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0" r:id="rId1"/>
  </p:sldMasterIdLst>
  <p:notesMasterIdLst>
    <p:notesMasterId r:id="rId164"/>
  </p:notesMasterIdLst>
  <p:sldIdLst>
    <p:sldId id="435" r:id="rId2"/>
    <p:sldId id="436" r:id="rId3"/>
    <p:sldId id="437" r:id="rId4"/>
    <p:sldId id="256" r:id="rId5"/>
    <p:sldId id="257" r:id="rId6"/>
    <p:sldId id="258" r:id="rId7"/>
    <p:sldId id="259" r:id="rId8"/>
    <p:sldId id="269" r:id="rId9"/>
    <p:sldId id="268" r:id="rId10"/>
    <p:sldId id="260" r:id="rId11"/>
    <p:sldId id="291" r:id="rId12"/>
    <p:sldId id="264" r:id="rId13"/>
    <p:sldId id="270" r:id="rId14"/>
    <p:sldId id="283" r:id="rId15"/>
    <p:sldId id="282" r:id="rId16"/>
    <p:sldId id="284" r:id="rId17"/>
    <p:sldId id="281" r:id="rId18"/>
    <p:sldId id="280" r:id="rId19"/>
    <p:sldId id="279" r:id="rId20"/>
    <p:sldId id="278" r:id="rId21"/>
    <p:sldId id="277" r:id="rId22"/>
    <p:sldId id="276" r:id="rId23"/>
    <p:sldId id="275" r:id="rId24"/>
    <p:sldId id="274" r:id="rId25"/>
    <p:sldId id="273" r:id="rId26"/>
    <p:sldId id="272" r:id="rId27"/>
    <p:sldId id="271" r:id="rId28"/>
    <p:sldId id="265" r:id="rId29"/>
    <p:sldId id="294" r:id="rId30"/>
    <p:sldId id="287" r:id="rId31"/>
    <p:sldId id="286" r:id="rId32"/>
    <p:sldId id="285" r:id="rId33"/>
    <p:sldId id="290" r:id="rId34"/>
    <p:sldId id="293" r:id="rId35"/>
    <p:sldId id="292" r:id="rId36"/>
    <p:sldId id="262" r:id="rId37"/>
    <p:sldId id="263" r:id="rId38"/>
    <p:sldId id="322" r:id="rId39"/>
    <p:sldId id="321" r:id="rId40"/>
    <p:sldId id="320" r:id="rId41"/>
    <p:sldId id="319" r:id="rId42"/>
    <p:sldId id="318" r:id="rId43"/>
    <p:sldId id="317" r:id="rId44"/>
    <p:sldId id="323" r:id="rId45"/>
    <p:sldId id="316" r:id="rId46"/>
    <p:sldId id="315" r:id="rId47"/>
    <p:sldId id="314" r:id="rId48"/>
    <p:sldId id="313" r:id="rId49"/>
    <p:sldId id="312" r:id="rId50"/>
    <p:sldId id="311" r:id="rId51"/>
    <p:sldId id="310"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57" r:id="rId86"/>
    <p:sldId id="358" r:id="rId87"/>
    <p:sldId id="359" r:id="rId88"/>
    <p:sldId id="360" r:id="rId89"/>
    <p:sldId id="361" r:id="rId90"/>
    <p:sldId id="362" r:id="rId91"/>
    <p:sldId id="363" r:id="rId92"/>
    <p:sldId id="364" r:id="rId93"/>
    <p:sldId id="365" r:id="rId94"/>
    <p:sldId id="366" r:id="rId95"/>
    <p:sldId id="367" r:id="rId96"/>
    <p:sldId id="368" r:id="rId97"/>
    <p:sldId id="369" r:id="rId98"/>
    <p:sldId id="370" r:id="rId99"/>
    <p:sldId id="371" r:id="rId100"/>
    <p:sldId id="372" r:id="rId101"/>
    <p:sldId id="373" r:id="rId102"/>
    <p:sldId id="374" r:id="rId103"/>
    <p:sldId id="375" r:id="rId104"/>
    <p:sldId id="376" r:id="rId105"/>
    <p:sldId id="377" r:id="rId106"/>
    <p:sldId id="378" r:id="rId107"/>
    <p:sldId id="379" r:id="rId108"/>
    <p:sldId id="380" r:id="rId109"/>
    <p:sldId id="381" r:id="rId110"/>
    <p:sldId id="382" r:id="rId111"/>
    <p:sldId id="383" r:id="rId112"/>
    <p:sldId id="384" r:id="rId113"/>
    <p:sldId id="385" r:id="rId114"/>
    <p:sldId id="386" r:id="rId115"/>
    <p:sldId id="387" r:id="rId116"/>
    <p:sldId id="388" r:id="rId117"/>
    <p:sldId id="389" r:id="rId118"/>
    <p:sldId id="390" r:id="rId119"/>
    <p:sldId id="391" r:id="rId120"/>
    <p:sldId id="392" r:id="rId121"/>
    <p:sldId id="393" r:id="rId122"/>
    <p:sldId id="394" r:id="rId123"/>
    <p:sldId id="395" r:id="rId124"/>
    <p:sldId id="396" r:id="rId125"/>
    <p:sldId id="397" r:id="rId126"/>
    <p:sldId id="398" r:id="rId127"/>
    <p:sldId id="399" r:id="rId128"/>
    <p:sldId id="400" r:id="rId129"/>
    <p:sldId id="401" r:id="rId130"/>
    <p:sldId id="402" r:id="rId131"/>
    <p:sldId id="403" r:id="rId132"/>
    <p:sldId id="404" r:id="rId133"/>
    <p:sldId id="405" r:id="rId134"/>
    <p:sldId id="406" r:id="rId135"/>
    <p:sldId id="407" r:id="rId136"/>
    <p:sldId id="408" r:id="rId137"/>
    <p:sldId id="409" r:id="rId138"/>
    <p:sldId id="410" r:id="rId139"/>
    <p:sldId id="411" r:id="rId140"/>
    <p:sldId id="412" r:id="rId141"/>
    <p:sldId id="413" r:id="rId142"/>
    <p:sldId id="414" r:id="rId143"/>
    <p:sldId id="415" r:id="rId144"/>
    <p:sldId id="416" r:id="rId145"/>
    <p:sldId id="417" r:id="rId146"/>
    <p:sldId id="418" r:id="rId147"/>
    <p:sldId id="419" r:id="rId148"/>
    <p:sldId id="420" r:id="rId149"/>
    <p:sldId id="421" r:id="rId150"/>
    <p:sldId id="422" r:id="rId151"/>
    <p:sldId id="423" r:id="rId152"/>
    <p:sldId id="424" r:id="rId153"/>
    <p:sldId id="425" r:id="rId154"/>
    <p:sldId id="426" r:id="rId155"/>
    <p:sldId id="427" r:id="rId156"/>
    <p:sldId id="428" r:id="rId157"/>
    <p:sldId id="429" r:id="rId158"/>
    <p:sldId id="430" r:id="rId159"/>
    <p:sldId id="431" r:id="rId160"/>
    <p:sldId id="432" r:id="rId161"/>
    <p:sldId id="433" r:id="rId162"/>
    <p:sldId id="434" r:id="rId16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186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notesMaster" Target="notesMasters/notesMaster1.xml"/><Relationship Id="rId165" Type="http://schemas.openxmlformats.org/officeDocument/2006/relationships/printerSettings" Target="printerSettings/printerSettings1.bin"/><Relationship Id="rId166" Type="http://schemas.openxmlformats.org/officeDocument/2006/relationships/presProps" Target="presProps.xml"/><Relationship Id="rId167" Type="http://schemas.openxmlformats.org/officeDocument/2006/relationships/viewProps" Target="viewProps.xml"/><Relationship Id="rId168" Type="http://schemas.openxmlformats.org/officeDocument/2006/relationships/theme" Target="theme/theme1.xml"/><Relationship Id="rId16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62DB8F-B32C-409D-BA30-D975050A162B}" type="datetimeFigureOut">
              <a:rPr lang="el-GR" smtClean="0"/>
              <a:pPr/>
              <a:t>9/18/15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8E6811-4D2D-4B07-9A70-23DF70DF40F9}" type="slidenum">
              <a:rPr lang="el-GR" smtClean="0"/>
              <a:pPr/>
              <a:t>‹#›</a:t>
            </a:fld>
            <a:endParaRPr lang="el-GR"/>
          </a:p>
        </p:txBody>
      </p:sp>
    </p:spTree>
    <p:extLst>
      <p:ext uri="{BB962C8B-B14F-4D97-AF65-F5344CB8AC3E}">
        <p14:creationId xmlns:p14="http://schemas.microsoft.com/office/powerpoint/2010/main" val="2264038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defRPr/>
            </a:pPr>
            <a:endParaRPr lang="el-GR" dirty="0">
              <a:solidFill>
                <a:srgbClr val="FF0000"/>
              </a:solidFill>
            </a:endParaRPr>
          </a:p>
        </p:txBody>
      </p:sp>
      <p:sp>
        <p:nvSpPr>
          <p:cNvPr id="4" name="Θέση αριθμού διαφάνειας 3"/>
          <p:cNvSpPr>
            <a:spLocks noGrp="1"/>
          </p:cNvSpPr>
          <p:nvPr>
            <p:ph type="sldNum" sz="quarter" idx="5"/>
          </p:nvPr>
        </p:nvSpPr>
        <p:spPr/>
        <p:txBody>
          <a:bodyPr/>
          <a:lstStyle/>
          <a:p>
            <a:pPr>
              <a:defRPr/>
            </a:pPr>
            <a:fld id="{2D2F6424-E883-3D4F-90D3-702F344BBD45}" type="slidenum">
              <a:rPr lang="el-GR" smtClean="0"/>
              <a:pPr>
                <a:defRPr/>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B9C8595-0BDB-49CA-BD6B-0092A3E4858A}" type="slidenum">
              <a:rPr lang="el-GR" smtClean="0">
                <a:latin typeface="Arial" pitchFamily="34" charset="0"/>
                <a:cs typeface="Arial" pitchFamily="34" charset="0"/>
              </a:rPr>
              <a:pPr/>
              <a:t>62</a:t>
            </a:fld>
            <a:endParaRPr lang="el-GR" dirty="0" smtClean="0">
              <a:latin typeface="Arial" pitchFamily="34" charset="0"/>
              <a:cs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EBB36939-3BE2-4819-8D75-8309145DAFD8}" type="slidenum">
              <a:rPr lang="el-GR" smtClean="0">
                <a:latin typeface="Arial" pitchFamily="34" charset="0"/>
                <a:cs typeface="Arial" pitchFamily="34" charset="0"/>
              </a:rPr>
              <a:pPr/>
              <a:t>63</a:t>
            </a:fld>
            <a:endParaRPr lang="el-GR" dirty="0" smtClean="0">
              <a:latin typeface="Arial" pitchFamily="34" charset="0"/>
              <a:cs typeface="Arial"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C1C5D133-F72A-4CBD-AD79-1F7479952C6F}" type="slidenum">
              <a:rPr lang="el-GR" smtClean="0">
                <a:latin typeface="Arial" pitchFamily="34" charset="0"/>
                <a:cs typeface="Arial" pitchFamily="34" charset="0"/>
              </a:rPr>
              <a:pPr/>
              <a:t>64</a:t>
            </a:fld>
            <a:endParaRPr lang="el-GR" dirty="0" smtClean="0">
              <a:latin typeface="Arial" pitchFamily="34" charset="0"/>
              <a:cs typeface="Arial"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5DFF455-D0E6-4D8E-B949-81B791219134}" type="slidenum">
              <a:rPr lang="el-GR" smtClean="0">
                <a:latin typeface="Arial" pitchFamily="34" charset="0"/>
                <a:cs typeface="Arial" pitchFamily="34" charset="0"/>
              </a:rPr>
              <a:pPr/>
              <a:t>69</a:t>
            </a:fld>
            <a:endParaRPr lang="el-GR" dirty="0" smtClean="0">
              <a:latin typeface="Arial" pitchFamily="34" charset="0"/>
              <a:cs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910D7581-0F2E-407E-A209-6CDE78EF005D}" type="slidenum">
              <a:rPr lang="el-GR" smtClean="0">
                <a:latin typeface="Arial" pitchFamily="34" charset="0"/>
                <a:cs typeface="Arial" pitchFamily="34" charset="0"/>
              </a:rPr>
              <a:pPr/>
              <a:t>70</a:t>
            </a:fld>
            <a:endParaRPr lang="el-GR" dirty="0" smtClean="0">
              <a:latin typeface="Arial" pitchFamily="34" charset="0"/>
              <a:cs typeface="Arial"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13010575-9502-47D0-B892-A15027217F62}" type="slidenum">
              <a:rPr lang="el-GR" smtClean="0">
                <a:latin typeface="Arial" pitchFamily="34" charset="0"/>
                <a:cs typeface="Arial" pitchFamily="34" charset="0"/>
              </a:rPr>
              <a:pPr/>
              <a:t>71</a:t>
            </a:fld>
            <a:endParaRPr lang="el-GR" dirty="0" smtClean="0">
              <a:latin typeface="Arial" pitchFamily="34" charset="0"/>
              <a:cs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4D8EF15D-35C1-46D7-882E-92E28C9A4E6A}" type="slidenum">
              <a:rPr lang="el-GR" smtClean="0">
                <a:latin typeface="Arial" pitchFamily="34" charset="0"/>
                <a:cs typeface="Arial" pitchFamily="34" charset="0"/>
              </a:rPr>
              <a:pPr/>
              <a:t>72</a:t>
            </a:fld>
            <a:endParaRPr lang="el-GR" dirty="0" smtClean="0">
              <a:latin typeface="Arial" pitchFamily="34" charset="0"/>
              <a:cs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E3E99D5-55A5-48A2-82FC-3831473F1577}" type="slidenum">
              <a:rPr lang="el-GR" smtClean="0">
                <a:latin typeface="Arial" pitchFamily="34" charset="0"/>
                <a:cs typeface="Arial" pitchFamily="34" charset="0"/>
              </a:rPr>
              <a:pPr/>
              <a:t>74</a:t>
            </a:fld>
            <a:endParaRPr lang="el-GR" dirty="0" smtClean="0">
              <a:latin typeface="Arial" pitchFamily="34" charset="0"/>
              <a:cs typeface="Arial"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1E0E267A-81C4-4F27-B603-60EE83D3C7B6}" type="slidenum">
              <a:rPr lang="el-GR" smtClean="0">
                <a:latin typeface="Arial" pitchFamily="34" charset="0"/>
                <a:cs typeface="Arial" pitchFamily="34" charset="0"/>
              </a:rPr>
              <a:pPr/>
              <a:t>75</a:t>
            </a:fld>
            <a:endParaRPr lang="el-GR" dirty="0" smtClean="0">
              <a:latin typeface="Arial" pitchFamily="34" charset="0"/>
              <a:cs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3A1F693D-ECD1-471D-943E-52405D759A62}" type="slidenum">
              <a:rPr lang="el-GR" smtClean="0">
                <a:latin typeface="Arial" pitchFamily="34" charset="0"/>
                <a:cs typeface="Arial" pitchFamily="34" charset="0"/>
              </a:rPr>
              <a:pPr/>
              <a:t>76</a:t>
            </a:fld>
            <a:endParaRPr lang="el-GR" dirty="0" smtClean="0">
              <a:latin typeface="Arial" pitchFamily="34" charset="0"/>
              <a:cs typeface="Arial"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el-GR" dirty="0" smtClean="0"/>
              <a:t> </a:t>
            </a:r>
            <a:endParaRPr lang="el-GR" dirty="0"/>
          </a:p>
        </p:txBody>
      </p:sp>
      <p:sp>
        <p:nvSpPr>
          <p:cNvPr id="4" name="Θέση αριθμού διαφάνειας 3"/>
          <p:cNvSpPr>
            <a:spLocks noGrp="1"/>
          </p:cNvSpPr>
          <p:nvPr>
            <p:ph type="sldNum" sz="quarter" idx="5"/>
          </p:nvPr>
        </p:nvSpPr>
        <p:spPr/>
        <p:txBody>
          <a:bodyPr/>
          <a:lstStyle/>
          <a:p>
            <a:pPr>
              <a:defRPr/>
            </a:pPr>
            <a:fld id="{7E385D6F-6476-FA47-95C8-5E0A3099D3B8}" type="slidenum">
              <a:rPr lang="el-GR" smtClean="0"/>
              <a:pPr>
                <a:defRPr/>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1502FCAB-7832-40E3-9827-6C549336EF34}" type="slidenum">
              <a:rPr lang="el-GR" smtClean="0">
                <a:latin typeface="Arial" pitchFamily="34" charset="0"/>
                <a:cs typeface="Arial" pitchFamily="34" charset="0"/>
              </a:rPr>
              <a:pPr/>
              <a:t>77</a:t>
            </a:fld>
            <a:endParaRPr lang="el-GR" dirty="0" smtClean="0">
              <a:latin typeface="Arial" pitchFamily="34" charset="0"/>
              <a:cs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46B148F-15BC-4772-B722-84387AC38FD3}" type="slidenum">
              <a:rPr lang="el-GR" smtClean="0">
                <a:latin typeface="Arial" pitchFamily="34" charset="0"/>
                <a:cs typeface="Arial" pitchFamily="34" charset="0"/>
              </a:rPr>
              <a:pPr/>
              <a:t>78</a:t>
            </a:fld>
            <a:endParaRPr lang="el-GR" dirty="0" smtClean="0">
              <a:latin typeface="Arial" pitchFamily="34" charset="0"/>
              <a:cs typeface="Arial"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4A990E6A-0A48-43C0-AF39-7F26DCEF8AD3}" type="slidenum">
              <a:rPr lang="el-GR" smtClean="0">
                <a:latin typeface="Arial" pitchFamily="34" charset="0"/>
                <a:cs typeface="Arial" pitchFamily="34" charset="0"/>
              </a:rPr>
              <a:pPr/>
              <a:t>79</a:t>
            </a:fld>
            <a:endParaRPr lang="el-GR" dirty="0" smtClean="0">
              <a:latin typeface="Arial" pitchFamily="34" charset="0"/>
              <a:cs typeface="Arial"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89293023-9CB5-452C-A3DA-D153714D1032}" type="slidenum">
              <a:rPr lang="el-GR" smtClean="0">
                <a:latin typeface="Arial" pitchFamily="34" charset="0"/>
                <a:cs typeface="Arial" pitchFamily="34" charset="0"/>
              </a:rPr>
              <a:pPr/>
              <a:t>80</a:t>
            </a:fld>
            <a:endParaRPr lang="el-GR" dirty="0" smtClean="0">
              <a:latin typeface="Arial" pitchFamily="34" charset="0"/>
              <a:cs typeface="Arial" pitchFamily="34"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E0B45D48-FE1E-4D33-B34D-CD3136898C39}" type="slidenum">
              <a:rPr lang="el-GR" smtClean="0">
                <a:latin typeface="Arial" pitchFamily="34" charset="0"/>
                <a:cs typeface="Arial" pitchFamily="34" charset="0"/>
              </a:rPr>
              <a:pPr/>
              <a:t>81</a:t>
            </a:fld>
            <a:endParaRPr lang="el-GR" dirty="0" smtClean="0">
              <a:latin typeface="Arial" pitchFamily="34" charset="0"/>
              <a:cs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8A89D667-1FBD-4575-B3B0-395B775D0CA8}" type="slidenum">
              <a:rPr lang="el-GR" smtClean="0">
                <a:latin typeface="Arial" pitchFamily="34" charset="0"/>
                <a:cs typeface="Arial" pitchFamily="34" charset="0"/>
              </a:rPr>
              <a:pPr/>
              <a:t>82</a:t>
            </a:fld>
            <a:endParaRPr lang="el-GR" dirty="0" smtClean="0">
              <a:latin typeface="Arial" pitchFamily="34" charset="0"/>
              <a:cs typeface="Arial"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E8FC17DC-D99F-4621-973B-1D3F93984A9B}" type="slidenum">
              <a:rPr lang="el-GR" smtClean="0">
                <a:latin typeface="Arial" pitchFamily="34" charset="0"/>
                <a:cs typeface="Arial" pitchFamily="34" charset="0"/>
              </a:rPr>
              <a:pPr/>
              <a:t>83</a:t>
            </a:fld>
            <a:endParaRPr lang="el-GR" dirty="0" smtClean="0">
              <a:latin typeface="Arial" pitchFamily="34" charset="0"/>
              <a:cs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780C7C9-B462-4170-A0C3-7A43E61A1EEE}" type="slidenum">
              <a:rPr lang="el-GR" smtClean="0">
                <a:latin typeface="Arial" pitchFamily="34" charset="0"/>
                <a:cs typeface="Arial" pitchFamily="34" charset="0"/>
              </a:rPr>
              <a:pPr/>
              <a:t>84</a:t>
            </a:fld>
            <a:endParaRPr lang="el-GR" dirty="0" smtClean="0">
              <a:latin typeface="Arial" pitchFamily="34" charset="0"/>
              <a:cs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19CBA77E-2ECA-4A18-86B9-7732CBF7BF03}" type="slidenum">
              <a:rPr lang="el-GR" smtClean="0">
                <a:latin typeface="Arial" pitchFamily="34" charset="0"/>
                <a:cs typeface="Arial" pitchFamily="34" charset="0"/>
              </a:rPr>
              <a:pPr/>
              <a:t>85</a:t>
            </a:fld>
            <a:endParaRPr lang="el-GR" dirty="0" smtClean="0">
              <a:latin typeface="Arial" pitchFamily="34" charset="0"/>
              <a:cs typeface="Arial"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447F19D7-8F18-4600-B77E-63DFA591667C}" type="slidenum">
              <a:rPr lang="el-GR" smtClean="0">
                <a:latin typeface="Arial" pitchFamily="34" charset="0"/>
                <a:cs typeface="Arial" pitchFamily="34" charset="0"/>
              </a:rPr>
              <a:pPr/>
              <a:t>86</a:t>
            </a:fld>
            <a:endParaRPr lang="el-GR" dirty="0" smtClean="0">
              <a:latin typeface="Arial" pitchFamily="34" charset="0"/>
              <a:cs typeface="Arial"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defRPr/>
            </a:pPr>
            <a:endParaRPr lang="el-GR" dirty="0"/>
          </a:p>
        </p:txBody>
      </p:sp>
      <p:sp>
        <p:nvSpPr>
          <p:cNvPr id="4" name="Θέση αριθμού διαφάνειας 3"/>
          <p:cNvSpPr>
            <a:spLocks noGrp="1"/>
          </p:cNvSpPr>
          <p:nvPr>
            <p:ph type="sldNum" sz="quarter" idx="5"/>
          </p:nvPr>
        </p:nvSpPr>
        <p:spPr/>
        <p:txBody>
          <a:bodyPr/>
          <a:lstStyle/>
          <a:p>
            <a:pPr>
              <a:defRPr/>
            </a:pPr>
            <a:fld id="{6971E49D-479E-0244-B607-A96604E31BCC}" type="slidenum">
              <a:rPr lang="el-GR" smtClean="0"/>
              <a:pPr>
                <a:defRPr/>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E36F7A1A-F4FD-41CE-8D66-C34004F3BD71}" type="slidenum">
              <a:rPr lang="el-GR" smtClean="0">
                <a:latin typeface="Arial" pitchFamily="34" charset="0"/>
                <a:cs typeface="Arial" pitchFamily="34" charset="0"/>
              </a:rPr>
              <a:pPr/>
              <a:t>87</a:t>
            </a:fld>
            <a:endParaRPr lang="el-GR" dirty="0" smtClean="0">
              <a:latin typeface="Arial" pitchFamily="34" charset="0"/>
              <a:cs typeface="Arial" pitchFamily="34"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264A25C6-CE02-4B79-8D6D-6E2AEE21A430}" type="slidenum">
              <a:rPr lang="el-GR" smtClean="0">
                <a:latin typeface="Arial" pitchFamily="34" charset="0"/>
                <a:cs typeface="Arial" pitchFamily="34" charset="0"/>
              </a:rPr>
              <a:pPr/>
              <a:t>88</a:t>
            </a:fld>
            <a:endParaRPr lang="el-GR" dirty="0" smtClean="0">
              <a:latin typeface="Arial" pitchFamily="34" charset="0"/>
              <a:cs typeface="Arial" pitchFamily="34"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5E2FA564-0D0D-4EB6-A25A-6C42CCEE9904}" type="slidenum">
              <a:rPr lang="el-GR" smtClean="0">
                <a:latin typeface="Arial" pitchFamily="34" charset="0"/>
                <a:cs typeface="Arial" pitchFamily="34" charset="0"/>
              </a:rPr>
              <a:pPr/>
              <a:t>89</a:t>
            </a:fld>
            <a:endParaRPr lang="el-GR" dirty="0" smtClean="0">
              <a:latin typeface="Arial" pitchFamily="34" charset="0"/>
              <a:cs typeface="Arial" pitchFamily="34"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45F3A0FC-5888-4DD4-9067-A14EBD344024}" type="slidenum">
              <a:rPr lang="el-GR" smtClean="0">
                <a:latin typeface="Arial" pitchFamily="34" charset="0"/>
                <a:cs typeface="Arial" pitchFamily="34" charset="0"/>
              </a:rPr>
              <a:pPr/>
              <a:t>90</a:t>
            </a:fld>
            <a:endParaRPr lang="el-GR" dirty="0" smtClean="0">
              <a:latin typeface="Arial" pitchFamily="34" charset="0"/>
              <a:cs typeface="Arial" pitchFamily="34"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DFEDA6A4-EB1E-455F-B455-6EDB1A953180}" type="slidenum">
              <a:rPr lang="el-GR" smtClean="0">
                <a:latin typeface="Arial" pitchFamily="34" charset="0"/>
                <a:cs typeface="Arial" pitchFamily="34" charset="0"/>
              </a:rPr>
              <a:pPr/>
              <a:t>91</a:t>
            </a:fld>
            <a:endParaRPr lang="el-GR" dirty="0" smtClean="0">
              <a:latin typeface="Arial" pitchFamily="34" charset="0"/>
              <a:cs typeface="Arial" pitchFamily="34"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FD8D4E47-4A03-427F-83F9-ACF2DAF680DB}" type="slidenum">
              <a:rPr lang="el-GR" smtClean="0">
                <a:latin typeface="Arial" pitchFamily="34" charset="0"/>
                <a:cs typeface="Arial" pitchFamily="34" charset="0"/>
              </a:rPr>
              <a:pPr/>
              <a:t>92</a:t>
            </a:fld>
            <a:endParaRPr lang="el-GR" dirty="0" smtClean="0">
              <a:latin typeface="Arial" pitchFamily="34" charset="0"/>
              <a:cs typeface="Arial"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7FE6981A-05B3-47D7-BE5B-421E9720ED46}" type="slidenum">
              <a:rPr lang="el-GR" smtClean="0">
                <a:latin typeface="Arial" pitchFamily="34" charset="0"/>
                <a:cs typeface="Arial" pitchFamily="34" charset="0"/>
              </a:rPr>
              <a:pPr/>
              <a:t>93</a:t>
            </a:fld>
            <a:endParaRPr lang="el-GR" dirty="0" smtClean="0">
              <a:latin typeface="Arial" pitchFamily="34" charset="0"/>
              <a:cs typeface="Arial"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06F63607-21BB-4EB9-ADD3-6C774FC3C3A6}" type="slidenum">
              <a:rPr lang="el-GR" smtClean="0">
                <a:latin typeface="Arial" pitchFamily="34" charset="0"/>
                <a:cs typeface="Arial" pitchFamily="34" charset="0"/>
              </a:rPr>
              <a:pPr/>
              <a:t>94</a:t>
            </a:fld>
            <a:endParaRPr lang="el-GR" dirty="0" smtClean="0">
              <a:latin typeface="Arial" pitchFamily="34" charset="0"/>
              <a:cs typeface="Arial"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9C33C13E-FB77-4377-9770-B3AAE84E21C5}" type="slidenum">
              <a:rPr lang="el-GR" smtClean="0">
                <a:latin typeface="Arial" pitchFamily="34" charset="0"/>
                <a:cs typeface="Arial" pitchFamily="34" charset="0"/>
              </a:rPr>
              <a:pPr/>
              <a:t>95</a:t>
            </a:fld>
            <a:endParaRPr lang="el-GR" dirty="0" smtClean="0">
              <a:latin typeface="Arial" pitchFamily="34" charset="0"/>
              <a:cs typeface="Arial"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B3984B26-457B-436D-97C0-A7292ADD3BD6}" type="slidenum">
              <a:rPr lang="el-GR" smtClean="0">
                <a:latin typeface="Arial" pitchFamily="34" charset="0"/>
                <a:cs typeface="Arial" pitchFamily="34" charset="0"/>
              </a:rPr>
              <a:pPr/>
              <a:t>96</a:t>
            </a:fld>
            <a:endParaRPr lang="el-GR" dirty="0" smtClean="0">
              <a:latin typeface="Arial" pitchFamily="34" charset="0"/>
              <a:cs typeface="Arial" pitchFamily="34" charset="0"/>
            </a:endParaRPr>
          </a:p>
        </p:txBody>
      </p:sp>
      <p:sp>
        <p:nvSpPr>
          <p:cNvPr id="1454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550F364-3C14-4F39-AF0F-6B9A60C739AB}" type="slidenum">
              <a:rPr lang="en-US" sz="1200"/>
              <a:pPr algn="r"/>
              <a:t>96</a:t>
            </a:fld>
            <a:endParaRPr lang="en-US" sz="1200" dirty="0"/>
          </a:p>
        </p:txBody>
      </p:sp>
      <p:sp>
        <p:nvSpPr>
          <p:cNvPr id="145412" name="Rectangle 2"/>
          <p:cNvSpPr>
            <a:spLocks noGrp="1" noRot="1" noChangeAspect="1" noChangeArrowheads="1" noTextEdit="1"/>
          </p:cNvSpPr>
          <p:nvPr>
            <p:ph type="sldImg"/>
          </p:nvPr>
        </p:nvSpPr>
        <p:spPr>
          <a:ln/>
        </p:spPr>
      </p:sp>
      <p:sp>
        <p:nvSpPr>
          <p:cNvPr id="145413"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7768F71-D6DD-432C-A15A-CE6320D4916D}" type="slidenum">
              <a:rPr lang="el-GR" smtClean="0">
                <a:latin typeface="Arial" pitchFamily="34" charset="0"/>
                <a:cs typeface="Arial" pitchFamily="34" charset="0"/>
              </a:rPr>
              <a:pPr/>
              <a:t>52</a:t>
            </a:fld>
            <a:endParaRPr lang="el-GR" dirty="0" smtClean="0">
              <a:latin typeface="Arial" pitchFamily="34" charset="0"/>
              <a:cs typeface="Arial"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9536FBDB-76CC-4710-9160-F77E27407EF6}" type="slidenum">
              <a:rPr lang="el-GR" smtClean="0">
                <a:latin typeface="Arial" pitchFamily="34" charset="0"/>
                <a:cs typeface="Arial" pitchFamily="34" charset="0"/>
              </a:rPr>
              <a:pPr/>
              <a:t>97</a:t>
            </a:fld>
            <a:endParaRPr lang="el-GR" dirty="0" smtClean="0">
              <a:latin typeface="Arial" pitchFamily="34" charset="0"/>
              <a:cs typeface="Arial" pitchFamily="34" charset="0"/>
            </a:endParaRPr>
          </a:p>
        </p:txBody>
      </p:sp>
      <p:sp>
        <p:nvSpPr>
          <p:cNvPr id="1464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A5156B-D998-4DC7-8D53-68090869F446}" type="slidenum">
              <a:rPr lang="en-US" sz="1200"/>
              <a:pPr algn="r"/>
              <a:t>97</a:t>
            </a:fld>
            <a:endParaRPr lang="en-US" sz="1200" dirty="0"/>
          </a:p>
        </p:txBody>
      </p:sp>
      <p:sp>
        <p:nvSpPr>
          <p:cNvPr id="146436" name="Rectangle 2"/>
          <p:cNvSpPr>
            <a:spLocks noGrp="1" noRot="1" noChangeAspect="1" noChangeArrowheads="1" noTextEdit="1"/>
          </p:cNvSpPr>
          <p:nvPr>
            <p:ph type="sldImg"/>
          </p:nvPr>
        </p:nvSpPr>
        <p:spPr>
          <a:ln/>
        </p:spPr>
      </p:sp>
      <p:sp>
        <p:nvSpPr>
          <p:cNvPr id="146437"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ABB845D6-FB0C-4A6A-A522-44D9084B82B5}" type="slidenum">
              <a:rPr lang="el-GR" smtClean="0">
                <a:latin typeface="Arial" pitchFamily="34" charset="0"/>
                <a:cs typeface="Arial" pitchFamily="34" charset="0"/>
              </a:rPr>
              <a:pPr/>
              <a:t>98</a:t>
            </a:fld>
            <a:endParaRPr lang="el-GR" dirty="0" smtClean="0">
              <a:latin typeface="Arial" pitchFamily="34" charset="0"/>
              <a:cs typeface="Arial" pitchFamily="34" charset="0"/>
            </a:endParaRPr>
          </a:p>
        </p:txBody>
      </p:sp>
      <p:sp>
        <p:nvSpPr>
          <p:cNvPr id="1474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1A5981C-E68D-4B30-BD29-B9D3B72F566F}" type="slidenum">
              <a:rPr lang="en-US" sz="1200"/>
              <a:pPr algn="r"/>
              <a:t>98</a:t>
            </a:fld>
            <a:endParaRPr lang="en-US" sz="1200" dirty="0"/>
          </a:p>
        </p:txBody>
      </p:sp>
      <p:sp>
        <p:nvSpPr>
          <p:cNvPr id="147460" name="Rectangle 2"/>
          <p:cNvSpPr>
            <a:spLocks noGrp="1" noRot="1" noChangeAspect="1" noChangeArrowheads="1" noTextEdit="1"/>
          </p:cNvSpPr>
          <p:nvPr>
            <p:ph type="sldImg"/>
          </p:nvPr>
        </p:nvSpPr>
        <p:spPr>
          <a:ln/>
        </p:spPr>
      </p:sp>
      <p:sp>
        <p:nvSpPr>
          <p:cNvPr id="147461"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5227FA62-5769-47E9-B5B8-8B41EF1A4F61}" type="slidenum">
              <a:rPr lang="el-GR" smtClean="0">
                <a:latin typeface="Arial" pitchFamily="34" charset="0"/>
                <a:cs typeface="Arial" pitchFamily="34" charset="0"/>
              </a:rPr>
              <a:pPr/>
              <a:t>99</a:t>
            </a:fld>
            <a:endParaRPr lang="el-GR" dirty="0" smtClean="0">
              <a:latin typeface="Arial" pitchFamily="34" charset="0"/>
              <a:cs typeface="Arial" pitchFamily="34" charset="0"/>
            </a:endParaRPr>
          </a:p>
        </p:txBody>
      </p:sp>
      <p:sp>
        <p:nvSpPr>
          <p:cNvPr id="1484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F9A3E35-54A7-4F5A-BD7D-C43BEB3169CD}" type="slidenum">
              <a:rPr lang="en-US" sz="1200"/>
              <a:pPr algn="r"/>
              <a:t>99</a:t>
            </a:fld>
            <a:endParaRPr lang="en-US" sz="1200" dirty="0"/>
          </a:p>
        </p:txBody>
      </p:sp>
      <p:sp>
        <p:nvSpPr>
          <p:cNvPr id="148484" name="Rectangle 2"/>
          <p:cNvSpPr>
            <a:spLocks noGrp="1" noRot="1" noChangeAspect="1" noChangeArrowheads="1" noTextEdit="1"/>
          </p:cNvSpPr>
          <p:nvPr>
            <p:ph type="sldImg"/>
          </p:nvPr>
        </p:nvSpPr>
        <p:spPr>
          <a:ln/>
        </p:spPr>
      </p:sp>
      <p:sp>
        <p:nvSpPr>
          <p:cNvPr id="148485"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43BB65A6-EAC5-4290-8CBA-6D1545285F6C}" type="slidenum">
              <a:rPr lang="el-GR" smtClean="0">
                <a:latin typeface="Arial" pitchFamily="34" charset="0"/>
                <a:cs typeface="Arial" pitchFamily="34" charset="0"/>
              </a:rPr>
              <a:pPr/>
              <a:t>100</a:t>
            </a:fld>
            <a:endParaRPr lang="el-GR" dirty="0" smtClean="0">
              <a:latin typeface="Arial" pitchFamily="34" charset="0"/>
              <a:cs typeface="Arial" pitchFamily="34" charset="0"/>
            </a:endParaRPr>
          </a:p>
        </p:txBody>
      </p:sp>
      <p:sp>
        <p:nvSpPr>
          <p:cNvPr id="1495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407B543-895E-4B20-B717-B85EC6EF529D}" type="slidenum">
              <a:rPr lang="en-US" sz="1200"/>
              <a:pPr algn="r"/>
              <a:t>100</a:t>
            </a:fld>
            <a:endParaRPr lang="en-US" sz="1200" dirty="0"/>
          </a:p>
        </p:txBody>
      </p:sp>
      <p:sp>
        <p:nvSpPr>
          <p:cNvPr id="149508" name="Rectangle 2"/>
          <p:cNvSpPr>
            <a:spLocks noGrp="1" noRot="1" noChangeAspect="1" noChangeArrowheads="1" noTextEdit="1"/>
          </p:cNvSpPr>
          <p:nvPr>
            <p:ph type="sldImg"/>
          </p:nvPr>
        </p:nvSpPr>
        <p:spPr>
          <a:ln/>
        </p:spPr>
      </p:sp>
      <p:sp>
        <p:nvSpPr>
          <p:cNvPr id="149509"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14C8C005-AA23-42C8-940B-2E782E7D68B8}" type="slidenum">
              <a:rPr lang="el-GR" smtClean="0">
                <a:latin typeface="Arial" pitchFamily="34" charset="0"/>
                <a:cs typeface="Arial" pitchFamily="34" charset="0"/>
              </a:rPr>
              <a:pPr/>
              <a:t>101</a:t>
            </a:fld>
            <a:endParaRPr lang="el-GR" dirty="0" smtClean="0">
              <a:latin typeface="Arial" pitchFamily="34" charset="0"/>
              <a:cs typeface="Arial" pitchFamily="34" charset="0"/>
            </a:endParaRPr>
          </a:p>
        </p:txBody>
      </p:sp>
      <p:sp>
        <p:nvSpPr>
          <p:cNvPr id="1505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35B8473-E41A-4A79-93D2-1BF7E1DBFDE1}" type="slidenum">
              <a:rPr lang="en-US" sz="1200"/>
              <a:pPr algn="r"/>
              <a:t>101</a:t>
            </a:fld>
            <a:endParaRPr lang="en-US" sz="1200" dirty="0"/>
          </a:p>
        </p:txBody>
      </p:sp>
      <p:sp>
        <p:nvSpPr>
          <p:cNvPr id="150532" name="Rectangle 2"/>
          <p:cNvSpPr>
            <a:spLocks noGrp="1" noRot="1" noChangeAspect="1" noChangeArrowheads="1" noTextEdit="1"/>
          </p:cNvSpPr>
          <p:nvPr>
            <p:ph type="sldImg"/>
          </p:nvPr>
        </p:nvSpPr>
        <p:spPr>
          <a:ln/>
        </p:spPr>
      </p:sp>
      <p:sp>
        <p:nvSpPr>
          <p:cNvPr id="150533"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9A9F10CC-E8F4-4CD9-A399-232F7E322CA1}" type="slidenum">
              <a:rPr lang="el-GR" smtClean="0">
                <a:latin typeface="Arial" pitchFamily="34" charset="0"/>
                <a:cs typeface="Arial" pitchFamily="34" charset="0"/>
              </a:rPr>
              <a:pPr/>
              <a:t>102</a:t>
            </a:fld>
            <a:endParaRPr lang="el-GR" dirty="0" smtClean="0">
              <a:latin typeface="Arial" pitchFamily="34" charset="0"/>
              <a:cs typeface="Arial" pitchFamily="34" charset="0"/>
            </a:endParaRPr>
          </a:p>
        </p:txBody>
      </p:sp>
      <p:sp>
        <p:nvSpPr>
          <p:cNvPr id="1515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163E917-6F7A-46D5-BAD5-6E3686DD13D1}" type="slidenum">
              <a:rPr lang="en-US" sz="1200"/>
              <a:pPr algn="r"/>
              <a:t>102</a:t>
            </a:fld>
            <a:endParaRPr lang="en-US" sz="1200" dirty="0"/>
          </a:p>
        </p:txBody>
      </p:sp>
      <p:sp>
        <p:nvSpPr>
          <p:cNvPr id="151556" name="Rectangle 2"/>
          <p:cNvSpPr>
            <a:spLocks noGrp="1" noRot="1" noChangeAspect="1" noChangeArrowheads="1" noTextEdit="1"/>
          </p:cNvSpPr>
          <p:nvPr>
            <p:ph type="sldImg"/>
          </p:nvPr>
        </p:nvSpPr>
        <p:spPr>
          <a:ln/>
        </p:spPr>
      </p:sp>
      <p:sp>
        <p:nvSpPr>
          <p:cNvPr id="151557"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D0F43FEB-9BC4-4265-846E-6AF74843AE56}" type="slidenum">
              <a:rPr lang="el-GR" smtClean="0">
                <a:latin typeface="Arial" pitchFamily="34" charset="0"/>
                <a:cs typeface="Arial" pitchFamily="34" charset="0"/>
              </a:rPr>
              <a:pPr/>
              <a:t>103</a:t>
            </a:fld>
            <a:endParaRPr lang="el-GR" dirty="0" smtClean="0">
              <a:latin typeface="Arial" pitchFamily="34" charset="0"/>
              <a:cs typeface="Arial" pitchFamily="34" charset="0"/>
            </a:endParaRPr>
          </a:p>
        </p:txBody>
      </p:sp>
      <p:sp>
        <p:nvSpPr>
          <p:cNvPr id="1525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04511A7-F00E-463A-A4B5-16606877FCFE}" type="slidenum">
              <a:rPr lang="en-US" sz="1200"/>
              <a:pPr algn="r"/>
              <a:t>103</a:t>
            </a:fld>
            <a:endParaRPr lang="en-US" sz="1200" dirty="0"/>
          </a:p>
        </p:txBody>
      </p:sp>
      <p:sp>
        <p:nvSpPr>
          <p:cNvPr id="152580" name="Rectangle 2"/>
          <p:cNvSpPr>
            <a:spLocks noGrp="1" noRot="1" noChangeAspect="1" noChangeArrowheads="1" noTextEdit="1"/>
          </p:cNvSpPr>
          <p:nvPr>
            <p:ph type="sldImg"/>
          </p:nvPr>
        </p:nvSpPr>
        <p:spPr>
          <a:ln/>
        </p:spPr>
      </p:sp>
      <p:sp>
        <p:nvSpPr>
          <p:cNvPr id="152581"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270051-2BFB-4F00-9721-C105D419D048}" type="slidenum">
              <a:rPr lang="el-GR" smtClean="0">
                <a:latin typeface="Arial" pitchFamily="34" charset="0"/>
                <a:cs typeface="Arial" pitchFamily="34" charset="0"/>
              </a:rPr>
              <a:pPr/>
              <a:t>104</a:t>
            </a:fld>
            <a:endParaRPr lang="el-GR" dirty="0" smtClean="0">
              <a:latin typeface="Arial" pitchFamily="34" charset="0"/>
              <a:cs typeface="Arial" pitchFamily="34" charset="0"/>
            </a:endParaRPr>
          </a:p>
        </p:txBody>
      </p:sp>
      <p:sp>
        <p:nvSpPr>
          <p:cNvPr id="1536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85430B3-F27C-4985-839C-8C80F9F2C0D9}" type="slidenum">
              <a:rPr lang="en-US" sz="1200"/>
              <a:pPr algn="r"/>
              <a:t>104</a:t>
            </a:fld>
            <a:endParaRPr lang="en-US" sz="1200" dirty="0"/>
          </a:p>
        </p:txBody>
      </p:sp>
      <p:sp>
        <p:nvSpPr>
          <p:cNvPr id="153604" name="Rectangle 2"/>
          <p:cNvSpPr>
            <a:spLocks noGrp="1" noRot="1" noChangeAspect="1" noChangeArrowheads="1" noTextEdit="1"/>
          </p:cNvSpPr>
          <p:nvPr>
            <p:ph type="sldImg"/>
          </p:nvPr>
        </p:nvSpPr>
        <p:spPr>
          <a:ln/>
        </p:spPr>
      </p:sp>
      <p:sp>
        <p:nvSpPr>
          <p:cNvPr id="153605"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E2AE856D-4544-4CD0-B707-B7CC5B2A63E1}" type="slidenum">
              <a:rPr lang="el-GR" smtClean="0">
                <a:latin typeface="Arial" pitchFamily="34" charset="0"/>
                <a:cs typeface="Arial" pitchFamily="34" charset="0"/>
              </a:rPr>
              <a:pPr/>
              <a:t>105</a:t>
            </a:fld>
            <a:endParaRPr lang="el-GR" dirty="0" smtClean="0">
              <a:latin typeface="Arial" pitchFamily="34" charset="0"/>
              <a:cs typeface="Arial" pitchFamily="34" charset="0"/>
            </a:endParaRPr>
          </a:p>
        </p:txBody>
      </p:sp>
      <p:sp>
        <p:nvSpPr>
          <p:cNvPr id="1546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C3BF3A5-543E-49A0-A530-59AE08C75A2D}" type="slidenum">
              <a:rPr lang="en-US" sz="1200"/>
              <a:pPr algn="r"/>
              <a:t>105</a:t>
            </a:fld>
            <a:endParaRPr lang="en-US" sz="1200" dirty="0"/>
          </a:p>
        </p:txBody>
      </p:sp>
      <p:sp>
        <p:nvSpPr>
          <p:cNvPr id="154628" name="Rectangle 2"/>
          <p:cNvSpPr>
            <a:spLocks noGrp="1" noRot="1" noChangeAspect="1" noChangeArrowheads="1" noTextEdit="1"/>
          </p:cNvSpPr>
          <p:nvPr>
            <p:ph type="sldImg"/>
          </p:nvPr>
        </p:nvSpPr>
        <p:spPr>
          <a:ln/>
        </p:spPr>
      </p:sp>
      <p:sp>
        <p:nvSpPr>
          <p:cNvPr id="154629"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5E4D3401-5B33-4FF0-958E-5913290E5ECA}" type="slidenum">
              <a:rPr lang="el-GR" smtClean="0">
                <a:latin typeface="Arial" pitchFamily="34" charset="0"/>
                <a:cs typeface="Arial" pitchFamily="34" charset="0"/>
              </a:rPr>
              <a:pPr/>
              <a:t>106</a:t>
            </a:fld>
            <a:endParaRPr lang="el-GR" dirty="0" smtClean="0">
              <a:latin typeface="Arial" pitchFamily="34" charset="0"/>
              <a:cs typeface="Arial" pitchFamily="34" charset="0"/>
            </a:endParaRPr>
          </a:p>
        </p:txBody>
      </p:sp>
      <p:sp>
        <p:nvSpPr>
          <p:cNvPr id="1556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BD04F1D-3152-42A4-9294-CCED3819963B}" type="slidenum">
              <a:rPr lang="en-US" sz="1200"/>
              <a:pPr algn="r"/>
              <a:t>106</a:t>
            </a:fld>
            <a:endParaRPr lang="en-US" sz="1200" dirty="0"/>
          </a:p>
        </p:txBody>
      </p:sp>
      <p:sp>
        <p:nvSpPr>
          <p:cNvPr id="155652" name="Rectangle 2"/>
          <p:cNvSpPr>
            <a:spLocks noGrp="1" noRot="1" noChangeAspect="1" noChangeArrowheads="1" noTextEdit="1"/>
          </p:cNvSpPr>
          <p:nvPr>
            <p:ph type="sldImg"/>
          </p:nvPr>
        </p:nvSpPr>
        <p:spPr>
          <a:ln/>
        </p:spPr>
      </p:sp>
      <p:sp>
        <p:nvSpPr>
          <p:cNvPr id="155653"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509BEF3A-87BB-4AEF-A361-2A66976FD4BB}" type="slidenum">
              <a:rPr lang="el-GR" smtClean="0">
                <a:latin typeface="Arial" pitchFamily="34" charset="0"/>
                <a:cs typeface="Arial" pitchFamily="34" charset="0"/>
              </a:rPr>
              <a:pPr/>
              <a:t>53</a:t>
            </a:fld>
            <a:endParaRPr lang="el-GR" dirty="0" smtClean="0">
              <a:latin typeface="Arial" pitchFamily="34" charset="0"/>
              <a:cs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150528C5-C517-4F1D-9E2F-D72E26962FA7}" type="slidenum">
              <a:rPr lang="el-GR" smtClean="0">
                <a:latin typeface="Arial" pitchFamily="34" charset="0"/>
                <a:cs typeface="Arial" pitchFamily="34" charset="0"/>
              </a:rPr>
              <a:pPr/>
              <a:t>107</a:t>
            </a:fld>
            <a:endParaRPr lang="el-GR" dirty="0" smtClean="0">
              <a:latin typeface="Arial" pitchFamily="34" charset="0"/>
              <a:cs typeface="Arial" pitchFamily="34" charset="0"/>
            </a:endParaRPr>
          </a:p>
        </p:txBody>
      </p:sp>
      <p:sp>
        <p:nvSpPr>
          <p:cNvPr id="1566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9269746-FE71-4E76-A207-A95973B6E7CE}" type="slidenum">
              <a:rPr lang="en-US" sz="1200"/>
              <a:pPr algn="r"/>
              <a:t>107</a:t>
            </a:fld>
            <a:endParaRPr lang="en-US" sz="1200" dirty="0"/>
          </a:p>
        </p:txBody>
      </p:sp>
      <p:sp>
        <p:nvSpPr>
          <p:cNvPr id="156676" name="Rectangle 2"/>
          <p:cNvSpPr>
            <a:spLocks noGrp="1" noRot="1" noChangeAspect="1" noChangeArrowheads="1" noTextEdit="1"/>
          </p:cNvSpPr>
          <p:nvPr>
            <p:ph type="sldImg"/>
          </p:nvPr>
        </p:nvSpPr>
        <p:spPr>
          <a:ln/>
        </p:spPr>
      </p:sp>
      <p:sp>
        <p:nvSpPr>
          <p:cNvPr id="156677"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359DB774-52D1-468F-85E8-3DE9C1E97DBA}" type="slidenum">
              <a:rPr lang="el-GR" smtClean="0">
                <a:latin typeface="Arial" pitchFamily="34" charset="0"/>
                <a:cs typeface="Arial" pitchFamily="34" charset="0"/>
              </a:rPr>
              <a:pPr/>
              <a:t>112</a:t>
            </a:fld>
            <a:endParaRPr lang="el-GR" dirty="0" smtClean="0">
              <a:latin typeface="Arial" pitchFamily="34" charset="0"/>
              <a:cs typeface="Arial" pitchFamily="34"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251281FF-4701-4972-A094-415A0635E044}" type="slidenum">
              <a:rPr lang="el-GR" smtClean="0">
                <a:latin typeface="Arial" pitchFamily="34" charset="0"/>
                <a:cs typeface="Arial" pitchFamily="34" charset="0"/>
              </a:rPr>
              <a:pPr/>
              <a:t>113</a:t>
            </a:fld>
            <a:endParaRPr lang="el-GR" dirty="0" smtClean="0">
              <a:latin typeface="Arial" pitchFamily="34" charset="0"/>
              <a:cs typeface="Arial" pitchFamily="34"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s-AR" dirty="0" smtClean="0">
              <a:latin typeface="Arial" pitchFamily="34" charset="0"/>
              <a:cs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BC45BDC3-B82B-4D36-9477-9E9AA606A558}" type="slidenum">
              <a:rPr lang="el-GR" smtClean="0">
                <a:latin typeface="Arial" pitchFamily="34" charset="0"/>
                <a:cs typeface="Arial" pitchFamily="34" charset="0"/>
              </a:rPr>
              <a:pPr/>
              <a:t>114</a:t>
            </a:fld>
            <a:endParaRPr lang="el-GR" dirty="0" smtClean="0">
              <a:latin typeface="Arial" pitchFamily="34" charset="0"/>
              <a:cs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s-AR" dirty="0" smtClean="0">
              <a:latin typeface="Arial" pitchFamily="34" charset="0"/>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5A0E7460-D0F8-4BC2-A87B-2F62DD712889}" type="slidenum">
              <a:rPr lang="el-GR" smtClean="0">
                <a:latin typeface="Arial" pitchFamily="34" charset="0"/>
                <a:cs typeface="Arial" pitchFamily="34" charset="0"/>
              </a:rPr>
              <a:pPr/>
              <a:t>115</a:t>
            </a:fld>
            <a:endParaRPr lang="el-GR" dirty="0" smtClean="0">
              <a:latin typeface="Arial" pitchFamily="34" charset="0"/>
              <a:cs typeface="Arial"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s-AR" dirty="0" smtClean="0">
              <a:latin typeface="Arial" pitchFamily="34" charset="0"/>
              <a:cs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1E488B0B-0C15-4F4F-AA4C-A1919DA04EB9}" type="slidenum">
              <a:rPr lang="el-GR" smtClean="0">
                <a:latin typeface="Arial" pitchFamily="34" charset="0"/>
                <a:cs typeface="Arial" pitchFamily="34" charset="0"/>
              </a:rPr>
              <a:pPr/>
              <a:t>116</a:t>
            </a:fld>
            <a:endParaRPr lang="el-GR" dirty="0" smtClean="0">
              <a:latin typeface="Arial" pitchFamily="34" charset="0"/>
              <a:cs typeface="Arial" pitchFamily="34"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s-AR" dirty="0" smtClean="0">
              <a:latin typeface="Arial" pitchFamily="34" charset="0"/>
              <a:cs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7A8FEDA6-5C7E-4737-9906-449EC3ADD045}" type="slidenum">
              <a:rPr lang="el-GR" smtClean="0">
                <a:latin typeface="Arial" pitchFamily="34" charset="0"/>
                <a:cs typeface="Arial" pitchFamily="34" charset="0"/>
              </a:rPr>
              <a:pPr/>
              <a:t>117</a:t>
            </a:fld>
            <a:endParaRPr lang="el-GR" dirty="0" smtClean="0">
              <a:latin typeface="Arial" pitchFamily="34" charset="0"/>
              <a:cs typeface="Arial"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s-AR" dirty="0" smtClean="0">
              <a:latin typeface="Arial" pitchFamily="34" charset="0"/>
              <a:cs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4521AFC6-2C7F-416B-8286-81AF186BEB91}" type="slidenum">
              <a:rPr lang="el-GR" smtClean="0">
                <a:latin typeface="Arial" pitchFamily="34" charset="0"/>
                <a:cs typeface="Arial" pitchFamily="34" charset="0"/>
              </a:rPr>
              <a:pPr/>
              <a:t>118</a:t>
            </a:fld>
            <a:endParaRPr lang="el-GR" dirty="0" smtClean="0">
              <a:latin typeface="Arial" pitchFamily="34" charset="0"/>
              <a:cs typeface="Arial" pitchFamily="34"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s-AR" dirty="0" smtClean="0">
              <a:latin typeface="Arial" pitchFamily="34" charset="0"/>
              <a:cs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8FA4F3AE-A03C-4A18-98EC-8CB40C04753A}" type="slidenum">
              <a:rPr lang="el-GR" smtClean="0">
                <a:latin typeface="Arial" pitchFamily="34" charset="0"/>
                <a:cs typeface="Arial" pitchFamily="34" charset="0"/>
              </a:rPr>
              <a:pPr/>
              <a:t>119</a:t>
            </a:fld>
            <a:endParaRPr lang="el-GR" dirty="0" smtClean="0">
              <a:latin typeface="Arial" pitchFamily="34" charset="0"/>
              <a:cs typeface="Arial" pitchFamily="34"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s-AR" dirty="0" smtClean="0">
              <a:latin typeface="Arial" pitchFamily="34" charset="0"/>
              <a:cs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DD8EE4EF-4CB9-46C6-8441-D9877871E87A}" type="slidenum">
              <a:rPr lang="el-GR" smtClean="0">
                <a:latin typeface="Arial" pitchFamily="34" charset="0"/>
                <a:cs typeface="Arial" pitchFamily="34" charset="0"/>
              </a:rPr>
              <a:pPr/>
              <a:t>120</a:t>
            </a:fld>
            <a:endParaRPr lang="el-GR" dirty="0" smtClean="0">
              <a:latin typeface="Arial" pitchFamily="34" charset="0"/>
              <a:cs typeface="Arial" pitchFamily="34"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AAAA9F53-F68D-4F67-8C55-060AD9818E33}" type="slidenum">
              <a:rPr lang="el-GR" smtClean="0">
                <a:latin typeface="Arial" pitchFamily="34" charset="0"/>
                <a:cs typeface="Arial" pitchFamily="34" charset="0"/>
              </a:rPr>
              <a:pPr/>
              <a:t>54</a:t>
            </a:fld>
            <a:endParaRPr lang="el-GR" dirty="0" smtClean="0">
              <a:latin typeface="Arial" pitchFamily="34" charset="0"/>
              <a:cs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8854CFC9-5F37-4F9C-92FC-4653B2C07C85}" type="slidenum">
              <a:rPr lang="el-GR" smtClean="0">
                <a:latin typeface="Arial" pitchFamily="34" charset="0"/>
                <a:cs typeface="Arial" pitchFamily="34" charset="0"/>
              </a:rPr>
              <a:pPr/>
              <a:t>121</a:t>
            </a:fld>
            <a:endParaRPr lang="el-GR" dirty="0" smtClean="0">
              <a:latin typeface="Arial" pitchFamily="34" charset="0"/>
              <a:cs typeface="Arial" pitchFamily="34"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B5F5EFAD-25CB-49D1-A116-517FDF03782D}" type="slidenum">
              <a:rPr lang="el-GR" smtClean="0">
                <a:latin typeface="Arial" pitchFamily="34" charset="0"/>
                <a:cs typeface="Arial" pitchFamily="34" charset="0"/>
              </a:rPr>
              <a:pPr/>
              <a:t>122</a:t>
            </a:fld>
            <a:endParaRPr lang="el-GR" dirty="0" smtClean="0">
              <a:latin typeface="Arial" pitchFamily="34" charset="0"/>
              <a:cs typeface="Arial" pitchFamily="34"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s-AR" dirty="0"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F93A37C-42A5-4A57-A682-55F1EA2FD029}" type="slidenum">
              <a:rPr lang="el-GR" smtClean="0">
                <a:latin typeface="Arial" pitchFamily="34" charset="0"/>
                <a:cs typeface="Arial" pitchFamily="34" charset="0"/>
              </a:rPr>
              <a:pPr/>
              <a:t>56</a:t>
            </a:fld>
            <a:endParaRPr lang="el-GR" dirty="0" smtClean="0">
              <a:latin typeface="Arial" pitchFamily="34" charset="0"/>
              <a:cs typeface="Arial"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C1F741A3-6440-49EC-A5D4-565C4DFEEE88}" type="slidenum">
              <a:rPr lang="el-GR" smtClean="0">
                <a:latin typeface="Arial" pitchFamily="34" charset="0"/>
                <a:cs typeface="Arial" pitchFamily="34" charset="0"/>
              </a:rPr>
              <a:pPr/>
              <a:t>57</a:t>
            </a:fld>
            <a:endParaRPr lang="el-GR" dirty="0" smtClean="0">
              <a:latin typeface="Arial" pitchFamily="34" charset="0"/>
              <a:cs typeface="Arial"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09B49E92-2DB8-4820-8CEA-87635162B4E0}" type="slidenum">
              <a:rPr lang="el-GR" smtClean="0">
                <a:latin typeface="Arial" pitchFamily="34" charset="0"/>
                <a:cs typeface="Arial" pitchFamily="34" charset="0"/>
              </a:rPr>
              <a:pPr/>
              <a:t>58</a:t>
            </a:fld>
            <a:endParaRPr lang="el-GR" dirty="0" smtClean="0">
              <a:latin typeface="Arial" pitchFamily="34" charset="0"/>
              <a:cs typeface="Arial"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l-GR" dirty="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endParaRPr lang="el-GR"/>
          </a:p>
        </p:txBody>
      </p:sp>
      <p:sp>
        <p:nvSpPr>
          <p:cNvPr id="16" name="Slide Number Placeholder 15"/>
          <p:cNvSpPr>
            <a:spLocks noGrp="1"/>
          </p:cNvSpPr>
          <p:nvPr>
            <p:ph type="sldNum" sz="quarter" idx="11"/>
          </p:nvPr>
        </p:nvSpPr>
        <p:spPr/>
        <p:txBody>
          <a:bodyPr/>
          <a:lstStyle/>
          <a:p>
            <a:fld id="{23A1C9ED-BDE6-48DE-B4C3-930197030804}" type="slidenum">
              <a:rPr lang="el-GR" smtClean="0"/>
              <a:pPr/>
              <a:t>‹#›</a:t>
            </a:fld>
            <a:endParaRPr lang="el-GR"/>
          </a:p>
        </p:txBody>
      </p:sp>
      <p:sp>
        <p:nvSpPr>
          <p:cNvPr id="17" name="Footer Placeholder 16"/>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3A1C9ED-BDE6-48DE-B4C3-93019703080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3A1C9ED-BDE6-48DE-B4C3-930197030804}"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682750" y="274638"/>
            <a:ext cx="73152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1682750" y="1600200"/>
            <a:ext cx="35814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5416550" y="1600200"/>
            <a:ext cx="35814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5416550" y="3938588"/>
            <a:ext cx="35814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p:txBody>
          <a:bodyPr/>
          <a:lstStyle>
            <a:lvl1pPr>
              <a:defRPr/>
            </a:lvl1pPr>
          </a:lstStyle>
          <a:p>
            <a:pPr>
              <a:defRPr/>
            </a:pPr>
            <a:fld id="{404A13DA-F721-45F1-ABDF-CA981884122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1682750" y="274638"/>
            <a:ext cx="73152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1682750" y="1600200"/>
            <a:ext cx="35814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416550" y="1600200"/>
            <a:ext cx="35814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3"/>
          <p:cNvSpPr>
            <a:spLocks noGrp="1" noChangeArrowheads="1"/>
          </p:cNvSpPr>
          <p:nvPr>
            <p:ph type="dt" sz="half" idx="10"/>
          </p:nvPr>
        </p:nvSpPr>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p:txBody>
          <a:bodyPr/>
          <a:lstStyle>
            <a:lvl1pPr>
              <a:defRPr/>
            </a:lvl1pPr>
          </a:lstStyle>
          <a:p>
            <a:pPr>
              <a:defRPr/>
            </a:pPr>
            <a:endParaRPr lang="en-US" dirty="0"/>
          </a:p>
        </p:txBody>
      </p:sp>
      <p:sp>
        <p:nvSpPr>
          <p:cNvPr id="7" name="Rectangle 15"/>
          <p:cNvSpPr>
            <a:spLocks noGrp="1" noChangeArrowheads="1"/>
          </p:cNvSpPr>
          <p:nvPr>
            <p:ph type="sldNum" sz="quarter" idx="12"/>
          </p:nvPr>
        </p:nvSpPr>
        <p:spPr/>
        <p:txBody>
          <a:bodyPr/>
          <a:lstStyle>
            <a:lvl1pPr>
              <a:defRPr/>
            </a:lvl1pPr>
          </a:lstStyle>
          <a:p>
            <a:pPr>
              <a:defRPr/>
            </a:pPr>
            <a:fld id="{6C78AC0E-7B7A-4BCD-A118-57E81A73E43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endParaRPr lang="el-GR"/>
          </a:p>
        </p:txBody>
      </p:sp>
      <p:sp>
        <p:nvSpPr>
          <p:cNvPr id="15" name="Slide Number Placeholder 14"/>
          <p:cNvSpPr>
            <a:spLocks noGrp="1"/>
          </p:cNvSpPr>
          <p:nvPr>
            <p:ph type="sldNum" sz="quarter" idx="15"/>
          </p:nvPr>
        </p:nvSpPr>
        <p:spPr/>
        <p:txBody>
          <a:bodyPr/>
          <a:lstStyle>
            <a:lvl1pPr algn="ctr">
              <a:defRPr/>
            </a:lvl1pPr>
          </a:lstStyle>
          <a:p>
            <a:fld id="{23A1C9ED-BDE6-48DE-B4C3-930197030804}" type="slidenum">
              <a:rPr lang="el-GR" smtClean="0"/>
              <a:pPr/>
              <a:t>‹#›</a:t>
            </a:fld>
            <a:endParaRPr lang="el-GR"/>
          </a:p>
        </p:txBody>
      </p:sp>
      <p:sp>
        <p:nvSpPr>
          <p:cNvPr id="16" name="Footer Placeholder 15"/>
          <p:cNvSpPr>
            <a:spLocks noGrp="1"/>
          </p:cNvSpPr>
          <p:nvPr>
            <p:ph type="ftr" sz="quarter" idx="16"/>
          </p:nvPr>
        </p:nvSpPr>
        <p:spPr/>
        <p:txBody>
          <a:bodyPr/>
          <a:lstStyle/>
          <a:p>
            <a:endParaRPr lang="el-G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3A1C9ED-BDE6-48DE-B4C3-930197030804}" type="slidenum">
              <a:rPr lang="el-GR" smtClean="0"/>
              <a:pPr/>
              <a:t>‹#›</a:t>
            </a:fld>
            <a:endParaRPr lang="el-G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3A1C9ED-BDE6-48DE-B4C3-930197030804}" type="slidenum">
              <a:rPr lang="el-GR" smtClean="0"/>
              <a:pPr/>
              <a:t>‹#›</a:t>
            </a:fld>
            <a:endParaRPr lang="el-G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3A1C9ED-BDE6-48DE-B4C3-930197030804}" type="slidenum">
              <a:rPr lang="el-GR" smtClean="0"/>
              <a:pPr/>
              <a:t>‹#›</a:t>
            </a:fld>
            <a:endParaRPr lang="el-GR"/>
          </a:p>
        </p:txBody>
      </p:sp>
      <p:sp>
        <p:nvSpPr>
          <p:cNvPr id="8" name="Footer Placeholder 7"/>
          <p:cNvSpPr>
            <a:spLocks noGrp="1"/>
          </p:cNvSpPr>
          <p:nvPr>
            <p:ph type="ftr" sz="quarter" idx="11"/>
          </p:nvPr>
        </p:nvSpPr>
        <p:spPr/>
        <p:txBody>
          <a:bodyPr/>
          <a:lstStyle/>
          <a:p>
            <a:endParaRPr lang="el-GR"/>
          </a:p>
        </p:txBody>
      </p:sp>
      <p:sp>
        <p:nvSpPr>
          <p:cNvPr id="7" name="Date Placeholder 6"/>
          <p:cNvSpPr>
            <a:spLocks noGrp="1"/>
          </p:cNvSpPr>
          <p:nvPr>
            <p:ph type="dt" sz="half" idx="10"/>
          </p:nvPr>
        </p:nvSpPr>
        <p:spPr/>
        <p:txBody>
          <a:bodyPr/>
          <a:lstStyle/>
          <a:p>
            <a:endParaRPr lang="el-G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3A1C9ED-BDE6-48DE-B4C3-930197030804}" type="slidenum">
              <a:rPr lang="el-GR" smtClean="0"/>
              <a:pPr/>
              <a:t>‹#›</a:t>
            </a:fld>
            <a:endParaRPr lang="el-G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3A1C9ED-BDE6-48DE-B4C3-93019703080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endParaRPr lang="el-GR"/>
          </a:p>
        </p:txBody>
      </p:sp>
      <p:sp>
        <p:nvSpPr>
          <p:cNvPr id="9" name="Slide Number Placeholder 8"/>
          <p:cNvSpPr>
            <a:spLocks noGrp="1"/>
          </p:cNvSpPr>
          <p:nvPr>
            <p:ph type="sldNum" sz="quarter" idx="15"/>
          </p:nvPr>
        </p:nvSpPr>
        <p:spPr/>
        <p:txBody>
          <a:bodyPr/>
          <a:lstStyle/>
          <a:p>
            <a:fld id="{23A1C9ED-BDE6-48DE-B4C3-930197030804}" type="slidenum">
              <a:rPr lang="el-GR" smtClean="0"/>
              <a:pPr/>
              <a:t>‹#›</a:t>
            </a:fld>
            <a:endParaRPr lang="el-GR"/>
          </a:p>
        </p:txBody>
      </p:sp>
      <p:sp>
        <p:nvSpPr>
          <p:cNvPr id="10" name="Footer Placeholder 9"/>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endParaRPr lang="el-GR"/>
          </a:p>
        </p:txBody>
      </p:sp>
      <p:sp>
        <p:nvSpPr>
          <p:cNvPr id="9" name="Slide Number Placeholder 8"/>
          <p:cNvSpPr>
            <a:spLocks noGrp="1"/>
          </p:cNvSpPr>
          <p:nvPr>
            <p:ph type="sldNum" sz="quarter" idx="11"/>
          </p:nvPr>
        </p:nvSpPr>
        <p:spPr/>
        <p:txBody>
          <a:bodyPr/>
          <a:lstStyle/>
          <a:p>
            <a:fld id="{23A1C9ED-BDE6-48DE-B4C3-930197030804}" type="slidenum">
              <a:rPr lang="el-GR" smtClean="0"/>
              <a:pPr/>
              <a:t>‹#›</a:t>
            </a:fld>
            <a:endParaRPr lang="el-GR"/>
          </a:p>
        </p:txBody>
      </p:sp>
      <p:sp>
        <p:nvSpPr>
          <p:cNvPr id="10" name="Footer Placeholder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3A1C9ED-BDE6-48DE-B4C3-930197030804}" type="slidenum">
              <a:rPr lang="el-GR" smtClean="0"/>
              <a:pPr/>
              <a:t>‹#›</a:t>
            </a:fld>
            <a:endParaRPr lang="el-G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 id="2147484213" r:id="rId13"/>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102.xml.rels><?xml version="1.0" encoding="UTF-8" standalone="yes"?>
<Relationships xmlns="http://schemas.openxmlformats.org/package/2006/relationships"><Relationship Id="rId3" Type="http://schemas.openxmlformats.org/officeDocument/2006/relationships/image" Target="../media/image144.jpeg"/><Relationship Id="rId4" Type="http://schemas.openxmlformats.org/officeDocument/2006/relationships/image" Target="../media/image145.jpeg"/><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103.xml.rels><?xml version="1.0" encoding="UTF-8" standalone="yes"?>
<Relationships xmlns="http://schemas.openxmlformats.org/package/2006/relationships"><Relationship Id="rId3" Type="http://schemas.openxmlformats.org/officeDocument/2006/relationships/image" Target="../media/image146.jpeg"/><Relationship Id="rId4" Type="http://schemas.openxmlformats.org/officeDocument/2006/relationships/image" Target="../media/image147.jpeg"/><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104.xml.rels><?xml version="1.0" encoding="UTF-8" standalone="yes"?>
<Relationships xmlns="http://schemas.openxmlformats.org/package/2006/relationships"><Relationship Id="rId3" Type="http://schemas.openxmlformats.org/officeDocument/2006/relationships/image" Target="../media/image148.jpeg"/><Relationship Id="rId4" Type="http://schemas.openxmlformats.org/officeDocument/2006/relationships/image" Target="../media/image149.jpeg"/><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150.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151.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152.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54.jpeg"/><Relationship Id="rId4" Type="http://schemas.openxmlformats.org/officeDocument/2006/relationships/image" Target="../media/image155.jpeg"/><Relationship Id="rId1" Type="http://schemas.openxmlformats.org/officeDocument/2006/relationships/slideLayout" Target="../slideLayouts/slideLayout7.xml"/><Relationship Id="rId2" Type="http://schemas.openxmlformats.org/officeDocument/2006/relationships/image" Target="../media/image15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6.jpeg"/><Relationship Id="rId3" Type="http://schemas.openxmlformats.org/officeDocument/2006/relationships/image" Target="../media/image157.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113.xml.rels><?xml version="1.0" encoding="UTF-8" standalone="yes"?>
<Relationships xmlns="http://schemas.openxmlformats.org/package/2006/relationships"><Relationship Id="rId3" Type="http://schemas.openxmlformats.org/officeDocument/2006/relationships/image" Target="../media/image158.jpeg"/><Relationship Id="rId4" Type="http://schemas.openxmlformats.org/officeDocument/2006/relationships/image" Target="../media/image159.jpeg"/><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114.xml.rels><?xml version="1.0" encoding="UTF-8" standalone="yes"?>
<Relationships xmlns="http://schemas.openxmlformats.org/package/2006/relationships"><Relationship Id="rId3" Type="http://schemas.openxmlformats.org/officeDocument/2006/relationships/image" Target="../media/image160.jpeg"/><Relationship Id="rId4" Type="http://schemas.openxmlformats.org/officeDocument/2006/relationships/image" Target="../media/image161.jpeg"/><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115.xml.rels><?xml version="1.0" encoding="UTF-8" standalone="yes"?>
<Relationships xmlns="http://schemas.openxmlformats.org/package/2006/relationships"><Relationship Id="rId3" Type="http://schemas.openxmlformats.org/officeDocument/2006/relationships/image" Target="../media/image162.jpeg"/><Relationship Id="rId4" Type="http://schemas.openxmlformats.org/officeDocument/2006/relationships/image" Target="../media/image163.jpeg"/><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116.xml.rels><?xml version="1.0" encoding="UTF-8" standalone="yes"?>
<Relationships xmlns="http://schemas.openxmlformats.org/package/2006/relationships"><Relationship Id="rId3" Type="http://schemas.openxmlformats.org/officeDocument/2006/relationships/image" Target="../media/image164.jpeg"/><Relationship Id="rId4" Type="http://schemas.openxmlformats.org/officeDocument/2006/relationships/image" Target="../media/image165.jpeg"/><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117.xml.rels><?xml version="1.0" encoding="UTF-8" standalone="yes"?>
<Relationships xmlns="http://schemas.openxmlformats.org/package/2006/relationships"><Relationship Id="rId3" Type="http://schemas.openxmlformats.org/officeDocument/2006/relationships/image" Target="../media/image166.jpeg"/><Relationship Id="rId4" Type="http://schemas.openxmlformats.org/officeDocument/2006/relationships/image" Target="../media/image167.jpeg"/><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118.xml.rels><?xml version="1.0" encoding="UTF-8" standalone="yes"?>
<Relationships xmlns="http://schemas.openxmlformats.org/package/2006/relationships"><Relationship Id="rId3" Type="http://schemas.openxmlformats.org/officeDocument/2006/relationships/image" Target="../media/image168.png"/><Relationship Id="rId4" Type="http://schemas.openxmlformats.org/officeDocument/2006/relationships/image" Target="../media/image169.jpeg"/><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119.xml.rels><?xml version="1.0" encoding="UTF-8" standalone="yes"?>
<Relationships xmlns="http://schemas.openxmlformats.org/package/2006/relationships"><Relationship Id="rId3" Type="http://schemas.openxmlformats.org/officeDocument/2006/relationships/image" Target="../media/image170.jpeg"/><Relationship Id="rId4" Type="http://schemas.openxmlformats.org/officeDocument/2006/relationships/image" Target="../media/image171.jpeg"/><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72.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3.jpeg"/></Relationships>
</file>

<file path=ppt/slides/_rels/slide131.xml.rels><?xml version="1.0" encoding="UTF-8" standalone="yes"?>
<Relationships xmlns="http://schemas.openxmlformats.org/package/2006/relationships"><Relationship Id="rId3" Type="http://schemas.openxmlformats.org/officeDocument/2006/relationships/image" Target="../media/image175.jpeg"/><Relationship Id="rId4" Type="http://schemas.openxmlformats.org/officeDocument/2006/relationships/image" Target="../media/image176.jpeg"/><Relationship Id="rId5" Type="http://schemas.openxmlformats.org/officeDocument/2006/relationships/image" Target="../media/image177.jpeg"/><Relationship Id="rId1" Type="http://schemas.openxmlformats.org/officeDocument/2006/relationships/slideLayout" Target="../slideLayouts/slideLayout2.xml"/><Relationship Id="rId2" Type="http://schemas.openxmlformats.org/officeDocument/2006/relationships/image" Target="../media/image174.jpe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79.jpeg"/><Relationship Id="rId4" Type="http://schemas.openxmlformats.org/officeDocument/2006/relationships/image" Target="../media/image180.jpeg"/><Relationship Id="rId1" Type="http://schemas.openxmlformats.org/officeDocument/2006/relationships/slideLayout" Target="../slideLayouts/slideLayout2.xml"/><Relationship Id="rId2" Type="http://schemas.openxmlformats.org/officeDocument/2006/relationships/image" Target="../media/image178.jpe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1.jpe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2.jpe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3.jpe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4.jpe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6.jpe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7.jpe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8.jpe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9.jpe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0.jpe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1.jpe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2.jpe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3.jpe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5.jpe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6.jpe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7.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8.jpe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9.jpeg"/><Relationship Id="rId3" Type="http://schemas.openxmlformats.org/officeDocument/2006/relationships/image" Target="../media/image200.jpe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2.jpeg"/></Relationships>
</file>

<file path=ppt/slides/_rels/slide161.xml.rels><?xml version="1.0" encoding="UTF-8" standalone="yes"?>
<Relationships xmlns="http://schemas.openxmlformats.org/package/2006/relationships"><Relationship Id="rId3" Type="http://schemas.openxmlformats.org/officeDocument/2006/relationships/image" Target="../media/image204.jpeg"/><Relationship Id="rId4" Type="http://schemas.openxmlformats.org/officeDocument/2006/relationships/image" Target="../media/image205.jpeg"/><Relationship Id="rId1" Type="http://schemas.openxmlformats.org/officeDocument/2006/relationships/slideLayout" Target="../slideLayouts/slideLayout2.xml"/><Relationship Id="rId2" Type="http://schemas.openxmlformats.org/officeDocument/2006/relationships/image" Target="../media/image203.jpe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 Id="rId3" Type="http://schemas.openxmlformats.org/officeDocument/2006/relationships/image" Target="../media/image3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3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 Id="rId3" Type="http://schemas.openxmlformats.org/officeDocument/2006/relationships/image" Target="../media/image4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 Id="rId3" Type="http://schemas.openxmlformats.org/officeDocument/2006/relationships/image" Target="../media/image4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 Id="rId3" Type="http://schemas.openxmlformats.org/officeDocument/2006/relationships/image" Target="../media/image4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 Id="rId3" Type="http://schemas.openxmlformats.org/officeDocument/2006/relationships/image" Target="../media/image62.jpeg"/></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jpeg"/><Relationship Id="rId5" Type="http://schemas.openxmlformats.org/officeDocument/2006/relationships/image" Target="../media/image6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jpeg"/><Relationship Id="rId5" Type="http://schemas.openxmlformats.org/officeDocument/2006/relationships/image" Target="../media/image6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9.g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64.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image" Target="../media/image73.jpeg"/><Relationship Id="rId5" Type="http://schemas.openxmlformats.org/officeDocument/2006/relationships/image" Target="../media/image74.png"/><Relationship Id="rId6" Type="http://schemas.openxmlformats.org/officeDocument/2006/relationships/image" Target="../media/image75.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6.jpeg"/><Relationship Id="rId3" Type="http://schemas.openxmlformats.org/officeDocument/2006/relationships/image" Target="../media/image77.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8.jpeg"/><Relationship Id="rId3" Type="http://schemas.openxmlformats.org/officeDocument/2006/relationships/image" Target="../media/image79.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1.jpeg"/></Relationships>
</file>

<file path=ppt/slides/_rels/slide69.xml.rels><?xml version="1.0" encoding="UTF-8" standalone="yes"?>
<Relationships xmlns="http://schemas.openxmlformats.org/package/2006/relationships"><Relationship Id="rId3" Type="http://schemas.openxmlformats.org/officeDocument/2006/relationships/image" Target="../media/image82.jpeg"/><Relationship Id="rId4" Type="http://schemas.openxmlformats.org/officeDocument/2006/relationships/image" Target="../media/image83.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4.jpeg"/></Relationships>
</file>

<file path=ppt/slides/_rels/slide71.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image" Target="../media/image86.jpeg"/><Relationship Id="rId5" Type="http://schemas.openxmlformats.org/officeDocument/2006/relationships/image" Target="../media/image87.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8.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9.jpeg"/></Relationships>
</file>

<file path=ppt/slides/_rels/slide74.xml.rels><?xml version="1.0" encoding="UTF-8" standalone="yes"?>
<Relationships xmlns="http://schemas.openxmlformats.org/package/2006/relationships"><Relationship Id="rId3" Type="http://schemas.openxmlformats.org/officeDocument/2006/relationships/image" Target="../media/image90.jpeg"/><Relationship Id="rId4" Type="http://schemas.openxmlformats.org/officeDocument/2006/relationships/image" Target="../media/image91.jpe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75.xml.rels><?xml version="1.0" encoding="UTF-8" standalone="yes"?>
<Relationships xmlns="http://schemas.openxmlformats.org/package/2006/relationships"><Relationship Id="rId3" Type="http://schemas.openxmlformats.org/officeDocument/2006/relationships/image" Target="../media/image92.jpeg"/><Relationship Id="rId4" Type="http://schemas.openxmlformats.org/officeDocument/2006/relationships/image" Target="../media/image93.jpeg"/><Relationship Id="rId5" Type="http://schemas.openxmlformats.org/officeDocument/2006/relationships/image" Target="../media/image94.jpeg"/><Relationship Id="rId6" Type="http://schemas.openxmlformats.org/officeDocument/2006/relationships/image" Target="../media/image95.jpe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76.xml.rels><?xml version="1.0" encoding="UTF-8" standalone="yes"?>
<Relationships xmlns="http://schemas.openxmlformats.org/package/2006/relationships"><Relationship Id="rId3" Type="http://schemas.openxmlformats.org/officeDocument/2006/relationships/image" Target="../media/image96.jpeg"/><Relationship Id="rId4" Type="http://schemas.openxmlformats.org/officeDocument/2006/relationships/image" Target="../media/image97.jpe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77.xml.rels><?xml version="1.0" encoding="UTF-8" standalone="yes"?>
<Relationships xmlns="http://schemas.openxmlformats.org/package/2006/relationships"><Relationship Id="rId3" Type="http://schemas.openxmlformats.org/officeDocument/2006/relationships/image" Target="../media/image98.jpeg"/><Relationship Id="rId4" Type="http://schemas.openxmlformats.org/officeDocument/2006/relationships/image" Target="../media/image99.jpeg"/><Relationship Id="rId5" Type="http://schemas.openxmlformats.org/officeDocument/2006/relationships/image" Target="../media/image100.jpe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78.xml.rels><?xml version="1.0" encoding="UTF-8" standalone="yes"?>
<Relationships xmlns="http://schemas.openxmlformats.org/package/2006/relationships"><Relationship Id="rId3" Type="http://schemas.openxmlformats.org/officeDocument/2006/relationships/image" Target="../media/image101.jpeg"/><Relationship Id="rId4" Type="http://schemas.openxmlformats.org/officeDocument/2006/relationships/image" Target="../media/image102.jpeg"/><Relationship Id="rId5" Type="http://schemas.openxmlformats.org/officeDocument/2006/relationships/image" Target="../media/image103.jpeg"/><Relationship Id="rId6" Type="http://schemas.openxmlformats.org/officeDocument/2006/relationships/image" Target="../media/image104.jpe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79.xml.rels><?xml version="1.0" encoding="UTF-8" standalone="yes"?>
<Relationships xmlns="http://schemas.openxmlformats.org/package/2006/relationships"><Relationship Id="rId3" Type="http://schemas.openxmlformats.org/officeDocument/2006/relationships/image" Target="../media/image105.jpeg"/><Relationship Id="rId4" Type="http://schemas.openxmlformats.org/officeDocument/2006/relationships/image" Target="../media/image106.jpeg"/><Relationship Id="rId5" Type="http://schemas.openxmlformats.org/officeDocument/2006/relationships/image" Target="../media/image87.png"/><Relationship Id="rId6" Type="http://schemas.openxmlformats.org/officeDocument/2006/relationships/image" Target="../media/image107.jpe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108.jpeg"/><Relationship Id="rId5" Type="http://schemas.openxmlformats.org/officeDocument/2006/relationships/image" Target="../media/image109.jpeg"/><Relationship Id="rId6" Type="http://schemas.openxmlformats.org/officeDocument/2006/relationships/image" Target="../media/image110.jpe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81.xml.rels><?xml version="1.0" encoding="UTF-8" standalone="yes"?>
<Relationships xmlns="http://schemas.openxmlformats.org/package/2006/relationships"><Relationship Id="rId3" Type="http://schemas.openxmlformats.org/officeDocument/2006/relationships/image" Target="../media/image111.jpeg"/><Relationship Id="rId4" Type="http://schemas.openxmlformats.org/officeDocument/2006/relationships/image" Target="../media/image87.png"/><Relationship Id="rId5" Type="http://schemas.openxmlformats.org/officeDocument/2006/relationships/image" Target="../media/image112.jpe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82.xml.rels><?xml version="1.0" encoding="UTF-8" standalone="yes"?>
<Relationships xmlns="http://schemas.openxmlformats.org/package/2006/relationships"><Relationship Id="rId3" Type="http://schemas.openxmlformats.org/officeDocument/2006/relationships/image" Target="../media/image113.jpeg"/><Relationship Id="rId4" Type="http://schemas.openxmlformats.org/officeDocument/2006/relationships/image" Target="../media/image114.jpe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83.xml.rels><?xml version="1.0" encoding="UTF-8" standalone="yes"?>
<Relationships xmlns="http://schemas.openxmlformats.org/package/2006/relationships"><Relationship Id="rId3" Type="http://schemas.openxmlformats.org/officeDocument/2006/relationships/image" Target="../media/image115.jpeg"/><Relationship Id="rId4" Type="http://schemas.openxmlformats.org/officeDocument/2006/relationships/image" Target="../media/image116.jpeg"/><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85.xml.rels><?xml version="1.0" encoding="UTF-8" standalone="yes"?>
<Relationships xmlns="http://schemas.openxmlformats.org/package/2006/relationships"><Relationship Id="rId3" Type="http://schemas.openxmlformats.org/officeDocument/2006/relationships/image" Target="../media/image117.jpeg"/><Relationship Id="rId4" Type="http://schemas.openxmlformats.org/officeDocument/2006/relationships/image" Target="../media/image118.jpeg"/><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86.xml.rels><?xml version="1.0" encoding="UTF-8" standalone="yes"?>
<Relationships xmlns="http://schemas.openxmlformats.org/package/2006/relationships"><Relationship Id="rId3" Type="http://schemas.openxmlformats.org/officeDocument/2006/relationships/image" Target="../media/image119.jpeg"/><Relationship Id="rId4" Type="http://schemas.openxmlformats.org/officeDocument/2006/relationships/image" Target="../media/image120.jpe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87.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121.jpeg"/><Relationship Id="rId5" Type="http://schemas.openxmlformats.org/officeDocument/2006/relationships/image" Target="../media/image122.jpeg"/><Relationship Id="rId6" Type="http://schemas.openxmlformats.org/officeDocument/2006/relationships/image" Target="../media/image123.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24.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emf"/></Relationships>
</file>

<file path=ppt/slides/_rels/slide90.xml.rels><?xml version="1.0" encoding="UTF-8" standalone="yes"?>
<Relationships xmlns="http://schemas.openxmlformats.org/package/2006/relationships"><Relationship Id="rId3" Type="http://schemas.openxmlformats.org/officeDocument/2006/relationships/image" Target="../media/image125.jpeg"/><Relationship Id="rId4" Type="http://schemas.openxmlformats.org/officeDocument/2006/relationships/image" Target="../media/image126.jpeg"/><Relationship Id="rId5" Type="http://schemas.openxmlformats.org/officeDocument/2006/relationships/image" Target="../media/image127.jpe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128.jpeg"/></Relationships>
</file>

<file path=ppt/slides/_rels/slide92.xml.rels><?xml version="1.0" encoding="UTF-8" standalone="yes"?>
<Relationships xmlns="http://schemas.openxmlformats.org/package/2006/relationships"><Relationship Id="rId3" Type="http://schemas.openxmlformats.org/officeDocument/2006/relationships/image" Target="../media/image129.jpeg"/><Relationship Id="rId4" Type="http://schemas.openxmlformats.org/officeDocument/2006/relationships/image" Target="../media/image130.jpeg"/><Relationship Id="rId5" Type="http://schemas.openxmlformats.org/officeDocument/2006/relationships/image" Target="../media/image131.jpeg"/><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93.xml.rels><?xml version="1.0" encoding="UTF-8" standalone="yes"?>
<Relationships xmlns="http://schemas.openxmlformats.org/package/2006/relationships"><Relationship Id="rId3" Type="http://schemas.openxmlformats.org/officeDocument/2006/relationships/image" Target="../media/image132.jpeg"/><Relationship Id="rId4" Type="http://schemas.openxmlformats.org/officeDocument/2006/relationships/image" Target="../media/image133.jpeg"/><Relationship Id="rId5" Type="http://schemas.openxmlformats.org/officeDocument/2006/relationships/image" Target="../media/image134.jpeg"/><Relationship Id="rId6" Type="http://schemas.openxmlformats.org/officeDocument/2006/relationships/image" Target="../media/image135.jpeg"/><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3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37.png"/></Relationships>
</file>

<file path=ppt/slides/_rels/slide97.xml.rels><?xml version="1.0" encoding="UTF-8" standalone="yes"?>
<Relationships xmlns="http://schemas.openxmlformats.org/package/2006/relationships"><Relationship Id="rId3" Type="http://schemas.openxmlformats.org/officeDocument/2006/relationships/image" Target="../media/image138.png"/><Relationship Id="rId4" Type="http://schemas.openxmlformats.org/officeDocument/2006/relationships/image" Target="../media/image139.jpe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98.xml.rels><?xml version="1.0" encoding="UTF-8" standalone="yes"?>
<Relationships xmlns="http://schemas.openxmlformats.org/package/2006/relationships"><Relationship Id="rId3" Type="http://schemas.openxmlformats.org/officeDocument/2006/relationships/image" Target="../media/image140.jpeg"/><Relationship Id="rId4" Type="http://schemas.openxmlformats.org/officeDocument/2006/relationships/image" Target="../media/image141.jpeg"/><Relationship Id="rId5" Type="http://schemas.openxmlformats.org/officeDocument/2006/relationships/image" Target="../media/image142.jpe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1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1484313"/>
            <a:ext cx="7772400" cy="1470025"/>
          </a:xfrm>
        </p:spPr>
        <p:txBody>
          <a:bodyPr>
            <a:normAutofit/>
          </a:bodyPr>
          <a:lstStyle/>
          <a:p>
            <a:pPr>
              <a:defRPr/>
            </a:pPr>
            <a:r>
              <a:rPr lang="el-GR" sz="2800" dirty="0" smtClean="0">
                <a:latin typeface="Arial"/>
                <a:cs typeface="Arial"/>
              </a:rPr>
              <a:t/>
            </a:r>
            <a:br>
              <a:rPr lang="el-GR" sz="2800" dirty="0" smtClean="0">
                <a:latin typeface="Arial"/>
                <a:cs typeface="Arial"/>
              </a:rPr>
            </a:br>
            <a:r>
              <a:rPr lang="el-GR" sz="2800" dirty="0" smtClean="0">
                <a:latin typeface="Arial"/>
                <a:cs typeface="Arial"/>
              </a:rPr>
              <a:t>Περιβαλλοντική Επικοινωνία και Εκπαίδευση</a:t>
            </a:r>
            <a:endParaRPr lang="el-GR" sz="2800" dirty="0">
              <a:latin typeface="Arial"/>
              <a:cs typeface="Arial"/>
            </a:endParaRPr>
          </a:p>
        </p:txBody>
      </p:sp>
      <p:sp>
        <p:nvSpPr>
          <p:cNvPr id="3" name="Υπότιτλος 2"/>
          <p:cNvSpPr>
            <a:spLocks noGrp="1"/>
          </p:cNvSpPr>
          <p:nvPr>
            <p:ph type="subTitle" idx="1"/>
          </p:nvPr>
        </p:nvSpPr>
        <p:spPr>
          <a:xfrm>
            <a:off x="395288" y="2852738"/>
            <a:ext cx="8497887" cy="2592387"/>
          </a:xfrm>
        </p:spPr>
        <p:txBody>
          <a:bodyPr>
            <a:noAutofit/>
          </a:bodyPr>
          <a:lstStyle/>
          <a:p>
            <a:pPr>
              <a:defRPr/>
            </a:pPr>
            <a:endParaRPr lang="el-GR" sz="2800" dirty="0" smtClean="0">
              <a:latin typeface="Arial"/>
              <a:cs typeface="Arial"/>
            </a:endParaRPr>
          </a:p>
          <a:p>
            <a:pPr>
              <a:defRPr/>
            </a:pPr>
            <a:r>
              <a:rPr lang="el-GR" sz="2800" dirty="0" smtClean="0">
                <a:latin typeface="Arial"/>
                <a:cs typeface="Arial"/>
              </a:rPr>
              <a:t>Διάλεξη </a:t>
            </a:r>
            <a:r>
              <a:rPr lang="el-GR" sz="2800" smtClean="0">
                <a:latin typeface="Arial"/>
                <a:cs typeface="Arial"/>
              </a:rPr>
              <a:t>Φυσικ</a:t>
            </a:r>
            <a:r>
              <a:rPr lang="el-GR" sz="2800" smtClean="0">
                <a:latin typeface="Arial"/>
                <a:cs typeface="Arial"/>
              </a:rPr>
              <a:t>ές Καταστροφές</a:t>
            </a:r>
            <a:endParaRPr lang="en-US" sz="2800" dirty="0" smtClean="0">
              <a:latin typeface="Arial"/>
              <a:cs typeface="Arial"/>
            </a:endParaRPr>
          </a:p>
        </p:txBody>
      </p:sp>
      <p:pic>
        <p:nvPicPr>
          <p:cNvPr id="17411" name="7 - Εικόνα"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5827713"/>
            <a:ext cx="1581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925" y="5591175"/>
            <a:ext cx="4310063"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1268413"/>
            <a:ext cx="86201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8"/>
          <p:cNvSpPr>
            <a:spLocks noChangeArrowheads="1"/>
          </p:cNvSpPr>
          <p:nvPr/>
        </p:nvSpPr>
        <p:spPr bwMode="auto">
          <a:xfrm>
            <a:off x="1547813" y="549275"/>
            <a:ext cx="388778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4000" b="1">
                <a:latin typeface="Arial" charset="0"/>
                <a:cs typeface="Arial" charset="0"/>
              </a:rPr>
              <a:t>Πανεπιστήμιο Αιγαίου</a:t>
            </a:r>
          </a:p>
        </p:txBody>
      </p:sp>
    </p:spTree>
    <p:extLst>
      <p:ext uri="{BB962C8B-B14F-4D97-AF65-F5344CB8AC3E}">
        <p14:creationId xmlns:p14="http://schemas.microsoft.com/office/powerpoint/2010/main" val="31837020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normAutofit/>
          </a:bodyPr>
          <a:lstStyle/>
          <a:p>
            <a:pPr marL="609600" indent="-609600">
              <a:buFontTx/>
              <a:buAutoNum type="arabicPeriod"/>
            </a:pPr>
            <a:r>
              <a:rPr lang="el-GR" sz="2400" dirty="0"/>
              <a:t>Παράκτιες Καταστροφές</a:t>
            </a:r>
          </a:p>
          <a:p>
            <a:pPr marL="609600" indent="-609600">
              <a:buFontTx/>
              <a:buAutoNum type="arabicPeriod"/>
            </a:pPr>
            <a:r>
              <a:rPr lang="el-GR" sz="2400" dirty="0"/>
              <a:t>Σεισμοί , Ρήγματα και Τεκτονικές Πλάκες</a:t>
            </a:r>
          </a:p>
          <a:p>
            <a:pPr marL="609600" indent="-609600">
              <a:buFontTx/>
              <a:buAutoNum type="arabicPeriod"/>
            </a:pPr>
            <a:r>
              <a:rPr lang="el-GR" sz="2400" dirty="0"/>
              <a:t>Κατολισθητικά φαινόμενα</a:t>
            </a:r>
          </a:p>
          <a:p>
            <a:pPr marL="609600" indent="-609600">
              <a:buFontTx/>
              <a:buAutoNum type="arabicPeriod"/>
            </a:pPr>
            <a:r>
              <a:rPr lang="el-GR" sz="2400" dirty="0"/>
              <a:t>Πλημμυρικά φαινόμενα</a:t>
            </a:r>
          </a:p>
          <a:p>
            <a:pPr marL="609600" indent="-609600">
              <a:buFontTx/>
              <a:buAutoNum type="arabicPeriod"/>
            </a:pPr>
            <a:r>
              <a:rPr lang="el-GR" sz="2400" dirty="0"/>
              <a:t>Διάβρωση εδαφών</a:t>
            </a:r>
          </a:p>
          <a:p>
            <a:pPr marL="609600" indent="-609600">
              <a:buFontTx/>
              <a:buAutoNum type="arabicPeriod"/>
            </a:pPr>
            <a:r>
              <a:rPr lang="el-GR" sz="2400" dirty="0"/>
              <a:t>Ηφαιστειακή δραστηριότητα</a:t>
            </a:r>
          </a:p>
          <a:p>
            <a:pPr marL="609600" indent="-609600">
              <a:buFontTx/>
              <a:buAutoNum type="arabicPeriod"/>
            </a:pPr>
            <a:r>
              <a:rPr lang="el-GR" sz="2400" dirty="0"/>
              <a:t>Κλιματικές αλλαγές και ατμοσφαιρικές καταστροφές</a:t>
            </a:r>
          </a:p>
          <a:p>
            <a:pPr marL="609600" indent="-609600">
              <a:buFontTx/>
              <a:buAutoNum type="arabicPeriod"/>
            </a:pPr>
            <a:r>
              <a:rPr lang="el-GR" sz="2400" dirty="0"/>
              <a:t>Καιρικές καταστροφές</a:t>
            </a:r>
          </a:p>
          <a:p>
            <a:pPr marL="609600" indent="-609600">
              <a:buFontTx/>
              <a:buAutoNum type="arabicPeriod"/>
            </a:pPr>
            <a:r>
              <a:rPr lang="el-GR" sz="2400" dirty="0"/>
              <a:t>Φυσικές πυρκαγιές</a:t>
            </a:r>
          </a:p>
          <a:p>
            <a:pPr marL="609600" indent="-609600">
              <a:buFontTx/>
              <a:buNone/>
            </a:pPr>
            <a:endParaRPr lang="el-GR" sz="1800" dirty="0"/>
          </a:p>
        </p:txBody>
      </p:sp>
      <p:sp>
        <p:nvSpPr>
          <p:cNvPr id="9218" name="Rectangle 2"/>
          <p:cNvSpPr>
            <a:spLocks noGrp="1" noChangeArrowheads="1"/>
          </p:cNvSpPr>
          <p:nvPr>
            <p:ph type="title"/>
          </p:nvPr>
        </p:nvSpPr>
        <p:spPr/>
        <p:txBody>
          <a:bodyPr>
            <a:normAutofit/>
          </a:bodyPr>
          <a:lstStyle/>
          <a:p>
            <a:r>
              <a:rPr lang="el-GR"/>
              <a:t>ΚΑΤΗΓΟΡΙΕΣ ΚΑΤΑΣΤΡΟΦΩΝ</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1115616" y="260648"/>
            <a:ext cx="7315200" cy="1143000"/>
          </a:xfrm>
        </p:spPr>
        <p:txBody>
          <a:bodyPr/>
          <a:lstStyle/>
          <a:p>
            <a:pPr algn="ctr"/>
            <a:r>
              <a:rPr lang="el-GR" sz="3200" b="1" dirty="0" smtClean="0">
                <a:latin typeface="Bookman Old Style" pitchFamily="18" charset="0"/>
                <a:cs typeface="Times New Roman" pitchFamily="18" charset="0"/>
              </a:rPr>
              <a:t>Οικολογικές Εκπλήξεις</a:t>
            </a:r>
          </a:p>
        </p:txBody>
      </p:sp>
      <p:sp>
        <p:nvSpPr>
          <p:cNvPr id="72707" name="Rectangle 3"/>
          <p:cNvSpPr>
            <a:spLocks noGrp="1" noChangeArrowheads="1"/>
          </p:cNvSpPr>
          <p:nvPr>
            <p:ph idx="4294967295"/>
          </p:nvPr>
        </p:nvSpPr>
        <p:spPr>
          <a:xfrm>
            <a:off x="1115616" y="1556792"/>
            <a:ext cx="7315200" cy="4525963"/>
          </a:xfrm>
        </p:spPr>
        <p:txBody>
          <a:bodyPr/>
          <a:lstStyle/>
          <a:p>
            <a:pPr>
              <a:buFontTx/>
              <a:buNone/>
            </a:pPr>
            <a:endParaRPr lang="el-GR" sz="2400" dirty="0" smtClean="0">
              <a:cs typeface="Times New Roman" pitchFamily="18" charset="0"/>
            </a:endParaRPr>
          </a:p>
          <a:p>
            <a:pPr algn="ctr">
              <a:buFontTx/>
              <a:buNone/>
            </a:pPr>
            <a:r>
              <a:rPr lang="el-GR" sz="2200" dirty="0" smtClean="0">
                <a:latin typeface="Bookman Old Style" pitchFamily="18" charset="0"/>
                <a:cs typeface="Times New Roman" pitchFamily="18" charset="0"/>
              </a:rPr>
              <a:t>Τελικά, αυτό το επεισόδιο έληξε με επιτυχία: Και η ελονοσία και οι απροσδόκητες συνέπειες από τον ψεκασμό τέθηκαν υπό έλεγχο. </a:t>
            </a:r>
          </a:p>
          <a:p>
            <a:pPr algn="ctr">
              <a:buFontTx/>
              <a:buNone/>
            </a:pPr>
            <a:endParaRPr lang="el-GR" sz="2200" dirty="0" smtClean="0">
              <a:latin typeface="Bookman Old Style" pitchFamily="18" charset="0"/>
              <a:cs typeface="Times New Roman" pitchFamily="18" charset="0"/>
            </a:endParaRPr>
          </a:p>
          <a:p>
            <a:pPr algn="ctr">
              <a:buFontTx/>
              <a:buNone/>
            </a:pPr>
            <a:endParaRPr lang="el-GR" sz="2200" dirty="0" smtClean="0">
              <a:latin typeface="Bookman Old Style" pitchFamily="18" charset="0"/>
              <a:cs typeface="Times New Roman" pitchFamily="18" charset="0"/>
            </a:endParaRPr>
          </a:p>
          <a:p>
            <a:pPr algn="ctr">
              <a:buFontTx/>
              <a:buNone/>
            </a:pPr>
            <a:r>
              <a:rPr lang="el-GR" sz="2200" dirty="0" smtClean="0">
                <a:latin typeface="Bookman Old Style" pitchFamily="18" charset="0"/>
                <a:cs typeface="Times New Roman" pitchFamily="18" charset="0"/>
              </a:rPr>
              <a:t>Παρ’ όλ’ αυτά, η αλυσίδα των απρόβλεπτων γεγονότων </a:t>
            </a:r>
          </a:p>
          <a:p>
            <a:pPr algn="ctr">
              <a:buFontTx/>
              <a:buNone/>
            </a:pPr>
            <a:r>
              <a:rPr lang="el-GR" sz="2200" dirty="0" smtClean="0">
                <a:latin typeface="Bookman Old Style" pitchFamily="18" charset="0"/>
                <a:cs typeface="Times New Roman" pitchFamily="18" charset="0"/>
              </a:rPr>
              <a:t>αποδεικνύει το πόσο απρόβλεπτη είναι η επέμβαση του ανθρώπου σ’ ένα οικοσύστημα.</a:t>
            </a:r>
            <a:r>
              <a:rPr lang="el-GR" sz="2400" dirty="0" smtClean="0">
                <a:latin typeface="Bookman Old Style" pitchFamily="18" charset="0"/>
                <a:cs typeface="Times New Roman" pitchFamily="18" charset="0"/>
              </a:rPr>
              <a:t>  </a:t>
            </a:r>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1115616" y="188640"/>
            <a:ext cx="7315200" cy="1143000"/>
          </a:xfrm>
        </p:spPr>
        <p:txBody>
          <a:bodyPr/>
          <a:lstStyle/>
          <a:p>
            <a:pPr algn="ctr"/>
            <a:r>
              <a:rPr lang="el-GR" sz="3200" b="1" dirty="0" smtClean="0">
                <a:latin typeface="Bookman Old Style" pitchFamily="18" charset="0"/>
              </a:rPr>
              <a:t>Οχήματα: καλά και άσχημα νέα</a:t>
            </a:r>
            <a:endParaRPr lang="en-US" sz="3200" b="1" dirty="0" smtClean="0">
              <a:latin typeface="Bookman Old Style" pitchFamily="18" charset="0"/>
            </a:endParaRPr>
          </a:p>
        </p:txBody>
      </p:sp>
      <p:sp>
        <p:nvSpPr>
          <p:cNvPr id="60419" name="Rectangle 3"/>
          <p:cNvSpPr>
            <a:spLocks noGrp="1" noChangeArrowheads="1"/>
          </p:cNvSpPr>
          <p:nvPr>
            <p:ph idx="4294967295"/>
          </p:nvPr>
        </p:nvSpPr>
        <p:spPr>
          <a:xfrm>
            <a:off x="899592" y="1484784"/>
            <a:ext cx="7315200" cy="4525963"/>
          </a:xfrm>
        </p:spPr>
        <p:txBody>
          <a:bodyPr>
            <a:normAutofit lnSpcReduction="10000"/>
          </a:bodyPr>
          <a:lstStyle/>
          <a:p>
            <a:pPr marL="274320" indent="-274320" algn="ctr" fontAlgn="auto">
              <a:spcAft>
                <a:spcPts val="0"/>
              </a:spcAft>
              <a:buClr>
                <a:schemeClr val="accent3"/>
              </a:buClr>
              <a:buFontTx/>
              <a:buNone/>
              <a:defRPr/>
            </a:pPr>
            <a:r>
              <a:rPr lang="el-GR" sz="2200" dirty="0" smtClean="0">
                <a:latin typeface="Bookman Old Style" pitchFamily="18" charset="0"/>
              </a:rPr>
              <a:t>Για πολλούς ανθρώπους, το </a:t>
            </a:r>
            <a:r>
              <a:rPr lang="el-GR" sz="2200" b="1" dirty="0" smtClean="0">
                <a:latin typeface="Bookman Old Style" pitchFamily="18" charset="0"/>
              </a:rPr>
              <a:t>αυτοκίνητο</a:t>
            </a:r>
            <a:r>
              <a:rPr lang="el-GR" sz="2200" dirty="0" smtClean="0">
                <a:latin typeface="Bookman Old Style" pitchFamily="18" charset="0"/>
              </a:rPr>
              <a:t> αποτελεί </a:t>
            </a:r>
          </a:p>
          <a:p>
            <a:pPr marL="274320" indent="-274320" algn="ctr" fontAlgn="auto">
              <a:spcAft>
                <a:spcPts val="0"/>
              </a:spcAft>
              <a:buClr>
                <a:schemeClr val="accent3"/>
              </a:buClr>
              <a:buFontTx/>
              <a:buNone/>
              <a:defRPr/>
            </a:pPr>
            <a:r>
              <a:rPr lang="el-GR" sz="2200" u="sng" dirty="0" smtClean="0">
                <a:latin typeface="Bookman Old Style" pitchFamily="18" charset="0"/>
              </a:rPr>
              <a:t>σύμβολο δύναμης, ερωτισμού, ενθουσιασμού, </a:t>
            </a:r>
          </a:p>
          <a:p>
            <a:pPr marL="274320" indent="-274320" algn="ctr" fontAlgn="auto">
              <a:spcAft>
                <a:spcPts val="0"/>
              </a:spcAft>
              <a:buClr>
                <a:schemeClr val="accent3"/>
              </a:buClr>
              <a:buFontTx/>
              <a:buNone/>
              <a:defRPr/>
            </a:pPr>
            <a:r>
              <a:rPr lang="el-GR" sz="2200" u="sng" dirty="0" smtClean="0">
                <a:latin typeface="Bookman Old Style" pitchFamily="18" charset="0"/>
              </a:rPr>
              <a:t>κοινωνικής στάθμης και επιτυχίας</a:t>
            </a:r>
            <a:r>
              <a:rPr lang="el-GR" sz="2200" dirty="0" smtClean="0">
                <a:latin typeface="Bookman Old Style" pitchFamily="18" charset="0"/>
              </a:rPr>
              <a:t>. </a:t>
            </a:r>
          </a:p>
          <a:p>
            <a:pPr marL="274320" indent="-274320" fontAlgn="auto">
              <a:spcAft>
                <a:spcPts val="0"/>
              </a:spcAft>
              <a:buClr>
                <a:schemeClr val="accent3"/>
              </a:buClr>
              <a:buFontTx/>
              <a:buNone/>
              <a:defRPr/>
            </a:pPr>
            <a:endParaRPr lang="el-GR" sz="2200" dirty="0" smtClean="0">
              <a:latin typeface="Bookman Old Style" pitchFamily="18" charset="0"/>
            </a:endParaRPr>
          </a:p>
          <a:p>
            <a:pPr marL="274320" indent="-274320" algn="ctr" fontAlgn="auto">
              <a:spcAft>
                <a:spcPts val="0"/>
              </a:spcAft>
              <a:buClr>
                <a:schemeClr val="accent3"/>
              </a:buClr>
              <a:buFontTx/>
              <a:buNone/>
              <a:defRPr/>
            </a:pPr>
            <a:r>
              <a:rPr lang="el-GR" sz="2200" dirty="0" smtClean="0">
                <a:latin typeface="Bookman Old Style" pitchFamily="18" charset="0"/>
              </a:rPr>
              <a:t>Από το 1885 όταν ο </a:t>
            </a:r>
            <a:r>
              <a:rPr lang="en-US" sz="2200" dirty="0" smtClean="0">
                <a:latin typeface="Bookman Old Style" pitchFamily="18" charset="0"/>
              </a:rPr>
              <a:t>Karl Benz </a:t>
            </a:r>
            <a:r>
              <a:rPr lang="el-GR" sz="2200" dirty="0" smtClean="0">
                <a:latin typeface="Bookman Old Style" pitchFamily="18" charset="0"/>
              </a:rPr>
              <a:t>κατασκεύασε το πρώτο </a:t>
            </a:r>
          </a:p>
          <a:p>
            <a:pPr marL="274320" indent="-274320" algn="ctr" fontAlgn="auto">
              <a:spcAft>
                <a:spcPts val="0"/>
              </a:spcAft>
              <a:buClr>
                <a:schemeClr val="accent3"/>
              </a:buClr>
              <a:buFontTx/>
              <a:buNone/>
              <a:defRPr/>
            </a:pPr>
            <a:r>
              <a:rPr lang="el-GR" sz="2200" dirty="0" smtClean="0">
                <a:latin typeface="Bookman Old Style" pitchFamily="18" charset="0"/>
              </a:rPr>
              <a:t>αυτοκίνητο, </a:t>
            </a:r>
            <a:r>
              <a:rPr lang="el-GR" sz="2200" b="1" dirty="0" smtClean="0">
                <a:latin typeface="Bookman Old Style" pitchFamily="18" charset="0"/>
              </a:rPr>
              <a:t>18 εκατ</a:t>
            </a:r>
            <a:r>
              <a:rPr lang="el-GR" sz="2200" dirty="0" smtClean="0">
                <a:latin typeface="Bookman Old Style" pitchFamily="18" charset="0"/>
              </a:rPr>
              <a:t>. άνθρωποι έχουν σκοτωθεί σε </a:t>
            </a:r>
          </a:p>
          <a:p>
            <a:pPr marL="274320" indent="-274320" algn="ctr" fontAlgn="auto">
              <a:spcAft>
                <a:spcPts val="0"/>
              </a:spcAft>
              <a:buClr>
                <a:schemeClr val="accent3"/>
              </a:buClr>
              <a:buFontTx/>
              <a:buNone/>
              <a:defRPr/>
            </a:pPr>
            <a:r>
              <a:rPr lang="el-GR" sz="2200" dirty="0" smtClean="0">
                <a:latin typeface="Bookman Old Style" pitchFamily="18" charset="0"/>
              </a:rPr>
              <a:t>αυτοκινητιστικά δυστυχήματα.</a:t>
            </a:r>
          </a:p>
          <a:p>
            <a:pPr marL="274320" indent="-274320" algn="ctr" fontAlgn="auto">
              <a:spcAft>
                <a:spcPts val="0"/>
              </a:spcAft>
              <a:buClr>
                <a:schemeClr val="accent3"/>
              </a:buClr>
              <a:buFontTx/>
              <a:buNone/>
              <a:defRPr/>
            </a:pPr>
            <a:endParaRPr lang="el-GR" sz="2200" dirty="0" smtClean="0">
              <a:latin typeface="Bookman Old Style" pitchFamily="18" charset="0"/>
            </a:endParaRPr>
          </a:p>
          <a:p>
            <a:pPr marL="274320" indent="-274320" algn="ctr" fontAlgn="auto">
              <a:spcAft>
                <a:spcPts val="0"/>
              </a:spcAft>
              <a:buClr>
                <a:schemeClr val="accent3"/>
              </a:buClr>
              <a:buFontTx/>
              <a:buNone/>
              <a:defRPr/>
            </a:pPr>
            <a:r>
              <a:rPr lang="el-GR" sz="2200" dirty="0" smtClean="0">
                <a:latin typeface="Bookman Old Style" pitchFamily="18" charset="0"/>
              </a:rPr>
              <a:t>Σύμφωνα με την Παγκόσμια Οργάνωση Υγείας </a:t>
            </a:r>
          </a:p>
          <a:p>
            <a:pPr marL="274320" indent="-274320" algn="ctr" fontAlgn="auto">
              <a:spcAft>
                <a:spcPts val="0"/>
              </a:spcAft>
              <a:buClr>
                <a:schemeClr val="accent3"/>
              </a:buClr>
              <a:buFontTx/>
              <a:buNone/>
              <a:defRPr/>
            </a:pPr>
            <a:r>
              <a:rPr lang="el-GR" sz="2200" b="1" dirty="0" smtClean="0">
                <a:latin typeface="Bookman Old Style" pitchFamily="18" charset="0"/>
              </a:rPr>
              <a:t>2.400 άνθρωποι πεθαίνουν την ημέρα </a:t>
            </a:r>
            <a:r>
              <a:rPr lang="el-GR" sz="2200" dirty="0" smtClean="0">
                <a:latin typeface="Bookman Old Style" pitchFamily="18" charset="0"/>
              </a:rPr>
              <a:t>και </a:t>
            </a:r>
          </a:p>
          <a:p>
            <a:pPr marL="274320" indent="-274320" algn="ctr" fontAlgn="auto">
              <a:spcAft>
                <a:spcPts val="0"/>
              </a:spcAft>
              <a:buClr>
                <a:schemeClr val="accent3"/>
              </a:buClr>
              <a:buFontTx/>
              <a:buNone/>
              <a:defRPr/>
            </a:pPr>
            <a:r>
              <a:rPr lang="el-GR" sz="2200" dirty="0" smtClean="0">
                <a:latin typeface="Bookman Old Style" pitchFamily="18" charset="0"/>
              </a:rPr>
              <a:t>10 εκ. άνθρωποι τραυματίζονται ή μένουν μόνιμα ανάπηροι σε αυτοκινητιστικά δυστυχήματα ετησίως.</a:t>
            </a:r>
            <a:endParaRPr lang="en-US" sz="2200" b="1" dirty="0" smtClean="0">
              <a:latin typeface="Bookman Old Style"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1828800" y="274638"/>
            <a:ext cx="7315200" cy="1143000"/>
          </a:xfrm>
        </p:spPr>
        <p:txBody>
          <a:bodyPr/>
          <a:lstStyle/>
          <a:p>
            <a:pPr algn="ctr"/>
            <a:r>
              <a:rPr lang="el-GR" sz="3200" b="1" dirty="0" smtClean="0">
                <a:latin typeface="Bookman Old Style" pitchFamily="18" charset="0"/>
              </a:rPr>
              <a:t>Οχήματα: καλά και άσχημα νέα</a:t>
            </a:r>
            <a:endParaRPr lang="en-US" sz="3200" b="1" dirty="0" smtClean="0">
              <a:latin typeface="Bookman Old Style" pitchFamily="18" charset="0"/>
            </a:endParaRPr>
          </a:p>
        </p:txBody>
      </p:sp>
      <p:sp>
        <p:nvSpPr>
          <p:cNvPr id="74755" name="Rectangle 3"/>
          <p:cNvSpPr>
            <a:spLocks noGrp="1" noChangeArrowheads="1"/>
          </p:cNvSpPr>
          <p:nvPr>
            <p:ph idx="4294967295"/>
          </p:nvPr>
        </p:nvSpPr>
        <p:spPr>
          <a:xfrm>
            <a:off x="1828800" y="1600200"/>
            <a:ext cx="7315200" cy="4525963"/>
          </a:xfrm>
        </p:spPr>
        <p:txBody>
          <a:bodyPr/>
          <a:lstStyle/>
          <a:p>
            <a:pPr>
              <a:buSzPct val="70000"/>
              <a:buFont typeface="Wingdings" pitchFamily="2" charset="2"/>
              <a:buChar char="Ø"/>
            </a:pPr>
            <a:r>
              <a:rPr lang="el-GR" sz="2200" dirty="0" smtClean="0">
                <a:latin typeface="Bookman Old Style" pitchFamily="18" charset="0"/>
              </a:rPr>
              <a:t>Περισσότεροι Αμερικανοί έχουν σκοτωθεί από αυτοκινητιστικά δυστυχήματα, από τι σε όλους τους πολέμους της χώρας.</a:t>
            </a:r>
          </a:p>
          <a:p>
            <a:pPr>
              <a:buFontTx/>
              <a:buNone/>
            </a:pPr>
            <a:endParaRPr lang="en-US" sz="2200" dirty="0" smtClean="0">
              <a:latin typeface="Times New Roman" pitchFamily="18" charset="0"/>
            </a:endParaRPr>
          </a:p>
          <a:p>
            <a:pPr>
              <a:buFontTx/>
              <a:buNone/>
            </a:pPr>
            <a:endParaRPr lang="el-GR" sz="2200" dirty="0" smtClean="0">
              <a:latin typeface="Times New Roman" pitchFamily="18" charset="0"/>
            </a:endParaRPr>
          </a:p>
          <a:p>
            <a:pPr>
              <a:buFontTx/>
              <a:buNone/>
            </a:pPr>
            <a:endParaRPr lang="el-GR" sz="2200" dirty="0" smtClean="0">
              <a:latin typeface="Times New Roman" pitchFamily="18" charset="0"/>
            </a:endParaRPr>
          </a:p>
          <a:p>
            <a:pPr algn="ctr">
              <a:buFontTx/>
              <a:buNone/>
            </a:pPr>
            <a:r>
              <a:rPr lang="el-GR" sz="2200" b="1" dirty="0" smtClean="0">
                <a:latin typeface="Bookman Old Style" pitchFamily="18" charset="0"/>
              </a:rPr>
              <a:t>Τα οχήματα αποτελούν τη μεγαλύτερη πηγή</a:t>
            </a:r>
          </a:p>
          <a:p>
            <a:pPr algn="ctr">
              <a:buFontTx/>
              <a:buNone/>
            </a:pPr>
            <a:r>
              <a:rPr lang="el-GR" sz="2200" b="1" dirty="0" smtClean="0">
                <a:latin typeface="Bookman Old Style" pitchFamily="18" charset="0"/>
              </a:rPr>
              <a:t>ρύπανσης του αέρα </a:t>
            </a:r>
            <a:r>
              <a:rPr lang="el-GR" sz="2200" dirty="0" smtClean="0">
                <a:latin typeface="Bookman Old Style" pitchFamily="18" charset="0"/>
              </a:rPr>
              <a:t>(συμπεριλαμβανομένου του </a:t>
            </a:r>
          </a:p>
          <a:p>
            <a:pPr algn="ctr">
              <a:buFontTx/>
              <a:buNone/>
            </a:pPr>
            <a:r>
              <a:rPr lang="el-GR" sz="2200" dirty="0" smtClean="0">
                <a:latin typeface="Bookman Old Style" pitchFamily="18" charset="0"/>
              </a:rPr>
              <a:t>22% των παγκόσμιων εκπομπών </a:t>
            </a:r>
            <a:r>
              <a:rPr lang="en-US" sz="2200" dirty="0" smtClean="0">
                <a:latin typeface="Bookman Old Style" pitchFamily="18" charset="0"/>
              </a:rPr>
              <a:t>CO</a:t>
            </a:r>
            <a:r>
              <a:rPr lang="en-US" sz="2200" baseline="-25000" dirty="0" smtClean="0">
                <a:latin typeface="Bookman Old Style" pitchFamily="18" charset="0"/>
              </a:rPr>
              <a:t>2</a:t>
            </a:r>
            <a:r>
              <a:rPr lang="el-GR" sz="2200" dirty="0" smtClean="0">
                <a:latin typeface="Bookman Old Style" pitchFamily="18" charset="0"/>
              </a:rPr>
              <a:t>)  </a:t>
            </a:r>
            <a:endParaRPr lang="en-US" sz="2200" dirty="0" smtClean="0">
              <a:latin typeface="Bookman Old Style" pitchFamily="18" charset="0"/>
            </a:endParaRPr>
          </a:p>
        </p:txBody>
      </p:sp>
      <p:pic>
        <p:nvPicPr>
          <p:cNvPr id="74756" name="Picture 4" descr="Car Pollution (200 x 192)"/>
          <p:cNvPicPr>
            <a:picLocks noChangeAspect="1" noChangeArrowheads="1"/>
          </p:cNvPicPr>
          <p:nvPr/>
        </p:nvPicPr>
        <p:blipFill>
          <a:blip r:embed="rId3" cstate="print"/>
          <a:srcRect/>
          <a:stretch>
            <a:fillRect/>
          </a:stretch>
        </p:blipFill>
        <p:spPr bwMode="auto">
          <a:xfrm>
            <a:off x="0" y="4785122"/>
            <a:ext cx="2627784" cy="2072878"/>
          </a:xfrm>
          <a:prstGeom prst="rect">
            <a:avLst/>
          </a:prstGeom>
          <a:noFill/>
          <a:ln w="9525">
            <a:noFill/>
            <a:miter lim="800000"/>
            <a:headEnd/>
            <a:tailEnd/>
          </a:ln>
        </p:spPr>
      </p:pic>
      <p:pic>
        <p:nvPicPr>
          <p:cNvPr id="14338" name="Picture 2" descr="C:\Users\Vanessa\Desktop\images.jpg"/>
          <p:cNvPicPr>
            <a:picLocks noChangeAspect="1" noChangeArrowheads="1"/>
          </p:cNvPicPr>
          <p:nvPr/>
        </p:nvPicPr>
        <p:blipFill>
          <a:blip r:embed="rId4" cstate="print"/>
          <a:srcRect/>
          <a:stretch>
            <a:fillRect/>
          </a:stretch>
        </p:blipFill>
        <p:spPr bwMode="auto">
          <a:xfrm rot="20665253">
            <a:off x="23069" y="2223293"/>
            <a:ext cx="2300235" cy="197250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971600" y="476672"/>
            <a:ext cx="7613650" cy="1143000"/>
          </a:xfrm>
        </p:spPr>
        <p:txBody>
          <a:bodyPr/>
          <a:lstStyle/>
          <a:p>
            <a:pPr algn="ctr"/>
            <a:r>
              <a:rPr lang="el-GR" altLang="zh-CN" sz="3100" b="1" dirty="0" smtClean="0">
                <a:latin typeface="Bookman Old Style" pitchFamily="18" charset="0"/>
                <a:cs typeface="隶书"/>
              </a:rPr>
              <a:t>2060: </a:t>
            </a:r>
            <a:r>
              <a:rPr lang="el-GR" altLang="zh-CN" sz="3000" b="1" dirty="0" smtClean="0">
                <a:latin typeface="Bookman Old Style" pitchFamily="18" charset="0"/>
                <a:cs typeface="隶书"/>
              </a:rPr>
              <a:t>Ο Πλανήτης Γη Αντιμετωπίζει Δύσκολες Καταστάσεις</a:t>
            </a:r>
            <a:endParaRPr lang="en-US" sz="3000" b="1" dirty="0" smtClean="0">
              <a:latin typeface="Bookman Old Style" pitchFamily="18" charset="0"/>
            </a:endParaRPr>
          </a:p>
        </p:txBody>
      </p:sp>
      <p:sp>
        <p:nvSpPr>
          <p:cNvPr id="75779" name="Rectangle 3"/>
          <p:cNvSpPr>
            <a:spLocks noGrp="1" noChangeArrowheads="1"/>
          </p:cNvSpPr>
          <p:nvPr>
            <p:ph idx="4294967295"/>
          </p:nvPr>
        </p:nvSpPr>
        <p:spPr>
          <a:xfrm>
            <a:off x="539552" y="1628800"/>
            <a:ext cx="7239000" cy="5029200"/>
          </a:xfrm>
        </p:spPr>
        <p:txBody>
          <a:bodyPr/>
          <a:lstStyle/>
          <a:p>
            <a:pPr>
              <a:lnSpc>
                <a:spcPct val="80000"/>
              </a:lnSpc>
              <a:buFontTx/>
              <a:buNone/>
            </a:pPr>
            <a:r>
              <a:rPr lang="el-GR" altLang="zh-CN" sz="2100" b="1" dirty="0" smtClean="0">
                <a:latin typeface="Bookman Old Style" pitchFamily="18" charset="0"/>
              </a:rPr>
              <a:t>Ήταν 4 Ιουλίου 2060:</a:t>
            </a:r>
            <a:r>
              <a:rPr lang="el-GR" altLang="zh-CN" sz="2100" dirty="0" smtClean="0">
                <a:latin typeface="Bookman Old Style" pitchFamily="18" charset="0"/>
              </a:rPr>
              <a:t>	η Ημέρα της Ανεξαρτησίας.</a:t>
            </a:r>
          </a:p>
          <a:p>
            <a:pPr>
              <a:lnSpc>
                <a:spcPct val="80000"/>
              </a:lnSpc>
              <a:buFontTx/>
              <a:buNone/>
            </a:pPr>
            <a:endParaRPr lang="el-GR" altLang="zh-CN" sz="2200" dirty="0" smtClean="0">
              <a:latin typeface="Bookman Old Style" pitchFamily="18" charset="0"/>
            </a:endParaRPr>
          </a:p>
          <a:p>
            <a:pPr>
              <a:lnSpc>
                <a:spcPct val="80000"/>
              </a:lnSpc>
              <a:buFontTx/>
              <a:buNone/>
            </a:pPr>
            <a:endParaRPr lang="el-GR" altLang="zh-CN" sz="2200" dirty="0" smtClean="0">
              <a:latin typeface="Bookman Old Style" pitchFamily="18" charset="0"/>
            </a:endParaRPr>
          </a:p>
          <a:p>
            <a:pPr>
              <a:lnSpc>
                <a:spcPct val="80000"/>
              </a:lnSpc>
              <a:buFontTx/>
              <a:buNone/>
            </a:pPr>
            <a:r>
              <a:rPr lang="el-GR" altLang="zh-CN" sz="2200" dirty="0" smtClean="0">
                <a:latin typeface="Bookman Old Style" pitchFamily="18" charset="0"/>
              </a:rPr>
              <a:t>Δεν επρόκειτο όμως να πραγματοποιηθούν παρέλαση </a:t>
            </a:r>
          </a:p>
          <a:p>
            <a:pPr>
              <a:lnSpc>
                <a:spcPct val="80000"/>
              </a:lnSpc>
              <a:buFontTx/>
              <a:buNone/>
            </a:pPr>
            <a:r>
              <a:rPr lang="el-GR" altLang="zh-CN" sz="2200" dirty="0" smtClean="0">
                <a:latin typeface="Bookman Old Style" pitchFamily="18" charset="0"/>
              </a:rPr>
              <a:t>ή μπάρμπεκιου ή πυροτεχνήματα σήμερα… </a:t>
            </a:r>
          </a:p>
          <a:p>
            <a:pPr>
              <a:lnSpc>
                <a:spcPct val="80000"/>
              </a:lnSpc>
              <a:buFontTx/>
              <a:buNone/>
            </a:pPr>
            <a:endParaRPr lang="el-GR" altLang="zh-CN" sz="2200" dirty="0" smtClean="0">
              <a:latin typeface="Bookman Old Style" pitchFamily="18" charset="0"/>
            </a:endParaRPr>
          </a:p>
          <a:p>
            <a:pPr>
              <a:lnSpc>
                <a:spcPct val="80000"/>
              </a:lnSpc>
              <a:buFontTx/>
              <a:buNone/>
            </a:pPr>
            <a:endParaRPr lang="el-GR" altLang="zh-CN" sz="2200" dirty="0" smtClean="0">
              <a:latin typeface="Bookman Old Style" pitchFamily="18" charset="0"/>
            </a:endParaRPr>
          </a:p>
          <a:p>
            <a:pPr>
              <a:lnSpc>
                <a:spcPct val="80000"/>
              </a:lnSpc>
              <a:buClr>
                <a:schemeClr val="tx1"/>
              </a:buClr>
              <a:buFont typeface="Wingdings" pitchFamily="2" charset="2"/>
              <a:buChar char="Ø"/>
            </a:pPr>
            <a:endParaRPr lang="el-GR" altLang="zh-CN" sz="2200" dirty="0" smtClean="0">
              <a:latin typeface="Bookman Old Style" pitchFamily="18" charset="0"/>
            </a:endParaRPr>
          </a:p>
          <a:p>
            <a:pPr>
              <a:lnSpc>
                <a:spcPct val="80000"/>
              </a:lnSpc>
              <a:buClr>
                <a:schemeClr val="tx1"/>
              </a:buClr>
              <a:buFont typeface="Wingdings" pitchFamily="2" charset="2"/>
              <a:buChar char="Ø"/>
            </a:pPr>
            <a:endParaRPr lang="el-GR" altLang="zh-CN" sz="2200" dirty="0" smtClean="0">
              <a:latin typeface="Bookman Old Style" pitchFamily="18" charset="0"/>
            </a:endParaRPr>
          </a:p>
        </p:txBody>
      </p:sp>
      <p:pic>
        <p:nvPicPr>
          <p:cNvPr id="15362" name="Picture 2" descr="C:\Users\Vanessa\Desktop\images.jpg"/>
          <p:cNvPicPr>
            <a:picLocks noChangeAspect="1" noChangeArrowheads="1"/>
          </p:cNvPicPr>
          <p:nvPr/>
        </p:nvPicPr>
        <p:blipFill>
          <a:blip r:embed="rId3" cstate="print"/>
          <a:srcRect/>
          <a:stretch>
            <a:fillRect/>
          </a:stretch>
        </p:blipFill>
        <p:spPr bwMode="auto">
          <a:xfrm>
            <a:off x="323528" y="3501008"/>
            <a:ext cx="3995936" cy="3356992"/>
          </a:xfrm>
          <a:prstGeom prst="rect">
            <a:avLst/>
          </a:prstGeom>
          <a:noFill/>
        </p:spPr>
      </p:pic>
      <p:pic>
        <p:nvPicPr>
          <p:cNvPr id="15363" name="Picture 3" descr="C:\Users\Vanessa\Desktop\images (1).jpg"/>
          <p:cNvPicPr>
            <a:picLocks noChangeAspect="1" noChangeArrowheads="1"/>
          </p:cNvPicPr>
          <p:nvPr/>
        </p:nvPicPr>
        <p:blipFill>
          <a:blip r:embed="rId4" cstate="print"/>
          <a:srcRect/>
          <a:stretch>
            <a:fillRect/>
          </a:stretch>
        </p:blipFill>
        <p:spPr bwMode="auto">
          <a:xfrm>
            <a:off x="4427984" y="3501008"/>
            <a:ext cx="4176464" cy="335699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1530350" y="274638"/>
            <a:ext cx="7613650" cy="1143000"/>
          </a:xfrm>
        </p:spPr>
        <p:txBody>
          <a:bodyPr/>
          <a:lstStyle/>
          <a:p>
            <a:pPr algn="ctr"/>
            <a:r>
              <a:rPr lang="el-GR" altLang="zh-CN" sz="3100" b="1" dirty="0" smtClean="0">
                <a:latin typeface="Bookman Old Style" pitchFamily="18" charset="0"/>
                <a:cs typeface="隶书"/>
              </a:rPr>
              <a:t>2060: </a:t>
            </a:r>
            <a:r>
              <a:rPr lang="el-GR" altLang="zh-CN" sz="3000" b="1" dirty="0" smtClean="0">
                <a:latin typeface="Bookman Old Style" pitchFamily="18" charset="0"/>
                <a:cs typeface="隶书"/>
              </a:rPr>
              <a:t>Ο Πλανήτης Γη Αντιμετωπίζει Δύσκολες Καταστάσεις</a:t>
            </a:r>
            <a:endParaRPr lang="en-US" sz="3000" b="1" dirty="0" smtClean="0">
              <a:latin typeface="Bookman Old Style" pitchFamily="18" charset="0"/>
            </a:endParaRPr>
          </a:p>
        </p:txBody>
      </p:sp>
      <p:sp>
        <p:nvSpPr>
          <p:cNvPr id="76803" name="Rectangle 3"/>
          <p:cNvSpPr>
            <a:spLocks noGrp="1" noChangeArrowheads="1"/>
          </p:cNvSpPr>
          <p:nvPr>
            <p:ph idx="4294967295"/>
          </p:nvPr>
        </p:nvSpPr>
        <p:spPr>
          <a:xfrm>
            <a:off x="395536" y="1628800"/>
            <a:ext cx="7239000" cy="5029200"/>
          </a:xfrm>
        </p:spPr>
        <p:txBody>
          <a:bodyPr/>
          <a:lstStyle/>
          <a:p>
            <a:pPr>
              <a:lnSpc>
                <a:spcPct val="80000"/>
              </a:lnSpc>
              <a:buClr>
                <a:schemeClr val="tx1"/>
              </a:buClr>
              <a:buFont typeface="Wingdings" pitchFamily="2" charset="2"/>
              <a:buChar char="Ø"/>
            </a:pPr>
            <a:r>
              <a:rPr lang="el-GR" altLang="zh-CN" sz="2200" dirty="0" smtClean="0">
                <a:latin typeface="Bookman Old Style" pitchFamily="18" charset="0"/>
              </a:rPr>
              <a:t>Ο κόσμος δεν μπορούσε να μείνει έξω για μεγάλο χρονικό διάστημα εξαιτίας της υψηλής θερμοκρασίας. </a:t>
            </a:r>
          </a:p>
          <a:p>
            <a:pPr>
              <a:lnSpc>
                <a:spcPct val="80000"/>
              </a:lnSpc>
              <a:buClr>
                <a:schemeClr val="tx1"/>
              </a:buClr>
              <a:buFont typeface="Wingdings" pitchFamily="2" charset="2"/>
              <a:buChar char="Ø"/>
            </a:pPr>
            <a:endParaRPr lang="el-GR" altLang="zh-CN" sz="2200" dirty="0" smtClean="0">
              <a:latin typeface="Bookman Old Style" pitchFamily="18" charset="0"/>
            </a:endParaRPr>
          </a:p>
          <a:p>
            <a:pPr>
              <a:lnSpc>
                <a:spcPct val="80000"/>
              </a:lnSpc>
              <a:buClr>
                <a:schemeClr val="tx1"/>
              </a:buClr>
              <a:buFont typeface="Wingdings" pitchFamily="2" charset="2"/>
              <a:buChar char="Ø"/>
            </a:pPr>
            <a:r>
              <a:rPr lang="el-GR" altLang="zh-CN" sz="2200" dirty="0" smtClean="0">
                <a:latin typeface="Bookman Old Style" pitchFamily="18" charset="0"/>
              </a:rPr>
              <a:t>Με τις διαμαρτυρίες για τα τρόφιμα στους δρόμους και την επιβολή στρατιωτικού νόμου από το 2040, ο κόσμος παρέμεινε στο σπίτι του. </a:t>
            </a:r>
            <a:endParaRPr lang="en-US" sz="2200" dirty="0" smtClean="0">
              <a:latin typeface="Bookman Old Style" pitchFamily="18" charset="0"/>
            </a:endParaRPr>
          </a:p>
        </p:txBody>
      </p:sp>
      <p:pic>
        <p:nvPicPr>
          <p:cNvPr id="16386" name="Picture 2" descr="C:\Users\Vanessa\Desktop\αρχείο λήψης.jpg"/>
          <p:cNvPicPr>
            <a:picLocks noChangeAspect="1" noChangeArrowheads="1"/>
          </p:cNvPicPr>
          <p:nvPr/>
        </p:nvPicPr>
        <p:blipFill>
          <a:blip r:embed="rId3" cstate="print"/>
          <a:srcRect/>
          <a:stretch>
            <a:fillRect/>
          </a:stretch>
        </p:blipFill>
        <p:spPr bwMode="auto">
          <a:xfrm>
            <a:off x="395536" y="4365104"/>
            <a:ext cx="3266901" cy="2154261"/>
          </a:xfrm>
          <a:prstGeom prst="rect">
            <a:avLst/>
          </a:prstGeom>
          <a:noFill/>
        </p:spPr>
      </p:pic>
      <p:pic>
        <p:nvPicPr>
          <p:cNvPr id="16387" name="Picture 3" descr="C:\Users\Vanessa\Desktop\images (2).jpg"/>
          <p:cNvPicPr>
            <a:picLocks noChangeAspect="1" noChangeArrowheads="1"/>
          </p:cNvPicPr>
          <p:nvPr/>
        </p:nvPicPr>
        <p:blipFill>
          <a:blip r:embed="rId4" cstate="print"/>
          <a:srcRect/>
          <a:stretch>
            <a:fillRect/>
          </a:stretch>
        </p:blipFill>
        <p:spPr bwMode="auto">
          <a:xfrm rot="700034">
            <a:off x="4121733" y="4141933"/>
            <a:ext cx="3857117" cy="235034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539552" y="332656"/>
            <a:ext cx="7766050" cy="1143000"/>
          </a:xfrm>
        </p:spPr>
        <p:txBody>
          <a:bodyPr/>
          <a:lstStyle/>
          <a:p>
            <a:pPr algn="ctr"/>
            <a:r>
              <a:rPr lang="el-GR" altLang="zh-CN" sz="3100" b="1" dirty="0" smtClean="0">
                <a:latin typeface="Bookman Old Style" pitchFamily="18" charset="0"/>
                <a:cs typeface="隶书"/>
              </a:rPr>
              <a:t>2060: </a:t>
            </a:r>
            <a:r>
              <a:rPr lang="el-GR" altLang="zh-CN" sz="3000" b="1" dirty="0" smtClean="0">
                <a:latin typeface="Bookman Old Style" pitchFamily="18" charset="0"/>
                <a:cs typeface="隶书"/>
              </a:rPr>
              <a:t>Ο Πλανήτης Γη Αντιμετωπίζει Δύσκολες Καταστάσεις</a:t>
            </a:r>
            <a:endParaRPr lang="en-US" sz="3000" b="1" dirty="0" smtClean="0">
              <a:latin typeface="Bookman Old Style" pitchFamily="18" charset="0"/>
            </a:endParaRPr>
          </a:p>
        </p:txBody>
      </p:sp>
      <p:sp>
        <p:nvSpPr>
          <p:cNvPr id="77827" name="Rectangle 3"/>
          <p:cNvSpPr>
            <a:spLocks noGrp="1" noChangeArrowheads="1"/>
          </p:cNvSpPr>
          <p:nvPr>
            <p:ph idx="4294967295"/>
          </p:nvPr>
        </p:nvSpPr>
        <p:spPr>
          <a:xfrm>
            <a:off x="395536" y="1556792"/>
            <a:ext cx="7315200" cy="4525963"/>
          </a:xfrm>
        </p:spPr>
        <p:txBody>
          <a:bodyPr/>
          <a:lstStyle/>
          <a:p>
            <a:pPr>
              <a:lnSpc>
                <a:spcPct val="90000"/>
              </a:lnSpc>
              <a:buFont typeface="Wingdings" pitchFamily="2" charset="2"/>
              <a:buChar char="Ø"/>
            </a:pPr>
            <a:r>
              <a:rPr lang="el-GR" altLang="zh-CN" sz="2200" dirty="0" smtClean="0">
                <a:latin typeface="Bookman Old Style" pitchFamily="18" charset="0"/>
              </a:rPr>
              <a:t>Εκατομμύρια Αμερικανών είχαν από καιρό μεταναστεύσει στον Καναδά για να βρουν ένα πιο ψυχρό κλίμα και άφθονη τροφή.</a:t>
            </a:r>
            <a:r>
              <a:rPr lang="en-US" altLang="zh-CN" sz="2200" dirty="0" smtClean="0">
                <a:latin typeface="Bookman Old Style" pitchFamily="18" charset="0"/>
              </a:rPr>
              <a:t> </a:t>
            </a:r>
            <a:endParaRPr lang="el-GR" altLang="zh-CN" sz="2200" dirty="0" smtClean="0">
              <a:latin typeface="Bookman Old Style" pitchFamily="18" charset="0"/>
            </a:endParaRPr>
          </a:p>
          <a:p>
            <a:pPr>
              <a:lnSpc>
                <a:spcPct val="90000"/>
              </a:lnSpc>
              <a:buFont typeface="Wingdings" pitchFamily="2" charset="2"/>
              <a:buChar char="Ø"/>
            </a:pPr>
            <a:endParaRPr lang="el-GR" altLang="zh-CN" sz="2200" dirty="0" smtClean="0">
              <a:latin typeface="Bookman Old Style" pitchFamily="18" charset="0"/>
            </a:endParaRPr>
          </a:p>
          <a:p>
            <a:pPr>
              <a:lnSpc>
                <a:spcPct val="90000"/>
              </a:lnSpc>
              <a:buFont typeface="Wingdings" pitchFamily="2" charset="2"/>
              <a:buChar char="Ø"/>
            </a:pPr>
            <a:r>
              <a:rPr lang="el-GR" altLang="zh-CN" sz="2200" dirty="0" smtClean="0">
                <a:latin typeface="Bookman Old Style" pitchFamily="18" charset="0"/>
              </a:rPr>
              <a:t>Η Καλιφόρνια είχε εγκαταλειφθεί κατά κύριο λόγο εξαιτίας της έλλειψης νερού και τροφίμων.</a:t>
            </a:r>
          </a:p>
          <a:p>
            <a:pPr>
              <a:lnSpc>
                <a:spcPct val="90000"/>
              </a:lnSpc>
              <a:buFont typeface="Wingdings" pitchFamily="2" charset="2"/>
              <a:buChar char="Ø"/>
            </a:pPr>
            <a:endParaRPr lang="el-GR" altLang="zh-CN" sz="2200" dirty="0" smtClean="0">
              <a:latin typeface="Bookman Old Style" pitchFamily="18" charset="0"/>
            </a:endParaRPr>
          </a:p>
          <a:p>
            <a:pPr>
              <a:lnSpc>
                <a:spcPct val="90000"/>
              </a:lnSpc>
              <a:buFont typeface="Wingdings" pitchFamily="2" charset="2"/>
              <a:buChar char="Ø"/>
            </a:pPr>
            <a:r>
              <a:rPr lang="el-GR" altLang="zh-CN" sz="2200" dirty="0" smtClean="0">
                <a:latin typeface="Bookman Old Style" pitchFamily="18" charset="0"/>
              </a:rPr>
              <a:t>Οι Η.Π.Α. έχτισαν ένα «μεγάλο τείχος» που  φρουρούσαν οπλισμένοι στρατιώτες κατά μήκος των συνόρων με το Μεξικό, προσπαθώντας να αποτρέψουν την είσοδο εκ. Λατινοαμερικάνων, οι οποίοι προσπαθούσαν να βρουν τροφή και εργασία στο Βορρά. </a:t>
            </a:r>
            <a:endParaRPr lang="en-US" sz="2200" dirty="0" smtClean="0">
              <a:latin typeface="Bookman Old Style" pitchFamily="18" charset="0"/>
            </a:endParaRPr>
          </a:p>
        </p:txBody>
      </p:sp>
      <p:pic>
        <p:nvPicPr>
          <p:cNvPr id="77828" name="Picture 4" descr="2007-09-29GlobalWarming"/>
          <p:cNvPicPr>
            <a:picLocks noChangeAspect="1" noChangeArrowheads="1"/>
          </p:cNvPicPr>
          <p:nvPr/>
        </p:nvPicPr>
        <p:blipFill>
          <a:blip r:embed="rId3" cstate="print"/>
          <a:srcRect/>
          <a:stretch>
            <a:fillRect/>
          </a:stretch>
        </p:blipFill>
        <p:spPr bwMode="auto">
          <a:xfrm>
            <a:off x="7467600" y="5029200"/>
            <a:ext cx="1559441" cy="1628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899592" y="620688"/>
            <a:ext cx="7461250" cy="1143000"/>
          </a:xfrm>
        </p:spPr>
        <p:txBody>
          <a:bodyPr/>
          <a:lstStyle/>
          <a:p>
            <a:pPr algn="ctr"/>
            <a:r>
              <a:rPr lang="el-GR" altLang="zh-CN" sz="3100" b="1" dirty="0" smtClean="0">
                <a:latin typeface="Bookman Old Style" pitchFamily="18" charset="0"/>
                <a:cs typeface="隶书"/>
              </a:rPr>
              <a:t>2060</a:t>
            </a:r>
            <a:r>
              <a:rPr lang="el-GR" altLang="zh-CN" sz="3000" b="1" dirty="0" smtClean="0">
                <a:latin typeface="Bookman Old Style" pitchFamily="18" charset="0"/>
                <a:cs typeface="隶书"/>
              </a:rPr>
              <a:t>: Ο Πλανήτης Γη Αντιμετωπίζει Δύσκολες Καταστάσεις</a:t>
            </a:r>
            <a:endParaRPr lang="en-US" sz="3000" b="1" dirty="0" smtClean="0">
              <a:latin typeface="Bookman Old Style" pitchFamily="18" charset="0"/>
            </a:endParaRPr>
          </a:p>
        </p:txBody>
      </p:sp>
      <p:sp>
        <p:nvSpPr>
          <p:cNvPr id="78851" name="Rectangle 3"/>
          <p:cNvSpPr>
            <a:spLocks noGrp="1" noChangeArrowheads="1"/>
          </p:cNvSpPr>
          <p:nvPr>
            <p:ph idx="4294967295"/>
          </p:nvPr>
        </p:nvSpPr>
        <p:spPr>
          <a:xfrm>
            <a:off x="179512" y="1772816"/>
            <a:ext cx="7315200" cy="4525963"/>
          </a:xfrm>
        </p:spPr>
        <p:txBody>
          <a:bodyPr/>
          <a:lstStyle/>
          <a:p>
            <a:endParaRPr lang="el-GR" sz="2200" dirty="0" smtClean="0">
              <a:latin typeface="Times New Roman" pitchFamily="18" charset="0"/>
            </a:endParaRPr>
          </a:p>
          <a:p>
            <a:pPr>
              <a:buFont typeface="Wingdings" pitchFamily="2" charset="2"/>
              <a:buChar char="Ø"/>
            </a:pPr>
            <a:r>
              <a:rPr lang="el-GR" sz="2200" dirty="0" smtClean="0">
                <a:latin typeface="Bookman Old Style" pitchFamily="18" charset="0"/>
              </a:rPr>
              <a:t>Τι είναι αυτοκίνητο;</a:t>
            </a:r>
          </a:p>
          <a:p>
            <a:pPr>
              <a:buFont typeface="Wingdings" pitchFamily="2" charset="2"/>
              <a:buChar char="Ø"/>
            </a:pPr>
            <a:endParaRPr lang="el-GR" sz="2200" dirty="0" smtClean="0">
              <a:latin typeface="Bookman Old Style" pitchFamily="18" charset="0"/>
            </a:endParaRPr>
          </a:p>
          <a:p>
            <a:pPr>
              <a:buFont typeface="Wingdings" pitchFamily="2" charset="2"/>
              <a:buChar char="Ø"/>
            </a:pPr>
            <a:r>
              <a:rPr lang="el-GR" sz="2200" dirty="0" smtClean="0">
                <a:latin typeface="Bookman Old Style" pitchFamily="18" charset="0"/>
              </a:rPr>
              <a:t>Είναι σαν το λεωφορείο που παίρνει η μαμά για την δουλειά;</a:t>
            </a:r>
          </a:p>
          <a:p>
            <a:pPr>
              <a:buFont typeface="Wingdings" pitchFamily="2" charset="2"/>
              <a:buChar char="Ø"/>
            </a:pPr>
            <a:endParaRPr lang="el-GR" sz="2200" dirty="0" smtClean="0">
              <a:latin typeface="Bookman Old Style" pitchFamily="18" charset="0"/>
            </a:endParaRPr>
          </a:p>
          <a:p>
            <a:pPr>
              <a:buFont typeface="Wingdings" pitchFamily="2" charset="2"/>
              <a:buChar char="Ø"/>
            </a:pPr>
            <a:r>
              <a:rPr lang="el-GR" altLang="zh-CN" sz="2200" dirty="0" smtClean="0">
                <a:latin typeface="Bookman Old Style" pitchFamily="18" charset="0"/>
              </a:rPr>
              <a:t>Γιατί επέτρεψαν οι άνθρωποι να γίνουν τα πράγματα τόσο άσχημα;</a:t>
            </a:r>
            <a:r>
              <a:rPr lang="en-US" altLang="zh-CN" sz="2200" dirty="0" smtClean="0">
                <a:latin typeface="Bookman Old Style" pitchFamily="18" charset="0"/>
              </a:rPr>
              <a:t> </a:t>
            </a:r>
            <a:endParaRPr lang="el-GR" altLang="zh-CN" sz="2200" dirty="0" smtClean="0">
              <a:latin typeface="Bookman Old Style" pitchFamily="18" charset="0"/>
            </a:endParaRPr>
          </a:p>
          <a:p>
            <a:pPr>
              <a:buFontTx/>
              <a:buNone/>
            </a:pPr>
            <a:endParaRPr lang="en-US" sz="2200" dirty="0" smtClean="0">
              <a:latin typeface="Times New Roman" pitchFamily="18" charset="0"/>
            </a:endParaRPr>
          </a:p>
        </p:txBody>
      </p:sp>
      <p:pic>
        <p:nvPicPr>
          <p:cNvPr id="17410" name="Picture 2" descr="C:\Users\Vanessa\Desktop\αρχείο λήψης (1).jpg"/>
          <p:cNvPicPr>
            <a:picLocks noChangeAspect="1" noChangeArrowheads="1"/>
          </p:cNvPicPr>
          <p:nvPr/>
        </p:nvPicPr>
        <p:blipFill>
          <a:blip r:embed="rId3" cstate="print"/>
          <a:srcRect/>
          <a:stretch>
            <a:fillRect/>
          </a:stretch>
        </p:blipFill>
        <p:spPr bwMode="auto">
          <a:xfrm>
            <a:off x="5410200" y="4581128"/>
            <a:ext cx="3491880" cy="227687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1301750" y="274638"/>
            <a:ext cx="7842250" cy="1143000"/>
          </a:xfrm>
        </p:spPr>
        <p:txBody>
          <a:bodyPr/>
          <a:lstStyle/>
          <a:p>
            <a:pPr algn="ctr"/>
            <a:r>
              <a:rPr lang="el-GR" altLang="zh-CN" sz="3000" b="1" dirty="0" smtClean="0">
                <a:latin typeface="Bookman Old Style" pitchFamily="18" charset="0"/>
                <a:cs typeface="隶书"/>
              </a:rPr>
              <a:t>2060: Ο Πλανήτης Γη Αντιμετωπίζει Δύσκολες Καταστάσεις</a:t>
            </a:r>
            <a:endParaRPr lang="en-US" sz="3000" b="1" dirty="0" smtClean="0">
              <a:latin typeface="Bookman Old Style" pitchFamily="18" charset="0"/>
            </a:endParaRPr>
          </a:p>
        </p:txBody>
      </p:sp>
      <p:sp>
        <p:nvSpPr>
          <p:cNvPr id="79875" name="Rectangle 3"/>
          <p:cNvSpPr>
            <a:spLocks noGrp="1" noChangeArrowheads="1"/>
          </p:cNvSpPr>
          <p:nvPr>
            <p:ph idx="4294967295"/>
          </p:nvPr>
        </p:nvSpPr>
        <p:spPr>
          <a:xfrm>
            <a:off x="0" y="1556792"/>
            <a:ext cx="7315200" cy="4525963"/>
          </a:xfrm>
        </p:spPr>
        <p:txBody>
          <a:bodyPr/>
          <a:lstStyle/>
          <a:p>
            <a:pPr>
              <a:buFontTx/>
              <a:buNone/>
            </a:pPr>
            <a:r>
              <a:rPr lang="el-GR" sz="2200" b="1" u="sng" dirty="0" smtClean="0">
                <a:latin typeface="Bookman Old Style" pitchFamily="18" charset="0"/>
              </a:rPr>
              <a:t>Γιατί:</a:t>
            </a:r>
          </a:p>
          <a:p>
            <a:pPr>
              <a:buFont typeface="Wingdings" pitchFamily="2" charset="2"/>
              <a:buChar char="Ø"/>
            </a:pPr>
            <a:endParaRPr lang="el-GR" altLang="zh-CN" sz="2200" dirty="0" smtClean="0">
              <a:latin typeface="Bookman Old Style" pitchFamily="18" charset="0"/>
            </a:endParaRPr>
          </a:p>
          <a:p>
            <a:pPr>
              <a:buFont typeface="Wingdings" pitchFamily="2" charset="2"/>
              <a:buChar char="Ø"/>
            </a:pPr>
            <a:r>
              <a:rPr lang="el-GR" altLang="zh-CN" sz="2200" dirty="0" smtClean="0">
                <a:latin typeface="Bookman Old Style" pitchFamily="18" charset="0"/>
              </a:rPr>
              <a:t>δεν ακούσαμε τις προειδοποιήσεις των επιστημόνων στη δεκαετία του 1980 – 1990.</a:t>
            </a:r>
            <a:r>
              <a:rPr lang="en-US" altLang="zh-CN" sz="2200" dirty="0" smtClean="0">
                <a:latin typeface="Bookman Old Style" pitchFamily="18" charset="0"/>
              </a:rPr>
              <a:t> </a:t>
            </a:r>
            <a:endParaRPr lang="el-GR" altLang="zh-CN" sz="2200" dirty="0" smtClean="0">
              <a:latin typeface="Bookman Old Style" pitchFamily="18" charset="0"/>
            </a:endParaRPr>
          </a:p>
          <a:p>
            <a:pPr>
              <a:buFont typeface="Wingdings" pitchFamily="2" charset="2"/>
              <a:buChar char="Ø"/>
            </a:pPr>
            <a:endParaRPr lang="el-GR" altLang="zh-CN" sz="2200" dirty="0" smtClean="0">
              <a:latin typeface="Bookman Old Style" pitchFamily="18" charset="0"/>
            </a:endParaRPr>
          </a:p>
          <a:p>
            <a:pPr>
              <a:buFont typeface="Wingdings" pitchFamily="2" charset="2"/>
              <a:buChar char="Ø"/>
            </a:pPr>
            <a:r>
              <a:rPr lang="el-GR" altLang="zh-CN" sz="2200" dirty="0" smtClean="0">
                <a:latin typeface="Bookman Old Style" pitchFamily="18" charset="0"/>
              </a:rPr>
              <a:t>δε θέλαμε να πιστέψουμε ότι κάτι κακό θα συνέβαινε.</a:t>
            </a:r>
            <a:endParaRPr lang="en-US" sz="2200" dirty="0" smtClean="0">
              <a:latin typeface="Bookman Old Style" pitchFamily="18" charset="0"/>
            </a:endParaRPr>
          </a:p>
        </p:txBody>
      </p:sp>
      <p:pic>
        <p:nvPicPr>
          <p:cNvPr id="18434" name="Picture 2" descr="C:\Users\Vanessa\Desktop\αρχείο λήψης (2).jpg"/>
          <p:cNvPicPr>
            <a:picLocks noChangeAspect="1" noChangeArrowheads="1"/>
          </p:cNvPicPr>
          <p:nvPr/>
        </p:nvPicPr>
        <p:blipFill>
          <a:blip r:embed="rId3" cstate="print"/>
          <a:srcRect/>
          <a:stretch>
            <a:fillRect/>
          </a:stretch>
        </p:blipFill>
        <p:spPr bwMode="auto">
          <a:xfrm>
            <a:off x="685800" y="4217707"/>
            <a:ext cx="7696200" cy="264029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1828800" y="274638"/>
            <a:ext cx="7315200" cy="1143000"/>
          </a:xfrm>
        </p:spPr>
        <p:txBody>
          <a:bodyPr/>
          <a:lstStyle/>
          <a:p>
            <a:r>
              <a:rPr lang="el-GR" sz="3200" b="1" dirty="0" smtClean="0">
                <a:latin typeface="Bookman Old Style" pitchFamily="18" charset="0"/>
              </a:rPr>
              <a:t>Τι κρύβει ο όρος αειφορία;</a:t>
            </a:r>
            <a:endParaRPr lang="en-US" sz="3200" b="1" dirty="0" smtClean="0">
              <a:latin typeface="Bookman Old Style" pitchFamily="18" charset="0"/>
            </a:endParaRPr>
          </a:p>
        </p:txBody>
      </p:sp>
      <p:sp>
        <p:nvSpPr>
          <p:cNvPr id="80899" name="Rectangle 3"/>
          <p:cNvSpPr>
            <a:spLocks noGrp="1" noChangeArrowheads="1"/>
          </p:cNvSpPr>
          <p:nvPr>
            <p:ph idx="4294967295"/>
          </p:nvPr>
        </p:nvSpPr>
        <p:spPr>
          <a:xfrm>
            <a:off x="1828800" y="1600200"/>
            <a:ext cx="7315200" cy="4525963"/>
          </a:xfrm>
        </p:spPr>
        <p:txBody>
          <a:bodyPr/>
          <a:lstStyle/>
          <a:p>
            <a:pPr>
              <a:buFontTx/>
              <a:buNone/>
            </a:pPr>
            <a:r>
              <a:rPr lang="el-GR" sz="2400" dirty="0" smtClean="0">
                <a:latin typeface="Bookman Old Style" pitchFamily="18" charset="0"/>
              </a:rPr>
              <a:t>Στην εποχή μας προσπαθούμε να </a:t>
            </a:r>
          </a:p>
          <a:p>
            <a:pPr>
              <a:buFontTx/>
              <a:buNone/>
            </a:pPr>
            <a:r>
              <a:rPr lang="el-GR" sz="2400" dirty="0" smtClean="0">
                <a:latin typeface="Bookman Old Style" pitchFamily="18" charset="0"/>
              </a:rPr>
              <a:t>συμφιλιώσουμε αντίθετες καταστάσεις:</a:t>
            </a:r>
          </a:p>
          <a:p>
            <a:endParaRPr lang="el-GR" sz="2400" dirty="0" smtClean="0">
              <a:latin typeface="Bookman Old Style" pitchFamily="18" charset="0"/>
            </a:endParaRPr>
          </a:p>
          <a:p>
            <a:pPr>
              <a:buFont typeface="Wingdings" pitchFamily="2" charset="2"/>
              <a:buChar char="Ø"/>
            </a:pPr>
            <a:r>
              <a:rPr lang="el-GR" sz="2400" dirty="0" smtClean="0">
                <a:latin typeface="Bookman Old Style" pitchFamily="18" charset="0"/>
              </a:rPr>
              <a:t>Το περιβάλλον με την οικονομική ανάπτυξη</a:t>
            </a:r>
          </a:p>
          <a:p>
            <a:pPr>
              <a:buFont typeface="Wingdings" pitchFamily="2" charset="2"/>
              <a:buChar char="Ø"/>
            </a:pPr>
            <a:r>
              <a:rPr lang="el-GR" sz="2400" dirty="0" smtClean="0">
                <a:latin typeface="Bookman Old Style" pitchFamily="18" charset="0"/>
              </a:rPr>
              <a:t>Τις ηθικές αξίες με την παραγωγή</a:t>
            </a:r>
          </a:p>
          <a:p>
            <a:pPr>
              <a:buFont typeface="Wingdings" pitchFamily="2" charset="2"/>
              <a:buChar char="Ø"/>
            </a:pPr>
            <a:r>
              <a:rPr lang="el-GR" sz="2400" dirty="0" smtClean="0">
                <a:latin typeface="Bookman Old Style" pitchFamily="18" charset="0"/>
              </a:rPr>
              <a:t>Την ποιότητα με την ποσότητα</a:t>
            </a:r>
          </a:p>
          <a:p>
            <a:pPr>
              <a:buFont typeface="Wingdings" pitchFamily="2" charset="2"/>
              <a:buChar char="Ø"/>
            </a:pPr>
            <a:r>
              <a:rPr lang="el-GR" sz="2400" dirty="0" smtClean="0">
                <a:latin typeface="Bookman Old Style" pitchFamily="18" charset="0"/>
              </a:rPr>
              <a:t>Τη φύση με το όφελος (κέρδος) </a:t>
            </a:r>
            <a:endParaRPr lang="en-US" sz="2400" dirty="0" smtClean="0">
              <a:latin typeface="Bookman Old Style"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828800" y="274638"/>
            <a:ext cx="7315200" cy="1143000"/>
          </a:xfrm>
        </p:spPr>
        <p:txBody>
          <a:bodyPr/>
          <a:lstStyle/>
          <a:p>
            <a:r>
              <a:rPr lang="el-GR" sz="3200" b="1" dirty="0" smtClean="0">
                <a:latin typeface="Bookman Old Style" pitchFamily="18" charset="0"/>
              </a:rPr>
              <a:t>Τι κρύβει ο όρος αειφορία;</a:t>
            </a:r>
          </a:p>
        </p:txBody>
      </p:sp>
      <p:sp>
        <p:nvSpPr>
          <p:cNvPr id="81923" name="Rectangle 3"/>
          <p:cNvSpPr>
            <a:spLocks noGrp="1" noChangeArrowheads="1"/>
          </p:cNvSpPr>
          <p:nvPr>
            <p:ph idx="4294967295"/>
          </p:nvPr>
        </p:nvSpPr>
        <p:spPr>
          <a:xfrm>
            <a:off x="1828800" y="1600200"/>
            <a:ext cx="7315200" cy="4525963"/>
          </a:xfrm>
        </p:spPr>
        <p:txBody>
          <a:bodyPr/>
          <a:lstStyle/>
          <a:p>
            <a:pPr>
              <a:lnSpc>
                <a:spcPct val="150000"/>
              </a:lnSpc>
              <a:buFont typeface="Wingdings" pitchFamily="2" charset="2"/>
              <a:buChar char="Ø"/>
            </a:pPr>
            <a:r>
              <a:rPr lang="el-GR" sz="2400" dirty="0" smtClean="0">
                <a:latin typeface="Bookman Old Style" pitchFamily="18" charset="0"/>
              </a:rPr>
              <a:t>Ψυγείο και τρύπα όζοντος</a:t>
            </a:r>
          </a:p>
          <a:p>
            <a:pPr>
              <a:lnSpc>
                <a:spcPct val="150000"/>
              </a:lnSpc>
              <a:buFont typeface="Wingdings" pitchFamily="2" charset="2"/>
              <a:buChar char="Ø"/>
            </a:pPr>
            <a:r>
              <a:rPr lang="el-GR" sz="2400" dirty="0" smtClean="0">
                <a:latin typeface="Bookman Old Style" pitchFamily="18" charset="0"/>
              </a:rPr>
              <a:t>Αυτοκίνητο και φαινόμενο θερμοκηπίου</a:t>
            </a:r>
          </a:p>
          <a:p>
            <a:pPr>
              <a:lnSpc>
                <a:spcPct val="150000"/>
              </a:lnSpc>
              <a:buFont typeface="Wingdings" pitchFamily="2" charset="2"/>
              <a:buChar char="Ø"/>
            </a:pPr>
            <a:r>
              <a:rPr lang="el-GR" sz="2400" dirty="0" smtClean="0">
                <a:latin typeface="Bookman Old Style" pitchFamily="18" charset="0"/>
              </a:rPr>
              <a:t>Ξύλινα έπιπλα και εξαφανιζόμενα τροπικά δάση.</a:t>
            </a:r>
          </a:p>
          <a:p>
            <a:pPr>
              <a:lnSpc>
                <a:spcPct val="150000"/>
              </a:lnSpc>
              <a:buFont typeface="Wingdings" pitchFamily="2" charset="2"/>
              <a:buChar char="Ø"/>
            </a:pPr>
            <a:endParaRPr lang="el-GR" sz="2200" dirty="0" smtClean="0">
              <a:latin typeface="Bookman Old Style" pitchFamily="18" charset="0"/>
            </a:endParaRPr>
          </a:p>
          <a:p>
            <a:pPr>
              <a:lnSpc>
                <a:spcPct val="150000"/>
              </a:lnSpc>
              <a:buFontTx/>
              <a:buNone/>
            </a:pPr>
            <a:endParaRPr lang="el-GR" sz="2200" dirty="0" smtClean="0">
              <a:latin typeface="Bookman Old Style" pitchFamily="18" charset="0"/>
            </a:endParaRPr>
          </a:p>
        </p:txBody>
      </p:sp>
      <p:pic>
        <p:nvPicPr>
          <p:cNvPr id="344068" name="Picture 4"/>
          <p:cNvPicPr>
            <a:picLocks noChangeAspect="1" noChangeArrowheads="1"/>
          </p:cNvPicPr>
          <p:nvPr/>
        </p:nvPicPr>
        <p:blipFill>
          <a:blip r:embed="rId2" cstate="print"/>
          <a:srcRect/>
          <a:stretch>
            <a:fillRect/>
          </a:stretch>
        </p:blipFill>
        <p:spPr bwMode="auto">
          <a:xfrm>
            <a:off x="0" y="3861048"/>
            <a:ext cx="2562225" cy="2536825"/>
          </a:xfrm>
          <a:prstGeom prst="rect">
            <a:avLst/>
          </a:prstGeom>
          <a:noFill/>
          <a:ln w="9525">
            <a:solidFill>
              <a:schemeClr val="accent1">
                <a:shade val="50000"/>
              </a:schemeClr>
            </a:solidFill>
            <a:miter lim="800000"/>
            <a:headEnd/>
            <a:tailEnd/>
          </a:ln>
          <a:effectLst/>
        </p:spPr>
      </p:pic>
      <p:pic>
        <p:nvPicPr>
          <p:cNvPr id="19458" name="Picture 2" descr="C:\Users\Vanessa\Desktop\images (3).jpg"/>
          <p:cNvPicPr>
            <a:picLocks noChangeAspect="1" noChangeArrowheads="1"/>
          </p:cNvPicPr>
          <p:nvPr/>
        </p:nvPicPr>
        <p:blipFill>
          <a:blip r:embed="rId3" cstate="print"/>
          <a:srcRect/>
          <a:stretch>
            <a:fillRect/>
          </a:stretch>
        </p:blipFill>
        <p:spPr bwMode="auto">
          <a:xfrm>
            <a:off x="6084168" y="3861048"/>
            <a:ext cx="3059832" cy="2520280"/>
          </a:xfrm>
          <a:prstGeom prst="rect">
            <a:avLst/>
          </a:prstGeom>
          <a:noFill/>
        </p:spPr>
      </p:pic>
      <p:pic>
        <p:nvPicPr>
          <p:cNvPr id="19459" name="Picture 3" descr="C:\Users\Vanessa\Desktop\images (4).jpg"/>
          <p:cNvPicPr>
            <a:picLocks noChangeAspect="1" noChangeArrowheads="1"/>
          </p:cNvPicPr>
          <p:nvPr/>
        </p:nvPicPr>
        <p:blipFill>
          <a:blip r:embed="rId4" cstate="print"/>
          <a:srcRect/>
          <a:stretch>
            <a:fillRect/>
          </a:stretch>
        </p:blipFill>
        <p:spPr bwMode="auto">
          <a:xfrm>
            <a:off x="2555776" y="4653136"/>
            <a:ext cx="3528392" cy="202257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685800"/>
            <a:ext cx="7696200" cy="954107"/>
          </a:xfrm>
          <a:prstGeom prst="rect">
            <a:avLst/>
          </a:prstGeom>
          <a:noFill/>
        </p:spPr>
        <p:txBody>
          <a:bodyPr wrap="square" rtlCol="0">
            <a:spAutoFit/>
          </a:bodyPr>
          <a:lstStyle/>
          <a:p>
            <a:r>
              <a:rPr lang="el-GR" sz="2800" dirty="0" smtClean="0"/>
              <a:t>Όλα αυτά δεν ανήκουν στη σφαίρα της φαντασίας, ούτε είναι αδύνατον να συμβούν...</a:t>
            </a:r>
          </a:p>
        </p:txBody>
      </p:sp>
      <p:sp>
        <p:nvSpPr>
          <p:cNvPr id="4" name="3 - Θέση περιεχομένου"/>
          <p:cNvSpPr>
            <a:spLocks noGrp="1"/>
          </p:cNvSpPr>
          <p:nvPr>
            <p:ph idx="1"/>
          </p:nvPr>
        </p:nvSpPr>
        <p:spPr/>
        <p:txBody>
          <a:bodyPr/>
          <a:lstStyle/>
          <a:p>
            <a:endParaRPr lang="en-US" dirty="0" smtClean="0"/>
          </a:p>
          <a:p>
            <a:endParaRPr lang="en-US" dirty="0" smtClean="0"/>
          </a:p>
          <a:p>
            <a:endParaRPr lang="en-US" dirty="0" smtClean="0"/>
          </a:p>
          <a:p>
            <a:endParaRPr lang="en-US" dirty="0" smtClean="0"/>
          </a:p>
          <a:p>
            <a:pPr>
              <a:buNone/>
            </a:pPr>
            <a:r>
              <a:rPr lang="en-US" dirty="0" smtClean="0"/>
              <a:t>      http://www.youtube.com/watch?v=L9v6-yzeMjk</a:t>
            </a:r>
            <a:endParaRPr lang="el-GR" dirty="0"/>
          </a:p>
        </p:txBody>
      </p:sp>
    </p:spTree>
    <p:extLst>
      <p:ext uri="{BB962C8B-B14F-4D97-AF65-F5344CB8AC3E}">
        <p14:creationId xmlns:p14="http://schemas.microsoft.com/office/powerpoint/2010/main" val="4140198673"/>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 Τίτλος"/>
          <p:cNvSpPr>
            <a:spLocks noGrp="1"/>
          </p:cNvSpPr>
          <p:nvPr>
            <p:ph type="title" idx="4294967295"/>
          </p:nvPr>
        </p:nvSpPr>
        <p:spPr>
          <a:xfrm>
            <a:off x="1828800" y="274638"/>
            <a:ext cx="7315200" cy="1143000"/>
          </a:xfrm>
        </p:spPr>
        <p:txBody>
          <a:bodyPr/>
          <a:lstStyle/>
          <a:p>
            <a:r>
              <a:rPr lang="el-GR" sz="3200" b="1" dirty="0" smtClean="0">
                <a:latin typeface="Bookman Old Style" pitchFamily="18" charset="0"/>
              </a:rPr>
              <a:t>Τι κρύβει ο όρος αειφορία;</a:t>
            </a:r>
          </a:p>
        </p:txBody>
      </p:sp>
      <p:sp>
        <p:nvSpPr>
          <p:cNvPr id="82947" name="2 - Θέση περιεχομένου"/>
          <p:cNvSpPr>
            <a:spLocks noGrp="1"/>
          </p:cNvSpPr>
          <p:nvPr>
            <p:ph idx="4294967295"/>
          </p:nvPr>
        </p:nvSpPr>
        <p:spPr>
          <a:xfrm>
            <a:off x="0" y="1628800"/>
            <a:ext cx="7315200" cy="4525963"/>
          </a:xfrm>
        </p:spPr>
        <p:txBody>
          <a:bodyPr/>
          <a:lstStyle/>
          <a:p>
            <a:pPr>
              <a:buFont typeface="Wingdings" pitchFamily="2" charset="2"/>
              <a:buChar char="Ø"/>
            </a:pPr>
            <a:r>
              <a:rPr lang="el-GR" sz="2400" dirty="0" smtClean="0">
                <a:latin typeface="Bookman Old Style" pitchFamily="18" charset="0"/>
              </a:rPr>
              <a:t>Εμείς καταπολεμήσαμε την ασθένεια της πολιομυελίτιδας και φτάσαμε στο φεγγάρι!</a:t>
            </a:r>
          </a:p>
          <a:p>
            <a:pPr>
              <a:buFontTx/>
              <a:buNone/>
            </a:pPr>
            <a:endParaRPr lang="el-GR" sz="2400" dirty="0" smtClean="0">
              <a:latin typeface="Bookman Old Style" pitchFamily="18" charset="0"/>
            </a:endParaRPr>
          </a:p>
          <a:p>
            <a:pPr>
              <a:buFont typeface="Wingdings" pitchFamily="2" charset="2"/>
              <a:buChar char="Ø"/>
            </a:pPr>
            <a:r>
              <a:rPr lang="el-GR" sz="2400" dirty="0" smtClean="0">
                <a:latin typeface="Bookman Old Style" pitchFamily="18" charset="0"/>
              </a:rPr>
              <a:t>Αντί να χρησιμοποιήσουμε τεράστια πόσα για να μετατρέψουμε ένα μικρό κομμάτι του φεγγαριού σε κατοικήσιμο περιβάλλον, καλύτερα να βάλουμε όλες τις δυνάμεις μας στην επιβίωση των μελλοντικών γενεών στον Πλανήτη Γη.</a:t>
            </a:r>
          </a:p>
          <a:p>
            <a:pPr>
              <a:buFontTx/>
              <a:buNone/>
            </a:pPr>
            <a:endParaRPr lang="el-GR" sz="2200" dirty="0" smtClean="0">
              <a:latin typeface="Bookman Old Style" pitchFamily="18" charset="0"/>
            </a:endParaRPr>
          </a:p>
        </p:txBody>
      </p:sp>
      <p:pic>
        <p:nvPicPr>
          <p:cNvPr id="20482" name="Picture 2" descr="C:\Users\Vanessa\Desktop\images.jpg"/>
          <p:cNvPicPr>
            <a:picLocks noChangeAspect="1" noChangeArrowheads="1"/>
          </p:cNvPicPr>
          <p:nvPr/>
        </p:nvPicPr>
        <p:blipFill>
          <a:blip r:embed="rId2" cstate="print"/>
          <a:srcRect/>
          <a:stretch>
            <a:fillRect/>
          </a:stretch>
        </p:blipFill>
        <p:spPr bwMode="auto">
          <a:xfrm>
            <a:off x="1524000" y="5105400"/>
            <a:ext cx="3491880" cy="1619250"/>
          </a:xfrm>
          <a:prstGeom prst="rect">
            <a:avLst/>
          </a:prstGeom>
          <a:noFill/>
        </p:spPr>
      </p:pic>
      <p:pic>
        <p:nvPicPr>
          <p:cNvPr id="20483" name="Picture 3" descr="C:\Users\Vanessa\Desktop\αρχείο λήψης.jpg"/>
          <p:cNvPicPr>
            <a:picLocks noChangeAspect="1" noChangeArrowheads="1"/>
          </p:cNvPicPr>
          <p:nvPr/>
        </p:nvPicPr>
        <p:blipFill>
          <a:blip r:embed="rId3" cstate="print"/>
          <a:srcRect/>
          <a:stretch>
            <a:fillRect/>
          </a:stretch>
        </p:blipFill>
        <p:spPr bwMode="auto">
          <a:xfrm>
            <a:off x="5867400" y="4797152"/>
            <a:ext cx="2952328" cy="206084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 Τίτλος"/>
          <p:cNvSpPr>
            <a:spLocks noGrp="1"/>
          </p:cNvSpPr>
          <p:nvPr>
            <p:ph type="title" idx="4294967295"/>
          </p:nvPr>
        </p:nvSpPr>
        <p:spPr>
          <a:xfrm>
            <a:off x="1828800" y="274638"/>
            <a:ext cx="7315200" cy="1143000"/>
          </a:xfrm>
        </p:spPr>
        <p:txBody>
          <a:bodyPr/>
          <a:lstStyle/>
          <a:p>
            <a:r>
              <a:rPr lang="el-GR" sz="3200" b="1" dirty="0" smtClean="0">
                <a:latin typeface="Bookman Old Style" pitchFamily="18" charset="0"/>
              </a:rPr>
              <a:t>Τι κρύβει ο όρος αειφορία;</a:t>
            </a:r>
          </a:p>
        </p:txBody>
      </p:sp>
      <p:sp>
        <p:nvSpPr>
          <p:cNvPr id="83971" name="2 - Θέση περιεχομένου"/>
          <p:cNvSpPr>
            <a:spLocks noGrp="1"/>
          </p:cNvSpPr>
          <p:nvPr>
            <p:ph idx="4294967295"/>
          </p:nvPr>
        </p:nvSpPr>
        <p:spPr>
          <a:xfrm>
            <a:off x="683568" y="1556792"/>
            <a:ext cx="7315200" cy="4525963"/>
          </a:xfrm>
        </p:spPr>
        <p:txBody>
          <a:bodyPr/>
          <a:lstStyle/>
          <a:p>
            <a:pPr>
              <a:buFontTx/>
              <a:buNone/>
            </a:pPr>
            <a:r>
              <a:rPr lang="el-GR" sz="2400" dirty="0" smtClean="0">
                <a:latin typeface="Bookman Old Style" pitchFamily="18" charset="0"/>
              </a:rPr>
              <a:t>Η Γη είναι το «σπίτι» μας…</a:t>
            </a:r>
          </a:p>
          <a:p>
            <a:pPr>
              <a:buFontTx/>
              <a:buNone/>
            </a:pPr>
            <a:endParaRPr lang="el-GR" sz="2400" dirty="0" smtClean="0">
              <a:latin typeface="Bookman Old Style" pitchFamily="18" charset="0"/>
            </a:endParaRPr>
          </a:p>
          <a:p>
            <a:pPr algn="r">
              <a:buFontTx/>
              <a:buNone/>
            </a:pPr>
            <a:r>
              <a:rPr lang="el-GR" sz="2400" dirty="0" smtClean="0">
                <a:latin typeface="Bookman Old Style" pitchFamily="18" charset="0"/>
              </a:rPr>
              <a:t>…όσοι αγαπάμε και ξέρουμε βρίσκονται εκεί!</a:t>
            </a:r>
          </a:p>
          <a:p>
            <a:pPr>
              <a:buFontTx/>
              <a:buNone/>
            </a:pPr>
            <a:endParaRPr lang="el-GR" sz="2400" dirty="0" smtClean="0">
              <a:latin typeface="Bookman Old Style" pitchFamily="18" charset="0"/>
            </a:endParaRPr>
          </a:p>
          <a:p>
            <a:pPr>
              <a:buFontTx/>
              <a:buNone/>
            </a:pPr>
            <a:endParaRPr lang="el-GR" sz="2400" dirty="0" smtClean="0">
              <a:latin typeface="Bookman Old Style" pitchFamily="18" charset="0"/>
            </a:endParaRPr>
          </a:p>
          <a:p>
            <a:pPr algn="ctr">
              <a:buFontTx/>
              <a:buNone/>
            </a:pPr>
            <a:r>
              <a:rPr lang="el-GR" sz="2400" b="1" i="1" dirty="0" smtClean="0">
                <a:latin typeface="Bookman Old Style" pitchFamily="18" charset="0"/>
              </a:rPr>
              <a:t>Οφείλουμε να προστατέψουμε και να </a:t>
            </a:r>
          </a:p>
          <a:p>
            <a:pPr algn="ctr">
              <a:buFontTx/>
              <a:buNone/>
            </a:pPr>
            <a:r>
              <a:rPr lang="el-GR" sz="2400" b="1" i="1" dirty="0" smtClean="0">
                <a:latin typeface="Bookman Old Style" pitchFamily="18" charset="0"/>
              </a:rPr>
              <a:t>διατηρήσουμε τον μόνο κόσμο τον οποίο </a:t>
            </a:r>
          </a:p>
          <a:p>
            <a:pPr algn="ctr">
              <a:buFontTx/>
              <a:buNone/>
            </a:pPr>
            <a:r>
              <a:rPr lang="el-GR" sz="2400" b="1" i="1" dirty="0" smtClean="0">
                <a:latin typeface="Bookman Old Style" pitchFamily="18" charset="0"/>
              </a:rPr>
              <a:t>γνωρίζουμε!</a:t>
            </a:r>
          </a:p>
        </p:txBody>
      </p:sp>
    </p:spTree>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1619672" y="2204864"/>
            <a:ext cx="5688013" cy="1470025"/>
          </a:xfrm>
          <a:prstGeom prst="rect">
            <a:avLst/>
          </a:prstGeom>
          <a:noFill/>
          <a:ln w="9525">
            <a:noFill/>
            <a:miter lim="800000"/>
            <a:headEnd/>
            <a:tailEnd/>
          </a:ln>
        </p:spPr>
        <p:txBody>
          <a:bodyPr anchor="ctr"/>
          <a:lstStyle/>
          <a:p>
            <a:pPr algn="ctr"/>
            <a:r>
              <a:rPr lang="el-GR" sz="4800" b="1" dirty="0">
                <a:solidFill>
                  <a:schemeClr val="tx2"/>
                </a:solidFill>
                <a:latin typeface="Mistral" pitchFamily="66" charset="0"/>
              </a:rPr>
              <a:t>Σ΄</a:t>
            </a:r>
            <a:r>
              <a:rPr lang="en-US" sz="4800" b="1" dirty="0">
                <a:solidFill>
                  <a:schemeClr val="tx2"/>
                </a:solidFill>
                <a:latin typeface="Mistral" pitchFamily="66" charset="0"/>
              </a:rPr>
              <a:t> </a:t>
            </a:r>
            <a:r>
              <a:rPr lang="el-GR" sz="4800" b="1" dirty="0">
                <a:solidFill>
                  <a:schemeClr val="tx2"/>
                </a:solidFill>
                <a:latin typeface="Mistral" pitchFamily="66" charset="0"/>
              </a:rPr>
              <a:t>ενοχλεί κάτι</a:t>
            </a:r>
            <a:r>
              <a:rPr lang="cs-CZ" sz="4800" b="1" dirty="0">
                <a:solidFill>
                  <a:schemeClr val="tx2"/>
                </a:solidFill>
                <a:latin typeface="Mistral" pitchFamily="66" charset="0"/>
              </a:rPr>
              <a:t>? </a:t>
            </a:r>
            <a:r>
              <a:rPr lang="el-GR" sz="4800" b="1" dirty="0">
                <a:solidFill>
                  <a:schemeClr val="tx2"/>
                </a:solidFill>
                <a:latin typeface="Mistral" pitchFamily="66" charset="0"/>
              </a:rPr>
              <a:t/>
            </a:r>
            <a:br>
              <a:rPr lang="el-GR" sz="4800" b="1" dirty="0">
                <a:solidFill>
                  <a:schemeClr val="tx2"/>
                </a:solidFill>
                <a:latin typeface="Mistral" pitchFamily="66" charset="0"/>
              </a:rPr>
            </a:br>
            <a:r>
              <a:rPr lang="el-GR" sz="4800" b="1" dirty="0">
                <a:solidFill>
                  <a:schemeClr val="tx2"/>
                </a:solidFill>
                <a:latin typeface="Mistral" pitchFamily="66" charset="0"/>
              </a:rPr>
              <a:t/>
            </a:r>
            <a:br>
              <a:rPr lang="el-GR" sz="4800" b="1" dirty="0">
                <a:solidFill>
                  <a:schemeClr val="tx2"/>
                </a:solidFill>
                <a:latin typeface="Mistral" pitchFamily="66" charset="0"/>
              </a:rPr>
            </a:br>
            <a:r>
              <a:rPr lang="el-GR" sz="4800" b="1" dirty="0">
                <a:solidFill>
                  <a:schemeClr val="tx2"/>
                </a:solidFill>
                <a:latin typeface="Mistral" pitchFamily="66" charset="0"/>
              </a:rPr>
              <a:t>Έχεις κάποιο πρόβλημα?</a:t>
            </a:r>
            <a:endParaRPr lang="es-ES" sz="4800" b="1" dirty="0">
              <a:solidFill>
                <a:schemeClr val="tx2"/>
              </a:solidFill>
              <a:latin typeface="Mistral"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Porquelasdiferencias1"/>
          <p:cNvPicPr>
            <a:picLocks noGrp="1" noChangeAspect="1" noChangeArrowheads="1"/>
          </p:cNvPicPr>
          <p:nvPr>
            <p:ph sz="half" idx="1"/>
          </p:nvPr>
        </p:nvPicPr>
        <p:blipFill>
          <a:blip r:embed="rId3" cstate="print"/>
          <a:srcRect/>
          <a:stretch>
            <a:fillRect/>
          </a:stretch>
        </p:blipFill>
        <p:spPr>
          <a:xfrm>
            <a:off x="0" y="0"/>
            <a:ext cx="5292725" cy="3738563"/>
          </a:xfrm>
        </p:spPr>
      </p:pic>
      <p:pic>
        <p:nvPicPr>
          <p:cNvPr id="86019" name="Picture 3" descr="Porquelasdiferencias1A"/>
          <p:cNvPicPr>
            <a:picLocks noGrp="1" noChangeAspect="1" noChangeArrowheads="1"/>
          </p:cNvPicPr>
          <p:nvPr>
            <p:ph sz="half" idx="2"/>
          </p:nvPr>
        </p:nvPicPr>
        <p:blipFill>
          <a:blip r:embed="rId4" cstate="print"/>
          <a:srcRect/>
          <a:stretch>
            <a:fillRect/>
          </a:stretch>
        </p:blipFill>
        <p:spPr>
          <a:xfrm>
            <a:off x="3810000" y="2781300"/>
            <a:ext cx="5334000" cy="4076700"/>
          </a:xfrm>
        </p:spPr>
      </p:pic>
      <p:sp>
        <p:nvSpPr>
          <p:cNvPr id="86020" name="Rectangle 4"/>
          <p:cNvSpPr>
            <a:spLocks noChangeArrowheads="1"/>
          </p:cNvSpPr>
          <p:nvPr/>
        </p:nvSpPr>
        <p:spPr bwMode="auto">
          <a:xfrm>
            <a:off x="5486400" y="685800"/>
            <a:ext cx="3352800" cy="1066800"/>
          </a:xfrm>
          <a:prstGeom prst="rect">
            <a:avLst/>
          </a:prstGeom>
          <a:noFill/>
          <a:ln w="9525">
            <a:noFill/>
            <a:miter lim="800000"/>
            <a:headEnd/>
            <a:tailEnd/>
          </a:ln>
        </p:spPr>
        <p:txBody>
          <a:bodyPr wrap="none" anchor="ctr"/>
          <a:lstStyle/>
          <a:p>
            <a:pPr algn="ctr"/>
            <a:r>
              <a:rPr lang="el-GR" sz="2200" b="1" dirty="0">
                <a:solidFill>
                  <a:schemeClr val="tx2"/>
                </a:solidFill>
                <a:latin typeface="Times New Roman" pitchFamily="18" charset="0"/>
              </a:rPr>
              <a:t>Δε σου αρέσει το σχολείο…?</a:t>
            </a:r>
            <a:endParaRPr lang="en-US" sz="2200" b="1" dirty="0">
              <a:solidFill>
                <a:schemeClr val="tx2"/>
              </a:solidFill>
              <a:latin typeface="Times New Roman" pitchFamily="18" charset="0"/>
            </a:endParaRPr>
          </a:p>
        </p:txBody>
      </p:sp>
      <p:sp>
        <p:nvSpPr>
          <p:cNvPr id="86021" name="Rectangle 5"/>
          <p:cNvSpPr>
            <a:spLocks noChangeArrowheads="1"/>
          </p:cNvSpPr>
          <p:nvPr/>
        </p:nvSpPr>
        <p:spPr bwMode="auto">
          <a:xfrm>
            <a:off x="395536" y="4581128"/>
            <a:ext cx="2808312" cy="1066800"/>
          </a:xfrm>
          <a:prstGeom prst="rect">
            <a:avLst/>
          </a:prstGeom>
          <a:noFill/>
          <a:ln w="9525">
            <a:noFill/>
            <a:miter lim="800000"/>
            <a:headEnd/>
            <a:tailEnd/>
          </a:ln>
        </p:spPr>
        <p:txBody>
          <a:bodyPr wrap="none" anchor="ctr"/>
          <a:lstStyle/>
          <a:p>
            <a:pPr algn="ctr"/>
            <a:r>
              <a:rPr lang="el-GR" sz="2400" b="1" dirty="0">
                <a:solidFill>
                  <a:schemeClr val="tx2"/>
                </a:solidFill>
                <a:latin typeface="Times New Roman" pitchFamily="18" charset="0"/>
              </a:rPr>
              <a:t>Αυτοί θα πήγαιναν</a:t>
            </a:r>
          </a:p>
          <a:p>
            <a:pPr algn="ctr"/>
            <a:r>
              <a:rPr lang="el-GR" sz="2400" b="1" dirty="0">
                <a:solidFill>
                  <a:schemeClr val="tx2"/>
                </a:solidFill>
                <a:latin typeface="Times New Roman" pitchFamily="18" charset="0"/>
              </a:rPr>
              <a:t>ευχαρίστως!</a:t>
            </a:r>
            <a:endParaRPr lang="en-US" sz="2400" b="1" dirty="0">
              <a:solidFill>
                <a:schemeClr val="tx2"/>
              </a:solidFill>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Porquelasdiferencias3"/>
          <p:cNvPicPr>
            <a:picLocks noGrp="1" noChangeAspect="1" noChangeArrowheads="1"/>
          </p:cNvPicPr>
          <p:nvPr>
            <p:ph sz="half" idx="1"/>
          </p:nvPr>
        </p:nvPicPr>
        <p:blipFill>
          <a:blip r:embed="rId3" cstate="print"/>
          <a:srcRect/>
          <a:stretch>
            <a:fillRect/>
          </a:stretch>
        </p:blipFill>
        <p:spPr>
          <a:xfrm>
            <a:off x="0" y="0"/>
            <a:ext cx="3792538" cy="4525963"/>
          </a:xfrm>
        </p:spPr>
      </p:pic>
      <p:pic>
        <p:nvPicPr>
          <p:cNvPr id="87043" name="Picture 3" descr="Porquelasdiferencias3 A"/>
          <p:cNvPicPr>
            <a:picLocks noGrp="1" noChangeAspect="1" noChangeArrowheads="1"/>
          </p:cNvPicPr>
          <p:nvPr>
            <p:ph sz="half" idx="2"/>
          </p:nvPr>
        </p:nvPicPr>
        <p:blipFill>
          <a:blip r:embed="rId4" cstate="print"/>
          <a:srcRect/>
          <a:stretch>
            <a:fillRect/>
          </a:stretch>
        </p:blipFill>
        <p:spPr>
          <a:xfrm>
            <a:off x="3276600" y="2713038"/>
            <a:ext cx="5867400" cy="4144962"/>
          </a:xfrm>
        </p:spPr>
      </p:pic>
      <p:sp>
        <p:nvSpPr>
          <p:cNvPr id="87044" name="Rectangle 4"/>
          <p:cNvSpPr>
            <a:spLocks noChangeArrowheads="1"/>
          </p:cNvSpPr>
          <p:nvPr/>
        </p:nvSpPr>
        <p:spPr bwMode="auto">
          <a:xfrm>
            <a:off x="4716016" y="692696"/>
            <a:ext cx="3352800" cy="1066800"/>
          </a:xfrm>
          <a:prstGeom prst="rect">
            <a:avLst/>
          </a:prstGeom>
          <a:noFill/>
          <a:ln w="9525">
            <a:noFill/>
            <a:miter lim="800000"/>
            <a:headEnd/>
            <a:tailEnd/>
          </a:ln>
        </p:spPr>
        <p:txBody>
          <a:bodyPr wrap="none" anchor="ctr"/>
          <a:lstStyle/>
          <a:p>
            <a:pPr algn="ctr"/>
            <a:r>
              <a:rPr lang="el-GR" sz="2200" b="1" dirty="0">
                <a:solidFill>
                  <a:schemeClr val="tx2"/>
                </a:solidFill>
                <a:latin typeface="Times New Roman" pitchFamily="18" charset="0"/>
              </a:rPr>
              <a:t>Δε σου αρέσουν </a:t>
            </a:r>
          </a:p>
          <a:p>
            <a:pPr algn="ctr"/>
            <a:r>
              <a:rPr lang="el-GR" sz="2200" b="1" dirty="0">
                <a:solidFill>
                  <a:schemeClr val="tx2"/>
                </a:solidFill>
                <a:latin typeface="Times New Roman" pitchFamily="18" charset="0"/>
              </a:rPr>
              <a:t>τα φρούτα και τα λαχανικά…?</a:t>
            </a:r>
            <a:endParaRPr lang="en-US" sz="2200" b="1" dirty="0">
              <a:solidFill>
                <a:schemeClr val="tx2"/>
              </a:solidFill>
              <a:latin typeface="Times New Roman" pitchFamily="18" charset="0"/>
            </a:endParaRPr>
          </a:p>
        </p:txBody>
      </p:sp>
      <p:sp>
        <p:nvSpPr>
          <p:cNvPr id="87045" name="Rectangle 5"/>
          <p:cNvSpPr>
            <a:spLocks noChangeArrowheads="1"/>
          </p:cNvSpPr>
          <p:nvPr/>
        </p:nvSpPr>
        <p:spPr bwMode="auto">
          <a:xfrm>
            <a:off x="0" y="5085184"/>
            <a:ext cx="3352800" cy="1066800"/>
          </a:xfrm>
          <a:prstGeom prst="rect">
            <a:avLst/>
          </a:prstGeom>
          <a:noFill/>
          <a:ln w="9525">
            <a:noFill/>
            <a:miter lim="800000"/>
            <a:headEnd/>
            <a:tailEnd/>
          </a:ln>
        </p:spPr>
        <p:txBody>
          <a:bodyPr wrap="none" anchor="ctr"/>
          <a:lstStyle/>
          <a:p>
            <a:pPr algn="ctr"/>
            <a:r>
              <a:rPr lang="el-GR" sz="2400" b="1" dirty="0">
                <a:solidFill>
                  <a:schemeClr val="tx2"/>
                </a:solidFill>
                <a:latin typeface="Times New Roman" pitchFamily="18" charset="0"/>
              </a:rPr>
              <a:t>Αυτοί δεν έχουν </a:t>
            </a:r>
          </a:p>
          <a:p>
            <a:pPr algn="ctr"/>
            <a:r>
              <a:rPr lang="el-GR" sz="2400" b="1" dirty="0">
                <a:solidFill>
                  <a:schemeClr val="tx2"/>
                </a:solidFill>
                <a:latin typeface="Times New Roman" pitchFamily="18" charset="0"/>
              </a:rPr>
              <a:t>επιλογές!!!</a:t>
            </a:r>
            <a:endParaRPr lang="en-US" sz="2400" b="1" dirty="0">
              <a:solidFill>
                <a:schemeClr val="tx2"/>
              </a:solidFill>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Porquelasdiferencias5"/>
          <p:cNvPicPr>
            <a:picLocks noGrp="1" noChangeAspect="1" noChangeArrowheads="1"/>
          </p:cNvPicPr>
          <p:nvPr>
            <p:ph sz="half" idx="1"/>
          </p:nvPr>
        </p:nvPicPr>
        <p:blipFill>
          <a:blip r:embed="rId3" cstate="print"/>
          <a:srcRect/>
          <a:stretch>
            <a:fillRect/>
          </a:stretch>
        </p:blipFill>
        <p:spPr>
          <a:xfrm>
            <a:off x="0" y="0"/>
            <a:ext cx="4572000" cy="6858000"/>
          </a:xfrm>
        </p:spPr>
      </p:pic>
      <p:pic>
        <p:nvPicPr>
          <p:cNvPr id="88067" name="Picture 3" descr="Porquelasdiferencias5 A"/>
          <p:cNvPicPr>
            <a:picLocks noGrp="1" noChangeAspect="1" noChangeArrowheads="1"/>
          </p:cNvPicPr>
          <p:nvPr>
            <p:ph sz="half" idx="2"/>
          </p:nvPr>
        </p:nvPicPr>
        <p:blipFill>
          <a:blip r:embed="rId4" cstate="print"/>
          <a:srcRect/>
          <a:stretch>
            <a:fillRect/>
          </a:stretch>
        </p:blipFill>
        <p:spPr>
          <a:xfrm>
            <a:off x="4499992" y="0"/>
            <a:ext cx="4644008" cy="6858000"/>
          </a:xfrm>
        </p:spPr>
      </p:pic>
      <p:sp>
        <p:nvSpPr>
          <p:cNvPr id="88068" name="Rectangle 4"/>
          <p:cNvSpPr>
            <a:spLocks noChangeArrowheads="1"/>
          </p:cNvSpPr>
          <p:nvPr/>
        </p:nvSpPr>
        <p:spPr bwMode="auto">
          <a:xfrm>
            <a:off x="762000" y="5334000"/>
            <a:ext cx="3352800" cy="1066800"/>
          </a:xfrm>
          <a:prstGeom prst="rect">
            <a:avLst/>
          </a:prstGeom>
          <a:noFill/>
          <a:ln w="9525">
            <a:noFill/>
            <a:miter lim="800000"/>
            <a:headEnd/>
            <a:tailEnd/>
          </a:ln>
        </p:spPr>
        <p:txBody>
          <a:bodyPr wrap="none" anchor="ctr"/>
          <a:lstStyle/>
          <a:p>
            <a:pPr algn="ctr"/>
            <a:r>
              <a:rPr lang="el-GR" sz="2500" b="1" dirty="0">
                <a:solidFill>
                  <a:schemeClr val="bg1"/>
                </a:solidFill>
                <a:latin typeface="Times New Roman" pitchFamily="18" charset="0"/>
              </a:rPr>
              <a:t>Είσαι σε δίαιτα…?</a:t>
            </a:r>
            <a:endParaRPr lang="en-US" sz="2500" b="1" dirty="0">
              <a:solidFill>
                <a:schemeClr val="bg1"/>
              </a:solidFill>
              <a:latin typeface="Times New Roman" pitchFamily="18" charset="0"/>
            </a:endParaRPr>
          </a:p>
        </p:txBody>
      </p:sp>
      <p:sp>
        <p:nvSpPr>
          <p:cNvPr id="88069" name="Rectangle 5"/>
          <p:cNvSpPr>
            <a:spLocks noChangeArrowheads="1"/>
          </p:cNvSpPr>
          <p:nvPr/>
        </p:nvSpPr>
        <p:spPr bwMode="auto">
          <a:xfrm>
            <a:off x="5105400" y="5334000"/>
            <a:ext cx="3352800" cy="1066800"/>
          </a:xfrm>
          <a:prstGeom prst="rect">
            <a:avLst/>
          </a:prstGeom>
          <a:noFill/>
          <a:ln w="9525">
            <a:noFill/>
            <a:miter lim="800000"/>
            <a:headEnd/>
            <a:tailEnd/>
          </a:ln>
        </p:spPr>
        <p:txBody>
          <a:bodyPr wrap="none" anchor="ctr"/>
          <a:lstStyle/>
          <a:p>
            <a:pPr algn="ctr"/>
            <a:r>
              <a:rPr lang="el-GR" sz="2600" b="1" dirty="0">
                <a:solidFill>
                  <a:schemeClr val="bg1"/>
                </a:solidFill>
                <a:latin typeface="Times New Roman" pitchFamily="18" charset="0"/>
              </a:rPr>
              <a:t>Αυτοί πεθαίνουν από αυτή!!!</a:t>
            </a:r>
            <a:endParaRPr lang="en-US" sz="2600" b="1" dirty="0">
              <a:solidFill>
                <a:schemeClr val="bg1"/>
              </a:solidFill>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704850"/>
            <a:ext cx="8229600" cy="1143000"/>
          </a:xfrm>
        </p:spPr>
        <p:txBody>
          <a:bodyPr/>
          <a:lstStyle/>
          <a:p>
            <a:endParaRPr lang="es-AR" dirty="0" smtClean="0"/>
          </a:p>
        </p:txBody>
      </p:sp>
      <p:pic>
        <p:nvPicPr>
          <p:cNvPr id="89091" name="Picture 3" descr="Porquelasdiferencias4"/>
          <p:cNvPicPr>
            <a:picLocks noGrp="1" noChangeAspect="1" noChangeArrowheads="1"/>
          </p:cNvPicPr>
          <p:nvPr>
            <p:ph sz="half" idx="1"/>
          </p:nvPr>
        </p:nvPicPr>
        <p:blipFill>
          <a:blip r:embed="rId3" cstate="print"/>
          <a:srcRect/>
          <a:stretch>
            <a:fillRect/>
          </a:stretch>
        </p:blipFill>
        <p:spPr>
          <a:xfrm>
            <a:off x="0" y="0"/>
            <a:ext cx="4644008" cy="6858000"/>
          </a:xfrm>
        </p:spPr>
      </p:pic>
      <p:pic>
        <p:nvPicPr>
          <p:cNvPr id="89092" name="Picture 4" descr="Porquelasdiferencias4 A"/>
          <p:cNvPicPr>
            <a:picLocks noGrp="1" noChangeAspect="1" noChangeArrowheads="1"/>
          </p:cNvPicPr>
          <p:nvPr>
            <p:ph sz="half" idx="2"/>
          </p:nvPr>
        </p:nvPicPr>
        <p:blipFill>
          <a:blip r:embed="rId4" cstate="print"/>
          <a:srcRect/>
          <a:stretch>
            <a:fillRect/>
          </a:stretch>
        </p:blipFill>
        <p:spPr>
          <a:xfrm>
            <a:off x="4643438" y="0"/>
            <a:ext cx="4575175" cy="6858000"/>
          </a:xfrm>
        </p:spPr>
      </p:pic>
      <p:sp>
        <p:nvSpPr>
          <p:cNvPr id="89093" name="Rectangle 5"/>
          <p:cNvSpPr>
            <a:spLocks noChangeArrowheads="1"/>
          </p:cNvSpPr>
          <p:nvPr/>
        </p:nvSpPr>
        <p:spPr bwMode="auto">
          <a:xfrm>
            <a:off x="685800" y="5410200"/>
            <a:ext cx="3352800" cy="1066800"/>
          </a:xfrm>
          <a:prstGeom prst="rect">
            <a:avLst/>
          </a:prstGeom>
          <a:noFill/>
          <a:ln w="9525">
            <a:noFill/>
            <a:miter lim="800000"/>
            <a:headEnd/>
            <a:tailEnd/>
          </a:ln>
        </p:spPr>
        <p:txBody>
          <a:bodyPr wrap="none" anchor="ctr"/>
          <a:lstStyle/>
          <a:p>
            <a:pPr algn="ctr"/>
            <a:r>
              <a:rPr lang="el-GR" sz="2600" b="1" dirty="0">
                <a:latin typeface="Times New Roman" pitchFamily="18" charset="0"/>
              </a:rPr>
              <a:t>Σ’ ενοχλεί που ανακατεύονται </a:t>
            </a:r>
          </a:p>
          <a:p>
            <a:pPr algn="ctr"/>
            <a:r>
              <a:rPr lang="el-GR" sz="2600" b="1" dirty="0">
                <a:latin typeface="Times New Roman" pitchFamily="18" charset="0"/>
              </a:rPr>
              <a:t>οι γονείς σου στη ζωή σου…?</a:t>
            </a:r>
            <a:endParaRPr lang="en-US" sz="2600" b="1" dirty="0">
              <a:latin typeface="Times New Roman" pitchFamily="18" charset="0"/>
            </a:endParaRPr>
          </a:p>
        </p:txBody>
      </p:sp>
      <p:sp>
        <p:nvSpPr>
          <p:cNvPr id="89094" name="Rectangle 6"/>
          <p:cNvSpPr>
            <a:spLocks noChangeArrowheads="1"/>
          </p:cNvSpPr>
          <p:nvPr/>
        </p:nvSpPr>
        <p:spPr bwMode="auto">
          <a:xfrm>
            <a:off x="5181600" y="5410200"/>
            <a:ext cx="3352800" cy="1066800"/>
          </a:xfrm>
          <a:prstGeom prst="rect">
            <a:avLst/>
          </a:prstGeom>
          <a:noFill/>
          <a:ln w="9525">
            <a:noFill/>
            <a:miter lim="800000"/>
            <a:headEnd/>
            <a:tailEnd/>
          </a:ln>
        </p:spPr>
        <p:txBody>
          <a:bodyPr wrap="none" anchor="ctr"/>
          <a:lstStyle/>
          <a:p>
            <a:pPr algn="ctr"/>
            <a:r>
              <a:rPr lang="el-GR" sz="2600" b="1" dirty="0">
                <a:solidFill>
                  <a:schemeClr val="bg1"/>
                </a:solidFill>
                <a:latin typeface="Times New Roman" pitchFamily="18" charset="0"/>
              </a:rPr>
              <a:t>Οι περισσότεροι από αυτούς</a:t>
            </a:r>
          </a:p>
          <a:p>
            <a:pPr algn="ctr"/>
            <a:r>
              <a:rPr lang="el-GR" sz="2600" b="1" dirty="0">
                <a:solidFill>
                  <a:schemeClr val="bg1"/>
                </a:solidFill>
                <a:latin typeface="Times New Roman" pitchFamily="18" charset="0"/>
              </a:rPr>
              <a:t>δεν έχουν γονείς!!!</a:t>
            </a:r>
            <a:endParaRPr lang="en-US" sz="2600" b="1" dirty="0">
              <a:solidFill>
                <a:schemeClr val="bg1"/>
              </a:solidFill>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Porquelasdiferencias2"/>
          <p:cNvPicPr>
            <a:picLocks noGrp="1" noChangeAspect="1" noChangeArrowheads="1"/>
          </p:cNvPicPr>
          <p:nvPr>
            <p:ph sz="half" idx="1"/>
          </p:nvPr>
        </p:nvPicPr>
        <p:blipFill>
          <a:blip r:embed="rId3" cstate="print"/>
          <a:srcRect/>
          <a:stretch>
            <a:fillRect/>
          </a:stretch>
        </p:blipFill>
        <p:spPr>
          <a:xfrm>
            <a:off x="0" y="0"/>
            <a:ext cx="5148263" cy="4797152"/>
          </a:xfrm>
        </p:spPr>
      </p:pic>
      <p:pic>
        <p:nvPicPr>
          <p:cNvPr id="90115" name="Picture 3" descr="Porquelasdiferencias2A"/>
          <p:cNvPicPr>
            <a:picLocks noGrp="1" noChangeAspect="1" noChangeArrowheads="1"/>
          </p:cNvPicPr>
          <p:nvPr>
            <p:ph sz="half" idx="2"/>
          </p:nvPr>
        </p:nvPicPr>
        <p:blipFill>
          <a:blip r:embed="rId4" cstate="print"/>
          <a:srcRect/>
          <a:stretch>
            <a:fillRect/>
          </a:stretch>
        </p:blipFill>
        <p:spPr>
          <a:xfrm>
            <a:off x="4838700" y="0"/>
            <a:ext cx="4305300" cy="5867400"/>
          </a:xfrm>
        </p:spPr>
      </p:pic>
      <p:sp>
        <p:nvSpPr>
          <p:cNvPr id="90116" name="Rectangle 4"/>
          <p:cNvSpPr>
            <a:spLocks noChangeArrowheads="1"/>
          </p:cNvSpPr>
          <p:nvPr/>
        </p:nvSpPr>
        <p:spPr bwMode="auto">
          <a:xfrm>
            <a:off x="1403648" y="5373216"/>
            <a:ext cx="1512887" cy="865188"/>
          </a:xfrm>
          <a:prstGeom prst="rect">
            <a:avLst/>
          </a:prstGeom>
          <a:noFill/>
          <a:ln w="9525">
            <a:noFill/>
            <a:miter lim="800000"/>
            <a:headEnd/>
            <a:tailEnd/>
          </a:ln>
        </p:spPr>
        <p:txBody>
          <a:bodyPr wrap="none" anchor="ctr"/>
          <a:lstStyle/>
          <a:p>
            <a:pPr algn="ctr"/>
            <a:r>
              <a:rPr lang="el-GR" sz="2500" b="1" dirty="0">
                <a:solidFill>
                  <a:schemeClr val="tx2"/>
                </a:solidFill>
                <a:latin typeface="Times New Roman" pitchFamily="18" charset="0"/>
              </a:rPr>
              <a:t>Βαριέσαι γιατί παίζεις </a:t>
            </a:r>
          </a:p>
          <a:p>
            <a:pPr algn="ctr"/>
            <a:r>
              <a:rPr lang="el-GR" sz="2500" b="1" dirty="0">
                <a:solidFill>
                  <a:schemeClr val="tx2"/>
                </a:solidFill>
                <a:latin typeface="Times New Roman" pitchFamily="18" charset="0"/>
              </a:rPr>
              <a:t>όλο με τα ίδια παιχνίδια…?</a:t>
            </a:r>
            <a:endParaRPr lang="en-US" sz="2500" b="1" dirty="0">
              <a:solidFill>
                <a:schemeClr val="tx2"/>
              </a:solidFill>
              <a:latin typeface="Times New Roman" pitchFamily="18" charset="0"/>
            </a:endParaRPr>
          </a:p>
        </p:txBody>
      </p:sp>
      <p:sp>
        <p:nvSpPr>
          <p:cNvPr id="90117" name="Rectangle 5"/>
          <p:cNvSpPr>
            <a:spLocks noChangeArrowheads="1"/>
          </p:cNvSpPr>
          <p:nvPr/>
        </p:nvSpPr>
        <p:spPr bwMode="auto">
          <a:xfrm>
            <a:off x="5334000" y="5791200"/>
            <a:ext cx="3352800" cy="1066800"/>
          </a:xfrm>
          <a:prstGeom prst="rect">
            <a:avLst/>
          </a:prstGeom>
          <a:noFill/>
          <a:ln w="9525">
            <a:noFill/>
            <a:miter lim="800000"/>
            <a:headEnd/>
            <a:tailEnd/>
          </a:ln>
        </p:spPr>
        <p:txBody>
          <a:bodyPr wrap="none" anchor="ctr"/>
          <a:lstStyle/>
          <a:p>
            <a:pPr algn="ctr"/>
            <a:r>
              <a:rPr lang="el-GR" sz="2800" b="1" dirty="0">
                <a:latin typeface="Times New Roman" pitchFamily="18" charset="0"/>
              </a:rPr>
              <a:t>Αυτοί δεν έχουν ποικιλία!!!</a:t>
            </a:r>
            <a:endParaRPr lang="en-US" sz="2800" b="1" dirty="0">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p:cNvPicPr>
            <a:picLocks noGrp="1" noChangeAspect="1" noChangeArrowheads="1"/>
          </p:cNvPicPr>
          <p:nvPr>
            <p:ph sz="half" idx="2"/>
          </p:nvPr>
        </p:nvPicPr>
        <p:blipFill>
          <a:blip r:embed="rId3" cstate="print"/>
          <a:srcRect/>
          <a:stretch>
            <a:fillRect/>
          </a:stretch>
        </p:blipFill>
        <p:spPr>
          <a:xfrm>
            <a:off x="5076825" y="2133600"/>
            <a:ext cx="3810000" cy="4400550"/>
          </a:xfrm>
        </p:spPr>
      </p:pic>
      <p:sp>
        <p:nvSpPr>
          <p:cNvPr id="91140" name="Rectangle 4"/>
          <p:cNvSpPr>
            <a:spLocks noChangeArrowheads="1"/>
          </p:cNvSpPr>
          <p:nvPr/>
        </p:nvSpPr>
        <p:spPr bwMode="auto">
          <a:xfrm>
            <a:off x="1143000" y="990600"/>
            <a:ext cx="3352800" cy="1066800"/>
          </a:xfrm>
          <a:prstGeom prst="rect">
            <a:avLst/>
          </a:prstGeom>
          <a:noFill/>
          <a:ln w="9525">
            <a:noFill/>
            <a:miter lim="800000"/>
            <a:headEnd/>
            <a:tailEnd/>
          </a:ln>
        </p:spPr>
        <p:txBody>
          <a:bodyPr wrap="none" anchor="ctr"/>
          <a:lstStyle/>
          <a:p>
            <a:pPr algn="ctr"/>
            <a:r>
              <a:rPr lang="el-GR" sz="2500" b="1" dirty="0">
                <a:solidFill>
                  <a:schemeClr val="tx2"/>
                </a:solidFill>
                <a:latin typeface="Times New Roman" pitchFamily="18" charset="0"/>
              </a:rPr>
              <a:t>Νευρίασες γιατί σου πήραν </a:t>
            </a:r>
          </a:p>
          <a:p>
            <a:pPr algn="ctr"/>
            <a:r>
              <a:rPr lang="en-US" sz="2500" b="1" dirty="0">
                <a:solidFill>
                  <a:schemeClr val="tx2"/>
                </a:solidFill>
                <a:latin typeface="Times New Roman" pitchFamily="18" charset="0"/>
              </a:rPr>
              <a:t>Nike </a:t>
            </a:r>
            <a:r>
              <a:rPr lang="el-GR" sz="2500" b="1" dirty="0">
                <a:solidFill>
                  <a:schemeClr val="tx2"/>
                </a:solidFill>
                <a:latin typeface="Times New Roman" pitchFamily="18" charset="0"/>
              </a:rPr>
              <a:t>αντί </a:t>
            </a:r>
            <a:r>
              <a:rPr lang="en-US" sz="2500" b="1" dirty="0">
                <a:solidFill>
                  <a:schemeClr val="tx2"/>
                </a:solidFill>
                <a:latin typeface="Times New Roman" pitchFamily="18" charset="0"/>
              </a:rPr>
              <a:t>Addidas </a:t>
            </a:r>
            <a:endParaRPr lang="el-GR" sz="2500" b="1" dirty="0">
              <a:solidFill>
                <a:schemeClr val="tx2"/>
              </a:solidFill>
              <a:latin typeface="Times New Roman" pitchFamily="18" charset="0"/>
            </a:endParaRPr>
          </a:p>
          <a:p>
            <a:pPr algn="ctr"/>
            <a:r>
              <a:rPr lang="el-GR" sz="2500" b="1" dirty="0">
                <a:solidFill>
                  <a:schemeClr val="tx2"/>
                </a:solidFill>
                <a:latin typeface="Times New Roman" pitchFamily="18" charset="0"/>
              </a:rPr>
              <a:t>που ήθελες…?</a:t>
            </a:r>
            <a:r>
              <a:rPr lang="el-GR" sz="2500" b="1" dirty="0">
                <a:latin typeface="Times New Roman" pitchFamily="18" charset="0"/>
              </a:rPr>
              <a:t> </a:t>
            </a:r>
            <a:endParaRPr lang="en-US" sz="2500" b="1" dirty="0">
              <a:latin typeface="Times New Roman" pitchFamily="18" charset="0"/>
            </a:endParaRPr>
          </a:p>
        </p:txBody>
      </p:sp>
      <p:sp>
        <p:nvSpPr>
          <p:cNvPr id="91141" name="Rectangle 5"/>
          <p:cNvSpPr>
            <a:spLocks noChangeArrowheads="1"/>
          </p:cNvSpPr>
          <p:nvPr/>
        </p:nvSpPr>
        <p:spPr bwMode="auto">
          <a:xfrm>
            <a:off x="5257800" y="609600"/>
            <a:ext cx="3352800" cy="1066800"/>
          </a:xfrm>
          <a:prstGeom prst="rect">
            <a:avLst/>
          </a:prstGeom>
          <a:noFill/>
          <a:ln w="9525">
            <a:noFill/>
            <a:miter lim="800000"/>
            <a:headEnd/>
            <a:tailEnd/>
          </a:ln>
        </p:spPr>
        <p:txBody>
          <a:bodyPr wrap="none" anchor="ctr"/>
          <a:lstStyle/>
          <a:p>
            <a:pPr algn="ctr"/>
            <a:r>
              <a:rPr lang="el-GR" sz="2800" b="1" dirty="0">
                <a:latin typeface="Times New Roman" pitchFamily="18" charset="0"/>
              </a:rPr>
              <a:t>Εδώ έχουν μόνο </a:t>
            </a:r>
          </a:p>
          <a:p>
            <a:pPr algn="ctr"/>
            <a:r>
              <a:rPr lang="el-GR" sz="2800" b="1" dirty="0">
                <a:latin typeface="Times New Roman" pitchFamily="18" charset="0"/>
              </a:rPr>
              <a:t>μια Μάρκα!!!</a:t>
            </a:r>
            <a:endParaRPr lang="en-US" sz="2800" b="1" dirty="0">
              <a:latin typeface="Times New Roman" pitchFamily="18" charset="0"/>
            </a:endParaRPr>
          </a:p>
        </p:txBody>
      </p:sp>
      <p:pic>
        <p:nvPicPr>
          <p:cNvPr id="21506" name="Picture 2" descr="C:\Users\Vanessa\Desktop\αρχείο λήψης (1).jpg"/>
          <p:cNvPicPr>
            <a:picLocks noChangeAspect="1" noChangeArrowheads="1"/>
          </p:cNvPicPr>
          <p:nvPr/>
        </p:nvPicPr>
        <p:blipFill>
          <a:blip r:embed="rId4" cstate="print"/>
          <a:srcRect/>
          <a:stretch>
            <a:fillRect/>
          </a:stretch>
        </p:blipFill>
        <p:spPr bwMode="auto">
          <a:xfrm>
            <a:off x="0" y="2852936"/>
            <a:ext cx="5076056" cy="316835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Porquelasdiferencias6"/>
          <p:cNvPicPr>
            <a:picLocks noGrp="1" noChangeAspect="1" noChangeArrowheads="1"/>
          </p:cNvPicPr>
          <p:nvPr>
            <p:ph sz="half" idx="1"/>
          </p:nvPr>
        </p:nvPicPr>
        <p:blipFill>
          <a:blip r:embed="rId3" cstate="print"/>
          <a:srcRect/>
          <a:stretch>
            <a:fillRect/>
          </a:stretch>
        </p:blipFill>
        <p:spPr>
          <a:xfrm>
            <a:off x="0" y="0"/>
            <a:ext cx="5580063" cy="3941763"/>
          </a:xfrm>
        </p:spPr>
      </p:pic>
      <p:pic>
        <p:nvPicPr>
          <p:cNvPr id="92163" name="Picture 3" descr="Porquelasdiferencias6 A"/>
          <p:cNvPicPr>
            <a:picLocks noGrp="1" noChangeAspect="1" noChangeArrowheads="1"/>
          </p:cNvPicPr>
          <p:nvPr>
            <p:ph sz="half" idx="2"/>
          </p:nvPr>
        </p:nvPicPr>
        <p:blipFill>
          <a:blip r:embed="rId4" cstate="print"/>
          <a:srcRect/>
          <a:stretch>
            <a:fillRect/>
          </a:stretch>
        </p:blipFill>
        <p:spPr>
          <a:xfrm>
            <a:off x="3492500" y="2865438"/>
            <a:ext cx="5651500" cy="3992562"/>
          </a:xfrm>
        </p:spPr>
      </p:pic>
      <p:sp>
        <p:nvSpPr>
          <p:cNvPr id="92164" name="Rectangle 4"/>
          <p:cNvSpPr>
            <a:spLocks noChangeArrowheads="1"/>
          </p:cNvSpPr>
          <p:nvPr/>
        </p:nvSpPr>
        <p:spPr bwMode="auto">
          <a:xfrm>
            <a:off x="5638800" y="685800"/>
            <a:ext cx="3352800" cy="1066800"/>
          </a:xfrm>
          <a:prstGeom prst="rect">
            <a:avLst/>
          </a:prstGeom>
          <a:noFill/>
          <a:ln w="9525">
            <a:noFill/>
            <a:miter lim="800000"/>
            <a:headEnd/>
            <a:tailEnd/>
          </a:ln>
        </p:spPr>
        <p:txBody>
          <a:bodyPr wrap="none" anchor="ctr"/>
          <a:lstStyle/>
          <a:p>
            <a:pPr algn="ctr"/>
            <a:r>
              <a:rPr lang="el-GR" sz="2500" b="1" dirty="0">
                <a:solidFill>
                  <a:schemeClr val="tx2"/>
                </a:solidFill>
                <a:latin typeface="Times New Roman" pitchFamily="18" charset="0"/>
              </a:rPr>
              <a:t>Σ’ ενοχλεί που </a:t>
            </a:r>
          </a:p>
          <a:p>
            <a:pPr algn="ctr"/>
            <a:r>
              <a:rPr lang="el-GR" sz="2500" b="1" dirty="0">
                <a:solidFill>
                  <a:schemeClr val="tx2"/>
                </a:solidFill>
                <a:latin typeface="Times New Roman" pitchFamily="18" charset="0"/>
              </a:rPr>
              <a:t>πρέπει να κοιμηθείς </a:t>
            </a:r>
          </a:p>
          <a:p>
            <a:pPr algn="ctr"/>
            <a:r>
              <a:rPr lang="el-GR" sz="2500" b="1" dirty="0">
                <a:solidFill>
                  <a:schemeClr val="tx2"/>
                </a:solidFill>
                <a:latin typeface="Times New Roman" pitchFamily="18" charset="0"/>
              </a:rPr>
              <a:t>από τις εννιά…?</a:t>
            </a:r>
            <a:endParaRPr lang="en-US" sz="2500" b="1" dirty="0">
              <a:solidFill>
                <a:schemeClr val="tx2"/>
              </a:solidFill>
              <a:latin typeface="Times New Roman" pitchFamily="18" charset="0"/>
            </a:endParaRPr>
          </a:p>
        </p:txBody>
      </p:sp>
      <p:sp>
        <p:nvSpPr>
          <p:cNvPr id="92165" name="Rectangle 5"/>
          <p:cNvSpPr>
            <a:spLocks noChangeArrowheads="1"/>
          </p:cNvSpPr>
          <p:nvPr/>
        </p:nvSpPr>
        <p:spPr bwMode="auto">
          <a:xfrm>
            <a:off x="251520" y="4941168"/>
            <a:ext cx="3048000" cy="1066800"/>
          </a:xfrm>
          <a:prstGeom prst="rect">
            <a:avLst/>
          </a:prstGeom>
          <a:noFill/>
          <a:ln w="9525">
            <a:noFill/>
            <a:miter lim="800000"/>
            <a:headEnd/>
            <a:tailEnd/>
          </a:ln>
        </p:spPr>
        <p:txBody>
          <a:bodyPr wrap="none" anchor="ctr"/>
          <a:lstStyle/>
          <a:p>
            <a:pPr algn="ctr"/>
            <a:r>
              <a:rPr lang="el-GR" sz="2800" b="1" dirty="0">
                <a:latin typeface="Times New Roman" pitchFamily="18" charset="0"/>
              </a:rPr>
              <a:t>Αυτοί προτιμούν </a:t>
            </a:r>
          </a:p>
          <a:p>
            <a:pPr algn="ctr"/>
            <a:r>
              <a:rPr lang="el-GR" sz="2800" b="1" dirty="0">
                <a:latin typeface="Times New Roman" pitchFamily="18" charset="0"/>
              </a:rPr>
              <a:t>να μη ξυπνήσουν!!!</a:t>
            </a:r>
            <a:endParaRPr lang="en-US" sz="2800" b="1" dirty="0">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lstStyle/>
          <a:p>
            <a:pPr algn="ctr">
              <a:buFontTx/>
              <a:buNone/>
            </a:pPr>
            <a:endParaRPr lang="el-GR" dirty="0"/>
          </a:p>
          <a:p>
            <a:pPr algn="ctr">
              <a:buFontTx/>
              <a:buNone/>
            </a:pPr>
            <a:endParaRPr lang="el-GR" dirty="0"/>
          </a:p>
          <a:p>
            <a:pPr algn="ctr">
              <a:buFontTx/>
              <a:buNone/>
            </a:pPr>
            <a:r>
              <a:rPr lang="el-GR" sz="3600" dirty="0"/>
              <a:t>ΔΙΑΣΗΜΕΣ ΦΥΣΙΚΕΣ ΚΑΤΑΣΤΡΟΦΕΣ (ΧΡΟΝΟΛΟΓΙΚΑ)</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1979712" y="2204864"/>
            <a:ext cx="5400675" cy="1470025"/>
          </a:xfrm>
          <a:prstGeom prst="rect">
            <a:avLst/>
          </a:prstGeom>
          <a:noFill/>
          <a:ln w="9525">
            <a:noFill/>
            <a:miter lim="800000"/>
            <a:headEnd/>
            <a:tailEnd/>
          </a:ln>
        </p:spPr>
        <p:txBody>
          <a:bodyPr anchor="ctr"/>
          <a:lstStyle/>
          <a:p>
            <a:pPr algn="ctr"/>
            <a:r>
              <a:rPr lang="el-GR" sz="4400" b="1" dirty="0" smtClean="0">
                <a:latin typeface="Mistral" pitchFamily="66" charset="0"/>
              </a:rPr>
              <a:t>Συνεχίζεις </a:t>
            </a:r>
            <a:r>
              <a:rPr lang="el-GR" sz="4400" b="1" dirty="0">
                <a:latin typeface="Mistral" pitchFamily="66" charset="0"/>
              </a:rPr>
              <a:t>να πιστεύεις ότι έχεις </a:t>
            </a:r>
            <a:br>
              <a:rPr lang="el-GR" sz="4400" b="1" dirty="0">
                <a:latin typeface="Mistral" pitchFamily="66" charset="0"/>
              </a:rPr>
            </a:br>
            <a:r>
              <a:rPr lang="el-GR" sz="4400" b="1" dirty="0" smtClean="0">
                <a:latin typeface="Mistral" pitchFamily="66" charset="0"/>
              </a:rPr>
              <a:t>πολλά </a:t>
            </a:r>
            <a:r>
              <a:rPr lang="el-GR" sz="4400" b="1" dirty="0">
                <a:latin typeface="Mistral" pitchFamily="66" charset="0"/>
              </a:rPr>
              <a:t>προβλήματα</a:t>
            </a:r>
            <a:r>
              <a:rPr lang="es-MX" sz="4400" b="1" dirty="0">
                <a:latin typeface="Mistral" pitchFamily="66" charset="0"/>
              </a:rPr>
              <a:t>……?</a:t>
            </a:r>
            <a:endParaRPr lang="es-ES" sz="4400" b="1" dirty="0">
              <a:latin typeface="Mistral"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152400" y="1905000"/>
            <a:ext cx="8991600" cy="1778000"/>
          </a:xfrm>
          <a:prstGeom prst="rect">
            <a:avLst/>
          </a:prstGeom>
          <a:noFill/>
          <a:ln w="9525">
            <a:noFill/>
            <a:miter lim="800000"/>
            <a:headEnd/>
            <a:tailEnd/>
          </a:ln>
        </p:spPr>
        <p:txBody>
          <a:bodyPr anchor="b"/>
          <a:lstStyle/>
          <a:p>
            <a:pPr algn="ctr">
              <a:lnSpc>
                <a:spcPct val="110000"/>
              </a:lnSpc>
            </a:pPr>
            <a:r>
              <a:rPr lang="el-GR" sz="5400" b="1" dirty="0">
                <a:latin typeface="Mistral" pitchFamily="66" charset="0"/>
              </a:rPr>
              <a:t>Κοίτα γύρω σου και να ΄σαι </a:t>
            </a:r>
            <a:br>
              <a:rPr lang="el-GR" sz="5400" b="1" dirty="0">
                <a:latin typeface="Mistral" pitchFamily="66" charset="0"/>
              </a:rPr>
            </a:br>
            <a:r>
              <a:rPr lang="el-GR" sz="5400" b="1" dirty="0">
                <a:latin typeface="Mistral" pitchFamily="66" charset="0"/>
              </a:rPr>
              <a:t>ευτυχής μ΄ αυτά που έχεις</a:t>
            </a:r>
            <a:r>
              <a:rPr lang="cs-CZ" sz="5400" b="1" dirty="0">
                <a:latin typeface="Mistral" pitchFamily="66" charset="0"/>
              </a:rPr>
              <a:t>.</a:t>
            </a:r>
            <a:endParaRPr lang="es-ES" sz="5400" b="1" dirty="0">
              <a:latin typeface="Mistral" pitchFamily="66" charset="0"/>
            </a:endParaRPr>
          </a:p>
        </p:txBody>
      </p:sp>
      <p:pic>
        <p:nvPicPr>
          <p:cNvPr id="2050" name="Picture 2" descr="C:\Users\Vanessa\Desktop\Agnes-Overjoyed-icon.png"/>
          <p:cNvPicPr>
            <a:picLocks noChangeAspect="1" noChangeArrowheads="1"/>
          </p:cNvPicPr>
          <p:nvPr/>
        </p:nvPicPr>
        <p:blipFill>
          <a:blip r:embed="rId3" cstate="print"/>
          <a:srcRect/>
          <a:stretch>
            <a:fillRect/>
          </a:stretch>
        </p:blipFill>
        <p:spPr bwMode="auto">
          <a:xfrm>
            <a:off x="3203848" y="3645024"/>
            <a:ext cx="2592288" cy="280831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idx="1"/>
          </p:nvPr>
        </p:nvSpPr>
        <p:spPr>
          <a:xfrm>
            <a:off x="228600" y="1700213"/>
            <a:ext cx="8915400" cy="3167062"/>
          </a:xfrm>
        </p:spPr>
        <p:txBody>
          <a:bodyPr>
            <a:normAutofit fontScale="92500" lnSpcReduction="20000"/>
          </a:bodyPr>
          <a:lstStyle/>
          <a:p>
            <a:pPr algn="ctr">
              <a:spcBef>
                <a:spcPct val="45000"/>
              </a:spcBef>
              <a:buFontTx/>
              <a:buNone/>
            </a:pPr>
            <a:r>
              <a:rPr lang="es-MX" sz="3600" b="1" dirty="0" smtClean="0">
                <a:latin typeface="Times New Roman" pitchFamily="18" charset="0"/>
              </a:rPr>
              <a:t>	</a:t>
            </a:r>
            <a:r>
              <a:rPr lang="el-GR" sz="4800" b="1" dirty="0" smtClean="0">
                <a:latin typeface="Mistral" pitchFamily="66" charset="0"/>
              </a:rPr>
              <a:t>Είμαστε πολύ τυχεροί γιατί </a:t>
            </a:r>
          </a:p>
          <a:p>
            <a:pPr algn="ctr">
              <a:spcBef>
                <a:spcPct val="45000"/>
              </a:spcBef>
              <a:buFontTx/>
              <a:buNone/>
            </a:pPr>
            <a:r>
              <a:rPr lang="el-GR" sz="4800" b="1" dirty="0" smtClean="0">
                <a:latin typeface="Mistral" pitchFamily="66" charset="0"/>
              </a:rPr>
              <a:t>έχουμε πολλά περισσότερα από αυτά </a:t>
            </a:r>
          </a:p>
          <a:p>
            <a:pPr algn="ctr">
              <a:spcBef>
                <a:spcPct val="45000"/>
              </a:spcBef>
              <a:buFontTx/>
              <a:buNone/>
            </a:pPr>
            <a:r>
              <a:rPr lang="el-GR" sz="4800" b="1" dirty="0" smtClean="0">
                <a:latin typeface="Mistral" pitchFamily="66" charset="0"/>
              </a:rPr>
              <a:t>που πραγματικά χρειαζόμαστε!</a:t>
            </a:r>
            <a:endParaRPr lang="es-MX" sz="4800" b="1" dirty="0" smtClean="0">
              <a:latin typeface="Mistral" pitchFamily="66" charset="0"/>
            </a:endParaRPr>
          </a:p>
          <a:p>
            <a:pPr>
              <a:spcBef>
                <a:spcPct val="45000"/>
              </a:spcBef>
              <a:buFontTx/>
              <a:buNone/>
            </a:pPr>
            <a:r>
              <a:rPr lang="es-MX" sz="4800" b="1" dirty="0" smtClean="0">
                <a:solidFill>
                  <a:schemeClr val="bg1"/>
                </a:solidFill>
                <a:latin typeface="Mistral" pitchFamily="66" charset="0"/>
              </a:rPr>
              <a:t>	</a:t>
            </a:r>
            <a:endParaRPr lang="es-ES" sz="4800" b="1" dirty="0" smtClean="0">
              <a:solidFill>
                <a:schemeClr val="bg1"/>
              </a:solidFill>
              <a:latin typeface="Mistral"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908721"/>
            <a:ext cx="8229600" cy="5415880"/>
          </a:xfrm>
        </p:spPr>
        <p:txBody>
          <a:bodyPr/>
          <a:lstStyle/>
          <a:p>
            <a:endParaRPr lang="el-GR" dirty="0"/>
          </a:p>
        </p:txBody>
      </p:sp>
      <p:sp>
        <p:nvSpPr>
          <p:cNvPr id="4" name="3 - Κατακόρυφος πάπυρος"/>
          <p:cNvSpPr/>
          <p:nvPr/>
        </p:nvSpPr>
        <p:spPr>
          <a:xfrm>
            <a:off x="827584" y="533400"/>
            <a:ext cx="7560840" cy="5919936"/>
          </a:xfrm>
          <a:prstGeom prst="verticalScroll">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TextBox"/>
          <p:cNvSpPr txBox="1"/>
          <p:nvPr/>
        </p:nvSpPr>
        <p:spPr>
          <a:xfrm>
            <a:off x="1907704" y="2132856"/>
            <a:ext cx="5328592" cy="3170099"/>
          </a:xfrm>
          <a:prstGeom prst="rect">
            <a:avLst/>
          </a:prstGeom>
          <a:noFill/>
        </p:spPr>
        <p:txBody>
          <a:bodyPr wrap="square" rtlCol="0">
            <a:spAutoFit/>
          </a:bodyPr>
          <a:lstStyle/>
          <a:p>
            <a:r>
              <a:rPr lang="en-US" sz="4000" b="1" dirty="0" smtClean="0">
                <a:solidFill>
                  <a:schemeClr val="bg1"/>
                </a:solidFill>
                <a:latin typeface="Mistral" pitchFamily="66" charset="0"/>
              </a:rPr>
              <a:t>“ </a:t>
            </a:r>
            <a:r>
              <a:rPr lang="el-GR" sz="4000" b="1" dirty="0" smtClean="0">
                <a:solidFill>
                  <a:schemeClr val="bg1"/>
                </a:solidFill>
                <a:latin typeface="Mistral" pitchFamily="66" charset="0"/>
              </a:rPr>
              <a:t>Φτιάχνεις όμορφο μέλλον, αν ζεις όμορφα σήμερα… Γιατί το σήμερα γίνεται δυνατό παρελθόν που επιστρέφει και επηρεάζει το αύριο…’’</a:t>
            </a:r>
            <a:endParaRPr lang="el-GR" sz="4000" b="1" dirty="0">
              <a:solidFill>
                <a:schemeClr val="bg1"/>
              </a:solidFill>
              <a:latin typeface="Mistral"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
            <a:ext cx="7406640" cy="3861190"/>
          </a:xfrm>
        </p:spPr>
        <p:txBody>
          <a:bodyPr/>
          <a:lstStyle/>
          <a:p>
            <a:pPr algn="ctr"/>
            <a:r>
              <a:rPr lang="el-GR" dirty="0" smtClean="0"/>
              <a:t>ΕΥΑΛΩΤΕΣ ΠΛΗΘΥΣΜΙΑΚΕΣ ΟΜΑΔΕΣ</a:t>
            </a:r>
            <a:endParaRPr lang="el-GR"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7498080" cy="5746650"/>
          </a:xfrm>
        </p:spPr>
        <p:txBody>
          <a:bodyPr>
            <a:normAutofit/>
          </a:bodyPr>
          <a:lstStyle/>
          <a:p>
            <a:pPr algn="ctr"/>
            <a:r>
              <a:rPr lang="el-GR" dirty="0" smtClean="0"/>
              <a:t>Τι είναι μια ευάλωτη πληθυσμιακή ομάδα …?</a:t>
            </a:r>
            <a:endParaRPr lang="el-GR" dirty="0"/>
          </a:p>
        </p:txBody>
      </p:sp>
    </p:spTree>
  </p:cSld>
  <p:clrMapOvr>
    <a:masterClrMapping/>
  </p:clrMapOvr>
  <p:transition xmlns:p14="http://schemas.microsoft.com/office/powerpoint/2010/main" advTm="1342"/>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914400" y="990600"/>
            <a:ext cx="6696744" cy="453650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1295400" y="1371600"/>
            <a:ext cx="5976664" cy="3539430"/>
          </a:xfrm>
          <a:prstGeom prst="rect">
            <a:avLst/>
          </a:prstGeom>
          <a:noFill/>
        </p:spPr>
        <p:txBody>
          <a:bodyPr wrap="square" rtlCol="0">
            <a:spAutoFit/>
          </a:bodyPr>
          <a:lstStyle/>
          <a:p>
            <a:pPr algn="just"/>
            <a:r>
              <a:rPr lang="en-US" sz="3200" dirty="0" smtClean="0"/>
              <a:t>“</a:t>
            </a:r>
            <a:r>
              <a:rPr lang="el-GR" sz="3200" dirty="0" smtClean="0"/>
              <a:t>Η ευπάθεια είναι ο βαθμός στον οποίο ένας</a:t>
            </a:r>
            <a:r>
              <a:rPr lang="en-US" sz="3200" dirty="0" smtClean="0"/>
              <a:t> </a:t>
            </a:r>
            <a:r>
              <a:rPr lang="el-GR" sz="3200" dirty="0" smtClean="0"/>
              <a:t>πληθυσμός, άτομο ή οργανισμός δεν είναι σε θέση να προβλέψουν, να αντιμετωπίσουν, να αντισταθούν και να ανακάμψουν από τις επιπτώσεις των καταστροφών </a:t>
            </a:r>
            <a:r>
              <a:rPr lang="en-US" sz="3200" dirty="0" smtClean="0"/>
              <a:t>“</a:t>
            </a:r>
            <a:endParaRPr lang="el-GR" sz="3200" dirty="0"/>
          </a:p>
        </p:txBody>
      </p:sp>
      <p:sp>
        <p:nvSpPr>
          <p:cNvPr id="6" name="TextBox 5"/>
          <p:cNvSpPr txBox="1"/>
          <p:nvPr/>
        </p:nvSpPr>
        <p:spPr>
          <a:xfrm>
            <a:off x="6804248" y="4797152"/>
            <a:ext cx="1584176" cy="307777"/>
          </a:xfrm>
          <a:prstGeom prst="rect">
            <a:avLst/>
          </a:prstGeom>
          <a:noFill/>
        </p:spPr>
        <p:txBody>
          <a:bodyPr wrap="square" rtlCol="0">
            <a:spAutoFit/>
          </a:bodyPr>
          <a:lstStyle/>
          <a:p>
            <a:r>
              <a:rPr lang="en-US" sz="1400" dirty="0" smtClean="0"/>
              <a:t>(WHO, 2002)</a:t>
            </a:r>
            <a:endParaRPr lang="el-GR" sz="1400" dirty="0"/>
          </a:p>
        </p:txBody>
      </p:sp>
    </p:spTree>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600200"/>
            <a:ext cx="7498080" cy="5242594"/>
          </a:xfrm>
        </p:spPr>
        <p:txBody>
          <a:bodyPr>
            <a:normAutofit/>
          </a:bodyPr>
          <a:lstStyle/>
          <a:p>
            <a:pPr algn="ctr"/>
            <a:r>
              <a:rPr lang="el-GR" dirty="0" smtClean="0">
                <a:latin typeface="Times New Roman" panose="02020603050405020304" pitchFamily="18" charset="0"/>
                <a:cs typeface="Times New Roman" panose="02020603050405020304" pitchFamily="18" charset="0"/>
              </a:rPr>
              <a:t>Αναγκαίο να επικεντρωθούμε στις ευπαθείς ομάδες !</a:t>
            </a:r>
            <a:endParaRPr lang="el-GR" dirty="0">
              <a:latin typeface="Times New Roman" panose="02020603050405020304" pitchFamily="18"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1">
                    <a:lumMod val="95000"/>
                    <a:lumOff val="5000"/>
                  </a:schemeClr>
                </a:solidFill>
                <a:effectLst/>
              </a:rPr>
              <a:t>Ευάλωτοι Πληθυσμοί</a:t>
            </a:r>
            <a:endParaRPr lang="en-US" b="1" dirty="0">
              <a:solidFill>
                <a:schemeClr val="tx1">
                  <a:lumMod val="95000"/>
                  <a:lumOff val="5000"/>
                </a:schemeClr>
              </a:solidFill>
              <a:effectLst/>
            </a:endParaRPr>
          </a:p>
        </p:txBody>
      </p:sp>
      <p:sp>
        <p:nvSpPr>
          <p:cNvPr id="3" name="Content Placeholder 2"/>
          <p:cNvSpPr>
            <a:spLocks noGrp="1"/>
          </p:cNvSpPr>
          <p:nvPr>
            <p:ph idx="1"/>
          </p:nvPr>
        </p:nvSpPr>
        <p:spPr>
          <a:xfrm>
            <a:off x="1066800" y="2057400"/>
            <a:ext cx="7498080" cy="4115544"/>
          </a:xfrm>
        </p:spPr>
        <p:txBody>
          <a:bodyPr/>
          <a:lstStyle/>
          <a:p>
            <a:pPr>
              <a:buFont typeface="Courier New" panose="02070309020205020404" pitchFamily="49" charset="0"/>
              <a:buChar char="o"/>
            </a:pPr>
            <a:r>
              <a:rPr lang="el-GR" dirty="0" smtClean="0">
                <a:latin typeface="Times New Roman" panose="02020603050405020304" pitchFamily="18" charset="0"/>
                <a:cs typeface="Times New Roman" panose="02020603050405020304" pitchFamily="18" charset="0"/>
              </a:rPr>
              <a:t>Παιδιά</a:t>
            </a:r>
          </a:p>
          <a:p>
            <a:pPr>
              <a:buFont typeface="Courier New" panose="02070309020205020404" pitchFamily="49" charset="0"/>
              <a:buChar char="o"/>
            </a:pPr>
            <a:r>
              <a:rPr lang="el-GR" dirty="0" smtClean="0">
                <a:latin typeface="Times New Roman" panose="02020603050405020304" pitchFamily="18" charset="0"/>
                <a:cs typeface="Times New Roman" panose="02020603050405020304" pitchFamily="18" charset="0"/>
              </a:rPr>
              <a:t>Γυναίκες</a:t>
            </a:r>
          </a:p>
          <a:p>
            <a:pPr>
              <a:buFont typeface="Courier New" panose="02070309020205020404" pitchFamily="49" charset="0"/>
              <a:buChar char="o"/>
            </a:pPr>
            <a:r>
              <a:rPr lang="el-GR" dirty="0" smtClean="0">
                <a:latin typeface="Times New Roman" panose="02020603050405020304" pitchFamily="18" charset="0"/>
                <a:cs typeface="Times New Roman" panose="02020603050405020304" pitchFamily="18" charset="0"/>
              </a:rPr>
              <a:t>Τρίτη Ηλικία</a:t>
            </a:r>
          </a:p>
          <a:p>
            <a:pPr>
              <a:buFont typeface="Courier New" panose="02070309020205020404" pitchFamily="49" charset="0"/>
              <a:buChar char="o"/>
            </a:pPr>
            <a:r>
              <a:rPr lang="el-GR" dirty="0" smtClean="0">
                <a:latin typeface="Times New Roman" panose="02020603050405020304" pitchFamily="18" charset="0"/>
                <a:cs typeface="Times New Roman" panose="02020603050405020304" pitchFamily="18" charset="0"/>
              </a:rPr>
              <a:t>Μειονότητες ( Αναπηρία , Μετανάστες )</a:t>
            </a:r>
          </a:p>
          <a:p>
            <a:pPr>
              <a:buFont typeface="Courier New" panose="02070309020205020404" pitchFamily="49" charset="0"/>
              <a:buChar char="o"/>
            </a:pPr>
            <a:r>
              <a:rPr lang="el-GR" dirty="0" smtClean="0">
                <a:latin typeface="Times New Roman" panose="02020603050405020304" pitchFamily="18" charset="0"/>
                <a:cs typeface="Times New Roman" panose="02020603050405020304" pitchFamily="18" charset="0"/>
              </a:rPr>
              <a:t>Φτώχεια</a:t>
            </a:r>
            <a:endParaRPr lang="en-US" dirty="0" smtClean="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en-US"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en-US" dirty="0" smtClean="0">
              <a:latin typeface="Times New Roman" panose="02020603050405020304" pitchFamily="18" charset="0"/>
              <a:cs typeface="Times New Roman" panose="02020603050405020304" pitchFamily="18" charset="0"/>
            </a:endParaRPr>
          </a:p>
          <a:p>
            <a:pPr marL="0" indent="0">
              <a:buNone/>
            </a:pPr>
            <a:r>
              <a:rPr lang="el-GR" sz="1400" dirty="0">
                <a:latin typeface="Times New Roman" panose="02020603050405020304" pitchFamily="18" charset="0"/>
                <a:cs typeface="Times New Roman" panose="02020603050405020304" pitchFamily="18" charset="0"/>
              </a:rPr>
              <a:t>Ανθρώπινα δικαιώματα και παραβιάσεις </a:t>
            </a:r>
            <a:r>
              <a:rPr lang="en-US" sz="1400" dirty="0" smtClean="0">
                <a:latin typeface="Times New Roman" panose="02020603050405020304" pitchFamily="18" charset="0"/>
                <a:cs typeface="Times New Roman" panose="02020603050405020304" pitchFamily="18" charset="0"/>
              </a:rPr>
              <a:t>- http</a:t>
            </a:r>
            <a:r>
              <a:rPr lang="en-US" sz="1400" dirty="0">
                <a:latin typeface="Times New Roman" panose="02020603050405020304" pitchFamily="18" charset="0"/>
                <a:cs typeface="Times New Roman" panose="02020603050405020304" pitchFamily="18" charset="0"/>
              </a:rPr>
              <a:t>://ralleiolykeio.mysch.gr/index.php/gr/ekpaideftika-programmata/sxolika-programmata/politistika-programmata/468-anthropina-dikaiomata-kai-paraviaseis-1998-2003?showall=&amp;start=3</a:t>
            </a:r>
          </a:p>
        </p:txBody>
      </p:sp>
    </p:spTree>
    <p:extLst>
      <p:ext uri="{BB962C8B-B14F-4D97-AF65-F5344CB8AC3E}">
        <p14:creationId xmlns:p14="http://schemas.microsoft.com/office/powerpoint/2010/main" val="172611663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60648"/>
            <a:ext cx="7498080" cy="1143000"/>
          </a:xfrm>
        </p:spPr>
        <p:txBody>
          <a:bodyPr/>
          <a:lstStyle/>
          <a:p>
            <a:r>
              <a:rPr lang="el-GR" b="1" dirty="0" smtClean="0">
                <a:solidFill>
                  <a:schemeClr val="tx1">
                    <a:lumMod val="95000"/>
                    <a:lumOff val="5000"/>
                  </a:schemeClr>
                </a:solidFill>
              </a:rPr>
              <a:t>Παιδιά</a:t>
            </a:r>
            <a:endParaRPr lang="en-US" b="1" dirty="0">
              <a:solidFill>
                <a:schemeClr val="tx1">
                  <a:lumMod val="95000"/>
                  <a:lumOff val="5000"/>
                </a:schemeClr>
              </a:solidFill>
            </a:endParaRPr>
          </a:p>
        </p:txBody>
      </p:sp>
      <p:sp>
        <p:nvSpPr>
          <p:cNvPr id="3" name="Content Placeholder 2"/>
          <p:cNvSpPr>
            <a:spLocks noGrp="1"/>
          </p:cNvSpPr>
          <p:nvPr>
            <p:ph idx="1"/>
          </p:nvPr>
        </p:nvSpPr>
        <p:spPr>
          <a:xfrm>
            <a:off x="1435608" y="1268760"/>
            <a:ext cx="7498080" cy="4979640"/>
          </a:xfrm>
        </p:spPr>
        <p:txBody>
          <a:bodyPr>
            <a:normAutofit/>
          </a:bodyPr>
          <a:lstStyle/>
          <a:p>
            <a:pPr marL="82296" indent="0">
              <a:buNone/>
            </a:pPr>
            <a:r>
              <a:rPr lang="el-GR" sz="2800" dirty="0" smtClean="0">
                <a:latin typeface="Times New Roman" panose="02020603050405020304" pitchFamily="18" charset="0"/>
                <a:cs typeface="Times New Roman" panose="02020603050405020304" pitchFamily="18" charset="0"/>
              </a:rPr>
              <a:t>Λόγω ηλικίας </a:t>
            </a:r>
            <a:r>
              <a:rPr lang="en-US" sz="2800" dirty="0" smtClean="0">
                <a:latin typeface="Times New Roman" panose="02020603050405020304" pitchFamily="18" charset="0"/>
                <a:cs typeface="Times New Roman" panose="02020603050405020304" pitchFamily="18" charset="0"/>
              </a:rPr>
              <a:t>:</a:t>
            </a:r>
          </a:p>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Έλλειψη κριτικής σκέψης</a:t>
            </a:r>
          </a:p>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Εύπλαστος και αδιαμόρφωτος χαρακτήρας</a:t>
            </a:r>
          </a:p>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Μίμηση </a:t>
            </a:r>
          </a:p>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Παρασύρονται εύκολα</a:t>
            </a:r>
          </a:p>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Άγνοια κινδύνου</a:t>
            </a:r>
          </a:p>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Εύκολα θύματα (παράνομη εργασία , έκθεση στον κίνδυνο)</a:t>
            </a:r>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2445801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p:txBody>
          <a:bodyPr/>
          <a:lstStyle/>
          <a:p>
            <a:endParaRPr lang="el-GR" dirty="0"/>
          </a:p>
        </p:txBody>
      </p:sp>
      <p:sp>
        <p:nvSpPr>
          <p:cNvPr id="90114" name="Rectangle 2"/>
          <p:cNvSpPr>
            <a:spLocks noGrp="1" noChangeArrowheads="1"/>
          </p:cNvSpPr>
          <p:nvPr>
            <p:ph type="title"/>
          </p:nvPr>
        </p:nvSpPr>
        <p:spPr/>
        <p:txBody>
          <a:bodyPr>
            <a:normAutofit fontScale="90000"/>
          </a:bodyPr>
          <a:lstStyle/>
          <a:p>
            <a:r>
              <a:rPr lang="el-GR" sz="4000" dirty="0"/>
              <a:t>Πυρκαγιά Σαν Φρανσίσκο , ΗΠΑ </a:t>
            </a:r>
            <a:br>
              <a:rPr lang="el-GR" sz="4000" dirty="0"/>
            </a:br>
            <a:r>
              <a:rPr lang="el-GR" sz="4000" dirty="0"/>
              <a:t>18 – 21 Απριλίου 1906</a:t>
            </a:r>
          </a:p>
        </p:txBody>
      </p:sp>
      <p:pic>
        <p:nvPicPr>
          <p:cNvPr id="90116" name="Picture 4" descr="C:\Users\Vanessa\Desktop\αρχείο λήψης.jpg"/>
          <p:cNvPicPr>
            <a:picLocks noChangeAspect="1" noChangeArrowheads="1"/>
          </p:cNvPicPr>
          <p:nvPr/>
        </p:nvPicPr>
        <p:blipFill>
          <a:blip r:embed="rId2" cstate="print"/>
          <a:srcRect/>
          <a:stretch>
            <a:fillRect/>
          </a:stretch>
        </p:blipFill>
        <p:spPr bwMode="auto">
          <a:xfrm>
            <a:off x="457200" y="1676400"/>
            <a:ext cx="4038600" cy="2077363"/>
          </a:xfrm>
          <a:prstGeom prst="rect">
            <a:avLst/>
          </a:prstGeom>
          <a:noFill/>
        </p:spPr>
      </p:pic>
      <p:pic>
        <p:nvPicPr>
          <p:cNvPr id="90117" name="Picture 5" descr="C:\Users\Vanessa\Desktop\San_Francisco_Earthquake.jpg"/>
          <p:cNvPicPr>
            <a:picLocks noChangeAspect="1" noChangeArrowheads="1"/>
          </p:cNvPicPr>
          <p:nvPr/>
        </p:nvPicPr>
        <p:blipFill>
          <a:blip r:embed="rId3" cstate="print"/>
          <a:srcRect/>
          <a:stretch>
            <a:fillRect/>
          </a:stretch>
        </p:blipFill>
        <p:spPr bwMode="auto">
          <a:xfrm>
            <a:off x="4267200" y="3581400"/>
            <a:ext cx="4394200" cy="2469126"/>
          </a:xfrm>
          <a:prstGeom prst="rect">
            <a:avLst/>
          </a:prstGeom>
          <a:noFill/>
        </p:spPr>
      </p:pic>
      <p:sp>
        <p:nvSpPr>
          <p:cNvPr id="8" name="7 - TextBox"/>
          <p:cNvSpPr txBox="1"/>
          <p:nvPr/>
        </p:nvSpPr>
        <p:spPr>
          <a:xfrm>
            <a:off x="4876800" y="2057400"/>
            <a:ext cx="3352800" cy="646331"/>
          </a:xfrm>
          <a:prstGeom prst="rect">
            <a:avLst/>
          </a:prstGeom>
          <a:noFill/>
        </p:spPr>
        <p:txBody>
          <a:bodyPr wrap="square" rtlCol="0">
            <a:spAutoFit/>
          </a:bodyPr>
          <a:lstStyle/>
          <a:p>
            <a:r>
              <a:rPr lang="el-GR" dirty="0" smtClean="0"/>
              <a:t>700 νεκροί</a:t>
            </a:r>
          </a:p>
          <a:p>
            <a:r>
              <a:rPr lang="el-GR" dirty="0" smtClean="0"/>
              <a:t>200.000 άστεγοι</a:t>
            </a: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60648"/>
            <a:ext cx="7498080" cy="1143000"/>
          </a:xfrm>
        </p:spPr>
        <p:txBody>
          <a:bodyPr/>
          <a:lstStyle/>
          <a:p>
            <a:r>
              <a:rPr lang="el-GR" b="1" dirty="0" smtClean="0">
                <a:solidFill>
                  <a:schemeClr val="tx1">
                    <a:lumMod val="95000"/>
                    <a:lumOff val="5000"/>
                  </a:schemeClr>
                </a:solidFill>
                <a:effectLst>
                  <a:outerShdw blurRad="38100" dist="38100" dir="2700000" algn="tl">
                    <a:srgbClr val="000000">
                      <a:alpha val="43137"/>
                    </a:srgbClr>
                  </a:outerShdw>
                </a:effectLst>
              </a:rPr>
              <a:t>Γυναίκες</a:t>
            </a:r>
            <a:endParaRPr lang="en-US" b="1" dirty="0">
              <a:solidFill>
                <a:schemeClr val="tx1">
                  <a:lumMod val="95000"/>
                  <a:lumOff val="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35608" y="1772816"/>
            <a:ext cx="7498080" cy="4475584"/>
          </a:xfrm>
        </p:spPr>
        <p:txBody>
          <a:bodyPr>
            <a:normAutofit lnSpcReduction="10000"/>
          </a:bodyPr>
          <a:lstStyle/>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Ευαισθησία , μυική αδυναμία , συναισθηματισμός</a:t>
            </a:r>
          </a:p>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Χαμηλή εκπαίδευση</a:t>
            </a:r>
          </a:p>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Θύματα κρίσεων </a:t>
            </a:r>
          </a:p>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΄΄κατώτερες΄΄ λόγω κοινωνικών και θρησκευτικών αντιλήψεων</a:t>
            </a:r>
          </a:p>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Εκμετάλλευση  (εργασία , οικογένεια, κλπ. )</a:t>
            </a:r>
          </a:p>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Τρωτότητα λόγω εγκυμοσύνης</a:t>
            </a:r>
            <a:r>
              <a:rPr lang="en-US" sz="2800" dirty="0" smtClean="0">
                <a:latin typeface="Times New Roman" panose="02020603050405020304" pitchFamily="18" charset="0"/>
                <a:cs typeface="Times New Roman" panose="02020603050405020304" pitchFamily="18" charset="0"/>
              </a:rPr>
              <a:t> </a:t>
            </a:r>
            <a:endParaRPr lang="en-US" sz="1400" dirty="0" smtClean="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The Global Financial Crisis:</a:t>
            </a:r>
          </a:p>
          <a:p>
            <a:pPr marL="0" indent="0">
              <a:buNone/>
            </a:pPr>
            <a:r>
              <a:rPr lang="en-US" sz="1200" dirty="0">
                <a:latin typeface="Times New Roman" panose="02020603050405020304" pitchFamily="18" charset="0"/>
                <a:cs typeface="Times New Roman" panose="02020603050405020304" pitchFamily="18" charset="0"/>
              </a:rPr>
              <a:t>Assessing Vulnerability for Women and Children -http://www.worldbank.org/financialcrisis/pdf/Women-Children-Vulnerability-March09.pdf</a:t>
            </a:r>
          </a:p>
        </p:txBody>
      </p:sp>
      <p:pic>
        <p:nvPicPr>
          <p:cNvPr id="1026" name="Picture 2" descr="C:\Users\Anastasia\Desktop\ΦΩΤΟΓΡΑΦΙΕΣ\ΓΥΝΑΙΚΕΣ\αρχείο λήψης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88640"/>
            <a:ext cx="2535882" cy="232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07335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nastasia\Desktop\ΦΩΤΟΓΡΑΦΙΕΣ\ΓΥΝΑΙΚΕΣ\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463272"/>
            <a:ext cx="3482815" cy="231765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nastasia\Desktop\kakopoiisi-gynaikon-5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82736">
            <a:off x="4331058" y="865575"/>
            <a:ext cx="4313874" cy="23660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nastasia\Desktop\13678-domestic-violen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92811">
            <a:off x="559898" y="3251333"/>
            <a:ext cx="4450234" cy="296385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nastasia\Desktop\231112160344_477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3933056"/>
            <a:ext cx="4538753" cy="2629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8412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1">
                    <a:lumMod val="95000"/>
                    <a:lumOff val="5000"/>
                  </a:schemeClr>
                </a:solidFill>
              </a:rPr>
              <a:t>Τρίτη ηλικία</a:t>
            </a:r>
            <a:endParaRPr lang="en-US" b="1" dirty="0">
              <a:solidFill>
                <a:schemeClr val="tx1">
                  <a:lumMod val="95000"/>
                  <a:lumOff val="5000"/>
                </a:schemeClr>
              </a:solidFill>
            </a:endParaRPr>
          </a:p>
        </p:txBody>
      </p:sp>
      <p:sp>
        <p:nvSpPr>
          <p:cNvPr id="3" name="Content Placeholder 2"/>
          <p:cNvSpPr>
            <a:spLocks noGrp="1"/>
          </p:cNvSpPr>
          <p:nvPr>
            <p:ph idx="1"/>
          </p:nvPr>
        </p:nvSpPr>
        <p:spPr>
          <a:xfrm>
            <a:off x="1435608" y="2276872"/>
            <a:ext cx="7498080" cy="3971528"/>
          </a:xfrm>
        </p:spPr>
        <p:txBody>
          <a:bodyPr>
            <a:normAutofit/>
          </a:bodyPr>
          <a:lstStyle/>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΄΄Μη παραγωγικά΄΄ άτομα </a:t>
            </a:r>
          </a:p>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Θυματα εκμετάλλευσης</a:t>
            </a:r>
          </a:p>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Στέρηση περίθαλψης και ευπρεπούς διαβίωσης</a:t>
            </a:r>
          </a:p>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Περιθωριοποίηση</a:t>
            </a:r>
          </a:p>
          <a:p>
            <a:endParaRPr lang="en-US" sz="2800" dirty="0"/>
          </a:p>
        </p:txBody>
      </p:sp>
    </p:spTree>
    <p:extLst>
      <p:ext uri="{BB962C8B-B14F-4D97-AF65-F5344CB8AC3E}">
        <p14:creationId xmlns:p14="http://schemas.microsoft.com/office/powerpoint/2010/main" val="31615467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nastasia\Desktop\ΦΩΤΟΓΡΑΦΙΕΣ\ΗΛΙΚΙΩΜΕΝΟΙ\images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60648"/>
            <a:ext cx="373001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nastasia\Desktop\ΦΩΤΟΓΡΑΦΙΕΣ\ΗΛΙΚΙΩΜΕΝΟΙ\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356992"/>
            <a:ext cx="3698999" cy="27957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nastasia\Desktop\Sad_Grandma-by-Natalia-River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58279">
            <a:off x="3340920" y="2420888"/>
            <a:ext cx="3200400" cy="217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3696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8229600" cy="1219200"/>
          </a:xfrm>
        </p:spPr>
        <p:txBody>
          <a:bodyPr>
            <a:normAutofit fontScale="90000"/>
          </a:bodyPr>
          <a:lstStyle/>
          <a:p>
            <a:r>
              <a:rPr lang="el-GR" b="1" dirty="0" smtClean="0">
                <a:solidFill>
                  <a:schemeClr val="tx1">
                    <a:lumMod val="95000"/>
                    <a:lumOff val="5000"/>
                  </a:schemeClr>
                </a:solidFill>
              </a:rPr>
              <a:t>Μειονότητες ( Μετανάστες , Χρήστες ουσιών , ΑμΕΑ)</a:t>
            </a:r>
            <a:r>
              <a:rPr lang="el-GR" dirty="0" smtClean="0"/>
              <a:t/>
            </a:r>
            <a:br>
              <a:rPr lang="el-GR" dirty="0" smtClean="0"/>
            </a:br>
            <a:endParaRPr lang="en-US" dirty="0"/>
          </a:p>
        </p:txBody>
      </p:sp>
      <p:sp>
        <p:nvSpPr>
          <p:cNvPr id="3" name="Content Placeholder 2"/>
          <p:cNvSpPr>
            <a:spLocks noGrp="1"/>
          </p:cNvSpPr>
          <p:nvPr>
            <p:ph idx="1"/>
          </p:nvPr>
        </p:nvSpPr>
        <p:spPr>
          <a:xfrm>
            <a:off x="1435608" y="1628800"/>
            <a:ext cx="7498080" cy="4619600"/>
          </a:xfrm>
        </p:spPr>
        <p:txBody>
          <a:bodyPr/>
          <a:lstStyle/>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Στέρηση δικαιώματος </a:t>
            </a:r>
            <a:r>
              <a:rPr lang="en-US" sz="28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el-GR" sz="2800" dirty="0" smtClean="0">
                <a:latin typeface="Times New Roman" panose="02020603050405020304" pitchFamily="18" charset="0"/>
                <a:cs typeface="Times New Roman" panose="02020603050405020304" pitchFamily="18" charset="0"/>
              </a:rPr>
              <a:t>Εργασίας</a:t>
            </a:r>
          </a:p>
          <a:p>
            <a:pPr>
              <a:buFont typeface="Wingdings" panose="05000000000000000000" pitchFamily="2" charset="2"/>
              <a:buChar char="ü"/>
            </a:pPr>
            <a:r>
              <a:rPr lang="el-GR" sz="2800" dirty="0" smtClean="0">
                <a:latin typeface="Times New Roman" panose="02020603050405020304" pitchFamily="18" charset="0"/>
                <a:cs typeface="Times New Roman" panose="02020603050405020304" pitchFamily="18" charset="0"/>
              </a:rPr>
              <a:t>Οικογένειας</a:t>
            </a:r>
          </a:p>
          <a:p>
            <a:pPr>
              <a:buFont typeface="Wingdings" panose="05000000000000000000" pitchFamily="2" charset="2"/>
              <a:buChar char="ü"/>
            </a:pPr>
            <a:r>
              <a:rPr lang="el-GR" sz="2800" dirty="0" smtClean="0">
                <a:latin typeface="Times New Roman" panose="02020603050405020304" pitchFamily="18" charset="0"/>
                <a:cs typeface="Times New Roman" panose="02020603050405020304" pitchFamily="18" charset="0"/>
              </a:rPr>
              <a:t>Ψυχαγωγίας</a:t>
            </a:r>
          </a:p>
          <a:p>
            <a:pPr>
              <a:buFont typeface="Wingdings" panose="05000000000000000000" pitchFamily="2" charset="2"/>
              <a:buChar char="ü"/>
            </a:pPr>
            <a:r>
              <a:rPr lang="el-GR" sz="2800" dirty="0" smtClean="0">
                <a:latin typeface="Times New Roman" panose="02020603050405020304" pitchFamily="18" charset="0"/>
                <a:cs typeface="Times New Roman" panose="02020603050405020304" pitchFamily="18" charset="0"/>
              </a:rPr>
              <a:t>Παιδείας</a:t>
            </a:r>
          </a:p>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Περιθωριοποίηση</a:t>
            </a:r>
          </a:p>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Ρατσιστικές συμπεριφορές</a:t>
            </a:r>
          </a:p>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Θύματα εμπορίας </a:t>
            </a:r>
          </a:p>
          <a:p>
            <a:pPr marL="82296" indent="0">
              <a:buNone/>
            </a:pPr>
            <a:endParaRPr lang="el-GR" sz="1200" dirty="0" smtClean="0"/>
          </a:p>
          <a:p>
            <a:pPr marL="0" indent="0">
              <a:buNone/>
            </a:pPr>
            <a:r>
              <a:rPr lang="el-GR" sz="1200" dirty="0"/>
              <a:t>Ανθρώπινα δικαιώματα και παραβιάσεις </a:t>
            </a:r>
            <a:endParaRPr lang="en-US" sz="1200" dirty="0"/>
          </a:p>
        </p:txBody>
      </p:sp>
    </p:spTree>
    <p:extLst>
      <p:ext uri="{BB962C8B-B14F-4D97-AF65-F5344CB8AC3E}">
        <p14:creationId xmlns:p14="http://schemas.microsoft.com/office/powerpoint/2010/main" val="314383463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nastasia\Desktop\ΦΩΤΟΓΡΑΦΙΕΣ\ΜΕΤΑΝΑΣΤΕΣ\images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04664"/>
            <a:ext cx="829126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73992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nastasia\Desktop\ΦΩΤΟΓΡΑΦΙΕΣ\ΜΕΤΑΝΑΣΤΕΣ\images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76672"/>
            <a:ext cx="8215063"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01731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nastasia\Desktop\ΦΩΤΟΓΡΑΦΙΕΣ\ΜΕΤΑΝΑΣΤΕΣ\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04664"/>
            <a:ext cx="836327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04292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nastasia\Desktop\ΦΩΤΟΓΡΑΦΙΕΣ\ΜΕΤΑΝΑΣΤΕΣ\αρχείο λήψης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32656"/>
            <a:ext cx="8367464"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8391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nastasia\Desktop\ΦΩΤΟΓΡΑΦΙΕΣ\ΕΙΔΙΚΕΣ ΑΝΑΓΚΕΣ\2125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04665"/>
            <a:ext cx="8299647"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909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p:txBody>
          <a:bodyPr/>
          <a:lstStyle/>
          <a:p>
            <a:pPr>
              <a:buNone/>
            </a:pPr>
            <a:endParaRPr lang="el-GR" dirty="0"/>
          </a:p>
        </p:txBody>
      </p:sp>
      <p:sp>
        <p:nvSpPr>
          <p:cNvPr id="103426" name="Rectangle 2"/>
          <p:cNvSpPr>
            <a:spLocks noGrp="1" noChangeArrowheads="1"/>
          </p:cNvSpPr>
          <p:nvPr>
            <p:ph type="title"/>
          </p:nvPr>
        </p:nvSpPr>
        <p:spPr/>
        <p:txBody>
          <a:bodyPr>
            <a:normAutofit/>
          </a:bodyPr>
          <a:lstStyle/>
          <a:p>
            <a:r>
              <a:rPr lang="el-GR" sz="3600" dirty="0"/>
              <a:t>Τόκιο, Γιοκοχάμα, Ιαπωνία</a:t>
            </a:r>
            <a:br>
              <a:rPr lang="el-GR" sz="3600" dirty="0"/>
            </a:br>
            <a:r>
              <a:rPr lang="el-GR" sz="3600" dirty="0"/>
              <a:t>2 Σεπτεμβρίου 1923</a:t>
            </a:r>
          </a:p>
        </p:txBody>
      </p:sp>
      <p:pic>
        <p:nvPicPr>
          <p:cNvPr id="103428" name="Picture 4" descr="C:\Users\Vanessa\Desktop\s_k18_00000018.jpg"/>
          <p:cNvPicPr>
            <a:picLocks noChangeAspect="1" noChangeArrowheads="1"/>
          </p:cNvPicPr>
          <p:nvPr/>
        </p:nvPicPr>
        <p:blipFill>
          <a:blip r:embed="rId2" cstate="print"/>
          <a:srcRect/>
          <a:stretch>
            <a:fillRect/>
          </a:stretch>
        </p:blipFill>
        <p:spPr bwMode="auto">
          <a:xfrm>
            <a:off x="4572000" y="3505200"/>
            <a:ext cx="4170060" cy="2596293"/>
          </a:xfrm>
          <a:prstGeom prst="rect">
            <a:avLst/>
          </a:prstGeom>
          <a:noFill/>
        </p:spPr>
      </p:pic>
      <p:pic>
        <p:nvPicPr>
          <p:cNvPr id="103429" name="Picture 5" descr="C:\Users\Vanessa\Desktop\s_k20_01010159.jpg"/>
          <p:cNvPicPr>
            <a:picLocks noChangeAspect="1" noChangeArrowheads="1"/>
          </p:cNvPicPr>
          <p:nvPr/>
        </p:nvPicPr>
        <p:blipFill>
          <a:blip r:embed="rId3" cstate="print"/>
          <a:srcRect/>
          <a:stretch>
            <a:fillRect/>
          </a:stretch>
        </p:blipFill>
        <p:spPr bwMode="auto">
          <a:xfrm>
            <a:off x="457200" y="1600201"/>
            <a:ext cx="4114800" cy="2514600"/>
          </a:xfrm>
          <a:prstGeom prst="rect">
            <a:avLst/>
          </a:prstGeom>
          <a:noFill/>
        </p:spPr>
      </p:pic>
      <p:sp>
        <p:nvSpPr>
          <p:cNvPr id="9" name="8 - TextBox"/>
          <p:cNvSpPr txBox="1"/>
          <p:nvPr/>
        </p:nvSpPr>
        <p:spPr>
          <a:xfrm>
            <a:off x="4876800" y="2438400"/>
            <a:ext cx="3505200" cy="646331"/>
          </a:xfrm>
          <a:prstGeom prst="rect">
            <a:avLst/>
          </a:prstGeom>
          <a:noFill/>
        </p:spPr>
        <p:txBody>
          <a:bodyPr wrap="square" rtlCol="0">
            <a:spAutoFit/>
          </a:bodyPr>
          <a:lstStyle/>
          <a:p>
            <a:r>
              <a:rPr lang="el-GR" dirty="0" smtClean="0"/>
              <a:t>Τουλάχιστον 150.000 νεκροί</a:t>
            </a:r>
          </a:p>
          <a:p>
            <a:r>
              <a:rPr lang="el-GR" dirty="0" smtClean="0"/>
              <a:t>100.000 τραυματίες</a:t>
            </a:r>
          </a:p>
        </p:txBody>
      </p:sp>
      <p:sp>
        <p:nvSpPr>
          <p:cNvPr id="10" name="9 - TextBox"/>
          <p:cNvSpPr txBox="1"/>
          <p:nvPr/>
        </p:nvSpPr>
        <p:spPr>
          <a:xfrm>
            <a:off x="914400" y="4724400"/>
            <a:ext cx="2971800" cy="369332"/>
          </a:xfrm>
          <a:prstGeom prst="rect">
            <a:avLst/>
          </a:prstGeom>
          <a:noFill/>
        </p:spPr>
        <p:txBody>
          <a:bodyPr wrap="square" rtlCol="0">
            <a:spAutoFit/>
          </a:bodyPr>
          <a:lstStyle/>
          <a:p>
            <a:r>
              <a:rPr lang="el-GR" dirty="0" smtClean="0"/>
              <a:t>Πάνω από 700.000 άστεγοι</a:t>
            </a: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nastasia\Desktop\ΦΩΤΟΓΡΑΦΙΕΣ\ΕΙΔΙΚΕΣ ΑΝΑΓΚΕΣ\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59575"/>
            <a:ext cx="8295456" cy="573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74240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nastasia\Desktop\ΦΩΤΟΓΡΑΦΙΕΣ\ΕΙΔΙΚΕΣ ΑΝΑΓΚΕΣ\αρχείο λήψης.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20688"/>
            <a:ext cx="8328118"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11426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nastasia\Desktop\14458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32062"/>
            <a:ext cx="8147248" cy="563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79632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nastasia\Desktop\istoriesxrisis-680_311234_03U2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548680"/>
            <a:ext cx="8536832"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08146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nastasia\Desktop\αρχείο λήψης.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74304"/>
            <a:ext cx="8367465" cy="56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76997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solidFill>
                  <a:schemeClr val="tx1">
                    <a:lumMod val="95000"/>
                    <a:lumOff val="5000"/>
                  </a:schemeClr>
                </a:solidFill>
              </a:rPr>
              <a:t>Φτώχεια</a:t>
            </a:r>
            <a:endParaRPr lang="en-US" b="1" dirty="0">
              <a:solidFill>
                <a:schemeClr val="tx1">
                  <a:lumMod val="95000"/>
                  <a:lumOff val="5000"/>
                </a:schemeClr>
              </a:solidFill>
            </a:endParaRPr>
          </a:p>
        </p:txBody>
      </p:sp>
      <p:sp>
        <p:nvSpPr>
          <p:cNvPr id="3" name="Content Placeholder 2"/>
          <p:cNvSpPr>
            <a:spLocks noGrp="1"/>
          </p:cNvSpPr>
          <p:nvPr>
            <p:ph idx="1"/>
          </p:nvPr>
        </p:nvSpPr>
        <p:spPr>
          <a:xfrm>
            <a:off x="1435608" y="2276872"/>
            <a:ext cx="7498080" cy="3971528"/>
          </a:xfrm>
        </p:spPr>
        <p:txBody>
          <a:bodyPr/>
          <a:lstStyle/>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Διαφθορά και κοινωνική ανισότητα</a:t>
            </a:r>
          </a:p>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Αναλφαβιτισμός </a:t>
            </a:r>
          </a:p>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Απουσία ιατροφαρμακευτικής περίθαλψης</a:t>
            </a:r>
          </a:p>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Εκμετάλλευση και εμπορία</a:t>
            </a:r>
          </a:p>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Δυσμενείς συνθήκες διαβίωσης</a:t>
            </a:r>
          </a:p>
          <a:p>
            <a:endParaRPr lang="en-US" dirty="0"/>
          </a:p>
        </p:txBody>
      </p:sp>
    </p:spTree>
    <p:extLst>
      <p:ext uri="{BB962C8B-B14F-4D97-AF65-F5344CB8AC3E}">
        <p14:creationId xmlns:p14="http://schemas.microsoft.com/office/powerpoint/2010/main" val="378752739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nastasia\Desktop\ΦΩΤΟΓΡΑΦΙΕΣ\ΦΤΩΧΕΙΑ\504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04664"/>
            <a:ext cx="8743125"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47549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nastasia\Desktop\ΦΩΤΟΓΡΑΦΙΕΣ\ΦΤΩΧΕΙΑ\images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
            <a:ext cx="8511480" cy="5636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20472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nastasia\Desktop\ΦΩΤΟΓΡΑΦΙΕΣ\ΦΤΩΧΕΙΑ\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8223448" cy="535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27419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nastasia\Desktop\ΦΩΤΟΓΡΑΦΙΕΣ\ΦΤΩΧΕΙΑ\αρχείο λήψης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620688"/>
            <a:ext cx="7855023"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079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p:txBody>
          <a:bodyPr/>
          <a:lstStyle/>
          <a:p>
            <a:pPr>
              <a:buNone/>
            </a:pPr>
            <a:endParaRPr lang="el-GR" dirty="0"/>
          </a:p>
        </p:txBody>
      </p:sp>
      <p:sp>
        <p:nvSpPr>
          <p:cNvPr id="102402" name="Rectangle 2"/>
          <p:cNvSpPr>
            <a:spLocks noGrp="1" noChangeArrowheads="1"/>
          </p:cNvSpPr>
          <p:nvPr>
            <p:ph type="title"/>
          </p:nvPr>
        </p:nvSpPr>
        <p:spPr/>
        <p:txBody>
          <a:bodyPr>
            <a:normAutofit/>
          </a:bodyPr>
          <a:lstStyle/>
          <a:p>
            <a:r>
              <a:rPr lang="el-GR" sz="3600"/>
              <a:t>Φάρμινγκτον, Δυτική Βιρτζίνια, ΗΠΑ</a:t>
            </a:r>
            <a:br>
              <a:rPr lang="el-GR" sz="3600"/>
            </a:br>
            <a:r>
              <a:rPr lang="el-GR" sz="3600"/>
              <a:t>20 Νοεμβρίου 1968</a:t>
            </a:r>
          </a:p>
        </p:txBody>
      </p:sp>
      <p:pic>
        <p:nvPicPr>
          <p:cNvPr id="102404" name="Picture 4" descr="C:\Users\Vanessa\Desktop\Farmington-Mine-Disaster-smoke.jpg"/>
          <p:cNvPicPr>
            <a:picLocks noChangeAspect="1" noChangeArrowheads="1"/>
          </p:cNvPicPr>
          <p:nvPr/>
        </p:nvPicPr>
        <p:blipFill>
          <a:blip r:embed="rId2" cstate="print"/>
          <a:srcRect/>
          <a:stretch>
            <a:fillRect/>
          </a:stretch>
        </p:blipFill>
        <p:spPr bwMode="auto">
          <a:xfrm>
            <a:off x="457200" y="1600200"/>
            <a:ext cx="3810000" cy="4572000"/>
          </a:xfrm>
          <a:prstGeom prst="rect">
            <a:avLst/>
          </a:prstGeom>
          <a:noFill/>
        </p:spPr>
      </p:pic>
      <p:sp>
        <p:nvSpPr>
          <p:cNvPr id="7" name="6 - TextBox"/>
          <p:cNvSpPr txBox="1"/>
          <p:nvPr/>
        </p:nvSpPr>
        <p:spPr>
          <a:xfrm>
            <a:off x="4648200" y="2819400"/>
            <a:ext cx="3200400" cy="1200329"/>
          </a:xfrm>
          <a:prstGeom prst="rect">
            <a:avLst/>
          </a:prstGeom>
          <a:noFill/>
        </p:spPr>
        <p:txBody>
          <a:bodyPr wrap="square" rtlCol="0">
            <a:spAutoFit/>
          </a:bodyPr>
          <a:lstStyle/>
          <a:p>
            <a:r>
              <a:rPr lang="el-GR" dirty="0" smtClean="0"/>
              <a:t>78 νεκροί</a:t>
            </a:r>
          </a:p>
          <a:p>
            <a:endParaRPr lang="el-GR" dirty="0" smtClean="0"/>
          </a:p>
          <a:p>
            <a:r>
              <a:rPr lang="el-GR" dirty="0" smtClean="0"/>
              <a:t>Μόνο 21 ανασύρθηκαν ζωντανοί</a:t>
            </a: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nastasia\Desktop\ΦΩΤΟΓΡΑΦΙΕΣ\ΦΤΩΧΕΙΑ\αρχείο λήψης.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1" y="476672"/>
            <a:ext cx="8279174"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7724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nastasia\Desktop\ΦΩΤΟΓΡΑΦΙΕΣ\ΦΤΩΧΕΙΑ\20130613PHT11903_width_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88640"/>
            <a:ext cx="5715000" cy="6469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85521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tx1">
                    <a:lumMod val="95000"/>
                    <a:lumOff val="5000"/>
                  </a:schemeClr>
                </a:solidFill>
              </a:rPr>
              <a:t>Και μερικά στατιστικά ...</a:t>
            </a:r>
            <a:endParaRPr lang="en-US" b="1" dirty="0">
              <a:solidFill>
                <a:schemeClr val="tx1">
                  <a:lumMod val="95000"/>
                  <a:lumOff val="5000"/>
                </a:schemeClr>
              </a:solidFill>
            </a:endParaRPr>
          </a:p>
        </p:txBody>
      </p:sp>
      <p:pic>
        <p:nvPicPr>
          <p:cNvPr id="4098" name="Picture 2" descr="C:\Users\Anastasia\Desktop\ευαλωτεσ.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47800"/>
            <a:ext cx="83058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9218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nastasia\Desktop\ΦΩΤΟΓΡΑΦΙΕΣ\ΦΤΩΧΕΙΑ\pilaf13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92696"/>
            <a:ext cx="8558213"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4144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solidFill>
                  <a:schemeClr val="tx1">
                    <a:lumMod val="95000"/>
                    <a:lumOff val="5000"/>
                  </a:schemeClr>
                </a:solidFill>
              </a:rPr>
              <a:t>Νησιά </a:t>
            </a:r>
            <a:r>
              <a:rPr lang="en-US" b="1" dirty="0" smtClean="0">
                <a:solidFill>
                  <a:schemeClr val="tx1">
                    <a:lumMod val="95000"/>
                    <a:lumOff val="5000"/>
                  </a:schemeClr>
                </a:solidFill>
              </a:rPr>
              <a:t>: </a:t>
            </a:r>
            <a:r>
              <a:rPr lang="el-GR" b="1" dirty="0" smtClean="0">
                <a:solidFill>
                  <a:schemeClr val="tx1">
                    <a:lumMod val="95000"/>
                    <a:lumOff val="5000"/>
                  </a:schemeClr>
                </a:solidFill>
              </a:rPr>
              <a:t>ευάλωτα οικοσυστήματα</a:t>
            </a:r>
            <a:endParaRPr lang="en-US" b="1" dirty="0">
              <a:solidFill>
                <a:schemeClr val="tx1">
                  <a:lumMod val="95000"/>
                  <a:lumOff val="5000"/>
                </a:schemeClr>
              </a:solidFill>
            </a:endParaRPr>
          </a:p>
        </p:txBody>
      </p:sp>
      <p:sp>
        <p:nvSpPr>
          <p:cNvPr id="3" name="Content Placeholder 2"/>
          <p:cNvSpPr>
            <a:spLocks noGrp="1"/>
          </p:cNvSpPr>
          <p:nvPr>
            <p:ph idx="1"/>
          </p:nvPr>
        </p:nvSpPr>
        <p:spPr/>
        <p:txBody>
          <a:bodyPr>
            <a:normAutofit/>
          </a:bodyPr>
          <a:lstStyle/>
          <a:p>
            <a:pPr marL="82296" indent="0">
              <a:buNone/>
            </a:pPr>
            <a:r>
              <a:rPr lang="el-GR" sz="2800" i="1" dirty="0" smtClean="0">
                <a:latin typeface="Times New Roman" panose="02020603050405020304" pitchFamily="18" charset="0"/>
                <a:cs typeface="Times New Roman" panose="02020603050405020304" pitchFamily="18" charset="0"/>
              </a:rPr>
              <a:t>Νησι μπορεί να θεωρηθεί κάθε τμήμα γης που περιβάλλεται από θάλασσα</a:t>
            </a:r>
          </a:p>
          <a:p>
            <a:pPr marL="82296" indent="0">
              <a:buNone/>
            </a:pPr>
            <a:endParaRPr lang="el-GR" sz="2800" dirty="0" smtClean="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l-GR" sz="2400" dirty="0" smtClean="0">
                <a:latin typeface="Times New Roman" panose="02020603050405020304" pitchFamily="18" charset="0"/>
                <a:cs typeface="Times New Roman" panose="02020603050405020304" pitchFamily="18" charset="0"/>
              </a:rPr>
              <a:t>Μικρό μέγεθος</a:t>
            </a:r>
          </a:p>
          <a:p>
            <a:pPr>
              <a:buFont typeface="Courier New" panose="02070309020205020404" pitchFamily="49" charset="0"/>
              <a:buChar char="o"/>
            </a:pPr>
            <a:r>
              <a:rPr lang="el-GR" sz="2400" dirty="0" smtClean="0">
                <a:latin typeface="Times New Roman" panose="02020603050405020304" pitchFamily="18" charset="0"/>
                <a:cs typeface="Times New Roman" panose="02020603050405020304" pitchFamily="18" charset="0"/>
              </a:rPr>
              <a:t>Σχετική απομόνωση</a:t>
            </a:r>
          </a:p>
          <a:p>
            <a:pPr>
              <a:buFont typeface="Courier New" panose="02070309020205020404" pitchFamily="49" charset="0"/>
              <a:buChar char="o"/>
            </a:pPr>
            <a:r>
              <a:rPr lang="el-GR" sz="2400" dirty="0" smtClean="0">
                <a:latin typeface="Times New Roman" panose="02020603050405020304" pitchFamily="18" charset="0"/>
                <a:cs typeface="Times New Roman" panose="02020603050405020304" pitchFamily="18" charset="0"/>
              </a:rPr>
              <a:t>Ευαίσθητα σε πληθυσμιακές αυξομειώσεις</a:t>
            </a:r>
          </a:p>
          <a:p>
            <a:pPr>
              <a:buFont typeface="Courier New" panose="02070309020205020404" pitchFamily="49" charset="0"/>
              <a:buChar char="o"/>
            </a:pPr>
            <a:r>
              <a:rPr lang="el-GR" sz="2400" dirty="0" smtClean="0">
                <a:latin typeface="Times New Roman" panose="02020603050405020304" pitchFamily="18" charset="0"/>
                <a:cs typeface="Times New Roman" panose="02020603050405020304" pitchFamily="18" charset="0"/>
              </a:rPr>
              <a:t>Κίνδυνος από αύξηση στάθμης</a:t>
            </a:r>
          </a:p>
          <a:p>
            <a:pPr>
              <a:buFont typeface="Courier New" panose="02070309020205020404" pitchFamily="49" charset="0"/>
              <a:buChar char="o"/>
            </a:pPr>
            <a:r>
              <a:rPr lang="el-GR" sz="2400" dirty="0" smtClean="0">
                <a:latin typeface="Times New Roman" panose="02020603050405020304" pitchFamily="18" charset="0"/>
                <a:cs typeface="Times New Roman" panose="02020603050405020304" pitchFamily="18" charset="0"/>
              </a:rPr>
              <a:t>Ανεπαρκής προσβασιμότητα σε υπηρεσίες υγείας</a:t>
            </a:r>
          </a:p>
          <a:p>
            <a:pPr>
              <a:buFont typeface="Courier New" panose="02070309020205020404" pitchFamily="49" charset="0"/>
              <a:buChar char="o"/>
            </a:pPr>
            <a:r>
              <a:rPr lang="el-GR" sz="2400" dirty="0" smtClean="0">
                <a:latin typeface="Times New Roman" panose="02020603050405020304" pitchFamily="18" charset="0"/>
                <a:cs typeface="Times New Roman" panose="02020603050405020304" pitchFamily="18" charset="0"/>
              </a:rPr>
              <a:t>Δυσκολία μετακίνησης σε περίπτωση ανάγκης</a:t>
            </a:r>
          </a:p>
          <a:p>
            <a:pPr>
              <a:buFont typeface="Courier New" panose="02070309020205020404" pitchFamily="49" charset="0"/>
              <a:buChar char="o"/>
            </a:pPr>
            <a:endParaRPr lang="el-GR"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282870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solidFill>
                  <a:schemeClr val="tx1">
                    <a:lumMod val="95000"/>
                    <a:lumOff val="5000"/>
                  </a:schemeClr>
                </a:solidFill>
              </a:rPr>
              <a:t>Ευάλωτοι μέσα στους αιώνες ...</a:t>
            </a:r>
            <a:endParaRPr lang="en-US" b="1" dirty="0">
              <a:solidFill>
                <a:schemeClr val="tx1">
                  <a:lumMod val="95000"/>
                  <a:lumOff val="5000"/>
                </a:schemeClr>
              </a:solidFill>
            </a:endParaRPr>
          </a:p>
        </p:txBody>
      </p:sp>
      <p:sp>
        <p:nvSpPr>
          <p:cNvPr id="3" name="Content Placeholder 2"/>
          <p:cNvSpPr>
            <a:spLocks noGrp="1"/>
          </p:cNvSpPr>
          <p:nvPr>
            <p:ph idx="1"/>
          </p:nvPr>
        </p:nvSpPr>
        <p:spPr/>
        <p:txBody>
          <a:bodyPr/>
          <a:lstStyle/>
          <a:p>
            <a:pPr>
              <a:buFont typeface="Courier New" panose="02070309020205020404" pitchFamily="49" charset="0"/>
              <a:buChar char="o"/>
            </a:pPr>
            <a:endParaRPr lang="el-GR" dirty="0" smtClean="0"/>
          </a:p>
          <a:p>
            <a:pPr>
              <a:buFont typeface="Courier New" panose="02070309020205020404" pitchFamily="49" charset="0"/>
              <a:buChar char="o"/>
            </a:pPr>
            <a:endParaRPr lang="el-GR" dirty="0"/>
          </a:p>
          <a:p>
            <a:pPr>
              <a:buFont typeface="Courier New" panose="02070309020205020404" pitchFamily="49" charset="0"/>
              <a:buChar char="o"/>
            </a:pPr>
            <a:r>
              <a:rPr lang="el-GR" dirty="0" smtClean="0">
                <a:latin typeface="Times New Roman" panose="02020603050405020304" pitchFamily="18" charset="0"/>
                <a:cs typeface="Times New Roman" panose="02020603050405020304" pitchFamily="18" charset="0"/>
              </a:rPr>
              <a:t>1600 π.Χ , Μινωικός πολιτισμός , Κρήτη</a:t>
            </a:r>
          </a:p>
          <a:p>
            <a:pPr>
              <a:buFont typeface="Courier New" panose="02070309020205020404" pitchFamily="49" charset="0"/>
              <a:buChar char="o"/>
            </a:pPr>
            <a:r>
              <a:rPr lang="el-GR" dirty="0" smtClean="0">
                <a:latin typeface="Times New Roman" panose="02020603050405020304" pitchFamily="18" charset="0"/>
                <a:cs typeface="Times New Roman" panose="02020603050405020304" pitchFamily="18" charset="0"/>
              </a:rPr>
              <a:t>15</a:t>
            </a:r>
            <a:r>
              <a:rPr lang="el-GR" baseline="30000" dirty="0" smtClean="0">
                <a:latin typeface="Times New Roman" panose="02020603050405020304" pitchFamily="18" charset="0"/>
                <a:cs typeface="Times New Roman" panose="02020603050405020304" pitchFamily="18" charset="0"/>
              </a:rPr>
              <a:t>ος</a:t>
            </a:r>
            <a:r>
              <a:rPr lang="el-GR" dirty="0" smtClean="0">
                <a:latin typeface="Times New Roman" panose="02020603050405020304" pitchFamily="18" charset="0"/>
                <a:cs typeface="Times New Roman" panose="02020603050405020304" pitchFamily="18" charset="0"/>
              </a:rPr>
              <a:t> αι. , Μαορί , πρώτο τσουνάμι</a:t>
            </a:r>
          </a:p>
          <a:p>
            <a:pPr>
              <a:buFont typeface="Courier New" panose="02070309020205020404" pitchFamily="49" charset="0"/>
              <a:buChar char="o"/>
            </a:pPr>
            <a:r>
              <a:rPr lang="el-GR" dirty="0" smtClean="0">
                <a:latin typeface="Times New Roman" panose="02020603050405020304" pitchFamily="18" charset="0"/>
                <a:cs typeface="Times New Roman" panose="02020603050405020304" pitchFamily="18" charset="0"/>
              </a:rPr>
              <a:t>1755 Λισσαβώνα , Πορτογαλία</a:t>
            </a:r>
          </a:p>
          <a:p>
            <a:pPr>
              <a:buFont typeface="Courier New" panose="02070309020205020404" pitchFamily="49" charset="0"/>
              <a:buChar char="o"/>
            </a:pPr>
            <a:r>
              <a:rPr lang="el-GR" dirty="0" smtClean="0">
                <a:latin typeface="Times New Roman" panose="02020603050405020304" pitchFamily="18" charset="0"/>
                <a:cs typeface="Times New Roman" panose="02020603050405020304" pitchFamily="18" charset="0"/>
              </a:rPr>
              <a:t>2004 , Ινδονησία , Ινδικός Ωκεανός</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837792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340768"/>
            <a:ext cx="7498080" cy="4907632"/>
          </a:xfrm>
        </p:spPr>
        <p:txBody>
          <a:bodyPr>
            <a:normAutofit lnSpcReduction="10000"/>
          </a:bodyPr>
          <a:lstStyle/>
          <a:p>
            <a:pPr marL="82296" indent="0">
              <a:buNone/>
            </a:pPr>
            <a:r>
              <a:rPr lang="el-GR" sz="6600" dirty="0" smtClean="0">
                <a:solidFill>
                  <a:schemeClr val="tx1">
                    <a:lumMod val="95000"/>
                    <a:lumOff val="5000"/>
                  </a:schemeClr>
                </a:solidFill>
                <a:latin typeface="Mistral" panose="03090702030407020403" pitchFamily="66" charset="0"/>
              </a:rPr>
              <a:t>‘’Τι νησί αποκόπτεται τελείως από τον έξω κόσμο ...’’</a:t>
            </a:r>
          </a:p>
          <a:p>
            <a:pPr marL="82296" indent="0">
              <a:buNone/>
            </a:pPr>
            <a:endParaRPr lang="el-GR" sz="3600" dirty="0">
              <a:latin typeface="Mistral" panose="03090702030407020403" pitchFamily="66" charset="0"/>
            </a:endParaRPr>
          </a:p>
          <a:p>
            <a:pPr marL="82296" indent="0">
              <a:buNone/>
            </a:pPr>
            <a:endParaRPr lang="el-GR" sz="3600" dirty="0" smtClean="0">
              <a:latin typeface="Mistral" panose="03090702030407020403" pitchFamily="66" charset="0"/>
            </a:endParaRPr>
          </a:p>
          <a:p>
            <a:pPr marL="82296" indent="0">
              <a:buNone/>
            </a:pPr>
            <a:r>
              <a:rPr lang="el-GR" sz="3600" dirty="0">
                <a:latin typeface="Mistral" panose="03090702030407020403" pitchFamily="66" charset="0"/>
              </a:rPr>
              <a:t> </a:t>
            </a:r>
            <a:r>
              <a:rPr lang="el-GR" sz="3600" dirty="0" smtClean="0">
                <a:latin typeface="Mistral" panose="03090702030407020403" pitchFamily="66" charset="0"/>
              </a:rPr>
              <a:t>                                      Ούρι Τεν Μπρινκ</a:t>
            </a:r>
            <a:endParaRPr lang="en-US" sz="3600" dirty="0">
              <a:latin typeface="Mistral" panose="03090702030407020403" pitchFamily="66" charset="0"/>
            </a:endParaRPr>
          </a:p>
        </p:txBody>
      </p:sp>
    </p:spTree>
    <p:extLst>
      <p:ext uri="{BB962C8B-B14F-4D97-AF65-F5344CB8AC3E}">
        <p14:creationId xmlns:p14="http://schemas.microsoft.com/office/powerpoint/2010/main" val="428804227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solidFill>
                  <a:schemeClr val="tx1">
                    <a:lumMod val="95000"/>
                    <a:lumOff val="5000"/>
                  </a:schemeClr>
                </a:solidFill>
                <a:effectLst>
                  <a:outerShdw blurRad="38100" dist="38100" dir="2700000" algn="tl">
                    <a:srgbClr val="000000">
                      <a:alpha val="43137"/>
                    </a:srgbClr>
                  </a:outerShdw>
                </a:effectLst>
              </a:rPr>
              <a:t>Πλημμύρες </a:t>
            </a:r>
            <a:r>
              <a:rPr lang="en-US" b="1" dirty="0" smtClean="0">
                <a:solidFill>
                  <a:schemeClr val="tx1">
                    <a:lumMod val="95000"/>
                    <a:lumOff val="5000"/>
                  </a:schemeClr>
                </a:solidFill>
                <a:effectLst>
                  <a:outerShdw blurRad="38100" dist="38100" dir="2700000" algn="tl">
                    <a:srgbClr val="000000">
                      <a:alpha val="43137"/>
                    </a:srgbClr>
                  </a:outerShdw>
                </a:effectLst>
              </a:rPr>
              <a:t>: </a:t>
            </a:r>
            <a:r>
              <a:rPr lang="el-GR" b="1" dirty="0" smtClean="0">
                <a:solidFill>
                  <a:schemeClr val="tx1">
                    <a:lumMod val="95000"/>
                    <a:lumOff val="5000"/>
                  </a:schemeClr>
                </a:solidFill>
                <a:effectLst>
                  <a:outerShdw blurRad="38100" dist="38100" dir="2700000" algn="tl">
                    <a:srgbClr val="000000">
                      <a:alpha val="43137"/>
                    </a:srgbClr>
                  </a:outerShdw>
                </a:effectLst>
              </a:rPr>
              <a:t>ένα τραγικό γεγονός για τις ευπαθείς ομάδες </a:t>
            </a:r>
            <a:endParaRPr lang="en-US" b="1" dirty="0">
              <a:solidFill>
                <a:schemeClr val="tx1">
                  <a:lumMod val="95000"/>
                  <a:lumOff val="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82296" indent="0">
              <a:buNone/>
            </a:pPr>
            <a:r>
              <a:rPr lang="el-GR" i="1" dirty="0" smtClean="0"/>
              <a:t>Πακιστάν</a:t>
            </a:r>
          </a:p>
          <a:p>
            <a:pPr>
              <a:buFont typeface="Courier New" panose="02070309020205020404" pitchFamily="49" charset="0"/>
              <a:buChar char="o"/>
            </a:pPr>
            <a:r>
              <a:rPr lang="el-GR" sz="2800" dirty="0" smtClean="0">
                <a:solidFill>
                  <a:schemeClr val="tx1">
                    <a:lumMod val="95000"/>
                    <a:lumOff val="5000"/>
                  </a:schemeClr>
                </a:solidFill>
                <a:latin typeface="Times New Roman" panose="02020603050405020304" pitchFamily="18" charset="0"/>
                <a:cs typeface="Times New Roman" panose="02020603050405020304" pitchFamily="18" charset="0"/>
              </a:rPr>
              <a:t>Η χειρότερη πλημμύρα τα ταλευταία 60 χρόνια στην περιοχή</a:t>
            </a:r>
          </a:p>
          <a:p>
            <a:pPr>
              <a:buFont typeface="Courier New" panose="02070309020205020404" pitchFamily="49" charset="0"/>
              <a:buChar char="o"/>
            </a:pPr>
            <a:r>
              <a:rPr lang="el-GR" sz="2800" dirty="0" smtClean="0">
                <a:solidFill>
                  <a:schemeClr val="tx1">
                    <a:lumMod val="95000"/>
                    <a:lumOff val="5000"/>
                  </a:schemeClr>
                </a:solidFill>
                <a:latin typeface="Times New Roman" panose="02020603050405020304" pitchFamily="18" charset="0"/>
                <a:cs typeface="Times New Roman" panose="02020603050405020304" pitchFamily="18" charset="0"/>
              </a:rPr>
              <a:t>Περίπου 2.500 χωριά έχουν εν μέρει ή πλήρως  βυθιστεί</a:t>
            </a:r>
          </a:p>
          <a:p>
            <a:pPr>
              <a:buFont typeface="Courier New" panose="02070309020205020404" pitchFamily="49" charset="0"/>
              <a:buChar char="o"/>
            </a:pPr>
            <a:r>
              <a:rPr lang="el-GR" sz="2800" dirty="0" smtClean="0">
                <a:solidFill>
                  <a:schemeClr val="tx1">
                    <a:lumMod val="95000"/>
                    <a:lumOff val="5000"/>
                  </a:schemeClr>
                </a:solidFill>
                <a:latin typeface="Times New Roman" panose="02020603050405020304" pitchFamily="18" charset="0"/>
                <a:cs typeface="Times New Roman" panose="02020603050405020304" pitchFamily="18" charset="0"/>
              </a:rPr>
              <a:t>193 άνθρωποι ¨έχασαν ¨τη ζωή τους</a:t>
            </a:r>
          </a:p>
          <a:p>
            <a:pPr>
              <a:buFont typeface="Courier New" panose="02070309020205020404" pitchFamily="49" charset="0"/>
              <a:buChar char="o"/>
            </a:pPr>
            <a:r>
              <a:rPr lang="el-GR" sz="2800" dirty="0" smtClean="0">
                <a:solidFill>
                  <a:schemeClr val="tx1">
                    <a:lumMod val="95000"/>
                    <a:lumOff val="5000"/>
                  </a:schemeClr>
                </a:solidFill>
                <a:latin typeface="Times New Roman" panose="02020603050405020304" pitchFamily="18" charset="0"/>
                <a:cs typeface="Times New Roman" panose="02020603050405020304" pitchFamily="18" charset="0"/>
              </a:rPr>
              <a:t>Το 2010 προκλήθηκε θάνατος 1800 ανθρώπων</a:t>
            </a:r>
          </a:p>
          <a:p>
            <a:pPr>
              <a:buFont typeface="Courier New" panose="02070309020205020404" pitchFamily="49" charset="0"/>
              <a:buChar char="o"/>
            </a:pPr>
            <a:r>
              <a:rPr lang="el-GR" sz="2800" dirty="0" smtClean="0">
                <a:solidFill>
                  <a:schemeClr val="tx1">
                    <a:lumMod val="95000"/>
                    <a:lumOff val="5000"/>
                  </a:schemeClr>
                </a:solidFill>
                <a:latin typeface="Times New Roman" panose="02020603050405020304" pitchFamily="18" charset="0"/>
                <a:cs typeface="Times New Roman" panose="02020603050405020304" pitchFamily="18" charset="0"/>
              </a:rPr>
              <a:t>Επηρέασε τη ζωή 21.000.000 ανθρώπων</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387045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9896" y="503089"/>
            <a:ext cx="7498080" cy="5843736"/>
          </a:xfrm>
        </p:spPr>
        <p:txBody>
          <a:bodyPr/>
          <a:lstStyle/>
          <a:p>
            <a:pPr marL="82296" indent="0">
              <a:buNone/>
            </a:pPr>
            <a:r>
              <a:rPr lang="el-GR" i="1" dirty="0" smtClean="0"/>
              <a:t>Ινδία</a:t>
            </a:r>
          </a:p>
          <a:p>
            <a:pPr>
              <a:buFont typeface="Courier New" panose="02070309020205020404" pitchFamily="49" charset="0"/>
              <a:buChar char="o"/>
            </a:pPr>
            <a:r>
              <a:rPr lang="el-GR" sz="2800" i="1" dirty="0" smtClean="0">
                <a:latin typeface="Times New Roman" panose="02020603050405020304" pitchFamily="18" charset="0"/>
                <a:cs typeface="Times New Roman" panose="02020603050405020304" pitchFamily="18" charset="0"/>
              </a:rPr>
              <a:t>¨Άφησε¨</a:t>
            </a:r>
            <a:r>
              <a:rPr lang="el-GR" dirty="0" smtClean="0">
                <a:latin typeface="Times New Roman" panose="02020603050405020304" pitchFamily="18" charset="0"/>
                <a:cs typeface="Times New Roman" panose="02020603050405020304" pitchFamily="18" charset="0"/>
              </a:rPr>
              <a:t> </a:t>
            </a:r>
            <a:r>
              <a:rPr lang="el-GR" sz="2800" dirty="0" smtClean="0">
                <a:latin typeface="Times New Roman" panose="02020603050405020304" pitchFamily="18" charset="0"/>
                <a:cs typeface="Times New Roman" panose="02020603050405020304" pitchFamily="18" charset="0"/>
              </a:rPr>
              <a:t>στο πέρασμά της περισσότερους από 150 νεκρούς</a:t>
            </a:r>
          </a:p>
          <a:p>
            <a:pPr>
              <a:buFont typeface="Courier New" panose="02070309020205020404" pitchFamily="49" charset="0"/>
              <a:buChar char="o"/>
            </a:pPr>
            <a:r>
              <a:rPr lang="el-GR" sz="2800" dirty="0" smtClean="0">
                <a:latin typeface="Times New Roman" panose="02020603050405020304" pitchFamily="18" charset="0"/>
                <a:cs typeface="Times New Roman" panose="02020603050405020304" pitchFamily="18" charset="0"/>
              </a:rPr>
              <a:t>13.800 άνθρωποι διασώθηκαν από πληγείσες περιοχές</a:t>
            </a:r>
          </a:p>
          <a:p>
            <a:pPr>
              <a:buFont typeface="Courier New" panose="02070309020205020404" pitchFamily="49" charset="0"/>
              <a:buChar char="o"/>
            </a:pPr>
            <a:endParaRPr lang="el-GR" sz="2800" i="1" dirty="0" smtClean="0"/>
          </a:p>
        </p:txBody>
      </p:sp>
      <p:pic>
        <p:nvPicPr>
          <p:cNvPr id="22530" name="Picture 2" descr="C:\Users\Anastasia\Desktop\ΦΩΤΟΓΡΑΦΙΕΣ\ΠΛΗΜΜΥΡΕΣ ΑΣΙΑΣ\458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124200"/>
            <a:ext cx="3714750" cy="3205857"/>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descr="C:\Users\Anastasia\Desktop\ΦΩΤΟΓΡΑΦΙΕΣ\ΠΛΗΜΜΥΡΕΣ ΑΣΙΑΣ\asi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124200"/>
            <a:ext cx="3995936" cy="321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41205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nastasia\Desktop\ΦΩΤΟΓΡΑΦΙΕΣ\ΠΛΗΜΜΥΡΕΣ ΑΣΙΑΣ\690_2ff586c9-c01e-46cb-986f-f767aebfd34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620688"/>
            <a:ext cx="8143056"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362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p:txBody>
          <a:bodyPr/>
          <a:lstStyle/>
          <a:p>
            <a:endParaRPr lang="el-GR" dirty="0"/>
          </a:p>
        </p:txBody>
      </p:sp>
      <p:sp>
        <p:nvSpPr>
          <p:cNvPr id="104450" name="Rectangle 2"/>
          <p:cNvSpPr>
            <a:spLocks noGrp="1" noChangeArrowheads="1"/>
          </p:cNvSpPr>
          <p:nvPr>
            <p:ph type="title"/>
          </p:nvPr>
        </p:nvSpPr>
        <p:spPr/>
        <p:txBody>
          <a:bodyPr>
            <a:normAutofit fontScale="90000"/>
          </a:bodyPr>
          <a:lstStyle/>
          <a:p>
            <a:r>
              <a:rPr lang="el-GR" sz="4000"/>
              <a:t>Μπόλα, Μπαγκλαντές</a:t>
            </a:r>
            <a:br>
              <a:rPr lang="el-GR" sz="4000"/>
            </a:br>
            <a:r>
              <a:rPr lang="el-GR" sz="4000"/>
              <a:t>12 Νοεμβρίου 1070</a:t>
            </a:r>
          </a:p>
        </p:txBody>
      </p:sp>
      <p:pic>
        <p:nvPicPr>
          <p:cNvPr id="104452" name="Picture 4" descr="C:\Users\Vanessa\Desktop\images.jpg"/>
          <p:cNvPicPr>
            <a:picLocks noChangeAspect="1" noChangeArrowheads="1"/>
          </p:cNvPicPr>
          <p:nvPr/>
        </p:nvPicPr>
        <p:blipFill>
          <a:blip r:embed="rId2" cstate="print"/>
          <a:srcRect/>
          <a:stretch>
            <a:fillRect/>
          </a:stretch>
        </p:blipFill>
        <p:spPr bwMode="auto">
          <a:xfrm>
            <a:off x="457200" y="1600200"/>
            <a:ext cx="3962400" cy="2700962"/>
          </a:xfrm>
          <a:prstGeom prst="rect">
            <a:avLst/>
          </a:prstGeom>
          <a:noFill/>
        </p:spPr>
      </p:pic>
      <p:pic>
        <p:nvPicPr>
          <p:cNvPr id="104453" name="Picture 5" descr="C:\Users\Vanessa\Desktop\bhola_cyclone.jpg"/>
          <p:cNvPicPr>
            <a:picLocks noChangeAspect="1" noChangeArrowheads="1"/>
          </p:cNvPicPr>
          <p:nvPr/>
        </p:nvPicPr>
        <p:blipFill>
          <a:blip r:embed="rId3" cstate="print"/>
          <a:srcRect/>
          <a:stretch>
            <a:fillRect/>
          </a:stretch>
        </p:blipFill>
        <p:spPr bwMode="auto">
          <a:xfrm>
            <a:off x="4419600" y="3200400"/>
            <a:ext cx="4305300" cy="2903030"/>
          </a:xfrm>
          <a:prstGeom prst="rect">
            <a:avLst/>
          </a:prstGeom>
          <a:noFill/>
        </p:spPr>
      </p:pic>
      <p:sp>
        <p:nvSpPr>
          <p:cNvPr id="8" name="7 - TextBox"/>
          <p:cNvSpPr txBox="1"/>
          <p:nvPr/>
        </p:nvSpPr>
        <p:spPr>
          <a:xfrm>
            <a:off x="1066800" y="4419600"/>
            <a:ext cx="2514600" cy="923330"/>
          </a:xfrm>
          <a:prstGeom prst="rect">
            <a:avLst/>
          </a:prstGeom>
          <a:noFill/>
        </p:spPr>
        <p:txBody>
          <a:bodyPr wrap="square" rtlCol="0">
            <a:spAutoFit/>
          </a:bodyPr>
          <a:lstStyle/>
          <a:p>
            <a:r>
              <a:rPr lang="el-GR" b="1" dirty="0"/>
              <a:t>1.000.000</a:t>
            </a:r>
            <a:r>
              <a:rPr lang="el-GR" dirty="0"/>
              <a:t> </a:t>
            </a:r>
            <a:r>
              <a:rPr lang="el-GR" dirty="0" smtClean="0"/>
              <a:t>νεκροί </a:t>
            </a:r>
            <a:r>
              <a:rPr lang="el-GR" dirty="0"/>
              <a:t>και πολλά </a:t>
            </a:r>
            <a:r>
              <a:rPr lang="el-GR" dirty="0" smtClean="0"/>
              <a:t>εκατομμύρια   </a:t>
            </a:r>
            <a:r>
              <a:rPr lang="el-GR" dirty="0"/>
              <a:t> </a:t>
            </a:r>
            <a:r>
              <a:rPr lang="el-GR" dirty="0" smtClean="0"/>
              <a:t>άστεγοι</a:t>
            </a:r>
            <a:endParaRPr lang="el-GR" dirty="0"/>
          </a:p>
        </p:txBody>
      </p:sp>
      <p:sp>
        <p:nvSpPr>
          <p:cNvPr id="9" name="8 - TextBox"/>
          <p:cNvSpPr txBox="1"/>
          <p:nvPr/>
        </p:nvSpPr>
        <p:spPr>
          <a:xfrm>
            <a:off x="4572000" y="2057400"/>
            <a:ext cx="3886200" cy="646331"/>
          </a:xfrm>
          <a:prstGeom prst="rect">
            <a:avLst/>
          </a:prstGeom>
          <a:noFill/>
        </p:spPr>
        <p:txBody>
          <a:bodyPr wrap="square" rtlCol="0">
            <a:spAutoFit/>
          </a:bodyPr>
          <a:lstStyle/>
          <a:p>
            <a:r>
              <a:rPr lang="el-GR" dirty="0" smtClean="0"/>
              <a:t>Η ταχύτητα των ανέμων ξεπερνούσε τα 185 χιλιόμετρα </a:t>
            </a: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nastasia\Desktop\ΦΩΤΟΓΡΑΦΙΕΣ\ΠΛΗΜΜΥΡΕΣ ΑΣΙΑΣ\images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76672"/>
            <a:ext cx="7787208" cy="563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28162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Anastasia\Desktop\ΦΩΤΟΓΡΑΦΙΕΣ\ΠΛΗΜΜΥΡΕΣ ΑΣΙΑΣ\images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08740">
            <a:off x="575138" y="3980181"/>
            <a:ext cx="3793273" cy="2140393"/>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Users\Anastasia\Desktop\ΦΩΤΟΓΡΑΦΙΕΣ\ΠΛΗΜΜΥΡΕΣ ΑΣΙΑΣ\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404664"/>
            <a:ext cx="4707234" cy="2753618"/>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C:\Users\Anastasia\Desktop\ΦΩΤΟΓΡΑΦΙΕΣ\ΠΛΗΜΜΥΡΕΣ ΑΣΙΑΣ\pano-apo-1100-nekroi-apo-tis-plimmures-sti-notia-as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10748">
            <a:off x="4551023" y="3745479"/>
            <a:ext cx="4447223" cy="230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19111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743200"/>
            <a:ext cx="8229600" cy="4572000"/>
          </a:xfrm>
        </p:spPr>
        <p:txBody>
          <a:bodyPr/>
          <a:lstStyle/>
          <a:p>
            <a:pPr algn="ctr">
              <a:buNone/>
            </a:pPr>
            <a:r>
              <a:rPr lang="el-GR" dirty="0" smtClean="0"/>
              <a:t> </a:t>
            </a:r>
          </a:p>
          <a:p>
            <a:pPr algn="ctr">
              <a:buNone/>
            </a:pPr>
            <a:endParaRPr lang="el-GR" dirty="0" smtClean="0"/>
          </a:p>
          <a:p>
            <a:pPr algn="ctr">
              <a:buNone/>
            </a:pPr>
            <a:r>
              <a:rPr lang="el-GR" dirty="0" smtClean="0"/>
              <a:t>  Οι πληθυσμοί μπορούν μέσα σε </a:t>
            </a:r>
            <a:r>
              <a:rPr lang="el-GR" b="1" dirty="0" smtClean="0">
                <a:solidFill>
                  <a:srgbClr val="C00000"/>
                </a:solidFill>
              </a:rPr>
              <a:t>ορισμένα όρια</a:t>
            </a:r>
            <a:r>
              <a:rPr lang="el-GR" dirty="0" smtClean="0"/>
              <a:t> να προσαρμοστούν στις αλλαγές των περιβαλλοντικών συνθηκών</a:t>
            </a:r>
            <a:endParaRPr lang="el-GR" dirty="0"/>
          </a:p>
        </p:txBody>
      </p:sp>
      <p:pic>
        <p:nvPicPr>
          <p:cNvPr id="10242" name="Picture 2" descr="C:\Users\env10008\Desktop\reminder-older-kids-2.jpg"/>
          <p:cNvPicPr>
            <a:picLocks noChangeAspect="1" noChangeArrowheads="1"/>
          </p:cNvPicPr>
          <p:nvPr/>
        </p:nvPicPr>
        <p:blipFill>
          <a:blip r:embed="rId2" cstate="print"/>
          <a:srcRect/>
          <a:stretch>
            <a:fillRect/>
          </a:stretch>
        </p:blipFill>
        <p:spPr bwMode="auto">
          <a:xfrm rot="512960">
            <a:off x="3591885" y="753971"/>
            <a:ext cx="2117924" cy="234967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p:txBody>
          <a:bodyPr/>
          <a:lstStyle/>
          <a:p>
            <a:endParaRPr lang="el-GR" dirty="0"/>
          </a:p>
        </p:txBody>
      </p:sp>
      <p:sp>
        <p:nvSpPr>
          <p:cNvPr id="101378" name="Rectangle 2"/>
          <p:cNvSpPr>
            <a:spLocks noGrp="1" noChangeArrowheads="1"/>
          </p:cNvSpPr>
          <p:nvPr>
            <p:ph type="title"/>
          </p:nvPr>
        </p:nvSpPr>
        <p:spPr/>
        <p:txBody>
          <a:bodyPr>
            <a:normAutofit fontScale="90000"/>
          </a:bodyPr>
          <a:lstStyle/>
          <a:p>
            <a:r>
              <a:rPr lang="el-GR" sz="4000"/>
              <a:t>Νέα Υόρκη, ΗΠΑ</a:t>
            </a:r>
            <a:br>
              <a:rPr lang="el-GR" sz="4000"/>
            </a:br>
            <a:r>
              <a:rPr lang="el-GR" sz="4000"/>
              <a:t>24 Ιουνίου 1975</a:t>
            </a:r>
          </a:p>
        </p:txBody>
      </p:sp>
      <p:pic>
        <p:nvPicPr>
          <p:cNvPr id="101380" name="Picture 4" descr="C:\Users\Vanessa\Desktop\images (1).jpg"/>
          <p:cNvPicPr>
            <a:picLocks noChangeAspect="1" noChangeArrowheads="1"/>
          </p:cNvPicPr>
          <p:nvPr/>
        </p:nvPicPr>
        <p:blipFill>
          <a:blip r:embed="rId2" cstate="print"/>
          <a:srcRect/>
          <a:stretch>
            <a:fillRect/>
          </a:stretch>
        </p:blipFill>
        <p:spPr bwMode="auto">
          <a:xfrm>
            <a:off x="457200" y="1600200"/>
            <a:ext cx="3987800" cy="2392680"/>
          </a:xfrm>
          <a:prstGeom prst="rect">
            <a:avLst/>
          </a:prstGeom>
          <a:noFill/>
        </p:spPr>
      </p:pic>
      <p:pic>
        <p:nvPicPr>
          <p:cNvPr id="101381" name="Picture 5" descr="C:\Users\Vanessa\Desktop\images (2).jpg"/>
          <p:cNvPicPr>
            <a:picLocks noChangeAspect="1" noChangeArrowheads="1"/>
          </p:cNvPicPr>
          <p:nvPr/>
        </p:nvPicPr>
        <p:blipFill>
          <a:blip r:embed="rId3" cstate="print"/>
          <a:srcRect/>
          <a:stretch>
            <a:fillRect/>
          </a:stretch>
        </p:blipFill>
        <p:spPr bwMode="auto">
          <a:xfrm>
            <a:off x="4419600" y="3505200"/>
            <a:ext cx="4281487" cy="2646304"/>
          </a:xfrm>
          <a:prstGeom prst="rect">
            <a:avLst/>
          </a:prstGeom>
          <a:noFill/>
        </p:spPr>
      </p:pic>
      <p:sp>
        <p:nvSpPr>
          <p:cNvPr id="8" name="7 - TextBox"/>
          <p:cNvSpPr txBox="1"/>
          <p:nvPr/>
        </p:nvSpPr>
        <p:spPr>
          <a:xfrm>
            <a:off x="4953000" y="2286000"/>
            <a:ext cx="3048000" cy="646331"/>
          </a:xfrm>
          <a:prstGeom prst="rect">
            <a:avLst/>
          </a:prstGeom>
          <a:noFill/>
        </p:spPr>
        <p:txBody>
          <a:bodyPr wrap="square" rtlCol="0">
            <a:spAutoFit/>
          </a:bodyPr>
          <a:lstStyle/>
          <a:p>
            <a:r>
              <a:rPr lang="el-GR" dirty="0" smtClean="0"/>
              <a:t>115 νεκροί</a:t>
            </a:r>
          </a:p>
          <a:p>
            <a:r>
              <a:rPr lang="el-GR" dirty="0" smtClean="0"/>
              <a:t>9 σοβαρά τραυματίες</a:t>
            </a:r>
            <a:endParaRPr lang="el-GR" dirty="0"/>
          </a:p>
        </p:txBody>
      </p:sp>
      <p:sp>
        <p:nvSpPr>
          <p:cNvPr id="9" name="8 - TextBox"/>
          <p:cNvSpPr txBox="1"/>
          <p:nvPr/>
        </p:nvSpPr>
        <p:spPr>
          <a:xfrm>
            <a:off x="1066800" y="4419600"/>
            <a:ext cx="2590800" cy="1477328"/>
          </a:xfrm>
          <a:prstGeom prst="rect">
            <a:avLst/>
          </a:prstGeom>
          <a:noFill/>
        </p:spPr>
        <p:txBody>
          <a:bodyPr wrap="square" rtlCol="0">
            <a:spAutoFit/>
          </a:bodyPr>
          <a:lstStyle/>
          <a:p>
            <a:r>
              <a:rPr lang="el-GR" dirty="0" smtClean="0"/>
              <a:t>Καιρικό φαινόμενο «</a:t>
            </a:r>
            <a:r>
              <a:rPr lang="el-GR" dirty="0" err="1" smtClean="0"/>
              <a:t>μικροέκρηξης</a:t>
            </a:r>
            <a:r>
              <a:rPr lang="el-GR" dirty="0" smtClean="0"/>
              <a:t>»</a:t>
            </a:r>
          </a:p>
          <a:p>
            <a:endParaRPr lang="el-GR" dirty="0" smtClean="0"/>
          </a:p>
          <a:p>
            <a:r>
              <a:rPr lang="el-GR" dirty="0" smtClean="0"/>
              <a:t>Συντριβή </a:t>
            </a:r>
            <a:r>
              <a:rPr lang="el-GR" dirty="0" err="1" smtClean="0"/>
              <a:t>μπόινγκ</a:t>
            </a:r>
            <a:r>
              <a:rPr lang="el-GR" dirty="0" smtClean="0"/>
              <a:t> 727</a:t>
            </a:r>
          </a:p>
          <a:p>
            <a:endParaRPr lang="el-GR"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fontScale="90000"/>
          </a:bodyPr>
          <a:lstStyle/>
          <a:p>
            <a:r>
              <a:rPr lang="el-GR" sz="4000"/>
              <a:t>«Μεγάλη Τετάρτη», Αυστραλία</a:t>
            </a:r>
            <a:br>
              <a:rPr lang="el-GR" sz="4000"/>
            </a:br>
            <a:r>
              <a:rPr lang="el-GR" sz="4000"/>
              <a:t>16 Φεβρουαρίου 1983</a:t>
            </a:r>
          </a:p>
        </p:txBody>
      </p:sp>
      <p:pic>
        <p:nvPicPr>
          <p:cNvPr id="9218" name="Picture 2" descr="C:\Users\Anastasia\Desktop\10721283_1511293672444017_304008772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43446">
            <a:off x="904014" y="2061484"/>
            <a:ext cx="4811185" cy="36083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05400" y="1857737"/>
            <a:ext cx="3352800" cy="646331"/>
          </a:xfrm>
          <a:prstGeom prst="rect">
            <a:avLst/>
          </a:prstGeom>
          <a:noFill/>
        </p:spPr>
        <p:txBody>
          <a:bodyPr wrap="square" rtlCol="0">
            <a:spAutoFit/>
          </a:bodyPr>
          <a:lstStyle/>
          <a:p>
            <a:r>
              <a:rPr lang="el-GR" dirty="0" smtClean="0"/>
              <a:t>                 68 νεκροί</a:t>
            </a:r>
          </a:p>
          <a:p>
            <a:r>
              <a:rPr lang="el-GR" dirty="0" smtClean="0"/>
              <a:t>                 230 τραυματίες</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fontScale="90000"/>
          </a:bodyPr>
          <a:lstStyle/>
          <a:p>
            <a:r>
              <a:rPr lang="el-GR" sz="4000"/>
              <a:t>Γιορκ Μίνστερ, Γιορκ, Αγγλία</a:t>
            </a:r>
            <a:br>
              <a:rPr lang="el-GR" sz="4000"/>
            </a:br>
            <a:r>
              <a:rPr lang="el-GR" sz="4000"/>
              <a:t>9 Ιουλίου 1984</a:t>
            </a:r>
          </a:p>
        </p:txBody>
      </p:sp>
      <p:pic>
        <p:nvPicPr>
          <p:cNvPr id="10242" name="Picture 2" descr="C:\Users\Anastasia\Desktop\δ.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460600"/>
            <a:ext cx="3795713" cy="50514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1460600"/>
            <a:ext cx="4267200" cy="1200329"/>
          </a:xfrm>
          <a:prstGeom prst="rect">
            <a:avLst/>
          </a:prstGeom>
          <a:noFill/>
        </p:spPr>
        <p:txBody>
          <a:bodyPr wrap="square" rtlCol="0">
            <a:spAutoFit/>
          </a:bodyPr>
          <a:lstStyle/>
          <a:p>
            <a:r>
              <a:rPr lang="el-GR" dirty="0" smtClean="0"/>
              <a:t>Κεραυνός που προκάλεσε πυρκαγιά η οποία ενισχύθηκε από τα παλιά και στεγνά ξύλα του καθεδρικού ναού και τη μολύβδινη στέγη</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l-GR" dirty="0" smtClean="0">
                <a:latin typeface="Calibri"/>
                <a:cs typeface="Calibri"/>
              </a:rPr>
              <a:t>Άδειες Χρήσης</a:t>
            </a:r>
            <a:endParaRPr lang="el-GR" dirty="0">
              <a:latin typeface="Calibri"/>
              <a:cs typeface="Calibri"/>
            </a:endParaRPr>
          </a:p>
        </p:txBody>
      </p:sp>
      <p:sp>
        <p:nvSpPr>
          <p:cNvPr id="9" name="Subtitle 8"/>
          <p:cNvSpPr>
            <a:spLocks noGrp="1"/>
          </p:cNvSpPr>
          <p:nvPr>
            <p:ph idx="1"/>
          </p:nvPr>
        </p:nvSpPr>
        <p:spPr/>
        <p:txBody>
          <a:bodyPr>
            <a:normAutofit/>
          </a:bodyPr>
          <a:lstStyle/>
          <a:p>
            <a:pPr>
              <a:defRPr/>
            </a:pPr>
            <a:r>
              <a:rPr lang="el-GR" sz="3600" dirty="0" smtClean="0">
                <a:latin typeface="Calibri"/>
                <a:cs typeface="Calibri"/>
              </a:rPr>
              <a:t>Το παρόν εκπαιδευτικό υλικό υπόκειται σε</a:t>
            </a:r>
            <a:r>
              <a:rPr lang="en-US" sz="3600" dirty="0" smtClean="0">
                <a:latin typeface="Calibri"/>
                <a:cs typeface="Calibri"/>
              </a:rPr>
              <a:t> </a:t>
            </a:r>
            <a:r>
              <a:rPr lang="el-GR" sz="3600" dirty="0" smtClean="0">
                <a:latin typeface="Calibri"/>
                <a:cs typeface="Calibri"/>
              </a:rPr>
              <a:t>άδειες χρήσης </a:t>
            </a:r>
            <a:r>
              <a:rPr lang="en-US" sz="3600" dirty="0" smtClean="0">
                <a:latin typeface="Calibri"/>
                <a:cs typeface="Calibri"/>
              </a:rPr>
              <a:t>Creative Commons. </a:t>
            </a:r>
          </a:p>
          <a:p>
            <a:pPr>
              <a:defRPr/>
            </a:pPr>
            <a:r>
              <a:rPr lang="el-GR" sz="3600" dirty="0" smtClean="0">
                <a:latin typeface="Calibri"/>
                <a:cs typeface="Calibri"/>
              </a:rPr>
              <a:t>Για εκπαιδευτικό υλικό, όπως εικόνες, που υπόκειται σε άλλου τύπου άδειας χρήσης, η άδεια χρήσης αναφέρεται ρητώς. </a:t>
            </a:r>
          </a:p>
        </p:txBody>
      </p:sp>
      <p:pic>
        <p:nvPicPr>
          <p:cNvPr id="19459" name="7 - Εικόνα"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941888"/>
            <a:ext cx="1581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4294967295"/>
          </p:nvPr>
        </p:nvSpPr>
        <p:spPr>
          <a:xfrm>
            <a:off x="6553200" y="6245225"/>
            <a:ext cx="2133600" cy="476250"/>
          </a:xfrm>
          <a:prstGeom prst="rect">
            <a:avLst/>
          </a:prstGeom>
        </p:spPr>
        <p:txBody>
          <a:bodyPr/>
          <a:lstStyle/>
          <a:p>
            <a:pPr>
              <a:defRPr/>
            </a:pPr>
            <a:fld id="{EFB1FBA7-FAA7-2044-A078-EE0C00C49849}" type="slidenum">
              <a:rPr lang="el-GR" smtClean="0"/>
              <a:pPr>
                <a:defRPr/>
              </a:pPr>
              <a:t>2</a:t>
            </a:fld>
            <a:endParaRPr lang="el-GR" dirty="0"/>
          </a:p>
        </p:txBody>
      </p:sp>
    </p:spTree>
    <p:extLst>
      <p:ext uri="{BB962C8B-B14F-4D97-AF65-F5344CB8AC3E}">
        <p14:creationId xmlns:p14="http://schemas.microsoft.com/office/powerpoint/2010/main" val="34661320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fontScale="90000"/>
          </a:bodyPr>
          <a:lstStyle/>
          <a:p>
            <a:r>
              <a:rPr lang="el-GR" sz="4000"/>
              <a:t>Κεντρική Ευρώπη</a:t>
            </a:r>
            <a:br>
              <a:rPr lang="el-GR" sz="4000"/>
            </a:br>
            <a:r>
              <a:rPr lang="el-GR" sz="4000"/>
              <a:t>7- 20 Αυγούστου 2002 </a:t>
            </a:r>
          </a:p>
        </p:txBody>
      </p:sp>
      <p:pic>
        <p:nvPicPr>
          <p:cNvPr id="11266" name="Picture 2" descr="C:\Users\Anastasia\Desktop\10723223_1511293505777367_610124183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371600"/>
            <a:ext cx="3649133" cy="273685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Anastasia\Desktop\10718965_1511293465777371_608389012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89718"/>
            <a:ext cx="3267075" cy="245030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Anastasia\Desktop\photo.ph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595441"/>
            <a:ext cx="2771022" cy="20821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53000" y="5791200"/>
            <a:ext cx="3276600" cy="338554"/>
          </a:xfrm>
          <a:prstGeom prst="rect">
            <a:avLst/>
          </a:prstGeom>
          <a:noFill/>
        </p:spPr>
        <p:txBody>
          <a:bodyPr wrap="square" rtlCol="0">
            <a:spAutoFit/>
          </a:bodyPr>
          <a:lstStyle/>
          <a:p>
            <a:r>
              <a:rPr lang="el-GR" sz="1600" dirty="0" smtClean="0"/>
              <a:t>Ρωσία, πλημμηρες</a:t>
            </a:r>
            <a:endParaRPr lang="en-US" sz="1600" dirty="0"/>
          </a:p>
        </p:txBody>
      </p:sp>
      <p:sp>
        <p:nvSpPr>
          <p:cNvPr id="5" name="TextBox 4"/>
          <p:cNvSpPr txBox="1"/>
          <p:nvPr/>
        </p:nvSpPr>
        <p:spPr>
          <a:xfrm>
            <a:off x="5410200" y="2740025"/>
            <a:ext cx="3429000" cy="369332"/>
          </a:xfrm>
          <a:prstGeom prst="rect">
            <a:avLst/>
          </a:prstGeom>
          <a:noFill/>
        </p:spPr>
        <p:txBody>
          <a:bodyPr wrap="square" rtlCol="0">
            <a:spAutoFit/>
          </a:bodyPr>
          <a:lstStyle/>
          <a:p>
            <a:r>
              <a:rPr lang="el-GR" dirty="0" smtClean="0"/>
              <a:t>Δρέσδη, πλημμύρες</a:t>
            </a:r>
            <a:endParaRPr lang="en-US" dirty="0"/>
          </a:p>
        </p:txBody>
      </p:sp>
      <p:sp>
        <p:nvSpPr>
          <p:cNvPr id="6" name="TextBox 5"/>
          <p:cNvSpPr txBox="1"/>
          <p:nvPr/>
        </p:nvSpPr>
        <p:spPr>
          <a:xfrm>
            <a:off x="381000" y="4191000"/>
            <a:ext cx="3649133" cy="369332"/>
          </a:xfrm>
          <a:prstGeom prst="rect">
            <a:avLst/>
          </a:prstGeom>
          <a:noFill/>
        </p:spPr>
        <p:txBody>
          <a:bodyPr wrap="square" rtlCol="0">
            <a:spAutoFit/>
          </a:bodyPr>
          <a:lstStyle/>
          <a:p>
            <a:r>
              <a:rPr lang="el-GR" dirty="0" smtClean="0"/>
              <a:t>Πράγα, πλημμύρες</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p:txBody>
          <a:bodyPr/>
          <a:lstStyle/>
          <a:p>
            <a:endParaRPr lang="el-GR" dirty="0"/>
          </a:p>
        </p:txBody>
      </p:sp>
      <p:sp>
        <p:nvSpPr>
          <p:cNvPr id="97282" name="Rectangle 2"/>
          <p:cNvSpPr>
            <a:spLocks noGrp="1" noChangeArrowheads="1"/>
          </p:cNvSpPr>
          <p:nvPr>
            <p:ph type="title"/>
          </p:nvPr>
        </p:nvSpPr>
        <p:spPr/>
        <p:txBody>
          <a:bodyPr>
            <a:normAutofit fontScale="90000"/>
          </a:bodyPr>
          <a:lstStyle/>
          <a:p>
            <a:r>
              <a:rPr lang="el-GR" sz="4000"/>
              <a:t>Μπαμ, Ιράν</a:t>
            </a:r>
            <a:br>
              <a:rPr lang="el-GR" sz="4000"/>
            </a:br>
            <a:r>
              <a:rPr lang="el-GR" sz="4000"/>
              <a:t>26 Δεκεμβρίου 2003</a:t>
            </a:r>
          </a:p>
        </p:txBody>
      </p:sp>
      <p:pic>
        <p:nvPicPr>
          <p:cNvPr id="97285" name="Picture 5" descr="C:\Users\Vanessa\Desktop\7487e__2689e22ddce0506bf95feb8958ebb1e4_M.jpg"/>
          <p:cNvPicPr>
            <a:picLocks noChangeAspect="1" noChangeArrowheads="1"/>
          </p:cNvPicPr>
          <p:nvPr/>
        </p:nvPicPr>
        <p:blipFill>
          <a:blip r:embed="rId2" cstate="print"/>
          <a:srcRect/>
          <a:stretch>
            <a:fillRect/>
          </a:stretch>
        </p:blipFill>
        <p:spPr bwMode="auto">
          <a:xfrm>
            <a:off x="457200" y="1600200"/>
            <a:ext cx="4191000" cy="3143250"/>
          </a:xfrm>
          <a:prstGeom prst="rect">
            <a:avLst/>
          </a:prstGeom>
          <a:noFill/>
        </p:spPr>
      </p:pic>
      <p:pic>
        <p:nvPicPr>
          <p:cNvPr id="97286" name="Picture 6" descr="C:\Users\Vanessa\Desktop\αρχείο λήψης (2).jpg"/>
          <p:cNvPicPr>
            <a:picLocks noChangeAspect="1" noChangeArrowheads="1"/>
          </p:cNvPicPr>
          <p:nvPr/>
        </p:nvPicPr>
        <p:blipFill>
          <a:blip r:embed="rId3" cstate="print"/>
          <a:srcRect/>
          <a:stretch>
            <a:fillRect/>
          </a:stretch>
        </p:blipFill>
        <p:spPr bwMode="auto">
          <a:xfrm>
            <a:off x="4648200" y="3429000"/>
            <a:ext cx="4089745" cy="2705100"/>
          </a:xfrm>
          <a:prstGeom prst="rect">
            <a:avLst/>
          </a:prstGeom>
          <a:noFill/>
        </p:spPr>
      </p:pic>
      <p:sp>
        <p:nvSpPr>
          <p:cNvPr id="9" name="8 - TextBox"/>
          <p:cNvSpPr txBox="1"/>
          <p:nvPr/>
        </p:nvSpPr>
        <p:spPr>
          <a:xfrm>
            <a:off x="914400" y="5257800"/>
            <a:ext cx="2971800" cy="369332"/>
          </a:xfrm>
          <a:prstGeom prst="rect">
            <a:avLst/>
          </a:prstGeom>
          <a:noFill/>
        </p:spPr>
        <p:txBody>
          <a:bodyPr wrap="square" rtlCol="0">
            <a:spAutoFit/>
          </a:bodyPr>
          <a:lstStyle/>
          <a:p>
            <a:r>
              <a:rPr lang="el-GR" dirty="0" smtClean="0"/>
              <a:t>Σεισμός 6,8 </a:t>
            </a:r>
            <a:r>
              <a:rPr lang="el-GR" dirty="0"/>
              <a:t>ρ</a:t>
            </a:r>
            <a:r>
              <a:rPr lang="el-GR" dirty="0" smtClean="0"/>
              <a:t>ίχτερ</a:t>
            </a:r>
            <a:endParaRPr lang="el-GR" dirty="0"/>
          </a:p>
        </p:txBody>
      </p:sp>
      <p:sp>
        <p:nvSpPr>
          <p:cNvPr id="10" name="9 - TextBox"/>
          <p:cNvSpPr txBox="1"/>
          <p:nvPr/>
        </p:nvSpPr>
        <p:spPr>
          <a:xfrm>
            <a:off x="4800600" y="2209800"/>
            <a:ext cx="3505200" cy="646331"/>
          </a:xfrm>
          <a:prstGeom prst="rect">
            <a:avLst/>
          </a:prstGeom>
          <a:noFill/>
        </p:spPr>
        <p:txBody>
          <a:bodyPr wrap="square" rtlCol="0">
            <a:spAutoFit/>
          </a:bodyPr>
          <a:lstStyle/>
          <a:p>
            <a:r>
              <a:rPr lang="el-GR" dirty="0" smtClean="0"/>
              <a:t>Τουλάχιστον 40.000 </a:t>
            </a:r>
            <a:r>
              <a:rPr lang="el-GR" dirty="0" err="1" smtClean="0"/>
              <a:t>νεκροι</a:t>
            </a:r>
            <a:endParaRPr lang="el-GR" dirty="0" smtClean="0"/>
          </a:p>
          <a:p>
            <a:r>
              <a:rPr lang="el-GR" dirty="0" smtClean="0"/>
              <a:t>120.000 πληγέντες</a:t>
            </a: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p:txBody>
          <a:bodyPr/>
          <a:lstStyle/>
          <a:p>
            <a:endParaRPr lang="el-GR" dirty="0"/>
          </a:p>
        </p:txBody>
      </p:sp>
      <p:sp>
        <p:nvSpPr>
          <p:cNvPr id="96258" name="Rectangle 2"/>
          <p:cNvSpPr>
            <a:spLocks noGrp="1" noChangeArrowheads="1"/>
          </p:cNvSpPr>
          <p:nvPr>
            <p:ph type="title"/>
          </p:nvPr>
        </p:nvSpPr>
        <p:spPr/>
        <p:txBody>
          <a:bodyPr>
            <a:normAutofit fontScale="90000"/>
          </a:bodyPr>
          <a:lstStyle/>
          <a:p>
            <a:r>
              <a:rPr lang="el-GR" sz="4000"/>
              <a:t>Ινδικός Ωκεανός</a:t>
            </a:r>
            <a:br>
              <a:rPr lang="el-GR" sz="4000"/>
            </a:br>
            <a:r>
              <a:rPr lang="el-GR" sz="4000"/>
              <a:t>26 Δεκεμβρίου 2004</a:t>
            </a:r>
          </a:p>
        </p:txBody>
      </p:sp>
      <p:pic>
        <p:nvPicPr>
          <p:cNvPr id="96260" name="Picture 4" descr="C:\Users\Vanessa\Desktop\αρχείο λήψης.jpg"/>
          <p:cNvPicPr>
            <a:picLocks noChangeAspect="1" noChangeArrowheads="1"/>
          </p:cNvPicPr>
          <p:nvPr/>
        </p:nvPicPr>
        <p:blipFill>
          <a:blip r:embed="rId2" cstate="print"/>
          <a:srcRect/>
          <a:stretch>
            <a:fillRect/>
          </a:stretch>
        </p:blipFill>
        <p:spPr bwMode="auto">
          <a:xfrm>
            <a:off x="457200" y="1600200"/>
            <a:ext cx="4648200" cy="2814654"/>
          </a:xfrm>
          <a:prstGeom prst="rect">
            <a:avLst/>
          </a:prstGeom>
          <a:noFill/>
        </p:spPr>
      </p:pic>
      <p:pic>
        <p:nvPicPr>
          <p:cNvPr id="96261" name="Picture 5" descr="C:\Users\Vanessa\Desktop\images.jpg"/>
          <p:cNvPicPr>
            <a:picLocks noChangeAspect="1" noChangeArrowheads="1"/>
          </p:cNvPicPr>
          <p:nvPr/>
        </p:nvPicPr>
        <p:blipFill>
          <a:blip r:embed="rId3" cstate="print"/>
          <a:srcRect/>
          <a:stretch>
            <a:fillRect/>
          </a:stretch>
        </p:blipFill>
        <p:spPr bwMode="auto">
          <a:xfrm>
            <a:off x="5105400" y="3482840"/>
            <a:ext cx="3609975" cy="2717935"/>
          </a:xfrm>
          <a:prstGeom prst="rect">
            <a:avLst/>
          </a:prstGeom>
          <a:noFill/>
        </p:spPr>
      </p:pic>
      <p:sp>
        <p:nvSpPr>
          <p:cNvPr id="8" name="7 - TextBox"/>
          <p:cNvSpPr txBox="1"/>
          <p:nvPr/>
        </p:nvSpPr>
        <p:spPr>
          <a:xfrm>
            <a:off x="5867400" y="2362200"/>
            <a:ext cx="2590800" cy="369332"/>
          </a:xfrm>
          <a:prstGeom prst="rect">
            <a:avLst/>
          </a:prstGeom>
          <a:noFill/>
        </p:spPr>
        <p:txBody>
          <a:bodyPr wrap="square" rtlCol="0">
            <a:spAutoFit/>
          </a:bodyPr>
          <a:lstStyle/>
          <a:p>
            <a:r>
              <a:rPr lang="el-GR" dirty="0" smtClean="0"/>
              <a:t>23.000 νεκροί</a:t>
            </a:r>
            <a:endParaRPr lang="el-GR" dirty="0"/>
          </a:p>
        </p:txBody>
      </p:sp>
      <p:pic>
        <p:nvPicPr>
          <p:cNvPr id="96262" name="Picture 6" descr="C:\Users\Vanessa\Desktop\images (1).jpg"/>
          <p:cNvPicPr>
            <a:picLocks noChangeAspect="1" noChangeArrowheads="1"/>
          </p:cNvPicPr>
          <p:nvPr/>
        </p:nvPicPr>
        <p:blipFill>
          <a:blip r:embed="rId4" cstate="print"/>
          <a:srcRect/>
          <a:stretch>
            <a:fillRect/>
          </a:stretch>
        </p:blipFill>
        <p:spPr bwMode="auto">
          <a:xfrm>
            <a:off x="1295400" y="4495800"/>
            <a:ext cx="3162300" cy="16954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p:txBody>
          <a:bodyPr/>
          <a:lstStyle/>
          <a:p>
            <a:endParaRPr lang="el-GR" dirty="0"/>
          </a:p>
        </p:txBody>
      </p:sp>
      <p:sp>
        <p:nvSpPr>
          <p:cNvPr id="95234" name="Rectangle 2"/>
          <p:cNvSpPr>
            <a:spLocks noGrp="1" noChangeArrowheads="1"/>
          </p:cNvSpPr>
          <p:nvPr>
            <p:ph type="title"/>
          </p:nvPr>
        </p:nvSpPr>
        <p:spPr/>
        <p:txBody>
          <a:bodyPr>
            <a:normAutofit fontScale="90000"/>
          </a:bodyPr>
          <a:lstStyle/>
          <a:p>
            <a:r>
              <a:rPr lang="el-GR" sz="4000"/>
              <a:t>Νέα Ορλεάνη, Λουιζιάνα</a:t>
            </a:r>
            <a:br>
              <a:rPr lang="el-GR" sz="4000"/>
            </a:br>
            <a:r>
              <a:rPr lang="el-GR" sz="4000"/>
              <a:t>29 Αυγούστου 2005</a:t>
            </a:r>
          </a:p>
        </p:txBody>
      </p:sp>
      <p:pic>
        <p:nvPicPr>
          <p:cNvPr id="95236" name="Picture 4" descr="C:\Users\Vanessa\Desktop\images (2).jpg"/>
          <p:cNvPicPr>
            <a:picLocks noChangeAspect="1" noChangeArrowheads="1"/>
          </p:cNvPicPr>
          <p:nvPr/>
        </p:nvPicPr>
        <p:blipFill>
          <a:blip r:embed="rId2" cstate="print"/>
          <a:srcRect/>
          <a:stretch>
            <a:fillRect/>
          </a:stretch>
        </p:blipFill>
        <p:spPr bwMode="auto">
          <a:xfrm>
            <a:off x="457200" y="1600200"/>
            <a:ext cx="3748088" cy="2494182"/>
          </a:xfrm>
          <a:prstGeom prst="rect">
            <a:avLst/>
          </a:prstGeom>
          <a:noFill/>
        </p:spPr>
      </p:pic>
      <p:pic>
        <p:nvPicPr>
          <p:cNvPr id="95237" name="Picture 5" descr="C:\Users\Vanessa\Desktop\images (3).jpg"/>
          <p:cNvPicPr>
            <a:picLocks noChangeAspect="1" noChangeArrowheads="1"/>
          </p:cNvPicPr>
          <p:nvPr/>
        </p:nvPicPr>
        <p:blipFill>
          <a:blip r:embed="rId3" cstate="print"/>
          <a:srcRect/>
          <a:stretch>
            <a:fillRect/>
          </a:stretch>
        </p:blipFill>
        <p:spPr bwMode="auto">
          <a:xfrm>
            <a:off x="4173794" y="2971801"/>
            <a:ext cx="4579681" cy="3143250"/>
          </a:xfrm>
          <a:prstGeom prst="rect">
            <a:avLst/>
          </a:prstGeom>
          <a:noFill/>
        </p:spPr>
      </p:pic>
      <p:sp>
        <p:nvSpPr>
          <p:cNvPr id="8" name="7 - TextBox"/>
          <p:cNvSpPr txBox="1"/>
          <p:nvPr/>
        </p:nvSpPr>
        <p:spPr>
          <a:xfrm>
            <a:off x="4572000" y="1828800"/>
            <a:ext cx="3124200" cy="369332"/>
          </a:xfrm>
          <a:prstGeom prst="rect">
            <a:avLst/>
          </a:prstGeom>
          <a:noFill/>
        </p:spPr>
        <p:txBody>
          <a:bodyPr wrap="square" rtlCol="0">
            <a:spAutoFit/>
          </a:bodyPr>
          <a:lstStyle/>
          <a:p>
            <a:r>
              <a:rPr lang="el-GR" dirty="0" smtClean="0"/>
              <a:t>Τυφώνας </a:t>
            </a:r>
            <a:r>
              <a:rPr lang="el-GR" dirty="0" err="1" smtClean="0"/>
              <a:t>Κατρίνα</a:t>
            </a:r>
            <a:endParaRPr lang="el-GR" dirty="0"/>
          </a:p>
        </p:txBody>
      </p:sp>
      <p:sp>
        <p:nvSpPr>
          <p:cNvPr id="9" name="8 - TextBox"/>
          <p:cNvSpPr txBox="1"/>
          <p:nvPr/>
        </p:nvSpPr>
        <p:spPr>
          <a:xfrm>
            <a:off x="457200" y="4495800"/>
            <a:ext cx="3429000" cy="1200329"/>
          </a:xfrm>
          <a:prstGeom prst="rect">
            <a:avLst/>
          </a:prstGeom>
          <a:noFill/>
        </p:spPr>
        <p:txBody>
          <a:bodyPr wrap="square" rtlCol="0">
            <a:spAutoFit/>
          </a:bodyPr>
          <a:lstStyle/>
          <a:p>
            <a:endParaRPr lang="el-GR" dirty="0" smtClean="0"/>
          </a:p>
          <a:p>
            <a:r>
              <a:rPr lang="el-GR" dirty="0" smtClean="0"/>
              <a:t>1,300 νεκροί</a:t>
            </a:r>
          </a:p>
          <a:p>
            <a:endParaRPr lang="el-GR" dirty="0" smtClean="0"/>
          </a:p>
          <a:p>
            <a:r>
              <a:rPr lang="el-GR" dirty="0" smtClean="0"/>
              <a:t>100.000 ακατάλληλα σπίτια</a:t>
            </a: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p:txBody>
          <a:bodyPr/>
          <a:lstStyle/>
          <a:p>
            <a:endParaRPr lang="el-GR" dirty="0"/>
          </a:p>
        </p:txBody>
      </p:sp>
      <p:sp>
        <p:nvSpPr>
          <p:cNvPr id="94210" name="Rectangle 2"/>
          <p:cNvSpPr>
            <a:spLocks noGrp="1" noChangeArrowheads="1"/>
          </p:cNvSpPr>
          <p:nvPr>
            <p:ph type="title"/>
          </p:nvPr>
        </p:nvSpPr>
        <p:spPr/>
        <p:txBody>
          <a:bodyPr>
            <a:normAutofit fontScale="90000"/>
          </a:bodyPr>
          <a:lstStyle/>
          <a:p>
            <a:r>
              <a:rPr lang="el-GR" sz="4000"/>
              <a:t>Κασμίρ, Πακιστάν</a:t>
            </a:r>
            <a:br>
              <a:rPr lang="el-GR" sz="4000"/>
            </a:br>
            <a:r>
              <a:rPr lang="el-GR" sz="4000"/>
              <a:t>10 Οκτωβρίου 2005</a:t>
            </a:r>
          </a:p>
        </p:txBody>
      </p:sp>
      <p:pic>
        <p:nvPicPr>
          <p:cNvPr id="94212" name="Picture 4" descr="C:\Users\Vanessa\Desktop\japan4.jpg"/>
          <p:cNvPicPr>
            <a:picLocks noChangeAspect="1" noChangeArrowheads="1"/>
          </p:cNvPicPr>
          <p:nvPr/>
        </p:nvPicPr>
        <p:blipFill>
          <a:blip r:embed="rId2" cstate="print"/>
          <a:srcRect/>
          <a:stretch>
            <a:fillRect/>
          </a:stretch>
        </p:blipFill>
        <p:spPr bwMode="auto">
          <a:xfrm>
            <a:off x="457200" y="1600200"/>
            <a:ext cx="4343400" cy="2895600"/>
          </a:xfrm>
          <a:prstGeom prst="rect">
            <a:avLst/>
          </a:prstGeom>
          <a:noFill/>
        </p:spPr>
      </p:pic>
      <p:pic>
        <p:nvPicPr>
          <p:cNvPr id="94213" name="Picture 5" descr="C:\Users\Vanessa\Desktop\images (4).jpg"/>
          <p:cNvPicPr>
            <a:picLocks noChangeAspect="1" noChangeArrowheads="1"/>
          </p:cNvPicPr>
          <p:nvPr/>
        </p:nvPicPr>
        <p:blipFill>
          <a:blip r:embed="rId3" cstate="print"/>
          <a:srcRect/>
          <a:stretch>
            <a:fillRect/>
          </a:stretch>
        </p:blipFill>
        <p:spPr bwMode="auto">
          <a:xfrm>
            <a:off x="4800600" y="3295940"/>
            <a:ext cx="3962400" cy="2866736"/>
          </a:xfrm>
          <a:prstGeom prst="rect">
            <a:avLst/>
          </a:prstGeom>
          <a:noFill/>
        </p:spPr>
      </p:pic>
      <p:sp>
        <p:nvSpPr>
          <p:cNvPr id="8" name="7 - TextBox"/>
          <p:cNvSpPr txBox="1"/>
          <p:nvPr/>
        </p:nvSpPr>
        <p:spPr>
          <a:xfrm>
            <a:off x="5638800" y="2286000"/>
            <a:ext cx="1981200" cy="369332"/>
          </a:xfrm>
          <a:prstGeom prst="rect">
            <a:avLst/>
          </a:prstGeom>
          <a:noFill/>
        </p:spPr>
        <p:txBody>
          <a:bodyPr wrap="square" rtlCol="0">
            <a:spAutoFit/>
          </a:bodyPr>
          <a:lstStyle/>
          <a:p>
            <a:r>
              <a:rPr lang="el-GR" dirty="0" smtClean="0"/>
              <a:t>7,6 </a:t>
            </a:r>
            <a:r>
              <a:rPr lang="el-GR" dirty="0"/>
              <a:t>ρ</a:t>
            </a:r>
            <a:r>
              <a:rPr lang="el-GR" dirty="0" smtClean="0"/>
              <a:t>ίχτερ</a:t>
            </a:r>
            <a:endParaRPr lang="el-GR" dirty="0"/>
          </a:p>
        </p:txBody>
      </p:sp>
      <p:sp>
        <p:nvSpPr>
          <p:cNvPr id="9" name="8 - TextBox"/>
          <p:cNvSpPr txBox="1"/>
          <p:nvPr/>
        </p:nvSpPr>
        <p:spPr>
          <a:xfrm>
            <a:off x="762000" y="4953000"/>
            <a:ext cx="3429000" cy="923330"/>
          </a:xfrm>
          <a:prstGeom prst="rect">
            <a:avLst/>
          </a:prstGeom>
          <a:noFill/>
        </p:spPr>
        <p:txBody>
          <a:bodyPr wrap="square" rtlCol="0">
            <a:spAutoFit/>
          </a:bodyPr>
          <a:lstStyle/>
          <a:p>
            <a:r>
              <a:rPr lang="el-GR" dirty="0" smtClean="0"/>
              <a:t>87,350 νεκροί</a:t>
            </a:r>
          </a:p>
          <a:p>
            <a:r>
              <a:rPr lang="el-GR" dirty="0" smtClean="0"/>
              <a:t>77,000 τραυματίες</a:t>
            </a:r>
          </a:p>
          <a:p>
            <a:r>
              <a:rPr lang="el-GR" dirty="0" smtClean="0"/>
              <a:t>3,5 εκατομμύρια άστεγοι</a:t>
            </a: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p:txBody>
          <a:bodyPr/>
          <a:lstStyle/>
          <a:p>
            <a:endParaRPr lang="el-GR" dirty="0"/>
          </a:p>
        </p:txBody>
      </p:sp>
      <p:sp>
        <p:nvSpPr>
          <p:cNvPr id="93186" name="Rectangle 2"/>
          <p:cNvSpPr>
            <a:spLocks noGrp="1" noChangeArrowheads="1"/>
          </p:cNvSpPr>
          <p:nvPr>
            <p:ph type="title"/>
          </p:nvPr>
        </p:nvSpPr>
        <p:spPr/>
        <p:txBody>
          <a:bodyPr>
            <a:normAutofit fontScale="90000"/>
          </a:bodyPr>
          <a:lstStyle/>
          <a:p>
            <a:r>
              <a:rPr lang="el-GR" sz="4000"/>
              <a:t>Νήσος Λέιτε, Φιλιππίνες</a:t>
            </a:r>
            <a:br>
              <a:rPr lang="el-GR" sz="4000"/>
            </a:br>
            <a:r>
              <a:rPr lang="el-GR" sz="4000"/>
              <a:t>17 Φεβρουαρίου 2006</a:t>
            </a:r>
          </a:p>
        </p:txBody>
      </p:sp>
      <p:pic>
        <p:nvPicPr>
          <p:cNvPr id="93188" name="Picture 4" descr="C:\Users\Vanessa\Desktop\images (5).jpg"/>
          <p:cNvPicPr>
            <a:picLocks noChangeAspect="1" noChangeArrowheads="1"/>
          </p:cNvPicPr>
          <p:nvPr/>
        </p:nvPicPr>
        <p:blipFill>
          <a:blip r:embed="rId2" cstate="print"/>
          <a:srcRect/>
          <a:stretch>
            <a:fillRect/>
          </a:stretch>
        </p:blipFill>
        <p:spPr bwMode="auto">
          <a:xfrm>
            <a:off x="457200" y="1524000"/>
            <a:ext cx="3429000" cy="4637145"/>
          </a:xfrm>
          <a:prstGeom prst="rect">
            <a:avLst/>
          </a:prstGeom>
          <a:noFill/>
        </p:spPr>
      </p:pic>
      <p:pic>
        <p:nvPicPr>
          <p:cNvPr id="93189" name="Picture 5" descr="C:\Users\Vanessa\Desktop\images (6).jpg"/>
          <p:cNvPicPr>
            <a:picLocks noChangeAspect="1" noChangeArrowheads="1"/>
          </p:cNvPicPr>
          <p:nvPr/>
        </p:nvPicPr>
        <p:blipFill>
          <a:blip r:embed="rId3" cstate="print"/>
          <a:srcRect/>
          <a:stretch>
            <a:fillRect/>
          </a:stretch>
        </p:blipFill>
        <p:spPr bwMode="auto">
          <a:xfrm>
            <a:off x="3962400" y="3429000"/>
            <a:ext cx="4724400" cy="2646218"/>
          </a:xfrm>
          <a:prstGeom prst="rect">
            <a:avLst/>
          </a:prstGeom>
          <a:noFill/>
        </p:spPr>
      </p:pic>
      <p:sp>
        <p:nvSpPr>
          <p:cNvPr id="8" name="7 - TextBox"/>
          <p:cNvSpPr txBox="1"/>
          <p:nvPr/>
        </p:nvSpPr>
        <p:spPr>
          <a:xfrm>
            <a:off x="4572000" y="1981200"/>
            <a:ext cx="3226268" cy="1200329"/>
          </a:xfrm>
          <a:prstGeom prst="rect">
            <a:avLst/>
          </a:prstGeom>
          <a:noFill/>
        </p:spPr>
        <p:txBody>
          <a:bodyPr wrap="none" rtlCol="0">
            <a:spAutoFit/>
          </a:bodyPr>
          <a:lstStyle/>
          <a:p>
            <a:r>
              <a:rPr lang="el-GR" dirty="0" smtClean="0"/>
              <a:t>Γιγάντια κατολίσθηση</a:t>
            </a:r>
          </a:p>
          <a:p>
            <a:endParaRPr lang="el-GR" dirty="0"/>
          </a:p>
          <a:p>
            <a:r>
              <a:rPr lang="el-GR" dirty="0" smtClean="0"/>
              <a:t>Τουλάχιστον 900 νεκροί</a:t>
            </a:r>
          </a:p>
          <a:p>
            <a:r>
              <a:rPr lang="el-GR" dirty="0" smtClean="0"/>
              <a:t>500 κατεστραμμένες κατοικίες</a:t>
            </a: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p:txBody>
          <a:bodyPr/>
          <a:lstStyle/>
          <a:p>
            <a:endParaRPr lang="el-GR" dirty="0"/>
          </a:p>
        </p:txBody>
      </p:sp>
      <p:sp>
        <p:nvSpPr>
          <p:cNvPr id="92162" name="Rectangle 2"/>
          <p:cNvSpPr>
            <a:spLocks noGrp="1" noChangeArrowheads="1"/>
          </p:cNvSpPr>
          <p:nvPr>
            <p:ph type="title"/>
          </p:nvPr>
        </p:nvSpPr>
        <p:spPr/>
        <p:txBody>
          <a:bodyPr>
            <a:normAutofit fontScale="90000"/>
          </a:bodyPr>
          <a:lstStyle/>
          <a:p>
            <a:r>
              <a:rPr lang="el-GR" sz="4000"/>
              <a:t>Γιογκιακάρτα, Ινδονησία</a:t>
            </a:r>
            <a:br>
              <a:rPr lang="el-GR" sz="4000"/>
            </a:br>
            <a:r>
              <a:rPr lang="el-GR" sz="4000"/>
              <a:t>27 Μαΐου 2006</a:t>
            </a:r>
          </a:p>
        </p:txBody>
      </p:sp>
      <p:pic>
        <p:nvPicPr>
          <p:cNvPr id="92164" name="Picture 4" descr="C:\Users\Vanessa\Desktop\αρχείο λήψης (1).jpg"/>
          <p:cNvPicPr>
            <a:picLocks noChangeAspect="1" noChangeArrowheads="1"/>
          </p:cNvPicPr>
          <p:nvPr/>
        </p:nvPicPr>
        <p:blipFill>
          <a:blip r:embed="rId2" cstate="print"/>
          <a:srcRect/>
          <a:stretch>
            <a:fillRect/>
          </a:stretch>
        </p:blipFill>
        <p:spPr bwMode="auto">
          <a:xfrm>
            <a:off x="457200" y="1600200"/>
            <a:ext cx="3930815" cy="2895600"/>
          </a:xfrm>
          <a:prstGeom prst="rect">
            <a:avLst/>
          </a:prstGeom>
          <a:noFill/>
        </p:spPr>
      </p:pic>
      <p:pic>
        <p:nvPicPr>
          <p:cNvPr id="92165" name="Picture 5" descr="C:\Users\Vanessa\Desktop\αρχείο λήψης (2).jpg"/>
          <p:cNvPicPr>
            <a:picLocks noChangeAspect="1" noChangeArrowheads="1"/>
          </p:cNvPicPr>
          <p:nvPr/>
        </p:nvPicPr>
        <p:blipFill>
          <a:blip r:embed="rId3" cstate="print"/>
          <a:srcRect/>
          <a:stretch>
            <a:fillRect/>
          </a:stretch>
        </p:blipFill>
        <p:spPr bwMode="auto">
          <a:xfrm>
            <a:off x="4419600" y="3308074"/>
            <a:ext cx="4305300" cy="2854601"/>
          </a:xfrm>
          <a:prstGeom prst="rect">
            <a:avLst/>
          </a:prstGeom>
          <a:noFill/>
        </p:spPr>
      </p:pic>
      <p:sp>
        <p:nvSpPr>
          <p:cNvPr id="9" name="8 - TextBox"/>
          <p:cNvSpPr txBox="1"/>
          <p:nvPr/>
        </p:nvSpPr>
        <p:spPr>
          <a:xfrm>
            <a:off x="4800600" y="2057400"/>
            <a:ext cx="3276600" cy="1200329"/>
          </a:xfrm>
          <a:prstGeom prst="rect">
            <a:avLst/>
          </a:prstGeom>
          <a:noFill/>
        </p:spPr>
        <p:txBody>
          <a:bodyPr wrap="square" rtlCol="0">
            <a:spAutoFit/>
          </a:bodyPr>
          <a:lstStyle/>
          <a:p>
            <a:r>
              <a:rPr lang="el-GR" dirty="0" smtClean="0"/>
              <a:t>6,2 ρίχτερ</a:t>
            </a:r>
          </a:p>
          <a:p>
            <a:endParaRPr lang="el-GR" dirty="0" smtClean="0"/>
          </a:p>
          <a:p>
            <a:r>
              <a:rPr lang="el-GR" dirty="0" smtClean="0"/>
              <a:t>Περισσότεροι από 450 μετασεισμοί</a:t>
            </a:r>
            <a:endParaRPr lang="el-GR" dirty="0"/>
          </a:p>
        </p:txBody>
      </p:sp>
      <p:sp>
        <p:nvSpPr>
          <p:cNvPr id="10" name="9 - TextBox"/>
          <p:cNvSpPr txBox="1"/>
          <p:nvPr/>
        </p:nvSpPr>
        <p:spPr>
          <a:xfrm>
            <a:off x="609600" y="4724400"/>
            <a:ext cx="3733800" cy="923330"/>
          </a:xfrm>
          <a:prstGeom prst="rect">
            <a:avLst/>
          </a:prstGeom>
          <a:noFill/>
        </p:spPr>
        <p:txBody>
          <a:bodyPr wrap="square" rtlCol="0">
            <a:spAutoFit/>
          </a:bodyPr>
          <a:lstStyle/>
          <a:p>
            <a:endParaRPr lang="el-GR" dirty="0" smtClean="0"/>
          </a:p>
          <a:p>
            <a:r>
              <a:rPr lang="el-GR" dirty="0" smtClean="0"/>
              <a:t>5,100 νεκροί</a:t>
            </a:r>
          </a:p>
          <a:p>
            <a:r>
              <a:rPr lang="el-GR" dirty="0" smtClean="0"/>
              <a:t>Τουλάχιστον 20,000 τραυματίες</a:t>
            </a: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p:txBody>
          <a:bodyPr/>
          <a:lstStyle/>
          <a:p>
            <a:endParaRPr lang="el-GR" dirty="0"/>
          </a:p>
        </p:txBody>
      </p:sp>
      <p:sp>
        <p:nvSpPr>
          <p:cNvPr id="91138" name="Rectangle 2"/>
          <p:cNvSpPr>
            <a:spLocks noGrp="1" noChangeArrowheads="1"/>
          </p:cNvSpPr>
          <p:nvPr>
            <p:ph type="title"/>
          </p:nvPr>
        </p:nvSpPr>
        <p:spPr/>
        <p:txBody>
          <a:bodyPr>
            <a:normAutofit fontScale="90000"/>
          </a:bodyPr>
          <a:lstStyle/>
          <a:p>
            <a:r>
              <a:rPr lang="el-GR" sz="4000"/>
              <a:t>Ιάβα, Ινδονησία</a:t>
            </a:r>
            <a:br>
              <a:rPr lang="el-GR" sz="4000"/>
            </a:br>
            <a:r>
              <a:rPr lang="el-GR" sz="4000"/>
              <a:t>17 Ιουλίου 2006</a:t>
            </a:r>
          </a:p>
        </p:txBody>
      </p:sp>
      <p:pic>
        <p:nvPicPr>
          <p:cNvPr id="91140" name="Picture 4" descr="C:\Users\Vanessa\Desktop\images (7).jpg"/>
          <p:cNvPicPr>
            <a:picLocks noChangeAspect="1" noChangeArrowheads="1"/>
          </p:cNvPicPr>
          <p:nvPr/>
        </p:nvPicPr>
        <p:blipFill>
          <a:blip r:embed="rId2" cstate="print"/>
          <a:srcRect/>
          <a:stretch>
            <a:fillRect/>
          </a:stretch>
        </p:blipFill>
        <p:spPr bwMode="auto">
          <a:xfrm>
            <a:off x="457200" y="1600200"/>
            <a:ext cx="4659406" cy="2667000"/>
          </a:xfrm>
          <a:prstGeom prst="rect">
            <a:avLst/>
          </a:prstGeom>
          <a:noFill/>
        </p:spPr>
      </p:pic>
      <p:pic>
        <p:nvPicPr>
          <p:cNvPr id="91141" name="Picture 5" descr="C:\Users\Vanessa\Desktop\images (8).jpg"/>
          <p:cNvPicPr>
            <a:picLocks noChangeAspect="1" noChangeArrowheads="1"/>
          </p:cNvPicPr>
          <p:nvPr/>
        </p:nvPicPr>
        <p:blipFill>
          <a:blip r:embed="rId3" cstate="print"/>
          <a:srcRect/>
          <a:stretch>
            <a:fillRect/>
          </a:stretch>
        </p:blipFill>
        <p:spPr bwMode="auto">
          <a:xfrm>
            <a:off x="5147733" y="3810000"/>
            <a:ext cx="3615267" cy="2324100"/>
          </a:xfrm>
          <a:prstGeom prst="rect">
            <a:avLst/>
          </a:prstGeom>
          <a:noFill/>
        </p:spPr>
      </p:pic>
      <p:sp>
        <p:nvSpPr>
          <p:cNvPr id="8" name="7 - TextBox"/>
          <p:cNvSpPr txBox="1"/>
          <p:nvPr/>
        </p:nvSpPr>
        <p:spPr>
          <a:xfrm>
            <a:off x="5867400" y="2438400"/>
            <a:ext cx="2074607" cy="369332"/>
          </a:xfrm>
          <a:prstGeom prst="rect">
            <a:avLst/>
          </a:prstGeom>
          <a:noFill/>
        </p:spPr>
        <p:txBody>
          <a:bodyPr wrap="none" rtlCol="0">
            <a:spAutoFit/>
          </a:bodyPr>
          <a:lstStyle/>
          <a:p>
            <a:r>
              <a:rPr lang="el-GR" dirty="0" smtClean="0"/>
              <a:t>Σεισμός 7,2 ρίχτερ</a:t>
            </a:r>
            <a:endParaRPr lang="el-GR" dirty="0"/>
          </a:p>
        </p:txBody>
      </p:sp>
      <p:sp>
        <p:nvSpPr>
          <p:cNvPr id="9" name="8 - TextBox"/>
          <p:cNvSpPr txBox="1"/>
          <p:nvPr/>
        </p:nvSpPr>
        <p:spPr>
          <a:xfrm>
            <a:off x="1295400" y="4800600"/>
            <a:ext cx="1718740" cy="646331"/>
          </a:xfrm>
          <a:prstGeom prst="rect">
            <a:avLst/>
          </a:prstGeom>
          <a:noFill/>
        </p:spPr>
        <p:txBody>
          <a:bodyPr wrap="none" rtlCol="0">
            <a:spAutoFit/>
          </a:bodyPr>
          <a:lstStyle/>
          <a:p>
            <a:r>
              <a:rPr lang="el-GR" dirty="0" smtClean="0"/>
              <a:t>531 νεκροί</a:t>
            </a:r>
          </a:p>
          <a:p>
            <a:r>
              <a:rPr lang="el-GR" dirty="0" smtClean="0"/>
              <a:t>52,000 άστεγοι</a:t>
            </a: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pPr algn="ctr"/>
            <a:endParaRPr lang="el-GR" dirty="0"/>
          </a:p>
          <a:p>
            <a:pPr algn="ctr"/>
            <a:endParaRPr lang="el-GR" dirty="0"/>
          </a:p>
          <a:p>
            <a:pPr algn="ctr">
              <a:buFontTx/>
              <a:buNone/>
            </a:pPr>
            <a:r>
              <a:rPr lang="el-GR" sz="4400" dirty="0"/>
              <a:t>ΕΛΛΗΝΙΚΕΣ ΦΥΣΙΚΕΣ ΚΑΤΑΣΤΡΟΦΕΣ</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3600" dirty="0" smtClean="0"/>
              <a:t>Σαντορίνη</a:t>
            </a:r>
            <a:br>
              <a:rPr lang="el-GR" sz="3600" dirty="0" smtClean="0"/>
            </a:br>
            <a:r>
              <a:rPr lang="el-GR" sz="3600" dirty="0" smtClean="0"/>
              <a:t>1641 π.Χ.</a:t>
            </a:r>
            <a:endParaRPr lang="en-US" sz="3600" dirty="0"/>
          </a:p>
        </p:txBody>
      </p:sp>
      <p:pic>
        <p:nvPicPr>
          <p:cNvPr id="9218" name="Picture 2" descr="C:\Users\Anastasia\Desktop\10714879_995906547101879_2008051728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371600"/>
            <a:ext cx="7391400" cy="460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688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sz="4000" dirty="0" smtClean="0">
                <a:latin typeface="Calibri"/>
                <a:cs typeface="Calibri"/>
              </a:rPr>
              <a:t>Χρηματοδότηση</a:t>
            </a:r>
            <a:endParaRPr lang="el-GR" sz="4000" dirty="0">
              <a:latin typeface="Calibri"/>
              <a:cs typeface="Calibri"/>
            </a:endParaRPr>
          </a:p>
        </p:txBody>
      </p:sp>
      <p:sp>
        <p:nvSpPr>
          <p:cNvPr id="3" name="Content Placeholder 2"/>
          <p:cNvSpPr>
            <a:spLocks noGrp="1"/>
          </p:cNvSpPr>
          <p:nvPr>
            <p:ph idx="1"/>
          </p:nvPr>
        </p:nvSpPr>
        <p:spPr>
          <a:xfrm>
            <a:off x="468313" y="1484313"/>
            <a:ext cx="8229600" cy="4525962"/>
          </a:xfrm>
        </p:spPr>
        <p:txBody>
          <a:bodyPr>
            <a:noAutofit/>
          </a:bodyPr>
          <a:lstStyle/>
          <a:p>
            <a:pPr>
              <a:defRPr/>
            </a:pPr>
            <a:r>
              <a:rPr lang="el-GR" sz="2400" dirty="0" smtClean="0">
                <a:latin typeface="Calibri"/>
                <a:cs typeface="Calibri"/>
              </a:rPr>
              <a:t>Το παρόν εκπαιδευτικό υλικό έχει αναπτυχθεί στα πλαίσια του εκπαιδευτικού έργου του διδάσκοντα.</a:t>
            </a:r>
            <a:endParaRPr lang="en-US" sz="2400" dirty="0" smtClean="0">
              <a:latin typeface="Calibri"/>
              <a:cs typeface="Calibri"/>
            </a:endParaRPr>
          </a:p>
          <a:p>
            <a:pPr>
              <a:defRPr/>
            </a:pPr>
            <a:r>
              <a:rPr lang="el-GR" sz="2400" dirty="0" smtClean="0">
                <a:latin typeface="Calibri"/>
                <a:cs typeface="Calibri"/>
              </a:rPr>
              <a:t>Το έργο «</a:t>
            </a:r>
            <a:r>
              <a:rPr lang="el-GR" sz="2400" b="1" dirty="0" smtClean="0">
                <a:latin typeface="Calibri"/>
                <a:cs typeface="Calibri"/>
              </a:rPr>
              <a:t>Ανοικτά Ακαδημαϊκά Μαθήματα στο Πανεπιστήμιο Αιγαίου</a:t>
            </a:r>
            <a:r>
              <a:rPr lang="el-GR" sz="2400" dirty="0" smtClean="0">
                <a:latin typeface="Calibri"/>
                <a:cs typeface="Calibri"/>
              </a:rPr>
              <a:t>» έχει χρηματοδοτήσει μόνο τη αναδιαμόρφωση του εκπαιδευτικού υλικού. </a:t>
            </a:r>
          </a:p>
          <a:p>
            <a:pPr>
              <a:defRPr/>
            </a:pPr>
            <a:r>
              <a:rPr lang="el-GR" sz="2400" dirty="0" smtClean="0">
                <a:latin typeface="Calibri"/>
                <a:cs typeface="Calibri"/>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21507" name="Picture 3" descr="Λογότυπο Επιχειρησιακού Προγράμματος Εκπαίδευση και Δια βίου Μάθησ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013325"/>
            <a:ext cx="6478587"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Θέση αριθμού διαφάνειας 5"/>
          <p:cNvSpPr>
            <a:spLocks noGrp="1"/>
          </p:cNvSpPr>
          <p:nvPr>
            <p:ph type="sldNum" sz="quarter" idx="4294967295"/>
          </p:nvPr>
        </p:nvSpPr>
        <p:spPr>
          <a:xfrm>
            <a:off x="6553200" y="6245225"/>
            <a:ext cx="2133600" cy="476250"/>
          </a:xfrm>
          <a:prstGeom prst="rect">
            <a:avLst/>
          </a:prstGeom>
        </p:spPr>
        <p:txBody>
          <a:bodyPr/>
          <a:lstStyle/>
          <a:p>
            <a:pPr>
              <a:defRPr/>
            </a:pPr>
            <a:fld id="{0097ED92-B35C-CC47-8E00-FC3C7C4821DF}" type="slidenum">
              <a:rPr lang="el-GR" smtClean="0"/>
              <a:pPr>
                <a:defRPr/>
              </a:pPr>
              <a:t>3</a:t>
            </a:fld>
            <a:endParaRPr lang="el-GR" dirty="0"/>
          </a:p>
        </p:txBody>
      </p:sp>
    </p:spTree>
    <p:extLst>
      <p:ext uri="{BB962C8B-B14F-4D97-AF65-F5344CB8AC3E}">
        <p14:creationId xmlns:p14="http://schemas.microsoft.com/office/powerpoint/2010/main" val="56732882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p:txBody>
          <a:bodyPr/>
          <a:lstStyle/>
          <a:p>
            <a:r>
              <a:rPr lang="el-GR" dirty="0" smtClean="0"/>
              <a:t>  </a:t>
            </a:r>
          </a:p>
          <a:p>
            <a:r>
              <a:rPr lang="el-GR" dirty="0" smtClean="0"/>
              <a:t>                                                                  </a:t>
            </a:r>
            <a:r>
              <a:rPr lang="el-GR" sz="1800" dirty="0" smtClean="0"/>
              <a:t>6,5 Ρίχτερ</a:t>
            </a:r>
          </a:p>
          <a:p>
            <a:endParaRPr lang="el-GR" dirty="0"/>
          </a:p>
          <a:p>
            <a:endParaRPr lang="el-GR" dirty="0" smtClean="0"/>
          </a:p>
          <a:p>
            <a:endParaRPr lang="el-GR" dirty="0"/>
          </a:p>
          <a:p>
            <a:endParaRPr lang="el-GR" dirty="0" smtClean="0"/>
          </a:p>
          <a:p>
            <a:endParaRPr lang="el-GR" dirty="0"/>
          </a:p>
          <a:p>
            <a:pPr marL="0" indent="0">
              <a:buNone/>
            </a:pPr>
            <a:r>
              <a:rPr lang="el-GR" sz="1800" dirty="0" smtClean="0"/>
              <a:t>45 νεκροί</a:t>
            </a:r>
          </a:p>
          <a:p>
            <a:pPr marL="0" indent="0">
              <a:buNone/>
            </a:pPr>
            <a:r>
              <a:rPr lang="el-GR" sz="1800" dirty="0" smtClean="0"/>
              <a:t>9.480 κτίρια με σοβαρές βλάβες</a:t>
            </a:r>
            <a:endParaRPr lang="el-GR" sz="1800" dirty="0"/>
          </a:p>
        </p:txBody>
      </p:sp>
      <p:sp>
        <p:nvSpPr>
          <p:cNvPr id="107522" name="Rectangle 2"/>
          <p:cNvSpPr>
            <a:spLocks noGrp="1" noChangeArrowheads="1"/>
          </p:cNvSpPr>
          <p:nvPr>
            <p:ph type="title"/>
          </p:nvPr>
        </p:nvSpPr>
        <p:spPr/>
        <p:txBody>
          <a:bodyPr>
            <a:normAutofit fontScale="90000"/>
          </a:bodyPr>
          <a:lstStyle/>
          <a:p>
            <a:r>
              <a:rPr lang="el-GR" sz="4000" dirty="0"/>
              <a:t>Θεσσαλονίκη, Μακεδονία</a:t>
            </a:r>
            <a:br>
              <a:rPr lang="el-GR" sz="4000" dirty="0"/>
            </a:br>
            <a:r>
              <a:rPr lang="el-GR" sz="4000" dirty="0"/>
              <a:t>20 Ιουνίου 1978</a:t>
            </a:r>
          </a:p>
        </p:txBody>
      </p:sp>
      <p:pic>
        <p:nvPicPr>
          <p:cNvPr id="30722" name="Picture 2" descr="C:\Users\Anastasia\Desktop\ΘΕΣΣΑΛΟΝΙΚΗ 19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295" y="1524000"/>
            <a:ext cx="4024578" cy="2976587"/>
          </a:xfrm>
          <a:prstGeom prst="rect">
            <a:avLst/>
          </a:prstGeom>
          <a:noFill/>
          <a:extLst>
            <a:ext uri="{909E8E84-426E-40dd-AFC4-6F175D3DCCD1}">
              <a14:hiddenFill xmlns:a14="http://schemas.microsoft.com/office/drawing/2010/main">
                <a:solidFill>
                  <a:srgbClr val="FFFFFF"/>
                </a:solidFill>
              </a14:hiddenFill>
            </a:ext>
          </a:extLst>
        </p:spPr>
      </p:pic>
      <p:pic>
        <p:nvPicPr>
          <p:cNvPr id="30723" name="Picture 3" descr="C:\Users\Anastasia\Desktop\ΘΕΣΣΑΛΟΝΙΚΗ 1978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6873" y="2788177"/>
            <a:ext cx="4191000" cy="33695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p:txBody>
          <a:bodyPr>
            <a:normAutofit/>
          </a:bodyPr>
          <a:lstStyle/>
          <a:p>
            <a:endParaRPr lang="el-GR" dirty="0" smtClean="0"/>
          </a:p>
          <a:p>
            <a:endParaRPr lang="el-GR" dirty="0"/>
          </a:p>
          <a:p>
            <a:endParaRPr lang="el-GR" dirty="0" smtClean="0"/>
          </a:p>
          <a:p>
            <a:endParaRPr lang="el-GR" dirty="0"/>
          </a:p>
          <a:p>
            <a:endParaRPr lang="el-GR" dirty="0" smtClean="0"/>
          </a:p>
          <a:p>
            <a:pPr marL="0" indent="0">
              <a:buNone/>
            </a:pPr>
            <a:endParaRPr lang="el-GR" sz="1800" dirty="0" smtClean="0"/>
          </a:p>
          <a:p>
            <a:pPr marL="0" indent="0">
              <a:buNone/>
            </a:pPr>
            <a:endParaRPr lang="el-GR" sz="1800" dirty="0"/>
          </a:p>
          <a:p>
            <a:pPr marL="0" indent="0">
              <a:buNone/>
            </a:pPr>
            <a:r>
              <a:rPr lang="el-GR" sz="1800" dirty="0"/>
              <a:t>2</a:t>
            </a:r>
            <a:r>
              <a:rPr lang="el-GR" sz="1800" dirty="0" smtClean="0"/>
              <a:t>0 νεκροί</a:t>
            </a:r>
          </a:p>
          <a:p>
            <a:pPr marL="0" indent="0">
              <a:buNone/>
            </a:pPr>
            <a:r>
              <a:rPr lang="el-GR" sz="1800" dirty="0"/>
              <a:t>5</a:t>
            </a:r>
            <a:r>
              <a:rPr lang="el-GR" sz="1800" dirty="0" smtClean="0"/>
              <a:t>00 τραυματίες</a:t>
            </a:r>
          </a:p>
          <a:p>
            <a:pPr marL="0" indent="0">
              <a:buNone/>
            </a:pPr>
            <a:r>
              <a:rPr lang="el-GR" sz="1800" dirty="0" smtClean="0"/>
              <a:t>Κατάρρευση 250 κατοικιών</a:t>
            </a:r>
            <a:endParaRPr lang="el-GR" sz="1800" dirty="0"/>
          </a:p>
        </p:txBody>
      </p:sp>
      <p:sp>
        <p:nvSpPr>
          <p:cNvPr id="106498" name="Rectangle 2"/>
          <p:cNvSpPr>
            <a:spLocks noGrp="1" noChangeArrowheads="1"/>
          </p:cNvSpPr>
          <p:nvPr>
            <p:ph type="title"/>
          </p:nvPr>
        </p:nvSpPr>
        <p:spPr/>
        <p:txBody>
          <a:bodyPr>
            <a:normAutofit fontScale="90000"/>
          </a:bodyPr>
          <a:lstStyle/>
          <a:p>
            <a:r>
              <a:rPr lang="el-GR" sz="4000" dirty="0"/>
              <a:t>Κορινθία, Πελοπόννησος</a:t>
            </a:r>
            <a:br>
              <a:rPr lang="el-GR" sz="4000" dirty="0"/>
            </a:br>
            <a:r>
              <a:rPr lang="el-GR" sz="4000" dirty="0"/>
              <a:t>24 Φεβρουαρίου 1981</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469" y="1600200"/>
            <a:ext cx="4376737"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Anastasia\Desktop\photo.ph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67366">
            <a:off x="4690677" y="3256408"/>
            <a:ext cx="4212725" cy="29723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0" y="2089666"/>
            <a:ext cx="1524000" cy="369332"/>
          </a:xfrm>
          <a:prstGeom prst="rect">
            <a:avLst/>
          </a:prstGeom>
          <a:noFill/>
        </p:spPr>
        <p:txBody>
          <a:bodyPr wrap="square" rtlCol="0">
            <a:spAutoFit/>
          </a:bodyPr>
          <a:lstStyle/>
          <a:p>
            <a:r>
              <a:rPr lang="el-GR" dirty="0" smtClean="0"/>
              <a:t>6.7 ρίχτερ</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p:txBody>
          <a:bodyPr>
            <a:normAutofit fontScale="92500" lnSpcReduction="10000"/>
          </a:bodyPr>
          <a:lstStyle/>
          <a:p>
            <a:pPr marL="0" indent="0">
              <a:buNone/>
            </a:pPr>
            <a:r>
              <a:rPr lang="el-GR" dirty="0" smtClean="0"/>
              <a:t>                                                        </a:t>
            </a:r>
          </a:p>
          <a:p>
            <a:pPr marL="0" indent="0">
              <a:buNone/>
            </a:pPr>
            <a:r>
              <a:rPr lang="el-GR" dirty="0"/>
              <a:t> </a:t>
            </a:r>
            <a:r>
              <a:rPr lang="el-GR" dirty="0" smtClean="0"/>
              <a:t>                                                                      5,9 Ρίχτερ</a:t>
            </a:r>
          </a:p>
          <a:p>
            <a:r>
              <a:rPr lang="el-GR" sz="1800" dirty="0"/>
              <a:t> </a:t>
            </a:r>
            <a:r>
              <a:rPr lang="el-GR" sz="1800" dirty="0" smtClean="0"/>
              <a:t>                                                                               </a:t>
            </a:r>
          </a:p>
          <a:p>
            <a:r>
              <a:rPr lang="el-GR" sz="1800" dirty="0" smtClean="0"/>
              <a:t>                </a:t>
            </a:r>
          </a:p>
          <a:p>
            <a:endParaRPr lang="el-GR" sz="1800" dirty="0"/>
          </a:p>
          <a:p>
            <a:endParaRPr lang="el-GR" sz="1800" dirty="0" smtClean="0"/>
          </a:p>
          <a:p>
            <a:endParaRPr lang="el-GR" sz="1800" dirty="0"/>
          </a:p>
          <a:p>
            <a:endParaRPr lang="el-GR" sz="1800" dirty="0" smtClean="0"/>
          </a:p>
          <a:p>
            <a:endParaRPr lang="el-GR" sz="1800" dirty="0"/>
          </a:p>
          <a:p>
            <a:endParaRPr lang="el-GR" sz="1800" dirty="0" smtClean="0"/>
          </a:p>
          <a:p>
            <a:endParaRPr lang="el-GR" sz="1800" dirty="0"/>
          </a:p>
          <a:p>
            <a:pPr marL="0" indent="0" algn="just">
              <a:buNone/>
            </a:pPr>
            <a:r>
              <a:rPr lang="el-GR" sz="1800" dirty="0" smtClean="0"/>
              <a:t>                143 νεκροί</a:t>
            </a:r>
          </a:p>
          <a:p>
            <a:pPr marL="0" indent="0" algn="just">
              <a:buNone/>
            </a:pPr>
            <a:r>
              <a:rPr lang="el-GR" sz="1800" dirty="0" smtClean="0"/>
              <a:t>           Εκατοντάδες τραυματίες</a:t>
            </a:r>
          </a:p>
          <a:p>
            <a:pPr marL="0" indent="0" algn="just">
              <a:buNone/>
            </a:pPr>
            <a:r>
              <a:rPr lang="el-GR" sz="1800" dirty="0" smtClean="0"/>
              <a:t>           Χιλιάδες άστεγοι</a:t>
            </a:r>
          </a:p>
        </p:txBody>
      </p:sp>
      <p:sp>
        <p:nvSpPr>
          <p:cNvPr id="105474" name="Rectangle 2"/>
          <p:cNvSpPr>
            <a:spLocks noGrp="1" noChangeArrowheads="1"/>
          </p:cNvSpPr>
          <p:nvPr>
            <p:ph type="title"/>
          </p:nvPr>
        </p:nvSpPr>
        <p:spPr/>
        <p:txBody>
          <a:bodyPr>
            <a:normAutofit fontScale="90000"/>
          </a:bodyPr>
          <a:lstStyle/>
          <a:p>
            <a:r>
              <a:rPr lang="el-GR" sz="4000" dirty="0"/>
              <a:t>Πάρνηθα, Αττική</a:t>
            </a:r>
            <a:br>
              <a:rPr lang="el-GR" sz="4000" dirty="0"/>
            </a:br>
            <a:r>
              <a:rPr lang="el-GR" sz="4000" dirty="0"/>
              <a:t>7 Σεπτεμβρίου 1999</a:t>
            </a:r>
          </a:p>
        </p:txBody>
      </p:sp>
      <p:pic>
        <p:nvPicPr>
          <p:cNvPr id="31746" name="Picture 2" descr="C:\Users\Anastasia\Desktop\ca766fd9f406ecd16734f42a26c2fc3b_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00200"/>
            <a:ext cx="4012961" cy="288808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Anastasia\Desktop\10579970_995840927108441_190985581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599" y="3429000"/>
            <a:ext cx="4038599" cy="2612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Ζαχάρω, Πελοπόννησος</a:t>
            </a:r>
            <a:br>
              <a:rPr lang="el-GR" dirty="0" smtClean="0"/>
            </a:br>
            <a:r>
              <a:rPr lang="el-GR" dirty="0" smtClean="0"/>
              <a:t>24-26 Αυγούστου 2007</a:t>
            </a:r>
            <a:endParaRPr lang="en-US" dirty="0"/>
          </a:p>
        </p:txBody>
      </p:sp>
      <p:sp>
        <p:nvSpPr>
          <p:cNvPr id="4" name="TextBox 3"/>
          <p:cNvSpPr txBox="1"/>
          <p:nvPr/>
        </p:nvSpPr>
        <p:spPr>
          <a:xfrm>
            <a:off x="5638800" y="2362200"/>
            <a:ext cx="3505200" cy="369332"/>
          </a:xfrm>
          <a:prstGeom prst="rect">
            <a:avLst/>
          </a:prstGeom>
          <a:noFill/>
        </p:spPr>
        <p:txBody>
          <a:bodyPr wrap="square" rtlCol="0">
            <a:spAutoFit/>
          </a:bodyPr>
          <a:lstStyle/>
          <a:p>
            <a:r>
              <a:rPr lang="el-GR" dirty="0" smtClean="0"/>
              <a:t>               37 νεκροί</a:t>
            </a:r>
            <a:endParaRPr lang="en-US" dirty="0"/>
          </a:p>
        </p:txBody>
      </p:sp>
      <p:pic>
        <p:nvPicPr>
          <p:cNvPr id="2052" name="Picture 4" descr="C:\Users\Anastasia\Desktop\10723525_10152839440929225_924668033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752600"/>
            <a:ext cx="5017655"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83146">
            <a:off x="4303713" y="2517530"/>
            <a:ext cx="5718175" cy="54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43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l-GR" dirty="0" smtClean="0"/>
          </a:p>
          <a:p>
            <a:pPr marL="0" indent="0">
              <a:buNone/>
            </a:pPr>
            <a:endParaRPr lang="el-GR" dirty="0"/>
          </a:p>
        </p:txBody>
      </p:sp>
      <p:sp>
        <p:nvSpPr>
          <p:cNvPr id="5" name="Cloud Callout 4"/>
          <p:cNvSpPr/>
          <p:nvPr/>
        </p:nvSpPr>
        <p:spPr>
          <a:xfrm>
            <a:off x="762000" y="381000"/>
            <a:ext cx="7848600" cy="51054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sz="2800" dirty="0"/>
              <a:t>Το γεγονός οτι μια καταστροφή είναι ένα απρόβλεπτο φαινόμενο, δεν μας αποτρέπει από το να γνωρίζουμε πως να συμπεριφερθούμε και να προστατευτούμε από τη «μανία» της φύσης...</a:t>
            </a:r>
          </a:p>
        </p:txBody>
      </p:sp>
    </p:spTree>
    <p:extLst>
      <p:ext uri="{BB962C8B-B14F-4D97-AF65-F5344CB8AC3E}">
        <p14:creationId xmlns:p14="http://schemas.microsoft.com/office/powerpoint/2010/main" val="426211208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l-GR" sz="3200" dirty="0" smtClean="0"/>
          </a:p>
          <a:p>
            <a:pPr marL="0" indent="0">
              <a:buNone/>
            </a:pPr>
            <a:endParaRPr lang="el-GR" sz="3200" dirty="0"/>
          </a:p>
          <a:p>
            <a:pPr marL="0" indent="0">
              <a:buNone/>
            </a:pPr>
            <a:r>
              <a:rPr lang="el-GR" sz="3200" dirty="0" smtClean="0"/>
              <a:t>Αυτοί που σήμερα εκπαιδεύονται θα πρέπει να κάνουν οτι εμείς δεν κάναμε ή έχουμε αποτύχει...</a:t>
            </a:r>
            <a:endParaRPr lang="en-US" sz="3200" dirty="0"/>
          </a:p>
        </p:txBody>
      </p:sp>
      <p:sp>
        <p:nvSpPr>
          <p:cNvPr id="3" name="Title 2"/>
          <p:cNvSpPr>
            <a:spLocks noGrp="1"/>
          </p:cNvSpPr>
          <p:nvPr>
            <p:ph type="title"/>
          </p:nvPr>
        </p:nvSpPr>
        <p:spPr/>
        <p:txBody>
          <a:bodyPr/>
          <a:lstStyle/>
          <a:p>
            <a:r>
              <a:rPr lang="el-GR" dirty="0" smtClean="0"/>
              <a:t>ΑΝΘΡΩΠΟΣ - ΕΚΠΑΙΔΕΥΣΗ</a:t>
            </a:r>
            <a:endParaRPr lang="en-US" dirty="0"/>
          </a:p>
        </p:txBody>
      </p:sp>
    </p:spTree>
    <p:extLst>
      <p:ext uri="{BB962C8B-B14F-4D97-AF65-F5344CB8AC3E}">
        <p14:creationId xmlns:p14="http://schemas.microsoft.com/office/powerpoint/2010/main" val="187299169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lstStyle/>
          <a:p>
            <a:r>
              <a:rPr lang="el-GR" sz="3200" dirty="0"/>
              <a:t>Εξασφάλιση δικαιώματος επιμόρφωσης σχετικά με τη μείωση της επικινδυνότητας αλλά κυρίως τη διασφάλιση ΟΤΑΝ συμβαίνουν καταστροφές</a:t>
            </a:r>
          </a:p>
          <a:p>
            <a:r>
              <a:rPr lang="el-GR" sz="3200" dirty="0"/>
              <a:t>Επιμόρφωση οικογένειας και κοινότητας σχετικά με τις υπάρχουσες απειλές  </a:t>
            </a:r>
          </a:p>
          <a:p>
            <a:r>
              <a:rPr lang="el-GR" sz="3200" dirty="0"/>
              <a:t>Ενθάρρυνση για προληπτικά μέτρα</a:t>
            </a:r>
          </a:p>
          <a:p>
            <a:endParaRPr lang="el-GR" sz="1800" dirty="0"/>
          </a:p>
        </p:txBody>
      </p:sp>
      <p:sp>
        <p:nvSpPr>
          <p:cNvPr id="11266" name="Rectangle 2"/>
          <p:cNvSpPr>
            <a:spLocks noGrp="1" noChangeArrowheads="1"/>
          </p:cNvSpPr>
          <p:nvPr>
            <p:ph type="title"/>
          </p:nvPr>
        </p:nvSpPr>
        <p:spPr/>
        <p:txBody>
          <a:bodyPr>
            <a:normAutofit fontScale="90000"/>
          </a:bodyPr>
          <a:lstStyle/>
          <a:p>
            <a:r>
              <a:rPr lang="el-GR" sz="4000"/>
              <a:t>ΕΚΠΑΙΔΕΥΣΗ – ΕΝΗΜΕΡΩΣΗ - ΠΡΟΣΤΑΣΙΑ</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normAutofit/>
          </a:bodyPr>
          <a:lstStyle/>
          <a:p>
            <a:r>
              <a:rPr lang="el-GR" sz="2400" dirty="0"/>
              <a:t>Τεχνικές και πρακτικές πληροφορίες για την υποστήριξη των ΜΜΕ</a:t>
            </a:r>
          </a:p>
          <a:p>
            <a:r>
              <a:rPr lang="el-GR" sz="2400" dirty="0"/>
              <a:t>Διατήρηση ιδεολογικών αρχών</a:t>
            </a:r>
          </a:p>
          <a:p>
            <a:r>
              <a:rPr lang="el-GR" sz="2400" dirty="0"/>
              <a:t>Σωστή συνεργασία φορέων</a:t>
            </a:r>
          </a:p>
          <a:p>
            <a:r>
              <a:rPr lang="el-GR" sz="2400" dirty="0"/>
              <a:t>Ορθότητα λεξιλογίου</a:t>
            </a:r>
          </a:p>
          <a:p>
            <a:r>
              <a:rPr lang="el-GR" sz="2400" dirty="0"/>
              <a:t>Επαλήθευση πληροφοριών (δημιουργία πανικού)</a:t>
            </a:r>
          </a:p>
          <a:p>
            <a:r>
              <a:rPr lang="el-GR" sz="2400" dirty="0"/>
              <a:t>Μόνιμη περιοδική εκπομπή για θέματα προστασίας πολιτών με συμμετοχή εκπροσώπων των υπηρεσιών έκτακτης ανάγκης</a:t>
            </a:r>
          </a:p>
          <a:p>
            <a:r>
              <a:rPr lang="el-GR" sz="2400" dirty="0"/>
              <a:t>Εκπαίδευση υπηρεσιών και δημοσιογράφων σε θέματα επικοινωνίας </a:t>
            </a:r>
          </a:p>
        </p:txBody>
      </p:sp>
      <p:sp>
        <p:nvSpPr>
          <p:cNvPr id="12290" name="Rectangle 2"/>
          <p:cNvSpPr>
            <a:spLocks noGrp="1" noChangeArrowheads="1"/>
          </p:cNvSpPr>
          <p:nvPr>
            <p:ph type="title"/>
          </p:nvPr>
        </p:nvSpPr>
        <p:spPr/>
        <p:txBody>
          <a:bodyPr/>
          <a:lstStyle/>
          <a:p>
            <a:r>
              <a:rPr lang="el-GR"/>
              <a:t>ΕΠΙΚΟΙΝΩΝΙΑ ΚΑΙ ΜΜΕ</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042988" y="404813"/>
            <a:ext cx="7315200" cy="1143000"/>
          </a:xfrm>
        </p:spPr>
        <p:txBody>
          <a:bodyPr>
            <a:normAutofit fontScale="90000"/>
          </a:bodyPr>
          <a:lstStyle/>
          <a:p>
            <a:r>
              <a:rPr lang="el-GR" sz="3200" b="1" dirty="0" smtClean="0">
                <a:latin typeface="Bookman Old Style" pitchFamily="18" charset="0"/>
              </a:rPr>
              <a:t>Περιβαλλοντική Επικινδυνότητα</a:t>
            </a:r>
            <a:r>
              <a:rPr lang="el-GR" sz="4000" dirty="0" smtClean="0">
                <a:latin typeface="Bookman Old Style" pitchFamily="18" charset="0"/>
              </a:rPr>
              <a:t>	</a:t>
            </a:r>
            <a:endParaRPr lang="en-US" sz="4000" dirty="0" smtClean="0">
              <a:latin typeface="Bookman Old Style" pitchFamily="18" charset="0"/>
            </a:endParaRPr>
          </a:p>
        </p:txBody>
      </p:sp>
      <p:sp>
        <p:nvSpPr>
          <p:cNvPr id="12291" name="Rectangle 3"/>
          <p:cNvSpPr>
            <a:spLocks noGrp="1" noChangeArrowheads="1"/>
          </p:cNvSpPr>
          <p:nvPr>
            <p:ph idx="4294967295"/>
          </p:nvPr>
        </p:nvSpPr>
        <p:spPr>
          <a:xfrm>
            <a:off x="1116013" y="1557338"/>
            <a:ext cx="7315200" cy="4525962"/>
          </a:xfrm>
        </p:spPr>
        <p:txBody>
          <a:bodyPr>
            <a:normAutofit fontScale="85000" lnSpcReduction="20000"/>
          </a:bodyPr>
          <a:lstStyle/>
          <a:p>
            <a:pPr algn="ctr">
              <a:buFontTx/>
              <a:buNone/>
            </a:pPr>
            <a:endParaRPr lang="el-GR" sz="2400" dirty="0" smtClean="0">
              <a:latin typeface="Bookman Old Style" pitchFamily="18" charset="0"/>
            </a:endParaRPr>
          </a:p>
          <a:p>
            <a:pPr algn="ctr">
              <a:buFontTx/>
              <a:buNone/>
            </a:pPr>
            <a:endParaRPr lang="el-GR" sz="2400" dirty="0" smtClean="0">
              <a:latin typeface="Bookman Old Style" pitchFamily="18" charset="0"/>
            </a:endParaRPr>
          </a:p>
          <a:p>
            <a:pPr algn="ctr">
              <a:buFontTx/>
              <a:buNone/>
            </a:pPr>
            <a:r>
              <a:rPr lang="el-GR" sz="2400" dirty="0" smtClean="0">
                <a:latin typeface="Bookman Old Style" pitchFamily="18" charset="0"/>
              </a:rPr>
              <a:t>Η Περιβαλλοντική επικινδυνότητα είναι</a:t>
            </a:r>
          </a:p>
          <a:p>
            <a:pPr algn="ctr">
              <a:buFontTx/>
              <a:buNone/>
            </a:pPr>
            <a:r>
              <a:rPr lang="el-GR" sz="2400" dirty="0" smtClean="0">
                <a:latin typeface="Bookman Old Style" pitchFamily="18" charset="0"/>
              </a:rPr>
              <a:t>συνώνυμη με την λέξη </a:t>
            </a:r>
            <a:r>
              <a:rPr lang="el-GR" sz="2400" b="1" i="1" dirty="0" smtClean="0">
                <a:latin typeface="Bookman Old Style" pitchFamily="18" charset="0"/>
              </a:rPr>
              <a:t>ρίσκο</a:t>
            </a:r>
            <a:r>
              <a:rPr lang="el-GR" sz="2400" dirty="0" smtClean="0">
                <a:latin typeface="Bookman Old Style" pitchFamily="18" charset="0"/>
              </a:rPr>
              <a:t>.</a:t>
            </a:r>
          </a:p>
          <a:p>
            <a:pPr>
              <a:buFontTx/>
              <a:buNone/>
            </a:pPr>
            <a:endParaRPr lang="el-GR" sz="2400" dirty="0" smtClean="0">
              <a:latin typeface="Bookman Old Style" pitchFamily="18" charset="0"/>
            </a:endParaRPr>
          </a:p>
          <a:p>
            <a:pPr algn="ctr">
              <a:buFontTx/>
              <a:buNone/>
            </a:pPr>
            <a:r>
              <a:rPr lang="el-GR" sz="2400" i="1" dirty="0" smtClean="0">
                <a:latin typeface="Bookman Old Style" pitchFamily="18" charset="0"/>
              </a:rPr>
              <a:t>Κίνδυνος</a:t>
            </a:r>
            <a:r>
              <a:rPr lang="el-GR" sz="2400" dirty="0" smtClean="0">
                <a:latin typeface="Bookman Old Style" pitchFamily="18" charset="0"/>
              </a:rPr>
              <a:t> ≈ </a:t>
            </a:r>
            <a:r>
              <a:rPr lang="el-GR" sz="2400" i="1" dirty="0" smtClean="0">
                <a:latin typeface="Bookman Old Style" pitchFamily="18" charset="0"/>
              </a:rPr>
              <a:t>Ευκαιρία</a:t>
            </a:r>
            <a:endParaRPr lang="en-US" sz="2400" i="1" dirty="0" smtClean="0">
              <a:latin typeface="Bookman Old Style" pitchFamily="18" charset="0"/>
            </a:endParaRPr>
          </a:p>
          <a:p>
            <a:pPr algn="ctr">
              <a:buFontTx/>
              <a:buNone/>
            </a:pPr>
            <a:endParaRPr lang="el-GR" sz="2400" i="1" dirty="0" smtClean="0">
              <a:latin typeface="Bookman Old Style" pitchFamily="18" charset="0"/>
            </a:endParaRPr>
          </a:p>
          <a:p>
            <a:pPr algn="ctr">
              <a:buFontTx/>
              <a:buNone/>
            </a:pPr>
            <a:r>
              <a:rPr lang="el-GR" sz="2400" i="1" dirty="0" err="1" smtClean="0">
                <a:latin typeface="Bookman Old Style" pitchFamily="18" charset="0"/>
              </a:rPr>
              <a:t>Επικινδυν</a:t>
            </a:r>
            <a:r>
              <a:rPr lang="el-GR" sz="2400" i="1" dirty="0" smtClean="0">
                <a:latin typeface="Bookman Old Style" pitchFamily="18" charset="0"/>
              </a:rPr>
              <a:t>-</a:t>
            </a:r>
          </a:p>
          <a:p>
            <a:pPr algn="ctr">
              <a:buFontTx/>
              <a:buNone/>
            </a:pPr>
            <a:endParaRPr lang="el-GR" sz="2400" i="1" dirty="0" smtClean="0">
              <a:latin typeface="Bookman Old Style" pitchFamily="18" charset="0"/>
            </a:endParaRPr>
          </a:p>
          <a:p>
            <a:pPr algn="ctr">
              <a:buFontTx/>
              <a:buNone/>
            </a:pPr>
            <a:r>
              <a:rPr lang="el-GR" sz="2400" i="1" dirty="0" smtClean="0">
                <a:latin typeface="Bookman Old Style" pitchFamily="18" charset="0"/>
              </a:rPr>
              <a:t>                                 </a:t>
            </a:r>
            <a:endParaRPr lang="en-US" sz="2400" i="1" dirty="0" smtClean="0">
              <a:latin typeface="Bookman Old Style" pitchFamily="18" charset="0"/>
            </a:endParaRPr>
          </a:p>
          <a:p>
            <a:pPr algn="ctr">
              <a:buFontTx/>
              <a:buNone/>
            </a:pPr>
            <a:r>
              <a:rPr lang="en-US" sz="2400" i="1" dirty="0" smtClean="0">
                <a:latin typeface="Bookman Old Style" pitchFamily="18" charset="0"/>
              </a:rPr>
              <a:t>                                   </a:t>
            </a:r>
            <a:r>
              <a:rPr lang="el-GR" sz="2400" i="1" dirty="0" smtClean="0">
                <a:latin typeface="Bookman Old Style" pitchFamily="18" charset="0"/>
              </a:rPr>
              <a:t>Κρύβει τη πιθανότητα</a:t>
            </a:r>
          </a:p>
          <a:p>
            <a:pPr>
              <a:buFontTx/>
              <a:buNone/>
            </a:pPr>
            <a:endParaRPr lang="el-GR" sz="2400" dirty="0" smtClean="0">
              <a:latin typeface="Bookman Old Style" pitchFamily="18" charset="0"/>
            </a:endParaRPr>
          </a:p>
          <a:p>
            <a:pPr>
              <a:buFontTx/>
              <a:buNone/>
            </a:pPr>
            <a:endParaRPr lang="el-GR" sz="2400" dirty="0" smtClean="0">
              <a:latin typeface="Bookman Old Style" pitchFamily="18" charset="0"/>
            </a:endParaRPr>
          </a:p>
          <a:p>
            <a:pPr>
              <a:buFontTx/>
              <a:buNone/>
            </a:pPr>
            <a:r>
              <a:rPr lang="el-GR" sz="2400" dirty="0" smtClean="0">
                <a:latin typeface="Bookman Old Style" pitchFamily="18" charset="0"/>
              </a:rPr>
              <a:t>	</a:t>
            </a:r>
            <a:endParaRPr lang="el-GR" sz="2400" u="sng" dirty="0" smtClean="0">
              <a:latin typeface="Bookman Old Style" pitchFamily="18" charset="0"/>
            </a:endParaRPr>
          </a:p>
        </p:txBody>
      </p:sp>
      <p:pic>
        <p:nvPicPr>
          <p:cNvPr id="1026" name="Picture 2" descr="C:\Users\Vanessa\Desktop\images.jpg"/>
          <p:cNvPicPr>
            <a:picLocks noChangeAspect="1" noChangeArrowheads="1"/>
          </p:cNvPicPr>
          <p:nvPr/>
        </p:nvPicPr>
        <p:blipFill>
          <a:blip r:embed="rId2" cstate="print"/>
          <a:srcRect/>
          <a:stretch>
            <a:fillRect/>
          </a:stretch>
        </p:blipFill>
        <p:spPr bwMode="auto">
          <a:xfrm>
            <a:off x="179512" y="3356992"/>
            <a:ext cx="2952328" cy="2707754"/>
          </a:xfrm>
          <a:prstGeom prst="rect">
            <a:avLst/>
          </a:prstGeom>
          <a:noFill/>
        </p:spPr>
      </p:pic>
      <p:sp>
        <p:nvSpPr>
          <p:cNvPr id="11" name="10 - Έλλειψη"/>
          <p:cNvSpPr/>
          <p:nvPr/>
        </p:nvSpPr>
        <p:spPr>
          <a:xfrm>
            <a:off x="5486400" y="3810000"/>
            <a:ext cx="1368152"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err="1" smtClean="0">
                <a:solidFill>
                  <a:schemeClr val="tx1"/>
                </a:solidFill>
              </a:rPr>
              <a:t>ότητα</a:t>
            </a:r>
            <a:endParaRPr lang="el-GR" sz="2400" dirty="0">
              <a:solidFill>
                <a:schemeClr val="tx1"/>
              </a:solidFill>
            </a:endParaRPr>
          </a:p>
        </p:txBody>
      </p:sp>
      <p:sp>
        <p:nvSpPr>
          <p:cNvPr id="13" name="12 - Βέλος προς τα κάτω"/>
          <p:cNvSpPr/>
          <p:nvPr/>
        </p:nvSpPr>
        <p:spPr>
          <a:xfrm>
            <a:off x="6019800" y="4343400"/>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dirty="0"/>
          </a:p>
        </p:txBody>
      </p:sp>
      <p:sp>
        <p:nvSpPr>
          <p:cNvPr id="5" name="Text Box 3"/>
          <p:cNvSpPr txBox="1">
            <a:spLocks noGrp="1" noChangeArrowheads="1"/>
          </p:cNvSpPr>
          <p:nvPr>
            <p:ph idx="1"/>
          </p:nvPr>
        </p:nvSpPr>
        <p:spPr bwMode="auto">
          <a:xfrm>
            <a:off x="457200" y="1524000"/>
            <a:ext cx="8229600" cy="2554545"/>
          </a:xfrm>
          <a:prstGeom prst="rect">
            <a:avLst/>
          </a:prstGeom>
          <a:noFill/>
          <a:ln w="9525">
            <a:noFill/>
            <a:miter lim="800000"/>
            <a:headEnd/>
            <a:tailEnd/>
          </a:ln>
        </p:spPr>
        <p:txBody>
          <a:bodyPr>
            <a:spAutoFit/>
          </a:bodyPr>
          <a:lstStyle/>
          <a:p>
            <a:pPr algn="ctr" eaLnBrk="0" hangingPunct="0">
              <a:spcBef>
                <a:spcPct val="50000"/>
              </a:spcBef>
              <a:buNone/>
            </a:pPr>
            <a:endParaRPr lang="en-US" sz="4000" b="1" dirty="0" smtClean="0">
              <a:latin typeface="Mistral" pitchFamily="66" charset="0"/>
            </a:endParaRPr>
          </a:p>
          <a:p>
            <a:pPr algn="ctr" eaLnBrk="0" hangingPunct="0">
              <a:spcBef>
                <a:spcPct val="50000"/>
              </a:spcBef>
              <a:buNone/>
            </a:pPr>
            <a:endParaRPr lang="en-US" sz="4000" b="1" dirty="0" smtClean="0">
              <a:latin typeface="Mistral" pitchFamily="66" charset="0"/>
            </a:endParaRPr>
          </a:p>
          <a:p>
            <a:pPr algn="ctr" eaLnBrk="0" hangingPunct="0">
              <a:spcBef>
                <a:spcPct val="50000"/>
              </a:spcBef>
              <a:buNone/>
            </a:pPr>
            <a:r>
              <a:rPr lang="en-US" sz="4000" b="1" dirty="0" smtClean="0">
                <a:latin typeface="Mistral" pitchFamily="66" charset="0"/>
              </a:rPr>
              <a:t>TA </a:t>
            </a:r>
            <a:r>
              <a:rPr lang="en-US" sz="4000" b="1" dirty="0">
                <a:latin typeface="Mistral" pitchFamily="66" charset="0"/>
              </a:rPr>
              <a:t>ATYX</a:t>
            </a:r>
            <a:r>
              <a:rPr lang="el-GR" sz="4000" b="1" dirty="0">
                <a:latin typeface="Mistral" pitchFamily="66" charset="0"/>
              </a:rPr>
              <a:t>Η</a:t>
            </a:r>
            <a:r>
              <a:rPr lang="en-US" sz="4000" b="1" dirty="0">
                <a:latin typeface="Mistral" pitchFamily="66" charset="0"/>
              </a:rPr>
              <a:t>MATA </a:t>
            </a:r>
            <a:r>
              <a:rPr lang="el-GR" sz="4000" b="1" dirty="0">
                <a:latin typeface="Mistral" pitchFamily="66" charset="0"/>
              </a:rPr>
              <a:t>ΔΕΝ ΣΥΜΒΑΙΝΟΥΝ ΑΠΛΑ…</a:t>
            </a:r>
            <a:endParaRPr lang="en-AU" sz="4000" b="1" dirty="0">
              <a:latin typeface="Mistral"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l-GR" dirty="0" smtClean="0"/>
              <a:t>ΦΥΣΙΚΕΣ ΚΑΤΑΣΤΡΟΦΕΣ</a:t>
            </a: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2"/>
          <p:cNvPicPr>
            <a:picLocks noGrp="1" noChangeAspect="1" noChangeArrowheads="1"/>
          </p:cNvPicPr>
          <p:nvPr>
            <p:ph idx="1"/>
          </p:nvPr>
        </p:nvPicPr>
        <p:blipFill>
          <a:blip r:embed="rId2" cstate="print"/>
          <a:srcRect/>
          <a:stretch>
            <a:fillRect/>
          </a:stretch>
        </p:blipFill>
        <p:spPr bwMode="auto">
          <a:xfrm>
            <a:off x="685800" y="533400"/>
            <a:ext cx="7924800" cy="58674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anessa\Desktop\αρχείο λήψης.jpg"/>
          <p:cNvPicPr>
            <a:picLocks noGrp="1" noChangeAspect="1" noChangeArrowheads="1"/>
          </p:cNvPicPr>
          <p:nvPr>
            <p:ph idx="1"/>
          </p:nvPr>
        </p:nvPicPr>
        <p:blipFill>
          <a:blip r:embed="rId2" cstate="print"/>
          <a:srcRect/>
          <a:stretch>
            <a:fillRect/>
          </a:stretch>
        </p:blipFill>
        <p:spPr bwMode="auto">
          <a:xfrm>
            <a:off x="914400" y="990600"/>
            <a:ext cx="7238999" cy="51816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anessa\Desktop\images (1).jpg"/>
          <p:cNvPicPr>
            <a:picLocks noGrp="1" noChangeAspect="1" noChangeArrowheads="1"/>
          </p:cNvPicPr>
          <p:nvPr>
            <p:ph idx="1"/>
          </p:nvPr>
        </p:nvPicPr>
        <p:blipFill>
          <a:blip r:embed="rId2" cstate="print"/>
          <a:srcRect/>
          <a:stretch>
            <a:fillRect/>
          </a:stretch>
        </p:blipFill>
        <p:spPr bwMode="auto">
          <a:xfrm>
            <a:off x="1219200" y="1056208"/>
            <a:ext cx="7010400" cy="52781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anessa\Desktop\images (3).jpg"/>
          <p:cNvPicPr>
            <a:picLocks noGrp="1" noChangeAspect="1" noChangeArrowheads="1"/>
          </p:cNvPicPr>
          <p:nvPr>
            <p:ph idx="1"/>
          </p:nvPr>
        </p:nvPicPr>
        <p:blipFill>
          <a:blip r:embed="rId2" cstate="print"/>
          <a:srcRect/>
          <a:stretch>
            <a:fillRect/>
          </a:stretch>
        </p:blipFill>
        <p:spPr bwMode="auto">
          <a:xfrm>
            <a:off x="1295400" y="228600"/>
            <a:ext cx="6553199" cy="623978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Vanessa\Desktop\images (2).jpg"/>
          <p:cNvPicPr>
            <a:picLocks noChangeAspect="1" noChangeArrowheads="1"/>
          </p:cNvPicPr>
          <p:nvPr/>
        </p:nvPicPr>
        <p:blipFill>
          <a:blip r:embed="rId2" cstate="print"/>
          <a:srcRect/>
          <a:stretch>
            <a:fillRect/>
          </a:stretch>
        </p:blipFill>
        <p:spPr bwMode="auto">
          <a:xfrm>
            <a:off x="1219200" y="762000"/>
            <a:ext cx="7086600" cy="568726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3"/>
          <p:cNvPicPr>
            <a:picLocks noGrp="1" noChangeAspect="1" noChangeArrowheads="1"/>
          </p:cNvPicPr>
          <p:nvPr>
            <p:ph idx="1"/>
          </p:nvPr>
        </p:nvPicPr>
        <p:blipFill>
          <a:blip r:embed="rId2" cstate="print"/>
          <a:srcRect/>
          <a:stretch>
            <a:fillRect/>
          </a:stretch>
        </p:blipFill>
        <p:spPr bwMode="auto">
          <a:xfrm>
            <a:off x="533401" y="609600"/>
            <a:ext cx="7924800" cy="56388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NoHoist"/>
          <p:cNvPicPr>
            <a:picLocks noGrp="1" noChangeAspect="1" noChangeArrowheads="1"/>
          </p:cNvPicPr>
          <p:nvPr>
            <p:ph idx="1"/>
          </p:nvPr>
        </p:nvPicPr>
        <p:blipFill>
          <a:blip r:embed="rId2" cstate="print"/>
          <a:srcRect/>
          <a:stretch>
            <a:fillRect/>
          </a:stretch>
        </p:blipFill>
        <p:spPr bwMode="auto">
          <a:xfrm>
            <a:off x="838200" y="685800"/>
            <a:ext cx="7620000" cy="57150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5"/>
          <p:cNvPicPr>
            <a:picLocks noGrp="1" noChangeAspect="1" noChangeArrowheads="1"/>
          </p:cNvPicPr>
          <p:nvPr>
            <p:ph idx="1"/>
          </p:nvPr>
        </p:nvPicPr>
        <p:blipFill>
          <a:blip r:embed="rId2" cstate="print"/>
          <a:srcRect/>
          <a:stretch>
            <a:fillRect/>
          </a:stretch>
        </p:blipFill>
        <p:spPr bwMode="auto">
          <a:xfrm>
            <a:off x="533400" y="838200"/>
            <a:ext cx="8238267" cy="5432107"/>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6"/>
          <p:cNvPicPr>
            <a:picLocks noGrp="1" noChangeAspect="1" noChangeArrowheads="1"/>
          </p:cNvPicPr>
          <p:nvPr>
            <p:ph idx="1"/>
          </p:nvPr>
        </p:nvPicPr>
        <p:blipFill>
          <a:blip r:embed="rId2" cstate="print"/>
          <a:srcRect/>
          <a:stretch>
            <a:fillRect/>
          </a:stretch>
        </p:blipFill>
        <p:spPr bwMode="auto">
          <a:xfrm>
            <a:off x="838201" y="609600"/>
            <a:ext cx="7620000" cy="54864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7"/>
          <p:cNvPicPr>
            <a:picLocks noGrp="1" noChangeAspect="1" noChangeArrowheads="1"/>
          </p:cNvPicPr>
          <p:nvPr>
            <p:ph idx="1"/>
          </p:nvPr>
        </p:nvPicPr>
        <p:blipFill>
          <a:blip r:embed="rId2" cstate="print"/>
          <a:srcRect/>
          <a:stretch>
            <a:fillRect/>
          </a:stretch>
        </p:blipFill>
        <p:spPr bwMode="auto">
          <a:xfrm>
            <a:off x="762000" y="1143000"/>
            <a:ext cx="7924799" cy="4953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Content Placeholder 2"/>
          <p:cNvSpPr>
            <a:spLocks noGrp="1"/>
          </p:cNvSpPr>
          <p:nvPr>
            <p:ph idx="1"/>
          </p:nvPr>
        </p:nvSpPr>
        <p:spPr>
          <a:ln/>
        </p:spPr>
        <p:txBody>
          <a:bodyPr/>
          <a:lstStyle/>
          <a:p>
            <a:endParaRPr lang="el-GR"/>
          </a:p>
          <a:p>
            <a:endParaRPr lang="el-GR" b="1"/>
          </a:p>
          <a:p>
            <a:pPr algn="ctr">
              <a:buFontTx/>
              <a:buNone/>
            </a:pPr>
            <a:r>
              <a:rPr lang="el-GR" sz="2400" b="1">
                <a:latin typeface="Times New Roman" pitchFamily="18" charset="0"/>
                <a:cs typeface="Times New Roman" pitchFamily="18" charset="0"/>
              </a:rPr>
              <a:t>ΚΑΘΑΡΟ ΝΕΡΟ</a:t>
            </a:r>
          </a:p>
          <a:p>
            <a:pPr algn="ctr">
              <a:buFontTx/>
              <a:buNone/>
            </a:pPr>
            <a:r>
              <a:rPr lang="el-GR" sz="2400" b="1">
                <a:latin typeface="Times New Roman" pitchFamily="18" charset="0"/>
                <a:cs typeface="Times New Roman" pitchFamily="18" charset="0"/>
              </a:rPr>
              <a:t>ΚΑΘΑΡΟ ΕΔΑΦΟΣ</a:t>
            </a:r>
          </a:p>
          <a:p>
            <a:pPr algn="ctr">
              <a:buFontTx/>
              <a:buNone/>
            </a:pPr>
            <a:r>
              <a:rPr lang="el-GR" sz="2400" b="1">
                <a:latin typeface="Times New Roman" pitchFamily="18" charset="0"/>
                <a:cs typeface="Times New Roman" pitchFamily="18" charset="0"/>
              </a:rPr>
              <a:t>ΚΑΘΑΡΟΣ ΑΕΡΑΣ</a:t>
            </a:r>
          </a:p>
        </p:txBody>
      </p:sp>
      <p:sp>
        <p:nvSpPr>
          <p:cNvPr id="3074" name="Rectangle 2"/>
          <p:cNvSpPr>
            <a:spLocks noGrp="1" noChangeArrowheads="1"/>
          </p:cNvSpPr>
          <p:nvPr>
            <p:ph type="title"/>
          </p:nvPr>
        </p:nvSpPr>
        <p:spPr/>
        <p:txBody>
          <a:bodyPr>
            <a:normAutofit/>
          </a:bodyPr>
          <a:lstStyle/>
          <a:p>
            <a:r>
              <a:rPr lang="el-GR" sz="4000"/>
              <a:t>ΒΑΣΙΚΑ ΔΙΚΑΙΩΜΑΤΑ ΑΝΘΡΩΠΟΥ</a:t>
            </a:r>
          </a:p>
        </p:txBody>
      </p:sp>
      <p:sp>
        <p:nvSpPr>
          <p:cNvPr id="3077" name="Content Placeholder 2"/>
          <p:cNvSpPr>
            <a:spLocks/>
          </p:cNvSpPr>
          <p:nvPr/>
        </p:nvSpPr>
        <p:spPr bwMode="auto">
          <a:xfrm>
            <a:off x="1116013" y="333375"/>
            <a:ext cx="7881937" cy="5792788"/>
          </a:xfrm>
          <a:prstGeom prst="rect">
            <a:avLst/>
          </a:prstGeom>
          <a:noFill/>
          <a:ln w="9525">
            <a:noFill/>
            <a:miter lim="800000"/>
            <a:headEnd/>
            <a:tailEnd/>
          </a:ln>
        </p:spPr>
        <p:txBody>
          <a:bodyPr/>
          <a:lstStyle/>
          <a:p>
            <a:pPr marL="342900" indent="-342900">
              <a:spcBef>
                <a:spcPct val="20000"/>
              </a:spcBef>
            </a:pPr>
            <a:endParaRPr lang="el-GR" sz="2400">
              <a:latin typeface="Times New Roman" pitchFamily="18" charset="0"/>
              <a:cs typeface="Times New Roman" pitchFamily="18" charset="0"/>
            </a:endParaRPr>
          </a:p>
          <a:p>
            <a:pPr marL="342900" indent="-342900" algn="ctr">
              <a:spcBef>
                <a:spcPct val="20000"/>
              </a:spcBef>
            </a:pPr>
            <a:endParaRPr lang="el-GR" sz="2400" b="1">
              <a:latin typeface="Times New Roman" pitchFamily="18" charset="0"/>
              <a:cs typeface="Times New Roman" pitchFamily="18" charset="0"/>
            </a:endParaRPr>
          </a:p>
          <a:p>
            <a:pPr marL="342900" indent="-342900" algn="ctr">
              <a:spcBef>
                <a:spcPct val="20000"/>
              </a:spcBef>
            </a:pPr>
            <a:endParaRPr lang="el-GR" sz="2400" b="1">
              <a:latin typeface="Times New Roman" pitchFamily="18" charset="0"/>
              <a:cs typeface="Times New Roman" pitchFamily="18" charset="0"/>
            </a:endParaRPr>
          </a:p>
          <a:p>
            <a:pPr marL="342900" indent="-342900" algn="ctr">
              <a:spcBef>
                <a:spcPct val="20000"/>
              </a:spcBef>
            </a:pPr>
            <a:endParaRPr lang="el-GR" sz="2400" b="1">
              <a:latin typeface="Times New Roman" pitchFamily="18" charset="0"/>
              <a:cs typeface="Times New Roman" pitchFamily="18" charset="0"/>
            </a:endParaRPr>
          </a:p>
        </p:txBody>
      </p:sp>
      <p:pic>
        <p:nvPicPr>
          <p:cNvPr id="5122" name="Picture 2" descr="C:\Users\Anastasia\Desktop\o-anemos-sth-zoi-mas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53559">
            <a:off x="609600" y="1600200"/>
            <a:ext cx="2327856" cy="232785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nastasia\Desktop\waterdroplets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5425" y="4038600"/>
            <a:ext cx="3628231" cy="242161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nastasia\Desktop\10428998_995857437106790_723272736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24997">
            <a:off x="6268879" y="1733454"/>
            <a:ext cx="2270363" cy="2270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rane_on_roof"/>
          <p:cNvPicPr>
            <a:picLocks noGrp="1" noChangeAspect="1" noChangeArrowheads="1"/>
          </p:cNvPicPr>
          <p:nvPr>
            <p:ph idx="1"/>
          </p:nvPr>
        </p:nvPicPr>
        <p:blipFill>
          <a:blip r:embed="rId2" cstate="print"/>
          <a:srcRect/>
          <a:stretch>
            <a:fillRect/>
          </a:stretch>
        </p:blipFill>
        <p:spPr bwMode="auto">
          <a:xfrm>
            <a:off x="914401" y="381000"/>
            <a:ext cx="7315200" cy="5867399"/>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03" descr="childfront"/>
          <p:cNvPicPr>
            <a:picLocks noGrp="1" noChangeAspect="1" noChangeArrowheads="1"/>
          </p:cNvPicPr>
          <p:nvPr>
            <p:ph idx="1"/>
          </p:nvPr>
        </p:nvPicPr>
        <p:blipFill>
          <a:blip r:embed="rId2" cstate="print"/>
          <a:srcRect/>
          <a:stretch>
            <a:fillRect/>
          </a:stretch>
        </p:blipFill>
        <p:spPr bwMode="auto">
          <a:xfrm>
            <a:off x="0" y="0"/>
            <a:ext cx="4196443" cy="6858000"/>
          </a:xfrm>
          <a:prstGeom prst="rect">
            <a:avLst/>
          </a:prstGeom>
          <a:noFill/>
          <a:ln w="9525">
            <a:noFill/>
            <a:miter lim="800000"/>
            <a:headEnd/>
            <a:tailEnd/>
          </a:ln>
        </p:spPr>
      </p:pic>
      <p:pic>
        <p:nvPicPr>
          <p:cNvPr id="5" name="Picture 304" descr="childwithlawyer"/>
          <p:cNvPicPr>
            <a:picLocks noChangeAspect="1" noChangeArrowheads="1"/>
          </p:cNvPicPr>
          <p:nvPr/>
        </p:nvPicPr>
        <p:blipFill>
          <a:blip r:embed="rId3" cstate="print"/>
          <a:srcRect/>
          <a:stretch>
            <a:fillRect/>
          </a:stretch>
        </p:blipFill>
        <p:spPr bwMode="auto">
          <a:xfrm>
            <a:off x="4211638" y="0"/>
            <a:ext cx="4932362"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2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5"/>
                                        </p:tgtEl>
                                        <p:attrNameLst>
                                          <p:attrName>ppt_x</p:attrName>
                                          <p:attrName>ppt_y</p:attrName>
                                        </p:attrNameLst>
                                      </p:cBhvr>
                                    </p:animMotion>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idx="1"/>
          </p:nvPr>
        </p:nvSpPr>
        <p:spPr>
          <a:xfrm>
            <a:off x="0" y="836712"/>
            <a:ext cx="6778625" cy="5668963"/>
          </a:xfrm>
        </p:spPr>
        <p:txBody>
          <a:bodyPr/>
          <a:lstStyle/>
          <a:p>
            <a:pPr algn="ctr">
              <a:lnSpc>
                <a:spcPct val="80000"/>
              </a:lnSpc>
              <a:buFontTx/>
              <a:buNone/>
            </a:pPr>
            <a:r>
              <a:rPr lang="el-GR" altLang="zh-CN" sz="2200" dirty="0" smtClean="0">
                <a:latin typeface="Times New Roman" pitchFamily="18" charset="0"/>
              </a:rPr>
              <a:t>Η ραγδαία ανάπτυξη της τεχνολογίας ενθουσιάζει πολλούς επιστήμονες και επενδυτές</a:t>
            </a:r>
            <a:r>
              <a:rPr lang="en-US" altLang="zh-CN" sz="2200" dirty="0" smtClean="0">
                <a:latin typeface="Times New Roman" pitchFamily="18" charset="0"/>
              </a:rPr>
              <a:t>.</a:t>
            </a:r>
          </a:p>
          <a:p>
            <a:pPr>
              <a:lnSpc>
                <a:spcPct val="80000"/>
              </a:lnSpc>
              <a:buFontTx/>
              <a:buNone/>
            </a:pPr>
            <a:endParaRPr lang="el-GR" altLang="zh-CN" sz="2200" dirty="0" smtClean="0">
              <a:latin typeface="Times New Roman" pitchFamily="18" charset="0"/>
            </a:endParaRPr>
          </a:p>
          <a:p>
            <a:pPr>
              <a:lnSpc>
                <a:spcPct val="80000"/>
              </a:lnSpc>
              <a:buFontTx/>
              <a:buNone/>
            </a:pPr>
            <a:endParaRPr lang="en-US" altLang="zh-CN" sz="2200" dirty="0" smtClean="0">
              <a:latin typeface="Times New Roman" pitchFamily="18" charset="0"/>
            </a:endParaRPr>
          </a:p>
          <a:p>
            <a:pPr>
              <a:lnSpc>
                <a:spcPct val="80000"/>
              </a:lnSpc>
              <a:buFontTx/>
              <a:buNone/>
            </a:pPr>
            <a:r>
              <a:rPr lang="el-GR" altLang="zh-CN" sz="2200" b="1" u="sng" dirty="0" smtClean="0">
                <a:latin typeface="Times New Roman" pitchFamily="18" charset="0"/>
              </a:rPr>
              <a:t>Σήμερα:</a:t>
            </a:r>
          </a:p>
          <a:p>
            <a:pPr>
              <a:lnSpc>
                <a:spcPct val="80000"/>
              </a:lnSpc>
              <a:buFontTx/>
              <a:buNone/>
            </a:pPr>
            <a:endParaRPr lang="en-US" altLang="zh-CN" sz="2200" u="sng" dirty="0" smtClean="0">
              <a:latin typeface="Times New Roman" pitchFamily="18" charset="0"/>
            </a:endParaRPr>
          </a:p>
          <a:p>
            <a:pPr>
              <a:lnSpc>
                <a:spcPct val="80000"/>
              </a:lnSpc>
            </a:pPr>
            <a:r>
              <a:rPr lang="el-GR" altLang="zh-CN" sz="2200" dirty="0" smtClean="0">
                <a:latin typeface="Times New Roman" pitchFamily="18" charset="0"/>
              </a:rPr>
              <a:t>Έχουμε φυτά πιο ανθεκτικά σε ασθένειες και παράσιτα, στην παγωνιά και ξηρασία. </a:t>
            </a:r>
          </a:p>
          <a:p>
            <a:pPr>
              <a:lnSpc>
                <a:spcPct val="80000"/>
              </a:lnSpc>
            </a:pPr>
            <a:endParaRPr lang="en-US" altLang="zh-CN" sz="2200" dirty="0" smtClean="0">
              <a:latin typeface="Times New Roman" pitchFamily="18" charset="0"/>
            </a:endParaRPr>
          </a:p>
          <a:p>
            <a:pPr>
              <a:lnSpc>
                <a:spcPct val="80000"/>
              </a:lnSpc>
            </a:pPr>
            <a:r>
              <a:rPr lang="el-GR" altLang="zh-CN" sz="2200" dirty="0" smtClean="0">
                <a:latin typeface="Times New Roman" pitchFamily="18" charset="0"/>
              </a:rPr>
              <a:t>Ελπίζουμε στη δημιουργία βακτηρίων που διαλύουν πετρελαιοκηλίδες και τοξικά απόβλητα. </a:t>
            </a:r>
          </a:p>
          <a:p>
            <a:pPr>
              <a:lnSpc>
                <a:spcPct val="80000"/>
              </a:lnSpc>
            </a:pPr>
            <a:endParaRPr lang="el-GR" altLang="zh-CN" sz="2200" dirty="0" smtClean="0">
              <a:latin typeface="Times New Roman" pitchFamily="18" charset="0"/>
            </a:endParaRPr>
          </a:p>
          <a:p>
            <a:pPr>
              <a:lnSpc>
                <a:spcPct val="80000"/>
              </a:lnSpc>
            </a:pPr>
            <a:endParaRPr lang="el-GR" altLang="zh-CN" sz="2200" dirty="0" smtClean="0">
              <a:latin typeface="Times New Roman" pitchFamily="18" charset="0"/>
            </a:endParaRPr>
          </a:p>
          <a:p>
            <a:pPr>
              <a:lnSpc>
                <a:spcPct val="80000"/>
              </a:lnSpc>
            </a:pPr>
            <a:endParaRPr lang="en-US" altLang="zh-CN" sz="2200" dirty="0" smtClean="0">
              <a:latin typeface="Times New Roman" pitchFamily="18" charset="0"/>
            </a:endParaRPr>
          </a:p>
          <a:p>
            <a:pPr>
              <a:lnSpc>
                <a:spcPct val="80000"/>
              </a:lnSpc>
            </a:pPr>
            <a:r>
              <a:rPr lang="el-GR" altLang="zh-CN" sz="2200" dirty="0" smtClean="0">
                <a:latin typeface="Times New Roman" pitchFamily="18" charset="0"/>
              </a:rPr>
              <a:t>Προσμένουμε με αγωνία νέα εμβόλια, θεραπευτικές ορμόνες και φάρμακα που να καταπολεμούν </a:t>
            </a:r>
            <a:r>
              <a:rPr lang="en-US" altLang="zh-CN" sz="2200" dirty="0" smtClean="0">
                <a:latin typeface="Times New Roman" pitchFamily="18" charset="0"/>
              </a:rPr>
              <a:t>AIDS</a:t>
            </a:r>
            <a:r>
              <a:rPr lang="el-GR" altLang="zh-CN" sz="2200" dirty="0" smtClean="0">
                <a:latin typeface="Times New Roman" pitchFamily="18" charset="0"/>
              </a:rPr>
              <a:t> και καρκίνο. </a:t>
            </a:r>
            <a:endParaRPr lang="en-US" altLang="zh-CN" sz="2200" dirty="0" smtClean="0">
              <a:latin typeface="Times New Roman" pitchFamily="18" charset="0"/>
            </a:endParaRPr>
          </a:p>
        </p:txBody>
      </p:sp>
      <p:pic>
        <p:nvPicPr>
          <p:cNvPr id="6146" name="Picture 2" descr="C:\Users\Vanessa\Desktop\αρχείο λήψης.jpg"/>
          <p:cNvPicPr>
            <a:picLocks noChangeAspect="1" noChangeArrowheads="1"/>
          </p:cNvPicPr>
          <p:nvPr/>
        </p:nvPicPr>
        <p:blipFill>
          <a:blip r:embed="rId3" cstate="print"/>
          <a:srcRect/>
          <a:stretch>
            <a:fillRect/>
          </a:stretch>
        </p:blipFill>
        <p:spPr bwMode="auto">
          <a:xfrm>
            <a:off x="6948264" y="1844824"/>
            <a:ext cx="1953097" cy="1752600"/>
          </a:xfrm>
          <a:prstGeom prst="rect">
            <a:avLst/>
          </a:prstGeom>
          <a:noFill/>
        </p:spPr>
      </p:pic>
      <p:pic>
        <p:nvPicPr>
          <p:cNvPr id="6147" name="Picture 3" descr="C:\Users\Vanessa\Desktop\images.jpg"/>
          <p:cNvPicPr>
            <a:picLocks noChangeAspect="1" noChangeArrowheads="1"/>
          </p:cNvPicPr>
          <p:nvPr/>
        </p:nvPicPr>
        <p:blipFill>
          <a:blip r:embed="rId4" cstate="print"/>
          <a:srcRect/>
          <a:stretch>
            <a:fillRect/>
          </a:stretch>
        </p:blipFill>
        <p:spPr bwMode="auto">
          <a:xfrm>
            <a:off x="5004048" y="4077072"/>
            <a:ext cx="1860339" cy="1160909"/>
          </a:xfrm>
          <a:prstGeom prst="rect">
            <a:avLst/>
          </a:prstGeom>
          <a:noFill/>
        </p:spPr>
      </p:pic>
      <p:pic>
        <p:nvPicPr>
          <p:cNvPr id="6148" name="Picture 4" descr="C:\Users\Vanessa\Desktop\αρχείο λήψης (1).jpg"/>
          <p:cNvPicPr>
            <a:picLocks noChangeAspect="1" noChangeArrowheads="1"/>
          </p:cNvPicPr>
          <p:nvPr/>
        </p:nvPicPr>
        <p:blipFill>
          <a:blip r:embed="rId5" cstate="print"/>
          <a:srcRect/>
          <a:stretch>
            <a:fillRect/>
          </a:stretch>
        </p:blipFill>
        <p:spPr bwMode="auto">
          <a:xfrm>
            <a:off x="6781800" y="5181600"/>
            <a:ext cx="2074838" cy="150111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0" y="1052736"/>
            <a:ext cx="6237287" cy="5592763"/>
          </a:xfrm>
        </p:spPr>
        <p:txBody>
          <a:bodyPr/>
          <a:lstStyle/>
          <a:p>
            <a:pPr>
              <a:lnSpc>
                <a:spcPct val="80000"/>
              </a:lnSpc>
            </a:pPr>
            <a:r>
              <a:rPr lang="el-GR" altLang="zh-CN" sz="2000" dirty="0" smtClean="0">
                <a:latin typeface="Times New Roman" pitchFamily="18" charset="0"/>
              </a:rPr>
              <a:t>Κάνουμε σχέδια για ζώα χωρίς πόδια ώστε να μην σπαταλούν ενέργεια με το να κινούνται, και για πουλερικά χωρίς πούπουλα για να μην χρειάζονται καθάρισμα.</a:t>
            </a:r>
          </a:p>
          <a:p>
            <a:pPr>
              <a:lnSpc>
                <a:spcPct val="80000"/>
              </a:lnSpc>
            </a:pPr>
            <a:endParaRPr lang="el-GR" altLang="zh-CN" sz="2000" dirty="0" smtClean="0">
              <a:latin typeface="Times New Roman" pitchFamily="18" charset="0"/>
            </a:endParaRPr>
          </a:p>
          <a:p>
            <a:pPr>
              <a:lnSpc>
                <a:spcPct val="80000"/>
              </a:lnSpc>
            </a:pPr>
            <a:endParaRPr lang="en-US" altLang="zh-CN" sz="2000" dirty="0" smtClean="0">
              <a:latin typeface="Times New Roman" pitchFamily="18" charset="0"/>
            </a:endParaRPr>
          </a:p>
          <a:p>
            <a:pPr>
              <a:lnSpc>
                <a:spcPct val="80000"/>
              </a:lnSpc>
            </a:pPr>
            <a:r>
              <a:rPr lang="el-GR" altLang="zh-CN" sz="2000" dirty="0" smtClean="0">
                <a:latin typeface="Times New Roman" pitchFamily="18" charset="0"/>
              </a:rPr>
              <a:t>Έχουμε ήδη φράουλες που αντιστέκονται στην παγωνιά και μικρές αγελάδες που παράγουν περισσότερο γάλα. </a:t>
            </a:r>
            <a:endParaRPr lang="en-US" sz="2000" dirty="0" smtClean="0">
              <a:latin typeface="Times New Roman" pitchFamily="18" charset="0"/>
            </a:endParaRPr>
          </a:p>
          <a:p>
            <a:pPr>
              <a:lnSpc>
                <a:spcPct val="80000"/>
              </a:lnSpc>
              <a:buFontTx/>
              <a:buNone/>
            </a:pPr>
            <a:endParaRPr lang="el-GR" altLang="zh-CN" sz="2000" dirty="0" smtClean="0">
              <a:latin typeface="Times New Roman" pitchFamily="18" charset="0"/>
            </a:endParaRPr>
          </a:p>
          <a:p>
            <a:pPr>
              <a:lnSpc>
                <a:spcPct val="80000"/>
              </a:lnSpc>
              <a:buFontTx/>
              <a:buNone/>
            </a:pPr>
            <a:endParaRPr lang="el-GR" altLang="zh-CN" sz="2000" dirty="0" smtClean="0">
              <a:latin typeface="Times New Roman" pitchFamily="18" charset="0"/>
            </a:endParaRPr>
          </a:p>
          <a:p>
            <a:pPr>
              <a:lnSpc>
                <a:spcPct val="80000"/>
              </a:lnSpc>
              <a:buFontTx/>
              <a:buNone/>
            </a:pPr>
            <a:endParaRPr lang="el-GR" altLang="zh-CN" sz="2000" dirty="0" smtClean="0">
              <a:latin typeface="Times New Roman" pitchFamily="18" charset="0"/>
            </a:endParaRPr>
          </a:p>
          <a:p>
            <a:pPr>
              <a:lnSpc>
                <a:spcPct val="80000"/>
              </a:lnSpc>
              <a:buFontTx/>
              <a:buNone/>
            </a:pPr>
            <a:endParaRPr lang="el-GR" altLang="zh-CN" sz="2000" dirty="0" smtClean="0">
              <a:latin typeface="Times New Roman" pitchFamily="18" charset="0"/>
            </a:endParaRPr>
          </a:p>
          <a:p>
            <a:pPr algn="ctr">
              <a:lnSpc>
                <a:spcPct val="80000"/>
              </a:lnSpc>
              <a:buFontTx/>
              <a:buNone/>
            </a:pPr>
            <a:r>
              <a:rPr lang="el-GR" altLang="zh-CN" sz="2000" dirty="0" smtClean="0">
                <a:latin typeface="Times New Roman" pitchFamily="18" charset="0"/>
              </a:rPr>
              <a:t>Το ίδιο γρήγορα με την τεχνολογία αυξάνονται και οι </a:t>
            </a:r>
            <a:endParaRPr lang="en-US" altLang="zh-CN" sz="2000" dirty="0" smtClean="0">
              <a:latin typeface="Times New Roman" pitchFamily="18" charset="0"/>
            </a:endParaRPr>
          </a:p>
          <a:p>
            <a:pPr algn="ctr">
              <a:lnSpc>
                <a:spcPct val="80000"/>
              </a:lnSpc>
              <a:buFontTx/>
              <a:buNone/>
            </a:pPr>
            <a:r>
              <a:rPr lang="el-GR" altLang="zh-CN" sz="2000" dirty="0" smtClean="0">
                <a:latin typeface="Times New Roman" pitchFamily="18" charset="0"/>
              </a:rPr>
              <a:t>κριτικές και οι φόβοι μας για καταστάσεις πλέον μη </a:t>
            </a:r>
            <a:endParaRPr lang="en-US" altLang="zh-CN" sz="2000" dirty="0" smtClean="0">
              <a:latin typeface="Times New Roman" pitchFamily="18" charset="0"/>
            </a:endParaRPr>
          </a:p>
          <a:p>
            <a:pPr algn="ctr">
              <a:lnSpc>
                <a:spcPct val="80000"/>
              </a:lnSpc>
              <a:buFontTx/>
              <a:buNone/>
            </a:pPr>
            <a:r>
              <a:rPr lang="el-GR" altLang="zh-CN" sz="2000" dirty="0" smtClean="0">
                <a:latin typeface="Times New Roman" pitchFamily="18" charset="0"/>
              </a:rPr>
              <a:t>ελεγχόμενες και μη ανατρέψιμες παρεμβάσεις στο </a:t>
            </a:r>
            <a:endParaRPr lang="en-US" altLang="zh-CN" sz="2000" dirty="0" smtClean="0">
              <a:latin typeface="Times New Roman" pitchFamily="18" charset="0"/>
            </a:endParaRPr>
          </a:p>
          <a:p>
            <a:pPr algn="ctr">
              <a:lnSpc>
                <a:spcPct val="80000"/>
              </a:lnSpc>
              <a:buFontTx/>
              <a:buNone/>
            </a:pPr>
            <a:r>
              <a:rPr lang="el-GR" altLang="zh-CN" sz="2000" dirty="0" smtClean="0">
                <a:latin typeface="Times New Roman" pitchFamily="18" charset="0"/>
              </a:rPr>
              <a:t>περιβάλλον. </a:t>
            </a:r>
            <a:endParaRPr lang="en-US" sz="2000" dirty="0" smtClean="0">
              <a:latin typeface="Times New Roman" pitchFamily="18" charset="0"/>
            </a:endParaRPr>
          </a:p>
        </p:txBody>
      </p:sp>
      <p:sp>
        <p:nvSpPr>
          <p:cNvPr id="23555" name="AutoShape 3"/>
          <p:cNvSpPr>
            <a:spLocks noChangeArrowheads="1"/>
          </p:cNvSpPr>
          <p:nvPr/>
        </p:nvSpPr>
        <p:spPr bwMode="auto">
          <a:xfrm>
            <a:off x="4419600" y="3581400"/>
            <a:ext cx="609600" cy="533400"/>
          </a:xfrm>
          <a:prstGeom prst="downArrow">
            <a:avLst>
              <a:gd name="adj1" fmla="val 50000"/>
              <a:gd name="adj2" fmla="val 25000"/>
            </a:avLst>
          </a:prstGeom>
          <a:solidFill>
            <a:schemeClr val="tx2"/>
          </a:solidFill>
          <a:ln w="9525">
            <a:solidFill>
              <a:schemeClr val="tx1"/>
            </a:solidFill>
            <a:miter lim="800000"/>
            <a:headEnd/>
            <a:tailEnd/>
          </a:ln>
        </p:spPr>
        <p:txBody>
          <a:bodyPr wrap="none" anchor="ctr"/>
          <a:lstStyle/>
          <a:p>
            <a:endParaRPr lang="el-GR" dirty="0"/>
          </a:p>
        </p:txBody>
      </p:sp>
      <p:pic>
        <p:nvPicPr>
          <p:cNvPr id="7170" name="Picture 2" descr="C:\Users\Vanessa\Desktop\images.jpg"/>
          <p:cNvPicPr>
            <a:picLocks noChangeAspect="1" noChangeArrowheads="1"/>
          </p:cNvPicPr>
          <p:nvPr/>
        </p:nvPicPr>
        <p:blipFill>
          <a:blip r:embed="rId3" cstate="print"/>
          <a:srcRect/>
          <a:stretch>
            <a:fillRect/>
          </a:stretch>
        </p:blipFill>
        <p:spPr bwMode="auto">
          <a:xfrm>
            <a:off x="5508104" y="692696"/>
            <a:ext cx="2239710" cy="1656184"/>
          </a:xfrm>
          <a:prstGeom prst="rect">
            <a:avLst/>
          </a:prstGeom>
          <a:noFill/>
        </p:spPr>
      </p:pic>
      <p:pic>
        <p:nvPicPr>
          <p:cNvPr id="7171" name="Picture 3" descr="C:\Users\Vanessa\Desktop\images (1).jpg"/>
          <p:cNvPicPr>
            <a:picLocks noChangeAspect="1" noChangeArrowheads="1"/>
          </p:cNvPicPr>
          <p:nvPr/>
        </p:nvPicPr>
        <p:blipFill>
          <a:blip r:embed="rId4" cstate="print"/>
          <a:srcRect/>
          <a:stretch>
            <a:fillRect/>
          </a:stretch>
        </p:blipFill>
        <p:spPr bwMode="auto">
          <a:xfrm>
            <a:off x="6084168" y="2276872"/>
            <a:ext cx="3059833" cy="2057400"/>
          </a:xfrm>
          <a:prstGeom prst="rect">
            <a:avLst/>
          </a:prstGeom>
          <a:noFill/>
        </p:spPr>
      </p:pic>
      <p:pic>
        <p:nvPicPr>
          <p:cNvPr id="7172" name="Picture 4" descr="C:\Users\Vanessa\Desktop\images (2).jpg"/>
          <p:cNvPicPr>
            <a:picLocks noChangeAspect="1" noChangeArrowheads="1"/>
          </p:cNvPicPr>
          <p:nvPr/>
        </p:nvPicPr>
        <p:blipFill>
          <a:blip r:embed="rId5" cstate="print"/>
          <a:srcRect/>
          <a:stretch>
            <a:fillRect/>
          </a:stretch>
        </p:blipFill>
        <p:spPr bwMode="auto">
          <a:xfrm>
            <a:off x="6516216" y="4345334"/>
            <a:ext cx="2627784" cy="251266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457200" y="981075"/>
            <a:ext cx="8229600" cy="5343525"/>
          </a:xfrm>
        </p:spPr>
        <p:txBody>
          <a:bodyPr/>
          <a:lstStyle/>
          <a:p>
            <a:pPr algn="ctr">
              <a:buFontTx/>
              <a:buNone/>
            </a:pPr>
            <a:endParaRPr lang="el-GR" altLang="zh-CN" sz="2400" b="1" dirty="0" smtClean="0">
              <a:latin typeface="Times New Roman" pitchFamily="18" charset="0"/>
            </a:endParaRPr>
          </a:p>
          <a:p>
            <a:pPr algn="ctr">
              <a:buFontTx/>
              <a:buNone/>
            </a:pPr>
            <a:r>
              <a:rPr lang="el-GR" altLang="zh-CN" sz="2200" b="1" dirty="0" smtClean="0">
                <a:latin typeface="Times New Roman" pitchFamily="18" charset="0"/>
              </a:rPr>
              <a:t>Πόση επικινδυνότητα είμαστε αποφασισμένοι να δεχτούμε; </a:t>
            </a:r>
          </a:p>
          <a:p>
            <a:pPr algn="ctr">
              <a:buFontTx/>
              <a:buNone/>
            </a:pPr>
            <a:endParaRPr lang="el-GR" altLang="zh-CN" sz="2200" b="1" dirty="0" smtClean="0">
              <a:latin typeface="Times New Roman" pitchFamily="18" charset="0"/>
            </a:endParaRPr>
          </a:p>
          <a:p>
            <a:pPr algn="ctr">
              <a:buFontTx/>
              <a:buNone/>
            </a:pPr>
            <a:endParaRPr lang="el-GR" altLang="zh-CN" sz="2200" b="1" dirty="0" smtClean="0">
              <a:latin typeface="Times New Roman" pitchFamily="18" charset="0"/>
            </a:endParaRPr>
          </a:p>
          <a:p>
            <a:pPr algn="ctr">
              <a:buFontTx/>
              <a:buNone/>
            </a:pPr>
            <a:r>
              <a:rPr lang="el-GR" altLang="zh-CN" sz="2200" b="1" dirty="0" smtClean="0">
                <a:latin typeface="Times New Roman" pitchFamily="18" charset="0"/>
              </a:rPr>
              <a:t>Τι σημαίνει ποιότητα ζωής; </a:t>
            </a:r>
          </a:p>
          <a:p>
            <a:pPr algn="ctr">
              <a:buFontTx/>
              <a:buNone/>
            </a:pPr>
            <a:endParaRPr lang="el-GR" altLang="zh-CN" sz="2200" b="1" dirty="0" smtClean="0">
              <a:latin typeface="Times New Roman" pitchFamily="18" charset="0"/>
            </a:endParaRPr>
          </a:p>
          <a:p>
            <a:pPr algn="ctr">
              <a:buFontTx/>
              <a:buNone/>
            </a:pPr>
            <a:endParaRPr lang="el-GR" altLang="zh-CN" sz="2200" b="1" dirty="0" smtClean="0">
              <a:latin typeface="Times New Roman" pitchFamily="18" charset="0"/>
            </a:endParaRPr>
          </a:p>
          <a:p>
            <a:pPr algn="ctr">
              <a:buFontTx/>
              <a:buNone/>
            </a:pPr>
            <a:r>
              <a:rPr lang="el-GR" altLang="zh-CN" sz="2200" b="1" dirty="0" smtClean="0">
                <a:latin typeface="Times New Roman" pitchFamily="18" charset="0"/>
              </a:rPr>
              <a:t>Ποιες πληροφορίες ανταποκρίνονται στην πραγματικότητα και ποιος αποφασίζει για ποιόν;</a:t>
            </a:r>
            <a:r>
              <a:rPr lang="el-GR" altLang="zh-CN" sz="2400" b="1" dirty="0" smtClean="0">
                <a:latin typeface="Times New Roman" pitchFamily="18" charset="0"/>
              </a:rPr>
              <a:t> </a:t>
            </a:r>
            <a:endParaRPr lang="en-US" sz="2400" b="1" dirty="0" smtClean="0">
              <a:latin typeface="Times New Roman" pitchFamily="18" charset="0"/>
            </a:endParaRPr>
          </a:p>
          <a:p>
            <a:endParaRPr lang="en-US" sz="2400" b="1" dirty="0" smtClean="0">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1052513"/>
            <a:ext cx="8229600" cy="5272087"/>
          </a:xfrm>
        </p:spPr>
        <p:txBody>
          <a:bodyPr/>
          <a:lstStyle/>
          <a:p>
            <a:pPr algn="ctr">
              <a:buFont typeface="Wingdings 2" pitchFamily="18" charset="2"/>
              <a:buNone/>
            </a:pPr>
            <a:r>
              <a:rPr lang="el-GR" sz="3200" dirty="0" smtClean="0"/>
              <a:t>Περιβαλλοντική Εκπαίδευση</a:t>
            </a:r>
          </a:p>
          <a:p>
            <a:pPr>
              <a:buFont typeface="Wingdings 2" pitchFamily="18" charset="2"/>
              <a:buNone/>
            </a:pPr>
            <a:endParaRPr lang="el-GR" dirty="0" smtClean="0"/>
          </a:p>
          <a:p>
            <a:r>
              <a:rPr lang="el-GR" sz="2200" dirty="0" smtClean="0"/>
              <a:t>«Γέννηση» περίπου το 1970</a:t>
            </a:r>
          </a:p>
          <a:p>
            <a:endParaRPr lang="el-GR" sz="2200" dirty="0" smtClean="0"/>
          </a:p>
          <a:p>
            <a:r>
              <a:rPr lang="el-GR" sz="2200" dirty="0" smtClean="0"/>
              <a:t>Ενεργή ενασχόληση με το περιβάλλον</a:t>
            </a:r>
          </a:p>
          <a:p>
            <a:endParaRPr lang="el-GR" sz="2200" dirty="0" smtClean="0"/>
          </a:p>
          <a:p>
            <a:r>
              <a:rPr lang="el-GR" sz="2200" dirty="0" smtClean="0"/>
              <a:t>Ανάπτυξη δεξιοτήτων στη λήψη περιβαλλοντικών αποφάσεων - ενεργός συμμετοχή</a:t>
            </a:r>
          </a:p>
          <a:p>
            <a:endParaRPr lang="el-GR" sz="2200" dirty="0" smtClean="0"/>
          </a:p>
          <a:p>
            <a:r>
              <a:rPr lang="el-GR" sz="2200" dirty="0" smtClean="0"/>
              <a:t>Παγκόσμια ευαισθητοποίηση για περιβαλλοντικά προβλήματα</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0825" y="260350"/>
            <a:ext cx="8229600" cy="1143000"/>
          </a:xfrm>
        </p:spPr>
        <p:txBody>
          <a:bodyPr/>
          <a:lstStyle/>
          <a:p>
            <a:pPr algn="ctr"/>
            <a:r>
              <a:rPr lang="el-GR" sz="3000" b="1" dirty="0" smtClean="0">
                <a:latin typeface="Times New Roman" pitchFamily="18" charset="0"/>
              </a:rPr>
              <a:t>    Περιβάλλον </a:t>
            </a:r>
            <a:r>
              <a:rPr lang="el-GR" sz="3000" b="1" dirty="0" smtClean="0"/>
              <a:t>–</a:t>
            </a:r>
            <a:r>
              <a:rPr lang="el-GR" sz="3000" b="1" dirty="0" smtClean="0">
                <a:latin typeface="Times New Roman" pitchFamily="18" charset="0"/>
              </a:rPr>
              <a:t> Άνθρωπος - Εκπαίδευση</a:t>
            </a:r>
            <a:endParaRPr lang="en-US" sz="3000" b="1" dirty="0" smtClean="0">
              <a:latin typeface="Times New Roman" pitchFamily="18" charset="0"/>
            </a:endParaRPr>
          </a:p>
        </p:txBody>
      </p:sp>
      <p:sp>
        <p:nvSpPr>
          <p:cNvPr id="26627" name="Rectangle 3"/>
          <p:cNvSpPr>
            <a:spLocks noGrp="1" noChangeArrowheads="1"/>
          </p:cNvSpPr>
          <p:nvPr>
            <p:ph idx="1"/>
          </p:nvPr>
        </p:nvSpPr>
        <p:spPr>
          <a:xfrm>
            <a:off x="1258888" y="1628775"/>
            <a:ext cx="6802437" cy="4781550"/>
          </a:xfrm>
        </p:spPr>
        <p:txBody>
          <a:bodyPr/>
          <a:lstStyle/>
          <a:p>
            <a:pPr>
              <a:lnSpc>
                <a:spcPct val="90000"/>
              </a:lnSpc>
              <a:buFontTx/>
              <a:buNone/>
            </a:pPr>
            <a:endParaRPr lang="el-GR" altLang="zh-CN" sz="2200" dirty="0" smtClean="0">
              <a:latin typeface="Times New Roman" pitchFamily="18" charset="0"/>
            </a:endParaRPr>
          </a:p>
          <a:p>
            <a:pPr>
              <a:lnSpc>
                <a:spcPct val="90000"/>
              </a:lnSpc>
              <a:buFontTx/>
              <a:buNone/>
            </a:pPr>
            <a:r>
              <a:rPr lang="el-GR" altLang="zh-CN" sz="2200" dirty="0" smtClean="0">
                <a:latin typeface="Times New Roman" pitchFamily="18" charset="0"/>
              </a:rPr>
              <a:t>Αυτοί που σήμερα εκπαιδεύονται θα πρέπει να κάνουν ότι </a:t>
            </a:r>
          </a:p>
          <a:p>
            <a:pPr>
              <a:lnSpc>
                <a:spcPct val="90000"/>
              </a:lnSpc>
              <a:buFontTx/>
              <a:buNone/>
            </a:pPr>
            <a:r>
              <a:rPr lang="el-GR" altLang="zh-CN" sz="2200" dirty="0" smtClean="0">
                <a:latin typeface="Times New Roman" pitchFamily="18" charset="0"/>
              </a:rPr>
              <a:t>εμείς δεν κάναμε ή έχουμε αποτύχει</a:t>
            </a:r>
            <a:r>
              <a:rPr lang="el-GR" altLang="zh-CN" sz="2200" dirty="0" smtClean="0"/>
              <a:t>…</a:t>
            </a:r>
            <a:r>
              <a:rPr lang="el-GR" altLang="zh-CN" sz="2200" dirty="0" smtClean="0">
                <a:latin typeface="Times New Roman" pitchFamily="18" charset="0"/>
              </a:rPr>
              <a:t>.</a:t>
            </a:r>
          </a:p>
          <a:p>
            <a:pPr>
              <a:lnSpc>
                <a:spcPct val="90000"/>
              </a:lnSpc>
              <a:buFontTx/>
              <a:buNone/>
            </a:pPr>
            <a:endParaRPr lang="el-GR" altLang="zh-CN" sz="2200" dirty="0" smtClean="0">
              <a:latin typeface="Times New Roman" pitchFamily="18" charset="0"/>
            </a:endParaRPr>
          </a:p>
          <a:p>
            <a:pPr>
              <a:lnSpc>
                <a:spcPct val="90000"/>
              </a:lnSpc>
              <a:buFontTx/>
              <a:buNone/>
            </a:pPr>
            <a:r>
              <a:rPr lang="el-GR" altLang="zh-CN" sz="2200" b="1" u="sng" dirty="0" smtClean="0">
                <a:latin typeface="Times New Roman" pitchFamily="18" charset="0"/>
              </a:rPr>
              <a:t>Θα πρέπει:</a:t>
            </a:r>
          </a:p>
          <a:p>
            <a:pPr>
              <a:lnSpc>
                <a:spcPct val="90000"/>
              </a:lnSpc>
            </a:pPr>
            <a:endParaRPr lang="el-GR" altLang="zh-CN" sz="2200" dirty="0" smtClean="0">
              <a:latin typeface="Times New Roman" pitchFamily="18" charset="0"/>
            </a:endParaRPr>
          </a:p>
          <a:p>
            <a:pPr>
              <a:lnSpc>
                <a:spcPct val="90000"/>
              </a:lnSpc>
            </a:pPr>
            <a:r>
              <a:rPr lang="el-GR" altLang="zh-CN" sz="2200" dirty="0" smtClean="0">
                <a:latin typeface="Times New Roman" pitchFamily="18" charset="0"/>
              </a:rPr>
              <a:t>Να σταθεροποιήσουν τον παγκόσμιο πληθυσμό.</a:t>
            </a:r>
          </a:p>
          <a:p>
            <a:pPr>
              <a:lnSpc>
                <a:spcPct val="90000"/>
              </a:lnSpc>
            </a:pPr>
            <a:endParaRPr lang="el-GR" altLang="zh-CN" sz="2200" dirty="0" smtClean="0">
              <a:latin typeface="Times New Roman" pitchFamily="18" charset="0"/>
            </a:endParaRPr>
          </a:p>
          <a:p>
            <a:pPr>
              <a:lnSpc>
                <a:spcPct val="90000"/>
              </a:lnSpc>
            </a:pPr>
            <a:r>
              <a:rPr lang="el-GR" altLang="zh-CN" sz="2200" dirty="0" smtClean="0">
                <a:latin typeface="Times New Roman" pitchFamily="18" charset="0"/>
              </a:rPr>
              <a:t>Να μειώσουν τις εκπομπές αερίων του θερμοκηπίου που απειλούν να αλλάξουν το κλίμα.</a:t>
            </a:r>
          </a:p>
          <a:p>
            <a:pPr>
              <a:lnSpc>
                <a:spcPct val="90000"/>
              </a:lnSpc>
            </a:pPr>
            <a:endParaRPr lang="el-GR" altLang="zh-CN" sz="2200" dirty="0" smtClean="0">
              <a:latin typeface="Times New Roman" pitchFamily="18" charset="0"/>
            </a:endParaRPr>
          </a:p>
          <a:p>
            <a:pPr>
              <a:lnSpc>
                <a:spcPct val="90000"/>
              </a:lnSpc>
            </a:pPr>
            <a:r>
              <a:rPr lang="el-GR" altLang="zh-CN" sz="2200" dirty="0" smtClean="0">
                <a:latin typeface="Times New Roman" pitchFamily="18" charset="0"/>
              </a:rPr>
              <a:t>Να προστατέψουν τη βιοποικιλότητα.</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7950" y="404813"/>
            <a:ext cx="8229600" cy="1143000"/>
          </a:xfrm>
        </p:spPr>
        <p:txBody>
          <a:bodyPr/>
          <a:lstStyle/>
          <a:p>
            <a:pPr algn="ctr"/>
            <a:r>
              <a:rPr lang="el-GR" sz="3000" b="1" dirty="0" smtClean="0">
                <a:latin typeface="Times New Roman" pitchFamily="18" charset="0"/>
              </a:rPr>
              <a:t>Περιβάλλον </a:t>
            </a:r>
            <a:r>
              <a:rPr lang="el-GR" sz="3000" b="1" dirty="0" smtClean="0"/>
              <a:t>–</a:t>
            </a:r>
            <a:r>
              <a:rPr lang="el-GR" sz="3000" b="1" dirty="0" smtClean="0">
                <a:latin typeface="Times New Roman" pitchFamily="18" charset="0"/>
              </a:rPr>
              <a:t> Άνθρωπος - Εκπαίδευση</a:t>
            </a:r>
            <a:endParaRPr lang="en-US" sz="3000" b="1" dirty="0" smtClean="0">
              <a:latin typeface="Times New Roman" pitchFamily="18" charset="0"/>
            </a:endParaRPr>
          </a:p>
        </p:txBody>
      </p:sp>
      <p:sp>
        <p:nvSpPr>
          <p:cNvPr id="27651" name="Rectangle 3"/>
          <p:cNvSpPr>
            <a:spLocks noGrp="1" noChangeArrowheads="1"/>
          </p:cNvSpPr>
          <p:nvPr>
            <p:ph idx="1"/>
          </p:nvPr>
        </p:nvSpPr>
        <p:spPr>
          <a:xfrm>
            <a:off x="827088" y="1773238"/>
            <a:ext cx="6729412" cy="4525962"/>
          </a:xfrm>
        </p:spPr>
        <p:txBody>
          <a:bodyPr/>
          <a:lstStyle/>
          <a:p>
            <a:pPr>
              <a:lnSpc>
                <a:spcPct val="80000"/>
              </a:lnSpc>
            </a:pPr>
            <a:endParaRPr lang="el-GR" altLang="zh-CN" sz="2200" dirty="0" smtClean="0">
              <a:latin typeface="Times New Roman" pitchFamily="18" charset="0"/>
            </a:endParaRPr>
          </a:p>
          <a:p>
            <a:pPr>
              <a:lnSpc>
                <a:spcPct val="80000"/>
              </a:lnSpc>
            </a:pPr>
            <a:r>
              <a:rPr lang="el-GR" altLang="zh-CN" sz="2200" dirty="0" smtClean="0">
                <a:latin typeface="Times New Roman" pitchFamily="18" charset="0"/>
              </a:rPr>
              <a:t>Να αποτρέψουν την καταστροφή των δασών σε οποιοδήποτε μέρος του πλανήτη και να διατηρήσουν την ποιότητα του εδάφους.</a:t>
            </a:r>
          </a:p>
          <a:p>
            <a:pPr>
              <a:lnSpc>
                <a:spcPct val="80000"/>
              </a:lnSpc>
            </a:pPr>
            <a:endParaRPr lang="el-GR" altLang="zh-CN" sz="2200" dirty="0" smtClean="0">
              <a:latin typeface="Times New Roman" pitchFamily="18" charset="0"/>
            </a:endParaRPr>
          </a:p>
          <a:p>
            <a:pPr>
              <a:lnSpc>
                <a:spcPct val="80000"/>
              </a:lnSpc>
            </a:pPr>
            <a:r>
              <a:rPr lang="el-GR" altLang="zh-CN" sz="2200" dirty="0" smtClean="0">
                <a:latin typeface="Times New Roman" pitchFamily="18" charset="0"/>
              </a:rPr>
              <a:t>Να μάθουν να χρησιμοποιούν αποδοτικά την ενέργεια και τα υλικά.</a:t>
            </a:r>
          </a:p>
          <a:p>
            <a:pPr>
              <a:lnSpc>
                <a:spcPct val="80000"/>
              </a:lnSpc>
            </a:pPr>
            <a:endParaRPr lang="el-GR" altLang="zh-CN" sz="2200" dirty="0" smtClean="0">
              <a:latin typeface="Times New Roman" pitchFamily="18" charset="0"/>
            </a:endParaRPr>
          </a:p>
          <a:p>
            <a:pPr>
              <a:lnSpc>
                <a:spcPct val="80000"/>
              </a:lnSpc>
            </a:pPr>
            <a:r>
              <a:rPr lang="el-GR" altLang="zh-CN" sz="2200" dirty="0" smtClean="0">
                <a:latin typeface="Times New Roman" pitchFamily="18" charset="0"/>
              </a:rPr>
              <a:t>Θα πρέπει να μάθουν πώς να διατηρούν ένα ακμάζοντα πολιτισμό.</a:t>
            </a:r>
          </a:p>
          <a:p>
            <a:pPr>
              <a:lnSpc>
                <a:spcPct val="80000"/>
              </a:lnSpc>
            </a:pPr>
            <a:endParaRPr lang="el-GR" altLang="zh-CN" sz="2200" dirty="0" smtClean="0">
              <a:latin typeface="Times New Roman" pitchFamily="18" charset="0"/>
            </a:endParaRPr>
          </a:p>
          <a:p>
            <a:pPr>
              <a:lnSpc>
                <a:spcPct val="80000"/>
              </a:lnSpc>
            </a:pPr>
            <a:r>
              <a:rPr lang="el-GR" altLang="zh-CN" sz="2200" dirty="0" smtClean="0">
                <a:latin typeface="Times New Roman" pitchFamily="18" charset="0"/>
              </a:rPr>
              <a:t>Θα πρέπει να ξανακτίσουν τις οικονομίες ώστε να μειώσουν τα απορρίμματα και την ρύπανση.</a:t>
            </a:r>
          </a:p>
          <a:p>
            <a:pPr>
              <a:lnSpc>
                <a:spcPct val="80000"/>
              </a:lnSpc>
            </a:pPr>
            <a:endParaRPr lang="el-GR" altLang="zh-CN" sz="2200" dirty="0" smtClean="0">
              <a:latin typeface="Times New Roman" pitchFamily="18" charset="0"/>
            </a:endParaRPr>
          </a:p>
        </p:txBody>
      </p:sp>
      <p:pic>
        <p:nvPicPr>
          <p:cNvPr id="27652" name="Picture 4" descr="rec320"/>
          <p:cNvPicPr>
            <a:picLocks noChangeAspect="1" noChangeArrowheads="1" noCrop="1"/>
          </p:cNvPicPr>
          <p:nvPr/>
        </p:nvPicPr>
        <p:blipFill>
          <a:blip r:embed="rId3" cstate="print"/>
          <a:srcRect/>
          <a:stretch>
            <a:fillRect/>
          </a:stretch>
        </p:blipFill>
        <p:spPr bwMode="auto">
          <a:xfrm>
            <a:off x="7162800" y="5372100"/>
            <a:ext cx="1981200" cy="1485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l-GR" sz="3000" b="1" dirty="0" smtClean="0">
                <a:latin typeface="Times New Roman" pitchFamily="18" charset="0"/>
              </a:rPr>
              <a:t>Περιβάλλον </a:t>
            </a:r>
            <a:r>
              <a:rPr lang="el-GR" sz="3000" b="1" dirty="0" smtClean="0"/>
              <a:t>–</a:t>
            </a:r>
            <a:r>
              <a:rPr lang="el-GR" sz="3000" b="1" dirty="0" smtClean="0">
                <a:latin typeface="Times New Roman" pitchFamily="18" charset="0"/>
              </a:rPr>
              <a:t> Άνθρωπος - Εκπαίδευση</a:t>
            </a:r>
            <a:endParaRPr lang="en-US" sz="3000" b="1" dirty="0" smtClean="0">
              <a:latin typeface="Times New Roman" pitchFamily="18" charset="0"/>
            </a:endParaRPr>
          </a:p>
        </p:txBody>
      </p:sp>
      <p:sp>
        <p:nvSpPr>
          <p:cNvPr id="28675" name="Rectangle 3"/>
          <p:cNvSpPr>
            <a:spLocks noGrp="1" noChangeArrowheads="1"/>
          </p:cNvSpPr>
          <p:nvPr>
            <p:ph idx="1"/>
          </p:nvPr>
        </p:nvSpPr>
        <p:spPr/>
        <p:txBody>
          <a:bodyPr/>
          <a:lstStyle/>
          <a:p>
            <a:endParaRPr lang="el-GR" altLang="zh-CN" sz="2200" dirty="0" smtClean="0">
              <a:latin typeface="Times New Roman" pitchFamily="18" charset="0"/>
            </a:endParaRPr>
          </a:p>
          <a:p>
            <a:r>
              <a:rPr lang="el-GR" altLang="zh-CN" sz="2200" dirty="0" smtClean="0">
                <a:latin typeface="Times New Roman" pitchFamily="18" charset="0"/>
              </a:rPr>
              <a:t>Θα πρέπει να μάθουν πώς να χειρίζονται τις ανανεώσιμες πηγές αειφορικά.</a:t>
            </a:r>
            <a:endParaRPr lang="en-US" sz="2200" dirty="0" smtClean="0">
              <a:latin typeface="Times New Roman" pitchFamily="18" charset="0"/>
            </a:endParaRPr>
          </a:p>
          <a:p>
            <a:endParaRPr lang="el-GR" altLang="zh-CN" sz="2200" dirty="0" smtClean="0">
              <a:latin typeface="Times New Roman" pitchFamily="18" charset="0"/>
            </a:endParaRPr>
          </a:p>
          <a:p>
            <a:r>
              <a:rPr lang="el-GR" altLang="zh-CN" sz="2200" dirty="0" smtClean="0">
                <a:latin typeface="Times New Roman" pitchFamily="18" charset="0"/>
              </a:rPr>
              <a:t>Θα πρέπει να ξεκινήσουν την αποκατάσταση του περιβάλλοντος</a:t>
            </a:r>
          </a:p>
          <a:p>
            <a:endParaRPr lang="el-GR" altLang="zh-CN" sz="2200" dirty="0" smtClean="0">
              <a:latin typeface="Times New Roman" pitchFamily="18" charset="0"/>
            </a:endParaRPr>
          </a:p>
          <a:p>
            <a:r>
              <a:rPr lang="el-GR" altLang="zh-CN" sz="2200" dirty="0" smtClean="0">
                <a:latin typeface="Times New Roman" pitchFamily="18" charset="0"/>
              </a:rPr>
              <a:t>Και επιπλέον πρέπει όλα αυτά να τα πραγματοποιήσουν όσο θα μειώνουν και τις επιδεινούμενες κοινωνικές, εθνικές και φυλετικές ανισότητες.</a:t>
            </a:r>
          </a:p>
          <a:p>
            <a:pPr>
              <a:buFontTx/>
              <a:buNone/>
            </a:pPr>
            <a:endParaRPr lang="el-GR" altLang="zh-CN" sz="2200" b="1" dirty="0" smtClean="0">
              <a:latin typeface="Times New Roman" pitchFamily="18" charset="0"/>
            </a:endParaRPr>
          </a:p>
        </p:txBody>
      </p:sp>
      <p:pic>
        <p:nvPicPr>
          <p:cNvPr id="28676" name="Picture 4" descr="www"/>
          <p:cNvPicPr>
            <a:picLocks noChangeAspect="1" noChangeArrowheads="1"/>
          </p:cNvPicPr>
          <p:nvPr/>
        </p:nvPicPr>
        <p:blipFill>
          <a:blip r:embed="rId3" cstate="print"/>
          <a:srcRect/>
          <a:stretch>
            <a:fillRect/>
          </a:stretch>
        </p:blipFill>
        <p:spPr bwMode="auto">
          <a:xfrm>
            <a:off x="6934200" y="4800600"/>
            <a:ext cx="1763688" cy="177281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457200" y="836613"/>
            <a:ext cx="8229600" cy="5487987"/>
          </a:xfrm>
        </p:spPr>
        <p:txBody>
          <a:bodyPr/>
          <a:lstStyle/>
          <a:p>
            <a:endParaRPr lang="el-GR" dirty="0" smtClean="0"/>
          </a:p>
        </p:txBody>
      </p:sp>
      <p:sp>
        <p:nvSpPr>
          <p:cNvPr id="4" name="Cloud Callout 3"/>
          <p:cNvSpPr/>
          <p:nvPr/>
        </p:nvSpPr>
        <p:spPr>
          <a:xfrm>
            <a:off x="900113" y="1196975"/>
            <a:ext cx="7272337" cy="4032250"/>
          </a:xfrm>
          <a:prstGeom prst="cloudCallou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
        <p:nvSpPr>
          <p:cNvPr id="29700" name="TextBox 4"/>
          <p:cNvSpPr txBox="1">
            <a:spLocks noChangeArrowheads="1"/>
          </p:cNvSpPr>
          <p:nvPr/>
        </p:nvSpPr>
        <p:spPr bwMode="auto">
          <a:xfrm>
            <a:off x="2051050" y="1773238"/>
            <a:ext cx="5184775" cy="2030412"/>
          </a:xfrm>
          <a:prstGeom prst="rect">
            <a:avLst/>
          </a:prstGeom>
          <a:noFill/>
          <a:ln w="9525">
            <a:noFill/>
            <a:miter lim="800000"/>
            <a:headEnd/>
            <a:tailEnd/>
          </a:ln>
        </p:spPr>
        <p:txBody>
          <a:bodyPr>
            <a:spAutoFit/>
          </a:bodyPr>
          <a:lstStyle/>
          <a:p>
            <a:endParaRPr lang="en-US" dirty="0"/>
          </a:p>
          <a:p>
            <a:endParaRPr lang="en-US" sz="2400" dirty="0"/>
          </a:p>
          <a:p>
            <a:r>
              <a:rPr lang="en-US" sz="2400" dirty="0"/>
              <a:t>“ If you are not a tree hugger, then you are a what, a tree hater??</a:t>
            </a:r>
          </a:p>
          <a:p>
            <a:r>
              <a:rPr lang="en-US" dirty="0"/>
              <a:t>                                               </a:t>
            </a:r>
          </a:p>
          <a:p>
            <a:r>
              <a:rPr lang="en-US" dirty="0"/>
              <a:t>                                                   </a:t>
            </a:r>
            <a:r>
              <a:rPr lang="en-US" sz="1600" dirty="0"/>
              <a:t>Doug Coupland</a:t>
            </a:r>
            <a:endParaRPr lang="el-GR" sz="16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normAutofit/>
          </a:bodyPr>
          <a:lstStyle/>
          <a:p>
            <a:endParaRPr lang="el-GR" dirty="0" smtClean="0"/>
          </a:p>
          <a:p>
            <a:endParaRPr lang="el-GR" dirty="0"/>
          </a:p>
          <a:p>
            <a:pPr algn="ctr"/>
            <a:endParaRPr lang="el-GR" dirty="0" smtClean="0"/>
          </a:p>
          <a:p>
            <a:pPr algn="ctr"/>
            <a:r>
              <a:rPr lang="el-GR" dirty="0" smtClean="0"/>
              <a:t>ΦΥΣΙΚΟ</a:t>
            </a:r>
            <a:endParaRPr lang="en-US" sz="1800" dirty="0"/>
          </a:p>
          <a:p>
            <a:pPr marL="365760" lvl="1" indent="0" algn="ctr">
              <a:buNone/>
            </a:pPr>
            <a:r>
              <a:rPr lang="el-GR" sz="2000" dirty="0" smtClean="0"/>
              <a:t>Περιλαμβάνει </a:t>
            </a:r>
            <a:r>
              <a:rPr lang="el-GR" sz="2000" dirty="0"/>
              <a:t>όλους τους ζωντανούς οργανισμούς και την άβια ύλη που βρίσκονται με φυσικό τρόπο στη γη.</a:t>
            </a:r>
            <a:endParaRPr lang="en-US" sz="2000" dirty="0"/>
          </a:p>
          <a:p>
            <a:pPr algn="ctr"/>
            <a:endParaRPr lang="el-GR" sz="2000" dirty="0"/>
          </a:p>
          <a:p>
            <a:pPr algn="ctr"/>
            <a:r>
              <a:rPr lang="el-GR" dirty="0"/>
              <a:t>ΤΕΧΝΗΤΟ</a:t>
            </a:r>
          </a:p>
          <a:p>
            <a:pPr marL="0" indent="0" algn="ctr">
              <a:buNone/>
            </a:pPr>
            <a:r>
              <a:rPr lang="el-GR" sz="2000" dirty="0" smtClean="0"/>
              <a:t>Δημιουργία </a:t>
            </a:r>
            <a:r>
              <a:rPr lang="el-GR" sz="2000" dirty="0"/>
              <a:t>από τον άνθρωπο</a:t>
            </a:r>
          </a:p>
          <a:p>
            <a:pPr marL="0" indent="0" algn="ctr">
              <a:buNone/>
            </a:pPr>
            <a:r>
              <a:rPr lang="el-GR" sz="2000" dirty="0" smtClean="0"/>
              <a:t>Χρήση </a:t>
            </a:r>
            <a:r>
              <a:rPr lang="el-GR" sz="2000" dirty="0"/>
              <a:t>φυσικών πόρων</a:t>
            </a:r>
          </a:p>
          <a:p>
            <a:endParaRPr lang="el-GR" sz="1800" dirty="0"/>
          </a:p>
        </p:txBody>
      </p:sp>
      <p:sp>
        <p:nvSpPr>
          <p:cNvPr id="7170" name="Rectangle 2"/>
          <p:cNvSpPr>
            <a:spLocks noGrp="1" noChangeArrowheads="1"/>
          </p:cNvSpPr>
          <p:nvPr>
            <p:ph type="title"/>
          </p:nvPr>
        </p:nvSpPr>
        <p:spPr/>
        <p:txBody>
          <a:bodyPr>
            <a:normAutofit fontScale="90000"/>
          </a:bodyPr>
          <a:lstStyle/>
          <a:p>
            <a:r>
              <a:rPr lang="el-GR" sz="4000" dirty="0"/>
              <a:t>ΤΙ ΕΙΝΑΙ ΠΕΡΙΒΑΛΛΟΝ </a:t>
            </a:r>
            <a:r>
              <a:rPr lang="en-US" sz="4000" dirty="0"/>
              <a:t>;</a:t>
            </a:r>
            <a:r>
              <a:rPr lang="el-GR" sz="4000" dirty="0"/>
              <a:t/>
            </a:r>
            <a:br>
              <a:rPr lang="el-GR" sz="4000" dirty="0"/>
            </a:br>
            <a:endParaRPr lang="el-GR" sz="4000" dirty="0"/>
          </a:p>
        </p:txBody>
      </p:sp>
      <p:pic>
        <p:nvPicPr>
          <p:cNvPr id="2" name="Picture 2" descr="C:\Users\Anastasia\Desktop\10726490_995862223772978_2039333633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685800"/>
            <a:ext cx="2971800" cy="2135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env09031\Desktop\448842-O_MIKROS_PRIGKIPAS_12.JPG"/>
          <p:cNvPicPr>
            <a:picLocks noGrp="1" noChangeAspect="1" noChangeArrowheads="1"/>
          </p:cNvPicPr>
          <p:nvPr>
            <p:ph idx="1"/>
          </p:nvPr>
        </p:nvPicPr>
        <p:blipFill>
          <a:blip r:embed="rId2" cstate="print"/>
          <a:srcRect/>
          <a:stretch>
            <a:fillRect/>
          </a:stretch>
        </p:blipFill>
        <p:spPr>
          <a:xfrm>
            <a:off x="971550" y="765175"/>
            <a:ext cx="7129463" cy="5688013"/>
          </a:xfrm>
          <a:noFill/>
        </p:spPr>
      </p:pic>
      <p:sp>
        <p:nvSpPr>
          <p:cNvPr id="30723" name="TextBox 5"/>
          <p:cNvSpPr txBox="1">
            <a:spLocks noChangeArrowheads="1"/>
          </p:cNvSpPr>
          <p:nvPr/>
        </p:nvSpPr>
        <p:spPr bwMode="auto">
          <a:xfrm>
            <a:off x="1331913" y="2565400"/>
            <a:ext cx="6480175" cy="1200150"/>
          </a:xfrm>
          <a:prstGeom prst="rect">
            <a:avLst/>
          </a:prstGeom>
          <a:noFill/>
          <a:ln w="9525">
            <a:noFill/>
            <a:miter lim="800000"/>
            <a:headEnd/>
            <a:tailEnd/>
          </a:ln>
        </p:spPr>
        <p:txBody>
          <a:bodyPr>
            <a:spAutoFit/>
          </a:bodyPr>
          <a:lstStyle/>
          <a:p>
            <a:pPr algn="ctr"/>
            <a:r>
              <a:rPr lang="el-GR" sz="3600" dirty="0">
                <a:latin typeface="Mistral" pitchFamily="66" charset="0"/>
              </a:rPr>
              <a:t>«Δεν </a:t>
            </a:r>
            <a:r>
              <a:rPr lang="el-GR" sz="3600" dirty="0" smtClean="0">
                <a:latin typeface="Mistral" pitchFamily="66" charset="0"/>
              </a:rPr>
              <a:t>στηρί</a:t>
            </a:r>
            <a:r>
              <a:rPr lang="en-US" sz="3600" dirty="0" smtClean="0">
                <a:latin typeface="Mistral" pitchFamily="66" charset="0"/>
              </a:rPr>
              <a:t>z</a:t>
            </a:r>
            <a:r>
              <a:rPr lang="el-GR" sz="3600" dirty="0" smtClean="0">
                <a:latin typeface="Mistral" pitchFamily="66" charset="0"/>
              </a:rPr>
              <a:t>ονται </a:t>
            </a:r>
            <a:r>
              <a:rPr lang="el-GR" sz="3600" dirty="0">
                <a:latin typeface="Mistral" pitchFamily="66" charset="0"/>
              </a:rPr>
              <a:t>όλα στο χρήμα… </a:t>
            </a:r>
          </a:p>
          <a:p>
            <a:pPr algn="ctr"/>
            <a:r>
              <a:rPr lang="el-GR" sz="3600" dirty="0">
                <a:latin typeface="Mistral" pitchFamily="66" charset="0"/>
              </a:rPr>
              <a:t>Δεν είμαστε όλοι άνευ υποχρέωσης…»</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467544" y="908720"/>
            <a:ext cx="8229600" cy="4389437"/>
          </a:xfrm>
        </p:spPr>
        <p:txBody>
          <a:bodyPr>
            <a:normAutofit lnSpcReduction="10000"/>
          </a:bodyPr>
          <a:lstStyle/>
          <a:p>
            <a:r>
              <a:rPr lang="el-GR" dirty="0" smtClean="0"/>
              <a:t>Και λίγη σοφία…</a:t>
            </a:r>
            <a:endParaRPr lang="en-US" dirty="0" smtClean="0"/>
          </a:p>
          <a:p>
            <a:endParaRPr lang="el-GR" dirty="0" smtClean="0"/>
          </a:p>
          <a:p>
            <a:pPr>
              <a:buFontTx/>
              <a:buChar char="-"/>
            </a:pPr>
            <a:r>
              <a:rPr lang="en-US" dirty="0" smtClean="0"/>
              <a:t>“</a:t>
            </a:r>
            <a:r>
              <a:rPr lang="el-GR" dirty="0" smtClean="0"/>
              <a:t>Αν το περιβάλλον ήταν τράπεζα, οι κυβερνήσεις θα το είχαν σώσει προ πολλού!</a:t>
            </a:r>
            <a:r>
              <a:rPr lang="en-US" dirty="0" smtClean="0"/>
              <a:t>”</a:t>
            </a:r>
          </a:p>
          <a:p>
            <a:pPr>
              <a:buFontTx/>
              <a:buChar char="-"/>
            </a:pPr>
            <a:endParaRPr lang="en-US" dirty="0" smtClean="0"/>
          </a:p>
          <a:p>
            <a:pPr>
              <a:buFontTx/>
              <a:buChar char="-"/>
            </a:pPr>
            <a:endParaRPr lang="el-GR" dirty="0" smtClean="0"/>
          </a:p>
          <a:p>
            <a:pPr>
              <a:buFontTx/>
              <a:buChar char="-"/>
            </a:pPr>
            <a:r>
              <a:rPr lang="en-US" dirty="0" smtClean="0"/>
              <a:t>“</a:t>
            </a:r>
            <a:r>
              <a:rPr lang="el-GR" dirty="0" smtClean="0"/>
              <a:t>Αν μπορούσαμε να καταλάβουμε ποιοι πραγματικά είμαστε, τότε ίσως να τρέχαμε να αγοράσουμε μαστίγιο</a:t>
            </a:r>
            <a:r>
              <a:rPr lang="en-US" dirty="0" smtClean="0"/>
              <a:t>!”</a:t>
            </a:r>
            <a:endParaRPr lang="el-GR" dirty="0" smtClean="0"/>
          </a:p>
          <a:p>
            <a:pPr>
              <a:buNone/>
            </a:pPr>
            <a:r>
              <a:rPr lang="en-US" dirty="0" smtClean="0"/>
              <a:t>                                                                               </a:t>
            </a:r>
            <a:r>
              <a:rPr lang="en-US" sz="1800" dirty="0" smtClean="0"/>
              <a:t>Peter </a:t>
            </a:r>
            <a:r>
              <a:rPr lang="en-US" sz="1800" dirty="0" err="1" smtClean="0"/>
              <a:t>Andry</a:t>
            </a:r>
            <a:endParaRPr lang="el-GR" sz="1800" dirty="0" smtClean="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457200" y="981075"/>
            <a:ext cx="8229600" cy="5343525"/>
          </a:xfrm>
        </p:spPr>
        <p:txBody>
          <a:bodyPr/>
          <a:lstStyle/>
          <a:p>
            <a:pPr algn="ctr">
              <a:buFontTx/>
              <a:buNone/>
            </a:pPr>
            <a:endParaRPr lang="el-GR" altLang="zh-CN" sz="2400" b="1" dirty="0" smtClean="0">
              <a:latin typeface="Times New Roman" pitchFamily="18" charset="0"/>
            </a:endParaRPr>
          </a:p>
          <a:p>
            <a:pPr algn="ctr">
              <a:buFontTx/>
              <a:buNone/>
            </a:pPr>
            <a:endParaRPr lang="el-GR" altLang="zh-CN" sz="2400" b="1" dirty="0" smtClean="0">
              <a:latin typeface="Times New Roman" pitchFamily="18" charset="0"/>
            </a:endParaRPr>
          </a:p>
          <a:p>
            <a:pPr algn="ctr">
              <a:buFontTx/>
              <a:buNone/>
            </a:pPr>
            <a:endParaRPr lang="el-GR" altLang="zh-CN" sz="2400" b="1" dirty="0" smtClean="0">
              <a:latin typeface="Times New Roman" pitchFamily="18" charset="0"/>
            </a:endParaRPr>
          </a:p>
          <a:p>
            <a:pPr algn="ctr">
              <a:lnSpc>
                <a:spcPct val="110000"/>
              </a:lnSpc>
              <a:buFontTx/>
              <a:buNone/>
            </a:pPr>
            <a:r>
              <a:rPr lang="el-GR" altLang="zh-CN" sz="3200" b="1" dirty="0" smtClean="0">
                <a:latin typeface="Mistral" pitchFamily="66" charset="0"/>
              </a:rPr>
              <a:t>ΚΑΜΙΑ ΓΕΝΙΑ ΔΕΝ ΑΝΤΙΜΕΤΩΠΙΣΕ ΕΝΑ ΤΟΣΟ ΑΠΟΘΑΡΡΥΝΤΙΚΟ ΠΡΟΓΡΑΜΜΑ!!!!!</a:t>
            </a:r>
            <a:endParaRPr lang="en-US" sz="3200" b="1" dirty="0" smtClean="0">
              <a:latin typeface="Mistral" pitchFamily="66" charset="0"/>
            </a:endParaRPr>
          </a:p>
          <a:p>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971550" y="1341438"/>
            <a:ext cx="6873875" cy="4525962"/>
          </a:xfrm>
        </p:spPr>
        <p:txBody>
          <a:bodyPr/>
          <a:lstStyle/>
          <a:p>
            <a:pPr algn="ctr">
              <a:buFontTx/>
              <a:buNone/>
            </a:pPr>
            <a:r>
              <a:rPr lang="el-GR" altLang="zh-CN" sz="2200" dirty="0" smtClean="0">
                <a:latin typeface="Times New Roman" pitchFamily="18" charset="0"/>
              </a:rPr>
              <a:t>Στα περιβαλλοντικά θέματα έχουμε να επιλέξουμε μεταξύ </a:t>
            </a:r>
          </a:p>
          <a:p>
            <a:pPr algn="ctr">
              <a:buFontTx/>
              <a:buNone/>
            </a:pPr>
            <a:r>
              <a:rPr lang="el-GR" altLang="zh-CN" sz="3200" b="1" dirty="0" smtClean="0">
                <a:latin typeface="Mistral" pitchFamily="66" charset="0"/>
              </a:rPr>
              <a:t>κακού</a:t>
            </a:r>
            <a:r>
              <a:rPr lang="el-GR" altLang="zh-CN" sz="2200" b="1" dirty="0" smtClean="0">
                <a:latin typeface="Times New Roman" pitchFamily="18" charset="0"/>
              </a:rPr>
              <a:t> </a:t>
            </a:r>
            <a:r>
              <a:rPr lang="el-GR" altLang="zh-CN" sz="2200" dirty="0" smtClean="0">
                <a:latin typeface="Times New Roman" pitchFamily="18" charset="0"/>
              </a:rPr>
              <a:t>και</a:t>
            </a:r>
            <a:r>
              <a:rPr lang="el-GR" altLang="zh-CN" sz="2200" b="1" dirty="0" smtClean="0">
                <a:latin typeface="Times New Roman" pitchFamily="18" charset="0"/>
              </a:rPr>
              <a:t> </a:t>
            </a:r>
            <a:r>
              <a:rPr lang="el-GR" altLang="zh-CN" sz="3200" b="1" dirty="0" smtClean="0">
                <a:latin typeface="Mistral" pitchFamily="66" charset="0"/>
              </a:rPr>
              <a:t>κακού</a:t>
            </a:r>
            <a:r>
              <a:rPr lang="el-GR" altLang="zh-CN" sz="2200" dirty="0" smtClean="0">
                <a:latin typeface="Times New Roman" pitchFamily="18" charset="0"/>
              </a:rPr>
              <a:t>. </a:t>
            </a:r>
          </a:p>
          <a:p>
            <a:pPr algn="ctr">
              <a:buFontTx/>
              <a:buNone/>
            </a:pPr>
            <a:endParaRPr lang="el-GR" altLang="zh-CN" sz="2200" b="1" dirty="0" smtClean="0">
              <a:latin typeface="Times New Roman" pitchFamily="18" charset="0"/>
            </a:endParaRPr>
          </a:p>
          <a:p>
            <a:pPr algn="ctr">
              <a:buFontTx/>
              <a:buNone/>
            </a:pPr>
            <a:endParaRPr lang="el-GR" altLang="zh-CN" sz="2200" b="1" dirty="0" smtClean="0">
              <a:latin typeface="Times New Roman" pitchFamily="18" charset="0"/>
            </a:endParaRPr>
          </a:p>
          <a:p>
            <a:pPr algn="ctr">
              <a:buFontTx/>
              <a:buNone/>
            </a:pPr>
            <a:r>
              <a:rPr lang="el-GR" altLang="zh-CN" sz="2200" b="1" dirty="0" smtClean="0">
                <a:latin typeface="Times New Roman" pitchFamily="18" charset="0"/>
              </a:rPr>
              <a:t>Αλλά αυτοί που πρέπει να επιλέξουμε την ποιότητα ζωής </a:t>
            </a:r>
          </a:p>
          <a:p>
            <a:pPr algn="ctr">
              <a:buFontTx/>
              <a:buNone/>
            </a:pPr>
            <a:r>
              <a:rPr lang="el-GR" altLang="zh-CN" sz="2200" b="1" dirty="0" smtClean="0">
                <a:latin typeface="Times New Roman" pitchFamily="18" charset="0"/>
              </a:rPr>
              <a:t>μας είμαστε εμείς. </a:t>
            </a:r>
          </a:p>
          <a:p>
            <a:pPr algn="ctr">
              <a:buFontTx/>
              <a:buNone/>
            </a:pPr>
            <a:endParaRPr lang="el-GR" altLang="zh-CN" sz="2200" b="1" dirty="0" smtClean="0">
              <a:latin typeface="Times New Roman" pitchFamily="18" charset="0"/>
            </a:endParaRPr>
          </a:p>
          <a:p>
            <a:r>
              <a:rPr lang="el-GR" altLang="zh-CN" sz="2200" b="1" dirty="0" smtClean="0">
                <a:latin typeface="Times New Roman" pitchFamily="18" charset="0"/>
              </a:rPr>
              <a:t>Ινδία</a:t>
            </a:r>
          </a:p>
          <a:p>
            <a:r>
              <a:rPr lang="el-GR" altLang="zh-CN" sz="2200" b="1" dirty="0" smtClean="0">
                <a:latin typeface="Times New Roman" pitchFamily="18" charset="0"/>
              </a:rPr>
              <a:t>Αφρική</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kastania"/>
          <p:cNvPicPr>
            <a:picLocks noChangeAspect="1" noChangeArrowheads="1"/>
          </p:cNvPicPr>
          <p:nvPr/>
        </p:nvPicPr>
        <p:blipFill>
          <a:blip r:embed="rId3" cstate="print"/>
          <a:srcRect/>
          <a:stretch>
            <a:fillRect/>
          </a:stretch>
        </p:blipFill>
        <p:spPr bwMode="auto">
          <a:xfrm rot="380428">
            <a:off x="738188" y="619125"/>
            <a:ext cx="3671887" cy="2498725"/>
          </a:xfrm>
          <a:prstGeom prst="rect">
            <a:avLst/>
          </a:prstGeom>
          <a:noFill/>
          <a:ln w="9525">
            <a:noFill/>
            <a:miter lim="800000"/>
            <a:headEnd/>
            <a:tailEnd/>
          </a:ln>
        </p:spPr>
      </p:pic>
      <p:pic>
        <p:nvPicPr>
          <p:cNvPr id="34819" name="Picture 3" descr="k_ardan"/>
          <p:cNvPicPr>
            <a:picLocks noChangeAspect="1" noChangeArrowheads="1"/>
          </p:cNvPicPr>
          <p:nvPr/>
        </p:nvPicPr>
        <p:blipFill>
          <a:blip r:embed="rId4" cstate="print"/>
          <a:srcRect/>
          <a:stretch>
            <a:fillRect/>
          </a:stretch>
        </p:blipFill>
        <p:spPr bwMode="auto">
          <a:xfrm rot="-1569364">
            <a:off x="3979863" y="3224213"/>
            <a:ext cx="4392612" cy="3232150"/>
          </a:xfrm>
          <a:prstGeom prst="rect">
            <a:avLst/>
          </a:prstGeom>
          <a:noFill/>
          <a:ln w="9525">
            <a:noFill/>
            <a:miter lim="800000"/>
            <a:headEnd/>
            <a:tailEnd/>
          </a:ln>
        </p:spPr>
      </p:pic>
      <p:pic>
        <p:nvPicPr>
          <p:cNvPr id="34820" name="Picture 4"/>
          <p:cNvPicPr>
            <a:picLocks noChangeAspect="1" noChangeArrowheads="1"/>
          </p:cNvPicPr>
          <p:nvPr/>
        </p:nvPicPr>
        <p:blipFill>
          <a:blip r:embed="rId5" cstate="print"/>
          <a:srcRect/>
          <a:stretch>
            <a:fillRect/>
          </a:stretch>
        </p:blipFill>
        <p:spPr bwMode="auto">
          <a:xfrm rot="1350867">
            <a:off x="4643438" y="692150"/>
            <a:ext cx="3944937" cy="2454275"/>
          </a:xfrm>
          <a:prstGeom prst="rect">
            <a:avLst/>
          </a:prstGeom>
          <a:noFill/>
          <a:ln w="9525">
            <a:noFill/>
            <a:miter lim="800000"/>
            <a:headEnd/>
            <a:tailEnd/>
          </a:ln>
        </p:spPr>
      </p:pic>
      <p:pic>
        <p:nvPicPr>
          <p:cNvPr id="34821" name="Picture 5"/>
          <p:cNvPicPr>
            <a:picLocks noChangeAspect="1" noChangeArrowheads="1"/>
          </p:cNvPicPr>
          <p:nvPr/>
        </p:nvPicPr>
        <p:blipFill>
          <a:blip r:embed="rId6" cstate="print"/>
          <a:srcRect/>
          <a:stretch>
            <a:fillRect/>
          </a:stretch>
        </p:blipFill>
        <p:spPr bwMode="auto">
          <a:xfrm rot="1504080">
            <a:off x="466725" y="3070225"/>
            <a:ext cx="3384550" cy="29527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073150" y="274638"/>
            <a:ext cx="8070850" cy="1143000"/>
          </a:xfrm>
        </p:spPr>
        <p:txBody>
          <a:bodyPr/>
          <a:lstStyle/>
          <a:p>
            <a:r>
              <a:rPr lang="el-GR" sz="3100" b="1" dirty="0" smtClean="0">
                <a:latin typeface="Bookman Old Style" pitchFamily="18" charset="0"/>
              </a:rPr>
              <a:t>Γιατί χρειαζόμαστε τους καρχαρίες;</a:t>
            </a:r>
            <a:endParaRPr lang="en-US" sz="3100" b="1" dirty="0" smtClean="0">
              <a:latin typeface="Bookman Old Style" pitchFamily="18" charset="0"/>
            </a:endParaRPr>
          </a:p>
        </p:txBody>
      </p:sp>
      <p:sp>
        <p:nvSpPr>
          <p:cNvPr id="35843" name="Rectangle 3"/>
          <p:cNvSpPr>
            <a:spLocks noGrp="1" noChangeArrowheads="1"/>
          </p:cNvSpPr>
          <p:nvPr>
            <p:ph idx="4294967295"/>
          </p:nvPr>
        </p:nvSpPr>
        <p:spPr>
          <a:xfrm>
            <a:off x="395288" y="1484313"/>
            <a:ext cx="7315200" cy="4525962"/>
          </a:xfrm>
        </p:spPr>
        <p:txBody>
          <a:bodyPr/>
          <a:lstStyle/>
          <a:p>
            <a:pPr>
              <a:lnSpc>
                <a:spcPct val="150000"/>
              </a:lnSpc>
              <a:buFont typeface="Wingdings" pitchFamily="2" charset="2"/>
              <a:buChar char="Ø"/>
            </a:pPr>
            <a:r>
              <a:rPr lang="el-GR" sz="2400" dirty="0" smtClean="0">
                <a:latin typeface="Bookman Old Style" pitchFamily="18" charset="0"/>
              </a:rPr>
              <a:t>Υπάρχουν εδώ και 400 χρόνια</a:t>
            </a:r>
          </a:p>
          <a:p>
            <a:pPr>
              <a:lnSpc>
                <a:spcPct val="150000"/>
              </a:lnSpc>
              <a:buFont typeface="Wingdings" pitchFamily="2" charset="2"/>
              <a:buChar char="Ø"/>
            </a:pPr>
            <a:r>
              <a:rPr lang="el-GR" sz="2400" b="1" i="1" dirty="0" smtClean="0">
                <a:latin typeface="Bookman Old Style" pitchFamily="18" charset="0"/>
              </a:rPr>
              <a:t>350 είδη</a:t>
            </a:r>
            <a:r>
              <a:rPr lang="el-GR" sz="2400" dirty="0" smtClean="0">
                <a:latin typeface="Bookman Old Style" pitchFamily="18" charset="0"/>
              </a:rPr>
              <a:t>: μέγεθος χρυσόψαρου έως 18 </a:t>
            </a:r>
            <a:r>
              <a:rPr lang="en-US" sz="2400" dirty="0" smtClean="0">
                <a:latin typeface="Bookman Old Style" pitchFamily="18" charset="0"/>
              </a:rPr>
              <a:t>m</a:t>
            </a:r>
            <a:endParaRPr lang="el-GR" sz="2400" dirty="0" smtClean="0">
              <a:latin typeface="Bookman Old Style" pitchFamily="18" charset="0"/>
            </a:endParaRPr>
          </a:p>
          <a:p>
            <a:pPr>
              <a:buFontTx/>
              <a:buNone/>
            </a:pPr>
            <a:endParaRPr lang="el-GR" dirty="0" smtClean="0"/>
          </a:p>
          <a:p>
            <a:pPr>
              <a:buFontTx/>
              <a:buNone/>
            </a:pPr>
            <a:endParaRPr lang="en-US" dirty="0" smtClean="0"/>
          </a:p>
        </p:txBody>
      </p:sp>
      <p:pic>
        <p:nvPicPr>
          <p:cNvPr id="8194" name="Picture 2" descr="C:\Users\Vanessa\Desktop\images (3).jpg"/>
          <p:cNvPicPr>
            <a:picLocks noChangeAspect="1" noChangeArrowheads="1"/>
          </p:cNvPicPr>
          <p:nvPr/>
        </p:nvPicPr>
        <p:blipFill>
          <a:blip r:embed="rId2" cstate="print"/>
          <a:srcRect/>
          <a:stretch>
            <a:fillRect/>
          </a:stretch>
        </p:blipFill>
        <p:spPr bwMode="auto">
          <a:xfrm>
            <a:off x="395536" y="3140968"/>
            <a:ext cx="4176464" cy="3240360"/>
          </a:xfrm>
          <a:prstGeom prst="rect">
            <a:avLst/>
          </a:prstGeom>
          <a:ln>
            <a:noFill/>
          </a:ln>
          <a:effectLst>
            <a:softEdge rad="112500"/>
          </a:effectLst>
        </p:spPr>
      </p:pic>
      <p:pic>
        <p:nvPicPr>
          <p:cNvPr id="8195" name="Picture 3" descr="C:\Users\Vanessa\Desktop\images (4).jpg"/>
          <p:cNvPicPr>
            <a:picLocks noChangeAspect="1" noChangeArrowheads="1"/>
          </p:cNvPicPr>
          <p:nvPr/>
        </p:nvPicPr>
        <p:blipFill>
          <a:blip r:embed="rId3" cstate="print"/>
          <a:srcRect/>
          <a:stretch>
            <a:fillRect/>
          </a:stretch>
        </p:blipFill>
        <p:spPr bwMode="auto">
          <a:xfrm>
            <a:off x="4572000" y="3429000"/>
            <a:ext cx="4250899" cy="2664296"/>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323528" y="332656"/>
            <a:ext cx="7766050" cy="1143000"/>
          </a:xfrm>
        </p:spPr>
        <p:txBody>
          <a:bodyPr/>
          <a:lstStyle/>
          <a:p>
            <a:r>
              <a:rPr lang="el-GR" sz="3100" b="1" dirty="0" smtClean="0">
                <a:latin typeface="Bookman Old Style" pitchFamily="18" charset="0"/>
              </a:rPr>
              <a:t>Γιατί χρειαζόμαστε τους καρχαρίες;</a:t>
            </a:r>
            <a:endParaRPr lang="en-US" sz="3100" b="1" dirty="0" smtClean="0">
              <a:latin typeface="Bookman Old Style" pitchFamily="18" charset="0"/>
            </a:endParaRPr>
          </a:p>
        </p:txBody>
      </p:sp>
      <p:sp>
        <p:nvSpPr>
          <p:cNvPr id="36867" name="Rectangle 3"/>
          <p:cNvSpPr>
            <a:spLocks noGrp="1" noChangeArrowheads="1"/>
          </p:cNvSpPr>
          <p:nvPr>
            <p:ph idx="4294967295"/>
          </p:nvPr>
        </p:nvSpPr>
        <p:spPr>
          <a:xfrm>
            <a:off x="179512" y="1700808"/>
            <a:ext cx="7089775" cy="4525963"/>
          </a:xfrm>
        </p:spPr>
        <p:txBody>
          <a:bodyPr/>
          <a:lstStyle/>
          <a:p>
            <a:pPr>
              <a:buFontTx/>
              <a:buNone/>
            </a:pPr>
            <a:r>
              <a:rPr lang="el-GR" sz="2400" dirty="0" smtClean="0">
                <a:latin typeface="Bookman Old Style" pitchFamily="18" charset="0"/>
              </a:rPr>
              <a:t>Εκτελούν </a:t>
            </a:r>
            <a:r>
              <a:rPr lang="el-GR" sz="2400" u="sng" dirty="0" smtClean="0">
                <a:latin typeface="Bookman Old Style" pitchFamily="18" charset="0"/>
              </a:rPr>
              <a:t>πολύτιμες υπηρεσίες</a:t>
            </a:r>
            <a:r>
              <a:rPr lang="el-GR" sz="2400" dirty="0" smtClean="0">
                <a:latin typeface="Bookman Old Style" pitchFamily="18" charset="0"/>
              </a:rPr>
              <a:t> τόσο για εμάς, </a:t>
            </a:r>
            <a:endParaRPr lang="en-US" sz="2400" dirty="0" smtClean="0">
              <a:latin typeface="Bookman Old Style" pitchFamily="18" charset="0"/>
            </a:endParaRPr>
          </a:p>
          <a:p>
            <a:pPr>
              <a:buFontTx/>
              <a:buNone/>
            </a:pPr>
            <a:r>
              <a:rPr lang="el-GR" sz="2400" dirty="0" smtClean="0">
                <a:latin typeface="Bookman Old Style" pitchFamily="18" charset="0"/>
              </a:rPr>
              <a:t>όσο και για τα άλλα είδη:</a:t>
            </a:r>
            <a:endParaRPr lang="en-US" sz="2400" dirty="0" smtClean="0">
              <a:latin typeface="Bookman Old Style" pitchFamily="18" charset="0"/>
            </a:endParaRPr>
          </a:p>
          <a:p>
            <a:pPr>
              <a:buFontTx/>
              <a:buNone/>
            </a:pPr>
            <a:endParaRPr lang="el-GR" sz="2400" dirty="0" smtClean="0">
              <a:latin typeface="Bookman Old Style" pitchFamily="18" charset="0"/>
            </a:endParaRPr>
          </a:p>
          <a:p>
            <a:pPr>
              <a:lnSpc>
                <a:spcPct val="150000"/>
              </a:lnSpc>
              <a:buFont typeface="Wingdings" pitchFamily="2" charset="2"/>
              <a:buChar char="Ø"/>
            </a:pPr>
            <a:r>
              <a:rPr lang="el-GR" sz="2400" dirty="0" smtClean="0">
                <a:latin typeface="Bookman Old Style" pitchFamily="18" charset="0"/>
              </a:rPr>
              <a:t>Βοηθούν στον έλεγχο του αριθμού άλλων αρπακτικών στον ωκεανό,</a:t>
            </a:r>
          </a:p>
          <a:p>
            <a:pPr>
              <a:lnSpc>
                <a:spcPct val="150000"/>
              </a:lnSpc>
              <a:buFont typeface="Wingdings" pitchFamily="2" charset="2"/>
              <a:buChar char="Ø"/>
            </a:pPr>
            <a:r>
              <a:rPr lang="el-GR" sz="2400" dirty="0" smtClean="0">
                <a:latin typeface="Bookman Old Style" pitchFamily="18" charset="0"/>
              </a:rPr>
              <a:t>Τρώνε τραυματισμένα και άρρωστα ζώα, διατηρώντας τα υπόλοιπα είδη πιο υγιή. </a:t>
            </a:r>
          </a:p>
          <a:p>
            <a:endParaRPr lang="el-GR" dirty="0" smtClean="0"/>
          </a:p>
          <a:p>
            <a:pPr>
              <a:buFontTx/>
              <a:buNone/>
            </a:pPr>
            <a:endParaRPr lang="en-US" dirty="0" smtClean="0"/>
          </a:p>
        </p:txBody>
      </p:sp>
      <p:pic>
        <p:nvPicPr>
          <p:cNvPr id="9218" name="Picture 2" descr="C:\Users\Vanessa\Desktop\images.jpg"/>
          <p:cNvPicPr>
            <a:picLocks noChangeAspect="1" noChangeArrowheads="1"/>
          </p:cNvPicPr>
          <p:nvPr/>
        </p:nvPicPr>
        <p:blipFill>
          <a:blip r:embed="rId2" cstate="print"/>
          <a:srcRect/>
          <a:stretch>
            <a:fillRect/>
          </a:stretch>
        </p:blipFill>
        <p:spPr bwMode="auto">
          <a:xfrm>
            <a:off x="539552" y="5235699"/>
            <a:ext cx="3779912" cy="1622301"/>
          </a:xfrm>
          <a:prstGeom prst="rect">
            <a:avLst/>
          </a:prstGeom>
          <a:noFill/>
        </p:spPr>
      </p:pic>
      <p:pic>
        <p:nvPicPr>
          <p:cNvPr id="9219" name="Picture 3" descr="C:\Users\Vanessa\Desktop\images (1).jpg"/>
          <p:cNvPicPr>
            <a:picLocks noChangeAspect="1" noChangeArrowheads="1"/>
          </p:cNvPicPr>
          <p:nvPr/>
        </p:nvPicPr>
        <p:blipFill>
          <a:blip r:embed="rId3" cstate="print"/>
          <a:srcRect/>
          <a:stretch>
            <a:fillRect/>
          </a:stretch>
        </p:blipFill>
        <p:spPr bwMode="auto">
          <a:xfrm>
            <a:off x="4918074" y="5301208"/>
            <a:ext cx="3398341" cy="155679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377950" y="274638"/>
            <a:ext cx="7766050" cy="1143000"/>
          </a:xfrm>
        </p:spPr>
        <p:txBody>
          <a:bodyPr/>
          <a:lstStyle/>
          <a:p>
            <a:r>
              <a:rPr lang="el-GR" sz="3100" b="1" dirty="0" smtClean="0">
                <a:latin typeface="Bookman Old Style" pitchFamily="18" charset="0"/>
              </a:rPr>
              <a:t>Γιατί χρειαζόμαστε τους καρχαρίες;</a:t>
            </a:r>
            <a:endParaRPr lang="en-US" sz="3100" b="1" dirty="0" smtClean="0">
              <a:latin typeface="Bookman Old Style" pitchFamily="18" charset="0"/>
            </a:endParaRPr>
          </a:p>
        </p:txBody>
      </p:sp>
      <p:sp>
        <p:nvSpPr>
          <p:cNvPr id="37891" name="Rectangle 3"/>
          <p:cNvSpPr>
            <a:spLocks noGrp="1" noChangeArrowheads="1"/>
          </p:cNvSpPr>
          <p:nvPr>
            <p:ph idx="4294967295"/>
          </p:nvPr>
        </p:nvSpPr>
        <p:spPr>
          <a:xfrm>
            <a:off x="1619250" y="1557338"/>
            <a:ext cx="7315200" cy="4525962"/>
          </a:xfrm>
        </p:spPr>
        <p:txBody>
          <a:bodyPr/>
          <a:lstStyle/>
          <a:p>
            <a:pPr algn="ctr">
              <a:buFontTx/>
              <a:buNone/>
            </a:pPr>
            <a:r>
              <a:rPr lang="el-GR" sz="2400" dirty="0" smtClean="0">
                <a:latin typeface="Bookman Old Style" pitchFamily="18" charset="0"/>
              </a:rPr>
              <a:t>Αν κολυμπάτε στον ωκεανό έχετε </a:t>
            </a:r>
            <a:r>
              <a:rPr lang="el-GR" sz="2400" i="1" dirty="0" smtClean="0">
                <a:latin typeface="Bookman Old Style" pitchFamily="18" charset="0"/>
              </a:rPr>
              <a:t>150 φορές </a:t>
            </a:r>
          </a:p>
          <a:p>
            <a:pPr algn="ctr">
              <a:buFontTx/>
              <a:buNone/>
            </a:pPr>
            <a:r>
              <a:rPr lang="el-GR" sz="2400" dirty="0" smtClean="0">
                <a:latin typeface="Bookman Old Style" pitchFamily="18" charset="0"/>
              </a:rPr>
              <a:t>περισσότερες πιθανότητες να σκοτωθείτε από </a:t>
            </a:r>
          </a:p>
          <a:p>
            <a:pPr algn="ctr">
              <a:buFontTx/>
              <a:buNone/>
            </a:pPr>
            <a:r>
              <a:rPr lang="el-GR" sz="2400" dirty="0" smtClean="0">
                <a:latin typeface="Bookman Old Style" pitchFamily="18" charset="0"/>
              </a:rPr>
              <a:t>κεραυνό, παρά από καρχαρία.</a:t>
            </a:r>
          </a:p>
          <a:p>
            <a:pPr>
              <a:buFontTx/>
              <a:buNone/>
            </a:pPr>
            <a:endParaRPr lang="el-GR" sz="2400" dirty="0" smtClean="0">
              <a:latin typeface="Bookman Old Style" pitchFamily="18" charset="0"/>
            </a:endParaRPr>
          </a:p>
          <a:p>
            <a:pPr>
              <a:buFontTx/>
              <a:buNone/>
            </a:pPr>
            <a:endParaRPr lang="el-GR" sz="2400" dirty="0" smtClean="0">
              <a:latin typeface="Bookman Old Style" pitchFamily="18" charset="0"/>
            </a:endParaRPr>
          </a:p>
          <a:p>
            <a:pPr algn="ctr">
              <a:lnSpc>
                <a:spcPct val="150000"/>
              </a:lnSpc>
              <a:buFontTx/>
              <a:buNone/>
            </a:pPr>
            <a:r>
              <a:rPr lang="el-GR" sz="2400" dirty="0" smtClean="0">
                <a:latin typeface="Bookman Old Style" pitchFamily="18" charset="0"/>
              </a:rPr>
              <a:t>Για κάθε καρχαρία που τραυματίζει ένα άτομο,</a:t>
            </a:r>
          </a:p>
          <a:p>
            <a:pPr algn="ctr">
              <a:lnSpc>
                <a:spcPct val="150000"/>
              </a:lnSpc>
              <a:buFontTx/>
              <a:buNone/>
            </a:pPr>
            <a:r>
              <a:rPr lang="el-GR" sz="2400" dirty="0" smtClean="0">
                <a:latin typeface="Bookman Old Style" pitchFamily="18" charset="0"/>
              </a:rPr>
              <a:t>σκοτώνουμε 1 εκατομμύριο καρχαρίες</a:t>
            </a:r>
          </a:p>
          <a:p>
            <a:pPr algn="ctr">
              <a:buFontTx/>
              <a:buNone/>
            </a:pPr>
            <a:r>
              <a:rPr lang="el-GR" sz="2400" dirty="0" smtClean="0">
                <a:latin typeface="Bookman Old Style" pitchFamily="18" charset="0"/>
              </a:rPr>
              <a:t>↓</a:t>
            </a:r>
          </a:p>
          <a:p>
            <a:pPr algn="ctr">
              <a:buFontTx/>
              <a:buNone/>
            </a:pPr>
            <a:r>
              <a:rPr lang="el-GR" sz="2400" dirty="0" smtClean="0">
                <a:latin typeface="Bookman Old Style" pitchFamily="18" charset="0"/>
              </a:rPr>
              <a:t>100 000 000 το χρόνο</a:t>
            </a:r>
            <a:endParaRPr lang="en-US" sz="2400" dirty="0" smtClean="0">
              <a:latin typeface="Bookman Old Style" pitchFamily="18" charset="0"/>
            </a:endParaRPr>
          </a:p>
        </p:txBody>
      </p:sp>
      <p:pic>
        <p:nvPicPr>
          <p:cNvPr id="340996" name="Picture 4"/>
          <p:cNvPicPr>
            <a:picLocks noChangeAspect="1" noChangeArrowheads="1"/>
          </p:cNvPicPr>
          <p:nvPr/>
        </p:nvPicPr>
        <p:blipFill>
          <a:blip r:embed="rId2" cstate="print"/>
          <a:srcRect/>
          <a:stretch>
            <a:fillRect/>
          </a:stretch>
        </p:blipFill>
        <p:spPr bwMode="auto">
          <a:xfrm>
            <a:off x="0" y="2204864"/>
            <a:ext cx="1763688" cy="2880320"/>
          </a:xfrm>
          <a:prstGeom prst="rect">
            <a:avLst/>
          </a:prstGeom>
          <a:noFill/>
          <a:ln w="9525">
            <a:solidFill>
              <a:schemeClr val="accent6">
                <a:lumMod val="50000"/>
              </a:schemeClr>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377950" y="274638"/>
            <a:ext cx="7766050" cy="1143000"/>
          </a:xfrm>
        </p:spPr>
        <p:txBody>
          <a:bodyPr/>
          <a:lstStyle/>
          <a:p>
            <a:r>
              <a:rPr lang="el-GR" sz="3100" b="1" dirty="0" smtClean="0">
                <a:latin typeface="Bookman Old Style" pitchFamily="18" charset="0"/>
              </a:rPr>
              <a:t>Γιατί χρειαζόμαστε τους καρχαρίες;</a:t>
            </a:r>
            <a:endParaRPr lang="en-US" sz="3100" b="1" dirty="0" smtClean="0">
              <a:latin typeface="Bookman Old Style" pitchFamily="18" charset="0"/>
            </a:endParaRPr>
          </a:p>
        </p:txBody>
      </p:sp>
      <p:sp>
        <p:nvSpPr>
          <p:cNvPr id="38915" name="Rectangle 3"/>
          <p:cNvSpPr>
            <a:spLocks noGrp="1" noChangeArrowheads="1"/>
          </p:cNvSpPr>
          <p:nvPr>
            <p:ph idx="4294967295"/>
          </p:nvPr>
        </p:nvSpPr>
        <p:spPr>
          <a:xfrm>
            <a:off x="611188" y="1557338"/>
            <a:ext cx="7315200" cy="4525962"/>
          </a:xfrm>
        </p:spPr>
        <p:txBody>
          <a:bodyPr/>
          <a:lstStyle/>
          <a:p>
            <a:pPr>
              <a:lnSpc>
                <a:spcPct val="80000"/>
              </a:lnSpc>
              <a:buFontTx/>
              <a:buNone/>
            </a:pPr>
            <a:r>
              <a:rPr lang="el-GR" sz="2400" dirty="0" smtClean="0">
                <a:latin typeface="Bookman Old Style" pitchFamily="18" charset="0"/>
              </a:rPr>
              <a:t>Οι καρχαρίες αλιεύονται για:</a:t>
            </a:r>
          </a:p>
          <a:p>
            <a:pPr>
              <a:lnSpc>
                <a:spcPct val="80000"/>
              </a:lnSpc>
              <a:buFontTx/>
              <a:buNone/>
            </a:pPr>
            <a:endParaRPr lang="el-GR" sz="2400" dirty="0" smtClean="0">
              <a:latin typeface="Bookman Old Style" pitchFamily="18" charset="0"/>
            </a:endParaRPr>
          </a:p>
          <a:p>
            <a:pPr>
              <a:lnSpc>
                <a:spcPct val="80000"/>
              </a:lnSpc>
            </a:pPr>
            <a:r>
              <a:rPr lang="el-GR" sz="2400" dirty="0" smtClean="0">
                <a:latin typeface="Bookman Old Style" pitchFamily="18" charset="0"/>
              </a:rPr>
              <a:t>Λέπια,</a:t>
            </a:r>
          </a:p>
          <a:p>
            <a:pPr>
              <a:lnSpc>
                <a:spcPct val="80000"/>
              </a:lnSpc>
            </a:pPr>
            <a:r>
              <a:rPr lang="el-GR" sz="2400" dirty="0" smtClean="0">
                <a:latin typeface="Bookman Old Style" pitchFamily="18" charset="0"/>
              </a:rPr>
              <a:t>Ρύγχος (συστατικό σούπας = 80€)</a:t>
            </a:r>
          </a:p>
          <a:p>
            <a:pPr>
              <a:lnSpc>
                <a:spcPct val="80000"/>
              </a:lnSpc>
            </a:pPr>
            <a:r>
              <a:rPr lang="el-GR" sz="2400" dirty="0" smtClean="0">
                <a:latin typeface="Bookman Old Style" pitchFamily="18" charset="0"/>
              </a:rPr>
              <a:t>Συκώτι,</a:t>
            </a:r>
          </a:p>
          <a:p>
            <a:pPr>
              <a:lnSpc>
                <a:spcPct val="80000"/>
              </a:lnSpc>
            </a:pPr>
            <a:r>
              <a:rPr lang="el-GR" sz="2400" dirty="0" smtClean="0">
                <a:latin typeface="Bookman Old Style" pitchFamily="18" charset="0"/>
              </a:rPr>
              <a:t>Κρέας,</a:t>
            </a:r>
          </a:p>
          <a:p>
            <a:pPr>
              <a:lnSpc>
                <a:spcPct val="80000"/>
              </a:lnSpc>
            </a:pPr>
            <a:r>
              <a:rPr lang="el-GR" sz="2400" dirty="0" smtClean="0">
                <a:latin typeface="Bookman Old Style" pitchFamily="18" charset="0"/>
              </a:rPr>
              <a:t>Σαγόνια</a:t>
            </a:r>
          </a:p>
          <a:p>
            <a:pPr>
              <a:lnSpc>
                <a:spcPct val="80000"/>
              </a:lnSpc>
              <a:buFontTx/>
              <a:buNone/>
            </a:pPr>
            <a:endParaRPr lang="el-GR" sz="2800" dirty="0" smtClean="0"/>
          </a:p>
          <a:p>
            <a:pPr algn="ctr">
              <a:lnSpc>
                <a:spcPct val="80000"/>
              </a:lnSpc>
              <a:buFontTx/>
              <a:buNone/>
            </a:pPr>
            <a:r>
              <a:rPr lang="el-GR" sz="2400" dirty="0" smtClean="0">
                <a:latin typeface="Bookman Old Style" pitchFamily="18" charset="0"/>
              </a:rPr>
              <a:t>Γεννούν κάθε 2 χρόνια, χρειάζονται 10-30</a:t>
            </a:r>
          </a:p>
          <a:p>
            <a:pPr algn="ctr">
              <a:lnSpc>
                <a:spcPct val="80000"/>
              </a:lnSpc>
              <a:buFontTx/>
              <a:buNone/>
            </a:pPr>
            <a:r>
              <a:rPr lang="el-GR" sz="2400" dirty="0" smtClean="0">
                <a:latin typeface="Bookman Old Style" pitchFamily="18" charset="0"/>
              </a:rPr>
              <a:t>χρόνια για να φτάσουν σε περίοδο</a:t>
            </a:r>
          </a:p>
          <a:p>
            <a:pPr algn="ctr">
              <a:lnSpc>
                <a:spcPct val="80000"/>
              </a:lnSpc>
              <a:buFontTx/>
              <a:buNone/>
            </a:pPr>
            <a:r>
              <a:rPr lang="el-GR" sz="2400" dirty="0" smtClean="0">
                <a:latin typeface="Bookman Old Style" pitchFamily="18" charset="0"/>
              </a:rPr>
              <a:t>αναπαραγωγής και 24 μήνες περίοδο </a:t>
            </a:r>
          </a:p>
          <a:p>
            <a:pPr algn="ctr">
              <a:lnSpc>
                <a:spcPct val="80000"/>
              </a:lnSpc>
              <a:buFontTx/>
              <a:buNone/>
            </a:pPr>
            <a:r>
              <a:rPr lang="el-GR" sz="2400" dirty="0" smtClean="0">
                <a:latin typeface="Bookman Old Style" pitchFamily="18" charset="0"/>
              </a:rPr>
              <a:t>κύηση (κάποια είδη). </a:t>
            </a:r>
            <a:endParaRPr lang="en-US" sz="2400" dirty="0" smtClean="0">
              <a:latin typeface="Bookman Old Style" pitchFamily="18" charset="0"/>
            </a:endParaRPr>
          </a:p>
        </p:txBody>
      </p:sp>
      <p:pic>
        <p:nvPicPr>
          <p:cNvPr id="342020" name="Picture 4" descr="C:\Documents and Settings\user\Desktop\shark-fin.jpg"/>
          <p:cNvPicPr>
            <a:picLocks noChangeAspect="1" noChangeArrowheads="1"/>
          </p:cNvPicPr>
          <p:nvPr/>
        </p:nvPicPr>
        <p:blipFill>
          <a:blip r:embed="rId2" cstate="print"/>
          <a:srcRect/>
          <a:stretch>
            <a:fillRect/>
          </a:stretch>
        </p:blipFill>
        <p:spPr bwMode="auto">
          <a:xfrm>
            <a:off x="5867400" y="1484313"/>
            <a:ext cx="3025775" cy="2944812"/>
          </a:xfrm>
          <a:prstGeom prst="rect">
            <a:avLst/>
          </a:prstGeom>
          <a:noFill/>
          <a:ln>
            <a:solidFill>
              <a:schemeClr val="accent6">
                <a:lumMod val="50000"/>
              </a:schemeClr>
            </a:solidFill>
          </a:ln>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12775" y="260350"/>
            <a:ext cx="8229600" cy="1143000"/>
          </a:xfrm>
        </p:spPr>
        <p:txBody>
          <a:bodyPr/>
          <a:lstStyle/>
          <a:p>
            <a:pPr algn="ctr"/>
            <a:r>
              <a:rPr lang="en-US" sz="3000" b="1" dirty="0" smtClean="0">
                <a:latin typeface="Times New Roman" pitchFamily="18" charset="0"/>
              </a:rPr>
              <a:t>Rachel Carson</a:t>
            </a:r>
            <a:endParaRPr lang="el-GR" sz="3000" b="1" dirty="0" smtClean="0">
              <a:latin typeface="Times New Roman" pitchFamily="18" charset="0"/>
            </a:endParaRPr>
          </a:p>
        </p:txBody>
      </p:sp>
      <p:sp>
        <p:nvSpPr>
          <p:cNvPr id="40963" name="Rectangle 3"/>
          <p:cNvSpPr>
            <a:spLocks noGrp="1" noChangeArrowheads="1"/>
          </p:cNvSpPr>
          <p:nvPr>
            <p:ph idx="1"/>
          </p:nvPr>
        </p:nvSpPr>
        <p:spPr>
          <a:xfrm>
            <a:off x="2051050" y="1524000"/>
            <a:ext cx="5867400" cy="5334000"/>
          </a:xfrm>
        </p:spPr>
        <p:txBody>
          <a:bodyPr/>
          <a:lstStyle/>
          <a:p>
            <a:pPr algn="ctr">
              <a:buFontTx/>
              <a:buNone/>
            </a:pPr>
            <a:r>
              <a:rPr lang="el-GR" sz="2200" dirty="0" smtClean="0">
                <a:latin typeface="Times New Roman" pitchFamily="18" charset="0"/>
                <a:cs typeface="Times New Roman" pitchFamily="18" charset="0"/>
              </a:rPr>
              <a:t>Το 1962, η </a:t>
            </a:r>
            <a:r>
              <a:rPr lang="en-US" sz="2200" dirty="0" smtClean="0">
                <a:latin typeface="Times New Roman" pitchFamily="18" charset="0"/>
                <a:cs typeface="Times New Roman" pitchFamily="18" charset="0"/>
              </a:rPr>
              <a:t>Rachel Carson </a:t>
            </a:r>
            <a:r>
              <a:rPr lang="el-GR" sz="2200" dirty="0" smtClean="0">
                <a:latin typeface="Times New Roman" pitchFamily="18" charset="0"/>
                <a:cs typeface="Times New Roman" pitchFamily="18" charset="0"/>
              </a:rPr>
              <a:t>σημάδεψε την απαρχή </a:t>
            </a:r>
            <a:endParaRPr lang="en-US" sz="2200" dirty="0" smtClean="0">
              <a:latin typeface="Times New Roman" pitchFamily="18" charset="0"/>
              <a:cs typeface="Times New Roman" pitchFamily="18" charset="0"/>
            </a:endParaRPr>
          </a:p>
          <a:p>
            <a:pPr algn="ctr">
              <a:buFontTx/>
              <a:buNone/>
            </a:pPr>
            <a:r>
              <a:rPr lang="el-GR" sz="2200" dirty="0" smtClean="0">
                <a:latin typeface="Times New Roman" pitchFamily="18" charset="0"/>
                <a:cs typeface="Times New Roman" pitchFamily="18" charset="0"/>
              </a:rPr>
              <a:t>της περιβαλλοντικής επανάστασης με την έκδοση </a:t>
            </a:r>
            <a:endParaRPr lang="en-US" sz="2200" dirty="0" smtClean="0">
              <a:latin typeface="Times New Roman" pitchFamily="18" charset="0"/>
              <a:cs typeface="Times New Roman" pitchFamily="18" charset="0"/>
            </a:endParaRPr>
          </a:p>
          <a:p>
            <a:pPr algn="ctr">
              <a:buFontTx/>
              <a:buNone/>
            </a:pPr>
            <a:r>
              <a:rPr lang="el-GR" sz="2200" dirty="0" smtClean="0">
                <a:latin typeface="Times New Roman" pitchFamily="18" charset="0"/>
                <a:cs typeface="Times New Roman" pitchFamily="18" charset="0"/>
              </a:rPr>
              <a:t>του βιβλίου της </a:t>
            </a:r>
            <a:r>
              <a:rPr lang="el-GR" sz="2200" b="1" u="sng" dirty="0" smtClean="0">
                <a:latin typeface="Times New Roman" pitchFamily="18" charset="0"/>
                <a:cs typeface="Times New Roman" pitchFamily="18" charset="0"/>
              </a:rPr>
              <a:t>Η Σιωπηλή Άνοιξη</a:t>
            </a:r>
            <a:r>
              <a:rPr lang="el-GR" sz="2200" dirty="0" smtClean="0">
                <a:latin typeface="Times New Roman" pitchFamily="18" charset="0"/>
                <a:cs typeface="Times New Roman" pitchFamily="18" charset="0"/>
              </a:rPr>
              <a:t>. Η </a:t>
            </a:r>
            <a:r>
              <a:rPr lang="en-US" sz="2200" dirty="0" smtClean="0">
                <a:latin typeface="Times New Roman" pitchFamily="18" charset="0"/>
                <a:cs typeface="Times New Roman" pitchFamily="18" charset="0"/>
              </a:rPr>
              <a:t>Carson</a:t>
            </a:r>
            <a:r>
              <a:rPr lang="el-GR" sz="2200"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algn="ctr">
              <a:buFontTx/>
              <a:buNone/>
            </a:pPr>
            <a:r>
              <a:rPr lang="el-GR" sz="2200" dirty="0" smtClean="0">
                <a:latin typeface="Times New Roman" pitchFamily="18" charset="0"/>
                <a:cs typeface="Times New Roman" pitchFamily="18" charset="0"/>
              </a:rPr>
              <a:t>είχε εκπαιδευτεί ως θαλάσσια βιολόγος και </a:t>
            </a:r>
            <a:endParaRPr lang="en-US" sz="2200" dirty="0" smtClean="0">
              <a:latin typeface="Times New Roman" pitchFamily="18" charset="0"/>
              <a:cs typeface="Times New Roman" pitchFamily="18" charset="0"/>
            </a:endParaRPr>
          </a:p>
          <a:p>
            <a:pPr algn="ctr">
              <a:buFontTx/>
              <a:buNone/>
            </a:pPr>
            <a:r>
              <a:rPr lang="el-GR" sz="2200" dirty="0" smtClean="0">
                <a:latin typeface="Times New Roman" pitchFamily="18" charset="0"/>
                <a:cs typeface="Times New Roman" pitchFamily="18" charset="0"/>
              </a:rPr>
              <a:t>συνεργαζόταν με το Αμερικανικό Γραφείο </a:t>
            </a:r>
            <a:endParaRPr lang="en-US" sz="2200" dirty="0" smtClean="0">
              <a:latin typeface="Times New Roman" pitchFamily="18" charset="0"/>
              <a:cs typeface="Times New Roman" pitchFamily="18" charset="0"/>
            </a:endParaRPr>
          </a:p>
          <a:p>
            <a:pPr algn="ctr">
              <a:buFontTx/>
              <a:buNone/>
            </a:pPr>
            <a:r>
              <a:rPr lang="el-GR" sz="2200" dirty="0" smtClean="0">
                <a:latin typeface="Times New Roman" pitchFamily="18" charset="0"/>
                <a:cs typeface="Times New Roman" pitchFamily="18" charset="0"/>
              </a:rPr>
              <a:t>Αλιείας.</a:t>
            </a:r>
          </a:p>
          <a:p>
            <a:pPr>
              <a:buFontTx/>
              <a:buNone/>
            </a:pPr>
            <a:endParaRPr lang="el-GR" sz="2200" dirty="0" smtClean="0">
              <a:latin typeface="Times New Roman" pitchFamily="18" charset="0"/>
              <a:cs typeface="Times New Roman" pitchFamily="18" charset="0"/>
            </a:endParaRPr>
          </a:p>
          <a:p>
            <a:pPr>
              <a:buFontTx/>
              <a:buNone/>
            </a:pPr>
            <a:endParaRPr lang="el-GR" sz="2200" dirty="0" smtClean="0">
              <a:latin typeface="Times New Roman" pitchFamily="18" charset="0"/>
              <a:cs typeface="Times New Roman" pitchFamily="18" charset="0"/>
            </a:endParaRPr>
          </a:p>
          <a:p>
            <a:pPr>
              <a:buFontTx/>
              <a:buNone/>
            </a:pPr>
            <a:endParaRPr lang="el-GR" sz="2200" dirty="0" smtClean="0">
              <a:latin typeface="Times New Roman" pitchFamily="18" charset="0"/>
              <a:cs typeface="Times New Roman" pitchFamily="18" charset="0"/>
            </a:endParaRPr>
          </a:p>
          <a:p>
            <a:pPr>
              <a:buFontTx/>
              <a:buNone/>
            </a:pPr>
            <a:endParaRPr lang="el-GR" sz="2200" dirty="0" smtClean="0">
              <a:latin typeface="Times New Roman" pitchFamily="18" charset="0"/>
              <a:cs typeface="Times New Roman" pitchFamily="18" charset="0"/>
            </a:endParaRPr>
          </a:p>
        </p:txBody>
      </p:sp>
      <p:pic>
        <p:nvPicPr>
          <p:cNvPr id="40964" name="Picture 4" descr="rachelmikro"/>
          <p:cNvPicPr>
            <a:picLocks noChangeAspect="1" noChangeArrowheads="1"/>
          </p:cNvPicPr>
          <p:nvPr/>
        </p:nvPicPr>
        <p:blipFill>
          <a:blip r:embed="rId3" cstate="print"/>
          <a:srcRect/>
          <a:stretch>
            <a:fillRect/>
          </a:stretch>
        </p:blipFill>
        <p:spPr bwMode="auto">
          <a:xfrm>
            <a:off x="179388" y="908050"/>
            <a:ext cx="1778000" cy="2286000"/>
          </a:xfrm>
          <a:prstGeom prst="rect">
            <a:avLst/>
          </a:prstGeom>
          <a:noFill/>
          <a:ln w="9525">
            <a:solidFill>
              <a:schemeClr val="tx2"/>
            </a:solidFill>
            <a:miter lim="800000"/>
            <a:headEnd/>
            <a:tailEnd/>
          </a:ln>
        </p:spPr>
      </p:pic>
      <p:pic>
        <p:nvPicPr>
          <p:cNvPr id="40965" name="Picture 5" descr="carson - silent spring"/>
          <p:cNvPicPr>
            <a:picLocks noChangeAspect="1" noChangeArrowheads="1"/>
          </p:cNvPicPr>
          <p:nvPr/>
        </p:nvPicPr>
        <p:blipFill>
          <a:blip r:embed="rId4" cstate="print"/>
          <a:srcRect/>
          <a:stretch>
            <a:fillRect/>
          </a:stretch>
        </p:blipFill>
        <p:spPr bwMode="auto">
          <a:xfrm rot="658595">
            <a:off x="6964110" y="3823572"/>
            <a:ext cx="1971675" cy="2376487"/>
          </a:xfrm>
          <a:prstGeom prst="rect">
            <a:avLst/>
          </a:prstGeom>
          <a:noFill/>
          <a:ln w="9525">
            <a:noFill/>
            <a:miter lim="800000"/>
            <a:headEnd/>
            <a:tailEnd/>
          </a:ln>
        </p:spPr>
      </p:pic>
      <p:sp>
        <p:nvSpPr>
          <p:cNvPr id="40966" name="Rectangle 6"/>
          <p:cNvSpPr>
            <a:spLocks noChangeArrowheads="1"/>
          </p:cNvSpPr>
          <p:nvPr/>
        </p:nvSpPr>
        <p:spPr bwMode="auto">
          <a:xfrm>
            <a:off x="1908175" y="2286000"/>
            <a:ext cx="5102225" cy="4038600"/>
          </a:xfrm>
          <a:prstGeom prst="rect">
            <a:avLst/>
          </a:prstGeom>
          <a:noFill/>
          <a:ln w="9525">
            <a:noFill/>
            <a:miter lim="800000"/>
            <a:headEnd/>
            <a:tailEnd/>
          </a:ln>
        </p:spPr>
        <p:txBody>
          <a:bodyPr/>
          <a:lstStyle/>
          <a:p>
            <a:pPr marL="342900" indent="-342900" algn="ctr">
              <a:spcBef>
                <a:spcPct val="20000"/>
              </a:spcBef>
            </a:pPr>
            <a:endParaRPr lang="el-GR" sz="2200" dirty="0">
              <a:latin typeface="Times New Roman" pitchFamily="18" charset="0"/>
              <a:cs typeface="Times New Roman" pitchFamily="18" charset="0"/>
            </a:endParaRPr>
          </a:p>
          <a:p>
            <a:pPr marL="342900" indent="-342900">
              <a:spcBef>
                <a:spcPct val="20000"/>
              </a:spcBef>
            </a:pPr>
            <a:endParaRPr lang="el-GR" sz="2200" dirty="0">
              <a:latin typeface="Times New Roman" pitchFamily="18" charset="0"/>
              <a:cs typeface="Times New Roman" pitchFamily="18" charset="0"/>
            </a:endParaRPr>
          </a:p>
          <a:p>
            <a:pPr marL="342900" indent="-342900">
              <a:spcBef>
                <a:spcPct val="20000"/>
              </a:spcBef>
            </a:pPr>
            <a:endParaRPr lang="el-GR" sz="2200" dirty="0">
              <a:latin typeface="Times New Roman" pitchFamily="18" charset="0"/>
              <a:cs typeface="Times New Roman" pitchFamily="18" charset="0"/>
            </a:endParaRPr>
          </a:p>
          <a:p>
            <a:pPr marL="342900" indent="-342900">
              <a:spcBef>
                <a:spcPct val="20000"/>
              </a:spcBef>
            </a:pPr>
            <a:endParaRPr lang="el-GR" sz="2200" dirty="0">
              <a:latin typeface="Times New Roman" pitchFamily="18" charset="0"/>
              <a:cs typeface="Times New Roman" pitchFamily="18" charset="0"/>
            </a:endParaRPr>
          </a:p>
          <a:p>
            <a:pPr marL="342900" indent="-342900">
              <a:spcBef>
                <a:spcPct val="20000"/>
              </a:spcBef>
            </a:pPr>
            <a:endParaRPr lang="el-GR" sz="2200" dirty="0">
              <a:latin typeface="Times New Roman" pitchFamily="18" charset="0"/>
              <a:cs typeface="Times New Roman" pitchFamily="18" charset="0"/>
            </a:endParaRPr>
          </a:p>
          <a:p>
            <a:pPr marL="342900" indent="-342900">
              <a:spcBef>
                <a:spcPct val="20000"/>
              </a:spcBef>
            </a:pPr>
            <a:r>
              <a:rPr lang="el-GR" sz="2200" dirty="0">
                <a:latin typeface="Times New Roman" pitchFamily="18" charset="0"/>
                <a:cs typeface="Times New Roman" pitchFamily="18" charset="0"/>
              </a:rPr>
              <a:t>Γι’ αυτό και τα πρώτα της βιβλία – όπως το </a:t>
            </a:r>
            <a:r>
              <a:rPr lang="en-US" sz="2200" dirty="0">
                <a:latin typeface="Times New Roman" pitchFamily="18" charset="0"/>
                <a:cs typeface="Times New Roman" pitchFamily="18" charset="0"/>
              </a:rPr>
              <a:t>The Sea Around Us, </a:t>
            </a:r>
            <a:r>
              <a:rPr lang="el-GR" sz="2200" dirty="0">
                <a:latin typeface="Times New Roman" pitchFamily="18" charset="0"/>
                <a:cs typeface="Times New Roman" pitchFamily="18" charset="0"/>
              </a:rPr>
              <a:t>που εκδόθηκε το 1951, καθώς και το </a:t>
            </a:r>
            <a:r>
              <a:rPr lang="en-US" sz="2200" dirty="0">
                <a:latin typeface="Times New Roman" pitchFamily="18" charset="0"/>
                <a:cs typeface="Times New Roman" pitchFamily="18" charset="0"/>
              </a:rPr>
              <a:t>On the Edge of the Sea, </a:t>
            </a:r>
            <a:r>
              <a:rPr lang="el-GR" sz="2200" dirty="0">
                <a:latin typeface="Times New Roman" pitchFamily="18" charset="0"/>
                <a:cs typeface="Times New Roman" pitchFamily="18" charset="0"/>
              </a:rPr>
              <a:t>που εκδόθηκε το 1955 – αναφέρονταν στη θαλάσσια ζωή.</a:t>
            </a:r>
            <a:r>
              <a:rPr lang="el-GR" sz="2400" dirty="0">
                <a:cs typeface="Times New Roman" pitchFamily="18" charset="0"/>
              </a:rPr>
              <a:t> </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normAutofit lnSpcReduction="10000"/>
          </a:bodyPr>
          <a:lstStyle/>
          <a:p>
            <a:pPr>
              <a:buFontTx/>
              <a:buNone/>
            </a:pPr>
            <a:r>
              <a:rPr lang="el-GR" dirty="0"/>
              <a:t>ΚΛΕΙΣΤΕ ΤΑ ΜΑΤΙΑ ΚΑΙ ΣΚΕΦΤΕΙΤΕ ΜΙΑ ΦΥΣΙΚΗ ΚΑΤΑΣΤΡΟΦΗ</a:t>
            </a:r>
            <a:r>
              <a:rPr lang="el-GR" sz="1800" dirty="0"/>
              <a:t>...</a:t>
            </a:r>
          </a:p>
          <a:p>
            <a:endParaRPr lang="el-GR" sz="1800" dirty="0"/>
          </a:p>
          <a:p>
            <a:endParaRPr lang="el-GR" sz="1800" dirty="0">
              <a:solidFill>
                <a:schemeClr val="folHlink"/>
              </a:solidFill>
            </a:endParaRPr>
          </a:p>
          <a:p>
            <a:pPr>
              <a:buFontTx/>
              <a:buNone/>
            </a:pPr>
            <a:r>
              <a:rPr lang="el-GR" sz="2000" dirty="0">
                <a:solidFill>
                  <a:schemeClr val="folHlink"/>
                </a:solidFill>
              </a:rPr>
              <a:t>    </a:t>
            </a:r>
            <a:r>
              <a:rPr lang="el-GR" sz="2000" dirty="0"/>
              <a:t>Ίσως είναι μια ιστορία που σας έχει πει η γιαγιά σας...</a:t>
            </a:r>
          </a:p>
          <a:p>
            <a:pPr algn="r">
              <a:buFontTx/>
              <a:buNone/>
            </a:pPr>
            <a:r>
              <a:rPr lang="el-GR" sz="2000" dirty="0"/>
              <a:t>    </a:t>
            </a:r>
          </a:p>
          <a:p>
            <a:pPr algn="r">
              <a:buFontTx/>
              <a:buNone/>
            </a:pPr>
            <a:endParaRPr lang="el-GR" sz="2000" dirty="0"/>
          </a:p>
          <a:p>
            <a:pPr algn="r">
              <a:buFontTx/>
              <a:buNone/>
            </a:pPr>
            <a:r>
              <a:rPr lang="el-GR" sz="2000" dirty="0"/>
              <a:t>ή ίσως κάτι που ακούσατε στην τηλεόραση η το ραδιόφωνο.. </a:t>
            </a:r>
          </a:p>
          <a:p>
            <a:pPr>
              <a:buFontTx/>
              <a:buNone/>
            </a:pPr>
            <a:endParaRPr lang="el-GR" sz="2000" dirty="0"/>
          </a:p>
          <a:p>
            <a:pPr>
              <a:buFontTx/>
              <a:buNone/>
            </a:pPr>
            <a:endParaRPr lang="el-GR" sz="2000" dirty="0"/>
          </a:p>
          <a:p>
            <a:pPr algn="ctr">
              <a:buFontTx/>
              <a:buNone/>
            </a:pPr>
            <a:r>
              <a:rPr lang="el-GR" sz="2000" dirty="0"/>
              <a:t>   </a:t>
            </a:r>
          </a:p>
          <a:p>
            <a:pPr algn="ctr">
              <a:buFontTx/>
              <a:buNone/>
            </a:pPr>
            <a:r>
              <a:rPr lang="el-GR" sz="2000" dirty="0"/>
              <a:t>ή μπορεί να είναι κάτι που συνέβη στον τόπο σας πριν από αρκετό καιρό...</a:t>
            </a:r>
          </a:p>
        </p:txBody>
      </p:sp>
      <p:sp>
        <p:nvSpPr>
          <p:cNvPr id="8194" name="Rectangle 2"/>
          <p:cNvSpPr>
            <a:spLocks noGrp="1" noChangeArrowheads="1"/>
          </p:cNvSpPr>
          <p:nvPr>
            <p:ph type="title"/>
          </p:nvPr>
        </p:nvSpPr>
        <p:spPr/>
        <p:txBody>
          <a:bodyPr>
            <a:normAutofit/>
          </a:bodyPr>
          <a:lstStyle/>
          <a:p>
            <a:r>
              <a:rPr lang="el-GR" sz="4000" dirty="0"/>
              <a:t>ΤΙ ΕΙΝΑΙ ΦΥΣΙΚΗ ΚΑΤΑΣΤΡΟΦΗ</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9750" y="0"/>
            <a:ext cx="8229600" cy="1143000"/>
          </a:xfrm>
        </p:spPr>
        <p:txBody>
          <a:bodyPr/>
          <a:lstStyle/>
          <a:p>
            <a:pPr algn="ctr"/>
            <a:r>
              <a:rPr lang="en-US" sz="3000" b="1" dirty="0" smtClean="0">
                <a:latin typeface="Times New Roman" pitchFamily="18" charset="0"/>
              </a:rPr>
              <a:t>Rachel Carson</a:t>
            </a:r>
            <a:endParaRPr lang="el-GR" sz="3000" b="1" dirty="0" smtClean="0">
              <a:latin typeface="Times New Roman" pitchFamily="18" charset="0"/>
            </a:endParaRPr>
          </a:p>
        </p:txBody>
      </p:sp>
      <p:sp>
        <p:nvSpPr>
          <p:cNvPr id="41987" name="Rectangle 3"/>
          <p:cNvSpPr>
            <a:spLocks noGrp="1" noChangeArrowheads="1"/>
          </p:cNvSpPr>
          <p:nvPr>
            <p:ph idx="1"/>
          </p:nvPr>
        </p:nvSpPr>
        <p:spPr>
          <a:xfrm>
            <a:off x="971550" y="1196975"/>
            <a:ext cx="6873875" cy="4713288"/>
          </a:xfrm>
        </p:spPr>
        <p:txBody>
          <a:bodyPr/>
          <a:lstStyle/>
          <a:p>
            <a:pPr algn="ctr">
              <a:buFontTx/>
              <a:buNone/>
            </a:pPr>
            <a:r>
              <a:rPr lang="el-GR" sz="2200" dirty="0" smtClean="0">
                <a:latin typeface="Times New Roman" pitchFamily="18" charset="0"/>
                <a:cs typeface="Times New Roman" pitchFamily="18" charset="0"/>
              </a:rPr>
              <a:t>Ιδιαίτερη έμφαση έδωσε η</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Carson</a:t>
            </a:r>
            <a:r>
              <a:rPr lang="el-GR" sz="2200" dirty="0" smtClean="0">
                <a:latin typeface="Times New Roman" pitchFamily="18" charset="0"/>
                <a:cs typeface="Times New Roman" pitchFamily="18" charset="0"/>
              </a:rPr>
              <a:t> στις συνέπειες από τη </a:t>
            </a:r>
            <a:endParaRPr lang="en-US" sz="2200" dirty="0" smtClean="0">
              <a:latin typeface="Times New Roman" pitchFamily="18" charset="0"/>
              <a:cs typeface="Times New Roman" pitchFamily="18" charset="0"/>
            </a:endParaRPr>
          </a:p>
          <a:p>
            <a:pPr algn="ctr">
              <a:buFontTx/>
              <a:buNone/>
            </a:pPr>
            <a:r>
              <a:rPr lang="el-GR" sz="2200" dirty="0" smtClean="0">
                <a:latin typeface="Times New Roman" pitchFamily="18" charset="0"/>
                <a:cs typeface="Times New Roman" pitchFamily="18" charset="0"/>
              </a:rPr>
              <a:t>χρήση του </a:t>
            </a:r>
            <a:r>
              <a:rPr lang="en-US" sz="2200" dirty="0" smtClean="0">
                <a:latin typeface="Times New Roman" pitchFamily="18" charset="0"/>
                <a:cs typeface="Times New Roman" pitchFamily="18" charset="0"/>
              </a:rPr>
              <a:t>DDT. </a:t>
            </a:r>
            <a:endParaRPr lang="el-GR" sz="2200" dirty="0" smtClean="0">
              <a:latin typeface="Times New Roman" pitchFamily="18" charset="0"/>
              <a:cs typeface="Times New Roman" pitchFamily="18" charset="0"/>
            </a:endParaRPr>
          </a:p>
          <a:p>
            <a:pPr algn="ctr">
              <a:buFontTx/>
              <a:buNone/>
            </a:pPr>
            <a:endParaRPr lang="el-GR" sz="2200" dirty="0" smtClean="0">
              <a:latin typeface="Times New Roman" pitchFamily="18" charset="0"/>
              <a:cs typeface="Times New Roman" pitchFamily="18" charset="0"/>
            </a:endParaRPr>
          </a:p>
          <a:p>
            <a:pPr algn="ctr">
              <a:buFontTx/>
              <a:buNone/>
            </a:pPr>
            <a:r>
              <a:rPr lang="el-GR" sz="2200" dirty="0" smtClean="0">
                <a:latin typeface="Times New Roman" pitchFamily="18" charset="0"/>
                <a:cs typeface="Times New Roman" pitchFamily="18" charset="0"/>
              </a:rPr>
              <a:t>Το </a:t>
            </a:r>
            <a:r>
              <a:rPr lang="en-US" sz="2200" dirty="0" smtClean="0">
                <a:latin typeface="Times New Roman" pitchFamily="18" charset="0"/>
                <a:cs typeface="Times New Roman" pitchFamily="18" charset="0"/>
              </a:rPr>
              <a:t>DDT</a:t>
            </a:r>
            <a:r>
              <a:rPr lang="el-GR" sz="2200" dirty="0" smtClean="0">
                <a:latin typeface="Times New Roman" pitchFamily="18" charset="0"/>
                <a:cs typeface="Times New Roman" pitchFamily="18" charset="0"/>
              </a:rPr>
              <a:t> συντέθηκε για πρώτη φορά το 1874, αλλά οι </a:t>
            </a:r>
            <a:endParaRPr lang="en-US" sz="2200" dirty="0" smtClean="0">
              <a:latin typeface="Times New Roman" pitchFamily="18" charset="0"/>
              <a:cs typeface="Times New Roman" pitchFamily="18" charset="0"/>
            </a:endParaRPr>
          </a:p>
          <a:p>
            <a:pPr algn="ctr">
              <a:buFontTx/>
              <a:buNone/>
            </a:pPr>
            <a:r>
              <a:rPr lang="el-GR" sz="2200" dirty="0" smtClean="0">
                <a:latin typeface="Times New Roman" pitchFamily="18" charset="0"/>
                <a:cs typeface="Times New Roman" pitchFamily="18" charset="0"/>
              </a:rPr>
              <a:t>εντομοκτόνες του ιδιότητες ανακαλύφθηκαν αργότερα από</a:t>
            </a:r>
            <a:endParaRPr lang="en-US" sz="2200" dirty="0" smtClean="0">
              <a:latin typeface="Times New Roman" pitchFamily="18" charset="0"/>
              <a:cs typeface="Times New Roman" pitchFamily="18" charset="0"/>
            </a:endParaRPr>
          </a:p>
          <a:p>
            <a:pPr algn="ctr">
              <a:buFontTx/>
              <a:buNone/>
            </a:pPr>
            <a:r>
              <a:rPr lang="el-GR" sz="2200" dirty="0" smtClean="0">
                <a:latin typeface="Times New Roman" pitchFamily="18" charset="0"/>
                <a:cs typeface="Times New Roman" pitchFamily="18" charset="0"/>
              </a:rPr>
              <a:t>τον </a:t>
            </a:r>
            <a:r>
              <a:rPr lang="en-US" sz="2200" dirty="0" smtClean="0">
                <a:latin typeface="Times New Roman" pitchFamily="18" charset="0"/>
                <a:cs typeface="Times New Roman" pitchFamily="18" charset="0"/>
              </a:rPr>
              <a:t>Paul Muller. </a:t>
            </a:r>
            <a:endParaRPr lang="el-GR" sz="2200" dirty="0" smtClean="0">
              <a:latin typeface="Times New Roman" pitchFamily="18" charset="0"/>
              <a:cs typeface="Times New Roman" pitchFamily="18" charset="0"/>
            </a:endParaRPr>
          </a:p>
          <a:p>
            <a:pPr algn="ctr">
              <a:buFontTx/>
              <a:buNone/>
            </a:pPr>
            <a:endParaRPr lang="el-GR" sz="2200" dirty="0" smtClean="0">
              <a:latin typeface="Times New Roman" pitchFamily="18" charset="0"/>
              <a:cs typeface="Times New Roman" pitchFamily="18" charset="0"/>
            </a:endParaRPr>
          </a:p>
          <a:p>
            <a:pPr algn="ctr">
              <a:buFontTx/>
              <a:buNone/>
            </a:pPr>
            <a:endParaRPr lang="el-GR" sz="2200" dirty="0" smtClean="0">
              <a:latin typeface="Times New Roman" pitchFamily="18" charset="0"/>
              <a:cs typeface="Times New Roman" pitchFamily="18" charset="0"/>
            </a:endParaRPr>
          </a:p>
          <a:p>
            <a:pPr>
              <a:buFont typeface="Wingdings" pitchFamily="2" charset="2"/>
              <a:buChar char="ü"/>
            </a:pPr>
            <a:r>
              <a:rPr lang="el-GR" sz="2200" dirty="0" smtClean="0">
                <a:latin typeface="Times New Roman" pitchFamily="18" charset="0"/>
                <a:cs typeface="Times New Roman" pitchFamily="18" charset="0"/>
              </a:rPr>
              <a:t>Η ανακάλυψη αυτή χαιρετίστηκε ως </a:t>
            </a:r>
          </a:p>
          <a:p>
            <a:pPr>
              <a:buFontTx/>
              <a:buNone/>
            </a:pPr>
            <a:r>
              <a:rPr lang="el-GR" sz="2200" dirty="0" smtClean="0">
                <a:latin typeface="Times New Roman" pitchFamily="18" charset="0"/>
                <a:cs typeface="Times New Roman" pitchFamily="18" charset="0"/>
              </a:rPr>
              <a:t>μεγάλο επιστημονικό επίτευγμα και </a:t>
            </a:r>
          </a:p>
          <a:p>
            <a:pPr>
              <a:buFontTx/>
              <a:buNone/>
            </a:pPr>
            <a:r>
              <a:rPr lang="el-GR" sz="2200" dirty="0" smtClean="0">
                <a:latin typeface="Times New Roman" pitchFamily="18" charset="0"/>
                <a:cs typeface="Times New Roman" pitchFamily="18" charset="0"/>
              </a:rPr>
              <a:t>χάρισε στον </a:t>
            </a:r>
            <a:r>
              <a:rPr lang="en-US" sz="2200" dirty="0" smtClean="0">
                <a:latin typeface="Times New Roman" pitchFamily="18" charset="0"/>
                <a:cs typeface="Times New Roman" pitchFamily="18" charset="0"/>
              </a:rPr>
              <a:t>Muller </a:t>
            </a:r>
            <a:r>
              <a:rPr lang="el-GR" sz="2200" dirty="0" smtClean="0">
                <a:latin typeface="Times New Roman" pitchFamily="18" charset="0"/>
                <a:cs typeface="Times New Roman" pitchFamily="18" charset="0"/>
              </a:rPr>
              <a:t>το βραβείο Νόμπελ.</a:t>
            </a:r>
          </a:p>
          <a:p>
            <a:pPr>
              <a:buFontTx/>
              <a:buNone/>
            </a:pPr>
            <a:endParaRPr lang="el-GR" sz="2200" dirty="0" smtClean="0">
              <a:latin typeface="Times New Roman" pitchFamily="18" charset="0"/>
            </a:endParaRPr>
          </a:p>
        </p:txBody>
      </p:sp>
      <p:pic>
        <p:nvPicPr>
          <p:cNvPr id="41988" name="Picture 4" descr="muller_160"/>
          <p:cNvPicPr>
            <a:picLocks noChangeAspect="1" noChangeArrowheads="1"/>
          </p:cNvPicPr>
          <p:nvPr/>
        </p:nvPicPr>
        <p:blipFill>
          <a:blip r:embed="rId3" cstate="print"/>
          <a:srcRect/>
          <a:stretch>
            <a:fillRect/>
          </a:stretch>
        </p:blipFill>
        <p:spPr bwMode="auto">
          <a:xfrm>
            <a:off x="6443663" y="3933825"/>
            <a:ext cx="1711325" cy="2514600"/>
          </a:xfrm>
          <a:prstGeom prst="rect">
            <a:avLst/>
          </a:prstGeom>
          <a:noFill/>
          <a:ln w="9525">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00113" y="188913"/>
            <a:ext cx="7315200" cy="1143000"/>
          </a:xfrm>
        </p:spPr>
        <p:txBody>
          <a:bodyPr/>
          <a:lstStyle/>
          <a:p>
            <a:pPr algn="ctr"/>
            <a:r>
              <a:rPr lang="el-GR" sz="3000" b="1" dirty="0" smtClean="0">
                <a:latin typeface="Times New Roman" pitchFamily="18" charset="0"/>
                <a:cs typeface="Times New Roman" pitchFamily="18" charset="0"/>
              </a:rPr>
              <a:t>Περιβαλλοντικά Ατυχήματα</a:t>
            </a:r>
          </a:p>
        </p:txBody>
      </p:sp>
      <p:sp>
        <p:nvSpPr>
          <p:cNvPr id="43011" name="Rectangle 3"/>
          <p:cNvSpPr>
            <a:spLocks noGrp="1" noChangeArrowheads="1"/>
          </p:cNvSpPr>
          <p:nvPr>
            <p:ph type="body" sz="half" idx="1"/>
          </p:nvPr>
        </p:nvSpPr>
        <p:spPr>
          <a:xfrm>
            <a:off x="1187450" y="1773238"/>
            <a:ext cx="6553200" cy="1900237"/>
          </a:xfrm>
        </p:spPr>
        <p:txBody>
          <a:bodyPr/>
          <a:lstStyle/>
          <a:p>
            <a:pPr marL="0" indent="0" algn="r">
              <a:lnSpc>
                <a:spcPct val="150000"/>
              </a:lnSpc>
              <a:buFontTx/>
              <a:buNone/>
            </a:pPr>
            <a:r>
              <a:rPr lang="el-GR" sz="2400" b="1" u="sng" dirty="0" smtClean="0">
                <a:latin typeface="Times New Roman" pitchFamily="18" charset="0"/>
                <a:cs typeface="Times New Roman" pitchFamily="18" charset="0"/>
              </a:rPr>
              <a:t>1956, </a:t>
            </a:r>
            <a:r>
              <a:rPr lang="en-US" sz="2400" b="1" u="sng" dirty="0" smtClean="0">
                <a:latin typeface="Times New Roman" pitchFamily="18" charset="0"/>
                <a:cs typeface="Times New Roman" pitchFamily="18" charset="0"/>
              </a:rPr>
              <a:t>Minamata </a:t>
            </a:r>
            <a:r>
              <a:rPr lang="el-GR" sz="2400" b="1" u="sng" dirty="0" smtClean="0">
                <a:latin typeface="Times New Roman" pitchFamily="18" charset="0"/>
                <a:cs typeface="Times New Roman" pitchFamily="18" charset="0"/>
              </a:rPr>
              <a:t>της Ιαπωνίας</a:t>
            </a:r>
            <a:endParaRPr lang="el-GR" sz="2400" b="1" dirty="0" smtClean="0">
              <a:latin typeface="Times New Roman" pitchFamily="18" charset="0"/>
              <a:cs typeface="Times New Roman" pitchFamily="18" charset="0"/>
            </a:endParaRPr>
          </a:p>
        </p:txBody>
      </p:sp>
      <p:pic>
        <p:nvPicPr>
          <p:cNvPr id="43012" name="Picture 4" descr="image1"/>
          <p:cNvPicPr>
            <a:picLocks noGrp="1" noChangeAspect="1" noChangeArrowheads="1"/>
          </p:cNvPicPr>
          <p:nvPr>
            <p:ph sz="quarter" idx="2"/>
          </p:nvPr>
        </p:nvPicPr>
        <p:blipFill>
          <a:blip r:embed="rId3" cstate="print"/>
          <a:srcRect/>
          <a:stretch>
            <a:fillRect/>
          </a:stretch>
        </p:blipFill>
        <p:spPr>
          <a:xfrm>
            <a:off x="539750" y="1628775"/>
            <a:ext cx="2743200" cy="2212975"/>
          </a:xfrm>
          <a:ln w="28575">
            <a:solidFill>
              <a:schemeClr val="tx2"/>
            </a:solidFill>
          </a:ln>
        </p:spPr>
      </p:pic>
      <p:pic>
        <p:nvPicPr>
          <p:cNvPr id="43013" name="Picture 6" descr="image6"/>
          <p:cNvPicPr>
            <a:picLocks noGrp="1" noChangeAspect="1" noChangeArrowheads="1"/>
          </p:cNvPicPr>
          <p:nvPr>
            <p:ph sz="quarter" idx="3"/>
          </p:nvPr>
        </p:nvPicPr>
        <p:blipFill>
          <a:blip r:embed="rId4" cstate="print"/>
          <a:srcRect/>
          <a:stretch>
            <a:fillRect/>
          </a:stretch>
        </p:blipFill>
        <p:spPr>
          <a:xfrm>
            <a:off x="6588125" y="3789363"/>
            <a:ext cx="2016125" cy="1943100"/>
          </a:xfrm>
          <a:ln w="28575">
            <a:solidFill>
              <a:schemeClr val="tx2"/>
            </a:solidFill>
          </a:ln>
        </p:spPr>
      </p:pic>
      <p:sp>
        <p:nvSpPr>
          <p:cNvPr id="43014" name="Rectangle 5"/>
          <p:cNvSpPr>
            <a:spLocks noChangeArrowheads="1"/>
          </p:cNvSpPr>
          <p:nvPr/>
        </p:nvSpPr>
        <p:spPr bwMode="auto">
          <a:xfrm>
            <a:off x="3276600" y="2420938"/>
            <a:ext cx="5029200" cy="1179512"/>
          </a:xfrm>
          <a:prstGeom prst="rect">
            <a:avLst/>
          </a:prstGeom>
          <a:noFill/>
          <a:ln w="9525" algn="ctr">
            <a:noFill/>
            <a:miter lim="800000"/>
            <a:headEnd/>
            <a:tailEnd/>
          </a:ln>
        </p:spPr>
        <p:txBody>
          <a:bodyPr>
            <a:spAutoFit/>
          </a:bodyPr>
          <a:lstStyle/>
          <a:p>
            <a:pPr algn="ctr">
              <a:lnSpc>
                <a:spcPct val="110000"/>
              </a:lnSpc>
              <a:spcBef>
                <a:spcPct val="20000"/>
              </a:spcBef>
              <a:buClr>
                <a:schemeClr val="tx2"/>
              </a:buClr>
              <a:buSzPct val="70000"/>
              <a:buFont typeface="Wingdings" pitchFamily="2" charset="2"/>
              <a:buBlip>
                <a:blip r:embed="rId5"/>
              </a:buBlip>
            </a:pPr>
            <a:r>
              <a:rPr lang="en-US" sz="2400" dirty="0">
                <a:latin typeface="Times New Roman" pitchFamily="18" charset="0"/>
                <a:cs typeface="Times New Roman" pitchFamily="18" charset="0"/>
              </a:rPr>
              <a:t> </a:t>
            </a:r>
            <a:r>
              <a:rPr lang="el-GR" sz="2200" dirty="0">
                <a:solidFill>
                  <a:schemeClr val="tx2"/>
                </a:solidFill>
                <a:latin typeface="Times New Roman" pitchFamily="18" charset="0"/>
                <a:cs typeface="Times New Roman" pitchFamily="18" charset="0"/>
              </a:rPr>
              <a:t>μεταλλική δηλητηρίαση από υδράργυρο</a:t>
            </a:r>
            <a:r>
              <a:rPr lang="en-US" sz="2200" dirty="0">
                <a:solidFill>
                  <a:schemeClr val="tx2"/>
                </a:solidFill>
                <a:latin typeface="Times New Roman" pitchFamily="18" charset="0"/>
                <a:cs typeface="Times New Roman" pitchFamily="18" charset="0"/>
              </a:rPr>
              <a:t>.</a:t>
            </a:r>
            <a:endParaRPr lang="el-GR" sz="2200" dirty="0">
              <a:solidFill>
                <a:schemeClr val="tx2"/>
              </a:solidFill>
              <a:latin typeface="Times New Roman" pitchFamily="18" charset="0"/>
              <a:cs typeface="Times New Roman" pitchFamily="18" charset="0"/>
            </a:endParaRPr>
          </a:p>
          <a:p>
            <a:pPr algn="ctr">
              <a:lnSpc>
                <a:spcPct val="110000"/>
              </a:lnSpc>
              <a:spcBef>
                <a:spcPct val="20000"/>
              </a:spcBef>
              <a:buClr>
                <a:schemeClr val="tx2"/>
              </a:buClr>
              <a:buSzPct val="70000"/>
              <a:buFont typeface="Wingdings" pitchFamily="2" charset="2"/>
              <a:buNone/>
            </a:pPr>
            <a:endParaRPr lang="el-GR" sz="1600" dirty="0">
              <a:solidFill>
                <a:schemeClr val="tx2"/>
              </a:solidFill>
              <a:latin typeface="Times New Roman" pitchFamily="18" charset="0"/>
              <a:cs typeface="Times New Roman" pitchFamily="18" charset="0"/>
            </a:endParaRPr>
          </a:p>
        </p:txBody>
      </p:sp>
      <p:sp>
        <p:nvSpPr>
          <p:cNvPr id="43015" name="Rectangle 7"/>
          <p:cNvSpPr>
            <a:spLocks noChangeArrowheads="1"/>
          </p:cNvSpPr>
          <p:nvPr/>
        </p:nvSpPr>
        <p:spPr bwMode="auto">
          <a:xfrm>
            <a:off x="2051050" y="4005263"/>
            <a:ext cx="4419600" cy="1933575"/>
          </a:xfrm>
          <a:prstGeom prst="rect">
            <a:avLst/>
          </a:prstGeom>
          <a:noFill/>
          <a:ln w="9525">
            <a:noFill/>
            <a:miter lim="800000"/>
            <a:headEnd/>
            <a:tailEnd/>
          </a:ln>
        </p:spPr>
        <p:txBody>
          <a:bodyPr>
            <a:spAutoFit/>
          </a:bodyPr>
          <a:lstStyle/>
          <a:p>
            <a:pPr algn="ctr">
              <a:lnSpc>
                <a:spcPct val="110000"/>
              </a:lnSpc>
              <a:spcBef>
                <a:spcPct val="20000"/>
              </a:spcBef>
              <a:buClr>
                <a:schemeClr val="tx2"/>
              </a:buClr>
              <a:buSzPct val="70000"/>
              <a:buFont typeface="Wingdings" pitchFamily="2" charset="2"/>
              <a:buNone/>
            </a:pPr>
            <a:r>
              <a:rPr lang="el-GR" sz="2200" dirty="0">
                <a:solidFill>
                  <a:schemeClr val="tx2"/>
                </a:solidFill>
                <a:latin typeface="Times New Roman" pitchFamily="18" charset="0"/>
              </a:rPr>
              <a:t>Το μοναδικό εργοστάσιο της περιοχής που παρήγαγε βινυλοχλωρίδιο, έριχνε τα λύματά του, που περιείχαν υδράργυρο, στον κόλπο.</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80975" y="0"/>
            <a:ext cx="8229600" cy="1143000"/>
          </a:xfrm>
        </p:spPr>
        <p:txBody>
          <a:bodyPr/>
          <a:lstStyle/>
          <a:p>
            <a:pPr algn="ctr"/>
            <a:r>
              <a:rPr lang="el-GR" sz="3000" b="1" dirty="0" smtClean="0">
                <a:latin typeface="Times New Roman" pitchFamily="18" charset="0"/>
                <a:cs typeface="Times New Roman" pitchFamily="18" charset="0"/>
              </a:rPr>
              <a:t>Περιβαλλοντικά Ατυχήματα</a:t>
            </a:r>
          </a:p>
        </p:txBody>
      </p:sp>
      <p:sp>
        <p:nvSpPr>
          <p:cNvPr id="45059" name="Rectangle 3"/>
          <p:cNvSpPr>
            <a:spLocks noGrp="1" noChangeArrowheads="1"/>
          </p:cNvSpPr>
          <p:nvPr>
            <p:ph idx="1"/>
          </p:nvPr>
        </p:nvSpPr>
        <p:spPr>
          <a:xfrm>
            <a:off x="1600200" y="1628775"/>
            <a:ext cx="7543800" cy="4851400"/>
          </a:xfrm>
        </p:spPr>
        <p:txBody>
          <a:bodyPr/>
          <a:lstStyle/>
          <a:p>
            <a:pPr marL="0" indent="0" algn="ctr">
              <a:lnSpc>
                <a:spcPct val="110000"/>
              </a:lnSpc>
              <a:buFontTx/>
              <a:buNone/>
            </a:pPr>
            <a:endParaRPr lang="el-GR" dirty="0" smtClean="0"/>
          </a:p>
          <a:p>
            <a:pPr marL="0" indent="0" algn="ctr">
              <a:lnSpc>
                <a:spcPct val="110000"/>
              </a:lnSpc>
              <a:buFontTx/>
              <a:buNone/>
            </a:pPr>
            <a:r>
              <a:rPr lang="el-GR" sz="2200" u="sng" dirty="0" smtClean="0">
                <a:latin typeface="Times New Roman" pitchFamily="18" charset="0"/>
                <a:cs typeface="Times New Roman" pitchFamily="18" charset="0"/>
              </a:rPr>
              <a:t>Τελικός απολογισμός:</a:t>
            </a:r>
            <a:r>
              <a:rPr lang="el-GR" sz="2200" dirty="0" smtClean="0">
                <a:latin typeface="Times New Roman" pitchFamily="18" charset="0"/>
                <a:cs typeface="Times New Roman" pitchFamily="18" charset="0"/>
              </a:rPr>
              <a:t>	</a:t>
            </a:r>
            <a:endParaRPr lang="el-GR" sz="2200" dirty="0" smtClean="0">
              <a:latin typeface="Times New Roman" pitchFamily="18" charset="0"/>
            </a:endParaRPr>
          </a:p>
          <a:p>
            <a:pPr marL="0" indent="0" algn="ctr">
              <a:lnSpc>
                <a:spcPct val="110000"/>
              </a:lnSpc>
              <a:buFontTx/>
              <a:buNone/>
            </a:pPr>
            <a:r>
              <a:rPr lang="el-GR" sz="2200" dirty="0" smtClean="0">
                <a:latin typeface="Times New Roman" pitchFamily="18" charset="0"/>
                <a:cs typeface="Times New Roman" pitchFamily="18" charset="0"/>
              </a:rPr>
              <a:t>	</a:t>
            </a:r>
          </a:p>
          <a:p>
            <a:pPr marL="0" indent="0" algn="ctr">
              <a:lnSpc>
                <a:spcPct val="150000"/>
              </a:lnSpc>
              <a:buFontTx/>
              <a:buNone/>
            </a:pPr>
            <a:r>
              <a:rPr lang="el-GR" sz="2200" dirty="0" smtClean="0">
                <a:latin typeface="Times New Roman" pitchFamily="18" charset="0"/>
                <a:cs typeface="Times New Roman" pitchFamily="18" charset="0"/>
              </a:rPr>
              <a:t>2.000 περιπτώσεις, εκ των οποίων: </a:t>
            </a:r>
          </a:p>
          <a:p>
            <a:pPr marL="0" indent="0" algn="ctr">
              <a:lnSpc>
                <a:spcPct val="150000"/>
              </a:lnSpc>
              <a:buFontTx/>
              <a:buNone/>
            </a:pPr>
            <a:r>
              <a:rPr lang="el-GR" sz="2200" dirty="0" smtClean="0">
                <a:latin typeface="Times New Roman" pitchFamily="18" charset="0"/>
                <a:cs typeface="Times New Roman" pitchFamily="18" charset="0"/>
              </a:rPr>
              <a:t>44 άτομα πέθαναν, ενώ 700 άτομα υπέστησαν μόνιμες ανικανότητες. Τελικά πάνω από 9.000 άτομα. </a:t>
            </a:r>
          </a:p>
        </p:txBody>
      </p:sp>
      <p:pic>
        <p:nvPicPr>
          <p:cNvPr id="45060" name="Picture 4" descr="www"/>
          <p:cNvPicPr>
            <a:picLocks noChangeAspect="1" noChangeArrowheads="1"/>
          </p:cNvPicPr>
          <p:nvPr/>
        </p:nvPicPr>
        <p:blipFill>
          <a:blip r:embed="rId3" cstate="print"/>
          <a:srcRect/>
          <a:stretch>
            <a:fillRect/>
          </a:stretch>
        </p:blipFill>
        <p:spPr bwMode="auto">
          <a:xfrm>
            <a:off x="323850" y="1773238"/>
            <a:ext cx="1917700" cy="2667000"/>
          </a:xfrm>
          <a:prstGeom prst="rect">
            <a:avLst/>
          </a:prstGeom>
          <a:noFill/>
          <a:ln w="9525">
            <a:solidFill>
              <a:schemeClr val="tx2"/>
            </a:solidFill>
            <a:miter lim="800000"/>
            <a:headEnd/>
            <a:tailEnd/>
          </a:ln>
        </p:spPr>
      </p:pic>
      <p:sp>
        <p:nvSpPr>
          <p:cNvPr id="45061" name="Rectangle 5"/>
          <p:cNvSpPr>
            <a:spLocks noChangeArrowheads="1"/>
          </p:cNvSpPr>
          <p:nvPr/>
        </p:nvSpPr>
        <p:spPr bwMode="auto">
          <a:xfrm>
            <a:off x="1403350" y="1412875"/>
            <a:ext cx="6553200" cy="1900238"/>
          </a:xfrm>
          <a:prstGeom prst="rect">
            <a:avLst/>
          </a:prstGeom>
          <a:noFill/>
          <a:ln w="9525">
            <a:noFill/>
            <a:miter lim="800000"/>
            <a:headEnd/>
            <a:tailEnd/>
          </a:ln>
        </p:spPr>
        <p:txBody>
          <a:bodyPr/>
          <a:lstStyle/>
          <a:p>
            <a:pPr algn="r">
              <a:lnSpc>
                <a:spcPct val="150000"/>
              </a:lnSpc>
              <a:spcBef>
                <a:spcPct val="20000"/>
              </a:spcBef>
            </a:pPr>
            <a:r>
              <a:rPr lang="el-GR" sz="2400" b="1" u="sng" dirty="0">
                <a:latin typeface="Times New Roman" pitchFamily="18" charset="0"/>
                <a:cs typeface="Times New Roman" pitchFamily="18" charset="0"/>
              </a:rPr>
              <a:t>1956, </a:t>
            </a:r>
            <a:r>
              <a:rPr lang="en-US" sz="2400" b="1" u="sng" dirty="0">
                <a:latin typeface="Times New Roman" pitchFamily="18" charset="0"/>
                <a:cs typeface="Times New Roman" pitchFamily="18" charset="0"/>
              </a:rPr>
              <a:t>Minamata </a:t>
            </a:r>
            <a:r>
              <a:rPr lang="el-GR" sz="2400" b="1" u="sng" dirty="0">
                <a:latin typeface="Times New Roman" pitchFamily="18" charset="0"/>
                <a:cs typeface="Times New Roman" pitchFamily="18" charset="0"/>
              </a:rPr>
              <a:t>της Ιαπωνίας</a:t>
            </a:r>
            <a:endParaRPr lang="el-GR" sz="2400" b="1"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051720" y="188640"/>
            <a:ext cx="7315200" cy="1143000"/>
          </a:xfrm>
        </p:spPr>
        <p:txBody>
          <a:bodyPr/>
          <a:lstStyle/>
          <a:p>
            <a:r>
              <a:rPr lang="el-GR" sz="3000" b="1" dirty="0" smtClean="0">
                <a:latin typeface="Times New Roman" pitchFamily="18" charset="0"/>
                <a:cs typeface="Times New Roman" pitchFamily="18" charset="0"/>
              </a:rPr>
              <a:t>Περιβαλλοντικά Ατυχήματα</a:t>
            </a:r>
            <a:endParaRPr lang="el-GR" sz="3000" dirty="0" smtClean="0"/>
          </a:p>
        </p:txBody>
      </p:sp>
      <p:sp>
        <p:nvSpPr>
          <p:cNvPr id="44035" name="Text Placeholder 2"/>
          <p:cNvSpPr>
            <a:spLocks noGrp="1"/>
          </p:cNvSpPr>
          <p:nvPr>
            <p:ph type="body" sz="half" idx="1"/>
          </p:nvPr>
        </p:nvSpPr>
        <p:spPr>
          <a:xfrm>
            <a:off x="539552" y="1556792"/>
            <a:ext cx="3581400" cy="4525963"/>
          </a:xfrm>
        </p:spPr>
        <p:txBody>
          <a:bodyPr/>
          <a:lstStyle/>
          <a:p>
            <a:r>
              <a:rPr lang="el-GR" sz="2200" dirty="0" smtClean="0">
                <a:latin typeface="Times New Roman" pitchFamily="18" charset="0"/>
                <a:cs typeface="Times New Roman" pitchFamily="18" charset="0"/>
              </a:rPr>
              <a:t>Δερματικές παθήσεις, βλάβες σε νεφρά και </a:t>
            </a:r>
            <a:r>
              <a:rPr lang="el-GR" sz="2200" dirty="0" err="1" smtClean="0">
                <a:latin typeface="Times New Roman" pitchFamily="18" charset="0"/>
                <a:cs typeface="Times New Roman" pitchFamily="18" charset="0"/>
              </a:rPr>
              <a:t>ύπαρ</a:t>
            </a:r>
            <a:r>
              <a:rPr lang="el-GR" sz="2200" dirty="0" smtClean="0">
                <a:latin typeface="Times New Roman" pitchFamily="18" charset="0"/>
                <a:cs typeface="Times New Roman" pitchFamily="18" charset="0"/>
              </a:rPr>
              <a:t> ακόμα και καρκίνο</a:t>
            </a:r>
          </a:p>
          <a:p>
            <a:endParaRPr lang="el-GR" sz="2200" dirty="0" smtClean="0">
              <a:latin typeface="Times New Roman" pitchFamily="18" charset="0"/>
              <a:cs typeface="Times New Roman" pitchFamily="18" charset="0"/>
            </a:endParaRPr>
          </a:p>
          <a:p>
            <a:endParaRPr lang="el-GR" sz="2200" dirty="0" smtClean="0">
              <a:latin typeface="Times New Roman" pitchFamily="18" charset="0"/>
              <a:cs typeface="Times New Roman" pitchFamily="18" charset="0"/>
            </a:endParaRPr>
          </a:p>
          <a:p>
            <a:r>
              <a:rPr lang="el-GR" sz="2200" dirty="0" smtClean="0">
                <a:latin typeface="Times New Roman" pitchFamily="18" charset="0"/>
                <a:cs typeface="Times New Roman" pitchFamily="18" charset="0"/>
              </a:rPr>
              <a:t>90% των παιδιών από μητέρες που δηλητηριάστηκαν από </a:t>
            </a:r>
            <a:r>
              <a:rPr lang="en-US" sz="2200" dirty="0" smtClean="0">
                <a:latin typeface="Times New Roman" pitchFamily="18" charset="0"/>
                <a:cs typeface="Times New Roman" pitchFamily="18" charset="0"/>
              </a:rPr>
              <a:t>PCB’s</a:t>
            </a:r>
            <a:r>
              <a:rPr lang="el-GR" sz="2200" dirty="0" smtClean="0">
                <a:latin typeface="Times New Roman" pitchFamily="18" charset="0"/>
                <a:cs typeface="Times New Roman" pitchFamily="18" charset="0"/>
              </a:rPr>
              <a:t> παρουσίασαν σοβαρές δερματικές αλλοιώσεις</a:t>
            </a:r>
          </a:p>
        </p:txBody>
      </p:sp>
      <p:sp>
        <p:nvSpPr>
          <p:cNvPr id="44036" name="Content Placeholder 3"/>
          <p:cNvSpPr>
            <a:spLocks noGrp="1"/>
          </p:cNvSpPr>
          <p:nvPr>
            <p:ph sz="quarter" idx="2"/>
          </p:nvPr>
        </p:nvSpPr>
        <p:spPr>
          <a:xfrm>
            <a:off x="4716016" y="1600200"/>
            <a:ext cx="4281934" cy="2185988"/>
          </a:xfrm>
        </p:spPr>
        <p:txBody>
          <a:bodyPr/>
          <a:lstStyle/>
          <a:p>
            <a:r>
              <a:rPr lang="el-GR" sz="2800" b="1" u="sng" dirty="0" smtClean="0">
                <a:latin typeface="Times New Roman" pitchFamily="18" charset="0"/>
                <a:cs typeface="Times New Roman" pitchFamily="18" charset="0"/>
              </a:rPr>
              <a:t>1968, Ασθένεια  </a:t>
            </a:r>
            <a:r>
              <a:rPr lang="en-US" sz="2800" b="1" u="sng" dirty="0" err="1" smtClean="0">
                <a:latin typeface="Times New Roman" pitchFamily="18" charset="0"/>
                <a:cs typeface="Times New Roman" pitchFamily="18" charset="0"/>
              </a:rPr>
              <a:t>Yusho</a:t>
            </a:r>
            <a:r>
              <a:rPr lang="en-US" sz="2800" b="1" u="sng" dirty="0" smtClean="0">
                <a:latin typeface="Times New Roman" pitchFamily="18" charset="0"/>
                <a:cs typeface="Times New Roman" pitchFamily="18" charset="0"/>
              </a:rPr>
              <a:t>, </a:t>
            </a:r>
            <a:r>
              <a:rPr lang="el-GR" sz="2800" b="1" u="sng" dirty="0" smtClean="0">
                <a:latin typeface="Times New Roman" pitchFamily="18" charset="0"/>
                <a:cs typeface="Times New Roman" pitchFamily="18" charset="0"/>
              </a:rPr>
              <a:t>Ιαπωνία</a:t>
            </a:r>
            <a:endParaRPr lang="el-GR" sz="2800" b="1" dirty="0" smtClean="0">
              <a:latin typeface="Times New Roman" pitchFamily="18" charset="0"/>
              <a:cs typeface="Times New Roman" pitchFamily="18" charset="0"/>
            </a:endParaRPr>
          </a:p>
          <a:p>
            <a:endParaRPr lang="el-GR" dirty="0" smtClean="0"/>
          </a:p>
        </p:txBody>
      </p:sp>
      <p:sp>
        <p:nvSpPr>
          <p:cNvPr id="44037" name="Content Placeholder 4"/>
          <p:cNvSpPr>
            <a:spLocks noGrp="1"/>
          </p:cNvSpPr>
          <p:nvPr>
            <p:ph sz="quarter" idx="3"/>
          </p:nvPr>
        </p:nvSpPr>
        <p:spPr>
          <a:xfrm>
            <a:off x="4644008" y="2852936"/>
            <a:ext cx="3581400" cy="2187575"/>
          </a:xfrm>
        </p:spPr>
        <p:txBody>
          <a:bodyPr/>
          <a:lstStyle/>
          <a:p>
            <a:r>
              <a:rPr lang="el-GR" sz="2200" dirty="0" smtClean="0">
                <a:latin typeface="Times New Roman" pitchFamily="18" charset="0"/>
                <a:cs typeface="Times New Roman" pitchFamily="18" charset="0"/>
              </a:rPr>
              <a:t>Εργοστάσιο επεξεργασίας τροφίμων- μόλυνση από </a:t>
            </a:r>
            <a:r>
              <a:rPr lang="en-US" sz="2200" dirty="0" smtClean="0">
                <a:latin typeface="Times New Roman" pitchFamily="18" charset="0"/>
                <a:cs typeface="Times New Roman" pitchFamily="18" charset="0"/>
              </a:rPr>
              <a:t>PCB’s</a:t>
            </a:r>
            <a:endParaRPr lang="el-GR" sz="2200" dirty="0" smtClean="0">
              <a:latin typeface="Times New Roman" pitchFamily="18" charset="0"/>
              <a:cs typeface="Times New Roman" pitchFamily="18" charset="0"/>
            </a:endParaRPr>
          </a:p>
        </p:txBody>
      </p:sp>
      <p:pic>
        <p:nvPicPr>
          <p:cNvPr id="1026" name="Picture 2" descr="C:\Users\Vanessa\Desktop\images.jpg"/>
          <p:cNvPicPr>
            <a:picLocks noChangeAspect="1" noChangeArrowheads="1"/>
          </p:cNvPicPr>
          <p:nvPr/>
        </p:nvPicPr>
        <p:blipFill>
          <a:blip r:embed="rId2" cstate="print"/>
          <a:srcRect/>
          <a:stretch>
            <a:fillRect/>
          </a:stretch>
        </p:blipFill>
        <p:spPr bwMode="auto">
          <a:xfrm>
            <a:off x="3923928" y="4293096"/>
            <a:ext cx="4150320" cy="234920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11188" y="188913"/>
            <a:ext cx="7315200" cy="1143000"/>
          </a:xfrm>
        </p:spPr>
        <p:txBody>
          <a:bodyPr/>
          <a:lstStyle/>
          <a:p>
            <a:pPr algn="ctr"/>
            <a:r>
              <a:rPr lang="el-GR" sz="3000" b="1" dirty="0" smtClean="0">
                <a:latin typeface="Times New Roman" pitchFamily="18" charset="0"/>
                <a:cs typeface="Times New Roman" pitchFamily="18" charset="0"/>
              </a:rPr>
              <a:t>Περιβαλλοντικά Ατυχήματα</a:t>
            </a:r>
          </a:p>
        </p:txBody>
      </p:sp>
      <p:sp>
        <p:nvSpPr>
          <p:cNvPr id="46083" name="Rectangle 3"/>
          <p:cNvSpPr>
            <a:spLocks noGrp="1" noChangeArrowheads="1"/>
          </p:cNvSpPr>
          <p:nvPr>
            <p:ph type="body" sz="half" idx="1"/>
          </p:nvPr>
        </p:nvSpPr>
        <p:spPr>
          <a:xfrm>
            <a:off x="4211638" y="1700213"/>
            <a:ext cx="3927475" cy="5334000"/>
          </a:xfrm>
        </p:spPr>
        <p:txBody>
          <a:bodyPr/>
          <a:lstStyle/>
          <a:p>
            <a:pPr marL="0" indent="0" algn="ctr">
              <a:lnSpc>
                <a:spcPct val="130000"/>
              </a:lnSpc>
              <a:buFontTx/>
              <a:buNone/>
            </a:pPr>
            <a:r>
              <a:rPr lang="el-GR" sz="2200" dirty="0" smtClean="0">
                <a:latin typeface="Times New Roman" pitchFamily="18" charset="0"/>
                <a:cs typeface="Times New Roman" pitchFamily="18" charset="0"/>
              </a:rPr>
              <a:t>Βόρεια Θάλασσα, κοντά στο </a:t>
            </a:r>
            <a:r>
              <a:rPr lang="en-US" sz="2200" dirty="0" smtClean="0">
                <a:latin typeface="Times New Roman" pitchFamily="18" charset="0"/>
                <a:cs typeface="Times New Roman" pitchFamily="18" charset="0"/>
              </a:rPr>
              <a:t>Cornwall </a:t>
            </a:r>
            <a:r>
              <a:rPr lang="el-GR" sz="2200" dirty="0" smtClean="0">
                <a:latin typeface="Times New Roman" pitchFamily="18" charset="0"/>
                <a:cs typeface="Times New Roman" pitchFamily="18" charset="0"/>
              </a:rPr>
              <a:t>της Βρετανίας. </a:t>
            </a:r>
            <a:endParaRPr lang="en-US" sz="2200" dirty="0" smtClean="0">
              <a:latin typeface="Times New Roman" pitchFamily="18" charset="0"/>
              <a:cs typeface="Times New Roman" pitchFamily="18" charset="0"/>
            </a:endParaRPr>
          </a:p>
          <a:p>
            <a:pPr marL="0" indent="0" algn="ctr">
              <a:lnSpc>
                <a:spcPct val="130000"/>
              </a:lnSpc>
              <a:buFontTx/>
              <a:buNone/>
            </a:pPr>
            <a:endParaRPr lang="el-GR" sz="2200" dirty="0" smtClean="0">
              <a:latin typeface="Times New Roman" pitchFamily="18" charset="0"/>
              <a:cs typeface="Times New Roman" pitchFamily="18" charset="0"/>
            </a:endParaRPr>
          </a:p>
          <a:p>
            <a:pPr marL="0" indent="0" algn="ctr">
              <a:lnSpc>
                <a:spcPct val="130000"/>
              </a:lnSpc>
              <a:buFontTx/>
              <a:buNone/>
            </a:pPr>
            <a:endParaRPr lang="el-GR" sz="2200" dirty="0" smtClean="0">
              <a:latin typeface="Times New Roman" pitchFamily="18" charset="0"/>
              <a:cs typeface="Times New Roman" pitchFamily="18" charset="0"/>
            </a:endParaRPr>
          </a:p>
          <a:p>
            <a:pPr marL="0" indent="0" algn="ctr">
              <a:lnSpc>
                <a:spcPct val="130000"/>
              </a:lnSpc>
              <a:buFontTx/>
              <a:buNone/>
            </a:pPr>
            <a:endParaRPr lang="el-GR" sz="2200" dirty="0" smtClean="0">
              <a:latin typeface="Times New Roman" pitchFamily="18" charset="0"/>
              <a:cs typeface="Times New Roman" pitchFamily="18" charset="0"/>
            </a:endParaRPr>
          </a:p>
          <a:p>
            <a:pPr marL="0" indent="0" algn="ctr">
              <a:lnSpc>
                <a:spcPct val="130000"/>
              </a:lnSpc>
              <a:buFontTx/>
              <a:buNone/>
            </a:pPr>
            <a:endParaRPr lang="en-US" sz="2200" dirty="0" smtClean="0">
              <a:latin typeface="Times New Roman" pitchFamily="18" charset="0"/>
              <a:cs typeface="Times New Roman" pitchFamily="18" charset="0"/>
            </a:endParaRPr>
          </a:p>
          <a:p>
            <a:pPr marL="0" indent="0" algn="ctr">
              <a:lnSpc>
                <a:spcPct val="130000"/>
              </a:lnSpc>
              <a:buFontTx/>
              <a:buNone/>
            </a:pPr>
            <a:endParaRPr lang="en-US" sz="2200" dirty="0" smtClean="0">
              <a:latin typeface="Times New Roman" pitchFamily="18" charset="0"/>
              <a:cs typeface="Times New Roman" pitchFamily="18" charset="0"/>
            </a:endParaRPr>
          </a:p>
          <a:p>
            <a:pPr marL="0" indent="0" algn="ctr">
              <a:lnSpc>
                <a:spcPct val="130000"/>
              </a:lnSpc>
              <a:buFontTx/>
              <a:buNone/>
            </a:pPr>
            <a:endParaRPr lang="el-GR" sz="2200" dirty="0" smtClean="0">
              <a:latin typeface="Times New Roman" pitchFamily="18" charset="0"/>
              <a:cs typeface="Times New Roman" pitchFamily="18" charset="0"/>
            </a:endParaRPr>
          </a:p>
          <a:p>
            <a:pPr marL="0" indent="0" algn="ctr">
              <a:lnSpc>
                <a:spcPct val="130000"/>
              </a:lnSpc>
              <a:buFontTx/>
              <a:buNone/>
            </a:pPr>
            <a:r>
              <a:rPr lang="el-GR" sz="2200" dirty="0" smtClean="0">
                <a:latin typeface="Times New Roman" pitchFamily="18" charset="0"/>
                <a:cs typeface="Times New Roman" pitchFamily="18" charset="0"/>
              </a:rPr>
              <a:t>διαρροή 117.000 τόνων πετρελαίου</a:t>
            </a:r>
          </a:p>
          <a:p>
            <a:pPr marL="0" indent="0" algn="ctr">
              <a:lnSpc>
                <a:spcPct val="130000"/>
              </a:lnSpc>
              <a:buFontTx/>
              <a:buNone/>
            </a:pPr>
            <a:endParaRPr lang="el-GR" sz="2200" dirty="0" smtClean="0">
              <a:cs typeface="Times New Roman" pitchFamily="18" charset="0"/>
            </a:endParaRPr>
          </a:p>
        </p:txBody>
      </p:sp>
      <p:pic>
        <p:nvPicPr>
          <p:cNvPr id="46084" name="Picture 4" descr="image8"/>
          <p:cNvPicPr>
            <a:picLocks noGrp="1" noChangeAspect="1" noChangeArrowheads="1"/>
          </p:cNvPicPr>
          <p:nvPr>
            <p:ph sz="half" idx="2"/>
          </p:nvPr>
        </p:nvPicPr>
        <p:blipFill>
          <a:blip r:embed="rId3" cstate="print"/>
          <a:srcRect/>
          <a:stretch>
            <a:fillRect/>
          </a:stretch>
        </p:blipFill>
        <p:spPr>
          <a:xfrm>
            <a:off x="250825" y="1412875"/>
            <a:ext cx="3089275" cy="4114800"/>
          </a:xfrm>
          <a:ln w="28575">
            <a:solidFill>
              <a:schemeClr val="tx2"/>
            </a:solidFill>
          </a:ln>
        </p:spPr>
      </p:pic>
      <p:sp>
        <p:nvSpPr>
          <p:cNvPr id="46085" name="Rectangle 5"/>
          <p:cNvSpPr>
            <a:spLocks noChangeArrowheads="1"/>
          </p:cNvSpPr>
          <p:nvPr/>
        </p:nvSpPr>
        <p:spPr bwMode="auto">
          <a:xfrm>
            <a:off x="2339975" y="1268413"/>
            <a:ext cx="6553200" cy="1900237"/>
          </a:xfrm>
          <a:prstGeom prst="rect">
            <a:avLst/>
          </a:prstGeom>
          <a:noFill/>
          <a:ln w="9525">
            <a:noFill/>
            <a:miter lim="800000"/>
            <a:headEnd/>
            <a:tailEnd/>
          </a:ln>
        </p:spPr>
        <p:txBody>
          <a:bodyPr/>
          <a:lstStyle/>
          <a:p>
            <a:pPr algn="r">
              <a:lnSpc>
                <a:spcPct val="150000"/>
              </a:lnSpc>
              <a:spcBef>
                <a:spcPct val="20000"/>
              </a:spcBef>
            </a:pPr>
            <a:r>
              <a:rPr lang="el-GR" sz="2400" b="1" u="sng" dirty="0">
                <a:latin typeface="Times New Roman" pitchFamily="18" charset="0"/>
                <a:cs typeface="Times New Roman" pitchFamily="18" charset="0"/>
              </a:rPr>
              <a:t>1967, Δεξαμενόπλοιο </a:t>
            </a:r>
            <a:r>
              <a:rPr lang="en-US" sz="2400" b="1" u="sng" dirty="0">
                <a:latin typeface="Times New Roman" pitchFamily="18" charset="0"/>
                <a:cs typeface="Times New Roman" pitchFamily="18" charset="0"/>
              </a:rPr>
              <a:t>Torrey Canyon</a:t>
            </a:r>
            <a:r>
              <a:rPr lang="en-US" sz="2200" b="1" u="sng" dirty="0">
                <a:latin typeface="Times New Roman" pitchFamily="18" charset="0"/>
              </a:rPr>
              <a:t> </a:t>
            </a:r>
            <a:endParaRPr lang="el-GR" sz="2200" b="1" u="sng" dirty="0">
              <a:latin typeface="Times New Roman" pitchFamily="18" charset="0"/>
            </a:endParaRPr>
          </a:p>
        </p:txBody>
      </p:sp>
      <p:pic>
        <p:nvPicPr>
          <p:cNvPr id="46086" name="Picture 6" descr="www"/>
          <p:cNvPicPr>
            <a:picLocks noChangeAspect="1" noChangeArrowheads="1"/>
          </p:cNvPicPr>
          <p:nvPr/>
        </p:nvPicPr>
        <p:blipFill>
          <a:blip r:embed="rId4" cstate="print"/>
          <a:srcRect/>
          <a:stretch>
            <a:fillRect/>
          </a:stretch>
        </p:blipFill>
        <p:spPr bwMode="auto">
          <a:xfrm>
            <a:off x="4932363" y="2852738"/>
            <a:ext cx="2270125" cy="2295525"/>
          </a:xfrm>
          <a:prstGeom prst="rect">
            <a:avLst/>
          </a:prstGeom>
          <a:noFill/>
          <a:ln w="9525">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27088" y="0"/>
            <a:ext cx="7315200" cy="1143000"/>
          </a:xfrm>
        </p:spPr>
        <p:txBody>
          <a:bodyPr/>
          <a:lstStyle/>
          <a:p>
            <a:pPr algn="ctr"/>
            <a:r>
              <a:rPr lang="el-GR" sz="3000" b="1" dirty="0" smtClean="0">
                <a:latin typeface="Times New Roman" pitchFamily="18" charset="0"/>
                <a:cs typeface="Times New Roman" pitchFamily="18" charset="0"/>
              </a:rPr>
              <a:t>Περιβαλλοντικά Ατυχήματα</a:t>
            </a:r>
          </a:p>
        </p:txBody>
      </p:sp>
      <p:sp>
        <p:nvSpPr>
          <p:cNvPr id="47107" name="Rectangle 3"/>
          <p:cNvSpPr>
            <a:spLocks noGrp="1" noChangeArrowheads="1"/>
          </p:cNvSpPr>
          <p:nvPr>
            <p:ph type="body" sz="half" idx="1"/>
          </p:nvPr>
        </p:nvSpPr>
        <p:spPr>
          <a:xfrm>
            <a:off x="2987675" y="6137275"/>
            <a:ext cx="4773613" cy="720725"/>
          </a:xfrm>
        </p:spPr>
        <p:txBody>
          <a:bodyPr/>
          <a:lstStyle/>
          <a:p>
            <a:pPr marL="0" indent="0">
              <a:lnSpc>
                <a:spcPct val="130000"/>
              </a:lnSpc>
              <a:buFontTx/>
              <a:buNone/>
            </a:pPr>
            <a:r>
              <a:rPr lang="el-GR" sz="2200" dirty="0" smtClean="0">
                <a:latin typeface="Times New Roman" pitchFamily="18" charset="0"/>
                <a:cs typeface="Times New Roman" pitchFamily="18" charset="0"/>
              </a:rPr>
              <a:t>χρήση του απορρυπαντικού</a:t>
            </a:r>
            <a:r>
              <a:rPr lang="en-US" sz="2200"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«ΒΡ 1002»</a:t>
            </a:r>
          </a:p>
        </p:txBody>
      </p:sp>
      <p:pic>
        <p:nvPicPr>
          <p:cNvPr id="47108" name="Picture 4" descr="image9"/>
          <p:cNvPicPr>
            <a:picLocks noGrp="1" noChangeAspect="1" noChangeArrowheads="1"/>
          </p:cNvPicPr>
          <p:nvPr>
            <p:ph sz="quarter" idx="2"/>
          </p:nvPr>
        </p:nvPicPr>
        <p:blipFill>
          <a:blip r:embed="rId3" cstate="print"/>
          <a:srcRect/>
          <a:stretch>
            <a:fillRect/>
          </a:stretch>
        </p:blipFill>
        <p:spPr>
          <a:xfrm>
            <a:off x="4643438" y="2997200"/>
            <a:ext cx="2154237" cy="2997200"/>
          </a:xfrm>
          <a:ln w="28575">
            <a:solidFill>
              <a:schemeClr val="tx2"/>
            </a:solidFill>
          </a:ln>
        </p:spPr>
      </p:pic>
      <p:pic>
        <p:nvPicPr>
          <p:cNvPr id="47109" name="Picture 5" descr="image11"/>
          <p:cNvPicPr>
            <a:picLocks noGrp="1" noChangeAspect="1" noChangeArrowheads="1"/>
          </p:cNvPicPr>
          <p:nvPr>
            <p:ph sz="quarter" idx="3"/>
          </p:nvPr>
        </p:nvPicPr>
        <p:blipFill>
          <a:blip r:embed="rId4" cstate="print"/>
          <a:srcRect/>
          <a:stretch>
            <a:fillRect/>
          </a:stretch>
        </p:blipFill>
        <p:spPr>
          <a:xfrm>
            <a:off x="6875463" y="2276475"/>
            <a:ext cx="2108200" cy="2362200"/>
          </a:xfrm>
          <a:ln w="28575">
            <a:solidFill>
              <a:schemeClr val="tx2"/>
            </a:solidFill>
          </a:ln>
        </p:spPr>
      </p:pic>
      <p:pic>
        <p:nvPicPr>
          <p:cNvPr id="47110" name="Picture 6" descr="image10"/>
          <p:cNvPicPr>
            <a:picLocks noChangeAspect="1" noChangeArrowheads="1"/>
          </p:cNvPicPr>
          <p:nvPr/>
        </p:nvPicPr>
        <p:blipFill>
          <a:blip r:embed="rId5" cstate="print"/>
          <a:srcRect/>
          <a:stretch>
            <a:fillRect/>
          </a:stretch>
        </p:blipFill>
        <p:spPr bwMode="auto">
          <a:xfrm>
            <a:off x="179388" y="1125538"/>
            <a:ext cx="2819400" cy="2116137"/>
          </a:xfrm>
          <a:prstGeom prst="rect">
            <a:avLst/>
          </a:prstGeom>
          <a:noFill/>
          <a:ln w="28575">
            <a:solidFill>
              <a:schemeClr val="tx2"/>
            </a:solidFill>
            <a:miter lim="800000"/>
            <a:headEnd/>
            <a:tailEnd/>
          </a:ln>
        </p:spPr>
      </p:pic>
      <p:pic>
        <p:nvPicPr>
          <p:cNvPr id="47111" name="Picture 7" descr="image12"/>
          <p:cNvPicPr>
            <a:picLocks noChangeAspect="1" noChangeArrowheads="1"/>
          </p:cNvPicPr>
          <p:nvPr/>
        </p:nvPicPr>
        <p:blipFill>
          <a:blip r:embed="rId6" cstate="print"/>
          <a:srcRect/>
          <a:stretch>
            <a:fillRect/>
          </a:stretch>
        </p:blipFill>
        <p:spPr bwMode="auto">
          <a:xfrm>
            <a:off x="2771775" y="3573463"/>
            <a:ext cx="1770063" cy="2514600"/>
          </a:xfrm>
          <a:prstGeom prst="rect">
            <a:avLst/>
          </a:prstGeom>
          <a:noFill/>
          <a:ln w="28575">
            <a:solidFill>
              <a:schemeClr val="tx2"/>
            </a:solidFill>
            <a:miter lim="800000"/>
            <a:headEnd/>
            <a:tailEnd/>
          </a:ln>
        </p:spPr>
      </p:pic>
      <p:sp>
        <p:nvSpPr>
          <p:cNvPr id="47112" name="Rectangle 8"/>
          <p:cNvSpPr>
            <a:spLocks noChangeArrowheads="1"/>
          </p:cNvSpPr>
          <p:nvPr/>
        </p:nvSpPr>
        <p:spPr bwMode="auto">
          <a:xfrm>
            <a:off x="3132138" y="1700213"/>
            <a:ext cx="2808287" cy="1800225"/>
          </a:xfrm>
          <a:prstGeom prst="rect">
            <a:avLst/>
          </a:prstGeom>
          <a:noFill/>
          <a:ln w="9525">
            <a:noFill/>
            <a:miter lim="800000"/>
            <a:headEnd/>
            <a:tailEnd/>
          </a:ln>
        </p:spPr>
        <p:txBody>
          <a:bodyPr/>
          <a:lstStyle/>
          <a:p>
            <a:pPr algn="ctr">
              <a:lnSpc>
                <a:spcPct val="130000"/>
              </a:lnSpc>
              <a:spcBef>
                <a:spcPct val="20000"/>
              </a:spcBef>
            </a:pPr>
            <a:r>
              <a:rPr lang="el-GR" sz="2200" dirty="0">
                <a:latin typeface="Times New Roman" pitchFamily="18" charset="0"/>
                <a:cs typeface="Times New Roman" pitchFamily="18" charset="0"/>
              </a:rPr>
              <a:t>Θάνατος πουλιών και κάθε είδους θαλάσσια ζωή.</a:t>
            </a:r>
          </a:p>
        </p:txBody>
      </p:sp>
      <p:sp>
        <p:nvSpPr>
          <p:cNvPr id="47113" name="Rectangle 9"/>
          <p:cNvSpPr>
            <a:spLocks noChangeArrowheads="1"/>
          </p:cNvSpPr>
          <p:nvPr/>
        </p:nvSpPr>
        <p:spPr bwMode="auto">
          <a:xfrm>
            <a:off x="1908175" y="1125538"/>
            <a:ext cx="6553200" cy="1900237"/>
          </a:xfrm>
          <a:prstGeom prst="rect">
            <a:avLst/>
          </a:prstGeom>
          <a:noFill/>
          <a:ln w="9525">
            <a:noFill/>
            <a:miter lim="800000"/>
            <a:headEnd/>
            <a:tailEnd/>
          </a:ln>
        </p:spPr>
        <p:txBody>
          <a:bodyPr/>
          <a:lstStyle/>
          <a:p>
            <a:pPr algn="r">
              <a:lnSpc>
                <a:spcPct val="150000"/>
              </a:lnSpc>
              <a:spcBef>
                <a:spcPct val="20000"/>
              </a:spcBef>
            </a:pPr>
            <a:r>
              <a:rPr lang="el-GR" sz="2400" b="1" u="sng" dirty="0">
                <a:latin typeface="Times New Roman" pitchFamily="18" charset="0"/>
                <a:cs typeface="Times New Roman" pitchFamily="18" charset="0"/>
              </a:rPr>
              <a:t>1967, Δεξαμενόπλοιο </a:t>
            </a:r>
            <a:r>
              <a:rPr lang="en-US" sz="2400" b="1" u="sng" dirty="0">
                <a:latin typeface="Times New Roman" pitchFamily="18" charset="0"/>
                <a:cs typeface="Times New Roman" pitchFamily="18" charset="0"/>
              </a:rPr>
              <a:t>Torrey Canyon</a:t>
            </a:r>
            <a:r>
              <a:rPr lang="en-US" sz="2200" b="1" u="sng" dirty="0">
                <a:latin typeface="Times New Roman" pitchFamily="18" charset="0"/>
              </a:rPr>
              <a:t> </a:t>
            </a:r>
            <a:endParaRPr lang="el-GR" sz="2200" b="1" u="sng" dirty="0">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9552" y="0"/>
            <a:ext cx="7315200" cy="1143000"/>
          </a:xfrm>
        </p:spPr>
        <p:txBody>
          <a:bodyPr/>
          <a:lstStyle/>
          <a:p>
            <a:pPr algn="ctr"/>
            <a:r>
              <a:rPr lang="el-GR" sz="3000" b="1" dirty="0" smtClean="0">
                <a:latin typeface="Times New Roman" pitchFamily="18" charset="0"/>
                <a:cs typeface="Times New Roman" pitchFamily="18" charset="0"/>
              </a:rPr>
              <a:t>Περιβαλλοντικά Ατυχήματα</a:t>
            </a:r>
          </a:p>
        </p:txBody>
      </p:sp>
      <p:sp>
        <p:nvSpPr>
          <p:cNvPr id="48131" name="Rectangle 3"/>
          <p:cNvSpPr>
            <a:spLocks noGrp="1" noChangeArrowheads="1"/>
          </p:cNvSpPr>
          <p:nvPr>
            <p:ph type="body" sz="half" idx="1"/>
          </p:nvPr>
        </p:nvSpPr>
        <p:spPr>
          <a:xfrm>
            <a:off x="1682750" y="1905000"/>
            <a:ext cx="3617913" cy="2286000"/>
          </a:xfrm>
        </p:spPr>
        <p:txBody>
          <a:bodyPr/>
          <a:lstStyle/>
          <a:p>
            <a:pPr marL="0" indent="0" algn="ctr">
              <a:lnSpc>
                <a:spcPct val="160000"/>
              </a:lnSpc>
              <a:buFontTx/>
              <a:buNone/>
            </a:pPr>
            <a:r>
              <a:rPr lang="en-US" sz="2200" dirty="0" smtClean="0">
                <a:latin typeface="Times New Roman" pitchFamily="18" charset="0"/>
                <a:cs typeface="Times New Roman" pitchFamily="18" charset="0"/>
              </a:rPr>
              <a:t>O</a:t>
            </a:r>
            <a:r>
              <a:rPr lang="el-GR" sz="2200" dirty="0" smtClean="0">
                <a:latin typeface="Times New Roman" pitchFamily="18" charset="0"/>
                <a:cs typeface="Times New Roman" pitchFamily="18" charset="0"/>
              </a:rPr>
              <a:t> ασφαλιστικός δίσκος ενός αντιδραστήρα έσκασε και διέφυγαν στην ατμόσφαιρα περίπου 2 </a:t>
            </a:r>
            <a:r>
              <a:rPr lang="en-US" sz="2200" dirty="0" smtClean="0">
                <a:latin typeface="Times New Roman" pitchFamily="18" charset="0"/>
                <a:cs typeface="Times New Roman" pitchFamily="18" charset="0"/>
              </a:rPr>
              <a:t>kg </a:t>
            </a:r>
            <a:r>
              <a:rPr lang="el-GR" sz="2200" dirty="0" smtClean="0">
                <a:latin typeface="Times New Roman" pitchFamily="18" charset="0"/>
                <a:cs typeface="Times New Roman" pitchFamily="18" charset="0"/>
              </a:rPr>
              <a:t>διοξίνης</a:t>
            </a:r>
            <a:r>
              <a:rPr lang="en-US" sz="2200" dirty="0" smtClean="0">
                <a:latin typeface="Times New Roman" pitchFamily="18" charset="0"/>
                <a:cs typeface="Times New Roman" pitchFamily="18" charset="0"/>
              </a:rPr>
              <a:t>.</a:t>
            </a:r>
            <a:endParaRPr lang="el-GR" sz="2200" dirty="0" smtClean="0">
              <a:latin typeface="Times New Roman" pitchFamily="18" charset="0"/>
              <a:cs typeface="Times New Roman" pitchFamily="18" charset="0"/>
            </a:endParaRPr>
          </a:p>
        </p:txBody>
      </p:sp>
      <p:pic>
        <p:nvPicPr>
          <p:cNvPr id="48132" name="Picture 4" descr="image13"/>
          <p:cNvPicPr>
            <a:picLocks noGrp="1" noChangeAspect="1" noChangeArrowheads="1"/>
          </p:cNvPicPr>
          <p:nvPr>
            <p:ph sz="quarter" idx="2"/>
          </p:nvPr>
        </p:nvPicPr>
        <p:blipFill>
          <a:blip r:embed="rId3" cstate="print"/>
          <a:srcRect/>
          <a:stretch>
            <a:fillRect/>
          </a:stretch>
        </p:blipFill>
        <p:spPr>
          <a:xfrm>
            <a:off x="1691680" y="4221088"/>
            <a:ext cx="3960440" cy="2448271"/>
          </a:xfrm>
          <a:ln w="28575">
            <a:solidFill>
              <a:schemeClr val="tx2"/>
            </a:solidFill>
          </a:ln>
        </p:spPr>
      </p:pic>
      <p:pic>
        <p:nvPicPr>
          <p:cNvPr id="48133" name="Picture 5" descr="image14"/>
          <p:cNvPicPr>
            <a:picLocks noGrp="1" noChangeAspect="1" noChangeArrowheads="1"/>
          </p:cNvPicPr>
          <p:nvPr>
            <p:ph sz="quarter" idx="3"/>
          </p:nvPr>
        </p:nvPicPr>
        <p:blipFill>
          <a:blip r:embed="rId4" cstate="print"/>
          <a:srcRect/>
          <a:stretch>
            <a:fillRect/>
          </a:stretch>
        </p:blipFill>
        <p:spPr>
          <a:xfrm>
            <a:off x="5796136" y="2132856"/>
            <a:ext cx="3079750" cy="2146300"/>
          </a:xfrm>
          <a:ln w="28575">
            <a:solidFill>
              <a:schemeClr val="tx2"/>
            </a:solidFill>
          </a:ln>
        </p:spPr>
      </p:pic>
      <p:sp>
        <p:nvSpPr>
          <p:cNvPr id="48134" name="Rectangle 6"/>
          <p:cNvSpPr>
            <a:spLocks noChangeArrowheads="1"/>
          </p:cNvSpPr>
          <p:nvPr/>
        </p:nvSpPr>
        <p:spPr bwMode="auto">
          <a:xfrm>
            <a:off x="0" y="1124744"/>
            <a:ext cx="6553200" cy="1900238"/>
          </a:xfrm>
          <a:prstGeom prst="rect">
            <a:avLst/>
          </a:prstGeom>
          <a:noFill/>
          <a:ln w="9525">
            <a:noFill/>
            <a:miter lim="800000"/>
            <a:headEnd/>
            <a:tailEnd/>
          </a:ln>
        </p:spPr>
        <p:txBody>
          <a:bodyPr/>
          <a:lstStyle/>
          <a:p>
            <a:pPr algn="r">
              <a:lnSpc>
                <a:spcPct val="150000"/>
              </a:lnSpc>
              <a:spcBef>
                <a:spcPct val="20000"/>
              </a:spcBef>
            </a:pPr>
            <a:r>
              <a:rPr lang="el-GR" sz="2400" b="1" u="sng" dirty="0">
                <a:latin typeface="Times New Roman" pitchFamily="18" charset="0"/>
                <a:cs typeface="Times New Roman" pitchFamily="18" charset="0"/>
              </a:rPr>
              <a:t>1976, εργοστάσιο </a:t>
            </a:r>
            <a:r>
              <a:rPr lang="en-US" sz="2400" b="1" u="sng" dirty="0">
                <a:latin typeface="Times New Roman" pitchFamily="18" charset="0"/>
                <a:cs typeface="Times New Roman" pitchFamily="18" charset="0"/>
              </a:rPr>
              <a:t>ICMESA </a:t>
            </a:r>
            <a:r>
              <a:rPr lang="el-GR" sz="2400" b="1" u="sng" dirty="0">
                <a:latin typeface="Times New Roman" pitchFamily="18" charset="0"/>
                <a:cs typeface="Times New Roman" pitchFamily="18" charset="0"/>
              </a:rPr>
              <a:t>(</a:t>
            </a:r>
            <a:r>
              <a:rPr lang="en-US" sz="2400" b="1" u="sng" dirty="0">
                <a:latin typeface="Times New Roman" pitchFamily="18" charset="0"/>
                <a:cs typeface="Times New Roman" pitchFamily="18" charset="0"/>
              </a:rPr>
              <a:t>Seveso</a:t>
            </a:r>
            <a:r>
              <a:rPr lang="el-GR" sz="2400" b="1" u="sng" dirty="0">
                <a:latin typeface="Times New Roman" pitchFamily="18" charset="0"/>
                <a:cs typeface="Times New Roman" pitchFamily="18" charset="0"/>
              </a:rPr>
              <a:t> Ιταλίας)</a:t>
            </a:r>
            <a:r>
              <a:rPr lang="en-US" sz="2400" b="1" u="sng" dirty="0">
                <a:latin typeface="Times New Roman" pitchFamily="18" charset="0"/>
                <a:cs typeface="Times New Roman" pitchFamily="18" charset="0"/>
              </a:rPr>
              <a:t> </a:t>
            </a:r>
            <a:endParaRPr lang="el-GR" sz="2400" b="1" u="sng"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99592" y="404664"/>
            <a:ext cx="7315200" cy="1143000"/>
          </a:xfrm>
        </p:spPr>
        <p:txBody>
          <a:bodyPr/>
          <a:lstStyle/>
          <a:p>
            <a:pPr algn="ctr"/>
            <a:r>
              <a:rPr lang="el-GR" sz="3000" b="1" dirty="0" smtClean="0">
                <a:latin typeface="Times New Roman" pitchFamily="18" charset="0"/>
                <a:cs typeface="Times New Roman" pitchFamily="18" charset="0"/>
              </a:rPr>
              <a:t>Περιβαλλοντικά Ατυχήματα</a:t>
            </a:r>
          </a:p>
        </p:txBody>
      </p:sp>
      <p:pic>
        <p:nvPicPr>
          <p:cNvPr id="49155" name="Picture 3" descr="image24"/>
          <p:cNvPicPr>
            <a:picLocks noGrp="1" noChangeAspect="1" noChangeArrowheads="1"/>
          </p:cNvPicPr>
          <p:nvPr>
            <p:ph sz="quarter" idx="2"/>
          </p:nvPr>
        </p:nvPicPr>
        <p:blipFill>
          <a:blip r:embed="rId3" cstate="print"/>
          <a:srcRect/>
          <a:stretch>
            <a:fillRect/>
          </a:stretch>
        </p:blipFill>
        <p:spPr>
          <a:xfrm>
            <a:off x="179512" y="1988840"/>
            <a:ext cx="2160588" cy="2297113"/>
          </a:xfrm>
          <a:ln w="28575">
            <a:solidFill>
              <a:schemeClr val="tx2"/>
            </a:solidFill>
          </a:ln>
        </p:spPr>
      </p:pic>
      <p:pic>
        <p:nvPicPr>
          <p:cNvPr id="49156" name="Picture 4" descr="image18"/>
          <p:cNvPicPr>
            <a:picLocks noGrp="1" noChangeAspect="1" noChangeArrowheads="1"/>
          </p:cNvPicPr>
          <p:nvPr>
            <p:ph sz="quarter" idx="3"/>
          </p:nvPr>
        </p:nvPicPr>
        <p:blipFill>
          <a:blip r:embed="rId4" cstate="print"/>
          <a:srcRect/>
          <a:stretch>
            <a:fillRect/>
          </a:stretch>
        </p:blipFill>
        <p:spPr>
          <a:xfrm>
            <a:off x="3131840" y="3501008"/>
            <a:ext cx="2466975" cy="2178050"/>
          </a:xfrm>
          <a:ln w="28575">
            <a:solidFill>
              <a:schemeClr val="tx2"/>
            </a:solidFill>
          </a:ln>
        </p:spPr>
      </p:pic>
      <p:pic>
        <p:nvPicPr>
          <p:cNvPr id="49157" name="Picture 5" descr="image21"/>
          <p:cNvPicPr>
            <a:picLocks noChangeAspect="1" noChangeArrowheads="1"/>
          </p:cNvPicPr>
          <p:nvPr/>
        </p:nvPicPr>
        <p:blipFill>
          <a:blip r:embed="rId5" cstate="print"/>
          <a:srcRect/>
          <a:stretch>
            <a:fillRect/>
          </a:stretch>
        </p:blipFill>
        <p:spPr bwMode="auto">
          <a:xfrm>
            <a:off x="6588224" y="4149080"/>
            <a:ext cx="1725613" cy="2449513"/>
          </a:xfrm>
          <a:prstGeom prst="rect">
            <a:avLst/>
          </a:prstGeom>
          <a:noFill/>
          <a:ln w="28575">
            <a:solidFill>
              <a:schemeClr val="tx2"/>
            </a:solidFill>
            <a:miter lim="800000"/>
            <a:headEnd/>
            <a:tailEnd/>
          </a:ln>
        </p:spPr>
      </p:pic>
      <p:sp>
        <p:nvSpPr>
          <p:cNvPr id="49158" name="Rectangle 6"/>
          <p:cNvSpPr>
            <a:spLocks noChangeArrowheads="1"/>
          </p:cNvSpPr>
          <p:nvPr/>
        </p:nvSpPr>
        <p:spPr bwMode="auto">
          <a:xfrm>
            <a:off x="-252536" y="2348880"/>
            <a:ext cx="6553200" cy="1900238"/>
          </a:xfrm>
          <a:prstGeom prst="rect">
            <a:avLst/>
          </a:prstGeom>
          <a:noFill/>
          <a:ln w="9525">
            <a:noFill/>
            <a:miter lim="800000"/>
            <a:headEnd/>
            <a:tailEnd/>
          </a:ln>
        </p:spPr>
        <p:txBody>
          <a:bodyPr/>
          <a:lstStyle/>
          <a:p>
            <a:pPr algn="r">
              <a:lnSpc>
                <a:spcPct val="150000"/>
              </a:lnSpc>
              <a:spcBef>
                <a:spcPct val="20000"/>
              </a:spcBef>
            </a:pPr>
            <a:r>
              <a:rPr lang="el-GR" sz="2400" b="1" u="sng" dirty="0">
                <a:latin typeface="Times New Roman" pitchFamily="18" charset="0"/>
                <a:cs typeface="Times New Roman" pitchFamily="18" charset="0"/>
              </a:rPr>
              <a:t>1978, </a:t>
            </a:r>
            <a:r>
              <a:rPr lang="en-US" sz="2400" b="1" u="sng" dirty="0">
                <a:latin typeface="Times New Roman" pitchFamily="18" charset="0"/>
              </a:rPr>
              <a:t>Love Canal</a:t>
            </a:r>
            <a:endParaRPr lang="el-GR" sz="2400" b="1" u="sng" dirty="0">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27584" y="0"/>
            <a:ext cx="7315200" cy="1143000"/>
          </a:xfrm>
        </p:spPr>
        <p:txBody>
          <a:bodyPr/>
          <a:lstStyle/>
          <a:p>
            <a:pPr algn="ctr"/>
            <a:r>
              <a:rPr lang="el-GR" sz="3000" b="1" dirty="0" smtClean="0">
                <a:latin typeface="Times New Roman" pitchFamily="18" charset="0"/>
                <a:cs typeface="Times New Roman" pitchFamily="18" charset="0"/>
              </a:rPr>
              <a:t>Περιβαλλοντικά Ατυχήματα</a:t>
            </a:r>
          </a:p>
        </p:txBody>
      </p:sp>
      <p:sp>
        <p:nvSpPr>
          <p:cNvPr id="50179" name="Rectangle 3"/>
          <p:cNvSpPr>
            <a:spLocks noGrp="1" noChangeArrowheads="1"/>
          </p:cNvSpPr>
          <p:nvPr>
            <p:ph type="body" sz="half" idx="1"/>
          </p:nvPr>
        </p:nvSpPr>
        <p:spPr>
          <a:xfrm>
            <a:off x="2916238" y="2349500"/>
            <a:ext cx="3579812" cy="4114800"/>
          </a:xfrm>
        </p:spPr>
        <p:txBody>
          <a:bodyPr/>
          <a:lstStyle/>
          <a:p>
            <a:pPr marL="0" indent="0" algn="ctr">
              <a:lnSpc>
                <a:spcPct val="140000"/>
              </a:lnSpc>
              <a:buFontTx/>
              <a:buNone/>
            </a:pPr>
            <a:endParaRPr lang="en-US" sz="2700" dirty="0" smtClean="0"/>
          </a:p>
          <a:p>
            <a:pPr marL="0" indent="0" algn="ctr">
              <a:lnSpc>
                <a:spcPct val="140000"/>
              </a:lnSpc>
              <a:buFontTx/>
              <a:buNone/>
            </a:pPr>
            <a:r>
              <a:rPr lang="en-US" sz="2200" dirty="0" smtClean="0">
                <a:latin typeface="Times New Roman" pitchFamily="18" charset="0"/>
                <a:cs typeface="Times New Roman" pitchFamily="18" charset="0"/>
              </a:rPr>
              <a:t>H</a:t>
            </a:r>
            <a:r>
              <a:rPr lang="el-GR" sz="2200" dirty="0" smtClean="0">
                <a:latin typeface="Times New Roman" pitchFamily="18" charset="0"/>
                <a:cs typeface="Times New Roman" pitchFamily="18" charset="0"/>
              </a:rPr>
              <a:t> εταιρία που το εκμεταλλευόταν </a:t>
            </a:r>
            <a:r>
              <a:rPr lang="el-GR" sz="2200" u="sng" dirty="0" smtClean="0">
                <a:latin typeface="Times New Roman" pitchFamily="18" charset="0"/>
                <a:cs typeface="Times New Roman" pitchFamily="18" charset="0"/>
              </a:rPr>
              <a:t>το πούλησε για 1 δολάριο</a:t>
            </a:r>
            <a:r>
              <a:rPr lang="el-GR" sz="2200" dirty="0" smtClean="0">
                <a:latin typeface="Times New Roman" pitchFamily="18" charset="0"/>
                <a:cs typeface="Times New Roman" pitchFamily="18" charset="0"/>
              </a:rPr>
              <a:t> στην πόλη </a:t>
            </a:r>
            <a:r>
              <a:rPr lang="en-US" sz="2200" dirty="0" smtClean="0">
                <a:latin typeface="Times New Roman" pitchFamily="18" charset="0"/>
                <a:cs typeface="Times New Roman" pitchFamily="18" charset="0"/>
              </a:rPr>
              <a:t>Niagara Falls. </a:t>
            </a:r>
            <a:r>
              <a:rPr lang="el-GR" sz="2200" dirty="0" smtClean="0">
                <a:latin typeface="Times New Roman" pitchFamily="18" charset="0"/>
                <a:cs typeface="Times New Roman" pitchFamily="18" charset="0"/>
              </a:rPr>
              <a:t> </a:t>
            </a:r>
          </a:p>
        </p:txBody>
      </p:sp>
      <p:pic>
        <p:nvPicPr>
          <p:cNvPr id="50180" name="Picture 4" descr="image22"/>
          <p:cNvPicPr>
            <a:picLocks noGrp="1" noChangeAspect="1" noChangeArrowheads="1"/>
          </p:cNvPicPr>
          <p:nvPr>
            <p:ph sz="quarter" idx="2"/>
          </p:nvPr>
        </p:nvPicPr>
        <p:blipFill>
          <a:blip r:embed="rId3" cstate="print"/>
          <a:srcRect/>
          <a:stretch>
            <a:fillRect/>
          </a:stretch>
        </p:blipFill>
        <p:spPr>
          <a:xfrm>
            <a:off x="6588124" y="2278063"/>
            <a:ext cx="2304355" cy="1582985"/>
          </a:xfrm>
          <a:ln w="28575">
            <a:solidFill>
              <a:schemeClr val="tx2"/>
            </a:solidFill>
          </a:ln>
        </p:spPr>
      </p:pic>
      <p:pic>
        <p:nvPicPr>
          <p:cNvPr id="50181" name="Picture 5" descr="image20"/>
          <p:cNvPicPr>
            <a:picLocks noGrp="1" noChangeAspect="1" noChangeArrowheads="1"/>
          </p:cNvPicPr>
          <p:nvPr>
            <p:ph sz="quarter" idx="3"/>
          </p:nvPr>
        </p:nvPicPr>
        <p:blipFill>
          <a:blip r:embed="rId4" cstate="print"/>
          <a:srcRect/>
          <a:stretch>
            <a:fillRect/>
          </a:stretch>
        </p:blipFill>
        <p:spPr>
          <a:xfrm>
            <a:off x="6444208" y="4502574"/>
            <a:ext cx="2376264" cy="1944216"/>
          </a:xfrm>
          <a:ln w="28575">
            <a:solidFill>
              <a:schemeClr val="tx2"/>
            </a:solidFill>
          </a:ln>
        </p:spPr>
      </p:pic>
      <p:pic>
        <p:nvPicPr>
          <p:cNvPr id="50182" name="Picture 6" descr="image23"/>
          <p:cNvPicPr>
            <a:picLocks noChangeAspect="1" noChangeArrowheads="1"/>
          </p:cNvPicPr>
          <p:nvPr/>
        </p:nvPicPr>
        <p:blipFill>
          <a:blip r:embed="rId5" cstate="print"/>
          <a:srcRect/>
          <a:stretch>
            <a:fillRect/>
          </a:stretch>
        </p:blipFill>
        <p:spPr bwMode="auto">
          <a:xfrm>
            <a:off x="323528" y="4509120"/>
            <a:ext cx="2952328" cy="2045894"/>
          </a:xfrm>
          <a:prstGeom prst="rect">
            <a:avLst/>
          </a:prstGeom>
          <a:noFill/>
          <a:ln w="28575">
            <a:solidFill>
              <a:schemeClr val="tx2"/>
            </a:solidFill>
            <a:miter lim="800000"/>
            <a:headEnd/>
            <a:tailEnd/>
          </a:ln>
        </p:spPr>
      </p:pic>
      <p:pic>
        <p:nvPicPr>
          <p:cNvPr id="50183" name="Picture 7" descr="image19"/>
          <p:cNvPicPr>
            <a:picLocks noChangeAspect="1" noChangeArrowheads="1"/>
          </p:cNvPicPr>
          <p:nvPr/>
        </p:nvPicPr>
        <p:blipFill>
          <a:blip r:embed="rId6" cstate="print"/>
          <a:srcRect/>
          <a:stretch>
            <a:fillRect/>
          </a:stretch>
        </p:blipFill>
        <p:spPr bwMode="auto">
          <a:xfrm>
            <a:off x="395536" y="1700808"/>
            <a:ext cx="2232025" cy="1820862"/>
          </a:xfrm>
          <a:prstGeom prst="rect">
            <a:avLst/>
          </a:prstGeom>
          <a:noFill/>
          <a:ln w="28575">
            <a:solidFill>
              <a:schemeClr val="tx2"/>
            </a:solidFill>
            <a:miter lim="800000"/>
            <a:headEnd/>
            <a:tailEnd/>
          </a:ln>
        </p:spPr>
      </p:pic>
      <p:sp>
        <p:nvSpPr>
          <p:cNvPr id="50184" name="Rectangle 8"/>
          <p:cNvSpPr>
            <a:spLocks noChangeArrowheads="1"/>
          </p:cNvSpPr>
          <p:nvPr/>
        </p:nvSpPr>
        <p:spPr bwMode="auto">
          <a:xfrm>
            <a:off x="-756592" y="1844824"/>
            <a:ext cx="6553200" cy="1900238"/>
          </a:xfrm>
          <a:prstGeom prst="rect">
            <a:avLst/>
          </a:prstGeom>
          <a:noFill/>
          <a:ln w="9525">
            <a:noFill/>
            <a:miter lim="800000"/>
            <a:headEnd/>
            <a:tailEnd/>
          </a:ln>
        </p:spPr>
        <p:txBody>
          <a:bodyPr/>
          <a:lstStyle/>
          <a:p>
            <a:pPr algn="r">
              <a:lnSpc>
                <a:spcPct val="150000"/>
              </a:lnSpc>
              <a:spcBef>
                <a:spcPct val="20000"/>
              </a:spcBef>
            </a:pPr>
            <a:r>
              <a:rPr lang="el-GR" sz="2400" b="1" u="sng" dirty="0">
                <a:latin typeface="Times New Roman" pitchFamily="18" charset="0"/>
                <a:cs typeface="Times New Roman" pitchFamily="18" charset="0"/>
              </a:rPr>
              <a:t>1978, </a:t>
            </a:r>
            <a:r>
              <a:rPr lang="en-US" sz="2400" b="1" u="sng" dirty="0">
                <a:latin typeface="Times New Roman" pitchFamily="18" charset="0"/>
              </a:rPr>
              <a:t>Love Canal</a:t>
            </a:r>
            <a:endParaRPr lang="el-GR" sz="2400" b="1" u="sng" dirty="0">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99592" y="188640"/>
            <a:ext cx="7315200" cy="1143000"/>
          </a:xfrm>
        </p:spPr>
        <p:txBody>
          <a:bodyPr/>
          <a:lstStyle/>
          <a:p>
            <a:pPr algn="ctr"/>
            <a:r>
              <a:rPr lang="el-GR" sz="3000" b="1" dirty="0" smtClean="0">
                <a:latin typeface="Times New Roman" pitchFamily="18" charset="0"/>
                <a:cs typeface="Times New Roman" pitchFamily="18" charset="0"/>
              </a:rPr>
              <a:t>Περιβαλλοντικά Ατυχήματα</a:t>
            </a:r>
          </a:p>
        </p:txBody>
      </p:sp>
      <p:pic>
        <p:nvPicPr>
          <p:cNvPr id="51203" name="Picture 3" descr="image26"/>
          <p:cNvPicPr>
            <a:picLocks noGrp="1" noChangeAspect="1" noChangeArrowheads="1"/>
          </p:cNvPicPr>
          <p:nvPr>
            <p:ph sz="quarter" idx="2"/>
          </p:nvPr>
        </p:nvPicPr>
        <p:blipFill>
          <a:blip r:embed="rId3" cstate="print"/>
          <a:srcRect/>
          <a:stretch>
            <a:fillRect/>
          </a:stretch>
        </p:blipFill>
        <p:spPr>
          <a:xfrm>
            <a:off x="1331640" y="3933056"/>
            <a:ext cx="2895600" cy="2546350"/>
          </a:xfrm>
          <a:ln>
            <a:solidFill>
              <a:schemeClr val="tx2"/>
            </a:solidFill>
          </a:ln>
        </p:spPr>
      </p:pic>
      <p:pic>
        <p:nvPicPr>
          <p:cNvPr id="51204" name="Picture 5" descr="image28"/>
          <p:cNvPicPr>
            <a:picLocks noGrp="1" noChangeAspect="1" noChangeArrowheads="1"/>
          </p:cNvPicPr>
          <p:nvPr>
            <p:ph sz="quarter" idx="3"/>
          </p:nvPr>
        </p:nvPicPr>
        <p:blipFill>
          <a:blip r:embed="rId4" cstate="print"/>
          <a:srcRect/>
          <a:stretch>
            <a:fillRect/>
          </a:stretch>
        </p:blipFill>
        <p:spPr>
          <a:xfrm>
            <a:off x="4211960" y="4697760"/>
            <a:ext cx="2160240" cy="2160240"/>
          </a:xfrm>
          <a:ln>
            <a:solidFill>
              <a:schemeClr val="tx2"/>
            </a:solidFill>
          </a:ln>
        </p:spPr>
      </p:pic>
      <p:sp>
        <p:nvSpPr>
          <p:cNvPr id="51205" name="Rectangle 4"/>
          <p:cNvSpPr>
            <a:spLocks noChangeArrowheads="1"/>
          </p:cNvSpPr>
          <p:nvPr/>
        </p:nvSpPr>
        <p:spPr bwMode="auto">
          <a:xfrm>
            <a:off x="4572000" y="2492896"/>
            <a:ext cx="4824413" cy="2243138"/>
          </a:xfrm>
          <a:prstGeom prst="rect">
            <a:avLst/>
          </a:prstGeom>
          <a:noFill/>
          <a:ln w="9525">
            <a:noFill/>
            <a:miter lim="800000"/>
            <a:headEnd/>
            <a:tailEnd/>
          </a:ln>
        </p:spPr>
        <p:txBody>
          <a:bodyPr/>
          <a:lstStyle/>
          <a:p>
            <a:pPr algn="ctr">
              <a:lnSpc>
                <a:spcPct val="120000"/>
              </a:lnSpc>
              <a:spcBef>
                <a:spcPct val="20000"/>
              </a:spcBef>
            </a:pPr>
            <a:r>
              <a:rPr lang="el-GR" sz="2200" dirty="0">
                <a:latin typeface="Times New Roman" pitchFamily="18" charset="0"/>
                <a:cs typeface="Times New Roman" pitchFamily="18" charset="0"/>
              </a:rPr>
              <a:t>Ο πυρηνικός αντιδραστήρας του εργοστασίου πυρηνικής ενέργειας παθαίνει μερική τήξη.</a:t>
            </a:r>
          </a:p>
          <a:p>
            <a:pPr algn="ctr">
              <a:lnSpc>
                <a:spcPct val="120000"/>
              </a:lnSpc>
              <a:spcBef>
                <a:spcPct val="20000"/>
              </a:spcBef>
            </a:pPr>
            <a:endParaRPr lang="el-GR" sz="2200" dirty="0">
              <a:latin typeface="Times New Roman" pitchFamily="18" charset="0"/>
              <a:cs typeface="Times New Roman" pitchFamily="18" charset="0"/>
            </a:endParaRPr>
          </a:p>
          <a:p>
            <a:pPr algn="ctr">
              <a:lnSpc>
                <a:spcPct val="120000"/>
              </a:lnSpc>
              <a:spcBef>
                <a:spcPct val="20000"/>
              </a:spcBef>
              <a:buSzPct val="70000"/>
              <a:buFontTx/>
              <a:buBlip>
                <a:blip r:embed="rId5"/>
              </a:buBlip>
            </a:pPr>
            <a:r>
              <a:rPr lang="el-GR" sz="2200" dirty="0">
                <a:latin typeface="Times New Roman" pitchFamily="18" charset="0"/>
                <a:cs typeface="Times New Roman" pitchFamily="18" charset="0"/>
              </a:rPr>
              <a:t> διαρροή ραδιενέργειας στις γύρω περιοχές. </a:t>
            </a:r>
          </a:p>
        </p:txBody>
      </p:sp>
      <p:sp>
        <p:nvSpPr>
          <p:cNvPr id="51206" name="Rectangle 6"/>
          <p:cNvSpPr>
            <a:spLocks noChangeArrowheads="1"/>
          </p:cNvSpPr>
          <p:nvPr/>
        </p:nvSpPr>
        <p:spPr bwMode="auto">
          <a:xfrm>
            <a:off x="2209800" y="1628800"/>
            <a:ext cx="6934200" cy="1900238"/>
          </a:xfrm>
          <a:prstGeom prst="rect">
            <a:avLst/>
          </a:prstGeom>
          <a:noFill/>
          <a:ln w="9525">
            <a:noFill/>
            <a:miter lim="800000"/>
            <a:headEnd/>
            <a:tailEnd/>
          </a:ln>
        </p:spPr>
        <p:txBody>
          <a:bodyPr/>
          <a:lstStyle/>
          <a:p>
            <a:pPr algn="r">
              <a:lnSpc>
                <a:spcPct val="150000"/>
              </a:lnSpc>
              <a:spcBef>
                <a:spcPct val="20000"/>
              </a:spcBef>
            </a:pPr>
            <a:r>
              <a:rPr lang="en-US" sz="2400" b="1" u="sng" dirty="0">
                <a:latin typeface="Times New Roman" pitchFamily="18" charset="0"/>
                <a:cs typeface="Times New Roman" pitchFamily="18" charset="0"/>
              </a:rPr>
              <a:t>1979</a:t>
            </a:r>
            <a:r>
              <a:rPr lang="el-GR" sz="2400" b="1" u="sng" dirty="0">
                <a:latin typeface="Times New Roman" pitchFamily="18" charset="0"/>
                <a:cs typeface="Times New Roman" pitchFamily="18" charset="0"/>
              </a:rPr>
              <a:t>: </a:t>
            </a:r>
            <a:r>
              <a:rPr lang="en-US" sz="2400" b="1" u="sng" dirty="0">
                <a:latin typeface="Times New Roman" pitchFamily="18" charset="0"/>
                <a:cs typeface="Times New Roman" pitchFamily="18" charset="0"/>
              </a:rPr>
              <a:t>Three Mile Island, Pennsylvania </a:t>
            </a:r>
            <a:r>
              <a:rPr lang="el-GR" sz="2400" b="1" u="sng" dirty="0">
                <a:latin typeface="Times New Roman" pitchFamily="18" charset="0"/>
                <a:cs typeface="Times New Roman" pitchFamily="18" charset="0"/>
              </a:rPr>
              <a:t>των Η.Π.Α.</a:t>
            </a:r>
            <a:r>
              <a:rPr lang="el-GR" sz="2700" dirty="0"/>
              <a:t> </a:t>
            </a:r>
          </a:p>
        </p:txBody>
      </p:sp>
      <p:pic>
        <p:nvPicPr>
          <p:cNvPr id="51207" name="Picture 7" descr="www"/>
          <p:cNvPicPr>
            <a:picLocks noChangeAspect="1" noChangeArrowheads="1"/>
          </p:cNvPicPr>
          <p:nvPr/>
        </p:nvPicPr>
        <p:blipFill>
          <a:blip r:embed="rId6" cstate="print"/>
          <a:srcRect/>
          <a:stretch>
            <a:fillRect/>
          </a:stretch>
        </p:blipFill>
        <p:spPr bwMode="auto">
          <a:xfrm>
            <a:off x="0" y="1628800"/>
            <a:ext cx="2411760" cy="2411760"/>
          </a:xfrm>
          <a:prstGeom prst="rect">
            <a:avLst/>
          </a:prstGeom>
          <a:noFill/>
          <a:ln w="9525">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a:xfrm>
            <a:off x="457200" y="609600"/>
            <a:ext cx="8229600" cy="5486400"/>
          </a:xfrm>
        </p:spPr>
        <p:txBody>
          <a:bodyPr>
            <a:normAutofit/>
          </a:bodyPr>
          <a:lstStyle/>
          <a:p>
            <a:pPr marL="609600" indent="-609600"/>
            <a:r>
              <a:rPr lang="el-GR" sz="3200" dirty="0"/>
              <a:t>Για μια καταστροφή πρέπει να συντρέχουν 2 παράγοντες </a:t>
            </a:r>
            <a:r>
              <a:rPr lang="en-US" sz="3200" dirty="0"/>
              <a:t>:</a:t>
            </a:r>
            <a:endParaRPr lang="el-GR" sz="3200" dirty="0"/>
          </a:p>
          <a:p>
            <a:pPr marL="609600" indent="-609600">
              <a:buFontTx/>
              <a:buAutoNum type="arabicPeriod"/>
            </a:pPr>
            <a:endParaRPr lang="el-GR" sz="2400" dirty="0"/>
          </a:p>
          <a:p>
            <a:pPr marL="609600" indent="-609600">
              <a:buFontTx/>
              <a:buAutoNum type="arabicPeriod"/>
            </a:pPr>
            <a:endParaRPr lang="el-GR" sz="2400" dirty="0" smtClean="0"/>
          </a:p>
          <a:p>
            <a:pPr marL="457200" indent="-457200">
              <a:buFont typeface="+mj-lt"/>
              <a:buAutoNum type="arabicPeriod"/>
            </a:pPr>
            <a:r>
              <a:rPr lang="el-GR" sz="2400" dirty="0" smtClean="0"/>
              <a:t>Μια απειλή και</a:t>
            </a:r>
          </a:p>
          <a:p>
            <a:pPr marL="609600" indent="-609600">
              <a:buFontTx/>
              <a:buAutoNum type="arabicPeriod"/>
            </a:pPr>
            <a:endParaRPr lang="el-GR" sz="2400" dirty="0"/>
          </a:p>
          <a:p>
            <a:pPr marL="457200" indent="-457200">
              <a:buFont typeface="+mj-lt"/>
              <a:buAutoNum type="arabicPeriod"/>
            </a:pPr>
            <a:r>
              <a:rPr lang="el-GR" sz="2400" dirty="0" smtClean="0"/>
              <a:t>Ένας </a:t>
            </a:r>
            <a:r>
              <a:rPr lang="el-GR" sz="2400" dirty="0"/>
              <a:t>ευπαθής πληθυσμός , που δεν έχει τις απαραίτητες ικανότητες και υποδομές να αντιμετωπίσει ένα επικίνδυνο φαινόμενο ή συμβάν</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71600" y="188640"/>
            <a:ext cx="7315200" cy="1143000"/>
          </a:xfrm>
        </p:spPr>
        <p:txBody>
          <a:bodyPr/>
          <a:lstStyle/>
          <a:p>
            <a:pPr algn="ctr"/>
            <a:r>
              <a:rPr lang="el-GR" sz="3000" b="1" dirty="0" smtClean="0">
                <a:latin typeface="Times New Roman" pitchFamily="18" charset="0"/>
                <a:cs typeface="Times New Roman" pitchFamily="18" charset="0"/>
              </a:rPr>
              <a:t>Περιβαλλοντικά Ατυχήματα</a:t>
            </a:r>
          </a:p>
        </p:txBody>
      </p:sp>
      <p:sp>
        <p:nvSpPr>
          <p:cNvPr id="52227" name="Rectangle 3"/>
          <p:cNvSpPr>
            <a:spLocks noGrp="1" noChangeArrowheads="1"/>
          </p:cNvSpPr>
          <p:nvPr>
            <p:ph type="body" sz="half" idx="1"/>
          </p:nvPr>
        </p:nvSpPr>
        <p:spPr>
          <a:xfrm>
            <a:off x="0" y="2204864"/>
            <a:ext cx="4084638" cy="2735263"/>
          </a:xfrm>
        </p:spPr>
        <p:txBody>
          <a:bodyPr/>
          <a:lstStyle/>
          <a:p>
            <a:pPr marL="0" indent="0" algn="ctr">
              <a:lnSpc>
                <a:spcPct val="110000"/>
              </a:lnSpc>
              <a:buSzPct val="70000"/>
              <a:buFontTx/>
              <a:buBlip>
                <a:blip r:embed="rId3"/>
              </a:buBlip>
            </a:pPr>
            <a:r>
              <a:rPr lang="en-US" sz="2700" dirty="0" smtClean="0">
                <a:cs typeface="Times New Roman" pitchFamily="18" charset="0"/>
              </a:rPr>
              <a:t> </a:t>
            </a:r>
            <a:r>
              <a:rPr lang="el-GR" sz="2200" dirty="0" smtClean="0">
                <a:latin typeface="Times New Roman" pitchFamily="18" charset="0"/>
                <a:cs typeface="Times New Roman" pitchFamily="18" charset="0"/>
              </a:rPr>
              <a:t>114.000 άνθρωποι αναγκάστηκαν να εγκαταλείψουν την περιοχή, </a:t>
            </a:r>
            <a:endParaRPr lang="en-US" sz="2200" dirty="0" smtClean="0">
              <a:latin typeface="Times New Roman" pitchFamily="18" charset="0"/>
              <a:cs typeface="Times New Roman" pitchFamily="18" charset="0"/>
            </a:endParaRPr>
          </a:p>
          <a:p>
            <a:pPr marL="0" indent="0" algn="ctr">
              <a:lnSpc>
                <a:spcPct val="110000"/>
              </a:lnSpc>
              <a:buSzPct val="70000"/>
              <a:buFontTx/>
              <a:buBlip>
                <a:blip r:embed="rId3"/>
              </a:buBlip>
            </a:pPr>
            <a:r>
              <a:rPr lang="en-US" sz="2200"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κανένας θάνατος, </a:t>
            </a:r>
          </a:p>
          <a:p>
            <a:pPr marL="0" indent="0" algn="ctr">
              <a:lnSpc>
                <a:spcPct val="110000"/>
              </a:lnSpc>
              <a:buSzPct val="70000"/>
              <a:buFontTx/>
              <a:buBlip>
                <a:blip r:embed="rId3"/>
              </a:buBlip>
            </a:pPr>
            <a:r>
              <a:rPr lang="el-GR" sz="2200" dirty="0" smtClean="0">
                <a:latin typeface="Times New Roman" pitchFamily="18" charset="0"/>
                <a:cs typeface="Times New Roman" pitchFamily="18" charset="0"/>
              </a:rPr>
              <a:t> μακροπρόθεσμες επιπτώσεις στην υγεία.</a:t>
            </a:r>
          </a:p>
        </p:txBody>
      </p:sp>
      <p:pic>
        <p:nvPicPr>
          <p:cNvPr id="52228" name="Picture 4" descr="image27"/>
          <p:cNvPicPr>
            <a:picLocks noGrp="1" noChangeAspect="1" noChangeArrowheads="1"/>
          </p:cNvPicPr>
          <p:nvPr>
            <p:ph sz="quarter" idx="2"/>
          </p:nvPr>
        </p:nvPicPr>
        <p:blipFill>
          <a:blip r:embed="rId4" cstate="print"/>
          <a:srcRect/>
          <a:stretch>
            <a:fillRect/>
          </a:stretch>
        </p:blipFill>
        <p:spPr>
          <a:xfrm>
            <a:off x="7092280" y="1412776"/>
            <a:ext cx="1830015" cy="2244358"/>
          </a:xfrm>
          <a:ln w="28575">
            <a:solidFill>
              <a:schemeClr val="tx1"/>
            </a:solidFill>
          </a:ln>
        </p:spPr>
      </p:pic>
      <p:pic>
        <p:nvPicPr>
          <p:cNvPr id="52229" name="Picture 5" descr="image29"/>
          <p:cNvPicPr>
            <a:picLocks noGrp="1" noChangeAspect="1" noChangeArrowheads="1"/>
          </p:cNvPicPr>
          <p:nvPr>
            <p:ph sz="quarter" idx="3"/>
          </p:nvPr>
        </p:nvPicPr>
        <p:blipFill>
          <a:blip r:embed="rId5" cstate="print"/>
          <a:srcRect/>
          <a:stretch>
            <a:fillRect/>
          </a:stretch>
        </p:blipFill>
        <p:spPr>
          <a:xfrm>
            <a:off x="4211960" y="2123481"/>
            <a:ext cx="2808312" cy="2655093"/>
          </a:xfrm>
          <a:ln w="28575">
            <a:solidFill>
              <a:schemeClr val="tx1"/>
            </a:solidFill>
          </a:ln>
        </p:spPr>
      </p:pic>
      <p:sp>
        <p:nvSpPr>
          <p:cNvPr id="52230" name="Rectangle 6"/>
          <p:cNvSpPr>
            <a:spLocks noChangeArrowheads="1"/>
          </p:cNvSpPr>
          <p:nvPr/>
        </p:nvSpPr>
        <p:spPr bwMode="auto">
          <a:xfrm>
            <a:off x="4103688" y="4953000"/>
            <a:ext cx="5040312" cy="2133600"/>
          </a:xfrm>
          <a:prstGeom prst="rect">
            <a:avLst/>
          </a:prstGeom>
          <a:noFill/>
          <a:ln w="9525">
            <a:noFill/>
            <a:miter lim="800000"/>
            <a:headEnd/>
            <a:tailEnd/>
          </a:ln>
        </p:spPr>
        <p:txBody>
          <a:bodyPr/>
          <a:lstStyle/>
          <a:p>
            <a:pPr algn="ctr">
              <a:lnSpc>
                <a:spcPct val="110000"/>
              </a:lnSpc>
              <a:spcBef>
                <a:spcPct val="20000"/>
              </a:spcBef>
            </a:pPr>
            <a:r>
              <a:rPr lang="el-GR" sz="2200" dirty="0">
                <a:latin typeface="Times New Roman" pitchFamily="18" charset="0"/>
                <a:cs typeface="Times New Roman" pitchFamily="18" charset="0"/>
              </a:rPr>
              <a:t>Αποκατάσταση και καθαρισμός</a:t>
            </a:r>
            <a:endParaRPr lang="en-US" sz="2200" dirty="0">
              <a:latin typeface="Times New Roman" pitchFamily="18" charset="0"/>
              <a:cs typeface="Times New Roman" pitchFamily="18" charset="0"/>
            </a:endParaRPr>
          </a:p>
          <a:p>
            <a:pPr algn="ctr">
              <a:lnSpc>
                <a:spcPct val="110000"/>
              </a:lnSpc>
              <a:spcBef>
                <a:spcPct val="20000"/>
              </a:spcBef>
              <a:buSzPct val="70000"/>
              <a:buFontTx/>
              <a:buBlip>
                <a:blip r:embed="rId3"/>
              </a:buBlip>
            </a:pPr>
            <a:r>
              <a:rPr lang="en-US" sz="2200" dirty="0">
                <a:latin typeface="Times New Roman" pitchFamily="18" charset="0"/>
                <a:cs typeface="Times New Roman" pitchFamily="18" charset="0"/>
              </a:rPr>
              <a:t> </a:t>
            </a:r>
            <a:r>
              <a:rPr lang="el-GR" sz="2200" dirty="0">
                <a:latin typeface="Times New Roman" pitchFamily="18" charset="0"/>
                <a:cs typeface="Times New Roman" pitchFamily="18" charset="0"/>
              </a:rPr>
              <a:t>$1 δισεκατομμύριο</a:t>
            </a:r>
          </a:p>
          <a:p>
            <a:pPr algn="ctr">
              <a:lnSpc>
                <a:spcPct val="110000"/>
              </a:lnSpc>
              <a:spcBef>
                <a:spcPct val="20000"/>
              </a:spcBef>
              <a:buFontTx/>
              <a:buChar char="•"/>
            </a:pPr>
            <a:endParaRPr lang="el-GR" sz="1600" dirty="0">
              <a:latin typeface="Times New Roman" pitchFamily="18" charset="0"/>
              <a:cs typeface="Times New Roman" pitchFamily="18" charset="0"/>
            </a:endParaRPr>
          </a:p>
          <a:p>
            <a:pPr algn="ctr">
              <a:lnSpc>
                <a:spcPct val="110000"/>
              </a:lnSpc>
              <a:spcBef>
                <a:spcPct val="20000"/>
              </a:spcBef>
            </a:pPr>
            <a:r>
              <a:rPr lang="el-GR" sz="2200" u="sng" dirty="0">
                <a:latin typeface="Times New Roman" pitchFamily="18" charset="0"/>
                <a:cs typeface="Times New Roman" pitchFamily="18" charset="0"/>
              </a:rPr>
              <a:t>Ευαισθητοποίηση κοινής γνώμης</a:t>
            </a:r>
          </a:p>
        </p:txBody>
      </p:sp>
      <p:sp>
        <p:nvSpPr>
          <p:cNvPr id="52231" name="Rectangle 7"/>
          <p:cNvSpPr>
            <a:spLocks noChangeArrowheads="1"/>
          </p:cNvSpPr>
          <p:nvPr/>
        </p:nvSpPr>
        <p:spPr bwMode="auto">
          <a:xfrm>
            <a:off x="0" y="1340768"/>
            <a:ext cx="6934200" cy="1900238"/>
          </a:xfrm>
          <a:prstGeom prst="rect">
            <a:avLst/>
          </a:prstGeom>
          <a:noFill/>
          <a:ln w="9525">
            <a:noFill/>
            <a:miter lim="800000"/>
            <a:headEnd/>
            <a:tailEnd/>
          </a:ln>
        </p:spPr>
        <p:txBody>
          <a:bodyPr/>
          <a:lstStyle/>
          <a:p>
            <a:pPr algn="r">
              <a:lnSpc>
                <a:spcPct val="150000"/>
              </a:lnSpc>
              <a:spcBef>
                <a:spcPct val="20000"/>
              </a:spcBef>
            </a:pPr>
            <a:r>
              <a:rPr lang="en-US" sz="2400" b="1" u="sng" dirty="0">
                <a:latin typeface="Times New Roman" pitchFamily="18" charset="0"/>
                <a:cs typeface="Times New Roman" pitchFamily="18" charset="0"/>
              </a:rPr>
              <a:t>1979</a:t>
            </a:r>
            <a:r>
              <a:rPr lang="el-GR" sz="2400" b="1" u="sng" dirty="0">
                <a:latin typeface="Times New Roman" pitchFamily="18" charset="0"/>
                <a:cs typeface="Times New Roman" pitchFamily="18" charset="0"/>
              </a:rPr>
              <a:t>: </a:t>
            </a:r>
            <a:r>
              <a:rPr lang="en-US" sz="2400" b="1" u="sng" dirty="0">
                <a:latin typeface="Times New Roman" pitchFamily="18" charset="0"/>
                <a:cs typeface="Times New Roman" pitchFamily="18" charset="0"/>
              </a:rPr>
              <a:t>Three Mile Island, Pennsylvania </a:t>
            </a:r>
            <a:r>
              <a:rPr lang="el-GR" sz="2400" b="1" u="sng" dirty="0">
                <a:latin typeface="Times New Roman" pitchFamily="18" charset="0"/>
                <a:cs typeface="Times New Roman" pitchFamily="18" charset="0"/>
              </a:rPr>
              <a:t>των Η.Π.Α.</a:t>
            </a:r>
            <a:r>
              <a:rPr lang="el-GR" sz="2400" dirty="0"/>
              <a:t> </a:t>
            </a:r>
          </a:p>
        </p:txBody>
      </p:sp>
      <p:pic>
        <p:nvPicPr>
          <p:cNvPr id="52232" name="Picture 8" descr="www"/>
          <p:cNvPicPr>
            <a:picLocks noChangeAspect="1" noChangeArrowheads="1"/>
          </p:cNvPicPr>
          <p:nvPr/>
        </p:nvPicPr>
        <p:blipFill>
          <a:blip r:embed="rId6" cstate="print"/>
          <a:srcRect/>
          <a:stretch>
            <a:fillRect/>
          </a:stretch>
        </p:blipFill>
        <p:spPr bwMode="auto">
          <a:xfrm>
            <a:off x="539552" y="4653136"/>
            <a:ext cx="3275856" cy="2204864"/>
          </a:xfrm>
          <a:prstGeom prst="rect">
            <a:avLst/>
          </a:prstGeom>
          <a:noFill/>
          <a:ln w="12700">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187624" y="0"/>
            <a:ext cx="7315200" cy="1143000"/>
          </a:xfrm>
        </p:spPr>
        <p:txBody>
          <a:bodyPr/>
          <a:lstStyle/>
          <a:p>
            <a:pPr algn="ctr"/>
            <a:r>
              <a:rPr lang="el-GR" sz="3000" b="1" dirty="0" smtClean="0">
                <a:latin typeface="Times New Roman" pitchFamily="18" charset="0"/>
                <a:cs typeface="Times New Roman" pitchFamily="18" charset="0"/>
              </a:rPr>
              <a:t>Περιβαλλοντικά Ατυχήματα</a:t>
            </a:r>
          </a:p>
        </p:txBody>
      </p:sp>
      <p:pic>
        <p:nvPicPr>
          <p:cNvPr id="53251" name="Picture 3" descr="image31"/>
          <p:cNvPicPr>
            <a:picLocks noGrp="1" noChangeAspect="1" noChangeArrowheads="1"/>
          </p:cNvPicPr>
          <p:nvPr>
            <p:ph sz="half" idx="2"/>
          </p:nvPr>
        </p:nvPicPr>
        <p:blipFill>
          <a:blip r:embed="rId3" cstate="print"/>
          <a:srcRect/>
          <a:stretch>
            <a:fillRect/>
          </a:stretch>
        </p:blipFill>
        <p:spPr>
          <a:xfrm>
            <a:off x="539552" y="3284984"/>
            <a:ext cx="4104456" cy="3393913"/>
          </a:xfrm>
          <a:ln w="28575">
            <a:solidFill>
              <a:schemeClr val="tx1"/>
            </a:solidFill>
          </a:ln>
        </p:spPr>
      </p:pic>
      <p:sp>
        <p:nvSpPr>
          <p:cNvPr id="53252" name="Rectangle 4"/>
          <p:cNvSpPr>
            <a:spLocks noChangeArrowheads="1"/>
          </p:cNvSpPr>
          <p:nvPr/>
        </p:nvSpPr>
        <p:spPr bwMode="auto">
          <a:xfrm>
            <a:off x="684213" y="4292600"/>
            <a:ext cx="7775575" cy="2232025"/>
          </a:xfrm>
          <a:prstGeom prst="rect">
            <a:avLst/>
          </a:prstGeom>
          <a:noFill/>
          <a:ln w="9525">
            <a:noFill/>
            <a:miter lim="800000"/>
            <a:headEnd/>
            <a:tailEnd/>
          </a:ln>
        </p:spPr>
        <p:txBody>
          <a:bodyPr/>
          <a:lstStyle/>
          <a:p>
            <a:pPr algn="ctr">
              <a:lnSpc>
                <a:spcPct val="110000"/>
              </a:lnSpc>
              <a:spcBef>
                <a:spcPct val="20000"/>
              </a:spcBef>
            </a:pPr>
            <a:endParaRPr lang="el-GR" sz="2300" dirty="0"/>
          </a:p>
        </p:txBody>
      </p:sp>
      <p:sp>
        <p:nvSpPr>
          <p:cNvPr id="53253" name="Rectangle 5"/>
          <p:cNvSpPr>
            <a:spLocks noChangeArrowheads="1"/>
          </p:cNvSpPr>
          <p:nvPr/>
        </p:nvSpPr>
        <p:spPr bwMode="auto">
          <a:xfrm>
            <a:off x="0" y="1844824"/>
            <a:ext cx="4249737" cy="1871662"/>
          </a:xfrm>
          <a:prstGeom prst="rect">
            <a:avLst/>
          </a:prstGeom>
          <a:noFill/>
          <a:ln w="9525">
            <a:noFill/>
            <a:miter lim="800000"/>
            <a:headEnd/>
            <a:tailEnd/>
          </a:ln>
        </p:spPr>
        <p:txBody>
          <a:bodyPr/>
          <a:lstStyle/>
          <a:p>
            <a:pPr algn="ctr">
              <a:lnSpc>
                <a:spcPct val="110000"/>
              </a:lnSpc>
              <a:spcBef>
                <a:spcPct val="20000"/>
              </a:spcBef>
              <a:buSzPct val="70000"/>
              <a:buFontTx/>
              <a:buBlip>
                <a:blip r:embed="rId4"/>
              </a:buBlip>
            </a:pPr>
            <a:r>
              <a:rPr lang="el-GR" sz="2700" dirty="0">
                <a:cs typeface="Times New Roman" pitchFamily="18" charset="0"/>
              </a:rPr>
              <a:t> </a:t>
            </a:r>
            <a:r>
              <a:rPr lang="el-GR" sz="2200" dirty="0">
                <a:latin typeface="Times New Roman" pitchFamily="18" charset="0"/>
                <a:cs typeface="Times New Roman" pitchFamily="18" charset="0"/>
              </a:rPr>
              <a:t>Ένας παραπονούμενος εργαζόμενος πρόσθεσε νερό σε μια δεξαμενή ισοκυανικού μεθυλίου.</a:t>
            </a:r>
          </a:p>
        </p:txBody>
      </p:sp>
      <p:sp>
        <p:nvSpPr>
          <p:cNvPr id="53254" name="Rectangle 6"/>
          <p:cNvSpPr>
            <a:spLocks noChangeArrowheads="1"/>
          </p:cNvSpPr>
          <p:nvPr/>
        </p:nvSpPr>
        <p:spPr bwMode="auto">
          <a:xfrm>
            <a:off x="4499992" y="2492896"/>
            <a:ext cx="3960812" cy="1871662"/>
          </a:xfrm>
          <a:prstGeom prst="rect">
            <a:avLst/>
          </a:prstGeom>
          <a:noFill/>
          <a:ln w="9525">
            <a:noFill/>
            <a:miter lim="800000"/>
            <a:headEnd/>
            <a:tailEnd/>
          </a:ln>
        </p:spPr>
        <p:txBody>
          <a:bodyPr/>
          <a:lstStyle/>
          <a:p>
            <a:pPr algn="ctr">
              <a:lnSpc>
                <a:spcPct val="110000"/>
              </a:lnSpc>
              <a:spcBef>
                <a:spcPct val="20000"/>
              </a:spcBef>
              <a:buSzPct val="70000"/>
              <a:buFontTx/>
              <a:buBlip>
                <a:blip r:embed="rId4"/>
              </a:buBlip>
            </a:pPr>
            <a:r>
              <a:rPr lang="el-GR" sz="2700" dirty="0">
                <a:cs typeface="Times New Roman" pitchFamily="18" charset="0"/>
              </a:rPr>
              <a:t> </a:t>
            </a:r>
            <a:r>
              <a:rPr lang="el-GR" sz="2200" dirty="0">
                <a:cs typeface="Times New Roman" pitchFamily="18" charset="0"/>
              </a:rPr>
              <a:t>Η χημική αντίδραση προκάλεσε την έκρηξη της δεξαμενής.</a:t>
            </a:r>
          </a:p>
        </p:txBody>
      </p:sp>
      <p:sp>
        <p:nvSpPr>
          <p:cNvPr id="53255" name="Rectangle 7"/>
          <p:cNvSpPr>
            <a:spLocks noChangeArrowheads="1"/>
          </p:cNvSpPr>
          <p:nvPr/>
        </p:nvSpPr>
        <p:spPr bwMode="auto">
          <a:xfrm>
            <a:off x="0" y="1196752"/>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dirty="0">
                <a:latin typeface="Times New Roman" pitchFamily="18" charset="0"/>
                <a:cs typeface="Times New Roman" pitchFamily="18" charset="0"/>
              </a:rPr>
              <a:t>1984:</a:t>
            </a:r>
            <a:r>
              <a:rPr lang="en-US" sz="2400" b="1" u="sng" dirty="0">
                <a:latin typeface="Times New Roman" pitchFamily="18" charset="0"/>
                <a:cs typeface="Times New Roman" pitchFamily="18" charset="0"/>
              </a:rPr>
              <a:t> </a:t>
            </a:r>
            <a:r>
              <a:rPr lang="el-GR" sz="2400" b="1" u="sng" dirty="0">
                <a:latin typeface="Times New Roman" pitchFamily="18" charset="0"/>
                <a:cs typeface="Times New Roman" pitchFamily="18" charset="0"/>
              </a:rPr>
              <a:t>εργοστάσιο παραγωγής παρασιτοκτόνων της </a:t>
            </a:r>
            <a:r>
              <a:rPr lang="en-US" sz="2400" b="1" u="sng" dirty="0">
                <a:latin typeface="Times New Roman" pitchFamily="18" charset="0"/>
                <a:cs typeface="Times New Roman" pitchFamily="18" charset="0"/>
              </a:rPr>
              <a:t>Union Carbide </a:t>
            </a:r>
            <a:r>
              <a:rPr lang="el-GR" sz="2400" b="1" u="sng" dirty="0">
                <a:latin typeface="Times New Roman" pitchFamily="18" charset="0"/>
                <a:cs typeface="Times New Roman" pitchFamily="18" charset="0"/>
              </a:rPr>
              <a:t>στο </a:t>
            </a:r>
            <a:r>
              <a:rPr lang="en-US" sz="2400" b="1" u="sng" dirty="0">
                <a:latin typeface="Times New Roman" pitchFamily="18" charset="0"/>
                <a:cs typeface="Times New Roman" pitchFamily="18" charset="0"/>
              </a:rPr>
              <a:t>Bhopal.</a:t>
            </a:r>
            <a:endParaRPr lang="el-GR" sz="2400" b="1" u="sng" dirty="0">
              <a:latin typeface="Times New Roman" pitchFamily="18" charset="0"/>
              <a:cs typeface="Times New Roman" pitchFamily="18" charset="0"/>
            </a:endParaRPr>
          </a:p>
        </p:txBody>
      </p:sp>
      <p:pic>
        <p:nvPicPr>
          <p:cNvPr id="53256" name="Picture 8" descr="Chemicals1"/>
          <p:cNvPicPr>
            <a:picLocks noChangeAspect="1" noChangeArrowheads="1"/>
          </p:cNvPicPr>
          <p:nvPr/>
        </p:nvPicPr>
        <p:blipFill>
          <a:blip r:embed="rId5" cstate="print"/>
          <a:srcRect/>
          <a:stretch>
            <a:fillRect/>
          </a:stretch>
        </p:blipFill>
        <p:spPr bwMode="auto">
          <a:xfrm rot="20732543">
            <a:off x="4637845" y="3992560"/>
            <a:ext cx="2576264" cy="258476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3568" y="0"/>
            <a:ext cx="7315200" cy="1143000"/>
          </a:xfrm>
        </p:spPr>
        <p:txBody>
          <a:bodyPr/>
          <a:lstStyle/>
          <a:p>
            <a:pPr algn="ctr"/>
            <a:r>
              <a:rPr lang="el-GR" sz="3000" b="1" dirty="0" smtClean="0">
                <a:latin typeface="Times New Roman" pitchFamily="18" charset="0"/>
                <a:cs typeface="Times New Roman" pitchFamily="18" charset="0"/>
              </a:rPr>
              <a:t>Περιβαλλοντικά Ατυχήματα</a:t>
            </a:r>
          </a:p>
        </p:txBody>
      </p:sp>
      <p:sp>
        <p:nvSpPr>
          <p:cNvPr id="54275" name="Rectangle 3"/>
          <p:cNvSpPr>
            <a:spLocks noGrp="1" noChangeArrowheads="1"/>
          </p:cNvSpPr>
          <p:nvPr>
            <p:ph type="body" sz="half" idx="1"/>
          </p:nvPr>
        </p:nvSpPr>
        <p:spPr>
          <a:xfrm>
            <a:off x="3851920" y="2276872"/>
            <a:ext cx="4908550" cy="2663825"/>
          </a:xfrm>
        </p:spPr>
        <p:txBody>
          <a:bodyPr/>
          <a:lstStyle/>
          <a:p>
            <a:pPr marL="0" indent="0" algn="ctr">
              <a:lnSpc>
                <a:spcPct val="110000"/>
              </a:lnSpc>
              <a:buFontTx/>
              <a:buNone/>
            </a:pPr>
            <a:r>
              <a:rPr lang="el-GR" sz="2200" dirty="0" smtClean="0">
                <a:latin typeface="Times New Roman" pitchFamily="18" charset="0"/>
                <a:cs typeface="Times New Roman" pitchFamily="18" charset="0"/>
              </a:rPr>
              <a:t>Επίσημος απολογισμός </a:t>
            </a:r>
            <a:r>
              <a:rPr lang="el-GR" sz="2200" u="sng" dirty="0" smtClean="0">
                <a:latin typeface="Times New Roman" pitchFamily="18" charset="0"/>
                <a:cs typeface="Times New Roman" pitchFamily="18" charset="0"/>
              </a:rPr>
              <a:t>1.754 νεκροί</a:t>
            </a:r>
          </a:p>
          <a:p>
            <a:pPr marL="0" indent="0" algn="ctr">
              <a:lnSpc>
                <a:spcPct val="110000"/>
              </a:lnSpc>
              <a:buFontTx/>
              <a:buNone/>
            </a:pPr>
            <a:r>
              <a:rPr lang="el-GR" sz="2200" dirty="0" smtClean="0">
                <a:latin typeface="Times New Roman" pitchFamily="18" charset="0"/>
                <a:cs typeface="Times New Roman" pitchFamily="18" charset="0"/>
              </a:rPr>
              <a:t>(ορισμένες αναφορές τους ανεβάζουν στις 10.000). </a:t>
            </a:r>
          </a:p>
          <a:p>
            <a:pPr marL="0" indent="0" algn="ctr">
              <a:lnSpc>
                <a:spcPct val="110000"/>
              </a:lnSpc>
              <a:buFontTx/>
              <a:buNone/>
            </a:pPr>
            <a:r>
              <a:rPr lang="el-GR" sz="2200" dirty="0" smtClean="0">
                <a:latin typeface="Times New Roman" pitchFamily="18" charset="0"/>
                <a:cs typeface="Times New Roman" pitchFamily="18" charset="0"/>
              </a:rPr>
              <a:t>200.000 άτομα έπαθαν μόνιμες βλάβες της υγείας τους.</a:t>
            </a:r>
          </a:p>
        </p:txBody>
      </p:sp>
      <p:pic>
        <p:nvPicPr>
          <p:cNvPr id="54276" name="Picture 4" descr="image30"/>
          <p:cNvPicPr>
            <a:picLocks noGrp="1" noChangeAspect="1" noChangeArrowheads="1"/>
          </p:cNvPicPr>
          <p:nvPr>
            <p:ph sz="quarter" idx="2"/>
          </p:nvPr>
        </p:nvPicPr>
        <p:blipFill>
          <a:blip r:embed="rId3" cstate="print"/>
          <a:srcRect/>
          <a:stretch>
            <a:fillRect/>
          </a:stretch>
        </p:blipFill>
        <p:spPr>
          <a:xfrm>
            <a:off x="179512" y="2060848"/>
            <a:ext cx="3810000" cy="2514600"/>
          </a:xfrm>
          <a:ln w="28575">
            <a:solidFill>
              <a:schemeClr val="tx1"/>
            </a:solidFill>
          </a:ln>
        </p:spPr>
      </p:pic>
      <p:pic>
        <p:nvPicPr>
          <p:cNvPr id="54277" name="Picture 5" descr="image33"/>
          <p:cNvPicPr>
            <a:picLocks noGrp="1" noChangeAspect="1" noChangeArrowheads="1"/>
          </p:cNvPicPr>
          <p:nvPr>
            <p:ph sz="quarter" idx="3"/>
          </p:nvPr>
        </p:nvPicPr>
        <p:blipFill>
          <a:blip r:embed="rId4" cstate="print"/>
          <a:srcRect/>
          <a:stretch>
            <a:fillRect/>
          </a:stretch>
        </p:blipFill>
        <p:spPr>
          <a:xfrm>
            <a:off x="5508104" y="4293096"/>
            <a:ext cx="3024336" cy="2334575"/>
          </a:xfrm>
          <a:ln w="28575">
            <a:solidFill>
              <a:schemeClr val="tx1"/>
            </a:solidFill>
          </a:ln>
        </p:spPr>
      </p:pic>
      <p:sp>
        <p:nvSpPr>
          <p:cNvPr id="54278" name="Rectangle 6"/>
          <p:cNvSpPr>
            <a:spLocks noChangeArrowheads="1"/>
          </p:cNvSpPr>
          <p:nvPr/>
        </p:nvSpPr>
        <p:spPr bwMode="auto">
          <a:xfrm>
            <a:off x="827584" y="4725144"/>
            <a:ext cx="4105275" cy="1873250"/>
          </a:xfrm>
          <a:prstGeom prst="rect">
            <a:avLst/>
          </a:prstGeom>
          <a:noFill/>
          <a:ln w="9525">
            <a:noFill/>
            <a:miter lim="800000"/>
            <a:headEnd/>
            <a:tailEnd/>
          </a:ln>
        </p:spPr>
        <p:txBody>
          <a:bodyPr/>
          <a:lstStyle/>
          <a:p>
            <a:pPr algn="ctr">
              <a:spcBef>
                <a:spcPct val="20000"/>
              </a:spcBef>
            </a:pPr>
            <a:r>
              <a:rPr lang="el-GR" sz="2200" dirty="0">
                <a:latin typeface="Times New Roman" pitchFamily="18" charset="0"/>
                <a:cs typeface="Times New Roman" pitchFamily="18" charset="0"/>
              </a:rPr>
              <a:t>Ευθύνες στην εταιρία παραγωγής.</a:t>
            </a:r>
          </a:p>
          <a:p>
            <a:pPr algn="ctr">
              <a:spcBef>
                <a:spcPct val="20000"/>
              </a:spcBef>
            </a:pPr>
            <a:endParaRPr lang="el-GR" sz="2200" dirty="0">
              <a:latin typeface="Times New Roman" pitchFamily="18" charset="0"/>
              <a:cs typeface="Times New Roman" pitchFamily="18" charset="0"/>
            </a:endParaRPr>
          </a:p>
          <a:p>
            <a:pPr algn="ctr">
              <a:spcBef>
                <a:spcPct val="20000"/>
              </a:spcBef>
            </a:pPr>
            <a:r>
              <a:rPr lang="el-GR" sz="2200" dirty="0">
                <a:latin typeface="Times New Roman" pitchFamily="18" charset="0"/>
                <a:cs typeface="Times New Roman" pitchFamily="18" charset="0"/>
              </a:rPr>
              <a:t>Πρόστιμο 470 εκατομμυρίων δολαρίων.</a:t>
            </a:r>
          </a:p>
        </p:txBody>
      </p:sp>
      <p:sp>
        <p:nvSpPr>
          <p:cNvPr id="54279" name="Rectangle 7"/>
          <p:cNvSpPr>
            <a:spLocks noChangeArrowheads="1"/>
          </p:cNvSpPr>
          <p:nvPr/>
        </p:nvSpPr>
        <p:spPr bwMode="auto">
          <a:xfrm>
            <a:off x="0" y="1196752"/>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dirty="0">
                <a:latin typeface="Times New Roman" pitchFamily="18" charset="0"/>
                <a:cs typeface="Times New Roman" pitchFamily="18" charset="0"/>
              </a:rPr>
              <a:t>1984:</a:t>
            </a:r>
            <a:r>
              <a:rPr lang="en-US" sz="2400" b="1" u="sng" dirty="0">
                <a:latin typeface="Times New Roman" pitchFamily="18" charset="0"/>
                <a:cs typeface="Times New Roman" pitchFamily="18" charset="0"/>
              </a:rPr>
              <a:t> </a:t>
            </a:r>
            <a:r>
              <a:rPr lang="el-GR" sz="2400" b="1" u="sng" dirty="0">
                <a:latin typeface="Times New Roman" pitchFamily="18" charset="0"/>
                <a:cs typeface="Times New Roman" pitchFamily="18" charset="0"/>
              </a:rPr>
              <a:t>εργοστάσιο παραγωγής παρασιτοκτόνων της </a:t>
            </a:r>
            <a:r>
              <a:rPr lang="en-US" sz="2400" b="1" u="sng" dirty="0">
                <a:latin typeface="Times New Roman" pitchFamily="18" charset="0"/>
                <a:cs typeface="Times New Roman" pitchFamily="18" charset="0"/>
              </a:rPr>
              <a:t>Union Carbide </a:t>
            </a:r>
            <a:r>
              <a:rPr lang="el-GR" sz="2400" b="1" u="sng" dirty="0">
                <a:latin typeface="Times New Roman" pitchFamily="18" charset="0"/>
                <a:cs typeface="Times New Roman" pitchFamily="18" charset="0"/>
              </a:rPr>
              <a:t>στο </a:t>
            </a:r>
            <a:r>
              <a:rPr lang="en-US" sz="2400" b="1" u="sng" dirty="0">
                <a:latin typeface="Times New Roman" pitchFamily="18" charset="0"/>
                <a:cs typeface="Times New Roman" pitchFamily="18" charset="0"/>
              </a:rPr>
              <a:t>Bhopal.</a:t>
            </a:r>
            <a:endParaRPr lang="el-GR" sz="2400" b="1" u="sng"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43608" y="188640"/>
            <a:ext cx="7315200" cy="1143000"/>
          </a:xfrm>
        </p:spPr>
        <p:txBody>
          <a:bodyPr/>
          <a:lstStyle/>
          <a:p>
            <a:pPr algn="ctr"/>
            <a:r>
              <a:rPr lang="el-GR" sz="3000" b="1" dirty="0" smtClean="0">
                <a:latin typeface="Times New Roman" pitchFamily="18" charset="0"/>
                <a:cs typeface="Times New Roman" pitchFamily="18" charset="0"/>
              </a:rPr>
              <a:t>Περιβαλλοντικά Ατυχήματα</a:t>
            </a:r>
          </a:p>
        </p:txBody>
      </p:sp>
      <p:sp>
        <p:nvSpPr>
          <p:cNvPr id="55299" name="Rectangle 3"/>
          <p:cNvSpPr>
            <a:spLocks noGrp="1" noChangeArrowheads="1"/>
          </p:cNvSpPr>
          <p:nvPr>
            <p:ph type="body" sz="half" idx="1"/>
          </p:nvPr>
        </p:nvSpPr>
        <p:spPr>
          <a:xfrm>
            <a:off x="395536" y="2132856"/>
            <a:ext cx="3621087" cy="4191000"/>
          </a:xfrm>
        </p:spPr>
        <p:txBody>
          <a:bodyPr/>
          <a:lstStyle/>
          <a:p>
            <a:pPr marL="0" indent="0" algn="ctr">
              <a:lnSpc>
                <a:spcPct val="120000"/>
              </a:lnSpc>
              <a:buFontTx/>
              <a:buNone/>
            </a:pPr>
            <a:r>
              <a:rPr lang="el-GR" sz="2200" dirty="0" smtClean="0">
                <a:latin typeface="Times New Roman" pitchFamily="18" charset="0"/>
                <a:cs typeface="Times New Roman" pitchFamily="18" charset="0"/>
              </a:rPr>
              <a:t>…μια σειρά ανθρώπινων λαθών και παρατυπιών στο σύστημα ασφαλείας του αντιδραστήρα…</a:t>
            </a:r>
            <a:r>
              <a:rPr lang="el-GR" sz="3100" dirty="0" smtClean="0">
                <a:latin typeface="Times New Roman" pitchFamily="18" charset="0"/>
                <a:cs typeface="Times New Roman" pitchFamily="18" charset="0"/>
              </a:rPr>
              <a:t>  </a:t>
            </a:r>
          </a:p>
        </p:txBody>
      </p:sp>
      <p:pic>
        <p:nvPicPr>
          <p:cNvPr id="55300" name="Picture 4" descr="image34"/>
          <p:cNvPicPr>
            <a:picLocks noGrp="1" noChangeAspect="1" noChangeArrowheads="1"/>
          </p:cNvPicPr>
          <p:nvPr>
            <p:ph sz="quarter" idx="2"/>
          </p:nvPr>
        </p:nvPicPr>
        <p:blipFill>
          <a:blip r:embed="rId3" cstate="print"/>
          <a:srcRect/>
          <a:stretch>
            <a:fillRect/>
          </a:stretch>
        </p:blipFill>
        <p:spPr>
          <a:xfrm>
            <a:off x="6516216" y="2060848"/>
            <a:ext cx="2390061" cy="2569765"/>
          </a:xfrm>
          <a:ln w="28575">
            <a:solidFill>
              <a:schemeClr val="tx2"/>
            </a:solidFill>
          </a:ln>
        </p:spPr>
      </p:pic>
      <p:pic>
        <p:nvPicPr>
          <p:cNvPr id="55301" name="Picture 5" descr="image35"/>
          <p:cNvPicPr>
            <a:picLocks noGrp="1" noChangeAspect="1" noChangeArrowheads="1"/>
          </p:cNvPicPr>
          <p:nvPr>
            <p:ph sz="quarter" idx="3"/>
          </p:nvPr>
        </p:nvPicPr>
        <p:blipFill>
          <a:blip r:embed="rId4" cstate="print"/>
          <a:srcRect/>
          <a:stretch>
            <a:fillRect/>
          </a:stretch>
        </p:blipFill>
        <p:spPr>
          <a:xfrm>
            <a:off x="3491880" y="3480672"/>
            <a:ext cx="2880146" cy="3044672"/>
          </a:xfrm>
          <a:ln w="28575">
            <a:solidFill>
              <a:schemeClr val="tx2"/>
            </a:solidFill>
          </a:ln>
        </p:spPr>
      </p:pic>
      <p:sp>
        <p:nvSpPr>
          <p:cNvPr id="55302" name="Rectangle 6"/>
          <p:cNvSpPr>
            <a:spLocks noChangeArrowheads="1"/>
          </p:cNvSpPr>
          <p:nvPr/>
        </p:nvSpPr>
        <p:spPr bwMode="auto">
          <a:xfrm>
            <a:off x="-468560" y="1340768"/>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dirty="0">
                <a:latin typeface="Times New Roman" pitchFamily="18" charset="0"/>
                <a:cs typeface="Times New Roman" pitchFamily="18" charset="0"/>
              </a:rPr>
              <a:t>1986:  </a:t>
            </a:r>
            <a:r>
              <a:rPr lang="en-US" sz="2400" b="1" u="sng" dirty="0">
                <a:latin typeface="Times New Roman" pitchFamily="18" charset="0"/>
                <a:cs typeface="Times New Roman" pitchFamily="18" charset="0"/>
              </a:rPr>
              <a:t>Chernobyl, </a:t>
            </a:r>
            <a:r>
              <a:rPr lang="el-GR" sz="2400" b="1" u="sng" dirty="0">
                <a:latin typeface="Times New Roman" pitchFamily="18" charset="0"/>
                <a:cs typeface="Times New Roman" pitchFamily="18" charset="0"/>
              </a:rPr>
              <a:t>εργοστάσιο πυρηνικής ενέργειας</a:t>
            </a: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67544" y="260648"/>
            <a:ext cx="8229600" cy="1143000"/>
          </a:xfrm>
        </p:spPr>
        <p:txBody>
          <a:bodyPr/>
          <a:lstStyle/>
          <a:p>
            <a:pPr algn="ctr"/>
            <a:r>
              <a:rPr lang="el-GR" sz="3000" b="1" dirty="0" smtClean="0">
                <a:latin typeface="Times New Roman" pitchFamily="18" charset="0"/>
                <a:cs typeface="Times New Roman" pitchFamily="18" charset="0"/>
              </a:rPr>
              <a:t>Περιβαλλοντικά Ατυχήματα</a:t>
            </a:r>
          </a:p>
        </p:txBody>
      </p:sp>
      <p:sp>
        <p:nvSpPr>
          <p:cNvPr id="56323" name="Rectangle 3"/>
          <p:cNvSpPr>
            <a:spLocks noGrp="1" noChangeArrowheads="1"/>
          </p:cNvSpPr>
          <p:nvPr>
            <p:ph idx="1"/>
          </p:nvPr>
        </p:nvSpPr>
        <p:spPr>
          <a:xfrm>
            <a:off x="755576" y="1988840"/>
            <a:ext cx="7410450" cy="4392612"/>
          </a:xfrm>
        </p:spPr>
        <p:txBody>
          <a:bodyPr/>
          <a:lstStyle/>
          <a:p>
            <a:pPr marL="0" indent="0">
              <a:lnSpc>
                <a:spcPct val="120000"/>
              </a:lnSpc>
              <a:buFontTx/>
              <a:buNone/>
            </a:pPr>
            <a:endParaRPr lang="el-GR" dirty="0" smtClean="0">
              <a:cs typeface="Times New Roman" pitchFamily="18" charset="0"/>
            </a:endParaRPr>
          </a:p>
          <a:p>
            <a:pPr marL="0" indent="0" algn="ctr">
              <a:lnSpc>
                <a:spcPct val="120000"/>
              </a:lnSpc>
              <a:buFont typeface="Wingdings" pitchFamily="2" charset="2"/>
              <a:buNone/>
            </a:pPr>
            <a:r>
              <a:rPr lang="el-GR" sz="2200" dirty="0" smtClean="0">
                <a:latin typeface="Times New Roman" pitchFamily="18" charset="0"/>
                <a:cs typeface="Times New Roman" pitchFamily="18" charset="0"/>
              </a:rPr>
              <a:t>Ανθρώπινα θύματα: 31</a:t>
            </a:r>
          </a:p>
          <a:p>
            <a:pPr marL="0" indent="0" algn="ctr">
              <a:lnSpc>
                <a:spcPct val="120000"/>
              </a:lnSpc>
              <a:buFont typeface="Wingdings" pitchFamily="2" charset="2"/>
              <a:buNone/>
            </a:pPr>
            <a:endParaRPr lang="el-GR" sz="2200" dirty="0" smtClean="0">
              <a:latin typeface="Times New Roman" pitchFamily="18" charset="0"/>
              <a:cs typeface="Times New Roman" pitchFamily="18" charset="0"/>
            </a:endParaRPr>
          </a:p>
          <a:p>
            <a:pPr marL="0" indent="0" algn="ctr">
              <a:lnSpc>
                <a:spcPct val="120000"/>
              </a:lnSpc>
              <a:buFont typeface="Wingdings" pitchFamily="2" charset="2"/>
              <a:buNone/>
            </a:pPr>
            <a:r>
              <a:rPr lang="el-GR" sz="2200" dirty="0" smtClean="0">
                <a:latin typeface="Times New Roman" pitchFamily="18" charset="0"/>
                <a:cs typeface="Times New Roman" pitchFamily="18" charset="0"/>
              </a:rPr>
              <a:t>Ασθενείς που εκδήλωσαν καρκίνους, θυρεοειδείς όγκους, στειρότητα και καταρράκτη στα μάτια, εξαιτίας του ατυχήματος: 576.000.</a:t>
            </a:r>
          </a:p>
        </p:txBody>
      </p:sp>
      <p:sp>
        <p:nvSpPr>
          <p:cNvPr id="56324" name="Rectangle 4"/>
          <p:cNvSpPr>
            <a:spLocks noChangeArrowheads="1"/>
          </p:cNvSpPr>
          <p:nvPr/>
        </p:nvSpPr>
        <p:spPr bwMode="auto">
          <a:xfrm>
            <a:off x="0" y="1484784"/>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dirty="0">
                <a:latin typeface="Times New Roman" pitchFamily="18" charset="0"/>
                <a:cs typeface="Times New Roman" pitchFamily="18" charset="0"/>
              </a:rPr>
              <a:t>1986:  </a:t>
            </a:r>
            <a:r>
              <a:rPr lang="en-US" sz="2400" b="1" u="sng" dirty="0">
                <a:latin typeface="Times New Roman" pitchFamily="18" charset="0"/>
                <a:cs typeface="Times New Roman" pitchFamily="18" charset="0"/>
              </a:rPr>
              <a:t>Chernobyl, </a:t>
            </a:r>
            <a:r>
              <a:rPr lang="el-GR" sz="2400" b="1" u="sng" dirty="0">
                <a:latin typeface="Times New Roman" pitchFamily="18" charset="0"/>
                <a:cs typeface="Times New Roman" pitchFamily="18" charset="0"/>
              </a:rPr>
              <a:t>εργοστάσιο πυρηνικής ενέργειας</a:t>
            </a:r>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971600" y="0"/>
            <a:ext cx="7315200" cy="1143000"/>
          </a:xfrm>
        </p:spPr>
        <p:txBody>
          <a:bodyPr/>
          <a:lstStyle/>
          <a:p>
            <a:pPr algn="ctr"/>
            <a:r>
              <a:rPr lang="el-GR" sz="3000" b="1" dirty="0" smtClean="0">
                <a:latin typeface="Times New Roman" pitchFamily="18" charset="0"/>
                <a:cs typeface="Times New Roman" pitchFamily="18" charset="0"/>
              </a:rPr>
              <a:t>Περιβαλλοντικά Ατυχήματα</a:t>
            </a:r>
          </a:p>
        </p:txBody>
      </p:sp>
      <p:sp>
        <p:nvSpPr>
          <p:cNvPr id="57347" name="Rectangle 3"/>
          <p:cNvSpPr>
            <a:spLocks noGrp="1" noChangeArrowheads="1"/>
          </p:cNvSpPr>
          <p:nvPr>
            <p:ph type="body" sz="half" idx="1"/>
          </p:nvPr>
        </p:nvSpPr>
        <p:spPr>
          <a:xfrm>
            <a:off x="0" y="1700808"/>
            <a:ext cx="4281487" cy="2152650"/>
          </a:xfrm>
        </p:spPr>
        <p:txBody>
          <a:bodyPr/>
          <a:lstStyle/>
          <a:p>
            <a:pPr marL="0" indent="0" algn="ctr">
              <a:lnSpc>
                <a:spcPct val="160000"/>
              </a:lnSpc>
              <a:buSzPct val="70000"/>
              <a:buFont typeface="Wingdings" pitchFamily="2" charset="2"/>
              <a:buChar char="Ø"/>
            </a:pPr>
            <a:r>
              <a:rPr lang="el-GR" sz="2300"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76.000 τόνοι ακατέργαστου πετρελαίου σε 12 ώρες.</a:t>
            </a:r>
          </a:p>
          <a:p>
            <a:pPr marL="0" indent="0" algn="ctr">
              <a:lnSpc>
                <a:spcPct val="120000"/>
              </a:lnSpc>
              <a:buSzPct val="70000"/>
              <a:buFont typeface="Wingdings" pitchFamily="2" charset="2"/>
              <a:buChar char="Ø"/>
            </a:pPr>
            <a:r>
              <a:rPr lang="el-GR" sz="2200" dirty="0" smtClean="0">
                <a:latin typeface="Times New Roman" pitchFamily="18" charset="0"/>
                <a:cs typeface="Times New Roman" pitchFamily="18" charset="0"/>
              </a:rPr>
              <a:t> Παρθένα ακτογραμμή 5.100 χλμ. </a:t>
            </a:r>
            <a:endParaRPr lang="en-US" sz="2200" dirty="0" smtClean="0">
              <a:latin typeface="Times New Roman" pitchFamily="18" charset="0"/>
              <a:cs typeface="Times New Roman" pitchFamily="18" charset="0"/>
            </a:endParaRPr>
          </a:p>
          <a:p>
            <a:pPr marL="0" indent="0" algn="ctr">
              <a:lnSpc>
                <a:spcPct val="120000"/>
              </a:lnSpc>
              <a:buSzPct val="70000"/>
              <a:buFont typeface="Wingdings" pitchFamily="2" charset="2"/>
              <a:buChar char="Ø"/>
            </a:pPr>
            <a:r>
              <a:rPr lang="el-GR" sz="2200" dirty="0" smtClean="0">
                <a:latin typeface="Times New Roman" pitchFamily="18" charset="0"/>
                <a:cs typeface="Times New Roman" pitchFamily="18" charset="0"/>
              </a:rPr>
              <a:t> 250.000 πτηνά.</a:t>
            </a:r>
          </a:p>
        </p:txBody>
      </p:sp>
      <p:pic>
        <p:nvPicPr>
          <p:cNvPr id="57348" name="Picture 4" descr="image40"/>
          <p:cNvPicPr>
            <a:picLocks noGrp="1" noChangeAspect="1" noChangeArrowheads="1"/>
          </p:cNvPicPr>
          <p:nvPr>
            <p:ph sz="quarter" idx="2"/>
          </p:nvPr>
        </p:nvPicPr>
        <p:blipFill>
          <a:blip r:embed="rId3" cstate="print"/>
          <a:srcRect/>
          <a:stretch>
            <a:fillRect/>
          </a:stretch>
        </p:blipFill>
        <p:spPr>
          <a:xfrm>
            <a:off x="755576" y="3789040"/>
            <a:ext cx="4056534" cy="2768600"/>
          </a:xfrm>
          <a:ln w="28575">
            <a:solidFill>
              <a:schemeClr val="tx2"/>
            </a:solidFill>
          </a:ln>
        </p:spPr>
      </p:pic>
      <p:pic>
        <p:nvPicPr>
          <p:cNvPr id="57349" name="Picture 5" descr="image42"/>
          <p:cNvPicPr>
            <a:picLocks noGrp="1" noChangeAspect="1" noChangeArrowheads="1"/>
          </p:cNvPicPr>
          <p:nvPr>
            <p:ph sz="quarter" idx="3"/>
          </p:nvPr>
        </p:nvPicPr>
        <p:blipFill>
          <a:blip r:embed="rId4" cstate="print"/>
          <a:srcRect/>
          <a:stretch>
            <a:fillRect/>
          </a:stretch>
        </p:blipFill>
        <p:spPr>
          <a:xfrm>
            <a:off x="5940152" y="2348880"/>
            <a:ext cx="2427660" cy="2586038"/>
          </a:xfrm>
          <a:ln w="28575">
            <a:solidFill>
              <a:schemeClr val="tx2"/>
            </a:solidFill>
          </a:ln>
        </p:spPr>
      </p:pic>
      <p:sp>
        <p:nvSpPr>
          <p:cNvPr id="57350" name="Rectangle 6"/>
          <p:cNvSpPr>
            <a:spLocks noChangeArrowheads="1"/>
          </p:cNvSpPr>
          <p:nvPr/>
        </p:nvSpPr>
        <p:spPr bwMode="auto">
          <a:xfrm>
            <a:off x="-468560" y="980728"/>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dirty="0">
                <a:latin typeface="Times New Roman" pitchFamily="18" charset="0"/>
                <a:cs typeface="Times New Roman" pitchFamily="18" charset="0"/>
              </a:rPr>
              <a:t>1989: δεξαμενόπλοιο </a:t>
            </a:r>
            <a:r>
              <a:rPr lang="en-US" sz="2400" b="1" u="sng" dirty="0">
                <a:latin typeface="Times New Roman" pitchFamily="18" charset="0"/>
                <a:cs typeface="Times New Roman" pitchFamily="18" charset="0"/>
              </a:rPr>
              <a:t>Exxon</a:t>
            </a:r>
            <a:r>
              <a:rPr lang="el-GR" sz="2400" b="1" u="sng" dirty="0">
                <a:latin typeface="Times New Roman" pitchFamily="18" charset="0"/>
                <a:cs typeface="Times New Roman" pitchFamily="18" charset="0"/>
              </a:rPr>
              <a:t> </a:t>
            </a:r>
            <a:r>
              <a:rPr lang="en-US" sz="2400" b="1" u="sng" dirty="0">
                <a:latin typeface="Times New Roman" pitchFamily="18" charset="0"/>
                <a:cs typeface="Times New Roman" pitchFamily="18" charset="0"/>
              </a:rPr>
              <a:t>Valdez </a:t>
            </a:r>
            <a:r>
              <a:rPr lang="el-GR" sz="2400" b="1" u="sng" dirty="0">
                <a:latin typeface="Times New Roman" pitchFamily="18" charset="0"/>
                <a:cs typeface="Times New Roman" pitchFamily="18" charset="0"/>
              </a:rPr>
              <a:t>(πορθμός </a:t>
            </a:r>
            <a:r>
              <a:rPr lang="en-US" sz="2400" b="1" u="sng" dirty="0">
                <a:latin typeface="Times New Roman" pitchFamily="18" charset="0"/>
                <a:cs typeface="Times New Roman" pitchFamily="18" charset="0"/>
              </a:rPr>
              <a:t>Prince William</a:t>
            </a:r>
            <a:r>
              <a:rPr lang="el-GR" sz="2400" b="1" u="sng" dirty="0">
                <a:latin typeface="Times New Roman" pitchFamily="18" charset="0"/>
                <a:cs typeface="Times New Roman" pitchFamily="18" charset="0"/>
              </a:rPr>
              <a:t>, στην Αλάσκα)</a:t>
            </a:r>
          </a:p>
        </p:txBody>
      </p:sp>
      <p:sp>
        <p:nvSpPr>
          <p:cNvPr id="57351" name="Rectangle 7"/>
          <p:cNvSpPr>
            <a:spLocks noChangeArrowheads="1"/>
          </p:cNvSpPr>
          <p:nvPr/>
        </p:nvSpPr>
        <p:spPr bwMode="auto">
          <a:xfrm>
            <a:off x="6084888" y="5084763"/>
            <a:ext cx="2876550" cy="1397000"/>
          </a:xfrm>
          <a:prstGeom prst="rect">
            <a:avLst/>
          </a:prstGeom>
          <a:noFill/>
          <a:ln w="9525">
            <a:noFill/>
            <a:miter lim="800000"/>
            <a:headEnd/>
            <a:tailEnd/>
          </a:ln>
        </p:spPr>
        <p:txBody>
          <a:bodyPr>
            <a:spAutoFit/>
          </a:bodyPr>
          <a:lstStyle/>
          <a:p>
            <a:pPr algn="ctr">
              <a:lnSpc>
                <a:spcPct val="130000"/>
              </a:lnSpc>
              <a:spcBef>
                <a:spcPct val="20000"/>
              </a:spcBef>
            </a:pPr>
            <a:r>
              <a:rPr lang="el-GR" sz="2200" dirty="0">
                <a:solidFill>
                  <a:schemeClr val="tx2"/>
                </a:solidFill>
                <a:latin typeface="Times New Roman" pitchFamily="18" charset="0"/>
              </a:rPr>
              <a:t>Ολικό ποσό που δαπανήθηκε: 1,28 εκατομμύρια δολάρια.</a:t>
            </a: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87624" y="188640"/>
            <a:ext cx="7315200" cy="1143000"/>
          </a:xfrm>
        </p:spPr>
        <p:txBody>
          <a:bodyPr/>
          <a:lstStyle/>
          <a:p>
            <a:pPr algn="ctr"/>
            <a:r>
              <a:rPr lang="el-GR" sz="3000" b="1" dirty="0" smtClean="0">
                <a:latin typeface="Times New Roman" pitchFamily="18" charset="0"/>
                <a:cs typeface="Times New Roman" pitchFamily="18" charset="0"/>
              </a:rPr>
              <a:t>Περιβαλλοντικά Ατυχήματα</a:t>
            </a:r>
          </a:p>
        </p:txBody>
      </p:sp>
      <p:sp>
        <p:nvSpPr>
          <p:cNvPr id="58371" name="Rectangle 3"/>
          <p:cNvSpPr>
            <a:spLocks noGrp="1" noChangeArrowheads="1"/>
          </p:cNvSpPr>
          <p:nvPr>
            <p:ph type="body" sz="half" idx="1"/>
          </p:nvPr>
        </p:nvSpPr>
        <p:spPr>
          <a:xfrm>
            <a:off x="3203848" y="2564904"/>
            <a:ext cx="3149600" cy="4116388"/>
          </a:xfrm>
        </p:spPr>
        <p:txBody>
          <a:bodyPr/>
          <a:lstStyle/>
          <a:p>
            <a:pPr marL="0" indent="0" algn="ctr">
              <a:lnSpc>
                <a:spcPct val="130000"/>
              </a:lnSpc>
              <a:buFontTx/>
              <a:buNone/>
            </a:pPr>
            <a:endParaRPr lang="el-GR" sz="2200" dirty="0" smtClean="0">
              <a:latin typeface="Times New Roman" pitchFamily="18" charset="0"/>
              <a:cs typeface="Times New Roman" pitchFamily="18" charset="0"/>
            </a:endParaRPr>
          </a:p>
          <a:p>
            <a:pPr marL="0" indent="0" algn="ctr">
              <a:lnSpc>
                <a:spcPct val="130000"/>
              </a:lnSpc>
              <a:buFontTx/>
              <a:buNone/>
            </a:pPr>
            <a:r>
              <a:rPr lang="el-GR" sz="2200" dirty="0" smtClean="0">
                <a:latin typeface="Times New Roman" pitchFamily="18" charset="0"/>
                <a:cs typeface="Times New Roman" pitchFamily="18" charset="0"/>
              </a:rPr>
              <a:t>Η εταιρία αποφάσισε να </a:t>
            </a:r>
          </a:p>
          <a:p>
            <a:pPr marL="0" indent="0" algn="ctr">
              <a:lnSpc>
                <a:spcPct val="130000"/>
              </a:lnSpc>
              <a:buFontTx/>
              <a:buNone/>
            </a:pPr>
            <a:r>
              <a:rPr lang="el-GR" sz="2200" dirty="0" smtClean="0">
                <a:latin typeface="Times New Roman" pitchFamily="18" charset="0"/>
                <a:cs typeface="Times New Roman" pitchFamily="18" charset="0"/>
              </a:rPr>
              <a:t>πληρώσει 1 εκατομμύριο </a:t>
            </a:r>
          </a:p>
          <a:p>
            <a:pPr marL="0" indent="0" algn="ctr">
              <a:lnSpc>
                <a:spcPct val="130000"/>
              </a:lnSpc>
              <a:buFontTx/>
              <a:buNone/>
            </a:pPr>
            <a:r>
              <a:rPr lang="el-GR" sz="2200" dirty="0" smtClean="0">
                <a:latin typeface="Times New Roman" pitchFamily="18" charset="0"/>
                <a:cs typeface="Times New Roman" pitchFamily="18" charset="0"/>
              </a:rPr>
              <a:t>δολάρια στην κυβέρνηση </a:t>
            </a:r>
          </a:p>
          <a:p>
            <a:pPr marL="0" indent="0" algn="ctr">
              <a:lnSpc>
                <a:spcPct val="130000"/>
              </a:lnSpc>
              <a:buFontTx/>
              <a:buNone/>
            </a:pPr>
            <a:r>
              <a:rPr lang="el-GR" sz="2200" dirty="0" smtClean="0">
                <a:latin typeface="Times New Roman" pitchFamily="18" charset="0"/>
                <a:cs typeface="Times New Roman" pitchFamily="18" charset="0"/>
              </a:rPr>
              <a:t>της Αλάσκας για την </a:t>
            </a:r>
          </a:p>
          <a:p>
            <a:pPr marL="0" indent="0" algn="ctr">
              <a:lnSpc>
                <a:spcPct val="130000"/>
              </a:lnSpc>
              <a:buFontTx/>
              <a:buNone/>
            </a:pPr>
            <a:r>
              <a:rPr lang="el-GR" sz="2200" dirty="0" smtClean="0">
                <a:latin typeface="Times New Roman" pitchFamily="18" charset="0"/>
                <a:cs typeface="Times New Roman" pitchFamily="18" charset="0"/>
              </a:rPr>
              <a:t>ανάπτυξη της περιοχής.</a:t>
            </a:r>
          </a:p>
        </p:txBody>
      </p:sp>
      <p:pic>
        <p:nvPicPr>
          <p:cNvPr id="58372" name="Picture 4" descr="image39"/>
          <p:cNvPicPr>
            <a:picLocks noGrp="1" noChangeAspect="1" noChangeArrowheads="1"/>
          </p:cNvPicPr>
          <p:nvPr>
            <p:ph sz="quarter" idx="2"/>
          </p:nvPr>
        </p:nvPicPr>
        <p:blipFill>
          <a:blip r:embed="rId3" cstate="print"/>
          <a:srcRect/>
          <a:stretch>
            <a:fillRect/>
          </a:stretch>
        </p:blipFill>
        <p:spPr>
          <a:xfrm>
            <a:off x="228600" y="2743200"/>
            <a:ext cx="3010441" cy="3240360"/>
          </a:xfrm>
          <a:ln w="28575">
            <a:solidFill>
              <a:schemeClr val="tx2"/>
            </a:solidFill>
          </a:ln>
        </p:spPr>
      </p:pic>
      <p:pic>
        <p:nvPicPr>
          <p:cNvPr id="58373" name="Picture 5" descr="image43"/>
          <p:cNvPicPr>
            <a:picLocks noGrp="1" noChangeAspect="1" noChangeArrowheads="1"/>
          </p:cNvPicPr>
          <p:nvPr>
            <p:ph sz="quarter" idx="3"/>
          </p:nvPr>
        </p:nvPicPr>
        <p:blipFill>
          <a:blip r:embed="rId4" cstate="print"/>
          <a:srcRect/>
          <a:stretch>
            <a:fillRect/>
          </a:stretch>
        </p:blipFill>
        <p:spPr>
          <a:xfrm>
            <a:off x="6400800" y="3810000"/>
            <a:ext cx="2536515" cy="1691010"/>
          </a:xfrm>
          <a:ln w="28575">
            <a:solidFill>
              <a:schemeClr val="tx2"/>
            </a:solidFill>
          </a:ln>
        </p:spPr>
      </p:pic>
      <p:sp>
        <p:nvSpPr>
          <p:cNvPr id="58374" name="Rectangle 6"/>
          <p:cNvSpPr>
            <a:spLocks noChangeArrowheads="1"/>
          </p:cNvSpPr>
          <p:nvPr/>
        </p:nvSpPr>
        <p:spPr bwMode="auto">
          <a:xfrm>
            <a:off x="0" y="1700808"/>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dirty="0">
                <a:latin typeface="Times New Roman" pitchFamily="18" charset="0"/>
                <a:cs typeface="Times New Roman" pitchFamily="18" charset="0"/>
              </a:rPr>
              <a:t>1989: δεξαμενόπλοιο </a:t>
            </a:r>
            <a:r>
              <a:rPr lang="en-US" sz="2400" b="1" u="sng" dirty="0">
                <a:latin typeface="Times New Roman" pitchFamily="18" charset="0"/>
                <a:cs typeface="Times New Roman" pitchFamily="18" charset="0"/>
              </a:rPr>
              <a:t>Exxon</a:t>
            </a:r>
            <a:r>
              <a:rPr lang="el-GR" sz="2400" b="1" u="sng" dirty="0">
                <a:latin typeface="Times New Roman" pitchFamily="18" charset="0"/>
                <a:cs typeface="Times New Roman" pitchFamily="18" charset="0"/>
              </a:rPr>
              <a:t> </a:t>
            </a:r>
            <a:r>
              <a:rPr lang="en-US" sz="2400" b="1" u="sng" dirty="0">
                <a:latin typeface="Times New Roman" pitchFamily="18" charset="0"/>
                <a:cs typeface="Times New Roman" pitchFamily="18" charset="0"/>
              </a:rPr>
              <a:t>Valdez </a:t>
            </a:r>
            <a:r>
              <a:rPr lang="el-GR" sz="2400" b="1" u="sng" dirty="0">
                <a:latin typeface="Times New Roman" pitchFamily="18" charset="0"/>
                <a:cs typeface="Times New Roman" pitchFamily="18" charset="0"/>
              </a:rPr>
              <a:t>(πορθμός </a:t>
            </a:r>
            <a:r>
              <a:rPr lang="en-US" sz="2400" b="1" u="sng" dirty="0">
                <a:latin typeface="Times New Roman" pitchFamily="18" charset="0"/>
                <a:cs typeface="Times New Roman" pitchFamily="18" charset="0"/>
              </a:rPr>
              <a:t>Prince William</a:t>
            </a:r>
            <a:r>
              <a:rPr lang="el-GR" sz="2400" b="1" u="sng" dirty="0">
                <a:latin typeface="Times New Roman" pitchFamily="18" charset="0"/>
                <a:cs typeface="Times New Roman" pitchFamily="18" charset="0"/>
              </a:rPr>
              <a:t>, στην Αλάσκα)</a:t>
            </a: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23528" y="0"/>
            <a:ext cx="8229600" cy="1143000"/>
          </a:xfrm>
        </p:spPr>
        <p:txBody>
          <a:bodyPr/>
          <a:lstStyle/>
          <a:p>
            <a:pPr algn="ctr"/>
            <a:r>
              <a:rPr lang="el-GR" sz="3000" b="1" dirty="0" smtClean="0">
                <a:latin typeface="Times New Roman" pitchFamily="18" charset="0"/>
                <a:cs typeface="Times New Roman" pitchFamily="18" charset="0"/>
              </a:rPr>
              <a:t>Περιβαλλοντικά Ατυχήματα</a:t>
            </a:r>
          </a:p>
        </p:txBody>
      </p:sp>
      <p:sp>
        <p:nvSpPr>
          <p:cNvPr id="59395" name="Rectangle 3"/>
          <p:cNvSpPr>
            <a:spLocks noGrp="1" noChangeArrowheads="1"/>
          </p:cNvSpPr>
          <p:nvPr>
            <p:ph idx="1"/>
          </p:nvPr>
        </p:nvSpPr>
        <p:spPr>
          <a:xfrm>
            <a:off x="251520" y="1828800"/>
            <a:ext cx="7620000" cy="5029200"/>
          </a:xfrm>
        </p:spPr>
        <p:txBody>
          <a:bodyPr/>
          <a:lstStyle/>
          <a:p>
            <a:pPr algn="ctr">
              <a:lnSpc>
                <a:spcPct val="90000"/>
              </a:lnSpc>
              <a:buFontTx/>
              <a:buNone/>
            </a:pPr>
            <a:endParaRPr lang="el-GR" sz="2200" dirty="0" smtClean="0">
              <a:latin typeface="Times New Roman" pitchFamily="18" charset="0"/>
            </a:endParaRPr>
          </a:p>
          <a:p>
            <a:pPr algn="ctr">
              <a:lnSpc>
                <a:spcPct val="90000"/>
              </a:lnSpc>
              <a:buFontTx/>
              <a:buNone/>
            </a:pPr>
            <a:endParaRPr lang="el-GR" sz="2200" dirty="0" smtClean="0">
              <a:latin typeface="Times New Roman" pitchFamily="18" charset="0"/>
            </a:endParaRPr>
          </a:p>
          <a:p>
            <a:pPr algn="ctr">
              <a:lnSpc>
                <a:spcPct val="90000"/>
              </a:lnSpc>
              <a:buFontTx/>
              <a:buNone/>
            </a:pPr>
            <a:endParaRPr lang="el-GR" sz="2200" dirty="0" smtClean="0">
              <a:latin typeface="Times New Roman" pitchFamily="18" charset="0"/>
            </a:endParaRPr>
          </a:p>
          <a:p>
            <a:pPr algn="ctr">
              <a:lnSpc>
                <a:spcPct val="90000"/>
              </a:lnSpc>
              <a:buFontTx/>
              <a:buNone/>
            </a:pPr>
            <a:endParaRPr lang="el-GR" sz="2200" dirty="0" smtClean="0">
              <a:latin typeface="Times New Roman" pitchFamily="18" charset="0"/>
            </a:endParaRPr>
          </a:p>
          <a:p>
            <a:pPr>
              <a:lnSpc>
                <a:spcPct val="90000"/>
              </a:lnSpc>
              <a:buFontTx/>
              <a:buNone/>
            </a:pPr>
            <a:endParaRPr lang="el-GR" sz="2200" dirty="0" smtClean="0">
              <a:latin typeface="Times New Roman" pitchFamily="18" charset="0"/>
            </a:endParaRPr>
          </a:p>
          <a:p>
            <a:pPr>
              <a:lnSpc>
                <a:spcPct val="90000"/>
              </a:lnSpc>
              <a:buFontTx/>
              <a:buNone/>
            </a:pPr>
            <a:r>
              <a:rPr lang="el-GR" sz="1800" dirty="0" smtClean="0">
                <a:latin typeface="Times New Roman" pitchFamily="18" charset="0"/>
              </a:rPr>
              <a:t>Ο ιρακινός στρατός, αποσυρόμενος </a:t>
            </a:r>
          </a:p>
          <a:p>
            <a:pPr>
              <a:lnSpc>
                <a:spcPct val="90000"/>
              </a:lnSpc>
              <a:buFontTx/>
              <a:buNone/>
            </a:pPr>
            <a:r>
              <a:rPr lang="el-GR" sz="1800" dirty="0" smtClean="0">
                <a:latin typeface="Times New Roman" pitchFamily="18" charset="0"/>
              </a:rPr>
              <a:t>από το Κουβέιτ, καταστρέφει δεξαμενόπλοια, </a:t>
            </a:r>
          </a:p>
          <a:p>
            <a:pPr>
              <a:lnSpc>
                <a:spcPct val="90000"/>
              </a:lnSpc>
              <a:buFontTx/>
              <a:buNone/>
            </a:pPr>
            <a:r>
              <a:rPr lang="el-GR" sz="1800" dirty="0" smtClean="0">
                <a:latin typeface="Times New Roman" pitchFamily="18" charset="0"/>
              </a:rPr>
              <a:t>πετρελαϊκούς σταθμούς και πηγές, </a:t>
            </a:r>
          </a:p>
          <a:p>
            <a:pPr>
              <a:lnSpc>
                <a:spcPct val="90000"/>
              </a:lnSpc>
              <a:buFontTx/>
              <a:buNone/>
            </a:pPr>
            <a:r>
              <a:rPr lang="el-GR" sz="1800" dirty="0" smtClean="0">
                <a:latin typeface="Times New Roman" pitchFamily="18" charset="0"/>
              </a:rPr>
              <a:t>βάζοντας φωτιά σε πολλά από αυτά. </a:t>
            </a:r>
          </a:p>
          <a:p>
            <a:pPr>
              <a:lnSpc>
                <a:spcPct val="90000"/>
              </a:lnSpc>
              <a:buFontTx/>
              <a:buNone/>
            </a:pPr>
            <a:endParaRPr lang="el-GR" sz="1800" b="1" u="sng" dirty="0" smtClean="0">
              <a:latin typeface="Times New Roman" pitchFamily="18" charset="0"/>
            </a:endParaRPr>
          </a:p>
          <a:p>
            <a:pPr>
              <a:lnSpc>
                <a:spcPct val="90000"/>
              </a:lnSpc>
              <a:buFontTx/>
              <a:buNone/>
            </a:pPr>
            <a:r>
              <a:rPr lang="el-GR" sz="1800" b="1" u="sng" dirty="0" smtClean="0">
                <a:latin typeface="Times New Roman" pitchFamily="18" charset="0"/>
              </a:rPr>
              <a:t>Αποτέλεσμα</a:t>
            </a:r>
            <a:r>
              <a:rPr lang="el-GR" sz="1800" b="1" dirty="0" smtClean="0">
                <a:latin typeface="Times New Roman" pitchFamily="18" charset="0"/>
              </a:rPr>
              <a:t>:</a:t>
            </a:r>
            <a:r>
              <a:rPr lang="el-GR" sz="1800" dirty="0" smtClean="0">
                <a:latin typeface="Times New Roman" pitchFamily="18" charset="0"/>
              </a:rPr>
              <a:t> </a:t>
            </a:r>
          </a:p>
          <a:p>
            <a:pPr>
              <a:lnSpc>
                <a:spcPct val="90000"/>
              </a:lnSpc>
              <a:buClr>
                <a:schemeClr val="tx1"/>
              </a:buClr>
              <a:buSzPct val="70000"/>
              <a:buFontTx/>
              <a:buBlip>
                <a:blip r:embed="rId3"/>
              </a:buBlip>
            </a:pPr>
            <a:r>
              <a:rPr lang="el-GR" sz="1800" dirty="0" smtClean="0">
                <a:latin typeface="Times New Roman" pitchFamily="18" charset="0"/>
              </a:rPr>
              <a:t>1,25 εκ. τόνοι πετρελαίου στη θάλασσα</a:t>
            </a:r>
            <a:r>
              <a:rPr lang="en-US" sz="1800" dirty="0" smtClean="0">
                <a:latin typeface="Times New Roman" pitchFamily="18" charset="0"/>
              </a:rPr>
              <a:t>.</a:t>
            </a:r>
            <a:endParaRPr lang="el-GR" sz="1800" dirty="0" smtClean="0">
              <a:latin typeface="Times New Roman" pitchFamily="18" charset="0"/>
            </a:endParaRPr>
          </a:p>
          <a:p>
            <a:pPr>
              <a:lnSpc>
                <a:spcPct val="90000"/>
              </a:lnSpc>
              <a:buClr>
                <a:schemeClr val="tx1"/>
              </a:buClr>
              <a:buSzPct val="70000"/>
              <a:buFontTx/>
              <a:buBlip>
                <a:blip r:embed="rId3"/>
              </a:buBlip>
            </a:pPr>
            <a:r>
              <a:rPr lang="el-GR" sz="1800" dirty="0" smtClean="0">
                <a:latin typeface="Times New Roman" pitchFamily="18" charset="0"/>
              </a:rPr>
              <a:t>Σχηματισμός της μεγαλύτερης πετρελαιοκηλίδας όλων των εποχών (20 φορές μεγαλύτερη από αυτή του </a:t>
            </a:r>
            <a:r>
              <a:rPr lang="en-US" sz="1800" dirty="0" smtClean="0">
                <a:latin typeface="Times New Roman" pitchFamily="18" charset="0"/>
              </a:rPr>
              <a:t>Exxon Valdez</a:t>
            </a:r>
            <a:r>
              <a:rPr lang="el-GR" sz="1800" dirty="0" smtClean="0">
                <a:latin typeface="Times New Roman" pitchFamily="18" charset="0"/>
              </a:rPr>
              <a:t>)</a:t>
            </a:r>
            <a:r>
              <a:rPr lang="en-US" sz="1800" dirty="0" smtClean="0">
                <a:latin typeface="Times New Roman" pitchFamily="18" charset="0"/>
              </a:rPr>
              <a:t>.</a:t>
            </a:r>
            <a:endParaRPr lang="el-GR" sz="1800" dirty="0" smtClean="0">
              <a:latin typeface="Times New Roman" pitchFamily="18" charset="0"/>
            </a:endParaRPr>
          </a:p>
        </p:txBody>
      </p:sp>
      <p:sp>
        <p:nvSpPr>
          <p:cNvPr id="59396" name="Rectangle 4"/>
          <p:cNvSpPr>
            <a:spLocks noChangeArrowheads="1"/>
          </p:cNvSpPr>
          <p:nvPr/>
        </p:nvSpPr>
        <p:spPr bwMode="auto">
          <a:xfrm>
            <a:off x="1066800" y="990600"/>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dirty="0">
                <a:latin typeface="Times New Roman" pitchFamily="18" charset="0"/>
                <a:cs typeface="Times New Roman" pitchFamily="18" charset="0"/>
              </a:rPr>
              <a:t>19</a:t>
            </a:r>
            <a:r>
              <a:rPr lang="en-US" sz="2400" b="1" u="sng" dirty="0">
                <a:latin typeface="Times New Roman" pitchFamily="18" charset="0"/>
                <a:cs typeface="Times New Roman" pitchFamily="18" charset="0"/>
              </a:rPr>
              <a:t>91</a:t>
            </a:r>
            <a:r>
              <a:rPr lang="el-GR" sz="2400" b="1" u="sng" dirty="0">
                <a:latin typeface="Times New Roman" pitchFamily="18" charset="0"/>
                <a:cs typeface="Times New Roman" pitchFamily="18" charset="0"/>
              </a:rPr>
              <a:t>: Κουβέιτ</a:t>
            </a:r>
          </a:p>
        </p:txBody>
      </p:sp>
      <p:pic>
        <p:nvPicPr>
          <p:cNvPr id="59397" name="Picture 5" descr="KuwaitOilFire002"/>
          <p:cNvPicPr>
            <a:picLocks noChangeAspect="1" noChangeArrowheads="1"/>
          </p:cNvPicPr>
          <p:nvPr/>
        </p:nvPicPr>
        <p:blipFill>
          <a:blip r:embed="rId4" cstate="print"/>
          <a:srcRect/>
          <a:stretch>
            <a:fillRect/>
          </a:stretch>
        </p:blipFill>
        <p:spPr bwMode="auto">
          <a:xfrm>
            <a:off x="3657600" y="1219200"/>
            <a:ext cx="2819400" cy="1908175"/>
          </a:xfrm>
          <a:prstGeom prst="rect">
            <a:avLst/>
          </a:prstGeom>
          <a:noFill/>
          <a:ln w="9525">
            <a:solidFill>
              <a:schemeClr val="tx2"/>
            </a:solidFill>
            <a:miter lim="800000"/>
            <a:headEnd/>
            <a:tailEnd/>
          </a:ln>
        </p:spPr>
      </p:pic>
      <p:pic>
        <p:nvPicPr>
          <p:cNvPr id="59398" name="Picture 6" descr="KuwaitOilFire001"/>
          <p:cNvPicPr>
            <a:picLocks noChangeAspect="1" noChangeArrowheads="1"/>
          </p:cNvPicPr>
          <p:nvPr/>
        </p:nvPicPr>
        <p:blipFill>
          <a:blip r:embed="rId5" cstate="print"/>
          <a:srcRect/>
          <a:stretch>
            <a:fillRect/>
          </a:stretch>
        </p:blipFill>
        <p:spPr bwMode="auto">
          <a:xfrm>
            <a:off x="152400" y="1219200"/>
            <a:ext cx="2895600" cy="1870075"/>
          </a:xfrm>
          <a:prstGeom prst="rect">
            <a:avLst/>
          </a:prstGeom>
          <a:noFill/>
          <a:ln w="9525">
            <a:solidFill>
              <a:schemeClr val="tx2"/>
            </a:solidFill>
            <a:miter lim="800000"/>
            <a:headEnd/>
            <a:tailEnd/>
          </a:ln>
        </p:spPr>
      </p:pic>
      <p:pic>
        <p:nvPicPr>
          <p:cNvPr id="59399" name="Picture 7" descr="59495main_indonesia_fire_gfmc_330"/>
          <p:cNvPicPr>
            <a:picLocks noChangeAspect="1" noChangeArrowheads="1"/>
          </p:cNvPicPr>
          <p:nvPr/>
        </p:nvPicPr>
        <p:blipFill>
          <a:blip r:embed="rId6" cstate="print"/>
          <a:srcRect/>
          <a:stretch>
            <a:fillRect/>
          </a:stretch>
        </p:blipFill>
        <p:spPr bwMode="auto">
          <a:xfrm>
            <a:off x="5364088" y="3284984"/>
            <a:ext cx="3159646" cy="2374300"/>
          </a:xfrm>
          <a:prstGeom prst="rect">
            <a:avLst/>
          </a:prstGeom>
          <a:noFill/>
          <a:ln w="9525">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9512" y="188640"/>
            <a:ext cx="8229600" cy="1143000"/>
          </a:xfrm>
        </p:spPr>
        <p:txBody>
          <a:bodyPr/>
          <a:lstStyle/>
          <a:p>
            <a:pPr algn="ctr"/>
            <a:r>
              <a:rPr lang="el-GR" sz="3000" b="1" dirty="0" smtClean="0">
                <a:latin typeface="Times New Roman" pitchFamily="18" charset="0"/>
                <a:cs typeface="Times New Roman" pitchFamily="18" charset="0"/>
              </a:rPr>
              <a:t>Περιβαλλοντικά Ατυχήματα</a:t>
            </a:r>
          </a:p>
        </p:txBody>
      </p:sp>
      <p:sp>
        <p:nvSpPr>
          <p:cNvPr id="60419" name="Rectangle 3"/>
          <p:cNvSpPr>
            <a:spLocks noGrp="1" noChangeArrowheads="1"/>
          </p:cNvSpPr>
          <p:nvPr>
            <p:ph idx="1"/>
          </p:nvPr>
        </p:nvSpPr>
        <p:spPr>
          <a:xfrm>
            <a:off x="2484438" y="1600200"/>
            <a:ext cx="6513512" cy="4525963"/>
          </a:xfrm>
        </p:spPr>
        <p:txBody>
          <a:bodyPr/>
          <a:lstStyle/>
          <a:p>
            <a:pPr algn="ctr">
              <a:lnSpc>
                <a:spcPct val="90000"/>
              </a:lnSpc>
              <a:buFontTx/>
              <a:buNone/>
            </a:pPr>
            <a:endParaRPr lang="el-GR" sz="2400" dirty="0" smtClean="0">
              <a:cs typeface="Times New Roman" pitchFamily="18" charset="0"/>
            </a:endParaRPr>
          </a:p>
          <a:p>
            <a:pPr algn="ctr">
              <a:lnSpc>
                <a:spcPct val="90000"/>
              </a:lnSpc>
              <a:buFontTx/>
              <a:buNone/>
            </a:pPr>
            <a:r>
              <a:rPr lang="el-GR" sz="2200" dirty="0" smtClean="0">
                <a:latin typeface="Times New Roman" pitchFamily="18" charset="0"/>
                <a:cs typeface="Times New Roman" pitchFamily="18" charset="0"/>
              </a:rPr>
              <a:t>Παράλληλα, μεγάλες ποσότητες πετρελαίου εμποτίζουν το έδαφος της ερήμου γύρω από τις πετρελαιοκηλίδες.</a:t>
            </a:r>
          </a:p>
          <a:p>
            <a:pPr algn="ctr">
              <a:lnSpc>
                <a:spcPct val="90000"/>
              </a:lnSpc>
              <a:buFontTx/>
              <a:buNone/>
            </a:pPr>
            <a:endParaRPr lang="el-GR" sz="2200" dirty="0" smtClean="0">
              <a:latin typeface="Times New Roman" pitchFamily="18" charset="0"/>
              <a:cs typeface="Times New Roman" pitchFamily="18" charset="0"/>
            </a:endParaRPr>
          </a:p>
          <a:p>
            <a:pPr algn="ctr">
              <a:lnSpc>
                <a:spcPct val="90000"/>
              </a:lnSpc>
              <a:buFontTx/>
              <a:buNone/>
            </a:pPr>
            <a:endParaRPr lang="el-GR" sz="2200" dirty="0" smtClean="0">
              <a:latin typeface="Times New Roman" pitchFamily="18" charset="0"/>
              <a:cs typeface="Times New Roman" pitchFamily="18" charset="0"/>
            </a:endParaRPr>
          </a:p>
          <a:p>
            <a:pPr algn="ctr">
              <a:lnSpc>
                <a:spcPct val="90000"/>
              </a:lnSpc>
              <a:buFontTx/>
              <a:buNone/>
            </a:pPr>
            <a:r>
              <a:rPr lang="el-GR" sz="2200" dirty="0" smtClean="0">
                <a:latin typeface="Times New Roman" pitchFamily="18" charset="0"/>
                <a:cs typeface="Times New Roman" pitchFamily="18" charset="0"/>
              </a:rPr>
              <a:t>Οι προσπάθειες καθαρισμού των ακτών </a:t>
            </a:r>
          </a:p>
          <a:p>
            <a:pPr algn="ctr">
              <a:lnSpc>
                <a:spcPct val="90000"/>
              </a:lnSpc>
              <a:buFontTx/>
              <a:buNone/>
            </a:pPr>
            <a:r>
              <a:rPr lang="el-GR" sz="2200" dirty="0" smtClean="0">
                <a:latin typeface="Times New Roman" pitchFamily="18" charset="0"/>
                <a:cs typeface="Times New Roman" pitchFamily="18" charset="0"/>
              </a:rPr>
              <a:t>και της ερήμου εμποδίστηκαν από την </a:t>
            </a:r>
          </a:p>
          <a:p>
            <a:pPr algn="ctr">
              <a:lnSpc>
                <a:spcPct val="90000"/>
              </a:lnSpc>
              <a:buFontTx/>
              <a:buNone/>
            </a:pPr>
            <a:r>
              <a:rPr lang="el-GR" sz="2200" dirty="0" smtClean="0">
                <a:latin typeface="Times New Roman" pitchFamily="18" charset="0"/>
                <a:cs typeface="Times New Roman" pitchFamily="18" charset="0"/>
              </a:rPr>
              <a:t>εξέλιξη του πολέμου στην περιοχή και </a:t>
            </a:r>
          </a:p>
          <a:p>
            <a:pPr algn="ctr">
              <a:lnSpc>
                <a:spcPct val="90000"/>
              </a:lnSpc>
              <a:buFontTx/>
              <a:buNone/>
            </a:pPr>
            <a:r>
              <a:rPr lang="el-GR" sz="2200" dirty="0" smtClean="0">
                <a:latin typeface="Times New Roman" pitchFamily="18" charset="0"/>
                <a:cs typeface="Times New Roman" pitchFamily="18" charset="0"/>
              </a:rPr>
              <a:t>εκφράζονται φόβοι ότι θα χρειαστεί </a:t>
            </a:r>
          </a:p>
          <a:p>
            <a:pPr algn="ctr">
              <a:lnSpc>
                <a:spcPct val="90000"/>
              </a:lnSpc>
              <a:buFontTx/>
              <a:buNone/>
            </a:pPr>
            <a:r>
              <a:rPr lang="el-GR" sz="2200" dirty="0" smtClean="0">
                <a:latin typeface="Times New Roman" pitchFamily="18" charset="0"/>
                <a:cs typeface="Times New Roman" pitchFamily="18" charset="0"/>
              </a:rPr>
              <a:t>πάνω από ένας αιώνας για να επανέλθει </a:t>
            </a:r>
          </a:p>
          <a:p>
            <a:pPr algn="ctr">
              <a:lnSpc>
                <a:spcPct val="90000"/>
              </a:lnSpc>
              <a:buFontTx/>
              <a:buNone/>
            </a:pPr>
            <a:r>
              <a:rPr lang="el-GR" sz="2200" dirty="0" smtClean="0">
                <a:latin typeface="Times New Roman" pitchFamily="18" charset="0"/>
                <a:cs typeface="Times New Roman" pitchFamily="18" charset="0"/>
              </a:rPr>
              <a:t>η περιοχή στην αρχική της κατάσταση.</a:t>
            </a:r>
          </a:p>
          <a:p>
            <a:pPr>
              <a:lnSpc>
                <a:spcPct val="90000"/>
              </a:lnSpc>
              <a:buFontTx/>
              <a:buNone/>
            </a:pPr>
            <a:endParaRPr lang="el-GR" dirty="0" smtClean="0">
              <a:latin typeface="Times New Roman" pitchFamily="18" charset="0"/>
            </a:endParaRPr>
          </a:p>
        </p:txBody>
      </p:sp>
      <p:sp>
        <p:nvSpPr>
          <p:cNvPr id="60420" name="Rectangle 4"/>
          <p:cNvSpPr>
            <a:spLocks noChangeArrowheads="1"/>
          </p:cNvSpPr>
          <p:nvPr/>
        </p:nvSpPr>
        <p:spPr bwMode="auto">
          <a:xfrm>
            <a:off x="1066800" y="990600"/>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dirty="0">
                <a:latin typeface="Times New Roman" pitchFamily="18" charset="0"/>
                <a:cs typeface="Times New Roman" pitchFamily="18" charset="0"/>
              </a:rPr>
              <a:t>19</a:t>
            </a:r>
            <a:r>
              <a:rPr lang="en-US" sz="2400" b="1" u="sng" dirty="0">
                <a:latin typeface="Times New Roman" pitchFamily="18" charset="0"/>
                <a:cs typeface="Times New Roman" pitchFamily="18" charset="0"/>
              </a:rPr>
              <a:t>91</a:t>
            </a:r>
            <a:r>
              <a:rPr lang="el-GR" sz="2400" b="1" u="sng" dirty="0">
                <a:latin typeface="Times New Roman" pitchFamily="18" charset="0"/>
                <a:cs typeface="Times New Roman" pitchFamily="18" charset="0"/>
              </a:rPr>
              <a:t>: Κουβέιτ</a:t>
            </a:r>
          </a:p>
        </p:txBody>
      </p:sp>
      <p:pic>
        <p:nvPicPr>
          <p:cNvPr id="60421" name="Picture 5" descr="ahwaz-flare"/>
          <p:cNvPicPr>
            <a:picLocks noChangeAspect="1" noChangeArrowheads="1"/>
          </p:cNvPicPr>
          <p:nvPr/>
        </p:nvPicPr>
        <p:blipFill>
          <a:blip r:embed="rId3" cstate="print"/>
          <a:srcRect/>
          <a:stretch>
            <a:fillRect/>
          </a:stretch>
        </p:blipFill>
        <p:spPr bwMode="auto">
          <a:xfrm>
            <a:off x="152400" y="2590800"/>
            <a:ext cx="3275856" cy="3405378"/>
          </a:xfrm>
          <a:prstGeom prst="rect">
            <a:avLst/>
          </a:prstGeom>
          <a:noFill/>
          <a:ln w="9525">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188640"/>
            <a:ext cx="8229600" cy="1143000"/>
          </a:xfrm>
        </p:spPr>
        <p:txBody>
          <a:bodyPr/>
          <a:lstStyle/>
          <a:p>
            <a:pPr algn="ctr"/>
            <a:r>
              <a:rPr lang="el-GR" sz="3000" b="1" dirty="0" smtClean="0">
                <a:latin typeface="Times New Roman" pitchFamily="18" charset="0"/>
                <a:cs typeface="Times New Roman" pitchFamily="18" charset="0"/>
              </a:rPr>
              <a:t>Περιβαλλοντικά Ατυχήματα</a:t>
            </a:r>
          </a:p>
        </p:txBody>
      </p:sp>
      <p:sp>
        <p:nvSpPr>
          <p:cNvPr id="61443" name="Rectangle 3"/>
          <p:cNvSpPr>
            <a:spLocks noGrp="1" noChangeArrowheads="1"/>
          </p:cNvSpPr>
          <p:nvPr>
            <p:ph idx="1"/>
          </p:nvPr>
        </p:nvSpPr>
        <p:spPr/>
        <p:txBody>
          <a:bodyPr/>
          <a:lstStyle/>
          <a:p>
            <a:pPr algn="ctr">
              <a:buFontTx/>
              <a:buNone/>
            </a:pPr>
            <a:endParaRPr lang="el-GR" sz="2400" u="sng" dirty="0" smtClean="0">
              <a:cs typeface="Times New Roman" pitchFamily="18" charset="0"/>
            </a:endParaRPr>
          </a:p>
          <a:p>
            <a:pPr algn="ctr">
              <a:buFontTx/>
              <a:buNone/>
            </a:pPr>
            <a:r>
              <a:rPr lang="el-GR" sz="2200" dirty="0" smtClean="0">
                <a:latin typeface="Times New Roman" pitchFamily="18" charset="0"/>
                <a:cs typeface="Times New Roman" pitchFamily="18" charset="0"/>
              </a:rPr>
              <a:t>Δασικές πυρκαγιές σε όλο τον κόσμο εξαφανίζουν </a:t>
            </a:r>
          </a:p>
          <a:p>
            <a:pPr algn="ctr">
              <a:buFontTx/>
              <a:buNone/>
            </a:pPr>
            <a:r>
              <a:rPr lang="el-GR" sz="2200" dirty="0" smtClean="0">
                <a:latin typeface="Times New Roman" pitchFamily="18" charset="0"/>
                <a:cs typeface="Times New Roman" pitchFamily="18" charset="0"/>
              </a:rPr>
              <a:t>περισσότερα από 5 εκατομμύρια εκτάρια δάσους και άλλων </a:t>
            </a:r>
          </a:p>
          <a:p>
            <a:pPr algn="ctr">
              <a:buFontTx/>
              <a:buNone/>
            </a:pPr>
            <a:r>
              <a:rPr lang="el-GR" sz="2200" dirty="0" smtClean="0">
                <a:latin typeface="Times New Roman" pitchFamily="18" charset="0"/>
                <a:cs typeface="Times New Roman" pitchFamily="18" charset="0"/>
              </a:rPr>
              <a:t>εκτάσεων.</a:t>
            </a:r>
          </a:p>
          <a:p>
            <a:pPr algn="ctr">
              <a:buFontTx/>
              <a:buNone/>
            </a:pPr>
            <a:endParaRPr lang="el-GR" sz="2200" dirty="0" smtClean="0">
              <a:latin typeface="Times New Roman" pitchFamily="18" charset="0"/>
              <a:cs typeface="Times New Roman" pitchFamily="18" charset="0"/>
            </a:endParaRPr>
          </a:p>
          <a:p>
            <a:pPr algn="ctr">
              <a:buFontTx/>
              <a:buNone/>
            </a:pPr>
            <a:r>
              <a:rPr lang="el-GR" sz="2200" dirty="0" smtClean="0">
                <a:latin typeface="Times New Roman" pitchFamily="18" charset="0"/>
                <a:cs typeface="Times New Roman" pitchFamily="18" charset="0"/>
              </a:rPr>
              <a:t>Αυτή τη χρονιά, κάηκαν τα περισσότερα τροπικά δάση από </a:t>
            </a:r>
          </a:p>
          <a:p>
            <a:pPr algn="ctr">
              <a:buFontTx/>
              <a:buNone/>
            </a:pPr>
            <a:r>
              <a:rPr lang="el-GR" sz="2200" dirty="0" smtClean="0">
                <a:latin typeface="Times New Roman" pitchFamily="18" charset="0"/>
                <a:cs typeface="Times New Roman" pitchFamily="18" charset="0"/>
              </a:rPr>
              <a:t>οποιαδήποτε άλλη χρονιά στην – καταγεγραμμένη – ιστορία.</a:t>
            </a:r>
          </a:p>
        </p:txBody>
      </p:sp>
      <p:sp>
        <p:nvSpPr>
          <p:cNvPr id="61444" name="Rectangle 4"/>
          <p:cNvSpPr>
            <a:spLocks noChangeArrowheads="1"/>
          </p:cNvSpPr>
          <p:nvPr/>
        </p:nvSpPr>
        <p:spPr bwMode="auto">
          <a:xfrm>
            <a:off x="323528" y="1484784"/>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dirty="0">
                <a:latin typeface="Times New Roman" pitchFamily="18" charset="0"/>
                <a:cs typeface="Times New Roman" pitchFamily="18" charset="0"/>
              </a:rPr>
              <a:t>19</a:t>
            </a:r>
            <a:r>
              <a:rPr lang="en-US" sz="2400" b="1" u="sng" dirty="0">
                <a:latin typeface="Times New Roman" pitchFamily="18" charset="0"/>
                <a:cs typeface="Times New Roman" pitchFamily="18" charset="0"/>
              </a:rPr>
              <a:t>9</a:t>
            </a:r>
            <a:r>
              <a:rPr lang="el-GR" sz="2400" b="1" u="sng" dirty="0">
                <a:latin typeface="Times New Roman" pitchFamily="18" charset="0"/>
                <a:cs typeface="Times New Roman" pitchFamily="18" charset="0"/>
              </a:rPr>
              <a:t>7: Πυρκαγιές</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half" idx="2"/>
          </p:nvPr>
        </p:nvSpPr>
        <p:spPr>
          <a:xfrm>
            <a:off x="6400800" y="3733800"/>
            <a:ext cx="1828800" cy="2392363"/>
          </a:xfrm>
        </p:spPr>
        <p:txBody>
          <a:bodyPr/>
          <a:lstStyle/>
          <a:p>
            <a:endParaRPr lang="el-GR" dirty="0"/>
          </a:p>
          <a:p>
            <a:pPr>
              <a:buFontTx/>
              <a:buNone/>
            </a:pPr>
            <a:endParaRPr lang="el-GR" dirty="0"/>
          </a:p>
          <a:p>
            <a:endParaRPr lang="el-GR" dirty="0"/>
          </a:p>
          <a:p>
            <a:pPr algn="ctr"/>
            <a:endParaRPr lang="el-GR" dirty="0"/>
          </a:p>
          <a:p>
            <a:endParaRPr lang="el-GR" dirty="0"/>
          </a:p>
        </p:txBody>
      </p:sp>
      <p:grpSp>
        <p:nvGrpSpPr>
          <p:cNvPr id="2" name="Content Placeholder 29721"/>
          <p:cNvGrpSpPr>
            <a:grpSpLocks noChangeAspect="1"/>
          </p:cNvGrpSpPr>
          <p:nvPr/>
        </p:nvGrpSpPr>
        <p:grpSpPr bwMode="auto">
          <a:xfrm>
            <a:off x="457200" y="1600200"/>
            <a:ext cx="4038600" cy="4525963"/>
            <a:chOff x="1608" y="1008"/>
            <a:chExt cx="2544" cy="2851"/>
          </a:xfrm>
        </p:grpSpPr>
      </p:grpSp>
      <p:pic>
        <p:nvPicPr>
          <p:cNvPr id="6147"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295400"/>
            <a:ext cx="5943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95536" y="0"/>
            <a:ext cx="8229600" cy="1143000"/>
          </a:xfrm>
        </p:spPr>
        <p:txBody>
          <a:bodyPr/>
          <a:lstStyle/>
          <a:p>
            <a:pPr algn="ctr"/>
            <a:r>
              <a:rPr lang="el-GR" sz="3000" b="1" dirty="0" smtClean="0">
                <a:latin typeface="Times New Roman" pitchFamily="18" charset="0"/>
                <a:cs typeface="Times New Roman" pitchFamily="18" charset="0"/>
              </a:rPr>
              <a:t>Περιβαλλοντικά Ατυχήματα</a:t>
            </a:r>
          </a:p>
        </p:txBody>
      </p:sp>
      <p:sp>
        <p:nvSpPr>
          <p:cNvPr id="62467" name="Rectangle 3"/>
          <p:cNvSpPr>
            <a:spLocks noGrp="1" noChangeArrowheads="1"/>
          </p:cNvSpPr>
          <p:nvPr>
            <p:ph idx="1"/>
          </p:nvPr>
        </p:nvSpPr>
        <p:spPr>
          <a:xfrm>
            <a:off x="1143000" y="1600200"/>
            <a:ext cx="7772400" cy="4525963"/>
          </a:xfrm>
        </p:spPr>
        <p:txBody>
          <a:bodyPr/>
          <a:lstStyle/>
          <a:p>
            <a:pPr algn="ctr">
              <a:buFontTx/>
              <a:buNone/>
            </a:pPr>
            <a:endParaRPr lang="el-GR" sz="2400" u="sng" dirty="0" smtClean="0">
              <a:cs typeface="Times New Roman" pitchFamily="18" charset="0"/>
            </a:endParaRPr>
          </a:p>
          <a:p>
            <a:pPr algn="ctr">
              <a:buFontTx/>
              <a:buNone/>
            </a:pPr>
            <a:r>
              <a:rPr lang="el-GR" sz="2200" dirty="0" smtClean="0">
                <a:latin typeface="Times New Roman" pitchFamily="18" charset="0"/>
                <a:cs typeface="Times New Roman" pitchFamily="18" charset="0"/>
              </a:rPr>
              <a:t>Η τρύπα του όζοντος πάνω από την Ανταρκτική </a:t>
            </a:r>
          </a:p>
          <a:p>
            <a:pPr algn="ctr">
              <a:buFontTx/>
              <a:buNone/>
            </a:pPr>
            <a:r>
              <a:rPr lang="el-GR" sz="2200" dirty="0" smtClean="0">
                <a:latin typeface="Times New Roman" pitchFamily="18" charset="0"/>
                <a:cs typeface="Times New Roman" pitchFamily="18" charset="0"/>
              </a:rPr>
              <a:t>μεγαλώνει, φθάνοντας τα 25 εκατομμύρια τετραγωνικά </a:t>
            </a:r>
          </a:p>
          <a:p>
            <a:pPr algn="ctr">
              <a:buFontTx/>
              <a:buNone/>
            </a:pPr>
            <a:r>
              <a:rPr lang="el-GR" sz="2200" dirty="0" smtClean="0">
                <a:latin typeface="Times New Roman" pitchFamily="18" charset="0"/>
                <a:cs typeface="Times New Roman" pitchFamily="18" charset="0"/>
              </a:rPr>
              <a:t>χιλιόμετρα.</a:t>
            </a:r>
          </a:p>
          <a:p>
            <a:pPr algn="ctr">
              <a:buFontTx/>
              <a:buNone/>
            </a:pPr>
            <a:endParaRPr lang="el-GR" sz="2200" dirty="0" smtClean="0">
              <a:latin typeface="Times New Roman" pitchFamily="18" charset="0"/>
              <a:cs typeface="Times New Roman" pitchFamily="18" charset="0"/>
            </a:endParaRPr>
          </a:p>
          <a:p>
            <a:pPr algn="ctr">
              <a:buFontTx/>
              <a:buNone/>
            </a:pPr>
            <a:r>
              <a:rPr lang="el-GR" sz="2200" dirty="0" smtClean="0">
                <a:latin typeface="Times New Roman" pitchFamily="18" charset="0"/>
                <a:cs typeface="Times New Roman" pitchFamily="18" charset="0"/>
              </a:rPr>
              <a:t>Η προηγούμενη αναφορά του 1993 έκανε λόγο για 3 εκ. τ. χλμ..</a:t>
            </a:r>
          </a:p>
        </p:txBody>
      </p:sp>
      <p:sp>
        <p:nvSpPr>
          <p:cNvPr id="62468" name="Rectangle 4"/>
          <p:cNvSpPr>
            <a:spLocks noChangeArrowheads="1"/>
          </p:cNvSpPr>
          <p:nvPr/>
        </p:nvSpPr>
        <p:spPr bwMode="auto">
          <a:xfrm>
            <a:off x="1066800" y="1196752"/>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dirty="0">
                <a:latin typeface="Times New Roman" pitchFamily="18" charset="0"/>
                <a:cs typeface="Times New Roman" pitchFamily="18" charset="0"/>
              </a:rPr>
              <a:t>19</a:t>
            </a:r>
            <a:r>
              <a:rPr lang="en-US" sz="2400" b="1" u="sng" dirty="0">
                <a:latin typeface="Times New Roman" pitchFamily="18" charset="0"/>
                <a:cs typeface="Times New Roman" pitchFamily="18" charset="0"/>
              </a:rPr>
              <a:t>9</a:t>
            </a:r>
            <a:r>
              <a:rPr lang="el-GR" sz="2400" b="1" u="sng" dirty="0">
                <a:latin typeface="Times New Roman" pitchFamily="18" charset="0"/>
                <a:cs typeface="Times New Roman" pitchFamily="18" charset="0"/>
              </a:rPr>
              <a:t>8: Τρύπα Όζοντος</a:t>
            </a:r>
          </a:p>
        </p:txBody>
      </p:sp>
      <p:pic>
        <p:nvPicPr>
          <p:cNvPr id="10242" name="Picture 2" descr="C:\Users\Vanessa\Desktop\images (5).jpg"/>
          <p:cNvPicPr>
            <a:picLocks noChangeAspect="1" noChangeArrowheads="1"/>
          </p:cNvPicPr>
          <p:nvPr/>
        </p:nvPicPr>
        <p:blipFill>
          <a:blip r:embed="rId3" cstate="print"/>
          <a:srcRect/>
          <a:stretch>
            <a:fillRect/>
          </a:stretch>
        </p:blipFill>
        <p:spPr bwMode="auto">
          <a:xfrm>
            <a:off x="0" y="1916832"/>
            <a:ext cx="1835696" cy="1671062"/>
          </a:xfrm>
          <a:prstGeom prst="rect">
            <a:avLst/>
          </a:prstGeom>
          <a:noFill/>
        </p:spPr>
      </p:pic>
      <p:pic>
        <p:nvPicPr>
          <p:cNvPr id="10243" name="Picture 3" descr="C:\Users\Vanessa\Desktop\αρχείο λήψης.jpg"/>
          <p:cNvPicPr>
            <a:picLocks noChangeAspect="1" noChangeArrowheads="1"/>
          </p:cNvPicPr>
          <p:nvPr/>
        </p:nvPicPr>
        <p:blipFill>
          <a:blip r:embed="rId4" cstate="print"/>
          <a:srcRect/>
          <a:stretch>
            <a:fillRect/>
          </a:stretch>
        </p:blipFill>
        <p:spPr bwMode="auto">
          <a:xfrm>
            <a:off x="0" y="4149080"/>
            <a:ext cx="4211960" cy="2708920"/>
          </a:xfrm>
          <a:prstGeom prst="rect">
            <a:avLst/>
          </a:prstGeom>
          <a:noFill/>
        </p:spPr>
      </p:pic>
      <p:pic>
        <p:nvPicPr>
          <p:cNvPr id="10244" name="Picture 4" descr="C:\Users\Vanessa\Desktop\images (2).jpg"/>
          <p:cNvPicPr>
            <a:picLocks noChangeAspect="1" noChangeArrowheads="1"/>
          </p:cNvPicPr>
          <p:nvPr/>
        </p:nvPicPr>
        <p:blipFill>
          <a:blip r:embed="rId5" cstate="print"/>
          <a:srcRect/>
          <a:stretch>
            <a:fillRect/>
          </a:stretch>
        </p:blipFill>
        <p:spPr bwMode="auto">
          <a:xfrm>
            <a:off x="4211960" y="4149080"/>
            <a:ext cx="4932040" cy="270892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187624" y="0"/>
            <a:ext cx="7315200" cy="1143000"/>
          </a:xfrm>
        </p:spPr>
        <p:txBody>
          <a:bodyPr/>
          <a:lstStyle/>
          <a:p>
            <a:pPr algn="ctr"/>
            <a:r>
              <a:rPr lang="el-GR" sz="3000" b="1" dirty="0" smtClean="0">
                <a:latin typeface="Times New Roman" pitchFamily="18" charset="0"/>
                <a:cs typeface="Times New Roman" pitchFamily="18" charset="0"/>
              </a:rPr>
              <a:t>Περιβαλλοντικά Ατυχήματα</a:t>
            </a:r>
          </a:p>
        </p:txBody>
      </p:sp>
      <p:sp>
        <p:nvSpPr>
          <p:cNvPr id="63491" name="Rectangle 3"/>
          <p:cNvSpPr>
            <a:spLocks noGrp="1" noChangeArrowheads="1"/>
          </p:cNvSpPr>
          <p:nvPr>
            <p:ph type="body" sz="half" idx="1"/>
          </p:nvPr>
        </p:nvSpPr>
        <p:spPr>
          <a:xfrm>
            <a:off x="323528" y="1628800"/>
            <a:ext cx="3579812" cy="4895850"/>
          </a:xfrm>
        </p:spPr>
        <p:txBody>
          <a:bodyPr/>
          <a:lstStyle/>
          <a:p>
            <a:pPr marL="0" indent="0" algn="ctr">
              <a:lnSpc>
                <a:spcPct val="160000"/>
              </a:lnSpc>
              <a:buFontTx/>
              <a:buNone/>
            </a:pPr>
            <a:endParaRPr lang="el-GR" sz="2200" dirty="0" smtClean="0">
              <a:cs typeface="Times New Roman" pitchFamily="18" charset="0"/>
            </a:endParaRPr>
          </a:p>
          <a:p>
            <a:pPr marL="0" indent="0" algn="ctr">
              <a:lnSpc>
                <a:spcPct val="160000"/>
              </a:lnSpc>
              <a:buFontTx/>
              <a:buNone/>
            </a:pPr>
            <a:r>
              <a:rPr lang="el-GR" sz="2200" dirty="0" smtClean="0">
                <a:cs typeface="Times New Roman" pitchFamily="18" charset="0"/>
              </a:rPr>
              <a:t>Το</a:t>
            </a:r>
            <a:r>
              <a:rPr lang="el-GR" sz="2200" dirty="0" smtClean="0">
                <a:latin typeface="Times New Roman" pitchFamily="18" charset="0"/>
                <a:cs typeface="Times New Roman" pitchFamily="18" charset="0"/>
              </a:rPr>
              <a:t> υπό σημαία Μάλτας, πετρελαιοφόρο “ERIKA”, μεταφέροντας 30.000 τόνους αργού πετρελαίου, υπέστη ρήγμα και τελικά κόπηκε στα δύο, λόγω των</a:t>
            </a:r>
            <a:r>
              <a:rPr lang="el-GR" altLang="zh-CN" sz="2200" dirty="0" smtClean="0">
                <a:latin typeface="Times New Roman" pitchFamily="18" charset="0"/>
                <a:cs typeface="Times New Roman" pitchFamily="18" charset="0"/>
              </a:rPr>
              <a:t> κακών καιρικών συνθηκών. </a:t>
            </a:r>
            <a:endParaRPr lang="el-GR" sz="2200" dirty="0" smtClean="0">
              <a:latin typeface="Times New Roman" pitchFamily="18" charset="0"/>
              <a:cs typeface="Times New Roman" pitchFamily="18" charset="0"/>
            </a:endParaRPr>
          </a:p>
        </p:txBody>
      </p:sp>
      <p:pic>
        <p:nvPicPr>
          <p:cNvPr id="63492" name="Picture 4" descr="image52"/>
          <p:cNvPicPr>
            <a:picLocks noGrp="1" noChangeAspect="1" noChangeArrowheads="1"/>
          </p:cNvPicPr>
          <p:nvPr>
            <p:ph sz="half" idx="2"/>
          </p:nvPr>
        </p:nvPicPr>
        <p:blipFill>
          <a:blip r:embed="rId3" cstate="print"/>
          <a:srcRect/>
          <a:stretch>
            <a:fillRect/>
          </a:stretch>
        </p:blipFill>
        <p:spPr>
          <a:xfrm>
            <a:off x="3995936" y="2204864"/>
            <a:ext cx="3640138" cy="2628900"/>
          </a:xfrm>
          <a:ln w="28575">
            <a:solidFill>
              <a:schemeClr val="tx2"/>
            </a:solidFill>
          </a:ln>
        </p:spPr>
      </p:pic>
      <p:sp>
        <p:nvSpPr>
          <p:cNvPr id="63493" name="Rectangle 5"/>
          <p:cNvSpPr>
            <a:spLocks noChangeArrowheads="1"/>
          </p:cNvSpPr>
          <p:nvPr/>
        </p:nvSpPr>
        <p:spPr bwMode="auto">
          <a:xfrm>
            <a:off x="4802188" y="4953000"/>
            <a:ext cx="4341812" cy="2520950"/>
          </a:xfrm>
          <a:prstGeom prst="rect">
            <a:avLst/>
          </a:prstGeom>
          <a:noFill/>
          <a:ln w="9525">
            <a:noFill/>
            <a:miter lim="800000"/>
            <a:headEnd/>
            <a:tailEnd/>
          </a:ln>
        </p:spPr>
        <p:txBody>
          <a:bodyPr/>
          <a:lstStyle/>
          <a:p>
            <a:pPr algn="ctr">
              <a:spcBef>
                <a:spcPct val="20000"/>
              </a:spcBef>
              <a:buSzPct val="70000"/>
              <a:buFont typeface="Wingdings" pitchFamily="2" charset="2"/>
              <a:buChar char="Ø"/>
            </a:pPr>
            <a:r>
              <a:rPr lang="el-GR" altLang="zh-CN" sz="2200" dirty="0">
                <a:latin typeface="Times New Roman" pitchFamily="18" charset="0"/>
                <a:cs typeface="Times New Roman" pitchFamily="18" charset="0"/>
              </a:rPr>
              <a:t> </a:t>
            </a:r>
            <a:r>
              <a:rPr lang="en-US" altLang="zh-CN" sz="2200" dirty="0">
                <a:latin typeface="Times New Roman" pitchFamily="18" charset="0"/>
                <a:cs typeface="Times New Roman" pitchFamily="18" charset="0"/>
              </a:rPr>
              <a:t>5.000-7.000 </a:t>
            </a:r>
            <a:r>
              <a:rPr lang="el-GR" altLang="zh-CN" sz="2200" dirty="0">
                <a:latin typeface="Times New Roman" pitchFamily="18" charset="0"/>
                <a:cs typeface="Times New Roman" pitchFamily="18" charset="0"/>
              </a:rPr>
              <a:t>τόνοι πετρελαίου</a:t>
            </a:r>
          </a:p>
          <a:p>
            <a:pPr algn="ctr">
              <a:spcBef>
                <a:spcPct val="20000"/>
              </a:spcBef>
              <a:buSzPct val="70000"/>
              <a:buFont typeface="Wingdings" pitchFamily="2" charset="2"/>
              <a:buChar char="Ø"/>
            </a:pPr>
            <a:r>
              <a:rPr lang="en-US" altLang="zh-CN" sz="2200" dirty="0">
                <a:latin typeface="Times New Roman" pitchFamily="18" charset="0"/>
                <a:cs typeface="Times New Roman" pitchFamily="18" charset="0"/>
              </a:rPr>
              <a:t> </a:t>
            </a:r>
            <a:r>
              <a:rPr lang="el-GR" altLang="zh-CN" sz="2200" dirty="0">
                <a:latin typeface="Times New Roman" pitchFamily="18" charset="0"/>
                <a:cs typeface="Times New Roman" pitchFamily="18" charset="0"/>
              </a:rPr>
              <a:t>πετρελαιοκηλίδα μήκους 10 χλμ.</a:t>
            </a:r>
          </a:p>
          <a:p>
            <a:pPr algn="ctr">
              <a:spcBef>
                <a:spcPct val="20000"/>
              </a:spcBef>
              <a:buSzPct val="70000"/>
              <a:buFont typeface="Wingdings" pitchFamily="2" charset="2"/>
              <a:buChar char="Ø"/>
            </a:pPr>
            <a:r>
              <a:rPr lang="en-US" altLang="zh-CN" sz="2200" dirty="0">
                <a:latin typeface="Times New Roman" pitchFamily="18" charset="0"/>
              </a:rPr>
              <a:t> </a:t>
            </a:r>
            <a:r>
              <a:rPr lang="el-GR" altLang="zh-CN" sz="2200" dirty="0">
                <a:latin typeface="Times New Roman" pitchFamily="18" charset="0"/>
              </a:rPr>
              <a:t>Ναυάγιο σε βάθος 120 μ. </a:t>
            </a:r>
            <a:endParaRPr lang="el-GR" sz="2200" dirty="0">
              <a:latin typeface="Times New Roman" pitchFamily="18" charset="0"/>
              <a:cs typeface="Times New Roman" pitchFamily="18" charset="0"/>
            </a:endParaRPr>
          </a:p>
        </p:txBody>
      </p:sp>
      <p:sp>
        <p:nvSpPr>
          <p:cNvPr id="63494" name="Rectangle 6"/>
          <p:cNvSpPr>
            <a:spLocks noChangeArrowheads="1"/>
          </p:cNvSpPr>
          <p:nvPr/>
        </p:nvSpPr>
        <p:spPr bwMode="auto">
          <a:xfrm>
            <a:off x="827584" y="1484784"/>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dirty="0">
                <a:latin typeface="Times New Roman" pitchFamily="18" charset="0"/>
                <a:cs typeface="Times New Roman" pitchFamily="18" charset="0"/>
              </a:rPr>
              <a:t>19</a:t>
            </a:r>
            <a:r>
              <a:rPr lang="en-US" sz="2400" b="1" u="sng" dirty="0">
                <a:latin typeface="Times New Roman" pitchFamily="18" charset="0"/>
                <a:cs typeface="Times New Roman" pitchFamily="18" charset="0"/>
              </a:rPr>
              <a:t>9</a:t>
            </a:r>
            <a:r>
              <a:rPr lang="el-GR" sz="2400" b="1" u="sng" dirty="0">
                <a:latin typeface="Times New Roman" pitchFamily="18" charset="0"/>
                <a:cs typeface="Times New Roman" pitchFamily="18" charset="0"/>
              </a:rPr>
              <a:t>9: Πετρελαιοφόρο </a:t>
            </a:r>
            <a:r>
              <a:rPr lang="en-US" sz="2400" b="1" u="sng" dirty="0">
                <a:cs typeface="Times New Roman" pitchFamily="18" charset="0"/>
              </a:rPr>
              <a:t>‘</a:t>
            </a:r>
            <a:r>
              <a:rPr lang="en-US" sz="2400" b="1" u="sng" dirty="0">
                <a:latin typeface="Times New Roman" pitchFamily="18" charset="0"/>
                <a:cs typeface="Times New Roman" pitchFamily="18" charset="0"/>
              </a:rPr>
              <a:t>ERIKA</a:t>
            </a:r>
            <a:r>
              <a:rPr lang="en-US" sz="2400" b="1" u="sng" dirty="0">
                <a:cs typeface="Times New Roman" pitchFamily="18" charset="0"/>
              </a:rPr>
              <a:t>’</a:t>
            </a:r>
            <a:endParaRPr lang="el-GR" sz="2400" b="1" u="sng"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899592" y="0"/>
            <a:ext cx="7315200" cy="1143000"/>
          </a:xfrm>
        </p:spPr>
        <p:txBody>
          <a:bodyPr/>
          <a:lstStyle/>
          <a:p>
            <a:pPr algn="ctr"/>
            <a:r>
              <a:rPr lang="el-GR" sz="3000" b="1" dirty="0" smtClean="0">
                <a:latin typeface="Times New Roman" pitchFamily="18" charset="0"/>
                <a:cs typeface="Times New Roman" pitchFamily="18" charset="0"/>
              </a:rPr>
              <a:t>Περιβαλλοντικά Ατυχήματα</a:t>
            </a:r>
          </a:p>
        </p:txBody>
      </p:sp>
      <p:sp>
        <p:nvSpPr>
          <p:cNvPr id="64515" name="Rectangle 3"/>
          <p:cNvSpPr>
            <a:spLocks noGrp="1" noChangeArrowheads="1"/>
          </p:cNvSpPr>
          <p:nvPr>
            <p:ph type="body" sz="half" idx="1"/>
          </p:nvPr>
        </p:nvSpPr>
        <p:spPr>
          <a:xfrm>
            <a:off x="1143000" y="1371600"/>
            <a:ext cx="3346450" cy="3525838"/>
          </a:xfrm>
        </p:spPr>
        <p:txBody>
          <a:bodyPr/>
          <a:lstStyle/>
          <a:p>
            <a:pPr marL="0" indent="0" algn="ctr">
              <a:lnSpc>
                <a:spcPct val="130000"/>
              </a:lnSpc>
              <a:buFontTx/>
              <a:buNone/>
            </a:pPr>
            <a:r>
              <a:rPr lang="el-GR" sz="2200" dirty="0" smtClean="0">
                <a:latin typeface="Times New Roman" pitchFamily="18" charset="0"/>
                <a:cs typeface="Times New Roman" pitchFamily="18" charset="0"/>
              </a:rPr>
              <a:t>Το πετρελαιοφόρο «PRESTIGE», με σημαία των Νήσων Μπαχάμας</a:t>
            </a:r>
            <a:r>
              <a:rPr lang="en-US" sz="2200"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έπαθε σοβαρές ζημιές, ενώ έπλεε στα ανοικτά των ακτών της Γαλικίας</a:t>
            </a:r>
            <a:r>
              <a:rPr lang="en-US" sz="2200"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στις ισπανικές ακτές. </a:t>
            </a:r>
          </a:p>
        </p:txBody>
      </p:sp>
      <p:pic>
        <p:nvPicPr>
          <p:cNvPr id="64516" name="Picture 4" descr="image55"/>
          <p:cNvPicPr>
            <a:picLocks noGrp="1" noChangeAspect="1" noChangeArrowheads="1"/>
          </p:cNvPicPr>
          <p:nvPr>
            <p:ph sz="quarter" idx="2"/>
          </p:nvPr>
        </p:nvPicPr>
        <p:blipFill>
          <a:blip r:embed="rId3" cstate="print"/>
          <a:srcRect/>
          <a:stretch>
            <a:fillRect/>
          </a:stretch>
        </p:blipFill>
        <p:spPr>
          <a:xfrm>
            <a:off x="4499992" y="1700808"/>
            <a:ext cx="4644008" cy="2984062"/>
          </a:xfrm>
          <a:ln w="28575">
            <a:solidFill>
              <a:schemeClr val="tx2"/>
            </a:solidFill>
          </a:ln>
        </p:spPr>
      </p:pic>
      <p:pic>
        <p:nvPicPr>
          <p:cNvPr id="64517" name="Picture 5" descr="image56"/>
          <p:cNvPicPr>
            <a:picLocks noGrp="1" noChangeAspect="1" noChangeArrowheads="1"/>
          </p:cNvPicPr>
          <p:nvPr>
            <p:ph sz="quarter" idx="3"/>
          </p:nvPr>
        </p:nvPicPr>
        <p:blipFill>
          <a:blip r:embed="rId4" cstate="print"/>
          <a:srcRect/>
          <a:stretch>
            <a:fillRect/>
          </a:stretch>
        </p:blipFill>
        <p:spPr>
          <a:xfrm rot="918169">
            <a:off x="5324131" y="4347750"/>
            <a:ext cx="2514600" cy="2217738"/>
          </a:xfrm>
          <a:ln w="28575">
            <a:solidFill>
              <a:schemeClr val="tx2"/>
            </a:solidFill>
          </a:ln>
        </p:spPr>
      </p:pic>
      <p:pic>
        <p:nvPicPr>
          <p:cNvPr id="64518" name="Picture 6" descr="image57"/>
          <p:cNvPicPr>
            <a:picLocks noChangeAspect="1" noChangeArrowheads="1"/>
          </p:cNvPicPr>
          <p:nvPr/>
        </p:nvPicPr>
        <p:blipFill>
          <a:blip r:embed="rId5" cstate="print"/>
          <a:srcRect/>
          <a:stretch>
            <a:fillRect/>
          </a:stretch>
        </p:blipFill>
        <p:spPr bwMode="auto">
          <a:xfrm>
            <a:off x="539552" y="4509120"/>
            <a:ext cx="3672408" cy="2132856"/>
          </a:xfrm>
          <a:prstGeom prst="rect">
            <a:avLst/>
          </a:prstGeom>
          <a:noFill/>
          <a:ln w="28575">
            <a:solidFill>
              <a:schemeClr val="tx2"/>
            </a:solidFill>
            <a:miter lim="800000"/>
            <a:headEnd/>
            <a:tailEnd/>
          </a:ln>
        </p:spPr>
      </p:pic>
      <p:sp>
        <p:nvSpPr>
          <p:cNvPr id="64519" name="Rectangle 7"/>
          <p:cNvSpPr>
            <a:spLocks noChangeArrowheads="1"/>
          </p:cNvSpPr>
          <p:nvPr/>
        </p:nvSpPr>
        <p:spPr bwMode="auto">
          <a:xfrm>
            <a:off x="1066800" y="990600"/>
            <a:ext cx="8077200" cy="1900238"/>
          </a:xfrm>
          <a:prstGeom prst="rect">
            <a:avLst/>
          </a:prstGeom>
          <a:noFill/>
          <a:ln w="9525">
            <a:noFill/>
            <a:miter lim="800000"/>
            <a:headEnd/>
            <a:tailEnd/>
          </a:ln>
        </p:spPr>
        <p:txBody>
          <a:bodyPr/>
          <a:lstStyle/>
          <a:p>
            <a:pPr algn="r">
              <a:lnSpc>
                <a:spcPct val="150000"/>
              </a:lnSpc>
              <a:spcBef>
                <a:spcPct val="20000"/>
              </a:spcBef>
            </a:pPr>
            <a:r>
              <a:rPr lang="el-GR" sz="2400" b="1" u="sng" dirty="0">
                <a:latin typeface="Times New Roman" pitchFamily="18" charset="0"/>
                <a:cs typeface="Times New Roman" pitchFamily="18" charset="0"/>
              </a:rPr>
              <a:t>2002: Πετρελαιοφόρο </a:t>
            </a:r>
            <a:r>
              <a:rPr lang="en-US" sz="2400" b="1" u="sng" dirty="0">
                <a:cs typeface="Times New Roman" pitchFamily="18" charset="0"/>
              </a:rPr>
              <a:t>‘</a:t>
            </a:r>
            <a:r>
              <a:rPr lang="en-US" sz="2400" b="1" u="sng" dirty="0">
                <a:latin typeface="Times New Roman" pitchFamily="18" charset="0"/>
                <a:cs typeface="Times New Roman" pitchFamily="18" charset="0"/>
              </a:rPr>
              <a:t>PRESTIGE</a:t>
            </a:r>
            <a:r>
              <a:rPr lang="en-US" sz="2400" b="1" u="sng" dirty="0">
                <a:cs typeface="Times New Roman" pitchFamily="18" charset="0"/>
              </a:rPr>
              <a:t>’</a:t>
            </a:r>
            <a:endParaRPr lang="el-GR" sz="2400" b="1" u="sng"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sz="half" idx="1"/>
          </p:nvPr>
        </p:nvSpPr>
        <p:spPr>
          <a:xfrm>
            <a:off x="4495800" y="1295400"/>
            <a:ext cx="5184775" cy="936625"/>
          </a:xfrm>
        </p:spPr>
        <p:txBody>
          <a:bodyPr/>
          <a:lstStyle/>
          <a:p>
            <a:pPr marL="0" indent="0" algn="ctr">
              <a:lnSpc>
                <a:spcPct val="140000"/>
              </a:lnSpc>
              <a:buFontTx/>
              <a:buNone/>
            </a:pPr>
            <a:r>
              <a:rPr lang="en-US" sz="2400" b="1" u="sng" dirty="0" smtClean="0">
                <a:latin typeface="Times New Roman" pitchFamily="18" charset="0"/>
                <a:cs typeface="Times New Roman" pitchFamily="18" charset="0"/>
              </a:rPr>
              <a:t>2007</a:t>
            </a:r>
            <a:r>
              <a:rPr lang="el-GR" sz="2400" b="1" u="sng" dirty="0" smtClean="0">
                <a:latin typeface="Times New Roman" pitchFamily="18" charset="0"/>
                <a:cs typeface="Times New Roman" pitchFamily="18" charset="0"/>
              </a:rPr>
              <a:t>: Φωτιές Πελοποννήσου</a:t>
            </a:r>
          </a:p>
        </p:txBody>
      </p:sp>
      <p:pic>
        <p:nvPicPr>
          <p:cNvPr id="65539" name="Picture 3" descr="image58"/>
          <p:cNvPicPr>
            <a:picLocks noGrp="1" noChangeAspect="1" noChangeArrowheads="1"/>
          </p:cNvPicPr>
          <p:nvPr>
            <p:ph sz="quarter" idx="2"/>
          </p:nvPr>
        </p:nvPicPr>
        <p:blipFill>
          <a:blip r:embed="rId3" cstate="print"/>
          <a:srcRect/>
          <a:stretch>
            <a:fillRect/>
          </a:stretch>
        </p:blipFill>
        <p:spPr>
          <a:xfrm rot="557035">
            <a:off x="0" y="1268760"/>
            <a:ext cx="4175745" cy="3029200"/>
          </a:xfrm>
          <a:ln w="28575">
            <a:solidFill>
              <a:schemeClr val="tx2"/>
            </a:solidFill>
          </a:ln>
        </p:spPr>
      </p:pic>
      <p:pic>
        <p:nvPicPr>
          <p:cNvPr id="65540" name="Picture 5" descr="image62"/>
          <p:cNvPicPr>
            <a:picLocks noGrp="1" noChangeAspect="1" noChangeArrowheads="1"/>
          </p:cNvPicPr>
          <p:nvPr>
            <p:ph sz="quarter" idx="3"/>
          </p:nvPr>
        </p:nvPicPr>
        <p:blipFill>
          <a:blip r:embed="rId4" cstate="print"/>
          <a:srcRect/>
          <a:stretch>
            <a:fillRect/>
          </a:stretch>
        </p:blipFill>
        <p:spPr>
          <a:xfrm>
            <a:off x="683568" y="3933056"/>
            <a:ext cx="4320480" cy="2924944"/>
          </a:xfrm>
          <a:ln w="28575">
            <a:solidFill>
              <a:schemeClr val="tx2"/>
            </a:solidFill>
          </a:ln>
        </p:spPr>
      </p:pic>
      <p:sp>
        <p:nvSpPr>
          <p:cNvPr id="65541" name="Rectangle 4"/>
          <p:cNvSpPr>
            <a:spLocks noChangeArrowheads="1"/>
          </p:cNvSpPr>
          <p:nvPr/>
        </p:nvSpPr>
        <p:spPr bwMode="auto">
          <a:xfrm>
            <a:off x="1115616" y="0"/>
            <a:ext cx="7313612" cy="1143000"/>
          </a:xfrm>
          <a:prstGeom prst="rect">
            <a:avLst/>
          </a:prstGeom>
          <a:noFill/>
          <a:ln w="9525">
            <a:noFill/>
            <a:miter lim="800000"/>
            <a:headEnd/>
            <a:tailEnd/>
          </a:ln>
        </p:spPr>
        <p:txBody>
          <a:bodyPr anchor="b"/>
          <a:lstStyle/>
          <a:p>
            <a:pPr algn="ctr"/>
            <a:r>
              <a:rPr lang="el-GR" sz="3000" b="1" dirty="0">
                <a:solidFill>
                  <a:schemeClr val="tx2"/>
                </a:solidFill>
                <a:latin typeface="Times New Roman" pitchFamily="18" charset="0"/>
                <a:cs typeface="Times New Roman" pitchFamily="18" charset="0"/>
              </a:rPr>
              <a:t>Περιβαλλοντικά Ατυχήματα</a:t>
            </a:r>
          </a:p>
        </p:txBody>
      </p:sp>
      <p:pic>
        <p:nvPicPr>
          <p:cNvPr id="65542" name="Picture 6" descr="image60"/>
          <p:cNvPicPr>
            <a:picLocks noChangeAspect="1" noChangeArrowheads="1"/>
          </p:cNvPicPr>
          <p:nvPr/>
        </p:nvPicPr>
        <p:blipFill>
          <a:blip r:embed="rId5" cstate="print"/>
          <a:srcRect/>
          <a:stretch>
            <a:fillRect/>
          </a:stretch>
        </p:blipFill>
        <p:spPr bwMode="auto">
          <a:xfrm rot="20343713">
            <a:off x="5424859" y="4499116"/>
            <a:ext cx="3159125" cy="2132856"/>
          </a:xfrm>
          <a:prstGeom prst="rect">
            <a:avLst/>
          </a:prstGeom>
          <a:noFill/>
          <a:ln w="28575">
            <a:solidFill>
              <a:schemeClr val="tx1"/>
            </a:solidFill>
            <a:miter lim="800000"/>
            <a:headEnd/>
            <a:tailEnd/>
          </a:ln>
        </p:spPr>
      </p:pic>
      <p:pic>
        <p:nvPicPr>
          <p:cNvPr id="65543" name="Picture 7" descr="image63"/>
          <p:cNvPicPr>
            <a:picLocks noChangeAspect="1" noChangeArrowheads="1"/>
          </p:cNvPicPr>
          <p:nvPr/>
        </p:nvPicPr>
        <p:blipFill>
          <a:blip r:embed="rId6" cstate="print"/>
          <a:srcRect/>
          <a:stretch>
            <a:fillRect/>
          </a:stretch>
        </p:blipFill>
        <p:spPr bwMode="auto">
          <a:xfrm>
            <a:off x="4572000" y="1988840"/>
            <a:ext cx="3758952" cy="2545124"/>
          </a:xfrm>
          <a:prstGeom prst="rect">
            <a:avLst/>
          </a:prstGeom>
          <a:noFill/>
          <a:ln w="28575">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p:txBody>
          <a:bodyPr/>
          <a:lstStyle/>
          <a:p>
            <a:pPr>
              <a:buFontTx/>
              <a:buNone/>
            </a:pPr>
            <a:endParaRPr lang="el-GR" sz="2200" dirty="0" smtClean="0">
              <a:latin typeface="Times New Roman" pitchFamily="18" charset="0"/>
            </a:endParaRPr>
          </a:p>
          <a:p>
            <a:pPr>
              <a:buFontTx/>
              <a:buNone/>
            </a:pPr>
            <a:endParaRPr lang="el-GR" sz="2200" dirty="0" smtClean="0">
              <a:latin typeface="Times New Roman" pitchFamily="18" charset="0"/>
            </a:endParaRPr>
          </a:p>
          <a:p>
            <a:pPr algn="ctr">
              <a:buFontTx/>
              <a:buNone/>
            </a:pPr>
            <a:r>
              <a:rPr lang="el-GR" sz="3600" b="1" dirty="0" smtClean="0">
                <a:latin typeface="Mistral" pitchFamily="66" charset="0"/>
              </a:rPr>
              <a:t>ΣΤΗ ΠΡΩΤΗ ΓΡΑΜΜΗ ΟΙ ΓΥΝΑΙΚΕΣ  ΤΗΣ </a:t>
            </a:r>
            <a:r>
              <a:rPr lang="en-US" sz="3600" b="1" dirty="0" smtClean="0">
                <a:latin typeface="Mistral" pitchFamily="66" charset="0"/>
              </a:rPr>
              <a:t> </a:t>
            </a:r>
            <a:r>
              <a:rPr lang="el-GR" sz="3600" b="1" dirty="0" smtClean="0">
                <a:latin typeface="Mistral" pitchFamily="66" charset="0"/>
              </a:rPr>
              <a:t>ΑΦΡΙΚΗΣ</a:t>
            </a:r>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67544" y="260648"/>
            <a:ext cx="8229600" cy="1143000"/>
          </a:xfrm>
        </p:spPr>
        <p:txBody>
          <a:bodyPr/>
          <a:lstStyle/>
          <a:p>
            <a:pPr algn="ctr"/>
            <a:r>
              <a:rPr lang="el-GR" sz="3000" b="1" dirty="0" smtClean="0">
                <a:latin typeface="Times New Roman" pitchFamily="18" charset="0"/>
              </a:rPr>
              <a:t>Περιβάλλον και Αρχαία Ελλάδα</a:t>
            </a:r>
            <a:endParaRPr lang="en-US" sz="3000" b="1" dirty="0" smtClean="0">
              <a:latin typeface="Times New Roman" pitchFamily="18" charset="0"/>
            </a:endParaRPr>
          </a:p>
        </p:txBody>
      </p:sp>
      <p:sp>
        <p:nvSpPr>
          <p:cNvPr id="67587" name="Rectangle 3"/>
          <p:cNvSpPr>
            <a:spLocks noGrp="1" noChangeArrowheads="1"/>
          </p:cNvSpPr>
          <p:nvPr>
            <p:ph idx="1"/>
          </p:nvPr>
        </p:nvSpPr>
        <p:spPr>
          <a:xfrm>
            <a:off x="0" y="1673225"/>
            <a:ext cx="6473825" cy="5184775"/>
          </a:xfrm>
        </p:spPr>
        <p:txBody>
          <a:bodyPr/>
          <a:lstStyle/>
          <a:p>
            <a:pPr>
              <a:lnSpc>
                <a:spcPct val="90000"/>
              </a:lnSpc>
            </a:pPr>
            <a:r>
              <a:rPr lang="el-GR" sz="2200" dirty="0" smtClean="0">
                <a:latin typeface="Times New Roman" pitchFamily="18" charset="0"/>
              </a:rPr>
              <a:t>Στα δυτικά Ιμαλάϊα (κοντά στη περιοχή που ζουν οι Καλάς) έχει βρεθεί ελληνική επιγραφή που γράφει </a:t>
            </a:r>
            <a:r>
              <a:rPr lang="el-GR" sz="2200" dirty="0" smtClean="0"/>
              <a:t>«</a:t>
            </a:r>
            <a:r>
              <a:rPr lang="el-GR" sz="2200" dirty="0" smtClean="0">
                <a:latin typeface="Times New Roman" pitchFamily="18" charset="0"/>
              </a:rPr>
              <a:t>μη θηρεύεις, μη αλιεύεις, μη φονεύεις</a:t>
            </a:r>
            <a:r>
              <a:rPr lang="el-GR" sz="2200" dirty="0" smtClean="0"/>
              <a:t>»</a:t>
            </a:r>
            <a:r>
              <a:rPr lang="el-GR" sz="2200" dirty="0" smtClean="0">
                <a:latin typeface="Times New Roman" pitchFamily="18" charset="0"/>
              </a:rPr>
              <a:t>. Είναι γνωστό πως από αυτά τα μέρη είχε περάσει ο Μέγας Αλέξανδρος με τα στρατεύματά του. </a:t>
            </a:r>
          </a:p>
          <a:p>
            <a:pPr>
              <a:lnSpc>
                <a:spcPct val="80000"/>
              </a:lnSpc>
            </a:pPr>
            <a:endParaRPr lang="el-GR" sz="2200" dirty="0" smtClean="0">
              <a:latin typeface="Times New Roman" pitchFamily="18" charset="0"/>
            </a:endParaRPr>
          </a:p>
          <a:p>
            <a:pPr>
              <a:lnSpc>
                <a:spcPct val="80000"/>
              </a:lnSpc>
            </a:pPr>
            <a:endParaRPr lang="el-GR" sz="2200" dirty="0" smtClean="0">
              <a:latin typeface="Times New Roman" pitchFamily="18" charset="0"/>
            </a:endParaRPr>
          </a:p>
          <a:p>
            <a:pPr>
              <a:lnSpc>
                <a:spcPct val="80000"/>
              </a:lnSpc>
            </a:pPr>
            <a:endParaRPr lang="el-GR" sz="2200" dirty="0" smtClean="0">
              <a:latin typeface="Times New Roman" pitchFamily="18" charset="0"/>
            </a:endParaRPr>
          </a:p>
          <a:p>
            <a:pPr>
              <a:lnSpc>
                <a:spcPct val="80000"/>
              </a:lnSpc>
            </a:pPr>
            <a:r>
              <a:rPr lang="el-GR" sz="2200" dirty="0" smtClean="0">
                <a:latin typeface="Times New Roman" pitchFamily="18" charset="0"/>
              </a:rPr>
              <a:t>Όταν περνούσε από την Ινδία, </a:t>
            </a:r>
          </a:p>
          <a:p>
            <a:pPr>
              <a:lnSpc>
                <a:spcPct val="80000"/>
              </a:lnSpc>
              <a:buFontTx/>
              <a:buNone/>
            </a:pPr>
            <a:r>
              <a:rPr lang="el-GR" sz="2200" dirty="0" smtClean="0">
                <a:latin typeface="Times New Roman" pitchFamily="18" charset="0"/>
              </a:rPr>
              <a:t>	απαγόρευε στους στρατιώτες </a:t>
            </a:r>
          </a:p>
          <a:p>
            <a:pPr>
              <a:lnSpc>
                <a:spcPct val="80000"/>
              </a:lnSpc>
              <a:buFontTx/>
              <a:buNone/>
            </a:pPr>
            <a:r>
              <a:rPr lang="el-GR" sz="2200" dirty="0" smtClean="0">
                <a:latin typeface="Times New Roman" pitchFamily="18" charset="0"/>
              </a:rPr>
              <a:t>	του να σκοτώνουν τις τίγρεις </a:t>
            </a:r>
          </a:p>
          <a:p>
            <a:pPr>
              <a:lnSpc>
                <a:spcPct val="80000"/>
              </a:lnSpc>
              <a:buFontTx/>
              <a:buNone/>
            </a:pPr>
            <a:r>
              <a:rPr lang="el-GR" sz="2200" dirty="0" smtClean="0">
                <a:latin typeface="Times New Roman" pitchFamily="18" charset="0"/>
              </a:rPr>
              <a:t>	επιβάλλοντας ποινές (μαστίγωμα </a:t>
            </a:r>
          </a:p>
          <a:p>
            <a:pPr>
              <a:lnSpc>
                <a:spcPct val="80000"/>
              </a:lnSpc>
              <a:buFontTx/>
              <a:buNone/>
            </a:pPr>
            <a:r>
              <a:rPr lang="el-GR" sz="2200" dirty="0" smtClean="0">
                <a:latin typeface="Times New Roman" pitchFamily="18" charset="0"/>
              </a:rPr>
              <a:t>	για τους δούλους ή τους ξένους </a:t>
            </a:r>
          </a:p>
          <a:p>
            <a:pPr>
              <a:lnSpc>
                <a:spcPct val="80000"/>
              </a:lnSpc>
              <a:buFontTx/>
              <a:buNone/>
            </a:pPr>
            <a:r>
              <a:rPr lang="el-GR" sz="2200" dirty="0" smtClean="0">
                <a:latin typeface="Times New Roman" pitchFamily="18" charset="0"/>
              </a:rPr>
              <a:t>	και πρόστιμα για τους πολίτες).</a:t>
            </a:r>
            <a:endParaRPr lang="en-US" sz="2200" dirty="0" smtClean="0">
              <a:latin typeface="Times New Roman" pitchFamily="18" charset="0"/>
            </a:endParaRPr>
          </a:p>
        </p:txBody>
      </p:sp>
      <p:pic>
        <p:nvPicPr>
          <p:cNvPr id="67588" name="Picture 4" descr="Αλέξανδρος"/>
          <p:cNvPicPr>
            <a:picLocks noChangeAspect="1" noChangeArrowheads="1"/>
          </p:cNvPicPr>
          <p:nvPr/>
        </p:nvPicPr>
        <p:blipFill>
          <a:blip r:embed="rId3" cstate="print"/>
          <a:srcRect/>
          <a:stretch>
            <a:fillRect/>
          </a:stretch>
        </p:blipFill>
        <p:spPr bwMode="auto">
          <a:xfrm rot="21123157">
            <a:off x="4908131" y="3010339"/>
            <a:ext cx="3528517" cy="3024088"/>
          </a:xfrm>
          <a:prstGeom prst="rect">
            <a:avLst/>
          </a:prstGeom>
          <a:noFill/>
          <a:ln w="9525">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1187624" y="188640"/>
            <a:ext cx="7315200" cy="1143000"/>
          </a:xfrm>
        </p:spPr>
        <p:txBody>
          <a:bodyPr/>
          <a:lstStyle/>
          <a:p>
            <a:pPr algn="ctr"/>
            <a:r>
              <a:rPr lang="el-GR" sz="3200" b="1" dirty="0" smtClean="0">
                <a:latin typeface="Bookman Old Style" pitchFamily="18" charset="0"/>
                <a:cs typeface="Times New Roman" pitchFamily="18" charset="0"/>
              </a:rPr>
              <a:t>Οικολογικές Εκπλήξεις</a:t>
            </a:r>
          </a:p>
        </p:txBody>
      </p:sp>
      <p:sp>
        <p:nvSpPr>
          <p:cNvPr id="68611" name="Rectangle 3"/>
          <p:cNvSpPr>
            <a:spLocks noGrp="1" noChangeArrowheads="1"/>
          </p:cNvSpPr>
          <p:nvPr>
            <p:ph idx="4294967295"/>
          </p:nvPr>
        </p:nvSpPr>
        <p:spPr>
          <a:xfrm>
            <a:off x="611560" y="1556792"/>
            <a:ext cx="7315200" cy="4525963"/>
          </a:xfrm>
        </p:spPr>
        <p:txBody>
          <a:bodyPr/>
          <a:lstStyle/>
          <a:p>
            <a:pPr algn="ctr">
              <a:buFontTx/>
              <a:buNone/>
            </a:pPr>
            <a:r>
              <a:rPr lang="el-GR" sz="2200" dirty="0" smtClean="0">
                <a:latin typeface="Bookman Old Style" pitchFamily="18" charset="0"/>
                <a:cs typeface="Times New Roman" pitchFamily="18" charset="0"/>
              </a:rPr>
              <a:t>Η ελονοσία κάποτε μόλυνε 9 στους 10 κατοίκους στο Βόρειο Βόρνεο, γνωστό σήμερα ως </a:t>
            </a:r>
            <a:r>
              <a:rPr lang="en-US" sz="2200" dirty="0" smtClean="0">
                <a:latin typeface="Bookman Old Style" pitchFamily="18" charset="0"/>
                <a:cs typeface="Times New Roman" pitchFamily="18" charset="0"/>
              </a:rPr>
              <a:t>Brunei. </a:t>
            </a:r>
            <a:r>
              <a:rPr lang="el-GR" sz="2200" dirty="0" smtClean="0">
                <a:latin typeface="Bookman Old Style" pitchFamily="18" charset="0"/>
                <a:cs typeface="Times New Roman" pitchFamily="18" charset="0"/>
              </a:rPr>
              <a:t>Το 1955, η Παγκόσμια Οργάνωση Υγείας (</a:t>
            </a:r>
            <a:r>
              <a:rPr lang="en-US" sz="2200" dirty="0" smtClean="0">
                <a:latin typeface="Bookman Old Style" pitchFamily="18" charset="0"/>
                <a:cs typeface="Times New Roman" pitchFamily="18" charset="0"/>
              </a:rPr>
              <a:t>WHO</a:t>
            </a:r>
            <a:r>
              <a:rPr lang="el-GR" sz="2200" dirty="0" smtClean="0">
                <a:latin typeface="Bookman Old Style" pitchFamily="18" charset="0"/>
                <a:cs typeface="Times New Roman" pitchFamily="18" charset="0"/>
              </a:rPr>
              <a:t>) ξεκίνησε να ψεκάζει το νησί με </a:t>
            </a:r>
            <a:r>
              <a:rPr lang="en-US" sz="2200" dirty="0" smtClean="0">
                <a:latin typeface="Bookman Old Style" pitchFamily="18" charset="0"/>
                <a:cs typeface="Times New Roman" pitchFamily="18" charset="0"/>
              </a:rPr>
              <a:t>dieldrin, </a:t>
            </a:r>
            <a:r>
              <a:rPr lang="el-GR" sz="2200" dirty="0" smtClean="0">
                <a:latin typeface="Bookman Old Style" pitchFamily="18" charset="0"/>
                <a:cs typeface="Times New Roman" pitchFamily="18" charset="0"/>
              </a:rPr>
              <a:t>για να εξοντώσει τα κουνούπια που προκάλεσαν την </a:t>
            </a:r>
          </a:p>
          <a:p>
            <a:pPr algn="ctr">
              <a:buFontTx/>
              <a:buNone/>
            </a:pPr>
            <a:r>
              <a:rPr lang="el-GR" sz="2200" dirty="0" smtClean="0">
                <a:latin typeface="Bookman Old Style" pitchFamily="18" charset="0"/>
                <a:cs typeface="Times New Roman" pitchFamily="18" charset="0"/>
              </a:rPr>
              <a:t>ελονοσία. </a:t>
            </a:r>
          </a:p>
          <a:p>
            <a:pPr algn="ctr">
              <a:buFontTx/>
              <a:buNone/>
            </a:pPr>
            <a:endParaRPr lang="el-GR" sz="2200" dirty="0" smtClean="0">
              <a:latin typeface="Bookman Old Style" pitchFamily="18" charset="0"/>
              <a:cs typeface="Times New Roman" pitchFamily="18" charset="0"/>
            </a:endParaRPr>
          </a:p>
          <a:p>
            <a:pPr algn="ctr">
              <a:buFontTx/>
              <a:buNone/>
            </a:pPr>
            <a:endParaRPr lang="el-GR" sz="2200" dirty="0" smtClean="0">
              <a:latin typeface="Bookman Old Style" pitchFamily="18" charset="0"/>
              <a:cs typeface="Times New Roman" pitchFamily="18" charset="0"/>
            </a:endParaRPr>
          </a:p>
          <a:p>
            <a:pPr algn="ctr">
              <a:buFontTx/>
              <a:buNone/>
            </a:pPr>
            <a:r>
              <a:rPr lang="el-GR" sz="2200" dirty="0" smtClean="0">
                <a:latin typeface="Bookman Old Style" pitchFamily="18" charset="0"/>
                <a:cs typeface="Times New Roman" pitchFamily="18" charset="0"/>
              </a:rPr>
              <a:t>Το πρόγραμμα είχε τέτοια επιτυχία που η θανατηφόρα ασθένεια πραγματικά εξαλείφθηκε</a:t>
            </a:r>
            <a:r>
              <a:rPr lang="el-GR" sz="2400" dirty="0" smtClean="0">
                <a:latin typeface="Bookman Old Style" pitchFamily="18" charset="0"/>
                <a:cs typeface="Times New Roman" pitchFamily="18" charset="0"/>
              </a:rPr>
              <a:t>.  </a:t>
            </a:r>
          </a:p>
        </p:txBody>
      </p:sp>
      <p:pic>
        <p:nvPicPr>
          <p:cNvPr id="68612" name="Picture 4" descr="mosquito"/>
          <p:cNvPicPr>
            <a:picLocks noChangeAspect="1" noChangeArrowheads="1"/>
          </p:cNvPicPr>
          <p:nvPr/>
        </p:nvPicPr>
        <p:blipFill>
          <a:blip r:embed="rId3" cstate="print"/>
          <a:srcRect/>
          <a:stretch>
            <a:fillRect/>
          </a:stretch>
        </p:blipFill>
        <p:spPr bwMode="auto">
          <a:xfrm>
            <a:off x="6629400" y="5257800"/>
            <a:ext cx="2339752" cy="1481843"/>
          </a:xfrm>
          <a:prstGeom prst="rect">
            <a:avLst/>
          </a:prstGeom>
          <a:noFill/>
          <a:ln w="9525">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1115616" y="188640"/>
            <a:ext cx="7315200" cy="1143000"/>
          </a:xfrm>
        </p:spPr>
        <p:txBody>
          <a:bodyPr/>
          <a:lstStyle/>
          <a:p>
            <a:pPr algn="ctr"/>
            <a:r>
              <a:rPr lang="el-GR" sz="3200" b="1" dirty="0" smtClean="0">
                <a:latin typeface="Bookman Old Style" pitchFamily="18" charset="0"/>
                <a:cs typeface="Times New Roman" pitchFamily="18" charset="0"/>
              </a:rPr>
              <a:t>Οικολογικές Εκπλήξεις</a:t>
            </a:r>
          </a:p>
        </p:txBody>
      </p:sp>
      <p:sp>
        <p:nvSpPr>
          <p:cNvPr id="69635" name="Rectangle 3"/>
          <p:cNvSpPr>
            <a:spLocks noGrp="1" noChangeArrowheads="1"/>
          </p:cNvSpPr>
          <p:nvPr>
            <p:ph idx="4294967295"/>
          </p:nvPr>
        </p:nvSpPr>
        <p:spPr>
          <a:xfrm>
            <a:off x="1828800" y="1600200"/>
            <a:ext cx="7315200" cy="4525963"/>
          </a:xfrm>
        </p:spPr>
        <p:txBody>
          <a:bodyPr/>
          <a:lstStyle/>
          <a:p>
            <a:pPr algn="ctr">
              <a:lnSpc>
                <a:spcPct val="80000"/>
              </a:lnSpc>
              <a:buFontTx/>
              <a:buNone/>
            </a:pPr>
            <a:r>
              <a:rPr lang="el-GR" sz="2200" dirty="0" smtClean="0">
                <a:latin typeface="Bookman Old Style" pitchFamily="18" charset="0"/>
                <a:cs typeface="Times New Roman" pitchFamily="18" charset="0"/>
              </a:rPr>
              <a:t>Όμως, άρχισαν να συμβαίνουν απροσδόκητα γεγονότα. </a:t>
            </a:r>
          </a:p>
          <a:p>
            <a:pPr algn="ctr">
              <a:lnSpc>
                <a:spcPct val="80000"/>
              </a:lnSpc>
              <a:buFontTx/>
              <a:buNone/>
            </a:pPr>
            <a:endParaRPr lang="el-GR" sz="2200" dirty="0" smtClean="0">
              <a:latin typeface="Bookman Old Style" pitchFamily="18" charset="0"/>
              <a:cs typeface="Times New Roman" pitchFamily="18" charset="0"/>
            </a:endParaRPr>
          </a:p>
          <a:p>
            <a:pPr algn="ctr">
              <a:lnSpc>
                <a:spcPct val="80000"/>
              </a:lnSpc>
              <a:buFontTx/>
              <a:buNone/>
            </a:pPr>
            <a:endParaRPr lang="el-GR" sz="2200" dirty="0" smtClean="0">
              <a:latin typeface="Bookman Old Style" pitchFamily="18" charset="0"/>
              <a:cs typeface="Times New Roman" pitchFamily="18" charset="0"/>
            </a:endParaRPr>
          </a:p>
          <a:p>
            <a:pPr algn="ctr">
              <a:lnSpc>
                <a:spcPct val="80000"/>
              </a:lnSpc>
              <a:buFontTx/>
              <a:buNone/>
            </a:pPr>
            <a:r>
              <a:rPr lang="el-GR" sz="2200" dirty="0" smtClean="0">
                <a:latin typeface="Bookman Old Style" pitchFamily="18" charset="0"/>
                <a:cs typeface="Times New Roman" pitchFamily="18" charset="0"/>
              </a:rPr>
              <a:t>Το </a:t>
            </a:r>
            <a:r>
              <a:rPr lang="en-US" sz="2200" dirty="0" smtClean="0">
                <a:latin typeface="Bookman Old Style" pitchFamily="18" charset="0"/>
                <a:cs typeface="Times New Roman" pitchFamily="18" charset="0"/>
              </a:rPr>
              <a:t>dieldrin </a:t>
            </a:r>
            <a:r>
              <a:rPr lang="el-GR" sz="2200" dirty="0" smtClean="0">
                <a:latin typeface="Bookman Old Style" pitchFamily="18" charset="0"/>
                <a:cs typeface="Times New Roman" pitchFamily="18" charset="0"/>
              </a:rPr>
              <a:t>προκάλεσε το θάνατο και σε άλλα έντομα, όπως οι μύγες και οι κατσαρίδες που ζούσαν στα σπίτια. </a:t>
            </a:r>
          </a:p>
          <a:p>
            <a:pPr algn="ctr">
              <a:lnSpc>
                <a:spcPct val="80000"/>
              </a:lnSpc>
              <a:buFontTx/>
              <a:buNone/>
            </a:pPr>
            <a:endParaRPr lang="el-GR" sz="2200" dirty="0" smtClean="0">
              <a:latin typeface="Bookman Old Style" pitchFamily="18" charset="0"/>
              <a:cs typeface="Times New Roman" pitchFamily="18" charset="0"/>
            </a:endParaRPr>
          </a:p>
          <a:p>
            <a:pPr algn="ctr">
              <a:lnSpc>
                <a:spcPct val="80000"/>
              </a:lnSpc>
              <a:buFontTx/>
              <a:buNone/>
            </a:pPr>
            <a:endParaRPr lang="el-GR" sz="2200" dirty="0" smtClean="0">
              <a:latin typeface="Bookman Old Style" pitchFamily="18" charset="0"/>
              <a:cs typeface="Times New Roman" pitchFamily="18" charset="0"/>
            </a:endParaRPr>
          </a:p>
          <a:p>
            <a:pPr algn="ctr">
              <a:lnSpc>
                <a:spcPct val="80000"/>
              </a:lnSpc>
              <a:buFontTx/>
              <a:buNone/>
            </a:pPr>
            <a:r>
              <a:rPr lang="el-GR" sz="2200" dirty="0" smtClean="0">
                <a:latin typeface="Bookman Old Style" pitchFamily="18" charset="0"/>
                <a:cs typeface="Times New Roman" pitchFamily="18" charset="0"/>
              </a:rPr>
              <a:t>Αρχικά, οι κάτοικοι του νησιού επιδοκίμαζαν αυτή την τροπή των πραγμάτων, αλλά στη συνέχεια μικρές σαύρες που ζούσαν επίσης στα σπίτια εξοντώθηκαν, επειδή τρέφονταν με τα έντομα που είχαν ήδη μολυνθεί από το </a:t>
            </a:r>
            <a:r>
              <a:rPr lang="en-US" sz="2200" dirty="0" smtClean="0">
                <a:latin typeface="Bookman Old Style" pitchFamily="18" charset="0"/>
                <a:cs typeface="Times New Roman" pitchFamily="18" charset="0"/>
              </a:rPr>
              <a:t>dieldrin. </a:t>
            </a:r>
            <a:endParaRPr lang="el-GR" sz="2200" dirty="0" smtClean="0">
              <a:latin typeface="Bookman Old Style" pitchFamily="18" charset="0"/>
              <a:cs typeface="Times New Roman" pitchFamily="18" charset="0"/>
            </a:endParaRPr>
          </a:p>
        </p:txBody>
      </p:sp>
      <p:pic>
        <p:nvPicPr>
          <p:cNvPr id="69636" name="Picture 4" descr="dieldrin"/>
          <p:cNvPicPr>
            <a:picLocks noChangeAspect="1" noChangeArrowheads="1"/>
          </p:cNvPicPr>
          <p:nvPr/>
        </p:nvPicPr>
        <p:blipFill>
          <a:blip r:embed="rId3" cstate="print"/>
          <a:srcRect/>
          <a:stretch>
            <a:fillRect/>
          </a:stretch>
        </p:blipFill>
        <p:spPr bwMode="auto">
          <a:xfrm>
            <a:off x="457200" y="1676400"/>
            <a:ext cx="1295400" cy="1047750"/>
          </a:xfrm>
          <a:prstGeom prst="rect">
            <a:avLst/>
          </a:prstGeom>
          <a:noFill/>
          <a:ln w="9525">
            <a:noFill/>
            <a:miter lim="800000"/>
            <a:headEnd/>
            <a:tailEnd/>
          </a:ln>
        </p:spPr>
      </p:pic>
      <p:pic>
        <p:nvPicPr>
          <p:cNvPr id="11266" name="Picture 2" descr="C:\Users\Vanessa\Desktop\αρχείο λήψης.jpg"/>
          <p:cNvPicPr>
            <a:picLocks noChangeAspect="1" noChangeArrowheads="1"/>
          </p:cNvPicPr>
          <p:nvPr/>
        </p:nvPicPr>
        <p:blipFill>
          <a:blip r:embed="rId4" cstate="print"/>
          <a:srcRect/>
          <a:stretch>
            <a:fillRect/>
          </a:stretch>
        </p:blipFill>
        <p:spPr bwMode="auto">
          <a:xfrm>
            <a:off x="0" y="3429000"/>
            <a:ext cx="2123728" cy="266429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1828800" y="274638"/>
            <a:ext cx="7315200" cy="1143000"/>
          </a:xfrm>
        </p:spPr>
        <p:txBody>
          <a:bodyPr/>
          <a:lstStyle/>
          <a:p>
            <a:pPr algn="ctr"/>
            <a:r>
              <a:rPr lang="el-GR" sz="3200" b="1" dirty="0" smtClean="0">
                <a:latin typeface="Bookman Old Style" pitchFamily="18" charset="0"/>
                <a:cs typeface="Times New Roman" pitchFamily="18" charset="0"/>
              </a:rPr>
              <a:t>Οικολογικές Εκπλήξεις</a:t>
            </a:r>
          </a:p>
        </p:txBody>
      </p:sp>
      <p:sp>
        <p:nvSpPr>
          <p:cNvPr id="70659" name="Rectangle 3"/>
          <p:cNvSpPr>
            <a:spLocks noGrp="1" noChangeArrowheads="1"/>
          </p:cNvSpPr>
          <p:nvPr>
            <p:ph idx="4294967295"/>
          </p:nvPr>
        </p:nvSpPr>
        <p:spPr>
          <a:xfrm>
            <a:off x="1828800" y="1600200"/>
            <a:ext cx="7315200" cy="4525963"/>
          </a:xfrm>
        </p:spPr>
        <p:txBody>
          <a:bodyPr/>
          <a:lstStyle/>
          <a:p>
            <a:pPr algn="ctr">
              <a:buFontTx/>
              <a:buNone/>
            </a:pPr>
            <a:r>
              <a:rPr lang="el-GR" sz="2400" dirty="0" smtClean="0">
                <a:latin typeface="Times New Roman" pitchFamily="18" charset="0"/>
                <a:cs typeface="Times New Roman" pitchFamily="18" charset="0"/>
              </a:rPr>
              <a:t>Έπειτα, οι γάτες άρχισαν να πεθαίνουν, αφού τρέφονταν με τις σαύρες. </a:t>
            </a:r>
          </a:p>
          <a:p>
            <a:pPr algn="ctr">
              <a:buFontTx/>
              <a:buNone/>
            </a:pPr>
            <a:endParaRPr lang="el-GR" sz="2400" dirty="0" smtClean="0">
              <a:latin typeface="Times New Roman" pitchFamily="18" charset="0"/>
              <a:cs typeface="Times New Roman" pitchFamily="18" charset="0"/>
            </a:endParaRPr>
          </a:p>
          <a:p>
            <a:pPr algn="ctr">
              <a:buFontTx/>
              <a:buNone/>
            </a:pPr>
            <a:r>
              <a:rPr lang="el-GR" sz="2400" dirty="0" smtClean="0">
                <a:latin typeface="Times New Roman" pitchFamily="18" charset="0"/>
                <a:cs typeface="Times New Roman" pitchFamily="18" charset="0"/>
              </a:rPr>
              <a:t>Στη συνέχεια, με την απουσία των γατών, τα ποντίκια </a:t>
            </a:r>
          </a:p>
          <a:p>
            <a:pPr algn="ctr">
              <a:buFontTx/>
              <a:buNone/>
            </a:pPr>
            <a:r>
              <a:rPr lang="el-GR" sz="2400" dirty="0" smtClean="0">
                <a:latin typeface="Times New Roman" pitchFamily="18" charset="0"/>
                <a:cs typeface="Times New Roman" pitchFamily="18" charset="0"/>
              </a:rPr>
              <a:t>εξαπλώθηκαν σε όλα τα χωριά. </a:t>
            </a:r>
          </a:p>
          <a:p>
            <a:pPr algn="ctr">
              <a:buFontTx/>
              <a:buNone/>
            </a:pPr>
            <a:endParaRPr lang="el-GR" sz="2400" dirty="0" smtClean="0">
              <a:latin typeface="Times New Roman" pitchFamily="18" charset="0"/>
              <a:cs typeface="Times New Roman" pitchFamily="18" charset="0"/>
            </a:endParaRPr>
          </a:p>
          <a:p>
            <a:pPr algn="ctr">
              <a:buFontTx/>
              <a:buNone/>
            </a:pPr>
            <a:r>
              <a:rPr lang="el-GR" sz="2400" dirty="0" smtClean="0">
                <a:latin typeface="Times New Roman" pitchFamily="18" charset="0"/>
                <a:cs typeface="Times New Roman" pitchFamily="18" charset="0"/>
              </a:rPr>
              <a:t>Όταν οι άνθρωποι άρχισαν να απειλούνται από την πανούκλα, η Παγκόσμια Οργάνωση Υγείας έριξε με αλεξίπτωτα υγιείς γάτες στο νησί, προκειμένου να ελέγξουν την εξάπλωση των ποντικιών!!! </a:t>
            </a:r>
          </a:p>
        </p:txBody>
      </p:sp>
      <p:pic>
        <p:nvPicPr>
          <p:cNvPr id="70660" name="Picture 4" descr="cat"/>
          <p:cNvPicPr>
            <a:picLocks noChangeAspect="1" noChangeArrowheads="1"/>
          </p:cNvPicPr>
          <p:nvPr/>
        </p:nvPicPr>
        <p:blipFill>
          <a:blip r:embed="rId3" cstate="print"/>
          <a:srcRect/>
          <a:stretch>
            <a:fillRect/>
          </a:stretch>
        </p:blipFill>
        <p:spPr bwMode="auto">
          <a:xfrm>
            <a:off x="0" y="1412776"/>
            <a:ext cx="1742728" cy="1958019"/>
          </a:xfrm>
          <a:prstGeom prst="rect">
            <a:avLst/>
          </a:prstGeom>
          <a:noFill/>
          <a:ln w="9525">
            <a:noFill/>
            <a:miter lim="800000"/>
            <a:headEnd/>
            <a:tailEnd/>
          </a:ln>
        </p:spPr>
      </p:pic>
      <p:sp>
        <p:nvSpPr>
          <p:cNvPr id="7" name="6 - Ορθογώνιο"/>
          <p:cNvSpPr/>
          <p:nvPr/>
        </p:nvSpPr>
        <p:spPr>
          <a:xfrm>
            <a:off x="685800" y="28194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l-GR" sz="900" i="1" dirty="0">
                <a:solidFill>
                  <a:schemeClr val="tx1"/>
                </a:solidFill>
              </a:rPr>
              <a:t>Λήδα</a:t>
            </a:r>
          </a:p>
        </p:txBody>
      </p:sp>
      <p:pic>
        <p:nvPicPr>
          <p:cNvPr id="12290" name="Picture 2" descr="C:\Users\Vanessa\Desktop\images (1).jpg"/>
          <p:cNvPicPr>
            <a:picLocks noChangeAspect="1" noChangeArrowheads="1"/>
          </p:cNvPicPr>
          <p:nvPr/>
        </p:nvPicPr>
        <p:blipFill>
          <a:blip r:embed="rId4" cstate="print"/>
          <a:srcRect/>
          <a:stretch>
            <a:fillRect/>
          </a:stretch>
        </p:blipFill>
        <p:spPr bwMode="auto">
          <a:xfrm>
            <a:off x="0" y="3429000"/>
            <a:ext cx="2362176" cy="1495425"/>
          </a:xfrm>
          <a:prstGeom prst="rect">
            <a:avLst/>
          </a:prstGeom>
          <a:noFill/>
        </p:spPr>
      </p:pic>
      <p:pic>
        <p:nvPicPr>
          <p:cNvPr id="12291" name="Picture 3" descr="C:\Users\Vanessa\Desktop\images.jpg"/>
          <p:cNvPicPr>
            <a:picLocks noChangeAspect="1" noChangeArrowheads="1"/>
          </p:cNvPicPr>
          <p:nvPr/>
        </p:nvPicPr>
        <p:blipFill>
          <a:blip r:embed="rId5" cstate="print"/>
          <a:srcRect/>
          <a:stretch>
            <a:fillRect/>
          </a:stretch>
        </p:blipFill>
        <p:spPr bwMode="auto">
          <a:xfrm>
            <a:off x="0" y="4941168"/>
            <a:ext cx="2466975" cy="191683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1331640" y="188640"/>
            <a:ext cx="7315200" cy="1143000"/>
          </a:xfrm>
        </p:spPr>
        <p:txBody>
          <a:bodyPr/>
          <a:lstStyle/>
          <a:p>
            <a:pPr algn="ctr"/>
            <a:r>
              <a:rPr lang="el-GR" sz="3200" b="1" dirty="0" smtClean="0">
                <a:latin typeface="Bookman Old Style" pitchFamily="18" charset="0"/>
                <a:cs typeface="Times New Roman" pitchFamily="18" charset="0"/>
              </a:rPr>
              <a:t>Οικολογικές Εκπλήξεις</a:t>
            </a:r>
          </a:p>
        </p:txBody>
      </p:sp>
      <p:sp>
        <p:nvSpPr>
          <p:cNvPr id="71683" name="Rectangle 3"/>
          <p:cNvSpPr>
            <a:spLocks noGrp="1" noChangeArrowheads="1"/>
          </p:cNvSpPr>
          <p:nvPr>
            <p:ph idx="4294967295"/>
          </p:nvPr>
        </p:nvSpPr>
        <p:spPr>
          <a:xfrm>
            <a:off x="0" y="1628800"/>
            <a:ext cx="7315200" cy="4525963"/>
          </a:xfrm>
        </p:spPr>
        <p:txBody>
          <a:bodyPr/>
          <a:lstStyle/>
          <a:p>
            <a:pPr algn="ctr">
              <a:lnSpc>
                <a:spcPct val="90000"/>
              </a:lnSpc>
              <a:buFontTx/>
              <a:buNone/>
            </a:pPr>
            <a:r>
              <a:rPr lang="el-GR" sz="2200" dirty="0" smtClean="0">
                <a:latin typeface="Bookman Old Style" pitchFamily="18" charset="0"/>
                <a:cs typeface="Times New Roman" pitchFamily="18" charset="0"/>
              </a:rPr>
              <a:t>Τότε, οι οροφές των σπιτιών άρχισαν να καταρρέουν. </a:t>
            </a:r>
          </a:p>
          <a:p>
            <a:pPr algn="ctr">
              <a:lnSpc>
                <a:spcPct val="90000"/>
              </a:lnSpc>
              <a:buFontTx/>
              <a:buNone/>
            </a:pPr>
            <a:endParaRPr lang="el-GR" sz="2200" dirty="0" smtClean="0">
              <a:latin typeface="Bookman Old Style" pitchFamily="18" charset="0"/>
              <a:cs typeface="Times New Roman" pitchFamily="18" charset="0"/>
            </a:endParaRPr>
          </a:p>
          <a:p>
            <a:pPr algn="ctr">
              <a:lnSpc>
                <a:spcPct val="90000"/>
              </a:lnSpc>
              <a:buFontTx/>
              <a:buNone/>
            </a:pPr>
            <a:r>
              <a:rPr lang="el-GR" sz="2200" dirty="0" smtClean="0">
                <a:latin typeface="Bookman Old Style" pitchFamily="18" charset="0"/>
                <a:cs typeface="Times New Roman" pitchFamily="18" charset="0"/>
              </a:rPr>
              <a:t>Το </a:t>
            </a:r>
            <a:r>
              <a:rPr lang="en-US" sz="2200" dirty="0" smtClean="0">
                <a:latin typeface="Bookman Old Style" pitchFamily="18" charset="0"/>
                <a:cs typeface="Times New Roman" pitchFamily="18" charset="0"/>
              </a:rPr>
              <a:t>dieldrin </a:t>
            </a:r>
            <a:r>
              <a:rPr lang="el-GR" sz="2200" dirty="0" smtClean="0">
                <a:latin typeface="Bookman Old Style" pitchFamily="18" charset="0"/>
                <a:cs typeface="Times New Roman" pitchFamily="18" charset="0"/>
              </a:rPr>
              <a:t>είχε προκαλέσει θάνατο στις σφήκες και σε άλλα έντομα τα οποία τρέφονταν με κάποιο είδος κάμπιας, η οποία είτε απέφυγε είτε δεν επηρεάστηκε από το εντομοκτόνο. </a:t>
            </a:r>
          </a:p>
          <a:p>
            <a:pPr algn="ctr">
              <a:lnSpc>
                <a:spcPct val="90000"/>
              </a:lnSpc>
              <a:buFontTx/>
              <a:buNone/>
            </a:pPr>
            <a:endParaRPr lang="el-GR" sz="2200" dirty="0" smtClean="0">
              <a:latin typeface="Bookman Old Style" pitchFamily="18" charset="0"/>
              <a:cs typeface="Times New Roman" pitchFamily="18" charset="0"/>
            </a:endParaRPr>
          </a:p>
          <a:p>
            <a:pPr algn="ctr">
              <a:lnSpc>
                <a:spcPct val="90000"/>
              </a:lnSpc>
              <a:buFontTx/>
              <a:buNone/>
            </a:pPr>
            <a:endParaRPr lang="el-GR" sz="2200" dirty="0" smtClean="0">
              <a:latin typeface="Bookman Old Style" pitchFamily="18" charset="0"/>
              <a:cs typeface="Times New Roman" pitchFamily="18" charset="0"/>
            </a:endParaRPr>
          </a:p>
          <a:p>
            <a:pPr algn="ctr">
              <a:lnSpc>
                <a:spcPct val="90000"/>
              </a:lnSpc>
              <a:buFontTx/>
              <a:buNone/>
            </a:pPr>
            <a:r>
              <a:rPr lang="el-GR" sz="2200" dirty="0" smtClean="0">
                <a:latin typeface="Bookman Old Style" pitchFamily="18" charset="0"/>
                <a:cs typeface="Times New Roman" pitchFamily="18" charset="0"/>
              </a:rPr>
              <a:t>Με τους περισσότερους από τους κυνηγούς της εξοντωμένους, ο πληθυσμός της κάμπιας αυξήθηκε εκρηκτικά, έχοντας και την αγαπημένη της τροφή: φύλλα που χρησιμοποιούνταν στις </a:t>
            </a:r>
          </a:p>
          <a:p>
            <a:pPr algn="ctr">
              <a:lnSpc>
                <a:spcPct val="90000"/>
              </a:lnSpc>
              <a:buFontTx/>
              <a:buNone/>
            </a:pPr>
            <a:r>
              <a:rPr lang="el-GR" sz="2200" dirty="0" smtClean="0">
                <a:latin typeface="Bookman Old Style" pitchFamily="18" charset="0"/>
                <a:cs typeface="Times New Roman" pitchFamily="18" charset="0"/>
              </a:rPr>
              <a:t>αχυροσκεπές.   </a:t>
            </a:r>
          </a:p>
        </p:txBody>
      </p:sp>
      <p:pic>
        <p:nvPicPr>
          <p:cNvPr id="13314" name="Picture 2" descr="C:\Users\Vanessa\Desktop\images (2).jpg"/>
          <p:cNvPicPr>
            <a:picLocks noChangeAspect="1" noChangeArrowheads="1"/>
          </p:cNvPicPr>
          <p:nvPr/>
        </p:nvPicPr>
        <p:blipFill>
          <a:blip r:embed="rId3" cstate="print"/>
          <a:srcRect/>
          <a:stretch>
            <a:fillRect/>
          </a:stretch>
        </p:blipFill>
        <p:spPr bwMode="auto">
          <a:xfrm>
            <a:off x="6804248" y="2996952"/>
            <a:ext cx="2123728" cy="1590746"/>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622</TotalTime>
  <Words>3719</Words>
  <Application>Microsoft Macintosh PowerPoint</Application>
  <PresentationFormat>On-screen Show (4:3)</PresentationFormat>
  <Paragraphs>836</Paragraphs>
  <Slides>162</Slides>
  <Notes>61</Notes>
  <HiddenSlides>0</HiddenSlides>
  <MMClips>0</MMClips>
  <ScaleCrop>false</ScaleCrop>
  <HeadingPairs>
    <vt:vector size="4" baseType="variant">
      <vt:variant>
        <vt:lpstr>Theme</vt:lpstr>
      </vt:variant>
      <vt:variant>
        <vt:i4>1</vt:i4>
      </vt:variant>
      <vt:variant>
        <vt:lpstr>Slide Titles</vt:lpstr>
      </vt:variant>
      <vt:variant>
        <vt:i4>162</vt:i4>
      </vt:variant>
    </vt:vector>
  </HeadingPairs>
  <TitlesOfParts>
    <vt:vector size="163" baseType="lpstr">
      <vt:lpstr>Paper</vt:lpstr>
      <vt:lpstr> Περιβαλλοντική Επικοινωνία και Εκπαίδευση</vt:lpstr>
      <vt:lpstr>Άδειες Χρήσης</vt:lpstr>
      <vt:lpstr>Χρηματοδότηση</vt:lpstr>
      <vt:lpstr>ΦΥΣΙΚΕΣ ΚΑΤΑΣΤΡΟΦΕΣ</vt:lpstr>
      <vt:lpstr>ΒΑΣΙΚΑ ΔΙΚΑΙΩΜΑΤΑ ΑΝΘΡΩΠΟΥ</vt:lpstr>
      <vt:lpstr>ΤΙ ΕΙΝΑΙ ΠΕΡΙΒΑΛΛΟΝ ; </vt:lpstr>
      <vt:lpstr>ΤΙ ΕΙΝΑΙ ΦΥΣΙΚΗ ΚΑΤΑΣΤΡΟΦΗ</vt:lpstr>
      <vt:lpstr>PowerPoint Presentation</vt:lpstr>
      <vt:lpstr>PowerPoint Presentation</vt:lpstr>
      <vt:lpstr>ΚΑΤΗΓΟΡΙΕΣ ΚΑΤΑΣΤΡΟΦΩΝ</vt:lpstr>
      <vt:lpstr>PowerPoint Presentation</vt:lpstr>
      <vt:lpstr>PowerPoint Presentation</vt:lpstr>
      <vt:lpstr>Πυρκαγιά Σαν Φρανσίσκο , ΗΠΑ  18 – 21 Απριλίου 1906</vt:lpstr>
      <vt:lpstr>Τόκιο, Γιοκοχάμα, Ιαπωνία 2 Σεπτεμβρίου 1923</vt:lpstr>
      <vt:lpstr>Φάρμινγκτον, Δυτική Βιρτζίνια, ΗΠΑ 20 Νοεμβρίου 1968</vt:lpstr>
      <vt:lpstr>Μπόλα, Μπαγκλαντές 12 Νοεμβρίου 1070</vt:lpstr>
      <vt:lpstr>Νέα Υόρκη, ΗΠΑ 24 Ιουνίου 1975</vt:lpstr>
      <vt:lpstr>«Μεγάλη Τετάρτη», Αυστραλία 16 Φεβρουαρίου 1983</vt:lpstr>
      <vt:lpstr>Γιορκ Μίνστερ, Γιορκ, Αγγλία 9 Ιουλίου 1984</vt:lpstr>
      <vt:lpstr>Κεντρική Ευρώπη 7- 20 Αυγούστου 2002 </vt:lpstr>
      <vt:lpstr>Μπαμ, Ιράν 26 Δεκεμβρίου 2003</vt:lpstr>
      <vt:lpstr>Ινδικός Ωκεανός 26 Δεκεμβρίου 2004</vt:lpstr>
      <vt:lpstr>Νέα Ορλεάνη, Λουιζιάνα 29 Αυγούστου 2005</vt:lpstr>
      <vt:lpstr>Κασμίρ, Πακιστάν 10 Οκτωβρίου 2005</vt:lpstr>
      <vt:lpstr>Νήσος Λέιτε, Φιλιππίνες 17 Φεβρουαρίου 2006</vt:lpstr>
      <vt:lpstr>Γιογκιακάρτα, Ινδονησία 27 Μαΐου 2006</vt:lpstr>
      <vt:lpstr>Ιάβα, Ινδονησία 17 Ιουλίου 2006</vt:lpstr>
      <vt:lpstr>PowerPoint Presentation</vt:lpstr>
      <vt:lpstr>Σαντορίνη 1641 π.Χ.</vt:lpstr>
      <vt:lpstr>Θεσσαλονίκη, Μακεδονία 20 Ιουνίου 1978</vt:lpstr>
      <vt:lpstr>Κορινθία, Πελοπόννησος 24 Φεβρουαρίου 1981</vt:lpstr>
      <vt:lpstr>Πάρνηθα, Αττική 7 Σεπτεμβρίου 1999</vt:lpstr>
      <vt:lpstr>Ζαχάρω, Πελοπόννησος 24-26 Αυγούστου 2007</vt:lpstr>
      <vt:lpstr>PowerPoint Presentation</vt:lpstr>
      <vt:lpstr>ΑΝΘΡΩΠΟΣ - ΕΚΠΑΙΔΕΥΣΗ</vt:lpstr>
      <vt:lpstr>ΕΚΠΑΙΔΕΥΣΗ – ΕΝΗΜΕΡΩΣΗ - ΠΡΟΣΤΑΣΙΑ</vt:lpstr>
      <vt:lpstr>ΕΠΙΚΟΙΝΩΝΙΑ ΚΑΙ ΜΜΕ</vt:lpstr>
      <vt:lpstr>Περιβαλλοντική Επικινδυνότητα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Περιβάλλον – Άνθρωπος - Εκπαίδευση</vt:lpstr>
      <vt:lpstr>Περιβάλλον – Άνθρωπος - Εκπαίδευση</vt:lpstr>
      <vt:lpstr>Περιβάλλον – Άνθρωπος - Εκπαίδευση</vt:lpstr>
      <vt:lpstr>PowerPoint Presentation</vt:lpstr>
      <vt:lpstr>PowerPoint Presentation</vt:lpstr>
      <vt:lpstr>PowerPoint Presentation</vt:lpstr>
      <vt:lpstr>PowerPoint Presentation</vt:lpstr>
      <vt:lpstr>PowerPoint Presentation</vt:lpstr>
      <vt:lpstr>PowerPoint Presentation</vt:lpstr>
      <vt:lpstr>Γιατί χρειαζόμαστε τους καρχαρίες;</vt:lpstr>
      <vt:lpstr>Γιατί χρειαζόμαστε τους καρχαρίες;</vt:lpstr>
      <vt:lpstr>Γιατί χρειαζόμαστε τους καρχαρίες;</vt:lpstr>
      <vt:lpstr>Γιατί χρειαζόμαστε τους καρχαρίες;</vt:lpstr>
      <vt:lpstr>Rachel Carson</vt:lpstr>
      <vt:lpstr>Rachel Carson</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Περιβαλλοντικά Ατυχήματα</vt:lpstr>
      <vt:lpstr>PowerPoint Presentation</vt:lpstr>
      <vt:lpstr>PowerPoint Presentation</vt:lpstr>
      <vt:lpstr>Περιβάλλον και Αρχαία Ελλάδα</vt:lpstr>
      <vt:lpstr>Οικολογικές Εκπλήξεις</vt:lpstr>
      <vt:lpstr>Οικολογικές Εκπλήξεις</vt:lpstr>
      <vt:lpstr>Οικολογικές Εκπλήξεις</vt:lpstr>
      <vt:lpstr>Οικολογικές Εκπλήξεις</vt:lpstr>
      <vt:lpstr>Οικολογικές Εκπλήξεις</vt:lpstr>
      <vt:lpstr>Οχήματα: καλά και άσχημα νέα</vt:lpstr>
      <vt:lpstr>Οχήματα: καλά και άσχημα νέα</vt:lpstr>
      <vt:lpstr>2060: Ο Πλανήτης Γη Αντιμετωπίζει Δύσκολες Καταστάσεις</vt:lpstr>
      <vt:lpstr>2060: Ο Πλανήτης Γη Αντιμετωπίζει Δύσκολες Καταστάσεις</vt:lpstr>
      <vt:lpstr>2060: Ο Πλανήτης Γη Αντιμετωπίζει Δύσκολες Καταστάσεις</vt:lpstr>
      <vt:lpstr>2060: Ο Πλανήτης Γη Αντιμετωπίζει Δύσκολες Καταστάσεις</vt:lpstr>
      <vt:lpstr>2060: Ο Πλανήτης Γη Αντιμετωπίζει Δύσκολες Καταστάσεις</vt:lpstr>
      <vt:lpstr>Τι κρύβει ο όρος αειφορία;</vt:lpstr>
      <vt:lpstr>Τι κρύβει ο όρος αειφορία;</vt:lpstr>
      <vt:lpstr>Τι κρύβει ο όρος αειφορία;</vt:lpstr>
      <vt:lpstr>Τι κρύβει ο όρος αειφορία;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ΕΥΑΛΩΤΕΣ ΠΛΗΘΥΣΜΙΑΚΕΣ ΟΜΑΔΕΣ</vt:lpstr>
      <vt:lpstr>Τι είναι μια ευάλωτη πληθυσμιακή ομάδα …?</vt:lpstr>
      <vt:lpstr>PowerPoint Presentation</vt:lpstr>
      <vt:lpstr>Αναγκαίο να επικεντρωθούμε στις ευπαθείς ομάδες !</vt:lpstr>
      <vt:lpstr>Ευάλωτοι Πληθυσμοί</vt:lpstr>
      <vt:lpstr>Παιδιά</vt:lpstr>
      <vt:lpstr>Γυναίκες</vt:lpstr>
      <vt:lpstr>PowerPoint Presentation</vt:lpstr>
      <vt:lpstr>Τρίτη ηλικία</vt:lpstr>
      <vt:lpstr>PowerPoint Presentation</vt:lpstr>
      <vt:lpstr>Μειονότητες ( Μετανάστες , Χρήστες ουσιών , ΑμΕΑ)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Φτώχεια</vt:lpstr>
      <vt:lpstr>PowerPoint Presentation</vt:lpstr>
      <vt:lpstr>PowerPoint Presentation</vt:lpstr>
      <vt:lpstr>PowerPoint Presentation</vt:lpstr>
      <vt:lpstr>PowerPoint Presentation</vt:lpstr>
      <vt:lpstr>PowerPoint Presentation</vt:lpstr>
      <vt:lpstr>PowerPoint Presentation</vt:lpstr>
      <vt:lpstr>Και μερικά στατιστικά ...</vt:lpstr>
      <vt:lpstr>PowerPoint Presentation</vt:lpstr>
      <vt:lpstr>Νησιά : ευάλωτα οικοσυστήματα</vt:lpstr>
      <vt:lpstr>Ευάλωτοι μέσα στους αιώνες ...</vt:lpstr>
      <vt:lpstr>PowerPoint Presentation</vt:lpstr>
      <vt:lpstr>Πλημμύρες : ένα τραγικό γεγονός για τις ευπαθείς ομάδες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env10062</dc:creator>
  <cp:lastModifiedBy>bill</cp:lastModifiedBy>
  <cp:revision>64</cp:revision>
  <dcterms:created xsi:type="dcterms:W3CDTF">2014-10-06T09:02:42Z</dcterms:created>
  <dcterms:modified xsi:type="dcterms:W3CDTF">2015-09-18T17:08:35Z</dcterms:modified>
</cp:coreProperties>
</file>