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notesMasterIdLst>
    <p:notesMasterId r:id="rId50"/>
  </p:notesMasterIdLst>
  <p:handoutMasterIdLst>
    <p:handoutMasterId r:id="rId51"/>
  </p:handoutMasterIdLst>
  <p:sldIdLst>
    <p:sldId id="456" r:id="rId3"/>
    <p:sldId id="457" r:id="rId4"/>
    <p:sldId id="458" r:id="rId5"/>
    <p:sldId id="259" r:id="rId6"/>
    <p:sldId id="421" r:id="rId7"/>
    <p:sldId id="393" r:id="rId8"/>
    <p:sldId id="394" r:id="rId9"/>
    <p:sldId id="422" r:id="rId10"/>
    <p:sldId id="395" r:id="rId11"/>
    <p:sldId id="396" r:id="rId12"/>
    <p:sldId id="397" r:id="rId13"/>
    <p:sldId id="423" r:id="rId14"/>
    <p:sldId id="398" r:id="rId15"/>
    <p:sldId id="400" r:id="rId16"/>
    <p:sldId id="402" r:id="rId17"/>
    <p:sldId id="424" r:id="rId18"/>
    <p:sldId id="403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9" r:id="rId39"/>
    <p:sldId id="444" r:id="rId40"/>
    <p:sldId id="445" r:id="rId41"/>
    <p:sldId id="448" r:id="rId42"/>
    <p:sldId id="446" r:id="rId43"/>
    <p:sldId id="450" r:id="rId44"/>
    <p:sldId id="447" r:id="rId45"/>
    <p:sldId id="451" r:id="rId46"/>
    <p:sldId id="452" r:id="rId47"/>
    <p:sldId id="454" r:id="rId48"/>
    <p:sldId id="455" r:id="rId49"/>
  </p:sldIdLst>
  <p:sldSz cx="9144000" cy="6858000" type="screen4x3"/>
  <p:notesSz cx="6858000" cy="97774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CC"/>
    <a:srgbClr val="CC9900"/>
    <a:srgbClr val="FFFF00"/>
    <a:srgbClr val="9966FF"/>
    <a:srgbClr val="9966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28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1CEA3B0-DD02-4223-9A33-3D7B368087A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35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5027"/>
            <a:ext cx="548640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4F60719-5B22-437E-A1DB-355061262F3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404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6992" indent="-176992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573" indent="-28445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804" indent="-22756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2924" indent="-22756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8049" indent="-22756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170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8293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3414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8536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8FD84F1-AED9-4D80-8FE8-E6B29D92527F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C550D-77EB-43EB-9A81-EF04D8FE13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7C6FF-D69D-4B96-BB24-21760677E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>
                <a:latin typeface="Arial" pitchFamily="34" charset="0"/>
              </a:rPr>
              <a:t>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573" indent="-28445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804" indent="-22756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2924" indent="-22756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8049" indent="-22756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170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8293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3414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8536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AE4589-27B4-448E-B59F-57150C03CCF2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6992" indent="-176992">
              <a:spcBef>
                <a:spcPct val="0"/>
              </a:spcBef>
              <a:buFontTx/>
              <a:buChar char="•"/>
            </a:pPr>
            <a:endParaRPr lang="el-GR" altLang="el-GR" smtClean="0">
              <a:latin typeface="Arial" pitchFamily="34" charset="0"/>
            </a:endParaRP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573" indent="-28445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804" indent="-22756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2924" indent="-22756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8049" indent="-22756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170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8293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3414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8536" indent="-227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9E3272-68F6-41D5-AB95-B39FC4882437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0719-5B22-437E-A1DB-355061262F32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A8058-22CA-442E-A2F7-58BA7184BE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94AF6-10CC-47C2-BFED-435DAAF63C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94AF6-10CC-47C2-BFED-435DAAF63C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>
              <a:latin typeface="Times New Roman" pitchFamily="18" charset="0"/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>
              <a:latin typeface="Times New Roman" pitchFamily="18" charset="0"/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3AC81C1-05DB-4616-BEF6-A5924BF892A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1809-822C-445B-9ECF-C98503B0E34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29980-9D29-46A0-8C1D-7EF175ACB45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D1C4EC-D1AE-4E92-926A-A5B5E61360F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8C67CB4-AC02-49D7-B6EA-AC8D9E1E5B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1885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219D36-0F7E-452B-A8FE-2E5FB39EE6F2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89B8BE7-5B8E-4E9D-A79C-69734E7071E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426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B322BE-AC60-42BD-B5FE-A6D2A13D4B6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F5EDEF4-F978-4320-A60A-EC18DCC110F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75208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7B98A6-7629-4E7B-98A2-84FA5070FC78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64EC9D7-4213-42EE-AC75-400653CC1D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6473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85DC10-0F5D-4523-81DB-D7C168E2688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F77C93B-D312-4EE0-99F7-4F922264D3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5298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CCBF4E-FF50-4A20-B651-B7D36929BF6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A5B9CA8-BA8C-48B2-BC34-B602336F75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439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6FF24C-9E89-45E4-9FA2-7FF64DC51DC9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3FC7F00-6849-42A1-BE60-FC43304975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12951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2DB037-50EF-4A3D-815E-1453F08353A3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F8F63FE-ED46-4013-AD5E-D564BA82DD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475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134D1-9823-406E-A01A-8BACD66E41F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EF2702-09DE-4E9B-8A89-0103A58BC99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1330D97-6376-443D-8371-FC9D6043D80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612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2CE726-1C3E-4653-8CE8-6C113BC0037E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A3C548E-AFA7-4794-AD99-09A95EAD8D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56994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1479A4-1EBA-40C7-98AA-914F96891E5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7F7B5DA-4464-414E-9489-E3DE148714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7798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7A2F2-BEEC-4258-8DAF-CE6138CC4F9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2AA66-B4DF-4F00-A8C9-2F8B0B7F4B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BA8E6-D260-45F0-AE84-DE0682362A8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5F1DD-E1B6-40CF-9756-F61D4F35D3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167DC-4C46-479C-AA1D-FF94ED7AD9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F3050-21A0-42AC-8A76-40C7A5125D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7C3C-3375-4FBD-9358-AE49BCACB2D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fld id="{F4021531-8BDE-47AB-B541-632002F52F5D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BB2ACE1-D55A-4C54-8243-B93511E7983B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4C7981-0FC9-44D9-91BD-A715D0AB98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00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/>
              <a:t>ΕΦΑΡΜΟΣΜΕΝΗ ΣΤΑΤΙΣΤΙΚΗ</a:t>
            </a:r>
            <a:endParaRPr lang="el-GR" altLang="el-GR" sz="3200" b="1" dirty="0" smtClean="0"/>
          </a:p>
        </p:txBody>
      </p:sp>
      <p:sp>
        <p:nvSpPr>
          <p:cNvPr id="16387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altLang="el-GR" sz="2800" b="1" dirty="0" smtClean="0">
                <a:solidFill>
                  <a:schemeClr val="tx1"/>
                </a:solidFill>
              </a:rPr>
              <a:t>8</a:t>
            </a:r>
            <a:r>
              <a:rPr lang="el-GR" altLang="el-GR" sz="2800" b="1" smtClean="0">
                <a:solidFill>
                  <a:schemeClr val="tx1"/>
                </a:solidFill>
              </a:rPr>
              <a:t>: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</a:rPr>
              <a:t>Logistic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Regression</a:t>
            </a:r>
            <a:endParaRPr lang="el-GR" alt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8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ms43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Ελένη Γάκη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Τμήμα Διοίκησης Επιχειρήσεων</a:t>
            </a:r>
          </a:p>
        </p:txBody>
      </p:sp>
    </p:spTree>
    <p:extLst>
      <p:ext uri="{BB962C8B-B14F-4D97-AF65-F5344CB8AC3E}">
        <p14:creationId xmlns:p14="http://schemas.microsoft.com/office/powerpoint/2010/main" val="14904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434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eriod" startAt="2"/>
            </a:pPr>
            <a:r>
              <a:rPr lang="el-GR" b="1">
                <a:latin typeface="Calibri" pitchFamily="34" charset="0"/>
              </a:rPr>
              <a:t>Ιστόγραμμα εκτιμώμενων πιθανοτήτων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31319" y="5572125"/>
            <a:ext cx="8527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l-GR" sz="1600" dirty="0">
                <a:latin typeface="+mn-lt"/>
              </a:rPr>
              <a:t>Οι παρατηρήσεις ως προς το </a:t>
            </a:r>
            <a:r>
              <a:rPr lang="el-GR" sz="1600" dirty="0" smtClean="0">
                <a:latin typeface="+mn-lt"/>
              </a:rPr>
              <a:t>γεγονός </a:t>
            </a:r>
            <a:r>
              <a:rPr lang="el-GR" sz="1600" dirty="0">
                <a:latin typeface="+mn-lt"/>
              </a:rPr>
              <a:t>που </a:t>
            </a:r>
            <a:r>
              <a:rPr lang="el-GR" sz="1600" dirty="0" smtClean="0">
                <a:latin typeface="+mn-lt"/>
              </a:rPr>
              <a:t>συνέβη </a:t>
            </a:r>
            <a:r>
              <a:rPr lang="el-GR" sz="1600" dirty="0">
                <a:latin typeface="+mn-lt"/>
              </a:rPr>
              <a:t>βρίσκονται στο αριστερό τμήμα του 0,5, ενώ</a:t>
            </a:r>
          </a:p>
          <a:p>
            <a:pPr algn="just"/>
            <a:r>
              <a:rPr lang="el-GR" sz="1600" dirty="0" smtClean="0">
                <a:latin typeface="+mn-lt"/>
              </a:rPr>
              <a:t>οι </a:t>
            </a:r>
            <a:r>
              <a:rPr lang="el-GR" sz="1600" dirty="0">
                <a:latin typeface="+mn-lt"/>
              </a:rPr>
              <a:t>παρατηρήσεις ως προς το γεγονός που δε συνέβη  βρίσκονται στο δεξιό μέλος του 0.5 </a:t>
            </a:r>
            <a:endParaRPr lang="en-US" sz="1600" u="sng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00100" y="1714488"/>
          <a:ext cx="65532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0" name="Document" r:id="rId5" imgW="5485703" imgH="3986423" progId="Word.Document.8">
                  <p:embed/>
                </p:oleObj>
              </mc:Choice>
              <mc:Fallback>
                <p:oleObj name="Document" r:id="rId5" imgW="5485703" imgH="398642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714488"/>
                        <a:ext cx="65532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1250951" y="3463925"/>
            <a:ext cx="2500312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0" y="2286000"/>
            <a:ext cx="214313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43063" y="4714875"/>
            <a:ext cx="592931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00313" y="4713288"/>
            <a:ext cx="4929187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43688" y="2214563"/>
            <a:ext cx="357187" cy="235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428596" y="714356"/>
            <a:ext cx="83968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Εκτίμηση της καλής προσαρμογής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του υποδείγματος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572264" y="21431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solidFill>
                  <a:srgbClr val="C00000"/>
                </a:solidFill>
              </a:rPr>
              <a:t>Διακρίνονται με μεγαλύτερη ευκρίνεια οι ομάδες</a:t>
            </a:r>
            <a:endParaRPr lang="el-GR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58" y="1357298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>
                <a:latin typeface="Calibri" pitchFamily="34" charset="0"/>
              </a:rPr>
              <a:t>3.	</a:t>
            </a:r>
            <a:r>
              <a:rPr lang="el-GR" b="1" dirty="0" smtClean="0">
                <a:latin typeface="Calibri" pitchFamily="34" charset="0"/>
              </a:rPr>
              <a:t>Λογάριθμος </a:t>
            </a:r>
            <a:r>
              <a:rPr lang="el-GR" b="1" dirty="0" err="1">
                <a:latin typeface="Calibri" pitchFamily="34" charset="0"/>
              </a:rPr>
              <a:t>Πιθανοφάνειας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85720" y="1857364"/>
            <a:ext cx="86116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+mn-lt"/>
              </a:rPr>
              <a:t>Το υπόδειγμα της λογιστικής παλινδρόμησης μπορεί να </a:t>
            </a:r>
            <a:r>
              <a:rPr lang="el-GR" dirty="0" smtClean="0">
                <a:latin typeface="+mn-lt"/>
              </a:rPr>
              <a:t>αναζητήσει κατά πόσο είναι </a:t>
            </a:r>
            <a:r>
              <a:rPr lang="el-GR" dirty="0">
                <a:latin typeface="+mn-lt"/>
              </a:rPr>
              <a:t>πιθανά τα </a:t>
            </a:r>
            <a:r>
              <a:rPr lang="el-GR" dirty="0" smtClean="0">
                <a:latin typeface="+mn-lt"/>
              </a:rPr>
              <a:t>αποτελέσματα </a:t>
            </a:r>
            <a:r>
              <a:rPr lang="el-GR" dirty="0">
                <a:latin typeface="+mn-lt"/>
              </a:rPr>
              <a:t>από το </a:t>
            </a:r>
            <a:r>
              <a:rPr lang="el-GR" dirty="0" smtClean="0">
                <a:latin typeface="+mn-lt"/>
              </a:rPr>
              <a:t>χρησιμοποιούμενο </a:t>
            </a:r>
            <a:r>
              <a:rPr lang="el-GR" dirty="0">
                <a:latin typeface="+mn-lt"/>
              </a:rPr>
              <a:t>μοντέλο της </a:t>
            </a:r>
            <a:r>
              <a:rPr lang="el-GR" dirty="0" err="1">
                <a:latin typeface="+mn-lt"/>
              </a:rPr>
              <a:t>λογισιτκής</a:t>
            </a:r>
            <a:r>
              <a:rPr lang="el-GR" dirty="0">
                <a:latin typeface="+mn-lt"/>
              </a:rPr>
              <a:t> παλινδρόμησης, με βάση τις </a:t>
            </a:r>
            <a:r>
              <a:rPr lang="el-GR" dirty="0" smtClean="0">
                <a:latin typeface="+mn-lt"/>
              </a:rPr>
              <a:t> δεδομένες παραμέτρους.</a:t>
            </a:r>
            <a:endParaRPr lang="el-GR" dirty="0">
              <a:latin typeface="+mn-lt"/>
            </a:endParaRPr>
          </a:p>
          <a:p>
            <a:pPr algn="just"/>
            <a:endParaRPr lang="el-GR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Η πιθανότητα των παρατηρούμενων αποτελεσμάτων είναι γνωστή ως </a:t>
            </a:r>
            <a:r>
              <a:rPr lang="el-GR" dirty="0" err="1">
                <a:latin typeface="+mn-lt"/>
              </a:rPr>
              <a:t>πιθανοφάνεια</a:t>
            </a:r>
            <a:r>
              <a:rPr lang="el-GR" dirty="0">
                <a:latin typeface="+mn-lt"/>
              </a:rPr>
              <a:t>.</a:t>
            </a:r>
          </a:p>
          <a:p>
            <a:pPr algn="just"/>
            <a:r>
              <a:rPr lang="el-GR" dirty="0" smtClean="0">
                <a:latin typeface="+mn-lt"/>
              </a:rPr>
              <a:t>Επειδή </a:t>
            </a:r>
            <a:r>
              <a:rPr lang="el-GR" dirty="0">
                <a:latin typeface="+mn-lt"/>
              </a:rPr>
              <a:t>η </a:t>
            </a:r>
            <a:r>
              <a:rPr lang="el-GR" dirty="0" err="1" smtClean="0">
                <a:latin typeface="+mn-lt"/>
              </a:rPr>
              <a:t>πιθανοφάνεια</a:t>
            </a:r>
            <a:r>
              <a:rPr lang="el-GR" dirty="0" smtClean="0">
                <a:latin typeface="+mn-lt"/>
              </a:rPr>
              <a:t> είναι </a:t>
            </a:r>
            <a:r>
              <a:rPr lang="el-GR" dirty="0">
                <a:latin typeface="+mn-lt"/>
              </a:rPr>
              <a:t>μικρός αριθμός χρησιμοποιούμε συνήθως το -2</a:t>
            </a:r>
            <a:r>
              <a:rPr lang="en-US" dirty="0" err="1">
                <a:latin typeface="+mn-lt"/>
              </a:rPr>
              <a:t>logL</a:t>
            </a:r>
            <a:endParaRPr lang="en-US" dirty="0">
              <a:latin typeface="+mn-lt"/>
            </a:endParaRPr>
          </a:p>
          <a:p>
            <a:pPr algn="just"/>
            <a:endParaRPr lang="el-GR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Ένα υπόδειγμα είναι καλό όταν έχουμε υψηλή τιμή της </a:t>
            </a:r>
            <a:r>
              <a:rPr lang="el-GR" dirty="0" err="1">
                <a:latin typeface="+mn-lt"/>
              </a:rPr>
              <a:t>πιθανοφάνειας</a:t>
            </a:r>
            <a:r>
              <a:rPr lang="el-GR" dirty="0">
                <a:latin typeface="+mn-lt"/>
              </a:rPr>
              <a:t>, δηλαδή μικρή τιμή </a:t>
            </a:r>
            <a:r>
              <a:rPr lang="el-GR" dirty="0" smtClean="0">
                <a:latin typeface="+mn-lt"/>
              </a:rPr>
              <a:t>του </a:t>
            </a:r>
            <a:r>
              <a:rPr lang="el-GR" dirty="0">
                <a:latin typeface="+mn-lt"/>
              </a:rPr>
              <a:t>-2</a:t>
            </a:r>
            <a:r>
              <a:rPr lang="en-US" dirty="0" err="1">
                <a:latin typeface="+mn-lt"/>
              </a:rPr>
              <a:t>logL</a:t>
            </a:r>
            <a:r>
              <a:rPr lang="en-US" dirty="0">
                <a:latin typeface="+mn-lt"/>
              </a:rPr>
              <a:t> (-2LL)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To</a:t>
            </a:r>
            <a:r>
              <a:rPr lang="el-GR" dirty="0">
                <a:latin typeface="+mn-lt"/>
              </a:rPr>
              <a:t> υπόδειγμα είναι πολύ καλά προσαρμοσμένο όταν  </a:t>
            </a:r>
            <a:r>
              <a:rPr lang="en-US" dirty="0">
                <a:latin typeface="+mn-lt"/>
              </a:rPr>
              <a:t>L=1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-2LL=0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8596" y="714356"/>
            <a:ext cx="83968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Εκτίμηση της καλής προσαρμογής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του υποδείγματος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3662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5002213" y="4549775"/>
          <a:ext cx="2190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6" name="Equation" r:id="rId4" imgW="101520" imgH="152280" progId="Equation.DSMT4">
                  <p:embed/>
                </p:oleObj>
              </mc:Choice>
              <mc:Fallback>
                <p:oleObj name="Equation" r:id="rId4" imgW="10152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4549775"/>
                        <a:ext cx="21907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500034" y="2143116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Ένα μέτρο καλής προσαρμογής είναι το στατιστικό Ζ</a:t>
            </a:r>
            <a:r>
              <a:rPr lang="el-GR" baseline="30000" dirty="0" smtClean="0">
                <a:latin typeface="+mn-lt"/>
              </a:rPr>
              <a:t>2</a:t>
            </a:r>
            <a:r>
              <a:rPr lang="el-GR" dirty="0" smtClean="0">
                <a:latin typeface="+mn-lt"/>
              </a:rPr>
              <a:t>, το οποίο συγκρίνει τις παρατηρούμενες πιθανότητες με εκείνες που προβλέπονται από το υπόδειγμα. </a:t>
            </a:r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  </a:t>
            </a:r>
          </a:p>
          <a:p>
            <a:pPr algn="just"/>
            <a:r>
              <a:rPr lang="el-GR" dirty="0" smtClean="0">
                <a:latin typeface="+mn-lt"/>
              </a:rPr>
              <a:t>Κατάλοιπο είναι η διαφορά μεταξύ της παρατηρούμενης τιμής Υ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 της προβλεπόμενης </a:t>
            </a:r>
            <a:r>
              <a:rPr lang="en-US" dirty="0" smtClean="0">
                <a:latin typeface="+mn-lt"/>
              </a:rPr>
              <a:t>p</a:t>
            </a:r>
            <a:r>
              <a:rPr lang="en-US" baseline="-25000" dirty="0" smtClean="0">
                <a:latin typeface="+mn-lt"/>
              </a:rPr>
              <a:t>i</a:t>
            </a:r>
            <a:endParaRPr lang="en-US" baseline="-25000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214313" y="1357313"/>
            <a:ext cx="190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latin typeface="+mj-lt"/>
              </a:rPr>
              <a:t>4. Στατιστικό </a:t>
            </a:r>
            <a:r>
              <a:rPr lang="el-GR" b="1" dirty="0">
                <a:latin typeface="+mj-lt"/>
              </a:rPr>
              <a:t>Ζ</a:t>
            </a:r>
            <a:r>
              <a:rPr lang="el-GR" b="1" baseline="30000" dirty="0">
                <a:latin typeface="+mj-lt"/>
              </a:rPr>
              <a:t>2</a:t>
            </a: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5123" name="Object 17"/>
          <p:cNvGraphicFramePr>
            <a:graphicFrameLocks noChangeAspect="1"/>
          </p:cNvGraphicFramePr>
          <p:nvPr/>
        </p:nvGraphicFramePr>
        <p:xfrm>
          <a:off x="2649538" y="3081338"/>
          <a:ext cx="22225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7" name="Equation" r:id="rId6" imgW="1218960" imgH="419040" progId="Equation.DSMT4">
                  <p:embed/>
                </p:oleObj>
              </mc:Choice>
              <mc:Fallback>
                <p:oleObj name="Equation" r:id="rId6" imgW="121896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3081338"/>
                        <a:ext cx="22225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428596" y="714356"/>
            <a:ext cx="83968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Εκτίμηση της καλής προσαρμογής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του υποδείγματος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662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5002213" y="4549775"/>
          <a:ext cx="2190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8" name="Equation" r:id="rId4" imgW="101520" imgH="152280" progId="Equation.DSMT4">
                  <p:embed/>
                </p:oleObj>
              </mc:Choice>
              <mc:Fallback>
                <p:oleObj name="Equation" r:id="rId4" imgW="10152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4549775"/>
                        <a:ext cx="21907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357159" y="2928934"/>
            <a:ext cx="82868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j-lt"/>
              </a:rPr>
              <a:t>      </a:t>
            </a:r>
            <a:r>
              <a:rPr lang="en-GB" b="1" dirty="0" err="1">
                <a:latin typeface="+mj-lt"/>
              </a:rPr>
              <a:t>L</a:t>
            </a:r>
            <a:r>
              <a:rPr lang="en-GB" b="1" baseline="-25000" dirty="0" err="1">
                <a:latin typeface="+mj-lt"/>
              </a:rPr>
              <a:t>c</a:t>
            </a:r>
            <a:r>
              <a:rPr lang="en-US" dirty="0">
                <a:latin typeface="+mj-lt"/>
              </a:rPr>
              <a:t>:</a:t>
            </a:r>
            <a:r>
              <a:rPr lang="el-GR" dirty="0">
                <a:latin typeface="+mj-lt"/>
              </a:rPr>
              <a:t>	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η τιμή της συνάρτησης πιθανοφάνειας όταν το μοντέλο περιέχει μόνο το σταθερό 	όρο </a:t>
            </a:r>
            <a:r>
              <a:rPr lang="el-G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</a:t>
            </a:r>
            <a:r>
              <a:rPr lang="en-GB" i="1" dirty="0">
                <a:latin typeface="+mj-lt"/>
              </a:rPr>
              <a:t>current model</a:t>
            </a:r>
            <a:r>
              <a:rPr lang="el-GR" dirty="0">
                <a:latin typeface="+mj-lt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j-lt"/>
              </a:rPr>
              <a:t>      </a:t>
            </a:r>
            <a:r>
              <a:rPr lang="en-GB" b="1" dirty="0">
                <a:latin typeface="+mj-lt"/>
              </a:rPr>
              <a:t>L</a:t>
            </a:r>
            <a:r>
              <a:rPr lang="en-GB" b="1" baseline="-25000" dirty="0">
                <a:latin typeface="+mj-lt"/>
              </a:rPr>
              <a:t>f</a:t>
            </a:r>
            <a:r>
              <a:rPr lang="el-GR" b="1" dirty="0">
                <a:latin typeface="+mj-lt"/>
              </a:rPr>
              <a:t>: 	</a:t>
            </a:r>
            <a:r>
              <a:rPr lang="el-GR" dirty="0">
                <a:latin typeface="+mj-lt"/>
              </a:rPr>
              <a:t>η τιμή της συνάρτησης πιθανοφάνειας για το υπόδειγμα της </a:t>
            </a:r>
            <a:r>
              <a:rPr lang="el-GR" dirty="0" smtClean="0">
                <a:latin typeface="+mj-lt"/>
              </a:rPr>
              <a:t>παλινδρόμησης  </a:t>
            </a:r>
            <a:r>
              <a:rPr lang="el-GR" dirty="0">
                <a:latin typeface="+mj-lt"/>
              </a:rPr>
              <a:t>με τις ανεξάρτητες μεταβλητές που έχουν χρησιμοποιηθεί στο μοντέλο. </a:t>
            </a:r>
            <a:r>
              <a:rPr lang="el-GR" dirty="0" smtClean="0">
                <a:latin typeface="+mj-lt"/>
              </a:rPr>
              <a:t> </a:t>
            </a:r>
            <a:r>
              <a:rPr lang="el-G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full or saturated model</a:t>
            </a:r>
            <a:r>
              <a:rPr lang="el-G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</a:t>
            </a:r>
            <a:r>
              <a:rPr lang="el-GR" i="1" dirty="0">
                <a:latin typeface="+mj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atin typeface="+mj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solidFill>
                  <a:srgbClr val="FF0000"/>
                </a:solidFill>
                <a:latin typeface="+mj-lt"/>
              </a:rPr>
              <a:t>Μεγάλες τιμές του </a:t>
            </a:r>
            <a:r>
              <a:rPr lang="el-GR" dirty="0" smtClean="0">
                <a:solidFill>
                  <a:srgbClr val="FF0000"/>
                </a:solidFill>
                <a:latin typeface="+mj-lt"/>
              </a:rPr>
              <a:t>χ</a:t>
            </a:r>
            <a:r>
              <a:rPr lang="el-GR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l-G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dirty="0">
                <a:latin typeface="+mj-lt"/>
              </a:rPr>
              <a:t>έχουμε όταν το </a:t>
            </a:r>
            <a:r>
              <a:rPr lang="en-US" dirty="0" err="1">
                <a:latin typeface="+mj-lt"/>
              </a:rPr>
              <a:t>L</a:t>
            </a:r>
            <a:r>
              <a:rPr lang="en-US" baseline="-25000" dirty="0" err="1">
                <a:latin typeface="+mj-lt"/>
              </a:rPr>
              <a:t>c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είναι μικρό σε σχέση με το </a:t>
            </a:r>
            <a:r>
              <a:rPr lang="en-US" dirty="0">
                <a:latin typeface="+mj-lt"/>
              </a:rPr>
              <a:t>L</a:t>
            </a:r>
            <a:r>
              <a:rPr lang="en-US" baseline="-25000" dirty="0">
                <a:latin typeface="+mj-lt"/>
              </a:rPr>
              <a:t>f </a:t>
            </a:r>
            <a:r>
              <a:rPr lang="el-GR" dirty="0">
                <a:latin typeface="+mj-lt"/>
              </a:rPr>
              <a:t> που σημαίνει ότι το προτεινόμενο μοντέλο είναι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μικρής αξιοπιστίας</a:t>
            </a:r>
            <a:r>
              <a:rPr lang="el-GR" dirty="0">
                <a:latin typeface="+mj-lt"/>
              </a:rPr>
              <a:t>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latin typeface="+mj-lt"/>
              </a:rPr>
              <a:t>Αντιθέτως </a:t>
            </a:r>
            <a:r>
              <a:rPr lang="el-GR" dirty="0">
                <a:solidFill>
                  <a:srgbClr val="008000"/>
                </a:solidFill>
                <a:latin typeface="+mj-lt"/>
              </a:rPr>
              <a:t>μικρές τιμές του </a:t>
            </a:r>
            <a:r>
              <a:rPr lang="el-GR" dirty="0" smtClean="0">
                <a:solidFill>
                  <a:srgbClr val="008000"/>
                </a:solidFill>
                <a:latin typeface="+mj-lt"/>
              </a:rPr>
              <a:t>χ</a:t>
            </a:r>
            <a:r>
              <a:rPr lang="el-GR" baseline="30000" dirty="0" smtClean="0">
                <a:solidFill>
                  <a:srgbClr val="008000"/>
                </a:solidFill>
                <a:latin typeface="+mj-lt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l-GR" dirty="0">
                <a:latin typeface="+mj-lt"/>
              </a:rPr>
              <a:t>υποδεικνύουν ότι το προτεινόμενο μοντέλο είναι </a:t>
            </a:r>
            <a:r>
              <a:rPr lang="el-GR" dirty="0">
                <a:solidFill>
                  <a:srgbClr val="008000"/>
                </a:solidFill>
                <a:latin typeface="+mj-lt"/>
              </a:rPr>
              <a:t>αρκετά αξιόπιστο.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099" name="Object 16"/>
          <p:cNvGraphicFramePr>
            <a:graphicFrameLocks noChangeAspect="1"/>
          </p:cNvGraphicFramePr>
          <p:nvPr/>
        </p:nvGraphicFramePr>
        <p:xfrm>
          <a:off x="2500298" y="2071678"/>
          <a:ext cx="38798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9" name="Equation" r:id="rId6" imgW="1892160" imgH="393480" progId="Equation.DSMT4">
                  <p:embed/>
                </p:oleObj>
              </mc:Choice>
              <mc:Fallback>
                <p:oleObj name="Equation" r:id="rId6" imgW="189216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2071678"/>
                        <a:ext cx="38798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285720" y="1428736"/>
            <a:ext cx="182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smtClean="0">
                <a:latin typeface="Calibri" pitchFamily="34" charset="0"/>
              </a:rPr>
              <a:t>5.</a:t>
            </a:r>
            <a:r>
              <a:rPr lang="el-GR" b="1" dirty="0">
                <a:latin typeface="Calibri" pitchFamily="34" charset="0"/>
              </a:rPr>
              <a:t>	Υπόδειγμα </a:t>
            </a:r>
            <a:r>
              <a:rPr lang="el-GR" b="1" dirty="0" smtClean="0">
                <a:latin typeface="Calibri" pitchFamily="34" charset="0"/>
              </a:rPr>
              <a:t>Χ</a:t>
            </a:r>
            <a:r>
              <a:rPr lang="el-GR" b="1" baseline="30000" dirty="0" smtClean="0">
                <a:latin typeface="Calibri" pitchFamily="34" charset="0"/>
              </a:rPr>
              <a:t>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28596" y="714356"/>
            <a:ext cx="83968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Εκτίμηση της καλής προσαρμογής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του υποδείγματος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662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5002213" y="4549775"/>
          <a:ext cx="2190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2" name="Equation" r:id="rId4" imgW="101520" imgH="152280" progId="Equation.DSMT4">
                  <p:embed/>
                </p:oleObj>
              </mc:Choice>
              <mc:Fallback>
                <p:oleObj name="Equation" r:id="rId4" imgW="10152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4549775"/>
                        <a:ext cx="21907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42910" y="1357298"/>
            <a:ext cx="346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j-lt"/>
              </a:rPr>
              <a:t>6. </a:t>
            </a:r>
            <a:r>
              <a:rPr lang="en-US" b="1" dirty="0" err="1">
                <a:latin typeface="+mj-lt"/>
              </a:rPr>
              <a:t>Hosmer</a:t>
            </a:r>
            <a:r>
              <a:rPr lang="el-GR" b="1" dirty="0">
                <a:latin typeface="+mj-lt"/>
              </a:rPr>
              <a:t>-</a:t>
            </a:r>
            <a:r>
              <a:rPr lang="en-US" b="1" dirty="0" err="1">
                <a:latin typeface="+mj-lt"/>
              </a:rPr>
              <a:t>Lemeshow</a:t>
            </a:r>
            <a:r>
              <a:rPr lang="en-US" b="1" dirty="0">
                <a:latin typeface="+mj-lt"/>
              </a:rPr>
              <a:t> statistic X</a:t>
            </a:r>
            <a:r>
              <a:rPr lang="el-GR" baseline="30000" dirty="0">
                <a:latin typeface="+mj-lt"/>
              </a:rPr>
              <a:t>2</a:t>
            </a:r>
            <a:r>
              <a:rPr lang="en-US" b="1" baseline="-25000" dirty="0">
                <a:latin typeface="+mj-lt"/>
              </a:rPr>
              <a:t>HL</a:t>
            </a:r>
            <a:endParaRPr lang="el-GR" b="1" dirty="0">
              <a:latin typeface="+mj-lt"/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357158" y="1857375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+mn-lt"/>
              </a:rPr>
              <a:t>Στην περίπτωση που έχουμε διακριτές μεταβλητές ο πιο γνωστός δείκτης που χρησιμοποιούμε είναι ο </a:t>
            </a:r>
            <a:r>
              <a:rPr lang="el-GR" sz="1600" dirty="0" err="1">
                <a:latin typeface="+mn-lt"/>
              </a:rPr>
              <a:t>Hosmer</a:t>
            </a:r>
            <a:r>
              <a:rPr lang="el-GR" sz="1600" dirty="0">
                <a:latin typeface="+mn-lt"/>
              </a:rPr>
              <a:t> και </a:t>
            </a:r>
            <a:r>
              <a:rPr lang="el-GR" sz="1600" dirty="0" err="1">
                <a:latin typeface="+mn-lt"/>
              </a:rPr>
              <a:t>Lomeshow</a:t>
            </a:r>
            <a:r>
              <a:rPr lang="el-GR" sz="1600" dirty="0">
                <a:latin typeface="+mn-lt"/>
              </a:rPr>
              <a:t>. 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Βάση αυτού του δείκτη κατηγοριοποιούμε τις παρατηρήσεις που έχουμε ανάλογα με τις  εκτιμώμενες πιθανότητές τους. 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Συνήθως φτιάχνουμε </a:t>
            </a:r>
            <a:r>
              <a:rPr lang="en-US" sz="1600" dirty="0">
                <a:latin typeface="+mn-lt"/>
              </a:rPr>
              <a:t>g</a:t>
            </a:r>
            <a:r>
              <a:rPr lang="el-GR" sz="1600" dirty="0">
                <a:latin typeface="+mn-lt"/>
              </a:rPr>
              <a:t> ομάδες παρατηρήσεων με ίσο αριθμό παρατηρήσεων σε κάθε ομάδα. 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Ο πραγματικός αριθμός των αποτυχιών και των επιτυχιών καταγράφονται σ’ ένα πίνακα συνάφειας g X 2 και υπολογίζουμε τον </a:t>
            </a:r>
            <a:r>
              <a:rPr lang="el-GR" sz="1600" dirty="0" err="1">
                <a:latin typeface="+mn-lt"/>
              </a:rPr>
              <a:t>Pearson’s</a:t>
            </a:r>
            <a:r>
              <a:rPr lang="el-GR" sz="1600" dirty="0">
                <a:latin typeface="+mn-lt"/>
              </a:rPr>
              <a:t>  Χ</a:t>
            </a:r>
            <a:r>
              <a:rPr lang="el-GR" sz="1600" baseline="30000" dirty="0">
                <a:latin typeface="+mn-lt"/>
              </a:rPr>
              <a:t>2</a:t>
            </a:r>
            <a:r>
              <a:rPr lang="el-GR" sz="1600" dirty="0">
                <a:latin typeface="+mn-lt"/>
              </a:rPr>
              <a:t> . 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Αυτός ο δείκτης καλείται </a:t>
            </a:r>
            <a:r>
              <a:rPr lang="el-GR" sz="1600" dirty="0" err="1">
                <a:latin typeface="+mn-lt"/>
              </a:rPr>
              <a:t>Hosmer</a:t>
            </a:r>
            <a:r>
              <a:rPr lang="el-GR" sz="1600" dirty="0">
                <a:latin typeface="+mn-lt"/>
              </a:rPr>
              <a:t>-</a:t>
            </a:r>
            <a:r>
              <a:rPr lang="el-GR" sz="1600" dirty="0" err="1">
                <a:latin typeface="+mn-lt"/>
              </a:rPr>
              <a:t>Lemeshow</a:t>
            </a:r>
            <a:r>
              <a:rPr lang="el-GR" sz="1600" dirty="0">
                <a:latin typeface="+mn-lt"/>
              </a:rPr>
              <a:t> </a:t>
            </a:r>
            <a:r>
              <a:rPr lang="el-GR" sz="1600" dirty="0" err="1">
                <a:latin typeface="+mn-lt"/>
              </a:rPr>
              <a:t>statistic</a:t>
            </a:r>
            <a:r>
              <a:rPr lang="el-GR" sz="1600" dirty="0">
                <a:latin typeface="+mn-lt"/>
              </a:rPr>
              <a:t> και συμβολίζεται ως </a:t>
            </a:r>
            <a:r>
              <a:rPr lang="el-GR" sz="1600" b="1" dirty="0">
                <a:latin typeface="+mn-lt"/>
              </a:rPr>
              <a:t>X</a:t>
            </a:r>
            <a:r>
              <a:rPr lang="el-GR" sz="1600" baseline="30000" dirty="0">
                <a:latin typeface="+mn-lt"/>
              </a:rPr>
              <a:t>2</a:t>
            </a:r>
            <a:r>
              <a:rPr lang="el-GR" sz="1600" b="1" baseline="-25000" dirty="0">
                <a:latin typeface="+mn-lt"/>
              </a:rPr>
              <a:t>HL</a:t>
            </a:r>
            <a:r>
              <a:rPr lang="el-GR" sz="1600" dirty="0">
                <a:latin typeface="+mn-lt"/>
              </a:rPr>
              <a:t>. </a:t>
            </a:r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Ακολουθεί την </a:t>
            </a:r>
            <a:r>
              <a:rPr lang="en-US" sz="1600" dirty="0">
                <a:latin typeface="+mn-lt"/>
              </a:rPr>
              <a:t>X</a:t>
            </a:r>
            <a:r>
              <a:rPr lang="el-GR" sz="1600" baseline="30000" dirty="0">
                <a:latin typeface="+mn-lt"/>
              </a:rPr>
              <a:t>2</a:t>
            </a:r>
            <a:r>
              <a:rPr lang="el-GR" sz="1600" dirty="0">
                <a:latin typeface="+mn-lt"/>
              </a:rPr>
              <a:t> κατανομή με (</a:t>
            </a:r>
            <a:r>
              <a:rPr lang="en-US" sz="1600" dirty="0">
                <a:latin typeface="+mn-lt"/>
              </a:rPr>
              <a:t>g</a:t>
            </a:r>
            <a:r>
              <a:rPr lang="el-GR" sz="1600" dirty="0">
                <a:latin typeface="+mn-lt"/>
              </a:rPr>
              <a:t>-2)</a:t>
            </a:r>
            <a:r>
              <a:rPr lang="el-GR" sz="1600" b="1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βαθμούς ελευθερίας.</a:t>
            </a:r>
          </a:p>
          <a:p>
            <a:pPr algn="just"/>
            <a:endParaRPr lang="el-GR" sz="1600" b="1" dirty="0">
              <a:latin typeface="+mn-lt"/>
            </a:endParaRPr>
          </a:p>
          <a:p>
            <a:pPr algn="just"/>
            <a:endParaRPr lang="el-GR" sz="1600" dirty="0">
              <a:latin typeface="+mn-lt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28596" y="714356"/>
            <a:ext cx="83968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Εκτίμηση της καλής προσαρμογής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του υποδείγματος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428596" y="5286388"/>
            <a:ext cx="8286808" cy="83099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/>
              <a:t>Η τιμή του Χ2 που αντιστοιχεί σε επίπεδο στατιστικής σημαντικότητας α&gt;0.05 δηλώνει ότι το υπόδειγμα της λογιστικής παλινδρόμησης είναι καλά προσαρμοσμένο στα δεδομένα. </a:t>
            </a:r>
            <a:endParaRPr lang="el-G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6866302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Έλεγχος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των </a:t>
            </a:r>
            <a:r>
              <a:rPr lang="el-GR" sz="2600" b="1" dirty="0">
                <a:solidFill>
                  <a:schemeClr val="tx2"/>
                </a:solidFill>
                <a:latin typeface="+mj-lt"/>
              </a:rPr>
              <a:t>Συντελεστών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Παλινδρόμησης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500034" y="3643314"/>
          <a:ext cx="2782887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6" name="Equation" r:id="rId4" imgW="1447560" imgH="609480" progId="Equation.DSMT4">
                  <p:embed/>
                </p:oleObj>
              </mc:Choice>
              <mc:Fallback>
                <p:oleObj name="Equation" r:id="rId4" imgW="1447560" imgH="609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643314"/>
                        <a:ext cx="2782887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28596" y="1500174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+mn-lt"/>
              </a:rPr>
              <a:t>Ο βασικός έλεγχος των </a:t>
            </a:r>
            <a:r>
              <a:rPr lang="el-GR" dirty="0" smtClean="0">
                <a:latin typeface="+mn-lt"/>
              </a:rPr>
              <a:t>συντελεστών </a:t>
            </a:r>
            <a:r>
              <a:rPr lang="el-GR" dirty="0">
                <a:latin typeface="+mn-lt"/>
              </a:rPr>
              <a:t>της </a:t>
            </a:r>
            <a:r>
              <a:rPr lang="el-GR" dirty="0" smtClean="0">
                <a:latin typeface="+mn-lt"/>
              </a:rPr>
              <a:t>Λογιστικής Παλινδρόμησης είναι: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8572500" cy="923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l-GR" dirty="0" err="1">
                <a:solidFill>
                  <a:srgbClr val="000000"/>
                </a:solidFill>
              </a:rPr>
              <a:t>Η</a:t>
            </a:r>
            <a:r>
              <a:rPr lang="el-GR" baseline="-25000" dirty="0" err="1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: Ο </a:t>
            </a:r>
            <a:r>
              <a:rPr lang="el-GR" dirty="0" smtClean="0">
                <a:solidFill>
                  <a:srgbClr val="000000"/>
                </a:solidFill>
              </a:rPr>
              <a:t>συντελεστής </a:t>
            </a:r>
            <a:r>
              <a:rPr lang="el-GR" dirty="0">
                <a:solidFill>
                  <a:srgbClr val="000000"/>
                </a:solidFill>
              </a:rPr>
              <a:t>παλινδρόμησης της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j</a:t>
            </a:r>
            <a:r>
              <a:rPr lang="el-GR" baseline="-25000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μεταβλητής </a:t>
            </a:r>
            <a:r>
              <a:rPr lang="el-GR" dirty="0">
                <a:solidFill>
                  <a:srgbClr val="000000"/>
                </a:solidFill>
              </a:rPr>
              <a:t>είναι μηδενικός</a:t>
            </a:r>
          </a:p>
          <a:p>
            <a:r>
              <a:rPr lang="el-GR" i="1" dirty="0">
                <a:solidFill>
                  <a:srgbClr val="000000"/>
                </a:solidFill>
              </a:rPr>
              <a:t>έναντι </a:t>
            </a:r>
          </a:p>
          <a:p>
            <a:r>
              <a:rPr lang="el-GR" dirty="0">
                <a:solidFill>
                  <a:srgbClr val="000000"/>
                </a:solidFill>
              </a:rPr>
              <a:t>Η</a:t>
            </a:r>
            <a:r>
              <a:rPr lang="el-GR" baseline="-25000" dirty="0">
                <a:solidFill>
                  <a:srgbClr val="000000"/>
                </a:solidFill>
              </a:rPr>
              <a:t>1</a:t>
            </a:r>
            <a:r>
              <a:rPr lang="el-GR" dirty="0">
                <a:solidFill>
                  <a:srgbClr val="000000"/>
                </a:solidFill>
              </a:rPr>
              <a:t>: Ο </a:t>
            </a:r>
            <a:r>
              <a:rPr lang="el-GR" dirty="0" smtClean="0">
                <a:solidFill>
                  <a:srgbClr val="000000"/>
                </a:solidFill>
              </a:rPr>
              <a:t>συντελεστής </a:t>
            </a:r>
            <a:r>
              <a:rPr lang="el-GR" dirty="0">
                <a:solidFill>
                  <a:srgbClr val="000000"/>
                </a:solidFill>
              </a:rPr>
              <a:t>παλινδρόμησης της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j</a:t>
            </a:r>
            <a:r>
              <a:rPr lang="el-GR" baseline="-25000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μεταβλητής </a:t>
            </a:r>
            <a:r>
              <a:rPr lang="el-GR" dirty="0">
                <a:solidFill>
                  <a:srgbClr val="000000"/>
                </a:solidFill>
              </a:rPr>
              <a:t>είναι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μη μηδενικός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357158" y="3143248"/>
            <a:ext cx="297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Χρησιμοποιούμε το </a:t>
            </a:r>
            <a:r>
              <a:rPr lang="en-US" dirty="0">
                <a:latin typeface="Calibri" pitchFamily="34" charset="0"/>
              </a:rPr>
              <a:t>Wald test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3357554" y="3786190"/>
            <a:ext cx="5630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Σε κατηγορικές μεταβλητές οι βαθμοί ελευθερίας είναι </a:t>
            </a:r>
          </a:p>
          <a:p>
            <a:r>
              <a:rPr lang="el-GR" dirty="0">
                <a:latin typeface="+mn-lt"/>
              </a:rPr>
              <a:t>κατά έναν λιγότεροι από τον αριθμό των κατηγοριών</a:t>
            </a:r>
            <a:endParaRPr lang="en-US" dirty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00034" y="5072074"/>
            <a:ext cx="8286808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Όταν η τιμή του συντελεστή παλινδρόμησης είναι μεγάλη δεν πρέπει να βασίζεται κανείς στο τεστ </a:t>
            </a:r>
            <a:r>
              <a:rPr lang="en-US" dirty="0" smtClean="0"/>
              <a:t>Wald</a:t>
            </a:r>
            <a:r>
              <a:rPr lang="el-GR" dirty="0" smtClean="0"/>
              <a:t>  αλλά να στηρίζεται στη μεταβολή του λογαρίθμου της </a:t>
            </a:r>
            <a:r>
              <a:rPr lang="el-GR" dirty="0" err="1" smtClean="0"/>
              <a:t>πιθανοφάνειας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785794"/>
            <a:ext cx="76374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Ερμηνεία </a:t>
            </a:r>
            <a:r>
              <a:rPr lang="el-GR" sz="2800" b="1" dirty="0">
                <a:solidFill>
                  <a:schemeClr val="tx2"/>
                </a:solidFill>
                <a:latin typeface="+mj-lt"/>
              </a:rPr>
              <a:t>των Συντελεστών </a:t>
            </a: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Παλινδρόμησης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357158" y="1857364"/>
            <a:ext cx="8429684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Για την ερμηνεία των συντελεστών παλινδρόμησης απαιτείται μετασχηματισμός.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20" y="2571744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Ο μετασχηματισμός αυτός αφορά την απόδοση της εξίσωσης της λογιστικής παλινδρόμησης με το λογάριθμο του λόγου πιθανότητας εμφάνισης ενδεχομένου (Α) προς την πιθανότητα μη εμφάνισης του ενδεχομένου αυτού (Α΄) (</a:t>
            </a:r>
            <a:r>
              <a:rPr lang="en-US" dirty="0" err="1" smtClean="0">
                <a:latin typeface="+mn-lt"/>
              </a:rPr>
              <a:t>logit</a:t>
            </a:r>
            <a:r>
              <a:rPr lang="en-US" dirty="0" smtClean="0">
                <a:latin typeface="+mn-lt"/>
              </a:rPr>
              <a:t>)</a:t>
            </a:r>
            <a:r>
              <a:rPr lang="el-GR" dirty="0" smtClean="0">
                <a:latin typeface="+mn-lt"/>
              </a:rPr>
              <a:t>.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57158" y="4143380"/>
            <a:ext cx="8429684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Ο συντελεστής λογιστικής παλινδρόμησης μπορεί να ερμηνευθεί ως η μεταβολή του λογαρίθμου του λόγου των πιθανοτήτων από την κατά μονάδα μεταβολή της ανεξάρτητης μεταβλητής.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75" y="714356"/>
            <a:ext cx="32619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2"/>
                </a:solidFill>
                <a:latin typeface="+mj-lt"/>
              </a:rPr>
              <a:t>Μερική Συσχέτιση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28662" y="2786058"/>
          <a:ext cx="20018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0" name="Equation" r:id="rId4" imgW="1041120" imgH="495000" progId="Equation.DSMT4">
                  <p:embed/>
                </p:oleObj>
              </mc:Choice>
              <mc:Fallback>
                <p:oleObj name="Equation" r:id="rId4" imgW="104112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786058"/>
                        <a:ext cx="200183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14282" y="1785926"/>
            <a:ext cx="85725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+mn-lt"/>
              </a:rPr>
              <a:t>Το στατιστικό μέτρο της μερικής συσχέτισης κάθε μιας από τις ανεξάρτητες μεταβλητές με την εξαρτημένη  είναι το :</a:t>
            </a:r>
          </a:p>
          <a:p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το </a:t>
            </a:r>
            <a:r>
              <a:rPr lang="el-GR" dirty="0">
                <a:latin typeface="+mn-lt"/>
              </a:rPr>
              <a:t>οποίο παίρνει τιμές από -1 μέχρι 1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Αν </a:t>
            </a:r>
            <a:r>
              <a:rPr lang="en-US" dirty="0">
                <a:latin typeface="+mn-lt"/>
              </a:rPr>
              <a:t>Wald</a:t>
            </a:r>
            <a:r>
              <a:rPr lang="en-US" dirty="0" smtClean="0">
                <a:latin typeface="+mn-lt"/>
              </a:rPr>
              <a:t>&lt;-2k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τότε το </a:t>
            </a:r>
            <a:r>
              <a:rPr lang="en-US" dirty="0">
                <a:latin typeface="+mn-lt"/>
              </a:rPr>
              <a:t>R=0</a:t>
            </a:r>
            <a:endParaRPr lang="el-GR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357554" y="2571744"/>
            <a:ext cx="371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 : </a:t>
            </a:r>
            <a:r>
              <a:rPr lang="el-GR" sz="1400" dirty="0" smtClean="0"/>
              <a:t>βαθμοί ελευθερίας</a:t>
            </a:r>
          </a:p>
          <a:p>
            <a:r>
              <a:rPr lang="en-US" sz="1400" dirty="0" smtClean="0"/>
              <a:t>-2LL</a:t>
            </a:r>
            <a:r>
              <a:rPr lang="el-GR" sz="1400" dirty="0" smtClean="0"/>
              <a:t>0 : το διπλάσιο του λογαρίθμου της </a:t>
            </a:r>
            <a:r>
              <a:rPr lang="el-GR" sz="1400" dirty="0" err="1" smtClean="0"/>
              <a:t>πιθανοφάνειας</a:t>
            </a:r>
            <a:r>
              <a:rPr lang="el-GR" sz="1400" dirty="0" smtClean="0"/>
              <a:t> του υποδείγματος μόνο με τον σταθερό όρο.</a:t>
            </a:r>
          </a:p>
          <a:p>
            <a:endParaRPr lang="el-GR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357158" y="1643050"/>
            <a:ext cx="8572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Το αρχείο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buyers.sav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περιέχει στοιχεία από ένα δείγμα 150 καταναλωτών. Συγκεκριμένα οι μεταβλητές που χρησιμοποιούνται είναι:</a:t>
            </a:r>
          </a:p>
          <a:p>
            <a:pPr algn="just"/>
            <a:endParaRPr lang="el-GR" dirty="0" smtClean="0"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+mn-lt"/>
              </a:rPr>
              <a:t>Buy: </a:t>
            </a:r>
            <a:r>
              <a:rPr lang="el-GR" dirty="0" smtClean="0">
                <a:solidFill>
                  <a:schemeClr val="tx2"/>
                </a:solidFill>
                <a:latin typeface="+mn-lt"/>
              </a:rPr>
              <a:t>Η επιθυμία των καταναλωτών να αγοράσουν ένα προϊόν (1: αγορά, 0: όχι αγορά)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+mn-lt"/>
              </a:rPr>
              <a:t>Price</a:t>
            </a:r>
            <a:r>
              <a:rPr lang="el-GR" dirty="0" smtClean="0">
                <a:solidFill>
                  <a:schemeClr val="tx2"/>
                </a:solidFill>
                <a:latin typeface="+mn-lt"/>
              </a:rPr>
              <a:t>: Τιμή προϊόντος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dirty="0" err="1" smtClean="0">
                <a:solidFill>
                  <a:schemeClr val="tx2"/>
                </a:solidFill>
                <a:latin typeface="+mn-lt"/>
              </a:rPr>
              <a:t>Prcomp</a:t>
            </a:r>
            <a:r>
              <a:rPr lang="el-GR" dirty="0" smtClean="0">
                <a:solidFill>
                  <a:schemeClr val="tx2"/>
                </a:solidFill>
                <a:latin typeface="+mn-lt"/>
              </a:rPr>
              <a:t>: Τιμή ανταγωνιστικού προϊόντος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+mn-lt"/>
              </a:rPr>
              <a:t>Income</a:t>
            </a:r>
            <a:r>
              <a:rPr lang="el-GR" dirty="0" smtClean="0">
                <a:solidFill>
                  <a:schemeClr val="tx2"/>
                </a:solidFill>
                <a:latin typeface="+mn-lt"/>
              </a:rPr>
              <a:t>: Εισόδημα καταναλωτών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+mn-lt"/>
              </a:rPr>
              <a:t>Distance</a:t>
            </a:r>
            <a:r>
              <a:rPr lang="el-GR" dirty="0" smtClean="0">
                <a:solidFill>
                  <a:schemeClr val="tx2"/>
                </a:solidFill>
                <a:latin typeface="+mn-lt"/>
              </a:rPr>
              <a:t>: Απόσταση αγοράς από την κατοικία των καταναλωτών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dirty="0" err="1" smtClean="0">
                <a:solidFill>
                  <a:schemeClr val="tx2"/>
                </a:solidFill>
                <a:latin typeface="+mn-lt"/>
              </a:rPr>
              <a:t>Fammembers</a:t>
            </a:r>
            <a:r>
              <a:rPr lang="el-GR" dirty="0" smtClean="0">
                <a:solidFill>
                  <a:schemeClr val="tx2"/>
                </a:solidFill>
                <a:latin typeface="+mn-lt"/>
              </a:rPr>
              <a:t>: Αριθμός μελών οικογένειας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+mn-lt"/>
              </a:rPr>
              <a:t>location</a:t>
            </a:r>
            <a:r>
              <a:rPr lang="el-GR" dirty="0" smtClean="0">
                <a:solidFill>
                  <a:schemeClr val="tx2"/>
                </a:solidFill>
                <a:latin typeface="+mn-lt"/>
              </a:rPr>
              <a:t> : Τοποθεσία αγοράς (1: Περιοχή Α, 2: Περιοχή Β)</a:t>
            </a:r>
          </a:p>
          <a:p>
            <a:pPr algn="just"/>
            <a:endParaRPr lang="el-GR" dirty="0" smtClean="0">
              <a:latin typeface="+mn-lt"/>
            </a:endParaRPr>
          </a:p>
          <a:p>
            <a:pPr algn="just"/>
            <a:r>
              <a:rPr lang="el-GR" dirty="0" smtClean="0">
                <a:latin typeface="+mn-lt"/>
              </a:rPr>
              <a:t>Να προβλεφθεί με βάση τις τιμές των συγκεκριμένων μεταβλητών, η πιθανότητα αγοράς του προϊόντος Α.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4166490" cy="366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4227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- Ευθύγραμμο βέλος σύνδεσης"/>
          <p:cNvCxnSpPr/>
          <p:nvPr/>
        </p:nvCxnSpPr>
        <p:spPr>
          <a:xfrm flipV="1">
            <a:off x="4286248" y="1928802"/>
            <a:ext cx="857256" cy="7143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786314" y="492919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Κάποια περιγραφικά στατιστικά ως προς τη μεταβλητή «επιθυμία αγοράς»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</a:p>
          <a:p>
            <a:pPr eaLnBrk="1" hangingPunct="1"/>
            <a:r>
              <a:rPr lang="el-GR" alt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741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429C1A8-26C4-45FB-8F56-23B6B963E256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5009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571612"/>
            <a:ext cx="3929090" cy="35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16"/>
            <a:ext cx="4260475" cy="27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- Ευθύγραμμο βέλος σύνδεσης"/>
          <p:cNvCxnSpPr/>
          <p:nvPr/>
        </p:nvCxnSpPr>
        <p:spPr>
          <a:xfrm rot="5400000" flipH="1" flipV="1">
            <a:off x="3857620" y="2786058"/>
            <a:ext cx="1357322" cy="6429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Στρογγυλεμένο ορθογώνιο"/>
          <p:cNvSpPr/>
          <p:nvPr/>
        </p:nvSpPr>
        <p:spPr>
          <a:xfrm>
            <a:off x="8001024" y="2428868"/>
            <a:ext cx="785818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8001024" y="2857496"/>
            <a:ext cx="785818" cy="21431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8001024" y="2643182"/>
            <a:ext cx="78581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429388" y="3857628"/>
            <a:ext cx="1357322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47815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857356" y="2071678"/>
            <a:ext cx="1643074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000760" y="221455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Ορίζουμε την ανεξάρτητη μεταβλητή «Τοποθεσία», η οποία είναι κατηγορική</a:t>
            </a:r>
            <a:endParaRPr lang="el-GR" dirty="0"/>
          </a:p>
        </p:txBody>
      </p:sp>
      <p:sp>
        <p:nvSpPr>
          <p:cNvPr id="9" name="8 - Δεξιό βέλος"/>
          <p:cNvSpPr/>
          <p:nvPr/>
        </p:nvSpPr>
        <p:spPr>
          <a:xfrm>
            <a:off x="5214942" y="2500306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29051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Στρογγυλεμένο ορθογώνιο"/>
          <p:cNvSpPr/>
          <p:nvPr/>
        </p:nvSpPr>
        <p:spPr>
          <a:xfrm>
            <a:off x="2071670" y="1857364"/>
            <a:ext cx="78581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714876" y="250030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Αποθηκεύουμε τα </a:t>
            </a:r>
            <a:r>
              <a:rPr lang="el-GR" dirty="0" smtClean="0">
                <a:solidFill>
                  <a:srgbClr val="0070C0"/>
                </a:solidFill>
              </a:rPr>
              <a:t>κατάλοιπα</a:t>
            </a:r>
            <a:r>
              <a:rPr lang="el-GR" dirty="0" smtClean="0"/>
              <a:t> για το μοντέλο μας, καθώς και τις </a:t>
            </a:r>
            <a:r>
              <a:rPr lang="el-GR" dirty="0" smtClean="0">
                <a:solidFill>
                  <a:srgbClr val="00B050"/>
                </a:solidFill>
              </a:rPr>
              <a:t>προβλεπόμενες τιμές για τις πιθανότητες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2643174" y="2571744"/>
            <a:ext cx="571504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1214414" y="2357430"/>
            <a:ext cx="1000132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>
            <a:off x="4000496" y="2928934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40576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1928794" y="1857364"/>
            <a:ext cx="785818" cy="21431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286380" y="2428868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Επιλέγουμε την εμφάνιση διαγραμμάτων και στατιστικών:</a:t>
            </a:r>
          </a:p>
          <a:p>
            <a:pPr algn="just">
              <a:buFontTx/>
              <a:buChar char="-"/>
            </a:pPr>
            <a:r>
              <a:rPr lang="el-GR" sz="1600" dirty="0" smtClean="0">
                <a:solidFill>
                  <a:srgbClr val="C00000"/>
                </a:solidFill>
              </a:rPr>
              <a:t>Διάγραμμα κατάταξης σε ομάδες</a:t>
            </a:r>
          </a:p>
          <a:p>
            <a:pPr algn="just">
              <a:buFontTx/>
              <a:buChar char="-"/>
            </a:pPr>
            <a:r>
              <a:rPr lang="el-GR" sz="1600" dirty="0" smtClean="0"/>
              <a:t> Έλεγχο καλής προσαρμογής </a:t>
            </a:r>
            <a:r>
              <a:rPr lang="en-US" sz="1600" dirty="0" err="1" smtClean="0"/>
              <a:t>Hosmer-Lemeshow</a:t>
            </a:r>
            <a:endParaRPr lang="en-US" sz="1600" dirty="0" smtClean="0"/>
          </a:p>
          <a:p>
            <a:pPr algn="just">
              <a:buFontTx/>
              <a:buChar char="-"/>
            </a:pP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l-GR" sz="1600" dirty="0" smtClean="0">
                <a:solidFill>
                  <a:srgbClr val="FFC000"/>
                </a:solidFill>
              </a:rPr>
              <a:t>Πίνακα συσχετίσεων</a:t>
            </a:r>
            <a:endParaRPr lang="el-GR" sz="1600" dirty="0">
              <a:solidFill>
                <a:srgbClr val="FFC000"/>
              </a:solidFill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4786314" y="3143248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8662" y="2428868"/>
            <a:ext cx="1357322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857224" y="2714620"/>
            <a:ext cx="2214578" cy="2857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714612" y="2357430"/>
            <a:ext cx="1857388" cy="35719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24622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4721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643314"/>
            <a:ext cx="493553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6143636" y="214311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</a:rPr>
              <a:t>Σύνοψη των  παρατηρήσεων</a:t>
            </a:r>
            <a:endParaRPr lang="el-GR" sz="1400" dirty="0">
              <a:solidFill>
                <a:srgbClr val="0070C0"/>
              </a:solidFill>
            </a:endParaRPr>
          </a:p>
        </p:txBody>
      </p:sp>
      <p:sp>
        <p:nvSpPr>
          <p:cNvPr id="12" name="11 - Δεξιό βέλος"/>
          <p:cNvSpPr/>
          <p:nvPr/>
        </p:nvSpPr>
        <p:spPr>
          <a:xfrm>
            <a:off x="5357818" y="228599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1500166" y="535782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357158" y="564357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</a:rPr>
              <a:t>Κωδικοποίηση της εξαρτημένης μεταβλητής. Πρέπει το 1 να αντιστοιχεί πάντα στο ΝΑΙ</a:t>
            </a:r>
            <a:endParaRPr lang="el-GR" sz="1400" dirty="0">
              <a:solidFill>
                <a:srgbClr val="0070C0"/>
              </a:solidFill>
            </a:endParaRPr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5929322" y="5143512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4786314" y="5429264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</a:rPr>
              <a:t>Κωδικοποίηση της ανεξάρτητης κατηγορικής μεταβλητής. Η κωδικοποίηση πρέπει να είναι πάντα 0 και 1. 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7215238" cy="23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357554" y="3500438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</a:rPr>
              <a:t>Πίνακας ταξινόμησης των παρατηρήσεων ως προς την εξαρτημένη μεταβλητή. Στο μοντέλο χρησιμοποιείται μόνο η σταθερά. </a:t>
            </a:r>
            <a:r>
              <a:rPr lang="el-GR" sz="1400" b="1" dirty="0" smtClean="0">
                <a:solidFill>
                  <a:srgbClr val="0070C0"/>
                </a:solidFill>
              </a:rPr>
              <a:t>Συνολικό </a:t>
            </a:r>
            <a:r>
              <a:rPr lang="el-GR" sz="1400" b="1" dirty="0">
                <a:solidFill>
                  <a:srgbClr val="0070C0"/>
                </a:solidFill>
              </a:rPr>
              <a:t>ποσοστό </a:t>
            </a:r>
            <a:r>
              <a:rPr lang="el-GR" sz="1400" b="1" dirty="0" smtClean="0">
                <a:solidFill>
                  <a:srgbClr val="0070C0"/>
                </a:solidFill>
              </a:rPr>
              <a:t>σωστών </a:t>
            </a:r>
            <a:r>
              <a:rPr lang="el-GR" sz="1400" b="1" dirty="0">
                <a:solidFill>
                  <a:srgbClr val="0070C0"/>
                </a:solidFill>
              </a:rPr>
              <a:t>προβλέψεων </a:t>
            </a:r>
            <a:r>
              <a:rPr lang="el-GR" sz="1400" b="1" dirty="0" smtClean="0">
                <a:solidFill>
                  <a:srgbClr val="0070C0"/>
                </a:solidFill>
              </a:rPr>
              <a:t>60</a:t>
            </a:r>
            <a:r>
              <a:rPr lang="el-GR" sz="1400" b="1" dirty="0">
                <a:solidFill>
                  <a:srgbClr val="0070C0"/>
                </a:solidFill>
              </a:rPr>
              <a:t>%. </a:t>
            </a:r>
          </a:p>
          <a:p>
            <a:endParaRPr lang="el-GR" sz="1400" dirty="0">
              <a:solidFill>
                <a:srgbClr val="0070C0"/>
              </a:solidFill>
            </a:endParaRPr>
          </a:p>
        </p:txBody>
      </p:sp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56785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714348" y="4286256"/>
            <a:ext cx="1000132" cy="6429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618918"/>
            <a:ext cx="3714776" cy="153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Βέλος προς τα κάτω"/>
          <p:cNvSpPr/>
          <p:nvPr/>
        </p:nvSpPr>
        <p:spPr>
          <a:xfrm>
            <a:off x="5214942" y="3143248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500034" y="5072074"/>
            <a:ext cx="4429156" cy="646331"/>
          </a:xfrm>
          <a:prstGeom prst="rect">
            <a:avLst/>
          </a:prstGeom>
          <a:ln w="28575">
            <a:solidFill>
              <a:srgbClr val="D6009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200" dirty="0" smtClean="0"/>
              <a:t>Αυτό είναι το τεστ χ2 του </a:t>
            </a:r>
            <a:r>
              <a:rPr lang="en-US" sz="1200" dirty="0" smtClean="0"/>
              <a:t>Wald</a:t>
            </a:r>
            <a:r>
              <a:rPr lang="el-GR" sz="1200" dirty="0" smtClean="0"/>
              <a:t> όπου ελέγχεται η υπόθεση ότι η σταθερά είναι ίση με </a:t>
            </a:r>
            <a:r>
              <a:rPr lang="en-US" sz="1200" dirty="0" smtClean="0"/>
              <a:t>0.  </a:t>
            </a:r>
            <a:r>
              <a:rPr lang="el-GR" sz="1200" dirty="0" smtClean="0"/>
              <a:t>Επειδή, </a:t>
            </a:r>
            <a:r>
              <a:rPr lang="en-US" sz="1200" dirty="0" smtClean="0"/>
              <a:t>sig=0,015&lt;0,05 </a:t>
            </a:r>
            <a:r>
              <a:rPr lang="el-GR" sz="1200" dirty="0" smtClean="0"/>
              <a:t>απορρίπτουμε την μηδενική υπόθεση. </a:t>
            </a:r>
            <a:endParaRPr lang="el-GR" sz="1200" dirty="0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000364" y="4286256"/>
            <a:ext cx="714380" cy="500066"/>
          </a:xfrm>
          <a:prstGeom prst="roundRect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>
            <a:stCxn id="12" idx="2"/>
          </p:cNvCxnSpPr>
          <p:nvPr/>
        </p:nvCxnSpPr>
        <p:spPr>
          <a:xfrm rot="5400000">
            <a:off x="3178959" y="4893479"/>
            <a:ext cx="285752" cy="71438"/>
          </a:xfrm>
          <a:prstGeom prst="straightConnector1">
            <a:avLst/>
          </a:prstGeom>
          <a:ln w="2857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1116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929190" y="1643050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Ελέγχεται η στατιστική σημαντικότητα του μοντέλου με το χ2 τεστ. Οι τιμές για </a:t>
            </a:r>
            <a:r>
              <a:rPr lang="en-US" sz="1400" dirty="0" smtClean="0">
                <a:solidFill>
                  <a:srgbClr val="0070C0"/>
                </a:solidFill>
              </a:rPr>
              <a:t>Step, Model </a:t>
            </a:r>
            <a:r>
              <a:rPr lang="el-GR" sz="1400" dirty="0" smtClean="0">
                <a:solidFill>
                  <a:srgbClr val="0070C0"/>
                </a:solidFill>
              </a:rPr>
              <a:t>και </a:t>
            </a:r>
            <a:r>
              <a:rPr lang="en-US" sz="1400" dirty="0" smtClean="0">
                <a:solidFill>
                  <a:srgbClr val="0070C0"/>
                </a:solidFill>
              </a:rPr>
              <a:t>Block</a:t>
            </a:r>
            <a:r>
              <a:rPr lang="el-GR" sz="1400" dirty="0" smtClean="0">
                <a:solidFill>
                  <a:srgbClr val="0070C0"/>
                </a:solidFill>
              </a:rPr>
              <a:t> είναι ίδιες επειδή έχει χρησιμοποιηθεί η μέθοδος </a:t>
            </a:r>
            <a:r>
              <a:rPr lang="en-US" sz="1400" dirty="0" smtClean="0">
                <a:solidFill>
                  <a:srgbClr val="0070C0"/>
                </a:solidFill>
              </a:rPr>
              <a:t>Enter. </a:t>
            </a:r>
            <a:r>
              <a:rPr lang="el-GR" sz="1400" dirty="0" smtClean="0">
                <a:solidFill>
                  <a:srgbClr val="0070C0"/>
                </a:solidFill>
              </a:rPr>
              <a:t>Η υπόθεση που ελέγχεται είναι: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Η0: το μοντέλο δεν είναι στατιστικά σημαντικό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Η1: το μοντέλο είναι στατιστικά σημαντικό.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Επειδή </a:t>
            </a:r>
            <a:r>
              <a:rPr lang="en-US" sz="1400" dirty="0" smtClean="0">
                <a:solidFill>
                  <a:srgbClr val="0070C0"/>
                </a:solidFill>
              </a:rPr>
              <a:t>sig=0,00</a:t>
            </a:r>
            <a:r>
              <a:rPr lang="el-GR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&lt;0,05 </a:t>
            </a:r>
            <a:r>
              <a:rPr lang="el-GR" sz="1400" dirty="0" smtClean="0">
                <a:solidFill>
                  <a:srgbClr val="0070C0"/>
                </a:solidFill>
              </a:rPr>
              <a:t>απορρίπτουμε την Η0. Δηλαδή το μοντέλο είναι στατιστικά σημαντικό </a:t>
            </a:r>
          </a:p>
        </p:txBody>
      </p:sp>
      <p:sp>
        <p:nvSpPr>
          <p:cNvPr id="7" name="6 - Δεξιό βέλος"/>
          <p:cNvSpPr/>
          <p:nvPr/>
        </p:nvSpPr>
        <p:spPr>
          <a:xfrm>
            <a:off x="4429124" y="257174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3148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072066" y="3857628"/>
            <a:ext cx="3857652" cy="461665"/>
          </a:xfrm>
          <a:prstGeom prst="rect">
            <a:avLst/>
          </a:prstGeom>
          <a:ln w="28575">
            <a:solidFill>
              <a:srgbClr val="D60093"/>
            </a:solidFill>
          </a:ln>
        </p:spPr>
        <p:txBody>
          <a:bodyPr wrap="square">
            <a:spAutoFit/>
          </a:bodyPr>
          <a:lstStyle/>
          <a:p>
            <a:r>
              <a:rPr lang="el-GR" sz="1200" dirty="0" smtClean="0"/>
              <a:t>Είναι κάτι ανάλογο με το </a:t>
            </a:r>
            <a:r>
              <a:rPr lang="en-US" sz="1200" dirty="0" smtClean="0"/>
              <a:t>R2 </a:t>
            </a:r>
            <a:r>
              <a:rPr lang="el-GR" sz="1200" dirty="0" smtClean="0"/>
              <a:t>της γραμμικής παλινδρόμησης. Θέλει όμως προσοχή στην ερμηνεία. </a:t>
            </a:r>
            <a:endParaRPr lang="en-US" sz="1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357158" y="51435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Είναι η τιμή </a:t>
            </a:r>
            <a:r>
              <a:rPr lang="en-US" sz="1400" dirty="0" smtClean="0">
                <a:solidFill>
                  <a:srgbClr val="0070C0"/>
                </a:solidFill>
              </a:rPr>
              <a:t>-2LL </a:t>
            </a:r>
            <a:r>
              <a:rPr lang="el-GR" sz="1400" dirty="0" smtClean="0">
                <a:solidFill>
                  <a:srgbClr val="0070C0"/>
                </a:solidFill>
              </a:rPr>
              <a:t>για το τελικό μοντέλο. Για να είναι καλό το μοντέλο θα έπρεπε να είναι χαμηλή η τιμή. </a:t>
            </a:r>
            <a:endParaRPr 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143108" y="3571876"/>
            <a:ext cx="2500330" cy="857256"/>
          </a:xfrm>
          <a:prstGeom prst="roundRect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>
            <a:off x="4714876" y="3929066"/>
            <a:ext cx="357190" cy="357190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928662" y="3643314"/>
            <a:ext cx="1143008" cy="7858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1500166" y="4429132"/>
            <a:ext cx="500066" cy="7143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33750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00034" y="3357562"/>
            <a:ext cx="8286808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rgbClr val="0070C0"/>
                </a:solidFill>
              </a:rPr>
              <a:t>Είναι ο έλεγχος για την καλή προσαρμογή του υποδείγματος. Η τιμή του Χ</a:t>
            </a:r>
            <a:r>
              <a:rPr lang="el-GR" sz="1600" baseline="30000" dirty="0" smtClean="0">
                <a:solidFill>
                  <a:srgbClr val="0070C0"/>
                </a:solidFill>
              </a:rPr>
              <a:t>2</a:t>
            </a:r>
            <a:r>
              <a:rPr lang="el-GR" sz="1600" dirty="0" smtClean="0">
                <a:solidFill>
                  <a:srgbClr val="0070C0"/>
                </a:solidFill>
              </a:rPr>
              <a:t> που αντιστοιχεί σε επίπεδο στατιστικής σημαντικότητας α&gt;0.05 δηλώνει ότι το υπόδειγμα της λογιστικής παλινδρόμησης είναι καλά προσαρμοσμένο στα δεδομένα. </a:t>
            </a:r>
          </a:p>
          <a:p>
            <a:pPr algn="just"/>
            <a:endParaRPr lang="el-GR" sz="1600" dirty="0" smtClean="0">
              <a:solidFill>
                <a:srgbClr val="0070C0"/>
              </a:solidFill>
            </a:endParaRPr>
          </a:p>
          <a:p>
            <a:pPr algn="just"/>
            <a:r>
              <a:rPr lang="el-GR" sz="1600" dirty="0" smtClean="0">
                <a:solidFill>
                  <a:srgbClr val="0070C0"/>
                </a:solidFill>
              </a:rPr>
              <a:t>Εδώ, </a:t>
            </a:r>
            <a:r>
              <a:rPr lang="en-US" sz="1600" dirty="0" smtClean="0">
                <a:solidFill>
                  <a:srgbClr val="0070C0"/>
                </a:solidFill>
              </a:rPr>
              <a:t>sig.=0,986 &gt; 0,05. </a:t>
            </a:r>
            <a:endParaRPr lang="el-G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70548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14348" y="514351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Πίνακας συνάφειας των πραγματικών και εκτιμούμενων παρατηρήσεων για κάθε μία από τις κατηγορίες της εξαρτημένης μεταβλητής. 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Πανεπιστήμιο Αιγαίου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BC3635-039D-4465-A550-C4BD8F7B5DF0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6898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3929066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Πίνακας ταξινόμησης των παρατηρήσεων ως προς την εξαρτημένη μεταβλητή.</a:t>
            </a:r>
          </a:p>
          <a:p>
            <a:pPr algn="just"/>
            <a:r>
              <a:rPr lang="en-US" sz="1400" b="1" dirty="0" smtClean="0">
                <a:solidFill>
                  <a:srgbClr val="0070C0"/>
                </a:solidFill>
              </a:rPr>
              <a:t>Observed</a:t>
            </a:r>
            <a:r>
              <a:rPr lang="en-US" sz="1400" dirty="0" smtClean="0">
                <a:solidFill>
                  <a:srgbClr val="0070C0"/>
                </a:solidFill>
              </a:rPr>
              <a:t>: </a:t>
            </a:r>
            <a:r>
              <a:rPr lang="el-GR" sz="1400" dirty="0" smtClean="0">
                <a:solidFill>
                  <a:srgbClr val="0070C0"/>
                </a:solidFill>
              </a:rPr>
              <a:t>είναι ο συχνότητα για 0 και 1 της εξαρτημένης μεταβλητής</a:t>
            </a:r>
          </a:p>
          <a:p>
            <a:pPr algn="just"/>
            <a:r>
              <a:rPr lang="en-US" sz="1400" b="1" dirty="0" smtClean="0">
                <a:solidFill>
                  <a:srgbClr val="0070C0"/>
                </a:solidFill>
              </a:rPr>
              <a:t>Predicted</a:t>
            </a:r>
            <a:r>
              <a:rPr lang="en-US" sz="1400" dirty="0" smtClean="0">
                <a:solidFill>
                  <a:srgbClr val="0070C0"/>
                </a:solidFill>
              </a:rPr>
              <a:t>: </a:t>
            </a:r>
            <a:r>
              <a:rPr lang="el-GR" sz="1400" dirty="0" smtClean="0">
                <a:solidFill>
                  <a:srgbClr val="0070C0"/>
                </a:solidFill>
              </a:rPr>
              <a:t>είναι οι προβλεπόμενες τιμές της εξαρτημένης μεταβλητής με βάση το πλήρες μοντέλο της λογιστικής παλινδρόμησης.  58 παρατηρήσεις ήταν Ο και προβλέφθηκαν ως 0. 83 παρατηρήσεις ήταν 1 και προβλέφθηκαν ως 1. 7 παρατηρήσεις ήταν 1 και προβλέφθηκαν ως 0 και τέλος, 2 παρατηρήσεις ήταν 0 και προβλέφθηκαν ως 1. </a:t>
            </a:r>
          </a:p>
          <a:p>
            <a:pPr algn="just"/>
            <a:r>
              <a:rPr lang="en-US" sz="1400" b="1" dirty="0" smtClean="0">
                <a:solidFill>
                  <a:srgbClr val="0070C0"/>
                </a:solidFill>
              </a:rPr>
              <a:t>Overall Percentage</a:t>
            </a:r>
            <a:r>
              <a:rPr lang="el-GR" sz="1400" b="1" dirty="0" smtClean="0">
                <a:solidFill>
                  <a:srgbClr val="0070C0"/>
                </a:solidFill>
              </a:rPr>
              <a:t>: </a:t>
            </a:r>
            <a:r>
              <a:rPr lang="el-GR" sz="1400" dirty="0" smtClean="0">
                <a:solidFill>
                  <a:srgbClr val="0070C0"/>
                </a:solidFill>
              </a:rPr>
              <a:t>Δείχνει το συνολικό ποσοστό των σωστών προβλέψεων του μοντέλου, το οποίο είναι 94%. Θυμίζουμε ότι στο αρχικό μοντέλο ήταν μόλις 60%. 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 </a:t>
            </a:r>
            <a:endParaRPr lang="el-GR" sz="1400" dirty="0">
              <a:solidFill>
                <a:srgbClr val="0070C0"/>
              </a:solidFill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>
            <a:off x="4714876" y="3571876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612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4282" y="3714752"/>
            <a:ext cx="92155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00" dirty="0" smtClean="0">
                <a:solidFill>
                  <a:srgbClr val="0070C0"/>
                </a:solidFill>
              </a:rPr>
              <a:t>Το μοντέλο λογιστικής παλινδρόμησης</a:t>
            </a:r>
            <a:endParaRPr lang="en-US" sz="1300" dirty="0" smtClean="0">
              <a:solidFill>
                <a:srgbClr val="0070C0"/>
              </a:solidFill>
            </a:endParaRPr>
          </a:p>
          <a:p>
            <a:r>
              <a:rPr lang="en-US" sz="1300" b="1" dirty="0" smtClean="0">
                <a:solidFill>
                  <a:srgbClr val="0070C0"/>
                </a:solidFill>
              </a:rPr>
              <a:t>log(p/1-p) = b0 + b1*x1 + b2*x2 + b3*x3 + b3*x3+b4*x4+b</a:t>
            </a:r>
            <a:r>
              <a:rPr lang="el-GR" sz="1300" b="1" dirty="0" smtClean="0">
                <a:solidFill>
                  <a:srgbClr val="0070C0"/>
                </a:solidFill>
              </a:rPr>
              <a:t>5</a:t>
            </a:r>
            <a:r>
              <a:rPr lang="en-US" sz="1300" b="1" dirty="0" smtClean="0">
                <a:solidFill>
                  <a:srgbClr val="0070C0"/>
                </a:solidFill>
              </a:rPr>
              <a:t>*x</a:t>
            </a:r>
            <a:r>
              <a:rPr lang="el-GR" sz="1300" b="1" dirty="0" smtClean="0">
                <a:solidFill>
                  <a:srgbClr val="0070C0"/>
                </a:solidFill>
              </a:rPr>
              <a:t>5</a:t>
            </a:r>
            <a:r>
              <a:rPr lang="en-US" sz="1300" b="1" dirty="0" smtClean="0">
                <a:solidFill>
                  <a:srgbClr val="0070C0"/>
                </a:solidFill>
              </a:rPr>
              <a:t>+b</a:t>
            </a:r>
            <a:r>
              <a:rPr lang="el-GR" sz="1300" b="1" dirty="0" smtClean="0">
                <a:solidFill>
                  <a:srgbClr val="0070C0"/>
                </a:solidFill>
              </a:rPr>
              <a:t>6</a:t>
            </a:r>
            <a:r>
              <a:rPr lang="en-US" sz="1300" b="1" dirty="0" smtClean="0">
                <a:solidFill>
                  <a:srgbClr val="0070C0"/>
                </a:solidFill>
              </a:rPr>
              <a:t>*x</a:t>
            </a:r>
            <a:r>
              <a:rPr lang="el-GR" sz="1300" b="1" dirty="0" smtClean="0">
                <a:solidFill>
                  <a:srgbClr val="0070C0"/>
                </a:solidFill>
              </a:rPr>
              <a:t>6</a:t>
            </a:r>
            <a:endParaRPr lang="en-US" sz="1300" dirty="0" smtClean="0">
              <a:solidFill>
                <a:srgbClr val="0070C0"/>
              </a:solidFill>
            </a:endParaRPr>
          </a:p>
          <a:p>
            <a:endParaRPr lang="el-GR" sz="1300" b="1" dirty="0" smtClean="0">
              <a:solidFill>
                <a:srgbClr val="0070C0"/>
              </a:solidFill>
            </a:endParaRPr>
          </a:p>
          <a:p>
            <a:r>
              <a:rPr lang="el-GR" sz="1300" b="1" dirty="0" smtClean="0">
                <a:solidFill>
                  <a:srgbClr val="0070C0"/>
                </a:solidFill>
              </a:rPr>
              <a:t>Συγκεκριμένα</a:t>
            </a:r>
          </a:p>
          <a:p>
            <a:r>
              <a:rPr lang="en-US" sz="1300" b="1" dirty="0" smtClean="0">
                <a:solidFill>
                  <a:srgbClr val="0070C0"/>
                </a:solidFill>
              </a:rPr>
              <a:t>log(p/1-p) = </a:t>
            </a:r>
            <a:r>
              <a:rPr lang="el-GR" sz="1300" b="1" dirty="0" smtClean="0">
                <a:solidFill>
                  <a:srgbClr val="0070C0"/>
                </a:solidFill>
              </a:rPr>
              <a:t>12,860-1,439</a:t>
            </a:r>
            <a:r>
              <a:rPr lang="en-US" sz="1300" b="1" dirty="0" smtClean="0">
                <a:solidFill>
                  <a:srgbClr val="0070C0"/>
                </a:solidFill>
              </a:rPr>
              <a:t>price-1,957prcomp+1,148income-2,334distance+0,428fammembers+1,316location</a:t>
            </a:r>
            <a:endParaRPr lang="el-GR" sz="1300" b="1" dirty="0" smtClean="0">
              <a:solidFill>
                <a:srgbClr val="0070C0"/>
              </a:solidFill>
            </a:endParaRPr>
          </a:p>
          <a:p>
            <a:endParaRPr lang="el-GR" sz="1300" b="1" dirty="0" smtClean="0">
              <a:solidFill>
                <a:srgbClr val="0070C0"/>
              </a:solidFill>
            </a:endParaRPr>
          </a:p>
          <a:p>
            <a:r>
              <a:rPr lang="el-GR" sz="1300" dirty="0" smtClean="0">
                <a:solidFill>
                  <a:srgbClr val="00B0F0"/>
                </a:solidFill>
              </a:rPr>
              <a:t>Ερμηνεία: </a:t>
            </a:r>
            <a:endParaRPr lang="en-US" sz="1300" dirty="0" smtClean="0">
              <a:solidFill>
                <a:srgbClr val="00B0F0"/>
              </a:solidFill>
            </a:endParaRPr>
          </a:p>
          <a:p>
            <a:r>
              <a:rPr lang="en-US" sz="1300" dirty="0" smtClean="0">
                <a:solidFill>
                  <a:srgbClr val="00B0F0"/>
                </a:solidFill>
              </a:rPr>
              <a:t>-1,439price: </a:t>
            </a:r>
            <a:r>
              <a:rPr lang="el-GR" sz="1300" dirty="0" smtClean="0">
                <a:solidFill>
                  <a:srgbClr val="00B0F0"/>
                </a:solidFill>
              </a:rPr>
              <a:t>για κάθε αύξηση της τιμής κατά 1 μονάδα αναμένουμε μείωση της πιθανότητας αγοράς κατά 1,439%</a:t>
            </a:r>
            <a:endParaRPr lang="en-US" sz="1300" dirty="0">
              <a:solidFill>
                <a:srgbClr val="00B0F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000232" y="1785926"/>
            <a:ext cx="714380" cy="15716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2285984" y="3357562"/>
            <a:ext cx="357190" cy="3571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6572264" y="1714488"/>
            <a:ext cx="2428860" cy="646331"/>
          </a:xfrm>
          <a:prstGeom prst="rect">
            <a:avLst/>
          </a:prstGeom>
          <a:noFill/>
          <a:ln w="28575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>
                <a:solidFill>
                  <a:srgbClr val="D60093"/>
                </a:solidFill>
              </a:rPr>
              <a:t>Το </a:t>
            </a:r>
            <a:r>
              <a:rPr lang="en-US" sz="1200" dirty="0" smtClean="0">
                <a:solidFill>
                  <a:srgbClr val="D60093"/>
                </a:solidFill>
              </a:rPr>
              <a:t>Wald test </a:t>
            </a:r>
            <a:r>
              <a:rPr lang="el-GR" sz="1200" dirty="0" smtClean="0">
                <a:solidFill>
                  <a:srgbClr val="D60093"/>
                </a:solidFill>
              </a:rPr>
              <a:t>για τη στατιστική σημαντικότητα των ανεξάρτητων μεταβλητών</a:t>
            </a:r>
            <a:endParaRPr lang="el-GR" sz="1200" dirty="0">
              <a:solidFill>
                <a:srgbClr val="D60093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00430" y="1714488"/>
            <a:ext cx="714380" cy="1571636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7157672" cy="18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142976" y="414338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Ο πίνακας συσχετίσεων των μεταβλητών. 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7344276" cy="37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285852" y="500063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rgbClr val="0070C0"/>
                </a:solidFill>
              </a:rPr>
              <a:t>Διάγραμμα απεικόνισης εκτιμώμενων πιθανοτήτων</a:t>
            </a:r>
          </a:p>
          <a:p>
            <a:pPr algn="just"/>
            <a:r>
              <a:rPr lang="el-GR" sz="1600" dirty="0" smtClean="0">
                <a:solidFill>
                  <a:srgbClr val="0070C0"/>
                </a:solidFill>
              </a:rPr>
              <a:t>Το υπόδειγμα διαχωρίζει επιτυχώς τις δύο ομάδες καταναλωτών, καθεμία μάλιστα εντάσσεται στα άκρα του διαγράμματος.  </a:t>
            </a:r>
            <a:r>
              <a:rPr lang="el-GR" sz="1600" dirty="0" smtClean="0">
                <a:solidFill>
                  <a:srgbClr val="C00000"/>
                </a:solidFill>
              </a:rPr>
              <a:t>Υπάρχουν μικρές εξαιρέσεις.</a:t>
            </a:r>
            <a:endParaRPr lang="el-GR" sz="1600" dirty="0">
              <a:solidFill>
                <a:srgbClr val="C00000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2428860" y="3643314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4367402" cy="42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Στρογγυλεμένο ορθογώνιο"/>
          <p:cNvSpPr/>
          <p:nvPr/>
        </p:nvSpPr>
        <p:spPr>
          <a:xfrm>
            <a:off x="4214810" y="1857364"/>
            <a:ext cx="1071570" cy="4214842"/>
          </a:xfrm>
          <a:prstGeom prst="roundRect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215074" y="300037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D60093"/>
                </a:solidFill>
              </a:rPr>
              <a:t>Οι προβλεπόμενες πιθανότητες. </a:t>
            </a:r>
            <a:endParaRPr lang="el-GR" dirty="0">
              <a:solidFill>
                <a:srgbClr val="D60093"/>
              </a:solidFill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5500694" y="3143248"/>
            <a:ext cx="571504" cy="428628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54768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2571736" y="3786190"/>
            <a:ext cx="321471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2809894" cy="23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429124" y="1714488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Ελέγχεται η στατιστική σημαντικότητα του μοντέλου με το χ2 τεστ. Οι τιμές για </a:t>
            </a:r>
            <a:r>
              <a:rPr lang="en-US" sz="1400" dirty="0" smtClean="0">
                <a:solidFill>
                  <a:srgbClr val="0070C0"/>
                </a:solidFill>
              </a:rPr>
              <a:t>Step, Model </a:t>
            </a:r>
            <a:r>
              <a:rPr lang="el-GR" sz="1400" dirty="0" smtClean="0">
                <a:solidFill>
                  <a:srgbClr val="0070C0"/>
                </a:solidFill>
              </a:rPr>
              <a:t>και </a:t>
            </a:r>
            <a:r>
              <a:rPr lang="en-US" sz="1400" dirty="0" smtClean="0">
                <a:solidFill>
                  <a:srgbClr val="0070C0"/>
                </a:solidFill>
              </a:rPr>
              <a:t>Block</a:t>
            </a:r>
            <a:r>
              <a:rPr lang="el-GR" sz="1400" dirty="0" smtClean="0">
                <a:solidFill>
                  <a:srgbClr val="0070C0"/>
                </a:solidFill>
              </a:rPr>
              <a:t> είναι διαφορετικές.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l-GR" sz="1400" dirty="0" smtClean="0">
                <a:solidFill>
                  <a:srgbClr val="0070C0"/>
                </a:solidFill>
              </a:rPr>
              <a:t>Η υπόθεση που ελέγχεται είναι: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Η0: το μοντέλο δεν είναι στατιστικά σημαντικό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Η1: το μοντέλο είναι στατιστικά σημαντικό.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Επειδή </a:t>
            </a:r>
            <a:r>
              <a:rPr lang="en-US" sz="1400" dirty="0" smtClean="0">
                <a:solidFill>
                  <a:srgbClr val="0070C0"/>
                </a:solidFill>
              </a:rPr>
              <a:t>sig=0,00</a:t>
            </a:r>
            <a:r>
              <a:rPr lang="el-GR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&lt;0,05 </a:t>
            </a:r>
            <a:r>
              <a:rPr lang="el-GR" sz="1400" dirty="0" smtClean="0">
                <a:solidFill>
                  <a:srgbClr val="0070C0"/>
                </a:solidFill>
              </a:rPr>
              <a:t>απορρίπτουμε την Η0. Δηλαδή το μοντέλο είναι στατιστικά σημαντικό </a:t>
            </a: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785786" y="3214686"/>
            <a:ext cx="3000396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3857620" y="292893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4038363"/>
            <a:ext cx="3286148" cy="21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072066" y="4214818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Είναι η τιμή </a:t>
            </a:r>
            <a:r>
              <a:rPr lang="en-US" sz="1400" dirty="0" smtClean="0">
                <a:solidFill>
                  <a:srgbClr val="0070C0"/>
                </a:solidFill>
              </a:rPr>
              <a:t>-2LL </a:t>
            </a:r>
            <a:r>
              <a:rPr lang="el-GR" sz="1400" dirty="0" smtClean="0">
                <a:solidFill>
                  <a:srgbClr val="0070C0"/>
                </a:solidFill>
              </a:rPr>
              <a:t>για το τελικό μοντέλο. Για να είναι καλό το μοντέλο θα έπρεπε να είναι χαμηλή η τιμή.  Στο 4</a:t>
            </a:r>
            <a:r>
              <a:rPr lang="el-GR" sz="1400" baseline="30000" dirty="0" smtClean="0">
                <a:solidFill>
                  <a:srgbClr val="0070C0"/>
                </a:solidFill>
              </a:rPr>
              <a:t>ο</a:t>
            </a:r>
            <a:r>
              <a:rPr lang="el-GR" sz="1400" dirty="0" smtClean="0">
                <a:solidFill>
                  <a:srgbClr val="0070C0"/>
                </a:solidFill>
              </a:rPr>
              <a:t> και τελικό μοντέλο η τιμή έχει μειωθεί.</a:t>
            </a:r>
            <a:endParaRPr 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214414" y="4143380"/>
            <a:ext cx="928694" cy="12144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>
            <a:off x="4143372" y="471488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6"/>
            <a:ext cx="33750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3643314"/>
            <a:ext cx="8286808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rgbClr val="0070C0"/>
                </a:solidFill>
              </a:rPr>
              <a:t>Είναι ο έλεγχος για την καλή προσαρμογή του υποδείγματος. Η τιμή του Χ</a:t>
            </a:r>
            <a:r>
              <a:rPr lang="el-GR" sz="1600" baseline="30000" dirty="0" smtClean="0">
                <a:solidFill>
                  <a:srgbClr val="0070C0"/>
                </a:solidFill>
              </a:rPr>
              <a:t>2</a:t>
            </a:r>
            <a:r>
              <a:rPr lang="el-GR" sz="1600" dirty="0" smtClean="0">
                <a:solidFill>
                  <a:srgbClr val="0070C0"/>
                </a:solidFill>
              </a:rPr>
              <a:t> που αντιστοιχεί σε επίπεδο στατιστικής σημαντικότητας α&gt;0.05 δηλώνει ότι το υπόδειγμα της λογιστικής παλινδρόμησης είναι καλά προσαρμοσμένο στα δεδομένα. </a:t>
            </a:r>
          </a:p>
          <a:p>
            <a:pPr algn="just"/>
            <a:endParaRPr lang="el-GR" sz="1600" dirty="0" smtClean="0">
              <a:solidFill>
                <a:srgbClr val="0070C0"/>
              </a:solidFill>
            </a:endParaRPr>
          </a:p>
          <a:p>
            <a:pPr algn="just"/>
            <a:r>
              <a:rPr lang="el-GR" sz="1600" dirty="0" smtClean="0">
                <a:solidFill>
                  <a:srgbClr val="0070C0"/>
                </a:solidFill>
              </a:rPr>
              <a:t>Εδώ,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l-GR" sz="1600" dirty="0" smtClean="0">
                <a:solidFill>
                  <a:srgbClr val="0070C0"/>
                </a:solidFill>
              </a:rPr>
              <a:t>για το τελικό μοντέλο </a:t>
            </a:r>
            <a:r>
              <a:rPr lang="en-US" sz="1600" dirty="0" smtClean="0">
                <a:solidFill>
                  <a:srgbClr val="0070C0"/>
                </a:solidFill>
              </a:rPr>
              <a:t>sig.=</a:t>
            </a:r>
            <a:r>
              <a:rPr lang="el-GR" sz="1600" dirty="0" smtClean="0">
                <a:solidFill>
                  <a:srgbClr val="0070C0"/>
                </a:solidFill>
              </a:rPr>
              <a:t>1,000</a:t>
            </a:r>
            <a:r>
              <a:rPr lang="en-US" sz="1600" dirty="0" smtClean="0">
                <a:solidFill>
                  <a:srgbClr val="0070C0"/>
                </a:solidFill>
              </a:rPr>
              <a:t>&gt; 0,05. </a:t>
            </a:r>
            <a:endParaRPr lang="el-G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6320216" cy="36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14348" y="542926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Πίνακας ταξινόμησης των παρατηρήσεων ως προς την εξαρτημένη μεταβλητή.</a:t>
            </a:r>
          </a:p>
          <a:p>
            <a:pPr algn="just"/>
            <a:r>
              <a:rPr lang="el-GR" sz="1400" dirty="0" smtClean="0">
                <a:solidFill>
                  <a:srgbClr val="0070C0"/>
                </a:solidFill>
              </a:rPr>
              <a:t> 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52149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00034" y="4929198"/>
            <a:ext cx="81439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00" dirty="0" smtClean="0">
                <a:solidFill>
                  <a:srgbClr val="0070C0"/>
                </a:solidFill>
              </a:rPr>
              <a:t>Το μοντέλο λογιστικής παλινδρόμησης</a:t>
            </a:r>
            <a:endParaRPr lang="en-US" sz="1300" dirty="0" smtClean="0">
              <a:solidFill>
                <a:srgbClr val="0070C0"/>
              </a:solidFill>
            </a:endParaRPr>
          </a:p>
          <a:p>
            <a:r>
              <a:rPr lang="en-US" sz="1300" b="1" dirty="0" smtClean="0">
                <a:solidFill>
                  <a:srgbClr val="0070C0"/>
                </a:solidFill>
              </a:rPr>
              <a:t>log(p/1-p) = </a:t>
            </a:r>
            <a:r>
              <a:rPr lang="el-GR" sz="1300" b="1" dirty="0" smtClean="0">
                <a:solidFill>
                  <a:srgbClr val="0070C0"/>
                </a:solidFill>
              </a:rPr>
              <a:t>13,633-1,553</a:t>
            </a:r>
            <a:r>
              <a:rPr lang="en-US" sz="1300" b="1" dirty="0" smtClean="0">
                <a:solidFill>
                  <a:srgbClr val="0070C0"/>
                </a:solidFill>
              </a:rPr>
              <a:t>price-1,</a:t>
            </a:r>
            <a:r>
              <a:rPr lang="el-GR" sz="1300" b="1" dirty="0" smtClean="0">
                <a:solidFill>
                  <a:srgbClr val="0070C0"/>
                </a:solidFill>
              </a:rPr>
              <a:t>996</a:t>
            </a:r>
            <a:r>
              <a:rPr lang="en-US" sz="1300" b="1" dirty="0" smtClean="0">
                <a:solidFill>
                  <a:srgbClr val="0070C0"/>
                </a:solidFill>
              </a:rPr>
              <a:t>prcomp+1,</a:t>
            </a:r>
            <a:r>
              <a:rPr lang="el-GR" sz="1300" b="1" dirty="0" smtClean="0">
                <a:solidFill>
                  <a:srgbClr val="0070C0"/>
                </a:solidFill>
              </a:rPr>
              <a:t>532</a:t>
            </a:r>
            <a:r>
              <a:rPr lang="en-US" sz="1300" b="1" dirty="0" smtClean="0">
                <a:solidFill>
                  <a:srgbClr val="0070C0"/>
                </a:solidFill>
              </a:rPr>
              <a:t>8income-2</a:t>
            </a:r>
            <a:r>
              <a:rPr lang="el-GR" sz="1300" b="1" dirty="0" smtClean="0">
                <a:solidFill>
                  <a:srgbClr val="0070C0"/>
                </a:solidFill>
              </a:rPr>
              <a:t>,364</a:t>
            </a:r>
            <a:r>
              <a:rPr lang="en-US" sz="1300" b="1" dirty="0" smtClean="0">
                <a:solidFill>
                  <a:srgbClr val="0070C0"/>
                </a:solidFill>
              </a:rPr>
              <a:t>distance</a:t>
            </a:r>
            <a:endParaRPr lang="el-GR" sz="1300" b="1" dirty="0" smtClean="0">
              <a:solidFill>
                <a:srgbClr val="0070C0"/>
              </a:solidFill>
            </a:endParaRPr>
          </a:p>
          <a:p>
            <a:endParaRPr lang="el-GR" sz="1300" b="1" dirty="0" smtClean="0">
              <a:solidFill>
                <a:srgbClr val="0070C0"/>
              </a:solidFill>
            </a:endParaRPr>
          </a:p>
          <a:p>
            <a:r>
              <a:rPr lang="el-GR" sz="1300" dirty="0" smtClean="0">
                <a:solidFill>
                  <a:srgbClr val="0070C0"/>
                </a:solidFill>
              </a:rPr>
              <a:t>Περιέχει μόνο τις στατιστικά σημαντικές μεταβλητές.</a:t>
            </a:r>
          </a:p>
          <a:p>
            <a:r>
              <a:rPr lang="el-GR" sz="1300" dirty="0" smtClean="0">
                <a:solidFill>
                  <a:srgbClr val="0070C0"/>
                </a:solidFill>
              </a:rPr>
              <a:t>Οι μεταβλητές που δεν είναι στατιστικά σημαντικές δεν περιέχονται στο μοντέλο.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357950" y="2571744"/>
            <a:ext cx="2428860" cy="646331"/>
          </a:xfrm>
          <a:prstGeom prst="rect">
            <a:avLst/>
          </a:prstGeom>
          <a:noFill/>
          <a:ln w="28575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>
                <a:solidFill>
                  <a:srgbClr val="D60093"/>
                </a:solidFill>
              </a:rPr>
              <a:t>Το </a:t>
            </a:r>
            <a:r>
              <a:rPr lang="en-US" sz="1200" dirty="0" smtClean="0">
                <a:solidFill>
                  <a:srgbClr val="D60093"/>
                </a:solidFill>
              </a:rPr>
              <a:t>Wald test </a:t>
            </a:r>
            <a:r>
              <a:rPr lang="el-GR" sz="1200" dirty="0" smtClean="0">
                <a:solidFill>
                  <a:srgbClr val="D60093"/>
                </a:solidFill>
              </a:rPr>
              <a:t>για τη στατιστική σημαντικότητα των ανεξάρτητων μεταβλητών</a:t>
            </a:r>
            <a:endParaRPr lang="el-GR" sz="1200" dirty="0">
              <a:solidFill>
                <a:srgbClr val="D60093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000232" y="1500174"/>
            <a:ext cx="571504" cy="26432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286116" y="1643050"/>
            <a:ext cx="571504" cy="2428892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571472" y="3214686"/>
            <a:ext cx="5572164" cy="92869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Διάλεξης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571612"/>
            <a:ext cx="7696200" cy="4176712"/>
          </a:xfrm>
        </p:spPr>
        <p:txBody>
          <a:bodyPr/>
          <a:lstStyle/>
          <a:p>
            <a:pPr marL="354013" indent="-354013" eaLnBrk="1" hangingPunct="1">
              <a:buClr>
                <a:schemeClr val="tx2"/>
              </a:buClr>
            </a:pPr>
            <a:endParaRPr lang="el-GR" dirty="0" smtClean="0">
              <a:latin typeface="+mj-lt"/>
            </a:endParaRP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l-GR" dirty="0" smtClean="0"/>
              <a:t>Λογιστική Παλινδρόμηση</a:t>
            </a:r>
            <a:endParaRPr lang="en-US" dirty="0" smtClean="0"/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l-GR" dirty="0" smtClean="0"/>
              <a:t>Παραδείγματα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Ø"/>
            </a:pPr>
            <a:endParaRPr lang="el-GR" dirty="0" smtClean="0">
              <a:latin typeface="+mj-lt"/>
            </a:endParaRPr>
          </a:p>
          <a:p>
            <a:pPr marL="365125" indent="-282575" eaLnBrk="1" hangingPunct="1"/>
            <a:endParaRPr lang="en-US" dirty="0" smtClean="0">
              <a:latin typeface="+mj-lt"/>
            </a:endParaRPr>
          </a:p>
          <a:p>
            <a:pPr>
              <a:buFontTx/>
              <a:buChar char="•"/>
            </a:pPr>
            <a:endParaRPr lang="en-US" dirty="0" smtClean="0">
              <a:latin typeface="+mj-lt"/>
            </a:endParaRPr>
          </a:p>
          <a:p>
            <a:pPr>
              <a:buClr>
                <a:schemeClr val="tx2"/>
              </a:buClr>
            </a:pPr>
            <a:endParaRPr lang="el-GR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357298"/>
            <a:ext cx="4000528" cy="35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42910" y="54292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Οι μεταβλητές που δεν είναι στο μοντέλο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928794" y="4357694"/>
            <a:ext cx="4286280" cy="5715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14356"/>
            <a:ext cx="68425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err="1" smtClean="0">
                <a:solidFill>
                  <a:schemeClr val="tx2"/>
                </a:solidFill>
                <a:latin typeface="+mj-lt"/>
              </a:rPr>
              <a:t>Πολυωνυμική</a:t>
            </a: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 Λογιστική Παλινδρόμηση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7158" y="1785926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Αποτελεί γενίκευση της απλής λογιστικής παλινδρόμησης.</a:t>
            </a:r>
          </a:p>
          <a:p>
            <a:endParaRPr lang="el-GR" dirty="0" smtClean="0"/>
          </a:p>
          <a:p>
            <a:r>
              <a:rPr lang="el-GR" dirty="0" smtClean="0"/>
              <a:t>Η εξαρτημένη μεταβλητή έχει περισσότερες από δύο κατηγορίες.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00034" y="1571612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Τα δεδομένα αφορούν 200 μαθητές. Οι μεταβλητές που χρησιμοποιούνται είναι:</a:t>
            </a:r>
          </a:p>
          <a:p>
            <a:pPr algn="just"/>
            <a:endParaRPr lang="el-GR" dirty="0" smtClean="0"/>
          </a:p>
          <a:p>
            <a:pPr algn="just"/>
            <a:r>
              <a:rPr lang="en-US" dirty="0" smtClean="0"/>
              <a:t>ice cream</a:t>
            </a:r>
            <a:r>
              <a:rPr lang="el-GR" dirty="0" smtClean="0"/>
              <a:t>: Η προτίμηση σε παγωτό (βανίλια, σοκολάτα, φράουλα)</a:t>
            </a:r>
          </a:p>
          <a:p>
            <a:pPr algn="just"/>
            <a:r>
              <a:rPr lang="en-US" dirty="0" smtClean="0"/>
              <a:t>Video</a:t>
            </a:r>
            <a:r>
              <a:rPr lang="el-GR" dirty="0" smtClean="0"/>
              <a:t>: αποτέλεσμα σε </a:t>
            </a:r>
            <a:r>
              <a:rPr lang="en-US" dirty="0" smtClean="0"/>
              <a:t>video game</a:t>
            </a:r>
            <a:endParaRPr lang="el-GR" dirty="0" smtClean="0"/>
          </a:p>
          <a:p>
            <a:pPr algn="just"/>
            <a:r>
              <a:rPr lang="en-US" dirty="0" smtClean="0"/>
              <a:t>Puzzle</a:t>
            </a:r>
            <a:r>
              <a:rPr lang="el-GR" dirty="0" smtClean="0"/>
              <a:t>: αποτέλεσμα σε </a:t>
            </a:r>
            <a:r>
              <a:rPr lang="en-US" dirty="0" smtClean="0"/>
              <a:t>puzzle </a:t>
            </a:r>
            <a:endParaRPr lang="el-GR" dirty="0" smtClean="0"/>
          </a:p>
          <a:p>
            <a:pPr algn="just"/>
            <a:r>
              <a:rPr lang="en-US" dirty="0" smtClean="0"/>
              <a:t>Female</a:t>
            </a:r>
            <a:r>
              <a:rPr lang="el-GR" dirty="0" smtClean="0"/>
              <a:t>: </a:t>
            </a:r>
            <a:r>
              <a:rPr lang="en-US" dirty="0" smtClean="0"/>
              <a:t>gender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>
                <a:solidFill>
                  <a:srgbClr val="C00000"/>
                </a:solidFill>
              </a:rPr>
              <a:t>Αρχείο </a:t>
            </a:r>
            <a:r>
              <a:rPr lang="en-US" dirty="0" smtClean="0">
                <a:solidFill>
                  <a:srgbClr val="C00000"/>
                </a:solidFill>
              </a:rPr>
              <a:t>mlogit.sav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787141" cy="36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558145" cy="277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120989"/>
            <a:ext cx="1896003" cy="209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ύγραμμο βέλος σύνδεσης"/>
          <p:cNvCxnSpPr/>
          <p:nvPr/>
        </p:nvCxnSpPr>
        <p:spPr>
          <a:xfrm rot="5400000">
            <a:off x="5393537" y="2964653"/>
            <a:ext cx="2286016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957104" cy="451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1714480" y="1285860"/>
            <a:ext cx="164307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35718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5715008" y="1928802"/>
            <a:ext cx="164307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46069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715008" y="292893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Έλεγχος της υπόθεσης ότι όλοι συντελεστές είναι 0. Εδώ απορρίπτεται η Η0. 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643446"/>
            <a:ext cx="20939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000496" y="471488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Αντίστοιχος συντελεστής του </a:t>
            </a:r>
            <a:r>
              <a:rPr lang="en-US" dirty="0" smtClean="0">
                <a:solidFill>
                  <a:srgbClr val="0070C0"/>
                </a:solidFill>
              </a:rPr>
              <a:t>R2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567632" cy="30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14348" y="4929198"/>
            <a:ext cx="778674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</a:t>
            </a:r>
            <a:r>
              <a:rPr lang="el-GR" dirty="0" err="1" smtClean="0"/>
              <a:t>πολυωνυμική</a:t>
            </a:r>
            <a:r>
              <a:rPr lang="el-GR" dirty="0" smtClean="0"/>
              <a:t> λογιστική παλινδρόμηση, μία από τις κατηγορίες της εξαρτημένης μεταβλητής θεωρείται ως βάση και κατασκευάζονται τόσα μοντέλα όσες οι κατηγορίες της -1. 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22347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+mj-lt"/>
              </a:rPr>
              <a:t>Παράδειγμα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71678"/>
            <a:ext cx="55451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857356" y="442913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Πίνακας ταξινόμησης των παρατηρήσεων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42910" y="642918"/>
            <a:ext cx="45333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Λογιστική Παλινδρόμηση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57158" y="1714488"/>
            <a:ext cx="85011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Η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Λογιστική Παλινδρόμηση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(Logistic Regression) </a:t>
            </a:r>
            <a:r>
              <a:rPr lang="el-GR" dirty="0" smtClean="0"/>
              <a:t>είναι μια ανάλυση παλινδρόμησης όπου η εξαρτημένη μεταβλητή είναι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διμερής</a:t>
            </a:r>
            <a:r>
              <a:rPr lang="el-GR" dirty="0" smtClean="0"/>
              <a:t> (διχοτομημένη). </a:t>
            </a:r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sz="1400" i="1" dirty="0" smtClean="0"/>
              <a:t>Μπορεί έτσι να εκτιμηθεί η πιθανότητα επιτυχίας από τη σύναψη μιας επιχειρηματικής συμφωνίας με βάση την εμπειρία του, τη μόρφωση, την ηλικία κ.λπ. Ή να εκτιμηθεί η πιθανότητα θανάτου ενός ασθενή με βάση ορισμένα χαρακτηριστικά και τη σοβαρότητα της ασθένειας. 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Η Λογιστική Παλινδρόμηση απαιτεί λιγότερες προϋποθέσεις από τη διακριτική ανάλυση (</a:t>
            </a:r>
            <a:r>
              <a:rPr lang="en-US" dirty="0" err="1" smtClean="0"/>
              <a:t>discriminant</a:t>
            </a:r>
            <a:r>
              <a:rPr lang="en-US" dirty="0" smtClean="0"/>
              <a:t> analysis) </a:t>
            </a:r>
            <a:r>
              <a:rPr lang="el-GR" dirty="0" smtClean="0"/>
              <a:t>και λειτουργεί εξαιρετικά καλά. </a:t>
            </a:r>
            <a:endParaRPr lang="el-GR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7158" y="2428868"/>
            <a:ext cx="857256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Στόχος είναι η «εξήγηση» μιας διακριτής (ποιοτικής ή ποσοτικής) εξαρτημένης μεταβλητής η οποία παίρνει τιμές 0 και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8000"/>
                </a:solidFill>
              </a:rPr>
              <a:t>    </a:t>
            </a:r>
            <a:r>
              <a:rPr lang="el-GR" b="1" dirty="0">
                <a:solidFill>
                  <a:srgbClr val="000066"/>
                </a:solidFill>
              </a:rPr>
              <a:t>1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/>
              <a:t>	όταν κάποιος </a:t>
            </a:r>
            <a:r>
              <a:rPr lang="el-GR" i="1" dirty="0">
                <a:solidFill>
                  <a:srgbClr val="000066"/>
                </a:solidFill>
              </a:rPr>
              <a:t>έχει την χαρακτηριστική ιδιότητα</a:t>
            </a:r>
            <a:r>
              <a:rPr lang="el-GR" dirty="0">
                <a:solidFill>
                  <a:srgbClr val="000066"/>
                </a:solidFill>
              </a:rPr>
              <a:t> </a:t>
            </a:r>
            <a:r>
              <a:rPr lang="el-GR" dirty="0"/>
              <a:t>για την οποία εξετάζουμε </a:t>
            </a:r>
            <a:r>
              <a:rPr lang="el-GR" dirty="0" smtClean="0"/>
              <a:t>	τον πληθυσμό </a:t>
            </a:r>
            <a:endParaRPr lang="el-G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8000"/>
                </a:solidFill>
              </a:rPr>
              <a:t>    </a:t>
            </a:r>
            <a:r>
              <a:rPr lang="el-GR" b="1" dirty="0">
                <a:solidFill>
                  <a:srgbClr val="000066"/>
                </a:solidFill>
              </a:rPr>
              <a:t>0</a:t>
            </a:r>
            <a:r>
              <a:rPr lang="el-GR" dirty="0"/>
              <a:t> 	όταν κάποιος </a:t>
            </a:r>
            <a:r>
              <a:rPr lang="el-GR" i="1" dirty="0">
                <a:solidFill>
                  <a:srgbClr val="000066"/>
                </a:solidFill>
              </a:rPr>
              <a:t>δεν την διαθέτει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42910" y="642918"/>
            <a:ext cx="7882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Το Υπόδειγμα της Λογιστικής Παλινδρόμησης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58" y="1714488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j-lt"/>
              </a:rPr>
              <a:t>Το γραμμικό λογιστικό μοντέλο για την πρόβλεψη πραγματοποίησης της πιθανότητας της εξαρτημένης μεταβλητής  </a:t>
            </a:r>
            <a:r>
              <a:rPr lang="en-GB" dirty="0">
                <a:latin typeface="+mj-lt"/>
              </a:rPr>
              <a:t>p</a:t>
            </a:r>
            <a:r>
              <a:rPr lang="en-GB" baseline="-25000" dirty="0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l-GR" dirty="0">
                <a:latin typeface="+mj-lt"/>
              </a:rPr>
              <a:t>σε σχέση με τις κ ανεξάρτητες μεταβλητές </a:t>
            </a:r>
            <a:r>
              <a:rPr lang="en-GB" dirty="0">
                <a:latin typeface="+mj-lt"/>
              </a:rPr>
              <a:t>x</a:t>
            </a:r>
            <a:r>
              <a:rPr lang="el-GR" baseline="-25000" dirty="0">
                <a:latin typeface="+mj-lt"/>
              </a:rPr>
              <a:t>1</a:t>
            </a:r>
            <a:r>
              <a:rPr lang="en-GB" baseline="-25000" dirty="0" err="1">
                <a:latin typeface="+mj-lt"/>
              </a:rPr>
              <a:t>i</a:t>
            </a:r>
            <a:r>
              <a:rPr lang="el-GR" baseline="-25000" dirty="0">
                <a:latin typeface="+mj-lt"/>
              </a:rPr>
              <a:t>,</a:t>
            </a:r>
            <a:r>
              <a:rPr lang="en-GB" dirty="0">
                <a:latin typeface="+mj-lt"/>
              </a:rPr>
              <a:t>x</a:t>
            </a:r>
            <a:r>
              <a:rPr lang="el-GR" baseline="-25000" dirty="0">
                <a:latin typeface="+mj-lt"/>
              </a:rPr>
              <a:t>2</a:t>
            </a:r>
            <a:r>
              <a:rPr lang="en-GB" baseline="-25000" dirty="0" err="1">
                <a:latin typeface="+mj-lt"/>
              </a:rPr>
              <a:t>i</a:t>
            </a:r>
            <a:r>
              <a:rPr lang="el-GR" dirty="0">
                <a:latin typeface="+mj-lt"/>
              </a:rPr>
              <a:t>,…,</a:t>
            </a:r>
            <a:r>
              <a:rPr lang="en-GB" dirty="0">
                <a:latin typeface="+mj-lt"/>
              </a:rPr>
              <a:t>x</a:t>
            </a:r>
            <a:r>
              <a:rPr lang="el-GR" baseline="-25000" dirty="0">
                <a:latin typeface="+mj-lt"/>
              </a:rPr>
              <a:t>κ</a:t>
            </a:r>
            <a:r>
              <a:rPr lang="en-GB" baseline="-25000" dirty="0" err="1">
                <a:latin typeface="+mj-lt"/>
              </a:rPr>
              <a:t>i</a:t>
            </a:r>
            <a:r>
              <a:rPr lang="el-GR" dirty="0">
                <a:latin typeface="+mj-lt"/>
              </a:rPr>
              <a:t> δίνεται από την σχέση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00166" y="2857496"/>
            <a:ext cx="541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logit</a:t>
            </a:r>
            <a:r>
              <a:rPr lang="en-US" dirty="0">
                <a:latin typeface="+mj-lt"/>
              </a:rPr>
              <a:t> (pi)= log (p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/(1-p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))= </a:t>
            </a:r>
            <a:r>
              <a:rPr lang="el-GR" dirty="0">
                <a:latin typeface="+mj-lt"/>
              </a:rPr>
              <a:t>β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 +</a:t>
            </a:r>
            <a:r>
              <a:rPr lang="el-GR" dirty="0">
                <a:latin typeface="+mj-lt"/>
              </a:rPr>
              <a:t>β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* x</a:t>
            </a:r>
            <a:r>
              <a:rPr lang="en-US" baseline="-25000" dirty="0">
                <a:latin typeface="+mj-lt"/>
              </a:rPr>
              <a:t>1i</a:t>
            </a:r>
            <a:r>
              <a:rPr lang="en-US" dirty="0">
                <a:latin typeface="+mj-lt"/>
              </a:rPr>
              <a:t> +</a:t>
            </a:r>
            <a:r>
              <a:rPr lang="el-GR" dirty="0">
                <a:latin typeface="+mj-lt"/>
              </a:rPr>
              <a:t>β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,* x</a:t>
            </a:r>
            <a:r>
              <a:rPr lang="en-US" baseline="-25000" dirty="0">
                <a:latin typeface="+mj-lt"/>
              </a:rPr>
              <a:t>2i</a:t>
            </a:r>
            <a:r>
              <a:rPr lang="en-US" dirty="0">
                <a:latin typeface="+mj-lt"/>
              </a:rPr>
              <a:t>+...+ </a:t>
            </a:r>
            <a:r>
              <a:rPr lang="el-GR" dirty="0">
                <a:latin typeface="+mj-lt"/>
              </a:rPr>
              <a:t>β</a:t>
            </a:r>
            <a:r>
              <a:rPr lang="el-GR" baseline="-25000" dirty="0">
                <a:latin typeface="+mj-lt"/>
              </a:rPr>
              <a:t>κ</a:t>
            </a:r>
            <a:r>
              <a:rPr lang="en-US" dirty="0">
                <a:latin typeface="+mj-lt"/>
              </a:rPr>
              <a:t>* </a:t>
            </a:r>
            <a:r>
              <a:rPr lang="en-US" dirty="0" err="1">
                <a:latin typeface="+mj-lt"/>
              </a:rPr>
              <a:t>x</a:t>
            </a:r>
            <a:r>
              <a:rPr lang="en-US" baseline="-25000" dirty="0" err="1">
                <a:latin typeface="+mj-lt"/>
              </a:rPr>
              <a:t>ki</a:t>
            </a:r>
            <a:r>
              <a:rPr lang="en-US" dirty="0">
                <a:latin typeface="+mj-lt"/>
              </a:rPr>
              <a:t>.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857356" y="3500438"/>
          <a:ext cx="336391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0" name="Equation" r:id="rId4" imgW="1688760" imgH="495000" progId="Equation.DSMT4">
                  <p:embed/>
                </p:oleObj>
              </mc:Choice>
              <mc:Fallback>
                <p:oleObj name="Equation" r:id="rId4" imgW="168876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3500438"/>
                        <a:ext cx="3363912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5714981" y="3714750"/>
          <a:ext cx="13731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1" name="Equation" r:id="rId6" imgW="647640" imgH="279360" progId="Equation.DSMT4">
                  <p:embed/>
                </p:oleObj>
              </mc:Choice>
              <mc:Fallback>
                <p:oleObj name="Equation" r:id="rId6" imgW="6476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981" y="3714750"/>
                        <a:ext cx="13731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3000356" y="4572000"/>
          <a:ext cx="11842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2"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56" y="4572000"/>
                        <a:ext cx="11842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57158" y="714356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Παρατηρήσεις στη  Λογιστική Παλινδρόμηση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428597" y="1571612"/>
            <a:ext cx="828680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el-GR" sz="1600" dirty="0">
                <a:latin typeface="+mn-lt"/>
              </a:rPr>
              <a:t>Η σχέση μεταξύ των ανεξάρτητων μεταβλητών και της πιθανότητας 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είναι μη γραμμική</a:t>
            </a:r>
            <a:r>
              <a:rPr lang="el-GR" sz="1600" dirty="0">
                <a:latin typeface="+mn-lt"/>
              </a:rPr>
              <a:t>. 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el-GR" sz="1600" dirty="0">
              <a:latin typeface="+mn-lt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el-GR" sz="1600" dirty="0">
                <a:latin typeface="+mn-lt"/>
              </a:rPr>
              <a:t>Οι εκτιμητές της πιθανότητας θα βρίσκονται μεταξύ 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0 και 1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el-GR" sz="1600" dirty="0">
              <a:latin typeface="+mn-lt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el-GR" sz="1600" dirty="0">
                <a:latin typeface="+mn-lt"/>
              </a:rPr>
              <a:t>Η εκτίμηση των παραμέτρων </a:t>
            </a:r>
            <a:r>
              <a:rPr lang="en-US" sz="1600" dirty="0">
                <a:latin typeface="+mn-lt"/>
              </a:rPr>
              <a:t>a</a:t>
            </a:r>
            <a:r>
              <a:rPr lang="el-GR" sz="1600" dirty="0">
                <a:latin typeface="+mn-lt"/>
              </a:rPr>
              <a:t> και </a:t>
            </a:r>
            <a:r>
              <a:rPr lang="en-US" sz="1600" dirty="0">
                <a:latin typeface="+mn-lt"/>
              </a:rPr>
              <a:t>bi</a:t>
            </a:r>
            <a:r>
              <a:rPr lang="el-GR" sz="1600" dirty="0">
                <a:latin typeface="+mn-lt"/>
              </a:rPr>
              <a:t> θα γίνει με τη μέθοδο της μέγιστης </a:t>
            </a:r>
            <a:r>
              <a:rPr lang="el-GR" sz="1600" dirty="0" err="1">
                <a:latin typeface="+mn-lt"/>
              </a:rPr>
              <a:t>πιθανοφάνειας</a:t>
            </a:r>
            <a:r>
              <a:rPr lang="el-GR" sz="1600" dirty="0">
                <a:latin typeface="+mn-lt"/>
              </a:rPr>
              <a:t> </a:t>
            </a:r>
          </a:p>
          <a:p>
            <a:pPr marL="342900" indent="-342900" algn="just"/>
            <a:r>
              <a:rPr lang="el-GR" sz="1600" dirty="0">
                <a:latin typeface="+mn-lt"/>
              </a:rPr>
              <a:t>	</a:t>
            </a:r>
            <a:r>
              <a:rPr lang="el-GR" sz="1600" dirty="0" smtClean="0">
                <a:latin typeface="+mn-lt"/>
              </a:rPr>
              <a:t>αποκλειστικά </a:t>
            </a:r>
            <a:r>
              <a:rPr lang="el-GR" sz="1400" i="1" dirty="0" smtClean="0">
                <a:latin typeface="+mn-lt"/>
              </a:rPr>
              <a:t>(δηλαδή επιλέγονται ο πιο πιθανοφανείς τιμές των παραμέτρων, προκειμένου να οδηγήσουν στα παρατηρούμενα αποτελέσματα).</a:t>
            </a:r>
            <a:endParaRPr lang="el-GR" sz="1400" i="1" dirty="0">
              <a:latin typeface="+mn-lt"/>
            </a:endParaRPr>
          </a:p>
          <a:p>
            <a:pPr marL="342900" indent="-342900" algn="just"/>
            <a:endParaRPr lang="el-GR" sz="1600" dirty="0">
              <a:latin typeface="+mn-lt"/>
            </a:endParaRPr>
          </a:p>
          <a:p>
            <a:pPr marL="342900" indent="-342900" algn="just">
              <a:buFont typeface="Calibri" pitchFamily="34" charset="0"/>
              <a:buAutoNum type="arabicPeriod" startAt="4"/>
            </a:pPr>
            <a:r>
              <a:rPr lang="el-GR" sz="1600" dirty="0">
                <a:latin typeface="+mn-lt"/>
              </a:rPr>
              <a:t>Η συνάρτηση </a:t>
            </a:r>
            <a:r>
              <a:rPr lang="el-GR" sz="1600" dirty="0" err="1">
                <a:latin typeface="+mn-lt"/>
              </a:rPr>
              <a:t>πιθανοφάνειας</a:t>
            </a:r>
            <a:r>
              <a:rPr lang="el-GR" sz="1600" dirty="0">
                <a:latin typeface="+mn-lt"/>
              </a:rPr>
              <a:t> δίνεται από τη σχέση </a:t>
            </a:r>
          </a:p>
          <a:p>
            <a:pPr marL="342900" indent="-342900" algn="just">
              <a:buFont typeface="Calibri" pitchFamily="34" charset="0"/>
              <a:buAutoNum type="arabicPeriod" startAt="4"/>
            </a:pPr>
            <a:endParaRPr lang="el-GR" sz="1600" dirty="0">
              <a:latin typeface="+mn-lt"/>
            </a:endParaRPr>
          </a:p>
          <a:p>
            <a:pPr marL="342900" indent="-342900" algn="just">
              <a:buFont typeface="Calibri" pitchFamily="34" charset="0"/>
              <a:buAutoNum type="arabicPeriod" startAt="4"/>
            </a:pPr>
            <a:endParaRPr lang="el-GR" sz="1600" dirty="0">
              <a:latin typeface="+mn-lt"/>
            </a:endParaRPr>
          </a:p>
          <a:p>
            <a:pPr marL="342900" indent="-342900" algn="just"/>
            <a:r>
              <a:rPr lang="el-GR" sz="1600" dirty="0">
                <a:latin typeface="+mn-lt"/>
              </a:rPr>
              <a:t>			</a:t>
            </a:r>
          </a:p>
          <a:p>
            <a:pPr marL="342900" indent="-342900" algn="just">
              <a:buFont typeface="Calibri" pitchFamily="34" charset="0"/>
              <a:buAutoNum type="arabicPeriod" startAt="4"/>
            </a:pPr>
            <a:endParaRPr lang="el-GR" sz="1600" dirty="0">
              <a:latin typeface="+mn-lt"/>
            </a:endParaRPr>
          </a:p>
          <a:p>
            <a:pPr marL="342900" indent="-342900" algn="just">
              <a:buFont typeface="Calibri" pitchFamily="34" charset="0"/>
              <a:buAutoNum type="arabicPeriod" startAt="4"/>
            </a:pPr>
            <a:endParaRPr lang="el-GR" sz="1600" dirty="0">
              <a:latin typeface="+mn-lt"/>
            </a:endParaRPr>
          </a:p>
          <a:p>
            <a:pPr marL="342900" indent="-342900" algn="just"/>
            <a:r>
              <a:rPr lang="el-GR" sz="1600" dirty="0">
                <a:latin typeface="+mn-lt"/>
              </a:rPr>
              <a:t>	Η συνάρτηση </a:t>
            </a:r>
            <a:r>
              <a:rPr lang="el-GR" sz="1600" dirty="0" err="1">
                <a:latin typeface="+mn-lt"/>
              </a:rPr>
              <a:t>πιθανοφάνειας</a:t>
            </a:r>
            <a:r>
              <a:rPr lang="el-GR" sz="1600" dirty="0">
                <a:latin typeface="+mn-lt"/>
              </a:rPr>
              <a:t> όπως φαίνεται από την εξίσωση εξαρτάται από τα </a:t>
            </a:r>
            <a:r>
              <a:rPr lang="en-US" sz="1600" dirty="0">
                <a:latin typeface="+mn-lt"/>
              </a:rPr>
              <a:t>p</a:t>
            </a:r>
            <a:r>
              <a:rPr lang="en-US" sz="1600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τα </a:t>
            </a:r>
            <a:r>
              <a:rPr lang="el-GR" sz="1600" dirty="0" smtClean="0">
                <a:latin typeface="+mn-lt"/>
              </a:rPr>
              <a:t>οποία </a:t>
            </a:r>
            <a:r>
              <a:rPr lang="el-GR" sz="1600" dirty="0">
                <a:latin typeface="+mn-lt"/>
              </a:rPr>
              <a:t>	με την σειρά τους εξαρτώνται από τα β, άρα η συνάρτηση </a:t>
            </a:r>
            <a:r>
              <a:rPr lang="el-GR" sz="1600" dirty="0" err="1">
                <a:latin typeface="+mn-lt"/>
              </a:rPr>
              <a:t>πιθανοφάνειας</a:t>
            </a:r>
            <a:r>
              <a:rPr lang="el-GR" sz="1600" dirty="0">
                <a:latin typeface="+mn-lt"/>
              </a:rPr>
              <a:t> εξαρτάται από </a:t>
            </a:r>
            <a:r>
              <a:rPr lang="el-GR" sz="1600" dirty="0" smtClean="0">
                <a:latin typeface="+mn-lt"/>
              </a:rPr>
              <a:t>τα β</a:t>
            </a:r>
            <a:r>
              <a:rPr lang="el-GR" sz="1600" dirty="0">
                <a:latin typeface="+mn-lt"/>
              </a:rPr>
              <a:t>.</a:t>
            </a:r>
          </a:p>
          <a:p>
            <a:pPr marL="800100" lvl="1" indent="-342900" algn="just"/>
            <a:endParaRPr lang="el-GR" sz="1600" dirty="0">
              <a:latin typeface="+mn-lt"/>
            </a:endParaRPr>
          </a:p>
          <a:p>
            <a:pPr marL="800100" lvl="1" indent="-342900" algn="just"/>
            <a:endParaRPr lang="el-GR" sz="1600" dirty="0">
              <a:latin typeface="+mn-lt"/>
            </a:endParaRPr>
          </a:p>
          <a:p>
            <a:pPr marL="342900" indent="-342900" algn="just"/>
            <a:endParaRPr lang="el-GR" sz="1600" dirty="0">
              <a:latin typeface="+mn-lt"/>
            </a:endParaRPr>
          </a:p>
          <a:p>
            <a:pPr marL="342900" indent="-342900" algn="just"/>
            <a:endParaRPr lang="en-US" sz="1600" dirty="0">
              <a:latin typeface="+mn-lt"/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622550" y="4000500"/>
          <a:ext cx="26844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6" name="Equation" r:id="rId4" imgW="1523880" imgH="393480" progId="Equation.DSMT4">
                  <p:embed/>
                </p:oleObj>
              </mc:Choice>
              <mc:Fallback>
                <p:oleObj name="Equation" r:id="rId4" imgW="15238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000500"/>
                        <a:ext cx="268446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3968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Εκτίμηση της καλής προσαρμογής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του υποδείγματος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312" name="TextBox 4"/>
          <p:cNvSpPr txBox="1">
            <a:spLocks noChangeArrowheads="1"/>
          </p:cNvSpPr>
          <p:nvPr/>
        </p:nvSpPr>
        <p:spPr bwMode="auto">
          <a:xfrm>
            <a:off x="357158" y="1500174"/>
            <a:ext cx="83582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+mj-lt"/>
              </a:rPr>
              <a:t>Υπάρχουν πολλοί τρόποι για την εκτίμηση της καλής προσαρμογής του μοντέλου της λογιστικής παλινδρόμησης:</a:t>
            </a:r>
          </a:p>
          <a:p>
            <a:pPr algn="just"/>
            <a:endParaRPr lang="el-GR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Σύγκριση προβλεπόμενων με εμπειρικές παρατηρήσεις μέσω πίνακα ταξινόμησης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Το ιστόγραμμα των εκτιμώμενων πιθανοτήτων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Η διερεύνηση της </a:t>
            </a:r>
            <a:r>
              <a:rPr lang="el-GR" dirty="0" err="1" smtClean="0">
                <a:latin typeface="+mj-lt"/>
              </a:rPr>
              <a:t>πιθανοφάνειας</a:t>
            </a:r>
            <a:r>
              <a:rPr lang="el-GR" dirty="0" smtClean="0">
                <a:latin typeface="+mj-lt"/>
              </a:rPr>
              <a:t> των αποτελεσμάτων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Το στατιστικό Ζ</a:t>
            </a:r>
            <a:r>
              <a:rPr lang="el-GR" baseline="30000" dirty="0" smtClean="0">
                <a:latin typeface="+mj-lt"/>
              </a:rPr>
              <a:t>2</a:t>
            </a:r>
            <a:r>
              <a:rPr lang="el-GR" dirty="0" smtClean="0">
                <a:latin typeface="+mj-lt"/>
              </a:rPr>
              <a:t> της καλής προσαρμογής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Το υπόδειγμα του χ</a:t>
            </a:r>
            <a:r>
              <a:rPr lang="el-GR" baseline="30000" dirty="0" smtClean="0">
                <a:latin typeface="+mj-lt"/>
              </a:rPr>
              <a:t>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Ο έλεγχος βελτίωσης της τιμής του χ</a:t>
            </a:r>
            <a:r>
              <a:rPr lang="el-GR" baseline="30000" dirty="0" smtClean="0">
                <a:latin typeface="+mj-lt"/>
              </a:rPr>
              <a:t>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Ο Έλεγχος των </a:t>
            </a:r>
            <a:r>
              <a:rPr lang="en-US" dirty="0" err="1" smtClean="0">
                <a:latin typeface="+mj-lt"/>
              </a:rPr>
              <a:t>Hosmer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και </a:t>
            </a:r>
            <a:r>
              <a:rPr lang="en-US" dirty="0" err="1" smtClean="0">
                <a:latin typeface="+mj-lt"/>
              </a:rPr>
              <a:t>Lemeshow</a:t>
            </a:r>
            <a:endParaRPr lang="el-GR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el-GR" dirty="0" smtClean="0">
              <a:latin typeface="+mj-lt"/>
            </a:endParaRPr>
          </a:p>
          <a:p>
            <a:pPr algn="just"/>
            <a:endParaRPr lang="el-GR" u="sng" dirty="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en-US" u="sng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5750" y="1500188"/>
            <a:ext cx="322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l-GR" b="1">
                <a:latin typeface="Calibri" pitchFamily="34" charset="0"/>
              </a:rPr>
              <a:t>Ταξινόμηση Παρατηρήσεων</a:t>
            </a:r>
            <a:endParaRPr lang="en-US" b="1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143125"/>
          <a:ext cx="7286676" cy="1669874"/>
        </p:xfrm>
        <a:graphic>
          <a:graphicData uri="http://schemas.openxmlformats.org/drawingml/2006/table">
            <a:tbl>
              <a:tblPr/>
              <a:tblGrid>
                <a:gridCol w="3214710"/>
                <a:gridCol w="1285884"/>
                <a:gridCol w="1408660"/>
                <a:gridCol w="1377422"/>
              </a:tblGrid>
              <a:tr h="816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Predicted Percentage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Observed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Percentage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Correctness of the predicted  percentage</a:t>
                      </a:r>
                      <a:endParaRPr lang="en-U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Accepted application forms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46 %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55%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71.7%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Rejected application forms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44%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72%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+mj-lt"/>
                          <a:ea typeface="Times New Roman"/>
                          <a:cs typeface="Times New Roman"/>
                        </a:rPr>
                        <a:t>Model’s overall correctness of estimated percentages</a:t>
                      </a:r>
                      <a:endParaRPr lang="en-US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71.87%</a:t>
                      </a:r>
                      <a:endParaRPr lang="en-U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2" name="TextBox 4"/>
          <p:cNvSpPr txBox="1">
            <a:spLocks noChangeArrowheads="1"/>
          </p:cNvSpPr>
          <p:nvPr/>
        </p:nvSpPr>
        <p:spPr bwMode="auto">
          <a:xfrm>
            <a:off x="504640" y="4071938"/>
            <a:ext cx="82458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l-GR" sz="1600" dirty="0">
                <a:latin typeface="+mn-lt"/>
              </a:rPr>
              <a:t>Πρόκειται για την εκτίμηση του βαθμού της ορθής ταξινόμησης, δηλαδή, το 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ποσοστό</a:t>
            </a:r>
            <a:r>
              <a:rPr lang="el-GR" sz="1600" dirty="0">
                <a:latin typeface="+mn-lt"/>
              </a:rPr>
              <a:t> των </a:t>
            </a:r>
          </a:p>
          <a:p>
            <a:pPr algn="just"/>
            <a:r>
              <a:rPr lang="el-GR" sz="1600" dirty="0">
                <a:solidFill>
                  <a:srgbClr val="FF0000"/>
                </a:solidFill>
                <a:latin typeface="+mn-lt"/>
              </a:rPr>
              <a:t>ορθά ταξινομημένων παρατηρήσεων </a:t>
            </a:r>
            <a:r>
              <a:rPr lang="el-GR" sz="1600" dirty="0">
                <a:latin typeface="+mn-lt"/>
              </a:rPr>
              <a:t>σε σύγκριση με τον αριθμό των προβλεπόμενων ως</a:t>
            </a:r>
          </a:p>
          <a:p>
            <a:pPr algn="just"/>
            <a:r>
              <a:rPr lang="el-GR" sz="1600" dirty="0">
                <a:latin typeface="+mn-lt"/>
              </a:rPr>
              <a:t>προς τις </a:t>
            </a:r>
            <a:r>
              <a:rPr lang="el-GR" sz="1600" dirty="0" smtClean="0">
                <a:latin typeface="+mn-lt"/>
              </a:rPr>
              <a:t>εμπειρικές </a:t>
            </a:r>
            <a:r>
              <a:rPr lang="el-GR" sz="1600" dirty="0">
                <a:latin typeface="+mn-lt"/>
              </a:rPr>
              <a:t>παρατηρήσεις στις ομάδες της εξαρτημένης </a:t>
            </a:r>
            <a:r>
              <a:rPr lang="el-GR" sz="1600" dirty="0" smtClean="0">
                <a:latin typeface="+mn-lt"/>
              </a:rPr>
              <a:t>μεταβλητής.</a:t>
            </a:r>
            <a:endParaRPr lang="el-GR" sz="1600" dirty="0">
              <a:latin typeface="+mn-lt"/>
            </a:endParaRPr>
          </a:p>
          <a:p>
            <a:pPr algn="just"/>
            <a:endParaRPr lang="el-GR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Ο πίνακας δεν δείχνει την κατανομή των εκτιμώμενων πιθανοτήτων στις δύο ομάδες, ΑΛΛΑ</a:t>
            </a:r>
          </a:p>
          <a:p>
            <a:pPr algn="just"/>
            <a:r>
              <a:rPr lang="el-GR" sz="1600" u="sng" dirty="0">
                <a:solidFill>
                  <a:srgbClr val="FF0000"/>
                </a:solidFill>
                <a:latin typeface="+mn-lt"/>
              </a:rPr>
              <a:t>κατά πόσο η εκτιμώμενη πιθανότητα σε κάθε μια από τις δύο ομάδες είναι μεγαλύτερη ή </a:t>
            </a:r>
          </a:p>
          <a:p>
            <a:pPr algn="just"/>
            <a:r>
              <a:rPr lang="el-GR" sz="1600" u="sng" dirty="0">
                <a:solidFill>
                  <a:srgbClr val="FF0000"/>
                </a:solidFill>
                <a:latin typeface="+mn-lt"/>
              </a:rPr>
              <a:t>μικρότερη από το 50%</a:t>
            </a:r>
            <a:endParaRPr lang="en-US" sz="16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28596" y="714356"/>
            <a:ext cx="83968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tx2"/>
                </a:solidFill>
                <a:latin typeface="+mj-lt"/>
              </a:rPr>
              <a:t>Εκτίμηση της καλής προσαρμογής </a:t>
            </a:r>
            <a:r>
              <a:rPr lang="el-GR" sz="2600" b="1" dirty="0" smtClean="0">
                <a:solidFill>
                  <a:schemeClr val="tx2"/>
                </a:solidFill>
                <a:latin typeface="+mj-lt"/>
              </a:rPr>
              <a:t>του υποδείγματος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Προσαρμοσμένος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</TotalTime>
  <Words>2037</Words>
  <Application>Microsoft Office PowerPoint</Application>
  <PresentationFormat>Προβολή στην οθόνη (4:3)</PresentationFormat>
  <Paragraphs>322</Paragraphs>
  <Slides>47</Slides>
  <Notes>47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47</vt:i4>
      </vt:variant>
    </vt:vector>
  </HeadingPairs>
  <TitlesOfParts>
    <vt:vector size="51" baseType="lpstr">
      <vt:lpstr>Στούντιο</vt:lpstr>
      <vt:lpstr>Θέμα του Office</vt:lpstr>
      <vt:lpstr>Equation</vt:lpstr>
      <vt:lpstr>Document</vt:lpstr>
      <vt:lpstr>ΕΦΑΡΜΟΣΜΕΝΗ ΣΤΑΤΙΣΤΙΚΗ</vt:lpstr>
      <vt:lpstr>Άδειες Χρήσης</vt:lpstr>
      <vt:lpstr>Χρηματοδότηση</vt:lpstr>
      <vt:lpstr>Περιεχόμενα Διάλεξης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PA</cp:lastModifiedBy>
  <cp:revision>566</cp:revision>
  <dcterms:created xsi:type="dcterms:W3CDTF">2009-09-29T10:20:01Z</dcterms:created>
  <dcterms:modified xsi:type="dcterms:W3CDTF">2015-11-16T15:46:15Z</dcterms:modified>
</cp:coreProperties>
</file>