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11</a:t>
            </a:r>
          </a:p>
        </p:txBody>
      </p:sp>
      <p:sp>
        <p:nvSpPr>
          <p:cNvPr id="6" name="Subtitle 5"/>
          <p:cNvSpPr>
            <a:spLocks noGrp="1"/>
          </p:cNvSpPr>
          <p:nvPr>
            <p:ph type="subTitle" idx="1"/>
          </p:nvPr>
        </p:nvSpPr>
        <p:spPr/>
        <p:txBody>
          <a:bodyPr>
            <a:normAutofit/>
          </a:bodyPr>
          <a:lstStyle/>
          <a:p>
            <a:r>
              <a:rPr lang="el-GR" dirty="0"/>
              <a:t>ΔΗΜΟΣΙΟΝΟΜΙΚΗ ΠΟΛΙΤΙΚΗ ΚΑΙ ΟΜΟΣΠΟΝΔΙΑΚΟΣ ΠΡΟΫΠΟΛΟΓΙΣΜΟΣ</a:t>
            </a:r>
            <a:endParaRPr lang="en-US" dirty="0"/>
          </a:p>
        </p:txBody>
      </p:sp>
      <p:sp>
        <p:nvSpPr>
          <p:cNvPr id="2" name="TextBox 1">
            <a:extLst>
              <a:ext uri="{FF2B5EF4-FFF2-40B4-BE49-F238E27FC236}">
                <a16:creationId xmlns:a16="http://schemas.microsoft.com/office/drawing/2014/main" id="{834A7AFE-AC63-4BE2-B17F-82B6F2AB8027}"/>
              </a:ext>
            </a:extLst>
          </p:cNvPr>
          <p:cNvSpPr txBox="1"/>
          <p:nvPr/>
        </p:nvSpPr>
        <p:spPr>
          <a:xfrm>
            <a:off x="5919202" y="565604"/>
            <a:ext cx="1401346" cy="369332"/>
          </a:xfrm>
          <a:prstGeom prst="rect">
            <a:avLst/>
          </a:prstGeom>
          <a:solidFill>
            <a:srgbClr val="92D050"/>
          </a:solidFill>
        </p:spPr>
        <p:txBody>
          <a:bodyPr wrap="none" rtlCol="0">
            <a:spAutoFit/>
          </a:bodyPr>
          <a:lstStyle/>
          <a:p>
            <a:r>
              <a:rPr lang="el-GR" dirty="0">
                <a:solidFill>
                  <a:schemeClr val="bg1"/>
                </a:solidFill>
              </a:rPr>
              <a:t>ΚΕΦΑΛΑΙΟ</a:t>
            </a:r>
            <a:endParaRPr lang="en-US" dirty="0">
              <a:solidFill>
                <a:schemeClr val="bg1"/>
              </a:solidFill>
            </a:endParaRPr>
          </a:p>
        </p:txBody>
      </p:sp>
    </p:spTree>
    <p:extLst>
      <p:ext uri="{BB962C8B-B14F-4D97-AF65-F5344CB8AC3E}">
        <p14:creationId xmlns:p14="http://schemas.microsoft.com/office/powerpoint/2010/main" val="403622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(7 </a:t>
            </a:r>
            <a:r>
              <a:rPr lang="el-GR" sz="1400" dirty="0"/>
              <a:t>από</a:t>
            </a:r>
            <a:r>
              <a:rPr lang="en-US" sz="1400" dirty="0"/>
              <a:t> 10) </a:t>
            </a:r>
          </a:p>
        </p:txBody>
      </p:sp>
      <p:sp>
        <p:nvSpPr>
          <p:cNvPr id="3" name="Content Placeholder 2"/>
          <p:cNvSpPr>
            <a:spLocks noGrp="1"/>
          </p:cNvSpPr>
          <p:nvPr>
            <p:ph idx="1"/>
          </p:nvPr>
        </p:nvSpPr>
        <p:spPr>
          <a:xfrm>
            <a:off x="324374" y="1280161"/>
            <a:ext cx="8329089" cy="5128578"/>
          </a:xfrm>
        </p:spPr>
        <p:txBody>
          <a:bodyPr>
            <a:normAutofit/>
          </a:bodyPr>
          <a:lstStyle/>
          <a:p>
            <a:pPr lvl="1"/>
            <a:r>
              <a:rPr lang="en-US" dirty="0"/>
              <a:t>11-1</a:t>
            </a:r>
            <a:r>
              <a:rPr lang="el-GR" dirty="0"/>
              <a:t>ε</a:t>
            </a:r>
            <a:r>
              <a:rPr lang="en-US" dirty="0"/>
              <a:t> </a:t>
            </a:r>
            <a:r>
              <a:rPr lang="el-GR" dirty="0"/>
              <a:t>Δομικό και Κυκλικό Έλλειμμα</a:t>
            </a:r>
            <a:endParaRPr lang="en-US" dirty="0"/>
          </a:p>
          <a:p>
            <a:pPr lvl="2"/>
            <a:r>
              <a:rPr lang="el-GR" b="1" dirty="0">
                <a:solidFill>
                  <a:srgbClr val="87004A"/>
                </a:solidFill>
              </a:rPr>
              <a:t>Κυκλικό Έλλειμμα</a:t>
            </a:r>
            <a:r>
              <a:rPr lang="en-US" dirty="0"/>
              <a:t>: </a:t>
            </a:r>
            <a:r>
              <a:rPr lang="el-GR" dirty="0"/>
              <a:t>Το μέρος του ελλείμματος του προϋπολογισμού που οφείλεται σε συρρίκνωση της οικονομικής δραστηριότητας</a:t>
            </a:r>
            <a:endParaRPr lang="en-US" dirty="0"/>
          </a:p>
          <a:p>
            <a:pPr lvl="2"/>
            <a:r>
              <a:rPr lang="el-GR" b="1" dirty="0">
                <a:solidFill>
                  <a:srgbClr val="87004A"/>
                </a:solidFill>
              </a:rPr>
              <a:t>Δομικό Έλλειμμα</a:t>
            </a:r>
            <a:r>
              <a:rPr lang="en-US" i="0" dirty="0"/>
              <a:t>: </a:t>
            </a:r>
            <a:r>
              <a:rPr lang="el-GR" i="0" dirty="0"/>
              <a:t>Το μέρος που θα υπήρχε ακόμη κι αν η οικονομία λειτουργούσε σε πλήρη απασχόληση</a:t>
            </a:r>
            <a:endParaRPr lang="en-US" i="0" dirty="0"/>
          </a:p>
          <a:p>
            <a:pPr lvl="2"/>
            <a:r>
              <a:rPr lang="el-GR" dirty="0"/>
              <a:t>Συνολικό Έλλειμμα Προϋπολογισμού </a:t>
            </a:r>
            <a:r>
              <a:rPr lang="en-US" dirty="0"/>
              <a:t>= </a:t>
            </a:r>
            <a:r>
              <a:rPr lang="el-GR" dirty="0"/>
              <a:t>Δομικό Έλλειμμα</a:t>
            </a:r>
            <a:r>
              <a:rPr lang="en-US" dirty="0"/>
              <a:t> + </a:t>
            </a:r>
            <a:r>
              <a:rPr lang="el-GR" dirty="0"/>
              <a:t>Κυκλικό Έλλειμμα</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30834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(8 </a:t>
            </a:r>
            <a:r>
              <a:rPr lang="el-GR" sz="1400" dirty="0"/>
              <a:t>από</a:t>
            </a:r>
            <a:r>
              <a:rPr lang="en-US" sz="1400" dirty="0"/>
              <a:t> 10) </a:t>
            </a:r>
          </a:p>
        </p:txBody>
      </p:sp>
      <p:sp>
        <p:nvSpPr>
          <p:cNvPr id="3" name="Content Placeholder 2"/>
          <p:cNvSpPr>
            <a:spLocks noGrp="1"/>
          </p:cNvSpPr>
          <p:nvPr>
            <p:ph idx="1"/>
          </p:nvPr>
        </p:nvSpPr>
        <p:spPr>
          <a:xfrm>
            <a:off x="324374" y="1280161"/>
            <a:ext cx="8329089" cy="5128578"/>
          </a:xfrm>
        </p:spPr>
        <p:txBody>
          <a:bodyPr>
            <a:normAutofit/>
          </a:bodyPr>
          <a:lstStyle/>
          <a:p>
            <a:pPr lvl="1"/>
            <a:r>
              <a:rPr lang="en-US" dirty="0"/>
              <a:t>11-1</a:t>
            </a:r>
            <a:r>
              <a:rPr lang="el-GR" dirty="0" err="1"/>
              <a:t>στ</a:t>
            </a:r>
            <a:r>
              <a:rPr lang="en-US" dirty="0"/>
              <a:t> </a:t>
            </a:r>
            <a:r>
              <a:rPr lang="el-GR" dirty="0"/>
              <a:t>Δημόσιο Χρέος</a:t>
            </a:r>
            <a:endParaRPr lang="en-US" dirty="0"/>
          </a:p>
          <a:p>
            <a:pPr lvl="2"/>
            <a:r>
              <a:rPr lang="el-GR" b="1" dirty="0">
                <a:solidFill>
                  <a:srgbClr val="87004A"/>
                </a:solidFill>
              </a:rPr>
              <a:t>Δημόσιο Χρέος</a:t>
            </a:r>
            <a:r>
              <a:rPr lang="en-US" dirty="0"/>
              <a:t>: </a:t>
            </a:r>
            <a:r>
              <a:rPr lang="el-GR" dirty="0"/>
              <a:t>Το συνολικό ποσό που χρωστά η κυβέρνηση στους πιστωτές της</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F060A068-15A2-4182-BEF7-7F5B49EC2D9E}"/>
              </a:ext>
            </a:extLst>
          </p:cNvPr>
          <p:cNvPicPr>
            <a:picLocks noChangeAspect="1"/>
          </p:cNvPicPr>
          <p:nvPr/>
        </p:nvPicPr>
        <p:blipFill>
          <a:blip r:embed="rId2"/>
          <a:stretch>
            <a:fillRect/>
          </a:stretch>
        </p:blipFill>
        <p:spPr>
          <a:xfrm>
            <a:off x="1940279" y="3008863"/>
            <a:ext cx="5009161" cy="2568975"/>
          </a:xfrm>
          <a:prstGeom prst="rect">
            <a:avLst/>
          </a:prstGeom>
        </p:spPr>
      </p:pic>
    </p:spTree>
    <p:extLst>
      <p:ext uri="{BB962C8B-B14F-4D97-AF65-F5344CB8AC3E}">
        <p14:creationId xmlns:p14="http://schemas.microsoft.com/office/powerpoint/2010/main" val="42293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(9 </a:t>
            </a:r>
            <a:r>
              <a:rPr lang="el-GR" sz="1400" dirty="0"/>
              <a:t>από</a:t>
            </a:r>
            <a:r>
              <a:rPr lang="en-US" sz="1400" dirty="0"/>
              <a:t> 10) </a:t>
            </a:r>
          </a:p>
        </p:txBody>
      </p:sp>
      <p:sp>
        <p:nvSpPr>
          <p:cNvPr id="3" name="Content Placeholder 2"/>
          <p:cNvSpPr>
            <a:spLocks noGrp="1"/>
          </p:cNvSpPr>
          <p:nvPr>
            <p:ph idx="1"/>
          </p:nvPr>
        </p:nvSpPr>
        <p:spPr>
          <a:xfrm>
            <a:off x="324374" y="1280161"/>
            <a:ext cx="8329089" cy="5128578"/>
          </a:xfrm>
        </p:spPr>
        <p:txBody>
          <a:bodyPr>
            <a:normAutofit/>
          </a:bodyPr>
          <a:lstStyle/>
          <a:p>
            <a:pPr lvl="1"/>
            <a:r>
              <a:rPr lang="en-US" dirty="0"/>
              <a:t>11-1</a:t>
            </a:r>
            <a:r>
              <a:rPr lang="el-GR" dirty="0"/>
              <a:t>ζ</a:t>
            </a:r>
            <a:r>
              <a:rPr lang="en-US" dirty="0"/>
              <a:t> </a:t>
            </a:r>
            <a:r>
              <a:rPr lang="el-GR" dirty="0"/>
              <a:t>Φόρος Προστιθέμενης Αξίας</a:t>
            </a:r>
            <a:endParaRPr lang="en-US" dirty="0"/>
          </a:p>
          <a:p>
            <a:pPr lvl="2"/>
            <a:r>
              <a:rPr lang="el-GR" dirty="0"/>
              <a:t>Υπάρχουν δύο σημεία που πρέπει να κατανοήσουμε για τον φόρο προστιθέμενης αξίας</a:t>
            </a:r>
            <a:r>
              <a:rPr lang="en-US" dirty="0"/>
              <a:t>: </a:t>
            </a:r>
          </a:p>
          <a:p>
            <a:pPr lvl="3"/>
            <a:r>
              <a:rPr lang="el-GR" dirty="0"/>
              <a:t>Το Μέρος της Προστιθέμενης Αξίας</a:t>
            </a:r>
            <a:r>
              <a:rPr lang="en-US" i="0" dirty="0"/>
              <a:t>: </a:t>
            </a:r>
            <a:r>
              <a:rPr lang="el-GR" i="0" dirty="0"/>
              <a:t>Η προστιθέμενη αξία είναι η διαφορά μεταξύ της τιμής στην οποία πουλά ένας παραγωγός ένα τελικό αγαθό και της τιμής που καταβάλλει για την αγορά ενός ενδιαμέσου αγαθού</a:t>
            </a:r>
            <a:endParaRPr lang="en-US" i="0" dirty="0"/>
          </a:p>
          <a:p>
            <a:pPr lvl="3"/>
            <a:r>
              <a:rPr lang="el-GR" dirty="0"/>
              <a:t>Το Μέρος του Φόρου</a:t>
            </a:r>
            <a:r>
              <a:rPr lang="en-US" i="0" dirty="0"/>
              <a:t>: </a:t>
            </a:r>
            <a:r>
              <a:rPr lang="el-GR" i="0" dirty="0"/>
              <a:t>Ο ΦΠΑ είναι ένας φόρος που επιβάλλεται στην προστιθέμενη αξία σε κάθε στάδιο της παραγωγής</a:t>
            </a:r>
            <a:endParaRPr lang="en-US" i="0" dirty="0"/>
          </a:p>
          <a:p>
            <a:pPr lvl="2"/>
            <a:r>
              <a:rPr lang="el-GR" dirty="0"/>
              <a:t>Ο ΦΠΑ δεν είναι τίποτα περισσότερο από έναν λιγότερο εμφανή φόρο επί των πωλήσεων</a:t>
            </a:r>
            <a:endParaRPr lang="en-US" dirty="0"/>
          </a:p>
          <a:p>
            <a:pPr lvl="2"/>
            <a:endParaRPr lang="en-US" i="0" dirty="0"/>
          </a:p>
          <a:p>
            <a:pPr lvl="3"/>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72182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(10 </a:t>
            </a:r>
            <a:r>
              <a:rPr lang="el-GR" sz="1400" dirty="0"/>
              <a:t>από</a:t>
            </a:r>
            <a:r>
              <a:rPr lang="en-US" sz="1400" dirty="0"/>
              <a:t> 10) </a:t>
            </a:r>
          </a:p>
        </p:txBody>
      </p:sp>
      <p:sp>
        <p:nvSpPr>
          <p:cNvPr id="3" name="Content Placeholder 2"/>
          <p:cNvSpPr>
            <a:spLocks noGrp="1"/>
          </p:cNvSpPr>
          <p:nvPr>
            <p:ph idx="1"/>
          </p:nvPr>
        </p:nvSpPr>
        <p:spPr>
          <a:xfrm>
            <a:off x="324374" y="1280161"/>
            <a:ext cx="8329089" cy="5128578"/>
          </a:xfrm>
        </p:spPr>
        <p:txBody>
          <a:bodyPr>
            <a:normAutofit fontScale="92500" lnSpcReduction="10000"/>
          </a:bodyPr>
          <a:lstStyle/>
          <a:p>
            <a:pPr lvl="1"/>
            <a:r>
              <a:rPr lang="en-US" dirty="0"/>
              <a:t>11-1</a:t>
            </a:r>
            <a:r>
              <a:rPr lang="el-GR" dirty="0"/>
              <a:t>η</a:t>
            </a:r>
            <a:r>
              <a:rPr lang="en-US" dirty="0"/>
              <a:t> </a:t>
            </a:r>
            <a:r>
              <a:rPr lang="el-GR" dirty="0"/>
              <a:t>Φορολογικές Εκπτώσεις </a:t>
            </a:r>
            <a:r>
              <a:rPr lang="en-US" dirty="0"/>
              <a:t>vs </a:t>
            </a:r>
            <a:r>
              <a:rPr lang="el-GR" dirty="0"/>
              <a:t>Επιχορηγήσεις</a:t>
            </a:r>
            <a:endParaRPr lang="en-US" dirty="0"/>
          </a:p>
          <a:p>
            <a:pPr lvl="2"/>
            <a:r>
              <a:rPr lang="el-GR" dirty="0"/>
              <a:t>Μπορεί να παρατηρήσετε στις ειδήσεις να αναφέρεται ότι κάποια επιχείρηση ή κάποιος όμιλος λαμβάνει επιχορήγηση από την ομοσπονδιακή κυβέρνηση, που αφορά σε κάποιο ποσό δολαρίων</a:t>
            </a:r>
            <a:endParaRPr lang="en-US" dirty="0"/>
          </a:p>
          <a:p>
            <a:pPr lvl="2"/>
            <a:r>
              <a:rPr lang="el-GR" dirty="0"/>
              <a:t>Μπορεί να πρόκειται όντως για επιχορήγηση</a:t>
            </a:r>
            <a:r>
              <a:rPr lang="en-US" dirty="0"/>
              <a:t>,</a:t>
            </a:r>
            <a:r>
              <a:rPr lang="el-GR" dirty="0"/>
              <a:t> αλλά δεν είναι πάντα έτσι. Κάποιοι αναφέρονται σε επιχορηγήσεις αλλά εννοούν φορολογικές εκπτώσεις</a:t>
            </a:r>
            <a:endParaRPr lang="en-US" dirty="0"/>
          </a:p>
          <a:p>
            <a:pPr lvl="3"/>
            <a:r>
              <a:rPr lang="el-GR" i="0" dirty="0"/>
              <a:t>Με μία επιχορήγηση, τα χρήματα μεταβιβάζονται από το ένα άτομο στο άλλο</a:t>
            </a:r>
            <a:endParaRPr lang="en-US" i="0" dirty="0"/>
          </a:p>
          <a:p>
            <a:pPr lvl="3"/>
            <a:r>
              <a:rPr lang="el-GR" i="0" dirty="0"/>
              <a:t>Με μία έκπτωση φόρου</a:t>
            </a:r>
            <a:r>
              <a:rPr lang="en-US" i="0" dirty="0"/>
              <a:t>, </a:t>
            </a:r>
            <a:r>
              <a:rPr lang="el-GR" i="0" dirty="0"/>
              <a:t>δεν συμβαίνει αυτό. Αντιθέτως, η κυβέρνηση λέει ότι αν μια επιχείρηση κάνει κάτι (όπως να διατηρήσει τα εργοστάσιά της εντός των ΗΠΑ </a:t>
            </a:r>
            <a:r>
              <a:rPr lang="el-GR" i="0" dirty="0" err="1"/>
              <a:t>κ.ο.κ</a:t>
            </a:r>
            <a:r>
              <a:rPr lang="el-GR" i="0" dirty="0"/>
              <a:t>), τότε μπορεί να μειώσει τους φόρους που πληρώνει η επιχείρηση κατά μια ποσότητα δολαρίων</a:t>
            </a:r>
            <a:endParaRPr lang="en-US" i="0" dirty="0"/>
          </a:p>
          <a:p>
            <a:pPr lvl="3"/>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25386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11-2  </a:t>
            </a:r>
            <a:r>
              <a:rPr lang="el-GR" dirty="0"/>
              <a:t>Δημοσιονομική Πολιτική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324374" y="1470681"/>
            <a:ext cx="8329089" cy="4938057"/>
          </a:xfrm>
        </p:spPr>
        <p:txBody>
          <a:bodyPr>
            <a:normAutofit fontScale="85000" lnSpcReduction="20000"/>
          </a:bodyPr>
          <a:lstStyle/>
          <a:p>
            <a:pPr lvl="1"/>
            <a:r>
              <a:rPr lang="el-GR" b="1" dirty="0">
                <a:solidFill>
                  <a:srgbClr val="87004A"/>
                </a:solidFill>
              </a:rPr>
              <a:t>Δημοσιονομική Πολιτική</a:t>
            </a:r>
            <a:r>
              <a:rPr lang="en-US" b="1" dirty="0"/>
              <a:t>:</a:t>
            </a:r>
            <a:r>
              <a:rPr lang="en-US" dirty="0"/>
              <a:t> </a:t>
            </a:r>
            <a:r>
              <a:rPr lang="el-GR" dirty="0"/>
              <a:t>Αλλαγές στις κρατικές δαπάνες και/ή τους φόρους, ώστε να επιτυγχάνονται οικονομικοί στόχοι, όπως χαμηλή ανεργία, σταθερότητα τιμών και οικονομική ανάπτυξη</a:t>
            </a:r>
            <a:endParaRPr lang="en-US" dirty="0"/>
          </a:p>
          <a:p>
            <a:pPr lvl="1"/>
            <a:r>
              <a:rPr lang="en-US" dirty="0"/>
              <a:t>11-2</a:t>
            </a:r>
            <a:r>
              <a:rPr lang="el-GR" dirty="0"/>
              <a:t>α</a:t>
            </a:r>
            <a:r>
              <a:rPr lang="en-US" dirty="0"/>
              <a:t> </a:t>
            </a:r>
            <a:r>
              <a:rPr lang="el-GR" dirty="0"/>
              <a:t>Ορισμένοι Σχετικοί Όροι με τη Δημοσιονομική Πολιτική</a:t>
            </a:r>
            <a:endParaRPr lang="en-US" dirty="0"/>
          </a:p>
          <a:p>
            <a:pPr lvl="2"/>
            <a:r>
              <a:rPr lang="el-GR" b="1" dirty="0">
                <a:solidFill>
                  <a:srgbClr val="87004A"/>
                </a:solidFill>
              </a:rPr>
              <a:t>Επεκτατική Δημοσιονομική Πολιτική</a:t>
            </a:r>
            <a:r>
              <a:rPr lang="en-US" dirty="0"/>
              <a:t>: </a:t>
            </a:r>
            <a:r>
              <a:rPr lang="el-GR" dirty="0"/>
              <a:t>Αυξήσεις στις κρατικές δαπάνες και/ή μειώσεις στους φόρους, ώστε να επιτυγχάνονται μακροοικονομικοί στόχοι</a:t>
            </a:r>
            <a:endParaRPr lang="en-US" dirty="0"/>
          </a:p>
          <a:p>
            <a:pPr lvl="2"/>
            <a:r>
              <a:rPr lang="el-GR" b="1" dirty="0">
                <a:solidFill>
                  <a:srgbClr val="87004A"/>
                </a:solidFill>
              </a:rPr>
              <a:t>Συσταλτική Δημοσιονομική Πολιτική</a:t>
            </a:r>
            <a:r>
              <a:rPr lang="en-US" dirty="0"/>
              <a:t>: </a:t>
            </a:r>
            <a:r>
              <a:rPr lang="el-GR" dirty="0"/>
              <a:t>Μειώσεις στις κρατικές δαπάνες και/ή αυξήσεις στους φόρους, ώστε να επιτυγχάνονται μακροοικονομικοί στόχοι</a:t>
            </a:r>
            <a:endParaRPr lang="en-US" dirty="0"/>
          </a:p>
          <a:p>
            <a:pPr lvl="2"/>
            <a:r>
              <a:rPr lang="el-GR" b="1" dirty="0">
                <a:solidFill>
                  <a:srgbClr val="87004A"/>
                </a:solidFill>
              </a:rPr>
              <a:t>Διακριτική Δημοσιονομική Πολιτική</a:t>
            </a:r>
            <a:r>
              <a:rPr lang="en-US" dirty="0"/>
              <a:t>: </a:t>
            </a:r>
            <a:r>
              <a:rPr lang="el-GR" dirty="0"/>
              <a:t>Σκόπιμες αλλαγές στις κρατικές δαπάνες και/ή στους φόρους, ώστε να επιτυγχάνονται οικονομικοί στόχοι</a:t>
            </a:r>
            <a:endParaRPr lang="en-US" dirty="0"/>
          </a:p>
          <a:p>
            <a:pPr lvl="2"/>
            <a:r>
              <a:rPr lang="el-GR" b="1" dirty="0">
                <a:solidFill>
                  <a:srgbClr val="87004A"/>
                </a:solidFill>
              </a:rPr>
              <a:t>Αυτόματη Δημοσιονομική Πολιτική</a:t>
            </a:r>
            <a:r>
              <a:rPr lang="en-US" dirty="0"/>
              <a:t>: </a:t>
            </a:r>
            <a:r>
              <a:rPr lang="el-GR" dirty="0"/>
              <a:t>Αλλαγές στις κρατικές δαπάνες και/ή στους φόρους που προκύπτουν αυτόματα, χωρίς (επιπρόσθετη) δράση του Κογκρέσου </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01740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11-2  </a:t>
            </a:r>
            <a:r>
              <a:rPr lang="el-GR" dirty="0"/>
              <a:t>Δημοσιονομική Πολιτική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11-2</a:t>
            </a:r>
            <a:r>
              <a:rPr lang="el-GR" dirty="0"/>
              <a:t>β</a:t>
            </a:r>
            <a:r>
              <a:rPr lang="en-US" dirty="0"/>
              <a:t> </a:t>
            </a:r>
            <a:r>
              <a:rPr lang="el-GR" dirty="0"/>
              <a:t>Δύο Σημαντικές Σημειώσεις</a:t>
            </a:r>
            <a:endParaRPr lang="en-US" dirty="0"/>
          </a:p>
          <a:p>
            <a:pPr lvl="2"/>
            <a:r>
              <a:rPr lang="en-US" dirty="0"/>
              <a:t>1. </a:t>
            </a:r>
            <a:r>
              <a:rPr lang="el-GR" dirty="0"/>
              <a:t>Θα ασχοληθούμε μόνο με τη διακριτική δημοσιονομική πολιτική, δηλαδή με τις σκόπιμες πράξεις του υπεύθυνων χάραξης πολιτικών που στόχο έχουν α επηρεάσουν την οικονομία μέσω αλλαγών στις κρατικές δαπάνες και/ή τους φόρους</a:t>
            </a:r>
            <a:endParaRPr lang="en-US" dirty="0"/>
          </a:p>
          <a:p>
            <a:pPr lvl="2"/>
            <a:r>
              <a:rPr lang="en-US" dirty="0"/>
              <a:t>2. </a:t>
            </a:r>
            <a:r>
              <a:rPr lang="el-GR" dirty="0"/>
              <a:t>Υποθέτουμε ότι κάθε αλλαγή στις κρατικές δαπάνες οφείλεται σε μια αλλαγή στις κρατικές αγορές και όχι σε κάποια αλλαγή στις μεταβιβαστικές πληρωμές. Με άλλα λόγια, υποθέτουμε ότι οι μεταβιβαστικές πληρωμές είναι σταθερές και, ως εκ τούτου, οι όποιες αλλαγές στις κρατικές δαπάνες είναι απλώς μια αντανάκλαση των αλλαγών στις κρατικές αγορές</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97075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11-3  </a:t>
            </a:r>
            <a:r>
              <a:rPr lang="el-GR" dirty="0"/>
              <a:t>Δημοσιονομική Πολιτική στην Πλευρά της Ζήτησης </a:t>
            </a:r>
            <a:r>
              <a:rPr lang="en-US" sz="1400" dirty="0"/>
              <a:t>(1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dirty="0"/>
              <a:t>11-3</a:t>
            </a:r>
            <a:r>
              <a:rPr lang="el-GR" dirty="0"/>
              <a:t>α</a:t>
            </a:r>
            <a:r>
              <a:rPr lang="en-US" dirty="0"/>
              <a:t> </a:t>
            </a:r>
            <a:r>
              <a:rPr lang="el-GR" dirty="0"/>
              <a:t>Μετατοπίσεις της Καμπύλης Συνολικής Ζήτησης</a:t>
            </a:r>
            <a:endParaRPr lang="en-US" dirty="0"/>
          </a:p>
          <a:p>
            <a:pPr lvl="2"/>
            <a:r>
              <a:rPr lang="el-GR" dirty="0"/>
              <a:t>Θυμηθείτε ότι μια αλλαγή στην κατανάλωση, την επένδυση, τις κρατικές δαπάνες ή τις καθαρές εξαγωγές μπορεί να αλλάξει τη συνολική ζήτηση κι έτσι να μετατοπίσει την καμπύλη </a:t>
            </a:r>
            <a:r>
              <a:rPr lang="en-US" i="1" dirty="0"/>
              <a:t>AD</a:t>
            </a:r>
          </a:p>
          <a:p>
            <a:pPr lvl="2"/>
            <a:r>
              <a:rPr lang="el-GR" dirty="0"/>
              <a:t>Μια αλλαγή στους φόρους μπορεί να επηρεάσει την κατανάλωση, την επένδυση ή και τα δύο και έτσι να επηρεάσει τη συνολική ζήτηση</a:t>
            </a:r>
            <a:endParaRPr lang="en-US" dirty="0"/>
          </a:p>
          <a:p>
            <a:pPr lvl="1"/>
            <a:r>
              <a:rPr lang="en-US" dirty="0"/>
              <a:t>11-3</a:t>
            </a:r>
            <a:r>
              <a:rPr lang="el-GR" dirty="0"/>
              <a:t>β</a:t>
            </a:r>
            <a:r>
              <a:rPr lang="en-US" dirty="0"/>
              <a:t> </a:t>
            </a:r>
            <a:r>
              <a:rPr lang="el-GR" dirty="0"/>
              <a:t>Δημοσιονομική Πολιτική</a:t>
            </a:r>
            <a:r>
              <a:rPr lang="en-US" dirty="0"/>
              <a:t>: </a:t>
            </a:r>
            <a:r>
              <a:rPr lang="el-GR" dirty="0" err="1"/>
              <a:t>Κεϋνσιανή</a:t>
            </a:r>
            <a:r>
              <a:rPr lang="el-GR" dirty="0"/>
              <a:t> Οπτική</a:t>
            </a:r>
            <a:r>
              <a:rPr lang="en-US" dirty="0"/>
              <a:t> (</a:t>
            </a:r>
            <a:r>
              <a:rPr lang="el-GR" dirty="0"/>
              <a:t>Η Οικονομία δεν Είναι </a:t>
            </a:r>
            <a:r>
              <a:rPr lang="el-GR" dirty="0" err="1"/>
              <a:t>Αυτορυθμιζόμενη</a:t>
            </a:r>
            <a:r>
              <a:rPr lang="en-US" dirty="0"/>
              <a:t>)</a:t>
            </a:r>
          </a:p>
          <a:p>
            <a:pPr lvl="2"/>
            <a:r>
              <a:rPr lang="el-GR" dirty="0"/>
              <a:t>Η</a:t>
            </a:r>
            <a:r>
              <a:rPr lang="en-US" dirty="0"/>
              <a:t> </a:t>
            </a:r>
            <a:r>
              <a:rPr lang="el-GR" dirty="0" err="1"/>
              <a:t>Κεϋνσιανή</a:t>
            </a:r>
            <a:r>
              <a:rPr lang="en-US" dirty="0"/>
              <a:t> </a:t>
            </a:r>
            <a:r>
              <a:rPr lang="el-GR" i="1" dirty="0"/>
              <a:t>συνταγή</a:t>
            </a:r>
            <a:r>
              <a:rPr lang="en-US" dirty="0"/>
              <a:t> </a:t>
            </a:r>
            <a:r>
              <a:rPr lang="el-GR" dirty="0"/>
              <a:t>είναι η χρήση μέτρων επεκτατικής δημοσιονομικής πολιτικής, ώστε η οικονομία να μετακινηθεί στο επίπεδο του φυσικού πραγματικού ΑΕΠ</a:t>
            </a:r>
            <a:r>
              <a:rPr lang="en-US" dirty="0"/>
              <a:t> (</a:t>
            </a:r>
            <a:r>
              <a:rPr lang="el-GR" dirty="0"/>
              <a:t>Σχήμα</a:t>
            </a:r>
            <a:r>
              <a:rPr lang="en-US" dirty="0"/>
              <a:t> 2)</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84153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Δημοσιονομική Πολιτική στην </a:t>
            </a:r>
            <a:r>
              <a:rPr lang="el-GR" dirty="0" err="1"/>
              <a:t>Κεϋνσιανή</a:t>
            </a:r>
            <a:r>
              <a:rPr lang="el-GR" dirty="0"/>
              <a:t> Θεωρία</a:t>
            </a:r>
            <a:r>
              <a:rPr lang="en-US" dirty="0"/>
              <a:t>: </a:t>
            </a:r>
            <a:r>
              <a:rPr lang="el-GR" dirty="0"/>
              <a:t>Εξάλειψη των </a:t>
            </a:r>
            <a:r>
              <a:rPr lang="el-GR" dirty="0" err="1"/>
              <a:t>Υφεσιακών</a:t>
            </a:r>
            <a:r>
              <a:rPr lang="el-GR" dirty="0"/>
              <a:t> και Πληθωριστικών Κενών</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4" name="Εικόνα 3">
            <a:extLst>
              <a:ext uri="{FF2B5EF4-FFF2-40B4-BE49-F238E27FC236}">
                <a16:creationId xmlns:a16="http://schemas.microsoft.com/office/drawing/2014/main" id="{66600761-3C5D-4F27-96E8-C4475391A316}"/>
              </a:ext>
            </a:extLst>
          </p:cNvPr>
          <p:cNvPicPr>
            <a:picLocks noChangeAspect="1"/>
          </p:cNvPicPr>
          <p:nvPr/>
        </p:nvPicPr>
        <p:blipFill>
          <a:blip r:embed="rId2"/>
          <a:stretch>
            <a:fillRect/>
          </a:stretch>
        </p:blipFill>
        <p:spPr>
          <a:xfrm>
            <a:off x="633046" y="1270758"/>
            <a:ext cx="7399606" cy="3118903"/>
          </a:xfrm>
          <a:prstGeom prst="rect">
            <a:avLst/>
          </a:prstGeom>
        </p:spPr>
      </p:pic>
      <p:pic>
        <p:nvPicPr>
          <p:cNvPr id="7" name="Εικόνα 6">
            <a:extLst>
              <a:ext uri="{FF2B5EF4-FFF2-40B4-BE49-F238E27FC236}">
                <a16:creationId xmlns:a16="http://schemas.microsoft.com/office/drawing/2014/main" id="{15FC33EE-6990-483D-95B7-A4B6BD5E2F77}"/>
              </a:ext>
            </a:extLst>
          </p:cNvPr>
          <p:cNvPicPr>
            <a:picLocks noChangeAspect="1"/>
          </p:cNvPicPr>
          <p:nvPr/>
        </p:nvPicPr>
        <p:blipFill>
          <a:blip r:embed="rId3"/>
          <a:stretch>
            <a:fillRect/>
          </a:stretch>
        </p:blipFill>
        <p:spPr>
          <a:xfrm>
            <a:off x="129349" y="4477709"/>
            <a:ext cx="9014651" cy="1117993"/>
          </a:xfrm>
          <a:prstGeom prst="rect">
            <a:avLst/>
          </a:prstGeom>
        </p:spPr>
      </p:pic>
    </p:spTree>
    <p:extLst>
      <p:ext uri="{BB962C8B-B14F-4D97-AF65-F5344CB8AC3E}">
        <p14:creationId xmlns:p14="http://schemas.microsoft.com/office/powerpoint/2010/main" val="263939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11-3  </a:t>
            </a:r>
            <a:r>
              <a:rPr lang="el-GR" dirty="0"/>
              <a:t>Δημοσιονομική Πολιτική στην Πλευρά της Ζήτησης </a:t>
            </a:r>
            <a:r>
              <a:rPr lang="en-US" sz="1400" dirty="0"/>
              <a:t>(2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11-3</a:t>
            </a:r>
            <a:r>
              <a:rPr lang="el-GR" dirty="0"/>
              <a:t>γ</a:t>
            </a:r>
            <a:r>
              <a:rPr lang="en-US" dirty="0"/>
              <a:t> </a:t>
            </a:r>
            <a:r>
              <a:rPr lang="el-GR" dirty="0"/>
              <a:t>Εκτόπιση</a:t>
            </a:r>
            <a:r>
              <a:rPr lang="en-US" dirty="0"/>
              <a:t>: </a:t>
            </a:r>
            <a:r>
              <a:rPr lang="el-GR" dirty="0"/>
              <a:t>Αμφισβήτηση της Επεκτατικής Δημοσιονομικής Πολιτικής</a:t>
            </a:r>
            <a:endParaRPr lang="en-US" dirty="0"/>
          </a:p>
          <a:p>
            <a:pPr lvl="2"/>
            <a:r>
              <a:rPr lang="el-GR" b="1" dirty="0">
                <a:solidFill>
                  <a:srgbClr val="87004A"/>
                </a:solidFill>
              </a:rPr>
              <a:t>Εκτόπιση</a:t>
            </a:r>
            <a:r>
              <a:rPr lang="en-US" dirty="0">
                <a:solidFill>
                  <a:srgbClr val="87004A"/>
                </a:solidFill>
              </a:rPr>
              <a:t>:</a:t>
            </a:r>
            <a:r>
              <a:rPr lang="en-US" dirty="0"/>
              <a:t> </a:t>
            </a:r>
            <a:r>
              <a:rPr lang="el-GR" dirty="0"/>
              <a:t>Η μείωση στις ιδιωτικές δαπάνες, η οποία προκύπτει ως συνέπεια των αυξημένων κρατικών δαπανών ή της ανάγκης χρηματοδότησης ενός ελλείμματος του κρατικού προϋπολογισμού</a:t>
            </a:r>
            <a:endParaRPr lang="en-US" dirty="0"/>
          </a:p>
          <a:p>
            <a:pPr lvl="2"/>
            <a:r>
              <a:rPr lang="el-GR" b="1" dirty="0">
                <a:solidFill>
                  <a:srgbClr val="87004A"/>
                </a:solidFill>
              </a:rPr>
              <a:t>Πλήρης Εκτόπιση</a:t>
            </a:r>
            <a:r>
              <a:rPr lang="en-US" dirty="0"/>
              <a:t>: </a:t>
            </a:r>
            <a:r>
              <a:rPr lang="el-GR" dirty="0"/>
              <a:t>Μια μείωση σε ένα ή περισσότερα στοιχεία των ιδιωτικών δαπανών που αντισταθμίζει πλήρως την αύξηση στις κρατικές δαπάνες</a:t>
            </a:r>
            <a:endParaRPr lang="en-US" dirty="0"/>
          </a:p>
          <a:p>
            <a:pPr lvl="2"/>
            <a:r>
              <a:rPr lang="el-GR" b="1" dirty="0">
                <a:solidFill>
                  <a:srgbClr val="87004A"/>
                </a:solidFill>
              </a:rPr>
              <a:t>Μερική Εκτόπιση</a:t>
            </a:r>
            <a:r>
              <a:rPr lang="en-US" dirty="0"/>
              <a:t>: </a:t>
            </a:r>
            <a:r>
              <a:rPr lang="el-GR" dirty="0"/>
              <a:t>Μια μείωση σε ένα ή περισσότερα στοιχεία των ιδιωτικών δαπανών που αντισταθμίζει μερικώς την αύξηση στις κρατικές δαπάνες</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76444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Μηδενική, Μερική και Πλήρης Εκτόπιση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5" name="Εικόνα 4">
            <a:extLst>
              <a:ext uri="{FF2B5EF4-FFF2-40B4-BE49-F238E27FC236}">
                <a16:creationId xmlns:a16="http://schemas.microsoft.com/office/drawing/2014/main" id="{CF1D5BCE-2E39-4477-BB61-C99CC62DA493}"/>
              </a:ext>
            </a:extLst>
          </p:cNvPr>
          <p:cNvPicPr>
            <a:picLocks noChangeAspect="1"/>
          </p:cNvPicPr>
          <p:nvPr/>
        </p:nvPicPr>
        <p:blipFill>
          <a:blip r:embed="rId2"/>
          <a:stretch>
            <a:fillRect/>
          </a:stretch>
        </p:blipFill>
        <p:spPr>
          <a:xfrm>
            <a:off x="3930196" y="2132856"/>
            <a:ext cx="4878749" cy="3413784"/>
          </a:xfrm>
          <a:prstGeom prst="rect">
            <a:avLst/>
          </a:prstGeom>
        </p:spPr>
      </p:pic>
      <p:pic>
        <p:nvPicPr>
          <p:cNvPr id="7" name="Εικόνα 6">
            <a:extLst>
              <a:ext uri="{FF2B5EF4-FFF2-40B4-BE49-F238E27FC236}">
                <a16:creationId xmlns:a16="http://schemas.microsoft.com/office/drawing/2014/main" id="{1243A5B6-6371-45CA-874E-95942E2CA343}"/>
              </a:ext>
            </a:extLst>
          </p:cNvPr>
          <p:cNvPicPr>
            <a:picLocks noChangeAspect="1"/>
          </p:cNvPicPr>
          <p:nvPr/>
        </p:nvPicPr>
        <p:blipFill>
          <a:blip r:embed="rId3"/>
          <a:stretch>
            <a:fillRect/>
          </a:stretch>
        </p:blipFill>
        <p:spPr>
          <a:xfrm>
            <a:off x="0" y="1491306"/>
            <a:ext cx="3739277" cy="4055334"/>
          </a:xfrm>
          <a:prstGeom prst="rect">
            <a:avLst/>
          </a:prstGeom>
        </p:spPr>
      </p:pic>
    </p:spTree>
    <p:extLst>
      <p:ext uri="{BB962C8B-B14F-4D97-AF65-F5344CB8AC3E}">
        <p14:creationId xmlns:p14="http://schemas.microsoft.com/office/powerpoint/2010/main" val="71437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11-1 </a:t>
            </a:r>
            <a:r>
              <a:rPr lang="en-US" sz="2400" dirty="0"/>
              <a:t>	</a:t>
            </a:r>
            <a:r>
              <a:rPr lang="el-GR" sz="2400" dirty="0"/>
              <a:t>Ο Ομοσπονδιακός Προϋπολογισμός</a:t>
            </a:r>
            <a:endParaRPr lang="en-US" sz="2400" dirty="0"/>
          </a:p>
          <a:p>
            <a:r>
              <a:rPr lang="en-US" sz="2400" dirty="0">
                <a:solidFill>
                  <a:srgbClr val="87004A"/>
                </a:solidFill>
              </a:rPr>
              <a:t>11-2 </a:t>
            </a:r>
            <a:r>
              <a:rPr lang="en-US" sz="2400" dirty="0"/>
              <a:t>	</a:t>
            </a:r>
            <a:r>
              <a:rPr lang="el-GR" sz="2400" dirty="0"/>
              <a:t>Δημοσιονομική Πολιτική</a:t>
            </a:r>
            <a:endParaRPr lang="en-US" sz="2400" dirty="0"/>
          </a:p>
          <a:p>
            <a:r>
              <a:rPr lang="en-US" sz="2400" dirty="0">
                <a:solidFill>
                  <a:srgbClr val="87004A"/>
                </a:solidFill>
              </a:rPr>
              <a:t>11-3</a:t>
            </a:r>
            <a:r>
              <a:rPr lang="en-US" sz="2400" dirty="0"/>
              <a:t>	</a:t>
            </a:r>
            <a:r>
              <a:rPr lang="el-GR" sz="2400" dirty="0"/>
              <a:t>Δημοσιονομική Πολιτική στην Πλευρά της Ζήτησης</a:t>
            </a:r>
            <a:endParaRPr lang="en-US" sz="2400" dirty="0"/>
          </a:p>
          <a:p>
            <a:r>
              <a:rPr lang="en-US" sz="2400" dirty="0">
                <a:solidFill>
                  <a:srgbClr val="87004A"/>
                </a:solidFill>
              </a:rPr>
              <a:t>11-4</a:t>
            </a:r>
            <a:r>
              <a:rPr lang="en-US" sz="2400" dirty="0"/>
              <a:t>	</a:t>
            </a:r>
            <a:r>
              <a:rPr lang="el-GR" sz="2400" dirty="0"/>
              <a:t>Δημοσιονομική Πολιτική από την Πλευρά της Προσφοράς</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59927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Επεκτατική Δημοσιονομική Πολιτική, Εκτόπιση και Αλλαγές στο Πραγματικό ΑΕΠ και το Ποσοστό Ανεργίας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4" name="Εικόνα 3">
            <a:extLst>
              <a:ext uri="{FF2B5EF4-FFF2-40B4-BE49-F238E27FC236}">
                <a16:creationId xmlns:a16="http://schemas.microsoft.com/office/drawing/2014/main" id="{9A474A2D-CD1B-4CA1-AC9A-30B7EFB7C2F9}"/>
              </a:ext>
            </a:extLst>
          </p:cNvPr>
          <p:cNvPicPr>
            <a:picLocks noChangeAspect="1"/>
          </p:cNvPicPr>
          <p:nvPr/>
        </p:nvPicPr>
        <p:blipFill>
          <a:blip r:embed="rId2"/>
          <a:stretch>
            <a:fillRect/>
          </a:stretch>
        </p:blipFill>
        <p:spPr>
          <a:xfrm>
            <a:off x="520505" y="1646089"/>
            <a:ext cx="8200969" cy="3869833"/>
          </a:xfrm>
          <a:prstGeom prst="rect">
            <a:avLst/>
          </a:prstGeom>
        </p:spPr>
      </p:pic>
    </p:spTree>
    <p:extLst>
      <p:ext uri="{BB962C8B-B14F-4D97-AF65-F5344CB8AC3E}">
        <p14:creationId xmlns:p14="http://schemas.microsoft.com/office/powerpoint/2010/main" val="411783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11-3  </a:t>
            </a:r>
            <a:r>
              <a:rPr lang="el-GR" dirty="0"/>
              <a:t>Δημοσιονομική Πολιτική στην Πλευρά της Ζήτησης </a:t>
            </a:r>
            <a:r>
              <a:rPr lang="en-US" sz="1400" dirty="0"/>
              <a:t>(3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11-3</a:t>
            </a:r>
            <a:r>
              <a:rPr lang="el-GR" dirty="0"/>
              <a:t>δ</a:t>
            </a:r>
            <a:r>
              <a:rPr lang="en-US" dirty="0"/>
              <a:t> </a:t>
            </a:r>
            <a:r>
              <a:rPr lang="el-GR" dirty="0"/>
              <a:t>Υστερήσεις και Δημοσιονομική Πολιτική</a:t>
            </a:r>
            <a:endParaRPr lang="en-US" dirty="0"/>
          </a:p>
          <a:p>
            <a:pPr lvl="2"/>
            <a:r>
              <a:rPr lang="el-GR" dirty="0"/>
              <a:t>Ακόμη και αν δεν υπάρχει εκτόπιση</a:t>
            </a:r>
            <a:r>
              <a:rPr lang="en-US" dirty="0"/>
              <a:t>, </a:t>
            </a:r>
            <a:r>
              <a:rPr lang="el-GR" dirty="0"/>
              <a:t>θα πρέπει να χρησιμοποιείται η δημοσιονομική πολιτική για την επίλυση των προβλημάτων του πληθωρισμού και των </a:t>
            </a:r>
            <a:r>
              <a:rPr lang="el-GR" dirty="0" err="1"/>
              <a:t>υφεσιακών</a:t>
            </a:r>
            <a:r>
              <a:rPr lang="el-GR" dirty="0"/>
              <a:t> κενών; Πολλοί οικονομολόγοι θεωρούν ότι αυτό δεν είναι απαραίτητο, λόγω των υστερήσεων:</a:t>
            </a:r>
            <a:endParaRPr lang="en-US" dirty="0"/>
          </a:p>
          <a:p>
            <a:pPr lvl="2"/>
            <a:r>
              <a:rPr lang="en-US" dirty="0"/>
              <a:t>1. </a:t>
            </a:r>
            <a:r>
              <a:rPr lang="el-GR" dirty="0"/>
              <a:t>Υστέρηση Δεδομένων</a:t>
            </a:r>
            <a:endParaRPr lang="en-US" dirty="0"/>
          </a:p>
          <a:p>
            <a:pPr lvl="2"/>
            <a:r>
              <a:rPr lang="en-US" dirty="0"/>
              <a:t>2. </a:t>
            </a:r>
            <a:r>
              <a:rPr lang="el-GR" dirty="0"/>
              <a:t>Υστέρηση «περιμένουμε και βλέπουμε»</a:t>
            </a:r>
            <a:endParaRPr lang="en-US" dirty="0"/>
          </a:p>
          <a:p>
            <a:pPr lvl="2"/>
            <a:r>
              <a:rPr lang="en-US" dirty="0"/>
              <a:t>3. </a:t>
            </a:r>
            <a:r>
              <a:rPr lang="el-GR" dirty="0"/>
              <a:t>Νομοθετική υστέρηση</a:t>
            </a:r>
            <a:endParaRPr lang="en-US" dirty="0"/>
          </a:p>
          <a:p>
            <a:pPr lvl="2"/>
            <a:r>
              <a:rPr lang="en-US" dirty="0"/>
              <a:t>4. </a:t>
            </a:r>
            <a:r>
              <a:rPr lang="el-GR" dirty="0"/>
              <a:t>Υστέρηση διάδοσης</a:t>
            </a:r>
            <a:endParaRPr lang="en-US" dirty="0"/>
          </a:p>
          <a:p>
            <a:pPr lvl="2"/>
            <a:r>
              <a:rPr lang="en-US" dirty="0"/>
              <a:t>5. </a:t>
            </a:r>
            <a:r>
              <a:rPr lang="el-GR" dirty="0"/>
              <a:t>Υστέρηση Αποτελεσματικότητας</a:t>
            </a:r>
            <a:endParaRPr lang="en-US" dirty="0"/>
          </a:p>
          <a:p>
            <a:pPr lvl="2"/>
            <a:r>
              <a:rPr lang="el-GR" dirty="0"/>
              <a:t>Το Σχήμα 5 παρουσιάζει τις επιπτώσεις των υστερήσεων</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79897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Δημοσιονομική Πολιτική Μπορεί να Αποσταθεροποιήσει την Οικονομία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22</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4" name="Εικόνα 3">
            <a:extLst>
              <a:ext uri="{FF2B5EF4-FFF2-40B4-BE49-F238E27FC236}">
                <a16:creationId xmlns:a16="http://schemas.microsoft.com/office/drawing/2014/main" id="{E3ED7599-66AA-49EF-A0D5-79D4755694D0}"/>
              </a:ext>
            </a:extLst>
          </p:cNvPr>
          <p:cNvPicPr>
            <a:picLocks noChangeAspect="1"/>
          </p:cNvPicPr>
          <p:nvPr/>
        </p:nvPicPr>
        <p:blipFill>
          <a:blip r:embed="rId2"/>
          <a:stretch>
            <a:fillRect/>
          </a:stretch>
        </p:blipFill>
        <p:spPr>
          <a:xfrm>
            <a:off x="4294334" y="1440276"/>
            <a:ext cx="4582380" cy="4315071"/>
          </a:xfrm>
          <a:prstGeom prst="rect">
            <a:avLst/>
          </a:prstGeom>
        </p:spPr>
      </p:pic>
      <p:pic>
        <p:nvPicPr>
          <p:cNvPr id="7" name="Εικόνα 6">
            <a:extLst>
              <a:ext uri="{FF2B5EF4-FFF2-40B4-BE49-F238E27FC236}">
                <a16:creationId xmlns:a16="http://schemas.microsoft.com/office/drawing/2014/main" id="{C60A4AE8-18AA-4042-B9DA-A2B46D265034}"/>
              </a:ext>
            </a:extLst>
          </p:cNvPr>
          <p:cNvPicPr>
            <a:picLocks noChangeAspect="1"/>
          </p:cNvPicPr>
          <p:nvPr/>
        </p:nvPicPr>
        <p:blipFill>
          <a:blip r:embed="rId3"/>
          <a:stretch>
            <a:fillRect/>
          </a:stretch>
        </p:blipFill>
        <p:spPr>
          <a:xfrm>
            <a:off x="53920" y="1709887"/>
            <a:ext cx="3958721" cy="2848998"/>
          </a:xfrm>
          <a:prstGeom prst="rect">
            <a:avLst/>
          </a:prstGeom>
        </p:spPr>
      </p:pic>
    </p:spTree>
    <p:extLst>
      <p:ext uri="{BB962C8B-B14F-4D97-AF65-F5344CB8AC3E}">
        <p14:creationId xmlns:p14="http://schemas.microsoft.com/office/powerpoint/2010/main" val="3670828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11-3  </a:t>
            </a:r>
            <a:r>
              <a:rPr lang="el-GR" dirty="0"/>
              <a:t>Δημοσιονομική Πολιτική στην Πλευρά της Ζήτησης </a:t>
            </a:r>
            <a:r>
              <a:rPr lang="en-US" sz="1400" dirty="0"/>
              <a:t>(4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fontScale="70000" lnSpcReduction="20000"/>
          </a:bodyPr>
          <a:lstStyle/>
          <a:p>
            <a:pPr lvl="1"/>
            <a:r>
              <a:rPr lang="en-US" dirty="0"/>
              <a:t>11-3</a:t>
            </a:r>
            <a:r>
              <a:rPr lang="el-GR" dirty="0"/>
              <a:t>ε</a:t>
            </a:r>
            <a:r>
              <a:rPr lang="en-US" dirty="0"/>
              <a:t> </a:t>
            </a:r>
            <a:r>
              <a:rPr lang="el-GR" dirty="0"/>
              <a:t>Εκτόπιση, Υστερήσεις και η Αποτελεσματικότητα της Δημοσιονομικής Πολιτικής</a:t>
            </a:r>
            <a:endParaRPr lang="en-US" dirty="0"/>
          </a:p>
          <a:p>
            <a:pPr lvl="2"/>
            <a:r>
              <a:rPr lang="el-GR" sz="2600" dirty="0"/>
              <a:t>Οι οικονομολόγοι που πιστεύουν ότι η εκτόπιση είναι πάντα μηδενική και ότι οι υστερήσεις είναι αμελητέες συμπεραίνουν ότι η δημοσιονομική πολιτική είναι αποτελεσματική στον απεγκλωβισμό της οικονομίας από ένα </a:t>
            </a:r>
            <a:r>
              <a:rPr lang="el-GR" sz="2600" dirty="0" err="1"/>
              <a:t>υφεσιακό</a:t>
            </a:r>
            <a:r>
              <a:rPr lang="el-GR" sz="2600" dirty="0"/>
              <a:t> κενό</a:t>
            </a:r>
            <a:endParaRPr lang="en-US" sz="2600" dirty="0"/>
          </a:p>
          <a:p>
            <a:pPr lvl="2"/>
            <a:r>
              <a:rPr lang="el-GR" sz="2600" dirty="0"/>
              <a:t>Οι οικονομολόγοι που πιστεύουν ότι η εκτόπιση είναι πάντα πλήρης και/ή ότι ι υστερήσεις είναι σημαντικές, συμπεραίνουν ότι η δημοσιονομική πολιτική μπορεί να είναι και αναποτελεσματική</a:t>
            </a:r>
            <a:endParaRPr lang="en-US" sz="2600" dirty="0"/>
          </a:p>
          <a:p>
            <a:pPr lvl="1"/>
            <a:r>
              <a:rPr lang="en-US" dirty="0"/>
              <a:t>11-3</a:t>
            </a:r>
            <a:r>
              <a:rPr lang="el-GR" dirty="0" err="1"/>
              <a:t>στ</a:t>
            </a:r>
            <a:r>
              <a:rPr lang="en-US" dirty="0"/>
              <a:t> </a:t>
            </a:r>
            <a:r>
              <a:rPr lang="el-GR" dirty="0"/>
              <a:t>Δημοκρατία σε Έλλειμμα</a:t>
            </a:r>
            <a:endParaRPr lang="en-US" dirty="0"/>
          </a:p>
          <a:p>
            <a:pPr lvl="2"/>
            <a:r>
              <a:rPr lang="el-GR" sz="2600" dirty="0"/>
              <a:t>Σύμφωνα με τους οικονομολόγους </a:t>
            </a:r>
            <a:r>
              <a:rPr lang="en-US" sz="2600" dirty="0"/>
              <a:t>Buchanan </a:t>
            </a:r>
            <a:r>
              <a:rPr lang="el-GR" sz="2600" dirty="0"/>
              <a:t>και</a:t>
            </a:r>
            <a:r>
              <a:rPr lang="en-US" sz="2600" dirty="0"/>
              <a:t> Wagner, </a:t>
            </a:r>
            <a:r>
              <a:rPr lang="el-GR" sz="2600" dirty="0"/>
              <a:t>ο άγραφος κανόνας του ισοσκελισμένου προϋπολογισμού παραγκωνίστηκε με την έλευση της </a:t>
            </a:r>
            <a:r>
              <a:rPr lang="el-GR" sz="2600" dirty="0" err="1"/>
              <a:t>Κεϋνσιανής</a:t>
            </a:r>
            <a:r>
              <a:rPr lang="el-GR" sz="2600" dirty="0"/>
              <a:t> Επανάστασης στα οικονομικά</a:t>
            </a:r>
            <a:endParaRPr lang="en-US" sz="2600" dirty="0"/>
          </a:p>
          <a:p>
            <a:pPr lvl="2"/>
            <a:r>
              <a:rPr lang="el-GR" sz="2600" dirty="0"/>
              <a:t>Ωστόσο, υπάρχει μια πολιτική μεροληψία υπέρ της επεκτατικής δημοσιονομικής πολιτικής: η συσταλτική δημοσιονομική πολιτική που περιορίζει τα ελλείμματα δεν αρέσει στους ψηφοφόρους, καθώς συνεπάγεται λιγότερες δημόσιες δαπάνες και περισσότερους φόρους</a:t>
            </a:r>
            <a:endParaRPr lang="en-US" sz="2600"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24411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11-4  </a:t>
            </a:r>
            <a:r>
              <a:rPr lang="el-GR" dirty="0"/>
              <a:t>Δημοσιονομική Πολιτική από την Πλευρά της Προσφοράς </a:t>
            </a:r>
            <a:r>
              <a:rPr lang="en-US" sz="1400" dirty="0"/>
              <a:t>(1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l-GR" dirty="0"/>
              <a:t>Οι επιπτώσεις της δημοσιονομικής πολιτικής μπορεί να γίνουν αισθητές και στην πλευρά της προσφοράς της οικονομίας</a:t>
            </a:r>
            <a:endParaRPr lang="en-US" dirty="0"/>
          </a:p>
          <a:p>
            <a:pPr lvl="1"/>
            <a:r>
              <a:rPr lang="el-GR" dirty="0"/>
              <a:t>Για παράδειγμα</a:t>
            </a:r>
            <a:r>
              <a:rPr lang="en-US" dirty="0"/>
              <a:t>, </a:t>
            </a:r>
            <a:r>
              <a:rPr lang="el-GR" dirty="0"/>
              <a:t>μια μείωση στους φορολογικούς συντελεστές, για παράδειγμα, μπορεί να αλλάξει τα κίνητρα ενός ατόμου για εργασία και παραγωγή, μεταβάλλοντας έτσι τη συνολική προσφορά</a:t>
            </a:r>
            <a:endParaRPr lang="en-US" dirty="0"/>
          </a:p>
          <a:p>
            <a:pPr lvl="1"/>
            <a:r>
              <a:rPr lang="en-US" dirty="0"/>
              <a:t>11-4</a:t>
            </a:r>
            <a:r>
              <a:rPr lang="el-GR" dirty="0"/>
              <a:t>α</a:t>
            </a:r>
            <a:r>
              <a:rPr lang="en-US" dirty="0"/>
              <a:t> </a:t>
            </a:r>
            <a:r>
              <a:rPr lang="el-GR" dirty="0"/>
              <a:t>Οριακοί Φορολογικοί Συντελεστές και Συνολική Προσφορά</a:t>
            </a:r>
            <a:endParaRPr lang="en-US" dirty="0"/>
          </a:p>
          <a:p>
            <a:pPr lvl="2"/>
            <a:r>
              <a:rPr lang="el-GR" b="1" dirty="0">
                <a:solidFill>
                  <a:srgbClr val="87004A"/>
                </a:solidFill>
              </a:rPr>
              <a:t>Οριακός</a:t>
            </a:r>
            <a:r>
              <a:rPr lang="en-US" b="1" dirty="0">
                <a:solidFill>
                  <a:srgbClr val="87004A"/>
                </a:solidFill>
              </a:rPr>
              <a:t> (</a:t>
            </a:r>
            <a:r>
              <a:rPr lang="el-GR" b="1" dirty="0">
                <a:solidFill>
                  <a:srgbClr val="87004A"/>
                </a:solidFill>
              </a:rPr>
              <a:t>Εισοδηματικός</a:t>
            </a:r>
            <a:r>
              <a:rPr lang="en-US" b="1" dirty="0">
                <a:solidFill>
                  <a:srgbClr val="87004A"/>
                </a:solidFill>
              </a:rPr>
              <a:t>) </a:t>
            </a:r>
            <a:r>
              <a:rPr lang="el-GR" b="1" dirty="0">
                <a:solidFill>
                  <a:srgbClr val="87004A"/>
                </a:solidFill>
              </a:rPr>
              <a:t>Φορολογικός Συντελεστής</a:t>
            </a:r>
            <a:r>
              <a:rPr lang="en-US" b="1" dirty="0"/>
              <a:t>:</a:t>
            </a:r>
            <a:r>
              <a:rPr lang="en-US" dirty="0"/>
              <a:t> </a:t>
            </a:r>
            <a:r>
              <a:rPr lang="el-GR" dirty="0"/>
              <a:t>Η μεταβολή στη φορολογική υποχρέωση ενός ατόμου δια τη μεταβολή στο φορολογητέο εισόδημα του ατόμου</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24</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8DF805D4-A5EB-4D6A-9CD3-E7D068780EB8}"/>
              </a:ext>
            </a:extLst>
          </p:cNvPr>
          <p:cNvPicPr>
            <a:picLocks noChangeAspect="1"/>
          </p:cNvPicPr>
          <p:nvPr/>
        </p:nvPicPr>
        <p:blipFill>
          <a:blip r:embed="rId2"/>
          <a:stretch>
            <a:fillRect/>
          </a:stretch>
        </p:blipFill>
        <p:spPr>
          <a:xfrm>
            <a:off x="1303997" y="6080486"/>
            <a:ext cx="7088285" cy="551086"/>
          </a:xfrm>
          <a:prstGeom prst="rect">
            <a:avLst/>
          </a:prstGeom>
        </p:spPr>
      </p:pic>
    </p:spTree>
    <p:extLst>
      <p:ext uri="{BB962C8B-B14F-4D97-AF65-F5344CB8AC3E}">
        <p14:creationId xmlns:p14="http://schemas.microsoft.com/office/powerpoint/2010/main" val="2964216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Προβλεπόμενο Αποτέλεσμα μιας Μόνιμης Μείωσης των Φορολογικών Συντελεστών στη Συνολική Προσφορά</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4" name="Εικόνα 3">
            <a:extLst>
              <a:ext uri="{FF2B5EF4-FFF2-40B4-BE49-F238E27FC236}">
                <a16:creationId xmlns:a16="http://schemas.microsoft.com/office/drawing/2014/main" id="{D68B6253-36C0-4533-8EFB-4AEF63A8C36A}"/>
              </a:ext>
            </a:extLst>
          </p:cNvPr>
          <p:cNvPicPr>
            <a:picLocks noChangeAspect="1"/>
          </p:cNvPicPr>
          <p:nvPr/>
        </p:nvPicPr>
        <p:blipFill>
          <a:blip r:embed="rId2"/>
          <a:stretch>
            <a:fillRect/>
          </a:stretch>
        </p:blipFill>
        <p:spPr>
          <a:xfrm>
            <a:off x="4224978" y="1623238"/>
            <a:ext cx="4703412" cy="3962298"/>
          </a:xfrm>
          <a:prstGeom prst="rect">
            <a:avLst/>
          </a:prstGeom>
        </p:spPr>
      </p:pic>
      <p:pic>
        <p:nvPicPr>
          <p:cNvPr id="6" name="Εικόνα 5">
            <a:extLst>
              <a:ext uri="{FF2B5EF4-FFF2-40B4-BE49-F238E27FC236}">
                <a16:creationId xmlns:a16="http://schemas.microsoft.com/office/drawing/2014/main" id="{4184F347-06BD-4BEF-A746-20838D86114E}"/>
              </a:ext>
            </a:extLst>
          </p:cNvPr>
          <p:cNvPicPr>
            <a:picLocks noChangeAspect="1"/>
          </p:cNvPicPr>
          <p:nvPr/>
        </p:nvPicPr>
        <p:blipFill>
          <a:blip r:embed="rId3"/>
          <a:stretch>
            <a:fillRect/>
          </a:stretch>
        </p:blipFill>
        <p:spPr>
          <a:xfrm>
            <a:off x="179322" y="1738226"/>
            <a:ext cx="3907126" cy="1690774"/>
          </a:xfrm>
          <a:prstGeom prst="rect">
            <a:avLst/>
          </a:prstGeom>
        </p:spPr>
      </p:pic>
    </p:spTree>
    <p:extLst>
      <p:ext uri="{BB962C8B-B14F-4D97-AF65-F5344CB8AC3E}">
        <p14:creationId xmlns:p14="http://schemas.microsoft.com/office/powerpoint/2010/main" val="10305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11-4  </a:t>
            </a:r>
            <a:r>
              <a:rPr lang="el-GR" dirty="0"/>
              <a:t>Δημοσιονομική Πολιτική από την Πλευρά της Προσφοράς </a:t>
            </a:r>
            <a:r>
              <a:rPr lang="en-US" sz="1400" dirty="0"/>
              <a:t>(2 </a:t>
            </a:r>
            <a:r>
              <a:rPr lang="el-GR" sz="1400" dirty="0"/>
              <a:t>από</a:t>
            </a:r>
            <a:r>
              <a:rPr lang="en-US" sz="1400" dirty="0"/>
              <a:t> 3) </a:t>
            </a:r>
          </a:p>
        </p:txBody>
      </p:sp>
      <p:sp>
        <p:nvSpPr>
          <p:cNvPr id="3" name="Content Placeholder 2"/>
          <p:cNvSpPr>
            <a:spLocks noGrp="1"/>
          </p:cNvSpPr>
          <p:nvPr>
            <p:ph idx="1"/>
          </p:nvPr>
        </p:nvSpPr>
        <p:spPr>
          <a:xfrm>
            <a:off x="324374" y="1325287"/>
            <a:ext cx="8329089" cy="4938057"/>
          </a:xfrm>
        </p:spPr>
        <p:txBody>
          <a:bodyPr>
            <a:normAutofit fontScale="92500" lnSpcReduction="10000"/>
          </a:bodyPr>
          <a:lstStyle/>
          <a:p>
            <a:pPr lvl="1"/>
            <a:r>
              <a:rPr lang="en-US" dirty="0"/>
              <a:t>11-4</a:t>
            </a:r>
            <a:r>
              <a:rPr lang="el-GR" dirty="0"/>
              <a:t>β</a:t>
            </a:r>
            <a:r>
              <a:rPr lang="en-US" dirty="0"/>
              <a:t> </a:t>
            </a:r>
            <a:r>
              <a:rPr lang="el-GR" dirty="0"/>
              <a:t>Η Καμπύλη</a:t>
            </a:r>
            <a:r>
              <a:rPr lang="en-US" dirty="0"/>
              <a:t> Laffer: </a:t>
            </a:r>
            <a:r>
              <a:rPr lang="el-GR" dirty="0"/>
              <a:t>Φορολογικοί Συντελεστές και Φορολογικά Έσοδα</a:t>
            </a:r>
            <a:endParaRPr lang="en-US" dirty="0"/>
          </a:p>
          <a:p>
            <a:pPr lvl="2"/>
            <a:r>
              <a:rPr lang="el-GR" b="1" dirty="0"/>
              <a:t>Καμπύλη </a:t>
            </a:r>
            <a:r>
              <a:rPr lang="en-US" b="1" dirty="0"/>
              <a:t>Laffer:</a:t>
            </a:r>
            <a:r>
              <a:rPr lang="en-US" dirty="0"/>
              <a:t> </a:t>
            </a:r>
            <a:r>
              <a:rPr lang="el-GR" dirty="0"/>
              <a:t>Η καμπύλη</a:t>
            </a:r>
            <a:r>
              <a:rPr lang="en-US" dirty="0"/>
              <a:t>, </a:t>
            </a:r>
            <a:r>
              <a:rPr lang="el-GR" dirty="0"/>
              <a:t>που πήρε το όνομά της από τον οικονομολόγο </a:t>
            </a:r>
            <a:r>
              <a:rPr lang="en-US" dirty="0"/>
              <a:t>Arthur Laffer, </a:t>
            </a:r>
            <a:r>
              <a:rPr lang="el-GR" dirty="0"/>
              <a:t>η οποία παρουσιάζει τις σχέσεις μεταξύ φορολογικών συντελεστών και φορολογικών εσόδων. Σύμφωνα με την καμπύλη </a:t>
            </a:r>
            <a:r>
              <a:rPr lang="en-US" dirty="0"/>
              <a:t>Laffer</a:t>
            </a:r>
            <a:r>
              <a:rPr lang="el-GR" dirty="0"/>
              <a:t>, καθώς οι φορολογικοί συντελεστές αυξάνονται από το μηδέν, τα φορολογικά έσοδα αυξάνονται, αγγίζοντας το μέγιστο σε κάποιο σημείο, και στη συνέχεια μειώνονται καθώς ακολουθούν περαιτέρω αυξήσεις στους φορολογικούς συντελεστές</a:t>
            </a:r>
            <a:endParaRPr lang="en-US" dirty="0"/>
          </a:p>
          <a:p>
            <a:pPr lvl="2"/>
            <a:r>
              <a:rPr lang="el-GR" b="1" dirty="0"/>
              <a:t>Φορολογική Βάση</a:t>
            </a:r>
            <a:r>
              <a:rPr lang="en-US" dirty="0"/>
              <a:t>: </a:t>
            </a:r>
            <a:r>
              <a:rPr lang="el-GR" dirty="0"/>
              <a:t>Με όρους φόρων εισοδήματος, η συνολική ποσότητα του φορολογητέου εισοδήματος. Φορολογικά έσοδα = Φορολογική βάση </a:t>
            </a:r>
            <a:r>
              <a:rPr lang="en-US" dirty="0"/>
              <a:t>x (</a:t>
            </a:r>
            <a:r>
              <a:rPr lang="el-GR" dirty="0"/>
              <a:t>μέσος</a:t>
            </a:r>
            <a:r>
              <a:rPr lang="en-US" dirty="0"/>
              <a:t>) </a:t>
            </a:r>
            <a:r>
              <a:rPr lang="el-GR" dirty="0"/>
              <a:t>Φορολογικός συντελεστής</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124233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Καμπύλη</a:t>
            </a:r>
            <a:r>
              <a:rPr lang="en-US" dirty="0"/>
              <a:t> Laffer</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4" name="Εικόνα 3">
            <a:extLst>
              <a:ext uri="{FF2B5EF4-FFF2-40B4-BE49-F238E27FC236}">
                <a16:creationId xmlns:a16="http://schemas.microsoft.com/office/drawing/2014/main" id="{CBD0F0F4-5930-47CF-A4FB-E525C9FFE4F8}"/>
              </a:ext>
            </a:extLst>
          </p:cNvPr>
          <p:cNvPicPr>
            <a:picLocks noChangeAspect="1"/>
          </p:cNvPicPr>
          <p:nvPr/>
        </p:nvPicPr>
        <p:blipFill>
          <a:blip r:embed="rId2"/>
          <a:stretch>
            <a:fillRect/>
          </a:stretch>
        </p:blipFill>
        <p:spPr>
          <a:xfrm>
            <a:off x="3985995" y="1398704"/>
            <a:ext cx="5064824" cy="4060591"/>
          </a:xfrm>
          <a:prstGeom prst="rect">
            <a:avLst/>
          </a:prstGeom>
        </p:spPr>
      </p:pic>
      <p:pic>
        <p:nvPicPr>
          <p:cNvPr id="7" name="Εικόνα 6">
            <a:extLst>
              <a:ext uri="{FF2B5EF4-FFF2-40B4-BE49-F238E27FC236}">
                <a16:creationId xmlns:a16="http://schemas.microsoft.com/office/drawing/2014/main" id="{EF2C0BB2-A8D6-4AA7-8DA6-8A4DFC699452}"/>
              </a:ext>
            </a:extLst>
          </p:cNvPr>
          <p:cNvPicPr>
            <a:picLocks noChangeAspect="1"/>
          </p:cNvPicPr>
          <p:nvPr/>
        </p:nvPicPr>
        <p:blipFill>
          <a:blip r:embed="rId3"/>
          <a:stretch>
            <a:fillRect/>
          </a:stretch>
        </p:blipFill>
        <p:spPr>
          <a:xfrm>
            <a:off x="0" y="1894711"/>
            <a:ext cx="3756371" cy="2949412"/>
          </a:xfrm>
          <a:prstGeom prst="rect">
            <a:avLst/>
          </a:prstGeom>
        </p:spPr>
      </p:pic>
    </p:spTree>
    <p:extLst>
      <p:ext uri="{BB962C8B-B14F-4D97-AF65-F5344CB8AC3E}">
        <p14:creationId xmlns:p14="http://schemas.microsoft.com/office/powerpoint/2010/main" val="297919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Φορολογικοί Συντελεστές, Φορολογική Βάση και Φορολογικά Έσοδα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28</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8</a:t>
            </a:r>
          </a:p>
        </p:txBody>
      </p:sp>
      <p:pic>
        <p:nvPicPr>
          <p:cNvPr id="4" name="Εικόνα 3">
            <a:extLst>
              <a:ext uri="{FF2B5EF4-FFF2-40B4-BE49-F238E27FC236}">
                <a16:creationId xmlns:a16="http://schemas.microsoft.com/office/drawing/2014/main" id="{E1ADA070-29CD-4DB1-8041-4BDA658DCF7D}"/>
              </a:ext>
            </a:extLst>
          </p:cNvPr>
          <p:cNvPicPr>
            <a:picLocks noChangeAspect="1"/>
          </p:cNvPicPr>
          <p:nvPr/>
        </p:nvPicPr>
        <p:blipFill>
          <a:blip r:embed="rId2"/>
          <a:stretch>
            <a:fillRect/>
          </a:stretch>
        </p:blipFill>
        <p:spPr>
          <a:xfrm>
            <a:off x="234362" y="2019248"/>
            <a:ext cx="8675275" cy="1724809"/>
          </a:xfrm>
          <a:prstGeom prst="rect">
            <a:avLst/>
          </a:prstGeom>
        </p:spPr>
      </p:pic>
      <p:pic>
        <p:nvPicPr>
          <p:cNvPr id="7" name="Εικόνα 6">
            <a:extLst>
              <a:ext uri="{FF2B5EF4-FFF2-40B4-BE49-F238E27FC236}">
                <a16:creationId xmlns:a16="http://schemas.microsoft.com/office/drawing/2014/main" id="{C5AD31C7-DC52-4463-939A-E2742035D9F7}"/>
              </a:ext>
            </a:extLst>
          </p:cNvPr>
          <p:cNvPicPr>
            <a:picLocks noChangeAspect="1"/>
          </p:cNvPicPr>
          <p:nvPr/>
        </p:nvPicPr>
        <p:blipFill>
          <a:blip r:embed="rId3"/>
          <a:stretch>
            <a:fillRect/>
          </a:stretch>
        </p:blipFill>
        <p:spPr>
          <a:xfrm>
            <a:off x="159751" y="4050783"/>
            <a:ext cx="8909637" cy="883528"/>
          </a:xfrm>
          <a:prstGeom prst="rect">
            <a:avLst/>
          </a:prstGeom>
        </p:spPr>
      </p:pic>
    </p:spTree>
    <p:extLst>
      <p:ext uri="{BB962C8B-B14F-4D97-AF65-F5344CB8AC3E}">
        <p14:creationId xmlns:p14="http://schemas.microsoft.com/office/powerpoint/2010/main" val="139053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11-4  </a:t>
            </a:r>
            <a:r>
              <a:rPr lang="el-GR" dirty="0"/>
              <a:t>Δημοσιονομική Πολιτική από την Πλευρά της Προσφοράς </a:t>
            </a:r>
            <a:r>
              <a:rPr lang="en-US" sz="1400" dirty="0"/>
              <a:t>(3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n-US" dirty="0"/>
              <a:t>11-4</a:t>
            </a:r>
            <a:r>
              <a:rPr lang="el-GR" dirty="0"/>
              <a:t>δ</a:t>
            </a:r>
            <a:r>
              <a:rPr lang="en-US" dirty="0"/>
              <a:t> </a:t>
            </a:r>
            <a:r>
              <a:rPr lang="el-GR" dirty="0"/>
              <a:t>Δημοσιονομική Πολιτική και Προσδοκίες</a:t>
            </a:r>
            <a:endParaRPr lang="en-US" dirty="0"/>
          </a:p>
          <a:p>
            <a:pPr lvl="2"/>
            <a:r>
              <a:rPr lang="el-GR" dirty="0"/>
              <a:t>Ακόμη και αν όταν οι φορολογικοί συντελεστές μειώνονται</a:t>
            </a:r>
            <a:r>
              <a:rPr lang="en-US" dirty="0"/>
              <a:t>, </a:t>
            </a:r>
            <a:r>
              <a:rPr lang="el-GR" dirty="0"/>
              <a:t>οι άνθρωποι δεν εργάζονται περισσότερο και δεν παράγουν περισσότερο, τότε δεν μπορούμε ρητώς να υποστηρίξουμε ότι οι χαμηλότεροι φορολογικοί συντελεστές δεν τονώνουν την εργασία και την παραγωγή</a:t>
            </a:r>
            <a:endParaRPr lang="en-US" dirty="0"/>
          </a:p>
          <a:p>
            <a:pPr lvl="2"/>
            <a:r>
              <a:rPr lang="el-GR" dirty="0"/>
              <a:t>Η αύξηση των φορολογικών συντελεστών θα πρέπει να οδηγήσει στη μείωση της εργασίας και της παραγωγής από μέρους των ατόμων, αλλά αυτό μπορεί να μη συμβεί αν οι φορολογικοί συντελεστές αναμένονται να αυξηθούν περαιτέρω στο μέλλον</a:t>
            </a:r>
            <a:r>
              <a:rPr lang="en-US" dirty="0"/>
              <a:t> </a:t>
            </a:r>
            <a:endParaRPr lang="el-GR" dirty="0"/>
          </a:p>
          <a:p>
            <a:pPr lvl="2"/>
            <a:r>
              <a:rPr lang="el-GR" dirty="0"/>
              <a:t>Στην πραγματικότητα</a:t>
            </a:r>
            <a:r>
              <a:rPr lang="en-US" dirty="0"/>
              <a:t>, </a:t>
            </a:r>
            <a:r>
              <a:rPr lang="el-GR" dirty="0"/>
              <a:t>η αύξηση του φορολογικού συντελεστή το έτος </a:t>
            </a:r>
            <a:r>
              <a:rPr lang="en-US" dirty="0"/>
              <a:t>1,</a:t>
            </a:r>
            <a:r>
              <a:rPr lang="el-GR" dirty="0"/>
              <a:t> με μια αναμενόμενη περαιτέρω αύξηση του φορολογικού συντελεστή το έτος</a:t>
            </a:r>
            <a:r>
              <a:rPr lang="en-US" dirty="0"/>
              <a:t> 2, </a:t>
            </a:r>
            <a:r>
              <a:rPr lang="el-GR" dirty="0"/>
              <a:t>μπορεί να οδηγήσει τα άτομα να εργαστούν και να παράγουν περισσότερο κατά το έτος </a:t>
            </a:r>
            <a:r>
              <a:rPr lang="en-US" dirty="0"/>
              <a:t>1</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49252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(1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11-1</a:t>
            </a:r>
            <a:r>
              <a:rPr lang="el-GR" dirty="0"/>
              <a:t>α</a:t>
            </a:r>
            <a:r>
              <a:rPr lang="en-US" dirty="0"/>
              <a:t> </a:t>
            </a:r>
            <a:r>
              <a:rPr lang="el-GR" dirty="0"/>
              <a:t>Κρατικές Δαπάνες</a:t>
            </a:r>
            <a:endParaRPr lang="en-US" dirty="0"/>
          </a:p>
          <a:p>
            <a:pPr lvl="2"/>
            <a:r>
              <a:rPr lang="el-GR" dirty="0"/>
              <a:t>Το</a:t>
            </a:r>
            <a:r>
              <a:rPr lang="en-US" dirty="0"/>
              <a:t> 2016,</a:t>
            </a:r>
            <a:r>
              <a:rPr lang="el-GR" dirty="0"/>
              <a:t> το</a:t>
            </a:r>
            <a:r>
              <a:rPr lang="en-US" dirty="0"/>
              <a:t> 67% </a:t>
            </a:r>
            <a:r>
              <a:rPr lang="el-GR" dirty="0"/>
              <a:t>του συνόλου των κρατικών δαπανών αφορούσε σε τέσσερεις τομείς: </a:t>
            </a:r>
            <a:r>
              <a:rPr lang="en-US" dirty="0"/>
              <a:t> </a:t>
            </a:r>
            <a:r>
              <a:rPr lang="el-GR" dirty="0"/>
              <a:t>Εθνική Άμυνα</a:t>
            </a:r>
            <a:r>
              <a:rPr lang="en-US" dirty="0"/>
              <a:t>, </a:t>
            </a:r>
            <a:r>
              <a:rPr lang="el-GR" dirty="0"/>
              <a:t>Κοινωνική Ασφάλιση</a:t>
            </a:r>
            <a:r>
              <a:rPr lang="en-US" dirty="0"/>
              <a:t>, </a:t>
            </a:r>
            <a:r>
              <a:rPr lang="el-GR" dirty="0"/>
              <a:t>Ιατρική Περίθαλψη και Εισοδηματική Ασφάλεια</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8A9805F6-92C0-4EC6-9B76-20D9C7BE8A33}"/>
              </a:ext>
            </a:extLst>
          </p:cNvPr>
          <p:cNvPicPr>
            <a:picLocks noChangeAspect="1"/>
          </p:cNvPicPr>
          <p:nvPr/>
        </p:nvPicPr>
        <p:blipFill>
          <a:blip r:embed="rId2"/>
          <a:stretch>
            <a:fillRect/>
          </a:stretch>
        </p:blipFill>
        <p:spPr>
          <a:xfrm>
            <a:off x="2543117" y="3542241"/>
            <a:ext cx="4448526" cy="2866497"/>
          </a:xfrm>
          <a:prstGeom prst="rect">
            <a:avLst/>
          </a:prstGeom>
        </p:spPr>
      </p:pic>
    </p:spTree>
    <p:extLst>
      <p:ext uri="{BB962C8B-B14F-4D97-AF65-F5344CB8AC3E}">
        <p14:creationId xmlns:p14="http://schemas.microsoft.com/office/powerpoint/2010/main" val="41524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(2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11-1</a:t>
            </a:r>
            <a:r>
              <a:rPr lang="el-GR" dirty="0"/>
              <a:t>β</a:t>
            </a:r>
            <a:r>
              <a:rPr lang="en-US" dirty="0"/>
              <a:t> </a:t>
            </a:r>
            <a:r>
              <a:rPr lang="el-GR" dirty="0"/>
              <a:t>Κρατικά Φορολογικά Έσοδα</a:t>
            </a:r>
            <a:endParaRPr lang="en-US" dirty="0"/>
          </a:p>
          <a:p>
            <a:pPr lvl="2"/>
            <a:r>
              <a:rPr lang="el-GR" dirty="0"/>
              <a:t>Το μεγαλύτερο μέρος των κρατικών φορολογικών εσόδων προέρχεται από φόρους εισοδήματος φυσικών προσώπων, φόρους εισοδήματος εταιριών και φόρους μισθωτών υπηρεσιών </a:t>
            </a:r>
            <a:r>
              <a:rPr lang="en-US" dirty="0"/>
              <a:t>(</a:t>
            </a:r>
            <a:r>
              <a:rPr lang="el-GR" dirty="0"/>
              <a:t>Κοινωνική Ασφάλιση και Ιατρική Περίθαλψη</a:t>
            </a:r>
            <a:r>
              <a:rPr lang="en-US" dirty="0"/>
              <a:t>)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A95D5894-F1BD-4D0F-9D01-F376C27FDC94}"/>
              </a:ext>
            </a:extLst>
          </p:cNvPr>
          <p:cNvPicPr>
            <a:picLocks noChangeAspect="1"/>
          </p:cNvPicPr>
          <p:nvPr/>
        </p:nvPicPr>
        <p:blipFill>
          <a:blip r:embed="rId2"/>
          <a:stretch>
            <a:fillRect/>
          </a:stretch>
        </p:blipFill>
        <p:spPr>
          <a:xfrm>
            <a:off x="2809025" y="3939709"/>
            <a:ext cx="3943467" cy="2531662"/>
          </a:xfrm>
          <a:prstGeom prst="rect">
            <a:avLst/>
          </a:prstGeom>
        </p:spPr>
      </p:pic>
    </p:spTree>
    <p:extLst>
      <p:ext uri="{BB962C8B-B14F-4D97-AF65-F5344CB8AC3E}">
        <p14:creationId xmlns:p14="http://schemas.microsoft.com/office/powerpoint/2010/main" val="305924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(3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11-1</a:t>
            </a:r>
            <a:r>
              <a:rPr lang="el-GR" dirty="0"/>
              <a:t>γ</a:t>
            </a:r>
            <a:r>
              <a:rPr lang="en-US" dirty="0"/>
              <a:t> </a:t>
            </a:r>
            <a:r>
              <a:rPr lang="el-GR" dirty="0"/>
              <a:t>Εκτιμήσεις Προϋπολογισμού</a:t>
            </a:r>
            <a:endParaRPr lang="en-US" dirty="0"/>
          </a:p>
          <a:p>
            <a:pPr lvl="2"/>
            <a:r>
              <a:rPr lang="el-GR" dirty="0"/>
              <a:t>Ο ακόλουθος πίνακας παρουσιάζει την εκτίμηση για τις κρατικές δαπάνες και τα φορολογικά έσοδα από το 2017 μέχρι το 2021</a:t>
            </a:r>
            <a:r>
              <a:rPr lang="en-US" dirty="0"/>
              <a:t>: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6A33DC94-8276-4D42-B6BF-A1B97343BC54}"/>
              </a:ext>
            </a:extLst>
          </p:cNvPr>
          <p:cNvPicPr>
            <a:picLocks noChangeAspect="1"/>
          </p:cNvPicPr>
          <p:nvPr/>
        </p:nvPicPr>
        <p:blipFill>
          <a:blip r:embed="rId2"/>
          <a:stretch>
            <a:fillRect/>
          </a:stretch>
        </p:blipFill>
        <p:spPr>
          <a:xfrm>
            <a:off x="302455" y="3492973"/>
            <a:ext cx="8539089" cy="1806153"/>
          </a:xfrm>
          <a:prstGeom prst="rect">
            <a:avLst/>
          </a:prstGeom>
        </p:spPr>
      </p:pic>
    </p:spTree>
    <p:extLst>
      <p:ext uri="{BB962C8B-B14F-4D97-AF65-F5344CB8AC3E}">
        <p14:creationId xmlns:p14="http://schemas.microsoft.com/office/powerpoint/2010/main" val="8095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(4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11-1</a:t>
            </a:r>
            <a:r>
              <a:rPr lang="el-GR" dirty="0"/>
              <a:t>γ</a:t>
            </a:r>
            <a:r>
              <a:rPr lang="en-US" dirty="0"/>
              <a:t> </a:t>
            </a:r>
            <a:r>
              <a:rPr lang="el-GR" dirty="0"/>
              <a:t>Εκτιμήσεις Προϋπολογισμού </a:t>
            </a:r>
            <a:r>
              <a:rPr lang="en-US" sz="1400" dirty="0"/>
              <a:t>(</a:t>
            </a:r>
            <a:r>
              <a:rPr lang="el-GR" sz="1400" dirty="0"/>
              <a:t>συνέχεια</a:t>
            </a:r>
            <a:r>
              <a:rPr lang="en-US" sz="1400" dirty="0"/>
              <a:t>)</a:t>
            </a:r>
            <a:endParaRPr lang="en-US" dirty="0"/>
          </a:p>
          <a:p>
            <a:pPr lvl="2"/>
            <a:r>
              <a:rPr lang="el-GR" dirty="0"/>
              <a:t>Δομές Φόρου Εισοδήματος</a:t>
            </a:r>
            <a:endParaRPr lang="en-US" dirty="0"/>
          </a:p>
          <a:p>
            <a:pPr lvl="3"/>
            <a:r>
              <a:rPr lang="el-GR" b="1" i="0" dirty="0">
                <a:solidFill>
                  <a:srgbClr val="87004A"/>
                </a:solidFill>
              </a:rPr>
              <a:t>Προοδευτικός Φόρος Εισοδήματος</a:t>
            </a:r>
            <a:r>
              <a:rPr lang="en-US" i="0" dirty="0"/>
              <a:t>: </a:t>
            </a:r>
            <a:r>
              <a:rPr lang="el-GR" i="0" dirty="0"/>
              <a:t>Ένα σύστημα φόρου εισοδήματος όπου ο φορολογικός συντελεστής αυξάνεται καθώς αυξάνεται το φορολογητέο επίπεδο του εισοδήματος ενός ατόμου (μέχρι ενός σημείου)</a:t>
            </a:r>
            <a:endParaRPr lang="en-US" i="0" dirty="0"/>
          </a:p>
          <a:p>
            <a:pPr lvl="3"/>
            <a:r>
              <a:rPr lang="el-GR" b="1" i="0" dirty="0">
                <a:solidFill>
                  <a:srgbClr val="87004A"/>
                </a:solidFill>
              </a:rPr>
              <a:t>Αναλογικός Φόρος Εισοδήματος</a:t>
            </a:r>
            <a:r>
              <a:rPr lang="en-US" i="0" dirty="0"/>
              <a:t>: </a:t>
            </a:r>
            <a:r>
              <a:rPr lang="el-GR" i="0" dirty="0"/>
              <a:t>Ένα σύστημα φόρου εισοδήματος όπου ο φορολογικός συντελεστής παραμένει ίδιος άσχετα με το φορολογητέο εισόδημα</a:t>
            </a:r>
            <a:endParaRPr lang="en-US" i="0" dirty="0"/>
          </a:p>
          <a:p>
            <a:pPr lvl="3"/>
            <a:r>
              <a:rPr lang="el-GR" b="1" i="0" dirty="0">
                <a:solidFill>
                  <a:srgbClr val="87004A"/>
                </a:solidFill>
              </a:rPr>
              <a:t>Αντίστροφα Προοδευτικός Φόρος Εισοδήματος</a:t>
            </a:r>
            <a:r>
              <a:rPr lang="en-US" i="0" dirty="0"/>
              <a:t>: </a:t>
            </a:r>
            <a:r>
              <a:rPr lang="el-GR" i="0" dirty="0"/>
              <a:t>Ένα σύστημα φόρου εισοδήματος όπου ο φορολογικός συντελεστής μειώνεται καθώς το επίπεδο του φορολογητέου εισοδήματος του ατόμου αυξάνεται</a:t>
            </a:r>
            <a:endParaRPr lang="en-US" i="0"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37723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Τρεις Δομές Φόρου Εισοδήματος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4" name="Εικόνα 3">
            <a:extLst>
              <a:ext uri="{FF2B5EF4-FFF2-40B4-BE49-F238E27FC236}">
                <a16:creationId xmlns:a16="http://schemas.microsoft.com/office/drawing/2014/main" id="{F093BBF5-1237-40F4-9F06-7D1331074FA6}"/>
              </a:ext>
            </a:extLst>
          </p:cNvPr>
          <p:cNvPicPr>
            <a:picLocks noChangeAspect="1"/>
          </p:cNvPicPr>
          <p:nvPr/>
        </p:nvPicPr>
        <p:blipFill>
          <a:blip r:embed="rId2"/>
          <a:stretch>
            <a:fillRect/>
          </a:stretch>
        </p:blipFill>
        <p:spPr>
          <a:xfrm>
            <a:off x="3597422" y="1530109"/>
            <a:ext cx="5027906" cy="4176955"/>
          </a:xfrm>
          <a:prstGeom prst="rect">
            <a:avLst/>
          </a:prstGeom>
        </p:spPr>
      </p:pic>
      <p:pic>
        <p:nvPicPr>
          <p:cNvPr id="7" name="Εικόνα 6">
            <a:extLst>
              <a:ext uri="{FF2B5EF4-FFF2-40B4-BE49-F238E27FC236}">
                <a16:creationId xmlns:a16="http://schemas.microsoft.com/office/drawing/2014/main" id="{9D71F601-5753-4E66-AE54-DE9186C52D10}"/>
              </a:ext>
            </a:extLst>
          </p:cNvPr>
          <p:cNvPicPr>
            <a:picLocks noChangeAspect="1"/>
          </p:cNvPicPr>
          <p:nvPr/>
        </p:nvPicPr>
        <p:blipFill>
          <a:blip r:embed="rId3"/>
          <a:stretch>
            <a:fillRect/>
          </a:stretch>
        </p:blipFill>
        <p:spPr>
          <a:xfrm>
            <a:off x="113322" y="1646089"/>
            <a:ext cx="3262926" cy="870114"/>
          </a:xfrm>
          <a:prstGeom prst="rect">
            <a:avLst/>
          </a:prstGeom>
        </p:spPr>
      </p:pic>
    </p:spTree>
    <p:extLst>
      <p:ext uri="{BB962C8B-B14F-4D97-AF65-F5344CB8AC3E}">
        <p14:creationId xmlns:p14="http://schemas.microsoft.com/office/powerpoint/2010/main" val="256901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(5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11-1</a:t>
            </a:r>
            <a:r>
              <a:rPr lang="el-GR" dirty="0"/>
              <a:t>γ</a:t>
            </a:r>
            <a:r>
              <a:rPr lang="en-US" dirty="0"/>
              <a:t> </a:t>
            </a:r>
            <a:r>
              <a:rPr lang="el-GR" dirty="0"/>
              <a:t>Εκτιμήσεις Προϋπολογισμού </a:t>
            </a:r>
            <a:r>
              <a:rPr lang="en-US" sz="1600" dirty="0"/>
              <a:t>(</a:t>
            </a:r>
            <a:r>
              <a:rPr lang="el-GR" sz="1600" dirty="0"/>
              <a:t>συνέχεια</a:t>
            </a:r>
            <a:r>
              <a:rPr lang="en-US" sz="1400" dirty="0"/>
              <a:t>)</a:t>
            </a:r>
            <a:endParaRPr lang="en-US" dirty="0"/>
          </a:p>
          <a:p>
            <a:pPr lvl="2"/>
            <a:r>
              <a:rPr lang="el-GR" dirty="0"/>
              <a:t>Ποιος Πληρώνει τους Φόρους Εισοδήματος</a:t>
            </a:r>
            <a:endParaRPr lang="en-US" dirty="0"/>
          </a:p>
          <a:p>
            <a:pPr lvl="3"/>
            <a:r>
              <a:rPr lang="el-GR" i="0" dirty="0"/>
              <a:t>Οι οικονομολόγοι συχνά εξετάζουν τις φορολογικές καταστάσεις διαφόρων εισοδηματικών ομάδων</a:t>
            </a:r>
            <a:endParaRPr lang="en-US" i="0" dirty="0"/>
          </a:p>
          <a:p>
            <a:pPr lvl="3"/>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1B9654BE-01E5-4016-A3F2-ECEC6019D7C1}"/>
              </a:ext>
            </a:extLst>
          </p:cNvPr>
          <p:cNvPicPr>
            <a:picLocks noChangeAspect="1"/>
          </p:cNvPicPr>
          <p:nvPr/>
        </p:nvPicPr>
        <p:blipFill>
          <a:blip r:embed="rId2"/>
          <a:stretch>
            <a:fillRect/>
          </a:stretch>
        </p:blipFill>
        <p:spPr>
          <a:xfrm>
            <a:off x="174414" y="3254560"/>
            <a:ext cx="8795171" cy="2296913"/>
          </a:xfrm>
          <a:prstGeom prst="rect">
            <a:avLst/>
          </a:prstGeom>
        </p:spPr>
      </p:pic>
    </p:spTree>
    <p:extLst>
      <p:ext uri="{BB962C8B-B14F-4D97-AF65-F5344CB8AC3E}">
        <p14:creationId xmlns:p14="http://schemas.microsoft.com/office/powerpoint/2010/main" val="339637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11-1  </a:t>
            </a:r>
            <a:r>
              <a:rPr lang="el-GR" dirty="0"/>
              <a:t>Ο Ομοσπονδιακός Προϋπολογισμός </a:t>
            </a:r>
            <a:r>
              <a:rPr lang="en-US" sz="1400" dirty="0"/>
              <a:t>(6 </a:t>
            </a:r>
            <a:r>
              <a:rPr lang="el-GR" sz="1400" dirty="0"/>
              <a:t>από</a:t>
            </a:r>
            <a:r>
              <a:rPr lang="en-US" sz="1400" dirty="0"/>
              <a:t> 10) </a:t>
            </a:r>
          </a:p>
        </p:txBody>
      </p:sp>
      <p:sp>
        <p:nvSpPr>
          <p:cNvPr id="3" name="Content Placeholder 2"/>
          <p:cNvSpPr>
            <a:spLocks noGrp="1"/>
          </p:cNvSpPr>
          <p:nvPr>
            <p:ph idx="1"/>
          </p:nvPr>
        </p:nvSpPr>
        <p:spPr>
          <a:xfrm>
            <a:off x="324374" y="1280161"/>
            <a:ext cx="8329089" cy="5493702"/>
          </a:xfrm>
        </p:spPr>
        <p:txBody>
          <a:bodyPr>
            <a:normAutofit/>
          </a:bodyPr>
          <a:lstStyle/>
          <a:p>
            <a:pPr lvl="1"/>
            <a:r>
              <a:rPr lang="en-US" dirty="0"/>
              <a:t>11-1</a:t>
            </a:r>
            <a:r>
              <a:rPr lang="el-GR" dirty="0"/>
              <a:t>δ</a:t>
            </a:r>
            <a:r>
              <a:rPr lang="en-US" dirty="0"/>
              <a:t> </a:t>
            </a:r>
            <a:r>
              <a:rPr lang="el-GR" dirty="0"/>
              <a:t>Έλλειμμα Προϋπολογισμού, Πλεόνασμα Προϋπολογισμού ή Ισοσκελισμένος Προϋπολογισμός</a:t>
            </a:r>
            <a:endParaRPr lang="en-US" dirty="0"/>
          </a:p>
          <a:p>
            <a:pPr lvl="2"/>
            <a:r>
              <a:rPr lang="el-GR" b="1" dirty="0">
                <a:solidFill>
                  <a:srgbClr val="87004A"/>
                </a:solidFill>
              </a:rPr>
              <a:t>Έλλειμμα Προϋπολογισμού</a:t>
            </a:r>
            <a:r>
              <a:rPr lang="en-US" dirty="0"/>
              <a:t>: </a:t>
            </a:r>
            <a:r>
              <a:rPr lang="el-GR" dirty="0"/>
              <a:t>Οι κρατικές δαπάνες είναι μεγαλύτερες από τα φορολογικά έσοδα</a:t>
            </a:r>
            <a:endParaRPr lang="en-US" dirty="0"/>
          </a:p>
          <a:p>
            <a:pPr lvl="2"/>
            <a:r>
              <a:rPr lang="el-GR" b="1" i="0" dirty="0">
                <a:solidFill>
                  <a:srgbClr val="87004A"/>
                </a:solidFill>
              </a:rPr>
              <a:t>Πλεόνασμα Προϋπολογισμού</a:t>
            </a:r>
            <a:r>
              <a:rPr lang="en-US" i="0" dirty="0"/>
              <a:t>: </a:t>
            </a:r>
            <a:r>
              <a:rPr lang="el-GR" i="0" dirty="0"/>
              <a:t>Τα φορολογικά έσοδα είναι μεγαλύτερα από τις κρατικές δαπάνες</a:t>
            </a:r>
            <a:endParaRPr lang="en-US" i="0" dirty="0"/>
          </a:p>
          <a:p>
            <a:pPr lvl="2"/>
            <a:r>
              <a:rPr lang="el-GR" b="1" dirty="0">
                <a:solidFill>
                  <a:srgbClr val="87004A"/>
                </a:solidFill>
              </a:rPr>
              <a:t>Ισοσκελισμένος Προϋπολογισμός</a:t>
            </a:r>
            <a:r>
              <a:rPr lang="en-US" dirty="0"/>
              <a:t>: </a:t>
            </a:r>
            <a:r>
              <a:rPr lang="el-GR" dirty="0"/>
              <a:t>Οι κρατικές δαπάνες είναι ίσες με τα φορολογικά έσοδα</a:t>
            </a:r>
            <a:endParaRPr lang="en-US" dirty="0"/>
          </a:p>
          <a:p>
            <a:pPr lvl="2"/>
            <a:r>
              <a:rPr lang="el-GR" i="0" dirty="0"/>
              <a:t>Τα εκτιμώμενα ελλείμματα στους προϋπολογισμούς των ετών </a:t>
            </a:r>
            <a:r>
              <a:rPr lang="en-US" i="0" dirty="0"/>
              <a:t>2017-2022</a:t>
            </a:r>
            <a:r>
              <a:rPr lang="el-GR" i="0" dirty="0"/>
              <a:t> βρίσκονται στον παρακάτω πίνακα</a:t>
            </a:r>
            <a:endParaRPr lang="en-US" i="0" dirty="0"/>
          </a:p>
          <a:p>
            <a:pPr lvl="3"/>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3AD8E54C-4F18-4CF3-B0A5-FC4A18204635}"/>
              </a:ext>
            </a:extLst>
          </p:cNvPr>
          <p:cNvPicPr>
            <a:picLocks noChangeAspect="1"/>
          </p:cNvPicPr>
          <p:nvPr/>
        </p:nvPicPr>
        <p:blipFill>
          <a:blip r:embed="rId2"/>
          <a:stretch>
            <a:fillRect/>
          </a:stretch>
        </p:blipFill>
        <p:spPr>
          <a:xfrm>
            <a:off x="2658793" y="5270122"/>
            <a:ext cx="4895557" cy="1321179"/>
          </a:xfrm>
          <a:prstGeom prst="rect">
            <a:avLst/>
          </a:prstGeom>
        </p:spPr>
      </p:pic>
    </p:spTree>
    <p:extLst>
      <p:ext uri="{BB962C8B-B14F-4D97-AF65-F5344CB8AC3E}">
        <p14:creationId xmlns:p14="http://schemas.microsoft.com/office/powerpoint/2010/main" val="124672096"/>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1269</TotalTime>
  <Words>1756</Words>
  <Application>Microsoft Office PowerPoint</Application>
  <PresentationFormat>Προβολή στην οθόνη (4:3)</PresentationFormat>
  <Paragraphs>164</Paragraphs>
  <Slides>29</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29</vt:i4>
      </vt:variant>
    </vt:vector>
  </HeadingPairs>
  <TitlesOfParts>
    <vt:vector size="38" baseType="lpstr">
      <vt:lpstr>Arial</vt:lpstr>
      <vt:lpstr>Arial Narrow</vt:lpstr>
      <vt:lpstr>Arial Narrow Bold</vt:lpstr>
      <vt:lpstr>Calibri</vt:lpstr>
      <vt:lpstr>Century Gothic</vt:lpstr>
      <vt:lpstr>Century Schoolbook</vt:lpstr>
      <vt:lpstr>Lucida Grande</vt:lpstr>
      <vt:lpstr>Palatino Linotype</vt:lpstr>
      <vt:lpstr>Arnold12e_new</vt:lpstr>
      <vt:lpstr>11</vt:lpstr>
      <vt:lpstr>Παρουσίαση του PowerPoint</vt:lpstr>
      <vt:lpstr>11-1  Ο Ομοσπονδιακός Προϋπολογισμός (1 από 10) </vt:lpstr>
      <vt:lpstr>11-1  Ο Ομοσπονδιακός Προϋπολογισμός (2 από 10) </vt:lpstr>
      <vt:lpstr>11-1  Ο Ομοσπονδιακός Προϋπολογισμός (3 από 10) </vt:lpstr>
      <vt:lpstr>11-1  Ο Ομοσπονδιακός Προϋπολογισμός (4 από 10) </vt:lpstr>
      <vt:lpstr>Τρεις Δομές Φόρου Εισοδήματος</vt:lpstr>
      <vt:lpstr>11-1  Ο Ομοσπονδιακός Προϋπολογισμός (5 από 10) </vt:lpstr>
      <vt:lpstr>11-1  Ο Ομοσπονδιακός Προϋπολογισμός (6 από 10) </vt:lpstr>
      <vt:lpstr>11-1  Ο Ομοσπονδιακός Προϋπολογισμός (7 από 10) </vt:lpstr>
      <vt:lpstr>11-1  Ο Ομοσπονδιακός Προϋπολογισμός (8 από 10) </vt:lpstr>
      <vt:lpstr>11-1  Ο Ομοσπονδιακός Προϋπολογισμός (9 από 10) </vt:lpstr>
      <vt:lpstr>11-1  Ο Ομοσπονδιακός Προϋπολογισμός (10 από 10) </vt:lpstr>
      <vt:lpstr>11-2  Δημοσιονομική Πολιτική (1 από 2) </vt:lpstr>
      <vt:lpstr>11-2  Δημοσιονομική Πολιτική (2 από 2) </vt:lpstr>
      <vt:lpstr>11-3  Δημοσιονομική Πολιτική στην Πλευρά της Ζήτησης (1 από 4) </vt:lpstr>
      <vt:lpstr>Δημοσιονομική Πολιτική στην Κεϋνσιανή Θεωρία: Εξάλειψη των Υφεσιακών και Πληθωριστικών Κενών</vt:lpstr>
      <vt:lpstr>11-3  Δημοσιονομική Πολιτική στην Πλευρά της Ζήτησης (2 από 4) </vt:lpstr>
      <vt:lpstr>Μηδενική, Μερική και Πλήρης Εκτόπιση</vt:lpstr>
      <vt:lpstr>Επεκτατική Δημοσιονομική Πολιτική, Εκτόπιση και Αλλαγές στο Πραγματικό ΑΕΠ και το Ποσοστό Ανεργίας</vt:lpstr>
      <vt:lpstr>11-3  Δημοσιονομική Πολιτική στην Πλευρά της Ζήτησης (3 από 4) </vt:lpstr>
      <vt:lpstr>Η Δημοσιονομική Πολιτική Μπορεί να Αποσταθεροποιήσει την Οικονομία</vt:lpstr>
      <vt:lpstr>11-3  Δημοσιονομική Πολιτική στην Πλευρά της Ζήτησης (4 από 4) </vt:lpstr>
      <vt:lpstr>11-4  Δημοσιονομική Πολιτική από την Πλευρά της Προσφοράς (1 από 3) </vt:lpstr>
      <vt:lpstr>Το Προβλεπόμενο Αποτέλεσμα μιας Μόνιμης Μείωσης των Φορολογικών Συντελεστών στη Συνολική Προσφορά</vt:lpstr>
      <vt:lpstr>11-4  Δημοσιονομική Πολιτική από την Πλευρά της Προσφοράς (2 από 3) </vt:lpstr>
      <vt:lpstr>Η Καμπύλη Laffer</vt:lpstr>
      <vt:lpstr>Φορολογικοί Συντελεστές, Φορολογική Βάση και Φορολογικά Έσοδα</vt:lpstr>
      <vt:lpstr>11-4  Δημοσιονομική Πολιτική από την Πλευρά της Προσφοράς (3 από 3) </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117</cp:revision>
  <dcterms:created xsi:type="dcterms:W3CDTF">2017-01-09T20:37:40Z</dcterms:created>
  <dcterms:modified xsi:type="dcterms:W3CDTF">2021-06-29T13:00:26Z</dcterms:modified>
</cp:coreProperties>
</file>