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25"/>
  </p:notesMasterIdLst>
  <p:sldIdLst>
    <p:sldId id="294" r:id="rId2"/>
    <p:sldId id="295" r:id="rId3"/>
    <p:sldId id="296" r:id="rId4"/>
    <p:sldId id="278" r:id="rId5"/>
    <p:sldId id="279" r:id="rId6"/>
    <p:sldId id="286" r:id="rId7"/>
    <p:sldId id="256" r:id="rId8"/>
    <p:sldId id="257" r:id="rId9"/>
    <p:sldId id="285" r:id="rId10"/>
    <p:sldId id="274" r:id="rId11"/>
    <p:sldId id="260" r:id="rId12"/>
    <p:sldId id="275" r:id="rId13"/>
    <p:sldId id="277" r:id="rId14"/>
    <p:sldId id="287" r:id="rId15"/>
    <p:sldId id="288" r:id="rId16"/>
    <p:sldId id="282" r:id="rId17"/>
    <p:sldId id="281" r:id="rId18"/>
    <p:sldId id="292" r:id="rId19"/>
    <p:sldId id="293" r:id="rId20"/>
    <p:sldId id="284" r:id="rId21"/>
    <p:sldId id="291" r:id="rId22"/>
    <p:sldId id="290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91143" autoAdjust="0"/>
  </p:normalViewPr>
  <p:slideViewPr>
    <p:cSldViewPr>
      <p:cViewPr>
        <p:scale>
          <a:sx n="72" d="100"/>
          <a:sy n="72" d="100"/>
        </p:scale>
        <p:origin x="-2176" y="-7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FCF84-6526-41A9-95E5-5A8721CAC358}" type="datetimeFigureOut">
              <a:rPr lang="en-US" smtClean="0"/>
              <a:pPr/>
              <a:t>30.9.15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D4CB8-BB5F-46FE-BE34-05DF370EB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7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4CB8-BB5F-46FE-BE34-05DF370EBF7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F477-C481-4749-BDEE-5A185BFDD994}" type="datetime1">
              <a:rPr lang="en-US" smtClean="0"/>
              <a:pPr/>
              <a:t>30.9.15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3025-C250-4CAC-954A-2FC2B4128EFF}" type="datetime1">
              <a:rPr lang="en-US" smtClean="0"/>
              <a:pPr/>
              <a:t>30.9.15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305E-6AA5-42A7-871F-FA9664C77710}" type="datetime1">
              <a:rPr lang="en-US" smtClean="0"/>
              <a:pPr/>
              <a:t>30.9.15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D642-8DD2-44A9-9B7F-61E25979D9C8}" type="datetime1">
              <a:rPr lang="en-US" smtClean="0"/>
              <a:pPr/>
              <a:t>30.9.15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77FD-66ED-4682-9380-A0E041D4029C}" type="datetime1">
              <a:rPr lang="en-US" smtClean="0"/>
              <a:pPr/>
              <a:t>30.9.15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3C2D-A9F1-49F6-8F73-EEEEFEB8D897}" type="datetime1">
              <a:rPr lang="en-US" smtClean="0"/>
              <a:pPr/>
              <a:t>30.9.15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2C3B-F600-4652-91A5-71C29E5162E2}" type="datetime1">
              <a:rPr lang="en-US" smtClean="0"/>
              <a:pPr/>
              <a:t>30.9.15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8B7C-F05E-4379-94C8-904266C4BD92}" type="datetime1">
              <a:rPr lang="en-US" smtClean="0"/>
              <a:pPr/>
              <a:t>30.9.15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C6C-3404-473F-B845-C40ED39FB4A7}" type="datetime1">
              <a:rPr lang="en-US" smtClean="0"/>
              <a:pPr/>
              <a:t>30.9.15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F475-9ADA-4B60-8723-2F6B81B71E26}" type="datetime1">
              <a:rPr lang="en-US" smtClean="0"/>
              <a:pPr/>
              <a:t>30.9.15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8CC9-FD0B-4B7F-B94F-C9419A4556A8}" type="datetime1">
              <a:rPr lang="en-US" smtClean="0"/>
              <a:pPr/>
              <a:t>30.9.15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E74D9-F291-493B-B28B-DFDA22652542}" type="datetime1">
              <a:rPr lang="en-US" smtClean="0"/>
              <a:pPr/>
              <a:t>30.9.15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5" Type="http://schemas.openxmlformats.org/officeDocument/2006/relationships/image" Target="../media/image19.png"/><Relationship Id="rId1" Type="http://schemas.microsoft.com/office/2007/relationships/media" Target="file://localhost/Users/Matsinos/Desktop/Vulture%20Helsinki/1st_year.avi" TargetMode="External"/><Relationship Id="rId2" Type="http://schemas.openxmlformats.org/officeDocument/2006/relationships/video" Target="file://localhost/Users/Matsinos/Desktop/Vulture%20Helsinki/1st_year.avi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 err="1" smtClean="0"/>
              <a:t>Οικολογ</a:t>
            </a:r>
            <a:r>
              <a:rPr lang="el-GR" dirty="0" err="1" smtClean="0"/>
              <a:t>ία</a:t>
            </a:r>
            <a:r>
              <a:rPr lang="el-GR" dirty="0" smtClean="0"/>
              <a:t> </a:t>
            </a:r>
            <a:r>
              <a:rPr lang="el-GR" dirty="0" err="1" smtClean="0"/>
              <a:t>Τοπίου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2852936"/>
            <a:ext cx="8496944" cy="2592288"/>
          </a:xfrm>
        </p:spPr>
        <p:txBody>
          <a:bodyPr>
            <a:noAutofit/>
          </a:bodyPr>
          <a:lstStyle/>
          <a:p>
            <a:r>
              <a:rPr lang="el-GR" sz="2800" dirty="0" err="1" smtClean="0">
                <a:solidFill>
                  <a:schemeClr val="tx1"/>
                </a:solidFill>
              </a:rPr>
              <a:t>Μοντ</a:t>
            </a:r>
            <a:r>
              <a:rPr lang="el-GR" sz="2800" dirty="0" err="1" smtClean="0">
                <a:solidFill>
                  <a:schemeClr val="tx1"/>
                </a:solidFill>
              </a:rPr>
              <a:t>έλο</a:t>
            </a:r>
            <a:r>
              <a:rPr lang="el-GR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err="1" smtClean="0">
                <a:solidFill>
                  <a:schemeClr val="tx1"/>
                </a:solidFill>
              </a:rPr>
              <a:t>ανάλυσης</a:t>
            </a:r>
            <a:r>
              <a:rPr lang="el-GR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err="1" smtClean="0">
                <a:solidFill>
                  <a:schemeClr val="tx1"/>
                </a:solidFill>
              </a:rPr>
              <a:t>χωρικής</a:t>
            </a:r>
            <a:r>
              <a:rPr lang="el-GR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err="1" smtClean="0">
                <a:solidFill>
                  <a:schemeClr val="tx1"/>
                </a:solidFill>
              </a:rPr>
              <a:t>βιωσιμότητας</a:t>
            </a:r>
            <a:r>
              <a:rPr lang="el-GR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err="1" smtClean="0">
                <a:solidFill>
                  <a:schemeClr val="tx1"/>
                </a:solidFill>
              </a:rPr>
              <a:t>για</a:t>
            </a:r>
            <a:r>
              <a:rPr lang="el-GR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err="1" smtClean="0">
                <a:solidFill>
                  <a:schemeClr val="tx1"/>
                </a:solidFill>
              </a:rPr>
              <a:t>τον</a:t>
            </a:r>
            <a:r>
              <a:rPr lang="el-GR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err="1" smtClean="0">
                <a:solidFill>
                  <a:schemeClr val="tx1"/>
                </a:solidFill>
              </a:rPr>
              <a:t>Γυπαετό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813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3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04813"/>
            <a:ext cx="8620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47813" y="548680"/>
            <a:ext cx="38882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altLang="el-GR" sz="2800" b="1" dirty="0" smtClean="0"/>
              <a:t>Πανεπιστήμιο Αιγαίου</a:t>
            </a:r>
          </a:p>
        </p:txBody>
      </p:sp>
    </p:spTree>
    <p:extLst>
      <p:ext uri="{BB962C8B-B14F-4D97-AF65-F5344CB8AC3E}">
        <p14:creationId xmlns:p14="http://schemas.microsoft.com/office/powerpoint/2010/main" val="995352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57400" y="4999672"/>
            <a:ext cx="5334000" cy="1477328"/>
          </a:xfrm>
          <a:prstGeom prst="rect">
            <a:avLst/>
          </a:prstGeom>
          <a:solidFill>
            <a:schemeClr val="accent3">
              <a:lumMod val="60000"/>
              <a:lumOff val="40000"/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 smtClean="0"/>
              <a:t>Population in Europe</a:t>
            </a:r>
          </a:p>
          <a:p>
            <a:r>
              <a:rPr lang="en-US" dirty="0" smtClean="0"/>
              <a:t>Extinct from central Europe from </a:t>
            </a:r>
            <a:r>
              <a:rPr lang="el-GR" dirty="0" smtClean="0"/>
              <a:t>1</a:t>
            </a:r>
            <a:r>
              <a:rPr lang="en-US" dirty="0" smtClean="0"/>
              <a:t>850 – 1980</a:t>
            </a:r>
          </a:p>
          <a:p>
            <a:r>
              <a:rPr lang="en-US" dirty="0" smtClean="0"/>
              <a:t>Reintroduction in the Alps</a:t>
            </a:r>
          </a:p>
          <a:p>
            <a:r>
              <a:rPr lang="en-US" dirty="0" smtClean="0"/>
              <a:t>Population growth in the Pyrenees</a:t>
            </a:r>
          </a:p>
          <a:p>
            <a:r>
              <a:rPr lang="en-US" dirty="0" smtClean="0"/>
              <a:t>Stable population in Turkey 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34467"/>
            <a:ext cx="6553200" cy="348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80492"/>
          </a:xfrm>
          <a:prstGeom prst="rect">
            <a:avLst/>
          </a:prstGeom>
        </p:spPr>
      </p:pic>
      <p:sp>
        <p:nvSpPr>
          <p:cNvPr id="9" name="Rounded Rectangle 3"/>
          <p:cNvSpPr/>
          <p:nvPr/>
        </p:nvSpPr>
        <p:spPr>
          <a:xfrm>
            <a:off x="7772400" y="152400"/>
            <a:ext cx="1371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Part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ounded Rectangle 4"/>
          <p:cNvSpPr/>
          <p:nvPr/>
        </p:nvSpPr>
        <p:spPr>
          <a:xfrm>
            <a:off x="572476" y="144585"/>
            <a:ext cx="4228124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The vulture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3581400"/>
            <a:ext cx="8305800" cy="2862322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/>
              <a:t>History of </a:t>
            </a:r>
            <a:r>
              <a:rPr lang="en-US" b="1" u="sng" dirty="0" err="1" smtClean="0"/>
              <a:t>Gypaetus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barbatus</a:t>
            </a:r>
            <a:r>
              <a:rPr lang="en-US" b="1" u="sng" dirty="0" smtClean="0"/>
              <a:t> in Crete</a:t>
            </a:r>
          </a:p>
          <a:p>
            <a:endParaRPr lang="en-US" dirty="0" smtClean="0"/>
          </a:p>
          <a:p>
            <a:r>
              <a:rPr lang="en-US" dirty="0" smtClean="0"/>
              <a:t>80’s – 00’s: Rapid decline of the population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Active breeding sites: </a:t>
            </a:r>
            <a:r>
              <a:rPr lang="el-GR" dirty="0" smtClean="0"/>
              <a:t> </a:t>
            </a:r>
            <a:r>
              <a:rPr lang="en-US" dirty="0" smtClean="0"/>
              <a:t>from 20 to 6  (from 12 – 14 to 4 reproductive couples)</a:t>
            </a:r>
          </a:p>
          <a:p>
            <a:endParaRPr lang="en-US" dirty="0" smtClean="0"/>
          </a:p>
          <a:p>
            <a:r>
              <a:rPr lang="en-US" b="1" dirty="0" smtClean="0"/>
              <a:t>Causes of decline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Lack of protected areas where reproduction takes place(only 23% 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n-US" dirty="0" smtClean="0"/>
              <a:t>Use of poison bates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Human pressure near nests (e</a:t>
            </a:r>
            <a:r>
              <a:rPr lang="el-GR" dirty="0" smtClean="0"/>
              <a:t>.</a:t>
            </a:r>
            <a:r>
              <a:rPr lang="en-US" dirty="0" smtClean="0"/>
              <a:t>g</a:t>
            </a:r>
            <a:r>
              <a:rPr lang="el-GR" dirty="0" smtClean="0"/>
              <a:t>.</a:t>
            </a:r>
            <a:r>
              <a:rPr lang="en-US" dirty="0" smtClean="0"/>
              <a:t> Roads)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Human persecution (7 cases in the </a:t>
            </a:r>
            <a:r>
              <a:rPr lang="el-GR" dirty="0" smtClean="0"/>
              <a:t>90</a:t>
            </a:r>
            <a:r>
              <a:rPr lang="en-US" dirty="0" smtClean="0"/>
              <a:t>’s)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38802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80492"/>
          </a:xfrm>
          <a:prstGeom prst="rect">
            <a:avLst/>
          </a:prstGeom>
        </p:spPr>
      </p:pic>
      <p:sp>
        <p:nvSpPr>
          <p:cNvPr id="10" name="Rounded Rectangle 3"/>
          <p:cNvSpPr/>
          <p:nvPr/>
        </p:nvSpPr>
        <p:spPr>
          <a:xfrm>
            <a:off x="7772400" y="152400"/>
            <a:ext cx="1371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Part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Rounded Rectangle 4"/>
          <p:cNvSpPr/>
          <p:nvPr/>
        </p:nvSpPr>
        <p:spPr>
          <a:xfrm>
            <a:off x="572476" y="144585"/>
            <a:ext cx="4228124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Study area 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86104"/>
            <a:ext cx="7391400" cy="3724096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Pattern Oriented Modeling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l-GR" dirty="0" err="1" smtClean="0"/>
              <a:t>Βottom</a:t>
            </a:r>
            <a:r>
              <a:rPr lang="el-GR" dirty="0" smtClean="0"/>
              <a:t>-</a:t>
            </a:r>
            <a:r>
              <a:rPr lang="el-GR" dirty="0" err="1" smtClean="0"/>
              <a:t>up</a:t>
            </a:r>
            <a:r>
              <a:rPr lang="el-GR" dirty="0" smtClean="0"/>
              <a:t> </a:t>
            </a:r>
            <a:r>
              <a:rPr lang="en-US" dirty="0" smtClean="0"/>
              <a:t> approach for complex ecological agent models</a:t>
            </a: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Aims to a more rigorous and comprehensive ecological modeling</a:t>
            </a: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Focus on key patterns</a:t>
            </a: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Fewer data required</a:t>
            </a:r>
            <a:endParaRPr lang="el-GR" dirty="0" smtClean="0"/>
          </a:p>
          <a:p>
            <a:endParaRPr lang="el-GR" u="sng" dirty="0" smtClean="0"/>
          </a:p>
          <a:p>
            <a:r>
              <a:rPr lang="en-US" u="sng" dirty="0" smtClean="0"/>
              <a:t>Patterns for validation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Spatial and temporal population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Population trends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Seasonal shifts of movement (transhumance)</a:t>
            </a:r>
          </a:p>
          <a:p>
            <a:pPr indent="-342900"/>
            <a:endParaRPr lang="en-US" dirty="0" smtClean="0"/>
          </a:p>
        </p:txBody>
      </p:sp>
      <p:pic>
        <p:nvPicPr>
          <p:cNvPr id="7" name="6 - Εικόνα" descr="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80492"/>
          </a:xfrm>
          <a:prstGeom prst="rect">
            <a:avLst/>
          </a:prstGeom>
        </p:spPr>
      </p:pic>
      <p:sp>
        <p:nvSpPr>
          <p:cNvPr id="10" name="Rounded Rectangle 3"/>
          <p:cNvSpPr/>
          <p:nvPr/>
        </p:nvSpPr>
        <p:spPr>
          <a:xfrm>
            <a:off x="7772400" y="152400"/>
            <a:ext cx="1371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Part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Rounded Rectangle 4"/>
          <p:cNvSpPr/>
          <p:nvPr/>
        </p:nvSpPr>
        <p:spPr>
          <a:xfrm>
            <a:off x="572476" y="144585"/>
            <a:ext cx="4228124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Model development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/>
          <p:nvPr/>
        </p:nvSpPr>
        <p:spPr>
          <a:xfrm>
            <a:off x="1600200" y="1600200"/>
            <a:ext cx="6019800" cy="4038600"/>
          </a:xfrm>
          <a:prstGeom prst="rect">
            <a:avLst/>
          </a:prstGeom>
          <a:solidFill>
            <a:schemeClr val="bg1">
              <a:lumMod val="75000"/>
              <a:alpha val="27000"/>
            </a:schemeClr>
          </a:solidFill>
          <a:ln w="19050">
            <a:solidFill>
              <a:schemeClr val="tx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6 - Εικόνα" descr="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80492"/>
          </a:xfrm>
          <a:prstGeom prst="rect">
            <a:avLst/>
          </a:prstGeom>
        </p:spPr>
      </p:pic>
      <p:sp>
        <p:nvSpPr>
          <p:cNvPr id="10" name="Rounded Rectangle 3"/>
          <p:cNvSpPr/>
          <p:nvPr/>
        </p:nvSpPr>
        <p:spPr>
          <a:xfrm>
            <a:off x="7772400" y="152400"/>
            <a:ext cx="1371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Part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Rounded Rectangle 4"/>
          <p:cNvSpPr/>
          <p:nvPr/>
        </p:nvSpPr>
        <p:spPr>
          <a:xfrm>
            <a:off x="572476" y="144585"/>
            <a:ext cx="4228124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Model development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905000" y="1627287"/>
            <a:ext cx="2743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Landscape</a:t>
            </a:r>
            <a:endParaRPr lang="el-GR" i="1" u="sng" dirty="0" smtClean="0"/>
          </a:p>
          <a:p>
            <a:endParaRPr lang="el-GR" dirty="0" smtClean="0"/>
          </a:p>
          <a:p>
            <a:r>
              <a:rPr lang="en-US" dirty="0" smtClean="0"/>
              <a:t>Topography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Elevation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Slope</a:t>
            </a: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n-US" dirty="0" smtClean="0"/>
              <a:t>Aspect</a:t>
            </a:r>
          </a:p>
          <a:p>
            <a:endParaRPr lang="en-US" dirty="0" smtClean="0"/>
          </a:p>
          <a:p>
            <a:r>
              <a:rPr lang="en-US" dirty="0" smtClean="0"/>
              <a:t>Land uses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Pasture</a:t>
            </a:r>
          </a:p>
          <a:p>
            <a:endParaRPr lang="en-US" dirty="0" smtClean="0"/>
          </a:p>
          <a:p>
            <a:r>
              <a:rPr lang="en-US" dirty="0" smtClean="0"/>
              <a:t>Habitat Suitability index map</a:t>
            </a:r>
          </a:p>
          <a:p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5410200" y="1640681"/>
            <a:ext cx="205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Food</a:t>
            </a:r>
            <a:endParaRPr lang="el-GR" i="1" u="sng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Ungulates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Feeding stations</a:t>
            </a:r>
          </a:p>
          <a:p>
            <a:endParaRPr lang="en-US" dirty="0" smtClean="0"/>
          </a:p>
          <a:p>
            <a:r>
              <a:rPr lang="en-US" u="sng" dirty="0" err="1" smtClean="0"/>
              <a:t>Gypaetus</a:t>
            </a:r>
            <a:endParaRPr lang="en-US" u="sng" dirty="0" smtClean="0"/>
          </a:p>
          <a:p>
            <a:endParaRPr lang="en-US" u="sng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Population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Energy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n-US" dirty="0" smtClean="0"/>
              <a:t>Dispersal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Behavioral</a:t>
            </a:r>
          </a:p>
          <a:p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4038600" y="11430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Data</a:t>
            </a:r>
            <a:endParaRPr lang="el-GR" b="1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5932805" cy="373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5943600" cy="375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752600"/>
            <a:ext cx="5943600" cy="373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752600"/>
            <a:ext cx="59436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752600"/>
            <a:ext cx="6553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0" y="1219200"/>
            <a:ext cx="1820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Backgrounds</a:t>
            </a:r>
            <a:endParaRPr lang="en-US" sz="2400" b="1" dirty="0"/>
          </a:p>
        </p:txBody>
      </p:sp>
      <p:pic>
        <p:nvPicPr>
          <p:cNvPr id="13" name="12 - Εικόνα" descr="Head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080492"/>
          </a:xfrm>
          <a:prstGeom prst="rect">
            <a:avLst/>
          </a:prstGeom>
        </p:spPr>
      </p:pic>
      <p:sp>
        <p:nvSpPr>
          <p:cNvPr id="14" name="Rounded Rectangle 3"/>
          <p:cNvSpPr/>
          <p:nvPr/>
        </p:nvSpPr>
        <p:spPr>
          <a:xfrm>
            <a:off x="7772400" y="152400"/>
            <a:ext cx="1371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Part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572476" y="144585"/>
            <a:ext cx="4228124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Model development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687354"/>
            <a:ext cx="7391400" cy="5170646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Dynamic Energy Budget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n-US" dirty="0" smtClean="0"/>
              <a:t>Aims to identify simple quantitative rules for the organization of the metabolism of people</a:t>
            </a:r>
            <a:r>
              <a:rPr lang="el-GR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n-US" dirty="0" smtClean="0"/>
              <a:t>DEM-IBM </a:t>
            </a:r>
            <a:r>
              <a:rPr lang="el-GR" dirty="0" smtClean="0"/>
              <a:t>: </a:t>
            </a:r>
            <a:r>
              <a:rPr lang="en-US" dirty="0" smtClean="0"/>
              <a:t>General individual based model for the application of DEB</a:t>
            </a:r>
            <a:r>
              <a:rPr lang="el-GR" dirty="0" smtClean="0"/>
              <a:t> </a:t>
            </a:r>
            <a:r>
              <a:rPr lang="en-US" dirty="0" smtClean="0"/>
              <a:t>theory</a:t>
            </a:r>
            <a:endParaRPr lang="el-GR" dirty="0" smtClean="0"/>
          </a:p>
          <a:p>
            <a:r>
              <a:rPr lang="el-GR" sz="1200" dirty="0" smtClean="0"/>
              <a:t>   (</a:t>
            </a:r>
            <a:r>
              <a:rPr lang="en-US" sz="1200" dirty="0" smtClean="0"/>
              <a:t>Benjamin T. Martin, </a:t>
            </a:r>
            <a:r>
              <a:rPr lang="en-US" sz="1200" dirty="0" err="1" smtClean="0"/>
              <a:t>Elke</a:t>
            </a:r>
            <a:r>
              <a:rPr lang="en-US" sz="1200" dirty="0" smtClean="0"/>
              <a:t> Zimmer, Volker Grimm, and </a:t>
            </a:r>
            <a:r>
              <a:rPr lang="en-US" sz="1200" dirty="0" err="1" smtClean="0"/>
              <a:t>Tjalling</a:t>
            </a:r>
            <a:r>
              <a:rPr lang="en-US" sz="1200" dirty="0" smtClean="0"/>
              <a:t> </a:t>
            </a:r>
            <a:r>
              <a:rPr lang="en-US" sz="1200" dirty="0" err="1" smtClean="0"/>
              <a:t>Jager</a:t>
            </a:r>
            <a:r>
              <a:rPr lang="el-GR" sz="1200" dirty="0" smtClean="0"/>
              <a:t> 2012)</a:t>
            </a:r>
          </a:p>
          <a:p>
            <a:endParaRPr lang="el-GR" sz="1200" dirty="0" smtClean="0"/>
          </a:p>
          <a:p>
            <a:endParaRPr lang="el-GR" sz="1200" dirty="0" smtClean="0"/>
          </a:p>
          <a:p>
            <a:endParaRPr lang="el-GR" sz="1200" dirty="0" smtClean="0"/>
          </a:p>
          <a:p>
            <a:endParaRPr lang="el-GR" sz="1200" dirty="0" smtClean="0"/>
          </a:p>
          <a:p>
            <a:endParaRPr lang="el-GR" sz="1200" dirty="0" smtClean="0"/>
          </a:p>
          <a:p>
            <a:endParaRPr lang="el-GR" sz="1200" dirty="0" smtClean="0"/>
          </a:p>
          <a:p>
            <a:endParaRPr lang="el-GR" sz="1200" dirty="0" smtClean="0"/>
          </a:p>
          <a:p>
            <a:endParaRPr lang="el-GR" sz="1200" dirty="0" smtClean="0"/>
          </a:p>
          <a:p>
            <a:endParaRPr lang="el-GR" sz="1200" dirty="0" smtClean="0"/>
          </a:p>
          <a:p>
            <a:endParaRPr lang="el-GR" sz="1200" dirty="0" smtClean="0"/>
          </a:p>
          <a:p>
            <a:endParaRPr lang="el-GR" sz="1200" dirty="0" smtClean="0"/>
          </a:p>
          <a:p>
            <a:endParaRPr lang="el-GR" sz="1200" dirty="0" smtClean="0"/>
          </a:p>
          <a:p>
            <a:endParaRPr lang="el-GR" sz="1200" dirty="0" smtClean="0"/>
          </a:p>
          <a:p>
            <a:endParaRPr lang="el-GR" sz="1200" dirty="0" smtClean="0"/>
          </a:p>
          <a:p>
            <a:endParaRPr lang="el-GR" sz="800" dirty="0" smtClean="0"/>
          </a:p>
          <a:p>
            <a:endParaRPr lang="el-GR" sz="800" dirty="0" smtClean="0"/>
          </a:p>
          <a:p>
            <a:endParaRPr lang="el-GR" sz="1200" dirty="0" smtClean="0"/>
          </a:p>
          <a:p>
            <a:pPr algn="ctr"/>
            <a:r>
              <a:rPr lang="en-US" sz="1000" dirty="0" smtClean="0"/>
              <a:t>(</a:t>
            </a:r>
            <a:r>
              <a:rPr lang="en-US" sz="1000" dirty="0" err="1" smtClean="0"/>
              <a:t>Kooijman</a:t>
            </a:r>
            <a:r>
              <a:rPr lang="en-US" sz="1000" dirty="0" smtClean="0"/>
              <a:t>, 2010)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9657" y="1143000"/>
            <a:ext cx="3897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Metabolism – Energy management</a:t>
            </a:r>
            <a:endParaRPr lang="en-US" sz="2000" b="1" dirty="0"/>
          </a:p>
        </p:txBody>
      </p:sp>
      <p:pic>
        <p:nvPicPr>
          <p:cNvPr id="2051" name="Picture 3" descr="C:\Users\Akis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10000"/>
            <a:ext cx="4191000" cy="2758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7 - Εικόνα" descr="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80492"/>
          </a:xfrm>
          <a:prstGeom prst="rect">
            <a:avLst/>
          </a:prstGeom>
        </p:spPr>
      </p:pic>
      <p:sp>
        <p:nvSpPr>
          <p:cNvPr id="10" name="Rounded Rectangle 3"/>
          <p:cNvSpPr/>
          <p:nvPr/>
        </p:nvSpPr>
        <p:spPr>
          <a:xfrm>
            <a:off x="7772400" y="152400"/>
            <a:ext cx="1371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Part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Rounded Rectangle 4"/>
          <p:cNvSpPr/>
          <p:nvPr/>
        </p:nvSpPr>
        <p:spPr>
          <a:xfrm>
            <a:off x="572476" y="144585"/>
            <a:ext cx="4228124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Model development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52 - Ομάδα"/>
          <p:cNvGrpSpPr/>
          <p:nvPr/>
        </p:nvGrpSpPr>
        <p:grpSpPr>
          <a:xfrm>
            <a:off x="747130" y="1474322"/>
            <a:ext cx="6034670" cy="4929936"/>
            <a:chOff x="730238" y="1474322"/>
            <a:chExt cx="6068454" cy="4929936"/>
          </a:xfrm>
        </p:grpSpPr>
        <p:grpSp>
          <p:nvGrpSpPr>
            <p:cNvPr id="6" name="Group 5"/>
            <p:cNvGrpSpPr/>
            <p:nvPr/>
          </p:nvGrpSpPr>
          <p:grpSpPr>
            <a:xfrm>
              <a:off x="730238" y="1474322"/>
              <a:ext cx="6068454" cy="4929936"/>
              <a:chOff x="453759" y="148318"/>
              <a:chExt cx="6043652" cy="711822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453759" y="148318"/>
                <a:ext cx="6043652" cy="6811899"/>
                <a:chOff x="453759" y="148318"/>
                <a:chExt cx="6043652" cy="6811899"/>
              </a:xfrm>
            </p:grpSpPr>
            <p:sp>
              <p:nvSpPr>
                <p:cNvPr id="14" name="Flowchart: Process 13"/>
                <p:cNvSpPr/>
                <p:nvPr/>
              </p:nvSpPr>
              <p:spPr>
                <a:xfrm>
                  <a:off x="5158468" y="148318"/>
                  <a:ext cx="929368" cy="371475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dirty="0" smtClean="0"/>
                    <a:t>Start</a:t>
                  </a:r>
                  <a:endParaRPr lang="en-US" sz="1100" dirty="0"/>
                </a:p>
              </p:txBody>
            </p:sp>
            <p:sp>
              <p:nvSpPr>
                <p:cNvPr id="15" name="Flowchart: Decision 14"/>
                <p:cNvSpPr/>
                <p:nvPr/>
              </p:nvSpPr>
              <p:spPr>
                <a:xfrm>
                  <a:off x="4806044" y="862692"/>
                  <a:ext cx="1634217" cy="838201"/>
                </a:xfrm>
                <a:prstGeom prst="flowChartDecisi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100" dirty="0" smtClean="0"/>
                    <a:t>Energy  </a:t>
                  </a:r>
                  <a:r>
                    <a:rPr lang="en-US" sz="900" dirty="0"/>
                    <a:t>↗?</a:t>
                  </a:r>
                </a:p>
              </p:txBody>
            </p:sp>
            <p:sp>
              <p:nvSpPr>
                <p:cNvPr id="16" name="Flowchart: Decision 15"/>
                <p:cNvSpPr/>
                <p:nvPr/>
              </p:nvSpPr>
              <p:spPr>
                <a:xfrm>
                  <a:off x="4748894" y="2224767"/>
                  <a:ext cx="1748517" cy="923925"/>
                </a:xfrm>
                <a:prstGeom prst="flowChartDecisi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100" dirty="0" smtClean="0"/>
                    <a:t>Feed?</a:t>
                  </a:r>
                  <a:endParaRPr lang="en-US" sz="1100" dirty="0"/>
                </a:p>
              </p:txBody>
            </p:sp>
            <p:sp>
              <p:nvSpPr>
                <p:cNvPr id="17" name="Flowchart: Decision 16"/>
                <p:cNvSpPr/>
                <p:nvPr/>
              </p:nvSpPr>
              <p:spPr>
                <a:xfrm>
                  <a:off x="2909207" y="2339070"/>
                  <a:ext cx="1427390" cy="695324"/>
                </a:xfrm>
                <a:prstGeom prst="flowChartDecisi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100" dirty="0" smtClean="0"/>
                    <a:t>Floater?</a:t>
                  </a:r>
                  <a:endParaRPr lang="en-US" sz="1100" dirty="0"/>
                </a:p>
              </p:txBody>
            </p:sp>
            <p:sp>
              <p:nvSpPr>
                <p:cNvPr id="20" name="Flowchart: Process 19"/>
                <p:cNvSpPr/>
                <p:nvPr/>
              </p:nvSpPr>
              <p:spPr>
                <a:xfrm>
                  <a:off x="1623720" y="3630774"/>
                  <a:ext cx="1290106" cy="550117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dirty="0" smtClean="0"/>
                    <a:t>Territorial movement</a:t>
                  </a:r>
                  <a:endParaRPr lang="en-US" dirty="0"/>
                </a:p>
              </p:txBody>
            </p:sp>
            <p:sp>
              <p:nvSpPr>
                <p:cNvPr id="21" name="Flowchart: Process 20"/>
                <p:cNvSpPr/>
                <p:nvPr/>
              </p:nvSpPr>
              <p:spPr>
                <a:xfrm>
                  <a:off x="3083379" y="3682093"/>
                  <a:ext cx="1091293" cy="498348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100" dirty="0" smtClean="0"/>
                    <a:t>Dispersal movement</a:t>
                  </a:r>
                  <a:endParaRPr lang="en-US" sz="1100" dirty="0"/>
                </a:p>
              </p:txBody>
            </p:sp>
            <p:sp>
              <p:nvSpPr>
                <p:cNvPr id="22" name="Flowchart: Decision 21"/>
                <p:cNvSpPr/>
                <p:nvPr/>
              </p:nvSpPr>
              <p:spPr>
                <a:xfrm>
                  <a:off x="1471943" y="5391150"/>
                  <a:ext cx="1589313" cy="885827"/>
                </a:xfrm>
                <a:prstGeom prst="flowChartDecisi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dirty="0" smtClean="0"/>
                    <a:t>Found food</a:t>
                  </a:r>
                  <a:r>
                    <a:rPr lang="en-US" sz="1100" dirty="0" smtClean="0"/>
                    <a:t>?</a:t>
                  </a:r>
                  <a:endParaRPr lang="en-US" sz="1100" dirty="0"/>
                </a:p>
              </p:txBody>
            </p:sp>
            <p:cxnSp>
              <p:nvCxnSpPr>
                <p:cNvPr id="23" name="Straight Arrow Connector 22"/>
                <p:cNvCxnSpPr>
                  <a:stCxn id="14" idx="2"/>
                  <a:endCxn id="15" idx="0"/>
                </p:cNvCxnSpPr>
                <p:nvPr/>
              </p:nvCxnSpPr>
              <p:spPr>
                <a:xfrm rot="5400000">
                  <a:off x="5451704" y="691242"/>
                  <a:ext cx="342899" cy="1588"/>
                </a:xfrm>
                <a:prstGeom prst="straightConnector1">
                  <a:avLst/>
                </a:prstGeom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>
                  <a:stCxn id="15" idx="2"/>
                </p:cNvCxnSpPr>
                <p:nvPr/>
              </p:nvCxnSpPr>
              <p:spPr>
                <a:xfrm rot="5400000">
                  <a:off x="5361216" y="1962830"/>
                  <a:ext cx="523874" cy="1588"/>
                </a:xfrm>
                <a:prstGeom prst="straightConnector1">
                  <a:avLst/>
                </a:prstGeom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>
                  <a:stCxn id="16" idx="2"/>
                </p:cNvCxnSpPr>
                <p:nvPr/>
              </p:nvCxnSpPr>
              <p:spPr>
                <a:xfrm rot="16200000" flipH="1">
                  <a:off x="3302795" y="3355861"/>
                  <a:ext cx="647699" cy="4763"/>
                </a:xfrm>
                <a:prstGeom prst="straightConnector1">
                  <a:avLst/>
                </a:prstGeom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>
                  <a:endCxn id="16" idx="3"/>
                </p:cNvCxnSpPr>
                <p:nvPr/>
              </p:nvCxnSpPr>
              <p:spPr>
                <a:xfrm rot="10800000" flipV="1">
                  <a:off x="4336597" y="2686730"/>
                  <a:ext cx="412297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>
                  <a:endCxn id="12" idx="0"/>
                </p:cNvCxnSpPr>
                <p:nvPr/>
              </p:nvCxnSpPr>
              <p:spPr>
                <a:xfrm flipH="1">
                  <a:off x="5622471" y="3148691"/>
                  <a:ext cx="683" cy="2409827"/>
                </a:xfrm>
                <a:prstGeom prst="straightConnector1">
                  <a:avLst/>
                </a:prstGeom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>
                  <a:stCxn id="12" idx="2"/>
                  <a:endCxn id="13" idx="0"/>
                </p:cNvCxnSpPr>
                <p:nvPr/>
              </p:nvCxnSpPr>
              <p:spPr>
                <a:xfrm>
                  <a:off x="5622471" y="6051289"/>
                  <a:ext cx="0" cy="602604"/>
                </a:xfrm>
                <a:prstGeom prst="straightConnector1">
                  <a:avLst/>
                </a:prstGeom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Elbow Connector 32"/>
                <p:cNvCxnSpPr>
                  <a:stCxn id="17" idx="1"/>
                  <a:endCxn id="20" idx="0"/>
                </p:cNvCxnSpPr>
                <p:nvPr/>
              </p:nvCxnSpPr>
              <p:spPr>
                <a:xfrm rot="10800000" flipV="1">
                  <a:off x="2268773" y="2686733"/>
                  <a:ext cx="640434" cy="944042"/>
                </a:xfrm>
                <a:prstGeom prst="bentConnector2">
                  <a:avLst/>
                </a:prstGeom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Elbow Connector 101"/>
                <p:cNvCxnSpPr>
                  <a:stCxn id="15" idx="1"/>
                  <a:endCxn id="16" idx="0"/>
                </p:cNvCxnSpPr>
                <p:nvPr/>
              </p:nvCxnSpPr>
              <p:spPr>
                <a:xfrm rot="10800000" flipV="1">
                  <a:off x="3624264" y="1281792"/>
                  <a:ext cx="1181781" cy="1057277"/>
                </a:xfrm>
                <a:prstGeom prst="bentConnector2">
                  <a:avLst/>
                </a:prstGeom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>
                  <a:stCxn id="22" idx="3"/>
                  <a:endCxn id="12" idx="1"/>
                </p:cNvCxnSpPr>
                <p:nvPr/>
              </p:nvCxnSpPr>
              <p:spPr>
                <a:xfrm flipV="1">
                  <a:off x="3061255" y="5804904"/>
                  <a:ext cx="1910794" cy="29159"/>
                </a:xfrm>
                <a:prstGeom prst="straightConnector1">
                  <a:avLst/>
                </a:prstGeom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Elbow Connector 161"/>
                <p:cNvCxnSpPr>
                  <a:stCxn id="20" idx="2"/>
                  <a:endCxn id="22" idx="0"/>
                </p:cNvCxnSpPr>
                <p:nvPr/>
              </p:nvCxnSpPr>
              <p:spPr>
                <a:xfrm rot="5400000">
                  <a:off x="1662557" y="4784934"/>
                  <a:ext cx="1210258" cy="2173"/>
                </a:xfrm>
                <a:prstGeom prst="bentConnector3">
                  <a:avLst>
                    <a:gd name="adj1" fmla="val 50000"/>
                  </a:avLst>
                </a:prstGeom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166"/>
                <p:cNvSpPr txBox="1"/>
                <p:nvPr/>
              </p:nvSpPr>
              <p:spPr>
                <a:xfrm>
                  <a:off x="5656490" y="1796143"/>
                  <a:ext cx="415397" cy="377733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b="1" dirty="0" smtClean="0"/>
                    <a:t>Yes</a:t>
                  </a:r>
                  <a:r>
                    <a:rPr lang="en-US" sz="1100" dirty="0" smtClean="0"/>
                    <a:t> </a:t>
                  </a:r>
                  <a:endParaRPr lang="en-US" sz="1100" dirty="0"/>
                </a:p>
              </p:txBody>
            </p:sp>
            <p:sp>
              <p:nvSpPr>
                <p:cNvPr id="40" name="TextBox 168"/>
                <p:cNvSpPr txBox="1"/>
                <p:nvPr/>
              </p:nvSpPr>
              <p:spPr>
                <a:xfrm>
                  <a:off x="4355708" y="2420516"/>
                  <a:ext cx="381000" cy="274085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squar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100" b="1" dirty="0" smtClean="0"/>
                    <a:t>No</a:t>
                  </a:r>
                  <a:endParaRPr lang="en-US" sz="1100" b="1" dirty="0"/>
                </a:p>
              </p:txBody>
            </p:sp>
            <p:sp>
              <p:nvSpPr>
                <p:cNvPr id="41" name="TextBox 169"/>
                <p:cNvSpPr txBox="1"/>
                <p:nvPr/>
              </p:nvSpPr>
              <p:spPr>
                <a:xfrm>
                  <a:off x="2534383" y="2310493"/>
                  <a:ext cx="381000" cy="274085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squar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b="1" dirty="0" smtClean="0"/>
                    <a:t>No</a:t>
                  </a:r>
                  <a:endParaRPr lang="en-US" sz="1100" b="1" dirty="0"/>
                </a:p>
              </p:txBody>
            </p:sp>
            <p:sp>
              <p:nvSpPr>
                <p:cNvPr id="42" name="TextBox 171"/>
                <p:cNvSpPr txBox="1"/>
                <p:nvPr/>
              </p:nvSpPr>
              <p:spPr>
                <a:xfrm>
                  <a:off x="1927274" y="6381361"/>
                  <a:ext cx="381000" cy="274085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squar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b="1" dirty="0" smtClean="0"/>
                    <a:t>No</a:t>
                  </a:r>
                  <a:endParaRPr lang="en-US" sz="1100" b="1" dirty="0"/>
                </a:p>
              </p:txBody>
            </p:sp>
            <p:sp>
              <p:nvSpPr>
                <p:cNvPr id="43" name="TextBox 172"/>
                <p:cNvSpPr txBox="1"/>
                <p:nvPr/>
              </p:nvSpPr>
              <p:spPr>
                <a:xfrm>
                  <a:off x="3619501" y="3120117"/>
                  <a:ext cx="447675" cy="304801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squar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100" b="1" dirty="0" smtClean="0"/>
                    <a:t>Yes</a:t>
                  </a:r>
                  <a:endParaRPr lang="en-US" sz="1100" b="1" dirty="0"/>
                </a:p>
              </p:txBody>
            </p:sp>
            <p:sp>
              <p:nvSpPr>
                <p:cNvPr id="45" name="TextBox 175"/>
                <p:cNvSpPr txBox="1"/>
                <p:nvPr/>
              </p:nvSpPr>
              <p:spPr>
                <a:xfrm>
                  <a:off x="3065603" y="5501173"/>
                  <a:ext cx="447675" cy="304801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squar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100" b="1" dirty="0" smtClean="0"/>
                    <a:t>Yes</a:t>
                  </a:r>
                  <a:endParaRPr lang="en-US" sz="1100" b="1" dirty="0"/>
                </a:p>
              </p:txBody>
            </p:sp>
            <p:cxnSp>
              <p:nvCxnSpPr>
                <p:cNvPr id="46" name="Elbow Connector 45"/>
                <p:cNvCxnSpPr>
                  <a:stCxn id="13" idx="3"/>
                  <a:endCxn id="14" idx="3"/>
                </p:cNvCxnSpPr>
                <p:nvPr/>
              </p:nvCxnSpPr>
              <p:spPr>
                <a:xfrm flipV="1">
                  <a:off x="6087836" y="334056"/>
                  <a:ext cx="1588" cy="6626161"/>
                </a:xfrm>
                <a:prstGeom prst="bentConnector3">
                  <a:avLst>
                    <a:gd name="adj1" fmla="val 122961310"/>
                  </a:avLst>
                </a:prstGeom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193"/>
                <p:cNvSpPr txBox="1"/>
                <p:nvPr/>
              </p:nvSpPr>
              <p:spPr>
                <a:xfrm>
                  <a:off x="453759" y="380839"/>
                  <a:ext cx="1245849" cy="609373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  <a:alpha val="34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squar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100" b="1" dirty="0" err="1" smtClean="0"/>
                    <a:t>Gy</a:t>
                  </a:r>
                  <a:r>
                    <a:rPr lang="en-US" b="1" dirty="0" err="1" smtClean="0"/>
                    <a:t>paeus</a:t>
                  </a:r>
                  <a:endParaRPr lang="el-GR" b="1" dirty="0"/>
                </a:p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100" dirty="0" smtClean="0"/>
                    <a:t>Daily procedures</a:t>
                  </a:r>
                  <a:endParaRPr lang="el-GR" sz="1100" dirty="0" smtClean="0"/>
                </a:p>
              </p:txBody>
            </p:sp>
          </p:grpSp>
          <p:sp>
            <p:nvSpPr>
              <p:cNvPr id="12" name="Flowchart: Process 11"/>
              <p:cNvSpPr/>
              <p:nvPr/>
            </p:nvSpPr>
            <p:spPr>
              <a:xfrm>
                <a:off x="4972050" y="5558518"/>
                <a:ext cx="1300842" cy="49277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 smtClean="0"/>
                  <a:t>feed</a:t>
                </a:r>
                <a:endParaRPr lang="en-US" sz="1100" dirty="0"/>
              </a:p>
            </p:txBody>
          </p:sp>
          <p:sp>
            <p:nvSpPr>
              <p:cNvPr id="13" name="Flowchart: Process 12"/>
              <p:cNvSpPr/>
              <p:nvPr/>
            </p:nvSpPr>
            <p:spPr>
              <a:xfrm>
                <a:off x="5162549" y="6653893"/>
                <a:ext cx="919843" cy="612648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/>
                  <a:t>Back to nest</a:t>
                </a:r>
                <a:endParaRPr lang="en-US" sz="1100" dirty="0"/>
              </a:p>
            </p:txBody>
          </p:sp>
        </p:grpSp>
        <p:cxnSp>
          <p:nvCxnSpPr>
            <p:cNvPr id="112" name="Elbow Connector 104"/>
            <p:cNvCxnSpPr>
              <a:stCxn id="22" idx="2"/>
              <a:endCxn id="13" idx="1"/>
            </p:cNvCxnSpPr>
            <p:nvPr/>
          </p:nvCxnSpPr>
          <p:spPr>
            <a:xfrm rot="16200000" flipH="1">
              <a:off x="3767836" y="4501588"/>
              <a:ext cx="473198" cy="2907834"/>
            </a:xfrm>
            <a:prstGeom prst="bentConnector2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1" idx="2"/>
              <a:endCxn id="22" idx="0"/>
            </p:cNvCxnSpPr>
            <p:nvPr/>
          </p:nvCxnSpPr>
          <p:spPr>
            <a:xfrm flipH="1">
              <a:off x="2550518" y="4266888"/>
              <a:ext cx="1368017" cy="838512"/>
            </a:xfrm>
            <a:prstGeom prst="straightConnector1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47 - Εικόνα" descr="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80492"/>
          </a:xfrm>
          <a:prstGeom prst="rect">
            <a:avLst/>
          </a:prstGeom>
        </p:spPr>
      </p:pic>
      <p:sp>
        <p:nvSpPr>
          <p:cNvPr id="49" name="Rounded Rectangle 3"/>
          <p:cNvSpPr/>
          <p:nvPr/>
        </p:nvSpPr>
        <p:spPr>
          <a:xfrm>
            <a:off x="7772400" y="152400"/>
            <a:ext cx="1371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Part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2" name="Rounded Rectangle 4"/>
          <p:cNvSpPr/>
          <p:nvPr/>
        </p:nvSpPr>
        <p:spPr>
          <a:xfrm>
            <a:off x="572476" y="144585"/>
            <a:ext cx="4228124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Model development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TextBox 169"/>
          <p:cNvSpPr txBox="1"/>
          <p:nvPr/>
        </p:nvSpPr>
        <p:spPr>
          <a:xfrm>
            <a:off x="4572000" y="2057400"/>
            <a:ext cx="382564" cy="18982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No</a:t>
            </a:r>
            <a:endParaRPr lang="en-US" sz="1100" b="1" dirty="0"/>
          </a:p>
        </p:txBody>
      </p:sp>
      <p:sp>
        <p:nvSpPr>
          <p:cNvPr id="56" name="TextBox 166"/>
          <p:cNvSpPr txBox="1"/>
          <p:nvPr/>
        </p:nvSpPr>
        <p:spPr>
          <a:xfrm>
            <a:off x="5867400" y="3810000"/>
            <a:ext cx="417102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Yes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45 - Ομάδα"/>
          <p:cNvGrpSpPr/>
          <p:nvPr/>
        </p:nvGrpSpPr>
        <p:grpSpPr>
          <a:xfrm>
            <a:off x="754535" y="1524000"/>
            <a:ext cx="6197861" cy="5029200"/>
            <a:chOff x="754535" y="1524000"/>
            <a:chExt cx="6197861" cy="5029200"/>
          </a:xfrm>
        </p:grpSpPr>
        <p:sp>
          <p:nvSpPr>
            <p:cNvPr id="13" name="Flowchart: Decision 12"/>
            <p:cNvSpPr/>
            <p:nvPr/>
          </p:nvSpPr>
          <p:spPr>
            <a:xfrm>
              <a:off x="4495800" y="1524000"/>
              <a:ext cx="1222406" cy="457199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/>
                <a:t>Adult?</a:t>
              </a:r>
              <a:endParaRPr lang="en-US" sz="900" dirty="0"/>
            </a:p>
          </p:txBody>
        </p:sp>
        <p:sp>
          <p:nvSpPr>
            <p:cNvPr id="14" name="Flowchart: Decision 13"/>
            <p:cNvSpPr/>
            <p:nvPr/>
          </p:nvSpPr>
          <p:spPr>
            <a:xfrm>
              <a:off x="4495800" y="3124200"/>
              <a:ext cx="1219200" cy="4572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/>
                <a:t>Mate?</a:t>
              </a:r>
              <a:endParaRPr lang="en-US" sz="900" dirty="0"/>
            </a:p>
          </p:txBody>
        </p:sp>
        <p:sp>
          <p:nvSpPr>
            <p:cNvPr id="15" name="Flowchart: Decision 14"/>
            <p:cNvSpPr/>
            <p:nvPr/>
          </p:nvSpPr>
          <p:spPr>
            <a:xfrm>
              <a:off x="4419600" y="4038600"/>
              <a:ext cx="1386187" cy="6096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smtClean="0"/>
                <a:t>Enough energy?</a:t>
              </a:r>
              <a:endParaRPr lang="en-US" sz="1100" dirty="0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4724400" y="5105400"/>
              <a:ext cx="780196" cy="2316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Lay eggs</a:t>
              </a:r>
              <a:endParaRPr lang="en-US" dirty="0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4704248" y="5638720"/>
              <a:ext cx="858352" cy="22868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incubation</a:t>
              </a:r>
              <a:endParaRPr lang="en-US" dirty="0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4724400" y="6172200"/>
              <a:ext cx="838200" cy="381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en-US" dirty="0" smtClean="0"/>
                <a:t>Rise hatchling </a:t>
              </a:r>
              <a:endParaRPr lang="el-GR" sz="105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Flowchart: Process 19"/>
            <p:cNvSpPr/>
            <p:nvPr/>
          </p:nvSpPr>
          <p:spPr>
            <a:xfrm>
              <a:off x="6172200" y="1600201"/>
              <a:ext cx="780196" cy="299763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smtClean="0"/>
                <a:t>Disperse</a:t>
              </a:r>
              <a:endParaRPr lang="en-US" sz="1100" dirty="0"/>
            </a:p>
          </p:txBody>
        </p:sp>
        <p:sp>
          <p:nvSpPr>
            <p:cNvPr id="22" name="Flowchart: Process 21"/>
            <p:cNvSpPr/>
            <p:nvPr/>
          </p:nvSpPr>
          <p:spPr>
            <a:xfrm>
              <a:off x="4572000" y="2438401"/>
              <a:ext cx="1066800" cy="47027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Establish Territory</a:t>
              </a:r>
              <a:endParaRPr lang="en-US" sz="1000" dirty="0"/>
            </a:p>
          </p:txBody>
        </p:sp>
        <p:sp>
          <p:nvSpPr>
            <p:cNvPr id="23" name="Flowchart: Decision 22"/>
            <p:cNvSpPr/>
            <p:nvPr/>
          </p:nvSpPr>
          <p:spPr>
            <a:xfrm>
              <a:off x="2057400" y="4114800"/>
              <a:ext cx="1447800" cy="461389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Low Fitness ?</a:t>
              </a:r>
              <a:endParaRPr lang="en-US" sz="1000" dirty="0"/>
            </a:p>
          </p:txBody>
        </p:sp>
        <p:sp>
          <p:nvSpPr>
            <p:cNvPr id="24" name="Flowchart: Process 23"/>
            <p:cNvSpPr/>
            <p:nvPr/>
          </p:nvSpPr>
          <p:spPr>
            <a:xfrm>
              <a:off x="2286000" y="5334000"/>
              <a:ext cx="990600" cy="5334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smtClean="0"/>
                <a:t>Stay in territory</a:t>
              </a:r>
              <a:endParaRPr lang="en-US" sz="1100" dirty="0"/>
            </a:p>
          </p:txBody>
        </p:sp>
        <p:cxnSp>
          <p:nvCxnSpPr>
            <p:cNvPr id="26" name="Straight Arrow Connector 25"/>
            <p:cNvCxnSpPr>
              <a:stCxn id="13" idx="2"/>
              <a:endCxn id="22" idx="0"/>
            </p:cNvCxnSpPr>
            <p:nvPr/>
          </p:nvCxnSpPr>
          <p:spPr>
            <a:xfrm flipH="1">
              <a:off x="5105400" y="1981200"/>
              <a:ext cx="1603" cy="457201"/>
            </a:xfrm>
            <a:prstGeom prst="straightConnector1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4" idx="2"/>
              <a:endCxn id="15" idx="0"/>
            </p:cNvCxnSpPr>
            <p:nvPr/>
          </p:nvCxnSpPr>
          <p:spPr>
            <a:xfrm>
              <a:off x="5105400" y="3581401"/>
              <a:ext cx="7294" cy="457200"/>
            </a:xfrm>
            <a:prstGeom prst="straightConnector1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5" idx="2"/>
              <a:endCxn id="17" idx="0"/>
            </p:cNvCxnSpPr>
            <p:nvPr/>
          </p:nvCxnSpPr>
          <p:spPr>
            <a:xfrm>
              <a:off x="5112694" y="4648200"/>
              <a:ext cx="1804" cy="457200"/>
            </a:xfrm>
            <a:prstGeom prst="straightConnector1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7" idx="2"/>
              <a:endCxn id="18" idx="0"/>
            </p:cNvCxnSpPr>
            <p:nvPr/>
          </p:nvCxnSpPr>
          <p:spPr>
            <a:xfrm>
              <a:off x="5114498" y="5337054"/>
              <a:ext cx="18926" cy="301666"/>
            </a:xfrm>
            <a:prstGeom prst="straightConnector1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8" idx="2"/>
              <a:endCxn id="19" idx="0"/>
            </p:cNvCxnSpPr>
            <p:nvPr/>
          </p:nvCxnSpPr>
          <p:spPr>
            <a:xfrm>
              <a:off x="5133424" y="5867400"/>
              <a:ext cx="10076" cy="304800"/>
            </a:xfrm>
            <a:prstGeom prst="straightConnector1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3" idx="2"/>
              <a:endCxn id="24" idx="0"/>
            </p:cNvCxnSpPr>
            <p:nvPr/>
          </p:nvCxnSpPr>
          <p:spPr>
            <a:xfrm>
              <a:off x="2781300" y="4576189"/>
              <a:ext cx="0" cy="757811"/>
            </a:xfrm>
            <a:prstGeom prst="straightConnector1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>
              <a:stCxn id="20" idx="0"/>
              <a:endCxn id="13" idx="0"/>
            </p:cNvCxnSpPr>
            <p:nvPr/>
          </p:nvCxnSpPr>
          <p:spPr>
            <a:xfrm rot="16200000" flipV="1">
              <a:off x="5796551" y="834452"/>
              <a:ext cx="76200" cy="1455295"/>
            </a:xfrm>
            <a:prstGeom prst="bentConnector3">
              <a:avLst>
                <a:gd name="adj1" fmla="val 400000"/>
              </a:avLst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>
              <a:stCxn id="15" idx="1"/>
              <a:endCxn id="23" idx="3"/>
            </p:cNvCxnSpPr>
            <p:nvPr/>
          </p:nvCxnSpPr>
          <p:spPr>
            <a:xfrm rot="10800000" flipV="1">
              <a:off x="3505200" y="4343399"/>
              <a:ext cx="914400" cy="2095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266"/>
            <p:cNvCxnSpPr>
              <a:stCxn id="13" idx="3"/>
              <a:endCxn id="20" idx="1"/>
            </p:cNvCxnSpPr>
            <p:nvPr/>
          </p:nvCxnSpPr>
          <p:spPr>
            <a:xfrm flipV="1">
              <a:off x="5718206" y="1750082"/>
              <a:ext cx="453994" cy="2518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269"/>
            <p:cNvSpPr txBox="1"/>
            <p:nvPr/>
          </p:nvSpPr>
          <p:spPr>
            <a:xfrm>
              <a:off x="5715000" y="1524000"/>
              <a:ext cx="539724" cy="2534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 smtClean="0"/>
                <a:t>No</a:t>
              </a:r>
              <a:endParaRPr lang="en-US" sz="1100" b="1" dirty="0"/>
            </a:p>
          </p:txBody>
        </p:sp>
        <p:sp>
          <p:nvSpPr>
            <p:cNvPr id="43" name="TextBox 270"/>
            <p:cNvSpPr txBox="1"/>
            <p:nvPr/>
          </p:nvSpPr>
          <p:spPr>
            <a:xfrm>
              <a:off x="4724400" y="2057401"/>
              <a:ext cx="552525" cy="22859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 smtClean="0"/>
                <a:t>Yes</a:t>
              </a:r>
              <a:endParaRPr lang="en-US" sz="1100" b="1" dirty="0"/>
            </a:p>
          </p:txBody>
        </p:sp>
        <p:sp>
          <p:nvSpPr>
            <p:cNvPr id="45" name="TextBox 272"/>
            <p:cNvSpPr txBox="1"/>
            <p:nvPr/>
          </p:nvSpPr>
          <p:spPr>
            <a:xfrm>
              <a:off x="5105400" y="4724400"/>
              <a:ext cx="457200" cy="30480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 smtClean="0"/>
                <a:t>Yes</a:t>
              </a:r>
              <a:endParaRPr lang="el-GR" sz="1100" b="1" dirty="0" smtClean="0"/>
            </a:p>
          </p:txBody>
        </p:sp>
        <p:sp>
          <p:nvSpPr>
            <p:cNvPr id="48" name="TextBox 275"/>
            <p:cNvSpPr txBox="1"/>
            <p:nvPr/>
          </p:nvSpPr>
          <p:spPr>
            <a:xfrm>
              <a:off x="5105400" y="3657600"/>
              <a:ext cx="457200" cy="22860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 smtClean="0"/>
                <a:t>Yes</a:t>
              </a:r>
              <a:endParaRPr lang="en-US" sz="1100" b="1" dirty="0"/>
            </a:p>
          </p:txBody>
        </p:sp>
        <p:sp>
          <p:nvSpPr>
            <p:cNvPr id="50" name="TextBox 277"/>
            <p:cNvSpPr txBox="1"/>
            <p:nvPr/>
          </p:nvSpPr>
          <p:spPr>
            <a:xfrm>
              <a:off x="4038600" y="4114800"/>
              <a:ext cx="457200" cy="22860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No</a:t>
              </a:r>
              <a:endParaRPr lang="el-GR" b="1" dirty="0" smtClean="0"/>
            </a:p>
            <a:p>
              <a:endParaRPr lang="en-US" sz="1100" b="1" dirty="0"/>
            </a:p>
          </p:txBody>
        </p:sp>
        <p:sp>
          <p:nvSpPr>
            <p:cNvPr id="55" name="TextBox 291"/>
            <p:cNvSpPr txBox="1"/>
            <p:nvPr/>
          </p:nvSpPr>
          <p:spPr>
            <a:xfrm>
              <a:off x="754535" y="1535839"/>
              <a:ext cx="1150465" cy="673961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4000"/>
              </a:schemeClr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 err="1" smtClean="0"/>
                <a:t>Gypaetus</a:t>
              </a:r>
              <a:r>
                <a:rPr lang="en-US" sz="1100" b="1" dirty="0" smtClean="0"/>
                <a:t> </a:t>
              </a:r>
              <a:endParaRPr lang="en-US" sz="1100" b="1" dirty="0"/>
            </a:p>
            <a:p>
              <a:pPr algn="ctr"/>
              <a:r>
                <a:rPr lang="en-US" sz="1100" dirty="0" smtClean="0"/>
                <a:t>Monthly procedures</a:t>
              </a:r>
              <a:endParaRPr lang="en-US" sz="1100" dirty="0"/>
            </a:p>
          </p:txBody>
        </p:sp>
        <p:cxnSp>
          <p:nvCxnSpPr>
            <p:cNvPr id="56" name="Elbow Connector 55"/>
            <p:cNvCxnSpPr>
              <a:stCxn id="19" idx="3"/>
              <a:endCxn id="20" idx="2"/>
            </p:cNvCxnSpPr>
            <p:nvPr/>
          </p:nvCxnSpPr>
          <p:spPr>
            <a:xfrm flipV="1">
              <a:off x="5562600" y="1899963"/>
              <a:ext cx="999698" cy="4462737"/>
            </a:xfrm>
            <a:prstGeom prst="bentConnector2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22" idx="2"/>
              <a:endCxn id="14" idx="0"/>
            </p:cNvCxnSpPr>
            <p:nvPr/>
          </p:nvCxnSpPr>
          <p:spPr>
            <a:xfrm>
              <a:off x="5105400" y="2908674"/>
              <a:ext cx="0" cy="215526"/>
            </a:xfrm>
            <a:prstGeom prst="straightConnector1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269"/>
            <p:cNvSpPr txBox="1"/>
            <p:nvPr/>
          </p:nvSpPr>
          <p:spPr>
            <a:xfrm>
              <a:off x="4038600" y="3124200"/>
              <a:ext cx="539724" cy="2534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 smtClean="0"/>
                <a:t>No</a:t>
              </a:r>
              <a:endParaRPr lang="en-US" sz="1100" b="1" dirty="0"/>
            </a:p>
          </p:txBody>
        </p:sp>
        <p:sp>
          <p:nvSpPr>
            <p:cNvPr id="188" name="TextBox 277"/>
            <p:cNvSpPr txBox="1"/>
            <p:nvPr/>
          </p:nvSpPr>
          <p:spPr>
            <a:xfrm>
              <a:off x="1676400" y="4114800"/>
              <a:ext cx="457200" cy="22860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 smtClean="0"/>
                <a:t>Yes</a:t>
              </a:r>
              <a:endParaRPr lang="en-US" sz="1100" b="1" dirty="0"/>
            </a:p>
          </p:txBody>
        </p:sp>
        <p:cxnSp>
          <p:nvCxnSpPr>
            <p:cNvPr id="196" name="Elbow Connector 36"/>
            <p:cNvCxnSpPr>
              <a:stCxn id="14" idx="1"/>
              <a:endCxn id="23" idx="0"/>
            </p:cNvCxnSpPr>
            <p:nvPr/>
          </p:nvCxnSpPr>
          <p:spPr>
            <a:xfrm rot="10800000" flipV="1">
              <a:off x="2781300" y="3352800"/>
              <a:ext cx="1714500" cy="762000"/>
            </a:xfrm>
            <a:prstGeom prst="bentConnector2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Elbow Connector 36"/>
            <p:cNvCxnSpPr>
              <a:stCxn id="23" idx="1"/>
              <a:endCxn id="22" idx="1"/>
            </p:cNvCxnSpPr>
            <p:nvPr/>
          </p:nvCxnSpPr>
          <p:spPr>
            <a:xfrm rot="10800000" flipH="1">
              <a:off x="2057400" y="2673537"/>
              <a:ext cx="2514600" cy="1671958"/>
            </a:xfrm>
            <a:prstGeom prst="bentConnector3">
              <a:avLst>
                <a:gd name="adj1" fmla="val -18519"/>
              </a:avLst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69"/>
            <p:cNvSpPr txBox="1"/>
            <p:nvPr/>
          </p:nvSpPr>
          <p:spPr>
            <a:xfrm>
              <a:off x="2438400" y="4572000"/>
              <a:ext cx="539724" cy="2534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 smtClean="0"/>
                <a:t>No</a:t>
              </a:r>
              <a:endParaRPr lang="en-US" sz="1100" b="1" dirty="0"/>
            </a:p>
          </p:txBody>
        </p:sp>
      </p:grpSp>
      <p:pic>
        <p:nvPicPr>
          <p:cNvPr id="47" name="46 - Εικόνα" descr="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80492"/>
          </a:xfrm>
          <a:prstGeom prst="rect">
            <a:avLst/>
          </a:prstGeom>
        </p:spPr>
      </p:pic>
      <p:sp>
        <p:nvSpPr>
          <p:cNvPr id="49" name="Rounded Rectangle 3"/>
          <p:cNvSpPr/>
          <p:nvPr/>
        </p:nvSpPr>
        <p:spPr>
          <a:xfrm>
            <a:off x="7772400" y="152400"/>
            <a:ext cx="1371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Part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1" name="Rounded Rectangle 4"/>
          <p:cNvSpPr/>
          <p:nvPr/>
        </p:nvSpPr>
        <p:spPr>
          <a:xfrm>
            <a:off x="572476" y="144585"/>
            <a:ext cx="4228124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Model development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80492"/>
          </a:xfrm>
          <a:prstGeom prst="rect">
            <a:avLst/>
          </a:prstGeom>
        </p:spPr>
      </p:pic>
      <p:sp>
        <p:nvSpPr>
          <p:cNvPr id="7" name="Rounded Rectangle 3"/>
          <p:cNvSpPr/>
          <p:nvPr/>
        </p:nvSpPr>
        <p:spPr>
          <a:xfrm>
            <a:off x="7772400" y="152400"/>
            <a:ext cx="1371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Part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ounded Rectangle 4"/>
          <p:cNvSpPr/>
          <p:nvPr/>
        </p:nvSpPr>
        <p:spPr>
          <a:xfrm>
            <a:off x="572476" y="144585"/>
            <a:ext cx="4228124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The model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4078580" y="1143000"/>
            <a:ext cx="1026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Netlogo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811051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80492"/>
          </a:xfrm>
          <a:prstGeom prst="rect">
            <a:avLst/>
          </a:prstGeom>
        </p:spPr>
      </p:pic>
      <p:sp>
        <p:nvSpPr>
          <p:cNvPr id="7" name="Rounded Rectangle 3"/>
          <p:cNvSpPr/>
          <p:nvPr/>
        </p:nvSpPr>
        <p:spPr>
          <a:xfrm>
            <a:off x="7772400" y="152400"/>
            <a:ext cx="1371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Part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ounded Rectangle 4"/>
          <p:cNvSpPr/>
          <p:nvPr/>
        </p:nvSpPr>
        <p:spPr>
          <a:xfrm>
            <a:off x="572476" y="144585"/>
            <a:ext cx="4228124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The model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4078580" y="1143000"/>
            <a:ext cx="1026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Netlogo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76400"/>
            <a:ext cx="701078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1295400"/>
            <a:ext cx="152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Interface</a:t>
            </a:r>
          </a:p>
          <a:p>
            <a:endParaRPr lang="en-US" dirty="0" smtClean="0"/>
          </a:p>
          <a:p>
            <a:r>
              <a:rPr lang="en-US" dirty="0" smtClean="0"/>
              <a:t>Background display</a:t>
            </a:r>
          </a:p>
          <a:p>
            <a:endParaRPr lang="en-US" dirty="0" smtClean="0"/>
          </a:p>
          <a:p>
            <a:r>
              <a:rPr lang="en-US" dirty="0" smtClean="0"/>
              <a:t>Initialization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Population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Metabolic values</a:t>
            </a:r>
          </a:p>
          <a:p>
            <a:endParaRPr lang="en-US" dirty="0" smtClean="0"/>
          </a:p>
          <a:p>
            <a:r>
              <a:rPr lang="en-US" dirty="0" smtClean="0"/>
              <a:t>Monitoring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Population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81200" y="2514600"/>
            <a:ext cx="838200" cy="1371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81200" y="3886200"/>
            <a:ext cx="8382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81200" y="4267200"/>
            <a:ext cx="8382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43200" y="4343400"/>
            <a:ext cx="914400" cy="685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0600" y="4419600"/>
            <a:ext cx="17526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029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Hea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80492"/>
          </a:xfrm>
          <a:prstGeom prst="rect">
            <a:avLst/>
          </a:prstGeom>
        </p:spPr>
      </p:pic>
      <p:sp>
        <p:nvSpPr>
          <p:cNvPr id="8" name="Rounded Rectangle 3"/>
          <p:cNvSpPr/>
          <p:nvPr/>
        </p:nvSpPr>
        <p:spPr>
          <a:xfrm>
            <a:off x="7772400" y="152400"/>
            <a:ext cx="1371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Part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Rounded Rectangle 4"/>
          <p:cNvSpPr/>
          <p:nvPr/>
        </p:nvSpPr>
        <p:spPr>
          <a:xfrm>
            <a:off x="572476" y="144585"/>
            <a:ext cx="4228124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The model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3200400" y="1143000"/>
            <a:ext cx="233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One year simulation</a:t>
            </a:r>
            <a:endParaRPr lang="en-US" b="1" dirty="0"/>
          </a:p>
        </p:txBody>
      </p:sp>
      <p:pic>
        <p:nvPicPr>
          <p:cNvPr id="7" name="1st_year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57200" y="2362200"/>
            <a:ext cx="8296275" cy="2913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7086600" cy="248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184025"/>
            <a:ext cx="7086600" cy="267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Hea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80492"/>
          </a:xfrm>
          <a:prstGeom prst="rect">
            <a:avLst/>
          </a:prstGeom>
        </p:spPr>
      </p:pic>
      <p:sp>
        <p:nvSpPr>
          <p:cNvPr id="9" name="Rounded Rectangle 3"/>
          <p:cNvSpPr/>
          <p:nvPr/>
        </p:nvSpPr>
        <p:spPr>
          <a:xfrm>
            <a:off x="7772400" y="152400"/>
            <a:ext cx="1371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Part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ounded Rectangle 4"/>
          <p:cNvSpPr/>
          <p:nvPr/>
        </p:nvSpPr>
        <p:spPr>
          <a:xfrm>
            <a:off x="572476" y="144585"/>
            <a:ext cx="4228124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The model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1143000"/>
            <a:ext cx="524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Spatial distribution – model results and observed data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0" y="1600200"/>
            <a:ext cx="4419600" cy="646331"/>
          </a:xfrm>
          <a:prstGeom prst="rect">
            <a:avLst/>
          </a:prstGeom>
          <a:solidFill>
            <a:schemeClr val="accent3">
              <a:lumMod val="60000"/>
              <a:lumOff val="40000"/>
              <a:alpha val="51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Large scale model for </a:t>
            </a:r>
            <a:r>
              <a:rPr lang="en-US" dirty="0" err="1" smtClean="0"/>
              <a:t>metapopulation</a:t>
            </a:r>
            <a:r>
              <a:rPr lang="en-US" dirty="0" smtClean="0"/>
              <a:t> dynamics research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2971800"/>
            <a:ext cx="4419600" cy="1754326"/>
          </a:xfrm>
          <a:prstGeom prst="rect">
            <a:avLst/>
          </a:prstGeom>
          <a:solidFill>
            <a:schemeClr val="accent3">
              <a:lumMod val="60000"/>
              <a:lumOff val="40000"/>
              <a:alpha val="49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Larger time steps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Larger scale spatial data</a:t>
            </a:r>
            <a:endParaRPr lang="el-GR" dirty="0" smtClean="0"/>
          </a:p>
          <a:p>
            <a:pPr indent="-342900"/>
            <a:endParaRPr lang="el-GR" dirty="0" smtClean="0"/>
          </a:p>
          <a:p>
            <a:pPr indent="-342900"/>
            <a:r>
              <a:rPr lang="en-US" dirty="0" smtClean="0">
                <a:sym typeface="Wingdings" pitchFamily="2" charset="2"/>
              </a:rPr>
              <a:t> Dispersal as a procedure connecting the two scales</a:t>
            </a:r>
            <a:endParaRPr lang="el-GR" dirty="0" smtClean="0"/>
          </a:p>
          <a:p>
            <a:pPr indent="-342900"/>
            <a:r>
              <a:rPr lang="en-US" dirty="0" smtClean="0">
                <a:sym typeface="Wingdings" pitchFamily="2" charset="2"/>
              </a:rPr>
              <a:t> Other case studies in different areas</a:t>
            </a:r>
            <a:endParaRPr lang="en-US" dirty="0" smtClean="0"/>
          </a:p>
        </p:txBody>
      </p:sp>
      <p:pic>
        <p:nvPicPr>
          <p:cNvPr id="9" name="8 - Εικόνα" descr="krete-to-the-worl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630" y="1219200"/>
            <a:ext cx="2249170" cy="5334000"/>
          </a:xfrm>
          <a:prstGeom prst="rect">
            <a:avLst/>
          </a:prstGeom>
        </p:spPr>
      </p:pic>
      <p:pic>
        <p:nvPicPr>
          <p:cNvPr id="13" name="12 - Εικόνα" descr="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80492"/>
          </a:xfrm>
          <a:prstGeom prst="rect">
            <a:avLst/>
          </a:prstGeom>
        </p:spPr>
      </p:pic>
      <p:sp>
        <p:nvSpPr>
          <p:cNvPr id="14" name="Rounded Rectangle 3"/>
          <p:cNvSpPr/>
          <p:nvPr/>
        </p:nvSpPr>
        <p:spPr>
          <a:xfrm>
            <a:off x="7772400" y="152400"/>
            <a:ext cx="1371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Part 5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572476" y="144585"/>
            <a:ext cx="4228124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ongoing research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πεξήγηση με σύννεφο"/>
          <p:cNvSpPr/>
          <p:nvPr/>
        </p:nvSpPr>
        <p:spPr>
          <a:xfrm flipH="1">
            <a:off x="152400" y="1295400"/>
            <a:ext cx="8839200" cy="1752600"/>
          </a:xfrm>
          <a:prstGeom prst="cloudCallout">
            <a:avLst/>
          </a:prstGeom>
          <a:solidFill>
            <a:schemeClr val="bg1"/>
          </a:solidFill>
          <a:ln>
            <a:solidFill>
              <a:schemeClr val="tx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0200"/>
            <a:ext cx="76200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Thank you for your attention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</a:t>
            </a:r>
            <a:r>
              <a:rPr lang="el-GR" sz="2400" b="1" dirty="0" err="1" smtClean="0"/>
              <a:t>Πανεπιστήμιο</a:t>
            </a:r>
            <a:r>
              <a:rPr lang="el-GR" sz="2400" b="1" dirty="0" smtClean="0"/>
              <a:t> </a:t>
            </a:r>
            <a:r>
              <a:rPr lang="el-GR" sz="2400" b="1" dirty="0" err="1" smtClean="0"/>
              <a:t>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237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- Εικόνα" descr="gypaeto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4181314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4 - Εικόνα" descr="kofinas-IMG_02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81000"/>
            <a:ext cx="4234963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52400" y="3352800"/>
            <a:ext cx="8763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Agent based model for </a:t>
            </a:r>
            <a:r>
              <a:rPr lang="en-US" sz="3200" dirty="0" err="1" smtClean="0"/>
              <a:t>Gypaetus</a:t>
            </a:r>
            <a:r>
              <a:rPr lang="en-US" sz="3200" dirty="0" smtClean="0"/>
              <a:t> </a:t>
            </a:r>
            <a:r>
              <a:rPr lang="en-US" sz="3200" dirty="0" err="1" smtClean="0"/>
              <a:t>barbatus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" name="8 - TextBox"/>
          <p:cNvSpPr txBox="1"/>
          <p:nvPr/>
        </p:nvSpPr>
        <p:spPr>
          <a:xfrm>
            <a:off x="3810000" y="5105401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2000" dirty="0" smtClean="0"/>
              <a:t>Yiannis Matsinos</a:t>
            </a:r>
          </a:p>
          <a:p>
            <a:pPr marL="514350" indent="-514350" algn="ctr"/>
            <a:endParaRPr lang="en-US" sz="2000" dirty="0" smtClean="0"/>
          </a:p>
          <a:p>
            <a:pPr marL="514350" indent="-514350" algn="ctr"/>
            <a:r>
              <a:rPr lang="en-US" sz="2000" dirty="0" err="1" smtClean="0"/>
              <a:t>Akis</a:t>
            </a:r>
            <a:r>
              <a:rPr lang="en-US" sz="2000" dirty="0" smtClean="0"/>
              <a:t> Rouvelas </a:t>
            </a:r>
          </a:p>
          <a:p>
            <a:pPr marL="514350" indent="-514350"/>
            <a:endParaRPr lang="el-GR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80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4191000" cy="5334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Presentation </a:t>
            </a:r>
            <a:endParaRPr lang="en-US" sz="32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57400"/>
            <a:ext cx="6248400" cy="3505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Part 1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Aim of study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Part </a:t>
            </a:r>
            <a:r>
              <a:rPr lang="el-GR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: Description of the vulture</a:t>
            </a:r>
          </a:p>
          <a:p>
            <a:pPr>
              <a:buNone/>
            </a:pP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Part </a:t>
            </a:r>
            <a:r>
              <a:rPr lang="el-GR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: Study area</a:t>
            </a:r>
          </a:p>
          <a:p>
            <a:pPr>
              <a:buNone/>
            </a:pP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Part </a:t>
            </a:r>
            <a:r>
              <a:rPr lang="el-GR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: a) Model development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l-G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b) The model</a:t>
            </a:r>
          </a:p>
          <a:p>
            <a:pPr>
              <a:buNone/>
            </a:pP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Part</a:t>
            </a:r>
            <a:r>
              <a:rPr lang="el-GR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5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Ongoing research 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8049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772400" y="152400"/>
            <a:ext cx="1371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Part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0077" y="144585"/>
            <a:ext cx="32004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Aim of the study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524000"/>
            <a:ext cx="8229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Population </a:t>
            </a:r>
            <a:r>
              <a:rPr lang="en-US" sz="2400" u="sng" dirty="0" smtClean="0"/>
              <a:t>Viability</a:t>
            </a:r>
            <a:r>
              <a:rPr lang="en-US" sz="2400" dirty="0" smtClean="0"/>
              <a:t> Analysis (PVA)</a:t>
            </a:r>
          </a:p>
          <a:p>
            <a:endParaRPr lang="en-US" sz="2400" dirty="0" smtClean="0"/>
          </a:p>
          <a:p>
            <a:r>
              <a:rPr lang="en-US" sz="2400" dirty="0" smtClean="0"/>
              <a:t>what are the </a:t>
            </a:r>
            <a:r>
              <a:rPr lang="en-US" sz="2400" u="sng" dirty="0" smtClean="0"/>
              <a:t>main driving forces</a:t>
            </a:r>
            <a:r>
              <a:rPr lang="en-US" sz="2400" dirty="0" smtClean="0"/>
              <a:t> that affect population dynamics</a:t>
            </a:r>
          </a:p>
          <a:p>
            <a:endParaRPr lang="en-US" sz="2400" dirty="0" smtClean="0"/>
          </a:p>
          <a:p>
            <a:pPr indent="-342900"/>
            <a:r>
              <a:rPr lang="en-US" sz="2400" dirty="0" smtClean="0"/>
              <a:t>test various </a:t>
            </a:r>
            <a:r>
              <a:rPr lang="en-US" sz="2400" u="sng" dirty="0" smtClean="0"/>
              <a:t>conservation</a:t>
            </a:r>
            <a:r>
              <a:rPr lang="en-US" sz="2400" dirty="0" smtClean="0"/>
              <a:t> strategies</a:t>
            </a:r>
          </a:p>
          <a:p>
            <a:pPr indent="-342900"/>
            <a:endParaRPr lang="en-US" sz="2400" dirty="0" smtClean="0"/>
          </a:p>
          <a:p>
            <a:r>
              <a:rPr lang="en-US" sz="2400" u="sng" dirty="0" smtClean="0"/>
              <a:t>Dispersal patterns </a:t>
            </a:r>
            <a:r>
              <a:rPr lang="en-US" sz="2400" dirty="0" smtClean="0"/>
              <a:t>and how they emerge from the individual level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n-US" sz="2400" u="sng" dirty="0" err="1" smtClean="0"/>
              <a:t>Upscaling</a:t>
            </a:r>
            <a:r>
              <a:rPr lang="en-US" sz="2400" dirty="0" smtClean="0"/>
              <a:t> : Bigger scales and different populations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600" y="3434477"/>
            <a:ext cx="7924800" cy="2585323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Characteristics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Weight : 4 – 6 </a:t>
            </a:r>
            <a:r>
              <a:rPr lang="en-US" dirty="0" err="1" smtClean="0"/>
              <a:t>kgr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Wing span : 2,55 – 2,70 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Life span: over 30 years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Clutch size: 1 – 2 eggs</a:t>
            </a:r>
            <a:r>
              <a:rPr lang="el-GR" dirty="0" smtClean="0"/>
              <a:t> </a:t>
            </a:r>
            <a:r>
              <a:rPr lang="en-US" dirty="0" smtClean="0"/>
              <a:t>but only one survivor</a:t>
            </a:r>
          </a:p>
          <a:p>
            <a:endParaRPr lang="en-US" dirty="0" smtClean="0"/>
          </a:p>
          <a:p>
            <a:r>
              <a:rPr lang="en-US" b="1" dirty="0" smtClean="0"/>
              <a:t>Food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Carcasses of small rodents and ungulates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up to 90% bones</a:t>
            </a:r>
          </a:p>
        </p:txBody>
      </p:sp>
      <p:pic>
        <p:nvPicPr>
          <p:cNvPr id="5" name="5 - Εικόνα" descr="gypaeto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95400"/>
            <a:ext cx="3505200" cy="1813941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6 - Εικόνα" descr="gypaetos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295400"/>
            <a:ext cx="2381250" cy="1805353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8 - Εικόνα" descr="Hea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80492"/>
          </a:xfrm>
          <a:prstGeom prst="rect">
            <a:avLst/>
          </a:prstGeom>
        </p:spPr>
      </p:pic>
      <p:sp>
        <p:nvSpPr>
          <p:cNvPr id="10" name="Rounded Rectangle 3"/>
          <p:cNvSpPr/>
          <p:nvPr/>
        </p:nvSpPr>
        <p:spPr>
          <a:xfrm>
            <a:off x="7772400" y="152400"/>
            <a:ext cx="1371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Part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Rounded Rectangle 4"/>
          <p:cNvSpPr/>
          <p:nvPr/>
        </p:nvSpPr>
        <p:spPr>
          <a:xfrm>
            <a:off x="572476" y="144585"/>
            <a:ext cx="4228124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The vulture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1295400"/>
            <a:ext cx="8534400" cy="1846659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900" b="1" dirty="0" smtClean="0"/>
              <a:t>Reproductive behavior</a:t>
            </a:r>
          </a:p>
          <a:p>
            <a:r>
              <a:rPr lang="en-US" sz="1900" dirty="0" smtClean="0"/>
              <a:t>Monogamous</a:t>
            </a:r>
          </a:p>
          <a:p>
            <a:r>
              <a:rPr lang="en-US" sz="1900" dirty="0" smtClean="0"/>
              <a:t>Territorial (about 250–700 km</a:t>
            </a:r>
            <a:r>
              <a:rPr lang="en-US" sz="1900" baseline="30000" dirty="0" smtClean="0"/>
              <a:t>2</a:t>
            </a:r>
            <a:r>
              <a:rPr lang="en-US" sz="1900" dirty="0" smtClean="0"/>
              <a:t>)</a:t>
            </a:r>
          </a:p>
          <a:p>
            <a:pPr lvl="0"/>
            <a:r>
              <a:rPr lang="en-US" sz="1900" b="1" dirty="0" smtClean="0"/>
              <a:t>Nesting areas </a:t>
            </a:r>
          </a:p>
          <a:p>
            <a:pPr lvl="0"/>
            <a:r>
              <a:rPr lang="en-US" sz="1900" dirty="0" smtClean="0"/>
              <a:t>Average elevation in Crete 750 m (280 – 1.450 m)</a:t>
            </a:r>
          </a:p>
          <a:p>
            <a:r>
              <a:rPr lang="en-US" sz="1900" dirty="0" smtClean="0"/>
              <a:t>Topography : small caves or ledges in high areas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04798" y="3505201"/>
          <a:ext cx="8534400" cy="3107150"/>
        </p:xfrm>
        <a:graphic>
          <a:graphicData uri="http://schemas.openxmlformats.org/drawingml/2006/table">
            <a:tbl>
              <a:tblPr/>
              <a:tblGrid>
                <a:gridCol w="1832397"/>
                <a:gridCol w="547670"/>
                <a:gridCol w="556953"/>
                <a:gridCol w="581707"/>
                <a:gridCol w="544577"/>
                <a:gridCol w="470316"/>
                <a:gridCol w="572423"/>
                <a:gridCol w="581707"/>
                <a:gridCol w="556953"/>
                <a:gridCol w="495070"/>
                <a:gridCol w="643590"/>
                <a:gridCol w="631214"/>
                <a:gridCol w="519823"/>
              </a:tblGrid>
              <a:tr h="3237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Reproductive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cycle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barbatus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Sept</a:t>
                      </a:r>
                      <a:endParaRPr lang="el-GR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Okt</a:t>
                      </a:r>
                      <a:endParaRPr lang="el-GR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Nov</a:t>
                      </a:r>
                      <a:endParaRPr lang="el-GR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Dec</a:t>
                      </a:r>
                      <a:endParaRPr lang="el-GR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Jan</a:t>
                      </a:r>
                      <a:endParaRPr lang="el-GR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Feb</a:t>
                      </a:r>
                      <a:endParaRPr lang="el-GR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Mar</a:t>
                      </a:r>
                      <a:endParaRPr lang="el-GR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Apr</a:t>
                      </a:r>
                      <a:endParaRPr lang="el-GR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May</a:t>
                      </a:r>
                      <a:endParaRPr lang="el-GR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Jun</a:t>
                      </a:r>
                      <a:endParaRPr lang="el-GR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Jul</a:t>
                      </a:r>
                      <a:endParaRPr lang="el-GR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Agu</a:t>
                      </a:r>
                      <a:endParaRPr lang="el-GR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88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Nest building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3691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Egg laying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Incubation</a:t>
                      </a:r>
                      <a:r>
                        <a:rPr lang="el-GR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(53-55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days</a:t>
                      </a:r>
                      <a:r>
                        <a:rPr lang="el-GR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9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Hatching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Hatchling growth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rtl="0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(110-120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days</a:t>
                      </a:r>
                      <a:r>
                        <a:rPr lang="el-GR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feathering chick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dependence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088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Dispersal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pic>
        <p:nvPicPr>
          <p:cNvPr id="9" name="8 - Εικόνα" descr="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80492"/>
          </a:xfrm>
          <a:prstGeom prst="rect">
            <a:avLst/>
          </a:prstGeom>
        </p:spPr>
      </p:pic>
      <p:sp>
        <p:nvSpPr>
          <p:cNvPr id="10" name="Rounded Rectangle 3"/>
          <p:cNvSpPr/>
          <p:nvPr/>
        </p:nvSpPr>
        <p:spPr>
          <a:xfrm>
            <a:off x="7772400" y="152400"/>
            <a:ext cx="1371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Part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Rounded Rectangle 4"/>
          <p:cNvSpPr/>
          <p:nvPr/>
        </p:nvSpPr>
        <p:spPr>
          <a:xfrm>
            <a:off x="572476" y="144585"/>
            <a:ext cx="4228124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The vulture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30 - Εικόνα" descr="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80492"/>
          </a:xfrm>
          <a:prstGeom prst="rect">
            <a:avLst/>
          </a:prstGeom>
        </p:spPr>
      </p:pic>
      <p:sp>
        <p:nvSpPr>
          <p:cNvPr id="32" name="Rounded Rectangle 3"/>
          <p:cNvSpPr/>
          <p:nvPr/>
        </p:nvSpPr>
        <p:spPr>
          <a:xfrm>
            <a:off x="7772400" y="152400"/>
            <a:ext cx="1371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Part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Rounded Rectangle 4"/>
          <p:cNvSpPr/>
          <p:nvPr/>
        </p:nvSpPr>
        <p:spPr>
          <a:xfrm>
            <a:off x="572476" y="144585"/>
            <a:ext cx="4228124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The vulture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4114800" y="1295400"/>
            <a:ext cx="20574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b="1" dirty="0" smtClean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lvl="0" algn="ctr"/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Population structure</a:t>
            </a:r>
            <a:endParaRPr lang="en-US" sz="1200" b="1" dirty="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  <a:p>
            <a:pPr algn="ctr"/>
            <a:endParaRPr lang="en-US" sz="1100" dirty="0"/>
          </a:p>
        </p:txBody>
      </p:sp>
      <p:cxnSp>
        <p:nvCxnSpPr>
          <p:cNvPr id="35" name="Straight Arrow Connector 34"/>
          <p:cNvCxnSpPr>
            <a:stCxn id="34" idx="2"/>
            <a:endCxn id="37" idx="0"/>
          </p:cNvCxnSpPr>
          <p:nvPr/>
        </p:nvCxnSpPr>
        <p:spPr>
          <a:xfrm>
            <a:off x="5143500" y="1752600"/>
            <a:ext cx="2362200" cy="762000"/>
          </a:xfrm>
          <a:prstGeom prst="straightConnector1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Process 36"/>
          <p:cNvSpPr/>
          <p:nvPr/>
        </p:nvSpPr>
        <p:spPr>
          <a:xfrm>
            <a:off x="6477000" y="2514600"/>
            <a:ext cx="20574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en-US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Floaters</a:t>
            </a:r>
          </a:p>
          <a:p>
            <a:pPr algn="ctr"/>
            <a:endParaRPr lang="en-US" sz="1100" dirty="0"/>
          </a:p>
        </p:txBody>
      </p:sp>
      <p:cxnSp>
        <p:nvCxnSpPr>
          <p:cNvPr id="39" name="Straight Arrow Connector 38"/>
          <p:cNvCxnSpPr>
            <a:stCxn id="37" idx="2"/>
            <a:endCxn id="42" idx="0"/>
          </p:cNvCxnSpPr>
          <p:nvPr/>
        </p:nvCxnSpPr>
        <p:spPr>
          <a:xfrm>
            <a:off x="7505700" y="2971800"/>
            <a:ext cx="990600" cy="762000"/>
          </a:xfrm>
          <a:prstGeom prst="straightConnector1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Process 41"/>
          <p:cNvSpPr/>
          <p:nvPr/>
        </p:nvSpPr>
        <p:spPr>
          <a:xfrm>
            <a:off x="8001000" y="3733800"/>
            <a:ext cx="990600" cy="533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en-US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Young - immature</a:t>
            </a:r>
          </a:p>
          <a:p>
            <a:pPr algn="ctr"/>
            <a:endParaRPr lang="en-US" sz="1100" dirty="0"/>
          </a:p>
        </p:txBody>
      </p:sp>
      <p:sp>
        <p:nvSpPr>
          <p:cNvPr id="44" name="Flowchart: Process 43"/>
          <p:cNvSpPr/>
          <p:nvPr/>
        </p:nvSpPr>
        <p:spPr>
          <a:xfrm>
            <a:off x="5715000" y="3810000"/>
            <a:ext cx="1447800" cy="381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en-US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Sub-adults</a:t>
            </a:r>
            <a:endParaRPr lang="en-US" b="1" dirty="0" smtClean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algn="ctr"/>
            <a:endParaRPr lang="en-US" sz="1100" dirty="0"/>
          </a:p>
        </p:txBody>
      </p:sp>
      <p:cxnSp>
        <p:nvCxnSpPr>
          <p:cNvPr id="45" name="Straight Arrow Connector 44"/>
          <p:cNvCxnSpPr>
            <a:stCxn id="42" idx="1"/>
            <a:endCxn id="44" idx="3"/>
          </p:cNvCxnSpPr>
          <p:nvPr/>
        </p:nvCxnSpPr>
        <p:spPr>
          <a:xfrm flipH="1">
            <a:off x="7162800" y="4000500"/>
            <a:ext cx="838200" cy="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4" idx="0"/>
            <a:endCxn id="53" idx="3"/>
          </p:cNvCxnSpPr>
          <p:nvPr/>
        </p:nvCxnSpPr>
        <p:spPr>
          <a:xfrm flipH="1" flipV="1">
            <a:off x="2819400" y="2628900"/>
            <a:ext cx="3619500" cy="1181100"/>
          </a:xfrm>
          <a:prstGeom prst="straightConnector1">
            <a:avLst/>
          </a:prstGeom>
          <a:ln w="2222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owchart: Process 52"/>
          <p:cNvSpPr/>
          <p:nvPr/>
        </p:nvSpPr>
        <p:spPr>
          <a:xfrm>
            <a:off x="1066800" y="2438400"/>
            <a:ext cx="1752600" cy="381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en-US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Territorial </a:t>
            </a:r>
          </a:p>
          <a:p>
            <a:pPr algn="ctr"/>
            <a:endParaRPr lang="en-US" sz="1100" dirty="0"/>
          </a:p>
        </p:txBody>
      </p:sp>
      <p:cxnSp>
        <p:nvCxnSpPr>
          <p:cNvPr id="55" name="Straight Arrow Connector 54"/>
          <p:cNvCxnSpPr>
            <a:stCxn id="34" idx="2"/>
            <a:endCxn id="53" idx="0"/>
          </p:cNvCxnSpPr>
          <p:nvPr/>
        </p:nvCxnSpPr>
        <p:spPr>
          <a:xfrm flipH="1">
            <a:off x="1943100" y="1752600"/>
            <a:ext cx="3200400" cy="685800"/>
          </a:xfrm>
          <a:prstGeom prst="straightConnector1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7" idx="2"/>
            <a:endCxn id="44" idx="0"/>
          </p:cNvCxnSpPr>
          <p:nvPr/>
        </p:nvCxnSpPr>
        <p:spPr>
          <a:xfrm flipH="1">
            <a:off x="6438900" y="2971800"/>
            <a:ext cx="1066800" cy="838200"/>
          </a:xfrm>
          <a:prstGeom prst="straightConnector1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lowchart: Process 61"/>
          <p:cNvSpPr/>
          <p:nvPr/>
        </p:nvSpPr>
        <p:spPr>
          <a:xfrm>
            <a:off x="2057400" y="3657600"/>
            <a:ext cx="1752600" cy="381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en-US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couples</a:t>
            </a:r>
          </a:p>
          <a:p>
            <a:pPr algn="ctr"/>
            <a:endParaRPr lang="en-US" sz="1100" dirty="0"/>
          </a:p>
        </p:txBody>
      </p:sp>
      <p:cxnSp>
        <p:nvCxnSpPr>
          <p:cNvPr id="63" name="Straight Arrow Connector 62"/>
          <p:cNvCxnSpPr>
            <a:stCxn id="53" idx="2"/>
            <a:endCxn id="62" idx="0"/>
          </p:cNvCxnSpPr>
          <p:nvPr/>
        </p:nvCxnSpPr>
        <p:spPr>
          <a:xfrm>
            <a:off x="1943100" y="2819400"/>
            <a:ext cx="990600" cy="838200"/>
          </a:xfrm>
          <a:prstGeom prst="straightConnector1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Process 65"/>
          <p:cNvSpPr/>
          <p:nvPr/>
        </p:nvSpPr>
        <p:spPr>
          <a:xfrm>
            <a:off x="152400" y="3505200"/>
            <a:ext cx="1524000" cy="685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en-US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Lone adults</a:t>
            </a:r>
          </a:p>
          <a:p>
            <a:pPr algn="ctr"/>
            <a:endParaRPr lang="en-US" sz="1100" dirty="0"/>
          </a:p>
        </p:txBody>
      </p:sp>
      <p:cxnSp>
        <p:nvCxnSpPr>
          <p:cNvPr id="67" name="Straight Arrow Connector 66"/>
          <p:cNvCxnSpPr>
            <a:stCxn id="53" idx="2"/>
            <a:endCxn id="66" idx="0"/>
          </p:cNvCxnSpPr>
          <p:nvPr/>
        </p:nvCxnSpPr>
        <p:spPr>
          <a:xfrm flipH="1">
            <a:off x="914400" y="2819400"/>
            <a:ext cx="1028700" cy="685800"/>
          </a:xfrm>
          <a:prstGeom prst="straightConnector1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6" idx="3"/>
            <a:endCxn id="62" idx="1"/>
          </p:cNvCxnSpPr>
          <p:nvPr/>
        </p:nvCxnSpPr>
        <p:spPr>
          <a:xfrm>
            <a:off x="1676400" y="3848100"/>
            <a:ext cx="381000" cy="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lowchart: Process 72"/>
          <p:cNvSpPr/>
          <p:nvPr/>
        </p:nvSpPr>
        <p:spPr>
          <a:xfrm>
            <a:off x="3810000" y="4800600"/>
            <a:ext cx="1752600" cy="533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en-US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Nesting couples</a:t>
            </a:r>
          </a:p>
          <a:p>
            <a:pPr algn="ctr"/>
            <a:endParaRPr lang="en-US" sz="1100" dirty="0"/>
          </a:p>
        </p:txBody>
      </p:sp>
      <p:sp>
        <p:nvSpPr>
          <p:cNvPr id="74" name="Flowchart: Process 73"/>
          <p:cNvSpPr/>
          <p:nvPr/>
        </p:nvSpPr>
        <p:spPr>
          <a:xfrm>
            <a:off x="304800" y="4800600"/>
            <a:ext cx="1752600" cy="533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en-US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Non nesting couples</a:t>
            </a:r>
          </a:p>
          <a:p>
            <a:pPr algn="ctr"/>
            <a:endParaRPr lang="en-US" sz="1100" dirty="0"/>
          </a:p>
        </p:txBody>
      </p:sp>
      <p:sp>
        <p:nvSpPr>
          <p:cNvPr id="75" name="Flowchart: Process 74"/>
          <p:cNvSpPr/>
          <p:nvPr/>
        </p:nvSpPr>
        <p:spPr>
          <a:xfrm>
            <a:off x="5105400" y="6019800"/>
            <a:ext cx="1752600" cy="533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en-US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Successful reproduction </a:t>
            </a:r>
          </a:p>
          <a:p>
            <a:pPr algn="ctr"/>
            <a:endParaRPr lang="en-US" sz="1100" dirty="0"/>
          </a:p>
        </p:txBody>
      </p:sp>
      <p:sp>
        <p:nvSpPr>
          <p:cNvPr id="76" name="Flowchart: Process 75"/>
          <p:cNvSpPr/>
          <p:nvPr/>
        </p:nvSpPr>
        <p:spPr>
          <a:xfrm>
            <a:off x="2362200" y="6019800"/>
            <a:ext cx="1752600" cy="533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Fail to reproduce</a:t>
            </a:r>
          </a:p>
        </p:txBody>
      </p:sp>
      <p:cxnSp>
        <p:nvCxnSpPr>
          <p:cNvPr id="77" name="Straight Arrow Connector 76"/>
          <p:cNvCxnSpPr>
            <a:stCxn id="62" idx="2"/>
            <a:endCxn id="73" idx="0"/>
          </p:cNvCxnSpPr>
          <p:nvPr/>
        </p:nvCxnSpPr>
        <p:spPr>
          <a:xfrm>
            <a:off x="2933700" y="4038600"/>
            <a:ext cx="1752600" cy="762000"/>
          </a:xfrm>
          <a:prstGeom prst="straightConnector1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2" idx="2"/>
            <a:endCxn id="74" idx="0"/>
          </p:cNvCxnSpPr>
          <p:nvPr/>
        </p:nvCxnSpPr>
        <p:spPr>
          <a:xfrm flipH="1">
            <a:off x="1181100" y="4038600"/>
            <a:ext cx="1752600" cy="762000"/>
          </a:xfrm>
          <a:prstGeom prst="straightConnector1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4" idx="3"/>
            <a:endCxn id="73" idx="1"/>
          </p:cNvCxnSpPr>
          <p:nvPr/>
        </p:nvCxnSpPr>
        <p:spPr>
          <a:xfrm>
            <a:off x="2057400" y="5067300"/>
            <a:ext cx="1752600" cy="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3" idx="2"/>
            <a:endCxn id="75" idx="0"/>
          </p:cNvCxnSpPr>
          <p:nvPr/>
        </p:nvCxnSpPr>
        <p:spPr>
          <a:xfrm>
            <a:off x="4686300" y="5334000"/>
            <a:ext cx="1295400" cy="685800"/>
          </a:xfrm>
          <a:prstGeom prst="straightConnector1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3" idx="2"/>
            <a:endCxn id="76" idx="0"/>
          </p:cNvCxnSpPr>
          <p:nvPr/>
        </p:nvCxnSpPr>
        <p:spPr>
          <a:xfrm flipH="1">
            <a:off x="3238500" y="5334000"/>
            <a:ext cx="1447800" cy="685800"/>
          </a:xfrm>
          <a:prstGeom prst="straightConnector1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6" idx="3"/>
            <a:endCxn id="75" idx="1"/>
          </p:cNvCxnSpPr>
          <p:nvPr/>
        </p:nvCxnSpPr>
        <p:spPr>
          <a:xfrm>
            <a:off x="4114800" y="6286500"/>
            <a:ext cx="990600" cy="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3963</TotalTime>
  <Words>788</Words>
  <Application>Microsoft Macintosh PowerPoint</Application>
  <PresentationFormat>On-screen Show (4:3)</PresentationFormat>
  <Paragraphs>362</Paragraphs>
  <Slides>23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Οικολογία Τοπίου</vt:lpstr>
      <vt:lpstr>Άδειες Χρήσης</vt:lpstr>
      <vt:lpstr>Χρηματοδότηση</vt:lpstr>
      <vt:lpstr>Agent based model for Gypaetus barbatus </vt:lpstr>
      <vt:lpstr>Presentation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Akis</dc:creator>
  <cp:lastModifiedBy>Yiannis G. Matsinos</cp:lastModifiedBy>
  <cp:revision>343</cp:revision>
  <dcterms:created xsi:type="dcterms:W3CDTF">2006-08-16T00:00:00Z</dcterms:created>
  <dcterms:modified xsi:type="dcterms:W3CDTF">2015-09-30T09:12:16Z</dcterms:modified>
</cp:coreProperties>
</file>