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3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03/03/2015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Έθνος – Χώρος – Μειονότητες</a:t>
            </a:r>
            <a:endParaRPr lang="el-GR" sz="24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dirty="0" smtClean="0"/>
              <a:t> </a:t>
            </a:r>
            <a:r>
              <a:rPr lang="en-US" b="1" dirty="0" smtClean="0"/>
              <a:t>	</a:t>
            </a:r>
            <a:r>
              <a:rPr lang="el-GR" b="1" dirty="0" smtClean="0"/>
              <a:t>‘</a:t>
            </a:r>
            <a:r>
              <a:rPr lang="el-GR" b="1" u="sng" dirty="0" smtClean="0"/>
              <a:t>Έθνος’</a:t>
            </a:r>
            <a:r>
              <a:rPr lang="el-GR" b="1" dirty="0" smtClean="0"/>
              <a:t>: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«…μία κοινότητα τα μέλη της οποίας συνδέονται με αίσθημα αλληλεγγύης που πηγάζει από κοινές πολιτισμικές καταβολές και την  ιστορική τους πρόσδεση σε μία περιοχή» (</a:t>
            </a:r>
            <a:r>
              <a:rPr lang="en-US" b="1" dirty="0" smtClean="0"/>
              <a:t>Smith</a:t>
            </a:r>
            <a:r>
              <a:rPr lang="el-GR" b="1" dirty="0" smtClean="0"/>
              <a:t>, 2000: 532).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u="sng" dirty="0" smtClean="0"/>
              <a:t>Χάρτης:  </a:t>
            </a:r>
            <a:endParaRPr lang="el-GR" dirty="0" smtClean="0"/>
          </a:p>
          <a:p>
            <a:pPr>
              <a:buNone/>
            </a:pPr>
            <a:r>
              <a:rPr lang="en-US" b="1" dirty="0" smtClean="0">
                <a:sym typeface="Wingdings"/>
              </a:rPr>
              <a:t>	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Χρωματική διαφοροποίηση των χωρών </a:t>
            </a:r>
            <a:endParaRPr lang="el-GR" dirty="0" smtClean="0"/>
          </a:p>
          <a:p>
            <a:pPr>
              <a:buNone/>
            </a:pPr>
            <a:r>
              <a:rPr lang="en-US" b="1" dirty="0" smtClean="0">
                <a:sym typeface="Wingdings"/>
              </a:rPr>
              <a:t>	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φυσική ασυνέχεια γεωγραφικού χώρου </a:t>
            </a:r>
            <a:endParaRPr lang="el-GR" dirty="0" smtClean="0"/>
          </a:p>
          <a:p>
            <a:pPr>
              <a:buNone/>
            </a:pPr>
            <a:r>
              <a:rPr lang="en-US" b="1" dirty="0" smtClean="0">
                <a:sym typeface="Wingdings"/>
              </a:rPr>
              <a:t>	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πρόσδεση στα γεωγραφικά όρια των χωρών μιας ξεχωριστής κοινωνίας, ενός ομοιογενούς πολιτισμού (</a:t>
            </a:r>
            <a:r>
              <a:rPr lang="en-US" b="1" dirty="0" smtClean="0"/>
              <a:t>Gupta</a:t>
            </a:r>
            <a:r>
              <a:rPr lang="el-GR" b="1" dirty="0" smtClean="0"/>
              <a:t> και </a:t>
            </a:r>
            <a:r>
              <a:rPr lang="en-US" b="1" dirty="0" smtClean="0"/>
              <a:t>Ferguson</a:t>
            </a:r>
            <a:r>
              <a:rPr lang="el-GR" b="1" dirty="0" smtClean="0"/>
              <a:t>, 2006)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 </a:t>
            </a:r>
            <a:endParaRPr lang="el-GR" dirty="0" smtClean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	</a:t>
            </a:r>
            <a:r>
              <a:rPr lang="el-GR" b="1" dirty="0" smtClean="0"/>
              <a:t>Παραδείγματα πολύγλωσσων, </a:t>
            </a:r>
            <a:r>
              <a:rPr lang="el-GR" b="1" dirty="0" err="1" smtClean="0"/>
              <a:t>πολυθρησκευτικών</a:t>
            </a:r>
            <a:r>
              <a:rPr lang="el-GR" b="1" dirty="0" smtClean="0"/>
              <a:t> / πολυπολιτισμικών εθνών</a:t>
            </a:r>
            <a:r>
              <a:rPr lang="en-US" b="1" dirty="0" smtClean="0"/>
              <a:t>.</a:t>
            </a:r>
            <a:endParaRPr lang="el-GR" dirty="0" smtClean="0"/>
          </a:p>
          <a:p>
            <a:pPr lvl="0">
              <a:buNone/>
            </a:pPr>
            <a:r>
              <a:rPr lang="en-US" b="1" dirty="0" smtClean="0"/>
              <a:t>	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	</a:t>
            </a:r>
            <a:r>
              <a:rPr lang="el-GR" b="1" dirty="0" smtClean="0"/>
              <a:t>Μόνιμες διεκδικήσεις &amp; ανακατατάξεις </a:t>
            </a:r>
            <a:r>
              <a:rPr lang="el-GR" b="1" dirty="0" smtClean="0">
                <a:sym typeface="Wingdings"/>
              </a:rPr>
              <a:t></a:t>
            </a:r>
            <a:r>
              <a:rPr lang="el-GR" b="1" dirty="0" smtClean="0"/>
              <a:t> Τα Η.Ε. αναγνώρισαν την τελευταία μόνο 15ετία, 33 νέα μέλη στον Οργανισμό. 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Τάσεις</a:t>
            </a:r>
            <a:r>
              <a:rPr lang="el-GR" sz="2400" b="1" dirty="0" smtClean="0"/>
              <a:t>: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5143536"/>
          </a:xfrm>
        </p:spPr>
        <p:txBody>
          <a:bodyPr>
            <a:normAutofit/>
          </a:bodyPr>
          <a:lstStyle/>
          <a:p>
            <a:pPr lvl="0"/>
            <a:r>
              <a:rPr lang="el-GR" sz="2400" b="1" dirty="0" smtClean="0"/>
              <a:t>Εθνική </a:t>
            </a:r>
            <a:r>
              <a:rPr lang="el-GR" sz="2400" b="1" dirty="0" err="1" smtClean="0"/>
              <a:t>ομογενοποίηση</a:t>
            </a:r>
            <a:r>
              <a:rPr lang="el-GR" sz="2400" b="1" dirty="0" smtClean="0"/>
              <a:t> της επικράτειας.</a:t>
            </a:r>
            <a:endParaRPr lang="el-GR" sz="2400" dirty="0" smtClean="0"/>
          </a:p>
          <a:p>
            <a:pPr lvl="0"/>
            <a:r>
              <a:rPr lang="el-GR" sz="2400" b="1" dirty="0" smtClean="0"/>
              <a:t>Εδαφικός επεκτατισμός / ‘Μεγάλη Ιδέα’</a:t>
            </a:r>
            <a:endParaRPr lang="el-GR" sz="2400" dirty="0" smtClean="0"/>
          </a:p>
          <a:p>
            <a:pPr lvl="1">
              <a:spcBef>
                <a:spcPts val="0"/>
              </a:spcBef>
              <a:buNone/>
            </a:pPr>
            <a:r>
              <a:rPr lang="el-GR" sz="2400" b="1" dirty="0" smtClean="0"/>
              <a:t>	(επέκταση των ορίων του προς εθνική </a:t>
            </a:r>
          </a:p>
          <a:p>
            <a:pPr lvl="1">
              <a:spcBef>
                <a:spcPts val="0"/>
              </a:spcBef>
              <a:buNone/>
            </a:pPr>
            <a:r>
              <a:rPr lang="el-GR" sz="2400" b="1" dirty="0" smtClean="0"/>
              <a:t>	</a:t>
            </a:r>
            <a:r>
              <a:rPr lang="el-GR" sz="2400" b="1" dirty="0" err="1" smtClean="0"/>
              <a:t>ομογενοποίηση</a:t>
            </a:r>
            <a:r>
              <a:rPr lang="el-GR" sz="2400" b="1" dirty="0" smtClean="0"/>
              <a:t> του χώρου)</a:t>
            </a:r>
          </a:p>
          <a:p>
            <a:pPr>
              <a:buNone/>
            </a:pPr>
            <a:endParaRPr lang="el-GR" sz="2400" dirty="0" smtClean="0"/>
          </a:p>
          <a:p>
            <a:pPr lvl="1"/>
            <a:r>
              <a:rPr lang="el-GR" sz="2400" b="1" dirty="0" smtClean="0"/>
              <a:t>Σταδιακά το ελληνικό κράτος προσαρτά εδάφη όπου το Ελληνικό στοιχείο ήταν μειοψηφικό.</a:t>
            </a:r>
            <a:endParaRPr lang="el-GR" sz="2400" dirty="0" smtClean="0"/>
          </a:p>
          <a:p>
            <a:pPr lvl="1"/>
            <a:r>
              <a:rPr lang="el-GR" sz="2400" b="1" dirty="0" smtClean="0"/>
              <a:t>Διαδικασίες εθνικής συγκρότησης άλλων χριστιανικών κρατών.</a:t>
            </a:r>
            <a:endParaRPr lang="el-GR" sz="2400" dirty="0" smtClean="0"/>
          </a:p>
          <a:p>
            <a:pPr lvl="1"/>
            <a:r>
              <a:rPr lang="el-GR" sz="2400" b="1" dirty="0" smtClean="0"/>
              <a:t>Σύγκρουση με τον Βουλγαρικό εθνικισμό.</a:t>
            </a:r>
            <a:endParaRPr lang="en-US" sz="2400" b="1" dirty="0" smtClean="0"/>
          </a:p>
          <a:p>
            <a:pPr lvl="1"/>
            <a:r>
              <a:rPr lang="el-GR" sz="2400" b="1" dirty="0" smtClean="0">
                <a:ea typeface="Times New Roman" pitchFamily="18" charset="0"/>
                <a:cs typeface="Arial" pitchFamily="34" charset="0"/>
              </a:rPr>
              <a:t>Διαμοιρασμός εδαφών ανάλογα με τις επιτυχίες του κάθε στρατού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857224" y="3000372"/>
            <a:ext cx="8001056" cy="3214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Πληθυσμοί </a:t>
            </a:r>
            <a:endParaRPr lang="el-GR" sz="2400" u="sng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928662" y="1142984"/>
          <a:ext cx="5413375" cy="2133600"/>
        </p:xfrm>
        <a:graphic>
          <a:graphicData uri="http://schemas.openxmlformats.org/drawingml/2006/table">
            <a:tbl>
              <a:tblPr/>
              <a:tblGrid>
                <a:gridCol w="1804035"/>
                <a:gridCol w="1804670"/>
                <a:gridCol w="18046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latin typeface="Calibri"/>
                          <a:ea typeface="Times New Roman"/>
                          <a:cs typeface="Times New Roman"/>
                        </a:rPr>
                        <a:t>Αριθμός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Ποσοστό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Τούρκοι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475.000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39,4%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Έλληνες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433.000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35,9%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Βούλγαροι </a:t>
                      </a:r>
                      <a:r>
                        <a:rPr lang="el-GR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κ΄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Σλαβόφωνοι 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199.000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16,5%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Εβραίοι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70.000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5,8%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Λοιποί 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(Σέρβοι, Αλβανοί)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latin typeface="Times New Roman"/>
                          <a:ea typeface="Times New Roman"/>
                          <a:cs typeface="Times New Roman"/>
                        </a:rPr>
                        <a:t>18.000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2,4%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811065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Πληθυσμός Μακεδονίας 1912-13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14348" y="3566370"/>
            <a:ext cx="650085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8567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Ανταλλαγές Πληθυσμών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Από τα 1,3 εκ. έλληνες που εισρέουν στη χώρα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			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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638,000 Μακεδονία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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108,000 Θράκη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1926:       83,5%  του πληθυσμού της Μακεδονίας είναι έλληνες.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		</a:t>
            </a:r>
            <a:r>
              <a:rPr kumimoji="0" lang="el-G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61,0%  του πληθυσμού της Θράκης είναι έλληνες.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1472" y="5688615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Κυριαρχούμενες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κοινωνικές ομάδες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357950" y="2643182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l-GR" sz="1200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Πηγή</a:t>
            </a:r>
            <a:r>
              <a:rPr lang="el-GR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l-GR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l-GR" sz="1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Μηλιός</a:t>
            </a:r>
            <a:r>
              <a:rPr lang="el-GR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1997)</a:t>
            </a:r>
            <a:endParaRPr lang="el-G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214678" y="5643578"/>
            <a:ext cx="5572164" cy="923330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ea typeface="Times New Roman" pitchFamily="18" charset="0"/>
                <a:cs typeface="Arial" pitchFamily="34" charset="0"/>
              </a:rPr>
              <a:t>πληθυσμοί που στη διαδικασία συγκρότησης της εθνικής ταυτότητας ‘κατασκευάζονται’ ως διαφορετικοί και εγκλωβίζονται ως μειονοτικοί στον εθνικό χώρο.</a:t>
            </a:r>
            <a:endParaRPr lang="el-GR" sz="2400" dirty="0" smtClean="0">
              <a:cs typeface="Arial" pitchFamily="34" charset="0"/>
            </a:endParaRPr>
          </a:p>
        </p:txBody>
      </p:sp>
      <p:sp>
        <p:nvSpPr>
          <p:cNvPr id="11" name="10 - Δεξιό άγκιστρο"/>
          <p:cNvSpPr/>
          <p:nvPr/>
        </p:nvSpPr>
        <p:spPr>
          <a:xfrm>
            <a:off x="2714612" y="5715016"/>
            <a:ext cx="285752" cy="642942"/>
          </a:xfrm>
          <a:prstGeom prst="rightBrace">
            <a:avLst/>
          </a:prstGeom>
          <a:ln w="38100">
            <a:solidFill>
              <a:schemeClr val="tx1"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u="sng" dirty="0" smtClean="0"/>
              <a:t>Η κατασκευή της ετερότητας και ο αποκλεισμός της στον Ελληνικό εθνικό χώρο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00660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l-GR" b="1" dirty="0" smtClean="0"/>
              <a:t>Η μουσουλμανική μειονότητα της Θράκης και ειδικότερα των νομών Ροδόπης και Ξάνθης μαζί με την Ελληνική μειονότητα της Κωνσταντινούπολης εξαιρέθηκαν από τις μετακινήσεις.  </a:t>
            </a:r>
            <a:endParaRPr lang="el-GR" sz="2800" dirty="0" smtClean="0"/>
          </a:p>
          <a:p>
            <a:pPr>
              <a:buFont typeface="Wingdings" pitchFamily="2" charset="2"/>
              <a:buChar char="q"/>
            </a:pPr>
            <a:endParaRPr lang="el-GR" sz="2800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Το καθεστώς που ρυθμίζει τα αστικά και πολιτικά τους δικαιώματα εγγυάται η Διεθνής Συνθήκη της Λοζάνης (1923). </a:t>
            </a:r>
            <a:endParaRPr lang="el-GR" sz="2800" dirty="0" smtClean="0"/>
          </a:p>
          <a:p>
            <a:pPr>
              <a:buFont typeface="Wingdings" pitchFamily="2" charset="2"/>
              <a:buChar char="q"/>
            </a:pPr>
            <a:endParaRPr lang="el-GR" sz="2800" dirty="0" smtClean="0"/>
          </a:p>
          <a:p>
            <a:pPr lvl="0">
              <a:buFont typeface="Wingdings" pitchFamily="2" charset="2"/>
              <a:buChar char="q"/>
            </a:pPr>
            <a:r>
              <a:rPr lang="el-GR" b="1" dirty="0" smtClean="0"/>
              <a:t>Σε περιόδους ομαλότητας (1930-55) ενώσεις, σωματεία και σχολεία της μειονότητας έγιναν επίσημα αποδεκτά ως ‘Τουρκικά’ αναγνωρίζοντας στους μουσουλμάνους πολίτες το ατομικό δικαίωμα της συλλογικής δράσης.</a:t>
            </a:r>
            <a:endParaRPr lang="el-GR" sz="2800" dirty="0" smtClean="0"/>
          </a:p>
          <a:p>
            <a:pPr lvl="2">
              <a:buFont typeface="Wingdings" pitchFamily="2" charset="2"/>
              <a:buChar char="Ø"/>
            </a:pPr>
            <a:endParaRPr lang="el-GR" sz="3500" dirty="0" smtClean="0"/>
          </a:p>
          <a:p>
            <a:pPr lvl="3">
              <a:buFont typeface="Wingdings" pitchFamily="2" charset="2"/>
              <a:buChar char="Ø"/>
            </a:pPr>
            <a:r>
              <a:rPr lang="el-GR" sz="3500" b="1" dirty="0" smtClean="0"/>
              <a:t>Κρίση στις Σχέσεις.</a:t>
            </a:r>
          </a:p>
          <a:p>
            <a:pPr lvl="3">
              <a:buNone/>
            </a:pPr>
            <a:endParaRPr lang="el-GR" sz="3500" dirty="0" smtClean="0"/>
          </a:p>
          <a:p>
            <a:pPr lvl="3">
              <a:buFont typeface="Wingdings" pitchFamily="2" charset="2"/>
              <a:buChar char="Ø"/>
            </a:pPr>
            <a:r>
              <a:rPr lang="el-GR" sz="3500" b="1" i="1" dirty="0" smtClean="0"/>
              <a:t>Προσπάθειες </a:t>
            </a:r>
            <a:r>
              <a:rPr lang="el-GR" sz="3500" b="1" i="1" u="sng" dirty="0" smtClean="0"/>
              <a:t>προσάρτησης</a:t>
            </a:r>
            <a:r>
              <a:rPr lang="el-GR" sz="3500" b="1" i="1" dirty="0" smtClean="0"/>
              <a:t> κυρίαρχου νοήματος σε συγκεκριμένο χώρο μέσα από την </a:t>
            </a:r>
            <a:r>
              <a:rPr lang="el-GR" sz="3500" b="1" i="1" u="sng" dirty="0" smtClean="0"/>
              <a:t>απώθηση</a:t>
            </a:r>
            <a:r>
              <a:rPr lang="el-GR" sz="3500" b="1" i="1" dirty="0" smtClean="0"/>
              <a:t> των υπολοίπων.</a:t>
            </a:r>
            <a:endParaRPr lang="el-GR" sz="35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Διακρίσεις</a:t>
            </a:r>
            <a:endParaRPr lang="el-GR" sz="24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000" b="1" u="sng" dirty="0" smtClean="0"/>
              <a:t>Στερήσεις υπηκοότητας</a:t>
            </a:r>
            <a:r>
              <a:rPr lang="el-GR" sz="2000" b="1" dirty="0" smtClean="0"/>
              <a:t>: Το Άρθρο 19 του Κώδικα Ιθαγένειας (1955) έδωσε τη δυνατότητα στο Ελληνικό κράτος να αφαιρεί την υπηκοότητα από όσους ‘αλλογενείς’ Έλληνες πολίτες είχαν εγκατασταθεί στο εξωτερικό χωρίς δεδηλωμένη πρόθεση επιστροφής.  </a:t>
            </a:r>
          </a:p>
          <a:p>
            <a:pPr lvl="2">
              <a:buNone/>
            </a:pPr>
            <a:r>
              <a:rPr lang="el-GR" sz="2000" b="1" dirty="0" smtClean="0"/>
              <a:t>	- 60.000 Έλληνες πολίτες έχασαν  με αυθαίρετο τρόπο και διαδικασίες την υπηκοότητα τους. Η πρόσφατη κατάργηση του Άρθρου δεν είχε αναδρομική ισχύ.</a:t>
            </a:r>
          </a:p>
          <a:p>
            <a:pPr>
              <a:buNone/>
            </a:pPr>
            <a:endParaRPr lang="el-GR" sz="2000" b="1" dirty="0" smtClean="0"/>
          </a:p>
          <a:p>
            <a:pPr lvl="0"/>
            <a:r>
              <a:rPr lang="el-GR" sz="2000" b="1" u="sng" dirty="0" smtClean="0"/>
              <a:t>Καθεστώς ‘μειωμένων δικαιωμάτων’</a:t>
            </a:r>
            <a:r>
              <a:rPr lang="el-GR" sz="2000" b="1" dirty="0" smtClean="0"/>
              <a:t>: Το δικτατορικό Υπουργείο Εξωτερικών (1967-74) ίδρυσε στην Ροδόπη και τη Ξάνθη το ‘Γραφείο Πολιτιστικών Υποθέσεων’ με στόχο τον έλεγχο του μειονοτικού πληθυσμού.  </a:t>
            </a:r>
          </a:p>
          <a:p>
            <a:pPr lvl="2">
              <a:buNone/>
            </a:pPr>
            <a:r>
              <a:rPr lang="el-GR" sz="2000" b="1" dirty="0" smtClean="0"/>
              <a:t>	- Μέσα από την ενεργοποίηση μιας μεσοπολεμικής διάταξης, που επέβαλε κρατικό έλεγχο στις οικονομικές δραστηριότητες των παραμεθόριων περιοχών, η έκδοση οικοδομικών αδειών, η αγορά ακινήτων, η έγκριση τραπεζικών δανείων αλλά και η έκδοση αδειών επαγγελματικής οδήγησης αποτέλεσε αδιέξοδη διαδικασία για τα μέλη της μειονότητας.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200" b="1" u="sng" dirty="0" smtClean="0"/>
              <a:t>Πέπλο Σιωπής</a:t>
            </a:r>
            <a:r>
              <a:rPr lang="el-GR" sz="2200" b="1" dirty="0" smtClean="0"/>
              <a:t>: Η Εθνική Στατιστική Υπηρεσία διέκοψε από το 1951 τη συλλογή στοιχείων στις απογραφές σχετικών με το θρήσκευμα και τη μητρική γλώσσα των πολιτών, δυσκολεύοντας την παρακολούθηση των δεικτών της μειονότητας.</a:t>
            </a:r>
            <a:r>
              <a:rPr lang="el-GR" sz="2200" b="1" u="sng" dirty="0" smtClean="0"/>
              <a:t> </a:t>
            </a:r>
          </a:p>
          <a:p>
            <a:pPr lvl="0">
              <a:spcBef>
                <a:spcPts val="0"/>
              </a:spcBef>
            </a:pPr>
            <a:endParaRPr lang="el-GR" sz="2200" b="1" dirty="0" smtClean="0"/>
          </a:p>
          <a:p>
            <a:pPr lvl="0">
              <a:spcBef>
                <a:spcPts val="0"/>
              </a:spcBef>
            </a:pPr>
            <a:r>
              <a:rPr lang="el-GR" sz="2200" b="1" u="sng" dirty="0" smtClean="0"/>
              <a:t>Έλεγχος πληθυσμιακών ισορροπιών:</a:t>
            </a:r>
            <a:r>
              <a:rPr lang="el-GR" sz="2200" b="1" dirty="0" smtClean="0"/>
              <a:t> Το Δεκέμβριο του 1990 συστήθηκε το Εθνικό Ίδρυμα Υποδοχής Αποδήμων και Παλιννοστούντων Ομογενών Ελλήνων (ΕΙΥΑΠΟΕ).  Τα κέντρα υποδοχής </a:t>
            </a:r>
            <a:r>
              <a:rPr lang="el-GR" sz="2200" b="1" dirty="0" err="1" smtClean="0"/>
              <a:t>χωροθετήθηκαν</a:t>
            </a:r>
            <a:r>
              <a:rPr lang="el-GR" sz="2200" b="1" dirty="0" smtClean="0"/>
              <a:t> αυστηρά σε περιοχές της Θράκης στηρίζοντας ενεργά (στεγαστικά, εργασιακά) την εγκατάσταση 20.000 και πλέον ομογενών στην περιοχή.</a:t>
            </a:r>
            <a:endParaRPr lang="el-GR" sz="2200" dirty="0" smtClean="0"/>
          </a:p>
          <a:p>
            <a:pPr>
              <a:spcBef>
                <a:spcPts val="0"/>
              </a:spcBef>
              <a:buNone/>
            </a:pPr>
            <a:endParaRPr lang="el-GR" sz="2200" dirty="0" smtClean="0"/>
          </a:p>
          <a:p>
            <a:pPr lvl="0">
              <a:spcBef>
                <a:spcPts val="0"/>
              </a:spcBef>
            </a:pPr>
            <a:r>
              <a:rPr lang="el-GR" sz="2200" b="1" u="sng" dirty="0" smtClean="0"/>
              <a:t>Άρνηση ατομικού αυτοπροσδιορισμού</a:t>
            </a:r>
            <a:r>
              <a:rPr lang="el-GR" sz="2200" b="1" dirty="0" smtClean="0"/>
              <a:t>: Απαγορεύεται η χρήση του επιθέτου ‘Τουρκικός’ στην επωνυμία ένωσης ή σωματείου, </a:t>
            </a:r>
            <a:endParaRPr lang="el-GR" sz="2200" dirty="0" smtClean="0"/>
          </a:p>
          <a:p>
            <a:pPr lvl="1">
              <a:spcBef>
                <a:spcPts val="0"/>
              </a:spcBef>
            </a:pPr>
            <a:r>
              <a:rPr lang="el-GR" sz="2200" b="1" dirty="0" smtClean="0"/>
              <a:t>Αφορά τον «ατομικό αυτοπροσδιορισμό των μελών».</a:t>
            </a:r>
            <a:endParaRPr lang="el-GR" sz="2200" dirty="0" smtClean="0"/>
          </a:p>
          <a:p>
            <a:pPr lvl="1">
              <a:spcBef>
                <a:spcPts val="0"/>
              </a:spcBef>
            </a:pPr>
            <a:r>
              <a:rPr lang="el-GR" sz="2200" b="1" dirty="0" smtClean="0"/>
              <a:t>Καταπατά το δικαίωμα των πολιτών «να δρουν από κοινού  με άλλους για επιδίωξη νόμιμου σκοπού».</a:t>
            </a:r>
            <a:endParaRPr lang="el-GR" sz="22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Κομοτηνή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143272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 smtClean="0"/>
              <a:t> Ο θρησκευτικά ομοιογενής χώρος των κοινοτήτων επί Οθωμανικής Αυτοκρατορίας (</a:t>
            </a:r>
            <a:r>
              <a:rPr lang="el-GR" b="1" dirty="0" err="1" smtClean="0"/>
              <a:t>Μιλλέτ</a:t>
            </a:r>
            <a:r>
              <a:rPr lang="el-GR" b="1" dirty="0" smtClean="0"/>
              <a:t>) αποτέλεσε τη βάση για τις σύγχρονες αντιθέσεις και αποκλεισμούς. 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Στην Κομοτηνή, η Τουρκικής καταγωγής μουσουλμανική κοινότητα αποτελεί το 1/3 του πληθυσμού και είναι συγκεντρωμένη στο βόρειο τμήμα της πόλης. 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Το ποσοστό ανεργίας που της περιοχής είναι διπλάσιο του μέσου όρου, ο γυναικείος πληθυσμός είναι στην πλειοψηφία του εκτός απασχόλησης ενώ τα ποσοστά αναλφαβητισμού ξεπερνούν το 20 %.</a:t>
            </a:r>
            <a:endParaRPr lang="el-GR" dirty="0" smtClean="0"/>
          </a:p>
          <a:p>
            <a:endParaRPr lang="el-GR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357686" y="857232"/>
          <a:ext cx="3656009" cy="257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icture" r:id="rId3" imgW="5267880" imgH="3705840" progId="Word.Picture.8">
                  <p:embed/>
                </p:oleObj>
              </mc:Choice>
              <mc:Fallback>
                <p:oleObj name="Picture" r:id="rId3" imgW="5267880" imgH="370584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857232"/>
                        <a:ext cx="3656009" cy="2572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46" name="Picture 2" descr="Pi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000240"/>
            <a:ext cx="1143000" cy="1385888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48" name="Picture 4" descr="Pict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1284288" cy="154781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1214422"/>
            <a:ext cx="2381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Διακοινοτικές τριβές</a:t>
            </a:r>
            <a:endParaRPr lang="el-GR" sz="24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l-GR" sz="3100" b="1" dirty="0" smtClean="0"/>
          </a:p>
          <a:p>
            <a:pPr marL="342900" lvl="2" indent="-342900">
              <a:buNone/>
            </a:pPr>
            <a:r>
              <a:rPr lang="el-GR" sz="3100" b="1" dirty="0" smtClean="0"/>
              <a:t>α) Επιβολή 15μηνης ποινής φυλάκισης σε δύο πολιτικούς εκπροσώπους της μειονότητας (1986), στη βάση της διάδοσης ‘ψευδών πληροφοριών’ για την ύπαρξη Τουρκικής μειονότητας στη Θράκη·	</a:t>
            </a:r>
          </a:p>
          <a:p>
            <a:pPr marL="1257300" lvl="4" indent="-342900" algn="just">
              <a:buNone/>
            </a:pPr>
            <a:r>
              <a:rPr lang="el-GR" sz="3100" b="1" dirty="0" smtClean="0"/>
              <a:t>	Η ποινή μειώθηκε αργότερα στο εφετείο και οι κατηγορούμενοι εξαγόρασαν τις ποινές τους (</a:t>
            </a:r>
            <a:r>
              <a:rPr lang="en-GB" sz="3100" b="1" dirty="0" err="1" smtClean="0"/>
              <a:t>Paulston</a:t>
            </a:r>
            <a:r>
              <a:rPr lang="en-GB" sz="3100" b="1" dirty="0" smtClean="0"/>
              <a:t> and Peckham</a:t>
            </a:r>
            <a:r>
              <a:rPr lang="el-GR" sz="3100" b="1" dirty="0" smtClean="0"/>
              <a:t>, 1998: 70).</a:t>
            </a:r>
          </a:p>
          <a:p>
            <a:pPr>
              <a:buNone/>
            </a:pPr>
            <a:endParaRPr lang="el-GR" sz="3100" b="1" dirty="0" smtClean="0"/>
          </a:p>
          <a:p>
            <a:pPr>
              <a:buNone/>
            </a:pPr>
            <a:r>
              <a:rPr lang="el-GR" sz="3100" b="1" dirty="0" smtClean="0"/>
              <a:t>β) Ακύρωση (26-01-1990) λόγω διαδικαστικών παρατυπιών της εκλογής ενός μειονοτικού βουλευτή (Αχμέτ </a:t>
            </a:r>
            <a:r>
              <a:rPr lang="el-GR" sz="3100" b="1" dirty="0" err="1" smtClean="0"/>
              <a:t>Σαδίκ</a:t>
            </a:r>
            <a:r>
              <a:rPr lang="el-GR" sz="3100" b="1" dirty="0" smtClean="0"/>
              <a:t>), που συνοδεύτηκε από βίαιες δια-κοινοτικές συγκρούσεις με έναν νεκρό και δεκατρείς τραυματίες·</a:t>
            </a:r>
          </a:p>
          <a:p>
            <a:pPr>
              <a:buNone/>
            </a:pPr>
            <a:endParaRPr lang="el-GR" sz="3100" b="1" dirty="0" smtClean="0"/>
          </a:p>
          <a:p>
            <a:pPr>
              <a:buNone/>
            </a:pPr>
            <a:r>
              <a:rPr lang="el-GR" sz="3100" b="1" dirty="0" smtClean="0"/>
              <a:t>γ) Βομβιστική επίθεση στο Τουρκικό Προξενείο της Κομοτηνής (08/02/1999), θεωρούμενο από εθνικιστικούς κύκλους ως ο ‘δούρειος ίππος’ της Τουρκίας στην Θράκη (</a:t>
            </a:r>
            <a:r>
              <a:rPr lang="en-GB" sz="3100" b="1" dirty="0" err="1" smtClean="0"/>
              <a:t>Soltaridis</a:t>
            </a:r>
            <a:r>
              <a:rPr lang="el-GR" sz="3100" b="1" dirty="0" smtClean="0"/>
              <a:t>, 1999).</a:t>
            </a:r>
          </a:p>
          <a:p>
            <a:endParaRPr lang="el-G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8992" y="285728"/>
            <a:ext cx="2071702" cy="439718"/>
          </a:xfrm>
        </p:spPr>
        <p:txBody>
          <a:bodyPr>
            <a:noAutofit/>
          </a:bodyPr>
          <a:lstStyle/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Πογκρόμ 1990 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4015920" cy="263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929066"/>
            <a:ext cx="3944952" cy="264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15287"/>
            <a:ext cx="2428892" cy="28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14290"/>
            <a:ext cx="2522034" cy="35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Συνεχιζόμενη Προβληματική Ελληνική Στάση.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/>
              <a:t>Οι διαδικασίες κτήσης της Ελληνικής ιθαγένειας συνεχίζουν να στηρίζονται σε (υποκειμενικά) κριτήρια που διαφοροποιούν τα προς πολιτογράφηση άτομα με βάση την Ελληνική ή μη καταγωγή τους.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Το ελληνικό θεσμικό πλαίσιο προνοεί αποκλειστικά για τρεις θρησκευτικά προσδιορισμένες μειονοτικές ομάδες - τους Μουσουλμάνους της Θράκης, τους Καθολικούς και τους Εβραίους – ενώ δεν αναγνωρίζει την ύπαρξη </a:t>
            </a:r>
            <a:r>
              <a:rPr lang="el-GR" sz="2000" b="1" dirty="0" err="1" smtClean="0"/>
              <a:t>εθνοτικών</a:t>
            </a:r>
            <a:r>
              <a:rPr lang="el-GR" sz="2000" b="1" dirty="0" smtClean="0"/>
              <a:t> μειονοτικών ομάδων στη χώρα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r>
              <a:rPr lang="el-GR" sz="2000" b="1" dirty="0" smtClean="0"/>
              <a:t>Μη υπογραφή από την Ελλάδα :</a:t>
            </a:r>
          </a:p>
          <a:p>
            <a:pPr lvl="2">
              <a:buNone/>
            </a:pPr>
            <a:r>
              <a:rPr lang="el-GR" sz="2000" b="1" dirty="0" smtClean="0"/>
              <a:t>Α) του ‘Ευρωπαϊκού Χάρτη των Περιφερειακών ή Μειονοτικών Γλωσσών’ που καταρτίστηκε το 1992 από το </a:t>
            </a:r>
            <a:r>
              <a:rPr lang="el-G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Συμβούλιο της Ευρώπης</a:t>
            </a:r>
            <a:r>
              <a:rPr lang="el-GR" sz="1400" b="1" dirty="0" smtClean="0"/>
              <a:t>•</a:t>
            </a:r>
            <a:r>
              <a:rPr lang="el-GR" sz="2000" b="1" dirty="0" smtClean="0"/>
              <a:t> καθώς και,</a:t>
            </a:r>
          </a:p>
          <a:p>
            <a:pPr lvl="2">
              <a:buNone/>
            </a:pPr>
            <a:r>
              <a:rPr lang="el-GR" sz="2000" b="1" dirty="0" smtClean="0"/>
              <a:t>Β) μη επικύρωση της ‘Σύμβασης Πλαίσιο για την Προστασία των Εθνικών Μειονοτήτων’ που υπογράφηκε από την Ελληνική κυβέρνηση στο </a:t>
            </a:r>
            <a:r>
              <a:rPr lang="el-G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Συμβούλιο της Ευρώπης </a:t>
            </a:r>
            <a:r>
              <a:rPr lang="el-GR" sz="2000" b="1" dirty="0" smtClean="0"/>
              <a:t>το 1997. </a:t>
            </a:r>
            <a:endParaRPr lang="el-GR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…αλλά και παραδείγματα αλλαγής που αφορούν την Μουσουλμανική που μειονότητα της Θράκης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-GR" sz="2000" b="1" dirty="0" smtClean="0"/>
              <a:t>α) κατάργηση (1998) του άρθρου 19 του Κώδικα Ιθαγένειας που αποτέλεσε για δεκαετίες ουσιαστική πηγή διακρίσεων σε βάρος της μειονότητας·</a:t>
            </a:r>
          </a:p>
          <a:p>
            <a:pPr>
              <a:spcBef>
                <a:spcPts val="0"/>
              </a:spcBef>
              <a:buNone/>
            </a:pPr>
            <a:endParaRPr lang="el-GR" sz="2000" b="1" dirty="0" smtClean="0"/>
          </a:p>
          <a:p>
            <a:pPr>
              <a:spcBef>
                <a:spcPts val="0"/>
              </a:spcBef>
              <a:buNone/>
            </a:pPr>
            <a:r>
              <a:rPr lang="el-GR" sz="2000" b="1" dirty="0" smtClean="0"/>
              <a:t>β) σιωπηρή, αλλά σταθερή την τελευταία δεκαπενταετία, άρση των διοικητικών διακρίσεων σε βάρος της μειονότητας στην περιοχή·</a:t>
            </a:r>
          </a:p>
          <a:p>
            <a:pPr>
              <a:spcBef>
                <a:spcPts val="0"/>
              </a:spcBef>
              <a:buNone/>
            </a:pPr>
            <a:endParaRPr lang="el-GR" sz="2000" b="1" dirty="0" smtClean="0"/>
          </a:p>
          <a:p>
            <a:pPr>
              <a:spcBef>
                <a:spcPts val="0"/>
              </a:spcBef>
              <a:buNone/>
            </a:pPr>
            <a:r>
              <a:rPr lang="el-GR" sz="2000" b="1" dirty="0" smtClean="0"/>
              <a:t>γ) υιοθέτηση θετικών δράσεων (1996) όπως η θέσπιση ποσόστωσης για την είσοδο των μαθητών της μειονότητας στην τριτοβάθμια εκπαίδευση.</a:t>
            </a:r>
          </a:p>
          <a:p>
            <a:pPr>
              <a:spcBef>
                <a:spcPts val="0"/>
              </a:spcBef>
              <a:buNone/>
            </a:pPr>
            <a:endParaRPr lang="el-GR" sz="2000" b="1" dirty="0" smtClean="0"/>
          </a:p>
          <a:p>
            <a:pPr>
              <a:spcBef>
                <a:spcPts val="0"/>
              </a:spcBef>
              <a:buNone/>
            </a:pPr>
            <a:r>
              <a:rPr lang="el-GR" sz="2000" b="1" dirty="0" smtClean="0"/>
              <a:t>δ) πρόγραμμα εκπαιδευτικής μεταρρύθμισης (1997-2004), που περιλάμβανε, μεταξύ άλλων, τη διδασκαλία της ελληνικής ως δεύτερης γλώσσας, και την αποστολή από την Τουρκία νέων σχολικών εγχειριδίων·</a:t>
            </a:r>
          </a:p>
          <a:p>
            <a:pPr>
              <a:spcBef>
                <a:spcPts val="0"/>
              </a:spcBef>
              <a:buNone/>
            </a:pPr>
            <a:endParaRPr lang="el-GR" sz="2000" b="1" dirty="0" smtClean="0"/>
          </a:p>
          <a:p>
            <a:pPr>
              <a:spcBef>
                <a:spcPts val="0"/>
              </a:spcBef>
              <a:buNone/>
            </a:pPr>
            <a:r>
              <a:rPr lang="el-GR" sz="2000" b="1" dirty="0" smtClean="0"/>
              <a:t>ε) απόφαση του ΕΔΑΔ (27/03/2008) που επιτρέπει τη λειτουργία των σωματείων της Θράκης που προσδιορίζονται ως ‘Τουρκικά’ στη βάση του δικαιώματος του ‘συνεταιρίζεσθαι και </a:t>
            </a:r>
            <a:r>
              <a:rPr lang="el-GR" sz="2000" b="1" dirty="0" err="1" smtClean="0"/>
              <a:t>συνέρχεσθαι</a:t>
            </a:r>
            <a:r>
              <a:rPr lang="el-GR" sz="2000" b="1" dirty="0" smtClean="0"/>
              <a:t>’·</a:t>
            </a:r>
          </a:p>
          <a:p>
            <a:pPr>
              <a:spcBef>
                <a:spcPts val="0"/>
              </a:spcBef>
              <a:buNone/>
            </a:pPr>
            <a:endParaRPr lang="el-GR" sz="2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0005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Anderson</a:t>
            </a:r>
            <a:r>
              <a:rPr lang="en-US" b="1" dirty="0" smtClean="0"/>
              <a:t> </a:t>
            </a:r>
            <a:r>
              <a:rPr lang="el-GR" b="1" dirty="0" smtClean="0">
                <a:sym typeface="Wingdings"/>
              </a:rPr>
              <a:t></a:t>
            </a:r>
            <a:r>
              <a:rPr lang="el-GR" b="1" dirty="0" smtClean="0"/>
              <a:t>  έθνη ως ‘φαντασιακές κοινότητες’ (</a:t>
            </a:r>
            <a:r>
              <a:rPr lang="en-US" b="1" dirty="0" smtClean="0"/>
              <a:t>imagined communities</a:t>
            </a:r>
            <a:r>
              <a:rPr lang="el-GR" b="1" dirty="0" smtClean="0"/>
              <a:t>) 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 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«…κανένα μέλος τους δεν θα γνωρίσει ποτέ τα περισσότερα από τα υπόλοιπα μέλη, δεν θα τα συναντήσει ούτε καν θα ακούσει γι' αυτά»</a:t>
            </a:r>
            <a:r>
              <a:rPr lang="en-US" dirty="0" smtClean="0"/>
              <a:t> </a:t>
            </a:r>
            <a:r>
              <a:rPr lang="el-GR" b="1" dirty="0" smtClean="0"/>
              <a:t>(</a:t>
            </a:r>
            <a:r>
              <a:rPr lang="en-US" b="1" dirty="0" smtClean="0"/>
              <a:t>Anderson</a:t>
            </a:r>
            <a:r>
              <a:rPr lang="el-GR" b="1" dirty="0" smtClean="0"/>
              <a:t>, 2006: 15).</a:t>
            </a:r>
            <a:endParaRPr lang="el-GR" dirty="0" smtClean="0"/>
          </a:p>
          <a:p>
            <a:endParaRPr lang="en-US" b="1" u="sng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u="sng" dirty="0" smtClean="0"/>
              <a:t>Η εθνική προσέγγιση προωθεί την :</a:t>
            </a:r>
          </a:p>
          <a:p>
            <a:pPr>
              <a:buNone/>
            </a:pP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n-US" sz="2900" b="1" dirty="0" smtClean="0"/>
              <a:t>	</a:t>
            </a:r>
            <a:r>
              <a:rPr lang="el-GR" sz="2900" b="1" dirty="0" smtClean="0"/>
              <a:t>φαντασιακή εικόνα ομοιογενούς και μη-ιεραρχικής αδελφότητας</a:t>
            </a:r>
            <a:r>
              <a:rPr lang="en-US" sz="2900" b="1" dirty="0" smtClean="0"/>
              <a:t>, </a:t>
            </a:r>
            <a:r>
              <a:rPr lang="el-GR" sz="2900" b="1" dirty="0" smtClean="0"/>
              <a:t>καθώς και την</a:t>
            </a:r>
            <a:endParaRPr lang="en-US" sz="29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900" b="1" dirty="0" smtClean="0"/>
              <a:t>	</a:t>
            </a:r>
            <a:r>
              <a:rPr lang="el-GR" sz="2900" b="1" dirty="0" smtClean="0"/>
              <a:t>καλλιέργεια συμβόλων που αγγίζουν συναισθηματικές λειτουργίες</a:t>
            </a:r>
            <a:r>
              <a:rPr lang="en-US" sz="2900" b="1" dirty="0" smtClean="0"/>
              <a:t>.</a:t>
            </a:r>
          </a:p>
          <a:p>
            <a:endParaRPr lang="en-US" b="1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214414" y="4643446"/>
            <a:ext cx="7143800" cy="163121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αίσθηση της εθνικής κοινότητας είναι πάντα ‘ιερή’, το έθνος ‘ένδοξο’ και ‘ηρωικό’, ενώ η χώρα παρομοιάζεται συνήθως με γυναικεία μορφή που παρακινεί τους ιδαλγούς της σε ανάληψη δράσης ή σε προστασία της (</a:t>
            </a:r>
            <a:r>
              <a:rPr lang="en-US" sz="2000" b="1" dirty="0" smtClean="0"/>
              <a:t>Valentine</a:t>
            </a:r>
            <a:r>
              <a:rPr lang="el-GR" sz="2000" b="1" dirty="0" smtClean="0"/>
              <a:t>, 2001).</a:t>
            </a:r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dirty="0" smtClean="0"/>
              <a:t>Το πιο απτό γνώρισμα των εθνών είναι η </a:t>
            </a:r>
            <a:r>
              <a:rPr lang="el-GR" b="1" i="1" u="sng" dirty="0" smtClean="0"/>
              <a:t>εδαφική</a:t>
            </a:r>
            <a:r>
              <a:rPr lang="el-GR" b="1" dirty="0" smtClean="0"/>
              <a:t> τους διάσταση. 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lvl="0">
              <a:buFont typeface="Wingdings" pitchFamily="2" charset="2"/>
              <a:buChar char="Ø"/>
            </a:pPr>
            <a:r>
              <a:rPr lang="el-GR" b="1" dirty="0" smtClean="0"/>
              <a:t>Η ιδεολογία του εθνικισμού συγκεκριμενοποιείται στο αίτημα της πολιτικής αυτοδιάθεσης μέσω της δημιουργίας ενός κράτους με κυριαρχικά δικαιώματα σε μία περιοχή.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lvl="0">
              <a:buFont typeface="Wingdings" pitchFamily="2" charset="2"/>
              <a:buChar char="Ø"/>
            </a:pPr>
            <a:r>
              <a:rPr lang="el-GR" b="1" dirty="0" smtClean="0"/>
              <a:t>Οι συνοριακές γραμμές αποτελούν τη γεωγραφική έκφραση αυτής της κυριαρχίας και αντανακλούν πεποιθήσεις για τις ιστορικές καταβολές και τους δεσμούς του έθνους με το χώρο.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lvl="0">
              <a:buFont typeface="Wingdings" pitchFamily="2" charset="2"/>
              <a:buChar char="Ø"/>
            </a:pPr>
            <a:r>
              <a:rPr lang="el-GR" b="1" dirty="0" smtClean="0"/>
              <a:t>Η αναφορά στην  ιστορία έχει ως στόχο να τονίσει τη μοναδικότητα της σχέσης του έθνους με τη γη των προγόνων του (πατρίδα) και να νομιμοποιήσει τις κυριαρχικές αξιώσεις.  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19462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re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18923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3428992" y="19288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Γαλλία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643702" y="20002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Ελλάδα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u="sng" dirty="0" smtClean="0"/>
              <a:t>Η επίκληση εθνικών-γεωγραφικών δεσμών είναι πρόσφατη επινόηση: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7"/>
          </a:xfrm>
        </p:spPr>
        <p:txBody>
          <a:bodyPr>
            <a:normAutofit/>
          </a:bodyPr>
          <a:lstStyle/>
          <a:p>
            <a:pPr lvl="0"/>
            <a:r>
              <a:rPr lang="el-GR" sz="2400" b="1" dirty="0" smtClean="0"/>
              <a:t>Τα σύνορα των μεσαιωνικών βασιλείων στην Ευρώπη ήταν ρευστά και ασυνεχή.</a:t>
            </a:r>
            <a:endParaRPr lang="el-GR" sz="2400" dirty="0" smtClean="0"/>
          </a:p>
          <a:p>
            <a:pPr lvl="0"/>
            <a:r>
              <a:rPr lang="el-GR" sz="2400" b="1" dirty="0" smtClean="0"/>
              <a:t>Η πολιτική κυριαρχία με τη μορφή των φέουδων, των τσιφλικιών, των τιμαρίων και των δουκάτων εμφάνιζε αλληλοεπικαλύψεις.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00166" y="4286256"/>
            <a:ext cx="5715040" cy="1323439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l-GR" sz="2000" b="1" dirty="0" smtClean="0">
                <a:latin typeface="Calibri" pitchFamily="34" charset="0"/>
                <a:cs typeface="Arial" pitchFamily="34" charset="0"/>
              </a:rPr>
              <a:t>Η δυσκολία της στήριξης του αιτήματος της αυτοδιάθεσης μέσω ιστορικών αναφορών αντιμετωπίζεται με ελεγχόμενο φιλτράρισμα και ανασκευή των γεγονότων.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500043"/>
            <a:ext cx="8229600" cy="2571767"/>
          </a:xfrm>
        </p:spPr>
        <p:txBody>
          <a:bodyPr>
            <a:normAutofit/>
          </a:bodyPr>
          <a:lstStyle/>
          <a:p>
            <a:pPr lvl="0"/>
            <a:r>
              <a:rPr lang="el-GR" sz="2000" b="1" dirty="0" smtClean="0"/>
              <a:t>Οι εθνικές ταυτότητες στηρίζονται στην </a:t>
            </a:r>
            <a:r>
              <a:rPr lang="el-GR" sz="2000" b="1" i="1" u="sng" dirty="0" smtClean="0"/>
              <a:t>φαντασιακή αίσθηση</a:t>
            </a:r>
            <a:r>
              <a:rPr lang="el-GR" sz="2000" b="1" dirty="0" smtClean="0"/>
              <a:t> της κοινότητας, η οποία προσδιορίζεται πάντα σε σχέση με κάτι έξω από αυτή, κάτι το ξένο και ίσως επίφοβο. 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 lvl="0"/>
            <a:r>
              <a:rPr lang="el-GR" sz="2000" b="1" dirty="0" smtClean="0"/>
              <a:t>Η ανάγκη προστασίας (άμυνας, αντίστασης) μιας κοινωνικής ομάδας απέναντι στις τάσεις επικυριαρχίας μιας άλλης ομάδας είναι ένας βασικός λόγος υιοθέτησης της εθνικής ταυτότητας.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28662" y="3071810"/>
            <a:ext cx="7500990" cy="33239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Οι προσπάθειες ελέγχου του εθνικού χώρου περιλαμβάνουν τις εξής διαστάσεις: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α)  την ‘υλική’ διάσταση της επιφάνειας της γης·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β) τη ‘συμβολική’, των ταυτοτήτων που προβάλλονται στο χώρο · 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γ) τη ‘λειτουργική’, της διεκδίκησης και της κυριαρχίας αυτής της επιφάνειας·</a:t>
            </a:r>
            <a:endParaRPr kumimoji="0" 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δ) την ‘ιδεολογική’, της συγκάλυψης των σχέσεων δύναμης που ελέγχουν το χώρο και την αναγωγή τους σε φυσικές ιδιότητες της περιοχής (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Paasi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2003)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u="sng" dirty="0" smtClean="0"/>
              <a:t>Νεοελληνικό Έθνος: Εδαφική Ολοκλήρωση </a:t>
            </a:r>
            <a:r>
              <a:rPr lang="el-GR" sz="2400" b="1" u="sng" dirty="0" err="1" smtClean="0"/>
              <a:t>κ΄</a:t>
            </a:r>
            <a:r>
              <a:rPr lang="el-GR" sz="2400" b="1" u="sng" dirty="0" smtClean="0"/>
              <a:t> Πληθυσμιακή </a:t>
            </a:r>
            <a:r>
              <a:rPr lang="el-GR" sz="2400" b="1" u="sng" dirty="0" err="1" smtClean="0"/>
              <a:t>Ομογενοποίηση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428736"/>
            <a:ext cx="4043362" cy="47147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2000" b="1" u="sng" dirty="0" smtClean="0"/>
              <a:t>Μέσα του 17</a:t>
            </a:r>
            <a:r>
              <a:rPr lang="el-GR" sz="2000" b="1" u="sng" baseline="30000" dirty="0" smtClean="0"/>
              <a:t>ου</a:t>
            </a:r>
            <a:r>
              <a:rPr lang="el-GR" sz="2000" b="1" u="sng" dirty="0" smtClean="0"/>
              <a:t> αιώνα: </a:t>
            </a:r>
            <a:endParaRPr lang="el-GR" sz="20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857224" y="2000240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 Οθωμανική αυτοκρατορία περιέρχεται σε κρίση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286116" y="2000240"/>
            <a:ext cx="4286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l-GR" b="1" dirty="0" smtClean="0"/>
              <a:t>πόλεμοι στα ανατολικά</a:t>
            </a:r>
          </a:p>
          <a:p>
            <a:pPr lvl="0"/>
            <a:endParaRPr lang="el-GR" sz="1000" b="1" dirty="0" smtClean="0"/>
          </a:p>
          <a:p>
            <a:pPr lvl="0">
              <a:buFontTx/>
              <a:buChar char="-"/>
            </a:pPr>
            <a:r>
              <a:rPr lang="el-GR" b="1" dirty="0" smtClean="0"/>
              <a:t>πληθυσμιακές μετακινήσεις</a:t>
            </a:r>
          </a:p>
          <a:p>
            <a:pPr lvl="0"/>
            <a:endParaRPr lang="el-GR" sz="1000" b="1" dirty="0" smtClean="0"/>
          </a:p>
          <a:p>
            <a:pPr lvl="0">
              <a:buFontTx/>
              <a:buChar char="-"/>
            </a:pPr>
            <a:r>
              <a:rPr lang="el-GR" b="1" dirty="0" smtClean="0"/>
              <a:t>μετατόπιση εμπορίου στα δυτικά</a:t>
            </a:r>
            <a:endParaRPr lang="el-GR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857224" y="3714752"/>
            <a:ext cx="72152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u="sng" dirty="0" smtClean="0"/>
              <a:t>Ανάδυση νέας μορφής </a:t>
            </a:r>
            <a:r>
              <a:rPr lang="el-GR" b="1" u="sng" dirty="0" err="1" smtClean="0"/>
              <a:t>κοινωνικο</a:t>
            </a:r>
            <a:r>
              <a:rPr lang="el-GR" b="1" u="sng" dirty="0" smtClean="0"/>
              <a:t>-οικονομικής οργάνωσης </a:t>
            </a:r>
          </a:p>
          <a:p>
            <a:pPr lvl="0"/>
            <a:endParaRPr lang="el-GR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Ανάπτυξη μεταφορών και διαμετακομιστικού εμπορίου.</a:t>
            </a:r>
            <a:endParaRPr lang="el-GR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Σύνδεση εμπόρων, εφοπλιστών, </a:t>
            </a:r>
            <a:r>
              <a:rPr lang="el-GR" b="1" dirty="0" err="1" smtClean="0"/>
              <a:t>κ΄</a:t>
            </a:r>
            <a:r>
              <a:rPr lang="el-GR" b="1" dirty="0" smtClean="0"/>
              <a:t> ιδιοκτητών εργαστηρίων με τη γεωργική / οικοτεχνική παραγωγή ατομικών παραγωγών.</a:t>
            </a:r>
            <a:endParaRPr lang="el-GR" sz="1600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Έμμεση σχέση ‘εργασίας-κεφαλαίου’ / μισθωτοί με το κομμάτι.</a:t>
            </a:r>
            <a:endParaRPr lang="el-GR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b="1" dirty="0" smtClean="0"/>
              <a:t>Καπιταλιστική οικοτεχνική βιομηχανία </a:t>
            </a:r>
            <a:endParaRPr lang="el-GR" sz="1600" dirty="0" smtClean="0"/>
          </a:p>
          <a:p>
            <a:endParaRPr lang="el-GR" dirty="0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3786182" y="5214950"/>
            <a:ext cx="10001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άγκιστρο"/>
          <p:cNvSpPr/>
          <p:nvPr/>
        </p:nvSpPr>
        <p:spPr>
          <a:xfrm>
            <a:off x="2643174" y="2071678"/>
            <a:ext cx="357190" cy="928694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21497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l-GR" b="1" u="sng" dirty="0" smtClean="0"/>
              <a:t>Πελοπόννησος, Νησιά Αιγαίου </a:t>
            </a:r>
            <a:r>
              <a:rPr lang="el-GR" b="1" u="sng" dirty="0" err="1" smtClean="0"/>
              <a:t>κ΄</a:t>
            </a:r>
            <a:r>
              <a:rPr lang="el-GR" b="1" u="sng" dirty="0" smtClean="0"/>
              <a:t> Στερεά </a:t>
            </a:r>
          </a:p>
          <a:p>
            <a:pPr lvl="0"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ym typeface="Wingdings"/>
              </a:rPr>
              <a:t>	</a:t>
            </a:r>
            <a:r>
              <a:rPr lang="el-GR" b="1" dirty="0" smtClean="0"/>
              <a:t> δεν κυριαρχούσαν τα τσιφλίκια </a:t>
            </a:r>
            <a:endParaRPr lang="el-GR" dirty="0" smtClean="0"/>
          </a:p>
          <a:p>
            <a:pPr>
              <a:buNone/>
            </a:pPr>
            <a:r>
              <a:rPr lang="el-GR" b="1" dirty="0" smtClean="0">
                <a:sym typeface="Wingdings"/>
              </a:rPr>
              <a:t>	</a:t>
            </a:r>
            <a:r>
              <a:rPr lang="el-GR" b="1" dirty="0" smtClean="0"/>
              <a:t> απόκτηση οικονομικής και πολιτικής αυτονομίας  </a:t>
            </a:r>
            <a:endParaRPr lang="el-GR" dirty="0" smtClean="0"/>
          </a:p>
          <a:p>
            <a:endParaRPr lang="el-GR" dirty="0" smtClean="0"/>
          </a:p>
          <a:p>
            <a:pPr lvl="4"/>
            <a:r>
              <a:rPr lang="el-GR" sz="3200" b="1" dirty="0" smtClean="0"/>
              <a:t>Εξασθενημένες εθνικές συνειδήσεις.</a:t>
            </a:r>
            <a:endParaRPr lang="el-GR" sz="3200" dirty="0" smtClean="0"/>
          </a:p>
          <a:p>
            <a:pPr lvl="4"/>
            <a:r>
              <a:rPr lang="el-GR" sz="3200" b="1" dirty="0" smtClean="0"/>
              <a:t>Ανεπτυγμένη θρησκευτική συνείδηση </a:t>
            </a:r>
            <a:r>
              <a:rPr lang="el-GR" sz="3200" b="1" dirty="0" err="1" smtClean="0"/>
              <a:t>κ΄</a:t>
            </a:r>
            <a:r>
              <a:rPr lang="el-GR" sz="3200" b="1" dirty="0" smtClean="0"/>
              <a:t> ταυτότητα.</a:t>
            </a:r>
            <a:endParaRPr lang="el-GR" sz="3200" dirty="0" smtClean="0"/>
          </a:p>
          <a:p>
            <a:pPr lvl="4">
              <a:buNone/>
            </a:pPr>
            <a:endParaRPr lang="el-GR" sz="3200" b="1" dirty="0" smtClean="0"/>
          </a:p>
          <a:p>
            <a:pPr lvl="4">
              <a:buNone/>
            </a:pPr>
            <a:endParaRPr lang="el-GR" sz="3200" b="1" dirty="0" smtClean="0"/>
          </a:p>
          <a:p>
            <a:pPr marL="342000" lvl="4" indent="-342000">
              <a:buNone/>
            </a:pPr>
            <a:r>
              <a:rPr lang="el-GR" sz="3200" b="1" dirty="0" smtClean="0"/>
              <a:t>	</a:t>
            </a:r>
            <a:r>
              <a:rPr lang="el-GR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Έλληνες</a:t>
            </a:r>
            <a:r>
              <a:rPr lang="el-GR" sz="3200" b="1" dirty="0" smtClean="0"/>
              <a:t>: κυρίαρχη εμπορική / διοικητική τάξη εγκατεστημένη σε ολόκληρη την αυτοκρατορία. </a:t>
            </a:r>
            <a:endParaRPr lang="el-GR" sz="3200" dirty="0" smtClean="0"/>
          </a:p>
          <a:p>
            <a:pPr lvl="0">
              <a:buNone/>
            </a:pPr>
            <a:r>
              <a:rPr lang="el-GR" b="1" dirty="0" smtClean="0"/>
              <a:t>	</a:t>
            </a:r>
          </a:p>
          <a:p>
            <a:pPr lvl="0">
              <a:buNone/>
            </a:pPr>
            <a:r>
              <a:rPr lang="el-GR" b="1" dirty="0" smtClean="0"/>
              <a:t>	Έμποροι: ανάγκη κοινής γλώσσας που να επιτρέπει την επικοινωνία.</a:t>
            </a:r>
            <a:endParaRPr lang="el-GR" dirty="0" smtClean="0"/>
          </a:p>
          <a:p>
            <a:pPr lvl="0">
              <a:buNone/>
            </a:pPr>
            <a:r>
              <a:rPr lang="el-GR" b="1" dirty="0" smtClean="0"/>
              <a:t>	Η ελληνική γλώσσα ήταν η μόνη τυπωμένη βαλκανική γλώσσα.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br>
              <a:rPr lang="el-GR" dirty="0" smtClean="0"/>
            </a:br>
            <a:endParaRPr lang="el-GR" dirty="0" smtClean="0"/>
          </a:p>
          <a:p>
            <a:pPr>
              <a:buNone/>
            </a:pPr>
            <a:r>
              <a:rPr lang="el-GR" b="1" dirty="0" smtClean="0"/>
              <a:t>	Διαφωτισμός : όραμα για </a:t>
            </a:r>
            <a:r>
              <a:rPr lang="el-GR" b="1" dirty="0" err="1" smtClean="0"/>
              <a:t>εθνικο</a:t>
            </a:r>
            <a:r>
              <a:rPr lang="el-GR" b="1" dirty="0" smtClean="0"/>
              <a:t>-συνταγματικό κράτος.</a:t>
            </a:r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928662" y="3214686"/>
            <a:ext cx="742955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928662" y="2071678"/>
            <a:ext cx="757242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dirty="0" smtClean="0"/>
              <a:t>	</a:t>
            </a:r>
          </a:p>
          <a:p>
            <a:pPr>
              <a:buNone/>
            </a:pPr>
            <a:r>
              <a:rPr lang="el-GR" b="1" dirty="0" smtClean="0"/>
              <a:t>	Διαδικασία ‘</a:t>
            </a:r>
            <a:r>
              <a:rPr lang="el-GR" b="1" dirty="0" err="1" smtClean="0"/>
              <a:t>ελληνοποίησης</a:t>
            </a:r>
            <a:r>
              <a:rPr lang="el-GR" b="1" dirty="0" smtClean="0"/>
              <a:t>’ εμπόρων </a:t>
            </a:r>
            <a:r>
              <a:rPr lang="el-GR" b="1" dirty="0" err="1" smtClean="0"/>
              <a:t>κ΄</a:t>
            </a:r>
            <a:r>
              <a:rPr lang="el-GR" b="1" dirty="0" smtClean="0"/>
              <a:t> νέων κοινωνικών ομάδων.</a:t>
            </a:r>
          </a:p>
          <a:p>
            <a:pPr>
              <a:buNone/>
            </a:pPr>
            <a:r>
              <a:rPr lang="el-GR" b="1" dirty="0" smtClean="0"/>
              <a:t>	Ανάπτυξη εθνικής</a:t>
            </a:r>
            <a:r>
              <a:rPr lang="en-GB" b="1" dirty="0" smtClean="0"/>
              <a:t> </a:t>
            </a:r>
            <a:r>
              <a:rPr lang="en-GB" b="1" dirty="0" err="1" smtClean="0"/>
              <a:t>συνείδησης</a:t>
            </a:r>
            <a:r>
              <a:rPr lang="en-GB" b="1" dirty="0" smtClean="0"/>
              <a:t> </a:t>
            </a:r>
            <a:r>
              <a:rPr lang="en-GB" b="1" dirty="0" err="1" smtClean="0"/>
              <a:t>ελληνόφωνων</a:t>
            </a:r>
            <a:r>
              <a:rPr lang="en-GB" b="1" dirty="0" smtClean="0"/>
              <a:t> </a:t>
            </a:r>
            <a:r>
              <a:rPr lang="en-GB" b="1" dirty="0" err="1" smtClean="0"/>
              <a:t>χριστιανικών</a:t>
            </a:r>
            <a:r>
              <a:rPr lang="en-GB" b="1" dirty="0" smtClean="0"/>
              <a:t> </a:t>
            </a:r>
            <a:r>
              <a:rPr lang="el-GR" b="1" dirty="0" smtClean="0"/>
              <a:t>πληθυσμών</a:t>
            </a:r>
            <a:r>
              <a:rPr lang="en-GB" b="1" dirty="0" smtClean="0"/>
              <a:t>.</a:t>
            </a:r>
            <a:endParaRPr lang="el-GR" b="1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	Αίτημα επανάστασης για τη συγκρότηση αυτόνομου εθνικού κράτους.</a:t>
            </a:r>
          </a:p>
          <a:p>
            <a:pPr lvl="0"/>
            <a:endParaRPr lang="el-GR" b="1" dirty="0" smtClean="0"/>
          </a:p>
          <a:p>
            <a:pPr lvl="0"/>
            <a:endParaRPr lang="el-GR" b="1" dirty="0" smtClean="0"/>
          </a:p>
          <a:p>
            <a:pPr lvl="0">
              <a:buNone/>
            </a:pPr>
            <a:r>
              <a:rPr lang="el-GR" b="1" dirty="0" smtClean="0"/>
              <a:t>Η ελληνική εθνική συνείδηση αναπτύχθηκε πριν ξεκινήσει η αντίστοιχη διαδικασία στους άλλους λαούς της αυτοκρατορίας.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lvl="0">
              <a:buNone/>
            </a:pPr>
            <a:r>
              <a:rPr lang="el-GR" b="1" dirty="0" smtClean="0"/>
              <a:t>Ανάδυση στρατηγικής </a:t>
            </a:r>
            <a:r>
              <a:rPr lang="el-GR" b="1" dirty="0" err="1" smtClean="0"/>
              <a:t>ομογενοποίησης</a:t>
            </a:r>
            <a:r>
              <a:rPr lang="el-GR" b="1" dirty="0" smtClean="0"/>
              <a:t>: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	</a:t>
            </a:r>
          </a:p>
          <a:p>
            <a:pPr lvl="1">
              <a:buNone/>
            </a:pPr>
            <a:r>
              <a:rPr lang="el-GR" sz="3200" b="1" dirty="0" smtClean="0"/>
              <a:t>α)  αποκλεισμού διαφορετικών ομάδων στα όρια της πολιτικής κυριαρχίας του ελληνικού κράτους.</a:t>
            </a:r>
          </a:p>
          <a:p>
            <a:pPr lvl="1">
              <a:buNone/>
            </a:pPr>
            <a:endParaRPr lang="el-GR" sz="3200" dirty="0" smtClean="0"/>
          </a:p>
          <a:p>
            <a:pPr lvl="1">
              <a:buNone/>
            </a:pPr>
            <a:r>
              <a:rPr lang="el-GR" sz="3200" b="1" dirty="0" smtClean="0"/>
              <a:t>β) προσεταιρισμού και ενσωμάτωσης στο υπό διαμόρφωση ελληνικό κράτος όλων των χριστιανικών πληθυσμών.</a:t>
            </a:r>
            <a:endParaRPr lang="el-GR" sz="3200" dirty="0" smtClean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714744" y="1714488"/>
            <a:ext cx="85725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71472" y="714356"/>
            <a:ext cx="8072494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- </a:t>
            </a:r>
            <a:r>
              <a:rPr lang="el-GR" b="1" u="sng" dirty="0" smtClean="0"/>
              <a:t>Αλέξανδρος Υψηλάντης 24/02/1821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	«Ο </a:t>
            </a:r>
            <a:r>
              <a:rPr lang="el-GR" b="1" dirty="0" err="1" smtClean="0"/>
              <a:t>Μωρέας</a:t>
            </a:r>
            <a:r>
              <a:rPr lang="el-GR" b="1" dirty="0" smtClean="0"/>
              <a:t>, η Θεσσαλία, η Σερβία, η Βουλγαρία, τα νησιά του Αρχιπελάγους, εν </a:t>
            </a:r>
            <a:r>
              <a:rPr lang="el-GR" b="1" dirty="0" err="1" smtClean="0"/>
              <a:t>ενί</a:t>
            </a:r>
            <a:r>
              <a:rPr lang="el-GR" b="1" dirty="0" smtClean="0"/>
              <a:t> η Ελλάς άπασα έπιασε τα όπλα…».</a:t>
            </a:r>
          </a:p>
          <a:p>
            <a:pPr>
              <a:buNone/>
            </a:pPr>
            <a:r>
              <a:rPr lang="el-GR" b="1" dirty="0" smtClean="0"/>
              <a:t>	 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- </a:t>
            </a:r>
            <a:r>
              <a:rPr lang="el-GR" b="1" u="sng" dirty="0" smtClean="0"/>
              <a:t>Ρήγας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	Ίδρυση Ελληνικής Ομοσπονδίας στα Βαλκάνια.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	 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- </a:t>
            </a:r>
            <a:r>
              <a:rPr lang="el-GR" b="1" u="sng" dirty="0" smtClean="0"/>
              <a:t>Ελληνική Νομαρχία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	«Το Οθωμανικό βασίλειο στην Ευρώπη διαιρείται εις τας ακολούθους επαρχίας (…). Οι δε Χριστιανοί προς τους Οθωμανούς είναι ως το 115 προς το 29. Τόσο πλήθος Ελλήνων, πως άραγε να </a:t>
            </a:r>
            <a:r>
              <a:rPr lang="el-GR" b="1" dirty="0" err="1" smtClean="0"/>
              <a:t>ζη</a:t>
            </a:r>
            <a:r>
              <a:rPr lang="el-GR" b="1" dirty="0" smtClean="0"/>
              <a:t>;»  </a:t>
            </a:r>
          </a:p>
          <a:p>
            <a:pPr>
              <a:buNone/>
            </a:pPr>
            <a:r>
              <a:rPr lang="el-GR" b="1" dirty="0" smtClean="0"/>
              <a:t>	(Ανωνύμου του Έλληνος, 1806)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1074</Words>
  <Application>Microsoft Office PowerPoint</Application>
  <PresentationFormat>On-screen Show (4:3)</PresentationFormat>
  <Paragraphs>199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Θέμα του Office</vt:lpstr>
      <vt:lpstr>Picture</vt:lpstr>
      <vt:lpstr>Έθνος – Χώρος – Μειονότητες</vt:lpstr>
      <vt:lpstr>PowerPoint Presentation</vt:lpstr>
      <vt:lpstr>PowerPoint Presentation</vt:lpstr>
      <vt:lpstr>Η επίκληση εθνικών-γεωγραφικών δεσμών είναι πρόσφατη επινόηση:</vt:lpstr>
      <vt:lpstr>PowerPoint Presentation</vt:lpstr>
      <vt:lpstr>Νεοελληνικό Έθνος: Εδαφική Ολοκλήρωση κ΄ Πληθυσμιακή Ομογενοποίηση</vt:lpstr>
      <vt:lpstr>PowerPoint Presentation</vt:lpstr>
      <vt:lpstr>PowerPoint Presentation</vt:lpstr>
      <vt:lpstr>PowerPoint Presentation</vt:lpstr>
      <vt:lpstr>Τάσεις:</vt:lpstr>
      <vt:lpstr>Πληθυσμοί </vt:lpstr>
      <vt:lpstr>Η κατασκευή της ετερότητας και ο αποκλεισμός της στον Ελληνικό εθνικό χώρο </vt:lpstr>
      <vt:lpstr>Διακρίσεις</vt:lpstr>
      <vt:lpstr>PowerPoint Presentation</vt:lpstr>
      <vt:lpstr>Κομοτηνή</vt:lpstr>
      <vt:lpstr>Διακοινοτικές τριβές</vt:lpstr>
      <vt:lpstr>Πογκρόμ 1990 </vt:lpstr>
      <vt:lpstr>Συνεχιζόμενη Προβληματική Ελληνική Στάση.</vt:lpstr>
      <vt:lpstr>…αλλά και παραδείγματα αλλαγής που αφορούν την Μουσουλμανική που μειονότητα της Θράκης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Media Center</dc:creator>
  <cp:lastModifiedBy>Media Center</cp:lastModifiedBy>
  <cp:revision>53</cp:revision>
  <dcterms:created xsi:type="dcterms:W3CDTF">2010-05-10T12:23:20Z</dcterms:created>
  <dcterms:modified xsi:type="dcterms:W3CDTF">2015-03-03T12:30:49Z</dcterms:modified>
</cp:coreProperties>
</file>