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1" r:id="rId1"/>
    <p:sldMasterId id="2147483819" r:id="rId2"/>
  </p:sldMasterIdLst>
  <p:notesMasterIdLst>
    <p:notesMasterId r:id="rId42"/>
  </p:notesMasterIdLst>
  <p:handoutMasterIdLst>
    <p:handoutMasterId r:id="rId43"/>
  </p:handoutMasterIdLst>
  <p:sldIdLst>
    <p:sldId id="323" r:id="rId3"/>
    <p:sldId id="324" r:id="rId4"/>
    <p:sldId id="325" r:id="rId5"/>
    <p:sldId id="318" r:id="rId6"/>
    <p:sldId id="259" r:id="rId7"/>
    <p:sldId id="260" r:id="rId8"/>
    <p:sldId id="288" r:id="rId9"/>
    <p:sldId id="319" r:id="rId10"/>
    <p:sldId id="287" r:id="rId11"/>
    <p:sldId id="320" r:id="rId12"/>
    <p:sldId id="321" r:id="rId13"/>
    <p:sldId id="290" r:id="rId14"/>
    <p:sldId id="289" r:id="rId15"/>
    <p:sldId id="298" r:id="rId16"/>
    <p:sldId id="291" r:id="rId17"/>
    <p:sldId id="292" r:id="rId18"/>
    <p:sldId id="293" r:id="rId19"/>
    <p:sldId id="294" r:id="rId20"/>
    <p:sldId id="297" r:id="rId21"/>
    <p:sldId id="299" r:id="rId22"/>
    <p:sldId id="300" r:id="rId23"/>
    <p:sldId id="301" r:id="rId24"/>
    <p:sldId id="302" r:id="rId25"/>
    <p:sldId id="303" r:id="rId26"/>
    <p:sldId id="304" r:id="rId27"/>
    <p:sldId id="305" r:id="rId28"/>
    <p:sldId id="307" r:id="rId29"/>
    <p:sldId id="308" r:id="rId30"/>
    <p:sldId id="309" r:id="rId31"/>
    <p:sldId id="306" r:id="rId32"/>
    <p:sldId id="310" r:id="rId33"/>
    <p:sldId id="311" r:id="rId34"/>
    <p:sldId id="312" r:id="rId35"/>
    <p:sldId id="313" r:id="rId36"/>
    <p:sldId id="314" r:id="rId37"/>
    <p:sldId id="315" r:id="rId38"/>
    <p:sldId id="316" r:id="rId39"/>
    <p:sldId id="317" r:id="rId40"/>
    <p:sldId id="322" r:id="rId41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mbria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mbr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8000"/>
    <a:srgbClr val="FF0000"/>
    <a:srgbClr val="CC99FF"/>
    <a:srgbClr val="CCCCFF"/>
    <a:srgbClr val="800000"/>
    <a:srgbClr val="99FF33"/>
    <a:srgbClr val="00FF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68" autoAdjust="0"/>
    <p:restoredTop sz="94660"/>
  </p:normalViewPr>
  <p:slideViewPr>
    <p:cSldViewPr>
      <p:cViewPr varScale="1">
        <p:scale>
          <a:sx n="107" d="100"/>
          <a:sy n="107" d="100"/>
        </p:scale>
        <p:origin x="-17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6" y="1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2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6" y="9721852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F7E5446-F85D-4ED2-A94E-CBD96D6C03D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513284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6" y="1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>
            <a:lvl1pPr algn="r"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42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6512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3"/>
            <a:ext cx="5680074" cy="4603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737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2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37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6" y="9721852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29" tIns="47414" rIns="94829" bIns="47414" numCol="1" anchor="b" anchorCtr="0" compatLnSpc="1">
            <a:prstTxWarp prst="textNoShape">
              <a:avLst/>
            </a:prstTxWarp>
          </a:bodyPr>
          <a:lstStyle>
            <a:lvl1pPr algn="r" defTabSz="94972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4456F7C-A1F9-44DD-BAE8-AF52E24816F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800236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6493" indent="-186493">
              <a:spcBef>
                <a:spcPct val="0"/>
              </a:spcBef>
              <a:buFontTx/>
              <a:buChar char="•"/>
            </a:pPr>
            <a:endParaRPr lang="el-GR" smtClean="0">
              <a:solidFill>
                <a:srgbClr val="FF0000"/>
              </a:solidFill>
            </a:endParaRPr>
          </a:p>
        </p:txBody>
      </p:sp>
      <p:sp>
        <p:nvSpPr>
          <p:cNvPr id="15363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D7E8AB-54B7-4B4B-8A68-3F4EDD44A7C8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1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7177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10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187110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11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3842497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12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2791509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13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3663322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14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4783029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15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352534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16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5086874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17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707302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18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8347192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19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67596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l-GR" smtClean="0"/>
              <a:t> </a:t>
            </a:r>
          </a:p>
        </p:txBody>
      </p:sp>
      <p:sp>
        <p:nvSpPr>
          <p:cNvPr id="17411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2E26EAA-23B9-4D40-A7F0-C94D52A49BA6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440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20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5515046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21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62753010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22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0612764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23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1403396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24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25960943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25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7152073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26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38154421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27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2885539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28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6281942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29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3999880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Θέση εικόνας διαφάνειας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Θέση σημειώσεων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86493" indent="-186493">
              <a:spcBef>
                <a:spcPct val="0"/>
              </a:spcBef>
              <a:buFontTx/>
              <a:buChar char="•"/>
            </a:pPr>
            <a:endParaRPr lang="el-GR" smtClean="0"/>
          </a:p>
        </p:txBody>
      </p:sp>
      <p:sp>
        <p:nvSpPr>
          <p:cNvPr id="19459" name="Θέση αριθμού διαφάνειας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CE21D40-69A3-4BE8-A097-6F80CE983272}" type="slidenum">
              <a:rPr lang="el-GR">
                <a:solidFill>
                  <a:prstClr val="black"/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04283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30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64090878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31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454743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32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8682597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33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94695068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34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58599620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35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01562017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36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6197406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37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37984110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38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3513545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4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0603709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5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229589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6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442770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7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31393599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dirty="0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8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8057438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1 - Θέση εικόνας διαφάνειας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2 - Θέση σημειώσεων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  <p:sp>
        <p:nvSpPr>
          <p:cNvPr id="56324" name="3 - Θέση αριθμού διαφάνειας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8302"/>
            <a:fld id="{87E97AA8-E7C5-4241-97BD-23DF7676EE5B}" type="slidenum">
              <a:rPr lang="el-GR" smtClean="0"/>
              <a:pPr defTabSz="948302"/>
              <a:t>9</a:t>
            </a:fld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239139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>
              <a:latin typeface="Arial" charset="0"/>
            </a:endParaRPr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3600" i="1"/>
            </a:lvl1pPr>
          </a:lstStyle>
          <a:p>
            <a:r>
              <a:rPr lang="el-GR"/>
              <a:t>Κάντε κλικ για επεξεργασία του τίτλου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 sz="1900"/>
            </a:lvl1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391275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391275"/>
            <a:ext cx="1600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26921-6E55-4DEE-AA6B-D2D021D109C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C8CACF-7CC4-4770-8A18-1DC1F3975C9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527800" y="333375"/>
            <a:ext cx="1924050" cy="5759450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755650" y="333375"/>
            <a:ext cx="5619750" cy="5759450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822054-F38D-49B5-9BD7-C928D18B786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1091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981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180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1224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77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574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966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79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78A4E-3A96-4588-A49D-DD979F7D274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24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56738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14/11/2015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2832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93A7E-2F7C-444F-B666-7F1EB98E9BF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7556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79950" y="1916113"/>
            <a:ext cx="3771900" cy="4176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013FDB-91AC-4C1E-8522-648426CCD7D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E094-4E5C-43D2-84FF-362F6A6F38E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1D8F3B-F253-4D09-B52C-15C7F17FE62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CD0B5-536D-4C49-9CC2-58E411D5F86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50E9A-CC62-49CE-A744-9C0CB719D39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5634C-EF2C-4D9F-B239-39B77CB4224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55650" y="333375"/>
            <a:ext cx="76962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650" y="1916113"/>
            <a:ext cx="769620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29975E74-1FF4-43F1-922B-A7373248FC8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65544" name="AutoShape 8"/>
          <p:cNvSpPr>
            <a:spLocks noChangeArrowheads="1"/>
          </p:cNvSpPr>
          <p:nvPr userDrawn="1"/>
        </p:nvSpPr>
        <p:spPr bwMode="auto">
          <a:xfrm>
            <a:off x="179388" y="188913"/>
            <a:ext cx="8823325" cy="6096000"/>
          </a:xfrm>
          <a:prstGeom prst="roundRect">
            <a:avLst>
              <a:gd name="adj" fmla="val 11046"/>
            </a:avLst>
          </a:prstGeom>
          <a:noFill/>
          <a:ln w="2857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l-GR" sz="2400">
              <a:latin typeface="Times New Roman" pitchFamily="18" charset="0"/>
            </a:endParaRPr>
          </a:p>
        </p:txBody>
      </p:sp>
      <p:sp>
        <p:nvSpPr>
          <p:cNvPr id="65545" name="Line 9"/>
          <p:cNvSpPr>
            <a:spLocks noChangeShapeType="1"/>
          </p:cNvSpPr>
          <p:nvPr userDrawn="1"/>
        </p:nvSpPr>
        <p:spPr bwMode="auto">
          <a:xfrm>
            <a:off x="755650" y="1341438"/>
            <a:ext cx="7696200" cy="0"/>
          </a:xfrm>
          <a:prstGeom prst="line">
            <a:avLst/>
          </a:prstGeom>
          <a:noFill/>
          <a:ln w="38100">
            <a:solidFill>
              <a:schemeClr val="folHlink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Cambri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itchFamily="2" charset="2"/>
        <a:buChar char="l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B4075A2-49F6-490C-B511-9BC6A807BBB7}" type="datetimeFigureOut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14/11/2015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F6035E5-C53F-4350-8D1F-6D86FE5EE4C9}" type="slidenum">
              <a:rPr lang="el-GR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l-GR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9586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40.png"/><Relationship Id="rId4" Type="http://schemas.openxmlformats.org/officeDocument/2006/relationships/oleObject" Target="../embeddings/oleObject3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2MFducncsg" TargetMode="Externa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Τίτλος 1"/>
          <p:cNvSpPr>
            <a:spLocks noGrp="1"/>
          </p:cNvSpPr>
          <p:nvPr>
            <p:ph type="ctrTitle"/>
          </p:nvPr>
        </p:nvSpPr>
        <p:spPr>
          <a:xfrm>
            <a:off x="755650" y="1916113"/>
            <a:ext cx="7559675" cy="1152525"/>
          </a:xfrm>
        </p:spPr>
        <p:txBody>
          <a:bodyPr/>
          <a:lstStyle/>
          <a:p>
            <a:r>
              <a:rPr lang="el-GR" sz="3200" b="1" dirty="0" smtClean="0"/>
              <a:t>ΑΝΑΛΥΣΗ </a:t>
            </a:r>
            <a:r>
              <a:rPr lang="el-GR" sz="3200" b="1" dirty="0"/>
              <a:t>ΔΕΔΟΜΕΝΩΝ</a:t>
            </a:r>
          </a:p>
        </p:txBody>
      </p:sp>
      <p:sp>
        <p:nvSpPr>
          <p:cNvPr id="14338" name="Υπότιτλος 2"/>
          <p:cNvSpPr>
            <a:spLocks noGrp="1"/>
          </p:cNvSpPr>
          <p:nvPr>
            <p:ph type="subTitle" idx="1"/>
          </p:nvPr>
        </p:nvSpPr>
        <p:spPr>
          <a:xfrm>
            <a:off x="684213" y="3141663"/>
            <a:ext cx="7848600" cy="187166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l-GR" sz="2800" b="1" dirty="0">
                <a:solidFill>
                  <a:schemeClr val="tx1"/>
                </a:solidFill>
              </a:rPr>
              <a:t>Ενότητα 2: </a:t>
            </a:r>
            <a:r>
              <a:rPr lang="el-GR" sz="2800" dirty="0">
                <a:solidFill>
                  <a:schemeClr val="tx1"/>
                </a:solidFill>
                <a:latin typeface="Arial" pitchFamily="34" charset="0"/>
              </a:rPr>
              <a:t>Ανάλυση με τη χρήση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</a:rPr>
              <a:t>SPSS</a:t>
            </a:r>
            <a:endParaRPr lang="el-GR" sz="2800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14339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19250" y="5661025"/>
            <a:ext cx="2444750" cy="85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4663" y="5589588"/>
            <a:ext cx="4310062" cy="102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cms438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16238" y="333375"/>
            <a:ext cx="297973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7"/>
          <p:cNvSpPr>
            <a:spLocks noChangeArrowheads="1"/>
          </p:cNvSpPr>
          <p:nvPr/>
        </p:nvSpPr>
        <p:spPr bwMode="auto">
          <a:xfrm>
            <a:off x="2484438" y="4652963"/>
            <a:ext cx="4572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Ελένη Γάκη</a:t>
            </a:r>
            <a:endParaRPr lang="el-GR" b="1" i="1" dirty="0">
              <a:solidFill>
                <a:prstClr val="black"/>
              </a:solidFill>
              <a:latin typeface="Calibri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l-GR" b="1" i="1" dirty="0">
                <a:solidFill>
                  <a:prstClr val="black"/>
                </a:solidFill>
                <a:latin typeface="Calibri"/>
              </a:rPr>
              <a:t>Τμήμα </a:t>
            </a:r>
            <a:r>
              <a:rPr lang="el-GR" b="1" i="1" dirty="0" smtClean="0">
                <a:solidFill>
                  <a:prstClr val="black"/>
                </a:solidFill>
                <a:latin typeface="Calibri"/>
              </a:rPr>
              <a:t>Διοίκησης Επιχειρήσεων</a:t>
            </a:r>
            <a:endParaRPr lang="el-GR" b="1" i="1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776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Απλή Γραμμική Παλινδρόμηση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988053"/>
            <a:ext cx="448627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3369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Απλή Γραμμική Παλινδρόμηση</a:t>
            </a:r>
          </a:p>
        </p:txBody>
      </p:sp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916832"/>
            <a:ext cx="4572000" cy="295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057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Απλή Γραμμική Παλινδρόμηση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642910" y="1857364"/>
            <a:ext cx="8215370" cy="369331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el-GR" dirty="0" smtClean="0"/>
              <a:t>Θα χρησιμοποιήσουμε το αρχείο </a:t>
            </a:r>
            <a:r>
              <a:rPr lang="en-US" dirty="0" smtClean="0">
                <a:solidFill>
                  <a:srgbClr val="FF0000"/>
                </a:solidFill>
              </a:rPr>
              <a:t>money</a:t>
            </a:r>
            <a:r>
              <a:rPr lang="el-GR" dirty="0" smtClean="0">
                <a:solidFill>
                  <a:srgbClr val="FF0000"/>
                </a:solidFill>
              </a:rPr>
              <a:t>.</a:t>
            </a:r>
            <a:r>
              <a:rPr lang="en-US" dirty="0" err="1" smtClean="0">
                <a:solidFill>
                  <a:srgbClr val="FF0000"/>
                </a:solidFill>
              </a:rPr>
              <a:t>sav</a:t>
            </a:r>
            <a:r>
              <a:rPr lang="el-GR" dirty="0" smtClean="0">
                <a:solidFill>
                  <a:srgbClr val="FF0000"/>
                </a:solidFill>
              </a:rPr>
              <a:t> </a:t>
            </a:r>
            <a:r>
              <a:rPr lang="el-GR" dirty="0" smtClean="0"/>
              <a:t>στο οποίο έχουν καταγραφεί για δεκατέσσερις μαθητές διαφορετικών ηλικιών που φοιτούν σε 4 διαφορετικά σχολεία της Αθήνας τα χρήματα που λαμβάνουν από τους γονείς τους το μήνα για χαρτζιλίκι. Οι μεταβλητές που χρησιμοποιούνται είναι οι ακόλουθες:</a:t>
            </a:r>
          </a:p>
          <a:p>
            <a:pPr marL="0" indent="0" algn="just">
              <a:buNone/>
              <a:defRPr/>
            </a:pPr>
            <a:endParaRPr lang="el-GR" dirty="0" smtClean="0"/>
          </a:p>
          <a:p>
            <a:pPr lvl="1" algn="just">
              <a:buFont typeface="Arial" pitchFamily="34" charset="0"/>
              <a:buChar char="•"/>
            </a:pPr>
            <a:r>
              <a:rPr lang="en-US" dirty="0" smtClean="0"/>
              <a:t>Money: </a:t>
            </a:r>
            <a:r>
              <a:rPr lang="el-GR" dirty="0" smtClean="0"/>
              <a:t>Μηνιαίο Χαρτζιλίκι μαθητών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/>
              <a:t>School</a:t>
            </a:r>
            <a:r>
              <a:rPr lang="el-GR" dirty="0" smtClean="0"/>
              <a:t>: Σχολείο που φοιτούν (Σχολείο Α, Β, Γ, Δ)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/>
              <a:t>Age:</a:t>
            </a:r>
            <a:r>
              <a:rPr lang="el-GR" dirty="0" smtClean="0"/>
              <a:t> Ηλικία μαθητών</a:t>
            </a:r>
          </a:p>
          <a:p>
            <a:pPr lvl="1" algn="just">
              <a:buFont typeface="Arial" pitchFamily="34" charset="0"/>
              <a:buChar char="•"/>
            </a:pPr>
            <a:r>
              <a:rPr lang="en-US" dirty="0" smtClean="0"/>
              <a:t>Income: </a:t>
            </a:r>
            <a:r>
              <a:rPr lang="el-GR" dirty="0" smtClean="0"/>
              <a:t>Ετήσιο Οικογενειακό Εισόδημα</a:t>
            </a:r>
          </a:p>
          <a:p>
            <a:pPr lvl="1" algn="just">
              <a:buFont typeface="Arial" pitchFamily="34" charset="0"/>
              <a:buChar char="•"/>
            </a:pPr>
            <a:endParaRPr lang="el-GR" dirty="0" smtClean="0"/>
          </a:p>
          <a:p>
            <a:pPr marL="0" lvl="1" algn="just"/>
            <a:r>
              <a:rPr lang="el-GR" dirty="0" smtClean="0"/>
              <a:t>Θα κατασκευάσουμε ένα γραμμικό μοντέλο με </a:t>
            </a:r>
            <a:r>
              <a:rPr lang="el-GR" b="1" dirty="0" smtClean="0"/>
              <a:t>εξαρτημένη μεταβλητή </a:t>
            </a:r>
            <a:r>
              <a:rPr lang="el-GR" dirty="0" smtClean="0"/>
              <a:t>το χαρτζιλίκι και </a:t>
            </a:r>
            <a:r>
              <a:rPr lang="el-GR" b="1" dirty="0" smtClean="0"/>
              <a:t>ανεξάρτητη μεταβλητή </a:t>
            </a:r>
            <a:r>
              <a:rPr lang="el-GR" dirty="0" smtClean="0"/>
              <a:t>την ηλικία.</a:t>
            </a:r>
          </a:p>
          <a:p>
            <a:pPr marL="0" indent="0" algn="just">
              <a:buNone/>
              <a:defRPr/>
            </a:pP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Απλή Γραμμική Παλινδρόμηση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500174"/>
            <a:ext cx="3143272" cy="268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428736"/>
            <a:ext cx="3226621" cy="240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29388" y="3643314"/>
            <a:ext cx="2500330" cy="2500330"/>
          </a:xfrm>
          <a:prstGeom prst="rect">
            <a:avLst/>
          </a:prstGeom>
          <a:noFill/>
        </p:spPr>
      </p:pic>
      <p:sp>
        <p:nvSpPr>
          <p:cNvPr id="8" name="Line 13"/>
          <p:cNvSpPr>
            <a:spLocks noChangeShapeType="1"/>
          </p:cNvSpPr>
          <p:nvPr/>
        </p:nvSpPr>
        <p:spPr bwMode="auto">
          <a:xfrm>
            <a:off x="6715140" y="1714488"/>
            <a:ext cx="1285884" cy="2071702"/>
          </a:xfrm>
          <a:prstGeom prst="line">
            <a:avLst/>
          </a:prstGeom>
          <a:noFill/>
          <a:ln w="38100" cmpd="dbl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 flipH="1">
            <a:off x="4929190" y="1857365"/>
            <a:ext cx="1573222" cy="2071702"/>
          </a:xfrm>
          <a:prstGeom prst="line">
            <a:avLst/>
          </a:prstGeom>
          <a:noFill/>
          <a:ln w="38100" cmpd="dbl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929066"/>
            <a:ext cx="3143272" cy="24613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Απλή Γραμμική Παλινδρόμηση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3226621" cy="240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3"/>
          <p:cNvSpPr>
            <a:spLocks noChangeShapeType="1"/>
          </p:cNvSpPr>
          <p:nvPr/>
        </p:nvSpPr>
        <p:spPr bwMode="auto">
          <a:xfrm flipV="1">
            <a:off x="3571868" y="1928803"/>
            <a:ext cx="2428892" cy="71438"/>
          </a:xfrm>
          <a:prstGeom prst="line">
            <a:avLst/>
          </a:prstGeom>
          <a:noFill/>
          <a:ln w="38100" cmpd="dbl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3359140" y="2214554"/>
            <a:ext cx="784232" cy="857256"/>
          </a:xfrm>
          <a:prstGeom prst="line">
            <a:avLst/>
          </a:prstGeom>
          <a:noFill/>
          <a:ln w="38100" cmpd="dbl">
            <a:solidFill>
              <a:srgbClr val="993366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72198" y="1428736"/>
            <a:ext cx="2573309" cy="4572032"/>
          </a:xfrm>
          <a:prstGeom prst="rect">
            <a:avLst/>
          </a:prstGeom>
          <a:noFill/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3143248"/>
            <a:ext cx="2533650" cy="3067050"/>
          </a:xfrm>
          <a:prstGeom prst="rect">
            <a:avLst/>
          </a:prstGeom>
          <a:noFill/>
        </p:spPr>
      </p:pic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785786" y="4429132"/>
            <a:ext cx="27146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>
                <a:solidFill>
                  <a:srgbClr val="FF9900"/>
                </a:solidFill>
                <a:latin typeface="+mj-lt"/>
              </a:rPr>
              <a:t>Εάν η σταθερά δεν πρέπει να εμφανίζεται στο μοντέλο, από-επιλέγουμε το αντίστοιχο πεδίο.</a:t>
            </a: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auto">
          <a:xfrm>
            <a:off x="3643306" y="4643446"/>
            <a:ext cx="1728788" cy="215900"/>
          </a:xfrm>
          <a:prstGeom prst="rect">
            <a:avLst/>
          </a:prstGeom>
          <a:noFill/>
          <a:ln w="25400">
            <a:solidFill>
              <a:srgbClr val="FF9900"/>
            </a:solidFill>
            <a:prstDash val="dash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Απλή Γραμμική Παλινδρόμηση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500174"/>
            <a:ext cx="46291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714348" y="3714752"/>
            <a:ext cx="79914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400" dirty="0">
                <a:latin typeface="+mj-lt"/>
              </a:rPr>
              <a:t>Ο Συντελεστής Συσχέτισης του </a:t>
            </a:r>
            <a:r>
              <a:rPr lang="en-US" sz="1400" dirty="0">
                <a:latin typeface="+mj-lt"/>
              </a:rPr>
              <a:t>Pearson </a:t>
            </a:r>
            <a:r>
              <a:rPr lang="el-GR" sz="1400" dirty="0">
                <a:latin typeface="+mj-lt"/>
              </a:rPr>
              <a:t>έχει την τιμή </a:t>
            </a:r>
            <a:r>
              <a:rPr lang="el-GR" sz="1400" dirty="0" smtClean="0">
                <a:solidFill>
                  <a:srgbClr val="C00000"/>
                </a:solidFill>
                <a:latin typeface="+mj-lt"/>
              </a:rPr>
              <a:t>0,974</a:t>
            </a:r>
            <a:r>
              <a:rPr lang="el-GR" sz="1400" dirty="0" smtClean="0">
                <a:solidFill>
                  <a:schemeClr val="tx2"/>
                </a:solidFill>
                <a:latin typeface="+mj-lt"/>
              </a:rPr>
              <a:t>, </a:t>
            </a:r>
            <a:r>
              <a:rPr lang="el-GR" sz="1400" dirty="0">
                <a:latin typeface="+mj-lt"/>
              </a:rPr>
              <a:t>αυτό σημαίνει ότι υπάρχει </a:t>
            </a:r>
            <a:r>
              <a:rPr lang="el-GR" sz="1400" dirty="0">
                <a:solidFill>
                  <a:srgbClr val="C00000"/>
                </a:solidFill>
                <a:latin typeface="+mj-lt"/>
              </a:rPr>
              <a:t>έντονα θετική συσχέτιση</a:t>
            </a:r>
            <a:r>
              <a:rPr lang="el-GR" sz="1400" dirty="0">
                <a:solidFill>
                  <a:schemeClr val="tx2"/>
                </a:solidFill>
                <a:latin typeface="+mj-lt"/>
              </a:rPr>
              <a:t> </a:t>
            </a:r>
            <a:r>
              <a:rPr lang="el-GR" sz="1400" dirty="0">
                <a:latin typeface="+mj-lt"/>
              </a:rPr>
              <a:t>(πολύ κοντά στο +1) μεταξύ των δύο </a:t>
            </a:r>
            <a:r>
              <a:rPr lang="el-GR" sz="1400" dirty="0" smtClean="0">
                <a:latin typeface="+mj-lt"/>
              </a:rPr>
              <a:t>μεταβλητών</a:t>
            </a:r>
            <a:endParaRPr lang="el-GR" sz="1400" dirty="0">
              <a:latin typeface="+mj-lt"/>
            </a:endParaRPr>
          </a:p>
          <a:p>
            <a:endParaRPr lang="el-GR" sz="1400" dirty="0">
              <a:latin typeface="+mj-lt"/>
            </a:endParaRPr>
          </a:p>
          <a:p>
            <a:r>
              <a:rPr lang="el-GR" sz="1400" dirty="0">
                <a:latin typeface="+mj-lt"/>
              </a:rPr>
              <a:t>Το </a:t>
            </a:r>
            <a:r>
              <a:rPr lang="en-US" sz="1400" dirty="0">
                <a:latin typeface="+mj-lt"/>
              </a:rPr>
              <a:t>sig</a:t>
            </a:r>
            <a:r>
              <a:rPr lang="el-GR" sz="1400" dirty="0">
                <a:latin typeface="+mj-lt"/>
              </a:rPr>
              <a:t> αναφέρεται στον εξής έλεγχο:</a:t>
            </a:r>
          </a:p>
          <a:p>
            <a:r>
              <a:rPr lang="el-GR" sz="1400" dirty="0">
                <a:latin typeface="+mj-lt"/>
              </a:rPr>
              <a:t>Η</a:t>
            </a:r>
            <a:r>
              <a:rPr lang="el-GR" sz="1400" baseline="-25000" dirty="0">
                <a:latin typeface="+mj-lt"/>
              </a:rPr>
              <a:t>0</a:t>
            </a:r>
            <a:r>
              <a:rPr lang="el-GR" sz="1400" dirty="0">
                <a:latin typeface="+mj-lt"/>
              </a:rPr>
              <a:t> : ρ = 0 (δηλαδή οι δύο μεταβλητές είναι ασυσχέτιστες) </a:t>
            </a:r>
          </a:p>
          <a:p>
            <a:r>
              <a:rPr lang="el-GR" sz="1400" dirty="0">
                <a:latin typeface="+mj-lt"/>
              </a:rPr>
              <a:t>Η</a:t>
            </a:r>
            <a:r>
              <a:rPr lang="el-GR" sz="1400" baseline="-25000" dirty="0">
                <a:latin typeface="+mj-lt"/>
              </a:rPr>
              <a:t>1</a:t>
            </a:r>
            <a:r>
              <a:rPr lang="el-GR" sz="1400" dirty="0">
                <a:latin typeface="+mj-lt"/>
              </a:rPr>
              <a:t> : ρ ≠ 0 (δηλαδή οι δύο μεταβλητές συσχετίζονται)</a:t>
            </a:r>
          </a:p>
          <a:p>
            <a:r>
              <a:rPr lang="el-GR" sz="1400" dirty="0">
                <a:latin typeface="+mj-lt"/>
              </a:rPr>
              <a:t>Εδώ </a:t>
            </a:r>
            <a:r>
              <a:rPr lang="en-US" sz="1400" dirty="0">
                <a:latin typeface="+mj-lt"/>
              </a:rPr>
              <a:t>sig</a:t>
            </a:r>
            <a:r>
              <a:rPr lang="el-GR" sz="1400" dirty="0">
                <a:latin typeface="+mj-lt"/>
              </a:rPr>
              <a:t> = 0,000 &lt;0,05 άρα απορρίπτουμε τη μηδενική υπόθεση, δηλαδή οι δύο μεταβλητές συσχετίζονται και μάλιστα, αφού ο δείκτης έχει τιμή </a:t>
            </a:r>
            <a:r>
              <a:rPr lang="el-GR" sz="1400" dirty="0" smtClean="0">
                <a:latin typeface="+mj-lt"/>
              </a:rPr>
              <a:t>0,974, </a:t>
            </a:r>
            <a:r>
              <a:rPr lang="el-GR" sz="1400" dirty="0">
                <a:latin typeface="+mj-lt"/>
              </a:rPr>
              <a:t>υπάρχει έντονη θετική συσχέτιση. </a:t>
            </a:r>
          </a:p>
        </p:txBody>
      </p:sp>
      <p:sp>
        <p:nvSpPr>
          <p:cNvPr id="5" name="4 - Έλλειψη"/>
          <p:cNvSpPr/>
          <p:nvPr/>
        </p:nvSpPr>
        <p:spPr bwMode="auto">
          <a:xfrm>
            <a:off x="5143504" y="2428868"/>
            <a:ext cx="428628" cy="214314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Απλή Γραμμική Παλινδρόμηση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500174"/>
            <a:ext cx="74390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500034" y="2857496"/>
            <a:ext cx="8135937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sz="1300" dirty="0" smtClean="0">
                <a:latin typeface="+mj-lt"/>
              </a:rPr>
              <a:t>Στον πίνακα παρουσιάζονται κάποιοι </a:t>
            </a:r>
            <a:r>
              <a:rPr lang="el-GR" sz="1300" dirty="0">
                <a:latin typeface="+mj-lt"/>
              </a:rPr>
              <a:t>δείκτες του μοντέλου:</a:t>
            </a:r>
          </a:p>
          <a:p>
            <a:pPr algn="just"/>
            <a:endParaRPr lang="el-GR" sz="1300" dirty="0">
              <a:latin typeface="+mj-lt"/>
            </a:endParaRPr>
          </a:p>
          <a:p>
            <a:pPr marL="628650" lvl="1" indent="-171450" algn="just">
              <a:buFont typeface="Wingdings" pitchFamily="2" charset="2"/>
              <a:buChar char="ü"/>
            </a:pPr>
            <a:r>
              <a:rPr lang="el-GR" sz="1300" dirty="0">
                <a:latin typeface="+mj-lt"/>
              </a:rPr>
              <a:t>Το </a:t>
            </a:r>
            <a:r>
              <a:rPr lang="en-US" sz="1300" b="1" dirty="0">
                <a:solidFill>
                  <a:srgbClr val="C00000"/>
                </a:solidFill>
                <a:latin typeface="+mj-lt"/>
              </a:rPr>
              <a:t>R</a:t>
            </a:r>
            <a:r>
              <a:rPr lang="en-US" sz="1300" dirty="0">
                <a:latin typeface="+mj-lt"/>
              </a:rPr>
              <a:t> </a:t>
            </a:r>
            <a:r>
              <a:rPr lang="el-GR" sz="1300" dirty="0">
                <a:latin typeface="+mj-lt"/>
              </a:rPr>
              <a:t>είναι ο συντελεστής συσχέτισης. Άρα εδώ φαίνεται ότι υπάρχει μεγάλη θετική συσχέτιση μεταξύ των δύο μεταβλητών. </a:t>
            </a:r>
          </a:p>
          <a:p>
            <a:pPr marL="628650" lvl="1" indent="-171450" algn="just">
              <a:buFont typeface="Wingdings" pitchFamily="2" charset="2"/>
              <a:buChar char="ü"/>
            </a:pPr>
            <a:endParaRPr lang="el-GR" sz="1300" dirty="0">
              <a:latin typeface="+mj-lt"/>
            </a:endParaRPr>
          </a:p>
          <a:p>
            <a:pPr marL="628650" lvl="1" indent="-171450" algn="just">
              <a:buFont typeface="Wingdings" pitchFamily="2" charset="2"/>
              <a:buChar char="ü"/>
            </a:pPr>
            <a:r>
              <a:rPr lang="el-GR" sz="1300" dirty="0">
                <a:latin typeface="+mj-lt"/>
              </a:rPr>
              <a:t>Το </a:t>
            </a:r>
            <a:r>
              <a:rPr lang="en-US" sz="1300" b="1" dirty="0">
                <a:solidFill>
                  <a:srgbClr val="CC99FF"/>
                </a:solidFill>
                <a:latin typeface="+mj-lt"/>
              </a:rPr>
              <a:t>R</a:t>
            </a:r>
            <a:r>
              <a:rPr lang="el-GR" sz="1300" b="1" baseline="30000" dirty="0">
                <a:solidFill>
                  <a:srgbClr val="CC99FF"/>
                </a:solidFill>
                <a:latin typeface="+mj-lt"/>
              </a:rPr>
              <a:t>2</a:t>
            </a:r>
            <a:r>
              <a:rPr lang="el-GR" sz="1300" b="1" dirty="0">
                <a:latin typeface="+mj-lt"/>
              </a:rPr>
              <a:t> </a:t>
            </a:r>
            <a:r>
              <a:rPr lang="el-GR" sz="1300" dirty="0">
                <a:latin typeface="+mj-lt"/>
              </a:rPr>
              <a:t>είναι ο συντελεστής προσδιορισμού ο οποίος χρησιμοποιείται, ουσιαστικά, ως κριτήριο καλής προσαρμογής των δεδομένων στο γραμμικό μοντέλο. Εξετάζει δηλαδή πόση είναι η μεταβλητότητα της Υ που εξηγείται από την παλινδρόμηση και πόση μένει ανερμήνευτη, δηλαδή οφείλεται σε τυχαίους παράγοντες. Στη συγκεκριμένη περίπτωση το </a:t>
            </a:r>
            <a:r>
              <a:rPr lang="el-GR" sz="1300" dirty="0" smtClean="0">
                <a:latin typeface="+mj-lt"/>
              </a:rPr>
              <a:t>94,9% </a:t>
            </a:r>
            <a:r>
              <a:rPr lang="el-GR" sz="1300" dirty="0">
                <a:latin typeface="+mj-lt"/>
              </a:rPr>
              <a:t>της μεταβλητότητας της Υ εξηγείται από την παλινδρόμηση. </a:t>
            </a:r>
          </a:p>
          <a:p>
            <a:pPr marL="628650" lvl="1" indent="-171450" algn="just">
              <a:buFont typeface="Wingdings" pitchFamily="2" charset="2"/>
              <a:buChar char="ü"/>
            </a:pPr>
            <a:endParaRPr lang="el-GR" sz="1300" dirty="0">
              <a:latin typeface="+mj-lt"/>
            </a:endParaRPr>
          </a:p>
          <a:p>
            <a:pPr marL="628650" lvl="1" indent="-171450" algn="just">
              <a:buFont typeface="Wingdings" pitchFamily="2" charset="2"/>
              <a:buChar char="ü"/>
            </a:pPr>
            <a:r>
              <a:rPr lang="el-GR" sz="1300" dirty="0">
                <a:latin typeface="+mj-lt"/>
              </a:rPr>
              <a:t>Το </a:t>
            </a:r>
            <a:r>
              <a:rPr lang="en-US" sz="1300" b="1" dirty="0">
                <a:solidFill>
                  <a:srgbClr val="808000"/>
                </a:solidFill>
                <a:latin typeface="+mj-lt"/>
              </a:rPr>
              <a:t>R</a:t>
            </a:r>
            <a:r>
              <a:rPr lang="el-GR" sz="1300" b="1" baseline="30000" dirty="0">
                <a:solidFill>
                  <a:srgbClr val="808000"/>
                </a:solidFill>
                <a:latin typeface="+mj-lt"/>
              </a:rPr>
              <a:t>2</a:t>
            </a:r>
            <a:r>
              <a:rPr lang="el-GR" sz="1300" b="1" dirty="0">
                <a:solidFill>
                  <a:srgbClr val="808000"/>
                </a:solidFill>
                <a:latin typeface="+mj-lt"/>
              </a:rPr>
              <a:t> </a:t>
            </a:r>
            <a:r>
              <a:rPr lang="en-US" sz="1300" b="1" dirty="0">
                <a:solidFill>
                  <a:srgbClr val="808000"/>
                </a:solidFill>
                <a:latin typeface="+mj-lt"/>
              </a:rPr>
              <a:t>Adjusted</a:t>
            </a:r>
            <a:r>
              <a:rPr lang="en-US" sz="1300" dirty="0">
                <a:solidFill>
                  <a:srgbClr val="808000"/>
                </a:solidFill>
                <a:latin typeface="+mj-lt"/>
              </a:rPr>
              <a:t> </a:t>
            </a:r>
            <a:r>
              <a:rPr lang="el-GR" sz="1300" dirty="0">
                <a:latin typeface="+mj-lt"/>
              </a:rPr>
              <a:t>λαμβάνει υπόψη του τον αριθμό των μεταβλητών που έχουμε στο μοντέλο. Είναι καλύτερο από το απλό </a:t>
            </a:r>
            <a:r>
              <a:rPr lang="en-US" sz="1300" dirty="0">
                <a:latin typeface="+mj-lt"/>
              </a:rPr>
              <a:t>R</a:t>
            </a:r>
            <a:r>
              <a:rPr lang="el-GR" sz="1300" baseline="30000" dirty="0">
                <a:latin typeface="+mj-lt"/>
              </a:rPr>
              <a:t>2</a:t>
            </a:r>
            <a:r>
              <a:rPr lang="el-GR" sz="1300" dirty="0">
                <a:latin typeface="+mj-lt"/>
              </a:rPr>
              <a:t>. </a:t>
            </a:r>
          </a:p>
          <a:p>
            <a:pPr marL="628650" lvl="1" indent="-171450" algn="just">
              <a:buFont typeface="Wingdings" pitchFamily="2" charset="2"/>
              <a:buChar char="ü"/>
            </a:pPr>
            <a:endParaRPr lang="el-GR" sz="1300" b="1" dirty="0">
              <a:latin typeface="+mj-lt"/>
            </a:endParaRPr>
          </a:p>
          <a:p>
            <a:pPr marL="628650" lvl="1" indent="-171450" algn="just">
              <a:buFont typeface="Wingdings" pitchFamily="2" charset="2"/>
              <a:buChar char="ü"/>
            </a:pPr>
            <a:r>
              <a:rPr lang="el-GR" sz="1300" dirty="0">
                <a:latin typeface="+mj-lt"/>
              </a:rPr>
              <a:t>Το </a:t>
            </a:r>
            <a:r>
              <a:rPr lang="en-US" sz="1300" b="1" dirty="0">
                <a:solidFill>
                  <a:srgbClr val="0070C0"/>
                </a:solidFill>
                <a:latin typeface="+mj-lt"/>
              </a:rPr>
              <a:t>Standard Error of the Estimate</a:t>
            </a:r>
            <a:r>
              <a:rPr lang="el-GR" sz="1300" dirty="0">
                <a:solidFill>
                  <a:srgbClr val="0070C0"/>
                </a:solidFill>
                <a:latin typeface="+mj-lt"/>
              </a:rPr>
              <a:t> </a:t>
            </a:r>
            <a:r>
              <a:rPr lang="el-GR" sz="1300" dirty="0">
                <a:latin typeface="+mj-lt"/>
              </a:rPr>
              <a:t>είναι το τυπικό σφάλμα εκτίμησης και είναι ένα μέτρο του πόσο η τιμή διαφέρει από δείγμα σε δείγμα. </a:t>
            </a:r>
          </a:p>
        </p:txBody>
      </p:sp>
      <p:sp>
        <p:nvSpPr>
          <p:cNvPr id="5" name="4 - Έλλειψη"/>
          <p:cNvSpPr/>
          <p:nvPr/>
        </p:nvSpPr>
        <p:spPr bwMode="auto">
          <a:xfrm>
            <a:off x="1214414" y="2071678"/>
            <a:ext cx="500066" cy="42862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6" name="5 - Έλλειψη"/>
          <p:cNvSpPr/>
          <p:nvPr/>
        </p:nvSpPr>
        <p:spPr bwMode="auto">
          <a:xfrm>
            <a:off x="1785918" y="2000240"/>
            <a:ext cx="642942" cy="500066"/>
          </a:xfrm>
          <a:prstGeom prst="ellipse">
            <a:avLst/>
          </a:prstGeom>
          <a:noFill/>
          <a:ln w="28575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7" name="6 - Έλλειψη"/>
          <p:cNvSpPr/>
          <p:nvPr/>
        </p:nvSpPr>
        <p:spPr bwMode="auto">
          <a:xfrm>
            <a:off x="2500298" y="1857364"/>
            <a:ext cx="857256" cy="714380"/>
          </a:xfrm>
          <a:prstGeom prst="ellipse">
            <a:avLst/>
          </a:prstGeom>
          <a:noFill/>
          <a:ln w="28575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8" name="7 - Έλλειψη"/>
          <p:cNvSpPr/>
          <p:nvPr/>
        </p:nvSpPr>
        <p:spPr bwMode="auto">
          <a:xfrm>
            <a:off x="3357554" y="1928802"/>
            <a:ext cx="928694" cy="642942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Απλή Γραμμική Παλινδρόμηση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1571612"/>
            <a:ext cx="50006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642911" y="3214686"/>
            <a:ext cx="764386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400" dirty="0">
                <a:latin typeface="+mj-lt"/>
              </a:rPr>
              <a:t>Ο Πίνακας </a:t>
            </a:r>
            <a:r>
              <a:rPr lang="en-US" sz="1400" dirty="0">
                <a:latin typeface="+mj-lt"/>
              </a:rPr>
              <a:t>ANOVA </a:t>
            </a:r>
            <a:r>
              <a:rPr lang="el-GR" sz="1400" dirty="0">
                <a:latin typeface="+mj-lt"/>
              </a:rPr>
              <a:t>αναφέρεται στον έλεγχο:</a:t>
            </a:r>
          </a:p>
          <a:p>
            <a:endParaRPr lang="el-GR" sz="1400" dirty="0">
              <a:latin typeface="+mj-lt"/>
            </a:endParaRPr>
          </a:p>
          <a:p>
            <a:r>
              <a:rPr lang="el-GR" sz="1400" dirty="0">
                <a:latin typeface="+mj-lt"/>
              </a:rPr>
              <a:t>Η</a:t>
            </a:r>
            <a:r>
              <a:rPr lang="el-GR" sz="1400" baseline="-25000" dirty="0">
                <a:latin typeface="+mj-lt"/>
              </a:rPr>
              <a:t>0</a:t>
            </a:r>
            <a:r>
              <a:rPr lang="el-GR" sz="1400" dirty="0">
                <a:latin typeface="+mj-lt"/>
              </a:rPr>
              <a:t> : β</a:t>
            </a:r>
            <a:r>
              <a:rPr lang="el-GR" sz="1400" baseline="-25000" dirty="0">
                <a:latin typeface="+mj-lt"/>
              </a:rPr>
              <a:t>1</a:t>
            </a:r>
            <a:r>
              <a:rPr lang="el-GR" sz="1400" dirty="0">
                <a:latin typeface="+mj-lt"/>
              </a:rPr>
              <a:t> = 0 (εάν είχαμε πολλές ανεξάρτητες μεταβλητές ο έλεγχος θα αφορούσε όλους τους συντελεστές των ανεξάρτητων μεταβλητών ότι ήταν 0) </a:t>
            </a:r>
          </a:p>
          <a:p>
            <a:r>
              <a:rPr lang="el-GR" sz="1400" dirty="0">
                <a:latin typeface="+mj-lt"/>
              </a:rPr>
              <a:t>Η</a:t>
            </a:r>
            <a:r>
              <a:rPr lang="el-GR" sz="1400" baseline="-25000" dirty="0">
                <a:latin typeface="+mj-lt"/>
              </a:rPr>
              <a:t>0</a:t>
            </a:r>
            <a:r>
              <a:rPr lang="el-GR" sz="1400" dirty="0">
                <a:latin typeface="+mj-lt"/>
              </a:rPr>
              <a:t> : β</a:t>
            </a:r>
            <a:r>
              <a:rPr lang="el-GR" sz="1400" baseline="-25000" dirty="0">
                <a:latin typeface="+mj-lt"/>
              </a:rPr>
              <a:t>1</a:t>
            </a:r>
            <a:r>
              <a:rPr lang="el-GR" sz="1400" dirty="0">
                <a:latin typeface="+mj-lt"/>
              </a:rPr>
              <a:t> </a:t>
            </a:r>
            <a:r>
              <a:rPr lang="el-GR" sz="1400" dirty="0">
                <a:latin typeface="+mj-lt"/>
                <a:cs typeface="Arial" charset="0"/>
              </a:rPr>
              <a:t>≠ </a:t>
            </a:r>
            <a:r>
              <a:rPr lang="el-GR" sz="1400" dirty="0">
                <a:latin typeface="+mj-lt"/>
              </a:rPr>
              <a:t>0</a:t>
            </a:r>
          </a:p>
          <a:p>
            <a:endParaRPr lang="el-GR" sz="1400" dirty="0">
              <a:latin typeface="+mj-lt"/>
            </a:endParaRPr>
          </a:p>
          <a:p>
            <a:r>
              <a:rPr lang="el-GR" sz="1400" dirty="0">
                <a:latin typeface="+mj-lt"/>
              </a:rPr>
              <a:t>Δηλαδή ο έλεγχος εξετάζει αν η μεταβλητή Χ είναι στατιστικά σημαντική, δηλαδή εάν το μοντέλο μας είναι το σταθερό μοντέλο </a:t>
            </a:r>
            <a:r>
              <a:rPr lang="en-US" sz="1400" dirty="0">
                <a:latin typeface="+mj-lt"/>
              </a:rPr>
              <a:t>Y=</a:t>
            </a:r>
            <a:r>
              <a:rPr lang="el-GR" sz="1400" dirty="0">
                <a:latin typeface="+mj-lt"/>
              </a:rPr>
              <a:t>α.</a:t>
            </a:r>
          </a:p>
          <a:p>
            <a:endParaRPr lang="el-GR" sz="1400" dirty="0">
              <a:latin typeface="+mj-lt"/>
            </a:endParaRPr>
          </a:p>
          <a:p>
            <a:r>
              <a:rPr lang="el-GR" sz="1400" dirty="0">
                <a:latin typeface="+mj-lt"/>
              </a:rPr>
              <a:t>Εδώ 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sig 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= 0,000 </a:t>
            </a:r>
            <a:r>
              <a:rPr lang="el-GR" sz="1400" dirty="0">
                <a:latin typeface="+mj-lt"/>
              </a:rPr>
              <a:t>άρα απορρίπτουμε την </a:t>
            </a:r>
            <a:r>
              <a:rPr lang="el-GR" sz="1400" dirty="0" smtClean="0">
                <a:latin typeface="+mj-lt"/>
              </a:rPr>
              <a:t>Η</a:t>
            </a:r>
            <a:r>
              <a:rPr lang="el-GR" sz="1400" baseline="-25000" dirty="0" smtClean="0">
                <a:latin typeface="+mj-lt"/>
              </a:rPr>
              <a:t>0</a:t>
            </a:r>
            <a:r>
              <a:rPr lang="en-US" sz="1400" baseline="-25000" dirty="0" smtClean="0">
                <a:latin typeface="+mj-lt"/>
              </a:rPr>
              <a:t> </a:t>
            </a:r>
            <a:r>
              <a:rPr lang="el-GR" sz="1400" dirty="0">
                <a:latin typeface="+mj-lt"/>
              </a:rPr>
              <a:t>δηλαδή υπάρχει σχέση μεταξύ Χ και Υ. </a:t>
            </a:r>
          </a:p>
          <a:p>
            <a:endParaRPr lang="el-GR" sz="1400" dirty="0">
              <a:latin typeface="+mj-lt"/>
            </a:endParaRPr>
          </a:p>
          <a:p>
            <a:endParaRPr lang="el-GR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Απλή Γραμμική Παλινδρόμηση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1428736"/>
            <a:ext cx="5324475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3237" y="2928934"/>
            <a:ext cx="8640763" cy="309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300" dirty="0">
                <a:latin typeface="+mj-lt"/>
              </a:rPr>
              <a:t>T</a:t>
            </a:r>
            <a:r>
              <a:rPr lang="el-GR" sz="1300" dirty="0">
                <a:latin typeface="+mj-lt"/>
              </a:rPr>
              <a:t>α </a:t>
            </a:r>
            <a:r>
              <a:rPr lang="en-US" sz="1300" dirty="0">
                <a:latin typeface="+mj-lt"/>
              </a:rPr>
              <a:t>B </a:t>
            </a:r>
            <a:r>
              <a:rPr lang="el-GR" sz="1300" dirty="0">
                <a:latin typeface="+mj-lt"/>
              </a:rPr>
              <a:t>είναι ο συντελεστής</a:t>
            </a:r>
            <a:r>
              <a:rPr lang="el-GR" sz="1300" dirty="0">
                <a:solidFill>
                  <a:srgbClr val="FFCCFF"/>
                </a:solidFill>
                <a:latin typeface="+mj-lt"/>
              </a:rPr>
              <a:t> </a:t>
            </a:r>
            <a:r>
              <a:rPr lang="el-GR" sz="1300" b="1" dirty="0">
                <a:solidFill>
                  <a:srgbClr val="FF0000"/>
                </a:solidFill>
                <a:latin typeface="+mj-lt"/>
              </a:rPr>
              <a:t>β</a:t>
            </a:r>
            <a:r>
              <a:rPr lang="el-GR" sz="1300" dirty="0">
                <a:latin typeface="+mj-lt"/>
              </a:rPr>
              <a:t> της ανεξάρτητης μεταβλητής και ο σταθερός όρος</a:t>
            </a:r>
            <a:r>
              <a:rPr lang="el-GR" sz="1300" b="1" dirty="0">
                <a:latin typeface="+mj-lt"/>
              </a:rPr>
              <a:t> </a:t>
            </a:r>
            <a:r>
              <a:rPr lang="el-GR" sz="1300" b="1" dirty="0">
                <a:solidFill>
                  <a:srgbClr val="A858A2"/>
                </a:solidFill>
                <a:latin typeface="+mj-lt"/>
              </a:rPr>
              <a:t>α</a:t>
            </a:r>
          </a:p>
          <a:p>
            <a:endParaRPr lang="el-GR" sz="1300" dirty="0">
              <a:latin typeface="+mj-lt"/>
            </a:endParaRPr>
          </a:p>
          <a:p>
            <a:r>
              <a:rPr lang="el-GR" sz="1300" b="1" dirty="0">
                <a:solidFill>
                  <a:srgbClr val="FF0000"/>
                </a:solidFill>
                <a:latin typeface="+mj-lt"/>
              </a:rPr>
              <a:t>Υ = </a:t>
            </a:r>
            <a:r>
              <a:rPr lang="el-GR" sz="1300" b="1" dirty="0" smtClean="0">
                <a:solidFill>
                  <a:srgbClr val="FF0000"/>
                </a:solidFill>
                <a:latin typeface="+mj-lt"/>
              </a:rPr>
              <a:t>-231,788 </a:t>
            </a:r>
            <a:r>
              <a:rPr lang="el-GR" sz="1300" b="1" dirty="0">
                <a:solidFill>
                  <a:srgbClr val="FF0000"/>
                </a:solidFill>
                <a:latin typeface="+mj-lt"/>
              </a:rPr>
              <a:t>+ </a:t>
            </a:r>
            <a:r>
              <a:rPr lang="el-GR" sz="1300" b="1" dirty="0" smtClean="0">
                <a:solidFill>
                  <a:srgbClr val="FF0000"/>
                </a:solidFill>
                <a:latin typeface="+mj-lt"/>
              </a:rPr>
              <a:t>23,485Χ </a:t>
            </a:r>
            <a:endParaRPr lang="el-GR" sz="1300" b="1" dirty="0">
              <a:solidFill>
                <a:srgbClr val="FF0000"/>
              </a:solidFill>
              <a:latin typeface="+mj-lt"/>
            </a:endParaRPr>
          </a:p>
          <a:p>
            <a:endParaRPr lang="el-GR" sz="1300" dirty="0">
              <a:latin typeface="+mj-lt"/>
            </a:endParaRPr>
          </a:p>
          <a:p>
            <a:r>
              <a:rPr lang="el-GR" sz="1300" dirty="0" smtClean="0">
                <a:latin typeface="+mj-lt"/>
              </a:rPr>
              <a:t>Επομένως </a:t>
            </a:r>
            <a:r>
              <a:rPr lang="el-GR" sz="1300" dirty="0">
                <a:latin typeface="+mj-lt"/>
              </a:rPr>
              <a:t>εάν η </a:t>
            </a:r>
            <a:r>
              <a:rPr lang="el-GR" sz="1300" dirty="0" smtClean="0">
                <a:latin typeface="+mj-lt"/>
              </a:rPr>
              <a:t>ηλικία (Χ</a:t>
            </a:r>
            <a:r>
              <a:rPr lang="el-GR" sz="1300" dirty="0">
                <a:latin typeface="+mj-lt"/>
              </a:rPr>
              <a:t>) είναι 0 </a:t>
            </a:r>
            <a:r>
              <a:rPr lang="el-GR" sz="1300" dirty="0" smtClean="0">
                <a:latin typeface="+mj-lt"/>
              </a:rPr>
              <a:t>τότε το χαρτζιλίκι (Υ</a:t>
            </a:r>
            <a:r>
              <a:rPr lang="el-GR" sz="1300" dirty="0">
                <a:latin typeface="+mj-lt"/>
              </a:rPr>
              <a:t>) είναι </a:t>
            </a:r>
            <a:r>
              <a:rPr lang="el-GR" sz="1300" dirty="0" smtClean="0">
                <a:latin typeface="+mj-lt"/>
              </a:rPr>
              <a:t>-231,788. Προφανώς στο συγκεκριμένο παράδειγμα δεν έχει νόημα αυτό. Εννοείται ότι σε μηδενική ηλικία το χαρτζιλίκι δεν υπάρχει. </a:t>
            </a:r>
            <a:endParaRPr lang="el-GR" sz="1300" dirty="0">
              <a:latin typeface="+mj-lt"/>
            </a:endParaRPr>
          </a:p>
          <a:p>
            <a:r>
              <a:rPr lang="el-GR" sz="1300" dirty="0">
                <a:latin typeface="+mj-lt"/>
              </a:rPr>
              <a:t>Για κάθε επιπλέον αύξηση της </a:t>
            </a:r>
            <a:r>
              <a:rPr lang="el-GR" sz="1300" dirty="0" smtClean="0">
                <a:latin typeface="+mj-lt"/>
              </a:rPr>
              <a:t>ηλικίας κατά </a:t>
            </a:r>
            <a:r>
              <a:rPr lang="el-GR" sz="1300" dirty="0">
                <a:latin typeface="+mj-lt"/>
              </a:rPr>
              <a:t>μία μονάδα, </a:t>
            </a:r>
            <a:r>
              <a:rPr lang="el-GR" sz="1300" dirty="0" smtClean="0">
                <a:latin typeface="+mj-lt"/>
              </a:rPr>
              <a:t>το χαρτζιλίκι αυξάνεται </a:t>
            </a:r>
            <a:r>
              <a:rPr lang="el-GR" sz="1300" dirty="0">
                <a:latin typeface="+mj-lt"/>
              </a:rPr>
              <a:t>κατά </a:t>
            </a:r>
            <a:r>
              <a:rPr lang="el-GR" sz="1300" dirty="0" smtClean="0">
                <a:latin typeface="+mj-lt"/>
              </a:rPr>
              <a:t>23,485. </a:t>
            </a:r>
            <a:endParaRPr lang="el-GR" sz="1300" dirty="0">
              <a:latin typeface="+mj-lt"/>
            </a:endParaRPr>
          </a:p>
          <a:p>
            <a:endParaRPr lang="el-GR" sz="1300" dirty="0">
              <a:latin typeface="+mj-lt"/>
            </a:endParaRPr>
          </a:p>
          <a:p>
            <a:r>
              <a:rPr lang="el-GR" sz="1300" dirty="0">
                <a:latin typeface="+mj-lt"/>
              </a:rPr>
              <a:t>Οι </a:t>
            </a:r>
            <a:r>
              <a:rPr lang="el-GR" sz="1300" dirty="0">
                <a:solidFill>
                  <a:srgbClr val="0070C0"/>
                </a:solidFill>
                <a:latin typeface="+mj-lt"/>
              </a:rPr>
              <a:t>έλεγχοι του πίνακα </a:t>
            </a:r>
            <a:r>
              <a:rPr lang="el-GR" sz="1300" dirty="0">
                <a:latin typeface="+mj-lt"/>
              </a:rPr>
              <a:t>αφορούν τις παραμέτρους και είναι οι εξής:</a:t>
            </a:r>
          </a:p>
          <a:p>
            <a:endParaRPr lang="el-GR" sz="1300" dirty="0">
              <a:latin typeface="+mj-lt"/>
            </a:endParaRPr>
          </a:p>
          <a:p>
            <a:r>
              <a:rPr lang="el-GR" sz="1300" dirty="0">
                <a:latin typeface="+mj-lt"/>
              </a:rPr>
              <a:t>Για </a:t>
            </a:r>
            <a:r>
              <a:rPr lang="en-US" sz="1300" dirty="0">
                <a:latin typeface="+mj-lt"/>
              </a:rPr>
              <a:t>Constant</a:t>
            </a:r>
            <a:r>
              <a:rPr lang="el-GR" sz="1300" dirty="0">
                <a:latin typeface="+mj-lt"/>
              </a:rPr>
              <a:t>   Η</a:t>
            </a:r>
            <a:r>
              <a:rPr lang="el-GR" sz="1300" baseline="-25000" dirty="0">
                <a:latin typeface="+mj-lt"/>
              </a:rPr>
              <a:t>0</a:t>
            </a:r>
            <a:r>
              <a:rPr lang="el-GR" sz="1300" dirty="0">
                <a:latin typeface="+mj-lt"/>
              </a:rPr>
              <a:t> : β</a:t>
            </a:r>
            <a:r>
              <a:rPr lang="el-GR" sz="1300" baseline="-25000" dirty="0">
                <a:latin typeface="+mj-lt"/>
              </a:rPr>
              <a:t>0</a:t>
            </a:r>
            <a:r>
              <a:rPr lang="el-GR" sz="1300" dirty="0">
                <a:latin typeface="+mj-lt"/>
              </a:rPr>
              <a:t> = 0. Εδώ </a:t>
            </a:r>
            <a:r>
              <a:rPr lang="en-US" sz="1300" dirty="0">
                <a:latin typeface="+mj-lt"/>
              </a:rPr>
              <a:t>sig </a:t>
            </a:r>
            <a:r>
              <a:rPr lang="el-GR" sz="1300" dirty="0">
                <a:latin typeface="+mj-lt"/>
              </a:rPr>
              <a:t>=</a:t>
            </a:r>
            <a:r>
              <a:rPr lang="el-GR" sz="1300" dirty="0" smtClean="0">
                <a:latin typeface="+mj-lt"/>
              </a:rPr>
              <a:t>0,000, απορρίπτω </a:t>
            </a:r>
            <a:r>
              <a:rPr lang="el-GR" sz="1300" dirty="0">
                <a:latin typeface="+mj-lt"/>
              </a:rPr>
              <a:t>τη μηδενική υπόθεση άρα η τιμή της σταθεράς </a:t>
            </a:r>
            <a:r>
              <a:rPr lang="el-GR" sz="1300" dirty="0" smtClean="0">
                <a:latin typeface="+mj-lt"/>
              </a:rPr>
              <a:t>δεν μπορεί </a:t>
            </a:r>
            <a:r>
              <a:rPr lang="el-GR" sz="1300" dirty="0">
                <a:latin typeface="+mj-lt"/>
              </a:rPr>
              <a:t>να υποτεθεί 0. </a:t>
            </a:r>
          </a:p>
          <a:p>
            <a:endParaRPr lang="el-GR" sz="1300" dirty="0">
              <a:latin typeface="+mj-lt"/>
            </a:endParaRPr>
          </a:p>
          <a:p>
            <a:r>
              <a:rPr lang="el-GR" sz="1300" dirty="0">
                <a:latin typeface="+mj-lt"/>
              </a:rPr>
              <a:t>Για την </a:t>
            </a:r>
            <a:r>
              <a:rPr lang="el-GR" sz="1300" dirty="0" smtClean="0">
                <a:latin typeface="+mj-lt"/>
              </a:rPr>
              <a:t>Ηλικία Η</a:t>
            </a:r>
            <a:r>
              <a:rPr lang="el-GR" sz="1300" baseline="-25000" dirty="0" smtClean="0">
                <a:latin typeface="+mj-lt"/>
              </a:rPr>
              <a:t>0</a:t>
            </a:r>
            <a:r>
              <a:rPr lang="el-GR" sz="1300" dirty="0" smtClean="0">
                <a:latin typeface="+mj-lt"/>
              </a:rPr>
              <a:t> </a:t>
            </a:r>
            <a:r>
              <a:rPr lang="el-GR" sz="1300" dirty="0">
                <a:latin typeface="+mj-lt"/>
              </a:rPr>
              <a:t>: β</a:t>
            </a:r>
            <a:r>
              <a:rPr lang="el-GR" sz="1300" baseline="-25000" dirty="0">
                <a:latin typeface="+mj-lt"/>
              </a:rPr>
              <a:t>1</a:t>
            </a:r>
            <a:r>
              <a:rPr lang="el-GR" sz="1300" dirty="0">
                <a:latin typeface="+mj-lt"/>
              </a:rPr>
              <a:t> = 0. Εδώ </a:t>
            </a:r>
            <a:r>
              <a:rPr lang="en-US" sz="1300" dirty="0">
                <a:latin typeface="+mj-lt"/>
              </a:rPr>
              <a:t>sig </a:t>
            </a:r>
            <a:r>
              <a:rPr lang="el-GR" sz="1300" dirty="0">
                <a:latin typeface="+mj-lt"/>
              </a:rPr>
              <a:t>=0,000, απορρίπτω τη μηδενική υπόθεση άρα η τιμή της παραμέτρου για τη Χ δεν μπορεί να υποτεθεί 0. 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57488" y="2000240"/>
            <a:ext cx="785818" cy="571504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1400">
              <a:latin typeface="+mj-lt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2643174" y="2643182"/>
            <a:ext cx="428628" cy="357190"/>
          </a:xfrm>
          <a:prstGeom prst="line">
            <a:avLst/>
          </a:prstGeom>
          <a:noFill/>
          <a:ln w="25400">
            <a:solidFill>
              <a:srgbClr val="FF0000"/>
            </a:solidFill>
            <a:prstDash val="dash"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 sz="1400">
              <a:latin typeface="+mj-lt"/>
            </a:endParaRP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6072198" y="2000240"/>
            <a:ext cx="576262" cy="649287"/>
          </a:xfrm>
          <a:prstGeom prst="rect">
            <a:avLst/>
          </a:prstGeom>
          <a:noFill/>
          <a:ln w="38100">
            <a:solidFill>
              <a:srgbClr val="0070C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14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285720" y="1785926"/>
            <a:ext cx="8569325" cy="1751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sz="1400" dirty="0">
                <a:latin typeface="+mj-lt"/>
              </a:rPr>
              <a:t>Η πολλαπλή ανάλυση παλινδρόμησης μας δίνει πληροφορίες για το πως </a:t>
            </a:r>
            <a:r>
              <a:rPr lang="el-GR" sz="1400" u="sng" dirty="0">
                <a:latin typeface="+mj-lt"/>
              </a:rPr>
              <a:t>μια μεταβλητή</a:t>
            </a:r>
            <a:r>
              <a:rPr lang="el-GR" sz="1400" dirty="0">
                <a:latin typeface="+mj-lt"/>
              </a:rPr>
              <a:t> </a:t>
            </a:r>
            <a:r>
              <a:rPr lang="el-GR" sz="1400" dirty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σχετίζεται </a:t>
            </a:r>
            <a:r>
              <a:rPr lang="el-GR" sz="1400" dirty="0">
                <a:latin typeface="+mj-lt"/>
              </a:rPr>
              <a:t>μ’ </a:t>
            </a:r>
            <a:r>
              <a:rPr lang="el-GR" sz="1400" u="sng" dirty="0">
                <a:latin typeface="+mj-lt"/>
              </a:rPr>
              <a:t>άλλες μεταβλητές</a:t>
            </a:r>
            <a:r>
              <a:rPr lang="el-GR" sz="1400" dirty="0">
                <a:latin typeface="+mj-lt"/>
              </a:rPr>
              <a:t> και μας δίνει την εξίσωση γραμμικής παλινδρόμησης που επιτρέπει τον υπολογισμό της άγνωστης μεταβλητής αν οι τιμές των υπολοίπων είναι γνωστές.</a:t>
            </a:r>
          </a:p>
          <a:p>
            <a:pPr algn="just"/>
            <a:endParaRPr lang="el-GR" sz="14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el-GR" sz="1400" dirty="0">
                <a:latin typeface="+mj-lt"/>
              </a:rPr>
              <a:t>Το μοντέλο της πολλαπλής ανάλυσης παλινδρόμησης είναι </a:t>
            </a:r>
          </a:p>
          <a:p>
            <a:pPr algn="just">
              <a:lnSpc>
                <a:spcPct val="90000"/>
              </a:lnSpc>
            </a:pPr>
            <a:r>
              <a:rPr lang="el-GR" sz="1400" dirty="0">
                <a:solidFill>
                  <a:schemeClr val="folHlink"/>
                </a:solidFill>
                <a:latin typeface="+mj-lt"/>
              </a:rPr>
              <a:t>			</a:t>
            </a:r>
          </a:p>
          <a:p>
            <a:pPr algn="just">
              <a:lnSpc>
                <a:spcPct val="90000"/>
              </a:lnSpc>
            </a:pPr>
            <a:r>
              <a:rPr lang="el-GR" sz="1400" dirty="0">
                <a:solidFill>
                  <a:schemeClr val="folHlink"/>
                </a:solidFill>
                <a:latin typeface="+mj-lt"/>
              </a:rPr>
              <a:t>			</a:t>
            </a:r>
            <a:r>
              <a:rPr lang="el-GR" sz="1400" b="1" dirty="0">
                <a:solidFill>
                  <a:srgbClr val="FF0000"/>
                </a:solidFill>
                <a:latin typeface="+mj-lt"/>
              </a:rPr>
              <a:t>Υ=α+β</a:t>
            </a:r>
            <a:r>
              <a:rPr lang="el-GR" sz="1400" b="1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l-GR" sz="1400" b="1" dirty="0">
                <a:solidFill>
                  <a:srgbClr val="FF0000"/>
                </a:solidFill>
                <a:latin typeface="+mj-lt"/>
              </a:rPr>
              <a:t>Χ</a:t>
            </a:r>
            <a:r>
              <a:rPr lang="el-GR" sz="1400" b="1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l-GR" sz="1400" b="1" dirty="0">
                <a:solidFill>
                  <a:srgbClr val="FF0000"/>
                </a:solidFill>
                <a:latin typeface="+mj-lt"/>
              </a:rPr>
              <a:t>+β</a:t>
            </a:r>
            <a:r>
              <a:rPr lang="el-GR" sz="1400" b="1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l-GR" sz="1400" b="1" dirty="0">
                <a:solidFill>
                  <a:srgbClr val="FF0000"/>
                </a:solidFill>
                <a:latin typeface="+mj-lt"/>
              </a:rPr>
              <a:t>Χ</a:t>
            </a:r>
            <a:r>
              <a:rPr lang="el-GR" sz="1400" b="1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l-GR" sz="1400" b="1" dirty="0">
                <a:solidFill>
                  <a:srgbClr val="FF0000"/>
                </a:solidFill>
                <a:latin typeface="+mj-lt"/>
              </a:rPr>
              <a:t>+…β</a:t>
            </a:r>
            <a:r>
              <a:rPr lang="el-GR" sz="1400" b="1" baseline="-25000" dirty="0">
                <a:solidFill>
                  <a:srgbClr val="FF0000"/>
                </a:solidFill>
                <a:latin typeface="+mj-lt"/>
              </a:rPr>
              <a:t>ν</a:t>
            </a:r>
            <a:r>
              <a:rPr lang="el-GR" sz="1400" b="1" dirty="0">
                <a:solidFill>
                  <a:srgbClr val="FF0000"/>
                </a:solidFill>
                <a:latin typeface="+mj-lt"/>
              </a:rPr>
              <a:t>Χ</a:t>
            </a:r>
            <a:r>
              <a:rPr lang="el-GR" sz="1400" b="1" baseline="-25000" dirty="0">
                <a:solidFill>
                  <a:srgbClr val="FF0000"/>
                </a:solidFill>
                <a:latin typeface="+mj-lt"/>
              </a:rPr>
              <a:t>ν</a:t>
            </a:r>
            <a:r>
              <a:rPr lang="el-GR" sz="1400" b="1" dirty="0">
                <a:solidFill>
                  <a:srgbClr val="FF0000"/>
                </a:solidFill>
                <a:latin typeface="+mj-lt"/>
              </a:rPr>
              <a:t>+ ε</a:t>
            </a:r>
          </a:p>
          <a:p>
            <a:pPr algn="just"/>
            <a:endParaRPr lang="el-GR" sz="1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57158" y="4071942"/>
            <a:ext cx="8569325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dirty="0">
                <a:latin typeface="+mj-lt"/>
              </a:rPr>
              <a:t>Ο </a:t>
            </a:r>
            <a:r>
              <a:rPr lang="en-US" sz="1400" dirty="0" err="1">
                <a:latin typeface="+mj-lt"/>
              </a:rPr>
              <a:t>σταθερός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αριθμός</a:t>
            </a:r>
            <a:r>
              <a:rPr lang="en-US" sz="1400" dirty="0">
                <a:latin typeface="+mj-lt"/>
              </a:rPr>
              <a:t> </a:t>
            </a:r>
            <a:r>
              <a:rPr lang="el-GR" sz="1400" dirty="0">
                <a:latin typeface="+mj-lt"/>
              </a:rPr>
              <a:t>α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είναι</a:t>
            </a:r>
            <a:r>
              <a:rPr lang="en-US" sz="1400" dirty="0">
                <a:latin typeface="+mj-lt"/>
              </a:rPr>
              <a:t> η </a:t>
            </a:r>
            <a:r>
              <a:rPr lang="en-US" sz="1400" dirty="0" err="1">
                <a:latin typeface="+mj-lt"/>
              </a:rPr>
              <a:t>τιμή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που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παίρνει</a:t>
            </a:r>
            <a:r>
              <a:rPr lang="en-US" sz="1400" dirty="0">
                <a:latin typeface="+mj-lt"/>
              </a:rPr>
              <a:t> </a:t>
            </a:r>
            <a:r>
              <a:rPr lang="en-US" sz="1400" dirty="0" err="1">
                <a:latin typeface="+mj-lt"/>
              </a:rPr>
              <a:t>το</a:t>
            </a:r>
            <a:r>
              <a:rPr lang="en-US" sz="1400" dirty="0">
                <a:latin typeface="+mj-lt"/>
              </a:rPr>
              <a:t> Υ 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όταν οι μεταβλητές Χ1,…,Χν είναι μηδέν</a:t>
            </a:r>
            <a:r>
              <a:rPr lang="en-US" sz="1400" dirty="0">
                <a:solidFill>
                  <a:srgbClr val="FF0000"/>
                </a:solidFill>
                <a:latin typeface="+mj-lt"/>
              </a:rPr>
              <a:t>.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 </a:t>
            </a:r>
          </a:p>
          <a:p>
            <a:endParaRPr lang="el-GR" sz="1400" dirty="0">
              <a:solidFill>
                <a:srgbClr val="FF0000"/>
              </a:solidFill>
              <a:latin typeface="+mj-lt"/>
            </a:endParaRPr>
          </a:p>
          <a:p>
            <a:r>
              <a:rPr lang="el-GR" sz="1400" dirty="0">
                <a:latin typeface="+mj-lt"/>
              </a:rPr>
              <a:t>Τα</a:t>
            </a:r>
            <a:r>
              <a:rPr lang="el-GR" sz="1400" dirty="0">
                <a:solidFill>
                  <a:schemeClr val="folHlink"/>
                </a:solidFill>
                <a:latin typeface="+mj-lt"/>
              </a:rPr>
              <a:t> 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β</a:t>
            </a:r>
            <a:r>
              <a:rPr lang="el-GR" sz="1400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,β</a:t>
            </a:r>
            <a:r>
              <a:rPr lang="el-GR" sz="1400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,…β</a:t>
            </a:r>
            <a:r>
              <a:rPr lang="el-GR" sz="1400" baseline="-25000" dirty="0">
                <a:solidFill>
                  <a:srgbClr val="FF0000"/>
                </a:solidFill>
                <a:latin typeface="+mj-lt"/>
              </a:rPr>
              <a:t>ν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 παριστάνουν</a:t>
            </a:r>
            <a:r>
              <a:rPr lang="el-GR" sz="1400" dirty="0">
                <a:solidFill>
                  <a:schemeClr val="folHlink"/>
                </a:solidFill>
                <a:latin typeface="+mj-lt"/>
              </a:rPr>
              <a:t> </a:t>
            </a:r>
            <a:r>
              <a:rPr lang="el-GR" sz="1400" dirty="0">
                <a:latin typeface="+mj-lt"/>
              </a:rPr>
              <a:t>την 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συνεισφορά</a:t>
            </a:r>
            <a:r>
              <a:rPr lang="el-GR" sz="1400" dirty="0">
                <a:solidFill>
                  <a:schemeClr val="folHlink"/>
                </a:solidFill>
                <a:latin typeface="+mj-lt"/>
              </a:rPr>
              <a:t> </a:t>
            </a:r>
            <a:r>
              <a:rPr lang="el-GR" sz="1400" dirty="0">
                <a:latin typeface="+mj-lt"/>
              </a:rPr>
              <a:t>κάθε μίας από τις μεταβλητές</a:t>
            </a:r>
            <a:r>
              <a:rPr lang="el-GR" sz="1400" dirty="0">
                <a:solidFill>
                  <a:schemeClr val="folHlink"/>
                </a:solidFill>
                <a:latin typeface="+mj-lt"/>
              </a:rPr>
              <a:t> 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Χ1,…,Χν</a:t>
            </a:r>
            <a:r>
              <a:rPr lang="el-GR" sz="1400" dirty="0">
                <a:solidFill>
                  <a:schemeClr val="folHlink"/>
                </a:solidFill>
                <a:latin typeface="+mj-lt"/>
              </a:rPr>
              <a:t> </a:t>
            </a:r>
            <a:r>
              <a:rPr lang="el-GR" sz="1400" b="1" dirty="0">
                <a:latin typeface="+mj-lt"/>
              </a:rPr>
              <a:t>στο Υ</a:t>
            </a:r>
            <a:endParaRPr lang="en-US" sz="1400" dirty="0">
              <a:solidFill>
                <a:srgbClr val="FF0000"/>
              </a:solidFill>
              <a:latin typeface="+mj-lt"/>
            </a:endParaRPr>
          </a:p>
          <a:p>
            <a:endParaRPr lang="el-GR" sz="1400" dirty="0">
              <a:latin typeface="+mj-lt"/>
            </a:endParaRPr>
          </a:p>
          <a:p>
            <a:r>
              <a:rPr lang="el-GR" sz="1400" dirty="0">
                <a:latin typeface="+mj-lt"/>
              </a:rPr>
              <a:t>Το 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ε</a:t>
            </a:r>
            <a:r>
              <a:rPr lang="el-GR" sz="1400" dirty="0">
                <a:solidFill>
                  <a:srgbClr val="008000"/>
                </a:solidFill>
                <a:latin typeface="+mj-lt"/>
              </a:rPr>
              <a:t> </a:t>
            </a:r>
            <a:r>
              <a:rPr lang="el-GR" sz="1400" dirty="0">
                <a:latin typeface="+mj-lt"/>
              </a:rPr>
              <a:t>παριστάνει το σφάλμα της εκτίμησης</a:t>
            </a:r>
          </a:p>
          <a:p>
            <a:endParaRPr lang="el-GR" sz="1400" dirty="0">
              <a:latin typeface="+mj-lt"/>
            </a:endParaRPr>
          </a:p>
          <a:p>
            <a:r>
              <a:rPr lang="el-GR" sz="1400" dirty="0">
                <a:latin typeface="+mj-lt"/>
              </a:rPr>
              <a:t>Τα 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β</a:t>
            </a:r>
            <a:r>
              <a:rPr lang="el-GR" sz="1400" baseline="-25000" dirty="0">
                <a:solidFill>
                  <a:srgbClr val="FF0000"/>
                </a:solidFill>
                <a:latin typeface="+mj-lt"/>
              </a:rPr>
              <a:t>1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,β</a:t>
            </a:r>
            <a:r>
              <a:rPr lang="el-GR" sz="1400" baseline="-25000" dirty="0">
                <a:solidFill>
                  <a:srgbClr val="FF0000"/>
                </a:solidFill>
                <a:latin typeface="+mj-lt"/>
              </a:rPr>
              <a:t>2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,…β</a:t>
            </a:r>
            <a:r>
              <a:rPr lang="el-GR" sz="1400" baseline="-25000" dirty="0">
                <a:solidFill>
                  <a:srgbClr val="FF0000"/>
                </a:solidFill>
                <a:latin typeface="+mj-lt"/>
              </a:rPr>
              <a:t>ν</a:t>
            </a:r>
            <a:r>
              <a:rPr lang="el-GR" sz="1400" dirty="0">
                <a:solidFill>
                  <a:schemeClr val="folHlink"/>
                </a:solidFill>
                <a:latin typeface="+mj-lt"/>
              </a:rPr>
              <a:t> </a:t>
            </a:r>
            <a:r>
              <a:rPr lang="el-GR" sz="1400" dirty="0">
                <a:latin typeface="+mj-lt"/>
              </a:rPr>
              <a:t>εκτιμώνται με την μέθοδο των ελαχίστων τετραγώνων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Άδειες Χρήσης</a:t>
            </a:r>
          </a:p>
        </p:txBody>
      </p:sp>
      <p:sp>
        <p:nvSpPr>
          <p:cNvPr id="16386" name="Subtitl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800" smtClean="0"/>
              <a:t>Το παρόν εκπαιδευτικό υλικό υπόκειται σε</a:t>
            </a:r>
            <a:r>
              <a:rPr lang="en-US" sz="2800" smtClean="0"/>
              <a:t> </a:t>
            </a:r>
            <a:r>
              <a:rPr lang="el-GR" sz="2800" smtClean="0"/>
              <a:t>άδειες χρήσης </a:t>
            </a:r>
            <a:r>
              <a:rPr lang="en-US" sz="2800" smtClean="0"/>
              <a:t>Creative Commons. </a:t>
            </a:r>
          </a:p>
          <a:p>
            <a:pPr eaLnBrk="1" hangingPunct="1"/>
            <a:r>
              <a:rPr lang="el-GR" sz="280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16387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4941888"/>
            <a:ext cx="158115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Θέση αριθμού διαφάνειας 2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F1DF246-C5AD-4F6B-9427-7BD9D4D79F87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2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7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sp>
        <p:nvSpPr>
          <p:cNvPr id="3" name="2 - Ορθογώνιο"/>
          <p:cNvSpPr/>
          <p:nvPr/>
        </p:nvSpPr>
        <p:spPr>
          <a:xfrm>
            <a:off x="642910" y="1857364"/>
            <a:ext cx="8215370" cy="1200329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el-GR" dirty="0" smtClean="0"/>
              <a:t>Επανερχόμαστε στο προηγούμενο παράδειγμα και θέλουμε να κατασκευάσουμε ένα γραμμικό μοντέλο με </a:t>
            </a:r>
            <a:r>
              <a:rPr lang="el-GR" b="1" dirty="0" smtClean="0"/>
              <a:t>εξαρτημένη μεταβλητή </a:t>
            </a:r>
            <a:r>
              <a:rPr lang="el-GR" dirty="0" smtClean="0"/>
              <a:t>το χαρτζιλίκι και </a:t>
            </a:r>
            <a:r>
              <a:rPr lang="el-GR" b="1" dirty="0" smtClean="0"/>
              <a:t>ανεξάρτητες μεταβλητές </a:t>
            </a:r>
            <a:r>
              <a:rPr lang="el-GR" dirty="0" smtClean="0"/>
              <a:t>την ηλικία και το οικογενειακό εισόδημα.</a:t>
            </a:r>
          </a:p>
          <a:p>
            <a:pPr marL="0" indent="0" algn="just">
              <a:buNone/>
              <a:defRPr/>
            </a:pP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9" y="1500174"/>
            <a:ext cx="3143272" cy="268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7620" y="1500174"/>
            <a:ext cx="3812316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 bwMode="auto">
          <a:xfrm>
            <a:off x="6072198" y="2928934"/>
            <a:ext cx="857256" cy="35719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857620" y="4929198"/>
            <a:ext cx="4071966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1400" dirty="0" smtClean="0"/>
              <a:t>Θα χρησιμοποιήσουμε τη μέθοδο </a:t>
            </a:r>
            <a:r>
              <a:rPr lang="en-US" sz="1400" dirty="0" smtClean="0"/>
              <a:t>Enter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428736"/>
            <a:ext cx="2643206" cy="2588139"/>
          </a:xfrm>
          <a:prstGeom prst="rect">
            <a:avLst/>
          </a:prstGeom>
          <a:noFill/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3857628"/>
            <a:ext cx="2963853" cy="2261350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1428736"/>
            <a:ext cx="3447925" cy="4286280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16" y="2786058"/>
            <a:ext cx="2047846" cy="19955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1500174"/>
            <a:ext cx="5214267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571472" y="4286256"/>
            <a:ext cx="799147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200" dirty="0">
                <a:latin typeface="+mj-lt"/>
              </a:rPr>
              <a:t>Ο Συντελεστής Συσχέτισης του </a:t>
            </a:r>
            <a:r>
              <a:rPr lang="en-US" sz="1200" dirty="0">
                <a:latin typeface="+mj-lt"/>
              </a:rPr>
              <a:t>Pearson </a:t>
            </a:r>
            <a:r>
              <a:rPr lang="en-US" sz="1200" dirty="0" smtClean="0">
                <a:latin typeface="+mj-lt"/>
              </a:rPr>
              <a:t> </a:t>
            </a:r>
            <a:r>
              <a:rPr lang="el-GR" sz="1200" dirty="0" smtClean="0">
                <a:latin typeface="+mj-lt"/>
              </a:rPr>
              <a:t>για τις ανά δύο συγκρίσεις των μεταβλητών.</a:t>
            </a:r>
          </a:p>
          <a:p>
            <a:endParaRPr lang="el-GR" sz="1200" dirty="0" smtClean="0">
              <a:latin typeface="+mj-lt"/>
            </a:endParaRPr>
          </a:p>
          <a:p>
            <a:r>
              <a:rPr lang="el-GR" sz="1200" dirty="0" smtClean="0">
                <a:latin typeface="+mj-lt"/>
              </a:rPr>
              <a:t>Χαρτζιλίκι και Ηλικία: </a:t>
            </a:r>
            <a:r>
              <a:rPr lang="en-US" sz="1200" dirty="0" smtClean="0">
                <a:solidFill>
                  <a:srgbClr val="C00000"/>
                </a:solidFill>
                <a:latin typeface="+mj-lt"/>
              </a:rPr>
              <a:t>r =</a:t>
            </a:r>
            <a:r>
              <a:rPr lang="en-US" sz="1200" dirty="0" smtClean="0">
                <a:latin typeface="+mj-lt"/>
              </a:rPr>
              <a:t> </a:t>
            </a:r>
            <a:r>
              <a:rPr lang="el-GR" sz="1200" dirty="0" smtClean="0">
                <a:solidFill>
                  <a:srgbClr val="C00000"/>
                </a:solidFill>
                <a:latin typeface="+mj-lt"/>
              </a:rPr>
              <a:t>0,974</a:t>
            </a:r>
            <a:r>
              <a:rPr lang="el-GR" sz="1200" dirty="0" smtClean="0">
                <a:solidFill>
                  <a:schemeClr val="tx2"/>
                </a:solidFill>
                <a:latin typeface="+mj-lt"/>
              </a:rPr>
              <a:t> </a:t>
            </a:r>
            <a:r>
              <a:rPr lang="el-GR" sz="1200" dirty="0" smtClean="0">
                <a:solidFill>
                  <a:srgbClr val="C00000"/>
                </a:solidFill>
                <a:latin typeface="+mj-lt"/>
              </a:rPr>
              <a:t>έντονα </a:t>
            </a:r>
            <a:r>
              <a:rPr lang="el-GR" sz="1200" dirty="0">
                <a:solidFill>
                  <a:srgbClr val="C00000"/>
                </a:solidFill>
                <a:latin typeface="+mj-lt"/>
              </a:rPr>
              <a:t>θετική </a:t>
            </a:r>
            <a:r>
              <a:rPr lang="el-GR" sz="1200" dirty="0" smtClean="0">
                <a:solidFill>
                  <a:srgbClr val="C00000"/>
                </a:solidFill>
                <a:latin typeface="+mj-lt"/>
              </a:rPr>
              <a:t>συσχέτιση</a:t>
            </a:r>
            <a:endParaRPr lang="en-US" sz="1200" dirty="0" smtClean="0">
              <a:solidFill>
                <a:schemeClr val="tx2"/>
              </a:solidFill>
              <a:latin typeface="+mj-lt"/>
            </a:endParaRPr>
          </a:p>
          <a:p>
            <a:r>
              <a:rPr lang="el-GR" sz="1200" dirty="0" smtClean="0">
                <a:latin typeface="+mj-lt"/>
              </a:rPr>
              <a:t>Χαρτζιλίκι και Ετήσιο Οικογενειακό εισόδημα </a:t>
            </a:r>
            <a:r>
              <a:rPr lang="el-GR" sz="1200" dirty="0" smtClean="0"/>
              <a:t>: </a:t>
            </a:r>
            <a:r>
              <a:rPr lang="en-US" sz="1200" dirty="0" smtClean="0">
                <a:solidFill>
                  <a:srgbClr val="C00000"/>
                </a:solidFill>
              </a:rPr>
              <a:t>r =</a:t>
            </a:r>
            <a:r>
              <a:rPr lang="en-US" sz="1200" dirty="0" smtClean="0"/>
              <a:t> </a:t>
            </a:r>
            <a:r>
              <a:rPr lang="el-GR" sz="1200" dirty="0" smtClean="0">
                <a:solidFill>
                  <a:srgbClr val="C00000"/>
                </a:solidFill>
              </a:rPr>
              <a:t>0,915</a:t>
            </a:r>
            <a:r>
              <a:rPr lang="el-GR" sz="1200" dirty="0" smtClean="0">
                <a:solidFill>
                  <a:schemeClr val="tx2"/>
                </a:solidFill>
              </a:rPr>
              <a:t> </a:t>
            </a:r>
            <a:r>
              <a:rPr lang="el-GR" sz="1200" dirty="0" smtClean="0">
                <a:solidFill>
                  <a:srgbClr val="C00000"/>
                </a:solidFill>
              </a:rPr>
              <a:t>έντονα θετική συσχέτιση</a:t>
            </a:r>
            <a:endParaRPr lang="el-GR" sz="1200" dirty="0">
              <a:latin typeface="+mj-lt"/>
            </a:endParaRPr>
          </a:p>
          <a:p>
            <a:r>
              <a:rPr lang="el-GR" sz="1200" dirty="0" smtClean="0"/>
              <a:t>Ηλικία και Ετήσιο Οικογενειακό εισόδημα : </a:t>
            </a:r>
            <a:r>
              <a:rPr lang="en-US" sz="1200" dirty="0" smtClean="0">
                <a:solidFill>
                  <a:srgbClr val="C00000"/>
                </a:solidFill>
              </a:rPr>
              <a:t>r =</a:t>
            </a:r>
            <a:r>
              <a:rPr lang="en-US" sz="1200" dirty="0" smtClean="0"/>
              <a:t> </a:t>
            </a:r>
            <a:r>
              <a:rPr lang="el-GR" sz="1200" dirty="0" smtClean="0">
                <a:solidFill>
                  <a:srgbClr val="C00000"/>
                </a:solidFill>
              </a:rPr>
              <a:t>0,896</a:t>
            </a:r>
            <a:r>
              <a:rPr lang="el-GR" sz="1200" dirty="0" smtClean="0">
                <a:solidFill>
                  <a:schemeClr val="tx2"/>
                </a:solidFill>
              </a:rPr>
              <a:t> </a:t>
            </a:r>
            <a:r>
              <a:rPr lang="el-GR" sz="1200" dirty="0" smtClean="0">
                <a:solidFill>
                  <a:srgbClr val="C00000"/>
                </a:solidFill>
              </a:rPr>
              <a:t>θετική συσχέτιση</a:t>
            </a:r>
            <a:endParaRPr lang="el-GR" sz="1200" dirty="0">
              <a:latin typeface="+mj-lt"/>
            </a:endParaRPr>
          </a:p>
          <a:p>
            <a:endParaRPr lang="el-GR" sz="1200" u="sng" dirty="0" smtClean="0">
              <a:latin typeface="+mj-lt"/>
            </a:endParaRPr>
          </a:p>
          <a:p>
            <a:r>
              <a:rPr lang="el-GR" sz="1200" u="sng" dirty="0" smtClean="0">
                <a:latin typeface="+mj-lt"/>
              </a:rPr>
              <a:t>Αντίστοιχα για τους ελέγχους και για τις τρεις περιπτώσεις έχουμε:</a:t>
            </a:r>
          </a:p>
          <a:p>
            <a:r>
              <a:rPr lang="el-GR" sz="1200" dirty="0" smtClean="0">
                <a:latin typeface="+mj-lt"/>
              </a:rPr>
              <a:t>Η</a:t>
            </a:r>
            <a:r>
              <a:rPr lang="el-GR" sz="1200" baseline="-25000" dirty="0" smtClean="0">
                <a:latin typeface="+mj-lt"/>
              </a:rPr>
              <a:t>0</a:t>
            </a:r>
            <a:r>
              <a:rPr lang="el-GR" sz="1200" dirty="0" smtClean="0">
                <a:latin typeface="+mj-lt"/>
              </a:rPr>
              <a:t> </a:t>
            </a:r>
            <a:r>
              <a:rPr lang="el-GR" sz="1200" dirty="0">
                <a:latin typeface="+mj-lt"/>
              </a:rPr>
              <a:t>: ρ = 0 (δηλαδή οι δύο μεταβλητές είναι ασυσχέτιστες) </a:t>
            </a:r>
          </a:p>
          <a:p>
            <a:r>
              <a:rPr lang="el-GR" sz="1200" dirty="0">
                <a:latin typeface="+mj-lt"/>
              </a:rPr>
              <a:t>Η</a:t>
            </a:r>
            <a:r>
              <a:rPr lang="el-GR" sz="1200" baseline="-25000" dirty="0">
                <a:latin typeface="+mj-lt"/>
              </a:rPr>
              <a:t>1</a:t>
            </a:r>
            <a:r>
              <a:rPr lang="el-GR" sz="1200" dirty="0">
                <a:latin typeface="+mj-lt"/>
              </a:rPr>
              <a:t> : ρ ≠ 0 (δηλαδή οι δύο μεταβλητές συσχετίζονται)</a:t>
            </a:r>
          </a:p>
          <a:p>
            <a:r>
              <a:rPr lang="en-US" sz="1200" dirty="0" smtClean="0">
                <a:latin typeface="+mj-lt"/>
              </a:rPr>
              <a:t>sig</a:t>
            </a:r>
            <a:r>
              <a:rPr lang="el-GR" sz="1200" dirty="0" smtClean="0">
                <a:latin typeface="+mj-lt"/>
              </a:rPr>
              <a:t> </a:t>
            </a:r>
            <a:r>
              <a:rPr lang="el-GR" sz="1200" dirty="0">
                <a:latin typeface="+mj-lt"/>
              </a:rPr>
              <a:t>= 0,000 &lt;0,05 άρα απορρίπτουμε τη μηδενική υπόθεση, δηλαδή οι δύο μεταβλητές </a:t>
            </a:r>
            <a:r>
              <a:rPr lang="el-GR" sz="1200" dirty="0" smtClean="0">
                <a:latin typeface="+mj-lt"/>
              </a:rPr>
              <a:t>συσχετίζονται</a:t>
            </a:r>
            <a:endParaRPr lang="el-GR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857364"/>
            <a:ext cx="835342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Έλλειψη"/>
          <p:cNvSpPr/>
          <p:nvPr/>
        </p:nvSpPr>
        <p:spPr bwMode="auto">
          <a:xfrm>
            <a:off x="928662" y="2428868"/>
            <a:ext cx="500066" cy="428628"/>
          </a:xfrm>
          <a:prstGeom prst="ellipse">
            <a:avLst/>
          </a:prstGeom>
          <a:noFill/>
          <a:ln w="2857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5" name="4 - Έλλειψη"/>
          <p:cNvSpPr/>
          <p:nvPr/>
        </p:nvSpPr>
        <p:spPr bwMode="auto">
          <a:xfrm>
            <a:off x="1500166" y="2357430"/>
            <a:ext cx="642942" cy="500066"/>
          </a:xfrm>
          <a:prstGeom prst="ellipse">
            <a:avLst/>
          </a:prstGeom>
          <a:noFill/>
          <a:ln w="28575" cap="flat" cmpd="sng" algn="ctr">
            <a:solidFill>
              <a:srgbClr val="CC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6" name="5 - Έλλειψη"/>
          <p:cNvSpPr/>
          <p:nvPr/>
        </p:nvSpPr>
        <p:spPr bwMode="auto">
          <a:xfrm>
            <a:off x="2214546" y="2214554"/>
            <a:ext cx="857256" cy="714380"/>
          </a:xfrm>
          <a:prstGeom prst="ellipse">
            <a:avLst/>
          </a:prstGeom>
          <a:noFill/>
          <a:ln w="28575" cap="flat" cmpd="sng" algn="ctr">
            <a:solidFill>
              <a:srgbClr val="8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7" name="6 - Έλλειψη"/>
          <p:cNvSpPr/>
          <p:nvPr/>
        </p:nvSpPr>
        <p:spPr bwMode="auto">
          <a:xfrm>
            <a:off x="3071802" y="2285992"/>
            <a:ext cx="928694" cy="642942"/>
          </a:xfrm>
          <a:prstGeom prst="ellipse">
            <a:avLst/>
          </a:prstGeom>
          <a:noFill/>
          <a:ln w="28575" cap="flat" cmpd="sng" algn="ctr">
            <a:solidFill>
              <a:srgbClr val="0070C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500438"/>
            <a:ext cx="5000625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 Box 12"/>
          <p:cNvSpPr txBox="1">
            <a:spLocks noChangeArrowheads="1"/>
          </p:cNvSpPr>
          <p:nvPr/>
        </p:nvSpPr>
        <p:spPr bwMode="auto">
          <a:xfrm>
            <a:off x="5643570" y="3643314"/>
            <a:ext cx="307183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200" dirty="0">
                <a:latin typeface="+mj-lt"/>
              </a:rPr>
              <a:t>Ο Πίνακας </a:t>
            </a:r>
            <a:r>
              <a:rPr lang="en-US" sz="1200" dirty="0">
                <a:latin typeface="+mj-lt"/>
              </a:rPr>
              <a:t>ANOVA </a:t>
            </a:r>
            <a:r>
              <a:rPr lang="el-GR" sz="1200" dirty="0">
                <a:latin typeface="+mj-lt"/>
              </a:rPr>
              <a:t>αναφέρεται στον έλεγχο:</a:t>
            </a:r>
          </a:p>
          <a:p>
            <a:endParaRPr lang="el-GR" sz="1200" dirty="0">
              <a:latin typeface="+mj-lt"/>
            </a:endParaRPr>
          </a:p>
          <a:p>
            <a:r>
              <a:rPr lang="el-GR" sz="1200" dirty="0">
                <a:latin typeface="+mj-lt"/>
              </a:rPr>
              <a:t>Η</a:t>
            </a:r>
            <a:r>
              <a:rPr lang="el-GR" sz="1200" baseline="-25000" dirty="0">
                <a:latin typeface="+mj-lt"/>
              </a:rPr>
              <a:t>0</a:t>
            </a:r>
            <a:r>
              <a:rPr lang="el-GR" sz="1200" dirty="0">
                <a:latin typeface="+mj-lt"/>
              </a:rPr>
              <a:t> : </a:t>
            </a:r>
            <a:r>
              <a:rPr lang="el-GR" sz="1200" dirty="0" smtClean="0">
                <a:latin typeface="+mj-lt"/>
              </a:rPr>
              <a:t>β</a:t>
            </a:r>
            <a:r>
              <a:rPr lang="en-US" sz="1200" baseline="-25000" dirty="0" smtClean="0">
                <a:latin typeface="+mj-lt"/>
              </a:rPr>
              <a:t>i</a:t>
            </a:r>
            <a:r>
              <a:rPr lang="el-GR" sz="1200" dirty="0" smtClean="0">
                <a:latin typeface="+mj-lt"/>
              </a:rPr>
              <a:t> </a:t>
            </a:r>
            <a:r>
              <a:rPr lang="el-GR" sz="1200" dirty="0">
                <a:latin typeface="+mj-lt"/>
              </a:rPr>
              <a:t>= </a:t>
            </a:r>
            <a:r>
              <a:rPr lang="el-GR" sz="1200" dirty="0" smtClean="0">
                <a:latin typeface="+mj-lt"/>
              </a:rPr>
              <a:t>0</a:t>
            </a:r>
            <a:endParaRPr lang="el-GR" sz="1200" dirty="0">
              <a:latin typeface="+mj-lt"/>
            </a:endParaRPr>
          </a:p>
          <a:p>
            <a:r>
              <a:rPr lang="el-GR" sz="1200" dirty="0">
                <a:latin typeface="+mj-lt"/>
              </a:rPr>
              <a:t>Η</a:t>
            </a:r>
            <a:r>
              <a:rPr lang="el-GR" sz="1200" baseline="-25000" dirty="0">
                <a:latin typeface="+mj-lt"/>
              </a:rPr>
              <a:t>0</a:t>
            </a:r>
            <a:r>
              <a:rPr lang="el-GR" sz="1200" dirty="0">
                <a:latin typeface="+mj-lt"/>
              </a:rPr>
              <a:t> : </a:t>
            </a:r>
            <a:r>
              <a:rPr lang="el-GR" sz="1200" dirty="0" smtClean="0">
                <a:latin typeface="+mj-lt"/>
              </a:rPr>
              <a:t>β</a:t>
            </a:r>
            <a:r>
              <a:rPr lang="en-US" sz="1200" baseline="-25000" dirty="0" smtClean="0">
                <a:latin typeface="+mj-lt"/>
              </a:rPr>
              <a:t>i</a:t>
            </a:r>
            <a:r>
              <a:rPr lang="el-GR" sz="1200" dirty="0" smtClean="0">
                <a:latin typeface="+mj-lt"/>
              </a:rPr>
              <a:t> </a:t>
            </a:r>
            <a:r>
              <a:rPr lang="el-GR" sz="1200" dirty="0">
                <a:latin typeface="+mj-lt"/>
                <a:cs typeface="Arial" charset="0"/>
              </a:rPr>
              <a:t>≠ </a:t>
            </a:r>
            <a:r>
              <a:rPr lang="el-GR" sz="1200" dirty="0">
                <a:latin typeface="+mj-lt"/>
              </a:rPr>
              <a:t>0</a:t>
            </a:r>
          </a:p>
          <a:p>
            <a:endParaRPr lang="el-GR" sz="1200" dirty="0">
              <a:latin typeface="+mj-lt"/>
            </a:endParaRPr>
          </a:p>
          <a:p>
            <a:endParaRPr lang="el-GR" sz="1200" dirty="0">
              <a:latin typeface="+mj-lt"/>
            </a:endParaRPr>
          </a:p>
          <a:p>
            <a:r>
              <a:rPr lang="el-GR" sz="1200" dirty="0">
                <a:latin typeface="+mj-lt"/>
              </a:rPr>
              <a:t>Εδώ </a:t>
            </a:r>
            <a:r>
              <a:rPr lang="en-US" sz="1200" dirty="0">
                <a:solidFill>
                  <a:srgbClr val="FF0000"/>
                </a:solidFill>
                <a:latin typeface="+mj-lt"/>
              </a:rPr>
              <a:t>sig </a:t>
            </a:r>
            <a:r>
              <a:rPr lang="el-GR" sz="1200" dirty="0">
                <a:solidFill>
                  <a:srgbClr val="FF0000"/>
                </a:solidFill>
                <a:latin typeface="+mj-lt"/>
              </a:rPr>
              <a:t>= 0,000 </a:t>
            </a:r>
            <a:r>
              <a:rPr lang="el-GR" sz="1200" dirty="0">
                <a:latin typeface="+mj-lt"/>
              </a:rPr>
              <a:t>άρα απορρίπτουμε την </a:t>
            </a:r>
            <a:r>
              <a:rPr lang="el-GR" sz="1200" dirty="0" smtClean="0">
                <a:latin typeface="+mj-lt"/>
              </a:rPr>
              <a:t>Η</a:t>
            </a:r>
            <a:r>
              <a:rPr lang="el-GR" sz="1200" baseline="-25000" dirty="0" smtClean="0">
                <a:latin typeface="+mj-lt"/>
              </a:rPr>
              <a:t>0</a:t>
            </a:r>
            <a:r>
              <a:rPr lang="en-US" sz="1200" baseline="-25000" dirty="0" smtClean="0">
                <a:latin typeface="+mj-lt"/>
              </a:rPr>
              <a:t>.</a:t>
            </a:r>
          </a:p>
          <a:p>
            <a:r>
              <a:rPr lang="en-US" sz="1200" dirty="0" smtClean="0"/>
              <a:t>To </a:t>
            </a:r>
            <a:r>
              <a:rPr lang="el-GR" sz="1200" dirty="0" smtClean="0"/>
              <a:t>μοντέλο μας δεν είναι το σταθερό.</a:t>
            </a:r>
            <a:endParaRPr lang="en-US" sz="1200" baseline="-25000" dirty="0" smtClean="0">
              <a:latin typeface="+mj-lt"/>
            </a:endParaRPr>
          </a:p>
          <a:p>
            <a:endParaRPr lang="el-GR" sz="1200" dirty="0">
              <a:latin typeface="+mj-lt"/>
            </a:endParaRPr>
          </a:p>
          <a:p>
            <a:endParaRPr lang="el-GR" sz="1200" dirty="0">
              <a:latin typeface="+mj-lt"/>
            </a:endParaRPr>
          </a:p>
          <a:p>
            <a:endParaRPr lang="el-GR" sz="12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428736"/>
            <a:ext cx="5876925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357291" y="2357430"/>
            <a:ext cx="5715040" cy="214314"/>
          </a:xfrm>
          <a:prstGeom prst="rect">
            <a:avLst/>
          </a:prstGeom>
          <a:noFill/>
          <a:ln w="28575">
            <a:solidFill>
              <a:srgbClr val="808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500034" y="4429132"/>
            <a:ext cx="8143932" cy="5232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400" dirty="0" smtClean="0">
                <a:latin typeface="+mj-lt"/>
              </a:rPr>
              <a:t>H</a:t>
            </a:r>
            <a:r>
              <a:rPr lang="el-GR" sz="1400" dirty="0" smtClean="0">
                <a:latin typeface="+mj-lt"/>
              </a:rPr>
              <a:t> </a:t>
            </a:r>
            <a:r>
              <a:rPr lang="el-GR" sz="1400" dirty="0">
                <a:latin typeface="+mj-lt"/>
              </a:rPr>
              <a:t>μεταβλητή </a:t>
            </a:r>
            <a:r>
              <a:rPr lang="el-GR" sz="1400" dirty="0" smtClean="0">
                <a:solidFill>
                  <a:srgbClr val="0070C0"/>
                </a:solidFill>
                <a:latin typeface="+mj-lt"/>
              </a:rPr>
              <a:t>Ετήσιο Οικογενειακό Εισόδημα </a:t>
            </a:r>
            <a:r>
              <a:rPr lang="el-GR" sz="1400" dirty="0" smtClean="0">
                <a:latin typeface="+mj-lt"/>
              </a:rPr>
              <a:t>δεν είναι </a:t>
            </a:r>
            <a:r>
              <a:rPr lang="el-GR" sz="1400" dirty="0">
                <a:latin typeface="+mj-lt"/>
              </a:rPr>
              <a:t>στατιστικά </a:t>
            </a:r>
            <a:r>
              <a:rPr lang="el-GR" sz="1400" dirty="0" smtClean="0">
                <a:latin typeface="+mj-lt"/>
              </a:rPr>
              <a:t>σημαντική (0,159&gt;0,05</a:t>
            </a:r>
            <a:r>
              <a:rPr lang="en-US" sz="1400" dirty="0" smtClean="0">
                <a:latin typeface="+mj-lt"/>
              </a:rPr>
              <a:t> </a:t>
            </a:r>
            <a:r>
              <a:rPr lang="el-GR" sz="1400" dirty="0">
                <a:latin typeface="+mj-lt"/>
              </a:rPr>
              <a:t>και </a:t>
            </a:r>
            <a:r>
              <a:rPr lang="el-GR" sz="1400" dirty="0" smtClean="0">
                <a:latin typeface="+mj-lt"/>
              </a:rPr>
              <a:t> δεν θα εμφανίζεται </a:t>
            </a:r>
            <a:r>
              <a:rPr lang="el-GR" sz="1400" dirty="0">
                <a:latin typeface="+mj-lt"/>
              </a:rPr>
              <a:t>στην εξίσωση της </a:t>
            </a:r>
            <a:r>
              <a:rPr lang="el-GR" sz="1400" dirty="0" smtClean="0">
                <a:latin typeface="+mj-lt"/>
              </a:rPr>
              <a:t>Παλινδρόμησης.</a:t>
            </a:r>
            <a:endParaRPr lang="el-GR" sz="1400" dirty="0">
              <a:latin typeface="+mj-lt"/>
            </a:endParaRP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1357290" y="2571744"/>
            <a:ext cx="5715040" cy="214314"/>
          </a:xfrm>
          <a:prstGeom prst="rect">
            <a:avLst/>
          </a:prstGeom>
          <a:noFill/>
          <a:ln w="28575">
            <a:solidFill>
              <a:srgbClr val="3333FF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500034" y="5286388"/>
            <a:ext cx="8280400" cy="30777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l-GR" sz="1400" dirty="0">
                <a:latin typeface="+mj-lt"/>
              </a:rPr>
              <a:t>Άρα θα πρέπει να ξανατρέχουμε την παλινδρόμηση χωρίς τη μεταβλητή </a:t>
            </a:r>
            <a:r>
              <a:rPr lang="el-GR" sz="1400" dirty="0" smtClean="0">
                <a:solidFill>
                  <a:srgbClr val="0070C0"/>
                </a:solidFill>
              </a:rPr>
              <a:t>Ετήσιο Οικογενειακό Εισόδημα </a:t>
            </a:r>
            <a:r>
              <a:rPr lang="en-US" sz="1400" dirty="0" smtClean="0">
                <a:latin typeface="+mj-lt"/>
              </a:rPr>
              <a:t>. </a:t>
            </a:r>
            <a:endParaRPr lang="en-US" sz="1400" dirty="0">
              <a:latin typeface="+mj-lt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357290" y="2214554"/>
            <a:ext cx="5715040" cy="142876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9" name="8 - TextBox"/>
          <p:cNvSpPr txBox="1"/>
          <p:nvPr/>
        </p:nvSpPr>
        <p:spPr>
          <a:xfrm>
            <a:off x="500034" y="3143248"/>
            <a:ext cx="8072494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+mj-lt"/>
              </a:rPr>
              <a:t>H</a:t>
            </a:r>
            <a:r>
              <a:rPr lang="el-GR" sz="1400" dirty="0" smtClean="0">
                <a:latin typeface="+mj-lt"/>
              </a:rPr>
              <a:t> </a:t>
            </a:r>
            <a:r>
              <a:rPr lang="el-GR" sz="1400" dirty="0" smtClean="0">
                <a:solidFill>
                  <a:srgbClr val="FF0000"/>
                </a:solidFill>
                <a:latin typeface="+mj-lt"/>
              </a:rPr>
              <a:t>σταθερά</a:t>
            </a:r>
            <a:r>
              <a:rPr lang="el-GR" sz="1400" dirty="0" smtClean="0">
                <a:latin typeface="+mj-lt"/>
              </a:rPr>
              <a:t> είναι στατιστικά σημαντική (0.000&lt;0.05), γι αυτό θα περιέχεται στην εξίσωση της Παλινδρόμησης με συντελεστή -171,866 </a:t>
            </a:r>
            <a:endParaRPr lang="el-GR" sz="1400" dirty="0">
              <a:latin typeface="+mj-lt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500034" y="3786190"/>
            <a:ext cx="8072494" cy="523220"/>
          </a:xfrm>
          <a:prstGeom prst="rect">
            <a:avLst/>
          </a:prstGeom>
          <a:noFill/>
          <a:ln>
            <a:solidFill>
              <a:srgbClr val="808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latin typeface="+mj-lt"/>
              </a:rPr>
              <a:t>H</a:t>
            </a:r>
            <a:r>
              <a:rPr lang="el-GR" sz="1400" dirty="0" smtClean="0">
                <a:latin typeface="+mj-lt"/>
              </a:rPr>
              <a:t> μεταβλητή </a:t>
            </a:r>
            <a:r>
              <a:rPr lang="el-GR" sz="1400" dirty="0" smtClean="0">
                <a:solidFill>
                  <a:srgbClr val="808000"/>
                </a:solidFill>
                <a:latin typeface="+mj-lt"/>
              </a:rPr>
              <a:t>Ηλικία</a:t>
            </a:r>
            <a:r>
              <a:rPr lang="el-GR" sz="1400" dirty="0" smtClean="0">
                <a:latin typeface="+mj-lt"/>
              </a:rPr>
              <a:t> είναι στατιστικά σημαντική(0.000&lt;0.05), γι αυτό θα περιέχεται στην εξίσωση της Παλινδρόμησης 18,935</a:t>
            </a:r>
            <a:endParaRPr lang="el-GR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357158" y="1785926"/>
            <a:ext cx="8569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dirty="0">
                <a:latin typeface="+mj-lt"/>
              </a:rPr>
              <a:t>Ξανατρέχουμε τώρα την παλινδρόμηση χρησιμοποιώντας τη μέθοδο </a:t>
            </a:r>
            <a:r>
              <a:rPr lang="en-US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Backward</a:t>
            </a:r>
            <a:endParaRPr lang="el-GR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2285992"/>
            <a:ext cx="4944982" cy="36909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Έλλειψη"/>
          <p:cNvSpPr/>
          <p:nvPr/>
        </p:nvSpPr>
        <p:spPr bwMode="auto">
          <a:xfrm>
            <a:off x="5072066" y="4143380"/>
            <a:ext cx="1071570" cy="357190"/>
          </a:xfrm>
          <a:prstGeom prst="ellips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1643050"/>
            <a:ext cx="318135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9"/>
          <p:cNvSpPr txBox="1">
            <a:spLocks noChangeArrowheads="1"/>
          </p:cNvSpPr>
          <p:nvPr/>
        </p:nvSpPr>
        <p:spPr bwMode="auto">
          <a:xfrm>
            <a:off x="4071934" y="2071678"/>
            <a:ext cx="453707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latin typeface="+mj-lt"/>
              </a:rPr>
              <a:t>O </a:t>
            </a:r>
            <a:r>
              <a:rPr lang="el-GR" sz="1400" dirty="0">
                <a:latin typeface="+mj-lt"/>
              </a:rPr>
              <a:t>Πίνακας δείχνει τη μέθοδο που χρησιμοποιήθηκε καθώς και το ποιες μεταβλητές περιέχονται ή όχι στο μοντέλο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643314"/>
            <a:ext cx="83534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00166" y="3857628"/>
            <a:ext cx="642942" cy="1000132"/>
          </a:xfrm>
          <a:prstGeom prst="rect">
            <a:avLst/>
          </a:prstGeom>
          <a:noFill/>
          <a:ln w="28575" cap="rnd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 sz="1400">
              <a:latin typeface="+mj-lt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395288" y="5589588"/>
            <a:ext cx="8424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>
                <a:latin typeface="+mj-lt"/>
              </a:rPr>
              <a:t>Το τελικό μοντέλο είναι το δεύτερο για το οποίο το </a:t>
            </a:r>
            <a:r>
              <a:rPr lang="en-US" sz="1400" dirty="0">
                <a:solidFill>
                  <a:srgbClr val="FF3300"/>
                </a:solidFill>
                <a:latin typeface="+mj-lt"/>
              </a:rPr>
              <a:t>R</a:t>
            </a:r>
            <a:r>
              <a:rPr lang="en-US" sz="1400" baseline="30000" dirty="0">
                <a:solidFill>
                  <a:srgbClr val="FF3300"/>
                </a:solidFill>
                <a:latin typeface="+mj-lt"/>
              </a:rPr>
              <a:t>2</a:t>
            </a:r>
            <a:r>
              <a:rPr lang="en-US" sz="1400" dirty="0">
                <a:latin typeface="+mj-lt"/>
              </a:rPr>
              <a:t> </a:t>
            </a:r>
            <a:r>
              <a:rPr lang="el-GR" sz="1400" dirty="0">
                <a:latin typeface="+mj-lt"/>
              </a:rPr>
              <a:t>είναι </a:t>
            </a:r>
            <a:r>
              <a:rPr lang="el-GR" sz="1400" dirty="0" smtClean="0">
                <a:solidFill>
                  <a:srgbClr val="FF3300"/>
                </a:solidFill>
                <a:latin typeface="+mj-lt"/>
              </a:rPr>
              <a:t>0,949.</a:t>
            </a:r>
            <a:endParaRPr lang="el-GR" sz="1400" dirty="0">
              <a:solidFill>
                <a:srgbClr val="FF330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1357298"/>
            <a:ext cx="5000625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14752"/>
            <a:ext cx="58769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42910" y="5072075"/>
            <a:ext cx="5857916" cy="35719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500034" y="5572140"/>
            <a:ext cx="8280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600" dirty="0">
                <a:latin typeface="+mj-lt"/>
              </a:rPr>
              <a:t>Άρα η ευθεία της παλινδρόμησης είναι</a:t>
            </a:r>
          </a:p>
          <a:p>
            <a:r>
              <a:rPr lang="en-US" sz="1600" dirty="0">
                <a:latin typeface="+mj-lt"/>
              </a:rPr>
              <a:t>		</a:t>
            </a:r>
            <a:r>
              <a:rPr lang="en-US" sz="1600" b="1" dirty="0" smtClean="0">
                <a:solidFill>
                  <a:srgbClr val="FF3300"/>
                </a:solidFill>
                <a:latin typeface="+mj-lt"/>
              </a:rPr>
              <a:t>y</a:t>
            </a:r>
            <a:r>
              <a:rPr lang="en-US" sz="1600" b="1" dirty="0">
                <a:solidFill>
                  <a:srgbClr val="FF3300"/>
                </a:solidFill>
                <a:latin typeface="+mj-lt"/>
              </a:rPr>
              <a:t>= </a:t>
            </a:r>
            <a:r>
              <a:rPr lang="el-GR" sz="1600" b="1" dirty="0" smtClean="0">
                <a:solidFill>
                  <a:srgbClr val="FF3300"/>
                </a:solidFill>
                <a:latin typeface="+mj-lt"/>
              </a:rPr>
              <a:t>-213,788</a:t>
            </a:r>
            <a:r>
              <a:rPr lang="en-US" sz="1600" b="1" dirty="0" smtClean="0">
                <a:solidFill>
                  <a:srgbClr val="FF3300"/>
                </a:solidFill>
                <a:latin typeface="+mj-lt"/>
              </a:rPr>
              <a:t> </a:t>
            </a:r>
            <a:r>
              <a:rPr lang="el-GR" sz="1600" b="1" dirty="0" smtClean="0">
                <a:solidFill>
                  <a:srgbClr val="FF3300"/>
                </a:solidFill>
                <a:latin typeface="+mj-lt"/>
              </a:rPr>
              <a:t>+23,485</a:t>
            </a:r>
            <a:r>
              <a:rPr lang="en-US" sz="1600" b="1" dirty="0" smtClean="0">
                <a:solidFill>
                  <a:srgbClr val="FF3300"/>
                </a:solidFill>
                <a:latin typeface="+mj-lt"/>
              </a:rPr>
              <a:t> x</a:t>
            </a:r>
            <a:r>
              <a:rPr lang="el-GR" sz="1600" b="1" baseline="-25000" dirty="0" smtClean="0">
                <a:solidFill>
                  <a:srgbClr val="FF3300"/>
                </a:solidFill>
                <a:latin typeface="+mj-lt"/>
              </a:rPr>
              <a:t>ηλικία</a:t>
            </a:r>
            <a:endParaRPr lang="el-GR" sz="1600" b="1" dirty="0">
              <a:solidFill>
                <a:srgbClr val="FF3300"/>
              </a:solidFill>
              <a:latin typeface="+mj-lt"/>
            </a:endParaRPr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V="1">
            <a:off x="6572264" y="5072074"/>
            <a:ext cx="857256" cy="142876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412010" y="4784736"/>
            <a:ext cx="18351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>
                <a:solidFill>
                  <a:srgbClr val="FF3300"/>
                </a:solidFill>
                <a:latin typeface="Tahoma" charset="0"/>
              </a:rPr>
              <a:t>Το τελικό μοντέλο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14488"/>
            <a:ext cx="576262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3000364" y="1643050"/>
            <a:ext cx="1800225" cy="360363"/>
          </a:xfrm>
          <a:prstGeom prst="rect">
            <a:avLst/>
          </a:prstGeom>
          <a:noFill/>
          <a:ln w="19050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42910" y="3643314"/>
            <a:ext cx="8001056" cy="52322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400" dirty="0">
                <a:latin typeface="+mj-lt"/>
              </a:rPr>
              <a:t>Η μεταβλητή </a:t>
            </a:r>
            <a:r>
              <a:rPr lang="el-GR" sz="1400" dirty="0" smtClean="0">
                <a:solidFill>
                  <a:srgbClr val="0070C0"/>
                </a:solidFill>
                <a:latin typeface="+mj-lt"/>
              </a:rPr>
              <a:t>Ετήσιο Οικογενειακό Εισόδημα </a:t>
            </a:r>
            <a:r>
              <a:rPr lang="el-GR" sz="1400" dirty="0" smtClean="0">
                <a:latin typeface="+mj-lt"/>
              </a:rPr>
              <a:t>αποκλείστηκε </a:t>
            </a:r>
            <a:r>
              <a:rPr lang="el-GR" sz="1400" dirty="0">
                <a:latin typeface="+mj-lt"/>
              </a:rPr>
              <a:t>από την εξίσωση της παλινδρόμησης, με την </a:t>
            </a:r>
            <a:r>
              <a:rPr lang="el-GR" sz="1400" dirty="0" smtClean="0">
                <a:latin typeface="+mj-lt"/>
              </a:rPr>
              <a:t>μέθοδο </a:t>
            </a:r>
            <a:r>
              <a:rPr lang="en-US" sz="1400" dirty="0" smtClean="0">
                <a:latin typeface="+mj-lt"/>
              </a:rPr>
              <a:t>Backward</a:t>
            </a:r>
            <a:r>
              <a:rPr lang="en-US" sz="1400" dirty="0">
                <a:latin typeface="+mj-lt"/>
              </a:rPr>
              <a:t>.</a:t>
            </a:r>
            <a:endParaRPr lang="el-GR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Χρηματοδότηση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pPr eaLnBrk="1" hangingPunct="1"/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pPr eaLnBrk="1" hangingPunct="1"/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Αιγαίου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pPr eaLnBrk="1" hangingPunct="1"/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1843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5054600"/>
            <a:ext cx="6480175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Θέση αριθμού διαφάνειας 5"/>
          <p:cNvSpPr>
            <a:spLocks noGrp="1"/>
          </p:cNvSpPr>
          <p:nvPr>
            <p:ph type="sldNum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52066ED-54F6-49E1-A098-5FA3FB2FD820}" type="slidenum">
              <a:rPr lang="el-GR">
                <a:solidFill>
                  <a:prstClr val="black">
                    <a:tint val="75000"/>
                  </a:prstClr>
                </a:solidFill>
                <a:cs typeface="Arial" charset="0"/>
              </a:rPr>
              <a:pPr>
                <a:defRPr/>
              </a:pPr>
              <a:t>3</a:t>
            </a:fld>
            <a:endParaRPr lang="el-GR">
              <a:solidFill>
                <a:prstClr val="black">
                  <a:tint val="75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1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sp>
        <p:nvSpPr>
          <p:cNvPr id="5" name="4 - Ορθογώνιο"/>
          <p:cNvSpPr/>
          <p:nvPr/>
        </p:nvSpPr>
        <p:spPr>
          <a:xfrm>
            <a:off x="571472" y="1928802"/>
            <a:ext cx="8215370" cy="2031325"/>
          </a:xfrm>
          <a:prstGeom prst="rect">
            <a:avLst/>
          </a:prstGeom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el-GR" dirty="0" smtClean="0"/>
              <a:t>Επανερχόμαστε στο προηγούμενο παράδειγμα και θέλουμε να κατασκευάσουμε ένα γραμμικό μοντέλο με </a:t>
            </a:r>
            <a:r>
              <a:rPr lang="el-GR" b="1" dirty="0" smtClean="0"/>
              <a:t>εξαρτημένη μεταβλητή </a:t>
            </a:r>
            <a:r>
              <a:rPr lang="el-GR" dirty="0" smtClean="0"/>
              <a:t>το χαρτζιλίκι και </a:t>
            </a:r>
            <a:r>
              <a:rPr lang="el-GR" b="1" dirty="0" smtClean="0"/>
              <a:t>ανεξάρτητες μεταβλητές </a:t>
            </a:r>
            <a:r>
              <a:rPr lang="el-GR" dirty="0" smtClean="0"/>
              <a:t>την ηλικία, το οικογενειακό εισόδημα και το σχολείο.</a:t>
            </a:r>
          </a:p>
          <a:p>
            <a:pPr marL="0" indent="0" algn="just">
              <a:buNone/>
              <a:defRPr/>
            </a:pPr>
            <a:endParaRPr lang="el-GR" dirty="0" smtClean="0"/>
          </a:p>
          <a:p>
            <a:pPr marL="0" indent="0" algn="just">
              <a:buNone/>
              <a:defRPr/>
            </a:pPr>
            <a:r>
              <a:rPr lang="el-GR" dirty="0" smtClean="0"/>
              <a:t>Η μεταβλητή Σχολείο είναι κατηγορική και για να χρησιμοποιηθεί στο μοντέλο θα πρέπει να κατασκευαστούν </a:t>
            </a:r>
            <a:r>
              <a:rPr lang="el-GR" dirty="0" err="1" smtClean="0"/>
              <a:t>ψευδομεταβλητές</a:t>
            </a:r>
            <a:r>
              <a:rPr lang="el-GR" dirty="0" smtClean="0"/>
              <a:t>.</a:t>
            </a:r>
          </a:p>
          <a:p>
            <a:pPr marL="0" indent="0" algn="just">
              <a:buNone/>
              <a:defRPr/>
            </a:pPr>
            <a:endParaRPr lang="el-GR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28597" y="1785926"/>
            <a:ext cx="792961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l-GR" sz="1600" dirty="0">
                <a:latin typeface="+mj-lt"/>
              </a:rPr>
              <a:t>Όταν μεταξύ των ανεξάρτητων μεταβλητών υπάρχει και μία κατηγορική μεταβλητή η οποία έχει περισσότερα από 2 επίπεδα θα πρέπει να μετατραπεί σε </a:t>
            </a:r>
            <a:r>
              <a:rPr lang="el-GR" sz="1600" dirty="0" err="1">
                <a:latin typeface="+mj-lt"/>
              </a:rPr>
              <a:t>δίτιμη</a:t>
            </a:r>
            <a:r>
              <a:rPr lang="el-GR" sz="1600" dirty="0">
                <a:latin typeface="+mj-lt"/>
              </a:rPr>
              <a:t> μεταβλητή (με τιμές 0 και 1). Για το σκοπό αυτό χρησιμοποιούνται </a:t>
            </a:r>
            <a:r>
              <a:rPr lang="el-GR" sz="1600" dirty="0" err="1">
                <a:solidFill>
                  <a:srgbClr val="FF0000"/>
                </a:solidFill>
                <a:latin typeface="+mj-lt"/>
              </a:rPr>
              <a:t>ψευδομεταβλητές</a:t>
            </a:r>
            <a:r>
              <a:rPr lang="el-GR" sz="1600" dirty="0">
                <a:solidFill>
                  <a:srgbClr val="FF0000"/>
                </a:solidFill>
                <a:latin typeface="+mj-lt"/>
              </a:rPr>
              <a:t> (</a:t>
            </a:r>
            <a:r>
              <a:rPr lang="el-GR" sz="1600" dirty="0" err="1">
                <a:solidFill>
                  <a:srgbClr val="FF0000"/>
                </a:solidFill>
                <a:latin typeface="+mj-lt"/>
              </a:rPr>
              <a:t>dummies</a:t>
            </a:r>
            <a:r>
              <a:rPr lang="el-GR" sz="1600" dirty="0">
                <a:solidFill>
                  <a:srgbClr val="FF0000"/>
                </a:solidFill>
                <a:latin typeface="+mj-lt"/>
              </a:rPr>
              <a:t>). </a:t>
            </a:r>
          </a:p>
          <a:p>
            <a:pPr algn="just"/>
            <a:endParaRPr lang="el-GR" sz="1600" dirty="0">
              <a:latin typeface="+mj-lt"/>
            </a:endParaRPr>
          </a:p>
          <a:p>
            <a:pPr algn="just"/>
            <a:r>
              <a:rPr lang="el-GR" sz="1600" dirty="0">
                <a:latin typeface="+mj-lt"/>
              </a:rPr>
              <a:t>Οι </a:t>
            </a:r>
            <a:r>
              <a:rPr lang="el-GR" sz="1600" dirty="0" err="1">
                <a:latin typeface="+mj-lt"/>
              </a:rPr>
              <a:t>ψευδομεταβλητές</a:t>
            </a:r>
            <a:r>
              <a:rPr lang="el-GR" sz="1600" dirty="0">
                <a:latin typeface="+mj-lt"/>
              </a:rPr>
              <a:t> που δημιουργούνται είναι τόσες όσα είναι τα επίπεδα (κ) της μεταβλητής, -1, δηλαδή κ-1 </a:t>
            </a:r>
            <a:r>
              <a:rPr lang="el-GR" sz="1600" dirty="0" err="1">
                <a:latin typeface="+mj-lt"/>
              </a:rPr>
              <a:t>ψευδομεταβλητές</a:t>
            </a:r>
            <a:r>
              <a:rPr lang="el-GR" sz="1600" dirty="0">
                <a:latin typeface="+mj-lt"/>
              </a:rPr>
              <a:t>.</a:t>
            </a:r>
          </a:p>
          <a:p>
            <a:pPr algn="just"/>
            <a:endParaRPr lang="el-GR" sz="1600" dirty="0">
              <a:latin typeface="+mj-lt"/>
            </a:endParaRPr>
          </a:p>
          <a:p>
            <a:pPr algn="just"/>
            <a:r>
              <a:rPr lang="el-GR" sz="1600" dirty="0">
                <a:latin typeface="+mj-lt"/>
              </a:rPr>
              <a:t>Στο συγκεκριμένο παράδειγμα η μεταβλητή </a:t>
            </a:r>
            <a:r>
              <a:rPr lang="el-GR" sz="1600" dirty="0" smtClean="0">
                <a:latin typeface="+mj-lt"/>
              </a:rPr>
              <a:t>Σχολείο έχει τέσσερα επίπεδα</a:t>
            </a:r>
            <a:r>
              <a:rPr lang="el-GR" sz="1600" dirty="0">
                <a:latin typeface="+mj-lt"/>
              </a:rPr>
              <a:t>, επομένως θα κατασκευαστούν (κ-1</a:t>
            </a:r>
            <a:r>
              <a:rPr lang="el-GR" sz="1600" dirty="0" smtClean="0">
                <a:latin typeface="+mj-lt"/>
              </a:rPr>
              <a:t>)=3 </a:t>
            </a:r>
            <a:r>
              <a:rPr lang="el-GR" sz="1600" dirty="0" err="1">
                <a:latin typeface="+mj-lt"/>
              </a:rPr>
              <a:t>ψευδομεταβλητές</a:t>
            </a:r>
            <a:r>
              <a:rPr lang="el-GR" sz="1600" dirty="0">
                <a:latin typeface="+mj-lt"/>
              </a:rPr>
              <a:t>.</a:t>
            </a:r>
            <a:r>
              <a:rPr lang="el-GR" sz="1600" u="sng" dirty="0">
                <a:latin typeface="+mj-lt"/>
              </a:rPr>
              <a:t> </a:t>
            </a: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574675" y="4786322"/>
            <a:ext cx="7783539" cy="338554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600" i="1" dirty="0">
                <a:latin typeface="+mj-lt"/>
              </a:rPr>
              <a:t>Σημείωση: Για την κατασκευή των </a:t>
            </a:r>
            <a:r>
              <a:rPr lang="el-GR" sz="1600" i="1" dirty="0" err="1">
                <a:latin typeface="+mj-lt"/>
              </a:rPr>
              <a:t>ψευδομεταβλητών</a:t>
            </a:r>
            <a:r>
              <a:rPr lang="el-GR" sz="1600" i="1" dirty="0">
                <a:latin typeface="+mj-lt"/>
              </a:rPr>
              <a:t> χρησιμοποιείται η εντολή </a:t>
            </a:r>
            <a:r>
              <a:rPr lang="en-US" sz="1600" i="1" dirty="0">
                <a:latin typeface="+mj-lt"/>
              </a:rPr>
              <a:t>Recode</a:t>
            </a:r>
            <a:endParaRPr lang="el-GR" sz="16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28596" y="1500174"/>
            <a:ext cx="8569325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400" dirty="0">
                <a:latin typeface="+mj-lt"/>
              </a:rPr>
              <a:t>Στο συγκεκριμένο παράδειγμα έστω ότι θα κατασκευάσω τις </a:t>
            </a:r>
            <a:r>
              <a:rPr lang="el-GR" sz="1400" dirty="0" err="1">
                <a:latin typeface="+mj-lt"/>
              </a:rPr>
              <a:t>ψευδομεταβλητές</a:t>
            </a:r>
            <a:r>
              <a:rPr lang="el-GR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D2</a:t>
            </a:r>
            <a:r>
              <a:rPr lang="el-GR" sz="1400" dirty="0" smtClean="0">
                <a:latin typeface="+mj-lt"/>
              </a:rPr>
              <a:t>, </a:t>
            </a:r>
            <a:r>
              <a:rPr lang="en-US" sz="1400" dirty="0" smtClean="0">
                <a:latin typeface="+mj-lt"/>
              </a:rPr>
              <a:t>D3</a:t>
            </a:r>
            <a:r>
              <a:rPr lang="el-GR" sz="1400" dirty="0" smtClean="0">
                <a:latin typeface="+mj-lt"/>
              </a:rPr>
              <a:t> και </a:t>
            </a:r>
            <a:r>
              <a:rPr lang="en-US" sz="1400" dirty="0" smtClean="0">
                <a:latin typeface="+mj-lt"/>
              </a:rPr>
              <a:t>D4.</a:t>
            </a:r>
            <a:endParaRPr lang="en-US" sz="1400" dirty="0">
              <a:latin typeface="+mj-lt"/>
            </a:endParaRPr>
          </a:p>
          <a:p>
            <a:endParaRPr lang="en-US" sz="1400" dirty="0">
              <a:latin typeface="+mj-lt"/>
            </a:endParaRPr>
          </a:p>
          <a:p>
            <a:r>
              <a:rPr lang="el-GR" sz="1400" dirty="0">
                <a:latin typeface="+mj-lt"/>
              </a:rPr>
              <a:t>Για τη </a:t>
            </a:r>
            <a:r>
              <a:rPr lang="el-GR" sz="1400" dirty="0" err="1">
                <a:latin typeface="+mj-lt"/>
              </a:rPr>
              <a:t>ψευδομεταβλητή</a:t>
            </a:r>
            <a:r>
              <a:rPr lang="el-GR" sz="1400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D2</a:t>
            </a:r>
            <a:r>
              <a:rPr lang="el-GR" sz="1400" dirty="0">
                <a:latin typeface="+mj-lt"/>
              </a:rPr>
              <a:t> ισχύει:</a:t>
            </a:r>
            <a:r>
              <a:rPr lang="en-US" sz="1400" dirty="0">
                <a:latin typeface="+mj-lt"/>
              </a:rPr>
              <a:t> 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1 =</a:t>
            </a:r>
            <a:r>
              <a:rPr lang="el-GR" sz="1400" dirty="0">
                <a:latin typeface="+mj-lt"/>
              </a:rPr>
              <a:t> </a:t>
            </a:r>
            <a:r>
              <a:rPr lang="en-US" sz="1400" dirty="0" smtClean="0">
                <a:latin typeface="+mj-lt"/>
              </a:rPr>
              <a:t>o</a:t>
            </a:r>
            <a:r>
              <a:rPr lang="el-GR" sz="1400" dirty="0" smtClean="0">
                <a:latin typeface="+mj-lt"/>
              </a:rPr>
              <a:t> μαθητής πηγαίνει στο σχολείο Β και </a:t>
            </a:r>
            <a:endParaRPr lang="el-GR" sz="1400" dirty="0">
              <a:latin typeface="+mj-lt"/>
            </a:endParaRPr>
          </a:p>
          <a:p>
            <a:r>
              <a:rPr lang="el-GR" sz="1400" dirty="0">
                <a:solidFill>
                  <a:srgbClr val="FF0000"/>
                </a:solidFill>
                <a:latin typeface="+mj-lt"/>
              </a:rPr>
              <a:t>0 =</a:t>
            </a:r>
            <a:r>
              <a:rPr lang="el-GR" sz="1400" dirty="0">
                <a:latin typeface="+mj-lt"/>
              </a:rPr>
              <a:t> </a:t>
            </a:r>
            <a:r>
              <a:rPr lang="en-US" sz="1400" dirty="0" smtClean="0"/>
              <a:t>o</a:t>
            </a:r>
            <a:r>
              <a:rPr lang="el-GR" sz="1400" dirty="0" smtClean="0"/>
              <a:t> μαθητής δεν πηγαίνει στο σχολείο </a:t>
            </a:r>
            <a:r>
              <a:rPr lang="el-GR" sz="1400" dirty="0" smtClean="0">
                <a:latin typeface="+mj-lt"/>
              </a:rPr>
              <a:t>Β</a:t>
            </a:r>
            <a:r>
              <a:rPr lang="el-GR" sz="1400" dirty="0">
                <a:latin typeface="+mj-lt"/>
              </a:rPr>
              <a:t>.</a:t>
            </a:r>
          </a:p>
          <a:p>
            <a:endParaRPr lang="el-GR" sz="1400" dirty="0">
              <a:latin typeface="+mj-lt"/>
            </a:endParaRPr>
          </a:p>
          <a:p>
            <a:r>
              <a:rPr lang="el-GR" sz="1400" dirty="0" smtClean="0">
                <a:latin typeface="+mj-lt"/>
              </a:rPr>
              <a:t>Για </a:t>
            </a:r>
            <a:r>
              <a:rPr lang="el-GR" sz="1400" dirty="0">
                <a:latin typeface="+mj-lt"/>
              </a:rPr>
              <a:t>τη </a:t>
            </a:r>
            <a:r>
              <a:rPr lang="el-GR" sz="1400" dirty="0" err="1">
                <a:latin typeface="+mj-lt"/>
              </a:rPr>
              <a:t>ψευδομεταβλητή</a:t>
            </a:r>
            <a:r>
              <a:rPr lang="el-GR" sz="1400" dirty="0">
                <a:latin typeface="+mj-lt"/>
              </a:rPr>
              <a:t> </a:t>
            </a:r>
            <a:r>
              <a:rPr lang="en-US" sz="1400" dirty="0">
                <a:latin typeface="+mj-lt"/>
              </a:rPr>
              <a:t>D</a:t>
            </a:r>
            <a:r>
              <a:rPr lang="el-GR" sz="1400" dirty="0">
                <a:latin typeface="+mj-lt"/>
              </a:rPr>
              <a:t>3 ισχύει:</a:t>
            </a:r>
            <a:r>
              <a:rPr lang="en-US" sz="1400" dirty="0">
                <a:latin typeface="+mj-lt"/>
              </a:rPr>
              <a:t> 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1 =</a:t>
            </a:r>
            <a:r>
              <a:rPr lang="el-GR" sz="1400" dirty="0">
                <a:latin typeface="+mj-lt"/>
              </a:rPr>
              <a:t> </a:t>
            </a:r>
            <a:r>
              <a:rPr lang="el-GR" sz="1400" dirty="0" smtClean="0">
                <a:solidFill>
                  <a:srgbClr val="FF0000"/>
                </a:solidFill>
              </a:rPr>
              <a:t>=</a:t>
            </a:r>
            <a:r>
              <a:rPr lang="el-GR" sz="1400" dirty="0" smtClean="0"/>
              <a:t> </a:t>
            </a:r>
            <a:r>
              <a:rPr lang="en-US" sz="1400" dirty="0" smtClean="0"/>
              <a:t>o</a:t>
            </a:r>
            <a:r>
              <a:rPr lang="el-GR" sz="1400" dirty="0" smtClean="0"/>
              <a:t> μαθητής πηγαίνει στο σχολείο Γ </a:t>
            </a:r>
            <a:r>
              <a:rPr lang="el-GR" sz="1400" dirty="0" smtClean="0">
                <a:latin typeface="+mj-lt"/>
              </a:rPr>
              <a:t>και </a:t>
            </a:r>
            <a:r>
              <a:rPr lang="el-GR" sz="1400" dirty="0">
                <a:solidFill>
                  <a:srgbClr val="FF0000"/>
                </a:solidFill>
                <a:latin typeface="+mj-lt"/>
              </a:rPr>
              <a:t>0 =</a:t>
            </a:r>
            <a:r>
              <a:rPr lang="el-GR" sz="1400" dirty="0">
                <a:latin typeface="+mj-lt"/>
              </a:rPr>
              <a:t> </a:t>
            </a:r>
            <a:r>
              <a:rPr lang="en-US" sz="1400" dirty="0" smtClean="0"/>
              <a:t>o</a:t>
            </a:r>
            <a:r>
              <a:rPr lang="el-GR" sz="1400" dirty="0" smtClean="0"/>
              <a:t> μαθητής δεν πηγαίνει στο σχολείο Γ</a:t>
            </a:r>
            <a:r>
              <a:rPr lang="el-GR" sz="1400" dirty="0" smtClean="0">
                <a:latin typeface="+mj-lt"/>
              </a:rPr>
              <a:t>.</a:t>
            </a:r>
            <a:endParaRPr lang="el-GR" sz="1400" dirty="0">
              <a:latin typeface="+mj-lt"/>
            </a:endParaRPr>
          </a:p>
          <a:p>
            <a:endParaRPr lang="el-GR" sz="1400" dirty="0" smtClean="0">
              <a:latin typeface="+mj-lt"/>
            </a:endParaRPr>
          </a:p>
          <a:p>
            <a:r>
              <a:rPr lang="el-GR" sz="1400" dirty="0" smtClean="0"/>
              <a:t>Για τη </a:t>
            </a:r>
            <a:r>
              <a:rPr lang="el-GR" sz="1400" dirty="0" err="1" smtClean="0"/>
              <a:t>ψευδομεταβλητή</a:t>
            </a:r>
            <a:r>
              <a:rPr lang="el-GR" sz="1400" dirty="0" smtClean="0"/>
              <a:t> </a:t>
            </a:r>
            <a:r>
              <a:rPr lang="en-US" sz="1400" dirty="0" smtClean="0"/>
              <a:t>D</a:t>
            </a:r>
            <a:r>
              <a:rPr lang="el-GR" sz="1400" dirty="0" smtClean="0"/>
              <a:t>4 ισχύει:</a:t>
            </a:r>
            <a:r>
              <a:rPr lang="en-US" sz="1400" dirty="0" smtClean="0"/>
              <a:t> </a:t>
            </a:r>
            <a:r>
              <a:rPr lang="el-GR" sz="1400" dirty="0" smtClean="0">
                <a:solidFill>
                  <a:srgbClr val="FF0000"/>
                </a:solidFill>
              </a:rPr>
              <a:t>1 =</a:t>
            </a:r>
            <a:r>
              <a:rPr lang="el-GR" sz="1400" dirty="0" smtClean="0"/>
              <a:t> </a:t>
            </a:r>
            <a:r>
              <a:rPr lang="el-GR" sz="1400" dirty="0" smtClean="0">
                <a:solidFill>
                  <a:srgbClr val="FF0000"/>
                </a:solidFill>
              </a:rPr>
              <a:t>=</a:t>
            </a:r>
            <a:r>
              <a:rPr lang="el-GR" sz="1400" dirty="0" smtClean="0"/>
              <a:t> </a:t>
            </a:r>
            <a:r>
              <a:rPr lang="en-US" sz="1400" dirty="0" smtClean="0"/>
              <a:t>o</a:t>
            </a:r>
            <a:r>
              <a:rPr lang="el-GR" sz="1400" dirty="0" smtClean="0"/>
              <a:t> μαθητής πηγαίνει στο σχολείο Δ και </a:t>
            </a:r>
            <a:r>
              <a:rPr lang="el-GR" sz="1400" dirty="0" smtClean="0">
                <a:solidFill>
                  <a:srgbClr val="FF0000"/>
                </a:solidFill>
              </a:rPr>
              <a:t>0 =</a:t>
            </a:r>
            <a:r>
              <a:rPr lang="el-GR" sz="1400" dirty="0" smtClean="0"/>
              <a:t> </a:t>
            </a:r>
            <a:r>
              <a:rPr lang="en-US" sz="1400" dirty="0" smtClean="0"/>
              <a:t>o</a:t>
            </a:r>
            <a:r>
              <a:rPr lang="el-GR" sz="1400" dirty="0" smtClean="0"/>
              <a:t> μαθητής δεν πηγαίνει στο σχολείο Δ.</a:t>
            </a:r>
          </a:p>
          <a:p>
            <a:endParaRPr lang="el-GR" sz="1400" dirty="0">
              <a:latin typeface="+mj-lt"/>
            </a:endParaRPr>
          </a:p>
          <a:p>
            <a:r>
              <a:rPr lang="el-GR" sz="1400" dirty="0">
                <a:latin typeface="+mj-lt"/>
              </a:rPr>
              <a:t>Η κατηγορία Α θεωρείται βασική κατηγορία με την οποία γίνεται η σύγκριση των υπολοίπων.</a:t>
            </a:r>
          </a:p>
          <a:p>
            <a:endParaRPr lang="el-GR" sz="1400" dirty="0">
              <a:latin typeface="+mj-lt"/>
            </a:endParaRPr>
          </a:p>
          <a:p>
            <a:r>
              <a:rPr lang="el-GR" sz="1400" dirty="0">
                <a:latin typeface="+mj-lt"/>
              </a:rPr>
              <a:t>Ο πίνακας που ακολουθεί δείχνει τις τιμές της αρχικής μεταβλητής και των </a:t>
            </a:r>
            <a:r>
              <a:rPr lang="el-GR" sz="1400" dirty="0" err="1">
                <a:latin typeface="+mj-lt"/>
              </a:rPr>
              <a:t>ψευδομεταβλητών</a:t>
            </a:r>
            <a:r>
              <a:rPr lang="el-GR" sz="1400" dirty="0" smtClean="0">
                <a:latin typeface="+mj-lt"/>
              </a:rPr>
              <a:t>.</a:t>
            </a:r>
            <a:endParaRPr lang="el-GR" sz="1400" dirty="0">
              <a:latin typeface="+mj-lt"/>
            </a:endParaRPr>
          </a:p>
          <a:p>
            <a:endParaRPr lang="el-GR" sz="1400" dirty="0">
              <a:latin typeface="+mj-lt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786322"/>
            <a:ext cx="5418137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428596" y="1571612"/>
            <a:ext cx="785818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l-GR" sz="1400" dirty="0">
                <a:latin typeface="+mj-lt"/>
              </a:rPr>
              <a:t>Ξαναθυμίζουμε τη χρήση της μεταβλητής </a:t>
            </a:r>
            <a:r>
              <a:rPr lang="en-US" sz="1400" dirty="0">
                <a:latin typeface="+mj-lt"/>
              </a:rPr>
              <a:t>Recode </a:t>
            </a:r>
            <a:r>
              <a:rPr lang="el-GR" sz="1400" dirty="0">
                <a:latin typeface="+mj-lt"/>
              </a:rPr>
              <a:t>για το συγκεκριμένο παράδειγμα.</a:t>
            </a:r>
          </a:p>
          <a:p>
            <a:endParaRPr lang="el-GR" sz="1400" dirty="0" smtClean="0">
              <a:latin typeface="+mj-lt"/>
            </a:endParaRPr>
          </a:p>
          <a:p>
            <a:r>
              <a:rPr lang="en-US" sz="1400" dirty="0" smtClean="0">
                <a:latin typeface="+mj-lt"/>
              </a:rPr>
              <a:t>Transform </a:t>
            </a:r>
            <a:r>
              <a:rPr lang="el-GR" sz="1400" dirty="0">
                <a:latin typeface="+mj-lt"/>
                <a:sym typeface="Wingdings" pitchFamily="2" charset="2"/>
              </a:rPr>
              <a:t></a:t>
            </a:r>
            <a:r>
              <a:rPr lang="en-US" sz="1400" dirty="0">
                <a:latin typeface="+mj-lt"/>
              </a:rPr>
              <a:t> Recode </a:t>
            </a:r>
            <a:r>
              <a:rPr lang="el-GR" sz="1400" dirty="0">
                <a:latin typeface="+mj-lt"/>
                <a:sym typeface="Wingdings" pitchFamily="2" charset="2"/>
              </a:rPr>
              <a:t></a:t>
            </a:r>
            <a:r>
              <a:rPr lang="en-US" sz="1400" dirty="0">
                <a:latin typeface="+mj-lt"/>
              </a:rPr>
              <a:t> Into different variable</a:t>
            </a:r>
            <a:r>
              <a:rPr lang="en-US" sz="1400" u="sng" dirty="0">
                <a:latin typeface="+mj-lt"/>
              </a:rPr>
              <a:t> </a:t>
            </a:r>
            <a:endParaRPr lang="el-GR" sz="1400" u="sng" dirty="0">
              <a:latin typeface="+mj-lt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786058"/>
            <a:ext cx="438548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9"/>
          <p:cNvSpPr>
            <a:spLocks noChangeShapeType="1"/>
          </p:cNvSpPr>
          <p:nvPr/>
        </p:nvSpPr>
        <p:spPr bwMode="auto">
          <a:xfrm flipV="1">
            <a:off x="2143108" y="2285992"/>
            <a:ext cx="4071966" cy="923936"/>
          </a:xfrm>
          <a:prstGeom prst="line">
            <a:avLst/>
          </a:prstGeom>
          <a:noFill/>
          <a:ln w="9525">
            <a:solidFill>
              <a:srgbClr val="3333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6286512" y="2071678"/>
            <a:ext cx="2232025" cy="523220"/>
          </a:xfrm>
          <a:prstGeom prst="rect">
            <a:avLst/>
          </a:prstGeom>
          <a:noFill/>
          <a:ln w="9525">
            <a:solidFill>
              <a:srgbClr val="3333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>
                <a:solidFill>
                  <a:srgbClr val="3333FF"/>
                </a:solidFill>
                <a:latin typeface="+mj-lt"/>
              </a:rPr>
              <a:t>Η κατηγορική μεταβλητή </a:t>
            </a:r>
            <a:r>
              <a:rPr lang="el-GR" sz="1400" dirty="0" smtClean="0">
                <a:solidFill>
                  <a:srgbClr val="3333FF"/>
                </a:solidFill>
                <a:latin typeface="+mj-lt"/>
              </a:rPr>
              <a:t>Σχολείο</a:t>
            </a:r>
            <a:endParaRPr lang="el-GR" sz="1400" dirty="0">
              <a:solidFill>
                <a:srgbClr val="3333FF"/>
              </a:solidFill>
              <a:latin typeface="+mj-lt"/>
            </a:endParaRPr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>
            <a:off x="4500562" y="3500438"/>
            <a:ext cx="1655763" cy="5048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6143636" y="3643314"/>
            <a:ext cx="2087562" cy="30777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>
                <a:solidFill>
                  <a:srgbClr val="FF0000"/>
                </a:solidFill>
                <a:latin typeface="+mj-lt"/>
              </a:rPr>
              <a:t>Η νέα μεταβλητή </a:t>
            </a:r>
            <a:r>
              <a:rPr lang="en-US" sz="1400">
                <a:solidFill>
                  <a:srgbClr val="FF0000"/>
                </a:solidFill>
                <a:latin typeface="+mj-lt"/>
              </a:rPr>
              <a:t>D2</a:t>
            </a:r>
            <a:endParaRPr lang="el-GR" sz="140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Line 13"/>
          <p:cNvSpPr>
            <a:spLocks noChangeShapeType="1"/>
          </p:cNvSpPr>
          <p:nvPr/>
        </p:nvSpPr>
        <p:spPr bwMode="auto">
          <a:xfrm>
            <a:off x="3071802" y="4714885"/>
            <a:ext cx="3143272" cy="285752"/>
          </a:xfrm>
          <a:prstGeom prst="line">
            <a:avLst/>
          </a:prstGeom>
          <a:noFill/>
          <a:ln w="9525">
            <a:solidFill>
              <a:srgbClr val="99CC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l-GR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6215074" y="4714884"/>
            <a:ext cx="2376488" cy="307777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>
                <a:latin typeface="+mj-lt"/>
              </a:rPr>
              <a:t>Ορίζω τις νέες τιμές της </a:t>
            </a:r>
            <a:r>
              <a:rPr lang="en-US" sz="1400">
                <a:latin typeface="+mj-lt"/>
              </a:rPr>
              <a:t>D2</a:t>
            </a:r>
            <a:endParaRPr lang="el-GR" sz="140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571612"/>
            <a:ext cx="5304933" cy="36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sp>
        <p:nvSpPr>
          <p:cNvPr id="4" name="AutoShape 8"/>
          <p:cNvSpPr>
            <a:spLocks/>
          </p:cNvSpPr>
          <p:nvPr/>
        </p:nvSpPr>
        <p:spPr bwMode="auto">
          <a:xfrm>
            <a:off x="4786314" y="3000372"/>
            <a:ext cx="288925" cy="576263"/>
          </a:xfrm>
          <a:prstGeom prst="rightBrace">
            <a:avLst>
              <a:gd name="adj1" fmla="val 16621"/>
              <a:gd name="adj2" fmla="val 54546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l-GR"/>
          </a:p>
        </p:txBody>
      </p:sp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6000760" y="2357430"/>
            <a:ext cx="2881312" cy="144655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>
                <a:solidFill>
                  <a:srgbClr val="FF0000"/>
                </a:solidFill>
                <a:latin typeface="+mj-lt"/>
              </a:rPr>
              <a:t>Όταν η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School </a:t>
            </a:r>
            <a:r>
              <a:rPr lang="el-GR" sz="1600" dirty="0" smtClean="0">
                <a:solidFill>
                  <a:srgbClr val="FF0000"/>
                </a:solidFill>
                <a:latin typeface="+mj-lt"/>
              </a:rPr>
              <a:t>είχε </a:t>
            </a:r>
            <a:r>
              <a:rPr lang="el-GR" sz="1600" dirty="0">
                <a:solidFill>
                  <a:srgbClr val="FF0000"/>
                </a:solidFill>
                <a:latin typeface="+mj-lt"/>
              </a:rPr>
              <a:t>την τιμή 2 (δηλαδή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B)</a:t>
            </a:r>
            <a:r>
              <a:rPr lang="el-GR" sz="1600" dirty="0">
                <a:solidFill>
                  <a:srgbClr val="FF0000"/>
                </a:solidFill>
                <a:latin typeface="+mj-lt"/>
              </a:rPr>
              <a:t> η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D2 </a:t>
            </a:r>
            <a:r>
              <a:rPr lang="el-GR" sz="1600" dirty="0">
                <a:solidFill>
                  <a:srgbClr val="FF0000"/>
                </a:solidFill>
                <a:latin typeface="+mj-lt"/>
              </a:rPr>
              <a:t>θα πάρει την τιμή 1.</a:t>
            </a:r>
          </a:p>
          <a:p>
            <a:pPr>
              <a:spcBef>
                <a:spcPct val="50000"/>
              </a:spcBef>
            </a:pPr>
            <a:r>
              <a:rPr lang="el-GR" sz="1600" dirty="0">
                <a:solidFill>
                  <a:srgbClr val="FF0000"/>
                </a:solidFill>
                <a:latin typeface="+mj-lt"/>
              </a:rPr>
              <a:t>Σε όλες τις άλλες περιπτώσεις, η </a:t>
            </a:r>
            <a:r>
              <a:rPr lang="en-US" sz="1600" dirty="0">
                <a:solidFill>
                  <a:srgbClr val="FF0000"/>
                </a:solidFill>
                <a:latin typeface="+mj-lt"/>
              </a:rPr>
              <a:t>D2 </a:t>
            </a:r>
            <a:r>
              <a:rPr lang="el-GR" sz="1600" dirty="0">
                <a:solidFill>
                  <a:srgbClr val="FF0000"/>
                </a:solidFill>
                <a:latin typeface="+mj-lt"/>
              </a:rPr>
              <a:t>θα πάρει την τιμή 0.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2143108" y="5500702"/>
            <a:ext cx="4500594" cy="338554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i="1" dirty="0">
                <a:latin typeface="+mj-lt"/>
              </a:rPr>
              <a:t>Με τον ίδιο τρόπο κατασκευάζεται η </a:t>
            </a:r>
            <a:r>
              <a:rPr lang="en-US" sz="1600" i="1" dirty="0" smtClean="0">
                <a:latin typeface="+mj-lt"/>
              </a:rPr>
              <a:t>D3 </a:t>
            </a:r>
            <a:r>
              <a:rPr lang="el-GR" sz="1600" i="1" dirty="0" smtClean="0">
                <a:latin typeface="+mj-lt"/>
              </a:rPr>
              <a:t>και η </a:t>
            </a:r>
            <a:r>
              <a:rPr lang="en-US" sz="1600" i="1" dirty="0" smtClean="0">
                <a:latin typeface="+mj-lt"/>
              </a:rPr>
              <a:t>D4.</a:t>
            </a:r>
            <a:endParaRPr lang="el-GR" sz="16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357430"/>
            <a:ext cx="471838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357158" y="1500174"/>
            <a:ext cx="81359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l-GR" sz="1600" dirty="0">
                <a:latin typeface="+mj-lt"/>
              </a:rPr>
              <a:t>Ξανατρέχουμε την Πολλαπλή Παλινδρόμηση χρησιμοποιώντας τώρα και τις </a:t>
            </a:r>
            <a:r>
              <a:rPr lang="el-GR" sz="1600" dirty="0" smtClean="0">
                <a:latin typeface="+mj-lt"/>
              </a:rPr>
              <a:t>τρεις </a:t>
            </a:r>
            <a:r>
              <a:rPr lang="el-GR" sz="1600" dirty="0" err="1" smtClean="0">
                <a:solidFill>
                  <a:srgbClr val="FF0000"/>
                </a:solidFill>
                <a:latin typeface="+mj-lt"/>
              </a:rPr>
              <a:t>ψευδομεταβλητές</a:t>
            </a:r>
            <a:r>
              <a:rPr lang="el-GR" sz="1600" dirty="0" smtClean="0">
                <a:latin typeface="+mj-lt"/>
              </a:rPr>
              <a:t> εκτός από την </a:t>
            </a:r>
            <a:r>
              <a:rPr lang="el-GR" sz="1600" dirty="0" smtClean="0">
                <a:solidFill>
                  <a:srgbClr val="FF0000"/>
                </a:solidFill>
                <a:latin typeface="+mj-lt"/>
              </a:rPr>
              <a:t>Ηλικία</a:t>
            </a:r>
            <a:r>
              <a:rPr lang="el-GR" sz="1600" dirty="0" smtClean="0">
                <a:latin typeface="+mj-lt"/>
              </a:rPr>
              <a:t> και το </a:t>
            </a:r>
            <a:r>
              <a:rPr lang="el-GR" sz="1600" dirty="0" smtClean="0">
                <a:solidFill>
                  <a:srgbClr val="FF0000"/>
                </a:solidFill>
                <a:latin typeface="+mj-lt"/>
              </a:rPr>
              <a:t>Ετήσιο Οικογενειακό Εισόδημα</a:t>
            </a:r>
            <a:r>
              <a:rPr lang="el-GR" sz="1600" dirty="0" smtClean="0">
                <a:latin typeface="+mj-lt"/>
              </a:rPr>
              <a:t>.</a:t>
            </a:r>
            <a:endParaRPr lang="el-GR" sz="1600" dirty="0">
              <a:latin typeface="+mj-lt"/>
            </a:endParaRPr>
          </a:p>
        </p:txBody>
      </p:sp>
      <p:sp>
        <p:nvSpPr>
          <p:cNvPr id="7" name="Text Box 12"/>
          <p:cNvSpPr txBox="1">
            <a:spLocks noChangeArrowheads="1"/>
          </p:cNvSpPr>
          <p:nvPr/>
        </p:nvSpPr>
        <p:spPr bwMode="auto">
          <a:xfrm>
            <a:off x="5572132" y="3286124"/>
            <a:ext cx="3168650" cy="15589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1600" b="1" dirty="0">
                <a:solidFill>
                  <a:srgbClr val="FF0000"/>
                </a:solidFill>
                <a:latin typeface="+mj-lt"/>
              </a:rPr>
              <a:t>Προσοχή</a:t>
            </a:r>
            <a:r>
              <a:rPr lang="el-GR" sz="1600" dirty="0">
                <a:solidFill>
                  <a:srgbClr val="FF0000"/>
                </a:solidFill>
                <a:latin typeface="+mj-lt"/>
              </a:rPr>
              <a:t>!!!</a:t>
            </a:r>
          </a:p>
          <a:p>
            <a:pPr algn="just">
              <a:spcBef>
                <a:spcPct val="50000"/>
              </a:spcBef>
            </a:pPr>
            <a:r>
              <a:rPr lang="el-GR" sz="1600" dirty="0">
                <a:solidFill>
                  <a:srgbClr val="FF0000"/>
                </a:solidFill>
                <a:latin typeface="+mj-lt"/>
              </a:rPr>
              <a:t>Η μεταβλητή 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school </a:t>
            </a:r>
            <a:r>
              <a:rPr lang="el-GR" sz="1600" dirty="0" smtClean="0">
                <a:solidFill>
                  <a:srgbClr val="FF0000"/>
                </a:solidFill>
                <a:latin typeface="+mj-lt"/>
              </a:rPr>
              <a:t>δεν </a:t>
            </a:r>
            <a:r>
              <a:rPr lang="el-GR" sz="1600" dirty="0">
                <a:solidFill>
                  <a:srgbClr val="FF0000"/>
                </a:solidFill>
                <a:latin typeface="+mj-lt"/>
              </a:rPr>
              <a:t>χρησιμοποιείται στο μοντέλο. </a:t>
            </a:r>
          </a:p>
          <a:p>
            <a:pPr algn="just">
              <a:spcBef>
                <a:spcPct val="50000"/>
              </a:spcBef>
            </a:pPr>
            <a:r>
              <a:rPr lang="el-GR" sz="1600" dirty="0">
                <a:solidFill>
                  <a:srgbClr val="FF0000"/>
                </a:solidFill>
                <a:latin typeface="+mj-lt"/>
              </a:rPr>
              <a:t>Τη θέση της παίρνουν οι </a:t>
            </a:r>
            <a:r>
              <a:rPr lang="el-GR" sz="1600" dirty="0" smtClean="0">
                <a:solidFill>
                  <a:srgbClr val="FF0000"/>
                </a:solidFill>
                <a:latin typeface="+mj-lt"/>
              </a:rPr>
              <a:t>τρεις </a:t>
            </a:r>
            <a:r>
              <a:rPr lang="el-GR" sz="1600" dirty="0" err="1" smtClean="0">
                <a:solidFill>
                  <a:srgbClr val="FF0000"/>
                </a:solidFill>
                <a:latin typeface="+mj-lt"/>
              </a:rPr>
              <a:t>ψευδομεταβλητές</a:t>
            </a:r>
            <a:r>
              <a:rPr lang="el-GR" sz="16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  <p:sp>
        <p:nvSpPr>
          <p:cNvPr id="8" name="7 - Έλλειψη"/>
          <p:cNvSpPr/>
          <p:nvPr/>
        </p:nvSpPr>
        <p:spPr bwMode="auto">
          <a:xfrm>
            <a:off x="3286116" y="4071942"/>
            <a:ext cx="928694" cy="357190"/>
          </a:xfrm>
          <a:prstGeom prst="ellipse">
            <a:avLst/>
          </a:prstGeom>
          <a:noFill/>
          <a:ln w="9525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71472" y="2071678"/>
          <a:ext cx="3857625" cy="2533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8" name="Εικόνα bitmap" r:id="rId4" imgW="3858164" imgH="2534004" progId="PBrush">
                  <p:embed/>
                </p:oleObj>
              </mc:Choice>
              <mc:Fallback>
                <p:oleObj name="Εικόνα bitmap" r:id="rId4" imgW="3858164" imgH="2534004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472" y="2071678"/>
                        <a:ext cx="3857625" cy="2533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4929190" y="1571612"/>
          <a:ext cx="3598862" cy="4525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9" name="Εικόνα bitmap" r:id="rId6" imgW="3990476" imgH="5020376" progId="PBrush">
                  <p:embed/>
                </p:oleObj>
              </mc:Choice>
              <mc:Fallback>
                <p:oleObj name="Εικόνα bitmap" r:id="rId6" imgW="3990476" imgH="5020376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90" y="1571612"/>
                        <a:ext cx="3598862" cy="4525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1428736"/>
            <a:ext cx="7572428" cy="2236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3143248"/>
            <a:ext cx="3857652" cy="2865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Ορθογώνιο"/>
          <p:cNvSpPr/>
          <p:nvPr/>
        </p:nvSpPr>
        <p:spPr bwMode="auto">
          <a:xfrm>
            <a:off x="642910" y="2571744"/>
            <a:ext cx="7572428" cy="214314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  <p:sp>
        <p:nvSpPr>
          <p:cNvPr id="7" name="6 - Ορθογώνιο"/>
          <p:cNvSpPr/>
          <p:nvPr/>
        </p:nvSpPr>
        <p:spPr bwMode="auto">
          <a:xfrm>
            <a:off x="3929058" y="4786322"/>
            <a:ext cx="3929090" cy="500066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Πολλαπλή Παλινδρόμηση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357299"/>
            <a:ext cx="492922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0034" y="4357694"/>
            <a:ext cx="80645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400" dirty="0">
                <a:solidFill>
                  <a:srgbClr val="C00000"/>
                </a:solidFill>
                <a:latin typeface="+mj-lt"/>
              </a:rPr>
              <a:t>Το τελικό μοντέλο </a:t>
            </a:r>
            <a:r>
              <a:rPr lang="el-GR" sz="1400" dirty="0" smtClean="0">
                <a:solidFill>
                  <a:srgbClr val="C00000"/>
                </a:solidFill>
                <a:latin typeface="+mj-lt"/>
              </a:rPr>
              <a:t>(4) </a:t>
            </a:r>
            <a:r>
              <a:rPr lang="el-GR" sz="1400" dirty="0">
                <a:solidFill>
                  <a:srgbClr val="C00000"/>
                </a:solidFill>
                <a:latin typeface="+mj-lt"/>
              </a:rPr>
              <a:t>περιλαμβάνει μόνο τις στατιστικά σημαντικές μεταβλητές. </a:t>
            </a:r>
          </a:p>
          <a:p>
            <a:r>
              <a:rPr lang="el-GR" sz="1400" dirty="0">
                <a:solidFill>
                  <a:srgbClr val="C00000"/>
                </a:solidFill>
                <a:latin typeface="+mj-lt"/>
              </a:rPr>
              <a:t>Στατιστικά σημαντικές είναι οι μεταβλητές </a:t>
            </a:r>
            <a:r>
              <a:rPr lang="en-US" sz="1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l-GR" sz="1400" dirty="0" smtClean="0">
                <a:solidFill>
                  <a:srgbClr val="C00000"/>
                </a:solidFill>
                <a:latin typeface="+mj-lt"/>
              </a:rPr>
              <a:t>Ηλικία και </a:t>
            </a:r>
            <a:r>
              <a:rPr lang="en-US" sz="1400" dirty="0" smtClean="0">
                <a:solidFill>
                  <a:srgbClr val="C00000"/>
                </a:solidFill>
                <a:latin typeface="+mj-lt"/>
              </a:rPr>
              <a:t>D</a:t>
            </a:r>
            <a:r>
              <a:rPr lang="el-GR" sz="1400" dirty="0" smtClean="0">
                <a:solidFill>
                  <a:srgbClr val="C00000"/>
                </a:solidFill>
                <a:latin typeface="+mj-lt"/>
              </a:rPr>
              <a:t>4.</a:t>
            </a:r>
            <a:endParaRPr lang="el-GR" sz="1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71472" y="4929198"/>
            <a:ext cx="8280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l-GR" sz="1400" dirty="0">
                <a:latin typeface="+mj-lt"/>
              </a:rPr>
              <a:t>Άρα η ευθεία της παλινδρόμησης είναι</a:t>
            </a:r>
          </a:p>
          <a:p>
            <a:r>
              <a:rPr lang="en-US" sz="1400" dirty="0">
                <a:latin typeface="+mj-lt"/>
              </a:rPr>
              <a:t>		</a:t>
            </a:r>
            <a:r>
              <a:rPr lang="en-US" sz="1400" b="1" dirty="0">
                <a:solidFill>
                  <a:srgbClr val="DB253F"/>
                </a:solidFill>
                <a:latin typeface="+mj-lt"/>
              </a:rPr>
              <a:t>y</a:t>
            </a:r>
            <a:r>
              <a:rPr lang="en-US" sz="1400" b="1" dirty="0" smtClean="0">
                <a:solidFill>
                  <a:srgbClr val="DB253F"/>
                </a:solidFill>
                <a:latin typeface="+mj-lt"/>
              </a:rPr>
              <a:t>=</a:t>
            </a:r>
            <a:r>
              <a:rPr lang="el-GR" sz="1400" b="1" dirty="0" smtClean="0">
                <a:solidFill>
                  <a:srgbClr val="DB253F"/>
                </a:solidFill>
                <a:latin typeface="+mj-lt"/>
              </a:rPr>
              <a:t>-143,459+17,642</a:t>
            </a:r>
            <a:r>
              <a:rPr lang="en-US" sz="1400" b="1" dirty="0" smtClean="0">
                <a:solidFill>
                  <a:srgbClr val="DB253F"/>
                </a:solidFill>
                <a:latin typeface="+mj-lt"/>
              </a:rPr>
              <a:t> </a:t>
            </a:r>
            <a:r>
              <a:rPr lang="en-US" sz="1400" b="1" dirty="0">
                <a:solidFill>
                  <a:srgbClr val="DB253F"/>
                </a:solidFill>
                <a:latin typeface="+mj-lt"/>
              </a:rPr>
              <a:t>X </a:t>
            </a:r>
            <a:r>
              <a:rPr lang="el-GR" sz="1400" b="1" baseline="-25000" dirty="0" smtClean="0">
                <a:solidFill>
                  <a:srgbClr val="DB253F"/>
                </a:solidFill>
                <a:latin typeface="+mj-lt"/>
              </a:rPr>
              <a:t>Ηλικία</a:t>
            </a:r>
            <a:r>
              <a:rPr lang="en-US" sz="1400" b="1" dirty="0" smtClean="0">
                <a:solidFill>
                  <a:srgbClr val="DB253F"/>
                </a:solidFill>
                <a:latin typeface="+mj-lt"/>
              </a:rPr>
              <a:t>+</a:t>
            </a:r>
            <a:r>
              <a:rPr lang="el-GR" sz="1400" b="1" dirty="0" smtClean="0">
                <a:solidFill>
                  <a:srgbClr val="DB253F"/>
                </a:solidFill>
                <a:latin typeface="+mj-lt"/>
              </a:rPr>
              <a:t>32,138</a:t>
            </a:r>
            <a:r>
              <a:rPr lang="en-US" sz="1400" b="1" dirty="0" smtClean="0">
                <a:solidFill>
                  <a:srgbClr val="DB253F"/>
                </a:solidFill>
                <a:latin typeface="+mj-lt"/>
              </a:rPr>
              <a:t> X</a:t>
            </a:r>
            <a:r>
              <a:rPr lang="en-US" sz="1400" b="1" baseline="-25000" dirty="0" smtClean="0">
                <a:solidFill>
                  <a:srgbClr val="DB253F"/>
                </a:solidFill>
                <a:latin typeface="+mj-lt"/>
              </a:rPr>
              <a:t>D</a:t>
            </a:r>
            <a:r>
              <a:rPr lang="el-GR" sz="1400" b="1" baseline="-25000" dirty="0" smtClean="0">
                <a:solidFill>
                  <a:srgbClr val="DB253F"/>
                </a:solidFill>
                <a:latin typeface="+mj-lt"/>
              </a:rPr>
              <a:t>4</a:t>
            </a:r>
            <a:endParaRPr lang="el-GR" sz="1400" b="1" baseline="-25000" dirty="0">
              <a:solidFill>
                <a:srgbClr val="DB253F"/>
              </a:solidFill>
              <a:latin typeface="+mj-lt"/>
            </a:endParaRP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574675" y="5572140"/>
            <a:ext cx="8140729" cy="523220"/>
          </a:xfrm>
          <a:prstGeom prst="rect">
            <a:avLst/>
          </a:prstGeom>
          <a:noFill/>
          <a:ln w="28575">
            <a:solidFill>
              <a:srgbClr val="3366FF"/>
            </a:solidFill>
            <a:prstDash val="dash"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 dirty="0">
                <a:solidFill>
                  <a:srgbClr val="00B0F0"/>
                </a:solidFill>
                <a:latin typeface="+mj-lt"/>
              </a:rPr>
              <a:t>Ερμηνεία της </a:t>
            </a:r>
            <a:r>
              <a:rPr lang="en-US" sz="1400" dirty="0" smtClean="0">
                <a:solidFill>
                  <a:srgbClr val="00B0F0"/>
                </a:solidFill>
                <a:latin typeface="+mj-lt"/>
              </a:rPr>
              <a:t>D</a:t>
            </a:r>
            <a:r>
              <a:rPr lang="el-GR" sz="1400" dirty="0" smtClean="0">
                <a:solidFill>
                  <a:srgbClr val="00B0F0"/>
                </a:solidFill>
                <a:latin typeface="+mj-lt"/>
              </a:rPr>
              <a:t>4: 32,138 </a:t>
            </a:r>
            <a:r>
              <a:rPr lang="el-GR" sz="1400" dirty="0">
                <a:solidFill>
                  <a:srgbClr val="00B0F0"/>
                </a:solidFill>
                <a:latin typeface="+mj-lt"/>
              </a:rPr>
              <a:t>είναι η διαφορά </a:t>
            </a:r>
            <a:r>
              <a:rPr lang="el-GR" sz="1400" dirty="0" smtClean="0">
                <a:solidFill>
                  <a:srgbClr val="00B0F0"/>
                </a:solidFill>
                <a:latin typeface="+mj-lt"/>
              </a:rPr>
              <a:t>στο χαρτζιλίκι των μαθητών που πηγαίνουν στο σχολείο Δ σε </a:t>
            </a:r>
            <a:r>
              <a:rPr lang="el-GR" sz="1400" dirty="0">
                <a:solidFill>
                  <a:srgbClr val="00B0F0"/>
                </a:solidFill>
                <a:latin typeface="+mj-lt"/>
              </a:rPr>
              <a:t>σχέση με </a:t>
            </a:r>
            <a:r>
              <a:rPr lang="el-GR" sz="1400" dirty="0" smtClean="0">
                <a:solidFill>
                  <a:srgbClr val="00B0F0"/>
                </a:solidFill>
                <a:latin typeface="+mj-lt"/>
              </a:rPr>
              <a:t>τους μαθητές που πηγαίνουν στο σχολείο Α </a:t>
            </a:r>
            <a:r>
              <a:rPr lang="el-GR" sz="1400" dirty="0">
                <a:solidFill>
                  <a:srgbClr val="00B0F0"/>
                </a:solidFill>
                <a:latin typeface="+mj-lt"/>
              </a:rPr>
              <a:t>(θυμίζουμε ότι η Α είναι η βασική κατηγορία) </a:t>
            </a:r>
          </a:p>
        </p:txBody>
      </p:sp>
      <p:sp>
        <p:nvSpPr>
          <p:cNvPr id="7" name="6 - Ορθογώνιο"/>
          <p:cNvSpPr/>
          <p:nvPr/>
        </p:nvSpPr>
        <p:spPr bwMode="auto">
          <a:xfrm>
            <a:off x="1000100" y="3643314"/>
            <a:ext cx="4929222" cy="357190"/>
          </a:xfrm>
          <a:prstGeom prst="rect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mbr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55576" y="1484784"/>
            <a:ext cx="7696200" cy="4176712"/>
          </a:xfrm>
        </p:spPr>
        <p:txBody>
          <a:bodyPr/>
          <a:lstStyle/>
          <a:p>
            <a:pPr marL="0" indent="0" algn="ctr">
              <a:buNone/>
            </a:pPr>
            <a:r>
              <a:rPr lang="el-GR" sz="4400" b="1" i="1" dirty="0" smtClean="0">
                <a:solidFill>
                  <a:schemeClr val="tx2">
                    <a:lumMod val="75000"/>
                  </a:schemeClr>
                </a:solidFill>
              </a:rPr>
              <a:t>Καλά Χριστούγεννα</a:t>
            </a:r>
            <a:r>
              <a:rPr lang="en-US" sz="4400" b="1" i="1" dirty="0" smtClean="0">
                <a:solidFill>
                  <a:schemeClr val="tx2">
                    <a:lumMod val="75000"/>
                  </a:schemeClr>
                </a:solidFill>
              </a:rPr>
              <a:t> !!!!</a:t>
            </a:r>
            <a:r>
              <a:rPr lang="el-GR" sz="4400" b="1" i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endParaRPr lang="el-GR" sz="44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4968552" cy="3223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691680" y="548680"/>
            <a:ext cx="640871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 smtClean="0">
                <a:hlinkClick r:id="rId3"/>
              </a:rPr>
              <a:t>Singing.......</a:t>
            </a:r>
            <a:endParaRPr lang="en-US" sz="1200" i="1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8868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9632" y="3356992"/>
            <a:ext cx="7696200" cy="864096"/>
          </a:xfrm>
        </p:spPr>
        <p:txBody>
          <a:bodyPr/>
          <a:lstStyle/>
          <a:p>
            <a:pPr marL="0" indent="0"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None/>
            </a:pPr>
            <a:r>
              <a:rPr lang="en-US" sz="2400" i="1" dirty="0"/>
              <a:t>In God we trust. All others must bring data.</a:t>
            </a:r>
            <a:endParaRPr lang="el-GR" sz="2100" i="1" dirty="0" smtClean="0"/>
          </a:p>
        </p:txBody>
      </p:sp>
    </p:spTree>
    <p:extLst>
      <p:ext uri="{BB962C8B-B14F-4D97-AF65-F5344CB8AC3E}">
        <p14:creationId xmlns:p14="http://schemas.microsoft.com/office/powerpoint/2010/main" val="225183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smtClean="0"/>
              <a:t>Περιεχόμενα Διάλεξης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50000"/>
                </a:schemeClr>
              </a:buClr>
              <a:buSzPct val="100000"/>
              <a:buFont typeface="Wingdings" pitchFamily="2" charset="2"/>
              <a:buChar char="Ø"/>
            </a:pPr>
            <a:r>
              <a:rPr lang="el-GR" sz="2100" dirty="0" smtClean="0"/>
              <a:t>Συσχέτιση - Παλινδρόμηση</a:t>
            </a:r>
            <a:endParaRPr lang="en-US" sz="2100" dirty="0" smtClean="0"/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ü"/>
            </a:pPr>
            <a:r>
              <a:rPr lang="el-GR" sz="2100" dirty="0" smtClean="0"/>
              <a:t> Απλή Γραμμική Παλινδρόμηση</a:t>
            </a:r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ü"/>
            </a:pPr>
            <a:r>
              <a:rPr lang="el-GR" sz="2100" dirty="0" smtClean="0"/>
              <a:t> Πολλαπλή Παλινδρόμηση</a:t>
            </a:r>
            <a:endParaRPr lang="en-US" sz="2100" dirty="0" smtClean="0"/>
          </a:p>
          <a:p>
            <a:pPr lvl="1">
              <a:lnSpc>
                <a:spcPct val="150000"/>
              </a:lnSpc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" pitchFamily="2" charset="2"/>
              <a:buChar char="ü"/>
            </a:pPr>
            <a:endParaRPr lang="el-GR" sz="210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>
                <a:schemeClr val="tx1"/>
              </a:buClr>
              <a:buFont typeface="Wingdings" pitchFamily="2" charset="2"/>
              <a:buBlip>
                <a:blip r:embed="rId3"/>
              </a:buBlip>
            </a:pPr>
            <a:endParaRPr lang="el-GR" sz="21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Συσχέτιση - Παλινδρόμηση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4348" y="1714488"/>
            <a:ext cx="7696200" cy="2857520"/>
          </a:xfrm>
        </p:spPr>
        <p:txBody>
          <a:bodyPr/>
          <a:lstStyle/>
          <a:p>
            <a:pPr marL="0" indent="0" algn="just">
              <a:buClr>
                <a:schemeClr val="hlink"/>
              </a:buClr>
              <a:buNone/>
            </a:pPr>
            <a:r>
              <a:rPr lang="el-GR" sz="1600" dirty="0" smtClean="0">
                <a:latin typeface="+mj-lt"/>
              </a:rPr>
              <a:t>Η ανάλυση παλινδρόμησης ( </a:t>
            </a:r>
            <a:r>
              <a:rPr lang="en-US" sz="1600" dirty="0" smtClean="0">
                <a:latin typeface="+mj-lt"/>
              </a:rPr>
              <a:t>regression analysis</a:t>
            </a:r>
            <a:r>
              <a:rPr lang="el-GR" sz="1600" dirty="0" smtClean="0">
                <a:latin typeface="+mj-lt"/>
              </a:rPr>
              <a:t>) έχει ως αντικειμενικό σκοπό την </a:t>
            </a:r>
            <a:r>
              <a:rPr lang="el-GR" sz="1600" dirty="0" smtClean="0">
                <a:solidFill>
                  <a:schemeClr val="tx2"/>
                </a:solidFill>
                <a:latin typeface="+mj-lt"/>
              </a:rPr>
              <a:t>πρόβλεψη</a:t>
            </a:r>
            <a:r>
              <a:rPr lang="el-GR" sz="1600" dirty="0" smtClean="0">
                <a:latin typeface="+mj-lt"/>
              </a:rPr>
              <a:t>. Επιδίωξη μας δηλαδή είναι η επιλογή κατάλληλου στοχαστικού μοντέλου το οποίο θα χρησιμοποιηθεί για την πρόβλεψη των τιμών </a:t>
            </a:r>
            <a:r>
              <a:rPr lang="el-GR" sz="1600" b="1" dirty="0" smtClean="0">
                <a:latin typeface="+mj-lt"/>
              </a:rPr>
              <a:t>μιας εξαρτημένης μεταβλητής</a:t>
            </a:r>
            <a:r>
              <a:rPr lang="el-GR" sz="1600" dirty="0" smtClean="0">
                <a:latin typeface="+mj-lt"/>
              </a:rPr>
              <a:t> (</a:t>
            </a:r>
            <a:r>
              <a:rPr lang="en-US" sz="1600" dirty="0" smtClean="0">
                <a:latin typeface="+mj-lt"/>
              </a:rPr>
              <a:t>dependent random variable</a:t>
            </a:r>
            <a:r>
              <a:rPr lang="el-GR" sz="1600" dirty="0" smtClean="0">
                <a:latin typeface="+mj-lt"/>
              </a:rPr>
              <a:t>) </a:t>
            </a:r>
            <a:r>
              <a:rPr lang="el-GR" sz="1600" b="1" dirty="0" smtClean="0">
                <a:latin typeface="+mj-lt"/>
              </a:rPr>
              <a:t>Υ</a:t>
            </a:r>
            <a:r>
              <a:rPr lang="el-GR" sz="1600" dirty="0" smtClean="0">
                <a:latin typeface="+mj-lt"/>
              </a:rPr>
              <a:t> από τις τιμές μιας τουλάχιστον</a:t>
            </a:r>
            <a:r>
              <a:rPr lang="el-GR" sz="1600" b="1" dirty="0" smtClean="0">
                <a:latin typeface="+mj-lt"/>
              </a:rPr>
              <a:t> ανεξάρτητης τυχαίας μεταβλητής </a:t>
            </a:r>
            <a:r>
              <a:rPr lang="el-GR" sz="1600" dirty="0" smtClean="0">
                <a:latin typeface="+mj-lt"/>
              </a:rPr>
              <a:t>(</a:t>
            </a:r>
            <a:r>
              <a:rPr lang="en-US" sz="1600" dirty="0" smtClean="0">
                <a:latin typeface="+mj-lt"/>
              </a:rPr>
              <a:t>Independent random variable</a:t>
            </a:r>
            <a:r>
              <a:rPr lang="el-GR" sz="1600" dirty="0" smtClean="0">
                <a:latin typeface="+mj-lt"/>
              </a:rPr>
              <a:t>) </a:t>
            </a:r>
            <a:r>
              <a:rPr lang="el-GR" sz="1600" b="1" dirty="0" smtClean="0">
                <a:latin typeface="+mj-lt"/>
              </a:rPr>
              <a:t>Χ</a:t>
            </a:r>
            <a:r>
              <a:rPr lang="el-GR" sz="1600" dirty="0" smtClean="0">
                <a:latin typeface="+mj-lt"/>
              </a:rPr>
              <a:t>. </a:t>
            </a:r>
          </a:p>
          <a:p>
            <a:pPr marL="0" indent="0" algn="just">
              <a:buClr>
                <a:schemeClr val="hlink"/>
              </a:buClr>
              <a:buNone/>
            </a:pPr>
            <a:endParaRPr lang="el-GR" sz="1600" dirty="0" smtClean="0">
              <a:latin typeface="+mj-lt"/>
            </a:endParaRPr>
          </a:p>
          <a:p>
            <a:pPr marL="0" indent="0" algn="just">
              <a:buClr>
                <a:schemeClr val="hlink"/>
              </a:buClr>
              <a:buNone/>
            </a:pPr>
            <a:r>
              <a:rPr lang="el-GR" sz="1600" dirty="0" smtClean="0">
                <a:latin typeface="+mj-lt"/>
              </a:rPr>
              <a:t>Η εξαρτημένη τυχαία μεταβλητή Υ ονομάζεται και </a:t>
            </a:r>
            <a:r>
              <a:rPr lang="el-GR" sz="1600" b="1" dirty="0" smtClean="0">
                <a:latin typeface="+mj-lt"/>
              </a:rPr>
              <a:t>ενδογενής</a:t>
            </a:r>
            <a:r>
              <a:rPr lang="el-GR" sz="1600" dirty="0" smtClean="0">
                <a:latin typeface="+mj-lt"/>
              </a:rPr>
              <a:t> (</a:t>
            </a:r>
            <a:r>
              <a:rPr lang="en-US" sz="1600" dirty="0" smtClean="0">
                <a:latin typeface="+mj-lt"/>
              </a:rPr>
              <a:t>endogenous</a:t>
            </a:r>
            <a:r>
              <a:rPr lang="el-GR" sz="1600" dirty="0" smtClean="0">
                <a:latin typeface="+mj-lt"/>
              </a:rPr>
              <a:t>) ενώ η ανεξάρτητη τυχαία μεταβλητή ονομάζεται </a:t>
            </a:r>
            <a:r>
              <a:rPr lang="el-GR" sz="1600" b="1" dirty="0" smtClean="0">
                <a:latin typeface="+mj-lt"/>
              </a:rPr>
              <a:t>εξωγενής</a:t>
            </a:r>
            <a:r>
              <a:rPr lang="el-GR" sz="1600" dirty="0" smtClean="0">
                <a:latin typeface="+mj-lt"/>
              </a:rPr>
              <a:t> (</a:t>
            </a:r>
            <a:r>
              <a:rPr lang="en-US" sz="1600" dirty="0" smtClean="0">
                <a:latin typeface="+mj-lt"/>
              </a:rPr>
              <a:t>exogenous</a:t>
            </a:r>
            <a:r>
              <a:rPr lang="el-GR" sz="1600" dirty="0" smtClean="0">
                <a:latin typeface="+mj-lt"/>
              </a:rPr>
              <a:t>) ή ακόμα </a:t>
            </a:r>
            <a:r>
              <a:rPr lang="el-GR" sz="1600" b="1" dirty="0" smtClean="0">
                <a:latin typeface="+mj-lt"/>
              </a:rPr>
              <a:t>ερμηνευτική </a:t>
            </a:r>
            <a:r>
              <a:rPr lang="el-GR" sz="1600" dirty="0" smtClean="0">
                <a:latin typeface="+mj-lt"/>
              </a:rPr>
              <a:t>(</a:t>
            </a:r>
            <a:r>
              <a:rPr lang="en-US" sz="1600" dirty="0" smtClean="0">
                <a:latin typeface="+mj-lt"/>
              </a:rPr>
              <a:t>explanatory</a:t>
            </a:r>
            <a:r>
              <a:rPr lang="el-GR" sz="1600" dirty="0" smtClean="0">
                <a:latin typeface="+mj-lt"/>
              </a:rPr>
              <a:t>).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Συσχέτιση - Παλινδρόμηση</a:t>
            </a: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 rot="-21596675">
            <a:off x="715700" y="1503938"/>
            <a:ext cx="7785612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buClr>
                <a:schemeClr val="hlink"/>
              </a:buClr>
              <a:buFont typeface="Wingdings" pitchFamily="2" charset="2"/>
              <a:buNone/>
            </a:pPr>
            <a:r>
              <a:rPr lang="el-GR" sz="1600" dirty="0">
                <a:latin typeface="+mj-lt"/>
              </a:rPr>
              <a:t>Η </a:t>
            </a:r>
            <a:r>
              <a:rPr lang="el-GR" sz="1600" b="1" dirty="0">
                <a:latin typeface="+mj-lt"/>
              </a:rPr>
              <a:t>συσχέτιση</a:t>
            </a:r>
            <a:r>
              <a:rPr lang="el-GR" sz="1600" dirty="0">
                <a:latin typeface="+mj-lt"/>
              </a:rPr>
              <a:t> (</a:t>
            </a:r>
            <a:r>
              <a:rPr lang="en-US" sz="1600" dirty="0">
                <a:latin typeface="+mj-lt"/>
              </a:rPr>
              <a:t>correlation analysis</a:t>
            </a:r>
            <a:r>
              <a:rPr lang="el-GR" sz="1600" dirty="0">
                <a:latin typeface="+mj-lt"/>
              </a:rPr>
              <a:t>) χρησιμοποιείται για </a:t>
            </a:r>
            <a:r>
              <a:rPr lang="el-GR" sz="1600" dirty="0" smtClean="0">
                <a:latin typeface="+mj-lt"/>
              </a:rPr>
              <a:t>τη </a:t>
            </a:r>
            <a:r>
              <a:rPr lang="el-GR" sz="1600" dirty="0">
                <a:latin typeface="+mj-lt"/>
              </a:rPr>
              <a:t>μέτρηση του βαθμού εξάρτησης ή την ένταση της </a:t>
            </a:r>
            <a:r>
              <a:rPr lang="el-GR" sz="1600" dirty="0" err="1">
                <a:latin typeface="+mj-lt"/>
              </a:rPr>
              <a:t>συμμεταβολής</a:t>
            </a:r>
            <a:r>
              <a:rPr lang="el-GR" sz="1600" dirty="0">
                <a:latin typeface="+mj-lt"/>
              </a:rPr>
              <a:t> που υπάρχει μεταξύ των τυχαίων μεταβλητών Χ και Υ.</a:t>
            </a:r>
          </a:p>
          <a:p>
            <a:pPr algn="just">
              <a:buClr>
                <a:schemeClr val="hlink"/>
              </a:buClr>
              <a:buFont typeface="Wingdings" pitchFamily="2" charset="2"/>
              <a:buNone/>
            </a:pPr>
            <a:endParaRPr lang="el-GR" sz="1600" dirty="0">
              <a:latin typeface="+mj-lt"/>
            </a:endParaRPr>
          </a:p>
          <a:p>
            <a:pPr algn="just">
              <a:buClr>
                <a:schemeClr val="hlink"/>
              </a:buClr>
              <a:buFont typeface="Wingdings" pitchFamily="2" charset="2"/>
              <a:buNone/>
            </a:pPr>
            <a:r>
              <a:rPr lang="el-GR" sz="1600" dirty="0">
                <a:latin typeface="+mj-lt"/>
              </a:rPr>
              <a:t>Είναι δυνατόν να μελετήσουμε μία παράμετρο της κατανομής που μπορεί να χρησιμοποιηθεί ως μέτρο της </a:t>
            </a:r>
            <a:r>
              <a:rPr lang="el-GR" sz="1600" dirty="0" err="1">
                <a:latin typeface="+mj-lt"/>
              </a:rPr>
              <a:t>ισχυρότητας</a:t>
            </a:r>
            <a:r>
              <a:rPr lang="el-GR" sz="1600" dirty="0">
                <a:latin typeface="+mj-lt"/>
              </a:rPr>
              <a:t> της γραμμικής εξάρτησης  των Χ και Υ. Η παράμετρος αυτή είναι ο γνωστός </a:t>
            </a:r>
            <a:r>
              <a:rPr lang="el-GR" sz="1600" b="1" dirty="0">
                <a:latin typeface="+mj-lt"/>
              </a:rPr>
              <a:t>συντελεστής συσχέτισης </a:t>
            </a:r>
            <a:r>
              <a:rPr lang="el-GR" sz="1600" dirty="0">
                <a:latin typeface="+mj-lt"/>
              </a:rPr>
              <a:t>(</a:t>
            </a:r>
            <a:r>
              <a:rPr lang="en-US" sz="1600" dirty="0">
                <a:latin typeface="+mj-lt"/>
              </a:rPr>
              <a:t>correlation coefficient</a:t>
            </a:r>
            <a:r>
              <a:rPr lang="el-GR" sz="1600" dirty="0">
                <a:latin typeface="+mj-lt"/>
              </a:rPr>
              <a:t>) ο οποίος ορίζεται ως εξής:</a:t>
            </a:r>
          </a:p>
          <a:p>
            <a:pPr algn="just">
              <a:buClr>
                <a:schemeClr val="hlink"/>
              </a:buClr>
              <a:buFont typeface="Wingdings" pitchFamily="2" charset="2"/>
              <a:buNone/>
            </a:pPr>
            <a:endParaRPr lang="el-GR" sz="1600" dirty="0">
              <a:latin typeface="+mj-lt"/>
            </a:endParaRPr>
          </a:p>
          <a:p>
            <a:pPr algn="just">
              <a:buClr>
                <a:schemeClr val="hlink"/>
              </a:buClr>
              <a:buFont typeface="Wingdings" pitchFamily="2" charset="2"/>
              <a:buNone/>
            </a:pPr>
            <a:endParaRPr lang="el-GR" sz="1600" dirty="0">
              <a:latin typeface="+mj-lt"/>
            </a:endParaRPr>
          </a:p>
          <a:p>
            <a:pPr algn="ctr">
              <a:buClr>
                <a:schemeClr val="hlink"/>
              </a:buClr>
              <a:buFont typeface="Wingdings" pitchFamily="2" charset="2"/>
              <a:buChar char="ü"/>
            </a:pPr>
            <a:endParaRPr lang="en-US" sz="1600" dirty="0">
              <a:latin typeface="+mj-lt"/>
            </a:endParaRPr>
          </a:p>
        </p:txBody>
      </p:sp>
      <p:graphicFrame>
        <p:nvGraphicFramePr>
          <p:cNvPr id="7" name="Object 4"/>
          <p:cNvGraphicFramePr>
            <a:graphicFrameLocks noChangeAspect="1"/>
          </p:cNvGraphicFramePr>
          <p:nvPr/>
        </p:nvGraphicFramePr>
        <p:xfrm>
          <a:off x="1990716" y="3643314"/>
          <a:ext cx="942975" cy="42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6" name="Equation" r:id="rId4" imgW="939600" imgH="431640" progId="Equation.DSMT4">
                  <p:embed/>
                </p:oleObj>
              </mc:Choice>
              <mc:Fallback>
                <p:oleObj name="Equation" r:id="rId4" imgW="939600" imgH="43164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0716" y="3643314"/>
                        <a:ext cx="942975" cy="428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214678" y="3643314"/>
            <a:ext cx="446563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200" dirty="0">
                <a:solidFill>
                  <a:srgbClr val="990000"/>
                </a:solidFill>
                <a:latin typeface="Tahoma" charset="0"/>
              </a:rPr>
              <a:t>Δείκτης Γραμμικής Συσχέτισης του </a:t>
            </a:r>
            <a:r>
              <a:rPr lang="en-US" sz="1200" dirty="0">
                <a:solidFill>
                  <a:srgbClr val="990000"/>
                </a:solidFill>
                <a:latin typeface="Tahoma" charset="0"/>
              </a:rPr>
              <a:t>Pearson</a:t>
            </a:r>
            <a:r>
              <a:rPr lang="el-GR" sz="1200" dirty="0">
                <a:solidFill>
                  <a:srgbClr val="990000"/>
                </a:solidFill>
                <a:latin typeface="Tahoma" charset="0"/>
              </a:rPr>
              <a:t>	 </a:t>
            </a: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714348" y="4143380"/>
            <a:ext cx="80645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600" dirty="0">
                <a:latin typeface="+mj-lt"/>
              </a:rPr>
              <a:t>όπου  			είναι η </a:t>
            </a:r>
            <a:r>
              <a:rPr lang="el-GR" sz="1600" dirty="0" err="1">
                <a:latin typeface="+mj-lt"/>
              </a:rPr>
              <a:t>συνδιακύμανση</a:t>
            </a:r>
            <a:r>
              <a:rPr lang="el-GR" sz="1600" dirty="0">
                <a:latin typeface="+mj-lt"/>
              </a:rPr>
              <a:t>  των Χ και </a:t>
            </a:r>
            <a:r>
              <a:rPr lang="en-US" sz="1600" dirty="0">
                <a:latin typeface="+mj-lt"/>
              </a:rPr>
              <a:t>Y</a:t>
            </a:r>
            <a:r>
              <a:rPr lang="el-GR" sz="1600" dirty="0">
                <a:latin typeface="+mj-lt"/>
              </a:rPr>
              <a:t> και  οι μέσες τιμές και οι τυπικές αποκλίσεις των κατανομών των Χ και </a:t>
            </a:r>
            <a:r>
              <a:rPr lang="en-US" sz="1600" dirty="0">
                <a:latin typeface="+mj-lt"/>
              </a:rPr>
              <a:t>Y</a:t>
            </a:r>
            <a:r>
              <a:rPr lang="el-GR" sz="1600" dirty="0">
                <a:latin typeface="+mj-lt"/>
              </a:rPr>
              <a:t> αντίστοιχα.</a:t>
            </a:r>
          </a:p>
          <a:p>
            <a:pPr>
              <a:spcBef>
                <a:spcPct val="50000"/>
              </a:spcBef>
            </a:pPr>
            <a:endParaRPr lang="el-GR" sz="1600" dirty="0" smtClean="0">
              <a:latin typeface="+mj-lt"/>
            </a:endParaRPr>
          </a:p>
          <a:p>
            <a:pPr>
              <a:spcBef>
                <a:spcPct val="50000"/>
              </a:spcBef>
            </a:pPr>
            <a:r>
              <a:rPr lang="el-GR" sz="1600" dirty="0" smtClean="0">
                <a:latin typeface="+mj-lt"/>
              </a:rPr>
              <a:t>Όπως </a:t>
            </a:r>
            <a:r>
              <a:rPr lang="el-GR" sz="1600" dirty="0">
                <a:latin typeface="+mj-lt"/>
              </a:rPr>
              <a:t>είναι γνωστό: </a:t>
            </a:r>
          </a:p>
          <a:p>
            <a:pPr>
              <a:spcBef>
                <a:spcPct val="50000"/>
              </a:spcBef>
            </a:pPr>
            <a:endParaRPr lang="el-GR" sz="1600" dirty="0">
              <a:latin typeface="+mj-lt"/>
            </a:endParaRPr>
          </a:p>
        </p:txBody>
      </p:sp>
      <p:graphicFrame>
        <p:nvGraphicFramePr>
          <p:cNvPr id="11" name="Object 11"/>
          <p:cNvGraphicFramePr>
            <a:graphicFrameLocks noChangeAspect="1"/>
          </p:cNvGraphicFramePr>
          <p:nvPr/>
        </p:nvGraphicFramePr>
        <p:xfrm>
          <a:off x="1433486" y="4216405"/>
          <a:ext cx="2066925" cy="27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7" name="Equation" r:id="rId6" imgW="2070100" imgH="279400" progId="Equation.DSMT4">
                  <p:embed/>
                </p:oleObj>
              </mc:Choice>
              <mc:Fallback>
                <p:oleObj name="Equation" r:id="rId6" imgW="2070100" imgH="279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3486" y="4216405"/>
                        <a:ext cx="2066925" cy="276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86116" y="4643446"/>
            <a:ext cx="5067300" cy="177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Συσχέτιση - Παλινδρόμηση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2547938"/>
            <a:ext cx="437197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391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/>
              <a:t>Απλή Γραμμική Παλινδρόμηση</a:t>
            </a:r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714348" y="1643050"/>
            <a:ext cx="7997853" cy="3982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l-GR" sz="1600" dirty="0" smtClean="0">
                <a:latin typeface="+mj-lt"/>
              </a:rPr>
              <a:t>Η απλή ανάλυση παλινδρόμησης μας δίνει πληροφορίες για το πως </a:t>
            </a:r>
            <a:r>
              <a:rPr lang="el-GR" sz="1600" u="sng" dirty="0" smtClean="0">
                <a:latin typeface="+mj-lt"/>
              </a:rPr>
              <a:t>μια μεταβλητή</a:t>
            </a:r>
            <a:r>
              <a:rPr lang="el-GR" sz="1600" dirty="0" smtClean="0">
                <a:latin typeface="+mj-lt"/>
              </a:rPr>
              <a:t> </a:t>
            </a:r>
            <a:r>
              <a:rPr lang="el-GR" sz="16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σχετίζεται </a:t>
            </a:r>
            <a:r>
              <a:rPr lang="el-GR" sz="1600" dirty="0" smtClean="0">
                <a:latin typeface="+mj-lt"/>
              </a:rPr>
              <a:t>με </a:t>
            </a:r>
            <a:r>
              <a:rPr lang="el-GR" sz="1600" u="sng" dirty="0" smtClean="0">
                <a:latin typeface="+mj-lt"/>
              </a:rPr>
              <a:t>μια άλλη</a:t>
            </a:r>
            <a:r>
              <a:rPr lang="el-GR" sz="1600" dirty="0" smtClean="0">
                <a:latin typeface="+mj-lt"/>
              </a:rPr>
              <a:t> και μας δίνει την εξίσωση γραμμικής παλινδρόμησης που επιτρέπει τον υπολογισμό της άγνωστης μεταβλητής αν οι τιμές των υπολοίπων είναι γνωστές.</a:t>
            </a:r>
          </a:p>
          <a:p>
            <a:pPr algn="just"/>
            <a:endParaRPr lang="el-GR" sz="1600" dirty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el-GR" sz="1600" dirty="0">
                <a:latin typeface="+mj-lt"/>
              </a:rPr>
              <a:t>Το μοντέλο της απλής παλινδρόμησης είναι</a:t>
            </a:r>
          </a:p>
          <a:p>
            <a:pPr algn="just">
              <a:lnSpc>
                <a:spcPct val="90000"/>
              </a:lnSpc>
            </a:pPr>
            <a:r>
              <a:rPr lang="el-GR" sz="1600" dirty="0">
                <a:solidFill>
                  <a:schemeClr val="hlink"/>
                </a:solidFill>
                <a:latin typeface="+mj-lt"/>
              </a:rPr>
              <a:t>		</a:t>
            </a:r>
          </a:p>
          <a:p>
            <a:pPr algn="just">
              <a:lnSpc>
                <a:spcPct val="90000"/>
              </a:lnSpc>
            </a:pPr>
            <a:r>
              <a:rPr lang="el-GR" sz="1600" dirty="0">
                <a:solidFill>
                  <a:schemeClr val="hlink"/>
                </a:solidFill>
                <a:latin typeface="+mj-lt"/>
              </a:rPr>
              <a:t>		</a:t>
            </a:r>
            <a:r>
              <a:rPr lang="el-GR" sz="1600" dirty="0">
                <a:latin typeface="+mj-lt"/>
              </a:rPr>
              <a:t>	</a:t>
            </a:r>
            <a:r>
              <a:rPr lang="el-GR" sz="1600" b="1" dirty="0" err="1">
                <a:latin typeface="+mj-lt"/>
              </a:rPr>
              <a:t>Υ=α+β</a:t>
            </a:r>
            <a:r>
              <a:rPr lang="en-US" sz="1600" b="1" dirty="0">
                <a:latin typeface="+mj-lt"/>
              </a:rPr>
              <a:t>X</a:t>
            </a:r>
            <a:r>
              <a:rPr lang="el-GR" sz="1600" b="1" dirty="0">
                <a:latin typeface="+mj-lt"/>
              </a:rPr>
              <a:t> +</a:t>
            </a:r>
            <a:r>
              <a:rPr lang="el-GR" sz="1600" b="1" dirty="0" smtClean="0">
                <a:latin typeface="+mj-lt"/>
              </a:rPr>
              <a:t>ε</a:t>
            </a:r>
          </a:p>
          <a:p>
            <a:pPr algn="just">
              <a:lnSpc>
                <a:spcPct val="90000"/>
              </a:lnSpc>
            </a:pPr>
            <a:endParaRPr lang="el-GR" sz="1600" b="1" dirty="0" smtClean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el-GR" sz="1600" dirty="0" smtClean="0"/>
              <a:t>Οι συντελεστές  α και β ονομάζονται </a:t>
            </a:r>
            <a:r>
              <a:rPr lang="el-GR" sz="1600" b="1" dirty="0" smtClean="0"/>
              <a:t>συντελεστές γραμμικής παλινδρόμησης.</a:t>
            </a:r>
          </a:p>
          <a:p>
            <a:pPr algn="just">
              <a:lnSpc>
                <a:spcPct val="90000"/>
              </a:lnSpc>
            </a:pPr>
            <a:endParaRPr lang="el-GR" sz="1600" b="1" dirty="0" smtClean="0"/>
          </a:p>
          <a:p>
            <a:pPr algn="just">
              <a:lnSpc>
                <a:spcPct val="90000"/>
              </a:lnSpc>
            </a:pPr>
            <a:r>
              <a:rPr lang="el-GR" sz="1600" dirty="0" smtClean="0"/>
              <a:t>Τ</a:t>
            </a:r>
            <a:r>
              <a:rPr lang="en-US" sz="1600" dirty="0" smtClean="0"/>
              <a:t>ο </a:t>
            </a:r>
            <a:r>
              <a:rPr lang="el-GR" sz="1600" dirty="0" smtClean="0"/>
              <a:t>α</a:t>
            </a:r>
            <a:r>
              <a:rPr lang="en-US" sz="1600" dirty="0" smtClean="0"/>
              <a:t> </a:t>
            </a:r>
            <a:r>
              <a:rPr lang="en-US" sz="1600" dirty="0" err="1" smtClean="0"/>
              <a:t>είναι</a:t>
            </a:r>
            <a:r>
              <a:rPr lang="en-US" sz="1600" dirty="0" smtClean="0"/>
              <a:t> </a:t>
            </a:r>
            <a:r>
              <a:rPr lang="en-US" sz="1600" dirty="0" err="1" smtClean="0"/>
              <a:t>το</a:t>
            </a:r>
            <a:r>
              <a:rPr lang="en-US" sz="1600" dirty="0" smtClean="0"/>
              <a:t> </a:t>
            </a:r>
            <a:r>
              <a:rPr lang="en-US" sz="1600" dirty="0" err="1" smtClean="0"/>
              <a:t>σημείο</a:t>
            </a:r>
            <a:r>
              <a:rPr lang="en-US" sz="1600" dirty="0" smtClean="0"/>
              <a:t> </a:t>
            </a:r>
            <a:r>
              <a:rPr lang="en-US" sz="1600" dirty="0" err="1" smtClean="0"/>
              <a:t>στο</a:t>
            </a:r>
            <a:r>
              <a:rPr lang="en-US" sz="1600" dirty="0" smtClean="0"/>
              <a:t> </a:t>
            </a:r>
            <a:r>
              <a:rPr lang="en-US" sz="1600" dirty="0" err="1" smtClean="0"/>
              <a:t>οποίο</a:t>
            </a:r>
            <a:r>
              <a:rPr lang="en-US" sz="1600" dirty="0" smtClean="0"/>
              <a:t> η </a:t>
            </a:r>
            <a:r>
              <a:rPr lang="en-US" sz="1600" dirty="0" err="1" smtClean="0"/>
              <a:t>ευθεία</a:t>
            </a:r>
            <a:r>
              <a:rPr lang="en-US" sz="1600" dirty="0" smtClean="0"/>
              <a:t> </a:t>
            </a:r>
            <a:r>
              <a:rPr lang="en-US" sz="1600" dirty="0" err="1" smtClean="0"/>
              <a:t>παλινδρόμησης</a:t>
            </a:r>
            <a:r>
              <a:rPr lang="en-US" sz="1600" dirty="0" smtClean="0"/>
              <a:t> </a:t>
            </a:r>
            <a:r>
              <a:rPr lang="en-US" sz="1600" dirty="0" err="1" smtClean="0"/>
              <a:t>τέμνει</a:t>
            </a:r>
            <a:r>
              <a:rPr lang="en-US" sz="1600" dirty="0" smtClean="0"/>
              <a:t> </a:t>
            </a:r>
            <a:r>
              <a:rPr lang="en-US" sz="1600" dirty="0" err="1" smtClean="0"/>
              <a:t>τον</a:t>
            </a:r>
            <a:r>
              <a:rPr lang="en-US" sz="1600" dirty="0" smtClean="0"/>
              <a:t> </a:t>
            </a:r>
            <a:r>
              <a:rPr lang="en-US" sz="1600" dirty="0" err="1" smtClean="0"/>
              <a:t>άξονα</a:t>
            </a:r>
            <a:r>
              <a:rPr lang="en-US" sz="1600" dirty="0" smtClean="0"/>
              <a:t> </a:t>
            </a:r>
            <a:r>
              <a:rPr lang="en-US" sz="1600" dirty="0" err="1" smtClean="0"/>
              <a:t>των</a:t>
            </a:r>
            <a:r>
              <a:rPr lang="en-US" sz="1600" dirty="0" smtClean="0"/>
              <a:t> y, </a:t>
            </a:r>
            <a:r>
              <a:rPr lang="en-US" sz="1600" dirty="0" err="1" smtClean="0"/>
              <a:t>είναι</a:t>
            </a:r>
            <a:r>
              <a:rPr lang="en-US" sz="1600" dirty="0" smtClean="0"/>
              <a:t> </a:t>
            </a:r>
            <a:r>
              <a:rPr lang="en-US" sz="1600" dirty="0" err="1" smtClean="0"/>
              <a:t>δηλαδή</a:t>
            </a:r>
            <a:r>
              <a:rPr lang="en-US" sz="1600" dirty="0" smtClean="0"/>
              <a:t> η </a:t>
            </a:r>
            <a:r>
              <a:rPr lang="en-US" sz="1600" dirty="0" err="1" smtClean="0"/>
              <a:t>τιμή</a:t>
            </a:r>
            <a:r>
              <a:rPr lang="en-US" sz="1600" dirty="0" smtClean="0"/>
              <a:t> </a:t>
            </a:r>
            <a:r>
              <a:rPr lang="en-US" sz="1600" dirty="0" err="1" smtClean="0"/>
              <a:t>της</a:t>
            </a:r>
            <a:r>
              <a:rPr lang="en-US" sz="1600" dirty="0" smtClean="0"/>
              <a:t>  </a:t>
            </a:r>
            <a:r>
              <a:rPr lang="el-GR" sz="1600" dirty="0" smtClean="0"/>
              <a:t>Υ</a:t>
            </a:r>
            <a:r>
              <a:rPr lang="en-US" sz="1600" dirty="0" smtClean="0"/>
              <a:t> </a:t>
            </a:r>
            <a:r>
              <a:rPr lang="en-US" sz="1600" dirty="0" err="1" smtClean="0"/>
              <a:t>που</a:t>
            </a:r>
            <a:r>
              <a:rPr lang="en-US" sz="1600" dirty="0" smtClean="0"/>
              <a:t> </a:t>
            </a:r>
            <a:r>
              <a:rPr lang="en-US" sz="1600" dirty="0" err="1" smtClean="0"/>
              <a:t>αντιστοιχεί</a:t>
            </a:r>
            <a:r>
              <a:rPr lang="en-US" sz="1600" dirty="0" smtClean="0"/>
              <a:t> </a:t>
            </a:r>
            <a:r>
              <a:rPr lang="en-US" sz="1600" dirty="0" err="1" smtClean="0"/>
              <a:t>στο</a:t>
            </a:r>
            <a:r>
              <a:rPr lang="en-US" sz="1600" dirty="0" smtClean="0"/>
              <a:t> x=0 , </a:t>
            </a:r>
            <a:r>
              <a:rPr lang="en-US" sz="1600" dirty="0" err="1" smtClean="0"/>
              <a:t>το</a:t>
            </a:r>
            <a:r>
              <a:rPr lang="en-US" sz="1600" dirty="0" smtClean="0"/>
              <a:t> </a:t>
            </a:r>
            <a:r>
              <a:rPr lang="en-US" sz="1600" dirty="0" err="1" smtClean="0"/>
              <a:t>δε</a:t>
            </a:r>
            <a:r>
              <a:rPr lang="en-US" sz="1600" dirty="0" smtClean="0"/>
              <a:t> </a:t>
            </a:r>
            <a:r>
              <a:rPr lang="el-GR" sz="1600" dirty="0" smtClean="0"/>
              <a:t>β</a:t>
            </a:r>
            <a:r>
              <a:rPr lang="en-US" sz="1600" dirty="0" smtClean="0"/>
              <a:t> </a:t>
            </a:r>
            <a:r>
              <a:rPr lang="en-US" sz="1600" dirty="0" err="1" smtClean="0"/>
              <a:t>είναι</a:t>
            </a:r>
            <a:r>
              <a:rPr lang="en-US" sz="1600" dirty="0" smtClean="0"/>
              <a:t> η </a:t>
            </a:r>
            <a:r>
              <a:rPr lang="en-US" sz="1600" dirty="0" err="1" smtClean="0"/>
              <a:t>κλίση</a:t>
            </a:r>
            <a:r>
              <a:rPr lang="en-US" sz="1600" dirty="0" smtClean="0"/>
              <a:t> </a:t>
            </a:r>
            <a:r>
              <a:rPr lang="en-US" sz="1600" dirty="0" err="1" smtClean="0"/>
              <a:t>της</a:t>
            </a:r>
            <a:r>
              <a:rPr lang="en-US" sz="1600" dirty="0" smtClean="0"/>
              <a:t> </a:t>
            </a:r>
            <a:r>
              <a:rPr lang="en-US" sz="1600" dirty="0" err="1" smtClean="0"/>
              <a:t>ευθείας</a:t>
            </a:r>
            <a:r>
              <a:rPr lang="en-US" sz="1600" dirty="0" smtClean="0"/>
              <a:t> </a:t>
            </a:r>
            <a:r>
              <a:rPr lang="en-US" sz="1600" dirty="0" err="1" smtClean="0"/>
              <a:t>παλινδρόμησης</a:t>
            </a:r>
            <a:r>
              <a:rPr lang="en-US" sz="1600" dirty="0" smtClean="0"/>
              <a:t> </a:t>
            </a:r>
            <a:r>
              <a:rPr lang="en-US" sz="1600" dirty="0" err="1" smtClean="0"/>
              <a:t>και</a:t>
            </a:r>
            <a:r>
              <a:rPr lang="en-US" sz="1600" dirty="0" smtClean="0"/>
              <a:t> </a:t>
            </a:r>
            <a:r>
              <a:rPr lang="en-US" sz="1600" dirty="0" err="1" smtClean="0"/>
              <a:t>εκφράζει</a:t>
            </a:r>
            <a:r>
              <a:rPr lang="en-US" sz="1600" dirty="0" smtClean="0"/>
              <a:t> </a:t>
            </a:r>
            <a:r>
              <a:rPr lang="en-US" sz="1600" dirty="0" err="1" smtClean="0"/>
              <a:t>την</a:t>
            </a:r>
            <a:r>
              <a:rPr lang="en-US" sz="1600" dirty="0" smtClean="0"/>
              <a:t> </a:t>
            </a:r>
            <a:r>
              <a:rPr lang="en-US" sz="1600" dirty="0" err="1" smtClean="0"/>
              <a:t>αύξηση</a:t>
            </a:r>
            <a:r>
              <a:rPr lang="en-US" sz="1600" dirty="0" smtClean="0"/>
              <a:t> (</a:t>
            </a:r>
            <a:r>
              <a:rPr lang="en-US" sz="1600" dirty="0" err="1" smtClean="0"/>
              <a:t>μείωση</a:t>
            </a:r>
            <a:r>
              <a:rPr lang="en-US" sz="1600" dirty="0" smtClean="0"/>
              <a:t>) </a:t>
            </a:r>
            <a:r>
              <a:rPr lang="en-US" sz="1600" dirty="0" err="1" smtClean="0"/>
              <a:t>της</a:t>
            </a:r>
            <a:r>
              <a:rPr lang="en-US" sz="1600" dirty="0" smtClean="0"/>
              <a:t> y </a:t>
            </a:r>
            <a:r>
              <a:rPr lang="en-US" sz="1600" dirty="0" err="1" smtClean="0"/>
              <a:t>που</a:t>
            </a:r>
            <a:r>
              <a:rPr lang="en-US" sz="1600" dirty="0" smtClean="0"/>
              <a:t> </a:t>
            </a:r>
            <a:r>
              <a:rPr lang="en-US" sz="1600" dirty="0" err="1" smtClean="0"/>
              <a:t>αντιστοιχεί</a:t>
            </a:r>
            <a:r>
              <a:rPr lang="en-US" sz="1600" dirty="0" smtClean="0"/>
              <a:t> </a:t>
            </a:r>
            <a:r>
              <a:rPr lang="en-US" sz="1600" dirty="0" err="1" smtClean="0"/>
              <a:t>σε</a:t>
            </a:r>
            <a:r>
              <a:rPr lang="en-US" sz="1600" dirty="0" smtClean="0"/>
              <a:t> </a:t>
            </a:r>
            <a:r>
              <a:rPr lang="en-US" sz="1600" dirty="0" err="1" smtClean="0"/>
              <a:t>αύξηση</a:t>
            </a:r>
            <a:r>
              <a:rPr lang="en-US" sz="1600" dirty="0" smtClean="0"/>
              <a:t> </a:t>
            </a:r>
            <a:r>
              <a:rPr lang="en-US" sz="1600" dirty="0" err="1" smtClean="0"/>
              <a:t>της</a:t>
            </a:r>
            <a:r>
              <a:rPr lang="en-US" sz="1600" dirty="0" smtClean="0"/>
              <a:t> x  </a:t>
            </a:r>
            <a:r>
              <a:rPr lang="en-US" sz="1600" dirty="0" err="1" smtClean="0"/>
              <a:t>κατά</a:t>
            </a:r>
            <a:r>
              <a:rPr lang="en-US" sz="1600" dirty="0" smtClean="0"/>
              <a:t> </a:t>
            </a:r>
            <a:r>
              <a:rPr lang="en-US" sz="1600" dirty="0" err="1" smtClean="0"/>
              <a:t>μία</a:t>
            </a:r>
            <a:r>
              <a:rPr lang="en-US" sz="1600" dirty="0" smtClean="0"/>
              <a:t> </a:t>
            </a:r>
            <a:r>
              <a:rPr lang="en-US" sz="1600" dirty="0" err="1" smtClean="0"/>
              <a:t>μονάδα</a:t>
            </a:r>
            <a:r>
              <a:rPr lang="en-US" sz="1600" dirty="0" smtClean="0"/>
              <a:t>.</a:t>
            </a:r>
          </a:p>
          <a:p>
            <a:pPr algn="just">
              <a:lnSpc>
                <a:spcPct val="90000"/>
              </a:lnSpc>
            </a:pPr>
            <a:endParaRPr lang="en-US" sz="1600" b="1" dirty="0" smtClean="0">
              <a:latin typeface="+mj-lt"/>
            </a:endParaRPr>
          </a:p>
          <a:p>
            <a:pPr algn="just">
              <a:lnSpc>
                <a:spcPct val="90000"/>
              </a:lnSpc>
            </a:pPr>
            <a:r>
              <a:rPr lang="el-GR" sz="1600" dirty="0" smtClean="0">
                <a:latin typeface="+mj-lt"/>
              </a:rPr>
              <a:t>Το ε παριστάνει το σφάλμα της εκτίμησης</a:t>
            </a:r>
            <a:r>
              <a:rPr lang="en-US" sz="1600" dirty="0" smtClean="0">
                <a:latin typeface="+mj-lt"/>
              </a:rPr>
              <a:t>.</a:t>
            </a:r>
            <a:r>
              <a:rPr lang="el-GR" sz="1600" dirty="0" smtClean="0">
                <a:latin typeface="+mj-lt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Στούντιο">
  <a:themeElements>
    <a:clrScheme name="Στούντιο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Στούντιο">
      <a:majorFont>
        <a:latin typeface="Cambria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mbria" pitchFamily="18" charset="0"/>
          </a:defRPr>
        </a:defPPr>
      </a:lstStyle>
    </a:lnDef>
  </a:objectDefaults>
  <a:extraClrSchemeLst>
    <a:extraClrScheme>
      <a:clrScheme name="Στούντιο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Στούντιο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Στούντιο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Studio</Template>
  <TotalTime>3782</TotalTime>
  <Words>1869</Words>
  <Application>Microsoft Office PowerPoint</Application>
  <PresentationFormat>Προβολή στην οθόνη (4:3)</PresentationFormat>
  <Paragraphs>241</Paragraphs>
  <Slides>39</Slides>
  <Notes>38</Notes>
  <HiddenSlides>0</HiddenSlides>
  <MMClips>0</MMClips>
  <ScaleCrop>false</ScaleCrop>
  <HeadingPairs>
    <vt:vector size="6" baseType="variant"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39</vt:i4>
      </vt:variant>
    </vt:vector>
  </HeadingPairs>
  <TitlesOfParts>
    <vt:vector size="43" baseType="lpstr">
      <vt:lpstr>Στούντιο</vt:lpstr>
      <vt:lpstr>Θέμα του Office</vt:lpstr>
      <vt:lpstr>Equation</vt:lpstr>
      <vt:lpstr>Εικόνα bitmap</vt:lpstr>
      <vt:lpstr>ΑΝΑΛΥΣΗ ΔΕΔΟΜΕΝΩΝ</vt:lpstr>
      <vt:lpstr>Άδειες Χρήσης</vt:lpstr>
      <vt:lpstr>Χρηματοδότηση</vt:lpstr>
      <vt:lpstr>Παρουσίαση του PowerPoint</vt:lpstr>
      <vt:lpstr>Περιεχόμενα Διάλεξης</vt:lpstr>
      <vt:lpstr>Συσχέτιση - Παλινδρόμηση</vt:lpstr>
      <vt:lpstr>Συσχέτιση - Παλινδρόμηση</vt:lpstr>
      <vt:lpstr>Συσχέτιση - Παλινδρόμηση</vt:lpstr>
      <vt:lpstr>Απλή Γραμμική Παλινδρόμηση</vt:lpstr>
      <vt:lpstr>Απλή Γραμμική Παλινδρόμηση</vt:lpstr>
      <vt:lpstr>Απλή Γραμμική Παλινδρόμηση</vt:lpstr>
      <vt:lpstr>Απλή Γραμμική Παλινδρόμηση</vt:lpstr>
      <vt:lpstr>Απλή Γραμμική Παλινδρόμηση</vt:lpstr>
      <vt:lpstr>Απλή Γραμμική Παλινδρόμηση</vt:lpstr>
      <vt:lpstr>Απλή Γραμμική Παλινδρόμηση</vt:lpstr>
      <vt:lpstr>Απλή Γραμμική Παλινδρόμηση</vt:lpstr>
      <vt:lpstr>Απλή Γραμμική Παλινδρόμηση</vt:lpstr>
      <vt:lpstr>Απλή Γραμμική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Πολλαπλή Παλινδρόμηση</vt:lpstr>
      <vt:lpstr>Παρουσίαση του PowerPoint</vt:lpstr>
    </vt:vector>
  </TitlesOfParts>
  <Company>University of Aegean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ΑΝΑΛΥΣΗ ΔΕΔΟΜΕΝΩΝ</dc:title>
  <dc:creator>e.gaki</dc:creator>
  <cp:lastModifiedBy>CS</cp:lastModifiedBy>
  <cp:revision>366</cp:revision>
  <dcterms:created xsi:type="dcterms:W3CDTF">2009-09-29T10:20:01Z</dcterms:created>
  <dcterms:modified xsi:type="dcterms:W3CDTF">2015-11-14T21:25:20Z</dcterms:modified>
</cp:coreProperties>
</file>