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041400"/>
            <a:ext cx="12192000" cy="4216400"/>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a:solidFill>
                <a:srgbClr val="313829"/>
              </a:solidFill>
              <a:latin typeface="Arial"/>
              <a:ea typeface="Arial"/>
              <a:cs typeface="Arial"/>
              <a:sym typeface="Arial"/>
            </a:endParaRPr>
          </a:p>
        </p:txBody>
      </p:sp>
      <p:sp>
        <p:nvSpPr>
          <p:cNvPr id="17" name="Google Shape;17;p2"/>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313829"/>
              </a:buClr>
              <a:buSzPts val="6000"/>
              <a:buFont typeface="Arial"/>
              <a:buNone/>
              <a:defRPr sz="60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20"/>
              </a:spcBef>
              <a:spcAft>
                <a:spcPts val="0"/>
              </a:spcAft>
              <a:buClr>
                <a:srgbClr val="4A533D"/>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62262"/>
          </a:xfrm>
          <a:prstGeom prst="rect">
            <a:avLst/>
          </a:prstGeom>
          <a:solidFill>
            <a:srgbClr val="EADBD3">
              <a:alpha val="80000"/>
            </a:srgbClr>
          </a:solidFill>
          <a:ln>
            <a:noFill/>
          </a:ln>
        </p:spPr>
        <p:txBody>
          <a:bodyPr spcFirstLastPara="1" wrap="square" lIns="91425" tIns="45700" rIns="91425" bIns="45700" anchor="b" anchorCtr="0"/>
          <a:lstStyle>
            <a:lvl1pPr marR="0" lvl="0" algn="l" rtl="0">
              <a:spcBef>
                <a:spcPts val="0"/>
              </a:spcBef>
              <a:spcAft>
                <a:spcPts val="0"/>
              </a:spcAft>
              <a:buClr>
                <a:srgbClr val="313829"/>
              </a:buClr>
              <a:buSzPts val="6000"/>
              <a:buFont typeface="Arial"/>
              <a:buNone/>
              <a:defRPr sz="60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831850" y="4589463"/>
            <a:ext cx="10515600" cy="1500187"/>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228600" algn="l" rtl="0">
              <a:lnSpc>
                <a:spcPct val="90000"/>
              </a:lnSpc>
              <a:spcBef>
                <a:spcPts val="720"/>
              </a:spcBef>
              <a:spcAft>
                <a:spcPts val="0"/>
              </a:spcAft>
              <a:buClr>
                <a:srgbClr val="4A533D"/>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172200" y="1825625"/>
            <a:ext cx="5181600" cy="4351338"/>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838200" y="1825625"/>
            <a:ext cx="5181600" cy="4351338"/>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1850" y="274638"/>
            <a:ext cx="10515600" cy="1143000"/>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831850" y="1489075"/>
            <a:ext cx="5156200" cy="641350"/>
          </a:xfrm>
          <a:prstGeom prst="rect">
            <a:avLst/>
          </a:prstGeom>
          <a:solidFill>
            <a:srgbClr val="EADBD3">
              <a:alpha val="80000"/>
            </a:srgbClr>
          </a:solidFill>
          <a:ln>
            <a:noFill/>
          </a:ln>
        </p:spPr>
        <p:txBody>
          <a:bodyPr spcFirstLastPara="1" wrap="square" lIns="91425" tIns="45700" rIns="91425" bIns="45700" anchor="b" anchorCtr="0"/>
          <a:lstStyle>
            <a:lvl1pPr marL="457200" marR="0" lvl="0" indent="-228600" algn="l" rtl="0">
              <a:lnSpc>
                <a:spcPct val="90000"/>
              </a:lnSpc>
              <a:spcBef>
                <a:spcPts val="720"/>
              </a:spcBef>
              <a:spcAft>
                <a:spcPts val="0"/>
              </a:spcAft>
              <a:buClr>
                <a:srgbClr val="4A533D"/>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rgbClr val="4A533D"/>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40"/>
              </a:spcBef>
              <a:spcAft>
                <a:spcPts val="0"/>
              </a:spcAft>
              <a:buClr>
                <a:srgbClr val="4A533D"/>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body" idx="2"/>
          </p:nvPr>
        </p:nvSpPr>
        <p:spPr>
          <a:xfrm>
            <a:off x="831850" y="2193925"/>
            <a:ext cx="5156200" cy="3978275"/>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body" idx="3"/>
          </p:nvPr>
        </p:nvSpPr>
        <p:spPr>
          <a:xfrm>
            <a:off x="6189663" y="1489075"/>
            <a:ext cx="5157787" cy="641350"/>
          </a:xfrm>
          <a:prstGeom prst="rect">
            <a:avLst/>
          </a:prstGeom>
          <a:solidFill>
            <a:srgbClr val="EADBD3">
              <a:alpha val="80000"/>
            </a:srgbClr>
          </a:solidFill>
          <a:ln>
            <a:noFill/>
          </a:ln>
        </p:spPr>
        <p:txBody>
          <a:bodyPr spcFirstLastPara="1" wrap="square" lIns="91425" tIns="45700" rIns="91425" bIns="45700" anchor="b" anchorCtr="0"/>
          <a:lstStyle>
            <a:lvl1pPr marL="457200" marR="0" lvl="0" indent="-228600" algn="l" rtl="0">
              <a:lnSpc>
                <a:spcPct val="90000"/>
              </a:lnSpc>
              <a:spcBef>
                <a:spcPts val="720"/>
              </a:spcBef>
              <a:spcAft>
                <a:spcPts val="0"/>
              </a:spcAft>
              <a:buClr>
                <a:srgbClr val="4A533D"/>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rgbClr val="4A533D"/>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40"/>
              </a:spcBef>
              <a:spcAft>
                <a:spcPts val="0"/>
              </a:spcAft>
              <a:buClr>
                <a:srgbClr val="4A533D"/>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480"/>
              </a:spcBef>
              <a:spcAft>
                <a:spcPts val="0"/>
              </a:spcAft>
              <a:buClr>
                <a:srgbClr val="4A533D"/>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body" idx="4"/>
          </p:nvPr>
        </p:nvSpPr>
        <p:spPr>
          <a:xfrm>
            <a:off x="6189663" y="2193925"/>
            <a:ext cx="5157787" cy="3978275"/>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480"/>
              </a:spcBef>
              <a:spcAft>
                <a:spcPts val="0"/>
              </a:spcAft>
              <a:buClr>
                <a:srgbClr val="4A533D"/>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6"/>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solidFill>
            <a:srgbClr val="EADBD3">
              <a:alpha val="80000"/>
            </a:srgbClr>
          </a:solidFill>
          <a:ln>
            <a:noFill/>
          </a:ln>
        </p:spPr>
        <p:txBody>
          <a:bodyPr spcFirstLastPara="1" wrap="square" lIns="91425" tIns="45700" rIns="91425" bIns="45700" anchor="b" anchorCtr="0"/>
          <a:lstStyle>
            <a:lvl1pPr marR="0" lvl="0" algn="l" rtl="0">
              <a:spcBef>
                <a:spcPts val="0"/>
              </a:spcBef>
              <a:spcAft>
                <a:spcPts val="0"/>
              </a:spcAft>
              <a:buClr>
                <a:srgbClr val="313829"/>
              </a:buClr>
              <a:buSzPts val="3200"/>
              <a:buFont typeface="Arial"/>
              <a:buNone/>
              <a:defRPr sz="32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5183188" y="987425"/>
            <a:ext cx="6172200" cy="4873625"/>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31800" algn="l" rtl="0">
              <a:lnSpc>
                <a:spcPct val="90000"/>
              </a:lnSpc>
              <a:spcBef>
                <a:spcPts val="960"/>
              </a:spcBef>
              <a:spcAft>
                <a:spcPts val="0"/>
              </a:spcAft>
              <a:buClr>
                <a:srgbClr val="4A533D"/>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body" idx="2"/>
          </p:nvPr>
        </p:nvSpPr>
        <p:spPr>
          <a:xfrm>
            <a:off x="839788" y="2101850"/>
            <a:ext cx="3932237" cy="3759200"/>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20"/>
              </a:spcBef>
              <a:spcAft>
                <a:spcPts val="0"/>
              </a:spcAft>
              <a:buClr>
                <a:srgbClr val="4A533D"/>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360"/>
              </a:spcBef>
              <a:spcAft>
                <a:spcPts val="0"/>
              </a:spcAft>
              <a:buClr>
                <a:srgbClr val="4A533D"/>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solidFill>
            <a:srgbClr val="EADBD3">
              <a:alpha val="80000"/>
            </a:srgbClr>
          </a:solidFill>
          <a:ln>
            <a:noFill/>
          </a:ln>
        </p:spPr>
        <p:txBody>
          <a:bodyPr spcFirstLastPara="1" wrap="square" lIns="91425" tIns="45700" rIns="91425" bIns="45700" anchor="b" anchorCtr="0"/>
          <a:lstStyle>
            <a:lvl1pPr marR="0" lvl="0" algn="l" rtl="0">
              <a:spcBef>
                <a:spcPts val="0"/>
              </a:spcBef>
              <a:spcAft>
                <a:spcPts val="0"/>
              </a:spcAft>
              <a:buClr>
                <a:srgbClr val="313829"/>
              </a:buClr>
              <a:buSzPts val="3200"/>
              <a:buFont typeface="Arial"/>
              <a:buNone/>
              <a:defRPr sz="32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descr="An empty placeholder to add an image. Click on the placeholder and select the image that you wish to add"/>
          <p:cNvSpPr>
            <a:spLocks noGrp="1"/>
          </p:cNvSpPr>
          <p:nvPr>
            <p:ph type="pic" idx="2"/>
          </p:nvPr>
        </p:nvSpPr>
        <p:spPr>
          <a:xfrm>
            <a:off x="5183188" y="987425"/>
            <a:ext cx="6172200" cy="4873625"/>
          </a:xfrm>
          <a:prstGeom prst="rect">
            <a:avLst/>
          </a:prstGeom>
          <a:solidFill>
            <a:srgbClr val="EADBD3">
              <a:alpha val="80000"/>
            </a:srgbClr>
          </a:solidFill>
          <a:ln>
            <a:noFill/>
          </a:ln>
        </p:spPr>
        <p:txBody>
          <a:bodyPr spcFirstLastPara="1" wrap="square" lIns="91425" tIns="45700" rIns="91425" bIns="45700" anchor="t" anchorCtr="0"/>
          <a:lstStyle>
            <a:lvl1pPr marR="0" lvl="0" algn="l" rtl="0">
              <a:lnSpc>
                <a:spcPct val="90000"/>
              </a:lnSpc>
              <a:spcBef>
                <a:spcPts val="960"/>
              </a:spcBef>
              <a:spcAft>
                <a:spcPts val="0"/>
              </a:spcAft>
              <a:buClr>
                <a:srgbClr val="4A533D"/>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840"/>
              </a:spcBef>
              <a:spcAft>
                <a:spcPts val="0"/>
              </a:spcAft>
              <a:buClr>
                <a:srgbClr val="4A533D"/>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720"/>
              </a:spcBef>
              <a:spcAft>
                <a:spcPts val="0"/>
              </a:spcAft>
              <a:buClr>
                <a:srgbClr val="4A533D"/>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rgbClr val="4A533D"/>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839788" y="2101850"/>
            <a:ext cx="3932237" cy="3759200"/>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A533D"/>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20"/>
              </a:spcBef>
              <a:spcAft>
                <a:spcPts val="0"/>
              </a:spcAft>
              <a:buClr>
                <a:srgbClr val="4A533D"/>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360"/>
              </a:spcBef>
              <a:spcAft>
                <a:spcPts val="0"/>
              </a:spcAft>
              <a:buClr>
                <a:srgbClr val="4A533D"/>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0"/>
              </a:spcAft>
              <a:buClr>
                <a:srgbClr val="4A533D"/>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lstStyle>
            <a:lvl1pPr marR="0" lvl="0" algn="l" rtl="0">
              <a:spcBef>
                <a:spcPts val="0"/>
              </a:spcBef>
              <a:spcAft>
                <a:spcPts val="0"/>
              </a:spcAft>
              <a:buClr>
                <a:srgbClr val="313829"/>
              </a:buClr>
              <a:buSzPts val="4400"/>
              <a:buFont typeface="Arial"/>
              <a:buNone/>
              <a:defRPr sz="4400" b="0" i="0" u="none" strike="noStrike" cap="none">
                <a:solidFill>
                  <a:srgbClr val="3138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lstStyle>
            <a:lvl1pPr marL="457200" marR="0" lvl="0" indent="-406400" algn="l" rtl="0">
              <a:lnSpc>
                <a:spcPct val="90000"/>
              </a:lnSpc>
              <a:spcBef>
                <a:spcPts val="840"/>
              </a:spcBef>
              <a:spcAft>
                <a:spcPts val="0"/>
              </a:spcAft>
              <a:buClr>
                <a:srgbClr val="4A533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720"/>
              </a:spcBef>
              <a:spcAft>
                <a:spcPts val="0"/>
              </a:spcAft>
              <a:buClr>
                <a:srgbClr val="4A533D"/>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rgbClr val="4A533D"/>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rgbClr val="4A533D"/>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540"/>
              </a:spcBef>
              <a:spcAft>
                <a:spcPts val="0"/>
              </a:spcAft>
              <a:buClr>
                <a:srgbClr val="4A533D"/>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gIzq8JUK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youtube.com/watch?v=cxUuU1jwMg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zynalski.com/tone-generato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kroutz.gr/s/3221617/Shure-SM58-LC-Cable-Not-Included-Version.html#review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kroutz.gr/s/4371520/Rode-NT1-A.html#review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thensproaudio.gr/el/focusrite-scarlett-2i4-2nd-g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udioshow.gr/index.php?option=com_virtuemart&amp;view=productdetails&amp;virtuemart_product_id=34026&amp;virtuemart_category_id=360&amp;lang=el&amp;showall=1?cpnb_method=cpnbCookiesAccept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kroutz.gr/s/4602146/Focal-Alpha-80.html#revie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kroutz.gr/s/4125498/JBL-LSR308.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67000"/>
          </a:blip>
          <a:stretch>
            <a:fillRect/>
          </a:stretch>
        </a:blip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3829"/>
              </a:buClr>
              <a:buSzPts val="6000"/>
              <a:buFont typeface="Arial"/>
              <a:buNone/>
            </a:pPr>
            <a:r>
              <a:rPr lang="el-GR" sz="6000" b="0" i="0" u="none" strike="noStrike" cap="none">
                <a:solidFill>
                  <a:srgbClr val="313829"/>
                </a:solidFill>
                <a:latin typeface="Arial"/>
                <a:ea typeface="Arial"/>
                <a:cs typeface="Arial"/>
                <a:sym typeface="Arial"/>
              </a:rPr>
              <a:t>Ήχος</a:t>
            </a:r>
            <a:endParaRPr sz="6000" b="0" i="0" u="none" strike="noStrike" cap="none">
              <a:solidFill>
                <a:srgbClr val="313829"/>
              </a:solidFill>
              <a:latin typeface="Arial"/>
              <a:ea typeface="Arial"/>
              <a:cs typeface="Arial"/>
              <a:sym typeface="Arial"/>
            </a:endParaRPr>
          </a:p>
        </p:txBody>
      </p:sp>
      <p:sp>
        <p:nvSpPr>
          <p:cNvPr id="91" name="Google Shape;91;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A533D"/>
              </a:buClr>
              <a:buSzPts val="2400"/>
              <a:buFont typeface="Arial"/>
              <a:buNone/>
            </a:pPr>
            <a:r>
              <a:rPr lang="el-GR" sz="2400" b="0" i="0" u="none" strike="noStrike" cap="none">
                <a:solidFill>
                  <a:schemeClr val="dk1"/>
                </a:solidFill>
                <a:latin typeface="Arial"/>
                <a:ea typeface="Arial"/>
                <a:cs typeface="Arial"/>
                <a:sym typeface="Arial"/>
              </a:rPr>
              <a:t>Μπάμπης Αλιφιέρης</a:t>
            </a: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700"/>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Εργαστήριο ήχου – Ηχητικό υλικό</a:t>
            </a:r>
            <a:endParaRPr sz="4400" b="0" i="0" u="none" strike="noStrike" cap="none" dirty="0">
              <a:solidFill>
                <a:srgbClr val="313829"/>
              </a:solidFill>
              <a:latin typeface="Arial"/>
              <a:ea typeface="Arial"/>
              <a:cs typeface="Arial"/>
              <a:sym typeface="Arial"/>
            </a:endParaRPr>
          </a:p>
        </p:txBody>
      </p:sp>
      <p:sp>
        <p:nvSpPr>
          <p:cNvPr id="145" name="Google Shape;145;p22"/>
          <p:cNvSpPr txBox="1">
            <a:spLocks noGrp="1"/>
          </p:cNvSpPr>
          <p:nvPr>
            <p:ph type="body" idx="1"/>
          </p:nvPr>
        </p:nvSpPr>
        <p:spPr>
          <a:xfrm>
            <a:off x="838200" y="1825625"/>
            <a:ext cx="10515600" cy="4581000"/>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Το ηχητικό υλικό αποτελείται από:</a:t>
            </a:r>
            <a:endParaRPr/>
          </a:p>
          <a:p>
            <a:pPr marL="685800" marR="0" lvl="1" indent="-228600" algn="l" rtl="0">
              <a:lnSpc>
                <a:spcPct val="7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Πρόζες(Ανθρώπινες φωνές: Διάλογοι, μονόλογοι, κραυγές κλπ )</a:t>
            </a:r>
            <a:endParaRPr/>
          </a:p>
          <a:p>
            <a:pPr marL="457200" marR="0" lvl="1" indent="0" algn="l" rtl="0">
              <a:lnSpc>
                <a:spcPct val="70000"/>
              </a:lnSpc>
              <a:spcBef>
                <a:spcPts val="666"/>
              </a:spcBef>
              <a:spcAft>
                <a:spcPts val="0"/>
              </a:spcAft>
              <a:buClr>
                <a:srgbClr val="4A533D"/>
              </a:buClr>
              <a:buSzPts val="2220"/>
              <a:buFont typeface="Arial"/>
              <a:buNone/>
            </a:pPr>
            <a:r>
              <a:rPr lang="el-GR" sz="1800" b="0" i="0" u="none" strike="noStrike" cap="none">
                <a:solidFill>
                  <a:schemeClr val="dk1"/>
                </a:solidFill>
                <a:latin typeface="Arial"/>
                <a:ea typeface="Arial"/>
                <a:cs typeface="Arial"/>
                <a:sym typeface="Arial"/>
              </a:rPr>
              <a:t>Το σημαντικότερο μέρος του ηχητικού στοιχείου της ταινίας.</a:t>
            </a:r>
            <a:endParaRPr sz="1800"/>
          </a:p>
          <a:p>
            <a:pPr marL="685800" marR="0" lvl="1" indent="-228600" algn="l" rtl="0">
              <a:lnSpc>
                <a:spcPct val="7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Ήχους, Θορύβους (ήχοι </a:t>
            </a:r>
            <a:r>
              <a:rPr lang="el-GR" sz="2220" b="0" i="0" u="sng" strike="noStrike" cap="none">
                <a:solidFill>
                  <a:schemeClr val="hlink"/>
                </a:solidFill>
                <a:latin typeface="Arial"/>
                <a:ea typeface="Arial"/>
                <a:cs typeface="Arial"/>
                <a:sym typeface="Arial"/>
                <a:hlinkClick r:id="rId3"/>
              </a:rPr>
              <a:t>Foley</a:t>
            </a:r>
            <a:r>
              <a:rPr lang="el-GR" sz="2220" b="0" i="0" u="none" strike="noStrike" cap="none">
                <a:solidFill>
                  <a:schemeClr val="dk1"/>
                </a:solidFill>
                <a:latin typeface="Arial"/>
                <a:ea typeface="Arial"/>
                <a:cs typeface="Arial"/>
                <a:sym typeface="Arial"/>
              </a:rPr>
              <a:t>, κρότοι, βήματα, πόρτες, καμπάνα, κλπ)</a:t>
            </a:r>
            <a:endParaRPr/>
          </a:p>
          <a:p>
            <a:pPr marL="457200" marR="0" lvl="1" indent="0" algn="l" rtl="0">
              <a:lnSpc>
                <a:spcPct val="70000"/>
              </a:lnSpc>
              <a:spcBef>
                <a:spcPts val="666"/>
              </a:spcBef>
              <a:spcAft>
                <a:spcPts val="0"/>
              </a:spcAft>
              <a:buClr>
                <a:srgbClr val="4A533D"/>
              </a:buClr>
              <a:buSzPts val="2220"/>
              <a:buFont typeface="Arial"/>
              <a:buNone/>
            </a:pPr>
            <a:r>
              <a:rPr lang="el-GR" sz="1800" b="0" i="0" u="none" strike="noStrike" cap="none">
                <a:solidFill>
                  <a:schemeClr val="dk1"/>
                </a:solidFill>
                <a:latin typeface="Arial"/>
                <a:ea typeface="Arial"/>
                <a:cs typeface="Arial"/>
                <a:sym typeface="Arial"/>
              </a:rPr>
              <a:t>Συνήθως σύντομοι ήχοι που προσθέτουν ζωντάνια, συνέχεια, νοήματα στην ταινία.</a:t>
            </a:r>
            <a:endParaRPr sz="1800"/>
          </a:p>
          <a:p>
            <a:pPr marL="685800" marR="0" lvl="1" indent="-228600" algn="l" rtl="0">
              <a:lnSpc>
                <a:spcPct val="7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Ατμοσφαιρικούς ήχους(βροχή, κίνηση πόλης, φασαρία καφενείου, κλπ)</a:t>
            </a:r>
            <a:endParaRPr sz="2220" b="0" i="0" u="none" strike="noStrike" cap="none">
              <a:solidFill>
                <a:schemeClr val="dk1"/>
              </a:solidFill>
              <a:latin typeface="Arial"/>
              <a:ea typeface="Arial"/>
              <a:cs typeface="Arial"/>
              <a:sym typeface="Arial"/>
            </a:endParaRPr>
          </a:p>
          <a:p>
            <a:pPr marL="457200" marR="0" lvl="1" indent="0" algn="l" rtl="0">
              <a:lnSpc>
                <a:spcPct val="70000"/>
              </a:lnSpc>
              <a:spcBef>
                <a:spcPts val="666"/>
              </a:spcBef>
              <a:spcAft>
                <a:spcPts val="0"/>
              </a:spcAft>
              <a:buClr>
                <a:srgbClr val="4A533D"/>
              </a:buClr>
              <a:buSzPts val="2220"/>
              <a:buFont typeface="Arial"/>
              <a:buNone/>
            </a:pPr>
            <a:r>
              <a:rPr lang="el-GR" sz="1800" b="0" i="0" u="none" strike="noStrike" cap="none">
                <a:solidFill>
                  <a:schemeClr val="dk1"/>
                </a:solidFill>
                <a:latin typeface="Arial"/>
                <a:ea typeface="Arial"/>
                <a:cs typeface="Arial"/>
                <a:sym typeface="Arial"/>
              </a:rPr>
              <a:t>Μεγάλης διάρκειας ηχογραφήσεις σε συνθήκες απουσίας των πρωταγωνιστών της ταινίας και τέλος</a:t>
            </a:r>
            <a:endParaRPr sz="1800"/>
          </a:p>
          <a:p>
            <a:pPr marL="685800" marR="0" lvl="1" indent="-228600" algn="l" rtl="0">
              <a:lnSpc>
                <a:spcPct val="7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Μουσική</a:t>
            </a:r>
            <a:endParaRPr/>
          </a:p>
          <a:p>
            <a:pPr marL="457200" marR="0" lvl="1" indent="0" algn="l" rtl="0">
              <a:lnSpc>
                <a:spcPct val="70000"/>
              </a:lnSpc>
              <a:spcBef>
                <a:spcPts val="666"/>
              </a:spcBef>
              <a:spcAft>
                <a:spcPts val="0"/>
              </a:spcAft>
              <a:buClr>
                <a:srgbClr val="4A533D"/>
              </a:buClr>
              <a:buSzPts val="2220"/>
              <a:buFont typeface="Arial"/>
              <a:buNone/>
            </a:pPr>
            <a:r>
              <a:rPr lang="el-GR" sz="1800" b="0" i="0" u="none" strike="noStrike" cap="none">
                <a:solidFill>
                  <a:schemeClr val="dk1"/>
                </a:solidFill>
                <a:latin typeface="Arial"/>
                <a:ea typeface="Arial"/>
                <a:cs typeface="Arial"/>
                <a:sym typeface="Arial"/>
              </a:rPr>
              <a:t>Επιτελεί πολλές λειτουργίες  όπως:</a:t>
            </a:r>
            <a:endParaRPr sz="1800"/>
          </a:p>
          <a:p>
            <a:pPr marL="1143000" marR="0" lvl="2" indent="-225425" algn="l" rtl="0">
              <a:lnSpc>
                <a:spcPct val="70000"/>
              </a:lnSpc>
              <a:spcBef>
                <a:spcPts val="555"/>
              </a:spcBef>
              <a:spcAft>
                <a:spcPts val="0"/>
              </a:spcAft>
              <a:buClr>
                <a:srgbClr val="4A533D"/>
              </a:buClr>
              <a:buSzPts val="1800"/>
              <a:buFont typeface="Arial"/>
              <a:buChar char="•"/>
            </a:pPr>
            <a:r>
              <a:rPr lang="el-GR" sz="1800" b="0" i="0" u="none" strike="noStrike" cap="none">
                <a:solidFill>
                  <a:schemeClr val="dk1"/>
                </a:solidFill>
                <a:latin typeface="Arial"/>
                <a:ea typeface="Arial"/>
                <a:cs typeface="Arial"/>
                <a:sym typeface="Arial"/>
              </a:rPr>
              <a:t>Δημιουργία διάθεσης, νοήματος, ένταση-χαλαρώση εστίασης της προσοχής του θεατή, μη φανερες συναισθηματικές καταστάσεις πρωταγωνιστών, κλπ</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Εργαστήριο ήχου – Ηχητικό υλικό</a:t>
            </a:r>
            <a:endParaRPr sz="4400" b="0" i="0" u="none" strike="noStrike" cap="none" dirty="0">
              <a:solidFill>
                <a:srgbClr val="313829"/>
              </a:solidFill>
              <a:latin typeface="Arial"/>
              <a:ea typeface="Arial"/>
              <a:cs typeface="Arial"/>
              <a:sym typeface="Arial"/>
            </a:endParaRPr>
          </a:p>
        </p:txBody>
      </p:sp>
      <p:sp>
        <p:nvSpPr>
          <p:cNvPr id="151" name="Google Shape;151;p23"/>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Το ηχητικό υλικό επεξεργάζεται με την παρακάτω σειρά:</a:t>
            </a:r>
            <a:endParaRPr/>
          </a:p>
          <a:p>
            <a:pPr marL="914400" marR="0" lvl="1" indent="-457200" algn="l" rtl="0">
              <a:lnSpc>
                <a:spcPct val="90000"/>
              </a:lnSpc>
              <a:spcBef>
                <a:spcPts val="720"/>
              </a:spcBef>
              <a:spcAft>
                <a:spcPts val="0"/>
              </a:spcAft>
              <a:buClr>
                <a:srgbClr val="4A533D"/>
              </a:buClr>
              <a:buSzPts val="2400"/>
              <a:buFont typeface="Arial"/>
              <a:buAutoNum type="arabicPeriod"/>
            </a:pPr>
            <a:r>
              <a:rPr lang="el-GR" sz="2400" b="0" i="0" u="none" strike="noStrike" cap="none">
                <a:solidFill>
                  <a:schemeClr val="dk1"/>
                </a:solidFill>
                <a:latin typeface="Arial"/>
                <a:ea typeface="Arial"/>
                <a:cs typeface="Arial"/>
                <a:sym typeface="Arial"/>
              </a:rPr>
              <a:t>Πρόζες,</a:t>
            </a:r>
            <a:endParaRPr/>
          </a:p>
          <a:p>
            <a:pPr marL="914400" marR="0" lvl="1" indent="-457200" algn="l" rtl="0">
              <a:lnSpc>
                <a:spcPct val="90000"/>
              </a:lnSpc>
              <a:spcBef>
                <a:spcPts val="720"/>
              </a:spcBef>
              <a:spcAft>
                <a:spcPts val="0"/>
              </a:spcAft>
              <a:buClr>
                <a:srgbClr val="4A533D"/>
              </a:buClr>
              <a:buSzPts val="2400"/>
              <a:buFont typeface="Arial"/>
              <a:buAutoNum type="arabicPeriod"/>
            </a:pPr>
            <a:r>
              <a:rPr lang="el-GR" sz="2400" b="0" i="0" u="none" strike="noStrike" cap="none">
                <a:solidFill>
                  <a:schemeClr val="dk1"/>
                </a:solidFill>
                <a:latin typeface="Arial"/>
                <a:ea typeface="Arial"/>
                <a:cs typeface="Arial"/>
                <a:sym typeface="Arial"/>
              </a:rPr>
              <a:t>Πρόζες με θορύβους,</a:t>
            </a:r>
            <a:endParaRPr sz="2400" b="0" i="0" u="none" strike="noStrike" cap="none">
              <a:solidFill>
                <a:schemeClr val="dk1"/>
              </a:solidFill>
              <a:latin typeface="Arial"/>
              <a:ea typeface="Arial"/>
              <a:cs typeface="Arial"/>
              <a:sym typeface="Arial"/>
            </a:endParaRPr>
          </a:p>
          <a:p>
            <a:pPr marL="914400" marR="0" lvl="1" indent="-457200" algn="l" rtl="0">
              <a:lnSpc>
                <a:spcPct val="90000"/>
              </a:lnSpc>
              <a:spcBef>
                <a:spcPts val="720"/>
              </a:spcBef>
              <a:spcAft>
                <a:spcPts val="0"/>
              </a:spcAft>
              <a:buClr>
                <a:srgbClr val="4A533D"/>
              </a:buClr>
              <a:buSzPts val="2400"/>
              <a:buFont typeface="Arial"/>
              <a:buAutoNum type="arabicPeriod"/>
            </a:pPr>
            <a:r>
              <a:rPr lang="el-GR" sz="2400" b="0" i="0" u="none" strike="noStrike" cap="none">
                <a:solidFill>
                  <a:schemeClr val="dk1"/>
                </a:solidFill>
                <a:latin typeface="Arial"/>
                <a:ea typeface="Arial"/>
                <a:cs typeface="Arial"/>
                <a:sym typeface="Arial"/>
              </a:rPr>
              <a:t>Πρόζες με θορύβους και με την ατμόσφαιρα,</a:t>
            </a:r>
            <a:endParaRPr/>
          </a:p>
          <a:p>
            <a:pPr marL="914400" marR="0" lvl="1" indent="-457200" algn="l" rtl="0">
              <a:lnSpc>
                <a:spcPct val="90000"/>
              </a:lnSpc>
              <a:spcBef>
                <a:spcPts val="720"/>
              </a:spcBef>
              <a:spcAft>
                <a:spcPts val="0"/>
              </a:spcAft>
              <a:buClr>
                <a:srgbClr val="4A533D"/>
              </a:buClr>
              <a:buSzPts val="2400"/>
              <a:buFont typeface="Arial"/>
              <a:buAutoNum type="arabicPeriod"/>
            </a:pPr>
            <a:r>
              <a:rPr lang="el-GR" sz="2400" b="0" i="0" u="none" strike="noStrike" cap="none">
                <a:solidFill>
                  <a:schemeClr val="dk1"/>
                </a:solidFill>
                <a:latin typeface="Arial"/>
                <a:ea typeface="Arial"/>
                <a:cs typeface="Arial"/>
                <a:sym typeface="Arial"/>
              </a:rPr>
              <a:t>Πρόζες με θορύβους με ατμόσφαιρά και με μουσική.</a:t>
            </a:r>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Η μίξη-εξισορρόπηση όλων των ήχων σε σχέση με την εικόνα και η εγγραφή τους ονομάζεται μιξάζ.</a:t>
            </a:r>
            <a:endParaRPr/>
          </a:p>
          <a:p>
            <a:pPr marL="685800" marR="0" lvl="1" indent="-76200" algn="l" rtl="0">
              <a:lnSpc>
                <a:spcPct val="90000"/>
              </a:lnSpc>
              <a:spcBef>
                <a:spcPts val="720"/>
              </a:spcBef>
              <a:spcAft>
                <a:spcPts val="0"/>
              </a:spcAft>
              <a:buClr>
                <a:srgbClr val="4A533D"/>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67000"/>
          </a:blip>
          <a:stretch>
            <a:fillRect/>
          </a:stretch>
        </a:blip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313829"/>
              </a:buClr>
              <a:buSzPts val="6000"/>
              <a:buFont typeface="Arial"/>
              <a:buNone/>
            </a:pPr>
            <a:r>
              <a:rPr lang="el-GR" sz="6000" b="0" i="0" u="none" strike="noStrike" cap="none">
                <a:solidFill>
                  <a:srgbClr val="313829"/>
                </a:solidFill>
                <a:latin typeface="Arial"/>
                <a:ea typeface="Arial"/>
                <a:cs typeface="Arial"/>
                <a:sym typeface="Arial"/>
              </a:rPr>
              <a:t>Η συνέχεια στο στούντιο ήχου…</a:t>
            </a:r>
            <a:endParaRPr sz="6000" b="0" i="0" u="none" strike="noStrike" cap="none">
              <a:solidFill>
                <a:srgbClr val="313829"/>
              </a:solidFill>
              <a:latin typeface="Arial"/>
              <a:ea typeface="Arial"/>
              <a:cs typeface="Arial"/>
              <a:sym typeface="Arial"/>
            </a:endParaRPr>
          </a:p>
        </p:txBody>
      </p:sp>
      <p:sp>
        <p:nvSpPr>
          <p:cNvPr id="158" name="Google Shape;15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A533D"/>
              </a:buClr>
              <a:buSzPts val="2400"/>
              <a:buFont typeface="Arial"/>
              <a:buNone/>
            </a:pPr>
            <a:r>
              <a:rPr lang="el-GR" sz="2400" b="0" i="0" u="sng" strike="noStrike" cap="none">
                <a:solidFill>
                  <a:schemeClr val="hlink"/>
                </a:solidFill>
                <a:latin typeface="Arial"/>
                <a:ea typeface="Arial"/>
                <a:cs typeface="Arial"/>
                <a:sym typeface="Arial"/>
                <a:hlinkClick r:id="rId4"/>
              </a:rPr>
              <a:t>EL EMPLEO</a:t>
            </a: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720"/>
              </a:spcBef>
              <a:spcAft>
                <a:spcPts val="0"/>
              </a:spcAft>
              <a:buClr>
                <a:srgbClr val="4A533D"/>
              </a:buClr>
              <a:buSzPts val="2400"/>
              <a:buFont typeface="Arial"/>
              <a:buNone/>
            </a:pPr>
            <a:r>
              <a:rPr lang="el-GR" sz="2400" b="0" i="0" u="none" strike="noStrike" cap="none">
                <a:solidFill>
                  <a:schemeClr val="dk1"/>
                </a:solidFill>
                <a:latin typeface="Arial"/>
                <a:ea typeface="Arial"/>
                <a:cs typeface="Arial"/>
                <a:sym typeface="Arial"/>
              </a:rPr>
              <a:t>Μπάμπης Αλιφιέρης</a:t>
            </a: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13829"/>
              </a:buClr>
              <a:buSzPts val="4400"/>
              <a:buFont typeface="Arial"/>
              <a:buNone/>
            </a:pPr>
            <a:r>
              <a:rPr lang="el-GR" sz="4400" b="0" i="0" u="none" strike="noStrike" cap="none">
                <a:solidFill>
                  <a:srgbClr val="313829"/>
                </a:solidFill>
                <a:latin typeface="Arial"/>
                <a:ea typeface="Arial"/>
                <a:cs typeface="Arial"/>
                <a:sym typeface="Arial"/>
              </a:rPr>
              <a:t>Τί είναι ο ήχος	</a:t>
            </a:r>
            <a:endParaRPr sz="4400" b="0" i="0" u="none" strike="noStrike" cap="none">
              <a:solidFill>
                <a:srgbClr val="313829"/>
              </a:solidFill>
              <a:latin typeface="Arial"/>
              <a:ea typeface="Arial"/>
              <a:cs typeface="Arial"/>
              <a:sym typeface="Arial"/>
            </a:endParaRPr>
          </a:p>
        </p:txBody>
      </p:sp>
      <p:sp>
        <p:nvSpPr>
          <p:cNvPr id="97" name="Google Shape;97;p14"/>
          <p:cNvSpPr txBox="1">
            <a:spLocks noGrp="1"/>
          </p:cNvSpPr>
          <p:nvPr>
            <p:ph type="body" idx="1"/>
          </p:nvPr>
        </p:nvSpPr>
        <p:spPr>
          <a:xfrm>
            <a:off x="838200" y="2103250"/>
            <a:ext cx="10515600" cy="4351338"/>
          </a:xfrm>
          <a:prstGeom prst="rect">
            <a:avLst/>
          </a:prstGeom>
          <a:solidFill>
            <a:srgbClr val="EADBD3">
              <a:alpha val="87843"/>
            </a:srgbClr>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Ήχος είναι η αίσθηση που αντιλαμβάνεται το μυαλό μας όταν διεγείρονται τα αισθητήρια όργανα ακοής μας.</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Η διέγερση οφείλεται συνήθως στις μεταβολές πίεσης του μέσου </a:t>
            </a:r>
            <a:r>
              <a:rPr lang="el-GR"/>
              <a:t>διάδοσης που είναι </a:t>
            </a:r>
            <a:r>
              <a:rPr lang="el-GR" sz="2800" b="0" i="0" u="none" strike="noStrike" cap="none">
                <a:solidFill>
                  <a:schemeClr val="dk1"/>
                </a:solidFill>
                <a:latin typeface="Arial"/>
                <a:ea typeface="Arial"/>
                <a:cs typeface="Arial"/>
                <a:sym typeface="Arial"/>
              </a:rPr>
              <a:t>συνήθως </a:t>
            </a:r>
            <a:r>
              <a:rPr lang="el-GR"/>
              <a:t>ο</a:t>
            </a:r>
            <a:r>
              <a:rPr lang="el-GR" sz="2800" b="0" i="0" u="none" strike="noStrike" cap="none">
                <a:solidFill>
                  <a:schemeClr val="dk1"/>
                </a:solidFill>
                <a:latin typeface="Arial"/>
                <a:ea typeface="Arial"/>
                <a:cs typeface="Arial"/>
                <a:sym typeface="Arial"/>
              </a:rPr>
              <a:t> ατμοσφαιρικ</a:t>
            </a:r>
            <a:r>
              <a:rPr lang="el-GR"/>
              <a:t>ός</a:t>
            </a:r>
            <a:r>
              <a:rPr lang="el-GR" sz="2800" b="0" i="0" u="none" strike="noStrike" cap="none">
                <a:solidFill>
                  <a:schemeClr val="dk1"/>
                </a:solidFill>
                <a:latin typeface="Arial"/>
                <a:ea typeface="Arial"/>
                <a:cs typeface="Arial"/>
                <a:sym typeface="Arial"/>
              </a:rPr>
              <a:t> αέρας</a:t>
            </a: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Οι μεταβολές της πίεσης αποτελούν τα ηχητικά κύματα και παράγονται από αντικείμενα που δονούνται</a:t>
            </a:r>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Τα ηχητικά κύματα είναι διαμήκη κύματα που διαδίδονται προς όλες τις κατευθύνσεις  </a:t>
            </a:r>
            <a:endParaRPr sz="2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Τί είναι ο ήχος	</a:t>
            </a:r>
            <a:endParaRPr sz="4400" b="0" i="0" u="none" strike="noStrike" cap="none" dirty="0">
              <a:solidFill>
                <a:srgbClr val="313829"/>
              </a:solidFill>
              <a:latin typeface="Arial"/>
              <a:ea typeface="Arial"/>
              <a:cs typeface="Arial"/>
              <a:sym typeface="Arial"/>
            </a:endParaRPr>
          </a:p>
        </p:txBody>
      </p:sp>
      <p:sp>
        <p:nvSpPr>
          <p:cNvPr id="103" name="Google Shape;103;p15"/>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rgbClr val="4A533D"/>
              </a:buClr>
              <a:buSzPts val="2800"/>
              <a:buFont typeface="Arial"/>
              <a:buNone/>
            </a:pP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dirty="0">
                <a:solidFill>
                  <a:schemeClr val="dk1"/>
                </a:solidFill>
                <a:latin typeface="Arial"/>
                <a:ea typeface="Arial"/>
                <a:cs typeface="Arial"/>
                <a:sym typeface="Arial"/>
              </a:rPr>
              <a:t>Τα ηχητικά κύματα έχουν δύο γνωρίσματα:</a:t>
            </a:r>
            <a:endParaRPr dirty="0"/>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dirty="0">
                <a:solidFill>
                  <a:schemeClr val="dk1"/>
                </a:solidFill>
                <a:latin typeface="Arial"/>
                <a:ea typeface="Arial"/>
                <a:cs typeface="Arial"/>
                <a:sym typeface="Arial"/>
              </a:rPr>
              <a:t>την συχνότητα</a:t>
            </a:r>
            <a:endParaRPr sz="2400" b="0" i="0" u="none" strike="noStrike" cap="none" dirty="0">
              <a:solidFill>
                <a:schemeClr val="dk1"/>
              </a:solidFill>
              <a:latin typeface="Arial"/>
              <a:ea typeface="Arial"/>
              <a:cs typeface="Arial"/>
              <a:sym typeface="Arial"/>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dirty="0">
                <a:solidFill>
                  <a:schemeClr val="dk1"/>
                </a:solidFill>
                <a:latin typeface="Arial"/>
                <a:ea typeface="Arial"/>
                <a:cs typeface="Arial"/>
                <a:sym typeface="Arial"/>
              </a:rPr>
              <a:t>εκφράζει το ρυθμό που δονείται το αντικείμενο που παράγει το κύμα π.χ. μια χορδή που ταλαντώνεται 20 φορές το δευτερόλεπτο παράγει ένα ήχο  20Hz</a:t>
            </a:r>
            <a:r>
              <a:rPr lang="en-US" sz="2000" b="0" i="0" u="none" strike="noStrike" cap="none" dirty="0">
                <a:solidFill>
                  <a:schemeClr val="dk1"/>
                </a:solidFill>
                <a:latin typeface="Arial"/>
                <a:ea typeface="Arial"/>
                <a:cs typeface="Arial"/>
                <a:sym typeface="Arial"/>
              </a:rPr>
              <a:t>.</a:t>
            </a:r>
            <a:endParaRPr dirty="0"/>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dirty="0">
                <a:solidFill>
                  <a:schemeClr val="dk1"/>
                </a:solidFill>
                <a:latin typeface="Arial"/>
                <a:ea typeface="Arial"/>
                <a:cs typeface="Arial"/>
                <a:sym typeface="Arial"/>
              </a:rPr>
              <a:t>όταν αυξάνεται η συχνότητα ο ήχος γίνεται πιο οξύς και διαπεραστικός</a:t>
            </a:r>
            <a:endParaRPr dirty="0"/>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dirty="0">
                <a:solidFill>
                  <a:schemeClr val="dk1"/>
                </a:solidFill>
                <a:latin typeface="Arial"/>
                <a:ea typeface="Arial"/>
                <a:cs typeface="Arial"/>
                <a:sym typeface="Arial"/>
              </a:rPr>
              <a:t>Ήχοι κάτω από 20Hz ονομάζονται </a:t>
            </a:r>
            <a:r>
              <a:rPr lang="el-GR" sz="2000" b="0" i="0" u="none" strike="noStrike" cap="none" dirty="0" err="1">
                <a:solidFill>
                  <a:schemeClr val="dk1"/>
                </a:solidFill>
                <a:latin typeface="Arial"/>
                <a:ea typeface="Arial"/>
                <a:cs typeface="Arial"/>
                <a:sym typeface="Arial"/>
              </a:rPr>
              <a:t>υπόηχοι</a:t>
            </a:r>
            <a:r>
              <a:rPr lang="el-GR" sz="2000" b="0" i="0" u="none" strike="noStrike" cap="none" dirty="0">
                <a:solidFill>
                  <a:schemeClr val="dk1"/>
                </a:solidFill>
                <a:latin typeface="Arial"/>
                <a:ea typeface="Arial"/>
                <a:cs typeface="Arial"/>
                <a:sym typeface="Arial"/>
              </a:rPr>
              <a:t> ενώ πάνω από 20KHz ονομάζονται  υπέρηχοι.</a:t>
            </a:r>
            <a:endParaRPr dirty="0"/>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dirty="0">
                <a:solidFill>
                  <a:schemeClr val="dk1"/>
                </a:solidFill>
                <a:latin typeface="Arial"/>
                <a:ea typeface="Arial"/>
                <a:cs typeface="Arial"/>
                <a:sym typeface="Arial"/>
              </a:rPr>
              <a:t>Ο άνθρωπος ακούει ήχους περίπου από 20Hz έως 20KHz(γήρανση 14KHz)</a:t>
            </a:r>
            <a:endParaRPr sz="2000" b="0" i="0" u="none" strike="noStrike" cap="none" dirty="0">
              <a:solidFill>
                <a:schemeClr val="dk1"/>
              </a:solidFill>
              <a:latin typeface="Arial"/>
              <a:ea typeface="Arial"/>
              <a:cs typeface="Arial"/>
              <a:sym typeface="Arial"/>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dirty="0">
                <a:solidFill>
                  <a:schemeClr val="dk1"/>
                </a:solidFill>
                <a:latin typeface="Arial"/>
                <a:ea typeface="Arial"/>
                <a:cs typeface="Arial"/>
                <a:sym typeface="Arial"/>
              </a:rPr>
              <a:t>Σκύλος 15Hz-50ΚHz, Γάτα 60Hz-65KHz, Δελφίνι 150Hz-150KHz.</a:t>
            </a:r>
            <a:endParaRPr sz="2000" b="0" i="0" u="none" strike="noStrike" cap="none" dirty="0">
              <a:solidFill>
                <a:schemeClr val="dk1"/>
              </a:solidFill>
              <a:latin typeface="Arial"/>
              <a:ea typeface="Arial"/>
              <a:cs typeface="Arial"/>
              <a:sym typeface="Arial"/>
            </a:endParaRPr>
          </a:p>
          <a:p>
            <a:pPr marL="1143000" marR="0" lvl="2" indent="-228600" algn="l" rtl="0">
              <a:lnSpc>
                <a:spcPct val="90000"/>
              </a:lnSpc>
              <a:spcBef>
                <a:spcPts val="600"/>
              </a:spcBef>
              <a:spcAft>
                <a:spcPts val="0"/>
              </a:spcAft>
              <a:buClr>
                <a:srgbClr val="4A533D"/>
              </a:buClr>
              <a:buSzPts val="2000"/>
              <a:buFont typeface="Arial"/>
              <a:buChar char="•"/>
            </a:pPr>
            <a:r>
              <a:rPr lang="el-GR" u="sng" dirty="0">
                <a:solidFill>
                  <a:schemeClr val="hlink"/>
                </a:solidFill>
                <a:hlinkClick r:id="rId3"/>
              </a:rPr>
              <a:t>http://www.szynalski.com/tone-generator/</a:t>
            </a:r>
            <a:endParaRPr dirty="0"/>
          </a:p>
          <a:p>
            <a:pPr marL="1143000" marR="0" lvl="0" indent="0" algn="l" rtl="0">
              <a:lnSpc>
                <a:spcPct val="90000"/>
              </a:lnSpc>
              <a:spcBef>
                <a:spcPts val="60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a:solidFill>
                  <a:srgbClr val="313829"/>
                </a:solidFill>
                <a:latin typeface="Arial"/>
                <a:ea typeface="Arial"/>
                <a:cs typeface="Arial"/>
                <a:sym typeface="Arial"/>
              </a:rPr>
              <a:t>Τί είναι ο ήχος	</a:t>
            </a:r>
            <a:endParaRPr sz="4400" b="0" i="0" u="none" strike="noStrike" cap="none">
              <a:solidFill>
                <a:srgbClr val="313829"/>
              </a:solidFill>
              <a:latin typeface="Arial"/>
              <a:ea typeface="Arial"/>
              <a:cs typeface="Arial"/>
              <a:sym typeface="Arial"/>
            </a:endParaRPr>
          </a:p>
        </p:txBody>
      </p:sp>
      <p:sp>
        <p:nvSpPr>
          <p:cNvPr id="109" name="Google Shape;109;p16"/>
          <p:cNvSpPr txBox="1">
            <a:spLocks noGrp="1"/>
          </p:cNvSpPr>
          <p:nvPr>
            <p:ph type="body" idx="1"/>
          </p:nvPr>
        </p:nvSpPr>
        <p:spPr>
          <a:xfrm>
            <a:off x="838200" y="1825625"/>
            <a:ext cx="10515600" cy="4771200"/>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Τα ηχητικά κύματα έχουν δύο γνωρίσματα:</a:t>
            </a:r>
            <a:endParaRPr/>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a:solidFill>
                  <a:schemeClr val="dk1"/>
                </a:solidFill>
                <a:latin typeface="Arial"/>
                <a:ea typeface="Arial"/>
                <a:cs typeface="Arial"/>
                <a:sym typeface="Arial"/>
              </a:rPr>
              <a:t>και την ένταση</a:t>
            </a:r>
            <a:endParaRPr sz="2400" b="0" i="0" u="none" strike="noStrike" cap="none">
              <a:solidFill>
                <a:schemeClr val="dk1"/>
              </a:solidFill>
              <a:latin typeface="Arial"/>
              <a:ea typeface="Arial"/>
              <a:cs typeface="Arial"/>
              <a:sym typeface="Arial"/>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a:solidFill>
                  <a:schemeClr val="dk1"/>
                </a:solidFill>
                <a:latin typeface="Arial"/>
                <a:ea typeface="Arial"/>
                <a:cs typeface="Arial"/>
                <a:sym typeface="Arial"/>
              </a:rPr>
              <a:t>εκφράζει την ισχύ του ηχητικού κύματος ανά μονάδα επιφάνειας και μετριέται σε  </a:t>
            </a:r>
            <a:r>
              <a:rPr lang="el-GR" sz="2000" b="0" i="0" u="none" strike="noStrike" cap="none">
                <a:solidFill>
                  <a:srgbClr val="222222"/>
                </a:solidFill>
                <a:latin typeface="Arial"/>
                <a:ea typeface="Arial"/>
                <a:cs typeface="Arial"/>
                <a:sym typeface="Arial"/>
              </a:rPr>
              <a:t>W/m</a:t>
            </a:r>
            <a:r>
              <a:rPr lang="el-GR" sz="2000" b="0" i="0" u="none" strike="noStrike" cap="none" baseline="30000">
                <a:solidFill>
                  <a:srgbClr val="222222"/>
                </a:solidFill>
                <a:latin typeface="Arial"/>
                <a:ea typeface="Arial"/>
                <a:cs typeface="Arial"/>
                <a:sym typeface="Arial"/>
              </a:rPr>
              <a:t>2</a:t>
            </a:r>
            <a:r>
              <a:rPr lang="el-GR" sz="2000" b="0" i="0" u="none" strike="noStrike" cap="none">
                <a:solidFill>
                  <a:schemeClr val="dk1"/>
                </a:solidFill>
                <a:latin typeface="Arial"/>
                <a:ea typeface="Arial"/>
                <a:cs typeface="Arial"/>
                <a:sym typeface="Arial"/>
              </a:rPr>
              <a:t> (Βατ ανά τετραγωνικό μέτρο) ή πιο αναλυτικά την ενέργεια που μεταφέρει το ηχητικό κύμα ανά μονάδα επιφάνειας και ανά μονάδα χρόνου</a:t>
            </a:r>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a:solidFill>
                  <a:schemeClr val="dk1"/>
                </a:solidFill>
                <a:latin typeface="Arial"/>
                <a:ea typeface="Arial"/>
                <a:cs typeface="Arial"/>
                <a:sym typeface="Arial"/>
              </a:rPr>
              <a:t>Η στάθμη της έντασης μετριέται σε decibel (dB) και ορίζεται ως το 10πλάσιο του δεκαδικού  λογάριθμου του λόγου της έντασης προς την ένταση αναφοράς του κατωφλίου ακουστότητας (I</a:t>
            </a:r>
            <a:r>
              <a:rPr lang="el-GR" sz="2000" b="0" i="0" u="none" strike="noStrike" cap="none" baseline="-25000">
                <a:solidFill>
                  <a:schemeClr val="dk1"/>
                </a:solidFill>
                <a:latin typeface="Arial"/>
                <a:ea typeface="Arial"/>
                <a:cs typeface="Arial"/>
                <a:sym typeface="Arial"/>
              </a:rPr>
              <a:t>0</a:t>
            </a:r>
            <a:r>
              <a:rPr lang="el-GR" sz="2000" b="0" i="0" u="none" strike="noStrike" cap="none">
                <a:solidFill>
                  <a:schemeClr val="dk1"/>
                </a:solidFill>
                <a:latin typeface="Arial"/>
                <a:ea typeface="Arial"/>
                <a:cs typeface="Arial"/>
                <a:sym typeface="Arial"/>
              </a:rPr>
              <a:t>=10</a:t>
            </a:r>
            <a:r>
              <a:rPr lang="el-GR" sz="2000" b="0" i="0" u="none" strike="noStrike" cap="none" baseline="30000">
                <a:solidFill>
                  <a:srgbClr val="222222"/>
                </a:solidFill>
                <a:latin typeface="Arial"/>
                <a:ea typeface="Arial"/>
                <a:cs typeface="Arial"/>
                <a:sym typeface="Arial"/>
              </a:rPr>
              <a:t>-12</a:t>
            </a:r>
            <a:r>
              <a:rPr lang="el-GR" sz="2000" b="0" i="0" u="none" strike="noStrike" cap="none">
                <a:solidFill>
                  <a:schemeClr val="dk1"/>
                </a:solidFill>
                <a:latin typeface="Arial"/>
                <a:ea typeface="Arial"/>
                <a:cs typeface="Arial"/>
                <a:sym typeface="Arial"/>
              </a:rPr>
              <a:t>W/m</a:t>
            </a:r>
            <a:r>
              <a:rPr lang="el-GR" sz="2000" b="0" i="0" u="none" strike="noStrike" cap="none" baseline="30000">
                <a:solidFill>
                  <a:srgbClr val="222222"/>
                </a:solidFill>
                <a:latin typeface="Arial"/>
                <a:ea typeface="Arial"/>
                <a:cs typeface="Arial"/>
                <a:sym typeface="Arial"/>
              </a:rPr>
              <a:t>2</a:t>
            </a:r>
            <a:r>
              <a:rPr lang="el-GR" sz="2000" b="0" i="0" u="none" strike="noStrike" cap="none">
                <a:solidFill>
                  <a:schemeClr val="dk1"/>
                </a:solidFill>
                <a:latin typeface="Arial"/>
                <a:ea typeface="Arial"/>
                <a:cs typeface="Arial"/>
                <a:sym typeface="Arial"/>
              </a:rPr>
              <a:t>) και δίνεται από την σχέση I</a:t>
            </a:r>
            <a:r>
              <a:rPr lang="el-GR" sz="2000" b="0" i="0" u="none" strike="noStrike" cap="none" baseline="-25000">
                <a:solidFill>
                  <a:schemeClr val="dk1"/>
                </a:solidFill>
                <a:latin typeface="Arial"/>
                <a:ea typeface="Arial"/>
                <a:cs typeface="Arial"/>
                <a:sym typeface="Arial"/>
              </a:rPr>
              <a:t>dB</a:t>
            </a:r>
            <a:r>
              <a:rPr lang="el-GR" sz="2000" b="0" i="0" u="none" strike="noStrike" cap="none">
                <a:solidFill>
                  <a:schemeClr val="dk1"/>
                </a:solidFill>
                <a:latin typeface="Arial"/>
                <a:ea typeface="Arial"/>
                <a:cs typeface="Arial"/>
                <a:sym typeface="Arial"/>
              </a:rPr>
              <a:t>=10log</a:t>
            </a:r>
            <a:r>
              <a:rPr lang="el-GR" sz="2000" b="0" i="0" u="none" strike="noStrike" cap="none" baseline="-25000">
                <a:solidFill>
                  <a:schemeClr val="dk1"/>
                </a:solidFill>
                <a:latin typeface="Arial"/>
                <a:ea typeface="Arial"/>
                <a:cs typeface="Arial"/>
                <a:sym typeface="Arial"/>
              </a:rPr>
              <a:t>10</a:t>
            </a:r>
            <a:r>
              <a:rPr lang="el-GR" sz="2000" b="0" i="0" u="none" strike="noStrike" cap="none">
                <a:solidFill>
                  <a:schemeClr val="dk1"/>
                </a:solidFill>
                <a:latin typeface="Arial"/>
                <a:ea typeface="Arial"/>
                <a:cs typeface="Arial"/>
                <a:sym typeface="Arial"/>
              </a:rPr>
              <a:t>(I/I</a:t>
            </a:r>
            <a:r>
              <a:rPr lang="el-GR" sz="2000" b="0" i="0" u="none" strike="noStrike" cap="none" baseline="-25000">
                <a:solidFill>
                  <a:schemeClr val="dk1"/>
                </a:solidFill>
                <a:latin typeface="Arial"/>
                <a:ea typeface="Arial"/>
                <a:cs typeface="Arial"/>
                <a:sym typeface="Arial"/>
              </a:rPr>
              <a:t>0</a:t>
            </a:r>
            <a:r>
              <a:rPr lang="el-GR" sz="2000" b="0" i="0" u="none" strike="noStrike" cap="none">
                <a:solidFill>
                  <a:schemeClr val="dk1"/>
                </a:solidFill>
                <a:latin typeface="Arial"/>
                <a:ea typeface="Arial"/>
                <a:cs typeface="Arial"/>
                <a:sym typeface="Arial"/>
              </a:rPr>
              <a:t>). Τυπικά σημαίνει ότι χρειάζεσαι 10 όργανα για να ακουστεί 2 φορές πιο δυνατός ο ήχος από ότι με ένα.</a:t>
            </a:r>
            <a:endParaRPr sz="2000" b="0" i="0" u="none" strike="noStrike" cap="none">
              <a:solidFill>
                <a:schemeClr val="dk1"/>
              </a:solidFill>
              <a:latin typeface="Arial"/>
              <a:ea typeface="Arial"/>
              <a:cs typeface="Arial"/>
              <a:sym typeface="Arial"/>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a:solidFill>
                  <a:schemeClr val="dk1"/>
                </a:solidFill>
                <a:latin typeface="Arial"/>
                <a:ea typeface="Arial"/>
                <a:cs typeface="Arial"/>
                <a:sym typeface="Arial"/>
              </a:rPr>
              <a:t>0dB κατώφλι ακουστότητας, 10dB ησυχία, 30 dB ψίθυροι, 60dB συζήτηση,</a:t>
            </a:r>
            <a:endParaRPr/>
          </a:p>
          <a:p>
            <a:pPr marL="1143000" marR="0" lvl="2" indent="-228600" algn="l" rtl="0">
              <a:lnSpc>
                <a:spcPct val="90000"/>
              </a:lnSpc>
              <a:spcBef>
                <a:spcPts val="600"/>
              </a:spcBef>
              <a:spcAft>
                <a:spcPts val="0"/>
              </a:spcAft>
              <a:buClr>
                <a:srgbClr val="4A533D"/>
              </a:buClr>
              <a:buSzPts val="2000"/>
              <a:buFont typeface="Arial"/>
              <a:buChar char="•"/>
            </a:pPr>
            <a:r>
              <a:rPr lang="el-GR" sz="2000" b="0" i="0" u="none" strike="noStrike" cap="none">
                <a:solidFill>
                  <a:schemeClr val="dk1"/>
                </a:solidFill>
                <a:latin typeface="Arial"/>
                <a:ea typeface="Arial"/>
                <a:cs typeface="Arial"/>
                <a:sym typeface="Arial"/>
              </a:rPr>
              <a:t>Παρατεταμένη έκθεση σε 90dB προκαλεί προβλήματα ακοής, μετά τα 160dB ακαριαία κώφωση με πόνο, μεγαλύτερος από 194dB δημιουργεί ωστικό κύμα.</a:t>
            </a:r>
            <a:endParaRPr sz="2000" b="0" i="0" u="none" strike="noStrike" cap="none">
              <a:solidFill>
                <a:schemeClr val="dk1"/>
              </a:solidFill>
              <a:latin typeface="Arial"/>
              <a:ea typeface="Arial"/>
              <a:cs typeface="Arial"/>
              <a:sym typeface="Arial"/>
            </a:endParaRPr>
          </a:p>
          <a:p>
            <a:pPr marL="1143000" marR="0" lvl="2" indent="-101600" algn="l" rtl="0">
              <a:lnSpc>
                <a:spcPct val="90000"/>
              </a:lnSpc>
              <a:spcBef>
                <a:spcPts val="600"/>
              </a:spcBef>
              <a:spcAft>
                <a:spcPts val="0"/>
              </a:spcAft>
              <a:buClr>
                <a:srgbClr val="4A533D"/>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Εξοπλισμός ήχου - Μικρόφωνα	</a:t>
            </a:r>
            <a:endParaRPr sz="4400" b="0" i="0" u="none" strike="noStrike" cap="none" dirty="0">
              <a:solidFill>
                <a:srgbClr val="313829"/>
              </a:solidFill>
              <a:latin typeface="Arial"/>
              <a:ea typeface="Arial"/>
              <a:cs typeface="Arial"/>
              <a:sym typeface="Arial"/>
            </a:endParaRPr>
          </a:p>
        </p:txBody>
      </p:sp>
      <p:sp>
        <p:nvSpPr>
          <p:cNvPr id="115" name="Google Shape;115;p17"/>
          <p:cNvSpPr txBox="1">
            <a:spLocks noGrp="1"/>
          </p:cNvSpPr>
          <p:nvPr>
            <p:ph type="body" idx="1"/>
          </p:nvPr>
        </p:nvSpPr>
        <p:spPr>
          <a:xfrm>
            <a:off x="838200" y="1825625"/>
            <a:ext cx="10515600" cy="4486200"/>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Μικρόφωνα είναι οι συσκευές που μετατρέπουν τα ηχητικά κύματα σε σήματα ηλεκτρικών μεταβολών</a:t>
            </a:r>
            <a:endParaRPr/>
          </a:p>
          <a:p>
            <a:pPr marL="0" marR="0" lvl="0" indent="0" algn="l" rtl="0">
              <a:lnSpc>
                <a:spcPct val="80000"/>
              </a:lnSpc>
              <a:spcBef>
                <a:spcPts val="777"/>
              </a:spcBef>
              <a:spcAft>
                <a:spcPts val="0"/>
              </a:spcAft>
              <a:buClr>
                <a:srgbClr val="4A533D"/>
              </a:buClr>
              <a:buSzPts val="2590"/>
              <a:buFont typeface="Arial"/>
              <a:buNone/>
            </a:pPr>
            <a:r>
              <a:rPr lang="el-GR" sz="2590" b="0" i="0" u="none" strike="noStrike" cap="none">
                <a:solidFill>
                  <a:schemeClr val="dk1"/>
                </a:solidFill>
                <a:latin typeface="Arial"/>
                <a:ea typeface="Arial"/>
                <a:cs typeface="Arial"/>
                <a:sym typeface="Arial"/>
              </a:rPr>
              <a:t>    Υπάρχουν πολλές κατηγορίες, οι πιο διαδεδομένες είναι:</a:t>
            </a:r>
            <a:endParaRPr sz="2590" b="0" i="0" u="none" strike="noStrike" cap="none">
              <a:solidFill>
                <a:schemeClr val="dk1"/>
              </a:solidFill>
              <a:latin typeface="Arial"/>
              <a:ea typeface="Arial"/>
              <a:cs typeface="Arial"/>
              <a:sym typeface="Arial"/>
            </a:endParaRPr>
          </a:p>
          <a:p>
            <a:pPr marL="685800" marR="0" lvl="1" indent="-228600" algn="l" rtl="0">
              <a:lnSpc>
                <a:spcPct val="8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Δυναμικά μικρόφωνα που κάνουν απομόνωση και μείωση του θορύβου του περιβάλλοντος</a:t>
            </a:r>
            <a:endParaRPr/>
          </a:p>
          <a:p>
            <a:pPr marL="457200" marR="0" lvl="1" indent="0" algn="l" rtl="0">
              <a:lnSpc>
                <a:spcPct val="80000"/>
              </a:lnSpc>
              <a:spcBef>
                <a:spcPts val="666"/>
              </a:spcBef>
              <a:spcAft>
                <a:spcPts val="0"/>
              </a:spcAft>
              <a:buClr>
                <a:srgbClr val="4A533D"/>
              </a:buClr>
              <a:buSzPts val="2220"/>
              <a:buFont typeface="Arial"/>
              <a:buNone/>
            </a:pPr>
            <a:r>
              <a:rPr lang="el-GR" sz="1800" b="0" i="0" u="sng" strike="noStrike" cap="none">
                <a:solidFill>
                  <a:schemeClr val="hlink"/>
                </a:solidFill>
                <a:latin typeface="Arial"/>
                <a:ea typeface="Arial"/>
                <a:cs typeface="Arial"/>
                <a:sym typeface="Arial"/>
                <a:hlinkClick r:id="rId3"/>
              </a:rPr>
              <a:t>https://www.skroutz.gr/s/3221617/Shure-SM58-LC-Cable-Not-Included-Version.html#reviews</a:t>
            </a:r>
            <a:r>
              <a:rPr lang="el-GR"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685800" marR="0" lvl="1" indent="-228600" algn="l" rtl="0">
              <a:lnSpc>
                <a:spcPct val="8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Πυκνωτικά μικρόφωνα που δημιουργούν ωραίο ήχο αλλά απαιτούν τροφοδοσία phantom. Πιο δημοφιλή για φωνητικά.</a:t>
            </a:r>
            <a:endParaRPr/>
          </a:p>
          <a:p>
            <a:pPr marL="457200" marR="0" lvl="1" indent="0" algn="l" rtl="0">
              <a:lnSpc>
                <a:spcPct val="80000"/>
              </a:lnSpc>
              <a:spcBef>
                <a:spcPts val="666"/>
              </a:spcBef>
              <a:spcAft>
                <a:spcPts val="0"/>
              </a:spcAft>
              <a:buClr>
                <a:srgbClr val="4A533D"/>
              </a:buClr>
              <a:buSzPts val="2220"/>
              <a:buFont typeface="Arial"/>
              <a:buNone/>
            </a:pPr>
            <a:r>
              <a:rPr lang="el-GR" sz="1800" b="0" i="0" u="sng" strike="noStrike" cap="none">
                <a:solidFill>
                  <a:schemeClr val="hlink"/>
                </a:solidFill>
                <a:latin typeface="Arial"/>
                <a:ea typeface="Arial"/>
                <a:cs typeface="Arial"/>
                <a:sym typeface="Arial"/>
                <a:hlinkClick r:id="rId4"/>
              </a:rPr>
              <a:t>https://www.skroutz.gr/s/4371520/Rode-NT1-A.html#reviews</a:t>
            </a:r>
            <a:endParaRPr sz="1800" b="0" i="0" u="none" strike="noStrike" cap="none">
              <a:solidFill>
                <a:schemeClr val="dk1"/>
              </a:solidFill>
              <a:latin typeface="Arial"/>
              <a:ea typeface="Arial"/>
              <a:cs typeface="Arial"/>
              <a:sym typeface="Arial"/>
            </a:endParaRPr>
          </a:p>
          <a:p>
            <a:pPr marL="685800" marR="0" lvl="1" indent="-228600" algn="l" rtl="0">
              <a:lnSpc>
                <a:spcPct val="80000"/>
              </a:lnSpc>
              <a:spcBef>
                <a:spcPts val="666"/>
              </a:spcBef>
              <a:spcAft>
                <a:spcPts val="0"/>
              </a:spcAft>
              <a:buClr>
                <a:srgbClr val="4A533D"/>
              </a:buClr>
              <a:buSzPts val="2220"/>
              <a:buFont typeface="Arial"/>
              <a:buChar char="•"/>
            </a:pPr>
            <a:r>
              <a:rPr lang="el-GR" sz="2220" b="0" i="0" u="none" strike="noStrike" cap="none">
                <a:solidFill>
                  <a:schemeClr val="dk1"/>
                </a:solidFill>
                <a:latin typeface="Arial"/>
                <a:ea typeface="Arial"/>
                <a:cs typeface="Arial"/>
                <a:sym typeface="Arial"/>
              </a:rPr>
              <a:t>Ηχογράφηση ακόμα και με το πιο ακριβό μικρόφωνο δεν μπορεί να γίνει καλή αν δεν συνοδεύεται από αντίστοιχης ποιότητας κάρτας ήχου.</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Εξοπλισμός ήχου – Κάρτες ήχου	</a:t>
            </a:r>
            <a:endParaRPr sz="4400" b="0" i="0" u="none" strike="noStrike" cap="none" dirty="0">
              <a:solidFill>
                <a:srgbClr val="313829"/>
              </a:solidFill>
              <a:latin typeface="Arial"/>
              <a:ea typeface="Arial"/>
              <a:cs typeface="Arial"/>
              <a:sym typeface="Arial"/>
            </a:endParaRPr>
          </a:p>
        </p:txBody>
      </p:sp>
      <p:sp>
        <p:nvSpPr>
          <p:cNvPr id="121" name="Google Shape;121;p18"/>
          <p:cNvSpPr txBox="1">
            <a:spLocks noGrp="1"/>
          </p:cNvSpPr>
          <p:nvPr>
            <p:ph type="body" idx="1"/>
          </p:nvPr>
        </p:nvSpPr>
        <p:spPr>
          <a:xfrm>
            <a:off x="838200" y="1825625"/>
            <a:ext cx="10515600" cy="4619100"/>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Αν το μικρόφωνο είναι USB μπορείτε να κάνετε μια αρκετά καλή εγγραφή. Αν όμως είναι XLR συνήθως δεν συνδέονται στις ενσωματωμένες κάρτες ήχου και αν συνδεθούν δεν έχουν καλό αποτέλεσμα.</a:t>
            </a:r>
            <a:endParaRPr/>
          </a:p>
          <a:p>
            <a:pPr marL="228600" marR="0" lvl="0" indent="-228600" algn="l" rtl="0">
              <a:lnSpc>
                <a:spcPct val="8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 Οι εξωτερικές (ημι)επαγγελματικές κάρτες ήχου USB (zero-latency) και με phantom power(για πυκνωτικά μικρόφωνα) θα βοηθήσουν ώστε το αποτέλεσμα να είναι ικανοποιητικό:</a:t>
            </a:r>
            <a:endParaRPr sz="2800" b="0" i="0" u="none" strike="noStrike" cap="none">
              <a:solidFill>
                <a:schemeClr val="dk1"/>
              </a:solidFill>
              <a:latin typeface="Arial"/>
              <a:ea typeface="Arial"/>
              <a:cs typeface="Arial"/>
              <a:sym typeface="Arial"/>
            </a:endParaRPr>
          </a:p>
          <a:p>
            <a:pPr marL="685800" marR="0" lvl="1" indent="-228600" algn="l" rtl="0">
              <a:lnSpc>
                <a:spcPct val="80000"/>
              </a:lnSpc>
              <a:spcBef>
                <a:spcPts val="720"/>
              </a:spcBef>
              <a:spcAft>
                <a:spcPts val="0"/>
              </a:spcAft>
              <a:buClr>
                <a:srgbClr val="4A533D"/>
              </a:buClr>
              <a:buSzPts val="2400"/>
              <a:buFont typeface="Arial"/>
              <a:buChar char="•"/>
            </a:pPr>
            <a:r>
              <a:rPr lang="el-GR" sz="2400" b="0" i="0" u="sng" strike="noStrike" cap="none">
                <a:solidFill>
                  <a:schemeClr val="hlink"/>
                </a:solidFill>
                <a:latin typeface="Arial"/>
                <a:ea typeface="Arial"/>
                <a:cs typeface="Arial"/>
                <a:sym typeface="Arial"/>
                <a:hlinkClick r:id="rId3"/>
              </a:rPr>
              <a:t>tps://www.athensproaudio.gr/el/focusrite-scarlett-2i4-2nd-gen.html</a:t>
            </a:r>
            <a:endParaRPr sz="2400" b="0" i="0" u="none" strike="noStrike" cap="none">
              <a:solidFill>
                <a:schemeClr val="dk1"/>
              </a:solidFill>
              <a:latin typeface="Arial"/>
              <a:ea typeface="Arial"/>
              <a:cs typeface="Arial"/>
              <a:sym typeface="Arial"/>
            </a:endParaRPr>
          </a:p>
          <a:p>
            <a:pPr marL="457200" marR="0" lvl="1" indent="0" algn="l" rtl="0">
              <a:lnSpc>
                <a:spcPct val="80000"/>
              </a:lnSpc>
              <a:spcBef>
                <a:spcPts val="720"/>
              </a:spcBef>
              <a:spcAft>
                <a:spcPts val="0"/>
              </a:spcAft>
              <a:buClr>
                <a:srgbClr val="4A533D"/>
              </a:buClr>
              <a:buSzPts val="2400"/>
              <a:buFont typeface="Arial"/>
              <a:buNone/>
            </a:pPr>
            <a:r>
              <a:rPr lang="el-GR" sz="2400" b="0" i="0" u="none" strike="noStrike" cap="none">
                <a:solidFill>
                  <a:schemeClr val="dk1"/>
                </a:solidFill>
                <a:latin typeface="Arial"/>
                <a:ea typeface="Arial"/>
                <a:cs typeface="Arial"/>
                <a:sym typeface="Arial"/>
              </a:rPr>
              <a:t>Υπάρχουν έτοιμα kit για πιο οικονομικές λύσεις όπως</a:t>
            </a:r>
            <a:endParaRPr/>
          </a:p>
          <a:p>
            <a:pPr marL="457200" marR="0" lvl="1" indent="0" algn="l" rtl="0">
              <a:lnSpc>
                <a:spcPct val="80000"/>
              </a:lnSpc>
              <a:spcBef>
                <a:spcPts val="720"/>
              </a:spcBef>
              <a:spcAft>
                <a:spcPts val="0"/>
              </a:spcAft>
              <a:buClr>
                <a:srgbClr val="4A533D"/>
              </a:buClr>
              <a:buSzPts val="2400"/>
              <a:buFont typeface="Arial"/>
              <a:buNone/>
            </a:pPr>
            <a:r>
              <a:rPr lang="el-GR" u="sng">
                <a:solidFill>
                  <a:schemeClr val="hlink"/>
                </a:solidFill>
                <a:hlinkClick r:id="rId4"/>
              </a:rPr>
              <a:t>https://focusrite.com/usb-audio-interface/scarlett/scarlett-2i2-studio</a:t>
            </a:r>
            <a:endParaRPr/>
          </a:p>
          <a:p>
            <a:pPr marL="457200" marR="0" lvl="1" indent="0" algn="l" rtl="0">
              <a:lnSpc>
                <a:spcPct val="80000"/>
              </a:lnSpc>
              <a:spcBef>
                <a:spcPts val="720"/>
              </a:spcBef>
              <a:spcAft>
                <a:spcPts val="0"/>
              </a:spcAft>
              <a:buClr>
                <a:srgbClr val="4A533D"/>
              </a:buClr>
              <a:buSzPts val="2400"/>
              <a:buFont typeface="Arial"/>
              <a:buNone/>
            </a:pPr>
            <a:endParaRPr/>
          </a:p>
          <a:p>
            <a:pPr marL="457200" marR="0" lvl="1" indent="0" algn="l" rtl="0">
              <a:lnSpc>
                <a:spcPct val="80000"/>
              </a:lnSpc>
              <a:spcBef>
                <a:spcPts val="720"/>
              </a:spcBef>
              <a:spcAft>
                <a:spcPts val="0"/>
              </a:spcAft>
              <a:buClr>
                <a:srgbClr val="4A533D"/>
              </a:buClr>
              <a:buSzPts val="2400"/>
              <a:buFont typeface="Arial"/>
              <a:buNone/>
            </a:pPr>
            <a:r>
              <a:rPr lang="el-GR" sz="2400" b="0" i="0" u="none" strike="noStrike" cap="none">
                <a:solidFill>
                  <a:schemeClr val="dk1"/>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Εξοπλισμός ήχου – Software (DAW)</a:t>
            </a:r>
            <a:endParaRPr sz="4400" b="0" i="0" u="none" strike="noStrike" cap="none" dirty="0">
              <a:solidFill>
                <a:srgbClr val="313829"/>
              </a:solidFill>
              <a:latin typeface="Arial"/>
              <a:ea typeface="Arial"/>
              <a:cs typeface="Arial"/>
              <a:sym typeface="Arial"/>
            </a:endParaRPr>
          </a:p>
        </p:txBody>
      </p:sp>
      <p:sp>
        <p:nvSpPr>
          <p:cNvPr id="127" name="Google Shape;127;p19"/>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Το λογισμικό έχει πλέον αντικαταστήσει τις πανάκριβες κονσόλες. Για την ηχογράφηση, επεξεργασία, mixing υπάρχουν πολλά προγράμματα. Μερικά από αυτά είναι:</a:t>
            </a:r>
            <a:endParaRPr/>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a:solidFill>
                  <a:schemeClr val="dk1"/>
                </a:solidFill>
                <a:latin typeface="Arial"/>
                <a:ea typeface="Arial"/>
                <a:cs typeface="Arial"/>
                <a:sym typeface="Arial"/>
              </a:rPr>
              <a:t>Cockos Reaper windows linux mac (free trial forever, 60 €)</a:t>
            </a:r>
            <a:endParaRPr/>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a:solidFill>
                  <a:schemeClr val="dk1"/>
                </a:solidFill>
                <a:latin typeface="Arial"/>
                <a:ea typeface="Arial"/>
                <a:cs typeface="Arial"/>
                <a:sym typeface="Arial"/>
              </a:rPr>
              <a:t>Apple Logic Pro X mac (~200€)</a:t>
            </a:r>
            <a:endParaRPr/>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a:solidFill>
                  <a:schemeClr val="dk1"/>
                </a:solidFill>
                <a:latin typeface="Arial"/>
                <a:ea typeface="Arial"/>
                <a:cs typeface="Arial"/>
                <a:sym typeface="Arial"/>
              </a:rPr>
              <a:t>Avid Pro Tools (edu 130 €, 600 €)</a:t>
            </a:r>
            <a:endParaRPr/>
          </a:p>
          <a:p>
            <a:pPr marL="685800" marR="0" lvl="1" indent="-228600" algn="l" rtl="0">
              <a:lnSpc>
                <a:spcPct val="90000"/>
              </a:lnSpc>
              <a:spcBef>
                <a:spcPts val="720"/>
              </a:spcBef>
              <a:spcAft>
                <a:spcPts val="0"/>
              </a:spcAft>
              <a:buClr>
                <a:srgbClr val="4A533D"/>
              </a:buClr>
              <a:buSzPts val="2400"/>
              <a:buFont typeface="Arial"/>
              <a:buChar char="•"/>
            </a:pPr>
            <a:r>
              <a:rPr lang="el-GR" sz="2400" b="0" i="0" u="none" strike="noStrike" cap="none">
                <a:solidFill>
                  <a:schemeClr val="dk1"/>
                </a:solidFill>
                <a:latin typeface="Arial"/>
                <a:ea typeface="Arial"/>
                <a:cs typeface="Arial"/>
                <a:sym typeface="Arial"/>
              </a:rPr>
              <a:t>Cubase Pro (edu 400 €, 550 €)</a:t>
            </a:r>
            <a:endParaRPr/>
          </a:p>
          <a:p>
            <a:pPr marL="685800" marR="0" lvl="1" indent="-76200" algn="l" rtl="0">
              <a:lnSpc>
                <a:spcPct val="90000"/>
              </a:lnSpc>
              <a:spcBef>
                <a:spcPts val="720"/>
              </a:spcBef>
              <a:spcAft>
                <a:spcPts val="0"/>
              </a:spcAft>
              <a:buClr>
                <a:srgbClr val="4A533D"/>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Εξοπλισμός ήχου – Ηχεία</a:t>
            </a:r>
            <a:endParaRPr sz="4400" b="0" i="0" u="none" strike="noStrike" cap="none" dirty="0">
              <a:solidFill>
                <a:srgbClr val="313829"/>
              </a:solidFill>
              <a:latin typeface="Arial"/>
              <a:ea typeface="Arial"/>
              <a:cs typeface="Arial"/>
              <a:sym typeface="Arial"/>
            </a:endParaRPr>
          </a:p>
        </p:txBody>
      </p:sp>
      <p:sp>
        <p:nvSpPr>
          <p:cNvPr id="133" name="Google Shape;133;p20"/>
          <p:cNvSpPr txBox="1">
            <a:spLocks noGrp="1"/>
          </p:cNvSpPr>
          <p:nvPr>
            <p:ph type="body" idx="1"/>
          </p:nvPr>
        </p:nvSpPr>
        <p:spPr>
          <a:xfrm>
            <a:off x="838200" y="1825625"/>
            <a:ext cx="10515600" cy="4410300"/>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Στο στάδιο της αναπαραγωγής και επεξεργασίας είναι πολύ σημαντικό να μπορείς να ακούς σε πολύ καλή ποιότητα αυτό που ηχογραφείς για να μπορείς να κάνεις διορθώσεις. Για το λόγο αυτό ένα ζευγάρι ακουστικών δεν αρκεί και καλύτερα να υπάρχει ένα ζευγάρι ηχείων.</a:t>
            </a:r>
            <a:endParaRPr/>
          </a:p>
          <a:p>
            <a:pPr marL="228600" marR="0" lvl="0" indent="-228600" algn="l" rtl="0">
              <a:lnSpc>
                <a:spcPct val="80000"/>
              </a:lnSpc>
              <a:spcBef>
                <a:spcPts val="777"/>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Τα ηχεία πρέπει να αναπαράγει όσο πιο πιστά μπορεί τους ήχους.</a:t>
            </a:r>
            <a:endParaRPr/>
          </a:p>
          <a:p>
            <a:pPr marL="228600" marR="0" lvl="0" indent="-228600" algn="l" rtl="0">
              <a:lnSpc>
                <a:spcPct val="80000"/>
              </a:lnSpc>
              <a:spcBef>
                <a:spcPts val="777"/>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Τα ηχεία μόνιτορ έχουν πιο στεγνό ήχο και μας βοηθούν στην επεξεργασία (</a:t>
            </a:r>
            <a:r>
              <a:rPr lang="el-GR" sz="2590"/>
              <a:t>διαλέξτε ηχεία 7 ιντσών και πάνω</a:t>
            </a:r>
            <a:r>
              <a:rPr lang="el-GR" sz="2590" b="0" i="0" u="none" strike="noStrike" cap="none">
                <a:solidFill>
                  <a:schemeClr val="dk1"/>
                </a:solidFill>
                <a:latin typeface="Arial"/>
                <a:ea typeface="Arial"/>
                <a:cs typeface="Arial"/>
                <a:sym typeface="Arial"/>
              </a:rPr>
              <a:t>)</a:t>
            </a:r>
            <a:endParaRPr/>
          </a:p>
          <a:p>
            <a:pPr marL="228600" marR="0" lvl="0" indent="-228600" algn="l" rtl="0">
              <a:lnSpc>
                <a:spcPct val="80000"/>
              </a:lnSpc>
              <a:spcBef>
                <a:spcPts val="777"/>
              </a:spcBef>
              <a:spcAft>
                <a:spcPts val="0"/>
              </a:spcAft>
              <a:buClr>
                <a:srgbClr val="4A533D"/>
              </a:buClr>
              <a:buSzPts val="2590"/>
              <a:buFont typeface="Arial"/>
              <a:buChar char="•"/>
            </a:pPr>
            <a:r>
              <a:rPr lang="el-GR" sz="2590" b="0" i="0" u="none" strike="noStrike" cap="none">
                <a:solidFill>
                  <a:schemeClr val="dk1"/>
                </a:solidFill>
                <a:latin typeface="Arial"/>
                <a:ea typeface="Arial"/>
                <a:cs typeface="Arial"/>
                <a:sym typeface="Arial"/>
              </a:rPr>
              <a:t>Ενδεικτικά: focal(</a:t>
            </a:r>
            <a:r>
              <a:rPr lang="el-GR" sz="1800" b="0" i="0" u="sng" strike="noStrike" cap="none">
                <a:solidFill>
                  <a:schemeClr val="hlink"/>
                </a:solidFill>
                <a:latin typeface="Arial"/>
                <a:ea typeface="Arial"/>
                <a:cs typeface="Arial"/>
                <a:sym typeface="Arial"/>
                <a:hlinkClick r:id="rId3"/>
              </a:rPr>
              <a:t>https://www.skroutz.gr/s/4602146/Focal-Alpha-80</a:t>
            </a:r>
            <a:r>
              <a:rPr lang="el-GR" sz="1800" b="0" i="0" u="none" strike="noStrike" cap="none">
                <a:solidFill>
                  <a:schemeClr val="dk1"/>
                </a:solidFill>
                <a:latin typeface="Arial"/>
                <a:ea typeface="Arial"/>
                <a:cs typeface="Arial"/>
                <a:sym typeface="Arial"/>
              </a:rPr>
              <a:t> </a:t>
            </a:r>
            <a:r>
              <a:rPr lang="el-GR" sz="2590" b="0" i="0" u="none" strike="noStrike" cap="none">
                <a:solidFill>
                  <a:schemeClr val="dk1"/>
                </a:solidFill>
                <a:latin typeface="Arial"/>
                <a:ea typeface="Arial"/>
                <a:cs typeface="Arial"/>
                <a:sym typeface="Arial"/>
              </a:rPr>
              <a:t>), dynaudio, genelec, adam, JBL LSR305(</a:t>
            </a:r>
            <a:r>
              <a:rPr lang="el-GR" sz="1800" b="0" i="0" u="sng" strike="noStrike" cap="none">
                <a:solidFill>
                  <a:schemeClr val="hlink"/>
                </a:solidFill>
                <a:latin typeface="Arial"/>
                <a:ea typeface="Arial"/>
                <a:cs typeface="Arial"/>
                <a:sym typeface="Arial"/>
                <a:hlinkClick r:id="rId4"/>
              </a:rPr>
              <a:t>https://www.skroutz.gr/s/4125498/JBL-LSR308.html</a:t>
            </a:r>
            <a:r>
              <a:rPr lang="el-GR" sz="2590" b="0" i="0" u="none" strike="noStrike" cap="none">
                <a:solidFill>
                  <a:schemeClr val="dk1"/>
                </a:solidFill>
                <a:latin typeface="Arial"/>
                <a:ea typeface="Arial"/>
                <a:cs typeface="Arial"/>
                <a:sym typeface="Arial"/>
              </a:rPr>
              <a:t> )</a:t>
            </a:r>
            <a:endParaRPr sz="259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838200" y="365125"/>
            <a:ext cx="10515600" cy="1325563"/>
          </a:xfrm>
          <a:prstGeom prst="rect">
            <a:avLst/>
          </a:prstGeom>
          <a:solidFill>
            <a:srgbClr val="EADBD3">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3829"/>
              </a:buClr>
              <a:buSzPts val="4400"/>
              <a:buFont typeface="Arial"/>
              <a:buNone/>
            </a:pPr>
            <a:r>
              <a:rPr lang="el-GR" sz="4400" b="0" i="0" u="none" strike="noStrike" cap="none" dirty="0">
                <a:solidFill>
                  <a:srgbClr val="313829"/>
                </a:solidFill>
                <a:latin typeface="Arial"/>
                <a:ea typeface="Arial"/>
                <a:cs typeface="Arial"/>
                <a:sym typeface="Arial"/>
              </a:rPr>
              <a:t>Εργαστήριο ήχου	</a:t>
            </a:r>
            <a:endParaRPr sz="4400" b="0" i="0" u="none" strike="noStrike" cap="none" dirty="0">
              <a:solidFill>
                <a:srgbClr val="313829"/>
              </a:solidFill>
              <a:latin typeface="Arial"/>
              <a:ea typeface="Arial"/>
              <a:cs typeface="Arial"/>
              <a:sym typeface="Arial"/>
            </a:endParaRPr>
          </a:p>
        </p:txBody>
      </p:sp>
      <p:sp>
        <p:nvSpPr>
          <p:cNvPr id="139" name="Google Shape;139;p21"/>
          <p:cNvSpPr txBox="1">
            <a:spLocks noGrp="1"/>
          </p:cNvSpPr>
          <p:nvPr>
            <p:ph type="body" idx="1"/>
          </p:nvPr>
        </p:nvSpPr>
        <p:spPr>
          <a:xfrm>
            <a:off x="838200" y="1825625"/>
            <a:ext cx="10515600" cy="4351338"/>
          </a:xfrm>
          <a:prstGeom prst="rect">
            <a:avLst/>
          </a:prstGeom>
          <a:solidFill>
            <a:srgbClr val="EADBD3">
              <a:alpha val="80000"/>
            </a:srgbClr>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Ο μοντέρ ήχου οργανώνει τον ήχο. Είναι συνήθως καλό να συνοδεύει τον σκηνοθέτη στους χώρους που γίνονται τα γυρίσματα για να συλλέγει τους ήχους του περιβάλλοντος .</a:t>
            </a:r>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Ο ήχος είναι η αθέατη πλευρά της ταινίας και με ανεπαίσθητο τρόπο αναδύει την συναισθηματική εμπειρία του θεατή.</a:t>
            </a:r>
            <a:endParaRPr/>
          </a:p>
          <a:p>
            <a:pPr marL="228600" marR="0" lvl="0" indent="-228600" algn="l" rtl="0">
              <a:lnSpc>
                <a:spcPct val="90000"/>
              </a:lnSpc>
              <a:spcBef>
                <a:spcPts val="840"/>
              </a:spcBef>
              <a:spcAft>
                <a:spcPts val="0"/>
              </a:spcAft>
              <a:buClr>
                <a:srgbClr val="4A533D"/>
              </a:buClr>
              <a:buSzPts val="2800"/>
              <a:buFont typeface="Arial"/>
              <a:buChar char="•"/>
            </a:pPr>
            <a:r>
              <a:rPr lang="el-GR" sz="2800" b="0" i="0" u="none" strike="noStrike" cap="none">
                <a:solidFill>
                  <a:schemeClr val="dk1"/>
                </a:solidFill>
                <a:latin typeface="Arial"/>
                <a:ea typeface="Arial"/>
                <a:cs typeface="Arial"/>
                <a:sym typeface="Arial"/>
              </a:rPr>
              <a:t>Η δημιουργία των ήχων ξεκινά από την σύλληψη του σεναρίου αλλά η πιο δημιουργική φάση είναι συνήθως όταν το μοντάζ έχει οριστικοποιηθεί.</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heet music design templat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978</Words>
  <Application>Microsoft Office PowerPoint</Application>
  <PresentationFormat>Widescreen</PresentationFormat>
  <Paragraphs>78</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Sheet music design template</vt:lpstr>
      <vt:lpstr>Ήχος</vt:lpstr>
      <vt:lpstr>Τί είναι ο ήχος </vt:lpstr>
      <vt:lpstr>Τί είναι ο ήχος </vt:lpstr>
      <vt:lpstr>Τί είναι ο ήχος </vt:lpstr>
      <vt:lpstr>Εξοπλισμός ήχου - Μικρόφωνα </vt:lpstr>
      <vt:lpstr>Εξοπλισμός ήχου – Κάρτες ήχου </vt:lpstr>
      <vt:lpstr>Εξοπλισμός ήχου – Software (DAW)</vt:lpstr>
      <vt:lpstr>Εξοπλισμός ήχου – Ηχεία</vt:lpstr>
      <vt:lpstr>Εργαστήριο ήχου </vt:lpstr>
      <vt:lpstr>Εργαστήριο ήχου – Ηχητικό υλικό</vt:lpstr>
      <vt:lpstr>Εργαστήριο ήχου – Ηχητικό υλικό</vt:lpstr>
      <vt:lpstr>Η συνέχεια στο στούντιο ήχου…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Ήχος</dc:title>
  <cp:lastModifiedBy>Alifieris Charalambos</cp:lastModifiedBy>
  <cp:revision>2</cp:revision>
  <dcterms:modified xsi:type="dcterms:W3CDTF">2019-01-08T10:01:09Z</dcterms:modified>
</cp:coreProperties>
</file>