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6"/>
  </p:notesMasterIdLst>
  <p:sldIdLst>
    <p:sldId id="256" r:id="rId2"/>
    <p:sldId id="259" r:id="rId3"/>
    <p:sldId id="271" r:id="rId4"/>
    <p:sldId id="282" r:id="rId5"/>
    <p:sldId id="257" r:id="rId6"/>
    <p:sldId id="331" r:id="rId7"/>
    <p:sldId id="283" r:id="rId8"/>
    <p:sldId id="332" r:id="rId9"/>
    <p:sldId id="327" r:id="rId10"/>
    <p:sldId id="328" r:id="rId11"/>
    <p:sldId id="333" r:id="rId12"/>
    <p:sldId id="335" r:id="rId13"/>
    <p:sldId id="336" r:id="rId14"/>
    <p:sldId id="334" r:id="rId15"/>
    <p:sldId id="329" r:id="rId16"/>
    <p:sldId id="284" r:id="rId17"/>
    <p:sldId id="286" r:id="rId18"/>
    <p:sldId id="337" r:id="rId19"/>
    <p:sldId id="342" r:id="rId20"/>
    <p:sldId id="338" r:id="rId21"/>
    <p:sldId id="339" r:id="rId22"/>
    <p:sldId id="340" r:id="rId23"/>
    <p:sldId id="341" r:id="rId24"/>
    <p:sldId id="266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103" autoAdjust="0"/>
  </p:normalViewPr>
  <p:slideViewPr>
    <p:cSldViewPr snapToGrid="0">
      <p:cViewPr varScale="1">
        <p:scale>
          <a:sx n="82" d="100"/>
          <a:sy n="82" d="100"/>
        </p:scale>
        <p:origin x="108" y="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0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960A-05CA-465A-A694-6602BB1F8954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D8971-F91A-4D2A-BEF4-89D7BA0453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46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D8971-F91A-4D2A-BEF4-89D7BA045385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57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labels that we decide to use are: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D8971-F91A-4D2A-BEF4-89D7BA045385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9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mtClean="0"/>
              <a:t>Χάρτης που παρουσιάζει τη μεταβολή της έκτασης ετήσιων καλλιεργειών για την περίοδο 1961-2010. Η μεγαλύτερη μείωση συμβολίζεται με σκούρο πράσινο χρώμα που «ανοίγει» καθώς η διαφορά μειώνεται. Αντίστοιχα, η μεγαλύτερη αύξηση συμβολίζεται με έντονο-σκούρο μωβ χρώμα, που όσο γίνεται πιο ανοιχτό η διαφορά γίνεται μικρότερη</a:t>
            </a:r>
            <a:endParaRPr lang="el-GR" alt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15CA29-02D4-49E6-9FD6-437A5F1F25EF}" type="slidenum">
              <a:rPr lang="el-GR" altLang="el-GR" smtClean="0"/>
              <a:pPr/>
              <a:t>10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0972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mtClean="0"/>
              <a:t>Χάρτης που παρουσιάζει τη μεταβολή της έκτασης ετήσιων καλλιεργειών για την περίοδο 1961-2010. Η μεγαλύτερη μείωση συμβολίζεται με σκούρο πράσινο χρώμα που «ανοίγει» καθώς η διαφορά μειώνεται. Αντίστοιχα, η μεγαλύτερη αύξηση συμβολίζεται με έντονο-σκούρο μωβ χρώμα, που όσο γίνεται πιο ανοιχτό η διαφορά γίνεται μικρότερη</a:t>
            </a:r>
            <a:endParaRPr lang="el-GR" alt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15CA29-02D4-49E6-9FD6-437A5F1F25EF}" type="slidenum">
              <a:rPr lang="el-GR" altLang="el-GR" smtClean="0"/>
              <a:pPr/>
              <a:t>14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3602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mtClean="0"/>
              <a:t>Εξαίρεση χωροπληθικών χαρτών όπου η μεταβολή της ποσότητας συμβολίζεται με τη μεταβολή του μεγέθους σημειακού συμβόλου.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8C0D7A-D23C-4C07-938F-D71DB5446E34}" type="slidenum">
              <a:rPr lang="el-GR" altLang="el-GR" smtClean="0"/>
              <a:pPr/>
              <a:t>15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41972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EB4A7BE-BAEF-4E07-8A32-010D5E92638D}" type="slidenum">
              <a:rPr lang="el-GR" altLang="en-US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19</a:t>
            </a:fld>
            <a:endParaRPr lang="el-GR" altLang="en-US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7350" y="685800"/>
            <a:ext cx="6067425" cy="3413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17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0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513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0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889067" cy="954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7051" y="1484314"/>
            <a:ext cx="11330516" cy="4897437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202185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4" y="188913"/>
            <a:ext cx="9023351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10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2" descr="ET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" y="71869"/>
            <a:ext cx="2554014" cy="81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2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6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74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79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83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04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95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10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EE907F3-6AEE-4F23-A99D-981BE4A5A51D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C282A4B-DB4D-400B-83E1-E726DFBDA0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0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rchipelago.aegean.gr:8080/atla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2100107"/>
            <a:ext cx="9711559" cy="2013763"/>
          </a:xfrm>
        </p:spPr>
        <p:txBody>
          <a:bodyPr/>
          <a:lstStyle/>
          <a:p>
            <a:r>
              <a:rPr lang="en-US" sz="32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el-GR" sz="3200" cap="none" dirty="0">
                <a:solidFill>
                  <a:schemeClr val="bg1"/>
                </a:solidFill>
                <a:latin typeface="Calibri" panose="020F0502020204030204" pitchFamily="34" charset="0"/>
              </a:rPr>
              <a:t>Βιώσιμη ανάπτυξη σε νησιωτικές περιοχές: προκλήσεις και προοπτικές</a:t>
            </a:r>
            <a:r>
              <a:rPr lang="en-US" sz="32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r>
              <a:rPr lang="en-US" sz="28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8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l-GR" sz="2800" b="1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982" y="4455729"/>
            <a:ext cx="7766936" cy="13000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2800" b="1" i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Θανάσης </a:t>
            </a:r>
            <a:r>
              <a:rPr lang="el-GR" sz="2800" b="1" i="1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Κίζος</a:t>
            </a:r>
            <a:endParaRPr lang="en-US" sz="2800" b="1" i="1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l-GR" sz="2000" i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Τμήμα Γεωγραφίας</a:t>
            </a:r>
            <a:endParaRPr lang="en-US" sz="2800" i="1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49336" y="267637"/>
            <a:ext cx="6448434" cy="114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l-GR" sz="3200" b="1" dirty="0" smtClean="0"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l-G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+mj-ea"/>
                <a:cs typeface="+mj-cs"/>
              </a:rPr>
              <a:t>ΠΑΝΕΠΙΣΤΗΜΙΟ ΑΙΓΑΙΟΥ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l-G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+mj-ea"/>
                <a:cs typeface="+mj-cs"/>
              </a:rPr>
              <a:t>ΤΜΗΜΑ ΓΕΩΓΡΑΦΙΑΣ</a:t>
            </a:r>
            <a:endParaRPr lang="el-G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Εικόνα 4" descr="Aegean-Logo-jpg-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90" y="1640402"/>
            <a:ext cx="1026521" cy="108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T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" y="305457"/>
            <a:ext cx="2536460" cy="80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52" y="269631"/>
            <a:ext cx="9119332" cy="632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0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377" y="404608"/>
            <a:ext cx="7123392" cy="800737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Νησιά Ελλάδας – Αγροτική </a:t>
            </a:r>
            <a:r>
              <a:rPr lang="el-GR" sz="3200" b="1" dirty="0" smtClean="0">
                <a:latin typeface="Calibri" panose="020F0502020204030204" pitchFamily="34" charset="0"/>
              </a:rPr>
              <a:t>Παραγωγή</a:t>
            </a:r>
            <a:r>
              <a:rPr lang="en-US" sz="3200" b="1" dirty="0" smtClean="0">
                <a:latin typeface="Calibri" panose="020F0502020204030204" pitchFamily="34" charset="0"/>
              </a:rPr>
              <a:t> I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23512" y="1205345"/>
            <a:ext cx="1124297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Φυσική </a:t>
            </a:r>
            <a:r>
              <a:rPr lang="el-GR" dirty="0"/>
              <a:t>γεωγραφία </a:t>
            </a:r>
            <a:r>
              <a:rPr lang="el-GR" dirty="0" smtClean="0"/>
              <a:t>Ελληνικών </a:t>
            </a:r>
            <a:r>
              <a:rPr lang="el-GR" dirty="0"/>
              <a:t>νησιών </a:t>
            </a:r>
            <a:r>
              <a:rPr lang="el-GR" dirty="0" smtClean="0"/>
              <a:t>όχι ιδιαίτερα </a:t>
            </a:r>
            <a:r>
              <a:rPr lang="el-GR" dirty="0"/>
              <a:t>κατάλληλη για ανάπτυξη </a:t>
            </a:r>
            <a:r>
              <a:rPr lang="el-GR" dirty="0" smtClean="0"/>
              <a:t>εντατικών και </a:t>
            </a:r>
            <a:r>
              <a:rPr lang="el-GR" dirty="0"/>
              <a:t>μεγάλης έκτασης καλλιεργειών – </a:t>
            </a:r>
            <a:r>
              <a:rPr lang="el-GR" dirty="0" smtClean="0"/>
              <a:t>εκτροφών εξαιτίας </a:t>
            </a:r>
            <a:r>
              <a:rPr lang="el-GR" dirty="0" err="1" smtClean="0"/>
              <a:t>αναγλύφου</a:t>
            </a:r>
            <a:r>
              <a:rPr lang="el-GR" dirty="0" smtClean="0"/>
              <a:t> και έλλειψης φυσικών </a:t>
            </a:r>
            <a:r>
              <a:rPr lang="el-GR" dirty="0"/>
              <a:t>πόρων (έδαφος, νερό</a:t>
            </a:r>
            <a:r>
              <a:rPr lang="el-GR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Περίοδο </a:t>
            </a:r>
            <a:r>
              <a:rPr lang="el-GR" dirty="0"/>
              <a:t>1950 </a:t>
            </a:r>
            <a:r>
              <a:rPr lang="el-GR" dirty="0" smtClean="0"/>
              <a:t>- </a:t>
            </a:r>
            <a:r>
              <a:rPr lang="el-GR" dirty="0" smtClean="0"/>
              <a:t>1960 αγροτική παραγωγή στα </a:t>
            </a:r>
            <a:r>
              <a:rPr lang="el-GR" dirty="0"/>
              <a:t>νησιά </a:t>
            </a:r>
            <a:r>
              <a:rPr lang="el-GR" b="1" dirty="0" smtClean="0"/>
              <a:t>μικτή</a:t>
            </a:r>
            <a:r>
              <a:rPr lang="el-GR" dirty="0" smtClean="0"/>
              <a:t>: μ.ό. έκτασης ετήσιων, </a:t>
            </a:r>
            <a:r>
              <a:rPr lang="el-GR" dirty="0" err="1"/>
              <a:t>δενδρώνων</a:t>
            </a:r>
            <a:r>
              <a:rPr lang="el-GR" dirty="0"/>
              <a:t> και βοσκοτόπων ως </a:t>
            </a:r>
            <a:r>
              <a:rPr lang="el-GR" dirty="0" smtClean="0"/>
              <a:t>ποσοστό </a:t>
            </a:r>
            <a:r>
              <a:rPr lang="el-GR" dirty="0"/>
              <a:t>της ΧΓΓ είναι 23,6%, 24,1% και </a:t>
            </a:r>
            <a:r>
              <a:rPr lang="el-GR" dirty="0" smtClean="0"/>
              <a:t>36,2%</a:t>
            </a:r>
            <a:r>
              <a:rPr lang="en-US" dirty="0" smtClean="0"/>
              <a:t> (</a:t>
            </a:r>
            <a:r>
              <a:rPr lang="el-GR" dirty="0" smtClean="0"/>
              <a:t>διαφορές δε </a:t>
            </a:r>
            <a:r>
              <a:rPr lang="el-GR" dirty="0"/>
              <a:t>σχετίζονται με </a:t>
            </a:r>
            <a:r>
              <a:rPr lang="el-GR" dirty="0" smtClean="0"/>
              <a:t>μέγεθ</a:t>
            </a:r>
            <a:r>
              <a:rPr lang="el-GR" dirty="0" smtClean="0"/>
              <a:t>ος)</a:t>
            </a:r>
            <a:r>
              <a:rPr lang="el-GR" dirty="0" smtClean="0"/>
              <a:t>. Κάποια με πολύ </a:t>
            </a:r>
            <a:r>
              <a:rPr lang="el-GR" dirty="0"/>
              <a:t>υψηλά ποσοστά σε βοσκότοπους (π.χ</a:t>
            </a:r>
            <a:r>
              <a:rPr lang="el-GR" dirty="0" smtClean="0"/>
              <a:t>. Ύδρα</a:t>
            </a:r>
            <a:r>
              <a:rPr lang="el-GR" dirty="0"/>
              <a:t>, Ίος, Κάλυμνος, Αστυπάλαια) ή </a:t>
            </a:r>
            <a:r>
              <a:rPr lang="el-GR" dirty="0" err="1" smtClean="0"/>
              <a:t>δενδρώνες</a:t>
            </a:r>
            <a:r>
              <a:rPr lang="el-GR" dirty="0" smtClean="0"/>
              <a:t> </a:t>
            </a:r>
            <a:r>
              <a:rPr lang="el-GR" dirty="0" smtClean="0"/>
              <a:t>(</a:t>
            </a:r>
            <a:r>
              <a:rPr lang="el-GR" dirty="0"/>
              <a:t>π.χ. Παξοί</a:t>
            </a:r>
            <a:r>
              <a:rPr lang="el-GR" dirty="0" smtClean="0"/>
              <a:t>, Σκόπελος</a:t>
            </a:r>
            <a:r>
              <a:rPr lang="el-GR" dirty="0"/>
              <a:t>). </a:t>
            </a:r>
            <a:r>
              <a:rPr lang="el-GR" dirty="0" smtClean="0"/>
              <a:t>8 </a:t>
            </a:r>
            <a:r>
              <a:rPr lang="el-GR" dirty="0"/>
              <a:t>νησιά </a:t>
            </a:r>
            <a:r>
              <a:rPr lang="el-GR" dirty="0" smtClean="0"/>
              <a:t>με πολύ </a:t>
            </a:r>
            <a:r>
              <a:rPr lang="el-GR" dirty="0"/>
              <a:t>υψηλές </a:t>
            </a:r>
            <a:r>
              <a:rPr lang="el-GR" dirty="0" err="1" smtClean="0"/>
              <a:t>αροτραίες</a:t>
            </a:r>
            <a:r>
              <a:rPr lang="el-GR" dirty="0" smtClean="0"/>
              <a:t> (&gt;50</a:t>
            </a:r>
            <a:r>
              <a:rPr lang="el-GR" dirty="0"/>
              <a:t>% της ΧΓΓ) </a:t>
            </a:r>
            <a:r>
              <a:rPr lang="el-GR" dirty="0" smtClean="0"/>
              <a:t>με </a:t>
            </a:r>
            <a:r>
              <a:rPr lang="el-GR" dirty="0"/>
              <a:t>πολύ μικρή παρουσία </a:t>
            </a:r>
            <a:r>
              <a:rPr lang="el-GR" dirty="0" err="1"/>
              <a:t>δενδρώνων</a:t>
            </a:r>
            <a:r>
              <a:rPr lang="el-GR" dirty="0"/>
              <a:t> (π.χ</a:t>
            </a:r>
            <a:r>
              <a:rPr lang="el-GR" dirty="0" smtClean="0"/>
              <a:t>. </a:t>
            </a:r>
            <a:r>
              <a:rPr lang="el-GR" dirty="0" smtClean="0"/>
              <a:t>Φολέγανδρο</a:t>
            </a:r>
            <a:r>
              <a:rPr lang="el-GR" dirty="0"/>
              <a:t>, Σίκινο, Σαντορίνη, Λήμνο).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Μέση </a:t>
            </a:r>
            <a:r>
              <a:rPr lang="el-GR" dirty="0"/>
              <a:t>έκταση </a:t>
            </a:r>
            <a:r>
              <a:rPr lang="el-GR" dirty="0" smtClean="0"/>
              <a:t>εκμεταλλεύσεων &gt; από </a:t>
            </a:r>
            <a:r>
              <a:rPr lang="el-GR" dirty="0"/>
              <a:t>32 </a:t>
            </a:r>
            <a:r>
              <a:rPr lang="el-GR" dirty="0" err="1" smtClean="0"/>
              <a:t>στρ</a:t>
            </a:r>
            <a:r>
              <a:rPr lang="el-GR" dirty="0" smtClean="0"/>
              <a:t>./</a:t>
            </a:r>
            <a:r>
              <a:rPr lang="el-GR" dirty="0" err="1" smtClean="0"/>
              <a:t>εκμ</a:t>
            </a:r>
            <a:r>
              <a:rPr lang="el-GR" dirty="0" smtClean="0"/>
              <a:t>., </a:t>
            </a:r>
            <a:r>
              <a:rPr lang="el-GR" dirty="0"/>
              <a:t>αλλά με σημαντικές </a:t>
            </a:r>
            <a:r>
              <a:rPr lang="el-GR" dirty="0" smtClean="0"/>
              <a:t>διαφορές (</a:t>
            </a:r>
            <a:r>
              <a:rPr lang="el-GR" dirty="0"/>
              <a:t>π.χ. </a:t>
            </a:r>
            <a:r>
              <a:rPr lang="el-GR" dirty="0" smtClean="0"/>
              <a:t>Σάμο 15,3 </a:t>
            </a:r>
            <a:r>
              <a:rPr lang="el-GR" dirty="0" err="1"/>
              <a:t>στρ</a:t>
            </a:r>
            <a:r>
              <a:rPr lang="el-GR" dirty="0"/>
              <a:t>./</a:t>
            </a:r>
            <a:r>
              <a:rPr lang="el-GR" dirty="0" err="1"/>
              <a:t>εκμ</a:t>
            </a:r>
            <a:r>
              <a:rPr lang="el-GR" dirty="0" smtClean="0"/>
              <a:t>., Ψαρά 101 </a:t>
            </a:r>
            <a:r>
              <a:rPr lang="el-GR" dirty="0" err="1" smtClean="0"/>
              <a:t>στρ</a:t>
            </a:r>
            <a:r>
              <a:rPr lang="el-GR" dirty="0"/>
              <a:t>./</a:t>
            </a:r>
            <a:r>
              <a:rPr lang="el-GR" dirty="0" err="1"/>
              <a:t>εκμ</a:t>
            </a:r>
            <a:r>
              <a:rPr lang="el-GR" dirty="0"/>
              <a:t>. και 84% της ΧΓΓ </a:t>
            </a:r>
            <a:r>
              <a:rPr lang="el-GR" dirty="0" smtClean="0"/>
              <a:t>βοσκότοποι).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Για κτηνοτροφία: </a:t>
            </a:r>
            <a:r>
              <a:rPr lang="el-GR" dirty="0"/>
              <a:t>κυρίως αιγοπρόβατα, </a:t>
            </a:r>
            <a:r>
              <a:rPr lang="el-GR" dirty="0" smtClean="0"/>
              <a:t>με 35% συνόλου εκμεταλλεύσεων και μικρό αριθμό προβάτων </a:t>
            </a:r>
            <a:r>
              <a:rPr lang="el-GR" dirty="0"/>
              <a:t>ανά </a:t>
            </a:r>
            <a:r>
              <a:rPr lang="el-GR" dirty="0" err="1" smtClean="0"/>
              <a:t>εκμ</a:t>
            </a:r>
            <a:r>
              <a:rPr lang="el-GR" dirty="0" smtClean="0"/>
              <a:t>. (</a:t>
            </a:r>
            <a:r>
              <a:rPr lang="el-GR" dirty="0"/>
              <a:t>9,1 πρόβατα /</a:t>
            </a:r>
            <a:r>
              <a:rPr lang="el-GR" dirty="0" err="1"/>
              <a:t>εκμ</a:t>
            </a:r>
            <a:r>
              <a:rPr lang="el-GR" dirty="0" smtClean="0"/>
              <a:t>.).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5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377" y="404608"/>
            <a:ext cx="7123392" cy="800737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Νησιά Ελλάδας – Αγροτική </a:t>
            </a:r>
            <a:r>
              <a:rPr lang="el-GR" sz="3200" b="1" dirty="0" smtClean="0">
                <a:latin typeface="Calibri" panose="020F0502020204030204" pitchFamily="34" charset="0"/>
              </a:rPr>
              <a:t>Παραγωγή ΙΙ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23512" y="1205345"/>
            <a:ext cx="112429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Οι </a:t>
            </a:r>
            <a:r>
              <a:rPr lang="el-GR" b="1" dirty="0"/>
              <a:t>μεταβολές 1960 - 2010</a:t>
            </a:r>
          </a:p>
          <a:p>
            <a:r>
              <a:rPr lang="el-GR" dirty="0" smtClean="0"/>
              <a:t>Μεταβολές ριζικές, </a:t>
            </a:r>
            <a:r>
              <a:rPr lang="el-GR" dirty="0" smtClean="0"/>
              <a:t>πολύ </a:t>
            </a:r>
            <a:r>
              <a:rPr lang="el-GR" dirty="0" smtClean="0"/>
              <a:t>σημαντικές διαφορές μεταξύ νησιών. Αιτίες </a:t>
            </a:r>
            <a:r>
              <a:rPr lang="el-GR" b="1" dirty="0" smtClean="0"/>
              <a:t>βαθιές κοινωνικοοικονομικές </a:t>
            </a:r>
            <a:r>
              <a:rPr lang="el-GR" b="1" dirty="0"/>
              <a:t>διεργασίες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smtClean="0"/>
              <a:t>όχι </a:t>
            </a:r>
            <a:r>
              <a:rPr lang="el-GR" dirty="0"/>
              <a:t>επιπτώσεις μιας </a:t>
            </a:r>
            <a:r>
              <a:rPr lang="el-GR" dirty="0" smtClean="0"/>
              <a:t>πολιτικής μόνο. Π.χ.: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Μη-ελκυστικότητα αγροτικής παραγωγής ως </a:t>
            </a:r>
            <a:r>
              <a:rPr lang="el-GR" dirty="0"/>
              <a:t>επαγγελματικής </a:t>
            </a:r>
            <a:r>
              <a:rPr lang="el-GR" dirty="0" smtClean="0"/>
              <a:t>δραστηριότητας και εκτεταμένη </a:t>
            </a:r>
            <a:r>
              <a:rPr lang="el-GR" dirty="0"/>
              <a:t>πληθυσμιακή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έξοδο.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Αγροτική παραγωγή </a:t>
            </a:r>
            <a:r>
              <a:rPr lang="el-GR" dirty="0"/>
              <a:t>από </a:t>
            </a:r>
            <a:r>
              <a:rPr lang="el-GR" dirty="0" smtClean="0"/>
              <a:t>δραστηριότητα με σκοπό προμήθεια </a:t>
            </a:r>
            <a:r>
              <a:rPr lang="el-GR" dirty="0"/>
              <a:t>αγαθών στο </a:t>
            </a:r>
            <a:r>
              <a:rPr lang="el-GR" dirty="0" smtClean="0"/>
              <a:t>νοικοκυριό, σήμερα αποκλειστικά προσανατολισμένη </a:t>
            </a:r>
            <a:r>
              <a:rPr lang="el-GR" dirty="0"/>
              <a:t>για </a:t>
            </a:r>
            <a:r>
              <a:rPr lang="el-GR" dirty="0" smtClean="0"/>
              <a:t>παραγωγή προϊόντων για </a:t>
            </a:r>
            <a:r>
              <a:rPr lang="el-GR" dirty="0"/>
              <a:t>κοντινές ή μακρινές αγορές. 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Γεωγραφικά </a:t>
            </a:r>
            <a:r>
              <a:rPr lang="el-GR" dirty="0" smtClean="0"/>
              <a:t>χαρακτηριστικά </a:t>
            </a:r>
            <a:r>
              <a:rPr lang="el-GR" dirty="0"/>
              <a:t>των νησιών </a:t>
            </a:r>
            <a:r>
              <a:rPr lang="el-GR" dirty="0" smtClean="0"/>
              <a:t>κάνουν μη ανταγωνιστική ανάπτυξη </a:t>
            </a:r>
            <a:r>
              <a:rPr lang="el-GR" dirty="0"/>
              <a:t>αγροτικών δραστηριοτήτων </a:t>
            </a:r>
            <a:r>
              <a:rPr lang="el-GR" dirty="0" smtClean="0"/>
              <a:t>μεγάλης </a:t>
            </a:r>
            <a:r>
              <a:rPr lang="el-GR" dirty="0"/>
              <a:t>έντασης και </a:t>
            </a:r>
            <a:r>
              <a:rPr lang="el-GR" dirty="0" smtClean="0"/>
              <a:t>κλίμακας</a:t>
            </a:r>
            <a:r>
              <a:rPr lang="el-GR" dirty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Μείωση αριθμού εκμεταλλεύσεων. Συνολική μείωση 1961-2010 =  </a:t>
            </a:r>
            <a:r>
              <a:rPr lang="el-GR" dirty="0"/>
              <a:t>39</a:t>
            </a:r>
            <a:r>
              <a:rPr lang="el-GR" dirty="0" smtClean="0"/>
              <a:t>% (υψηλότερη 1971-1991). Αύξηση μόνο σε</a:t>
            </a:r>
            <a:endParaRPr lang="el-GR" dirty="0"/>
          </a:p>
          <a:p>
            <a:r>
              <a:rPr lang="el-GR" dirty="0"/>
              <a:t>3 νησιά </a:t>
            </a:r>
            <a:r>
              <a:rPr lang="el-GR" dirty="0" smtClean="0"/>
              <a:t>(</a:t>
            </a:r>
            <a:r>
              <a:rPr lang="el-GR" dirty="0"/>
              <a:t>Αίγινα, Φούρνοι </a:t>
            </a:r>
            <a:r>
              <a:rPr lang="el-GR" dirty="0" smtClean="0"/>
              <a:t>και Ρόδος). Μείωση ακόμη και &gt;80</a:t>
            </a:r>
            <a:r>
              <a:rPr lang="el-GR" dirty="0"/>
              <a:t>% (π.χ</a:t>
            </a:r>
            <a:r>
              <a:rPr lang="el-GR" dirty="0" smtClean="0"/>
              <a:t>. -</a:t>
            </a:r>
            <a:r>
              <a:rPr lang="el-GR" dirty="0"/>
              <a:t>92,5% στις Οινούσσες, -92,3% στη Νίσυρο</a:t>
            </a:r>
          </a:p>
          <a:p>
            <a:r>
              <a:rPr lang="el-GR" dirty="0"/>
              <a:t>και -86% στη </a:t>
            </a:r>
            <a:r>
              <a:rPr lang="el-GR" dirty="0" smtClean="0"/>
              <a:t>Κίμωλο). Το ίδιο και για εκτάσεις, αλλά μικρότερη μείωση εξαιτίας των </a:t>
            </a:r>
            <a:r>
              <a:rPr lang="el-GR" dirty="0"/>
              <a:t>εκτάσεων </a:t>
            </a:r>
            <a:r>
              <a:rPr lang="el-GR" dirty="0" smtClean="0"/>
              <a:t>των βοσκοτόπων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Χρήση γης με μεγαλύτερη μείωση </a:t>
            </a:r>
            <a:r>
              <a:rPr lang="el-GR" b="1" dirty="0" smtClean="0"/>
              <a:t>οι </a:t>
            </a:r>
            <a:r>
              <a:rPr lang="el-GR" b="1" dirty="0"/>
              <a:t>ετήσιες </a:t>
            </a:r>
            <a:r>
              <a:rPr lang="el-GR" b="1" dirty="0" smtClean="0"/>
              <a:t>καλλιέργειες</a:t>
            </a:r>
            <a:r>
              <a:rPr lang="el-GR" dirty="0" smtClean="0"/>
              <a:t>: </a:t>
            </a:r>
            <a:r>
              <a:rPr lang="el-GR" dirty="0" smtClean="0"/>
              <a:t>1961-2010 εκτάσεις -50</a:t>
            </a:r>
            <a:r>
              <a:rPr lang="el-GR" dirty="0"/>
              <a:t>% </a:t>
            </a:r>
            <a:r>
              <a:rPr lang="el-GR" dirty="0" smtClean="0"/>
              <a:t>και εκμεταλλεύσεις </a:t>
            </a:r>
            <a:r>
              <a:rPr lang="el-GR" dirty="0"/>
              <a:t>με </a:t>
            </a:r>
            <a:r>
              <a:rPr lang="el-GR" dirty="0" smtClean="0"/>
              <a:t>ετήσιες</a:t>
            </a:r>
            <a:r>
              <a:rPr lang="el-GR" dirty="0"/>
              <a:t> </a:t>
            </a:r>
            <a:r>
              <a:rPr lang="el-GR" dirty="0" smtClean="0"/>
              <a:t>-74%. </a:t>
            </a:r>
            <a:r>
              <a:rPr lang="el-GR" dirty="0"/>
              <a:t>Σε πολλά νησιά, </a:t>
            </a:r>
            <a:r>
              <a:rPr lang="el-GR" dirty="0" smtClean="0"/>
              <a:t>ουσιαστικά </a:t>
            </a:r>
            <a:r>
              <a:rPr lang="el-GR" dirty="0"/>
              <a:t>δεν υπάρχουν πια ετήσιες </a:t>
            </a:r>
            <a:r>
              <a:rPr lang="el-GR" dirty="0" smtClean="0"/>
              <a:t>καλλιέργειες, κυρίως σιτηρά και ψυχανθή. </a:t>
            </a:r>
            <a:r>
              <a:rPr lang="el-GR" b="1" dirty="0" smtClean="0"/>
              <a:t>Αύξηση Βοσκότοπων </a:t>
            </a:r>
            <a:r>
              <a:rPr lang="el-GR" dirty="0" smtClean="0"/>
              <a:t>(Ρόδο +134</a:t>
            </a:r>
            <a:r>
              <a:rPr lang="el-GR" dirty="0"/>
              <a:t>%, </a:t>
            </a:r>
            <a:r>
              <a:rPr lang="el-GR" dirty="0" smtClean="0"/>
              <a:t>Άνδρο +202</a:t>
            </a:r>
            <a:r>
              <a:rPr lang="el-GR" dirty="0"/>
              <a:t>%) αλλά και μείωση </a:t>
            </a:r>
            <a:r>
              <a:rPr lang="el-GR" dirty="0" smtClean="0"/>
              <a:t>(</a:t>
            </a:r>
            <a:r>
              <a:rPr lang="el-GR" dirty="0"/>
              <a:t>π.χ. -57</a:t>
            </a:r>
            <a:r>
              <a:rPr lang="el-GR" dirty="0" smtClean="0"/>
              <a:t>% στη </a:t>
            </a:r>
            <a:r>
              <a:rPr lang="el-GR" dirty="0" err="1"/>
              <a:t>Σχοινούσσα</a:t>
            </a:r>
            <a:r>
              <a:rPr lang="el-GR" dirty="0"/>
              <a:t>, -70% στη Σύρο). </a:t>
            </a:r>
            <a:r>
              <a:rPr lang="el-GR" b="1" dirty="0" err="1" smtClean="0"/>
              <a:t>Δενδρώνες</a:t>
            </a:r>
            <a:r>
              <a:rPr lang="el-GR" dirty="0" smtClean="0"/>
              <a:t>: </a:t>
            </a:r>
            <a:r>
              <a:rPr lang="el-GR" dirty="0" err="1" smtClean="0"/>
              <a:t>μ.ο</a:t>
            </a:r>
            <a:r>
              <a:rPr lang="el-GR" dirty="0" smtClean="0"/>
              <a:t>. +4,5%, αλλά -</a:t>
            </a:r>
            <a:r>
              <a:rPr lang="el-GR" dirty="0"/>
              <a:t>98% </a:t>
            </a:r>
            <a:r>
              <a:rPr lang="el-GR" dirty="0" smtClean="0"/>
              <a:t>σε Φολέγανδρο, -</a:t>
            </a:r>
            <a:r>
              <a:rPr lang="el-GR" dirty="0"/>
              <a:t>78% στη Χάλκη, -70% στη </a:t>
            </a:r>
            <a:r>
              <a:rPr lang="el-GR" dirty="0" smtClean="0"/>
              <a:t>Σίφνο και +34</a:t>
            </a:r>
            <a:r>
              <a:rPr lang="el-GR" dirty="0"/>
              <a:t>% στη Σύμη,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659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377" y="404608"/>
            <a:ext cx="7123392" cy="800737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Νησιά Ελλάδας – Αγροτική </a:t>
            </a:r>
            <a:r>
              <a:rPr lang="el-GR" sz="3200" b="1" dirty="0" smtClean="0">
                <a:latin typeface="Calibri" panose="020F0502020204030204" pitchFamily="34" charset="0"/>
              </a:rPr>
              <a:t>Παραγωγή ΙΙΙ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23512" y="1205345"/>
            <a:ext cx="11242971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/>
              <a:t>Διάκριση γεωργίας </a:t>
            </a:r>
            <a:r>
              <a:rPr lang="el-GR" b="1" dirty="0"/>
              <a:t>από </a:t>
            </a:r>
            <a:r>
              <a:rPr lang="el-GR" b="1" dirty="0" smtClean="0"/>
              <a:t>κτηνοτροφία </a:t>
            </a:r>
            <a:r>
              <a:rPr lang="el-GR" b="1" dirty="0"/>
              <a:t>και η εντατικοποίηση της </a:t>
            </a:r>
            <a:r>
              <a:rPr lang="el-GR" b="1" dirty="0" smtClean="0"/>
              <a:t>κτηνοτροφίας </a:t>
            </a:r>
            <a:r>
              <a:rPr lang="el-GR" b="1" dirty="0"/>
              <a:t>προβάτων και αιγών</a:t>
            </a:r>
            <a:r>
              <a:rPr lang="el-GR" dirty="0"/>
              <a:t>. </a:t>
            </a:r>
            <a:r>
              <a:rPr lang="el-GR" dirty="0" smtClean="0"/>
              <a:t>Συμπληρωματικότητα σταματά και κτηνοτροφία ανεξάρτητη </a:t>
            </a:r>
            <a:r>
              <a:rPr lang="el-GR" dirty="0"/>
              <a:t>από </a:t>
            </a:r>
            <a:r>
              <a:rPr lang="el-GR" dirty="0" smtClean="0"/>
              <a:t>γεωργία. Αριθμός εκμεταλλεύσεων με πρόβατα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-</a:t>
            </a:r>
            <a:r>
              <a:rPr lang="el-GR" dirty="0"/>
              <a:t>78% </a:t>
            </a:r>
            <a:r>
              <a:rPr lang="el-GR" dirty="0" smtClean="0"/>
              <a:t>και +71,4</a:t>
            </a:r>
            <a:r>
              <a:rPr lang="el-GR" dirty="0"/>
              <a:t>% </a:t>
            </a:r>
            <a:r>
              <a:rPr lang="el-GR" dirty="0" smtClean="0"/>
              <a:t>αριθμός ζώων/</a:t>
            </a:r>
            <a:r>
              <a:rPr lang="el-GR" dirty="0" err="1" smtClean="0"/>
              <a:t>εκμ</a:t>
            </a:r>
            <a:r>
              <a:rPr lang="el-GR" dirty="0" smtClean="0"/>
              <a:t>. Αλλά, σε </a:t>
            </a:r>
            <a:r>
              <a:rPr lang="el-GR" dirty="0"/>
              <a:t>αρκετά </a:t>
            </a:r>
            <a:r>
              <a:rPr lang="el-GR" dirty="0" smtClean="0"/>
              <a:t>νησιά η κτηνοτροφία </a:t>
            </a:r>
            <a:r>
              <a:rPr lang="el-GR" dirty="0"/>
              <a:t>συνολικά </a:t>
            </a:r>
            <a:r>
              <a:rPr lang="el-GR" dirty="0" smtClean="0"/>
              <a:t>εγκαταλείπεται (</a:t>
            </a:r>
            <a:r>
              <a:rPr lang="el-GR" dirty="0" err="1" smtClean="0"/>
              <a:t>π.χ</a:t>
            </a:r>
            <a:r>
              <a:rPr lang="el-GR" dirty="0" smtClean="0"/>
              <a:t> σε Ύδρα βοσκότοποι -93%, εκμεταλλεύσεις </a:t>
            </a:r>
            <a:r>
              <a:rPr lang="el-GR" dirty="0"/>
              <a:t>με πρόβατα </a:t>
            </a:r>
            <a:r>
              <a:rPr lang="el-GR" dirty="0" smtClean="0"/>
              <a:t>-60% και πρόβατα -59</a:t>
            </a:r>
            <a:r>
              <a:rPr lang="el-GR" dirty="0"/>
              <a:t>%, </a:t>
            </a:r>
            <a:r>
              <a:rPr lang="el-GR" dirty="0" smtClean="0"/>
              <a:t>σε Ανάφη εκμεταλλεύσεις -97</a:t>
            </a:r>
            <a:r>
              <a:rPr lang="el-GR" dirty="0"/>
              <a:t>% </a:t>
            </a:r>
            <a:r>
              <a:rPr lang="el-GR" dirty="0" smtClean="0"/>
              <a:t>και πρόβατα -99</a:t>
            </a:r>
            <a:r>
              <a:rPr lang="el-GR" dirty="0"/>
              <a:t>%). </a:t>
            </a:r>
            <a:endParaRPr lang="el-GR" dirty="0" smtClean="0"/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Κάποιοι παράγοντες που διαμορφώνουν μεταβολές :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• (α) Το είδος της </a:t>
            </a:r>
            <a:r>
              <a:rPr lang="el-GR" dirty="0" smtClean="0"/>
              <a:t>καλλιέργειας (μόνιμες </a:t>
            </a:r>
            <a:r>
              <a:rPr lang="el-GR" dirty="0"/>
              <a:t>φυτείες - </a:t>
            </a:r>
            <a:r>
              <a:rPr lang="el-GR" dirty="0" err="1"/>
              <a:t>δενδρώνες</a:t>
            </a:r>
            <a:r>
              <a:rPr lang="el-GR" dirty="0"/>
              <a:t> </a:t>
            </a:r>
            <a:r>
              <a:rPr lang="el-GR" dirty="0" smtClean="0"/>
              <a:t>διατηρούνται πιο </a:t>
            </a:r>
            <a:r>
              <a:rPr lang="el-GR" dirty="0"/>
              <a:t>εύκολα </a:t>
            </a:r>
            <a:r>
              <a:rPr lang="el-GR" dirty="0" smtClean="0"/>
              <a:t>από </a:t>
            </a:r>
            <a:r>
              <a:rPr lang="el-GR" dirty="0"/>
              <a:t>«</a:t>
            </a:r>
            <a:r>
              <a:rPr lang="el-GR" dirty="0" smtClean="0"/>
              <a:t>απόντες</a:t>
            </a:r>
            <a:r>
              <a:rPr lang="el-GR" dirty="0"/>
              <a:t>» </a:t>
            </a:r>
            <a:r>
              <a:rPr lang="el-GR" dirty="0" smtClean="0"/>
              <a:t>αρχηγούς).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• (β) </a:t>
            </a:r>
            <a:r>
              <a:rPr lang="el-GR" dirty="0" smtClean="0"/>
              <a:t>Αύξηση σημασίας «ερασιτεχνών</a:t>
            </a:r>
            <a:r>
              <a:rPr lang="el-GR" dirty="0"/>
              <a:t>» αγροτών </a:t>
            </a:r>
            <a:r>
              <a:rPr lang="el-GR" dirty="0"/>
              <a:t>(</a:t>
            </a:r>
            <a:r>
              <a:rPr lang="el-GR" dirty="0" smtClean="0"/>
              <a:t>συνταξιούχοι </a:t>
            </a:r>
            <a:r>
              <a:rPr lang="el-GR" dirty="0"/>
              <a:t>που </a:t>
            </a:r>
            <a:r>
              <a:rPr lang="el-GR" dirty="0" smtClean="0"/>
              <a:t>επιστρέφουν, </a:t>
            </a:r>
            <a:r>
              <a:rPr lang="el-GR" dirty="0" err="1" smtClean="0"/>
              <a:t>πολυδραστήριοι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• (γ) </a:t>
            </a:r>
            <a:r>
              <a:rPr lang="el-GR" dirty="0" smtClean="0"/>
              <a:t>Απόσταση </a:t>
            </a:r>
            <a:r>
              <a:rPr lang="el-GR" dirty="0"/>
              <a:t>από </a:t>
            </a:r>
            <a:r>
              <a:rPr lang="el-GR" dirty="0" smtClean="0"/>
              <a:t>ηπειρωτική</a:t>
            </a:r>
            <a:r>
              <a:rPr lang="el-GR" dirty="0"/>
              <a:t> </a:t>
            </a:r>
            <a:r>
              <a:rPr lang="el-GR" dirty="0" smtClean="0"/>
              <a:t>ή </a:t>
            </a:r>
            <a:r>
              <a:rPr lang="el-GR" dirty="0"/>
              <a:t>από μεγαλύτερο νησί και </a:t>
            </a:r>
            <a:r>
              <a:rPr lang="el-GR" dirty="0" smtClean="0"/>
              <a:t>ευκολία πρόσβασης.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• (δ) </a:t>
            </a:r>
            <a:r>
              <a:rPr lang="el-GR" dirty="0" smtClean="0"/>
              <a:t>Τουριστική ανάπτυξη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4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5" y="401235"/>
            <a:ext cx="3615450" cy="599306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715" y="465526"/>
            <a:ext cx="3132306" cy="5928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306" y="465526"/>
            <a:ext cx="4317499" cy="59287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50277" y="3212123"/>
            <a:ext cx="1629508" cy="11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45015" y="1277815"/>
            <a:ext cx="171157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79613" y="3303982"/>
            <a:ext cx="2484295" cy="1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0889" y="239842"/>
            <a:ext cx="9225726" cy="6400801"/>
          </a:xfrm>
        </p:spPr>
      </p:pic>
    </p:spTree>
    <p:extLst>
      <p:ext uri="{BB962C8B-B14F-4D97-AF65-F5344CB8AC3E}">
        <p14:creationId xmlns:p14="http://schemas.microsoft.com/office/powerpoint/2010/main" val="40331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4 - Θέση περιεχομένου" descr="5b.Τουρισμός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37765" y="243190"/>
            <a:ext cx="9194568" cy="6348175"/>
          </a:xfrm>
        </p:spPr>
      </p:pic>
      <p:sp>
        <p:nvSpPr>
          <p:cNvPr id="6" name="5 - TextBox"/>
          <p:cNvSpPr txBox="1"/>
          <p:nvPr/>
        </p:nvSpPr>
        <p:spPr>
          <a:xfrm>
            <a:off x="904673" y="286434"/>
            <a:ext cx="562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Τουριστικές κλίνες (ξενοδοχεία, </a:t>
            </a:r>
            <a:r>
              <a:rPr lang="en-US" b="1" dirty="0" smtClean="0"/>
              <a:t>camping, </a:t>
            </a:r>
            <a:r>
              <a:rPr lang="el-GR" b="1" dirty="0" smtClean="0"/>
              <a:t>ενοικιαζόμενα δωμάτια) 2013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1.Μεταφορες_gs_spo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3958" y="243191"/>
            <a:ext cx="9168102" cy="6373705"/>
          </a:xfrm>
        </p:spPr>
      </p:pic>
      <p:sp>
        <p:nvSpPr>
          <p:cNvPr id="6" name="5 - TextBox"/>
          <p:cNvSpPr txBox="1"/>
          <p:nvPr/>
        </p:nvSpPr>
        <p:spPr>
          <a:xfrm>
            <a:off x="3412542" y="5573948"/>
            <a:ext cx="22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Συνολικές αφίξεις / κάτοικο</a:t>
            </a:r>
            <a:endParaRPr lang="el-G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96954" y="624254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4892" y="387351"/>
            <a:ext cx="6400800" cy="954087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altLang="el-GR" sz="3200" b="1" dirty="0"/>
              <a:t>Τι μπορούμε να κάνουμε</a:t>
            </a:r>
            <a:endParaRPr lang="en-GB" altLang="el-GR" sz="3200" b="1" dirty="0"/>
          </a:p>
        </p:txBody>
      </p:sp>
      <p:sp>
        <p:nvSpPr>
          <p:cNvPr id="23555" name="Rectangle 16"/>
          <p:cNvSpPr>
            <a:spLocks noChangeArrowheads="1"/>
          </p:cNvSpPr>
          <p:nvPr/>
        </p:nvSpPr>
        <p:spPr bwMode="auto">
          <a:xfrm>
            <a:off x="351693" y="1341438"/>
            <a:ext cx="10984522" cy="480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l-GR" altLang="el-GR" sz="2200" b="1" i="1" u="sng" dirty="0">
                <a:solidFill>
                  <a:schemeClr val="accent1"/>
                </a:solidFill>
              </a:rPr>
              <a:t>Θετικά σημεία:</a:t>
            </a:r>
          </a:p>
          <a:p>
            <a:pPr marL="388620" indent="-342900">
              <a:lnSpc>
                <a:spcPct val="20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200" b="1" i="1" dirty="0">
                <a:solidFill>
                  <a:schemeClr val="accent1"/>
                </a:solidFill>
              </a:rPr>
              <a:t>Ύπαρξη προϊόντων με μεγάλη συμβολική ποιότητα</a:t>
            </a:r>
          </a:p>
          <a:p>
            <a:pPr marL="388620" indent="-342900">
              <a:lnSpc>
                <a:spcPct val="20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200" b="1" i="1" dirty="0">
                <a:solidFill>
                  <a:schemeClr val="accent1"/>
                </a:solidFill>
              </a:rPr>
              <a:t>Δυνατότητα διασύνδεσης μεταποίησης με τουρισμό</a:t>
            </a:r>
          </a:p>
          <a:p>
            <a:pPr marL="388620" indent="-342900">
              <a:lnSpc>
                <a:spcPct val="20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200" b="1" i="1" dirty="0">
                <a:solidFill>
                  <a:schemeClr val="accent1"/>
                </a:solidFill>
              </a:rPr>
              <a:t>Ύπαρξη αριθμού επιχειρήσεων με δεκτικότητα σε καινοτομίες</a:t>
            </a:r>
            <a:endParaRPr lang="en-GB" altLang="el-GR" sz="2200" b="1" i="1" dirty="0">
              <a:solidFill>
                <a:schemeClr val="accent1"/>
              </a:solidFill>
            </a:endParaRPr>
          </a:p>
          <a:p>
            <a:pPr marL="388620" indent="-342900">
              <a:lnSpc>
                <a:spcPct val="20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200" b="1" i="1" dirty="0">
                <a:solidFill>
                  <a:schemeClr val="accent1"/>
                </a:solidFill>
              </a:rPr>
              <a:t>Χρήση τοπικών πόρων από σημαντικό ποσοστό των επιχειρήσεων</a:t>
            </a:r>
            <a:endParaRPr lang="en-US" altLang="el-GR" sz="2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13" y="1278732"/>
            <a:ext cx="6192838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367213" y="155576"/>
            <a:ext cx="5834062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1"/>
              <a:t>FAO framework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62001" y="1416051"/>
            <a:ext cx="3317876" cy="4703763"/>
          </a:xfrm>
          <a:prstGeom prst="rect">
            <a:avLst/>
          </a:prstGeom>
          <a:solidFill>
            <a:srgbClr val="F8F8F8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337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000000"/>
                </a:solidFill>
                <a:latin typeface="Palatino Linotype" panose="0204050205050503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l-GR" altLang="en-US" sz="1800" dirty="0"/>
              <a:t>Ο «ενάρετος κύκλος» του </a:t>
            </a:r>
            <a:r>
              <a:rPr lang="el-GR" altLang="en-US" sz="1800" b="1" dirty="0"/>
              <a:t>FAO </a:t>
            </a:r>
            <a:r>
              <a:rPr lang="el-GR" altLang="en-US" sz="1800" dirty="0"/>
              <a:t>για ΓΕ: στο κέντρο στρατηγικών τοπικής ανάπτυξης</a:t>
            </a:r>
          </a:p>
        </p:txBody>
      </p:sp>
    </p:spTree>
    <p:extLst>
      <p:ext uri="{BB962C8B-B14F-4D97-AF65-F5344CB8AC3E}">
        <p14:creationId xmlns:p14="http://schemas.microsoft.com/office/powerpoint/2010/main" val="396064234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927" y="599770"/>
            <a:ext cx="7154435" cy="77645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Τα νησιά: «</a:t>
            </a:r>
            <a:r>
              <a:rPr lang="el-GR" sz="3200" b="1" dirty="0" err="1" smtClean="0">
                <a:latin typeface="Calibri" panose="020F0502020204030204" pitchFamily="34" charset="0"/>
              </a:rPr>
              <a:t>Νησιωτικότητα</a:t>
            </a:r>
            <a:r>
              <a:rPr lang="el-GR" sz="3200" b="1" dirty="0" smtClean="0">
                <a:latin typeface="Calibri" panose="020F0502020204030204" pitchFamily="34" charset="0"/>
              </a:rPr>
              <a:t>» – «</a:t>
            </a:r>
            <a:r>
              <a:rPr lang="el-GR" sz="3200" b="1" dirty="0" err="1" smtClean="0">
                <a:latin typeface="Calibri" panose="020F0502020204030204" pitchFamily="34" charset="0"/>
              </a:rPr>
              <a:t>Νησιωτισμός</a:t>
            </a:r>
            <a:r>
              <a:rPr lang="el-GR" sz="3200" b="1" dirty="0" smtClean="0">
                <a:latin typeface="Calibri" panose="020F0502020204030204" pitchFamily="34" charset="0"/>
              </a:rPr>
              <a:t>» </a:t>
            </a:r>
            <a:endParaRPr lang="el-GR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3856" y="1799617"/>
            <a:ext cx="10612876" cy="429638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Νησιά: γεωγραφικές ενότητες, αλλά και “συμβολικά” αντικείμενα. </a:t>
            </a:r>
            <a:r>
              <a:rPr lang="el-GR" sz="2000" dirty="0" smtClean="0">
                <a:solidFill>
                  <a:schemeClr val="tx1"/>
                </a:solidFill>
              </a:rPr>
              <a:t>Χαρακτηριστικά </a:t>
            </a:r>
            <a:r>
              <a:rPr lang="el-GR" sz="2000" dirty="0">
                <a:solidFill>
                  <a:schemeClr val="tx1"/>
                </a:solidFill>
              </a:rPr>
              <a:t>τους:</a:t>
            </a:r>
          </a:p>
          <a:p>
            <a:pPr marL="719138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</a:rPr>
              <a:t>Μικρό Μέγεθος: περιορισμένοι πόροι, μικρές και διασπασμένες αγορές, μικρός ανταγωνισμός, αδυναμία οικονομιών κλίμακας = υψηλότερο κόστος παραγωγής</a:t>
            </a:r>
          </a:p>
          <a:p>
            <a:pPr marL="719138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</a:rPr>
              <a:t>Πρόσβαση: υψηλό κόστος, δυσκολία πρόσβασης σε υπηρεσίες, απομόνωση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l-GR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Γενικό πλαίσιο: βιωσιμότητα (πρακτική προσπάθεια εφαρμογής γενικών αρχών βιώσιμης ανάπτυξης σε πραγματικές οικονομίες και κοινωνίες).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 smtClean="0">
                <a:solidFill>
                  <a:schemeClr val="tx1"/>
                </a:solidFill>
              </a:rPr>
              <a:t>Σχετικά </a:t>
            </a:r>
            <a:r>
              <a:rPr lang="el-GR" sz="2000" dirty="0">
                <a:solidFill>
                  <a:schemeClr val="tx1"/>
                </a:solidFill>
              </a:rPr>
              <a:t>καλή αναπτυξιακή επίδοση νησιών αλλά σημαντικές </a:t>
            </a:r>
            <a:r>
              <a:rPr lang="el-GR" sz="2000" dirty="0" smtClean="0">
                <a:solidFill>
                  <a:schemeClr val="tx1"/>
                </a:solidFill>
              </a:rPr>
              <a:t>αδυναμίες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7323" y="351692"/>
            <a:ext cx="7618828" cy="73183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l-GR" sz="3200" b="1" dirty="0" smtClean="0"/>
              <a:t>Τι μπορούμε να κάνουμε ΙΙ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754" y="1341439"/>
            <a:ext cx="11007969" cy="4897437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l-GR" altLang="el-GR" b="1" i="1" u="sng" dirty="0" smtClean="0"/>
              <a:t>Αλλά</a:t>
            </a:r>
            <a:r>
              <a:rPr lang="el-GR" altLang="el-GR" i="1" u="sng" dirty="0" smtClean="0"/>
              <a:t>:</a:t>
            </a:r>
          </a:p>
          <a:p>
            <a:pPr eaLnBrk="1" hangingPunct="1"/>
            <a:r>
              <a:rPr lang="el-GR" altLang="el-GR" b="1" i="1" u="sng" dirty="0" smtClean="0"/>
              <a:t>Αδυναμία εκμετάλλευσης συμβολικής αξίας</a:t>
            </a:r>
            <a:r>
              <a:rPr lang="el-GR" altLang="el-GR" dirty="0" smtClean="0"/>
              <a:t>, (ακατάλληλη παρουσίαση, αδυναμία προώθησης)</a:t>
            </a:r>
            <a:endParaRPr lang="en-GB" altLang="el-GR" dirty="0" smtClean="0"/>
          </a:p>
          <a:p>
            <a:pPr eaLnBrk="1" hangingPunct="1"/>
            <a:r>
              <a:rPr lang="el-GR" altLang="el-GR" b="1" i="1" u="sng" dirty="0" smtClean="0"/>
              <a:t>Απουσία προτύπων παραγωγής</a:t>
            </a:r>
            <a:r>
              <a:rPr lang="el-GR" altLang="el-GR" dirty="0" smtClean="0"/>
              <a:t> (ποιότητα και τυποποίηση),</a:t>
            </a:r>
            <a:endParaRPr lang="en-GB" altLang="el-GR" dirty="0" smtClean="0"/>
          </a:p>
          <a:p>
            <a:pPr eaLnBrk="1" hangingPunct="1"/>
            <a:r>
              <a:rPr lang="el-GR" altLang="el-GR" b="1" i="1" u="sng" dirty="0" smtClean="0"/>
              <a:t>Έλλειψη επιστημονικής τεκμηρίωσης</a:t>
            </a:r>
            <a:r>
              <a:rPr lang="el-GR" altLang="el-GR" i="1" u="sng" dirty="0" smtClean="0"/>
              <a:t> </a:t>
            </a:r>
            <a:r>
              <a:rPr lang="el-GR" altLang="el-GR" dirty="0" smtClean="0"/>
              <a:t>για ιδιότητες και ιδιοτυπίες προϊόντων</a:t>
            </a:r>
          </a:p>
          <a:p>
            <a:pPr eaLnBrk="1" hangingPunct="1"/>
            <a:r>
              <a:rPr lang="el-GR" altLang="el-GR" b="1" i="1" u="sng" dirty="0" smtClean="0"/>
              <a:t>Αδυναμία κάρπωσης προστιθέμενης αξίας από παραγωγούς</a:t>
            </a:r>
            <a:r>
              <a:rPr lang="el-GR" altLang="el-GR" dirty="0" smtClean="0"/>
              <a:t> (τοπικός ανταγωνισμό και αδυναμία συνεργασίας)</a:t>
            </a:r>
            <a:endParaRPr lang="en-GB" altLang="el-GR" dirty="0" smtClean="0"/>
          </a:p>
          <a:p>
            <a:pPr eaLnBrk="1" hangingPunct="1"/>
            <a:r>
              <a:rPr lang="el-GR" altLang="el-GR" b="1" i="1" u="sng" dirty="0" smtClean="0"/>
              <a:t>Μικρό μέγεθος και οικογενειακός χαρακτήρας επιχειρήσεων</a:t>
            </a:r>
            <a:r>
              <a:rPr lang="el-GR" altLang="el-GR" dirty="0" smtClean="0"/>
              <a:t>,</a:t>
            </a:r>
            <a:endParaRPr lang="en-GB" altLang="el-GR" dirty="0" smtClean="0"/>
          </a:p>
          <a:p>
            <a:pPr eaLnBrk="1" hangingPunct="1"/>
            <a:r>
              <a:rPr lang="el-GR" altLang="el-GR" b="1" i="1" u="sng" dirty="0" smtClean="0"/>
              <a:t>Έλλειψη υποστηρικτικών μηχανισμών</a:t>
            </a:r>
            <a:r>
              <a:rPr lang="el-GR" altLang="el-GR" dirty="0" smtClean="0"/>
              <a:t> (καινοτομία, παραγωγή και προώθηση).</a:t>
            </a:r>
            <a:endParaRPr lang="en-GB" altLang="el-GR" dirty="0" smtClean="0"/>
          </a:p>
          <a:p>
            <a:pPr eaLnBrk="1" hangingPunct="1"/>
            <a:r>
              <a:rPr lang="el-GR" altLang="el-GR" b="1" i="1" u="sng" dirty="0" smtClean="0"/>
              <a:t>Απόσταση και απομόνωση από εθνικές και διεθνείς αγορές</a:t>
            </a:r>
            <a:r>
              <a:rPr lang="el-GR" altLang="el-GR" dirty="0" smtClean="0"/>
              <a:t> (μόνιμο χαρακτηριστικό, μπορεί να «απαλυνθεί», αλλά </a:t>
            </a:r>
            <a:r>
              <a:rPr lang="el-GR" altLang="el-GR" b="1" i="1" dirty="0" smtClean="0"/>
              <a:t>όχι</a:t>
            </a:r>
            <a:r>
              <a:rPr lang="el-GR" altLang="el-GR" dirty="0" smtClean="0"/>
              <a:t> να «λυθεί»)</a:t>
            </a:r>
            <a:endParaRPr lang="en-GB" altLang="el-GR" dirty="0" smtClean="0"/>
          </a:p>
          <a:p>
            <a:pPr eaLnBrk="1" hangingPunct="1"/>
            <a:r>
              <a:rPr lang="el-GR" altLang="el-GR" i="1" u="sng" dirty="0" smtClean="0"/>
              <a:t>Έλλειψη συνείδησης</a:t>
            </a:r>
            <a:r>
              <a:rPr lang="el-GR" altLang="el-GR" dirty="0" smtClean="0"/>
              <a:t> ότι το </a:t>
            </a:r>
            <a:r>
              <a:rPr lang="el-GR" altLang="el-GR" b="1" dirty="0" smtClean="0"/>
              <a:t>κάθε προϊόν αποτελεί κοινό πόρο για επιχειρήσεις που το παράγουν και το διακινούν και για περιοχή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32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9875520" cy="691662"/>
          </a:xfrm>
        </p:spPr>
        <p:txBody>
          <a:bodyPr/>
          <a:lstStyle/>
          <a:p>
            <a:pPr algn="ctr" eaLnBrk="1" hangingPunct="1"/>
            <a:r>
              <a:rPr lang="el-GR" altLang="el-GR" sz="2800" b="1" dirty="0"/>
              <a:t>Τι μπορούμε να κάνουμε ΙΙΙ</a:t>
            </a:r>
            <a:endParaRPr lang="en-GB" altLang="el-GR" sz="2800" b="1" dirty="0"/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494714" y="1833807"/>
            <a:ext cx="11172092" cy="347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182880">
              <a:lnSpc>
                <a:spcPct val="12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l-GR" altLang="el-GR" sz="2200" dirty="0">
                <a:solidFill>
                  <a:schemeClr val="accent1"/>
                </a:solidFill>
              </a:rPr>
              <a:t>Θετικές εξελίξεις:</a:t>
            </a:r>
            <a:endParaRPr lang="en-US" altLang="el-GR" sz="2200" dirty="0">
              <a:solidFill>
                <a:schemeClr val="accent1"/>
              </a:solidFill>
            </a:endParaRPr>
          </a:p>
          <a:p>
            <a:pPr marL="228600" indent="-182880">
              <a:lnSpc>
                <a:spcPct val="12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l-GR" altLang="el-GR" sz="2200" dirty="0">
                <a:solidFill>
                  <a:schemeClr val="accent1"/>
                </a:solidFill>
              </a:rPr>
              <a:t>Αύξηση της ζήτησης προϊόντων γεωγραφικής προέλευσης και άτυπης ιδιοτυπίας, ευκαιρία δημιουργίας ‘διατροφικής ταυτότητας’ από τοπικές επιχειρήσεις με κλαδικές και διακλαδικές συνεργασίες.</a:t>
            </a:r>
            <a:endParaRPr lang="en-GB" altLang="el-GR" sz="2200" dirty="0">
              <a:solidFill>
                <a:schemeClr val="accent1"/>
              </a:solidFill>
            </a:endParaRPr>
          </a:p>
          <a:p>
            <a:pPr marL="228600" indent="-182880">
              <a:lnSpc>
                <a:spcPct val="12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l-GR" altLang="el-GR" sz="2200" dirty="0">
                <a:solidFill>
                  <a:schemeClr val="accent1"/>
                </a:solidFill>
              </a:rPr>
              <a:t>Ύπαρξη ερευνητικών φορέων τοπικά που μπορούν να βοηθήσουν τις επιχειρήσεις.</a:t>
            </a:r>
            <a:endParaRPr lang="en-GB" altLang="el-GR" sz="2200" dirty="0">
              <a:solidFill>
                <a:schemeClr val="accent1"/>
              </a:solidFill>
            </a:endParaRPr>
          </a:p>
          <a:p>
            <a:pPr marL="228600" indent="-182880">
              <a:lnSpc>
                <a:spcPct val="12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l-GR" altLang="el-GR" sz="2200" dirty="0">
                <a:solidFill>
                  <a:schemeClr val="accent1"/>
                </a:solidFill>
              </a:rPr>
              <a:t>Ύπαρξη ευκαιριών από πολιτικές ανάπτυξης της υπαίθρου.</a:t>
            </a:r>
          </a:p>
        </p:txBody>
      </p:sp>
    </p:spTree>
    <p:extLst>
      <p:ext uri="{BB962C8B-B14F-4D97-AF65-F5344CB8AC3E}">
        <p14:creationId xmlns:p14="http://schemas.microsoft.com/office/powerpoint/2010/main" val="9677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304800"/>
            <a:ext cx="9875520" cy="7151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l-GR" sz="3600" b="1" dirty="0" smtClean="0"/>
              <a:t>Τι μπορούμε να κάνουμε Ι</a:t>
            </a:r>
            <a:r>
              <a:rPr lang="en-US" altLang="el-GR" sz="3600" b="1" dirty="0" smtClean="0"/>
              <a:t>V</a:t>
            </a:r>
            <a:endParaRPr lang="el-GR" altLang="el-GR" sz="36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477" y="1484314"/>
            <a:ext cx="11230708" cy="51133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l-GR" altLang="el-GR" dirty="0" smtClean="0"/>
              <a:t>Αλλά: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b="1" i="1" u="sng" dirty="0" smtClean="0"/>
              <a:t>Εισαγωγή ‘μεγάλων παικτών’ </a:t>
            </a:r>
            <a:r>
              <a:rPr lang="el-GR" altLang="el-GR" dirty="0" smtClean="0"/>
              <a:t>σε παραγωγή και προώθηση προϊόντων με ονομασία γεωγραφικής προέλευσης και ιδιοτυπίας, (τακτικές χειραγώγησης ή εξαφάνισης μικρότερων μονάδων).</a:t>
            </a:r>
            <a:endParaRPr lang="en-GB" altLang="el-GR" dirty="0" smtClean="0"/>
          </a:p>
          <a:p>
            <a:pPr eaLnBrk="1" hangingPunct="1">
              <a:lnSpc>
                <a:spcPct val="120000"/>
              </a:lnSpc>
            </a:pPr>
            <a:r>
              <a:rPr lang="el-GR" altLang="el-GR" b="1" i="1" u="sng" dirty="0" smtClean="0"/>
              <a:t>Ελλιπής διασύνδεση μεταποιητικών επιχειρήσεων με λοιπούς τομείς: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έλλειψη συνεργιών, απώλεια προστιθέμενης αξίας.</a:t>
            </a:r>
            <a:endParaRPr lang="en-GB" altLang="el-GR" dirty="0" smtClean="0"/>
          </a:p>
          <a:p>
            <a:pPr eaLnBrk="1" hangingPunct="1">
              <a:lnSpc>
                <a:spcPct val="120000"/>
              </a:lnSpc>
            </a:pPr>
            <a:r>
              <a:rPr lang="el-GR" altLang="el-GR" b="1" i="1" u="sng" dirty="0" smtClean="0"/>
              <a:t>Δυσκολία διατήρησης τοπικού χαρακτήρα και ιδιοτυπίας προϊόντων όταν η παραγωγή χρειάζεται να έχει μεγάλη κλίμακα</a:t>
            </a:r>
            <a:r>
              <a:rPr lang="el-GR" altLang="el-GR" dirty="0" smtClean="0"/>
              <a:t>. </a:t>
            </a:r>
            <a:endParaRPr lang="en-US" altLang="el-GR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l-GR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l-GR" altLang="el-GR" dirty="0" smtClean="0"/>
              <a:t>Μόνη λύση: συνειδητοποίηση ότι </a:t>
            </a:r>
            <a:r>
              <a:rPr lang="el-GR" altLang="el-GR" b="1" dirty="0" smtClean="0"/>
              <a:t>προϊόν αποτελεί κοινό πόρο για επιχειρήσεις που το παράγουν και το διακινούν και γενικά για την περιοχή</a:t>
            </a:r>
            <a:r>
              <a:rPr lang="el-GR" altLang="el-GR" dirty="0" smtClean="0"/>
              <a:t> και συνεργασία των εμπλεκόμενων φορέων και επιχειρήσεων. </a:t>
            </a:r>
          </a:p>
        </p:txBody>
      </p:sp>
    </p:spTree>
    <p:extLst>
      <p:ext uri="{BB962C8B-B14F-4D97-AF65-F5344CB8AC3E}">
        <p14:creationId xmlns:p14="http://schemas.microsoft.com/office/powerpoint/2010/main" val="23232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55119" y="247530"/>
            <a:ext cx="6769100" cy="954087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l-GR" dirty="0" smtClean="0"/>
              <a:t>Πολιτικές...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90725" y="1484314"/>
            <a:ext cx="8497888" cy="4897437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l-GR" sz="2400" b="1"/>
              <a:t>Τι πολιτικές χρειαζόμαστε;</a:t>
            </a:r>
          </a:p>
          <a:p>
            <a:pPr marL="0" indent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l-GR" sz="2400" b="1" i="1"/>
              <a:t>Πως μπορούμε να ενεργοποιήσουμε και να βελτιώσουμε το τοπικό κοινωνικό κεφάλαιο;</a:t>
            </a:r>
          </a:p>
          <a:p>
            <a:pPr marL="0" indent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l-GR" sz="2400"/>
          </a:p>
          <a:p>
            <a:pPr marL="0" indent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l-GR" sz="2400"/>
          </a:p>
          <a:p>
            <a:pPr marL="0" indent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l-GR" sz="2400"/>
          </a:p>
          <a:p>
            <a:pPr marL="0" indent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l-GR" sz="2400"/>
          </a:p>
          <a:p>
            <a:pPr marL="0" indent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altLang="el-GR" sz="2400"/>
          </a:p>
          <a:p>
            <a:pPr marL="0" indent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l-GR" sz="2400" i="1"/>
              <a:t>Τίποτα δεν πετυχαίνει όπως η επιτυχία</a:t>
            </a:r>
          </a:p>
          <a:p>
            <a:pPr marL="0" indent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altLang="el-GR" sz="2400"/>
          </a:p>
        </p:txBody>
      </p:sp>
    </p:spTree>
    <p:extLst>
      <p:ext uri="{BB962C8B-B14F-4D97-AF65-F5344CB8AC3E}">
        <p14:creationId xmlns:p14="http://schemas.microsoft.com/office/powerpoint/2010/main" val="168486413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35" y="702906"/>
            <a:ext cx="11117155" cy="210838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/>
            </a:r>
            <a:br>
              <a:rPr lang="el-GR" b="1" dirty="0" smtClean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</a:rPr>
              <a:t/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 smtClean="0">
                <a:solidFill>
                  <a:schemeClr val="tx1"/>
                </a:solidFill>
              </a:rPr>
              <a:t>Ευχαριστούμε για τη προσοχή σας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5540" y="2496267"/>
            <a:ext cx="9898141" cy="2675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l-GR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://archipelago.aegean.gr:8080/atlas</a:t>
            </a:r>
            <a:r>
              <a:rPr lang="en-US" dirty="0" smtClean="0">
                <a:hlinkClick r:id="rId2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2932" y="1055460"/>
            <a:ext cx="439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1"/>
                </a:solidFill>
              </a:rPr>
              <a:t>Πανεπιστήμιο Αιγαίου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0" name="Εικόνα 9" descr="Aegean-Logo-jpg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49" y="281314"/>
            <a:ext cx="720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5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472" y="387928"/>
            <a:ext cx="6540530" cy="900546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Νησιά Ελλάδας</a:t>
            </a:r>
            <a:endParaRPr lang="el-GR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62" y="1655848"/>
            <a:ext cx="10846676" cy="46458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</a:rPr>
              <a:t>114 κατοικημένα νησιά , </a:t>
            </a:r>
            <a:r>
              <a:rPr lang="el-GR" sz="2400" dirty="0" smtClean="0">
                <a:solidFill>
                  <a:schemeClr val="tx1"/>
                </a:solidFill>
              </a:rPr>
              <a:t>80 με ανεξάρτητη διοικητική υπόσταση (</a:t>
            </a:r>
            <a:r>
              <a:rPr lang="en-US" sz="2400" dirty="0" smtClean="0">
                <a:solidFill>
                  <a:schemeClr val="tx1"/>
                </a:solidFill>
              </a:rPr>
              <a:t>NUTS 2 (</a:t>
            </a:r>
            <a:r>
              <a:rPr lang="el-GR" sz="2400" dirty="0" smtClean="0">
                <a:solidFill>
                  <a:schemeClr val="tx1"/>
                </a:solidFill>
              </a:rPr>
              <a:t>π.χ. Κρήτη</a:t>
            </a:r>
            <a:r>
              <a:rPr lang="en-US" sz="2400" dirty="0" smtClean="0">
                <a:solidFill>
                  <a:schemeClr val="tx1"/>
                </a:solidFill>
              </a:rPr>
              <a:t>), </a:t>
            </a:r>
            <a:r>
              <a:rPr lang="el-GR" sz="2400" dirty="0" smtClean="0">
                <a:solidFill>
                  <a:schemeClr val="tx1"/>
                </a:solidFill>
              </a:rPr>
              <a:t>Περ. Ενότητας - </a:t>
            </a:r>
            <a:r>
              <a:rPr lang="en-US" sz="2400" dirty="0" smtClean="0">
                <a:solidFill>
                  <a:schemeClr val="tx1"/>
                </a:solidFill>
              </a:rPr>
              <a:t>NUTS 3 (</a:t>
            </a:r>
            <a:r>
              <a:rPr lang="el-GR" sz="2400" dirty="0" smtClean="0">
                <a:solidFill>
                  <a:schemeClr val="tx1"/>
                </a:solidFill>
              </a:rPr>
              <a:t>π.χ. Ζάκυνθος</a:t>
            </a:r>
            <a:r>
              <a:rPr lang="en-US" sz="2400" dirty="0" smtClean="0">
                <a:solidFill>
                  <a:schemeClr val="tx1"/>
                </a:solidFill>
              </a:rPr>
              <a:t>), </a:t>
            </a:r>
            <a:r>
              <a:rPr lang="el-GR" sz="2400" dirty="0" smtClean="0">
                <a:solidFill>
                  <a:schemeClr val="tx1"/>
                </a:solidFill>
              </a:rPr>
              <a:t>Δήμου - </a:t>
            </a:r>
            <a:r>
              <a:rPr lang="en-US" sz="2400" dirty="0" smtClean="0">
                <a:solidFill>
                  <a:schemeClr val="tx1"/>
                </a:solidFill>
              </a:rPr>
              <a:t>LAU 1 (</a:t>
            </a:r>
            <a:r>
              <a:rPr lang="el-GR" sz="2400" dirty="0" smtClean="0">
                <a:solidFill>
                  <a:schemeClr val="tx1"/>
                </a:solidFill>
              </a:rPr>
              <a:t>π.χ. Σπέτσες</a:t>
            </a:r>
            <a:r>
              <a:rPr lang="en-US" sz="2400" dirty="0" smtClean="0">
                <a:solidFill>
                  <a:schemeClr val="tx1"/>
                </a:solidFill>
              </a:rPr>
              <a:t>), </a:t>
            </a:r>
            <a:r>
              <a:rPr lang="el-GR" sz="2400" dirty="0" smtClean="0">
                <a:solidFill>
                  <a:schemeClr val="tx1"/>
                </a:solidFill>
              </a:rPr>
              <a:t>Δημοτικής Ενότητας </a:t>
            </a:r>
            <a:r>
              <a:rPr lang="en-US" sz="2400" dirty="0" smtClean="0">
                <a:solidFill>
                  <a:schemeClr val="tx1"/>
                </a:solidFill>
              </a:rPr>
              <a:t>- LAU 2 (</a:t>
            </a:r>
            <a:r>
              <a:rPr lang="el-GR" sz="2400" dirty="0" smtClean="0">
                <a:solidFill>
                  <a:schemeClr val="tx1"/>
                </a:solidFill>
              </a:rPr>
              <a:t>π.χ. Ερεικούσσα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l-GR" sz="2400" dirty="0" smtClean="0">
                <a:solidFill>
                  <a:schemeClr val="tx1"/>
                </a:solidFill>
              </a:rPr>
              <a:t> και 440 </a:t>
            </a:r>
            <a:r>
              <a:rPr lang="el-GR" sz="2400" dirty="0">
                <a:solidFill>
                  <a:schemeClr val="tx1"/>
                </a:solidFill>
              </a:rPr>
              <a:t>νησίδες ως </a:t>
            </a:r>
            <a:r>
              <a:rPr lang="el-GR" sz="2400" dirty="0" smtClean="0">
                <a:solidFill>
                  <a:schemeClr val="tx1"/>
                </a:solidFill>
              </a:rPr>
              <a:t>οικισμοί χωρίς πληθυσμό). </a:t>
            </a:r>
          </a:p>
          <a:p>
            <a:pPr marL="0" indent="0">
              <a:lnSpc>
                <a:spcPct val="150000"/>
              </a:lnSpc>
            </a:pPr>
            <a:r>
              <a:rPr lang="el-GR" sz="2400" b="1" dirty="0" smtClean="0">
                <a:solidFill>
                  <a:schemeClr val="tx1"/>
                </a:solidFill>
              </a:rPr>
              <a:t>Έκταση</a:t>
            </a:r>
            <a:r>
              <a:rPr lang="el-GR" sz="2400" dirty="0" smtClean="0">
                <a:solidFill>
                  <a:schemeClr val="tx1"/>
                </a:solidFill>
              </a:rPr>
              <a:t> 24.772,71 </a:t>
            </a:r>
            <a:r>
              <a:rPr lang="en-US" sz="2400" dirty="0" smtClean="0">
                <a:solidFill>
                  <a:schemeClr val="tx1"/>
                </a:solidFill>
              </a:rPr>
              <a:t>km2 </a:t>
            </a:r>
            <a:r>
              <a:rPr lang="el-GR" sz="2400" dirty="0" smtClean="0">
                <a:solidFill>
                  <a:schemeClr val="tx1"/>
                </a:solidFill>
              </a:rPr>
              <a:t>(18,7% επιφάνειας χώρας</a:t>
            </a:r>
            <a:r>
              <a:rPr lang="el-GR" sz="2400" dirty="0">
                <a:solidFill>
                  <a:schemeClr val="tx1"/>
                </a:solidFill>
              </a:rPr>
              <a:t>) και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el-GR" sz="2400" b="1" dirty="0" smtClean="0">
                <a:solidFill>
                  <a:schemeClr val="tx1"/>
                </a:solidFill>
              </a:rPr>
              <a:t>Πληθυσμό </a:t>
            </a:r>
            <a:r>
              <a:rPr lang="el-GR" sz="2400" dirty="0" smtClean="0">
                <a:solidFill>
                  <a:schemeClr val="tx1"/>
                </a:solidFill>
              </a:rPr>
              <a:t>1.632.955 </a:t>
            </a:r>
            <a:r>
              <a:rPr lang="el-GR" sz="2400" dirty="0">
                <a:solidFill>
                  <a:schemeClr val="tx1"/>
                </a:solidFill>
              </a:rPr>
              <a:t>κάτοικοι </a:t>
            </a:r>
            <a:r>
              <a:rPr lang="el-GR" sz="2400" dirty="0" smtClean="0">
                <a:solidFill>
                  <a:schemeClr val="tx1"/>
                </a:solidFill>
              </a:rPr>
              <a:t>(15,1% πληθυσμού χώρας).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11" y="244552"/>
            <a:ext cx="8901530" cy="638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2022198" y="5112284"/>
            <a:ext cx="411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Χάρτης των Ελληνικών Νησιών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70577" y="615462"/>
            <a:ext cx="38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377" y="404608"/>
            <a:ext cx="6618351" cy="800737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Νησιά Ελλάδας - Πληθυσμός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52695" y="1545813"/>
            <a:ext cx="112429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Πληθυσμός επηρεάζει βαθμό </a:t>
            </a:r>
            <a:r>
              <a:rPr lang="el-GR" sz="2000" dirty="0"/>
              <a:t>αυτονομίας </a:t>
            </a:r>
            <a:r>
              <a:rPr lang="el-GR" sz="2000" dirty="0" smtClean="0"/>
              <a:t>νησιού. Για Ελληνικά νησιά, περίοδος 1951-1981 πολύ σημαντική μείωση, έπειτα αύξηση, αλλά γήρανση.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Σε ΕΕ,  &lt; </a:t>
            </a:r>
            <a:r>
              <a:rPr lang="el-GR" sz="2000" dirty="0"/>
              <a:t>15 ετών </a:t>
            </a:r>
            <a:r>
              <a:rPr lang="el-GR" sz="2000" dirty="0" smtClean="0"/>
              <a:t>= </a:t>
            </a:r>
            <a:r>
              <a:rPr lang="el-GR" sz="2000" dirty="0"/>
              <a:t>15,6</a:t>
            </a:r>
            <a:r>
              <a:rPr lang="el-GR" sz="2000" dirty="0" smtClean="0"/>
              <a:t>%, και &gt; 65 </a:t>
            </a:r>
            <a:r>
              <a:rPr lang="el-GR" sz="2000" dirty="0"/>
              <a:t>ετών </a:t>
            </a:r>
            <a:r>
              <a:rPr lang="el-GR" sz="2000" dirty="0" smtClean="0"/>
              <a:t>= 18,2% και δείκτης </a:t>
            </a:r>
            <a:r>
              <a:rPr lang="el-GR" sz="2000" dirty="0"/>
              <a:t>εξάρτησης ηλικιωμένων </a:t>
            </a:r>
            <a:r>
              <a:rPr lang="el-GR" sz="2000" dirty="0" smtClean="0"/>
              <a:t>27,5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Σε Ελλάδα 14,5</a:t>
            </a:r>
            <a:r>
              <a:rPr lang="el-GR" sz="2000" dirty="0"/>
              <a:t>%, </a:t>
            </a:r>
            <a:r>
              <a:rPr lang="el-GR" sz="2000" dirty="0" smtClean="0"/>
              <a:t>και 19,5% και δείκτη </a:t>
            </a:r>
            <a:r>
              <a:rPr lang="el-GR" sz="2000" dirty="0"/>
              <a:t>εξάρτησης 29,5 </a:t>
            </a:r>
            <a:endParaRPr lang="el-GR" sz="20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Σε νησιά μεγάλες διαφορές: νησιά με «καλούς» δείκτες τουριστικά (</a:t>
            </a:r>
            <a:r>
              <a:rPr lang="el-GR" sz="2000" dirty="0"/>
              <a:t>Ρόδος, Κρήτη, Κως, </a:t>
            </a:r>
            <a:r>
              <a:rPr lang="el-GR" sz="2000" dirty="0" smtClean="0"/>
              <a:t>Πάρος</a:t>
            </a:r>
            <a:r>
              <a:rPr lang="el-GR" sz="2000" dirty="0"/>
              <a:t>, Θήρα, Μύκονος, Ζάκυνθος, </a:t>
            </a:r>
            <a:r>
              <a:rPr lang="el-GR" sz="2000" dirty="0" err="1"/>
              <a:t>Ιος</a:t>
            </a:r>
            <a:r>
              <a:rPr lang="el-GR" sz="2000" dirty="0"/>
              <a:t>, </a:t>
            </a:r>
            <a:r>
              <a:rPr lang="el-GR" sz="2000" dirty="0" smtClean="0"/>
              <a:t>Σκιάθος), ενώ σε υπόλοιπα  οι τιμές δεικτών πολύ «χειρότερες»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Επίπεδο εκπαίδευσης χαμηλό στα μικρότερα νησιά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76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78001" y="908050"/>
            <a:ext cx="8748713" cy="495300"/>
          </a:xfrm>
        </p:spPr>
        <p:txBody>
          <a:bodyPr/>
          <a:lstStyle/>
          <a:p>
            <a:pPr algn="ctr"/>
            <a:r>
              <a:rPr lang="el-GR" altLang="el-GR" sz="2600" b="1"/>
              <a:t>Πληθυσμός Ελλάδας και Ελληνικών Νησιών 1951-2011</a:t>
            </a:r>
          </a:p>
        </p:txBody>
      </p:sp>
      <p:pic>
        <p:nvPicPr>
          <p:cNvPr id="19459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8643" y="1403350"/>
            <a:ext cx="8229600" cy="4346575"/>
          </a:xfrm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49925"/>
            <a:ext cx="25923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279977"/>
            <a:ext cx="4560277" cy="6318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46" y="279976"/>
            <a:ext cx="5205047" cy="6318103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988681" y="5749046"/>
            <a:ext cx="37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Εξέλιξη πληθυσμού</a:t>
            </a:r>
            <a:endParaRPr lang="en-US" b="1" dirty="0" smtClean="0"/>
          </a:p>
          <a:p>
            <a:pPr algn="ctr"/>
            <a:r>
              <a:rPr lang="en-US" b="1" dirty="0" smtClean="0"/>
              <a:t>1951-2011</a:t>
            </a:r>
            <a:endParaRPr lang="el-GR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33046" y="3903785"/>
            <a:ext cx="2684585" cy="117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17323" y="2625969"/>
            <a:ext cx="2661139" cy="117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etavolh 51-11_grap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8603" y="246990"/>
            <a:ext cx="9207013" cy="6348363"/>
          </a:xfrm>
        </p:spPr>
      </p:pic>
      <p:sp>
        <p:nvSpPr>
          <p:cNvPr id="5" name="4 - TextBox"/>
          <p:cNvSpPr txBox="1"/>
          <p:nvPr/>
        </p:nvSpPr>
        <p:spPr>
          <a:xfrm>
            <a:off x="4427264" y="5749046"/>
            <a:ext cx="37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Εξέλιξη πληθυσμού</a:t>
            </a:r>
            <a:endParaRPr lang="en-US" b="1" dirty="0" smtClean="0"/>
          </a:p>
          <a:p>
            <a:pPr algn="ctr"/>
            <a:r>
              <a:rPr lang="en-US" b="1" dirty="0" smtClean="0"/>
              <a:t>1951-2011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315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Χάρτης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21" y="239842"/>
            <a:ext cx="9276377" cy="63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74825" y="239842"/>
            <a:ext cx="31686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1000" b="1"/>
              <a:t>Δείκτης γήρανσης για τα ελληνικά νησιά (2011)</a:t>
            </a:r>
          </a:p>
          <a:p>
            <a:r>
              <a:rPr lang="el-GR" altLang="en-US" sz="1000" i="1"/>
              <a:t>Χάρτης 3.2 (Πηγή: ΕΛΣΤΑΤ, απογραφή πληθυσμού)</a:t>
            </a:r>
          </a:p>
        </p:txBody>
      </p:sp>
    </p:spTree>
    <p:extLst>
      <p:ext uri="{BB962C8B-B14F-4D97-AF65-F5344CB8AC3E}">
        <p14:creationId xmlns:p14="http://schemas.microsoft.com/office/powerpoint/2010/main" val="38219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Βάση">
  <a:themeElements>
    <a:clrScheme name="Βάση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TM03457444[[fn=Βάση]]</Template>
  <TotalTime>3124</TotalTime>
  <Words>1383</Words>
  <Application>Microsoft Office PowerPoint</Application>
  <PresentationFormat>Widescreen</PresentationFormat>
  <Paragraphs>115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Microsoft YaHei</vt:lpstr>
      <vt:lpstr>Arial</vt:lpstr>
      <vt:lpstr>Arial Unicode MS</vt:lpstr>
      <vt:lpstr>Calibri</vt:lpstr>
      <vt:lpstr>Corbel</vt:lpstr>
      <vt:lpstr>Courier New</vt:lpstr>
      <vt:lpstr>Palatino Linotype</vt:lpstr>
      <vt:lpstr>Times New Roman</vt:lpstr>
      <vt:lpstr>Βάση</vt:lpstr>
      <vt:lpstr>“Βιώσιμη ανάπτυξη σε νησιωτικές περιοχές: προκλήσεις και προοπτικές” </vt:lpstr>
      <vt:lpstr>Τα νησιά: «Νησιωτικότητα» – «Νησιωτισμός» </vt:lpstr>
      <vt:lpstr>Νησιά Ελλάδας</vt:lpstr>
      <vt:lpstr>PowerPoint Presentation</vt:lpstr>
      <vt:lpstr>Νησιά Ελλάδας - Πληθυσμός</vt:lpstr>
      <vt:lpstr>Πληθυσμός Ελλάδας και Ελληνικών Νησιών 1951-2011</vt:lpstr>
      <vt:lpstr>PowerPoint Presentation</vt:lpstr>
      <vt:lpstr>PowerPoint Presentation</vt:lpstr>
      <vt:lpstr>PowerPoint Presentation</vt:lpstr>
      <vt:lpstr>PowerPoint Presentation</vt:lpstr>
      <vt:lpstr>Νησιά Ελλάδας – Αγροτική Παραγωγή I</vt:lpstr>
      <vt:lpstr>Νησιά Ελλάδας – Αγροτική Παραγωγή ΙΙ</vt:lpstr>
      <vt:lpstr>Νησιά Ελλάδας – Αγροτική Παραγωγή ΙΙΙ</vt:lpstr>
      <vt:lpstr>PowerPoint Presentation</vt:lpstr>
      <vt:lpstr>PowerPoint Presentation</vt:lpstr>
      <vt:lpstr>PowerPoint Presentation</vt:lpstr>
      <vt:lpstr>PowerPoint Presentation</vt:lpstr>
      <vt:lpstr>Τι μπορούμε να κάνουμε</vt:lpstr>
      <vt:lpstr>PowerPoint Presentation</vt:lpstr>
      <vt:lpstr>Τι μπορούμε να κάνουμε ΙΙ</vt:lpstr>
      <vt:lpstr>Τι μπορούμε να κάνουμε ΙΙΙ</vt:lpstr>
      <vt:lpstr>Τι μπορούμε να κάνουμε ΙV</vt:lpstr>
      <vt:lpstr>Πολιτικές...</vt:lpstr>
      <vt:lpstr>  Ευχαριστούμε για τη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“Agro”, “Agri”, or “Rural”?  “Alternative” small scale tourism activities and local development on small islands:  towards a conceptual framework</dc:title>
  <dc:creator>Karampela Sofia</dc:creator>
  <cp:lastModifiedBy>Kizos Athanasios</cp:lastModifiedBy>
  <cp:revision>230</cp:revision>
  <dcterms:created xsi:type="dcterms:W3CDTF">2015-06-22T15:49:42Z</dcterms:created>
  <dcterms:modified xsi:type="dcterms:W3CDTF">2019-04-17T06:21:25Z</dcterms:modified>
</cp:coreProperties>
</file>