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4" r:id="rId2"/>
    <p:sldMasterId id="2147483765" r:id="rId3"/>
  </p:sldMasterIdLst>
  <p:notesMasterIdLst>
    <p:notesMasterId r:id="rId36"/>
  </p:notesMasterIdLst>
  <p:handoutMasterIdLst>
    <p:handoutMasterId r:id="rId37"/>
  </p:handoutMasterIdLst>
  <p:sldIdLst>
    <p:sldId id="256" r:id="rId4"/>
    <p:sldId id="289" r:id="rId5"/>
    <p:sldId id="287" r:id="rId6"/>
    <p:sldId id="290" r:id="rId7"/>
    <p:sldId id="291" r:id="rId8"/>
    <p:sldId id="288" r:id="rId9"/>
    <p:sldId id="258" r:id="rId10"/>
    <p:sldId id="272" r:id="rId11"/>
    <p:sldId id="285" r:id="rId12"/>
    <p:sldId id="270" r:id="rId13"/>
    <p:sldId id="292" r:id="rId14"/>
    <p:sldId id="293" r:id="rId15"/>
    <p:sldId id="271" r:id="rId16"/>
    <p:sldId id="286" r:id="rId17"/>
    <p:sldId id="276" r:id="rId18"/>
    <p:sldId id="275" r:id="rId19"/>
    <p:sldId id="273" r:id="rId20"/>
    <p:sldId id="274" r:id="rId21"/>
    <p:sldId id="260" r:id="rId22"/>
    <p:sldId id="277" r:id="rId23"/>
    <p:sldId id="279" r:id="rId24"/>
    <p:sldId id="278" r:id="rId25"/>
    <p:sldId id="280" r:id="rId26"/>
    <p:sldId id="262" r:id="rId27"/>
    <p:sldId id="284" r:id="rId28"/>
    <p:sldId id="263" r:id="rId29"/>
    <p:sldId id="264" r:id="rId30"/>
    <p:sldId id="267" r:id="rId31"/>
    <p:sldId id="265" r:id="rId32"/>
    <p:sldId id="281" r:id="rId33"/>
    <p:sldId id="282" r:id="rId34"/>
    <p:sldId id="283" r:id="rId35"/>
  </p:sldIdLst>
  <p:sldSz cx="12193588" cy="6858000"/>
  <p:notesSz cx="6797675" cy="9874250"/>
  <p:defaultTextStyle>
    <a:defPPr>
      <a:defRPr lang="el-G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DejaVu Sans" panose="020B0603030804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DejaVu Sans" panose="020B0603030804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DejaVu Sans" panose="020B0603030804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DejaVu Sans" panose="020B0603030804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DejaVu Sans" panose="020B0603030804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DejaVu Sans" panose="020B0603030804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DejaVu Sans" panose="020B0603030804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DejaVu Sans" panose="020B0603030804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DejaVu Sans" panose="020B0603030804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207" autoAdjust="0"/>
  </p:normalViewPr>
  <p:slideViewPr>
    <p:cSldViewPr snapToGrid="0">
      <p:cViewPr varScale="1">
        <p:scale>
          <a:sx n="67" d="100"/>
          <a:sy n="67" d="100"/>
        </p:scale>
        <p:origin x="6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E:\&#914;&#945;&#963;&#943;&#955;&#951;&#962;\&#927;%20&#960;&#955;&#951;&#952;&#965;&#963;&#956;&#972;&#962;%20&#964;&#969;&#957;%20&#957;&#951;&#963;&#953;&#974;&#957;%20&#964;&#959;&#965;%20&#913;&#961;&#967;&#953;&#960;&#949;&#955;&#940;&#947;&#959;&#965;&#962;\&#960;&#961;&#959;&#946;&#959;&#955;&#941;&#962;%20(version%201).xlsb.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E:\&#914;&#945;&#963;&#943;&#955;&#951;&#962;\&#927;%20&#960;&#955;&#951;&#952;&#965;&#963;&#956;&#972;&#962;%20&#964;&#969;&#957;%20&#957;&#951;&#963;&#953;&#974;&#957;%20&#964;&#959;&#965;%20&#913;&#961;&#967;&#953;&#960;&#949;&#955;&#940;&#947;&#959;&#965;&#962;\&#960;&#961;&#959;&#946;&#959;&#955;&#941;&#962;%20(version%201).xlsb.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lIns="0" tIns="0" rIns="0" bIns="0"/>
          <a:lstStyle/>
          <a:p>
            <a:pPr marL="0" marR="0" indent="0" algn="ctr" defTabSz="914400" fontAlgn="auto" hangingPunct="1">
              <a:lnSpc>
                <a:spcPct val="100000"/>
              </a:lnSpc>
              <a:spcBef>
                <a:spcPts val="0"/>
              </a:spcBef>
              <a:spcAft>
                <a:spcPts val="0"/>
              </a:spcAft>
              <a:tabLst/>
              <a:defRPr lang="el-GR" sz="1400" b="0" i="0" u="none" strike="noStrike" kern="1200" spc="0" baseline="0">
                <a:solidFill>
                  <a:srgbClr val="595959"/>
                </a:solidFill>
                <a:latin typeface="Calibri"/>
              </a:defRPr>
            </a:pPr>
            <a:r>
              <a:rPr lang="el-GR" sz="1400" b="0" i="0" u="none" strike="noStrike" kern="1200" cap="none" spc="0" baseline="0">
                <a:solidFill>
                  <a:srgbClr val="595959"/>
                </a:solidFill>
                <a:uFillTx/>
                <a:latin typeface="Calibri"/>
              </a:rPr>
              <a:t>Νομός Δωδεκανήσου 2016</a:t>
            </a:r>
          </a:p>
        </c:rich>
      </c:tx>
      <c:overlay val="0"/>
      <c:spPr>
        <a:noFill/>
        <a:ln>
          <a:noFill/>
        </a:ln>
      </c:spPr>
    </c:title>
    <c:autoTitleDeleted val="0"/>
    <c:plotArea>
      <c:layout/>
      <c:barChart>
        <c:barDir val="bar"/>
        <c:grouping val="clustered"/>
        <c:varyColors val="0"/>
        <c:ser>
          <c:idx val="1"/>
          <c:order val="0"/>
          <c:tx>
            <c:strRef>
              <c:f>πυραμίδες!$G$3</c:f>
              <c:strCache>
                <c:ptCount val="1"/>
                <c:pt idx="0">
                  <c:v>Γυναίκες</c:v>
                </c:pt>
              </c:strCache>
            </c:strRef>
          </c:tx>
          <c:spPr>
            <a:solidFill>
              <a:srgbClr val="C00000"/>
            </a:solidFill>
            <a:ln w="9528">
              <a:solidFill>
                <a:srgbClr val="595959"/>
              </a:solidFill>
              <a:prstDash val="solid"/>
            </a:ln>
          </c:spPr>
          <c:invertIfNegative val="0"/>
          <c:cat>
            <c:strRef>
              <c:f>πυραμίδες!$E$107:$E$125</c:f>
              <c:strCache>
                <c:ptCount val="19"/>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c:v>
                </c:pt>
              </c:strCache>
            </c:strRef>
          </c:cat>
          <c:val>
            <c:numRef>
              <c:f>πυραμίδες!$G$107:$G$125</c:f>
              <c:numCache>
                <c:formatCode>0</c:formatCode>
                <c:ptCount val="19"/>
                <c:pt idx="0">
                  <c:v>5159</c:v>
                </c:pt>
                <c:pt idx="1">
                  <c:v>6302</c:v>
                </c:pt>
                <c:pt idx="2">
                  <c:v>6172</c:v>
                </c:pt>
                <c:pt idx="3">
                  <c:v>5857</c:v>
                </c:pt>
                <c:pt idx="4">
                  <c:v>4937</c:v>
                </c:pt>
                <c:pt idx="5">
                  <c:v>6393</c:v>
                </c:pt>
                <c:pt idx="6">
                  <c:v>7578</c:v>
                </c:pt>
                <c:pt idx="7">
                  <c:v>8249</c:v>
                </c:pt>
                <c:pt idx="8">
                  <c:v>8242</c:v>
                </c:pt>
                <c:pt idx="9">
                  <c:v>8063</c:v>
                </c:pt>
                <c:pt idx="10">
                  <c:v>6890</c:v>
                </c:pt>
                <c:pt idx="11">
                  <c:v>6532</c:v>
                </c:pt>
                <c:pt idx="12">
                  <c:v>6050</c:v>
                </c:pt>
                <c:pt idx="13">
                  <c:v>6167</c:v>
                </c:pt>
                <c:pt idx="14">
                  <c:v>4196</c:v>
                </c:pt>
                <c:pt idx="15">
                  <c:v>3203</c:v>
                </c:pt>
                <c:pt idx="16">
                  <c:v>2490</c:v>
                </c:pt>
                <c:pt idx="17">
                  <c:v>1454.8951048951049</c:v>
                </c:pt>
                <c:pt idx="18">
                  <c:v>720.10489510489515</c:v>
                </c:pt>
              </c:numCache>
            </c:numRef>
          </c:val>
          <c:extLst>
            <c:ext xmlns:c16="http://schemas.microsoft.com/office/drawing/2014/chart" uri="{C3380CC4-5D6E-409C-BE32-E72D297353CC}">
              <c16:uniqueId val="{00000001-C77B-461F-82CF-0B1C30DEF7EB}"/>
            </c:ext>
          </c:extLst>
        </c:ser>
        <c:ser>
          <c:idx val="0"/>
          <c:order val="1"/>
          <c:tx>
            <c:strRef>
              <c:f>πυραμίδες!$F$3</c:f>
              <c:strCache>
                <c:ptCount val="1"/>
                <c:pt idx="0">
                  <c:v>Άνδρες</c:v>
                </c:pt>
              </c:strCache>
            </c:strRef>
          </c:tx>
          <c:spPr>
            <a:solidFill>
              <a:srgbClr val="4472C4"/>
            </a:solidFill>
            <a:ln w="9528">
              <a:solidFill>
                <a:srgbClr val="595959"/>
              </a:solidFill>
              <a:prstDash val="solid"/>
            </a:ln>
          </c:spPr>
          <c:invertIfNegative val="0"/>
          <c:cat>
            <c:strRef>
              <c:f>πυραμίδες!$E$107:$E$125</c:f>
              <c:strCache>
                <c:ptCount val="19"/>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c:v>
                </c:pt>
              </c:strCache>
            </c:strRef>
          </c:cat>
          <c:val>
            <c:numRef>
              <c:f>πυραμίδες!$F$107:$F$125</c:f>
              <c:numCache>
                <c:formatCode>0</c:formatCode>
                <c:ptCount val="19"/>
                <c:pt idx="0">
                  <c:v>-5501</c:v>
                </c:pt>
                <c:pt idx="1">
                  <c:v>-5926</c:v>
                </c:pt>
                <c:pt idx="2">
                  <c:v>-6112</c:v>
                </c:pt>
                <c:pt idx="3">
                  <c:v>-6209</c:v>
                </c:pt>
                <c:pt idx="4">
                  <c:v>-6524</c:v>
                </c:pt>
                <c:pt idx="5">
                  <c:v>-8009</c:v>
                </c:pt>
                <c:pt idx="6">
                  <c:v>-8471</c:v>
                </c:pt>
                <c:pt idx="7">
                  <c:v>-8297</c:v>
                </c:pt>
                <c:pt idx="8">
                  <c:v>-7874</c:v>
                </c:pt>
                <c:pt idx="9">
                  <c:v>-7220</c:v>
                </c:pt>
                <c:pt idx="10">
                  <c:v>-6485</c:v>
                </c:pt>
                <c:pt idx="11">
                  <c:v>-6273</c:v>
                </c:pt>
                <c:pt idx="12">
                  <c:v>-5706</c:v>
                </c:pt>
                <c:pt idx="13">
                  <c:v>-5781</c:v>
                </c:pt>
                <c:pt idx="14">
                  <c:v>-3986</c:v>
                </c:pt>
                <c:pt idx="15">
                  <c:v>-3040</c:v>
                </c:pt>
                <c:pt idx="16">
                  <c:v>-2017</c:v>
                </c:pt>
                <c:pt idx="17">
                  <c:v>-1053.5022026431718</c:v>
                </c:pt>
                <c:pt idx="18">
                  <c:v>-444.49779735682813</c:v>
                </c:pt>
              </c:numCache>
            </c:numRef>
          </c:val>
          <c:extLst>
            <c:ext xmlns:c16="http://schemas.microsoft.com/office/drawing/2014/chart" uri="{C3380CC4-5D6E-409C-BE32-E72D297353CC}">
              <c16:uniqueId val="{00000000-C77B-461F-82CF-0B1C30DEF7EB}"/>
            </c:ext>
          </c:extLst>
        </c:ser>
        <c:dLbls>
          <c:showLegendKey val="0"/>
          <c:showVal val="0"/>
          <c:showCatName val="0"/>
          <c:showSerName val="0"/>
          <c:showPercent val="0"/>
          <c:showBubbleSize val="0"/>
        </c:dLbls>
        <c:gapWidth val="3"/>
        <c:overlap val="100"/>
        <c:axId val="1505760656"/>
        <c:axId val="1505752496"/>
      </c:barChart>
      <c:valAx>
        <c:axId val="1505752496"/>
        <c:scaling>
          <c:orientation val="minMax"/>
          <c:max val="9000"/>
          <c:min val="-9000"/>
        </c:scaling>
        <c:delete val="0"/>
        <c:axPos val="b"/>
        <c:majorGridlines>
          <c:spPr>
            <a:ln w="9528" cap="flat">
              <a:solidFill>
                <a:srgbClr val="D9D9D9"/>
              </a:solidFill>
              <a:prstDash val="solid"/>
              <a:round/>
            </a:ln>
          </c:spPr>
        </c:majorGridlines>
        <c:numFmt formatCode="0;0"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lang="el-GR" sz="1000" b="0" i="0" u="none" strike="noStrike" kern="1200" baseline="0">
                <a:solidFill>
                  <a:sysClr val="windowText" lastClr="000000"/>
                </a:solidFill>
                <a:latin typeface="Calibri"/>
              </a:defRPr>
            </a:pPr>
            <a:endParaRPr lang="el-GR"/>
          </a:p>
        </c:txPr>
        <c:crossAx val="1505760656"/>
        <c:crosses val="autoZero"/>
        <c:crossBetween val="between"/>
      </c:valAx>
      <c:catAx>
        <c:axId val="1505760656"/>
        <c:scaling>
          <c:orientation val="minMax"/>
        </c:scaling>
        <c:delete val="0"/>
        <c:axPos val="l"/>
        <c:numFmt formatCode="General" sourceLinked="1"/>
        <c:majorTickMark val="none"/>
        <c:minorTickMark val="none"/>
        <c:tickLblPos val="low"/>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el-GR" sz="900" b="0" i="0" u="none" strike="noStrike" kern="1200" baseline="0">
                <a:solidFill>
                  <a:sysClr val="windowText" lastClr="000000"/>
                </a:solidFill>
                <a:latin typeface="Calibri"/>
              </a:defRPr>
            </a:pPr>
            <a:endParaRPr lang="el-GR"/>
          </a:p>
        </c:txPr>
        <c:crossAx val="1505752496"/>
        <c:crosses val="autoZero"/>
        <c:auto val="1"/>
        <c:lblAlgn val="ctr"/>
        <c:lblOffset val="100"/>
        <c:tickLblSkip val="1"/>
        <c:noMultiLvlLbl val="0"/>
      </c:catAx>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lang="el-GR" sz="900" b="0" i="0" u="none" strike="noStrike" kern="1200" baseline="0">
              <a:solidFill>
                <a:sysClr val="windowText" lastClr="000000"/>
              </a:solidFill>
              <a:latin typeface="Calibri"/>
            </a:defRPr>
          </a:pPr>
          <a:endParaRPr lang="el-GR"/>
        </a:p>
      </c:txPr>
    </c:legend>
    <c:plotVisOnly val="1"/>
    <c:dispBlanksAs val="gap"/>
    <c:showDLblsOverMax val="0"/>
  </c:chart>
  <c:spPr>
    <a:solidFill>
      <a:srgbClr val="FFFFFF"/>
    </a:solid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el-GR" sz="1000" b="0" i="0" u="none" strike="noStrike" kern="1200" baseline="0">
          <a:solidFill>
            <a:srgbClr val="000000"/>
          </a:solidFill>
          <a:latin typeface="Calibri"/>
        </a:defRPr>
      </a:pPr>
      <a:endParaRPr lang="el-G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lIns="0" tIns="0" rIns="0" bIns="0"/>
          <a:lstStyle/>
          <a:p>
            <a:pPr marL="0" marR="0" indent="0" algn="ctr" defTabSz="914400" fontAlgn="auto" hangingPunct="1">
              <a:lnSpc>
                <a:spcPct val="100000"/>
              </a:lnSpc>
              <a:spcBef>
                <a:spcPts val="0"/>
              </a:spcBef>
              <a:spcAft>
                <a:spcPts val="0"/>
              </a:spcAft>
              <a:tabLst/>
              <a:defRPr lang="el-GR" sz="1400" b="0" i="0" u="none" strike="noStrike" kern="1200" spc="0" baseline="0">
                <a:solidFill>
                  <a:srgbClr val="000000"/>
                </a:solidFill>
                <a:latin typeface="Calibri"/>
              </a:defRPr>
            </a:pPr>
            <a:r>
              <a:rPr lang="el-GR" sz="1400" b="0" i="0" u="none" strike="noStrike" kern="1200" cap="none" spc="0" baseline="0">
                <a:solidFill>
                  <a:srgbClr val="000000"/>
                </a:solidFill>
                <a:uFillTx/>
                <a:latin typeface="Calibri"/>
              </a:rPr>
              <a:t>Νομός Λέσβου 2016</a:t>
            </a:r>
          </a:p>
        </c:rich>
      </c:tx>
      <c:overlay val="0"/>
      <c:spPr>
        <a:noFill/>
        <a:ln>
          <a:noFill/>
        </a:ln>
      </c:spPr>
    </c:title>
    <c:autoTitleDeleted val="0"/>
    <c:plotArea>
      <c:layout/>
      <c:barChart>
        <c:barDir val="bar"/>
        <c:grouping val="clustered"/>
        <c:varyColors val="0"/>
        <c:ser>
          <c:idx val="1"/>
          <c:order val="0"/>
          <c:tx>
            <c:strRef>
              <c:f>πυραμίδες!$G$3</c:f>
              <c:strCache>
                <c:ptCount val="1"/>
                <c:pt idx="0">
                  <c:v>Γυναίκες</c:v>
                </c:pt>
              </c:strCache>
            </c:strRef>
          </c:tx>
          <c:spPr>
            <a:solidFill>
              <a:srgbClr val="C00000"/>
            </a:solidFill>
            <a:ln w="9528">
              <a:solidFill>
                <a:srgbClr val="7F7F7F"/>
              </a:solidFill>
              <a:prstDash val="solid"/>
            </a:ln>
          </c:spPr>
          <c:invertIfNegative val="0"/>
          <c:cat>
            <c:strRef>
              <c:f>πυραμίδες!$E$4:$E$22</c:f>
              <c:strCache>
                <c:ptCount val="19"/>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c:v>
                </c:pt>
              </c:strCache>
            </c:strRef>
          </c:cat>
          <c:val>
            <c:numRef>
              <c:f>πυραμίδες!$G$4:$G$22</c:f>
              <c:numCache>
                <c:formatCode>General</c:formatCode>
                <c:ptCount val="19"/>
                <c:pt idx="0">
                  <c:v>2313</c:v>
                </c:pt>
                <c:pt idx="1">
                  <c:v>2669</c:v>
                </c:pt>
                <c:pt idx="2">
                  <c:v>2481</c:v>
                </c:pt>
                <c:pt idx="3">
                  <c:v>2557</c:v>
                </c:pt>
                <c:pt idx="4">
                  <c:v>2514</c:v>
                </c:pt>
                <c:pt idx="5">
                  <c:v>2639</c:v>
                </c:pt>
                <c:pt idx="6">
                  <c:v>2781</c:v>
                </c:pt>
                <c:pt idx="7">
                  <c:v>3517</c:v>
                </c:pt>
                <c:pt idx="8">
                  <c:v>3361</c:v>
                </c:pt>
                <c:pt idx="9">
                  <c:v>3701</c:v>
                </c:pt>
                <c:pt idx="10">
                  <c:v>3373</c:v>
                </c:pt>
                <c:pt idx="11">
                  <c:v>3197</c:v>
                </c:pt>
                <c:pt idx="12">
                  <c:v>2831</c:v>
                </c:pt>
                <c:pt idx="13">
                  <c:v>3254</c:v>
                </c:pt>
                <c:pt idx="14">
                  <c:v>2838</c:v>
                </c:pt>
                <c:pt idx="15">
                  <c:v>2466</c:v>
                </c:pt>
                <c:pt idx="16">
                  <c:v>2503</c:v>
                </c:pt>
                <c:pt idx="17" formatCode="0">
                  <c:v>1778.610226320201</c:v>
                </c:pt>
                <c:pt idx="18" formatCode="0">
                  <c:v>880.38977367979896</c:v>
                </c:pt>
              </c:numCache>
            </c:numRef>
          </c:val>
          <c:extLst>
            <c:ext xmlns:c16="http://schemas.microsoft.com/office/drawing/2014/chart" uri="{C3380CC4-5D6E-409C-BE32-E72D297353CC}">
              <c16:uniqueId val="{00000001-4631-40A1-8D24-8612864E3223}"/>
            </c:ext>
          </c:extLst>
        </c:ser>
        <c:ser>
          <c:idx val="0"/>
          <c:order val="1"/>
          <c:tx>
            <c:strRef>
              <c:f>πυραμίδες!$F$3</c:f>
              <c:strCache>
                <c:ptCount val="1"/>
                <c:pt idx="0">
                  <c:v>Άνδρες</c:v>
                </c:pt>
              </c:strCache>
            </c:strRef>
          </c:tx>
          <c:spPr>
            <a:solidFill>
              <a:srgbClr val="4472C4"/>
            </a:solidFill>
            <a:ln w="9528">
              <a:solidFill>
                <a:srgbClr val="595959"/>
              </a:solidFill>
              <a:prstDash val="solid"/>
            </a:ln>
          </c:spPr>
          <c:invertIfNegative val="0"/>
          <c:cat>
            <c:strRef>
              <c:f>πυραμίδες!$E$4:$E$22</c:f>
              <c:strCache>
                <c:ptCount val="19"/>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c:v>
                </c:pt>
              </c:strCache>
            </c:strRef>
          </c:cat>
          <c:val>
            <c:numRef>
              <c:f>πυραμίδες!$F$4:$F$22</c:f>
              <c:numCache>
                <c:formatCode>General</c:formatCode>
                <c:ptCount val="19"/>
                <c:pt idx="0">
                  <c:v>-2598</c:v>
                </c:pt>
                <c:pt idx="1">
                  <c:v>-2787</c:v>
                </c:pt>
                <c:pt idx="2">
                  <c:v>-2708</c:v>
                </c:pt>
                <c:pt idx="3">
                  <c:v>-2850</c:v>
                </c:pt>
                <c:pt idx="4">
                  <c:v>-3579</c:v>
                </c:pt>
                <c:pt idx="5">
                  <c:v>-4369</c:v>
                </c:pt>
                <c:pt idx="6">
                  <c:v>-3391</c:v>
                </c:pt>
                <c:pt idx="7">
                  <c:v>-3245</c:v>
                </c:pt>
                <c:pt idx="8">
                  <c:v>-3289</c:v>
                </c:pt>
                <c:pt idx="9">
                  <c:v>-3506</c:v>
                </c:pt>
                <c:pt idx="10">
                  <c:v>-3365</c:v>
                </c:pt>
                <c:pt idx="11">
                  <c:v>-3161</c:v>
                </c:pt>
                <c:pt idx="12">
                  <c:v>-2731</c:v>
                </c:pt>
                <c:pt idx="13">
                  <c:v>-2884</c:v>
                </c:pt>
                <c:pt idx="14">
                  <c:v>-2427</c:v>
                </c:pt>
                <c:pt idx="15">
                  <c:v>-1973</c:v>
                </c:pt>
                <c:pt idx="16">
                  <c:v>-1702</c:v>
                </c:pt>
                <c:pt idx="17" formatCode="0">
                  <c:v>-1077.2262723521321</c:v>
                </c:pt>
                <c:pt idx="18" formatCode="0">
                  <c:v>-493.77372764786793</c:v>
                </c:pt>
              </c:numCache>
            </c:numRef>
          </c:val>
          <c:extLst>
            <c:ext xmlns:c16="http://schemas.microsoft.com/office/drawing/2014/chart" uri="{C3380CC4-5D6E-409C-BE32-E72D297353CC}">
              <c16:uniqueId val="{00000000-4631-40A1-8D24-8612864E3223}"/>
            </c:ext>
          </c:extLst>
        </c:ser>
        <c:dLbls>
          <c:showLegendKey val="0"/>
          <c:showVal val="0"/>
          <c:showCatName val="0"/>
          <c:showSerName val="0"/>
          <c:showPercent val="0"/>
          <c:showBubbleSize val="0"/>
        </c:dLbls>
        <c:gapWidth val="3"/>
        <c:overlap val="100"/>
        <c:axId val="1505756848"/>
        <c:axId val="1505754128"/>
      </c:barChart>
      <c:valAx>
        <c:axId val="1505754128"/>
        <c:scaling>
          <c:orientation val="minMax"/>
        </c:scaling>
        <c:delete val="0"/>
        <c:axPos val="b"/>
        <c:majorGridlines>
          <c:spPr>
            <a:ln w="9528" cap="flat">
              <a:solidFill>
                <a:srgbClr val="D9D9D9"/>
              </a:solidFill>
              <a:prstDash val="solid"/>
              <a:round/>
            </a:ln>
          </c:spPr>
        </c:majorGridlines>
        <c:numFmt formatCode="0;0"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lang="el-GR" sz="1050" b="0" i="0" u="none" strike="noStrike" kern="1200" baseline="0">
                <a:solidFill>
                  <a:srgbClr val="000000"/>
                </a:solidFill>
                <a:latin typeface="Calibri"/>
              </a:defRPr>
            </a:pPr>
            <a:endParaRPr lang="el-GR"/>
          </a:p>
        </c:txPr>
        <c:crossAx val="1505756848"/>
        <c:crosses val="autoZero"/>
        <c:crossBetween val="between"/>
      </c:valAx>
      <c:catAx>
        <c:axId val="1505756848"/>
        <c:scaling>
          <c:orientation val="minMax"/>
        </c:scaling>
        <c:delete val="0"/>
        <c:axPos val="l"/>
        <c:numFmt formatCode="General" sourceLinked="1"/>
        <c:majorTickMark val="none"/>
        <c:minorTickMark val="none"/>
        <c:tickLblPos val="low"/>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el-GR" sz="1100" b="0" i="0" u="none" strike="noStrike" kern="1200" baseline="0">
                <a:solidFill>
                  <a:srgbClr val="000000"/>
                </a:solidFill>
                <a:latin typeface="Calibri"/>
              </a:defRPr>
            </a:pPr>
            <a:endParaRPr lang="el-GR"/>
          </a:p>
        </c:txPr>
        <c:crossAx val="1505754128"/>
        <c:crosses val="autoZero"/>
        <c:auto val="1"/>
        <c:lblAlgn val="ctr"/>
        <c:lblOffset val="100"/>
        <c:tickLblSkip val="1"/>
        <c:noMultiLvlLbl val="0"/>
      </c:catAx>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lang="el-GR" sz="1100" b="0" i="0" u="none" strike="noStrike" kern="1200" baseline="0">
              <a:solidFill>
                <a:srgbClr val="000000"/>
              </a:solidFill>
              <a:latin typeface="Calibri"/>
            </a:defRPr>
          </a:pPr>
          <a:endParaRPr lang="el-GR"/>
        </a:p>
      </c:txPr>
    </c:legend>
    <c:plotVisOnly val="1"/>
    <c:dispBlanksAs val="gap"/>
    <c:showDLblsOverMax val="0"/>
  </c:chart>
  <c:spPr>
    <a:solidFill>
      <a:srgbClr val="FFFFFF"/>
    </a:solid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el-GR" sz="1000" b="0" i="0" u="none" strike="noStrike" kern="1200" baseline="0">
          <a:solidFill>
            <a:srgbClr val="000000"/>
          </a:solidFill>
          <a:latin typeface="Calibri"/>
        </a:defRPr>
      </a:pPr>
      <a:endParaRPr lang="el-GR"/>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1D21172D-27A1-4BC0-86FE-79E938038111}"/>
              </a:ext>
            </a:extLst>
          </p:cNvPr>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pPr>
              <a:defRPr/>
            </a:pPr>
            <a:endParaRPr lang="el-GR"/>
          </a:p>
        </p:txBody>
      </p:sp>
      <p:sp>
        <p:nvSpPr>
          <p:cNvPr id="3" name="Θέση ημερομηνίας 2">
            <a:extLst>
              <a:ext uri="{FF2B5EF4-FFF2-40B4-BE49-F238E27FC236}">
                <a16:creationId xmlns:a16="http://schemas.microsoft.com/office/drawing/2014/main" id="{A9259980-C668-49D7-9C9C-B1FE0D15A6D1}"/>
              </a:ext>
            </a:extLst>
          </p:cNvPr>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a:defRPr sz="1200"/>
            </a:lvl1pPr>
          </a:lstStyle>
          <a:p>
            <a:pPr>
              <a:defRPr/>
            </a:pPr>
            <a:fld id="{4B4C09A8-9FD0-4388-94C2-FC7460CFF504}" type="datetimeFigureOut">
              <a:rPr lang="el-GR"/>
              <a:pPr>
                <a:defRPr/>
              </a:pPr>
              <a:t>16/5/2023</a:t>
            </a:fld>
            <a:endParaRPr lang="el-GR"/>
          </a:p>
        </p:txBody>
      </p:sp>
      <p:sp>
        <p:nvSpPr>
          <p:cNvPr id="4" name="Θέση υποσέλιδου 3">
            <a:extLst>
              <a:ext uri="{FF2B5EF4-FFF2-40B4-BE49-F238E27FC236}">
                <a16:creationId xmlns:a16="http://schemas.microsoft.com/office/drawing/2014/main" id="{5BCE63F7-4EEE-4DD3-B161-70382008A545}"/>
              </a:ext>
            </a:extLst>
          </p:cNvPr>
          <p:cNvSpPr>
            <a:spLocks noGrp="1"/>
          </p:cNvSpPr>
          <p:nvPr>
            <p:ph type="ftr" sz="quarter" idx="2"/>
          </p:nvPr>
        </p:nvSpPr>
        <p:spPr>
          <a:xfrm>
            <a:off x="0" y="9380538"/>
            <a:ext cx="2946400" cy="493712"/>
          </a:xfrm>
          <a:prstGeom prst="rect">
            <a:avLst/>
          </a:prstGeom>
        </p:spPr>
        <p:txBody>
          <a:bodyPr vert="horz" lIns="91440" tIns="45720" rIns="91440" bIns="45720" rtlCol="0" anchor="b"/>
          <a:lstStyle>
            <a:lvl1pPr algn="l">
              <a:defRPr sz="1200"/>
            </a:lvl1pPr>
          </a:lstStyle>
          <a:p>
            <a:pPr>
              <a:defRPr/>
            </a:pPr>
            <a:endParaRPr lang="el-GR"/>
          </a:p>
        </p:txBody>
      </p:sp>
      <p:sp>
        <p:nvSpPr>
          <p:cNvPr id="5" name="Θέση αριθμού διαφάνειας 4">
            <a:extLst>
              <a:ext uri="{FF2B5EF4-FFF2-40B4-BE49-F238E27FC236}">
                <a16:creationId xmlns:a16="http://schemas.microsoft.com/office/drawing/2014/main" id="{45625957-D8E3-488A-8A8C-54AC1A2C6B4C}"/>
              </a:ext>
            </a:extLst>
          </p:cNvPr>
          <p:cNvSpPr>
            <a:spLocks noGrp="1"/>
          </p:cNvSpPr>
          <p:nvPr>
            <p:ph type="sldNum" sz="quarter" idx="3"/>
          </p:nvPr>
        </p:nvSpPr>
        <p:spPr>
          <a:xfrm>
            <a:off x="3849688" y="9380538"/>
            <a:ext cx="2946400" cy="493712"/>
          </a:xfrm>
          <a:prstGeom prst="rect">
            <a:avLst/>
          </a:prstGeom>
        </p:spPr>
        <p:txBody>
          <a:bodyPr vert="horz" lIns="91440" tIns="45720" rIns="91440" bIns="45720" rtlCol="0" anchor="b"/>
          <a:lstStyle>
            <a:lvl1pPr algn="r">
              <a:defRPr sz="1200"/>
            </a:lvl1pPr>
          </a:lstStyle>
          <a:p>
            <a:pPr>
              <a:defRPr/>
            </a:pPr>
            <a:fld id="{12249B1B-1E4E-4A2B-A6AD-9789D6F36C28}" type="slidenum">
              <a:rPr lang="el-GR"/>
              <a:pPr>
                <a:defRPr/>
              </a:pPr>
              <a:t>‹#›</a:t>
            </a:fld>
            <a:endParaRPr lang="el-G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 name="PlaceHolder 1">
            <a:extLst>
              <a:ext uri="{FF2B5EF4-FFF2-40B4-BE49-F238E27FC236}">
                <a16:creationId xmlns:a16="http://schemas.microsoft.com/office/drawing/2014/main" id="{8B177C14-1B97-4C18-B18B-C1FA96112627}"/>
              </a:ext>
            </a:extLst>
          </p:cNvPr>
          <p:cNvSpPr>
            <a:spLocks noGrp="1"/>
          </p:cNvSpPr>
          <p:nvPr>
            <p:ph type="body"/>
          </p:nvPr>
        </p:nvSpPr>
        <p:spPr>
          <a:xfrm>
            <a:off x="679450" y="4689475"/>
            <a:ext cx="5438775" cy="4443413"/>
          </a:xfrm>
          <a:prstGeom prst="rect">
            <a:avLst/>
          </a:prstGeom>
        </p:spPr>
        <p:txBody>
          <a:bodyPr lIns="0" tIns="0" rIns="0" bIns="0"/>
          <a:lstStyle/>
          <a:p>
            <a:pPr lvl="0"/>
            <a:r>
              <a:rPr lang="en-US" noProof="0"/>
              <a:t>Click to edit the notes format</a:t>
            </a:r>
            <a:endParaRPr noProof="0"/>
          </a:p>
        </p:txBody>
      </p:sp>
      <p:sp>
        <p:nvSpPr>
          <p:cNvPr id="115" name="PlaceHolder 2">
            <a:extLst>
              <a:ext uri="{FF2B5EF4-FFF2-40B4-BE49-F238E27FC236}">
                <a16:creationId xmlns:a16="http://schemas.microsoft.com/office/drawing/2014/main" id="{B8B35B19-842B-49F5-B8B6-809041C26F8B}"/>
              </a:ext>
            </a:extLst>
          </p:cNvPr>
          <p:cNvSpPr>
            <a:spLocks noGrp="1"/>
          </p:cNvSpPr>
          <p:nvPr>
            <p:ph type="hdr"/>
          </p:nvPr>
        </p:nvSpPr>
        <p:spPr>
          <a:xfrm>
            <a:off x="0" y="0"/>
            <a:ext cx="2951163" cy="493713"/>
          </a:xfrm>
          <a:prstGeom prst="rect">
            <a:avLst/>
          </a:prstGeom>
        </p:spPr>
        <p:txBody>
          <a:bodyPr lIns="0" tIns="0" rIns="0" bIns="0"/>
          <a:lstStyle>
            <a:lvl1pPr eaLnBrk="1" fontAlgn="auto" hangingPunct="1">
              <a:spcBef>
                <a:spcPts val="0"/>
              </a:spcBef>
              <a:spcAft>
                <a:spcPts val="0"/>
              </a:spcAft>
              <a:defRPr sz="1300" spc="-1">
                <a:latin typeface="Times New Roman"/>
                <a:cs typeface="+mn-cs"/>
              </a:defRPr>
            </a:lvl1pPr>
          </a:lstStyle>
          <a:p>
            <a:pPr>
              <a:defRPr/>
            </a:pPr>
            <a:r>
              <a:rPr lang="en-US"/>
              <a:t>&lt;header&gt;</a:t>
            </a:r>
            <a:endParaRPr lang="en-US" sz="1600" spc="0">
              <a:latin typeface="+mn-lt"/>
            </a:endParaRPr>
          </a:p>
        </p:txBody>
      </p:sp>
      <p:sp>
        <p:nvSpPr>
          <p:cNvPr id="116" name="PlaceHolder 3">
            <a:extLst>
              <a:ext uri="{FF2B5EF4-FFF2-40B4-BE49-F238E27FC236}">
                <a16:creationId xmlns:a16="http://schemas.microsoft.com/office/drawing/2014/main" id="{5433DBE1-B24F-45B0-A14C-00AE0723DAEF}"/>
              </a:ext>
            </a:extLst>
          </p:cNvPr>
          <p:cNvSpPr>
            <a:spLocks noGrp="1"/>
          </p:cNvSpPr>
          <p:nvPr>
            <p:ph type="dt"/>
          </p:nvPr>
        </p:nvSpPr>
        <p:spPr>
          <a:xfrm>
            <a:off x="3846513" y="0"/>
            <a:ext cx="2951162" cy="493713"/>
          </a:xfrm>
          <a:prstGeom prst="rect">
            <a:avLst/>
          </a:prstGeom>
        </p:spPr>
        <p:txBody>
          <a:bodyPr lIns="0" tIns="0" rIns="0" bIns="0"/>
          <a:lstStyle>
            <a:lvl1pPr algn="r" eaLnBrk="1" fontAlgn="auto" hangingPunct="1">
              <a:spcBef>
                <a:spcPts val="0"/>
              </a:spcBef>
              <a:spcAft>
                <a:spcPts val="0"/>
              </a:spcAft>
              <a:defRPr sz="1300" spc="-1">
                <a:latin typeface="Times New Roman"/>
                <a:cs typeface="+mn-cs"/>
              </a:defRPr>
            </a:lvl1pPr>
          </a:lstStyle>
          <a:p>
            <a:pPr>
              <a:defRPr/>
            </a:pPr>
            <a:r>
              <a:rPr lang="en-US"/>
              <a:t>&lt;date/time&gt;</a:t>
            </a:r>
            <a:endParaRPr lang="en-US" sz="1600" spc="0">
              <a:latin typeface="+mn-lt"/>
            </a:endParaRPr>
          </a:p>
        </p:txBody>
      </p:sp>
      <p:sp>
        <p:nvSpPr>
          <p:cNvPr id="117" name="PlaceHolder 4">
            <a:extLst>
              <a:ext uri="{FF2B5EF4-FFF2-40B4-BE49-F238E27FC236}">
                <a16:creationId xmlns:a16="http://schemas.microsoft.com/office/drawing/2014/main" id="{5BA6A04F-3DFC-4FB8-9EE3-F6D16520C8FC}"/>
              </a:ext>
            </a:extLst>
          </p:cNvPr>
          <p:cNvSpPr>
            <a:spLocks noGrp="1"/>
          </p:cNvSpPr>
          <p:nvPr>
            <p:ph type="ftr"/>
          </p:nvPr>
        </p:nvSpPr>
        <p:spPr>
          <a:xfrm>
            <a:off x="0" y="9380538"/>
            <a:ext cx="2951163" cy="493712"/>
          </a:xfrm>
          <a:prstGeom prst="rect">
            <a:avLst/>
          </a:prstGeom>
        </p:spPr>
        <p:txBody>
          <a:bodyPr lIns="0" tIns="0" rIns="0" bIns="0" anchor="b"/>
          <a:lstStyle>
            <a:lvl1pPr eaLnBrk="1" fontAlgn="auto" hangingPunct="1">
              <a:spcBef>
                <a:spcPts val="0"/>
              </a:spcBef>
              <a:spcAft>
                <a:spcPts val="0"/>
              </a:spcAft>
              <a:defRPr sz="1300" spc="-1">
                <a:latin typeface="Times New Roman"/>
                <a:cs typeface="+mn-cs"/>
              </a:defRPr>
            </a:lvl1pPr>
          </a:lstStyle>
          <a:p>
            <a:pPr>
              <a:defRPr/>
            </a:pPr>
            <a:r>
              <a:rPr lang="en-US"/>
              <a:t>&lt;footer&gt;</a:t>
            </a:r>
            <a:endParaRPr lang="en-US" sz="1600" spc="0">
              <a:latin typeface="+mn-lt"/>
            </a:endParaRPr>
          </a:p>
        </p:txBody>
      </p:sp>
      <p:sp>
        <p:nvSpPr>
          <p:cNvPr id="118" name="PlaceHolder 5">
            <a:extLst>
              <a:ext uri="{FF2B5EF4-FFF2-40B4-BE49-F238E27FC236}">
                <a16:creationId xmlns:a16="http://schemas.microsoft.com/office/drawing/2014/main" id="{1ACE5649-AE93-4491-99BD-6ED6A9AD4B0E}"/>
              </a:ext>
            </a:extLst>
          </p:cNvPr>
          <p:cNvSpPr>
            <a:spLocks noGrp="1"/>
          </p:cNvSpPr>
          <p:nvPr>
            <p:ph type="sldNum"/>
          </p:nvPr>
        </p:nvSpPr>
        <p:spPr>
          <a:xfrm>
            <a:off x="3846513" y="9380538"/>
            <a:ext cx="2951162" cy="493712"/>
          </a:xfrm>
          <a:prstGeom prst="rect">
            <a:avLst/>
          </a:prstGeom>
        </p:spPr>
        <p:txBody>
          <a:bodyPr lIns="0" tIns="0" rIns="0" bIns="0" anchor="b"/>
          <a:lstStyle>
            <a:lvl1pPr algn="r" eaLnBrk="1" fontAlgn="auto" hangingPunct="1">
              <a:spcBef>
                <a:spcPts val="0"/>
              </a:spcBef>
              <a:spcAft>
                <a:spcPts val="0"/>
              </a:spcAft>
              <a:defRPr sz="1300" spc="-1">
                <a:latin typeface="Times New Roman"/>
                <a:cs typeface="+mn-cs"/>
              </a:defRPr>
            </a:lvl1pPr>
          </a:lstStyle>
          <a:p>
            <a:pPr>
              <a:defRPr/>
            </a:pPr>
            <a:fld id="{FF038B21-D1E6-4EEE-80AB-37C36DBB129D}" type="slidenum">
              <a:rPr lang="en-US"/>
              <a:pPr>
                <a:defRPr/>
              </a:pPr>
              <a:t>‹#›</a:t>
            </a:fld>
            <a:endParaRPr lang="en-US" sz="1600" spc="0">
              <a:latin typeface="+mn-lt"/>
            </a:endParaRP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id="{E96E813B-B7E2-41E4-827C-B7C68304ABA9}"/>
              </a:ext>
            </a:extLst>
          </p:cNvPr>
          <p:cNvSpPr>
            <a:spLocks noGrp="1" noChangeArrowheads="1"/>
          </p:cNvSpPr>
          <p:nvPr>
            <p:ph type="sldNum" sz="quarter"/>
          </p:nvPr>
        </p:nvSpPr>
        <p:spPr/>
        <p:txBody>
          <a:bodyPr/>
          <a:lstStyle/>
          <a:p>
            <a:pPr>
              <a:defRPr/>
            </a:pPr>
            <a:fld id="{0F0A354F-2E45-43D0-9EBE-DDE27EBFEE29}" type="slidenum">
              <a:rPr lang="el-GR" altLang="el-GR"/>
              <a:pPr>
                <a:defRPr/>
              </a:pPr>
              <a:t>1</a:t>
            </a:fld>
            <a:endParaRPr lang="el-GR" altLang="el-GR"/>
          </a:p>
        </p:txBody>
      </p:sp>
      <p:sp>
        <p:nvSpPr>
          <p:cNvPr id="15363" name="Text Box 1">
            <a:extLst>
              <a:ext uri="{FF2B5EF4-FFF2-40B4-BE49-F238E27FC236}">
                <a16:creationId xmlns:a16="http://schemas.microsoft.com/office/drawing/2014/main" id="{0CBE56D5-C05A-4E2B-9DA0-B30882119E43}"/>
              </a:ext>
            </a:extLst>
          </p:cNvPr>
          <p:cNvSpPr txBox="1">
            <a:spLocks noChangeArrowheads="1"/>
          </p:cNvSpPr>
          <p:nvPr/>
        </p:nvSpPr>
        <p:spPr bwMode="auto">
          <a:xfrm>
            <a:off x="3860800" y="9331325"/>
            <a:ext cx="2947988"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5360" rIns="90360" bIns="45360"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9pPr>
          </a:lstStyle>
          <a:p>
            <a:pPr algn="r" eaLnBrk="1" hangingPunct="1">
              <a:spcBef>
                <a:spcPct val="0"/>
              </a:spcBef>
            </a:pPr>
            <a:fld id="{E4A58379-5B2F-4FAF-83F3-8C63644D30E7}" type="slidenum">
              <a:rPr lang="el-GR" altLang="el-GR">
                <a:solidFill>
                  <a:srgbClr val="000000"/>
                </a:solidFill>
                <a:ea typeface="Microsoft YaHei" panose="020B0503020204020204" pitchFamily="34" charset="-122"/>
              </a:rPr>
              <a:pPr algn="r" eaLnBrk="1" hangingPunct="1">
                <a:spcBef>
                  <a:spcPct val="0"/>
                </a:spcBef>
              </a:pPr>
              <a:t>1</a:t>
            </a:fld>
            <a:endParaRPr lang="el-GR" altLang="el-GR">
              <a:solidFill>
                <a:srgbClr val="000000"/>
              </a:solidFill>
              <a:ea typeface="Microsoft YaHei" panose="020B0503020204020204" pitchFamily="34" charset="-122"/>
            </a:endParaRPr>
          </a:p>
        </p:txBody>
      </p:sp>
      <p:sp>
        <p:nvSpPr>
          <p:cNvPr id="15364" name="Rectangle 2">
            <a:extLst>
              <a:ext uri="{FF2B5EF4-FFF2-40B4-BE49-F238E27FC236}">
                <a16:creationId xmlns:a16="http://schemas.microsoft.com/office/drawing/2014/main" id="{B1F71C90-C9CA-4DA6-9EFC-0E3A40EF933D}"/>
              </a:ext>
            </a:extLst>
          </p:cNvPr>
          <p:cNvSpPr txBox="1">
            <a:spLocks noGrp="1" noRot="1" noChangeAspect="1" noChangeArrowheads="1"/>
          </p:cNvSpPr>
          <p:nvPr>
            <p:ph type="sldImg"/>
          </p:nvPr>
        </p:nvSpPr>
        <p:spPr bwMode="auto">
          <a:xfrm>
            <a:off x="134938" y="736600"/>
            <a:ext cx="6548437" cy="3684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5" name="Text Box 3">
            <a:extLst>
              <a:ext uri="{FF2B5EF4-FFF2-40B4-BE49-F238E27FC236}">
                <a16:creationId xmlns:a16="http://schemas.microsoft.com/office/drawing/2014/main" id="{08A2740A-62FB-447C-B890-DFDB5DC00F3D}"/>
              </a:ext>
            </a:extLst>
          </p:cNvPr>
          <p:cNvSpPr txBox="1">
            <a:spLocks noChangeArrowheads="1"/>
          </p:cNvSpPr>
          <p:nvPr/>
        </p:nvSpPr>
        <p:spPr bwMode="auto">
          <a:xfrm>
            <a:off x="682625" y="4665663"/>
            <a:ext cx="5451475" cy="442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Arial" panose="020B0604020202020204" pitchFamily="34" charset="0"/>
                <a:cs typeface="DejaVu Sans" panose="020B0603030804020204" pitchFamily="34" charset="0"/>
              </a:defRPr>
            </a:lvl1pPr>
            <a:lvl2pPr marL="742950" indent="-285750">
              <a:spcBef>
                <a:spcPct val="30000"/>
              </a:spcBef>
              <a:defRPr sz="1200">
                <a:solidFill>
                  <a:schemeClr val="tx1"/>
                </a:solidFill>
                <a:latin typeface="Arial" panose="020B0604020202020204" pitchFamily="34" charset="0"/>
                <a:cs typeface="DejaVu Sans" panose="020B0603030804020204" pitchFamily="34" charset="0"/>
              </a:defRPr>
            </a:lvl2pPr>
            <a:lvl3pPr marL="1143000" indent="-228600">
              <a:spcBef>
                <a:spcPct val="30000"/>
              </a:spcBef>
              <a:defRPr sz="1200">
                <a:solidFill>
                  <a:schemeClr val="tx1"/>
                </a:solidFill>
                <a:latin typeface="Arial" panose="020B0604020202020204" pitchFamily="34" charset="0"/>
                <a:cs typeface="DejaVu Sans" panose="020B0603030804020204" pitchFamily="34" charset="0"/>
              </a:defRPr>
            </a:lvl3pPr>
            <a:lvl4pPr marL="1600200" indent="-228600">
              <a:spcBef>
                <a:spcPct val="30000"/>
              </a:spcBef>
              <a:defRPr sz="1200">
                <a:solidFill>
                  <a:schemeClr val="tx1"/>
                </a:solidFill>
                <a:latin typeface="Arial" panose="020B0604020202020204" pitchFamily="34" charset="0"/>
                <a:cs typeface="DejaVu Sans" panose="020B0603030804020204" pitchFamily="34" charset="0"/>
              </a:defRPr>
            </a:lvl4pPr>
            <a:lvl5pPr marL="2057400" indent="-228600">
              <a:spcBef>
                <a:spcPct val="30000"/>
              </a:spcBef>
              <a:defRPr sz="1200">
                <a:solidFill>
                  <a:schemeClr val="tx1"/>
                </a:solidFill>
                <a:latin typeface="Arial" panose="020B0604020202020204" pitchFamily="34" charset="0"/>
                <a:cs typeface="DejaVu Sans" panose="020B0603030804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DejaVu Sans" panose="020B0603030804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DejaVu Sans" panose="020B0603030804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DejaVu Sans" panose="020B0603030804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DejaVu Sans" panose="020B0603030804020204" pitchFamily="34" charset="0"/>
              </a:defRPr>
            </a:lvl9pPr>
          </a:lstStyle>
          <a:p>
            <a:pPr>
              <a:spcBef>
                <a:spcPct val="0"/>
              </a:spcBef>
            </a:pPr>
            <a:endParaRPr lang="el-GR" altLang="el-GR" sz="18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436563" y="1235075"/>
            <a:ext cx="5924550" cy="3332163"/>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Από την ως τώρα ανάλυση προκύπτει η εντύπωση ότι ούτε το δηλωθέν εισόδημα από μόνο του ούτε η ιδιοκτησία αυτοκινήτου αποτελούν αξιόπιστο δείκτη της ευημερίας και του βιοτικού επιπέδου των κατοίκων μιας περιοχής. Το 1961 μόνο το 3,9% των νοικοκυριών στις Κυκλάδες διέθεταν υδραυλική τουαλέτα στην κατοικία τους (χωρίς απαραίτητα αυτή η τουαλέτα να είναι εντός της κατοικίας), ενώ το 1971 το 23,2% των νοικοκυριών χρησιμοποιούσαν υδραυλική τουαλέτα, είτε ιδιαίτερη είτε κοινόχρηστη (πίνακες 3.2 και 3.3). Επομένως ο μυλωνάς της Κύθνου ανήκε στους λίγους προνομιούχους που στα τέλη της δεκαετίας του 1960 είχαν πλήρες μπάνιο με τουαλέτα και υδραυλική αποχέτευση μέσα στην κατοικία τους.</a:t>
            </a:r>
          </a:p>
          <a:p>
            <a:r>
              <a:rPr lang="el-GR" sz="1200" kern="1200" dirty="0">
                <a:solidFill>
                  <a:schemeClr val="tx1"/>
                </a:solidFill>
                <a:effectLst/>
                <a:latin typeface="+mn-lt"/>
                <a:ea typeface="+mn-ea"/>
                <a:cs typeface="+mn-cs"/>
              </a:rPr>
              <a:t>Οι ανέσεις των νοικοκυριών, ως προς τον τομέα της αποχέτευσης ήταν κάπως καλύτερες στα Δωδεκάνησα, όπου το ποσοστό των νοικοκυριών που χρησιμοποιούσαν υδραυλική τουαλέτα το 1961 ήταν </a:t>
            </a:r>
            <a:r>
              <a:rPr lang="el-GR" sz="1200" kern="1200" dirty="0" err="1">
                <a:solidFill>
                  <a:schemeClr val="tx1"/>
                </a:solidFill>
                <a:effectLst/>
                <a:latin typeface="+mn-lt"/>
                <a:ea typeface="+mn-ea"/>
                <a:cs typeface="+mn-cs"/>
              </a:rPr>
              <a:t>υπερ</a:t>
            </a:r>
            <a:r>
              <a:rPr lang="el-GR" sz="1200" kern="1200" dirty="0">
                <a:solidFill>
                  <a:schemeClr val="tx1"/>
                </a:solidFill>
                <a:effectLst/>
                <a:latin typeface="+mn-lt"/>
                <a:ea typeface="+mn-ea"/>
                <a:cs typeface="+mn-cs"/>
              </a:rPr>
              <a:t>-τριπλάσιο από αυτό των Κυκλάδων (14,8% έναντι 3,9% σύμφωνα με τον πίνακα 3.2). Στη δεκαετία του 1960 ωστόσο συντελέστηκε θεαματική πρόοδος όσον αφορά τις συνθήκες στέγασης των νοικοκυριών. Σε πανελλαδικό επίπεδο το ποσοστό των νοικοκυριών που χρησιμοποιούσαν υδραυλική τουαλέτα (είτε ιδιαίτερη είτε κοινόχρηστη) τριπλασιάστηκε μέσα σε μια δεκαετία  (από 14,5% το 1961 σε 46,5%το 1971). Στις Κυκλάδες και στα νησιά του Βορείου Αιγαίου η αύξηση ήταν ακόμα πιο θεαματική, παρόλο που οι συνθήκες στέγασης των νοικοκυριών στον τομέα της αποχέτευσης εξακολουθούσαν να υστερούν σε σχέση με την Ελλάδα ως σύνολο: το 1971 το ποσοστό των νοικοκυριών με πρόσβαση σε υδραυλική τουαλέτα στο Βόρειο Αιγαίο ήταν 21% (από 4,8% το 1961), στις Κυκλάδες 23,2% (από 3,9% το 1961) και μόνο στα Δωδεκάνησα το ποσοστό  προσέγγιζε (αλλά δεν έφτανε) τον Ε.Μ.Ο. </a:t>
            </a:r>
            <a:endParaRPr lang="el-GR" dirty="0"/>
          </a:p>
        </p:txBody>
      </p:sp>
      <p:sp>
        <p:nvSpPr>
          <p:cNvPr id="4" name="Θέση αριθμού διαφάνειας 3"/>
          <p:cNvSpPr>
            <a:spLocks noGrp="1"/>
          </p:cNvSpPr>
          <p:nvPr>
            <p:ph type="sldNum"/>
          </p:nvPr>
        </p:nvSpPr>
        <p:spPr/>
        <p:txBody>
          <a:bodyPr/>
          <a:lstStyle/>
          <a:p>
            <a:pPr>
              <a:defRPr/>
            </a:pPr>
            <a:fld id="{FF038B21-D1E6-4EEE-80AB-37C36DBB129D}" type="slidenum">
              <a:rPr lang="en-US" smtClean="0"/>
              <a:pPr>
                <a:defRPr/>
              </a:pPr>
              <a:t>11</a:t>
            </a:fld>
            <a:endParaRPr lang="en-US" sz="1600" spc="0">
              <a:latin typeface="+mn-lt"/>
            </a:endParaRPr>
          </a:p>
        </p:txBody>
      </p:sp>
    </p:spTree>
    <p:extLst>
      <p:ext uri="{BB962C8B-B14F-4D97-AF65-F5344CB8AC3E}">
        <p14:creationId xmlns:p14="http://schemas.microsoft.com/office/powerpoint/2010/main" val="125264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436563" y="1235075"/>
            <a:ext cx="5924550" cy="3332163"/>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Είναι όμως αξιοσημείωτο ότι ακόμα και στον 21</a:t>
            </a:r>
            <a:r>
              <a:rPr lang="el-GR" sz="1200" kern="1200" baseline="30000" dirty="0">
                <a:solidFill>
                  <a:schemeClr val="tx1"/>
                </a:solidFill>
                <a:effectLst/>
                <a:latin typeface="+mn-lt"/>
                <a:ea typeface="+mn-ea"/>
                <a:cs typeface="+mn-cs"/>
              </a:rPr>
              <a:t>ου</a:t>
            </a:r>
            <a:r>
              <a:rPr lang="el-GR" sz="1200" kern="1200" dirty="0">
                <a:solidFill>
                  <a:schemeClr val="tx1"/>
                </a:solidFill>
                <a:effectLst/>
                <a:latin typeface="+mn-lt"/>
                <a:ea typeface="+mn-ea"/>
                <a:cs typeface="+mn-cs"/>
              </a:rPr>
              <a:t> αιώνα (2011) μία στις δέκα κανονικές κατοικίες (9,7%) στα νησιά του Αιγαίου δεν διαθέτει τουαλέτα μέσα στην κατοικία (χάρτης 3.2).  Αυτό έρχεται σε αντιπαράθεση με την Ελλάδα ως σύνολο, όπου μόνο το 4,8% των κατοικιών δεν διαθέτουν εσωτερική τουαλέτα. Τα μεγαλύτερα ποσοστά κατοικιών χωρίς τουαλέτα παρατηρούνται στο Βόρειο Αιγαίο (12%). Σε επίπεδο νησιού, ξεχωρίζει το σύμπλεγμα των Φούρνων (πρόκειται για τρία κατοικημένα νησιά) όπου σχεδόν 4 στις 10 κατοικίες δεν έχουν εσωτερική τουαλέτα. Ακολουθεί η Αμοργός με 23% των κατοικιών να μη διαθέτουν εσωτερική τουαλέτα και έπονται κάποια μικρά νησιά των Κυκλάδων όπως η Κίμωλος, η Σέριφος, η Ανάφη, η Σίκινος και η Φολέγανδρος, με ποσοστά γύρω στο 20%. Από τα Δωδεκάνησα μόνο η Κάρπαθος ανήκει στην κατηγορία νησιών με πολύ υψηλά ποσοστά κατοικιών χωρίς εσωτερική τουαλέτα (20,6%). </a:t>
            </a:r>
          </a:p>
          <a:p>
            <a:pPr fontAlgn="auto"/>
            <a:r>
              <a:rPr lang="el-GR" sz="1200" kern="1200" dirty="0">
                <a:solidFill>
                  <a:schemeClr val="tx1"/>
                </a:solidFill>
                <a:effectLst/>
                <a:latin typeface="+mn-lt"/>
                <a:ea typeface="+mn-ea"/>
                <a:cs typeface="+mn-cs"/>
              </a:rPr>
              <a:t>	</a:t>
            </a:r>
          </a:p>
          <a:p>
            <a:endParaRPr lang="el-GR" dirty="0"/>
          </a:p>
        </p:txBody>
      </p:sp>
      <p:sp>
        <p:nvSpPr>
          <p:cNvPr id="4" name="Θέση αριθμού διαφάνειας 3"/>
          <p:cNvSpPr>
            <a:spLocks noGrp="1"/>
          </p:cNvSpPr>
          <p:nvPr>
            <p:ph type="sldNum"/>
          </p:nvPr>
        </p:nvSpPr>
        <p:spPr/>
        <p:txBody>
          <a:bodyPr/>
          <a:lstStyle/>
          <a:p>
            <a:pPr>
              <a:defRPr/>
            </a:pPr>
            <a:fld id="{FF038B21-D1E6-4EEE-80AB-37C36DBB129D}" type="slidenum">
              <a:rPr lang="en-US" smtClean="0"/>
              <a:pPr>
                <a:defRPr/>
              </a:pPr>
              <a:t>12</a:t>
            </a:fld>
            <a:endParaRPr lang="en-US" sz="1600" spc="0">
              <a:latin typeface="+mn-lt"/>
            </a:endParaRPr>
          </a:p>
        </p:txBody>
      </p:sp>
    </p:spTree>
    <p:extLst>
      <p:ext uri="{BB962C8B-B14F-4D97-AF65-F5344CB8AC3E}">
        <p14:creationId xmlns:p14="http://schemas.microsoft.com/office/powerpoint/2010/main" val="3152867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2CB5E2DE-D4F4-4400-9EA5-23426298761D}"/>
              </a:ext>
            </a:extLst>
          </p:cNvPr>
          <p:cNvSpPr>
            <a:spLocks noGrp="1" noRot="1" noChangeAspect="1"/>
          </p:cNvSpPr>
          <p:nvPr>
            <p:ph type="sldImg"/>
          </p:nvPr>
        </p:nvSpPr>
        <p:spPr bwMode="auto">
          <a:xfrm>
            <a:off x="436563" y="1233488"/>
            <a:ext cx="5924550" cy="33321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D1BF63BC-C40D-423F-9ECD-59E6C22DA3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l-GR" altLang="el-GR" dirty="0"/>
              <a:t>Στο Βόρειο Αιγαίο, εκτός από το φανερά γερασμένο πληθυσμό του, η πυραμίδα δείχνει αριθμητική υπεροχή των ανδρών, ειδικά στις ηλικίες 20-44. Θα πρέπει να διερευνηθεί αν αυτή η δυσαναλογία οφείλεται σε εισροή μεταναστών από χώρες εκτός Ελλάδας ή σε άλλους παράγοντες. Ένας παράγοντας που μας κάνει να πιστεύουμε στην ύπαρξη μεγάλου αριθμού μεταναστών στις παραγωγικές ηλικίες στο Βόρειο Αιγαίου, είναι το πολύ μικρό μέγεθος των </a:t>
            </a:r>
            <a:r>
              <a:rPr lang="el-GR" altLang="el-GR" dirty="0" err="1"/>
              <a:t>κοορτών</a:t>
            </a:r>
            <a:r>
              <a:rPr lang="el-GR" altLang="el-GR" dirty="0"/>
              <a:t> ηλικίας 0-19 ετών και η απότομη αύξηση του μεγέθους της </a:t>
            </a:r>
            <a:r>
              <a:rPr lang="el-GR" altLang="el-GR" dirty="0" err="1"/>
              <a:t>κοόρτης</a:t>
            </a:r>
            <a:r>
              <a:rPr lang="el-GR" altLang="el-GR" dirty="0"/>
              <a:t> ηλικίας 20-24 στους άνδρες. Η απότομη αυτή μεταβολή, η οποία είναι έντονα εμφανής μόνο στους άνδρες, δεν εξηγείται από την μείωση της γεννητικότητας. Σχετίζεται με εισροή μεταναστών οι οποίοι αποτελούνται ως επί το </a:t>
            </a:r>
            <a:r>
              <a:rPr lang="el-GR" altLang="el-GR" dirty="0" err="1"/>
              <a:t>πλείστον</a:t>
            </a:r>
            <a:r>
              <a:rPr lang="el-GR" altLang="el-GR" dirty="0"/>
              <a:t> από νέους άνδρες. </a:t>
            </a:r>
          </a:p>
          <a:p>
            <a:r>
              <a:rPr lang="el-GR" altLang="el-GR" dirty="0"/>
              <a:t>Τα Δωδεκάνησα το 2011 είχαν την πιο συμμετρική πυραμίδα και τον πιο νεανικό πληθυσμό από τους εξεταζόμενους. Παρόλα αυτά, είναι εμφανής μία αριθμητική μείωση των </a:t>
            </a:r>
            <a:r>
              <a:rPr lang="el-GR" altLang="el-GR" dirty="0" err="1"/>
              <a:t>κοορτών</a:t>
            </a:r>
            <a:r>
              <a:rPr lang="el-GR" altLang="el-GR" dirty="0"/>
              <a:t> που έχουν ηλικία μικρότερη των 25 ετών, κάτι που υποδηλώνει μείωση της γεννητικότητας από τα τέλη της δεκαετίας του 1980 και εξής.</a:t>
            </a:r>
          </a:p>
          <a:p>
            <a:r>
              <a:rPr lang="el-GR" altLang="el-GR" dirty="0"/>
              <a:t> Συνοπτικά, το 2011 καμία από τις πυραμίδες των εξεταζόμενων πληθυσμών δεν έχει σχήμα κανονικής πυραμίδας. Το σχήμα τους είναι στενό στη βάση, διογκώνεται στις παραγωγικές ηλικίες και </a:t>
            </a:r>
            <a:r>
              <a:rPr lang="el-GR" altLang="el-GR" dirty="0" err="1"/>
              <a:t>ξανα</a:t>
            </a:r>
            <a:r>
              <a:rPr lang="el-GR" altLang="el-GR" dirty="0"/>
              <a:t>-στενεύει πάλι στις γεροντικές ηλικίες. Αυτό υποδηλώνει πτώση της γεννητικότητας τα τελευταία 20 με 25 χρόνια (με σημείο αναφοράς το 2011) και στην περίπτωση του Βορείου Αιγαίου (αλλά και στην περίπτωση των υπόλοιπων πληθυσμών σε μικρότερο βαθμό) την εισροή μεταναστών στις παραγωγικές ηλικίες. </a:t>
            </a:r>
          </a:p>
          <a:p>
            <a:endParaRPr lang="el-GR" altLang="el-GR" dirty="0"/>
          </a:p>
        </p:txBody>
      </p:sp>
      <p:sp>
        <p:nvSpPr>
          <p:cNvPr id="4" name="Slide Number Placeholder 3">
            <a:extLst>
              <a:ext uri="{FF2B5EF4-FFF2-40B4-BE49-F238E27FC236}">
                <a16:creationId xmlns:a16="http://schemas.microsoft.com/office/drawing/2014/main" id="{D1AC4AF6-7F70-48E8-ADA5-D1B664293580}"/>
              </a:ext>
            </a:extLst>
          </p:cNvPr>
          <p:cNvSpPr>
            <a:spLocks noGrp="1"/>
          </p:cNvSpPr>
          <p:nvPr>
            <p:ph type="sldNum" sz="quarter"/>
          </p:nvPr>
        </p:nvSpPr>
        <p:spPr/>
        <p:txBody>
          <a:bodyPr/>
          <a:lstStyle/>
          <a:p>
            <a:pPr>
              <a:defRPr/>
            </a:pPr>
            <a:fld id="{492D60F1-A26C-4927-B210-F7C7F34A603F}" type="slidenum">
              <a:rPr lang="en-US"/>
              <a:pPr>
                <a:defRPr/>
              </a:pPr>
              <a:t>13</a:t>
            </a:fld>
            <a:endParaRPr lang="en-US" sz="1600" spc="0">
              <a:latin typeface="+mn-l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9EF2D2D2-EEE8-47B3-B3FF-465126DCC29B}"/>
              </a:ext>
            </a:extLst>
          </p:cNvPr>
          <p:cNvSpPr>
            <a:spLocks noGrp="1" noRot="1" noChangeAspect="1"/>
          </p:cNvSpPr>
          <p:nvPr>
            <p:ph type="sldImg"/>
          </p:nvPr>
        </p:nvSpPr>
        <p:spPr bwMode="auto">
          <a:xfrm>
            <a:off x="436563" y="1235075"/>
            <a:ext cx="5924550" cy="33321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944C28CD-8830-478C-9B4B-3ED46ECDEB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l-GR"/>
              <a:t>H</a:t>
            </a:r>
            <a:r>
              <a:rPr lang="el-GR" altLang="el-GR"/>
              <a:t> πληθυσμιακή πυραμίδα του νομού Λέσβου χαρακτηρίζεται από ένα εξόγκωμα στον ανδρικό πληθυσμό στις ηλικίες 25-29, και γενικότερα από περίσσια ανδρών στις νεαρές παραγωγικές  ηλικίες (15-34).  Αυτό το υπερ-πλεόνασμα ανδρών στις ηλικίες 25-29 είναι χαρακτηριστικό και των υπόλοιπων νομών του Βορείου Αιγαίου και  αποδίδεται στους αλλοδαπούς μετανάστες οι οποίοι ενσωματώθηκαν στον υπολογιζόμενο πληθυσμό στο μέσο του 2016. Αναλογία των φύλων: 103 άνδρες ανά 100 γυναίκες.</a:t>
            </a:r>
          </a:p>
          <a:p>
            <a:r>
              <a:rPr lang="el-GR" altLang="el-GR"/>
              <a:t>Η πληθυσμιακή πυραμίδα των Δωδεκανήσων, αν και παρουσιάζει μία λιγότερο ασύμμετρη δομή από τις πυραμίδες των υπόλοιπων νησιωτικών νομών, χαρακτηριζόταν το 2016 από έλλειψη γυναικών στις ηλικίες 20-24 και σε μικρότερο βαθμό στις γειτονικές με αυτές (15-19 και 25-29). Ίσως αυτό το έλλειμα να σχετίζεται με την εκροή γυναικών από τα νησιά λόγω σπουδών. Το ίδιο έλλειμα όμως δεν παρατηρείται στους άνδρες. Κατά πόσο είναι πιθανόν οι άνδρες που φεύγουν για σπουδές να αναπληρώνονται σε ίση αναλογία από τους μετανάστες που έρχονται στα νησιά, είναι ένα ερώτημα που χρήζει περαιτέρω έρευνας. . Αναλογία των φύλων: 100 άνδρες ανά 100 γυναίκες.</a:t>
            </a:r>
          </a:p>
          <a:p>
            <a:endParaRPr lang="el-GR" altLang="el-GR"/>
          </a:p>
        </p:txBody>
      </p:sp>
      <p:sp>
        <p:nvSpPr>
          <p:cNvPr id="4" name="Slide Number Placeholder 3">
            <a:extLst>
              <a:ext uri="{FF2B5EF4-FFF2-40B4-BE49-F238E27FC236}">
                <a16:creationId xmlns:a16="http://schemas.microsoft.com/office/drawing/2014/main" id="{2291E614-D762-4782-BB92-CC36362316B9}"/>
              </a:ext>
            </a:extLst>
          </p:cNvPr>
          <p:cNvSpPr>
            <a:spLocks noGrp="1"/>
          </p:cNvSpPr>
          <p:nvPr>
            <p:ph type="sldNum" sz="quarter"/>
          </p:nvPr>
        </p:nvSpPr>
        <p:spPr/>
        <p:txBody>
          <a:bodyPr/>
          <a:lstStyle/>
          <a:p>
            <a:pPr>
              <a:defRPr/>
            </a:pPr>
            <a:fld id="{2E676042-FB8B-4473-A169-931CA324852A}" type="slidenum">
              <a:rPr lang="en-US" smtClean="0"/>
              <a:pPr>
                <a:defRPr/>
              </a:pPr>
              <a:t>14</a:t>
            </a:fld>
            <a:endParaRPr lang="en-US" sz="1600" spc="0">
              <a:latin typeface="+mn-l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8A949DD2-44C9-4E43-B9F0-D80D67626BE6}"/>
              </a:ext>
            </a:extLst>
          </p:cNvPr>
          <p:cNvSpPr>
            <a:spLocks noGrp="1" noRot="1" noChangeAspect="1"/>
          </p:cNvSpPr>
          <p:nvPr>
            <p:ph type="sldImg"/>
          </p:nvPr>
        </p:nvSpPr>
        <p:spPr bwMode="auto">
          <a:xfrm>
            <a:off x="436563" y="1233488"/>
            <a:ext cx="5924550" cy="33321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06138AC2-3987-4F6B-B492-273FF00CC9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l-GR" altLang="el-GR" dirty="0"/>
              <a:t>Τα ακριτικά νησιά του Αιγαίου είναι πιο αραιοκατοικημένα από την Ελλάδα ως σύνολο εφόσον αντιστοιχούσαν περίπου 67 κάτοικοι ανά τετραγωνικό χιλιόμετρο το 2011 έναντι 83 κατοίκων που αντιστοιχούσαν στην Ελλάδα. Παρόλα αυτά δεν θα πρέπει να μας διαφεύγει το γεγονός ότι τα υπό μελέτη νησιά έγιναν πιο </a:t>
            </a:r>
            <a:r>
              <a:rPr lang="el-GR" altLang="el-GR" dirty="0" err="1"/>
              <a:t>πυκνοκατοικημένα</a:t>
            </a:r>
            <a:r>
              <a:rPr lang="el-GR" altLang="el-GR" dirty="0"/>
              <a:t> την τελευταία τεσσαρακονταετία εφόσον από 52 κατοίκους ανά τετραγωνικό χιλιόμετρο που είχαν το 1971, σήμερα (2011) έχουν 67,4. Η πυκνότητα αυξήθηκε κατά 29,8%, όσο ακριβώς και ο πληθυσμός. Η αύξηση αυτή, οφείλεται στην αύξηση του πληθυσμού των  Δωδεκανήσων, ενώ τα νησιά του Βορείου Αιγαίου έχασαν πληθυσμό και έγιναν κατά τι πιο αραιοκατοικημένα. </a:t>
            </a:r>
          </a:p>
          <a:p>
            <a:endParaRPr lang="el-GR" altLang="el-GR" dirty="0"/>
          </a:p>
          <a:p>
            <a:endParaRPr lang="el-GR" altLang="el-GR" dirty="0"/>
          </a:p>
        </p:txBody>
      </p:sp>
      <p:sp>
        <p:nvSpPr>
          <p:cNvPr id="4" name="Slide Number Placeholder 3">
            <a:extLst>
              <a:ext uri="{FF2B5EF4-FFF2-40B4-BE49-F238E27FC236}">
                <a16:creationId xmlns:a16="http://schemas.microsoft.com/office/drawing/2014/main" id="{6A481161-7FBB-4403-8C9F-1B4DF2898D6F}"/>
              </a:ext>
            </a:extLst>
          </p:cNvPr>
          <p:cNvSpPr>
            <a:spLocks noGrp="1"/>
          </p:cNvSpPr>
          <p:nvPr>
            <p:ph type="sldNum" sz="quarter"/>
          </p:nvPr>
        </p:nvSpPr>
        <p:spPr/>
        <p:txBody>
          <a:bodyPr/>
          <a:lstStyle/>
          <a:p>
            <a:pPr>
              <a:defRPr/>
            </a:pPr>
            <a:fld id="{640C8540-54D6-4F6C-B34B-A11E508A23D0}" type="slidenum">
              <a:rPr lang="en-US"/>
              <a:pPr>
                <a:defRPr/>
              </a:pPr>
              <a:t>15</a:t>
            </a:fld>
            <a:endParaRPr lang="en-US" sz="1600" spc="0">
              <a:latin typeface="+mn-l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41914471-52D4-4066-8361-C2F7F1443FCD}"/>
              </a:ext>
            </a:extLst>
          </p:cNvPr>
          <p:cNvSpPr>
            <a:spLocks noGrp="1" noRot="1" noChangeAspect="1"/>
          </p:cNvSpPr>
          <p:nvPr>
            <p:ph type="sldImg"/>
          </p:nvPr>
        </p:nvSpPr>
        <p:spPr bwMode="auto">
          <a:xfrm>
            <a:off x="436563" y="1233488"/>
            <a:ext cx="5924550" cy="33321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80364834-4C04-477B-AFD9-6EBBD4B90B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l-GR" altLang="el-GR" dirty="0"/>
              <a:t>Ο οξυδερκής παρατηρητής θα διαπιστώσει, εξετάζοντας τον παραπάνω χάρτη, ότι οι πιο </a:t>
            </a:r>
            <a:r>
              <a:rPr lang="el-GR" altLang="el-GR" dirty="0" err="1"/>
              <a:t>πυκνοκατοικημένες</a:t>
            </a:r>
            <a:r>
              <a:rPr lang="el-GR" altLang="el-GR" dirty="0"/>
              <a:t> περιοχές των ακριτικών νησιών του Αιγαίου βρίσκονται στα ανατολικά παράλια των νησιών. Η συγκέντρωση του πληθυσμού στις ανατολικές ακτές αντανακλά την ιστορική σχέση των νησιών με τα παράλια της Μικράς Ασίας μέχρι τις αρχές του 20</a:t>
            </a:r>
            <a:r>
              <a:rPr lang="el-GR" altLang="el-GR" baseline="30000" dirty="0"/>
              <a:t>ου</a:t>
            </a:r>
            <a:r>
              <a:rPr lang="el-GR" altLang="el-GR" dirty="0"/>
              <a:t> αιώνα. Τα αστικά κέντρα των νησιών (Μυτιλήνη, Χίος, Κως, Ρόδος) χτίστηκαν και αναπτύχθηκαν απέναντι από τα Μικρασιατικά παράλια, με τα οποία διεξαγόταν και ο κύριος όγκος των εμπορικών συναλλαγών, των μετακινήσεων πληθυσμών και των πολιτιστικών ανταλλαγών. Μετά την ενσωμάτωση των νησιών στο Ελληνικό κράτος, πόλος έλξης έγινε η Αθήνα, από και προς την οποία πραγματοποιείται σήμερα η κύρια ροή εμπορικών προϊόντων  και πληθυσμού. Παρόλα αυτά, τα αστικά κέντρα των νησιών (με εξαίρεση τη </a:t>
            </a:r>
            <a:r>
              <a:rPr lang="el-GR" altLang="el-GR" dirty="0" err="1"/>
              <a:t>Μύρινα</a:t>
            </a:r>
            <a:r>
              <a:rPr lang="el-GR" altLang="el-GR" dirty="0"/>
              <a:t> της Λήμνου) εξακολουθούν να αναπτύσσονται και να ακμάζουν «κοιτώντας» τα παράλια της Μικράς Ασίας. </a:t>
            </a:r>
          </a:p>
          <a:p>
            <a:r>
              <a:rPr lang="el-GR" altLang="el-GR" dirty="0"/>
              <a:t>Όσον αφορά την πυκνότητα του πληθυσμού,  πιο </a:t>
            </a:r>
            <a:r>
              <a:rPr lang="el-GR" altLang="el-GR" dirty="0" err="1"/>
              <a:t>πυκνοκατοικημένες</a:t>
            </a:r>
            <a:r>
              <a:rPr lang="el-GR" altLang="el-GR" dirty="0"/>
              <a:t> είναι οι αστικές Δημοτικές Ενότητες.  Β. Αιγαίο=52. Δωδεκάνησα=89. Κυκλάδες=49,5.</a:t>
            </a:r>
          </a:p>
        </p:txBody>
      </p:sp>
      <p:sp>
        <p:nvSpPr>
          <p:cNvPr id="4" name="Slide Number Placeholder 3">
            <a:extLst>
              <a:ext uri="{FF2B5EF4-FFF2-40B4-BE49-F238E27FC236}">
                <a16:creationId xmlns:a16="http://schemas.microsoft.com/office/drawing/2014/main" id="{CE97D977-6B35-40CD-8201-21A93F6F1374}"/>
              </a:ext>
            </a:extLst>
          </p:cNvPr>
          <p:cNvSpPr>
            <a:spLocks noGrp="1"/>
          </p:cNvSpPr>
          <p:nvPr>
            <p:ph type="sldNum" sz="quarter"/>
          </p:nvPr>
        </p:nvSpPr>
        <p:spPr/>
        <p:txBody>
          <a:bodyPr/>
          <a:lstStyle/>
          <a:p>
            <a:pPr>
              <a:defRPr/>
            </a:pPr>
            <a:fld id="{1ABF4B2C-42C6-4056-941B-2A8E5DE7651C}" type="slidenum">
              <a:rPr lang="en-US"/>
              <a:pPr>
                <a:defRPr/>
              </a:pPr>
              <a:t>16</a:t>
            </a:fld>
            <a:endParaRPr lang="en-US" sz="1600" spc="0">
              <a:latin typeface="+mn-l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20732701-313B-4A8B-BDBB-F9F7404C6EDF}"/>
              </a:ext>
            </a:extLst>
          </p:cNvPr>
          <p:cNvSpPr>
            <a:spLocks noGrp="1" noRot="1" noChangeAspect="1"/>
          </p:cNvSpPr>
          <p:nvPr>
            <p:ph type="sldImg"/>
          </p:nvPr>
        </p:nvSpPr>
        <p:spPr bwMode="auto">
          <a:xfrm>
            <a:off x="436563" y="1233488"/>
            <a:ext cx="5924550" cy="33321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DD175D1B-14B7-474C-B35D-82C1C0B818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l-GR" altLang="el-GR"/>
              <a:t>Τα μεγαλύτερα </a:t>
            </a:r>
            <a:r>
              <a:rPr lang="el-GR" altLang="el-GR" b="1"/>
              <a:t>ποσοστά ηλικιωμένων </a:t>
            </a:r>
            <a:r>
              <a:rPr lang="el-GR" altLang="el-GR"/>
              <a:t>(65 ετών και άνω) σε επίπεδο Δημοτικής ενότητας εμφανίζονται στην Δ.Ε. Αμανής (43,6%), στη Δ.Ε. Πολιχνίτου (34,2%) και στη Δ.Ε. Μαστιχοχωρίων (32,2)%). Σε επίπεδο νησιού εμφανίζονται στην Κάσο (27,2%), την Ικαρία (27,1%), και τα Ψαρά (26,9). Και στα τρία αυτά νησιά πάνω από το 1/4 του πληθυσμού τους αποτελείται από άτομα ηλικίας 65 ετών και άνω. Ακολουθούν τα νησιά του Βορείου Αιγαίου με ποσοστά ηλικιωμένων που ξεπερνούν το 20% και η Κάρπαθος με ποσοστό ηλικιωμένων 20,1%. Τα Δωδεκάνησα είναι τα λιγότερο γερασμένα νησιά στην περιοχή μελέτης. Μάλιστα η Κως και η Ρόδος έχουν σχετικά νεανικούς πληθυσμούς με ποσοστό ηλικιωμένων κάτω του 15%.  Γενικά η περιοχή μελέτης ως σύνολο επιδεικνύει λιγότερο γερασμένο πληθυσμό από τον Εθνικό Μέσο Όρο (19,5% ήταν το ποσοστό ηλικιωμένων στην Ελλάδα το 2011 έναντι 18,4% στα εξεταζόμενα νησιά) με έντονες όμως διακυμάνσεις του ποσοστού ηλικιωμένων από νησί σε νησί. </a:t>
            </a:r>
          </a:p>
          <a:p>
            <a:endParaRPr lang="el-GR" altLang="el-GR"/>
          </a:p>
        </p:txBody>
      </p:sp>
      <p:sp>
        <p:nvSpPr>
          <p:cNvPr id="4" name="Slide Number Placeholder 3">
            <a:extLst>
              <a:ext uri="{FF2B5EF4-FFF2-40B4-BE49-F238E27FC236}">
                <a16:creationId xmlns:a16="http://schemas.microsoft.com/office/drawing/2014/main" id="{5B042ED5-7857-4E36-96BF-3952C42F73A8}"/>
              </a:ext>
            </a:extLst>
          </p:cNvPr>
          <p:cNvSpPr>
            <a:spLocks noGrp="1"/>
          </p:cNvSpPr>
          <p:nvPr>
            <p:ph type="sldNum" sz="quarter"/>
          </p:nvPr>
        </p:nvSpPr>
        <p:spPr/>
        <p:txBody>
          <a:bodyPr/>
          <a:lstStyle/>
          <a:p>
            <a:pPr>
              <a:defRPr/>
            </a:pPr>
            <a:fld id="{9020AD9E-A8F0-4E67-823E-EC247D3AE3A0}" type="slidenum">
              <a:rPr lang="en-US"/>
              <a:pPr>
                <a:defRPr/>
              </a:pPr>
              <a:t>17</a:t>
            </a:fld>
            <a:endParaRPr lang="en-US" sz="1600" spc="0">
              <a:latin typeface="+mn-l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139E208F-31E2-4FF7-9E7E-BC3EA73E1E24}"/>
              </a:ext>
            </a:extLst>
          </p:cNvPr>
          <p:cNvSpPr>
            <a:spLocks noGrp="1" noRot="1" noChangeAspect="1"/>
          </p:cNvSpPr>
          <p:nvPr>
            <p:ph type="sldImg"/>
          </p:nvPr>
        </p:nvSpPr>
        <p:spPr bwMode="auto">
          <a:xfrm>
            <a:off x="436563" y="1233488"/>
            <a:ext cx="5924550" cy="33321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6AF3120A-C2F0-44E3-B9DB-BF98AEBAE1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l-GR" altLang="el-GR"/>
              <a:t>Υπάρχουν νησιά, ακόμα και σχετικά μεγάλα σε πληθυσμό, όπως η Κως, η Σάμος και η Λήμνος, όπου αντιστοιχούν περισσότεροι από 105 άνδρες σε 100 γυναίκες. Στη Λήμνο η αναλογία αυτή υπερβαίνει τους 110 άνδρες για κάθε 100 γυναίκες. Η σχέση αυτή οφείλεται στην παρουσία στρατιωτικών μονάδων στα νησιά αυτά, οι οποίες αποτελούνται ως επί το πλείστον από άνδρες και στρεβλώνουν την αναλογία των φύλων στον πληθυσμό. Ακραία τέτοια περίπτωση στρεβλωμένης αναλογίας των φύλων αποτελεί το Καστελόριζο, όπου σε πληθυσμό 492 κατοίκων, οι 322 είναι άνδρες (189,4 άνδρες για κάθε 100 γυναίκες). Αυτό που κάνει ιδιάζουσα την περίπτωση του Καστελόριζου είναι ότι πρόκειται για ένα μικρό νησί (έκτασης 9 περίπου Km</a:t>
            </a:r>
            <a:r>
              <a:rPr lang="el-GR" altLang="el-GR" baseline="30000"/>
              <a:t>2</a:t>
            </a:r>
            <a:r>
              <a:rPr lang="el-GR" altLang="el-GR"/>
              <a:t>) στις εσχατιές της Ελληνικής επικράτειας, όπου εθνικοί λόγοι επιβάλουν την παρουσία στο νησί στρατού δυσανάλογα μεγάλου με τον γηγενή πληθυσμό του. Στο άλλο άκρο της κλίμακας βρίσκεται η Λέσβος, όπου αντιστοιχούν 97 περίπου άνδρες για 100 γυναίκες, ενώ η Ρόδος και η Ικαρία είναι παραδείγματα νησιών όπου η αναλογία των φύλων είναι απόλυτα ισορροπημένη (περίπου ένας άνδρας αντιστοιχεί σε μία γυναίκα).</a:t>
            </a:r>
          </a:p>
          <a:p>
            <a:endParaRPr lang="el-GR" altLang="el-GR"/>
          </a:p>
        </p:txBody>
      </p:sp>
      <p:sp>
        <p:nvSpPr>
          <p:cNvPr id="4" name="Slide Number Placeholder 3">
            <a:extLst>
              <a:ext uri="{FF2B5EF4-FFF2-40B4-BE49-F238E27FC236}">
                <a16:creationId xmlns:a16="http://schemas.microsoft.com/office/drawing/2014/main" id="{94B79EEC-36D2-4129-ACEE-F73E79AECC2A}"/>
              </a:ext>
            </a:extLst>
          </p:cNvPr>
          <p:cNvSpPr>
            <a:spLocks noGrp="1"/>
          </p:cNvSpPr>
          <p:nvPr>
            <p:ph type="sldNum" sz="quarter"/>
          </p:nvPr>
        </p:nvSpPr>
        <p:spPr/>
        <p:txBody>
          <a:bodyPr/>
          <a:lstStyle/>
          <a:p>
            <a:pPr>
              <a:defRPr/>
            </a:pPr>
            <a:fld id="{8E04E722-606E-4EC1-81D7-EA221BE8EDAB}" type="slidenum">
              <a:rPr lang="en-US"/>
              <a:pPr>
                <a:defRPr/>
              </a:pPr>
              <a:t>18</a:t>
            </a:fld>
            <a:endParaRPr lang="en-US" sz="1600" spc="0">
              <a:latin typeface="+mn-l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18D47031-DFF1-4FDC-BB82-505A6B5E4E98}"/>
              </a:ext>
            </a:extLst>
          </p:cNvPr>
          <p:cNvSpPr>
            <a:spLocks noGrp="1" noRot="1" noChangeAspect="1"/>
          </p:cNvSpPr>
          <p:nvPr>
            <p:ph type="sldImg"/>
          </p:nvPr>
        </p:nvSpPr>
        <p:spPr bwMode="auto">
          <a:xfrm>
            <a:off x="436563" y="1233488"/>
            <a:ext cx="5924550" cy="33321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25889880-AF37-4B9A-B687-7293FA8B4A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l-GR" altLang="el-GR"/>
              <a:t>Ως δείκτη τουριστικής ανάπτυξης χρησιμοποιούμε την αναλογία επαγγελματικών τουριστικών κλινών ανά κάτοικο, όπως αυτή καταγράφηκε το 2013. Ως επαγγελματικές τουριστικές κλίνες λογίζονται οι ξενοδοχειακές κλίνες, οι κλίνες ενοικιαζόμενων δωματίων και η δυναμικότητα κλινών στα </a:t>
            </a:r>
            <a:r>
              <a:rPr lang="en-US" altLang="el-GR"/>
              <a:t>camping</a:t>
            </a:r>
            <a:r>
              <a:rPr lang="el-GR" altLang="el-GR"/>
              <a:t>. Στις επαγγελματικές τουριστικές κλίνες δεν συμπεριλαμβάνονται οι κλίνες σε κενές κατοικίες οι οποίες προορίζονται για παραθερισμό και δεν αποφέρουν έσοδα στους ιδιοκτήτες τους. </a:t>
            </a:r>
          </a:p>
          <a:p>
            <a:r>
              <a:rPr lang="el-GR" altLang="el-GR"/>
              <a:t>Τα πιο τουριστικώς αναπτυγμένα νησιά, σύμφωνα με τον χάρτη, βρίσκονται στα Δωδεκάνησα, και είναι κατά σειρά κατάταξης η Κως, η Τήλος, η Κάρπαθος, η Αστυπάλαια, η Πάτμος και ακολουθεί η Ρόδος με λιγότερες από μία επαγγελματικές τουριστικές κλίνες ανά κάτοικο. Το κατά πόσον αυτού του είδους η τουριστική ανάπτυξη σχετίζεται με την κατάσταση απασχόλησης του πληθυσμού και  μειώνει την ανεργία, εξετάζεται παρακάτω. Σε κάθε περίπτωση πάντως η τουριστική ανάπτυξη, έστω και με μόνο κριτήριο την αναλογία τουριστικών κλινών ανά κάτοικο, αποτελεί ουσιαστικό οικονομικό και αναπτυξιακό χαρακτηριστικό των ακριτικών νησιών. </a:t>
            </a:r>
          </a:p>
          <a:p>
            <a:endParaRPr lang="el-GR" altLang="el-GR"/>
          </a:p>
        </p:txBody>
      </p:sp>
      <p:sp>
        <p:nvSpPr>
          <p:cNvPr id="4" name="Slide Number Placeholder 3">
            <a:extLst>
              <a:ext uri="{FF2B5EF4-FFF2-40B4-BE49-F238E27FC236}">
                <a16:creationId xmlns:a16="http://schemas.microsoft.com/office/drawing/2014/main" id="{925EEF1B-C21B-42CC-AE98-965EDAFCD93D}"/>
              </a:ext>
            </a:extLst>
          </p:cNvPr>
          <p:cNvSpPr>
            <a:spLocks noGrp="1"/>
          </p:cNvSpPr>
          <p:nvPr>
            <p:ph type="sldNum" sz="quarter"/>
          </p:nvPr>
        </p:nvSpPr>
        <p:spPr/>
        <p:txBody>
          <a:bodyPr/>
          <a:lstStyle/>
          <a:p>
            <a:pPr>
              <a:defRPr/>
            </a:pPr>
            <a:fld id="{994138D4-E155-4F6C-8929-B798A7E9891F}" type="slidenum">
              <a:rPr lang="en-US"/>
              <a:pPr>
                <a:defRPr/>
              </a:pPr>
              <a:t>19</a:t>
            </a:fld>
            <a:endParaRPr lang="en-US" sz="1600" spc="0">
              <a:latin typeface="+mn-l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Θέση εικόνας διαφάνειας 1">
            <a:extLst>
              <a:ext uri="{FF2B5EF4-FFF2-40B4-BE49-F238E27FC236}">
                <a16:creationId xmlns:a16="http://schemas.microsoft.com/office/drawing/2014/main" id="{FF66707D-826B-4B94-B8D8-529733C10AE1}"/>
              </a:ext>
            </a:extLst>
          </p:cNvPr>
          <p:cNvSpPr>
            <a:spLocks noGrp="1" noRot="1" noChangeAspect="1"/>
          </p:cNvSpPr>
          <p:nvPr>
            <p:ph type="sldImg"/>
          </p:nvPr>
        </p:nvSpPr>
        <p:spPr bwMode="auto">
          <a:xfrm>
            <a:off x="436563" y="1233488"/>
            <a:ext cx="5924550" cy="33321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Θέση σημειώσεων 2">
            <a:extLst>
              <a:ext uri="{FF2B5EF4-FFF2-40B4-BE49-F238E27FC236}">
                <a16:creationId xmlns:a16="http://schemas.microsoft.com/office/drawing/2014/main" id="{63809AAA-DC17-4CD8-894E-4FDCA757B9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l-GR" altLang="el-GR" dirty="0"/>
              <a:t>Το </a:t>
            </a:r>
            <a:r>
              <a:rPr lang="el-GR" altLang="el-GR" b="1" dirty="0"/>
              <a:t>ποσοστό οικονομικά ενεργού πληθυσμού</a:t>
            </a:r>
            <a:r>
              <a:rPr lang="el-GR" altLang="el-GR" dirty="0"/>
              <a:t> είναι δείκτης συμμετοχής του πληθυσμού στο εργατικό δυναμικό της χώρας, στην επίσημη δηλαδή αγορά εργασίας. Είναι επίσης δείκτης της δυναμικής του πληθυσμού, καθώς υψηλότερα ποσοστά οικονομικής δραστηριότητας σημαίνουν ότι μεγαλύτερο μέρος του πληθυσμού εργάζεται σε αμειβόμενη εργασία ή είναι διαθέσιμο προς εργασία. Στα εξεταζόμενα νησιά παρόλο που η συμμετοχή του πληθυσμού στο εργατικό δυναμικό είναι στα ίδια επίπεδα με αυτά της Ελλάδας (42,3% έναντι 42,4%), υπάρχουν μεγάλες διακυμάνσεις από νησί σε νησί. Τα χαμηλότερα ποσοστά οικονομικά ενεργού πληθυσμού παρατηρούνται στο Βόρειο Αιγαίο, όπου λιγότερο από το 40% του πληθυσμού συμμετείχε το 2011 στο εργατικό δυναμικό.  Κατά πάσα πιθανότητα το χαμηλότερο ποσοστό συμμετοχής των κατοίκων του Βορείου Αιγαίου στο εργατικό δυναμικό οφείλεται στο γερασμένο πληθυσμό αυτής της Περιφέρειας. Όπως ήδη αναφέρθηκε, το Βόρειο Αιγαίο είναι η πιο γερασμένη Περιφέρεια στην περιοχή μελέτης και η δεύτερη πιο γερασμένη στην Ελλάδα. Είναι προφανές ότι οι ηλικιωμένοι (τουλάχιστον στην πλειοψηφία τους) ούτε εργάζονται ούτε αναζητάν εργασία, μειώνοντας έτσι τα ποσοστά του οικονομικά ενεργού πληθυσμού. Μεγάλη συμμετοχή του πληθυσμού στο εργατικό δυναμικό παρουσίαζε η Κως (51,8%) και η Ρόδος (47,3%), πιθανότατα λόγω της τουριστικής τους ανάπτυξης και του νεανικότερου πληθυσμού τους. Στα περισσότερα όμως μικρά νησιά των Δωδεκανήσων τα ποσοστά του οικονομικού ενεργού πληθυσμού ήταν χαμηλότερα από τον Ε.Μ.Ο.</a:t>
            </a:r>
          </a:p>
          <a:p>
            <a:r>
              <a:rPr lang="el-GR" sz="1800" kern="50" dirty="0">
                <a:effectLst/>
                <a:latin typeface="Calibri" panose="020F0502020204030204" pitchFamily="34" charset="0"/>
                <a:ea typeface="Calibri" panose="020F0502020204030204" pitchFamily="34" charset="0"/>
                <a:cs typeface="Tahoma" panose="020B0604030504040204" pitchFamily="34" charset="0"/>
              </a:rPr>
              <a:t>Το νησί με το χαμηλότερο ποσοστό οικονομικά ενεργού πληθυσμού είναι η Κίμωλος (24,1%), παρόλο που στις Κυκλάδες ως σύνολο περισσότεροι από 4 στους 10 κατοίκους (41,4%) ήταν οικονομικά ενεργοί το 2011. Κατά πάσα πιθανότητα το πολύ χαμηλό ποσοστό συμμετοχής των κατοίκων της Κιμώλου στο εργατικό δυναμικό οφείλεται στο γερασμένο πληθυσμό αυτού του νησιού: 41% των κατοίκων της Κιμώλου είναι ηλικιωμένοι (ηλικίας 65 ετών και άνω), καθιστώντας την Κίμωλο το πιο γερασμένο νησί των Κυκλάδων. Μεγάλη συμμετοχή του πληθυσμού στο εργατικό δυναμικό παρουσίαζαν η Μύκονος (54,8%), η Σαντορίνη (49,3%), η Ίος (48,7%) και η Πάρος (44,3%). Τα τέσσερα αυτά νησιά είναι από τα πιο τουριστικά των Κυκλάδων και έχουν σχετικά νεανικό πληθυσμό</a:t>
            </a:r>
            <a:endParaRPr lang="el-GR" altLang="el-GR" dirty="0"/>
          </a:p>
          <a:p>
            <a:endParaRPr lang="el-GR" altLang="el-GR" dirty="0"/>
          </a:p>
        </p:txBody>
      </p:sp>
      <p:sp>
        <p:nvSpPr>
          <p:cNvPr id="4" name="Θέση αριθμού διαφάνειας 3">
            <a:extLst>
              <a:ext uri="{FF2B5EF4-FFF2-40B4-BE49-F238E27FC236}">
                <a16:creationId xmlns:a16="http://schemas.microsoft.com/office/drawing/2014/main" id="{E9C3F782-5C31-487F-85EB-999812A27F3B}"/>
              </a:ext>
            </a:extLst>
          </p:cNvPr>
          <p:cNvSpPr>
            <a:spLocks noGrp="1"/>
          </p:cNvSpPr>
          <p:nvPr>
            <p:ph type="sldNum" sz="quarter"/>
          </p:nvPr>
        </p:nvSpPr>
        <p:spPr/>
        <p:txBody>
          <a:bodyPr/>
          <a:lstStyle/>
          <a:p>
            <a:pPr>
              <a:defRPr/>
            </a:pPr>
            <a:fld id="{B91D1DB4-CD5A-4A49-9266-E0DC5FDB8A94}" type="slidenum">
              <a:rPr lang="en-US"/>
              <a:pPr>
                <a:defRPr/>
              </a:pPr>
              <a:t>20</a:t>
            </a:fld>
            <a:endParaRPr lang="en-US" sz="1600" spc="0">
              <a:latin typeface="+mn-l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Θέση εικόνας διαφάνειας 1">
            <a:extLst>
              <a:ext uri="{FF2B5EF4-FFF2-40B4-BE49-F238E27FC236}">
                <a16:creationId xmlns:a16="http://schemas.microsoft.com/office/drawing/2014/main" id="{42C454C2-D025-4980-A5FE-9564ABE50670}"/>
              </a:ext>
            </a:extLst>
          </p:cNvPr>
          <p:cNvSpPr>
            <a:spLocks noGrp="1" noRot="1" noChangeAspect="1"/>
          </p:cNvSpPr>
          <p:nvPr>
            <p:ph type="sldImg"/>
          </p:nvPr>
        </p:nvSpPr>
        <p:spPr bwMode="auto">
          <a:xfrm>
            <a:off x="436563" y="1235075"/>
            <a:ext cx="5924550" cy="33321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Θέση σημειώσεων 2">
            <a:extLst>
              <a:ext uri="{FF2B5EF4-FFF2-40B4-BE49-F238E27FC236}">
                <a16:creationId xmlns:a16="http://schemas.microsoft.com/office/drawing/2014/main" id="{A43732C5-7036-4D2E-9384-FC4F335088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l-GR" altLang="el-GR" dirty="0"/>
              <a:t>Τα αποτελέσματα των Ιταλικών απογραφών των Δωδεκανήσων υπάρχουν στο </a:t>
            </a:r>
            <a:r>
              <a:rPr lang="en-US" altLang="el-GR" dirty="0" err="1"/>
              <a:t>Agapitides</a:t>
            </a:r>
            <a:r>
              <a:rPr lang="en-US" altLang="el-GR" dirty="0"/>
              <a:t> S</a:t>
            </a:r>
            <a:r>
              <a:rPr lang="el-GR" altLang="el-GR" dirty="0"/>
              <a:t>. (1950) “</a:t>
            </a:r>
            <a:r>
              <a:rPr lang="en-US" altLang="el-GR" dirty="0"/>
              <a:t>La population du Dodecanese</a:t>
            </a:r>
            <a:r>
              <a:rPr lang="el-GR" altLang="el-GR" dirty="0"/>
              <a:t>” </a:t>
            </a:r>
            <a:r>
              <a:rPr lang="en-US" altLang="el-GR" dirty="0"/>
              <a:t>Bulletin de l</a:t>
            </a:r>
            <a:r>
              <a:rPr lang="el-GR" altLang="el-GR" dirty="0"/>
              <a:t>’ </a:t>
            </a:r>
            <a:r>
              <a:rPr lang="en-US" altLang="el-GR" dirty="0" err="1"/>
              <a:t>Insitute</a:t>
            </a:r>
            <a:r>
              <a:rPr lang="en-US" altLang="el-GR" dirty="0"/>
              <a:t> </a:t>
            </a:r>
            <a:r>
              <a:rPr lang="en-US" altLang="el-GR" dirty="0" err="1"/>
              <a:t>Internationale</a:t>
            </a:r>
            <a:r>
              <a:rPr lang="en-US" altLang="el-GR" dirty="0"/>
              <a:t> de </a:t>
            </a:r>
            <a:r>
              <a:rPr lang="en-US" altLang="el-GR" dirty="0" err="1"/>
              <a:t>Staistique</a:t>
            </a:r>
            <a:r>
              <a:rPr lang="en-US" altLang="el-GR" dirty="0"/>
              <a:t> </a:t>
            </a:r>
            <a:r>
              <a:rPr lang="el-GR" altLang="el-GR" b="1" dirty="0"/>
              <a:t>33 </a:t>
            </a:r>
            <a:r>
              <a:rPr lang="el-GR" altLang="el-GR" dirty="0"/>
              <a:t>(2):412-420. Οι Ιταλικές απογραφές διενεργήθηκαν το 1922, 1931 και </a:t>
            </a:r>
            <a:r>
              <a:rPr lang="el-GR" sz="1200" kern="1200" dirty="0">
                <a:solidFill>
                  <a:schemeClr val="tx1"/>
                </a:solidFill>
                <a:effectLst/>
                <a:latin typeface="+mn-lt"/>
                <a:ea typeface="+mn-ea"/>
                <a:cs typeface="+mn-cs"/>
              </a:rPr>
              <a:t>1941.</a:t>
            </a:r>
          </a:p>
          <a:p>
            <a:r>
              <a:rPr lang="el-GR" sz="1200" kern="1200" dirty="0">
                <a:solidFill>
                  <a:schemeClr val="tx1"/>
                </a:solidFill>
                <a:effectLst/>
                <a:latin typeface="+mn-lt"/>
                <a:ea typeface="+mn-ea"/>
                <a:cs typeface="+mn-cs"/>
              </a:rPr>
              <a:t>Στη διάρκεια ενός αιώνα δηλαδή το ειδικό βάρος του πληθυσμού των νησιών του Αιγαίου μειώθηκε με όποιον τρόπο κι αν κάνουμε τους υπολογισμούς. Σε απόλυτους αριθμούς, μείωση στο σύνολο του πληθυσμού των νησιών του Αιγαίου υπήρξε από τη δεκαετία του 1930 μέχρι και τις αρχές της δεκαετίας του 1970.  Η μείωση αυτή, η οποία ήταν ανεπαίσθητη πριν το 1940, επιτάθηκε τη δεκαετία του 1940 και πήρε ανησυχητικές διαστάσεις τις πρώτες μεταπολεμικές δεκαετίες. Την εικοσαετία 1951-1971 τα νησιά του Αιγαίου στο σύνολό τους έχασαν το 21% του πληθυσμού τους. Πρόκειται για την εποχή της μεγάλης μετανάστευσης στο εξωτερικό αλλά και στα αστικά κέντρα της ηπειρωτικής Ελλάδας (</a:t>
            </a:r>
            <a:r>
              <a:rPr lang="en-US" sz="1200" kern="1200" dirty="0" err="1">
                <a:solidFill>
                  <a:schemeClr val="tx1"/>
                </a:solidFill>
                <a:effectLst/>
                <a:latin typeface="+mn-lt"/>
                <a:ea typeface="+mn-ea"/>
                <a:cs typeface="+mn-cs"/>
              </a:rPr>
              <a:t>Siampos</a:t>
            </a:r>
            <a:r>
              <a:rPr lang="el-GR" sz="1200" kern="1200" dirty="0">
                <a:solidFill>
                  <a:schemeClr val="tx1"/>
                </a:solidFill>
                <a:effectLst/>
                <a:latin typeface="+mn-lt"/>
                <a:ea typeface="+mn-ea"/>
                <a:cs typeface="+mn-cs"/>
              </a:rPr>
              <a:t>, 1980). Οι νομοί που επλήγησαν περισσότερο από τη λαίλαπα της αστυφιλίας και της εξωτερικής μετανάστευσης ήταν οι Κυκλάδες, η Σάμος και η Λέσβος, οι οποίοι έχασαν πάνω από το ένα τέταρτο του πληθυσμού τους τη συγκεκριμένη εικοσαετία. Αυτός που επλήγη λιγότερο ήταν ο νομός Δωδεκανήσου, στον πληθυσμό του οποίου η μείωση που καταγράφηκε την περίοδο 1951-71 ήταν μόλις 0,4%. </a:t>
            </a:r>
          </a:p>
          <a:p>
            <a:endParaRPr lang="el-GR" altLang="el-GR" dirty="0"/>
          </a:p>
          <a:p>
            <a:endParaRPr lang="el-GR" altLang="el-GR" dirty="0"/>
          </a:p>
        </p:txBody>
      </p:sp>
      <p:sp>
        <p:nvSpPr>
          <p:cNvPr id="4" name="Θέση αριθμού διαφάνειας 3">
            <a:extLst>
              <a:ext uri="{FF2B5EF4-FFF2-40B4-BE49-F238E27FC236}">
                <a16:creationId xmlns:a16="http://schemas.microsoft.com/office/drawing/2014/main" id="{03C61EE6-00D2-4A11-96D3-B2A35C59C2E6}"/>
              </a:ext>
            </a:extLst>
          </p:cNvPr>
          <p:cNvSpPr>
            <a:spLocks noGrp="1"/>
          </p:cNvSpPr>
          <p:nvPr>
            <p:ph type="sldNum" sz="quarter"/>
          </p:nvPr>
        </p:nvSpPr>
        <p:spPr/>
        <p:txBody>
          <a:bodyPr/>
          <a:lstStyle/>
          <a:p>
            <a:pPr>
              <a:defRPr/>
            </a:pPr>
            <a:fld id="{F2E054AC-B728-4B91-95A3-ACE56258897C}" type="slidenum">
              <a:rPr lang="en-US" smtClean="0"/>
              <a:pPr>
                <a:defRPr/>
              </a:pPr>
              <a:t>3</a:t>
            </a:fld>
            <a:endParaRPr lang="en-US" sz="1600" spc="0">
              <a:latin typeface="+mn-l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Θέση εικόνας διαφάνειας 1">
            <a:extLst>
              <a:ext uri="{FF2B5EF4-FFF2-40B4-BE49-F238E27FC236}">
                <a16:creationId xmlns:a16="http://schemas.microsoft.com/office/drawing/2014/main" id="{9F9AE17C-7388-42B5-9D67-ED9F8E1C6C6A}"/>
              </a:ext>
            </a:extLst>
          </p:cNvPr>
          <p:cNvSpPr>
            <a:spLocks noGrp="1" noRot="1" noChangeAspect="1"/>
          </p:cNvSpPr>
          <p:nvPr>
            <p:ph type="sldImg"/>
          </p:nvPr>
        </p:nvSpPr>
        <p:spPr bwMode="auto">
          <a:xfrm>
            <a:off x="436563" y="1233488"/>
            <a:ext cx="5924550" cy="33321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Θέση σημειώσεων 2">
            <a:extLst>
              <a:ext uri="{FF2B5EF4-FFF2-40B4-BE49-F238E27FC236}">
                <a16:creationId xmlns:a16="http://schemas.microsoft.com/office/drawing/2014/main" id="{EE8845A2-2CAD-4E58-9DCB-92D31080F0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l-GR" altLang="el-GR" dirty="0"/>
              <a:t>Αυτό που ίσως έχει μεγαλύτερο ενδιαφέρον είναι η κατά φύλο διαφορά στα ποσοστά οικονομικά ενεργού πληθυσμού. Οι γυναίκες συμμετέχουν στο εργατικό δυναμικό σε μικρότερο βαθμό από ό,τι οι άνδρες σε όλα τα νησιά της περιοχής μελέτης αλλά και στην Ελλάδα ως σύνολο. Η συμμετοχή των γυναικών στο εργατικό δυναμικό το 2011 ήταν μεγαλύτερη στα τουριστικά νησιά της Κω και της Ρόδου, όπου σε κάθε 100 οικονομικά ενεργούς άνδρες αντιστοιχούσαν 75-78 οικονομικά ενεργές γυναίκες. Στο άλλο άκρο βρίσκονταν μικρά νησιά των Δωδεκανήσων (όπως η Κάσος, η Αστυπάλαια, η Κάλυμνος) αλλά και του Βορείου Αιγαίου (Ψαρά, Φούρνοι) όπου σε κάθε 100 οικονομικά ενεργούς άνδρες αντιστοιχούσαν λιγότερες από 50 οικονομικά ενεργές γυναίκες (μάλιστα στην περίπτωση των Ψαρών αυτή η αναλογία ήταν 36/100). Η μικρή συμμετοχή των γυναικών στο εργατικό δυναμικό σε αυτά τα νησιά δεν εξηγείται από την κατά φύλο δομή του πληθυσμού. Στα Ψαρά και την Κάλυμνο η αναλογία των φύλων στις παραγωγικές ηλικίες (15-64) είναι υπέρ των γυναικών (98 άνδρες για κάθε 100 γυναίκες) ενώ στα υπόλοιπα μικρά νησιά (Κάσος, Αστυπάλαια, Φούρνοι) η υπεροχή των ανδρών στις παραγωγικές ηλικίες είναι οριακή και δεν δικαιολογεί την δυσανάλογα μικρή συμμετοχή των γυναικών στην αγορά εργασίας. Προφανώς στο Βόρειο Αιγαίο και σε κάποια μικρά νησιά των Δωδεκανήσων ο ρόλος των δύο φύλων είναι πιο αυστηρά διαχωρισμένος και οι γυναίκες συμμετέχουν λιγότερο στο εργατικό δυναμικό. Στο Βόρειο Αιγαίο μάλιστα η συμμετοχή των γυναικών στο εργατικό δυναμικό είναι μικρότερη όχι μόνο από ό,τι στα τουριστικά Δωδεκάνησα αλλά και από την Ελλάδα ως σύνολο. </a:t>
            </a:r>
          </a:p>
          <a:p>
            <a:r>
              <a:rPr lang="el-GR" sz="1800" kern="50" dirty="0">
                <a:effectLst/>
                <a:latin typeface="Calibri" panose="020F0502020204030204" pitchFamily="34" charset="0"/>
                <a:ea typeface="Calibri" panose="020F0502020204030204" pitchFamily="34" charset="0"/>
                <a:cs typeface="Tahoma" panose="020B0604030504040204" pitchFamily="34" charset="0"/>
              </a:rPr>
              <a:t>Στις Κυκλάδες το ποσοστό των γυναικών που συμμετείχαν στο εργατικό δυναμικό το 2011 ήταν 34,3% έναντι 52,9% των ανδρών. Αντιστοιχούσαν δηλαδή λιγότερες από 65 γυναίκες σε 100 οικονομικά ενεργούς άνδρες. Η διαφορά στα ποσοστά συμμετοχής ανδρών-γυναικών στο εργατικό δυναμικό το 2011 ήταν μικρότερη στη Μύκονο και στη Σύρο, αλλά και παραδόξως, στην Κίμωλο και στην Ανάφη, όπου σε κάθε 100 οικονομικά ενεργούς άνδρες αντιστοιχούσαν 70-77 οικονομικά ενεργές γυναίκες.</a:t>
            </a:r>
            <a:endParaRPr lang="el-GR" altLang="el-GR" dirty="0"/>
          </a:p>
          <a:p>
            <a:endParaRPr lang="el-GR" altLang="el-GR" dirty="0"/>
          </a:p>
        </p:txBody>
      </p:sp>
      <p:sp>
        <p:nvSpPr>
          <p:cNvPr id="4" name="Θέση αριθμού διαφάνειας 3">
            <a:extLst>
              <a:ext uri="{FF2B5EF4-FFF2-40B4-BE49-F238E27FC236}">
                <a16:creationId xmlns:a16="http://schemas.microsoft.com/office/drawing/2014/main" id="{9D24BB65-5AA0-42BD-848F-6AD8B9702B79}"/>
              </a:ext>
            </a:extLst>
          </p:cNvPr>
          <p:cNvSpPr>
            <a:spLocks noGrp="1"/>
          </p:cNvSpPr>
          <p:nvPr>
            <p:ph type="sldNum" sz="quarter"/>
          </p:nvPr>
        </p:nvSpPr>
        <p:spPr/>
        <p:txBody>
          <a:bodyPr/>
          <a:lstStyle/>
          <a:p>
            <a:pPr>
              <a:defRPr/>
            </a:pPr>
            <a:fld id="{7A41E50D-6F7E-4A2D-9596-1D33B9038899}" type="slidenum">
              <a:rPr lang="en-US"/>
              <a:pPr>
                <a:defRPr/>
              </a:pPr>
              <a:t>21</a:t>
            </a:fld>
            <a:endParaRPr lang="en-US" sz="1600" spc="0">
              <a:latin typeface="+mn-l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Θέση εικόνας διαφάνειας 1">
            <a:extLst>
              <a:ext uri="{FF2B5EF4-FFF2-40B4-BE49-F238E27FC236}">
                <a16:creationId xmlns:a16="http://schemas.microsoft.com/office/drawing/2014/main" id="{DD355C0A-467C-42E9-9558-C6B4241FF512}"/>
              </a:ext>
            </a:extLst>
          </p:cNvPr>
          <p:cNvSpPr>
            <a:spLocks noGrp="1" noRot="1" noChangeAspect="1"/>
          </p:cNvSpPr>
          <p:nvPr>
            <p:ph type="sldImg"/>
          </p:nvPr>
        </p:nvSpPr>
        <p:spPr bwMode="auto">
          <a:xfrm>
            <a:off x="436563" y="1233488"/>
            <a:ext cx="5924550" cy="33321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Θέση σημειώσεων 2">
            <a:extLst>
              <a:ext uri="{FF2B5EF4-FFF2-40B4-BE49-F238E27FC236}">
                <a16:creationId xmlns:a16="http://schemas.microsoft.com/office/drawing/2014/main" id="{C7752F7D-9CDC-4143-BDA3-710B7E018A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l-GR" altLang="el-GR"/>
              <a:t>Αναφορικά με την </a:t>
            </a:r>
            <a:r>
              <a:rPr lang="el-GR" altLang="el-GR" b="1"/>
              <a:t>ανεργία</a:t>
            </a:r>
            <a:r>
              <a:rPr lang="el-GR" altLang="el-GR"/>
              <a:t>, η περιοχή μελέτης ως σύνολο είχε, το 2011, μικρότερη ανεργία από τον Ε.Μ.Ο. (13,9% έναντι 18,7%). Πέραν τούτου, μέσα στην περιοχή μελέτης παρατηρούνται τεράστιες διακυμάνσεις: από 9,9% στην περίπτωση των Οινουσών μέχρι 26% στην περίπτωση της Νισύρου και του Γυαλιού. Γενικά είναι εύλογο ότι σε πολύ μικρούς πληθυσμούς (η Νίσυρος μαζί με το Γυαλί αριθμούσαν 543 κατοίκους και οι Οινούσες 405 κατοίκους το 2011) τα ποσοστά ανεργίας είναι πολύ ευμετάβλητα και παρουσιάζουν μεγάλες εποχικές διακυμάνσεις. Πιο αντιπροσωπευτικά για την κατάσταση απασχόλησης στην περιοχή μελέτης είναι τα μεγαλύτερα σε πληθυσμό νησιά όπως η Ρόδος, η Λέσβος, η Χίος, η Σάμος και η Κως. Όλα τα παραπάνω νησιά είχαν μικρότερη ανεργία από τον Ε.Μ.Ο. το 2011. </a:t>
            </a:r>
          </a:p>
          <a:p>
            <a:endParaRPr lang="el-GR" altLang="el-GR"/>
          </a:p>
        </p:txBody>
      </p:sp>
      <p:sp>
        <p:nvSpPr>
          <p:cNvPr id="4" name="Θέση αριθμού διαφάνειας 3">
            <a:extLst>
              <a:ext uri="{FF2B5EF4-FFF2-40B4-BE49-F238E27FC236}">
                <a16:creationId xmlns:a16="http://schemas.microsoft.com/office/drawing/2014/main" id="{67131E3A-7D0F-4246-B21F-748D3316B0A6}"/>
              </a:ext>
            </a:extLst>
          </p:cNvPr>
          <p:cNvSpPr>
            <a:spLocks noGrp="1"/>
          </p:cNvSpPr>
          <p:nvPr>
            <p:ph type="sldNum" sz="quarter"/>
          </p:nvPr>
        </p:nvSpPr>
        <p:spPr/>
        <p:txBody>
          <a:bodyPr/>
          <a:lstStyle/>
          <a:p>
            <a:pPr>
              <a:defRPr/>
            </a:pPr>
            <a:fld id="{28FB22FA-981B-4E62-81D8-3799BF4E75F4}" type="slidenum">
              <a:rPr lang="en-US"/>
              <a:pPr>
                <a:defRPr/>
              </a:pPr>
              <a:t>22</a:t>
            </a:fld>
            <a:endParaRPr lang="en-US" sz="1600" spc="0">
              <a:latin typeface="+mn-l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Θέση εικόνας διαφάνειας 1">
            <a:extLst>
              <a:ext uri="{FF2B5EF4-FFF2-40B4-BE49-F238E27FC236}">
                <a16:creationId xmlns:a16="http://schemas.microsoft.com/office/drawing/2014/main" id="{CB9C9FEC-382E-4724-A2CE-BAFB4D9AF987}"/>
              </a:ext>
            </a:extLst>
          </p:cNvPr>
          <p:cNvSpPr>
            <a:spLocks noGrp="1" noRot="1" noChangeAspect="1"/>
          </p:cNvSpPr>
          <p:nvPr>
            <p:ph type="sldImg"/>
          </p:nvPr>
        </p:nvSpPr>
        <p:spPr bwMode="auto">
          <a:xfrm>
            <a:off x="436563" y="1233488"/>
            <a:ext cx="5924550" cy="33321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Θέση σημειώσεων 2">
            <a:extLst>
              <a:ext uri="{FF2B5EF4-FFF2-40B4-BE49-F238E27FC236}">
                <a16:creationId xmlns:a16="http://schemas.microsoft.com/office/drawing/2014/main" id="{5D450573-5ED6-47E1-A552-4E0400324C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l-GR" altLang="el-GR"/>
              <a:t>Η διαφορική κατά φύλο ανεργία ήταν εντονότερη στα ακριτικά νησιά που εξετάζουμε από ό,τι στην Ελλάδα ως σύνολο (χάρτης 10). Ενώ στην Ελλάδα υπήρχαν το 2011 106 άνεργες γυναίκες για κάθε 100 άντρες, στα εξεταζόμενα νησιά η αναλογία φτάνει το 111. Και στο θέμα της διαφορικής κατά φύλο ανεργίας όμως παρατηρείται μεγάλη διαφοροποίηση ανάμεσα στο Βόρειο Αιγαίο και τα Δωδεκάνησα. Στο Βόρειο Αιγαίο αντιστοιχούσαν 123 άνεργες γυναίκες για κάθε 100 άνεργους άνδρες (αναλογία πολύ μεγαλύτερη από τον Εθνικό Μέσο Όρο), ενώ στα Δωδεκάνησα η ανεργία ήταν ουσιαστικά ίδια και για τα δύο φύλα (102 άνεργες γυναίκες για κάθε 100 άνεργους άνδρες). Στα Δωδεκάνησα η διαφορική κατά φύλο ανεργία ήταν χαμηλότερη από τον Ε.Μ.Ο. Σε περιπτώσεις όπου η ανεργία των γυναικών κυμαίνεται σε πολύ χαμηλότερα επίπεδα από αυτά των ανδρών, όπως είναι η περίπτωση της Κάσου και της Σύμης, πιθανότατα αυτό δεν οφείλεται στο ότι οι γυναίκες βρίσκουν ευκολότερα δουλειά από τους άνδρες αλλά στο ότι δεν συμμετέχουν στο εργατικό δυναμικό, δηλαδή δεν αναζητάν εργασία. Αυτή η υπόθεση επιβεβαιώνεται από το γεγονός ότι το ποσοστό των οικονομικά ενεργών γυναικών στη Κάσο είναι μόλις 17% έναντι 44% των ανδρών, και στη Σύμη 29,7% έναντι 51,5% των ανδρών. Η μη συμμετοχή των γυναικών στο εργατικό δυναμικό σχετίζεται και με τη διάρθρωση των οικονομικών δραστηριοτήτων του κάθε νησιού. </a:t>
            </a:r>
          </a:p>
          <a:p>
            <a:endParaRPr lang="el-GR" altLang="el-GR"/>
          </a:p>
        </p:txBody>
      </p:sp>
      <p:sp>
        <p:nvSpPr>
          <p:cNvPr id="4" name="Θέση αριθμού διαφάνειας 3">
            <a:extLst>
              <a:ext uri="{FF2B5EF4-FFF2-40B4-BE49-F238E27FC236}">
                <a16:creationId xmlns:a16="http://schemas.microsoft.com/office/drawing/2014/main" id="{F50AFCBB-B7CE-462A-996E-6F206C71800A}"/>
              </a:ext>
            </a:extLst>
          </p:cNvPr>
          <p:cNvSpPr>
            <a:spLocks noGrp="1"/>
          </p:cNvSpPr>
          <p:nvPr>
            <p:ph type="sldNum" sz="quarter"/>
          </p:nvPr>
        </p:nvSpPr>
        <p:spPr/>
        <p:txBody>
          <a:bodyPr/>
          <a:lstStyle/>
          <a:p>
            <a:pPr>
              <a:defRPr/>
            </a:pPr>
            <a:fld id="{FC18E066-4CEE-463D-A965-595FC74DBEDB}" type="slidenum">
              <a:rPr lang="en-US"/>
              <a:pPr>
                <a:defRPr/>
              </a:pPr>
              <a:t>23</a:t>
            </a:fld>
            <a:endParaRPr lang="en-US" sz="1600" spc="0">
              <a:latin typeface="+mn-l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PlaceHolder 1">
            <a:extLst>
              <a:ext uri="{FF2B5EF4-FFF2-40B4-BE49-F238E27FC236}">
                <a16:creationId xmlns:a16="http://schemas.microsoft.com/office/drawing/2014/main" id="{9CE06CB0-780E-4307-B59F-F8E5D352D3FC}"/>
              </a:ext>
            </a:extLst>
          </p:cNvPr>
          <p:cNvSpPr>
            <a:spLocks noGrp="1"/>
          </p:cNvSpPr>
          <p:nvPr>
            <p:ph type="body"/>
          </p:nvPr>
        </p:nvSpPr>
        <p:spPr bwMode="auto">
          <a:xfrm>
            <a:off x="679450" y="4751388"/>
            <a:ext cx="5438775" cy="388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just">
              <a:lnSpc>
                <a:spcPct val="150000"/>
              </a:lnSpc>
            </a:pPr>
            <a:r>
              <a:rPr lang="el-GR" sz="1800" kern="50" dirty="0">
                <a:effectLst/>
                <a:latin typeface="Times New Roman" panose="02020603050405020304" pitchFamily="18" charset="0"/>
                <a:ea typeface="Calibri" panose="020F0502020204030204" pitchFamily="34" charset="0"/>
              </a:rPr>
              <a:t>Η τουριστική ανάπτυξη αυξάνει τη συμμετοχή του πληθυσμού στο εργατικό δυναμικό και μειώνει την ανεργία</a:t>
            </a:r>
            <a:r>
              <a:rPr lang="el-GR" altLang="el-GR" dirty="0"/>
              <a:t>. Αυτό συμπεραίνεται από τους συντελεστή συσχέτισης (</a:t>
            </a:r>
            <a:r>
              <a:rPr lang="el-GR" altLang="el-GR" dirty="0" err="1"/>
              <a:t>Pearson’s</a:t>
            </a:r>
            <a:r>
              <a:rPr lang="el-GR" altLang="el-GR" dirty="0"/>
              <a:t> r) μεταξύ της τουριστικής ανάπτυξης και των δεικτών απασχόλησης που έχουν υπολογιστεί στον παραπάνω πίνακα. </a:t>
            </a:r>
            <a:r>
              <a:rPr lang="el-GR" sz="1800" kern="50" dirty="0">
                <a:effectLst/>
                <a:latin typeface="Times New Roman" panose="02020603050405020304" pitchFamily="18" charset="0"/>
                <a:ea typeface="Calibri" panose="020F0502020204030204" pitchFamily="34" charset="0"/>
                <a:cs typeface="Tahoma" panose="020B0604030504040204" pitchFamily="34" charset="0"/>
              </a:rPr>
              <a:t>Η συσχέτιση μεταξύ τουριστικής ανάπτυξης και ποσοστών οικονομικά ενεργού πληθυσμού δίνει συντελεστή συσχέτισης (</a:t>
            </a:r>
            <a:r>
              <a:rPr lang="en-US" sz="1800" kern="50" dirty="0">
                <a:effectLst/>
                <a:latin typeface="Times New Roman" panose="02020603050405020304" pitchFamily="18" charset="0"/>
                <a:ea typeface="Calibri" panose="020F0502020204030204" pitchFamily="34" charset="0"/>
                <a:cs typeface="Tahoma" panose="020B0604030504040204" pitchFamily="34" charset="0"/>
              </a:rPr>
              <a:t>Pearson</a:t>
            </a:r>
            <a:r>
              <a:rPr lang="el-GR" sz="1800" kern="50" dirty="0">
                <a:effectLst/>
                <a:latin typeface="Times New Roman" panose="02020603050405020304" pitchFamily="18" charset="0"/>
                <a:ea typeface="Calibri" panose="020F0502020204030204" pitchFamily="34" charset="0"/>
                <a:cs typeface="Tahoma" panose="020B0604030504040204" pitchFamily="34" charset="0"/>
              </a:rPr>
              <a:t>’</a:t>
            </a:r>
            <a:r>
              <a:rPr lang="en-US" sz="1800" kern="50" dirty="0">
                <a:effectLst/>
                <a:latin typeface="Times New Roman" panose="02020603050405020304" pitchFamily="18" charset="0"/>
                <a:ea typeface="Calibri" panose="020F0502020204030204" pitchFamily="34" charset="0"/>
                <a:cs typeface="Tahoma" panose="020B0604030504040204" pitchFamily="34" charset="0"/>
              </a:rPr>
              <a:t>s r</a:t>
            </a:r>
            <a:r>
              <a:rPr lang="el-GR" sz="1800" kern="50" dirty="0">
                <a:effectLst/>
                <a:latin typeface="Times New Roman" panose="02020603050405020304" pitchFamily="18" charset="0"/>
                <a:ea typeface="Calibri" panose="020F0502020204030204" pitchFamily="34" charset="0"/>
                <a:cs typeface="Tahoma" panose="020B0604030504040204" pitchFamily="34" charset="0"/>
              </a:rPr>
              <a:t>) 0,60, κάτι που δείχνει ότι όσο περισσότερες επαγγελματικές τουριστικές κλίνες αντιστοιχούν σε κάθε μόνιμο κάτοικο, τόσο αυξάνεται το ποσοστό των κατοίκων που εργάζονται ή αναζητούν εργασία. Από την άλλη μεριά η σχέση μεταξύ τουριστικής ανάπτυξης και ανεργίας είναι αρνητική (</a:t>
            </a:r>
            <a:r>
              <a:rPr lang="el-GR" sz="1800" kern="50" dirty="0" err="1">
                <a:effectLst/>
                <a:latin typeface="Times New Roman" panose="02020603050405020304" pitchFamily="18" charset="0"/>
                <a:ea typeface="Calibri" panose="020F0502020204030204" pitchFamily="34" charset="0"/>
                <a:cs typeface="Tahoma" panose="020B0604030504040204" pitchFamily="34" charset="0"/>
              </a:rPr>
              <a:t>Pearson’s</a:t>
            </a:r>
            <a:r>
              <a:rPr lang="el-GR" sz="1800" kern="50" dirty="0">
                <a:effectLst/>
                <a:latin typeface="Times New Roman" panose="02020603050405020304" pitchFamily="18" charset="0"/>
                <a:ea typeface="Calibri" panose="020F0502020204030204" pitchFamily="34" charset="0"/>
                <a:cs typeface="Tahoma" panose="020B0604030504040204" pitchFamily="34" charset="0"/>
              </a:rPr>
              <a:t> r= -0,41), που σημαίνει ότι όσο πιο τουριστικά αναπτυγμένο είναι ένα νησί (έστω και με μοναδικό κριτήριο τουριστικής ανάπτυξης τις τουριστικές κλίνες ανά κάτοικο) τόσο λιγότερη ανεργία έχει. Βέβαια αυτή η σχέση δεν είναι μονοσήμαντη, παρόλο που σε γενικές γραμμές είναι έγκυρη (ο συντελεστή συσχέτισης είναι στατιστικά σημαντικός). Νησιά με μικρή ή μέτρια τουριστική ανάπτυξη  όπως η Κίμωλος, η Κέα και οι Οινούσσες είχαν μονοψήφιο ποσοστό ανεργίας το 2011. Από την άλλη μεριά, νησιά στα οποία οι επαγγελματικές τουριστικές κλίνες ήταν περισσότερες από τους μόνιμους κατοίκους όπως η Πάρος, η Αντίπαρος, η Σαντορίνη και η Μύκονος είχαν ανεργία μεγαλύτερη από 10%. Την υψηλότερη ανεργία επιδείκνυαν η Νίσυρος, οι Φούρνοι και η Κάσος, νησιά τα οποία σύμφωνα με το κριτήριο που θέσαμε (επαγγελματικές τουριστικές κλίνες ανά κάτοικο) δεν είναι τουριστικά αναπτυγμένα εφόσον σε κάθε μόνιμο κάτοικο αντιστοιχούν λιγότερες από 0,5 επαγγελματικές τουριστικές κλίνες.  </a:t>
            </a:r>
            <a:endParaRPr lang="el-GR" sz="1800" kern="50" dirty="0">
              <a:effectLst/>
              <a:latin typeface="Calibri" panose="020F0502020204030204" pitchFamily="34" charset="0"/>
              <a:ea typeface="Calibri" panose="020F0502020204030204" pitchFamily="34" charset="0"/>
              <a:cs typeface="Tahoma" panose="020B0604030504040204" pitchFamily="34" charset="0"/>
            </a:endParaRPr>
          </a:p>
          <a:p>
            <a:r>
              <a:rPr lang="el-GR" sz="1800" kern="50" dirty="0">
                <a:solidFill>
                  <a:srgbClr val="00000A"/>
                </a:solidFill>
                <a:effectLst/>
                <a:latin typeface="Calibri" panose="020F0502020204030204" pitchFamily="34" charset="0"/>
                <a:ea typeface="Calibri" panose="020F0502020204030204" pitchFamily="34" charset="0"/>
              </a:rPr>
              <a:t>	 </a:t>
            </a:r>
            <a:r>
              <a:rPr lang="el-GR" sz="1800" kern="50" dirty="0">
                <a:solidFill>
                  <a:srgbClr val="00000A"/>
                </a:solidFill>
                <a:effectLst/>
                <a:latin typeface="Palatino Linotype" panose="02040502050505030304" pitchFamily="18" charset="0"/>
                <a:ea typeface="Calibri" panose="020F0502020204030204" pitchFamily="34" charset="0"/>
                <a:cs typeface="Times New Roman" panose="02020603050405020304" pitchFamily="18" charset="0"/>
              </a:rPr>
              <a:t>Μικρή ή μέτρια τουριστική ανάπτυξη θεωρούμε ότι έχουν τα νησιά όπου αντιστοιχούν λιγότερο από μία επαγγελματική τουριστική κλίνη ανά μόνιμο κάτοικο.</a:t>
            </a:r>
            <a:endParaRPr lang="el-GR" sz="1800" kern="50" dirty="0">
              <a:solidFill>
                <a:srgbClr val="00000A"/>
              </a:solidFill>
              <a:effectLst/>
              <a:latin typeface="Calibri" panose="020F0502020204030204" pitchFamily="34" charset="0"/>
              <a:ea typeface="Calibri" panose="020F0502020204030204" pitchFamily="34" charset="0"/>
            </a:endParaRPr>
          </a:p>
          <a:p>
            <a:r>
              <a:rPr lang="el-GR" sz="1800" kern="50" dirty="0">
                <a:solidFill>
                  <a:srgbClr val="00000A"/>
                </a:solidFill>
                <a:effectLst/>
                <a:latin typeface="Calibri" panose="020F0502020204030204" pitchFamily="34" charset="0"/>
                <a:ea typeface="Calibri" panose="020F0502020204030204" pitchFamily="34" charset="0"/>
              </a:rPr>
              <a:t> </a:t>
            </a:r>
          </a:p>
          <a:p>
            <a:pPr eaLnBrk="1" hangingPunct="1">
              <a:spcBef>
                <a:spcPct val="0"/>
              </a:spcBef>
            </a:pPr>
            <a:r>
              <a:rPr lang="el-GR" altLang="el-GR" dirty="0"/>
              <a:t> Αυτό βέβαια έχει να κάνει με την εποχικότητα της απασχόλησης που συνεπάγεται η τουριστική ανάπτυξη στα νησιά. Δεν θα πρέπει να μας διαφεύγει το γεγονός ότι η απογραφή πληθυσμού (από όπου αντλούμε και τα στοιχεία για την ανεργία) έλαβε χώρα  το Μάϊο του 2011, όταν ακόμα οι τουριστικές επιχειρήσεις δεν λειτουργούσαν με το εργατικό δυναμικό με το οποίο λειτουργούν τους θερινούς μήνες. Είναι πολύ πιθανό, τα ποσοστά ανεργίας να ήταν χαμηλότερα αν η μέτρησή της είχε γίνει τον Αύγουστο.</a:t>
            </a:r>
          </a:p>
        </p:txBody>
      </p:sp>
      <p:sp>
        <p:nvSpPr>
          <p:cNvPr id="156" name="CustomShape 2">
            <a:extLst>
              <a:ext uri="{FF2B5EF4-FFF2-40B4-BE49-F238E27FC236}">
                <a16:creationId xmlns:a16="http://schemas.microsoft.com/office/drawing/2014/main" id="{A68D1625-E6AB-4D80-BB1C-4C7230956312}"/>
              </a:ext>
            </a:extLst>
          </p:cNvPr>
          <p:cNvSpPr/>
          <p:nvPr/>
        </p:nvSpPr>
        <p:spPr>
          <a:xfrm>
            <a:off x="3849688" y="9378950"/>
            <a:ext cx="2946400" cy="493713"/>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Θέση εικόνας διαφάνειας 1">
            <a:extLst>
              <a:ext uri="{FF2B5EF4-FFF2-40B4-BE49-F238E27FC236}">
                <a16:creationId xmlns:a16="http://schemas.microsoft.com/office/drawing/2014/main" id="{5C91EA21-7F66-488B-9236-32EEE59C6438}"/>
              </a:ext>
            </a:extLst>
          </p:cNvPr>
          <p:cNvSpPr>
            <a:spLocks noGrp="1" noRot="1" noChangeAspect="1"/>
          </p:cNvSpPr>
          <p:nvPr>
            <p:ph type="sldImg"/>
          </p:nvPr>
        </p:nvSpPr>
        <p:spPr bwMode="auto">
          <a:xfrm>
            <a:off x="436563" y="1233488"/>
            <a:ext cx="5924550" cy="33321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Θέση σημειώσεων 2">
            <a:extLst>
              <a:ext uri="{FF2B5EF4-FFF2-40B4-BE49-F238E27FC236}">
                <a16:creationId xmlns:a16="http://schemas.microsoft.com/office/drawing/2014/main" id="{D36551C8-9B4D-4AD9-ACDF-2849E4B010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endParaRPr lang="el-GR" altLang="el-GR"/>
          </a:p>
        </p:txBody>
      </p:sp>
      <p:sp>
        <p:nvSpPr>
          <p:cNvPr id="4" name="Θέση αριθμού διαφάνειας 3">
            <a:extLst>
              <a:ext uri="{FF2B5EF4-FFF2-40B4-BE49-F238E27FC236}">
                <a16:creationId xmlns:a16="http://schemas.microsoft.com/office/drawing/2014/main" id="{3A5BF60B-71EA-4EEE-839C-0AC8D9964675}"/>
              </a:ext>
            </a:extLst>
          </p:cNvPr>
          <p:cNvSpPr>
            <a:spLocks noGrp="1"/>
          </p:cNvSpPr>
          <p:nvPr>
            <p:ph type="sldNum" sz="quarter"/>
          </p:nvPr>
        </p:nvSpPr>
        <p:spPr/>
        <p:txBody>
          <a:bodyPr/>
          <a:lstStyle/>
          <a:p>
            <a:pPr>
              <a:defRPr/>
            </a:pPr>
            <a:fld id="{EE86D1E3-A301-4F22-BB32-ED33F2F322A4}" type="slidenum">
              <a:rPr lang="en-US"/>
              <a:pPr>
                <a:defRPr/>
              </a:pPr>
              <a:t>25</a:t>
            </a:fld>
            <a:endParaRPr lang="en-US" sz="1600" spc="0">
              <a:latin typeface="+mn-l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Θέση εικόνας διαφάνειας 1">
            <a:extLst>
              <a:ext uri="{FF2B5EF4-FFF2-40B4-BE49-F238E27FC236}">
                <a16:creationId xmlns:a16="http://schemas.microsoft.com/office/drawing/2014/main" id="{82F1E66A-70B9-4A4A-AB0A-E7E7B985A3FA}"/>
              </a:ext>
            </a:extLst>
          </p:cNvPr>
          <p:cNvSpPr>
            <a:spLocks noGrp="1" noRot="1" noChangeAspect="1"/>
          </p:cNvSpPr>
          <p:nvPr>
            <p:ph type="sldImg"/>
          </p:nvPr>
        </p:nvSpPr>
        <p:spPr bwMode="auto">
          <a:xfrm>
            <a:off x="436563" y="1233488"/>
            <a:ext cx="5924550" cy="33321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Θέση σημειώσεων 2">
            <a:extLst>
              <a:ext uri="{FF2B5EF4-FFF2-40B4-BE49-F238E27FC236}">
                <a16:creationId xmlns:a16="http://schemas.microsoft.com/office/drawing/2014/main" id="{DD796213-9D05-44DB-ACFD-59D9E1ECA7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l-GR" altLang="el-GR" dirty="0"/>
              <a:t> </a:t>
            </a:r>
          </a:p>
          <a:p>
            <a:r>
              <a:rPr lang="el-GR" altLang="el-GR" dirty="0"/>
              <a:t>Γενικά παρατηρούμε ότι στα νησιά οι κάτοικοι σταματάν τις σπουδές τους νωρίτερα από ό,τι στην Ελλάδα ως σύνολο. Υπάρχουν αναλογικά λιγότεροι απόφοιτοι τριτοβάθμιας εκπαίδευσης στα νησιά από ό,τι στην Ελλάδα. Αντιθέτως υπάρχουν στα νησιά αναλογικά περισσότεροι απόφοιτοι Δημοτικού σχολείου οι οποίοι δεν συνέχισαν τις σπουδές τους. Το υψηλότερο ποσοστό ανθρώπων που σταμάτησαν την εκπαίδευσή τους στο Δημοτικό βρίσκεται στο Β. Αιγαίο. Αυτό ίσως να οφείλεται στο γερασμένο πληθυσμό του, δεδομένου ότι εκεί υπάρχουν περισσότερες γενιές ανθρώπων που πήγαν σχολείο πριν γίνει υποχρεωτικό το γυμνάσιο. </a:t>
            </a:r>
          </a:p>
          <a:p>
            <a:endParaRPr lang="el-GR" altLang="el-GR" dirty="0"/>
          </a:p>
        </p:txBody>
      </p:sp>
      <p:sp>
        <p:nvSpPr>
          <p:cNvPr id="4" name="Θέση αριθμού διαφάνειας 3">
            <a:extLst>
              <a:ext uri="{FF2B5EF4-FFF2-40B4-BE49-F238E27FC236}">
                <a16:creationId xmlns:a16="http://schemas.microsoft.com/office/drawing/2014/main" id="{CB9745C0-70A9-4A28-BAC0-FCCD8B36CA56}"/>
              </a:ext>
            </a:extLst>
          </p:cNvPr>
          <p:cNvSpPr>
            <a:spLocks noGrp="1"/>
          </p:cNvSpPr>
          <p:nvPr>
            <p:ph type="sldNum" sz="quarter"/>
          </p:nvPr>
        </p:nvSpPr>
        <p:spPr/>
        <p:txBody>
          <a:bodyPr/>
          <a:lstStyle/>
          <a:p>
            <a:pPr>
              <a:defRPr/>
            </a:pPr>
            <a:fld id="{AE235822-D836-42BF-ADBF-0B3D0F941292}" type="slidenum">
              <a:rPr lang="en-US"/>
              <a:pPr>
                <a:defRPr/>
              </a:pPr>
              <a:t>26</a:t>
            </a:fld>
            <a:endParaRPr lang="en-US" sz="1600" spc="0">
              <a:latin typeface="+mn-l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Θέση εικόνας διαφάνειας 1">
            <a:extLst>
              <a:ext uri="{FF2B5EF4-FFF2-40B4-BE49-F238E27FC236}">
                <a16:creationId xmlns:a16="http://schemas.microsoft.com/office/drawing/2014/main" id="{FB080C60-4E6A-48AC-A1B5-733BBF1A3231}"/>
              </a:ext>
            </a:extLst>
          </p:cNvPr>
          <p:cNvSpPr>
            <a:spLocks noGrp="1" noRot="1" noChangeAspect="1"/>
          </p:cNvSpPr>
          <p:nvPr>
            <p:ph type="sldImg"/>
          </p:nvPr>
        </p:nvSpPr>
        <p:spPr bwMode="auto">
          <a:xfrm>
            <a:off x="436563" y="1233488"/>
            <a:ext cx="5924550" cy="33321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Θέση σημειώσεων 2">
            <a:extLst>
              <a:ext uri="{FF2B5EF4-FFF2-40B4-BE49-F238E27FC236}">
                <a16:creationId xmlns:a16="http://schemas.microsoft.com/office/drawing/2014/main" id="{26F7AF8B-A113-4AC7-9710-D84474A283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just">
              <a:lnSpc>
                <a:spcPct val="150000"/>
              </a:lnSpc>
            </a:pPr>
            <a:r>
              <a:rPr lang="el-GR" sz="1800" kern="50" dirty="0">
                <a:effectLst/>
                <a:latin typeface="Times New Roman" panose="02020603050405020304" pitchFamily="18" charset="0"/>
                <a:ea typeface="Calibri" panose="020F0502020204030204" pitchFamily="34" charset="0"/>
                <a:cs typeface="Tahoma" panose="020B0604030504040204" pitchFamily="34" charset="0"/>
              </a:rPr>
              <a:t>τα νησιά με τα χαμηλότερα ποσοστά πτυχιούχων είναι οι Φούρνοι (7,4%), η Αντίπαρος (7,8%) και η Κύθνος (7,9%), αλλά γενικότερα τα μικρότερα ποσοστά αποφοίτων τριτοβάθμιας εκπαίδευσης παρατηρούνται στις Κυκλάδες και στα μικρά σε πληθυσμό νησιά των Δωδεκανήσων (χάρτης 3.5). Τα υψηλότερα ποσοστά αποφοίτων τριτοβάθμιας εκπαίδευσης καταγράφηκαν το 2011 σε δύο μικρά νησιά του Βορείου Αιγαίου: τις Οινούσσες και τα Ψαρά (18,4%). Αυτό το υψηλό, για τα μέτρα των νησιών αλλά και της Ελλάδας ως σύνολο, ποσοστό πτυχιούχων οφείλεται, σε ένα βαθμό, στα κληροδοτήματα εφοπλιστικών οικογενειών που κατάγονται από αυτά τα νησιά και επιθυμούν να βοηθήσουν τη νεολαία του τόπου τους χορηγώντας υποτροφίες και χρηματικά βοηθήματα για σπουδές. </a:t>
            </a:r>
            <a:endParaRPr lang="el-GR" sz="1800" kern="50" dirty="0">
              <a:effectLst/>
              <a:latin typeface="Calibri" panose="020F0502020204030204" pitchFamily="34" charset="0"/>
              <a:ea typeface="Calibri" panose="020F0502020204030204" pitchFamily="34" charset="0"/>
              <a:cs typeface="Tahoma" panose="020B0604030504040204" pitchFamily="34" charset="0"/>
            </a:endParaRPr>
          </a:p>
        </p:txBody>
      </p:sp>
      <p:sp>
        <p:nvSpPr>
          <p:cNvPr id="4" name="Θέση αριθμού διαφάνειας 3">
            <a:extLst>
              <a:ext uri="{FF2B5EF4-FFF2-40B4-BE49-F238E27FC236}">
                <a16:creationId xmlns:a16="http://schemas.microsoft.com/office/drawing/2014/main" id="{B90CEC39-E727-4300-AE90-87DDF1355BEF}"/>
              </a:ext>
            </a:extLst>
          </p:cNvPr>
          <p:cNvSpPr>
            <a:spLocks noGrp="1"/>
          </p:cNvSpPr>
          <p:nvPr>
            <p:ph type="sldNum" sz="quarter"/>
          </p:nvPr>
        </p:nvSpPr>
        <p:spPr/>
        <p:txBody>
          <a:bodyPr/>
          <a:lstStyle/>
          <a:p>
            <a:pPr>
              <a:defRPr/>
            </a:pPr>
            <a:fld id="{831057CB-4601-4B08-A170-1A48AF5F1406}" type="slidenum">
              <a:rPr lang="en-US"/>
              <a:pPr>
                <a:defRPr/>
              </a:pPr>
              <a:t>27</a:t>
            </a:fld>
            <a:endParaRPr lang="en-US" sz="1600" spc="0">
              <a:latin typeface="+mn-l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Θέση εικόνας διαφάνειας 1">
            <a:extLst>
              <a:ext uri="{FF2B5EF4-FFF2-40B4-BE49-F238E27FC236}">
                <a16:creationId xmlns:a16="http://schemas.microsoft.com/office/drawing/2014/main" id="{6AB920DC-7CAB-41C6-8DC0-36D67B1AEC4D}"/>
              </a:ext>
            </a:extLst>
          </p:cNvPr>
          <p:cNvSpPr>
            <a:spLocks noGrp="1" noRot="1" noChangeAspect="1"/>
          </p:cNvSpPr>
          <p:nvPr>
            <p:ph type="sldImg"/>
          </p:nvPr>
        </p:nvSpPr>
        <p:spPr bwMode="auto">
          <a:xfrm>
            <a:off x="436563" y="1233488"/>
            <a:ext cx="5924550" cy="33321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Θέση σημειώσεων 2">
            <a:extLst>
              <a:ext uri="{FF2B5EF4-FFF2-40B4-BE49-F238E27FC236}">
                <a16:creationId xmlns:a16="http://schemas.microsoft.com/office/drawing/2014/main" id="{138EA48C-251C-4024-BD9C-8A7706B0E0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l-GR" altLang="el-GR"/>
              <a:t>Παραδοσιακά στην Ελλάδα τα αγόρια περνούσαν περισσότερα χρόνια της ζωής τους στα θρανία από ό,τι τα κορίτσια. Αυτό ισχύει ακόμα και σήμερα στα ακριτικά νησιά, τόσο στα Δωδεκάνησα όσο και στο Βόρειο Αιγαίο. Στο Βόρειο Αιγαίο το φαινόμενο αυτό είναι πιο έντονο (γυναίκες απόφοιτοι πανεπιστημίου 1</a:t>
            </a:r>
            <a:r>
              <a:rPr lang="en-US" altLang="el-GR"/>
              <a:t>3,3</a:t>
            </a:r>
            <a:r>
              <a:rPr lang="el-GR" altLang="el-GR"/>
              <a:t>%, άνδρες 1</a:t>
            </a:r>
            <a:r>
              <a:rPr lang="en-US" altLang="el-GR"/>
              <a:t>5</a:t>
            </a:r>
            <a:r>
              <a:rPr lang="el-GR" altLang="el-GR"/>
              <a:t>,9%), παρόλο που το Βόρειο Αιγαίο έχει αναλογικά περισσότερους αποφοίτους πανεπιστημίων από τα Δωδεκάνησα (γυναίκες 12</a:t>
            </a:r>
            <a:r>
              <a:rPr lang="en-US" altLang="el-GR"/>
              <a:t>,9</a:t>
            </a:r>
            <a:r>
              <a:rPr lang="el-GR" altLang="el-GR"/>
              <a:t>%, άνδρες 1</a:t>
            </a:r>
            <a:r>
              <a:rPr lang="en-US" altLang="el-GR"/>
              <a:t>4</a:t>
            </a:r>
            <a:r>
              <a:rPr lang="el-GR" altLang="el-GR"/>
              <a:t>%). </a:t>
            </a:r>
          </a:p>
        </p:txBody>
      </p:sp>
      <p:sp>
        <p:nvSpPr>
          <p:cNvPr id="4" name="Θέση αριθμού διαφάνειας 3">
            <a:extLst>
              <a:ext uri="{FF2B5EF4-FFF2-40B4-BE49-F238E27FC236}">
                <a16:creationId xmlns:a16="http://schemas.microsoft.com/office/drawing/2014/main" id="{5F396756-662A-423B-927A-F3715AC6EEF4}"/>
              </a:ext>
            </a:extLst>
          </p:cNvPr>
          <p:cNvSpPr>
            <a:spLocks noGrp="1"/>
          </p:cNvSpPr>
          <p:nvPr>
            <p:ph type="sldNum" sz="quarter"/>
          </p:nvPr>
        </p:nvSpPr>
        <p:spPr/>
        <p:txBody>
          <a:bodyPr/>
          <a:lstStyle/>
          <a:p>
            <a:pPr>
              <a:defRPr/>
            </a:pPr>
            <a:fld id="{92F370F9-5A3A-4EDB-9401-95BD627B9C3A}" type="slidenum">
              <a:rPr lang="en-US"/>
              <a:pPr>
                <a:defRPr/>
              </a:pPr>
              <a:t>28</a:t>
            </a:fld>
            <a:endParaRPr lang="en-US" sz="1600" spc="0">
              <a:latin typeface="+mn-l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Θέση εικόνας διαφάνειας 1">
            <a:extLst>
              <a:ext uri="{FF2B5EF4-FFF2-40B4-BE49-F238E27FC236}">
                <a16:creationId xmlns:a16="http://schemas.microsoft.com/office/drawing/2014/main" id="{A94D6765-95FD-475F-A232-EEBC49434C2D}"/>
              </a:ext>
            </a:extLst>
          </p:cNvPr>
          <p:cNvSpPr>
            <a:spLocks noGrp="1" noRot="1" noChangeAspect="1"/>
          </p:cNvSpPr>
          <p:nvPr>
            <p:ph type="sldImg"/>
          </p:nvPr>
        </p:nvSpPr>
        <p:spPr bwMode="auto">
          <a:xfrm>
            <a:off x="436563" y="1233488"/>
            <a:ext cx="5924550" cy="33321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Θέση σημειώσεων 2">
            <a:extLst>
              <a:ext uri="{FF2B5EF4-FFF2-40B4-BE49-F238E27FC236}">
                <a16:creationId xmlns:a16="http://schemas.microsoft.com/office/drawing/2014/main" id="{1593007C-5B26-468C-9841-291DD9FAE9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endParaRPr lang="el-GR" altLang="el-GR"/>
          </a:p>
        </p:txBody>
      </p:sp>
      <p:sp>
        <p:nvSpPr>
          <p:cNvPr id="4" name="Θέση αριθμού διαφάνειας 3">
            <a:extLst>
              <a:ext uri="{FF2B5EF4-FFF2-40B4-BE49-F238E27FC236}">
                <a16:creationId xmlns:a16="http://schemas.microsoft.com/office/drawing/2014/main" id="{A0B0D2B4-7CDC-4132-AF93-1FF864E67A85}"/>
              </a:ext>
            </a:extLst>
          </p:cNvPr>
          <p:cNvSpPr>
            <a:spLocks noGrp="1"/>
          </p:cNvSpPr>
          <p:nvPr>
            <p:ph type="sldNum" sz="quarter"/>
          </p:nvPr>
        </p:nvSpPr>
        <p:spPr/>
        <p:txBody>
          <a:bodyPr/>
          <a:lstStyle/>
          <a:p>
            <a:pPr>
              <a:defRPr/>
            </a:pPr>
            <a:fld id="{9FDEC98C-DA9B-483D-9539-89DA45C91F7B}" type="slidenum">
              <a:rPr lang="en-US"/>
              <a:pPr>
                <a:defRPr/>
              </a:pPr>
              <a:t>29</a:t>
            </a:fld>
            <a:endParaRPr lang="en-US" sz="1600" spc="0">
              <a:latin typeface="+mn-l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Θέση εικόνας διαφάνειας 1">
            <a:extLst>
              <a:ext uri="{FF2B5EF4-FFF2-40B4-BE49-F238E27FC236}">
                <a16:creationId xmlns:a16="http://schemas.microsoft.com/office/drawing/2014/main" id="{ADB21ADB-724A-4C85-9218-6DF4963EEF6E}"/>
              </a:ext>
            </a:extLst>
          </p:cNvPr>
          <p:cNvSpPr>
            <a:spLocks noGrp="1" noRot="1" noChangeAspect="1"/>
          </p:cNvSpPr>
          <p:nvPr>
            <p:ph type="sldImg"/>
          </p:nvPr>
        </p:nvSpPr>
        <p:spPr bwMode="auto">
          <a:xfrm>
            <a:off x="436563" y="1233488"/>
            <a:ext cx="5924550" cy="33321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Θέση σημειώσεων 2">
            <a:extLst>
              <a:ext uri="{FF2B5EF4-FFF2-40B4-BE49-F238E27FC236}">
                <a16:creationId xmlns:a16="http://schemas.microsoft.com/office/drawing/2014/main" id="{BEBA3CB3-742F-483E-8386-C2B18F6895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endParaRPr lang="el-GR" altLang="el-GR"/>
          </a:p>
        </p:txBody>
      </p:sp>
      <p:sp>
        <p:nvSpPr>
          <p:cNvPr id="4" name="Θέση αριθμού διαφάνειας 3">
            <a:extLst>
              <a:ext uri="{FF2B5EF4-FFF2-40B4-BE49-F238E27FC236}">
                <a16:creationId xmlns:a16="http://schemas.microsoft.com/office/drawing/2014/main" id="{E7F86685-52BE-4D51-AE07-BA04D3BE4741}"/>
              </a:ext>
            </a:extLst>
          </p:cNvPr>
          <p:cNvSpPr>
            <a:spLocks noGrp="1"/>
          </p:cNvSpPr>
          <p:nvPr>
            <p:ph type="sldNum" sz="quarter"/>
          </p:nvPr>
        </p:nvSpPr>
        <p:spPr/>
        <p:txBody>
          <a:bodyPr/>
          <a:lstStyle/>
          <a:p>
            <a:pPr>
              <a:defRPr/>
            </a:pPr>
            <a:fld id="{2A14EE1A-C7F8-409D-9D32-4DD510F28906}" type="slidenum">
              <a:rPr lang="en-US"/>
              <a:pPr>
                <a:defRPr/>
              </a:pPr>
              <a:t>30</a:t>
            </a:fld>
            <a:endParaRPr lang="en-US" sz="1600" spc="0">
              <a:latin typeface="+mn-l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436563" y="1235075"/>
            <a:ext cx="5924550" cy="3332163"/>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Από το 1971 όμως μέχρι το 2016 σημειώθηκε αύξηση του πληθυσμού των νησιών κατά 28,5%. Η αύξηση αυτή, αν και αναλογικά είναι μεγαλύτερη από την αύξηση του πληθυσμού της Ελλάδας στην ίδια περίοδο (24,8%), είναι ανισομερής. Οφείλεται στη μεγέθυνση του πληθυσμού των νησιών του Νοτίου Αιγαίου, και ιδιαίτερα των Δωδεκανήσων τα οποία σχεδόν διπλασίασαν τον πληθυσμό τους, ενώ τα νησιά του Βορείου Αιγαίου έχασαν πληθυσμό. Η δημογραφική άνθηση των νησιών του Νοτίου Αιγαίου αναμένεται να συνεχιστεί στο προσεχές μέλλον ανεβάζοντας τον πληθυσμό τους σε 343.639 κατοίκους το 2021. Τα νησιά του Βορείου Αιγαίου αντιθέτως δεν αναμένεται να παρουσιάσουν αύξηση του πληθυσμού τους, ο οποίος θα είναι το 2021, κατ’ εκτίμηση, στα ίδια επίπεδα με το 2011.</a:t>
            </a:r>
            <a:endParaRPr lang="el-GR" dirty="0"/>
          </a:p>
        </p:txBody>
      </p:sp>
      <p:sp>
        <p:nvSpPr>
          <p:cNvPr id="4" name="Θέση αριθμού διαφάνειας 3"/>
          <p:cNvSpPr>
            <a:spLocks noGrp="1"/>
          </p:cNvSpPr>
          <p:nvPr>
            <p:ph type="sldNum"/>
          </p:nvPr>
        </p:nvSpPr>
        <p:spPr/>
        <p:txBody>
          <a:bodyPr/>
          <a:lstStyle/>
          <a:p>
            <a:pPr>
              <a:defRPr/>
            </a:pPr>
            <a:fld id="{FF038B21-D1E6-4EEE-80AB-37C36DBB129D}" type="slidenum">
              <a:rPr lang="en-US" smtClean="0"/>
              <a:pPr>
                <a:defRPr/>
              </a:pPr>
              <a:t>4</a:t>
            </a:fld>
            <a:endParaRPr lang="en-US" sz="1600" spc="0">
              <a:latin typeface="+mn-lt"/>
            </a:endParaRPr>
          </a:p>
        </p:txBody>
      </p:sp>
    </p:spTree>
    <p:extLst>
      <p:ext uri="{BB962C8B-B14F-4D97-AF65-F5344CB8AC3E}">
        <p14:creationId xmlns:p14="http://schemas.microsoft.com/office/powerpoint/2010/main" val="2745466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Θέση εικόνας διαφάνειας 1">
            <a:extLst>
              <a:ext uri="{FF2B5EF4-FFF2-40B4-BE49-F238E27FC236}">
                <a16:creationId xmlns:a16="http://schemas.microsoft.com/office/drawing/2014/main" id="{CBAC8CC5-9E3C-46CB-A2B1-B8419807C75A}"/>
              </a:ext>
            </a:extLst>
          </p:cNvPr>
          <p:cNvSpPr>
            <a:spLocks noGrp="1" noRot="1" noChangeAspect="1"/>
          </p:cNvSpPr>
          <p:nvPr>
            <p:ph type="sldImg"/>
          </p:nvPr>
        </p:nvSpPr>
        <p:spPr bwMode="auto">
          <a:xfrm>
            <a:off x="436563" y="1233488"/>
            <a:ext cx="5924550" cy="33321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Θέση σημειώσεων 2">
            <a:extLst>
              <a:ext uri="{FF2B5EF4-FFF2-40B4-BE49-F238E27FC236}">
                <a16:creationId xmlns:a16="http://schemas.microsoft.com/office/drawing/2014/main" id="{E59EA25D-D6A7-410A-9698-8EDEE4D1B3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endParaRPr lang="el-GR" altLang="el-GR"/>
          </a:p>
        </p:txBody>
      </p:sp>
      <p:sp>
        <p:nvSpPr>
          <p:cNvPr id="4" name="Θέση αριθμού διαφάνειας 3">
            <a:extLst>
              <a:ext uri="{FF2B5EF4-FFF2-40B4-BE49-F238E27FC236}">
                <a16:creationId xmlns:a16="http://schemas.microsoft.com/office/drawing/2014/main" id="{B29B9F13-163B-41DA-BFA0-D706F713D2C1}"/>
              </a:ext>
            </a:extLst>
          </p:cNvPr>
          <p:cNvSpPr>
            <a:spLocks noGrp="1"/>
          </p:cNvSpPr>
          <p:nvPr>
            <p:ph type="sldNum" sz="quarter"/>
          </p:nvPr>
        </p:nvSpPr>
        <p:spPr/>
        <p:txBody>
          <a:bodyPr/>
          <a:lstStyle/>
          <a:p>
            <a:pPr>
              <a:defRPr/>
            </a:pPr>
            <a:fld id="{0BA566A9-A4C0-4382-B36A-C483A83E8D52}" type="slidenum">
              <a:rPr lang="en-US"/>
              <a:pPr>
                <a:defRPr/>
              </a:pPr>
              <a:t>31</a:t>
            </a:fld>
            <a:endParaRPr lang="en-US" sz="1600" spc="0">
              <a:latin typeface="+mn-l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Θέση εικόνας διαφάνειας 1">
            <a:extLst>
              <a:ext uri="{FF2B5EF4-FFF2-40B4-BE49-F238E27FC236}">
                <a16:creationId xmlns:a16="http://schemas.microsoft.com/office/drawing/2014/main" id="{E1B75A3A-9379-4C75-8B6E-85EA27C8CE33}"/>
              </a:ext>
            </a:extLst>
          </p:cNvPr>
          <p:cNvSpPr>
            <a:spLocks noGrp="1" noRot="1" noChangeAspect="1"/>
          </p:cNvSpPr>
          <p:nvPr>
            <p:ph type="sldImg"/>
          </p:nvPr>
        </p:nvSpPr>
        <p:spPr bwMode="auto">
          <a:xfrm>
            <a:off x="436563" y="1233488"/>
            <a:ext cx="5924550" cy="33321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Θέση σημειώσεων 2">
            <a:extLst>
              <a:ext uri="{FF2B5EF4-FFF2-40B4-BE49-F238E27FC236}">
                <a16:creationId xmlns:a16="http://schemas.microsoft.com/office/drawing/2014/main" id="{965BCB0A-4CA4-475C-A72B-1C0F466F4F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endParaRPr lang="el-GR" altLang="el-GR"/>
          </a:p>
        </p:txBody>
      </p:sp>
      <p:sp>
        <p:nvSpPr>
          <p:cNvPr id="4" name="Θέση αριθμού διαφάνειας 3">
            <a:extLst>
              <a:ext uri="{FF2B5EF4-FFF2-40B4-BE49-F238E27FC236}">
                <a16:creationId xmlns:a16="http://schemas.microsoft.com/office/drawing/2014/main" id="{B1A97397-27F5-452F-BBB5-ECE689CE0A72}"/>
              </a:ext>
            </a:extLst>
          </p:cNvPr>
          <p:cNvSpPr>
            <a:spLocks noGrp="1"/>
          </p:cNvSpPr>
          <p:nvPr>
            <p:ph type="sldNum" sz="quarter"/>
          </p:nvPr>
        </p:nvSpPr>
        <p:spPr/>
        <p:txBody>
          <a:bodyPr/>
          <a:lstStyle/>
          <a:p>
            <a:pPr>
              <a:defRPr/>
            </a:pPr>
            <a:fld id="{19213B20-92E5-463E-A144-2F875FE008B8}" type="slidenum">
              <a:rPr lang="en-US"/>
              <a:pPr>
                <a:defRPr/>
              </a:pPr>
              <a:t>32</a:t>
            </a:fld>
            <a:endParaRPr lang="en-US" sz="1600" spc="0">
              <a:latin typeface="+mn-l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436563" y="1235075"/>
            <a:ext cx="5924550" cy="3332163"/>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i="0" kern="1200" dirty="0">
                <a:solidFill>
                  <a:schemeClr val="tx1"/>
                </a:solidFill>
                <a:effectLst/>
                <a:latin typeface="+mn-lt"/>
                <a:ea typeface="+mn-ea"/>
                <a:cs typeface="+mn-cs"/>
              </a:rPr>
              <a:t>Προφανώς αυτές οι μεταβολές οφείλονται σε οικονομικούς-αναπτυξιακούς παράγοντες που έλκουν ή ωθούν πληθυσμό από και προς τα νησιά. Ακόμα και μέσα στις τρεις χωρικές ενότητες που εξετάζουμε (Βόρειο Αιγαίο, Δωδεκάνησα, Κυκλάδες) τα νησιά της κάθε ενότητας δεν αποτελούν μία ομοιογενή ομάδα ως προς αυτό το θέμα. Στο Βόρειο Αιγαίο η Λέσβος και η Χίος έχασαν πληθυσμό (-11% η Λέσβος και -2.3% η Χίος), ενώ η Ικαρία και η Λήμνος  αύξησαν τον πληθυσμό τους κατά 5.6% και 4.2% αντίστοιχα την περίοδο 1971-2011. Τη μεγαλύτερη αναλογικά απώλεια πληθυσμού στο Βόρειο Αιγαίο την τεσσαρακονταετία 1971-2011 σημείωσαν τα Ψαρά (-16,2%) και ο Άγιος Ευστράτιος (-12%), όπως φαίνεται στο χάρτη. </a:t>
            </a:r>
            <a:endParaRPr lang="el-GR" sz="1200" i="1" kern="1200" dirty="0">
              <a:solidFill>
                <a:schemeClr val="tx1"/>
              </a:solidFill>
              <a:effectLst/>
              <a:latin typeface="+mn-lt"/>
              <a:ea typeface="+mn-ea"/>
              <a:cs typeface="+mn-cs"/>
            </a:endParaRPr>
          </a:p>
          <a:p>
            <a:endParaRPr lang="el-GR" dirty="0"/>
          </a:p>
        </p:txBody>
      </p:sp>
      <p:sp>
        <p:nvSpPr>
          <p:cNvPr id="4" name="Θέση αριθμού διαφάνειας 3"/>
          <p:cNvSpPr>
            <a:spLocks noGrp="1"/>
          </p:cNvSpPr>
          <p:nvPr>
            <p:ph type="sldNum"/>
          </p:nvPr>
        </p:nvSpPr>
        <p:spPr/>
        <p:txBody>
          <a:bodyPr/>
          <a:lstStyle/>
          <a:p>
            <a:pPr>
              <a:defRPr/>
            </a:pPr>
            <a:fld id="{FF038B21-D1E6-4EEE-80AB-37C36DBB129D}" type="slidenum">
              <a:rPr lang="en-US" smtClean="0"/>
              <a:pPr>
                <a:defRPr/>
              </a:pPr>
              <a:t>5</a:t>
            </a:fld>
            <a:endParaRPr lang="en-US" sz="1600" spc="0">
              <a:latin typeface="+mn-lt"/>
            </a:endParaRPr>
          </a:p>
        </p:txBody>
      </p:sp>
    </p:spTree>
    <p:extLst>
      <p:ext uri="{BB962C8B-B14F-4D97-AF65-F5344CB8AC3E}">
        <p14:creationId xmlns:p14="http://schemas.microsoft.com/office/powerpoint/2010/main" val="1081627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Θέση εικόνας διαφάνειας 1">
            <a:extLst>
              <a:ext uri="{FF2B5EF4-FFF2-40B4-BE49-F238E27FC236}">
                <a16:creationId xmlns:a16="http://schemas.microsoft.com/office/drawing/2014/main" id="{44967592-01B6-4D04-9649-ED00C728B7BC}"/>
              </a:ext>
            </a:extLst>
          </p:cNvPr>
          <p:cNvSpPr>
            <a:spLocks noGrp="1" noRot="1" noChangeAspect="1"/>
          </p:cNvSpPr>
          <p:nvPr>
            <p:ph type="sldImg"/>
          </p:nvPr>
        </p:nvSpPr>
        <p:spPr bwMode="auto">
          <a:xfrm>
            <a:off x="436563" y="1235075"/>
            <a:ext cx="5924550" cy="33321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Θέση σημειώσεων 2">
            <a:extLst>
              <a:ext uri="{FF2B5EF4-FFF2-40B4-BE49-F238E27FC236}">
                <a16:creationId xmlns:a16="http://schemas.microsoft.com/office/drawing/2014/main" id="{8ABC7581-FE7C-4063-8B37-15F6BAE15C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l-GR" altLang="el-GR" dirty="0"/>
              <a:t>Από το 1971 όμως μέχρι το 2016 σημειώθηκε αύξηση του πληθυσμού των νησιών κατά 28,5%. Η αύξηση αυτή, αν και αναλογικά είναι μεγαλύτερη από την αύξηση του πληθυσμού της Ελλάδας στην ίδια περίοδο (24,8%), είναι ανισομερής. Οφείλεται στη μεγέθυνση του πληθυσμού των νησιών του Νοτίου Αιγαίου, και ιδιαίτερα των Δωδεκανήσων τα οποία σχεδόν διπλασίασαν τον πληθυσμό τους, ενώ τα νησιά του Βορείου Αιγαίου έχασαν πληθυσμό. Η δημογραφική άνθηση των νησιών του Νοτίου Αιγαίου αναμένεται να συνεχιστεί στο προσεχές μέλλον ανεβάζοντας τον πληθυσμό τους σε 343.639 κατοίκους το 2021. Τα νησιά του Βορείου Αιγαίου αντιθέτως δεν αναμένεται να παρουσιάσουν αύξηση του πληθυσμού τους, ο οποίος θα είναι το 2021, κατ’ εκτίμηση, στα ίδια επίπεδα με το 2011.</a:t>
            </a:r>
          </a:p>
          <a:p>
            <a:endParaRPr lang="el-GR" altLang="el-GR" dirty="0"/>
          </a:p>
        </p:txBody>
      </p:sp>
      <p:sp>
        <p:nvSpPr>
          <p:cNvPr id="4" name="Θέση αριθμού διαφάνειας 3">
            <a:extLst>
              <a:ext uri="{FF2B5EF4-FFF2-40B4-BE49-F238E27FC236}">
                <a16:creationId xmlns:a16="http://schemas.microsoft.com/office/drawing/2014/main" id="{8D423954-C67A-43DC-9FEF-A91CDFB74E13}"/>
              </a:ext>
            </a:extLst>
          </p:cNvPr>
          <p:cNvSpPr>
            <a:spLocks noGrp="1"/>
          </p:cNvSpPr>
          <p:nvPr>
            <p:ph type="sldNum" sz="quarter"/>
          </p:nvPr>
        </p:nvSpPr>
        <p:spPr/>
        <p:txBody>
          <a:bodyPr/>
          <a:lstStyle/>
          <a:p>
            <a:pPr>
              <a:defRPr/>
            </a:pPr>
            <a:fld id="{ECF86391-24C4-45B7-854B-087EEFC35434}" type="slidenum">
              <a:rPr lang="en-US" smtClean="0"/>
              <a:pPr>
                <a:defRPr/>
              </a:pPr>
              <a:t>6</a:t>
            </a:fld>
            <a:endParaRPr lang="en-US" sz="1600" spc="0">
              <a:latin typeface="+mn-l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ceHolder 1">
            <a:extLst>
              <a:ext uri="{FF2B5EF4-FFF2-40B4-BE49-F238E27FC236}">
                <a16:creationId xmlns:a16="http://schemas.microsoft.com/office/drawing/2014/main" id="{D05D632F-085C-425B-8510-FE20DE46BEAA}"/>
              </a:ext>
            </a:extLst>
          </p:cNvPr>
          <p:cNvSpPr>
            <a:spLocks noGrp="1" noChangeArrowheads="1"/>
          </p:cNvSpPr>
          <p:nvPr>
            <p:ph type="body"/>
          </p:nvPr>
        </p:nvSpPr>
        <p:spPr bwMode="auto">
          <a:xfrm>
            <a:off x="679450" y="4751388"/>
            <a:ext cx="5438775" cy="388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spcBef>
                <a:spcPct val="0"/>
              </a:spcBef>
            </a:pPr>
            <a:r>
              <a:rPr lang="en-US" altLang="el-GR" sz="1800" dirty="0"/>
              <a:t>Source: Greek censuses</a:t>
            </a:r>
            <a:r>
              <a:rPr lang="el-GR" altLang="el-GR" sz="1800" dirty="0"/>
              <a:t> </a:t>
            </a:r>
          </a:p>
          <a:p>
            <a:pPr eaLnBrk="1" hangingPunct="1">
              <a:spcBef>
                <a:spcPct val="0"/>
              </a:spcBef>
            </a:pPr>
            <a:r>
              <a:rPr lang="el-GR" altLang="el-GR" dirty="0"/>
              <a:t>Ο μόνιμος πληθυσμός όλων των νησιών, τα οποία συγκροτούν το Γεωγραφικό Διαμέρισμα «Νησιά Αιγαίου», ανερχόταν σε 536.762 άτομα το 2016, αποτελώντας το 5% του πληθυσμού της Ελλάδας. Το 1920 αποτελούσαν το 10% του πληθυσμού της χώρας αν υπολογίσουμε και τα Δωδεκάνησα ως μέρος της Ελλάδας (τα οποία τότε δεν ανήκαν στην Ελληνική Επικράτεια). Στη διάρκεια ενός αιώνα δηλαδή το ειδικό βάρος του πληθυσμού των νησιών του Αιγαίου μειώθηκε στο ήμισυ. Σε απόλυτους αριθμούς, μείωση στο σύνολο του πληθυσμού των νησιών του Αιγαίου υπήρξε από τη δεκαετία του 1930 μέχρι και τις αρχές της δεκαετίας του 1970.  Η μείωση αυτή, η οποία ήταν ανεπαίσθητη πριν το 1940, επιτάθηκε τη δεκαετία του 1940 και πήρε ανησυχητικές διαστάσεις τις πρώτες μεταπολεμικές δεκαετίες. Τα διοικητικά όρια του Γεωγραφικού Διαμερίσματος «Νησιά Αιγαίου» δεν έχουν μείνει σταθερά την περίοδο 1920-2016. Στις απογραφές του 1920 και του 1928 στα «Νησιά Αιγαίου» περιλαμβάνονται μόνο τα νησιά του Βορείου Αιγαίου. Στην απογραφή του 1951 ως «Νησιά Αιγαίου» λογίζονται τα νησιά του Βορείου Αιγαίου, οι Κυκλάδες και τα Δωδεκάνησα, τα νησιά δηλαδή που αποτελούν ακόμα και σήμερα το Γεωγραφικό Διαμέρισμα «Νησιά Αιγαίου». </a:t>
            </a:r>
          </a:p>
          <a:p>
            <a:pPr eaLnBrk="1" hangingPunct="1">
              <a:spcBef>
                <a:spcPct val="0"/>
              </a:spcBef>
            </a:pPr>
            <a:endParaRPr lang="el-GR" altLang="el-GR" dirty="0"/>
          </a:p>
        </p:txBody>
      </p:sp>
      <p:sp>
        <p:nvSpPr>
          <p:cNvPr id="152" name="CustomShape 2">
            <a:extLst>
              <a:ext uri="{FF2B5EF4-FFF2-40B4-BE49-F238E27FC236}">
                <a16:creationId xmlns:a16="http://schemas.microsoft.com/office/drawing/2014/main" id="{E169A628-8EA9-465B-AB7C-A677FE694942}"/>
              </a:ext>
            </a:extLst>
          </p:cNvPr>
          <p:cNvSpPr/>
          <p:nvPr/>
        </p:nvSpPr>
        <p:spPr>
          <a:xfrm>
            <a:off x="3849688" y="9378950"/>
            <a:ext cx="2946400" cy="493713"/>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ceHolder 1">
            <a:extLst>
              <a:ext uri="{FF2B5EF4-FFF2-40B4-BE49-F238E27FC236}">
                <a16:creationId xmlns:a16="http://schemas.microsoft.com/office/drawing/2014/main" id="{795313F0-BEDF-4E92-A6B9-BF17594CD77F}"/>
              </a:ext>
            </a:extLst>
          </p:cNvPr>
          <p:cNvSpPr>
            <a:spLocks noGrp="1" noChangeArrowheads="1"/>
          </p:cNvSpPr>
          <p:nvPr>
            <p:ph type="body"/>
          </p:nvPr>
        </p:nvSpPr>
        <p:spPr bwMode="auto">
          <a:xfrm>
            <a:off x="679450" y="4751388"/>
            <a:ext cx="5438775" cy="388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spcBef>
                <a:spcPct val="0"/>
              </a:spcBef>
            </a:pPr>
            <a:r>
              <a:rPr lang="en-US" altLang="el-GR" sz="1800" dirty="0"/>
              <a:t>Source: Eurostat</a:t>
            </a:r>
            <a:endParaRPr lang="el-GR" altLang="el-GR" sz="1800" dirty="0"/>
          </a:p>
          <a:p>
            <a:pPr eaLnBrk="1" hangingPunct="1">
              <a:spcBef>
                <a:spcPct val="0"/>
              </a:spcBef>
            </a:pPr>
            <a:r>
              <a:rPr lang="el-GR" altLang="el-GR" dirty="0"/>
              <a:t>Στο κάτω άκρο της εισοδηματικής κλίμακας βρίσκονται οι κάτοικοι των νησιών του Βορείου Αιγαίου, το εισόδημα των οποίων υπολείπεται σημαντικά από αυτό του μέσου Έλληνα. Στο διάστημα 2001-2013  ο μέσος κάτοικος του Β. Αιγαίου ήταν από 19% ως 29% φτωχότερος από το μέσο Έλληνα, ενώ αν συγκρίνουμε τους κατοίκους του Β. Αιγαίου με τους </a:t>
            </a:r>
            <a:r>
              <a:rPr lang="el-GR" altLang="el-GR" dirty="0" err="1"/>
              <a:t>Κυκλαδίτες</a:t>
            </a:r>
            <a:r>
              <a:rPr lang="el-GR" altLang="el-GR" dirty="0"/>
              <a:t> οι εισοδηματικές διαφορές είναι ακόμα πιο εντυπωσιακές. Το 2005 ο μέσος κάτοικος του Β. Αιγαίου είχε 44% μικρότερο εισόδημα από το μέσο </a:t>
            </a:r>
            <a:r>
              <a:rPr lang="el-GR" altLang="el-GR" dirty="0" err="1"/>
              <a:t>Κυκλαδίτη</a:t>
            </a:r>
            <a:r>
              <a:rPr lang="el-GR" altLang="el-GR" dirty="0"/>
              <a:t>. Η διαφορά αυτή μειώθηκε σταδιακά και έφτασε στο 34% το 2012.  Η σύγκλιση αυτή δεν οφείλεται στο ότι αυξήθηκαν τα εισοδήματα του Βορείου Αιγαίου, αλλά στην γενικευμένη οικονομική κρίση η οποία πλήττει την Ελλάδα από 2009 και εξής. Το κατά κεφαλήν εισόδημα στις Κυκλάδες μειώθηκε με μεγαλύτερους ρυθμούς από ότι μειώθηκε το κ.κ. εισόδημα στο Β. Αιγαίο. Είναι εύλογο η οικονομική κρίση να πλήττει περισσότερο περιοχές που έχουν βάση της οικονομικής τους δραστηριότητας τον τουρισμό. Κι αυτό γιατί οι δαπάνες του μέσου ανθρώπου για τουρισμό και ψυχαγωγία είναι πιο ελαστικές από ό,τι οι δαπάνες του για είδη διατροφής, στέγασης, και μόρφωσης. Τα νησιά του Βορείου Αιγαίου, βασιζόμενα σε μεγαλύτερο βαθμό στον πρωτογενή τομέα της οικονομίας υπέστησαν μία αναλογικά μικρότερη μείωση των εισοδημάτων τους από ό,τι τα τουριστικά νησιά του Νοτίου Αιγαίου. Κατά την απογραφή του 2011 το 24% των απασχολούμενων στην Περιφέρεια Νοτίου Αιγαίου (Περιφέρεια στην οποία ανήκουν και οι Κυκλάδες) ασχολείτο με την παροχή υπηρεσιών σίτισης και στέγασης, τομέας κατ' εξοχήν αναπτυγμένος σε τουριστικές περιοχές, ενώ το αντίστοιχο ποσοστό στην Ελλάδα ήταν μόλις 7,8%.  </a:t>
            </a:r>
          </a:p>
          <a:p>
            <a:pPr eaLnBrk="1" hangingPunct="1">
              <a:spcBef>
                <a:spcPct val="0"/>
              </a:spcBef>
            </a:pPr>
            <a:endParaRPr lang="el-GR" altLang="el-GR" dirty="0"/>
          </a:p>
        </p:txBody>
      </p:sp>
      <p:sp>
        <p:nvSpPr>
          <p:cNvPr id="154" name="CustomShape 2">
            <a:extLst>
              <a:ext uri="{FF2B5EF4-FFF2-40B4-BE49-F238E27FC236}">
                <a16:creationId xmlns:a16="http://schemas.microsoft.com/office/drawing/2014/main" id="{57F31139-D4B5-4642-A3B3-7274CBB597D0}"/>
              </a:ext>
            </a:extLst>
          </p:cNvPr>
          <p:cNvSpPr/>
          <p:nvPr/>
        </p:nvSpPr>
        <p:spPr>
          <a:xfrm>
            <a:off x="3849688" y="9378950"/>
            <a:ext cx="2946400" cy="493713"/>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id="{A12643B6-FED9-4EC8-8057-43977CB854A0}"/>
              </a:ext>
            </a:extLst>
          </p:cNvPr>
          <p:cNvSpPr>
            <a:spLocks noGrp="1" noChangeArrowheads="1"/>
          </p:cNvSpPr>
          <p:nvPr>
            <p:ph type="sldNum" sz="quarter"/>
          </p:nvPr>
        </p:nvSpPr>
        <p:spPr/>
        <p:txBody>
          <a:bodyPr/>
          <a:lstStyle/>
          <a:p>
            <a:pPr>
              <a:defRPr/>
            </a:pPr>
            <a:fld id="{8B1203C5-474C-4F81-9A6E-099AC45303A1}" type="slidenum">
              <a:rPr lang="el-GR" altLang="el-GR"/>
              <a:pPr>
                <a:defRPr/>
              </a:pPr>
              <a:t>9</a:t>
            </a:fld>
            <a:endParaRPr lang="el-GR" altLang="el-GR"/>
          </a:p>
        </p:txBody>
      </p:sp>
      <p:sp>
        <p:nvSpPr>
          <p:cNvPr id="30723" name="Rectangle 1">
            <a:extLst>
              <a:ext uri="{FF2B5EF4-FFF2-40B4-BE49-F238E27FC236}">
                <a16:creationId xmlns:a16="http://schemas.microsoft.com/office/drawing/2014/main" id="{559A524B-692E-44E4-8DCC-46367E2A6BB1}"/>
              </a:ext>
            </a:extLst>
          </p:cNvPr>
          <p:cNvSpPr txBox="1">
            <a:spLocks noGrp="1" noRot="1" noChangeAspect="1" noChangeArrowheads="1"/>
          </p:cNvSpPr>
          <p:nvPr>
            <p:ph type="sldImg"/>
          </p:nvPr>
        </p:nvSpPr>
        <p:spPr bwMode="auto">
          <a:xfrm>
            <a:off x="136525" y="736600"/>
            <a:ext cx="6540500" cy="3679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Text Box 2">
            <a:extLst>
              <a:ext uri="{FF2B5EF4-FFF2-40B4-BE49-F238E27FC236}">
                <a16:creationId xmlns:a16="http://schemas.microsoft.com/office/drawing/2014/main" id="{7E786492-DD30-4AAA-AB3E-6270971B359A}"/>
              </a:ext>
            </a:extLst>
          </p:cNvPr>
          <p:cNvSpPr txBox="1">
            <a:spLocks noChangeArrowheads="1"/>
          </p:cNvSpPr>
          <p:nvPr/>
        </p:nvSpPr>
        <p:spPr bwMode="auto">
          <a:xfrm>
            <a:off x="682625" y="4665663"/>
            <a:ext cx="5446713" cy="441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Arial" panose="020B0604020202020204" pitchFamily="34" charset="0"/>
                <a:cs typeface="DejaVu Sans" panose="020B0603030804020204" pitchFamily="34" charset="0"/>
              </a:defRPr>
            </a:lvl1pPr>
            <a:lvl2pPr marL="742950" indent="-285750">
              <a:spcBef>
                <a:spcPct val="30000"/>
              </a:spcBef>
              <a:defRPr sz="1200">
                <a:solidFill>
                  <a:schemeClr val="tx1"/>
                </a:solidFill>
                <a:latin typeface="Arial" panose="020B0604020202020204" pitchFamily="34" charset="0"/>
                <a:cs typeface="DejaVu Sans" panose="020B0603030804020204" pitchFamily="34" charset="0"/>
              </a:defRPr>
            </a:lvl2pPr>
            <a:lvl3pPr marL="1143000" indent="-228600">
              <a:spcBef>
                <a:spcPct val="30000"/>
              </a:spcBef>
              <a:defRPr sz="1200">
                <a:solidFill>
                  <a:schemeClr val="tx1"/>
                </a:solidFill>
                <a:latin typeface="Arial" panose="020B0604020202020204" pitchFamily="34" charset="0"/>
                <a:cs typeface="DejaVu Sans" panose="020B0603030804020204" pitchFamily="34" charset="0"/>
              </a:defRPr>
            </a:lvl3pPr>
            <a:lvl4pPr marL="1600200" indent="-228600">
              <a:spcBef>
                <a:spcPct val="30000"/>
              </a:spcBef>
              <a:defRPr sz="1200">
                <a:solidFill>
                  <a:schemeClr val="tx1"/>
                </a:solidFill>
                <a:latin typeface="Arial" panose="020B0604020202020204" pitchFamily="34" charset="0"/>
                <a:cs typeface="DejaVu Sans" panose="020B0603030804020204" pitchFamily="34" charset="0"/>
              </a:defRPr>
            </a:lvl4pPr>
            <a:lvl5pPr marL="2057400" indent="-228600">
              <a:spcBef>
                <a:spcPct val="30000"/>
              </a:spcBef>
              <a:defRPr sz="1200">
                <a:solidFill>
                  <a:schemeClr val="tx1"/>
                </a:solidFill>
                <a:latin typeface="Arial" panose="020B0604020202020204" pitchFamily="34" charset="0"/>
                <a:cs typeface="DejaVu Sans" panose="020B0603030804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DejaVu Sans" panose="020B0603030804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DejaVu Sans" panose="020B0603030804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DejaVu Sans" panose="020B0603030804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DejaVu Sans" panose="020B0603030804020204" pitchFamily="34" charset="0"/>
              </a:defRPr>
            </a:lvl9pPr>
          </a:lstStyle>
          <a:p>
            <a:pPr>
              <a:spcBef>
                <a:spcPct val="0"/>
              </a:spcBef>
            </a:pPr>
            <a:endParaRPr lang="el-GR" altLang="el-GR" sz="1800"/>
          </a:p>
        </p:txBody>
      </p:sp>
      <p:sp>
        <p:nvSpPr>
          <p:cNvPr id="30725" name="Text Box 3">
            <a:extLst>
              <a:ext uri="{FF2B5EF4-FFF2-40B4-BE49-F238E27FC236}">
                <a16:creationId xmlns:a16="http://schemas.microsoft.com/office/drawing/2014/main" id="{D94E99A9-8755-46E8-A320-65AB5E92D462}"/>
              </a:ext>
            </a:extLst>
          </p:cNvPr>
          <p:cNvSpPr txBox="1">
            <a:spLocks noChangeArrowheads="1"/>
          </p:cNvSpPr>
          <p:nvPr/>
        </p:nvSpPr>
        <p:spPr bwMode="auto">
          <a:xfrm>
            <a:off x="3860800" y="9331325"/>
            <a:ext cx="2947988"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5360" rIns="90360" bIns="45360"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9pPr>
          </a:lstStyle>
          <a:p>
            <a:pPr algn="r" eaLnBrk="1" hangingPunct="1">
              <a:spcBef>
                <a:spcPct val="0"/>
              </a:spcBef>
            </a:pPr>
            <a:fld id="{B8D2F150-1D7E-4FAC-8B9C-D1002D888B16}" type="slidenum">
              <a:rPr lang="el-GR" altLang="el-GR">
                <a:solidFill>
                  <a:srgbClr val="000000"/>
                </a:solidFill>
                <a:ea typeface="Microsoft YaHei" panose="020B0503020204020204" pitchFamily="34" charset="-122"/>
                <a:cs typeface="Segoe UI" panose="020B0502040204020203" pitchFamily="34" charset="0"/>
              </a:rPr>
              <a:pPr algn="r" eaLnBrk="1" hangingPunct="1">
                <a:spcBef>
                  <a:spcPct val="0"/>
                </a:spcBef>
              </a:pPr>
              <a:t>9</a:t>
            </a:fld>
            <a:endParaRPr lang="el-GR" altLang="el-GR">
              <a:solidFill>
                <a:srgbClr val="000000"/>
              </a:solidFill>
              <a:ea typeface="Microsoft YaHei" panose="020B0503020204020204" pitchFamily="34" charset="-122"/>
              <a:cs typeface="Segoe UI" panose="020B0502040204020203" pitchFamily="34" charset="0"/>
            </a:endParaRPr>
          </a:p>
        </p:txBody>
      </p:sp>
      <p:sp>
        <p:nvSpPr>
          <p:cNvPr id="30726" name="Θέση σημειώσεων 1">
            <a:extLst>
              <a:ext uri="{FF2B5EF4-FFF2-40B4-BE49-F238E27FC236}">
                <a16:creationId xmlns:a16="http://schemas.microsoft.com/office/drawing/2014/main" id="{E09F2C32-D6BC-4E4C-AFF0-10730CC13C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l-GR" altLang="el-GR"/>
              <a:t>Προσέξτε τη διαφορά ανάμεσα στο δηλωθέν και στο πραγματικό εισόδημα ανάμεσα σε Βόρειο και Νότιο Αιγαίο. Το Νότιο Αιγαίο παρότι στην πραγματικότητα είναι πιο πλούσιο δηλώνει μικρότερο εισόδημα από το Βόρειο Αιγαίο. Πού οφείλεται αυτό;</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id="{806B5FB1-FF51-486A-ABA5-8430B38A5CD2}"/>
              </a:ext>
            </a:extLst>
          </p:cNvPr>
          <p:cNvSpPr>
            <a:spLocks noGrp="1" noChangeArrowheads="1"/>
          </p:cNvSpPr>
          <p:nvPr>
            <p:ph type="sldNum" sz="quarter"/>
          </p:nvPr>
        </p:nvSpPr>
        <p:spPr/>
        <p:txBody>
          <a:bodyPr/>
          <a:lstStyle/>
          <a:p>
            <a:pPr>
              <a:defRPr/>
            </a:pPr>
            <a:fld id="{326F901E-44ED-4574-B035-BF447D4D0AA9}" type="slidenum">
              <a:rPr lang="el-GR" altLang="el-GR"/>
              <a:pPr>
                <a:defRPr/>
              </a:pPr>
              <a:t>10</a:t>
            </a:fld>
            <a:endParaRPr lang="el-GR" altLang="el-GR"/>
          </a:p>
        </p:txBody>
      </p:sp>
      <p:sp>
        <p:nvSpPr>
          <p:cNvPr id="32771" name="Rectangle 1">
            <a:extLst>
              <a:ext uri="{FF2B5EF4-FFF2-40B4-BE49-F238E27FC236}">
                <a16:creationId xmlns:a16="http://schemas.microsoft.com/office/drawing/2014/main" id="{D0B12838-0AA0-43CA-B80E-E0E73680A311}"/>
              </a:ext>
            </a:extLst>
          </p:cNvPr>
          <p:cNvSpPr txBox="1">
            <a:spLocks noGrp="1" noRot="1" noChangeAspect="1" noChangeArrowheads="1"/>
          </p:cNvSpPr>
          <p:nvPr>
            <p:ph type="sldImg"/>
          </p:nvPr>
        </p:nvSpPr>
        <p:spPr bwMode="auto">
          <a:xfrm>
            <a:off x="136525" y="736600"/>
            <a:ext cx="6540500" cy="3679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Text Box 2">
            <a:extLst>
              <a:ext uri="{FF2B5EF4-FFF2-40B4-BE49-F238E27FC236}">
                <a16:creationId xmlns:a16="http://schemas.microsoft.com/office/drawing/2014/main" id="{05076A7A-4410-4B26-A348-DF6C865DFBCC}"/>
              </a:ext>
            </a:extLst>
          </p:cNvPr>
          <p:cNvSpPr txBox="1">
            <a:spLocks noChangeArrowheads="1"/>
          </p:cNvSpPr>
          <p:nvPr/>
        </p:nvSpPr>
        <p:spPr bwMode="auto">
          <a:xfrm>
            <a:off x="682625" y="4665663"/>
            <a:ext cx="5446713" cy="441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5360" rIns="90360" bIns="45360"/>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9pPr>
          </a:lstStyle>
          <a:p>
            <a:pPr>
              <a:spcBef>
                <a:spcPts val="450"/>
              </a:spcBef>
            </a:pPr>
            <a:r>
              <a:rPr lang="el-GR" altLang="el-GR">
                <a:solidFill>
                  <a:srgbClr val="000000"/>
                </a:solidFill>
                <a:latin typeface="Times New Roman" panose="02020603050405020304" pitchFamily="18" charset="0"/>
                <a:ea typeface="Microsoft YaHei" panose="020B0503020204020204" pitchFamily="34" charset="-122"/>
              </a:rPr>
              <a:t>Οι δραστηριότητες που σχετίζονται με την παροχή καταλύματος και υπηρεσιών εστίασης απορροφούσαν το 24% των απασχολούμενων στο Νότιο Αιγαίο το 2011, τη στιγμή που στο σύνολο της χώρας απορροφούσαν μόνο το 7,8% των απασχολούμενων. Η Περιφέρεια της περιοχής μελέτης με τη μικρότερη ενασχόληση με τον τουρισμό είναι αυτή του Βορείου Αιγαίου, αφού μόλις το 9,1% των απασχολούμενων απορροφάται σε δραστηριότητες παροχής καταλύματος και υπηρεσιών εστίασης. Παρόλα αυτά, το ποσοστό αυτό είναι υψηλότερο από τον Εθνικό Μέσο Όρο. Το γεγονός αυτό δείχνει ότι το Βόρειο Αιγαίο μπορεί να μην έχει αναπτυγμένο τον τουριστικό τομέα όσο το Νότιο Αιγαίο, αλλά στην παροχή τουριστικών υπηρεσιών απασχολούνται αναλογικά περισσότερα άτομα από ό,τι στο σύνολο της χώρας. </a:t>
            </a:r>
          </a:p>
          <a:p>
            <a:pPr>
              <a:spcBef>
                <a:spcPts val="450"/>
              </a:spcBef>
            </a:pPr>
            <a:endParaRPr lang="el-GR" altLang="el-GR">
              <a:solidFill>
                <a:srgbClr val="000000"/>
              </a:solidFill>
              <a:latin typeface="Times New Roman" panose="02020603050405020304" pitchFamily="18" charset="0"/>
              <a:ea typeface="Microsoft YaHei" panose="020B0503020204020204" pitchFamily="34" charset="-122"/>
            </a:endParaRPr>
          </a:p>
        </p:txBody>
      </p:sp>
      <p:sp>
        <p:nvSpPr>
          <p:cNvPr id="32773" name="Text Box 3">
            <a:extLst>
              <a:ext uri="{FF2B5EF4-FFF2-40B4-BE49-F238E27FC236}">
                <a16:creationId xmlns:a16="http://schemas.microsoft.com/office/drawing/2014/main" id="{99A45295-78DF-482F-A34D-B7132F1382B7}"/>
              </a:ext>
            </a:extLst>
          </p:cNvPr>
          <p:cNvSpPr txBox="1">
            <a:spLocks noChangeArrowheads="1"/>
          </p:cNvSpPr>
          <p:nvPr/>
        </p:nvSpPr>
        <p:spPr bwMode="auto">
          <a:xfrm>
            <a:off x="3860800" y="9331325"/>
            <a:ext cx="2947988"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5360" rIns="90360" bIns="45360"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cs typeface="DejaVu Sans" panose="020B0603030804020204" pitchFamily="34" charset="0"/>
              </a:defRPr>
            </a:lvl9pPr>
          </a:lstStyle>
          <a:p>
            <a:pPr algn="r" eaLnBrk="1" hangingPunct="1">
              <a:spcBef>
                <a:spcPct val="0"/>
              </a:spcBef>
            </a:pPr>
            <a:fld id="{672914A4-0BE3-46AA-932E-77B1EF487780}" type="slidenum">
              <a:rPr lang="el-GR" altLang="el-GR">
                <a:solidFill>
                  <a:srgbClr val="000000"/>
                </a:solidFill>
                <a:ea typeface="Microsoft YaHei" panose="020B0503020204020204" pitchFamily="34" charset="-122"/>
                <a:cs typeface="Segoe UI" panose="020B0502040204020203" pitchFamily="34" charset="0"/>
              </a:rPr>
              <a:pPr algn="r" eaLnBrk="1" hangingPunct="1">
                <a:spcBef>
                  <a:spcPct val="0"/>
                </a:spcBef>
              </a:pPr>
              <a:t>10</a:t>
            </a:fld>
            <a:endParaRPr lang="el-GR" altLang="el-GR">
              <a:solidFill>
                <a:srgbClr val="000000"/>
              </a:solidFill>
              <a:ea typeface="Microsoft YaHei" panose="020B0503020204020204" pitchFamily="34" charset="-122"/>
              <a:cs typeface="Segoe UI" panose="020B0502040204020203"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7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800" cy="1144080"/>
          </a:xfrm>
          <a:prstGeom prst="rect">
            <a:avLst/>
          </a:prstGeom>
        </p:spPr>
        <p:txBody>
          <a:bodyPr/>
          <a:lstStyle/>
          <a:p>
            <a:endParaRPr/>
          </a:p>
        </p:txBody>
      </p:sp>
      <p:sp>
        <p:nvSpPr>
          <p:cNvPr id="63" name="PlaceHolder 2"/>
          <p:cNvSpPr>
            <a:spLocks noGrp="1"/>
          </p:cNvSpPr>
          <p:nvPr>
            <p:ph type="body"/>
          </p:nvPr>
        </p:nvSpPr>
        <p:spPr>
          <a:xfrm>
            <a:off x="609480" y="1604520"/>
            <a:ext cx="10972800" cy="1896480"/>
          </a:xfrm>
          <a:prstGeom prst="rect">
            <a:avLst/>
          </a:prstGeom>
        </p:spPr>
        <p:txBody>
          <a:bodyPr/>
          <a:lstStyle/>
          <a:p>
            <a:endParaRPr/>
          </a:p>
        </p:txBody>
      </p:sp>
      <p:sp>
        <p:nvSpPr>
          <p:cNvPr id="64" name="PlaceHolder 3"/>
          <p:cNvSpPr>
            <a:spLocks noGrp="1"/>
          </p:cNvSpPr>
          <p:nvPr>
            <p:ph type="body"/>
          </p:nvPr>
        </p:nvSpPr>
        <p:spPr>
          <a:xfrm>
            <a:off x="609480" y="3681720"/>
            <a:ext cx="10972800" cy="1896480"/>
          </a:xfrm>
          <a:prstGeom prst="rect">
            <a:avLst/>
          </a:prstGeom>
        </p:spPr>
        <p:txBody>
          <a:bodyPr/>
          <a:lstStyle/>
          <a:p>
            <a:endParaRPr/>
          </a:p>
        </p:txBody>
      </p:sp>
    </p:spTree>
    <p:extLst>
      <p:ext uri="{BB962C8B-B14F-4D97-AF65-F5344CB8AC3E}">
        <p14:creationId xmlns:p14="http://schemas.microsoft.com/office/powerpoint/2010/main" val="1562334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800" cy="1144080"/>
          </a:xfrm>
          <a:prstGeom prst="rect">
            <a:avLst/>
          </a:prstGeom>
        </p:spPr>
        <p:txBody>
          <a:bodyPr/>
          <a:lstStyle/>
          <a:p>
            <a:endParaRPr/>
          </a:p>
        </p:txBody>
      </p:sp>
      <p:sp>
        <p:nvSpPr>
          <p:cNvPr id="66" name="PlaceHolder 2"/>
          <p:cNvSpPr>
            <a:spLocks noGrp="1"/>
          </p:cNvSpPr>
          <p:nvPr>
            <p:ph type="body"/>
          </p:nvPr>
        </p:nvSpPr>
        <p:spPr>
          <a:xfrm>
            <a:off x="609480" y="1604520"/>
            <a:ext cx="5354640" cy="1896480"/>
          </a:xfrm>
          <a:prstGeom prst="rect">
            <a:avLst/>
          </a:prstGeom>
        </p:spPr>
        <p:txBody>
          <a:bodyPr/>
          <a:lstStyle/>
          <a:p>
            <a:endParaRPr/>
          </a:p>
        </p:txBody>
      </p:sp>
      <p:sp>
        <p:nvSpPr>
          <p:cNvPr id="67" name="PlaceHolder 3"/>
          <p:cNvSpPr>
            <a:spLocks noGrp="1"/>
          </p:cNvSpPr>
          <p:nvPr>
            <p:ph type="body"/>
          </p:nvPr>
        </p:nvSpPr>
        <p:spPr>
          <a:xfrm>
            <a:off x="6232320" y="1604520"/>
            <a:ext cx="5354640" cy="1896480"/>
          </a:xfrm>
          <a:prstGeom prst="rect">
            <a:avLst/>
          </a:prstGeom>
        </p:spPr>
        <p:txBody>
          <a:bodyPr/>
          <a:lstStyle/>
          <a:p>
            <a:endParaRPr/>
          </a:p>
        </p:txBody>
      </p:sp>
      <p:sp>
        <p:nvSpPr>
          <p:cNvPr id="68" name="PlaceHolder 4"/>
          <p:cNvSpPr>
            <a:spLocks noGrp="1"/>
          </p:cNvSpPr>
          <p:nvPr>
            <p:ph type="body"/>
          </p:nvPr>
        </p:nvSpPr>
        <p:spPr>
          <a:xfrm>
            <a:off x="6232320" y="3681720"/>
            <a:ext cx="5354640" cy="1896480"/>
          </a:xfrm>
          <a:prstGeom prst="rect">
            <a:avLst/>
          </a:prstGeom>
        </p:spPr>
        <p:txBody>
          <a:bodyPr/>
          <a:lstStyle/>
          <a:p>
            <a:endParaRPr/>
          </a:p>
        </p:txBody>
      </p:sp>
      <p:sp>
        <p:nvSpPr>
          <p:cNvPr id="69" name="PlaceHolder 5"/>
          <p:cNvSpPr>
            <a:spLocks noGrp="1"/>
          </p:cNvSpPr>
          <p:nvPr>
            <p:ph type="body"/>
          </p:nvPr>
        </p:nvSpPr>
        <p:spPr>
          <a:xfrm>
            <a:off x="609480" y="3681720"/>
            <a:ext cx="5354640" cy="1896480"/>
          </a:xfrm>
          <a:prstGeom prst="rect">
            <a:avLst/>
          </a:prstGeom>
        </p:spPr>
        <p:txBody>
          <a:bodyPr/>
          <a:lstStyle/>
          <a:p>
            <a:endParaRPr/>
          </a:p>
        </p:txBody>
      </p:sp>
    </p:spTree>
    <p:extLst>
      <p:ext uri="{BB962C8B-B14F-4D97-AF65-F5344CB8AC3E}">
        <p14:creationId xmlns:p14="http://schemas.microsoft.com/office/powerpoint/2010/main" val="92485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16BDF679-E6CA-4C67-8873-AFEE33A31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25" y="1604963"/>
            <a:ext cx="4984750" cy="39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DB20AC8B-5F66-4575-AA21-7F5839197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25" y="1604963"/>
            <a:ext cx="4984750" cy="39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PlaceHolder 1"/>
          <p:cNvSpPr>
            <a:spLocks noGrp="1"/>
          </p:cNvSpPr>
          <p:nvPr>
            <p:ph type="title"/>
          </p:nvPr>
        </p:nvSpPr>
        <p:spPr>
          <a:xfrm>
            <a:off x="609480" y="273600"/>
            <a:ext cx="10972800" cy="1144080"/>
          </a:xfrm>
          <a:prstGeom prst="rect">
            <a:avLst/>
          </a:prstGeom>
        </p:spPr>
        <p:txBody>
          <a:bodyPr/>
          <a:lstStyle/>
          <a:p>
            <a:endParaRPr/>
          </a:p>
        </p:txBody>
      </p:sp>
      <p:sp>
        <p:nvSpPr>
          <p:cNvPr id="71" name="PlaceHolder 2"/>
          <p:cNvSpPr>
            <a:spLocks noGrp="1"/>
          </p:cNvSpPr>
          <p:nvPr>
            <p:ph type="body"/>
          </p:nvPr>
        </p:nvSpPr>
        <p:spPr>
          <a:xfrm>
            <a:off x="609480" y="1604520"/>
            <a:ext cx="10972800" cy="3976560"/>
          </a:xfrm>
          <a:prstGeom prst="rect">
            <a:avLst/>
          </a:prstGeom>
        </p:spPr>
        <p:txBody>
          <a:bodyPr/>
          <a:lstStyle/>
          <a:p>
            <a:endParaRPr/>
          </a:p>
        </p:txBody>
      </p:sp>
      <p:sp>
        <p:nvSpPr>
          <p:cNvPr id="72" name="PlaceHolder 3"/>
          <p:cNvSpPr>
            <a:spLocks noGrp="1"/>
          </p:cNvSpPr>
          <p:nvPr>
            <p:ph type="body"/>
          </p:nvPr>
        </p:nvSpPr>
        <p:spPr>
          <a:xfrm>
            <a:off x="609480" y="1604520"/>
            <a:ext cx="10972800" cy="3976560"/>
          </a:xfrm>
          <a:prstGeom prst="rect">
            <a:avLst/>
          </a:prstGeom>
        </p:spPr>
        <p:txBody>
          <a:bodyPr/>
          <a:lstStyle/>
          <a:p>
            <a:endParaRPr/>
          </a:p>
        </p:txBody>
      </p:sp>
    </p:spTree>
    <p:extLst>
      <p:ext uri="{BB962C8B-B14F-4D97-AF65-F5344CB8AC3E}">
        <p14:creationId xmlns:p14="http://schemas.microsoft.com/office/powerpoint/2010/main" val="1528802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316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800" cy="1144080"/>
          </a:xfrm>
          <a:prstGeom prst="rect">
            <a:avLst/>
          </a:prstGeom>
        </p:spPr>
        <p:txBody>
          <a:bodyPr/>
          <a:lstStyle/>
          <a:p>
            <a:endParaRPr/>
          </a:p>
        </p:txBody>
      </p:sp>
      <p:sp>
        <p:nvSpPr>
          <p:cNvPr id="81" name="PlaceHolder 2"/>
          <p:cNvSpPr>
            <a:spLocks noGrp="1"/>
          </p:cNvSpPr>
          <p:nvPr>
            <p:ph type="subTitle"/>
          </p:nvPr>
        </p:nvSpPr>
        <p:spPr>
          <a:xfrm>
            <a:off x="609480" y="1604520"/>
            <a:ext cx="10972800" cy="3976560"/>
          </a:xfrm>
          <a:prstGeom prst="rect">
            <a:avLst/>
          </a:prstGeom>
        </p:spPr>
        <p:txBody>
          <a:bodyPr anchor="ctr"/>
          <a:lstStyle/>
          <a:p>
            <a:endParaRPr/>
          </a:p>
        </p:txBody>
      </p:sp>
    </p:spTree>
    <p:extLst>
      <p:ext uri="{BB962C8B-B14F-4D97-AF65-F5344CB8AC3E}">
        <p14:creationId xmlns:p14="http://schemas.microsoft.com/office/powerpoint/2010/main" val="2018625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800" cy="1144080"/>
          </a:xfrm>
          <a:prstGeom prst="rect">
            <a:avLst/>
          </a:prstGeom>
        </p:spPr>
        <p:txBody>
          <a:bodyPr/>
          <a:lstStyle/>
          <a:p>
            <a:endParaRPr/>
          </a:p>
        </p:txBody>
      </p:sp>
      <p:sp>
        <p:nvSpPr>
          <p:cNvPr id="83" name="PlaceHolder 2"/>
          <p:cNvSpPr>
            <a:spLocks noGrp="1"/>
          </p:cNvSpPr>
          <p:nvPr>
            <p:ph type="body"/>
          </p:nvPr>
        </p:nvSpPr>
        <p:spPr>
          <a:xfrm>
            <a:off x="609480" y="1604520"/>
            <a:ext cx="10972800" cy="3976560"/>
          </a:xfrm>
          <a:prstGeom prst="rect">
            <a:avLst/>
          </a:prstGeom>
        </p:spPr>
        <p:txBody>
          <a:bodyPr/>
          <a:lstStyle/>
          <a:p>
            <a:endParaRPr/>
          </a:p>
        </p:txBody>
      </p:sp>
    </p:spTree>
    <p:extLst>
      <p:ext uri="{BB962C8B-B14F-4D97-AF65-F5344CB8AC3E}">
        <p14:creationId xmlns:p14="http://schemas.microsoft.com/office/powerpoint/2010/main" val="1571194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800" cy="1144080"/>
          </a:xfrm>
          <a:prstGeom prst="rect">
            <a:avLst/>
          </a:prstGeom>
        </p:spPr>
        <p:txBody>
          <a:bodyPr/>
          <a:lstStyle/>
          <a:p>
            <a:endParaRPr/>
          </a:p>
        </p:txBody>
      </p:sp>
      <p:sp>
        <p:nvSpPr>
          <p:cNvPr id="85" name="PlaceHolder 2"/>
          <p:cNvSpPr>
            <a:spLocks noGrp="1"/>
          </p:cNvSpPr>
          <p:nvPr>
            <p:ph type="body"/>
          </p:nvPr>
        </p:nvSpPr>
        <p:spPr>
          <a:xfrm>
            <a:off x="609480" y="1604520"/>
            <a:ext cx="5354640" cy="3976560"/>
          </a:xfrm>
          <a:prstGeom prst="rect">
            <a:avLst/>
          </a:prstGeom>
        </p:spPr>
        <p:txBody>
          <a:bodyPr/>
          <a:lstStyle/>
          <a:p>
            <a:endParaRPr/>
          </a:p>
        </p:txBody>
      </p:sp>
      <p:sp>
        <p:nvSpPr>
          <p:cNvPr id="86" name="PlaceHolder 3"/>
          <p:cNvSpPr>
            <a:spLocks noGrp="1"/>
          </p:cNvSpPr>
          <p:nvPr>
            <p:ph type="body"/>
          </p:nvPr>
        </p:nvSpPr>
        <p:spPr>
          <a:xfrm>
            <a:off x="6232320" y="1604520"/>
            <a:ext cx="5354640" cy="3976560"/>
          </a:xfrm>
          <a:prstGeom prst="rect">
            <a:avLst/>
          </a:prstGeom>
        </p:spPr>
        <p:txBody>
          <a:bodyPr/>
          <a:lstStyle/>
          <a:p>
            <a:endParaRPr/>
          </a:p>
        </p:txBody>
      </p:sp>
    </p:spTree>
    <p:extLst>
      <p:ext uri="{BB962C8B-B14F-4D97-AF65-F5344CB8AC3E}">
        <p14:creationId xmlns:p14="http://schemas.microsoft.com/office/powerpoint/2010/main" val="3788713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800" cy="1144080"/>
          </a:xfrm>
          <a:prstGeom prst="rect">
            <a:avLst/>
          </a:prstGeom>
        </p:spPr>
        <p:txBody>
          <a:bodyPr/>
          <a:lstStyle/>
          <a:p>
            <a:endParaRPr/>
          </a:p>
        </p:txBody>
      </p:sp>
    </p:spTree>
    <p:extLst>
      <p:ext uri="{BB962C8B-B14F-4D97-AF65-F5344CB8AC3E}">
        <p14:creationId xmlns:p14="http://schemas.microsoft.com/office/powerpoint/2010/main" val="22082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8" name="PlaceHolder 1"/>
          <p:cNvSpPr>
            <a:spLocks noGrp="1"/>
          </p:cNvSpPr>
          <p:nvPr>
            <p:ph type="subTitle"/>
          </p:nvPr>
        </p:nvSpPr>
        <p:spPr>
          <a:xfrm>
            <a:off x="609480" y="273600"/>
            <a:ext cx="10972800" cy="5304600"/>
          </a:xfrm>
          <a:prstGeom prst="rect">
            <a:avLst/>
          </a:prstGeom>
        </p:spPr>
        <p:txBody>
          <a:bodyPr anchor="ctr"/>
          <a:lstStyle/>
          <a:p>
            <a:endParaRPr/>
          </a:p>
        </p:txBody>
      </p:sp>
    </p:spTree>
    <p:extLst>
      <p:ext uri="{BB962C8B-B14F-4D97-AF65-F5344CB8AC3E}">
        <p14:creationId xmlns:p14="http://schemas.microsoft.com/office/powerpoint/2010/main" val="3961521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800" cy="1144080"/>
          </a:xfrm>
          <a:prstGeom prst="rect">
            <a:avLst/>
          </a:prstGeom>
        </p:spPr>
        <p:txBody>
          <a:bodyPr/>
          <a:lstStyle/>
          <a:p>
            <a:endParaRPr/>
          </a:p>
        </p:txBody>
      </p:sp>
      <p:sp>
        <p:nvSpPr>
          <p:cNvPr id="90" name="PlaceHolder 2"/>
          <p:cNvSpPr>
            <a:spLocks noGrp="1"/>
          </p:cNvSpPr>
          <p:nvPr>
            <p:ph type="body"/>
          </p:nvPr>
        </p:nvSpPr>
        <p:spPr>
          <a:xfrm>
            <a:off x="609480" y="1604520"/>
            <a:ext cx="5354640" cy="1896480"/>
          </a:xfrm>
          <a:prstGeom prst="rect">
            <a:avLst/>
          </a:prstGeom>
        </p:spPr>
        <p:txBody>
          <a:bodyPr/>
          <a:lstStyle/>
          <a:p>
            <a:endParaRPr/>
          </a:p>
        </p:txBody>
      </p:sp>
      <p:sp>
        <p:nvSpPr>
          <p:cNvPr id="91" name="PlaceHolder 3"/>
          <p:cNvSpPr>
            <a:spLocks noGrp="1"/>
          </p:cNvSpPr>
          <p:nvPr>
            <p:ph type="body"/>
          </p:nvPr>
        </p:nvSpPr>
        <p:spPr>
          <a:xfrm>
            <a:off x="609480" y="3681720"/>
            <a:ext cx="5354640" cy="1896480"/>
          </a:xfrm>
          <a:prstGeom prst="rect">
            <a:avLst/>
          </a:prstGeom>
        </p:spPr>
        <p:txBody>
          <a:bodyPr/>
          <a:lstStyle/>
          <a:p>
            <a:endParaRPr/>
          </a:p>
        </p:txBody>
      </p:sp>
      <p:sp>
        <p:nvSpPr>
          <p:cNvPr id="92" name="PlaceHolder 4"/>
          <p:cNvSpPr>
            <a:spLocks noGrp="1"/>
          </p:cNvSpPr>
          <p:nvPr>
            <p:ph type="body"/>
          </p:nvPr>
        </p:nvSpPr>
        <p:spPr>
          <a:xfrm>
            <a:off x="6232320" y="1604520"/>
            <a:ext cx="5354640" cy="3976560"/>
          </a:xfrm>
          <a:prstGeom prst="rect">
            <a:avLst/>
          </a:prstGeom>
        </p:spPr>
        <p:txBody>
          <a:bodyPr/>
          <a:lstStyle/>
          <a:p>
            <a:endParaRPr/>
          </a:p>
        </p:txBody>
      </p:sp>
    </p:spTree>
    <p:extLst>
      <p:ext uri="{BB962C8B-B14F-4D97-AF65-F5344CB8AC3E}">
        <p14:creationId xmlns:p14="http://schemas.microsoft.com/office/powerpoint/2010/main" val="4053087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609480" y="273600"/>
            <a:ext cx="10972800" cy="1144080"/>
          </a:xfrm>
          <a:prstGeom prst="rect">
            <a:avLst/>
          </a:prstGeom>
        </p:spPr>
        <p:txBody>
          <a:bodyPr/>
          <a:lstStyle/>
          <a:p>
            <a:endParaRPr/>
          </a:p>
        </p:txBody>
      </p:sp>
      <p:sp>
        <p:nvSpPr>
          <p:cNvPr id="42" name="PlaceHolder 2"/>
          <p:cNvSpPr>
            <a:spLocks noGrp="1"/>
          </p:cNvSpPr>
          <p:nvPr>
            <p:ph type="subTitle"/>
          </p:nvPr>
        </p:nvSpPr>
        <p:spPr>
          <a:xfrm>
            <a:off x="609480" y="1604520"/>
            <a:ext cx="10972800" cy="3976560"/>
          </a:xfrm>
          <a:prstGeom prst="rect">
            <a:avLst/>
          </a:prstGeom>
        </p:spPr>
        <p:txBody>
          <a:bodyPr anchor="ctr"/>
          <a:lstStyle/>
          <a:p>
            <a:endParaRPr/>
          </a:p>
        </p:txBody>
      </p:sp>
    </p:spTree>
    <p:extLst>
      <p:ext uri="{BB962C8B-B14F-4D97-AF65-F5344CB8AC3E}">
        <p14:creationId xmlns:p14="http://schemas.microsoft.com/office/powerpoint/2010/main" val="201996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800" cy="1144080"/>
          </a:xfrm>
          <a:prstGeom prst="rect">
            <a:avLst/>
          </a:prstGeom>
        </p:spPr>
        <p:txBody>
          <a:bodyPr/>
          <a:lstStyle/>
          <a:p>
            <a:endParaRPr/>
          </a:p>
        </p:txBody>
      </p:sp>
      <p:sp>
        <p:nvSpPr>
          <p:cNvPr id="94" name="PlaceHolder 2"/>
          <p:cNvSpPr>
            <a:spLocks noGrp="1"/>
          </p:cNvSpPr>
          <p:nvPr>
            <p:ph type="body"/>
          </p:nvPr>
        </p:nvSpPr>
        <p:spPr>
          <a:xfrm>
            <a:off x="609480" y="1604520"/>
            <a:ext cx="5354640" cy="3976560"/>
          </a:xfrm>
          <a:prstGeom prst="rect">
            <a:avLst/>
          </a:prstGeom>
        </p:spPr>
        <p:txBody>
          <a:bodyPr/>
          <a:lstStyle/>
          <a:p>
            <a:endParaRPr/>
          </a:p>
        </p:txBody>
      </p:sp>
      <p:sp>
        <p:nvSpPr>
          <p:cNvPr id="95" name="PlaceHolder 3"/>
          <p:cNvSpPr>
            <a:spLocks noGrp="1"/>
          </p:cNvSpPr>
          <p:nvPr>
            <p:ph type="body"/>
          </p:nvPr>
        </p:nvSpPr>
        <p:spPr>
          <a:xfrm>
            <a:off x="6232320" y="1604520"/>
            <a:ext cx="5354640" cy="1896480"/>
          </a:xfrm>
          <a:prstGeom prst="rect">
            <a:avLst/>
          </a:prstGeom>
        </p:spPr>
        <p:txBody>
          <a:bodyPr/>
          <a:lstStyle/>
          <a:p>
            <a:endParaRPr/>
          </a:p>
        </p:txBody>
      </p:sp>
      <p:sp>
        <p:nvSpPr>
          <p:cNvPr id="96" name="PlaceHolder 4"/>
          <p:cNvSpPr>
            <a:spLocks noGrp="1"/>
          </p:cNvSpPr>
          <p:nvPr>
            <p:ph type="body"/>
          </p:nvPr>
        </p:nvSpPr>
        <p:spPr>
          <a:xfrm>
            <a:off x="6232320" y="3681720"/>
            <a:ext cx="5354640" cy="1896480"/>
          </a:xfrm>
          <a:prstGeom prst="rect">
            <a:avLst/>
          </a:prstGeom>
        </p:spPr>
        <p:txBody>
          <a:bodyPr/>
          <a:lstStyle/>
          <a:p>
            <a:endParaRPr/>
          </a:p>
        </p:txBody>
      </p:sp>
    </p:spTree>
    <p:extLst>
      <p:ext uri="{BB962C8B-B14F-4D97-AF65-F5344CB8AC3E}">
        <p14:creationId xmlns:p14="http://schemas.microsoft.com/office/powerpoint/2010/main" val="1847791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800" cy="1144080"/>
          </a:xfrm>
          <a:prstGeom prst="rect">
            <a:avLst/>
          </a:prstGeom>
        </p:spPr>
        <p:txBody>
          <a:bodyPr/>
          <a:lstStyle/>
          <a:p>
            <a:endParaRPr/>
          </a:p>
        </p:txBody>
      </p:sp>
      <p:sp>
        <p:nvSpPr>
          <p:cNvPr id="98" name="PlaceHolder 2"/>
          <p:cNvSpPr>
            <a:spLocks noGrp="1"/>
          </p:cNvSpPr>
          <p:nvPr>
            <p:ph type="body"/>
          </p:nvPr>
        </p:nvSpPr>
        <p:spPr>
          <a:xfrm>
            <a:off x="609480" y="1604520"/>
            <a:ext cx="5354640" cy="1896480"/>
          </a:xfrm>
          <a:prstGeom prst="rect">
            <a:avLst/>
          </a:prstGeom>
        </p:spPr>
        <p:txBody>
          <a:bodyPr/>
          <a:lstStyle/>
          <a:p>
            <a:endParaRPr/>
          </a:p>
        </p:txBody>
      </p:sp>
      <p:sp>
        <p:nvSpPr>
          <p:cNvPr id="99" name="PlaceHolder 3"/>
          <p:cNvSpPr>
            <a:spLocks noGrp="1"/>
          </p:cNvSpPr>
          <p:nvPr>
            <p:ph type="body"/>
          </p:nvPr>
        </p:nvSpPr>
        <p:spPr>
          <a:xfrm>
            <a:off x="6232320" y="1604520"/>
            <a:ext cx="5354640" cy="1896480"/>
          </a:xfrm>
          <a:prstGeom prst="rect">
            <a:avLst/>
          </a:prstGeom>
        </p:spPr>
        <p:txBody>
          <a:bodyPr/>
          <a:lstStyle/>
          <a:p>
            <a:endParaRPr/>
          </a:p>
        </p:txBody>
      </p:sp>
      <p:sp>
        <p:nvSpPr>
          <p:cNvPr id="100" name="PlaceHolder 4"/>
          <p:cNvSpPr>
            <a:spLocks noGrp="1"/>
          </p:cNvSpPr>
          <p:nvPr>
            <p:ph type="body"/>
          </p:nvPr>
        </p:nvSpPr>
        <p:spPr>
          <a:xfrm>
            <a:off x="609480" y="3681720"/>
            <a:ext cx="10972800" cy="1896480"/>
          </a:xfrm>
          <a:prstGeom prst="rect">
            <a:avLst/>
          </a:prstGeom>
        </p:spPr>
        <p:txBody>
          <a:bodyPr/>
          <a:lstStyle/>
          <a:p>
            <a:endParaRPr/>
          </a:p>
        </p:txBody>
      </p:sp>
    </p:spTree>
    <p:extLst>
      <p:ext uri="{BB962C8B-B14F-4D97-AF65-F5344CB8AC3E}">
        <p14:creationId xmlns:p14="http://schemas.microsoft.com/office/powerpoint/2010/main" val="2624490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800" cy="1144080"/>
          </a:xfrm>
          <a:prstGeom prst="rect">
            <a:avLst/>
          </a:prstGeom>
        </p:spPr>
        <p:txBody>
          <a:bodyPr/>
          <a:lstStyle/>
          <a:p>
            <a:endParaRPr/>
          </a:p>
        </p:txBody>
      </p:sp>
      <p:sp>
        <p:nvSpPr>
          <p:cNvPr id="102" name="PlaceHolder 2"/>
          <p:cNvSpPr>
            <a:spLocks noGrp="1"/>
          </p:cNvSpPr>
          <p:nvPr>
            <p:ph type="body"/>
          </p:nvPr>
        </p:nvSpPr>
        <p:spPr>
          <a:xfrm>
            <a:off x="609480" y="1604520"/>
            <a:ext cx="10972800" cy="1896480"/>
          </a:xfrm>
          <a:prstGeom prst="rect">
            <a:avLst/>
          </a:prstGeom>
        </p:spPr>
        <p:txBody>
          <a:bodyPr/>
          <a:lstStyle/>
          <a:p>
            <a:endParaRPr/>
          </a:p>
        </p:txBody>
      </p:sp>
      <p:sp>
        <p:nvSpPr>
          <p:cNvPr id="103" name="PlaceHolder 3"/>
          <p:cNvSpPr>
            <a:spLocks noGrp="1"/>
          </p:cNvSpPr>
          <p:nvPr>
            <p:ph type="body"/>
          </p:nvPr>
        </p:nvSpPr>
        <p:spPr>
          <a:xfrm>
            <a:off x="609480" y="3681720"/>
            <a:ext cx="10972800" cy="1896480"/>
          </a:xfrm>
          <a:prstGeom prst="rect">
            <a:avLst/>
          </a:prstGeom>
        </p:spPr>
        <p:txBody>
          <a:bodyPr/>
          <a:lstStyle/>
          <a:p>
            <a:endParaRPr/>
          </a:p>
        </p:txBody>
      </p:sp>
    </p:spTree>
    <p:extLst>
      <p:ext uri="{BB962C8B-B14F-4D97-AF65-F5344CB8AC3E}">
        <p14:creationId xmlns:p14="http://schemas.microsoft.com/office/powerpoint/2010/main" val="1802351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800" cy="1144080"/>
          </a:xfrm>
          <a:prstGeom prst="rect">
            <a:avLst/>
          </a:prstGeom>
        </p:spPr>
        <p:txBody>
          <a:bodyPr/>
          <a:lstStyle/>
          <a:p>
            <a:endParaRPr/>
          </a:p>
        </p:txBody>
      </p:sp>
      <p:sp>
        <p:nvSpPr>
          <p:cNvPr id="105" name="PlaceHolder 2"/>
          <p:cNvSpPr>
            <a:spLocks noGrp="1"/>
          </p:cNvSpPr>
          <p:nvPr>
            <p:ph type="body"/>
          </p:nvPr>
        </p:nvSpPr>
        <p:spPr>
          <a:xfrm>
            <a:off x="609480" y="1604520"/>
            <a:ext cx="5354640" cy="1896480"/>
          </a:xfrm>
          <a:prstGeom prst="rect">
            <a:avLst/>
          </a:prstGeom>
        </p:spPr>
        <p:txBody>
          <a:bodyPr/>
          <a:lstStyle/>
          <a:p>
            <a:endParaRPr/>
          </a:p>
        </p:txBody>
      </p:sp>
      <p:sp>
        <p:nvSpPr>
          <p:cNvPr id="106" name="PlaceHolder 3"/>
          <p:cNvSpPr>
            <a:spLocks noGrp="1"/>
          </p:cNvSpPr>
          <p:nvPr>
            <p:ph type="body"/>
          </p:nvPr>
        </p:nvSpPr>
        <p:spPr>
          <a:xfrm>
            <a:off x="6232320" y="1604520"/>
            <a:ext cx="5354640" cy="1896480"/>
          </a:xfrm>
          <a:prstGeom prst="rect">
            <a:avLst/>
          </a:prstGeom>
        </p:spPr>
        <p:txBody>
          <a:bodyPr/>
          <a:lstStyle/>
          <a:p>
            <a:endParaRPr/>
          </a:p>
        </p:txBody>
      </p:sp>
      <p:sp>
        <p:nvSpPr>
          <p:cNvPr id="107" name="PlaceHolder 4"/>
          <p:cNvSpPr>
            <a:spLocks noGrp="1"/>
          </p:cNvSpPr>
          <p:nvPr>
            <p:ph type="body"/>
          </p:nvPr>
        </p:nvSpPr>
        <p:spPr>
          <a:xfrm>
            <a:off x="6232320" y="3681720"/>
            <a:ext cx="5354640" cy="1896480"/>
          </a:xfrm>
          <a:prstGeom prst="rect">
            <a:avLst/>
          </a:prstGeom>
        </p:spPr>
        <p:txBody>
          <a:bodyPr/>
          <a:lstStyle/>
          <a:p>
            <a:endParaRPr/>
          </a:p>
        </p:txBody>
      </p:sp>
      <p:sp>
        <p:nvSpPr>
          <p:cNvPr id="108" name="PlaceHolder 5"/>
          <p:cNvSpPr>
            <a:spLocks noGrp="1"/>
          </p:cNvSpPr>
          <p:nvPr>
            <p:ph type="body"/>
          </p:nvPr>
        </p:nvSpPr>
        <p:spPr>
          <a:xfrm>
            <a:off x="609480" y="3681720"/>
            <a:ext cx="5354640" cy="1896480"/>
          </a:xfrm>
          <a:prstGeom prst="rect">
            <a:avLst/>
          </a:prstGeom>
        </p:spPr>
        <p:txBody>
          <a:bodyPr/>
          <a:lstStyle/>
          <a:p>
            <a:endParaRPr/>
          </a:p>
        </p:txBody>
      </p:sp>
    </p:spTree>
    <p:extLst>
      <p:ext uri="{BB962C8B-B14F-4D97-AF65-F5344CB8AC3E}">
        <p14:creationId xmlns:p14="http://schemas.microsoft.com/office/powerpoint/2010/main" val="2640071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0916546D-A4F9-4B5E-A4A0-C9C43A2FB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25" y="1604963"/>
            <a:ext cx="4984750" cy="39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EB2ED7D9-48A3-409E-B6CB-FF8618FFE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25" y="1604963"/>
            <a:ext cx="4984750" cy="39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PlaceHolder 1"/>
          <p:cNvSpPr>
            <a:spLocks noGrp="1"/>
          </p:cNvSpPr>
          <p:nvPr>
            <p:ph type="title"/>
          </p:nvPr>
        </p:nvSpPr>
        <p:spPr>
          <a:xfrm>
            <a:off x="609480" y="273600"/>
            <a:ext cx="10972800" cy="1144080"/>
          </a:xfrm>
          <a:prstGeom prst="rect">
            <a:avLst/>
          </a:prstGeom>
        </p:spPr>
        <p:txBody>
          <a:bodyPr/>
          <a:lstStyle/>
          <a:p>
            <a:endParaRPr/>
          </a:p>
        </p:txBody>
      </p:sp>
      <p:sp>
        <p:nvSpPr>
          <p:cNvPr id="110" name="PlaceHolder 2"/>
          <p:cNvSpPr>
            <a:spLocks noGrp="1"/>
          </p:cNvSpPr>
          <p:nvPr>
            <p:ph type="body"/>
          </p:nvPr>
        </p:nvSpPr>
        <p:spPr>
          <a:xfrm>
            <a:off x="609480" y="1604520"/>
            <a:ext cx="10972800" cy="3976560"/>
          </a:xfrm>
          <a:prstGeom prst="rect">
            <a:avLst/>
          </a:prstGeom>
        </p:spPr>
        <p:txBody>
          <a:bodyPr/>
          <a:lstStyle/>
          <a:p>
            <a:endParaRPr/>
          </a:p>
        </p:txBody>
      </p:sp>
      <p:sp>
        <p:nvSpPr>
          <p:cNvPr id="111" name="PlaceHolder 3"/>
          <p:cNvSpPr>
            <a:spLocks noGrp="1"/>
          </p:cNvSpPr>
          <p:nvPr>
            <p:ph type="body"/>
          </p:nvPr>
        </p:nvSpPr>
        <p:spPr>
          <a:xfrm>
            <a:off x="609480" y="1604520"/>
            <a:ext cx="10972800" cy="3976560"/>
          </a:xfrm>
          <a:prstGeom prst="rect">
            <a:avLst/>
          </a:prstGeom>
        </p:spPr>
        <p:txBody>
          <a:bodyPr/>
          <a:lstStyle/>
          <a:p>
            <a:endParaRPr/>
          </a:p>
        </p:txBody>
      </p:sp>
    </p:spTree>
    <p:extLst>
      <p:ext uri="{BB962C8B-B14F-4D97-AF65-F5344CB8AC3E}">
        <p14:creationId xmlns:p14="http://schemas.microsoft.com/office/powerpoint/2010/main" val="2091932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3A4E28C7-CCCE-45DC-A380-C3E99DA97382}"/>
              </a:ext>
            </a:extLst>
          </p:cNvPr>
          <p:cNvSpPr/>
          <p:nvPr/>
        </p:nvSpPr>
        <p:spPr>
          <a:xfrm>
            <a:off x="3175" y="6400800"/>
            <a:ext cx="12190413"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FC978F2F-37EE-481F-A6F8-95119403B5D2}"/>
              </a:ext>
            </a:extLst>
          </p:cNvPr>
          <p:cNvSpPr/>
          <p:nvPr/>
        </p:nvSpPr>
        <p:spPr>
          <a:xfrm>
            <a:off x="0" y="6334125"/>
            <a:ext cx="12190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2ED285CD-5F5E-4FAA-BEBA-2FB41936E869}"/>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423" y="758952"/>
            <a:ext cx="10059710" cy="3566160"/>
          </a:xfrm>
        </p:spPr>
        <p:txBody>
          <a:bodyPr/>
          <a:lstStyle>
            <a:lvl1pPr algn="l">
              <a:lnSpc>
                <a:spcPct val="85000"/>
              </a:lnSpc>
              <a:defRPr sz="8000" spc="-50" baseline="0">
                <a:solidFill>
                  <a:schemeClr val="tx1">
                    <a:lumMod val="85000"/>
                    <a:lumOff val="15000"/>
                  </a:schemeClr>
                </a:solidFill>
              </a:defRPr>
            </a:lvl1pPr>
          </a:lstStyle>
          <a:p>
            <a:r>
              <a:rPr lang="el-GR"/>
              <a:t>Στυλ κύριου τίτλου</a:t>
            </a:r>
            <a:endParaRPr lang="en-US" dirty="0"/>
          </a:p>
        </p:txBody>
      </p:sp>
      <p:sp>
        <p:nvSpPr>
          <p:cNvPr id="3" name="Subtitle 2"/>
          <p:cNvSpPr>
            <a:spLocks noGrp="1"/>
          </p:cNvSpPr>
          <p:nvPr>
            <p:ph type="subTitle" idx="1"/>
          </p:nvPr>
        </p:nvSpPr>
        <p:spPr>
          <a:xfrm>
            <a:off x="1100194" y="4455620"/>
            <a:ext cx="1005971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7" name="Date Placeholder 3">
            <a:extLst>
              <a:ext uri="{FF2B5EF4-FFF2-40B4-BE49-F238E27FC236}">
                <a16:creationId xmlns:a16="http://schemas.microsoft.com/office/drawing/2014/main" id="{0EE21ED6-F16A-4914-B284-713196E5B3E8}"/>
              </a:ext>
            </a:extLst>
          </p:cNvPr>
          <p:cNvSpPr>
            <a:spLocks noGrp="1"/>
          </p:cNvSpPr>
          <p:nvPr>
            <p:ph type="dt" sz="half" idx="10"/>
          </p:nvPr>
        </p:nvSpPr>
        <p:spPr/>
        <p:txBody>
          <a:bodyPr/>
          <a:lstStyle>
            <a:lvl1pPr>
              <a:defRPr/>
            </a:lvl1pPr>
          </a:lstStyle>
          <a:p>
            <a:pPr>
              <a:defRPr/>
            </a:pPr>
            <a:fld id="{EC14E677-16DE-48CB-B628-F25E4240E620}" type="datetimeFigureOut">
              <a:rPr lang="en-US"/>
              <a:pPr>
                <a:defRPr/>
              </a:pPr>
              <a:t>5/16/2023</a:t>
            </a:fld>
            <a:endParaRPr lang="en-US"/>
          </a:p>
        </p:txBody>
      </p:sp>
      <p:sp>
        <p:nvSpPr>
          <p:cNvPr id="8" name="Footer Placeholder 4">
            <a:extLst>
              <a:ext uri="{FF2B5EF4-FFF2-40B4-BE49-F238E27FC236}">
                <a16:creationId xmlns:a16="http://schemas.microsoft.com/office/drawing/2014/main" id="{B002F85A-C398-4620-B770-7EFB5C85387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B61F6E9-CA5E-42D1-8177-F3F1F70AE1DD}"/>
              </a:ext>
            </a:extLst>
          </p:cNvPr>
          <p:cNvSpPr>
            <a:spLocks noGrp="1"/>
          </p:cNvSpPr>
          <p:nvPr>
            <p:ph type="sldNum" sz="quarter" idx="12"/>
          </p:nvPr>
        </p:nvSpPr>
        <p:spPr/>
        <p:txBody>
          <a:bodyPr/>
          <a:lstStyle>
            <a:lvl1pPr>
              <a:defRPr/>
            </a:lvl1pPr>
          </a:lstStyle>
          <a:p>
            <a:pPr>
              <a:defRPr/>
            </a:pPr>
            <a:fld id="{5CA5EEAF-7371-473D-8868-4FE08AFC5891}" type="slidenum">
              <a:rPr lang="en-US"/>
              <a:pPr>
                <a:defRPr/>
              </a:pPr>
              <a:t>‹#›</a:t>
            </a:fld>
            <a:endParaRPr lang="en-US"/>
          </a:p>
        </p:txBody>
      </p:sp>
    </p:spTree>
    <p:extLst>
      <p:ext uri="{BB962C8B-B14F-4D97-AF65-F5344CB8AC3E}">
        <p14:creationId xmlns:p14="http://schemas.microsoft.com/office/powerpoint/2010/main" val="363515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a:extLst>
              <a:ext uri="{FF2B5EF4-FFF2-40B4-BE49-F238E27FC236}">
                <a16:creationId xmlns:a16="http://schemas.microsoft.com/office/drawing/2014/main" id="{BC0A13CE-EDDA-4658-8541-36ED9E1D6940}"/>
              </a:ext>
            </a:extLst>
          </p:cNvPr>
          <p:cNvSpPr>
            <a:spLocks noGrp="1"/>
          </p:cNvSpPr>
          <p:nvPr>
            <p:ph type="dt" sz="half" idx="10"/>
          </p:nvPr>
        </p:nvSpPr>
        <p:spPr/>
        <p:txBody>
          <a:bodyPr/>
          <a:lstStyle>
            <a:lvl1pPr>
              <a:defRPr/>
            </a:lvl1pPr>
          </a:lstStyle>
          <a:p>
            <a:pPr>
              <a:defRPr/>
            </a:pPr>
            <a:fld id="{FB8CCBD6-49D8-4A6A-B826-25D705248BE8}" type="datetimeFigureOut">
              <a:rPr lang="en-US"/>
              <a:pPr>
                <a:defRPr/>
              </a:pPr>
              <a:t>5/16/2023</a:t>
            </a:fld>
            <a:endParaRPr lang="en-US"/>
          </a:p>
        </p:txBody>
      </p:sp>
      <p:sp>
        <p:nvSpPr>
          <p:cNvPr id="5" name="Footer Placeholder 4">
            <a:extLst>
              <a:ext uri="{FF2B5EF4-FFF2-40B4-BE49-F238E27FC236}">
                <a16:creationId xmlns:a16="http://schemas.microsoft.com/office/drawing/2014/main" id="{C467E9D7-4774-4FCA-9E0A-6F0707B704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DDA3840-5950-4B89-8F5C-593B87379EB3}"/>
              </a:ext>
            </a:extLst>
          </p:cNvPr>
          <p:cNvSpPr>
            <a:spLocks noGrp="1"/>
          </p:cNvSpPr>
          <p:nvPr>
            <p:ph type="sldNum" sz="quarter" idx="12"/>
          </p:nvPr>
        </p:nvSpPr>
        <p:spPr/>
        <p:txBody>
          <a:bodyPr/>
          <a:lstStyle>
            <a:lvl1pPr>
              <a:defRPr/>
            </a:lvl1pPr>
          </a:lstStyle>
          <a:p>
            <a:pPr>
              <a:defRPr/>
            </a:pPr>
            <a:fld id="{117918DD-577C-443F-909D-836F35AB607C}" type="slidenum">
              <a:rPr lang="en-US"/>
              <a:pPr>
                <a:defRPr/>
              </a:pPr>
              <a:t>‹#›</a:t>
            </a:fld>
            <a:endParaRPr lang="en-US"/>
          </a:p>
        </p:txBody>
      </p:sp>
    </p:spTree>
    <p:extLst>
      <p:ext uri="{BB962C8B-B14F-4D97-AF65-F5344CB8AC3E}">
        <p14:creationId xmlns:p14="http://schemas.microsoft.com/office/powerpoint/2010/main" val="1705111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95EE43C9-0E01-4B73-AD8E-26364E7F1D46}"/>
              </a:ext>
            </a:extLst>
          </p:cNvPr>
          <p:cNvSpPr/>
          <p:nvPr/>
        </p:nvSpPr>
        <p:spPr>
          <a:xfrm>
            <a:off x="3175" y="6400800"/>
            <a:ext cx="12190413"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6502FCF4-E3AE-4646-9469-2C46167D6C9B}"/>
              </a:ext>
            </a:extLst>
          </p:cNvPr>
          <p:cNvSpPr/>
          <p:nvPr/>
        </p:nvSpPr>
        <p:spPr>
          <a:xfrm>
            <a:off x="0" y="6334125"/>
            <a:ext cx="12190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1A392CED-E148-4947-9CC2-C79F4338BF81}"/>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423" y="758952"/>
            <a:ext cx="10059710" cy="3566160"/>
          </a:xfrm>
        </p:spPr>
        <p:txBody>
          <a:bodyPr anchorCtr="0"/>
          <a:lstStyle>
            <a:lvl1pPr>
              <a:lnSpc>
                <a:spcPct val="85000"/>
              </a:lnSpc>
              <a:defRPr sz="8000" b="0">
                <a:solidFill>
                  <a:schemeClr val="tx1">
                    <a:lumMod val="85000"/>
                    <a:lumOff val="15000"/>
                  </a:schemeClr>
                </a:solidFill>
              </a:defRPr>
            </a:lvl1pPr>
          </a:lstStyle>
          <a:p>
            <a:r>
              <a:rPr lang="el-GR"/>
              <a:t>Στυλ κύριου τίτλου</a:t>
            </a:r>
            <a:endParaRPr lang="en-US" dirty="0"/>
          </a:p>
        </p:txBody>
      </p:sp>
      <p:sp>
        <p:nvSpPr>
          <p:cNvPr id="3" name="Text Placeholder 2"/>
          <p:cNvSpPr>
            <a:spLocks noGrp="1"/>
          </p:cNvSpPr>
          <p:nvPr>
            <p:ph type="body" idx="1"/>
          </p:nvPr>
        </p:nvSpPr>
        <p:spPr>
          <a:xfrm>
            <a:off x="1097423" y="4453128"/>
            <a:ext cx="1005971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7" name="Date Placeholder 3">
            <a:extLst>
              <a:ext uri="{FF2B5EF4-FFF2-40B4-BE49-F238E27FC236}">
                <a16:creationId xmlns:a16="http://schemas.microsoft.com/office/drawing/2014/main" id="{8022C267-8F2E-49A5-98FF-E6AAB062D7EB}"/>
              </a:ext>
            </a:extLst>
          </p:cNvPr>
          <p:cNvSpPr>
            <a:spLocks noGrp="1"/>
          </p:cNvSpPr>
          <p:nvPr>
            <p:ph type="dt" sz="half" idx="10"/>
          </p:nvPr>
        </p:nvSpPr>
        <p:spPr/>
        <p:txBody>
          <a:bodyPr/>
          <a:lstStyle>
            <a:lvl1pPr>
              <a:defRPr/>
            </a:lvl1pPr>
          </a:lstStyle>
          <a:p>
            <a:pPr>
              <a:defRPr/>
            </a:pPr>
            <a:fld id="{08409466-5109-4CA6-B60E-57E4CF8DDF3C}" type="datetimeFigureOut">
              <a:rPr lang="en-US"/>
              <a:pPr>
                <a:defRPr/>
              </a:pPr>
              <a:t>5/16/2023</a:t>
            </a:fld>
            <a:endParaRPr lang="en-US"/>
          </a:p>
        </p:txBody>
      </p:sp>
      <p:sp>
        <p:nvSpPr>
          <p:cNvPr id="8" name="Footer Placeholder 4">
            <a:extLst>
              <a:ext uri="{FF2B5EF4-FFF2-40B4-BE49-F238E27FC236}">
                <a16:creationId xmlns:a16="http://schemas.microsoft.com/office/drawing/2014/main" id="{75AD10DB-9C15-4C74-91AA-894D9A3B23C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2A2ABA1-055B-4717-A300-92B2891D0BF7}"/>
              </a:ext>
            </a:extLst>
          </p:cNvPr>
          <p:cNvSpPr>
            <a:spLocks noGrp="1"/>
          </p:cNvSpPr>
          <p:nvPr>
            <p:ph type="sldNum" sz="quarter" idx="12"/>
          </p:nvPr>
        </p:nvSpPr>
        <p:spPr/>
        <p:txBody>
          <a:bodyPr/>
          <a:lstStyle>
            <a:lvl1pPr>
              <a:defRPr/>
            </a:lvl1pPr>
          </a:lstStyle>
          <a:p>
            <a:pPr>
              <a:defRPr/>
            </a:pPr>
            <a:fld id="{CE4039C4-24DF-4F95-A67F-7AFFAC460EA9}" type="slidenum">
              <a:rPr lang="en-US"/>
              <a:pPr>
                <a:defRPr/>
              </a:pPr>
              <a:t>‹#›</a:t>
            </a:fld>
            <a:endParaRPr lang="en-US"/>
          </a:p>
        </p:txBody>
      </p:sp>
    </p:spTree>
    <p:extLst>
      <p:ext uri="{BB962C8B-B14F-4D97-AF65-F5344CB8AC3E}">
        <p14:creationId xmlns:p14="http://schemas.microsoft.com/office/powerpoint/2010/main" val="2795565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423" y="286604"/>
            <a:ext cx="10059710" cy="1450757"/>
          </a:xfrm>
        </p:spPr>
        <p:txBody>
          <a:bodyPr/>
          <a:lstStyle/>
          <a:p>
            <a:r>
              <a:rPr lang="el-GR"/>
              <a:t>Στυλ κύριου τίτλου</a:t>
            </a:r>
            <a:endParaRPr lang="en-US" dirty="0"/>
          </a:p>
        </p:txBody>
      </p:sp>
      <p:sp>
        <p:nvSpPr>
          <p:cNvPr id="3" name="Content Placeholder 2"/>
          <p:cNvSpPr>
            <a:spLocks noGrp="1"/>
          </p:cNvSpPr>
          <p:nvPr>
            <p:ph sz="half" idx="1"/>
          </p:nvPr>
        </p:nvSpPr>
        <p:spPr>
          <a:xfrm>
            <a:off x="1097422" y="1845734"/>
            <a:ext cx="4938403" cy="402336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18730" y="1845735"/>
            <a:ext cx="4938403" cy="402336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3">
            <a:extLst>
              <a:ext uri="{FF2B5EF4-FFF2-40B4-BE49-F238E27FC236}">
                <a16:creationId xmlns:a16="http://schemas.microsoft.com/office/drawing/2014/main" id="{86678FF7-033D-4BF1-88A6-652FAE359118}"/>
              </a:ext>
            </a:extLst>
          </p:cNvPr>
          <p:cNvSpPr>
            <a:spLocks noGrp="1"/>
          </p:cNvSpPr>
          <p:nvPr>
            <p:ph type="dt" sz="half" idx="10"/>
          </p:nvPr>
        </p:nvSpPr>
        <p:spPr/>
        <p:txBody>
          <a:bodyPr/>
          <a:lstStyle>
            <a:lvl1pPr>
              <a:defRPr/>
            </a:lvl1pPr>
          </a:lstStyle>
          <a:p>
            <a:pPr>
              <a:defRPr/>
            </a:pPr>
            <a:fld id="{2E8C6DCE-E484-4821-8CA4-BE20728A1CCE}" type="datetimeFigureOut">
              <a:rPr lang="en-US"/>
              <a:pPr>
                <a:defRPr/>
              </a:pPr>
              <a:t>5/16/2023</a:t>
            </a:fld>
            <a:endParaRPr lang="en-US"/>
          </a:p>
        </p:txBody>
      </p:sp>
      <p:sp>
        <p:nvSpPr>
          <p:cNvPr id="6" name="Footer Placeholder 4">
            <a:extLst>
              <a:ext uri="{FF2B5EF4-FFF2-40B4-BE49-F238E27FC236}">
                <a16:creationId xmlns:a16="http://schemas.microsoft.com/office/drawing/2014/main" id="{05ABBDA5-0A43-4A39-9392-03B91B96AF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99DF87C-D4BD-49A3-BFBB-FFF9E839ABB0}"/>
              </a:ext>
            </a:extLst>
          </p:cNvPr>
          <p:cNvSpPr>
            <a:spLocks noGrp="1"/>
          </p:cNvSpPr>
          <p:nvPr>
            <p:ph type="sldNum" sz="quarter" idx="12"/>
          </p:nvPr>
        </p:nvSpPr>
        <p:spPr/>
        <p:txBody>
          <a:bodyPr/>
          <a:lstStyle>
            <a:lvl1pPr>
              <a:defRPr/>
            </a:lvl1pPr>
          </a:lstStyle>
          <a:p>
            <a:pPr>
              <a:defRPr/>
            </a:pPr>
            <a:fld id="{B7E03C02-7E0D-4AEF-AC4C-3FD19D7E5F18}" type="slidenum">
              <a:rPr lang="en-US"/>
              <a:pPr>
                <a:defRPr/>
              </a:pPr>
              <a:t>‹#›</a:t>
            </a:fld>
            <a:endParaRPr lang="en-US"/>
          </a:p>
        </p:txBody>
      </p:sp>
    </p:spTree>
    <p:extLst>
      <p:ext uri="{BB962C8B-B14F-4D97-AF65-F5344CB8AC3E}">
        <p14:creationId xmlns:p14="http://schemas.microsoft.com/office/powerpoint/2010/main" val="813916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423" y="286604"/>
            <a:ext cx="10059710" cy="1450757"/>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1097423" y="1846052"/>
            <a:ext cx="4938403"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097423" y="2582334"/>
            <a:ext cx="4938403" cy="337820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218730" y="1846052"/>
            <a:ext cx="4938403"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6218730" y="2582334"/>
            <a:ext cx="4938403" cy="337820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3">
            <a:extLst>
              <a:ext uri="{FF2B5EF4-FFF2-40B4-BE49-F238E27FC236}">
                <a16:creationId xmlns:a16="http://schemas.microsoft.com/office/drawing/2014/main" id="{50A1A364-EAF8-4BD0-BF20-969A21171C3F}"/>
              </a:ext>
            </a:extLst>
          </p:cNvPr>
          <p:cNvSpPr>
            <a:spLocks noGrp="1"/>
          </p:cNvSpPr>
          <p:nvPr>
            <p:ph type="dt" sz="half" idx="10"/>
          </p:nvPr>
        </p:nvSpPr>
        <p:spPr/>
        <p:txBody>
          <a:bodyPr/>
          <a:lstStyle>
            <a:lvl1pPr>
              <a:defRPr/>
            </a:lvl1pPr>
          </a:lstStyle>
          <a:p>
            <a:pPr>
              <a:defRPr/>
            </a:pPr>
            <a:fld id="{97C2F4ED-B03E-4BED-8137-D20B2D3E2B72}" type="datetimeFigureOut">
              <a:rPr lang="en-US"/>
              <a:pPr>
                <a:defRPr/>
              </a:pPr>
              <a:t>5/16/2023</a:t>
            </a:fld>
            <a:endParaRPr lang="en-US"/>
          </a:p>
        </p:txBody>
      </p:sp>
      <p:sp>
        <p:nvSpPr>
          <p:cNvPr id="8" name="Footer Placeholder 4">
            <a:extLst>
              <a:ext uri="{FF2B5EF4-FFF2-40B4-BE49-F238E27FC236}">
                <a16:creationId xmlns:a16="http://schemas.microsoft.com/office/drawing/2014/main" id="{9F768A4F-CB55-4E5E-89E7-F6F934CC3CE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9A987A2-76A8-4AE8-B7D0-3ED59D02B137}"/>
              </a:ext>
            </a:extLst>
          </p:cNvPr>
          <p:cNvSpPr>
            <a:spLocks noGrp="1"/>
          </p:cNvSpPr>
          <p:nvPr>
            <p:ph type="sldNum" sz="quarter" idx="12"/>
          </p:nvPr>
        </p:nvSpPr>
        <p:spPr/>
        <p:txBody>
          <a:bodyPr/>
          <a:lstStyle>
            <a:lvl1pPr>
              <a:defRPr/>
            </a:lvl1pPr>
          </a:lstStyle>
          <a:p>
            <a:pPr>
              <a:defRPr/>
            </a:pPr>
            <a:fld id="{53004AD3-082C-465A-AD15-4123D177167C}" type="slidenum">
              <a:rPr lang="en-US"/>
              <a:pPr>
                <a:defRPr/>
              </a:pPr>
              <a:t>‹#›</a:t>
            </a:fld>
            <a:endParaRPr lang="en-US"/>
          </a:p>
        </p:txBody>
      </p:sp>
    </p:spTree>
    <p:extLst>
      <p:ext uri="{BB962C8B-B14F-4D97-AF65-F5344CB8AC3E}">
        <p14:creationId xmlns:p14="http://schemas.microsoft.com/office/powerpoint/2010/main" val="1863419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609480" y="273600"/>
            <a:ext cx="10972800" cy="1144080"/>
          </a:xfrm>
          <a:prstGeom prst="rect">
            <a:avLst/>
          </a:prstGeom>
        </p:spPr>
        <p:txBody>
          <a:bodyPr/>
          <a:lstStyle/>
          <a:p>
            <a:endParaRPr/>
          </a:p>
        </p:txBody>
      </p:sp>
      <p:sp>
        <p:nvSpPr>
          <p:cNvPr id="44" name="PlaceHolder 2"/>
          <p:cNvSpPr>
            <a:spLocks noGrp="1"/>
          </p:cNvSpPr>
          <p:nvPr>
            <p:ph type="body"/>
          </p:nvPr>
        </p:nvSpPr>
        <p:spPr>
          <a:xfrm>
            <a:off x="609480" y="1604520"/>
            <a:ext cx="10972800" cy="3976560"/>
          </a:xfrm>
          <a:prstGeom prst="rect">
            <a:avLst/>
          </a:prstGeom>
        </p:spPr>
        <p:txBody>
          <a:bodyPr/>
          <a:lstStyle/>
          <a:p>
            <a:endParaRPr/>
          </a:p>
        </p:txBody>
      </p:sp>
    </p:spTree>
    <p:extLst>
      <p:ext uri="{BB962C8B-B14F-4D97-AF65-F5344CB8AC3E}">
        <p14:creationId xmlns:p14="http://schemas.microsoft.com/office/powerpoint/2010/main" val="2639088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3">
            <a:extLst>
              <a:ext uri="{FF2B5EF4-FFF2-40B4-BE49-F238E27FC236}">
                <a16:creationId xmlns:a16="http://schemas.microsoft.com/office/drawing/2014/main" id="{EA3B16FC-9CA8-493B-8CE9-6DBCCD7EA8B1}"/>
              </a:ext>
            </a:extLst>
          </p:cNvPr>
          <p:cNvSpPr>
            <a:spLocks noGrp="1"/>
          </p:cNvSpPr>
          <p:nvPr>
            <p:ph type="dt" sz="half" idx="10"/>
          </p:nvPr>
        </p:nvSpPr>
        <p:spPr/>
        <p:txBody>
          <a:bodyPr/>
          <a:lstStyle>
            <a:lvl1pPr>
              <a:defRPr/>
            </a:lvl1pPr>
          </a:lstStyle>
          <a:p>
            <a:pPr>
              <a:defRPr/>
            </a:pPr>
            <a:fld id="{CE077B10-A770-4728-B506-570ACA4A2644}" type="datetimeFigureOut">
              <a:rPr lang="en-US"/>
              <a:pPr>
                <a:defRPr/>
              </a:pPr>
              <a:t>5/16/2023</a:t>
            </a:fld>
            <a:endParaRPr lang="en-US"/>
          </a:p>
        </p:txBody>
      </p:sp>
      <p:sp>
        <p:nvSpPr>
          <p:cNvPr id="4" name="Footer Placeholder 4">
            <a:extLst>
              <a:ext uri="{FF2B5EF4-FFF2-40B4-BE49-F238E27FC236}">
                <a16:creationId xmlns:a16="http://schemas.microsoft.com/office/drawing/2014/main" id="{C7CB8FD4-9BDA-400E-B6DA-7F30A313114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17CC525-3A85-4C1C-AEFA-B98235AEA0A4}"/>
              </a:ext>
            </a:extLst>
          </p:cNvPr>
          <p:cNvSpPr>
            <a:spLocks noGrp="1"/>
          </p:cNvSpPr>
          <p:nvPr>
            <p:ph type="sldNum" sz="quarter" idx="12"/>
          </p:nvPr>
        </p:nvSpPr>
        <p:spPr/>
        <p:txBody>
          <a:bodyPr/>
          <a:lstStyle>
            <a:lvl1pPr>
              <a:defRPr/>
            </a:lvl1pPr>
          </a:lstStyle>
          <a:p>
            <a:pPr>
              <a:defRPr/>
            </a:pPr>
            <a:fld id="{9E2DF886-73BE-4C18-8388-42CCEF47B532}" type="slidenum">
              <a:rPr lang="en-US"/>
              <a:pPr>
                <a:defRPr/>
              </a:pPr>
              <a:t>‹#›</a:t>
            </a:fld>
            <a:endParaRPr lang="en-US"/>
          </a:p>
        </p:txBody>
      </p:sp>
    </p:spTree>
    <p:extLst>
      <p:ext uri="{BB962C8B-B14F-4D97-AF65-F5344CB8AC3E}">
        <p14:creationId xmlns:p14="http://schemas.microsoft.com/office/powerpoint/2010/main" val="2821169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1C31834-CC9F-42EC-B6EE-0272CA8E2A6D}"/>
              </a:ext>
            </a:extLst>
          </p:cNvPr>
          <p:cNvSpPr/>
          <p:nvPr/>
        </p:nvSpPr>
        <p:spPr>
          <a:xfrm>
            <a:off x="3175" y="6400800"/>
            <a:ext cx="12190413"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a:ext uri="{FF2B5EF4-FFF2-40B4-BE49-F238E27FC236}">
                <a16:creationId xmlns:a16="http://schemas.microsoft.com/office/drawing/2014/main" id="{12B43DAC-BED2-453A-94D3-1E5D41F40DEE}"/>
              </a:ext>
            </a:extLst>
          </p:cNvPr>
          <p:cNvSpPr/>
          <p:nvPr/>
        </p:nvSpPr>
        <p:spPr>
          <a:xfrm>
            <a:off x="0" y="6334125"/>
            <a:ext cx="12190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9991E5D1-1F5F-4702-8A1E-B24AE9A292B5}"/>
              </a:ext>
            </a:extLst>
          </p:cNvPr>
          <p:cNvSpPr>
            <a:spLocks noGrp="1"/>
          </p:cNvSpPr>
          <p:nvPr>
            <p:ph type="dt" sz="half" idx="10"/>
          </p:nvPr>
        </p:nvSpPr>
        <p:spPr/>
        <p:txBody>
          <a:bodyPr/>
          <a:lstStyle>
            <a:lvl1pPr>
              <a:defRPr/>
            </a:lvl1pPr>
          </a:lstStyle>
          <a:p>
            <a:pPr>
              <a:defRPr/>
            </a:pPr>
            <a:fld id="{D449A3F5-E145-42EB-BB6E-A9C6C27C40E1}" type="datetimeFigureOut">
              <a:rPr lang="en-US"/>
              <a:pPr>
                <a:defRPr/>
              </a:pPr>
              <a:t>5/16/2023</a:t>
            </a:fld>
            <a:endParaRPr lang="en-US"/>
          </a:p>
        </p:txBody>
      </p:sp>
      <p:sp>
        <p:nvSpPr>
          <p:cNvPr id="5" name="Footer Placeholder 7">
            <a:extLst>
              <a:ext uri="{FF2B5EF4-FFF2-40B4-BE49-F238E27FC236}">
                <a16:creationId xmlns:a16="http://schemas.microsoft.com/office/drawing/2014/main" id="{CA1ECB70-3515-4477-85B7-75F13E1DB884}"/>
              </a:ext>
            </a:extLst>
          </p:cNvPr>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8">
            <a:extLst>
              <a:ext uri="{FF2B5EF4-FFF2-40B4-BE49-F238E27FC236}">
                <a16:creationId xmlns:a16="http://schemas.microsoft.com/office/drawing/2014/main" id="{830FA270-749F-4E7B-8435-7E5EF903E1A3}"/>
              </a:ext>
            </a:extLst>
          </p:cNvPr>
          <p:cNvSpPr>
            <a:spLocks noGrp="1"/>
          </p:cNvSpPr>
          <p:nvPr>
            <p:ph type="sldNum" sz="quarter" idx="12"/>
          </p:nvPr>
        </p:nvSpPr>
        <p:spPr/>
        <p:txBody>
          <a:bodyPr/>
          <a:lstStyle>
            <a:lvl1pPr>
              <a:defRPr/>
            </a:lvl1pPr>
          </a:lstStyle>
          <a:p>
            <a:pPr>
              <a:defRPr/>
            </a:pPr>
            <a:fld id="{041B9214-CA3E-40A1-AFCB-FB4BE52EC376}" type="slidenum">
              <a:rPr lang="en-US"/>
              <a:pPr>
                <a:defRPr/>
              </a:pPr>
              <a:t>‹#›</a:t>
            </a:fld>
            <a:endParaRPr lang="en-US"/>
          </a:p>
        </p:txBody>
      </p:sp>
    </p:spTree>
    <p:extLst>
      <p:ext uri="{BB962C8B-B14F-4D97-AF65-F5344CB8AC3E}">
        <p14:creationId xmlns:p14="http://schemas.microsoft.com/office/powerpoint/2010/main" val="400365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E0DFFF4-6C68-4410-8F8B-B56DBA80B8E6}"/>
              </a:ext>
            </a:extLst>
          </p:cNvPr>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F2AA1E6A-F8DB-4A09-901F-7D0FC359946B}"/>
              </a:ext>
            </a:extLst>
          </p:cNvPr>
          <p:cNvSpPr/>
          <p:nvPr/>
        </p:nvSpPr>
        <p:spPr>
          <a:xfrm>
            <a:off x="4040188" y="0"/>
            <a:ext cx="650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59" y="594359"/>
            <a:ext cx="3200817" cy="2286000"/>
          </a:xfrm>
        </p:spPr>
        <p:txBody>
          <a:bodyPr/>
          <a:lstStyle>
            <a:lvl1pPr>
              <a:defRPr sz="3600" b="0">
                <a:solidFill>
                  <a:srgbClr val="FFFFFF"/>
                </a:solidFill>
              </a:defRPr>
            </a:lvl1pPr>
          </a:lstStyle>
          <a:p>
            <a:r>
              <a:rPr lang="el-GR"/>
              <a:t>Στυλ κύριου τίτλου</a:t>
            </a:r>
            <a:endParaRPr lang="en-US" dirty="0"/>
          </a:p>
        </p:txBody>
      </p:sp>
      <p:sp>
        <p:nvSpPr>
          <p:cNvPr id="3" name="Content Placeholder 2"/>
          <p:cNvSpPr>
            <a:spLocks noGrp="1"/>
          </p:cNvSpPr>
          <p:nvPr>
            <p:ph idx="1"/>
          </p:nvPr>
        </p:nvSpPr>
        <p:spPr>
          <a:xfrm>
            <a:off x="4801225" y="731520"/>
            <a:ext cx="6493086" cy="525780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457259" y="2926080"/>
            <a:ext cx="3200817"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7" name="Date Placeholder 4">
            <a:extLst>
              <a:ext uri="{FF2B5EF4-FFF2-40B4-BE49-F238E27FC236}">
                <a16:creationId xmlns:a16="http://schemas.microsoft.com/office/drawing/2014/main" id="{4B6DB2ED-E812-4E9C-96A1-F3D9AB8A5F7A}"/>
              </a:ext>
            </a:extLst>
          </p:cNvPr>
          <p:cNvSpPr>
            <a:spLocks noGrp="1"/>
          </p:cNvSpPr>
          <p:nvPr>
            <p:ph type="dt" sz="half" idx="10"/>
          </p:nvPr>
        </p:nvSpPr>
        <p:spPr>
          <a:xfrm>
            <a:off x="465138" y="6459538"/>
            <a:ext cx="2619375" cy="365125"/>
          </a:xfrm>
        </p:spPr>
        <p:txBody>
          <a:bodyPr/>
          <a:lstStyle>
            <a:lvl1pPr algn="l">
              <a:defRPr/>
            </a:lvl1pPr>
          </a:lstStyle>
          <a:p>
            <a:pPr>
              <a:defRPr/>
            </a:pPr>
            <a:fld id="{71DA8C05-E2DF-4C52-8121-EB4B659BA5CF}" type="datetimeFigureOut">
              <a:rPr lang="en-US"/>
              <a:pPr>
                <a:defRPr/>
              </a:pPr>
              <a:t>5/16/2023</a:t>
            </a:fld>
            <a:endParaRPr lang="en-US"/>
          </a:p>
        </p:txBody>
      </p:sp>
      <p:sp>
        <p:nvSpPr>
          <p:cNvPr id="8" name="Footer Placeholder 5">
            <a:extLst>
              <a:ext uri="{FF2B5EF4-FFF2-40B4-BE49-F238E27FC236}">
                <a16:creationId xmlns:a16="http://schemas.microsoft.com/office/drawing/2014/main" id="{DB573D68-6EC7-489E-9141-9D8F2EDD9570}"/>
              </a:ext>
            </a:extLst>
          </p:cNvPr>
          <p:cNvSpPr>
            <a:spLocks noGrp="1"/>
          </p:cNvSpPr>
          <p:nvPr>
            <p:ph type="ftr" sz="quarter" idx="11"/>
          </p:nvPr>
        </p:nvSpPr>
        <p:spPr>
          <a:xfrm>
            <a:off x="4800600" y="6459538"/>
            <a:ext cx="4649788" cy="365125"/>
          </a:xfrm>
        </p:spPr>
        <p:txBody>
          <a:bodyPr/>
          <a:lstStyle>
            <a:lvl1pPr algn="l">
              <a:defRPr>
                <a:solidFill>
                  <a:schemeClr val="tx2"/>
                </a:solidFill>
              </a:defRPr>
            </a:lvl1pPr>
          </a:lstStyle>
          <a:p>
            <a:pPr>
              <a:defRPr/>
            </a:pPr>
            <a:endParaRPr lang="en-US"/>
          </a:p>
        </p:txBody>
      </p:sp>
      <p:sp>
        <p:nvSpPr>
          <p:cNvPr id="9" name="Slide Number Placeholder 6">
            <a:extLst>
              <a:ext uri="{FF2B5EF4-FFF2-40B4-BE49-F238E27FC236}">
                <a16:creationId xmlns:a16="http://schemas.microsoft.com/office/drawing/2014/main" id="{4F1CF910-F9FA-4E9B-B364-4BC961C5BE51}"/>
              </a:ext>
            </a:extLst>
          </p:cNvPr>
          <p:cNvSpPr>
            <a:spLocks noGrp="1"/>
          </p:cNvSpPr>
          <p:nvPr>
            <p:ph type="sldNum" sz="quarter" idx="12"/>
          </p:nvPr>
        </p:nvSpPr>
        <p:spPr/>
        <p:txBody>
          <a:bodyPr/>
          <a:lstStyle>
            <a:lvl1pPr>
              <a:defRPr>
                <a:solidFill>
                  <a:schemeClr val="tx2"/>
                </a:solidFill>
              </a:defRPr>
            </a:lvl1pPr>
          </a:lstStyle>
          <a:p>
            <a:pPr>
              <a:defRPr/>
            </a:pPr>
            <a:fld id="{C4E5C6B9-E415-4AD1-AAA2-FEFC61082750}" type="slidenum">
              <a:rPr lang="en-US"/>
              <a:pPr>
                <a:defRPr/>
              </a:pPr>
              <a:t>‹#›</a:t>
            </a:fld>
            <a:endParaRPr lang="en-US"/>
          </a:p>
        </p:txBody>
      </p:sp>
    </p:spTree>
    <p:extLst>
      <p:ext uri="{BB962C8B-B14F-4D97-AF65-F5344CB8AC3E}">
        <p14:creationId xmlns:p14="http://schemas.microsoft.com/office/powerpoint/2010/main" val="2482119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22951A7-C301-4503-8B78-C31805CE9DDA}"/>
              </a:ext>
            </a:extLst>
          </p:cNvPr>
          <p:cNvSpPr/>
          <p:nvPr/>
        </p:nvSpPr>
        <p:spPr>
          <a:xfrm>
            <a:off x="0" y="4953000"/>
            <a:ext cx="12190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1A6B20C4-3F15-4605-9FF3-6A36982C67E8}"/>
              </a:ext>
            </a:extLst>
          </p:cNvPr>
          <p:cNvSpPr/>
          <p:nvPr/>
        </p:nvSpPr>
        <p:spPr>
          <a:xfrm>
            <a:off x="0" y="4914900"/>
            <a:ext cx="12190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423" y="5074920"/>
            <a:ext cx="10114581" cy="822960"/>
          </a:xfrm>
        </p:spPr>
        <p:txBody>
          <a:bodyPr tIns="0" bIns="0">
            <a:noAutofit/>
          </a:bodyPr>
          <a:lstStyle>
            <a:lvl1pPr>
              <a:defRPr sz="3600" b="0">
                <a:solidFill>
                  <a:srgbClr val="FFFFFF"/>
                </a:solidFill>
              </a:defRPr>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6" y="0"/>
            <a:ext cx="12193573"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1097423" y="5907023"/>
            <a:ext cx="10114581"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7" name="Date Placeholder 4">
            <a:extLst>
              <a:ext uri="{FF2B5EF4-FFF2-40B4-BE49-F238E27FC236}">
                <a16:creationId xmlns:a16="http://schemas.microsoft.com/office/drawing/2014/main" id="{BD94D419-C199-49C3-98EC-D9F9C844A08B}"/>
              </a:ext>
            </a:extLst>
          </p:cNvPr>
          <p:cNvSpPr>
            <a:spLocks noGrp="1"/>
          </p:cNvSpPr>
          <p:nvPr>
            <p:ph type="dt" sz="half" idx="10"/>
          </p:nvPr>
        </p:nvSpPr>
        <p:spPr/>
        <p:txBody>
          <a:bodyPr/>
          <a:lstStyle>
            <a:lvl1pPr>
              <a:defRPr/>
            </a:lvl1pPr>
          </a:lstStyle>
          <a:p>
            <a:pPr>
              <a:defRPr/>
            </a:pPr>
            <a:fld id="{4354C629-B436-49E9-A317-B0634310E1AA}" type="datetimeFigureOut">
              <a:rPr lang="en-US"/>
              <a:pPr>
                <a:defRPr/>
              </a:pPr>
              <a:t>5/16/2023</a:t>
            </a:fld>
            <a:endParaRPr lang="en-US"/>
          </a:p>
        </p:txBody>
      </p:sp>
      <p:sp>
        <p:nvSpPr>
          <p:cNvPr id="8" name="Footer Placeholder 5">
            <a:extLst>
              <a:ext uri="{FF2B5EF4-FFF2-40B4-BE49-F238E27FC236}">
                <a16:creationId xmlns:a16="http://schemas.microsoft.com/office/drawing/2014/main" id="{165AFCB4-B14C-49EF-882D-6A12D0B2CA6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ADD432BF-E25C-4A7A-8EE0-302F3681C69A}"/>
              </a:ext>
            </a:extLst>
          </p:cNvPr>
          <p:cNvSpPr>
            <a:spLocks noGrp="1"/>
          </p:cNvSpPr>
          <p:nvPr>
            <p:ph type="sldNum" sz="quarter" idx="12"/>
          </p:nvPr>
        </p:nvSpPr>
        <p:spPr/>
        <p:txBody>
          <a:bodyPr/>
          <a:lstStyle>
            <a:lvl1pPr>
              <a:defRPr/>
            </a:lvl1pPr>
          </a:lstStyle>
          <a:p>
            <a:pPr>
              <a:defRPr/>
            </a:pPr>
            <a:fld id="{97F5B4D9-117C-44B4-833B-25028A8399F6}" type="slidenum">
              <a:rPr lang="en-US"/>
              <a:pPr>
                <a:defRPr/>
              </a:pPr>
              <a:t>‹#›</a:t>
            </a:fld>
            <a:endParaRPr lang="en-US"/>
          </a:p>
        </p:txBody>
      </p:sp>
    </p:spTree>
    <p:extLst>
      <p:ext uri="{BB962C8B-B14F-4D97-AF65-F5344CB8AC3E}">
        <p14:creationId xmlns:p14="http://schemas.microsoft.com/office/powerpoint/2010/main" val="3574991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a:extLst>
              <a:ext uri="{FF2B5EF4-FFF2-40B4-BE49-F238E27FC236}">
                <a16:creationId xmlns:a16="http://schemas.microsoft.com/office/drawing/2014/main" id="{D1A66C9A-656F-482E-AA2A-4DA6AFB1466C}"/>
              </a:ext>
            </a:extLst>
          </p:cNvPr>
          <p:cNvSpPr>
            <a:spLocks noGrp="1"/>
          </p:cNvSpPr>
          <p:nvPr>
            <p:ph type="dt" sz="half" idx="10"/>
          </p:nvPr>
        </p:nvSpPr>
        <p:spPr/>
        <p:txBody>
          <a:bodyPr/>
          <a:lstStyle>
            <a:lvl1pPr>
              <a:defRPr/>
            </a:lvl1pPr>
          </a:lstStyle>
          <a:p>
            <a:pPr>
              <a:defRPr/>
            </a:pPr>
            <a:fld id="{E970FEB9-8657-4204-8FF2-F6BFD0466EB1}" type="datetimeFigureOut">
              <a:rPr lang="en-US"/>
              <a:pPr>
                <a:defRPr/>
              </a:pPr>
              <a:t>5/16/2023</a:t>
            </a:fld>
            <a:endParaRPr lang="en-US"/>
          </a:p>
        </p:txBody>
      </p:sp>
      <p:sp>
        <p:nvSpPr>
          <p:cNvPr id="5" name="Footer Placeholder 4">
            <a:extLst>
              <a:ext uri="{FF2B5EF4-FFF2-40B4-BE49-F238E27FC236}">
                <a16:creationId xmlns:a16="http://schemas.microsoft.com/office/drawing/2014/main" id="{E388AA8A-2547-45A2-8C2B-F7620FE9B5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6D7E42-8872-4087-9023-DBCE2D303D33}"/>
              </a:ext>
            </a:extLst>
          </p:cNvPr>
          <p:cNvSpPr>
            <a:spLocks noGrp="1"/>
          </p:cNvSpPr>
          <p:nvPr>
            <p:ph type="sldNum" sz="quarter" idx="12"/>
          </p:nvPr>
        </p:nvSpPr>
        <p:spPr/>
        <p:txBody>
          <a:bodyPr/>
          <a:lstStyle>
            <a:lvl1pPr>
              <a:defRPr/>
            </a:lvl1pPr>
          </a:lstStyle>
          <a:p>
            <a:pPr>
              <a:defRPr/>
            </a:pPr>
            <a:fld id="{9A65566B-EA19-4C40-898E-BF595432FEEB}" type="slidenum">
              <a:rPr lang="en-US"/>
              <a:pPr>
                <a:defRPr/>
              </a:pPr>
              <a:t>‹#›</a:t>
            </a:fld>
            <a:endParaRPr lang="en-US"/>
          </a:p>
        </p:txBody>
      </p:sp>
    </p:spTree>
    <p:extLst>
      <p:ext uri="{BB962C8B-B14F-4D97-AF65-F5344CB8AC3E}">
        <p14:creationId xmlns:p14="http://schemas.microsoft.com/office/powerpoint/2010/main" val="2661462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F34D4F07-C132-4601-B7E6-15676F17D22B}"/>
              </a:ext>
            </a:extLst>
          </p:cNvPr>
          <p:cNvSpPr/>
          <p:nvPr/>
        </p:nvSpPr>
        <p:spPr>
          <a:xfrm>
            <a:off x="3175" y="6400800"/>
            <a:ext cx="12190413"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6E98BD1D-E6ED-44AA-8386-B260F8DFCDB0}"/>
              </a:ext>
            </a:extLst>
          </p:cNvPr>
          <p:cNvSpPr/>
          <p:nvPr/>
        </p:nvSpPr>
        <p:spPr>
          <a:xfrm>
            <a:off x="0" y="6334125"/>
            <a:ext cx="12190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6037" y="414779"/>
            <a:ext cx="2629242" cy="5757421"/>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838309" y="414778"/>
            <a:ext cx="7735307" cy="5757422"/>
          </a:xfrm>
        </p:spPr>
        <p:txBody>
          <a:bodyPr vert="eaVert" lIns="45720" tIns="0" rIns="45720" bIns="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6" name="Date Placeholder 3">
            <a:extLst>
              <a:ext uri="{FF2B5EF4-FFF2-40B4-BE49-F238E27FC236}">
                <a16:creationId xmlns:a16="http://schemas.microsoft.com/office/drawing/2014/main" id="{39965172-5674-4B72-89C2-909D731F7147}"/>
              </a:ext>
            </a:extLst>
          </p:cNvPr>
          <p:cNvSpPr>
            <a:spLocks noGrp="1"/>
          </p:cNvSpPr>
          <p:nvPr>
            <p:ph type="dt" sz="half" idx="10"/>
          </p:nvPr>
        </p:nvSpPr>
        <p:spPr/>
        <p:txBody>
          <a:bodyPr/>
          <a:lstStyle>
            <a:lvl1pPr>
              <a:defRPr/>
            </a:lvl1pPr>
          </a:lstStyle>
          <a:p>
            <a:pPr>
              <a:defRPr/>
            </a:pPr>
            <a:fld id="{DFBF3B16-09D6-4AEE-8BD3-EB4AA75FD671}" type="datetimeFigureOut">
              <a:rPr lang="en-US"/>
              <a:pPr>
                <a:defRPr/>
              </a:pPr>
              <a:t>5/16/2023</a:t>
            </a:fld>
            <a:endParaRPr lang="en-US"/>
          </a:p>
        </p:txBody>
      </p:sp>
      <p:sp>
        <p:nvSpPr>
          <p:cNvPr id="7" name="Footer Placeholder 4">
            <a:extLst>
              <a:ext uri="{FF2B5EF4-FFF2-40B4-BE49-F238E27FC236}">
                <a16:creationId xmlns:a16="http://schemas.microsoft.com/office/drawing/2014/main" id="{CCB685C5-A31E-4AB5-8081-F327D8E8A8EC}"/>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75C8338-D1DF-4E54-927B-773435B0B6EE}"/>
              </a:ext>
            </a:extLst>
          </p:cNvPr>
          <p:cNvSpPr>
            <a:spLocks noGrp="1"/>
          </p:cNvSpPr>
          <p:nvPr>
            <p:ph type="sldNum" sz="quarter" idx="12"/>
          </p:nvPr>
        </p:nvSpPr>
        <p:spPr/>
        <p:txBody>
          <a:bodyPr/>
          <a:lstStyle>
            <a:lvl1pPr>
              <a:defRPr/>
            </a:lvl1pPr>
          </a:lstStyle>
          <a:p>
            <a:pPr>
              <a:defRPr/>
            </a:pPr>
            <a:fld id="{28A5162B-330D-415A-8D39-BB918A32157B}" type="slidenum">
              <a:rPr lang="en-US"/>
              <a:pPr>
                <a:defRPr/>
              </a:pPr>
              <a:t>‹#›</a:t>
            </a:fld>
            <a:endParaRPr lang="en-US"/>
          </a:p>
        </p:txBody>
      </p:sp>
    </p:spTree>
    <p:extLst>
      <p:ext uri="{BB962C8B-B14F-4D97-AF65-F5344CB8AC3E}">
        <p14:creationId xmlns:p14="http://schemas.microsoft.com/office/powerpoint/2010/main" val="3712688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09480" y="273600"/>
            <a:ext cx="10972800" cy="1144080"/>
          </a:xfrm>
          <a:prstGeom prst="rect">
            <a:avLst/>
          </a:prstGeom>
        </p:spPr>
        <p:txBody>
          <a:bodyPr/>
          <a:lstStyle/>
          <a:p>
            <a:endParaRPr/>
          </a:p>
        </p:txBody>
      </p:sp>
      <p:sp>
        <p:nvSpPr>
          <p:cNvPr id="46" name="PlaceHolder 2"/>
          <p:cNvSpPr>
            <a:spLocks noGrp="1"/>
          </p:cNvSpPr>
          <p:nvPr>
            <p:ph type="body"/>
          </p:nvPr>
        </p:nvSpPr>
        <p:spPr>
          <a:xfrm>
            <a:off x="609480" y="1604520"/>
            <a:ext cx="5354640" cy="3976560"/>
          </a:xfrm>
          <a:prstGeom prst="rect">
            <a:avLst/>
          </a:prstGeom>
        </p:spPr>
        <p:txBody>
          <a:bodyPr/>
          <a:lstStyle/>
          <a:p>
            <a:endParaRPr/>
          </a:p>
        </p:txBody>
      </p:sp>
      <p:sp>
        <p:nvSpPr>
          <p:cNvPr id="47" name="PlaceHolder 3"/>
          <p:cNvSpPr>
            <a:spLocks noGrp="1"/>
          </p:cNvSpPr>
          <p:nvPr>
            <p:ph type="body"/>
          </p:nvPr>
        </p:nvSpPr>
        <p:spPr>
          <a:xfrm>
            <a:off x="6232320" y="1604520"/>
            <a:ext cx="5354640" cy="3976560"/>
          </a:xfrm>
          <a:prstGeom prst="rect">
            <a:avLst/>
          </a:prstGeom>
        </p:spPr>
        <p:txBody>
          <a:bodyPr/>
          <a:lstStyle/>
          <a:p>
            <a:endParaRPr/>
          </a:p>
        </p:txBody>
      </p:sp>
    </p:spTree>
    <p:extLst>
      <p:ext uri="{BB962C8B-B14F-4D97-AF65-F5344CB8AC3E}">
        <p14:creationId xmlns:p14="http://schemas.microsoft.com/office/powerpoint/2010/main" val="53623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800" cy="1144080"/>
          </a:xfrm>
          <a:prstGeom prst="rect">
            <a:avLst/>
          </a:prstGeom>
        </p:spPr>
        <p:txBody>
          <a:bodyPr/>
          <a:lstStyle/>
          <a:p>
            <a:endParaRPr/>
          </a:p>
        </p:txBody>
      </p:sp>
    </p:spTree>
    <p:extLst>
      <p:ext uri="{BB962C8B-B14F-4D97-AF65-F5344CB8AC3E}">
        <p14:creationId xmlns:p14="http://schemas.microsoft.com/office/powerpoint/2010/main" val="407470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609480" y="273600"/>
            <a:ext cx="10972800" cy="5304600"/>
          </a:xfrm>
          <a:prstGeom prst="rect">
            <a:avLst/>
          </a:prstGeom>
        </p:spPr>
        <p:txBody>
          <a:bodyPr anchor="ctr"/>
          <a:lstStyle/>
          <a:p>
            <a:endParaRPr/>
          </a:p>
        </p:txBody>
      </p:sp>
    </p:spTree>
    <p:extLst>
      <p:ext uri="{BB962C8B-B14F-4D97-AF65-F5344CB8AC3E}">
        <p14:creationId xmlns:p14="http://schemas.microsoft.com/office/powerpoint/2010/main" val="524612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800" cy="1144080"/>
          </a:xfrm>
          <a:prstGeom prst="rect">
            <a:avLst/>
          </a:prstGeom>
        </p:spPr>
        <p:txBody>
          <a:bodyPr/>
          <a:lstStyle/>
          <a:p>
            <a:endParaRPr/>
          </a:p>
        </p:txBody>
      </p:sp>
      <p:sp>
        <p:nvSpPr>
          <p:cNvPr id="51" name="PlaceHolder 2"/>
          <p:cNvSpPr>
            <a:spLocks noGrp="1"/>
          </p:cNvSpPr>
          <p:nvPr>
            <p:ph type="body"/>
          </p:nvPr>
        </p:nvSpPr>
        <p:spPr>
          <a:xfrm>
            <a:off x="609480" y="1604520"/>
            <a:ext cx="5354640" cy="1896480"/>
          </a:xfrm>
          <a:prstGeom prst="rect">
            <a:avLst/>
          </a:prstGeom>
        </p:spPr>
        <p:txBody>
          <a:bodyPr/>
          <a:lstStyle/>
          <a:p>
            <a:endParaRPr/>
          </a:p>
        </p:txBody>
      </p:sp>
      <p:sp>
        <p:nvSpPr>
          <p:cNvPr id="52" name="PlaceHolder 3"/>
          <p:cNvSpPr>
            <a:spLocks noGrp="1"/>
          </p:cNvSpPr>
          <p:nvPr>
            <p:ph type="body"/>
          </p:nvPr>
        </p:nvSpPr>
        <p:spPr>
          <a:xfrm>
            <a:off x="609480" y="3681720"/>
            <a:ext cx="5354640" cy="1896480"/>
          </a:xfrm>
          <a:prstGeom prst="rect">
            <a:avLst/>
          </a:prstGeom>
        </p:spPr>
        <p:txBody>
          <a:bodyPr/>
          <a:lstStyle/>
          <a:p>
            <a:endParaRPr/>
          </a:p>
        </p:txBody>
      </p:sp>
      <p:sp>
        <p:nvSpPr>
          <p:cNvPr id="53" name="PlaceHolder 4"/>
          <p:cNvSpPr>
            <a:spLocks noGrp="1"/>
          </p:cNvSpPr>
          <p:nvPr>
            <p:ph type="body"/>
          </p:nvPr>
        </p:nvSpPr>
        <p:spPr>
          <a:xfrm>
            <a:off x="6232320" y="1604520"/>
            <a:ext cx="5354640" cy="3976560"/>
          </a:xfrm>
          <a:prstGeom prst="rect">
            <a:avLst/>
          </a:prstGeom>
        </p:spPr>
        <p:txBody>
          <a:bodyPr/>
          <a:lstStyle/>
          <a:p>
            <a:endParaRPr/>
          </a:p>
        </p:txBody>
      </p:sp>
    </p:spTree>
    <p:extLst>
      <p:ext uri="{BB962C8B-B14F-4D97-AF65-F5344CB8AC3E}">
        <p14:creationId xmlns:p14="http://schemas.microsoft.com/office/powerpoint/2010/main" val="3470357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800" cy="1144080"/>
          </a:xfrm>
          <a:prstGeom prst="rect">
            <a:avLst/>
          </a:prstGeom>
        </p:spPr>
        <p:txBody>
          <a:bodyPr/>
          <a:lstStyle/>
          <a:p>
            <a:endParaRPr/>
          </a:p>
        </p:txBody>
      </p:sp>
      <p:sp>
        <p:nvSpPr>
          <p:cNvPr id="55" name="PlaceHolder 2"/>
          <p:cNvSpPr>
            <a:spLocks noGrp="1"/>
          </p:cNvSpPr>
          <p:nvPr>
            <p:ph type="body"/>
          </p:nvPr>
        </p:nvSpPr>
        <p:spPr>
          <a:xfrm>
            <a:off x="609480" y="1604520"/>
            <a:ext cx="5354640" cy="3976560"/>
          </a:xfrm>
          <a:prstGeom prst="rect">
            <a:avLst/>
          </a:prstGeom>
        </p:spPr>
        <p:txBody>
          <a:bodyPr/>
          <a:lstStyle/>
          <a:p>
            <a:endParaRPr/>
          </a:p>
        </p:txBody>
      </p:sp>
      <p:sp>
        <p:nvSpPr>
          <p:cNvPr id="56" name="PlaceHolder 3"/>
          <p:cNvSpPr>
            <a:spLocks noGrp="1"/>
          </p:cNvSpPr>
          <p:nvPr>
            <p:ph type="body"/>
          </p:nvPr>
        </p:nvSpPr>
        <p:spPr>
          <a:xfrm>
            <a:off x="6232320" y="1604520"/>
            <a:ext cx="5354640" cy="1896480"/>
          </a:xfrm>
          <a:prstGeom prst="rect">
            <a:avLst/>
          </a:prstGeom>
        </p:spPr>
        <p:txBody>
          <a:bodyPr/>
          <a:lstStyle/>
          <a:p>
            <a:endParaRPr/>
          </a:p>
        </p:txBody>
      </p:sp>
      <p:sp>
        <p:nvSpPr>
          <p:cNvPr id="57" name="PlaceHolder 4"/>
          <p:cNvSpPr>
            <a:spLocks noGrp="1"/>
          </p:cNvSpPr>
          <p:nvPr>
            <p:ph type="body"/>
          </p:nvPr>
        </p:nvSpPr>
        <p:spPr>
          <a:xfrm>
            <a:off x="6232320" y="3681720"/>
            <a:ext cx="5354640" cy="1896480"/>
          </a:xfrm>
          <a:prstGeom prst="rect">
            <a:avLst/>
          </a:prstGeom>
        </p:spPr>
        <p:txBody>
          <a:bodyPr/>
          <a:lstStyle/>
          <a:p>
            <a:endParaRPr/>
          </a:p>
        </p:txBody>
      </p:sp>
    </p:spTree>
    <p:extLst>
      <p:ext uri="{BB962C8B-B14F-4D97-AF65-F5344CB8AC3E}">
        <p14:creationId xmlns:p14="http://schemas.microsoft.com/office/powerpoint/2010/main" val="1486567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800" cy="1144080"/>
          </a:xfrm>
          <a:prstGeom prst="rect">
            <a:avLst/>
          </a:prstGeom>
        </p:spPr>
        <p:txBody>
          <a:bodyPr/>
          <a:lstStyle/>
          <a:p>
            <a:endParaRPr/>
          </a:p>
        </p:txBody>
      </p:sp>
      <p:sp>
        <p:nvSpPr>
          <p:cNvPr id="59" name="PlaceHolder 2"/>
          <p:cNvSpPr>
            <a:spLocks noGrp="1"/>
          </p:cNvSpPr>
          <p:nvPr>
            <p:ph type="body"/>
          </p:nvPr>
        </p:nvSpPr>
        <p:spPr>
          <a:xfrm>
            <a:off x="609480" y="1604520"/>
            <a:ext cx="5354640" cy="1896480"/>
          </a:xfrm>
          <a:prstGeom prst="rect">
            <a:avLst/>
          </a:prstGeom>
        </p:spPr>
        <p:txBody>
          <a:bodyPr/>
          <a:lstStyle/>
          <a:p>
            <a:endParaRPr/>
          </a:p>
        </p:txBody>
      </p:sp>
      <p:sp>
        <p:nvSpPr>
          <p:cNvPr id="60" name="PlaceHolder 3"/>
          <p:cNvSpPr>
            <a:spLocks noGrp="1"/>
          </p:cNvSpPr>
          <p:nvPr>
            <p:ph type="body"/>
          </p:nvPr>
        </p:nvSpPr>
        <p:spPr>
          <a:xfrm>
            <a:off x="6232320" y="1604520"/>
            <a:ext cx="5354640" cy="1896480"/>
          </a:xfrm>
          <a:prstGeom prst="rect">
            <a:avLst/>
          </a:prstGeom>
        </p:spPr>
        <p:txBody>
          <a:bodyPr/>
          <a:lstStyle/>
          <a:p>
            <a:endParaRPr/>
          </a:p>
        </p:txBody>
      </p:sp>
      <p:sp>
        <p:nvSpPr>
          <p:cNvPr id="61" name="PlaceHolder 4"/>
          <p:cNvSpPr>
            <a:spLocks noGrp="1"/>
          </p:cNvSpPr>
          <p:nvPr>
            <p:ph type="body"/>
          </p:nvPr>
        </p:nvSpPr>
        <p:spPr>
          <a:xfrm>
            <a:off x="609480" y="3681720"/>
            <a:ext cx="10972800" cy="1896480"/>
          </a:xfrm>
          <a:prstGeom prst="rect">
            <a:avLst/>
          </a:prstGeom>
        </p:spPr>
        <p:txBody>
          <a:bodyPr/>
          <a:lstStyle/>
          <a:p>
            <a:endParaRPr/>
          </a:p>
        </p:txBody>
      </p:sp>
    </p:spTree>
    <p:extLst>
      <p:ext uri="{BB962C8B-B14F-4D97-AF65-F5344CB8AC3E}">
        <p14:creationId xmlns:p14="http://schemas.microsoft.com/office/powerpoint/2010/main" val="1285187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 name="CustomShape 1">
            <a:extLst>
              <a:ext uri="{FF2B5EF4-FFF2-40B4-BE49-F238E27FC236}">
                <a16:creationId xmlns:a16="http://schemas.microsoft.com/office/drawing/2014/main" id="{0A762B2D-A2CA-46F5-9881-6308E73B7C96}"/>
              </a:ext>
            </a:extLst>
          </p:cNvPr>
          <p:cNvSpPr/>
          <p:nvPr/>
        </p:nvSpPr>
        <p:spPr>
          <a:xfrm>
            <a:off x="0" y="1235075"/>
            <a:ext cx="12192000" cy="317500"/>
          </a:xfrm>
          <a:prstGeom prst="rect">
            <a:avLst/>
          </a:prstGeom>
          <a:solidFill>
            <a:srgbClr val="FFFFFF"/>
          </a:solidFill>
          <a:ln w="50760">
            <a:noFill/>
          </a:ln>
          <a:effectLst>
            <a:outerShdw dist="29880" dir="5400000">
              <a:srgbClr val="000000">
                <a:alpha val="45000"/>
              </a:srgbClr>
            </a:outerShdw>
          </a:effectLst>
        </p:spPr>
        <p:style>
          <a:lnRef idx="0">
            <a:scrgbClr r="0" g="0" b="0"/>
          </a:lnRef>
          <a:fillRef idx="0">
            <a:scrgbClr r="0" g="0" b="0"/>
          </a:fillRef>
          <a:effectRef idx="0">
            <a:scrgbClr r="0" g="0" b="0"/>
          </a:effectRef>
          <a:fontRef idx="minor"/>
        </p:style>
      </p:sp>
      <p:sp>
        <p:nvSpPr>
          <p:cNvPr id="37" name="CustomShape 2">
            <a:extLst>
              <a:ext uri="{FF2B5EF4-FFF2-40B4-BE49-F238E27FC236}">
                <a16:creationId xmlns:a16="http://schemas.microsoft.com/office/drawing/2014/main" id="{73C52641-1619-4788-B72C-E35DE4217DEF}"/>
              </a:ext>
            </a:extLst>
          </p:cNvPr>
          <p:cNvSpPr/>
          <p:nvPr/>
        </p:nvSpPr>
        <p:spPr>
          <a:xfrm>
            <a:off x="0" y="1279525"/>
            <a:ext cx="709613" cy="227013"/>
          </a:xfrm>
          <a:prstGeom prst="rect">
            <a:avLst/>
          </a:prstGeom>
          <a:solidFill>
            <a:srgbClr val="C0504D"/>
          </a:solidFill>
          <a:ln w="50760">
            <a:noFill/>
          </a:ln>
          <a:effectLst>
            <a:outerShdw dist="29880" dir="5400000">
              <a:srgbClr val="000000">
                <a:alpha val="45000"/>
              </a:srgbClr>
            </a:outerShdw>
          </a:effectLst>
        </p:spPr>
        <p:style>
          <a:lnRef idx="0">
            <a:scrgbClr r="0" g="0" b="0"/>
          </a:lnRef>
          <a:fillRef idx="0">
            <a:scrgbClr r="0" g="0" b="0"/>
          </a:fillRef>
          <a:effectRef idx="0">
            <a:scrgbClr r="0" g="0" b="0"/>
          </a:effectRef>
          <a:fontRef idx="minor"/>
        </p:style>
      </p:sp>
      <p:sp>
        <p:nvSpPr>
          <p:cNvPr id="38" name="CustomShape 3">
            <a:extLst>
              <a:ext uri="{FF2B5EF4-FFF2-40B4-BE49-F238E27FC236}">
                <a16:creationId xmlns:a16="http://schemas.microsoft.com/office/drawing/2014/main" id="{3154804D-22F7-4749-85DD-D5AD091E0E11}"/>
              </a:ext>
            </a:extLst>
          </p:cNvPr>
          <p:cNvSpPr/>
          <p:nvPr/>
        </p:nvSpPr>
        <p:spPr>
          <a:xfrm>
            <a:off x="787400" y="1279525"/>
            <a:ext cx="11404600" cy="227013"/>
          </a:xfrm>
          <a:prstGeom prst="rect">
            <a:avLst/>
          </a:prstGeom>
          <a:solidFill>
            <a:srgbClr val="4F81BD"/>
          </a:solidFill>
          <a:ln w="50760">
            <a:noFill/>
          </a:ln>
          <a:effectLst>
            <a:outerShdw dist="29880" dir="5400000">
              <a:srgbClr val="000000">
                <a:alpha val="45000"/>
              </a:srgbClr>
            </a:outerShdw>
          </a:effectLst>
        </p:spPr>
        <p:style>
          <a:lnRef idx="0">
            <a:scrgbClr r="0" g="0" b="0"/>
          </a:lnRef>
          <a:fillRef idx="0">
            <a:scrgbClr r="0" g="0" b="0"/>
          </a:fillRef>
          <a:effectRef idx="0">
            <a:scrgbClr r="0" g="0" b="0"/>
          </a:effectRef>
          <a:fontRef idx="minor"/>
        </p:style>
      </p:sp>
      <p:sp>
        <p:nvSpPr>
          <p:cNvPr id="1029" name="PlaceHolder 4">
            <a:extLst>
              <a:ext uri="{FF2B5EF4-FFF2-40B4-BE49-F238E27FC236}">
                <a16:creationId xmlns:a16="http://schemas.microsoft.com/office/drawing/2014/main" id="{20803B10-09C6-4B6F-BF5E-81CB2ED87AF1}"/>
              </a:ext>
            </a:extLst>
          </p:cNvPr>
          <p:cNvSpPr>
            <a:spLocks noGrp="1"/>
          </p:cNvSpPr>
          <p:nvPr>
            <p:ph type="title"/>
          </p:nvPr>
        </p:nvSpPr>
        <p:spPr bwMode="auto">
          <a:xfrm>
            <a:off x="609600" y="273050"/>
            <a:ext cx="109728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l-GR"/>
              <a:t>Click to edit the title text format</a:t>
            </a:r>
            <a:endParaRPr lang="el-GR" altLang="el-GR"/>
          </a:p>
        </p:txBody>
      </p:sp>
      <p:sp>
        <p:nvSpPr>
          <p:cNvPr id="40" name="PlaceHolder 5">
            <a:extLst>
              <a:ext uri="{FF2B5EF4-FFF2-40B4-BE49-F238E27FC236}">
                <a16:creationId xmlns:a16="http://schemas.microsoft.com/office/drawing/2014/main" id="{610228A2-932C-4A15-B72A-6D7578509CF0}"/>
              </a:ext>
            </a:extLst>
          </p:cNvPr>
          <p:cNvSpPr>
            <a:spLocks noGrp="1"/>
          </p:cNvSpPr>
          <p:nvPr>
            <p:ph type="body"/>
          </p:nvPr>
        </p:nvSpPr>
        <p:spPr>
          <a:xfrm>
            <a:off x="609600" y="1604963"/>
            <a:ext cx="10972800" cy="3976687"/>
          </a:xfrm>
          <a:prstGeom prst="rect">
            <a:avLst/>
          </a:prstGeom>
        </p:spPr>
        <p:txBody>
          <a:bodyPr lIns="0" tIns="0" rIns="0" bIns="0"/>
          <a:lstStyle/>
          <a:p>
            <a:r>
              <a:rPr lang="en-US"/>
              <a:t>Click to edit the outline text format</a:t>
            </a:r>
            <a:endParaRPr/>
          </a:p>
          <a:p>
            <a:pPr lvl="1"/>
            <a:r>
              <a:rPr lang="en-US"/>
              <a:t>Second Outline Level</a:t>
            </a:r>
            <a:endParaRPr/>
          </a:p>
          <a:p>
            <a:pPr lvl="2"/>
            <a:r>
              <a:rPr lang="en-US"/>
              <a:t>Third Outline Level</a:t>
            </a:r>
            <a:endParaRPr/>
          </a:p>
          <a:p>
            <a:pPr lvl="3"/>
            <a:r>
              <a:rPr lang="en-US"/>
              <a:t>Fourth Outline Level</a:t>
            </a:r>
            <a:endParaRPr/>
          </a:p>
          <a:p>
            <a:pPr lvl="4"/>
            <a:r>
              <a:rPr lang="en-US"/>
              <a:t>Fifth Outline Level</a:t>
            </a:r>
            <a:endParaRPr/>
          </a:p>
          <a:p>
            <a:pPr lvl="5"/>
            <a:r>
              <a:rPr lang="en-US"/>
              <a:t>Sixth Outline Level</a:t>
            </a:r>
            <a:endParaRPr/>
          </a:p>
          <a:p>
            <a:pPr lvl="6"/>
            <a:r>
              <a:rPr lang="en-US"/>
              <a:t>Seventh Outline Level</a:t>
            </a:r>
            <a:endParaRPr/>
          </a:p>
        </p:txBody>
      </p:sp>
    </p:spTree>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43"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cs typeface="DejaVu Sans" panose="020B0603030804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cs typeface="DejaVu Sans" panose="020B0603030804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cs typeface="DejaVu Sans" panose="020B0603030804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cs typeface="DejaVu Sans" panose="020B0603030804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cs typeface="DejaVu Sans" panose="020B0603030804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cs typeface="DejaVu Sans" panose="020B0603030804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cs typeface="DejaVu Sans" panose="020B0603030804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cs typeface="DejaVu Sans" panose="020B0603030804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 name="CustomShape 1">
            <a:extLst>
              <a:ext uri="{FF2B5EF4-FFF2-40B4-BE49-F238E27FC236}">
                <a16:creationId xmlns:a16="http://schemas.microsoft.com/office/drawing/2014/main" id="{2B600BDB-EC23-4328-B9B7-097B4E55E0DB}"/>
              </a:ext>
            </a:extLst>
          </p:cNvPr>
          <p:cNvSpPr/>
          <p:nvPr/>
        </p:nvSpPr>
        <p:spPr>
          <a:xfrm>
            <a:off x="0" y="1235075"/>
            <a:ext cx="12192000" cy="317500"/>
          </a:xfrm>
          <a:prstGeom prst="rect">
            <a:avLst/>
          </a:prstGeom>
          <a:solidFill>
            <a:srgbClr val="FFFFFF"/>
          </a:solidFill>
          <a:ln w="50760">
            <a:noFill/>
          </a:ln>
          <a:effectLst>
            <a:outerShdw dist="29880" dir="5400000">
              <a:srgbClr val="000000">
                <a:alpha val="45000"/>
              </a:srgbClr>
            </a:outerShdw>
          </a:effectLst>
        </p:spPr>
        <p:style>
          <a:lnRef idx="0">
            <a:scrgbClr r="0" g="0" b="0"/>
          </a:lnRef>
          <a:fillRef idx="0">
            <a:scrgbClr r="0" g="0" b="0"/>
          </a:fillRef>
          <a:effectRef idx="0">
            <a:scrgbClr r="0" g="0" b="0"/>
          </a:effectRef>
          <a:fontRef idx="minor"/>
        </p:style>
      </p:sp>
      <p:sp>
        <p:nvSpPr>
          <p:cNvPr id="76" name="CustomShape 2">
            <a:extLst>
              <a:ext uri="{FF2B5EF4-FFF2-40B4-BE49-F238E27FC236}">
                <a16:creationId xmlns:a16="http://schemas.microsoft.com/office/drawing/2014/main" id="{41ED3E0D-5D81-4799-A754-B93879470610}"/>
              </a:ext>
            </a:extLst>
          </p:cNvPr>
          <p:cNvSpPr/>
          <p:nvPr/>
        </p:nvSpPr>
        <p:spPr>
          <a:xfrm>
            <a:off x="0" y="1279525"/>
            <a:ext cx="709613" cy="227013"/>
          </a:xfrm>
          <a:prstGeom prst="rect">
            <a:avLst/>
          </a:prstGeom>
          <a:solidFill>
            <a:srgbClr val="C0504D"/>
          </a:solidFill>
          <a:ln w="50760">
            <a:noFill/>
          </a:ln>
          <a:effectLst>
            <a:outerShdw dist="29880" dir="5400000">
              <a:srgbClr val="000000">
                <a:alpha val="45000"/>
              </a:srgbClr>
            </a:outerShdw>
          </a:effectLst>
        </p:spPr>
        <p:style>
          <a:lnRef idx="0">
            <a:scrgbClr r="0" g="0" b="0"/>
          </a:lnRef>
          <a:fillRef idx="0">
            <a:scrgbClr r="0" g="0" b="0"/>
          </a:fillRef>
          <a:effectRef idx="0">
            <a:scrgbClr r="0" g="0" b="0"/>
          </a:effectRef>
          <a:fontRef idx="minor"/>
        </p:style>
      </p:sp>
      <p:sp>
        <p:nvSpPr>
          <p:cNvPr id="77" name="CustomShape 3">
            <a:extLst>
              <a:ext uri="{FF2B5EF4-FFF2-40B4-BE49-F238E27FC236}">
                <a16:creationId xmlns:a16="http://schemas.microsoft.com/office/drawing/2014/main" id="{EB97AE89-6D21-442D-9764-6CEFB57DFBEB}"/>
              </a:ext>
            </a:extLst>
          </p:cNvPr>
          <p:cNvSpPr/>
          <p:nvPr/>
        </p:nvSpPr>
        <p:spPr>
          <a:xfrm>
            <a:off x="787400" y="1279525"/>
            <a:ext cx="11404600" cy="227013"/>
          </a:xfrm>
          <a:prstGeom prst="rect">
            <a:avLst/>
          </a:prstGeom>
          <a:solidFill>
            <a:srgbClr val="4F81BD"/>
          </a:solidFill>
          <a:ln w="50760">
            <a:noFill/>
          </a:ln>
          <a:effectLst>
            <a:outerShdw dist="29880" dir="5400000">
              <a:srgbClr val="000000">
                <a:alpha val="45000"/>
              </a:srgbClr>
            </a:outerShdw>
          </a:effectLst>
        </p:spPr>
        <p:style>
          <a:lnRef idx="0">
            <a:scrgbClr r="0" g="0" b="0"/>
          </a:lnRef>
          <a:fillRef idx="0">
            <a:scrgbClr r="0" g="0" b="0"/>
          </a:fillRef>
          <a:effectRef idx="0">
            <a:scrgbClr r="0" g="0" b="0"/>
          </a:effectRef>
          <a:fontRef idx="minor"/>
        </p:style>
      </p:sp>
      <p:sp>
        <p:nvSpPr>
          <p:cNvPr id="2053" name="PlaceHolder 4">
            <a:extLst>
              <a:ext uri="{FF2B5EF4-FFF2-40B4-BE49-F238E27FC236}">
                <a16:creationId xmlns:a16="http://schemas.microsoft.com/office/drawing/2014/main" id="{3823FA42-5348-4974-9CD3-7AE0FE45A34E}"/>
              </a:ext>
            </a:extLst>
          </p:cNvPr>
          <p:cNvSpPr>
            <a:spLocks noGrp="1"/>
          </p:cNvSpPr>
          <p:nvPr>
            <p:ph type="title"/>
          </p:nvPr>
        </p:nvSpPr>
        <p:spPr bwMode="auto">
          <a:xfrm>
            <a:off x="609600" y="273050"/>
            <a:ext cx="109728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endParaRPr lang="el-GR" altLang="el-GR"/>
          </a:p>
        </p:txBody>
      </p:sp>
      <p:sp>
        <p:nvSpPr>
          <p:cNvPr id="79" name="PlaceHolder 5">
            <a:extLst>
              <a:ext uri="{FF2B5EF4-FFF2-40B4-BE49-F238E27FC236}">
                <a16:creationId xmlns:a16="http://schemas.microsoft.com/office/drawing/2014/main" id="{B10BA7E3-57F4-4405-AE24-7A46098309D7}"/>
              </a:ext>
            </a:extLst>
          </p:cNvPr>
          <p:cNvSpPr>
            <a:spLocks noGrp="1"/>
          </p:cNvSpPr>
          <p:nvPr>
            <p:ph type="body"/>
          </p:nvPr>
        </p:nvSpPr>
        <p:spPr>
          <a:xfrm>
            <a:off x="609600" y="1604963"/>
            <a:ext cx="10972800" cy="3976687"/>
          </a:xfrm>
          <a:prstGeom prst="rect">
            <a:avLst/>
          </a:prstGeom>
        </p:spPr>
        <p:txBody>
          <a:bodyPr lIns="0" tIns="0" rIns="0" bIns="0"/>
          <a:lstStyle/>
          <a:p>
            <a:r>
              <a:rPr lang="en-US"/>
              <a:t>Click to edit the outline text format</a:t>
            </a:r>
            <a:endParaRPr/>
          </a:p>
          <a:p>
            <a:pPr lvl="1"/>
            <a:r>
              <a:rPr lang="en-US"/>
              <a:t>Second Outline Level</a:t>
            </a:r>
            <a:endParaRPr/>
          </a:p>
          <a:p>
            <a:pPr lvl="2"/>
            <a:r>
              <a:rPr lang="en-US"/>
              <a:t>Third Outline Level</a:t>
            </a:r>
            <a:endParaRPr/>
          </a:p>
          <a:p>
            <a:pPr lvl="3"/>
            <a:r>
              <a:rPr lang="en-US"/>
              <a:t>Fourth Outline Level</a:t>
            </a:r>
            <a:endParaRPr/>
          </a:p>
          <a:p>
            <a:pPr lvl="4"/>
            <a:r>
              <a:rPr lang="en-US"/>
              <a:t>Fifth Outline Level</a:t>
            </a:r>
            <a:endParaRPr/>
          </a:p>
          <a:p>
            <a:pPr lvl="5"/>
            <a:r>
              <a:rPr lang="en-US"/>
              <a:t>Sixth Outline Level</a:t>
            </a:r>
            <a:endParaRPr/>
          </a:p>
          <a:p>
            <a:pPr lvl="6"/>
            <a:r>
              <a:rPr lang="en-US"/>
              <a:t>Seventh Outline Level</a:t>
            </a:r>
            <a:endParaRPr/>
          </a:p>
        </p:txBody>
      </p:sp>
    </p:spTree>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0" r:id="rId4"/>
    <p:sldLayoutId id="2147484531" r:id="rId5"/>
    <p:sldLayoutId id="2147484532" r:id="rId6"/>
    <p:sldLayoutId id="2147484533" r:id="rId7"/>
    <p:sldLayoutId id="2147484534" r:id="rId8"/>
    <p:sldLayoutId id="2147484535" r:id="rId9"/>
    <p:sldLayoutId id="2147484536" r:id="rId10"/>
    <p:sldLayoutId id="2147484537" r:id="rId11"/>
    <p:sldLayoutId id="2147484544"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cs typeface="DejaVu Sans" panose="020B0603030804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cs typeface="DejaVu Sans" panose="020B0603030804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cs typeface="DejaVu Sans" panose="020B0603030804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cs typeface="DejaVu Sans" panose="020B0603030804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cs typeface="DejaVu Sans" panose="020B0603030804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cs typeface="DejaVu Sans" panose="020B0603030804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cs typeface="DejaVu Sans" panose="020B0603030804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cs typeface="DejaVu Sans" panose="020B0603030804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14DB10-1994-4D9E-BD1A-D88D538FB1F2}"/>
              </a:ext>
            </a:extLst>
          </p:cNvPr>
          <p:cNvSpPr/>
          <p:nvPr/>
        </p:nvSpPr>
        <p:spPr>
          <a:xfrm>
            <a:off x="0" y="6400800"/>
            <a:ext cx="1219358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DBC66944-2148-4782-86A1-084A2EE203CB}"/>
              </a:ext>
            </a:extLst>
          </p:cNvPr>
          <p:cNvSpPr/>
          <p:nvPr/>
        </p:nvSpPr>
        <p:spPr>
          <a:xfrm>
            <a:off x="0" y="6334125"/>
            <a:ext cx="12193588"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E385A5BA-9D32-430B-A9AB-784387EC269B}"/>
              </a:ext>
            </a:extLst>
          </p:cNvPr>
          <p:cNvSpPr>
            <a:spLocks noGrp="1"/>
          </p:cNvSpPr>
          <p:nvPr>
            <p:ph type="title"/>
          </p:nvPr>
        </p:nvSpPr>
        <p:spPr>
          <a:xfrm>
            <a:off x="1096963" y="287338"/>
            <a:ext cx="10059987" cy="1449387"/>
          </a:xfrm>
          <a:prstGeom prst="rect">
            <a:avLst/>
          </a:prstGeom>
        </p:spPr>
        <p:txBody>
          <a:bodyPr vert="horz" lIns="91440" tIns="45720" rIns="91440" bIns="45720" rtlCol="0" anchor="b">
            <a:normAutofit/>
          </a:bodyPr>
          <a:lstStyle/>
          <a:p>
            <a:r>
              <a:rPr lang="el-GR"/>
              <a:t>Στυλ κύριου τίτλου</a:t>
            </a:r>
            <a:endParaRPr lang="en-US" dirty="0"/>
          </a:p>
        </p:txBody>
      </p:sp>
      <p:sp>
        <p:nvSpPr>
          <p:cNvPr id="3077" name="Text Placeholder 2">
            <a:extLst>
              <a:ext uri="{FF2B5EF4-FFF2-40B4-BE49-F238E27FC236}">
                <a16:creationId xmlns:a16="http://schemas.microsoft.com/office/drawing/2014/main" id="{B49C5B94-EFA0-40C4-A812-EFBAC21B3EF7}"/>
              </a:ext>
            </a:extLst>
          </p:cNvPr>
          <p:cNvSpPr>
            <a:spLocks noGrp="1" noChangeArrowheads="1"/>
          </p:cNvSpPr>
          <p:nvPr>
            <p:ph type="body" idx="1"/>
          </p:nvPr>
        </p:nvSpPr>
        <p:spPr bwMode="auto">
          <a:xfrm>
            <a:off x="1096963" y="1846263"/>
            <a:ext cx="10059987"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l-GR" altLang="el-GR"/>
              <a:t>Επεξεργασία 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endParaRPr lang="en-US" altLang="el-GR"/>
          </a:p>
        </p:txBody>
      </p:sp>
      <p:sp>
        <p:nvSpPr>
          <p:cNvPr id="4" name="Date Placeholder 3">
            <a:extLst>
              <a:ext uri="{FF2B5EF4-FFF2-40B4-BE49-F238E27FC236}">
                <a16:creationId xmlns:a16="http://schemas.microsoft.com/office/drawing/2014/main" id="{8C172CCD-8DC2-4B6D-928C-975782D51CBB}"/>
              </a:ext>
            </a:extLst>
          </p:cNvPr>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a:defRPr sz="900">
                <a:solidFill>
                  <a:srgbClr val="FFFFFF"/>
                </a:solidFill>
              </a:defRPr>
            </a:lvl1pPr>
          </a:lstStyle>
          <a:p>
            <a:pPr>
              <a:defRPr/>
            </a:pPr>
            <a:fld id="{66D53632-34C1-4087-BA76-6933EB605493}" type="datetimeFigureOut">
              <a:rPr lang="en-US"/>
              <a:pPr>
                <a:defRPr/>
              </a:pPr>
              <a:t>5/16/2023</a:t>
            </a:fld>
            <a:endParaRPr lang="en-US"/>
          </a:p>
        </p:txBody>
      </p:sp>
      <p:sp>
        <p:nvSpPr>
          <p:cNvPr id="5" name="Footer Placeholder 4">
            <a:extLst>
              <a:ext uri="{FF2B5EF4-FFF2-40B4-BE49-F238E27FC236}">
                <a16:creationId xmlns:a16="http://schemas.microsoft.com/office/drawing/2014/main" id="{68BFBDBC-4589-47F8-A97D-CB1E91F50100}"/>
              </a:ext>
            </a:extLst>
          </p:cNvPr>
          <p:cNvSpPr>
            <a:spLocks noGrp="1"/>
          </p:cNvSpPr>
          <p:nvPr>
            <p:ph type="ftr" sz="quarter" idx="3"/>
          </p:nvPr>
        </p:nvSpPr>
        <p:spPr>
          <a:xfrm>
            <a:off x="3686175" y="6459538"/>
            <a:ext cx="482441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a:extLst>
              <a:ext uri="{FF2B5EF4-FFF2-40B4-BE49-F238E27FC236}">
                <a16:creationId xmlns:a16="http://schemas.microsoft.com/office/drawing/2014/main" id="{760A24EE-0E58-409D-9154-E1F495F0AC58}"/>
              </a:ext>
            </a:extLst>
          </p:cNvPr>
          <p:cNvSpPr>
            <a:spLocks noGrp="1"/>
          </p:cNvSpPr>
          <p:nvPr>
            <p:ph type="sldNum" sz="quarter" idx="4"/>
          </p:nvPr>
        </p:nvSpPr>
        <p:spPr>
          <a:xfrm>
            <a:off x="9901238" y="6459538"/>
            <a:ext cx="1312862" cy="365125"/>
          </a:xfrm>
          <a:prstGeom prst="rect">
            <a:avLst/>
          </a:prstGeom>
        </p:spPr>
        <p:txBody>
          <a:bodyPr vert="horz" lIns="91440" tIns="45720" rIns="91440" bIns="45720" rtlCol="0" anchor="ctr"/>
          <a:lstStyle>
            <a:lvl1pPr algn="r">
              <a:defRPr sz="1050">
                <a:solidFill>
                  <a:srgbClr val="FFFFFF"/>
                </a:solidFill>
              </a:defRPr>
            </a:lvl1pPr>
          </a:lstStyle>
          <a:p>
            <a:pPr>
              <a:defRPr/>
            </a:pPr>
            <a:fld id="{00E881B2-B803-4B7C-9731-A4ACDE0BB60F}" type="slidenum">
              <a:rPr lang="en-US"/>
              <a:pPr>
                <a:defRPr/>
              </a:pPr>
              <a:t>‹#›</a:t>
            </a:fld>
            <a:endParaRPr lang="en-US"/>
          </a:p>
        </p:txBody>
      </p:sp>
      <p:cxnSp>
        <p:nvCxnSpPr>
          <p:cNvPr id="10" name="Straight Connector 9">
            <a:extLst>
              <a:ext uri="{FF2B5EF4-FFF2-40B4-BE49-F238E27FC236}">
                <a16:creationId xmlns:a16="http://schemas.microsoft.com/office/drawing/2014/main" id="{BB78C8EF-F216-40D1-A641-46D282C956BD}"/>
              </a:ext>
            </a:extLst>
          </p:cNvPr>
          <p:cNvCxnSpPr/>
          <p:nvPr/>
        </p:nvCxnSpPr>
        <p:spPr>
          <a:xfrm>
            <a:off x="1193800" y="1738313"/>
            <a:ext cx="9967913"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545" r:id="rId1"/>
    <p:sldLayoutId id="2147484538" r:id="rId2"/>
    <p:sldLayoutId id="2147484546" r:id="rId3"/>
    <p:sldLayoutId id="2147484539" r:id="rId4"/>
    <p:sldLayoutId id="2147484540" r:id="rId5"/>
    <p:sldLayoutId id="2147484541" r:id="rId6"/>
    <p:sldLayoutId id="2147484547" r:id="rId7"/>
    <p:sldLayoutId id="2147484548" r:id="rId8"/>
    <p:sldLayoutId id="2147484549" r:id="rId9"/>
    <p:sldLayoutId id="2147484542" r:id="rId10"/>
    <p:sldLayoutId id="2147484550" r:id="rId11"/>
  </p:sldLayoutIdLst>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oleObject" Target="../embeddings/oleObject3.bin"/><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8BA9D995-AD95-4B23-B20A-816B90A4ADBA}"/>
              </a:ext>
            </a:extLst>
          </p:cNvPr>
          <p:cNvSpPr txBox="1">
            <a:spLocks noChangeArrowheads="1"/>
          </p:cNvSpPr>
          <p:nvPr/>
        </p:nvSpPr>
        <p:spPr bwMode="auto">
          <a:xfrm>
            <a:off x="8383588"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9pPr>
          </a:lstStyle>
          <a:p>
            <a:pPr algn="r" eaLnBrk="1" hangingPunct="1"/>
            <a:fld id="{BA0ECB39-D9BE-4CC9-9E78-0E9F1D6FD298}" type="slidenum">
              <a:rPr lang="el-GR" altLang="el-GR" sz="1400">
                <a:solidFill>
                  <a:srgbClr val="1C1C1C"/>
                </a:solidFill>
                <a:latin typeface="Tahoma" panose="020B0604030504040204" pitchFamily="34" charset="0"/>
                <a:ea typeface="Microsoft YaHei" panose="020B0503020204020204" pitchFamily="34" charset="-122"/>
              </a:rPr>
              <a:pPr algn="r" eaLnBrk="1" hangingPunct="1"/>
              <a:t>1</a:t>
            </a:fld>
            <a:endParaRPr lang="el-GR" altLang="el-GR" sz="1400">
              <a:solidFill>
                <a:srgbClr val="1C1C1C"/>
              </a:solidFill>
              <a:latin typeface="Tahoma" panose="020B0604030504040204" pitchFamily="34" charset="0"/>
              <a:ea typeface="Microsoft YaHei" panose="020B0503020204020204" pitchFamily="34" charset="-122"/>
            </a:endParaRPr>
          </a:p>
        </p:txBody>
      </p:sp>
      <p:sp>
        <p:nvSpPr>
          <p:cNvPr id="14339" name="Text Box 2">
            <a:extLst>
              <a:ext uri="{FF2B5EF4-FFF2-40B4-BE49-F238E27FC236}">
                <a16:creationId xmlns:a16="http://schemas.microsoft.com/office/drawing/2014/main" id="{11012259-21AB-458E-AF2D-E1CB0992607F}"/>
              </a:ext>
            </a:extLst>
          </p:cNvPr>
          <p:cNvSpPr txBox="1">
            <a:spLocks noChangeArrowheads="1"/>
          </p:cNvSpPr>
          <p:nvPr/>
        </p:nvSpPr>
        <p:spPr bwMode="auto">
          <a:xfrm>
            <a:off x="2516188" y="1676400"/>
            <a:ext cx="7772400" cy="146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9pPr>
          </a:lstStyle>
          <a:p>
            <a:pPr eaLnBrk="1" hangingPunct="1"/>
            <a:r>
              <a:rPr lang="el-GR" altLang="el-GR" sz="2400">
                <a:solidFill>
                  <a:srgbClr val="333399"/>
                </a:solidFill>
                <a:latin typeface="Tahoma" panose="020B0604030504040204" pitchFamily="34" charset="0"/>
                <a:ea typeface="Microsoft YaHei" panose="020B0503020204020204" pitchFamily="34" charset="-122"/>
              </a:rPr>
              <a:t>Πανεπιστήμιο Αιγαίου</a:t>
            </a:r>
            <a:br>
              <a:rPr lang="el-GR" altLang="el-GR" sz="2400">
                <a:solidFill>
                  <a:srgbClr val="333399"/>
                </a:solidFill>
                <a:latin typeface="Tahoma" panose="020B0604030504040204" pitchFamily="34" charset="0"/>
                <a:ea typeface="Microsoft YaHei" panose="020B0503020204020204" pitchFamily="34" charset="-122"/>
              </a:rPr>
            </a:br>
            <a:r>
              <a:rPr lang="el-GR" altLang="el-GR" sz="2400">
                <a:solidFill>
                  <a:srgbClr val="333399"/>
                </a:solidFill>
                <a:latin typeface="Tahoma" panose="020B0604030504040204" pitchFamily="34" charset="0"/>
                <a:ea typeface="Microsoft YaHei" panose="020B0503020204020204" pitchFamily="34" charset="-122"/>
              </a:rPr>
              <a:t>Τμήμα Γεωγραφίας</a:t>
            </a:r>
            <a:br>
              <a:rPr lang="en-GB" altLang="el-GR" sz="2400">
                <a:solidFill>
                  <a:srgbClr val="333399"/>
                </a:solidFill>
                <a:latin typeface="Tahoma" panose="020B0604030504040204" pitchFamily="34" charset="0"/>
                <a:ea typeface="Microsoft YaHei" panose="020B0503020204020204" pitchFamily="34" charset="-122"/>
              </a:rPr>
            </a:br>
            <a:br>
              <a:rPr lang="en-GB" altLang="el-GR" sz="2400">
                <a:solidFill>
                  <a:srgbClr val="333399"/>
                </a:solidFill>
                <a:latin typeface="Tahoma" panose="020B0604030504040204" pitchFamily="34" charset="0"/>
                <a:ea typeface="Microsoft YaHei" panose="020B0503020204020204" pitchFamily="34" charset="-122"/>
              </a:rPr>
            </a:br>
            <a:br>
              <a:rPr lang="en-GB" altLang="el-GR" sz="2400">
                <a:solidFill>
                  <a:srgbClr val="333399"/>
                </a:solidFill>
                <a:latin typeface="Tahoma" panose="020B0604030504040204" pitchFamily="34" charset="0"/>
                <a:ea typeface="Microsoft YaHei" panose="020B0503020204020204" pitchFamily="34" charset="-122"/>
              </a:rPr>
            </a:br>
            <a:r>
              <a:rPr lang="el-GR" altLang="el-GR" sz="2800">
                <a:solidFill>
                  <a:srgbClr val="333399"/>
                </a:solidFill>
                <a:latin typeface="Tahoma" panose="020B0604030504040204" pitchFamily="34" charset="0"/>
                <a:ea typeface="Microsoft YaHei" panose="020B0503020204020204" pitchFamily="34" charset="-122"/>
              </a:rPr>
              <a:t>Πληθυσμιακή Γεωγραφία</a:t>
            </a:r>
          </a:p>
        </p:txBody>
      </p:sp>
      <p:sp>
        <p:nvSpPr>
          <p:cNvPr id="14340" name="Text Box 3">
            <a:extLst>
              <a:ext uri="{FF2B5EF4-FFF2-40B4-BE49-F238E27FC236}">
                <a16:creationId xmlns:a16="http://schemas.microsoft.com/office/drawing/2014/main" id="{850B4B3A-AB0C-4356-9B09-1D9AE19EC4F0}"/>
              </a:ext>
            </a:extLst>
          </p:cNvPr>
          <p:cNvSpPr txBox="1">
            <a:spLocks noChangeArrowheads="1"/>
          </p:cNvSpPr>
          <p:nvPr/>
        </p:nvSpPr>
        <p:spPr bwMode="auto">
          <a:xfrm>
            <a:off x="2897188"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9pPr>
          </a:lstStyle>
          <a:p>
            <a:pPr algn="ctr" eaLnBrk="1" hangingPunct="1">
              <a:spcBef>
                <a:spcPts val="450"/>
              </a:spcBef>
              <a:buSzPct val="60000"/>
            </a:pPr>
            <a:r>
              <a:rPr lang="el-GR" altLang="el-GR" dirty="0">
                <a:solidFill>
                  <a:srgbClr val="000000"/>
                </a:solidFill>
                <a:latin typeface="Tahoma" panose="020B0604030504040204" pitchFamily="34" charset="0"/>
                <a:ea typeface="Microsoft YaHei" panose="020B0503020204020204" pitchFamily="34" charset="-122"/>
              </a:rPr>
              <a:t>Διδάσκων: Δρ. Βασίλειος Γαβαλάς</a:t>
            </a:r>
          </a:p>
          <a:p>
            <a:pPr algn="ctr">
              <a:lnSpc>
                <a:spcPct val="200000"/>
              </a:lnSpc>
              <a:spcBef>
                <a:spcPts val="800"/>
              </a:spcBef>
            </a:pPr>
            <a:r>
              <a:rPr lang="el-GR" altLang="el-GR" sz="2800" b="1" dirty="0">
                <a:solidFill>
                  <a:srgbClr val="000000"/>
                </a:solidFill>
                <a:latin typeface="Tahoma" panose="020B0604030504040204" pitchFamily="34" charset="0"/>
                <a:ea typeface="Microsoft YaHei" panose="020B0503020204020204" pitchFamily="34" charset="-122"/>
              </a:rPr>
              <a:t>Ο πληθυσμός των νησιών του Αρχιπελάγους</a:t>
            </a:r>
          </a:p>
          <a:p>
            <a:pPr algn="ctr" eaLnBrk="1" hangingPunct="1">
              <a:spcBef>
                <a:spcPts val="700"/>
              </a:spcBef>
              <a:buSzPct val="60000"/>
            </a:pPr>
            <a:endParaRPr lang="el-GR" altLang="el-GR" sz="2800" b="1" dirty="0">
              <a:solidFill>
                <a:srgbClr val="000000"/>
              </a:solidFill>
              <a:latin typeface="Tahoma" panose="020B0604030504040204" pitchFamily="34" charset="0"/>
              <a:ea typeface="Microsoft YaHei" panose="020B0503020204020204" pitchFamily="34"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a:extLst>
              <a:ext uri="{FF2B5EF4-FFF2-40B4-BE49-F238E27FC236}">
                <a16:creationId xmlns:a16="http://schemas.microsoft.com/office/drawing/2014/main" id="{17C6FFA0-965E-444F-9907-F91524DAD411}"/>
              </a:ext>
            </a:extLst>
          </p:cNvPr>
          <p:cNvSpPr txBox="1">
            <a:spLocks noChangeArrowheads="1"/>
          </p:cNvSpPr>
          <p:nvPr/>
        </p:nvSpPr>
        <p:spPr bwMode="auto">
          <a:xfrm>
            <a:off x="2136775" y="620713"/>
            <a:ext cx="7056438"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9pPr>
          </a:lstStyle>
          <a:p>
            <a:pPr eaLnBrk="1" hangingPunct="1">
              <a:lnSpc>
                <a:spcPct val="100000"/>
              </a:lnSpc>
              <a:spcBef>
                <a:spcPct val="0"/>
              </a:spcBef>
              <a:buFontTx/>
              <a:buNone/>
            </a:pPr>
            <a:r>
              <a:rPr lang="el-GR" altLang="el-GR" sz="2400" b="1">
                <a:solidFill>
                  <a:srgbClr val="3333CC"/>
                </a:solidFill>
                <a:latin typeface="Tahoma" panose="020B0604030504040204" pitchFamily="34" charset="0"/>
                <a:ea typeface="Microsoft YaHei" panose="020B0503020204020204" pitchFamily="34" charset="-122"/>
              </a:rPr>
              <a:t>Απασχολούμενοι κατά κλάδο οικονομικής δραστηριότητας.</a:t>
            </a:r>
          </a:p>
        </p:txBody>
      </p:sp>
      <p:graphicFrame>
        <p:nvGraphicFramePr>
          <p:cNvPr id="31747" name="Object 2">
            <a:extLst>
              <a:ext uri="{FF2B5EF4-FFF2-40B4-BE49-F238E27FC236}">
                <a16:creationId xmlns:a16="http://schemas.microsoft.com/office/drawing/2014/main" id="{B026F9C5-1980-4E35-811F-A2BDAA297F74}"/>
              </a:ext>
            </a:extLst>
          </p:cNvPr>
          <p:cNvGraphicFramePr>
            <a:graphicFrameLocks noChangeAspect="1"/>
          </p:cNvGraphicFramePr>
          <p:nvPr/>
        </p:nvGraphicFramePr>
        <p:xfrm>
          <a:off x="2147888" y="1989138"/>
          <a:ext cx="7621587" cy="4076700"/>
        </p:xfrm>
        <a:graphic>
          <a:graphicData uri="http://schemas.openxmlformats.org/presentationml/2006/ole">
            <mc:AlternateContent xmlns:mc="http://schemas.openxmlformats.org/markup-compatibility/2006">
              <mc:Choice xmlns:v="urn:schemas-microsoft-com:vml" Requires="v">
                <p:oleObj r:id="rId3" imgW="5467209" imgH="2923966" progId="">
                  <p:embed/>
                </p:oleObj>
              </mc:Choice>
              <mc:Fallback>
                <p:oleObj r:id="rId3" imgW="5467209" imgH="2923966"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7888" y="1989138"/>
                        <a:ext cx="7621587" cy="4076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Ορθογώνιο 5">
            <a:extLst>
              <a:ext uri="{FF2B5EF4-FFF2-40B4-BE49-F238E27FC236}">
                <a16:creationId xmlns:a16="http://schemas.microsoft.com/office/drawing/2014/main" id="{C8AB230D-CD47-476F-B121-85EFA9ACF741}"/>
              </a:ext>
            </a:extLst>
          </p:cNvPr>
          <p:cNvSpPr>
            <a:spLocks noChangeArrowheads="1"/>
          </p:cNvSpPr>
          <p:nvPr/>
        </p:nvSpPr>
        <p:spPr bwMode="auto">
          <a:xfrm>
            <a:off x="2439988" y="6173788"/>
            <a:ext cx="70881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DejaVu Sans" panose="020B0603030804020204" pitchFamily="34" charset="0"/>
              </a:defRPr>
            </a:lvl1pPr>
            <a:lvl2pPr marL="742950" indent="-285750">
              <a:defRPr>
                <a:solidFill>
                  <a:schemeClr val="tx1"/>
                </a:solidFill>
                <a:latin typeface="Arial" panose="020B0604020202020204" pitchFamily="34" charset="0"/>
                <a:cs typeface="DejaVu Sans" panose="020B0603030804020204" pitchFamily="34" charset="0"/>
              </a:defRPr>
            </a:lvl2pPr>
            <a:lvl3pPr marL="1143000" indent="-228600">
              <a:defRPr>
                <a:solidFill>
                  <a:schemeClr val="tx1"/>
                </a:solidFill>
                <a:latin typeface="Arial" panose="020B0604020202020204" pitchFamily="34" charset="0"/>
                <a:cs typeface="DejaVu Sans" panose="020B0603030804020204" pitchFamily="34" charset="0"/>
              </a:defRPr>
            </a:lvl3pPr>
            <a:lvl4pPr marL="1600200" indent="-228600">
              <a:defRPr>
                <a:solidFill>
                  <a:schemeClr val="tx1"/>
                </a:solidFill>
                <a:latin typeface="Arial" panose="020B0604020202020204" pitchFamily="34" charset="0"/>
                <a:cs typeface="DejaVu Sans" panose="020B0603030804020204" pitchFamily="34" charset="0"/>
              </a:defRPr>
            </a:lvl4pPr>
            <a:lvl5pPr marL="2057400" indent="-228600">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9pPr>
          </a:lstStyle>
          <a:p>
            <a:r>
              <a:rPr lang="el-GR" altLang="el-GR" sz="1400" dirty="0"/>
              <a:t>Πηγή: προσαρμοσμένο από Γαβαλάς Β. (2019) </a:t>
            </a:r>
            <a:r>
              <a:rPr lang="el-GR" altLang="el-GR" sz="1400" i="1" dirty="0"/>
              <a:t>Ο πληθυσμός των νησιών του Αρχιπελάγους. </a:t>
            </a:r>
            <a:r>
              <a:rPr lang="el-GR" altLang="el-GR" sz="1400" dirty="0"/>
              <a:t>Θεσσαλονίκη: </a:t>
            </a:r>
            <a:r>
              <a:rPr lang="el-GR" altLang="el-GR" sz="1400" dirty="0" err="1"/>
              <a:t>Δίσιγμα</a:t>
            </a:r>
            <a:r>
              <a:rPr lang="el-GR" altLang="el-GR" sz="1400" dirty="0"/>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D2EE0A-8AD9-4F08-8346-B1BFEAE383B1}"/>
              </a:ext>
            </a:extLst>
          </p:cNvPr>
          <p:cNvSpPr>
            <a:spLocks noGrp="1"/>
          </p:cNvSpPr>
          <p:nvPr>
            <p:ph type="title"/>
          </p:nvPr>
        </p:nvSpPr>
        <p:spPr/>
        <p:txBody>
          <a:bodyPr/>
          <a:lstStyle/>
          <a:p>
            <a:r>
              <a:rPr lang="el-GR" sz="2800" dirty="0">
                <a:solidFill>
                  <a:schemeClr val="accent1">
                    <a:lumMod val="75000"/>
                  </a:schemeClr>
                </a:solidFill>
              </a:rPr>
              <a:t>Οι εγκαταστάσεις υγιεινής ως δείκτης κοινωνικής ανάπτυξης</a:t>
            </a:r>
          </a:p>
        </p:txBody>
      </p:sp>
      <p:graphicFrame>
        <p:nvGraphicFramePr>
          <p:cNvPr id="7" name="Πίνακας 6">
            <a:extLst>
              <a:ext uri="{FF2B5EF4-FFF2-40B4-BE49-F238E27FC236}">
                <a16:creationId xmlns:a16="http://schemas.microsoft.com/office/drawing/2014/main" id="{3E0F5F0C-E83C-468E-97F8-F596477D749B}"/>
              </a:ext>
            </a:extLst>
          </p:cNvPr>
          <p:cNvGraphicFramePr>
            <a:graphicFrameLocks noGrp="1"/>
          </p:cNvGraphicFramePr>
          <p:nvPr>
            <p:extLst>
              <p:ext uri="{D42A27DB-BD31-4B8C-83A1-F6EECF244321}">
                <p14:modId xmlns:p14="http://schemas.microsoft.com/office/powerpoint/2010/main" val="393253835"/>
              </p:ext>
            </p:extLst>
          </p:nvPr>
        </p:nvGraphicFramePr>
        <p:xfrm>
          <a:off x="609481" y="1924051"/>
          <a:ext cx="5121662" cy="3197321"/>
        </p:xfrm>
        <a:graphic>
          <a:graphicData uri="http://schemas.openxmlformats.org/drawingml/2006/table">
            <a:tbl>
              <a:tblPr>
                <a:tableStyleId>{5940675A-B579-460E-94D1-54222C63F5DA}</a:tableStyleId>
              </a:tblPr>
              <a:tblGrid>
                <a:gridCol w="1305027">
                  <a:extLst>
                    <a:ext uri="{9D8B030D-6E8A-4147-A177-3AD203B41FA5}">
                      <a16:colId xmlns:a16="http://schemas.microsoft.com/office/drawing/2014/main" val="710645375"/>
                    </a:ext>
                  </a:extLst>
                </a:gridCol>
                <a:gridCol w="868998">
                  <a:extLst>
                    <a:ext uri="{9D8B030D-6E8A-4147-A177-3AD203B41FA5}">
                      <a16:colId xmlns:a16="http://schemas.microsoft.com/office/drawing/2014/main" val="4015643487"/>
                    </a:ext>
                  </a:extLst>
                </a:gridCol>
                <a:gridCol w="1922025">
                  <a:extLst>
                    <a:ext uri="{9D8B030D-6E8A-4147-A177-3AD203B41FA5}">
                      <a16:colId xmlns:a16="http://schemas.microsoft.com/office/drawing/2014/main" val="440305626"/>
                    </a:ext>
                  </a:extLst>
                </a:gridCol>
                <a:gridCol w="1025612">
                  <a:extLst>
                    <a:ext uri="{9D8B030D-6E8A-4147-A177-3AD203B41FA5}">
                      <a16:colId xmlns:a16="http://schemas.microsoft.com/office/drawing/2014/main" val="1663456216"/>
                    </a:ext>
                  </a:extLst>
                </a:gridCol>
              </a:tblGrid>
              <a:tr h="294541">
                <a:tc>
                  <a:txBody>
                    <a:bodyPr/>
                    <a:lstStyle/>
                    <a:p>
                      <a:pPr fontAlgn="auto">
                        <a:spcAft>
                          <a:spcPts val="0"/>
                        </a:spcAft>
                      </a:pPr>
                      <a:r>
                        <a:rPr lang="el-GR" sz="1300" kern="50" dirty="0">
                          <a:effectLst/>
                        </a:rPr>
                        <a:t> </a:t>
                      </a:r>
                      <a:endParaRPr lang="el-GR" sz="13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gridSpan="3">
                  <a:txBody>
                    <a:bodyPr/>
                    <a:lstStyle/>
                    <a:p>
                      <a:pPr algn="ctr" fontAlgn="auto">
                        <a:spcAft>
                          <a:spcPts val="0"/>
                        </a:spcAft>
                      </a:pPr>
                      <a:r>
                        <a:rPr lang="el-GR" sz="1300" kern="50" dirty="0">
                          <a:effectLst/>
                        </a:rPr>
                        <a:t>Νοικοκυριά με υδραυλική εγκατάσταση WC το </a:t>
                      </a:r>
                      <a:r>
                        <a:rPr lang="el-GR" sz="1300" b="1" kern="50" dirty="0">
                          <a:effectLst/>
                        </a:rPr>
                        <a:t>1961</a:t>
                      </a:r>
                      <a:endParaRPr lang="el-GR" sz="13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156441898"/>
                  </a:ext>
                </a:extLst>
              </a:tr>
              <a:tr h="809986">
                <a:tc>
                  <a:txBody>
                    <a:bodyPr/>
                    <a:lstStyle/>
                    <a:p>
                      <a:pPr fontAlgn="auto">
                        <a:spcAft>
                          <a:spcPts val="0"/>
                        </a:spcAft>
                      </a:pPr>
                      <a:r>
                        <a:rPr lang="el-GR" sz="1300" b="1" kern="50" dirty="0">
                          <a:effectLst/>
                        </a:rPr>
                        <a:t>Νομοί </a:t>
                      </a:r>
                      <a:endParaRPr lang="el-GR" sz="13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fontAlgn="auto">
                        <a:spcAft>
                          <a:spcPts val="0"/>
                        </a:spcAft>
                      </a:pPr>
                      <a:r>
                        <a:rPr lang="el-GR" sz="1300" b="1" kern="50" dirty="0">
                          <a:effectLst/>
                        </a:rPr>
                        <a:t>ιδιαίτερη</a:t>
                      </a:r>
                      <a:endParaRPr lang="el-GR" sz="13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fontAlgn="auto">
                        <a:spcAft>
                          <a:spcPts val="0"/>
                        </a:spcAft>
                      </a:pPr>
                      <a:r>
                        <a:rPr lang="el-GR" sz="1300" b="1" kern="50" dirty="0">
                          <a:effectLst/>
                        </a:rPr>
                        <a:t>χρησιμοποιούμενη και από άλλο νοικοκυριό</a:t>
                      </a:r>
                      <a:endParaRPr lang="el-GR" sz="13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fontAlgn="auto">
                        <a:spcAft>
                          <a:spcPts val="0"/>
                        </a:spcAft>
                      </a:pPr>
                      <a:r>
                        <a:rPr lang="el-GR" sz="1300" b="1" kern="50" dirty="0">
                          <a:effectLst/>
                        </a:rPr>
                        <a:t>Σύνολο</a:t>
                      </a:r>
                      <a:endParaRPr lang="el-GR" sz="13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extLst>
                  <a:ext uri="{0D108BD9-81ED-4DB2-BD59-A6C34878D82A}">
                    <a16:rowId xmlns:a16="http://schemas.microsoft.com/office/drawing/2014/main" val="361352492"/>
                  </a:ext>
                </a:extLst>
              </a:tr>
              <a:tr h="518390">
                <a:tc>
                  <a:txBody>
                    <a:bodyPr/>
                    <a:lstStyle/>
                    <a:p>
                      <a:pPr fontAlgn="auto">
                        <a:spcAft>
                          <a:spcPts val="0"/>
                        </a:spcAft>
                      </a:pPr>
                      <a:r>
                        <a:rPr lang="el-GR" sz="1400" kern="50" dirty="0">
                          <a:effectLst/>
                        </a:rPr>
                        <a:t>Δωδεκανήσων</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11,6%</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3,2%</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14,8%</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extLst>
                  <a:ext uri="{0D108BD9-81ED-4DB2-BD59-A6C34878D82A}">
                    <a16:rowId xmlns:a16="http://schemas.microsoft.com/office/drawing/2014/main" val="882595150"/>
                  </a:ext>
                </a:extLst>
              </a:tr>
              <a:tr h="294541">
                <a:tc>
                  <a:txBody>
                    <a:bodyPr/>
                    <a:lstStyle/>
                    <a:p>
                      <a:pPr fontAlgn="auto">
                        <a:spcAft>
                          <a:spcPts val="0"/>
                        </a:spcAft>
                      </a:pPr>
                      <a:r>
                        <a:rPr lang="el-GR" sz="1400" kern="50">
                          <a:effectLst/>
                        </a:rPr>
                        <a:t>Κυκλάδων</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3,9%</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0,0%</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a:effectLst/>
                        </a:rPr>
                        <a:t>3,9%</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extLst>
                  <a:ext uri="{0D108BD9-81ED-4DB2-BD59-A6C34878D82A}">
                    <a16:rowId xmlns:a16="http://schemas.microsoft.com/office/drawing/2014/main" val="1175329236"/>
                  </a:ext>
                </a:extLst>
              </a:tr>
              <a:tr h="294541">
                <a:tc>
                  <a:txBody>
                    <a:bodyPr/>
                    <a:lstStyle/>
                    <a:p>
                      <a:pPr fontAlgn="auto">
                        <a:spcAft>
                          <a:spcPts val="0"/>
                        </a:spcAft>
                      </a:pPr>
                      <a:r>
                        <a:rPr lang="el-GR" sz="1400" kern="50">
                          <a:effectLst/>
                        </a:rPr>
                        <a:t>Λέσβου</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4,5%</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0,2%</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a:effectLst/>
                        </a:rPr>
                        <a:t>4,7%</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extLst>
                  <a:ext uri="{0D108BD9-81ED-4DB2-BD59-A6C34878D82A}">
                    <a16:rowId xmlns:a16="http://schemas.microsoft.com/office/drawing/2014/main" val="841239580"/>
                  </a:ext>
                </a:extLst>
              </a:tr>
              <a:tr h="294541">
                <a:tc>
                  <a:txBody>
                    <a:bodyPr/>
                    <a:lstStyle/>
                    <a:p>
                      <a:pPr fontAlgn="auto">
                        <a:spcAft>
                          <a:spcPts val="0"/>
                        </a:spcAft>
                      </a:pPr>
                      <a:r>
                        <a:rPr lang="el-GR" sz="1400" kern="50">
                          <a:effectLst/>
                        </a:rPr>
                        <a:t>Σάμου</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3,5%</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0,6%</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a:effectLst/>
                        </a:rPr>
                        <a:t>4,1%</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extLst>
                  <a:ext uri="{0D108BD9-81ED-4DB2-BD59-A6C34878D82A}">
                    <a16:rowId xmlns:a16="http://schemas.microsoft.com/office/drawing/2014/main" val="1348092852"/>
                  </a:ext>
                </a:extLst>
              </a:tr>
              <a:tr h="294541">
                <a:tc>
                  <a:txBody>
                    <a:bodyPr/>
                    <a:lstStyle/>
                    <a:p>
                      <a:pPr fontAlgn="auto">
                        <a:spcAft>
                          <a:spcPts val="0"/>
                        </a:spcAft>
                      </a:pPr>
                      <a:r>
                        <a:rPr lang="el-GR" sz="1400" kern="50">
                          <a:effectLst/>
                        </a:rPr>
                        <a:t>Χίου</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5,8%</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0,0%</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a:effectLst/>
                        </a:rPr>
                        <a:t>5,8%</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extLst>
                  <a:ext uri="{0D108BD9-81ED-4DB2-BD59-A6C34878D82A}">
                    <a16:rowId xmlns:a16="http://schemas.microsoft.com/office/drawing/2014/main" val="1773376772"/>
                  </a:ext>
                </a:extLst>
              </a:tr>
              <a:tr h="294541">
                <a:tc>
                  <a:txBody>
                    <a:bodyPr/>
                    <a:lstStyle/>
                    <a:p>
                      <a:pPr fontAlgn="auto">
                        <a:spcAft>
                          <a:spcPts val="0"/>
                        </a:spcAft>
                      </a:pPr>
                      <a:r>
                        <a:rPr lang="el-GR" sz="1400" kern="50" dirty="0">
                          <a:effectLst/>
                        </a:rPr>
                        <a:t>Ελλάδα</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12,9%</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1,6%</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14,5%</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extLst>
                  <a:ext uri="{0D108BD9-81ED-4DB2-BD59-A6C34878D82A}">
                    <a16:rowId xmlns:a16="http://schemas.microsoft.com/office/drawing/2014/main" val="2973613590"/>
                  </a:ext>
                </a:extLst>
              </a:tr>
            </a:tbl>
          </a:graphicData>
        </a:graphic>
      </p:graphicFrame>
      <p:graphicFrame>
        <p:nvGraphicFramePr>
          <p:cNvPr id="8" name="Πίνακας 7">
            <a:extLst>
              <a:ext uri="{FF2B5EF4-FFF2-40B4-BE49-F238E27FC236}">
                <a16:creationId xmlns:a16="http://schemas.microsoft.com/office/drawing/2014/main" id="{6629429E-34F7-44F3-9DFC-3FA8678A050A}"/>
              </a:ext>
            </a:extLst>
          </p:cNvPr>
          <p:cNvGraphicFramePr>
            <a:graphicFrameLocks noGrp="1"/>
          </p:cNvGraphicFramePr>
          <p:nvPr>
            <p:extLst>
              <p:ext uri="{D42A27DB-BD31-4B8C-83A1-F6EECF244321}">
                <p14:modId xmlns:p14="http://schemas.microsoft.com/office/powerpoint/2010/main" val="3891895479"/>
              </p:ext>
            </p:extLst>
          </p:nvPr>
        </p:nvGraphicFramePr>
        <p:xfrm>
          <a:off x="5954711" y="1924051"/>
          <a:ext cx="5503864" cy="3095623"/>
        </p:xfrm>
        <a:graphic>
          <a:graphicData uri="http://schemas.openxmlformats.org/drawingml/2006/table">
            <a:tbl>
              <a:tblPr>
                <a:tableStyleId>{616DA210-FB5B-4158-B5E0-FEB733F419BA}</a:tableStyleId>
              </a:tblPr>
              <a:tblGrid>
                <a:gridCol w="1331914">
                  <a:extLst>
                    <a:ext uri="{9D8B030D-6E8A-4147-A177-3AD203B41FA5}">
                      <a16:colId xmlns:a16="http://schemas.microsoft.com/office/drawing/2014/main" val="2200523623"/>
                    </a:ext>
                  </a:extLst>
                </a:gridCol>
                <a:gridCol w="1576658">
                  <a:extLst>
                    <a:ext uri="{9D8B030D-6E8A-4147-A177-3AD203B41FA5}">
                      <a16:colId xmlns:a16="http://schemas.microsoft.com/office/drawing/2014/main" val="1506718472"/>
                    </a:ext>
                  </a:extLst>
                </a:gridCol>
                <a:gridCol w="731654">
                  <a:extLst>
                    <a:ext uri="{9D8B030D-6E8A-4147-A177-3AD203B41FA5}">
                      <a16:colId xmlns:a16="http://schemas.microsoft.com/office/drawing/2014/main" val="3648359877"/>
                    </a:ext>
                  </a:extLst>
                </a:gridCol>
                <a:gridCol w="1080050">
                  <a:extLst>
                    <a:ext uri="{9D8B030D-6E8A-4147-A177-3AD203B41FA5}">
                      <a16:colId xmlns:a16="http://schemas.microsoft.com/office/drawing/2014/main" val="3926291001"/>
                    </a:ext>
                  </a:extLst>
                </a:gridCol>
                <a:gridCol w="783588">
                  <a:extLst>
                    <a:ext uri="{9D8B030D-6E8A-4147-A177-3AD203B41FA5}">
                      <a16:colId xmlns:a16="http://schemas.microsoft.com/office/drawing/2014/main" val="2455339372"/>
                    </a:ext>
                  </a:extLst>
                </a:gridCol>
              </a:tblGrid>
              <a:tr h="267556">
                <a:tc>
                  <a:txBody>
                    <a:bodyPr/>
                    <a:lstStyle/>
                    <a:p>
                      <a:pPr fontAlgn="auto">
                        <a:spcAft>
                          <a:spcPts val="0"/>
                        </a:spcAft>
                      </a:pPr>
                      <a:r>
                        <a:rPr lang="el-GR" sz="1200" kern="50" dirty="0">
                          <a:effectLst/>
                        </a:rPr>
                        <a:t> </a:t>
                      </a:r>
                      <a:endParaRPr lang="el-GR" sz="12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gridSpan="4">
                  <a:txBody>
                    <a:bodyPr/>
                    <a:lstStyle/>
                    <a:p>
                      <a:pPr algn="ctr" fontAlgn="auto">
                        <a:spcAft>
                          <a:spcPts val="0"/>
                        </a:spcAft>
                      </a:pPr>
                      <a:r>
                        <a:rPr lang="el-GR" sz="1200" kern="50" dirty="0">
                          <a:effectLst/>
                        </a:rPr>
                        <a:t>Νοικοκυριά με υδραυλική εγκατάσταση WC το </a:t>
                      </a:r>
                      <a:r>
                        <a:rPr lang="el-GR" sz="1200" b="1" kern="50" dirty="0">
                          <a:effectLst/>
                        </a:rPr>
                        <a:t>1971</a:t>
                      </a:r>
                      <a:endParaRPr lang="el-GR" sz="12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29982313"/>
                  </a:ext>
                </a:extLst>
              </a:tr>
              <a:tr h="548489">
                <a:tc>
                  <a:txBody>
                    <a:bodyPr/>
                    <a:lstStyle/>
                    <a:p>
                      <a:pPr algn="ctr" fontAlgn="auto">
                        <a:spcAft>
                          <a:spcPts val="0"/>
                        </a:spcAft>
                      </a:pPr>
                      <a:r>
                        <a:rPr lang="el-GR" sz="1200" b="1" kern="50" dirty="0">
                          <a:effectLst/>
                        </a:rPr>
                        <a:t>Νομοί</a:t>
                      </a:r>
                      <a:endParaRPr lang="el-GR" sz="12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fontAlgn="auto">
                        <a:spcAft>
                          <a:spcPts val="0"/>
                        </a:spcAft>
                      </a:pPr>
                      <a:r>
                        <a:rPr lang="el-GR" sz="1200" b="1" kern="50" dirty="0">
                          <a:effectLst/>
                        </a:rPr>
                        <a:t>Μέσα στην κατοικία</a:t>
                      </a:r>
                      <a:endParaRPr lang="el-GR" sz="12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gridSpan="2">
                  <a:txBody>
                    <a:bodyPr/>
                    <a:lstStyle/>
                    <a:p>
                      <a:pPr algn="ctr" fontAlgn="auto">
                        <a:spcAft>
                          <a:spcPts val="0"/>
                        </a:spcAft>
                      </a:pPr>
                      <a:r>
                        <a:rPr lang="el-GR" sz="1200" b="1" kern="50" dirty="0">
                          <a:effectLst/>
                        </a:rPr>
                        <a:t>Έξω από την κατοικία</a:t>
                      </a:r>
                      <a:endParaRPr lang="el-GR" sz="12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hMerge="1">
                  <a:txBody>
                    <a:bodyPr/>
                    <a:lstStyle/>
                    <a:p>
                      <a:endParaRPr lang="el-GR"/>
                    </a:p>
                  </a:txBody>
                  <a:tcPr/>
                </a:tc>
                <a:tc rowSpan="2">
                  <a:txBody>
                    <a:bodyPr/>
                    <a:lstStyle/>
                    <a:p>
                      <a:pPr algn="ctr" fontAlgn="auto">
                        <a:spcAft>
                          <a:spcPts val="0"/>
                        </a:spcAft>
                      </a:pPr>
                      <a:r>
                        <a:rPr lang="el-GR" sz="1200" kern="50">
                          <a:effectLst/>
                        </a:rPr>
                        <a:t>Σύνολο</a:t>
                      </a:r>
                      <a:endParaRPr lang="el-GR" sz="1200" b="1"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extLst>
                  <a:ext uri="{0D108BD9-81ED-4DB2-BD59-A6C34878D82A}">
                    <a16:rowId xmlns:a16="http://schemas.microsoft.com/office/drawing/2014/main" val="368393805"/>
                  </a:ext>
                </a:extLst>
              </a:tr>
              <a:tr h="470899">
                <a:tc>
                  <a:txBody>
                    <a:bodyPr/>
                    <a:lstStyle/>
                    <a:p>
                      <a:pPr algn="r" fontAlgn="auto">
                        <a:spcAft>
                          <a:spcPts val="0"/>
                        </a:spcAft>
                      </a:pPr>
                      <a:r>
                        <a:rPr lang="el-GR" sz="1200" kern="50">
                          <a:effectLst/>
                        </a:rPr>
                        <a:t> </a:t>
                      </a:r>
                      <a:endParaRPr lang="el-GR" sz="12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200" kern="50" dirty="0">
                          <a:effectLst/>
                        </a:rPr>
                        <a:t> </a:t>
                      </a:r>
                      <a:endParaRPr lang="el-GR" sz="12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fontAlgn="auto">
                        <a:spcAft>
                          <a:spcPts val="0"/>
                        </a:spcAft>
                      </a:pPr>
                      <a:r>
                        <a:rPr lang="el-GR" sz="1200" kern="50" dirty="0">
                          <a:effectLst/>
                        </a:rPr>
                        <a:t>ιδιαίτερη</a:t>
                      </a:r>
                      <a:endParaRPr lang="el-GR" sz="12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tc>
                  <a:txBody>
                    <a:bodyPr/>
                    <a:lstStyle/>
                    <a:p>
                      <a:pPr fontAlgn="auto">
                        <a:spcAft>
                          <a:spcPts val="0"/>
                        </a:spcAft>
                      </a:pPr>
                      <a:r>
                        <a:rPr lang="el-GR" sz="1200" kern="50" dirty="0">
                          <a:effectLst/>
                        </a:rPr>
                        <a:t>κοινόχρηστη</a:t>
                      </a:r>
                      <a:endParaRPr lang="el-GR" sz="12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tc vMerge="1">
                  <a:txBody>
                    <a:bodyPr/>
                    <a:lstStyle/>
                    <a:p>
                      <a:endParaRPr lang="el-GR"/>
                    </a:p>
                  </a:txBody>
                  <a:tcPr/>
                </a:tc>
                <a:extLst>
                  <a:ext uri="{0D108BD9-81ED-4DB2-BD59-A6C34878D82A}">
                    <a16:rowId xmlns:a16="http://schemas.microsoft.com/office/drawing/2014/main" val="3596685250"/>
                  </a:ext>
                </a:extLst>
              </a:tr>
              <a:tr h="470899">
                <a:tc>
                  <a:txBody>
                    <a:bodyPr/>
                    <a:lstStyle/>
                    <a:p>
                      <a:pPr fontAlgn="auto">
                        <a:spcAft>
                          <a:spcPts val="0"/>
                        </a:spcAft>
                      </a:pPr>
                      <a:r>
                        <a:rPr lang="el-GR" sz="1400" kern="50" dirty="0">
                          <a:effectLst/>
                        </a:rPr>
                        <a:t>Δωδεκανήσων</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32,3%</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7,6%</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0,9%</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a:effectLst/>
                        </a:rPr>
                        <a:t>40,8%</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extLst>
                  <a:ext uri="{0D108BD9-81ED-4DB2-BD59-A6C34878D82A}">
                    <a16:rowId xmlns:a16="http://schemas.microsoft.com/office/drawing/2014/main" val="2550060451"/>
                  </a:ext>
                </a:extLst>
              </a:tr>
              <a:tr h="267556">
                <a:tc>
                  <a:txBody>
                    <a:bodyPr/>
                    <a:lstStyle/>
                    <a:p>
                      <a:pPr fontAlgn="auto">
                        <a:spcAft>
                          <a:spcPts val="0"/>
                        </a:spcAft>
                      </a:pPr>
                      <a:r>
                        <a:rPr lang="el-GR" sz="1400" kern="50">
                          <a:effectLst/>
                        </a:rPr>
                        <a:t>Κυκλάδων</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19,2%</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3,8%</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0,2%</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a:effectLst/>
                        </a:rPr>
                        <a:t>23,2%</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extLst>
                  <a:ext uri="{0D108BD9-81ED-4DB2-BD59-A6C34878D82A}">
                    <a16:rowId xmlns:a16="http://schemas.microsoft.com/office/drawing/2014/main" val="3952078848"/>
                  </a:ext>
                </a:extLst>
              </a:tr>
              <a:tr h="267556">
                <a:tc>
                  <a:txBody>
                    <a:bodyPr/>
                    <a:lstStyle/>
                    <a:p>
                      <a:pPr fontAlgn="auto">
                        <a:spcAft>
                          <a:spcPts val="0"/>
                        </a:spcAft>
                      </a:pPr>
                      <a:r>
                        <a:rPr lang="el-GR" sz="1400" kern="50">
                          <a:effectLst/>
                        </a:rPr>
                        <a:t>Λέσβου</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16,0%</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3,6%</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0,1%</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a:effectLst/>
                        </a:rPr>
                        <a:t>19,7%</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extLst>
                  <a:ext uri="{0D108BD9-81ED-4DB2-BD59-A6C34878D82A}">
                    <a16:rowId xmlns:a16="http://schemas.microsoft.com/office/drawing/2014/main" val="2806539071"/>
                  </a:ext>
                </a:extLst>
              </a:tr>
              <a:tr h="267556">
                <a:tc>
                  <a:txBody>
                    <a:bodyPr/>
                    <a:lstStyle/>
                    <a:p>
                      <a:pPr fontAlgn="auto">
                        <a:spcAft>
                          <a:spcPts val="0"/>
                        </a:spcAft>
                      </a:pPr>
                      <a:r>
                        <a:rPr lang="el-GR" sz="1400" kern="50">
                          <a:effectLst/>
                        </a:rPr>
                        <a:t>Σάμου</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a:effectLst/>
                        </a:rPr>
                        <a:t>17,3%</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a:effectLst/>
                        </a:rPr>
                        <a:t>3,8%</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0,2%</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a:effectLst/>
                        </a:rPr>
                        <a:t>21,3%</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extLst>
                  <a:ext uri="{0D108BD9-81ED-4DB2-BD59-A6C34878D82A}">
                    <a16:rowId xmlns:a16="http://schemas.microsoft.com/office/drawing/2014/main" val="3210321679"/>
                  </a:ext>
                </a:extLst>
              </a:tr>
              <a:tr h="267556">
                <a:tc>
                  <a:txBody>
                    <a:bodyPr/>
                    <a:lstStyle/>
                    <a:p>
                      <a:pPr fontAlgn="auto">
                        <a:spcAft>
                          <a:spcPts val="0"/>
                        </a:spcAft>
                      </a:pPr>
                      <a:r>
                        <a:rPr lang="el-GR" sz="1400" kern="50" dirty="0">
                          <a:effectLst/>
                        </a:rPr>
                        <a:t>Χίου</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a:effectLst/>
                        </a:rPr>
                        <a:t>32,4%</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a:effectLst/>
                        </a:rPr>
                        <a:t>2,3%</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0,1%</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34,9%</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extLst>
                  <a:ext uri="{0D108BD9-81ED-4DB2-BD59-A6C34878D82A}">
                    <a16:rowId xmlns:a16="http://schemas.microsoft.com/office/drawing/2014/main" val="1113979034"/>
                  </a:ext>
                </a:extLst>
              </a:tr>
              <a:tr h="267556">
                <a:tc>
                  <a:txBody>
                    <a:bodyPr/>
                    <a:lstStyle/>
                    <a:p>
                      <a:pPr fontAlgn="auto">
                        <a:spcAft>
                          <a:spcPts val="0"/>
                        </a:spcAft>
                      </a:pPr>
                      <a:r>
                        <a:rPr lang="el-GR" sz="1400" kern="50" dirty="0">
                          <a:effectLst/>
                        </a:rPr>
                        <a:t>Ελλάδα</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42,3%</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3,5%</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0,7%</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tc>
                  <a:txBody>
                    <a:bodyPr/>
                    <a:lstStyle/>
                    <a:p>
                      <a:pPr algn="r" fontAlgn="auto">
                        <a:spcAft>
                          <a:spcPts val="0"/>
                        </a:spcAft>
                      </a:pPr>
                      <a:r>
                        <a:rPr lang="el-GR" sz="1400" kern="50" dirty="0">
                          <a:effectLst/>
                        </a:rPr>
                        <a:t>46,5%</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b"/>
                </a:tc>
                <a:extLst>
                  <a:ext uri="{0D108BD9-81ED-4DB2-BD59-A6C34878D82A}">
                    <a16:rowId xmlns:a16="http://schemas.microsoft.com/office/drawing/2014/main" val="3490600822"/>
                  </a:ext>
                </a:extLst>
              </a:tr>
            </a:tbl>
          </a:graphicData>
        </a:graphic>
      </p:graphicFrame>
      <p:sp>
        <p:nvSpPr>
          <p:cNvPr id="9" name="TextBox 8">
            <a:extLst>
              <a:ext uri="{FF2B5EF4-FFF2-40B4-BE49-F238E27FC236}">
                <a16:creationId xmlns:a16="http://schemas.microsoft.com/office/drawing/2014/main" id="{7A6C57FF-B58E-49F9-953C-FD1F5841EA44}"/>
              </a:ext>
            </a:extLst>
          </p:cNvPr>
          <p:cNvSpPr txBox="1"/>
          <p:nvPr/>
        </p:nvSpPr>
        <p:spPr>
          <a:xfrm>
            <a:off x="1438275" y="5791200"/>
            <a:ext cx="8248650" cy="276999"/>
          </a:xfrm>
          <a:prstGeom prst="rect">
            <a:avLst/>
          </a:prstGeom>
          <a:noFill/>
        </p:spPr>
        <p:txBody>
          <a:bodyPr wrap="square" rtlCol="0">
            <a:spAutoFit/>
          </a:bodyPr>
          <a:lstStyle/>
          <a:p>
            <a:r>
              <a:rPr lang="el-GR" sz="1200" dirty="0"/>
              <a:t>Πηγή: Ελληνικές απογραφές</a:t>
            </a:r>
            <a:endParaRPr lang="el-GR" dirty="0"/>
          </a:p>
        </p:txBody>
      </p:sp>
    </p:spTree>
    <p:extLst>
      <p:ext uri="{BB962C8B-B14F-4D97-AF65-F5344CB8AC3E}">
        <p14:creationId xmlns:p14="http://schemas.microsoft.com/office/powerpoint/2010/main" val="2954411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χάρτης&#10;&#10;Περιγραφή που δημιουργήθηκε αυτόματα">
            <a:extLst>
              <a:ext uri="{FF2B5EF4-FFF2-40B4-BE49-F238E27FC236}">
                <a16:creationId xmlns:a16="http://schemas.microsoft.com/office/drawing/2014/main" id="{AEF95A96-7EAA-447A-BEA1-78C082E97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952" y="0"/>
            <a:ext cx="4849683" cy="6858000"/>
          </a:xfrm>
          <a:prstGeom prst="rect">
            <a:avLst/>
          </a:prstGeom>
        </p:spPr>
      </p:pic>
    </p:spTree>
    <p:extLst>
      <p:ext uri="{BB962C8B-B14F-4D97-AF65-F5344CB8AC3E}">
        <p14:creationId xmlns:p14="http://schemas.microsoft.com/office/powerpoint/2010/main" val="2568781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97A7-C93F-42A7-AB8A-BA49EFA59175}"/>
              </a:ext>
            </a:extLst>
          </p:cNvPr>
          <p:cNvSpPr>
            <a:spLocks noGrp="1"/>
          </p:cNvSpPr>
          <p:nvPr>
            <p:ph type="title"/>
          </p:nvPr>
        </p:nvSpPr>
        <p:spPr>
          <a:xfrm>
            <a:off x="609600" y="273050"/>
            <a:ext cx="10972800" cy="1144588"/>
          </a:xfrm>
        </p:spPr>
        <p:txBody>
          <a:bodyPr/>
          <a:lstStyle/>
          <a:p>
            <a:pPr>
              <a:defRPr/>
            </a:pPr>
            <a:r>
              <a:rPr lang="el-GR" sz="2800" spc="-1" dirty="0">
                <a:solidFill>
                  <a:srgbClr val="236292"/>
                </a:solidFill>
                <a:uFill>
                  <a:solidFill>
                    <a:srgbClr val="FFFFFF"/>
                  </a:solidFill>
                </a:uFill>
                <a:latin typeface="Trebuchet MS"/>
                <a:ea typeface="Microsoft YaHei"/>
              </a:rPr>
              <a:t>Η κατά φύλο και ηλικία δομή του Βορείου Αιγαίου και των Δωδεκανήσων το 2011.</a:t>
            </a:r>
            <a:br>
              <a:rPr lang="el-GR" sz="2800" spc="-1" dirty="0">
                <a:solidFill>
                  <a:srgbClr val="000000"/>
                </a:solidFill>
                <a:uFill>
                  <a:solidFill>
                    <a:srgbClr val="FFFFFF"/>
                  </a:solidFill>
                </a:uFill>
              </a:rPr>
            </a:br>
            <a:endParaRPr lang="el-GR" sz="2800" dirty="0"/>
          </a:p>
        </p:txBody>
      </p:sp>
      <p:graphicFrame>
        <p:nvGraphicFramePr>
          <p:cNvPr id="33795" name="Object 4">
            <a:extLst>
              <a:ext uri="{FF2B5EF4-FFF2-40B4-BE49-F238E27FC236}">
                <a16:creationId xmlns:a16="http://schemas.microsoft.com/office/drawing/2014/main" id="{4F109937-A7DF-44EB-8BCC-9339AD89F503}"/>
              </a:ext>
            </a:extLst>
          </p:cNvPr>
          <p:cNvGraphicFramePr>
            <a:graphicFrameLocks noChangeAspect="1"/>
          </p:cNvGraphicFramePr>
          <p:nvPr/>
        </p:nvGraphicFramePr>
        <p:xfrm>
          <a:off x="5829300" y="1751013"/>
          <a:ext cx="5753100" cy="3967162"/>
        </p:xfrm>
        <a:graphic>
          <a:graphicData uri="http://schemas.openxmlformats.org/presentationml/2006/ole">
            <mc:AlternateContent xmlns:mc="http://schemas.openxmlformats.org/markup-compatibility/2006">
              <mc:Choice xmlns:v="urn:schemas-microsoft-com:vml" Requires="v">
                <p:oleObj name="Φύλλο εργασίας" r:id="rId3" imgW="5753015" imgH="3819308" progId="Excel.Sheet.8">
                  <p:embed/>
                </p:oleObj>
              </mc:Choice>
              <mc:Fallback>
                <p:oleObj name="Φύλλο εργασίας" r:id="rId3" imgW="5753015" imgH="3819308" progId="Excel.Shee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300" y="1751013"/>
                        <a:ext cx="57531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796" name="Object 5">
            <a:extLst>
              <a:ext uri="{FF2B5EF4-FFF2-40B4-BE49-F238E27FC236}">
                <a16:creationId xmlns:a16="http://schemas.microsoft.com/office/drawing/2014/main" id="{10675E56-3BD6-4517-919F-0C68E3770417}"/>
              </a:ext>
            </a:extLst>
          </p:cNvPr>
          <p:cNvGraphicFramePr>
            <a:graphicFrameLocks noChangeAspect="1"/>
          </p:cNvGraphicFramePr>
          <p:nvPr/>
        </p:nvGraphicFramePr>
        <p:xfrm>
          <a:off x="523875" y="1751013"/>
          <a:ext cx="5762625" cy="3967162"/>
        </p:xfrm>
        <a:graphic>
          <a:graphicData uri="http://schemas.openxmlformats.org/presentationml/2006/ole">
            <mc:AlternateContent xmlns:mc="http://schemas.openxmlformats.org/markup-compatibility/2006">
              <mc:Choice xmlns:v="urn:schemas-microsoft-com:vml" Requires="v">
                <p:oleObj name="Φύλλο εργασίας" r:id="rId5" imgW="5762371" imgH="3799479" progId="Excel.Sheet.8">
                  <p:embed/>
                </p:oleObj>
              </mc:Choice>
              <mc:Fallback>
                <p:oleObj name="Φύλλο εργασίας" r:id="rId5" imgW="5762371" imgH="3799479" progId="Excel.Shee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75" y="1751013"/>
                        <a:ext cx="5762625"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BFFD443B-BD92-44E5-8AC4-EB542B6149CF}"/>
              </a:ext>
            </a:extLst>
          </p:cNvPr>
          <p:cNvSpPr>
            <a:spLocks noGrp="1"/>
          </p:cNvSpPr>
          <p:nvPr>
            <p:ph type="title"/>
          </p:nvPr>
        </p:nvSpPr>
        <p:spPr>
          <a:xfrm>
            <a:off x="609600" y="273050"/>
            <a:ext cx="10972800" cy="1144588"/>
          </a:xfrm>
        </p:spPr>
        <p:txBody>
          <a:bodyPr/>
          <a:lstStyle/>
          <a:p>
            <a:r>
              <a:rPr lang="el-GR" sz="2800" spc="-1" dirty="0">
                <a:solidFill>
                  <a:srgbClr val="236292"/>
                </a:solidFill>
                <a:uFill>
                  <a:solidFill>
                    <a:srgbClr val="FFFFFF"/>
                  </a:solidFill>
                </a:uFill>
                <a:latin typeface="Trebuchet MS"/>
                <a:ea typeface="Microsoft YaHei"/>
              </a:rPr>
              <a:t>Η κατά φύλο και ηλικία δομή των νομών Λέσβου και Δωδεκανήσων το 2016</a:t>
            </a:r>
            <a:r>
              <a:rPr lang="el-GR" spc="-1" dirty="0">
                <a:solidFill>
                  <a:srgbClr val="236292"/>
                </a:solidFill>
                <a:uFill>
                  <a:solidFill>
                    <a:srgbClr val="FFFFFF"/>
                  </a:solidFill>
                </a:uFill>
                <a:latin typeface="Trebuchet MS"/>
                <a:ea typeface="Microsoft YaHei"/>
              </a:rPr>
              <a:t>.</a:t>
            </a:r>
            <a:br>
              <a:rPr lang="el-GR" spc="-1" dirty="0">
                <a:solidFill>
                  <a:srgbClr val="000000"/>
                </a:solidFill>
                <a:uFill>
                  <a:solidFill>
                    <a:srgbClr val="FFFFFF"/>
                  </a:solidFill>
                </a:uFill>
              </a:rPr>
            </a:br>
            <a:endParaRPr lang="el-GR" altLang="el-GR" dirty="0"/>
          </a:p>
        </p:txBody>
      </p:sp>
      <p:graphicFrame>
        <p:nvGraphicFramePr>
          <p:cNvPr id="5" name="Γράφημα 6">
            <a:extLst>
              <a:ext uri="{FF2B5EF4-FFF2-40B4-BE49-F238E27FC236}">
                <a16:creationId xmlns:a16="http://schemas.microsoft.com/office/drawing/2014/main" id="{0D83D0EA-C51B-4A4E-B498-A5D87BE08DCA}"/>
              </a:ext>
            </a:extLst>
          </p:cNvPr>
          <p:cNvGraphicFramePr>
            <a:graphicFrameLocks/>
          </p:cNvGraphicFramePr>
          <p:nvPr/>
        </p:nvGraphicFramePr>
        <p:xfrm>
          <a:off x="6705484" y="2260600"/>
          <a:ext cx="5080116" cy="38062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Γράφημα 1">
            <a:extLst>
              <a:ext uri="{FF2B5EF4-FFF2-40B4-BE49-F238E27FC236}">
                <a16:creationId xmlns:a16="http://schemas.microsoft.com/office/drawing/2014/main" id="{D4123478-2534-45BF-8691-F310B34762AA}"/>
              </a:ext>
            </a:extLst>
          </p:cNvPr>
          <p:cNvGraphicFramePr>
            <a:graphicFrameLocks/>
          </p:cNvGraphicFramePr>
          <p:nvPr/>
        </p:nvGraphicFramePr>
        <p:xfrm>
          <a:off x="939800" y="2260600"/>
          <a:ext cx="5283992" cy="380620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0BFDD492-C06D-4011-9BA7-EC7C54DB6C8D}"/>
              </a:ext>
            </a:extLst>
          </p:cNvPr>
          <p:cNvSpPr>
            <a:spLocks noGrp="1"/>
          </p:cNvSpPr>
          <p:nvPr>
            <p:ph type="title"/>
          </p:nvPr>
        </p:nvSpPr>
        <p:spPr>
          <a:xfrm>
            <a:off x="609600" y="273050"/>
            <a:ext cx="10972800" cy="1144588"/>
          </a:xfrm>
        </p:spPr>
        <p:txBody>
          <a:bodyPr/>
          <a:lstStyle/>
          <a:p>
            <a:r>
              <a:rPr lang="el-GR" altLang="el-GR" dirty="0"/>
              <a:t>Πυκνότητα πληθυσμού 1971-2011.</a:t>
            </a:r>
          </a:p>
        </p:txBody>
      </p:sp>
      <p:graphicFrame>
        <p:nvGraphicFramePr>
          <p:cNvPr id="37891" name="Object 8">
            <a:extLst>
              <a:ext uri="{FF2B5EF4-FFF2-40B4-BE49-F238E27FC236}">
                <a16:creationId xmlns:a16="http://schemas.microsoft.com/office/drawing/2014/main" id="{0DAC38FC-FE3D-46FF-9EC7-08169A25D712}"/>
              </a:ext>
            </a:extLst>
          </p:cNvPr>
          <p:cNvGraphicFramePr>
            <a:graphicFrameLocks noChangeAspect="1"/>
          </p:cNvGraphicFramePr>
          <p:nvPr/>
        </p:nvGraphicFramePr>
        <p:xfrm>
          <a:off x="1989138" y="1765300"/>
          <a:ext cx="8212137" cy="4002088"/>
        </p:xfrm>
        <a:graphic>
          <a:graphicData uri="http://schemas.openxmlformats.org/presentationml/2006/ole">
            <mc:AlternateContent xmlns:mc="http://schemas.openxmlformats.org/markup-compatibility/2006">
              <mc:Choice xmlns:v="urn:schemas-microsoft-com:vml" Requires="v">
                <p:oleObj name="Φύλλο εργασίας" r:id="rId3" imgW="3790969" imgH="1847776" progId="Excel.Sheet.12">
                  <p:embed/>
                </p:oleObj>
              </mc:Choice>
              <mc:Fallback>
                <p:oleObj name="Φύλλο εργασίας" r:id="rId3" imgW="3790969" imgH="1847776" progId="Excel.Sheet.12">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138" y="1765300"/>
                        <a:ext cx="8212137"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0E2E0A6F-89BC-49B1-90D6-FE6D404BE45A}"/>
              </a:ext>
            </a:extLst>
          </p:cNvPr>
          <p:cNvSpPr>
            <a:spLocks noGrp="1"/>
          </p:cNvSpPr>
          <p:nvPr>
            <p:ph type="title"/>
          </p:nvPr>
        </p:nvSpPr>
        <p:spPr>
          <a:xfrm>
            <a:off x="541338" y="0"/>
            <a:ext cx="10972800" cy="722312"/>
          </a:xfrm>
        </p:spPr>
        <p:txBody>
          <a:bodyPr/>
          <a:lstStyle/>
          <a:p>
            <a:r>
              <a:rPr lang="el-GR" altLang="el-GR" sz="3200" dirty="0"/>
              <a:t>Πυκνότητα πληθυσμού ανά Δημοτική ενότητα το  2011. </a:t>
            </a:r>
          </a:p>
        </p:txBody>
      </p:sp>
      <p:pic>
        <p:nvPicPr>
          <p:cNvPr id="3" name="Εικόνα 2" descr="Εικόνα που περιέχει κείμενο, χάρτης, διάγραμμα, γραμματοσειρά&#10;&#10;Περιγραφή που δημιουργήθηκε αυτόματα">
            <a:extLst>
              <a:ext uri="{FF2B5EF4-FFF2-40B4-BE49-F238E27FC236}">
                <a16:creationId xmlns:a16="http://schemas.microsoft.com/office/drawing/2014/main" id="{68677ED9-410C-A5F2-6DC5-AE1240289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150" y="565778"/>
            <a:ext cx="8897912" cy="629222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CustomShape 1">
            <a:extLst>
              <a:ext uri="{FF2B5EF4-FFF2-40B4-BE49-F238E27FC236}">
                <a16:creationId xmlns:a16="http://schemas.microsoft.com/office/drawing/2014/main" id="{E136095E-64F9-4072-B618-80546ADB7B9E}"/>
              </a:ext>
            </a:extLst>
          </p:cNvPr>
          <p:cNvSpPr/>
          <p:nvPr/>
        </p:nvSpPr>
        <p:spPr>
          <a:xfrm>
            <a:off x="793750" y="152400"/>
            <a:ext cx="10871200" cy="515938"/>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9pPr>
          </a:lstStyle>
          <a:p>
            <a:pPr eaLnBrk="1" hangingPunct="1">
              <a:lnSpc>
                <a:spcPct val="100000"/>
              </a:lnSpc>
              <a:spcBef>
                <a:spcPct val="0"/>
              </a:spcBef>
              <a:buFontTx/>
              <a:buNone/>
            </a:pPr>
            <a:r>
              <a:rPr lang="el-GR" altLang="el-GR" sz="2600" b="1">
                <a:solidFill>
                  <a:srgbClr val="000000"/>
                </a:solidFill>
                <a:latin typeface="Times New Roman" panose="02020603050405020304" pitchFamily="18" charset="0"/>
              </a:rPr>
              <a:t>Δημογραφική γήρανση. Μόνιμος πληθυσμός 2011.</a:t>
            </a:r>
            <a:endParaRPr lang="el-GR" altLang="el-GR" sz="1800"/>
          </a:p>
        </p:txBody>
      </p:sp>
      <p:sp>
        <p:nvSpPr>
          <p:cNvPr id="4" name="TextBox 3">
            <a:extLst>
              <a:ext uri="{FF2B5EF4-FFF2-40B4-BE49-F238E27FC236}">
                <a16:creationId xmlns:a16="http://schemas.microsoft.com/office/drawing/2014/main" id="{B3D1D018-54EC-4142-9C56-D5E2EAC3D8E2}"/>
              </a:ext>
            </a:extLst>
          </p:cNvPr>
          <p:cNvSpPr txBox="1"/>
          <p:nvPr/>
        </p:nvSpPr>
        <p:spPr>
          <a:xfrm>
            <a:off x="4779938" y="6596390"/>
            <a:ext cx="1668379" cy="261610"/>
          </a:xfrm>
          <a:prstGeom prst="rect">
            <a:avLst/>
          </a:prstGeom>
          <a:noFill/>
        </p:spPr>
        <p:txBody>
          <a:bodyPr wrap="square" rtlCol="0">
            <a:spAutoFit/>
          </a:bodyPr>
          <a:lstStyle/>
          <a:p>
            <a:r>
              <a:rPr lang="el-GR" sz="1100" dirty="0"/>
              <a:t>Β. Γαβαλάς (2019) </a:t>
            </a:r>
          </a:p>
        </p:txBody>
      </p:sp>
      <p:pic>
        <p:nvPicPr>
          <p:cNvPr id="6" name="Picture 5" descr="A picture containing text, map, diagram, screenshot&#10;&#10;Description automatically generated">
            <a:extLst>
              <a:ext uri="{FF2B5EF4-FFF2-40B4-BE49-F238E27FC236}">
                <a16:creationId xmlns:a16="http://schemas.microsoft.com/office/drawing/2014/main" id="{388400B5-0FF3-CEAF-46FF-4E8901FE0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200" y="668338"/>
            <a:ext cx="8743925" cy="618332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F62BFC4F-A890-4E14-9FC9-293DCB0F4121}"/>
              </a:ext>
            </a:extLst>
          </p:cNvPr>
          <p:cNvSpPr>
            <a:spLocks noGrp="1"/>
          </p:cNvSpPr>
          <p:nvPr>
            <p:ph type="title"/>
          </p:nvPr>
        </p:nvSpPr>
        <p:spPr>
          <a:xfrm>
            <a:off x="620713" y="0"/>
            <a:ext cx="10972800" cy="758825"/>
          </a:xfrm>
        </p:spPr>
        <p:txBody>
          <a:bodyPr/>
          <a:lstStyle/>
          <a:p>
            <a:r>
              <a:rPr lang="el-GR" altLang="el-GR" sz="3600"/>
              <a:t>Η σύνθεση του πληθυσμού κατά φύλο.</a:t>
            </a:r>
            <a:endParaRPr lang="el-GR" altLang="el-GR"/>
          </a:p>
        </p:txBody>
      </p:sp>
      <p:sp>
        <p:nvSpPr>
          <p:cNvPr id="4" name="TextBox 3">
            <a:extLst>
              <a:ext uri="{FF2B5EF4-FFF2-40B4-BE49-F238E27FC236}">
                <a16:creationId xmlns:a16="http://schemas.microsoft.com/office/drawing/2014/main" id="{218F80A7-4711-4F60-A60F-971028D380C5}"/>
              </a:ext>
            </a:extLst>
          </p:cNvPr>
          <p:cNvSpPr txBox="1"/>
          <p:nvPr/>
        </p:nvSpPr>
        <p:spPr>
          <a:xfrm>
            <a:off x="5390147" y="6472625"/>
            <a:ext cx="1668379" cy="261610"/>
          </a:xfrm>
          <a:prstGeom prst="rect">
            <a:avLst/>
          </a:prstGeom>
          <a:noFill/>
        </p:spPr>
        <p:txBody>
          <a:bodyPr wrap="square" rtlCol="0">
            <a:spAutoFit/>
          </a:bodyPr>
          <a:lstStyle/>
          <a:p>
            <a:r>
              <a:rPr lang="el-GR" sz="1100" dirty="0"/>
              <a:t>Β. Γαβαλάς (2019) </a:t>
            </a:r>
          </a:p>
        </p:txBody>
      </p:sp>
      <p:pic>
        <p:nvPicPr>
          <p:cNvPr id="3" name="Picture 2" descr="A picture containing text, map, diagram, screenshot&#10;&#10;Description automatically generated">
            <a:extLst>
              <a:ext uri="{FF2B5EF4-FFF2-40B4-BE49-F238E27FC236}">
                <a16:creationId xmlns:a16="http://schemas.microsoft.com/office/drawing/2014/main" id="{DA4B183A-7464-96B6-034F-C79C13E9C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87020"/>
            <a:ext cx="8726462" cy="617097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ustomShape 1">
            <a:extLst>
              <a:ext uri="{FF2B5EF4-FFF2-40B4-BE49-F238E27FC236}">
                <a16:creationId xmlns:a16="http://schemas.microsoft.com/office/drawing/2014/main" id="{9013A2CB-2E31-41CD-B4E9-29C9F0EAC4EB}"/>
              </a:ext>
            </a:extLst>
          </p:cNvPr>
          <p:cNvSpPr/>
          <p:nvPr/>
        </p:nvSpPr>
        <p:spPr>
          <a:xfrm>
            <a:off x="1962149" y="293906"/>
            <a:ext cx="8448675" cy="57286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9pPr>
          </a:lstStyle>
          <a:p>
            <a:pPr algn="ctr" eaLnBrk="1" hangingPunct="1">
              <a:lnSpc>
                <a:spcPct val="100000"/>
              </a:lnSpc>
              <a:spcBef>
                <a:spcPct val="0"/>
              </a:spcBef>
              <a:buFontTx/>
              <a:buNone/>
            </a:pPr>
            <a:r>
              <a:rPr lang="el-GR" altLang="el-GR" b="1" dirty="0">
                <a:solidFill>
                  <a:srgbClr val="000000"/>
                </a:solidFill>
                <a:latin typeface="Times New Roman" panose="02020603050405020304" pitchFamily="18" charset="0"/>
              </a:rPr>
              <a:t>Τουριστική ανάπτυξη, 2013.</a:t>
            </a:r>
            <a:endParaRPr lang="el-GR" altLang="el-GR" sz="1800" dirty="0"/>
          </a:p>
        </p:txBody>
      </p:sp>
      <p:pic>
        <p:nvPicPr>
          <p:cNvPr id="5" name="Picture 4" descr="A map of the world&#10;&#10;Description automatically generated with low confidence">
            <a:extLst>
              <a:ext uri="{FF2B5EF4-FFF2-40B4-BE49-F238E27FC236}">
                <a16:creationId xmlns:a16="http://schemas.microsoft.com/office/drawing/2014/main" id="{E65EBA1D-49BB-E305-EA0C-C1A123C37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4275" y="964289"/>
            <a:ext cx="8334374" cy="5893711"/>
          </a:xfrm>
          <a:prstGeom prst="rect">
            <a:avLst/>
          </a:prstGeom>
        </p:spPr>
      </p:pic>
      <p:sp>
        <p:nvSpPr>
          <p:cNvPr id="7" name="TextBox 6">
            <a:extLst>
              <a:ext uri="{FF2B5EF4-FFF2-40B4-BE49-F238E27FC236}">
                <a16:creationId xmlns:a16="http://schemas.microsoft.com/office/drawing/2014/main" id="{83B3A25F-57C5-22F1-19DF-4048207B8CE1}"/>
              </a:ext>
            </a:extLst>
          </p:cNvPr>
          <p:cNvSpPr txBox="1"/>
          <p:nvPr/>
        </p:nvSpPr>
        <p:spPr>
          <a:xfrm>
            <a:off x="1" y="2446413"/>
            <a:ext cx="2876550" cy="854080"/>
          </a:xfrm>
          <a:prstGeom prst="rect">
            <a:avLst/>
          </a:prstGeom>
          <a:noFill/>
        </p:spPr>
        <p:txBody>
          <a:bodyPr wrap="square">
            <a:spAutoFit/>
          </a:bodyPr>
          <a:lstStyle/>
          <a:p>
            <a:r>
              <a:rPr lang="el-GR" sz="1050" spc="-1" dirty="0">
                <a:solidFill>
                  <a:srgbClr val="236292"/>
                </a:solidFill>
                <a:uFill>
                  <a:solidFill>
                    <a:srgbClr val="FFFFFF"/>
                  </a:solidFill>
                </a:uFill>
                <a:latin typeface="Trebuchet MS"/>
                <a:ea typeface="Microsoft YaHei"/>
              </a:rPr>
              <a:t>Πηγή: </a:t>
            </a:r>
            <a:r>
              <a:rPr lang="el-GR" altLang="el-GR" sz="1050" dirty="0"/>
              <a:t>Γαβαλάς Β. (2019) </a:t>
            </a:r>
            <a:r>
              <a:rPr lang="el-GR" altLang="el-GR" sz="1050" i="1" dirty="0"/>
              <a:t>Ο πληθυσμός των νησιών του Αρχιπελάγους. </a:t>
            </a:r>
            <a:r>
              <a:rPr lang="el-GR" altLang="el-GR" sz="1050" dirty="0"/>
              <a:t>Θεσσαλονίκη: </a:t>
            </a:r>
            <a:r>
              <a:rPr lang="el-GR" altLang="el-GR" sz="1050" dirty="0" err="1"/>
              <a:t>Δίσιγμα</a:t>
            </a:r>
            <a:r>
              <a:rPr lang="el-GR" altLang="el-GR" sz="1050" dirty="0"/>
              <a:t>.</a:t>
            </a:r>
            <a:br>
              <a:rPr lang="el-GR" sz="1800" spc="-1" dirty="0">
                <a:solidFill>
                  <a:srgbClr val="000000"/>
                </a:solidFill>
                <a:uFill>
                  <a:solidFill>
                    <a:srgbClr val="FFFFFF"/>
                  </a:solidFill>
                </a:uFill>
              </a:rPr>
            </a:br>
            <a:endParaRPr 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Τίτλος 1">
            <a:extLst>
              <a:ext uri="{FF2B5EF4-FFF2-40B4-BE49-F238E27FC236}">
                <a16:creationId xmlns:a16="http://schemas.microsoft.com/office/drawing/2014/main" id="{A9A75442-9784-4C44-A4E8-1198BFB4C5D7}"/>
              </a:ext>
            </a:extLst>
          </p:cNvPr>
          <p:cNvSpPr>
            <a:spLocks noGrp="1"/>
          </p:cNvSpPr>
          <p:nvPr>
            <p:ph type="title"/>
          </p:nvPr>
        </p:nvSpPr>
        <p:spPr>
          <a:xfrm>
            <a:off x="609600" y="273050"/>
            <a:ext cx="10972800" cy="1144588"/>
          </a:xfrm>
        </p:spPr>
        <p:txBody>
          <a:bodyPr/>
          <a:lstStyle/>
          <a:p>
            <a:r>
              <a:rPr lang="el-GR" altLang="el-GR" sz="3600"/>
              <a:t>Γεωγραφικό διαμέρισμα: Νησιά Αιγαίου</a:t>
            </a:r>
          </a:p>
        </p:txBody>
      </p:sp>
      <p:pic>
        <p:nvPicPr>
          <p:cNvPr id="18435" name="Εικόνα 6" descr="Εικόνα που περιέχει κείμενο, χάρτης&#10;&#10;Περιγραφή που δημιουργήθηκε αυτόματα">
            <a:extLst>
              <a:ext uri="{FF2B5EF4-FFF2-40B4-BE49-F238E27FC236}">
                <a16:creationId xmlns:a16="http://schemas.microsoft.com/office/drawing/2014/main" id="{62DFB7F2-EA81-4084-9868-7704780F378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033588" y="1276350"/>
            <a:ext cx="782955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AEE5347-C648-45E2-8EA2-C987A83E487E}"/>
              </a:ext>
            </a:extLst>
          </p:cNvPr>
          <p:cNvSpPr txBox="1"/>
          <p:nvPr/>
        </p:nvSpPr>
        <p:spPr>
          <a:xfrm>
            <a:off x="2711115" y="6427279"/>
            <a:ext cx="1668379" cy="261610"/>
          </a:xfrm>
          <a:prstGeom prst="rect">
            <a:avLst/>
          </a:prstGeom>
          <a:noFill/>
        </p:spPr>
        <p:txBody>
          <a:bodyPr wrap="square" rtlCol="0">
            <a:spAutoFit/>
          </a:bodyPr>
          <a:lstStyle/>
          <a:p>
            <a:r>
              <a:rPr lang="el-GR" sz="1100" dirty="0"/>
              <a:t>Β. Γαβαλάς (2019)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0D238-461F-4D92-ADE9-5CA55F29227A}"/>
              </a:ext>
            </a:extLst>
          </p:cNvPr>
          <p:cNvSpPr>
            <a:spLocks noGrp="1"/>
          </p:cNvSpPr>
          <p:nvPr>
            <p:ph type="title"/>
          </p:nvPr>
        </p:nvSpPr>
        <p:spPr>
          <a:xfrm>
            <a:off x="158490" y="438807"/>
            <a:ext cx="4360958" cy="5665076"/>
          </a:xfrm>
        </p:spPr>
        <p:txBody>
          <a:bodyPr/>
          <a:lstStyle/>
          <a:p>
            <a:pPr algn="ctr" eaLnBrk="1" hangingPunct="1">
              <a:defRPr/>
            </a:pPr>
            <a:r>
              <a:rPr lang="el-GR" sz="3200" spc="-1" dirty="0">
                <a:solidFill>
                  <a:srgbClr val="236292"/>
                </a:solidFill>
                <a:uFill>
                  <a:solidFill>
                    <a:srgbClr val="FFFFFF"/>
                  </a:solidFill>
                </a:uFill>
                <a:latin typeface="Trebuchet MS"/>
                <a:ea typeface="Microsoft YaHei"/>
              </a:rPr>
              <a:t>Οικονομικά ενεργός πληθυσμός ως ποσοστό του συνολικού πληθυσμού το 2011.</a:t>
            </a:r>
            <a:br>
              <a:rPr lang="el-GR" sz="3200" spc="-1" dirty="0">
                <a:solidFill>
                  <a:srgbClr val="000000"/>
                </a:solidFill>
                <a:uFill>
                  <a:solidFill>
                    <a:srgbClr val="FFFFFF"/>
                  </a:solidFill>
                </a:uFill>
              </a:rPr>
            </a:br>
            <a:endParaRPr lang="el-GR" sz="3200" dirty="0"/>
          </a:p>
        </p:txBody>
      </p:sp>
      <p:sp>
        <p:nvSpPr>
          <p:cNvPr id="4" name="TextBox 3">
            <a:extLst>
              <a:ext uri="{FF2B5EF4-FFF2-40B4-BE49-F238E27FC236}">
                <a16:creationId xmlns:a16="http://schemas.microsoft.com/office/drawing/2014/main" id="{A3BB3438-902C-4DC1-A658-48CC904EE291}"/>
              </a:ext>
            </a:extLst>
          </p:cNvPr>
          <p:cNvSpPr txBox="1"/>
          <p:nvPr/>
        </p:nvSpPr>
        <p:spPr>
          <a:xfrm>
            <a:off x="7347283" y="1611868"/>
            <a:ext cx="1668379" cy="261610"/>
          </a:xfrm>
          <a:prstGeom prst="rect">
            <a:avLst/>
          </a:prstGeom>
          <a:noFill/>
        </p:spPr>
        <p:txBody>
          <a:bodyPr wrap="square" rtlCol="0">
            <a:spAutoFit/>
          </a:bodyPr>
          <a:lstStyle/>
          <a:p>
            <a:r>
              <a:rPr lang="el-GR" sz="1100" dirty="0"/>
              <a:t>Β. Γαβαλάς (2019) </a:t>
            </a:r>
          </a:p>
        </p:txBody>
      </p:sp>
      <p:pic>
        <p:nvPicPr>
          <p:cNvPr id="5" name="Εικόνα 4" descr="Εικόνα που περιέχει χάρτης&#10;&#10;Περιγραφή που δημιουργήθηκε αυτόματα">
            <a:extLst>
              <a:ext uri="{FF2B5EF4-FFF2-40B4-BE49-F238E27FC236}">
                <a16:creationId xmlns:a16="http://schemas.microsoft.com/office/drawing/2014/main" id="{1A01495B-C23F-496C-85A0-D6FAB595C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130" y="-28894"/>
            <a:ext cx="4849683" cy="6858000"/>
          </a:xfrm>
          <a:prstGeom prst="rect">
            <a:avLst/>
          </a:prstGeom>
        </p:spPr>
      </p:pic>
      <p:sp>
        <p:nvSpPr>
          <p:cNvPr id="6" name="TextBox 5">
            <a:extLst>
              <a:ext uri="{FF2B5EF4-FFF2-40B4-BE49-F238E27FC236}">
                <a16:creationId xmlns:a16="http://schemas.microsoft.com/office/drawing/2014/main" id="{D68EDD96-366A-D38E-96A2-3FF3731DEB72}"/>
              </a:ext>
            </a:extLst>
          </p:cNvPr>
          <p:cNvSpPr txBox="1"/>
          <p:nvPr/>
        </p:nvSpPr>
        <p:spPr>
          <a:xfrm>
            <a:off x="316706" y="5642218"/>
            <a:ext cx="3940969" cy="577081"/>
          </a:xfrm>
          <a:prstGeom prst="rect">
            <a:avLst/>
          </a:prstGeom>
          <a:noFill/>
        </p:spPr>
        <p:txBody>
          <a:bodyPr wrap="square">
            <a:spAutoFit/>
          </a:bodyPr>
          <a:lstStyle/>
          <a:p>
            <a:r>
              <a:rPr lang="el-GR" sz="1050" spc="-1" dirty="0">
                <a:solidFill>
                  <a:srgbClr val="236292"/>
                </a:solidFill>
                <a:uFill>
                  <a:solidFill>
                    <a:srgbClr val="FFFFFF"/>
                  </a:solidFill>
                </a:uFill>
                <a:latin typeface="Trebuchet MS"/>
                <a:ea typeface="Microsoft YaHei"/>
              </a:rPr>
              <a:t>Πηγή: </a:t>
            </a:r>
            <a:r>
              <a:rPr lang="el-GR" altLang="el-GR" sz="1050" dirty="0"/>
              <a:t>Γαβαλάς Β. (2019) </a:t>
            </a:r>
            <a:r>
              <a:rPr lang="el-GR" altLang="el-GR" sz="1050" i="1" dirty="0"/>
              <a:t>Ο πληθυσμός των νησιών του Αρχιπελάγους. </a:t>
            </a:r>
            <a:r>
              <a:rPr lang="el-GR" altLang="el-GR" sz="1050" dirty="0"/>
              <a:t>Θεσσαλονίκη: </a:t>
            </a:r>
            <a:r>
              <a:rPr lang="el-GR" altLang="el-GR" sz="1050" dirty="0" err="1"/>
              <a:t>Δίσιγμα</a:t>
            </a:r>
            <a:r>
              <a:rPr lang="el-GR" altLang="el-GR" sz="1050" dirty="0"/>
              <a:t>.</a:t>
            </a:r>
            <a:br>
              <a:rPr lang="el-GR" sz="1050" spc="-1" dirty="0">
                <a:solidFill>
                  <a:srgbClr val="000000"/>
                </a:solidFill>
                <a:uFill>
                  <a:solidFill>
                    <a:srgbClr val="FFFFFF"/>
                  </a:solidFill>
                </a:uFill>
              </a:rPr>
            </a:br>
            <a:endParaRPr lang="el-GR" sz="10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509CCE7-6BE3-4634-A7CC-4135F8F7D154}"/>
              </a:ext>
            </a:extLst>
          </p:cNvPr>
          <p:cNvSpPr>
            <a:spLocks noGrp="1"/>
          </p:cNvSpPr>
          <p:nvPr>
            <p:ph type="title"/>
          </p:nvPr>
        </p:nvSpPr>
        <p:spPr>
          <a:xfrm>
            <a:off x="935421" y="1594233"/>
            <a:ext cx="4934278" cy="3669533"/>
          </a:xfrm>
        </p:spPr>
        <p:txBody>
          <a:bodyPr/>
          <a:lstStyle/>
          <a:p>
            <a:pPr>
              <a:defRPr/>
            </a:pPr>
            <a:r>
              <a:rPr lang="el-GR" sz="4000" spc="-1" dirty="0">
                <a:solidFill>
                  <a:srgbClr val="236292"/>
                </a:solidFill>
                <a:uFill>
                  <a:solidFill>
                    <a:srgbClr val="FFFFFF"/>
                  </a:solidFill>
                </a:uFill>
                <a:latin typeface="Trebuchet MS"/>
                <a:ea typeface="Microsoft YaHei"/>
              </a:rPr>
              <a:t>Διαφορική κατά φύλο συμμετοχή του πληθυσμού στο εργατικό δυναμικό, 2011.</a:t>
            </a:r>
            <a:br>
              <a:rPr lang="el-GR" sz="1800" kern="50" dirty="0">
                <a:effectLst/>
                <a:latin typeface="Calibri" panose="020F0502020204030204" pitchFamily="34" charset="0"/>
                <a:ea typeface="Calibri" panose="020F0502020204030204" pitchFamily="34" charset="0"/>
                <a:cs typeface="Tahoma" panose="020B0604030504040204" pitchFamily="34" charset="0"/>
              </a:rPr>
            </a:br>
            <a:br>
              <a:rPr lang="el-GR" sz="2800" spc="-1" dirty="0">
                <a:solidFill>
                  <a:srgbClr val="000000"/>
                </a:solidFill>
                <a:uFill>
                  <a:solidFill>
                    <a:srgbClr val="FFFFFF"/>
                  </a:solidFill>
                </a:uFill>
              </a:rPr>
            </a:br>
            <a:endParaRPr lang="el-GR" sz="4000" dirty="0"/>
          </a:p>
        </p:txBody>
      </p:sp>
      <p:pic>
        <p:nvPicPr>
          <p:cNvPr id="5" name="Εικόνα 4" descr="Εικόνα που περιέχει χάρτης&#10;&#10;Περιγραφή που δημιουργήθηκε αυτόματα">
            <a:extLst>
              <a:ext uri="{FF2B5EF4-FFF2-40B4-BE49-F238E27FC236}">
                <a16:creationId xmlns:a16="http://schemas.microsoft.com/office/drawing/2014/main" id="{3F1284F8-D2C9-4C2F-8AFC-A5C14F7BA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435" y="0"/>
            <a:ext cx="4849683" cy="6858000"/>
          </a:xfrm>
          <a:prstGeom prst="rect">
            <a:avLst/>
          </a:prstGeom>
        </p:spPr>
      </p:pic>
      <p:sp>
        <p:nvSpPr>
          <p:cNvPr id="4" name="TextBox 3">
            <a:extLst>
              <a:ext uri="{FF2B5EF4-FFF2-40B4-BE49-F238E27FC236}">
                <a16:creationId xmlns:a16="http://schemas.microsoft.com/office/drawing/2014/main" id="{D63994D6-A53D-E1A8-FAA8-E894CE0F458B}"/>
              </a:ext>
            </a:extLst>
          </p:cNvPr>
          <p:cNvSpPr txBox="1"/>
          <p:nvPr/>
        </p:nvSpPr>
        <p:spPr>
          <a:xfrm>
            <a:off x="354560" y="5424785"/>
            <a:ext cx="6096000" cy="430887"/>
          </a:xfrm>
          <a:prstGeom prst="rect">
            <a:avLst/>
          </a:prstGeom>
          <a:noFill/>
        </p:spPr>
        <p:txBody>
          <a:bodyPr wrap="square">
            <a:spAutoFit/>
          </a:bodyPr>
          <a:lstStyle/>
          <a:p>
            <a:r>
              <a:rPr lang="el-GR" sz="1050" spc="-1" dirty="0">
                <a:solidFill>
                  <a:srgbClr val="236292"/>
                </a:solidFill>
                <a:uFill>
                  <a:solidFill>
                    <a:srgbClr val="FFFFFF"/>
                  </a:solidFill>
                </a:uFill>
                <a:latin typeface="Trebuchet MS"/>
                <a:ea typeface="Microsoft YaHei"/>
              </a:rPr>
              <a:t>Πηγή: </a:t>
            </a:r>
            <a:r>
              <a:rPr lang="el-GR" altLang="el-GR" sz="1050" dirty="0"/>
              <a:t>Γαβαλάς Β. (2019) </a:t>
            </a:r>
            <a:r>
              <a:rPr lang="el-GR" altLang="el-GR" sz="1050" i="1" dirty="0"/>
              <a:t>Ο πληθυσμός των νησιών του Αρχιπελάγους. </a:t>
            </a:r>
            <a:r>
              <a:rPr lang="el-GR" altLang="el-GR" sz="1050" dirty="0"/>
              <a:t>Θεσσαλονίκη: </a:t>
            </a:r>
            <a:r>
              <a:rPr lang="el-GR" altLang="el-GR" sz="1050" dirty="0" err="1"/>
              <a:t>Δίσιγμα</a:t>
            </a:r>
            <a:r>
              <a:rPr lang="el-GR" altLang="el-GR" sz="1050" dirty="0"/>
              <a:t>.</a:t>
            </a:r>
            <a:br>
              <a:rPr lang="el-GR" sz="1050" spc="-1" dirty="0">
                <a:solidFill>
                  <a:srgbClr val="000000"/>
                </a:solidFill>
                <a:uFill>
                  <a:solidFill>
                    <a:srgbClr val="FFFFFF"/>
                  </a:solidFill>
                </a:uFill>
              </a:rPr>
            </a:br>
            <a:endParaRPr lang="el-GR" sz="10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42D12572-9219-469A-A299-69258B6F6E05}"/>
              </a:ext>
            </a:extLst>
          </p:cNvPr>
          <p:cNvSpPr>
            <a:spLocks noGrp="1"/>
          </p:cNvSpPr>
          <p:nvPr>
            <p:ph type="title"/>
          </p:nvPr>
        </p:nvSpPr>
        <p:spPr>
          <a:xfrm>
            <a:off x="260504" y="1513490"/>
            <a:ext cx="5549464" cy="3509415"/>
          </a:xfrm>
        </p:spPr>
        <p:txBody>
          <a:bodyPr/>
          <a:lstStyle/>
          <a:p>
            <a:pPr algn="ctr" eaLnBrk="1" hangingPunct="1"/>
            <a:r>
              <a:rPr lang="el-GR" altLang="el-GR" sz="3200" dirty="0"/>
              <a:t>Άνεργοι ως ποσοστό του οικονομικά ενεργού πληθυσμού το 2011.</a:t>
            </a:r>
          </a:p>
        </p:txBody>
      </p:sp>
      <p:pic>
        <p:nvPicPr>
          <p:cNvPr id="3" name="Εικόνα 2" descr="Εικόνα που περιέχει χάρτης&#10;&#10;Περιγραφή που δημιουργήθηκε αυτόματα">
            <a:extLst>
              <a:ext uri="{FF2B5EF4-FFF2-40B4-BE49-F238E27FC236}">
                <a16:creationId xmlns:a16="http://schemas.microsoft.com/office/drawing/2014/main" id="{1232809F-00CE-42F2-B823-A659A7880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621" y="0"/>
            <a:ext cx="4849683" cy="6858000"/>
          </a:xfrm>
          <a:prstGeom prst="rect">
            <a:avLst/>
          </a:prstGeom>
        </p:spPr>
      </p:pic>
      <p:sp>
        <p:nvSpPr>
          <p:cNvPr id="4" name="TextBox 3">
            <a:extLst>
              <a:ext uri="{FF2B5EF4-FFF2-40B4-BE49-F238E27FC236}">
                <a16:creationId xmlns:a16="http://schemas.microsoft.com/office/drawing/2014/main" id="{36BD8047-BD19-A928-2732-542DAC29059D}"/>
              </a:ext>
            </a:extLst>
          </p:cNvPr>
          <p:cNvSpPr txBox="1"/>
          <p:nvPr/>
        </p:nvSpPr>
        <p:spPr>
          <a:xfrm>
            <a:off x="260504" y="5344510"/>
            <a:ext cx="6096000" cy="430887"/>
          </a:xfrm>
          <a:prstGeom prst="rect">
            <a:avLst/>
          </a:prstGeom>
          <a:noFill/>
        </p:spPr>
        <p:txBody>
          <a:bodyPr wrap="square">
            <a:spAutoFit/>
          </a:bodyPr>
          <a:lstStyle/>
          <a:p>
            <a:r>
              <a:rPr lang="el-GR" sz="1050" spc="-1" dirty="0">
                <a:solidFill>
                  <a:srgbClr val="236292"/>
                </a:solidFill>
                <a:uFill>
                  <a:solidFill>
                    <a:srgbClr val="FFFFFF"/>
                  </a:solidFill>
                </a:uFill>
                <a:latin typeface="Trebuchet MS"/>
                <a:ea typeface="Microsoft YaHei"/>
              </a:rPr>
              <a:t>Πηγή: </a:t>
            </a:r>
            <a:r>
              <a:rPr lang="el-GR" altLang="el-GR" sz="1050" dirty="0"/>
              <a:t>Γαβαλάς Β. (2019) </a:t>
            </a:r>
            <a:r>
              <a:rPr lang="el-GR" altLang="el-GR" sz="1050" i="1" dirty="0"/>
              <a:t>Ο πληθυσμός των νησιών του Αρχιπελάγους. </a:t>
            </a:r>
            <a:r>
              <a:rPr lang="el-GR" altLang="el-GR" sz="1050" dirty="0"/>
              <a:t>Θεσσαλονίκη: </a:t>
            </a:r>
            <a:r>
              <a:rPr lang="el-GR" altLang="el-GR" sz="1050" dirty="0" err="1"/>
              <a:t>Δίσιγμα</a:t>
            </a:r>
            <a:r>
              <a:rPr lang="el-GR" altLang="el-GR" sz="1050" dirty="0"/>
              <a:t>.</a:t>
            </a:r>
            <a:br>
              <a:rPr lang="el-GR" sz="1050" spc="-1" dirty="0">
                <a:solidFill>
                  <a:srgbClr val="000000"/>
                </a:solidFill>
                <a:uFill>
                  <a:solidFill>
                    <a:srgbClr val="FFFFFF"/>
                  </a:solidFill>
                </a:uFill>
              </a:rPr>
            </a:br>
            <a:endParaRPr lang="el-GR" sz="10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Τίτλος 1">
            <a:extLst>
              <a:ext uri="{FF2B5EF4-FFF2-40B4-BE49-F238E27FC236}">
                <a16:creationId xmlns:a16="http://schemas.microsoft.com/office/drawing/2014/main" id="{2A064EDB-6453-45D9-8631-8B51F406F8A8}"/>
              </a:ext>
            </a:extLst>
          </p:cNvPr>
          <p:cNvSpPr>
            <a:spLocks noGrp="1"/>
          </p:cNvSpPr>
          <p:nvPr>
            <p:ph type="title"/>
          </p:nvPr>
        </p:nvSpPr>
        <p:spPr>
          <a:xfrm>
            <a:off x="171450" y="2284412"/>
            <a:ext cx="4229100" cy="2992438"/>
          </a:xfrm>
        </p:spPr>
        <p:txBody>
          <a:bodyPr/>
          <a:lstStyle/>
          <a:p>
            <a:r>
              <a:rPr lang="el-GR" altLang="el-GR" sz="3600" dirty="0"/>
              <a:t>Διαφορική κατά φύλο ανεργία. 2011.</a:t>
            </a:r>
          </a:p>
        </p:txBody>
      </p:sp>
      <p:pic>
        <p:nvPicPr>
          <p:cNvPr id="3" name="Picture 2" descr="A picture containing text, diagram, map&#10;&#10;Description automatically generated">
            <a:extLst>
              <a:ext uri="{FF2B5EF4-FFF2-40B4-BE49-F238E27FC236}">
                <a16:creationId xmlns:a16="http://schemas.microsoft.com/office/drawing/2014/main" id="{8DF5C1BC-9DC5-31EB-68D1-9AE609483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717" y="0"/>
            <a:ext cx="4849683" cy="6858000"/>
          </a:xfrm>
          <a:prstGeom prst="rect">
            <a:avLst/>
          </a:prstGeom>
        </p:spPr>
      </p:pic>
      <p:sp>
        <p:nvSpPr>
          <p:cNvPr id="6" name="TextBox 5">
            <a:extLst>
              <a:ext uri="{FF2B5EF4-FFF2-40B4-BE49-F238E27FC236}">
                <a16:creationId xmlns:a16="http://schemas.microsoft.com/office/drawing/2014/main" id="{6087A6B1-9A3F-D746-3FA9-BAAF4498F1A5}"/>
              </a:ext>
            </a:extLst>
          </p:cNvPr>
          <p:cNvSpPr txBox="1"/>
          <p:nvPr/>
        </p:nvSpPr>
        <p:spPr>
          <a:xfrm>
            <a:off x="171450" y="5520035"/>
            <a:ext cx="6148386" cy="430887"/>
          </a:xfrm>
          <a:prstGeom prst="rect">
            <a:avLst/>
          </a:prstGeom>
          <a:noFill/>
        </p:spPr>
        <p:txBody>
          <a:bodyPr wrap="square">
            <a:spAutoFit/>
          </a:bodyPr>
          <a:lstStyle/>
          <a:p>
            <a:r>
              <a:rPr lang="el-GR" sz="1050" spc="-1" dirty="0">
                <a:solidFill>
                  <a:srgbClr val="236292"/>
                </a:solidFill>
                <a:uFill>
                  <a:solidFill>
                    <a:srgbClr val="FFFFFF"/>
                  </a:solidFill>
                </a:uFill>
                <a:latin typeface="Trebuchet MS"/>
                <a:ea typeface="Microsoft YaHei"/>
              </a:rPr>
              <a:t>Πηγή: </a:t>
            </a:r>
            <a:r>
              <a:rPr lang="el-GR" altLang="el-GR" sz="1050" dirty="0"/>
              <a:t>Γαβαλάς Β. (2019) </a:t>
            </a:r>
            <a:r>
              <a:rPr lang="el-GR" altLang="el-GR" sz="1050" i="1" dirty="0"/>
              <a:t>Ο πληθυσμός των νησιών του Αρχιπελάγους. </a:t>
            </a:r>
            <a:r>
              <a:rPr lang="el-GR" altLang="el-GR" sz="1050" dirty="0"/>
              <a:t>Θεσσαλονίκη: </a:t>
            </a:r>
            <a:r>
              <a:rPr lang="el-GR" altLang="el-GR" sz="1050" dirty="0" err="1"/>
              <a:t>Δίσιγμα</a:t>
            </a:r>
            <a:r>
              <a:rPr lang="el-GR" altLang="el-GR" sz="1050" dirty="0"/>
              <a:t>.</a:t>
            </a:r>
            <a:br>
              <a:rPr lang="el-GR" sz="1050" spc="-1" dirty="0">
                <a:solidFill>
                  <a:srgbClr val="000000"/>
                </a:solidFill>
                <a:uFill>
                  <a:solidFill>
                    <a:srgbClr val="FFFFFF"/>
                  </a:solidFill>
                </a:uFill>
              </a:rPr>
            </a:br>
            <a:endParaRPr lang="el-GR" sz="10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ustomShape 1">
            <a:extLst>
              <a:ext uri="{FF2B5EF4-FFF2-40B4-BE49-F238E27FC236}">
                <a16:creationId xmlns:a16="http://schemas.microsoft.com/office/drawing/2014/main" id="{62D7C29F-ED58-4A67-AFFD-A4EED57A1243}"/>
              </a:ext>
            </a:extLst>
          </p:cNvPr>
          <p:cNvSpPr/>
          <p:nvPr/>
        </p:nvSpPr>
        <p:spPr>
          <a:xfrm>
            <a:off x="1724025" y="49213"/>
            <a:ext cx="9612313" cy="1144587"/>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9pPr>
          </a:lstStyle>
          <a:p>
            <a:pPr eaLnBrk="1" hangingPunct="1">
              <a:spcBef>
                <a:spcPct val="0"/>
              </a:spcBef>
              <a:buFontTx/>
              <a:buNone/>
            </a:pPr>
            <a:r>
              <a:rPr lang="el-GR" altLang="el-GR" sz="3200">
                <a:solidFill>
                  <a:srgbClr val="000000"/>
                </a:solidFill>
              </a:rPr>
              <a:t>Δείκτες της αγοράς εργασίας και τουριστική ανάπτυξη. 2011-2013.</a:t>
            </a:r>
            <a:endParaRPr lang="el-GR" altLang="el-GR" sz="1800"/>
          </a:p>
        </p:txBody>
      </p:sp>
      <p:sp>
        <p:nvSpPr>
          <p:cNvPr id="139" name="CustomShape 2">
            <a:extLst>
              <a:ext uri="{FF2B5EF4-FFF2-40B4-BE49-F238E27FC236}">
                <a16:creationId xmlns:a16="http://schemas.microsoft.com/office/drawing/2014/main" id="{F8A14680-E64D-4AB1-847D-F24E78AFBDCF}"/>
              </a:ext>
            </a:extLst>
          </p:cNvPr>
          <p:cNvSpPr/>
          <p:nvPr/>
        </p:nvSpPr>
        <p:spPr>
          <a:xfrm>
            <a:off x="312738" y="2141538"/>
            <a:ext cx="3205162" cy="118745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eaLnBrk="1" fontAlgn="auto" hangingPunct="1">
              <a:spcBef>
                <a:spcPts val="0"/>
              </a:spcBef>
              <a:spcAft>
                <a:spcPts val="0"/>
              </a:spcAft>
              <a:defRPr/>
            </a:pPr>
            <a:r>
              <a:rPr lang="en-US" spc="-1" dirty="0">
                <a:solidFill>
                  <a:srgbClr val="000000"/>
                </a:solidFill>
                <a:uFill>
                  <a:solidFill>
                    <a:srgbClr val="FFFFFF"/>
                  </a:solidFill>
                </a:uFill>
              </a:rPr>
              <a:t>Pearson’s r  (% </a:t>
            </a:r>
            <a:r>
              <a:rPr lang="el-GR" spc="-1" dirty="0">
                <a:solidFill>
                  <a:srgbClr val="000000"/>
                </a:solidFill>
                <a:uFill>
                  <a:solidFill>
                    <a:srgbClr val="FFFFFF"/>
                  </a:solidFill>
                </a:uFill>
              </a:rPr>
              <a:t>Οικονομικά ενεργών</a:t>
            </a:r>
            <a:r>
              <a:rPr lang="en-US" spc="-1" dirty="0">
                <a:solidFill>
                  <a:srgbClr val="000000"/>
                </a:solidFill>
                <a:uFill>
                  <a:solidFill>
                    <a:srgbClr val="FFFFFF"/>
                  </a:solidFill>
                </a:uFill>
              </a:rPr>
              <a:t> * </a:t>
            </a:r>
            <a:r>
              <a:rPr lang="el-GR" spc="-1" dirty="0">
                <a:solidFill>
                  <a:srgbClr val="000000"/>
                </a:solidFill>
                <a:uFill>
                  <a:solidFill>
                    <a:srgbClr val="FFFFFF"/>
                  </a:solidFill>
                </a:uFill>
              </a:rPr>
              <a:t>τουριστικές κλίνες ανά κάτοικο</a:t>
            </a:r>
            <a:r>
              <a:rPr lang="en-US" spc="-1" dirty="0">
                <a:solidFill>
                  <a:srgbClr val="000000"/>
                </a:solidFill>
                <a:uFill>
                  <a:solidFill>
                    <a:srgbClr val="FFFFFF"/>
                  </a:solidFill>
                </a:uFill>
              </a:rPr>
              <a:t>)= 0,</a:t>
            </a:r>
            <a:r>
              <a:rPr lang="el-GR" spc="-1" dirty="0">
                <a:solidFill>
                  <a:srgbClr val="000000"/>
                </a:solidFill>
                <a:uFill>
                  <a:solidFill>
                    <a:srgbClr val="FFFFFF"/>
                  </a:solidFill>
                </a:uFill>
              </a:rPr>
              <a:t>6</a:t>
            </a:r>
            <a:r>
              <a:rPr lang="en-US" spc="-1" dirty="0">
                <a:solidFill>
                  <a:srgbClr val="000000"/>
                </a:solidFill>
                <a:uFill>
                  <a:solidFill>
                    <a:srgbClr val="FFFFFF"/>
                  </a:solidFill>
                </a:uFill>
              </a:rPr>
              <a:t>.</a:t>
            </a:r>
            <a:endParaRPr dirty="0"/>
          </a:p>
          <a:p>
            <a:pPr eaLnBrk="1" fontAlgn="auto" hangingPunct="1">
              <a:spcBef>
                <a:spcPts val="0"/>
              </a:spcBef>
              <a:spcAft>
                <a:spcPts val="0"/>
              </a:spcAft>
              <a:defRPr/>
            </a:pPr>
            <a:r>
              <a:rPr lang="en-US" spc="-1" dirty="0">
                <a:solidFill>
                  <a:srgbClr val="000000"/>
                </a:solidFill>
                <a:uFill>
                  <a:solidFill>
                    <a:srgbClr val="FFFFFF"/>
                  </a:solidFill>
                </a:uFill>
              </a:rPr>
              <a:t> p-value&lt;0,001</a:t>
            </a:r>
            <a:endParaRPr dirty="0"/>
          </a:p>
        </p:txBody>
      </p:sp>
      <p:sp>
        <p:nvSpPr>
          <p:cNvPr id="140" name="CustomShape 3">
            <a:extLst>
              <a:ext uri="{FF2B5EF4-FFF2-40B4-BE49-F238E27FC236}">
                <a16:creationId xmlns:a16="http://schemas.microsoft.com/office/drawing/2014/main" id="{A23F2B9E-B53B-4369-B6B7-52DE43DAE179}"/>
              </a:ext>
            </a:extLst>
          </p:cNvPr>
          <p:cNvSpPr/>
          <p:nvPr/>
        </p:nvSpPr>
        <p:spPr>
          <a:xfrm>
            <a:off x="312738" y="3625850"/>
            <a:ext cx="3171825" cy="11858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eaLnBrk="1" fontAlgn="auto" hangingPunct="1">
              <a:spcBef>
                <a:spcPts val="0"/>
              </a:spcBef>
              <a:spcAft>
                <a:spcPts val="0"/>
              </a:spcAft>
              <a:defRPr/>
            </a:pPr>
            <a:r>
              <a:rPr lang="en-US" spc="-1" dirty="0">
                <a:solidFill>
                  <a:srgbClr val="000000"/>
                </a:solidFill>
                <a:uFill>
                  <a:solidFill>
                    <a:srgbClr val="FFFFFF"/>
                  </a:solidFill>
                </a:uFill>
              </a:rPr>
              <a:t>Pearson’s r  (% </a:t>
            </a:r>
            <a:r>
              <a:rPr lang="el-GR" spc="-1" dirty="0">
                <a:solidFill>
                  <a:srgbClr val="000000"/>
                </a:solidFill>
                <a:uFill>
                  <a:solidFill>
                    <a:srgbClr val="FFFFFF"/>
                  </a:solidFill>
                </a:uFill>
              </a:rPr>
              <a:t>ανεργίας</a:t>
            </a:r>
            <a:r>
              <a:rPr lang="en-US" spc="-1" dirty="0">
                <a:solidFill>
                  <a:srgbClr val="000000"/>
                </a:solidFill>
                <a:uFill>
                  <a:solidFill>
                    <a:srgbClr val="FFFFFF"/>
                  </a:solidFill>
                </a:uFill>
              </a:rPr>
              <a:t> * </a:t>
            </a:r>
            <a:r>
              <a:rPr lang="el-GR" spc="-1" dirty="0">
                <a:solidFill>
                  <a:srgbClr val="000000"/>
                </a:solidFill>
                <a:uFill>
                  <a:solidFill>
                    <a:srgbClr val="FFFFFF"/>
                  </a:solidFill>
                </a:uFill>
              </a:rPr>
              <a:t>τουριστικές κλίνες ανά κάτοικο</a:t>
            </a:r>
            <a:r>
              <a:rPr lang="en-US" spc="-1" dirty="0">
                <a:solidFill>
                  <a:srgbClr val="000000"/>
                </a:solidFill>
                <a:uFill>
                  <a:solidFill>
                    <a:srgbClr val="FFFFFF"/>
                  </a:solidFill>
                </a:uFill>
              </a:rPr>
              <a:t>)= -0,</a:t>
            </a:r>
            <a:r>
              <a:rPr lang="el-GR" spc="-1" dirty="0">
                <a:solidFill>
                  <a:srgbClr val="000000"/>
                </a:solidFill>
                <a:uFill>
                  <a:solidFill>
                    <a:srgbClr val="FFFFFF"/>
                  </a:solidFill>
                </a:uFill>
              </a:rPr>
              <a:t>41</a:t>
            </a:r>
            <a:r>
              <a:rPr lang="en-US" spc="-1" dirty="0">
                <a:solidFill>
                  <a:srgbClr val="000000"/>
                </a:solidFill>
                <a:uFill>
                  <a:solidFill>
                    <a:srgbClr val="FFFFFF"/>
                  </a:solidFill>
                </a:uFill>
              </a:rPr>
              <a:t>. </a:t>
            </a:r>
            <a:endParaRPr dirty="0"/>
          </a:p>
          <a:p>
            <a:pPr eaLnBrk="1" fontAlgn="auto" hangingPunct="1">
              <a:spcBef>
                <a:spcPts val="0"/>
              </a:spcBef>
              <a:spcAft>
                <a:spcPts val="0"/>
              </a:spcAft>
              <a:defRPr/>
            </a:pPr>
            <a:r>
              <a:rPr lang="en-US" spc="-1" dirty="0">
                <a:solidFill>
                  <a:srgbClr val="000000"/>
                </a:solidFill>
                <a:uFill>
                  <a:solidFill>
                    <a:srgbClr val="FFFFFF"/>
                  </a:solidFill>
                </a:uFill>
              </a:rPr>
              <a:t>p-value=0,</a:t>
            </a:r>
            <a:r>
              <a:rPr lang="el-GR" spc="-1" dirty="0">
                <a:solidFill>
                  <a:srgbClr val="000000"/>
                </a:solidFill>
                <a:uFill>
                  <a:solidFill>
                    <a:srgbClr val="FFFFFF"/>
                  </a:solidFill>
                </a:uFill>
              </a:rPr>
              <a:t>004</a:t>
            </a:r>
            <a:endParaRPr dirty="0"/>
          </a:p>
        </p:txBody>
      </p:sp>
      <p:graphicFrame>
        <p:nvGraphicFramePr>
          <p:cNvPr id="2" name="Πίνακας 1">
            <a:extLst>
              <a:ext uri="{FF2B5EF4-FFF2-40B4-BE49-F238E27FC236}">
                <a16:creationId xmlns:a16="http://schemas.microsoft.com/office/drawing/2014/main" id="{8A2E78E4-3B11-45B0-B3CC-2A2CDA66DE54}"/>
              </a:ext>
            </a:extLst>
          </p:cNvPr>
          <p:cNvGraphicFramePr>
            <a:graphicFrameLocks noGrp="1"/>
          </p:cNvGraphicFramePr>
          <p:nvPr>
            <p:extLst>
              <p:ext uri="{D42A27DB-BD31-4B8C-83A1-F6EECF244321}">
                <p14:modId xmlns:p14="http://schemas.microsoft.com/office/powerpoint/2010/main" val="4103363968"/>
              </p:ext>
            </p:extLst>
          </p:nvPr>
        </p:nvGraphicFramePr>
        <p:xfrm>
          <a:off x="6684579" y="49215"/>
          <a:ext cx="4651760" cy="6731495"/>
        </p:xfrm>
        <a:graphic>
          <a:graphicData uri="http://schemas.openxmlformats.org/drawingml/2006/table">
            <a:tbl>
              <a:tblPr>
                <a:tableStyleId>{5C22544A-7EE6-4342-B048-85BDC9FD1C3A}</a:tableStyleId>
              </a:tblPr>
              <a:tblGrid>
                <a:gridCol w="1690499">
                  <a:extLst>
                    <a:ext uri="{9D8B030D-6E8A-4147-A177-3AD203B41FA5}">
                      <a16:colId xmlns:a16="http://schemas.microsoft.com/office/drawing/2014/main" val="1011241889"/>
                    </a:ext>
                  </a:extLst>
                </a:gridCol>
                <a:gridCol w="827440">
                  <a:extLst>
                    <a:ext uri="{9D8B030D-6E8A-4147-A177-3AD203B41FA5}">
                      <a16:colId xmlns:a16="http://schemas.microsoft.com/office/drawing/2014/main" val="1684266325"/>
                    </a:ext>
                  </a:extLst>
                </a:gridCol>
                <a:gridCol w="839497">
                  <a:extLst>
                    <a:ext uri="{9D8B030D-6E8A-4147-A177-3AD203B41FA5}">
                      <a16:colId xmlns:a16="http://schemas.microsoft.com/office/drawing/2014/main" val="3567429190"/>
                    </a:ext>
                  </a:extLst>
                </a:gridCol>
                <a:gridCol w="1238989">
                  <a:extLst>
                    <a:ext uri="{9D8B030D-6E8A-4147-A177-3AD203B41FA5}">
                      <a16:colId xmlns:a16="http://schemas.microsoft.com/office/drawing/2014/main" val="3714696650"/>
                    </a:ext>
                  </a:extLst>
                </a:gridCol>
                <a:gridCol w="55335">
                  <a:extLst>
                    <a:ext uri="{9D8B030D-6E8A-4147-A177-3AD203B41FA5}">
                      <a16:colId xmlns:a16="http://schemas.microsoft.com/office/drawing/2014/main" val="476417701"/>
                    </a:ext>
                  </a:extLst>
                </a:gridCol>
              </a:tblGrid>
              <a:tr h="658057">
                <a:tc>
                  <a:txBody>
                    <a:bodyPr/>
                    <a:lstStyle/>
                    <a:p>
                      <a:pPr algn="ctr" fontAlgn="auto"/>
                      <a:r>
                        <a:rPr lang="el-GR" sz="1100" b="1" kern="50" dirty="0">
                          <a:effectLst/>
                        </a:rPr>
                        <a:t>Νησί</a:t>
                      </a:r>
                      <a:endParaRPr lang="el-GR" sz="1100" b="1"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ctr" fontAlgn="auto"/>
                      <a:r>
                        <a:rPr lang="el-GR" sz="1100" b="1" kern="50" dirty="0">
                          <a:effectLst/>
                        </a:rPr>
                        <a:t>% οικονομικά ενεργών 2011</a:t>
                      </a:r>
                      <a:endParaRPr lang="el-GR" sz="1100" b="1"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ctr" fontAlgn="auto"/>
                      <a:r>
                        <a:rPr lang="el-GR" sz="1100" b="1" kern="50" dirty="0">
                          <a:effectLst/>
                        </a:rPr>
                        <a:t>% ανεργίας 2011</a:t>
                      </a:r>
                      <a:endParaRPr lang="el-GR" sz="1100" b="1"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ctr" fontAlgn="auto"/>
                      <a:r>
                        <a:rPr lang="el-GR" sz="1100" b="1" kern="50" dirty="0">
                          <a:effectLst/>
                        </a:rPr>
                        <a:t>Επαγγελματικές τουριστικές κλίνες ανά κάτοικο 2013</a:t>
                      </a:r>
                      <a:endParaRPr lang="el-GR" sz="1100" b="1"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1507601839"/>
                  </a:ext>
                </a:extLst>
              </a:tr>
              <a:tr h="136417">
                <a:tc>
                  <a:txBody>
                    <a:bodyPr/>
                    <a:lstStyle/>
                    <a:p>
                      <a:pPr algn="just" fontAlgn="auto"/>
                      <a:r>
                        <a:rPr lang="el-GR" sz="900" kern="50" dirty="0">
                          <a:effectLst/>
                        </a:rPr>
                        <a:t>Χίος</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38,4</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13,1</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0,07</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2225657467"/>
                  </a:ext>
                </a:extLst>
              </a:tr>
              <a:tr h="136417">
                <a:tc>
                  <a:txBody>
                    <a:bodyPr/>
                    <a:lstStyle/>
                    <a:p>
                      <a:pPr algn="just" fontAlgn="auto"/>
                      <a:r>
                        <a:rPr lang="el-GR" sz="900" kern="50" dirty="0">
                          <a:effectLst/>
                        </a:rPr>
                        <a:t>Οινούσσες</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29,4</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9,9</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0,09</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783840812"/>
                  </a:ext>
                </a:extLst>
              </a:tr>
              <a:tr h="136417">
                <a:tc>
                  <a:txBody>
                    <a:bodyPr/>
                    <a:lstStyle/>
                    <a:p>
                      <a:pPr algn="just" fontAlgn="auto"/>
                      <a:r>
                        <a:rPr lang="el-GR" sz="900" kern="50" dirty="0">
                          <a:effectLst/>
                        </a:rPr>
                        <a:t>Φούρνοι</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29,3</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22,4</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0,12</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1749112441"/>
                  </a:ext>
                </a:extLst>
              </a:tr>
              <a:tr h="136417">
                <a:tc>
                  <a:txBody>
                    <a:bodyPr/>
                    <a:lstStyle/>
                    <a:p>
                      <a:pPr algn="just" fontAlgn="auto"/>
                      <a:r>
                        <a:rPr lang="el-GR" sz="900" kern="50">
                          <a:effectLst/>
                        </a:rPr>
                        <a:t>Κάλυμνος</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36,3</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19,2</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0,15</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1036809615"/>
                  </a:ext>
                </a:extLst>
              </a:tr>
              <a:tr h="136417">
                <a:tc>
                  <a:txBody>
                    <a:bodyPr/>
                    <a:lstStyle/>
                    <a:p>
                      <a:pPr algn="just" fontAlgn="auto"/>
                      <a:r>
                        <a:rPr lang="el-GR" sz="900" kern="50">
                          <a:effectLst/>
                        </a:rPr>
                        <a:t>Λέσβος</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37,9</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14,7</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0,15</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2040141220"/>
                  </a:ext>
                </a:extLst>
              </a:tr>
              <a:tr h="136417">
                <a:tc>
                  <a:txBody>
                    <a:bodyPr/>
                    <a:lstStyle/>
                    <a:p>
                      <a:pPr algn="just" fontAlgn="auto"/>
                      <a:r>
                        <a:rPr lang="el-GR" sz="900" kern="50">
                          <a:effectLst/>
                        </a:rPr>
                        <a:t>Λήμνος &amp; Αγ. Ευστράτιος</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39,6</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12,4</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0,18</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3772480323"/>
                  </a:ext>
                </a:extLst>
              </a:tr>
              <a:tr h="136417">
                <a:tc>
                  <a:txBody>
                    <a:bodyPr/>
                    <a:lstStyle/>
                    <a:p>
                      <a:pPr algn="just" fontAlgn="auto"/>
                      <a:r>
                        <a:rPr lang="el-GR" sz="900" kern="50">
                          <a:effectLst/>
                        </a:rPr>
                        <a:t>Κάσσος</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30,8</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20,1</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0,20</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1967175083"/>
                  </a:ext>
                </a:extLst>
              </a:tr>
              <a:tr h="136417">
                <a:tc>
                  <a:txBody>
                    <a:bodyPr/>
                    <a:lstStyle/>
                    <a:p>
                      <a:pPr algn="just" fontAlgn="auto"/>
                      <a:r>
                        <a:rPr lang="el-GR" sz="900" kern="50">
                          <a:effectLst/>
                        </a:rPr>
                        <a:t>Ψαρά</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34,7</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18,2</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0,23</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2040695871"/>
                  </a:ext>
                </a:extLst>
              </a:tr>
              <a:tr h="136417">
                <a:tc>
                  <a:txBody>
                    <a:bodyPr/>
                    <a:lstStyle/>
                    <a:p>
                      <a:pPr algn="just" fontAlgn="auto"/>
                      <a:r>
                        <a:rPr lang="el-GR" sz="900" kern="50">
                          <a:effectLst/>
                        </a:rPr>
                        <a:t>Ικαρία</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38,9</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16,5</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0,25</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3889303712"/>
                  </a:ext>
                </a:extLst>
              </a:tr>
              <a:tr h="136417">
                <a:tc>
                  <a:txBody>
                    <a:bodyPr/>
                    <a:lstStyle/>
                    <a:p>
                      <a:pPr algn="just" fontAlgn="auto"/>
                      <a:r>
                        <a:rPr lang="el-GR" sz="900" kern="50">
                          <a:effectLst/>
                        </a:rPr>
                        <a:t>Λέρος &amp; Φαρμακονήσι</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39,3</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15,5</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0,25</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976491063"/>
                  </a:ext>
                </a:extLst>
              </a:tr>
              <a:tr h="142868">
                <a:tc>
                  <a:txBody>
                    <a:bodyPr/>
                    <a:lstStyle/>
                    <a:p>
                      <a:pPr algn="just" fontAlgn="auto"/>
                      <a:r>
                        <a:rPr lang="el-GR" sz="900" kern="50">
                          <a:effectLst/>
                        </a:rPr>
                        <a:t>Κίμωλος</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24,1</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9,1</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0,27</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681232396"/>
                  </a:ext>
                </a:extLst>
              </a:tr>
              <a:tr h="142868">
                <a:tc>
                  <a:txBody>
                    <a:bodyPr/>
                    <a:lstStyle/>
                    <a:p>
                      <a:pPr algn="just" fontAlgn="auto"/>
                      <a:r>
                        <a:rPr lang="el-GR" sz="900" kern="50">
                          <a:effectLst/>
                        </a:rPr>
                        <a:t>Σύρος</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42,0</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16,7</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0,32</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2496782186"/>
                  </a:ext>
                </a:extLst>
              </a:tr>
              <a:tr h="136417">
                <a:tc>
                  <a:txBody>
                    <a:bodyPr/>
                    <a:lstStyle/>
                    <a:p>
                      <a:pPr algn="just" fontAlgn="auto"/>
                      <a:r>
                        <a:rPr lang="el-GR" sz="900" kern="50">
                          <a:effectLst/>
                        </a:rPr>
                        <a:t>Σύμη</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41,4</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12,3</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0,36</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2926183907"/>
                  </a:ext>
                </a:extLst>
              </a:tr>
              <a:tr h="136417">
                <a:tc>
                  <a:txBody>
                    <a:bodyPr/>
                    <a:lstStyle/>
                    <a:p>
                      <a:pPr algn="just" fontAlgn="auto"/>
                      <a:r>
                        <a:rPr lang="el-GR" sz="900" kern="50">
                          <a:effectLst/>
                        </a:rPr>
                        <a:t>Σάμος</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40,1</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13,5</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0,43</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2327940762"/>
                  </a:ext>
                </a:extLst>
              </a:tr>
              <a:tr h="136417">
                <a:tc>
                  <a:txBody>
                    <a:bodyPr/>
                    <a:lstStyle/>
                    <a:p>
                      <a:pPr algn="just" fontAlgn="auto"/>
                      <a:r>
                        <a:rPr lang="el-GR" sz="900" kern="50">
                          <a:effectLst/>
                        </a:rPr>
                        <a:t>Νίσυρος</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43,8</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25,9</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0,46</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1222654850"/>
                  </a:ext>
                </a:extLst>
              </a:tr>
              <a:tr h="136417">
                <a:tc>
                  <a:txBody>
                    <a:bodyPr/>
                    <a:lstStyle/>
                    <a:p>
                      <a:pPr algn="just" fontAlgn="auto"/>
                      <a:r>
                        <a:rPr lang="el-GR" sz="900" kern="50">
                          <a:effectLst/>
                        </a:rPr>
                        <a:t>Λειψοί &amp; Αγαθονήσι</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41,8</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11,8</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0,51</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2050392240"/>
                  </a:ext>
                </a:extLst>
              </a:tr>
              <a:tr h="142868">
                <a:tc>
                  <a:txBody>
                    <a:bodyPr/>
                    <a:lstStyle/>
                    <a:p>
                      <a:pPr algn="just" fontAlgn="auto"/>
                      <a:r>
                        <a:rPr lang="el-GR" sz="900" kern="50">
                          <a:effectLst/>
                        </a:rPr>
                        <a:t>Άνδρος</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38,5</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13,0</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0,57</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3493458198"/>
                  </a:ext>
                </a:extLst>
              </a:tr>
              <a:tr h="136417">
                <a:tc>
                  <a:txBody>
                    <a:bodyPr/>
                    <a:lstStyle/>
                    <a:p>
                      <a:pPr algn="just" fontAlgn="auto"/>
                      <a:r>
                        <a:rPr lang="el-GR" sz="900" kern="50">
                          <a:effectLst/>
                        </a:rPr>
                        <a:t>Καστελόριζο</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43,3</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 6,6</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0,58</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3068620125"/>
                  </a:ext>
                </a:extLst>
              </a:tr>
              <a:tr h="142868">
                <a:tc>
                  <a:txBody>
                    <a:bodyPr/>
                    <a:lstStyle/>
                    <a:p>
                      <a:pPr algn="just" fontAlgn="auto"/>
                      <a:r>
                        <a:rPr lang="el-GR" sz="900" kern="50">
                          <a:effectLst/>
                        </a:rPr>
                        <a:t>Ανάφη</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41,0</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10,8</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0,74</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2518073967"/>
                  </a:ext>
                </a:extLst>
              </a:tr>
              <a:tr h="142868">
                <a:tc>
                  <a:txBody>
                    <a:bodyPr/>
                    <a:lstStyle/>
                    <a:p>
                      <a:pPr algn="just" fontAlgn="auto"/>
                      <a:r>
                        <a:rPr lang="el-GR" sz="900" kern="50">
                          <a:effectLst/>
                        </a:rPr>
                        <a:t>Τήνος</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42,4</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13,6</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0,78</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2329016244"/>
                  </a:ext>
                </a:extLst>
              </a:tr>
              <a:tr h="142868">
                <a:tc>
                  <a:txBody>
                    <a:bodyPr/>
                    <a:lstStyle/>
                    <a:p>
                      <a:pPr algn="just" fontAlgn="auto"/>
                      <a:r>
                        <a:rPr lang="el-GR" sz="900" kern="50">
                          <a:effectLst/>
                        </a:rPr>
                        <a:t>Κέα</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40,2</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9,3</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0,83</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2478374049"/>
                  </a:ext>
                </a:extLst>
              </a:tr>
              <a:tr h="136417">
                <a:tc>
                  <a:txBody>
                    <a:bodyPr/>
                    <a:lstStyle/>
                    <a:p>
                      <a:pPr algn="just" fontAlgn="auto"/>
                      <a:r>
                        <a:rPr lang="el-GR" sz="900" kern="50">
                          <a:effectLst/>
                        </a:rPr>
                        <a:t>Ρόδος</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47,3</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14,0</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0,85</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3452859320"/>
                  </a:ext>
                </a:extLst>
              </a:tr>
              <a:tr h="180347">
                <a:tc>
                  <a:txBody>
                    <a:bodyPr/>
                    <a:lstStyle/>
                    <a:p>
                      <a:pPr algn="just" fontAlgn="auto"/>
                      <a:r>
                        <a:rPr lang="el-GR" sz="900" kern="50" dirty="0">
                          <a:effectLst/>
                        </a:rPr>
                        <a:t>Νάξος &amp; μικρές Κυκλάδες</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41,3</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15,6</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0,87</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4194501365"/>
                  </a:ext>
                </a:extLst>
              </a:tr>
              <a:tr h="136417">
                <a:tc>
                  <a:txBody>
                    <a:bodyPr/>
                    <a:lstStyle/>
                    <a:p>
                      <a:pPr algn="just" fontAlgn="auto"/>
                      <a:r>
                        <a:rPr lang="el-GR" sz="900" kern="50" dirty="0">
                          <a:effectLst/>
                        </a:rPr>
                        <a:t>Τήλος &amp; Χάλκη</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42,7</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12,8</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1,03</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2639137141"/>
                  </a:ext>
                </a:extLst>
              </a:tr>
              <a:tr h="136417">
                <a:tc>
                  <a:txBody>
                    <a:bodyPr/>
                    <a:lstStyle/>
                    <a:p>
                      <a:pPr algn="just" fontAlgn="auto"/>
                      <a:r>
                        <a:rPr lang="el-GR" sz="900" kern="50" dirty="0">
                          <a:effectLst/>
                        </a:rPr>
                        <a:t>Πάτμος &amp; </a:t>
                      </a:r>
                      <a:r>
                        <a:rPr lang="el-GR" sz="900" kern="50" dirty="0" err="1">
                          <a:effectLst/>
                        </a:rPr>
                        <a:t>Αρκοί</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43,9</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10,2</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1,06</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909817120"/>
                  </a:ext>
                </a:extLst>
              </a:tr>
              <a:tr h="142868">
                <a:tc>
                  <a:txBody>
                    <a:bodyPr/>
                    <a:lstStyle/>
                    <a:p>
                      <a:pPr algn="just" fontAlgn="auto"/>
                      <a:r>
                        <a:rPr lang="el-GR" sz="900" kern="50" dirty="0">
                          <a:effectLst/>
                        </a:rPr>
                        <a:t>Κύθνος</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41,1</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8,0</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1,13</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2271257878"/>
                  </a:ext>
                </a:extLst>
              </a:tr>
              <a:tr h="142868">
                <a:tc>
                  <a:txBody>
                    <a:bodyPr/>
                    <a:lstStyle/>
                    <a:p>
                      <a:pPr algn="just" fontAlgn="auto"/>
                      <a:r>
                        <a:rPr lang="el-GR" sz="900" kern="50" dirty="0">
                          <a:effectLst/>
                        </a:rPr>
                        <a:t>Μήλος</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39,5</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8,9</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1,15</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532161766"/>
                  </a:ext>
                </a:extLst>
              </a:tr>
              <a:tr h="136417">
                <a:tc>
                  <a:txBody>
                    <a:bodyPr/>
                    <a:lstStyle/>
                    <a:p>
                      <a:pPr algn="just" fontAlgn="auto"/>
                      <a:r>
                        <a:rPr lang="el-GR" sz="900" kern="50" dirty="0">
                          <a:effectLst/>
                        </a:rPr>
                        <a:t>Αστυπάλαια</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38,7</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15,1</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1,18</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2986188340"/>
                  </a:ext>
                </a:extLst>
              </a:tr>
              <a:tr h="136417">
                <a:tc>
                  <a:txBody>
                    <a:bodyPr/>
                    <a:lstStyle/>
                    <a:p>
                      <a:pPr algn="just" fontAlgn="auto"/>
                      <a:r>
                        <a:rPr lang="el-GR" sz="900" kern="50" dirty="0">
                          <a:effectLst/>
                        </a:rPr>
                        <a:t>Κάρπαθος</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44,1</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16,0</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1,18</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2677075583"/>
                  </a:ext>
                </a:extLst>
              </a:tr>
              <a:tr h="142868">
                <a:tc>
                  <a:txBody>
                    <a:bodyPr/>
                    <a:lstStyle/>
                    <a:p>
                      <a:pPr algn="just" fontAlgn="auto"/>
                      <a:r>
                        <a:rPr lang="el-GR" sz="900" kern="50" dirty="0">
                          <a:effectLst/>
                        </a:rPr>
                        <a:t>Σίκινος</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37,0</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14,9</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1,33</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501414387"/>
                  </a:ext>
                </a:extLst>
              </a:tr>
              <a:tr h="142868">
                <a:tc>
                  <a:txBody>
                    <a:bodyPr/>
                    <a:lstStyle/>
                    <a:p>
                      <a:pPr algn="just" fontAlgn="auto"/>
                      <a:r>
                        <a:rPr lang="el-GR" sz="900" kern="50" dirty="0">
                          <a:effectLst/>
                        </a:rPr>
                        <a:t>Πάρος</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44,3</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11,6</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1,50</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3661156950"/>
                  </a:ext>
                </a:extLst>
              </a:tr>
              <a:tr h="142868">
                <a:tc>
                  <a:txBody>
                    <a:bodyPr/>
                    <a:lstStyle/>
                    <a:p>
                      <a:pPr algn="just" fontAlgn="auto"/>
                      <a:r>
                        <a:rPr lang="el-GR" sz="900" kern="50" dirty="0">
                          <a:effectLst/>
                        </a:rPr>
                        <a:t>Σέριφος</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38,2</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10,9</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1,54</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1564030547"/>
                  </a:ext>
                </a:extLst>
              </a:tr>
              <a:tr h="136417">
                <a:tc>
                  <a:txBody>
                    <a:bodyPr/>
                    <a:lstStyle/>
                    <a:p>
                      <a:pPr algn="just" fontAlgn="auto"/>
                      <a:r>
                        <a:rPr lang="el-GR" sz="900" kern="50" dirty="0">
                          <a:effectLst/>
                        </a:rPr>
                        <a:t>Κως</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51,8</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11,2</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1,55</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2533193754"/>
                  </a:ext>
                </a:extLst>
              </a:tr>
              <a:tr h="142868">
                <a:tc>
                  <a:txBody>
                    <a:bodyPr/>
                    <a:lstStyle/>
                    <a:p>
                      <a:pPr algn="just" fontAlgn="auto"/>
                      <a:r>
                        <a:rPr lang="el-GR" sz="900" kern="50" dirty="0">
                          <a:effectLst/>
                        </a:rPr>
                        <a:t>Αμοργός</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41,8</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10,7</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1,63</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3117810962"/>
                  </a:ext>
                </a:extLst>
              </a:tr>
              <a:tr h="142868">
                <a:tc>
                  <a:txBody>
                    <a:bodyPr/>
                    <a:lstStyle/>
                    <a:p>
                      <a:pPr algn="just" fontAlgn="auto"/>
                      <a:r>
                        <a:rPr lang="el-GR" sz="900" kern="50" dirty="0">
                          <a:effectLst/>
                        </a:rPr>
                        <a:t>Σίφνος</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37,4</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8,1</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1,74</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1064487745"/>
                  </a:ext>
                </a:extLst>
              </a:tr>
              <a:tr h="142868">
                <a:tc>
                  <a:txBody>
                    <a:bodyPr/>
                    <a:lstStyle/>
                    <a:p>
                      <a:pPr algn="just" fontAlgn="auto"/>
                      <a:r>
                        <a:rPr lang="el-GR" sz="900" kern="50" dirty="0">
                          <a:effectLst/>
                        </a:rPr>
                        <a:t>Αντίπαρος</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37,7</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13,2</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2,11</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2750186643"/>
                  </a:ext>
                </a:extLst>
              </a:tr>
              <a:tr h="142868">
                <a:tc>
                  <a:txBody>
                    <a:bodyPr/>
                    <a:lstStyle/>
                    <a:p>
                      <a:pPr algn="just" fontAlgn="auto"/>
                      <a:r>
                        <a:rPr lang="el-GR" sz="900" kern="50" dirty="0">
                          <a:effectLst/>
                        </a:rPr>
                        <a:t>Μύκονος</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54,8</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11,0</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2,22</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4166003102"/>
                  </a:ext>
                </a:extLst>
              </a:tr>
              <a:tr h="142868">
                <a:tc>
                  <a:txBody>
                    <a:bodyPr/>
                    <a:lstStyle/>
                    <a:p>
                      <a:pPr algn="just" fontAlgn="auto"/>
                      <a:r>
                        <a:rPr lang="el-GR" sz="900" kern="50" dirty="0">
                          <a:effectLst/>
                        </a:rPr>
                        <a:t>Φολέγανδρος</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45,2</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9,2</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2,30</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462200798"/>
                  </a:ext>
                </a:extLst>
              </a:tr>
              <a:tr h="142868">
                <a:tc>
                  <a:txBody>
                    <a:bodyPr/>
                    <a:lstStyle/>
                    <a:p>
                      <a:pPr algn="just" fontAlgn="auto"/>
                      <a:r>
                        <a:rPr lang="el-GR" sz="900" kern="50" dirty="0">
                          <a:effectLst/>
                        </a:rPr>
                        <a:t>Θήρα</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49,3</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12,8</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2,39</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a:effectLst/>
                        </a:rPr>
                        <a:t> </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4194902054"/>
                  </a:ext>
                </a:extLst>
              </a:tr>
              <a:tr h="142868">
                <a:tc>
                  <a:txBody>
                    <a:bodyPr/>
                    <a:lstStyle/>
                    <a:p>
                      <a:pPr algn="just" fontAlgn="auto"/>
                      <a:r>
                        <a:rPr lang="el-GR" sz="900" kern="50" dirty="0">
                          <a:effectLst/>
                        </a:rPr>
                        <a:t>Ίος</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48,7</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a:effectLst/>
                        </a:rPr>
                        <a:t>10,8</a:t>
                      </a:r>
                      <a:endParaRPr lang="el-GR" sz="900"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kern="50" dirty="0">
                          <a:effectLst/>
                        </a:rPr>
                        <a:t>2,65</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r>
                        <a:rPr lang="el-GR" sz="900" kern="50" dirty="0">
                          <a:effectLst/>
                        </a:rPr>
                        <a:t> </a:t>
                      </a:r>
                      <a:endParaRPr lang="el-GR" sz="900" kern="50" dirty="0">
                        <a:effectLst/>
                        <a:latin typeface="Calibri" panose="020F0502020204030204" pitchFamily="34" charset="0"/>
                        <a:ea typeface="Calibri" panose="020F0502020204030204" pitchFamily="34" charset="0"/>
                        <a:cs typeface="Tahoma" panose="020B0604030504040204" pitchFamily="34" charset="0"/>
                      </a:endParaRPr>
                    </a:p>
                  </a:txBody>
                  <a:tcPr marL="0" marR="0" marT="0" marB="0" anchor="ctr"/>
                </a:tc>
                <a:extLst>
                  <a:ext uri="{0D108BD9-81ED-4DB2-BD59-A6C34878D82A}">
                    <a16:rowId xmlns:a16="http://schemas.microsoft.com/office/drawing/2014/main" val="1914126429"/>
                  </a:ext>
                </a:extLst>
              </a:tr>
              <a:tr h="142868">
                <a:tc>
                  <a:txBody>
                    <a:bodyPr/>
                    <a:lstStyle/>
                    <a:p>
                      <a:pPr algn="just" fontAlgn="auto"/>
                      <a:r>
                        <a:rPr lang="el-GR" sz="900" b="1" kern="50" dirty="0">
                          <a:effectLst/>
                        </a:rPr>
                        <a:t>Β. Αιγαίο</a:t>
                      </a:r>
                      <a:endParaRPr lang="el-GR" sz="900" b="1"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b="1" kern="50" dirty="0">
                          <a:effectLst/>
                        </a:rPr>
                        <a:t>38,5</a:t>
                      </a:r>
                      <a:endParaRPr lang="el-GR" sz="900" b="1"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b="1" kern="50" dirty="0">
                          <a:effectLst/>
                        </a:rPr>
                        <a:t>14,0</a:t>
                      </a:r>
                      <a:endParaRPr lang="el-GR" sz="900" b="1"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gridSpan="2">
                  <a:txBody>
                    <a:bodyPr/>
                    <a:lstStyle/>
                    <a:p>
                      <a:pPr algn="r" fontAlgn="auto"/>
                      <a:r>
                        <a:rPr lang="el-GR" sz="900" b="1" kern="50" dirty="0">
                          <a:effectLst/>
                        </a:rPr>
                        <a:t>0,23</a:t>
                      </a:r>
                      <a:endParaRPr lang="el-GR" sz="900" b="1"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hMerge="1">
                  <a:txBody>
                    <a:bodyPr/>
                    <a:lstStyle/>
                    <a:p>
                      <a:endParaRPr lang="el-GR"/>
                    </a:p>
                  </a:txBody>
                  <a:tcPr/>
                </a:tc>
                <a:extLst>
                  <a:ext uri="{0D108BD9-81ED-4DB2-BD59-A6C34878D82A}">
                    <a16:rowId xmlns:a16="http://schemas.microsoft.com/office/drawing/2014/main" val="2100498457"/>
                  </a:ext>
                </a:extLst>
              </a:tr>
              <a:tr h="142868">
                <a:tc>
                  <a:txBody>
                    <a:bodyPr/>
                    <a:lstStyle/>
                    <a:p>
                      <a:pPr algn="just" fontAlgn="auto"/>
                      <a:r>
                        <a:rPr lang="el-GR" sz="900" b="1" kern="50" dirty="0">
                          <a:effectLst/>
                        </a:rPr>
                        <a:t>Δωδεκάνησα</a:t>
                      </a:r>
                      <a:endParaRPr lang="el-GR" sz="900" b="1"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b="1" kern="50">
                          <a:effectLst/>
                        </a:rPr>
                        <a:t>46,4</a:t>
                      </a:r>
                      <a:endParaRPr lang="el-GR" sz="900" b="1"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l-GR" sz="900" b="1" kern="50">
                          <a:effectLst/>
                        </a:rPr>
                        <a:t>13,9</a:t>
                      </a:r>
                      <a:endParaRPr lang="el-GR" sz="900" b="1"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gridSpan="2">
                  <a:txBody>
                    <a:bodyPr/>
                    <a:lstStyle/>
                    <a:p>
                      <a:pPr algn="r" fontAlgn="auto"/>
                      <a:r>
                        <a:rPr lang="el-GR" sz="900" b="1" kern="50" dirty="0">
                          <a:effectLst/>
                        </a:rPr>
                        <a:t>0,90</a:t>
                      </a:r>
                      <a:endParaRPr lang="el-GR" sz="900" b="1"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hMerge="1">
                  <a:txBody>
                    <a:bodyPr/>
                    <a:lstStyle/>
                    <a:p>
                      <a:endParaRPr lang="el-GR"/>
                    </a:p>
                  </a:txBody>
                  <a:tcPr/>
                </a:tc>
                <a:extLst>
                  <a:ext uri="{0D108BD9-81ED-4DB2-BD59-A6C34878D82A}">
                    <a16:rowId xmlns:a16="http://schemas.microsoft.com/office/drawing/2014/main" val="2876656429"/>
                  </a:ext>
                </a:extLst>
              </a:tr>
              <a:tr h="142868">
                <a:tc>
                  <a:txBody>
                    <a:bodyPr/>
                    <a:lstStyle/>
                    <a:p>
                      <a:pPr algn="just" fontAlgn="auto"/>
                      <a:r>
                        <a:rPr lang="el-GR" sz="900" b="1" kern="50">
                          <a:effectLst/>
                        </a:rPr>
                        <a:t>Κυκλάδες</a:t>
                      </a:r>
                      <a:endParaRPr lang="el-GR" sz="900" b="1"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n-US" sz="900" b="1" kern="50">
                          <a:effectLst/>
                        </a:rPr>
                        <a:t>43,6</a:t>
                      </a:r>
                      <a:endParaRPr lang="el-GR" sz="900" b="1"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a:txBody>
                    <a:bodyPr/>
                    <a:lstStyle/>
                    <a:p>
                      <a:pPr algn="r" fontAlgn="auto"/>
                      <a:r>
                        <a:rPr lang="en-US" sz="900" b="1" kern="50">
                          <a:effectLst/>
                        </a:rPr>
                        <a:t>13,2</a:t>
                      </a:r>
                      <a:endParaRPr lang="el-GR" sz="900" b="1" kern="5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gridSpan="2">
                  <a:txBody>
                    <a:bodyPr/>
                    <a:lstStyle/>
                    <a:p>
                      <a:pPr algn="r" fontAlgn="auto"/>
                      <a:r>
                        <a:rPr lang="en-US" sz="900" b="1" kern="50" dirty="0">
                          <a:effectLst/>
                        </a:rPr>
                        <a:t>1,24</a:t>
                      </a:r>
                      <a:endParaRPr lang="el-GR" sz="900" b="1" kern="50" dirty="0">
                        <a:effectLst/>
                        <a:latin typeface="Calibri" panose="020F0502020204030204" pitchFamily="34" charset="0"/>
                        <a:ea typeface="Calibri" panose="020F0502020204030204" pitchFamily="34" charset="0"/>
                        <a:cs typeface="Tahoma" panose="020B0604030504040204" pitchFamily="34" charset="0"/>
                      </a:endParaRPr>
                    </a:p>
                  </a:txBody>
                  <a:tcPr marL="29935" marR="29935" marT="0" marB="0"/>
                </a:tc>
                <a:tc hMerge="1">
                  <a:txBody>
                    <a:bodyPr/>
                    <a:lstStyle/>
                    <a:p>
                      <a:endParaRPr lang="el-GR"/>
                    </a:p>
                  </a:txBody>
                  <a:tcPr/>
                </a:tc>
                <a:extLst>
                  <a:ext uri="{0D108BD9-81ED-4DB2-BD59-A6C34878D82A}">
                    <a16:rowId xmlns:a16="http://schemas.microsoft.com/office/drawing/2014/main" val="2087727418"/>
                  </a:ext>
                </a:extLst>
              </a:tr>
            </a:tbl>
          </a:graphicData>
        </a:graphic>
      </p:graphicFrame>
      <p:sp>
        <p:nvSpPr>
          <p:cNvPr id="4" name="TextBox 3">
            <a:extLst>
              <a:ext uri="{FF2B5EF4-FFF2-40B4-BE49-F238E27FC236}">
                <a16:creationId xmlns:a16="http://schemas.microsoft.com/office/drawing/2014/main" id="{A6DA33E6-C4BA-EF0F-7D61-4C318A730547}"/>
              </a:ext>
            </a:extLst>
          </p:cNvPr>
          <p:cNvSpPr txBox="1"/>
          <p:nvPr/>
        </p:nvSpPr>
        <p:spPr>
          <a:xfrm>
            <a:off x="114300" y="5934670"/>
            <a:ext cx="6096000" cy="430887"/>
          </a:xfrm>
          <a:prstGeom prst="rect">
            <a:avLst/>
          </a:prstGeom>
          <a:noFill/>
        </p:spPr>
        <p:txBody>
          <a:bodyPr wrap="square">
            <a:spAutoFit/>
          </a:bodyPr>
          <a:lstStyle/>
          <a:p>
            <a:r>
              <a:rPr lang="el-GR" sz="1050" spc="-1" dirty="0">
                <a:solidFill>
                  <a:srgbClr val="236292"/>
                </a:solidFill>
                <a:uFill>
                  <a:solidFill>
                    <a:srgbClr val="FFFFFF"/>
                  </a:solidFill>
                </a:uFill>
                <a:latin typeface="Trebuchet MS"/>
                <a:ea typeface="Microsoft YaHei"/>
              </a:rPr>
              <a:t>Πηγή: </a:t>
            </a:r>
            <a:r>
              <a:rPr lang="el-GR" altLang="el-GR" sz="1050" dirty="0"/>
              <a:t>Γαβαλάς Β. (2019) </a:t>
            </a:r>
            <a:r>
              <a:rPr lang="el-GR" altLang="el-GR" sz="1050" i="1" dirty="0"/>
              <a:t>Ο πληθυσμός των νησιών του Αρχιπελάγους. </a:t>
            </a:r>
            <a:r>
              <a:rPr lang="el-GR" altLang="el-GR" sz="1050" dirty="0"/>
              <a:t>Θεσσαλονίκη: </a:t>
            </a:r>
            <a:r>
              <a:rPr lang="el-GR" altLang="el-GR" sz="1050" dirty="0" err="1"/>
              <a:t>Δίσιγμα</a:t>
            </a:r>
            <a:r>
              <a:rPr lang="el-GR" altLang="el-GR" sz="1050" dirty="0"/>
              <a:t>.</a:t>
            </a:r>
            <a:br>
              <a:rPr lang="el-GR" sz="1050" spc="-1" dirty="0">
                <a:solidFill>
                  <a:srgbClr val="000000"/>
                </a:solidFill>
                <a:uFill>
                  <a:solidFill>
                    <a:srgbClr val="FFFFFF"/>
                  </a:solidFill>
                </a:uFill>
              </a:rPr>
            </a:br>
            <a:endParaRPr lang="el-GR" sz="10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2CB250-A613-4F48-A12A-CBE2ACD12926}"/>
              </a:ext>
            </a:extLst>
          </p:cNvPr>
          <p:cNvSpPr>
            <a:spLocks noGrp="1"/>
          </p:cNvSpPr>
          <p:nvPr>
            <p:ph type="title"/>
          </p:nvPr>
        </p:nvSpPr>
        <p:spPr>
          <a:xfrm>
            <a:off x="177737" y="938212"/>
            <a:ext cx="4953000" cy="3557587"/>
          </a:xfrm>
        </p:spPr>
        <p:txBody>
          <a:bodyPr/>
          <a:lstStyle/>
          <a:p>
            <a:pPr algn="ctr">
              <a:defRPr/>
            </a:pPr>
            <a:r>
              <a:rPr lang="el-GR" sz="2400" spc="-1" dirty="0">
                <a:solidFill>
                  <a:srgbClr val="236292"/>
                </a:solidFill>
                <a:uFill>
                  <a:solidFill>
                    <a:srgbClr val="FFFFFF"/>
                  </a:solidFill>
                </a:uFill>
                <a:latin typeface="Trebuchet MS"/>
                <a:ea typeface="Microsoft YaHei"/>
              </a:rPr>
              <a:t>Συγκυριακή γονιμότητα (</a:t>
            </a:r>
            <a:r>
              <a:rPr lang="el-GR" sz="2400" spc="-1" dirty="0" err="1">
                <a:solidFill>
                  <a:srgbClr val="236292"/>
                </a:solidFill>
                <a:uFill>
                  <a:solidFill>
                    <a:srgbClr val="FFFFFF"/>
                  </a:solidFill>
                </a:uFill>
                <a:latin typeface="Trebuchet MS"/>
                <a:ea typeface="Microsoft YaHei"/>
              </a:rPr>
              <a:t>Total</a:t>
            </a:r>
            <a:r>
              <a:rPr lang="el-GR" sz="2400" spc="-1" dirty="0">
                <a:solidFill>
                  <a:srgbClr val="236292"/>
                </a:solidFill>
                <a:uFill>
                  <a:solidFill>
                    <a:srgbClr val="FFFFFF"/>
                  </a:solidFill>
                </a:uFill>
                <a:latin typeface="Trebuchet MS"/>
                <a:ea typeface="Microsoft YaHei"/>
              </a:rPr>
              <a:t> </a:t>
            </a:r>
            <a:r>
              <a:rPr lang="el-GR" sz="2400" spc="-1" dirty="0" err="1">
                <a:solidFill>
                  <a:srgbClr val="236292"/>
                </a:solidFill>
                <a:uFill>
                  <a:solidFill>
                    <a:srgbClr val="FFFFFF"/>
                  </a:solidFill>
                </a:uFill>
                <a:latin typeface="Trebuchet MS"/>
                <a:ea typeface="Microsoft YaHei"/>
              </a:rPr>
              <a:t>Fertility</a:t>
            </a:r>
            <a:r>
              <a:rPr lang="el-GR" sz="2400" spc="-1" dirty="0">
                <a:solidFill>
                  <a:srgbClr val="236292"/>
                </a:solidFill>
                <a:uFill>
                  <a:solidFill>
                    <a:srgbClr val="FFFFFF"/>
                  </a:solidFill>
                </a:uFill>
                <a:latin typeface="Trebuchet MS"/>
                <a:ea typeface="Microsoft YaHei"/>
              </a:rPr>
              <a:t> </a:t>
            </a:r>
            <a:r>
              <a:rPr lang="el-GR" sz="2400" spc="-1" dirty="0" err="1">
                <a:solidFill>
                  <a:srgbClr val="236292"/>
                </a:solidFill>
                <a:uFill>
                  <a:solidFill>
                    <a:srgbClr val="FFFFFF"/>
                  </a:solidFill>
                </a:uFill>
                <a:latin typeface="Trebuchet MS"/>
                <a:ea typeface="Microsoft YaHei"/>
              </a:rPr>
              <a:t>Rate</a:t>
            </a:r>
            <a:r>
              <a:rPr lang="el-GR" sz="2400" spc="-1" dirty="0">
                <a:solidFill>
                  <a:srgbClr val="236292"/>
                </a:solidFill>
                <a:uFill>
                  <a:solidFill>
                    <a:srgbClr val="FFFFFF"/>
                  </a:solidFill>
                </a:uFill>
                <a:latin typeface="Trebuchet MS"/>
                <a:ea typeface="Microsoft YaHei"/>
              </a:rPr>
              <a:t>) ανά δημοτική ενότητα. Ακριτικά νησιά 2011.</a:t>
            </a:r>
            <a:br>
              <a:rPr lang="el-GR" sz="2400" spc="-1" dirty="0">
                <a:solidFill>
                  <a:srgbClr val="236292"/>
                </a:solidFill>
                <a:uFill>
                  <a:solidFill>
                    <a:srgbClr val="FFFFFF"/>
                  </a:solidFill>
                </a:uFill>
                <a:latin typeface="Trebuchet MS"/>
                <a:ea typeface="Microsoft YaHei"/>
              </a:rPr>
            </a:br>
            <a:r>
              <a:rPr lang="el-GR" sz="900" spc="-1" dirty="0">
                <a:solidFill>
                  <a:srgbClr val="236292"/>
                </a:solidFill>
                <a:uFill>
                  <a:solidFill>
                    <a:srgbClr val="FFFFFF"/>
                  </a:solidFill>
                </a:uFill>
                <a:latin typeface="Trebuchet MS"/>
                <a:ea typeface="Microsoft YaHei"/>
              </a:rPr>
              <a:t>Πηγή: </a:t>
            </a:r>
            <a:r>
              <a:rPr lang="el-GR" altLang="el-GR" sz="900" dirty="0"/>
              <a:t>Γαβαλάς Β. (2019) </a:t>
            </a:r>
            <a:r>
              <a:rPr lang="el-GR" altLang="el-GR" sz="900" i="1" dirty="0"/>
              <a:t>Ο πληθυσμός των νησιών του Αρχιπελάγους. </a:t>
            </a:r>
            <a:r>
              <a:rPr lang="el-GR" altLang="el-GR" sz="900" dirty="0"/>
              <a:t>Θεσσαλονίκη: </a:t>
            </a:r>
            <a:r>
              <a:rPr lang="el-GR" altLang="el-GR" sz="900" dirty="0" err="1"/>
              <a:t>Δίσιγμα</a:t>
            </a:r>
            <a:r>
              <a:rPr lang="el-GR" altLang="el-GR" sz="900" dirty="0"/>
              <a:t>.</a:t>
            </a:r>
            <a:br>
              <a:rPr lang="el-GR" sz="900" spc="-1" dirty="0">
                <a:solidFill>
                  <a:srgbClr val="000000"/>
                </a:solidFill>
                <a:uFill>
                  <a:solidFill>
                    <a:srgbClr val="FFFFFF"/>
                  </a:solidFill>
                </a:uFill>
              </a:rPr>
            </a:br>
            <a:endParaRPr lang="el-GR" sz="3200" dirty="0"/>
          </a:p>
        </p:txBody>
      </p:sp>
      <p:pic>
        <p:nvPicPr>
          <p:cNvPr id="5" name="Picture 4" descr="A picture containing text, screenshot, map, diagram&#10;&#10;Description automatically generated">
            <a:extLst>
              <a:ext uri="{FF2B5EF4-FFF2-40B4-BE49-F238E27FC236}">
                <a16:creationId xmlns:a16="http://schemas.microsoft.com/office/drawing/2014/main" id="{A1ECD320-900E-CD51-FF8D-4D33B418F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2852" y="0"/>
            <a:ext cx="4849683"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
            <a:extLst>
              <a:ext uri="{FF2B5EF4-FFF2-40B4-BE49-F238E27FC236}">
                <a16:creationId xmlns:a16="http://schemas.microsoft.com/office/drawing/2014/main" id="{ECC8F2A7-FCBE-4EFE-A6C6-C91A2B8A7959}"/>
              </a:ext>
            </a:extLst>
          </p:cNvPr>
          <p:cNvSpPr/>
          <p:nvPr/>
        </p:nvSpPr>
        <p:spPr>
          <a:xfrm>
            <a:off x="609600" y="273050"/>
            <a:ext cx="10972800" cy="1144588"/>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9pPr>
          </a:lstStyle>
          <a:p>
            <a:pPr eaLnBrk="1" hangingPunct="1">
              <a:spcBef>
                <a:spcPct val="0"/>
              </a:spcBef>
              <a:buFontTx/>
              <a:buNone/>
            </a:pPr>
            <a:r>
              <a:rPr lang="el-GR" altLang="el-GR" sz="4400">
                <a:solidFill>
                  <a:srgbClr val="000000"/>
                </a:solidFill>
              </a:rPr>
              <a:t>Μορφωτικό επίπεδο</a:t>
            </a:r>
            <a:r>
              <a:rPr lang="en-US" altLang="el-GR" sz="4400">
                <a:solidFill>
                  <a:srgbClr val="000000"/>
                </a:solidFill>
              </a:rPr>
              <a:t> 2011.</a:t>
            </a:r>
            <a:endParaRPr lang="el-GR" altLang="el-GR" sz="1800"/>
          </a:p>
        </p:txBody>
      </p:sp>
      <p:graphicFrame>
        <p:nvGraphicFramePr>
          <p:cNvPr id="2" name="Πίνακας 1">
            <a:extLst>
              <a:ext uri="{FF2B5EF4-FFF2-40B4-BE49-F238E27FC236}">
                <a16:creationId xmlns:a16="http://schemas.microsoft.com/office/drawing/2014/main" id="{B2C7B6FC-512D-4B86-ABB1-09461E18C47C}"/>
              </a:ext>
            </a:extLst>
          </p:cNvPr>
          <p:cNvGraphicFramePr>
            <a:graphicFrameLocks noGrp="1"/>
          </p:cNvGraphicFramePr>
          <p:nvPr>
            <p:extLst>
              <p:ext uri="{D42A27DB-BD31-4B8C-83A1-F6EECF244321}">
                <p14:modId xmlns:p14="http://schemas.microsoft.com/office/powerpoint/2010/main" val="2437762568"/>
              </p:ext>
            </p:extLst>
          </p:nvPr>
        </p:nvGraphicFramePr>
        <p:xfrm>
          <a:off x="1156138" y="1513491"/>
          <a:ext cx="10047889" cy="5234151"/>
        </p:xfrm>
        <a:graphic>
          <a:graphicData uri="http://schemas.openxmlformats.org/drawingml/2006/table">
            <a:tbl>
              <a:tblPr>
                <a:tableStyleId>{5940675A-B579-460E-94D1-54222C63F5DA}</a:tableStyleId>
              </a:tblPr>
              <a:tblGrid>
                <a:gridCol w="3939253">
                  <a:extLst>
                    <a:ext uri="{9D8B030D-6E8A-4147-A177-3AD203B41FA5}">
                      <a16:colId xmlns:a16="http://schemas.microsoft.com/office/drawing/2014/main" val="723898031"/>
                    </a:ext>
                  </a:extLst>
                </a:gridCol>
                <a:gridCol w="1657107">
                  <a:extLst>
                    <a:ext uri="{9D8B030D-6E8A-4147-A177-3AD203B41FA5}">
                      <a16:colId xmlns:a16="http://schemas.microsoft.com/office/drawing/2014/main" val="1382035250"/>
                    </a:ext>
                  </a:extLst>
                </a:gridCol>
                <a:gridCol w="1389694">
                  <a:extLst>
                    <a:ext uri="{9D8B030D-6E8A-4147-A177-3AD203B41FA5}">
                      <a16:colId xmlns:a16="http://schemas.microsoft.com/office/drawing/2014/main" val="2199616033"/>
                    </a:ext>
                  </a:extLst>
                </a:gridCol>
                <a:gridCol w="1698990">
                  <a:extLst>
                    <a:ext uri="{9D8B030D-6E8A-4147-A177-3AD203B41FA5}">
                      <a16:colId xmlns:a16="http://schemas.microsoft.com/office/drawing/2014/main" val="2660541942"/>
                    </a:ext>
                  </a:extLst>
                </a:gridCol>
                <a:gridCol w="1362845">
                  <a:extLst>
                    <a:ext uri="{9D8B030D-6E8A-4147-A177-3AD203B41FA5}">
                      <a16:colId xmlns:a16="http://schemas.microsoft.com/office/drawing/2014/main" val="2841061739"/>
                    </a:ext>
                  </a:extLst>
                </a:gridCol>
              </a:tblGrid>
              <a:tr h="1137207">
                <a:tc>
                  <a:txBody>
                    <a:bodyPr/>
                    <a:lstStyle/>
                    <a:p>
                      <a:pPr algn="just" fontAlgn="auto">
                        <a:tabLst>
                          <a:tab pos="1133475" algn="l"/>
                        </a:tabLst>
                      </a:pPr>
                      <a:r>
                        <a:rPr lang="el-GR" sz="1800" b="1" kern="50" dirty="0">
                          <a:effectLst/>
                        </a:rPr>
                        <a:t>Ανώτατο </a:t>
                      </a:r>
                      <a:r>
                        <a:rPr lang="en-US" sz="1800" b="1" kern="50" dirty="0" err="1">
                          <a:effectLst/>
                        </a:rPr>
                        <a:t>Μορφωτικό</a:t>
                      </a:r>
                      <a:r>
                        <a:rPr lang="en-US" sz="1800" b="1" kern="50" dirty="0">
                          <a:effectLst/>
                        </a:rPr>
                        <a:t> επίπ</a:t>
                      </a:r>
                      <a:r>
                        <a:rPr lang="en-US" sz="1800" b="1" kern="50" dirty="0" err="1">
                          <a:effectLst/>
                        </a:rPr>
                        <a:t>εδο</a:t>
                      </a:r>
                      <a:endParaRPr lang="el-GR" sz="18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ctr" fontAlgn="auto">
                        <a:tabLst>
                          <a:tab pos="1133475" algn="l"/>
                        </a:tabLst>
                      </a:pPr>
                      <a:r>
                        <a:rPr lang="el-GR" sz="1800" b="1" kern="50" dirty="0">
                          <a:effectLst/>
                        </a:rPr>
                        <a:t>Ελλάδα</a:t>
                      </a:r>
                      <a:endParaRPr lang="el-GR" sz="18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ctr" fontAlgn="auto">
                        <a:tabLst>
                          <a:tab pos="1133475" algn="l"/>
                        </a:tabLst>
                      </a:pPr>
                      <a:r>
                        <a:rPr lang="el-GR" sz="1800" b="1" kern="50" dirty="0">
                          <a:effectLst/>
                        </a:rPr>
                        <a:t>Β. Αιγαίο</a:t>
                      </a:r>
                      <a:endParaRPr lang="el-GR" sz="18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ctr" fontAlgn="auto">
                        <a:tabLst>
                          <a:tab pos="1133475" algn="l"/>
                        </a:tabLst>
                      </a:pPr>
                      <a:r>
                        <a:rPr lang="el-GR" sz="1800" b="1" kern="50" dirty="0">
                          <a:effectLst/>
                        </a:rPr>
                        <a:t>Δωδεκάνησα</a:t>
                      </a:r>
                      <a:endParaRPr lang="el-GR" sz="18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ctr" fontAlgn="auto"/>
                      <a:r>
                        <a:rPr lang="el-GR" sz="1800" b="1" kern="50" dirty="0">
                          <a:effectLst/>
                        </a:rPr>
                        <a:t>Κυκλάδες</a:t>
                      </a:r>
                      <a:endParaRPr lang="el-GR" sz="1800" b="1"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2555584213"/>
                  </a:ext>
                </a:extLst>
              </a:tr>
              <a:tr h="597848">
                <a:tc>
                  <a:txBody>
                    <a:bodyPr/>
                    <a:lstStyle/>
                    <a:p>
                      <a:pPr algn="just" fontAlgn="auto"/>
                      <a:r>
                        <a:rPr lang="en-US" sz="1800" kern="50" dirty="0">
                          <a:effectLst/>
                        </a:rPr>
                        <a:t>Απ</a:t>
                      </a:r>
                      <a:r>
                        <a:rPr lang="en-US" sz="1800" kern="50" dirty="0" err="1">
                          <a:effectLst/>
                        </a:rPr>
                        <a:t>όφοιτοι</a:t>
                      </a:r>
                      <a:r>
                        <a:rPr lang="en-US" sz="1800" kern="50" dirty="0">
                          <a:effectLst/>
                        </a:rPr>
                        <a:t> </a:t>
                      </a:r>
                      <a:r>
                        <a:rPr lang="en-US" sz="1800" kern="50" dirty="0" err="1">
                          <a:effectLst/>
                        </a:rPr>
                        <a:t>τριτο</a:t>
                      </a:r>
                      <a:r>
                        <a:rPr lang="en-US" sz="1800" kern="50" dirty="0">
                          <a:effectLst/>
                        </a:rPr>
                        <a:t>βάθμιας εκπαίδευσης</a:t>
                      </a:r>
                      <a:endParaRPr lang="el-GR" sz="18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l-GR" sz="1800" kern="50">
                          <a:effectLst/>
                        </a:rPr>
                        <a:t>16.7%</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l-GR" sz="1800" kern="50">
                          <a:effectLst/>
                        </a:rPr>
                        <a:t>13.7%</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l-GR" sz="1800" kern="50">
                          <a:effectLst/>
                        </a:rPr>
                        <a:t>12.5%</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r>
                        <a:rPr lang="en-US" sz="1800" kern="50" dirty="0">
                          <a:effectLst/>
                        </a:rPr>
                        <a:t>11.5%</a:t>
                      </a:r>
                      <a:endParaRPr lang="el-GR" sz="18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4084462110"/>
                  </a:ext>
                </a:extLst>
              </a:tr>
              <a:tr h="437387">
                <a:tc>
                  <a:txBody>
                    <a:bodyPr/>
                    <a:lstStyle/>
                    <a:p>
                      <a:pPr algn="just" fontAlgn="auto"/>
                      <a:r>
                        <a:rPr lang="en-US" sz="1800" kern="50" dirty="0">
                          <a:effectLst/>
                        </a:rPr>
                        <a:t>Απ</a:t>
                      </a:r>
                      <a:r>
                        <a:rPr lang="en-US" sz="1800" kern="50" dirty="0" err="1">
                          <a:effectLst/>
                        </a:rPr>
                        <a:t>όφοιτοι</a:t>
                      </a:r>
                      <a:r>
                        <a:rPr lang="en-US" sz="1800" kern="50" dirty="0">
                          <a:effectLst/>
                        </a:rPr>
                        <a:t> </a:t>
                      </a:r>
                      <a:r>
                        <a:rPr lang="en-US" sz="1800" kern="50" dirty="0" err="1">
                          <a:effectLst/>
                        </a:rPr>
                        <a:t>μετ</a:t>
                      </a:r>
                      <a:r>
                        <a:rPr lang="en-US" sz="1800" kern="50" dirty="0">
                          <a:effectLst/>
                        </a:rPr>
                        <a:t>αδευτεροβάθμιας</a:t>
                      </a:r>
                      <a:endParaRPr lang="el-GR" sz="18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n-US" sz="1800" kern="50">
                          <a:effectLst/>
                        </a:rPr>
                        <a:t>4.6%</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n-US" sz="1800" kern="50">
                          <a:effectLst/>
                        </a:rPr>
                        <a:t>3.9%</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n-US" sz="1800" kern="50">
                          <a:effectLst/>
                        </a:rPr>
                        <a:t>5.0%</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r>
                        <a:rPr lang="en-US" sz="1800" kern="50" dirty="0">
                          <a:effectLst/>
                        </a:rPr>
                        <a:t>4.4%</a:t>
                      </a:r>
                      <a:endParaRPr lang="el-GR" sz="18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606509977"/>
                  </a:ext>
                </a:extLst>
              </a:tr>
              <a:tr h="437387">
                <a:tc>
                  <a:txBody>
                    <a:bodyPr/>
                    <a:lstStyle/>
                    <a:p>
                      <a:pPr algn="just" fontAlgn="auto"/>
                      <a:r>
                        <a:rPr lang="en-US" sz="1800" kern="50" dirty="0">
                          <a:effectLst/>
                        </a:rPr>
                        <a:t>Απ</a:t>
                      </a:r>
                      <a:r>
                        <a:rPr lang="en-US" sz="1800" kern="50" dirty="0" err="1">
                          <a:effectLst/>
                        </a:rPr>
                        <a:t>όφοιτοι</a:t>
                      </a:r>
                      <a:r>
                        <a:rPr lang="en-US" sz="1800" kern="50" dirty="0">
                          <a:effectLst/>
                        </a:rPr>
                        <a:t> </a:t>
                      </a:r>
                      <a:r>
                        <a:rPr lang="en-US" sz="1800" kern="50" dirty="0" err="1">
                          <a:effectLst/>
                        </a:rPr>
                        <a:t>Λυκείου</a:t>
                      </a:r>
                      <a:endParaRPr lang="el-GR" sz="18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n-US" sz="1800" kern="50">
                          <a:effectLst/>
                        </a:rPr>
                        <a:t>23.4%</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n-US" sz="1800" kern="50">
                          <a:effectLst/>
                        </a:rPr>
                        <a:t>21.7%</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n-US" sz="1800" kern="50">
                          <a:effectLst/>
                        </a:rPr>
                        <a:t>22.4%</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r>
                        <a:rPr lang="en-US" sz="1800" kern="50">
                          <a:effectLst/>
                        </a:rPr>
                        <a:t>21.0%</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1196903995"/>
                  </a:ext>
                </a:extLst>
              </a:tr>
              <a:tr h="1312161">
                <a:tc>
                  <a:txBody>
                    <a:bodyPr/>
                    <a:lstStyle/>
                    <a:p>
                      <a:pPr algn="just" fontAlgn="auto"/>
                      <a:r>
                        <a:rPr lang="el-GR" sz="1800" kern="50" dirty="0">
                          <a:effectLst/>
                        </a:rPr>
                        <a:t>Απόφοιτοι 3-τάξιου γυμνασίου ή επαγγελματικής σχολής (χωρίς να έχουν παρακολουθήσει λύκειο)</a:t>
                      </a:r>
                      <a:endParaRPr lang="el-GR" sz="18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n-US" sz="1800" kern="50">
                          <a:effectLst/>
                        </a:rPr>
                        <a:t>13.2%</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n-US" sz="1800" kern="50">
                          <a:effectLst/>
                        </a:rPr>
                        <a:t>13.6%</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n-US" sz="1800" kern="50">
                          <a:effectLst/>
                        </a:rPr>
                        <a:t>15.8%</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r>
                        <a:rPr lang="en-US" sz="1800" kern="50">
                          <a:effectLst/>
                        </a:rPr>
                        <a:t>15.2%</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1081767392"/>
                  </a:ext>
                </a:extLst>
              </a:tr>
              <a:tr h="437387">
                <a:tc>
                  <a:txBody>
                    <a:bodyPr/>
                    <a:lstStyle/>
                    <a:p>
                      <a:pPr algn="just" fontAlgn="auto"/>
                      <a:r>
                        <a:rPr lang="en-US" sz="1800" kern="50" dirty="0">
                          <a:effectLst/>
                        </a:rPr>
                        <a:t>Απ</a:t>
                      </a:r>
                      <a:r>
                        <a:rPr lang="en-US" sz="1800" kern="50" dirty="0" err="1">
                          <a:effectLst/>
                        </a:rPr>
                        <a:t>όφοιτοι</a:t>
                      </a:r>
                      <a:r>
                        <a:rPr lang="en-US" sz="1800" kern="50" dirty="0">
                          <a:effectLst/>
                        </a:rPr>
                        <a:t> </a:t>
                      </a:r>
                      <a:r>
                        <a:rPr lang="en-US" sz="1800" kern="50" dirty="0" err="1">
                          <a:effectLst/>
                        </a:rPr>
                        <a:t>Δημοτικού</a:t>
                      </a:r>
                      <a:endParaRPr lang="el-GR" sz="18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n-US" sz="1800" kern="50">
                          <a:effectLst/>
                        </a:rPr>
                        <a:t>23.3%</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n-US" sz="1800" kern="50">
                          <a:effectLst/>
                        </a:rPr>
                        <a:t>29%</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n-US" sz="1800" kern="50">
                          <a:effectLst/>
                        </a:rPr>
                        <a:t>25.0%</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r>
                        <a:rPr lang="en-US" sz="1800" kern="50">
                          <a:effectLst/>
                        </a:rPr>
                        <a:t>27.0%</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3695266536"/>
                  </a:ext>
                </a:extLst>
              </a:tr>
              <a:tr h="437387">
                <a:tc>
                  <a:txBody>
                    <a:bodyPr/>
                    <a:lstStyle/>
                    <a:p>
                      <a:pPr algn="just" fontAlgn="auto"/>
                      <a:r>
                        <a:rPr lang="en-US" sz="1800" kern="50" dirty="0" err="1">
                          <a:effectLst/>
                        </a:rPr>
                        <a:t>Λοι</a:t>
                      </a:r>
                      <a:r>
                        <a:rPr lang="en-US" sz="1800" kern="50" dirty="0">
                          <a:effectLst/>
                        </a:rPr>
                        <a:t>ποί</a:t>
                      </a:r>
                      <a:endParaRPr lang="el-GR" sz="18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n-US" sz="1800" kern="50">
                          <a:effectLst/>
                        </a:rPr>
                        <a:t>18.8%</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n-US" sz="1800" kern="50">
                          <a:effectLst/>
                        </a:rPr>
                        <a:t>18.1%</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n-US" sz="1800" kern="50">
                          <a:effectLst/>
                        </a:rPr>
                        <a:t>19.3%</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r>
                        <a:rPr lang="en-US" sz="1800" kern="50">
                          <a:effectLst/>
                        </a:rPr>
                        <a:t>20.9%</a:t>
                      </a:r>
                      <a:endParaRPr lang="el-GR" sz="1800" kern="5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2473867818"/>
                  </a:ext>
                </a:extLst>
              </a:tr>
              <a:tr h="437387">
                <a:tc>
                  <a:txBody>
                    <a:bodyPr/>
                    <a:lstStyle/>
                    <a:p>
                      <a:pPr algn="just" fontAlgn="auto"/>
                      <a:r>
                        <a:rPr lang="en-US" sz="1800" kern="50" dirty="0" err="1">
                          <a:effectLst/>
                        </a:rPr>
                        <a:t>Σύνολο</a:t>
                      </a:r>
                      <a:endParaRPr lang="el-GR" sz="18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n-US" sz="1800" kern="50" dirty="0">
                          <a:effectLst/>
                        </a:rPr>
                        <a:t>100.0%</a:t>
                      </a:r>
                      <a:endParaRPr lang="el-GR" sz="18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n-US" sz="1800" kern="50" dirty="0">
                          <a:effectLst/>
                        </a:rPr>
                        <a:t>100.0%</a:t>
                      </a:r>
                      <a:endParaRPr lang="el-GR" sz="18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tabLst>
                          <a:tab pos="1133475" algn="l"/>
                        </a:tabLst>
                      </a:pPr>
                      <a:r>
                        <a:rPr lang="en-US" sz="1800" kern="50" dirty="0">
                          <a:effectLst/>
                        </a:rPr>
                        <a:t>100.0%</a:t>
                      </a:r>
                      <a:endParaRPr lang="el-GR" sz="18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r" fontAlgn="auto"/>
                      <a:r>
                        <a:rPr lang="en-US" sz="1800" kern="50" dirty="0">
                          <a:effectLst/>
                        </a:rPr>
                        <a:t>100.0%</a:t>
                      </a:r>
                      <a:endParaRPr lang="el-GR" sz="1800" kern="5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413466764"/>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ustomShape 1">
            <a:extLst>
              <a:ext uri="{FF2B5EF4-FFF2-40B4-BE49-F238E27FC236}">
                <a16:creationId xmlns:a16="http://schemas.microsoft.com/office/drawing/2014/main" id="{4C49310E-F210-4D42-A783-CE5061D50D37}"/>
              </a:ext>
            </a:extLst>
          </p:cNvPr>
          <p:cNvSpPr/>
          <p:nvPr/>
        </p:nvSpPr>
        <p:spPr>
          <a:xfrm>
            <a:off x="874685" y="1954923"/>
            <a:ext cx="5222109" cy="2343807"/>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9pPr>
          </a:lstStyle>
          <a:p>
            <a:pPr algn="ctr" eaLnBrk="1" hangingPunct="1">
              <a:lnSpc>
                <a:spcPct val="100000"/>
              </a:lnSpc>
              <a:spcBef>
                <a:spcPct val="0"/>
              </a:spcBef>
              <a:buFontTx/>
              <a:buNone/>
            </a:pPr>
            <a:r>
              <a:rPr lang="el-GR" altLang="el-GR" dirty="0">
                <a:solidFill>
                  <a:srgbClr val="000000"/>
                </a:solidFill>
              </a:rPr>
              <a:t>Απόφοιτοι τριτοβάθμιας εκπαίδευσης (ΑΕΙ και ΤΕΙ), ως ποσοστό του μόνιμου πληθυσμού το 2011</a:t>
            </a:r>
            <a:r>
              <a:rPr lang="en-US" altLang="el-GR" dirty="0">
                <a:solidFill>
                  <a:srgbClr val="000000"/>
                </a:solidFill>
              </a:rPr>
              <a:t>.</a:t>
            </a:r>
            <a:endParaRPr lang="el-GR" altLang="el-GR" sz="1800" dirty="0"/>
          </a:p>
        </p:txBody>
      </p:sp>
      <p:sp>
        <p:nvSpPr>
          <p:cNvPr id="4" name="TextBox 3">
            <a:extLst>
              <a:ext uri="{FF2B5EF4-FFF2-40B4-BE49-F238E27FC236}">
                <a16:creationId xmlns:a16="http://schemas.microsoft.com/office/drawing/2014/main" id="{44928C35-B58C-4BC5-BE23-58A2D12BA412}"/>
              </a:ext>
            </a:extLst>
          </p:cNvPr>
          <p:cNvSpPr txBox="1"/>
          <p:nvPr/>
        </p:nvSpPr>
        <p:spPr>
          <a:xfrm>
            <a:off x="7186863" y="6456583"/>
            <a:ext cx="1668379" cy="261610"/>
          </a:xfrm>
          <a:prstGeom prst="rect">
            <a:avLst/>
          </a:prstGeom>
          <a:noFill/>
        </p:spPr>
        <p:txBody>
          <a:bodyPr wrap="square" rtlCol="0">
            <a:spAutoFit/>
          </a:bodyPr>
          <a:lstStyle/>
          <a:p>
            <a:r>
              <a:rPr lang="el-GR" sz="1100" dirty="0"/>
              <a:t>Β. Γαβαλάς (2019) </a:t>
            </a:r>
          </a:p>
        </p:txBody>
      </p:sp>
      <p:pic>
        <p:nvPicPr>
          <p:cNvPr id="3" name="Εικόνα 2" descr="Εικόνα που περιέχει χάρτης&#10;&#10;Περιγραφή που δημιουργήθηκε αυτόματα">
            <a:extLst>
              <a:ext uri="{FF2B5EF4-FFF2-40B4-BE49-F238E27FC236}">
                <a16:creationId xmlns:a16="http://schemas.microsoft.com/office/drawing/2014/main" id="{F8D170FC-200C-4AB8-9107-1D918214E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6587" y="0"/>
            <a:ext cx="4849683" cy="6858000"/>
          </a:xfrm>
          <a:prstGeom prst="rect">
            <a:avLst/>
          </a:prstGeom>
        </p:spPr>
      </p:pic>
      <p:sp>
        <p:nvSpPr>
          <p:cNvPr id="5" name="TextBox 4">
            <a:extLst>
              <a:ext uri="{FF2B5EF4-FFF2-40B4-BE49-F238E27FC236}">
                <a16:creationId xmlns:a16="http://schemas.microsoft.com/office/drawing/2014/main" id="{744DC27F-4814-D0E3-8A82-9D5799DBC68A}"/>
              </a:ext>
            </a:extLst>
          </p:cNvPr>
          <p:cNvSpPr txBox="1"/>
          <p:nvPr/>
        </p:nvSpPr>
        <p:spPr>
          <a:xfrm>
            <a:off x="760587" y="5434310"/>
            <a:ext cx="6096000" cy="430887"/>
          </a:xfrm>
          <a:prstGeom prst="rect">
            <a:avLst/>
          </a:prstGeom>
          <a:noFill/>
        </p:spPr>
        <p:txBody>
          <a:bodyPr wrap="square">
            <a:spAutoFit/>
          </a:bodyPr>
          <a:lstStyle/>
          <a:p>
            <a:r>
              <a:rPr lang="el-GR" sz="1050" spc="-1" dirty="0">
                <a:solidFill>
                  <a:srgbClr val="236292"/>
                </a:solidFill>
                <a:uFill>
                  <a:solidFill>
                    <a:srgbClr val="FFFFFF"/>
                  </a:solidFill>
                </a:uFill>
                <a:latin typeface="Trebuchet MS"/>
                <a:ea typeface="Microsoft YaHei"/>
              </a:rPr>
              <a:t>Πηγή: </a:t>
            </a:r>
            <a:r>
              <a:rPr lang="el-GR" altLang="el-GR" sz="1050" dirty="0"/>
              <a:t>Γαβαλάς Β. (2019) </a:t>
            </a:r>
            <a:r>
              <a:rPr lang="el-GR" altLang="el-GR" sz="1050" i="1" dirty="0"/>
              <a:t>Ο πληθυσμός των νησιών του Αρχιπελάγους. </a:t>
            </a:r>
            <a:r>
              <a:rPr lang="el-GR" altLang="el-GR" sz="1050" dirty="0"/>
              <a:t>Θεσσαλονίκη: </a:t>
            </a:r>
            <a:r>
              <a:rPr lang="el-GR" altLang="el-GR" sz="1050" dirty="0" err="1"/>
              <a:t>Δίσιγμα</a:t>
            </a:r>
            <a:r>
              <a:rPr lang="el-GR" altLang="el-GR" sz="1050" dirty="0"/>
              <a:t>.</a:t>
            </a:r>
            <a:br>
              <a:rPr lang="el-GR" sz="1050" spc="-1" dirty="0">
                <a:solidFill>
                  <a:srgbClr val="000000"/>
                </a:solidFill>
                <a:uFill>
                  <a:solidFill>
                    <a:srgbClr val="FFFFFF"/>
                  </a:solidFill>
                </a:uFill>
              </a:rPr>
            </a:br>
            <a:endParaRPr lang="el-GR" sz="10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790C3E32-8528-4FA3-B114-9214D346E189}"/>
              </a:ext>
            </a:extLst>
          </p:cNvPr>
          <p:cNvSpPr>
            <a:spLocks noGrp="1"/>
          </p:cNvSpPr>
          <p:nvPr>
            <p:ph type="title"/>
          </p:nvPr>
        </p:nvSpPr>
        <p:spPr>
          <a:xfrm>
            <a:off x="1247111" y="1891862"/>
            <a:ext cx="4849683" cy="2681726"/>
          </a:xfrm>
        </p:spPr>
        <p:txBody>
          <a:bodyPr/>
          <a:lstStyle/>
          <a:p>
            <a:pPr algn="ctr" eaLnBrk="1" hangingPunct="1"/>
            <a:r>
              <a:rPr lang="el-GR" altLang="el-GR" sz="3200" dirty="0"/>
              <a:t>Αναλογία των φύλων των αποφοίτων τριτοβάθμιας εκπαίδευσης.</a:t>
            </a:r>
          </a:p>
        </p:txBody>
      </p:sp>
      <p:pic>
        <p:nvPicPr>
          <p:cNvPr id="3" name="Εικόνα 2">
            <a:extLst>
              <a:ext uri="{FF2B5EF4-FFF2-40B4-BE49-F238E27FC236}">
                <a16:creationId xmlns:a16="http://schemas.microsoft.com/office/drawing/2014/main" id="{EB97934D-DCBA-4842-B66A-B577FD999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071" y="0"/>
            <a:ext cx="4849683" cy="6858000"/>
          </a:xfrm>
          <a:prstGeom prst="rect">
            <a:avLst/>
          </a:prstGeom>
        </p:spPr>
      </p:pic>
      <p:sp>
        <p:nvSpPr>
          <p:cNvPr id="4" name="TextBox 3">
            <a:extLst>
              <a:ext uri="{FF2B5EF4-FFF2-40B4-BE49-F238E27FC236}">
                <a16:creationId xmlns:a16="http://schemas.microsoft.com/office/drawing/2014/main" id="{AA1E634E-6710-A060-BFC4-EFC71BA600D1}"/>
              </a:ext>
            </a:extLst>
          </p:cNvPr>
          <p:cNvSpPr txBox="1"/>
          <p:nvPr/>
        </p:nvSpPr>
        <p:spPr>
          <a:xfrm>
            <a:off x="419100" y="4872335"/>
            <a:ext cx="6096000" cy="430887"/>
          </a:xfrm>
          <a:prstGeom prst="rect">
            <a:avLst/>
          </a:prstGeom>
          <a:noFill/>
        </p:spPr>
        <p:txBody>
          <a:bodyPr wrap="square">
            <a:spAutoFit/>
          </a:bodyPr>
          <a:lstStyle/>
          <a:p>
            <a:r>
              <a:rPr lang="el-GR" sz="1050" spc="-1" dirty="0">
                <a:solidFill>
                  <a:srgbClr val="236292"/>
                </a:solidFill>
                <a:uFill>
                  <a:solidFill>
                    <a:srgbClr val="FFFFFF"/>
                  </a:solidFill>
                </a:uFill>
                <a:latin typeface="Trebuchet MS"/>
                <a:ea typeface="Microsoft YaHei"/>
              </a:rPr>
              <a:t>Πηγή: </a:t>
            </a:r>
            <a:r>
              <a:rPr lang="el-GR" altLang="el-GR" sz="1050" dirty="0"/>
              <a:t>Γαβαλάς Β. (2019) </a:t>
            </a:r>
            <a:r>
              <a:rPr lang="el-GR" altLang="el-GR" sz="1050" i="1" dirty="0"/>
              <a:t>Ο πληθυσμός των νησιών του Αρχιπελάγους. </a:t>
            </a:r>
            <a:r>
              <a:rPr lang="el-GR" altLang="el-GR" sz="1050" dirty="0"/>
              <a:t>Θεσσαλονίκη: </a:t>
            </a:r>
            <a:r>
              <a:rPr lang="el-GR" altLang="el-GR" sz="1050" dirty="0" err="1"/>
              <a:t>Δίσιγμα</a:t>
            </a:r>
            <a:r>
              <a:rPr lang="el-GR" altLang="el-GR" sz="1050" dirty="0"/>
              <a:t>.</a:t>
            </a:r>
            <a:br>
              <a:rPr lang="el-GR" sz="1050" spc="-1" dirty="0">
                <a:solidFill>
                  <a:srgbClr val="000000"/>
                </a:solidFill>
                <a:uFill>
                  <a:solidFill>
                    <a:srgbClr val="FFFFFF"/>
                  </a:solidFill>
                </a:uFill>
              </a:rPr>
            </a:br>
            <a:endParaRPr lang="el-GR" sz="10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1">
            <a:extLst>
              <a:ext uri="{FF2B5EF4-FFF2-40B4-BE49-F238E27FC236}">
                <a16:creationId xmlns:a16="http://schemas.microsoft.com/office/drawing/2014/main" id="{A95A509A-F0D3-4D1B-A87D-EBF07DF87C99}"/>
              </a:ext>
            </a:extLst>
          </p:cNvPr>
          <p:cNvSpPr/>
          <p:nvPr/>
        </p:nvSpPr>
        <p:spPr>
          <a:xfrm>
            <a:off x="609600" y="273050"/>
            <a:ext cx="10972800" cy="1144588"/>
          </a:xfrm>
          <a:prstGeom prst="rect">
            <a:avLst/>
          </a:prstGeom>
          <a:noFill/>
          <a:ln>
            <a:noFill/>
          </a:ln>
        </p:spPr>
        <p:style>
          <a:lnRef idx="0">
            <a:scrgbClr r="0" g="0" b="0"/>
          </a:lnRef>
          <a:fillRef idx="0">
            <a:scrgbClr r="0" g="0" b="0"/>
          </a:fillRef>
          <a:effectRef idx="0">
            <a:scrgbClr r="0" g="0" b="0"/>
          </a:effectRef>
          <a:fontRef idx="minor"/>
        </p:style>
      </p:sp>
      <p:sp>
        <p:nvSpPr>
          <p:cNvPr id="146" name="CustomShape 2">
            <a:extLst>
              <a:ext uri="{FF2B5EF4-FFF2-40B4-BE49-F238E27FC236}">
                <a16:creationId xmlns:a16="http://schemas.microsoft.com/office/drawing/2014/main" id="{550E1219-DF3A-4B42-835E-0863CC284AF9}"/>
              </a:ext>
            </a:extLst>
          </p:cNvPr>
          <p:cNvSpPr/>
          <p:nvPr/>
        </p:nvSpPr>
        <p:spPr>
          <a:xfrm>
            <a:off x="394426" y="1114698"/>
            <a:ext cx="3785688" cy="2151572"/>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9pPr>
          </a:lstStyle>
          <a:p>
            <a:pPr eaLnBrk="1" hangingPunct="1">
              <a:spcBef>
                <a:spcPct val="0"/>
              </a:spcBef>
              <a:buFontTx/>
              <a:buNone/>
            </a:pPr>
            <a:r>
              <a:rPr lang="el-GR" altLang="el-GR" sz="3200" dirty="0">
                <a:solidFill>
                  <a:srgbClr val="000000"/>
                </a:solidFill>
              </a:rPr>
              <a:t>Μορφωτικό επίπεδο και τουριστική ανάπτυξη.</a:t>
            </a:r>
            <a:endParaRPr lang="el-GR" altLang="el-GR" sz="1800" dirty="0"/>
          </a:p>
        </p:txBody>
      </p:sp>
      <p:graphicFrame>
        <p:nvGraphicFramePr>
          <p:cNvPr id="3" name="Πίνακας 2">
            <a:extLst>
              <a:ext uri="{FF2B5EF4-FFF2-40B4-BE49-F238E27FC236}">
                <a16:creationId xmlns:a16="http://schemas.microsoft.com/office/drawing/2014/main" id="{A4D880F8-A04A-401A-89CB-4637C8E55EC3}"/>
              </a:ext>
            </a:extLst>
          </p:cNvPr>
          <p:cNvGraphicFramePr>
            <a:graphicFrameLocks noGrp="1"/>
          </p:cNvGraphicFramePr>
          <p:nvPr>
            <p:extLst>
              <p:ext uri="{D42A27DB-BD31-4B8C-83A1-F6EECF244321}">
                <p14:modId xmlns:p14="http://schemas.microsoft.com/office/powerpoint/2010/main" val="3316040499"/>
              </p:ext>
            </p:extLst>
          </p:nvPr>
        </p:nvGraphicFramePr>
        <p:xfrm>
          <a:off x="5338354" y="0"/>
          <a:ext cx="6270172" cy="6861894"/>
        </p:xfrm>
        <a:graphic>
          <a:graphicData uri="http://schemas.openxmlformats.org/drawingml/2006/table">
            <a:tbl>
              <a:tblPr>
                <a:tableStyleId>{5C22544A-7EE6-4342-B048-85BDC9FD1C3A}</a:tableStyleId>
              </a:tblPr>
              <a:tblGrid>
                <a:gridCol w="933683">
                  <a:extLst>
                    <a:ext uri="{9D8B030D-6E8A-4147-A177-3AD203B41FA5}">
                      <a16:colId xmlns:a16="http://schemas.microsoft.com/office/drawing/2014/main" val="2951120923"/>
                    </a:ext>
                  </a:extLst>
                </a:gridCol>
                <a:gridCol w="1006273">
                  <a:extLst>
                    <a:ext uri="{9D8B030D-6E8A-4147-A177-3AD203B41FA5}">
                      <a16:colId xmlns:a16="http://schemas.microsoft.com/office/drawing/2014/main" val="2778129374"/>
                    </a:ext>
                  </a:extLst>
                </a:gridCol>
                <a:gridCol w="899839">
                  <a:extLst>
                    <a:ext uri="{9D8B030D-6E8A-4147-A177-3AD203B41FA5}">
                      <a16:colId xmlns:a16="http://schemas.microsoft.com/office/drawing/2014/main" val="3374474493"/>
                    </a:ext>
                  </a:extLst>
                </a:gridCol>
                <a:gridCol w="878765">
                  <a:extLst>
                    <a:ext uri="{9D8B030D-6E8A-4147-A177-3AD203B41FA5}">
                      <a16:colId xmlns:a16="http://schemas.microsoft.com/office/drawing/2014/main" val="197766467"/>
                    </a:ext>
                  </a:extLst>
                </a:gridCol>
                <a:gridCol w="557349">
                  <a:extLst>
                    <a:ext uri="{9D8B030D-6E8A-4147-A177-3AD203B41FA5}">
                      <a16:colId xmlns:a16="http://schemas.microsoft.com/office/drawing/2014/main" val="1383047255"/>
                    </a:ext>
                  </a:extLst>
                </a:gridCol>
                <a:gridCol w="1053737">
                  <a:extLst>
                    <a:ext uri="{9D8B030D-6E8A-4147-A177-3AD203B41FA5}">
                      <a16:colId xmlns:a16="http://schemas.microsoft.com/office/drawing/2014/main" val="3101632365"/>
                    </a:ext>
                  </a:extLst>
                </a:gridCol>
                <a:gridCol w="940526">
                  <a:extLst>
                    <a:ext uri="{9D8B030D-6E8A-4147-A177-3AD203B41FA5}">
                      <a16:colId xmlns:a16="http://schemas.microsoft.com/office/drawing/2014/main" val="2525134902"/>
                    </a:ext>
                  </a:extLst>
                </a:gridCol>
              </a:tblGrid>
              <a:tr h="583474">
                <a:tc>
                  <a:txBody>
                    <a:bodyPr/>
                    <a:lstStyle/>
                    <a:p>
                      <a:pPr fontAlgn="auto"/>
                      <a:r>
                        <a:rPr lang="el-GR" sz="800" b="1" kern="50" dirty="0">
                          <a:effectLst/>
                        </a:rPr>
                        <a:t> </a:t>
                      </a:r>
                    </a:p>
                    <a:p>
                      <a:pPr fontAlgn="auto"/>
                      <a:r>
                        <a:rPr lang="el-GR" sz="800" b="1" kern="50" dirty="0">
                          <a:effectLst/>
                        </a:rPr>
                        <a:t>Νησί</a:t>
                      </a:r>
                      <a:endParaRPr lang="el-GR" sz="800" b="1"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ctr" fontAlgn="auto"/>
                      <a:r>
                        <a:rPr lang="el-GR" sz="800" b="1" kern="50" dirty="0" err="1">
                          <a:effectLst/>
                        </a:rPr>
                        <a:t>Επαγγελματι-κές</a:t>
                      </a:r>
                      <a:r>
                        <a:rPr lang="el-GR" sz="800" b="1" kern="50" dirty="0">
                          <a:effectLst/>
                        </a:rPr>
                        <a:t> τουριστικές κλίνες ανά κάτοικο 2013</a:t>
                      </a:r>
                    </a:p>
                    <a:p>
                      <a:pPr algn="ctr" fontAlgn="auto"/>
                      <a:r>
                        <a:rPr lang="el-GR" sz="800" b="1" kern="50" dirty="0">
                          <a:effectLst/>
                        </a:rPr>
                        <a:t>(1)</a:t>
                      </a:r>
                      <a:endParaRPr lang="el-GR" sz="800" b="1"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ctr" fontAlgn="auto"/>
                      <a:r>
                        <a:rPr lang="el-GR" sz="800" b="1" kern="50" dirty="0">
                          <a:effectLst/>
                        </a:rPr>
                        <a:t> </a:t>
                      </a:r>
                    </a:p>
                    <a:p>
                      <a:pPr algn="ctr" fontAlgn="auto"/>
                      <a:r>
                        <a:rPr lang="el-GR" sz="800" b="1" kern="50" dirty="0">
                          <a:effectLst/>
                        </a:rPr>
                        <a:t>% αποφοίτων</a:t>
                      </a:r>
                      <a:r>
                        <a:rPr lang="en-US" sz="800" b="1" kern="50" dirty="0">
                          <a:effectLst/>
                        </a:rPr>
                        <a:t> </a:t>
                      </a:r>
                      <a:r>
                        <a:rPr lang="en-US" sz="800" b="1" kern="50" dirty="0" err="1">
                          <a:effectLst/>
                        </a:rPr>
                        <a:t>τριτο</a:t>
                      </a:r>
                      <a:r>
                        <a:rPr lang="en-US" sz="800" b="1" kern="50" dirty="0">
                          <a:effectLst/>
                        </a:rPr>
                        <a:t>βάθμιας εκπαίδευσης </a:t>
                      </a:r>
                      <a:r>
                        <a:rPr lang="el-GR" sz="800" b="1" kern="50" dirty="0">
                          <a:effectLst/>
                        </a:rPr>
                        <a:t>(2)</a:t>
                      </a:r>
                      <a:endParaRPr lang="el-GR" sz="800" b="1"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ctr" fontAlgn="auto"/>
                      <a:r>
                        <a:rPr lang="el-GR" sz="800" b="1" kern="50" dirty="0">
                          <a:effectLst/>
                        </a:rPr>
                        <a:t> </a:t>
                      </a:r>
                    </a:p>
                    <a:p>
                      <a:pPr algn="ctr" fontAlgn="auto"/>
                      <a:r>
                        <a:rPr lang="el-GR" sz="800" b="1" kern="50" dirty="0">
                          <a:effectLst/>
                        </a:rPr>
                        <a:t> </a:t>
                      </a:r>
                    </a:p>
                    <a:p>
                      <a:pPr algn="ctr" fontAlgn="auto"/>
                      <a:r>
                        <a:rPr lang="el-GR" sz="800" b="1" kern="50" dirty="0">
                          <a:effectLst/>
                        </a:rPr>
                        <a:t>% αποφοίτων</a:t>
                      </a:r>
                      <a:r>
                        <a:rPr lang="en-US" sz="800" b="1" kern="50" dirty="0">
                          <a:effectLst/>
                        </a:rPr>
                        <a:t> </a:t>
                      </a:r>
                      <a:r>
                        <a:rPr lang="en-US" sz="800" b="1" kern="50" dirty="0" err="1">
                          <a:effectLst/>
                        </a:rPr>
                        <a:t>μετ</a:t>
                      </a:r>
                      <a:r>
                        <a:rPr lang="en-US" sz="800" b="1" kern="50" dirty="0">
                          <a:effectLst/>
                        </a:rPr>
                        <a:t>αδευτεροβάθμιας </a:t>
                      </a:r>
                      <a:r>
                        <a:rPr lang="el-GR" sz="800" b="1" kern="50" dirty="0">
                          <a:effectLst/>
                        </a:rPr>
                        <a:t>(3)</a:t>
                      </a:r>
                      <a:endParaRPr lang="el-GR" sz="800" b="1"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ctr" fontAlgn="auto"/>
                      <a:r>
                        <a:rPr lang="el-GR" sz="800" b="1" kern="50" dirty="0">
                          <a:effectLst/>
                        </a:rPr>
                        <a:t> </a:t>
                      </a:r>
                    </a:p>
                    <a:p>
                      <a:pPr algn="ctr" fontAlgn="auto"/>
                      <a:r>
                        <a:rPr lang="el-GR" sz="800" b="1" kern="50" dirty="0">
                          <a:effectLst/>
                        </a:rPr>
                        <a:t>% αποφοίτων</a:t>
                      </a:r>
                      <a:r>
                        <a:rPr lang="en-US" sz="800" b="1" kern="50" dirty="0">
                          <a:effectLst/>
                        </a:rPr>
                        <a:t> </a:t>
                      </a:r>
                      <a:r>
                        <a:rPr lang="en-US" sz="800" b="1" kern="50" dirty="0" err="1">
                          <a:effectLst/>
                        </a:rPr>
                        <a:t>Λυκείου</a:t>
                      </a:r>
                      <a:r>
                        <a:rPr lang="en-US" sz="800" b="1" kern="50" dirty="0">
                          <a:effectLst/>
                        </a:rPr>
                        <a:t> </a:t>
                      </a:r>
                      <a:r>
                        <a:rPr lang="el-GR" sz="800" b="1" kern="50" dirty="0">
                          <a:effectLst/>
                        </a:rPr>
                        <a:t>(4)</a:t>
                      </a:r>
                      <a:endParaRPr lang="el-GR" sz="800" b="1"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ctr" fontAlgn="auto"/>
                      <a:r>
                        <a:rPr lang="el-GR" sz="800" b="1" kern="50" dirty="0">
                          <a:effectLst/>
                        </a:rPr>
                        <a:t> </a:t>
                      </a:r>
                    </a:p>
                    <a:p>
                      <a:pPr fontAlgn="auto"/>
                      <a:r>
                        <a:rPr lang="el-GR" sz="800" b="1" kern="50" dirty="0">
                          <a:effectLst/>
                        </a:rPr>
                        <a:t>% Αποφοίτων 3-τάξιου γυμνασίου ή επαγγελματικής σχολής (5)</a:t>
                      </a:r>
                      <a:endParaRPr lang="el-GR" sz="800" b="1"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ctr" fontAlgn="auto"/>
                      <a:r>
                        <a:rPr lang="el-GR" sz="800" b="1" kern="50" dirty="0">
                          <a:effectLst/>
                        </a:rPr>
                        <a:t> </a:t>
                      </a:r>
                    </a:p>
                    <a:p>
                      <a:pPr algn="ctr" fontAlgn="auto"/>
                      <a:r>
                        <a:rPr lang="el-GR" sz="800" b="1" kern="50" dirty="0">
                          <a:effectLst/>
                        </a:rPr>
                        <a:t>% αποφοίτων </a:t>
                      </a:r>
                      <a:r>
                        <a:rPr lang="en-US" sz="800" b="1" kern="50" dirty="0" err="1">
                          <a:effectLst/>
                        </a:rPr>
                        <a:t>Δημοτικού</a:t>
                      </a:r>
                      <a:r>
                        <a:rPr lang="en-US" sz="800" b="1" kern="50" dirty="0">
                          <a:effectLst/>
                        </a:rPr>
                        <a:t> </a:t>
                      </a:r>
                      <a:r>
                        <a:rPr lang="el-GR" sz="800" b="1" kern="50" dirty="0">
                          <a:effectLst/>
                        </a:rPr>
                        <a:t>(6)</a:t>
                      </a:r>
                      <a:endParaRPr lang="el-GR" sz="800" b="1"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438391247"/>
                  </a:ext>
                </a:extLst>
              </a:tr>
              <a:tr h="137009">
                <a:tc>
                  <a:txBody>
                    <a:bodyPr/>
                    <a:lstStyle/>
                    <a:p>
                      <a:pPr fontAlgn="auto"/>
                      <a:r>
                        <a:rPr lang="el-GR" sz="800" kern="50">
                          <a:effectLst/>
                        </a:rPr>
                        <a:t>Αγαθονήσι</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0,15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11,9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4,4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11,8</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16,3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35,1</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1730729807"/>
                  </a:ext>
                </a:extLst>
              </a:tr>
              <a:tr h="226065">
                <a:tc>
                  <a:txBody>
                    <a:bodyPr/>
                    <a:lstStyle/>
                    <a:p>
                      <a:pPr fontAlgn="auto"/>
                      <a:r>
                        <a:rPr lang="el-GR" sz="800" kern="50">
                          <a:effectLst/>
                        </a:rPr>
                        <a:t>Άγ</a:t>
                      </a:r>
                      <a:r>
                        <a:rPr lang="en-US" sz="800" kern="50">
                          <a:effectLst/>
                        </a:rPr>
                        <a:t>.</a:t>
                      </a:r>
                      <a:r>
                        <a:rPr lang="el-GR" sz="800" kern="50">
                          <a:effectLst/>
                        </a:rPr>
                        <a:t> Ευστράτιος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0,53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9,1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5,2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20,4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13,0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30,3</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1295235283"/>
                  </a:ext>
                </a:extLst>
              </a:tr>
              <a:tr h="137009">
                <a:tc>
                  <a:txBody>
                    <a:bodyPr/>
                    <a:lstStyle/>
                    <a:p>
                      <a:pPr fontAlgn="auto"/>
                      <a:r>
                        <a:rPr lang="el-GR" sz="800" kern="50">
                          <a:effectLst/>
                        </a:rPr>
                        <a:t>Αμοργός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1,63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13,1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4,0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16,6</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15,4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33</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1830501619"/>
                  </a:ext>
                </a:extLst>
              </a:tr>
              <a:tr h="137009">
                <a:tc>
                  <a:txBody>
                    <a:bodyPr/>
                    <a:lstStyle/>
                    <a:p>
                      <a:pPr fontAlgn="auto"/>
                      <a:r>
                        <a:rPr lang="el-GR" sz="800" kern="50">
                          <a:effectLst/>
                        </a:rPr>
                        <a:t>Ανάφη</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0,74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8,9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4,1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19,4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13,4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33,9</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1809799293"/>
                  </a:ext>
                </a:extLst>
              </a:tr>
              <a:tr h="137009">
                <a:tc>
                  <a:txBody>
                    <a:bodyPr/>
                    <a:lstStyle/>
                    <a:p>
                      <a:pPr fontAlgn="auto"/>
                      <a:r>
                        <a:rPr lang="el-GR" sz="800" kern="50">
                          <a:effectLst/>
                        </a:rPr>
                        <a:t>Άνδρος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0,57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11,3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3,9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18,6</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15,3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34,3</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3992204373"/>
                  </a:ext>
                </a:extLst>
              </a:tr>
              <a:tr h="137009">
                <a:tc>
                  <a:txBody>
                    <a:bodyPr/>
                    <a:lstStyle/>
                    <a:p>
                      <a:pPr fontAlgn="auto"/>
                      <a:r>
                        <a:rPr lang="el-GR" sz="800" kern="50">
                          <a:effectLst/>
                        </a:rPr>
                        <a:t>Αντίπαρος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2,11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7,8</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3,8</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22,1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17,3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27,7</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509262170"/>
                  </a:ext>
                </a:extLst>
              </a:tr>
              <a:tr h="150710">
                <a:tc>
                  <a:txBody>
                    <a:bodyPr/>
                    <a:lstStyle/>
                    <a:p>
                      <a:pPr fontAlgn="auto"/>
                      <a:r>
                        <a:rPr lang="el-GR" sz="800" kern="50">
                          <a:effectLst/>
                        </a:rPr>
                        <a:t>Αστυπάλαια</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1,18</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9,4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3,7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16,6</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22,7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26,5</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2899661553"/>
                  </a:ext>
                </a:extLst>
              </a:tr>
              <a:tr h="137009">
                <a:tc>
                  <a:txBody>
                    <a:bodyPr/>
                    <a:lstStyle/>
                    <a:p>
                      <a:pPr fontAlgn="auto"/>
                      <a:r>
                        <a:rPr lang="el-GR" sz="800" kern="50">
                          <a:effectLst/>
                        </a:rPr>
                        <a:t>Θήρας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2,39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9,6</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4,3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19,6</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16,9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26,5</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1042257270"/>
                  </a:ext>
                </a:extLst>
              </a:tr>
              <a:tr h="137009">
                <a:tc>
                  <a:txBody>
                    <a:bodyPr/>
                    <a:lstStyle/>
                    <a:p>
                      <a:pPr fontAlgn="auto"/>
                      <a:r>
                        <a:rPr lang="el-GR" sz="800" kern="50">
                          <a:effectLst/>
                        </a:rPr>
                        <a:t>Ικαρία</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0,25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11,1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5,2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21,7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21,4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26,9</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1884504038"/>
                  </a:ext>
                </a:extLst>
              </a:tr>
              <a:tr h="137009">
                <a:tc>
                  <a:txBody>
                    <a:bodyPr/>
                    <a:lstStyle/>
                    <a:p>
                      <a:pPr fontAlgn="auto"/>
                      <a:r>
                        <a:rPr lang="el-GR" sz="800" kern="50">
                          <a:effectLst/>
                        </a:rPr>
                        <a:t>Ίος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2,65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8,8</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4,2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18,2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19,1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32,0</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962517867"/>
                  </a:ext>
                </a:extLst>
              </a:tr>
              <a:tr h="137009">
                <a:tc>
                  <a:txBody>
                    <a:bodyPr/>
                    <a:lstStyle/>
                    <a:p>
                      <a:pPr fontAlgn="auto"/>
                      <a:r>
                        <a:rPr lang="el-GR" sz="800" kern="50">
                          <a:effectLst/>
                        </a:rPr>
                        <a:t>Κάλυμνος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0,15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11,1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3,6</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16,6</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14,0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30,1</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3495569205"/>
                  </a:ext>
                </a:extLst>
              </a:tr>
              <a:tr h="137009">
                <a:tc>
                  <a:txBody>
                    <a:bodyPr/>
                    <a:lstStyle/>
                    <a:p>
                      <a:pPr fontAlgn="auto"/>
                      <a:r>
                        <a:rPr lang="el-GR" sz="800" kern="50">
                          <a:effectLst/>
                        </a:rPr>
                        <a:t>Κάρπαθος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1,18</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11,0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6,8</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19,7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16,6</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27,5</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1901726714"/>
                  </a:ext>
                </a:extLst>
              </a:tr>
              <a:tr h="137009">
                <a:tc>
                  <a:txBody>
                    <a:bodyPr/>
                    <a:lstStyle/>
                    <a:p>
                      <a:pPr fontAlgn="auto"/>
                      <a:r>
                        <a:rPr lang="el-GR" sz="800" kern="50">
                          <a:effectLst/>
                        </a:rPr>
                        <a:t>Κάσσος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0,20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10,2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4,8</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20,8</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20,1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25,1</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902421399"/>
                  </a:ext>
                </a:extLst>
              </a:tr>
              <a:tr h="150710">
                <a:tc>
                  <a:txBody>
                    <a:bodyPr/>
                    <a:lstStyle/>
                    <a:p>
                      <a:pPr fontAlgn="auto"/>
                      <a:r>
                        <a:rPr lang="el-GR" sz="800" kern="50">
                          <a:effectLst/>
                        </a:rPr>
                        <a:t>Καστελόριζο</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0,58</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16,0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5,0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22,1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15,5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25,9</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3198539355"/>
                  </a:ext>
                </a:extLst>
              </a:tr>
              <a:tr h="137009">
                <a:tc>
                  <a:txBody>
                    <a:bodyPr/>
                    <a:lstStyle/>
                    <a:p>
                      <a:pPr fontAlgn="auto"/>
                      <a:r>
                        <a:rPr lang="el-GR" sz="800" kern="50">
                          <a:effectLst/>
                        </a:rPr>
                        <a:t>Κέας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0,83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10,0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3,3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16,6</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18,0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33,2</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1914248381"/>
                  </a:ext>
                </a:extLst>
              </a:tr>
              <a:tr h="137009">
                <a:tc>
                  <a:txBody>
                    <a:bodyPr/>
                    <a:lstStyle/>
                    <a:p>
                      <a:pPr fontAlgn="auto"/>
                      <a:r>
                        <a:rPr lang="el-GR" sz="800" kern="50">
                          <a:effectLst/>
                        </a:rPr>
                        <a:t>Κίμωλος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0,27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8,9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5,3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22,7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15,9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fontAlgn="auto"/>
                      <a:r>
                        <a:rPr lang="el-GR" sz="800" kern="50" dirty="0">
                          <a:effectLst/>
                        </a:rPr>
                        <a:t> </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1647603952"/>
                  </a:ext>
                </a:extLst>
              </a:tr>
              <a:tr h="137009">
                <a:tc>
                  <a:txBody>
                    <a:bodyPr/>
                    <a:lstStyle/>
                    <a:p>
                      <a:pPr fontAlgn="auto"/>
                      <a:r>
                        <a:rPr lang="el-GR" sz="800" kern="50">
                          <a:effectLst/>
                        </a:rPr>
                        <a:t>Κύθνου</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1,13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9,1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3,4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15,5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17,7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38,7</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1451514170"/>
                  </a:ext>
                </a:extLst>
              </a:tr>
              <a:tr h="137009">
                <a:tc>
                  <a:txBody>
                    <a:bodyPr/>
                    <a:lstStyle/>
                    <a:p>
                      <a:pPr fontAlgn="auto"/>
                      <a:r>
                        <a:rPr lang="el-GR" sz="800" kern="50">
                          <a:effectLst/>
                        </a:rPr>
                        <a:t>Κως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1,55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11,5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6,4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22,7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15,9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24,4</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1048533717"/>
                  </a:ext>
                </a:extLst>
              </a:tr>
              <a:tr h="137009">
                <a:tc>
                  <a:txBody>
                    <a:bodyPr/>
                    <a:lstStyle/>
                    <a:p>
                      <a:pPr fontAlgn="auto"/>
                      <a:r>
                        <a:rPr lang="el-GR" sz="800" kern="50">
                          <a:effectLst/>
                        </a:rPr>
                        <a:t>Λειψοί</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0,59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11,9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3,5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11,8</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16,3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35,1</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900195940"/>
                  </a:ext>
                </a:extLst>
              </a:tr>
              <a:tr h="247225">
                <a:tc>
                  <a:txBody>
                    <a:bodyPr/>
                    <a:lstStyle/>
                    <a:p>
                      <a:pPr fontAlgn="auto"/>
                      <a:r>
                        <a:rPr lang="el-GR" sz="800" kern="50">
                          <a:effectLst/>
                        </a:rPr>
                        <a:t>Λέρος &amp; Φαρμακονήσι</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0,25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9,0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3,9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17,2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14,7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32,8</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2575746522"/>
                  </a:ext>
                </a:extLst>
              </a:tr>
              <a:tr h="137009">
                <a:tc>
                  <a:txBody>
                    <a:bodyPr/>
                    <a:lstStyle/>
                    <a:p>
                      <a:pPr fontAlgn="auto"/>
                      <a:r>
                        <a:rPr lang="el-GR" sz="800" kern="50">
                          <a:effectLst/>
                        </a:rPr>
                        <a:t>Λέσβος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0,15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12,9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3,2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19,4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13,4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30,1</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1796952527"/>
                  </a:ext>
                </a:extLst>
              </a:tr>
              <a:tr h="137009">
                <a:tc>
                  <a:txBody>
                    <a:bodyPr/>
                    <a:lstStyle/>
                    <a:p>
                      <a:pPr fontAlgn="auto"/>
                      <a:r>
                        <a:rPr lang="el-GR" sz="800" kern="50">
                          <a:effectLst/>
                        </a:rPr>
                        <a:t>Λήμνος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0,17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13,2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5,7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20,4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13,0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30,3</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1328127434"/>
                  </a:ext>
                </a:extLst>
              </a:tr>
              <a:tr h="137009">
                <a:tc>
                  <a:txBody>
                    <a:bodyPr/>
                    <a:lstStyle/>
                    <a:p>
                      <a:pPr fontAlgn="auto"/>
                      <a:r>
                        <a:rPr lang="el-GR" sz="800" kern="50">
                          <a:effectLst/>
                        </a:rPr>
                        <a:t>Μήλος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1,15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8,9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5,3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18,3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14,7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29,4</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1903651975"/>
                  </a:ext>
                </a:extLst>
              </a:tr>
              <a:tr h="137009">
                <a:tc>
                  <a:txBody>
                    <a:bodyPr/>
                    <a:lstStyle/>
                    <a:p>
                      <a:pPr fontAlgn="auto"/>
                      <a:r>
                        <a:rPr lang="el-GR" sz="800" kern="50">
                          <a:effectLst/>
                        </a:rPr>
                        <a:t>Μυκόνου</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2,22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11,9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5,4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26,3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16,4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21,2</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2868000216"/>
                  </a:ext>
                </a:extLst>
              </a:tr>
              <a:tr h="119957">
                <a:tc>
                  <a:txBody>
                    <a:bodyPr/>
                    <a:lstStyle/>
                    <a:p>
                      <a:pPr fontAlgn="auto"/>
                      <a:r>
                        <a:rPr lang="el-GR" sz="800" kern="50">
                          <a:effectLst/>
                        </a:rPr>
                        <a:t>Νάξος </a:t>
                      </a:r>
                      <a:r>
                        <a:rPr lang="en-US" sz="800" kern="50">
                          <a:effectLst/>
                        </a:rPr>
                        <a:t>&amp;</a:t>
                      </a:r>
                      <a:r>
                        <a:rPr lang="el-GR" sz="800" kern="50">
                          <a:effectLst/>
                        </a:rPr>
                        <a:t> μικρές Κυκλάδες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0,87</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11,2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3,8</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21,0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13,0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29,2</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2534532141"/>
                  </a:ext>
                </a:extLst>
              </a:tr>
              <a:tr h="137009">
                <a:tc>
                  <a:txBody>
                    <a:bodyPr/>
                    <a:lstStyle/>
                    <a:p>
                      <a:pPr fontAlgn="auto"/>
                      <a:r>
                        <a:rPr lang="el-GR" sz="800" kern="50">
                          <a:effectLst/>
                        </a:rPr>
                        <a:t>Νίσυρος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0,46</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10,2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3,7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22,2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16,9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32,7</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3818224120"/>
                  </a:ext>
                </a:extLst>
              </a:tr>
              <a:tr h="137009">
                <a:tc>
                  <a:txBody>
                    <a:bodyPr/>
                    <a:lstStyle/>
                    <a:p>
                      <a:pPr fontAlgn="auto"/>
                      <a:r>
                        <a:rPr lang="el-GR" sz="800" kern="50">
                          <a:effectLst/>
                        </a:rPr>
                        <a:t>Οινούσσες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0,09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18,4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28,3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12,6</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28,1</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38552776"/>
                  </a:ext>
                </a:extLst>
              </a:tr>
              <a:tr h="137009">
                <a:tc>
                  <a:txBody>
                    <a:bodyPr/>
                    <a:lstStyle/>
                    <a:p>
                      <a:pPr fontAlgn="auto"/>
                      <a:r>
                        <a:rPr lang="el-GR" sz="800" kern="50">
                          <a:effectLst/>
                        </a:rPr>
                        <a:t>Πάρου</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1,50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12,0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4,4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23,2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15,9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24,8</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2656713183"/>
                  </a:ext>
                </a:extLst>
              </a:tr>
              <a:tr h="150710">
                <a:tc>
                  <a:txBody>
                    <a:bodyPr/>
                    <a:lstStyle/>
                    <a:p>
                      <a:pPr fontAlgn="auto"/>
                      <a:r>
                        <a:rPr lang="el-GR" sz="800" kern="50">
                          <a:effectLst/>
                        </a:rPr>
                        <a:t>Πάτμος &amp; Αρκοί</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1,06</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9,9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4,3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17,5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17,7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31,2</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3173785901"/>
                  </a:ext>
                </a:extLst>
              </a:tr>
              <a:tr h="137009">
                <a:tc>
                  <a:txBody>
                    <a:bodyPr/>
                    <a:lstStyle/>
                    <a:p>
                      <a:pPr fontAlgn="auto"/>
                      <a:r>
                        <a:rPr lang="el-GR" sz="800" kern="50">
                          <a:effectLst/>
                        </a:rPr>
                        <a:t>Ρόδος </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0,85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13,4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4,9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24,0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16,0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23,5</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2507958358"/>
                  </a:ext>
                </a:extLst>
              </a:tr>
              <a:tr h="137009">
                <a:tc>
                  <a:txBody>
                    <a:bodyPr/>
                    <a:lstStyle/>
                    <a:p>
                      <a:pPr fontAlgn="auto"/>
                      <a:r>
                        <a:rPr lang="el-GR" sz="800" kern="50">
                          <a:effectLst/>
                        </a:rPr>
                        <a:t>Σάμος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0,43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13,3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4,6</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23,9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13,2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29,0</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419915365"/>
                  </a:ext>
                </a:extLst>
              </a:tr>
              <a:tr h="137009">
                <a:tc>
                  <a:txBody>
                    <a:bodyPr/>
                    <a:lstStyle/>
                    <a:p>
                      <a:pPr fontAlgn="auto"/>
                      <a:r>
                        <a:rPr lang="el-GR" sz="800" kern="50">
                          <a:effectLst/>
                        </a:rPr>
                        <a:t>Σερίφου</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1,54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11,4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3,7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20,2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14,2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33,0</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557394393"/>
                  </a:ext>
                </a:extLst>
              </a:tr>
              <a:tr h="137009">
                <a:tc>
                  <a:txBody>
                    <a:bodyPr/>
                    <a:lstStyle/>
                    <a:p>
                      <a:pPr fontAlgn="auto"/>
                      <a:r>
                        <a:rPr lang="el-GR" sz="800" kern="50">
                          <a:effectLst/>
                        </a:rPr>
                        <a:t>Σίκινος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1,33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4,1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22,1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15,5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33,9</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2700614624"/>
                  </a:ext>
                </a:extLst>
              </a:tr>
              <a:tr h="137009">
                <a:tc>
                  <a:txBody>
                    <a:bodyPr/>
                    <a:lstStyle/>
                    <a:p>
                      <a:pPr fontAlgn="auto"/>
                      <a:r>
                        <a:rPr lang="el-GR" sz="800" kern="50">
                          <a:effectLst/>
                        </a:rPr>
                        <a:t>Σίφνου</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1,74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10,3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4,4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17,3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18,7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31,0</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1246096515"/>
                  </a:ext>
                </a:extLst>
              </a:tr>
              <a:tr h="137009">
                <a:tc>
                  <a:txBody>
                    <a:bodyPr/>
                    <a:lstStyle/>
                    <a:p>
                      <a:pPr fontAlgn="auto"/>
                      <a:r>
                        <a:rPr lang="el-GR" sz="800" kern="50">
                          <a:effectLst/>
                        </a:rPr>
                        <a:t>Σύμη</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0,36</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12,6</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4,6</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19,9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13,4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27,8</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2830915347"/>
                  </a:ext>
                </a:extLst>
              </a:tr>
              <a:tr h="137009">
                <a:tc>
                  <a:txBody>
                    <a:bodyPr/>
                    <a:lstStyle/>
                    <a:p>
                      <a:pPr fontAlgn="auto"/>
                      <a:r>
                        <a:rPr lang="el-GR" sz="800" kern="50">
                          <a:effectLst/>
                        </a:rPr>
                        <a:t>Σύρος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0,32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14,4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4,5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22,4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14,1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26,1</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1815808943"/>
                  </a:ext>
                </a:extLst>
              </a:tr>
              <a:tr h="137009">
                <a:tc>
                  <a:txBody>
                    <a:bodyPr/>
                    <a:lstStyle/>
                    <a:p>
                      <a:pPr fontAlgn="auto"/>
                      <a:r>
                        <a:rPr lang="el-GR" sz="800" kern="50">
                          <a:effectLst/>
                        </a:rPr>
                        <a:t>Τήλος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1,24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14,1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5,0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22,1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15,5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25,9</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355754286"/>
                  </a:ext>
                </a:extLst>
              </a:tr>
              <a:tr h="137009">
                <a:tc>
                  <a:txBody>
                    <a:bodyPr/>
                    <a:lstStyle/>
                    <a:p>
                      <a:pPr fontAlgn="auto"/>
                      <a:r>
                        <a:rPr lang="el-GR" sz="800" kern="50">
                          <a:effectLst/>
                        </a:rPr>
                        <a:t>Τήνου</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0,78</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11,4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5,1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19,7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13,8</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34,2</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1550003674"/>
                  </a:ext>
                </a:extLst>
              </a:tr>
              <a:tr h="150710">
                <a:tc>
                  <a:txBody>
                    <a:bodyPr/>
                    <a:lstStyle/>
                    <a:p>
                      <a:pPr fontAlgn="auto"/>
                      <a:r>
                        <a:rPr lang="el-GR" sz="800" kern="50">
                          <a:effectLst/>
                        </a:rPr>
                        <a:t>Φολέγανδρος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2,30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4,1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16,6</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15,4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33,9</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909959696"/>
                  </a:ext>
                </a:extLst>
              </a:tr>
              <a:tr h="137009">
                <a:tc>
                  <a:txBody>
                    <a:bodyPr/>
                    <a:lstStyle/>
                    <a:p>
                      <a:pPr fontAlgn="auto"/>
                      <a:r>
                        <a:rPr lang="el-GR" sz="800" kern="50">
                          <a:effectLst/>
                        </a:rPr>
                        <a:t>Φούρνοι</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0,12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7,4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3,8</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10,3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11,0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48,3</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591769702"/>
                  </a:ext>
                </a:extLst>
              </a:tr>
              <a:tr h="137009">
                <a:tc>
                  <a:txBody>
                    <a:bodyPr/>
                    <a:lstStyle/>
                    <a:p>
                      <a:pPr fontAlgn="auto"/>
                      <a:r>
                        <a:rPr lang="el-GR" sz="800" kern="50">
                          <a:effectLst/>
                        </a:rPr>
                        <a:t>Χάλκη</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0,68</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15,5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5,8</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22,1</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15,5</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25,9</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1992189446"/>
                  </a:ext>
                </a:extLst>
              </a:tr>
              <a:tr h="137009">
                <a:tc>
                  <a:txBody>
                    <a:bodyPr/>
                    <a:lstStyle/>
                    <a:p>
                      <a:pPr fontAlgn="auto"/>
                      <a:r>
                        <a:rPr lang="el-GR" sz="800" kern="50">
                          <a:effectLst/>
                        </a:rPr>
                        <a:t>Χίος</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0,07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16,0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4,0</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24,7</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13,2</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26,4</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246849162"/>
                  </a:ext>
                </a:extLst>
              </a:tr>
              <a:tr h="137009">
                <a:tc>
                  <a:txBody>
                    <a:bodyPr/>
                    <a:lstStyle/>
                    <a:p>
                      <a:pPr fontAlgn="auto"/>
                      <a:r>
                        <a:rPr lang="el-GR" sz="800" kern="50">
                          <a:effectLst/>
                        </a:rPr>
                        <a:t>Ψαρά</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0,23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18,4</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1,9</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28,3</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a:effectLst/>
                        </a:rPr>
                        <a:t>12,6</a:t>
                      </a:r>
                      <a:endParaRPr lang="el-GR" sz="800" kern="5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tc>
                  <a:txBody>
                    <a:bodyPr/>
                    <a:lstStyle/>
                    <a:p>
                      <a:pPr algn="r" fontAlgn="auto"/>
                      <a:r>
                        <a:rPr lang="el-GR" sz="800" kern="50" dirty="0">
                          <a:effectLst/>
                        </a:rPr>
                        <a:t>28,1</a:t>
                      </a:r>
                      <a:endParaRPr lang="el-GR" sz="800" kern="50" dirty="0">
                        <a:effectLst/>
                        <a:latin typeface="Calibri" panose="020F0502020204030204" pitchFamily="34" charset="0"/>
                        <a:ea typeface="Calibri" panose="020F0502020204030204" pitchFamily="34" charset="0"/>
                        <a:cs typeface="Tahoma" panose="020B0604030504040204" pitchFamily="34" charset="0"/>
                      </a:endParaRPr>
                    </a:p>
                  </a:txBody>
                  <a:tcPr marL="17631" marR="17631" marT="0" marB="0"/>
                </a:tc>
                <a:extLst>
                  <a:ext uri="{0D108BD9-81ED-4DB2-BD59-A6C34878D82A}">
                    <a16:rowId xmlns:a16="http://schemas.microsoft.com/office/drawing/2014/main" val="478543276"/>
                  </a:ext>
                </a:extLst>
              </a:tr>
            </a:tbl>
          </a:graphicData>
        </a:graphic>
      </p:graphicFrame>
      <p:graphicFrame>
        <p:nvGraphicFramePr>
          <p:cNvPr id="4" name="Πίνακας 3">
            <a:extLst>
              <a:ext uri="{FF2B5EF4-FFF2-40B4-BE49-F238E27FC236}">
                <a16:creationId xmlns:a16="http://schemas.microsoft.com/office/drawing/2014/main" id="{98297AB2-19B5-4CC4-82C0-F822591BFCA9}"/>
              </a:ext>
            </a:extLst>
          </p:cNvPr>
          <p:cNvGraphicFramePr>
            <a:graphicFrameLocks noGrp="1"/>
          </p:cNvGraphicFramePr>
          <p:nvPr>
            <p:extLst>
              <p:ext uri="{D42A27DB-BD31-4B8C-83A1-F6EECF244321}">
                <p14:modId xmlns:p14="http://schemas.microsoft.com/office/powerpoint/2010/main" val="1398764100"/>
              </p:ext>
            </p:extLst>
          </p:nvPr>
        </p:nvGraphicFramePr>
        <p:xfrm>
          <a:off x="60960" y="4249713"/>
          <a:ext cx="5062220" cy="1349897"/>
        </p:xfrm>
        <a:graphic>
          <a:graphicData uri="http://schemas.openxmlformats.org/drawingml/2006/table">
            <a:tbl>
              <a:tblPr>
                <a:tableStyleId>{5C22544A-7EE6-4342-B048-85BDC9FD1C3A}</a:tableStyleId>
              </a:tblPr>
              <a:tblGrid>
                <a:gridCol w="1095973">
                  <a:extLst>
                    <a:ext uri="{9D8B030D-6E8A-4147-A177-3AD203B41FA5}">
                      <a16:colId xmlns:a16="http://schemas.microsoft.com/office/drawing/2014/main" val="1371456101"/>
                    </a:ext>
                  </a:extLst>
                </a:gridCol>
                <a:gridCol w="718922">
                  <a:extLst>
                    <a:ext uri="{9D8B030D-6E8A-4147-A177-3AD203B41FA5}">
                      <a16:colId xmlns:a16="http://schemas.microsoft.com/office/drawing/2014/main" val="2269207912"/>
                    </a:ext>
                  </a:extLst>
                </a:gridCol>
                <a:gridCol w="810027">
                  <a:extLst>
                    <a:ext uri="{9D8B030D-6E8A-4147-A177-3AD203B41FA5}">
                      <a16:colId xmlns:a16="http://schemas.microsoft.com/office/drawing/2014/main" val="2688034431"/>
                    </a:ext>
                  </a:extLst>
                </a:gridCol>
                <a:gridCol w="819048">
                  <a:extLst>
                    <a:ext uri="{9D8B030D-6E8A-4147-A177-3AD203B41FA5}">
                      <a16:colId xmlns:a16="http://schemas.microsoft.com/office/drawing/2014/main" val="472930828"/>
                    </a:ext>
                  </a:extLst>
                </a:gridCol>
                <a:gridCol w="804615">
                  <a:extLst>
                    <a:ext uri="{9D8B030D-6E8A-4147-A177-3AD203B41FA5}">
                      <a16:colId xmlns:a16="http://schemas.microsoft.com/office/drawing/2014/main" val="1553189231"/>
                    </a:ext>
                  </a:extLst>
                </a:gridCol>
                <a:gridCol w="813635">
                  <a:extLst>
                    <a:ext uri="{9D8B030D-6E8A-4147-A177-3AD203B41FA5}">
                      <a16:colId xmlns:a16="http://schemas.microsoft.com/office/drawing/2014/main" val="2606789617"/>
                    </a:ext>
                  </a:extLst>
                </a:gridCol>
              </a:tblGrid>
              <a:tr h="317623">
                <a:tc>
                  <a:txBody>
                    <a:bodyPr/>
                    <a:lstStyle/>
                    <a:p>
                      <a:r>
                        <a:rPr lang="el-GR" sz="1400" b="1" kern="50" dirty="0">
                          <a:effectLst/>
                        </a:rPr>
                        <a:t> </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52705" marR="68580" marT="0" marB="0" anchor="b"/>
                </a:tc>
                <a:tc>
                  <a:txBody>
                    <a:bodyPr/>
                    <a:lstStyle/>
                    <a:p>
                      <a:r>
                        <a:rPr lang="el-GR" sz="1400" b="1" kern="50">
                          <a:effectLst/>
                        </a:rPr>
                        <a:t>(1)*(2)</a:t>
                      </a:r>
                      <a:endParaRPr lang="el-GR" sz="1400" b="1" kern="50">
                        <a:effectLst/>
                        <a:latin typeface="Calibri" panose="020F0502020204030204" pitchFamily="34" charset="0"/>
                        <a:ea typeface="Calibri" panose="020F0502020204030204" pitchFamily="34" charset="0"/>
                        <a:cs typeface="Tahoma" panose="020B0604030504040204" pitchFamily="34" charset="0"/>
                      </a:endParaRPr>
                    </a:p>
                  </a:txBody>
                  <a:tcPr marL="52705" marR="68580" marT="0" marB="0" anchor="b"/>
                </a:tc>
                <a:tc>
                  <a:txBody>
                    <a:bodyPr/>
                    <a:lstStyle/>
                    <a:p>
                      <a:r>
                        <a:rPr lang="el-GR" sz="1400" b="1" kern="50">
                          <a:effectLst/>
                        </a:rPr>
                        <a:t>(1)*(3)</a:t>
                      </a:r>
                      <a:endParaRPr lang="el-GR" sz="1400" b="1" kern="50">
                        <a:effectLst/>
                        <a:latin typeface="Calibri" panose="020F0502020204030204" pitchFamily="34" charset="0"/>
                        <a:ea typeface="Calibri" panose="020F0502020204030204" pitchFamily="34" charset="0"/>
                        <a:cs typeface="Tahoma" panose="020B0604030504040204" pitchFamily="34" charset="0"/>
                      </a:endParaRPr>
                    </a:p>
                  </a:txBody>
                  <a:tcPr marL="52705" marR="68580" marT="0" marB="0" anchor="b"/>
                </a:tc>
                <a:tc>
                  <a:txBody>
                    <a:bodyPr/>
                    <a:lstStyle/>
                    <a:p>
                      <a:r>
                        <a:rPr lang="el-GR" sz="1400" b="1" kern="50">
                          <a:effectLst/>
                        </a:rPr>
                        <a:t>(1)*(4)</a:t>
                      </a:r>
                      <a:endParaRPr lang="el-GR" sz="1400" b="1" kern="50">
                        <a:effectLst/>
                        <a:latin typeface="Calibri" panose="020F0502020204030204" pitchFamily="34" charset="0"/>
                        <a:ea typeface="Calibri" panose="020F0502020204030204" pitchFamily="34" charset="0"/>
                        <a:cs typeface="Tahoma" panose="020B0604030504040204" pitchFamily="34" charset="0"/>
                      </a:endParaRPr>
                    </a:p>
                  </a:txBody>
                  <a:tcPr marL="52705" marR="68580" marT="0" marB="0" anchor="b"/>
                </a:tc>
                <a:tc>
                  <a:txBody>
                    <a:bodyPr/>
                    <a:lstStyle/>
                    <a:p>
                      <a:r>
                        <a:rPr lang="el-GR" sz="1400" b="1" kern="50">
                          <a:effectLst/>
                        </a:rPr>
                        <a:t>(1)*(5)</a:t>
                      </a:r>
                      <a:endParaRPr lang="el-GR" sz="1400" b="1" kern="50">
                        <a:effectLst/>
                        <a:latin typeface="Calibri" panose="020F0502020204030204" pitchFamily="34" charset="0"/>
                        <a:ea typeface="Calibri" panose="020F0502020204030204" pitchFamily="34" charset="0"/>
                        <a:cs typeface="Tahoma" panose="020B0604030504040204" pitchFamily="34" charset="0"/>
                      </a:endParaRPr>
                    </a:p>
                  </a:txBody>
                  <a:tcPr marL="52705" marR="68580" marT="0" marB="0" anchor="b"/>
                </a:tc>
                <a:tc>
                  <a:txBody>
                    <a:bodyPr/>
                    <a:lstStyle/>
                    <a:p>
                      <a:r>
                        <a:rPr lang="el-GR" sz="1400" b="1" kern="50" dirty="0">
                          <a:effectLst/>
                          <a:latin typeface="Calibri" panose="020F0502020204030204" pitchFamily="34" charset="0"/>
                          <a:ea typeface="Calibri" panose="020F0502020204030204" pitchFamily="34" charset="0"/>
                          <a:cs typeface="Tahoma" panose="020B0604030504040204" pitchFamily="34" charset="0"/>
                        </a:rPr>
                        <a:t>(1)*(6)</a:t>
                      </a:r>
                    </a:p>
                  </a:txBody>
                  <a:tcPr marL="52705" marR="68580" marT="0" marB="0" anchor="b"/>
                </a:tc>
                <a:extLst>
                  <a:ext uri="{0D108BD9-81ED-4DB2-BD59-A6C34878D82A}">
                    <a16:rowId xmlns:a16="http://schemas.microsoft.com/office/drawing/2014/main" val="2321383742"/>
                  </a:ext>
                </a:extLst>
              </a:tr>
              <a:tr h="635246">
                <a:tc>
                  <a:txBody>
                    <a:bodyPr/>
                    <a:lstStyle/>
                    <a:p>
                      <a:r>
                        <a:rPr lang="el-GR" sz="1400" kern="50" dirty="0" err="1">
                          <a:effectLst/>
                        </a:rPr>
                        <a:t>Pearsons</a:t>
                      </a:r>
                      <a:r>
                        <a:rPr lang="en-US" sz="1400" kern="50" dirty="0">
                          <a:effectLst/>
                        </a:rPr>
                        <a:t>’</a:t>
                      </a:r>
                      <a:r>
                        <a:rPr lang="el-GR" sz="1400" kern="50" dirty="0">
                          <a:effectLst/>
                        </a:rPr>
                        <a:t> r:</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52705" marR="68580" marT="0" marB="0" anchor="b"/>
                </a:tc>
                <a:tc>
                  <a:txBody>
                    <a:bodyPr/>
                    <a:lstStyle/>
                    <a:p>
                      <a:pPr algn="r"/>
                      <a:r>
                        <a:rPr lang="el-GR" sz="1400" kern="50" dirty="0">
                          <a:effectLst/>
                        </a:rPr>
                        <a:t>-0,352</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52705" marR="68580" marT="0" marB="0" anchor="b"/>
                </a:tc>
                <a:tc>
                  <a:txBody>
                    <a:bodyPr/>
                    <a:lstStyle/>
                    <a:p>
                      <a:pPr algn="r"/>
                      <a:r>
                        <a:rPr lang="el-GR" sz="1400" kern="50" dirty="0">
                          <a:effectLst/>
                        </a:rPr>
                        <a:t>0,154</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52705" marR="68580" marT="0" marB="0" anchor="b"/>
                </a:tc>
                <a:tc>
                  <a:txBody>
                    <a:bodyPr/>
                    <a:lstStyle/>
                    <a:p>
                      <a:pPr algn="r"/>
                      <a:r>
                        <a:rPr lang="el-GR" sz="1400" kern="50" dirty="0">
                          <a:effectLst/>
                        </a:rPr>
                        <a:t>-0,032</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52705" marR="68580" marT="0" marB="0" anchor="b"/>
                </a:tc>
                <a:tc>
                  <a:txBody>
                    <a:bodyPr/>
                    <a:lstStyle/>
                    <a:p>
                      <a:pPr algn="r"/>
                      <a:r>
                        <a:rPr lang="el-GR" sz="1400" kern="50" dirty="0">
                          <a:effectLst/>
                        </a:rPr>
                        <a:t>0,375</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52705" marR="68580" marT="0" marB="0" anchor="b"/>
                </a:tc>
                <a:tc>
                  <a:txBody>
                    <a:bodyPr/>
                    <a:lstStyle/>
                    <a:p>
                      <a:pPr algn="r"/>
                      <a:r>
                        <a:rPr lang="el-GR" sz="1400" kern="50" dirty="0">
                          <a:effectLst/>
                        </a:rPr>
                        <a:t>-0,143</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52705" marR="68580" marT="0" marB="0" anchor="b"/>
                </a:tc>
                <a:extLst>
                  <a:ext uri="{0D108BD9-81ED-4DB2-BD59-A6C34878D82A}">
                    <a16:rowId xmlns:a16="http://schemas.microsoft.com/office/drawing/2014/main" val="3076820151"/>
                  </a:ext>
                </a:extLst>
              </a:tr>
              <a:tr h="397028">
                <a:tc>
                  <a:txBody>
                    <a:bodyPr/>
                    <a:lstStyle/>
                    <a:p>
                      <a:r>
                        <a:rPr lang="el-GR" sz="1400" kern="50">
                          <a:effectLst/>
                        </a:rPr>
                        <a:t>P-value</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52705" marR="68580" marT="0" marB="0" anchor="b"/>
                </a:tc>
                <a:tc>
                  <a:txBody>
                    <a:bodyPr/>
                    <a:lstStyle/>
                    <a:p>
                      <a:pPr algn="r"/>
                      <a:r>
                        <a:rPr lang="el-GR" sz="1400" kern="50">
                          <a:effectLst/>
                        </a:rPr>
                        <a:t>0,021</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52705" marR="68580" marT="0" marB="0" anchor="b"/>
                </a:tc>
                <a:tc>
                  <a:txBody>
                    <a:bodyPr/>
                    <a:lstStyle/>
                    <a:p>
                      <a:pPr algn="r"/>
                      <a:r>
                        <a:rPr lang="el-GR" sz="1400" kern="50">
                          <a:effectLst/>
                        </a:rPr>
                        <a:t>0,326</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52705" marR="68580" marT="0" marB="0" anchor="b"/>
                </a:tc>
                <a:tc>
                  <a:txBody>
                    <a:bodyPr/>
                    <a:lstStyle/>
                    <a:p>
                      <a:pPr algn="r"/>
                      <a:r>
                        <a:rPr lang="el-GR" sz="1400" kern="50" dirty="0">
                          <a:effectLst/>
                        </a:rPr>
                        <a:t>0,85</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52705" marR="68580" marT="0" marB="0" anchor="b"/>
                </a:tc>
                <a:tc>
                  <a:txBody>
                    <a:bodyPr/>
                    <a:lstStyle/>
                    <a:p>
                      <a:pPr algn="r"/>
                      <a:r>
                        <a:rPr lang="el-GR" sz="1400" kern="50" dirty="0">
                          <a:effectLst/>
                        </a:rPr>
                        <a:t>0,01</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52705" marR="68580" marT="0" marB="0" anchor="b"/>
                </a:tc>
                <a:tc>
                  <a:txBody>
                    <a:bodyPr/>
                    <a:lstStyle/>
                    <a:p>
                      <a:pPr algn="r"/>
                      <a:r>
                        <a:rPr lang="el-GR" sz="1400" kern="50" dirty="0">
                          <a:effectLst/>
                        </a:rPr>
                        <a:t>0,366</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52705" marR="68580" marT="0" marB="0" anchor="b"/>
                </a:tc>
                <a:extLst>
                  <a:ext uri="{0D108BD9-81ED-4DB2-BD59-A6C34878D82A}">
                    <a16:rowId xmlns:a16="http://schemas.microsoft.com/office/drawing/2014/main" val="3470697489"/>
                  </a:ext>
                </a:extLst>
              </a:tr>
            </a:tbl>
          </a:graphicData>
        </a:graphic>
      </p:graphicFrame>
      <p:sp>
        <p:nvSpPr>
          <p:cNvPr id="5" name="TextBox 4">
            <a:extLst>
              <a:ext uri="{FF2B5EF4-FFF2-40B4-BE49-F238E27FC236}">
                <a16:creationId xmlns:a16="http://schemas.microsoft.com/office/drawing/2014/main" id="{0AE782D8-5A02-BBCC-FE18-01CEEEE76825}"/>
              </a:ext>
            </a:extLst>
          </p:cNvPr>
          <p:cNvSpPr txBox="1"/>
          <p:nvPr/>
        </p:nvSpPr>
        <p:spPr>
          <a:xfrm>
            <a:off x="60960" y="6152166"/>
            <a:ext cx="4234815" cy="577081"/>
          </a:xfrm>
          <a:prstGeom prst="rect">
            <a:avLst/>
          </a:prstGeom>
          <a:noFill/>
        </p:spPr>
        <p:txBody>
          <a:bodyPr wrap="square">
            <a:spAutoFit/>
          </a:bodyPr>
          <a:lstStyle/>
          <a:p>
            <a:r>
              <a:rPr lang="el-GR" sz="1050" spc="-1" dirty="0">
                <a:solidFill>
                  <a:srgbClr val="236292"/>
                </a:solidFill>
                <a:uFill>
                  <a:solidFill>
                    <a:srgbClr val="FFFFFF"/>
                  </a:solidFill>
                </a:uFill>
                <a:latin typeface="Trebuchet MS"/>
                <a:ea typeface="Microsoft YaHei"/>
              </a:rPr>
              <a:t>Πηγή: </a:t>
            </a:r>
            <a:r>
              <a:rPr lang="el-GR" altLang="el-GR" sz="1050" dirty="0"/>
              <a:t>Γαβαλάς Β. (2019) </a:t>
            </a:r>
            <a:r>
              <a:rPr lang="el-GR" altLang="el-GR" sz="1050" i="1" dirty="0"/>
              <a:t>Ο πληθυσμός των νησιών του Αρχιπελάγους. </a:t>
            </a:r>
            <a:r>
              <a:rPr lang="el-GR" altLang="el-GR" sz="1050" dirty="0"/>
              <a:t>Θεσσαλονίκη: </a:t>
            </a:r>
            <a:r>
              <a:rPr lang="el-GR" altLang="el-GR" sz="1050" dirty="0" err="1"/>
              <a:t>Δίσιγμα</a:t>
            </a:r>
            <a:r>
              <a:rPr lang="el-GR" altLang="el-GR" sz="1050" dirty="0"/>
              <a:t>.</a:t>
            </a:r>
            <a:br>
              <a:rPr lang="el-GR" sz="1050" spc="-1" dirty="0">
                <a:solidFill>
                  <a:srgbClr val="000000"/>
                </a:solidFill>
                <a:uFill>
                  <a:solidFill>
                    <a:srgbClr val="FFFFFF"/>
                  </a:solidFill>
                </a:uFill>
              </a:rPr>
            </a:br>
            <a:endParaRPr lang="el-GR" sz="10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B5CC25-C29A-495D-BE3F-A811CDDA3BE7}"/>
              </a:ext>
            </a:extLst>
          </p:cNvPr>
          <p:cNvSpPr>
            <a:spLocks noGrp="1"/>
          </p:cNvSpPr>
          <p:nvPr>
            <p:ph type="title"/>
          </p:nvPr>
        </p:nvSpPr>
        <p:spPr>
          <a:xfrm>
            <a:off x="609600" y="273050"/>
            <a:ext cx="10972800" cy="1144588"/>
          </a:xfrm>
        </p:spPr>
        <p:txBody>
          <a:bodyPr/>
          <a:lstStyle/>
          <a:p>
            <a:r>
              <a:rPr lang="el-GR" altLang="el-GR" sz="2300">
                <a:solidFill>
                  <a:srgbClr val="775F55"/>
                </a:solidFill>
              </a:rPr>
              <a:t>Ο πληθυσμός του Γεωγραφικού Διαμερίσματος «Νησιά Αιγαίου» ως ποσοστό (%) του πληθυσμού της Ελλάδας. 1920-2016.</a:t>
            </a:r>
            <a:br>
              <a:rPr lang="el-GR" altLang="el-GR" sz="2300">
                <a:solidFill>
                  <a:srgbClr val="775F55"/>
                </a:solidFill>
              </a:rPr>
            </a:br>
            <a:endParaRPr lang="el-GR" altLang="el-GR" sz="2300">
              <a:solidFill>
                <a:srgbClr val="775F55"/>
              </a:solidFill>
            </a:endParaRPr>
          </a:p>
        </p:txBody>
      </p:sp>
      <p:graphicFrame>
        <p:nvGraphicFramePr>
          <p:cNvPr id="10" name="Πίνακας 9">
            <a:extLst>
              <a:ext uri="{FF2B5EF4-FFF2-40B4-BE49-F238E27FC236}">
                <a16:creationId xmlns:a16="http://schemas.microsoft.com/office/drawing/2014/main" id="{DF2006C8-BD49-45B9-911D-472F38F86C00}"/>
              </a:ext>
            </a:extLst>
          </p:cNvPr>
          <p:cNvGraphicFramePr>
            <a:graphicFrameLocks noGrp="1"/>
          </p:cNvGraphicFramePr>
          <p:nvPr/>
        </p:nvGraphicFramePr>
        <p:xfrm>
          <a:off x="1731963" y="1603375"/>
          <a:ext cx="8726487" cy="4493515"/>
        </p:xfrm>
        <a:graphic>
          <a:graphicData uri="http://schemas.openxmlformats.org/drawingml/2006/table">
            <a:tbl>
              <a:tblPr/>
              <a:tblGrid>
                <a:gridCol w="2684462">
                  <a:extLst>
                    <a:ext uri="{9D8B030D-6E8A-4147-A177-3AD203B41FA5}">
                      <a16:colId xmlns:a16="http://schemas.microsoft.com/office/drawing/2014/main" val="1377635913"/>
                    </a:ext>
                  </a:extLst>
                </a:gridCol>
                <a:gridCol w="1787525">
                  <a:extLst>
                    <a:ext uri="{9D8B030D-6E8A-4147-A177-3AD203B41FA5}">
                      <a16:colId xmlns:a16="http://schemas.microsoft.com/office/drawing/2014/main" val="3157335536"/>
                    </a:ext>
                  </a:extLst>
                </a:gridCol>
                <a:gridCol w="1501775">
                  <a:extLst>
                    <a:ext uri="{9D8B030D-6E8A-4147-A177-3AD203B41FA5}">
                      <a16:colId xmlns:a16="http://schemas.microsoft.com/office/drawing/2014/main" val="3122554470"/>
                    </a:ext>
                  </a:extLst>
                </a:gridCol>
                <a:gridCol w="2752725">
                  <a:extLst>
                    <a:ext uri="{9D8B030D-6E8A-4147-A177-3AD203B41FA5}">
                      <a16:colId xmlns:a16="http://schemas.microsoft.com/office/drawing/2014/main" val="2182278876"/>
                    </a:ext>
                  </a:extLst>
                </a:gridCol>
              </a:tblGrid>
              <a:tr h="98266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ctr" defTabSz="914400" rtl="0" eaLnBrk="1" fontAlgn="base" latinLnBrk="0" hangingPunct="1">
                        <a:lnSpc>
                          <a:spcPct val="105000"/>
                        </a:lnSpc>
                        <a:spcBef>
                          <a:spcPct val="0"/>
                        </a:spcBef>
                        <a:spcAft>
                          <a:spcPct val="0"/>
                        </a:spcAft>
                        <a:buClrTx/>
                        <a:buSzTx/>
                        <a:buFontTx/>
                        <a:buNone/>
                        <a:tabLst/>
                      </a:pPr>
                      <a:r>
                        <a:rPr kumimoji="0" lang="el-GR" altLang="el-GR" sz="1800" b="1" i="0" u="none" strike="noStrike" cap="none" normalizeH="0" baseline="0">
                          <a:ln>
                            <a:noFill/>
                          </a:ln>
                          <a:solidFill>
                            <a:srgbClr val="FFFFFF"/>
                          </a:solidFill>
                          <a:effectLst/>
                          <a:latin typeface="Arial" panose="020B0604020202020204" pitchFamily="34" charset="0"/>
                          <a:cs typeface="DejaVu Sans" panose="020B0603030804020204" pitchFamily="34" charset="0"/>
                        </a:rPr>
                        <a:t>Έτος</a:t>
                      </a:r>
                      <a:endParaRPr kumimoji="0" lang="el-GR" altLang="el-GR" sz="1800" b="1"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just" defTabSz="914400" rtl="0" eaLnBrk="1" fontAlgn="base" latinLnBrk="0" hangingPunct="1">
                        <a:lnSpc>
                          <a:spcPct val="105000"/>
                        </a:lnSpc>
                        <a:spcBef>
                          <a:spcPct val="0"/>
                        </a:spcBef>
                        <a:spcAft>
                          <a:spcPct val="0"/>
                        </a:spcAft>
                        <a:buClrTx/>
                        <a:buSzTx/>
                        <a:buFontTx/>
                        <a:buNone/>
                        <a:tabLst/>
                      </a:pPr>
                      <a:r>
                        <a:rPr kumimoji="0" lang="el-GR" altLang="el-GR" sz="1800" b="1" i="0" u="none" strike="noStrike" cap="none" normalizeH="0" baseline="0">
                          <a:ln>
                            <a:noFill/>
                          </a:ln>
                          <a:solidFill>
                            <a:srgbClr val="FFFFFF"/>
                          </a:solidFill>
                          <a:effectLst/>
                          <a:latin typeface="Arial" panose="020B0604020202020204" pitchFamily="34" charset="0"/>
                          <a:cs typeface="DejaVu Sans" panose="020B0603030804020204" pitchFamily="34" charset="0"/>
                        </a:rPr>
                        <a:t>Πληθυσμός Ελλάδας</a:t>
                      </a:r>
                      <a:endParaRPr kumimoji="0" lang="el-GR" altLang="el-GR" sz="1800" b="1"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just" defTabSz="914400" rtl="0" eaLnBrk="1" fontAlgn="base" latinLnBrk="0" hangingPunct="1">
                        <a:lnSpc>
                          <a:spcPct val="105000"/>
                        </a:lnSpc>
                        <a:spcBef>
                          <a:spcPct val="0"/>
                        </a:spcBef>
                        <a:spcAft>
                          <a:spcPct val="0"/>
                        </a:spcAft>
                        <a:buClrTx/>
                        <a:buSzTx/>
                        <a:buFontTx/>
                        <a:buNone/>
                        <a:tabLst/>
                      </a:pPr>
                      <a:r>
                        <a:rPr kumimoji="0" lang="el-GR" altLang="el-GR" sz="1800" b="1" i="0" u="none" strike="noStrike" cap="none" normalizeH="0" baseline="0">
                          <a:ln>
                            <a:noFill/>
                          </a:ln>
                          <a:solidFill>
                            <a:srgbClr val="FFFFFF"/>
                          </a:solidFill>
                          <a:effectLst/>
                          <a:latin typeface="Arial" panose="020B0604020202020204" pitchFamily="34" charset="0"/>
                          <a:cs typeface="DejaVu Sans" panose="020B0603030804020204" pitchFamily="34" charset="0"/>
                        </a:rPr>
                        <a:t>Πληθυσμός «Νησιών Αιγαίου»</a:t>
                      </a:r>
                      <a:endParaRPr kumimoji="0" lang="el-GR" altLang="el-GR" sz="1800" b="1"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just" defTabSz="914400" rtl="0" eaLnBrk="1" fontAlgn="base" latinLnBrk="0" hangingPunct="1">
                        <a:lnSpc>
                          <a:spcPct val="105000"/>
                        </a:lnSpc>
                        <a:spcBef>
                          <a:spcPct val="0"/>
                        </a:spcBef>
                        <a:spcAft>
                          <a:spcPct val="0"/>
                        </a:spcAft>
                        <a:buClrTx/>
                        <a:buSzTx/>
                        <a:buFontTx/>
                        <a:buNone/>
                        <a:tabLst/>
                      </a:pPr>
                      <a:r>
                        <a:rPr kumimoji="0" lang="el-GR" altLang="el-GR" sz="1600" b="1" i="0" u="none" strike="noStrike" cap="none" normalizeH="0" baseline="0">
                          <a:ln>
                            <a:noFill/>
                          </a:ln>
                          <a:solidFill>
                            <a:srgbClr val="FFFFFF"/>
                          </a:solidFill>
                          <a:effectLst/>
                          <a:latin typeface="Arial" panose="020B0604020202020204" pitchFamily="34" charset="0"/>
                          <a:cs typeface="DejaVu Sans" panose="020B0603030804020204" pitchFamily="34" charset="0"/>
                        </a:rPr>
                        <a:t>Πληθυσμός «νησιών Αιγαίου» ως % του πληθυσμού της Ελλάδας.</a:t>
                      </a:r>
                      <a:endParaRPr kumimoji="0" lang="el-GR" altLang="el-GR" sz="1600" b="1"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51903901"/>
                  </a:ext>
                </a:extLst>
              </a:tr>
              <a:tr h="23971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ctr" defTabSz="914400" rtl="0" eaLnBrk="1" fontAlgn="base" latinLnBrk="0" hangingPunct="1">
                        <a:lnSpc>
                          <a:spcPct val="105000"/>
                        </a:lnSpc>
                        <a:spcBef>
                          <a:spcPct val="0"/>
                        </a:spcBef>
                        <a:spcAft>
                          <a:spcPct val="0"/>
                        </a:spcAft>
                        <a:buClrTx/>
                        <a:buSzTx/>
                        <a:buFontTx/>
                        <a:buNone/>
                        <a:tabLst/>
                      </a:pPr>
                      <a:r>
                        <a:rPr kumimoji="0" lang="el-GR" altLang="el-GR" sz="1800" b="1" i="0" u="none" strike="noStrike" cap="none" normalizeH="0" baseline="0">
                          <a:ln>
                            <a:noFill/>
                          </a:ln>
                          <a:solidFill>
                            <a:srgbClr val="FFFFFF"/>
                          </a:solidFill>
                          <a:effectLst/>
                          <a:latin typeface="Arial" panose="020B0604020202020204" pitchFamily="34" charset="0"/>
                          <a:cs typeface="DejaVu Sans" panose="020B0603030804020204" pitchFamily="34" charset="0"/>
                        </a:rPr>
                        <a:t>1920</a:t>
                      </a:r>
                      <a:endParaRPr kumimoji="0" lang="el-GR" altLang="el-GR" sz="1800" b="1"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5.021.790</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495.152</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9,9%</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142705657"/>
                  </a:ext>
                </a:extLst>
              </a:tr>
              <a:tr h="23971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ctr" defTabSz="914400" rtl="0" eaLnBrk="1" fontAlgn="base" latinLnBrk="0" hangingPunct="1">
                        <a:lnSpc>
                          <a:spcPct val="105000"/>
                        </a:lnSpc>
                        <a:spcBef>
                          <a:spcPct val="0"/>
                        </a:spcBef>
                        <a:spcAft>
                          <a:spcPct val="0"/>
                        </a:spcAft>
                        <a:buClrTx/>
                        <a:buSzTx/>
                        <a:buFontTx/>
                        <a:buNone/>
                        <a:tabLst/>
                      </a:pPr>
                      <a:r>
                        <a:rPr kumimoji="0" lang="el-GR" altLang="el-GR" sz="1800" b="1" i="0" u="none" strike="noStrike" cap="none" normalizeH="0" baseline="0">
                          <a:ln>
                            <a:noFill/>
                          </a:ln>
                          <a:solidFill>
                            <a:srgbClr val="FFFFFF"/>
                          </a:solidFill>
                          <a:effectLst/>
                          <a:latin typeface="Arial" panose="020B0604020202020204" pitchFamily="34" charset="0"/>
                          <a:cs typeface="DejaVu Sans" panose="020B0603030804020204" pitchFamily="34" charset="0"/>
                        </a:rPr>
                        <a:t>1928</a:t>
                      </a:r>
                      <a:endParaRPr kumimoji="0" lang="el-GR" altLang="el-GR" sz="1800" b="1"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6.204.684</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568.263</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9,2%</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565680503"/>
                  </a:ext>
                </a:extLst>
              </a:tr>
              <a:tr h="23971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ctr" defTabSz="914400" rtl="0" eaLnBrk="1" fontAlgn="base" latinLnBrk="0" hangingPunct="1">
                        <a:lnSpc>
                          <a:spcPct val="105000"/>
                        </a:lnSpc>
                        <a:spcBef>
                          <a:spcPct val="0"/>
                        </a:spcBef>
                        <a:spcAft>
                          <a:spcPct val="0"/>
                        </a:spcAft>
                        <a:buClrTx/>
                        <a:buSzTx/>
                        <a:buFontTx/>
                        <a:buNone/>
                        <a:tabLst/>
                      </a:pPr>
                      <a:r>
                        <a:rPr kumimoji="0" lang="en-US" altLang="el-GR" sz="1800" b="1" i="0" u="none" strike="noStrike" cap="none" normalizeH="0" baseline="0">
                          <a:ln>
                            <a:noFill/>
                          </a:ln>
                          <a:solidFill>
                            <a:srgbClr val="FFFFFF"/>
                          </a:solidFill>
                          <a:effectLst/>
                          <a:latin typeface="Arial" panose="020B0604020202020204" pitchFamily="34" charset="0"/>
                          <a:cs typeface="DejaVu Sans" panose="020B0603030804020204" pitchFamily="34" charset="0"/>
                        </a:rPr>
                        <a:t>1940</a:t>
                      </a:r>
                      <a:endParaRPr kumimoji="0" lang="el-GR" altLang="el-GR" sz="1800" b="1"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7.344.860</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562.295</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7,7%</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105099550"/>
                  </a:ext>
                </a:extLst>
              </a:tr>
              <a:tr h="23971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ctr" defTabSz="914400" rtl="0" eaLnBrk="1" fontAlgn="base" latinLnBrk="0" hangingPunct="1">
                        <a:lnSpc>
                          <a:spcPct val="105000"/>
                        </a:lnSpc>
                        <a:spcBef>
                          <a:spcPct val="0"/>
                        </a:spcBef>
                        <a:spcAft>
                          <a:spcPct val="0"/>
                        </a:spcAft>
                        <a:buClrTx/>
                        <a:buSzTx/>
                        <a:buFontTx/>
                        <a:buNone/>
                        <a:tabLst/>
                      </a:pPr>
                      <a:r>
                        <a:rPr kumimoji="0" lang="el-GR" altLang="el-GR" sz="1800" b="1" i="0" u="none" strike="noStrike" cap="none" normalizeH="0" baseline="0">
                          <a:ln>
                            <a:noFill/>
                          </a:ln>
                          <a:solidFill>
                            <a:srgbClr val="FFFFFF"/>
                          </a:solidFill>
                          <a:effectLst/>
                          <a:latin typeface="Arial" panose="020B0604020202020204" pitchFamily="34" charset="0"/>
                          <a:cs typeface="DejaVu Sans" panose="020B0603030804020204" pitchFamily="34" charset="0"/>
                        </a:rPr>
                        <a:t>1951</a:t>
                      </a:r>
                      <a:endParaRPr kumimoji="0" lang="el-GR" altLang="el-GR" sz="1800" b="1"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7.632.801</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528.766</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6,9%</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25107773"/>
                  </a:ext>
                </a:extLst>
              </a:tr>
              <a:tr h="23971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ctr" defTabSz="914400" rtl="0" eaLnBrk="1" fontAlgn="base" latinLnBrk="0" hangingPunct="1">
                        <a:lnSpc>
                          <a:spcPct val="105000"/>
                        </a:lnSpc>
                        <a:spcBef>
                          <a:spcPct val="0"/>
                        </a:spcBef>
                        <a:spcAft>
                          <a:spcPct val="0"/>
                        </a:spcAft>
                        <a:buClrTx/>
                        <a:buSzTx/>
                        <a:buFontTx/>
                        <a:buNone/>
                        <a:tabLst/>
                      </a:pPr>
                      <a:r>
                        <a:rPr kumimoji="0" lang="el-GR" altLang="el-GR" sz="1800" b="1" i="0" u="none" strike="noStrike" cap="none" normalizeH="0" baseline="0">
                          <a:ln>
                            <a:noFill/>
                          </a:ln>
                          <a:solidFill>
                            <a:srgbClr val="FFFFFF"/>
                          </a:solidFill>
                          <a:effectLst/>
                          <a:latin typeface="Arial" panose="020B0604020202020204" pitchFamily="34" charset="0"/>
                          <a:cs typeface="DejaVu Sans" panose="020B0603030804020204" pitchFamily="34" charset="0"/>
                        </a:rPr>
                        <a:t>1961</a:t>
                      </a:r>
                      <a:endParaRPr kumimoji="0" lang="el-GR" altLang="el-GR" sz="1800" b="1"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8.388.553</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477.476</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5,7%</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481079867"/>
                  </a:ext>
                </a:extLst>
              </a:tr>
              <a:tr h="23971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ctr" defTabSz="914400" rtl="0" eaLnBrk="1" fontAlgn="base" latinLnBrk="0" hangingPunct="1">
                        <a:lnSpc>
                          <a:spcPct val="105000"/>
                        </a:lnSpc>
                        <a:spcBef>
                          <a:spcPct val="0"/>
                        </a:spcBef>
                        <a:spcAft>
                          <a:spcPct val="0"/>
                        </a:spcAft>
                        <a:buClrTx/>
                        <a:buSzTx/>
                        <a:buFontTx/>
                        <a:buNone/>
                        <a:tabLst/>
                      </a:pPr>
                      <a:r>
                        <a:rPr kumimoji="0" lang="el-GR" altLang="el-GR" sz="1800" b="1" i="0" u="none" strike="noStrike" cap="none" normalizeH="0" baseline="0">
                          <a:ln>
                            <a:noFill/>
                          </a:ln>
                          <a:solidFill>
                            <a:srgbClr val="FFFFFF"/>
                          </a:solidFill>
                          <a:effectLst/>
                          <a:latin typeface="Arial" panose="020B0604020202020204" pitchFamily="34" charset="0"/>
                          <a:cs typeface="DejaVu Sans" panose="020B0603030804020204" pitchFamily="34" charset="0"/>
                        </a:rPr>
                        <a:t>1971</a:t>
                      </a:r>
                      <a:endParaRPr kumimoji="0" lang="el-GR" altLang="el-GR" sz="1800" b="1"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8.824.740</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417.780</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4,7%</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407803318"/>
                  </a:ext>
                </a:extLst>
              </a:tr>
              <a:tr h="23971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ctr" defTabSz="914400" rtl="0" eaLnBrk="1" fontAlgn="base" latinLnBrk="0" hangingPunct="1">
                        <a:lnSpc>
                          <a:spcPct val="105000"/>
                        </a:lnSpc>
                        <a:spcBef>
                          <a:spcPct val="0"/>
                        </a:spcBef>
                        <a:spcAft>
                          <a:spcPct val="0"/>
                        </a:spcAft>
                        <a:buClrTx/>
                        <a:buSzTx/>
                        <a:buFontTx/>
                        <a:buNone/>
                        <a:tabLst/>
                      </a:pPr>
                      <a:r>
                        <a:rPr kumimoji="0" lang="el-GR" altLang="el-GR" sz="1800" b="1" i="0" u="none" strike="noStrike" cap="none" normalizeH="0" baseline="0">
                          <a:ln>
                            <a:noFill/>
                          </a:ln>
                          <a:solidFill>
                            <a:srgbClr val="FFFFFF"/>
                          </a:solidFill>
                          <a:effectLst/>
                          <a:latin typeface="Arial" panose="020B0604020202020204" pitchFamily="34" charset="0"/>
                          <a:cs typeface="DejaVu Sans" panose="020B0603030804020204" pitchFamily="34" charset="0"/>
                        </a:rPr>
                        <a:t>1981</a:t>
                      </a:r>
                      <a:endParaRPr kumimoji="0" lang="el-GR" altLang="el-GR" sz="1800" b="1"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9.739.589</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428.234</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4,4%</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4179622512"/>
                  </a:ext>
                </a:extLst>
              </a:tr>
              <a:tr h="23971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ctr" defTabSz="914400" rtl="0" eaLnBrk="1" fontAlgn="base" latinLnBrk="0" hangingPunct="1">
                        <a:lnSpc>
                          <a:spcPct val="105000"/>
                        </a:lnSpc>
                        <a:spcBef>
                          <a:spcPct val="0"/>
                        </a:spcBef>
                        <a:spcAft>
                          <a:spcPct val="0"/>
                        </a:spcAft>
                        <a:buClrTx/>
                        <a:buSzTx/>
                        <a:buFontTx/>
                        <a:buNone/>
                        <a:tabLst/>
                      </a:pPr>
                      <a:r>
                        <a:rPr kumimoji="0" lang="el-GR" altLang="el-GR" sz="1800" b="1" i="0" u="none" strike="noStrike" cap="none" normalizeH="0" baseline="0">
                          <a:ln>
                            <a:noFill/>
                          </a:ln>
                          <a:solidFill>
                            <a:srgbClr val="FFFFFF"/>
                          </a:solidFill>
                          <a:effectLst/>
                          <a:latin typeface="Arial" panose="020B0604020202020204" pitchFamily="34" charset="0"/>
                          <a:cs typeface="DejaVu Sans" panose="020B0603030804020204" pitchFamily="34" charset="0"/>
                        </a:rPr>
                        <a:t>1991</a:t>
                      </a:r>
                      <a:endParaRPr kumimoji="0" lang="el-GR" altLang="el-GR" sz="1800" b="1"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10.223.392</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456.712</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4,5%</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729143162"/>
                  </a:ext>
                </a:extLst>
              </a:tr>
              <a:tr h="23971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ctr" defTabSz="914400" rtl="0" eaLnBrk="1" fontAlgn="base" latinLnBrk="0" hangingPunct="1">
                        <a:lnSpc>
                          <a:spcPct val="105000"/>
                        </a:lnSpc>
                        <a:spcBef>
                          <a:spcPct val="0"/>
                        </a:spcBef>
                        <a:spcAft>
                          <a:spcPct val="0"/>
                        </a:spcAft>
                        <a:buClrTx/>
                        <a:buSzTx/>
                        <a:buFontTx/>
                        <a:buNone/>
                        <a:tabLst/>
                      </a:pPr>
                      <a:r>
                        <a:rPr kumimoji="0" lang="el-GR" altLang="el-GR" sz="1800" b="1" i="0" u="none" strike="noStrike" cap="none" normalizeH="0" baseline="0">
                          <a:ln>
                            <a:noFill/>
                          </a:ln>
                          <a:solidFill>
                            <a:srgbClr val="FFFFFF"/>
                          </a:solidFill>
                          <a:effectLst/>
                          <a:latin typeface="Arial" panose="020B0604020202020204" pitchFamily="34" charset="0"/>
                          <a:cs typeface="DejaVu Sans" panose="020B0603030804020204" pitchFamily="34" charset="0"/>
                        </a:rPr>
                        <a:t>2001</a:t>
                      </a:r>
                      <a:endParaRPr kumimoji="0" lang="el-GR" altLang="el-GR" sz="1800" b="1"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10.964.020</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507.977</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4,6%</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4146717690"/>
                  </a:ext>
                </a:extLst>
              </a:tr>
              <a:tr h="23971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ctr" defTabSz="914400" rtl="0" eaLnBrk="1" fontAlgn="base" latinLnBrk="0" hangingPunct="1">
                        <a:lnSpc>
                          <a:spcPct val="105000"/>
                        </a:lnSpc>
                        <a:spcBef>
                          <a:spcPct val="0"/>
                        </a:spcBef>
                        <a:spcAft>
                          <a:spcPct val="0"/>
                        </a:spcAft>
                        <a:buClrTx/>
                        <a:buSzTx/>
                        <a:buFontTx/>
                        <a:buNone/>
                        <a:tabLst/>
                      </a:pPr>
                      <a:r>
                        <a:rPr kumimoji="0" lang="el-GR" altLang="el-GR" sz="1800" b="1" i="0" u="none" strike="noStrike" cap="none" normalizeH="0" baseline="0">
                          <a:ln>
                            <a:noFill/>
                          </a:ln>
                          <a:solidFill>
                            <a:srgbClr val="FFFFFF"/>
                          </a:solidFill>
                          <a:effectLst/>
                          <a:latin typeface="Arial" panose="020B0604020202020204" pitchFamily="34" charset="0"/>
                          <a:cs typeface="DejaVu Sans" panose="020B0603030804020204" pitchFamily="34" charset="0"/>
                        </a:rPr>
                        <a:t>2011</a:t>
                      </a:r>
                      <a:endParaRPr kumimoji="0" lang="el-GR" altLang="el-GR" sz="1800" b="1"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10.816.294</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535.017</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4,9%</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754012476"/>
                  </a:ext>
                </a:extLst>
              </a:tr>
              <a:tr h="239713">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ctr" defTabSz="914400" rtl="0" eaLnBrk="1" fontAlgn="base" latinLnBrk="0" hangingPunct="1">
                        <a:lnSpc>
                          <a:spcPct val="105000"/>
                        </a:lnSpc>
                        <a:spcBef>
                          <a:spcPct val="0"/>
                        </a:spcBef>
                        <a:spcAft>
                          <a:spcPct val="0"/>
                        </a:spcAft>
                        <a:buClrTx/>
                        <a:buSzTx/>
                        <a:buFontTx/>
                        <a:buNone/>
                        <a:tabLst/>
                      </a:pPr>
                      <a:r>
                        <a:rPr kumimoji="0" lang="el-GR" altLang="el-GR" sz="1800" b="1" i="0" u="none" strike="noStrike" cap="none" normalizeH="0" baseline="0">
                          <a:ln>
                            <a:noFill/>
                          </a:ln>
                          <a:solidFill>
                            <a:srgbClr val="FFFFFF"/>
                          </a:solidFill>
                          <a:effectLst/>
                          <a:latin typeface="Arial" panose="020B0604020202020204" pitchFamily="34" charset="0"/>
                          <a:cs typeface="DejaVu Sans" panose="020B0603030804020204" pitchFamily="34" charset="0"/>
                        </a:rPr>
                        <a:t>2016</a:t>
                      </a:r>
                      <a:endParaRPr kumimoji="0" lang="el-GR" altLang="el-GR" sz="1800" b="1"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10.775.971</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536.764</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5,0%</a:t>
                      </a:r>
                      <a:endParaRPr kumimoji="0" lang="el-GR" altLang="el-GR" sz="18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19472986"/>
                  </a:ext>
                </a:extLst>
              </a:tr>
              <a:tr h="490538">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just" defTabSz="914400" rtl="0" eaLnBrk="1" fontAlgn="base" latinLnBrk="0" hangingPunct="1">
                        <a:lnSpc>
                          <a:spcPct val="105000"/>
                        </a:lnSpc>
                        <a:spcBef>
                          <a:spcPct val="0"/>
                        </a:spcBef>
                        <a:spcAft>
                          <a:spcPct val="0"/>
                        </a:spcAft>
                        <a:buClrTx/>
                        <a:buSzTx/>
                        <a:buFontTx/>
                        <a:buNone/>
                        <a:tabLst/>
                      </a:pPr>
                      <a:r>
                        <a:rPr kumimoji="0" lang="el-GR" altLang="el-GR" sz="1600" b="1" i="0" u="none" strike="noStrike" cap="none" normalizeH="0" baseline="0">
                          <a:ln>
                            <a:noFill/>
                          </a:ln>
                          <a:solidFill>
                            <a:srgbClr val="FFFFFF"/>
                          </a:solidFill>
                          <a:effectLst/>
                          <a:latin typeface="Arial" panose="020B0604020202020204" pitchFamily="34" charset="0"/>
                          <a:cs typeface="DejaVu Sans" panose="020B0603030804020204" pitchFamily="34" charset="0"/>
                        </a:rPr>
                        <a:t>Μεταβολή (%) 1920-2016</a:t>
                      </a:r>
                      <a:endParaRPr kumimoji="0" lang="el-GR" altLang="el-GR" sz="1600" b="1"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1" i="0" u="none" strike="noStrike" cap="none" normalizeH="0" baseline="0">
                          <a:ln>
                            <a:noFill/>
                          </a:ln>
                          <a:solidFill>
                            <a:srgbClr val="000000"/>
                          </a:solidFill>
                          <a:effectLst/>
                          <a:latin typeface="Arial" panose="020B0604020202020204" pitchFamily="34" charset="0"/>
                          <a:cs typeface="DejaVu Sans" panose="020B0603030804020204" pitchFamily="34" charset="0"/>
                        </a:rPr>
                        <a:t>114,6%</a:t>
                      </a:r>
                      <a:endParaRPr kumimoji="0" lang="el-GR" altLang="el-GR" sz="1800" b="1"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r" defTabSz="914400" rtl="0" eaLnBrk="1" fontAlgn="base" latinLnBrk="0" hangingPunct="1">
                        <a:lnSpc>
                          <a:spcPct val="105000"/>
                        </a:lnSpc>
                        <a:spcBef>
                          <a:spcPct val="0"/>
                        </a:spcBef>
                        <a:spcAft>
                          <a:spcPct val="0"/>
                        </a:spcAft>
                        <a:buClrTx/>
                        <a:buSzTx/>
                        <a:buFontTx/>
                        <a:buNone/>
                        <a:tabLst/>
                      </a:pPr>
                      <a:r>
                        <a:rPr kumimoji="0" lang="el-GR" altLang="el-GR" sz="1800" b="1" i="0" u="none" strike="noStrike" cap="none" normalizeH="0" baseline="0">
                          <a:ln>
                            <a:noFill/>
                          </a:ln>
                          <a:solidFill>
                            <a:srgbClr val="000000"/>
                          </a:solidFill>
                          <a:effectLst/>
                          <a:latin typeface="Arial" panose="020B0604020202020204" pitchFamily="34" charset="0"/>
                          <a:cs typeface="DejaVu Sans" panose="020B0603030804020204" pitchFamily="34" charset="0"/>
                        </a:rPr>
                        <a:t>1,5%</a:t>
                      </a:r>
                      <a:endParaRPr kumimoji="0" lang="el-GR" altLang="el-GR" sz="1800" b="1"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cs typeface="DejaVu Sans" panose="020B0603030804020204" pitchFamily="34" charset="0"/>
                        </a:defRPr>
                      </a:lvl9pPr>
                    </a:lstStyle>
                    <a:p>
                      <a:pPr marL="0" marR="0" lvl="0" indent="0" algn="just" defTabSz="914400" rtl="0" eaLnBrk="1" fontAlgn="base" latinLnBrk="0" hangingPunct="1">
                        <a:lnSpc>
                          <a:spcPct val="105000"/>
                        </a:lnSpc>
                        <a:spcBef>
                          <a:spcPct val="0"/>
                        </a:spcBef>
                        <a:spcAft>
                          <a:spcPct val="0"/>
                        </a:spcAft>
                        <a:buClrTx/>
                        <a:buSzTx/>
                        <a:buFontTx/>
                        <a:buNone/>
                        <a:tabLst/>
                      </a:pPr>
                      <a:r>
                        <a:rPr kumimoji="0" lang="el-GR" altLang="el-GR" sz="16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 </a:t>
                      </a:r>
                      <a:endParaRPr kumimoji="0" lang="el-GR" altLang="el-GR" sz="1600" b="0" i="0" u="none" strike="noStrike" cap="none" normalizeH="0" baseline="0">
                        <a:ln>
                          <a:noFill/>
                        </a:ln>
                        <a:solidFill>
                          <a:srgbClr val="00000A"/>
                        </a:solidFill>
                        <a:effectLst/>
                        <a:latin typeface="Calibri" panose="020F0502020204030204" pitchFamily="34" charset="0"/>
                        <a:cs typeface="Calibri" panose="020F050202020403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794180413"/>
                  </a:ext>
                </a:extLst>
              </a:tr>
            </a:tbl>
          </a:graphicData>
        </a:graphic>
      </p:graphicFrame>
      <p:sp>
        <p:nvSpPr>
          <p:cNvPr id="19531" name="TextBox 10">
            <a:extLst>
              <a:ext uri="{FF2B5EF4-FFF2-40B4-BE49-F238E27FC236}">
                <a16:creationId xmlns:a16="http://schemas.microsoft.com/office/drawing/2014/main" id="{75D5CC9B-F077-4023-938F-9823875AA4A6}"/>
              </a:ext>
            </a:extLst>
          </p:cNvPr>
          <p:cNvSpPr txBox="1">
            <a:spLocks noChangeArrowheads="1"/>
          </p:cNvSpPr>
          <p:nvPr/>
        </p:nvSpPr>
        <p:spPr bwMode="auto">
          <a:xfrm>
            <a:off x="1533525" y="6235700"/>
            <a:ext cx="95075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DejaVu Sans" panose="020B0603030804020204" pitchFamily="34" charset="0"/>
              </a:defRPr>
            </a:lvl1pPr>
            <a:lvl2pPr marL="742950" indent="-285750">
              <a:defRPr>
                <a:solidFill>
                  <a:schemeClr val="tx1"/>
                </a:solidFill>
                <a:latin typeface="Arial" panose="020B0604020202020204" pitchFamily="34" charset="0"/>
                <a:cs typeface="DejaVu Sans" panose="020B0603030804020204" pitchFamily="34" charset="0"/>
              </a:defRPr>
            </a:lvl2pPr>
            <a:lvl3pPr marL="1143000" indent="-228600">
              <a:defRPr>
                <a:solidFill>
                  <a:schemeClr val="tx1"/>
                </a:solidFill>
                <a:latin typeface="Arial" panose="020B0604020202020204" pitchFamily="34" charset="0"/>
                <a:cs typeface="DejaVu Sans" panose="020B0603030804020204" pitchFamily="34" charset="0"/>
              </a:defRPr>
            </a:lvl3pPr>
            <a:lvl4pPr marL="1600200" indent="-228600">
              <a:defRPr>
                <a:solidFill>
                  <a:schemeClr val="tx1"/>
                </a:solidFill>
                <a:latin typeface="Arial" panose="020B0604020202020204" pitchFamily="34" charset="0"/>
                <a:cs typeface="DejaVu Sans" panose="020B0603030804020204" pitchFamily="34" charset="0"/>
              </a:defRPr>
            </a:lvl4pPr>
            <a:lvl5pPr marL="2057400" indent="-228600">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9pPr>
          </a:lstStyle>
          <a:p>
            <a:r>
              <a:rPr lang="el-GR" altLang="el-GR" sz="1400"/>
              <a:t>Πηγή: προσαρμοσμένο από Γαβαλάς Β. (2019) </a:t>
            </a:r>
            <a:r>
              <a:rPr lang="el-GR" altLang="el-GR" sz="1400" i="1"/>
              <a:t>Ο πληθυσμός των νησιών του Αρχιπελάγους. </a:t>
            </a:r>
            <a:r>
              <a:rPr lang="el-GR" altLang="el-GR" sz="1400"/>
              <a:t>Θεσσαλονίκη: Δίσιγμα. </a:t>
            </a:r>
          </a:p>
          <a:p>
            <a:r>
              <a:rPr lang="el-GR" altLang="el-GR" sz="1400"/>
              <a:t>Σημείωση: Οι υπολογισμοί έχουν γίνει με βάση τα σύνορα της Ελλάδας του 1947 στα οποία περιλαμβάνονται και τα Δωδεκάνησα.</a:t>
            </a:r>
            <a:endParaRPr lang="el-GR" altLang="el-GR" sz="11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Τίτλος 1">
            <a:extLst>
              <a:ext uri="{FF2B5EF4-FFF2-40B4-BE49-F238E27FC236}">
                <a16:creationId xmlns:a16="http://schemas.microsoft.com/office/drawing/2014/main" id="{DA356156-AEE4-46BD-8F18-579706855D2E}"/>
              </a:ext>
            </a:extLst>
          </p:cNvPr>
          <p:cNvSpPr>
            <a:spLocks noGrp="1"/>
          </p:cNvSpPr>
          <p:nvPr>
            <p:ph type="title"/>
          </p:nvPr>
        </p:nvSpPr>
        <p:spPr>
          <a:xfrm>
            <a:off x="609600" y="273050"/>
            <a:ext cx="10972800" cy="1144588"/>
          </a:xfrm>
        </p:spPr>
        <p:txBody>
          <a:bodyPr/>
          <a:lstStyle/>
          <a:p>
            <a:r>
              <a:rPr lang="el-GR" altLang="el-GR"/>
              <a:t>Συμπεράσματα</a:t>
            </a:r>
          </a:p>
        </p:txBody>
      </p:sp>
      <p:sp>
        <p:nvSpPr>
          <p:cNvPr id="70659" name="TextBox 6">
            <a:extLst>
              <a:ext uri="{FF2B5EF4-FFF2-40B4-BE49-F238E27FC236}">
                <a16:creationId xmlns:a16="http://schemas.microsoft.com/office/drawing/2014/main" id="{04FB59AA-1487-430B-B29C-D5C53FFB8E5F}"/>
              </a:ext>
            </a:extLst>
          </p:cNvPr>
          <p:cNvSpPr txBox="1">
            <a:spLocks noChangeArrowheads="1"/>
          </p:cNvSpPr>
          <p:nvPr/>
        </p:nvSpPr>
        <p:spPr bwMode="auto">
          <a:xfrm>
            <a:off x="112713" y="1668463"/>
            <a:ext cx="12080875"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9pPr>
          </a:lstStyle>
          <a:p>
            <a:pPr>
              <a:lnSpc>
                <a:spcPct val="100000"/>
              </a:lnSpc>
              <a:spcBef>
                <a:spcPct val="0"/>
              </a:spcBef>
            </a:pPr>
            <a:r>
              <a:rPr lang="el-GR" altLang="el-GR"/>
              <a:t>Υπάρχουν μεγάλες διαφορές ανάμεσα στο Βόρειο Αιγαίο και τα Δωδεκάνησα όσον αφορά τη δημογραφία, την οικονομία και την κοινωνική ανάπτυξη αυτών των περιοχών.</a:t>
            </a:r>
          </a:p>
          <a:p>
            <a:pPr>
              <a:lnSpc>
                <a:spcPct val="100000"/>
              </a:lnSpc>
              <a:spcBef>
                <a:spcPct val="0"/>
              </a:spcBef>
            </a:pPr>
            <a:r>
              <a:rPr lang="el-GR" altLang="el-GR"/>
              <a:t>Τα Δωδεκάνησα μεταπολεμικά βίωσαν δημογραφική άνθηση και οικονομική ανάπτυξη η οποία οφείλεται σε μεγάλο μέρος στην τουριστική «βιομηχανία». </a:t>
            </a:r>
          </a:p>
          <a:p>
            <a:pPr>
              <a:lnSpc>
                <a:spcPct val="100000"/>
              </a:lnSpc>
              <a:spcBef>
                <a:spcPct val="0"/>
              </a:spcBef>
            </a:pPr>
            <a:r>
              <a:rPr lang="el-GR" altLang="el-GR"/>
              <a:t>Αντιθέτως το Β. Αιγαίο μεταπολεμικά χάνει πληθυσμό, ο εναπομείνας πληθυσμός είναι γερασμένος, έχει μικρή συμμετοχή στο εργατικό δυναμικό και έχει χαμηλότερο εισόδημα συγκριτικά με τα Δωδεκάνησα αλλά και με την Ελλάδα ως σύνολο.</a:t>
            </a:r>
          </a:p>
          <a:p>
            <a:pPr>
              <a:lnSpc>
                <a:spcPct val="100000"/>
              </a:lnSpc>
              <a:spcBef>
                <a:spcPct val="0"/>
              </a:spcBef>
              <a:buFontTx/>
              <a:buNone/>
            </a:pPr>
            <a:endParaRPr lang="el-GR" altLang="el-GR" sz="1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Τίτλος 1">
            <a:extLst>
              <a:ext uri="{FF2B5EF4-FFF2-40B4-BE49-F238E27FC236}">
                <a16:creationId xmlns:a16="http://schemas.microsoft.com/office/drawing/2014/main" id="{5AB00E58-30B1-4E66-AE81-F8114B4F4502}"/>
              </a:ext>
            </a:extLst>
          </p:cNvPr>
          <p:cNvSpPr>
            <a:spLocks noGrp="1"/>
          </p:cNvSpPr>
          <p:nvPr>
            <p:ph type="title"/>
          </p:nvPr>
        </p:nvSpPr>
        <p:spPr>
          <a:xfrm>
            <a:off x="609600" y="273050"/>
            <a:ext cx="10972800" cy="1144588"/>
          </a:xfrm>
        </p:spPr>
        <p:txBody>
          <a:bodyPr/>
          <a:lstStyle/>
          <a:p>
            <a:r>
              <a:rPr lang="el-GR" altLang="el-GR"/>
              <a:t>Συμπεράσματα</a:t>
            </a:r>
          </a:p>
        </p:txBody>
      </p:sp>
      <p:sp>
        <p:nvSpPr>
          <p:cNvPr id="72707" name="TextBox 1">
            <a:extLst>
              <a:ext uri="{FF2B5EF4-FFF2-40B4-BE49-F238E27FC236}">
                <a16:creationId xmlns:a16="http://schemas.microsoft.com/office/drawing/2014/main" id="{26DFB9BD-0017-40DC-8915-19201C273FA4}"/>
              </a:ext>
            </a:extLst>
          </p:cNvPr>
          <p:cNvSpPr txBox="1">
            <a:spLocks noChangeArrowheads="1"/>
          </p:cNvSpPr>
          <p:nvPr/>
        </p:nvSpPr>
        <p:spPr bwMode="auto">
          <a:xfrm>
            <a:off x="0" y="1652588"/>
            <a:ext cx="12193588"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9pPr>
          </a:lstStyle>
          <a:p>
            <a:pPr>
              <a:lnSpc>
                <a:spcPct val="100000"/>
              </a:lnSpc>
              <a:spcBef>
                <a:spcPct val="0"/>
              </a:spcBef>
            </a:pPr>
            <a:r>
              <a:rPr lang="el-GR" altLang="el-GR"/>
              <a:t>Από πολιτιστική άποψη το Βόρειο Αιγαίο φαίνεται να είναι πιο παραδοσιακή κοινωνία καθώς λιγότερες αναλογικά γυναίκες αναζητάν αμειβόμενη εργασία, και από αυτές αναλογικά λιγότερες βρίσκουν εργασία, συγκριτικά με τα Δωδεκάνησα.</a:t>
            </a:r>
          </a:p>
          <a:p>
            <a:pPr>
              <a:lnSpc>
                <a:spcPct val="100000"/>
              </a:lnSpc>
              <a:spcBef>
                <a:spcPct val="0"/>
              </a:spcBef>
            </a:pPr>
            <a:r>
              <a:rPr lang="el-GR" altLang="el-GR"/>
              <a:t>Επίσης λιγότερες γυναίκες του Βορείου Αιγαίου συνεχίζουν τις σπουδές τους στην τριτοβάθμια εκπαίδευση συγκριτικά με τις γυναίκες των Δωδεκανήσων. Και στις δύο ομάδες νησιών όμως (Βόρειο Αιγαίο και Δωδεκάνησα) οι γυναίκες απόφοιτοι τριτοβάθμιας εκπαίδευσης είναι λιγότερες από ό,τι οι άνδρες. </a:t>
            </a:r>
          </a:p>
          <a:p>
            <a:pPr>
              <a:lnSpc>
                <a:spcPct val="100000"/>
              </a:lnSpc>
              <a:spcBef>
                <a:spcPct val="0"/>
              </a:spcBef>
              <a:buFontTx/>
              <a:buNone/>
            </a:pPr>
            <a:endParaRPr lang="el-GR" altLang="el-GR" sz="18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Τίτλος 1">
            <a:extLst>
              <a:ext uri="{FF2B5EF4-FFF2-40B4-BE49-F238E27FC236}">
                <a16:creationId xmlns:a16="http://schemas.microsoft.com/office/drawing/2014/main" id="{0FAF011F-EE25-46F7-A6CE-DB2881A539B9}"/>
              </a:ext>
            </a:extLst>
          </p:cNvPr>
          <p:cNvSpPr>
            <a:spLocks noGrp="1"/>
          </p:cNvSpPr>
          <p:nvPr>
            <p:ph type="title"/>
          </p:nvPr>
        </p:nvSpPr>
        <p:spPr>
          <a:xfrm>
            <a:off x="609600" y="112713"/>
            <a:ext cx="10972800" cy="1144587"/>
          </a:xfrm>
        </p:spPr>
        <p:txBody>
          <a:bodyPr/>
          <a:lstStyle/>
          <a:p>
            <a:r>
              <a:rPr lang="el-GR" altLang="el-GR"/>
              <a:t>Συμπεράσματα</a:t>
            </a:r>
          </a:p>
        </p:txBody>
      </p:sp>
      <p:sp>
        <p:nvSpPr>
          <p:cNvPr id="74755" name="TextBox 1">
            <a:extLst>
              <a:ext uri="{FF2B5EF4-FFF2-40B4-BE49-F238E27FC236}">
                <a16:creationId xmlns:a16="http://schemas.microsoft.com/office/drawing/2014/main" id="{148545E0-79AF-44DC-B3F4-46C8A0C75FC7}"/>
              </a:ext>
            </a:extLst>
          </p:cNvPr>
          <p:cNvSpPr txBox="1">
            <a:spLocks noChangeArrowheads="1"/>
          </p:cNvSpPr>
          <p:nvPr/>
        </p:nvSpPr>
        <p:spPr bwMode="auto">
          <a:xfrm>
            <a:off x="0" y="1587500"/>
            <a:ext cx="12193588"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9pPr>
          </a:lstStyle>
          <a:p>
            <a:pPr>
              <a:lnSpc>
                <a:spcPct val="100000"/>
              </a:lnSpc>
              <a:spcBef>
                <a:spcPct val="0"/>
              </a:spcBef>
            </a:pPr>
            <a:r>
              <a:rPr lang="el-GR" altLang="el-GR" sz="3200"/>
              <a:t>Στην περίπτωση των ακριτικών νησιών του Αρχιπελάγους το μορφωτικό επίπεδο δεν σχετίζεται άμεσα με την οικονομική ανάπτυξη. </a:t>
            </a:r>
          </a:p>
          <a:p>
            <a:pPr algn="just">
              <a:lnSpc>
                <a:spcPct val="100000"/>
              </a:lnSpc>
              <a:spcBef>
                <a:spcPct val="0"/>
              </a:spcBef>
              <a:buClr>
                <a:srgbClr val="000000"/>
              </a:buClr>
            </a:pPr>
            <a:r>
              <a:rPr lang="el-GR" altLang="el-GR" sz="3200"/>
              <a:t>Τουλάχιστον όσον αφορά την οικονομική ανάπτυξη που προέρχεται από τον τουρισμό, μεγαλύτερο ρόλο παίζει η κατάρτιση από επαγγελματικές σχολές που παρακολουθούν οι νέοι αμέσως μετά την υποχρεωτική εκπαίδευση, ενώ η τριτοβάθμια εκπαίδευση μάλλον σχετίζεται αρνητικά με τη συγκεκριμένη οικονομική ανάπτυξη. </a:t>
            </a:r>
          </a:p>
          <a:p>
            <a:pPr>
              <a:lnSpc>
                <a:spcPct val="100000"/>
              </a:lnSpc>
              <a:spcBef>
                <a:spcPct val="0"/>
              </a:spcBef>
              <a:buFontTx/>
              <a:buNone/>
            </a:pPr>
            <a:endParaRPr lang="el-GR" altLang="el-GR" sz="1200">
              <a:solidFill>
                <a:srgbClr val="000000"/>
              </a:solidFill>
            </a:endParaRPr>
          </a:p>
          <a:p>
            <a:pPr>
              <a:lnSpc>
                <a:spcPct val="100000"/>
              </a:lnSpc>
              <a:spcBef>
                <a:spcPct val="0"/>
              </a:spcBef>
              <a:buFontTx/>
              <a:buNone/>
            </a:pPr>
            <a:endParaRPr lang="el-GR" altLang="el-GR"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Τίτλος 1">
            <a:extLst>
              <a:ext uri="{FF2B5EF4-FFF2-40B4-BE49-F238E27FC236}">
                <a16:creationId xmlns:a16="http://schemas.microsoft.com/office/drawing/2014/main" id="{43D80D12-8F94-47AC-9E4A-E1C20519E2D0}"/>
              </a:ext>
            </a:extLst>
          </p:cNvPr>
          <p:cNvSpPr>
            <a:spLocks noGrp="1"/>
          </p:cNvSpPr>
          <p:nvPr>
            <p:ph type="title"/>
          </p:nvPr>
        </p:nvSpPr>
        <p:spPr>
          <a:xfrm>
            <a:off x="609600" y="273050"/>
            <a:ext cx="10972800" cy="1144588"/>
          </a:xfrm>
        </p:spPr>
        <p:txBody>
          <a:bodyPr/>
          <a:lstStyle/>
          <a:p>
            <a:r>
              <a:rPr lang="el-GR" altLang="el-GR" sz="2800"/>
              <a:t>Πληθυσμός του Γεωγραφικού Διαμερίσματος «Νησιά Αιγαίου» κατά νομό την περίοδο 1920-2021. </a:t>
            </a:r>
            <a:br>
              <a:rPr lang="el-GR" altLang="el-GR"/>
            </a:br>
            <a:endParaRPr lang="el-GR" altLang="el-GR"/>
          </a:p>
        </p:txBody>
      </p:sp>
      <p:pic>
        <p:nvPicPr>
          <p:cNvPr id="21507" name="Εικόνα 5">
            <a:extLst>
              <a:ext uri="{FF2B5EF4-FFF2-40B4-BE49-F238E27FC236}">
                <a16:creationId xmlns:a16="http://schemas.microsoft.com/office/drawing/2014/main" id="{6124DE6A-F170-499A-91C9-EBADC3B63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563" y="1595438"/>
            <a:ext cx="7110412"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Ορθογώνιο 6">
            <a:extLst>
              <a:ext uri="{FF2B5EF4-FFF2-40B4-BE49-F238E27FC236}">
                <a16:creationId xmlns:a16="http://schemas.microsoft.com/office/drawing/2014/main" id="{719DDFB2-750E-417F-8618-C61C34C4144A}"/>
              </a:ext>
            </a:extLst>
          </p:cNvPr>
          <p:cNvSpPr>
            <a:spLocks noChangeArrowheads="1"/>
          </p:cNvSpPr>
          <p:nvPr/>
        </p:nvSpPr>
        <p:spPr bwMode="auto">
          <a:xfrm>
            <a:off x="704850" y="6113463"/>
            <a:ext cx="710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DejaVu Sans" panose="020B0603030804020204" pitchFamily="34" charset="0"/>
              </a:defRPr>
            </a:lvl1pPr>
            <a:lvl2pPr marL="742950" indent="-285750">
              <a:defRPr>
                <a:solidFill>
                  <a:schemeClr val="tx1"/>
                </a:solidFill>
                <a:latin typeface="Arial" panose="020B0604020202020204" pitchFamily="34" charset="0"/>
                <a:cs typeface="DejaVu Sans" panose="020B0603030804020204" pitchFamily="34" charset="0"/>
              </a:defRPr>
            </a:lvl2pPr>
            <a:lvl3pPr marL="1143000" indent="-228600">
              <a:defRPr>
                <a:solidFill>
                  <a:schemeClr val="tx1"/>
                </a:solidFill>
                <a:latin typeface="Arial" panose="020B0604020202020204" pitchFamily="34" charset="0"/>
                <a:cs typeface="DejaVu Sans" panose="020B0603030804020204" pitchFamily="34" charset="0"/>
              </a:defRPr>
            </a:lvl3pPr>
            <a:lvl4pPr marL="1600200" indent="-228600">
              <a:defRPr>
                <a:solidFill>
                  <a:schemeClr val="tx1"/>
                </a:solidFill>
                <a:latin typeface="Arial" panose="020B0604020202020204" pitchFamily="34" charset="0"/>
                <a:cs typeface="DejaVu Sans" panose="020B0603030804020204" pitchFamily="34" charset="0"/>
              </a:defRPr>
            </a:lvl4pPr>
            <a:lvl5pPr marL="2057400" indent="-228600">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9pPr>
          </a:lstStyle>
          <a:p>
            <a:r>
              <a:rPr lang="el-GR" altLang="el-GR" sz="1200"/>
              <a:t>Πηγή: προσαρμοσμένο από Γαβαλάς Β. (2019) </a:t>
            </a:r>
            <a:r>
              <a:rPr lang="el-GR" altLang="el-GR" sz="1200" i="1"/>
              <a:t>Ο πληθυσμός των νησιών του Αρχιπελάγους. </a:t>
            </a:r>
            <a:r>
              <a:rPr lang="el-GR" altLang="el-GR" sz="1200"/>
              <a:t>Θεσσαλονίκη: Δίσιγμα</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D162F121-21E6-490D-970A-9F37DCE41EA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0"/>
            <a:ext cx="5084763" cy="6858000"/>
          </a:xfrm>
          <a:prstGeom prst="rect">
            <a:avLst/>
          </a:prstGeom>
          <a:noFill/>
          <a:ln>
            <a:solidFill>
              <a:schemeClr val="bg2">
                <a:lumMod val="50000"/>
              </a:schemeClr>
            </a:solidFill>
          </a:ln>
        </p:spPr>
      </p:pic>
      <p:sp>
        <p:nvSpPr>
          <p:cNvPr id="3" name="TextBox 2">
            <a:extLst>
              <a:ext uri="{FF2B5EF4-FFF2-40B4-BE49-F238E27FC236}">
                <a16:creationId xmlns:a16="http://schemas.microsoft.com/office/drawing/2014/main" id="{39445E1B-B871-49AF-8BFD-2D50D0633501}"/>
              </a:ext>
            </a:extLst>
          </p:cNvPr>
          <p:cNvSpPr txBox="1"/>
          <p:nvPr/>
        </p:nvSpPr>
        <p:spPr>
          <a:xfrm>
            <a:off x="3609473" y="5927195"/>
            <a:ext cx="1668379" cy="261610"/>
          </a:xfrm>
          <a:prstGeom prst="rect">
            <a:avLst/>
          </a:prstGeom>
          <a:noFill/>
        </p:spPr>
        <p:txBody>
          <a:bodyPr wrap="square" rtlCol="0">
            <a:spAutoFit/>
          </a:bodyPr>
          <a:lstStyle/>
          <a:p>
            <a:r>
              <a:rPr lang="el-GR" sz="1100" dirty="0"/>
              <a:t>Β. Γαβαλάς (2019)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Τίτλος 1">
            <a:extLst>
              <a:ext uri="{FF2B5EF4-FFF2-40B4-BE49-F238E27FC236}">
                <a16:creationId xmlns:a16="http://schemas.microsoft.com/office/drawing/2014/main" id="{5654D478-1784-4651-A306-80DC8EBF5450}"/>
              </a:ext>
            </a:extLst>
          </p:cNvPr>
          <p:cNvSpPr>
            <a:spLocks noGrp="1"/>
          </p:cNvSpPr>
          <p:nvPr>
            <p:ph type="title"/>
          </p:nvPr>
        </p:nvSpPr>
        <p:spPr>
          <a:xfrm>
            <a:off x="609600" y="273050"/>
            <a:ext cx="10972800" cy="1144588"/>
          </a:xfrm>
        </p:spPr>
        <p:txBody>
          <a:bodyPr/>
          <a:lstStyle/>
          <a:p>
            <a:r>
              <a:rPr lang="el-GR" altLang="el-GR" sz="3600"/>
              <a:t>Πληθυσμός Βορείου και Νοτίου Αιγαίου 1971-2021. </a:t>
            </a:r>
          </a:p>
        </p:txBody>
      </p:sp>
      <p:pic>
        <p:nvPicPr>
          <p:cNvPr id="23555" name="Εικόνα 4">
            <a:extLst>
              <a:ext uri="{FF2B5EF4-FFF2-40B4-BE49-F238E27FC236}">
                <a16:creationId xmlns:a16="http://schemas.microsoft.com/office/drawing/2014/main" id="{A7FE252E-9ACF-465D-A18E-F4D9EFA14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1312863"/>
            <a:ext cx="7764463"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Ορθογώνιο 5">
            <a:extLst>
              <a:ext uri="{FF2B5EF4-FFF2-40B4-BE49-F238E27FC236}">
                <a16:creationId xmlns:a16="http://schemas.microsoft.com/office/drawing/2014/main" id="{EFC640D0-B7D0-4CAF-B92C-738FA7CD2B43}"/>
              </a:ext>
            </a:extLst>
          </p:cNvPr>
          <p:cNvSpPr>
            <a:spLocks noChangeArrowheads="1"/>
          </p:cNvSpPr>
          <p:nvPr/>
        </p:nvSpPr>
        <p:spPr bwMode="auto">
          <a:xfrm>
            <a:off x="2439988" y="6173788"/>
            <a:ext cx="70881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DejaVu Sans" panose="020B0603030804020204" pitchFamily="34" charset="0"/>
              </a:defRPr>
            </a:lvl1pPr>
            <a:lvl2pPr marL="742950" indent="-285750">
              <a:defRPr>
                <a:solidFill>
                  <a:schemeClr val="tx1"/>
                </a:solidFill>
                <a:latin typeface="Arial" panose="020B0604020202020204" pitchFamily="34" charset="0"/>
                <a:cs typeface="DejaVu Sans" panose="020B0603030804020204" pitchFamily="34" charset="0"/>
              </a:defRPr>
            </a:lvl2pPr>
            <a:lvl3pPr marL="1143000" indent="-228600">
              <a:defRPr>
                <a:solidFill>
                  <a:schemeClr val="tx1"/>
                </a:solidFill>
                <a:latin typeface="Arial" panose="020B0604020202020204" pitchFamily="34" charset="0"/>
                <a:cs typeface="DejaVu Sans" panose="020B0603030804020204" pitchFamily="34" charset="0"/>
              </a:defRPr>
            </a:lvl3pPr>
            <a:lvl4pPr marL="1600200" indent="-228600">
              <a:defRPr>
                <a:solidFill>
                  <a:schemeClr val="tx1"/>
                </a:solidFill>
                <a:latin typeface="Arial" panose="020B0604020202020204" pitchFamily="34" charset="0"/>
                <a:cs typeface="DejaVu Sans" panose="020B0603030804020204" pitchFamily="34" charset="0"/>
              </a:defRPr>
            </a:lvl4pPr>
            <a:lvl5pPr marL="2057400" indent="-228600">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9pPr>
          </a:lstStyle>
          <a:p>
            <a:r>
              <a:rPr lang="el-GR" altLang="el-GR" sz="1400" dirty="0"/>
              <a:t>Πηγή: προσαρμοσμένο από Γαβαλάς Β. (2019) </a:t>
            </a:r>
            <a:r>
              <a:rPr lang="el-GR" altLang="el-GR" sz="1400" i="1" dirty="0"/>
              <a:t>Ο πληθυσμός των νησιών του Αρχιπελάγους. </a:t>
            </a:r>
            <a:r>
              <a:rPr lang="el-GR" altLang="el-GR" sz="1400" dirty="0"/>
              <a:t>Θεσσαλονίκη: </a:t>
            </a:r>
            <a:r>
              <a:rPr lang="el-GR" altLang="el-GR" sz="1400" dirty="0" err="1"/>
              <a:t>Δίσιγμα</a:t>
            </a:r>
            <a:r>
              <a:rPr lang="el-GR" altLang="el-GR" sz="1400" dirty="0"/>
              <a:t>, σ. 15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CustomShape 1">
            <a:extLst>
              <a:ext uri="{FF2B5EF4-FFF2-40B4-BE49-F238E27FC236}">
                <a16:creationId xmlns:a16="http://schemas.microsoft.com/office/drawing/2014/main" id="{07934C8D-D593-4918-A3E7-67E76DAA6D92}"/>
              </a:ext>
            </a:extLst>
          </p:cNvPr>
          <p:cNvSpPr/>
          <p:nvPr/>
        </p:nvSpPr>
        <p:spPr>
          <a:xfrm>
            <a:off x="817563" y="228600"/>
            <a:ext cx="10871200" cy="98901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9pPr>
          </a:lstStyle>
          <a:p>
            <a:pPr eaLnBrk="1" hangingPunct="1">
              <a:lnSpc>
                <a:spcPct val="100000"/>
              </a:lnSpc>
              <a:spcBef>
                <a:spcPct val="0"/>
              </a:spcBef>
              <a:buFontTx/>
              <a:buNone/>
            </a:pPr>
            <a:r>
              <a:rPr lang="el-GR" altLang="el-GR" sz="4400">
                <a:solidFill>
                  <a:srgbClr val="775F55"/>
                </a:solidFill>
                <a:latin typeface="Tw Cen MT" panose="020B0602020104020603" pitchFamily="34" charset="0"/>
              </a:rPr>
              <a:t>Πληθυσμιακή εξέλιξη των ακριτικών νησιών του Αιγαίου</a:t>
            </a:r>
            <a:r>
              <a:rPr lang="en-US" altLang="el-GR" sz="4400">
                <a:solidFill>
                  <a:srgbClr val="775F55"/>
                </a:solidFill>
                <a:latin typeface="Tw Cen MT" panose="020B0602020104020603" pitchFamily="34" charset="0"/>
              </a:rPr>
              <a:t>: 1951-2011.</a:t>
            </a:r>
            <a:endParaRPr lang="el-GR" altLang="el-GR" sz="1800"/>
          </a:p>
        </p:txBody>
      </p:sp>
      <p:pic>
        <p:nvPicPr>
          <p:cNvPr id="25603" name="Εικόνα 1">
            <a:extLst>
              <a:ext uri="{FF2B5EF4-FFF2-40B4-BE49-F238E27FC236}">
                <a16:creationId xmlns:a16="http://schemas.microsoft.com/office/drawing/2014/main" id="{D162B10A-DDD8-4AB9-B55C-883F783A3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263" y="1377950"/>
            <a:ext cx="9067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ustomShape 1">
            <a:extLst>
              <a:ext uri="{FF2B5EF4-FFF2-40B4-BE49-F238E27FC236}">
                <a16:creationId xmlns:a16="http://schemas.microsoft.com/office/drawing/2014/main" id="{D68878C9-E99D-4F14-AED3-50DA267D4D83}"/>
              </a:ext>
            </a:extLst>
          </p:cNvPr>
          <p:cNvSpPr/>
          <p:nvPr/>
        </p:nvSpPr>
        <p:spPr>
          <a:xfrm>
            <a:off x="817563" y="228600"/>
            <a:ext cx="10871200" cy="98901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DejaVu Sans" panose="020B0603030804020204" pitchFamily="34" charset="0"/>
              </a:defRPr>
            </a:lvl9pPr>
          </a:lstStyle>
          <a:p>
            <a:pPr algn="ctr" eaLnBrk="1" hangingPunct="1">
              <a:lnSpc>
                <a:spcPct val="100000"/>
              </a:lnSpc>
              <a:spcBef>
                <a:spcPct val="0"/>
              </a:spcBef>
              <a:buFontTx/>
              <a:buNone/>
            </a:pPr>
            <a:r>
              <a:rPr lang="el-GR" altLang="el-GR" sz="4400" dirty="0">
                <a:solidFill>
                  <a:srgbClr val="775F55"/>
                </a:solidFill>
                <a:latin typeface="Tw Cen MT" panose="020B0602020104020603" pitchFamily="34" charset="0"/>
              </a:rPr>
              <a:t>Αγοραστική δύναμη ανά κάτοικο (σε ευρώ) </a:t>
            </a:r>
            <a:endParaRPr lang="el-GR" altLang="el-GR" sz="1800" dirty="0"/>
          </a:p>
        </p:txBody>
      </p:sp>
      <p:pic>
        <p:nvPicPr>
          <p:cNvPr id="27651" name="Εικόνα 1">
            <a:extLst>
              <a:ext uri="{FF2B5EF4-FFF2-40B4-BE49-F238E27FC236}">
                <a16:creationId xmlns:a16="http://schemas.microsoft.com/office/drawing/2014/main" id="{B1CE36A0-5195-46E3-81AE-5DB0E1466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713" y="1009650"/>
            <a:ext cx="9783762"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2">
            <a:extLst>
              <a:ext uri="{FF2B5EF4-FFF2-40B4-BE49-F238E27FC236}">
                <a16:creationId xmlns:a16="http://schemas.microsoft.com/office/drawing/2014/main" id="{F4384BDC-3D78-47FC-9149-444D44B1A40D}"/>
              </a:ext>
            </a:extLst>
          </p:cNvPr>
          <p:cNvSpPr txBox="1">
            <a:spLocks noChangeArrowheads="1"/>
          </p:cNvSpPr>
          <p:nvPr/>
        </p:nvSpPr>
        <p:spPr bwMode="auto">
          <a:xfrm>
            <a:off x="2136775" y="412278"/>
            <a:ext cx="7056438"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cs typeface="DejaVu Sans" panose="020B0603030804020204" pitchFamily="34" charset="0"/>
              </a:defRPr>
            </a:lvl1pPr>
            <a:lvl2pPr marL="742950" indent="-28575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cs typeface="DejaVu Sans" panose="020B0603030804020204" pitchFamily="34" charset="0"/>
              </a:defRPr>
            </a:lvl2pPr>
            <a:lvl3pPr marL="11430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cs typeface="DejaVu Sans" panose="020B0603030804020204" pitchFamily="34" charset="0"/>
              </a:defRPr>
            </a:lvl3pPr>
            <a:lvl4pPr marL="16002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4pPr>
            <a:lvl5pPr marL="20574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DejaVu Sans" panose="020B0603030804020204" pitchFamily="34" charset="0"/>
              </a:defRPr>
            </a:lvl9pPr>
          </a:lstStyle>
          <a:p>
            <a:pPr eaLnBrk="1" hangingPunct="1">
              <a:lnSpc>
                <a:spcPct val="100000"/>
              </a:lnSpc>
              <a:spcBef>
                <a:spcPct val="0"/>
              </a:spcBef>
              <a:buFontTx/>
              <a:buNone/>
            </a:pPr>
            <a:r>
              <a:rPr lang="el-GR" altLang="el-GR" sz="2400" b="1" dirty="0">
                <a:solidFill>
                  <a:srgbClr val="3333CC"/>
                </a:solidFill>
                <a:latin typeface="Tahoma" panose="020B0604030504040204" pitchFamily="34" charset="0"/>
                <a:ea typeface="Microsoft YaHei" panose="020B0503020204020204" pitchFamily="34" charset="-122"/>
              </a:rPr>
              <a:t>Δηλωθέν εισόδημα και εισόδημα σε Μονάδες Αγοραστική Δύναμης, 2011.</a:t>
            </a:r>
          </a:p>
        </p:txBody>
      </p:sp>
      <p:graphicFrame>
        <p:nvGraphicFramePr>
          <p:cNvPr id="7" name="Πίνακας 6">
            <a:extLst>
              <a:ext uri="{FF2B5EF4-FFF2-40B4-BE49-F238E27FC236}">
                <a16:creationId xmlns:a16="http://schemas.microsoft.com/office/drawing/2014/main" id="{58782637-C567-4CFA-9CC3-9A437576CF32}"/>
              </a:ext>
            </a:extLst>
          </p:cNvPr>
          <p:cNvGraphicFramePr>
            <a:graphicFrameLocks noGrp="1"/>
          </p:cNvGraphicFramePr>
          <p:nvPr>
            <p:extLst>
              <p:ext uri="{D42A27DB-BD31-4B8C-83A1-F6EECF244321}">
                <p14:modId xmlns:p14="http://schemas.microsoft.com/office/powerpoint/2010/main" val="3314182549"/>
              </p:ext>
            </p:extLst>
          </p:nvPr>
        </p:nvGraphicFramePr>
        <p:xfrm>
          <a:off x="2249489" y="1793835"/>
          <a:ext cx="6943724" cy="4093338"/>
        </p:xfrm>
        <a:graphic>
          <a:graphicData uri="http://schemas.openxmlformats.org/drawingml/2006/table">
            <a:tbl>
              <a:tblPr>
                <a:tableStyleId>{5C22544A-7EE6-4342-B048-85BDC9FD1C3A}</a:tableStyleId>
              </a:tblPr>
              <a:tblGrid>
                <a:gridCol w="1459736">
                  <a:extLst>
                    <a:ext uri="{9D8B030D-6E8A-4147-A177-3AD203B41FA5}">
                      <a16:colId xmlns:a16="http://schemas.microsoft.com/office/drawing/2014/main" val="3779096263"/>
                    </a:ext>
                  </a:extLst>
                </a:gridCol>
                <a:gridCol w="882473">
                  <a:extLst>
                    <a:ext uri="{9D8B030D-6E8A-4147-A177-3AD203B41FA5}">
                      <a16:colId xmlns:a16="http://schemas.microsoft.com/office/drawing/2014/main" val="4134549209"/>
                    </a:ext>
                  </a:extLst>
                </a:gridCol>
                <a:gridCol w="1436372">
                  <a:extLst>
                    <a:ext uri="{9D8B030D-6E8A-4147-A177-3AD203B41FA5}">
                      <a16:colId xmlns:a16="http://schemas.microsoft.com/office/drawing/2014/main" val="3489999938"/>
                    </a:ext>
                  </a:extLst>
                </a:gridCol>
                <a:gridCol w="929195">
                  <a:extLst>
                    <a:ext uri="{9D8B030D-6E8A-4147-A177-3AD203B41FA5}">
                      <a16:colId xmlns:a16="http://schemas.microsoft.com/office/drawing/2014/main" val="2776545910"/>
                    </a:ext>
                  </a:extLst>
                </a:gridCol>
                <a:gridCol w="1080670">
                  <a:extLst>
                    <a:ext uri="{9D8B030D-6E8A-4147-A177-3AD203B41FA5}">
                      <a16:colId xmlns:a16="http://schemas.microsoft.com/office/drawing/2014/main" val="2447505006"/>
                    </a:ext>
                  </a:extLst>
                </a:gridCol>
                <a:gridCol w="1155278">
                  <a:extLst>
                    <a:ext uri="{9D8B030D-6E8A-4147-A177-3AD203B41FA5}">
                      <a16:colId xmlns:a16="http://schemas.microsoft.com/office/drawing/2014/main" val="1996967028"/>
                    </a:ext>
                  </a:extLst>
                </a:gridCol>
              </a:tblGrid>
              <a:tr h="1413933">
                <a:tc>
                  <a:txBody>
                    <a:bodyPr/>
                    <a:lstStyle/>
                    <a:p>
                      <a:pPr algn="l" fontAlgn="auto">
                        <a:spcAft>
                          <a:spcPts val="0"/>
                        </a:spcAft>
                      </a:pPr>
                      <a:r>
                        <a:rPr lang="el-GR" sz="1400" b="1" kern="50" dirty="0">
                          <a:effectLst/>
                        </a:rPr>
                        <a:t>Περιοχή</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dirty="0" err="1">
                          <a:effectLst/>
                        </a:rPr>
                        <a:t>Φορολ</a:t>
                      </a:r>
                      <a:r>
                        <a:rPr lang="en-US" sz="1400" kern="50" dirty="0">
                          <a:effectLst/>
                        </a:rPr>
                        <a:t>o-</a:t>
                      </a:r>
                      <a:r>
                        <a:rPr lang="el-GR" sz="1400" kern="50" dirty="0" err="1">
                          <a:effectLst/>
                        </a:rPr>
                        <a:t>γούμεν</a:t>
                      </a:r>
                      <a:r>
                        <a:rPr lang="en-US" sz="1400" kern="50" dirty="0">
                          <a:effectLst/>
                        </a:rPr>
                        <a:t>o</a:t>
                      </a:r>
                      <a:r>
                        <a:rPr lang="el-GR" sz="1400" kern="50" dirty="0">
                          <a:effectLst/>
                        </a:rPr>
                        <a:t>ι το  2011</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dirty="0">
                          <a:effectLst/>
                        </a:rPr>
                        <a:t>Μέσο δηλωθέν εισόδημα ανά φορολογούμενο σε €</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dirty="0">
                          <a:effectLst/>
                        </a:rPr>
                        <a:t>Δηλωθέν Εισόδημα ως % του Ε.Μ.Ο.</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dirty="0">
                          <a:effectLst/>
                        </a:rPr>
                        <a:t>κ/κ αγοραστική δύναμη σε €</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dirty="0">
                          <a:effectLst/>
                        </a:rPr>
                        <a:t>αγοραστική δύναμη ως ποσοστό του Ε.Μ.Ο.</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extLst>
                  <a:ext uri="{0D108BD9-81ED-4DB2-BD59-A6C34878D82A}">
                    <a16:rowId xmlns:a16="http://schemas.microsoft.com/office/drawing/2014/main" val="1808069600"/>
                  </a:ext>
                </a:extLst>
              </a:tr>
              <a:tr h="169944">
                <a:tc>
                  <a:txBody>
                    <a:bodyPr/>
                    <a:lstStyle/>
                    <a:p>
                      <a:pPr algn="l" fontAlgn="auto">
                        <a:spcAft>
                          <a:spcPts val="0"/>
                        </a:spcAft>
                      </a:pPr>
                      <a:r>
                        <a:rPr lang="el-GR" sz="1400" kern="50" dirty="0">
                          <a:effectLst/>
                        </a:rPr>
                        <a:t>Ν. Λέσβου</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52745</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dirty="0">
                          <a:effectLst/>
                        </a:rPr>
                        <a:t>15128</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87,7</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15800</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78,6</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extLst>
                  <a:ext uri="{0D108BD9-81ED-4DB2-BD59-A6C34878D82A}">
                    <a16:rowId xmlns:a16="http://schemas.microsoft.com/office/drawing/2014/main" val="2917829882"/>
                  </a:ext>
                </a:extLst>
              </a:tr>
              <a:tr h="176742">
                <a:tc>
                  <a:txBody>
                    <a:bodyPr/>
                    <a:lstStyle/>
                    <a:p>
                      <a:pPr algn="l" fontAlgn="auto">
                        <a:spcAft>
                          <a:spcPts val="0"/>
                        </a:spcAft>
                      </a:pPr>
                      <a:r>
                        <a:rPr lang="el-GR" sz="1400" kern="50" dirty="0">
                          <a:effectLst/>
                        </a:rPr>
                        <a:t>Ν. Χίου</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28944</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17109</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dirty="0">
                          <a:effectLst/>
                        </a:rPr>
                        <a:t>99,2</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15800</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78,6</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extLst>
                  <a:ext uri="{0D108BD9-81ED-4DB2-BD59-A6C34878D82A}">
                    <a16:rowId xmlns:a16="http://schemas.microsoft.com/office/drawing/2014/main" val="2465170289"/>
                  </a:ext>
                </a:extLst>
              </a:tr>
              <a:tr h="176742">
                <a:tc>
                  <a:txBody>
                    <a:bodyPr/>
                    <a:lstStyle/>
                    <a:p>
                      <a:pPr algn="l" fontAlgn="auto">
                        <a:spcAft>
                          <a:spcPts val="0"/>
                        </a:spcAft>
                      </a:pPr>
                      <a:r>
                        <a:rPr lang="el-GR" sz="1400" kern="50" dirty="0">
                          <a:effectLst/>
                        </a:rPr>
                        <a:t>Ν. Σάμου</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21931</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15147</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dirty="0">
                          <a:effectLst/>
                        </a:rPr>
                        <a:t>87,9</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15900</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79,1</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extLst>
                  <a:ext uri="{0D108BD9-81ED-4DB2-BD59-A6C34878D82A}">
                    <a16:rowId xmlns:a16="http://schemas.microsoft.com/office/drawing/2014/main" val="3677905299"/>
                  </a:ext>
                </a:extLst>
              </a:tr>
              <a:tr h="353483">
                <a:tc>
                  <a:txBody>
                    <a:bodyPr/>
                    <a:lstStyle/>
                    <a:p>
                      <a:pPr algn="l" fontAlgn="auto">
                        <a:spcAft>
                          <a:spcPts val="0"/>
                        </a:spcAft>
                      </a:pPr>
                      <a:r>
                        <a:rPr lang="el-GR" sz="1400" b="1" kern="50" dirty="0">
                          <a:effectLst/>
                        </a:rPr>
                        <a:t>Βόρειο Αιγαίο</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b="1" kern="50" dirty="0">
                          <a:effectLst/>
                        </a:rPr>
                        <a:t>103620</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b="1" kern="50" dirty="0">
                          <a:effectLst/>
                        </a:rPr>
                        <a:t>15685</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b="1" kern="50" dirty="0">
                          <a:effectLst/>
                        </a:rPr>
                        <a:t>91,0</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b="1" kern="50" dirty="0">
                          <a:effectLst/>
                        </a:rPr>
                        <a:t>15800</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b="1" kern="50" dirty="0">
                          <a:effectLst/>
                        </a:rPr>
                        <a:t>78,6</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extLst>
                  <a:ext uri="{0D108BD9-81ED-4DB2-BD59-A6C34878D82A}">
                    <a16:rowId xmlns:a16="http://schemas.microsoft.com/office/drawing/2014/main" val="2684760282"/>
                  </a:ext>
                </a:extLst>
              </a:tr>
              <a:tr h="353483">
                <a:tc>
                  <a:txBody>
                    <a:bodyPr/>
                    <a:lstStyle/>
                    <a:p>
                      <a:pPr algn="l" fontAlgn="auto">
                        <a:spcAft>
                          <a:spcPts val="0"/>
                        </a:spcAft>
                      </a:pPr>
                      <a:r>
                        <a:rPr lang="el-GR" sz="1400" kern="50" dirty="0">
                          <a:effectLst/>
                        </a:rPr>
                        <a:t>Ν. Κυκλάδων</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66399</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16090</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dirty="0">
                          <a:effectLst/>
                        </a:rPr>
                        <a:t>93,3</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dirty="0">
                          <a:effectLst/>
                        </a:rPr>
                        <a:t>25300</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125,9</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extLst>
                  <a:ext uri="{0D108BD9-81ED-4DB2-BD59-A6C34878D82A}">
                    <a16:rowId xmlns:a16="http://schemas.microsoft.com/office/drawing/2014/main" val="506321169"/>
                  </a:ext>
                </a:extLst>
              </a:tr>
              <a:tr h="353483">
                <a:tc>
                  <a:txBody>
                    <a:bodyPr/>
                    <a:lstStyle/>
                    <a:p>
                      <a:pPr algn="l" fontAlgn="auto">
                        <a:spcAft>
                          <a:spcPts val="0"/>
                        </a:spcAft>
                      </a:pPr>
                      <a:r>
                        <a:rPr lang="el-GR" sz="1400" kern="50" dirty="0" err="1">
                          <a:effectLst/>
                        </a:rPr>
                        <a:t>Ν.Δωδεκανήσου</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100333</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dirty="0">
                          <a:effectLst/>
                        </a:rPr>
                        <a:t>15247</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88,4</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dirty="0">
                          <a:effectLst/>
                        </a:rPr>
                        <a:t>18800</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93,5</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extLst>
                  <a:ext uri="{0D108BD9-81ED-4DB2-BD59-A6C34878D82A}">
                    <a16:rowId xmlns:a16="http://schemas.microsoft.com/office/drawing/2014/main" val="20308433"/>
                  </a:ext>
                </a:extLst>
              </a:tr>
              <a:tr h="353483">
                <a:tc>
                  <a:txBody>
                    <a:bodyPr/>
                    <a:lstStyle/>
                    <a:p>
                      <a:pPr algn="l" fontAlgn="auto">
                        <a:spcAft>
                          <a:spcPts val="0"/>
                        </a:spcAft>
                      </a:pPr>
                      <a:r>
                        <a:rPr lang="el-GR" sz="1400" b="1" kern="50" dirty="0">
                          <a:effectLst/>
                        </a:rPr>
                        <a:t>Νότιο Αιγαίο</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b="1" kern="50" dirty="0">
                          <a:effectLst/>
                        </a:rPr>
                        <a:t>166732</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b="1" kern="50" dirty="0">
                          <a:effectLst/>
                        </a:rPr>
                        <a:t>15583</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b="1" kern="50" dirty="0">
                          <a:effectLst/>
                        </a:rPr>
                        <a:t>90,4</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b="1" kern="50" dirty="0">
                          <a:effectLst/>
                        </a:rPr>
                        <a:t>22300</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b="1" kern="50" dirty="0">
                          <a:effectLst/>
                        </a:rPr>
                        <a:t>111,5</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extLst>
                  <a:ext uri="{0D108BD9-81ED-4DB2-BD59-A6C34878D82A}">
                    <a16:rowId xmlns:a16="http://schemas.microsoft.com/office/drawing/2014/main" val="2036095412"/>
                  </a:ext>
                </a:extLst>
              </a:tr>
              <a:tr h="353483">
                <a:tc>
                  <a:txBody>
                    <a:bodyPr/>
                    <a:lstStyle/>
                    <a:p>
                      <a:pPr algn="l" fontAlgn="auto">
                        <a:spcAft>
                          <a:spcPts val="0"/>
                        </a:spcAft>
                      </a:pPr>
                      <a:r>
                        <a:rPr lang="el-GR" sz="1400" kern="50" dirty="0">
                          <a:effectLst/>
                        </a:rPr>
                        <a:t>Νησιά Αιγαίου</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203953</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15470</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a:effectLst/>
                        </a:rPr>
                        <a:t>89,7</a:t>
                      </a:r>
                      <a:endParaRPr lang="el-GR" sz="1400" kern="5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dirty="0">
                          <a:effectLst/>
                        </a:rPr>
                        <a:t> </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kern="50" dirty="0">
                          <a:effectLst/>
                        </a:rPr>
                        <a:t> </a:t>
                      </a:r>
                      <a:endParaRPr lang="el-GR" sz="1400"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extLst>
                  <a:ext uri="{0D108BD9-81ED-4DB2-BD59-A6C34878D82A}">
                    <a16:rowId xmlns:a16="http://schemas.microsoft.com/office/drawing/2014/main" val="4192783252"/>
                  </a:ext>
                </a:extLst>
              </a:tr>
              <a:tr h="271910">
                <a:tc>
                  <a:txBody>
                    <a:bodyPr/>
                    <a:lstStyle/>
                    <a:p>
                      <a:pPr algn="l" fontAlgn="auto">
                        <a:spcAft>
                          <a:spcPts val="0"/>
                        </a:spcAft>
                      </a:pPr>
                      <a:r>
                        <a:rPr lang="el-GR" sz="1400" b="1" kern="50" dirty="0">
                          <a:effectLst/>
                        </a:rPr>
                        <a:t>Ελλάδα</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b="1" kern="50" dirty="0">
                          <a:effectLst/>
                        </a:rPr>
                        <a:t>5681066</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b="1" kern="50" dirty="0">
                          <a:effectLst/>
                        </a:rPr>
                        <a:t>17241</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b="1" kern="50" dirty="0">
                          <a:effectLst/>
                        </a:rPr>
                        <a:t>100,0</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b="1" kern="50" dirty="0">
                          <a:effectLst/>
                        </a:rPr>
                        <a:t>20100</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tc>
                  <a:txBody>
                    <a:bodyPr/>
                    <a:lstStyle/>
                    <a:p>
                      <a:pPr algn="r" fontAlgn="auto">
                        <a:spcAft>
                          <a:spcPts val="0"/>
                        </a:spcAft>
                      </a:pPr>
                      <a:r>
                        <a:rPr lang="el-GR" sz="1400" b="1" kern="50" dirty="0">
                          <a:effectLst/>
                        </a:rPr>
                        <a:t>100,0</a:t>
                      </a:r>
                      <a:endParaRPr lang="el-GR" sz="1400" b="1" kern="50" dirty="0">
                        <a:effectLst/>
                        <a:latin typeface="Calibri" panose="020F0502020204030204" pitchFamily="34" charset="0"/>
                        <a:ea typeface="Calibri" panose="020F0502020204030204" pitchFamily="34" charset="0"/>
                        <a:cs typeface="Tahoma" panose="020B0604030504040204" pitchFamily="34" charset="0"/>
                      </a:endParaRPr>
                    </a:p>
                  </a:txBody>
                  <a:tcPr marL="61180" marR="61180" marT="0" marB="0"/>
                </a:tc>
                <a:extLst>
                  <a:ext uri="{0D108BD9-81ED-4DB2-BD59-A6C34878D82A}">
                    <a16:rowId xmlns:a16="http://schemas.microsoft.com/office/drawing/2014/main" val="1065329591"/>
                  </a:ext>
                </a:extLst>
              </a:tr>
            </a:tbl>
          </a:graphicData>
        </a:graphic>
      </p:graphicFrame>
      <p:sp>
        <p:nvSpPr>
          <p:cNvPr id="10" name="Ορθογώνιο 5">
            <a:extLst>
              <a:ext uri="{FF2B5EF4-FFF2-40B4-BE49-F238E27FC236}">
                <a16:creationId xmlns:a16="http://schemas.microsoft.com/office/drawing/2014/main" id="{D92A16BA-0DDF-4FE2-BA8A-5260A0FAD1DD}"/>
              </a:ext>
            </a:extLst>
          </p:cNvPr>
          <p:cNvSpPr>
            <a:spLocks noChangeArrowheads="1"/>
          </p:cNvSpPr>
          <p:nvPr/>
        </p:nvSpPr>
        <p:spPr bwMode="auto">
          <a:xfrm>
            <a:off x="2439988" y="6173788"/>
            <a:ext cx="70881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DejaVu Sans" panose="020B0603030804020204" pitchFamily="34" charset="0"/>
              </a:defRPr>
            </a:lvl1pPr>
            <a:lvl2pPr marL="742950" indent="-285750">
              <a:defRPr>
                <a:solidFill>
                  <a:schemeClr val="tx1"/>
                </a:solidFill>
                <a:latin typeface="Arial" panose="020B0604020202020204" pitchFamily="34" charset="0"/>
                <a:cs typeface="DejaVu Sans" panose="020B0603030804020204" pitchFamily="34" charset="0"/>
              </a:defRPr>
            </a:lvl2pPr>
            <a:lvl3pPr marL="1143000" indent="-228600">
              <a:defRPr>
                <a:solidFill>
                  <a:schemeClr val="tx1"/>
                </a:solidFill>
                <a:latin typeface="Arial" panose="020B0604020202020204" pitchFamily="34" charset="0"/>
                <a:cs typeface="DejaVu Sans" panose="020B0603030804020204" pitchFamily="34" charset="0"/>
              </a:defRPr>
            </a:lvl3pPr>
            <a:lvl4pPr marL="1600200" indent="-228600">
              <a:defRPr>
                <a:solidFill>
                  <a:schemeClr val="tx1"/>
                </a:solidFill>
                <a:latin typeface="Arial" panose="020B0604020202020204" pitchFamily="34" charset="0"/>
                <a:cs typeface="DejaVu Sans" panose="020B0603030804020204" pitchFamily="34" charset="0"/>
              </a:defRPr>
            </a:lvl4pPr>
            <a:lvl5pPr marL="2057400" indent="-228600">
              <a:defRPr>
                <a:solidFill>
                  <a:schemeClr val="tx1"/>
                </a:solidFill>
                <a:latin typeface="Arial" panose="020B0604020202020204" pitchFamily="34" charset="0"/>
                <a:cs typeface="DejaVu Sans" panose="020B0603030804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DejaVu Sans" panose="020B0603030804020204" pitchFamily="34" charset="0"/>
              </a:defRPr>
            </a:lvl9pPr>
          </a:lstStyle>
          <a:p>
            <a:r>
              <a:rPr lang="el-GR" altLang="el-GR" sz="1400" dirty="0"/>
              <a:t>Πηγή: προσαρμοσμένο από Γαβαλάς Β. (2019) </a:t>
            </a:r>
            <a:r>
              <a:rPr lang="el-GR" altLang="el-GR" sz="1400" i="1" dirty="0"/>
              <a:t>Ο πληθυσμός των νησιών του Αρχιπελάγους. </a:t>
            </a:r>
            <a:r>
              <a:rPr lang="el-GR" altLang="el-GR" sz="1400" dirty="0"/>
              <a:t>Θεσσαλονίκη: </a:t>
            </a:r>
            <a:r>
              <a:rPr lang="el-GR" altLang="el-GR" sz="1400" dirty="0" err="1"/>
              <a:t>Δίσιγμα</a:t>
            </a:r>
            <a:r>
              <a:rPr lang="el-GR" altLang="el-GR" sz="1400" dirty="0"/>
              <a:t>, σ.37.</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Median</Template>
  <TotalTime>1795</TotalTime>
  <Words>6808</Words>
  <Application>Microsoft Office PowerPoint</Application>
  <PresentationFormat>Προσαρμογή</PresentationFormat>
  <Paragraphs>913</Paragraphs>
  <Slides>32</Slides>
  <Notes>31</Notes>
  <HiddenSlides>0</HiddenSlides>
  <MMClips>0</MMClips>
  <ScaleCrop>false</ScaleCrop>
  <HeadingPairs>
    <vt:vector size="8" baseType="variant">
      <vt:variant>
        <vt:lpstr>Γραμματοσειρές που χρησιμοποιούνται</vt:lpstr>
      </vt:variant>
      <vt:variant>
        <vt:i4>8</vt:i4>
      </vt:variant>
      <vt:variant>
        <vt:lpstr>Θέμα</vt:lpstr>
      </vt:variant>
      <vt:variant>
        <vt:i4>3</vt:i4>
      </vt:variant>
      <vt:variant>
        <vt:lpstr>Ενσωματωμένοι διακομιστές OLE</vt:lpstr>
      </vt:variant>
      <vt:variant>
        <vt:i4>1</vt:i4>
      </vt:variant>
      <vt:variant>
        <vt:lpstr>Τίτλοι διαφανειών</vt:lpstr>
      </vt:variant>
      <vt:variant>
        <vt:i4>32</vt:i4>
      </vt:variant>
    </vt:vector>
  </HeadingPairs>
  <TitlesOfParts>
    <vt:vector size="44" baseType="lpstr">
      <vt:lpstr>Arial</vt:lpstr>
      <vt:lpstr>Calibri</vt:lpstr>
      <vt:lpstr>Calibri Light</vt:lpstr>
      <vt:lpstr>Palatino Linotype</vt:lpstr>
      <vt:lpstr>Tahoma</vt:lpstr>
      <vt:lpstr>Times New Roman</vt:lpstr>
      <vt:lpstr>Trebuchet MS</vt:lpstr>
      <vt:lpstr>Tw Cen MT</vt:lpstr>
      <vt:lpstr>Office Theme</vt:lpstr>
      <vt:lpstr>Office Theme</vt:lpstr>
      <vt:lpstr>Ανασκόπηση</vt:lpstr>
      <vt:lpstr>Φύλλο εργασίας</vt:lpstr>
      <vt:lpstr>Παρουσίαση του PowerPoint</vt:lpstr>
      <vt:lpstr>Γεωγραφικό διαμέρισμα: Νησιά Αιγαίου</vt:lpstr>
      <vt:lpstr>Ο πληθυσμός του Γεωγραφικού Διαμερίσματος «Νησιά Αιγαίου» ως ποσοστό (%) του πληθυσμού της Ελλάδας. 1920-2016. </vt:lpstr>
      <vt:lpstr>Πληθυσμός του Γεωγραφικού Διαμερίσματος «Νησιά Αιγαίου» κατά νομό την περίοδο 1920-2021.  </vt:lpstr>
      <vt:lpstr>Παρουσίαση του PowerPoint</vt:lpstr>
      <vt:lpstr>Πληθυσμός Βορείου και Νοτίου Αιγαίου 1971-2021. </vt:lpstr>
      <vt:lpstr>Παρουσίαση του PowerPoint</vt:lpstr>
      <vt:lpstr>Παρουσίαση του PowerPoint</vt:lpstr>
      <vt:lpstr>Παρουσίαση του PowerPoint</vt:lpstr>
      <vt:lpstr>Παρουσίαση του PowerPoint</vt:lpstr>
      <vt:lpstr>Οι εγκαταστάσεις υγιεινής ως δείκτης κοινωνικής ανάπτυξης</vt:lpstr>
      <vt:lpstr>Παρουσίαση του PowerPoint</vt:lpstr>
      <vt:lpstr>Η κατά φύλο και ηλικία δομή του Βορείου Αιγαίου και των Δωδεκανήσων το 2011. </vt:lpstr>
      <vt:lpstr>Η κατά φύλο και ηλικία δομή των νομών Λέσβου και Δωδεκανήσων το 2016. </vt:lpstr>
      <vt:lpstr>Πυκνότητα πληθυσμού 1971-2011.</vt:lpstr>
      <vt:lpstr>Πυκνότητα πληθυσμού ανά Δημοτική ενότητα το  2011. </vt:lpstr>
      <vt:lpstr>Παρουσίαση του PowerPoint</vt:lpstr>
      <vt:lpstr>Η σύνθεση του πληθυσμού κατά φύλο.</vt:lpstr>
      <vt:lpstr>Παρουσίαση του PowerPoint</vt:lpstr>
      <vt:lpstr>Οικονομικά ενεργός πληθυσμός ως ποσοστό του συνολικού πληθυσμού το 2011. </vt:lpstr>
      <vt:lpstr>Διαφορική κατά φύλο συμμετοχή του πληθυσμού στο εργατικό δυναμικό, 2011.  </vt:lpstr>
      <vt:lpstr>Άνεργοι ως ποσοστό του οικονομικά ενεργού πληθυσμού το 2011.</vt:lpstr>
      <vt:lpstr>Διαφορική κατά φύλο ανεργία. 2011.</vt:lpstr>
      <vt:lpstr>Παρουσίαση του PowerPoint</vt:lpstr>
      <vt:lpstr>Συγκυριακή γονιμότητα (Total Fertility Rate) ανά δημοτική ενότητα. Ακριτικά νησιά 2011. Πηγή: Γαβαλάς Β. (2019) Ο πληθυσμός των νησιών του Αρχιπελάγους. Θεσσαλονίκη: Δίσιγμα. </vt:lpstr>
      <vt:lpstr>Παρουσίαση του PowerPoint</vt:lpstr>
      <vt:lpstr>Παρουσίαση του PowerPoint</vt:lpstr>
      <vt:lpstr>Αναλογία των φύλων των αποφοίτων τριτοβάθμιας εκπαίδευσης.</vt:lpstr>
      <vt:lpstr>Παρουσίαση του PowerPoint</vt:lpstr>
      <vt:lpstr>Συμπεράσματα</vt:lpstr>
      <vt:lpstr>Συμπεράσματα</vt:lpstr>
      <vt:lpstr>Συμπεράσματα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human geography of borderline islands of the Aegean Archipelago: 1971-2011.</dc:title>
  <dc:creator>Gavalas Basileios</dc:creator>
  <cp:lastModifiedBy>VASILEIOS GAVALAS</cp:lastModifiedBy>
  <cp:revision>104</cp:revision>
  <cp:lastPrinted>2018-04-24T07:03:55Z</cp:lastPrinted>
  <dcterms:created xsi:type="dcterms:W3CDTF">2016-05-18T08:14:23Z</dcterms:created>
  <dcterms:modified xsi:type="dcterms:W3CDTF">2023-05-15T23:49:36Z</dcterms:modified>
  <dc:language>el-GR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3</vt:i4>
  </property>
  <property fmtid="{D5CDD505-2E9C-101B-9397-08002B2CF9AE}" pid="8" name="PresentationFormat">
    <vt:lpwstr>Custom</vt:lpwstr>
  </property>
  <property fmtid="{D5CDD505-2E9C-101B-9397-08002B2CF9AE}" pid="9" name="ScaleCrop">
    <vt:bool>false</vt:bool>
  </property>
  <property fmtid="{D5CDD505-2E9C-101B-9397-08002B2CF9AE}" pid="10" name="ShareDoc">
    <vt:bool>false</vt:bool>
  </property>
  <property fmtid="{D5CDD505-2E9C-101B-9397-08002B2CF9AE}" pid="11" name="Slides">
    <vt:i4>10</vt:i4>
  </property>
</Properties>
</file>