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Arimo" panose="020B0604020202020204" charset="0"/>
      <p:regular r:id="rId25"/>
      <p:bold r:id="rId26"/>
      <p:italic r:id="rId27"/>
      <p:boldItalic r:id="rId28"/>
    </p:embeddedFont>
    <p:embeddedFont>
      <p:font typeface="Josefin Sans" pitchFamily="2" charset="-94"/>
      <p:regular r:id="rId29"/>
      <p:bold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SnPp2pP0ygWRB8+JUnjDJrRD5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44" autoAdjust="0"/>
  </p:normalViewPr>
  <p:slideViewPr>
    <p:cSldViewPr snapToGrid="0">
      <p:cViewPr varScale="1">
        <p:scale>
          <a:sx n="72" d="100"/>
          <a:sy n="72" d="100"/>
        </p:scale>
        <p:origin x="11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i.org/10.1016/j.resconrec.2017.08.027"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iteseerx.ist.psu.edu/viewdoc/download;jsessionid=CB3FC8960E163A16B69BD2FA98FC4674?doi=10.1.1.421.3122&amp;rep=rep1&amp;type=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rgbClr val="000000"/>
                </a:solidFill>
                <a:latin typeface="Josefin Sans"/>
                <a:ea typeface="Josefin Sans"/>
                <a:cs typeface="Josefin Sans"/>
                <a:sym typeface="Josefin Sans"/>
              </a:rPr>
              <a:t>ULO 3: DÖNGÜSEL EKONOMİ İÇİN AYAKKABI ÜRÜN TASARIMI.</a:t>
            </a:r>
          </a:p>
          <a:p>
            <a:pPr marL="0" lvl="0" indent="0" algn="l" rtl="0">
              <a:spcBef>
                <a:spcPts val="0"/>
              </a:spcBef>
              <a:spcAft>
                <a:spcPts val="0"/>
              </a:spcAft>
              <a:buNone/>
            </a:pPr>
            <a:r>
              <a:rPr lang="en-US" sz="1200" b="1" i="0" u="none" strike="noStrike" dirty="0">
                <a:solidFill>
                  <a:srgbClr val="000000"/>
                </a:solidFill>
                <a:latin typeface="Josefin Sans"/>
                <a:ea typeface="Josefin Sans"/>
                <a:cs typeface="Josefin Sans"/>
                <a:sym typeface="Josefin Sans"/>
              </a:rPr>
              <a:t>Ders 3.2: </a:t>
            </a:r>
            <a:r>
              <a:rPr lang="en-US" sz="1200" b="1" i="0" u="none" strike="noStrike" dirty="0" err="1">
                <a:solidFill>
                  <a:srgbClr val="000000"/>
                </a:solidFill>
                <a:latin typeface="Josefin Sans"/>
                <a:ea typeface="Josefin Sans"/>
                <a:cs typeface="Josefin Sans"/>
                <a:sym typeface="Josefin Sans"/>
              </a:rPr>
              <a:t>Sürdürülebilir</a:t>
            </a:r>
            <a:r>
              <a:rPr lang="en-US" sz="1200" b="1" i="0" u="none" strike="noStrike" dirty="0">
                <a:solidFill>
                  <a:srgbClr val="000000"/>
                </a:solidFill>
                <a:latin typeface="Josefin Sans"/>
                <a:ea typeface="Josefin Sans"/>
                <a:cs typeface="Josefin Sans"/>
                <a:sym typeface="Josefin Sans"/>
              </a:rPr>
              <a:t> </a:t>
            </a:r>
            <a:r>
              <a:rPr lang="en-US" sz="1200" b="1" i="0" u="none" strike="noStrike" dirty="0" err="1">
                <a:solidFill>
                  <a:srgbClr val="000000"/>
                </a:solidFill>
                <a:latin typeface="Josefin Sans"/>
                <a:ea typeface="Josefin Sans"/>
                <a:cs typeface="Josefin Sans"/>
                <a:sym typeface="Josefin Sans"/>
              </a:rPr>
              <a:t>Tasarım</a:t>
            </a:r>
            <a:r>
              <a:rPr lang="en-US" sz="1200" b="1" i="0" u="none" strike="noStrike" dirty="0">
                <a:solidFill>
                  <a:srgbClr val="000000"/>
                </a:solidFill>
                <a:latin typeface="Josefin Sans"/>
                <a:ea typeface="Josefin Sans"/>
                <a:cs typeface="Josefin Sans"/>
                <a:sym typeface="Josefin Sans"/>
              </a:rPr>
              <a:t> </a:t>
            </a:r>
            <a:r>
              <a:rPr lang="en-US" sz="1200" b="1" i="0" u="none" strike="noStrike" dirty="0" err="1">
                <a:solidFill>
                  <a:srgbClr val="000000"/>
                </a:solidFill>
                <a:latin typeface="Josefin Sans"/>
                <a:ea typeface="Josefin Sans"/>
                <a:cs typeface="Josefin Sans"/>
                <a:sym typeface="Josefin Sans"/>
              </a:rPr>
              <a:t>İçin</a:t>
            </a:r>
            <a:r>
              <a:rPr lang="en-US" sz="1200" b="1" i="0" u="none" strike="noStrike" dirty="0">
                <a:solidFill>
                  <a:srgbClr val="000000"/>
                </a:solidFill>
                <a:latin typeface="Josefin Sans"/>
                <a:ea typeface="Josefin Sans"/>
                <a:cs typeface="Josefin Sans"/>
                <a:sym typeface="Josefin Sans"/>
              </a:rPr>
              <a:t> </a:t>
            </a:r>
            <a:r>
              <a:rPr lang="en-US" sz="1200" b="1" i="0" u="none" strike="noStrike" dirty="0" err="1">
                <a:solidFill>
                  <a:srgbClr val="000000"/>
                </a:solidFill>
                <a:latin typeface="Josefin Sans"/>
                <a:ea typeface="Josefin Sans"/>
                <a:cs typeface="Josefin Sans"/>
                <a:sym typeface="Josefin Sans"/>
              </a:rPr>
              <a:t>Kısıtlamalar</a:t>
            </a:r>
            <a:r>
              <a:rPr lang="en-US" sz="1200" b="1" i="0" u="none" strike="noStrike" dirty="0">
                <a:solidFill>
                  <a:srgbClr val="000000"/>
                </a:solidFill>
                <a:latin typeface="Josefin Sans"/>
                <a:ea typeface="Josefin Sans"/>
                <a:cs typeface="Josefin Sans"/>
                <a:sym typeface="Josefin Sans"/>
              </a:rPr>
              <a:t> ve </a:t>
            </a:r>
            <a:r>
              <a:rPr lang="en-US" sz="1200" b="1" i="0" u="none" strike="noStrike" dirty="0" err="1">
                <a:solidFill>
                  <a:srgbClr val="000000"/>
                </a:solidFill>
                <a:latin typeface="Josefin Sans"/>
                <a:ea typeface="Josefin Sans"/>
                <a:cs typeface="Josefin Sans"/>
                <a:sym typeface="Josefin Sans"/>
              </a:rPr>
              <a:t>Özellikler</a:t>
            </a:r>
            <a:r>
              <a:rPr lang="en-US" sz="1200" b="1" i="0" u="none" strike="noStrike" dirty="0">
                <a:solidFill>
                  <a:srgbClr val="000000"/>
                </a:solidFill>
                <a:latin typeface="Josefin Sans"/>
                <a:ea typeface="Josefin Sans"/>
                <a:cs typeface="Josefin Sans"/>
                <a:sym typeface="Josefin Sans"/>
              </a:rPr>
              <a:t>. </a:t>
            </a:r>
            <a:r>
              <a:rPr lang="en-US" sz="1200" b="1" i="0" u="none" strike="noStrike" dirty="0" err="1">
                <a:solidFill>
                  <a:srgbClr val="000000"/>
                </a:solidFill>
                <a:latin typeface="Josefin Sans"/>
                <a:ea typeface="Josefin Sans"/>
                <a:cs typeface="Josefin Sans"/>
                <a:sym typeface="Josefin Sans"/>
              </a:rPr>
              <a:t>Kitle</a:t>
            </a:r>
            <a:r>
              <a:rPr lang="en-US" sz="1200" b="1" i="0" u="none" strike="noStrike" dirty="0">
                <a:solidFill>
                  <a:srgbClr val="000000"/>
                </a:solidFill>
                <a:latin typeface="Josefin Sans"/>
                <a:ea typeface="Josefin Sans"/>
                <a:cs typeface="Josefin Sans"/>
                <a:sym typeface="Josefin Sans"/>
              </a:rPr>
              <a:t> </a:t>
            </a:r>
            <a:r>
              <a:rPr lang="en-US" sz="1200" b="1" i="0" u="none" strike="noStrike" dirty="0" err="1">
                <a:solidFill>
                  <a:srgbClr val="000000"/>
                </a:solidFill>
                <a:latin typeface="Josefin Sans"/>
                <a:ea typeface="Josefin Sans"/>
                <a:cs typeface="Josefin Sans"/>
                <a:sym typeface="Josefin Sans"/>
              </a:rPr>
              <a:t>özelleştirme</a:t>
            </a:r>
            <a:r>
              <a:rPr lang="en-US" sz="1200" b="1" i="0" u="none" strike="noStrike" dirty="0">
                <a:solidFill>
                  <a:srgbClr val="000000"/>
                </a:solidFill>
                <a:latin typeface="Josefin Sans"/>
                <a:ea typeface="Josefin Sans"/>
                <a:cs typeface="Josefin Sans"/>
                <a:sym typeface="Josefin Sans"/>
              </a:rPr>
              <a:t> ve </a:t>
            </a:r>
            <a:r>
              <a:rPr lang="en-US" sz="1200" b="1" i="0" u="none" strike="noStrike" dirty="0" err="1">
                <a:solidFill>
                  <a:srgbClr val="000000"/>
                </a:solidFill>
                <a:latin typeface="Josefin Sans"/>
                <a:ea typeface="Josefin Sans"/>
                <a:cs typeface="Josefin Sans"/>
                <a:sym typeface="Josefin Sans"/>
              </a:rPr>
              <a:t>döngüsel</a:t>
            </a:r>
            <a:r>
              <a:rPr lang="en-US" sz="1200" b="1" i="0" u="none" strike="noStrike" dirty="0">
                <a:solidFill>
                  <a:srgbClr val="000000"/>
                </a:solidFill>
                <a:latin typeface="Josefin Sans"/>
                <a:ea typeface="Josefin Sans"/>
                <a:cs typeface="Josefin Sans"/>
                <a:sym typeface="Josefin Sans"/>
              </a:rPr>
              <a:t> </a:t>
            </a:r>
            <a:r>
              <a:rPr lang="en-US" sz="1200" b="1" i="0" u="none" strike="noStrike" dirty="0" err="1">
                <a:solidFill>
                  <a:srgbClr val="000000"/>
                </a:solidFill>
                <a:latin typeface="Josefin Sans"/>
                <a:ea typeface="Josefin Sans"/>
                <a:cs typeface="Josefin Sans"/>
                <a:sym typeface="Josefin Sans"/>
              </a:rPr>
              <a:t>ekonomi</a:t>
            </a:r>
            <a:endParaRPr sz="1200" b="1" i="0" u="none" strike="noStrike" dirty="0">
              <a:solidFill>
                <a:srgbClr val="000000"/>
              </a:solidFill>
              <a:latin typeface="Josefin Sans"/>
              <a:ea typeface="Josefin Sans"/>
              <a:cs typeface="Josefin Sans"/>
              <a:sym typeface="Josefin Sans"/>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200"/>
              <a:buFont typeface="Calibri"/>
              <a:buNone/>
            </a:pPr>
            <a:r>
              <a:rPr lang="en-US" dirty="0" err="1">
                <a:solidFill>
                  <a:schemeClr val="dk1"/>
                </a:solidFill>
              </a:rPr>
              <a:t>Küresel</a:t>
            </a:r>
            <a:r>
              <a:rPr lang="en-US" dirty="0">
                <a:solidFill>
                  <a:schemeClr val="dk1"/>
                </a:solidFill>
              </a:rPr>
              <a:t> </a:t>
            </a:r>
            <a:r>
              <a:rPr lang="en-US" dirty="0" err="1">
                <a:solidFill>
                  <a:schemeClr val="dk1"/>
                </a:solidFill>
              </a:rPr>
              <a:t>endüstri</a:t>
            </a:r>
            <a:r>
              <a:rPr lang="en-US" dirty="0">
                <a:solidFill>
                  <a:schemeClr val="dk1"/>
                </a:solidFill>
              </a:rPr>
              <a:t> </a:t>
            </a:r>
            <a:r>
              <a:rPr lang="en-US" dirty="0" err="1">
                <a:solidFill>
                  <a:schemeClr val="dk1"/>
                </a:solidFill>
              </a:rPr>
              <a:t>karbon</a:t>
            </a:r>
            <a:r>
              <a:rPr lang="en-US" dirty="0">
                <a:solidFill>
                  <a:schemeClr val="dk1"/>
                </a:solidFill>
              </a:rPr>
              <a:t> </a:t>
            </a:r>
            <a:r>
              <a:rPr lang="en-US" dirty="0" err="1">
                <a:solidFill>
                  <a:schemeClr val="dk1"/>
                </a:solidFill>
              </a:rPr>
              <a:t>ayak</a:t>
            </a:r>
            <a:r>
              <a:rPr lang="en-US" dirty="0">
                <a:solidFill>
                  <a:schemeClr val="dk1"/>
                </a:solidFill>
              </a:rPr>
              <a:t> </a:t>
            </a:r>
            <a:r>
              <a:rPr lang="en-US" dirty="0" err="1">
                <a:solidFill>
                  <a:schemeClr val="dk1"/>
                </a:solidFill>
              </a:rPr>
              <a:t>izi</a:t>
            </a:r>
            <a:r>
              <a:rPr lang="en-US" dirty="0">
                <a:solidFill>
                  <a:schemeClr val="dk1"/>
                </a:solidFill>
              </a:rPr>
              <a:t> </a:t>
            </a:r>
            <a:r>
              <a:rPr lang="en-US" dirty="0" err="1">
                <a:solidFill>
                  <a:schemeClr val="dk1"/>
                </a:solidFill>
              </a:rPr>
              <a:t>zorluklarıyla</a:t>
            </a:r>
            <a:r>
              <a:rPr lang="en-US" dirty="0">
                <a:solidFill>
                  <a:schemeClr val="dk1"/>
                </a:solidFill>
              </a:rPr>
              <a:t> </a:t>
            </a:r>
            <a:r>
              <a:rPr lang="en-US" dirty="0" err="1">
                <a:solidFill>
                  <a:schemeClr val="dk1"/>
                </a:solidFill>
              </a:rPr>
              <a:t>boğuşuyor</a:t>
            </a:r>
            <a:r>
              <a:rPr lang="en-US" dirty="0">
                <a:solidFill>
                  <a:schemeClr val="dk1"/>
                </a:solidFill>
              </a:rPr>
              <a:t>, </a:t>
            </a:r>
            <a:r>
              <a:rPr lang="en-US" dirty="0" err="1">
                <a:solidFill>
                  <a:schemeClr val="dk1"/>
                </a:solidFill>
              </a:rPr>
              <a:t>ancak</a:t>
            </a:r>
            <a:r>
              <a:rPr lang="en-US" dirty="0">
                <a:solidFill>
                  <a:schemeClr val="dk1"/>
                </a:solidFill>
              </a:rPr>
              <a:t> </a:t>
            </a:r>
            <a:r>
              <a:rPr lang="en-US" dirty="0" err="1">
                <a:solidFill>
                  <a:schemeClr val="dk1"/>
                </a:solidFill>
              </a:rPr>
              <a:t>teknolojideki</a:t>
            </a:r>
            <a:r>
              <a:rPr lang="en-US" dirty="0">
                <a:solidFill>
                  <a:schemeClr val="dk1"/>
                </a:solidFill>
              </a:rPr>
              <a:t> </a:t>
            </a:r>
            <a:r>
              <a:rPr lang="en-US" dirty="0" err="1">
                <a:solidFill>
                  <a:schemeClr val="dk1"/>
                </a:solidFill>
              </a:rPr>
              <a:t>gelişmeler</a:t>
            </a:r>
            <a:r>
              <a:rPr lang="en-US" dirty="0">
                <a:solidFill>
                  <a:schemeClr val="dk1"/>
                </a:solidFill>
              </a:rPr>
              <a:t>, </a:t>
            </a:r>
            <a:r>
              <a:rPr lang="en-US" dirty="0" err="1">
                <a:solidFill>
                  <a:schemeClr val="dk1"/>
                </a:solidFill>
              </a:rPr>
              <a:t>özellikle</a:t>
            </a:r>
            <a:r>
              <a:rPr lang="en-US" dirty="0">
                <a:solidFill>
                  <a:schemeClr val="dk1"/>
                </a:solidFill>
              </a:rPr>
              <a:t> </a:t>
            </a:r>
            <a:r>
              <a:rPr lang="en-US" dirty="0" err="1">
                <a:solidFill>
                  <a:schemeClr val="dk1"/>
                </a:solidFill>
              </a:rPr>
              <a:t>ayakkabı</a:t>
            </a:r>
            <a:r>
              <a:rPr lang="en-US" dirty="0">
                <a:solidFill>
                  <a:schemeClr val="dk1"/>
                </a:solidFill>
              </a:rPr>
              <a:t> </a:t>
            </a:r>
            <a:r>
              <a:rPr lang="en-US" dirty="0" err="1">
                <a:solidFill>
                  <a:schemeClr val="dk1"/>
                </a:solidFill>
              </a:rPr>
              <a:t>üretimi</a:t>
            </a:r>
            <a:r>
              <a:rPr lang="en-US" dirty="0">
                <a:solidFill>
                  <a:schemeClr val="dk1"/>
                </a:solidFill>
              </a:rPr>
              <a:t> </a:t>
            </a:r>
            <a:r>
              <a:rPr lang="en-US" dirty="0" err="1">
                <a:solidFill>
                  <a:schemeClr val="dk1"/>
                </a:solidFill>
              </a:rPr>
              <a:t>alanında</a:t>
            </a:r>
            <a:r>
              <a:rPr lang="en-US" dirty="0">
                <a:solidFill>
                  <a:schemeClr val="dk1"/>
                </a:solidFill>
              </a:rPr>
              <a:t>, </a:t>
            </a:r>
            <a:r>
              <a:rPr lang="en-US" dirty="0" err="1">
                <a:solidFill>
                  <a:schemeClr val="dk1"/>
                </a:solidFill>
              </a:rPr>
              <a:t>genel</a:t>
            </a:r>
            <a:r>
              <a:rPr lang="en-US" dirty="0">
                <a:solidFill>
                  <a:schemeClr val="dk1"/>
                </a:solidFill>
              </a:rPr>
              <a:t> </a:t>
            </a:r>
            <a:r>
              <a:rPr lang="en-US" dirty="0" err="1">
                <a:solidFill>
                  <a:schemeClr val="dk1"/>
                </a:solidFill>
              </a:rPr>
              <a:t>çevresel</a:t>
            </a:r>
            <a:r>
              <a:rPr lang="en-US" dirty="0">
                <a:solidFill>
                  <a:schemeClr val="dk1"/>
                </a:solidFill>
              </a:rPr>
              <a:t> </a:t>
            </a:r>
            <a:r>
              <a:rPr lang="en-US" dirty="0" err="1">
                <a:solidFill>
                  <a:schemeClr val="dk1"/>
                </a:solidFill>
              </a:rPr>
              <a:t>performansını</a:t>
            </a:r>
            <a:r>
              <a:rPr lang="en-US" dirty="0">
                <a:solidFill>
                  <a:schemeClr val="dk1"/>
                </a:solidFill>
              </a:rPr>
              <a:t> </a:t>
            </a:r>
            <a:r>
              <a:rPr lang="en-US" dirty="0" err="1">
                <a:solidFill>
                  <a:schemeClr val="dk1"/>
                </a:solidFill>
              </a:rPr>
              <a:t>artırmada</a:t>
            </a:r>
            <a:r>
              <a:rPr lang="en-US" dirty="0">
                <a:solidFill>
                  <a:schemeClr val="dk1"/>
                </a:solidFill>
              </a:rPr>
              <a:t> </a:t>
            </a:r>
            <a:r>
              <a:rPr lang="en-US" dirty="0" err="1">
                <a:solidFill>
                  <a:schemeClr val="dk1"/>
                </a:solidFill>
              </a:rPr>
              <a:t>önemli</a:t>
            </a:r>
            <a:r>
              <a:rPr lang="en-US" dirty="0">
                <a:solidFill>
                  <a:schemeClr val="dk1"/>
                </a:solidFill>
              </a:rPr>
              <a:t> </a:t>
            </a:r>
            <a:r>
              <a:rPr lang="en-US" dirty="0" err="1">
                <a:solidFill>
                  <a:schemeClr val="dk1"/>
                </a:solidFill>
              </a:rPr>
              <a:t>bir</a:t>
            </a:r>
            <a:r>
              <a:rPr lang="en-US" dirty="0">
                <a:solidFill>
                  <a:schemeClr val="dk1"/>
                </a:solidFill>
              </a:rPr>
              <a:t> </a:t>
            </a:r>
            <a:r>
              <a:rPr lang="en-US" dirty="0" err="1">
                <a:solidFill>
                  <a:schemeClr val="dk1"/>
                </a:solidFill>
              </a:rPr>
              <a:t>rol</a:t>
            </a:r>
            <a:r>
              <a:rPr lang="en-US" dirty="0">
                <a:solidFill>
                  <a:schemeClr val="dk1"/>
                </a:solidFill>
              </a:rPr>
              <a:t> </a:t>
            </a:r>
            <a:r>
              <a:rPr lang="en-US" dirty="0" err="1">
                <a:solidFill>
                  <a:schemeClr val="dk1"/>
                </a:solidFill>
              </a:rPr>
              <a:t>oynuyor</a:t>
            </a:r>
            <a:r>
              <a:rPr lang="en-US" dirty="0">
                <a:solidFill>
                  <a:schemeClr val="dk1"/>
                </a:solidFill>
              </a:rPr>
              <a:t>. </a:t>
            </a:r>
            <a:r>
              <a:rPr lang="en-US" dirty="0" err="1">
                <a:solidFill>
                  <a:schemeClr val="dk1"/>
                </a:solidFill>
              </a:rPr>
              <a:t>Katmanlı</a:t>
            </a:r>
            <a:r>
              <a:rPr lang="en-US" dirty="0">
                <a:solidFill>
                  <a:schemeClr val="dk1"/>
                </a:solidFill>
              </a:rPr>
              <a:t> </a:t>
            </a:r>
            <a:r>
              <a:rPr lang="en-US" dirty="0" err="1">
                <a:solidFill>
                  <a:schemeClr val="dk1"/>
                </a:solidFill>
              </a:rPr>
              <a:t>Üretim</a:t>
            </a:r>
            <a:r>
              <a:rPr lang="en-US" dirty="0">
                <a:solidFill>
                  <a:schemeClr val="dk1"/>
                </a:solidFill>
              </a:rPr>
              <a:t> </a:t>
            </a:r>
            <a:r>
              <a:rPr lang="en-US" dirty="0" err="1">
                <a:solidFill>
                  <a:schemeClr val="dk1"/>
                </a:solidFill>
              </a:rPr>
              <a:t>İçin</a:t>
            </a:r>
            <a:r>
              <a:rPr lang="en-US" dirty="0">
                <a:solidFill>
                  <a:schemeClr val="dk1"/>
                </a:solidFill>
              </a:rPr>
              <a:t> </a:t>
            </a:r>
            <a:r>
              <a:rPr lang="en-US" dirty="0" err="1">
                <a:solidFill>
                  <a:schemeClr val="dk1"/>
                </a:solidFill>
              </a:rPr>
              <a:t>Tasarım</a:t>
            </a:r>
            <a:r>
              <a:rPr lang="en-US" dirty="0">
                <a:solidFill>
                  <a:schemeClr val="dk1"/>
                </a:solidFill>
              </a:rPr>
              <a:t> (</a:t>
            </a:r>
            <a:r>
              <a:rPr lang="en-US" dirty="0" err="1">
                <a:solidFill>
                  <a:schemeClr val="dk1"/>
                </a:solidFill>
              </a:rPr>
              <a:t>DfAM</a:t>
            </a:r>
            <a:r>
              <a:rPr lang="en-US" dirty="0">
                <a:solidFill>
                  <a:schemeClr val="dk1"/>
                </a:solidFill>
              </a:rPr>
              <a:t>), </a:t>
            </a:r>
            <a:r>
              <a:rPr lang="en-US" dirty="0" err="1">
                <a:solidFill>
                  <a:schemeClr val="dk1"/>
                </a:solidFill>
              </a:rPr>
              <a:t>Montaj</a:t>
            </a:r>
            <a:r>
              <a:rPr lang="en-US" dirty="0">
                <a:solidFill>
                  <a:schemeClr val="dk1"/>
                </a:solidFill>
              </a:rPr>
              <a:t> </a:t>
            </a:r>
            <a:r>
              <a:rPr lang="en-US" dirty="0" err="1">
                <a:solidFill>
                  <a:schemeClr val="dk1"/>
                </a:solidFill>
              </a:rPr>
              <a:t>İçin</a:t>
            </a:r>
            <a:r>
              <a:rPr lang="en-US" dirty="0">
                <a:solidFill>
                  <a:schemeClr val="dk1"/>
                </a:solidFill>
              </a:rPr>
              <a:t> </a:t>
            </a:r>
            <a:r>
              <a:rPr lang="en-US" dirty="0" err="1">
                <a:solidFill>
                  <a:schemeClr val="dk1"/>
                </a:solidFill>
              </a:rPr>
              <a:t>Tasarım</a:t>
            </a:r>
            <a:r>
              <a:rPr lang="en-US" dirty="0">
                <a:solidFill>
                  <a:schemeClr val="dk1"/>
                </a:solidFill>
              </a:rPr>
              <a:t> (</a:t>
            </a:r>
            <a:r>
              <a:rPr lang="en-US" dirty="0" err="1">
                <a:solidFill>
                  <a:schemeClr val="dk1"/>
                </a:solidFill>
              </a:rPr>
              <a:t>DfA</a:t>
            </a:r>
            <a:r>
              <a:rPr lang="en-US" dirty="0">
                <a:solidFill>
                  <a:schemeClr val="dk1"/>
                </a:solidFill>
              </a:rPr>
              <a:t>) ve </a:t>
            </a:r>
            <a:r>
              <a:rPr lang="en-US" dirty="0" err="1">
                <a:solidFill>
                  <a:schemeClr val="dk1"/>
                </a:solidFill>
              </a:rPr>
              <a:t>Sökme</a:t>
            </a:r>
            <a:r>
              <a:rPr lang="en-US" dirty="0">
                <a:solidFill>
                  <a:schemeClr val="dk1"/>
                </a:solidFill>
              </a:rPr>
              <a:t> </a:t>
            </a:r>
            <a:r>
              <a:rPr lang="en-US" dirty="0" err="1">
                <a:solidFill>
                  <a:schemeClr val="dk1"/>
                </a:solidFill>
              </a:rPr>
              <a:t>İçin</a:t>
            </a:r>
            <a:r>
              <a:rPr lang="en-US" dirty="0">
                <a:solidFill>
                  <a:schemeClr val="dk1"/>
                </a:solidFill>
              </a:rPr>
              <a:t> </a:t>
            </a:r>
            <a:r>
              <a:rPr lang="en-US" dirty="0" err="1">
                <a:solidFill>
                  <a:schemeClr val="dk1"/>
                </a:solidFill>
              </a:rPr>
              <a:t>Tasarım</a:t>
            </a:r>
            <a:r>
              <a:rPr lang="en-US" dirty="0">
                <a:solidFill>
                  <a:schemeClr val="dk1"/>
                </a:solidFill>
              </a:rPr>
              <a:t> (</a:t>
            </a:r>
            <a:r>
              <a:rPr lang="en-US" dirty="0" err="1">
                <a:solidFill>
                  <a:schemeClr val="dk1"/>
                </a:solidFill>
              </a:rPr>
              <a:t>DfD</a:t>
            </a:r>
            <a:r>
              <a:rPr lang="en-US" dirty="0">
                <a:solidFill>
                  <a:schemeClr val="dk1"/>
                </a:solidFill>
              </a:rPr>
              <a:t>) </a:t>
            </a:r>
            <a:r>
              <a:rPr lang="en-US" dirty="0" err="1">
                <a:solidFill>
                  <a:schemeClr val="dk1"/>
                </a:solidFill>
              </a:rPr>
              <a:t>stratejilerinin</a:t>
            </a:r>
            <a:r>
              <a:rPr lang="en-US" dirty="0">
                <a:solidFill>
                  <a:schemeClr val="dk1"/>
                </a:solidFill>
              </a:rPr>
              <a:t> </a:t>
            </a:r>
            <a:r>
              <a:rPr lang="en-US" dirty="0" err="1">
                <a:solidFill>
                  <a:schemeClr val="dk1"/>
                </a:solidFill>
              </a:rPr>
              <a:t>benimsenmesi</a:t>
            </a:r>
            <a:r>
              <a:rPr lang="en-US" dirty="0">
                <a:solidFill>
                  <a:schemeClr val="dk1"/>
                </a:solidFill>
              </a:rPr>
              <a:t>, </a:t>
            </a:r>
            <a:r>
              <a:rPr lang="en-US" dirty="0" err="1">
                <a:solidFill>
                  <a:schemeClr val="dk1"/>
                </a:solidFill>
              </a:rPr>
              <a:t>Katmanlı</a:t>
            </a:r>
            <a:r>
              <a:rPr lang="en-US" dirty="0">
                <a:solidFill>
                  <a:schemeClr val="dk1"/>
                </a:solidFill>
              </a:rPr>
              <a:t> </a:t>
            </a:r>
            <a:r>
              <a:rPr lang="en-US" dirty="0" err="1">
                <a:solidFill>
                  <a:schemeClr val="dk1"/>
                </a:solidFill>
              </a:rPr>
              <a:t>Üretimin</a:t>
            </a:r>
            <a:r>
              <a:rPr lang="en-US" dirty="0">
                <a:solidFill>
                  <a:schemeClr val="dk1"/>
                </a:solidFill>
              </a:rPr>
              <a:t> (AM) </a:t>
            </a:r>
            <a:r>
              <a:rPr lang="en-US" dirty="0" err="1">
                <a:solidFill>
                  <a:schemeClr val="dk1"/>
                </a:solidFill>
              </a:rPr>
              <a:t>karmaşık</a:t>
            </a:r>
            <a:r>
              <a:rPr lang="en-US" dirty="0">
                <a:solidFill>
                  <a:schemeClr val="dk1"/>
                </a:solidFill>
              </a:rPr>
              <a:t> </a:t>
            </a:r>
            <a:r>
              <a:rPr lang="en-US" dirty="0" err="1">
                <a:solidFill>
                  <a:schemeClr val="dk1"/>
                </a:solidFill>
              </a:rPr>
              <a:t>bileşenleri</a:t>
            </a:r>
            <a:r>
              <a:rPr lang="en-US" dirty="0">
                <a:solidFill>
                  <a:schemeClr val="dk1"/>
                </a:solidFill>
              </a:rPr>
              <a:t> </a:t>
            </a:r>
            <a:r>
              <a:rPr lang="en-US" dirty="0" err="1">
                <a:solidFill>
                  <a:schemeClr val="dk1"/>
                </a:solidFill>
              </a:rPr>
              <a:t>üretme</a:t>
            </a:r>
            <a:r>
              <a:rPr lang="en-US" dirty="0">
                <a:solidFill>
                  <a:schemeClr val="dk1"/>
                </a:solidFill>
              </a:rPr>
              <a:t> </a:t>
            </a:r>
            <a:r>
              <a:rPr lang="en-US" dirty="0" err="1">
                <a:solidFill>
                  <a:schemeClr val="dk1"/>
                </a:solidFill>
              </a:rPr>
              <a:t>yetenekleriyle</a:t>
            </a:r>
            <a:r>
              <a:rPr lang="en-US" dirty="0">
                <a:solidFill>
                  <a:schemeClr val="dk1"/>
                </a:solidFill>
              </a:rPr>
              <a:t> </a:t>
            </a:r>
            <a:r>
              <a:rPr lang="en-US" dirty="0" err="1">
                <a:solidFill>
                  <a:schemeClr val="dk1"/>
                </a:solidFill>
              </a:rPr>
              <a:t>birleştiğinde</a:t>
            </a:r>
            <a:r>
              <a:rPr lang="en-US" dirty="0">
                <a:solidFill>
                  <a:schemeClr val="dk1"/>
                </a:solidFill>
              </a:rPr>
              <a:t>, </a:t>
            </a:r>
            <a:r>
              <a:rPr lang="en-US" dirty="0" err="1">
                <a:solidFill>
                  <a:schemeClr val="dk1"/>
                </a:solidFill>
              </a:rPr>
              <a:t>endüstrinin</a:t>
            </a:r>
            <a:r>
              <a:rPr lang="en-US" dirty="0">
                <a:solidFill>
                  <a:schemeClr val="dk1"/>
                </a:solidFill>
              </a:rPr>
              <a:t> </a:t>
            </a:r>
            <a:r>
              <a:rPr lang="en-US" dirty="0" err="1">
                <a:solidFill>
                  <a:schemeClr val="dk1"/>
                </a:solidFill>
              </a:rPr>
              <a:t>sürdürülebilir</a:t>
            </a:r>
            <a:r>
              <a:rPr lang="en-US" dirty="0">
                <a:solidFill>
                  <a:schemeClr val="dk1"/>
                </a:solidFill>
              </a:rPr>
              <a:t> </a:t>
            </a:r>
            <a:r>
              <a:rPr lang="en-US" dirty="0" err="1">
                <a:solidFill>
                  <a:schemeClr val="dk1"/>
                </a:solidFill>
              </a:rPr>
              <a:t>tasarım</a:t>
            </a:r>
            <a:r>
              <a:rPr lang="en-US" dirty="0">
                <a:solidFill>
                  <a:schemeClr val="dk1"/>
                </a:solidFill>
              </a:rPr>
              <a:t> </a:t>
            </a:r>
            <a:r>
              <a:rPr lang="en-US" dirty="0" err="1">
                <a:solidFill>
                  <a:schemeClr val="dk1"/>
                </a:solidFill>
              </a:rPr>
              <a:t>yaklaşımına</a:t>
            </a:r>
            <a:r>
              <a:rPr lang="en-US" dirty="0">
                <a:solidFill>
                  <a:schemeClr val="dk1"/>
                </a:solidFill>
              </a:rPr>
              <a:t> </a:t>
            </a:r>
            <a:r>
              <a:rPr lang="en-US" dirty="0" err="1">
                <a:solidFill>
                  <a:schemeClr val="dk1"/>
                </a:solidFill>
              </a:rPr>
              <a:t>geçişine</a:t>
            </a:r>
            <a:r>
              <a:rPr lang="en-US" dirty="0">
                <a:solidFill>
                  <a:schemeClr val="dk1"/>
                </a:solidFill>
              </a:rPr>
              <a:t> </a:t>
            </a:r>
            <a:r>
              <a:rPr lang="en-US" dirty="0" err="1">
                <a:solidFill>
                  <a:schemeClr val="dk1"/>
                </a:solidFill>
              </a:rPr>
              <a:t>önemli</a:t>
            </a:r>
            <a:r>
              <a:rPr lang="en-US" dirty="0">
                <a:solidFill>
                  <a:schemeClr val="dk1"/>
                </a:solidFill>
              </a:rPr>
              <a:t> </a:t>
            </a:r>
            <a:r>
              <a:rPr lang="en-US" dirty="0" err="1">
                <a:solidFill>
                  <a:schemeClr val="dk1"/>
                </a:solidFill>
              </a:rPr>
              <a:t>ölçüde</a:t>
            </a:r>
            <a:r>
              <a:rPr lang="en-US" dirty="0">
                <a:solidFill>
                  <a:schemeClr val="dk1"/>
                </a:solidFill>
              </a:rPr>
              <a:t> </a:t>
            </a:r>
            <a:r>
              <a:rPr lang="en-US" dirty="0" err="1">
                <a:solidFill>
                  <a:schemeClr val="dk1"/>
                </a:solidFill>
              </a:rPr>
              <a:t>katkıda</a:t>
            </a:r>
            <a:r>
              <a:rPr lang="en-US" dirty="0">
                <a:solidFill>
                  <a:schemeClr val="dk1"/>
                </a:solidFill>
              </a:rPr>
              <a:t> </a:t>
            </a:r>
            <a:r>
              <a:rPr lang="en-US" dirty="0" err="1">
                <a:solidFill>
                  <a:schemeClr val="dk1"/>
                </a:solidFill>
              </a:rPr>
              <a:t>bulunabilir</a:t>
            </a:r>
            <a:r>
              <a:rPr lang="en-US" dirty="0">
                <a:solidFill>
                  <a:schemeClr val="dk1"/>
                </a:solidFill>
              </a:rPr>
              <a:t>.</a:t>
            </a:r>
            <a:endParaRPr dirty="0"/>
          </a:p>
        </p:txBody>
      </p:sp>
      <p:sp>
        <p:nvSpPr>
          <p:cNvPr id="293" name="Google Shape;29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dirty="0" err="1">
                <a:solidFill>
                  <a:srgbClr val="374151"/>
                </a:solidFill>
                <a:latin typeface="Calibri"/>
                <a:ea typeface="Calibri"/>
                <a:cs typeface="Calibri"/>
                <a:sym typeface="Calibri"/>
              </a:rPr>
              <a:t>Ayakkabıda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Katkı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Maddesi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Üretimi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DfAM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genellikle</a:t>
            </a:r>
            <a:r>
              <a:rPr lang="en-US" sz="1800" dirty="0">
                <a:solidFill>
                  <a:srgbClr val="374151"/>
                </a:solidFill>
                <a:latin typeface="Calibri"/>
                <a:ea typeface="Calibri"/>
                <a:cs typeface="Calibri"/>
                <a:sym typeface="Calibri"/>
              </a:rPr>
              <a:t> 3D </a:t>
            </a:r>
            <a:r>
              <a:rPr lang="en-US" sz="1800" dirty="0" err="1">
                <a:solidFill>
                  <a:srgbClr val="374151"/>
                </a:solidFill>
                <a:latin typeface="Calibri"/>
                <a:ea typeface="Calibri"/>
                <a:cs typeface="Calibri"/>
                <a:sym typeface="Calibri"/>
              </a:rPr>
              <a:t>baskı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olarak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adlandırılan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katkı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maddesi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üretiminin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benzersiz</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avantajlarından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yararlanarak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yenilikçi</a:t>
            </a:r>
            <a:r>
              <a:rPr lang="en-US" sz="1800" dirty="0">
                <a:solidFill>
                  <a:srgbClr val="374151"/>
                </a:solidFill>
                <a:latin typeface="Calibri"/>
                <a:ea typeface="Calibri"/>
                <a:cs typeface="Calibri"/>
                <a:sym typeface="Calibri"/>
              </a:rPr>
              <a:t> ve son </a:t>
            </a:r>
            <a:r>
              <a:rPr lang="en-US" sz="1800" dirty="0" err="1">
                <a:solidFill>
                  <a:srgbClr val="374151"/>
                </a:solidFill>
                <a:latin typeface="Calibri"/>
                <a:ea typeface="Calibri"/>
                <a:cs typeface="Calibri"/>
                <a:sym typeface="Calibri"/>
              </a:rPr>
              <a:t>derece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özelleştirilmiş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ürünleri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yaratan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uzmanlaşmış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yaklaşımıdır</a:t>
            </a:r>
            <a:r>
              <a:rPr lang="en-US" sz="1800" dirty="0">
                <a:solidFill>
                  <a:srgbClr val="374151"/>
                </a:solidFill>
                <a:latin typeface="Calibri"/>
                <a:ea typeface="Calibri"/>
                <a:cs typeface="Calibri"/>
                <a:sym typeface="Calibri"/>
              </a:rPr>
              <a:t>. Bu </a:t>
            </a:r>
            <a:r>
              <a:rPr lang="en-US" sz="1800" dirty="0" err="1">
                <a:solidFill>
                  <a:srgbClr val="374151"/>
                </a:solidFill>
                <a:latin typeface="Calibri"/>
                <a:ea typeface="Calibri"/>
                <a:cs typeface="Calibri"/>
                <a:sym typeface="Calibri"/>
              </a:rPr>
              <a:t>yaklaşım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teknolojinin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sürecine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sorunsuz</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şekilde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entegre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edilmesine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öncelik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vererek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yalnızca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bireyin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hassas</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ölçülerine</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tercihlerine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göre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uyarlanmış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değil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zamanda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performans</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sürdürülebilirlik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için</a:t>
            </a:r>
            <a:r>
              <a:rPr lang="en-US" sz="1800" dirty="0">
                <a:solidFill>
                  <a:srgbClr val="374151"/>
                </a:solidFill>
                <a:latin typeface="Calibri"/>
                <a:ea typeface="Calibri"/>
                <a:cs typeface="Calibri"/>
                <a:sym typeface="Calibri"/>
              </a:rPr>
              <a:t> optimize </a:t>
            </a:r>
            <a:r>
              <a:rPr lang="en-US" sz="1800" dirty="0" err="1">
                <a:solidFill>
                  <a:srgbClr val="374151"/>
                </a:solidFill>
                <a:latin typeface="Calibri"/>
                <a:ea typeface="Calibri"/>
                <a:cs typeface="Calibri"/>
                <a:sym typeface="Calibri"/>
              </a:rPr>
              <a:t>edilmiş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yaratılmasına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olanak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tanır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Ayakkabıda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DfAM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yastıklama</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hafifletme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için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kafes</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yapıları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gibi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geleneksel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üretim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yöntemleri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kullanılarak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elde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edilmesi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zor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veya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imkansız</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karmaşık</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girift</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geometriler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tasarlamayı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gerektirir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Ayrıca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malzeme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seçimi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onarım</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geri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dönüşüm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için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montaj</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sökme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kolaylığı</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maliyet</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etkinliği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hususlarını</a:t>
            </a:r>
            <a:r>
              <a:rPr lang="en-US" sz="1800" dirty="0">
                <a:solidFill>
                  <a:srgbClr val="374151"/>
                </a:solidFill>
                <a:latin typeface="Calibri"/>
                <a:ea typeface="Calibri"/>
                <a:cs typeface="Calibri"/>
                <a:sym typeface="Calibri"/>
              </a:rPr>
              <a:t> da </a:t>
            </a:r>
            <a:r>
              <a:rPr lang="en-US" sz="1800" dirty="0" err="1">
                <a:solidFill>
                  <a:srgbClr val="374151"/>
                </a:solidFill>
                <a:latin typeface="Calibri"/>
                <a:ea typeface="Calibri"/>
                <a:cs typeface="Calibri"/>
                <a:sym typeface="Calibri"/>
              </a:rPr>
              <a:t>vurgular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Sonuç</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olarak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DfAM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daha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kişiselleştirilmiş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sürdürülebilir</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teknolojik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olarak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gelişmiş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ürünlerine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giden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yol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sunarak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tasarımında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devrim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yaratır</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endParaRPr lang="en-US" sz="1800" dirty="0">
              <a:solidFill>
                <a:srgbClr val="374151"/>
              </a:solidFill>
              <a:latin typeface="Calibri"/>
              <a:ea typeface="Calibri"/>
              <a:cs typeface="Calibri"/>
              <a:sym typeface="Calibri"/>
            </a:endParaRPr>
          </a:p>
          <a:p>
            <a:pPr marL="0" marR="0" lvl="0" indent="0" algn="just" rtl="0">
              <a:spcBef>
                <a:spcPts val="0"/>
              </a:spcBef>
              <a:spcAft>
                <a:spcPts val="0"/>
              </a:spcAft>
              <a:buNone/>
            </a:pPr>
            <a:r>
              <a:rPr lang="en-US" sz="1800" dirty="0" err="1">
                <a:solidFill>
                  <a:srgbClr val="374151"/>
                </a:solidFill>
                <a:latin typeface="Calibri"/>
                <a:ea typeface="Calibri"/>
                <a:cs typeface="Calibri"/>
                <a:sym typeface="Calibri"/>
              </a:rPr>
              <a:t>Montaj</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İçin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DfA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montaj</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sürecini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basitleştirmeye</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ürünün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yapısı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için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gereken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bileşen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sayısını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indirmeye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odaklanan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sistematik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ürün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yaklaşımıdır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bağlamında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DfA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üretim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sırasında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verimli</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uygun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maliyetli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şekilde</a:t>
            </a:r>
            <a:r>
              <a:rPr lang="en-US" sz="1800" dirty="0">
                <a:solidFill>
                  <a:srgbClr val="374151"/>
                </a:solidFill>
                <a:latin typeface="Calibri"/>
                <a:ea typeface="Calibri"/>
                <a:cs typeface="Calibri"/>
                <a:sym typeface="Calibri"/>
              </a:rPr>
              <a:t> monte </a:t>
            </a:r>
            <a:r>
              <a:rPr lang="en-US" sz="1800" dirty="0" err="1">
                <a:solidFill>
                  <a:srgbClr val="374151"/>
                </a:solidFill>
                <a:latin typeface="Calibri"/>
                <a:ea typeface="Calibri"/>
                <a:cs typeface="Calibri"/>
                <a:sym typeface="Calibri"/>
              </a:rPr>
              <a:t>edilebilen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yaratmayı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hedefler</a:t>
            </a:r>
            <a:r>
              <a:rPr lang="en-US" sz="1800" dirty="0">
                <a:solidFill>
                  <a:srgbClr val="374151"/>
                </a:solidFill>
                <a:latin typeface="Calibri"/>
                <a:ea typeface="Calibri"/>
                <a:cs typeface="Calibri"/>
                <a:sym typeface="Calibri"/>
              </a:rPr>
              <a:t>. Bu, </a:t>
            </a:r>
            <a:r>
              <a:rPr lang="en-US" sz="1800" dirty="0" err="1">
                <a:solidFill>
                  <a:srgbClr val="374151"/>
                </a:solidFill>
                <a:latin typeface="Calibri"/>
                <a:ea typeface="Calibri"/>
                <a:cs typeface="Calibri"/>
                <a:sym typeface="Calibri"/>
              </a:rPr>
              <a:t>ayakkabı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bileşenlerini</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özelliklerini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montajın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karmaşıklığını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azaltan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özel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araçlara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veya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aşırı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manuel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emeğe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ihtiyacı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ortadan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kaldıran</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üretim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sürecini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kolaylaştıran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şekilde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tasarlamayı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içerir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Ayakkabıda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DfA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daha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kısa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üretim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süreleri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azaltılmış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üretim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maliyetleri</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iyileştirilmiş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ürün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kalitesi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gibi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faydalara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yol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açabilir</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bu</a:t>
            </a:r>
            <a:r>
              <a:rPr lang="en-US" sz="1800" dirty="0">
                <a:solidFill>
                  <a:srgbClr val="374151"/>
                </a:solidFill>
                <a:latin typeface="Calibri"/>
                <a:ea typeface="Calibri"/>
                <a:cs typeface="Calibri"/>
                <a:sym typeface="Calibri"/>
              </a:rPr>
              <a:t> da </a:t>
            </a:r>
            <a:r>
              <a:rPr lang="en-US" sz="1800" dirty="0" err="1">
                <a:solidFill>
                  <a:srgbClr val="374151"/>
                </a:solidFill>
                <a:latin typeface="Calibri"/>
                <a:ea typeface="Calibri"/>
                <a:cs typeface="Calibri"/>
                <a:sym typeface="Calibri"/>
              </a:rPr>
              <a:t>onu</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yalnızca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işlevsel</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şık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değil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zamanda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üretimi</a:t>
            </a:r>
            <a:r>
              <a:rPr lang="en-US" sz="1800" dirty="0">
                <a:solidFill>
                  <a:srgbClr val="374151"/>
                </a:solidFill>
                <a:latin typeface="Calibri"/>
                <a:ea typeface="Calibri"/>
                <a:cs typeface="Calibri"/>
                <a:sym typeface="Calibri"/>
              </a:rPr>
              <a:t> de </a:t>
            </a:r>
            <a:r>
              <a:rPr lang="en-US" sz="1800" dirty="0" err="1">
                <a:solidFill>
                  <a:srgbClr val="374151"/>
                </a:solidFill>
                <a:latin typeface="Calibri"/>
                <a:ea typeface="Calibri"/>
                <a:cs typeface="Calibri"/>
                <a:sym typeface="Calibri"/>
              </a:rPr>
              <a:t>verimli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tasarlamak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için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önemli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husus</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haline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getirir</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endParaRPr lang="en-US" sz="1800" dirty="0">
              <a:solidFill>
                <a:srgbClr val="374151"/>
              </a:solidFill>
              <a:latin typeface="Calibri"/>
              <a:ea typeface="Calibri"/>
              <a:cs typeface="Calibri"/>
              <a:sym typeface="Calibri"/>
            </a:endParaRPr>
          </a:p>
          <a:p>
            <a:pPr marL="0" marR="0" lvl="0" indent="0" algn="just" rtl="0">
              <a:spcBef>
                <a:spcPts val="0"/>
              </a:spcBef>
              <a:spcAft>
                <a:spcPts val="0"/>
              </a:spcAft>
              <a:buNone/>
            </a:pPr>
            <a:endParaRPr lang="en-US" sz="1800" dirty="0">
              <a:solidFill>
                <a:srgbClr val="374151"/>
              </a:solidFill>
              <a:latin typeface="Calibri"/>
              <a:ea typeface="Calibri"/>
              <a:cs typeface="Calibri"/>
              <a:sym typeface="Calibri"/>
            </a:endParaRPr>
          </a:p>
          <a:p>
            <a:pPr marL="0" marR="0" lvl="0" indent="0" algn="just" rtl="0">
              <a:spcBef>
                <a:spcPts val="0"/>
              </a:spcBef>
              <a:spcAft>
                <a:spcPts val="0"/>
              </a:spcAft>
              <a:buNone/>
            </a:pPr>
            <a:r>
              <a:rPr lang="en-US" sz="1800" dirty="0" err="1">
                <a:solidFill>
                  <a:srgbClr val="374151"/>
                </a:solidFill>
                <a:latin typeface="Calibri"/>
                <a:ea typeface="Calibri"/>
                <a:cs typeface="Calibri"/>
                <a:sym typeface="Calibri"/>
              </a:rPr>
              <a:t>Sökme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DfD</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ürünlerin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ömürlerinin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sonuna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geldiklerinde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kolayca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sökülüp</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takılabilecekleri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şekilde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yaratılmasına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odaklanan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mühendislik</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tasarım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ilkesidir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bağlamında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DfD</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ayakkabıları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onarım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dönüşüm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veya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yeniden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için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ayrı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bileşenlerine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veya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malzemelerine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ayırma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sürecini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basitleştirme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niyetiyle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tasarlamak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anlamına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gelir</a:t>
            </a:r>
            <a:r>
              <a:rPr lang="en-US" sz="1800" dirty="0">
                <a:solidFill>
                  <a:srgbClr val="374151"/>
                </a:solidFill>
                <a:latin typeface="Calibri"/>
                <a:ea typeface="Calibri"/>
                <a:cs typeface="Calibri"/>
                <a:sym typeface="Calibri"/>
              </a:rPr>
              <a:t>. Bu </a:t>
            </a:r>
            <a:r>
              <a:rPr lang="en-US" sz="1800" dirty="0" err="1">
                <a:solidFill>
                  <a:srgbClr val="374151"/>
                </a:solidFill>
                <a:latin typeface="Calibri"/>
                <a:ea typeface="Calibri"/>
                <a:cs typeface="Calibri"/>
                <a:sym typeface="Calibri"/>
              </a:rPr>
              <a:t>yaklaşım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eski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veya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yıpranmış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ayakkabılardan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değerli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malzemelerin</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bileşenlerin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verimli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şekilde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kazanılmasını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sağlayarak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sürdürülebilirliği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teşvik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eder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atığı</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çevresel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etkiyi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azaltır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Ayakkabıların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DfD'yi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göz</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önünde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bulundurarak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tasarlanması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kolayca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ayrılabilen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bağlantı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elemanları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yapıştırıcılar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veya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modüler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bileşenlerin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kullanılmasını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gerektirir</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kaynakların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korunduğu</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atıkların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indirilmesi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için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yeniden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kullanıldığı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endüstrisinde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döngüsel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ekonomiyi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sağlama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gibi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daha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geniş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hedefe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katkıda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bulunur</a:t>
            </a:r>
            <a:r>
              <a:rPr lang="en-US" sz="1800" dirty="0">
                <a:solidFill>
                  <a:srgbClr val="374151"/>
                </a:solidFill>
                <a:latin typeface="Calibri"/>
                <a:ea typeface="Calibri"/>
                <a:cs typeface="Calibri"/>
                <a:sym typeface="Calibri"/>
              </a:rPr>
              <a:t>.</a:t>
            </a:r>
            <a:endParaRPr dirty="0"/>
          </a:p>
        </p:txBody>
      </p:sp>
      <p:sp>
        <p:nvSpPr>
          <p:cNvPr id="307" name="Google Shape;3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1800" dirty="0" err="1">
                <a:latin typeface="Calibri"/>
                <a:ea typeface="Calibri"/>
                <a:cs typeface="Calibri"/>
                <a:sym typeface="Calibri"/>
              </a:rPr>
              <a:t>Avrupa'da</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tasarımı</a:t>
            </a:r>
            <a:r>
              <a:rPr lang="en-US" sz="1800" dirty="0">
                <a:latin typeface="Calibri"/>
                <a:ea typeface="Calibri"/>
                <a:cs typeface="Calibri"/>
                <a:sym typeface="Calibri"/>
              </a:rPr>
              <a:t> ve </a:t>
            </a:r>
            <a:r>
              <a:rPr lang="en-US" sz="1800" dirty="0" err="1">
                <a:latin typeface="Calibri"/>
                <a:ea typeface="Calibri"/>
                <a:cs typeface="Calibri"/>
                <a:sym typeface="Calibri"/>
              </a:rPr>
              <a:t>üretimi</a:t>
            </a:r>
            <a:r>
              <a:rPr lang="en-US" sz="1800" dirty="0">
                <a:latin typeface="Calibri"/>
                <a:ea typeface="Calibri"/>
                <a:cs typeface="Calibri"/>
                <a:sym typeface="Calibri"/>
              </a:rPr>
              <a:t> </a:t>
            </a:r>
            <a:r>
              <a:rPr lang="en-US" sz="1800" dirty="0" err="1">
                <a:latin typeface="Calibri"/>
                <a:ea typeface="Calibri"/>
                <a:cs typeface="Calibri"/>
                <a:sym typeface="Calibri"/>
              </a:rPr>
              <a:t>çeşitli</a:t>
            </a:r>
            <a:r>
              <a:rPr lang="en-US" sz="1800" dirty="0">
                <a:latin typeface="Calibri"/>
                <a:ea typeface="Calibri"/>
                <a:cs typeface="Calibri"/>
                <a:sym typeface="Calibri"/>
              </a:rPr>
              <a:t> </a:t>
            </a:r>
            <a:r>
              <a:rPr lang="en-US" sz="1800" dirty="0" err="1">
                <a:latin typeface="Calibri"/>
                <a:ea typeface="Calibri"/>
                <a:cs typeface="Calibri"/>
                <a:sym typeface="Calibri"/>
              </a:rPr>
              <a:t>düzenleyici</a:t>
            </a:r>
            <a:r>
              <a:rPr lang="en-US" sz="1800" dirty="0">
                <a:latin typeface="Calibri"/>
                <a:ea typeface="Calibri"/>
                <a:cs typeface="Calibri"/>
                <a:sym typeface="Calibri"/>
              </a:rPr>
              <a:t> ve </a:t>
            </a:r>
            <a:r>
              <a:rPr lang="en-US" sz="1800" dirty="0" err="1">
                <a:latin typeface="Calibri"/>
                <a:ea typeface="Calibri"/>
                <a:cs typeface="Calibri"/>
                <a:sym typeface="Calibri"/>
              </a:rPr>
              <a:t>uyumluluk</a:t>
            </a:r>
            <a:r>
              <a:rPr lang="en-US" sz="1800" dirty="0">
                <a:latin typeface="Calibri"/>
                <a:ea typeface="Calibri"/>
                <a:cs typeface="Calibri"/>
                <a:sym typeface="Calibri"/>
              </a:rPr>
              <a:t> </a:t>
            </a:r>
            <a:r>
              <a:rPr lang="en-US" sz="1800" dirty="0" err="1">
                <a:latin typeface="Calibri"/>
                <a:ea typeface="Calibri"/>
                <a:cs typeface="Calibri"/>
                <a:sym typeface="Calibri"/>
              </a:rPr>
              <a:t>kısıtlamalarına</a:t>
            </a:r>
            <a:r>
              <a:rPr lang="en-US" sz="1800" dirty="0">
                <a:latin typeface="Calibri"/>
                <a:ea typeface="Calibri"/>
                <a:cs typeface="Calibri"/>
                <a:sym typeface="Calibri"/>
              </a:rPr>
              <a:t> </a:t>
            </a:r>
            <a:r>
              <a:rPr lang="en-US" sz="1800" dirty="0" err="1">
                <a:latin typeface="Calibri"/>
                <a:ea typeface="Calibri"/>
                <a:cs typeface="Calibri"/>
                <a:sym typeface="Calibri"/>
              </a:rPr>
              <a:t>tabidir</a:t>
            </a:r>
            <a:r>
              <a:rPr lang="en-US" sz="1800" dirty="0">
                <a:latin typeface="Calibri"/>
                <a:ea typeface="Calibri"/>
                <a:cs typeface="Calibri"/>
                <a:sym typeface="Calibri"/>
              </a:rPr>
              <a:t>. Bu </a:t>
            </a:r>
            <a:r>
              <a:rPr lang="en-US" sz="1800" dirty="0" err="1">
                <a:latin typeface="Calibri"/>
                <a:ea typeface="Calibri"/>
                <a:cs typeface="Calibri"/>
                <a:sym typeface="Calibri"/>
              </a:rPr>
              <a:t>kısıtlamalar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ürünlerinin</a:t>
            </a:r>
            <a:r>
              <a:rPr lang="en-US" sz="1800" dirty="0">
                <a:latin typeface="Calibri"/>
                <a:ea typeface="Calibri"/>
                <a:cs typeface="Calibri"/>
                <a:sym typeface="Calibri"/>
              </a:rPr>
              <a:t> </a:t>
            </a:r>
            <a:r>
              <a:rPr lang="en-US" sz="1800" dirty="0" err="1">
                <a:latin typeface="Calibri"/>
                <a:ea typeface="Calibri"/>
                <a:cs typeface="Calibri"/>
                <a:sym typeface="Calibri"/>
              </a:rPr>
              <a:t>farklı</a:t>
            </a:r>
            <a:r>
              <a:rPr lang="en-US" sz="1800" dirty="0">
                <a:latin typeface="Calibri"/>
                <a:ea typeface="Calibri"/>
                <a:cs typeface="Calibri"/>
                <a:sym typeface="Calibri"/>
              </a:rPr>
              <a:t> </a:t>
            </a:r>
            <a:r>
              <a:rPr lang="en-US" sz="1800" dirty="0" err="1">
                <a:latin typeface="Calibri"/>
                <a:ea typeface="Calibri"/>
                <a:cs typeface="Calibri"/>
                <a:sym typeface="Calibri"/>
              </a:rPr>
              <a:t>bölgelerdeki</a:t>
            </a:r>
            <a:r>
              <a:rPr lang="en-US" sz="1800" dirty="0">
                <a:latin typeface="Calibri"/>
                <a:ea typeface="Calibri"/>
                <a:cs typeface="Calibri"/>
                <a:sym typeface="Calibri"/>
              </a:rPr>
              <a:t> </a:t>
            </a:r>
            <a:r>
              <a:rPr lang="en-US" sz="1800" dirty="0" err="1">
                <a:latin typeface="Calibri"/>
                <a:ea typeface="Calibri"/>
                <a:cs typeface="Calibri"/>
                <a:sym typeface="Calibri"/>
              </a:rPr>
              <a:t>yasal</a:t>
            </a:r>
            <a:r>
              <a:rPr lang="en-US" sz="1800" dirty="0">
                <a:latin typeface="Calibri"/>
                <a:ea typeface="Calibri"/>
                <a:cs typeface="Calibri"/>
                <a:sym typeface="Calibri"/>
              </a:rPr>
              <a:t> </a:t>
            </a:r>
            <a:r>
              <a:rPr lang="en-US" sz="1800" dirty="0" err="1">
                <a:latin typeface="Calibri"/>
                <a:ea typeface="Calibri"/>
                <a:cs typeface="Calibri"/>
                <a:sym typeface="Calibri"/>
              </a:rPr>
              <a:t>gerekliliklere</a:t>
            </a:r>
            <a:r>
              <a:rPr lang="en-US" sz="1800" dirty="0">
                <a:latin typeface="Calibri"/>
                <a:ea typeface="Calibri"/>
                <a:cs typeface="Calibri"/>
                <a:sym typeface="Calibri"/>
              </a:rPr>
              <a:t> </a:t>
            </a:r>
            <a:r>
              <a:rPr lang="en-US" sz="1800" dirty="0" err="1">
                <a:latin typeface="Calibri"/>
                <a:ea typeface="Calibri"/>
                <a:cs typeface="Calibri"/>
                <a:sym typeface="Calibri"/>
              </a:rPr>
              <a:t>uyarken</a:t>
            </a:r>
            <a:r>
              <a:rPr lang="en-US" sz="1800" dirty="0">
                <a:latin typeface="Calibri"/>
                <a:ea typeface="Calibri"/>
                <a:cs typeface="Calibri"/>
                <a:sym typeface="Calibri"/>
              </a:rPr>
              <a:t> </a:t>
            </a:r>
            <a:r>
              <a:rPr lang="en-US" sz="1800" dirty="0" err="1">
                <a:latin typeface="Calibri"/>
                <a:ea typeface="Calibri"/>
                <a:cs typeface="Calibri"/>
                <a:sym typeface="Calibri"/>
              </a:rPr>
              <a:t>sıkı</a:t>
            </a:r>
            <a:r>
              <a:rPr lang="en-US" sz="1800" dirty="0">
                <a:latin typeface="Calibri"/>
                <a:ea typeface="Calibri"/>
                <a:cs typeface="Calibri"/>
                <a:sym typeface="Calibri"/>
              </a:rPr>
              <a:t> </a:t>
            </a:r>
            <a:r>
              <a:rPr lang="en-US" sz="1800" dirty="0" err="1">
                <a:latin typeface="Calibri"/>
                <a:ea typeface="Calibri"/>
                <a:cs typeface="Calibri"/>
                <a:sym typeface="Calibri"/>
              </a:rPr>
              <a:t>çevre</a:t>
            </a:r>
            <a:r>
              <a:rPr lang="en-US" sz="1800" dirty="0">
                <a:latin typeface="Calibri"/>
                <a:ea typeface="Calibri"/>
                <a:cs typeface="Calibri"/>
                <a:sym typeface="Calibri"/>
              </a:rPr>
              <a:t> ve </a:t>
            </a:r>
            <a:r>
              <a:rPr lang="en-US" sz="1800" dirty="0" err="1">
                <a:latin typeface="Calibri"/>
                <a:ea typeface="Calibri"/>
                <a:cs typeface="Calibri"/>
                <a:sym typeface="Calibri"/>
              </a:rPr>
              <a:t>işçilik</a:t>
            </a:r>
            <a:r>
              <a:rPr lang="en-US" sz="1800" dirty="0">
                <a:latin typeface="Calibri"/>
                <a:ea typeface="Calibri"/>
                <a:cs typeface="Calibri"/>
                <a:sym typeface="Calibri"/>
              </a:rPr>
              <a:t> </a:t>
            </a:r>
            <a:r>
              <a:rPr lang="en-US" sz="1800" dirty="0" err="1">
                <a:latin typeface="Calibri"/>
                <a:ea typeface="Calibri"/>
                <a:cs typeface="Calibri"/>
                <a:sym typeface="Calibri"/>
              </a:rPr>
              <a:t>standartlarını</a:t>
            </a:r>
            <a:r>
              <a:rPr lang="en-US" sz="1800" dirty="0">
                <a:latin typeface="Calibri"/>
                <a:ea typeface="Calibri"/>
                <a:cs typeface="Calibri"/>
                <a:sym typeface="Calibri"/>
              </a:rPr>
              <a:t> </a:t>
            </a:r>
            <a:r>
              <a:rPr lang="en-US" sz="1800" dirty="0" err="1">
                <a:latin typeface="Calibri"/>
                <a:ea typeface="Calibri"/>
                <a:cs typeface="Calibri"/>
                <a:sym typeface="Calibri"/>
              </a:rPr>
              <a:t>karşılamasını</a:t>
            </a:r>
            <a:r>
              <a:rPr lang="en-US" sz="1800" dirty="0">
                <a:latin typeface="Calibri"/>
                <a:ea typeface="Calibri"/>
                <a:cs typeface="Calibri"/>
                <a:sym typeface="Calibri"/>
              </a:rPr>
              <a:t> </a:t>
            </a:r>
            <a:r>
              <a:rPr lang="en-US" sz="1800" dirty="0" err="1">
                <a:latin typeface="Calibri"/>
                <a:ea typeface="Calibri"/>
                <a:cs typeface="Calibri"/>
                <a:sym typeface="Calibri"/>
              </a:rPr>
              <a:t>sağlar</a:t>
            </a:r>
            <a:r>
              <a:rPr lang="en-US" sz="1800" dirty="0">
                <a:latin typeface="Calibri"/>
                <a:ea typeface="Calibri"/>
                <a:cs typeface="Calibri"/>
                <a:sym typeface="Calibri"/>
              </a:rPr>
              <a:t>. Ek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sertifikalar</a:t>
            </a:r>
            <a:r>
              <a:rPr lang="en-US" sz="1800" dirty="0">
                <a:latin typeface="Calibri"/>
                <a:ea typeface="Calibri"/>
                <a:cs typeface="Calibri"/>
                <a:sym typeface="Calibri"/>
              </a:rPr>
              <a:t> ve </a:t>
            </a:r>
            <a:r>
              <a:rPr lang="en-US" sz="1800" dirty="0" err="1">
                <a:latin typeface="Calibri"/>
                <a:ea typeface="Calibri"/>
                <a:cs typeface="Calibri"/>
                <a:sym typeface="Calibri"/>
              </a:rPr>
              <a:t>eko-etiketler</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ürünün</a:t>
            </a:r>
            <a:r>
              <a:rPr lang="en-US" sz="1800" dirty="0">
                <a:latin typeface="Calibri"/>
                <a:ea typeface="Calibri"/>
                <a:cs typeface="Calibri"/>
                <a:sym typeface="Calibri"/>
              </a:rPr>
              <a:t> </a:t>
            </a:r>
            <a:r>
              <a:rPr lang="en-US" sz="1800" dirty="0" err="1">
                <a:latin typeface="Calibri"/>
                <a:ea typeface="Calibri"/>
                <a:cs typeface="Calibri"/>
                <a:sym typeface="Calibri"/>
              </a:rPr>
              <a:t>sürdürülebilirliğini</a:t>
            </a:r>
            <a:r>
              <a:rPr lang="en-US" sz="1800" dirty="0">
                <a:latin typeface="Calibri"/>
                <a:ea typeface="Calibri"/>
                <a:cs typeface="Calibri"/>
                <a:sym typeface="Calibri"/>
              </a:rPr>
              <a:t> </a:t>
            </a:r>
            <a:r>
              <a:rPr lang="en-US" sz="1800" dirty="0" err="1">
                <a:latin typeface="Calibri"/>
                <a:ea typeface="Calibri"/>
                <a:cs typeface="Calibri"/>
                <a:sym typeface="Calibri"/>
              </a:rPr>
              <a:t>göstermede</a:t>
            </a:r>
            <a:r>
              <a:rPr lang="en-US" sz="1800" dirty="0">
                <a:latin typeface="Calibri"/>
                <a:ea typeface="Calibri"/>
                <a:cs typeface="Calibri"/>
                <a:sym typeface="Calibri"/>
              </a:rPr>
              <a:t> </a:t>
            </a:r>
            <a:r>
              <a:rPr lang="en-US" sz="1800" dirty="0" err="1">
                <a:latin typeface="Calibri"/>
                <a:ea typeface="Calibri"/>
                <a:cs typeface="Calibri"/>
                <a:sym typeface="Calibri"/>
              </a:rPr>
              <a:t>önemli</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rol</a:t>
            </a:r>
            <a:r>
              <a:rPr lang="en-US" sz="1800" dirty="0">
                <a:latin typeface="Calibri"/>
                <a:ea typeface="Calibri"/>
                <a:cs typeface="Calibri"/>
                <a:sym typeface="Calibri"/>
              </a:rPr>
              <a:t> </a:t>
            </a:r>
            <a:r>
              <a:rPr lang="en-US" sz="1800" dirty="0" err="1">
                <a:latin typeface="Calibri"/>
                <a:ea typeface="Calibri"/>
                <a:cs typeface="Calibri"/>
                <a:sym typeface="Calibri"/>
              </a:rPr>
              <a:t>oynar</a:t>
            </a:r>
            <a:r>
              <a:rPr lang="en-US" sz="1800" dirty="0">
                <a:latin typeface="Calibri"/>
                <a:ea typeface="Calibri"/>
                <a:cs typeface="Calibri"/>
                <a:sym typeface="Calibri"/>
              </a:rPr>
              <a:t>.</a:t>
            </a:r>
          </a:p>
          <a:p>
            <a:pPr marL="0" marR="0" lvl="0" indent="0" algn="just" rtl="0">
              <a:lnSpc>
                <a:spcPct val="110000"/>
              </a:lnSpc>
              <a:spcBef>
                <a:spcPts val="0"/>
              </a:spcBef>
              <a:spcAft>
                <a:spcPts val="0"/>
              </a:spcAft>
              <a:buNone/>
            </a:pPr>
            <a:endParaRPr lang="en-US" sz="1800" dirty="0">
              <a:latin typeface="Calibri"/>
              <a:ea typeface="Calibri"/>
              <a:cs typeface="Calibri"/>
              <a:sym typeface="Calibri"/>
            </a:endParaRPr>
          </a:p>
          <a:p>
            <a:pPr marL="0" marR="0" lvl="0" indent="0" algn="just" rtl="0">
              <a:lnSpc>
                <a:spcPct val="110000"/>
              </a:lnSpc>
              <a:spcBef>
                <a:spcPts val="0"/>
              </a:spcBef>
              <a:spcAft>
                <a:spcPts val="0"/>
              </a:spcAft>
              <a:buNone/>
            </a:pPr>
            <a:r>
              <a:rPr lang="en-US" sz="1800" dirty="0" err="1">
                <a:latin typeface="Calibri"/>
                <a:ea typeface="Calibri"/>
                <a:cs typeface="Calibri"/>
                <a:sym typeface="Calibri"/>
              </a:rPr>
              <a:t>Çevre</a:t>
            </a:r>
            <a:r>
              <a:rPr lang="en-US" sz="1800" dirty="0">
                <a:latin typeface="Calibri"/>
                <a:ea typeface="Calibri"/>
                <a:cs typeface="Calibri"/>
                <a:sym typeface="Calibri"/>
              </a:rPr>
              <a:t> </a:t>
            </a:r>
            <a:r>
              <a:rPr lang="en-US" sz="1800" dirty="0" err="1">
                <a:latin typeface="Calibri"/>
                <a:ea typeface="Calibri"/>
                <a:cs typeface="Calibri"/>
                <a:sym typeface="Calibri"/>
              </a:rPr>
              <a:t>Standartlarına</a:t>
            </a:r>
            <a:r>
              <a:rPr lang="en-US" sz="1800" dirty="0">
                <a:latin typeface="Calibri"/>
                <a:ea typeface="Calibri"/>
                <a:cs typeface="Calibri"/>
                <a:sym typeface="Calibri"/>
              </a:rPr>
              <a:t> </a:t>
            </a:r>
            <a:r>
              <a:rPr lang="en-US" sz="1800" dirty="0" err="1">
                <a:latin typeface="Calibri"/>
                <a:ea typeface="Calibri"/>
                <a:cs typeface="Calibri"/>
                <a:sym typeface="Calibri"/>
              </a:rPr>
              <a:t>Uygunluk</a:t>
            </a:r>
            <a:endParaRPr lang="en-US" sz="1800" dirty="0">
              <a:latin typeface="Calibri"/>
              <a:ea typeface="Calibri"/>
              <a:cs typeface="Calibri"/>
              <a:sym typeface="Calibri"/>
            </a:endParaRPr>
          </a:p>
          <a:p>
            <a:pPr marL="0" marR="0" lvl="0" indent="0" algn="just" rtl="0">
              <a:lnSpc>
                <a:spcPct val="110000"/>
              </a:lnSpc>
              <a:spcBef>
                <a:spcPts val="0"/>
              </a:spcBef>
              <a:spcAft>
                <a:spcPts val="0"/>
              </a:spcAft>
              <a:buNone/>
            </a:pPr>
            <a:r>
              <a:rPr lang="en-US" sz="1800" dirty="0" err="1">
                <a:latin typeface="Calibri"/>
                <a:ea typeface="Calibri"/>
                <a:cs typeface="Calibri"/>
                <a:sym typeface="Calibri"/>
              </a:rPr>
              <a:t>Avrupa</a:t>
            </a:r>
            <a:r>
              <a:rPr lang="en-US" sz="1800" dirty="0">
                <a:latin typeface="Calibri"/>
                <a:ea typeface="Calibri"/>
                <a:cs typeface="Calibri"/>
                <a:sym typeface="Calibri"/>
              </a:rPr>
              <a:t> </a:t>
            </a:r>
            <a:r>
              <a:rPr lang="en-US" sz="1800" dirty="0" err="1">
                <a:latin typeface="Calibri"/>
                <a:ea typeface="Calibri"/>
                <a:cs typeface="Calibri"/>
                <a:sym typeface="Calibri"/>
              </a:rPr>
              <a:t>Birliği'nin</a:t>
            </a:r>
            <a:r>
              <a:rPr lang="en-US" sz="1800" dirty="0">
                <a:latin typeface="Calibri"/>
                <a:ea typeface="Calibri"/>
                <a:cs typeface="Calibri"/>
                <a:sym typeface="Calibri"/>
              </a:rPr>
              <a:t> REACH (</a:t>
            </a:r>
            <a:r>
              <a:rPr lang="en-US" sz="1800" dirty="0" err="1">
                <a:latin typeface="Calibri"/>
                <a:ea typeface="Calibri"/>
                <a:cs typeface="Calibri"/>
                <a:sym typeface="Calibri"/>
              </a:rPr>
              <a:t>Kimyasalların</a:t>
            </a:r>
            <a:r>
              <a:rPr lang="en-US" sz="1800" dirty="0">
                <a:latin typeface="Calibri"/>
                <a:ea typeface="Calibri"/>
                <a:cs typeface="Calibri"/>
                <a:sym typeface="Calibri"/>
              </a:rPr>
              <a:t> </a:t>
            </a:r>
            <a:r>
              <a:rPr lang="en-US" sz="1800" dirty="0" err="1">
                <a:latin typeface="Calibri"/>
                <a:ea typeface="Calibri"/>
                <a:cs typeface="Calibri"/>
                <a:sym typeface="Calibri"/>
              </a:rPr>
              <a:t>Kaydı</a:t>
            </a:r>
            <a:r>
              <a:rPr lang="en-US" sz="1800" dirty="0">
                <a:latin typeface="Calibri"/>
                <a:ea typeface="Calibri"/>
                <a:cs typeface="Calibri"/>
                <a:sym typeface="Calibri"/>
              </a:rPr>
              <a:t>, </a:t>
            </a:r>
            <a:r>
              <a:rPr lang="en-US" sz="1800" dirty="0" err="1">
                <a:latin typeface="Calibri"/>
                <a:ea typeface="Calibri"/>
                <a:cs typeface="Calibri"/>
                <a:sym typeface="Calibri"/>
              </a:rPr>
              <a:t>Değerlendirilmesi</a:t>
            </a:r>
            <a:r>
              <a:rPr lang="en-US" sz="1800" dirty="0">
                <a:latin typeface="Calibri"/>
                <a:ea typeface="Calibri"/>
                <a:cs typeface="Calibri"/>
                <a:sym typeface="Calibri"/>
              </a:rPr>
              <a:t>, </a:t>
            </a:r>
            <a:r>
              <a:rPr lang="en-US" sz="1800" dirty="0" err="1">
                <a:latin typeface="Calibri"/>
                <a:ea typeface="Calibri"/>
                <a:cs typeface="Calibri"/>
                <a:sym typeface="Calibri"/>
              </a:rPr>
              <a:t>Yetkilendirilmesi</a:t>
            </a:r>
            <a:r>
              <a:rPr lang="en-US" sz="1800" dirty="0">
                <a:latin typeface="Calibri"/>
                <a:ea typeface="Calibri"/>
                <a:cs typeface="Calibri"/>
                <a:sym typeface="Calibri"/>
              </a:rPr>
              <a:t> ve </a:t>
            </a:r>
            <a:r>
              <a:rPr lang="en-US" sz="1800" dirty="0" err="1">
                <a:latin typeface="Calibri"/>
                <a:ea typeface="Calibri"/>
                <a:cs typeface="Calibri"/>
                <a:sym typeface="Calibri"/>
              </a:rPr>
              <a:t>Kısıtlanması</a:t>
            </a:r>
            <a:r>
              <a:rPr lang="en-US" sz="1800" dirty="0">
                <a:latin typeface="Calibri"/>
                <a:ea typeface="Calibri"/>
                <a:cs typeface="Calibri"/>
                <a:sym typeface="Calibri"/>
              </a:rPr>
              <a:t>) </a:t>
            </a:r>
            <a:r>
              <a:rPr lang="en-US" sz="1800" dirty="0" err="1">
                <a:latin typeface="Calibri"/>
                <a:ea typeface="Calibri"/>
                <a:cs typeface="Calibri"/>
                <a:sym typeface="Calibri"/>
              </a:rPr>
              <a:t>düzenlemesi</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malzemelerinde</a:t>
            </a:r>
            <a:r>
              <a:rPr lang="en-US" sz="1800" dirty="0">
                <a:latin typeface="Calibri"/>
                <a:ea typeface="Calibri"/>
                <a:cs typeface="Calibri"/>
                <a:sym typeface="Calibri"/>
              </a:rPr>
              <a:t> ve </a:t>
            </a:r>
            <a:r>
              <a:rPr lang="en-US" sz="1800" dirty="0" err="1">
                <a:latin typeface="Calibri"/>
                <a:ea typeface="Calibri"/>
                <a:cs typeface="Calibri"/>
                <a:sym typeface="Calibri"/>
              </a:rPr>
              <a:t>üretim</a:t>
            </a:r>
            <a:r>
              <a:rPr lang="en-US" sz="1800" dirty="0">
                <a:latin typeface="Calibri"/>
                <a:ea typeface="Calibri"/>
                <a:cs typeface="Calibri"/>
                <a:sym typeface="Calibri"/>
              </a:rPr>
              <a:t> </a:t>
            </a:r>
            <a:r>
              <a:rPr lang="en-US" sz="1800" dirty="0" err="1">
                <a:latin typeface="Calibri"/>
                <a:ea typeface="Calibri"/>
                <a:cs typeface="Calibri"/>
                <a:sym typeface="Calibri"/>
              </a:rPr>
              <a:t>süreçlerinde</a:t>
            </a:r>
            <a:r>
              <a:rPr lang="en-US" sz="1800" dirty="0">
                <a:latin typeface="Calibri"/>
                <a:ea typeface="Calibri"/>
                <a:cs typeface="Calibri"/>
                <a:sym typeface="Calibri"/>
              </a:rPr>
              <a:t> </a:t>
            </a:r>
            <a:r>
              <a:rPr lang="en-US" sz="1800" dirty="0" err="1">
                <a:latin typeface="Calibri"/>
                <a:ea typeface="Calibri"/>
                <a:cs typeface="Calibri"/>
                <a:sym typeface="Calibri"/>
              </a:rPr>
              <a:t>tehlikeli</a:t>
            </a:r>
            <a:r>
              <a:rPr lang="en-US" sz="1800" dirty="0">
                <a:latin typeface="Calibri"/>
                <a:ea typeface="Calibri"/>
                <a:cs typeface="Calibri"/>
                <a:sym typeface="Calibri"/>
              </a:rPr>
              <a:t> </a:t>
            </a:r>
            <a:r>
              <a:rPr lang="en-US" sz="1800" dirty="0" err="1">
                <a:latin typeface="Calibri"/>
                <a:ea typeface="Calibri"/>
                <a:cs typeface="Calibri"/>
                <a:sym typeface="Calibri"/>
              </a:rPr>
              <a:t>kimyasalların</a:t>
            </a:r>
            <a:r>
              <a:rPr lang="en-US" sz="1800" dirty="0">
                <a:latin typeface="Calibri"/>
                <a:ea typeface="Calibri"/>
                <a:cs typeface="Calibri"/>
                <a:sym typeface="Calibri"/>
              </a:rPr>
              <a:t> </a:t>
            </a:r>
            <a:r>
              <a:rPr lang="en-US" sz="1800" dirty="0" err="1">
                <a:latin typeface="Calibri"/>
                <a:ea typeface="Calibri"/>
                <a:cs typeface="Calibri"/>
                <a:sym typeface="Calibri"/>
              </a:rPr>
              <a:t>kullanımını</a:t>
            </a:r>
            <a:r>
              <a:rPr lang="en-US" sz="1800" dirty="0">
                <a:latin typeface="Calibri"/>
                <a:ea typeface="Calibri"/>
                <a:cs typeface="Calibri"/>
                <a:sym typeface="Calibri"/>
              </a:rPr>
              <a:t> </a:t>
            </a:r>
            <a:r>
              <a:rPr lang="en-US" sz="1800" dirty="0" err="1">
                <a:latin typeface="Calibri"/>
                <a:ea typeface="Calibri"/>
                <a:cs typeface="Calibri"/>
                <a:sym typeface="Calibri"/>
              </a:rPr>
              <a:t>kısıtlar</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ayakkabılar</a:t>
            </a:r>
            <a:r>
              <a:rPr lang="en-US" sz="1800" dirty="0">
                <a:latin typeface="Calibri"/>
                <a:ea typeface="Calibri"/>
                <a:cs typeface="Calibri"/>
                <a:sym typeface="Calibri"/>
              </a:rPr>
              <a:t>, </a:t>
            </a:r>
            <a:r>
              <a:rPr lang="en-US" sz="1800" dirty="0" err="1">
                <a:latin typeface="Calibri"/>
                <a:ea typeface="Calibri"/>
                <a:cs typeface="Calibri"/>
                <a:sym typeface="Calibri"/>
              </a:rPr>
              <a:t>tüketicilerin</a:t>
            </a:r>
            <a:r>
              <a:rPr lang="en-US" sz="1800" dirty="0">
                <a:latin typeface="Calibri"/>
                <a:ea typeface="Calibri"/>
                <a:cs typeface="Calibri"/>
                <a:sym typeface="Calibri"/>
              </a:rPr>
              <a:t> ve </a:t>
            </a:r>
            <a:r>
              <a:rPr lang="en-US" sz="1800" dirty="0" err="1">
                <a:latin typeface="Calibri"/>
                <a:ea typeface="Calibri"/>
                <a:cs typeface="Calibri"/>
                <a:sym typeface="Calibri"/>
              </a:rPr>
              <a:t>çevrenin</a:t>
            </a:r>
            <a:r>
              <a:rPr lang="en-US" sz="1800" dirty="0">
                <a:latin typeface="Calibri"/>
                <a:ea typeface="Calibri"/>
                <a:cs typeface="Calibri"/>
                <a:sym typeface="Calibri"/>
              </a:rPr>
              <a:t> </a:t>
            </a:r>
            <a:r>
              <a:rPr lang="en-US" sz="1800" dirty="0" err="1">
                <a:latin typeface="Calibri"/>
                <a:ea typeface="Calibri"/>
                <a:cs typeface="Calibri"/>
                <a:sym typeface="Calibri"/>
              </a:rPr>
              <a:t>güvenliğini</a:t>
            </a:r>
            <a:r>
              <a:rPr lang="en-US" sz="1800" dirty="0">
                <a:latin typeface="Calibri"/>
                <a:ea typeface="Calibri"/>
                <a:cs typeface="Calibri"/>
                <a:sym typeface="Calibri"/>
              </a:rPr>
              <a:t> </a:t>
            </a:r>
            <a:r>
              <a:rPr lang="en-US" sz="1800" dirty="0" err="1">
                <a:latin typeface="Calibri"/>
                <a:ea typeface="Calibri"/>
                <a:cs typeface="Calibri"/>
                <a:sym typeface="Calibri"/>
              </a:rPr>
              <a:t>sağlamak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REACH </a:t>
            </a:r>
            <a:r>
              <a:rPr lang="en-US" sz="1800" dirty="0" err="1">
                <a:latin typeface="Calibri"/>
                <a:ea typeface="Calibri"/>
                <a:cs typeface="Calibri"/>
                <a:sym typeface="Calibri"/>
              </a:rPr>
              <a:t>kısıtlamalarına</a:t>
            </a:r>
            <a:r>
              <a:rPr lang="en-US" sz="1800" dirty="0">
                <a:latin typeface="Calibri"/>
                <a:ea typeface="Calibri"/>
                <a:cs typeface="Calibri"/>
                <a:sym typeface="Calibri"/>
              </a:rPr>
              <a:t> </a:t>
            </a:r>
            <a:r>
              <a:rPr lang="en-US" sz="1800" dirty="0" err="1">
                <a:latin typeface="Calibri"/>
                <a:ea typeface="Calibri"/>
                <a:cs typeface="Calibri"/>
                <a:sym typeface="Calibri"/>
              </a:rPr>
              <a:t>uymalıdır</a:t>
            </a:r>
            <a:r>
              <a:rPr lang="en-US" sz="1800"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dirty="0">
                <a:latin typeface="Calibri"/>
                <a:ea typeface="Calibri"/>
                <a:cs typeface="Calibri"/>
                <a:sym typeface="Calibri"/>
              </a:rPr>
              <a:t>ISO 14001, </a:t>
            </a:r>
            <a:r>
              <a:rPr lang="en-US" sz="1800" dirty="0" err="1">
                <a:latin typeface="Calibri"/>
                <a:ea typeface="Calibri"/>
                <a:cs typeface="Calibri"/>
                <a:sym typeface="Calibri"/>
              </a:rPr>
              <a:t>çevre</a:t>
            </a:r>
            <a:r>
              <a:rPr lang="en-US" sz="1800" dirty="0">
                <a:latin typeface="Calibri"/>
                <a:ea typeface="Calibri"/>
                <a:cs typeface="Calibri"/>
                <a:sym typeface="Calibri"/>
              </a:rPr>
              <a:t> </a:t>
            </a:r>
            <a:r>
              <a:rPr lang="en-US" sz="1800" dirty="0" err="1">
                <a:latin typeface="Calibri"/>
                <a:ea typeface="Calibri"/>
                <a:cs typeface="Calibri"/>
                <a:sym typeface="Calibri"/>
              </a:rPr>
              <a:t>yönetim</a:t>
            </a:r>
            <a:r>
              <a:rPr lang="en-US" sz="1800" dirty="0">
                <a:latin typeface="Calibri"/>
                <a:ea typeface="Calibri"/>
                <a:cs typeface="Calibri"/>
                <a:sym typeface="Calibri"/>
              </a:rPr>
              <a:t> </a:t>
            </a:r>
            <a:r>
              <a:rPr lang="en-US" sz="1800" dirty="0" err="1">
                <a:latin typeface="Calibri"/>
                <a:ea typeface="Calibri"/>
                <a:cs typeface="Calibri"/>
                <a:sym typeface="Calibri"/>
              </a:rPr>
              <a:t>sistemleri</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uluslararası</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standarttır</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üreticileri</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sorumluluk</a:t>
            </a:r>
            <a:r>
              <a:rPr lang="en-US" sz="1800" dirty="0">
                <a:latin typeface="Calibri"/>
                <a:ea typeface="Calibri"/>
                <a:cs typeface="Calibri"/>
                <a:sym typeface="Calibri"/>
              </a:rPr>
              <a:t> ve </a:t>
            </a:r>
            <a:r>
              <a:rPr lang="en-US" sz="1800" dirty="0" err="1">
                <a:latin typeface="Calibri"/>
                <a:ea typeface="Calibri"/>
                <a:cs typeface="Calibri"/>
                <a:sym typeface="Calibri"/>
              </a:rPr>
              <a:t>çevre</a:t>
            </a:r>
            <a:r>
              <a:rPr lang="en-US" sz="1800" dirty="0">
                <a:latin typeface="Calibri"/>
                <a:ea typeface="Calibri"/>
                <a:cs typeface="Calibri"/>
                <a:sym typeface="Calibri"/>
              </a:rPr>
              <a:t> </a:t>
            </a:r>
            <a:r>
              <a:rPr lang="en-US" sz="1800" dirty="0" err="1">
                <a:latin typeface="Calibri"/>
                <a:ea typeface="Calibri"/>
                <a:cs typeface="Calibri"/>
                <a:sym typeface="Calibri"/>
              </a:rPr>
              <a:t>standartlarına</a:t>
            </a:r>
            <a:r>
              <a:rPr lang="en-US" sz="1800" dirty="0">
                <a:latin typeface="Calibri"/>
                <a:ea typeface="Calibri"/>
                <a:cs typeface="Calibri"/>
                <a:sym typeface="Calibri"/>
              </a:rPr>
              <a:t> </a:t>
            </a:r>
            <a:r>
              <a:rPr lang="en-US" sz="1800" dirty="0" err="1">
                <a:latin typeface="Calibri"/>
                <a:ea typeface="Calibri"/>
                <a:cs typeface="Calibri"/>
                <a:sym typeface="Calibri"/>
              </a:rPr>
              <a:t>uyum</a:t>
            </a:r>
            <a:r>
              <a:rPr lang="en-US" sz="1800" dirty="0">
                <a:latin typeface="Calibri"/>
                <a:ea typeface="Calibri"/>
                <a:cs typeface="Calibri"/>
                <a:sym typeface="Calibri"/>
              </a:rPr>
              <a:t> </a:t>
            </a:r>
            <a:r>
              <a:rPr lang="en-US" sz="1800" dirty="0" err="1">
                <a:latin typeface="Calibri"/>
                <a:ea typeface="Calibri"/>
                <a:cs typeface="Calibri"/>
                <a:sym typeface="Calibri"/>
              </a:rPr>
              <a:t>taahhütlerini</a:t>
            </a:r>
            <a:r>
              <a:rPr lang="en-US" sz="1800" dirty="0">
                <a:latin typeface="Calibri"/>
                <a:ea typeface="Calibri"/>
                <a:cs typeface="Calibri"/>
                <a:sym typeface="Calibri"/>
              </a:rPr>
              <a:t> </a:t>
            </a:r>
            <a:r>
              <a:rPr lang="en-US" sz="1800" dirty="0" err="1">
                <a:latin typeface="Calibri"/>
                <a:ea typeface="Calibri"/>
                <a:cs typeface="Calibri"/>
                <a:sym typeface="Calibri"/>
              </a:rPr>
              <a:t>göstermek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ISO 14001 </a:t>
            </a:r>
            <a:r>
              <a:rPr lang="en-US" sz="1800" dirty="0" err="1">
                <a:latin typeface="Calibri"/>
                <a:ea typeface="Calibri"/>
                <a:cs typeface="Calibri"/>
                <a:sym typeface="Calibri"/>
              </a:rPr>
              <a:t>sertifikası</a:t>
            </a:r>
            <a:r>
              <a:rPr lang="en-US" sz="1800" dirty="0">
                <a:latin typeface="Calibri"/>
                <a:ea typeface="Calibri"/>
                <a:cs typeface="Calibri"/>
                <a:sym typeface="Calibri"/>
              </a:rPr>
              <a:t> </a:t>
            </a:r>
            <a:r>
              <a:rPr lang="en-US" sz="1800" dirty="0" err="1">
                <a:latin typeface="Calibri"/>
                <a:ea typeface="Calibri"/>
                <a:cs typeface="Calibri"/>
                <a:sym typeface="Calibri"/>
              </a:rPr>
              <a:t>isteyebilirler</a:t>
            </a:r>
            <a:r>
              <a:rPr lang="en-US" sz="1800"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dirty="0" err="1">
                <a:latin typeface="Calibri"/>
                <a:ea typeface="Calibri"/>
                <a:cs typeface="Calibri"/>
                <a:sym typeface="Calibri"/>
              </a:rPr>
              <a:t>Çalışma</a:t>
            </a:r>
            <a:r>
              <a:rPr lang="en-US" sz="1800" dirty="0">
                <a:latin typeface="Calibri"/>
                <a:ea typeface="Calibri"/>
                <a:cs typeface="Calibri"/>
                <a:sym typeface="Calibri"/>
              </a:rPr>
              <a:t> </a:t>
            </a:r>
            <a:r>
              <a:rPr lang="en-US" sz="1800" dirty="0" err="1">
                <a:latin typeface="Calibri"/>
                <a:ea typeface="Calibri"/>
                <a:cs typeface="Calibri"/>
                <a:sym typeface="Calibri"/>
              </a:rPr>
              <a:t>Standartlarına</a:t>
            </a:r>
            <a:r>
              <a:rPr lang="en-US" sz="1800" dirty="0">
                <a:latin typeface="Calibri"/>
                <a:ea typeface="Calibri"/>
                <a:cs typeface="Calibri"/>
                <a:sym typeface="Calibri"/>
              </a:rPr>
              <a:t> </a:t>
            </a:r>
            <a:r>
              <a:rPr lang="en-US" sz="1800" dirty="0" err="1">
                <a:latin typeface="Calibri"/>
                <a:ea typeface="Calibri"/>
                <a:cs typeface="Calibri"/>
                <a:sym typeface="Calibri"/>
              </a:rPr>
              <a:t>Uygunluk</a:t>
            </a:r>
            <a:endParaRPr lang="en-US" sz="1800" dirty="0">
              <a:latin typeface="Calibri"/>
              <a:ea typeface="Calibri"/>
              <a:cs typeface="Calibri"/>
              <a:sym typeface="Calibri"/>
            </a:endParaRPr>
          </a:p>
          <a:p>
            <a:pPr marL="0" marR="0" lvl="0" indent="0" algn="just" rtl="0">
              <a:lnSpc>
                <a:spcPct val="110000"/>
              </a:lnSpc>
              <a:spcBef>
                <a:spcPts val="0"/>
              </a:spcBef>
              <a:spcAft>
                <a:spcPts val="0"/>
              </a:spcAft>
              <a:buNone/>
            </a:pPr>
            <a:r>
              <a:rPr lang="en-US" sz="1800" dirty="0" err="1">
                <a:latin typeface="Calibri"/>
                <a:ea typeface="Calibri"/>
                <a:cs typeface="Calibri"/>
                <a:sym typeface="Calibri"/>
              </a:rPr>
              <a:t>Avrupa'daki</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üretimi</a:t>
            </a:r>
            <a:r>
              <a:rPr lang="en-US" sz="1800" dirty="0">
                <a:latin typeface="Calibri"/>
                <a:ea typeface="Calibri"/>
                <a:cs typeface="Calibri"/>
                <a:sym typeface="Calibri"/>
              </a:rPr>
              <a:t>, </a:t>
            </a:r>
            <a:r>
              <a:rPr lang="en-US" sz="1800" dirty="0" err="1">
                <a:latin typeface="Calibri"/>
                <a:ea typeface="Calibri"/>
                <a:cs typeface="Calibri"/>
                <a:sym typeface="Calibri"/>
              </a:rPr>
              <a:t>Avrupa</a:t>
            </a:r>
            <a:r>
              <a:rPr lang="en-US" sz="1800" dirty="0">
                <a:latin typeface="Calibri"/>
                <a:ea typeface="Calibri"/>
                <a:cs typeface="Calibri"/>
                <a:sym typeface="Calibri"/>
              </a:rPr>
              <a:t> </a:t>
            </a:r>
            <a:r>
              <a:rPr lang="en-US" sz="1800" dirty="0" err="1">
                <a:latin typeface="Calibri"/>
                <a:ea typeface="Calibri"/>
                <a:cs typeface="Calibri"/>
                <a:sym typeface="Calibri"/>
              </a:rPr>
              <a:t>Birliği'nin</a:t>
            </a:r>
            <a:r>
              <a:rPr lang="en-US" sz="1800" dirty="0">
                <a:latin typeface="Calibri"/>
                <a:ea typeface="Calibri"/>
                <a:cs typeface="Calibri"/>
                <a:sym typeface="Calibri"/>
              </a:rPr>
              <a:t> </a:t>
            </a:r>
            <a:r>
              <a:rPr lang="en-US" sz="1800" dirty="0" err="1">
                <a:latin typeface="Calibri"/>
                <a:ea typeface="Calibri"/>
                <a:cs typeface="Calibri"/>
                <a:sym typeface="Calibri"/>
              </a:rPr>
              <a:t>işçilik</a:t>
            </a:r>
            <a:r>
              <a:rPr lang="en-US" sz="1800" dirty="0">
                <a:latin typeface="Calibri"/>
                <a:ea typeface="Calibri"/>
                <a:cs typeface="Calibri"/>
                <a:sym typeface="Calibri"/>
              </a:rPr>
              <a:t> </a:t>
            </a:r>
            <a:r>
              <a:rPr lang="en-US" sz="1800" dirty="0" err="1">
                <a:latin typeface="Calibri"/>
                <a:ea typeface="Calibri"/>
                <a:cs typeface="Calibri"/>
                <a:sym typeface="Calibri"/>
              </a:rPr>
              <a:t>yasalarına</a:t>
            </a:r>
            <a:r>
              <a:rPr lang="en-US" sz="1800" dirty="0">
                <a:latin typeface="Calibri"/>
                <a:ea typeface="Calibri"/>
                <a:cs typeface="Calibri"/>
                <a:sym typeface="Calibri"/>
              </a:rPr>
              <a:t> ve </a:t>
            </a:r>
            <a:r>
              <a:rPr lang="en-US" sz="1800" dirty="0" err="1">
                <a:latin typeface="Calibri"/>
                <a:ea typeface="Calibri"/>
                <a:cs typeface="Calibri"/>
                <a:sym typeface="Calibri"/>
              </a:rPr>
              <a:t>düzenlemelerine</a:t>
            </a:r>
            <a:r>
              <a:rPr lang="en-US" sz="1800" dirty="0">
                <a:latin typeface="Calibri"/>
                <a:ea typeface="Calibri"/>
                <a:cs typeface="Calibri"/>
                <a:sym typeface="Calibri"/>
              </a:rPr>
              <a:t> </a:t>
            </a:r>
            <a:r>
              <a:rPr lang="en-US" sz="1800" dirty="0" err="1">
                <a:latin typeface="Calibri"/>
                <a:ea typeface="Calibri"/>
                <a:cs typeface="Calibri"/>
                <a:sym typeface="Calibri"/>
              </a:rPr>
              <a:t>uymalıdır</a:t>
            </a:r>
            <a:r>
              <a:rPr lang="en-US" sz="1800" dirty="0">
                <a:latin typeface="Calibri"/>
                <a:ea typeface="Calibri"/>
                <a:cs typeface="Calibri"/>
                <a:sym typeface="Calibri"/>
              </a:rPr>
              <a:t>. Buna </a:t>
            </a:r>
            <a:r>
              <a:rPr lang="en-US" sz="1800" dirty="0" err="1">
                <a:latin typeface="Calibri"/>
                <a:ea typeface="Calibri"/>
                <a:cs typeface="Calibri"/>
                <a:sym typeface="Calibri"/>
              </a:rPr>
              <a:t>adil</a:t>
            </a:r>
            <a:r>
              <a:rPr lang="en-US" sz="1800" dirty="0">
                <a:latin typeface="Calibri"/>
                <a:ea typeface="Calibri"/>
                <a:cs typeface="Calibri"/>
                <a:sym typeface="Calibri"/>
              </a:rPr>
              <a:t> </a:t>
            </a:r>
            <a:r>
              <a:rPr lang="en-US" sz="1800" dirty="0" err="1">
                <a:latin typeface="Calibri"/>
                <a:ea typeface="Calibri"/>
                <a:cs typeface="Calibri"/>
                <a:sym typeface="Calibri"/>
              </a:rPr>
              <a:t>ücretlerin</a:t>
            </a:r>
            <a:r>
              <a:rPr lang="en-US" sz="1800" dirty="0">
                <a:latin typeface="Calibri"/>
                <a:ea typeface="Calibri"/>
                <a:cs typeface="Calibri"/>
                <a:sym typeface="Calibri"/>
              </a:rPr>
              <a:t>, </a:t>
            </a:r>
            <a:r>
              <a:rPr lang="en-US" sz="1800" dirty="0" err="1">
                <a:latin typeface="Calibri"/>
                <a:ea typeface="Calibri"/>
                <a:cs typeface="Calibri"/>
                <a:sym typeface="Calibri"/>
              </a:rPr>
              <a:t>güvenli</a:t>
            </a:r>
            <a:r>
              <a:rPr lang="en-US" sz="1800" dirty="0">
                <a:latin typeface="Calibri"/>
                <a:ea typeface="Calibri"/>
                <a:cs typeface="Calibri"/>
                <a:sym typeface="Calibri"/>
              </a:rPr>
              <a:t> </a:t>
            </a:r>
            <a:r>
              <a:rPr lang="en-US" sz="1800" dirty="0" err="1">
                <a:latin typeface="Calibri"/>
                <a:ea typeface="Calibri"/>
                <a:cs typeface="Calibri"/>
                <a:sym typeface="Calibri"/>
              </a:rPr>
              <a:t>çalışma</a:t>
            </a:r>
            <a:r>
              <a:rPr lang="en-US" sz="1800" dirty="0">
                <a:latin typeface="Calibri"/>
                <a:ea typeface="Calibri"/>
                <a:cs typeface="Calibri"/>
                <a:sym typeface="Calibri"/>
              </a:rPr>
              <a:t> </a:t>
            </a:r>
            <a:r>
              <a:rPr lang="en-US" sz="1800" dirty="0" err="1">
                <a:latin typeface="Calibri"/>
                <a:ea typeface="Calibri"/>
                <a:cs typeface="Calibri"/>
                <a:sym typeface="Calibri"/>
              </a:rPr>
              <a:t>koşullarının</a:t>
            </a:r>
            <a:r>
              <a:rPr lang="en-US" sz="1800" dirty="0">
                <a:latin typeface="Calibri"/>
                <a:ea typeface="Calibri"/>
                <a:cs typeface="Calibri"/>
                <a:sym typeface="Calibri"/>
              </a:rPr>
              <a:t> ve </a:t>
            </a:r>
            <a:r>
              <a:rPr lang="en-US" sz="1800" dirty="0" err="1">
                <a:latin typeface="Calibri"/>
                <a:ea typeface="Calibri"/>
                <a:cs typeface="Calibri"/>
                <a:sym typeface="Calibri"/>
              </a:rPr>
              <a:t>işçi</a:t>
            </a:r>
            <a:r>
              <a:rPr lang="en-US" sz="1800" dirty="0">
                <a:latin typeface="Calibri"/>
                <a:ea typeface="Calibri"/>
                <a:cs typeface="Calibri"/>
                <a:sym typeface="Calibri"/>
              </a:rPr>
              <a:t> </a:t>
            </a:r>
            <a:r>
              <a:rPr lang="en-US" sz="1800" dirty="0" err="1">
                <a:latin typeface="Calibri"/>
                <a:ea typeface="Calibri"/>
                <a:cs typeface="Calibri"/>
                <a:sym typeface="Calibri"/>
              </a:rPr>
              <a:t>haklarına</a:t>
            </a:r>
            <a:r>
              <a:rPr lang="en-US" sz="1800" dirty="0">
                <a:latin typeface="Calibri"/>
                <a:ea typeface="Calibri"/>
                <a:cs typeface="Calibri"/>
                <a:sym typeface="Calibri"/>
              </a:rPr>
              <a:t> </a:t>
            </a:r>
            <a:r>
              <a:rPr lang="en-US" sz="1800" dirty="0" err="1">
                <a:latin typeface="Calibri"/>
                <a:ea typeface="Calibri"/>
                <a:cs typeface="Calibri"/>
                <a:sym typeface="Calibri"/>
              </a:rPr>
              <a:t>ilişkin</a:t>
            </a:r>
            <a:r>
              <a:rPr lang="en-US" sz="1800" dirty="0">
                <a:latin typeface="Calibri"/>
                <a:ea typeface="Calibri"/>
                <a:cs typeface="Calibri"/>
                <a:sym typeface="Calibri"/>
              </a:rPr>
              <a:t> AB </a:t>
            </a:r>
            <a:r>
              <a:rPr lang="en-US" sz="1800" dirty="0" err="1">
                <a:latin typeface="Calibri"/>
                <a:ea typeface="Calibri"/>
                <a:cs typeface="Calibri"/>
                <a:sym typeface="Calibri"/>
              </a:rPr>
              <a:t>direktiflerine</a:t>
            </a:r>
            <a:r>
              <a:rPr lang="en-US" sz="1800" dirty="0">
                <a:latin typeface="Calibri"/>
                <a:ea typeface="Calibri"/>
                <a:cs typeface="Calibri"/>
                <a:sym typeface="Calibri"/>
              </a:rPr>
              <a:t> </a:t>
            </a:r>
            <a:r>
              <a:rPr lang="en-US" sz="1800" dirty="0" err="1">
                <a:latin typeface="Calibri"/>
                <a:ea typeface="Calibri"/>
                <a:cs typeface="Calibri"/>
                <a:sym typeface="Calibri"/>
              </a:rPr>
              <a:t>uyumun</a:t>
            </a:r>
            <a:r>
              <a:rPr lang="en-US" sz="1800" dirty="0">
                <a:latin typeface="Calibri"/>
                <a:ea typeface="Calibri"/>
                <a:cs typeface="Calibri"/>
                <a:sym typeface="Calibri"/>
              </a:rPr>
              <a:t> </a:t>
            </a:r>
            <a:r>
              <a:rPr lang="en-US" sz="1800" dirty="0" err="1">
                <a:latin typeface="Calibri"/>
                <a:ea typeface="Calibri"/>
                <a:cs typeface="Calibri"/>
                <a:sym typeface="Calibri"/>
              </a:rPr>
              <a:t>sağlanması</a:t>
            </a:r>
            <a:r>
              <a:rPr lang="en-US" sz="1800" dirty="0">
                <a:latin typeface="Calibri"/>
                <a:ea typeface="Calibri"/>
                <a:cs typeface="Calibri"/>
                <a:sym typeface="Calibri"/>
              </a:rPr>
              <a:t> </a:t>
            </a:r>
            <a:r>
              <a:rPr lang="en-US" sz="1800" dirty="0" err="1">
                <a:latin typeface="Calibri"/>
                <a:ea typeface="Calibri"/>
                <a:cs typeface="Calibri"/>
                <a:sym typeface="Calibri"/>
              </a:rPr>
              <a:t>dahildir</a:t>
            </a:r>
            <a:r>
              <a:rPr lang="en-US" sz="1800" dirty="0">
                <a:latin typeface="Calibri"/>
                <a:ea typeface="Calibri"/>
                <a:cs typeface="Calibri"/>
                <a:sym typeface="Calibri"/>
              </a:rPr>
              <a:t>. </a:t>
            </a:r>
            <a:r>
              <a:rPr lang="en-US" sz="1800" dirty="0" err="1">
                <a:latin typeface="Calibri"/>
                <a:ea typeface="Calibri"/>
                <a:cs typeface="Calibri"/>
                <a:sym typeface="Calibri"/>
              </a:rPr>
              <a:t>Bazı</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markaları</a:t>
            </a:r>
            <a:r>
              <a:rPr lang="en-US" sz="1800" dirty="0">
                <a:latin typeface="Calibri"/>
                <a:ea typeface="Calibri"/>
                <a:cs typeface="Calibri"/>
                <a:sym typeface="Calibri"/>
              </a:rPr>
              <a:t>, </a:t>
            </a:r>
            <a:r>
              <a:rPr lang="en-US" sz="1800" dirty="0" err="1">
                <a:latin typeface="Calibri"/>
                <a:ea typeface="Calibri"/>
                <a:cs typeface="Calibri"/>
                <a:sym typeface="Calibri"/>
              </a:rPr>
              <a:t>üretim</a:t>
            </a:r>
            <a:r>
              <a:rPr lang="en-US" sz="1800" dirty="0">
                <a:latin typeface="Calibri"/>
                <a:ea typeface="Calibri"/>
                <a:cs typeface="Calibri"/>
                <a:sym typeface="Calibri"/>
              </a:rPr>
              <a:t> </a:t>
            </a:r>
            <a:r>
              <a:rPr lang="en-US" sz="1800" dirty="0" err="1">
                <a:latin typeface="Calibri"/>
                <a:ea typeface="Calibri"/>
                <a:cs typeface="Calibri"/>
                <a:sym typeface="Calibri"/>
              </a:rPr>
              <a:t>sürecinde</a:t>
            </a:r>
            <a:r>
              <a:rPr lang="en-US" sz="1800" dirty="0">
                <a:latin typeface="Calibri"/>
                <a:ea typeface="Calibri"/>
                <a:cs typeface="Calibri"/>
                <a:sym typeface="Calibri"/>
              </a:rPr>
              <a:t> </a:t>
            </a:r>
            <a:r>
              <a:rPr lang="en-US" sz="1800" dirty="0" err="1">
                <a:latin typeface="Calibri"/>
                <a:ea typeface="Calibri"/>
                <a:cs typeface="Calibri"/>
                <a:sym typeface="Calibri"/>
              </a:rPr>
              <a:t>yer</a:t>
            </a:r>
            <a:r>
              <a:rPr lang="en-US" sz="1800" dirty="0">
                <a:latin typeface="Calibri"/>
                <a:ea typeface="Calibri"/>
                <a:cs typeface="Calibri"/>
                <a:sym typeface="Calibri"/>
              </a:rPr>
              <a:t> </a:t>
            </a:r>
            <a:r>
              <a:rPr lang="en-US" sz="1800" dirty="0" err="1">
                <a:latin typeface="Calibri"/>
                <a:ea typeface="Calibri"/>
                <a:cs typeface="Calibri"/>
                <a:sym typeface="Calibri"/>
              </a:rPr>
              <a:t>alan</a:t>
            </a:r>
            <a:r>
              <a:rPr lang="en-US" sz="1800" dirty="0">
                <a:latin typeface="Calibri"/>
                <a:ea typeface="Calibri"/>
                <a:cs typeface="Calibri"/>
                <a:sym typeface="Calibri"/>
              </a:rPr>
              <a:t> </a:t>
            </a:r>
            <a:r>
              <a:rPr lang="en-US" sz="1800" dirty="0" err="1">
                <a:latin typeface="Calibri"/>
                <a:ea typeface="Calibri"/>
                <a:cs typeface="Calibri"/>
                <a:sym typeface="Calibri"/>
              </a:rPr>
              <a:t>işçilerin</a:t>
            </a:r>
            <a:r>
              <a:rPr lang="en-US" sz="1800" dirty="0">
                <a:latin typeface="Calibri"/>
                <a:ea typeface="Calibri"/>
                <a:cs typeface="Calibri"/>
                <a:sym typeface="Calibri"/>
              </a:rPr>
              <a:t> </a:t>
            </a:r>
            <a:r>
              <a:rPr lang="en-US" sz="1800" dirty="0" err="1">
                <a:latin typeface="Calibri"/>
                <a:ea typeface="Calibri"/>
                <a:cs typeface="Calibri"/>
                <a:sym typeface="Calibri"/>
              </a:rPr>
              <a:t>adil</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şekilde</a:t>
            </a:r>
            <a:r>
              <a:rPr lang="en-US" sz="1800" dirty="0">
                <a:latin typeface="Calibri"/>
                <a:ea typeface="Calibri"/>
                <a:cs typeface="Calibri"/>
                <a:sym typeface="Calibri"/>
              </a:rPr>
              <a:t> </a:t>
            </a:r>
            <a:r>
              <a:rPr lang="en-US" sz="1800" dirty="0" err="1">
                <a:latin typeface="Calibri"/>
                <a:ea typeface="Calibri"/>
                <a:cs typeface="Calibri"/>
                <a:sym typeface="Calibri"/>
              </a:rPr>
              <a:t>tazmin</a:t>
            </a:r>
            <a:r>
              <a:rPr lang="en-US" sz="1800" dirty="0">
                <a:latin typeface="Calibri"/>
                <a:ea typeface="Calibri"/>
                <a:cs typeface="Calibri"/>
                <a:sym typeface="Calibri"/>
              </a:rPr>
              <a:t> </a:t>
            </a:r>
            <a:r>
              <a:rPr lang="en-US" sz="1800" dirty="0" err="1">
                <a:latin typeface="Calibri"/>
                <a:ea typeface="Calibri"/>
                <a:cs typeface="Calibri"/>
                <a:sym typeface="Calibri"/>
              </a:rPr>
              <a:t>edilmesini</a:t>
            </a:r>
            <a:r>
              <a:rPr lang="en-US" sz="1800" dirty="0">
                <a:latin typeface="Calibri"/>
                <a:ea typeface="Calibri"/>
                <a:cs typeface="Calibri"/>
                <a:sym typeface="Calibri"/>
              </a:rPr>
              <a:t> ve </a:t>
            </a:r>
            <a:r>
              <a:rPr lang="en-US" sz="1800" dirty="0" err="1">
                <a:latin typeface="Calibri"/>
                <a:ea typeface="Calibri"/>
                <a:cs typeface="Calibri"/>
                <a:sym typeface="Calibri"/>
              </a:rPr>
              <a:t>etik</a:t>
            </a:r>
            <a:r>
              <a:rPr lang="en-US" sz="1800" dirty="0">
                <a:latin typeface="Calibri"/>
                <a:ea typeface="Calibri"/>
                <a:cs typeface="Calibri"/>
                <a:sym typeface="Calibri"/>
              </a:rPr>
              <a:t> </a:t>
            </a:r>
            <a:r>
              <a:rPr lang="en-US" sz="1800" dirty="0" err="1">
                <a:latin typeface="Calibri"/>
                <a:ea typeface="Calibri"/>
                <a:cs typeface="Calibri"/>
                <a:sym typeface="Calibri"/>
              </a:rPr>
              <a:t>koşullarda</a:t>
            </a:r>
            <a:r>
              <a:rPr lang="en-US" sz="1800" dirty="0">
                <a:latin typeface="Calibri"/>
                <a:ea typeface="Calibri"/>
                <a:cs typeface="Calibri"/>
                <a:sym typeface="Calibri"/>
              </a:rPr>
              <a:t> </a:t>
            </a:r>
            <a:r>
              <a:rPr lang="en-US" sz="1800" dirty="0" err="1">
                <a:latin typeface="Calibri"/>
                <a:ea typeface="Calibri"/>
                <a:cs typeface="Calibri"/>
                <a:sym typeface="Calibri"/>
              </a:rPr>
              <a:t>çalışmasını</a:t>
            </a:r>
            <a:r>
              <a:rPr lang="en-US" sz="1800" dirty="0">
                <a:latin typeface="Calibri"/>
                <a:ea typeface="Calibri"/>
                <a:cs typeface="Calibri"/>
                <a:sym typeface="Calibri"/>
              </a:rPr>
              <a:t> </a:t>
            </a:r>
            <a:r>
              <a:rPr lang="en-US" sz="1800" dirty="0" err="1">
                <a:latin typeface="Calibri"/>
                <a:ea typeface="Calibri"/>
                <a:cs typeface="Calibri"/>
                <a:sym typeface="Calibri"/>
              </a:rPr>
              <a:t>garanti</a:t>
            </a:r>
            <a:r>
              <a:rPr lang="en-US" sz="1800" dirty="0">
                <a:latin typeface="Calibri"/>
                <a:ea typeface="Calibri"/>
                <a:cs typeface="Calibri"/>
                <a:sym typeface="Calibri"/>
              </a:rPr>
              <a:t> </a:t>
            </a:r>
            <a:r>
              <a:rPr lang="en-US" sz="1800" dirty="0" err="1">
                <a:latin typeface="Calibri"/>
                <a:ea typeface="Calibri"/>
                <a:cs typeface="Calibri"/>
                <a:sym typeface="Calibri"/>
              </a:rPr>
              <a:t>altına</a:t>
            </a:r>
            <a:r>
              <a:rPr lang="en-US" sz="1800" dirty="0">
                <a:latin typeface="Calibri"/>
                <a:ea typeface="Calibri"/>
                <a:cs typeface="Calibri"/>
                <a:sym typeface="Calibri"/>
              </a:rPr>
              <a:t> </a:t>
            </a:r>
            <a:r>
              <a:rPr lang="en-US" sz="1800" dirty="0" err="1">
                <a:latin typeface="Calibri"/>
                <a:ea typeface="Calibri"/>
                <a:cs typeface="Calibri"/>
                <a:sym typeface="Calibri"/>
              </a:rPr>
              <a:t>almak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Adil </a:t>
            </a:r>
            <a:r>
              <a:rPr lang="en-US" sz="1800" dirty="0" err="1">
                <a:latin typeface="Calibri"/>
                <a:ea typeface="Calibri"/>
                <a:cs typeface="Calibri"/>
                <a:sym typeface="Calibri"/>
              </a:rPr>
              <a:t>Ticaret</a:t>
            </a:r>
            <a:r>
              <a:rPr lang="en-US" sz="1800" dirty="0">
                <a:latin typeface="Calibri"/>
                <a:ea typeface="Calibri"/>
                <a:cs typeface="Calibri"/>
                <a:sym typeface="Calibri"/>
              </a:rPr>
              <a:t> </a:t>
            </a:r>
            <a:r>
              <a:rPr lang="en-US" sz="1800" dirty="0" err="1">
                <a:latin typeface="Calibri"/>
                <a:ea typeface="Calibri"/>
                <a:cs typeface="Calibri"/>
                <a:sym typeface="Calibri"/>
              </a:rPr>
              <a:t>sertifikasını</a:t>
            </a:r>
            <a:r>
              <a:rPr lang="en-US" sz="1800" dirty="0">
                <a:latin typeface="Calibri"/>
                <a:ea typeface="Calibri"/>
                <a:cs typeface="Calibri"/>
                <a:sym typeface="Calibri"/>
              </a:rPr>
              <a:t> </a:t>
            </a:r>
            <a:r>
              <a:rPr lang="en-US" sz="1800" dirty="0" err="1">
                <a:latin typeface="Calibri"/>
                <a:ea typeface="Calibri"/>
                <a:cs typeface="Calibri"/>
                <a:sym typeface="Calibri"/>
              </a:rPr>
              <a:t>tercih</a:t>
            </a:r>
            <a:r>
              <a:rPr lang="en-US" sz="1800" dirty="0">
                <a:latin typeface="Calibri"/>
                <a:ea typeface="Calibri"/>
                <a:cs typeface="Calibri"/>
                <a:sym typeface="Calibri"/>
              </a:rPr>
              <a:t> </a:t>
            </a:r>
            <a:r>
              <a:rPr lang="en-US" sz="1800" dirty="0" err="1">
                <a:latin typeface="Calibri"/>
                <a:ea typeface="Calibri"/>
                <a:cs typeface="Calibri"/>
                <a:sym typeface="Calibri"/>
              </a:rPr>
              <a:t>ediyor</a:t>
            </a:r>
            <a:r>
              <a:rPr lang="en-US" sz="1800"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dirty="0" err="1">
                <a:latin typeface="Calibri"/>
                <a:ea typeface="Calibri"/>
                <a:cs typeface="Calibri"/>
                <a:sym typeface="Calibri"/>
              </a:rPr>
              <a:t>Farklı</a:t>
            </a:r>
            <a:r>
              <a:rPr lang="en-US" sz="1800" dirty="0">
                <a:latin typeface="Calibri"/>
                <a:ea typeface="Calibri"/>
                <a:cs typeface="Calibri"/>
                <a:sym typeface="Calibri"/>
              </a:rPr>
              <a:t> </a:t>
            </a:r>
            <a:r>
              <a:rPr lang="en-US" sz="1800" dirty="0" err="1">
                <a:latin typeface="Calibri"/>
                <a:ea typeface="Calibri"/>
                <a:cs typeface="Calibri"/>
                <a:sym typeface="Calibri"/>
              </a:rPr>
              <a:t>Avrupa</a:t>
            </a:r>
            <a:r>
              <a:rPr lang="en-US" sz="1800" dirty="0">
                <a:latin typeface="Calibri"/>
                <a:ea typeface="Calibri"/>
                <a:cs typeface="Calibri"/>
                <a:sym typeface="Calibri"/>
              </a:rPr>
              <a:t> </a:t>
            </a:r>
            <a:r>
              <a:rPr lang="en-US" sz="1800" dirty="0" err="1">
                <a:latin typeface="Calibri"/>
                <a:ea typeface="Calibri"/>
                <a:cs typeface="Calibri"/>
                <a:sym typeface="Calibri"/>
              </a:rPr>
              <a:t>Bölgelerindeki</a:t>
            </a:r>
            <a:r>
              <a:rPr lang="en-US" sz="1800" dirty="0">
                <a:latin typeface="Calibri"/>
                <a:ea typeface="Calibri"/>
                <a:cs typeface="Calibri"/>
                <a:sym typeface="Calibri"/>
              </a:rPr>
              <a:t> </a:t>
            </a:r>
            <a:r>
              <a:rPr lang="en-US" sz="1800" dirty="0" err="1">
                <a:latin typeface="Calibri"/>
                <a:ea typeface="Calibri"/>
                <a:cs typeface="Calibri"/>
                <a:sym typeface="Calibri"/>
              </a:rPr>
              <a:t>Yasal</a:t>
            </a:r>
            <a:r>
              <a:rPr lang="en-US" sz="1800" dirty="0">
                <a:latin typeface="Calibri"/>
                <a:ea typeface="Calibri"/>
                <a:cs typeface="Calibri"/>
                <a:sym typeface="Calibri"/>
              </a:rPr>
              <a:t> </a:t>
            </a:r>
            <a:r>
              <a:rPr lang="en-US" sz="1800" dirty="0" err="1">
                <a:latin typeface="Calibri"/>
                <a:ea typeface="Calibri"/>
                <a:cs typeface="Calibri"/>
                <a:sym typeface="Calibri"/>
              </a:rPr>
              <a:t>Kısıtlamalar</a:t>
            </a:r>
            <a:endParaRPr lang="en-US" sz="1800" dirty="0">
              <a:latin typeface="Calibri"/>
              <a:ea typeface="Calibri"/>
              <a:cs typeface="Calibri"/>
              <a:sym typeface="Calibri"/>
            </a:endParaRPr>
          </a:p>
          <a:p>
            <a:pPr marL="0" marR="0" lvl="0" indent="0" algn="just" rtl="0">
              <a:lnSpc>
                <a:spcPct val="110000"/>
              </a:lnSpc>
              <a:spcBef>
                <a:spcPts val="0"/>
              </a:spcBef>
              <a:spcAft>
                <a:spcPts val="0"/>
              </a:spcAft>
              <a:buNone/>
            </a:pPr>
            <a:r>
              <a:rPr lang="en-US" sz="1800" dirty="0" err="1">
                <a:latin typeface="Calibri"/>
                <a:ea typeface="Calibri"/>
                <a:cs typeface="Calibri"/>
                <a:sym typeface="Calibri"/>
              </a:rPr>
              <a:t>Avrupa</a:t>
            </a:r>
            <a:r>
              <a:rPr lang="en-US" sz="1800" dirty="0">
                <a:latin typeface="Calibri"/>
                <a:ea typeface="Calibri"/>
                <a:cs typeface="Calibri"/>
                <a:sym typeface="Calibri"/>
              </a:rPr>
              <a:t> </a:t>
            </a:r>
            <a:r>
              <a:rPr lang="en-US" sz="1800" dirty="0" err="1">
                <a:latin typeface="Calibri"/>
                <a:ea typeface="Calibri"/>
                <a:cs typeface="Calibri"/>
                <a:sym typeface="Calibri"/>
              </a:rPr>
              <a:t>ülkelerinde</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tasarımı</a:t>
            </a:r>
            <a:r>
              <a:rPr lang="en-US" sz="1800" dirty="0">
                <a:latin typeface="Calibri"/>
                <a:ea typeface="Calibri"/>
                <a:cs typeface="Calibri"/>
                <a:sym typeface="Calibri"/>
              </a:rPr>
              <a:t> ve </a:t>
            </a:r>
            <a:r>
              <a:rPr lang="en-US" sz="1800" dirty="0" err="1">
                <a:latin typeface="Calibri"/>
                <a:ea typeface="Calibri"/>
                <a:cs typeface="Calibri"/>
                <a:sym typeface="Calibri"/>
              </a:rPr>
              <a:t>üretimini</a:t>
            </a:r>
            <a:r>
              <a:rPr lang="en-US" sz="1800" dirty="0">
                <a:latin typeface="Calibri"/>
                <a:ea typeface="Calibri"/>
                <a:cs typeface="Calibri"/>
                <a:sym typeface="Calibri"/>
              </a:rPr>
              <a:t> </a:t>
            </a:r>
            <a:r>
              <a:rPr lang="en-US" sz="1800" dirty="0" err="1">
                <a:latin typeface="Calibri"/>
                <a:ea typeface="Calibri"/>
                <a:cs typeface="Calibri"/>
                <a:sym typeface="Calibri"/>
              </a:rPr>
              <a:t>etkileyen</a:t>
            </a:r>
            <a:r>
              <a:rPr lang="en-US" sz="1800" dirty="0">
                <a:latin typeface="Calibri"/>
                <a:ea typeface="Calibri"/>
                <a:cs typeface="Calibri"/>
                <a:sym typeface="Calibri"/>
              </a:rPr>
              <a:t> </a:t>
            </a:r>
            <a:r>
              <a:rPr lang="en-US" sz="1800" dirty="0" err="1">
                <a:latin typeface="Calibri"/>
                <a:ea typeface="Calibri"/>
                <a:cs typeface="Calibri"/>
                <a:sym typeface="Calibri"/>
              </a:rPr>
              <a:t>belirli</a:t>
            </a:r>
            <a:r>
              <a:rPr lang="en-US" sz="1800" dirty="0">
                <a:latin typeface="Calibri"/>
                <a:ea typeface="Calibri"/>
                <a:cs typeface="Calibri"/>
                <a:sym typeface="Calibri"/>
              </a:rPr>
              <a:t> </a:t>
            </a:r>
            <a:r>
              <a:rPr lang="en-US" sz="1800" dirty="0" err="1">
                <a:latin typeface="Calibri"/>
                <a:ea typeface="Calibri"/>
                <a:cs typeface="Calibri"/>
                <a:sym typeface="Calibri"/>
              </a:rPr>
              <a:t>ürün</a:t>
            </a:r>
            <a:r>
              <a:rPr lang="en-US" sz="1800" dirty="0">
                <a:latin typeface="Calibri"/>
                <a:ea typeface="Calibri"/>
                <a:cs typeface="Calibri"/>
                <a:sym typeface="Calibri"/>
              </a:rPr>
              <a:t> </a:t>
            </a:r>
            <a:r>
              <a:rPr lang="en-US" sz="1800" dirty="0" err="1">
                <a:latin typeface="Calibri"/>
                <a:ea typeface="Calibri"/>
                <a:cs typeface="Calibri"/>
                <a:sym typeface="Calibri"/>
              </a:rPr>
              <a:t>güvenliği</a:t>
            </a:r>
            <a:r>
              <a:rPr lang="en-US" sz="1800" dirty="0">
                <a:latin typeface="Calibri"/>
                <a:ea typeface="Calibri"/>
                <a:cs typeface="Calibri"/>
                <a:sym typeface="Calibri"/>
              </a:rPr>
              <a:t> </a:t>
            </a:r>
            <a:r>
              <a:rPr lang="en-US" sz="1800" dirty="0" err="1">
                <a:latin typeface="Calibri"/>
                <a:ea typeface="Calibri"/>
                <a:cs typeface="Calibri"/>
                <a:sym typeface="Calibri"/>
              </a:rPr>
              <a:t>düzenlemeleri</a:t>
            </a:r>
            <a:r>
              <a:rPr lang="en-US" sz="1800" dirty="0">
                <a:latin typeface="Calibri"/>
                <a:ea typeface="Calibri"/>
                <a:cs typeface="Calibri"/>
                <a:sym typeface="Calibri"/>
              </a:rPr>
              <a:t> </a:t>
            </a:r>
            <a:r>
              <a:rPr lang="en-US" sz="1800" dirty="0" err="1">
                <a:latin typeface="Calibri"/>
                <a:ea typeface="Calibri"/>
                <a:cs typeface="Calibri"/>
                <a:sym typeface="Calibri"/>
              </a:rPr>
              <a:t>olabilir</a:t>
            </a:r>
            <a:r>
              <a:rPr lang="en-US" sz="1800" dirty="0">
                <a:latin typeface="Calibri"/>
                <a:ea typeface="Calibri"/>
                <a:cs typeface="Calibri"/>
                <a:sym typeface="Calibri"/>
              </a:rPr>
              <a:t>. Bu </a:t>
            </a:r>
            <a:r>
              <a:rPr lang="en-US" sz="1800" dirty="0" err="1">
                <a:latin typeface="Calibri"/>
                <a:ea typeface="Calibri"/>
                <a:cs typeface="Calibri"/>
                <a:sym typeface="Calibri"/>
              </a:rPr>
              <a:t>düzenlemelere</a:t>
            </a:r>
            <a:r>
              <a:rPr lang="en-US" sz="1800" dirty="0">
                <a:latin typeface="Calibri"/>
                <a:ea typeface="Calibri"/>
                <a:cs typeface="Calibri"/>
                <a:sym typeface="Calibri"/>
              </a:rPr>
              <a:t> </a:t>
            </a:r>
            <a:r>
              <a:rPr lang="en-US" sz="1800" dirty="0" err="1">
                <a:latin typeface="Calibri"/>
                <a:ea typeface="Calibri"/>
                <a:cs typeface="Calibri"/>
                <a:sym typeface="Calibri"/>
              </a:rPr>
              <a:t>uyum</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ürünlerinin</a:t>
            </a:r>
            <a:r>
              <a:rPr lang="en-US" sz="1800" dirty="0">
                <a:latin typeface="Calibri"/>
                <a:ea typeface="Calibri"/>
                <a:cs typeface="Calibri"/>
                <a:sym typeface="Calibri"/>
              </a:rPr>
              <a:t> </a:t>
            </a:r>
            <a:r>
              <a:rPr lang="en-US" sz="1800" dirty="0" err="1">
                <a:latin typeface="Calibri"/>
                <a:ea typeface="Calibri"/>
                <a:cs typeface="Calibri"/>
                <a:sym typeface="Calibri"/>
              </a:rPr>
              <a:t>tüketiciler</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güvenli</a:t>
            </a:r>
            <a:r>
              <a:rPr lang="en-US" sz="1800" dirty="0">
                <a:latin typeface="Calibri"/>
                <a:ea typeface="Calibri"/>
                <a:cs typeface="Calibri"/>
                <a:sym typeface="Calibri"/>
              </a:rPr>
              <a:t> </a:t>
            </a:r>
            <a:r>
              <a:rPr lang="en-US" sz="1800" dirty="0" err="1">
                <a:latin typeface="Calibri"/>
                <a:ea typeface="Calibri"/>
                <a:cs typeface="Calibri"/>
                <a:sym typeface="Calibri"/>
              </a:rPr>
              <a:t>olmasını</a:t>
            </a:r>
            <a:r>
              <a:rPr lang="en-US" sz="1800" dirty="0">
                <a:latin typeface="Calibri"/>
                <a:ea typeface="Calibri"/>
                <a:cs typeface="Calibri"/>
                <a:sym typeface="Calibri"/>
              </a:rPr>
              <a:t> </a:t>
            </a:r>
            <a:r>
              <a:rPr lang="en-US" sz="1800" dirty="0" err="1">
                <a:latin typeface="Calibri"/>
                <a:ea typeface="Calibri"/>
                <a:cs typeface="Calibri"/>
                <a:sym typeface="Calibri"/>
              </a:rPr>
              <a:t>sağlamak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önemlidir</a:t>
            </a:r>
            <a:r>
              <a:rPr lang="en-US" sz="1800"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dirty="0" err="1">
                <a:latin typeface="Calibri"/>
                <a:ea typeface="Calibri"/>
                <a:cs typeface="Calibri"/>
                <a:sym typeface="Calibri"/>
              </a:rPr>
              <a:t>Avrupa</a:t>
            </a:r>
            <a:r>
              <a:rPr lang="en-US" sz="1800" dirty="0">
                <a:latin typeface="Calibri"/>
                <a:ea typeface="Calibri"/>
                <a:cs typeface="Calibri"/>
                <a:sym typeface="Calibri"/>
              </a:rPr>
              <a:t> </a:t>
            </a:r>
            <a:r>
              <a:rPr lang="en-US" sz="1800" dirty="0" err="1">
                <a:latin typeface="Calibri"/>
                <a:ea typeface="Calibri"/>
                <a:cs typeface="Calibri"/>
                <a:sym typeface="Calibri"/>
              </a:rPr>
              <a:t>Birliği'nde</a:t>
            </a:r>
            <a:r>
              <a:rPr lang="en-US" sz="1800" dirty="0">
                <a:latin typeface="Calibri"/>
                <a:ea typeface="Calibri"/>
                <a:cs typeface="Calibri"/>
                <a:sym typeface="Calibri"/>
              </a:rPr>
              <a:t> </a:t>
            </a:r>
            <a:r>
              <a:rPr lang="en-US" sz="1800" dirty="0" err="1">
                <a:latin typeface="Calibri"/>
                <a:ea typeface="Calibri"/>
                <a:cs typeface="Calibri"/>
                <a:sym typeface="Calibri"/>
              </a:rPr>
              <a:t>satılan</a:t>
            </a:r>
            <a:r>
              <a:rPr lang="en-US" sz="1800" dirty="0">
                <a:latin typeface="Calibri"/>
                <a:ea typeface="Calibri"/>
                <a:cs typeface="Calibri"/>
                <a:sym typeface="Calibri"/>
              </a:rPr>
              <a:t> </a:t>
            </a:r>
            <a:r>
              <a:rPr lang="en-US" sz="1800" dirty="0" err="1">
                <a:latin typeface="Calibri"/>
                <a:ea typeface="Calibri"/>
                <a:cs typeface="Calibri"/>
                <a:sym typeface="Calibri"/>
              </a:rPr>
              <a:t>ayakkabılar</a:t>
            </a:r>
            <a:r>
              <a:rPr lang="en-US" sz="1800" dirty="0">
                <a:latin typeface="Calibri"/>
                <a:ea typeface="Calibri"/>
                <a:cs typeface="Calibri"/>
                <a:sym typeface="Calibri"/>
              </a:rPr>
              <a:t> </a:t>
            </a:r>
            <a:r>
              <a:rPr lang="en-US" sz="1800" dirty="0" err="1">
                <a:latin typeface="Calibri"/>
                <a:ea typeface="Calibri"/>
                <a:cs typeface="Calibri"/>
                <a:sym typeface="Calibri"/>
              </a:rPr>
              <a:t>etiketleme</a:t>
            </a:r>
            <a:r>
              <a:rPr lang="en-US" sz="1800" dirty="0">
                <a:latin typeface="Calibri"/>
                <a:ea typeface="Calibri"/>
                <a:cs typeface="Calibri"/>
                <a:sym typeface="Calibri"/>
              </a:rPr>
              <a:t> </a:t>
            </a:r>
            <a:r>
              <a:rPr lang="en-US" sz="1800" dirty="0" err="1">
                <a:latin typeface="Calibri"/>
                <a:ea typeface="Calibri"/>
                <a:cs typeface="Calibri"/>
                <a:sym typeface="Calibri"/>
              </a:rPr>
              <a:t>gerekliliklerine</a:t>
            </a:r>
            <a:r>
              <a:rPr lang="en-US" sz="1800" dirty="0">
                <a:latin typeface="Calibri"/>
                <a:ea typeface="Calibri"/>
                <a:cs typeface="Calibri"/>
                <a:sym typeface="Calibri"/>
              </a:rPr>
              <a:t> </a:t>
            </a:r>
            <a:r>
              <a:rPr lang="en-US" sz="1800" dirty="0" err="1">
                <a:latin typeface="Calibri"/>
                <a:ea typeface="Calibri"/>
                <a:cs typeface="Calibri"/>
                <a:sym typeface="Calibri"/>
              </a:rPr>
              <a:t>uymalıdır</a:t>
            </a:r>
            <a:r>
              <a:rPr lang="en-US" sz="1800" dirty="0">
                <a:latin typeface="Calibri"/>
                <a:ea typeface="Calibri"/>
                <a:cs typeface="Calibri"/>
                <a:sym typeface="Calibri"/>
              </a:rPr>
              <a:t>. </a:t>
            </a:r>
            <a:r>
              <a:rPr lang="en-US" sz="1800" dirty="0" err="1">
                <a:latin typeface="Calibri"/>
                <a:ea typeface="Calibri"/>
                <a:cs typeface="Calibri"/>
                <a:sym typeface="Calibri"/>
              </a:rPr>
              <a:t>Etiketler</a:t>
            </a:r>
            <a:r>
              <a:rPr lang="en-US" sz="1800" dirty="0">
                <a:latin typeface="Calibri"/>
                <a:ea typeface="Calibri"/>
                <a:cs typeface="Calibri"/>
                <a:sym typeface="Calibri"/>
              </a:rPr>
              <a:t>, </a:t>
            </a:r>
            <a:r>
              <a:rPr lang="en-US" sz="1800" dirty="0" err="1">
                <a:latin typeface="Calibri"/>
                <a:ea typeface="Calibri"/>
                <a:cs typeface="Calibri"/>
                <a:sym typeface="Calibri"/>
              </a:rPr>
              <a:t>malzeme</a:t>
            </a:r>
            <a:r>
              <a:rPr lang="en-US" sz="1800" dirty="0">
                <a:latin typeface="Calibri"/>
                <a:ea typeface="Calibri"/>
                <a:cs typeface="Calibri"/>
                <a:sym typeface="Calibri"/>
              </a:rPr>
              <a:t> </a:t>
            </a:r>
            <a:r>
              <a:rPr lang="en-US" sz="1800" dirty="0" err="1">
                <a:latin typeface="Calibri"/>
                <a:ea typeface="Calibri"/>
                <a:cs typeface="Calibri"/>
                <a:sym typeface="Calibri"/>
              </a:rPr>
              <a:t>bileşimi</a:t>
            </a:r>
            <a:r>
              <a:rPr lang="en-US" sz="1800" dirty="0">
                <a:latin typeface="Calibri"/>
                <a:ea typeface="Calibri"/>
                <a:cs typeface="Calibri"/>
                <a:sym typeface="Calibri"/>
              </a:rPr>
              <a:t>, </a:t>
            </a:r>
            <a:r>
              <a:rPr lang="en-US" sz="1800" dirty="0" err="1">
                <a:latin typeface="Calibri"/>
                <a:ea typeface="Calibri"/>
                <a:cs typeface="Calibri"/>
                <a:sym typeface="Calibri"/>
              </a:rPr>
              <a:t>bakım</a:t>
            </a:r>
            <a:r>
              <a:rPr lang="en-US" sz="1800" dirty="0">
                <a:latin typeface="Calibri"/>
                <a:ea typeface="Calibri"/>
                <a:cs typeface="Calibri"/>
                <a:sym typeface="Calibri"/>
              </a:rPr>
              <a:t> </a:t>
            </a:r>
            <a:r>
              <a:rPr lang="en-US" sz="1800" dirty="0" err="1">
                <a:latin typeface="Calibri"/>
                <a:ea typeface="Calibri"/>
                <a:cs typeface="Calibri"/>
                <a:sym typeface="Calibri"/>
              </a:rPr>
              <a:t>talimatları</a:t>
            </a:r>
            <a:r>
              <a:rPr lang="en-US" sz="1800" dirty="0">
                <a:latin typeface="Calibri"/>
                <a:ea typeface="Calibri"/>
                <a:cs typeface="Calibri"/>
                <a:sym typeface="Calibri"/>
              </a:rPr>
              <a:t> ve </a:t>
            </a:r>
            <a:r>
              <a:rPr lang="en-US" sz="1800" dirty="0" err="1">
                <a:latin typeface="Calibri"/>
                <a:ea typeface="Calibri"/>
                <a:cs typeface="Calibri"/>
                <a:sym typeface="Calibri"/>
              </a:rPr>
              <a:t>herhangi</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eko-etiket</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sertifika</a:t>
            </a:r>
            <a:r>
              <a:rPr lang="en-US" sz="1800" dirty="0">
                <a:latin typeface="Calibri"/>
                <a:ea typeface="Calibri"/>
                <a:cs typeface="Calibri"/>
                <a:sym typeface="Calibri"/>
              </a:rPr>
              <a:t> </a:t>
            </a:r>
            <a:r>
              <a:rPr lang="en-US" sz="1800" dirty="0" err="1">
                <a:latin typeface="Calibri"/>
                <a:ea typeface="Calibri"/>
                <a:cs typeface="Calibri"/>
                <a:sym typeface="Calibri"/>
              </a:rPr>
              <a:t>hakkında</a:t>
            </a:r>
            <a:r>
              <a:rPr lang="en-US" sz="1800" dirty="0">
                <a:latin typeface="Calibri"/>
                <a:ea typeface="Calibri"/>
                <a:cs typeface="Calibri"/>
                <a:sym typeface="Calibri"/>
              </a:rPr>
              <a:t> bilgi </a:t>
            </a:r>
            <a:r>
              <a:rPr lang="en-US" sz="1800" dirty="0" err="1">
                <a:latin typeface="Calibri"/>
                <a:ea typeface="Calibri"/>
                <a:cs typeface="Calibri"/>
                <a:sym typeface="Calibri"/>
              </a:rPr>
              <a:t>sağlamalıdır</a:t>
            </a:r>
            <a:r>
              <a:rPr lang="en-US" sz="1800" dirty="0">
                <a:latin typeface="Calibri"/>
                <a:ea typeface="Calibri"/>
                <a:cs typeface="Calibri"/>
                <a:sym typeface="Calibri"/>
              </a:rPr>
              <a:t>. Bu, </a:t>
            </a:r>
            <a:r>
              <a:rPr lang="en-US" sz="1800" dirty="0" err="1">
                <a:latin typeface="Calibri"/>
                <a:ea typeface="Calibri"/>
                <a:cs typeface="Calibri"/>
                <a:sym typeface="Calibri"/>
              </a:rPr>
              <a:t>şeffaflığı</a:t>
            </a:r>
            <a:r>
              <a:rPr lang="en-US" sz="1800" dirty="0">
                <a:latin typeface="Calibri"/>
                <a:ea typeface="Calibri"/>
                <a:cs typeface="Calibri"/>
                <a:sym typeface="Calibri"/>
              </a:rPr>
              <a:t> </a:t>
            </a:r>
            <a:r>
              <a:rPr lang="en-US" sz="1800" dirty="0" err="1">
                <a:latin typeface="Calibri"/>
                <a:ea typeface="Calibri"/>
                <a:cs typeface="Calibri"/>
                <a:sym typeface="Calibri"/>
              </a:rPr>
              <a:t>sağlar</a:t>
            </a:r>
            <a:r>
              <a:rPr lang="en-US" sz="1800" dirty="0">
                <a:latin typeface="Calibri"/>
                <a:ea typeface="Calibri"/>
                <a:cs typeface="Calibri"/>
                <a:sym typeface="Calibri"/>
              </a:rPr>
              <a:t> ve </a:t>
            </a:r>
            <a:r>
              <a:rPr lang="en-US" sz="1800" dirty="0" err="1">
                <a:latin typeface="Calibri"/>
                <a:ea typeface="Calibri"/>
                <a:cs typeface="Calibri"/>
                <a:sym typeface="Calibri"/>
              </a:rPr>
              <a:t>tüketicilerin</a:t>
            </a:r>
            <a:r>
              <a:rPr lang="en-US" sz="1800" dirty="0">
                <a:latin typeface="Calibri"/>
                <a:ea typeface="Calibri"/>
                <a:cs typeface="Calibri"/>
                <a:sym typeface="Calibri"/>
              </a:rPr>
              <a:t> </a:t>
            </a:r>
            <a:r>
              <a:rPr lang="en-US" sz="1800" dirty="0" err="1">
                <a:latin typeface="Calibri"/>
                <a:ea typeface="Calibri"/>
                <a:cs typeface="Calibri"/>
                <a:sym typeface="Calibri"/>
              </a:rPr>
              <a:t>bilinçli</a:t>
            </a:r>
            <a:r>
              <a:rPr lang="en-US" sz="1800" dirty="0">
                <a:latin typeface="Calibri"/>
                <a:ea typeface="Calibri"/>
                <a:cs typeface="Calibri"/>
                <a:sym typeface="Calibri"/>
              </a:rPr>
              <a:t> </a:t>
            </a:r>
            <a:r>
              <a:rPr lang="en-US" sz="1800" dirty="0" err="1">
                <a:latin typeface="Calibri"/>
                <a:ea typeface="Calibri"/>
                <a:cs typeface="Calibri"/>
                <a:sym typeface="Calibri"/>
              </a:rPr>
              <a:t>seçimler</a:t>
            </a:r>
            <a:r>
              <a:rPr lang="en-US" sz="1800" dirty="0">
                <a:latin typeface="Calibri"/>
                <a:ea typeface="Calibri"/>
                <a:cs typeface="Calibri"/>
                <a:sym typeface="Calibri"/>
              </a:rPr>
              <a:t> </a:t>
            </a:r>
            <a:r>
              <a:rPr lang="en-US" sz="1800" dirty="0" err="1">
                <a:latin typeface="Calibri"/>
                <a:ea typeface="Calibri"/>
                <a:cs typeface="Calibri"/>
                <a:sym typeface="Calibri"/>
              </a:rPr>
              <a:t>yapmasına</a:t>
            </a:r>
            <a:r>
              <a:rPr lang="en-US" sz="1800" dirty="0">
                <a:latin typeface="Calibri"/>
                <a:ea typeface="Calibri"/>
                <a:cs typeface="Calibri"/>
                <a:sym typeface="Calibri"/>
              </a:rPr>
              <a:t> </a:t>
            </a:r>
            <a:r>
              <a:rPr lang="en-US" sz="1800" dirty="0" err="1">
                <a:latin typeface="Calibri"/>
                <a:ea typeface="Calibri"/>
                <a:cs typeface="Calibri"/>
                <a:sym typeface="Calibri"/>
              </a:rPr>
              <a:t>yardımcı</a:t>
            </a:r>
            <a:r>
              <a:rPr lang="en-US" sz="1800" dirty="0">
                <a:latin typeface="Calibri"/>
                <a:ea typeface="Calibri"/>
                <a:cs typeface="Calibri"/>
                <a:sym typeface="Calibri"/>
              </a:rPr>
              <a:t> </a:t>
            </a:r>
            <a:r>
              <a:rPr lang="en-US" sz="1800" dirty="0" err="1">
                <a:latin typeface="Calibri"/>
                <a:ea typeface="Calibri"/>
                <a:cs typeface="Calibri"/>
                <a:sym typeface="Calibri"/>
              </a:rPr>
              <a:t>olur</a:t>
            </a:r>
            <a:r>
              <a:rPr lang="en-US" sz="1800"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dirty="0" err="1">
                <a:latin typeface="Calibri"/>
                <a:ea typeface="Calibri"/>
                <a:cs typeface="Calibri"/>
                <a:sym typeface="Calibri"/>
              </a:rPr>
              <a:t>Sertifikalar</a:t>
            </a:r>
            <a:r>
              <a:rPr lang="en-US" sz="1800" dirty="0">
                <a:latin typeface="Calibri"/>
                <a:ea typeface="Calibri"/>
                <a:cs typeface="Calibri"/>
                <a:sym typeface="Calibri"/>
              </a:rPr>
              <a:t> ve </a:t>
            </a:r>
            <a:r>
              <a:rPr lang="en-US" sz="1800" dirty="0" err="1">
                <a:latin typeface="Calibri"/>
                <a:ea typeface="Calibri"/>
                <a:cs typeface="Calibri"/>
                <a:sym typeface="Calibri"/>
              </a:rPr>
              <a:t>Eko-Etiketler</a:t>
            </a:r>
            <a:endParaRPr lang="en-US" sz="1800" dirty="0">
              <a:latin typeface="Calibri"/>
              <a:ea typeface="Calibri"/>
              <a:cs typeface="Calibri"/>
              <a:sym typeface="Calibri"/>
            </a:endParaRPr>
          </a:p>
          <a:p>
            <a:pPr marL="0" marR="0" lvl="0" indent="0" algn="just" rtl="0">
              <a:lnSpc>
                <a:spcPct val="110000"/>
              </a:lnSpc>
              <a:spcBef>
                <a:spcPts val="0"/>
              </a:spcBef>
              <a:spcAft>
                <a:spcPts val="0"/>
              </a:spcAft>
              <a:buNone/>
            </a:pPr>
            <a:r>
              <a:rPr lang="en-US" sz="1800" dirty="0">
                <a:latin typeface="Calibri"/>
                <a:ea typeface="Calibri"/>
                <a:cs typeface="Calibri"/>
                <a:sym typeface="Calibri"/>
              </a:rPr>
              <a:t>AB </a:t>
            </a:r>
            <a:r>
              <a:rPr lang="en-US" sz="1800" dirty="0" err="1">
                <a:latin typeface="Calibri"/>
                <a:ea typeface="Calibri"/>
                <a:cs typeface="Calibri"/>
                <a:sym typeface="Calibri"/>
              </a:rPr>
              <a:t>Eko-Etiketi</a:t>
            </a:r>
            <a:r>
              <a:rPr lang="en-US" sz="1800" dirty="0">
                <a:latin typeface="Calibri"/>
                <a:ea typeface="Calibri"/>
                <a:cs typeface="Calibri"/>
                <a:sym typeface="Calibri"/>
              </a:rPr>
              <a:t>, </a:t>
            </a:r>
            <a:r>
              <a:rPr lang="en-US" sz="1800" dirty="0" err="1">
                <a:latin typeface="Calibri"/>
                <a:ea typeface="Calibri"/>
                <a:cs typeface="Calibri"/>
                <a:sym typeface="Calibri"/>
              </a:rPr>
              <a:t>Avrupa'da</a:t>
            </a:r>
            <a:r>
              <a:rPr lang="en-US" sz="1800" dirty="0">
                <a:latin typeface="Calibri"/>
                <a:ea typeface="Calibri"/>
                <a:cs typeface="Calibri"/>
                <a:sym typeface="Calibri"/>
              </a:rPr>
              <a:t> iyi </a:t>
            </a:r>
            <a:r>
              <a:rPr lang="en-US" sz="1800" dirty="0" err="1">
                <a:latin typeface="Calibri"/>
                <a:ea typeface="Calibri"/>
                <a:cs typeface="Calibri"/>
                <a:sym typeface="Calibri"/>
              </a:rPr>
              <a:t>tanınan</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eko-etikettir</a:t>
            </a:r>
            <a:r>
              <a:rPr lang="en-US" sz="1800" dirty="0">
                <a:latin typeface="Calibri"/>
                <a:ea typeface="Calibri"/>
                <a:cs typeface="Calibri"/>
                <a:sym typeface="Calibri"/>
              </a:rPr>
              <a:t>. AB </a:t>
            </a:r>
            <a:r>
              <a:rPr lang="en-US" sz="1800" dirty="0" err="1">
                <a:latin typeface="Calibri"/>
                <a:ea typeface="Calibri"/>
                <a:cs typeface="Calibri"/>
                <a:sym typeface="Calibri"/>
              </a:rPr>
              <a:t>Eko-Etiketi</a:t>
            </a:r>
            <a:r>
              <a:rPr lang="en-US" sz="1800" dirty="0">
                <a:latin typeface="Calibri"/>
                <a:ea typeface="Calibri"/>
                <a:cs typeface="Calibri"/>
                <a:sym typeface="Calibri"/>
              </a:rPr>
              <a:t> </a:t>
            </a:r>
            <a:r>
              <a:rPr lang="en-US" sz="1800" dirty="0" err="1">
                <a:latin typeface="Calibri"/>
                <a:ea typeface="Calibri"/>
                <a:cs typeface="Calibri"/>
                <a:sym typeface="Calibri"/>
              </a:rPr>
              <a:t>taşıyan</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ürünleri</a:t>
            </a:r>
            <a:r>
              <a:rPr lang="en-US" sz="1800" dirty="0">
                <a:latin typeface="Calibri"/>
                <a:ea typeface="Calibri"/>
                <a:cs typeface="Calibri"/>
                <a:sym typeface="Calibri"/>
              </a:rPr>
              <a:t>, </a:t>
            </a:r>
            <a:r>
              <a:rPr lang="en-US" sz="1800" dirty="0" err="1">
                <a:latin typeface="Calibri"/>
                <a:ea typeface="Calibri"/>
                <a:cs typeface="Calibri"/>
                <a:sym typeface="Calibri"/>
              </a:rPr>
              <a:t>sıkı</a:t>
            </a:r>
            <a:r>
              <a:rPr lang="en-US" sz="1800" dirty="0">
                <a:latin typeface="Calibri"/>
                <a:ea typeface="Calibri"/>
                <a:cs typeface="Calibri"/>
                <a:sym typeface="Calibri"/>
              </a:rPr>
              <a:t> </a:t>
            </a:r>
            <a:r>
              <a:rPr lang="en-US" sz="1800" dirty="0" err="1">
                <a:latin typeface="Calibri"/>
                <a:ea typeface="Calibri"/>
                <a:cs typeface="Calibri"/>
                <a:sym typeface="Calibri"/>
              </a:rPr>
              <a:t>çevre</a:t>
            </a:r>
            <a:r>
              <a:rPr lang="en-US" sz="1800" dirty="0">
                <a:latin typeface="Calibri"/>
                <a:ea typeface="Calibri"/>
                <a:cs typeface="Calibri"/>
                <a:sym typeface="Calibri"/>
              </a:rPr>
              <a:t> ve </a:t>
            </a:r>
            <a:r>
              <a:rPr lang="en-US" sz="1800" dirty="0" err="1">
                <a:latin typeface="Calibri"/>
                <a:ea typeface="Calibri"/>
                <a:cs typeface="Calibri"/>
                <a:sym typeface="Calibri"/>
              </a:rPr>
              <a:t>performans</a:t>
            </a:r>
            <a:r>
              <a:rPr lang="en-US" sz="1800" dirty="0">
                <a:latin typeface="Calibri"/>
                <a:ea typeface="Calibri"/>
                <a:cs typeface="Calibri"/>
                <a:sym typeface="Calibri"/>
              </a:rPr>
              <a:t> </a:t>
            </a:r>
            <a:r>
              <a:rPr lang="en-US" sz="1800" dirty="0" err="1">
                <a:latin typeface="Calibri"/>
                <a:ea typeface="Calibri"/>
                <a:cs typeface="Calibri"/>
                <a:sym typeface="Calibri"/>
              </a:rPr>
              <a:t>kriterlerini</a:t>
            </a:r>
            <a:r>
              <a:rPr lang="en-US" sz="1800" dirty="0">
                <a:latin typeface="Calibri"/>
                <a:ea typeface="Calibri"/>
                <a:cs typeface="Calibri"/>
                <a:sym typeface="Calibri"/>
              </a:rPr>
              <a:t> </a:t>
            </a:r>
            <a:r>
              <a:rPr lang="en-US" sz="1800" dirty="0" err="1">
                <a:latin typeface="Calibri"/>
                <a:ea typeface="Calibri"/>
                <a:cs typeface="Calibri"/>
                <a:sym typeface="Calibri"/>
              </a:rPr>
              <a:t>karşılamıştır</a:t>
            </a:r>
            <a:r>
              <a:rPr lang="en-US" sz="1800" dirty="0">
                <a:latin typeface="Calibri"/>
                <a:ea typeface="Calibri"/>
                <a:cs typeface="Calibri"/>
                <a:sym typeface="Calibri"/>
              </a:rPr>
              <a:t>. Bu </a:t>
            </a:r>
            <a:r>
              <a:rPr lang="en-US" sz="1800" dirty="0" err="1">
                <a:latin typeface="Calibri"/>
                <a:ea typeface="Calibri"/>
                <a:cs typeface="Calibri"/>
                <a:sym typeface="Calibri"/>
              </a:rPr>
              <a:t>etiket</a:t>
            </a:r>
            <a:r>
              <a:rPr lang="en-US" sz="1800" dirty="0">
                <a:latin typeface="Calibri"/>
                <a:ea typeface="Calibri"/>
                <a:cs typeface="Calibri"/>
                <a:sym typeface="Calibri"/>
              </a:rPr>
              <a:t>, </a:t>
            </a:r>
            <a:r>
              <a:rPr lang="en-US" sz="1800" dirty="0" err="1">
                <a:latin typeface="Calibri"/>
                <a:ea typeface="Calibri"/>
                <a:cs typeface="Calibri"/>
                <a:sym typeface="Calibri"/>
              </a:rPr>
              <a:t>tüketicilere</a:t>
            </a:r>
            <a:r>
              <a:rPr lang="en-US" sz="1800" dirty="0">
                <a:latin typeface="Calibri"/>
                <a:ea typeface="Calibri"/>
                <a:cs typeface="Calibri"/>
                <a:sym typeface="Calibri"/>
              </a:rPr>
              <a:t> </a:t>
            </a:r>
            <a:r>
              <a:rPr lang="en-US" sz="1800" dirty="0" err="1">
                <a:latin typeface="Calibri"/>
                <a:ea typeface="Calibri"/>
                <a:cs typeface="Calibri"/>
                <a:sym typeface="Calibri"/>
              </a:rPr>
              <a:t>ürünün</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az</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etkiye</a:t>
            </a:r>
            <a:r>
              <a:rPr lang="en-US" sz="1800" dirty="0">
                <a:latin typeface="Calibri"/>
                <a:ea typeface="Calibri"/>
                <a:cs typeface="Calibri"/>
                <a:sym typeface="Calibri"/>
              </a:rPr>
              <a:t> </a:t>
            </a:r>
            <a:r>
              <a:rPr lang="en-US" sz="1800" dirty="0" err="1">
                <a:latin typeface="Calibri"/>
                <a:ea typeface="Calibri"/>
                <a:cs typeface="Calibri"/>
                <a:sym typeface="Calibri"/>
              </a:rPr>
              <a:t>sahip</a:t>
            </a:r>
            <a:r>
              <a:rPr lang="en-US" sz="1800" dirty="0">
                <a:latin typeface="Calibri"/>
                <a:ea typeface="Calibri"/>
                <a:cs typeface="Calibri"/>
                <a:sym typeface="Calibri"/>
              </a:rPr>
              <a:t> </a:t>
            </a:r>
            <a:r>
              <a:rPr lang="en-US" sz="1800" dirty="0" err="1">
                <a:latin typeface="Calibri"/>
                <a:ea typeface="Calibri"/>
                <a:cs typeface="Calibri"/>
                <a:sym typeface="Calibri"/>
              </a:rPr>
              <a:t>olduğunu</a:t>
            </a:r>
            <a:r>
              <a:rPr lang="en-US" sz="1800" dirty="0">
                <a:latin typeface="Calibri"/>
                <a:ea typeface="Calibri"/>
                <a:cs typeface="Calibri"/>
                <a:sym typeface="Calibri"/>
              </a:rPr>
              <a:t> </a:t>
            </a:r>
            <a:r>
              <a:rPr lang="en-US" sz="1800" dirty="0" err="1">
                <a:latin typeface="Calibri"/>
                <a:ea typeface="Calibri"/>
                <a:cs typeface="Calibri"/>
                <a:sym typeface="Calibri"/>
              </a:rPr>
              <a:t>garanti</a:t>
            </a:r>
            <a:r>
              <a:rPr lang="en-US" sz="1800" dirty="0">
                <a:latin typeface="Calibri"/>
                <a:ea typeface="Calibri"/>
                <a:cs typeface="Calibri"/>
                <a:sym typeface="Calibri"/>
              </a:rPr>
              <a:t> </a:t>
            </a:r>
            <a:r>
              <a:rPr lang="en-US" sz="1800" dirty="0" err="1">
                <a:latin typeface="Calibri"/>
                <a:ea typeface="Calibri"/>
                <a:cs typeface="Calibri"/>
                <a:sym typeface="Calibri"/>
              </a:rPr>
              <a:t>eder</a:t>
            </a:r>
            <a:r>
              <a:rPr lang="en-US" sz="1800"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dirty="0" err="1">
                <a:latin typeface="Calibri"/>
                <a:ea typeface="Calibri"/>
                <a:cs typeface="Calibri"/>
                <a:sym typeface="Calibri"/>
              </a:rPr>
              <a:t>Oeko</a:t>
            </a:r>
            <a:r>
              <a:rPr lang="en-US" sz="1800" dirty="0">
                <a:latin typeface="Calibri"/>
                <a:ea typeface="Calibri"/>
                <a:cs typeface="Calibri"/>
                <a:sym typeface="Calibri"/>
              </a:rPr>
              <a:t>-Tex </a:t>
            </a:r>
            <a:r>
              <a:rPr lang="en-US" sz="1800" dirty="0" err="1">
                <a:latin typeface="Calibri"/>
                <a:ea typeface="Calibri"/>
                <a:cs typeface="Calibri"/>
                <a:sym typeface="Calibri"/>
              </a:rPr>
              <a:t>uluslararası</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sertifika</a:t>
            </a:r>
            <a:r>
              <a:rPr lang="en-US" sz="1800" dirty="0">
                <a:latin typeface="Calibri"/>
                <a:ea typeface="Calibri"/>
                <a:cs typeface="Calibri"/>
                <a:sym typeface="Calibri"/>
              </a:rPr>
              <a:t> </a:t>
            </a:r>
            <a:r>
              <a:rPr lang="en-US" sz="1800" dirty="0" err="1">
                <a:latin typeface="Calibri"/>
                <a:ea typeface="Calibri"/>
                <a:cs typeface="Calibri"/>
                <a:sym typeface="Calibri"/>
              </a:rPr>
              <a:t>olsa</a:t>
            </a:r>
            <a:r>
              <a:rPr lang="en-US" sz="1800" dirty="0">
                <a:latin typeface="Calibri"/>
                <a:ea typeface="Calibri"/>
                <a:cs typeface="Calibri"/>
                <a:sym typeface="Calibri"/>
              </a:rPr>
              <a:t> da, </a:t>
            </a:r>
            <a:r>
              <a:rPr lang="en-US" sz="1800" dirty="0" err="1">
                <a:latin typeface="Calibri"/>
                <a:ea typeface="Calibri"/>
                <a:cs typeface="Calibri"/>
                <a:sym typeface="Calibri"/>
              </a:rPr>
              <a:t>birçok</a:t>
            </a:r>
            <a:r>
              <a:rPr lang="en-US" sz="1800" dirty="0">
                <a:latin typeface="Calibri"/>
                <a:ea typeface="Calibri"/>
                <a:cs typeface="Calibri"/>
                <a:sym typeface="Calibri"/>
              </a:rPr>
              <a:t> </a:t>
            </a:r>
            <a:r>
              <a:rPr lang="en-US" sz="1800" dirty="0" err="1">
                <a:latin typeface="Calibri"/>
                <a:ea typeface="Calibri"/>
                <a:cs typeface="Calibri"/>
                <a:sym typeface="Calibri"/>
              </a:rPr>
              <a:t>Avrupa</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markası</a:t>
            </a:r>
            <a:r>
              <a:rPr lang="en-US" sz="1800" dirty="0">
                <a:latin typeface="Calibri"/>
                <a:ea typeface="Calibri"/>
                <a:cs typeface="Calibri"/>
                <a:sym typeface="Calibri"/>
              </a:rPr>
              <a:t> ve </a:t>
            </a:r>
            <a:r>
              <a:rPr lang="en-US" sz="1800" dirty="0" err="1">
                <a:latin typeface="Calibri"/>
                <a:ea typeface="Calibri"/>
                <a:cs typeface="Calibri"/>
                <a:sym typeface="Calibri"/>
              </a:rPr>
              <a:t>üreticisi</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bileşenlerinin</a:t>
            </a:r>
            <a:r>
              <a:rPr lang="en-US" sz="1800" dirty="0">
                <a:latin typeface="Calibri"/>
                <a:ea typeface="Calibri"/>
                <a:cs typeface="Calibri"/>
                <a:sym typeface="Calibri"/>
              </a:rPr>
              <a:t> ve </a:t>
            </a:r>
            <a:r>
              <a:rPr lang="en-US" sz="1800" dirty="0" err="1">
                <a:latin typeface="Calibri"/>
                <a:ea typeface="Calibri"/>
                <a:cs typeface="Calibri"/>
                <a:sym typeface="Calibri"/>
              </a:rPr>
              <a:t>malzemelerinin</a:t>
            </a:r>
            <a:r>
              <a:rPr lang="en-US" sz="1800" dirty="0">
                <a:latin typeface="Calibri"/>
                <a:ea typeface="Calibri"/>
                <a:cs typeface="Calibri"/>
                <a:sym typeface="Calibri"/>
              </a:rPr>
              <a:t> </a:t>
            </a:r>
            <a:r>
              <a:rPr lang="en-US" sz="1800" dirty="0" err="1">
                <a:latin typeface="Calibri"/>
                <a:ea typeface="Calibri"/>
                <a:cs typeface="Calibri"/>
                <a:sym typeface="Calibri"/>
              </a:rPr>
              <a:t>zararlı</a:t>
            </a:r>
            <a:r>
              <a:rPr lang="en-US" sz="1800" dirty="0">
                <a:latin typeface="Calibri"/>
                <a:ea typeface="Calibri"/>
                <a:cs typeface="Calibri"/>
                <a:sym typeface="Calibri"/>
              </a:rPr>
              <a:t> </a:t>
            </a:r>
            <a:r>
              <a:rPr lang="en-US" sz="1800" dirty="0" err="1">
                <a:latin typeface="Calibri"/>
                <a:ea typeface="Calibri"/>
                <a:cs typeface="Calibri"/>
                <a:sym typeface="Calibri"/>
              </a:rPr>
              <a:t>maddelerden</a:t>
            </a:r>
            <a:r>
              <a:rPr lang="en-US" sz="1800" dirty="0">
                <a:latin typeface="Calibri"/>
                <a:ea typeface="Calibri"/>
                <a:cs typeface="Calibri"/>
                <a:sym typeface="Calibri"/>
              </a:rPr>
              <a:t> </a:t>
            </a:r>
            <a:r>
              <a:rPr lang="en-US" sz="1800" dirty="0" err="1">
                <a:latin typeface="Calibri"/>
                <a:ea typeface="Calibri"/>
                <a:cs typeface="Calibri"/>
                <a:sym typeface="Calibri"/>
              </a:rPr>
              <a:t>arınmış</a:t>
            </a:r>
            <a:r>
              <a:rPr lang="en-US" sz="1800" dirty="0">
                <a:latin typeface="Calibri"/>
                <a:ea typeface="Calibri"/>
                <a:cs typeface="Calibri"/>
                <a:sym typeface="Calibri"/>
              </a:rPr>
              <a:t> </a:t>
            </a:r>
            <a:r>
              <a:rPr lang="en-US" sz="1800" dirty="0" err="1">
                <a:latin typeface="Calibri"/>
                <a:ea typeface="Calibri"/>
                <a:cs typeface="Calibri"/>
                <a:sym typeface="Calibri"/>
              </a:rPr>
              <a:t>olduğunu</a:t>
            </a:r>
            <a:r>
              <a:rPr lang="en-US" sz="1800" dirty="0">
                <a:latin typeface="Calibri"/>
                <a:ea typeface="Calibri"/>
                <a:cs typeface="Calibri"/>
                <a:sym typeface="Calibri"/>
              </a:rPr>
              <a:t> </a:t>
            </a:r>
            <a:r>
              <a:rPr lang="en-US" sz="1800" dirty="0" err="1">
                <a:latin typeface="Calibri"/>
                <a:ea typeface="Calibri"/>
                <a:cs typeface="Calibri"/>
                <a:sym typeface="Calibri"/>
              </a:rPr>
              <a:t>onaylayan</a:t>
            </a:r>
            <a:r>
              <a:rPr lang="en-US" sz="1800" dirty="0">
                <a:latin typeface="Calibri"/>
                <a:ea typeface="Calibri"/>
                <a:cs typeface="Calibri"/>
                <a:sym typeface="Calibri"/>
              </a:rPr>
              <a:t> </a:t>
            </a:r>
            <a:r>
              <a:rPr lang="en-US" sz="1800" dirty="0" err="1">
                <a:latin typeface="Calibri"/>
                <a:ea typeface="Calibri"/>
                <a:cs typeface="Calibri"/>
                <a:sym typeface="Calibri"/>
              </a:rPr>
              <a:t>Oeko</a:t>
            </a:r>
            <a:r>
              <a:rPr lang="en-US" sz="1800" dirty="0">
                <a:latin typeface="Calibri"/>
                <a:ea typeface="Calibri"/>
                <a:cs typeface="Calibri"/>
                <a:sym typeface="Calibri"/>
              </a:rPr>
              <a:t>-Tex Standard 100 </a:t>
            </a:r>
            <a:r>
              <a:rPr lang="en-US" sz="1800" dirty="0" err="1">
                <a:latin typeface="Calibri"/>
                <a:ea typeface="Calibri"/>
                <a:cs typeface="Calibri"/>
                <a:sym typeface="Calibri"/>
              </a:rPr>
              <a:t>sertifikasını</a:t>
            </a:r>
            <a:r>
              <a:rPr lang="en-US" sz="1800" dirty="0">
                <a:latin typeface="Calibri"/>
                <a:ea typeface="Calibri"/>
                <a:cs typeface="Calibri"/>
                <a:sym typeface="Calibri"/>
              </a:rPr>
              <a:t> arar. </a:t>
            </a:r>
            <a:r>
              <a:rPr lang="en-US" sz="1800" dirty="0" err="1">
                <a:latin typeface="Calibri"/>
                <a:ea typeface="Calibri"/>
                <a:cs typeface="Calibri"/>
                <a:sym typeface="Calibri"/>
              </a:rPr>
              <a:t>Küresel</a:t>
            </a:r>
            <a:r>
              <a:rPr lang="en-US" sz="1800" dirty="0">
                <a:latin typeface="Calibri"/>
                <a:ea typeface="Calibri"/>
                <a:cs typeface="Calibri"/>
                <a:sym typeface="Calibri"/>
              </a:rPr>
              <a:t> </a:t>
            </a:r>
            <a:r>
              <a:rPr lang="en-US" sz="1800" dirty="0" err="1">
                <a:latin typeface="Calibri"/>
                <a:ea typeface="Calibri"/>
                <a:cs typeface="Calibri"/>
                <a:sym typeface="Calibri"/>
              </a:rPr>
              <a:t>Organik</a:t>
            </a:r>
            <a:r>
              <a:rPr lang="en-US" sz="1800" dirty="0">
                <a:latin typeface="Calibri"/>
                <a:ea typeface="Calibri"/>
                <a:cs typeface="Calibri"/>
                <a:sym typeface="Calibri"/>
              </a:rPr>
              <a:t> </a:t>
            </a:r>
            <a:r>
              <a:rPr lang="en-US" sz="1800" dirty="0" err="1">
                <a:latin typeface="Calibri"/>
                <a:ea typeface="Calibri"/>
                <a:cs typeface="Calibri"/>
                <a:sym typeface="Calibri"/>
              </a:rPr>
              <a:t>Tekstil</a:t>
            </a:r>
            <a:r>
              <a:rPr lang="en-US" sz="1800" dirty="0">
                <a:latin typeface="Calibri"/>
                <a:ea typeface="Calibri"/>
                <a:cs typeface="Calibri"/>
                <a:sym typeface="Calibri"/>
              </a:rPr>
              <a:t> </a:t>
            </a:r>
            <a:r>
              <a:rPr lang="en-US" sz="1800" dirty="0" err="1">
                <a:latin typeface="Calibri"/>
                <a:ea typeface="Calibri"/>
                <a:cs typeface="Calibri"/>
                <a:sym typeface="Calibri"/>
              </a:rPr>
              <a:t>Standardı</a:t>
            </a:r>
            <a:r>
              <a:rPr lang="en-US" sz="1800" dirty="0">
                <a:latin typeface="Calibri"/>
                <a:ea typeface="Calibri"/>
                <a:cs typeface="Calibri"/>
                <a:sym typeface="Calibri"/>
              </a:rPr>
              <a:t> (GOTS) </a:t>
            </a:r>
            <a:r>
              <a:rPr lang="en-US" sz="1800" dirty="0" err="1">
                <a:latin typeface="Calibri"/>
                <a:ea typeface="Calibri"/>
                <a:cs typeface="Calibri"/>
                <a:sym typeface="Calibri"/>
              </a:rPr>
              <a:t>sertifikası</a:t>
            </a:r>
            <a:r>
              <a:rPr lang="en-US" sz="1800" dirty="0">
                <a:latin typeface="Calibri"/>
                <a:ea typeface="Calibri"/>
                <a:cs typeface="Calibri"/>
                <a:sym typeface="Calibri"/>
              </a:rPr>
              <a:t>, </a:t>
            </a:r>
            <a:r>
              <a:rPr lang="en-US" sz="1800" dirty="0" err="1">
                <a:latin typeface="Calibri"/>
                <a:ea typeface="Calibri"/>
                <a:cs typeface="Calibri"/>
                <a:sym typeface="Calibri"/>
              </a:rPr>
              <a:t>organik</a:t>
            </a:r>
            <a:r>
              <a:rPr lang="en-US" sz="1800" dirty="0">
                <a:latin typeface="Calibri"/>
                <a:ea typeface="Calibri"/>
                <a:cs typeface="Calibri"/>
                <a:sym typeface="Calibri"/>
              </a:rPr>
              <a:t> </a:t>
            </a:r>
            <a:r>
              <a:rPr lang="en-US" sz="1800" dirty="0" err="1">
                <a:latin typeface="Calibri"/>
                <a:ea typeface="Calibri"/>
                <a:cs typeface="Calibri"/>
                <a:sym typeface="Calibri"/>
              </a:rPr>
              <a:t>tekstillerden</a:t>
            </a:r>
            <a:r>
              <a:rPr lang="en-US" sz="1800" dirty="0">
                <a:latin typeface="Calibri"/>
                <a:ea typeface="Calibri"/>
                <a:cs typeface="Calibri"/>
                <a:sym typeface="Calibri"/>
              </a:rPr>
              <a:t> </a:t>
            </a:r>
            <a:r>
              <a:rPr lang="en-US" sz="1800" dirty="0" err="1">
                <a:latin typeface="Calibri"/>
                <a:ea typeface="Calibri"/>
                <a:cs typeface="Calibri"/>
                <a:sym typeface="Calibri"/>
              </a:rPr>
              <a:t>üretilen</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ayakkabılar</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geçerlidir</a:t>
            </a:r>
            <a:r>
              <a:rPr lang="en-US" sz="1800" dirty="0">
                <a:latin typeface="Calibri"/>
                <a:ea typeface="Calibri"/>
                <a:cs typeface="Calibri"/>
                <a:sym typeface="Calibri"/>
              </a:rPr>
              <a:t>. </a:t>
            </a:r>
            <a:r>
              <a:rPr lang="en-US" sz="1800" dirty="0" err="1">
                <a:latin typeface="Calibri"/>
                <a:ea typeface="Calibri"/>
                <a:cs typeface="Calibri"/>
                <a:sym typeface="Calibri"/>
              </a:rPr>
              <a:t>Kullanılan</a:t>
            </a:r>
            <a:r>
              <a:rPr lang="en-US" sz="1800" dirty="0">
                <a:latin typeface="Calibri"/>
                <a:ea typeface="Calibri"/>
                <a:cs typeface="Calibri"/>
                <a:sym typeface="Calibri"/>
              </a:rPr>
              <a:t> </a:t>
            </a:r>
            <a:r>
              <a:rPr lang="en-US" sz="1800" dirty="0" err="1">
                <a:latin typeface="Calibri"/>
                <a:ea typeface="Calibri"/>
                <a:cs typeface="Calibri"/>
                <a:sym typeface="Calibri"/>
              </a:rPr>
              <a:t>malzemelerin</a:t>
            </a:r>
            <a:r>
              <a:rPr lang="en-US" sz="1800" dirty="0">
                <a:latin typeface="Calibri"/>
                <a:ea typeface="Calibri"/>
                <a:cs typeface="Calibri"/>
                <a:sym typeface="Calibri"/>
              </a:rPr>
              <a:t> </a:t>
            </a:r>
            <a:r>
              <a:rPr lang="en-US" sz="1800" dirty="0" err="1">
                <a:latin typeface="Calibri"/>
                <a:ea typeface="Calibri"/>
                <a:cs typeface="Calibri"/>
                <a:sym typeface="Calibri"/>
              </a:rPr>
              <a:t>organik</a:t>
            </a:r>
            <a:r>
              <a:rPr lang="en-US" sz="1800" dirty="0">
                <a:latin typeface="Calibri"/>
                <a:ea typeface="Calibri"/>
                <a:cs typeface="Calibri"/>
                <a:sym typeface="Calibri"/>
              </a:rPr>
              <a:t> ve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kriterleri</a:t>
            </a:r>
            <a:r>
              <a:rPr lang="en-US" sz="1800" dirty="0">
                <a:latin typeface="Calibri"/>
                <a:ea typeface="Calibri"/>
                <a:cs typeface="Calibri"/>
                <a:sym typeface="Calibri"/>
              </a:rPr>
              <a:t> </a:t>
            </a:r>
            <a:r>
              <a:rPr lang="en-US" sz="1800" dirty="0" err="1">
                <a:latin typeface="Calibri"/>
                <a:ea typeface="Calibri"/>
                <a:cs typeface="Calibri"/>
                <a:sym typeface="Calibri"/>
              </a:rPr>
              <a:t>karşılamasını</a:t>
            </a:r>
            <a:r>
              <a:rPr lang="en-US" sz="1800" dirty="0">
                <a:latin typeface="Calibri"/>
                <a:ea typeface="Calibri"/>
                <a:cs typeface="Calibri"/>
                <a:sym typeface="Calibri"/>
              </a:rPr>
              <a:t> </a:t>
            </a:r>
            <a:r>
              <a:rPr lang="en-US" sz="1800" dirty="0" err="1">
                <a:latin typeface="Calibri"/>
                <a:ea typeface="Calibri"/>
                <a:cs typeface="Calibri"/>
                <a:sym typeface="Calibri"/>
              </a:rPr>
              <a:t>sağlar</a:t>
            </a:r>
            <a:r>
              <a:rPr lang="en-US" sz="1800"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dirty="0" err="1">
                <a:latin typeface="Calibri"/>
                <a:ea typeface="Calibri"/>
                <a:cs typeface="Calibri"/>
                <a:sym typeface="Calibri"/>
              </a:rPr>
              <a:t>Döngüsel</a:t>
            </a:r>
            <a:r>
              <a:rPr lang="en-US" sz="1800" dirty="0">
                <a:latin typeface="Calibri"/>
                <a:ea typeface="Calibri"/>
                <a:cs typeface="Calibri"/>
                <a:sym typeface="Calibri"/>
              </a:rPr>
              <a:t> Ekonomi </a:t>
            </a:r>
            <a:r>
              <a:rPr lang="en-US" sz="1800" dirty="0" err="1">
                <a:latin typeface="Calibri"/>
                <a:ea typeface="Calibri"/>
                <a:cs typeface="Calibri"/>
                <a:sym typeface="Calibri"/>
              </a:rPr>
              <a:t>Girişimleri</a:t>
            </a:r>
            <a:endParaRPr lang="en-US" sz="1800" dirty="0">
              <a:latin typeface="Calibri"/>
              <a:ea typeface="Calibri"/>
              <a:cs typeface="Calibri"/>
              <a:sym typeface="Calibri"/>
            </a:endParaRPr>
          </a:p>
          <a:p>
            <a:pPr marL="0" marR="0" lvl="0" indent="0" algn="just" rtl="0">
              <a:lnSpc>
                <a:spcPct val="110000"/>
              </a:lnSpc>
              <a:spcBef>
                <a:spcPts val="0"/>
              </a:spcBef>
              <a:spcAft>
                <a:spcPts val="0"/>
              </a:spcAft>
              <a:buNone/>
            </a:pPr>
            <a:r>
              <a:rPr lang="en-US" sz="1800" dirty="0" err="1">
                <a:latin typeface="Calibri"/>
                <a:ea typeface="Calibri"/>
                <a:cs typeface="Calibri"/>
                <a:sym typeface="Calibri"/>
              </a:rPr>
              <a:t>Avrupa</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Ekonomi </a:t>
            </a:r>
            <a:r>
              <a:rPr lang="en-US" sz="1800" dirty="0" err="1">
                <a:latin typeface="Calibri"/>
                <a:ea typeface="Calibri"/>
                <a:cs typeface="Calibri"/>
                <a:sym typeface="Calibri"/>
              </a:rPr>
              <a:t>Eylem</a:t>
            </a:r>
            <a:r>
              <a:rPr lang="en-US" sz="1800" dirty="0">
                <a:latin typeface="Calibri"/>
                <a:ea typeface="Calibri"/>
                <a:cs typeface="Calibri"/>
                <a:sym typeface="Calibri"/>
              </a:rPr>
              <a:t> </a:t>
            </a:r>
            <a:r>
              <a:rPr lang="en-US" sz="1800" dirty="0" err="1">
                <a:latin typeface="Calibri"/>
                <a:ea typeface="Calibri"/>
                <a:cs typeface="Calibri"/>
                <a:sym typeface="Calibri"/>
              </a:rPr>
              <a:t>Planı</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a:t>
            </a:r>
            <a:r>
              <a:rPr lang="en-US" sz="1800" dirty="0" err="1">
                <a:latin typeface="Calibri"/>
                <a:ea typeface="Calibri"/>
                <a:cs typeface="Calibri"/>
                <a:sym typeface="Calibri"/>
              </a:rPr>
              <a:t>girişimleri</a:t>
            </a:r>
            <a:r>
              <a:rPr lang="en-US" sz="1800" dirty="0">
                <a:latin typeface="Calibri"/>
                <a:ea typeface="Calibri"/>
                <a:cs typeface="Calibri"/>
                <a:sym typeface="Calibri"/>
              </a:rPr>
              <a:t> </a:t>
            </a:r>
            <a:r>
              <a:rPr lang="en-US" sz="1800" dirty="0" err="1">
                <a:latin typeface="Calibri"/>
                <a:ea typeface="Calibri"/>
                <a:cs typeface="Calibri"/>
                <a:sym typeface="Calibri"/>
              </a:rPr>
              <a:t>içeren</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a:t>
            </a:r>
            <a:r>
              <a:rPr lang="en-US" sz="1800" dirty="0" err="1">
                <a:latin typeface="Calibri"/>
                <a:ea typeface="Calibri"/>
                <a:cs typeface="Calibri"/>
                <a:sym typeface="Calibri"/>
              </a:rPr>
              <a:t>ekonomiyi</a:t>
            </a:r>
            <a:r>
              <a:rPr lang="en-US" sz="1800" dirty="0">
                <a:latin typeface="Calibri"/>
                <a:ea typeface="Calibri"/>
                <a:cs typeface="Calibri"/>
                <a:sym typeface="Calibri"/>
              </a:rPr>
              <a:t> </a:t>
            </a:r>
            <a:r>
              <a:rPr lang="en-US" sz="1800" dirty="0" err="1">
                <a:latin typeface="Calibri"/>
                <a:ea typeface="Calibri"/>
                <a:cs typeface="Calibri"/>
                <a:sym typeface="Calibri"/>
              </a:rPr>
              <a:t>aktif</a:t>
            </a:r>
            <a:r>
              <a:rPr lang="en-US" sz="1800" dirty="0">
                <a:latin typeface="Calibri"/>
                <a:ea typeface="Calibri"/>
                <a:cs typeface="Calibri"/>
                <a:sym typeface="Calibri"/>
              </a:rPr>
              <a:t>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teşvik</a:t>
            </a:r>
            <a:r>
              <a:rPr lang="en-US" sz="1800" dirty="0">
                <a:latin typeface="Calibri"/>
                <a:ea typeface="Calibri"/>
                <a:cs typeface="Calibri"/>
                <a:sym typeface="Calibri"/>
              </a:rPr>
              <a:t> </a:t>
            </a:r>
            <a:r>
              <a:rPr lang="en-US" sz="1800" dirty="0" err="1">
                <a:latin typeface="Calibri"/>
                <a:ea typeface="Calibri"/>
                <a:cs typeface="Calibri"/>
                <a:sym typeface="Calibri"/>
              </a:rPr>
              <a:t>etmektedir</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markaları</a:t>
            </a:r>
            <a:r>
              <a:rPr lang="en-US" sz="1800" dirty="0">
                <a:latin typeface="Calibri"/>
                <a:ea typeface="Calibri"/>
                <a:cs typeface="Calibri"/>
                <a:sym typeface="Calibri"/>
              </a:rPr>
              <a:t>, </a:t>
            </a:r>
            <a:r>
              <a:rPr lang="en-US" sz="1800" dirty="0" err="1">
                <a:latin typeface="Calibri"/>
                <a:ea typeface="Calibri"/>
                <a:cs typeface="Calibri"/>
                <a:sym typeface="Calibri"/>
              </a:rPr>
              <a:t>dayanıklı</a:t>
            </a:r>
            <a:r>
              <a:rPr lang="en-US" sz="1800" dirty="0">
                <a:latin typeface="Calibri"/>
                <a:ea typeface="Calibri"/>
                <a:cs typeface="Calibri"/>
                <a:sym typeface="Calibri"/>
              </a:rPr>
              <a:t>, </a:t>
            </a:r>
            <a:r>
              <a:rPr lang="en-US" sz="1800" dirty="0" err="1">
                <a:latin typeface="Calibri"/>
                <a:ea typeface="Calibri"/>
                <a:cs typeface="Calibri"/>
                <a:sym typeface="Calibri"/>
              </a:rPr>
              <a:t>onarılabilir</a:t>
            </a:r>
            <a:r>
              <a:rPr lang="en-US" sz="1800" dirty="0">
                <a:latin typeface="Calibri"/>
                <a:ea typeface="Calibri"/>
                <a:cs typeface="Calibri"/>
                <a:sym typeface="Calibri"/>
              </a:rPr>
              <a:t> ve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dönüştürülebilir</a:t>
            </a:r>
            <a:r>
              <a:rPr lang="en-US" sz="1800" dirty="0">
                <a:latin typeface="Calibri"/>
                <a:ea typeface="Calibri"/>
                <a:cs typeface="Calibri"/>
                <a:sym typeface="Calibri"/>
              </a:rPr>
              <a:t> </a:t>
            </a:r>
            <a:r>
              <a:rPr lang="en-US" sz="1800" dirty="0" err="1">
                <a:latin typeface="Calibri"/>
                <a:ea typeface="Calibri"/>
                <a:cs typeface="Calibri"/>
                <a:sym typeface="Calibri"/>
              </a:rPr>
              <a:t>ürünler</a:t>
            </a:r>
            <a:r>
              <a:rPr lang="en-US" sz="1800" dirty="0">
                <a:latin typeface="Calibri"/>
                <a:ea typeface="Calibri"/>
                <a:cs typeface="Calibri"/>
                <a:sym typeface="Calibri"/>
              </a:rPr>
              <a:t> </a:t>
            </a:r>
            <a:r>
              <a:rPr lang="en-US" sz="1800" dirty="0" err="1">
                <a:latin typeface="Calibri"/>
                <a:ea typeface="Calibri"/>
                <a:cs typeface="Calibri"/>
                <a:sym typeface="Calibri"/>
              </a:rPr>
              <a:t>tasarlayarak</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a:t>
            </a:r>
            <a:r>
              <a:rPr lang="en-US" sz="1800" dirty="0" err="1">
                <a:latin typeface="Calibri"/>
                <a:ea typeface="Calibri"/>
                <a:cs typeface="Calibri"/>
                <a:sym typeface="Calibri"/>
              </a:rPr>
              <a:t>ekonomi</a:t>
            </a:r>
            <a:r>
              <a:rPr lang="en-US" sz="1800" dirty="0">
                <a:latin typeface="Calibri"/>
                <a:ea typeface="Calibri"/>
                <a:cs typeface="Calibri"/>
                <a:sym typeface="Calibri"/>
              </a:rPr>
              <a:t> </a:t>
            </a:r>
            <a:r>
              <a:rPr lang="en-US" sz="1800" dirty="0" err="1">
                <a:latin typeface="Calibri"/>
                <a:ea typeface="Calibri"/>
                <a:cs typeface="Calibri"/>
                <a:sym typeface="Calibri"/>
              </a:rPr>
              <a:t>çabalarına</a:t>
            </a:r>
            <a:r>
              <a:rPr lang="en-US" sz="1800" dirty="0">
                <a:latin typeface="Calibri"/>
                <a:ea typeface="Calibri"/>
                <a:cs typeface="Calibri"/>
                <a:sym typeface="Calibri"/>
              </a:rPr>
              <a:t> </a:t>
            </a:r>
            <a:r>
              <a:rPr lang="en-US" sz="1800" dirty="0" err="1">
                <a:latin typeface="Calibri"/>
                <a:ea typeface="Calibri"/>
                <a:cs typeface="Calibri"/>
                <a:sym typeface="Calibri"/>
              </a:rPr>
              <a:t>katılmaya</a:t>
            </a:r>
            <a:r>
              <a:rPr lang="en-US" sz="1800" dirty="0">
                <a:latin typeface="Calibri"/>
                <a:ea typeface="Calibri"/>
                <a:cs typeface="Calibri"/>
                <a:sym typeface="Calibri"/>
              </a:rPr>
              <a:t> </a:t>
            </a:r>
            <a:r>
              <a:rPr lang="en-US" sz="1800" dirty="0" err="1">
                <a:latin typeface="Calibri"/>
                <a:ea typeface="Calibri"/>
                <a:cs typeface="Calibri"/>
                <a:sym typeface="Calibri"/>
              </a:rPr>
              <a:t>teşvik</a:t>
            </a:r>
            <a:r>
              <a:rPr lang="en-US" sz="1800" dirty="0">
                <a:latin typeface="Calibri"/>
                <a:ea typeface="Calibri"/>
                <a:cs typeface="Calibri"/>
                <a:sym typeface="Calibri"/>
              </a:rPr>
              <a:t> </a:t>
            </a:r>
            <a:r>
              <a:rPr lang="en-US" sz="1800" dirty="0" err="1">
                <a:latin typeface="Calibri"/>
                <a:ea typeface="Calibri"/>
                <a:cs typeface="Calibri"/>
                <a:sym typeface="Calibri"/>
              </a:rPr>
              <a:t>edilmektedir</a:t>
            </a:r>
            <a:r>
              <a:rPr lang="en-US" sz="1800"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dirty="0" err="1">
                <a:latin typeface="Calibri"/>
                <a:ea typeface="Calibri"/>
                <a:cs typeface="Calibri"/>
                <a:sym typeface="Calibri"/>
              </a:rPr>
              <a:t>Sürdürülebilirlik</a:t>
            </a:r>
            <a:r>
              <a:rPr lang="en-US" sz="1800" dirty="0">
                <a:latin typeface="Calibri"/>
                <a:ea typeface="Calibri"/>
                <a:cs typeface="Calibri"/>
                <a:sym typeface="Calibri"/>
              </a:rPr>
              <a:t> </a:t>
            </a:r>
            <a:r>
              <a:rPr lang="en-US" sz="1800" dirty="0" err="1">
                <a:latin typeface="Calibri"/>
                <a:ea typeface="Calibri"/>
                <a:cs typeface="Calibri"/>
                <a:sym typeface="Calibri"/>
              </a:rPr>
              <a:t>Raporlaması</a:t>
            </a:r>
            <a:endParaRPr lang="en-US" sz="1800" dirty="0">
              <a:latin typeface="Calibri"/>
              <a:ea typeface="Calibri"/>
              <a:cs typeface="Calibri"/>
              <a:sym typeface="Calibri"/>
            </a:endParaRPr>
          </a:p>
          <a:p>
            <a:pPr marL="0" marR="0" lvl="0" indent="0" algn="just" rtl="0">
              <a:lnSpc>
                <a:spcPct val="110000"/>
              </a:lnSpc>
              <a:spcBef>
                <a:spcPts val="0"/>
              </a:spcBef>
              <a:spcAft>
                <a:spcPts val="0"/>
              </a:spcAft>
              <a:buNone/>
            </a:pPr>
            <a:r>
              <a:rPr lang="en-US" sz="1800" dirty="0" err="1">
                <a:latin typeface="Calibri"/>
                <a:ea typeface="Calibri"/>
                <a:cs typeface="Calibri"/>
                <a:sym typeface="Calibri"/>
              </a:rPr>
              <a:t>Bazı</a:t>
            </a:r>
            <a:r>
              <a:rPr lang="en-US" sz="1800" dirty="0">
                <a:latin typeface="Calibri"/>
                <a:ea typeface="Calibri"/>
                <a:cs typeface="Calibri"/>
                <a:sym typeface="Calibri"/>
              </a:rPr>
              <a:t> </a:t>
            </a:r>
            <a:r>
              <a:rPr lang="en-US" sz="1800" dirty="0" err="1">
                <a:latin typeface="Calibri"/>
                <a:ea typeface="Calibri"/>
                <a:cs typeface="Calibri"/>
                <a:sym typeface="Calibri"/>
              </a:rPr>
              <a:t>Avrupa</a:t>
            </a:r>
            <a:r>
              <a:rPr lang="en-US" sz="1800" dirty="0">
                <a:latin typeface="Calibri"/>
                <a:ea typeface="Calibri"/>
                <a:cs typeface="Calibri"/>
                <a:sym typeface="Calibri"/>
              </a:rPr>
              <a:t> </a:t>
            </a:r>
            <a:r>
              <a:rPr lang="en-US" sz="1800" dirty="0" err="1">
                <a:latin typeface="Calibri"/>
                <a:ea typeface="Calibri"/>
                <a:cs typeface="Calibri"/>
                <a:sym typeface="Calibri"/>
              </a:rPr>
              <a:t>ülkelerinde</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büyük</a:t>
            </a:r>
            <a:r>
              <a:rPr lang="en-US" sz="1800" dirty="0">
                <a:latin typeface="Calibri"/>
                <a:ea typeface="Calibri"/>
                <a:cs typeface="Calibri"/>
                <a:sym typeface="Calibri"/>
              </a:rPr>
              <a:t> </a:t>
            </a:r>
            <a:r>
              <a:rPr lang="en-US" sz="1800" dirty="0" err="1">
                <a:latin typeface="Calibri"/>
                <a:ea typeface="Calibri"/>
                <a:cs typeface="Calibri"/>
                <a:sym typeface="Calibri"/>
              </a:rPr>
              <a:t>şirketlerin</a:t>
            </a:r>
            <a:r>
              <a:rPr lang="en-US" sz="1800" dirty="0">
                <a:latin typeface="Calibri"/>
                <a:ea typeface="Calibri"/>
                <a:cs typeface="Calibri"/>
                <a:sym typeface="Calibri"/>
              </a:rPr>
              <a:t> </a:t>
            </a:r>
            <a:r>
              <a:rPr lang="en-US" sz="1800" dirty="0" err="1">
                <a:latin typeface="Calibri"/>
                <a:ea typeface="Calibri"/>
                <a:cs typeface="Calibri"/>
                <a:sym typeface="Calibri"/>
              </a:rPr>
              <a:t>yıllık</a:t>
            </a:r>
            <a:r>
              <a:rPr lang="en-US" sz="1800" dirty="0">
                <a:latin typeface="Calibri"/>
                <a:ea typeface="Calibri"/>
                <a:cs typeface="Calibri"/>
                <a:sym typeface="Calibri"/>
              </a:rPr>
              <a:t> </a:t>
            </a:r>
            <a:r>
              <a:rPr lang="en-US" sz="1800" dirty="0" err="1">
                <a:latin typeface="Calibri"/>
                <a:ea typeface="Calibri"/>
                <a:cs typeface="Calibri"/>
                <a:sym typeface="Calibri"/>
              </a:rPr>
              <a:t>raporlarında</a:t>
            </a:r>
            <a:r>
              <a:rPr lang="en-US" sz="1800" dirty="0">
                <a:latin typeface="Calibri"/>
                <a:ea typeface="Calibri"/>
                <a:cs typeface="Calibri"/>
                <a:sym typeface="Calibri"/>
              </a:rPr>
              <a:t> </a:t>
            </a:r>
            <a:r>
              <a:rPr lang="en-US" sz="1800" dirty="0" err="1">
                <a:latin typeface="Calibri"/>
                <a:ea typeface="Calibri"/>
                <a:cs typeface="Calibri"/>
                <a:sym typeface="Calibri"/>
              </a:rPr>
              <a:t>sürdürülebilirlikle</a:t>
            </a:r>
            <a:r>
              <a:rPr lang="en-US" sz="1800" dirty="0">
                <a:latin typeface="Calibri"/>
                <a:ea typeface="Calibri"/>
                <a:cs typeface="Calibri"/>
                <a:sym typeface="Calibri"/>
              </a:rPr>
              <a:t> </a:t>
            </a:r>
            <a:r>
              <a:rPr lang="en-US" sz="1800" dirty="0" err="1">
                <a:latin typeface="Calibri"/>
                <a:ea typeface="Calibri"/>
                <a:cs typeface="Calibri"/>
                <a:sym typeface="Calibri"/>
              </a:rPr>
              <a:t>ilgili</a:t>
            </a:r>
            <a:r>
              <a:rPr lang="en-US" sz="1800" dirty="0">
                <a:latin typeface="Calibri"/>
                <a:ea typeface="Calibri"/>
                <a:cs typeface="Calibri"/>
                <a:sym typeface="Calibri"/>
              </a:rPr>
              <a:t> </a:t>
            </a:r>
            <a:r>
              <a:rPr lang="en-US" sz="1800" dirty="0" err="1">
                <a:latin typeface="Calibri"/>
                <a:ea typeface="Calibri"/>
                <a:cs typeface="Calibri"/>
                <a:sym typeface="Calibri"/>
              </a:rPr>
              <a:t>bilgileri</a:t>
            </a:r>
            <a:r>
              <a:rPr lang="en-US" sz="1800" dirty="0">
                <a:latin typeface="Calibri"/>
                <a:ea typeface="Calibri"/>
                <a:cs typeface="Calibri"/>
                <a:sym typeface="Calibri"/>
              </a:rPr>
              <a:t> </a:t>
            </a:r>
            <a:r>
              <a:rPr lang="en-US" sz="1800" dirty="0" err="1">
                <a:latin typeface="Calibri"/>
                <a:ea typeface="Calibri"/>
                <a:cs typeface="Calibri"/>
                <a:sym typeface="Calibri"/>
              </a:rPr>
              <a:t>ifşa</a:t>
            </a:r>
            <a:r>
              <a:rPr lang="en-US" sz="1800" dirty="0">
                <a:latin typeface="Calibri"/>
                <a:ea typeface="Calibri"/>
                <a:cs typeface="Calibri"/>
                <a:sym typeface="Calibri"/>
              </a:rPr>
              <a:t> </a:t>
            </a:r>
            <a:r>
              <a:rPr lang="en-US" sz="1800" dirty="0" err="1">
                <a:latin typeface="Calibri"/>
                <a:ea typeface="Calibri"/>
                <a:cs typeface="Calibri"/>
                <a:sym typeface="Calibri"/>
              </a:rPr>
              <a:t>etmeleri</a:t>
            </a:r>
            <a:r>
              <a:rPr lang="en-US" sz="1800" dirty="0">
                <a:latin typeface="Calibri"/>
                <a:ea typeface="Calibri"/>
                <a:cs typeface="Calibri"/>
                <a:sym typeface="Calibri"/>
              </a:rPr>
              <a:t> </a:t>
            </a:r>
            <a:r>
              <a:rPr lang="en-US" sz="1800" dirty="0" err="1">
                <a:latin typeface="Calibri"/>
                <a:ea typeface="Calibri"/>
                <a:cs typeface="Calibri"/>
                <a:sym typeface="Calibri"/>
              </a:rPr>
              <a:t>gerekmektedir</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markalarının</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ve </a:t>
            </a:r>
            <a:r>
              <a:rPr lang="en-US" sz="1800" dirty="0" err="1">
                <a:latin typeface="Calibri"/>
                <a:ea typeface="Calibri"/>
                <a:cs typeface="Calibri"/>
                <a:sym typeface="Calibri"/>
              </a:rPr>
              <a:t>sosyal</a:t>
            </a:r>
            <a:r>
              <a:rPr lang="en-US" sz="1800" dirty="0">
                <a:latin typeface="Calibri"/>
                <a:ea typeface="Calibri"/>
                <a:cs typeface="Calibri"/>
                <a:sym typeface="Calibri"/>
              </a:rPr>
              <a:t> </a:t>
            </a:r>
            <a:r>
              <a:rPr lang="en-US" sz="1800" dirty="0" err="1">
                <a:latin typeface="Calibri"/>
                <a:ea typeface="Calibri"/>
                <a:cs typeface="Calibri"/>
                <a:sym typeface="Calibri"/>
              </a:rPr>
              <a:t>uygulamaları</a:t>
            </a:r>
            <a:r>
              <a:rPr lang="en-US" sz="1800" dirty="0">
                <a:latin typeface="Calibri"/>
                <a:ea typeface="Calibri"/>
                <a:cs typeface="Calibri"/>
                <a:sym typeface="Calibri"/>
              </a:rPr>
              <a:t> </a:t>
            </a:r>
            <a:r>
              <a:rPr lang="en-US" sz="1800" dirty="0" err="1">
                <a:latin typeface="Calibri"/>
                <a:ea typeface="Calibri"/>
                <a:cs typeface="Calibri"/>
                <a:sym typeface="Calibri"/>
              </a:rPr>
              <a:t>hakkında</a:t>
            </a:r>
            <a:r>
              <a:rPr lang="en-US" sz="1800" dirty="0">
                <a:latin typeface="Calibri"/>
                <a:ea typeface="Calibri"/>
                <a:cs typeface="Calibri"/>
                <a:sym typeface="Calibri"/>
              </a:rPr>
              <a:t> </a:t>
            </a:r>
            <a:r>
              <a:rPr lang="en-US" sz="1800" dirty="0" err="1">
                <a:latin typeface="Calibri"/>
                <a:ea typeface="Calibri"/>
                <a:cs typeface="Calibri"/>
                <a:sym typeface="Calibri"/>
              </a:rPr>
              <a:t>raporlama</a:t>
            </a:r>
            <a:r>
              <a:rPr lang="en-US" sz="1800" dirty="0">
                <a:latin typeface="Calibri"/>
                <a:ea typeface="Calibri"/>
                <a:cs typeface="Calibri"/>
                <a:sym typeface="Calibri"/>
              </a:rPr>
              <a:t> </a:t>
            </a:r>
            <a:r>
              <a:rPr lang="en-US" sz="1800" dirty="0" err="1">
                <a:latin typeface="Calibri"/>
                <a:ea typeface="Calibri"/>
                <a:cs typeface="Calibri"/>
                <a:sym typeface="Calibri"/>
              </a:rPr>
              <a:t>yapmaları</a:t>
            </a:r>
            <a:r>
              <a:rPr lang="en-US" sz="1800" dirty="0">
                <a:latin typeface="Calibri"/>
                <a:ea typeface="Calibri"/>
                <a:cs typeface="Calibri"/>
                <a:sym typeface="Calibri"/>
              </a:rPr>
              <a:t> </a:t>
            </a:r>
            <a:r>
              <a:rPr lang="en-US" sz="1800" dirty="0" err="1">
                <a:latin typeface="Calibri"/>
                <a:ea typeface="Calibri"/>
                <a:cs typeface="Calibri"/>
                <a:sym typeface="Calibri"/>
              </a:rPr>
              <a:t>gerekebilir</a:t>
            </a:r>
            <a:r>
              <a:rPr lang="en-US" sz="1800" dirty="0">
                <a:latin typeface="Calibri"/>
                <a:ea typeface="Calibri"/>
                <a:cs typeface="Calibri"/>
                <a:sym typeface="Calibri"/>
              </a:rPr>
              <a:t>.</a:t>
            </a:r>
            <a:endParaRPr sz="1800" dirty="0">
              <a:latin typeface="Calibri"/>
              <a:ea typeface="Calibri"/>
              <a:cs typeface="Calibri"/>
              <a:sym typeface="Calibri"/>
            </a:endParaRPr>
          </a:p>
        </p:txBody>
      </p:sp>
      <p:sp>
        <p:nvSpPr>
          <p:cNvPr id="331" name="Google Shape;33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Maliyet</a:t>
            </a:r>
            <a:r>
              <a:rPr lang="en-US" sz="1400" b="0" dirty="0">
                <a:solidFill>
                  <a:srgbClr val="19479C"/>
                </a:solidFill>
                <a:latin typeface="Calibri"/>
                <a:ea typeface="Calibri"/>
                <a:cs typeface="Calibri"/>
                <a:sym typeface="Calibri"/>
              </a:rPr>
              <a:t> ve Kaynak </a:t>
            </a:r>
            <a:r>
              <a:rPr lang="en-US" sz="1400" b="0" dirty="0" err="1">
                <a:solidFill>
                  <a:srgbClr val="19479C"/>
                </a:solidFill>
                <a:latin typeface="Calibri"/>
                <a:ea typeface="Calibri"/>
                <a:cs typeface="Calibri"/>
                <a:sym typeface="Calibri"/>
              </a:rPr>
              <a:t>Kısıtlamaları</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Sürdürülebilirliği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Üretim</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Maliyetleriyle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Dengelemek</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Avrupa'daki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genellikle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sürdürülebilirlik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hedeflerini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üretim</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maliyetleriyle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dengeleme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zorluğuyla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karşı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karşıyadır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Örneğin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dönüştürülmüş</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veya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organik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malzemeler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kullanmak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geleneksel</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malzemelerden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daha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pahalı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olabilir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Markaların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seçimlerin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etkilerini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dikkatlice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değerlendirmeleri</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maliyet</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açısından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etkili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çözümler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bulmaları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gerekir</a:t>
            </a:r>
            <a:r>
              <a:rPr lang="en-US" sz="1400" b="0" dirty="0">
                <a:solidFill>
                  <a:srgbClr val="19479C"/>
                </a:solidFill>
                <a:latin typeface="Calibri"/>
                <a:ea typeface="Calibri"/>
                <a:cs typeface="Calibri"/>
                <a:sym typeface="Calibri"/>
              </a:rPr>
              <a:t>.</a:t>
            </a: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Malzemeleri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Etkin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Şekilde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Tedarik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Etmek</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çevre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dostu</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etik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kaynaklı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malzemeler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kullanmaya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öncelik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verebilir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Ancak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malzemeler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bazen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sınırlı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bulunabilirlikleri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veya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özel</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üretim</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süreçleri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nedeniyle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daha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olabilir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Örneğin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veya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mantar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derisi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gibi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alternatif</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malzemeler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tedarik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etmek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geleneksel</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deriye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kıyasla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daha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pahalı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olabilir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Markaların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zorluklarını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azaltmak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tedarik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zinciri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verimliliklerini</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ortaklıklarını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keşfetmeleri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gerekir</a:t>
            </a:r>
            <a:r>
              <a:rPr lang="en-US" sz="1400" b="0" dirty="0">
                <a:solidFill>
                  <a:srgbClr val="19479C"/>
                </a:solidFill>
                <a:latin typeface="Calibri"/>
                <a:ea typeface="Calibri"/>
                <a:cs typeface="Calibri"/>
                <a:sym typeface="Calibri"/>
              </a:rPr>
              <a:t>.</a:t>
            </a: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Tasarımda</a:t>
            </a:r>
            <a:r>
              <a:rPr lang="en-US" sz="1400" b="0" dirty="0">
                <a:solidFill>
                  <a:srgbClr val="19479C"/>
                </a:solidFill>
                <a:latin typeface="Calibri"/>
                <a:ea typeface="Calibri"/>
                <a:cs typeface="Calibri"/>
                <a:sym typeface="Calibri"/>
              </a:rPr>
              <a:t> Kaynak </a:t>
            </a:r>
            <a:r>
              <a:rPr lang="en-US" sz="1400" b="0" dirty="0" err="1">
                <a:solidFill>
                  <a:srgbClr val="19479C"/>
                </a:solidFill>
                <a:latin typeface="Calibri"/>
                <a:ea typeface="Calibri"/>
                <a:cs typeface="Calibri"/>
                <a:sym typeface="Calibri"/>
              </a:rPr>
              <a:t>Sınırlamaları</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tasarım</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ilkeleri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genellikle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atığı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azaltmak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dayanıklılık</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uzun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ömürlülüğe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vurgu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yapar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Ancak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endüstrisinin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sınırlı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tedarikte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bulunan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belirli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malzemelere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erişim</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gerektirmesi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nedeniyle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kaynak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kısıtlamalarına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yol</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açabilir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sınırlamaları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ele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almak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alternatif</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malzemeler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veya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yenilikçi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üretim</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teknikleri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keşfetmelidir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Örneğin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kaynak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bağımlılığını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azaltmak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biyolojik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bazlı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malzemeler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veya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dönüştürülmüş</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lifler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deneyebilirler</a:t>
            </a:r>
            <a:r>
              <a:rPr lang="en-US" sz="1400" b="0" dirty="0">
                <a:solidFill>
                  <a:srgbClr val="19479C"/>
                </a:solidFill>
                <a:latin typeface="Calibri"/>
                <a:ea typeface="Calibri"/>
                <a:cs typeface="Calibri"/>
                <a:sym typeface="Calibri"/>
              </a:rPr>
              <a:t>.</a:t>
            </a: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Çevre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Dostu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Üretim</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Teknolojileri</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Susuz</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boyama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veya</a:t>
            </a:r>
            <a:r>
              <a:rPr lang="en-US" sz="1400" b="0" dirty="0">
                <a:solidFill>
                  <a:srgbClr val="19479C"/>
                </a:solidFill>
                <a:latin typeface="Calibri"/>
                <a:ea typeface="Calibri"/>
                <a:cs typeface="Calibri"/>
                <a:sym typeface="Calibri"/>
              </a:rPr>
              <a:t> 3D </a:t>
            </a:r>
            <a:r>
              <a:rPr lang="en-US" sz="1400" b="0" dirty="0" err="1">
                <a:solidFill>
                  <a:srgbClr val="19479C"/>
                </a:solidFill>
                <a:latin typeface="Calibri"/>
                <a:ea typeface="Calibri"/>
                <a:cs typeface="Calibri"/>
                <a:sym typeface="Calibri"/>
              </a:rPr>
              <a:t>örgü</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gibi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çevre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dostu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üretim</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teknolojilerini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uygulamak</a:t>
            </a:r>
            <a:r>
              <a:rPr lang="en-US" sz="1400" b="0" dirty="0">
                <a:solidFill>
                  <a:srgbClr val="19479C"/>
                </a:solidFill>
                <a:latin typeface="Calibri"/>
                <a:ea typeface="Calibri"/>
                <a:cs typeface="Calibri"/>
                <a:sym typeface="Calibri"/>
              </a:rPr>
              <a:t>, yeni </a:t>
            </a:r>
            <a:r>
              <a:rPr lang="en-US" sz="1400" b="0" dirty="0" err="1">
                <a:solidFill>
                  <a:srgbClr val="19479C"/>
                </a:solidFill>
                <a:latin typeface="Calibri"/>
                <a:ea typeface="Calibri"/>
                <a:cs typeface="Calibri"/>
                <a:sym typeface="Calibri"/>
              </a:rPr>
              <a:t>ekipman</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süreçlere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önemli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yatırımlar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gerektirebilir</a:t>
            </a:r>
            <a:r>
              <a:rPr lang="en-US" sz="1400" b="0" dirty="0">
                <a:solidFill>
                  <a:srgbClr val="19479C"/>
                </a:solidFill>
                <a:latin typeface="Calibri"/>
                <a:ea typeface="Calibri"/>
                <a:cs typeface="Calibri"/>
                <a:sym typeface="Calibri"/>
              </a:rPr>
              <a:t>. Bu </a:t>
            </a:r>
            <a:r>
              <a:rPr lang="en-US" sz="1400" b="0" dirty="0" err="1">
                <a:solidFill>
                  <a:srgbClr val="19479C"/>
                </a:solidFill>
                <a:latin typeface="Calibri"/>
                <a:ea typeface="Calibri"/>
                <a:cs typeface="Calibri"/>
                <a:sym typeface="Calibri"/>
              </a:rPr>
              <a:t>teknolojiler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sürdürülebilirlik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avantajları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sunarken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başlangıçta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üretim</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maliyetlerini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artırabilir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Markaların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tür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teknolojileri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benimsemenin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uzun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vadeli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tasarruflarını</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çevresel</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faydalarını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değerlendirmesi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gerekir</a:t>
            </a:r>
            <a:r>
              <a:rPr lang="en-US" sz="1400" b="0" dirty="0">
                <a:solidFill>
                  <a:srgbClr val="19479C"/>
                </a:solidFill>
                <a:latin typeface="Calibri"/>
                <a:ea typeface="Calibri"/>
                <a:cs typeface="Calibri"/>
                <a:sym typeface="Calibri"/>
              </a:rPr>
              <a:t>.</a:t>
            </a: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Tüketici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Fiyat</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Beklentileri</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Tüketicilerin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ayakkabılar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belirli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fiyat</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beklentileri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olabilir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markalarının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tüketicileri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ürünlerin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değeri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hakkında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eğitmesi</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daha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yüksek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fiyat</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noktalarını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haklı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çıkarması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gerekebilir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Etkili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pazarlama</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hikaye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anlatımı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tüketicilerin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ayakkabılarla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ilişkili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çevresel</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sosyal</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faydaları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anlamalarına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yardımcı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olabilir</a:t>
            </a:r>
            <a:r>
              <a:rPr lang="en-US" sz="1400" b="0" dirty="0">
                <a:solidFill>
                  <a:srgbClr val="19479C"/>
                </a:solidFill>
                <a:latin typeface="Calibri"/>
                <a:ea typeface="Calibri"/>
                <a:cs typeface="Calibri"/>
                <a:sym typeface="Calibri"/>
              </a:rPr>
              <a:t>.</a:t>
            </a: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Döngüsel</a:t>
            </a:r>
            <a:r>
              <a:rPr lang="en-US" sz="1400" b="0" dirty="0">
                <a:solidFill>
                  <a:srgbClr val="19479C"/>
                </a:solidFill>
                <a:latin typeface="Calibri"/>
                <a:ea typeface="Calibri"/>
                <a:cs typeface="Calibri"/>
                <a:sym typeface="Calibri"/>
              </a:rPr>
              <a:t> Ekonomi </a:t>
            </a:r>
            <a:r>
              <a:rPr lang="en-US" sz="1400" b="0" dirty="0" err="1">
                <a:solidFill>
                  <a:srgbClr val="19479C"/>
                </a:solidFill>
                <a:latin typeface="Calibri"/>
                <a:ea typeface="Calibri"/>
                <a:cs typeface="Calibri"/>
                <a:sym typeface="Calibri"/>
              </a:rPr>
              <a:t>Geçiş</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Maliyetleri</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Ayakkabıların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dayanıklılık</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geri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dönüştürülebilirlik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tasarlandığı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döngüsel</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ekonomi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modeline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geçiş</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araştırma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tasarım</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üretime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önemli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yatırımlar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gerektirebilir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Markaların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ön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maliyetleri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göz</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önünde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bulundurması</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uzun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vadeli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sürdürülebilirliği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sağlamak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stratejik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olarak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planlama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yapması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gerekir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Düzenleyici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Uyumluluk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Maliyetleri</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Avrupa'daki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katı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çevre</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işgücü</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düzenlemelerine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uyumu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sağlamak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izleme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raporlama</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denetimlere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yatırım</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yapmayı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gerektirebilir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Markaların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uygulamaları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sürdürürken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uyumluluk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gerekliliklerini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karşılamak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kaynak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ayırmaları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gerekir</a:t>
            </a:r>
            <a:r>
              <a:rPr lang="en-US" sz="1400" b="0" dirty="0">
                <a:solidFill>
                  <a:srgbClr val="19479C"/>
                </a:solidFill>
                <a:latin typeface="Calibri"/>
                <a:ea typeface="Calibri"/>
                <a:cs typeface="Calibri"/>
                <a:sym typeface="Calibri"/>
              </a:rPr>
              <a:t>.</a:t>
            </a: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Tedarik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Zinciri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Şeffaflık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Maliyetleri</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Sürdürülebilirlik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olmazsa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olmaz</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olan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tedarik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zincirinde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şeffaflığı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sağlamak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izlenebilirlik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sistemleri</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tedarikçilerin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denetimleriyle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ilgili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maliyetleri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içerebilir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şeffaflıkla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ilgili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giderler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bütçe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ayırmalıdır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maliyet</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kaynak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kısıtlamalarını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yaratıcı</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stratejik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şekilde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aşmalıdır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Başlangıçta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zorluklar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olabilse</a:t>
            </a:r>
            <a:r>
              <a:rPr lang="en-US" sz="1400" b="0" dirty="0">
                <a:solidFill>
                  <a:srgbClr val="19479C"/>
                </a:solidFill>
                <a:latin typeface="Calibri"/>
                <a:ea typeface="Calibri"/>
                <a:cs typeface="Calibri"/>
                <a:sym typeface="Calibri"/>
              </a:rPr>
              <a:t> de,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uygulamalara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yatırım</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yapmak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itibarının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artması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tüketici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sadakati</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çevresel</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etkinin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azaltılması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gibi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uzun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vadeli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faydalar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sağlayabilir</a:t>
            </a:r>
            <a:r>
              <a:rPr lang="en-US" sz="1400" b="0" dirty="0">
                <a:solidFill>
                  <a:srgbClr val="19479C"/>
                </a:solidFill>
                <a:latin typeface="Calibri"/>
                <a:ea typeface="Calibri"/>
                <a:cs typeface="Calibri"/>
                <a:sym typeface="Calibri"/>
              </a:rPr>
              <a:t>.</a:t>
            </a:r>
          </a:p>
          <a:p>
            <a:pPr marL="457200" marR="0" lvl="1" indent="0" algn="l" rtl="0">
              <a:spcBef>
                <a:spcPts val="0"/>
              </a:spcBef>
              <a:spcAft>
                <a:spcPts val="0"/>
              </a:spcAft>
              <a:buClr>
                <a:srgbClr val="19479C"/>
              </a:buClr>
              <a:buSzPts val="1400"/>
              <a:buFont typeface="Calibri"/>
              <a:buNone/>
            </a:pPr>
            <a:r>
              <a:rPr lang="en-US" sz="1400" b="0" dirty="0">
                <a:solidFill>
                  <a:srgbClr val="19479C"/>
                </a:solidFill>
                <a:latin typeface="Calibri"/>
                <a:ea typeface="Calibri"/>
                <a:cs typeface="Calibri"/>
                <a:sym typeface="Calibri"/>
              </a:rPr>
              <a:t>2. </a:t>
            </a:r>
            <a:r>
              <a:rPr lang="en-US" sz="1400" b="0" dirty="0" err="1">
                <a:solidFill>
                  <a:srgbClr val="19479C"/>
                </a:solidFill>
                <a:latin typeface="Calibri"/>
                <a:ea typeface="Calibri"/>
                <a:cs typeface="Calibri"/>
                <a:sym typeface="Calibri"/>
              </a:rPr>
              <a:t>Tüketici</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Pazar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Kısıtlamaları</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Tüketici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Farkındalığı</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Eğitimi</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Avrupa'daki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birçok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tüketici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üretiminin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çevresel</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sosyal</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etkilerinin</a:t>
            </a:r>
            <a:r>
              <a:rPr lang="en-US" sz="1400" b="0" dirty="0">
                <a:solidFill>
                  <a:srgbClr val="19479C"/>
                </a:solidFill>
                <a:latin typeface="Calibri"/>
                <a:ea typeface="Calibri"/>
                <a:cs typeface="Calibri"/>
                <a:sym typeface="Calibri"/>
              </a:rPr>
              <a:t> tam </a:t>
            </a:r>
            <a:r>
              <a:rPr lang="en-US" sz="1400" b="0" dirty="0" err="1">
                <a:solidFill>
                  <a:srgbClr val="19479C"/>
                </a:solidFill>
                <a:latin typeface="Calibri"/>
                <a:ea typeface="Calibri"/>
                <a:cs typeface="Calibri"/>
                <a:sym typeface="Calibri"/>
              </a:rPr>
              <a:t>olarak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farkında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olmayabilir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genellikle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tüketicileri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seçimlerin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faydaları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konusunda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eğitme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zorluğuyla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karşı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karşıyadır</a:t>
            </a:r>
            <a:r>
              <a:rPr lang="en-US" sz="1400" b="0" dirty="0">
                <a:solidFill>
                  <a:srgbClr val="19479C"/>
                </a:solidFill>
                <a:latin typeface="Calibri"/>
                <a:ea typeface="Calibri"/>
                <a:cs typeface="Calibri"/>
                <a:sym typeface="Calibri"/>
              </a:rPr>
              <a:t>. Bu, </a:t>
            </a:r>
            <a:r>
              <a:rPr lang="en-US" sz="1400" b="0" dirty="0" err="1">
                <a:solidFill>
                  <a:srgbClr val="19479C"/>
                </a:solidFill>
                <a:latin typeface="Calibri"/>
                <a:ea typeface="Calibri"/>
                <a:cs typeface="Calibri"/>
                <a:sym typeface="Calibri"/>
              </a:rPr>
              <a:t>pazarlama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kampanyaları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şeffaflık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girişimleri</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farkındalığı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artırmak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çevre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örgütleriyle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iş</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birlikleri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içerebilir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Fiyat</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Duyarlılığı</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Tüketiciler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satın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alımlarında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fiyat</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konusunda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duyarlı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olabilir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genellikle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daha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düşük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fiyatlı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geleneksel</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ayakkabılarla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rekabet</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etme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kısıtlamasıyla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karşı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karşıyadır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kalite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dayanıklılık</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etik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üretim</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uygulamalarına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vurgu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yaparak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ürünler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için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daha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yüksek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fiyat</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noktalarını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haklı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çıkarmanın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yollarını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bulmalıdır</a:t>
            </a:r>
            <a:r>
              <a:rPr lang="en-US" sz="1400" b="0" dirty="0">
                <a:solidFill>
                  <a:srgbClr val="19479C"/>
                </a:solidFill>
                <a:latin typeface="Calibri"/>
                <a:ea typeface="Calibri"/>
                <a:cs typeface="Calibri"/>
                <a:sym typeface="Calibri"/>
              </a:rPr>
              <a:t>.</a:t>
            </a: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Sınırlı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Seçenekleri</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Avrupa'da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seçeneklerinin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bulunabilirliği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geleneksel</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ayakkabılara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kıyasla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sınırlı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olabilir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Tüketiciler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moda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tercihlerini</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işlevsel</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ihtiyaçlarını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karşılayan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stiller </a:t>
            </a:r>
            <a:r>
              <a:rPr lang="en-US" sz="1400" b="0" dirty="0" err="1">
                <a:solidFill>
                  <a:srgbClr val="19479C"/>
                </a:solidFill>
                <a:latin typeface="Calibri"/>
                <a:ea typeface="Calibri"/>
                <a:cs typeface="Calibri"/>
                <a:sym typeface="Calibri"/>
              </a:rPr>
              <a:t>bulma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konusunda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kısıtlamalarla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karşılaşabilir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ürün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serilerini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çeşitlendirerek</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tasarımcılarla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iş</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birliği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yaparak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kısıtlamayı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giderebilir</a:t>
            </a:r>
            <a:r>
              <a:rPr lang="en-US" sz="1400" b="0" dirty="0">
                <a:solidFill>
                  <a:srgbClr val="19479C"/>
                </a:solidFill>
                <a:latin typeface="Calibri"/>
                <a:ea typeface="Calibri"/>
                <a:cs typeface="Calibri"/>
                <a:sym typeface="Calibri"/>
              </a:rPr>
              <a:t>.</a:t>
            </a:r>
          </a:p>
          <a:p>
            <a:pPr marL="457200" marR="0" lvl="1" indent="0" algn="l" rtl="0">
              <a:spcBef>
                <a:spcPts val="0"/>
              </a:spcBef>
              <a:spcAft>
                <a:spcPts val="0"/>
              </a:spcAft>
              <a:buClr>
                <a:srgbClr val="19479C"/>
              </a:buClr>
              <a:buSzPts val="1400"/>
              <a:buFont typeface="Calibri"/>
              <a:buNone/>
            </a:pPr>
            <a:r>
              <a:rPr lang="en-US" sz="1400" b="0" dirty="0">
                <a:solidFill>
                  <a:srgbClr val="19479C"/>
                </a:solidFill>
                <a:latin typeface="Calibri"/>
                <a:ea typeface="Calibri"/>
                <a:cs typeface="Calibri"/>
                <a:sym typeface="Calibri"/>
              </a:rPr>
              <a:t>Moda </a:t>
            </a:r>
            <a:r>
              <a:rPr lang="en-US" sz="1400" b="0" dirty="0" err="1">
                <a:solidFill>
                  <a:srgbClr val="19479C"/>
                </a:solidFill>
                <a:latin typeface="Calibri"/>
                <a:ea typeface="Calibri"/>
                <a:cs typeface="Calibri"/>
                <a:sym typeface="Calibri"/>
              </a:rPr>
              <a:t>Trendleri</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Mevsimsellik</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Ayakkabı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endüstrisi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moda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trendlerinden</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mevsimsellikten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etkilenir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malzemelere</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etik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üretime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olan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bağlılıklarını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sürdürürken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hızla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değişen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trendlere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uydurmayı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zor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bulabilirler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Markaların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pazarda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alakalı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kalmak</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sürdürülebilir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ilkelere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uymak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arasında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bir</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denge</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kurmaları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gerekir</a:t>
            </a:r>
            <a:r>
              <a:rPr lang="en-US" sz="1400" b="0" dirty="0">
                <a:solidFill>
                  <a:srgbClr val="19479C"/>
                </a:solidFill>
                <a:latin typeface="Calibri"/>
                <a:ea typeface="Calibri"/>
                <a:cs typeface="Calibri"/>
                <a:sym typeface="Calibri"/>
              </a:rPr>
              <a:t>.</a:t>
            </a: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Yerleşik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Markalardan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Gelen</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Rekabet</a:t>
            </a:r>
            <a:endParaRPr lang="en-US" sz="1400" b="0" dirty="0">
              <a:solidFill>
                <a:srgbClr val="19479C"/>
              </a:solidFill>
              <a:latin typeface="Calibri"/>
              <a:ea typeface="Calibri"/>
              <a:cs typeface="Calibri"/>
              <a:sym typeface="Calibri"/>
            </a:endParaRPr>
          </a:p>
          <a:p>
            <a:pPr marL="457200" marR="0" lvl="1" indent="0" algn="l" rtl="0">
              <a:spcBef>
                <a:spcPts val="0"/>
              </a:spcBef>
              <a:spcAft>
                <a:spcPts val="0"/>
              </a:spcAft>
              <a:buClr>
                <a:srgbClr val="19479C"/>
              </a:buClr>
              <a:buSzPts val="1400"/>
              <a:buFont typeface="Calibri"/>
              <a:buNone/>
            </a:pPr>
            <a:r>
              <a:rPr lang="en-US" sz="1400" b="0" dirty="0" err="1">
                <a:solidFill>
                  <a:srgbClr val="19479C"/>
                </a:solidFill>
                <a:latin typeface="Calibri"/>
                <a:ea typeface="Calibri"/>
                <a:cs typeface="Calibri"/>
                <a:sym typeface="Calibri"/>
              </a:rPr>
              <a:t>Yerleşik</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ayakkabı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markaları</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pazara</a:t>
            </a:r>
            <a:r>
              <a:rPr lang="en-US" sz="1400" b="0" dirty="0">
                <a:solidFill>
                  <a:srgbClr val="19479C"/>
                </a:solidFill>
                <a:latin typeface="Calibri"/>
                <a:ea typeface="Calibri"/>
                <a:cs typeface="Calibri"/>
                <a:sym typeface="Calibri"/>
              </a:rPr>
              <a:t> hakim </a:t>
            </a:r>
            <a:r>
              <a:rPr lang="en-US" sz="1400" b="0" dirty="0" err="1">
                <a:solidFill>
                  <a:srgbClr val="19479C"/>
                </a:solidFill>
                <a:latin typeface="Calibri"/>
                <a:ea typeface="Calibri"/>
                <a:cs typeface="Calibri"/>
                <a:sym typeface="Calibri"/>
              </a:rPr>
              <a:t>olabilir</a:t>
            </a:r>
            <a:r>
              <a:rPr lang="en-US" sz="1400" b="0" dirty="0">
                <a:solidFill>
                  <a:srgbClr val="19479C"/>
                </a:solidFill>
                <a:latin typeface="Calibri"/>
                <a:ea typeface="Calibri"/>
                <a:cs typeface="Calibri"/>
                <a:sym typeface="Calibri"/>
              </a:rPr>
              <a:t> ve </a:t>
            </a:r>
            <a:r>
              <a:rPr lang="en-US" sz="1400" b="0" dirty="0" err="1">
                <a:solidFill>
                  <a:srgbClr val="19479C"/>
                </a:solidFill>
                <a:latin typeface="Calibri"/>
                <a:ea typeface="Calibri"/>
                <a:cs typeface="Calibri"/>
                <a:sym typeface="Calibri"/>
              </a:rPr>
              <a:t>önemli</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kaynaklara</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sahip</a:t>
            </a:r>
            <a:r>
              <a:rPr lang="en-US" sz="1400" b="0" dirty="0">
                <a:solidFill>
                  <a:srgbClr val="19479C"/>
                </a:solidFill>
                <a:latin typeface="Calibri"/>
                <a:ea typeface="Calibri"/>
                <a:cs typeface="Calibri"/>
                <a:sym typeface="Calibri"/>
              </a:rPr>
              <a:t> </a:t>
            </a:r>
            <a:r>
              <a:rPr lang="en-US" sz="1400" b="0" dirty="0" err="1">
                <a:solidFill>
                  <a:srgbClr val="19479C"/>
                </a:solidFill>
                <a:latin typeface="Calibri"/>
                <a:ea typeface="Calibri"/>
                <a:cs typeface="Calibri"/>
                <a:sym typeface="Calibri"/>
              </a:rPr>
              <a:t>olabilir</a:t>
            </a:r>
            <a:r>
              <a:rPr lang="tr-TR" sz="1400" b="0" dirty="0">
                <a:solidFill>
                  <a:srgbClr val="19479C"/>
                </a:solidFill>
                <a:latin typeface="Calibri"/>
                <a:ea typeface="Calibri"/>
                <a:cs typeface="Calibri"/>
                <a:sym typeface="Calibri"/>
              </a:rPr>
              <a:t> es pazarlama ve dağıtım için. Yeni sürdürülebilir markalar bu devlerle rekabette kısıtlamalarla karşılaşabilir. Bunu aşmak için sürdürülebilir markalar benzersiz tasarım estetiği ve sürdürülebilirlik hikaye anlatımı ile kendilerini farklılaştırabilirler.</a:t>
            </a:r>
          </a:p>
          <a:p>
            <a:pPr marL="457200" marR="0" lvl="1" indent="0" algn="l" rtl="0">
              <a:spcBef>
                <a:spcPts val="0"/>
              </a:spcBef>
              <a:spcAft>
                <a:spcPts val="0"/>
              </a:spcAft>
              <a:buClr>
                <a:srgbClr val="19479C"/>
              </a:buClr>
              <a:buSzPts val="1400"/>
              <a:buFont typeface="Calibri"/>
              <a:buNone/>
            </a:pPr>
            <a:r>
              <a:rPr lang="tr-TR" sz="1400" b="0" dirty="0">
                <a:solidFill>
                  <a:srgbClr val="19479C"/>
                </a:solidFill>
                <a:latin typeface="Calibri"/>
                <a:ea typeface="Calibri"/>
                <a:cs typeface="Calibri"/>
                <a:sym typeface="Calibri"/>
              </a:rPr>
              <a:t>Tedarik Zinciri Kısıtlamaları</a:t>
            </a:r>
          </a:p>
          <a:p>
            <a:pPr marL="457200" marR="0" lvl="1" indent="0" algn="l" rtl="0">
              <a:spcBef>
                <a:spcPts val="0"/>
              </a:spcBef>
              <a:spcAft>
                <a:spcPts val="0"/>
              </a:spcAft>
              <a:buClr>
                <a:srgbClr val="19479C"/>
              </a:buClr>
              <a:buSzPts val="1400"/>
              <a:buFont typeface="Calibri"/>
              <a:buNone/>
            </a:pPr>
            <a:r>
              <a:rPr lang="tr-TR" sz="1400" b="0" dirty="0">
                <a:solidFill>
                  <a:srgbClr val="19479C"/>
                </a:solidFill>
                <a:latin typeface="Calibri"/>
                <a:ea typeface="Calibri"/>
                <a:cs typeface="Calibri"/>
                <a:sym typeface="Calibri"/>
              </a:rPr>
              <a:t>Sürdürülebilir malzemeler tedarik etmek ve etik tedarik zinciri uygulamalarını sağlamak zor olabilir. Bazı bölgelerde sürdürülebilir malzemeler konusunda uzmanlaşmış tedarikçiler olmayabilir ve bu da üretimde kısıtlamalara yol açabilir. Markaların sorumlu tedarikçilerle ilişki kurmaya yatırım yapması veya küresel kaynak seçeneklerini keşfetmesi gerekebilir.</a:t>
            </a:r>
          </a:p>
          <a:p>
            <a:pPr marL="457200" marR="0" lvl="1" indent="0" algn="l" rtl="0">
              <a:spcBef>
                <a:spcPts val="0"/>
              </a:spcBef>
              <a:spcAft>
                <a:spcPts val="0"/>
              </a:spcAft>
              <a:buClr>
                <a:srgbClr val="19479C"/>
              </a:buClr>
              <a:buSzPts val="1400"/>
              <a:buFont typeface="Calibri"/>
              <a:buNone/>
            </a:pPr>
            <a:r>
              <a:rPr lang="tr-TR" sz="1400" b="0" dirty="0">
                <a:solidFill>
                  <a:srgbClr val="19479C"/>
                </a:solidFill>
                <a:latin typeface="Calibri"/>
                <a:ea typeface="Calibri"/>
                <a:cs typeface="Calibri"/>
                <a:sym typeface="Calibri"/>
              </a:rPr>
              <a:t>Tüketici Şüpheciliği</a:t>
            </a:r>
          </a:p>
          <a:p>
            <a:pPr marL="457200" marR="0" lvl="1" indent="0" algn="l" rtl="0">
              <a:spcBef>
                <a:spcPts val="0"/>
              </a:spcBef>
              <a:spcAft>
                <a:spcPts val="0"/>
              </a:spcAft>
              <a:buClr>
                <a:srgbClr val="19479C"/>
              </a:buClr>
              <a:buSzPts val="1400"/>
              <a:buFont typeface="Calibri"/>
              <a:buNone/>
            </a:pPr>
            <a:r>
              <a:rPr lang="tr-TR" sz="1400" b="0" dirty="0">
                <a:solidFill>
                  <a:srgbClr val="19479C"/>
                </a:solidFill>
                <a:latin typeface="Calibri"/>
                <a:ea typeface="Calibri"/>
                <a:cs typeface="Calibri"/>
                <a:sym typeface="Calibri"/>
              </a:rPr>
              <a:t>Avrupa'daki bazı tüketiciler, markaların sürdürülebilir olduklarını yanlış bir şekilde iddia ettikleri yeşil aklamaya şüpheyle yaklaşabilir. Sürdürülebilir ayakkabı markaları, tüketici şüpheciliğinin üstesinden gelmek için özgünlük ve şeffaflık göstermelidir. Bunu üçüncü taraf sertifikaları, tedarik zinciri görünürlüğü ve sürdürülebilirlik çabalarının açık iletişimi yoluyla başarabilirler.</a:t>
            </a:r>
          </a:p>
          <a:p>
            <a:pPr marL="457200" marR="0" lvl="1" indent="0" algn="l" rtl="0">
              <a:spcBef>
                <a:spcPts val="0"/>
              </a:spcBef>
              <a:spcAft>
                <a:spcPts val="0"/>
              </a:spcAft>
              <a:buClr>
                <a:srgbClr val="19479C"/>
              </a:buClr>
              <a:buSzPts val="1400"/>
              <a:buFont typeface="Calibri"/>
              <a:buNone/>
            </a:pPr>
            <a:r>
              <a:rPr lang="tr-TR" sz="1400" b="0" dirty="0">
                <a:solidFill>
                  <a:srgbClr val="19479C"/>
                </a:solidFill>
                <a:latin typeface="Calibri"/>
                <a:ea typeface="Calibri"/>
                <a:cs typeface="Calibri"/>
                <a:sym typeface="Calibri"/>
              </a:rPr>
              <a:t>Sınırlı Dağıtım Kanalları</a:t>
            </a:r>
          </a:p>
          <a:p>
            <a:pPr marL="457200" marR="0" lvl="1" indent="0" algn="l" rtl="0">
              <a:spcBef>
                <a:spcPts val="0"/>
              </a:spcBef>
              <a:spcAft>
                <a:spcPts val="0"/>
              </a:spcAft>
              <a:buClr>
                <a:srgbClr val="19479C"/>
              </a:buClr>
              <a:buSzPts val="1400"/>
              <a:buFont typeface="Calibri"/>
              <a:buNone/>
            </a:pPr>
            <a:r>
              <a:rPr lang="tr-TR" sz="1400" b="0" dirty="0">
                <a:solidFill>
                  <a:srgbClr val="19479C"/>
                </a:solidFill>
                <a:latin typeface="Calibri"/>
                <a:ea typeface="Calibri"/>
                <a:cs typeface="Calibri"/>
                <a:sym typeface="Calibri"/>
              </a:rPr>
              <a:t>Sürdürülebilir ayakkabı markalarının, daha büyük, geleneksel markalara kıyasla dağıtım kanallarına sınırlı erişimi olabilir. Perakende ortaklıkları güvence altına almada kısıtlamalarla karşılaşabilirler. Markalar, e-ticaret, pop-</a:t>
            </a:r>
            <a:r>
              <a:rPr lang="tr-TR" sz="1400" b="0" dirty="0" err="1">
                <a:solidFill>
                  <a:srgbClr val="19479C"/>
                </a:solidFill>
                <a:latin typeface="Calibri"/>
                <a:ea typeface="Calibri"/>
                <a:cs typeface="Calibri"/>
                <a:sym typeface="Calibri"/>
              </a:rPr>
              <a:t>up</a:t>
            </a:r>
            <a:r>
              <a:rPr lang="tr-TR" sz="1400" b="0" dirty="0">
                <a:solidFill>
                  <a:srgbClr val="19479C"/>
                </a:solidFill>
                <a:latin typeface="Calibri"/>
                <a:ea typeface="Calibri"/>
                <a:cs typeface="Calibri"/>
                <a:sym typeface="Calibri"/>
              </a:rPr>
              <a:t> mağazalar ve doğrudan tüketiciye yönelik modelleri keşfederek bunun üstesinden gelebilirler. Kültürel ve Bölgesel Tercihler</a:t>
            </a:r>
          </a:p>
          <a:p>
            <a:pPr marL="457200" marR="0" lvl="1" indent="0" algn="l" rtl="0">
              <a:spcBef>
                <a:spcPts val="0"/>
              </a:spcBef>
              <a:spcAft>
                <a:spcPts val="0"/>
              </a:spcAft>
              <a:buClr>
                <a:srgbClr val="19479C"/>
              </a:buClr>
              <a:buSzPts val="1400"/>
              <a:buFont typeface="Calibri"/>
              <a:buNone/>
            </a:pPr>
            <a:r>
              <a:rPr lang="tr-TR" sz="1400" b="0" dirty="0">
                <a:solidFill>
                  <a:srgbClr val="19479C"/>
                </a:solidFill>
                <a:latin typeface="Calibri"/>
                <a:ea typeface="Calibri"/>
                <a:cs typeface="Calibri"/>
                <a:sym typeface="Calibri"/>
              </a:rPr>
              <a:t>Avrupa'daki farklı bölgelerin ayakkabı stilleri ve malzemeleri için farklı tercihleri ​​olabilir. Sürdürülebilir markalar ürünlerini tasarlarken ve pazarlarken bu kültürel ve bölgesel faktörleri göz önünde bulundurmalıdır. Örneğin, bazı bölgeler vegan veya derisiz seçenekleri tercih ederken, diğerleri geleneksel deriye öncelik verebilir. Bu zorlukların üstesinden gelmek, sürdürülebilir ayakkabı sektöründe başarılı bir pazar penetrasyonuna ve büyümeye yol açabilir.</a:t>
            </a:r>
            <a:endParaRPr b="0" dirty="0"/>
          </a:p>
        </p:txBody>
      </p:sp>
      <p:sp>
        <p:nvSpPr>
          <p:cNvPr id="377" name="Google Shape;37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800"/>
              <a:buFont typeface="Calibri"/>
              <a:buNone/>
            </a:pPr>
            <a:r>
              <a:rPr lang="en-US" sz="1800" dirty="0" err="1">
                <a:latin typeface="Calibri"/>
                <a:ea typeface="Calibri"/>
                <a:cs typeface="Calibri"/>
                <a:sym typeface="Calibri"/>
              </a:rPr>
              <a:t>Kitle</a:t>
            </a:r>
            <a:r>
              <a:rPr lang="en-US" sz="1800" dirty="0">
                <a:latin typeface="Calibri"/>
                <a:ea typeface="Calibri"/>
                <a:cs typeface="Calibri"/>
                <a:sym typeface="Calibri"/>
              </a:rPr>
              <a:t> </a:t>
            </a:r>
            <a:r>
              <a:rPr lang="en-US" sz="1800" dirty="0" err="1">
                <a:latin typeface="Calibri"/>
                <a:ea typeface="Calibri"/>
                <a:cs typeface="Calibri"/>
                <a:sym typeface="Calibri"/>
              </a:rPr>
              <a:t>özelleştirme</a:t>
            </a:r>
            <a:r>
              <a:rPr lang="en-US" sz="1800" dirty="0">
                <a:latin typeface="Calibri"/>
                <a:ea typeface="Calibri"/>
                <a:cs typeface="Calibri"/>
                <a:sym typeface="Calibri"/>
              </a:rPr>
              <a:t>, </a:t>
            </a:r>
            <a:r>
              <a:rPr lang="en-US" sz="1800" dirty="0" err="1">
                <a:latin typeface="Calibri"/>
                <a:ea typeface="Calibri"/>
                <a:cs typeface="Calibri"/>
                <a:sym typeface="Calibri"/>
              </a:rPr>
              <a:t>seri</a:t>
            </a:r>
            <a:r>
              <a:rPr lang="en-US" sz="1800" dirty="0">
                <a:latin typeface="Calibri"/>
                <a:ea typeface="Calibri"/>
                <a:cs typeface="Calibri"/>
                <a:sym typeface="Calibri"/>
              </a:rPr>
              <a:t> </a:t>
            </a:r>
            <a:r>
              <a:rPr lang="en-US" sz="1800" dirty="0" err="1">
                <a:latin typeface="Calibri"/>
                <a:ea typeface="Calibri"/>
                <a:cs typeface="Calibri"/>
                <a:sym typeface="Calibri"/>
              </a:rPr>
              <a:t>üretimin</a:t>
            </a:r>
            <a:r>
              <a:rPr lang="en-US" sz="1800" dirty="0">
                <a:latin typeface="Calibri"/>
                <a:ea typeface="Calibri"/>
                <a:cs typeface="Calibri"/>
                <a:sym typeface="Calibri"/>
              </a:rPr>
              <a:t> </a:t>
            </a:r>
            <a:r>
              <a:rPr lang="en-US" sz="1800" dirty="0" err="1">
                <a:latin typeface="Calibri"/>
                <a:ea typeface="Calibri"/>
                <a:cs typeface="Calibri"/>
                <a:sym typeface="Calibri"/>
              </a:rPr>
              <a:t>verimliliğini</a:t>
            </a:r>
            <a:r>
              <a:rPr lang="en-US" sz="1800" dirty="0">
                <a:latin typeface="Calibri"/>
                <a:ea typeface="Calibri"/>
                <a:cs typeface="Calibri"/>
                <a:sym typeface="Calibri"/>
              </a:rPr>
              <a:t> </a:t>
            </a:r>
            <a:r>
              <a:rPr lang="en-US" sz="1800" dirty="0" err="1">
                <a:latin typeface="Calibri"/>
                <a:ea typeface="Calibri"/>
                <a:cs typeface="Calibri"/>
                <a:sym typeface="Calibri"/>
              </a:rPr>
              <a:t>ısmarlama</a:t>
            </a:r>
            <a:r>
              <a:rPr lang="en-US" sz="1800" dirty="0">
                <a:latin typeface="Calibri"/>
                <a:ea typeface="Calibri"/>
                <a:cs typeface="Calibri"/>
                <a:sym typeface="Calibri"/>
              </a:rPr>
              <a:t> </a:t>
            </a:r>
            <a:r>
              <a:rPr lang="en-US" sz="1800" dirty="0" err="1">
                <a:latin typeface="Calibri"/>
                <a:ea typeface="Calibri"/>
                <a:cs typeface="Calibri"/>
                <a:sym typeface="Calibri"/>
              </a:rPr>
              <a:t>işçiliğin</a:t>
            </a:r>
            <a:r>
              <a:rPr lang="en-US" sz="1800" dirty="0">
                <a:latin typeface="Calibri"/>
                <a:ea typeface="Calibri"/>
                <a:cs typeface="Calibri"/>
                <a:sym typeface="Calibri"/>
              </a:rPr>
              <a:t> </a:t>
            </a:r>
            <a:r>
              <a:rPr lang="en-US" sz="1800" dirty="0" err="1">
                <a:latin typeface="Calibri"/>
                <a:ea typeface="Calibri"/>
                <a:cs typeface="Calibri"/>
                <a:sym typeface="Calibri"/>
              </a:rPr>
              <a:t>kişiselleştirilmesiyle</a:t>
            </a:r>
            <a:r>
              <a:rPr lang="en-US" sz="1800" dirty="0">
                <a:latin typeface="Calibri"/>
                <a:ea typeface="Calibri"/>
                <a:cs typeface="Calibri"/>
                <a:sym typeface="Calibri"/>
              </a:rPr>
              <a:t> </a:t>
            </a:r>
            <a:r>
              <a:rPr lang="en-US" sz="1800" dirty="0" err="1">
                <a:latin typeface="Calibri"/>
                <a:ea typeface="Calibri"/>
                <a:cs typeface="Calibri"/>
                <a:sym typeface="Calibri"/>
              </a:rPr>
              <a:t>harmanlayan</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üretim</a:t>
            </a:r>
            <a:r>
              <a:rPr lang="en-US" sz="1800" dirty="0">
                <a:latin typeface="Calibri"/>
                <a:ea typeface="Calibri"/>
                <a:cs typeface="Calibri"/>
                <a:sym typeface="Calibri"/>
              </a:rPr>
              <a:t> </a:t>
            </a:r>
            <a:r>
              <a:rPr lang="en-US" sz="1800" dirty="0" err="1">
                <a:latin typeface="Calibri"/>
                <a:ea typeface="Calibri"/>
                <a:cs typeface="Calibri"/>
                <a:sym typeface="Calibri"/>
              </a:rPr>
              <a:t>stratejisidir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endüstrisi</a:t>
            </a:r>
            <a:r>
              <a:rPr lang="en-US" sz="1800" dirty="0">
                <a:latin typeface="Calibri"/>
                <a:ea typeface="Calibri"/>
                <a:cs typeface="Calibri"/>
                <a:sym typeface="Calibri"/>
              </a:rPr>
              <a:t> </a:t>
            </a:r>
            <a:r>
              <a:rPr lang="en-US" sz="1800" dirty="0" err="1">
                <a:latin typeface="Calibri"/>
                <a:ea typeface="Calibri"/>
                <a:cs typeface="Calibri"/>
                <a:sym typeface="Calibri"/>
              </a:rPr>
              <a:t>bağlamında</a:t>
            </a:r>
            <a:r>
              <a:rPr lang="en-US" sz="1800" dirty="0">
                <a:latin typeface="Calibri"/>
                <a:ea typeface="Calibri"/>
                <a:cs typeface="Calibri"/>
                <a:sym typeface="Calibri"/>
              </a:rPr>
              <a:t>, her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çiftin</a:t>
            </a:r>
            <a:r>
              <a:rPr lang="en-US" sz="1800" dirty="0">
                <a:latin typeface="Calibri"/>
                <a:ea typeface="Calibri"/>
                <a:cs typeface="Calibri"/>
                <a:sym typeface="Calibri"/>
              </a:rPr>
              <a:t> </a:t>
            </a:r>
            <a:r>
              <a:rPr lang="en-US" sz="1800" dirty="0" err="1">
                <a:latin typeface="Calibri"/>
                <a:ea typeface="Calibri"/>
                <a:cs typeface="Calibri"/>
                <a:sym typeface="Calibri"/>
              </a:rPr>
              <a:t>müşterinin</a:t>
            </a:r>
            <a:r>
              <a:rPr lang="en-US" sz="1800" dirty="0">
                <a:latin typeface="Calibri"/>
                <a:ea typeface="Calibri"/>
                <a:cs typeface="Calibri"/>
                <a:sym typeface="Calibri"/>
              </a:rPr>
              <a:t> </a:t>
            </a:r>
            <a:r>
              <a:rPr lang="en-US" sz="1800" dirty="0" err="1">
                <a:latin typeface="Calibri"/>
                <a:ea typeface="Calibri"/>
                <a:cs typeface="Calibri"/>
                <a:sym typeface="Calibri"/>
              </a:rPr>
              <a:t>tercihlerine</a:t>
            </a:r>
            <a:r>
              <a:rPr lang="en-US" sz="1800" dirty="0">
                <a:latin typeface="Calibri"/>
                <a:ea typeface="Calibri"/>
                <a:cs typeface="Calibri"/>
                <a:sym typeface="Calibri"/>
              </a:rPr>
              <a:t> ve </a:t>
            </a:r>
            <a:r>
              <a:rPr lang="en-US" sz="1800" dirty="0" err="1">
                <a:latin typeface="Calibri"/>
                <a:ea typeface="Calibri"/>
                <a:cs typeface="Calibri"/>
                <a:sym typeface="Calibri"/>
              </a:rPr>
              <a:t>ayak</a:t>
            </a:r>
            <a:r>
              <a:rPr lang="en-US" sz="1800" dirty="0">
                <a:latin typeface="Calibri"/>
                <a:ea typeface="Calibri"/>
                <a:cs typeface="Calibri"/>
                <a:sym typeface="Calibri"/>
              </a:rPr>
              <a:t> </a:t>
            </a:r>
            <a:r>
              <a:rPr lang="en-US" sz="1800" dirty="0" err="1">
                <a:latin typeface="Calibri"/>
                <a:ea typeface="Calibri"/>
                <a:cs typeface="Calibri"/>
                <a:sym typeface="Calibri"/>
              </a:rPr>
              <a:t>ölçülerine</a:t>
            </a:r>
            <a:r>
              <a:rPr lang="en-US" sz="1800" dirty="0">
                <a:latin typeface="Calibri"/>
                <a:ea typeface="Calibri"/>
                <a:cs typeface="Calibri"/>
                <a:sym typeface="Calibri"/>
              </a:rPr>
              <a:t> </a:t>
            </a:r>
            <a:r>
              <a:rPr lang="en-US" sz="1800" dirty="0" err="1">
                <a:latin typeface="Calibri"/>
                <a:ea typeface="Calibri"/>
                <a:cs typeface="Calibri"/>
                <a:sym typeface="Calibri"/>
              </a:rPr>
              <a:t>göre</a:t>
            </a:r>
            <a:r>
              <a:rPr lang="en-US" sz="1800" dirty="0">
                <a:latin typeface="Calibri"/>
                <a:ea typeface="Calibri"/>
                <a:cs typeface="Calibri"/>
                <a:sym typeface="Calibri"/>
              </a:rPr>
              <a:t> </a:t>
            </a:r>
            <a:r>
              <a:rPr lang="en-US" sz="1800" dirty="0" err="1">
                <a:latin typeface="Calibri"/>
                <a:ea typeface="Calibri"/>
                <a:cs typeface="Calibri"/>
                <a:sym typeface="Calibri"/>
              </a:rPr>
              <a:t>benzersiz</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şekilde</a:t>
            </a:r>
            <a:r>
              <a:rPr lang="en-US" sz="1800" dirty="0">
                <a:latin typeface="Calibri"/>
                <a:ea typeface="Calibri"/>
                <a:cs typeface="Calibri"/>
                <a:sym typeface="Calibri"/>
              </a:rPr>
              <a:t> </a:t>
            </a:r>
            <a:r>
              <a:rPr lang="en-US" sz="1800" dirty="0" err="1">
                <a:latin typeface="Calibri"/>
                <a:ea typeface="Calibri"/>
                <a:cs typeface="Calibri"/>
                <a:sym typeface="Calibri"/>
              </a:rPr>
              <a:t>uyarlanmasını</a:t>
            </a:r>
            <a:r>
              <a:rPr lang="en-US" sz="1800" dirty="0">
                <a:latin typeface="Calibri"/>
                <a:ea typeface="Calibri"/>
                <a:cs typeface="Calibri"/>
                <a:sym typeface="Calibri"/>
              </a:rPr>
              <a:t> </a:t>
            </a:r>
            <a:r>
              <a:rPr lang="en-US" sz="1800" dirty="0" err="1">
                <a:latin typeface="Calibri"/>
                <a:ea typeface="Calibri"/>
                <a:cs typeface="Calibri"/>
                <a:sym typeface="Calibri"/>
              </a:rPr>
              <a:t>sağlayarak</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büyük</a:t>
            </a:r>
            <a:r>
              <a:rPr lang="en-US" sz="1800" dirty="0">
                <a:latin typeface="Calibri"/>
                <a:ea typeface="Calibri"/>
                <a:cs typeface="Calibri"/>
                <a:sym typeface="Calibri"/>
              </a:rPr>
              <a:t> </a:t>
            </a:r>
            <a:r>
              <a:rPr lang="en-US" sz="1800" dirty="0" err="1">
                <a:latin typeface="Calibri"/>
                <a:ea typeface="Calibri"/>
                <a:cs typeface="Calibri"/>
                <a:sym typeface="Calibri"/>
              </a:rPr>
              <a:t>ölçekte</a:t>
            </a:r>
            <a:r>
              <a:rPr lang="en-US" sz="1800" dirty="0">
                <a:latin typeface="Calibri"/>
                <a:ea typeface="Calibri"/>
                <a:cs typeface="Calibri"/>
                <a:sym typeface="Calibri"/>
              </a:rPr>
              <a:t> </a:t>
            </a:r>
            <a:r>
              <a:rPr lang="en-US" sz="1800" dirty="0" err="1">
                <a:latin typeface="Calibri"/>
                <a:ea typeface="Calibri"/>
                <a:cs typeface="Calibri"/>
                <a:sym typeface="Calibri"/>
              </a:rPr>
              <a:t>kişiselleştirilmiş</a:t>
            </a:r>
            <a:r>
              <a:rPr lang="en-US" sz="1800" dirty="0">
                <a:latin typeface="Calibri"/>
                <a:ea typeface="Calibri"/>
                <a:cs typeface="Calibri"/>
                <a:sym typeface="Calibri"/>
              </a:rPr>
              <a:t> </a:t>
            </a:r>
            <a:r>
              <a:rPr lang="en-US" sz="1800" dirty="0" err="1">
                <a:latin typeface="Calibri"/>
                <a:ea typeface="Calibri"/>
                <a:cs typeface="Calibri"/>
                <a:sym typeface="Calibri"/>
              </a:rPr>
              <a:t>ayakkabılar</a:t>
            </a:r>
            <a:r>
              <a:rPr lang="en-US" sz="1800" dirty="0">
                <a:latin typeface="Calibri"/>
                <a:ea typeface="Calibri"/>
                <a:cs typeface="Calibri"/>
                <a:sym typeface="Calibri"/>
              </a:rPr>
              <a:t> </a:t>
            </a:r>
            <a:r>
              <a:rPr lang="en-US" sz="1800" dirty="0" err="1">
                <a:latin typeface="Calibri"/>
                <a:ea typeface="Calibri"/>
                <a:cs typeface="Calibri"/>
                <a:sym typeface="Calibri"/>
              </a:rPr>
              <a:t>yaratma</a:t>
            </a:r>
            <a:r>
              <a:rPr lang="en-US" sz="1800" dirty="0">
                <a:latin typeface="Calibri"/>
                <a:ea typeface="Calibri"/>
                <a:cs typeface="Calibri"/>
                <a:sym typeface="Calibri"/>
              </a:rPr>
              <a:t> </a:t>
            </a:r>
            <a:r>
              <a:rPr lang="en-US" sz="1800" dirty="0" err="1">
                <a:latin typeface="Calibri"/>
                <a:ea typeface="Calibri"/>
                <a:cs typeface="Calibri"/>
                <a:sym typeface="Calibri"/>
              </a:rPr>
              <a:t>yeteneğini</a:t>
            </a:r>
            <a:r>
              <a:rPr lang="en-US" sz="1800" dirty="0">
                <a:latin typeface="Calibri"/>
                <a:ea typeface="Calibri"/>
                <a:cs typeface="Calibri"/>
                <a:sym typeface="Calibri"/>
              </a:rPr>
              <a:t> </a:t>
            </a:r>
            <a:r>
              <a:rPr lang="en-US" sz="1800" dirty="0" err="1">
                <a:latin typeface="Calibri"/>
                <a:ea typeface="Calibri"/>
                <a:cs typeface="Calibri"/>
                <a:sym typeface="Calibri"/>
              </a:rPr>
              <a:t>ifade</a:t>
            </a:r>
            <a:r>
              <a:rPr lang="en-US" sz="1800" dirty="0">
                <a:latin typeface="Calibri"/>
                <a:ea typeface="Calibri"/>
                <a:cs typeface="Calibri"/>
                <a:sym typeface="Calibri"/>
              </a:rPr>
              <a:t> </a:t>
            </a:r>
            <a:r>
              <a:rPr lang="en-US" sz="1800" dirty="0" err="1">
                <a:latin typeface="Calibri"/>
                <a:ea typeface="Calibri"/>
                <a:cs typeface="Calibri"/>
                <a:sym typeface="Calibri"/>
              </a:rPr>
              <a:t>eder</a:t>
            </a:r>
            <a:r>
              <a:rPr lang="en-US" sz="1800" dirty="0">
                <a:latin typeface="Calibri"/>
                <a:ea typeface="Calibri"/>
                <a:cs typeface="Calibri"/>
                <a:sym typeface="Calibri"/>
              </a:rPr>
              <a:t>. </a:t>
            </a:r>
            <a:r>
              <a:rPr lang="en-US" sz="1800" dirty="0" err="1">
                <a:latin typeface="Calibri"/>
                <a:ea typeface="Calibri"/>
                <a:cs typeface="Calibri"/>
                <a:sym typeface="Calibri"/>
              </a:rPr>
              <a:t>Aynı</a:t>
            </a:r>
            <a:r>
              <a:rPr lang="en-US" sz="1800" dirty="0">
                <a:latin typeface="Calibri"/>
                <a:ea typeface="Calibri"/>
                <a:cs typeface="Calibri"/>
                <a:sym typeface="Calibri"/>
              </a:rPr>
              <a:t>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toplu</a:t>
            </a:r>
            <a:r>
              <a:rPr lang="en-US" sz="1800" dirty="0">
                <a:latin typeface="Calibri"/>
                <a:ea typeface="Calibri"/>
                <a:cs typeface="Calibri"/>
                <a:sym typeface="Calibri"/>
              </a:rPr>
              <a:t>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üretildiği</a:t>
            </a:r>
            <a:r>
              <a:rPr lang="en-US" sz="1800" dirty="0">
                <a:latin typeface="Calibri"/>
                <a:ea typeface="Calibri"/>
                <a:cs typeface="Calibri"/>
                <a:sym typeface="Calibri"/>
              </a:rPr>
              <a:t> </a:t>
            </a:r>
            <a:r>
              <a:rPr lang="en-US" sz="1800" dirty="0" err="1">
                <a:latin typeface="Calibri"/>
                <a:ea typeface="Calibri"/>
                <a:cs typeface="Calibri"/>
                <a:sym typeface="Calibri"/>
              </a:rPr>
              <a:t>geleneksel</a:t>
            </a:r>
            <a:r>
              <a:rPr lang="en-US" sz="1800" dirty="0">
                <a:latin typeface="Calibri"/>
                <a:ea typeface="Calibri"/>
                <a:cs typeface="Calibri"/>
                <a:sym typeface="Calibri"/>
              </a:rPr>
              <a:t> </a:t>
            </a:r>
            <a:r>
              <a:rPr lang="en-US" sz="1800" dirty="0" err="1">
                <a:latin typeface="Calibri"/>
                <a:ea typeface="Calibri"/>
                <a:cs typeface="Calibri"/>
                <a:sym typeface="Calibri"/>
              </a:rPr>
              <a:t>seri</a:t>
            </a:r>
            <a:r>
              <a:rPr lang="en-US" sz="1800" dirty="0">
                <a:latin typeface="Calibri"/>
                <a:ea typeface="Calibri"/>
                <a:cs typeface="Calibri"/>
                <a:sym typeface="Calibri"/>
              </a:rPr>
              <a:t> </a:t>
            </a:r>
            <a:r>
              <a:rPr lang="en-US" sz="1800" dirty="0" err="1">
                <a:latin typeface="Calibri"/>
                <a:ea typeface="Calibri"/>
                <a:cs typeface="Calibri"/>
                <a:sym typeface="Calibri"/>
              </a:rPr>
              <a:t>üretimden</a:t>
            </a:r>
            <a:r>
              <a:rPr lang="en-US" sz="1800" dirty="0">
                <a:latin typeface="Calibri"/>
                <a:ea typeface="Calibri"/>
                <a:cs typeface="Calibri"/>
                <a:sym typeface="Calibri"/>
              </a:rPr>
              <a:t> </a:t>
            </a:r>
            <a:r>
              <a:rPr lang="en-US" sz="1800" dirty="0" err="1">
                <a:latin typeface="Calibri"/>
                <a:ea typeface="Calibri"/>
                <a:cs typeface="Calibri"/>
                <a:sym typeface="Calibri"/>
              </a:rPr>
              <a:t>farklı</a:t>
            </a:r>
            <a:r>
              <a:rPr lang="en-US" sz="1800" dirty="0">
                <a:latin typeface="Calibri"/>
                <a:ea typeface="Calibri"/>
                <a:cs typeface="Calibri"/>
                <a:sym typeface="Calibri"/>
              </a:rPr>
              <a:t>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kitle</a:t>
            </a:r>
            <a:r>
              <a:rPr lang="en-US" sz="1800" dirty="0">
                <a:latin typeface="Calibri"/>
                <a:ea typeface="Calibri"/>
                <a:cs typeface="Calibri"/>
                <a:sym typeface="Calibri"/>
              </a:rPr>
              <a:t> </a:t>
            </a:r>
            <a:r>
              <a:rPr lang="en-US" sz="1800" dirty="0" err="1">
                <a:latin typeface="Calibri"/>
                <a:ea typeface="Calibri"/>
                <a:cs typeface="Calibri"/>
                <a:sym typeface="Calibri"/>
              </a:rPr>
              <a:t>özelleştirme</a:t>
            </a:r>
            <a:r>
              <a:rPr lang="en-US" sz="1800" dirty="0">
                <a:latin typeface="Calibri"/>
                <a:ea typeface="Calibri"/>
                <a:cs typeface="Calibri"/>
                <a:sym typeface="Calibri"/>
              </a:rPr>
              <a:t>, her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müşterinin</a:t>
            </a:r>
            <a:r>
              <a:rPr lang="en-US" sz="1800" dirty="0">
                <a:latin typeface="Calibri"/>
                <a:ea typeface="Calibri"/>
                <a:cs typeface="Calibri"/>
                <a:sym typeface="Calibri"/>
              </a:rPr>
              <a:t> </a:t>
            </a:r>
            <a:r>
              <a:rPr lang="en-US" sz="1800" dirty="0" err="1">
                <a:latin typeface="Calibri"/>
                <a:ea typeface="Calibri"/>
                <a:cs typeface="Calibri"/>
                <a:sym typeface="Calibri"/>
              </a:rPr>
              <a:t>özel</a:t>
            </a:r>
            <a:r>
              <a:rPr lang="en-US" sz="1800" dirty="0">
                <a:latin typeface="Calibri"/>
                <a:ea typeface="Calibri"/>
                <a:cs typeface="Calibri"/>
                <a:sym typeface="Calibri"/>
              </a:rPr>
              <a:t> </a:t>
            </a:r>
            <a:r>
              <a:rPr lang="en-US" sz="1800" dirty="0" err="1">
                <a:latin typeface="Calibri"/>
                <a:ea typeface="Calibri"/>
                <a:cs typeface="Calibri"/>
                <a:sym typeface="Calibri"/>
              </a:rPr>
              <a:t>ihtiyaç</a:t>
            </a:r>
            <a:r>
              <a:rPr lang="en-US" sz="1800" dirty="0">
                <a:latin typeface="Calibri"/>
                <a:ea typeface="Calibri"/>
                <a:cs typeface="Calibri"/>
                <a:sym typeface="Calibri"/>
              </a:rPr>
              <a:t> ve </a:t>
            </a:r>
            <a:r>
              <a:rPr lang="en-US" sz="1800" dirty="0" err="1">
                <a:latin typeface="Calibri"/>
                <a:ea typeface="Calibri"/>
                <a:cs typeface="Calibri"/>
                <a:sym typeface="Calibri"/>
              </a:rPr>
              <a:t>isteklerine</a:t>
            </a:r>
            <a:r>
              <a:rPr lang="en-US" sz="1800" dirty="0">
                <a:latin typeface="Calibri"/>
                <a:ea typeface="Calibri"/>
                <a:cs typeface="Calibri"/>
                <a:sym typeface="Calibri"/>
              </a:rPr>
              <a:t> </a:t>
            </a:r>
            <a:r>
              <a:rPr lang="en-US" sz="1800" dirty="0" err="1">
                <a:latin typeface="Calibri"/>
                <a:ea typeface="Calibri"/>
                <a:cs typeface="Calibri"/>
                <a:sym typeface="Calibri"/>
              </a:rPr>
              <a:t>uygun</a:t>
            </a:r>
            <a:r>
              <a:rPr lang="en-US" sz="1800" dirty="0">
                <a:latin typeface="Calibri"/>
                <a:ea typeface="Calibri"/>
                <a:cs typeface="Calibri"/>
                <a:sym typeface="Calibri"/>
              </a:rPr>
              <a:t> </a:t>
            </a:r>
            <a:r>
              <a:rPr lang="en-US" sz="1800" dirty="0" err="1">
                <a:latin typeface="Calibri"/>
                <a:ea typeface="Calibri"/>
                <a:cs typeface="Calibri"/>
                <a:sym typeface="Calibri"/>
              </a:rPr>
              <a:t>ayakkabılar</a:t>
            </a:r>
            <a:r>
              <a:rPr lang="en-US" sz="1800" dirty="0">
                <a:latin typeface="Calibri"/>
                <a:ea typeface="Calibri"/>
                <a:cs typeface="Calibri"/>
                <a:sym typeface="Calibri"/>
              </a:rPr>
              <a:t> </a:t>
            </a:r>
            <a:r>
              <a:rPr lang="en-US" sz="1800" dirty="0" err="1">
                <a:latin typeface="Calibri"/>
                <a:ea typeface="Calibri"/>
                <a:cs typeface="Calibri"/>
                <a:sym typeface="Calibri"/>
              </a:rPr>
              <a:t>üretmek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3D </a:t>
            </a:r>
            <a:r>
              <a:rPr lang="en-US" sz="1800" dirty="0" err="1">
                <a:latin typeface="Calibri"/>
                <a:ea typeface="Calibri"/>
                <a:cs typeface="Calibri"/>
                <a:sym typeface="Calibri"/>
              </a:rPr>
              <a:t>tarama</a:t>
            </a:r>
            <a:r>
              <a:rPr lang="en-US" sz="1800" dirty="0">
                <a:latin typeface="Calibri"/>
                <a:ea typeface="Calibri"/>
                <a:cs typeface="Calibri"/>
                <a:sym typeface="Calibri"/>
              </a:rPr>
              <a:t> ve 3D </a:t>
            </a:r>
            <a:r>
              <a:rPr lang="en-US" sz="1800" dirty="0" err="1">
                <a:latin typeface="Calibri"/>
                <a:ea typeface="Calibri"/>
                <a:cs typeface="Calibri"/>
                <a:sym typeface="Calibri"/>
              </a:rPr>
              <a:t>baskı</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son </a:t>
            </a:r>
            <a:r>
              <a:rPr lang="en-US" sz="1800" dirty="0" err="1">
                <a:latin typeface="Calibri"/>
                <a:ea typeface="Calibri"/>
                <a:cs typeface="Calibri"/>
                <a:sym typeface="Calibri"/>
              </a:rPr>
              <a:t>teknolojiyi</a:t>
            </a:r>
            <a:r>
              <a:rPr lang="en-US" sz="1800" dirty="0">
                <a:latin typeface="Calibri"/>
                <a:ea typeface="Calibri"/>
                <a:cs typeface="Calibri"/>
                <a:sym typeface="Calibri"/>
              </a:rPr>
              <a:t> </a:t>
            </a:r>
            <a:r>
              <a:rPr lang="en-US" sz="1800" dirty="0" err="1">
                <a:latin typeface="Calibri"/>
                <a:ea typeface="Calibri"/>
                <a:cs typeface="Calibri"/>
                <a:sym typeface="Calibri"/>
              </a:rPr>
              <a:t>kullanır</a:t>
            </a:r>
            <a:r>
              <a:rPr lang="en-US" sz="1800" dirty="0">
                <a:latin typeface="Calibri"/>
                <a:ea typeface="Calibri"/>
                <a:cs typeface="Calibri"/>
                <a:sym typeface="Calibri"/>
              </a:rPr>
              <a:t>. Bu </a:t>
            </a:r>
            <a:r>
              <a:rPr lang="en-US" sz="1800" dirty="0" err="1">
                <a:latin typeface="Calibri"/>
                <a:ea typeface="Calibri"/>
                <a:cs typeface="Calibri"/>
                <a:sym typeface="Calibri"/>
              </a:rPr>
              <a:t>yaklaşım</a:t>
            </a:r>
            <a:r>
              <a:rPr lang="en-US" sz="1800" dirty="0">
                <a:latin typeface="Calibri"/>
                <a:ea typeface="Calibri"/>
                <a:cs typeface="Calibri"/>
                <a:sym typeface="Calibri"/>
              </a:rPr>
              <a:t>, </a:t>
            </a:r>
            <a:r>
              <a:rPr lang="en-US" sz="1800" dirty="0" err="1">
                <a:latin typeface="Calibri"/>
                <a:ea typeface="Calibri"/>
                <a:cs typeface="Calibri"/>
                <a:sym typeface="Calibri"/>
              </a:rPr>
              <a:t>tüketicilerin</a:t>
            </a:r>
            <a:r>
              <a:rPr lang="en-US" sz="1800" dirty="0">
                <a:latin typeface="Calibri"/>
                <a:ea typeface="Calibri"/>
                <a:cs typeface="Calibri"/>
                <a:sym typeface="Calibri"/>
              </a:rPr>
              <a:t> </a:t>
            </a:r>
            <a:r>
              <a:rPr lang="en-US" sz="1800" dirty="0" err="1">
                <a:latin typeface="Calibri"/>
                <a:ea typeface="Calibri"/>
                <a:cs typeface="Calibri"/>
                <a:sym typeface="Calibri"/>
              </a:rPr>
              <a:t>stil</a:t>
            </a:r>
            <a:r>
              <a:rPr lang="en-US" sz="1800" dirty="0">
                <a:latin typeface="Calibri"/>
                <a:ea typeface="Calibri"/>
                <a:cs typeface="Calibri"/>
                <a:sym typeface="Calibri"/>
              </a:rPr>
              <a:t>, </a:t>
            </a:r>
            <a:r>
              <a:rPr lang="en-US" sz="1800" dirty="0" err="1">
                <a:latin typeface="Calibri"/>
                <a:ea typeface="Calibri"/>
                <a:cs typeface="Calibri"/>
                <a:sym typeface="Calibri"/>
              </a:rPr>
              <a:t>malzeme</a:t>
            </a:r>
            <a:r>
              <a:rPr lang="en-US" sz="1800" dirty="0">
                <a:latin typeface="Calibri"/>
                <a:ea typeface="Calibri"/>
                <a:cs typeface="Calibri"/>
                <a:sym typeface="Calibri"/>
              </a:rPr>
              <a:t>, </a:t>
            </a:r>
            <a:r>
              <a:rPr lang="en-US" sz="1800" dirty="0" err="1">
                <a:latin typeface="Calibri"/>
                <a:ea typeface="Calibri"/>
                <a:cs typeface="Calibri"/>
                <a:sym typeface="Calibri"/>
              </a:rPr>
              <a:t>renk</a:t>
            </a:r>
            <a:r>
              <a:rPr lang="en-US" sz="1800" dirty="0">
                <a:latin typeface="Calibri"/>
                <a:ea typeface="Calibri"/>
                <a:cs typeface="Calibri"/>
                <a:sym typeface="Calibri"/>
              </a:rPr>
              <a:t> ve </a:t>
            </a:r>
            <a:r>
              <a:rPr lang="en-US" sz="1800" dirty="0" err="1">
                <a:latin typeface="Calibri"/>
                <a:ea typeface="Calibri"/>
                <a:cs typeface="Calibri"/>
                <a:sym typeface="Calibri"/>
              </a:rPr>
              <a:t>uyum</a:t>
            </a:r>
            <a:r>
              <a:rPr lang="en-US" sz="1800" dirty="0">
                <a:latin typeface="Calibri"/>
                <a:ea typeface="Calibri"/>
                <a:cs typeface="Calibri"/>
                <a:sym typeface="Calibri"/>
              </a:rPr>
              <a:t> </a:t>
            </a:r>
            <a:r>
              <a:rPr lang="en-US" sz="1800" dirty="0" err="1">
                <a:latin typeface="Calibri"/>
                <a:ea typeface="Calibri"/>
                <a:cs typeface="Calibri"/>
                <a:sym typeface="Calibri"/>
              </a:rPr>
              <a:t>dahil</a:t>
            </a:r>
            <a:r>
              <a:rPr lang="en-US" sz="1800" dirty="0">
                <a:latin typeface="Calibri"/>
                <a:ea typeface="Calibri"/>
                <a:cs typeface="Calibri"/>
                <a:sym typeface="Calibri"/>
              </a:rPr>
              <a:t> </a:t>
            </a:r>
            <a:r>
              <a:rPr lang="en-US" sz="1800" dirty="0" err="1">
                <a:latin typeface="Calibri"/>
                <a:ea typeface="Calibri"/>
                <a:cs typeface="Calibri"/>
                <a:sym typeface="Calibri"/>
              </a:rPr>
              <a:t>olmak</a:t>
            </a:r>
            <a:r>
              <a:rPr lang="en-US" sz="1800" dirty="0">
                <a:latin typeface="Calibri"/>
                <a:ea typeface="Calibri"/>
                <a:cs typeface="Calibri"/>
                <a:sym typeface="Calibri"/>
              </a:rPr>
              <a:t> </a:t>
            </a:r>
            <a:r>
              <a:rPr lang="en-US" sz="1800" dirty="0" err="1">
                <a:latin typeface="Calibri"/>
                <a:ea typeface="Calibri"/>
                <a:cs typeface="Calibri"/>
                <a:sym typeface="Calibri"/>
              </a:rPr>
              <a:t>üzere</a:t>
            </a:r>
            <a:r>
              <a:rPr lang="en-US" sz="1800" dirty="0">
                <a:latin typeface="Calibri"/>
                <a:ea typeface="Calibri"/>
                <a:cs typeface="Calibri"/>
                <a:sym typeface="Calibri"/>
              </a:rPr>
              <a:t> </a:t>
            </a:r>
            <a:r>
              <a:rPr lang="en-US" sz="1800" dirty="0" err="1">
                <a:latin typeface="Calibri"/>
                <a:ea typeface="Calibri"/>
                <a:cs typeface="Calibri"/>
                <a:sym typeface="Calibri"/>
              </a:rPr>
              <a:t>ayakkabılarının</a:t>
            </a:r>
            <a:r>
              <a:rPr lang="en-US" sz="1800" dirty="0">
                <a:latin typeface="Calibri"/>
                <a:ea typeface="Calibri"/>
                <a:cs typeface="Calibri"/>
                <a:sym typeface="Calibri"/>
              </a:rPr>
              <a:t> </a:t>
            </a:r>
            <a:r>
              <a:rPr lang="en-US" sz="1800" dirty="0" err="1">
                <a:latin typeface="Calibri"/>
                <a:ea typeface="Calibri"/>
                <a:cs typeface="Calibri"/>
                <a:sym typeface="Calibri"/>
              </a:rPr>
              <a:t>çeşitli</a:t>
            </a:r>
            <a:r>
              <a:rPr lang="en-US" sz="1800" dirty="0">
                <a:latin typeface="Calibri"/>
                <a:ea typeface="Calibri"/>
                <a:cs typeface="Calibri"/>
                <a:sym typeface="Calibri"/>
              </a:rPr>
              <a:t> </a:t>
            </a:r>
            <a:r>
              <a:rPr lang="en-US" sz="1800" dirty="0" err="1">
                <a:latin typeface="Calibri"/>
                <a:ea typeface="Calibri"/>
                <a:cs typeface="Calibri"/>
                <a:sym typeface="Calibri"/>
              </a:rPr>
              <a:t>unsurlarını</a:t>
            </a:r>
            <a:r>
              <a:rPr lang="en-US" sz="1800" dirty="0">
                <a:latin typeface="Calibri"/>
                <a:ea typeface="Calibri"/>
                <a:cs typeface="Calibri"/>
                <a:sym typeface="Calibri"/>
              </a:rPr>
              <a:t> </a:t>
            </a:r>
            <a:r>
              <a:rPr lang="en-US" sz="1800" dirty="0" err="1">
                <a:latin typeface="Calibri"/>
                <a:ea typeface="Calibri"/>
                <a:cs typeface="Calibri"/>
                <a:sym typeface="Calibri"/>
              </a:rPr>
              <a:t>seçmelerine</a:t>
            </a:r>
            <a:r>
              <a:rPr lang="en-US" sz="1800" dirty="0">
                <a:latin typeface="Calibri"/>
                <a:ea typeface="Calibri"/>
                <a:cs typeface="Calibri"/>
                <a:sym typeface="Calibri"/>
              </a:rPr>
              <a:t> </a:t>
            </a:r>
            <a:r>
              <a:rPr lang="en-US" sz="1800" dirty="0" err="1">
                <a:latin typeface="Calibri"/>
                <a:ea typeface="Calibri"/>
                <a:cs typeface="Calibri"/>
                <a:sym typeface="Calibri"/>
              </a:rPr>
              <a:t>olanak</a:t>
            </a:r>
            <a:r>
              <a:rPr lang="en-US" sz="1800" dirty="0">
                <a:latin typeface="Calibri"/>
                <a:ea typeface="Calibri"/>
                <a:cs typeface="Calibri"/>
                <a:sym typeface="Calibri"/>
              </a:rPr>
              <a:t> </a:t>
            </a:r>
            <a:r>
              <a:rPr lang="en-US" sz="1800" dirty="0" err="1">
                <a:latin typeface="Calibri"/>
                <a:ea typeface="Calibri"/>
                <a:cs typeface="Calibri"/>
                <a:sym typeface="Calibri"/>
              </a:rPr>
              <a:t>tanır</a:t>
            </a:r>
            <a:r>
              <a:rPr lang="en-US" sz="1800" dirty="0">
                <a:latin typeface="Calibri"/>
                <a:ea typeface="Calibri"/>
                <a:cs typeface="Calibri"/>
                <a:sym typeface="Calibri"/>
              </a:rPr>
              <a:t> ve </a:t>
            </a:r>
            <a:r>
              <a:rPr lang="en-US" sz="1800" dirty="0" err="1">
                <a:latin typeface="Calibri"/>
                <a:ea typeface="Calibri"/>
                <a:cs typeface="Calibri"/>
                <a:sym typeface="Calibri"/>
              </a:rPr>
              <a:t>yalnızca</a:t>
            </a:r>
            <a:r>
              <a:rPr lang="en-US" sz="1800" dirty="0">
                <a:latin typeface="Calibri"/>
                <a:ea typeface="Calibri"/>
                <a:cs typeface="Calibri"/>
                <a:sym typeface="Calibri"/>
              </a:rPr>
              <a:t> </a:t>
            </a:r>
            <a:r>
              <a:rPr lang="en-US" sz="1800" dirty="0" err="1">
                <a:latin typeface="Calibri"/>
                <a:ea typeface="Calibri"/>
                <a:cs typeface="Calibri"/>
                <a:sym typeface="Calibri"/>
              </a:rPr>
              <a:t>moda</a:t>
            </a:r>
            <a:r>
              <a:rPr lang="en-US" sz="1800" dirty="0">
                <a:latin typeface="Calibri"/>
                <a:ea typeface="Calibri"/>
                <a:cs typeface="Calibri"/>
                <a:sym typeface="Calibri"/>
              </a:rPr>
              <a:t> </a:t>
            </a:r>
            <a:r>
              <a:rPr lang="en-US" sz="1800" dirty="0" err="1">
                <a:latin typeface="Calibri"/>
                <a:ea typeface="Calibri"/>
                <a:cs typeface="Calibri"/>
                <a:sym typeface="Calibri"/>
              </a:rPr>
              <a:t>zevklerine</a:t>
            </a:r>
            <a:r>
              <a:rPr lang="en-US" sz="1800" dirty="0">
                <a:latin typeface="Calibri"/>
                <a:ea typeface="Calibri"/>
                <a:cs typeface="Calibri"/>
                <a:sym typeface="Calibri"/>
              </a:rPr>
              <a:t> </a:t>
            </a:r>
            <a:r>
              <a:rPr lang="en-US" sz="1800" dirty="0" err="1">
                <a:latin typeface="Calibri"/>
                <a:ea typeface="Calibri"/>
                <a:cs typeface="Calibri"/>
                <a:sym typeface="Calibri"/>
              </a:rPr>
              <a:t>uymakla</a:t>
            </a:r>
            <a:r>
              <a:rPr lang="en-US" sz="1800" dirty="0">
                <a:latin typeface="Calibri"/>
                <a:ea typeface="Calibri"/>
                <a:cs typeface="Calibri"/>
                <a:sym typeface="Calibri"/>
              </a:rPr>
              <a:t> </a:t>
            </a:r>
            <a:r>
              <a:rPr lang="en-US" sz="1800" dirty="0" err="1">
                <a:latin typeface="Calibri"/>
                <a:ea typeface="Calibri"/>
                <a:cs typeface="Calibri"/>
                <a:sym typeface="Calibri"/>
              </a:rPr>
              <a:t>kalmayıp</a:t>
            </a:r>
            <a:r>
              <a:rPr lang="en-US" sz="1800" dirty="0">
                <a:latin typeface="Calibri"/>
                <a:ea typeface="Calibri"/>
                <a:cs typeface="Calibri"/>
                <a:sym typeface="Calibri"/>
              </a:rPr>
              <a:t> </a:t>
            </a:r>
            <a:r>
              <a:rPr lang="en-US" sz="1800" dirty="0" err="1">
                <a:latin typeface="Calibri"/>
                <a:ea typeface="Calibri"/>
                <a:cs typeface="Calibri"/>
                <a:sym typeface="Calibri"/>
              </a:rPr>
              <a:t>aynı</a:t>
            </a:r>
            <a:r>
              <a:rPr lang="en-US" sz="1800" dirty="0">
                <a:latin typeface="Calibri"/>
                <a:ea typeface="Calibri"/>
                <a:cs typeface="Calibri"/>
                <a:sym typeface="Calibri"/>
              </a:rPr>
              <a:t> </a:t>
            </a:r>
            <a:r>
              <a:rPr lang="en-US" sz="1800" dirty="0" err="1">
                <a:latin typeface="Calibri"/>
                <a:ea typeface="Calibri"/>
                <a:cs typeface="Calibri"/>
                <a:sym typeface="Calibri"/>
              </a:rPr>
              <a:t>zamanda</a:t>
            </a:r>
            <a:r>
              <a:rPr lang="en-US" sz="1800" dirty="0">
                <a:latin typeface="Calibri"/>
                <a:ea typeface="Calibri"/>
                <a:cs typeface="Calibri"/>
                <a:sym typeface="Calibri"/>
              </a:rPr>
              <a:t> optimum </a:t>
            </a:r>
            <a:r>
              <a:rPr lang="en-US" sz="1800" dirty="0" err="1">
                <a:latin typeface="Calibri"/>
                <a:ea typeface="Calibri"/>
                <a:cs typeface="Calibri"/>
                <a:sym typeface="Calibri"/>
              </a:rPr>
              <a:t>konfor</a:t>
            </a:r>
            <a:r>
              <a:rPr lang="en-US" sz="1800" dirty="0">
                <a:latin typeface="Calibri"/>
                <a:ea typeface="Calibri"/>
                <a:cs typeface="Calibri"/>
                <a:sym typeface="Calibri"/>
              </a:rPr>
              <a:t> ve </a:t>
            </a:r>
            <a:r>
              <a:rPr lang="en-US" sz="1800" dirty="0" err="1">
                <a:latin typeface="Calibri"/>
                <a:ea typeface="Calibri"/>
                <a:cs typeface="Calibri"/>
                <a:sym typeface="Calibri"/>
              </a:rPr>
              <a:t>performans</a:t>
            </a:r>
            <a:r>
              <a:rPr lang="en-US" sz="1800" dirty="0">
                <a:latin typeface="Calibri"/>
                <a:ea typeface="Calibri"/>
                <a:cs typeface="Calibri"/>
                <a:sym typeface="Calibri"/>
              </a:rPr>
              <a:t> </a:t>
            </a:r>
            <a:r>
              <a:rPr lang="en-US" sz="1800" dirty="0" err="1">
                <a:latin typeface="Calibri"/>
                <a:ea typeface="Calibri"/>
                <a:cs typeface="Calibri"/>
                <a:sym typeface="Calibri"/>
              </a:rPr>
              <a:t>sağlayan</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ürünle</a:t>
            </a:r>
            <a:r>
              <a:rPr lang="en-US" sz="1800" dirty="0">
                <a:latin typeface="Calibri"/>
                <a:ea typeface="Calibri"/>
                <a:cs typeface="Calibri"/>
                <a:sym typeface="Calibri"/>
              </a:rPr>
              <a:t> </a:t>
            </a:r>
            <a:r>
              <a:rPr lang="en-US" sz="1800" dirty="0" err="1">
                <a:latin typeface="Calibri"/>
                <a:ea typeface="Calibri"/>
                <a:cs typeface="Calibri"/>
                <a:sym typeface="Calibri"/>
              </a:rPr>
              <a:t>sonuçlanır</a:t>
            </a:r>
            <a:r>
              <a:rPr lang="en-US" sz="1800" dirty="0">
                <a:latin typeface="Calibri"/>
                <a:ea typeface="Calibri"/>
                <a:cs typeface="Calibri"/>
                <a:sym typeface="Calibri"/>
              </a:rPr>
              <a:t>.</a:t>
            </a:r>
            <a:endParaRPr sz="1800" dirty="0">
              <a:latin typeface="Calibri"/>
              <a:ea typeface="Calibri"/>
              <a:cs typeface="Calibri"/>
              <a:sym typeface="Calibri"/>
            </a:endParaRPr>
          </a:p>
        </p:txBody>
      </p:sp>
      <p:sp>
        <p:nvSpPr>
          <p:cNvPr id="428" name="Google Shape;42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Ayakkabı</a:t>
            </a:r>
            <a:r>
              <a:rPr lang="en-US" dirty="0"/>
              <a:t> </a:t>
            </a:r>
            <a:r>
              <a:rPr lang="en-US" dirty="0" err="1"/>
              <a:t>sektöründe</a:t>
            </a:r>
            <a:r>
              <a:rPr lang="en-US" dirty="0"/>
              <a:t> </a:t>
            </a:r>
            <a:r>
              <a:rPr lang="en-US" dirty="0" err="1"/>
              <a:t>kitlesel</a:t>
            </a:r>
            <a:r>
              <a:rPr lang="en-US" dirty="0"/>
              <a:t> </a:t>
            </a:r>
            <a:r>
              <a:rPr lang="en-US" dirty="0" err="1"/>
              <a:t>özelleştirme</a:t>
            </a:r>
            <a:r>
              <a:rPr lang="en-US" dirty="0"/>
              <a:t>, </a:t>
            </a:r>
            <a:r>
              <a:rPr lang="en-US" dirty="0" err="1"/>
              <a:t>seri</a:t>
            </a:r>
            <a:r>
              <a:rPr lang="en-US" dirty="0"/>
              <a:t> </a:t>
            </a:r>
            <a:r>
              <a:rPr lang="en-US" dirty="0" err="1"/>
              <a:t>üretim</a:t>
            </a:r>
            <a:r>
              <a:rPr lang="en-US" dirty="0"/>
              <a:t> </a:t>
            </a:r>
            <a:r>
              <a:rPr lang="en-US" dirty="0" err="1"/>
              <a:t>süreçlerinin</a:t>
            </a:r>
            <a:r>
              <a:rPr lang="en-US" dirty="0"/>
              <a:t> </a:t>
            </a:r>
            <a:r>
              <a:rPr lang="en-US" dirty="0" err="1"/>
              <a:t>verimliliğini</a:t>
            </a:r>
            <a:r>
              <a:rPr lang="en-US" dirty="0"/>
              <a:t> </a:t>
            </a:r>
            <a:r>
              <a:rPr lang="en-US" dirty="0" err="1"/>
              <a:t>korurken</a:t>
            </a:r>
            <a:r>
              <a:rPr lang="en-US" dirty="0"/>
              <a:t> </a:t>
            </a:r>
            <a:r>
              <a:rPr lang="en-US" dirty="0" err="1"/>
              <a:t>ürünleri</a:t>
            </a:r>
            <a:r>
              <a:rPr lang="en-US" dirty="0"/>
              <a:t> </a:t>
            </a:r>
            <a:r>
              <a:rPr lang="en-US" dirty="0" err="1"/>
              <a:t>bireysel</a:t>
            </a:r>
            <a:r>
              <a:rPr lang="en-US" dirty="0"/>
              <a:t> </a:t>
            </a:r>
            <a:r>
              <a:rPr lang="en-US" dirty="0" err="1"/>
              <a:t>müşteri</a:t>
            </a:r>
            <a:r>
              <a:rPr lang="en-US" dirty="0"/>
              <a:t> </a:t>
            </a:r>
            <a:r>
              <a:rPr lang="en-US" dirty="0" err="1"/>
              <a:t>tercihlerine</a:t>
            </a:r>
            <a:r>
              <a:rPr lang="en-US" dirty="0"/>
              <a:t> ve </a:t>
            </a:r>
            <a:r>
              <a:rPr lang="en-US" dirty="0" err="1"/>
              <a:t>ihtiyaçlarına</a:t>
            </a:r>
            <a:r>
              <a:rPr lang="en-US" dirty="0"/>
              <a:t> </a:t>
            </a:r>
            <a:r>
              <a:rPr lang="en-US" dirty="0" err="1"/>
              <a:t>göre</a:t>
            </a:r>
            <a:r>
              <a:rPr lang="en-US" dirty="0"/>
              <a:t> </a:t>
            </a:r>
            <a:r>
              <a:rPr lang="en-US" dirty="0" err="1"/>
              <a:t>uyarlamayı</a:t>
            </a:r>
            <a:r>
              <a:rPr lang="en-US" dirty="0"/>
              <a:t> </a:t>
            </a:r>
            <a:r>
              <a:rPr lang="en-US" dirty="0" err="1"/>
              <a:t>içerir</a:t>
            </a:r>
            <a:r>
              <a:rPr lang="en-US" dirty="0"/>
              <a:t>. </a:t>
            </a:r>
            <a:r>
              <a:rPr lang="en-US" dirty="0" err="1"/>
              <a:t>Birkaç</a:t>
            </a:r>
            <a:r>
              <a:rPr lang="en-US" dirty="0"/>
              <a:t> </a:t>
            </a:r>
            <a:r>
              <a:rPr lang="en-US" dirty="0" err="1"/>
              <a:t>teknik</a:t>
            </a:r>
            <a:r>
              <a:rPr lang="en-US" dirty="0"/>
              <a:t> ve </a:t>
            </a:r>
            <a:r>
              <a:rPr lang="en-US" dirty="0" err="1"/>
              <a:t>strateji</a:t>
            </a:r>
            <a:r>
              <a:rPr lang="en-US" dirty="0"/>
              <a:t>, </a:t>
            </a:r>
            <a:r>
              <a:rPr lang="en-US" dirty="0" err="1"/>
              <a:t>ayakkabı</a:t>
            </a:r>
            <a:r>
              <a:rPr lang="en-US" dirty="0"/>
              <a:t> </a:t>
            </a:r>
            <a:r>
              <a:rPr lang="en-US" dirty="0" err="1"/>
              <a:t>markalarının</a:t>
            </a:r>
            <a:r>
              <a:rPr lang="en-US" dirty="0"/>
              <a:t> </a:t>
            </a:r>
            <a:r>
              <a:rPr lang="en-US" dirty="0" err="1"/>
              <a:t>tüketicilere</a:t>
            </a:r>
            <a:r>
              <a:rPr lang="en-US" dirty="0"/>
              <a:t> </a:t>
            </a:r>
            <a:r>
              <a:rPr lang="en-US" dirty="0" err="1"/>
              <a:t>kişiselleştirilmiş</a:t>
            </a:r>
            <a:r>
              <a:rPr lang="en-US" dirty="0"/>
              <a:t> </a:t>
            </a:r>
            <a:r>
              <a:rPr lang="en-US" dirty="0" err="1"/>
              <a:t>ürünler</a:t>
            </a:r>
            <a:r>
              <a:rPr lang="en-US" dirty="0"/>
              <a:t> </a:t>
            </a:r>
            <a:r>
              <a:rPr lang="en-US" dirty="0" err="1"/>
              <a:t>sunmasını</a:t>
            </a:r>
            <a:r>
              <a:rPr lang="en-US" dirty="0"/>
              <a:t> </a:t>
            </a:r>
            <a:r>
              <a:rPr lang="en-US" dirty="0" err="1"/>
              <a:t>sağlar</a:t>
            </a:r>
            <a:r>
              <a:rPr lang="en-US" dirty="0"/>
              <a:t>.</a:t>
            </a:r>
          </a:p>
          <a:p>
            <a:pPr marL="0" lvl="0" indent="0" algn="l" rtl="0">
              <a:spcBef>
                <a:spcPts val="0"/>
              </a:spcBef>
              <a:spcAft>
                <a:spcPts val="0"/>
              </a:spcAft>
              <a:buNone/>
            </a:pPr>
            <a:r>
              <a:rPr lang="en-US" dirty="0"/>
              <a:t>3D </a:t>
            </a:r>
            <a:r>
              <a:rPr lang="en-US" dirty="0" err="1"/>
              <a:t>Baskı</a:t>
            </a:r>
            <a:r>
              <a:rPr lang="en-US" dirty="0"/>
              <a:t>: </a:t>
            </a:r>
            <a:r>
              <a:rPr lang="en-US" dirty="0" err="1"/>
              <a:t>Ayakkabı</a:t>
            </a:r>
            <a:r>
              <a:rPr lang="en-US" dirty="0"/>
              <a:t> </a:t>
            </a:r>
            <a:r>
              <a:rPr lang="en-US" dirty="0" err="1"/>
              <a:t>kitlesel</a:t>
            </a:r>
            <a:r>
              <a:rPr lang="en-US" dirty="0"/>
              <a:t> </a:t>
            </a:r>
            <a:r>
              <a:rPr lang="en-US" dirty="0" err="1"/>
              <a:t>özelleştirmesindeki</a:t>
            </a:r>
            <a:r>
              <a:rPr lang="en-US" dirty="0"/>
              <a:t> </a:t>
            </a:r>
            <a:r>
              <a:rPr lang="en-US" dirty="0" err="1"/>
              <a:t>en</a:t>
            </a:r>
            <a:r>
              <a:rPr lang="en-US" dirty="0"/>
              <a:t> </a:t>
            </a:r>
            <a:r>
              <a:rPr lang="en-US" dirty="0" err="1"/>
              <a:t>devrim</a:t>
            </a:r>
            <a:r>
              <a:rPr lang="en-US" dirty="0"/>
              <a:t> </a:t>
            </a:r>
            <a:r>
              <a:rPr lang="en-US" dirty="0" err="1"/>
              <a:t>niteliğindeki</a:t>
            </a:r>
            <a:r>
              <a:rPr lang="en-US" dirty="0"/>
              <a:t> </a:t>
            </a:r>
            <a:r>
              <a:rPr lang="en-US" dirty="0" err="1"/>
              <a:t>teknolojilerden</a:t>
            </a:r>
            <a:r>
              <a:rPr lang="en-US" dirty="0"/>
              <a:t> </a:t>
            </a:r>
            <a:r>
              <a:rPr lang="en-US" dirty="0" err="1"/>
              <a:t>biri</a:t>
            </a:r>
            <a:r>
              <a:rPr lang="en-US" dirty="0"/>
              <a:t> 3D </a:t>
            </a:r>
            <a:r>
              <a:rPr lang="en-US" dirty="0" err="1"/>
              <a:t>baskıdır</a:t>
            </a:r>
            <a:r>
              <a:rPr lang="en-US" dirty="0"/>
              <a:t>. Adidas ve Nike </a:t>
            </a:r>
            <a:r>
              <a:rPr lang="en-US" dirty="0" err="1"/>
              <a:t>gibi</a:t>
            </a:r>
            <a:r>
              <a:rPr lang="en-US" dirty="0"/>
              <a:t> </a:t>
            </a:r>
            <a:r>
              <a:rPr lang="en-US" dirty="0" err="1"/>
              <a:t>markalar</a:t>
            </a:r>
            <a:r>
              <a:rPr lang="en-US" dirty="0"/>
              <a:t>, </a:t>
            </a:r>
            <a:r>
              <a:rPr lang="en-US" dirty="0" err="1"/>
              <a:t>müşterilerin</a:t>
            </a:r>
            <a:r>
              <a:rPr lang="en-US" dirty="0"/>
              <a:t> </a:t>
            </a:r>
            <a:r>
              <a:rPr lang="en-US" dirty="0" err="1"/>
              <a:t>ayak</a:t>
            </a:r>
            <a:r>
              <a:rPr lang="en-US" dirty="0"/>
              <a:t> </a:t>
            </a:r>
            <a:r>
              <a:rPr lang="en-US" dirty="0" err="1"/>
              <a:t>taramalarına</a:t>
            </a:r>
            <a:r>
              <a:rPr lang="en-US" dirty="0"/>
              <a:t> </a:t>
            </a:r>
            <a:r>
              <a:rPr lang="en-US" dirty="0" err="1"/>
              <a:t>göre</a:t>
            </a:r>
            <a:r>
              <a:rPr lang="en-US" dirty="0"/>
              <a:t> </a:t>
            </a:r>
            <a:r>
              <a:rPr lang="en-US" dirty="0" err="1"/>
              <a:t>özelleştirilmiş</a:t>
            </a:r>
            <a:r>
              <a:rPr lang="en-US" dirty="0"/>
              <a:t> </a:t>
            </a:r>
            <a:r>
              <a:rPr lang="en-US" dirty="0" err="1"/>
              <a:t>orta</a:t>
            </a:r>
            <a:r>
              <a:rPr lang="en-US" dirty="0"/>
              <a:t> </a:t>
            </a:r>
            <a:r>
              <a:rPr lang="en-US" dirty="0" err="1"/>
              <a:t>tabanlar</a:t>
            </a:r>
            <a:r>
              <a:rPr lang="en-US" dirty="0"/>
              <a:t> ve </a:t>
            </a:r>
            <a:r>
              <a:rPr lang="en-US" dirty="0" err="1"/>
              <a:t>üst</a:t>
            </a:r>
            <a:r>
              <a:rPr lang="en-US" dirty="0"/>
              <a:t> </a:t>
            </a:r>
            <a:r>
              <a:rPr lang="en-US" dirty="0" err="1"/>
              <a:t>kısımlar</a:t>
            </a:r>
            <a:r>
              <a:rPr lang="en-US" dirty="0"/>
              <a:t> </a:t>
            </a:r>
            <a:r>
              <a:rPr lang="en-US" dirty="0" err="1"/>
              <a:t>oluşturmak</a:t>
            </a:r>
            <a:r>
              <a:rPr lang="en-US" dirty="0"/>
              <a:t> </a:t>
            </a:r>
            <a:r>
              <a:rPr lang="en-US" dirty="0" err="1"/>
              <a:t>için</a:t>
            </a:r>
            <a:r>
              <a:rPr lang="en-US" dirty="0"/>
              <a:t> 3D </a:t>
            </a:r>
            <a:r>
              <a:rPr lang="en-US" dirty="0" err="1"/>
              <a:t>baskıyı</a:t>
            </a:r>
            <a:r>
              <a:rPr lang="en-US" dirty="0"/>
              <a:t> </a:t>
            </a:r>
            <a:r>
              <a:rPr lang="en-US" dirty="0" err="1"/>
              <a:t>benimsemiştir</a:t>
            </a:r>
            <a:r>
              <a:rPr lang="en-US" dirty="0"/>
              <a:t>. Bu, </a:t>
            </a:r>
            <a:r>
              <a:rPr lang="en-US" dirty="0" err="1"/>
              <a:t>hassas</a:t>
            </a:r>
            <a:r>
              <a:rPr lang="en-US" dirty="0"/>
              <a:t> </a:t>
            </a:r>
            <a:r>
              <a:rPr lang="en-US" dirty="0" err="1"/>
              <a:t>uyum</a:t>
            </a:r>
            <a:r>
              <a:rPr lang="en-US" dirty="0"/>
              <a:t> ve </a:t>
            </a:r>
            <a:r>
              <a:rPr lang="en-US" dirty="0" err="1"/>
              <a:t>benzersiz</a:t>
            </a:r>
            <a:r>
              <a:rPr lang="en-US" dirty="0"/>
              <a:t> </a:t>
            </a:r>
            <a:r>
              <a:rPr lang="en-US" dirty="0" err="1"/>
              <a:t>tasarımlar</a:t>
            </a:r>
            <a:r>
              <a:rPr lang="en-US" dirty="0"/>
              <a:t> </a:t>
            </a:r>
            <a:r>
              <a:rPr lang="en-US" dirty="0" err="1"/>
              <a:t>sağlar</a:t>
            </a:r>
            <a:r>
              <a:rPr lang="en-US" dirty="0"/>
              <a:t>.</a:t>
            </a:r>
          </a:p>
          <a:p>
            <a:pPr marL="0" lvl="0" indent="0" algn="l" rtl="0">
              <a:spcBef>
                <a:spcPts val="0"/>
              </a:spcBef>
              <a:spcAft>
                <a:spcPts val="0"/>
              </a:spcAft>
              <a:buNone/>
            </a:pPr>
            <a:r>
              <a:rPr lang="en-US" dirty="0" err="1"/>
              <a:t>Ayak</a:t>
            </a:r>
            <a:r>
              <a:rPr lang="en-US" dirty="0"/>
              <a:t> </a:t>
            </a:r>
            <a:r>
              <a:rPr lang="en-US" dirty="0" err="1"/>
              <a:t>Tarama</a:t>
            </a:r>
            <a:r>
              <a:rPr lang="en-US" dirty="0"/>
              <a:t> ve Veri </a:t>
            </a:r>
            <a:r>
              <a:rPr lang="en-US" dirty="0" err="1"/>
              <a:t>Analizi</a:t>
            </a:r>
            <a:r>
              <a:rPr lang="en-US" dirty="0"/>
              <a:t>: </a:t>
            </a:r>
            <a:r>
              <a:rPr lang="en-US" dirty="0" err="1"/>
              <a:t>Ayakkabı</a:t>
            </a:r>
            <a:r>
              <a:rPr lang="en-US" dirty="0"/>
              <a:t> </a:t>
            </a:r>
            <a:r>
              <a:rPr lang="en-US" dirty="0" err="1"/>
              <a:t>şirketleri</a:t>
            </a:r>
            <a:r>
              <a:rPr lang="en-US" dirty="0"/>
              <a:t>, </a:t>
            </a:r>
            <a:r>
              <a:rPr lang="en-US" dirty="0" err="1"/>
              <a:t>müşterilerin</a:t>
            </a:r>
            <a:r>
              <a:rPr lang="en-US" dirty="0"/>
              <a:t> </a:t>
            </a:r>
            <a:r>
              <a:rPr lang="en-US" dirty="0" err="1"/>
              <a:t>ayaklarıyla</a:t>
            </a:r>
            <a:r>
              <a:rPr lang="en-US" dirty="0"/>
              <a:t> </a:t>
            </a:r>
            <a:r>
              <a:rPr lang="en-US" dirty="0" err="1"/>
              <a:t>ilgili</a:t>
            </a:r>
            <a:r>
              <a:rPr lang="en-US" dirty="0"/>
              <a:t> </a:t>
            </a:r>
            <a:r>
              <a:rPr lang="en-US" dirty="0" err="1"/>
              <a:t>verileri</a:t>
            </a:r>
            <a:r>
              <a:rPr lang="en-US" dirty="0"/>
              <a:t> </a:t>
            </a:r>
            <a:r>
              <a:rPr lang="en-US" dirty="0" err="1"/>
              <a:t>toplamak</a:t>
            </a:r>
            <a:r>
              <a:rPr lang="en-US" dirty="0"/>
              <a:t> </a:t>
            </a:r>
            <a:r>
              <a:rPr lang="en-US" dirty="0" err="1"/>
              <a:t>için</a:t>
            </a:r>
            <a:r>
              <a:rPr lang="en-US" dirty="0"/>
              <a:t> </a:t>
            </a:r>
            <a:r>
              <a:rPr lang="en-US" dirty="0" err="1"/>
              <a:t>gelişmiş</a:t>
            </a:r>
            <a:r>
              <a:rPr lang="en-US" dirty="0"/>
              <a:t> </a:t>
            </a:r>
            <a:r>
              <a:rPr lang="en-US" dirty="0" err="1"/>
              <a:t>tarama</a:t>
            </a:r>
            <a:r>
              <a:rPr lang="en-US" dirty="0"/>
              <a:t> </a:t>
            </a:r>
            <a:r>
              <a:rPr lang="en-US" dirty="0" err="1"/>
              <a:t>teknolojilerini</a:t>
            </a:r>
            <a:r>
              <a:rPr lang="en-US" dirty="0"/>
              <a:t> </a:t>
            </a:r>
            <a:r>
              <a:rPr lang="en-US" dirty="0" err="1"/>
              <a:t>kullanır</a:t>
            </a:r>
            <a:r>
              <a:rPr lang="en-US" dirty="0"/>
              <a:t>. </a:t>
            </a:r>
            <a:r>
              <a:rPr lang="en-US" dirty="0" err="1"/>
              <a:t>Algoritmalar</a:t>
            </a:r>
            <a:r>
              <a:rPr lang="en-US" dirty="0"/>
              <a:t>, optimum </a:t>
            </a:r>
            <a:r>
              <a:rPr lang="en-US" dirty="0" err="1"/>
              <a:t>ayakkabı</a:t>
            </a:r>
            <a:r>
              <a:rPr lang="en-US" dirty="0"/>
              <a:t> </a:t>
            </a:r>
            <a:r>
              <a:rPr lang="en-US" dirty="0" err="1"/>
              <a:t>boyutunu</a:t>
            </a:r>
            <a:r>
              <a:rPr lang="en-US" dirty="0"/>
              <a:t>, </a:t>
            </a:r>
            <a:r>
              <a:rPr lang="en-US" dirty="0" err="1"/>
              <a:t>kemer</a:t>
            </a:r>
            <a:r>
              <a:rPr lang="en-US" dirty="0"/>
              <a:t> </a:t>
            </a:r>
            <a:r>
              <a:rPr lang="en-US" dirty="0" err="1"/>
              <a:t>desteğini</a:t>
            </a:r>
            <a:r>
              <a:rPr lang="en-US" dirty="0"/>
              <a:t> ve </a:t>
            </a:r>
            <a:r>
              <a:rPr lang="en-US" dirty="0" err="1"/>
              <a:t>diğer</a:t>
            </a:r>
            <a:r>
              <a:rPr lang="en-US" dirty="0"/>
              <a:t> </a:t>
            </a:r>
            <a:r>
              <a:rPr lang="en-US" dirty="0" err="1"/>
              <a:t>özellikleri</a:t>
            </a:r>
            <a:r>
              <a:rPr lang="en-US" dirty="0"/>
              <a:t> </a:t>
            </a:r>
            <a:r>
              <a:rPr lang="en-US" dirty="0" err="1"/>
              <a:t>belirlemek</a:t>
            </a:r>
            <a:r>
              <a:rPr lang="en-US" dirty="0"/>
              <a:t> </a:t>
            </a:r>
            <a:r>
              <a:rPr lang="en-US" dirty="0" err="1"/>
              <a:t>için</a:t>
            </a:r>
            <a:r>
              <a:rPr lang="en-US" dirty="0"/>
              <a:t> </a:t>
            </a:r>
            <a:r>
              <a:rPr lang="en-US" dirty="0" err="1"/>
              <a:t>bu</a:t>
            </a:r>
            <a:r>
              <a:rPr lang="en-US" dirty="0"/>
              <a:t> </a:t>
            </a:r>
            <a:r>
              <a:rPr lang="en-US" dirty="0" err="1"/>
              <a:t>verileri</a:t>
            </a:r>
            <a:r>
              <a:rPr lang="en-US" dirty="0"/>
              <a:t> </a:t>
            </a:r>
            <a:r>
              <a:rPr lang="en-US" dirty="0" err="1"/>
              <a:t>analiz</a:t>
            </a:r>
            <a:r>
              <a:rPr lang="en-US" dirty="0"/>
              <a:t> </a:t>
            </a:r>
            <a:r>
              <a:rPr lang="en-US" dirty="0" err="1"/>
              <a:t>eder</a:t>
            </a:r>
            <a:r>
              <a:rPr lang="en-US" dirty="0"/>
              <a:t>. </a:t>
            </a:r>
            <a:r>
              <a:rPr lang="en-US" dirty="0" err="1"/>
              <a:t>Örneğin</a:t>
            </a:r>
            <a:r>
              <a:rPr lang="en-US" dirty="0"/>
              <a:t>, </a:t>
            </a:r>
            <a:r>
              <a:rPr lang="en-US" dirty="0" err="1"/>
              <a:t>HP'nin</a:t>
            </a:r>
            <a:r>
              <a:rPr lang="en-US" dirty="0"/>
              <a:t> </a:t>
            </a:r>
            <a:r>
              <a:rPr lang="en-US" dirty="0" err="1"/>
              <a:t>FitStation</a:t>
            </a:r>
            <a:r>
              <a:rPr lang="en-US" dirty="0"/>
              <a:t> </a:t>
            </a:r>
            <a:r>
              <a:rPr lang="en-US" dirty="0" err="1"/>
              <a:t>gibi</a:t>
            </a:r>
            <a:r>
              <a:rPr lang="en-US" dirty="0"/>
              <a:t> </a:t>
            </a:r>
            <a:r>
              <a:rPr lang="en-US" dirty="0" err="1"/>
              <a:t>şirketleri</a:t>
            </a:r>
            <a:r>
              <a:rPr lang="en-US" dirty="0"/>
              <a:t>, </a:t>
            </a:r>
            <a:r>
              <a:rPr lang="en-US" dirty="0" err="1"/>
              <a:t>kişiselleştirilmiş</a:t>
            </a:r>
            <a:r>
              <a:rPr lang="en-US" dirty="0"/>
              <a:t> </a:t>
            </a:r>
            <a:r>
              <a:rPr lang="en-US" dirty="0" err="1"/>
              <a:t>tabanlıklar</a:t>
            </a:r>
            <a:r>
              <a:rPr lang="en-US" dirty="0"/>
              <a:t> ve </a:t>
            </a:r>
            <a:r>
              <a:rPr lang="en-US" dirty="0" err="1"/>
              <a:t>ayakkabılar</a:t>
            </a:r>
            <a:r>
              <a:rPr lang="en-US" dirty="0"/>
              <a:t> </a:t>
            </a:r>
            <a:r>
              <a:rPr lang="en-US" dirty="0" err="1"/>
              <a:t>tasarlamak</a:t>
            </a:r>
            <a:r>
              <a:rPr lang="en-US" dirty="0"/>
              <a:t> </a:t>
            </a:r>
            <a:r>
              <a:rPr lang="en-US" dirty="0" err="1"/>
              <a:t>için</a:t>
            </a:r>
            <a:r>
              <a:rPr lang="en-US" dirty="0"/>
              <a:t> </a:t>
            </a:r>
            <a:r>
              <a:rPr lang="en-US" dirty="0" err="1"/>
              <a:t>veri</a:t>
            </a:r>
            <a:r>
              <a:rPr lang="en-US" dirty="0"/>
              <a:t> </a:t>
            </a:r>
            <a:r>
              <a:rPr lang="en-US" dirty="0" err="1"/>
              <a:t>odaklı</a:t>
            </a:r>
            <a:r>
              <a:rPr lang="en-US" dirty="0"/>
              <a:t> </a:t>
            </a:r>
            <a:r>
              <a:rPr lang="en-US" dirty="0" err="1"/>
              <a:t>yaklaşımlar</a:t>
            </a:r>
            <a:r>
              <a:rPr lang="en-US" dirty="0"/>
              <a:t> </a:t>
            </a:r>
            <a:r>
              <a:rPr lang="en-US" dirty="0" err="1"/>
              <a:t>kullanır</a:t>
            </a:r>
            <a:r>
              <a:rPr lang="en-US" dirty="0"/>
              <a:t>.</a:t>
            </a:r>
          </a:p>
          <a:p>
            <a:pPr marL="0" lvl="0" indent="0" algn="l" rtl="0">
              <a:spcBef>
                <a:spcPts val="0"/>
              </a:spcBef>
              <a:spcAft>
                <a:spcPts val="0"/>
              </a:spcAft>
              <a:buNone/>
            </a:pPr>
            <a:r>
              <a:rPr lang="en-US" dirty="0" err="1"/>
              <a:t>Çevrimiçi</a:t>
            </a:r>
            <a:r>
              <a:rPr lang="en-US" dirty="0"/>
              <a:t> </a:t>
            </a:r>
            <a:r>
              <a:rPr lang="en-US" dirty="0" err="1"/>
              <a:t>Yapılandırıcılar</a:t>
            </a:r>
            <a:r>
              <a:rPr lang="en-US" dirty="0"/>
              <a:t>: </a:t>
            </a:r>
            <a:r>
              <a:rPr lang="en-US" dirty="0" err="1"/>
              <a:t>Birçok</a:t>
            </a:r>
            <a:r>
              <a:rPr lang="en-US" dirty="0"/>
              <a:t> </a:t>
            </a:r>
            <a:r>
              <a:rPr lang="en-US" dirty="0" err="1"/>
              <a:t>ayakkabı</a:t>
            </a:r>
            <a:r>
              <a:rPr lang="en-US" dirty="0"/>
              <a:t> </a:t>
            </a:r>
            <a:r>
              <a:rPr lang="en-US" dirty="0" err="1"/>
              <a:t>markası</a:t>
            </a:r>
            <a:r>
              <a:rPr lang="en-US" dirty="0"/>
              <a:t>, </a:t>
            </a:r>
            <a:r>
              <a:rPr lang="en-US" dirty="0" err="1"/>
              <a:t>müşterilerin</a:t>
            </a:r>
            <a:r>
              <a:rPr lang="en-US" dirty="0"/>
              <a:t> </a:t>
            </a:r>
            <a:r>
              <a:rPr lang="en-US" dirty="0" err="1"/>
              <a:t>renk</a:t>
            </a:r>
            <a:r>
              <a:rPr lang="en-US" dirty="0"/>
              <a:t>, </a:t>
            </a:r>
            <a:r>
              <a:rPr lang="en-US" dirty="0" err="1"/>
              <a:t>malzemeler</a:t>
            </a:r>
            <a:r>
              <a:rPr lang="en-US" dirty="0"/>
              <a:t> ve </a:t>
            </a:r>
            <a:r>
              <a:rPr lang="en-US" dirty="0" err="1"/>
              <a:t>tasarım</a:t>
            </a:r>
            <a:r>
              <a:rPr lang="en-US" dirty="0"/>
              <a:t> </a:t>
            </a:r>
            <a:r>
              <a:rPr lang="en-US" dirty="0" err="1"/>
              <a:t>öğeleri</a:t>
            </a:r>
            <a:r>
              <a:rPr lang="en-US" dirty="0"/>
              <a:t> </a:t>
            </a:r>
            <a:r>
              <a:rPr lang="en-US" dirty="0" err="1"/>
              <a:t>gibi</a:t>
            </a:r>
            <a:r>
              <a:rPr lang="en-US" dirty="0"/>
              <a:t> </a:t>
            </a:r>
            <a:r>
              <a:rPr lang="en-US" dirty="0" err="1"/>
              <a:t>ayakkabılarının</a:t>
            </a:r>
            <a:r>
              <a:rPr lang="en-US" dirty="0"/>
              <a:t> </a:t>
            </a:r>
            <a:r>
              <a:rPr lang="en-US" dirty="0" err="1"/>
              <a:t>çeşitli</a:t>
            </a:r>
            <a:r>
              <a:rPr lang="en-US" dirty="0"/>
              <a:t> </a:t>
            </a:r>
            <a:r>
              <a:rPr lang="en-US" dirty="0" err="1"/>
              <a:t>yönlerini</a:t>
            </a:r>
            <a:r>
              <a:rPr lang="en-US" dirty="0"/>
              <a:t> </a:t>
            </a:r>
            <a:r>
              <a:rPr lang="en-US" dirty="0" err="1"/>
              <a:t>özelleştirmelerine</a:t>
            </a:r>
            <a:r>
              <a:rPr lang="en-US" dirty="0"/>
              <a:t> </a:t>
            </a:r>
            <a:r>
              <a:rPr lang="en-US" dirty="0" err="1"/>
              <a:t>olanak</a:t>
            </a:r>
            <a:r>
              <a:rPr lang="en-US" dirty="0"/>
              <a:t> </a:t>
            </a:r>
            <a:r>
              <a:rPr lang="en-US" dirty="0" err="1"/>
              <a:t>tanıyan</a:t>
            </a:r>
            <a:r>
              <a:rPr lang="en-US" dirty="0"/>
              <a:t> </a:t>
            </a:r>
            <a:r>
              <a:rPr lang="en-US" dirty="0" err="1"/>
              <a:t>çevrimiçi</a:t>
            </a:r>
            <a:r>
              <a:rPr lang="en-US" dirty="0"/>
              <a:t> </a:t>
            </a:r>
            <a:r>
              <a:rPr lang="en-US" dirty="0" err="1"/>
              <a:t>yapılandırıcılar</a:t>
            </a:r>
            <a:r>
              <a:rPr lang="en-US" dirty="0"/>
              <a:t> </a:t>
            </a:r>
            <a:r>
              <a:rPr lang="en-US" dirty="0" err="1"/>
              <a:t>sunar</a:t>
            </a:r>
            <a:r>
              <a:rPr lang="en-US" dirty="0"/>
              <a:t>. </a:t>
            </a:r>
            <a:r>
              <a:rPr lang="en-US" dirty="0" err="1"/>
              <a:t>Müşteriler</a:t>
            </a:r>
            <a:r>
              <a:rPr lang="en-US" dirty="0"/>
              <a:t> </a:t>
            </a:r>
            <a:r>
              <a:rPr lang="en-US" dirty="0" err="1"/>
              <a:t>sipariş</a:t>
            </a:r>
            <a:r>
              <a:rPr lang="en-US" dirty="0"/>
              <a:t> </a:t>
            </a:r>
            <a:r>
              <a:rPr lang="en-US" dirty="0" err="1"/>
              <a:t>vermeden</a:t>
            </a:r>
            <a:r>
              <a:rPr lang="en-US" dirty="0"/>
              <a:t> </a:t>
            </a:r>
            <a:r>
              <a:rPr lang="en-US" dirty="0" err="1"/>
              <a:t>önce</a:t>
            </a:r>
            <a:r>
              <a:rPr lang="en-US" dirty="0"/>
              <a:t> </a:t>
            </a:r>
            <a:r>
              <a:rPr lang="en-US" dirty="0" err="1"/>
              <a:t>tasarımlarını</a:t>
            </a:r>
            <a:r>
              <a:rPr lang="en-US" dirty="0"/>
              <a:t> </a:t>
            </a:r>
            <a:r>
              <a:rPr lang="en-US" dirty="0" err="1"/>
              <a:t>görselleştirebilirler</a:t>
            </a:r>
            <a:r>
              <a:rPr lang="en-US" dirty="0"/>
              <a:t>. </a:t>
            </a:r>
            <a:r>
              <a:rPr lang="en-US" dirty="0" err="1"/>
              <a:t>Nike'ın</a:t>
            </a:r>
            <a:r>
              <a:rPr lang="en-US" dirty="0"/>
              <a:t> </a:t>
            </a:r>
            <a:r>
              <a:rPr lang="en-US" dirty="0" err="1"/>
              <a:t>NikeID'si</a:t>
            </a:r>
            <a:r>
              <a:rPr lang="en-US" dirty="0"/>
              <a:t>, </a:t>
            </a:r>
            <a:r>
              <a:rPr lang="en-US" dirty="0" err="1"/>
              <a:t>müşterilerin</a:t>
            </a:r>
            <a:r>
              <a:rPr lang="en-US" dirty="0"/>
              <a:t> </a:t>
            </a:r>
            <a:r>
              <a:rPr lang="en-US" dirty="0" err="1"/>
              <a:t>spor</a:t>
            </a:r>
            <a:r>
              <a:rPr lang="en-US" dirty="0"/>
              <a:t> </a:t>
            </a:r>
            <a:r>
              <a:rPr lang="en-US" dirty="0" err="1"/>
              <a:t>ayakkabılarını</a:t>
            </a:r>
            <a:r>
              <a:rPr lang="en-US" dirty="0"/>
              <a:t> </a:t>
            </a:r>
            <a:r>
              <a:rPr lang="en-US" dirty="0" err="1"/>
              <a:t>tasarlamalarına</a:t>
            </a:r>
            <a:r>
              <a:rPr lang="en-US" dirty="0"/>
              <a:t> </a:t>
            </a:r>
            <a:r>
              <a:rPr lang="en-US" dirty="0" err="1"/>
              <a:t>olanak</a:t>
            </a:r>
            <a:r>
              <a:rPr lang="en-US" dirty="0"/>
              <a:t> </a:t>
            </a:r>
            <a:r>
              <a:rPr lang="en-US" dirty="0" err="1"/>
              <a:t>tanıyan</a:t>
            </a:r>
            <a:r>
              <a:rPr lang="en-US" dirty="0"/>
              <a:t> </a:t>
            </a:r>
            <a:r>
              <a:rPr lang="en-US" dirty="0" err="1"/>
              <a:t>önemli</a:t>
            </a:r>
            <a:r>
              <a:rPr lang="en-US" dirty="0"/>
              <a:t> </a:t>
            </a:r>
            <a:r>
              <a:rPr lang="en-US" dirty="0" err="1"/>
              <a:t>bir</a:t>
            </a:r>
            <a:r>
              <a:rPr lang="en-US" dirty="0"/>
              <a:t> </a:t>
            </a:r>
            <a:r>
              <a:rPr lang="en-US" dirty="0" err="1"/>
              <a:t>örnektir</a:t>
            </a:r>
            <a:r>
              <a:rPr lang="en-US" dirty="0"/>
              <a:t>. </a:t>
            </a:r>
            <a:r>
              <a:rPr lang="en-US" dirty="0" err="1"/>
              <a:t>Modüler</a:t>
            </a:r>
            <a:r>
              <a:rPr lang="en-US" dirty="0"/>
              <a:t> </a:t>
            </a:r>
            <a:r>
              <a:rPr lang="en-US" dirty="0" err="1"/>
              <a:t>Tasarım</a:t>
            </a:r>
            <a:r>
              <a:rPr lang="en-US" dirty="0"/>
              <a:t>: </a:t>
            </a:r>
            <a:r>
              <a:rPr lang="en-US" dirty="0" err="1"/>
              <a:t>Bazı</a:t>
            </a:r>
            <a:r>
              <a:rPr lang="en-US" dirty="0"/>
              <a:t> </a:t>
            </a:r>
            <a:r>
              <a:rPr lang="en-US" dirty="0" err="1"/>
              <a:t>markalar</a:t>
            </a:r>
            <a:r>
              <a:rPr lang="en-US" dirty="0"/>
              <a:t>, </a:t>
            </a:r>
            <a:r>
              <a:rPr lang="en-US" dirty="0" err="1"/>
              <a:t>ayakkabıların</a:t>
            </a:r>
            <a:r>
              <a:rPr lang="en-US" dirty="0"/>
              <a:t> </a:t>
            </a:r>
            <a:r>
              <a:rPr lang="en-US" dirty="0" err="1"/>
              <a:t>değiştirilebilir</a:t>
            </a:r>
            <a:r>
              <a:rPr lang="en-US" dirty="0"/>
              <a:t> </a:t>
            </a:r>
            <a:r>
              <a:rPr lang="en-US" dirty="0" err="1"/>
              <a:t>parçalardan</a:t>
            </a:r>
            <a:r>
              <a:rPr lang="en-US" dirty="0"/>
              <a:t> </a:t>
            </a:r>
            <a:r>
              <a:rPr lang="en-US" dirty="0" err="1"/>
              <a:t>oluştuğu</a:t>
            </a:r>
            <a:r>
              <a:rPr lang="en-US" dirty="0"/>
              <a:t> </a:t>
            </a:r>
            <a:r>
              <a:rPr lang="en-US" dirty="0" err="1"/>
              <a:t>modüler</a:t>
            </a:r>
            <a:r>
              <a:rPr lang="en-US" dirty="0"/>
              <a:t> </a:t>
            </a:r>
            <a:r>
              <a:rPr lang="en-US" dirty="0" err="1"/>
              <a:t>bir</a:t>
            </a:r>
            <a:r>
              <a:rPr lang="en-US" dirty="0"/>
              <a:t> </a:t>
            </a:r>
            <a:r>
              <a:rPr lang="en-US" dirty="0" err="1"/>
              <a:t>tasarım</a:t>
            </a:r>
            <a:r>
              <a:rPr lang="en-US" dirty="0"/>
              <a:t> </a:t>
            </a:r>
            <a:r>
              <a:rPr lang="en-US" dirty="0" err="1"/>
              <a:t>yaklaşımı</a:t>
            </a:r>
            <a:r>
              <a:rPr lang="en-US" dirty="0"/>
              <a:t> </a:t>
            </a:r>
            <a:r>
              <a:rPr lang="en-US" dirty="0" err="1"/>
              <a:t>benimser</a:t>
            </a:r>
            <a:r>
              <a:rPr lang="en-US" dirty="0"/>
              <a:t>. </a:t>
            </a:r>
            <a:r>
              <a:rPr lang="en-US" dirty="0" err="1"/>
              <a:t>Müşteriler</a:t>
            </a:r>
            <a:r>
              <a:rPr lang="en-US" dirty="0"/>
              <a:t>, </a:t>
            </a:r>
            <a:r>
              <a:rPr lang="en-US" dirty="0" err="1"/>
              <a:t>benzersiz</a:t>
            </a:r>
            <a:r>
              <a:rPr lang="en-US" dirty="0"/>
              <a:t> </a:t>
            </a:r>
            <a:r>
              <a:rPr lang="en-US" dirty="0" err="1"/>
              <a:t>bir</a:t>
            </a:r>
            <a:r>
              <a:rPr lang="en-US" dirty="0"/>
              <a:t> </a:t>
            </a:r>
            <a:r>
              <a:rPr lang="en-US" dirty="0" err="1"/>
              <a:t>ayakkabı</a:t>
            </a:r>
            <a:r>
              <a:rPr lang="en-US" dirty="0"/>
              <a:t> </a:t>
            </a:r>
            <a:r>
              <a:rPr lang="en-US" dirty="0" err="1"/>
              <a:t>yaratmak</a:t>
            </a:r>
            <a:r>
              <a:rPr lang="en-US" dirty="0"/>
              <a:t> </a:t>
            </a:r>
            <a:r>
              <a:rPr lang="en-US" dirty="0" err="1"/>
              <a:t>için</a:t>
            </a:r>
            <a:r>
              <a:rPr lang="en-US" dirty="0"/>
              <a:t> </a:t>
            </a:r>
            <a:r>
              <a:rPr lang="en-US" dirty="0" err="1"/>
              <a:t>farklı</a:t>
            </a:r>
            <a:r>
              <a:rPr lang="en-US" dirty="0"/>
              <a:t> </a:t>
            </a:r>
            <a:r>
              <a:rPr lang="en-US" dirty="0" err="1"/>
              <a:t>bileşenleri</a:t>
            </a:r>
            <a:r>
              <a:rPr lang="en-US" dirty="0"/>
              <a:t> </a:t>
            </a:r>
            <a:r>
              <a:rPr lang="en-US" dirty="0" err="1"/>
              <a:t>karıştırıp</a:t>
            </a:r>
            <a:r>
              <a:rPr lang="en-US" dirty="0"/>
              <a:t> </a:t>
            </a:r>
            <a:r>
              <a:rPr lang="en-US" dirty="0" err="1"/>
              <a:t>eşleştirebilirler</a:t>
            </a:r>
            <a:r>
              <a:rPr lang="en-US" dirty="0"/>
              <a:t>. Bir </a:t>
            </a:r>
            <a:r>
              <a:rPr lang="en-US" dirty="0" err="1"/>
              <a:t>örnek</a:t>
            </a:r>
            <a:r>
              <a:rPr lang="en-US" dirty="0"/>
              <a:t>, </a:t>
            </a:r>
            <a:r>
              <a:rPr lang="en-US" dirty="0" err="1"/>
              <a:t>değiştirilebilir</a:t>
            </a:r>
            <a:r>
              <a:rPr lang="en-US" dirty="0"/>
              <a:t> </a:t>
            </a:r>
            <a:r>
              <a:rPr lang="en-US" dirty="0" err="1"/>
              <a:t>kayışlara</a:t>
            </a:r>
            <a:r>
              <a:rPr lang="en-US" dirty="0"/>
              <a:t> </a:t>
            </a:r>
            <a:r>
              <a:rPr lang="en-US" dirty="0" err="1"/>
              <a:t>sahip</a:t>
            </a:r>
            <a:r>
              <a:rPr lang="en-US" dirty="0"/>
              <a:t> </a:t>
            </a:r>
            <a:r>
              <a:rPr lang="en-US" dirty="0" err="1"/>
              <a:t>özelleştirilmiş</a:t>
            </a:r>
            <a:r>
              <a:rPr lang="en-US" dirty="0"/>
              <a:t> </a:t>
            </a:r>
            <a:r>
              <a:rPr lang="en-US" dirty="0" err="1"/>
              <a:t>tabanlıklar</a:t>
            </a:r>
            <a:r>
              <a:rPr lang="en-US" dirty="0"/>
              <a:t> ve </a:t>
            </a:r>
            <a:r>
              <a:rPr lang="en-US" dirty="0" err="1"/>
              <a:t>sandaletler</a:t>
            </a:r>
            <a:r>
              <a:rPr lang="en-US" dirty="0"/>
              <a:t> </a:t>
            </a:r>
            <a:r>
              <a:rPr lang="en-US" dirty="0" err="1"/>
              <a:t>sunan</a:t>
            </a:r>
            <a:r>
              <a:rPr lang="en-US" dirty="0"/>
              <a:t> </a:t>
            </a:r>
            <a:r>
              <a:rPr lang="en-US" dirty="0" err="1"/>
              <a:t>ayakkabı</a:t>
            </a:r>
            <a:r>
              <a:rPr lang="en-US" dirty="0"/>
              <a:t> </a:t>
            </a:r>
            <a:r>
              <a:rPr lang="en-US" dirty="0" err="1"/>
              <a:t>markası</a:t>
            </a:r>
            <a:r>
              <a:rPr lang="en-US" dirty="0"/>
              <a:t> </a:t>
            </a:r>
            <a:r>
              <a:rPr lang="en-US" dirty="0" err="1"/>
              <a:t>Wiivv'dir</a:t>
            </a:r>
            <a:r>
              <a:rPr lang="en-US" dirty="0"/>
              <a:t>.</a:t>
            </a:r>
          </a:p>
          <a:p>
            <a:pPr marL="0" lvl="0" indent="0" algn="l" rtl="0">
              <a:spcBef>
                <a:spcPts val="0"/>
              </a:spcBef>
              <a:spcAft>
                <a:spcPts val="0"/>
              </a:spcAft>
              <a:buNone/>
            </a:pPr>
            <a:r>
              <a:rPr lang="en-US" dirty="0" err="1"/>
              <a:t>Kişiye</a:t>
            </a:r>
            <a:r>
              <a:rPr lang="en-US" dirty="0"/>
              <a:t> Özel </a:t>
            </a:r>
            <a:r>
              <a:rPr lang="en-US" dirty="0" err="1"/>
              <a:t>Ayakkabı</a:t>
            </a:r>
            <a:r>
              <a:rPr lang="en-US" dirty="0"/>
              <a:t> </a:t>
            </a:r>
            <a:r>
              <a:rPr lang="en-US" dirty="0" err="1"/>
              <a:t>Yapımı</a:t>
            </a:r>
            <a:r>
              <a:rPr lang="en-US" dirty="0"/>
              <a:t>: </a:t>
            </a:r>
            <a:r>
              <a:rPr lang="en-US" dirty="0" err="1"/>
              <a:t>Lüks</a:t>
            </a:r>
            <a:r>
              <a:rPr lang="en-US" dirty="0"/>
              <a:t> </a:t>
            </a:r>
            <a:r>
              <a:rPr lang="en-US" dirty="0" err="1"/>
              <a:t>segmentte</a:t>
            </a:r>
            <a:r>
              <a:rPr lang="en-US" dirty="0"/>
              <a:t>, </a:t>
            </a:r>
            <a:r>
              <a:rPr lang="en-US" dirty="0" err="1"/>
              <a:t>kişiye</a:t>
            </a:r>
            <a:r>
              <a:rPr lang="en-US" dirty="0"/>
              <a:t> </a:t>
            </a:r>
            <a:r>
              <a:rPr lang="en-US" dirty="0" err="1"/>
              <a:t>özel</a:t>
            </a:r>
            <a:r>
              <a:rPr lang="en-US" dirty="0"/>
              <a:t> </a:t>
            </a:r>
            <a:r>
              <a:rPr lang="en-US" dirty="0" err="1"/>
              <a:t>ayakkabı</a:t>
            </a:r>
            <a:r>
              <a:rPr lang="en-US" dirty="0"/>
              <a:t> </a:t>
            </a:r>
            <a:r>
              <a:rPr lang="en-US" dirty="0" err="1"/>
              <a:t>yapımı</a:t>
            </a:r>
            <a:r>
              <a:rPr lang="en-US" dirty="0"/>
              <a:t> </a:t>
            </a:r>
            <a:r>
              <a:rPr lang="en-US" dirty="0" err="1"/>
              <a:t>bir</a:t>
            </a:r>
            <a:r>
              <a:rPr lang="en-US" dirty="0"/>
              <a:t> </a:t>
            </a:r>
            <a:r>
              <a:rPr lang="en-US" dirty="0" err="1"/>
              <a:t>tür</a:t>
            </a:r>
            <a:r>
              <a:rPr lang="en-US" dirty="0"/>
              <a:t> </a:t>
            </a:r>
            <a:r>
              <a:rPr lang="en-US" dirty="0" err="1"/>
              <a:t>kitlesel</a:t>
            </a:r>
            <a:r>
              <a:rPr lang="en-US" dirty="0"/>
              <a:t> </a:t>
            </a:r>
            <a:r>
              <a:rPr lang="en-US" dirty="0" err="1"/>
              <a:t>özelleştirmedir</a:t>
            </a:r>
            <a:r>
              <a:rPr lang="en-US" dirty="0"/>
              <a:t>. </a:t>
            </a:r>
            <a:r>
              <a:rPr lang="en-US" dirty="0" err="1"/>
              <a:t>Müşterilerin</a:t>
            </a:r>
            <a:r>
              <a:rPr lang="en-US" dirty="0"/>
              <a:t> </a:t>
            </a:r>
            <a:r>
              <a:rPr lang="en-US" dirty="0" err="1"/>
              <a:t>ayakları</a:t>
            </a:r>
            <a:r>
              <a:rPr lang="en-US" dirty="0"/>
              <a:t> </a:t>
            </a:r>
            <a:r>
              <a:rPr lang="en-US" dirty="0" err="1"/>
              <a:t>ölçülür</a:t>
            </a:r>
            <a:r>
              <a:rPr lang="en-US" dirty="0"/>
              <a:t> ve </a:t>
            </a:r>
            <a:r>
              <a:rPr lang="en-US" dirty="0" err="1"/>
              <a:t>ayakkabılar</a:t>
            </a:r>
            <a:r>
              <a:rPr lang="en-US" dirty="0"/>
              <a:t> </a:t>
            </a:r>
            <a:r>
              <a:rPr lang="en-US" dirty="0" err="1"/>
              <a:t>tamamen</a:t>
            </a:r>
            <a:r>
              <a:rPr lang="en-US" dirty="0"/>
              <a:t> </a:t>
            </a:r>
            <a:r>
              <a:rPr lang="en-US" dirty="0" err="1"/>
              <a:t>sıfırdan</a:t>
            </a:r>
            <a:r>
              <a:rPr lang="en-US" dirty="0"/>
              <a:t>, </a:t>
            </a:r>
            <a:r>
              <a:rPr lang="en-US" dirty="0" err="1"/>
              <a:t>onların</a:t>
            </a:r>
            <a:r>
              <a:rPr lang="en-US" dirty="0"/>
              <a:t> </a:t>
            </a:r>
            <a:r>
              <a:rPr lang="en-US" dirty="0" err="1"/>
              <a:t>özelliklerine</a:t>
            </a:r>
            <a:r>
              <a:rPr lang="en-US" dirty="0"/>
              <a:t> </a:t>
            </a:r>
            <a:r>
              <a:rPr lang="en-US" dirty="0" err="1"/>
              <a:t>göre</a:t>
            </a:r>
            <a:r>
              <a:rPr lang="en-US" dirty="0"/>
              <a:t> </a:t>
            </a:r>
            <a:r>
              <a:rPr lang="en-US" dirty="0" err="1"/>
              <a:t>üretilir</a:t>
            </a:r>
            <a:r>
              <a:rPr lang="en-US" dirty="0"/>
              <a:t>. John Lobb ve Berluti </a:t>
            </a:r>
            <a:r>
              <a:rPr lang="en-US" dirty="0" err="1"/>
              <a:t>gibi</a:t>
            </a:r>
            <a:r>
              <a:rPr lang="en-US" dirty="0"/>
              <a:t> </a:t>
            </a:r>
            <a:r>
              <a:rPr lang="en-US" dirty="0" err="1"/>
              <a:t>markalar</a:t>
            </a:r>
            <a:r>
              <a:rPr lang="en-US" dirty="0"/>
              <a:t> </a:t>
            </a:r>
            <a:r>
              <a:rPr lang="en-US" dirty="0" err="1"/>
              <a:t>bu</a:t>
            </a:r>
            <a:r>
              <a:rPr lang="en-US" dirty="0"/>
              <a:t> </a:t>
            </a:r>
            <a:r>
              <a:rPr lang="en-US" dirty="0" err="1"/>
              <a:t>yaklaşımla</a:t>
            </a:r>
            <a:r>
              <a:rPr lang="en-US" dirty="0"/>
              <a:t> </a:t>
            </a:r>
            <a:r>
              <a:rPr lang="en-US" dirty="0" err="1"/>
              <a:t>ünlüdür</a:t>
            </a:r>
            <a:r>
              <a:rPr lang="en-US" dirty="0"/>
              <a:t>.</a:t>
            </a:r>
          </a:p>
          <a:p>
            <a:pPr marL="0" lvl="0" indent="0" algn="l" rtl="0">
              <a:spcBef>
                <a:spcPts val="0"/>
              </a:spcBef>
              <a:spcAft>
                <a:spcPts val="0"/>
              </a:spcAft>
              <a:buNone/>
            </a:pPr>
            <a:r>
              <a:rPr lang="en-US" dirty="0" err="1"/>
              <a:t>Hızlı</a:t>
            </a:r>
            <a:r>
              <a:rPr lang="en-US" dirty="0"/>
              <a:t> </a:t>
            </a:r>
            <a:r>
              <a:rPr lang="en-US" dirty="0" err="1"/>
              <a:t>Tepki</a:t>
            </a:r>
            <a:r>
              <a:rPr lang="en-US" dirty="0"/>
              <a:t> </a:t>
            </a:r>
            <a:r>
              <a:rPr lang="en-US" dirty="0" err="1"/>
              <a:t>Üretimi</a:t>
            </a:r>
            <a:r>
              <a:rPr lang="en-US" dirty="0"/>
              <a:t> (QRM): QRM, </a:t>
            </a:r>
            <a:r>
              <a:rPr lang="en-US" dirty="0" err="1"/>
              <a:t>müşteri</a:t>
            </a:r>
            <a:r>
              <a:rPr lang="en-US" dirty="0"/>
              <a:t> </a:t>
            </a:r>
            <a:r>
              <a:rPr lang="en-US" dirty="0" err="1"/>
              <a:t>taleplerine</a:t>
            </a:r>
            <a:r>
              <a:rPr lang="en-US" dirty="0"/>
              <a:t> </a:t>
            </a:r>
            <a:r>
              <a:rPr lang="en-US" dirty="0" err="1"/>
              <a:t>daha</a:t>
            </a:r>
            <a:r>
              <a:rPr lang="en-US" dirty="0"/>
              <a:t> </a:t>
            </a:r>
            <a:r>
              <a:rPr lang="en-US" dirty="0" err="1"/>
              <a:t>hızlı</a:t>
            </a:r>
            <a:r>
              <a:rPr lang="en-US" dirty="0"/>
              <a:t> </a:t>
            </a:r>
            <a:r>
              <a:rPr lang="en-US" dirty="0" err="1"/>
              <a:t>yanıt</a:t>
            </a:r>
            <a:r>
              <a:rPr lang="en-US" dirty="0"/>
              <a:t> </a:t>
            </a:r>
            <a:r>
              <a:rPr lang="en-US" dirty="0" err="1"/>
              <a:t>vermeyi</a:t>
            </a:r>
            <a:r>
              <a:rPr lang="en-US" dirty="0"/>
              <a:t> </a:t>
            </a:r>
            <a:r>
              <a:rPr lang="en-US" dirty="0" err="1"/>
              <a:t>sağlayan</a:t>
            </a:r>
            <a:r>
              <a:rPr lang="en-US" dirty="0"/>
              <a:t> </a:t>
            </a:r>
            <a:r>
              <a:rPr lang="en-US" dirty="0" err="1"/>
              <a:t>bir</a:t>
            </a:r>
            <a:r>
              <a:rPr lang="en-US" dirty="0"/>
              <a:t> </a:t>
            </a:r>
            <a:r>
              <a:rPr lang="en-US" dirty="0" err="1"/>
              <a:t>stratejidir</a:t>
            </a:r>
            <a:r>
              <a:rPr lang="en-US" dirty="0"/>
              <a:t>. </a:t>
            </a:r>
            <a:r>
              <a:rPr lang="en-US" dirty="0" err="1"/>
              <a:t>Değişen</a:t>
            </a:r>
            <a:r>
              <a:rPr lang="en-US" dirty="0"/>
              <a:t> </a:t>
            </a:r>
            <a:r>
              <a:rPr lang="en-US" dirty="0" err="1"/>
              <a:t>müşteri</a:t>
            </a:r>
            <a:r>
              <a:rPr lang="en-US" dirty="0"/>
              <a:t> </a:t>
            </a:r>
            <a:r>
              <a:rPr lang="en-US" dirty="0" err="1"/>
              <a:t>tercihlerine</a:t>
            </a:r>
            <a:r>
              <a:rPr lang="en-US" dirty="0"/>
              <a:t> </a:t>
            </a:r>
            <a:r>
              <a:rPr lang="en-US" dirty="0" err="1"/>
              <a:t>uyum</a:t>
            </a:r>
            <a:r>
              <a:rPr lang="en-US" dirty="0"/>
              <a:t> </a:t>
            </a:r>
            <a:r>
              <a:rPr lang="en-US" dirty="0" err="1"/>
              <a:t>sağlayabilen</a:t>
            </a:r>
            <a:r>
              <a:rPr lang="en-US" dirty="0"/>
              <a:t> </a:t>
            </a:r>
            <a:r>
              <a:rPr lang="en-US" dirty="0" err="1"/>
              <a:t>esnek</a:t>
            </a:r>
            <a:r>
              <a:rPr lang="en-US" dirty="0"/>
              <a:t> ve </a:t>
            </a:r>
            <a:r>
              <a:rPr lang="en-US" dirty="0" err="1"/>
              <a:t>çevik</a:t>
            </a:r>
            <a:r>
              <a:rPr lang="en-US" dirty="0"/>
              <a:t> </a:t>
            </a:r>
            <a:r>
              <a:rPr lang="en-US" dirty="0" err="1"/>
              <a:t>üretim</a:t>
            </a:r>
            <a:r>
              <a:rPr lang="en-US" dirty="0"/>
              <a:t> </a:t>
            </a:r>
            <a:r>
              <a:rPr lang="en-US" dirty="0" err="1"/>
              <a:t>süreçlerini</a:t>
            </a:r>
            <a:r>
              <a:rPr lang="en-US" dirty="0"/>
              <a:t> </a:t>
            </a:r>
            <a:r>
              <a:rPr lang="en-US" dirty="0" err="1"/>
              <a:t>içerir</a:t>
            </a:r>
            <a:r>
              <a:rPr lang="en-US" dirty="0"/>
              <a:t>. </a:t>
            </a:r>
            <a:r>
              <a:rPr lang="en-US" dirty="0" err="1"/>
              <a:t>Özellikle</a:t>
            </a:r>
            <a:r>
              <a:rPr lang="en-US" dirty="0"/>
              <a:t> </a:t>
            </a:r>
            <a:r>
              <a:rPr lang="en-US" dirty="0" err="1"/>
              <a:t>sınırlı</a:t>
            </a:r>
            <a:r>
              <a:rPr lang="en-US" dirty="0"/>
              <a:t> </a:t>
            </a:r>
            <a:r>
              <a:rPr lang="en-US" dirty="0" err="1"/>
              <a:t>sayıda</a:t>
            </a:r>
            <a:r>
              <a:rPr lang="en-US" dirty="0"/>
              <a:t> </a:t>
            </a:r>
            <a:r>
              <a:rPr lang="en-US" dirty="0" err="1"/>
              <a:t>üretilen</a:t>
            </a:r>
            <a:r>
              <a:rPr lang="en-US" dirty="0"/>
              <a:t> </a:t>
            </a:r>
            <a:r>
              <a:rPr lang="en-US" dirty="0" err="1"/>
              <a:t>veya</a:t>
            </a:r>
            <a:r>
              <a:rPr lang="en-US" dirty="0"/>
              <a:t> son </a:t>
            </a:r>
            <a:r>
              <a:rPr lang="en-US" dirty="0" err="1"/>
              <a:t>derece</a:t>
            </a:r>
            <a:r>
              <a:rPr lang="en-US" dirty="0"/>
              <a:t> </a:t>
            </a:r>
            <a:r>
              <a:rPr lang="en-US" dirty="0" err="1"/>
              <a:t>özelleştirilmiş</a:t>
            </a:r>
            <a:r>
              <a:rPr lang="en-US" dirty="0"/>
              <a:t> </a:t>
            </a:r>
            <a:r>
              <a:rPr lang="en-US" dirty="0" err="1"/>
              <a:t>sürümler</a:t>
            </a:r>
            <a:r>
              <a:rPr lang="en-US" dirty="0"/>
              <a:t> </a:t>
            </a:r>
            <a:r>
              <a:rPr lang="en-US" dirty="0" err="1"/>
              <a:t>için</a:t>
            </a:r>
            <a:r>
              <a:rPr lang="en-US" dirty="0"/>
              <a:t> </a:t>
            </a:r>
            <a:r>
              <a:rPr lang="en-US" dirty="0" err="1"/>
              <a:t>önemlidir</a:t>
            </a:r>
            <a:r>
              <a:rPr lang="en-US" dirty="0"/>
              <a:t>.</a:t>
            </a:r>
          </a:p>
          <a:p>
            <a:pPr marL="0" lvl="0" indent="0" algn="l" rtl="0">
              <a:spcBef>
                <a:spcPts val="0"/>
              </a:spcBef>
              <a:spcAft>
                <a:spcPts val="0"/>
              </a:spcAft>
              <a:buNone/>
            </a:pPr>
            <a:r>
              <a:rPr lang="en-US" dirty="0" err="1"/>
              <a:t>Yerel</a:t>
            </a:r>
            <a:r>
              <a:rPr lang="en-US" dirty="0"/>
              <a:t> </a:t>
            </a:r>
            <a:r>
              <a:rPr lang="en-US" dirty="0" err="1"/>
              <a:t>Üretim</a:t>
            </a:r>
            <a:r>
              <a:rPr lang="en-US" dirty="0"/>
              <a:t>: </a:t>
            </a:r>
            <a:r>
              <a:rPr lang="en-US" dirty="0" err="1"/>
              <a:t>Markalar</a:t>
            </a:r>
            <a:r>
              <a:rPr lang="en-US" dirty="0"/>
              <a:t>, </a:t>
            </a:r>
            <a:r>
              <a:rPr lang="en-US" dirty="0" err="1"/>
              <a:t>özelleştirilmiş</a:t>
            </a:r>
            <a:r>
              <a:rPr lang="en-US" dirty="0"/>
              <a:t> </a:t>
            </a:r>
            <a:r>
              <a:rPr lang="en-US" dirty="0" err="1"/>
              <a:t>ayakkabıların</a:t>
            </a:r>
            <a:r>
              <a:rPr lang="en-US" dirty="0"/>
              <a:t> </a:t>
            </a:r>
            <a:r>
              <a:rPr lang="en-US" dirty="0" err="1"/>
              <a:t>daha</a:t>
            </a:r>
            <a:r>
              <a:rPr lang="en-US" dirty="0"/>
              <a:t> </a:t>
            </a:r>
            <a:r>
              <a:rPr lang="en-US" dirty="0" err="1"/>
              <a:t>hızlı</a:t>
            </a:r>
            <a:r>
              <a:rPr lang="en-US" dirty="0"/>
              <a:t> </a:t>
            </a:r>
            <a:r>
              <a:rPr lang="en-US" dirty="0" err="1"/>
              <a:t>üretimini</a:t>
            </a:r>
            <a:r>
              <a:rPr lang="en-US" dirty="0"/>
              <a:t> ve </a:t>
            </a:r>
            <a:r>
              <a:rPr lang="en-US" dirty="0" err="1"/>
              <a:t>teslimatını</a:t>
            </a:r>
            <a:r>
              <a:rPr lang="en-US" dirty="0"/>
              <a:t> </a:t>
            </a:r>
            <a:r>
              <a:rPr lang="en-US" dirty="0" err="1"/>
              <a:t>sağlamak</a:t>
            </a:r>
            <a:r>
              <a:rPr lang="en-US" dirty="0"/>
              <a:t> </a:t>
            </a:r>
            <a:r>
              <a:rPr lang="en-US" dirty="0" err="1"/>
              <a:t>için</a:t>
            </a:r>
            <a:r>
              <a:rPr lang="en-US" dirty="0"/>
              <a:t> </a:t>
            </a:r>
            <a:r>
              <a:rPr lang="en-US" dirty="0" err="1"/>
              <a:t>yerel</a:t>
            </a:r>
            <a:r>
              <a:rPr lang="en-US" dirty="0"/>
              <a:t> </a:t>
            </a:r>
            <a:r>
              <a:rPr lang="en-US" dirty="0" err="1"/>
              <a:t>üretim</a:t>
            </a:r>
            <a:r>
              <a:rPr lang="en-US" dirty="0"/>
              <a:t> </a:t>
            </a:r>
            <a:r>
              <a:rPr lang="en-US" dirty="0" err="1"/>
              <a:t>tesisleri</a:t>
            </a:r>
            <a:r>
              <a:rPr lang="en-US" dirty="0"/>
              <a:t> </a:t>
            </a:r>
            <a:r>
              <a:rPr lang="en-US" dirty="0" err="1"/>
              <a:t>kurabilir</a:t>
            </a:r>
            <a:r>
              <a:rPr lang="en-US" dirty="0"/>
              <a:t>. Bu, </a:t>
            </a:r>
            <a:r>
              <a:rPr lang="en-US" dirty="0" err="1"/>
              <a:t>teslim</a:t>
            </a:r>
            <a:r>
              <a:rPr lang="en-US" dirty="0"/>
              <a:t> </a:t>
            </a:r>
            <a:r>
              <a:rPr lang="en-US" dirty="0" err="1"/>
              <a:t>sürelerini</a:t>
            </a:r>
            <a:r>
              <a:rPr lang="en-US" dirty="0"/>
              <a:t> ve </a:t>
            </a:r>
            <a:r>
              <a:rPr lang="en-US" dirty="0" err="1"/>
              <a:t>uzun</a:t>
            </a:r>
            <a:r>
              <a:rPr lang="en-US" dirty="0"/>
              <a:t> </a:t>
            </a:r>
            <a:r>
              <a:rPr lang="en-US" dirty="0" err="1"/>
              <a:t>mesafeli</a:t>
            </a:r>
            <a:r>
              <a:rPr lang="en-US" dirty="0"/>
              <a:t> </a:t>
            </a:r>
            <a:r>
              <a:rPr lang="en-US" dirty="0" err="1"/>
              <a:t>nakliyenin</a:t>
            </a:r>
            <a:r>
              <a:rPr lang="en-US" dirty="0"/>
              <a:t> </a:t>
            </a:r>
            <a:r>
              <a:rPr lang="en-US" dirty="0" err="1"/>
              <a:t>çevresel</a:t>
            </a:r>
            <a:r>
              <a:rPr lang="en-US" dirty="0"/>
              <a:t> </a:t>
            </a:r>
            <a:r>
              <a:rPr lang="en-US" dirty="0" err="1"/>
              <a:t>etkisini</a:t>
            </a:r>
            <a:r>
              <a:rPr lang="en-US" dirty="0"/>
              <a:t> </a:t>
            </a:r>
            <a:r>
              <a:rPr lang="en-US" dirty="0" err="1"/>
              <a:t>azaltır</a:t>
            </a:r>
            <a:r>
              <a:rPr lang="en-US" dirty="0"/>
              <a:t>. Bir </a:t>
            </a:r>
            <a:r>
              <a:rPr lang="en-US" dirty="0" err="1"/>
              <a:t>örnek</a:t>
            </a:r>
            <a:r>
              <a:rPr lang="en-US" dirty="0"/>
              <a:t>, </a:t>
            </a:r>
            <a:r>
              <a:rPr lang="en-US" dirty="0" err="1"/>
              <a:t>yerel</a:t>
            </a:r>
            <a:r>
              <a:rPr lang="en-US" dirty="0"/>
              <a:t> </a:t>
            </a:r>
            <a:r>
              <a:rPr lang="en-US" dirty="0" err="1"/>
              <a:t>üretim</a:t>
            </a:r>
            <a:r>
              <a:rPr lang="en-US" dirty="0"/>
              <a:t> </a:t>
            </a:r>
            <a:r>
              <a:rPr lang="en-US" dirty="0" err="1"/>
              <a:t>için</a:t>
            </a:r>
            <a:r>
              <a:rPr lang="en-US" dirty="0"/>
              <a:t> 3D </a:t>
            </a:r>
            <a:r>
              <a:rPr lang="en-US" dirty="0" err="1"/>
              <a:t>baskı</a:t>
            </a:r>
            <a:r>
              <a:rPr lang="en-US" dirty="0"/>
              <a:t> </a:t>
            </a:r>
            <a:r>
              <a:rPr lang="en-US" dirty="0" err="1"/>
              <a:t>kullanan</a:t>
            </a:r>
            <a:r>
              <a:rPr lang="en-US" dirty="0"/>
              <a:t> </a:t>
            </a:r>
            <a:r>
              <a:rPr lang="en-US" dirty="0" err="1"/>
              <a:t>ayakkabı</a:t>
            </a:r>
            <a:r>
              <a:rPr lang="en-US" dirty="0"/>
              <a:t> </a:t>
            </a:r>
            <a:r>
              <a:rPr lang="en-US" dirty="0" err="1"/>
              <a:t>üreticisi</a:t>
            </a:r>
            <a:r>
              <a:rPr lang="en-US" dirty="0"/>
              <a:t> </a:t>
            </a:r>
            <a:r>
              <a:rPr lang="en-US" dirty="0" err="1"/>
              <a:t>Feetz'dir</a:t>
            </a:r>
            <a:r>
              <a:rPr lang="en-US" dirty="0"/>
              <a:t>. </a:t>
            </a:r>
            <a:r>
              <a:rPr lang="en-US" dirty="0" err="1"/>
              <a:t>Yapay</a:t>
            </a:r>
            <a:r>
              <a:rPr lang="en-US" dirty="0"/>
              <a:t> </a:t>
            </a:r>
            <a:r>
              <a:rPr lang="en-US" dirty="0" err="1"/>
              <a:t>Zeka</a:t>
            </a:r>
            <a:r>
              <a:rPr lang="en-US" dirty="0"/>
              <a:t> ve </a:t>
            </a:r>
            <a:r>
              <a:rPr lang="en-US" dirty="0" err="1"/>
              <a:t>Makine</a:t>
            </a:r>
            <a:r>
              <a:rPr lang="en-US" dirty="0"/>
              <a:t> </a:t>
            </a:r>
            <a:r>
              <a:rPr lang="en-US" dirty="0" err="1"/>
              <a:t>Öğrenimi</a:t>
            </a:r>
            <a:r>
              <a:rPr lang="en-US" dirty="0"/>
              <a:t>: </a:t>
            </a:r>
            <a:r>
              <a:rPr lang="en-US" dirty="0" err="1"/>
              <a:t>Yapay</a:t>
            </a:r>
            <a:r>
              <a:rPr lang="en-US" dirty="0"/>
              <a:t> </a:t>
            </a:r>
            <a:r>
              <a:rPr lang="en-US" dirty="0" err="1"/>
              <a:t>zeka</a:t>
            </a:r>
            <a:r>
              <a:rPr lang="en-US" dirty="0"/>
              <a:t> ve </a:t>
            </a:r>
            <a:r>
              <a:rPr lang="en-US" dirty="0" err="1"/>
              <a:t>makine</a:t>
            </a:r>
            <a:r>
              <a:rPr lang="en-US" dirty="0"/>
              <a:t> </a:t>
            </a:r>
            <a:r>
              <a:rPr lang="en-US" dirty="0" err="1"/>
              <a:t>öğrenimi</a:t>
            </a:r>
            <a:r>
              <a:rPr lang="en-US" dirty="0"/>
              <a:t> </a:t>
            </a:r>
            <a:r>
              <a:rPr lang="en-US" dirty="0" err="1"/>
              <a:t>algoritmaları</a:t>
            </a:r>
            <a:r>
              <a:rPr lang="en-US" dirty="0"/>
              <a:t>, </a:t>
            </a:r>
            <a:r>
              <a:rPr lang="en-US" dirty="0" err="1"/>
              <a:t>müşteri</a:t>
            </a:r>
            <a:r>
              <a:rPr lang="en-US" dirty="0"/>
              <a:t> </a:t>
            </a:r>
            <a:r>
              <a:rPr lang="en-US" dirty="0" err="1"/>
              <a:t>tercihlerini</a:t>
            </a:r>
            <a:r>
              <a:rPr lang="en-US" dirty="0"/>
              <a:t> </a:t>
            </a:r>
            <a:r>
              <a:rPr lang="en-US" dirty="0" err="1"/>
              <a:t>tahmin</a:t>
            </a:r>
            <a:r>
              <a:rPr lang="en-US" dirty="0"/>
              <a:t> </a:t>
            </a:r>
            <a:r>
              <a:rPr lang="en-US" dirty="0" err="1"/>
              <a:t>etmek</a:t>
            </a:r>
            <a:r>
              <a:rPr lang="en-US" dirty="0"/>
              <a:t> </a:t>
            </a:r>
            <a:r>
              <a:rPr lang="en-US" dirty="0" err="1"/>
              <a:t>için</a:t>
            </a:r>
            <a:r>
              <a:rPr lang="en-US" dirty="0"/>
              <a:t> </a:t>
            </a:r>
            <a:r>
              <a:rPr lang="en-US" dirty="0" err="1"/>
              <a:t>geniş</a:t>
            </a:r>
            <a:r>
              <a:rPr lang="en-US" dirty="0"/>
              <a:t> </a:t>
            </a:r>
            <a:r>
              <a:rPr lang="en-US" dirty="0" err="1"/>
              <a:t>veri</a:t>
            </a:r>
            <a:r>
              <a:rPr lang="en-US" dirty="0"/>
              <a:t> </a:t>
            </a:r>
            <a:r>
              <a:rPr lang="en-US" dirty="0" err="1"/>
              <a:t>kümelerini</a:t>
            </a:r>
            <a:r>
              <a:rPr lang="en-US" dirty="0"/>
              <a:t> </a:t>
            </a:r>
            <a:r>
              <a:rPr lang="en-US" dirty="0" err="1"/>
              <a:t>analiz</a:t>
            </a:r>
            <a:r>
              <a:rPr lang="en-US" dirty="0"/>
              <a:t> </a:t>
            </a:r>
            <a:r>
              <a:rPr lang="en-US" dirty="0" err="1"/>
              <a:t>edebilir</a:t>
            </a:r>
            <a:r>
              <a:rPr lang="en-US" dirty="0"/>
              <a:t>. </a:t>
            </a:r>
            <a:r>
              <a:rPr lang="en-US" dirty="0" err="1"/>
              <a:t>Markalar</a:t>
            </a:r>
            <a:r>
              <a:rPr lang="en-US" dirty="0"/>
              <a:t> </a:t>
            </a:r>
            <a:r>
              <a:rPr lang="en-US" dirty="0" err="1"/>
              <a:t>bu</a:t>
            </a:r>
            <a:r>
              <a:rPr lang="en-US" dirty="0"/>
              <a:t> </a:t>
            </a:r>
            <a:r>
              <a:rPr lang="en-US" dirty="0" err="1"/>
              <a:t>verileri</a:t>
            </a:r>
            <a:r>
              <a:rPr lang="en-US" dirty="0"/>
              <a:t> </a:t>
            </a:r>
            <a:r>
              <a:rPr lang="en-US" dirty="0" err="1"/>
              <a:t>kullanarak</a:t>
            </a:r>
            <a:r>
              <a:rPr lang="en-US" dirty="0"/>
              <a:t> </a:t>
            </a:r>
            <a:r>
              <a:rPr lang="en-US" dirty="0" err="1"/>
              <a:t>özelleştirilmiş</a:t>
            </a:r>
            <a:r>
              <a:rPr lang="en-US" dirty="0"/>
              <a:t> </a:t>
            </a:r>
            <a:r>
              <a:rPr lang="en-US" dirty="0" err="1"/>
              <a:t>tasarımlar</a:t>
            </a:r>
            <a:r>
              <a:rPr lang="en-US" dirty="0"/>
              <a:t> </a:t>
            </a:r>
            <a:r>
              <a:rPr lang="en-US" dirty="0" err="1"/>
              <a:t>için</a:t>
            </a:r>
            <a:r>
              <a:rPr lang="en-US" dirty="0"/>
              <a:t> </a:t>
            </a:r>
            <a:r>
              <a:rPr lang="en-US" dirty="0" err="1"/>
              <a:t>öneriler</a:t>
            </a:r>
            <a:r>
              <a:rPr lang="en-US" dirty="0"/>
              <a:t> </a:t>
            </a:r>
            <a:r>
              <a:rPr lang="en-US" dirty="0" err="1"/>
              <a:t>sunabilir</a:t>
            </a:r>
            <a:r>
              <a:rPr lang="en-US" dirty="0"/>
              <a:t>. </a:t>
            </a:r>
            <a:r>
              <a:rPr lang="en-US" dirty="0" err="1"/>
              <a:t>Örneğin</a:t>
            </a:r>
            <a:r>
              <a:rPr lang="en-US" dirty="0"/>
              <a:t>, Shoes of Prey </a:t>
            </a:r>
            <a:r>
              <a:rPr lang="en-US" dirty="0" err="1"/>
              <a:t>müşteri</a:t>
            </a:r>
            <a:r>
              <a:rPr lang="en-US" dirty="0"/>
              <a:t> </a:t>
            </a:r>
            <a:r>
              <a:rPr lang="en-US" dirty="0" err="1"/>
              <a:t>girdisine</a:t>
            </a:r>
            <a:r>
              <a:rPr lang="en-US" dirty="0"/>
              <a:t> </a:t>
            </a:r>
            <a:r>
              <a:rPr lang="en-US" dirty="0" err="1"/>
              <a:t>dayalı</a:t>
            </a:r>
            <a:r>
              <a:rPr lang="en-US" dirty="0"/>
              <a:t> </a:t>
            </a:r>
            <a:r>
              <a:rPr lang="en-US" dirty="0" err="1"/>
              <a:t>ayakkabı</a:t>
            </a:r>
            <a:r>
              <a:rPr lang="en-US" dirty="0"/>
              <a:t> </a:t>
            </a:r>
            <a:r>
              <a:rPr lang="en-US" dirty="0" err="1"/>
              <a:t>tasarımları</a:t>
            </a:r>
            <a:r>
              <a:rPr lang="en-US" dirty="0"/>
              <a:t> </a:t>
            </a:r>
            <a:r>
              <a:rPr lang="en-US" dirty="0" err="1"/>
              <a:t>önermek</a:t>
            </a:r>
            <a:r>
              <a:rPr lang="en-US" dirty="0"/>
              <a:t> </a:t>
            </a:r>
            <a:r>
              <a:rPr lang="en-US" dirty="0" err="1"/>
              <a:t>için</a:t>
            </a:r>
            <a:r>
              <a:rPr lang="en-US" dirty="0"/>
              <a:t> </a:t>
            </a:r>
            <a:r>
              <a:rPr lang="en-US" dirty="0" err="1"/>
              <a:t>yapay</a:t>
            </a:r>
            <a:r>
              <a:rPr lang="en-US" dirty="0"/>
              <a:t> </a:t>
            </a:r>
            <a:r>
              <a:rPr lang="en-US" dirty="0" err="1"/>
              <a:t>zekayı</a:t>
            </a:r>
            <a:r>
              <a:rPr lang="en-US" dirty="0"/>
              <a:t> </a:t>
            </a:r>
            <a:r>
              <a:rPr lang="en-US" dirty="0" err="1"/>
              <a:t>kullandı</a:t>
            </a:r>
            <a:r>
              <a:rPr lang="en-US" dirty="0"/>
              <a:t>.</a:t>
            </a:r>
          </a:p>
          <a:p>
            <a:pPr marL="0" lvl="0" indent="0" algn="l" rtl="0">
              <a:spcBef>
                <a:spcPts val="0"/>
              </a:spcBef>
              <a:spcAft>
                <a:spcPts val="0"/>
              </a:spcAft>
              <a:buNone/>
            </a:pPr>
            <a:r>
              <a:rPr lang="en-US" dirty="0"/>
              <a:t>Özel </a:t>
            </a:r>
            <a:r>
              <a:rPr lang="en-US" dirty="0" err="1"/>
              <a:t>Ortezler</a:t>
            </a:r>
            <a:r>
              <a:rPr lang="en-US" dirty="0"/>
              <a:t>: </a:t>
            </a:r>
            <a:r>
              <a:rPr lang="en-US" dirty="0" err="1"/>
              <a:t>Birçok</a:t>
            </a:r>
            <a:r>
              <a:rPr lang="en-US" dirty="0"/>
              <a:t> </a:t>
            </a:r>
            <a:r>
              <a:rPr lang="en-US" dirty="0" err="1"/>
              <a:t>ayakkabı</a:t>
            </a:r>
            <a:r>
              <a:rPr lang="en-US" dirty="0"/>
              <a:t> </a:t>
            </a:r>
            <a:r>
              <a:rPr lang="en-US" dirty="0" err="1"/>
              <a:t>şirketi</a:t>
            </a:r>
            <a:r>
              <a:rPr lang="en-US" dirty="0"/>
              <a:t>, </a:t>
            </a:r>
            <a:r>
              <a:rPr lang="en-US" dirty="0" err="1"/>
              <a:t>kişiselleştirilmiş</a:t>
            </a:r>
            <a:r>
              <a:rPr lang="en-US" dirty="0"/>
              <a:t> </a:t>
            </a:r>
            <a:r>
              <a:rPr lang="en-US" dirty="0" err="1"/>
              <a:t>destek</a:t>
            </a:r>
            <a:r>
              <a:rPr lang="en-US" dirty="0"/>
              <a:t> ve </a:t>
            </a:r>
            <a:r>
              <a:rPr lang="en-US" dirty="0" err="1"/>
              <a:t>konfor</a:t>
            </a:r>
            <a:r>
              <a:rPr lang="en-US" dirty="0"/>
              <a:t> </a:t>
            </a:r>
            <a:r>
              <a:rPr lang="en-US" dirty="0" err="1"/>
              <a:t>sağlamak</a:t>
            </a:r>
            <a:r>
              <a:rPr lang="en-US" dirty="0"/>
              <a:t> </a:t>
            </a:r>
            <a:r>
              <a:rPr lang="en-US" dirty="0" err="1"/>
              <a:t>için</a:t>
            </a:r>
            <a:r>
              <a:rPr lang="en-US" dirty="0"/>
              <a:t> </a:t>
            </a:r>
            <a:r>
              <a:rPr lang="en-US" dirty="0" err="1"/>
              <a:t>tasarlanmış</a:t>
            </a:r>
            <a:r>
              <a:rPr lang="en-US" dirty="0"/>
              <a:t> </a:t>
            </a:r>
            <a:r>
              <a:rPr lang="en-US" dirty="0" err="1"/>
              <a:t>özel</a:t>
            </a:r>
            <a:r>
              <a:rPr lang="en-US" dirty="0"/>
              <a:t> </a:t>
            </a:r>
            <a:r>
              <a:rPr lang="en-US" dirty="0" err="1"/>
              <a:t>ortez</a:t>
            </a:r>
            <a:r>
              <a:rPr lang="en-US" dirty="0"/>
              <a:t> </a:t>
            </a:r>
            <a:r>
              <a:rPr lang="en-US" dirty="0" err="1"/>
              <a:t>tabanlıklar</a:t>
            </a:r>
            <a:r>
              <a:rPr lang="en-US" dirty="0"/>
              <a:t> </a:t>
            </a:r>
            <a:r>
              <a:rPr lang="en-US" dirty="0" err="1"/>
              <a:t>sunar</a:t>
            </a:r>
            <a:r>
              <a:rPr lang="en-US" dirty="0"/>
              <a:t>. Bu </a:t>
            </a:r>
            <a:r>
              <a:rPr lang="en-US" dirty="0" err="1"/>
              <a:t>tabanlıklar</a:t>
            </a:r>
            <a:r>
              <a:rPr lang="en-US" dirty="0"/>
              <a:t> </a:t>
            </a:r>
            <a:r>
              <a:rPr lang="en-US" dirty="0" err="1"/>
              <a:t>genellikle</a:t>
            </a:r>
            <a:r>
              <a:rPr lang="en-US" dirty="0"/>
              <a:t> </a:t>
            </a:r>
            <a:r>
              <a:rPr lang="en-US" dirty="0" err="1"/>
              <a:t>ayak</a:t>
            </a:r>
            <a:r>
              <a:rPr lang="en-US" dirty="0"/>
              <a:t> </a:t>
            </a:r>
            <a:r>
              <a:rPr lang="en-US" dirty="0" err="1"/>
              <a:t>sağlığı</a:t>
            </a:r>
            <a:r>
              <a:rPr lang="en-US" dirty="0"/>
              <a:t> </a:t>
            </a:r>
            <a:r>
              <a:rPr lang="en-US" dirty="0" err="1"/>
              <a:t>değerlendirmeleri</a:t>
            </a:r>
            <a:r>
              <a:rPr lang="en-US" dirty="0"/>
              <a:t> ve </a:t>
            </a:r>
            <a:r>
              <a:rPr lang="en-US" dirty="0" err="1"/>
              <a:t>ayak</a:t>
            </a:r>
            <a:r>
              <a:rPr lang="en-US" dirty="0"/>
              <a:t> </a:t>
            </a:r>
            <a:r>
              <a:rPr lang="en-US" dirty="0" err="1"/>
              <a:t>şekline</a:t>
            </a:r>
            <a:r>
              <a:rPr lang="en-US" dirty="0"/>
              <a:t> </a:t>
            </a:r>
            <a:r>
              <a:rPr lang="en-US" dirty="0" err="1"/>
              <a:t>göre</a:t>
            </a:r>
            <a:r>
              <a:rPr lang="en-US" dirty="0"/>
              <a:t> </a:t>
            </a:r>
            <a:r>
              <a:rPr lang="en-US" dirty="0" err="1"/>
              <a:t>oluşturulur</a:t>
            </a:r>
            <a:r>
              <a:rPr lang="en-US" dirty="0"/>
              <a:t>.</a:t>
            </a:r>
          </a:p>
          <a:p>
            <a:pPr marL="0" lvl="0" indent="0" algn="l" rtl="0">
              <a:spcBef>
                <a:spcPts val="0"/>
              </a:spcBef>
              <a:spcAft>
                <a:spcPts val="0"/>
              </a:spcAft>
              <a:buNone/>
            </a:pPr>
            <a:r>
              <a:rPr lang="en-US" dirty="0" err="1"/>
              <a:t>İşbirlikçi</a:t>
            </a:r>
            <a:r>
              <a:rPr lang="en-US" dirty="0"/>
              <a:t> </a:t>
            </a:r>
            <a:r>
              <a:rPr lang="en-US" dirty="0" err="1"/>
              <a:t>Tasarım</a:t>
            </a:r>
            <a:r>
              <a:rPr lang="en-US" dirty="0"/>
              <a:t>: </a:t>
            </a:r>
            <a:r>
              <a:rPr lang="en-US" dirty="0" err="1"/>
              <a:t>Bazı</a:t>
            </a:r>
            <a:r>
              <a:rPr lang="en-US" dirty="0"/>
              <a:t> </a:t>
            </a:r>
            <a:r>
              <a:rPr lang="en-US" dirty="0" err="1"/>
              <a:t>markalar</a:t>
            </a:r>
            <a:r>
              <a:rPr lang="en-US" dirty="0"/>
              <a:t>, </a:t>
            </a:r>
            <a:r>
              <a:rPr lang="en-US" dirty="0" err="1"/>
              <a:t>tasarımcılarla</a:t>
            </a:r>
            <a:r>
              <a:rPr lang="en-US" dirty="0"/>
              <a:t> </a:t>
            </a:r>
            <a:r>
              <a:rPr lang="en-US" dirty="0" err="1"/>
              <a:t>işbirliği</a:t>
            </a:r>
            <a:r>
              <a:rPr lang="en-US" dirty="0"/>
              <a:t> </a:t>
            </a:r>
            <a:r>
              <a:rPr lang="en-US" dirty="0" err="1"/>
              <a:t>yapmalarına</a:t>
            </a:r>
            <a:r>
              <a:rPr lang="en-US" dirty="0"/>
              <a:t> </a:t>
            </a:r>
            <a:r>
              <a:rPr lang="en-US" dirty="0" err="1"/>
              <a:t>izin</a:t>
            </a:r>
            <a:r>
              <a:rPr lang="en-US" dirty="0"/>
              <a:t> </a:t>
            </a:r>
            <a:r>
              <a:rPr lang="en-US" dirty="0" err="1"/>
              <a:t>vererek</a:t>
            </a:r>
            <a:r>
              <a:rPr lang="en-US" dirty="0"/>
              <a:t> </a:t>
            </a:r>
            <a:r>
              <a:rPr lang="en-US" dirty="0" err="1"/>
              <a:t>müşterileri</a:t>
            </a:r>
            <a:r>
              <a:rPr lang="en-US" dirty="0"/>
              <a:t> </a:t>
            </a:r>
            <a:r>
              <a:rPr lang="en-US" dirty="0" err="1"/>
              <a:t>tasarım</a:t>
            </a:r>
            <a:r>
              <a:rPr lang="en-US" dirty="0"/>
              <a:t> </a:t>
            </a:r>
            <a:r>
              <a:rPr lang="en-US" dirty="0" err="1"/>
              <a:t>sürecine</a:t>
            </a:r>
            <a:r>
              <a:rPr lang="en-US" dirty="0"/>
              <a:t> </a:t>
            </a:r>
            <a:r>
              <a:rPr lang="en-US" dirty="0" err="1"/>
              <a:t>dahil</a:t>
            </a:r>
            <a:r>
              <a:rPr lang="en-US" dirty="0"/>
              <a:t> </a:t>
            </a:r>
            <a:r>
              <a:rPr lang="en-US" dirty="0" err="1"/>
              <a:t>eder</a:t>
            </a:r>
            <a:r>
              <a:rPr lang="en-US" dirty="0"/>
              <a:t>. Bu </a:t>
            </a:r>
            <a:r>
              <a:rPr lang="en-US" dirty="0" err="1"/>
              <a:t>ortak</a:t>
            </a:r>
            <a:r>
              <a:rPr lang="en-US" dirty="0"/>
              <a:t> </a:t>
            </a:r>
            <a:r>
              <a:rPr lang="en-US" dirty="0" err="1"/>
              <a:t>yaratım</a:t>
            </a:r>
            <a:r>
              <a:rPr lang="en-US" dirty="0"/>
              <a:t> </a:t>
            </a:r>
            <a:r>
              <a:rPr lang="en-US" dirty="0" err="1"/>
              <a:t>yaklaşımı</a:t>
            </a:r>
            <a:r>
              <a:rPr lang="en-US" dirty="0"/>
              <a:t>, </a:t>
            </a:r>
            <a:r>
              <a:rPr lang="en-US" dirty="0" err="1"/>
              <a:t>nihai</a:t>
            </a:r>
            <a:r>
              <a:rPr lang="en-US" dirty="0"/>
              <a:t> </a:t>
            </a:r>
            <a:r>
              <a:rPr lang="en-US" dirty="0" err="1"/>
              <a:t>ürünün</a:t>
            </a:r>
            <a:r>
              <a:rPr lang="en-US" dirty="0"/>
              <a:t> </a:t>
            </a:r>
            <a:r>
              <a:rPr lang="en-US" dirty="0" err="1"/>
              <a:t>müşterinin</a:t>
            </a:r>
            <a:r>
              <a:rPr lang="en-US" dirty="0"/>
              <a:t> </a:t>
            </a:r>
            <a:r>
              <a:rPr lang="en-US" dirty="0" err="1"/>
              <a:t>vizyonuyla</a:t>
            </a:r>
            <a:r>
              <a:rPr lang="en-US" dirty="0"/>
              <a:t> </a:t>
            </a:r>
            <a:r>
              <a:rPr lang="en-US" dirty="0" err="1"/>
              <a:t>uyumlu</a:t>
            </a:r>
            <a:r>
              <a:rPr lang="en-US" dirty="0"/>
              <a:t> </a:t>
            </a:r>
            <a:r>
              <a:rPr lang="en-US" dirty="0" err="1"/>
              <a:t>olmasını</a:t>
            </a:r>
            <a:r>
              <a:rPr lang="en-US" dirty="0"/>
              <a:t> </a:t>
            </a:r>
            <a:r>
              <a:rPr lang="en-US" dirty="0" err="1"/>
              <a:t>sağlar</a:t>
            </a:r>
            <a:r>
              <a:rPr lang="en-US" dirty="0"/>
              <a:t>.</a:t>
            </a:r>
          </a:p>
          <a:p>
            <a:pPr marL="0" lvl="0" indent="0" algn="l" rtl="0">
              <a:spcBef>
                <a:spcPts val="0"/>
              </a:spcBef>
              <a:spcAft>
                <a:spcPts val="0"/>
              </a:spcAft>
              <a:buNone/>
            </a:pPr>
            <a:r>
              <a:rPr lang="en-US" dirty="0"/>
              <a:t>Bu </a:t>
            </a:r>
            <a:r>
              <a:rPr lang="en-US" dirty="0" err="1"/>
              <a:t>kitlesel</a:t>
            </a:r>
            <a:r>
              <a:rPr lang="en-US" dirty="0"/>
              <a:t> </a:t>
            </a:r>
            <a:r>
              <a:rPr lang="en-US" dirty="0" err="1"/>
              <a:t>özelleştirme</a:t>
            </a:r>
            <a:r>
              <a:rPr lang="en-US" dirty="0"/>
              <a:t> </a:t>
            </a:r>
            <a:r>
              <a:rPr lang="en-US" dirty="0" err="1"/>
              <a:t>teknikleri</a:t>
            </a:r>
            <a:r>
              <a:rPr lang="en-US" dirty="0"/>
              <a:t> </a:t>
            </a:r>
            <a:r>
              <a:rPr lang="en-US" dirty="0" err="1"/>
              <a:t>yalnızca</a:t>
            </a:r>
            <a:r>
              <a:rPr lang="en-US" dirty="0"/>
              <a:t> </a:t>
            </a:r>
            <a:r>
              <a:rPr lang="en-US" dirty="0" err="1"/>
              <a:t>bireysel</a:t>
            </a:r>
            <a:r>
              <a:rPr lang="en-US" dirty="0"/>
              <a:t> </a:t>
            </a:r>
            <a:r>
              <a:rPr lang="en-US" dirty="0" err="1"/>
              <a:t>zevklere</a:t>
            </a:r>
            <a:r>
              <a:rPr lang="en-US" dirty="0"/>
              <a:t> ve </a:t>
            </a:r>
            <a:r>
              <a:rPr lang="en-US" dirty="0" err="1"/>
              <a:t>konfor</a:t>
            </a:r>
            <a:r>
              <a:rPr lang="en-US" dirty="0"/>
              <a:t> </a:t>
            </a:r>
            <a:r>
              <a:rPr lang="en-US" dirty="0" err="1"/>
              <a:t>ihtiyaçlarına</a:t>
            </a:r>
            <a:r>
              <a:rPr lang="en-US" dirty="0"/>
              <a:t> </a:t>
            </a:r>
            <a:r>
              <a:rPr lang="en-US" dirty="0" err="1"/>
              <a:t>hitap</a:t>
            </a:r>
            <a:r>
              <a:rPr lang="en-US" dirty="0"/>
              <a:t> </a:t>
            </a:r>
            <a:r>
              <a:rPr lang="en-US" dirty="0" err="1"/>
              <a:t>etmekle</a:t>
            </a:r>
            <a:r>
              <a:rPr lang="en-US" dirty="0"/>
              <a:t> </a:t>
            </a:r>
            <a:r>
              <a:rPr lang="en-US" dirty="0" err="1"/>
              <a:t>kalmaz</a:t>
            </a:r>
            <a:r>
              <a:rPr lang="en-US" dirty="0"/>
              <a:t>, </a:t>
            </a:r>
            <a:r>
              <a:rPr lang="en-US" dirty="0" err="1"/>
              <a:t>aynı</a:t>
            </a:r>
            <a:r>
              <a:rPr lang="en-US" dirty="0"/>
              <a:t> </a:t>
            </a:r>
            <a:r>
              <a:rPr lang="en-US" dirty="0" err="1"/>
              <a:t>zamanda</a:t>
            </a:r>
            <a:r>
              <a:rPr lang="en-US" dirty="0"/>
              <a:t> </a:t>
            </a:r>
            <a:r>
              <a:rPr lang="en-US" dirty="0" err="1"/>
              <a:t>aşırı</a:t>
            </a:r>
            <a:r>
              <a:rPr lang="en-US" dirty="0"/>
              <a:t> </a:t>
            </a:r>
            <a:r>
              <a:rPr lang="en-US" dirty="0" err="1"/>
              <a:t>üretim</a:t>
            </a:r>
            <a:r>
              <a:rPr lang="en-US" dirty="0"/>
              <a:t> ve </a:t>
            </a:r>
            <a:r>
              <a:rPr lang="en-US" dirty="0" err="1"/>
              <a:t>israfı</a:t>
            </a:r>
            <a:r>
              <a:rPr lang="en-US" dirty="0"/>
              <a:t> </a:t>
            </a:r>
            <a:r>
              <a:rPr lang="en-US" dirty="0" err="1"/>
              <a:t>azaltmaya</a:t>
            </a:r>
            <a:r>
              <a:rPr lang="en-US" dirty="0"/>
              <a:t> da </a:t>
            </a:r>
            <a:r>
              <a:rPr lang="en-US" dirty="0" err="1"/>
              <a:t>katkıda</a:t>
            </a:r>
            <a:r>
              <a:rPr lang="en-US" dirty="0"/>
              <a:t> </a:t>
            </a:r>
            <a:r>
              <a:rPr lang="en-US" dirty="0" err="1"/>
              <a:t>bulunur</a:t>
            </a:r>
            <a:r>
              <a:rPr lang="en-US" dirty="0"/>
              <a:t>. Teknoloji </a:t>
            </a:r>
            <a:r>
              <a:rPr lang="en-US" dirty="0" err="1"/>
              <a:t>gelişmeye</a:t>
            </a:r>
            <a:r>
              <a:rPr lang="en-US" dirty="0"/>
              <a:t> </a:t>
            </a:r>
            <a:r>
              <a:rPr lang="en-US" dirty="0" err="1"/>
              <a:t>devam</a:t>
            </a:r>
            <a:r>
              <a:rPr lang="en-US" dirty="0"/>
              <a:t> </a:t>
            </a:r>
            <a:r>
              <a:rPr lang="en-US" dirty="0" err="1"/>
              <a:t>ettikçe</a:t>
            </a:r>
            <a:r>
              <a:rPr lang="en-US" dirty="0"/>
              <a:t>, </a:t>
            </a:r>
            <a:r>
              <a:rPr lang="en-US" dirty="0" err="1"/>
              <a:t>kişiselleştirilmiş</a:t>
            </a:r>
            <a:r>
              <a:rPr lang="en-US" dirty="0"/>
              <a:t> </a:t>
            </a:r>
            <a:r>
              <a:rPr lang="en-US" dirty="0" err="1"/>
              <a:t>ayakkabılar</a:t>
            </a:r>
            <a:r>
              <a:rPr lang="en-US" dirty="0"/>
              <a:t> </a:t>
            </a:r>
            <a:r>
              <a:rPr lang="en-US" dirty="0" err="1"/>
              <a:t>açısından</a:t>
            </a:r>
            <a:r>
              <a:rPr lang="en-US" dirty="0"/>
              <a:t> </a:t>
            </a:r>
            <a:r>
              <a:rPr lang="en-US" dirty="0" err="1"/>
              <a:t>mümkün</a:t>
            </a:r>
            <a:r>
              <a:rPr lang="en-US" dirty="0"/>
              <a:t> </a:t>
            </a:r>
            <a:r>
              <a:rPr lang="en-US" dirty="0" err="1"/>
              <a:t>olanın</a:t>
            </a:r>
            <a:r>
              <a:rPr lang="en-US" dirty="0"/>
              <a:t> </a:t>
            </a:r>
            <a:r>
              <a:rPr lang="en-US" dirty="0" err="1"/>
              <a:t>sınırları</a:t>
            </a:r>
            <a:r>
              <a:rPr lang="en-US" dirty="0"/>
              <a:t> </a:t>
            </a:r>
            <a:r>
              <a:rPr lang="en-US" dirty="0" err="1"/>
              <a:t>sürekli</a:t>
            </a:r>
            <a:r>
              <a:rPr lang="en-US" dirty="0"/>
              <a:t> </a:t>
            </a:r>
            <a:r>
              <a:rPr lang="en-US" dirty="0" err="1"/>
              <a:t>olarak</a:t>
            </a:r>
            <a:r>
              <a:rPr lang="en-US" dirty="0"/>
              <a:t> </a:t>
            </a:r>
            <a:r>
              <a:rPr lang="en-US" dirty="0" err="1"/>
              <a:t>genişliyor</a:t>
            </a:r>
            <a:r>
              <a:rPr lang="en-US" dirty="0"/>
              <a:t> ve </a:t>
            </a:r>
            <a:r>
              <a:rPr lang="en-US" dirty="0" err="1"/>
              <a:t>bu</a:t>
            </a:r>
            <a:r>
              <a:rPr lang="en-US" dirty="0"/>
              <a:t> da </a:t>
            </a:r>
            <a:r>
              <a:rPr lang="en-US" dirty="0" err="1"/>
              <a:t>kitlesel</a:t>
            </a:r>
            <a:r>
              <a:rPr lang="en-US" dirty="0"/>
              <a:t> </a:t>
            </a:r>
            <a:r>
              <a:rPr lang="en-US" dirty="0" err="1"/>
              <a:t>özelleştirmeyi</a:t>
            </a:r>
            <a:r>
              <a:rPr lang="en-US" dirty="0"/>
              <a:t> </a:t>
            </a:r>
            <a:r>
              <a:rPr lang="en-US" dirty="0" err="1"/>
              <a:t>sektörde</a:t>
            </a:r>
            <a:r>
              <a:rPr lang="en-US" dirty="0"/>
              <a:t> </a:t>
            </a:r>
            <a:r>
              <a:rPr lang="en-US" dirty="0" err="1"/>
              <a:t>heyecan</a:t>
            </a:r>
            <a:r>
              <a:rPr lang="en-US" dirty="0"/>
              <a:t> </a:t>
            </a:r>
            <a:r>
              <a:rPr lang="en-US" dirty="0" err="1"/>
              <a:t>verici</a:t>
            </a:r>
            <a:r>
              <a:rPr lang="en-US" dirty="0"/>
              <a:t> </a:t>
            </a:r>
            <a:r>
              <a:rPr lang="en-US" dirty="0" err="1"/>
              <a:t>bir</a:t>
            </a:r>
            <a:r>
              <a:rPr lang="en-US" dirty="0"/>
              <a:t> </a:t>
            </a:r>
            <a:r>
              <a:rPr lang="en-US" dirty="0" err="1"/>
              <a:t>sınır</a:t>
            </a:r>
            <a:r>
              <a:rPr lang="en-US" dirty="0"/>
              <a:t> </a:t>
            </a:r>
            <a:r>
              <a:rPr lang="en-US" dirty="0" err="1"/>
              <a:t>haline</a:t>
            </a:r>
            <a:r>
              <a:rPr lang="en-US" dirty="0"/>
              <a:t> </a:t>
            </a:r>
            <a:r>
              <a:rPr lang="en-US" dirty="0" err="1"/>
              <a:t>getiriyor</a:t>
            </a:r>
            <a:r>
              <a:rPr lang="en-US" dirty="0"/>
              <a:t>.</a:t>
            </a:r>
            <a:endParaRPr dirty="0"/>
          </a:p>
        </p:txBody>
      </p:sp>
      <p:sp>
        <p:nvSpPr>
          <p:cNvPr id="442" name="Google Shape;44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1800" dirty="0">
                <a:latin typeface="Calibri"/>
                <a:ea typeface="Calibri"/>
                <a:cs typeface="Calibri"/>
                <a:sym typeface="Calibri"/>
              </a:rPr>
              <a:t>Bu </a:t>
            </a:r>
            <a:r>
              <a:rPr lang="en-US" sz="1800" dirty="0" err="1">
                <a:latin typeface="Calibri"/>
                <a:ea typeface="Calibri"/>
                <a:cs typeface="Calibri"/>
                <a:sym typeface="Calibri"/>
              </a:rPr>
              <a:t>özellikler</a:t>
            </a:r>
            <a:r>
              <a:rPr lang="en-US" sz="1800" dirty="0">
                <a:latin typeface="Calibri"/>
                <a:ea typeface="Calibri"/>
                <a:cs typeface="Calibri"/>
                <a:sym typeface="Calibri"/>
              </a:rPr>
              <a:t> ve </a:t>
            </a:r>
            <a:r>
              <a:rPr lang="en-US" sz="1800" dirty="0" err="1">
                <a:latin typeface="Calibri"/>
                <a:ea typeface="Calibri"/>
                <a:cs typeface="Calibri"/>
                <a:sym typeface="Calibri"/>
              </a:rPr>
              <a:t>kılavuzlar</a:t>
            </a:r>
            <a:r>
              <a:rPr lang="en-US" sz="1800" dirty="0">
                <a:latin typeface="Calibri"/>
                <a:ea typeface="Calibri"/>
                <a:cs typeface="Calibri"/>
                <a:sym typeface="Calibri"/>
              </a:rPr>
              <a:t>, </a:t>
            </a:r>
            <a:r>
              <a:rPr lang="en-US" sz="1800" dirty="0" err="1">
                <a:latin typeface="Calibri"/>
                <a:ea typeface="Calibri"/>
                <a:cs typeface="Calibri"/>
                <a:sym typeface="Calibri"/>
              </a:rPr>
              <a:t>karbon</a:t>
            </a:r>
            <a:r>
              <a:rPr lang="en-US" sz="1800" dirty="0">
                <a:latin typeface="Calibri"/>
                <a:ea typeface="Calibri"/>
                <a:cs typeface="Calibri"/>
                <a:sym typeface="Calibri"/>
              </a:rPr>
              <a:t> </a:t>
            </a:r>
            <a:r>
              <a:rPr lang="en-US" sz="1800" dirty="0" err="1">
                <a:latin typeface="Calibri"/>
                <a:ea typeface="Calibri"/>
                <a:cs typeface="Calibri"/>
                <a:sym typeface="Calibri"/>
              </a:rPr>
              <a:t>emisyonlarını</a:t>
            </a:r>
            <a:r>
              <a:rPr lang="en-US" sz="1800" dirty="0">
                <a:latin typeface="Calibri"/>
                <a:ea typeface="Calibri"/>
                <a:cs typeface="Calibri"/>
                <a:sym typeface="Calibri"/>
              </a:rPr>
              <a:t> </a:t>
            </a:r>
            <a:r>
              <a:rPr lang="en-US" sz="1800" dirty="0" err="1">
                <a:latin typeface="Calibri"/>
                <a:ea typeface="Calibri"/>
                <a:cs typeface="Calibri"/>
                <a:sym typeface="Calibri"/>
              </a:rPr>
              <a:t>azaltma</a:t>
            </a:r>
            <a:r>
              <a:rPr lang="en-US" sz="1800" dirty="0">
                <a:latin typeface="Calibri"/>
                <a:ea typeface="Calibri"/>
                <a:cs typeface="Calibri"/>
                <a:sym typeface="Calibri"/>
              </a:rPr>
              <a:t>, </a:t>
            </a:r>
            <a:r>
              <a:rPr lang="en-US" sz="1800" dirty="0" err="1">
                <a:latin typeface="Calibri"/>
                <a:ea typeface="Calibri"/>
                <a:cs typeface="Calibri"/>
                <a:sym typeface="Calibri"/>
              </a:rPr>
              <a:t>atıkları</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aza</a:t>
            </a:r>
            <a:r>
              <a:rPr lang="en-US" sz="1800" dirty="0">
                <a:latin typeface="Calibri"/>
                <a:ea typeface="Calibri"/>
                <a:cs typeface="Calibri"/>
                <a:sym typeface="Calibri"/>
              </a:rPr>
              <a:t> </a:t>
            </a:r>
            <a:r>
              <a:rPr lang="en-US" sz="1800" dirty="0" err="1">
                <a:latin typeface="Calibri"/>
                <a:ea typeface="Calibri"/>
                <a:cs typeface="Calibri"/>
                <a:sym typeface="Calibri"/>
              </a:rPr>
              <a:t>indirme</a:t>
            </a:r>
            <a:r>
              <a:rPr lang="en-US" sz="1800" dirty="0">
                <a:latin typeface="Calibri"/>
                <a:ea typeface="Calibri"/>
                <a:cs typeface="Calibri"/>
                <a:sym typeface="Calibri"/>
              </a:rPr>
              <a:t>, </a:t>
            </a:r>
            <a:r>
              <a:rPr lang="en-US" sz="1800" dirty="0" err="1">
                <a:latin typeface="Calibri"/>
                <a:ea typeface="Calibri"/>
                <a:cs typeface="Calibri"/>
                <a:sym typeface="Calibri"/>
              </a:rPr>
              <a:t>doğal</a:t>
            </a:r>
            <a:r>
              <a:rPr lang="en-US" sz="1800" dirty="0">
                <a:latin typeface="Calibri"/>
                <a:ea typeface="Calibri"/>
                <a:cs typeface="Calibri"/>
                <a:sym typeface="Calibri"/>
              </a:rPr>
              <a:t> </a:t>
            </a:r>
            <a:r>
              <a:rPr lang="en-US" sz="1800" dirty="0" err="1">
                <a:latin typeface="Calibri"/>
                <a:ea typeface="Calibri"/>
                <a:cs typeface="Calibri"/>
                <a:sym typeface="Calibri"/>
              </a:rPr>
              <a:t>kaynakları</a:t>
            </a:r>
            <a:r>
              <a:rPr lang="en-US" sz="1800" dirty="0">
                <a:latin typeface="Calibri"/>
                <a:ea typeface="Calibri"/>
                <a:cs typeface="Calibri"/>
                <a:sym typeface="Calibri"/>
              </a:rPr>
              <a:t> </a:t>
            </a:r>
            <a:r>
              <a:rPr lang="en-US" sz="1800" dirty="0" err="1">
                <a:latin typeface="Calibri"/>
                <a:ea typeface="Calibri"/>
                <a:cs typeface="Calibri"/>
                <a:sym typeface="Calibri"/>
              </a:rPr>
              <a:t>koruma</a:t>
            </a:r>
            <a:r>
              <a:rPr lang="en-US" sz="1800" dirty="0">
                <a:latin typeface="Calibri"/>
                <a:ea typeface="Calibri"/>
                <a:cs typeface="Calibri"/>
                <a:sym typeface="Calibri"/>
              </a:rPr>
              <a:t> ve </a:t>
            </a:r>
            <a:r>
              <a:rPr lang="en-US" sz="1800" dirty="0" err="1">
                <a:latin typeface="Calibri"/>
                <a:ea typeface="Calibri"/>
                <a:cs typeface="Calibri"/>
                <a:sym typeface="Calibri"/>
              </a:rPr>
              <a:t>adil</a:t>
            </a:r>
            <a:r>
              <a:rPr lang="en-US" sz="1800" dirty="0">
                <a:latin typeface="Calibri"/>
                <a:ea typeface="Calibri"/>
                <a:cs typeface="Calibri"/>
                <a:sym typeface="Calibri"/>
              </a:rPr>
              <a:t> </a:t>
            </a:r>
            <a:r>
              <a:rPr lang="en-US" sz="1800" dirty="0" err="1">
                <a:latin typeface="Calibri"/>
                <a:ea typeface="Calibri"/>
                <a:cs typeface="Calibri"/>
                <a:sym typeface="Calibri"/>
              </a:rPr>
              <a:t>çalışma</a:t>
            </a:r>
            <a:r>
              <a:rPr lang="en-US" sz="1800" dirty="0">
                <a:latin typeface="Calibri"/>
                <a:ea typeface="Calibri"/>
                <a:cs typeface="Calibri"/>
                <a:sym typeface="Calibri"/>
              </a:rPr>
              <a:t> </a:t>
            </a:r>
            <a:r>
              <a:rPr lang="en-US" sz="1800" dirty="0" err="1">
                <a:latin typeface="Calibri"/>
                <a:ea typeface="Calibri"/>
                <a:cs typeface="Calibri"/>
                <a:sym typeface="Calibri"/>
              </a:rPr>
              <a:t>uygulamalarını</a:t>
            </a:r>
            <a:r>
              <a:rPr lang="en-US" sz="1800" dirty="0">
                <a:latin typeface="Calibri"/>
                <a:ea typeface="Calibri"/>
                <a:cs typeface="Calibri"/>
                <a:sym typeface="Calibri"/>
              </a:rPr>
              <a:t> </a:t>
            </a:r>
            <a:r>
              <a:rPr lang="en-US" sz="1800" dirty="0" err="1">
                <a:latin typeface="Calibri"/>
                <a:ea typeface="Calibri"/>
                <a:cs typeface="Calibri"/>
                <a:sym typeface="Calibri"/>
              </a:rPr>
              <a:t>teşvik</a:t>
            </a:r>
            <a:r>
              <a:rPr lang="en-US" sz="1800" dirty="0">
                <a:latin typeface="Calibri"/>
                <a:ea typeface="Calibri"/>
                <a:cs typeface="Calibri"/>
                <a:sym typeface="Calibri"/>
              </a:rPr>
              <a:t> </a:t>
            </a:r>
            <a:r>
              <a:rPr lang="en-US" sz="1800" dirty="0" err="1">
                <a:latin typeface="Calibri"/>
                <a:ea typeface="Calibri"/>
                <a:cs typeface="Calibri"/>
                <a:sym typeface="Calibri"/>
              </a:rPr>
              <a:t>etme</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a:t>
            </a:r>
            <a:r>
              <a:rPr lang="en-US" sz="1800" dirty="0" err="1">
                <a:latin typeface="Calibri"/>
                <a:ea typeface="Calibri"/>
                <a:cs typeface="Calibri"/>
                <a:sym typeface="Calibri"/>
              </a:rPr>
              <a:t>sürdürülebilirlikle</a:t>
            </a:r>
            <a:r>
              <a:rPr lang="en-US" sz="1800" dirty="0">
                <a:latin typeface="Calibri"/>
                <a:ea typeface="Calibri"/>
                <a:cs typeface="Calibri"/>
                <a:sym typeface="Calibri"/>
              </a:rPr>
              <a:t> </a:t>
            </a:r>
            <a:r>
              <a:rPr lang="en-US" sz="1800" dirty="0" err="1">
                <a:latin typeface="Calibri"/>
                <a:ea typeface="Calibri"/>
                <a:cs typeface="Calibri"/>
                <a:sym typeface="Calibri"/>
              </a:rPr>
              <a:t>ilgili</a:t>
            </a:r>
            <a:r>
              <a:rPr lang="en-US" sz="1800" dirty="0">
                <a:latin typeface="Calibri"/>
                <a:ea typeface="Calibri"/>
                <a:cs typeface="Calibri"/>
                <a:sym typeface="Calibri"/>
              </a:rPr>
              <a:t> </a:t>
            </a:r>
            <a:r>
              <a:rPr lang="en-US" sz="1800" dirty="0" err="1">
                <a:latin typeface="Calibri"/>
                <a:ea typeface="Calibri"/>
                <a:cs typeface="Calibri"/>
                <a:sym typeface="Calibri"/>
              </a:rPr>
              <a:t>belirli</a:t>
            </a:r>
            <a:r>
              <a:rPr lang="en-US" sz="1800" dirty="0">
                <a:latin typeface="Calibri"/>
                <a:ea typeface="Calibri"/>
                <a:cs typeface="Calibri"/>
                <a:sym typeface="Calibri"/>
              </a:rPr>
              <a:t> </a:t>
            </a:r>
            <a:r>
              <a:rPr lang="en-US" sz="1800" dirty="0" err="1">
                <a:latin typeface="Calibri"/>
                <a:ea typeface="Calibri"/>
                <a:cs typeface="Calibri"/>
                <a:sym typeface="Calibri"/>
              </a:rPr>
              <a:t>hedefleri</a:t>
            </a:r>
            <a:r>
              <a:rPr lang="en-US" sz="1800" dirty="0">
                <a:latin typeface="Calibri"/>
                <a:ea typeface="Calibri"/>
                <a:cs typeface="Calibri"/>
                <a:sym typeface="Calibri"/>
              </a:rPr>
              <a:t> ve </a:t>
            </a:r>
            <a:r>
              <a:rPr lang="en-US" sz="1800" dirty="0" err="1">
                <a:latin typeface="Calibri"/>
                <a:ea typeface="Calibri"/>
                <a:cs typeface="Calibri"/>
                <a:sym typeface="Calibri"/>
              </a:rPr>
              <a:t>amaçları</a:t>
            </a:r>
            <a:r>
              <a:rPr lang="en-US" sz="1800" dirty="0">
                <a:latin typeface="Calibri"/>
                <a:ea typeface="Calibri"/>
                <a:cs typeface="Calibri"/>
                <a:sym typeface="Calibri"/>
              </a:rPr>
              <a:t> ana </a:t>
            </a:r>
            <a:r>
              <a:rPr lang="en-US" sz="1800" dirty="0" err="1">
                <a:latin typeface="Calibri"/>
                <a:ea typeface="Calibri"/>
                <a:cs typeface="Calibri"/>
                <a:sym typeface="Calibri"/>
              </a:rPr>
              <a:t>hatlarıyla</a:t>
            </a:r>
            <a:r>
              <a:rPr lang="en-US" sz="1800" dirty="0">
                <a:latin typeface="Calibri"/>
                <a:ea typeface="Calibri"/>
                <a:cs typeface="Calibri"/>
                <a:sym typeface="Calibri"/>
              </a:rPr>
              <a:t> </a:t>
            </a:r>
            <a:r>
              <a:rPr lang="en-US" sz="1800" dirty="0" err="1">
                <a:latin typeface="Calibri"/>
                <a:ea typeface="Calibri"/>
                <a:cs typeface="Calibri"/>
                <a:sym typeface="Calibri"/>
              </a:rPr>
              <a:t>belirtir</a:t>
            </a:r>
            <a:r>
              <a:rPr lang="en-US" sz="1800" dirty="0">
                <a:latin typeface="Calibri"/>
                <a:ea typeface="Calibri"/>
                <a:cs typeface="Calibri"/>
                <a:sym typeface="Calibri"/>
              </a:rPr>
              <a:t>. </a:t>
            </a:r>
            <a:r>
              <a:rPr lang="en-US" sz="1800" dirty="0" err="1">
                <a:latin typeface="Calibri"/>
                <a:ea typeface="Calibri"/>
                <a:cs typeface="Calibri"/>
                <a:sym typeface="Calibri"/>
              </a:rPr>
              <a:t>Tasarımcılar</a:t>
            </a:r>
            <a:r>
              <a:rPr lang="en-US" sz="1800" dirty="0">
                <a:latin typeface="Calibri"/>
                <a:ea typeface="Calibri"/>
                <a:cs typeface="Calibri"/>
                <a:sym typeface="Calibri"/>
              </a:rPr>
              <a:t>, </a:t>
            </a:r>
            <a:r>
              <a:rPr lang="en-US" sz="1800" dirty="0" err="1">
                <a:latin typeface="Calibri"/>
                <a:ea typeface="Calibri"/>
                <a:cs typeface="Calibri"/>
                <a:sym typeface="Calibri"/>
              </a:rPr>
              <a:t>üreticiler</a:t>
            </a:r>
            <a:r>
              <a:rPr lang="en-US" sz="1800" dirty="0">
                <a:latin typeface="Calibri"/>
                <a:ea typeface="Calibri"/>
                <a:cs typeface="Calibri"/>
                <a:sym typeface="Calibri"/>
              </a:rPr>
              <a:t> ve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endüstrisindeki</a:t>
            </a:r>
            <a:r>
              <a:rPr lang="en-US" sz="1800" dirty="0">
                <a:latin typeface="Calibri"/>
                <a:ea typeface="Calibri"/>
                <a:cs typeface="Calibri"/>
                <a:sym typeface="Calibri"/>
              </a:rPr>
              <a:t> </a:t>
            </a:r>
            <a:r>
              <a:rPr lang="en-US" sz="1800" dirty="0" err="1">
                <a:latin typeface="Calibri"/>
                <a:ea typeface="Calibri"/>
                <a:cs typeface="Calibri"/>
                <a:sym typeface="Calibri"/>
              </a:rPr>
              <a:t>diğer</a:t>
            </a:r>
            <a:r>
              <a:rPr lang="en-US" sz="1800" dirty="0">
                <a:latin typeface="Calibri"/>
                <a:ea typeface="Calibri"/>
                <a:cs typeface="Calibri"/>
                <a:sym typeface="Calibri"/>
              </a:rPr>
              <a:t> </a:t>
            </a:r>
            <a:r>
              <a:rPr lang="en-US" sz="1800" dirty="0" err="1">
                <a:latin typeface="Calibri"/>
                <a:ea typeface="Calibri"/>
                <a:cs typeface="Calibri"/>
                <a:sym typeface="Calibri"/>
              </a:rPr>
              <a:t>paydaşların</a:t>
            </a:r>
            <a:r>
              <a:rPr lang="en-US" sz="1800" dirty="0">
                <a:latin typeface="Calibri"/>
                <a:ea typeface="Calibri"/>
                <a:cs typeface="Calibri"/>
                <a:sym typeface="Calibri"/>
              </a:rPr>
              <a:t> </a:t>
            </a:r>
            <a:r>
              <a:rPr lang="en-US" sz="1800" dirty="0" err="1">
                <a:latin typeface="Calibri"/>
                <a:ea typeface="Calibri"/>
                <a:cs typeface="Calibri"/>
                <a:sym typeface="Calibri"/>
              </a:rPr>
              <a:t>yalnızca</a:t>
            </a:r>
            <a:r>
              <a:rPr lang="en-US" sz="1800" dirty="0">
                <a:latin typeface="Calibri"/>
                <a:ea typeface="Calibri"/>
                <a:cs typeface="Calibri"/>
                <a:sym typeface="Calibri"/>
              </a:rPr>
              <a:t> </a:t>
            </a:r>
            <a:r>
              <a:rPr lang="en-US" sz="1800" dirty="0" err="1">
                <a:latin typeface="Calibri"/>
                <a:ea typeface="Calibri"/>
                <a:cs typeface="Calibri"/>
                <a:sym typeface="Calibri"/>
              </a:rPr>
              <a:t>estetik</a:t>
            </a:r>
            <a:r>
              <a:rPr lang="en-US" sz="1800" dirty="0">
                <a:latin typeface="Calibri"/>
                <a:ea typeface="Calibri"/>
                <a:cs typeface="Calibri"/>
                <a:sym typeface="Calibri"/>
              </a:rPr>
              <a:t> </a:t>
            </a:r>
            <a:r>
              <a:rPr lang="en-US" sz="1800" dirty="0" err="1">
                <a:latin typeface="Calibri"/>
                <a:ea typeface="Calibri"/>
                <a:cs typeface="Calibri"/>
                <a:sym typeface="Calibri"/>
              </a:rPr>
              <a:t>açıdan</a:t>
            </a:r>
            <a:r>
              <a:rPr lang="en-US" sz="1800" dirty="0">
                <a:latin typeface="Calibri"/>
                <a:ea typeface="Calibri"/>
                <a:cs typeface="Calibri"/>
                <a:sym typeface="Calibri"/>
              </a:rPr>
              <a:t> </a:t>
            </a:r>
            <a:r>
              <a:rPr lang="en-US" sz="1800" dirty="0" err="1">
                <a:latin typeface="Calibri"/>
                <a:ea typeface="Calibri"/>
                <a:cs typeface="Calibri"/>
                <a:sym typeface="Calibri"/>
              </a:rPr>
              <a:t>çekici</a:t>
            </a:r>
            <a:r>
              <a:rPr lang="en-US" sz="1800" dirty="0">
                <a:latin typeface="Calibri"/>
                <a:ea typeface="Calibri"/>
                <a:cs typeface="Calibri"/>
                <a:sym typeface="Calibri"/>
              </a:rPr>
              <a:t> ve </a:t>
            </a:r>
            <a:r>
              <a:rPr lang="en-US" sz="1800" dirty="0" err="1">
                <a:latin typeface="Calibri"/>
                <a:ea typeface="Calibri"/>
                <a:cs typeface="Calibri"/>
                <a:sym typeface="Calibri"/>
              </a:rPr>
              <a:t>işlevsel</a:t>
            </a:r>
            <a:r>
              <a:rPr lang="en-US" sz="1800" dirty="0">
                <a:latin typeface="Calibri"/>
                <a:ea typeface="Calibri"/>
                <a:cs typeface="Calibri"/>
                <a:sym typeface="Calibri"/>
              </a:rPr>
              <a:t> </a:t>
            </a:r>
            <a:r>
              <a:rPr lang="en-US" sz="1800" dirty="0" err="1">
                <a:latin typeface="Calibri"/>
                <a:ea typeface="Calibri"/>
                <a:cs typeface="Calibri"/>
                <a:sym typeface="Calibri"/>
              </a:rPr>
              <a:t>değil</a:t>
            </a:r>
            <a:r>
              <a:rPr lang="en-US" sz="1800" dirty="0">
                <a:latin typeface="Calibri"/>
                <a:ea typeface="Calibri"/>
                <a:cs typeface="Calibri"/>
                <a:sym typeface="Calibri"/>
              </a:rPr>
              <a:t> </a:t>
            </a:r>
            <a:r>
              <a:rPr lang="en-US" sz="1800" dirty="0" err="1">
                <a:latin typeface="Calibri"/>
                <a:ea typeface="Calibri"/>
                <a:cs typeface="Calibri"/>
                <a:sym typeface="Calibri"/>
              </a:rPr>
              <a:t>aynı</a:t>
            </a:r>
            <a:r>
              <a:rPr lang="en-US" sz="1800" dirty="0">
                <a:latin typeface="Calibri"/>
                <a:ea typeface="Calibri"/>
                <a:cs typeface="Calibri"/>
                <a:sym typeface="Calibri"/>
              </a:rPr>
              <a:t> </a:t>
            </a:r>
            <a:r>
              <a:rPr lang="en-US" sz="1800" dirty="0" err="1">
                <a:latin typeface="Calibri"/>
                <a:ea typeface="Calibri"/>
                <a:cs typeface="Calibri"/>
                <a:sym typeface="Calibri"/>
              </a:rPr>
              <a:t>zamanda</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ve </a:t>
            </a:r>
            <a:r>
              <a:rPr lang="en-US" sz="1800" dirty="0" err="1">
                <a:latin typeface="Calibri"/>
                <a:ea typeface="Calibri"/>
                <a:cs typeface="Calibri"/>
                <a:sym typeface="Calibri"/>
              </a:rPr>
              <a:t>sosyal</a:t>
            </a:r>
            <a:r>
              <a:rPr lang="en-US" sz="1800" dirty="0">
                <a:latin typeface="Calibri"/>
                <a:ea typeface="Calibri"/>
                <a:cs typeface="Calibri"/>
                <a:sym typeface="Calibri"/>
              </a:rPr>
              <a:t> </a:t>
            </a:r>
            <a:r>
              <a:rPr lang="en-US" sz="1800" dirty="0" err="1">
                <a:latin typeface="Calibri"/>
                <a:ea typeface="Calibri"/>
                <a:cs typeface="Calibri"/>
                <a:sym typeface="Calibri"/>
              </a:rPr>
              <a:t>açıdan</a:t>
            </a:r>
            <a:r>
              <a:rPr lang="en-US" sz="1800" dirty="0">
                <a:latin typeface="Calibri"/>
                <a:ea typeface="Calibri"/>
                <a:cs typeface="Calibri"/>
                <a:sym typeface="Calibri"/>
              </a:rPr>
              <a:t> </a:t>
            </a:r>
            <a:r>
              <a:rPr lang="en-US" sz="1800" dirty="0" err="1">
                <a:latin typeface="Calibri"/>
                <a:ea typeface="Calibri"/>
                <a:cs typeface="Calibri"/>
                <a:sym typeface="Calibri"/>
              </a:rPr>
              <a:t>sorumlu</a:t>
            </a:r>
            <a:r>
              <a:rPr lang="en-US" sz="1800" dirty="0">
                <a:latin typeface="Calibri"/>
                <a:ea typeface="Calibri"/>
                <a:cs typeface="Calibri"/>
                <a:sym typeface="Calibri"/>
              </a:rPr>
              <a:t> </a:t>
            </a:r>
            <a:r>
              <a:rPr lang="en-US" sz="1800" dirty="0" err="1">
                <a:latin typeface="Calibri"/>
                <a:ea typeface="Calibri"/>
                <a:cs typeface="Calibri"/>
                <a:sym typeface="Calibri"/>
              </a:rPr>
              <a:t>ürünler</a:t>
            </a:r>
            <a:r>
              <a:rPr lang="en-US" sz="1800" dirty="0">
                <a:latin typeface="Calibri"/>
                <a:ea typeface="Calibri"/>
                <a:cs typeface="Calibri"/>
                <a:sym typeface="Calibri"/>
              </a:rPr>
              <a:t> </a:t>
            </a:r>
            <a:r>
              <a:rPr lang="en-US" sz="1800" dirty="0" err="1">
                <a:latin typeface="Calibri"/>
                <a:ea typeface="Calibri"/>
                <a:cs typeface="Calibri"/>
                <a:sym typeface="Calibri"/>
              </a:rPr>
              <a:t>yaratırken</a:t>
            </a:r>
            <a:r>
              <a:rPr lang="en-US" sz="1800" dirty="0">
                <a:latin typeface="Calibri"/>
                <a:ea typeface="Calibri"/>
                <a:cs typeface="Calibri"/>
                <a:sym typeface="Calibri"/>
              </a:rPr>
              <a:t> </a:t>
            </a:r>
            <a:r>
              <a:rPr lang="en-US" sz="1800" dirty="0" err="1">
                <a:latin typeface="Calibri"/>
                <a:ea typeface="Calibri"/>
                <a:cs typeface="Calibri"/>
                <a:sym typeface="Calibri"/>
              </a:rPr>
              <a:t>uymaları</a:t>
            </a:r>
            <a:r>
              <a:rPr lang="en-US" sz="1800" dirty="0">
                <a:latin typeface="Calibri"/>
                <a:ea typeface="Calibri"/>
                <a:cs typeface="Calibri"/>
                <a:sym typeface="Calibri"/>
              </a:rPr>
              <a:t> </a:t>
            </a:r>
            <a:r>
              <a:rPr lang="en-US" sz="1800" dirty="0" err="1">
                <a:latin typeface="Calibri"/>
                <a:ea typeface="Calibri"/>
                <a:cs typeface="Calibri"/>
                <a:sym typeface="Calibri"/>
              </a:rPr>
              <a:t>gereken</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çerçeve</a:t>
            </a:r>
            <a:r>
              <a:rPr lang="en-US" sz="1800" dirty="0">
                <a:latin typeface="Calibri"/>
                <a:ea typeface="Calibri"/>
                <a:cs typeface="Calibri"/>
                <a:sym typeface="Calibri"/>
              </a:rPr>
              <a:t> </a:t>
            </a:r>
            <a:r>
              <a:rPr lang="en-US" sz="1800" dirty="0" err="1">
                <a:latin typeface="Calibri"/>
                <a:ea typeface="Calibri"/>
                <a:cs typeface="Calibri"/>
                <a:sym typeface="Calibri"/>
              </a:rPr>
              <a:t>sağlarlar</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tasarım</a:t>
            </a:r>
            <a:r>
              <a:rPr lang="en-US" sz="1800" dirty="0">
                <a:latin typeface="Calibri"/>
                <a:ea typeface="Calibri"/>
                <a:cs typeface="Calibri"/>
                <a:sym typeface="Calibri"/>
              </a:rPr>
              <a:t> </a:t>
            </a:r>
            <a:r>
              <a:rPr lang="en-US" sz="1800" dirty="0" err="1">
                <a:latin typeface="Calibri"/>
                <a:ea typeface="Calibri"/>
                <a:cs typeface="Calibri"/>
                <a:sym typeface="Calibri"/>
              </a:rPr>
              <a:t>özellikleri</a:t>
            </a:r>
            <a:r>
              <a:rPr lang="en-US" sz="1800" dirty="0">
                <a:latin typeface="Calibri"/>
                <a:ea typeface="Calibri"/>
                <a:cs typeface="Calibri"/>
                <a:sym typeface="Calibri"/>
              </a:rPr>
              <a:t> ve </a:t>
            </a:r>
            <a:r>
              <a:rPr lang="en-US" sz="1800" dirty="0" err="1">
                <a:latin typeface="Calibri"/>
                <a:ea typeface="Calibri"/>
                <a:cs typeface="Calibri"/>
                <a:sym typeface="Calibri"/>
              </a:rPr>
              <a:t>kılavuzları</a:t>
            </a:r>
            <a:r>
              <a:rPr lang="en-US" sz="1800" dirty="0">
                <a:latin typeface="Calibri"/>
                <a:ea typeface="Calibri"/>
                <a:cs typeface="Calibri"/>
                <a:sym typeface="Calibri"/>
              </a:rPr>
              <a:t> </a:t>
            </a:r>
            <a:r>
              <a:rPr lang="en-US" sz="1800" dirty="0" err="1">
                <a:latin typeface="Calibri"/>
                <a:ea typeface="Calibri"/>
                <a:cs typeface="Calibri"/>
                <a:sym typeface="Calibri"/>
              </a:rPr>
              <a:t>genellikle</a:t>
            </a:r>
            <a:r>
              <a:rPr lang="en-US" sz="1800" dirty="0">
                <a:latin typeface="Calibri"/>
                <a:ea typeface="Calibri"/>
                <a:cs typeface="Calibri"/>
                <a:sym typeface="Calibri"/>
              </a:rPr>
              <a:t> </a:t>
            </a:r>
            <a:r>
              <a:rPr lang="en-US" sz="1800" dirty="0" err="1">
                <a:latin typeface="Calibri"/>
                <a:ea typeface="Calibri"/>
                <a:cs typeface="Calibri"/>
                <a:sym typeface="Calibri"/>
              </a:rPr>
              <a:t>malzeme</a:t>
            </a:r>
            <a:r>
              <a:rPr lang="en-US" sz="1800" dirty="0">
                <a:latin typeface="Calibri"/>
                <a:ea typeface="Calibri"/>
                <a:cs typeface="Calibri"/>
                <a:sym typeface="Calibri"/>
              </a:rPr>
              <a:t> </a:t>
            </a:r>
            <a:r>
              <a:rPr lang="en-US" sz="1800" dirty="0" err="1">
                <a:latin typeface="Calibri"/>
                <a:ea typeface="Calibri"/>
                <a:cs typeface="Calibri"/>
                <a:sym typeface="Calibri"/>
              </a:rPr>
              <a:t>seçimi</a:t>
            </a:r>
            <a:r>
              <a:rPr lang="en-US" sz="1800" dirty="0">
                <a:latin typeface="Calibri"/>
                <a:ea typeface="Calibri"/>
                <a:cs typeface="Calibri"/>
                <a:sym typeface="Calibri"/>
              </a:rPr>
              <a:t>, </a:t>
            </a:r>
            <a:r>
              <a:rPr lang="en-US" sz="1800" dirty="0" err="1">
                <a:latin typeface="Calibri"/>
                <a:ea typeface="Calibri"/>
                <a:cs typeface="Calibri"/>
                <a:sym typeface="Calibri"/>
              </a:rPr>
              <a:t>üretim</a:t>
            </a:r>
            <a:r>
              <a:rPr lang="en-US" sz="1800" dirty="0">
                <a:latin typeface="Calibri"/>
                <a:ea typeface="Calibri"/>
                <a:cs typeface="Calibri"/>
                <a:sym typeface="Calibri"/>
              </a:rPr>
              <a:t> </a:t>
            </a:r>
            <a:r>
              <a:rPr lang="en-US" sz="1800" dirty="0" err="1">
                <a:latin typeface="Calibri"/>
                <a:ea typeface="Calibri"/>
                <a:cs typeface="Calibri"/>
                <a:sym typeface="Calibri"/>
              </a:rPr>
              <a:t>süreçleri</a:t>
            </a:r>
            <a:r>
              <a:rPr lang="en-US" sz="1800" dirty="0">
                <a:latin typeface="Calibri"/>
                <a:ea typeface="Calibri"/>
                <a:cs typeface="Calibri"/>
                <a:sym typeface="Calibri"/>
              </a:rPr>
              <a:t>, </a:t>
            </a:r>
            <a:r>
              <a:rPr lang="en-US" sz="1800" dirty="0" err="1">
                <a:latin typeface="Calibri"/>
                <a:ea typeface="Calibri"/>
                <a:cs typeface="Calibri"/>
                <a:sym typeface="Calibri"/>
              </a:rPr>
              <a:t>dayanıklılık</a:t>
            </a:r>
            <a:r>
              <a:rPr lang="en-US" sz="1800" dirty="0">
                <a:latin typeface="Calibri"/>
                <a:ea typeface="Calibri"/>
                <a:cs typeface="Calibri"/>
                <a:sym typeface="Calibri"/>
              </a:rPr>
              <a:t>, </a:t>
            </a:r>
            <a:r>
              <a:rPr lang="en-US" sz="1800" dirty="0" err="1">
                <a:latin typeface="Calibri"/>
                <a:ea typeface="Calibri"/>
                <a:cs typeface="Calibri"/>
                <a:sym typeface="Calibri"/>
              </a:rPr>
              <a:t>onarılabilirlik</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dönüştürülebilirlik</a:t>
            </a:r>
            <a:r>
              <a:rPr lang="en-US" sz="1800" dirty="0">
                <a:latin typeface="Calibri"/>
                <a:ea typeface="Calibri"/>
                <a:cs typeface="Calibri"/>
                <a:sym typeface="Calibri"/>
              </a:rPr>
              <a:t> ve </a:t>
            </a:r>
            <a:r>
              <a:rPr lang="en-US" sz="1800" dirty="0" err="1">
                <a:latin typeface="Calibri"/>
                <a:ea typeface="Calibri"/>
                <a:cs typeface="Calibri"/>
                <a:sym typeface="Calibri"/>
              </a:rPr>
              <a:t>kullanım</a:t>
            </a:r>
            <a:r>
              <a:rPr lang="en-US" sz="1800" dirty="0">
                <a:latin typeface="Calibri"/>
                <a:ea typeface="Calibri"/>
                <a:cs typeface="Calibri"/>
                <a:sym typeface="Calibri"/>
              </a:rPr>
              <a:t> </a:t>
            </a:r>
            <a:r>
              <a:rPr lang="en-US" sz="1800" dirty="0" err="1">
                <a:latin typeface="Calibri"/>
                <a:ea typeface="Calibri"/>
                <a:cs typeface="Calibri"/>
                <a:sym typeface="Calibri"/>
              </a:rPr>
              <a:t>ömrü</a:t>
            </a:r>
            <a:r>
              <a:rPr lang="en-US" sz="1800" dirty="0">
                <a:latin typeface="Calibri"/>
                <a:ea typeface="Calibri"/>
                <a:cs typeface="Calibri"/>
                <a:sym typeface="Calibri"/>
              </a:rPr>
              <a:t> </a:t>
            </a:r>
            <a:r>
              <a:rPr lang="en-US" sz="1800" dirty="0" err="1">
                <a:latin typeface="Calibri"/>
                <a:ea typeface="Calibri"/>
                <a:cs typeface="Calibri"/>
                <a:sym typeface="Calibri"/>
              </a:rPr>
              <a:t>sonu</a:t>
            </a:r>
            <a:r>
              <a:rPr lang="en-US" sz="1800" dirty="0">
                <a:latin typeface="Calibri"/>
                <a:ea typeface="Calibri"/>
                <a:cs typeface="Calibri"/>
                <a:sym typeface="Calibri"/>
              </a:rPr>
              <a:t> </a:t>
            </a:r>
            <a:r>
              <a:rPr lang="en-US" sz="1800" dirty="0" err="1">
                <a:latin typeface="Calibri"/>
                <a:ea typeface="Calibri"/>
                <a:cs typeface="Calibri"/>
                <a:sym typeface="Calibri"/>
              </a:rPr>
              <a:t>yönetimi</a:t>
            </a:r>
            <a:r>
              <a:rPr lang="en-US" sz="1800" dirty="0">
                <a:latin typeface="Calibri"/>
                <a:ea typeface="Calibri"/>
                <a:cs typeface="Calibri"/>
                <a:sym typeface="Calibri"/>
              </a:rPr>
              <a:t> </a:t>
            </a:r>
            <a:r>
              <a:rPr lang="en-US" sz="1800" dirty="0" err="1">
                <a:latin typeface="Calibri"/>
                <a:ea typeface="Calibri"/>
                <a:cs typeface="Calibri"/>
                <a:sym typeface="Calibri"/>
              </a:rPr>
              <a:t>gibi</a:t>
            </a:r>
            <a:r>
              <a:rPr lang="en-US" sz="1800" dirty="0">
                <a:latin typeface="Calibri"/>
                <a:ea typeface="Calibri"/>
                <a:cs typeface="Calibri"/>
                <a:sym typeface="Calibri"/>
              </a:rPr>
              <a:t> </a:t>
            </a:r>
            <a:r>
              <a:rPr lang="en-US" sz="1800" dirty="0" err="1">
                <a:latin typeface="Calibri"/>
                <a:ea typeface="Calibri"/>
                <a:cs typeface="Calibri"/>
                <a:sym typeface="Calibri"/>
              </a:rPr>
              <a:t>çeşitli</a:t>
            </a:r>
            <a:r>
              <a:rPr lang="en-US" sz="1800" dirty="0">
                <a:latin typeface="Calibri"/>
                <a:ea typeface="Calibri"/>
                <a:cs typeface="Calibri"/>
                <a:sym typeface="Calibri"/>
              </a:rPr>
              <a:t> </a:t>
            </a:r>
            <a:r>
              <a:rPr lang="en-US" sz="1800" dirty="0" err="1">
                <a:latin typeface="Calibri"/>
                <a:ea typeface="Calibri"/>
                <a:cs typeface="Calibri"/>
                <a:sym typeface="Calibri"/>
              </a:rPr>
              <a:t>yönleri</a:t>
            </a:r>
            <a:r>
              <a:rPr lang="en-US" sz="1800" dirty="0">
                <a:latin typeface="Calibri"/>
                <a:ea typeface="Calibri"/>
                <a:cs typeface="Calibri"/>
                <a:sym typeface="Calibri"/>
              </a:rPr>
              <a:t> </a:t>
            </a:r>
            <a:r>
              <a:rPr lang="en-US" sz="1800" dirty="0" err="1">
                <a:latin typeface="Calibri"/>
                <a:ea typeface="Calibri"/>
                <a:cs typeface="Calibri"/>
                <a:sym typeface="Calibri"/>
              </a:rPr>
              <a:t>kapsar</a:t>
            </a:r>
            <a:r>
              <a:rPr lang="en-US" sz="1800" dirty="0">
                <a:latin typeface="Calibri"/>
                <a:ea typeface="Calibri"/>
                <a:cs typeface="Calibri"/>
                <a:sym typeface="Calibri"/>
              </a:rPr>
              <a:t> ve </a:t>
            </a:r>
            <a:r>
              <a:rPr lang="en-US" sz="1800" dirty="0" err="1">
                <a:latin typeface="Calibri"/>
                <a:ea typeface="Calibri"/>
                <a:cs typeface="Calibri"/>
                <a:sym typeface="Calibri"/>
              </a:rPr>
              <a:t>ürün</a:t>
            </a:r>
            <a:r>
              <a:rPr lang="en-US" sz="1800" dirty="0">
                <a:latin typeface="Calibri"/>
                <a:ea typeface="Calibri"/>
                <a:cs typeface="Calibri"/>
                <a:sym typeface="Calibri"/>
              </a:rPr>
              <a:t> </a:t>
            </a:r>
            <a:r>
              <a:rPr lang="en-US" sz="1800" dirty="0" err="1">
                <a:latin typeface="Calibri"/>
                <a:ea typeface="Calibri"/>
                <a:cs typeface="Calibri"/>
                <a:sym typeface="Calibri"/>
              </a:rPr>
              <a:t>geliştirmeyi</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ve </a:t>
            </a:r>
            <a:r>
              <a:rPr lang="en-US" sz="1800" dirty="0" err="1">
                <a:latin typeface="Calibri"/>
                <a:ea typeface="Calibri"/>
                <a:cs typeface="Calibri"/>
                <a:sym typeface="Calibri"/>
              </a:rPr>
              <a:t>etik</a:t>
            </a:r>
            <a:r>
              <a:rPr lang="en-US" sz="1800" dirty="0">
                <a:latin typeface="Calibri"/>
                <a:ea typeface="Calibri"/>
                <a:cs typeface="Calibri"/>
                <a:sym typeface="Calibri"/>
              </a:rPr>
              <a:t> </a:t>
            </a:r>
            <a:r>
              <a:rPr lang="en-US" sz="1800" dirty="0" err="1">
                <a:latin typeface="Calibri"/>
                <a:ea typeface="Calibri"/>
                <a:cs typeface="Calibri"/>
                <a:sym typeface="Calibri"/>
              </a:rPr>
              <a:t>ilkelerle</a:t>
            </a:r>
            <a:r>
              <a:rPr lang="en-US" sz="1800" dirty="0">
                <a:latin typeface="Calibri"/>
                <a:ea typeface="Calibri"/>
                <a:cs typeface="Calibri"/>
                <a:sym typeface="Calibri"/>
              </a:rPr>
              <a:t> </a:t>
            </a:r>
            <a:r>
              <a:rPr lang="en-US" sz="1800" dirty="0" err="1">
                <a:latin typeface="Calibri"/>
                <a:ea typeface="Calibri"/>
                <a:cs typeface="Calibri"/>
                <a:sym typeface="Calibri"/>
              </a:rPr>
              <a:t>uyumlu</a:t>
            </a:r>
            <a:r>
              <a:rPr lang="en-US" sz="1800" dirty="0">
                <a:latin typeface="Calibri"/>
                <a:ea typeface="Calibri"/>
                <a:cs typeface="Calibri"/>
                <a:sym typeface="Calibri"/>
              </a:rPr>
              <a:t> hale </a:t>
            </a:r>
            <a:r>
              <a:rPr lang="en-US" sz="1800" dirty="0" err="1">
                <a:latin typeface="Calibri"/>
                <a:ea typeface="Calibri"/>
                <a:cs typeface="Calibri"/>
                <a:sym typeface="Calibri"/>
              </a:rPr>
              <a:t>getirmeyi</a:t>
            </a:r>
            <a:r>
              <a:rPr lang="en-US" sz="1800" dirty="0">
                <a:latin typeface="Calibri"/>
                <a:ea typeface="Calibri"/>
                <a:cs typeface="Calibri"/>
                <a:sym typeface="Calibri"/>
              </a:rPr>
              <a:t> </a:t>
            </a:r>
            <a:r>
              <a:rPr lang="en-US" sz="1800" dirty="0" err="1">
                <a:latin typeface="Calibri"/>
                <a:ea typeface="Calibri"/>
                <a:cs typeface="Calibri"/>
                <a:sym typeface="Calibri"/>
              </a:rPr>
              <a:t>amaçlar</a:t>
            </a:r>
            <a:r>
              <a:rPr lang="en-US" sz="1800" dirty="0">
                <a:latin typeface="Calibri"/>
                <a:ea typeface="Calibri"/>
                <a:cs typeface="Calibri"/>
                <a:sym typeface="Calibri"/>
              </a:rPr>
              <a:t>.</a:t>
            </a:r>
            <a:endParaRPr sz="1800" dirty="0">
              <a:latin typeface="Calibri"/>
              <a:ea typeface="Calibri"/>
              <a:cs typeface="Calibri"/>
              <a:sym typeface="Calibri"/>
            </a:endParaRPr>
          </a:p>
        </p:txBody>
      </p:sp>
      <p:sp>
        <p:nvSpPr>
          <p:cNvPr id="463" name="Google Shape;46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dirty="0">
                <a:solidFill>
                  <a:srgbClr val="374151"/>
                </a:solidFill>
                <a:latin typeface="Calibri"/>
                <a:ea typeface="Calibri"/>
                <a:cs typeface="Calibri"/>
                <a:sym typeface="Calibri"/>
              </a:rPr>
              <a:t>1. </a:t>
            </a:r>
            <a:r>
              <a:rPr lang="en-US" sz="1800" dirty="0" err="1">
                <a:solidFill>
                  <a:srgbClr val="374151"/>
                </a:solidFill>
                <a:latin typeface="Calibri"/>
                <a:ea typeface="Calibri"/>
                <a:cs typeface="Calibri"/>
                <a:sym typeface="Calibri"/>
              </a:rPr>
              <a:t>Sürdürülebilir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Malzemelerin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Kullanımı</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err="1">
                <a:solidFill>
                  <a:srgbClr val="374151"/>
                </a:solidFill>
                <a:latin typeface="Calibri"/>
                <a:ea typeface="Calibri"/>
                <a:cs typeface="Calibri"/>
                <a:sym typeface="Calibri"/>
              </a:rPr>
              <a:t>Şartname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organik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pamuk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dönüştürülmüş</a:t>
            </a:r>
            <a:r>
              <a:rPr lang="en-US" sz="1800" dirty="0">
                <a:solidFill>
                  <a:srgbClr val="374151"/>
                </a:solidFill>
                <a:latin typeface="Calibri"/>
                <a:ea typeface="Calibri"/>
                <a:cs typeface="Calibri"/>
                <a:sym typeface="Calibri"/>
              </a:rPr>
              <a:t> polyester, Tencel </a:t>
            </a:r>
            <a:r>
              <a:rPr lang="en-US" sz="1800" dirty="0" err="1">
                <a:solidFill>
                  <a:srgbClr val="374151"/>
                </a:solidFill>
                <a:latin typeface="Calibri"/>
                <a:ea typeface="Calibri"/>
                <a:cs typeface="Calibri"/>
                <a:sym typeface="Calibri"/>
              </a:rPr>
              <a:t>veya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çevre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dostu</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alternatifleri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gibi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çevre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dostu</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sürdürülebilir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malzemeler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kullanılarak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tasarlanmalıdır</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err="1">
                <a:solidFill>
                  <a:srgbClr val="374151"/>
                </a:solidFill>
                <a:latin typeface="Calibri"/>
                <a:ea typeface="Calibri"/>
                <a:cs typeface="Calibri"/>
                <a:sym typeface="Calibri"/>
              </a:rPr>
              <a:t>Kılavuz</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Markalar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ürünlerinde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önemli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oranda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dönüştürülmüş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veya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dönüştürülmüş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malzeme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kullanmayı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hedeflemelidir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Örneğin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dönüştürülmüş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plastik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şişelerden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yapılmış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üst</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kısımlara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sahip</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spor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üretmek</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a:solidFill>
                  <a:srgbClr val="374151"/>
                </a:solidFill>
                <a:latin typeface="Calibri"/>
                <a:ea typeface="Calibri"/>
                <a:cs typeface="Calibri"/>
                <a:sym typeface="Calibri"/>
              </a:rPr>
              <a:t>2. Karbon </a:t>
            </a:r>
            <a:r>
              <a:rPr lang="en-US" sz="1800" dirty="0" err="1">
                <a:solidFill>
                  <a:srgbClr val="374151"/>
                </a:solidFill>
                <a:latin typeface="Calibri"/>
                <a:ea typeface="Calibri"/>
                <a:cs typeface="Calibri"/>
                <a:sym typeface="Calibri"/>
              </a:rPr>
              <a:t>Ayak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İzinin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Azaltılması</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err="1">
                <a:solidFill>
                  <a:srgbClr val="374151"/>
                </a:solidFill>
                <a:latin typeface="Calibri"/>
                <a:ea typeface="Calibri"/>
                <a:cs typeface="Calibri"/>
                <a:sym typeface="Calibri"/>
              </a:rPr>
              <a:t>Şartname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üretim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nakliye</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kullanım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dahil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olmak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üzere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ürünün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yaşam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döngüsü</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boyunca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karbon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emisyonlarını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indirmeye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odaklanarak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tasarlanmalıdır</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err="1">
                <a:solidFill>
                  <a:srgbClr val="374151"/>
                </a:solidFill>
                <a:latin typeface="Calibri"/>
                <a:ea typeface="Calibri"/>
                <a:cs typeface="Calibri"/>
                <a:sym typeface="Calibri"/>
              </a:rPr>
              <a:t>Kılavuz</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Markalar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üretimde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karbon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nötrlüğü</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elde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etmek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veya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nakliyeyle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ilgili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emisyonları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azaltmak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için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yerel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kaynak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kullanmak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gibi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ayakkabılarıyla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ilişkili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karbon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emisyonlarını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azaltmak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için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belirli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hedefler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belirleyebilir</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a:solidFill>
                  <a:srgbClr val="374151"/>
                </a:solidFill>
                <a:latin typeface="Calibri"/>
                <a:ea typeface="Calibri"/>
                <a:cs typeface="Calibri"/>
                <a:sym typeface="Calibri"/>
              </a:rPr>
              <a:t>3. </a:t>
            </a:r>
            <a:r>
              <a:rPr lang="en-US" sz="1800" dirty="0" err="1">
                <a:solidFill>
                  <a:srgbClr val="374151"/>
                </a:solidFill>
                <a:latin typeface="Calibri"/>
                <a:ea typeface="Calibri"/>
                <a:cs typeface="Calibri"/>
                <a:sym typeface="Calibri"/>
              </a:rPr>
              <a:t>Dayanıklı</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Onarılabilir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err="1">
                <a:solidFill>
                  <a:srgbClr val="374151"/>
                </a:solidFill>
                <a:latin typeface="Calibri"/>
                <a:ea typeface="Calibri"/>
                <a:cs typeface="Calibri"/>
                <a:sym typeface="Calibri"/>
              </a:rPr>
              <a:t>Şartname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ömürlerini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uzatacak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şekilde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dayanıklı</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kolayca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onarılabilir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olacak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şekilde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tasarlanmalıdır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Kılavuz</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Markalar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müşterilerin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ayakkabılarını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tamir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etmelerine</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bakımını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yapmalarına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olanak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tanıyan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değiştirilebilir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tabanlar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dikişli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yapı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veya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modüler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gibi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özellikleri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dahil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edebilir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Örneğin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değiştirilebilir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dış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tabanlı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yürüyüş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botları</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a:solidFill>
                  <a:srgbClr val="374151"/>
                </a:solidFill>
                <a:latin typeface="Calibri"/>
                <a:ea typeface="Calibri"/>
                <a:cs typeface="Calibri"/>
                <a:sym typeface="Calibri"/>
              </a:rPr>
              <a:t>4. Minimum </a:t>
            </a:r>
            <a:r>
              <a:rPr lang="en-US" sz="1800" dirty="0" err="1">
                <a:solidFill>
                  <a:srgbClr val="374151"/>
                </a:solidFill>
                <a:latin typeface="Calibri"/>
                <a:ea typeface="Calibri"/>
                <a:cs typeface="Calibri"/>
                <a:sym typeface="Calibri"/>
              </a:rPr>
              <a:t>Paketleme</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Atık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Azaltma</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err="1">
                <a:solidFill>
                  <a:srgbClr val="374151"/>
                </a:solidFill>
                <a:latin typeface="Calibri"/>
                <a:ea typeface="Calibri"/>
                <a:cs typeface="Calibri"/>
                <a:sym typeface="Calibri"/>
              </a:rPr>
              <a:t>Şartname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Sürdürülebilir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atık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azaltmaya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vurgu</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yapılarak</a:t>
            </a:r>
            <a:r>
              <a:rPr lang="en-US" sz="1800" dirty="0">
                <a:solidFill>
                  <a:srgbClr val="374151"/>
                </a:solidFill>
                <a:latin typeface="Calibri"/>
                <a:ea typeface="Calibri"/>
                <a:cs typeface="Calibri"/>
                <a:sym typeface="Calibri"/>
              </a:rPr>
              <a:t> minimum </a:t>
            </a:r>
            <a:r>
              <a:rPr lang="en-US" sz="1800" dirty="0" err="1">
                <a:solidFill>
                  <a:srgbClr val="374151"/>
                </a:solidFill>
                <a:latin typeface="Calibri"/>
                <a:ea typeface="Calibri"/>
                <a:cs typeface="Calibri"/>
                <a:sym typeface="Calibri"/>
              </a:rPr>
              <a:t>paketlemeye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sahip</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olmalıdır</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err="1">
                <a:solidFill>
                  <a:srgbClr val="374151"/>
                </a:solidFill>
                <a:latin typeface="Calibri"/>
                <a:ea typeface="Calibri"/>
                <a:cs typeface="Calibri"/>
                <a:sym typeface="Calibri"/>
              </a:rPr>
              <a:t>Kılavuz</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Markalar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ambalajsız</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veya</a:t>
            </a:r>
            <a:r>
              <a:rPr lang="en-US" sz="1800" dirty="0">
                <a:solidFill>
                  <a:srgbClr val="374151"/>
                </a:solidFill>
                <a:latin typeface="Calibri"/>
                <a:ea typeface="Calibri"/>
                <a:cs typeface="Calibri"/>
                <a:sym typeface="Calibri"/>
              </a:rPr>
              <a:t> minimalist </a:t>
            </a:r>
            <a:r>
              <a:rPr lang="en-US" sz="1800" dirty="0" err="1">
                <a:solidFill>
                  <a:srgbClr val="374151"/>
                </a:solidFill>
                <a:latin typeface="Calibri"/>
                <a:ea typeface="Calibri"/>
                <a:cs typeface="Calibri"/>
                <a:sym typeface="Calibri"/>
              </a:rPr>
              <a:t>paketleme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yaklaşımlarını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benimseyebilir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Örneğin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kutuları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yerine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yeniden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kullanılabilir</a:t>
            </a:r>
            <a:r>
              <a:rPr lang="en-US" sz="1800" dirty="0">
                <a:solidFill>
                  <a:srgbClr val="374151"/>
                </a:solidFill>
                <a:latin typeface="Calibri"/>
                <a:ea typeface="Calibri"/>
                <a:cs typeface="Calibri"/>
                <a:sym typeface="Calibri"/>
              </a:rPr>
              <a:t> bez </a:t>
            </a:r>
            <a:r>
              <a:rPr lang="en-US" sz="1800" dirty="0" err="1">
                <a:solidFill>
                  <a:srgbClr val="374151"/>
                </a:solidFill>
                <a:latin typeface="Calibri"/>
                <a:ea typeface="Calibri"/>
                <a:cs typeface="Calibri"/>
                <a:sym typeface="Calibri"/>
              </a:rPr>
              <a:t>çantalar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kullanmak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veya</a:t>
            </a:r>
            <a:r>
              <a:rPr lang="en-US" sz="1800" dirty="0">
                <a:solidFill>
                  <a:srgbClr val="374151"/>
                </a:solidFill>
                <a:latin typeface="Calibri"/>
                <a:ea typeface="Calibri"/>
                <a:cs typeface="Calibri"/>
                <a:sym typeface="Calibri"/>
              </a:rPr>
              <a:t> bitki </a:t>
            </a:r>
            <a:r>
              <a:rPr lang="en-US" sz="1800" dirty="0" err="1">
                <a:solidFill>
                  <a:srgbClr val="374151"/>
                </a:solidFill>
                <a:latin typeface="Calibri"/>
                <a:ea typeface="Calibri"/>
                <a:cs typeface="Calibri"/>
                <a:sym typeface="Calibri"/>
              </a:rPr>
              <a:t>bazlı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biyolojik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olarak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parçalanabilir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paketleme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malzemeleri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kullanmak</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a:solidFill>
                  <a:srgbClr val="374151"/>
                </a:solidFill>
                <a:latin typeface="Calibri"/>
                <a:ea typeface="Calibri"/>
                <a:cs typeface="Calibri"/>
                <a:sym typeface="Calibri"/>
              </a:rPr>
              <a:t>5. </a:t>
            </a:r>
            <a:r>
              <a:rPr lang="en-US" sz="1800" dirty="0" err="1">
                <a:solidFill>
                  <a:srgbClr val="374151"/>
                </a:solidFill>
                <a:latin typeface="Calibri"/>
                <a:ea typeface="Calibri"/>
                <a:cs typeface="Calibri"/>
                <a:sym typeface="Calibri"/>
              </a:rPr>
              <a:t>Etik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Üretim</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Çalışma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Standartları</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err="1">
                <a:solidFill>
                  <a:srgbClr val="374151"/>
                </a:solidFill>
                <a:latin typeface="Calibri"/>
                <a:ea typeface="Calibri"/>
                <a:cs typeface="Calibri"/>
                <a:sym typeface="Calibri"/>
              </a:rPr>
              <a:t>Şartname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üretimi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adil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ücretleri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güvenli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çalışma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koşullarını</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işçi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haklarına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saygıyı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garanti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ederek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katı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çalışma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standartlarına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uymalıdır</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err="1">
                <a:solidFill>
                  <a:srgbClr val="374151"/>
                </a:solidFill>
                <a:latin typeface="Calibri"/>
                <a:ea typeface="Calibri"/>
                <a:cs typeface="Calibri"/>
                <a:sym typeface="Calibri"/>
              </a:rPr>
              <a:t>Kılavuz</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Markalar</a:t>
            </a:r>
            <a:r>
              <a:rPr lang="en-US" sz="1800" dirty="0">
                <a:solidFill>
                  <a:srgbClr val="374151"/>
                </a:solidFill>
                <a:latin typeface="Calibri"/>
                <a:ea typeface="Calibri"/>
                <a:cs typeface="Calibri"/>
                <a:sym typeface="Calibri"/>
              </a:rPr>
              <a:t>, Adil </a:t>
            </a:r>
            <a:r>
              <a:rPr lang="en-US" sz="1800" dirty="0" err="1">
                <a:solidFill>
                  <a:srgbClr val="374151"/>
                </a:solidFill>
                <a:latin typeface="Calibri"/>
                <a:ea typeface="Calibri"/>
                <a:cs typeface="Calibri"/>
                <a:sym typeface="Calibri"/>
              </a:rPr>
              <a:t>Ticaret</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gibi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sertifikalara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sahip</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veya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Etik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Ticaret</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Girişimi</a:t>
            </a:r>
            <a:r>
              <a:rPr lang="en-US" sz="1800" dirty="0">
                <a:solidFill>
                  <a:srgbClr val="374151"/>
                </a:solidFill>
                <a:latin typeface="Calibri"/>
                <a:ea typeface="Calibri"/>
                <a:cs typeface="Calibri"/>
                <a:sym typeface="Calibri"/>
              </a:rPr>
              <a:t> (ETI) </a:t>
            </a:r>
            <a:r>
              <a:rPr lang="en-US" sz="1800" dirty="0" err="1">
                <a:solidFill>
                  <a:srgbClr val="374151"/>
                </a:solidFill>
                <a:latin typeface="Calibri"/>
                <a:ea typeface="Calibri"/>
                <a:cs typeface="Calibri"/>
                <a:sym typeface="Calibri"/>
              </a:rPr>
              <a:t>ilkelerine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uyan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etik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fabrikalar</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tedarikçilerle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işbirliği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yapmalıdır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Ayrıca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düzenli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fabrika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denetimleri</a:t>
            </a:r>
            <a:r>
              <a:rPr lang="en-US" sz="1800" dirty="0">
                <a:solidFill>
                  <a:srgbClr val="374151"/>
                </a:solidFill>
                <a:latin typeface="Calibri"/>
                <a:ea typeface="Calibri"/>
                <a:cs typeface="Calibri"/>
                <a:sym typeface="Calibri"/>
              </a:rPr>
              <a:t> de </a:t>
            </a:r>
            <a:r>
              <a:rPr lang="en-US" sz="1800" dirty="0" err="1">
                <a:solidFill>
                  <a:srgbClr val="374151"/>
                </a:solidFill>
                <a:latin typeface="Calibri"/>
                <a:ea typeface="Calibri"/>
                <a:cs typeface="Calibri"/>
                <a:sym typeface="Calibri"/>
              </a:rPr>
              <a:t>gerçekleştirebilirler</a:t>
            </a:r>
            <a:r>
              <a:rPr lang="en-US" sz="1800" dirty="0">
                <a:solidFill>
                  <a:srgbClr val="374151"/>
                </a:solidFill>
                <a:latin typeface="Calibri"/>
                <a:ea typeface="Calibri"/>
                <a:cs typeface="Calibri"/>
                <a:sym typeface="Calibri"/>
              </a:rPr>
              <a:t>.</a:t>
            </a:r>
            <a:endParaRPr dirty="0"/>
          </a:p>
        </p:txBody>
      </p:sp>
      <p:sp>
        <p:nvSpPr>
          <p:cNvPr id="477" name="Google Shape;47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a:solidFill>
                  <a:srgbClr val="374151"/>
                </a:solidFill>
                <a:latin typeface="Calibri"/>
                <a:ea typeface="Calibri"/>
                <a:cs typeface="Calibri"/>
                <a:sym typeface="Calibri"/>
              </a:rPr>
              <a:t>6. Vegan and Cruelty-Free Options:</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 Specification: Brands should offer vegan and cruelty-free footwear options in response to growing consumer demand.</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Guideline: Brands can create entire product lines dedicated to vegan footwear, using materials like synthetic leather, natural rubber, and plant-based adhesives. For example, producing a line of vegan sneakers.</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7. Water Conservation:</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 Specification: Sustainable footwear design should consider water-efficient manufacturing processes and reduced water usage.</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Guideline: Brands can adopt dyeing methods that use less water, such as waterless dyeing technologies or digital printing. They can also implement closed-loop water recycling systems in production facilities.</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8. Circular Design Principles:</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 Specification: Footwear should be designed with circular economy principles in mind, emphasizing recyclability and upgradability.</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Guideline: Brands can design footwear that disassembles easily for recycling or repurposing, and they can establish take-back programs to collect old shoes for recycling. For example, creating sneakers with removable and recyclable outsoles.</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9. Transparency and Traceability:</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 Specification: Brands must provide transparent information about the materials used and the entire supply chain, allowing consumers to make informed choices.</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Guideline: Brands can share detailed information on the sourcing of materials, ethical practices, and the environmental impact of their footwear. This can include QR codes on product labels that link to supply chain information.</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10. Collaboration for Innovation:</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 Specification: Brands should actively collaborate with suppliers, manufacturers, and industry organizations to drive innovation in sustainable design.</a:t>
            </a:r>
            <a:endParaRPr sz="1800">
              <a:latin typeface="Calibri"/>
              <a:ea typeface="Calibri"/>
              <a:cs typeface="Calibri"/>
              <a:sym typeface="Calibri"/>
            </a:endParaRPr>
          </a:p>
          <a:p>
            <a:pPr marL="0" marR="0" lvl="0" indent="0" algn="just" rtl="0">
              <a:spcBef>
                <a:spcPts val="0"/>
              </a:spcBef>
              <a:spcAft>
                <a:spcPts val="0"/>
              </a:spcAft>
              <a:buNone/>
            </a:pPr>
            <a:r>
              <a:rPr lang="en-US" sz="1800">
                <a:solidFill>
                  <a:srgbClr val="374151"/>
                </a:solidFill>
                <a:latin typeface="Calibri"/>
                <a:ea typeface="Calibri"/>
                <a:cs typeface="Calibri"/>
                <a:sym typeface="Calibri"/>
              </a:rPr>
              <a:t>- Guideline: Brands can participate in industry initiatives and partnerships to develop and adopt new sustainable materials and processes. For example, collaborating with a consortium to create bio-based shoe components.</a:t>
            </a:r>
            <a:endParaRPr sz="1800">
              <a:latin typeface="Calibri"/>
              <a:ea typeface="Calibri"/>
              <a:cs typeface="Calibri"/>
              <a:sym typeface="Calibri"/>
            </a:endParaRPr>
          </a:p>
        </p:txBody>
      </p:sp>
      <p:sp>
        <p:nvSpPr>
          <p:cNvPr id="511" name="Google Shape;51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dirty="0" err="1">
                <a:solidFill>
                  <a:srgbClr val="374151"/>
                </a:solidFill>
                <a:latin typeface="Calibri"/>
                <a:ea typeface="Calibri"/>
                <a:cs typeface="Calibri"/>
                <a:sym typeface="Calibri"/>
              </a:rPr>
              <a:t>Başarılı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Sürdürülebilir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Tasarımlardan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Öğrenilen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Dersler</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endParaRPr lang="en-US" sz="1800" dirty="0">
              <a:solidFill>
                <a:srgbClr val="374151"/>
              </a:solidFill>
              <a:latin typeface="Calibri"/>
              <a:ea typeface="Calibri"/>
              <a:cs typeface="Calibri"/>
              <a:sym typeface="Calibri"/>
            </a:endParaRPr>
          </a:p>
          <a:p>
            <a:pPr marL="0" marR="0" lvl="0" indent="0" algn="just" rtl="0">
              <a:spcBef>
                <a:spcPts val="0"/>
              </a:spcBef>
              <a:spcAft>
                <a:spcPts val="0"/>
              </a:spcAft>
              <a:buNone/>
            </a:pPr>
            <a:r>
              <a:rPr lang="en-US" sz="1800" dirty="0">
                <a:solidFill>
                  <a:srgbClr val="374151"/>
                </a:solidFill>
                <a:latin typeface="Calibri"/>
                <a:ea typeface="Calibri"/>
                <a:cs typeface="Calibri"/>
                <a:sym typeface="Calibri"/>
              </a:rPr>
              <a:t>Ders 1: </a:t>
            </a:r>
            <a:r>
              <a:rPr lang="en-US" sz="1800" dirty="0" err="1">
                <a:solidFill>
                  <a:srgbClr val="374151"/>
                </a:solidFill>
                <a:latin typeface="Calibri"/>
                <a:ea typeface="Calibri"/>
                <a:cs typeface="Calibri"/>
                <a:sym typeface="Calibri"/>
              </a:rPr>
              <a:t>Malzeme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İnovasyonu</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Önemlidir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Başarılı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sürdürülebilir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tasarımları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genellikle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çevre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dostu</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rahat</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yenilikçi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malzemelere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öncelik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verir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Markalar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çekici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ürünler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yaratmak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için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sürdürülebilir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malzemeler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araştırmaya</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tedarik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etmeye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yatırım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yapmalıdır</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a:solidFill>
                  <a:srgbClr val="374151"/>
                </a:solidFill>
                <a:latin typeface="Calibri"/>
                <a:ea typeface="Calibri"/>
                <a:cs typeface="Calibri"/>
                <a:sym typeface="Calibri"/>
              </a:rPr>
              <a:t>Ders 2: </a:t>
            </a:r>
            <a:r>
              <a:rPr lang="tr-TR" sz="1800" dirty="0">
                <a:solidFill>
                  <a:srgbClr val="374151"/>
                </a:solidFill>
                <a:latin typeface="Calibri"/>
                <a:ea typeface="Calibri"/>
                <a:cs typeface="Calibri"/>
                <a:sym typeface="Calibri"/>
              </a:rPr>
              <a:t>Döngüsel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Anahtardır</a:t>
            </a:r>
            <a:r>
              <a:rPr lang="en-US" sz="1800" dirty="0">
                <a:solidFill>
                  <a:srgbClr val="374151"/>
                </a:solidFill>
                <a:latin typeface="Calibri"/>
                <a:ea typeface="Calibri"/>
                <a:cs typeface="Calibri"/>
                <a:sym typeface="Calibri"/>
              </a:rPr>
              <a:t>: </a:t>
            </a:r>
            <a:r>
              <a:rPr lang="tr-TR" sz="1800" dirty="0">
                <a:solidFill>
                  <a:srgbClr val="374151"/>
                </a:solidFill>
                <a:latin typeface="Calibri"/>
                <a:ea typeface="Calibri"/>
                <a:cs typeface="Calibri"/>
                <a:sym typeface="Calibri"/>
              </a:rPr>
              <a:t>Döngüsel </a:t>
            </a:r>
            <a:r>
              <a:rPr lang="en-US" sz="1800" dirty="0" err="1">
                <a:solidFill>
                  <a:srgbClr val="374151"/>
                </a:solidFill>
                <a:latin typeface="Calibri"/>
                <a:ea typeface="Calibri"/>
                <a:cs typeface="Calibri"/>
                <a:sym typeface="Calibri"/>
              </a:rPr>
              <a:t>tasarım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ilkelerini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benimseyen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onarılabilirlik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yükseltilebilirlik</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geri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dönüştürülebilirliğe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odaklanan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markalar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daha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uzun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ömürlü</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daha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çevresel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etkiye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sahip</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ürünler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yaratma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eğilimindedir</a:t>
            </a:r>
            <a:r>
              <a:rPr lang="en-US" sz="1800" dirty="0">
                <a:solidFill>
                  <a:srgbClr val="374151"/>
                </a:solidFill>
                <a:latin typeface="Calibri"/>
                <a:ea typeface="Calibri"/>
                <a:cs typeface="Calibri"/>
                <a:sym typeface="Calibri"/>
              </a:rPr>
              <a:t>.</a:t>
            </a:r>
          </a:p>
          <a:p>
            <a:pPr marL="0" marR="0" lvl="0" indent="0" algn="just" rtl="0">
              <a:spcBef>
                <a:spcPts val="0"/>
              </a:spcBef>
              <a:spcAft>
                <a:spcPts val="0"/>
              </a:spcAft>
              <a:buNone/>
            </a:pPr>
            <a:r>
              <a:rPr lang="en-US" sz="1800" dirty="0">
                <a:solidFill>
                  <a:srgbClr val="374151"/>
                </a:solidFill>
                <a:latin typeface="Calibri"/>
                <a:ea typeface="Calibri"/>
                <a:cs typeface="Calibri"/>
                <a:sym typeface="Calibri"/>
              </a:rPr>
              <a:t>Ders 3: </a:t>
            </a:r>
            <a:r>
              <a:rPr lang="en-US" sz="1800" dirty="0" err="1">
                <a:solidFill>
                  <a:srgbClr val="374151"/>
                </a:solidFill>
                <a:latin typeface="Calibri"/>
                <a:ea typeface="Calibri"/>
                <a:cs typeface="Calibri"/>
                <a:sym typeface="Calibri"/>
              </a:rPr>
              <a:t>Şeffaflık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Güven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Oluşturur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Tedarik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zincirinde</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üretim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süreçlerinde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şeffaflık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tüketici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güvenini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artırır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Markalar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müşterileri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eğitmek</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onlarla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etkileşim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kurmak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için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sürdürülebilirlik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çabalarını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açıkça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iletmelidir</a:t>
            </a:r>
            <a:endParaRPr sz="1800" dirty="0">
              <a:latin typeface="Calibri"/>
              <a:ea typeface="Calibri"/>
              <a:cs typeface="Calibri"/>
              <a:sym typeface="Calibri"/>
            </a:endParaRPr>
          </a:p>
        </p:txBody>
      </p:sp>
      <p:sp>
        <p:nvSpPr>
          <p:cNvPr id="545" name="Google Shape;54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14350" lvl="0" indent="-514350" algn="l" rtl="0">
              <a:lnSpc>
                <a:spcPct val="349916"/>
              </a:lnSpc>
              <a:spcBef>
                <a:spcPts val="0"/>
              </a:spcBef>
              <a:spcAft>
                <a:spcPts val="0"/>
              </a:spcAft>
              <a:buClr>
                <a:schemeClr val="dk1"/>
              </a:buClr>
              <a:buSzPts val="1200"/>
              <a:buFont typeface="Josefin Sans"/>
              <a:buAutoNum type="arabicPeriod"/>
            </a:pPr>
            <a:r>
              <a:rPr lang="en-US" sz="1200" b="1" dirty="0" err="1">
                <a:latin typeface="Josefin Sans"/>
                <a:ea typeface="Josefin Sans"/>
                <a:cs typeface="Josefin Sans"/>
                <a:sym typeface="Josefin Sans"/>
              </a:rPr>
              <a:t>Giriş</a:t>
            </a:r>
            <a:endParaRPr lang="en-US" sz="1200" b="1" dirty="0">
              <a:latin typeface="Josefin Sans"/>
              <a:ea typeface="Josefin Sans"/>
              <a:cs typeface="Josefin Sans"/>
              <a:sym typeface="Josefin Sans"/>
            </a:endParaRPr>
          </a:p>
          <a:p>
            <a:pPr marL="514350" lvl="0" indent="-514350" algn="l" rtl="0">
              <a:lnSpc>
                <a:spcPct val="349916"/>
              </a:lnSpc>
              <a:spcBef>
                <a:spcPts val="0"/>
              </a:spcBef>
              <a:spcAft>
                <a:spcPts val="0"/>
              </a:spcAft>
              <a:buClr>
                <a:schemeClr val="dk1"/>
              </a:buClr>
              <a:buSzPts val="1200"/>
              <a:buFont typeface="Josefin Sans"/>
              <a:buAutoNum type="arabicPeriod"/>
            </a:pPr>
            <a:r>
              <a:rPr lang="en-US" sz="1200" b="1" dirty="0" err="1">
                <a:latin typeface="Josefin Sans"/>
                <a:ea typeface="Josefin Sans"/>
                <a:cs typeface="Josefin Sans"/>
                <a:sym typeface="Josefin Sans"/>
              </a:rPr>
              <a:t>Sürdürülebilir</a:t>
            </a:r>
            <a:r>
              <a:rPr lang="en-US" sz="1200" b="1" dirty="0">
                <a:latin typeface="Josefin Sans"/>
                <a:ea typeface="Josefin Sans"/>
                <a:cs typeface="Josefin Sans"/>
                <a:sym typeface="Josefin Sans"/>
              </a:rPr>
              <a:t> </a:t>
            </a:r>
            <a:r>
              <a:rPr lang="en-US" sz="1200" b="1" dirty="0" err="1">
                <a:latin typeface="Josefin Sans"/>
                <a:ea typeface="Josefin Sans"/>
                <a:cs typeface="Josefin Sans"/>
                <a:sym typeface="Josefin Sans"/>
              </a:rPr>
              <a:t>Ayakkabı</a:t>
            </a:r>
            <a:r>
              <a:rPr lang="en-US" sz="1200" b="1" dirty="0">
                <a:latin typeface="Josefin Sans"/>
                <a:ea typeface="Josefin Sans"/>
                <a:cs typeface="Josefin Sans"/>
                <a:sym typeface="Josefin Sans"/>
              </a:rPr>
              <a:t> </a:t>
            </a:r>
            <a:r>
              <a:rPr lang="en-US" sz="1200" b="1" dirty="0" err="1">
                <a:latin typeface="Josefin Sans"/>
                <a:ea typeface="Josefin Sans"/>
                <a:cs typeface="Josefin Sans"/>
                <a:sym typeface="Josefin Sans"/>
              </a:rPr>
              <a:t>Tasarımında</a:t>
            </a:r>
            <a:r>
              <a:rPr lang="en-US" sz="1200" b="1" dirty="0">
                <a:latin typeface="Josefin Sans"/>
                <a:ea typeface="Josefin Sans"/>
                <a:cs typeface="Josefin Sans"/>
                <a:sym typeface="Josefin Sans"/>
              </a:rPr>
              <a:t> </a:t>
            </a:r>
            <a:r>
              <a:rPr lang="en-US" sz="1200" b="1" dirty="0" err="1">
                <a:latin typeface="Josefin Sans"/>
                <a:ea typeface="Josefin Sans"/>
                <a:cs typeface="Josefin Sans"/>
                <a:sym typeface="Josefin Sans"/>
              </a:rPr>
              <a:t>Yöntemler</a:t>
            </a:r>
            <a:endParaRPr lang="en-US" sz="1200" b="1" dirty="0">
              <a:latin typeface="Josefin Sans"/>
              <a:ea typeface="Josefin Sans"/>
              <a:cs typeface="Josefin Sans"/>
              <a:sym typeface="Josefin Sans"/>
            </a:endParaRPr>
          </a:p>
          <a:p>
            <a:pPr marL="514350" lvl="0" indent="-514350" algn="l" rtl="0">
              <a:lnSpc>
                <a:spcPct val="349916"/>
              </a:lnSpc>
              <a:spcBef>
                <a:spcPts val="0"/>
              </a:spcBef>
              <a:spcAft>
                <a:spcPts val="0"/>
              </a:spcAft>
              <a:buClr>
                <a:schemeClr val="dk1"/>
              </a:buClr>
              <a:buSzPts val="1200"/>
              <a:buFont typeface="Josefin Sans"/>
              <a:buAutoNum type="arabicPeriod"/>
            </a:pPr>
            <a:r>
              <a:rPr lang="en-US" sz="1200" b="1" dirty="0" err="1">
                <a:latin typeface="Josefin Sans"/>
                <a:ea typeface="Josefin Sans"/>
                <a:cs typeface="Josefin Sans"/>
                <a:sym typeface="Josefin Sans"/>
              </a:rPr>
              <a:t>Sürdürülebilir</a:t>
            </a:r>
            <a:r>
              <a:rPr lang="en-US" sz="1200" b="1" dirty="0">
                <a:latin typeface="Josefin Sans"/>
                <a:ea typeface="Josefin Sans"/>
                <a:cs typeface="Josefin Sans"/>
                <a:sym typeface="Josefin Sans"/>
              </a:rPr>
              <a:t> </a:t>
            </a:r>
            <a:r>
              <a:rPr lang="en-US" sz="1200" b="1" dirty="0" err="1">
                <a:latin typeface="Josefin Sans"/>
                <a:ea typeface="Josefin Sans"/>
                <a:cs typeface="Josefin Sans"/>
                <a:sym typeface="Josefin Sans"/>
              </a:rPr>
              <a:t>Ayakkabı</a:t>
            </a:r>
            <a:r>
              <a:rPr lang="en-US" sz="1200" b="1" dirty="0">
                <a:latin typeface="Josefin Sans"/>
                <a:ea typeface="Josefin Sans"/>
                <a:cs typeface="Josefin Sans"/>
                <a:sym typeface="Josefin Sans"/>
              </a:rPr>
              <a:t> </a:t>
            </a:r>
            <a:r>
              <a:rPr lang="en-US" sz="1200" b="1" dirty="0" err="1">
                <a:latin typeface="Josefin Sans"/>
                <a:ea typeface="Josefin Sans"/>
                <a:cs typeface="Josefin Sans"/>
                <a:sym typeface="Josefin Sans"/>
              </a:rPr>
              <a:t>Tasarımında</a:t>
            </a:r>
            <a:r>
              <a:rPr lang="en-US" sz="1200" b="1" dirty="0">
                <a:latin typeface="Josefin Sans"/>
                <a:ea typeface="Josefin Sans"/>
                <a:cs typeface="Josefin Sans"/>
                <a:sym typeface="Josefin Sans"/>
              </a:rPr>
              <a:t> </a:t>
            </a:r>
            <a:r>
              <a:rPr lang="en-US" sz="1200" b="1" dirty="0" err="1">
                <a:latin typeface="Josefin Sans"/>
                <a:ea typeface="Josefin Sans"/>
                <a:cs typeface="Josefin Sans"/>
                <a:sym typeface="Josefin Sans"/>
              </a:rPr>
              <a:t>Kısıtlamalar</a:t>
            </a:r>
            <a:endParaRPr lang="en-US" sz="1200" b="1" dirty="0">
              <a:latin typeface="Josefin Sans"/>
              <a:ea typeface="Josefin Sans"/>
              <a:cs typeface="Josefin Sans"/>
              <a:sym typeface="Josefin Sans"/>
            </a:endParaRPr>
          </a:p>
          <a:p>
            <a:pPr marL="514350" lvl="0" indent="-514350" algn="l" rtl="0">
              <a:lnSpc>
                <a:spcPct val="349916"/>
              </a:lnSpc>
              <a:spcBef>
                <a:spcPts val="0"/>
              </a:spcBef>
              <a:spcAft>
                <a:spcPts val="0"/>
              </a:spcAft>
              <a:buClr>
                <a:schemeClr val="dk1"/>
              </a:buClr>
              <a:buSzPts val="1200"/>
              <a:buFont typeface="Josefin Sans"/>
              <a:buAutoNum type="arabicPeriod"/>
            </a:pPr>
            <a:r>
              <a:rPr lang="en-US" sz="1200" b="1" dirty="0">
                <a:latin typeface="Josefin Sans"/>
                <a:ea typeface="Josefin Sans"/>
                <a:cs typeface="Josefin Sans"/>
                <a:sym typeface="Josefin Sans"/>
              </a:rPr>
              <a:t>4. </a:t>
            </a:r>
            <a:r>
              <a:rPr lang="en-US" sz="1200" b="1" dirty="0" err="1">
                <a:latin typeface="Josefin Sans"/>
                <a:ea typeface="Josefin Sans"/>
                <a:cs typeface="Josefin Sans"/>
                <a:sym typeface="Josefin Sans"/>
              </a:rPr>
              <a:t>Ayakkabı</a:t>
            </a:r>
            <a:r>
              <a:rPr lang="en-US" sz="1200" b="1" dirty="0">
                <a:latin typeface="Josefin Sans"/>
                <a:ea typeface="Josefin Sans"/>
                <a:cs typeface="Josefin Sans"/>
                <a:sym typeface="Josefin Sans"/>
              </a:rPr>
              <a:t> </a:t>
            </a:r>
            <a:r>
              <a:rPr lang="en-US" sz="1200" b="1" dirty="0" err="1">
                <a:latin typeface="Josefin Sans"/>
                <a:ea typeface="Josefin Sans"/>
                <a:cs typeface="Josefin Sans"/>
                <a:sym typeface="Josefin Sans"/>
              </a:rPr>
              <a:t>Endüstrisinde</a:t>
            </a:r>
            <a:r>
              <a:rPr lang="en-US" sz="1200" b="1" dirty="0">
                <a:latin typeface="Josefin Sans"/>
                <a:ea typeface="Josefin Sans"/>
                <a:cs typeface="Josefin Sans"/>
                <a:sym typeface="Josefin Sans"/>
              </a:rPr>
              <a:t> </a:t>
            </a:r>
            <a:r>
              <a:rPr lang="en-US" sz="1200" b="1" dirty="0" err="1">
                <a:latin typeface="Josefin Sans"/>
                <a:ea typeface="Josefin Sans"/>
                <a:cs typeface="Josefin Sans"/>
                <a:sym typeface="Josefin Sans"/>
              </a:rPr>
              <a:t>Kitle</a:t>
            </a:r>
            <a:r>
              <a:rPr lang="en-US" sz="1200" b="1" dirty="0">
                <a:latin typeface="Josefin Sans"/>
                <a:ea typeface="Josefin Sans"/>
                <a:cs typeface="Josefin Sans"/>
                <a:sym typeface="Josefin Sans"/>
              </a:rPr>
              <a:t> </a:t>
            </a:r>
            <a:r>
              <a:rPr lang="en-US" sz="1200" b="1" dirty="0" err="1">
                <a:latin typeface="Josefin Sans"/>
                <a:ea typeface="Josefin Sans"/>
                <a:cs typeface="Josefin Sans"/>
                <a:sym typeface="Josefin Sans"/>
              </a:rPr>
              <a:t>Özelleştirme</a:t>
            </a:r>
            <a:r>
              <a:rPr lang="en-US" sz="1200" b="1" dirty="0">
                <a:latin typeface="Josefin Sans"/>
                <a:ea typeface="Josefin Sans"/>
                <a:cs typeface="Josefin Sans"/>
                <a:sym typeface="Josefin Sans"/>
              </a:rPr>
              <a:t> ve </a:t>
            </a:r>
            <a:r>
              <a:rPr lang="en-US" sz="1200" b="1" dirty="0" err="1">
                <a:latin typeface="Josefin Sans"/>
                <a:ea typeface="Josefin Sans"/>
                <a:cs typeface="Josefin Sans"/>
                <a:sym typeface="Josefin Sans"/>
              </a:rPr>
              <a:t>Döngüsel</a:t>
            </a:r>
            <a:r>
              <a:rPr lang="en-US" sz="1200" b="1" dirty="0">
                <a:latin typeface="Josefin Sans"/>
                <a:ea typeface="Josefin Sans"/>
                <a:cs typeface="Josefin Sans"/>
                <a:sym typeface="Josefin Sans"/>
              </a:rPr>
              <a:t> Ekonomi</a:t>
            </a:r>
          </a:p>
          <a:p>
            <a:pPr marL="514350" lvl="0" indent="-514350" algn="l" rtl="0">
              <a:lnSpc>
                <a:spcPct val="349916"/>
              </a:lnSpc>
              <a:spcBef>
                <a:spcPts val="0"/>
              </a:spcBef>
              <a:spcAft>
                <a:spcPts val="0"/>
              </a:spcAft>
              <a:buClr>
                <a:schemeClr val="dk1"/>
              </a:buClr>
              <a:buSzPts val="1200"/>
              <a:buFont typeface="Josefin Sans"/>
              <a:buAutoNum type="arabicPeriod"/>
            </a:pPr>
            <a:r>
              <a:rPr lang="en-US" sz="1200" b="1" dirty="0" err="1">
                <a:latin typeface="Josefin Sans"/>
                <a:ea typeface="Josefin Sans"/>
                <a:cs typeface="Josefin Sans"/>
                <a:sym typeface="Josefin Sans"/>
              </a:rPr>
              <a:t>Sürdürülebilir</a:t>
            </a:r>
            <a:r>
              <a:rPr lang="en-US" sz="1200" b="1" dirty="0">
                <a:latin typeface="Josefin Sans"/>
                <a:ea typeface="Josefin Sans"/>
                <a:cs typeface="Josefin Sans"/>
                <a:sym typeface="Josefin Sans"/>
              </a:rPr>
              <a:t> </a:t>
            </a:r>
            <a:r>
              <a:rPr lang="en-US" sz="1200" b="1" dirty="0" err="1">
                <a:latin typeface="Josefin Sans"/>
                <a:ea typeface="Josefin Sans"/>
                <a:cs typeface="Josefin Sans"/>
                <a:sym typeface="Josefin Sans"/>
              </a:rPr>
              <a:t>Tasarım</a:t>
            </a:r>
            <a:r>
              <a:rPr lang="en-US" sz="1200" b="1" dirty="0">
                <a:latin typeface="Josefin Sans"/>
                <a:ea typeface="Josefin Sans"/>
                <a:cs typeface="Josefin Sans"/>
                <a:sym typeface="Josefin Sans"/>
              </a:rPr>
              <a:t> </a:t>
            </a:r>
            <a:r>
              <a:rPr lang="en-US" sz="1200" b="1" dirty="0" err="1">
                <a:latin typeface="Josefin Sans"/>
                <a:ea typeface="Josefin Sans"/>
                <a:cs typeface="Josefin Sans"/>
                <a:sym typeface="Josefin Sans"/>
              </a:rPr>
              <a:t>Özellikleri</a:t>
            </a:r>
            <a:endParaRPr lang="en-US" sz="1200" b="1" dirty="0">
              <a:latin typeface="Josefin Sans"/>
              <a:ea typeface="Josefin Sans"/>
              <a:cs typeface="Josefin Sans"/>
              <a:sym typeface="Josefin Sans"/>
            </a:endParaRPr>
          </a:p>
          <a:p>
            <a:pPr marL="514350" lvl="0" indent="-514350" algn="l" rtl="0">
              <a:lnSpc>
                <a:spcPct val="349916"/>
              </a:lnSpc>
              <a:spcBef>
                <a:spcPts val="0"/>
              </a:spcBef>
              <a:spcAft>
                <a:spcPts val="0"/>
              </a:spcAft>
              <a:buClr>
                <a:schemeClr val="dk1"/>
              </a:buClr>
              <a:buSzPts val="1200"/>
              <a:buFont typeface="Josefin Sans"/>
              <a:buAutoNum type="arabicPeriod"/>
            </a:pPr>
            <a:r>
              <a:rPr lang="en-US" sz="1200" b="1" dirty="0" err="1">
                <a:latin typeface="Josefin Sans"/>
                <a:ea typeface="Josefin Sans"/>
                <a:cs typeface="Josefin Sans"/>
                <a:sym typeface="Josefin Sans"/>
              </a:rPr>
              <a:t>Sonuçlar</a:t>
            </a:r>
            <a:endParaRPr lang="en-US" sz="1200" b="1" dirty="0">
              <a:latin typeface="Josefin Sans"/>
              <a:ea typeface="Josefin Sans"/>
              <a:cs typeface="Josefin Sans"/>
              <a:sym typeface="Josefin Sans"/>
            </a:endParaRPr>
          </a:p>
          <a:p>
            <a:pPr marL="514350" lvl="0" indent="-514350" algn="l" rtl="0">
              <a:lnSpc>
                <a:spcPct val="349916"/>
              </a:lnSpc>
              <a:spcBef>
                <a:spcPts val="0"/>
              </a:spcBef>
              <a:spcAft>
                <a:spcPts val="0"/>
              </a:spcAft>
              <a:buClr>
                <a:schemeClr val="dk1"/>
              </a:buClr>
              <a:buSzPts val="1200"/>
              <a:buFont typeface="Josefin Sans"/>
              <a:buAutoNum type="arabicPeriod"/>
            </a:pPr>
            <a:r>
              <a:rPr lang="en-US" sz="1200" b="1" dirty="0" err="1">
                <a:latin typeface="Josefin Sans"/>
                <a:ea typeface="Josefin Sans"/>
                <a:cs typeface="Josefin Sans"/>
                <a:sym typeface="Josefin Sans"/>
              </a:rPr>
              <a:t>Referanslar</a:t>
            </a:r>
            <a:endParaRPr sz="1200" b="1" dirty="0">
              <a:latin typeface="Josefin Sans"/>
              <a:ea typeface="Josefin Sans"/>
              <a:cs typeface="Josefin Sans"/>
              <a:sym typeface="Josefin Sans"/>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rgbClr val="374151"/>
              </a:buClr>
              <a:buSzPts val="1800"/>
              <a:buFont typeface="Calibri"/>
              <a:buNone/>
            </a:pPr>
            <a:r>
              <a:rPr lang="en-US" sz="1800" dirty="0" err="1">
                <a:solidFill>
                  <a:srgbClr val="374151"/>
                </a:solidFill>
                <a:latin typeface="Calibri"/>
                <a:ea typeface="Calibri"/>
                <a:cs typeface="Calibri"/>
                <a:sym typeface="Calibri"/>
              </a:rPr>
              <a:t>Sürdürülebilir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alanında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temel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ilkeler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ürün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yaşam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döngüsü</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boyunca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çevresel</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sosyal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etkileri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indirmek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etrafında</a:t>
            </a:r>
            <a:r>
              <a:rPr lang="en-US" sz="1800" dirty="0">
                <a:solidFill>
                  <a:srgbClr val="374151"/>
                </a:solidFill>
                <a:latin typeface="Calibri"/>
                <a:ea typeface="Calibri"/>
                <a:cs typeface="Calibri"/>
                <a:sym typeface="Calibri"/>
              </a:rPr>
              <a:t> döner. Bu, </a:t>
            </a:r>
            <a:r>
              <a:rPr lang="en-US" sz="1800" dirty="0" err="1">
                <a:solidFill>
                  <a:srgbClr val="374151"/>
                </a:solidFill>
                <a:latin typeface="Calibri"/>
                <a:ea typeface="Calibri"/>
                <a:cs typeface="Calibri"/>
                <a:sym typeface="Calibri"/>
              </a:rPr>
              <a:t>geri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dönüştürülebilirlik</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yükseltilebilirlik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gibi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döngüsel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ekonomi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kavramlarını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entegre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ederken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karbon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emisyonlarını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su</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kullanımını</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atık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üretimini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azaltmayı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gerektirir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Sürdürülebilir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malzemeler</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yalın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üretim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süreçleri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çevre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dostu</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ürünlere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yönelik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artan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tüketici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talebine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yanıt</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vermek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gibi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önemli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rol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oynar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Markalar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düzenleyici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standartlara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sertifikalara</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eko-etiketlere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uyarken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maliyet</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düşüşlerinden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gelişmiş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marka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imajına</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pazar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rekabet</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gücüne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kadar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çeşitli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faydalar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elde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eder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Etkili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pazar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araştırması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prototipleme</a:t>
            </a:r>
            <a:r>
              <a:rPr lang="en-US" sz="1800" dirty="0">
                <a:solidFill>
                  <a:srgbClr val="374151"/>
                </a:solidFill>
                <a:latin typeface="Calibri"/>
                <a:ea typeface="Calibri"/>
                <a:cs typeface="Calibri"/>
                <a:sym typeface="Calibri"/>
              </a:rPr>
              <a:t> ve test, </a:t>
            </a:r>
            <a:r>
              <a:rPr lang="en-US" sz="1800" dirty="0" err="1">
                <a:solidFill>
                  <a:srgbClr val="374151"/>
                </a:solidFill>
                <a:latin typeface="Calibri"/>
                <a:ea typeface="Calibri"/>
                <a:cs typeface="Calibri"/>
                <a:sym typeface="Calibri"/>
              </a:rPr>
              <a:t>sürdürülebilir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tasarımların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dayanıklılık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konfor</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işlevsellik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kriterlerini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karşılamasını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sağlarken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sürdürülebilirlik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ölçümleriyle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ölçülen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sürekli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iyileştirme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markaların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çevresel</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sosyal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performanslarını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iyileştirmelerine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yardımcı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olur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Geleceğe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bakıldığında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ortaya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çıkan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trendler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yenilikçi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malzemeleri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döngüsel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ekonomi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ilerlemelerini</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şeffaf</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tedarik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zincirlerini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kapsıyor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ancak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maliyet</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kısıtlamaları</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karmaşık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tedarik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ağları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gibi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zorluklar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devam</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ediyor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Eğitim</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iş</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birliği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ayakkabı</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endüstrisinde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sürdürülebilirliği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ilerletmede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temel</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itici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güçlerdir</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daha</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çevre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dostu</a:t>
            </a:r>
            <a:r>
              <a:rPr lang="en-US" sz="1800" dirty="0">
                <a:solidFill>
                  <a:srgbClr val="374151"/>
                </a:solidFill>
                <a:latin typeface="Calibri"/>
                <a:ea typeface="Calibri"/>
                <a:cs typeface="Calibri"/>
                <a:sym typeface="Calibri"/>
              </a:rPr>
              <a:t> ve </a:t>
            </a:r>
            <a:r>
              <a:rPr lang="en-US" sz="1800" dirty="0" err="1">
                <a:solidFill>
                  <a:srgbClr val="374151"/>
                </a:solidFill>
                <a:latin typeface="Calibri"/>
                <a:ea typeface="Calibri"/>
                <a:cs typeface="Calibri"/>
                <a:sym typeface="Calibri"/>
              </a:rPr>
              <a:t>etik</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açıdan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bilinçli</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bir</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geleceğe</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giden</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yolu</a:t>
            </a:r>
            <a:r>
              <a:rPr lang="en-US" sz="1800" dirty="0">
                <a:solidFill>
                  <a:srgbClr val="374151"/>
                </a:solidFill>
                <a:latin typeface="Calibri"/>
                <a:ea typeface="Calibri"/>
                <a:cs typeface="Calibri"/>
                <a:sym typeface="Calibri"/>
              </a:rPr>
              <a:t> </a:t>
            </a:r>
            <a:r>
              <a:rPr lang="en-US" sz="1800" dirty="0" err="1">
                <a:solidFill>
                  <a:srgbClr val="374151"/>
                </a:solidFill>
                <a:latin typeface="Calibri"/>
                <a:ea typeface="Calibri"/>
                <a:cs typeface="Calibri"/>
                <a:sym typeface="Calibri"/>
              </a:rPr>
              <a:t>oluşturur</a:t>
            </a:r>
            <a:r>
              <a:rPr lang="en-US" sz="1800" dirty="0">
                <a:solidFill>
                  <a:srgbClr val="374151"/>
                </a:solidFill>
                <a:latin typeface="Calibri"/>
                <a:ea typeface="Calibri"/>
                <a:cs typeface="Calibri"/>
                <a:sym typeface="Calibri"/>
              </a:rPr>
              <a:t>.</a:t>
            </a:r>
            <a:endParaRPr dirty="0"/>
          </a:p>
        </p:txBody>
      </p:sp>
      <p:sp>
        <p:nvSpPr>
          <p:cNvPr id="573" name="Google Shape;57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sz="1200" dirty="0"/>
              <a:t>Denise </a:t>
            </a:r>
            <a:r>
              <a:rPr lang="en-US" sz="1200" dirty="0" err="1"/>
              <a:t>Reike</a:t>
            </a:r>
            <a:r>
              <a:rPr lang="en-US" sz="1200" dirty="0"/>
              <a:t>, Walter J.V. Vermeulen, Sjors </a:t>
            </a:r>
            <a:r>
              <a:rPr lang="en-US" sz="1200" dirty="0" err="1"/>
              <a:t>Witjes</a:t>
            </a:r>
            <a:r>
              <a:rPr lang="en-US" sz="1200" dirty="0"/>
              <a:t>, The circular economy: New or Refurbished as CE 3.0? — Exploring Controversies in the Conceptualization of the Circular Economy through a Focus on History and Resource Value Retention Options, Resources, Conservation and Recycling, Volume 135, 2018, Pages 246-264, ISSN 0921-3449, </a:t>
            </a:r>
            <a:r>
              <a:rPr lang="en-US" sz="1200" u="sng" dirty="0">
                <a:solidFill>
                  <a:schemeClr val="hlink"/>
                </a:solidFill>
                <a:hlinkClick r:id="rId3"/>
              </a:rPr>
              <a:t>https://doi.org/10.1016/j.resconrec.2017.08.027</a:t>
            </a:r>
            <a:r>
              <a:rPr lang="en-US" sz="1200" dirty="0"/>
              <a:t>.</a:t>
            </a:r>
            <a:endParaRPr dirty="0"/>
          </a:p>
          <a:p>
            <a:pPr marL="171450" lvl="0" indent="-171450" algn="l" rtl="0">
              <a:spcBef>
                <a:spcPts val="0"/>
              </a:spcBef>
              <a:spcAft>
                <a:spcPts val="0"/>
              </a:spcAft>
              <a:buClr>
                <a:schemeClr val="dk1"/>
              </a:buClr>
              <a:buSzPts val="1200"/>
              <a:buFont typeface="Arial"/>
              <a:buChar char="•"/>
            </a:pPr>
            <a:r>
              <a:rPr lang="en-US" sz="1200" dirty="0"/>
              <a:t>Chahine </a:t>
            </a:r>
            <a:r>
              <a:rPr lang="en-US" sz="1200" dirty="0" err="1"/>
              <a:t>Ghimouz</a:t>
            </a:r>
            <a:r>
              <a:rPr lang="en-US" sz="1200" dirty="0"/>
              <a:t>, Jean Pierre </a:t>
            </a:r>
            <a:r>
              <a:rPr lang="en-US" sz="1200" dirty="0" err="1"/>
              <a:t>Kenné</a:t>
            </a:r>
            <a:r>
              <a:rPr lang="en-US" sz="1200" dirty="0"/>
              <a:t>, Lucas A. Hof, On sustainable design and manufacturing for the footwear industry – Towards circular manufacturing, Materials &amp; Design, Volume 233, 2023, 112224, ISSN 0264-1275, https://doi.org/10.1016/j.matdes.2023.112224.</a:t>
            </a:r>
            <a:endParaRPr dirty="0"/>
          </a:p>
          <a:p>
            <a:pPr marL="171450" lvl="0" indent="-171450" algn="l" rtl="0">
              <a:spcBef>
                <a:spcPts val="0"/>
              </a:spcBef>
              <a:spcAft>
                <a:spcPts val="0"/>
              </a:spcAft>
              <a:buClr>
                <a:schemeClr val="dk1"/>
              </a:buClr>
              <a:buSzPts val="1200"/>
              <a:buFont typeface="Arial"/>
              <a:buChar char="•"/>
            </a:pPr>
            <a:r>
              <a:rPr lang="en-US" sz="1200" dirty="0"/>
              <a:t>https://refashion.fr/eco-design/</a:t>
            </a:r>
            <a:endParaRPr dirty="0"/>
          </a:p>
          <a:p>
            <a:pPr marL="171450" lvl="0" indent="-171450" algn="l" rtl="0">
              <a:spcBef>
                <a:spcPts val="0"/>
              </a:spcBef>
              <a:spcAft>
                <a:spcPts val="0"/>
              </a:spcAft>
              <a:buClr>
                <a:schemeClr val="dk1"/>
              </a:buClr>
              <a:buSzPts val="1200"/>
              <a:buFont typeface="Arial"/>
              <a:buChar char="•"/>
            </a:pPr>
            <a:r>
              <a:rPr lang="en-US" sz="1200" dirty="0"/>
              <a:t>https://www.pbl.nl/sites/default/files/downloads/pbl-2016-circular-economy-measuring-innovation-in-product-chains-2544.pdf</a:t>
            </a:r>
            <a:endParaRPr dirty="0"/>
          </a:p>
          <a:p>
            <a:pPr marL="171450" lvl="0" indent="-171450" algn="l" rtl="0">
              <a:spcBef>
                <a:spcPts val="0"/>
              </a:spcBef>
              <a:spcAft>
                <a:spcPts val="0"/>
              </a:spcAft>
              <a:buClr>
                <a:schemeClr val="dk1"/>
              </a:buClr>
              <a:buSzPts val="1200"/>
              <a:buFont typeface="Arial"/>
              <a:buChar char="•"/>
            </a:pPr>
            <a:r>
              <a:rPr lang="en-US" sz="1200" dirty="0"/>
              <a:t>https://www.ecodesigncircle.eu/about/ecodesign</a:t>
            </a:r>
            <a:endParaRPr dirty="0"/>
          </a:p>
          <a:p>
            <a:pPr marL="171450" lvl="0" indent="-171450" algn="l" rtl="0">
              <a:spcBef>
                <a:spcPts val="0"/>
              </a:spcBef>
              <a:spcAft>
                <a:spcPts val="0"/>
              </a:spcAft>
              <a:buClr>
                <a:schemeClr val="dk1"/>
              </a:buClr>
              <a:buSzPts val="1200"/>
              <a:buFont typeface="Arial"/>
              <a:buChar char="•"/>
            </a:pPr>
            <a:r>
              <a:rPr lang="en-US" sz="1200" u="sng" dirty="0">
                <a:solidFill>
                  <a:schemeClr val="hlink"/>
                </a:solidFill>
                <a:hlinkClick r:id="rId4"/>
              </a:rPr>
              <a:t>https://citeseerx.ist.psu.edu/viewdoc/download;jsessionid=CB3FC8960E163A16B69BD2FA98FC4674?doi=10.1.1.421.3122&amp;rep=rep1&amp;type=pdf</a:t>
            </a:r>
            <a:endParaRPr sz="1200" dirty="0"/>
          </a:p>
          <a:p>
            <a:pPr marL="171450" lvl="0" indent="-171450" algn="l" rtl="0">
              <a:spcBef>
                <a:spcPts val="0"/>
              </a:spcBef>
              <a:spcAft>
                <a:spcPts val="0"/>
              </a:spcAft>
              <a:buClr>
                <a:schemeClr val="dk1"/>
              </a:buClr>
              <a:buSzPts val="1200"/>
              <a:buFont typeface="Arial"/>
              <a:buChar char="•"/>
            </a:pPr>
            <a:r>
              <a:rPr lang="en-US" sz="1200" dirty="0"/>
              <a:t>https://www.europarl.europa.eu/legislative-train/theme-new-boost-for-jobs-growth-and-investment/file-ecodesign-for-circular-economy</a:t>
            </a:r>
            <a:endParaRPr dirty="0"/>
          </a:p>
          <a:p>
            <a:pPr marL="0" lvl="0" indent="0" algn="l" rtl="0">
              <a:spcBef>
                <a:spcPts val="0"/>
              </a:spcBef>
              <a:spcAft>
                <a:spcPts val="0"/>
              </a:spcAft>
              <a:buNone/>
            </a:pPr>
            <a:endParaRPr dirty="0"/>
          </a:p>
        </p:txBody>
      </p:sp>
      <p:sp>
        <p:nvSpPr>
          <p:cNvPr id="586" name="Google Shape;58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1200"/>
              <a:buFont typeface="Calibri"/>
              <a:buNone/>
            </a:pPr>
            <a:r>
              <a:rPr lang="en-US" dirty="0" err="1">
                <a:solidFill>
                  <a:schemeClr val="dk1"/>
                </a:solidFill>
              </a:rPr>
              <a:t>Sürdürülebilir</a:t>
            </a:r>
            <a:r>
              <a:rPr lang="en-US" dirty="0">
                <a:solidFill>
                  <a:schemeClr val="dk1"/>
                </a:solidFill>
              </a:rPr>
              <a:t> </a:t>
            </a:r>
            <a:r>
              <a:rPr lang="en-US" dirty="0" err="1">
                <a:solidFill>
                  <a:schemeClr val="dk1"/>
                </a:solidFill>
              </a:rPr>
              <a:t>tasarım</a:t>
            </a:r>
            <a:r>
              <a:rPr lang="en-US" dirty="0">
                <a:solidFill>
                  <a:schemeClr val="dk1"/>
                </a:solidFill>
              </a:rPr>
              <a:t> </a:t>
            </a:r>
            <a:r>
              <a:rPr lang="en-US" dirty="0" err="1">
                <a:solidFill>
                  <a:schemeClr val="dk1"/>
                </a:solidFill>
              </a:rPr>
              <a:t>ilkeleri</a:t>
            </a:r>
            <a:r>
              <a:rPr lang="en-US" dirty="0">
                <a:solidFill>
                  <a:schemeClr val="dk1"/>
                </a:solidFill>
              </a:rPr>
              <a:t>, </a:t>
            </a:r>
            <a:r>
              <a:rPr lang="en-US" dirty="0" err="1">
                <a:solidFill>
                  <a:schemeClr val="dk1"/>
                </a:solidFill>
              </a:rPr>
              <a:t>sıklıkla</a:t>
            </a:r>
            <a:r>
              <a:rPr lang="en-US" dirty="0">
                <a:solidFill>
                  <a:schemeClr val="dk1"/>
                </a:solidFill>
              </a:rPr>
              <a:t> </a:t>
            </a:r>
            <a:r>
              <a:rPr lang="en-US" dirty="0" err="1">
                <a:solidFill>
                  <a:schemeClr val="dk1"/>
                </a:solidFill>
              </a:rPr>
              <a:t>eko-tasarım</a:t>
            </a:r>
            <a:r>
              <a:rPr lang="en-US" dirty="0">
                <a:solidFill>
                  <a:schemeClr val="dk1"/>
                </a:solidFill>
              </a:rPr>
              <a:t> </a:t>
            </a:r>
            <a:r>
              <a:rPr lang="en-US" dirty="0" err="1">
                <a:solidFill>
                  <a:schemeClr val="dk1"/>
                </a:solidFill>
              </a:rPr>
              <a:t>veya</a:t>
            </a:r>
            <a:r>
              <a:rPr lang="en-US" dirty="0">
                <a:solidFill>
                  <a:schemeClr val="dk1"/>
                </a:solidFill>
              </a:rPr>
              <a:t> </a:t>
            </a:r>
            <a:r>
              <a:rPr lang="en-US" dirty="0" err="1">
                <a:solidFill>
                  <a:schemeClr val="dk1"/>
                </a:solidFill>
              </a:rPr>
              <a:t>yeşil</a:t>
            </a:r>
            <a:r>
              <a:rPr lang="en-US" dirty="0">
                <a:solidFill>
                  <a:schemeClr val="dk1"/>
                </a:solidFill>
              </a:rPr>
              <a:t> </a:t>
            </a:r>
            <a:r>
              <a:rPr lang="en-US" dirty="0" err="1">
                <a:solidFill>
                  <a:schemeClr val="dk1"/>
                </a:solidFill>
              </a:rPr>
              <a:t>tasarım</a:t>
            </a:r>
            <a:r>
              <a:rPr lang="en-US" dirty="0">
                <a:solidFill>
                  <a:schemeClr val="dk1"/>
                </a:solidFill>
              </a:rPr>
              <a:t> </a:t>
            </a:r>
            <a:r>
              <a:rPr lang="en-US" dirty="0" err="1">
                <a:solidFill>
                  <a:schemeClr val="dk1"/>
                </a:solidFill>
              </a:rPr>
              <a:t>ilkeleri</a:t>
            </a:r>
            <a:r>
              <a:rPr lang="en-US" dirty="0">
                <a:solidFill>
                  <a:schemeClr val="dk1"/>
                </a:solidFill>
              </a:rPr>
              <a:t> </a:t>
            </a:r>
            <a:r>
              <a:rPr lang="en-US" dirty="0" err="1">
                <a:solidFill>
                  <a:schemeClr val="dk1"/>
                </a:solidFill>
              </a:rPr>
              <a:t>olarak</a:t>
            </a:r>
            <a:r>
              <a:rPr lang="en-US" dirty="0">
                <a:solidFill>
                  <a:schemeClr val="dk1"/>
                </a:solidFill>
              </a:rPr>
              <a:t> </a:t>
            </a:r>
            <a:r>
              <a:rPr lang="en-US" dirty="0" err="1">
                <a:solidFill>
                  <a:schemeClr val="dk1"/>
                </a:solidFill>
              </a:rPr>
              <a:t>adlandırılır</a:t>
            </a:r>
            <a:r>
              <a:rPr lang="en-US" dirty="0">
                <a:solidFill>
                  <a:schemeClr val="dk1"/>
                </a:solidFill>
              </a:rPr>
              <a:t>, </a:t>
            </a:r>
            <a:r>
              <a:rPr lang="en-US" dirty="0" err="1">
                <a:solidFill>
                  <a:schemeClr val="dk1"/>
                </a:solidFill>
              </a:rPr>
              <a:t>çevre</a:t>
            </a:r>
            <a:r>
              <a:rPr lang="en-US" dirty="0">
                <a:solidFill>
                  <a:schemeClr val="dk1"/>
                </a:solidFill>
              </a:rPr>
              <a:t> </a:t>
            </a:r>
            <a:r>
              <a:rPr lang="en-US" dirty="0" err="1">
                <a:solidFill>
                  <a:schemeClr val="dk1"/>
                </a:solidFill>
              </a:rPr>
              <a:t>üzerindeki</a:t>
            </a:r>
            <a:r>
              <a:rPr lang="en-US" dirty="0">
                <a:solidFill>
                  <a:schemeClr val="dk1"/>
                </a:solidFill>
              </a:rPr>
              <a:t> </a:t>
            </a:r>
            <a:r>
              <a:rPr lang="en-US" dirty="0" err="1">
                <a:solidFill>
                  <a:schemeClr val="dk1"/>
                </a:solidFill>
              </a:rPr>
              <a:t>olumsuz</a:t>
            </a:r>
            <a:r>
              <a:rPr lang="en-US" dirty="0">
                <a:solidFill>
                  <a:schemeClr val="dk1"/>
                </a:solidFill>
              </a:rPr>
              <a:t> </a:t>
            </a:r>
            <a:r>
              <a:rPr lang="en-US" dirty="0" err="1">
                <a:solidFill>
                  <a:schemeClr val="dk1"/>
                </a:solidFill>
              </a:rPr>
              <a:t>etkileri</a:t>
            </a:r>
            <a:r>
              <a:rPr lang="en-US" dirty="0">
                <a:solidFill>
                  <a:schemeClr val="dk1"/>
                </a:solidFill>
              </a:rPr>
              <a:t> </a:t>
            </a:r>
            <a:r>
              <a:rPr lang="en-US" dirty="0" err="1">
                <a:solidFill>
                  <a:schemeClr val="dk1"/>
                </a:solidFill>
              </a:rPr>
              <a:t>en</a:t>
            </a:r>
            <a:r>
              <a:rPr lang="en-US" dirty="0">
                <a:solidFill>
                  <a:schemeClr val="dk1"/>
                </a:solidFill>
              </a:rPr>
              <a:t> </a:t>
            </a:r>
            <a:r>
              <a:rPr lang="en-US" dirty="0" err="1">
                <a:solidFill>
                  <a:schemeClr val="dk1"/>
                </a:solidFill>
              </a:rPr>
              <a:t>aza</a:t>
            </a:r>
            <a:r>
              <a:rPr lang="en-US" dirty="0">
                <a:solidFill>
                  <a:schemeClr val="dk1"/>
                </a:solidFill>
              </a:rPr>
              <a:t> </a:t>
            </a:r>
            <a:r>
              <a:rPr lang="en-US" dirty="0" err="1">
                <a:solidFill>
                  <a:schemeClr val="dk1"/>
                </a:solidFill>
              </a:rPr>
              <a:t>indiren</a:t>
            </a:r>
            <a:r>
              <a:rPr lang="en-US" dirty="0">
                <a:solidFill>
                  <a:schemeClr val="dk1"/>
                </a:solidFill>
              </a:rPr>
              <a:t>, </a:t>
            </a:r>
            <a:r>
              <a:rPr lang="en-US" dirty="0" err="1">
                <a:solidFill>
                  <a:schemeClr val="dk1"/>
                </a:solidFill>
              </a:rPr>
              <a:t>sosyal</a:t>
            </a:r>
            <a:r>
              <a:rPr lang="en-US" dirty="0">
                <a:solidFill>
                  <a:schemeClr val="dk1"/>
                </a:solidFill>
              </a:rPr>
              <a:t> </a:t>
            </a:r>
            <a:r>
              <a:rPr lang="en-US" dirty="0" err="1">
                <a:solidFill>
                  <a:schemeClr val="dk1"/>
                </a:solidFill>
              </a:rPr>
              <a:t>sorumluluğu</a:t>
            </a:r>
            <a:r>
              <a:rPr lang="en-US" dirty="0">
                <a:solidFill>
                  <a:schemeClr val="dk1"/>
                </a:solidFill>
              </a:rPr>
              <a:t> </a:t>
            </a:r>
            <a:r>
              <a:rPr lang="en-US" dirty="0" err="1">
                <a:solidFill>
                  <a:schemeClr val="dk1"/>
                </a:solidFill>
              </a:rPr>
              <a:t>teşvik</a:t>
            </a:r>
            <a:r>
              <a:rPr lang="en-US" dirty="0">
                <a:solidFill>
                  <a:schemeClr val="dk1"/>
                </a:solidFill>
              </a:rPr>
              <a:t> </a:t>
            </a:r>
            <a:r>
              <a:rPr lang="en-US" dirty="0" err="1">
                <a:solidFill>
                  <a:schemeClr val="dk1"/>
                </a:solidFill>
              </a:rPr>
              <a:t>eden</a:t>
            </a:r>
            <a:r>
              <a:rPr lang="en-US" dirty="0">
                <a:solidFill>
                  <a:schemeClr val="dk1"/>
                </a:solidFill>
              </a:rPr>
              <a:t> ve </a:t>
            </a:r>
            <a:r>
              <a:rPr lang="en-US" dirty="0" err="1">
                <a:solidFill>
                  <a:schemeClr val="dk1"/>
                </a:solidFill>
              </a:rPr>
              <a:t>uzun</a:t>
            </a:r>
            <a:r>
              <a:rPr lang="en-US" dirty="0">
                <a:solidFill>
                  <a:schemeClr val="dk1"/>
                </a:solidFill>
              </a:rPr>
              <a:t> </a:t>
            </a:r>
            <a:r>
              <a:rPr lang="en-US" dirty="0" err="1">
                <a:solidFill>
                  <a:schemeClr val="dk1"/>
                </a:solidFill>
              </a:rPr>
              <a:t>vadeli</a:t>
            </a:r>
            <a:r>
              <a:rPr lang="en-US" dirty="0">
                <a:solidFill>
                  <a:schemeClr val="dk1"/>
                </a:solidFill>
              </a:rPr>
              <a:t> </a:t>
            </a:r>
            <a:r>
              <a:rPr lang="en-US" dirty="0" err="1">
                <a:solidFill>
                  <a:schemeClr val="dk1"/>
                </a:solidFill>
              </a:rPr>
              <a:t>ekonomik</a:t>
            </a:r>
            <a:r>
              <a:rPr lang="en-US" dirty="0">
                <a:solidFill>
                  <a:schemeClr val="dk1"/>
                </a:solidFill>
              </a:rPr>
              <a:t> </a:t>
            </a:r>
            <a:r>
              <a:rPr lang="en-US" dirty="0" err="1">
                <a:solidFill>
                  <a:schemeClr val="dk1"/>
                </a:solidFill>
              </a:rPr>
              <a:t>uygulanabilirliği</a:t>
            </a:r>
            <a:r>
              <a:rPr lang="en-US" dirty="0">
                <a:solidFill>
                  <a:schemeClr val="dk1"/>
                </a:solidFill>
              </a:rPr>
              <a:t> </a:t>
            </a:r>
            <a:r>
              <a:rPr lang="en-US" dirty="0" err="1">
                <a:solidFill>
                  <a:schemeClr val="dk1"/>
                </a:solidFill>
              </a:rPr>
              <a:t>önceliklendiren</a:t>
            </a:r>
            <a:r>
              <a:rPr lang="en-US" dirty="0">
                <a:solidFill>
                  <a:schemeClr val="dk1"/>
                </a:solidFill>
              </a:rPr>
              <a:t> </a:t>
            </a:r>
            <a:r>
              <a:rPr lang="en-US" dirty="0" err="1">
                <a:solidFill>
                  <a:schemeClr val="dk1"/>
                </a:solidFill>
              </a:rPr>
              <a:t>ürünler</a:t>
            </a:r>
            <a:r>
              <a:rPr lang="en-US" dirty="0">
                <a:solidFill>
                  <a:schemeClr val="dk1"/>
                </a:solidFill>
              </a:rPr>
              <a:t>, </a:t>
            </a:r>
            <a:r>
              <a:rPr lang="en-US" dirty="0" err="1">
                <a:solidFill>
                  <a:schemeClr val="dk1"/>
                </a:solidFill>
              </a:rPr>
              <a:t>sistemler</a:t>
            </a:r>
            <a:r>
              <a:rPr lang="en-US" dirty="0">
                <a:solidFill>
                  <a:schemeClr val="dk1"/>
                </a:solidFill>
              </a:rPr>
              <a:t> ve </a:t>
            </a:r>
            <a:r>
              <a:rPr lang="en-US" dirty="0" err="1">
                <a:solidFill>
                  <a:schemeClr val="dk1"/>
                </a:solidFill>
              </a:rPr>
              <a:t>ortamlar</a:t>
            </a:r>
            <a:r>
              <a:rPr lang="en-US" dirty="0">
                <a:solidFill>
                  <a:schemeClr val="dk1"/>
                </a:solidFill>
              </a:rPr>
              <a:t> </a:t>
            </a:r>
            <a:r>
              <a:rPr lang="en-US" dirty="0" err="1">
                <a:solidFill>
                  <a:schemeClr val="dk1"/>
                </a:solidFill>
              </a:rPr>
              <a:t>yaratmayı</a:t>
            </a:r>
            <a:r>
              <a:rPr lang="en-US" dirty="0">
                <a:solidFill>
                  <a:schemeClr val="dk1"/>
                </a:solidFill>
              </a:rPr>
              <a:t> </a:t>
            </a:r>
            <a:r>
              <a:rPr lang="en-US" dirty="0" err="1">
                <a:solidFill>
                  <a:schemeClr val="dk1"/>
                </a:solidFill>
              </a:rPr>
              <a:t>amaçlayan</a:t>
            </a:r>
            <a:r>
              <a:rPr lang="en-US" dirty="0">
                <a:solidFill>
                  <a:schemeClr val="dk1"/>
                </a:solidFill>
              </a:rPr>
              <a:t> </a:t>
            </a:r>
            <a:r>
              <a:rPr lang="en-US" dirty="0" err="1">
                <a:solidFill>
                  <a:schemeClr val="dk1"/>
                </a:solidFill>
              </a:rPr>
              <a:t>bir</a:t>
            </a:r>
            <a:r>
              <a:rPr lang="en-US" dirty="0">
                <a:solidFill>
                  <a:schemeClr val="dk1"/>
                </a:solidFill>
              </a:rPr>
              <a:t> dizi </a:t>
            </a:r>
            <a:r>
              <a:rPr lang="en-US" dirty="0" err="1">
                <a:solidFill>
                  <a:schemeClr val="dk1"/>
                </a:solidFill>
              </a:rPr>
              <a:t>kılavuz</a:t>
            </a:r>
            <a:r>
              <a:rPr lang="en-US" dirty="0">
                <a:solidFill>
                  <a:schemeClr val="dk1"/>
                </a:solidFill>
              </a:rPr>
              <a:t> ve </a:t>
            </a:r>
            <a:r>
              <a:rPr lang="en-US" dirty="0" err="1">
                <a:solidFill>
                  <a:schemeClr val="dk1"/>
                </a:solidFill>
              </a:rPr>
              <a:t>stratejidir</a:t>
            </a:r>
            <a:r>
              <a:rPr lang="en-US" dirty="0">
                <a:solidFill>
                  <a:schemeClr val="dk1"/>
                </a:solidFill>
              </a:rPr>
              <a:t>. Bu </a:t>
            </a:r>
            <a:r>
              <a:rPr lang="en-US" dirty="0" err="1">
                <a:solidFill>
                  <a:schemeClr val="dk1"/>
                </a:solidFill>
              </a:rPr>
              <a:t>ilkeler</a:t>
            </a:r>
            <a:r>
              <a:rPr lang="en-US" dirty="0">
                <a:solidFill>
                  <a:schemeClr val="dk1"/>
                </a:solidFill>
              </a:rPr>
              <a:t>, </a:t>
            </a:r>
            <a:r>
              <a:rPr lang="en-US" dirty="0" err="1">
                <a:solidFill>
                  <a:schemeClr val="dk1"/>
                </a:solidFill>
              </a:rPr>
              <a:t>iklim</a:t>
            </a:r>
            <a:r>
              <a:rPr lang="en-US" dirty="0">
                <a:solidFill>
                  <a:schemeClr val="dk1"/>
                </a:solidFill>
              </a:rPr>
              <a:t> </a:t>
            </a:r>
            <a:r>
              <a:rPr lang="en-US" dirty="0" err="1">
                <a:solidFill>
                  <a:schemeClr val="dk1"/>
                </a:solidFill>
              </a:rPr>
              <a:t>değişikliği</a:t>
            </a:r>
            <a:r>
              <a:rPr lang="en-US" dirty="0">
                <a:solidFill>
                  <a:schemeClr val="dk1"/>
                </a:solidFill>
              </a:rPr>
              <a:t>, </a:t>
            </a:r>
            <a:r>
              <a:rPr lang="en-US" dirty="0" err="1">
                <a:solidFill>
                  <a:schemeClr val="dk1"/>
                </a:solidFill>
              </a:rPr>
              <a:t>kaynak</a:t>
            </a:r>
            <a:r>
              <a:rPr lang="en-US" dirty="0">
                <a:solidFill>
                  <a:schemeClr val="dk1"/>
                </a:solidFill>
              </a:rPr>
              <a:t> </a:t>
            </a:r>
            <a:r>
              <a:rPr lang="en-US" dirty="0" err="1">
                <a:solidFill>
                  <a:schemeClr val="dk1"/>
                </a:solidFill>
              </a:rPr>
              <a:t>tükenmesi</a:t>
            </a:r>
            <a:r>
              <a:rPr lang="en-US" dirty="0">
                <a:solidFill>
                  <a:schemeClr val="dk1"/>
                </a:solidFill>
              </a:rPr>
              <a:t> ve </a:t>
            </a:r>
            <a:r>
              <a:rPr lang="en-US" dirty="0" err="1">
                <a:solidFill>
                  <a:schemeClr val="dk1"/>
                </a:solidFill>
              </a:rPr>
              <a:t>sosyal</a:t>
            </a:r>
            <a:r>
              <a:rPr lang="en-US" dirty="0">
                <a:solidFill>
                  <a:schemeClr val="dk1"/>
                </a:solidFill>
              </a:rPr>
              <a:t> </a:t>
            </a:r>
            <a:r>
              <a:rPr lang="en-US" dirty="0" err="1">
                <a:solidFill>
                  <a:schemeClr val="dk1"/>
                </a:solidFill>
              </a:rPr>
              <a:t>eşitsizlik</a:t>
            </a:r>
            <a:r>
              <a:rPr lang="en-US" dirty="0">
                <a:solidFill>
                  <a:schemeClr val="dk1"/>
                </a:solidFill>
              </a:rPr>
              <a:t> </a:t>
            </a:r>
            <a:r>
              <a:rPr lang="en-US" dirty="0" err="1">
                <a:solidFill>
                  <a:schemeClr val="dk1"/>
                </a:solidFill>
              </a:rPr>
              <a:t>gibi</a:t>
            </a:r>
            <a:r>
              <a:rPr lang="en-US" dirty="0">
                <a:solidFill>
                  <a:schemeClr val="dk1"/>
                </a:solidFill>
              </a:rPr>
              <a:t> </a:t>
            </a:r>
            <a:r>
              <a:rPr lang="en-US" dirty="0" err="1">
                <a:solidFill>
                  <a:schemeClr val="dk1"/>
                </a:solidFill>
              </a:rPr>
              <a:t>acil</a:t>
            </a:r>
            <a:r>
              <a:rPr lang="en-US" dirty="0">
                <a:solidFill>
                  <a:schemeClr val="dk1"/>
                </a:solidFill>
              </a:rPr>
              <a:t> </a:t>
            </a:r>
            <a:r>
              <a:rPr lang="en-US" dirty="0" err="1">
                <a:solidFill>
                  <a:schemeClr val="dk1"/>
                </a:solidFill>
              </a:rPr>
              <a:t>küresel</a:t>
            </a:r>
            <a:r>
              <a:rPr lang="en-US" dirty="0">
                <a:solidFill>
                  <a:schemeClr val="dk1"/>
                </a:solidFill>
              </a:rPr>
              <a:t> </a:t>
            </a:r>
            <a:r>
              <a:rPr lang="en-US" dirty="0" err="1">
                <a:solidFill>
                  <a:schemeClr val="dk1"/>
                </a:solidFill>
              </a:rPr>
              <a:t>zorlukların</a:t>
            </a:r>
            <a:r>
              <a:rPr lang="en-US" dirty="0">
                <a:solidFill>
                  <a:schemeClr val="dk1"/>
                </a:solidFill>
              </a:rPr>
              <a:t> </a:t>
            </a:r>
            <a:r>
              <a:rPr lang="en-US" dirty="0" err="1">
                <a:solidFill>
                  <a:schemeClr val="dk1"/>
                </a:solidFill>
              </a:rPr>
              <a:t>ele</a:t>
            </a:r>
            <a:r>
              <a:rPr lang="en-US" dirty="0">
                <a:solidFill>
                  <a:schemeClr val="dk1"/>
                </a:solidFill>
              </a:rPr>
              <a:t> </a:t>
            </a:r>
            <a:r>
              <a:rPr lang="en-US" dirty="0" err="1">
                <a:solidFill>
                  <a:schemeClr val="dk1"/>
                </a:solidFill>
              </a:rPr>
              <a:t>alınması</a:t>
            </a:r>
            <a:r>
              <a:rPr lang="en-US" dirty="0">
                <a:solidFill>
                  <a:schemeClr val="dk1"/>
                </a:solidFill>
              </a:rPr>
              <a:t> </a:t>
            </a:r>
            <a:r>
              <a:rPr lang="en-US" dirty="0" err="1">
                <a:solidFill>
                  <a:schemeClr val="dk1"/>
                </a:solidFill>
              </a:rPr>
              <a:t>için</a:t>
            </a:r>
            <a:r>
              <a:rPr lang="en-US" dirty="0">
                <a:solidFill>
                  <a:schemeClr val="dk1"/>
                </a:solidFill>
              </a:rPr>
              <a:t> </a:t>
            </a:r>
            <a:r>
              <a:rPr lang="en-US" dirty="0" err="1">
                <a:solidFill>
                  <a:schemeClr val="dk1"/>
                </a:solidFill>
              </a:rPr>
              <a:t>olmazsa</a:t>
            </a:r>
            <a:r>
              <a:rPr lang="en-US" dirty="0">
                <a:solidFill>
                  <a:schemeClr val="dk1"/>
                </a:solidFill>
              </a:rPr>
              <a:t> </a:t>
            </a:r>
            <a:r>
              <a:rPr lang="en-US" dirty="0" err="1">
                <a:solidFill>
                  <a:schemeClr val="dk1"/>
                </a:solidFill>
              </a:rPr>
              <a:t>olmazdır</a:t>
            </a:r>
            <a:r>
              <a:rPr lang="en-US" dirty="0">
                <a:solidFill>
                  <a:schemeClr val="dk1"/>
                </a:solidFill>
              </a:rPr>
              <a:t>.</a:t>
            </a:r>
          </a:p>
          <a:p>
            <a:pPr marL="0" lvl="0" indent="0" algn="just" rtl="0">
              <a:lnSpc>
                <a:spcPct val="150000"/>
              </a:lnSpc>
              <a:spcBef>
                <a:spcPts val="0"/>
              </a:spcBef>
              <a:spcAft>
                <a:spcPts val="0"/>
              </a:spcAft>
              <a:buClr>
                <a:schemeClr val="dk1"/>
              </a:buClr>
              <a:buSzPts val="1200"/>
              <a:buFont typeface="Calibri"/>
              <a:buNone/>
            </a:pPr>
            <a:r>
              <a:rPr lang="en-US" dirty="0" err="1">
                <a:solidFill>
                  <a:schemeClr val="dk1"/>
                </a:solidFill>
              </a:rPr>
              <a:t>Kısıtlamalar</a:t>
            </a:r>
            <a:r>
              <a:rPr lang="en-US" dirty="0">
                <a:solidFill>
                  <a:schemeClr val="dk1"/>
                </a:solidFill>
              </a:rPr>
              <a:t> ve </a:t>
            </a:r>
            <a:r>
              <a:rPr lang="en-US" dirty="0" err="1">
                <a:solidFill>
                  <a:schemeClr val="dk1"/>
                </a:solidFill>
              </a:rPr>
              <a:t>özellikler</a:t>
            </a:r>
            <a:r>
              <a:rPr lang="en-US" dirty="0">
                <a:solidFill>
                  <a:schemeClr val="dk1"/>
                </a:solidFill>
              </a:rPr>
              <a:t>, </a:t>
            </a:r>
            <a:r>
              <a:rPr lang="en-US" dirty="0" err="1">
                <a:solidFill>
                  <a:schemeClr val="dk1"/>
                </a:solidFill>
              </a:rPr>
              <a:t>sürdürülebilir</a:t>
            </a:r>
            <a:r>
              <a:rPr lang="en-US" dirty="0">
                <a:solidFill>
                  <a:schemeClr val="dk1"/>
                </a:solidFill>
              </a:rPr>
              <a:t> </a:t>
            </a:r>
            <a:r>
              <a:rPr lang="en-US" dirty="0" err="1">
                <a:solidFill>
                  <a:schemeClr val="dk1"/>
                </a:solidFill>
              </a:rPr>
              <a:t>ayakkabı</a:t>
            </a:r>
            <a:r>
              <a:rPr lang="en-US" dirty="0">
                <a:solidFill>
                  <a:schemeClr val="dk1"/>
                </a:solidFill>
              </a:rPr>
              <a:t> </a:t>
            </a:r>
            <a:r>
              <a:rPr lang="en-US" dirty="0" err="1">
                <a:solidFill>
                  <a:schemeClr val="dk1"/>
                </a:solidFill>
              </a:rPr>
              <a:t>tasarımında</a:t>
            </a:r>
            <a:r>
              <a:rPr lang="en-US" dirty="0">
                <a:solidFill>
                  <a:schemeClr val="dk1"/>
                </a:solidFill>
              </a:rPr>
              <a:t> </a:t>
            </a:r>
            <a:r>
              <a:rPr lang="en-US" dirty="0" err="1">
                <a:solidFill>
                  <a:schemeClr val="dk1"/>
                </a:solidFill>
              </a:rPr>
              <a:t>hayati</a:t>
            </a:r>
            <a:r>
              <a:rPr lang="en-US" dirty="0">
                <a:solidFill>
                  <a:schemeClr val="dk1"/>
                </a:solidFill>
              </a:rPr>
              <a:t> </a:t>
            </a:r>
            <a:r>
              <a:rPr lang="en-US" dirty="0" err="1">
                <a:solidFill>
                  <a:schemeClr val="dk1"/>
                </a:solidFill>
              </a:rPr>
              <a:t>bir</a:t>
            </a:r>
            <a:r>
              <a:rPr lang="en-US" dirty="0">
                <a:solidFill>
                  <a:schemeClr val="dk1"/>
                </a:solidFill>
              </a:rPr>
              <a:t> </a:t>
            </a:r>
            <a:r>
              <a:rPr lang="en-US" dirty="0" err="1">
                <a:solidFill>
                  <a:schemeClr val="dk1"/>
                </a:solidFill>
              </a:rPr>
              <a:t>rol</a:t>
            </a:r>
            <a:r>
              <a:rPr lang="en-US" dirty="0">
                <a:solidFill>
                  <a:schemeClr val="dk1"/>
                </a:solidFill>
              </a:rPr>
              <a:t> </a:t>
            </a:r>
            <a:r>
              <a:rPr lang="en-US" dirty="0" err="1">
                <a:solidFill>
                  <a:schemeClr val="dk1"/>
                </a:solidFill>
              </a:rPr>
              <a:t>oynar</a:t>
            </a:r>
            <a:r>
              <a:rPr lang="en-US" dirty="0">
                <a:solidFill>
                  <a:schemeClr val="dk1"/>
                </a:solidFill>
              </a:rPr>
              <a:t>. </a:t>
            </a:r>
            <a:r>
              <a:rPr lang="en-US" dirty="0" err="1">
                <a:solidFill>
                  <a:schemeClr val="dk1"/>
                </a:solidFill>
              </a:rPr>
              <a:t>Tasarımcıların</a:t>
            </a:r>
            <a:r>
              <a:rPr lang="en-US" dirty="0">
                <a:solidFill>
                  <a:schemeClr val="dk1"/>
                </a:solidFill>
              </a:rPr>
              <a:t> </a:t>
            </a:r>
            <a:r>
              <a:rPr lang="en-US" dirty="0" err="1">
                <a:solidFill>
                  <a:schemeClr val="dk1"/>
                </a:solidFill>
              </a:rPr>
              <a:t>bilinçli</a:t>
            </a:r>
            <a:r>
              <a:rPr lang="en-US" dirty="0">
                <a:solidFill>
                  <a:schemeClr val="dk1"/>
                </a:solidFill>
              </a:rPr>
              <a:t> </a:t>
            </a:r>
            <a:r>
              <a:rPr lang="en-US" dirty="0" err="1">
                <a:solidFill>
                  <a:schemeClr val="dk1"/>
                </a:solidFill>
              </a:rPr>
              <a:t>kararlar</a:t>
            </a:r>
            <a:r>
              <a:rPr lang="en-US" dirty="0">
                <a:solidFill>
                  <a:schemeClr val="dk1"/>
                </a:solidFill>
              </a:rPr>
              <a:t> </a:t>
            </a:r>
            <a:r>
              <a:rPr lang="en-US" dirty="0" err="1">
                <a:solidFill>
                  <a:schemeClr val="dk1"/>
                </a:solidFill>
              </a:rPr>
              <a:t>almasına</a:t>
            </a:r>
            <a:r>
              <a:rPr lang="en-US" dirty="0">
                <a:solidFill>
                  <a:schemeClr val="dk1"/>
                </a:solidFill>
              </a:rPr>
              <a:t>, </a:t>
            </a:r>
            <a:r>
              <a:rPr lang="en-US" dirty="0" err="1">
                <a:solidFill>
                  <a:schemeClr val="dk1"/>
                </a:solidFill>
              </a:rPr>
              <a:t>sınırlar</a:t>
            </a:r>
            <a:r>
              <a:rPr lang="en-US" dirty="0">
                <a:solidFill>
                  <a:schemeClr val="dk1"/>
                </a:solidFill>
              </a:rPr>
              <a:t> </a:t>
            </a:r>
            <a:r>
              <a:rPr lang="en-US" dirty="0" err="1">
                <a:solidFill>
                  <a:schemeClr val="dk1"/>
                </a:solidFill>
              </a:rPr>
              <a:t>belirlemesine</a:t>
            </a:r>
            <a:r>
              <a:rPr lang="en-US" dirty="0">
                <a:solidFill>
                  <a:schemeClr val="dk1"/>
                </a:solidFill>
              </a:rPr>
              <a:t> ve </a:t>
            </a:r>
            <a:r>
              <a:rPr lang="en-US" dirty="0" err="1">
                <a:solidFill>
                  <a:schemeClr val="dk1"/>
                </a:solidFill>
              </a:rPr>
              <a:t>sürdürülebilirlik</a:t>
            </a:r>
            <a:r>
              <a:rPr lang="en-US" dirty="0">
                <a:solidFill>
                  <a:schemeClr val="dk1"/>
                </a:solidFill>
              </a:rPr>
              <a:t> </a:t>
            </a:r>
            <a:r>
              <a:rPr lang="en-US" dirty="0" err="1">
                <a:solidFill>
                  <a:schemeClr val="dk1"/>
                </a:solidFill>
              </a:rPr>
              <a:t>hedeflerine</a:t>
            </a:r>
            <a:r>
              <a:rPr lang="en-US" dirty="0">
                <a:solidFill>
                  <a:schemeClr val="dk1"/>
                </a:solidFill>
              </a:rPr>
              <a:t> </a:t>
            </a:r>
            <a:r>
              <a:rPr lang="en-US" dirty="0" err="1">
                <a:solidFill>
                  <a:schemeClr val="dk1"/>
                </a:solidFill>
              </a:rPr>
              <a:t>ulaşılmasını</a:t>
            </a:r>
            <a:r>
              <a:rPr lang="en-US" dirty="0">
                <a:solidFill>
                  <a:schemeClr val="dk1"/>
                </a:solidFill>
              </a:rPr>
              <a:t> </a:t>
            </a:r>
            <a:r>
              <a:rPr lang="en-US" dirty="0" err="1">
                <a:solidFill>
                  <a:schemeClr val="dk1"/>
                </a:solidFill>
              </a:rPr>
              <a:t>sağlamasına</a:t>
            </a:r>
            <a:r>
              <a:rPr lang="en-US" dirty="0">
                <a:solidFill>
                  <a:schemeClr val="dk1"/>
                </a:solidFill>
              </a:rPr>
              <a:t> </a:t>
            </a:r>
            <a:r>
              <a:rPr lang="en-US" dirty="0" err="1">
                <a:solidFill>
                  <a:schemeClr val="dk1"/>
                </a:solidFill>
              </a:rPr>
              <a:t>yardımcı</a:t>
            </a:r>
            <a:r>
              <a:rPr lang="en-US" dirty="0">
                <a:solidFill>
                  <a:schemeClr val="dk1"/>
                </a:solidFill>
              </a:rPr>
              <a:t> </a:t>
            </a:r>
            <a:r>
              <a:rPr lang="en-US" dirty="0" err="1">
                <a:solidFill>
                  <a:schemeClr val="dk1"/>
                </a:solidFill>
              </a:rPr>
              <a:t>olurlar</a:t>
            </a:r>
            <a:r>
              <a:rPr lang="en-US" dirty="0">
                <a:solidFill>
                  <a:schemeClr val="dk1"/>
                </a:solidFill>
              </a:rPr>
              <a:t>.</a:t>
            </a:r>
            <a:endParaRPr dirty="0"/>
          </a:p>
        </p:txBody>
      </p:sp>
      <p:sp>
        <p:nvSpPr>
          <p:cNvPr id="118" name="Google Shape;1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tasarım</a:t>
            </a:r>
            <a:r>
              <a:rPr lang="en-US" sz="1800" dirty="0">
                <a:latin typeface="Calibri"/>
                <a:ea typeface="Calibri"/>
                <a:cs typeface="Calibri"/>
                <a:sym typeface="Calibri"/>
              </a:rPr>
              <a:t> </a:t>
            </a:r>
            <a:r>
              <a:rPr lang="en-US" sz="1800" dirty="0" err="1">
                <a:latin typeface="Calibri"/>
                <a:ea typeface="Calibri"/>
                <a:cs typeface="Calibri"/>
                <a:sym typeface="Calibri"/>
              </a:rPr>
              <a:t>prensiplerinin</a:t>
            </a:r>
            <a:r>
              <a:rPr lang="en-US" sz="1800" dirty="0">
                <a:latin typeface="Calibri"/>
                <a:ea typeface="Calibri"/>
                <a:cs typeface="Calibri"/>
                <a:sym typeface="Calibri"/>
              </a:rPr>
              <a:t> </a:t>
            </a:r>
            <a:r>
              <a:rPr lang="en-US" sz="1800" dirty="0" err="1">
                <a:latin typeface="Calibri"/>
                <a:ea typeface="Calibri"/>
                <a:cs typeface="Calibri"/>
                <a:sym typeface="Calibri"/>
              </a:rPr>
              <a:t>temelleri</a:t>
            </a:r>
            <a:r>
              <a:rPr lang="en-US" sz="1800" dirty="0">
                <a:latin typeface="Calibri"/>
                <a:ea typeface="Calibri"/>
                <a:cs typeface="Calibri"/>
                <a:sym typeface="Calibri"/>
              </a:rPr>
              <a:t> </a:t>
            </a:r>
            <a:r>
              <a:rPr lang="en-US" sz="1800" dirty="0" err="1">
                <a:latin typeface="Calibri"/>
                <a:ea typeface="Calibri"/>
                <a:cs typeface="Calibri"/>
                <a:sym typeface="Calibri"/>
              </a:rPr>
              <a:t>arasında</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ürünün</a:t>
            </a:r>
            <a:r>
              <a:rPr lang="en-US" sz="1800" dirty="0">
                <a:latin typeface="Calibri"/>
                <a:ea typeface="Calibri"/>
                <a:cs typeface="Calibri"/>
                <a:sym typeface="Calibri"/>
              </a:rPr>
              <a:t>, </a:t>
            </a:r>
            <a:r>
              <a:rPr lang="en-US" sz="1800" dirty="0" err="1">
                <a:latin typeface="Calibri"/>
                <a:ea typeface="Calibri"/>
                <a:cs typeface="Calibri"/>
                <a:sym typeface="Calibri"/>
              </a:rPr>
              <a:t>sistemin</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binanın</a:t>
            </a:r>
            <a:r>
              <a:rPr lang="en-US" sz="1800" dirty="0">
                <a:latin typeface="Calibri"/>
                <a:ea typeface="Calibri"/>
                <a:cs typeface="Calibri"/>
                <a:sym typeface="Calibri"/>
              </a:rPr>
              <a:t> </a:t>
            </a:r>
            <a:r>
              <a:rPr lang="en-US" sz="1800" dirty="0" err="1">
                <a:latin typeface="Calibri"/>
                <a:ea typeface="Calibri"/>
                <a:cs typeface="Calibri"/>
                <a:sym typeface="Calibri"/>
              </a:rPr>
              <a:t>tüm</a:t>
            </a:r>
            <a:r>
              <a:rPr lang="en-US" sz="1800" dirty="0">
                <a:latin typeface="Calibri"/>
                <a:ea typeface="Calibri"/>
                <a:cs typeface="Calibri"/>
                <a:sym typeface="Calibri"/>
              </a:rPr>
              <a:t> </a:t>
            </a:r>
            <a:r>
              <a:rPr lang="en-US" sz="1800" dirty="0" err="1">
                <a:latin typeface="Calibri"/>
                <a:ea typeface="Calibri"/>
                <a:cs typeface="Calibri"/>
                <a:sym typeface="Calibri"/>
              </a:rPr>
              <a:t>yaşam</a:t>
            </a:r>
            <a:r>
              <a:rPr lang="en-US" sz="1800" dirty="0">
                <a:latin typeface="Calibri"/>
                <a:ea typeface="Calibri"/>
                <a:cs typeface="Calibri"/>
                <a:sym typeface="Calibri"/>
              </a:rPr>
              <a:t> </a:t>
            </a:r>
            <a:r>
              <a:rPr lang="en-US" sz="1800" dirty="0" err="1">
                <a:latin typeface="Calibri"/>
                <a:ea typeface="Calibri"/>
                <a:cs typeface="Calibri"/>
                <a:sym typeface="Calibri"/>
              </a:rPr>
              <a:t>döngüsünü</a:t>
            </a:r>
            <a:r>
              <a:rPr lang="en-US" sz="1800" dirty="0">
                <a:latin typeface="Calibri"/>
                <a:ea typeface="Calibri"/>
                <a:cs typeface="Calibri"/>
                <a:sym typeface="Calibri"/>
              </a:rPr>
              <a:t> </a:t>
            </a:r>
            <a:r>
              <a:rPr lang="en-US" sz="1800" dirty="0" err="1">
                <a:latin typeface="Calibri"/>
                <a:ea typeface="Calibri"/>
                <a:cs typeface="Calibri"/>
                <a:sym typeface="Calibri"/>
              </a:rPr>
              <a:t>ele</a:t>
            </a:r>
            <a:r>
              <a:rPr lang="en-US" sz="1800" dirty="0">
                <a:latin typeface="Calibri"/>
                <a:ea typeface="Calibri"/>
                <a:cs typeface="Calibri"/>
                <a:sym typeface="Calibri"/>
              </a:rPr>
              <a:t> </a:t>
            </a:r>
            <a:r>
              <a:rPr lang="en-US" sz="1800" dirty="0" err="1">
                <a:latin typeface="Calibri"/>
                <a:ea typeface="Calibri"/>
                <a:cs typeface="Calibri"/>
                <a:sym typeface="Calibri"/>
              </a:rPr>
              <a:t>alan</a:t>
            </a:r>
            <a:r>
              <a:rPr lang="en-US" sz="1800" dirty="0">
                <a:latin typeface="Calibri"/>
                <a:ea typeface="Calibri"/>
                <a:cs typeface="Calibri"/>
                <a:sym typeface="Calibri"/>
              </a:rPr>
              <a:t> </a:t>
            </a:r>
            <a:r>
              <a:rPr lang="en-US" sz="1800" dirty="0" err="1">
                <a:latin typeface="Calibri"/>
                <a:ea typeface="Calibri"/>
                <a:cs typeface="Calibri"/>
                <a:sym typeface="Calibri"/>
              </a:rPr>
              <a:t>Yaşam</a:t>
            </a:r>
            <a:r>
              <a:rPr lang="en-US" sz="1800" dirty="0">
                <a:latin typeface="Calibri"/>
                <a:ea typeface="Calibri"/>
                <a:cs typeface="Calibri"/>
                <a:sym typeface="Calibri"/>
              </a:rPr>
              <a:t> </a:t>
            </a:r>
            <a:r>
              <a:rPr lang="en-US" sz="1800" dirty="0" err="1">
                <a:latin typeface="Calibri"/>
                <a:ea typeface="Calibri"/>
                <a:cs typeface="Calibri"/>
                <a:sym typeface="Calibri"/>
              </a:rPr>
              <a:t>Döngüsü</a:t>
            </a:r>
            <a:r>
              <a:rPr lang="en-US" sz="1800" dirty="0">
                <a:latin typeface="Calibri"/>
                <a:ea typeface="Calibri"/>
                <a:cs typeface="Calibri"/>
                <a:sym typeface="Calibri"/>
              </a:rPr>
              <a:t> </a:t>
            </a:r>
            <a:r>
              <a:rPr lang="en-US" sz="1800" dirty="0" err="1">
                <a:latin typeface="Calibri"/>
                <a:ea typeface="Calibri"/>
                <a:cs typeface="Calibri"/>
                <a:sym typeface="Calibri"/>
              </a:rPr>
              <a:t>Düşüncesi</a:t>
            </a:r>
            <a:r>
              <a:rPr lang="en-US" sz="1800" dirty="0">
                <a:latin typeface="Calibri"/>
                <a:ea typeface="Calibri"/>
                <a:cs typeface="Calibri"/>
                <a:sym typeface="Calibri"/>
              </a:rPr>
              <a:t> </a:t>
            </a:r>
            <a:r>
              <a:rPr lang="en-US" sz="1800" dirty="0" err="1">
                <a:latin typeface="Calibri"/>
                <a:ea typeface="Calibri"/>
                <a:cs typeface="Calibri"/>
                <a:sym typeface="Calibri"/>
              </a:rPr>
              <a:t>yer</a:t>
            </a:r>
            <a:r>
              <a:rPr lang="en-US" sz="1800" dirty="0">
                <a:latin typeface="Calibri"/>
                <a:ea typeface="Calibri"/>
                <a:cs typeface="Calibri"/>
                <a:sym typeface="Calibri"/>
              </a:rPr>
              <a:t> </a:t>
            </a:r>
            <a:r>
              <a:rPr lang="en-US" sz="1800" dirty="0" err="1">
                <a:latin typeface="Calibri"/>
                <a:ea typeface="Calibri"/>
                <a:cs typeface="Calibri"/>
                <a:sym typeface="Calibri"/>
              </a:rPr>
              <a:t>alır</a:t>
            </a:r>
            <a:r>
              <a:rPr lang="en-US" sz="1800" dirty="0">
                <a:latin typeface="Calibri"/>
                <a:ea typeface="Calibri"/>
                <a:cs typeface="Calibri"/>
                <a:sym typeface="Calibri"/>
              </a:rPr>
              <a:t>. Buna ham </a:t>
            </a:r>
            <a:r>
              <a:rPr lang="en-US" sz="1800" dirty="0" err="1">
                <a:latin typeface="Calibri"/>
                <a:ea typeface="Calibri"/>
                <a:cs typeface="Calibri"/>
                <a:sym typeface="Calibri"/>
              </a:rPr>
              <a:t>maddelerin</a:t>
            </a:r>
            <a:r>
              <a:rPr lang="en-US" sz="1800" dirty="0">
                <a:latin typeface="Calibri"/>
                <a:ea typeface="Calibri"/>
                <a:cs typeface="Calibri"/>
                <a:sym typeface="Calibri"/>
              </a:rPr>
              <a:t> </a:t>
            </a:r>
            <a:r>
              <a:rPr lang="en-US" sz="1800" dirty="0" err="1">
                <a:latin typeface="Calibri"/>
                <a:ea typeface="Calibri"/>
                <a:cs typeface="Calibri"/>
                <a:sym typeface="Calibri"/>
              </a:rPr>
              <a:t>çıkarılması</a:t>
            </a:r>
            <a:r>
              <a:rPr lang="en-US" sz="1800" dirty="0">
                <a:latin typeface="Calibri"/>
                <a:ea typeface="Calibri"/>
                <a:cs typeface="Calibri"/>
                <a:sym typeface="Calibri"/>
              </a:rPr>
              <a:t>, </a:t>
            </a:r>
            <a:r>
              <a:rPr lang="en-US" sz="1800" dirty="0" err="1">
                <a:latin typeface="Calibri"/>
                <a:ea typeface="Calibri"/>
                <a:cs typeface="Calibri"/>
                <a:sym typeface="Calibri"/>
              </a:rPr>
              <a:t>üretim</a:t>
            </a:r>
            <a:r>
              <a:rPr lang="en-US" sz="1800" dirty="0">
                <a:latin typeface="Calibri"/>
                <a:ea typeface="Calibri"/>
                <a:cs typeface="Calibri"/>
                <a:sym typeface="Calibri"/>
              </a:rPr>
              <a:t>, </a:t>
            </a:r>
            <a:r>
              <a:rPr lang="en-US" sz="1800" dirty="0" err="1">
                <a:latin typeface="Calibri"/>
                <a:ea typeface="Calibri"/>
                <a:cs typeface="Calibri"/>
                <a:sym typeface="Calibri"/>
              </a:rPr>
              <a:t>taşıma</a:t>
            </a:r>
            <a:r>
              <a:rPr lang="en-US" sz="1800" dirty="0">
                <a:latin typeface="Calibri"/>
                <a:ea typeface="Calibri"/>
                <a:cs typeface="Calibri"/>
                <a:sym typeface="Calibri"/>
              </a:rPr>
              <a:t>, </a:t>
            </a:r>
            <a:r>
              <a:rPr lang="en-US" sz="1800" dirty="0" err="1">
                <a:latin typeface="Calibri"/>
                <a:ea typeface="Calibri"/>
                <a:cs typeface="Calibri"/>
                <a:sym typeface="Calibri"/>
              </a:rPr>
              <a:t>kullanım</a:t>
            </a:r>
            <a:r>
              <a:rPr lang="en-US" sz="1800" dirty="0">
                <a:latin typeface="Calibri"/>
                <a:ea typeface="Calibri"/>
                <a:cs typeface="Calibri"/>
                <a:sym typeface="Calibri"/>
              </a:rPr>
              <a:t>, </a:t>
            </a:r>
            <a:r>
              <a:rPr lang="en-US" sz="1800" dirty="0" err="1">
                <a:latin typeface="Calibri"/>
                <a:ea typeface="Calibri"/>
                <a:cs typeface="Calibri"/>
                <a:sym typeface="Calibri"/>
              </a:rPr>
              <a:t>bakım</a:t>
            </a:r>
            <a:r>
              <a:rPr lang="en-US" sz="1800" dirty="0">
                <a:latin typeface="Calibri"/>
                <a:ea typeface="Calibri"/>
                <a:cs typeface="Calibri"/>
                <a:sym typeface="Calibri"/>
              </a:rPr>
              <a:t> ve </a:t>
            </a:r>
            <a:r>
              <a:rPr lang="en-US" sz="1800" dirty="0" err="1">
                <a:latin typeface="Calibri"/>
                <a:ea typeface="Calibri"/>
                <a:cs typeface="Calibri"/>
                <a:sym typeface="Calibri"/>
              </a:rPr>
              <a:t>kullanım</a:t>
            </a:r>
            <a:r>
              <a:rPr lang="en-US" sz="1800" dirty="0">
                <a:latin typeface="Calibri"/>
                <a:ea typeface="Calibri"/>
                <a:cs typeface="Calibri"/>
                <a:sym typeface="Calibri"/>
              </a:rPr>
              <a:t> </a:t>
            </a:r>
            <a:r>
              <a:rPr lang="en-US" sz="1800" dirty="0" err="1">
                <a:latin typeface="Calibri"/>
                <a:ea typeface="Calibri"/>
                <a:cs typeface="Calibri"/>
                <a:sym typeface="Calibri"/>
              </a:rPr>
              <a:t>ömrü</a:t>
            </a:r>
            <a:r>
              <a:rPr lang="en-US" sz="1800" dirty="0">
                <a:latin typeface="Calibri"/>
                <a:ea typeface="Calibri"/>
                <a:cs typeface="Calibri"/>
                <a:sym typeface="Calibri"/>
              </a:rPr>
              <a:t> </a:t>
            </a:r>
            <a:r>
              <a:rPr lang="en-US" sz="1800" dirty="0" err="1">
                <a:latin typeface="Calibri"/>
                <a:ea typeface="Calibri"/>
                <a:cs typeface="Calibri"/>
                <a:sym typeface="Calibri"/>
              </a:rPr>
              <a:t>sonunda</a:t>
            </a:r>
            <a:r>
              <a:rPr lang="en-US" sz="1800" dirty="0">
                <a:latin typeface="Calibri"/>
                <a:ea typeface="Calibri"/>
                <a:cs typeface="Calibri"/>
                <a:sym typeface="Calibri"/>
              </a:rPr>
              <a:t> </a:t>
            </a:r>
            <a:r>
              <a:rPr lang="en-US" sz="1800" dirty="0" err="1">
                <a:latin typeface="Calibri"/>
                <a:ea typeface="Calibri"/>
                <a:cs typeface="Calibri"/>
                <a:sym typeface="Calibri"/>
              </a:rPr>
              <a:t>bertaraf</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dönüşüm</a:t>
            </a:r>
            <a:r>
              <a:rPr lang="en-US" sz="1800" dirty="0">
                <a:latin typeface="Calibri"/>
                <a:ea typeface="Calibri"/>
                <a:cs typeface="Calibri"/>
                <a:sym typeface="Calibri"/>
              </a:rPr>
              <a:t> </a:t>
            </a:r>
            <a:r>
              <a:rPr lang="en-US" sz="1800" dirty="0" err="1">
                <a:latin typeface="Calibri"/>
                <a:ea typeface="Calibri"/>
                <a:cs typeface="Calibri"/>
                <a:sym typeface="Calibri"/>
              </a:rPr>
              <a:t>dahildir</a:t>
            </a:r>
            <a:r>
              <a:rPr lang="en-US" sz="1800" dirty="0">
                <a:latin typeface="Calibri"/>
                <a:ea typeface="Calibri"/>
                <a:cs typeface="Calibri"/>
                <a:sym typeface="Calibri"/>
              </a:rPr>
              <a:t>. </a:t>
            </a:r>
            <a:r>
              <a:rPr lang="en-US" sz="1800" dirty="0" err="1">
                <a:latin typeface="Calibri"/>
                <a:ea typeface="Calibri"/>
                <a:cs typeface="Calibri"/>
                <a:sym typeface="Calibri"/>
              </a:rPr>
              <a:t>Tasarımcılar</a:t>
            </a:r>
            <a:r>
              <a:rPr lang="en-US" sz="1800" dirty="0">
                <a:latin typeface="Calibri"/>
                <a:ea typeface="Calibri"/>
                <a:cs typeface="Calibri"/>
                <a:sym typeface="Calibri"/>
              </a:rPr>
              <a:t> her </a:t>
            </a:r>
            <a:r>
              <a:rPr lang="en-US" sz="1800" dirty="0" err="1">
                <a:latin typeface="Calibri"/>
                <a:ea typeface="Calibri"/>
                <a:cs typeface="Calibri"/>
                <a:sym typeface="Calibri"/>
              </a:rPr>
              <a:t>aşamayı</a:t>
            </a:r>
            <a:r>
              <a:rPr lang="en-US" sz="1800" dirty="0">
                <a:latin typeface="Calibri"/>
                <a:ea typeface="Calibri"/>
                <a:cs typeface="Calibri"/>
                <a:sym typeface="Calibri"/>
              </a:rPr>
              <a:t> </a:t>
            </a:r>
            <a:r>
              <a:rPr lang="en-US" sz="1800" dirty="0" err="1">
                <a:latin typeface="Calibri"/>
                <a:ea typeface="Calibri"/>
                <a:cs typeface="Calibri"/>
                <a:sym typeface="Calibri"/>
              </a:rPr>
              <a:t>analiz</a:t>
            </a:r>
            <a:r>
              <a:rPr lang="en-US" sz="1800" dirty="0">
                <a:latin typeface="Calibri"/>
                <a:ea typeface="Calibri"/>
                <a:cs typeface="Calibri"/>
                <a:sym typeface="Calibri"/>
              </a:rPr>
              <a:t> </a:t>
            </a:r>
            <a:r>
              <a:rPr lang="en-US" sz="1800" dirty="0" err="1">
                <a:latin typeface="Calibri"/>
                <a:ea typeface="Calibri"/>
                <a:cs typeface="Calibri"/>
                <a:sym typeface="Calibri"/>
              </a:rPr>
              <a:t>ederek</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ve </a:t>
            </a:r>
            <a:r>
              <a:rPr lang="en-US" sz="1800" dirty="0" err="1">
                <a:latin typeface="Calibri"/>
                <a:ea typeface="Calibri"/>
                <a:cs typeface="Calibri"/>
                <a:sym typeface="Calibri"/>
              </a:rPr>
              <a:t>sosyal</a:t>
            </a:r>
            <a:r>
              <a:rPr lang="en-US" sz="1800" dirty="0">
                <a:latin typeface="Calibri"/>
                <a:ea typeface="Calibri"/>
                <a:cs typeface="Calibri"/>
                <a:sym typeface="Calibri"/>
              </a:rPr>
              <a:t> </a:t>
            </a:r>
            <a:r>
              <a:rPr lang="en-US" sz="1800" dirty="0" err="1">
                <a:latin typeface="Calibri"/>
                <a:ea typeface="Calibri"/>
                <a:cs typeface="Calibri"/>
                <a:sym typeface="Calibri"/>
              </a:rPr>
              <a:t>etkileri</a:t>
            </a:r>
            <a:r>
              <a:rPr lang="en-US" sz="1800" dirty="0">
                <a:latin typeface="Calibri"/>
                <a:ea typeface="Calibri"/>
                <a:cs typeface="Calibri"/>
                <a:sym typeface="Calibri"/>
              </a:rPr>
              <a:t> </a:t>
            </a:r>
            <a:r>
              <a:rPr lang="en-US" sz="1800" dirty="0" err="1">
                <a:latin typeface="Calibri"/>
                <a:ea typeface="Calibri"/>
                <a:cs typeface="Calibri"/>
                <a:sym typeface="Calibri"/>
              </a:rPr>
              <a:t>azaltma</a:t>
            </a:r>
            <a:r>
              <a:rPr lang="en-US" sz="1800" dirty="0">
                <a:latin typeface="Calibri"/>
                <a:ea typeface="Calibri"/>
                <a:cs typeface="Calibri"/>
                <a:sym typeface="Calibri"/>
              </a:rPr>
              <a:t> </a:t>
            </a:r>
            <a:r>
              <a:rPr lang="en-US" sz="1800" dirty="0" err="1">
                <a:latin typeface="Calibri"/>
                <a:ea typeface="Calibri"/>
                <a:cs typeface="Calibri"/>
                <a:sym typeface="Calibri"/>
              </a:rPr>
              <a:t>fırsatlarını</a:t>
            </a:r>
            <a:r>
              <a:rPr lang="en-US" sz="1800" dirty="0">
                <a:latin typeface="Calibri"/>
                <a:ea typeface="Calibri"/>
                <a:cs typeface="Calibri"/>
                <a:sym typeface="Calibri"/>
              </a:rPr>
              <a:t> </a:t>
            </a:r>
            <a:r>
              <a:rPr lang="en-US" sz="1800" dirty="0" err="1">
                <a:latin typeface="Calibri"/>
                <a:ea typeface="Calibri"/>
                <a:cs typeface="Calibri"/>
                <a:sym typeface="Calibri"/>
              </a:rPr>
              <a:t>belirleyebilirler</a:t>
            </a:r>
            <a:r>
              <a:rPr lang="en-US" sz="1800" dirty="0">
                <a:latin typeface="Calibri"/>
                <a:ea typeface="Calibri"/>
                <a:cs typeface="Calibri"/>
                <a:sym typeface="Calibri"/>
              </a:rPr>
              <a:t>.</a:t>
            </a:r>
          </a:p>
          <a:p>
            <a:pPr marL="0" marR="0" lvl="0" indent="0" algn="l" rtl="0">
              <a:lnSpc>
                <a:spcPct val="100000"/>
              </a:lnSpc>
              <a:spcBef>
                <a:spcPts val="0"/>
              </a:spcBef>
              <a:spcAft>
                <a:spcPts val="0"/>
              </a:spcAft>
              <a:buClr>
                <a:schemeClr val="dk1"/>
              </a:buClr>
              <a:buSzPts val="1800"/>
              <a:buFont typeface="Calibri"/>
              <a:buNone/>
            </a:pP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tasarım</a:t>
            </a:r>
            <a:r>
              <a:rPr lang="en-US" sz="1800" dirty="0">
                <a:latin typeface="Calibri"/>
                <a:ea typeface="Calibri"/>
                <a:cs typeface="Calibri"/>
                <a:sym typeface="Calibri"/>
              </a:rPr>
              <a:t>, </a:t>
            </a:r>
            <a:r>
              <a:rPr lang="en-US" sz="1800" dirty="0" err="1">
                <a:latin typeface="Calibri"/>
                <a:ea typeface="Calibri"/>
                <a:cs typeface="Calibri"/>
                <a:sym typeface="Calibri"/>
              </a:rPr>
              <a:t>çevre</a:t>
            </a:r>
            <a:r>
              <a:rPr lang="en-US" sz="1800" dirty="0">
                <a:latin typeface="Calibri"/>
                <a:ea typeface="Calibri"/>
                <a:cs typeface="Calibri"/>
                <a:sym typeface="Calibri"/>
              </a:rPr>
              <a:t> </a:t>
            </a:r>
            <a:r>
              <a:rPr lang="en-US" sz="1800" dirty="0" err="1">
                <a:latin typeface="Calibri"/>
                <a:ea typeface="Calibri"/>
                <a:cs typeface="Calibri"/>
                <a:sym typeface="Calibri"/>
              </a:rPr>
              <a:t>dostu</a:t>
            </a:r>
            <a:r>
              <a:rPr lang="en-US" sz="1800" dirty="0">
                <a:latin typeface="Calibri"/>
                <a:ea typeface="Calibri"/>
                <a:cs typeface="Calibri"/>
                <a:sym typeface="Calibri"/>
              </a:rPr>
              <a:t> ve </a:t>
            </a:r>
            <a:r>
              <a:rPr lang="en-US" sz="1800" dirty="0" err="1">
                <a:latin typeface="Calibri"/>
                <a:ea typeface="Calibri"/>
                <a:cs typeface="Calibri"/>
                <a:sym typeface="Calibri"/>
              </a:rPr>
              <a:t>sosyal</a:t>
            </a:r>
            <a:r>
              <a:rPr lang="en-US" sz="1800" dirty="0">
                <a:latin typeface="Calibri"/>
                <a:ea typeface="Calibri"/>
                <a:cs typeface="Calibri"/>
                <a:sym typeface="Calibri"/>
              </a:rPr>
              <a:t> </a:t>
            </a:r>
            <a:r>
              <a:rPr lang="en-US" sz="1800" dirty="0" err="1">
                <a:latin typeface="Calibri"/>
                <a:ea typeface="Calibri"/>
                <a:cs typeface="Calibri"/>
                <a:sym typeface="Calibri"/>
              </a:rPr>
              <a:t>açıdan</a:t>
            </a:r>
            <a:r>
              <a:rPr lang="en-US" sz="1800" dirty="0">
                <a:latin typeface="Calibri"/>
                <a:ea typeface="Calibri"/>
                <a:cs typeface="Calibri"/>
                <a:sym typeface="Calibri"/>
              </a:rPr>
              <a:t> </a:t>
            </a:r>
            <a:r>
              <a:rPr lang="en-US" sz="1800" dirty="0" err="1">
                <a:latin typeface="Calibri"/>
                <a:ea typeface="Calibri"/>
                <a:cs typeface="Calibri"/>
                <a:sym typeface="Calibri"/>
              </a:rPr>
              <a:t>sorumlu</a:t>
            </a:r>
            <a:r>
              <a:rPr lang="en-US" sz="1800" dirty="0">
                <a:latin typeface="Calibri"/>
                <a:ea typeface="Calibri"/>
                <a:cs typeface="Calibri"/>
                <a:sym typeface="Calibri"/>
              </a:rPr>
              <a:t> </a:t>
            </a:r>
            <a:r>
              <a:rPr lang="en-US" sz="1800" dirty="0" err="1">
                <a:latin typeface="Calibri"/>
                <a:ea typeface="Calibri"/>
                <a:cs typeface="Calibri"/>
                <a:sym typeface="Calibri"/>
              </a:rPr>
              <a:t>malzemelerin</a:t>
            </a:r>
            <a:r>
              <a:rPr lang="en-US" sz="1800" dirty="0">
                <a:latin typeface="Calibri"/>
                <a:ea typeface="Calibri"/>
                <a:cs typeface="Calibri"/>
                <a:sym typeface="Calibri"/>
              </a:rPr>
              <a:t> </a:t>
            </a:r>
            <a:r>
              <a:rPr lang="en-US" sz="1800" dirty="0" err="1">
                <a:latin typeface="Calibri"/>
                <a:ea typeface="Calibri"/>
                <a:cs typeface="Calibri"/>
                <a:sym typeface="Calibri"/>
              </a:rPr>
              <a:t>kullanımını</a:t>
            </a:r>
            <a:r>
              <a:rPr lang="en-US" sz="1800" dirty="0">
                <a:latin typeface="Calibri"/>
                <a:ea typeface="Calibri"/>
                <a:cs typeface="Calibri"/>
                <a:sym typeface="Calibri"/>
              </a:rPr>
              <a:t> </a:t>
            </a:r>
            <a:r>
              <a:rPr lang="en-US" sz="1800" dirty="0" err="1">
                <a:latin typeface="Calibri"/>
                <a:ea typeface="Calibri"/>
                <a:cs typeface="Calibri"/>
                <a:sym typeface="Calibri"/>
              </a:rPr>
              <a:t>vurgular</a:t>
            </a:r>
            <a:r>
              <a:rPr lang="en-US" sz="1800" dirty="0">
                <a:latin typeface="Calibri"/>
                <a:ea typeface="Calibri"/>
                <a:cs typeface="Calibri"/>
                <a:sym typeface="Calibri"/>
              </a:rPr>
              <a:t>. Bu,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düşük</a:t>
            </a:r>
            <a:r>
              <a:rPr lang="en-US" sz="1800" dirty="0">
                <a:latin typeface="Calibri"/>
                <a:ea typeface="Calibri"/>
                <a:cs typeface="Calibri"/>
                <a:sym typeface="Calibri"/>
              </a:rPr>
              <a:t> </a:t>
            </a:r>
            <a:r>
              <a:rPr lang="en-US" sz="1800" dirty="0" err="1">
                <a:latin typeface="Calibri"/>
                <a:ea typeface="Calibri"/>
                <a:cs typeface="Calibri"/>
                <a:sym typeface="Calibri"/>
              </a:rPr>
              <a:t>karbon</a:t>
            </a:r>
            <a:r>
              <a:rPr lang="en-US" sz="1800" dirty="0">
                <a:latin typeface="Calibri"/>
                <a:ea typeface="Calibri"/>
                <a:cs typeface="Calibri"/>
                <a:sym typeface="Calibri"/>
              </a:rPr>
              <a:t> </a:t>
            </a:r>
            <a:r>
              <a:rPr lang="en-US" sz="1800" dirty="0" err="1">
                <a:latin typeface="Calibri"/>
                <a:ea typeface="Calibri"/>
                <a:cs typeface="Calibri"/>
                <a:sym typeface="Calibri"/>
              </a:rPr>
              <a:t>ayak</a:t>
            </a:r>
            <a:r>
              <a:rPr lang="en-US" sz="1800" dirty="0">
                <a:latin typeface="Calibri"/>
                <a:ea typeface="Calibri"/>
                <a:cs typeface="Calibri"/>
                <a:sym typeface="Calibri"/>
              </a:rPr>
              <a:t> </a:t>
            </a:r>
            <a:r>
              <a:rPr lang="en-US" sz="1800" dirty="0" err="1">
                <a:latin typeface="Calibri"/>
                <a:ea typeface="Calibri"/>
                <a:cs typeface="Calibri"/>
                <a:sym typeface="Calibri"/>
              </a:rPr>
              <a:t>izlerine</a:t>
            </a:r>
            <a:r>
              <a:rPr lang="en-US" sz="1800" dirty="0">
                <a:latin typeface="Calibri"/>
                <a:ea typeface="Calibri"/>
                <a:cs typeface="Calibri"/>
                <a:sym typeface="Calibri"/>
              </a:rPr>
              <a:t>, </a:t>
            </a:r>
            <a:r>
              <a:rPr lang="en-US" sz="1800" dirty="0" err="1">
                <a:latin typeface="Calibri"/>
                <a:ea typeface="Calibri"/>
                <a:cs typeface="Calibri"/>
                <a:sym typeface="Calibri"/>
              </a:rPr>
              <a:t>azaltılmış</a:t>
            </a:r>
            <a:r>
              <a:rPr lang="en-US" sz="1800" dirty="0">
                <a:latin typeface="Calibri"/>
                <a:ea typeface="Calibri"/>
                <a:cs typeface="Calibri"/>
                <a:sym typeface="Calibri"/>
              </a:rPr>
              <a:t> </a:t>
            </a:r>
            <a:r>
              <a:rPr lang="en-US" sz="1800" dirty="0" err="1">
                <a:latin typeface="Calibri"/>
                <a:ea typeface="Calibri"/>
                <a:cs typeface="Calibri"/>
                <a:sym typeface="Calibri"/>
              </a:rPr>
              <a:t>toksisiteye</a:t>
            </a:r>
            <a:r>
              <a:rPr lang="en-US" sz="1800" dirty="0">
                <a:latin typeface="Calibri"/>
                <a:ea typeface="Calibri"/>
                <a:cs typeface="Calibri"/>
                <a:sym typeface="Calibri"/>
              </a:rPr>
              <a:t> ve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dönüştürülebilir</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biyolojik</a:t>
            </a:r>
            <a:r>
              <a:rPr lang="en-US" sz="1800" dirty="0">
                <a:latin typeface="Calibri"/>
                <a:ea typeface="Calibri"/>
                <a:cs typeface="Calibri"/>
                <a:sym typeface="Calibri"/>
              </a:rPr>
              <a:t>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parçalanabilir</a:t>
            </a:r>
            <a:r>
              <a:rPr lang="en-US" sz="1800" dirty="0">
                <a:latin typeface="Calibri"/>
                <a:ea typeface="Calibri"/>
                <a:cs typeface="Calibri"/>
                <a:sym typeface="Calibri"/>
              </a:rPr>
              <a:t> </a:t>
            </a:r>
            <a:r>
              <a:rPr lang="en-US" sz="1800" dirty="0" err="1">
                <a:latin typeface="Calibri"/>
                <a:ea typeface="Calibri"/>
                <a:cs typeface="Calibri"/>
                <a:sym typeface="Calibri"/>
              </a:rPr>
              <a:t>malzemeler</a:t>
            </a:r>
            <a:r>
              <a:rPr lang="en-US" sz="1800" dirty="0">
                <a:latin typeface="Calibri"/>
                <a:ea typeface="Calibri"/>
                <a:cs typeface="Calibri"/>
                <a:sym typeface="Calibri"/>
              </a:rPr>
              <a:t> </a:t>
            </a:r>
            <a:r>
              <a:rPr lang="en-US" sz="1800" dirty="0" err="1">
                <a:latin typeface="Calibri"/>
                <a:ea typeface="Calibri"/>
                <a:cs typeface="Calibri"/>
                <a:sym typeface="Calibri"/>
              </a:rPr>
              <a:t>seçmeyi</a:t>
            </a:r>
            <a:r>
              <a:rPr lang="en-US" sz="1800" dirty="0">
                <a:latin typeface="Calibri"/>
                <a:ea typeface="Calibri"/>
                <a:cs typeface="Calibri"/>
                <a:sym typeface="Calibri"/>
              </a:rPr>
              <a:t> </a:t>
            </a:r>
            <a:r>
              <a:rPr lang="en-US" sz="1800" dirty="0" err="1">
                <a:latin typeface="Calibri"/>
                <a:ea typeface="Calibri"/>
                <a:cs typeface="Calibri"/>
                <a:sym typeface="Calibri"/>
              </a:rPr>
              <a:t>içerir</a:t>
            </a:r>
            <a:r>
              <a:rPr lang="en-US" sz="1800" dirty="0">
                <a:latin typeface="Calibri"/>
                <a:ea typeface="Calibri"/>
                <a:cs typeface="Calibri"/>
                <a:sym typeface="Calibri"/>
              </a:rPr>
              <a:t>. </a:t>
            </a:r>
            <a:r>
              <a:rPr lang="en-US" sz="1800" dirty="0" err="1">
                <a:latin typeface="Calibri"/>
                <a:ea typeface="Calibri"/>
                <a:cs typeface="Calibri"/>
                <a:sym typeface="Calibri"/>
              </a:rPr>
              <a:t>Ayrıca</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ürünün</a:t>
            </a:r>
            <a:r>
              <a:rPr lang="en-US" sz="1800" dirty="0">
                <a:latin typeface="Calibri"/>
                <a:ea typeface="Calibri"/>
                <a:cs typeface="Calibri"/>
                <a:sym typeface="Calibri"/>
              </a:rPr>
              <a:t> </a:t>
            </a:r>
            <a:r>
              <a:rPr lang="en-US" sz="1800" dirty="0" err="1">
                <a:latin typeface="Calibri"/>
                <a:ea typeface="Calibri"/>
                <a:cs typeface="Calibri"/>
                <a:sym typeface="Calibri"/>
              </a:rPr>
              <a:t>yaşam</a:t>
            </a:r>
            <a:r>
              <a:rPr lang="en-US" sz="1800" dirty="0">
                <a:latin typeface="Calibri"/>
                <a:ea typeface="Calibri"/>
                <a:cs typeface="Calibri"/>
                <a:sym typeface="Calibri"/>
              </a:rPr>
              <a:t> </a:t>
            </a:r>
            <a:r>
              <a:rPr lang="en-US" sz="1800" dirty="0" err="1">
                <a:latin typeface="Calibri"/>
                <a:ea typeface="Calibri"/>
                <a:cs typeface="Calibri"/>
                <a:sym typeface="Calibri"/>
              </a:rPr>
              <a:t>döngüsü</a:t>
            </a:r>
            <a:r>
              <a:rPr lang="en-US" sz="1800" dirty="0">
                <a:latin typeface="Calibri"/>
                <a:ea typeface="Calibri"/>
                <a:cs typeface="Calibri"/>
                <a:sym typeface="Calibri"/>
              </a:rPr>
              <a:t> </a:t>
            </a:r>
            <a:r>
              <a:rPr lang="en-US" sz="1800" dirty="0" err="1">
                <a:latin typeface="Calibri"/>
                <a:ea typeface="Calibri"/>
                <a:cs typeface="Calibri"/>
                <a:sym typeface="Calibri"/>
              </a:rPr>
              <a:t>boyunca</a:t>
            </a:r>
            <a:r>
              <a:rPr lang="en-US" sz="1800" dirty="0">
                <a:latin typeface="Calibri"/>
                <a:ea typeface="Calibri"/>
                <a:cs typeface="Calibri"/>
                <a:sym typeface="Calibri"/>
              </a:rPr>
              <a:t> </a:t>
            </a:r>
            <a:r>
              <a:rPr lang="en-US" sz="1800" dirty="0" err="1">
                <a:latin typeface="Calibri"/>
                <a:ea typeface="Calibri"/>
                <a:cs typeface="Calibri"/>
                <a:sym typeface="Calibri"/>
              </a:rPr>
              <a:t>enerji</a:t>
            </a:r>
            <a:r>
              <a:rPr lang="en-US" sz="1800" dirty="0">
                <a:latin typeface="Calibri"/>
                <a:ea typeface="Calibri"/>
                <a:cs typeface="Calibri"/>
                <a:sym typeface="Calibri"/>
              </a:rPr>
              <a:t> </a:t>
            </a:r>
            <a:r>
              <a:rPr lang="en-US" sz="1800" dirty="0" err="1">
                <a:latin typeface="Calibri"/>
                <a:ea typeface="Calibri"/>
                <a:cs typeface="Calibri"/>
                <a:sym typeface="Calibri"/>
              </a:rPr>
              <a:t>tüketimini</a:t>
            </a:r>
            <a:r>
              <a:rPr lang="en-US" sz="1800" dirty="0">
                <a:latin typeface="Calibri"/>
                <a:ea typeface="Calibri"/>
                <a:cs typeface="Calibri"/>
                <a:sym typeface="Calibri"/>
              </a:rPr>
              <a:t> </a:t>
            </a:r>
            <a:r>
              <a:rPr lang="en-US" sz="1800" dirty="0" err="1">
                <a:latin typeface="Calibri"/>
                <a:ea typeface="Calibri"/>
                <a:cs typeface="Calibri"/>
                <a:sym typeface="Calibri"/>
              </a:rPr>
              <a:t>en</a:t>
            </a:r>
            <a:r>
              <a:rPr lang="en-US" sz="1800" dirty="0">
                <a:latin typeface="Calibri"/>
                <a:ea typeface="Calibri"/>
                <a:cs typeface="Calibri"/>
                <a:sym typeface="Calibri"/>
              </a:rPr>
              <a:t> </a:t>
            </a:r>
            <a:r>
              <a:rPr lang="en-US" sz="1800" dirty="0" err="1">
                <a:latin typeface="Calibri"/>
                <a:ea typeface="Calibri"/>
                <a:cs typeface="Calibri"/>
                <a:sym typeface="Calibri"/>
              </a:rPr>
              <a:t>aza</a:t>
            </a:r>
            <a:r>
              <a:rPr lang="en-US" sz="1800" dirty="0">
                <a:latin typeface="Calibri"/>
                <a:ea typeface="Calibri"/>
                <a:cs typeface="Calibri"/>
                <a:sym typeface="Calibri"/>
              </a:rPr>
              <a:t> </a:t>
            </a:r>
            <a:r>
              <a:rPr lang="en-US" sz="1800" dirty="0" err="1">
                <a:latin typeface="Calibri"/>
                <a:ea typeface="Calibri"/>
                <a:cs typeface="Calibri"/>
                <a:sym typeface="Calibri"/>
              </a:rPr>
              <a:t>indirmeyi</a:t>
            </a:r>
            <a:r>
              <a:rPr lang="en-US" sz="1800" dirty="0">
                <a:latin typeface="Calibri"/>
                <a:ea typeface="Calibri"/>
                <a:cs typeface="Calibri"/>
                <a:sym typeface="Calibri"/>
              </a:rPr>
              <a:t> </a:t>
            </a:r>
            <a:r>
              <a:rPr lang="en-US" sz="1800" dirty="0" err="1">
                <a:latin typeface="Calibri"/>
                <a:ea typeface="Calibri"/>
                <a:cs typeface="Calibri"/>
                <a:sym typeface="Calibri"/>
              </a:rPr>
              <a:t>amaçlayan</a:t>
            </a:r>
            <a:r>
              <a:rPr lang="en-US" sz="1800" dirty="0">
                <a:latin typeface="Calibri"/>
                <a:ea typeface="Calibri"/>
                <a:cs typeface="Calibri"/>
                <a:sym typeface="Calibri"/>
              </a:rPr>
              <a:t> </a:t>
            </a:r>
            <a:r>
              <a:rPr lang="en-US" sz="1800" dirty="0" err="1">
                <a:latin typeface="Calibri"/>
                <a:ea typeface="Calibri"/>
                <a:cs typeface="Calibri"/>
                <a:sym typeface="Calibri"/>
              </a:rPr>
              <a:t>etik</a:t>
            </a:r>
            <a:r>
              <a:rPr lang="en-US" sz="1800" dirty="0">
                <a:latin typeface="Calibri"/>
                <a:ea typeface="Calibri"/>
                <a:cs typeface="Calibri"/>
                <a:sym typeface="Calibri"/>
              </a:rPr>
              <a:t> </a:t>
            </a:r>
            <a:r>
              <a:rPr lang="en-US" sz="1800" dirty="0" err="1">
                <a:latin typeface="Calibri"/>
                <a:ea typeface="Calibri"/>
                <a:cs typeface="Calibri"/>
                <a:sym typeface="Calibri"/>
              </a:rPr>
              <a:t>uygulamalara</a:t>
            </a:r>
            <a:r>
              <a:rPr lang="en-US" sz="1800" dirty="0">
                <a:latin typeface="Calibri"/>
                <a:ea typeface="Calibri"/>
                <a:cs typeface="Calibri"/>
                <a:sym typeface="Calibri"/>
              </a:rPr>
              <a:t> </a:t>
            </a:r>
            <a:r>
              <a:rPr lang="en-US" sz="1800" dirty="0" err="1">
                <a:latin typeface="Calibri"/>
                <a:ea typeface="Calibri"/>
                <a:cs typeface="Calibri"/>
                <a:sym typeface="Calibri"/>
              </a:rPr>
              <a:t>sahip</a:t>
            </a:r>
            <a:r>
              <a:rPr lang="en-US" sz="1800" dirty="0">
                <a:latin typeface="Calibri"/>
                <a:ea typeface="Calibri"/>
                <a:cs typeface="Calibri"/>
                <a:sym typeface="Calibri"/>
              </a:rPr>
              <a:t> </a:t>
            </a:r>
            <a:r>
              <a:rPr lang="en-US" sz="1800" dirty="0" err="1">
                <a:latin typeface="Calibri"/>
                <a:ea typeface="Calibri"/>
                <a:cs typeface="Calibri"/>
                <a:sym typeface="Calibri"/>
              </a:rPr>
              <a:t>tedarikçilerden</a:t>
            </a:r>
            <a:r>
              <a:rPr lang="en-US" sz="1800" dirty="0">
                <a:latin typeface="Calibri"/>
                <a:ea typeface="Calibri"/>
                <a:cs typeface="Calibri"/>
                <a:sym typeface="Calibri"/>
              </a:rPr>
              <a:t> </a:t>
            </a:r>
            <a:r>
              <a:rPr lang="en-US" sz="1800" dirty="0" err="1">
                <a:latin typeface="Calibri"/>
                <a:ea typeface="Calibri"/>
                <a:cs typeface="Calibri"/>
                <a:sym typeface="Calibri"/>
              </a:rPr>
              <a:t>malzeme</a:t>
            </a:r>
            <a:r>
              <a:rPr lang="en-US" sz="1800" dirty="0">
                <a:latin typeface="Calibri"/>
                <a:ea typeface="Calibri"/>
                <a:cs typeface="Calibri"/>
                <a:sym typeface="Calibri"/>
              </a:rPr>
              <a:t> </a:t>
            </a:r>
            <a:r>
              <a:rPr lang="en-US" sz="1800" dirty="0" err="1">
                <a:latin typeface="Calibri"/>
                <a:ea typeface="Calibri"/>
                <a:cs typeface="Calibri"/>
                <a:sym typeface="Calibri"/>
              </a:rPr>
              <a:t>tedarik</a:t>
            </a:r>
            <a:r>
              <a:rPr lang="en-US" sz="1800" dirty="0">
                <a:latin typeface="Calibri"/>
                <a:ea typeface="Calibri"/>
                <a:cs typeface="Calibri"/>
                <a:sym typeface="Calibri"/>
              </a:rPr>
              <a:t> </a:t>
            </a:r>
            <a:r>
              <a:rPr lang="en-US" sz="1800" dirty="0" err="1">
                <a:latin typeface="Calibri"/>
                <a:ea typeface="Calibri"/>
                <a:cs typeface="Calibri"/>
                <a:sym typeface="Calibri"/>
              </a:rPr>
              <a:t>etmeyi</a:t>
            </a:r>
            <a:r>
              <a:rPr lang="en-US" sz="1800" dirty="0">
                <a:latin typeface="Calibri"/>
                <a:ea typeface="Calibri"/>
                <a:cs typeface="Calibri"/>
                <a:sym typeface="Calibri"/>
              </a:rPr>
              <a:t> de </a:t>
            </a:r>
            <a:r>
              <a:rPr lang="en-US" sz="1800" dirty="0" err="1">
                <a:latin typeface="Calibri"/>
                <a:ea typeface="Calibri"/>
                <a:cs typeface="Calibri"/>
                <a:sym typeface="Calibri"/>
              </a:rPr>
              <a:t>içerir</a:t>
            </a:r>
            <a:r>
              <a:rPr lang="en-US" sz="1800" dirty="0">
                <a:latin typeface="Calibri"/>
                <a:ea typeface="Calibri"/>
                <a:cs typeface="Calibri"/>
                <a:sym typeface="Calibri"/>
              </a:rPr>
              <a:t>. Bu </a:t>
            </a:r>
            <a:r>
              <a:rPr lang="en-US" sz="1800" dirty="0" err="1">
                <a:latin typeface="Calibri"/>
                <a:ea typeface="Calibri"/>
                <a:cs typeface="Calibri"/>
                <a:sym typeface="Calibri"/>
              </a:rPr>
              <a:t>ilkenin</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başka</a:t>
            </a:r>
            <a:r>
              <a:rPr lang="en-US" sz="1800" dirty="0">
                <a:latin typeface="Calibri"/>
                <a:ea typeface="Calibri"/>
                <a:cs typeface="Calibri"/>
                <a:sym typeface="Calibri"/>
              </a:rPr>
              <a:t> </a:t>
            </a:r>
            <a:r>
              <a:rPr lang="en-US" sz="1800" dirty="0" err="1">
                <a:latin typeface="Calibri"/>
                <a:ea typeface="Calibri"/>
                <a:cs typeface="Calibri"/>
                <a:sym typeface="Calibri"/>
              </a:rPr>
              <a:t>anlayışı</a:t>
            </a:r>
            <a:r>
              <a:rPr lang="en-US" sz="1800" dirty="0">
                <a:latin typeface="Calibri"/>
                <a:ea typeface="Calibri"/>
                <a:cs typeface="Calibri"/>
                <a:sym typeface="Calibri"/>
              </a:rPr>
              <a:t> da </a:t>
            </a:r>
            <a:r>
              <a:rPr lang="en-US" sz="1800" dirty="0" err="1">
                <a:latin typeface="Calibri"/>
                <a:ea typeface="Calibri"/>
                <a:cs typeface="Calibri"/>
                <a:sym typeface="Calibri"/>
              </a:rPr>
              <a:t>üretmek</a:t>
            </a:r>
            <a:r>
              <a:rPr lang="en-US" sz="1800" dirty="0">
                <a:latin typeface="Calibri"/>
                <a:ea typeface="Calibri"/>
                <a:cs typeface="Calibri"/>
                <a:sym typeface="Calibri"/>
              </a:rPr>
              <a:t>, </a:t>
            </a:r>
            <a:r>
              <a:rPr lang="en-US" sz="1800" dirty="0" err="1">
                <a:latin typeface="Calibri"/>
                <a:ea typeface="Calibri"/>
                <a:cs typeface="Calibri"/>
                <a:sym typeface="Calibri"/>
              </a:rPr>
              <a:t>işletmek</a:t>
            </a:r>
            <a:r>
              <a:rPr lang="en-US" sz="1800" dirty="0">
                <a:latin typeface="Calibri"/>
                <a:ea typeface="Calibri"/>
                <a:cs typeface="Calibri"/>
                <a:sym typeface="Calibri"/>
              </a:rPr>
              <a:t> ve </a:t>
            </a:r>
            <a:r>
              <a:rPr lang="en-US" sz="1800" dirty="0" err="1">
                <a:latin typeface="Calibri"/>
                <a:ea typeface="Calibri"/>
                <a:cs typeface="Calibri"/>
                <a:sym typeface="Calibri"/>
              </a:rPr>
              <a:t>bakımını</a:t>
            </a:r>
            <a:r>
              <a:rPr lang="en-US" sz="1800" dirty="0">
                <a:latin typeface="Calibri"/>
                <a:ea typeface="Calibri"/>
                <a:cs typeface="Calibri"/>
                <a:sym typeface="Calibri"/>
              </a:rPr>
              <a:t> </a:t>
            </a:r>
            <a:r>
              <a:rPr lang="en-US" sz="1800" dirty="0" err="1">
                <a:latin typeface="Calibri"/>
                <a:ea typeface="Calibri"/>
                <a:cs typeface="Calibri"/>
                <a:sym typeface="Calibri"/>
              </a:rPr>
              <a:t>yapmak</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az</a:t>
            </a:r>
            <a:r>
              <a:rPr lang="en-US" sz="1800" dirty="0">
                <a:latin typeface="Calibri"/>
                <a:ea typeface="Calibri"/>
                <a:cs typeface="Calibri"/>
                <a:sym typeface="Calibri"/>
              </a:rPr>
              <a:t> </a:t>
            </a:r>
            <a:r>
              <a:rPr lang="en-US" sz="1800" dirty="0" err="1">
                <a:latin typeface="Calibri"/>
                <a:ea typeface="Calibri"/>
                <a:cs typeface="Calibri"/>
                <a:sym typeface="Calibri"/>
              </a:rPr>
              <a:t>enerji</a:t>
            </a:r>
            <a:r>
              <a:rPr lang="en-US" sz="1800" dirty="0">
                <a:latin typeface="Calibri"/>
                <a:ea typeface="Calibri"/>
                <a:cs typeface="Calibri"/>
                <a:sym typeface="Calibri"/>
              </a:rPr>
              <a:t> </a:t>
            </a:r>
            <a:r>
              <a:rPr lang="en-US" sz="1800" dirty="0" err="1">
                <a:latin typeface="Calibri"/>
                <a:ea typeface="Calibri"/>
                <a:cs typeface="Calibri"/>
                <a:sym typeface="Calibri"/>
              </a:rPr>
              <a:t>gerektiren</a:t>
            </a:r>
            <a:r>
              <a:rPr lang="en-US" sz="1800" dirty="0">
                <a:latin typeface="Calibri"/>
                <a:ea typeface="Calibri"/>
                <a:cs typeface="Calibri"/>
                <a:sym typeface="Calibri"/>
              </a:rPr>
              <a:t> </a:t>
            </a:r>
            <a:r>
              <a:rPr lang="en-US" sz="1800" dirty="0" err="1">
                <a:latin typeface="Calibri"/>
                <a:ea typeface="Calibri"/>
                <a:cs typeface="Calibri"/>
                <a:sym typeface="Calibri"/>
              </a:rPr>
              <a:t>ürünler</a:t>
            </a:r>
            <a:r>
              <a:rPr lang="en-US" sz="1800" dirty="0">
                <a:latin typeface="Calibri"/>
                <a:ea typeface="Calibri"/>
                <a:cs typeface="Calibri"/>
                <a:sym typeface="Calibri"/>
              </a:rPr>
              <a:t> </a:t>
            </a:r>
            <a:r>
              <a:rPr lang="en-US" sz="1800" dirty="0" err="1">
                <a:latin typeface="Calibri"/>
                <a:ea typeface="Calibri"/>
                <a:cs typeface="Calibri"/>
                <a:sym typeface="Calibri"/>
              </a:rPr>
              <a:t>tasarlamaktır</a:t>
            </a:r>
            <a:r>
              <a:rPr lang="en-US" sz="1800" dirty="0">
                <a:latin typeface="Calibri"/>
                <a:ea typeface="Calibri"/>
                <a:cs typeface="Calibri"/>
                <a:sym typeface="Calibri"/>
              </a:rPr>
              <a:t>. </a:t>
            </a:r>
            <a:r>
              <a:rPr lang="en-US" sz="1800" dirty="0" err="1">
                <a:latin typeface="Calibri"/>
                <a:ea typeface="Calibri"/>
                <a:cs typeface="Calibri"/>
                <a:sym typeface="Calibri"/>
              </a:rPr>
              <a:t>Enerji</a:t>
            </a:r>
            <a:r>
              <a:rPr lang="en-US" sz="1800" dirty="0">
                <a:latin typeface="Calibri"/>
                <a:ea typeface="Calibri"/>
                <a:cs typeface="Calibri"/>
                <a:sym typeface="Calibri"/>
              </a:rPr>
              <a:t> </a:t>
            </a:r>
            <a:r>
              <a:rPr lang="en-US" sz="1800" dirty="0" err="1">
                <a:latin typeface="Calibri"/>
                <a:ea typeface="Calibri"/>
                <a:cs typeface="Calibri"/>
                <a:sym typeface="Calibri"/>
              </a:rPr>
              <a:t>açısından</a:t>
            </a:r>
            <a:r>
              <a:rPr lang="en-US" sz="1800" dirty="0">
                <a:latin typeface="Calibri"/>
                <a:ea typeface="Calibri"/>
                <a:cs typeface="Calibri"/>
                <a:sym typeface="Calibri"/>
              </a:rPr>
              <a:t> </a:t>
            </a:r>
            <a:r>
              <a:rPr lang="en-US" sz="1800" dirty="0" err="1">
                <a:latin typeface="Calibri"/>
                <a:ea typeface="Calibri"/>
                <a:cs typeface="Calibri"/>
                <a:sym typeface="Calibri"/>
              </a:rPr>
              <a:t>verimli</a:t>
            </a:r>
            <a:r>
              <a:rPr lang="en-US" sz="1800" dirty="0">
                <a:latin typeface="Calibri"/>
                <a:ea typeface="Calibri"/>
                <a:cs typeface="Calibri"/>
                <a:sym typeface="Calibri"/>
              </a:rPr>
              <a:t> </a:t>
            </a:r>
            <a:r>
              <a:rPr lang="en-US" sz="1800" dirty="0" err="1">
                <a:latin typeface="Calibri"/>
                <a:ea typeface="Calibri"/>
                <a:cs typeface="Calibri"/>
                <a:sym typeface="Calibri"/>
              </a:rPr>
              <a:t>tasarımlar</a:t>
            </a:r>
            <a:r>
              <a:rPr lang="en-US" sz="1800" dirty="0">
                <a:latin typeface="Calibri"/>
                <a:ea typeface="Calibri"/>
                <a:cs typeface="Calibri"/>
                <a:sym typeface="Calibri"/>
              </a:rPr>
              <a:t> </a:t>
            </a:r>
            <a:r>
              <a:rPr lang="en-US" sz="1800" dirty="0" err="1">
                <a:latin typeface="Calibri"/>
                <a:ea typeface="Calibri"/>
                <a:cs typeface="Calibri"/>
                <a:sym typeface="Calibri"/>
              </a:rPr>
              <a:t>daha</a:t>
            </a:r>
            <a:r>
              <a:rPr lang="en-US" sz="1800" dirty="0">
                <a:latin typeface="Calibri"/>
                <a:ea typeface="Calibri"/>
                <a:cs typeface="Calibri"/>
                <a:sym typeface="Calibri"/>
              </a:rPr>
              <a:t> </a:t>
            </a:r>
            <a:r>
              <a:rPr lang="en-US" sz="1800" dirty="0" err="1">
                <a:latin typeface="Calibri"/>
                <a:ea typeface="Calibri"/>
                <a:cs typeface="Calibri"/>
                <a:sym typeface="Calibri"/>
              </a:rPr>
              <a:t>düşük</a:t>
            </a:r>
            <a:r>
              <a:rPr lang="en-US" sz="1800" dirty="0">
                <a:latin typeface="Calibri"/>
                <a:ea typeface="Calibri"/>
                <a:cs typeface="Calibri"/>
                <a:sym typeface="Calibri"/>
              </a:rPr>
              <a:t> sera </a:t>
            </a:r>
            <a:r>
              <a:rPr lang="en-US" sz="1800" dirty="0" err="1">
                <a:latin typeface="Calibri"/>
                <a:ea typeface="Calibri"/>
                <a:cs typeface="Calibri"/>
                <a:sym typeface="Calibri"/>
              </a:rPr>
              <a:t>gazı</a:t>
            </a:r>
            <a:r>
              <a:rPr lang="en-US" sz="1800" dirty="0">
                <a:latin typeface="Calibri"/>
                <a:ea typeface="Calibri"/>
                <a:cs typeface="Calibri"/>
                <a:sym typeface="Calibri"/>
              </a:rPr>
              <a:t> </a:t>
            </a:r>
            <a:r>
              <a:rPr lang="en-US" sz="1800" dirty="0" err="1">
                <a:latin typeface="Calibri"/>
                <a:ea typeface="Calibri"/>
                <a:cs typeface="Calibri"/>
                <a:sym typeface="Calibri"/>
              </a:rPr>
              <a:t>emisyonlarına</a:t>
            </a:r>
            <a:r>
              <a:rPr lang="en-US" sz="1800" dirty="0">
                <a:latin typeface="Calibri"/>
                <a:ea typeface="Calibri"/>
                <a:cs typeface="Calibri"/>
                <a:sym typeface="Calibri"/>
              </a:rPr>
              <a:t> ve </a:t>
            </a:r>
            <a:r>
              <a:rPr lang="en-US" sz="1800" dirty="0" err="1">
                <a:latin typeface="Calibri"/>
                <a:ea typeface="Calibri"/>
                <a:cs typeface="Calibri"/>
                <a:sym typeface="Calibri"/>
              </a:rPr>
              <a:t>azaltılmış</a:t>
            </a:r>
            <a:r>
              <a:rPr lang="en-US" sz="1800" dirty="0">
                <a:latin typeface="Calibri"/>
                <a:ea typeface="Calibri"/>
                <a:cs typeface="Calibri"/>
                <a:sym typeface="Calibri"/>
              </a:rPr>
              <a:t> </a:t>
            </a:r>
            <a:r>
              <a:rPr lang="en-US" sz="1800" dirty="0" err="1">
                <a:latin typeface="Calibri"/>
                <a:ea typeface="Calibri"/>
                <a:cs typeface="Calibri"/>
                <a:sym typeface="Calibri"/>
              </a:rPr>
              <a:t>işletme</a:t>
            </a:r>
            <a:r>
              <a:rPr lang="en-US" sz="1800" dirty="0">
                <a:latin typeface="Calibri"/>
                <a:ea typeface="Calibri"/>
                <a:cs typeface="Calibri"/>
                <a:sym typeface="Calibri"/>
              </a:rPr>
              <a:t> </a:t>
            </a:r>
            <a:r>
              <a:rPr lang="en-US" sz="1800" dirty="0" err="1">
                <a:latin typeface="Calibri"/>
                <a:ea typeface="Calibri"/>
                <a:cs typeface="Calibri"/>
                <a:sym typeface="Calibri"/>
              </a:rPr>
              <a:t>maliyetlerine</a:t>
            </a:r>
            <a:r>
              <a:rPr lang="en-US" sz="1800" dirty="0">
                <a:latin typeface="Calibri"/>
                <a:ea typeface="Calibri"/>
                <a:cs typeface="Calibri"/>
                <a:sym typeface="Calibri"/>
              </a:rPr>
              <a:t> </a:t>
            </a:r>
            <a:r>
              <a:rPr lang="en-US" sz="1800" dirty="0" err="1">
                <a:latin typeface="Calibri"/>
                <a:ea typeface="Calibri"/>
                <a:cs typeface="Calibri"/>
                <a:sym typeface="Calibri"/>
              </a:rPr>
              <a:t>katkıda</a:t>
            </a:r>
            <a:r>
              <a:rPr lang="en-US" sz="1800" dirty="0">
                <a:latin typeface="Calibri"/>
                <a:ea typeface="Calibri"/>
                <a:cs typeface="Calibri"/>
                <a:sym typeface="Calibri"/>
              </a:rPr>
              <a:t> </a:t>
            </a:r>
            <a:r>
              <a:rPr lang="en-US" sz="1800" dirty="0" err="1">
                <a:latin typeface="Calibri"/>
                <a:ea typeface="Calibri"/>
                <a:cs typeface="Calibri"/>
                <a:sym typeface="Calibri"/>
              </a:rPr>
              <a:t>bulunur</a:t>
            </a:r>
            <a:r>
              <a:rPr lang="en-US" sz="1800" dirty="0">
                <a:latin typeface="Calibri"/>
                <a:ea typeface="Calibri"/>
                <a:cs typeface="Calibri"/>
                <a:sym typeface="Calibri"/>
              </a:rPr>
              <a:t>.</a:t>
            </a:r>
            <a:endParaRPr dirty="0"/>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200"/>
              <a:buFont typeface="Calibri"/>
              <a:buNone/>
            </a:pPr>
            <a:r>
              <a:rPr lang="en-US" dirty="0" err="1">
                <a:solidFill>
                  <a:schemeClr val="dk1"/>
                </a:solidFill>
              </a:rPr>
              <a:t>Araştırma</a:t>
            </a:r>
            <a:r>
              <a:rPr lang="en-US" dirty="0">
                <a:solidFill>
                  <a:schemeClr val="dk1"/>
                </a:solidFill>
              </a:rPr>
              <a:t> ve </a:t>
            </a:r>
            <a:r>
              <a:rPr lang="en-US" dirty="0" err="1">
                <a:solidFill>
                  <a:schemeClr val="dk1"/>
                </a:solidFill>
              </a:rPr>
              <a:t>analiz</a:t>
            </a:r>
            <a:r>
              <a:rPr lang="en-US" dirty="0">
                <a:solidFill>
                  <a:schemeClr val="dk1"/>
                </a:solidFill>
              </a:rPr>
              <a:t>, </a:t>
            </a:r>
            <a:r>
              <a:rPr lang="en-US" dirty="0" err="1">
                <a:solidFill>
                  <a:schemeClr val="dk1"/>
                </a:solidFill>
              </a:rPr>
              <a:t>sürdürülebilir</a:t>
            </a:r>
            <a:r>
              <a:rPr lang="en-US" dirty="0">
                <a:solidFill>
                  <a:schemeClr val="dk1"/>
                </a:solidFill>
              </a:rPr>
              <a:t> </a:t>
            </a:r>
            <a:r>
              <a:rPr lang="en-US" dirty="0" err="1">
                <a:solidFill>
                  <a:schemeClr val="dk1"/>
                </a:solidFill>
              </a:rPr>
              <a:t>ayakkabı</a:t>
            </a:r>
            <a:r>
              <a:rPr lang="en-US" dirty="0">
                <a:solidFill>
                  <a:schemeClr val="dk1"/>
                </a:solidFill>
              </a:rPr>
              <a:t> </a:t>
            </a:r>
            <a:r>
              <a:rPr lang="en-US" dirty="0" err="1">
                <a:solidFill>
                  <a:schemeClr val="dk1"/>
                </a:solidFill>
              </a:rPr>
              <a:t>tasarımında</a:t>
            </a:r>
            <a:r>
              <a:rPr lang="en-US" dirty="0">
                <a:solidFill>
                  <a:schemeClr val="dk1"/>
                </a:solidFill>
              </a:rPr>
              <a:t> </a:t>
            </a:r>
            <a:r>
              <a:rPr lang="en-US" dirty="0" err="1">
                <a:solidFill>
                  <a:schemeClr val="dk1"/>
                </a:solidFill>
              </a:rPr>
              <a:t>önemli</a:t>
            </a:r>
            <a:r>
              <a:rPr lang="en-US" dirty="0">
                <a:solidFill>
                  <a:schemeClr val="dk1"/>
                </a:solidFill>
              </a:rPr>
              <a:t> </a:t>
            </a:r>
            <a:r>
              <a:rPr lang="en-US" dirty="0" err="1">
                <a:solidFill>
                  <a:schemeClr val="dk1"/>
                </a:solidFill>
              </a:rPr>
              <a:t>bir</a:t>
            </a:r>
            <a:r>
              <a:rPr lang="en-US" dirty="0">
                <a:solidFill>
                  <a:schemeClr val="dk1"/>
                </a:solidFill>
              </a:rPr>
              <a:t> </a:t>
            </a:r>
            <a:r>
              <a:rPr lang="en-US" dirty="0" err="1">
                <a:solidFill>
                  <a:schemeClr val="dk1"/>
                </a:solidFill>
              </a:rPr>
              <a:t>rol</a:t>
            </a:r>
            <a:r>
              <a:rPr lang="en-US" dirty="0">
                <a:solidFill>
                  <a:schemeClr val="dk1"/>
                </a:solidFill>
              </a:rPr>
              <a:t> </a:t>
            </a:r>
            <a:r>
              <a:rPr lang="en-US" dirty="0" err="1">
                <a:solidFill>
                  <a:schemeClr val="dk1"/>
                </a:solidFill>
              </a:rPr>
              <a:t>oynar</a:t>
            </a:r>
            <a:r>
              <a:rPr lang="en-US" dirty="0">
                <a:solidFill>
                  <a:schemeClr val="dk1"/>
                </a:solidFill>
              </a:rPr>
              <a:t>. </a:t>
            </a:r>
            <a:r>
              <a:rPr lang="en-US" dirty="0" err="1">
                <a:solidFill>
                  <a:schemeClr val="dk1"/>
                </a:solidFill>
              </a:rPr>
              <a:t>Çevre</a:t>
            </a:r>
            <a:r>
              <a:rPr lang="en-US" dirty="0">
                <a:solidFill>
                  <a:schemeClr val="dk1"/>
                </a:solidFill>
              </a:rPr>
              <a:t> </a:t>
            </a:r>
            <a:r>
              <a:rPr lang="en-US" dirty="0" err="1">
                <a:solidFill>
                  <a:schemeClr val="dk1"/>
                </a:solidFill>
              </a:rPr>
              <a:t>dostu</a:t>
            </a:r>
            <a:r>
              <a:rPr lang="en-US" dirty="0">
                <a:solidFill>
                  <a:schemeClr val="dk1"/>
                </a:solidFill>
              </a:rPr>
              <a:t> ve </a:t>
            </a:r>
            <a:r>
              <a:rPr lang="en-US" dirty="0" err="1">
                <a:solidFill>
                  <a:schemeClr val="dk1"/>
                </a:solidFill>
              </a:rPr>
              <a:t>sosyal</a:t>
            </a:r>
            <a:r>
              <a:rPr lang="en-US" dirty="0">
                <a:solidFill>
                  <a:schemeClr val="dk1"/>
                </a:solidFill>
              </a:rPr>
              <a:t> </a:t>
            </a:r>
            <a:r>
              <a:rPr lang="en-US" dirty="0" err="1">
                <a:solidFill>
                  <a:schemeClr val="dk1"/>
                </a:solidFill>
              </a:rPr>
              <a:t>açıdan</a:t>
            </a:r>
            <a:r>
              <a:rPr lang="en-US" dirty="0">
                <a:solidFill>
                  <a:schemeClr val="dk1"/>
                </a:solidFill>
              </a:rPr>
              <a:t> </a:t>
            </a:r>
            <a:r>
              <a:rPr lang="en-US" dirty="0" err="1">
                <a:solidFill>
                  <a:schemeClr val="dk1"/>
                </a:solidFill>
              </a:rPr>
              <a:t>sorumlu</a:t>
            </a:r>
            <a:r>
              <a:rPr lang="en-US" dirty="0">
                <a:solidFill>
                  <a:schemeClr val="dk1"/>
                </a:solidFill>
              </a:rPr>
              <a:t> </a:t>
            </a:r>
            <a:r>
              <a:rPr lang="en-US" dirty="0" err="1">
                <a:solidFill>
                  <a:schemeClr val="dk1"/>
                </a:solidFill>
              </a:rPr>
              <a:t>ayakkabı</a:t>
            </a:r>
            <a:r>
              <a:rPr lang="en-US" dirty="0">
                <a:solidFill>
                  <a:schemeClr val="dk1"/>
                </a:solidFill>
              </a:rPr>
              <a:t> </a:t>
            </a:r>
            <a:r>
              <a:rPr lang="en-US" dirty="0" err="1">
                <a:solidFill>
                  <a:schemeClr val="dk1"/>
                </a:solidFill>
              </a:rPr>
              <a:t>ürünleri</a:t>
            </a:r>
            <a:r>
              <a:rPr lang="en-US" dirty="0">
                <a:solidFill>
                  <a:schemeClr val="dk1"/>
                </a:solidFill>
              </a:rPr>
              <a:t> </a:t>
            </a:r>
            <a:r>
              <a:rPr lang="en-US" dirty="0" err="1">
                <a:solidFill>
                  <a:schemeClr val="dk1"/>
                </a:solidFill>
              </a:rPr>
              <a:t>geliştirmek</a:t>
            </a:r>
            <a:r>
              <a:rPr lang="en-US" dirty="0">
                <a:solidFill>
                  <a:schemeClr val="dk1"/>
                </a:solidFill>
              </a:rPr>
              <a:t> </a:t>
            </a:r>
            <a:r>
              <a:rPr lang="en-US" dirty="0" err="1">
                <a:solidFill>
                  <a:schemeClr val="dk1"/>
                </a:solidFill>
              </a:rPr>
              <a:t>için</a:t>
            </a:r>
            <a:r>
              <a:rPr lang="en-US" dirty="0">
                <a:solidFill>
                  <a:schemeClr val="dk1"/>
                </a:solidFill>
              </a:rPr>
              <a:t> </a:t>
            </a:r>
            <a:r>
              <a:rPr lang="en-US" dirty="0" err="1">
                <a:solidFill>
                  <a:schemeClr val="dk1"/>
                </a:solidFill>
              </a:rPr>
              <a:t>tasarımcıların</a:t>
            </a:r>
            <a:r>
              <a:rPr lang="en-US" dirty="0">
                <a:solidFill>
                  <a:schemeClr val="dk1"/>
                </a:solidFill>
              </a:rPr>
              <a:t> ve </a:t>
            </a:r>
            <a:r>
              <a:rPr lang="en-US" dirty="0" err="1">
                <a:solidFill>
                  <a:schemeClr val="dk1"/>
                </a:solidFill>
              </a:rPr>
              <a:t>şirketlerin</a:t>
            </a:r>
            <a:r>
              <a:rPr lang="en-US" dirty="0">
                <a:solidFill>
                  <a:schemeClr val="dk1"/>
                </a:solidFill>
              </a:rPr>
              <a:t> bilgi </a:t>
            </a:r>
            <a:r>
              <a:rPr lang="en-US" dirty="0" err="1">
                <a:solidFill>
                  <a:schemeClr val="dk1"/>
                </a:solidFill>
              </a:rPr>
              <a:t>toplaması</a:t>
            </a:r>
            <a:r>
              <a:rPr lang="en-US" dirty="0">
                <a:solidFill>
                  <a:schemeClr val="dk1"/>
                </a:solidFill>
              </a:rPr>
              <a:t>, </a:t>
            </a:r>
            <a:r>
              <a:rPr lang="en-US" dirty="0" err="1">
                <a:solidFill>
                  <a:schemeClr val="dk1"/>
                </a:solidFill>
              </a:rPr>
              <a:t>kararlarının</a:t>
            </a:r>
            <a:r>
              <a:rPr lang="en-US" dirty="0">
                <a:solidFill>
                  <a:schemeClr val="dk1"/>
                </a:solidFill>
              </a:rPr>
              <a:t> </a:t>
            </a:r>
            <a:r>
              <a:rPr lang="en-US" dirty="0" err="1">
                <a:solidFill>
                  <a:schemeClr val="dk1"/>
                </a:solidFill>
              </a:rPr>
              <a:t>etkisini</a:t>
            </a:r>
            <a:r>
              <a:rPr lang="en-US" dirty="0">
                <a:solidFill>
                  <a:schemeClr val="dk1"/>
                </a:solidFill>
              </a:rPr>
              <a:t> </a:t>
            </a:r>
            <a:r>
              <a:rPr lang="en-US" dirty="0" err="1">
                <a:solidFill>
                  <a:schemeClr val="dk1"/>
                </a:solidFill>
              </a:rPr>
              <a:t>değerlendirmesi</a:t>
            </a:r>
            <a:r>
              <a:rPr lang="en-US" dirty="0">
                <a:solidFill>
                  <a:schemeClr val="dk1"/>
                </a:solidFill>
              </a:rPr>
              <a:t> ve </a:t>
            </a:r>
            <a:r>
              <a:rPr lang="en-US" dirty="0" err="1">
                <a:solidFill>
                  <a:schemeClr val="dk1"/>
                </a:solidFill>
              </a:rPr>
              <a:t>tasarım</a:t>
            </a:r>
            <a:r>
              <a:rPr lang="en-US" dirty="0">
                <a:solidFill>
                  <a:schemeClr val="dk1"/>
                </a:solidFill>
              </a:rPr>
              <a:t> </a:t>
            </a:r>
            <a:r>
              <a:rPr lang="en-US" dirty="0" err="1">
                <a:solidFill>
                  <a:schemeClr val="dk1"/>
                </a:solidFill>
              </a:rPr>
              <a:t>süreci</a:t>
            </a:r>
            <a:r>
              <a:rPr lang="en-US" dirty="0">
                <a:solidFill>
                  <a:schemeClr val="dk1"/>
                </a:solidFill>
              </a:rPr>
              <a:t> </a:t>
            </a:r>
            <a:r>
              <a:rPr lang="en-US" dirty="0" err="1">
                <a:solidFill>
                  <a:schemeClr val="dk1"/>
                </a:solidFill>
              </a:rPr>
              <a:t>boyunca</a:t>
            </a:r>
            <a:r>
              <a:rPr lang="en-US" dirty="0">
                <a:solidFill>
                  <a:schemeClr val="dk1"/>
                </a:solidFill>
              </a:rPr>
              <a:t> </a:t>
            </a:r>
            <a:r>
              <a:rPr lang="en-US" dirty="0" err="1">
                <a:solidFill>
                  <a:schemeClr val="dk1"/>
                </a:solidFill>
              </a:rPr>
              <a:t>bilinçli</a:t>
            </a:r>
            <a:r>
              <a:rPr lang="en-US" dirty="0">
                <a:solidFill>
                  <a:schemeClr val="dk1"/>
                </a:solidFill>
              </a:rPr>
              <a:t> </a:t>
            </a:r>
            <a:r>
              <a:rPr lang="en-US" dirty="0" err="1">
                <a:solidFill>
                  <a:schemeClr val="dk1"/>
                </a:solidFill>
              </a:rPr>
              <a:t>seçimler</a:t>
            </a:r>
            <a:r>
              <a:rPr lang="en-US" dirty="0">
                <a:solidFill>
                  <a:schemeClr val="dk1"/>
                </a:solidFill>
              </a:rPr>
              <a:t> </a:t>
            </a:r>
            <a:r>
              <a:rPr lang="en-US" dirty="0" err="1">
                <a:solidFill>
                  <a:schemeClr val="dk1"/>
                </a:solidFill>
              </a:rPr>
              <a:t>yapması</a:t>
            </a:r>
            <a:r>
              <a:rPr lang="en-US" dirty="0">
                <a:solidFill>
                  <a:schemeClr val="dk1"/>
                </a:solidFill>
              </a:rPr>
              <a:t> </a:t>
            </a:r>
            <a:r>
              <a:rPr lang="en-US" dirty="0" err="1">
                <a:solidFill>
                  <a:schemeClr val="dk1"/>
                </a:solidFill>
              </a:rPr>
              <a:t>gerekir</a:t>
            </a:r>
            <a:r>
              <a:rPr lang="en-US" dirty="0">
                <a:solidFill>
                  <a:schemeClr val="dk1"/>
                </a:solidFill>
              </a:rPr>
              <a:t>.</a:t>
            </a:r>
          </a:p>
          <a:p>
            <a:pPr marL="0" marR="0" lvl="0" indent="0" algn="just" rtl="0">
              <a:lnSpc>
                <a:spcPct val="110000"/>
              </a:lnSpc>
              <a:spcBef>
                <a:spcPts val="0"/>
              </a:spcBef>
              <a:spcAft>
                <a:spcPts val="0"/>
              </a:spcAft>
              <a:buClr>
                <a:schemeClr val="dk1"/>
              </a:buClr>
              <a:buSzPts val="1200"/>
              <a:buFont typeface="Calibri"/>
              <a:buNone/>
            </a:pPr>
            <a:r>
              <a:rPr lang="en-US" dirty="0" err="1">
                <a:solidFill>
                  <a:schemeClr val="dk1"/>
                </a:solidFill>
              </a:rPr>
              <a:t>Araştırma</a:t>
            </a:r>
            <a:r>
              <a:rPr lang="en-US" dirty="0">
                <a:solidFill>
                  <a:schemeClr val="dk1"/>
                </a:solidFill>
              </a:rPr>
              <a:t> ve </a:t>
            </a:r>
            <a:r>
              <a:rPr lang="en-US" dirty="0" err="1">
                <a:solidFill>
                  <a:schemeClr val="dk1"/>
                </a:solidFill>
              </a:rPr>
              <a:t>analiz</a:t>
            </a:r>
            <a:r>
              <a:rPr lang="en-US" dirty="0">
                <a:solidFill>
                  <a:schemeClr val="dk1"/>
                </a:solidFill>
              </a:rPr>
              <a:t>, </a:t>
            </a:r>
            <a:r>
              <a:rPr lang="en-US" dirty="0" err="1">
                <a:solidFill>
                  <a:schemeClr val="dk1"/>
                </a:solidFill>
              </a:rPr>
              <a:t>sürdürülebilir</a:t>
            </a:r>
            <a:r>
              <a:rPr lang="en-US" dirty="0">
                <a:solidFill>
                  <a:schemeClr val="dk1"/>
                </a:solidFill>
              </a:rPr>
              <a:t> </a:t>
            </a:r>
            <a:r>
              <a:rPr lang="en-US" dirty="0" err="1">
                <a:solidFill>
                  <a:schemeClr val="dk1"/>
                </a:solidFill>
              </a:rPr>
              <a:t>ayakkabı</a:t>
            </a:r>
            <a:r>
              <a:rPr lang="en-US" dirty="0">
                <a:solidFill>
                  <a:schemeClr val="dk1"/>
                </a:solidFill>
              </a:rPr>
              <a:t> </a:t>
            </a:r>
            <a:r>
              <a:rPr lang="en-US" dirty="0" err="1">
                <a:solidFill>
                  <a:schemeClr val="dk1"/>
                </a:solidFill>
              </a:rPr>
              <a:t>tasarımı</a:t>
            </a:r>
            <a:r>
              <a:rPr lang="en-US" dirty="0">
                <a:solidFill>
                  <a:schemeClr val="dk1"/>
                </a:solidFill>
              </a:rPr>
              <a:t> </a:t>
            </a:r>
            <a:r>
              <a:rPr lang="en-US" dirty="0" err="1">
                <a:solidFill>
                  <a:schemeClr val="dk1"/>
                </a:solidFill>
              </a:rPr>
              <a:t>alanında</a:t>
            </a:r>
            <a:r>
              <a:rPr lang="en-US" dirty="0">
                <a:solidFill>
                  <a:schemeClr val="dk1"/>
                </a:solidFill>
              </a:rPr>
              <a:t> </a:t>
            </a:r>
            <a:r>
              <a:rPr lang="en-US" dirty="0" err="1">
                <a:solidFill>
                  <a:schemeClr val="dk1"/>
                </a:solidFill>
              </a:rPr>
              <a:t>temeldir</a:t>
            </a:r>
            <a:r>
              <a:rPr lang="en-US" dirty="0">
                <a:solidFill>
                  <a:schemeClr val="dk1"/>
                </a:solidFill>
              </a:rPr>
              <a:t> ve </a:t>
            </a:r>
            <a:r>
              <a:rPr lang="en-US" dirty="0" err="1">
                <a:solidFill>
                  <a:schemeClr val="dk1"/>
                </a:solidFill>
              </a:rPr>
              <a:t>tasarımcıları</a:t>
            </a:r>
            <a:r>
              <a:rPr lang="en-US" dirty="0">
                <a:solidFill>
                  <a:schemeClr val="dk1"/>
                </a:solidFill>
              </a:rPr>
              <a:t> ve </a:t>
            </a:r>
            <a:r>
              <a:rPr lang="en-US" dirty="0" err="1">
                <a:solidFill>
                  <a:schemeClr val="dk1"/>
                </a:solidFill>
              </a:rPr>
              <a:t>şirketleri</a:t>
            </a:r>
            <a:r>
              <a:rPr lang="en-US" dirty="0">
                <a:solidFill>
                  <a:schemeClr val="dk1"/>
                </a:solidFill>
              </a:rPr>
              <a:t> </a:t>
            </a:r>
            <a:r>
              <a:rPr lang="en-US" dirty="0" err="1">
                <a:solidFill>
                  <a:schemeClr val="dk1"/>
                </a:solidFill>
              </a:rPr>
              <a:t>çevre</a:t>
            </a:r>
            <a:r>
              <a:rPr lang="en-US" dirty="0">
                <a:solidFill>
                  <a:schemeClr val="dk1"/>
                </a:solidFill>
              </a:rPr>
              <a:t> </a:t>
            </a:r>
            <a:r>
              <a:rPr lang="en-US" dirty="0" err="1">
                <a:solidFill>
                  <a:schemeClr val="dk1"/>
                </a:solidFill>
              </a:rPr>
              <a:t>dostu</a:t>
            </a:r>
            <a:r>
              <a:rPr lang="en-US" dirty="0">
                <a:solidFill>
                  <a:schemeClr val="dk1"/>
                </a:solidFill>
              </a:rPr>
              <a:t> ve </a:t>
            </a:r>
            <a:r>
              <a:rPr lang="en-US" dirty="0" err="1">
                <a:solidFill>
                  <a:schemeClr val="dk1"/>
                </a:solidFill>
              </a:rPr>
              <a:t>sosyal</a:t>
            </a:r>
            <a:r>
              <a:rPr lang="en-US" dirty="0">
                <a:solidFill>
                  <a:schemeClr val="dk1"/>
                </a:solidFill>
              </a:rPr>
              <a:t> </a:t>
            </a:r>
            <a:r>
              <a:rPr lang="en-US" dirty="0" err="1">
                <a:solidFill>
                  <a:schemeClr val="dk1"/>
                </a:solidFill>
              </a:rPr>
              <a:t>açıdan</a:t>
            </a:r>
            <a:r>
              <a:rPr lang="en-US" dirty="0">
                <a:solidFill>
                  <a:schemeClr val="dk1"/>
                </a:solidFill>
              </a:rPr>
              <a:t> </a:t>
            </a:r>
            <a:r>
              <a:rPr lang="en-US" dirty="0" err="1">
                <a:solidFill>
                  <a:schemeClr val="dk1"/>
                </a:solidFill>
              </a:rPr>
              <a:t>sorumlu</a:t>
            </a:r>
            <a:r>
              <a:rPr lang="en-US" dirty="0">
                <a:solidFill>
                  <a:schemeClr val="dk1"/>
                </a:solidFill>
              </a:rPr>
              <a:t> </a:t>
            </a:r>
            <a:r>
              <a:rPr lang="en-US" dirty="0" err="1">
                <a:solidFill>
                  <a:schemeClr val="dk1"/>
                </a:solidFill>
              </a:rPr>
              <a:t>ürünlere</a:t>
            </a:r>
            <a:r>
              <a:rPr lang="en-US" dirty="0">
                <a:solidFill>
                  <a:schemeClr val="dk1"/>
                </a:solidFill>
              </a:rPr>
              <a:t> </a:t>
            </a:r>
            <a:r>
              <a:rPr lang="en-US" dirty="0" err="1">
                <a:solidFill>
                  <a:schemeClr val="dk1"/>
                </a:solidFill>
              </a:rPr>
              <a:t>yönlendirir</a:t>
            </a:r>
            <a:r>
              <a:rPr lang="en-US" dirty="0">
                <a:solidFill>
                  <a:schemeClr val="dk1"/>
                </a:solidFill>
              </a:rPr>
              <a:t>. Bu </a:t>
            </a:r>
            <a:r>
              <a:rPr lang="en-US" dirty="0" err="1">
                <a:solidFill>
                  <a:schemeClr val="dk1"/>
                </a:solidFill>
              </a:rPr>
              <a:t>sürecin</a:t>
            </a:r>
            <a:r>
              <a:rPr lang="en-US" dirty="0">
                <a:solidFill>
                  <a:schemeClr val="dk1"/>
                </a:solidFill>
              </a:rPr>
              <a:t> </a:t>
            </a:r>
            <a:r>
              <a:rPr lang="en-US" dirty="0" err="1">
                <a:solidFill>
                  <a:schemeClr val="dk1"/>
                </a:solidFill>
              </a:rPr>
              <a:t>temel</a:t>
            </a:r>
            <a:r>
              <a:rPr lang="en-US" dirty="0">
                <a:solidFill>
                  <a:schemeClr val="dk1"/>
                </a:solidFill>
              </a:rPr>
              <a:t> </a:t>
            </a:r>
            <a:r>
              <a:rPr lang="en-US" dirty="0" err="1">
                <a:solidFill>
                  <a:schemeClr val="dk1"/>
                </a:solidFill>
              </a:rPr>
              <a:t>yönleri</a:t>
            </a:r>
            <a:r>
              <a:rPr lang="en-US" dirty="0">
                <a:solidFill>
                  <a:schemeClr val="dk1"/>
                </a:solidFill>
              </a:rPr>
              <a:t> </a:t>
            </a:r>
            <a:r>
              <a:rPr lang="en-US" dirty="0" err="1">
                <a:solidFill>
                  <a:schemeClr val="dk1"/>
                </a:solidFill>
              </a:rPr>
              <a:t>arasında</a:t>
            </a:r>
            <a:r>
              <a:rPr lang="en-US" dirty="0">
                <a:solidFill>
                  <a:schemeClr val="dk1"/>
                </a:solidFill>
              </a:rPr>
              <a:t> </a:t>
            </a:r>
            <a:r>
              <a:rPr lang="en-US" dirty="0" err="1">
                <a:solidFill>
                  <a:schemeClr val="dk1"/>
                </a:solidFill>
              </a:rPr>
              <a:t>malzeme</a:t>
            </a:r>
            <a:r>
              <a:rPr lang="en-US" dirty="0">
                <a:solidFill>
                  <a:schemeClr val="dk1"/>
                </a:solidFill>
              </a:rPr>
              <a:t> </a:t>
            </a:r>
            <a:r>
              <a:rPr lang="en-US" dirty="0" err="1">
                <a:solidFill>
                  <a:schemeClr val="dk1"/>
                </a:solidFill>
              </a:rPr>
              <a:t>seçimi</a:t>
            </a:r>
            <a:r>
              <a:rPr lang="en-US" dirty="0">
                <a:solidFill>
                  <a:schemeClr val="dk1"/>
                </a:solidFill>
              </a:rPr>
              <a:t>, </a:t>
            </a:r>
            <a:r>
              <a:rPr lang="en-US" dirty="0" err="1">
                <a:solidFill>
                  <a:schemeClr val="dk1"/>
                </a:solidFill>
              </a:rPr>
              <a:t>yaşam</a:t>
            </a:r>
            <a:r>
              <a:rPr lang="en-US" dirty="0">
                <a:solidFill>
                  <a:schemeClr val="dk1"/>
                </a:solidFill>
              </a:rPr>
              <a:t> </a:t>
            </a:r>
            <a:r>
              <a:rPr lang="en-US" dirty="0" err="1">
                <a:solidFill>
                  <a:schemeClr val="dk1"/>
                </a:solidFill>
              </a:rPr>
              <a:t>döngüsü</a:t>
            </a:r>
            <a:r>
              <a:rPr lang="en-US" dirty="0">
                <a:solidFill>
                  <a:schemeClr val="dk1"/>
                </a:solidFill>
              </a:rPr>
              <a:t> </a:t>
            </a:r>
            <a:r>
              <a:rPr lang="en-US" dirty="0" err="1">
                <a:solidFill>
                  <a:schemeClr val="dk1"/>
                </a:solidFill>
              </a:rPr>
              <a:t>değerlendirmesi</a:t>
            </a:r>
            <a:r>
              <a:rPr lang="en-US" dirty="0">
                <a:solidFill>
                  <a:schemeClr val="dk1"/>
                </a:solidFill>
              </a:rPr>
              <a:t> (LCA), </a:t>
            </a:r>
            <a:r>
              <a:rPr lang="en-US" dirty="0" err="1">
                <a:solidFill>
                  <a:schemeClr val="dk1"/>
                </a:solidFill>
              </a:rPr>
              <a:t>tedarik</a:t>
            </a:r>
            <a:r>
              <a:rPr lang="en-US" dirty="0">
                <a:solidFill>
                  <a:schemeClr val="dk1"/>
                </a:solidFill>
              </a:rPr>
              <a:t> </a:t>
            </a:r>
            <a:r>
              <a:rPr lang="en-US" dirty="0" err="1">
                <a:solidFill>
                  <a:schemeClr val="dk1"/>
                </a:solidFill>
              </a:rPr>
              <a:t>zinciri</a:t>
            </a:r>
            <a:r>
              <a:rPr lang="en-US" dirty="0">
                <a:solidFill>
                  <a:schemeClr val="dk1"/>
                </a:solidFill>
              </a:rPr>
              <a:t> </a:t>
            </a:r>
            <a:r>
              <a:rPr lang="en-US" dirty="0" err="1">
                <a:solidFill>
                  <a:schemeClr val="dk1"/>
                </a:solidFill>
              </a:rPr>
              <a:t>analizi</a:t>
            </a:r>
            <a:r>
              <a:rPr lang="en-US" dirty="0">
                <a:solidFill>
                  <a:schemeClr val="dk1"/>
                </a:solidFill>
              </a:rPr>
              <a:t>, </a:t>
            </a:r>
            <a:r>
              <a:rPr lang="en-US" dirty="0" err="1">
                <a:solidFill>
                  <a:schemeClr val="dk1"/>
                </a:solidFill>
              </a:rPr>
              <a:t>sökme</a:t>
            </a:r>
            <a:r>
              <a:rPr lang="en-US" dirty="0">
                <a:solidFill>
                  <a:schemeClr val="dk1"/>
                </a:solidFill>
              </a:rPr>
              <a:t> </a:t>
            </a:r>
            <a:r>
              <a:rPr lang="en-US" dirty="0" err="1">
                <a:solidFill>
                  <a:schemeClr val="dk1"/>
                </a:solidFill>
              </a:rPr>
              <a:t>tasarımı</a:t>
            </a:r>
            <a:r>
              <a:rPr lang="en-US" dirty="0">
                <a:solidFill>
                  <a:schemeClr val="dk1"/>
                </a:solidFill>
              </a:rPr>
              <a:t>, </a:t>
            </a:r>
            <a:r>
              <a:rPr lang="en-US" dirty="0" err="1">
                <a:solidFill>
                  <a:schemeClr val="dk1"/>
                </a:solidFill>
              </a:rPr>
              <a:t>tüketici</a:t>
            </a:r>
            <a:r>
              <a:rPr lang="en-US" dirty="0">
                <a:solidFill>
                  <a:schemeClr val="dk1"/>
                </a:solidFill>
              </a:rPr>
              <a:t> </a:t>
            </a:r>
            <a:r>
              <a:rPr lang="en-US" dirty="0" err="1">
                <a:solidFill>
                  <a:schemeClr val="dk1"/>
                </a:solidFill>
              </a:rPr>
              <a:t>davranışları</a:t>
            </a:r>
            <a:r>
              <a:rPr lang="en-US" dirty="0">
                <a:solidFill>
                  <a:schemeClr val="dk1"/>
                </a:solidFill>
              </a:rPr>
              <a:t> </a:t>
            </a:r>
            <a:r>
              <a:rPr lang="en-US" dirty="0" err="1">
                <a:solidFill>
                  <a:schemeClr val="dk1"/>
                </a:solidFill>
              </a:rPr>
              <a:t>araştırması</a:t>
            </a:r>
            <a:r>
              <a:rPr lang="en-US" dirty="0">
                <a:solidFill>
                  <a:schemeClr val="dk1"/>
                </a:solidFill>
              </a:rPr>
              <a:t>, </a:t>
            </a:r>
            <a:r>
              <a:rPr lang="en-US" dirty="0" err="1">
                <a:solidFill>
                  <a:schemeClr val="dk1"/>
                </a:solidFill>
              </a:rPr>
              <a:t>düzenleyici</a:t>
            </a:r>
            <a:r>
              <a:rPr lang="en-US" dirty="0">
                <a:solidFill>
                  <a:schemeClr val="dk1"/>
                </a:solidFill>
              </a:rPr>
              <a:t> </a:t>
            </a:r>
            <a:r>
              <a:rPr lang="en-US" dirty="0" err="1">
                <a:solidFill>
                  <a:schemeClr val="dk1"/>
                </a:solidFill>
              </a:rPr>
              <a:t>uyumluluk</a:t>
            </a:r>
            <a:r>
              <a:rPr lang="en-US" dirty="0">
                <a:solidFill>
                  <a:schemeClr val="dk1"/>
                </a:solidFill>
              </a:rPr>
              <a:t>, </a:t>
            </a:r>
            <a:r>
              <a:rPr lang="en-US" dirty="0" err="1">
                <a:solidFill>
                  <a:schemeClr val="dk1"/>
                </a:solidFill>
              </a:rPr>
              <a:t>malzeme</a:t>
            </a:r>
            <a:r>
              <a:rPr lang="en-US" dirty="0">
                <a:solidFill>
                  <a:schemeClr val="dk1"/>
                </a:solidFill>
              </a:rPr>
              <a:t> </a:t>
            </a:r>
            <a:r>
              <a:rPr lang="en-US" dirty="0" err="1">
                <a:solidFill>
                  <a:schemeClr val="dk1"/>
                </a:solidFill>
              </a:rPr>
              <a:t>temini</a:t>
            </a:r>
            <a:r>
              <a:rPr lang="en-US" dirty="0">
                <a:solidFill>
                  <a:schemeClr val="dk1"/>
                </a:solidFill>
              </a:rPr>
              <a:t>, </a:t>
            </a:r>
            <a:r>
              <a:rPr lang="en-US" dirty="0" err="1">
                <a:solidFill>
                  <a:schemeClr val="dk1"/>
                </a:solidFill>
              </a:rPr>
              <a:t>karbon</a:t>
            </a:r>
            <a:r>
              <a:rPr lang="en-US" dirty="0">
                <a:solidFill>
                  <a:schemeClr val="dk1"/>
                </a:solidFill>
              </a:rPr>
              <a:t> </a:t>
            </a:r>
            <a:r>
              <a:rPr lang="en-US" dirty="0" err="1">
                <a:solidFill>
                  <a:schemeClr val="dk1"/>
                </a:solidFill>
              </a:rPr>
              <a:t>ayak</a:t>
            </a:r>
            <a:r>
              <a:rPr lang="en-US" dirty="0">
                <a:solidFill>
                  <a:schemeClr val="dk1"/>
                </a:solidFill>
              </a:rPr>
              <a:t> </a:t>
            </a:r>
            <a:r>
              <a:rPr lang="en-US" dirty="0" err="1">
                <a:solidFill>
                  <a:schemeClr val="dk1"/>
                </a:solidFill>
              </a:rPr>
              <a:t>izi</a:t>
            </a:r>
            <a:r>
              <a:rPr lang="en-US" dirty="0">
                <a:solidFill>
                  <a:schemeClr val="dk1"/>
                </a:solidFill>
              </a:rPr>
              <a:t> </a:t>
            </a:r>
            <a:r>
              <a:rPr lang="en-US" dirty="0" err="1">
                <a:solidFill>
                  <a:schemeClr val="dk1"/>
                </a:solidFill>
              </a:rPr>
              <a:t>analizi</a:t>
            </a:r>
            <a:r>
              <a:rPr lang="en-US" dirty="0">
                <a:solidFill>
                  <a:schemeClr val="dk1"/>
                </a:solidFill>
              </a:rPr>
              <a:t>, </a:t>
            </a:r>
            <a:r>
              <a:rPr lang="en-US" dirty="0" err="1">
                <a:solidFill>
                  <a:schemeClr val="dk1"/>
                </a:solidFill>
              </a:rPr>
              <a:t>prototip</a:t>
            </a:r>
            <a:r>
              <a:rPr lang="en-US" dirty="0">
                <a:solidFill>
                  <a:schemeClr val="dk1"/>
                </a:solidFill>
              </a:rPr>
              <a:t> </a:t>
            </a:r>
            <a:r>
              <a:rPr lang="en-US" dirty="0" err="1">
                <a:solidFill>
                  <a:schemeClr val="dk1"/>
                </a:solidFill>
              </a:rPr>
              <a:t>testi</a:t>
            </a:r>
            <a:r>
              <a:rPr lang="en-US" dirty="0">
                <a:solidFill>
                  <a:schemeClr val="dk1"/>
                </a:solidFill>
              </a:rPr>
              <a:t>, </a:t>
            </a:r>
            <a:r>
              <a:rPr lang="en-US" dirty="0" err="1">
                <a:solidFill>
                  <a:schemeClr val="dk1"/>
                </a:solidFill>
              </a:rPr>
              <a:t>maliyet-fayda</a:t>
            </a:r>
            <a:r>
              <a:rPr lang="en-US" dirty="0">
                <a:solidFill>
                  <a:schemeClr val="dk1"/>
                </a:solidFill>
              </a:rPr>
              <a:t> </a:t>
            </a:r>
            <a:r>
              <a:rPr lang="en-US" dirty="0" err="1">
                <a:solidFill>
                  <a:schemeClr val="dk1"/>
                </a:solidFill>
              </a:rPr>
              <a:t>analizi</a:t>
            </a:r>
            <a:r>
              <a:rPr lang="en-US" dirty="0">
                <a:solidFill>
                  <a:schemeClr val="dk1"/>
                </a:solidFill>
              </a:rPr>
              <a:t>, </a:t>
            </a:r>
            <a:r>
              <a:rPr lang="en-US" dirty="0" err="1">
                <a:solidFill>
                  <a:schemeClr val="dk1"/>
                </a:solidFill>
              </a:rPr>
              <a:t>işbirlikçi</a:t>
            </a:r>
            <a:r>
              <a:rPr lang="en-US" dirty="0">
                <a:solidFill>
                  <a:schemeClr val="dk1"/>
                </a:solidFill>
              </a:rPr>
              <a:t> </a:t>
            </a:r>
            <a:r>
              <a:rPr lang="en-US" dirty="0" err="1">
                <a:solidFill>
                  <a:schemeClr val="dk1"/>
                </a:solidFill>
              </a:rPr>
              <a:t>araştırma</a:t>
            </a:r>
            <a:r>
              <a:rPr lang="en-US" dirty="0">
                <a:solidFill>
                  <a:schemeClr val="dk1"/>
                </a:solidFill>
              </a:rPr>
              <a:t>, </a:t>
            </a:r>
            <a:r>
              <a:rPr lang="en-US" dirty="0" err="1">
                <a:solidFill>
                  <a:schemeClr val="dk1"/>
                </a:solidFill>
              </a:rPr>
              <a:t>geri</a:t>
            </a:r>
            <a:r>
              <a:rPr lang="en-US" dirty="0">
                <a:solidFill>
                  <a:schemeClr val="dk1"/>
                </a:solidFill>
              </a:rPr>
              <a:t> </a:t>
            </a:r>
            <a:r>
              <a:rPr lang="en-US" dirty="0" err="1">
                <a:solidFill>
                  <a:schemeClr val="dk1"/>
                </a:solidFill>
              </a:rPr>
              <a:t>bildirim</a:t>
            </a:r>
            <a:r>
              <a:rPr lang="en-US" dirty="0">
                <a:solidFill>
                  <a:schemeClr val="dk1"/>
                </a:solidFill>
              </a:rPr>
              <a:t> </a:t>
            </a:r>
            <a:r>
              <a:rPr lang="en-US" dirty="0" err="1">
                <a:solidFill>
                  <a:schemeClr val="dk1"/>
                </a:solidFill>
              </a:rPr>
              <a:t>döngüleri</a:t>
            </a:r>
            <a:r>
              <a:rPr lang="en-US" dirty="0">
                <a:solidFill>
                  <a:schemeClr val="dk1"/>
                </a:solidFill>
              </a:rPr>
              <a:t>, </a:t>
            </a:r>
            <a:r>
              <a:rPr lang="en-US" dirty="0" err="1">
                <a:solidFill>
                  <a:schemeClr val="dk1"/>
                </a:solidFill>
              </a:rPr>
              <a:t>döngüsel</a:t>
            </a:r>
            <a:r>
              <a:rPr lang="en-US" dirty="0">
                <a:solidFill>
                  <a:schemeClr val="dk1"/>
                </a:solidFill>
              </a:rPr>
              <a:t> </a:t>
            </a:r>
            <a:r>
              <a:rPr lang="en-US" dirty="0" err="1">
                <a:solidFill>
                  <a:schemeClr val="dk1"/>
                </a:solidFill>
              </a:rPr>
              <a:t>ekonomi</a:t>
            </a:r>
            <a:r>
              <a:rPr lang="en-US" dirty="0">
                <a:solidFill>
                  <a:schemeClr val="dk1"/>
                </a:solidFill>
              </a:rPr>
              <a:t> </a:t>
            </a:r>
            <a:r>
              <a:rPr lang="en-US" dirty="0" err="1">
                <a:solidFill>
                  <a:schemeClr val="dk1"/>
                </a:solidFill>
              </a:rPr>
              <a:t>değerlendirmeleri</a:t>
            </a:r>
            <a:r>
              <a:rPr lang="en-US" dirty="0">
                <a:solidFill>
                  <a:schemeClr val="dk1"/>
                </a:solidFill>
              </a:rPr>
              <a:t>, </a:t>
            </a:r>
            <a:r>
              <a:rPr lang="en-US" dirty="0" err="1">
                <a:solidFill>
                  <a:schemeClr val="dk1"/>
                </a:solidFill>
              </a:rPr>
              <a:t>sosyal</a:t>
            </a:r>
            <a:r>
              <a:rPr lang="en-US" dirty="0">
                <a:solidFill>
                  <a:schemeClr val="dk1"/>
                </a:solidFill>
              </a:rPr>
              <a:t> </a:t>
            </a:r>
            <a:r>
              <a:rPr lang="en-US" dirty="0" err="1">
                <a:solidFill>
                  <a:schemeClr val="dk1"/>
                </a:solidFill>
              </a:rPr>
              <a:t>etki</a:t>
            </a:r>
            <a:r>
              <a:rPr lang="en-US" dirty="0">
                <a:solidFill>
                  <a:schemeClr val="dk1"/>
                </a:solidFill>
              </a:rPr>
              <a:t> </a:t>
            </a:r>
            <a:r>
              <a:rPr lang="en-US" dirty="0" err="1">
                <a:solidFill>
                  <a:schemeClr val="dk1"/>
                </a:solidFill>
              </a:rPr>
              <a:t>değerlendirmesi</a:t>
            </a:r>
            <a:r>
              <a:rPr lang="en-US" dirty="0">
                <a:solidFill>
                  <a:schemeClr val="dk1"/>
                </a:solidFill>
              </a:rPr>
              <a:t>, </a:t>
            </a:r>
            <a:r>
              <a:rPr lang="en-US" dirty="0" err="1">
                <a:solidFill>
                  <a:schemeClr val="dk1"/>
                </a:solidFill>
              </a:rPr>
              <a:t>etik</a:t>
            </a:r>
            <a:r>
              <a:rPr lang="en-US" dirty="0">
                <a:solidFill>
                  <a:schemeClr val="dk1"/>
                </a:solidFill>
              </a:rPr>
              <a:t> </a:t>
            </a:r>
            <a:r>
              <a:rPr lang="en-US" dirty="0" err="1">
                <a:solidFill>
                  <a:schemeClr val="dk1"/>
                </a:solidFill>
              </a:rPr>
              <a:t>kaynak</a:t>
            </a:r>
            <a:r>
              <a:rPr lang="en-US" dirty="0">
                <a:solidFill>
                  <a:schemeClr val="dk1"/>
                </a:solidFill>
              </a:rPr>
              <a:t> </a:t>
            </a:r>
            <a:r>
              <a:rPr lang="en-US" dirty="0" err="1">
                <a:solidFill>
                  <a:schemeClr val="dk1"/>
                </a:solidFill>
              </a:rPr>
              <a:t>sağlama</a:t>
            </a:r>
            <a:r>
              <a:rPr lang="en-US" dirty="0">
                <a:solidFill>
                  <a:schemeClr val="dk1"/>
                </a:solidFill>
              </a:rPr>
              <a:t> ve </a:t>
            </a:r>
            <a:r>
              <a:rPr lang="en-US" dirty="0" err="1">
                <a:solidFill>
                  <a:schemeClr val="dk1"/>
                </a:solidFill>
              </a:rPr>
              <a:t>başarılı</a:t>
            </a:r>
            <a:r>
              <a:rPr lang="en-US" dirty="0">
                <a:solidFill>
                  <a:schemeClr val="dk1"/>
                </a:solidFill>
              </a:rPr>
              <a:t> </a:t>
            </a:r>
            <a:r>
              <a:rPr lang="en-US" dirty="0" err="1">
                <a:solidFill>
                  <a:schemeClr val="dk1"/>
                </a:solidFill>
              </a:rPr>
              <a:t>vaka</a:t>
            </a:r>
            <a:r>
              <a:rPr lang="en-US" dirty="0">
                <a:solidFill>
                  <a:schemeClr val="dk1"/>
                </a:solidFill>
              </a:rPr>
              <a:t> </a:t>
            </a:r>
            <a:r>
              <a:rPr lang="en-US" dirty="0" err="1">
                <a:solidFill>
                  <a:schemeClr val="dk1"/>
                </a:solidFill>
              </a:rPr>
              <a:t>çalışmalarını</a:t>
            </a:r>
            <a:r>
              <a:rPr lang="en-US" dirty="0">
                <a:solidFill>
                  <a:schemeClr val="dk1"/>
                </a:solidFill>
              </a:rPr>
              <a:t> </a:t>
            </a:r>
            <a:r>
              <a:rPr lang="en-US" dirty="0" err="1">
                <a:solidFill>
                  <a:schemeClr val="dk1"/>
                </a:solidFill>
              </a:rPr>
              <a:t>incelemek</a:t>
            </a:r>
            <a:r>
              <a:rPr lang="en-US" dirty="0">
                <a:solidFill>
                  <a:schemeClr val="dk1"/>
                </a:solidFill>
              </a:rPr>
              <a:t> </a:t>
            </a:r>
            <a:r>
              <a:rPr lang="en-US" dirty="0" err="1">
                <a:solidFill>
                  <a:schemeClr val="dk1"/>
                </a:solidFill>
              </a:rPr>
              <a:t>yer</a:t>
            </a:r>
            <a:r>
              <a:rPr lang="en-US" dirty="0">
                <a:solidFill>
                  <a:schemeClr val="dk1"/>
                </a:solidFill>
              </a:rPr>
              <a:t> </a:t>
            </a:r>
            <a:r>
              <a:rPr lang="en-US" dirty="0" err="1">
                <a:solidFill>
                  <a:schemeClr val="dk1"/>
                </a:solidFill>
              </a:rPr>
              <a:t>alır</a:t>
            </a:r>
            <a:r>
              <a:rPr lang="en-US" dirty="0">
                <a:solidFill>
                  <a:schemeClr val="dk1"/>
                </a:solidFill>
              </a:rPr>
              <a:t>. Bu </a:t>
            </a:r>
            <a:r>
              <a:rPr lang="en-US" dirty="0" err="1">
                <a:solidFill>
                  <a:schemeClr val="dk1"/>
                </a:solidFill>
              </a:rPr>
              <a:t>faaliyetler</a:t>
            </a:r>
            <a:r>
              <a:rPr lang="en-US" dirty="0">
                <a:solidFill>
                  <a:schemeClr val="dk1"/>
                </a:solidFill>
              </a:rPr>
              <a:t>, </a:t>
            </a:r>
            <a:r>
              <a:rPr lang="en-US" dirty="0" err="1">
                <a:solidFill>
                  <a:schemeClr val="dk1"/>
                </a:solidFill>
              </a:rPr>
              <a:t>çevre</a:t>
            </a:r>
            <a:r>
              <a:rPr lang="en-US" dirty="0">
                <a:solidFill>
                  <a:schemeClr val="dk1"/>
                </a:solidFill>
              </a:rPr>
              <a:t> </a:t>
            </a:r>
            <a:r>
              <a:rPr lang="en-US" dirty="0" err="1">
                <a:solidFill>
                  <a:schemeClr val="dk1"/>
                </a:solidFill>
              </a:rPr>
              <a:t>dostu</a:t>
            </a:r>
            <a:r>
              <a:rPr lang="en-US" dirty="0">
                <a:solidFill>
                  <a:schemeClr val="dk1"/>
                </a:solidFill>
              </a:rPr>
              <a:t> </a:t>
            </a:r>
            <a:r>
              <a:rPr lang="en-US" dirty="0" err="1">
                <a:solidFill>
                  <a:schemeClr val="dk1"/>
                </a:solidFill>
              </a:rPr>
              <a:t>ayakkabı</a:t>
            </a:r>
            <a:r>
              <a:rPr lang="en-US" dirty="0">
                <a:solidFill>
                  <a:schemeClr val="dk1"/>
                </a:solidFill>
              </a:rPr>
              <a:t> </a:t>
            </a:r>
            <a:r>
              <a:rPr lang="en-US" dirty="0" err="1">
                <a:solidFill>
                  <a:schemeClr val="dk1"/>
                </a:solidFill>
              </a:rPr>
              <a:t>ürünlerinde</a:t>
            </a:r>
            <a:r>
              <a:rPr lang="en-US" dirty="0">
                <a:solidFill>
                  <a:schemeClr val="dk1"/>
                </a:solidFill>
              </a:rPr>
              <a:t> </a:t>
            </a:r>
            <a:r>
              <a:rPr lang="en-US" dirty="0" err="1">
                <a:solidFill>
                  <a:schemeClr val="dk1"/>
                </a:solidFill>
              </a:rPr>
              <a:t>yeniliği</a:t>
            </a:r>
            <a:r>
              <a:rPr lang="en-US" dirty="0">
                <a:solidFill>
                  <a:schemeClr val="dk1"/>
                </a:solidFill>
              </a:rPr>
              <a:t> </a:t>
            </a:r>
            <a:r>
              <a:rPr lang="en-US" dirty="0" err="1">
                <a:solidFill>
                  <a:schemeClr val="dk1"/>
                </a:solidFill>
              </a:rPr>
              <a:t>teşvik</a:t>
            </a:r>
            <a:r>
              <a:rPr lang="en-US" dirty="0">
                <a:solidFill>
                  <a:schemeClr val="dk1"/>
                </a:solidFill>
              </a:rPr>
              <a:t> </a:t>
            </a:r>
            <a:r>
              <a:rPr lang="en-US" dirty="0" err="1">
                <a:solidFill>
                  <a:schemeClr val="dk1"/>
                </a:solidFill>
              </a:rPr>
              <a:t>ederken</a:t>
            </a:r>
            <a:r>
              <a:rPr lang="en-US" dirty="0">
                <a:solidFill>
                  <a:schemeClr val="dk1"/>
                </a:solidFill>
              </a:rPr>
              <a:t> </a:t>
            </a:r>
            <a:r>
              <a:rPr lang="en-US" dirty="0" err="1">
                <a:solidFill>
                  <a:schemeClr val="dk1"/>
                </a:solidFill>
              </a:rPr>
              <a:t>çevresel</a:t>
            </a:r>
            <a:r>
              <a:rPr lang="en-US" dirty="0">
                <a:solidFill>
                  <a:schemeClr val="dk1"/>
                </a:solidFill>
              </a:rPr>
              <a:t> ve </a:t>
            </a:r>
            <a:r>
              <a:rPr lang="en-US" dirty="0" err="1">
                <a:solidFill>
                  <a:schemeClr val="dk1"/>
                </a:solidFill>
              </a:rPr>
              <a:t>sosyal</a:t>
            </a:r>
            <a:r>
              <a:rPr lang="en-US" dirty="0">
                <a:solidFill>
                  <a:schemeClr val="dk1"/>
                </a:solidFill>
              </a:rPr>
              <a:t> </a:t>
            </a:r>
            <a:r>
              <a:rPr lang="en-US" dirty="0" err="1">
                <a:solidFill>
                  <a:schemeClr val="dk1"/>
                </a:solidFill>
              </a:rPr>
              <a:t>etkileri</a:t>
            </a:r>
            <a:r>
              <a:rPr lang="en-US" dirty="0">
                <a:solidFill>
                  <a:schemeClr val="dk1"/>
                </a:solidFill>
              </a:rPr>
              <a:t> </a:t>
            </a:r>
            <a:r>
              <a:rPr lang="en-US" dirty="0" err="1">
                <a:solidFill>
                  <a:schemeClr val="dk1"/>
                </a:solidFill>
              </a:rPr>
              <a:t>azaltmayı</a:t>
            </a:r>
            <a:r>
              <a:rPr lang="en-US" dirty="0">
                <a:solidFill>
                  <a:schemeClr val="dk1"/>
                </a:solidFill>
              </a:rPr>
              <a:t> </a:t>
            </a:r>
            <a:r>
              <a:rPr lang="en-US" dirty="0" err="1">
                <a:solidFill>
                  <a:schemeClr val="dk1"/>
                </a:solidFill>
              </a:rPr>
              <a:t>amaçlayan</a:t>
            </a:r>
            <a:r>
              <a:rPr lang="en-US" dirty="0">
                <a:solidFill>
                  <a:schemeClr val="dk1"/>
                </a:solidFill>
              </a:rPr>
              <a:t> </a:t>
            </a:r>
            <a:r>
              <a:rPr lang="en-US" dirty="0" err="1">
                <a:solidFill>
                  <a:schemeClr val="dk1"/>
                </a:solidFill>
              </a:rPr>
              <a:t>bilinçli</a:t>
            </a:r>
            <a:r>
              <a:rPr lang="en-US" dirty="0">
                <a:solidFill>
                  <a:schemeClr val="dk1"/>
                </a:solidFill>
              </a:rPr>
              <a:t> </a:t>
            </a:r>
            <a:r>
              <a:rPr lang="en-US" dirty="0" err="1">
                <a:solidFill>
                  <a:schemeClr val="dk1"/>
                </a:solidFill>
              </a:rPr>
              <a:t>karar</a:t>
            </a:r>
            <a:r>
              <a:rPr lang="en-US" dirty="0">
                <a:solidFill>
                  <a:schemeClr val="dk1"/>
                </a:solidFill>
              </a:rPr>
              <a:t> </a:t>
            </a:r>
            <a:r>
              <a:rPr lang="en-US" dirty="0" err="1">
                <a:solidFill>
                  <a:schemeClr val="dk1"/>
                </a:solidFill>
              </a:rPr>
              <a:t>almayı</a:t>
            </a:r>
            <a:r>
              <a:rPr lang="en-US" dirty="0">
                <a:solidFill>
                  <a:schemeClr val="dk1"/>
                </a:solidFill>
              </a:rPr>
              <a:t> </a:t>
            </a:r>
            <a:r>
              <a:rPr lang="en-US" dirty="0" err="1">
                <a:solidFill>
                  <a:schemeClr val="dk1"/>
                </a:solidFill>
              </a:rPr>
              <a:t>kolaylaştırır</a:t>
            </a:r>
            <a:r>
              <a:rPr lang="en-US" dirty="0">
                <a:solidFill>
                  <a:schemeClr val="dk1"/>
                </a:solidFill>
              </a:rPr>
              <a:t>.</a:t>
            </a:r>
            <a:endParaRPr dirty="0"/>
          </a:p>
        </p:txBody>
      </p:sp>
      <p:sp>
        <p:nvSpPr>
          <p:cNvPr id="157" name="Google Shape;1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1800" b="1" dirty="0" err="1">
                <a:latin typeface="Calibri"/>
                <a:ea typeface="Calibri"/>
                <a:cs typeface="Calibri"/>
                <a:sym typeface="Calibri"/>
              </a:rPr>
              <a:t>Malzeme</a:t>
            </a:r>
            <a:r>
              <a:rPr lang="en-US" sz="1800" b="1" dirty="0">
                <a:latin typeface="Calibri"/>
                <a:ea typeface="Calibri"/>
                <a:cs typeface="Calibri"/>
                <a:sym typeface="Calibri"/>
              </a:rPr>
              <a:t> </a:t>
            </a:r>
            <a:r>
              <a:rPr lang="en-US" sz="1800" b="1" dirty="0" err="1">
                <a:latin typeface="Calibri"/>
                <a:ea typeface="Calibri"/>
                <a:cs typeface="Calibri"/>
                <a:sym typeface="Calibri"/>
              </a:rPr>
              <a:t>Seçimi</a:t>
            </a:r>
            <a:r>
              <a:rPr lang="en-US" sz="1800" b="1" dirty="0">
                <a:latin typeface="Calibri"/>
                <a:ea typeface="Calibri"/>
                <a:cs typeface="Calibri"/>
                <a:sym typeface="Calibri"/>
              </a:rPr>
              <a:t>, </a:t>
            </a:r>
            <a:r>
              <a:rPr lang="en-US" sz="1800" b="1" dirty="0" err="1">
                <a:latin typeface="Calibri"/>
                <a:ea typeface="Calibri"/>
                <a:cs typeface="Calibri"/>
                <a:sym typeface="Calibri"/>
              </a:rPr>
              <a:t>sürdürülebilir</a:t>
            </a:r>
            <a:r>
              <a:rPr lang="en-US" sz="1800" b="1" dirty="0">
                <a:latin typeface="Calibri"/>
                <a:ea typeface="Calibri"/>
                <a:cs typeface="Calibri"/>
                <a:sym typeface="Calibri"/>
              </a:rPr>
              <a:t> </a:t>
            </a:r>
            <a:r>
              <a:rPr lang="en-US" sz="1800" b="1" dirty="0" err="1">
                <a:latin typeface="Calibri"/>
                <a:ea typeface="Calibri"/>
                <a:cs typeface="Calibri"/>
                <a:sym typeface="Calibri"/>
              </a:rPr>
              <a:t>tasarımın</a:t>
            </a:r>
            <a:r>
              <a:rPr lang="en-US" sz="1800" b="1" dirty="0">
                <a:latin typeface="Calibri"/>
                <a:ea typeface="Calibri"/>
                <a:cs typeface="Calibri"/>
                <a:sym typeface="Calibri"/>
              </a:rPr>
              <a:t> </a:t>
            </a:r>
            <a:r>
              <a:rPr lang="en-US" sz="1800" b="1" dirty="0" err="1">
                <a:latin typeface="Calibri"/>
                <a:ea typeface="Calibri"/>
                <a:cs typeface="Calibri"/>
                <a:sym typeface="Calibri"/>
              </a:rPr>
              <a:t>temeli</a:t>
            </a:r>
            <a:r>
              <a:rPr lang="en-US" sz="1800" b="1" dirty="0">
                <a:latin typeface="Calibri"/>
                <a:ea typeface="Calibri"/>
                <a:cs typeface="Calibri"/>
                <a:sym typeface="Calibri"/>
              </a:rPr>
              <a:t> </a:t>
            </a:r>
            <a:r>
              <a:rPr lang="en-US" sz="1800" b="1" dirty="0" err="1">
                <a:latin typeface="Calibri"/>
                <a:ea typeface="Calibri"/>
                <a:cs typeface="Calibri"/>
                <a:sym typeface="Calibri"/>
              </a:rPr>
              <a:t>malzemelerin</a:t>
            </a:r>
            <a:r>
              <a:rPr lang="en-US" sz="1800" b="1" dirty="0">
                <a:latin typeface="Calibri"/>
                <a:ea typeface="Calibri"/>
                <a:cs typeface="Calibri"/>
                <a:sym typeface="Calibri"/>
              </a:rPr>
              <a:t> </a:t>
            </a:r>
            <a:r>
              <a:rPr lang="en-US" sz="1800" b="1" dirty="0" err="1">
                <a:latin typeface="Calibri"/>
                <a:ea typeface="Calibri"/>
                <a:cs typeface="Calibri"/>
                <a:sym typeface="Calibri"/>
              </a:rPr>
              <a:t>akıllıca</a:t>
            </a:r>
            <a:r>
              <a:rPr lang="en-US" sz="1800" b="1" dirty="0">
                <a:latin typeface="Calibri"/>
                <a:ea typeface="Calibri"/>
                <a:cs typeface="Calibri"/>
                <a:sym typeface="Calibri"/>
              </a:rPr>
              <a:t> </a:t>
            </a:r>
            <a:r>
              <a:rPr lang="en-US" sz="1800" b="1" dirty="0" err="1">
                <a:latin typeface="Calibri"/>
                <a:ea typeface="Calibri"/>
                <a:cs typeface="Calibri"/>
                <a:sym typeface="Calibri"/>
              </a:rPr>
              <a:t>seçilmesinde</a:t>
            </a:r>
            <a:r>
              <a:rPr lang="en-US" sz="1800" b="1" dirty="0">
                <a:latin typeface="Calibri"/>
                <a:ea typeface="Calibri"/>
                <a:cs typeface="Calibri"/>
                <a:sym typeface="Calibri"/>
              </a:rPr>
              <a:t> </a:t>
            </a:r>
            <a:r>
              <a:rPr lang="en-US" sz="1800" b="1" dirty="0" err="1">
                <a:latin typeface="Calibri"/>
                <a:ea typeface="Calibri"/>
                <a:cs typeface="Calibri"/>
                <a:sym typeface="Calibri"/>
              </a:rPr>
              <a:t>yatar</a:t>
            </a:r>
            <a:r>
              <a:rPr lang="en-US" sz="1800" b="1" dirty="0">
                <a:latin typeface="Calibri"/>
                <a:ea typeface="Calibri"/>
                <a:cs typeface="Calibri"/>
                <a:sym typeface="Calibri"/>
              </a:rPr>
              <a:t>. </a:t>
            </a:r>
            <a:r>
              <a:rPr lang="en-US" sz="1800" b="1" dirty="0" err="1">
                <a:latin typeface="Calibri"/>
                <a:ea typeface="Calibri"/>
                <a:cs typeface="Calibri"/>
                <a:sym typeface="Calibri"/>
              </a:rPr>
              <a:t>Tasarımcılar</a:t>
            </a:r>
            <a:r>
              <a:rPr lang="en-US" sz="1800" b="1" dirty="0">
                <a:latin typeface="Calibri"/>
                <a:ea typeface="Calibri"/>
                <a:cs typeface="Calibri"/>
                <a:sym typeface="Calibri"/>
              </a:rPr>
              <a:t>, </a:t>
            </a:r>
            <a:r>
              <a:rPr lang="en-US" sz="1800" b="1" dirty="0" err="1">
                <a:latin typeface="Calibri"/>
                <a:ea typeface="Calibri"/>
                <a:cs typeface="Calibri"/>
                <a:sym typeface="Calibri"/>
              </a:rPr>
              <a:t>deri</a:t>
            </a:r>
            <a:r>
              <a:rPr lang="en-US" sz="1800" b="1" dirty="0">
                <a:latin typeface="Calibri"/>
                <a:ea typeface="Calibri"/>
                <a:cs typeface="Calibri"/>
                <a:sym typeface="Calibri"/>
              </a:rPr>
              <a:t>, </a:t>
            </a:r>
            <a:r>
              <a:rPr lang="en-US" sz="1800" b="1" dirty="0" err="1">
                <a:latin typeface="Calibri"/>
                <a:ea typeface="Calibri"/>
                <a:cs typeface="Calibri"/>
                <a:sym typeface="Calibri"/>
              </a:rPr>
              <a:t>sentetik</a:t>
            </a:r>
            <a:r>
              <a:rPr lang="en-US" sz="1800" b="1" dirty="0">
                <a:latin typeface="Calibri"/>
                <a:ea typeface="Calibri"/>
                <a:cs typeface="Calibri"/>
                <a:sym typeface="Calibri"/>
              </a:rPr>
              <a:t> </a:t>
            </a:r>
            <a:r>
              <a:rPr lang="en-US" sz="1800" b="1" dirty="0" err="1">
                <a:latin typeface="Calibri"/>
                <a:ea typeface="Calibri"/>
                <a:cs typeface="Calibri"/>
                <a:sym typeface="Calibri"/>
              </a:rPr>
              <a:t>plastikler</a:t>
            </a:r>
            <a:r>
              <a:rPr lang="en-US" sz="1800" b="1" dirty="0">
                <a:latin typeface="Calibri"/>
                <a:ea typeface="Calibri"/>
                <a:cs typeface="Calibri"/>
                <a:sym typeface="Calibri"/>
              </a:rPr>
              <a:t> ve </a:t>
            </a:r>
            <a:r>
              <a:rPr lang="en-US" sz="1800" b="1" dirty="0" err="1">
                <a:latin typeface="Calibri"/>
                <a:ea typeface="Calibri"/>
                <a:cs typeface="Calibri"/>
                <a:sym typeface="Calibri"/>
              </a:rPr>
              <a:t>kauçuk</a:t>
            </a:r>
            <a:r>
              <a:rPr lang="en-US" sz="1800" b="1" dirty="0">
                <a:latin typeface="Calibri"/>
                <a:ea typeface="Calibri"/>
                <a:cs typeface="Calibri"/>
                <a:sym typeface="Calibri"/>
              </a:rPr>
              <a:t> </a:t>
            </a:r>
            <a:r>
              <a:rPr lang="en-US" sz="1800" b="1" dirty="0" err="1">
                <a:latin typeface="Calibri"/>
                <a:ea typeface="Calibri"/>
                <a:cs typeface="Calibri"/>
                <a:sym typeface="Calibri"/>
              </a:rPr>
              <a:t>gibi</a:t>
            </a:r>
            <a:r>
              <a:rPr lang="en-US" sz="1800" b="1" dirty="0">
                <a:latin typeface="Calibri"/>
                <a:ea typeface="Calibri"/>
                <a:cs typeface="Calibri"/>
                <a:sym typeface="Calibri"/>
              </a:rPr>
              <a:t> </a:t>
            </a:r>
            <a:r>
              <a:rPr lang="en-US" sz="1800" b="1" dirty="0" err="1">
                <a:latin typeface="Calibri"/>
                <a:ea typeface="Calibri"/>
                <a:cs typeface="Calibri"/>
                <a:sym typeface="Calibri"/>
              </a:rPr>
              <a:t>ayakkabı</a:t>
            </a:r>
            <a:r>
              <a:rPr lang="en-US" sz="1800" b="1" dirty="0">
                <a:latin typeface="Calibri"/>
                <a:ea typeface="Calibri"/>
                <a:cs typeface="Calibri"/>
                <a:sym typeface="Calibri"/>
              </a:rPr>
              <a:t> </a:t>
            </a:r>
            <a:r>
              <a:rPr lang="en-US" sz="1800" b="1" dirty="0" err="1">
                <a:latin typeface="Calibri"/>
                <a:ea typeface="Calibri"/>
                <a:cs typeface="Calibri"/>
                <a:sym typeface="Calibri"/>
              </a:rPr>
              <a:t>dünyasına</a:t>
            </a:r>
            <a:r>
              <a:rPr lang="en-US" sz="1800" b="1" dirty="0">
                <a:latin typeface="Calibri"/>
                <a:ea typeface="Calibri"/>
                <a:cs typeface="Calibri"/>
                <a:sym typeface="Calibri"/>
              </a:rPr>
              <a:t> </a:t>
            </a:r>
            <a:r>
              <a:rPr lang="en-US" sz="1800" b="1" dirty="0" err="1">
                <a:latin typeface="Calibri"/>
                <a:ea typeface="Calibri"/>
                <a:cs typeface="Calibri"/>
                <a:sym typeface="Calibri"/>
              </a:rPr>
              <a:t>tarihsel</a:t>
            </a:r>
            <a:r>
              <a:rPr lang="en-US" sz="1800" b="1" dirty="0">
                <a:latin typeface="Calibri"/>
                <a:ea typeface="Calibri"/>
                <a:cs typeface="Calibri"/>
                <a:sym typeface="Calibri"/>
              </a:rPr>
              <a:t> </a:t>
            </a:r>
            <a:r>
              <a:rPr lang="en-US" sz="1800" b="1" dirty="0" err="1">
                <a:latin typeface="Calibri"/>
                <a:ea typeface="Calibri"/>
                <a:cs typeface="Calibri"/>
                <a:sym typeface="Calibri"/>
              </a:rPr>
              <a:t>olarak</a:t>
            </a:r>
            <a:r>
              <a:rPr lang="en-US" sz="1800" b="1" dirty="0">
                <a:latin typeface="Calibri"/>
                <a:ea typeface="Calibri"/>
                <a:cs typeface="Calibri"/>
                <a:sym typeface="Calibri"/>
              </a:rPr>
              <a:t> hakim </a:t>
            </a:r>
            <a:r>
              <a:rPr lang="en-US" sz="1800" b="1" dirty="0" err="1">
                <a:latin typeface="Calibri"/>
                <a:ea typeface="Calibri"/>
                <a:cs typeface="Calibri"/>
                <a:sym typeface="Calibri"/>
              </a:rPr>
              <a:t>olan</a:t>
            </a:r>
            <a:r>
              <a:rPr lang="en-US" sz="1800" b="1" dirty="0">
                <a:latin typeface="Calibri"/>
                <a:ea typeface="Calibri"/>
                <a:cs typeface="Calibri"/>
                <a:sym typeface="Calibri"/>
              </a:rPr>
              <a:t> </a:t>
            </a:r>
            <a:r>
              <a:rPr lang="en-US" sz="1800" b="1" dirty="0" err="1">
                <a:latin typeface="Calibri"/>
                <a:ea typeface="Calibri"/>
                <a:cs typeface="Calibri"/>
                <a:sym typeface="Calibri"/>
              </a:rPr>
              <a:t>geleneksel</a:t>
            </a:r>
            <a:r>
              <a:rPr lang="en-US" sz="1800" b="1" dirty="0">
                <a:latin typeface="Calibri"/>
                <a:ea typeface="Calibri"/>
                <a:cs typeface="Calibri"/>
                <a:sym typeface="Calibri"/>
              </a:rPr>
              <a:t> </a:t>
            </a:r>
            <a:r>
              <a:rPr lang="en-US" sz="1800" b="1" dirty="0" err="1">
                <a:latin typeface="Calibri"/>
                <a:ea typeface="Calibri"/>
                <a:cs typeface="Calibri"/>
                <a:sym typeface="Calibri"/>
              </a:rPr>
              <a:t>malzemelere</a:t>
            </a:r>
            <a:r>
              <a:rPr lang="en-US" sz="1800" b="1" dirty="0">
                <a:latin typeface="Calibri"/>
                <a:ea typeface="Calibri"/>
                <a:cs typeface="Calibri"/>
                <a:sym typeface="Calibri"/>
              </a:rPr>
              <a:t> </a:t>
            </a:r>
            <a:r>
              <a:rPr lang="en-US" sz="1800" b="1" dirty="0" err="1">
                <a:latin typeface="Calibri"/>
                <a:ea typeface="Calibri"/>
                <a:cs typeface="Calibri"/>
                <a:sym typeface="Calibri"/>
              </a:rPr>
              <a:t>çevre</a:t>
            </a:r>
            <a:r>
              <a:rPr lang="en-US" sz="1800" b="1" dirty="0">
                <a:latin typeface="Calibri"/>
                <a:ea typeface="Calibri"/>
                <a:cs typeface="Calibri"/>
                <a:sym typeface="Calibri"/>
              </a:rPr>
              <a:t> </a:t>
            </a:r>
            <a:r>
              <a:rPr lang="en-US" sz="1800" b="1" dirty="0" err="1">
                <a:latin typeface="Calibri"/>
                <a:ea typeface="Calibri"/>
                <a:cs typeface="Calibri"/>
                <a:sym typeface="Calibri"/>
              </a:rPr>
              <a:t>dostu</a:t>
            </a:r>
            <a:r>
              <a:rPr lang="en-US" sz="1800" b="1" dirty="0">
                <a:latin typeface="Calibri"/>
                <a:ea typeface="Calibri"/>
                <a:cs typeface="Calibri"/>
                <a:sym typeface="Calibri"/>
              </a:rPr>
              <a:t> </a:t>
            </a:r>
            <a:r>
              <a:rPr lang="en-US" sz="1800" b="1" dirty="0" err="1">
                <a:latin typeface="Calibri"/>
                <a:ea typeface="Calibri"/>
                <a:cs typeface="Calibri"/>
                <a:sym typeface="Calibri"/>
              </a:rPr>
              <a:t>alternatifler</a:t>
            </a:r>
            <a:r>
              <a:rPr lang="en-US" sz="1800" b="1" dirty="0">
                <a:latin typeface="Calibri"/>
                <a:ea typeface="Calibri"/>
                <a:cs typeface="Calibri"/>
                <a:sym typeface="Calibri"/>
              </a:rPr>
              <a:t> </a:t>
            </a:r>
            <a:r>
              <a:rPr lang="en-US" sz="1800" b="1" dirty="0" err="1">
                <a:latin typeface="Calibri"/>
                <a:ea typeface="Calibri"/>
                <a:cs typeface="Calibri"/>
                <a:sym typeface="Calibri"/>
              </a:rPr>
              <a:t>bulmak</a:t>
            </a:r>
            <a:r>
              <a:rPr lang="en-US" sz="1800" b="1" dirty="0">
                <a:latin typeface="Calibri"/>
                <a:ea typeface="Calibri"/>
                <a:cs typeface="Calibri"/>
                <a:sym typeface="Calibri"/>
              </a:rPr>
              <a:t> </a:t>
            </a:r>
            <a:r>
              <a:rPr lang="en-US" sz="1800" b="1" dirty="0" err="1">
                <a:latin typeface="Calibri"/>
                <a:ea typeface="Calibri"/>
                <a:cs typeface="Calibri"/>
                <a:sym typeface="Calibri"/>
              </a:rPr>
              <a:t>için</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arayışa</a:t>
            </a:r>
            <a:r>
              <a:rPr lang="en-US" sz="1800" b="1" dirty="0">
                <a:latin typeface="Calibri"/>
                <a:ea typeface="Calibri"/>
                <a:cs typeface="Calibri"/>
                <a:sym typeface="Calibri"/>
              </a:rPr>
              <a:t> </a:t>
            </a:r>
            <a:r>
              <a:rPr lang="en-US" sz="1800" b="1" dirty="0" err="1">
                <a:latin typeface="Calibri"/>
                <a:ea typeface="Calibri"/>
                <a:cs typeface="Calibri"/>
                <a:sym typeface="Calibri"/>
              </a:rPr>
              <a:t>girmelidir</a:t>
            </a:r>
            <a:r>
              <a:rPr lang="en-US" sz="1800" b="1" dirty="0">
                <a:latin typeface="Calibri"/>
                <a:ea typeface="Calibri"/>
                <a:cs typeface="Calibri"/>
                <a:sym typeface="Calibri"/>
              </a:rPr>
              <a:t>. Bu </a:t>
            </a:r>
            <a:r>
              <a:rPr lang="en-US" sz="1800" b="1" dirty="0" err="1">
                <a:latin typeface="Calibri"/>
                <a:ea typeface="Calibri"/>
                <a:cs typeface="Calibri"/>
                <a:sym typeface="Calibri"/>
              </a:rPr>
              <a:t>arayış</a:t>
            </a:r>
            <a:r>
              <a:rPr lang="en-US" sz="1800" b="1" dirty="0">
                <a:latin typeface="Calibri"/>
                <a:ea typeface="Calibri"/>
                <a:cs typeface="Calibri"/>
                <a:sym typeface="Calibri"/>
              </a:rPr>
              <a:t>, her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malzemenin</a:t>
            </a:r>
            <a:r>
              <a:rPr lang="en-US" sz="1800" b="1" dirty="0">
                <a:latin typeface="Calibri"/>
                <a:ea typeface="Calibri"/>
                <a:cs typeface="Calibri"/>
                <a:sym typeface="Calibri"/>
              </a:rPr>
              <a:t> </a:t>
            </a:r>
            <a:r>
              <a:rPr lang="en-US" sz="1800" b="1" dirty="0" err="1">
                <a:latin typeface="Calibri"/>
                <a:ea typeface="Calibri"/>
                <a:cs typeface="Calibri"/>
                <a:sym typeface="Calibri"/>
              </a:rPr>
              <a:t>çevresel</a:t>
            </a:r>
            <a:r>
              <a:rPr lang="en-US" sz="1800" b="1" dirty="0">
                <a:latin typeface="Calibri"/>
                <a:ea typeface="Calibri"/>
                <a:cs typeface="Calibri"/>
                <a:sym typeface="Calibri"/>
              </a:rPr>
              <a:t> </a:t>
            </a:r>
            <a:r>
              <a:rPr lang="en-US" sz="1800" b="1" dirty="0" err="1">
                <a:latin typeface="Calibri"/>
                <a:ea typeface="Calibri"/>
                <a:cs typeface="Calibri"/>
                <a:sym typeface="Calibri"/>
              </a:rPr>
              <a:t>ayak</a:t>
            </a:r>
            <a:r>
              <a:rPr lang="en-US" sz="1800" b="1" dirty="0">
                <a:latin typeface="Calibri"/>
                <a:ea typeface="Calibri"/>
                <a:cs typeface="Calibri"/>
                <a:sym typeface="Calibri"/>
              </a:rPr>
              <a:t> </a:t>
            </a:r>
            <a:r>
              <a:rPr lang="en-US" sz="1800" b="1" dirty="0" err="1">
                <a:latin typeface="Calibri"/>
                <a:ea typeface="Calibri"/>
                <a:cs typeface="Calibri"/>
                <a:sym typeface="Calibri"/>
              </a:rPr>
              <a:t>izinin</a:t>
            </a:r>
            <a:r>
              <a:rPr lang="en-US" sz="1800" b="1" dirty="0">
                <a:latin typeface="Calibri"/>
                <a:ea typeface="Calibri"/>
                <a:cs typeface="Calibri"/>
                <a:sym typeface="Calibri"/>
              </a:rPr>
              <a:t>, </a:t>
            </a:r>
            <a:r>
              <a:rPr lang="en-US" sz="1800" b="1" dirty="0" err="1">
                <a:latin typeface="Calibri"/>
                <a:ea typeface="Calibri"/>
                <a:cs typeface="Calibri"/>
                <a:sym typeface="Calibri"/>
              </a:rPr>
              <a:t>dayanıklılığının</a:t>
            </a:r>
            <a:r>
              <a:rPr lang="en-US" sz="1800" b="1" dirty="0">
                <a:latin typeface="Calibri"/>
                <a:ea typeface="Calibri"/>
                <a:cs typeface="Calibri"/>
                <a:sym typeface="Calibri"/>
              </a:rPr>
              <a:t> ve </a:t>
            </a:r>
            <a:r>
              <a:rPr lang="en-US" sz="1800" b="1" dirty="0" err="1">
                <a:latin typeface="Calibri"/>
                <a:ea typeface="Calibri"/>
                <a:cs typeface="Calibri"/>
                <a:sym typeface="Calibri"/>
              </a:rPr>
              <a:t>performans</a:t>
            </a:r>
            <a:r>
              <a:rPr lang="en-US" sz="1800" b="1" dirty="0">
                <a:latin typeface="Calibri"/>
                <a:ea typeface="Calibri"/>
                <a:cs typeface="Calibri"/>
                <a:sym typeface="Calibri"/>
              </a:rPr>
              <a:t> </a:t>
            </a:r>
            <a:r>
              <a:rPr lang="en-US" sz="1800" b="1" dirty="0" err="1">
                <a:latin typeface="Calibri"/>
                <a:ea typeface="Calibri"/>
                <a:cs typeface="Calibri"/>
                <a:sym typeface="Calibri"/>
              </a:rPr>
              <a:t>özelliklerinin</a:t>
            </a:r>
            <a:r>
              <a:rPr lang="en-US" sz="1800" b="1" dirty="0">
                <a:latin typeface="Calibri"/>
                <a:ea typeface="Calibri"/>
                <a:cs typeface="Calibri"/>
                <a:sym typeface="Calibri"/>
              </a:rPr>
              <a:t> </a:t>
            </a:r>
            <a:r>
              <a:rPr lang="en-US" sz="1800" b="1" dirty="0" err="1">
                <a:latin typeface="Calibri"/>
                <a:ea typeface="Calibri"/>
                <a:cs typeface="Calibri"/>
                <a:sym typeface="Calibri"/>
              </a:rPr>
              <a:t>titiz</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şekilde</a:t>
            </a:r>
            <a:r>
              <a:rPr lang="en-US" sz="1800" b="1" dirty="0">
                <a:latin typeface="Calibri"/>
                <a:ea typeface="Calibri"/>
                <a:cs typeface="Calibri"/>
                <a:sym typeface="Calibri"/>
              </a:rPr>
              <a:t> </a:t>
            </a:r>
            <a:r>
              <a:rPr lang="en-US" sz="1800" b="1" dirty="0" err="1">
                <a:latin typeface="Calibri"/>
                <a:ea typeface="Calibri"/>
                <a:cs typeface="Calibri"/>
                <a:sym typeface="Calibri"/>
              </a:rPr>
              <a:t>değerlendirilmesini</a:t>
            </a:r>
            <a:r>
              <a:rPr lang="en-US" sz="1800" b="1" dirty="0">
                <a:latin typeface="Calibri"/>
                <a:ea typeface="Calibri"/>
                <a:cs typeface="Calibri"/>
                <a:sym typeface="Calibri"/>
              </a:rPr>
              <a:t> </a:t>
            </a:r>
            <a:r>
              <a:rPr lang="en-US" sz="1800" b="1" dirty="0" err="1">
                <a:latin typeface="Calibri"/>
                <a:ea typeface="Calibri"/>
                <a:cs typeface="Calibri"/>
                <a:sym typeface="Calibri"/>
              </a:rPr>
              <a:t>gerektirir</a:t>
            </a:r>
            <a:r>
              <a:rPr lang="en-US" sz="1800" b="1" dirty="0">
                <a:latin typeface="Calibri"/>
                <a:ea typeface="Calibri"/>
                <a:cs typeface="Calibri"/>
                <a:sym typeface="Calibri"/>
              </a:rPr>
              <a:t> ve </a:t>
            </a:r>
            <a:r>
              <a:rPr lang="en-US" sz="1800" b="1" dirty="0" err="1">
                <a:latin typeface="Calibri"/>
                <a:ea typeface="Calibri"/>
                <a:cs typeface="Calibri"/>
                <a:sym typeface="Calibri"/>
              </a:rPr>
              <a:t>organik</a:t>
            </a:r>
            <a:r>
              <a:rPr lang="en-US" sz="1800" b="1" dirty="0">
                <a:latin typeface="Calibri"/>
                <a:ea typeface="Calibri"/>
                <a:cs typeface="Calibri"/>
                <a:sym typeface="Calibri"/>
              </a:rPr>
              <a:t> </a:t>
            </a:r>
            <a:r>
              <a:rPr lang="en-US" sz="1800" b="1" dirty="0" err="1">
                <a:latin typeface="Calibri"/>
                <a:ea typeface="Calibri"/>
                <a:cs typeface="Calibri"/>
                <a:sym typeface="Calibri"/>
              </a:rPr>
              <a:t>pamuk</a:t>
            </a:r>
            <a:r>
              <a:rPr lang="en-US" sz="1800" b="1" dirty="0">
                <a:latin typeface="Calibri"/>
                <a:ea typeface="Calibri"/>
                <a:cs typeface="Calibri"/>
                <a:sym typeface="Calibri"/>
              </a:rPr>
              <a:t>, </a:t>
            </a:r>
            <a:r>
              <a:rPr lang="en-US" sz="1800" b="1" dirty="0" err="1">
                <a:latin typeface="Calibri"/>
                <a:ea typeface="Calibri"/>
                <a:cs typeface="Calibri"/>
                <a:sym typeface="Calibri"/>
              </a:rPr>
              <a:t>geri</a:t>
            </a:r>
            <a:r>
              <a:rPr lang="en-US" sz="1800" b="1" dirty="0">
                <a:latin typeface="Calibri"/>
                <a:ea typeface="Calibri"/>
                <a:cs typeface="Calibri"/>
                <a:sym typeface="Calibri"/>
              </a:rPr>
              <a:t> </a:t>
            </a:r>
            <a:r>
              <a:rPr lang="en-US" sz="1800" b="1" dirty="0" err="1">
                <a:latin typeface="Calibri"/>
                <a:ea typeface="Calibri"/>
                <a:cs typeface="Calibri"/>
                <a:sym typeface="Calibri"/>
              </a:rPr>
              <a:t>dönüştürülmüş</a:t>
            </a:r>
            <a:r>
              <a:rPr lang="en-US" sz="1800" b="1" dirty="0">
                <a:latin typeface="Calibri"/>
                <a:ea typeface="Calibri"/>
                <a:cs typeface="Calibri"/>
                <a:sym typeface="Calibri"/>
              </a:rPr>
              <a:t> PET, Tencel, </a:t>
            </a:r>
            <a:r>
              <a:rPr lang="en-US" sz="1800" b="1" dirty="0" err="1">
                <a:latin typeface="Calibri"/>
                <a:ea typeface="Calibri"/>
                <a:cs typeface="Calibri"/>
                <a:sym typeface="Calibri"/>
              </a:rPr>
              <a:t>Piñatex</a:t>
            </a:r>
            <a:r>
              <a:rPr lang="en-US" sz="1800" b="1" dirty="0">
                <a:latin typeface="Calibri"/>
                <a:ea typeface="Calibri"/>
                <a:cs typeface="Calibri"/>
                <a:sym typeface="Calibri"/>
              </a:rPr>
              <a:t> (ananas </a:t>
            </a:r>
            <a:r>
              <a:rPr lang="en-US" sz="1800" b="1" dirty="0" err="1">
                <a:latin typeface="Calibri"/>
                <a:ea typeface="Calibri"/>
                <a:cs typeface="Calibri"/>
                <a:sym typeface="Calibri"/>
              </a:rPr>
              <a:t>liflerinden</a:t>
            </a:r>
            <a:r>
              <a:rPr lang="en-US" sz="1800" b="1" dirty="0">
                <a:latin typeface="Calibri"/>
                <a:ea typeface="Calibri"/>
                <a:cs typeface="Calibri"/>
                <a:sym typeface="Calibri"/>
              </a:rPr>
              <a:t> </a:t>
            </a:r>
            <a:r>
              <a:rPr lang="en-US" sz="1800" b="1" dirty="0" err="1">
                <a:latin typeface="Calibri"/>
                <a:ea typeface="Calibri"/>
                <a:cs typeface="Calibri"/>
                <a:sym typeface="Calibri"/>
              </a:rPr>
              <a:t>üretilmiştir</a:t>
            </a:r>
            <a:r>
              <a:rPr lang="en-US" sz="1800" b="1" dirty="0">
                <a:latin typeface="Calibri"/>
                <a:ea typeface="Calibri"/>
                <a:cs typeface="Calibri"/>
                <a:sym typeface="Calibri"/>
              </a:rPr>
              <a:t>) ve </a:t>
            </a:r>
            <a:r>
              <a:rPr lang="en-US" sz="1800" b="1" dirty="0" err="1">
                <a:latin typeface="Calibri"/>
                <a:ea typeface="Calibri"/>
                <a:cs typeface="Calibri"/>
                <a:sym typeface="Calibri"/>
              </a:rPr>
              <a:t>biyo-bazlı</a:t>
            </a:r>
            <a:r>
              <a:rPr lang="en-US" sz="1800" b="1" dirty="0">
                <a:latin typeface="Calibri"/>
                <a:ea typeface="Calibri"/>
                <a:cs typeface="Calibri"/>
                <a:sym typeface="Calibri"/>
              </a:rPr>
              <a:t> </a:t>
            </a:r>
            <a:r>
              <a:rPr lang="en-US" sz="1800" b="1" dirty="0" err="1">
                <a:latin typeface="Calibri"/>
                <a:ea typeface="Calibri"/>
                <a:cs typeface="Calibri"/>
                <a:sym typeface="Calibri"/>
              </a:rPr>
              <a:t>sentetiklerin</a:t>
            </a:r>
            <a:r>
              <a:rPr lang="en-US" sz="1800" b="1" dirty="0">
                <a:latin typeface="Calibri"/>
                <a:ea typeface="Calibri"/>
                <a:cs typeface="Calibri"/>
                <a:sym typeface="Calibri"/>
              </a:rPr>
              <a:t> </a:t>
            </a:r>
            <a:r>
              <a:rPr lang="en-US" sz="1800" b="1" dirty="0" err="1">
                <a:latin typeface="Calibri"/>
                <a:ea typeface="Calibri"/>
                <a:cs typeface="Calibri"/>
                <a:sym typeface="Calibri"/>
              </a:rPr>
              <a:t>çağını</a:t>
            </a:r>
            <a:r>
              <a:rPr lang="en-US" sz="1800" b="1" dirty="0">
                <a:latin typeface="Calibri"/>
                <a:ea typeface="Calibri"/>
                <a:cs typeface="Calibri"/>
                <a:sym typeface="Calibri"/>
              </a:rPr>
              <a:t> </a:t>
            </a:r>
            <a:r>
              <a:rPr lang="en-US" sz="1800" b="1" dirty="0" err="1">
                <a:latin typeface="Calibri"/>
                <a:ea typeface="Calibri"/>
                <a:cs typeface="Calibri"/>
                <a:sym typeface="Calibri"/>
              </a:rPr>
              <a:t>başlatır</a:t>
            </a:r>
            <a:r>
              <a:rPr lang="en-US" sz="1800" b="1" dirty="0">
                <a:latin typeface="Calibri"/>
                <a:ea typeface="Calibri"/>
                <a:cs typeface="Calibri"/>
                <a:sym typeface="Calibri"/>
              </a:rPr>
              <a:t>. </a:t>
            </a:r>
            <a:r>
              <a:rPr lang="en-US" sz="1800" b="1" dirty="0" err="1">
                <a:latin typeface="Calibri"/>
                <a:ea typeface="Calibri"/>
                <a:cs typeface="Calibri"/>
                <a:sym typeface="Calibri"/>
              </a:rPr>
              <a:t>Sürdürülebilir</a:t>
            </a:r>
            <a:r>
              <a:rPr lang="en-US" sz="1800" b="1" dirty="0">
                <a:latin typeface="Calibri"/>
                <a:ea typeface="Calibri"/>
                <a:cs typeface="Calibri"/>
                <a:sym typeface="Calibri"/>
              </a:rPr>
              <a:t> </a:t>
            </a:r>
            <a:r>
              <a:rPr lang="en-US" sz="1800" b="1" dirty="0" err="1">
                <a:latin typeface="Calibri"/>
                <a:ea typeface="Calibri"/>
                <a:cs typeface="Calibri"/>
                <a:sym typeface="Calibri"/>
              </a:rPr>
              <a:t>malzemeler</a:t>
            </a:r>
            <a:r>
              <a:rPr lang="en-US" sz="1800" b="1" dirty="0">
                <a:latin typeface="Calibri"/>
                <a:ea typeface="Calibri"/>
                <a:cs typeface="Calibri"/>
                <a:sym typeface="Calibri"/>
              </a:rPr>
              <a:t> </a:t>
            </a:r>
            <a:r>
              <a:rPr lang="en-US" sz="1800" b="1" dirty="0" err="1">
                <a:latin typeface="Calibri"/>
                <a:ea typeface="Calibri"/>
                <a:cs typeface="Calibri"/>
                <a:sym typeface="Calibri"/>
              </a:rPr>
              <a:t>arayışı</a:t>
            </a:r>
            <a:r>
              <a:rPr lang="en-US" sz="1800" b="1" dirty="0">
                <a:latin typeface="Calibri"/>
                <a:ea typeface="Calibri"/>
                <a:cs typeface="Calibri"/>
                <a:sym typeface="Calibri"/>
              </a:rPr>
              <a:t>, </a:t>
            </a:r>
            <a:r>
              <a:rPr lang="en-US" sz="1800" b="1" dirty="0" err="1">
                <a:latin typeface="Calibri"/>
                <a:ea typeface="Calibri"/>
                <a:cs typeface="Calibri"/>
                <a:sym typeface="Calibri"/>
              </a:rPr>
              <a:t>tedarikçiler</a:t>
            </a:r>
            <a:r>
              <a:rPr lang="en-US" sz="1800" b="1" dirty="0">
                <a:latin typeface="Calibri"/>
                <a:ea typeface="Calibri"/>
                <a:cs typeface="Calibri"/>
                <a:sym typeface="Calibri"/>
              </a:rPr>
              <a:t>, </a:t>
            </a:r>
            <a:r>
              <a:rPr lang="en-US" sz="1800" b="1" dirty="0" err="1">
                <a:latin typeface="Calibri"/>
                <a:ea typeface="Calibri"/>
                <a:cs typeface="Calibri"/>
                <a:sym typeface="Calibri"/>
              </a:rPr>
              <a:t>sertifikalar</a:t>
            </a:r>
            <a:r>
              <a:rPr lang="en-US" sz="1800" b="1" dirty="0">
                <a:latin typeface="Calibri"/>
                <a:ea typeface="Calibri"/>
                <a:cs typeface="Calibri"/>
                <a:sym typeface="Calibri"/>
              </a:rPr>
              <a:t> (</a:t>
            </a:r>
            <a:r>
              <a:rPr lang="en-US" sz="1800" b="1" dirty="0" err="1">
                <a:latin typeface="Calibri"/>
                <a:ea typeface="Calibri"/>
                <a:cs typeface="Calibri"/>
                <a:sym typeface="Calibri"/>
              </a:rPr>
              <a:t>organik</a:t>
            </a:r>
            <a:r>
              <a:rPr lang="en-US" sz="1800" b="1" dirty="0">
                <a:latin typeface="Calibri"/>
                <a:ea typeface="Calibri"/>
                <a:cs typeface="Calibri"/>
                <a:sym typeface="Calibri"/>
              </a:rPr>
              <a:t> </a:t>
            </a:r>
            <a:r>
              <a:rPr lang="en-US" sz="1800" b="1" dirty="0" err="1">
                <a:latin typeface="Calibri"/>
                <a:ea typeface="Calibri"/>
                <a:cs typeface="Calibri"/>
                <a:sym typeface="Calibri"/>
              </a:rPr>
              <a:t>tekstiller</a:t>
            </a:r>
            <a:r>
              <a:rPr lang="en-US" sz="1800" b="1" dirty="0">
                <a:latin typeface="Calibri"/>
                <a:ea typeface="Calibri"/>
                <a:cs typeface="Calibri"/>
                <a:sym typeface="Calibri"/>
              </a:rPr>
              <a:t> </a:t>
            </a:r>
            <a:r>
              <a:rPr lang="en-US" sz="1800" b="1" dirty="0" err="1">
                <a:latin typeface="Calibri"/>
                <a:ea typeface="Calibri"/>
                <a:cs typeface="Calibri"/>
                <a:sym typeface="Calibri"/>
              </a:rPr>
              <a:t>için</a:t>
            </a:r>
            <a:r>
              <a:rPr lang="en-US" sz="1800" b="1" dirty="0">
                <a:latin typeface="Calibri"/>
                <a:ea typeface="Calibri"/>
                <a:cs typeface="Calibri"/>
                <a:sym typeface="Calibri"/>
              </a:rPr>
              <a:t> GOTS, </a:t>
            </a:r>
            <a:r>
              <a:rPr lang="en-US" sz="1800" b="1" dirty="0" err="1">
                <a:latin typeface="Calibri"/>
                <a:ea typeface="Calibri"/>
                <a:cs typeface="Calibri"/>
                <a:sym typeface="Calibri"/>
              </a:rPr>
              <a:t>sürdürülebilir</a:t>
            </a:r>
            <a:r>
              <a:rPr lang="en-US" sz="1800" b="1" dirty="0">
                <a:latin typeface="Calibri"/>
                <a:ea typeface="Calibri"/>
                <a:cs typeface="Calibri"/>
                <a:sym typeface="Calibri"/>
              </a:rPr>
              <a:t> </a:t>
            </a:r>
            <a:r>
              <a:rPr lang="en-US" sz="1800" b="1" dirty="0" err="1">
                <a:latin typeface="Calibri"/>
                <a:ea typeface="Calibri"/>
                <a:cs typeface="Calibri"/>
                <a:sym typeface="Calibri"/>
              </a:rPr>
              <a:t>ahşap</a:t>
            </a:r>
            <a:r>
              <a:rPr lang="en-US" sz="1800" b="1" dirty="0">
                <a:latin typeface="Calibri"/>
                <a:ea typeface="Calibri"/>
                <a:cs typeface="Calibri"/>
                <a:sym typeface="Calibri"/>
              </a:rPr>
              <a:t> </a:t>
            </a:r>
            <a:r>
              <a:rPr lang="en-US" sz="1800" b="1" dirty="0" err="1">
                <a:latin typeface="Calibri"/>
                <a:ea typeface="Calibri"/>
                <a:cs typeface="Calibri"/>
                <a:sym typeface="Calibri"/>
              </a:rPr>
              <a:t>için</a:t>
            </a:r>
            <a:r>
              <a:rPr lang="en-US" sz="1800" b="1" dirty="0">
                <a:latin typeface="Calibri"/>
                <a:ea typeface="Calibri"/>
                <a:cs typeface="Calibri"/>
                <a:sym typeface="Calibri"/>
              </a:rPr>
              <a:t> FSC) ve </a:t>
            </a:r>
            <a:r>
              <a:rPr lang="en-US" sz="1800" b="1" dirty="0" err="1">
                <a:latin typeface="Calibri"/>
                <a:ea typeface="Calibri"/>
                <a:cs typeface="Calibri"/>
                <a:sym typeface="Calibri"/>
              </a:rPr>
              <a:t>malzeme</a:t>
            </a:r>
            <a:r>
              <a:rPr lang="en-US" sz="1800" b="1" dirty="0">
                <a:latin typeface="Calibri"/>
                <a:ea typeface="Calibri"/>
                <a:cs typeface="Calibri"/>
                <a:sym typeface="Calibri"/>
              </a:rPr>
              <a:t> </a:t>
            </a:r>
            <a:r>
              <a:rPr lang="en-US" sz="1800" b="1" dirty="0" err="1">
                <a:latin typeface="Calibri"/>
                <a:ea typeface="Calibri"/>
                <a:cs typeface="Calibri"/>
                <a:sym typeface="Calibri"/>
              </a:rPr>
              <a:t>edinimi</a:t>
            </a:r>
            <a:r>
              <a:rPr lang="en-US" sz="1800" b="1" dirty="0">
                <a:latin typeface="Calibri"/>
                <a:ea typeface="Calibri"/>
                <a:cs typeface="Calibri"/>
                <a:sym typeface="Calibri"/>
              </a:rPr>
              <a:t> </a:t>
            </a:r>
            <a:r>
              <a:rPr lang="en-US" sz="1800" b="1" dirty="0" err="1">
                <a:latin typeface="Calibri"/>
                <a:ea typeface="Calibri"/>
                <a:cs typeface="Calibri"/>
                <a:sym typeface="Calibri"/>
              </a:rPr>
              <a:t>veya</a:t>
            </a:r>
            <a:r>
              <a:rPr lang="en-US" sz="1800" b="1" dirty="0">
                <a:latin typeface="Calibri"/>
                <a:ea typeface="Calibri"/>
                <a:cs typeface="Calibri"/>
                <a:sym typeface="Calibri"/>
              </a:rPr>
              <a:t> </a:t>
            </a:r>
            <a:r>
              <a:rPr lang="en-US" sz="1800" b="1" dirty="0" err="1">
                <a:latin typeface="Calibri"/>
                <a:ea typeface="Calibri"/>
                <a:cs typeface="Calibri"/>
                <a:sym typeface="Calibri"/>
              </a:rPr>
              <a:t>yetiştirilmesi</a:t>
            </a:r>
            <a:r>
              <a:rPr lang="en-US" sz="1800" b="1" dirty="0">
                <a:latin typeface="Calibri"/>
                <a:ea typeface="Calibri"/>
                <a:cs typeface="Calibri"/>
                <a:sym typeface="Calibri"/>
              </a:rPr>
              <a:t> </a:t>
            </a:r>
            <a:r>
              <a:rPr lang="en-US" sz="1800" b="1" dirty="0" err="1">
                <a:latin typeface="Calibri"/>
                <a:ea typeface="Calibri"/>
                <a:cs typeface="Calibri"/>
                <a:sym typeface="Calibri"/>
              </a:rPr>
              <a:t>sırasında</a:t>
            </a:r>
            <a:r>
              <a:rPr lang="en-US" sz="1800" b="1" dirty="0">
                <a:latin typeface="Calibri"/>
                <a:ea typeface="Calibri"/>
                <a:cs typeface="Calibri"/>
                <a:sym typeface="Calibri"/>
              </a:rPr>
              <a:t> </a:t>
            </a:r>
            <a:r>
              <a:rPr lang="en-US" sz="1800" b="1" dirty="0" err="1">
                <a:latin typeface="Calibri"/>
                <a:ea typeface="Calibri"/>
                <a:cs typeface="Calibri"/>
                <a:sym typeface="Calibri"/>
              </a:rPr>
              <a:t>elde</a:t>
            </a:r>
            <a:r>
              <a:rPr lang="en-US" sz="1800" b="1" dirty="0">
                <a:latin typeface="Calibri"/>
                <a:ea typeface="Calibri"/>
                <a:cs typeface="Calibri"/>
                <a:sym typeface="Calibri"/>
              </a:rPr>
              <a:t> </a:t>
            </a:r>
            <a:r>
              <a:rPr lang="en-US" sz="1800" b="1" dirty="0" err="1">
                <a:latin typeface="Calibri"/>
                <a:ea typeface="Calibri"/>
                <a:cs typeface="Calibri"/>
                <a:sym typeface="Calibri"/>
              </a:rPr>
              <a:t>edilen</a:t>
            </a:r>
            <a:r>
              <a:rPr lang="en-US" sz="1800" b="1" dirty="0">
                <a:latin typeface="Calibri"/>
                <a:ea typeface="Calibri"/>
                <a:cs typeface="Calibri"/>
                <a:sym typeface="Calibri"/>
              </a:rPr>
              <a:t> </a:t>
            </a:r>
            <a:r>
              <a:rPr lang="en-US" sz="1800" b="1" dirty="0" err="1">
                <a:latin typeface="Calibri"/>
                <a:ea typeface="Calibri"/>
                <a:cs typeface="Calibri"/>
                <a:sym typeface="Calibri"/>
              </a:rPr>
              <a:t>çevresel</a:t>
            </a:r>
            <a:r>
              <a:rPr lang="en-US" sz="1800" b="1" dirty="0">
                <a:latin typeface="Calibri"/>
                <a:ea typeface="Calibri"/>
                <a:cs typeface="Calibri"/>
                <a:sym typeface="Calibri"/>
              </a:rPr>
              <a:t> bedel </a:t>
            </a:r>
            <a:r>
              <a:rPr lang="en-US" sz="1800" b="1" dirty="0" err="1">
                <a:latin typeface="Calibri"/>
                <a:ea typeface="Calibri"/>
                <a:cs typeface="Calibri"/>
                <a:sym typeface="Calibri"/>
              </a:rPr>
              <a:t>alanına</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hac </a:t>
            </a:r>
            <a:r>
              <a:rPr lang="en-US" sz="1800" b="1" dirty="0" err="1">
                <a:latin typeface="Calibri"/>
                <a:ea typeface="Calibri"/>
                <a:cs typeface="Calibri"/>
                <a:sym typeface="Calibri"/>
              </a:rPr>
              <a:t>yolculuğu</a:t>
            </a:r>
            <a:r>
              <a:rPr lang="en-US" sz="1800" b="1" dirty="0">
                <a:latin typeface="Calibri"/>
                <a:ea typeface="Calibri"/>
                <a:cs typeface="Calibri"/>
                <a:sym typeface="Calibri"/>
              </a:rPr>
              <a:t> </a:t>
            </a:r>
            <a:r>
              <a:rPr lang="en-US" sz="1800" b="1" dirty="0" err="1">
                <a:latin typeface="Calibri"/>
                <a:ea typeface="Calibri"/>
                <a:cs typeface="Calibri"/>
                <a:sym typeface="Calibri"/>
              </a:rPr>
              <a:t>gerektirir</a:t>
            </a:r>
            <a:r>
              <a:rPr lang="en-US" sz="1800" b="1"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b="1" dirty="0" err="1">
                <a:latin typeface="Calibri"/>
                <a:ea typeface="Calibri"/>
                <a:cs typeface="Calibri"/>
                <a:sym typeface="Calibri"/>
              </a:rPr>
              <a:t>Tedarik</a:t>
            </a:r>
            <a:r>
              <a:rPr lang="en-US" sz="1800" b="1" dirty="0">
                <a:latin typeface="Calibri"/>
                <a:ea typeface="Calibri"/>
                <a:cs typeface="Calibri"/>
                <a:sym typeface="Calibri"/>
              </a:rPr>
              <a:t> </a:t>
            </a:r>
            <a:r>
              <a:rPr lang="en-US" sz="1800" b="1" dirty="0" err="1">
                <a:latin typeface="Calibri"/>
                <a:ea typeface="Calibri"/>
                <a:cs typeface="Calibri"/>
                <a:sym typeface="Calibri"/>
              </a:rPr>
              <a:t>Zinciri</a:t>
            </a:r>
            <a:r>
              <a:rPr lang="en-US" sz="1800" b="1" dirty="0">
                <a:latin typeface="Calibri"/>
                <a:ea typeface="Calibri"/>
                <a:cs typeface="Calibri"/>
                <a:sym typeface="Calibri"/>
              </a:rPr>
              <a:t> </a:t>
            </a:r>
            <a:r>
              <a:rPr lang="en-US" sz="1800" b="1" dirty="0" err="1">
                <a:latin typeface="Calibri"/>
                <a:ea typeface="Calibri"/>
                <a:cs typeface="Calibri"/>
                <a:sym typeface="Calibri"/>
              </a:rPr>
              <a:t>Analizi</a:t>
            </a:r>
            <a:r>
              <a:rPr lang="en-US" sz="1800" b="1" dirty="0">
                <a:latin typeface="Calibri"/>
                <a:ea typeface="Calibri"/>
                <a:cs typeface="Calibri"/>
                <a:sym typeface="Calibri"/>
              </a:rPr>
              <a:t>, </a:t>
            </a:r>
            <a:r>
              <a:rPr lang="en-US" sz="1800" b="1" dirty="0" err="1">
                <a:latin typeface="Calibri"/>
                <a:ea typeface="Calibri"/>
                <a:cs typeface="Calibri"/>
                <a:sym typeface="Calibri"/>
              </a:rPr>
              <a:t>tasarımcıyı</a:t>
            </a:r>
            <a:r>
              <a:rPr lang="en-US" sz="1800" b="1" dirty="0">
                <a:latin typeface="Calibri"/>
                <a:ea typeface="Calibri"/>
                <a:cs typeface="Calibri"/>
                <a:sym typeface="Calibri"/>
              </a:rPr>
              <a:t> </a:t>
            </a:r>
            <a:r>
              <a:rPr lang="en-US" sz="1800" b="1" dirty="0" err="1">
                <a:latin typeface="Calibri"/>
                <a:ea typeface="Calibri"/>
                <a:cs typeface="Calibri"/>
                <a:sym typeface="Calibri"/>
              </a:rPr>
              <a:t>tedarik</a:t>
            </a:r>
            <a:r>
              <a:rPr lang="en-US" sz="1800" b="1" dirty="0">
                <a:latin typeface="Calibri"/>
                <a:ea typeface="Calibri"/>
                <a:cs typeface="Calibri"/>
                <a:sym typeface="Calibri"/>
              </a:rPr>
              <a:t> </a:t>
            </a:r>
            <a:r>
              <a:rPr lang="en-US" sz="1800" b="1" dirty="0" err="1">
                <a:latin typeface="Calibri"/>
                <a:ea typeface="Calibri"/>
                <a:cs typeface="Calibri"/>
                <a:sym typeface="Calibri"/>
              </a:rPr>
              <a:t>zincirinin</a:t>
            </a:r>
            <a:r>
              <a:rPr lang="en-US" sz="1800" b="1" dirty="0">
                <a:latin typeface="Calibri"/>
                <a:ea typeface="Calibri"/>
                <a:cs typeface="Calibri"/>
                <a:sym typeface="Calibri"/>
              </a:rPr>
              <a:t> </a:t>
            </a:r>
            <a:r>
              <a:rPr lang="en-US" sz="1800" b="1" dirty="0" err="1">
                <a:latin typeface="Calibri"/>
                <a:ea typeface="Calibri"/>
                <a:cs typeface="Calibri"/>
                <a:sym typeface="Calibri"/>
              </a:rPr>
              <a:t>karmaşık</a:t>
            </a:r>
            <a:r>
              <a:rPr lang="en-US" sz="1800" b="1" dirty="0">
                <a:latin typeface="Calibri"/>
                <a:ea typeface="Calibri"/>
                <a:cs typeface="Calibri"/>
                <a:sym typeface="Calibri"/>
              </a:rPr>
              <a:t> </a:t>
            </a:r>
            <a:r>
              <a:rPr lang="en-US" sz="1800" b="1" dirty="0" err="1">
                <a:latin typeface="Calibri"/>
                <a:ea typeface="Calibri"/>
                <a:cs typeface="Calibri"/>
                <a:sym typeface="Calibri"/>
              </a:rPr>
              <a:t>ipliklerini</a:t>
            </a:r>
            <a:r>
              <a:rPr lang="en-US" sz="1800" b="1" dirty="0">
                <a:latin typeface="Calibri"/>
                <a:ea typeface="Calibri"/>
                <a:cs typeface="Calibri"/>
                <a:sym typeface="Calibri"/>
              </a:rPr>
              <a:t> </a:t>
            </a:r>
            <a:r>
              <a:rPr lang="en-US" sz="1800" b="1" dirty="0" err="1">
                <a:latin typeface="Calibri"/>
                <a:ea typeface="Calibri"/>
                <a:cs typeface="Calibri"/>
                <a:sym typeface="Calibri"/>
              </a:rPr>
              <a:t>incelemeye</a:t>
            </a:r>
            <a:r>
              <a:rPr lang="en-US" sz="1800" b="1" dirty="0">
                <a:latin typeface="Calibri"/>
                <a:ea typeface="Calibri"/>
                <a:cs typeface="Calibri"/>
                <a:sym typeface="Calibri"/>
              </a:rPr>
              <a:t> </a:t>
            </a:r>
            <a:r>
              <a:rPr lang="en-US" sz="1800" b="1" dirty="0" err="1">
                <a:latin typeface="Calibri"/>
                <a:ea typeface="Calibri"/>
                <a:cs typeface="Calibri"/>
                <a:sym typeface="Calibri"/>
              </a:rPr>
              <a:t>teşvik</a:t>
            </a:r>
            <a:r>
              <a:rPr lang="en-US" sz="1800" b="1" dirty="0">
                <a:latin typeface="Calibri"/>
                <a:ea typeface="Calibri"/>
                <a:cs typeface="Calibri"/>
                <a:sym typeface="Calibri"/>
              </a:rPr>
              <a:t> </a:t>
            </a:r>
            <a:r>
              <a:rPr lang="en-US" sz="1800" b="1" dirty="0" err="1">
                <a:latin typeface="Calibri"/>
                <a:ea typeface="Calibri"/>
                <a:cs typeface="Calibri"/>
                <a:sym typeface="Calibri"/>
              </a:rPr>
              <a:t>eden</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yöntemdir</a:t>
            </a:r>
            <a:r>
              <a:rPr lang="en-US" sz="1800" b="1" dirty="0">
                <a:latin typeface="Calibri"/>
                <a:ea typeface="Calibri"/>
                <a:cs typeface="Calibri"/>
                <a:sym typeface="Calibri"/>
              </a:rPr>
              <a:t>. Bu, </a:t>
            </a:r>
            <a:r>
              <a:rPr lang="en-US" sz="1800" b="1" dirty="0" err="1">
                <a:latin typeface="Calibri"/>
                <a:ea typeface="Calibri"/>
                <a:cs typeface="Calibri"/>
                <a:sym typeface="Calibri"/>
              </a:rPr>
              <a:t>tedarikçilerin</a:t>
            </a:r>
            <a:r>
              <a:rPr lang="en-US" sz="1800" b="1" dirty="0">
                <a:latin typeface="Calibri"/>
                <a:ea typeface="Calibri"/>
                <a:cs typeface="Calibri"/>
                <a:sym typeface="Calibri"/>
              </a:rPr>
              <a:t> ve </a:t>
            </a:r>
            <a:r>
              <a:rPr lang="en-US" sz="1800" b="1" dirty="0" err="1">
                <a:latin typeface="Calibri"/>
                <a:ea typeface="Calibri"/>
                <a:cs typeface="Calibri"/>
                <a:sym typeface="Calibri"/>
              </a:rPr>
              <a:t>üreticilerin</a:t>
            </a:r>
            <a:r>
              <a:rPr lang="en-US" sz="1800" b="1" dirty="0">
                <a:latin typeface="Calibri"/>
                <a:ea typeface="Calibri"/>
                <a:cs typeface="Calibri"/>
                <a:sym typeface="Calibri"/>
              </a:rPr>
              <a:t> </a:t>
            </a:r>
            <a:r>
              <a:rPr lang="en-US" sz="1800" b="1" dirty="0" err="1">
                <a:latin typeface="Calibri"/>
                <a:ea typeface="Calibri"/>
                <a:cs typeface="Calibri"/>
                <a:sym typeface="Calibri"/>
              </a:rPr>
              <a:t>sürdürülebilirlik</a:t>
            </a:r>
            <a:r>
              <a:rPr lang="en-US" sz="1800" b="1" dirty="0">
                <a:latin typeface="Calibri"/>
                <a:ea typeface="Calibri"/>
                <a:cs typeface="Calibri"/>
                <a:sym typeface="Calibri"/>
              </a:rPr>
              <a:t> </a:t>
            </a:r>
            <a:r>
              <a:rPr lang="en-US" sz="1800" b="1" dirty="0" err="1">
                <a:latin typeface="Calibri"/>
                <a:ea typeface="Calibri"/>
                <a:cs typeface="Calibri"/>
                <a:sym typeface="Calibri"/>
              </a:rPr>
              <a:t>uygulamalarını</a:t>
            </a:r>
            <a:r>
              <a:rPr lang="en-US" sz="1800" b="1" dirty="0">
                <a:latin typeface="Calibri"/>
                <a:ea typeface="Calibri"/>
                <a:cs typeface="Calibri"/>
                <a:sym typeface="Calibri"/>
              </a:rPr>
              <a:t> </a:t>
            </a:r>
            <a:r>
              <a:rPr lang="en-US" sz="1800" b="1" dirty="0" err="1">
                <a:latin typeface="Calibri"/>
                <a:ea typeface="Calibri"/>
                <a:cs typeface="Calibri"/>
                <a:sym typeface="Calibri"/>
              </a:rPr>
              <a:t>değerlendirerek</a:t>
            </a:r>
            <a:r>
              <a:rPr lang="en-US" sz="1800" b="1" dirty="0">
                <a:latin typeface="Calibri"/>
                <a:ea typeface="Calibri"/>
                <a:cs typeface="Calibri"/>
                <a:sym typeface="Calibri"/>
              </a:rPr>
              <a:t> </a:t>
            </a:r>
            <a:r>
              <a:rPr lang="en-US" sz="1800" b="1" dirty="0" err="1">
                <a:latin typeface="Calibri"/>
                <a:ea typeface="Calibri"/>
                <a:cs typeface="Calibri"/>
                <a:sym typeface="Calibri"/>
              </a:rPr>
              <a:t>tedarik</a:t>
            </a:r>
            <a:r>
              <a:rPr lang="en-US" sz="1800" b="1" dirty="0">
                <a:latin typeface="Calibri"/>
                <a:ea typeface="Calibri"/>
                <a:cs typeface="Calibri"/>
                <a:sym typeface="Calibri"/>
              </a:rPr>
              <a:t> </a:t>
            </a:r>
            <a:r>
              <a:rPr lang="en-US" sz="1800" b="1" dirty="0" err="1">
                <a:latin typeface="Calibri"/>
                <a:ea typeface="Calibri"/>
                <a:cs typeface="Calibri"/>
                <a:sym typeface="Calibri"/>
              </a:rPr>
              <a:t>zincirinin</a:t>
            </a:r>
            <a:r>
              <a:rPr lang="en-US" sz="1800" b="1" dirty="0">
                <a:latin typeface="Calibri"/>
                <a:ea typeface="Calibri"/>
                <a:cs typeface="Calibri"/>
                <a:sym typeface="Calibri"/>
              </a:rPr>
              <a:t> </a:t>
            </a:r>
            <a:r>
              <a:rPr lang="en-US" sz="1800" b="1" dirty="0" err="1">
                <a:latin typeface="Calibri"/>
                <a:ea typeface="Calibri"/>
                <a:cs typeface="Calibri"/>
                <a:sym typeface="Calibri"/>
              </a:rPr>
              <a:t>kalbine</a:t>
            </a:r>
            <a:r>
              <a:rPr lang="en-US" sz="1800" b="1" dirty="0">
                <a:latin typeface="Calibri"/>
                <a:ea typeface="Calibri"/>
                <a:cs typeface="Calibri"/>
                <a:sym typeface="Calibri"/>
              </a:rPr>
              <a:t> </a:t>
            </a:r>
            <a:r>
              <a:rPr lang="en-US" sz="1800" b="1" dirty="0" err="1">
                <a:latin typeface="Calibri"/>
                <a:ea typeface="Calibri"/>
                <a:cs typeface="Calibri"/>
                <a:sym typeface="Calibri"/>
              </a:rPr>
              <a:t>daha</a:t>
            </a:r>
            <a:r>
              <a:rPr lang="en-US" sz="1800" b="1" dirty="0">
                <a:latin typeface="Calibri"/>
                <a:ea typeface="Calibri"/>
                <a:cs typeface="Calibri"/>
                <a:sym typeface="Calibri"/>
              </a:rPr>
              <a:t> </a:t>
            </a:r>
            <a:r>
              <a:rPr lang="en-US" sz="1800" b="1" dirty="0" err="1">
                <a:latin typeface="Calibri"/>
                <a:ea typeface="Calibri"/>
                <a:cs typeface="Calibri"/>
                <a:sym typeface="Calibri"/>
              </a:rPr>
              <a:t>çok</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yolculuktur</a:t>
            </a:r>
            <a:r>
              <a:rPr lang="en-US" sz="1800" b="1" dirty="0">
                <a:latin typeface="Calibri"/>
                <a:ea typeface="Calibri"/>
                <a:cs typeface="Calibri"/>
                <a:sym typeface="Calibri"/>
              </a:rPr>
              <a:t>. Bu </a:t>
            </a:r>
            <a:r>
              <a:rPr lang="en-US" sz="1800" b="1" dirty="0" err="1">
                <a:latin typeface="Calibri"/>
                <a:ea typeface="Calibri"/>
                <a:cs typeface="Calibri"/>
                <a:sym typeface="Calibri"/>
              </a:rPr>
              <a:t>denetim</a:t>
            </a:r>
            <a:r>
              <a:rPr lang="en-US" sz="1800" b="1" dirty="0">
                <a:latin typeface="Calibri"/>
                <a:ea typeface="Calibri"/>
                <a:cs typeface="Calibri"/>
                <a:sym typeface="Calibri"/>
              </a:rPr>
              <a:t>, </a:t>
            </a:r>
            <a:r>
              <a:rPr lang="en-US" sz="1800" b="1" dirty="0" err="1">
                <a:latin typeface="Calibri"/>
                <a:ea typeface="Calibri"/>
                <a:cs typeface="Calibri"/>
                <a:sym typeface="Calibri"/>
              </a:rPr>
              <a:t>çalışma</a:t>
            </a:r>
            <a:r>
              <a:rPr lang="en-US" sz="1800" b="1" dirty="0">
                <a:latin typeface="Calibri"/>
                <a:ea typeface="Calibri"/>
                <a:cs typeface="Calibri"/>
                <a:sym typeface="Calibri"/>
              </a:rPr>
              <a:t> </a:t>
            </a:r>
            <a:r>
              <a:rPr lang="en-US" sz="1800" b="1" dirty="0" err="1">
                <a:latin typeface="Calibri"/>
                <a:ea typeface="Calibri"/>
                <a:cs typeface="Calibri"/>
                <a:sym typeface="Calibri"/>
              </a:rPr>
              <a:t>koşullarının</a:t>
            </a:r>
            <a:r>
              <a:rPr lang="en-US" sz="1800" b="1" dirty="0">
                <a:latin typeface="Calibri"/>
                <a:ea typeface="Calibri"/>
                <a:cs typeface="Calibri"/>
                <a:sym typeface="Calibri"/>
              </a:rPr>
              <a:t>, </a:t>
            </a:r>
            <a:r>
              <a:rPr lang="en-US" sz="1800" b="1" dirty="0" err="1">
                <a:latin typeface="Calibri"/>
                <a:ea typeface="Calibri"/>
                <a:cs typeface="Calibri"/>
                <a:sym typeface="Calibri"/>
              </a:rPr>
              <a:t>atık</a:t>
            </a:r>
            <a:r>
              <a:rPr lang="en-US" sz="1800" b="1" dirty="0">
                <a:latin typeface="Calibri"/>
                <a:ea typeface="Calibri"/>
                <a:cs typeface="Calibri"/>
                <a:sym typeface="Calibri"/>
              </a:rPr>
              <a:t> </a:t>
            </a:r>
            <a:r>
              <a:rPr lang="en-US" sz="1800" b="1" dirty="0" err="1">
                <a:latin typeface="Calibri"/>
                <a:ea typeface="Calibri"/>
                <a:cs typeface="Calibri"/>
                <a:sym typeface="Calibri"/>
              </a:rPr>
              <a:t>yönetim</a:t>
            </a:r>
            <a:r>
              <a:rPr lang="en-US" sz="1800" b="1" dirty="0">
                <a:latin typeface="Calibri"/>
                <a:ea typeface="Calibri"/>
                <a:cs typeface="Calibri"/>
                <a:sym typeface="Calibri"/>
              </a:rPr>
              <a:t> </a:t>
            </a:r>
            <a:r>
              <a:rPr lang="en-US" sz="1800" b="1" dirty="0" err="1">
                <a:latin typeface="Calibri"/>
                <a:ea typeface="Calibri"/>
                <a:cs typeface="Calibri"/>
                <a:sym typeface="Calibri"/>
              </a:rPr>
              <a:t>stratejilerinin</a:t>
            </a:r>
            <a:r>
              <a:rPr lang="en-US" sz="1800" b="1" dirty="0">
                <a:latin typeface="Calibri"/>
                <a:ea typeface="Calibri"/>
                <a:cs typeface="Calibri"/>
                <a:sym typeface="Calibri"/>
              </a:rPr>
              <a:t> ve </a:t>
            </a:r>
            <a:r>
              <a:rPr lang="en-US" sz="1800" b="1" dirty="0" err="1">
                <a:latin typeface="Calibri"/>
                <a:ea typeface="Calibri"/>
                <a:cs typeface="Calibri"/>
                <a:sym typeface="Calibri"/>
              </a:rPr>
              <a:t>enerji</a:t>
            </a:r>
            <a:r>
              <a:rPr lang="en-US" sz="1800" b="1" dirty="0">
                <a:latin typeface="Calibri"/>
                <a:ea typeface="Calibri"/>
                <a:cs typeface="Calibri"/>
                <a:sym typeface="Calibri"/>
              </a:rPr>
              <a:t> </a:t>
            </a:r>
            <a:r>
              <a:rPr lang="en-US" sz="1800" b="1" dirty="0" err="1">
                <a:latin typeface="Calibri"/>
                <a:ea typeface="Calibri"/>
                <a:cs typeface="Calibri"/>
                <a:sym typeface="Calibri"/>
              </a:rPr>
              <a:t>tüketim</a:t>
            </a:r>
            <a:r>
              <a:rPr lang="en-US" sz="1800" b="1" dirty="0">
                <a:latin typeface="Calibri"/>
                <a:ea typeface="Calibri"/>
                <a:cs typeface="Calibri"/>
                <a:sym typeface="Calibri"/>
              </a:rPr>
              <a:t> </a:t>
            </a:r>
            <a:r>
              <a:rPr lang="en-US" sz="1800" b="1" dirty="0" err="1">
                <a:latin typeface="Calibri"/>
                <a:ea typeface="Calibri"/>
                <a:cs typeface="Calibri"/>
                <a:sym typeface="Calibri"/>
              </a:rPr>
              <a:t>kalıplarının</a:t>
            </a:r>
            <a:r>
              <a:rPr lang="en-US" sz="1800" b="1" dirty="0">
                <a:latin typeface="Calibri"/>
                <a:ea typeface="Calibri"/>
                <a:cs typeface="Calibri"/>
                <a:sym typeface="Calibri"/>
              </a:rPr>
              <a:t> </a:t>
            </a:r>
            <a:r>
              <a:rPr lang="en-US" sz="1800" b="1" dirty="0" err="1">
                <a:latin typeface="Calibri"/>
                <a:ea typeface="Calibri"/>
                <a:cs typeface="Calibri"/>
                <a:sym typeface="Calibri"/>
              </a:rPr>
              <a:t>değerlendirilmesini</a:t>
            </a:r>
            <a:r>
              <a:rPr lang="en-US" sz="1800" b="1" dirty="0">
                <a:latin typeface="Calibri"/>
                <a:ea typeface="Calibri"/>
                <a:cs typeface="Calibri"/>
                <a:sym typeface="Calibri"/>
              </a:rPr>
              <a:t> </a:t>
            </a:r>
            <a:r>
              <a:rPr lang="en-US" sz="1800" b="1" dirty="0" err="1">
                <a:latin typeface="Calibri"/>
                <a:ea typeface="Calibri"/>
                <a:cs typeface="Calibri"/>
                <a:sym typeface="Calibri"/>
              </a:rPr>
              <a:t>kapsar</a:t>
            </a:r>
            <a:r>
              <a:rPr lang="en-US" sz="1800" b="1"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b="1" dirty="0" err="1">
                <a:latin typeface="Calibri"/>
                <a:ea typeface="Calibri"/>
                <a:cs typeface="Calibri"/>
                <a:sym typeface="Calibri"/>
              </a:rPr>
              <a:t>Tüketici</a:t>
            </a:r>
            <a:r>
              <a:rPr lang="en-US" sz="1800" b="1" dirty="0">
                <a:latin typeface="Calibri"/>
                <a:ea typeface="Calibri"/>
                <a:cs typeface="Calibri"/>
                <a:sym typeface="Calibri"/>
              </a:rPr>
              <a:t> </a:t>
            </a:r>
            <a:r>
              <a:rPr lang="en-US" sz="1800" b="1" dirty="0" err="1">
                <a:latin typeface="Calibri"/>
                <a:ea typeface="Calibri"/>
                <a:cs typeface="Calibri"/>
                <a:sym typeface="Calibri"/>
              </a:rPr>
              <a:t>Davranışı</a:t>
            </a:r>
            <a:r>
              <a:rPr lang="en-US" sz="1800" b="1" dirty="0">
                <a:latin typeface="Calibri"/>
                <a:ea typeface="Calibri"/>
                <a:cs typeface="Calibri"/>
                <a:sym typeface="Calibri"/>
              </a:rPr>
              <a:t> </a:t>
            </a:r>
            <a:r>
              <a:rPr lang="en-US" sz="1800" b="1" dirty="0" err="1">
                <a:latin typeface="Calibri"/>
                <a:ea typeface="Calibri"/>
                <a:cs typeface="Calibri"/>
                <a:sym typeface="Calibri"/>
              </a:rPr>
              <a:t>Araştırması</a:t>
            </a:r>
            <a:r>
              <a:rPr lang="en-US" sz="1800" b="1" dirty="0">
                <a:latin typeface="Calibri"/>
                <a:ea typeface="Calibri"/>
                <a:cs typeface="Calibri"/>
                <a:sym typeface="Calibri"/>
              </a:rPr>
              <a:t>, </a:t>
            </a:r>
            <a:r>
              <a:rPr lang="en-US" sz="1800" b="1" dirty="0" err="1">
                <a:latin typeface="Calibri"/>
                <a:ea typeface="Calibri"/>
                <a:cs typeface="Calibri"/>
                <a:sym typeface="Calibri"/>
              </a:rPr>
              <a:t>özellikle</a:t>
            </a:r>
            <a:r>
              <a:rPr lang="en-US" sz="1800" b="1" dirty="0">
                <a:latin typeface="Calibri"/>
                <a:ea typeface="Calibri"/>
                <a:cs typeface="Calibri"/>
                <a:sym typeface="Calibri"/>
              </a:rPr>
              <a:t> </a:t>
            </a:r>
            <a:r>
              <a:rPr lang="en-US" sz="1800" b="1" dirty="0" err="1">
                <a:latin typeface="Calibri"/>
                <a:ea typeface="Calibri"/>
                <a:cs typeface="Calibri"/>
                <a:sym typeface="Calibri"/>
              </a:rPr>
              <a:t>sürdürülebilir</a:t>
            </a:r>
            <a:r>
              <a:rPr lang="en-US" sz="1800" b="1" dirty="0">
                <a:latin typeface="Calibri"/>
                <a:ea typeface="Calibri"/>
                <a:cs typeface="Calibri"/>
                <a:sym typeface="Calibri"/>
              </a:rPr>
              <a:t> </a:t>
            </a:r>
            <a:r>
              <a:rPr lang="en-US" sz="1800" b="1" dirty="0" err="1">
                <a:latin typeface="Calibri"/>
                <a:ea typeface="Calibri"/>
                <a:cs typeface="Calibri"/>
                <a:sym typeface="Calibri"/>
              </a:rPr>
              <a:t>ayakkabılar</a:t>
            </a:r>
            <a:r>
              <a:rPr lang="en-US" sz="1800" b="1" dirty="0">
                <a:latin typeface="Calibri"/>
                <a:ea typeface="Calibri"/>
                <a:cs typeface="Calibri"/>
                <a:sym typeface="Calibri"/>
              </a:rPr>
              <a:t> </a:t>
            </a:r>
            <a:r>
              <a:rPr lang="en-US" sz="1800" b="1" dirty="0" err="1">
                <a:latin typeface="Calibri"/>
                <a:ea typeface="Calibri"/>
                <a:cs typeface="Calibri"/>
                <a:sym typeface="Calibri"/>
              </a:rPr>
              <a:t>etrafındaki</a:t>
            </a:r>
            <a:r>
              <a:rPr lang="en-US" sz="1800" b="1" dirty="0">
                <a:latin typeface="Calibri"/>
                <a:ea typeface="Calibri"/>
                <a:cs typeface="Calibri"/>
                <a:sym typeface="Calibri"/>
              </a:rPr>
              <a:t> </a:t>
            </a:r>
            <a:r>
              <a:rPr lang="en-US" sz="1800" b="1" dirty="0" err="1">
                <a:latin typeface="Calibri"/>
                <a:ea typeface="Calibri"/>
                <a:cs typeface="Calibri"/>
                <a:sym typeface="Calibri"/>
              </a:rPr>
              <a:t>karmaşık</a:t>
            </a:r>
            <a:r>
              <a:rPr lang="en-US" sz="1800" b="1" dirty="0">
                <a:latin typeface="Calibri"/>
                <a:ea typeface="Calibri"/>
                <a:cs typeface="Calibri"/>
                <a:sym typeface="Calibri"/>
              </a:rPr>
              <a:t> </a:t>
            </a:r>
            <a:r>
              <a:rPr lang="en-US" sz="1800" b="1" dirty="0" err="1">
                <a:latin typeface="Calibri"/>
                <a:ea typeface="Calibri"/>
                <a:cs typeface="Calibri"/>
                <a:sym typeface="Calibri"/>
              </a:rPr>
              <a:t>tüketici</a:t>
            </a:r>
            <a:r>
              <a:rPr lang="en-US" sz="1800" b="1" dirty="0">
                <a:latin typeface="Calibri"/>
                <a:ea typeface="Calibri"/>
                <a:cs typeface="Calibri"/>
                <a:sym typeface="Calibri"/>
              </a:rPr>
              <a:t> </a:t>
            </a:r>
            <a:r>
              <a:rPr lang="en-US" sz="1800" b="1" dirty="0" err="1">
                <a:latin typeface="Calibri"/>
                <a:ea typeface="Calibri"/>
                <a:cs typeface="Calibri"/>
                <a:sym typeface="Calibri"/>
              </a:rPr>
              <a:t>tercihlerini</a:t>
            </a:r>
            <a:r>
              <a:rPr lang="en-US" sz="1800" b="1" dirty="0">
                <a:latin typeface="Calibri"/>
                <a:ea typeface="Calibri"/>
                <a:cs typeface="Calibri"/>
                <a:sym typeface="Calibri"/>
              </a:rPr>
              <a:t> ve </a:t>
            </a:r>
            <a:r>
              <a:rPr lang="en-US" sz="1800" b="1" dirty="0" err="1">
                <a:latin typeface="Calibri"/>
                <a:ea typeface="Calibri"/>
                <a:cs typeface="Calibri"/>
                <a:sym typeface="Calibri"/>
              </a:rPr>
              <a:t>davranışlarını</a:t>
            </a:r>
            <a:r>
              <a:rPr lang="en-US" sz="1800" b="1" dirty="0">
                <a:latin typeface="Calibri"/>
                <a:ea typeface="Calibri"/>
                <a:cs typeface="Calibri"/>
                <a:sym typeface="Calibri"/>
              </a:rPr>
              <a:t> </a:t>
            </a:r>
            <a:r>
              <a:rPr lang="en-US" sz="1800" b="1" dirty="0" err="1">
                <a:latin typeface="Calibri"/>
                <a:ea typeface="Calibri"/>
                <a:cs typeface="Calibri"/>
                <a:sym typeface="Calibri"/>
              </a:rPr>
              <a:t>anlamanın</a:t>
            </a:r>
            <a:r>
              <a:rPr lang="en-US" sz="1800" b="1" dirty="0">
                <a:latin typeface="Calibri"/>
                <a:ea typeface="Calibri"/>
                <a:cs typeface="Calibri"/>
                <a:sym typeface="Calibri"/>
              </a:rPr>
              <a:t> </a:t>
            </a:r>
            <a:r>
              <a:rPr lang="en-US" sz="1800" b="1" dirty="0" err="1">
                <a:latin typeface="Calibri"/>
                <a:ea typeface="Calibri"/>
                <a:cs typeface="Calibri"/>
                <a:sym typeface="Calibri"/>
              </a:rPr>
              <a:t>zorunlu</a:t>
            </a:r>
            <a:r>
              <a:rPr lang="en-US" sz="1800" b="1" dirty="0">
                <a:latin typeface="Calibri"/>
                <a:ea typeface="Calibri"/>
                <a:cs typeface="Calibri"/>
                <a:sym typeface="Calibri"/>
              </a:rPr>
              <a:t> </a:t>
            </a:r>
            <a:r>
              <a:rPr lang="en-US" sz="1800" b="1" dirty="0" err="1">
                <a:latin typeface="Calibri"/>
                <a:ea typeface="Calibri"/>
                <a:cs typeface="Calibri"/>
                <a:sym typeface="Calibri"/>
              </a:rPr>
              <a:t>olduğu</a:t>
            </a:r>
            <a:r>
              <a:rPr lang="en-US" sz="1800" b="1" dirty="0">
                <a:latin typeface="Calibri"/>
                <a:ea typeface="Calibri"/>
                <a:cs typeface="Calibri"/>
                <a:sym typeface="Calibri"/>
              </a:rPr>
              <a:t> </a:t>
            </a:r>
            <a:r>
              <a:rPr lang="en-US" sz="1800" b="1" dirty="0" err="1">
                <a:latin typeface="Calibri"/>
                <a:ea typeface="Calibri"/>
                <a:cs typeface="Calibri"/>
                <a:sym typeface="Calibri"/>
              </a:rPr>
              <a:t>başka</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yöntemdir</a:t>
            </a:r>
            <a:r>
              <a:rPr lang="en-US" sz="1800" b="1" dirty="0">
                <a:latin typeface="Calibri"/>
                <a:ea typeface="Calibri"/>
                <a:cs typeface="Calibri"/>
                <a:sym typeface="Calibri"/>
              </a:rPr>
              <a:t>. </a:t>
            </a:r>
            <a:r>
              <a:rPr lang="en-US" sz="1800" b="1" dirty="0" err="1">
                <a:latin typeface="Calibri"/>
                <a:ea typeface="Calibri"/>
                <a:cs typeface="Calibri"/>
                <a:sym typeface="Calibri"/>
              </a:rPr>
              <a:t>Anketler</a:t>
            </a:r>
            <a:r>
              <a:rPr lang="en-US" sz="1800" b="1" dirty="0">
                <a:latin typeface="Calibri"/>
                <a:ea typeface="Calibri"/>
                <a:cs typeface="Calibri"/>
                <a:sym typeface="Calibri"/>
              </a:rPr>
              <a:t>, </a:t>
            </a:r>
            <a:r>
              <a:rPr lang="en-US" sz="1800" b="1" dirty="0" err="1">
                <a:latin typeface="Calibri"/>
                <a:ea typeface="Calibri"/>
                <a:cs typeface="Calibri"/>
                <a:sym typeface="Calibri"/>
              </a:rPr>
              <a:t>odak</a:t>
            </a:r>
            <a:r>
              <a:rPr lang="en-US" sz="1800" b="1" dirty="0">
                <a:latin typeface="Calibri"/>
                <a:ea typeface="Calibri"/>
                <a:cs typeface="Calibri"/>
                <a:sym typeface="Calibri"/>
              </a:rPr>
              <a:t> </a:t>
            </a:r>
            <a:r>
              <a:rPr lang="en-US" sz="1800" b="1" dirty="0" err="1">
                <a:latin typeface="Calibri"/>
                <a:ea typeface="Calibri"/>
                <a:cs typeface="Calibri"/>
                <a:sym typeface="Calibri"/>
              </a:rPr>
              <a:t>grupları</a:t>
            </a:r>
            <a:r>
              <a:rPr lang="en-US" sz="1800" b="1" dirty="0">
                <a:latin typeface="Calibri"/>
                <a:ea typeface="Calibri"/>
                <a:cs typeface="Calibri"/>
                <a:sym typeface="Calibri"/>
              </a:rPr>
              <a:t> ve </a:t>
            </a:r>
            <a:r>
              <a:rPr lang="en-US" sz="1800" b="1" dirty="0" err="1">
                <a:latin typeface="Calibri"/>
                <a:ea typeface="Calibri"/>
                <a:cs typeface="Calibri"/>
                <a:sym typeface="Calibri"/>
              </a:rPr>
              <a:t>pazar</a:t>
            </a:r>
            <a:r>
              <a:rPr lang="en-US" sz="1800" b="1" dirty="0">
                <a:latin typeface="Calibri"/>
                <a:ea typeface="Calibri"/>
                <a:cs typeface="Calibri"/>
                <a:sym typeface="Calibri"/>
              </a:rPr>
              <a:t> </a:t>
            </a:r>
            <a:r>
              <a:rPr lang="en-US" sz="1800" b="1" dirty="0" err="1">
                <a:latin typeface="Calibri"/>
                <a:ea typeface="Calibri"/>
                <a:cs typeface="Calibri"/>
                <a:sym typeface="Calibri"/>
              </a:rPr>
              <a:t>araştırmaları</a:t>
            </a:r>
            <a:r>
              <a:rPr lang="en-US" sz="1800" b="1" dirty="0">
                <a:latin typeface="Calibri"/>
                <a:ea typeface="Calibri"/>
                <a:cs typeface="Calibri"/>
                <a:sym typeface="Calibri"/>
              </a:rPr>
              <a:t> da </a:t>
            </a:r>
            <a:r>
              <a:rPr lang="en-US" sz="1800" b="1" dirty="0" err="1">
                <a:latin typeface="Calibri"/>
                <a:ea typeface="Calibri"/>
                <a:cs typeface="Calibri"/>
                <a:sym typeface="Calibri"/>
              </a:rPr>
              <a:t>dahil</a:t>
            </a:r>
            <a:r>
              <a:rPr lang="en-US" sz="1800" b="1" dirty="0">
                <a:latin typeface="Calibri"/>
                <a:ea typeface="Calibri"/>
                <a:cs typeface="Calibri"/>
                <a:sym typeface="Calibri"/>
              </a:rPr>
              <a:t> </a:t>
            </a:r>
            <a:r>
              <a:rPr lang="en-US" sz="1800" b="1" dirty="0" err="1">
                <a:latin typeface="Calibri"/>
                <a:ea typeface="Calibri"/>
                <a:cs typeface="Calibri"/>
                <a:sym typeface="Calibri"/>
              </a:rPr>
              <a:t>olmak</a:t>
            </a:r>
            <a:r>
              <a:rPr lang="en-US" sz="1800" b="1" dirty="0">
                <a:latin typeface="Calibri"/>
                <a:ea typeface="Calibri"/>
                <a:cs typeface="Calibri"/>
                <a:sym typeface="Calibri"/>
              </a:rPr>
              <a:t> </a:t>
            </a:r>
            <a:r>
              <a:rPr lang="en-US" sz="1800" b="1" dirty="0" err="1">
                <a:latin typeface="Calibri"/>
                <a:ea typeface="Calibri"/>
                <a:cs typeface="Calibri"/>
                <a:sym typeface="Calibri"/>
              </a:rPr>
              <a:t>üzere</a:t>
            </a:r>
            <a:r>
              <a:rPr lang="en-US" sz="1800" b="1" dirty="0">
                <a:latin typeface="Calibri"/>
                <a:ea typeface="Calibri"/>
                <a:cs typeface="Calibri"/>
                <a:sym typeface="Calibri"/>
              </a:rPr>
              <a:t> </a:t>
            </a:r>
            <a:r>
              <a:rPr lang="en-US" sz="1800" b="1" dirty="0" err="1">
                <a:latin typeface="Calibri"/>
                <a:ea typeface="Calibri"/>
                <a:cs typeface="Calibri"/>
                <a:sym typeface="Calibri"/>
              </a:rPr>
              <a:t>araştırma</a:t>
            </a:r>
            <a:r>
              <a:rPr lang="en-US" sz="1800" b="1" dirty="0">
                <a:latin typeface="Calibri"/>
                <a:ea typeface="Calibri"/>
                <a:cs typeface="Calibri"/>
                <a:sym typeface="Calibri"/>
              </a:rPr>
              <a:t> </a:t>
            </a:r>
            <a:r>
              <a:rPr lang="en-US" sz="1800" b="1" dirty="0" err="1">
                <a:latin typeface="Calibri"/>
                <a:ea typeface="Calibri"/>
                <a:cs typeface="Calibri"/>
                <a:sym typeface="Calibri"/>
              </a:rPr>
              <a:t>aygıtı</a:t>
            </a:r>
            <a:r>
              <a:rPr lang="en-US" sz="1800" b="1" dirty="0">
                <a:latin typeface="Calibri"/>
                <a:ea typeface="Calibri"/>
                <a:cs typeface="Calibri"/>
                <a:sym typeface="Calibri"/>
              </a:rPr>
              <a:t>, </a:t>
            </a:r>
            <a:r>
              <a:rPr lang="en-US" sz="1800" b="1" dirty="0" err="1">
                <a:latin typeface="Calibri"/>
                <a:ea typeface="Calibri"/>
                <a:cs typeface="Calibri"/>
                <a:sym typeface="Calibri"/>
              </a:rPr>
              <a:t>eko-bilinçli</a:t>
            </a:r>
            <a:r>
              <a:rPr lang="en-US" sz="1800" b="1" dirty="0">
                <a:latin typeface="Calibri"/>
                <a:ea typeface="Calibri"/>
                <a:cs typeface="Calibri"/>
                <a:sym typeface="Calibri"/>
              </a:rPr>
              <a:t> </a:t>
            </a:r>
            <a:r>
              <a:rPr lang="en-US" sz="1800" b="1" dirty="0" err="1">
                <a:latin typeface="Calibri"/>
                <a:ea typeface="Calibri"/>
                <a:cs typeface="Calibri"/>
                <a:sym typeface="Calibri"/>
              </a:rPr>
              <a:t>tüketicilerin</a:t>
            </a:r>
            <a:r>
              <a:rPr lang="en-US" sz="1800" b="1" dirty="0">
                <a:latin typeface="Calibri"/>
                <a:ea typeface="Calibri"/>
                <a:cs typeface="Calibri"/>
                <a:sym typeface="Calibri"/>
              </a:rPr>
              <a:t> </a:t>
            </a:r>
            <a:r>
              <a:rPr lang="en-US" sz="1800" b="1" dirty="0" err="1">
                <a:latin typeface="Calibri"/>
                <a:ea typeface="Calibri"/>
                <a:cs typeface="Calibri"/>
                <a:sym typeface="Calibri"/>
              </a:rPr>
              <a:t>isteklerini</a:t>
            </a:r>
            <a:r>
              <a:rPr lang="en-US" sz="1800" b="1" dirty="0">
                <a:latin typeface="Calibri"/>
                <a:ea typeface="Calibri"/>
                <a:cs typeface="Calibri"/>
                <a:sym typeface="Calibri"/>
              </a:rPr>
              <a:t> </a:t>
            </a:r>
            <a:r>
              <a:rPr lang="en-US" sz="1800" b="1" dirty="0" err="1">
                <a:latin typeface="Calibri"/>
                <a:ea typeface="Calibri"/>
                <a:cs typeface="Calibri"/>
                <a:sym typeface="Calibri"/>
              </a:rPr>
              <a:t>yerine</a:t>
            </a:r>
            <a:r>
              <a:rPr lang="en-US" sz="1800" b="1" dirty="0">
                <a:latin typeface="Calibri"/>
                <a:ea typeface="Calibri"/>
                <a:cs typeface="Calibri"/>
                <a:sym typeface="Calibri"/>
              </a:rPr>
              <a:t> </a:t>
            </a:r>
            <a:r>
              <a:rPr lang="en-US" sz="1800" b="1" dirty="0" err="1">
                <a:latin typeface="Calibri"/>
                <a:ea typeface="Calibri"/>
                <a:cs typeface="Calibri"/>
                <a:sym typeface="Calibri"/>
              </a:rPr>
              <a:t>getirme</a:t>
            </a:r>
            <a:r>
              <a:rPr lang="en-US" sz="1800" b="1" dirty="0">
                <a:latin typeface="Calibri"/>
                <a:ea typeface="Calibri"/>
                <a:cs typeface="Calibri"/>
                <a:sym typeface="Calibri"/>
              </a:rPr>
              <a:t> </a:t>
            </a:r>
            <a:r>
              <a:rPr lang="en-US" sz="1800" b="1" dirty="0" err="1">
                <a:latin typeface="Calibri"/>
                <a:ea typeface="Calibri"/>
                <a:cs typeface="Calibri"/>
                <a:sym typeface="Calibri"/>
              </a:rPr>
              <a:t>yolunu</a:t>
            </a:r>
            <a:r>
              <a:rPr lang="en-US" sz="1800" b="1" dirty="0">
                <a:latin typeface="Calibri"/>
                <a:ea typeface="Calibri"/>
                <a:cs typeface="Calibri"/>
                <a:sym typeface="Calibri"/>
              </a:rPr>
              <a:t> </a:t>
            </a:r>
            <a:r>
              <a:rPr lang="en-US" sz="1800" b="1" dirty="0" err="1">
                <a:latin typeface="Calibri"/>
                <a:ea typeface="Calibri"/>
                <a:cs typeface="Calibri"/>
                <a:sym typeface="Calibri"/>
              </a:rPr>
              <a:t>aydınlatmada</a:t>
            </a:r>
            <a:r>
              <a:rPr lang="en-US" sz="1800" b="1" dirty="0">
                <a:latin typeface="Calibri"/>
                <a:ea typeface="Calibri"/>
                <a:cs typeface="Calibri"/>
                <a:sym typeface="Calibri"/>
              </a:rPr>
              <a:t> </a:t>
            </a:r>
            <a:r>
              <a:rPr lang="en-US" sz="1800" b="1" dirty="0" err="1">
                <a:latin typeface="Calibri"/>
                <a:ea typeface="Calibri"/>
                <a:cs typeface="Calibri"/>
                <a:sym typeface="Calibri"/>
              </a:rPr>
              <a:t>rehber</a:t>
            </a:r>
            <a:r>
              <a:rPr lang="en-US" sz="1800" b="1" dirty="0">
                <a:latin typeface="Calibri"/>
                <a:ea typeface="Calibri"/>
                <a:cs typeface="Calibri"/>
                <a:sym typeface="Calibri"/>
              </a:rPr>
              <a:t> </a:t>
            </a:r>
            <a:r>
              <a:rPr lang="en-US" sz="1800" b="1" dirty="0" err="1">
                <a:latin typeface="Calibri"/>
                <a:ea typeface="Calibri"/>
                <a:cs typeface="Calibri"/>
                <a:sym typeface="Calibri"/>
              </a:rPr>
              <a:t>olur</a:t>
            </a:r>
            <a:r>
              <a:rPr lang="en-US" sz="1800" b="1"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b="1" dirty="0">
                <a:latin typeface="Calibri"/>
                <a:ea typeface="Calibri"/>
                <a:cs typeface="Calibri"/>
                <a:sym typeface="Calibri"/>
              </a:rPr>
              <a:t>Karbon </a:t>
            </a:r>
            <a:r>
              <a:rPr lang="en-US" sz="1800" b="1" dirty="0" err="1">
                <a:latin typeface="Calibri"/>
                <a:ea typeface="Calibri"/>
                <a:cs typeface="Calibri"/>
                <a:sym typeface="Calibri"/>
              </a:rPr>
              <a:t>Ayak</a:t>
            </a:r>
            <a:r>
              <a:rPr lang="en-US" sz="1800" b="1" dirty="0">
                <a:latin typeface="Calibri"/>
                <a:ea typeface="Calibri"/>
                <a:cs typeface="Calibri"/>
                <a:sym typeface="Calibri"/>
              </a:rPr>
              <a:t> </a:t>
            </a:r>
            <a:r>
              <a:rPr lang="en-US" sz="1800" b="1" dirty="0" err="1">
                <a:latin typeface="Calibri"/>
                <a:ea typeface="Calibri"/>
                <a:cs typeface="Calibri"/>
                <a:sym typeface="Calibri"/>
              </a:rPr>
              <a:t>İzi</a:t>
            </a:r>
            <a:r>
              <a:rPr lang="en-US" sz="1800" b="1" dirty="0">
                <a:latin typeface="Calibri"/>
                <a:ea typeface="Calibri"/>
                <a:cs typeface="Calibri"/>
                <a:sym typeface="Calibri"/>
              </a:rPr>
              <a:t> </a:t>
            </a:r>
            <a:r>
              <a:rPr lang="en-US" sz="1800" b="1" dirty="0" err="1">
                <a:latin typeface="Calibri"/>
                <a:ea typeface="Calibri"/>
                <a:cs typeface="Calibri"/>
                <a:sym typeface="Calibri"/>
              </a:rPr>
              <a:t>Analizi</a:t>
            </a:r>
            <a:r>
              <a:rPr lang="en-US" sz="1800" b="1" dirty="0">
                <a:latin typeface="Calibri"/>
                <a:ea typeface="Calibri"/>
                <a:cs typeface="Calibri"/>
                <a:sym typeface="Calibri"/>
              </a:rPr>
              <a:t>, </a:t>
            </a:r>
            <a:r>
              <a:rPr lang="en-US" sz="1800" b="1" dirty="0" err="1">
                <a:latin typeface="Calibri"/>
                <a:ea typeface="Calibri"/>
                <a:cs typeface="Calibri"/>
                <a:sym typeface="Calibri"/>
              </a:rPr>
              <a:t>karbon</a:t>
            </a:r>
            <a:r>
              <a:rPr lang="en-US" sz="1800" b="1" dirty="0">
                <a:latin typeface="Calibri"/>
                <a:ea typeface="Calibri"/>
                <a:cs typeface="Calibri"/>
                <a:sym typeface="Calibri"/>
              </a:rPr>
              <a:t> </a:t>
            </a:r>
            <a:r>
              <a:rPr lang="en-US" sz="1800" b="1" dirty="0" err="1">
                <a:latin typeface="Calibri"/>
                <a:ea typeface="Calibri"/>
                <a:cs typeface="Calibri"/>
                <a:sym typeface="Calibri"/>
              </a:rPr>
              <a:t>emisyonları</a:t>
            </a:r>
            <a:r>
              <a:rPr lang="en-US" sz="1800" b="1" dirty="0">
                <a:latin typeface="Calibri"/>
                <a:ea typeface="Calibri"/>
                <a:cs typeface="Calibri"/>
                <a:sym typeface="Calibri"/>
              </a:rPr>
              <a:t> </a:t>
            </a:r>
            <a:r>
              <a:rPr lang="en-US" sz="1800" b="1" dirty="0" err="1">
                <a:latin typeface="Calibri"/>
                <a:ea typeface="Calibri"/>
                <a:cs typeface="Calibri"/>
                <a:sym typeface="Calibri"/>
              </a:rPr>
              <a:t>üzerinde</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büyüteç</a:t>
            </a:r>
            <a:r>
              <a:rPr lang="en-US" sz="1800" b="1" dirty="0">
                <a:latin typeface="Calibri"/>
                <a:ea typeface="Calibri"/>
                <a:cs typeface="Calibri"/>
                <a:sym typeface="Calibri"/>
              </a:rPr>
              <a:t> </a:t>
            </a:r>
            <a:r>
              <a:rPr lang="en-US" sz="1800" b="1" dirty="0" err="1">
                <a:latin typeface="Calibri"/>
                <a:ea typeface="Calibri"/>
                <a:cs typeface="Calibri"/>
                <a:sym typeface="Calibri"/>
              </a:rPr>
              <a:t>görevi</a:t>
            </a:r>
            <a:r>
              <a:rPr lang="en-US" sz="1800" b="1" dirty="0">
                <a:latin typeface="Calibri"/>
                <a:ea typeface="Calibri"/>
                <a:cs typeface="Calibri"/>
                <a:sym typeface="Calibri"/>
              </a:rPr>
              <a:t> </a:t>
            </a:r>
            <a:r>
              <a:rPr lang="en-US" sz="1800" b="1" dirty="0" err="1">
                <a:latin typeface="Calibri"/>
                <a:ea typeface="Calibri"/>
                <a:cs typeface="Calibri"/>
                <a:sym typeface="Calibri"/>
              </a:rPr>
              <a:t>görür</a:t>
            </a:r>
            <a:r>
              <a:rPr lang="en-US" sz="1800" b="1" dirty="0">
                <a:latin typeface="Calibri"/>
                <a:ea typeface="Calibri"/>
                <a:cs typeface="Calibri"/>
                <a:sym typeface="Calibri"/>
              </a:rPr>
              <a:t>. Analiz, </a:t>
            </a:r>
            <a:r>
              <a:rPr lang="en-US" sz="1800" b="1" dirty="0" err="1">
                <a:latin typeface="Calibri"/>
                <a:ea typeface="Calibri"/>
                <a:cs typeface="Calibri"/>
                <a:sym typeface="Calibri"/>
              </a:rPr>
              <a:t>ayakkabı</a:t>
            </a:r>
            <a:r>
              <a:rPr lang="en-US" sz="1800" b="1" dirty="0">
                <a:latin typeface="Calibri"/>
                <a:ea typeface="Calibri"/>
                <a:cs typeface="Calibri"/>
                <a:sym typeface="Calibri"/>
              </a:rPr>
              <a:t> </a:t>
            </a:r>
            <a:r>
              <a:rPr lang="en-US" sz="1800" b="1" dirty="0" err="1">
                <a:latin typeface="Calibri"/>
                <a:ea typeface="Calibri"/>
                <a:cs typeface="Calibri"/>
                <a:sym typeface="Calibri"/>
              </a:rPr>
              <a:t>ürünlerinin</a:t>
            </a:r>
            <a:r>
              <a:rPr lang="en-US" sz="1800" b="1" dirty="0">
                <a:latin typeface="Calibri"/>
                <a:ea typeface="Calibri"/>
                <a:cs typeface="Calibri"/>
                <a:sym typeface="Calibri"/>
              </a:rPr>
              <a:t> </a:t>
            </a:r>
            <a:r>
              <a:rPr lang="en-US" sz="1800" b="1" dirty="0" err="1">
                <a:latin typeface="Calibri"/>
                <a:ea typeface="Calibri"/>
                <a:cs typeface="Calibri"/>
                <a:sym typeface="Calibri"/>
              </a:rPr>
              <a:t>üretimi</a:t>
            </a:r>
            <a:r>
              <a:rPr lang="en-US" sz="1800" b="1" dirty="0">
                <a:latin typeface="Calibri"/>
                <a:ea typeface="Calibri"/>
                <a:cs typeface="Calibri"/>
                <a:sym typeface="Calibri"/>
              </a:rPr>
              <a:t>, </a:t>
            </a:r>
            <a:r>
              <a:rPr lang="en-US" sz="1800" b="1" dirty="0" err="1">
                <a:latin typeface="Calibri"/>
                <a:ea typeface="Calibri"/>
                <a:cs typeface="Calibri"/>
                <a:sym typeface="Calibri"/>
              </a:rPr>
              <a:t>taşınması</a:t>
            </a:r>
            <a:r>
              <a:rPr lang="en-US" sz="1800" b="1" dirty="0">
                <a:latin typeface="Calibri"/>
                <a:ea typeface="Calibri"/>
                <a:cs typeface="Calibri"/>
                <a:sym typeface="Calibri"/>
              </a:rPr>
              <a:t> ve </a:t>
            </a:r>
            <a:r>
              <a:rPr lang="en-US" sz="1800" b="1" dirty="0" err="1">
                <a:latin typeface="Calibri"/>
                <a:ea typeface="Calibri"/>
                <a:cs typeface="Calibri"/>
                <a:sym typeface="Calibri"/>
              </a:rPr>
              <a:t>kullanımıyla</a:t>
            </a:r>
            <a:r>
              <a:rPr lang="en-US" sz="1800" b="1" dirty="0">
                <a:latin typeface="Calibri"/>
                <a:ea typeface="Calibri"/>
                <a:cs typeface="Calibri"/>
                <a:sym typeface="Calibri"/>
              </a:rPr>
              <a:t> </a:t>
            </a:r>
            <a:r>
              <a:rPr lang="en-US" sz="1800" b="1" dirty="0" err="1">
                <a:latin typeface="Calibri"/>
                <a:ea typeface="Calibri"/>
                <a:cs typeface="Calibri"/>
                <a:sym typeface="Calibri"/>
              </a:rPr>
              <a:t>iç</a:t>
            </a:r>
            <a:r>
              <a:rPr lang="en-US" sz="1800" b="1" dirty="0">
                <a:latin typeface="Calibri"/>
                <a:ea typeface="Calibri"/>
                <a:cs typeface="Calibri"/>
                <a:sym typeface="Calibri"/>
              </a:rPr>
              <a:t> </a:t>
            </a:r>
            <a:r>
              <a:rPr lang="en-US" sz="1800" b="1" dirty="0" err="1">
                <a:latin typeface="Calibri"/>
                <a:ea typeface="Calibri"/>
                <a:cs typeface="Calibri"/>
                <a:sym typeface="Calibri"/>
              </a:rPr>
              <a:t>içe</a:t>
            </a:r>
            <a:r>
              <a:rPr lang="en-US" sz="1800" b="1" dirty="0">
                <a:latin typeface="Calibri"/>
                <a:ea typeface="Calibri"/>
                <a:cs typeface="Calibri"/>
                <a:sym typeface="Calibri"/>
              </a:rPr>
              <a:t> </a:t>
            </a:r>
            <a:r>
              <a:rPr lang="en-US" sz="1800" b="1" dirty="0" err="1">
                <a:latin typeface="Calibri"/>
                <a:ea typeface="Calibri"/>
                <a:cs typeface="Calibri"/>
                <a:sym typeface="Calibri"/>
              </a:rPr>
              <a:t>geçmiş</a:t>
            </a:r>
            <a:r>
              <a:rPr lang="en-US" sz="1800" b="1" dirty="0">
                <a:latin typeface="Calibri"/>
                <a:ea typeface="Calibri"/>
                <a:cs typeface="Calibri"/>
                <a:sym typeface="Calibri"/>
              </a:rPr>
              <a:t> </a:t>
            </a:r>
            <a:r>
              <a:rPr lang="en-US" sz="1800" b="1" dirty="0" err="1">
                <a:latin typeface="Calibri"/>
                <a:ea typeface="Calibri"/>
                <a:cs typeface="Calibri"/>
                <a:sym typeface="Calibri"/>
              </a:rPr>
              <a:t>karbon</a:t>
            </a:r>
            <a:r>
              <a:rPr lang="en-US" sz="1800" b="1" dirty="0">
                <a:latin typeface="Calibri"/>
                <a:ea typeface="Calibri"/>
                <a:cs typeface="Calibri"/>
                <a:sym typeface="Calibri"/>
              </a:rPr>
              <a:t> </a:t>
            </a:r>
            <a:r>
              <a:rPr lang="en-US" sz="1800" b="1" dirty="0" err="1">
                <a:latin typeface="Calibri"/>
                <a:ea typeface="Calibri"/>
                <a:cs typeface="Calibri"/>
                <a:sym typeface="Calibri"/>
              </a:rPr>
              <a:t>emisyonlarını</a:t>
            </a:r>
            <a:r>
              <a:rPr lang="en-US" sz="1800" b="1" dirty="0">
                <a:latin typeface="Calibri"/>
                <a:ea typeface="Calibri"/>
                <a:cs typeface="Calibri"/>
                <a:sym typeface="Calibri"/>
              </a:rPr>
              <a:t> </a:t>
            </a:r>
            <a:r>
              <a:rPr lang="en-US" sz="1800" b="1" dirty="0" err="1">
                <a:latin typeface="Calibri"/>
                <a:ea typeface="Calibri"/>
                <a:cs typeface="Calibri"/>
                <a:sym typeface="Calibri"/>
              </a:rPr>
              <a:t>metodik</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şekilde</a:t>
            </a:r>
            <a:r>
              <a:rPr lang="en-US" sz="1800" b="1" dirty="0">
                <a:latin typeface="Calibri"/>
                <a:ea typeface="Calibri"/>
                <a:cs typeface="Calibri"/>
                <a:sym typeface="Calibri"/>
              </a:rPr>
              <a:t> </a:t>
            </a:r>
            <a:r>
              <a:rPr lang="en-US" sz="1800" b="1" dirty="0" err="1">
                <a:latin typeface="Calibri"/>
                <a:ea typeface="Calibri"/>
                <a:cs typeface="Calibri"/>
                <a:sym typeface="Calibri"/>
              </a:rPr>
              <a:t>inceler</a:t>
            </a:r>
            <a:r>
              <a:rPr lang="en-US" sz="1800" b="1" dirty="0">
                <a:latin typeface="Calibri"/>
                <a:ea typeface="Calibri"/>
                <a:cs typeface="Calibri"/>
                <a:sym typeface="Calibri"/>
              </a:rPr>
              <a:t> ve </a:t>
            </a:r>
            <a:r>
              <a:rPr lang="en-US" sz="1800" b="1" dirty="0" err="1">
                <a:latin typeface="Calibri"/>
                <a:ea typeface="Calibri"/>
                <a:cs typeface="Calibri"/>
                <a:sym typeface="Calibri"/>
              </a:rPr>
              <a:t>sorumlu</a:t>
            </a:r>
            <a:r>
              <a:rPr lang="en-US" sz="1800" b="1" dirty="0">
                <a:latin typeface="Calibri"/>
                <a:ea typeface="Calibri"/>
                <a:cs typeface="Calibri"/>
                <a:sym typeface="Calibri"/>
              </a:rPr>
              <a:t> </a:t>
            </a:r>
            <a:r>
              <a:rPr lang="en-US" sz="1800" b="1" dirty="0" err="1">
                <a:latin typeface="Calibri"/>
                <a:ea typeface="Calibri"/>
                <a:cs typeface="Calibri"/>
                <a:sym typeface="Calibri"/>
              </a:rPr>
              <a:t>tasarım</a:t>
            </a:r>
            <a:r>
              <a:rPr lang="en-US" sz="1800" b="1" dirty="0">
                <a:latin typeface="Calibri"/>
                <a:ea typeface="Calibri"/>
                <a:cs typeface="Calibri"/>
                <a:sym typeface="Calibri"/>
              </a:rPr>
              <a:t> </a:t>
            </a:r>
            <a:r>
              <a:rPr lang="en-US" sz="1800" b="1" dirty="0" err="1">
                <a:latin typeface="Calibri"/>
                <a:ea typeface="Calibri"/>
                <a:cs typeface="Calibri"/>
                <a:sym typeface="Calibri"/>
              </a:rPr>
              <a:t>seçimleri</a:t>
            </a:r>
            <a:r>
              <a:rPr lang="en-US" sz="1800" b="1" dirty="0">
                <a:latin typeface="Calibri"/>
                <a:ea typeface="Calibri"/>
                <a:cs typeface="Calibri"/>
                <a:sym typeface="Calibri"/>
              </a:rPr>
              <a:t> ve </a:t>
            </a:r>
            <a:r>
              <a:rPr lang="en-US" sz="1800" b="1" dirty="0" err="1">
                <a:latin typeface="Calibri"/>
                <a:ea typeface="Calibri"/>
                <a:cs typeface="Calibri"/>
                <a:sym typeface="Calibri"/>
              </a:rPr>
              <a:t>tedarik</a:t>
            </a:r>
            <a:r>
              <a:rPr lang="en-US" sz="1800" b="1" dirty="0">
                <a:latin typeface="Calibri"/>
                <a:ea typeface="Calibri"/>
                <a:cs typeface="Calibri"/>
                <a:sym typeface="Calibri"/>
              </a:rPr>
              <a:t> </a:t>
            </a:r>
            <a:r>
              <a:rPr lang="en-US" sz="1800" b="1" dirty="0" err="1">
                <a:latin typeface="Calibri"/>
                <a:ea typeface="Calibri"/>
                <a:cs typeface="Calibri"/>
                <a:sym typeface="Calibri"/>
              </a:rPr>
              <a:t>zincirlerinin</a:t>
            </a:r>
            <a:r>
              <a:rPr lang="en-US" sz="1800" b="1" dirty="0">
                <a:latin typeface="Calibri"/>
                <a:ea typeface="Calibri"/>
                <a:cs typeface="Calibri"/>
                <a:sym typeface="Calibri"/>
              </a:rPr>
              <a:t> </a:t>
            </a:r>
            <a:r>
              <a:rPr lang="en-US" sz="1800" b="1" dirty="0" err="1">
                <a:latin typeface="Calibri"/>
                <a:ea typeface="Calibri"/>
                <a:cs typeface="Calibri"/>
                <a:sym typeface="Calibri"/>
              </a:rPr>
              <a:t>optimizasyonu</a:t>
            </a:r>
            <a:r>
              <a:rPr lang="en-US" sz="1800" b="1" dirty="0">
                <a:latin typeface="Calibri"/>
                <a:ea typeface="Calibri"/>
                <a:cs typeface="Calibri"/>
                <a:sym typeface="Calibri"/>
              </a:rPr>
              <a:t> </a:t>
            </a:r>
            <a:r>
              <a:rPr lang="en-US" sz="1800" b="1" dirty="0" err="1">
                <a:latin typeface="Calibri"/>
                <a:ea typeface="Calibri"/>
                <a:cs typeface="Calibri"/>
                <a:sym typeface="Calibri"/>
              </a:rPr>
              <a:t>yoluyla</a:t>
            </a:r>
            <a:r>
              <a:rPr lang="en-US" sz="1800" b="1" dirty="0">
                <a:latin typeface="Calibri"/>
                <a:ea typeface="Calibri"/>
                <a:cs typeface="Calibri"/>
                <a:sym typeface="Calibri"/>
              </a:rPr>
              <a:t> </a:t>
            </a:r>
            <a:r>
              <a:rPr lang="en-US" sz="1800" b="1" dirty="0" err="1">
                <a:latin typeface="Calibri"/>
                <a:ea typeface="Calibri"/>
                <a:cs typeface="Calibri"/>
                <a:sym typeface="Calibri"/>
              </a:rPr>
              <a:t>bu</a:t>
            </a:r>
            <a:r>
              <a:rPr lang="en-US" sz="1800" b="1" dirty="0">
                <a:latin typeface="Calibri"/>
                <a:ea typeface="Calibri"/>
                <a:cs typeface="Calibri"/>
                <a:sym typeface="Calibri"/>
              </a:rPr>
              <a:t> </a:t>
            </a:r>
            <a:r>
              <a:rPr lang="en-US" sz="1800" b="1" dirty="0" err="1">
                <a:latin typeface="Calibri"/>
                <a:ea typeface="Calibri"/>
                <a:cs typeface="Calibri"/>
                <a:sym typeface="Calibri"/>
              </a:rPr>
              <a:t>çevresel</a:t>
            </a:r>
            <a:r>
              <a:rPr lang="en-US" sz="1800" b="1" dirty="0">
                <a:latin typeface="Calibri"/>
                <a:ea typeface="Calibri"/>
                <a:cs typeface="Calibri"/>
                <a:sym typeface="Calibri"/>
              </a:rPr>
              <a:t> </a:t>
            </a:r>
            <a:r>
              <a:rPr lang="en-US" sz="1800" b="1" dirty="0" err="1">
                <a:latin typeface="Calibri"/>
                <a:ea typeface="Calibri"/>
                <a:cs typeface="Calibri"/>
                <a:sym typeface="Calibri"/>
              </a:rPr>
              <a:t>ayak</a:t>
            </a:r>
            <a:r>
              <a:rPr lang="en-US" sz="1800" b="1" dirty="0">
                <a:latin typeface="Calibri"/>
                <a:ea typeface="Calibri"/>
                <a:cs typeface="Calibri"/>
                <a:sym typeface="Calibri"/>
              </a:rPr>
              <a:t> </a:t>
            </a:r>
            <a:r>
              <a:rPr lang="en-US" sz="1800" b="1" dirty="0" err="1">
                <a:latin typeface="Calibri"/>
                <a:ea typeface="Calibri"/>
                <a:cs typeface="Calibri"/>
                <a:sym typeface="Calibri"/>
              </a:rPr>
              <a:t>izini</a:t>
            </a:r>
            <a:r>
              <a:rPr lang="en-US" sz="1800" b="1" dirty="0">
                <a:latin typeface="Calibri"/>
                <a:ea typeface="Calibri"/>
                <a:cs typeface="Calibri"/>
                <a:sym typeface="Calibri"/>
              </a:rPr>
              <a:t> </a:t>
            </a:r>
            <a:r>
              <a:rPr lang="en-US" sz="1800" b="1" dirty="0" err="1">
                <a:latin typeface="Calibri"/>
                <a:ea typeface="Calibri"/>
                <a:cs typeface="Calibri"/>
                <a:sym typeface="Calibri"/>
              </a:rPr>
              <a:t>azaltmaya</a:t>
            </a:r>
            <a:r>
              <a:rPr lang="en-US" sz="1800" b="1" dirty="0">
                <a:latin typeface="Calibri"/>
                <a:ea typeface="Calibri"/>
                <a:cs typeface="Calibri"/>
                <a:sym typeface="Calibri"/>
              </a:rPr>
              <a:t> </a:t>
            </a:r>
            <a:r>
              <a:rPr lang="en-US" sz="1800" b="1" dirty="0" err="1">
                <a:latin typeface="Calibri"/>
                <a:ea typeface="Calibri"/>
                <a:cs typeface="Calibri"/>
                <a:sym typeface="Calibri"/>
              </a:rPr>
              <a:t>yönelik</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yolu</a:t>
            </a:r>
            <a:r>
              <a:rPr lang="en-US" sz="1800" b="1" dirty="0">
                <a:latin typeface="Calibri"/>
                <a:ea typeface="Calibri"/>
                <a:cs typeface="Calibri"/>
                <a:sym typeface="Calibri"/>
              </a:rPr>
              <a:t> </a:t>
            </a:r>
            <a:r>
              <a:rPr lang="en-US" sz="1800" b="1" dirty="0" err="1">
                <a:latin typeface="Calibri"/>
                <a:ea typeface="Calibri"/>
                <a:cs typeface="Calibri"/>
                <a:sym typeface="Calibri"/>
              </a:rPr>
              <a:t>aydınlatır</a:t>
            </a:r>
            <a:r>
              <a:rPr lang="en-US" sz="1800" b="1"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b="1" dirty="0" err="1">
                <a:latin typeface="Calibri"/>
                <a:ea typeface="Calibri"/>
                <a:cs typeface="Calibri"/>
                <a:sym typeface="Calibri"/>
              </a:rPr>
              <a:t>Tasarımcının</a:t>
            </a:r>
            <a:r>
              <a:rPr lang="en-US" sz="1800" b="1" dirty="0">
                <a:latin typeface="Calibri"/>
                <a:ea typeface="Calibri"/>
                <a:cs typeface="Calibri"/>
                <a:sym typeface="Calibri"/>
              </a:rPr>
              <a:t> </a:t>
            </a:r>
            <a:r>
              <a:rPr lang="en-US" sz="1800" b="1" dirty="0" err="1">
                <a:latin typeface="Calibri"/>
                <a:ea typeface="Calibri"/>
                <a:cs typeface="Calibri"/>
                <a:sym typeface="Calibri"/>
              </a:rPr>
              <a:t>araç</a:t>
            </a:r>
            <a:r>
              <a:rPr lang="en-US" sz="1800" b="1" dirty="0">
                <a:latin typeface="Calibri"/>
                <a:ea typeface="Calibri"/>
                <a:cs typeface="Calibri"/>
                <a:sym typeface="Calibri"/>
              </a:rPr>
              <a:t> </a:t>
            </a:r>
            <a:r>
              <a:rPr lang="en-US" sz="1800" b="1" dirty="0" err="1">
                <a:latin typeface="Calibri"/>
                <a:ea typeface="Calibri"/>
                <a:cs typeface="Calibri"/>
                <a:sym typeface="Calibri"/>
              </a:rPr>
              <a:t>setinde</a:t>
            </a:r>
            <a:r>
              <a:rPr lang="en-US" sz="1800" b="1" dirty="0">
                <a:latin typeface="Calibri"/>
                <a:ea typeface="Calibri"/>
                <a:cs typeface="Calibri"/>
                <a:sym typeface="Calibri"/>
              </a:rPr>
              <a:t> </a:t>
            </a:r>
            <a:r>
              <a:rPr lang="en-US" sz="1800" b="1" dirty="0" err="1">
                <a:latin typeface="Calibri"/>
                <a:ea typeface="Calibri"/>
                <a:cs typeface="Calibri"/>
                <a:sym typeface="Calibri"/>
              </a:rPr>
              <a:t>önemli</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araç</a:t>
            </a:r>
            <a:r>
              <a:rPr lang="en-US" sz="1800" b="1" dirty="0">
                <a:latin typeface="Calibri"/>
                <a:ea typeface="Calibri"/>
                <a:cs typeface="Calibri"/>
                <a:sym typeface="Calibri"/>
              </a:rPr>
              <a:t> </a:t>
            </a:r>
            <a:r>
              <a:rPr lang="en-US" sz="1800" b="1" dirty="0" err="1">
                <a:latin typeface="Calibri"/>
                <a:ea typeface="Calibri"/>
                <a:cs typeface="Calibri"/>
                <a:sym typeface="Calibri"/>
              </a:rPr>
              <a:t>olan</a:t>
            </a:r>
            <a:r>
              <a:rPr lang="en-US" sz="1800" b="1" dirty="0">
                <a:latin typeface="Calibri"/>
                <a:ea typeface="Calibri"/>
                <a:cs typeface="Calibri"/>
                <a:sym typeface="Calibri"/>
              </a:rPr>
              <a:t> </a:t>
            </a:r>
            <a:r>
              <a:rPr lang="en-US" sz="1800" b="1" dirty="0" err="1">
                <a:latin typeface="Calibri"/>
                <a:ea typeface="Calibri"/>
                <a:cs typeface="Calibri"/>
                <a:sym typeface="Calibri"/>
              </a:rPr>
              <a:t>Yaşam</a:t>
            </a:r>
            <a:r>
              <a:rPr lang="en-US" sz="1800" b="1" dirty="0">
                <a:latin typeface="Calibri"/>
                <a:ea typeface="Calibri"/>
                <a:cs typeface="Calibri"/>
                <a:sym typeface="Calibri"/>
              </a:rPr>
              <a:t> </a:t>
            </a:r>
            <a:r>
              <a:rPr lang="en-US" sz="1800" b="1" dirty="0" err="1">
                <a:latin typeface="Calibri"/>
                <a:ea typeface="Calibri"/>
                <a:cs typeface="Calibri"/>
                <a:sym typeface="Calibri"/>
              </a:rPr>
              <a:t>Döngüsü</a:t>
            </a:r>
            <a:r>
              <a:rPr lang="en-US" sz="1800" b="1" dirty="0">
                <a:latin typeface="Calibri"/>
                <a:ea typeface="Calibri"/>
                <a:cs typeface="Calibri"/>
                <a:sym typeface="Calibri"/>
              </a:rPr>
              <a:t> </a:t>
            </a:r>
            <a:r>
              <a:rPr lang="en-US" sz="1800" b="1" dirty="0" err="1">
                <a:latin typeface="Calibri"/>
                <a:ea typeface="Calibri"/>
                <a:cs typeface="Calibri"/>
                <a:sym typeface="Calibri"/>
              </a:rPr>
              <a:t>Değerlendirmesi</a:t>
            </a:r>
            <a:r>
              <a:rPr lang="en-US" sz="1800" b="1" dirty="0">
                <a:latin typeface="Calibri"/>
                <a:ea typeface="Calibri"/>
                <a:cs typeface="Calibri"/>
                <a:sym typeface="Calibri"/>
              </a:rPr>
              <a:t> (LCA),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ürünün</a:t>
            </a:r>
            <a:r>
              <a:rPr lang="en-US" sz="1800" b="1" dirty="0">
                <a:latin typeface="Calibri"/>
                <a:ea typeface="Calibri"/>
                <a:cs typeface="Calibri"/>
                <a:sym typeface="Calibri"/>
              </a:rPr>
              <a:t> </a:t>
            </a:r>
            <a:r>
              <a:rPr lang="en-US" sz="1800" b="1" dirty="0" err="1">
                <a:latin typeface="Calibri"/>
                <a:ea typeface="Calibri"/>
                <a:cs typeface="Calibri"/>
                <a:sym typeface="Calibri"/>
              </a:rPr>
              <a:t>tüm</a:t>
            </a:r>
            <a:r>
              <a:rPr lang="en-US" sz="1800" b="1" dirty="0">
                <a:latin typeface="Calibri"/>
                <a:ea typeface="Calibri"/>
                <a:cs typeface="Calibri"/>
                <a:sym typeface="Calibri"/>
              </a:rPr>
              <a:t> </a:t>
            </a:r>
            <a:r>
              <a:rPr lang="en-US" sz="1800" b="1" dirty="0" err="1">
                <a:latin typeface="Calibri"/>
                <a:ea typeface="Calibri"/>
                <a:cs typeface="Calibri"/>
                <a:sym typeface="Calibri"/>
              </a:rPr>
              <a:t>yaşam</a:t>
            </a:r>
            <a:r>
              <a:rPr lang="en-US" sz="1800" b="1" dirty="0">
                <a:latin typeface="Calibri"/>
                <a:ea typeface="Calibri"/>
                <a:cs typeface="Calibri"/>
                <a:sym typeface="Calibri"/>
              </a:rPr>
              <a:t> </a:t>
            </a:r>
            <a:r>
              <a:rPr lang="en-US" sz="1800" b="1" dirty="0" err="1">
                <a:latin typeface="Calibri"/>
                <a:ea typeface="Calibri"/>
                <a:cs typeface="Calibri"/>
                <a:sym typeface="Calibri"/>
              </a:rPr>
              <a:t>döngüsü</a:t>
            </a:r>
            <a:r>
              <a:rPr lang="en-US" sz="1800" b="1" dirty="0">
                <a:latin typeface="Calibri"/>
                <a:ea typeface="Calibri"/>
                <a:cs typeface="Calibri"/>
                <a:sym typeface="Calibri"/>
              </a:rPr>
              <a:t> </a:t>
            </a:r>
            <a:r>
              <a:rPr lang="en-US" sz="1800" b="1" dirty="0" err="1">
                <a:latin typeface="Calibri"/>
                <a:ea typeface="Calibri"/>
                <a:cs typeface="Calibri"/>
                <a:sym typeface="Calibri"/>
              </a:rPr>
              <a:t>boyunca</a:t>
            </a:r>
            <a:r>
              <a:rPr lang="en-US" sz="1800" b="1" dirty="0">
                <a:latin typeface="Calibri"/>
                <a:ea typeface="Calibri"/>
                <a:cs typeface="Calibri"/>
                <a:sym typeface="Calibri"/>
              </a:rPr>
              <a:t> </a:t>
            </a:r>
            <a:r>
              <a:rPr lang="en-US" sz="1800" b="1" dirty="0" err="1">
                <a:latin typeface="Calibri"/>
                <a:ea typeface="Calibri"/>
                <a:cs typeface="Calibri"/>
                <a:sym typeface="Calibri"/>
              </a:rPr>
              <a:t>çevresel</a:t>
            </a:r>
            <a:r>
              <a:rPr lang="en-US" sz="1800" b="1" dirty="0">
                <a:latin typeface="Calibri"/>
                <a:ea typeface="Calibri"/>
                <a:cs typeface="Calibri"/>
                <a:sym typeface="Calibri"/>
              </a:rPr>
              <a:t> </a:t>
            </a:r>
            <a:r>
              <a:rPr lang="en-US" sz="1800" b="1" dirty="0" err="1">
                <a:latin typeface="Calibri"/>
                <a:ea typeface="Calibri"/>
                <a:cs typeface="Calibri"/>
                <a:sym typeface="Calibri"/>
              </a:rPr>
              <a:t>etkisini</a:t>
            </a:r>
            <a:r>
              <a:rPr lang="en-US" sz="1800" b="1" dirty="0">
                <a:latin typeface="Calibri"/>
                <a:ea typeface="Calibri"/>
                <a:cs typeface="Calibri"/>
                <a:sym typeface="Calibri"/>
              </a:rPr>
              <a:t> </a:t>
            </a:r>
            <a:r>
              <a:rPr lang="en-US" sz="1800" b="1" dirty="0" err="1">
                <a:latin typeface="Calibri"/>
                <a:ea typeface="Calibri"/>
                <a:cs typeface="Calibri"/>
                <a:sym typeface="Calibri"/>
              </a:rPr>
              <a:t>inceleyen</a:t>
            </a:r>
            <a:r>
              <a:rPr lang="en-US" sz="1800" b="1" dirty="0">
                <a:latin typeface="Calibri"/>
                <a:ea typeface="Calibri"/>
                <a:cs typeface="Calibri"/>
                <a:sym typeface="Calibri"/>
              </a:rPr>
              <a:t> </a:t>
            </a:r>
            <a:r>
              <a:rPr lang="en-US" sz="1800" b="1" dirty="0" err="1">
                <a:latin typeface="Calibri"/>
                <a:ea typeface="Calibri"/>
                <a:cs typeface="Calibri"/>
                <a:sym typeface="Calibri"/>
              </a:rPr>
              <a:t>panoramik</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tuval</a:t>
            </a:r>
            <a:r>
              <a:rPr lang="en-US" sz="1800" b="1" dirty="0">
                <a:latin typeface="Calibri"/>
                <a:ea typeface="Calibri"/>
                <a:cs typeface="Calibri"/>
                <a:sym typeface="Calibri"/>
              </a:rPr>
              <a:t> </a:t>
            </a:r>
            <a:r>
              <a:rPr lang="en-US" sz="1800" b="1" dirty="0" err="1">
                <a:latin typeface="Calibri"/>
                <a:ea typeface="Calibri"/>
                <a:cs typeface="Calibri"/>
                <a:sym typeface="Calibri"/>
              </a:rPr>
              <a:t>gösterir</a:t>
            </a:r>
            <a:r>
              <a:rPr lang="en-US" sz="1800" b="1" dirty="0">
                <a:latin typeface="Calibri"/>
                <a:ea typeface="Calibri"/>
                <a:cs typeface="Calibri"/>
                <a:sym typeface="Calibri"/>
              </a:rPr>
              <a:t>. Ham </a:t>
            </a:r>
            <a:r>
              <a:rPr lang="en-US" sz="1800" b="1" dirty="0" err="1">
                <a:latin typeface="Calibri"/>
                <a:ea typeface="Calibri"/>
                <a:cs typeface="Calibri"/>
                <a:sym typeface="Calibri"/>
              </a:rPr>
              <a:t>maddelerin</a:t>
            </a:r>
            <a:r>
              <a:rPr lang="en-US" sz="1800" b="1" dirty="0">
                <a:latin typeface="Calibri"/>
                <a:ea typeface="Calibri"/>
                <a:cs typeface="Calibri"/>
                <a:sym typeface="Calibri"/>
              </a:rPr>
              <a:t> ilk </a:t>
            </a:r>
            <a:r>
              <a:rPr lang="en-US" sz="1800" b="1" dirty="0" err="1">
                <a:latin typeface="Calibri"/>
                <a:ea typeface="Calibri"/>
                <a:cs typeface="Calibri"/>
                <a:sym typeface="Calibri"/>
              </a:rPr>
              <a:t>çıkarılmasından</a:t>
            </a:r>
            <a:r>
              <a:rPr lang="en-US" sz="1800" b="1" dirty="0">
                <a:latin typeface="Calibri"/>
                <a:ea typeface="Calibri"/>
                <a:cs typeface="Calibri"/>
                <a:sym typeface="Calibri"/>
              </a:rPr>
              <a:t> </a:t>
            </a:r>
            <a:r>
              <a:rPr lang="en-US" sz="1800" b="1" dirty="0" err="1">
                <a:latin typeface="Calibri"/>
                <a:ea typeface="Calibri"/>
                <a:cs typeface="Calibri"/>
                <a:sym typeface="Calibri"/>
              </a:rPr>
              <a:t>nihai</a:t>
            </a:r>
            <a:r>
              <a:rPr lang="en-US" sz="1800" b="1" dirty="0">
                <a:latin typeface="Calibri"/>
                <a:ea typeface="Calibri"/>
                <a:cs typeface="Calibri"/>
                <a:sym typeface="Calibri"/>
              </a:rPr>
              <a:t> </a:t>
            </a:r>
            <a:r>
              <a:rPr lang="en-US" sz="1800" b="1" dirty="0" err="1">
                <a:latin typeface="Calibri"/>
                <a:ea typeface="Calibri"/>
                <a:cs typeface="Calibri"/>
                <a:sym typeface="Calibri"/>
              </a:rPr>
              <a:t>bertarafına</a:t>
            </a:r>
            <a:r>
              <a:rPr lang="en-US" sz="1800" b="1" dirty="0">
                <a:latin typeface="Calibri"/>
                <a:ea typeface="Calibri"/>
                <a:cs typeface="Calibri"/>
                <a:sym typeface="Calibri"/>
              </a:rPr>
              <a:t> </a:t>
            </a:r>
            <a:r>
              <a:rPr lang="en-US" sz="1800" b="1" dirty="0" err="1">
                <a:latin typeface="Calibri"/>
                <a:ea typeface="Calibri"/>
                <a:cs typeface="Calibri"/>
                <a:sym typeface="Calibri"/>
              </a:rPr>
              <a:t>kadar</a:t>
            </a:r>
            <a:r>
              <a:rPr lang="en-US" sz="1800" b="1" dirty="0">
                <a:latin typeface="Calibri"/>
                <a:ea typeface="Calibri"/>
                <a:cs typeface="Calibri"/>
                <a:sym typeface="Calibri"/>
              </a:rPr>
              <a:t> LCA, </a:t>
            </a:r>
            <a:r>
              <a:rPr lang="en-US" sz="1800" b="1" dirty="0" err="1">
                <a:latin typeface="Calibri"/>
                <a:ea typeface="Calibri"/>
                <a:cs typeface="Calibri"/>
                <a:sym typeface="Calibri"/>
              </a:rPr>
              <a:t>tasarımcılara</a:t>
            </a:r>
            <a:r>
              <a:rPr lang="en-US" sz="1800" b="1" dirty="0">
                <a:latin typeface="Calibri"/>
                <a:ea typeface="Calibri"/>
                <a:cs typeface="Calibri"/>
                <a:sym typeface="Calibri"/>
              </a:rPr>
              <a:t> hangi </a:t>
            </a:r>
            <a:r>
              <a:rPr lang="en-US" sz="1800" b="1" dirty="0" err="1">
                <a:latin typeface="Calibri"/>
                <a:ea typeface="Calibri"/>
                <a:cs typeface="Calibri"/>
                <a:sym typeface="Calibri"/>
              </a:rPr>
              <a:t>aşamaların</a:t>
            </a:r>
            <a:r>
              <a:rPr lang="en-US" sz="1800" b="1" dirty="0">
                <a:latin typeface="Calibri"/>
                <a:ea typeface="Calibri"/>
                <a:cs typeface="Calibri"/>
                <a:sym typeface="Calibri"/>
              </a:rPr>
              <a:t> </a:t>
            </a:r>
            <a:r>
              <a:rPr lang="en-US" sz="1800" b="1" dirty="0" err="1">
                <a:latin typeface="Calibri"/>
                <a:ea typeface="Calibri"/>
                <a:cs typeface="Calibri"/>
                <a:sym typeface="Calibri"/>
              </a:rPr>
              <a:t>en</a:t>
            </a:r>
            <a:r>
              <a:rPr lang="en-US" sz="1800" b="1" dirty="0">
                <a:latin typeface="Calibri"/>
                <a:ea typeface="Calibri"/>
                <a:cs typeface="Calibri"/>
                <a:sym typeface="Calibri"/>
              </a:rPr>
              <a:t> </a:t>
            </a:r>
            <a:r>
              <a:rPr lang="en-US" sz="1800" b="1" dirty="0" err="1">
                <a:latin typeface="Calibri"/>
                <a:ea typeface="Calibri"/>
                <a:cs typeface="Calibri"/>
                <a:sym typeface="Calibri"/>
              </a:rPr>
              <a:t>derin</a:t>
            </a:r>
            <a:r>
              <a:rPr lang="en-US" sz="1800" b="1" dirty="0">
                <a:latin typeface="Calibri"/>
                <a:ea typeface="Calibri"/>
                <a:cs typeface="Calibri"/>
                <a:sym typeface="Calibri"/>
              </a:rPr>
              <a:t> </a:t>
            </a:r>
            <a:r>
              <a:rPr lang="en-US" sz="1800" b="1" dirty="0" err="1">
                <a:latin typeface="Calibri"/>
                <a:ea typeface="Calibri"/>
                <a:cs typeface="Calibri"/>
                <a:sym typeface="Calibri"/>
              </a:rPr>
              <a:t>çevresel</a:t>
            </a:r>
            <a:r>
              <a:rPr lang="en-US" sz="1800" b="1" dirty="0">
                <a:latin typeface="Calibri"/>
                <a:ea typeface="Calibri"/>
                <a:cs typeface="Calibri"/>
                <a:sym typeface="Calibri"/>
              </a:rPr>
              <a:t> </a:t>
            </a:r>
            <a:r>
              <a:rPr lang="en-US" sz="1800" b="1" dirty="0" err="1">
                <a:latin typeface="Calibri"/>
                <a:ea typeface="Calibri"/>
                <a:cs typeface="Calibri"/>
                <a:sym typeface="Calibri"/>
              </a:rPr>
              <a:t>sonuçları</a:t>
            </a:r>
            <a:r>
              <a:rPr lang="en-US" sz="1800" b="1" dirty="0">
                <a:latin typeface="Calibri"/>
                <a:ea typeface="Calibri"/>
                <a:cs typeface="Calibri"/>
                <a:sym typeface="Calibri"/>
              </a:rPr>
              <a:t> </a:t>
            </a:r>
            <a:r>
              <a:rPr lang="en-US" sz="1800" b="1" dirty="0" err="1">
                <a:latin typeface="Calibri"/>
                <a:ea typeface="Calibri"/>
                <a:cs typeface="Calibri"/>
                <a:sym typeface="Calibri"/>
              </a:rPr>
              <a:t>taşıdığını</a:t>
            </a:r>
            <a:r>
              <a:rPr lang="en-US" sz="1800" b="1" dirty="0">
                <a:latin typeface="Calibri"/>
                <a:ea typeface="Calibri"/>
                <a:cs typeface="Calibri"/>
                <a:sym typeface="Calibri"/>
              </a:rPr>
              <a:t> </a:t>
            </a:r>
            <a:r>
              <a:rPr lang="en-US" sz="1800" b="1" dirty="0" err="1">
                <a:latin typeface="Calibri"/>
                <a:ea typeface="Calibri"/>
                <a:cs typeface="Calibri"/>
                <a:sym typeface="Calibri"/>
              </a:rPr>
              <a:t>çözmede</a:t>
            </a:r>
            <a:r>
              <a:rPr lang="en-US" sz="1800" b="1" dirty="0">
                <a:latin typeface="Calibri"/>
                <a:ea typeface="Calibri"/>
                <a:cs typeface="Calibri"/>
                <a:sym typeface="Calibri"/>
              </a:rPr>
              <a:t> ve </a:t>
            </a:r>
            <a:r>
              <a:rPr lang="en-US" sz="1800" b="1" dirty="0" err="1">
                <a:latin typeface="Calibri"/>
                <a:ea typeface="Calibri"/>
                <a:cs typeface="Calibri"/>
                <a:sym typeface="Calibri"/>
              </a:rPr>
              <a:t>iyileştirme</a:t>
            </a:r>
            <a:r>
              <a:rPr lang="en-US" sz="1800" b="1" dirty="0">
                <a:latin typeface="Calibri"/>
                <a:ea typeface="Calibri"/>
                <a:cs typeface="Calibri"/>
                <a:sym typeface="Calibri"/>
              </a:rPr>
              <a:t> ve </a:t>
            </a:r>
            <a:r>
              <a:rPr lang="en-US" sz="1800" b="1" dirty="0" err="1">
                <a:latin typeface="Calibri"/>
                <a:ea typeface="Calibri"/>
                <a:cs typeface="Calibri"/>
                <a:sym typeface="Calibri"/>
              </a:rPr>
              <a:t>geliştirme</a:t>
            </a:r>
            <a:r>
              <a:rPr lang="en-US" sz="1800" b="1" dirty="0">
                <a:latin typeface="Calibri"/>
                <a:ea typeface="Calibri"/>
                <a:cs typeface="Calibri"/>
                <a:sym typeface="Calibri"/>
              </a:rPr>
              <a:t> </a:t>
            </a:r>
            <a:r>
              <a:rPr lang="en-US" sz="1800" b="1" dirty="0" err="1">
                <a:latin typeface="Calibri"/>
                <a:ea typeface="Calibri"/>
                <a:cs typeface="Calibri"/>
                <a:sym typeface="Calibri"/>
              </a:rPr>
              <a:t>yollarını</a:t>
            </a:r>
            <a:r>
              <a:rPr lang="en-US" sz="1800" b="1" dirty="0">
                <a:latin typeface="Calibri"/>
                <a:ea typeface="Calibri"/>
                <a:cs typeface="Calibri"/>
                <a:sym typeface="Calibri"/>
              </a:rPr>
              <a:t> </a:t>
            </a:r>
            <a:r>
              <a:rPr lang="en-US" sz="1800" b="1" dirty="0" err="1">
                <a:latin typeface="Calibri"/>
                <a:ea typeface="Calibri"/>
                <a:cs typeface="Calibri"/>
                <a:sym typeface="Calibri"/>
              </a:rPr>
              <a:t>belirlemede</a:t>
            </a:r>
            <a:r>
              <a:rPr lang="en-US" sz="1800" b="1" dirty="0">
                <a:latin typeface="Calibri"/>
                <a:ea typeface="Calibri"/>
                <a:cs typeface="Calibri"/>
                <a:sym typeface="Calibri"/>
              </a:rPr>
              <a:t> </a:t>
            </a:r>
            <a:r>
              <a:rPr lang="en-US" sz="1800" b="1" dirty="0" err="1">
                <a:latin typeface="Calibri"/>
                <a:ea typeface="Calibri"/>
                <a:cs typeface="Calibri"/>
                <a:sym typeface="Calibri"/>
              </a:rPr>
              <a:t>rehberlik</a:t>
            </a:r>
            <a:r>
              <a:rPr lang="en-US" sz="1800" b="1" dirty="0">
                <a:latin typeface="Calibri"/>
                <a:ea typeface="Calibri"/>
                <a:cs typeface="Calibri"/>
                <a:sym typeface="Calibri"/>
              </a:rPr>
              <a:t> </a:t>
            </a:r>
            <a:r>
              <a:rPr lang="en-US" sz="1800" b="1" dirty="0" err="1">
                <a:latin typeface="Calibri"/>
                <a:ea typeface="Calibri"/>
                <a:cs typeface="Calibri"/>
                <a:sym typeface="Calibri"/>
              </a:rPr>
              <a:t>eder</a:t>
            </a:r>
            <a:r>
              <a:rPr lang="en-US" sz="1800" b="1" dirty="0">
                <a:latin typeface="Calibri"/>
                <a:ea typeface="Calibri"/>
                <a:cs typeface="Calibri"/>
                <a:sym typeface="Calibri"/>
              </a:rPr>
              <a:t>. </a:t>
            </a:r>
            <a:r>
              <a:rPr lang="en-US" sz="1800" b="1" dirty="0" err="1">
                <a:latin typeface="Calibri"/>
                <a:ea typeface="Calibri"/>
                <a:cs typeface="Calibri"/>
                <a:sym typeface="Calibri"/>
              </a:rPr>
              <a:t>Sökme</a:t>
            </a:r>
            <a:r>
              <a:rPr lang="en-US" sz="1800" b="1" dirty="0">
                <a:latin typeface="Calibri"/>
                <a:ea typeface="Calibri"/>
                <a:cs typeface="Calibri"/>
                <a:sym typeface="Calibri"/>
              </a:rPr>
              <a:t> </a:t>
            </a:r>
            <a:r>
              <a:rPr lang="en-US" sz="1800" b="1" dirty="0" err="1">
                <a:latin typeface="Calibri"/>
                <a:ea typeface="Calibri"/>
                <a:cs typeface="Calibri"/>
                <a:sym typeface="Calibri"/>
              </a:rPr>
              <a:t>İçin</a:t>
            </a:r>
            <a:r>
              <a:rPr lang="en-US" sz="1800" b="1" dirty="0">
                <a:latin typeface="Calibri"/>
                <a:ea typeface="Calibri"/>
                <a:cs typeface="Calibri"/>
                <a:sym typeface="Calibri"/>
              </a:rPr>
              <a:t> </a:t>
            </a:r>
            <a:r>
              <a:rPr lang="en-US" sz="1800" b="1" dirty="0" err="1">
                <a:latin typeface="Calibri"/>
                <a:ea typeface="Calibri"/>
                <a:cs typeface="Calibri"/>
                <a:sym typeface="Calibri"/>
              </a:rPr>
              <a:t>Tasarım</a:t>
            </a:r>
            <a:r>
              <a:rPr lang="en-US" sz="1800" b="1" dirty="0">
                <a:latin typeface="Calibri"/>
                <a:ea typeface="Calibri"/>
                <a:cs typeface="Calibri"/>
                <a:sym typeface="Calibri"/>
              </a:rPr>
              <a:t> (</a:t>
            </a:r>
            <a:r>
              <a:rPr lang="en-US" sz="1800" b="1" dirty="0" err="1">
                <a:latin typeface="Calibri"/>
                <a:ea typeface="Calibri"/>
                <a:cs typeface="Calibri"/>
                <a:sym typeface="Calibri"/>
              </a:rPr>
              <a:t>DfD</a:t>
            </a:r>
            <a:r>
              <a:rPr lang="en-US" sz="1800" b="1" dirty="0">
                <a:latin typeface="Calibri"/>
                <a:ea typeface="Calibri"/>
                <a:cs typeface="Calibri"/>
                <a:sym typeface="Calibri"/>
              </a:rPr>
              <a:t>), </a:t>
            </a:r>
            <a:r>
              <a:rPr lang="en-US" sz="1800" b="1" dirty="0" err="1">
                <a:latin typeface="Calibri"/>
                <a:ea typeface="Calibri"/>
                <a:cs typeface="Calibri"/>
                <a:sym typeface="Calibri"/>
              </a:rPr>
              <a:t>döngüsel</a:t>
            </a:r>
            <a:r>
              <a:rPr lang="en-US" sz="1800" b="1" dirty="0">
                <a:latin typeface="Calibri"/>
                <a:ea typeface="Calibri"/>
                <a:cs typeface="Calibri"/>
                <a:sym typeface="Calibri"/>
              </a:rPr>
              <a:t> </a:t>
            </a:r>
            <a:r>
              <a:rPr lang="en-US" sz="1800" b="1" dirty="0" err="1">
                <a:latin typeface="Calibri"/>
                <a:ea typeface="Calibri"/>
                <a:cs typeface="Calibri"/>
                <a:sym typeface="Calibri"/>
              </a:rPr>
              <a:t>tasarımın</a:t>
            </a:r>
            <a:r>
              <a:rPr lang="en-US" sz="1800" b="1" dirty="0">
                <a:latin typeface="Calibri"/>
                <a:ea typeface="Calibri"/>
                <a:cs typeface="Calibri"/>
                <a:sym typeface="Calibri"/>
              </a:rPr>
              <a:t> </a:t>
            </a:r>
            <a:r>
              <a:rPr lang="en-US" sz="1800" b="1" dirty="0" err="1">
                <a:latin typeface="Calibri"/>
                <a:ea typeface="Calibri"/>
                <a:cs typeface="Calibri"/>
                <a:sym typeface="Calibri"/>
              </a:rPr>
              <a:t>kapılarını</a:t>
            </a:r>
            <a:r>
              <a:rPr lang="en-US" sz="1800" b="1" dirty="0">
                <a:latin typeface="Calibri"/>
                <a:ea typeface="Calibri"/>
                <a:cs typeface="Calibri"/>
                <a:sym typeface="Calibri"/>
              </a:rPr>
              <a:t> </a:t>
            </a:r>
            <a:r>
              <a:rPr lang="en-US" sz="1800" b="1" dirty="0" err="1">
                <a:latin typeface="Calibri"/>
                <a:ea typeface="Calibri"/>
                <a:cs typeface="Calibri"/>
                <a:sym typeface="Calibri"/>
              </a:rPr>
              <a:t>koruyan</a:t>
            </a:r>
            <a:r>
              <a:rPr lang="en-US" sz="1800" b="1" dirty="0">
                <a:latin typeface="Calibri"/>
                <a:ea typeface="Calibri"/>
                <a:cs typeface="Calibri"/>
                <a:sym typeface="Calibri"/>
              </a:rPr>
              <a:t> </a:t>
            </a:r>
            <a:r>
              <a:rPr lang="en-US" sz="1800" b="1" dirty="0" err="1">
                <a:latin typeface="Calibri"/>
                <a:ea typeface="Calibri"/>
                <a:cs typeface="Calibri"/>
                <a:sym typeface="Calibri"/>
              </a:rPr>
              <a:t>nöbetçidir</a:t>
            </a:r>
            <a:r>
              <a:rPr lang="en-US" sz="1800" b="1" dirty="0">
                <a:latin typeface="Calibri"/>
                <a:ea typeface="Calibri"/>
                <a:cs typeface="Calibri"/>
                <a:sym typeface="Calibri"/>
              </a:rPr>
              <a:t>. </a:t>
            </a:r>
            <a:r>
              <a:rPr lang="en-US" sz="1800" b="1" dirty="0" err="1">
                <a:latin typeface="Calibri"/>
                <a:ea typeface="Calibri"/>
                <a:cs typeface="Calibri"/>
                <a:sym typeface="Calibri"/>
              </a:rPr>
              <a:t>Kolay</a:t>
            </a:r>
            <a:r>
              <a:rPr lang="en-US" sz="1800" b="1" dirty="0">
                <a:latin typeface="Calibri"/>
                <a:ea typeface="Calibri"/>
                <a:cs typeface="Calibri"/>
                <a:sym typeface="Calibri"/>
              </a:rPr>
              <a:t> </a:t>
            </a:r>
            <a:r>
              <a:rPr lang="en-US" sz="1800" b="1" dirty="0" err="1">
                <a:latin typeface="Calibri"/>
                <a:ea typeface="Calibri"/>
                <a:cs typeface="Calibri"/>
                <a:sym typeface="Calibri"/>
              </a:rPr>
              <a:t>sökme</a:t>
            </a:r>
            <a:r>
              <a:rPr lang="en-US" sz="1800" b="1" dirty="0">
                <a:latin typeface="Calibri"/>
                <a:ea typeface="Calibri"/>
                <a:cs typeface="Calibri"/>
                <a:sym typeface="Calibri"/>
              </a:rPr>
              <a:t> </a:t>
            </a:r>
            <a:r>
              <a:rPr lang="en-US" sz="1800" b="1" dirty="0" err="1">
                <a:latin typeface="Calibri"/>
                <a:ea typeface="Calibri"/>
                <a:cs typeface="Calibri"/>
                <a:sym typeface="Calibri"/>
              </a:rPr>
              <a:t>eğilimi</a:t>
            </a:r>
            <a:r>
              <a:rPr lang="en-US" sz="1800" b="1" dirty="0">
                <a:latin typeface="Calibri"/>
                <a:ea typeface="Calibri"/>
                <a:cs typeface="Calibri"/>
                <a:sym typeface="Calibri"/>
              </a:rPr>
              <a:t> </a:t>
            </a:r>
            <a:r>
              <a:rPr lang="en-US" sz="1800" b="1" dirty="0" err="1">
                <a:latin typeface="Calibri"/>
                <a:ea typeface="Calibri"/>
                <a:cs typeface="Calibri"/>
                <a:sym typeface="Calibri"/>
              </a:rPr>
              <a:t>olan</a:t>
            </a:r>
            <a:r>
              <a:rPr lang="en-US" sz="1800" b="1" dirty="0">
                <a:latin typeface="Calibri"/>
                <a:ea typeface="Calibri"/>
                <a:cs typeface="Calibri"/>
                <a:sym typeface="Calibri"/>
              </a:rPr>
              <a:t> </a:t>
            </a:r>
            <a:r>
              <a:rPr lang="en-US" sz="1800" b="1" dirty="0" err="1">
                <a:latin typeface="Calibri"/>
                <a:ea typeface="Calibri"/>
                <a:cs typeface="Calibri"/>
                <a:sym typeface="Calibri"/>
              </a:rPr>
              <a:t>ürünleri</a:t>
            </a:r>
            <a:r>
              <a:rPr lang="en-US" sz="1800" b="1" dirty="0">
                <a:latin typeface="Calibri"/>
                <a:ea typeface="Calibri"/>
                <a:cs typeface="Calibri"/>
                <a:sym typeface="Calibri"/>
              </a:rPr>
              <a:t> </a:t>
            </a:r>
            <a:r>
              <a:rPr lang="en-US" sz="1800" b="1" dirty="0" err="1">
                <a:latin typeface="Calibri"/>
                <a:ea typeface="Calibri"/>
                <a:cs typeface="Calibri"/>
                <a:sym typeface="Calibri"/>
              </a:rPr>
              <a:t>tasarlamanın</a:t>
            </a:r>
            <a:r>
              <a:rPr lang="en-US" sz="1800" b="1" dirty="0">
                <a:latin typeface="Calibri"/>
                <a:ea typeface="Calibri"/>
                <a:cs typeface="Calibri"/>
                <a:sym typeface="Calibri"/>
              </a:rPr>
              <a:t> </a:t>
            </a:r>
            <a:r>
              <a:rPr lang="en-US" sz="1800" b="1" dirty="0" err="1">
                <a:latin typeface="Calibri"/>
                <a:ea typeface="Calibri"/>
                <a:cs typeface="Calibri"/>
                <a:sym typeface="Calibri"/>
              </a:rPr>
              <a:t>bilinçli</a:t>
            </a:r>
            <a:r>
              <a:rPr lang="en-US" sz="1800" b="1" dirty="0">
                <a:latin typeface="Calibri"/>
                <a:ea typeface="Calibri"/>
                <a:cs typeface="Calibri"/>
                <a:sym typeface="Calibri"/>
              </a:rPr>
              <a:t> </a:t>
            </a:r>
            <a:r>
              <a:rPr lang="en-US" sz="1800" b="1" dirty="0" err="1">
                <a:latin typeface="Calibri"/>
                <a:ea typeface="Calibri"/>
                <a:cs typeface="Calibri"/>
                <a:sym typeface="Calibri"/>
              </a:rPr>
              <a:t>eylemidir</a:t>
            </a:r>
            <a:r>
              <a:rPr lang="en-US" sz="1800" b="1" dirty="0">
                <a:latin typeface="Calibri"/>
                <a:ea typeface="Calibri"/>
                <a:cs typeface="Calibri"/>
                <a:sym typeface="Calibri"/>
              </a:rPr>
              <a:t> ve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ürünün</a:t>
            </a:r>
            <a:r>
              <a:rPr lang="en-US" sz="1800" b="1" dirty="0">
                <a:latin typeface="Calibri"/>
                <a:ea typeface="Calibri"/>
                <a:cs typeface="Calibri"/>
                <a:sym typeface="Calibri"/>
              </a:rPr>
              <a:t> </a:t>
            </a:r>
            <a:r>
              <a:rPr lang="en-US" sz="1800" b="1" dirty="0" err="1">
                <a:latin typeface="Calibri"/>
                <a:ea typeface="Calibri"/>
                <a:cs typeface="Calibri"/>
                <a:sym typeface="Calibri"/>
              </a:rPr>
              <a:t>ömrünün</a:t>
            </a:r>
            <a:r>
              <a:rPr lang="en-US" sz="1800" b="1" dirty="0">
                <a:latin typeface="Calibri"/>
                <a:ea typeface="Calibri"/>
                <a:cs typeface="Calibri"/>
                <a:sym typeface="Calibri"/>
              </a:rPr>
              <a:t> </a:t>
            </a:r>
            <a:r>
              <a:rPr lang="en-US" sz="1800" b="1" dirty="0" err="1">
                <a:latin typeface="Calibri"/>
                <a:ea typeface="Calibri"/>
                <a:cs typeface="Calibri"/>
                <a:sym typeface="Calibri"/>
              </a:rPr>
              <a:t>sonunda</a:t>
            </a:r>
            <a:r>
              <a:rPr lang="en-US" sz="1800" b="1" dirty="0">
                <a:latin typeface="Calibri"/>
                <a:ea typeface="Calibri"/>
                <a:cs typeface="Calibri"/>
                <a:sym typeface="Calibri"/>
              </a:rPr>
              <a:t> </a:t>
            </a:r>
            <a:r>
              <a:rPr lang="en-US" sz="1800" b="1" dirty="0" err="1">
                <a:latin typeface="Calibri"/>
                <a:ea typeface="Calibri"/>
                <a:cs typeface="Calibri"/>
                <a:sym typeface="Calibri"/>
              </a:rPr>
              <a:t>malzemelerle</a:t>
            </a:r>
            <a:r>
              <a:rPr lang="en-US" sz="1800" b="1" dirty="0">
                <a:latin typeface="Calibri"/>
                <a:ea typeface="Calibri"/>
                <a:cs typeface="Calibri"/>
                <a:sym typeface="Calibri"/>
              </a:rPr>
              <a:t> </a:t>
            </a:r>
            <a:r>
              <a:rPr lang="en-US" sz="1800" b="1" dirty="0" err="1">
                <a:latin typeface="Calibri"/>
                <a:ea typeface="Calibri"/>
                <a:cs typeface="Calibri"/>
                <a:sym typeface="Calibri"/>
              </a:rPr>
              <a:t>yollarını</a:t>
            </a:r>
            <a:r>
              <a:rPr lang="en-US" sz="1800" b="1" dirty="0">
                <a:latin typeface="Calibri"/>
                <a:ea typeface="Calibri"/>
                <a:cs typeface="Calibri"/>
                <a:sym typeface="Calibri"/>
              </a:rPr>
              <a:t> </a:t>
            </a:r>
            <a:r>
              <a:rPr lang="en-US" sz="1800" b="1" dirty="0" err="1">
                <a:latin typeface="Calibri"/>
                <a:ea typeface="Calibri"/>
                <a:cs typeface="Calibri"/>
                <a:sym typeface="Calibri"/>
              </a:rPr>
              <a:t>ayırma</a:t>
            </a:r>
            <a:r>
              <a:rPr lang="en-US" sz="1800" b="1" dirty="0">
                <a:latin typeface="Calibri"/>
                <a:ea typeface="Calibri"/>
                <a:cs typeface="Calibri"/>
                <a:sym typeface="Calibri"/>
              </a:rPr>
              <a:t> </a:t>
            </a:r>
            <a:r>
              <a:rPr lang="en-US" sz="1800" b="1" dirty="0" err="1">
                <a:latin typeface="Calibri"/>
                <a:ea typeface="Calibri"/>
                <a:cs typeface="Calibri"/>
                <a:sym typeface="Calibri"/>
              </a:rPr>
              <a:t>eylemini</a:t>
            </a:r>
            <a:r>
              <a:rPr lang="en-US" sz="1800" b="1" dirty="0">
                <a:latin typeface="Calibri"/>
                <a:ea typeface="Calibri"/>
                <a:cs typeface="Calibri"/>
                <a:sym typeface="Calibri"/>
              </a:rPr>
              <a:t> </a:t>
            </a:r>
            <a:r>
              <a:rPr lang="en-US" sz="1800" b="1" dirty="0" err="1">
                <a:latin typeface="Calibri"/>
                <a:ea typeface="Calibri"/>
                <a:cs typeface="Calibri"/>
                <a:sym typeface="Calibri"/>
              </a:rPr>
              <a:t>basitleştirir</a:t>
            </a:r>
            <a:r>
              <a:rPr lang="en-US" sz="1800" b="1" dirty="0">
                <a:latin typeface="Calibri"/>
                <a:ea typeface="Calibri"/>
                <a:cs typeface="Calibri"/>
                <a:sym typeface="Calibri"/>
              </a:rPr>
              <a:t>. </a:t>
            </a:r>
            <a:r>
              <a:rPr lang="en-US" sz="1800" b="1" dirty="0" err="1">
                <a:latin typeface="Calibri"/>
                <a:ea typeface="Calibri"/>
                <a:cs typeface="Calibri"/>
                <a:sym typeface="Calibri"/>
              </a:rPr>
              <a:t>Sökme</a:t>
            </a:r>
            <a:r>
              <a:rPr lang="en-US" sz="1800" b="1" dirty="0">
                <a:latin typeface="Calibri"/>
                <a:ea typeface="Calibri"/>
                <a:cs typeface="Calibri"/>
                <a:sym typeface="Calibri"/>
              </a:rPr>
              <a:t> </a:t>
            </a:r>
            <a:r>
              <a:rPr lang="en-US" sz="1800" b="1" dirty="0" err="1">
                <a:latin typeface="Calibri"/>
                <a:ea typeface="Calibri"/>
                <a:cs typeface="Calibri"/>
                <a:sym typeface="Calibri"/>
              </a:rPr>
              <a:t>İçin</a:t>
            </a:r>
            <a:r>
              <a:rPr lang="en-US" sz="1800" b="1" dirty="0">
                <a:latin typeface="Calibri"/>
                <a:ea typeface="Calibri"/>
                <a:cs typeface="Calibri"/>
                <a:sym typeface="Calibri"/>
              </a:rPr>
              <a:t> </a:t>
            </a:r>
            <a:r>
              <a:rPr lang="en-US" sz="1800" b="1" dirty="0" err="1">
                <a:latin typeface="Calibri"/>
                <a:ea typeface="Calibri"/>
                <a:cs typeface="Calibri"/>
                <a:sym typeface="Calibri"/>
              </a:rPr>
              <a:t>Tasarımın</a:t>
            </a:r>
            <a:r>
              <a:rPr lang="en-US" sz="1800" b="1" dirty="0">
                <a:latin typeface="Calibri"/>
                <a:ea typeface="Calibri"/>
                <a:cs typeface="Calibri"/>
                <a:sym typeface="Calibri"/>
              </a:rPr>
              <a:t> </a:t>
            </a:r>
            <a:r>
              <a:rPr lang="en-US" sz="1800" b="1" dirty="0" err="1">
                <a:latin typeface="Calibri"/>
                <a:ea typeface="Calibri"/>
                <a:cs typeface="Calibri"/>
                <a:sym typeface="Calibri"/>
              </a:rPr>
              <a:t>uygulanabilirliğinin</a:t>
            </a:r>
            <a:r>
              <a:rPr lang="en-US" sz="1800" b="1" dirty="0">
                <a:latin typeface="Calibri"/>
                <a:ea typeface="Calibri"/>
                <a:cs typeface="Calibri"/>
                <a:sym typeface="Calibri"/>
              </a:rPr>
              <a:t> </a:t>
            </a:r>
            <a:r>
              <a:rPr lang="en-US" sz="1800" b="1" dirty="0" err="1">
                <a:latin typeface="Calibri"/>
                <a:ea typeface="Calibri"/>
                <a:cs typeface="Calibri"/>
                <a:sym typeface="Calibri"/>
              </a:rPr>
              <a:t>derinlemesine</a:t>
            </a:r>
            <a:r>
              <a:rPr lang="en-US" sz="1800" b="1" dirty="0">
                <a:latin typeface="Calibri"/>
                <a:ea typeface="Calibri"/>
                <a:cs typeface="Calibri"/>
                <a:sym typeface="Calibri"/>
              </a:rPr>
              <a:t> </a:t>
            </a:r>
            <a:r>
              <a:rPr lang="en-US" sz="1800" b="1" dirty="0" err="1">
                <a:latin typeface="Calibri"/>
                <a:ea typeface="Calibri"/>
                <a:cs typeface="Calibri"/>
                <a:sym typeface="Calibri"/>
              </a:rPr>
              <a:t>analizi</a:t>
            </a:r>
            <a:r>
              <a:rPr lang="en-US" sz="1800" b="1" dirty="0">
                <a:latin typeface="Calibri"/>
                <a:ea typeface="Calibri"/>
                <a:cs typeface="Calibri"/>
                <a:sym typeface="Calibri"/>
              </a:rPr>
              <a:t>, her </a:t>
            </a:r>
            <a:r>
              <a:rPr lang="en-US" sz="1800" b="1" dirty="0" err="1">
                <a:latin typeface="Calibri"/>
                <a:ea typeface="Calibri"/>
                <a:cs typeface="Calibri"/>
                <a:sym typeface="Calibri"/>
              </a:rPr>
              <a:t>döngüsel</a:t>
            </a:r>
            <a:r>
              <a:rPr lang="en-US" sz="1800" b="1" dirty="0">
                <a:latin typeface="Calibri"/>
                <a:ea typeface="Calibri"/>
                <a:cs typeface="Calibri"/>
                <a:sym typeface="Calibri"/>
              </a:rPr>
              <a:t> </a:t>
            </a:r>
            <a:r>
              <a:rPr lang="en-US" sz="1800" b="1" dirty="0" err="1">
                <a:latin typeface="Calibri"/>
                <a:ea typeface="Calibri"/>
                <a:cs typeface="Calibri"/>
                <a:sym typeface="Calibri"/>
              </a:rPr>
              <a:t>ürün</a:t>
            </a:r>
            <a:r>
              <a:rPr lang="en-US" sz="1800" b="1" dirty="0">
                <a:latin typeface="Calibri"/>
                <a:ea typeface="Calibri"/>
                <a:cs typeface="Calibri"/>
                <a:sym typeface="Calibri"/>
              </a:rPr>
              <a:t> </a:t>
            </a:r>
            <a:r>
              <a:rPr lang="en-US" sz="1800" b="1" dirty="0" err="1">
                <a:latin typeface="Calibri"/>
                <a:ea typeface="Calibri"/>
                <a:cs typeface="Calibri"/>
                <a:sym typeface="Calibri"/>
              </a:rPr>
              <a:t>modelinin</a:t>
            </a:r>
            <a:r>
              <a:rPr lang="en-US" sz="1800" b="1" dirty="0">
                <a:latin typeface="Calibri"/>
                <a:ea typeface="Calibri"/>
                <a:cs typeface="Calibri"/>
                <a:sym typeface="Calibri"/>
              </a:rPr>
              <a:t> </a:t>
            </a:r>
            <a:r>
              <a:rPr lang="en-US" sz="1800" b="1" dirty="0" err="1">
                <a:latin typeface="Calibri"/>
                <a:ea typeface="Calibri"/>
                <a:cs typeface="Calibri"/>
                <a:sym typeface="Calibri"/>
              </a:rPr>
              <a:t>başında</a:t>
            </a:r>
            <a:r>
              <a:rPr lang="en-US" sz="1800" b="1" dirty="0">
                <a:latin typeface="Calibri"/>
                <a:ea typeface="Calibri"/>
                <a:cs typeface="Calibri"/>
                <a:sym typeface="Calibri"/>
              </a:rPr>
              <a:t> </a:t>
            </a:r>
            <a:r>
              <a:rPr lang="en-US" sz="1800" b="1" dirty="0" err="1">
                <a:latin typeface="Calibri"/>
                <a:ea typeface="Calibri"/>
                <a:cs typeface="Calibri"/>
                <a:sym typeface="Calibri"/>
              </a:rPr>
              <a:t>yer</a:t>
            </a:r>
            <a:r>
              <a:rPr lang="en-US" sz="1800" b="1" dirty="0">
                <a:latin typeface="Calibri"/>
                <a:ea typeface="Calibri"/>
                <a:cs typeface="Calibri"/>
                <a:sym typeface="Calibri"/>
              </a:rPr>
              <a:t> </a:t>
            </a:r>
            <a:r>
              <a:rPr lang="en-US" sz="1800" b="1" dirty="0" err="1">
                <a:latin typeface="Calibri"/>
                <a:ea typeface="Calibri"/>
                <a:cs typeface="Calibri"/>
                <a:sym typeface="Calibri"/>
              </a:rPr>
              <a:t>alır</a:t>
            </a:r>
            <a:r>
              <a:rPr lang="en-US" sz="1800" b="1"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b="1" dirty="0" err="1">
                <a:latin typeface="Calibri"/>
                <a:ea typeface="Calibri"/>
                <a:cs typeface="Calibri"/>
                <a:sym typeface="Calibri"/>
              </a:rPr>
              <a:t>Sürdürülebilir</a:t>
            </a:r>
            <a:r>
              <a:rPr lang="en-US" sz="1800" b="1" dirty="0">
                <a:latin typeface="Calibri"/>
                <a:ea typeface="Calibri"/>
                <a:cs typeface="Calibri"/>
                <a:sym typeface="Calibri"/>
              </a:rPr>
              <a:t> </a:t>
            </a:r>
            <a:r>
              <a:rPr lang="en-US" sz="1800" b="1" dirty="0" err="1">
                <a:latin typeface="Calibri"/>
                <a:ea typeface="Calibri"/>
                <a:cs typeface="Calibri"/>
                <a:sym typeface="Calibri"/>
              </a:rPr>
              <a:t>ayakkabı</a:t>
            </a:r>
            <a:r>
              <a:rPr lang="en-US" sz="1800" b="1" dirty="0">
                <a:latin typeface="Calibri"/>
                <a:ea typeface="Calibri"/>
                <a:cs typeface="Calibri"/>
                <a:sym typeface="Calibri"/>
              </a:rPr>
              <a:t> </a:t>
            </a:r>
            <a:r>
              <a:rPr lang="en-US" sz="1800" b="1" dirty="0" err="1">
                <a:latin typeface="Calibri"/>
                <a:ea typeface="Calibri"/>
                <a:cs typeface="Calibri"/>
                <a:sym typeface="Calibri"/>
              </a:rPr>
              <a:t>tasarımları</a:t>
            </a:r>
            <a:r>
              <a:rPr lang="en-US" sz="1800" b="1" dirty="0">
                <a:latin typeface="Calibri"/>
                <a:ea typeface="Calibri"/>
                <a:cs typeface="Calibri"/>
                <a:sym typeface="Calibri"/>
              </a:rPr>
              <a:t> </a:t>
            </a:r>
            <a:r>
              <a:rPr lang="en-US" sz="1800" b="1" dirty="0" err="1">
                <a:latin typeface="Calibri"/>
                <a:ea typeface="Calibri"/>
                <a:cs typeface="Calibri"/>
                <a:sym typeface="Calibri"/>
              </a:rPr>
              <a:t>gerçek</a:t>
            </a:r>
            <a:r>
              <a:rPr lang="en-US" sz="1800" b="1" dirty="0">
                <a:latin typeface="Calibri"/>
                <a:ea typeface="Calibri"/>
                <a:cs typeface="Calibri"/>
                <a:sym typeface="Calibri"/>
              </a:rPr>
              <a:t> </a:t>
            </a:r>
            <a:r>
              <a:rPr lang="en-US" sz="1800" b="1" dirty="0" err="1">
                <a:latin typeface="Calibri"/>
                <a:ea typeface="Calibri"/>
                <a:cs typeface="Calibri"/>
                <a:sym typeface="Calibri"/>
              </a:rPr>
              <a:t>dünya</a:t>
            </a:r>
            <a:r>
              <a:rPr lang="en-US" sz="1800" b="1" dirty="0">
                <a:latin typeface="Calibri"/>
                <a:ea typeface="Calibri"/>
                <a:cs typeface="Calibri"/>
                <a:sym typeface="Calibri"/>
              </a:rPr>
              <a:t> </a:t>
            </a:r>
            <a:r>
              <a:rPr lang="en-US" sz="1800" b="1" dirty="0" err="1">
                <a:latin typeface="Calibri"/>
                <a:ea typeface="Calibri"/>
                <a:cs typeface="Calibri"/>
                <a:sym typeface="Calibri"/>
              </a:rPr>
              <a:t>koşullarında</a:t>
            </a:r>
            <a:r>
              <a:rPr lang="en-US" sz="1800" b="1" dirty="0">
                <a:latin typeface="Calibri"/>
                <a:ea typeface="Calibri"/>
                <a:cs typeface="Calibri"/>
                <a:sym typeface="Calibri"/>
              </a:rPr>
              <a:t> test </a:t>
            </a:r>
            <a:r>
              <a:rPr lang="en-US" sz="1800" b="1" dirty="0" err="1">
                <a:latin typeface="Calibri"/>
                <a:ea typeface="Calibri"/>
                <a:cs typeface="Calibri"/>
                <a:sym typeface="Calibri"/>
              </a:rPr>
              <a:t>edildiğinde</a:t>
            </a:r>
            <a:r>
              <a:rPr lang="en-US" sz="1800" b="1" dirty="0">
                <a:latin typeface="Calibri"/>
                <a:ea typeface="Calibri"/>
                <a:cs typeface="Calibri"/>
                <a:sym typeface="Calibri"/>
              </a:rPr>
              <a:t> ve </a:t>
            </a:r>
            <a:r>
              <a:rPr lang="en-US" sz="1800" b="1" dirty="0" err="1">
                <a:latin typeface="Calibri"/>
                <a:ea typeface="Calibri"/>
                <a:cs typeface="Calibri"/>
                <a:sym typeface="Calibri"/>
              </a:rPr>
              <a:t>geliştirildiğinde</a:t>
            </a:r>
            <a:r>
              <a:rPr lang="en-US" sz="1800" b="1" dirty="0">
                <a:latin typeface="Calibri"/>
                <a:ea typeface="Calibri"/>
                <a:cs typeface="Calibri"/>
                <a:sym typeface="Calibri"/>
              </a:rPr>
              <a:t> </a:t>
            </a:r>
            <a:r>
              <a:rPr lang="en-US" sz="1800" b="1" dirty="0" err="1">
                <a:latin typeface="Calibri"/>
                <a:ea typeface="Calibri"/>
                <a:cs typeface="Calibri"/>
                <a:sym typeface="Calibri"/>
              </a:rPr>
              <a:t>Prototip</a:t>
            </a:r>
            <a:r>
              <a:rPr lang="en-US" sz="1800" b="1" dirty="0">
                <a:latin typeface="Calibri"/>
                <a:ea typeface="Calibri"/>
                <a:cs typeface="Calibri"/>
                <a:sym typeface="Calibri"/>
              </a:rPr>
              <a:t> </a:t>
            </a:r>
            <a:r>
              <a:rPr lang="en-US" sz="1800" b="1" dirty="0" err="1">
                <a:latin typeface="Calibri"/>
                <a:ea typeface="Calibri"/>
                <a:cs typeface="Calibri"/>
                <a:sym typeface="Calibri"/>
              </a:rPr>
              <a:t>Testi</a:t>
            </a:r>
            <a:r>
              <a:rPr lang="en-US" sz="1800" b="1" dirty="0">
                <a:latin typeface="Calibri"/>
                <a:ea typeface="Calibri"/>
                <a:cs typeface="Calibri"/>
                <a:sym typeface="Calibri"/>
              </a:rPr>
              <a:t> </a:t>
            </a:r>
            <a:r>
              <a:rPr lang="en-US" sz="1800" b="1" dirty="0" err="1">
                <a:latin typeface="Calibri"/>
                <a:ea typeface="Calibri"/>
                <a:cs typeface="Calibri"/>
                <a:sym typeface="Calibri"/>
              </a:rPr>
              <a:t>esastır</a:t>
            </a:r>
            <a:r>
              <a:rPr lang="en-US" sz="1800" b="1" dirty="0">
                <a:latin typeface="Calibri"/>
                <a:ea typeface="Calibri"/>
                <a:cs typeface="Calibri"/>
                <a:sym typeface="Calibri"/>
              </a:rPr>
              <a:t>. </a:t>
            </a:r>
            <a:r>
              <a:rPr lang="en-US" sz="1800" b="1" dirty="0" err="1">
                <a:latin typeface="Calibri"/>
                <a:ea typeface="Calibri"/>
                <a:cs typeface="Calibri"/>
                <a:sym typeface="Calibri"/>
              </a:rPr>
              <a:t>Konfor</a:t>
            </a:r>
            <a:r>
              <a:rPr lang="en-US" sz="1800" b="1" dirty="0">
                <a:latin typeface="Calibri"/>
                <a:ea typeface="Calibri"/>
                <a:cs typeface="Calibri"/>
                <a:sym typeface="Calibri"/>
              </a:rPr>
              <a:t>, </a:t>
            </a:r>
            <a:r>
              <a:rPr lang="en-US" sz="1800" b="1" dirty="0" err="1">
                <a:latin typeface="Calibri"/>
                <a:ea typeface="Calibri"/>
                <a:cs typeface="Calibri"/>
                <a:sym typeface="Calibri"/>
              </a:rPr>
              <a:t>dayanıklılık</a:t>
            </a:r>
            <a:r>
              <a:rPr lang="en-US" sz="1800" b="1" dirty="0">
                <a:latin typeface="Calibri"/>
                <a:ea typeface="Calibri"/>
                <a:cs typeface="Calibri"/>
                <a:sym typeface="Calibri"/>
              </a:rPr>
              <a:t> ve </a:t>
            </a:r>
            <a:r>
              <a:rPr lang="en-US" sz="1800" b="1" dirty="0" err="1">
                <a:latin typeface="Calibri"/>
                <a:ea typeface="Calibri"/>
                <a:cs typeface="Calibri"/>
                <a:sym typeface="Calibri"/>
              </a:rPr>
              <a:t>performans</a:t>
            </a:r>
            <a:r>
              <a:rPr lang="en-US" sz="1800" b="1" dirty="0">
                <a:latin typeface="Calibri"/>
                <a:ea typeface="Calibri"/>
                <a:cs typeface="Calibri"/>
                <a:sym typeface="Calibri"/>
              </a:rPr>
              <a:t> </a:t>
            </a:r>
            <a:r>
              <a:rPr lang="en-US" sz="1800" b="1" dirty="0" err="1">
                <a:latin typeface="Calibri"/>
                <a:ea typeface="Calibri"/>
                <a:cs typeface="Calibri"/>
                <a:sym typeface="Calibri"/>
              </a:rPr>
              <a:t>gibi</a:t>
            </a:r>
            <a:r>
              <a:rPr lang="en-US" sz="1800" b="1" dirty="0">
                <a:latin typeface="Calibri"/>
                <a:ea typeface="Calibri"/>
                <a:cs typeface="Calibri"/>
                <a:sym typeface="Calibri"/>
              </a:rPr>
              <a:t> </a:t>
            </a:r>
            <a:r>
              <a:rPr lang="en-US" sz="1800" b="1" dirty="0" err="1">
                <a:latin typeface="Calibri"/>
                <a:ea typeface="Calibri"/>
                <a:cs typeface="Calibri"/>
                <a:sym typeface="Calibri"/>
              </a:rPr>
              <a:t>faktörler</a:t>
            </a:r>
            <a:r>
              <a:rPr lang="en-US" sz="1800" b="1" dirty="0">
                <a:latin typeface="Calibri"/>
                <a:ea typeface="Calibri"/>
                <a:cs typeface="Calibri"/>
                <a:sym typeface="Calibri"/>
              </a:rPr>
              <a:t> </a:t>
            </a:r>
            <a:r>
              <a:rPr lang="en-US" sz="1800" b="1" dirty="0" err="1">
                <a:latin typeface="Calibri"/>
                <a:ea typeface="Calibri"/>
                <a:cs typeface="Calibri"/>
                <a:sym typeface="Calibri"/>
              </a:rPr>
              <a:t>titiz</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incelemeye</a:t>
            </a:r>
            <a:r>
              <a:rPr lang="en-US" sz="1800" b="1" dirty="0">
                <a:latin typeface="Calibri"/>
                <a:ea typeface="Calibri"/>
                <a:cs typeface="Calibri"/>
                <a:sym typeface="Calibri"/>
              </a:rPr>
              <a:t> tabi </a:t>
            </a:r>
            <a:r>
              <a:rPr lang="en-US" sz="1800" b="1" dirty="0" err="1">
                <a:latin typeface="Calibri"/>
                <a:ea typeface="Calibri"/>
                <a:cs typeface="Calibri"/>
                <a:sym typeface="Calibri"/>
              </a:rPr>
              <a:t>tutulur</a:t>
            </a:r>
            <a:r>
              <a:rPr lang="en-US" sz="1800" b="1" dirty="0">
                <a:latin typeface="Calibri"/>
                <a:ea typeface="Calibri"/>
                <a:cs typeface="Calibri"/>
                <a:sym typeface="Calibri"/>
              </a:rPr>
              <a:t> ve </a:t>
            </a:r>
            <a:r>
              <a:rPr lang="en-US" sz="1800" b="1" dirty="0" err="1">
                <a:latin typeface="Calibri"/>
                <a:ea typeface="Calibri"/>
                <a:cs typeface="Calibri"/>
                <a:sym typeface="Calibri"/>
              </a:rPr>
              <a:t>nihai</a:t>
            </a:r>
            <a:r>
              <a:rPr lang="en-US" sz="1800" b="1" dirty="0">
                <a:latin typeface="Calibri"/>
                <a:ea typeface="Calibri"/>
                <a:cs typeface="Calibri"/>
                <a:sym typeface="Calibri"/>
              </a:rPr>
              <a:t> </a:t>
            </a:r>
            <a:r>
              <a:rPr lang="en-US" sz="1800" b="1" dirty="0" err="1">
                <a:latin typeface="Calibri"/>
                <a:ea typeface="Calibri"/>
                <a:cs typeface="Calibri"/>
                <a:sym typeface="Calibri"/>
              </a:rPr>
              <a:t>ürünün</a:t>
            </a:r>
            <a:r>
              <a:rPr lang="en-US" sz="1800" b="1" dirty="0">
                <a:latin typeface="Calibri"/>
                <a:ea typeface="Calibri"/>
                <a:cs typeface="Calibri"/>
                <a:sym typeface="Calibri"/>
              </a:rPr>
              <a:t> </a:t>
            </a:r>
            <a:r>
              <a:rPr lang="en-US" sz="1800" b="1" dirty="0" err="1">
                <a:latin typeface="Calibri"/>
                <a:ea typeface="Calibri"/>
                <a:cs typeface="Calibri"/>
                <a:sym typeface="Calibri"/>
              </a:rPr>
              <a:t>kullanıcı</a:t>
            </a:r>
            <a:r>
              <a:rPr lang="en-US" sz="1800" b="1" dirty="0">
                <a:latin typeface="Calibri"/>
                <a:ea typeface="Calibri"/>
                <a:cs typeface="Calibri"/>
                <a:sym typeface="Calibri"/>
              </a:rPr>
              <a:t> </a:t>
            </a:r>
            <a:r>
              <a:rPr lang="en-US" sz="1800" b="1" dirty="0" err="1">
                <a:latin typeface="Calibri"/>
                <a:ea typeface="Calibri"/>
                <a:cs typeface="Calibri"/>
                <a:sym typeface="Calibri"/>
              </a:rPr>
              <a:t>beklentileriyle</a:t>
            </a:r>
            <a:r>
              <a:rPr lang="en-US" sz="1800" b="1" dirty="0">
                <a:latin typeface="Calibri"/>
                <a:ea typeface="Calibri"/>
                <a:cs typeface="Calibri"/>
                <a:sym typeface="Calibri"/>
              </a:rPr>
              <a:t> </a:t>
            </a:r>
            <a:r>
              <a:rPr lang="en-US" sz="1800" b="1" dirty="0" err="1">
                <a:latin typeface="Calibri"/>
                <a:ea typeface="Calibri"/>
                <a:cs typeface="Calibri"/>
                <a:sym typeface="Calibri"/>
              </a:rPr>
              <a:t>kusursuz</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şekilde</a:t>
            </a:r>
            <a:r>
              <a:rPr lang="en-US" sz="1800" b="1" dirty="0">
                <a:latin typeface="Calibri"/>
                <a:ea typeface="Calibri"/>
                <a:cs typeface="Calibri"/>
                <a:sym typeface="Calibri"/>
              </a:rPr>
              <a:t> </a:t>
            </a:r>
            <a:r>
              <a:rPr lang="en-US" sz="1800" b="1" dirty="0" err="1">
                <a:latin typeface="Calibri"/>
                <a:ea typeface="Calibri"/>
                <a:cs typeface="Calibri"/>
                <a:sym typeface="Calibri"/>
              </a:rPr>
              <a:t>uyumlu</a:t>
            </a:r>
            <a:r>
              <a:rPr lang="en-US" sz="1800" b="1" dirty="0">
                <a:latin typeface="Calibri"/>
                <a:ea typeface="Calibri"/>
                <a:cs typeface="Calibri"/>
                <a:sym typeface="Calibri"/>
              </a:rPr>
              <a:t> </a:t>
            </a:r>
            <a:r>
              <a:rPr lang="en-US" sz="1800" b="1" dirty="0" err="1">
                <a:latin typeface="Calibri"/>
                <a:ea typeface="Calibri"/>
                <a:cs typeface="Calibri"/>
                <a:sym typeface="Calibri"/>
              </a:rPr>
              <a:t>olduğundan</a:t>
            </a:r>
            <a:r>
              <a:rPr lang="en-US" sz="1800" b="1" dirty="0">
                <a:latin typeface="Calibri"/>
                <a:ea typeface="Calibri"/>
                <a:cs typeface="Calibri"/>
                <a:sym typeface="Calibri"/>
              </a:rPr>
              <a:t> </a:t>
            </a:r>
            <a:r>
              <a:rPr lang="en-US" sz="1800" b="1" dirty="0" err="1">
                <a:latin typeface="Calibri"/>
                <a:ea typeface="Calibri"/>
                <a:cs typeface="Calibri"/>
                <a:sym typeface="Calibri"/>
              </a:rPr>
              <a:t>emin</a:t>
            </a:r>
            <a:r>
              <a:rPr lang="en-US" sz="1800" b="1" dirty="0">
                <a:latin typeface="Calibri"/>
                <a:ea typeface="Calibri"/>
                <a:cs typeface="Calibri"/>
                <a:sym typeface="Calibri"/>
              </a:rPr>
              <a:t> </a:t>
            </a:r>
            <a:r>
              <a:rPr lang="en-US" sz="1800" b="1" dirty="0" err="1">
                <a:latin typeface="Calibri"/>
                <a:ea typeface="Calibri"/>
                <a:cs typeface="Calibri"/>
                <a:sym typeface="Calibri"/>
              </a:rPr>
              <a:t>olunur</a:t>
            </a:r>
            <a:r>
              <a:rPr lang="en-US" sz="1800" b="1"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b="1" dirty="0" err="1">
                <a:latin typeface="Calibri"/>
                <a:ea typeface="Calibri"/>
                <a:cs typeface="Calibri"/>
                <a:sym typeface="Calibri"/>
              </a:rPr>
              <a:t>Maliyet</a:t>
            </a:r>
            <a:r>
              <a:rPr lang="en-US" sz="1800" b="1" dirty="0">
                <a:latin typeface="Calibri"/>
                <a:ea typeface="Calibri"/>
                <a:cs typeface="Calibri"/>
                <a:sym typeface="Calibri"/>
              </a:rPr>
              <a:t>-Fayda </a:t>
            </a:r>
            <a:r>
              <a:rPr lang="en-US" sz="1800" b="1" dirty="0" err="1">
                <a:latin typeface="Calibri"/>
                <a:ea typeface="Calibri"/>
                <a:cs typeface="Calibri"/>
                <a:sym typeface="Calibri"/>
              </a:rPr>
              <a:t>Analizi</a:t>
            </a:r>
            <a:r>
              <a:rPr lang="en-US" sz="1800" b="1" dirty="0">
                <a:latin typeface="Calibri"/>
                <a:ea typeface="Calibri"/>
                <a:cs typeface="Calibri"/>
                <a:sym typeface="Calibri"/>
              </a:rPr>
              <a:t>, zaman </a:t>
            </a:r>
            <a:r>
              <a:rPr lang="en-US" sz="1800" b="1" dirty="0" err="1">
                <a:latin typeface="Calibri"/>
                <a:ea typeface="Calibri"/>
                <a:cs typeface="Calibri"/>
                <a:sym typeface="Calibri"/>
              </a:rPr>
              <a:t>zaman</a:t>
            </a:r>
            <a:r>
              <a:rPr lang="en-US" sz="1800" b="1" dirty="0">
                <a:latin typeface="Calibri"/>
                <a:ea typeface="Calibri"/>
                <a:cs typeface="Calibri"/>
                <a:sym typeface="Calibri"/>
              </a:rPr>
              <a:t> </a:t>
            </a:r>
            <a:r>
              <a:rPr lang="en-US" sz="1800" b="1" dirty="0" err="1">
                <a:latin typeface="Calibri"/>
                <a:ea typeface="Calibri"/>
                <a:cs typeface="Calibri"/>
                <a:sym typeface="Calibri"/>
              </a:rPr>
              <a:t>daha</a:t>
            </a:r>
            <a:r>
              <a:rPr lang="en-US" sz="1800" b="1" dirty="0">
                <a:latin typeface="Calibri"/>
                <a:ea typeface="Calibri"/>
                <a:cs typeface="Calibri"/>
                <a:sym typeface="Calibri"/>
              </a:rPr>
              <a:t> </a:t>
            </a:r>
            <a:r>
              <a:rPr lang="en-US" sz="1800" b="1" dirty="0" err="1">
                <a:latin typeface="Calibri"/>
                <a:ea typeface="Calibri"/>
                <a:cs typeface="Calibri"/>
                <a:sym typeface="Calibri"/>
              </a:rPr>
              <a:t>yüksek</a:t>
            </a:r>
            <a:r>
              <a:rPr lang="en-US" sz="1800" b="1" dirty="0">
                <a:latin typeface="Calibri"/>
                <a:ea typeface="Calibri"/>
                <a:cs typeface="Calibri"/>
                <a:sym typeface="Calibri"/>
              </a:rPr>
              <a:t> </a:t>
            </a:r>
            <a:r>
              <a:rPr lang="en-US" sz="1800" b="1" dirty="0" err="1">
                <a:latin typeface="Calibri"/>
                <a:ea typeface="Calibri"/>
                <a:cs typeface="Calibri"/>
                <a:sym typeface="Calibri"/>
              </a:rPr>
              <a:t>ön</a:t>
            </a:r>
            <a:r>
              <a:rPr lang="en-US" sz="1800" b="1" dirty="0">
                <a:latin typeface="Calibri"/>
                <a:ea typeface="Calibri"/>
                <a:cs typeface="Calibri"/>
                <a:sym typeface="Calibri"/>
              </a:rPr>
              <a:t> </a:t>
            </a:r>
            <a:r>
              <a:rPr lang="en-US" sz="1800" b="1" dirty="0" err="1">
                <a:latin typeface="Calibri"/>
                <a:ea typeface="Calibri"/>
                <a:cs typeface="Calibri"/>
                <a:sym typeface="Calibri"/>
              </a:rPr>
              <a:t>maliyetler</a:t>
            </a:r>
            <a:r>
              <a:rPr lang="en-US" sz="1800" b="1" dirty="0">
                <a:latin typeface="Calibri"/>
                <a:ea typeface="Calibri"/>
                <a:cs typeface="Calibri"/>
                <a:sym typeface="Calibri"/>
              </a:rPr>
              <a:t> </a:t>
            </a:r>
            <a:r>
              <a:rPr lang="en-US" sz="1800" b="1" dirty="0" err="1">
                <a:latin typeface="Calibri"/>
                <a:ea typeface="Calibri"/>
                <a:cs typeface="Calibri"/>
                <a:sym typeface="Calibri"/>
              </a:rPr>
              <a:t>getiren</a:t>
            </a:r>
            <a:r>
              <a:rPr lang="en-US" sz="1800" b="1" dirty="0">
                <a:latin typeface="Calibri"/>
                <a:ea typeface="Calibri"/>
                <a:cs typeface="Calibri"/>
                <a:sym typeface="Calibri"/>
              </a:rPr>
              <a:t> </a:t>
            </a:r>
            <a:r>
              <a:rPr lang="en-US" sz="1800" b="1" dirty="0" err="1">
                <a:latin typeface="Calibri"/>
                <a:ea typeface="Calibri"/>
                <a:cs typeface="Calibri"/>
                <a:sym typeface="Calibri"/>
              </a:rPr>
              <a:t>sürdürülebilir</a:t>
            </a:r>
            <a:r>
              <a:rPr lang="en-US" sz="1800" b="1" dirty="0">
                <a:latin typeface="Calibri"/>
                <a:ea typeface="Calibri"/>
                <a:cs typeface="Calibri"/>
                <a:sym typeface="Calibri"/>
              </a:rPr>
              <a:t> </a:t>
            </a:r>
            <a:r>
              <a:rPr lang="en-US" sz="1800" b="1" dirty="0" err="1">
                <a:latin typeface="Calibri"/>
                <a:ea typeface="Calibri"/>
                <a:cs typeface="Calibri"/>
                <a:sym typeface="Calibri"/>
              </a:rPr>
              <a:t>tasarım</a:t>
            </a:r>
            <a:r>
              <a:rPr lang="en-US" sz="1800" b="1" dirty="0">
                <a:latin typeface="Calibri"/>
                <a:ea typeface="Calibri"/>
                <a:cs typeface="Calibri"/>
                <a:sym typeface="Calibri"/>
              </a:rPr>
              <a:t> </a:t>
            </a:r>
            <a:r>
              <a:rPr lang="en-US" sz="1800" b="1" dirty="0" err="1">
                <a:latin typeface="Calibri"/>
                <a:ea typeface="Calibri"/>
                <a:cs typeface="Calibri"/>
                <a:sym typeface="Calibri"/>
              </a:rPr>
              <a:t>seçimlerinin</a:t>
            </a:r>
            <a:r>
              <a:rPr lang="en-US" sz="1800" b="1" dirty="0">
                <a:latin typeface="Calibri"/>
                <a:ea typeface="Calibri"/>
                <a:cs typeface="Calibri"/>
                <a:sym typeface="Calibri"/>
              </a:rPr>
              <a:t> </a:t>
            </a:r>
            <a:r>
              <a:rPr lang="en-US" sz="1800" b="1" dirty="0" err="1">
                <a:latin typeface="Calibri"/>
                <a:ea typeface="Calibri"/>
                <a:cs typeface="Calibri"/>
                <a:sym typeface="Calibri"/>
              </a:rPr>
              <a:t>finansal</a:t>
            </a:r>
            <a:r>
              <a:rPr lang="en-US" sz="1800" b="1" dirty="0">
                <a:latin typeface="Calibri"/>
                <a:ea typeface="Calibri"/>
                <a:cs typeface="Calibri"/>
                <a:sym typeface="Calibri"/>
              </a:rPr>
              <a:t> </a:t>
            </a:r>
            <a:r>
              <a:rPr lang="en-US" sz="1800" b="1" dirty="0" err="1">
                <a:latin typeface="Calibri"/>
                <a:ea typeface="Calibri"/>
                <a:cs typeface="Calibri"/>
                <a:sym typeface="Calibri"/>
              </a:rPr>
              <a:t>etkilerini</a:t>
            </a:r>
            <a:r>
              <a:rPr lang="en-US" sz="1800" b="1" dirty="0">
                <a:latin typeface="Calibri"/>
                <a:ea typeface="Calibri"/>
                <a:cs typeface="Calibri"/>
                <a:sym typeface="Calibri"/>
              </a:rPr>
              <a:t> </a:t>
            </a:r>
            <a:r>
              <a:rPr lang="en-US" sz="1800" b="1" dirty="0" err="1">
                <a:latin typeface="Calibri"/>
                <a:ea typeface="Calibri"/>
                <a:cs typeface="Calibri"/>
                <a:sym typeface="Calibri"/>
              </a:rPr>
              <a:t>hesaba</a:t>
            </a:r>
            <a:r>
              <a:rPr lang="en-US" sz="1800" b="1" dirty="0">
                <a:latin typeface="Calibri"/>
                <a:ea typeface="Calibri"/>
                <a:cs typeface="Calibri"/>
                <a:sym typeface="Calibri"/>
              </a:rPr>
              <a:t> </a:t>
            </a:r>
            <a:r>
              <a:rPr lang="en-US" sz="1800" b="1" dirty="0" err="1">
                <a:latin typeface="Calibri"/>
                <a:ea typeface="Calibri"/>
                <a:cs typeface="Calibri"/>
                <a:sym typeface="Calibri"/>
              </a:rPr>
              <a:t>katar</a:t>
            </a:r>
            <a:r>
              <a:rPr lang="en-US" sz="1800" b="1" dirty="0">
                <a:latin typeface="Calibri"/>
                <a:ea typeface="Calibri"/>
                <a:cs typeface="Calibri"/>
                <a:sym typeface="Calibri"/>
              </a:rPr>
              <a:t>. </a:t>
            </a:r>
            <a:r>
              <a:rPr lang="en-US" sz="1800" b="1" dirty="0" err="1">
                <a:latin typeface="Calibri"/>
                <a:ea typeface="Calibri"/>
                <a:cs typeface="Calibri"/>
                <a:sym typeface="Calibri"/>
              </a:rPr>
              <a:t>Tasarımcılar</a:t>
            </a:r>
            <a:r>
              <a:rPr lang="en-US" sz="1800" b="1" dirty="0">
                <a:latin typeface="Calibri"/>
                <a:ea typeface="Calibri"/>
                <a:cs typeface="Calibri"/>
                <a:sym typeface="Calibri"/>
              </a:rPr>
              <a:t>, </a:t>
            </a:r>
            <a:r>
              <a:rPr lang="en-US" sz="1800" b="1" dirty="0" err="1">
                <a:latin typeface="Calibri"/>
                <a:ea typeface="Calibri"/>
                <a:cs typeface="Calibri"/>
                <a:sym typeface="Calibri"/>
              </a:rPr>
              <a:t>titiz</a:t>
            </a:r>
            <a:r>
              <a:rPr lang="en-US" sz="1800" b="1" dirty="0">
                <a:latin typeface="Calibri"/>
                <a:ea typeface="Calibri"/>
                <a:cs typeface="Calibri"/>
                <a:sym typeface="Calibri"/>
              </a:rPr>
              <a:t> </a:t>
            </a:r>
            <a:r>
              <a:rPr lang="en-US" sz="1800" b="1" dirty="0" err="1">
                <a:latin typeface="Calibri"/>
                <a:ea typeface="Calibri"/>
                <a:cs typeface="Calibri"/>
                <a:sym typeface="Calibri"/>
              </a:rPr>
              <a:t>maliyet-fayda</a:t>
            </a:r>
            <a:r>
              <a:rPr lang="en-US" sz="1800" b="1" dirty="0">
                <a:latin typeface="Calibri"/>
                <a:ea typeface="Calibri"/>
                <a:cs typeface="Calibri"/>
                <a:sym typeface="Calibri"/>
              </a:rPr>
              <a:t> </a:t>
            </a:r>
            <a:r>
              <a:rPr lang="en-US" sz="1800" b="1" dirty="0" err="1">
                <a:latin typeface="Calibri"/>
                <a:ea typeface="Calibri"/>
                <a:cs typeface="Calibri"/>
                <a:sym typeface="Calibri"/>
              </a:rPr>
              <a:t>analizleri</a:t>
            </a:r>
            <a:r>
              <a:rPr lang="en-US" sz="1800" b="1" dirty="0">
                <a:latin typeface="Calibri"/>
                <a:ea typeface="Calibri"/>
                <a:cs typeface="Calibri"/>
                <a:sym typeface="Calibri"/>
              </a:rPr>
              <a:t> </a:t>
            </a:r>
            <a:r>
              <a:rPr lang="en-US" sz="1800" b="1" dirty="0" err="1">
                <a:latin typeface="Calibri"/>
                <a:ea typeface="Calibri"/>
                <a:cs typeface="Calibri"/>
                <a:sym typeface="Calibri"/>
              </a:rPr>
              <a:t>yoluyla</a:t>
            </a:r>
            <a:r>
              <a:rPr lang="en-US" sz="1800" b="1" dirty="0">
                <a:latin typeface="Calibri"/>
                <a:ea typeface="Calibri"/>
                <a:cs typeface="Calibri"/>
                <a:sym typeface="Calibri"/>
              </a:rPr>
              <a:t>, </a:t>
            </a:r>
            <a:r>
              <a:rPr lang="en-US" sz="1800" b="1" dirty="0" err="1">
                <a:latin typeface="Calibri"/>
                <a:ea typeface="Calibri"/>
                <a:cs typeface="Calibri"/>
                <a:sym typeface="Calibri"/>
              </a:rPr>
              <a:t>çevre</a:t>
            </a:r>
            <a:r>
              <a:rPr lang="en-US" sz="1800" b="1" dirty="0">
                <a:latin typeface="Calibri"/>
                <a:ea typeface="Calibri"/>
                <a:cs typeface="Calibri"/>
                <a:sym typeface="Calibri"/>
              </a:rPr>
              <a:t> </a:t>
            </a:r>
            <a:r>
              <a:rPr lang="en-US" sz="1800" b="1" dirty="0" err="1">
                <a:latin typeface="Calibri"/>
                <a:ea typeface="Calibri"/>
                <a:cs typeface="Calibri"/>
                <a:sym typeface="Calibri"/>
              </a:rPr>
              <a:t>dostu</a:t>
            </a:r>
            <a:r>
              <a:rPr lang="en-US" sz="1800" b="1" dirty="0">
                <a:latin typeface="Calibri"/>
                <a:ea typeface="Calibri"/>
                <a:cs typeface="Calibri"/>
                <a:sym typeface="Calibri"/>
              </a:rPr>
              <a:t> </a:t>
            </a:r>
            <a:r>
              <a:rPr lang="en-US" sz="1800" b="1" dirty="0" err="1">
                <a:latin typeface="Calibri"/>
                <a:ea typeface="Calibri"/>
                <a:cs typeface="Calibri"/>
                <a:sym typeface="Calibri"/>
              </a:rPr>
              <a:t>malzemelerin</a:t>
            </a:r>
            <a:r>
              <a:rPr lang="en-US" sz="1800" b="1" dirty="0">
                <a:latin typeface="Calibri"/>
                <a:ea typeface="Calibri"/>
                <a:cs typeface="Calibri"/>
                <a:sym typeface="Calibri"/>
              </a:rPr>
              <a:t> ve </a:t>
            </a:r>
            <a:r>
              <a:rPr lang="en-US" sz="1800" b="1" dirty="0" err="1">
                <a:latin typeface="Calibri"/>
                <a:ea typeface="Calibri"/>
                <a:cs typeface="Calibri"/>
                <a:sym typeface="Calibri"/>
              </a:rPr>
              <a:t>uygulamaların</a:t>
            </a:r>
            <a:r>
              <a:rPr lang="en-US" sz="1800" b="1" dirty="0">
                <a:latin typeface="Calibri"/>
                <a:ea typeface="Calibri"/>
                <a:cs typeface="Calibri"/>
                <a:sym typeface="Calibri"/>
              </a:rPr>
              <a:t> </a:t>
            </a:r>
            <a:r>
              <a:rPr lang="en-US" sz="1800" b="1" dirty="0" err="1">
                <a:latin typeface="Calibri"/>
                <a:ea typeface="Calibri"/>
                <a:cs typeface="Calibri"/>
                <a:sym typeface="Calibri"/>
              </a:rPr>
              <a:t>geleneksel</a:t>
            </a:r>
            <a:r>
              <a:rPr lang="en-US" sz="1800" b="1" dirty="0">
                <a:latin typeface="Calibri"/>
                <a:ea typeface="Calibri"/>
                <a:cs typeface="Calibri"/>
                <a:sym typeface="Calibri"/>
              </a:rPr>
              <a:t> </a:t>
            </a:r>
            <a:r>
              <a:rPr lang="en-US" sz="1800" b="1" dirty="0" err="1">
                <a:latin typeface="Calibri"/>
                <a:ea typeface="Calibri"/>
                <a:cs typeface="Calibri"/>
                <a:sym typeface="Calibri"/>
              </a:rPr>
              <a:t>muadillerine</a:t>
            </a:r>
            <a:r>
              <a:rPr lang="en-US" sz="1800" b="1" dirty="0">
                <a:latin typeface="Calibri"/>
                <a:ea typeface="Calibri"/>
                <a:cs typeface="Calibri"/>
                <a:sym typeface="Calibri"/>
              </a:rPr>
              <a:t> </a:t>
            </a:r>
            <a:r>
              <a:rPr lang="en-US" sz="1800" b="1" dirty="0" err="1">
                <a:latin typeface="Calibri"/>
                <a:ea typeface="Calibri"/>
                <a:cs typeface="Calibri"/>
                <a:sym typeface="Calibri"/>
              </a:rPr>
              <a:t>kıyasla</a:t>
            </a:r>
            <a:r>
              <a:rPr lang="en-US" sz="1800" b="1" dirty="0">
                <a:latin typeface="Calibri"/>
                <a:ea typeface="Calibri"/>
                <a:cs typeface="Calibri"/>
                <a:sym typeface="Calibri"/>
              </a:rPr>
              <a:t> </a:t>
            </a:r>
            <a:r>
              <a:rPr lang="en-US" sz="1800" b="1" dirty="0" err="1">
                <a:latin typeface="Calibri"/>
                <a:ea typeface="Calibri"/>
                <a:cs typeface="Calibri"/>
                <a:sym typeface="Calibri"/>
              </a:rPr>
              <a:t>değerini</a:t>
            </a:r>
            <a:r>
              <a:rPr lang="en-US" sz="1800" b="1" dirty="0">
                <a:latin typeface="Calibri"/>
                <a:ea typeface="Calibri"/>
                <a:cs typeface="Calibri"/>
                <a:sym typeface="Calibri"/>
              </a:rPr>
              <a:t> </a:t>
            </a:r>
            <a:r>
              <a:rPr lang="en-US" sz="1800" b="1" dirty="0" err="1">
                <a:latin typeface="Calibri"/>
                <a:ea typeface="Calibri"/>
                <a:cs typeface="Calibri"/>
                <a:sym typeface="Calibri"/>
              </a:rPr>
              <a:t>ayırt</a:t>
            </a:r>
            <a:r>
              <a:rPr lang="en-US" sz="1800" b="1" dirty="0">
                <a:latin typeface="Calibri"/>
                <a:ea typeface="Calibri"/>
                <a:cs typeface="Calibri"/>
                <a:sym typeface="Calibri"/>
              </a:rPr>
              <a:t> </a:t>
            </a:r>
            <a:r>
              <a:rPr lang="en-US" sz="1800" b="1" dirty="0" err="1">
                <a:latin typeface="Calibri"/>
                <a:ea typeface="Calibri"/>
                <a:cs typeface="Calibri"/>
                <a:sym typeface="Calibri"/>
              </a:rPr>
              <a:t>edebilirler</a:t>
            </a:r>
            <a:r>
              <a:rPr lang="en-US" sz="1800" b="1"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b="1" dirty="0" err="1">
                <a:latin typeface="Calibri"/>
                <a:ea typeface="Calibri"/>
                <a:cs typeface="Calibri"/>
                <a:sym typeface="Calibri"/>
              </a:rPr>
              <a:t>Geribildirim</a:t>
            </a:r>
            <a:r>
              <a:rPr lang="en-US" sz="1800" b="1" dirty="0">
                <a:latin typeface="Calibri"/>
                <a:ea typeface="Calibri"/>
                <a:cs typeface="Calibri"/>
                <a:sym typeface="Calibri"/>
              </a:rPr>
              <a:t> </a:t>
            </a:r>
            <a:r>
              <a:rPr lang="en-US" sz="1800" b="1" dirty="0" err="1">
                <a:latin typeface="Calibri"/>
                <a:ea typeface="Calibri"/>
                <a:cs typeface="Calibri"/>
                <a:sym typeface="Calibri"/>
              </a:rPr>
              <a:t>Döngüleri</a:t>
            </a:r>
            <a:r>
              <a:rPr lang="en-US" sz="1800" b="1" dirty="0">
                <a:latin typeface="Calibri"/>
                <a:ea typeface="Calibri"/>
                <a:cs typeface="Calibri"/>
                <a:sym typeface="Calibri"/>
              </a:rPr>
              <a:t> </a:t>
            </a:r>
            <a:r>
              <a:rPr lang="en-US" sz="1800" b="1" dirty="0" err="1">
                <a:latin typeface="Calibri"/>
                <a:ea typeface="Calibri"/>
                <a:cs typeface="Calibri"/>
                <a:sym typeface="Calibri"/>
              </a:rPr>
              <a:t>tasarımcıları</a:t>
            </a:r>
            <a:r>
              <a:rPr lang="en-US" sz="1800" b="1" dirty="0">
                <a:latin typeface="Calibri"/>
                <a:ea typeface="Calibri"/>
                <a:cs typeface="Calibri"/>
                <a:sym typeface="Calibri"/>
              </a:rPr>
              <a:t>, </a:t>
            </a:r>
            <a:r>
              <a:rPr lang="en-US" sz="1800" b="1" dirty="0" err="1">
                <a:latin typeface="Calibri"/>
                <a:ea typeface="Calibri"/>
                <a:cs typeface="Calibri"/>
                <a:sym typeface="Calibri"/>
              </a:rPr>
              <a:t>tüketicileri</a:t>
            </a:r>
            <a:r>
              <a:rPr lang="en-US" sz="1800" b="1" dirty="0">
                <a:latin typeface="Calibri"/>
                <a:ea typeface="Calibri"/>
                <a:cs typeface="Calibri"/>
                <a:sym typeface="Calibri"/>
              </a:rPr>
              <a:t>, </a:t>
            </a:r>
            <a:r>
              <a:rPr lang="en-US" sz="1800" b="1" dirty="0" err="1">
                <a:latin typeface="Calibri"/>
                <a:ea typeface="Calibri"/>
                <a:cs typeface="Calibri"/>
                <a:sym typeface="Calibri"/>
              </a:rPr>
              <a:t>tedarikçileri</a:t>
            </a:r>
            <a:r>
              <a:rPr lang="en-US" sz="1800" b="1" dirty="0">
                <a:latin typeface="Calibri"/>
                <a:ea typeface="Calibri"/>
                <a:cs typeface="Calibri"/>
                <a:sym typeface="Calibri"/>
              </a:rPr>
              <a:t> ve </a:t>
            </a:r>
            <a:r>
              <a:rPr lang="en-US" sz="1800" b="1" dirty="0" err="1">
                <a:latin typeface="Calibri"/>
                <a:ea typeface="Calibri"/>
                <a:cs typeface="Calibri"/>
                <a:sym typeface="Calibri"/>
              </a:rPr>
              <a:t>üreticileri</a:t>
            </a:r>
            <a:r>
              <a:rPr lang="en-US" sz="1800" b="1" dirty="0">
                <a:latin typeface="Calibri"/>
                <a:ea typeface="Calibri"/>
                <a:cs typeface="Calibri"/>
                <a:sym typeface="Calibri"/>
              </a:rPr>
              <a:t> </a:t>
            </a:r>
            <a:r>
              <a:rPr lang="en-US" sz="1800" b="1" dirty="0" err="1">
                <a:latin typeface="Calibri"/>
                <a:ea typeface="Calibri"/>
                <a:cs typeface="Calibri"/>
                <a:sym typeface="Calibri"/>
              </a:rPr>
              <a:t>dahil</a:t>
            </a:r>
            <a:r>
              <a:rPr lang="en-US" sz="1800" b="1" dirty="0">
                <a:latin typeface="Calibri"/>
                <a:ea typeface="Calibri"/>
                <a:cs typeface="Calibri"/>
                <a:sym typeface="Calibri"/>
              </a:rPr>
              <a:t> </a:t>
            </a:r>
            <a:r>
              <a:rPr lang="en-US" sz="1800" b="1" dirty="0" err="1">
                <a:latin typeface="Calibri"/>
                <a:ea typeface="Calibri"/>
                <a:cs typeface="Calibri"/>
                <a:sym typeface="Calibri"/>
              </a:rPr>
              <a:t>eder</a:t>
            </a:r>
            <a:r>
              <a:rPr lang="en-US" sz="1800" b="1" dirty="0">
                <a:latin typeface="Calibri"/>
                <a:ea typeface="Calibri"/>
                <a:cs typeface="Calibri"/>
                <a:sym typeface="Calibri"/>
              </a:rPr>
              <a:t> ve </a:t>
            </a:r>
            <a:r>
              <a:rPr lang="en-US" sz="1800" b="1" dirty="0" err="1">
                <a:latin typeface="Calibri"/>
                <a:ea typeface="Calibri"/>
                <a:cs typeface="Calibri"/>
                <a:sym typeface="Calibri"/>
              </a:rPr>
              <a:t>sonunda</a:t>
            </a:r>
            <a:r>
              <a:rPr lang="en-US" sz="1800" b="1" dirty="0">
                <a:latin typeface="Calibri"/>
                <a:ea typeface="Calibri"/>
                <a:cs typeface="Calibri"/>
                <a:sym typeface="Calibri"/>
              </a:rPr>
              <a:t> </a:t>
            </a:r>
            <a:r>
              <a:rPr lang="en-US" sz="1800" b="1" dirty="0" err="1">
                <a:latin typeface="Calibri"/>
                <a:ea typeface="Calibri"/>
                <a:cs typeface="Calibri"/>
                <a:sym typeface="Calibri"/>
              </a:rPr>
              <a:t>sürdürülebilir</a:t>
            </a:r>
            <a:r>
              <a:rPr lang="en-US" sz="1800" b="1" dirty="0">
                <a:latin typeface="Calibri"/>
                <a:ea typeface="Calibri"/>
                <a:cs typeface="Calibri"/>
                <a:sym typeface="Calibri"/>
              </a:rPr>
              <a:t> </a:t>
            </a:r>
            <a:r>
              <a:rPr lang="en-US" sz="1800" b="1" dirty="0" err="1">
                <a:latin typeface="Calibri"/>
                <a:ea typeface="Calibri"/>
                <a:cs typeface="Calibri"/>
                <a:sym typeface="Calibri"/>
              </a:rPr>
              <a:t>tasarım</a:t>
            </a:r>
            <a:r>
              <a:rPr lang="en-US" sz="1800" b="1" dirty="0">
                <a:latin typeface="Calibri"/>
                <a:ea typeface="Calibri"/>
                <a:cs typeface="Calibri"/>
                <a:sym typeface="Calibri"/>
              </a:rPr>
              <a:t> </a:t>
            </a:r>
            <a:r>
              <a:rPr lang="en-US" sz="1800" b="1" dirty="0" err="1">
                <a:latin typeface="Calibri"/>
                <a:ea typeface="Calibri"/>
                <a:cs typeface="Calibri"/>
                <a:sym typeface="Calibri"/>
              </a:rPr>
              <a:t>stratejileri</a:t>
            </a:r>
            <a:r>
              <a:rPr lang="en-US" sz="1800" b="1" dirty="0">
                <a:latin typeface="Calibri"/>
                <a:ea typeface="Calibri"/>
                <a:cs typeface="Calibri"/>
                <a:sym typeface="Calibri"/>
              </a:rPr>
              <a:t> </a:t>
            </a:r>
            <a:r>
              <a:rPr lang="en-US" sz="1800" b="1" dirty="0" err="1">
                <a:latin typeface="Calibri"/>
                <a:ea typeface="Calibri"/>
                <a:cs typeface="Calibri"/>
                <a:sym typeface="Calibri"/>
              </a:rPr>
              <a:t>mükemmelliğe</a:t>
            </a:r>
            <a:r>
              <a:rPr lang="en-US" sz="1800" b="1" dirty="0">
                <a:latin typeface="Calibri"/>
                <a:ea typeface="Calibri"/>
                <a:cs typeface="Calibri"/>
                <a:sym typeface="Calibri"/>
              </a:rPr>
              <a:t> </a:t>
            </a:r>
            <a:r>
              <a:rPr lang="en-US" sz="1800" b="1" dirty="0" err="1">
                <a:latin typeface="Calibri"/>
                <a:ea typeface="Calibri"/>
                <a:cs typeface="Calibri"/>
                <a:sym typeface="Calibri"/>
              </a:rPr>
              <a:t>ulaştırılarak</a:t>
            </a:r>
            <a:r>
              <a:rPr lang="en-US" sz="1800" b="1" dirty="0">
                <a:latin typeface="Calibri"/>
                <a:ea typeface="Calibri"/>
                <a:cs typeface="Calibri"/>
                <a:sym typeface="Calibri"/>
              </a:rPr>
              <a:t> </a:t>
            </a:r>
            <a:r>
              <a:rPr lang="en-US" sz="1800" b="1" dirty="0" err="1">
                <a:latin typeface="Calibri"/>
                <a:ea typeface="Calibri"/>
                <a:cs typeface="Calibri"/>
                <a:sym typeface="Calibri"/>
              </a:rPr>
              <a:t>sürekli</a:t>
            </a:r>
            <a:r>
              <a:rPr lang="en-US" sz="1800" b="1" dirty="0">
                <a:latin typeface="Calibri"/>
                <a:ea typeface="Calibri"/>
                <a:cs typeface="Calibri"/>
                <a:sym typeface="Calibri"/>
              </a:rPr>
              <a:t> </a:t>
            </a:r>
            <a:r>
              <a:rPr lang="en-US" sz="1800" b="1" dirty="0" err="1">
                <a:latin typeface="Calibri"/>
                <a:ea typeface="Calibri"/>
                <a:cs typeface="Calibri"/>
                <a:sym typeface="Calibri"/>
              </a:rPr>
              <a:t>iyileştirmeler</a:t>
            </a:r>
            <a:r>
              <a:rPr lang="en-US" sz="1800" b="1" dirty="0">
                <a:latin typeface="Calibri"/>
                <a:ea typeface="Calibri"/>
                <a:cs typeface="Calibri"/>
                <a:sym typeface="Calibri"/>
              </a:rPr>
              <a:t> </a:t>
            </a:r>
            <a:r>
              <a:rPr lang="en-US" sz="1800" b="1" dirty="0" err="1">
                <a:latin typeface="Calibri"/>
                <a:ea typeface="Calibri"/>
                <a:cs typeface="Calibri"/>
                <a:sym typeface="Calibri"/>
              </a:rPr>
              <a:t>teşvik</a:t>
            </a:r>
            <a:r>
              <a:rPr lang="en-US" sz="1800" b="1" dirty="0">
                <a:latin typeface="Calibri"/>
                <a:ea typeface="Calibri"/>
                <a:cs typeface="Calibri"/>
                <a:sym typeface="Calibri"/>
              </a:rPr>
              <a:t> </a:t>
            </a:r>
            <a:r>
              <a:rPr lang="en-US" sz="1800" b="1" dirty="0" err="1">
                <a:latin typeface="Calibri"/>
                <a:ea typeface="Calibri"/>
                <a:cs typeface="Calibri"/>
                <a:sym typeface="Calibri"/>
              </a:rPr>
              <a:t>edilir</a:t>
            </a:r>
            <a:r>
              <a:rPr lang="en-US" sz="1800" b="1" dirty="0">
                <a:latin typeface="Calibri"/>
                <a:ea typeface="Calibri"/>
                <a:cs typeface="Calibri"/>
                <a:sym typeface="Calibri"/>
              </a:rPr>
              <a:t>. </a:t>
            </a:r>
            <a:r>
              <a:rPr lang="en-US" sz="1800" b="1" dirty="0" err="1">
                <a:latin typeface="Calibri"/>
                <a:ea typeface="Calibri"/>
                <a:cs typeface="Calibri"/>
                <a:sym typeface="Calibri"/>
              </a:rPr>
              <a:t>Sürdürülebilirlik</a:t>
            </a:r>
            <a:r>
              <a:rPr lang="en-US" sz="1800" b="1" dirty="0">
                <a:latin typeface="Calibri"/>
                <a:ea typeface="Calibri"/>
                <a:cs typeface="Calibri"/>
                <a:sym typeface="Calibri"/>
              </a:rPr>
              <a:t>, </a:t>
            </a:r>
            <a:r>
              <a:rPr lang="en-US" sz="1800" b="1" dirty="0" err="1">
                <a:latin typeface="Calibri"/>
                <a:ea typeface="Calibri"/>
                <a:cs typeface="Calibri"/>
                <a:sym typeface="Calibri"/>
              </a:rPr>
              <a:t>malzeme</a:t>
            </a:r>
            <a:r>
              <a:rPr lang="en-US" sz="1800" b="1" dirty="0">
                <a:latin typeface="Calibri"/>
                <a:ea typeface="Calibri"/>
                <a:cs typeface="Calibri"/>
                <a:sym typeface="Calibri"/>
              </a:rPr>
              <a:t> </a:t>
            </a:r>
            <a:r>
              <a:rPr lang="en-US" sz="1800" b="1" dirty="0" err="1">
                <a:latin typeface="Calibri"/>
                <a:ea typeface="Calibri"/>
                <a:cs typeface="Calibri"/>
                <a:sym typeface="Calibri"/>
              </a:rPr>
              <a:t>bilimi</a:t>
            </a:r>
            <a:r>
              <a:rPr lang="en-US" sz="1800" b="1" dirty="0">
                <a:latin typeface="Calibri"/>
                <a:ea typeface="Calibri"/>
                <a:cs typeface="Calibri"/>
                <a:sym typeface="Calibri"/>
              </a:rPr>
              <a:t> ve </a:t>
            </a:r>
            <a:r>
              <a:rPr lang="en-US" sz="1800" b="1" dirty="0" err="1">
                <a:latin typeface="Calibri"/>
                <a:ea typeface="Calibri"/>
                <a:cs typeface="Calibri"/>
                <a:sym typeface="Calibri"/>
              </a:rPr>
              <a:t>çevresel</a:t>
            </a:r>
            <a:r>
              <a:rPr lang="en-US" sz="1800" b="1" dirty="0">
                <a:latin typeface="Calibri"/>
                <a:ea typeface="Calibri"/>
                <a:cs typeface="Calibri"/>
                <a:sym typeface="Calibri"/>
              </a:rPr>
              <a:t> </a:t>
            </a:r>
            <a:r>
              <a:rPr lang="en-US" sz="1800" b="1" dirty="0" err="1">
                <a:latin typeface="Calibri"/>
                <a:ea typeface="Calibri"/>
                <a:cs typeface="Calibri"/>
                <a:sym typeface="Calibri"/>
              </a:rPr>
              <a:t>etki</a:t>
            </a:r>
            <a:r>
              <a:rPr lang="en-US" sz="1800" b="1" dirty="0">
                <a:latin typeface="Calibri"/>
                <a:ea typeface="Calibri"/>
                <a:cs typeface="Calibri"/>
                <a:sym typeface="Calibri"/>
              </a:rPr>
              <a:t> </a:t>
            </a:r>
            <a:r>
              <a:rPr lang="en-US" sz="1800" b="1" dirty="0" err="1">
                <a:latin typeface="Calibri"/>
                <a:ea typeface="Calibri"/>
                <a:cs typeface="Calibri"/>
                <a:sym typeface="Calibri"/>
              </a:rPr>
              <a:t>alanlarındaki</a:t>
            </a:r>
            <a:r>
              <a:rPr lang="en-US" sz="1800" b="1" dirty="0">
                <a:latin typeface="Calibri"/>
                <a:ea typeface="Calibri"/>
                <a:cs typeface="Calibri"/>
                <a:sym typeface="Calibri"/>
              </a:rPr>
              <a:t> </a:t>
            </a:r>
            <a:r>
              <a:rPr lang="en-US" sz="1800" b="1" dirty="0" err="1">
                <a:latin typeface="Calibri"/>
                <a:ea typeface="Calibri"/>
                <a:cs typeface="Calibri"/>
                <a:sym typeface="Calibri"/>
              </a:rPr>
              <a:t>profesyonellerle</a:t>
            </a:r>
            <a:r>
              <a:rPr lang="en-US" sz="1800" b="1" dirty="0">
                <a:latin typeface="Calibri"/>
                <a:ea typeface="Calibri"/>
                <a:cs typeface="Calibri"/>
                <a:sym typeface="Calibri"/>
              </a:rPr>
              <a:t> </a:t>
            </a:r>
            <a:r>
              <a:rPr lang="en-US" sz="1800" b="1" dirty="0" err="1">
                <a:latin typeface="Calibri"/>
                <a:ea typeface="Calibri"/>
                <a:cs typeface="Calibri"/>
                <a:sym typeface="Calibri"/>
              </a:rPr>
              <a:t>iş</a:t>
            </a:r>
            <a:r>
              <a:rPr lang="en-US" sz="1800" b="1" dirty="0">
                <a:latin typeface="Calibri"/>
                <a:ea typeface="Calibri"/>
                <a:cs typeface="Calibri"/>
                <a:sym typeface="Calibri"/>
              </a:rPr>
              <a:t> </a:t>
            </a:r>
            <a:r>
              <a:rPr lang="en-US" sz="1800" b="1" dirty="0" err="1">
                <a:latin typeface="Calibri"/>
                <a:ea typeface="Calibri"/>
                <a:cs typeface="Calibri"/>
                <a:sym typeface="Calibri"/>
              </a:rPr>
              <a:t>birliği</a:t>
            </a:r>
            <a:r>
              <a:rPr lang="en-US" sz="1800" b="1" dirty="0">
                <a:latin typeface="Calibri"/>
                <a:ea typeface="Calibri"/>
                <a:cs typeface="Calibri"/>
                <a:sym typeface="Calibri"/>
              </a:rPr>
              <a:t>, </a:t>
            </a:r>
            <a:r>
              <a:rPr lang="en-US" sz="1800" b="1" dirty="0" err="1">
                <a:latin typeface="Calibri"/>
                <a:ea typeface="Calibri"/>
                <a:cs typeface="Calibri"/>
                <a:sym typeface="Calibri"/>
              </a:rPr>
              <a:t>değerlendirme</a:t>
            </a:r>
            <a:r>
              <a:rPr lang="en-US" sz="1800" b="1" dirty="0">
                <a:latin typeface="Calibri"/>
                <a:ea typeface="Calibri"/>
                <a:cs typeface="Calibri"/>
                <a:sym typeface="Calibri"/>
              </a:rPr>
              <a:t> </a:t>
            </a:r>
            <a:r>
              <a:rPr lang="en-US" sz="1800" b="1" dirty="0" err="1">
                <a:latin typeface="Calibri"/>
                <a:ea typeface="Calibri"/>
                <a:cs typeface="Calibri"/>
                <a:sym typeface="Calibri"/>
              </a:rPr>
              <a:t>sürecinde</a:t>
            </a:r>
            <a:r>
              <a:rPr lang="en-US" sz="1800" b="1" dirty="0">
                <a:latin typeface="Calibri"/>
                <a:ea typeface="Calibri"/>
                <a:cs typeface="Calibri"/>
                <a:sym typeface="Calibri"/>
              </a:rPr>
              <a:t> </a:t>
            </a:r>
            <a:r>
              <a:rPr lang="en-US" sz="1800" b="1" dirty="0" err="1">
                <a:latin typeface="Calibri"/>
                <a:ea typeface="Calibri"/>
                <a:cs typeface="Calibri"/>
                <a:sym typeface="Calibri"/>
              </a:rPr>
              <a:t>yardımcı</a:t>
            </a:r>
            <a:r>
              <a:rPr lang="en-US" sz="1800" b="1" dirty="0">
                <a:latin typeface="Calibri"/>
                <a:ea typeface="Calibri"/>
                <a:cs typeface="Calibri"/>
                <a:sym typeface="Calibri"/>
              </a:rPr>
              <a:t> </a:t>
            </a:r>
            <a:r>
              <a:rPr lang="en-US" sz="1800" b="1" dirty="0" err="1">
                <a:latin typeface="Calibri"/>
                <a:ea typeface="Calibri"/>
                <a:cs typeface="Calibri"/>
                <a:sym typeface="Calibri"/>
              </a:rPr>
              <a:t>olur</a:t>
            </a:r>
            <a:r>
              <a:rPr lang="en-US" sz="1800" b="1" dirty="0">
                <a:latin typeface="Calibri"/>
                <a:ea typeface="Calibri"/>
                <a:cs typeface="Calibri"/>
                <a:sym typeface="Calibri"/>
              </a:rPr>
              <a:t> ve </a:t>
            </a:r>
            <a:r>
              <a:rPr lang="en-US" sz="1800" b="1" dirty="0" err="1">
                <a:latin typeface="Calibri"/>
                <a:ea typeface="Calibri"/>
                <a:cs typeface="Calibri"/>
                <a:sym typeface="Calibri"/>
              </a:rPr>
              <a:t>araştırma</a:t>
            </a:r>
            <a:r>
              <a:rPr lang="en-US" sz="1800" b="1" dirty="0">
                <a:latin typeface="Calibri"/>
                <a:ea typeface="Calibri"/>
                <a:cs typeface="Calibri"/>
                <a:sym typeface="Calibri"/>
              </a:rPr>
              <a:t> ve </a:t>
            </a:r>
            <a:r>
              <a:rPr lang="en-US" sz="1800" b="1" dirty="0" err="1">
                <a:latin typeface="Calibri"/>
                <a:ea typeface="Calibri"/>
                <a:cs typeface="Calibri"/>
                <a:sym typeface="Calibri"/>
              </a:rPr>
              <a:t>analiz</a:t>
            </a:r>
            <a:r>
              <a:rPr lang="en-US" sz="1800" b="1" dirty="0">
                <a:latin typeface="Calibri"/>
                <a:ea typeface="Calibri"/>
                <a:cs typeface="Calibri"/>
                <a:sym typeface="Calibri"/>
              </a:rPr>
              <a:t> </a:t>
            </a:r>
            <a:r>
              <a:rPr lang="en-US" sz="1800" b="1" dirty="0" err="1">
                <a:latin typeface="Calibri"/>
                <a:ea typeface="Calibri"/>
                <a:cs typeface="Calibri"/>
                <a:sym typeface="Calibri"/>
              </a:rPr>
              <a:t>geri</a:t>
            </a:r>
            <a:r>
              <a:rPr lang="en-US" sz="1800" b="1" dirty="0">
                <a:latin typeface="Calibri"/>
                <a:ea typeface="Calibri"/>
                <a:cs typeface="Calibri"/>
                <a:sym typeface="Calibri"/>
              </a:rPr>
              <a:t> </a:t>
            </a:r>
            <a:r>
              <a:rPr lang="en-US" sz="1800" b="1" dirty="0" err="1">
                <a:latin typeface="Calibri"/>
                <a:ea typeface="Calibri"/>
                <a:cs typeface="Calibri"/>
                <a:sym typeface="Calibri"/>
              </a:rPr>
              <a:t>bildirimlerinin</a:t>
            </a:r>
            <a:r>
              <a:rPr lang="en-US" sz="1800" b="1" dirty="0">
                <a:latin typeface="Calibri"/>
                <a:ea typeface="Calibri"/>
                <a:cs typeface="Calibri"/>
                <a:sym typeface="Calibri"/>
              </a:rPr>
              <a:t> </a:t>
            </a:r>
            <a:r>
              <a:rPr lang="en-US" sz="1800" b="1" dirty="0" err="1">
                <a:latin typeface="Calibri"/>
                <a:ea typeface="Calibri"/>
                <a:cs typeface="Calibri"/>
                <a:sym typeface="Calibri"/>
              </a:rPr>
              <a:t>iyileştirme</a:t>
            </a:r>
            <a:r>
              <a:rPr lang="en-US" sz="1800" b="1" dirty="0">
                <a:latin typeface="Calibri"/>
                <a:ea typeface="Calibri"/>
                <a:cs typeface="Calibri"/>
                <a:sym typeface="Calibri"/>
              </a:rPr>
              <a:t> </a:t>
            </a:r>
            <a:r>
              <a:rPr lang="en-US" sz="1800" b="1" dirty="0" err="1">
                <a:latin typeface="Calibri"/>
                <a:ea typeface="Calibri"/>
                <a:cs typeface="Calibri"/>
                <a:sym typeface="Calibri"/>
              </a:rPr>
              <a:t>çabalarına</a:t>
            </a:r>
            <a:r>
              <a:rPr lang="en-US" sz="1800" b="1" dirty="0">
                <a:latin typeface="Calibri"/>
                <a:ea typeface="Calibri"/>
                <a:cs typeface="Calibri"/>
                <a:sym typeface="Calibri"/>
              </a:rPr>
              <a:t> </a:t>
            </a:r>
            <a:r>
              <a:rPr lang="en-US" sz="1800" b="1" dirty="0" err="1">
                <a:latin typeface="Calibri"/>
                <a:ea typeface="Calibri"/>
                <a:cs typeface="Calibri"/>
                <a:sym typeface="Calibri"/>
              </a:rPr>
              <a:t>dahil</a:t>
            </a:r>
            <a:r>
              <a:rPr lang="en-US" sz="1800" b="1" dirty="0">
                <a:latin typeface="Calibri"/>
                <a:ea typeface="Calibri"/>
                <a:cs typeface="Calibri"/>
                <a:sym typeface="Calibri"/>
              </a:rPr>
              <a:t> </a:t>
            </a:r>
            <a:r>
              <a:rPr lang="en-US" sz="1800" b="1" dirty="0" err="1">
                <a:latin typeface="Calibri"/>
                <a:ea typeface="Calibri"/>
                <a:cs typeface="Calibri"/>
                <a:sym typeface="Calibri"/>
              </a:rPr>
              <a:t>edilmesini</a:t>
            </a:r>
            <a:r>
              <a:rPr lang="en-US" sz="1800" b="1" dirty="0">
                <a:latin typeface="Calibri"/>
                <a:ea typeface="Calibri"/>
                <a:cs typeface="Calibri"/>
                <a:sym typeface="Calibri"/>
              </a:rPr>
              <a:t> </a:t>
            </a:r>
            <a:r>
              <a:rPr lang="en-US" sz="1800" b="1" dirty="0" err="1">
                <a:latin typeface="Calibri"/>
                <a:ea typeface="Calibri"/>
                <a:cs typeface="Calibri"/>
                <a:sym typeface="Calibri"/>
              </a:rPr>
              <a:t>sağlar</a:t>
            </a:r>
            <a:r>
              <a:rPr lang="en-US" sz="1800" b="1" dirty="0">
                <a:latin typeface="Calibri"/>
                <a:ea typeface="Calibri"/>
                <a:cs typeface="Calibri"/>
                <a:sym typeface="Calibri"/>
              </a:rPr>
              <a:t>. Bu </a:t>
            </a:r>
            <a:r>
              <a:rPr lang="en-US" sz="1800" b="1" dirty="0" err="1">
                <a:latin typeface="Calibri"/>
                <a:ea typeface="Calibri"/>
                <a:cs typeface="Calibri"/>
                <a:sym typeface="Calibri"/>
              </a:rPr>
              <a:t>noktada</a:t>
            </a:r>
            <a:r>
              <a:rPr lang="en-US" sz="1800" b="1" dirty="0">
                <a:latin typeface="Calibri"/>
                <a:ea typeface="Calibri"/>
                <a:cs typeface="Calibri"/>
                <a:sym typeface="Calibri"/>
              </a:rPr>
              <a:t> </a:t>
            </a:r>
            <a:r>
              <a:rPr lang="en-US" sz="1800" b="1" dirty="0" err="1">
                <a:latin typeface="Calibri"/>
                <a:ea typeface="Calibri"/>
                <a:cs typeface="Calibri"/>
                <a:sym typeface="Calibri"/>
              </a:rPr>
              <a:t>başarılı</a:t>
            </a:r>
            <a:r>
              <a:rPr lang="en-US" sz="1800" b="1" dirty="0">
                <a:latin typeface="Calibri"/>
                <a:ea typeface="Calibri"/>
                <a:cs typeface="Calibri"/>
                <a:sym typeface="Calibri"/>
              </a:rPr>
              <a:t> </a:t>
            </a:r>
            <a:r>
              <a:rPr lang="en-US" sz="1800" b="1" dirty="0" err="1">
                <a:latin typeface="Calibri"/>
                <a:ea typeface="Calibri"/>
                <a:cs typeface="Calibri"/>
                <a:sym typeface="Calibri"/>
              </a:rPr>
              <a:t>sürdürülebilir</a:t>
            </a:r>
            <a:r>
              <a:rPr lang="en-US" sz="1800" b="1" dirty="0">
                <a:latin typeface="Calibri"/>
                <a:ea typeface="Calibri"/>
                <a:cs typeface="Calibri"/>
                <a:sym typeface="Calibri"/>
              </a:rPr>
              <a:t> </a:t>
            </a:r>
            <a:r>
              <a:rPr lang="en-US" sz="1800" b="1" dirty="0" err="1">
                <a:latin typeface="Calibri"/>
                <a:ea typeface="Calibri"/>
                <a:cs typeface="Calibri"/>
                <a:sym typeface="Calibri"/>
              </a:rPr>
              <a:t>ayakkabıların</a:t>
            </a:r>
            <a:r>
              <a:rPr lang="en-US" sz="1800" b="1" dirty="0">
                <a:latin typeface="Calibri"/>
                <a:ea typeface="Calibri"/>
                <a:cs typeface="Calibri"/>
                <a:sym typeface="Calibri"/>
              </a:rPr>
              <a:t> </a:t>
            </a:r>
            <a:r>
              <a:rPr lang="en-US" sz="1800" b="1" dirty="0" err="1">
                <a:latin typeface="Calibri"/>
                <a:ea typeface="Calibri"/>
                <a:cs typeface="Calibri"/>
                <a:sym typeface="Calibri"/>
              </a:rPr>
              <a:t>dersleri</a:t>
            </a:r>
            <a:r>
              <a:rPr lang="en-US" sz="1800" b="1" dirty="0">
                <a:latin typeface="Calibri"/>
                <a:ea typeface="Calibri"/>
                <a:cs typeface="Calibri"/>
                <a:sym typeface="Calibri"/>
              </a:rPr>
              <a:t> </a:t>
            </a:r>
            <a:r>
              <a:rPr lang="en-US" sz="1800" b="1" dirty="0" err="1">
                <a:latin typeface="Calibri"/>
                <a:ea typeface="Calibri"/>
                <a:cs typeface="Calibri"/>
                <a:sym typeface="Calibri"/>
              </a:rPr>
              <a:t>bir</a:t>
            </a:r>
            <a:r>
              <a:rPr lang="en-US" sz="1800" b="1" dirty="0">
                <a:latin typeface="Calibri"/>
                <a:ea typeface="Calibri"/>
                <a:cs typeface="Calibri"/>
                <a:sym typeface="Calibri"/>
              </a:rPr>
              <a:t> </a:t>
            </a:r>
            <a:r>
              <a:rPr lang="en-US" sz="1800" b="1" dirty="0" err="1">
                <a:latin typeface="Calibri"/>
                <a:ea typeface="Calibri"/>
                <a:cs typeface="Calibri"/>
                <a:sym typeface="Calibri"/>
              </a:rPr>
              <a:t>bilgelik</a:t>
            </a:r>
            <a:r>
              <a:rPr lang="en-US" sz="1800" b="1" dirty="0">
                <a:latin typeface="Calibri"/>
                <a:ea typeface="Calibri"/>
                <a:cs typeface="Calibri"/>
                <a:sym typeface="Calibri"/>
              </a:rPr>
              <a:t> ve </a:t>
            </a:r>
            <a:r>
              <a:rPr lang="en-US" sz="1800" b="1" dirty="0" err="1">
                <a:latin typeface="Calibri"/>
                <a:ea typeface="Calibri"/>
                <a:cs typeface="Calibri"/>
                <a:sym typeface="Calibri"/>
              </a:rPr>
              <a:t>en</a:t>
            </a:r>
            <a:r>
              <a:rPr lang="en-US" sz="1800" b="1" dirty="0">
                <a:latin typeface="Calibri"/>
                <a:ea typeface="Calibri"/>
                <a:cs typeface="Calibri"/>
                <a:sym typeface="Calibri"/>
              </a:rPr>
              <a:t> iyi </a:t>
            </a:r>
            <a:r>
              <a:rPr lang="en-US" sz="1800" b="1" dirty="0" err="1">
                <a:latin typeface="Calibri"/>
                <a:ea typeface="Calibri"/>
                <a:cs typeface="Calibri"/>
                <a:sym typeface="Calibri"/>
              </a:rPr>
              <a:t>uygulama</a:t>
            </a:r>
            <a:r>
              <a:rPr lang="en-US" sz="1800" b="1" dirty="0">
                <a:latin typeface="Calibri"/>
                <a:ea typeface="Calibri"/>
                <a:cs typeface="Calibri"/>
                <a:sym typeface="Calibri"/>
              </a:rPr>
              <a:t> </a:t>
            </a:r>
            <a:r>
              <a:rPr lang="en-US" sz="1800" b="1" dirty="0" err="1">
                <a:latin typeface="Calibri"/>
                <a:ea typeface="Calibri"/>
                <a:cs typeface="Calibri"/>
                <a:sym typeface="Calibri"/>
              </a:rPr>
              <a:t>kaynağı</a:t>
            </a:r>
            <a:r>
              <a:rPr lang="en-US" sz="1800" b="1" dirty="0">
                <a:latin typeface="Calibri"/>
                <a:ea typeface="Calibri"/>
                <a:cs typeface="Calibri"/>
                <a:sym typeface="Calibri"/>
              </a:rPr>
              <a:t> </a:t>
            </a:r>
            <a:r>
              <a:rPr lang="en-US" sz="1800" b="1" dirty="0" err="1">
                <a:latin typeface="Calibri"/>
                <a:ea typeface="Calibri"/>
                <a:cs typeface="Calibri"/>
                <a:sym typeface="Calibri"/>
              </a:rPr>
              <a:t>sunabilir</a:t>
            </a:r>
            <a:r>
              <a:rPr lang="en-US" sz="1800" b="1" dirty="0">
                <a:latin typeface="Calibri"/>
                <a:ea typeface="Calibri"/>
                <a:cs typeface="Calibri"/>
                <a:sym typeface="Calibri"/>
              </a:rPr>
              <a:t>. </a:t>
            </a:r>
            <a:r>
              <a:rPr lang="en-US" sz="1800" b="1" dirty="0" err="1">
                <a:latin typeface="Calibri"/>
                <a:ea typeface="Calibri"/>
                <a:cs typeface="Calibri"/>
                <a:sym typeface="Calibri"/>
              </a:rPr>
              <a:t>Vaka</a:t>
            </a:r>
            <a:r>
              <a:rPr lang="en-US" sz="1800" b="1" dirty="0">
                <a:latin typeface="Calibri"/>
                <a:ea typeface="Calibri"/>
                <a:cs typeface="Calibri"/>
                <a:sym typeface="Calibri"/>
              </a:rPr>
              <a:t> </a:t>
            </a:r>
            <a:r>
              <a:rPr lang="en-US" sz="1800" b="1" dirty="0" err="1">
                <a:latin typeface="Calibri"/>
                <a:ea typeface="Calibri"/>
                <a:cs typeface="Calibri"/>
                <a:sym typeface="Calibri"/>
              </a:rPr>
              <a:t>çalışmaları</a:t>
            </a:r>
            <a:r>
              <a:rPr lang="en-US" sz="1800" b="1" dirty="0">
                <a:latin typeface="Calibri"/>
                <a:ea typeface="Calibri"/>
                <a:cs typeface="Calibri"/>
                <a:sym typeface="Calibri"/>
              </a:rPr>
              <a:t>, </a:t>
            </a:r>
            <a:r>
              <a:rPr lang="en-US" sz="1800" b="1" dirty="0" err="1">
                <a:latin typeface="Calibri"/>
                <a:ea typeface="Calibri"/>
                <a:cs typeface="Calibri"/>
                <a:sym typeface="Calibri"/>
              </a:rPr>
              <a:t>değerli</a:t>
            </a:r>
            <a:r>
              <a:rPr lang="en-US" sz="1800" b="1" dirty="0">
                <a:latin typeface="Calibri"/>
                <a:ea typeface="Calibri"/>
                <a:cs typeface="Calibri"/>
                <a:sym typeface="Calibri"/>
              </a:rPr>
              <a:t> </a:t>
            </a:r>
            <a:r>
              <a:rPr lang="en-US" sz="1800" b="1" dirty="0" err="1">
                <a:latin typeface="Calibri"/>
                <a:ea typeface="Calibri"/>
                <a:cs typeface="Calibri"/>
                <a:sym typeface="Calibri"/>
              </a:rPr>
              <a:t>içgörülerin</a:t>
            </a:r>
            <a:r>
              <a:rPr lang="en-US" sz="1800" b="1" dirty="0">
                <a:latin typeface="Calibri"/>
                <a:ea typeface="Calibri"/>
                <a:cs typeface="Calibri"/>
                <a:sym typeface="Calibri"/>
              </a:rPr>
              <a:t> ve </a:t>
            </a:r>
            <a:r>
              <a:rPr lang="en-US" sz="1800" b="1" dirty="0" err="1">
                <a:latin typeface="Calibri"/>
                <a:ea typeface="Calibri"/>
                <a:cs typeface="Calibri"/>
                <a:sym typeface="Calibri"/>
              </a:rPr>
              <a:t>etkili</a:t>
            </a:r>
            <a:r>
              <a:rPr lang="en-US" sz="1800" b="1" dirty="0">
                <a:latin typeface="Calibri"/>
                <a:ea typeface="Calibri"/>
                <a:cs typeface="Calibri"/>
                <a:sym typeface="Calibri"/>
              </a:rPr>
              <a:t> </a:t>
            </a:r>
            <a:r>
              <a:rPr lang="en-US" sz="1800" b="1" dirty="0" err="1">
                <a:latin typeface="Calibri"/>
                <a:ea typeface="Calibri"/>
                <a:cs typeface="Calibri"/>
                <a:sym typeface="Calibri"/>
              </a:rPr>
              <a:t>tasarım</a:t>
            </a:r>
            <a:r>
              <a:rPr lang="en-US" sz="1800" b="1" dirty="0">
                <a:latin typeface="Calibri"/>
                <a:ea typeface="Calibri"/>
                <a:cs typeface="Calibri"/>
                <a:sym typeface="Calibri"/>
              </a:rPr>
              <a:t> </a:t>
            </a:r>
            <a:r>
              <a:rPr lang="en-US" sz="1800" b="1" dirty="0" err="1">
                <a:latin typeface="Calibri"/>
                <a:ea typeface="Calibri"/>
                <a:cs typeface="Calibri"/>
                <a:sym typeface="Calibri"/>
              </a:rPr>
              <a:t>stratejilerinin</a:t>
            </a:r>
            <a:r>
              <a:rPr lang="en-US" sz="1800" b="1" dirty="0">
                <a:latin typeface="Calibri"/>
                <a:ea typeface="Calibri"/>
                <a:cs typeface="Calibri"/>
                <a:sym typeface="Calibri"/>
              </a:rPr>
              <a:t> </a:t>
            </a:r>
            <a:r>
              <a:rPr lang="en-US" sz="1800" b="1" dirty="0" err="1">
                <a:latin typeface="Calibri"/>
                <a:ea typeface="Calibri"/>
                <a:cs typeface="Calibri"/>
                <a:sym typeface="Calibri"/>
              </a:rPr>
              <a:t>damıtıldığı</a:t>
            </a:r>
            <a:r>
              <a:rPr lang="en-US" sz="1800" b="1" dirty="0">
                <a:latin typeface="Calibri"/>
                <a:ea typeface="Calibri"/>
                <a:cs typeface="Calibri"/>
                <a:sym typeface="Calibri"/>
              </a:rPr>
              <a:t> </a:t>
            </a:r>
            <a:r>
              <a:rPr lang="en-US" sz="1800" b="1" dirty="0" err="1">
                <a:latin typeface="Calibri"/>
                <a:ea typeface="Calibri"/>
                <a:cs typeface="Calibri"/>
                <a:sym typeface="Calibri"/>
              </a:rPr>
              <a:t>araçlardır</a:t>
            </a:r>
            <a:r>
              <a:rPr lang="en-US" sz="1800" b="1" dirty="0">
                <a:latin typeface="Calibri"/>
                <a:ea typeface="Calibri"/>
                <a:cs typeface="Calibri"/>
                <a:sym typeface="Calibri"/>
              </a:rPr>
              <a:t>.</a:t>
            </a:r>
          </a:p>
          <a:p>
            <a:pPr marL="0" marR="0" lvl="0" indent="0" algn="just" rtl="0">
              <a:lnSpc>
                <a:spcPct val="110000"/>
              </a:lnSpc>
              <a:spcBef>
                <a:spcPts val="0"/>
              </a:spcBef>
              <a:spcAft>
                <a:spcPts val="0"/>
              </a:spcAft>
              <a:buNone/>
            </a:pPr>
            <a:r>
              <a:rPr lang="en-US" sz="1800" b="1" dirty="0" err="1">
                <a:latin typeface="Calibri"/>
                <a:ea typeface="Calibri"/>
                <a:cs typeface="Calibri"/>
                <a:sym typeface="Calibri"/>
              </a:rPr>
              <a:t>Sosyal</a:t>
            </a:r>
            <a:r>
              <a:rPr lang="en-US" sz="1800" b="1" dirty="0">
                <a:latin typeface="Calibri"/>
                <a:ea typeface="Calibri"/>
                <a:cs typeface="Calibri"/>
                <a:sym typeface="Calibri"/>
              </a:rPr>
              <a:t> </a:t>
            </a:r>
            <a:r>
              <a:rPr lang="en-US" sz="1800" b="1" dirty="0" err="1">
                <a:latin typeface="Calibri"/>
                <a:ea typeface="Calibri"/>
                <a:cs typeface="Calibri"/>
                <a:sym typeface="Calibri"/>
              </a:rPr>
              <a:t>Etki</a:t>
            </a:r>
            <a:r>
              <a:rPr lang="en-US" sz="1800" b="1" dirty="0">
                <a:latin typeface="Calibri"/>
                <a:ea typeface="Calibri"/>
                <a:cs typeface="Calibri"/>
                <a:sym typeface="Calibri"/>
              </a:rPr>
              <a:t> </a:t>
            </a:r>
            <a:r>
              <a:rPr lang="en-US" sz="1800" b="1" dirty="0" err="1">
                <a:latin typeface="Calibri"/>
                <a:ea typeface="Calibri"/>
                <a:cs typeface="Calibri"/>
                <a:sym typeface="Calibri"/>
              </a:rPr>
              <a:t>Değerlendirmesi</a:t>
            </a:r>
            <a:r>
              <a:rPr lang="en-US" sz="1800" b="1" dirty="0">
                <a:latin typeface="Calibri"/>
                <a:ea typeface="Calibri"/>
                <a:cs typeface="Calibri"/>
                <a:sym typeface="Calibri"/>
              </a:rPr>
              <a:t>, </a:t>
            </a:r>
            <a:r>
              <a:rPr lang="en-US" sz="1800" b="1" dirty="0" err="1">
                <a:latin typeface="Calibri"/>
                <a:ea typeface="Calibri"/>
                <a:cs typeface="Calibri"/>
                <a:sym typeface="Calibri"/>
              </a:rPr>
              <a:t>ekolojik</a:t>
            </a:r>
            <a:r>
              <a:rPr lang="en-US" sz="1800" b="1" dirty="0">
                <a:latin typeface="Calibri"/>
                <a:ea typeface="Calibri"/>
                <a:cs typeface="Calibri"/>
                <a:sym typeface="Calibri"/>
              </a:rPr>
              <a:t> </a:t>
            </a:r>
            <a:r>
              <a:rPr lang="en-US" sz="1800" b="1" dirty="0" err="1">
                <a:latin typeface="Calibri"/>
                <a:ea typeface="Calibri"/>
                <a:cs typeface="Calibri"/>
                <a:sym typeface="Calibri"/>
              </a:rPr>
              <a:t>bakış</a:t>
            </a:r>
            <a:r>
              <a:rPr lang="en-US" sz="1800" b="1" dirty="0">
                <a:latin typeface="Calibri"/>
                <a:ea typeface="Calibri"/>
                <a:cs typeface="Calibri"/>
                <a:sym typeface="Calibri"/>
              </a:rPr>
              <a:t> </a:t>
            </a:r>
            <a:r>
              <a:rPr lang="en-US" sz="1800" b="1" dirty="0" err="1">
                <a:latin typeface="Calibri"/>
                <a:ea typeface="Calibri"/>
                <a:cs typeface="Calibri"/>
                <a:sym typeface="Calibri"/>
              </a:rPr>
              <a:t>açısının</a:t>
            </a:r>
            <a:r>
              <a:rPr lang="en-US" sz="1800" b="1" dirty="0">
                <a:latin typeface="Calibri"/>
                <a:ea typeface="Calibri"/>
                <a:cs typeface="Calibri"/>
                <a:sym typeface="Calibri"/>
              </a:rPr>
              <a:t> </a:t>
            </a:r>
            <a:r>
              <a:rPr lang="en-US" sz="1800" b="1" dirty="0" err="1">
                <a:latin typeface="Calibri"/>
                <a:ea typeface="Calibri"/>
                <a:cs typeface="Calibri"/>
                <a:sym typeface="Calibri"/>
              </a:rPr>
              <a:t>ötesinde</a:t>
            </a:r>
            <a:r>
              <a:rPr lang="en-US" sz="1800" b="1" dirty="0">
                <a:latin typeface="Calibri"/>
                <a:ea typeface="Calibri"/>
                <a:cs typeface="Calibri"/>
                <a:sym typeface="Calibri"/>
              </a:rPr>
              <a:t>, </a:t>
            </a:r>
            <a:r>
              <a:rPr lang="en-US" sz="1800" b="1" dirty="0" err="1">
                <a:latin typeface="Calibri"/>
                <a:ea typeface="Calibri"/>
                <a:cs typeface="Calibri"/>
                <a:sym typeface="Calibri"/>
              </a:rPr>
              <a:t>çalışma</a:t>
            </a:r>
            <a:r>
              <a:rPr lang="en-US" sz="1800" b="1" dirty="0">
                <a:latin typeface="Calibri"/>
                <a:ea typeface="Calibri"/>
                <a:cs typeface="Calibri"/>
                <a:sym typeface="Calibri"/>
              </a:rPr>
              <a:t> </a:t>
            </a:r>
            <a:r>
              <a:rPr lang="en-US" sz="1800" b="1" dirty="0" err="1">
                <a:latin typeface="Calibri"/>
                <a:ea typeface="Calibri"/>
                <a:cs typeface="Calibri"/>
                <a:sym typeface="Calibri"/>
              </a:rPr>
              <a:t>koşulları</a:t>
            </a:r>
            <a:r>
              <a:rPr lang="en-US" sz="1800" b="1" dirty="0">
                <a:latin typeface="Calibri"/>
                <a:ea typeface="Calibri"/>
                <a:cs typeface="Calibri"/>
                <a:sym typeface="Calibri"/>
              </a:rPr>
              <a:t> ve </a:t>
            </a:r>
            <a:r>
              <a:rPr lang="en-US" sz="1800" b="1" dirty="0" err="1">
                <a:latin typeface="Calibri"/>
                <a:ea typeface="Calibri"/>
                <a:cs typeface="Calibri"/>
                <a:sym typeface="Calibri"/>
              </a:rPr>
              <a:t>işçi</a:t>
            </a:r>
            <a:r>
              <a:rPr lang="en-US" sz="1800" b="1" dirty="0">
                <a:latin typeface="Calibri"/>
                <a:ea typeface="Calibri"/>
                <a:cs typeface="Calibri"/>
                <a:sym typeface="Calibri"/>
              </a:rPr>
              <a:t> </a:t>
            </a:r>
            <a:r>
              <a:rPr lang="en-US" sz="1800" b="1" dirty="0" err="1">
                <a:latin typeface="Calibri"/>
                <a:ea typeface="Calibri"/>
                <a:cs typeface="Calibri"/>
                <a:sym typeface="Calibri"/>
              </a:rPr>
              <a:t>refahı</a:t>
            </a:r>
            <a:r>
              <a:rPr lang="en-US" sz="1800" b="1" dirty="0">
                <a:latin typeface="Calibri"/>
                <a:ea typeface="Calibri"/>
                <a:cs typeface="Calibri"/>
                <a:sym typeface="Calibri"/>
              </a:rPr>
              <a:t> da </a:t>
            </a:r>
            <a:r>
              <a:rPr lang="en-US" sz="1800" b="1" dirty="0" err="1">
                <a:latin typeface="Calibri"/>
                <a:ea typeface="Calibri"/>
                <a:cs typeface="Calibri"/>
                <a:sym typeface="Calibri"/>
              </a:rPr>
              <a:t>dahil</a:t>
            </a:r>
            <a:r>
              <a:rPr lang="en-US" sz="1800" b="1" dirty="0">
                <a:latin typeface="Calibri"/>
                <a:ea typeface="Calibri"/>
                <a:cs typeface="Calibri"/>
                <a:sym typeface="Calibri"/>
              </a:rPr>
              <a:t> </a:t>
            </a:r>
            <a:r>
              <a:rPr lang="en-US" sz="1800" b="1" dirty="0" err="1">
                <a:latin typeface="Calibri"/>
                <a:ea typeface="Calibri"/>
                <a:cs typeface="Calibri"/>
                <a:sym typeface="Calibri"/>
              </a:rPr>
              <a:t>olmak</a:t>
            </a:r>
            <a:r>
              <a:rPr lang="en-US" sz="1800" b="1" dirty="0">
                <a:latin typeface="Calibri"/>
                <a:ea typeface="Calibri"/>
                <a:cs typeface="Calibri"/>
                <a:sym typeface="Calibri"/>
              </a:rPr>
              <a:t> </a:t>
            </a:r>
            <a:r>
              <a:rPr lang="en-US" sz="1800" b="1" dirty="0" err="1">
                <a:latin typeface="Calibri"/>
                <a:ea typeface="Calibri"/>
                <a:cs typeface="Calibri"/>
                <a:sym typeface="Calibri"/>
              </a:rPr>
              <a:t>üzere</a:t>
            </a:r>
            <a:r>
              <a:rPr lang="en-US" sz="1800" b="1" dirty="0">
                <a:latin typeface="Calibri"/>
                <a:ea typeface="Calibri"/>
                <a:cs typeface="Calibri"/>
                <a:sym typeface="Calibri"/>
              </a:rPr>
              <a:t> </a:t>
            </a:r>
            <a:r>
              <a:rPr lang="en-US" sz="1800" b="1" dirty="0" err="1">
                <a:latin typeface="Calibri"/>
                <a:ea typeface="Calibri"/>
                <a:cs typeface="Calibri"/>
                <a:sym typeface="Calibri"/>
              </a:rPr>
              <a:t>sosyal</a:t>
            </a:r>
            <a:r>
              <a:rPr lang="en-US" sz="1800" b="1" dirty="0">
                <a:latin typeface="Calibri"/>
                <a:ea typeface="Calibri"/>
                <a:cs typeface="Calibri"/>
                <a:sym typeface="Calibri"/>
              </a:rPr>
              <a:t> </a:t>
            </a:r>
            <a:r>
              <a:rPr lang="en-US" sz="1800" b="1" dirty="0" err="1">
                <a:latin typeface="Calibri"/>
                <a:ea typeface="Calibri"/>
                <a:cs typeface="Calibri"/>
                <a:sym typeface="Calibri"/>
              </a:rPr>
              <a:t>etkinin</a:t>
            </a:r>
            <a:r>
              <a:rPr lang="en-US" sz="1800" b="1" dirty="0">
                <a:latin typeface="Calibri"/>
                <a:ea typeface="Calibri"/>
                <a:cs typeface="Calibri"/>
                <a:sym typeface="Calibri"/>
              </a:rPr>
              <a:t> </a:t>
            </a:r>
            <a:r>
              <a:rPr lang="en-US" sz="1800" b="1" dirty="0" err="1">
                <a:latin typeface="Calibri"/>
                <a:ea typeface="Calibri"/>
                <a:cs typeface="Calibri"/>
                <a:sym typeface="Calibri"/>
              </a:rPr>
              <a:t>inceliklerini</a:t>
            </a:r>
            <a:r>
              <a:rPr lang="en-US" sz="1800" b="1" dirty="0">
                <a:latin typeface="Calibri"/>
                <a:ea typeface="Calibri"/>
                <a:cs typeface="Calibri"/>
                <a:sym typeface="Calibri"/>
              </a:rPr>
              <a:t> </a:t>
            </a:r>
            <a:r>
              <a:rPr lang="en-US" sz="1800" b="1" dirty="0" err="1">
                <a:latin typeface="Calibri"/>
                <a:ea typeface="Calibri"/>
                <a:cs typeface="Calibri"/>
                <a:sym typeface="Calibri"/>
              </a:rPr>
              <a:t>benimser</a:t>
            </a:r>
            <a:r>
              <a:rPr lang="en-US" sz="1800" b="1" dirty="0">
                <a:latin typeface="Calibri"/>
                <a:ea typeface="Calibri"/>
                <a:cs typeface="Calibri"/>
                <a:sym typeface="Calibri"/>
              </a:rPr>
              <a:t>. </a:t>
            </a:r>
            <a:r>
              <a:rPr lang="en-US" sz="1800" b="1" dirty="0" err="1">
                <a:latin typeface="Calibri"/>
                <a:ea typeface="Calibri"/>
                <a:cs typeface="Calibri"/>
                <a:sym typeface="Calibri"/>
              </a:rPr>
              <a:t>Tasarımcılar</a:t>
            </a:r>
            <a:r>
              <a:rPr lang="en-US" sz="1800" b="1" dirty="0">
                <a:latin typeface="Calibri"/>
                <a:ea typeface="Calibri"/>
                <a:cs typeface="Calibri"/>
                <a:sym typeface="Calibri"/>
              </a:rPr>
              <a:t> ve </a:t>
            </a:r>
            <a:r>
              <a:rPr lang="en-US" sz="1800" b="1" dirty="0" err="1">
                <a:latin typeface="Calibri"/>
                <a:ea typeface="Calibri"/>
                <a:cs typeface="Calibri"/>
                <a:sym typeface="Calibri"/>
              </a:rPr>
              <a:t>araştırmacılar</a:t>
            </a:r>
            <a:r>
              <a:rPr lang="en-US" sz="1800" b="1" dirty="0">
                <a:latin typeface="Calibri"/>
                <a:ea typeface="Calibri"/>
                <a:cs typeface="Calibri"/>
                <a:sym typeface="Calibri"/>
              </a:rPr>
              <a:t>, </a:t>
            </a:r>
            <a:r>
              <a:rPr lang="en-US" sz="1800" b="1" dirty="0" err="1">
                <a:latin typeface="Calibri"/>
                <a:ea typeface="Calibri"/>
                <a:cs typeface="Calibri"/>
                <a:sym typeface="Calibri"/>
              </a:rPr>
              <a:t>kreasyonlarının</a:t>
            </a:r>
            <a:r>
              <a:rPr lang="en-US" sz="1800" b="1" dirty="0">
                <a:latin typeface="Calibri"/>
                <a:ea typeface="Calibri"/>
                <a:cs typeface="Calibri"/>
                <a:sym typeface="Calibri"/>
              </a:rPr>
              <a:t> </a:t>
            </a:r>
            <a:r>
              <a:rPr lang="en-US" sz="1800" b="1" dirty="0" err="1">
                <a:latin typeface="Calibri"/>
                <a:ea typeface="Calibri"/>
                <a:cs typeface="Calibri"/>
                <a:sym typeface="Calibri"/>
              </a:rPr>
              <a:t>malzemeleri</a:t>
            </a:r>
            <a:r>
              <a:rPr lang="en-US" sz="1800" b="1" dirty="0">
                <a:latin typeface="Calibri"/>
                <a:ea typeface="Calibri"/>
                <a:cs typeface="Calibri"/>
                <a:sym typeface="Calibri"/>
              </a:rPr>
              <a:t>, </a:t>
            </a:r>
            <a:r>
              <a:rPr lang="en-US" sz="1800" b="1" dirty="0" err="1">
                <a:latin typeface="Calibri"/>
                <a:ea typeface="Calibri"/>
                <a:cs typeface="Calibri"/>
                <a:sym typeface="Calibri"/>
              </a:rPr>
              <a:t>üretim</a:t>
            </a:r>
            <a:r>
              <a:rPr lang="en-US" sz="1800" b="1" dirty="0">
                <a:latin typeface="Calibri"/>
                <a:ea typeface="Calibri"/>
                <a:cs typeface="Calibri"/>
                <a:sym typeface="Calibri"/>
              </a:rPr>
              <a:t> </a:t>
            </a:r>
            <a:r>
              <a:rPr lang="en-US" sz="1800" b="1" dirty="0" err="1">
                <a:latin typeface="Calibri"/>
                <a:ea typeface="Calibri"/>
                <a:cs typeface="Calibri"/>
                <a:sym typeface="Calibri"/>
              </a:rPr>
              <a:t>süreçlerini</a:t>
            </a:r>
            <a:r>
              <a:rPr lang="en-US" sz="1800" b="1" dirty="0">
                <a:latin typeface="Calibri"/>
                <a:ea typeface="Calibri"/>
                <a:cs typeface="Calibri"/>
                <a:sym typeface="Calibri"/>
              </a:rPr>
              <a:t> ve </a:t>
            </a:r>
            <a:r>
              <a:rPr lang="en-US" sz="1800" b="1" dirty="0" err="1">
                <a:latin typeface="Calibri"/>
                <a:ea typeface="Calibri"/>
                <a:cs typeface="Calibri"/>
                <a:sym typeface="Calibri"/>
              </a:rPr>
              <a:t>işçi</a:t>
            </a:r>
            <a:r>
              <a:rPr lang="en-US" sz="1800" b="1" dirty="0">
                <a:latin typeface="Calibri"/>
                <a:ea typeface="Calibri"/>
                <a:cs typeface="Calibri"/>
                <a:sym typeface="Calibri"/>
              </a:rPr>
              <a:t> </a:t>
            </a:r>
            <a:r>
              <a:rPr lang="en-US" sz="1800" b="1" dirty="0" err="1">
                <a:latin typeface="Calibri"/>
                <a:ea typeface="Calibri"/>
                <a:cs typeface="Calibri"/>
                <a:sym typeface="Calibri"/>
              </a:rPr>
              <a:t>güvenliği</a:t>
            </a:r>
            <a:r>
              <a:rPr lang="en-US" sz="1800" b="1" dirty="0">
                <a:latin typeface="Calibri"/>
                <a:ea typeface="Calibri"/>
                <a:cs typeface="Calibri"/>
                <a:sym typeface="Calibri"/>
              </a:rPr>
              <a:t> </a:t>
            </a:r>
            <a:r>
              <a:rPr lang="en-US" sz="1800" b="1" dirty="0" err="1">
                <a:latin typeface="Calibri"/>
                <a:ea typeface="Calibri"/>
                <a:cs typeface="Calibri"/>
                <a:sym typeface="Calibri"/>
              </a:rPr>
              <a:t>uygulamalarını</a:t>
            </a:r>
            <a:r>
              <a:rPr lang="en-US" sz="1800" b="1" dirty="0">
                <a:latin typeface="Calibri"/>
                <a:ea typeface="Calibri"/>
                <a:cs typeface="Calibri"/>
                <a:sym typeface="Calibri"/>
              </a:rPr>
              <a:t> </a:t>
            </a:r>
            <a:r>
              <a:rPr lang="en-US" sz="1800" b="1" dirty="0" err="1">
                <a:latin typeface="Calibri"/>
                <a:ea typeface="Calibri"/>
                <a:cs typeface="Calibri"/>
                <a:sym typeface="Calibri"/>
              </a:rPr>
              <a:t>yöneten</a:t>
            </a:r>
            <a:r>
              <a:rPr lang="en-US" sz="1800" b="1" dirty="0">
                <a:latin typeface="Calibri"/>
                <a:ea typeface="Calibri"/>
                <a:cs typeface="Calibri"/>
                <a:sym typeface="Calibri"/>
              </a:rPr>
              <a:t> </a:t>
            </a:r>
            <a:r>
              <a:rPr lang="en-US" sz="1800" b="1" dirty="0" err="1">
                <a:latin typeface="Calibri"/>
                <a:ea typeface="Calibri"/>
                <a:cs typeface="Calibri"/>
                <a:sym typeface="Calibri"/>
              </a:rPr>
              <a:t>yasal</a:t>
            </a:r>
            <a:r>
              <a:rPr lang="en-US" sz="1800" b="1" dirty="0">
                <a:latin typeface="Calibri"/>
                <a:ea typeface="Calibri"/>
                <a:cs typeface="Calibri"/>
                <a:sym typeface="Calibri"/>
              </a:rPr>
              <a:t> </a:t>
            </a:r>
            <a:r>
              <a:rPr lang="en-US" sz="1800" b="1" dirty="0" err="1">
                <a:latin typeface="Calibri"/>
                <a:ea typeface="Calibri"/>
                <a:cs typeface="Calibri"/>
                <a:sym typeface="Calibri"/>
              </a:rPr>
              <a:t>zorunluluklara</a:t>
            </a:r>
            <a:r>
              <a:rPr lang="en-US" sz="1800" b="1" dirty="0">
                <a:latin typeface="Calibri"/>
                <a:ea typeface="Calibri"/>
                <a:cs typeface="Calibri"/>
                <a:sym typeface="Calibri"/>
              </a:rPr>
              <a:t> </a:t>
            </a:r>
            <a:r>
              <a:rPr lang="en-US" sz="1800" b="1" dirty="0" err="1">
                <a:latin typeface="Calibri"/>
                <a:ea typeface="Calibri"/>
                <a:cs typeface="Calibri"/>
                <a:sym typeface="Calibri"/>
              </a:rPr>
              <a:t>titizlikle</a:t>
            </a:r>
            <a:r>
              <a:rPr lang="en-US" sz="1800" b="1" dirty="0">
                <a:latin typeface="Calibri"/>
                <a:ea typeface="Calibri"/>
                <a:cs typeface="Calibri"/>
                <a:sym typeface="Calibri"/>
              </a:rPr>
              <a:t> </a:t>
            </a:r>
            <a:r>
              <a:rPr lang="en-US" sz="1800" b="1" dirty="0" err="1">
                <a:latin typeface="Calibri"/>
                <a:ea typeface="Calibri"/>
                <a:cs typeface="Calibri"/>
                <a:sym typeface="Calibri"/>
              </a:rPr>
              <a:t>uymasını</a:t>
            </a:r>
            <a:r>
              <a:rPr lang="en-US" sz="1800" b="1" dirty="0">
                <a:latin typeface="Calibri"/>
                <a:ea typeface="Calibri"/>
                <a:cs typeface="Calibri"/>
                <a:sym typeface="Calibri"/>
              </a:rPr>
              <a:t> </a:t>
            </a:r>
            <a:r>
              <a:rPr lang="en-US" sz="1800" b="1" dirty="0" err="1">
                <a:latin typeface="Calibri"/>
                <a:ea typeface="Calibri"/>
                <a:cs typeface="Calibri"/>
                <a:sym typeface="Calibri"/>
              </a:rPr>
              <a:t>sağlayarak</a:t>
            </a:r>
            <a:r>
              <a:rPr lang="en-US" sz="1800" b="1" dirty="0">
                <a:latin typeface="Calibri"/>
                <a:ea typeface="Calibri"/>
                <a:cs typeface="Calibri"/>
                <a:sym typeface="Calibri"/>
              </a:rPr>
              <a:t> </a:t>
            </a:r>
            <a:r>
              <a:rPr lang="en-US" sz="1800" b="1" dirty="0" err="1">
                <a:latin typeface="Calibri"/>
                <a:ea typeface="Calibri"/>
                <a:cs typeface="Calibri"/>
                <a:sym typeface="Calibri"/>
              </a:rPr>
              <a:t>dikkatli</a:t>
            </a:r>
            <a:r>
              <a:rPr lang="en-US" sz="1800" b="1" dirty="0">
                <a:latin typeface="Calibri"/>
                <a:ea typeface="Calibri"/>
                <a:cs typeface="Calibri"/>
                <a:sym typeface="Calibri"/>
              </a:rPr>
              <a:t> </a:t>
            </a:r>
            <a:r>
              <a:rPr lang="en-US" sz="1800" b="1" dirty="0" err="1">
                <a:latin typeface="Calibri"/>
                <a:ea typeface="Calibri"/>
                <a:cs typeface="Calibri"/>
                <a:sym typeface="Calibri"/>
              </a:rPr>
              <a:t>olmalıdır</a:t>
            </a:r>
            <a:r>
              <a:rPr lang="en-US" sz="1800" b="1" dirty="0">
                <a:latin typeface="Calibri"/>
                <a:ea typeface="Calibri"/>
                <a:cs typeface="Calibri"/>
                <a:sym typeface="Calibri"/>
              </a:rPr>
              <a:t>.</a:t>
            </a:r>
            <a:endParaRPr dirty="0"/>
          </a:p>
        </p:txBody>
      </p:sp>
      <p:sp>
        <p:nvSpPr>
          <p:cNvPr id="172" name="Google Shape;17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None/>
            </a:pPr>
            <a:r>
              <a:rPr lang="en-US" dirty="0" err="1"/>
              <a:t>Fikir</a:t>
            </a:r>
            <a:r>
              <a:rPr lang="en-US" dirty="0"/>
              <a:t> </a:t>
            </a:r>
            <a:r>
              <a:rPr lang="en-US" dirty="0" err="1"/>
              <a:t>üretme</a:t>
            </a:r>
            <a:r>
              <a:rPr lang="en-US" dirty="0"/>
              <a:t> ve </a:t>
            </a:r>
            <a:r>
              <a:rPr lang="en-US" dirty="0" err="1"/>
              <a:t>konsept</a:t>
            </a:r>
            <a:r>
              <a:rPr lang="en-US" dirty="0"/>
              <a:t> </a:t>
            </a:r>
            <a:r>
              <a:rPr lang="en-US" dirty="0" err="1"/>
              <a:t>geliştirme</a:t>
            </a:r>
            <a:r>
              <a:rPr lang="en-US" dirty="0"/>
              <a:t>, </a:t>
            </a:r>
            <a:r>
              <a:rPr lang="en-US" dirty="0" err="1"/>
              <a:t>sürdürülebilir</a:t>
            </a:r>
            <a:r>
              <a:rPr lang="en-US" dirty="0"/>
              <a:t> </a:t>
            </a:r>
            <a:r>
              <a:rPr lang="en-US" dirty="0" err="1"/>
              <a:t>ayakkabı</a:t>
            </a:r>
            <a:r>
              <a:rPr lang="en-US" dirty="0"/>
              <a:t> </a:t>
            </a:r>
            <a:r>
              <a:rPr lang="en-US" dirty="0" err="1"/>
              <a:t>tasarımında</a:t>
            </a:r>
            <a:r>
              <a:rPr lang="en-US" dirty="0"/>
              <a:t> </a:t>
            </a:r>
            <a:r>
              <a:rPr lang="en-US" dirty="0" err="1"/>
              <a:t>temel</a:t>
            </a:r>
            <a:r>
              <a:rPr lang="en-US" dirty="0"/>
              <a:t> </a:t>
            </a:r>
            <a:r>
              <a:rPr lang="en-US" dirty="0" err="1"/>
              <a:t>aşamalardır</a:t>
            </a:r>
            <a:r>
              <a:rPr lang="en-US" dirty="0"/>
              <a:t> ve </a:t>
            </a:r>
            <a:r>
              <a:rPr lang="en-US" dirty="0" err="1"/>
              <a:t>yaratıcı</a:t>
            </a:r>
            <a:r>
              <a:rPr lang="en-US" dirty="0"/>
              <a:t> </a:t>
            </a:r>
            <a:r>
              <a:rPr lang="en-US" dirty="0" err="1"/>
              <a:t>fikirlerden</a:t>
            </a:r>
            <a:r>
              <a:rPr lang="en-US" dirty="0"/>
              <a:t> </a:t>
            </a:r>
            <a:r>
              <a:rPr lang="en-US" dirty="0" err="1"/>
              <a:t>sürdürülebilirlik</a:t>
            </a:r>
            <a:r>
              <a:rPr lang="en-US" dirty="0"/>
              <a:t> </a:t>
            </a:r>
            <a:r>
              <a:rPr lang="en-US" dirty="0" err="1"/>
              <a:t>ilkeleriyle</a:t>
            </a:r>
            <a:r>
              <a:rPr lang="en-US" dirty="0"/>
              <a:t> </a:t>
            </a:r>
            <a:r>
              <a:rPr lang="en-US" dirty="0" err="1"/>
              <a:t>uyumlu</a:t>
            </a:r>
            <a:r>
              <a:rPr lang="en-US" dirty="0"/>
              <a:t> </a:t>
            </a:r>
            <a:r>
              <a:rPr lang="en-US" dirty="0" err="1"/>
              <a:t>eyleme</a:t>
            </a:r>
            <a:r>
              <a:rPr lang="en-US" dirty="0"/>
              <a:t> </a:t>
            </a:r>
            <a:r>
              <a:rPr lang="en-US" dirty="0" err="1"/>
              <a:t>geçirilebilir</a:t>
            </a:r>
            <a:r>
              <a:rPr lang="en-US" dirty="0"/>
              <a:t> </a:t>
            </a:r>
            <a:r>
              <a:rPr lang="en-US" dirty="0" err="1"/>
              <a:t>konseptlere</a:t>
            </a:r>
            <a:r>
              <a:rPr lang="en-US" dirty="0"/>
              <a:t> </a:t>
            </a:r>
            <a:r>
              <a:rPr lang="en-US" dirty="0" err="1"/>
              <a:t>geçişi</a:t>
            </a:r>
            <a:r>
              <a:rPr lang="en-US" dirty="0"/>
              <a:t> </a:t>
            </a:r>
            <a:r>
              <a:rPr lang="en-US" dirty="0" err="1"/>
              <a:t>yönlendirir</a:t>
            </a:r>
            <a:r>
              <a:rPr lang="en-US" dirty="0"/>
              <a:t>. </a:t>
            </a:r>
            <a:r>
              <a:rPr lang="en-US" dirty="0" err="1"/>
              <a:t>Sistematik</a:t>
            </a:r>
            <a:r>
              <a:rPr lang="en-US" dirty="0"/>
              <a:t> </a:t>
            </a:r>
            <a:r>
              <a:rPr lang="en-US" dirty="0" err="1"/>
              <a:t>bir</a:t>
            </a:r>
            <a:r>
              <a:rPr lang="en-US" dirty="0"/>
              <a:t> </a:t>
            </a:r>
            <a:r>
              <a:rPr lang="en-US" dirty="0" err="1"/>
              <a:t>yaklaşım</a:t>
            </a:r>
            <a:r>
              <a:rPr lang="en-US" dirty="0"/>
              <a:t>, </a:t>
            </a:r>
            <a:r>
              <a:rPr lang="en-US" dirty="0" err="1"/>
              <a:t>araştırma</a:t>
            </a:r>
            <a:r>
              <a:rPr lang="en-US" dirty="0"/>
              <a:t>, </a:t>
            </a:r>
            <a:r>
              <a:rPr lang="en-US" dirty="0" err="1"/>
              <a:t>sürdürülebilirlik</a:t>
            </a:r>
            <a:r>
              <a:rPr lang="en-US" dirty="0"/>
              <a:t> </a:t>
            </a:r>
            <a:r>
              <a:rPr lang="en-US" dirty="0" err="1"/>
              <a:t>hedefleri</a:t>
            </a:r>
            <a:r>
              <a:rPr lang="en-US" dirty="0"/>
              <a:t> </a:t>
            </a:r>
            <a:r>
              <a:rPr lang="en-US" dirty="0" err="1"/>
              <a:t>belirleme</a:t>
            </a:r>
            <a:r>
              <a:rPr lang="en-US" dirty="0"/>
              <a:t>, </a:t>
            </a:r>
            <a:r>
              <a:rPr lang="en-US" dirty="0" err="1"/>
              <a:t>beyin</a:t>
            </a:r>
            <a:r>
              <a:rPr lang="en-US" dirty="0"/>
              <a:t> </a:t>
            </a:r>
            <a:r>
              <a:rPr lang="en-US" dirty="0" err="1"/>
              <a:t>fırtınası</a:t>
            </a:r>
            <a:r>
              <a:rPr lang="en-US" dirty="0"/>
              <a:t>, </a:t>
            </a:r>
            <a:r>
              <a:rPr lang="en-US" dirty="0" err="1"/>
              <a:t>ruh</a:t>
            </a:r>
            <a:r>
              <a:rPr lang="en-US" dirty="0"/>
              <a:t> </a:t>
            </a:r>
            <a:r>
              <a:rPr lang="en-US" dirty="0" err="1"/>
              <a:t>hali</a:t>
            </a:r>
            <a:r>
              <a:rPr lang="en-US" dirty="0"/>
              <a:t> </a:t>
            </a:r>
            <a:r>
              <a:rPr lang="en-US" dirty="0" err="1"/>
              <a:t>panoları</a:t>
            </a:r>
            <a:r>
              <a:rPr lang="en-US" dirty="0"/>
              <a:t>, </a:t>
            </a:r>
            <a:r>
              <a:rPr lang="en-US" dirty="0" err="1"/>
              <a:t>çizim</a:t>
            </a:r>
            <a:r>
              <a:rPr lang="en-US" dirty="0"/>
              <a:t>, </a:t>
            </a:r>
            <a:r>
              <a:rPr lang="en-US" dirty="0" err="1"/>
              <a:t>prototipleme</a:t>
            </a:r>
            <a:r>
              <a:rPr lang="en-US" dirty="0"/>
              <a:t>, </a:t>
            </a:r>
            <a:r>
              <a:rPr lang="en-US" dirty="0" err="1"/>
              <a:t>malzeme</a:t>
            </a:r>
            <a:r>
              <a:rPr lang="en-US" dirty="0"/>
              <a:t> </a:t>
            </a:r>
            <a:r>
              <a:rPr lang="en-US" dirty="0" err="1"/>
              <a:t>seçimi</a:t>
            </a:r>
            <a:r>
              <a:rPr lang="en-US" dirty="0"/>
              <a:t>, </a:t>
            </a:r>
            <a:r>
              <a:rPr lang="en-US" dirty="0" err="1"/>
              <a:t>işlevsellik</a:t>
            </a:r>
            <a:r>
              <a:rPr lang="en-US" dirty="0"/>
              <a:t>, </a:t>
            </a:r>
            <a:r>
              <a:rPr lang="en-US" dirty="0" err="1"/>
              <a:t>sökme</a:t>
            </a:r>
            <a:r>
              <a:rPr lang="en-US" dirty="0"/>
              <a:t> </a:t>
            </a:r>
            <a:r>
              <a:rPr lang="en-US" dirty="0" err="1"/>
              <a:t>tasarımı</a:t>
            </a:r>
            <a:r>
              <a:rPr lang="en-US" dirty="0"/>
              <a:t> (</a:t>
            </a:r>
            <a:r>
              <a:rPr lang="en-US" dirty="0" err="1"/>
              <a:t>DfD</a:t>
            </a:r>
            <a:r>
              <a:rPr lang="en-US" dirty="0"/>
              <a:t>), </a:t>
            </a:r>
            <a:r>
              <a:rPr lang="en-US" dirty="0" err="1"/>
              <a:t>iş</a:t>
            </a:r>
            <a:r>
              <a:rPr lang="en-US" dirty="0"/>
              <a:t> </a:t>
            </a:r>
            <a:r>
              <a:rPr lang="en-US" dirty="0" err="1"/>
              <a:t>birliği</a:t>
            </a:r>
            <a:r>
              <a:rPr lang="en-US" dirty="0"/>
              <a:t>, </a:t>
            </a:r>
            <a:r>
              <a:rPr lang="en-US" dirty="0" err="1"/>
              <a:t>geri</a:t>
            </a:r>
            <a:r>
              <a:rPr lang="en-US" dirty="0"/>
              <a:t> </a:t>
            </a:r>
            <a:r>
              <a:rPr lang="en-US" dirty="0" err="1"/>
              <a:t>bildirim</a:t>
            </a:r>
            <a:r>
              <a:rPr lang="en-US" dirty="0"/>
              <a:t>, </a:t>
            </a:r>
            <a:r>
              <a:rPr lang="en-US" dirty="0" err="1"/>
              <a:t>sürdürülebilirlik</a:t>
            </a:r>
            <a:r>
              <a:rPr lang="en-US" dirty="0"/>
              <a:t> </a:t>
            </a:r>
            <a:r>
              <a:rPr lang="en-US" dirty="0" err="1"/>
              <a:t>değerlendirmesi</a:t>
            </a:r>
            <a:r>
              <a:rPr lang="en-US" dirty="0"/>
              <a:t>, </a:t>
            </a:r>
            <a:r>
              <a:rPr lang="en-US" dirty="0" err="1"/>
              <a:t>yineleme</a:t>
            </a:r>
            <a:r>
              <a:rPr lang="en-US" dirty="0"/>
              <a:t>, </a:t>
            </a:r>
            <a:r>
              <a:rPr lang="en-US" dirty="0" err="1"/>
              <a:t>nihai</a:t>
            </a:r>
            <a:r>
              <a:rPr lang="en-US" dirty="0"/>
              <a:t> </a:t>
            </a:r>
            <a:r>
              <a:rPr lang="en-US" dirty="0" err="1"/>
              <a:t>konsept</a:t>
            </a:r>
            <a:r>
              <a:rPr lang="en-US" dirty="0"/>
              <a:t> </a:t>
            </a:r>
            <a:r>
              <a:rPr lang="en-US" dirty="0" err="1"/>
              <a:t>seçimi</a:t>
            </a:r>
            <a:r>
              <a:rPr lang="en-US" dirty="0"/>
              <a:t>, </a:t>
            </a:r>
            <a:r>
              <a:rPr lang="en-US" dirty="0" err="1"/>
              <a:t>detaylandırma</a:t>
            </a:r>
            <a:r>
              <a:rPr lang="en-US" dirty="0"/>
              <a:t>, </a:t>
            </a:r>
            <a:r>
              <a:rPr lang="en-US" dirty="0" err="1"/>
              <a:t>prototip</a:t>
            </a:r>
            <a:r>
              <a:rPr lang="en-US" dirty="0"/>
              <a:t> </a:t>
            </a:r>
            <a:r>
              <a:rPr lang="en-US" dirty="0" err="1"/>
              <a:t>testi</a:t>
            </a:r>
            <a:r>
              <a:rPr lang="en-US" dirty="0"/>
              <a:t>, </a:t>
            </a:r>
            <a:r>
              <a:rPr lang="en-US" dirty="0" err="1"/>
              <a:t>sunum</a:t>
            </a:r>
            <a:r>
              <a:rPr lang="en-US" dirty="0"/>
              <a:t> ve </a:t>
            </a:r>
            <a:r>
              <a:rPr lang="en-US" dirty="0" err="1"/>
              <a:t>dokümantasyonu</a:t>
            </a:r>
            <a:r>
              <a:rPr lang="en-US" dirty="0"/>
              <a:t> </a:t>
            </a:r>
            <a:r>
              <a:rPr lang="en-US" dirty="0" err="1"/>
              <a:t>içerir</a:t>
            </a:r>
            <a:r>
              <a:rPr lang="en-US" dirty="0"/>
              <a:t>. Bu </a:t>
            </a:r>
            <a:r>
              <a:rPr lang="en-US" dirty="0" err="1"/>
              <a:t>kapsamlı</a:t>
            </a:r>
            <a:r>
              <a:rPr lang="en-US" dirty="0"/>
              <a:t> </a:t>
            </a:r>
            <a:r>
              <a:rPr lang="en-US" dirty="0" err="1"/>
              <a:t>süreç</a:t>
            </a:r>
            <a:r>
              <a:rPr lang="en-US" dirty="0"/>
              <a:t>, </a:t>
            </a:r>
            <a:r>
              <a:rPr lang="en-US" dirty="0" err="1"/>
              <a:t>sürdürülebilir</a:t>
            </a:r>
            <a:r>
              <a:rPr lang="en-US" dirty="0"/>
              <a:t> </a:t>
            </a:r>
            <a:r>
              <a:rPr lang="en-US" dirty="0" err="1"/>
              <a:t>ayakkabı</a:t>
            </a:r>
            <a:r>
              <a:rPr lang="en-US" dirty="0"/>
              <a:t> </a:t>
            </a:r>
            <a:r>
              <a:rPr lang="en-US" dirty="0" err="1"/>
              <a:t>tasarımlarının</a:t>
            </a:r>
            <a:r>
              <a:rPr lang="en-US" dirty="0"/>
              <a:t> hem </a:t>
            </a:r>
            <a:r>
              <a:rPr lang="en-US" dirty="0" err="1"/>
              <a:t>çevreye</a:t>
            </a:r>
            <a:r>
              <a:rPr lang="en-US" dirty="0"/>
              <a:t> </a:t>
            </a:r>
            <a:r>
              <a:rPr lang="en-US" dirty="0" err="1"/>
              <a:t>duyarlı</a:t>
            </a:r>
            <a:r>
              <a:rPr lang="en-US" dirty="0"/>
              <a:t> </a:t>
            </a:r>
            <a:r>
              <a:rPr lang="en-US" dirty="0" err="1"/>
              <a:t>olmasını</a:t>
            </a:r>
            <a:r>
              <a:rPr lang="en-US" dirty="0"/>
              <a:t> hem de </a:t>
            </a:r>
            <a:r>
              <a:rPr lang="en-US" dirty="0" err="1"/>
              <a:t>stil</a:t>
            </a:r>
            <a:r>
              <a:rPr lang="en-US" dirty="0"/>
              <a:t> ve </a:t>
            </a:r>
            <a:r>
              <a:rPr lang="en-US" dirty="0" err="1"/>
              <a:t>sorumluluğa</a:t>
            </a:r>
            <a:r>
              <a:rPr lang="en-US" dirty="0"/>
              <a:t> </a:t>
            </a:r>
            <a:r>
              <a:rPr lang="en-US" dirty="0" err="1"/>
              <a:t>değer</a:t>
            </a:r>
            <a:r>
              <a:rPr lang="en-US" dirty="0"/>
              <a:t> </a:t>
            </a:r>
            <a:r>
              <a:rPr lang="en-US" dirty="0" err="1"/>
              <a:t>veren</a:t>
            </a:r>
            <a:r>
              <a:rPr lang="en-US" dirty="0"/>
              <a:t> </a:t>
            </a:r>
            <a:r>
              <a:rPr lang="en-US" dirty="0" err="1"/>
              <a:t>tüketiciler</a:t>
            </a:r>
            <a:r>
              <a:rPr lang="en-US" dirty="0"/>
              <a:t> </a:t>
            </a:r>
            <a:r>
              <a:rPr lang="en-US" dirty="0" err="1"/>
              <a:t>için</a:t>
            </a:r>
            <a:r>
              <a:rPr lang="en-US" dirty="0"/>
              <a:t> </a:t>
            </a:r>
            <a:r>
              <a:rPr lang="en-US" dirty="0" err="1"/>
              <a:t>çekici</a:t>
            </a:r>
            <a:r>
              <a:rPr lang="en-US" dirty="0"/>
              <a:t> </a:t>
            </a:r>
            <a:r>
              <a:rPr lang="en-US" dirty="0" err="1"/>
              <a:t>olmasını</a:t>
            </a:r>
            <a:r>
              <a:rPr lang="en-US" dirty="0"/>
              <a:t> </a:t>
            </a:r>
            <a:r>
              <a:rPr lang="en-US" dirty="0" err="1"/>
              <a:t>sağlar</a:t>
            </a:r>
            <a:r>
              <a:rPr lang="en-US" dirty="0"/>
              <a:t>.</a:t>
            </a:r>
            <a:endParaRPr dirty="0"/>
          </a:p>
        </p:txBody>
      </p:sp>
      <p:sp>
        <p:nvSpPr>
          <p:cNvPr id="203" name="Google Shape;2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tasarım</a:t>
            </a:r>
            <a:r>
              <a:rPr lang="en-US" sz="1800" dirty="0">
                <a:latin typeface="Calibri"/>
                <a:ea typeface="Calibri"/>
                <a:cs typeface="Calibri"/>
                <a:sym typeface="Calibri"/>
              </a:rPr>
              <a:t> </a:t>
            </a:r>
            <a:r>
              <a:rPr lang="en-US" sz="1800" dirty="0" err="1">
                <a:latin typeface="Calibri"/>
                <a:ea typeface="Calibri"/>
                <a:cs typeface="Calibri"/>
                <a:sym typeface="Calibri"/>
              </a:rPr>
              <a:t>konseptleri</a:t>
            </a:r>
            <a:r>
              <a:rPr lang="en-US" sz="1800" dirty="0">
                <a:latin typeface="Calibri"/>
                <a:ea typeface="Calibri"/>
                <a:cs typeface="Calibri"/>
                <a:sym typeface="Calibri"/>
              </a:rPr>
              <a:t> </a:t>
            </a:r>
            <a:r>
              <a:rPr lang="en-US" sz="1800" dirty="0" err="1">
                <a:latin typeface="Calibri"/>
                <a:ea typeface="Calibri"/>
                <a:cs typeface="Calibri"/>
                <a:sym typeface="Calibri"/>
              </a:rPr>
              <a:t>üretmek</a:t>
            </a:r>
            <a:r>
              <a:rPr lang="en-US" sz="1800" dirty="0">
                <a:latin typeface="Calibri"/>
                <a:ea typeface="Calibri"/>
                <a:cs typeface="Calibri"/>
                <a:sym typeface="Calibri"/>
              </a:rPr>
              <a:t> </a:t>
            </a:r>
            <a:r>
              <a:rPr lang="en-US" sz="1800" dirty="0" err="1">
                <a:latin typeface="Calibri"/>
                <a:ea typeface="Calibri"/>
                <a:cs typeface="Calibri"/>
                <a:sym typeface="Calibri"/>
              </a:rPr>
              <a:t>yaratıcı</a:t>
            </a:r>
            <a:r>
              <a:rPr lang="en-US" sz="1800" dirty="0">
                <a:latin typeface="Calibri"/>
                <a:ea typeface="Calibri"/>
                <a:cs typeface="Calibri"/>
                <a:sym typeface="Calibri"/>
              </a:rPr>
              <a:t> ve </a:t>
            </a:r>
            <a:r>
              <a:rPr lang="en-US" sz="1800" dirty="0" err="1">
                <a:latin typeface="Calibri"/>
                <a:ea typeface="Calibri"/>
                <a:cs typeface="Calibri"/>
                <a:sym typeface="Calibri"/>
              </a:rPr>
              <a:t>çevre</a:t>
            </a:r>
            <a:r>
              <a:rPr lang="en-US" sz="1800" dirty="0">
                <a:latin typeface="Calibri"/>
                <a:ea typeface="Calibri"/>
                <a:cs typeface="Calibri"/>
                <a:sym typeface="Calibri"/>
              </a:rPr>
              <a:t> </a:t>
            </a:r>
            <a:r>
              <a:rPr lang="en-US" sz="1800" dirty="0" err="1">
                <a:latin typeface="Calibri"/>
                <a:ea typeface="Calibri"/>
                <a:cs typeface="Calibri"/>
                <a:sym typeface="Calibri"/>
              </a:rPr>
              <a:t>bilincine</a:t>
            </a:r>
            <a:r>
              <a:rPr lang="en-US" sz="1800" dirty="0">
                <a:latin typeface="Calibri"/>
                <a:ea typeface="Calibri"/>
                <a:cs typeface="Calibri"/>
                <a:sym typeface="Calibri"/>
              </a:rPr>
              <a:t> </a:t>
            </a:r>
            <a:r>
              <a:rPr lang="en-US" sz="1800" dirty="0" err="1">
                <a:latin typeface="Calibri"/>
                <a:ea typeface="Calibri"/>
                <a:cs typeface="Calibri"/>
                <a:sym typeface="Calibri"/>
              </a:rPr>
              <a:t>sahip</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zihniyet</a:t>
            </a:r>
            <a:r>
              <a:rPr lang="en-US" sz="1800" dirty="0">
                <a:latin typeface="Calibri"/>
                <a:ea typeface="Calibri"/>
                <a:cs typeface="Calibri"/>
                <a:sym typeface="Calibri"/>
              </a:rPr>
              <a:t> </a:t>
            </a:r>
            <a:r>
              <a:rPr lang="en-US" sz="1800" dirty="0" err="1">
                <a:latin typeface="Calibri"/>
                <a:ea typeface="Calibri"/>
                <a:cs typeface="Calibri"/>
                <a:sym typeface="Calibri"/>
              </a:rPr>
              <a:t>gerektirir</a:t>
            </a:r>
            <a:r>
              <a:rPr lang="en-US" sz="1800" dirty="0">
                <a:latin typeface="Calibri"/>
                <a:ea typeface="Calibri"/>
                <a:cs typeface="Calibri"/>
                <a:sym typeface="Calibri"/>
              </a:rPr>
              <a:t>. Bu </a:t>
            </a:r>
            <a:r>
              <a:rPr lang="en-US" sz="1800" dirty="0" err="1">
                <a:latin typeface="Calibri"/>
                <a:ea typeface="Calibri"/>
                <a:cs typeface="Calibri"/>
                <a:sym typeface="Calibri"/>
              </a:rPr>
              <a:t>süreç</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sektöründeki</a:t>
            </a:r>
            <a:r>
              <a:rPr lang="en-US" sz="1800" dirty="0">
                <a:latin typeface="Calibri"/>
                <a:ea typeface="Calibri"/>
                <a:cs typeface="Calibri"/>
                <a:sym typeface="Calibri"/>
              </a:rPr>
              <a:t> </a:t>
            </a:r>
            <a:r>
              <a:rPr lang="en-US" sz="1800" dirty="0" err="1">
                <a:latin typeface="Calibri"/>
                <a:ea typeface="Calibri"/>
                <a:cs typeface="Calibri"/>
                <a:sym typeface="Calibri"/>
              </a:rPr>
              <a:t>sorunların</a:t>
            </a:r>
            <a:r>
              <a:rPr lang="en-US" sz="1800" dirty="0">
                <a:latin typeface="Calibri"/>
                <a:ea typeface="Calibri"/>
                <a:cs typeface="Calibri"/>
                <a:sym typeface="Calibri"/>
              </a:rPr>
              <a:t> </a:t>
            </a:r>
            <a:r>
              <a:rPr lang="en-US" sz="1800" dirty="0" err="1">
                <a:latin typeface="Calibri"/>
                <a:ea typeface="Calibri"/>
                <a:cs typeface="Calibri"/>
                <a:sym typeface="Calibri"/>
              </a:rPr>
              <a:t>tanımlanması</a:t>
            </a:r>
            <a:r>
              <a:rPr lang="en-US" sz="1800" dirty="0">
                <a:latin typeface="Calibri"/>
                <a:ea typeface="Calibri"/>
                <a:cs typeface="Calibri"/>
                <a:sym typeface="Calibri"/>
              </a:rPr>
              <a:t>, </a:t>
            </a:r>
            <a:r>
              <a:rPr lang="en-US" sz="1800" dirty="0" err="1">
                <a:latin typeface="Calibri"/>
                <a:ea typeface="Calibri"/>
                <a:cs typeface="Calibri"/>
                <a:sym typeface="Calibri"/>
              </a:rPr>
              <a:t>sürdürülebilirlik</a:t>
            </a:r>
            <a:r>
              <a:rPr lang="en-US" sz="1800" dirty="0">
                <a:latin typeface="Calibri"/>
                <a:ea typeface="Calibri"/>
                <a:cs typeface="Calibri"/>
                <a:sym typeface="Calibri"/>
              </a:rPr>
              <a:t> </a:t>
            </a:r>
            <a:r>
              <a:rPr lang="en-US" sz="1800" dirty="0" err="1">
                <a:latin typeface="Calibri"/>
                <a:ea typeface="Calibri"/>
                <a:cs typeface="Calibri"/>
                <a:sym typeface="Calibri"/>
              </a:rPr>
              <a:t>brifinginin</a:t>
            </a:r>
            <a:r>
              <a:rPr lang="en-US" sz="1800" dirty="0">
                <a:latin typeface="Calibri"/>
                <a:ea typeface="Calibri"/>
                <a:cs typeface="Calibri"/>
                <a:sym typeface="Calibri"/>
              </a:rPr>
              <a:t> </a:t>
            </a:r>
            <a:r>
              <a:rPr lang="en-US" sz="1800" dirty="0" err="1">
                <a:latin typeface="Calibri"/>
                <a:ea typeface="Calibri"/>
                <a:cs typeface="Calibri"/>
                <a:sym typeface="Calibri"/>
              </a:rPr>
              <a:t>tanımlanması</a:t>
            </a:r>
            <a:r>
              <a:rPr lang="en-US" sz="1800" dirty="0">
                <a:latin typeface="Calibri"/>
                <a:ea typeface="Calibri"/>
                <a:cs typeface="Calibri"/>
                <a:sym typeface="Calibri"/>
              </a:rPr>
              <a:t> ve </a:t>
            </a:r>
            <a:r>
              <a:rPr lang="en-US" sz="1800" dirty="0" err="1">
                <a:latin typeface="Calibri"/>
                <a:ea typeface="Calibri"/>
                <a:cs typeface="Calibri"/>
                <a:sym typeface="Calibri"/>
              </a:rPr>
              <a:t>doğadan</a:t>
            </a:r>
            <a:r>
              <a:rPr lang="en-US" sz="1800" dirty="0">
                <a:latin typeface="Calibri"/>
                <a:ea typeface="Calibri"/>
                <a:cs typeface="Calibri"/>
                <a:sym typeface="Calibri"/>
              </a:rPr>
              <a:t> </a:t>
            </a:r>
            <a:r>
              <a:rPr lang="en-US" sz="1800" dirty="0" err="1">
                <a:latin typeface="Calibri"/>
                <a:ea typeface="Calibri"/>
                <a:cs typeface="Calibri"/>
                <a:sym typeface="Calibri"/>
              </a:rPr>
              <a:t>ilham</a:t>
            </a:r>
            <a:r>
              <a:rPr lang="en-US" sz="1800" dirty="0">
                <a:latin typeface="Calibri"/>
                <a:ea typeface="Calibri"/>
                <a:cs typeface="Calibri"/>
                <a:sym typeface="Calibri"/>
              </a:rPr>
              <a:t> </a:t>
            </a:r>
            <a:r>
              <a:rPr lang="en-US" sz="1800" dirty="0" err="1">
                <a:latin typeface="Calibri"/>
                <a:ea typeface="Calibri"/>
                <a:cs typeface="Calibri"/>
                <a:sym typeface="Calibri"/>
              </a:rPr>
              <a:t>alınmasıyla</a:t>
            </a:r>
            <a:r>
              <a:rPr lang="en-US" sz="1800" dirty="0">
                <a:latin typeface="Calibri"/>
                <a:ea typeface="Calibri"/>
                <a:cs typeface="Calibri"/>
                <a:sym typeface="Calibri"/>
              </a:rPr>
              <a:t> </a:t>
            </a:r>
            <a:r>
              <a:rPr lang="en-US" sz="1800" dirty="0" err="1">
                <a:latin typeface="Calibri"/>
                <a:ea typeface="Calibri"/>
                <a:cs typeface="Calibri"/>
                <a:sym typeface="Calibri"/>
              </a:rPr>
              <a:t>başlar</a:t>
            </a:r>
            <a:r>
              <a:rPr lang="en-US" sz="1800" dirty="0">
                <a:latin typeface="Calibri"/>
                <a:ea typeface="Calibri"/>
                <a:cs typeface="Calibri"/>
                <a:sym typeface="Calibri"/>
              </a:rPr>
              <a:t> (</a:t>
            </a:r>
            <a:r>
              <a:rPr lang="en-US" sz="1800" dirty="0" err="1">
                <a:latin typeface="Calibri"/>
                <a:ea typeface="Calibri"/>
                <a:cs typeface="Calibri"/>
                <a:sym typeface="Calibri"/>
              </a:rPr>
              <a:t>biyomimikri</a:t>
            </a:r>
            <a:r>
              <a:rPr lang="en-US" sz="1800" dirty="0">
                <a:latin typeface="Calibri"/>
                <a:ea typeface="Calibri"/>
                <a:cs typeface="Calibri"/>
                <a:sym typeface="Calibri"/>
              </a:rPr>
              <a:t>). </a:t>
            </a:r>
            <a:r>
              <a:rPr lang="en-US" sz="1800" dirty="0" err="1">
                <a:latin typeface="Calibri"/>
                <a:ea typeface="Calibri"/>
                <a:cs typeface="Calibri"/>
                <a:sym typeface="Calibri"/>
              </a:rPr>
              <a:t>döngüsel</a:t>
            </a:r>
            <a:r>
              <a:rPr lang="en-US" sz="1800" dirty="0">
                <a:latin typeface="Calibri"/>
                <a:ea typeface="Calibri"/>
                <a:cs typeface="Calibri"/>
                <a:sym typeface="Calibri"/>
              </a:rPr>
              <a:t> </a:t>
            </a:r>
            <a:r>
              <a:rPr lang="en-US" sz="1800" dirty="0" err="1">
                <a:latin typeface="Calibri"/>
                <a:ea typeface="Calibri"/>
                <a:cs typeface="Calibri"/>
                <a:sym typeface="Calibri"/>
              </a:rPr>
              <a:t>ekonomiyi</a:t>
            </a:r>
            <a:r>
              <a:rPr lang="en-US" sz="1800" dirty="0">
                <a:latin typeface="Calibri"/>
                <a:ea typeface="Calibri"/>
                <a:cs typeface="Calibri"/>
                <a:sym typeface="Calibri"/>
              </a:rPr>
              <a:t> </a:t>
            </a:r>
            <a:r>
              <a:rPr lang="en-US" sz="1800" dirty="0" err="1">
                <a:latin typeface="Calibri"/>
                <a:ea typeface="Calibri"/>
                <a:cs typeface="Calibri"/>
                <a:sym typeface="Calibri"/>
              </a:rPr>
              <a:t>benimsemek</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malzemeleri</a:t>
            </a:r>
            <a:r>
              <a:rPr lang="en-US" sz="1800" dirty="0">
                <a:latin typeface="Calibri"/>
                <a:ea typeface="Calibri"/>
                <a:cs typeface="Calibri"/>
                <a:sym typeface="Calibri"/>
              </a:rPr>
              <a:t> </a:t>
            </a:r>
            <a:r>
              <a:rPr lang="en-US" sz="1800" dirty="0" err="1">
                <a:latin typeface="Calibri"/>
                <a:ea typeface="Calibri"/>
                <a:cs typeface="Calibri"/>
                <a:sym typeface="Calibri"/>
              </a:rPr>
              <a:t>keşfetmek</a:t>
            </a:r>
            <a:r>
              <a:rPr lang="en-US" sz="1800" dirty="0">
                <a:latin typeface="Calibri"/>
                <a:ea typeface="Calibri"/>
                <a:cs typeface="Calibri"/>
                <a:sym typeface="Calibri"/>
              </a:rPr>
              <a:t>, </a:t>
            </a:r>
            <a:r>
              <a:rPr lang="en-US" sz="1800" dirty="0" err="1">
                <a:latin typeface="Calibri"/>
                <a:ea typeface="Calibri"/>
                <a:cs typeface="Calibri"/>
                <a:sym typeface="Calibri"/>
              </a:rPr>
              <a:t>yerel</a:t>
            </a:r>
            <a:r>
              <a:rPr lang="en-US" sz="1800" dirty="0">
                <a:latin typeface="Calibri"/>
                <a:ea typeface="Calibri"/>
                <a:cs typeface="Calibri"/>
                <a:sym typeface="Calibri"/>
              </a:rPr>
              <a:t> </a:t>
            </a:r>
            <a:r>
              <a:rPr lang="en-US" sz="1800" dirty="0" err="1">
                <a:latin typeface="Calibri"/>
                <a:ea typeface="Calibri"/>
                <a:cs typeface="Calibri"/>
                <a:sym typeface="Calibri"/>
              </a:rPr>
              <a:t>kaynakları</a:t>
            </a:r>
            <a:r>
              <a:rPr lang="en-US" sz="1800" dirty="0">
                <a:latin typeface="Calibri"/>
                <a:ea typeface="Calibri"/>
                <a:cs typeface="Calibri"/>
                <a:sym typeface="Calibri"/>
              </a:rPr>
              <a:t> </a:t>
            </a:r>
            <a:r>
              <a:rPr lang="en-US" sz="1800" dirty="0" err="1">
                <a:latin typeface="Calibri"/>
                <a:ea typeface="Calibri"/>
                <a:cs typeface="Calibri"/>
                <a:sym typeface="Calibri"/>
              </a:rPr>
              <a:t>tercih</a:t>
            </a:r>
            <a:r>
              <a:rPr lang="en-US" sz="1800" dirty="0">
                <a:latin typeface="Calibri"/>
                <a:ea typeface="Calibri"/>
                <a:cs typeface="Calibri"/>
                <a:sym typeface="Calibri"/>
              </a:rPr>
              <a:t> </a:t>
            </a:r>
            <a:r>
              <a:rPr lang="en-US" sz="1800" dirty="0" err="1">
                <a:latin typeface="Calibri"/>
                <a:ea typeface="Calibri"/>
                <a:cs typeface="Calibri"/>
                <a:sym typeface="Calibri"/>
              </a:rPr>
              <a:t>etmek</a:t>
            </a:r>
            <a:r>
              <a:rPr lang="en-US" sz="1800" dirty="0">
                <a:latin typeface="Calibri"/>
                <a:ea typeface="Calibri"/>
                <a:cs typeface="Calibri"/>
                <a:sym typeface="Calibri"/>
              </a:rPr>
              <a:t>, </a:t>
            </a:r>
            <a:r>
              <a:rPr lang="en-US" sz="1800" dirty="0" err="1">
                <a:latin typeface="Calibri"/>
                <a:ea typeface="Calibri"/>
                <a:cs typeface="Calibri"/>
                <a:sym typeface="Calibri"/>
              </a:rPr>
              <a:t>sıfır</a:t>
            </a:r>
            <a:r>
              <a:rPr lang="en-US" sz="1800" dirty="0">
                <a:latin typeface="Calibri"/>
                <a:ea typeface="Calibri"/>
                <a:cs typeface="Calibri"/>
                <a:sym typeface="Calibri"/>
              </a:rPr>
              <a:t> </a:t>
            </a:r>
            <a:r>
              <a:rPr lang="en-US" sz="1800" dirty="0" err="1">
                <a:latin typeface="Calibri"/>
                <a:ea typeface="Calibri"/>
                <a:cs typeface="Calibri"/>
                <a:sym typeface="Calibri"/>
              </a:rPr>
              <a:t>atık</a:t>
            </a:r>
            <a:r>
              <a:rPr lang="en-US" sz="1800" dirty="0">
                <a:latin typeface="Calibri"/>
                <a:ea typeface="Calibri"/>
                <a:cs typeface="Calibri"/>
                <a:sym typeface="Calibri"/>
              </a:rPr>
              <a:t>, </a:t>
            </a:r>
            <a:r>
              <a:rPr lang="en-US" sz="1800" dirty="0" err="1">
                <a:latin typeface="Calibri"/>
                <a:ea typeface="Calibri"/>
                <a:cs typeface="Calibri"/>
                <a:sym typeface="Calibri"/>
              </a:rPr>
              <a:t>modüler</a:t>
            </a:r>
            <a:r>
              <a:rPr lang="en-US" sz="1800" dirty="0">
                <a:latin typeface="Calibri"/>
                <a:ea typeface="Calibri"/>
                <a:cs typeface="Calibri"/>
                <a:sym typeface="Calibri"/>
              </a:rPr>
              <a:t> </a:t>
            </a:r>
            <a:r>
              <a:rPr lang="en-US" sz="1800" dirty="0" err="1">
                <a:latin typeface="Calibri"/>
                <a:ea typeface="Calibri"/>
                <a:cs typeface="Calibri"/>
                <a:sym typeface="Calibri"/>
              </a:rPr>
              <a:t>tasarım</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boyalar</a:t>
            </a:r>
            <a:r>
              <a:rPr lang="en-US" sz="1800" dirty="0">
                <a:latin typeface="Calibri"/>
                <a:ea typeface="Calibri"/>
                <a:cs typeface="Calibri"/>
                <a:sym typeface="Calibri"/>
              </a:rPr>
              <a:t> ve </a:t>
            </a:r>
            <a:r>
              <a:rPr lang="en-US" sz="1800" dirty="0" err="1">
                <a:latin typeface="Calibri"/>
                <a:ea typeface="Calibri"/>
                <a:cs typeface="Calibri"/>
                <a:sym typeface="Calibri"/>
              </a:rPr>
              <a:t>finisajlar</a:t>
            </a:r>
            <a:r>
              <a:rPr lang="en-US" sz="1800" dirty="0">
                <a:latin typeface="Calibri"/>
                <a:ea typeface="Calibri"/>
                <a:cs typeface="Calibri"/>
                <a:sym typeface="Calibri"/>
              </a:rPr>
              <a:t>, </a:t>
            </a:r>
            <a:r>
              <a:rPr lang="en-US" sz="1800" dirty="0" err="1">
                <a:latin typeface="Calibri"/>
                <a:ea typeface="Calibri"/>
                <a:cs typeface="Calibri"/>
                <a:sym typeface="Calibri"/>
              </a:rPr>
              <a:t>kültürel</a:t>
            </a:r>
            <a:r>
              <a:rPr lang="en-US" sz="1800" dirty="0">
                <a:latin typeface="Calibri"/>
                <a:ea typeface="Calibri"/>
                <a:cs typeface="Calibri"/>
                <a:sym typeface="Calibri"/>
              </a:rPr>
              <a:t> ve </a:t>
            </a:r>
            <a:r>
              <a:rPr lang="en-US" sz="1800" dirty="0" err="1">
                <a:latin typeface="Calibri"/>
                <a:ea typeface="Calibri"/>
                <a:cs typeface="Calibri"/>
                <a:sym typeface="Calibri"/>
              </a:rPr>
              <a:t>etik</a:t>
            </a:r>
            <a:r>
              <a:rPr lang="en-US" sz="1800" dirty="0">
                <a:latin typeface="Calibri"/>
                <a:ea typeface="Calibri"/>
                <a:cs typeface="Calibri"/>
                <a:sym typeface="Calibri"/>
              </a:rPr>
              <a:t> </a:t>
            </a:r>
            <a:r>
              <a:rPr lang="en-US" sz="1800" dirty="0" err="1">
                <a:latin typeface="Calibri"/>
                <a:ea typeface="Calibri"/>
                <a:cs typeface="Calibri"/>
                <a:sym typeface="Calibri"/>
              </a:rPr>
              <a:t>etkiler</a:t>
            </a:r>
            <a:r>
              <a:rPr lang="en-US" sz="1800" dirty="0">
                <a:latin typeface="Calibri"/>
                <a:ea typeface="Calibri"/>
                <a:cs typeface="Calibri"/>
                <a:sym typeface="Calibri"/>
              </a:rPr>
              <a:t>, </a:t>
            </a:r>
            <a:r>
              <a:rPr lang="en-US" sz="1800" dirty="0" err="1">
                <a:latin typeface="Calibri"/>
                <a:ea typeface="Calibri"/>
                <a:cs typeface="Calibri"/>
                <a:sym typeface="Calibri"/>
              </a:rPr>
              <a:t>onarılabilirlik</a:t>
            </a:r>
            <a:r>
              <a:rPr lang="en-US" sz="1800" dirty="0">
                <a:latin typeface="Calibri"/>
                <a:ea typeface="Calibri"/>
                <a:cs typeface="Calibri"/>
                <a:sym typeface="Calibri"/>
              </a:rPr>
              <a:t>, </a:t>
            </a:r>
            <a:r>
              <a:rPr lang="en-US" sz="1800" dirty="0" err="1">
                <a:latin typeface="Calibri"/>
                <a:ea typeface="Calibri"/>
                <a:cs typeface="Calibri"/>
                <a:sym typeface="Calibri"/>
              </a:rPr>
              <a:t>şeffaflık</a:t>
            </a:r>
            <a:r>
              <a:rPr lang="en-US" sz="1800" dirty="0">
                <a:latin typeface="Calibri"/>
                <a:ea typeface="Calibri"/>
                <a:cs typeface="Calibri"/>
                <a:sym typeface="Calibri"/>
              </a:rPr>
              <a:t>, </a:t>
            </a:r>
            <a:r>
              <a:rPr lang="en-US" sz="1800" dirty="0" err="1">
                <a:latin typeface="Calibri"/>
                <a:ea typeface="Calibri"/>
                <a:cs typeface="Calibri"/>
                <a:sym typeface="Calibri"/>
              </a:rPr>
              <a:t>işlevsellik</a:t>
            </a:r>
            <a:r>
              <a:rPr lang="en-US" sz="1800" dirty="0">
                <a:latin typeface="Calibri"/>
                <a:ea typeface="Calibri"/>
                <a:cs typeface="Calibri"/>
                <a:sym typeface="Calibri"/>
              </a:rPr>
              <a:t>, </a:t>
            </a:r>
            <a:r>
              <a:rPr lang="en-US" sz="1800" dirty="0" err="1">
                <a:latin typeface="Calibri"/>
                <a:ea typeface="Calibri"/>
                <a:cs typeface="Calibri"/>
                <a:sym typeface="Calibri"/>
              </a:rPr>
              <a:t>kullanıcı</a:t>
            </a:r>
            <a:r>
              <a:rPr lang="en-US" sz="1800" dirty="0">
                <a:latin typeface="Calibri"/>
                <a:ea typeface="Calibri"/>
                <a:cs typeface="Calibri"/>
                <a:sym typeface="Calibri"/>
              </a:rPr>
              <a:t> </a:t>
            </a:r>
            <a:r>
              <a:rPr lang="en-US" sz="1800" dirty="0" err="1">
                <a:latin typeface="Calibri"/>
                <a:ea typeface="Calibri"/>
                <a:cs typeface="Calibri"/>
                <a:sym typeface="Calibri"/>
              </a:rPr>
              <a:t>merkezli</a:t>
            </a:r>
            <a:r>
              <a:rPr lang="en-US" sz="1800" dirty="0">
                <a:latin typeface="Calibri"/>
                <a:ea typeface="Calibri"/>
                <a:cs typeface="Calibri"/>
                <a:sym typeface="Calibri"/>
              </a:rPr>
              <a:t> </a:t>
            </a:r>
            <a:r>
              <a:rPr lang="en-US" sz="1800" dirty="0" err="1">
                <a:latin typeface="Calibri"/>
                <a:ea typeface="Calibri"/>
                <a:cs typeface="Calibri"/>
                <a:sym typeface="Calibri"/>
              </a:rPr>
              <a:t>tasarım</a:t>
            </a:r>
            <a:r>
              <a:rPr lang="en-US" sz="1800" dirty="0">
                <a:latin typeface="Calibri"/>
                <a:ea typeface="Calibri"/>
                <a:cs typeface="Calibri"/>
                <a:sym typeface="Calibri"/>
              </a:rPr>
              <a:t>, </a:t>
            </a:r>
            <a:r>
              <a:rPr lang="en-US" sz="1800" dirty="0" err="1">
                <a:latin typeface="Calibri"/>
                <a:ea typeface="Calibri"/>
                <a:cs typeface="Calibri"/>
                <a:sym typeface="Calibri"/>
              </a:rPr>
              <a:t>iş</a:t>
            </a:r>
            <a:r>
              <a:rPr lang="en-US" sz="1800" dirty="0">
                <a:latin typeface="Calibri"/>
                <a:ea typeface="Calibri"/>
                <a:cs typeface="Calibri"/>
                <a:sym typeface="Calibri"/>
              </a:rPr>
              <a:t> </a:t>
            </a:r>
            <a:r>
              <a:rPr lang="en-US" sz="1800" dirty="0" err="1">
                <a:latin typeface="Calibri"/>
                <a:ea typeface="Calibri"/>
                <a:cs typeface="Calibri"/>
                <a:sym typeface="Calibri"/>
              </a:rPr>
              <a:t>birliği</a:t>
            </a:r>
            <a:r>
              <a:rPr lang="en-US" sz="1800" dirty="0">
                <a:latin typeface="Calibri"/>
                <a:ea typeface="Calibri"/>
                <a:cs typeface="Calibri"/>
                <a:sym typeface="Calibri"/>
              </a:rPr>
              <a:t>, </a:t>
            </a:r>
            <a:r>
              <a:rPr lang="en-US" sz="1800" dirty="0" err="1">
                <a:latin typeface="Calibri"/>
                <a:ea typeface="Calibri"/>
                <a:cs typeface="Calibri"/>
                <a:sym typeface="Calibri"/>
              </a:rPr>
              <a:t>yaşam</a:t>
            </a:r>
            <a:r>
              <a:rPr lang="en-US" sz="1800" dirty="0">
                <a:latin typeface="Calibri"/>
                <a:ea typeface="Calibri"/>
                <a:cs typeface="Calibri"/>
                <a:sym typeface="Calibri"/>
              </a:rPr>
              <a:t> </a:t>
            </a:r>
            <a:r>
              <a:rPr lang="en-US" sz="1800" dirty="0" err="1">
                <a:latin typeface="Calibri"/>
                <a:ea typeface="Calibri"/>
                <a:cs typeface="Calibri"/>
                <a:sym typeface="Calibri"/>
              </a:rPr>
              <a:t>döngüsü</a:t>
            </a:r>
            <a:r>
              <a:rPr lang="en-US" sz="1800" dirty="0">
                <a:latin typeface="Calibri"/>
                <a:ea typeface="Calibri"/>
                <a:cs typeface="Calibri"/>
                <a:sym typeface="Calibri"/>
              </a:rPr>
              <a:t> </a:t>
            </a:r>
            <a:r>
              <a:rPr lang="en-US" sz="1800" dirty="0" err="1">
                <a:latin typeface="Calibri"/>
                <a:ea typeface="Calibri"/>
                <a:cs typeface="Calibri"/>
                <a:sym typeface="Calibri"/>
              </a:rPr>
              <a:t>değerlendirmesi</a:t>
            </a:r>
            <a:r>
              <a:rPr lang="en-US" sz="1800" dirty="0">
                <a:latin typeface="Calibri"/>
                <a:ea typeface="Calibri"/>
                <a:cs typeface="Calibri"/>
                <a:sym typeface="Calibri"/>
              </a:rPr>
              <a:t> (LCA), trend </a:t>
            </a:r>
            <a:r>
              <a:rPr lang="en-US" sz="1800" dirty="0" err="1">
                <a:latin typeface="Calibri"/>
                <a:ea typeface="Calibri"/>
                <a:cs typeface="Calibri"/>
                <a:sym typeface="Calibri"/>
              </a:rPr>
              <a:t>tahmini</a:t>
            </a:r>
            <a:r>
              <a:rPr lang="en-US" sz="1800" dirty="0">
                <a:latin typeface="Calibri"/>
                <a:ea typeface="Calibri"/>
                <a:cs typeface="Calibri"/>
                <a:sym typeface="Calibri"/>
              </a:rPr>
              <a:t>, </a:t>
            </a:r>
            <a:r>
              <a:rPr lang="en-US" sz="1800" dirty="0" err="1">
                <a:latin typeface="Calibri"/>
                <a:ea typeface="Calibri"/>
                <a:cs typeface="Calibri"/>
                <a:sym typeface="Calibri"/>
              </a:rPr>
              <a:t>disiplinler</a:t>
            </a:r>
            <a:r>
              <a:rPr lang="en-US" sz="1800" dirty="0">
                <a:latin typeface="Calibri"/>
                <a:ea typeface="Calibri"/>
                <a:cs typeface="Calibri"/>
                <a:sym typeface="Calibri"/>
              </a:rPr>
              <a:t> </a:t>
            </a:r>
            <a:r>
              <a:rPr lang="en-US" sz="1800" dirty="0" err="1">
                <a:latin typeface="Calibri"/>
                <a:ea typeface="Calibri"/>
                <a:cs typeface="Calibri"/>
                <a:sym typeface="Calibri"/>
              </a:rPr>
              <a:t>arası</a:t>
            </a:r>
            <a:r>
              <a:rPr lang="en-US" sz="1800" dirty="0">
                <a:latin typeface="Calibri"/>
                <a:ea typeface="Calibri"/>
                <a:cs typeface="Calibri"/>
                <a:sym typeface="Calibri"/>
              </a:rPr>
              <a:t> </a:t>
            </a:r>
            <a:r>
              <a:rPr lang="en-US" sz="1800" dirty="0" err="1">
                <a:latin typeface="Calibri"/>
                <a:ea typeface="Calibri"/>
                <a:cs typeface="Calibri"/>
                <a:sym typeface="Calibri"/>
              </a:rPr>
              <a:t>içgörüler</a:t>
            </a:r>
            <a:r>
              <a:rPr lang="en-US" sz="1800" dirty="0">
                <a:latin typeface="Calibri"/>
                <a:ea typeface="Calibri"/>
                <a:cs typeface="Calibri"/>
                <a:sym typeface="Calibri"/>
              </a:rPr>
              <a:t>, </a:t>
            </a:r>
            <a:r>
              <a:rPr lang="en-US" sz="1800" dirty="0" err="1">
                <a:latin typeface="Calibri"/>
                <a:ea typeface="Calibri"/>
                <a:cs typeface="Calibri"/>
                <a:sym typeface="Calibri"/>
              </a:rPr>
              <a:t>prototipleme</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bildirim</a:t>
            </a:r>
            <a:r>
              <a:rPr lang="en-US" sz="1800" dirty="0">
                <a:latin typeface="Calibri"/>
                <a:ea typeface="Calibri"/>
                <a:cs typeface="Calibri"/>
                <a:sym typeface="Calibri"/>
              </a:rPr>
              <a:t> ve </a:t>
            </a:r>
            <a:r>
              <a:rPr lang="en-US" sz="1800" dirty="0" err="1">
                <a:latin typeface="Calibri"/>
                <a:ea typeface="Calibri"/>
                <a:cs typeface="Calibri"/>
                <a:sym typeface="Calibri"/>
              </a:rPr>
              <a:t>yinelemeli</a:t>
            </a:r>
            <a:r>
              <a:rPr lang="en-US" sz="1800" dirty="0">
                <a:latin typeface="Calibri"/>
                <a:ea typeface="Calibri"/>
                <a:cs typeface="Calibri"/>
                <a:sym typeface="Calibri"/>
              </a:rPr>
              <a:t> </a:t>
            </a:r>
            <a:r>
              <a:rPr lang="en-US" sz="1800" dirty="0" err="1">
                <a:latin typeface="Calibri"/>
                <a:ea typeface="Calibri"/>
                <a:cs typeface="Calibri"/>
                <a:sym typeface="Calibri"/>
              </a:rPr>
              <a:t>tasarım</a:t>
            </a:r>
            <a:r>
              <a:rPr lang="en-US" sz="1800" dirty="0">
                <a:latin typeface="Calibri"/>
                <a:ea typeface="Calibri"/>
                <a:cs typeface="Calibri"/>
                <a:sym typeface="Calibri"/>
              </a:rPr>
              <a:t> </a:t>
            </a:r>
            <a:r>
              <a:rPr lang="en-US" sz="1800" dirty="0" err="1">
                <a:latin typeface="Calibri"/>
                <a:ea typeface="Calibri"/>
                <a:cs typeface="Calibri"/>
                <a:sym typeface="Calibri"/>
              </a:rPr>
              <a:t>hepsi</a:t>
            </a:r>
            <a:r>
              <a:rPr lang="en-US" sz="1800" dirty="0">
                <a:latin typeface="Calibri"/>
                <a:ea typeface="Calibri"/>
                <a:cs typeface="Calibri"/>
                <a:sym typeface="Calibri"/>
              </a:rPr>
              <a:t> </a:t>
            </a:r>
            <a:r>
              <a:rPr lang="en-US" sz="1800" dirty="0" err="1">
                <a:latin typeface="Calibri"/>
                <a:ea typeface="Calibri"/>
                <a:cs typeface="Calibri"/>
                <a:sym typeface="Calibri"/>
              </a:rPr>
              <a:t>temel</a:t>
            </a:r>
            <a:r>
              <a:rPr lang="en-US" sz="1800" dirty="0">
                <a:latin typeface="Calibri"/>
                <a:ea typeface="Calibri"/>
                <a:cs typeface="Calibri"/>
                <a:sym typeface="Calibri"/>
              </a:rPr>
              <a:t> </a:t>
            </a:r>
            <a:r>
              <a:rPr lang="en-US" sz="1800" dirty="0" err="1">
                <a:latin typeface="Calibri"/>
                <a:ea typeface="Calibri"/>
                <a:cs typeface="Calibri"/>
                <a:sym typeface="Calibri"/>
              </a:rPr>
              <a:t>hususlardır</a:t>
            </a:r>
            <a:r>
              <a:rPr lang="en-US" sz="1800" dirty="0">
                <a:latin typeface="Calibri"/>
                <a:ea typeface="Calibri"/>
                <a:cs typeface="Calibri"/>
                <a:sym typeface="Calibri"/>
              </a:rPr>
              <a:t>. Bu </a:t>
            </a:r>
            <a:r>
              <a:rPr lang="en-US" sz="1800" dirty="0" err="1">
                <a:latin typeface="Calibri"/>
                <a:ea typeface="Calibri"/>
                <a:cs typeface="Calibri"/>
                <a:sym typeface="Calibri"/>
              </a:rPr>
              <a:t>teknikleri</a:t>
            </a:r>
            <a:r>
              <a:rPr lang="en-US" sz="1800" dirty="0">
                <a:latin typeface="Calibri"/>
                <a:ea typeface="Calibri"/>
                <a:cs typeface="Calibri"/>
                <a:sym typeface="Calibri"/>
              </a:rPr>
              <a:t> ve </a:t>
            </a:r>
            <a:r>
              <a:rPr lang="en-US" sz="1800" dirty="0" err="1">
                <a:latin typeface="Calibri"/>
                <a:ea typeface="Calibri"/>
                <a:cs typeface="Calibri"/>
                <a:sym typeface="Calibri"/>
              </a:rPr>
              <a:t>faktörleri</a:t>
            </a:r>
            <a:r>
              <a:rPr lang="en-US" sz="1800" dirty="0">
                <a:latin typeface="Calibri"/>
                <a:ea typeface="Calibri"/>
                <a:cs typeface="Calibri"/>
                <a:sym typeface="Calibri"/>
              </a:rPr>
              <a:t> </a:t>
            </a:r>
            <a:r>
              <a:rPr lang="en-US" sz="1800" dirty="0" err="1">
                <a:latin typeface="Calibri"/>
                <a:ea typeface="Calibri"/>
                <a:cs typeface="Calibri"/>
                <a:sym typeface="Calibri"/>
              </a:rPr>
              <a:t>entegre</a:t>
            </a:r>
            <a:r>
              <a:rPr lang="en-US" sz="1800" dirty="0">
                <a:latin typeface="Calibri"/>
                <a:ea typeface="Calibri"/>
                <a:cs typeface="Calibri"/>
                <a:sym typeface="Calibri"/>
              </a:rPr>
              <a:t> </a:t>
            </a:r>
            <a:r>
              <a:rPr lang="en-US" sz="1800" dirty="0" err="1">
                <a:latin typeface="Calibri"/>
                <a:ea typeface="Calibri"/>
                <a:cs typeface="Calibri"/>
                <a:sym typeface="Calibri"/>
              </a:rPr>
              <a:t>etmek</a:t>
            </a:r>
            <a:r>
              <a:rPr lang="en-US" sz="1800" dirty="0">
                <a:latin typeface="Calibri"/>
                <a:ea typeface="Calibri"/>
                <a:cs typeface="Calibri"/>
                <a:sym typeface="Calibri"/>
              </a:rPr>
              <a:t>, </a:t>
            </a:r>
            <a:r>
              <a:rPr lang="en-US" sz="1800" dirty="0" err="1">
                <a:latin typeface="Calibri"/>
                <a:ea typeface="Calibri"/>
                <a:cs typeface="Calibri"/>
                <a:sym typeface="Calibri"/>
              </a:rPr>
              <a:t>kullanıcı</a:t>
            </a:r>
            <a:r>
              <a:rPr lang="en-US" sz="1800" dirty="0">
                <a:latin typeface="Calibri"/>
                <a:ea typeface="Calibri"/>
                <a:cs typeface="Calibri"/>
                <a:sym typeface="Calibri"/>
              </a:rPr>
              <a:t> </a:t>
            </a:r>
            <a:r>
              <a:rPr lang="en-US" sz="1800" dirty="0" err="1">
                <a:latin typeface="Calibri"/>
                <a:ea typeface="Calibri"/>
                <a:cs typeface="Calibri"/>
                <a:sym typeface="Calibri"/>
              </a:rPr>
              <a:t>beklentilerini</a:t>
            </a:r>
            <a:r>
              <a:rPr lang="en-US" sz="1800" dirty="0">
                <a:latin typeface="Calibri"/>
                <a:ea typeface="Calibri"/>
                <a:cs typeface="Calibri"/>
                <a:sym typeface="Calibri"/>
              </a:rPr>
              <a:t> </a:t>
            </a:r>
            <a:r>
              <a:rPr lang="en-US" sz="1800" dirty="0" err="1">
                <a:latin typeface="Calibri"/>
                <a:ea typeface="Calibri"/>
                <a:cs typeface="Calibri"/>
                <a:sym typeface="Calibri"/>
              </a:rPr>
              <a:t>karşılarken</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ve </a:t>
            </a:r>
            <a:r>
              <a:rPr lang="en-US" sz="1800" dirty="0" err="1">
                <a:latin typeface="Calibri"/>
                <a:ea typeface="Calibri"/>
                <a:cs typeface="Calibri"/>
                <a:sym typeface="Calibri"/>
              </a:rPr>
              <a:t>sosyal</a:t>
            </a:r>
            <a:r>
              <a:rPr lang="en-US" sz="1800" dirty="0">
                <a:latin typeface="Calibri"/>
                <a:ea typeface="Calibri"/>
                <a:cs typeface="Calibri"/>
                <a:sym typeface="Calibri"/>
              </a:rPr>
              <a:t> </a:t>
            </a:r>
            <a:r>
              <a:rPr lang="en-US" sz="1800" dirty="0" err="1">
                <a:latin typeface="Calibri"/>
                <a:ea typeface="Calibri"/>
                <a:cs typeface="Calibri"/>
                <a:sym typeface="Calibri"/>
              </a:rPr>
              <a:t>zorlukları</a:t>
            </a:r>
            <a:r>
              <a:rPr lang="en-US" sz="1800" dirty="0">
                <a:latin typeface="Calibri"/>
                <a:ea typeface="Calibri"/>
                <a:cs typeface="Calibri"/>
                <a:sym typeface="Calibri"/>
              </a:rPr>
              <a:t> </a:t>
            </a:r>
            <a:r>
              <a:rPr lang="en-US" sz="1800" dirty="0" err="1">
                <a:latin typeface="Calibri"/>
                <a:ea typeface="Calibri"/>
                <a:cs typeface="Calibri"/>
                <a:sym typeface="Calibri"/>
              </a:rPr>
              <a:t>ele</a:t>
            </a:r>
            <a:r>
              <a:rPr lang="en-US" sz="1800" dirty="0">
                <a:latin typeface="Calibri"/>
                <a:ea typeface="Calibri"/>
                <a:cs typeface="Calibri"/>
                <a:sym typeface="Calibri"/>
              </a:rPr>
              <a:t> </a:t>
            </a:r>
            <a:r>
              <a:rPr lang="en-US" sz="1800" dirty="0" err="1">
                <a:latin typeface="Calibri"/>
                <a:ea typeface="Calibri"/>
                <a:cs typeface="Calibri"/>
                <a:sym typeface="Calibri"/>
              </a:rPr>
              <a:t>alan</a:t>
            </a:r>
            <a:r>
              <a:rPr lang="en-US" sz="1800" dirty="0">
                <a:latin typeface="Calibri"/>
                <a:ea typeface="Calibri"/>
                <a:cs typeface="Calibri"/>
                <a:sym typeface="Calibri"/>
              </a:rPr>
              <a:t> </a:t>
            </a:r>
            <a:r>
              <a:rPr lang="en-US" sz="1800" dirty="0" err="1">
                <a:latin typeface="Calibri"/>
                <a:ea typeface="Calibri"/>
                <a:cs typeface="Calibri"/>
                <a:sym typeface="Calibri"/>
              </a:rPr>
              <a:t>yenilikçi</a:t>
            </a:r>
            <a:r>
              <a:rPr lang="en-US" sz="1800" dirty="0">
                <a:latin typeface="Calibri"/>
                <a:ea typeface="Calibri"/>
                <a:cs typeface="Calibri"/>
                <a:sym typeface="Calibri"/>
              </a:rPr>
              <a:t> ve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konseptlerinin</a:t>
            </a:r>
            <a:r>
              <a:rPr lang="en-US" sz="1800" dirty="0">
                <a:latin typeface="Calibri"/>
                <a:ea typeface="Calibri"/>
                <a:cs typeface="Calibri"/>
                <a:sym typeface="Calibri"/>
              </a:rPr>
              <a:t> </a:t>
            </a:r>
            <a:r>
              <a:rPr lang="en-US" sz="1800" dirty="0" err="1">
                <a:latin typeface="Calibri"/>
                <a:ea typeface="Calibri"/>
                <a:cs typeface="Calibri"/>
                <a:sym typeface="Calibri"/>
              </a:rPr>
              <a:t>geliştirilmesini</a:t>
            </a:r>
            <a:r>
              <a:rPr lang="en-US" sz="1800" dirty="0">
                <a:latin typeface="Calibri"/>
                <a:ea typeface="Calibri"/>
                <a:cs typeface="Calibri"/>
                <a:sym typeface="Calibri"/>
              </a:rPr>
              <a:t> </a:t>
            </a:r>
            <a:r>
              <a:rPr lang="en-US" sz="1800" dirty="0" err="1">
                <a:latin typeface="Calibri"/>
                <a:ea typeface="Calibri"/>
                <a:cs typeface="Calibri"/>
                <a:sym typeface="Calibri"/>
              </a:rPr>
              <a:t>sağlar</a:t>
            </a:r>
            <a:r>
              <a:rPr lang="en-US" sz="1800" dirty="0">
                <a:latin typeface="Calibri"/>
                <a:ea typeface="Calibri"/>
                <a:cs typeface="Calibri"/>
                <a:sym typeface="Calibri"/>
              </a:rPr>
              <a:t>.</a:t>
            </a:r>
            <a:endParaRPr sz="1800" dirty="0">
              <a:latin typeface="Calibri"/>
              <a:ea typeface="Calibri"/>
              <a:cs typeface="Calibri"/>
              <a:sym typeface="Calibri"/>
            </a:endParaRPr>
          </a:p>
        </p:txBody>
      </p:sp>
      <p:sp>
        <p:nvSpPr>
          <p:cNvPr id="217" name="Google Shape;2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800"/>
              <a:buFont typeface="Calibri"/>
              <a:buNone/>
            </a:pPr>
            <a:r>
              <a:rPr lang="en-US" sz="1800" dirty="0" err="1">
                <a:latin typeface="Calibri"/>
                <a:ea typeface="Calibri"/>
                <a:cs typeface="Calibri"/>
                <a:sym typeface="Calibri"/>
              </a:rPr>
              <a:t>Tasarım</a:t>
            </a:r>
            <a:r>
              <a:rPr lang="en-US" sz="1800" dirty="0">
                <a:latin typeface="Calibri"/>
                <a:ea typeface="Calibri"/>
                <a:cs typeface="Calibri"/>
                <a:sym typeface="Calibri"/>
              </a:rPr>
              <a:t> </a:t>
            </a:r>
            <a:r>
              <a:rPr lang="en-US" sz="1800" dirty="0" err="1">
                <a:latin typeface="Calibri"/>
                <a:ea typeface="Calibri"/>
                <a:cs typeface="Calibri"/>
                <a:sym typeface="Calibri"/>
              </a:rPr>
              <a:t>prototipleme</a:t>
            </a:r>
            <a:r>
              <a:rPr lang="en-US" sz="1800" dirty="0">
                <a:latin typeface="Calibri"/>
                <a:ea typeface="Calibri"/>
                <a:cs typeface="Calibri"/>
                <a:sym typeface="Calibri"/>
              </a:rPr>
              <a:t> ve test </a:t>
            </a:r>
            <a:r>
              <a:rPr lang="en-US" sz="1800" dirty="0" err="1">
                <a:latin typeface="Calibri"/>
                <a:ea typeface="Calibri"/>
                <a:cs typeface="Calibri"/>
                <a:sym typeface="Calibri"/>
              </a:rPr>
              <a:t>etme</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geliştirmede</a:t>
            </a:r>
            <a:r>
              <a:rPr lang="en-US" sz="1800" dirty="0">
                <a:latin typeface="Calibri"/>
                <a:ea typeface="Calibri"/>
                <a:cs typeface="Calibri"/>
                <a:sym typeface="Calibri"/>
              </a:rPr>
              <a:t> </a:t>
            </a:r>
            <a:r>
              <a:rPr lang="en-US" sz="1800" dirty="0" err="1">
                <a:latin typeface="Calibri"/>
                <a:ea typeface="Calibri"/>
                <a:cs typeface="Calibri"/>
                <a:sym typeface="Calibri"/>
              </a:rPr>
              <a:t>temel</a:t>
            </a:r>
            <a:r>
              <a:rPr lang="en-US" sz="1800" dirty="0">
                <a:latin typeface="Calibri"/>
                <a:ea typeface="Calibri"/>
                <a:cs typeface="Calibri"/>
                <a:sym typeface="Calibri"/>
              </a:rPr>
              <a:t> </a:t>
            </a:r>
            <a:r>
              <a:rPr lang="en-US" sz="1800" dirty="0" err="1">
                <a:latin typeface="Calibri"/>
                <a:ea typeface="Calibri"/>
                <a:cs typeface="Calibri"/>
                <a:sym typeface="Calibri"/>
              </a:rPr>
              <a:t>aşamalardır</a:t>
            </a:r>
            <a:r>
              <a:rPr lang="en-US" sz="1800" dirty="0">
                <a:latin typeface="Calibri"/>
                <a:ea typeface="Calibri"/>
                <a:cs typeface="Calibri"/>
                <a:sym typeface="Calibri"/>
              </a:rPr>
              <a:t>. </a:t>
            </a:r>
            <a:r>
              <a:rPr lang="en-US" sz="1800" dirty="0" err="1">
                <a:latin typeface="Calibri"/>
                <a:ea typeface="Calibri"/>
                <a:cs typeface="Calibri"/>
                <a:sym typeface="Calibri"/>
              </a:rPr>
              <a:t>Prototip</a:t>
            </a:r>
            <a:r>
              <a:rPr lang="en-US" sz="1800" dirty="0">
                <a:latin typeface="Calibri"/>
                <a:ea typeface="Calibri"/>
                <a:cs typeface="Calibri"/>
                <a:sym typeface="Calibri"/>
              </a:rPr>
              <a:t> </a:t>
            </a:r>
            <a:r>
              <a:rPr lang="en-US" sz="1800" dirty="0" err="1">
                <a:latin typeface="Calibri"/>
                <a:ea typeface="Calibri"/>
                <a:cs typeface="Calibri"/>
                <a:sym typeface="Calibri"/>
              </a:rPr>
              <a:t>oluşturmayı</a:t>
            </a:r>
            <a:r>
              <a:rPr lang="en-US" sz="1800" dirty="0">
                <a:latin typeface="Calibri"/>
                <a:ea typeface="Calibri"/>
                <a:cs typeface="Calibri"/>
                <a:sym typeface="Calibri"/>
              </a:rPr>
              <a:t>, </a:t>
            </a:r>
            <a:r>
              <a:rPr lang="en-US" sz="1800" dirty="0" err="1">
                <a:latin typeface="Calibri"/>
                <a:ea typeface="Calibri"/>
                <a:cs typeface="Calibri"/>
                <a:sym typeface="Calibri"/>
              </a:rPr>
              <a:t>malzemeleri</a:t>
            </a:r>
            <a:r>
              <a:rPr lang="en-US" sz="1800" dirty="0">
                <a:latin typeface="Calibri"/>
                <a:ea typeface="Calibri"/>
                <a:cs typeface="Calibri"/>
                <a:sym typeface="Calibri"/>
              </a:rPr>
              <a:t> ve </a:t>
            </a:r>
            <a:r>
              <a:rPr lang="en-US" sz="1800" dirty="0" err="1">
                <a:latin typeface="Calibri"/>
                <a:ea typeface="Calibri"/>
                <a:cs typeface="Calibri"/>
                <a:sym typeface="Calibri"/>
              </a:rPr>
              <a:t>yapıyı</a:t>
            </a:r>
            <a:r>
              <a:rPr lang="en-US" sz="1800" dirty="0">
                <a:latin typeface="Calibri"/>
                <a:ea typeface="Calibri"/>
                <a:cs typeface="Calibri"/>
                <a:sym typeface="Calibri"/>
              </a:rPr>
              <a:t> </a:t>
            </a:r>
            <a:r>
              <a:rPr lang="en-US" sz="1800" dirty="0" err="1">
                <a:latin typeface="Calibri"/>
                <a:ea typeface="Calibri"/>
                <a:cs typeface="Calibri"/>
                <a:sym typeface="Calibri"/>
              </a:rPr>
              <a:t>değerlendirmeyi</a:t>
            </a:r>
            <a:r>
              <a:rPr lang="en-US" sz="1800" dirty="0">
                <a:latin typeface="Calibri"/>
                <a:ea typeface="Calibri"/>
                <a:cs typeface="Calibri"/>
                <a:sym typeface="Calibri"/>
              </a:rPr>
              <a:t> ve </a:t>
            </a:r>
            <a:r>
              <a:rPr lang="en-US" sz="1800" dirty="0" err="1">
                <a:latin typeface="Calibri"/>
                <a:ea typeface="Calibri"/>
                <a:cs typeface="Calibri"/>
                <a:sym typeface="Calibri"/>
              </a:rPr>
              <a:t>nihai</a:t>
            </a:r>
            <a:r>
              <a:rPr lang="en-US" sz="1800" dirty="0">
                <a:latin typeface="Calibri"/>
                <a:ea typeface="Calibri"/>
                <a:cs typeface="Calibri"/>
                <a:sym typeface="Calibri"/>
              </a:rPr>
              <a:t> </a:t>
            </a:r>
            <a:r>
              <a:rPr lang="en-US" sz="1800" dirty="0" err="1">
                <a:latin typeface="Calibri"/>
                <a:ea typeface="Calibri"/>
                <a:cs typeface="Calibri"/>
                <a:sym typeface="Calibri"/>
              </a:rPr>
              <a:t>ürünün</a:t>
            </a:r>
            <a:r>
              <a:rPr lang="en-US" sz="1800" dirty="0">
                <a:latin typeface="Calibri"/>
                <a:ea typeface="Calibri"/>
                <a:cs typeface="Calibri"/>
                <a:sym typeface="Calibri"/>
              </a:rPr>
              <a:t> </a:t>
            </a:r>
            <a:r>
              <a:rPr lang="en-US" sz="1800" dirty="0" err="1">
                <a:latin typeface="Calibri"/>
                <a:ea typeface="Calibri"/>
                <a:cs typeface="Calibri"/>
                <a:sym typeface="Calibri"/>
              </a:rPr>
              <a:t>sürdürülebilirlik</a:t>
            </a:r>
            <a:r>
              <a:rPr lang="en-US" sz="1800" dirty="0">
                <a:latin typeface="Calibri"/>
                <a:ea typeface="Calibri"/>
                <a:cs typeface="Calibri"/>
                <a:sym typeface="Calibri"/>
              </a:rPr>
              <a:t> </a:t>
            </a:r>
            <a:r>
              <a:rPr lang="en-US" sz="1800" dirty="0" err="1">
                <a:latin typeface="Calibri"/>
                <a:ea typeface="Calibri"/>
                <a:cs typeface="Calibri"/>
                <a:sym typeface="Calibri"/>
              </a:rPr>
              <a:t>hedeflerini</a:t>
            </a:r>
            <a:r>
              <a:rPr lang="en-US" sz="1800" dirty="0">
                <a:latin typeface="Calibri"/>
                <a:ea typeface="Calibri"/>
                <a:cs typeface="Calibri"/>
                <a:sym typeface="Calibri"/>
              </a:rPr>
              <a:t> </a:t>
            </a:r>
            <a:r>
              <a:rPr lang="en-US" sz="1800" dirty="0" err="1">
                <a:latin typeface="Calibri"/>
                <a:ea typeface="Calibri"/>
                <a:cs typeface="Calibri"/>
                <a:sym typeface="Calibri"/>
              </a:rPr>
              <a:t>karşıladığından</a:t>
            </a:r>
            <a:r>
              <a:rPr lang="en-US" sz="1800" dirty="0">
                <a:latin typeface="Calibri"/>
                <a:ea typeface="Calibri"/>
                <a:cs typeface="Calibri"/>
                <a:sym typeface="Calibri"/>
              </a:rPr>
              <a:t> </a:t>
            </a:r>
            <a:r>
              <a:rPr lang="en-US" sz="1800" dirty="0" err="1">
                <a:latin typeface="Calibri"/>
                <a:ea typeface="Calibri"/>
                <a:cs typeface="Calibri"/>
                <a:sym typeface="Calibri"/>
              </a:rPr>
              <a:t>emin</a:t>
            </a:r>
            <a:r>
              <a:rPr lang="en-US" sz="1800" dirty="0">
                <a:latin typeface="Calibri"/>
                <a:ea typeface="Calibri"/>
                <a:cs typeface="Calibri"/>
                <a:sym typeface="Calibri"/>
              </a:rPr>
              <a:t> </a:t>
            </a:r>
            <a:r>
              <a:rPr lang="en-US" sz="1800" dirty="0" err="1">
                <a:latin typeface="Calibri"/>
                <a:ea typeface="Calibri"/>
                <a:cs typeface="Calibri"/>
                <a:sym typeface="Calibri"/>
              </a:rPr>
              <a:t>olmayı</a:t>
            </a:r>
            <a:r>
              <a:rPr lang="en-US" sz="1800" dirty="0">
                <a:latin typeface="Calibri"/>
                <a:ea typeface="Calibri"/>
                <a:cs typeface="Calibri"/>
                <a:sym typeface="Calibri"/>
              </a:rPr>
              <a:t> </a:t>
            </a:r>
            <a:r>
              <a:rPr lang="en-US" sz="1800" dirty="0" err="1">
                <a:latin typeface="Calibri"/>
                <a:ea typeface="Calibri"/>
                <a:cs typeface="Calibri"/>
                <a:sym typeface="Calibri"/>
              </a:rPr>
              <a:t>içerir</a:t>
            </a:r>
            <a:r>
              <a:rPr lang="en-US" sz="1800" dirty="0">
                <a:latin typeface="Calibri"/>
                <a:ea typeface="Calibri"/>
                <a:cs typeface="Calibri"/>
                <a:sym typeface="Calibri"/>
              </a:rPr>
              <a:t>. Bu </a:t>
            </a:r>
            <a:r>
              <a:rPr lang="en-US" sz="1800" dirty="0" err="1">
                <a:latin typeface="Calibri"/>
                <a:ea typeface="Calibri"/>
                <a:cs typeface="Calibri"/>
                <a:sym typeface="Calibri"/>
              </a:rPr>
              <a:t>süreç</a:t>
            </a:r>
            <a:r>
              <a:rPr lang="en-US" sz="1800" dirty="0">
                <a:latin typeface="Calibri"/>
                <a:ea typeface="Calibri"/>
                <a:cs typeface="Calibri"/>
                <a:sym typeface="Calibri"/>
              </a:rPr>
              <a:t>, </a:t>
            </a:r>
            <a:r>
              <a:rPr lang="en-US" sz="1800" dirty="0" err="1">
                <a:latin typeface="Calibri"/>
                <a:ea typeface="Calibri"/>
                <a:cs typeface="Calibri"/>
                <a:sym typeface="Calibri"/>
              </a:rPr>
              <a:t>hızlı</a:t>
            </a:r>
            <a:r>
              <a:rPr lang="en-US" sz="1800" dirty="0">
                <a:latin typeface="Calibri"/>
                <a:ea typeface="Calibri"/>
                <a:cs typeface="Calibri"/>
                <a:sym typeface="Calibri"/>
              </a:rPr>
              <a:t> </a:t>
            </a:r>
            <a:r>
              <a:rPr lang="en-US" sz="1800" dirty="0" err="1">
                <a:latin typeface="Calibri"/>
                <a:ea typeface="Calibri"/>
                <a:cs typeface="Calibri"/>
                <a:sym typeface="Calibri"/>
              </a:rPr>
              <a:t>yinelemeler</a:t>
            </a:r>
            <a:r>
              <a:rPr lang="en-US" sz="1800" dirty="0">
                <a:latin typeface="Calibri"/>
                <a:ea typeface="Calibri"/>
                <a:cs typeface="Calibri"/>
                <a:sym typeface="Calibri"/>
              </a:rPr>
              <a:t> </a:t>
            </a:r>
            <a:r>
              <a:rPr lang="en-US" sz="1800" dirty="0" err="1">
                <a:latin typeface="Calibri"/>
                <a:ea typeface="Calibri"/>
                <a:cs typeface="Calibri"/>
                <a:sym typeface="Calibri"/>
              </a:rPr>
              <a:t>için</a:t>
            </a:r>
            <a:r>
              <a:rPr lang="en-US" sz="1800" dirty="0">
                <a:latin typeface="Calibri"/>
                <a:ea typeface="Calibri"/>
                <a:cs typeface="Calibri"/>
                <a:sym typeface="Calibri"/>
              </a:rPr>
              <a:t> 3D </a:t>
            </a:r>
            <a:r>
              <a:rPr lang="en-US" sz="1800" dirty="0" err="1">
                <a:latin typeface="Calibri"/>
                <a:ea typeface="Calibri"/>
                <a:cs typeface="Calibri"/>
                <a:sym typeface="Calibri"/>
              </a:rPr>
              <a:t>baskı</a:t>
            </a:r>
            <a:r>
              <a:rPr lang="en-US" sz="1800" dirty="0">
                <a:latin typeface="Calibri"/>
                <a:ea typeface="Calibri"/>
                <a:cs typeface="Calibri"/>
                <a:sym typeface="Calibri"/>
              </a:rPr>
              <a:t> </a:t>
            </a:r>
            <a:r>
              <a:rPr lang="en-US" sz="1800" dirty="0" err="1">
                <a:latin typeface="Calibri"/>
                <a:ea typeface="Calibri"/>
                <a:cs typeface="Calibri"/>
                <a:sym typeface="Calibri"/>
              </a:rPr>
              <a:t>veya</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malzemeler</a:t>
            </a:r>
            <a:r>
              <a:rPr lang="en-US" sz="1800" dirty="0">
                <a:latin typeface="Calibri"/>
                <a:ea typeface="Calibri"/>
                <a:cs typeface="Calibri"/>
                <a:sym typeface="Calibri"/>
              </a:rPr>
              <a:t> </a:t>
            </a:r>
            <a:r>
              <a:rPr lang="en-US" sz="1800" dirty="0" err="1">
                <a:latin typeface="Calibri"/>
                <a:ea typeface="Calibri"/>
                <a:cs typeface="Calibri"/>
                <a:sym typeface="Calibri"/>
              </a:rPr>
              <a:t>kullanan</a:t>
            </a:r>
            <a:r>
              <a:rPr lang="en-US" sz="1800" dirty="0">
                <a:latin typeface="Calibri"/>
                <a:ea typeface="Calibri"/>
                <a:cs typeface="Calibri"/>
                <a:sym typeface="Calibri"/>
              </a:rPr>
              <a:t> </a:t>
            </a:r>
            <a:r>
              <a:rPr lang="en-US" sz="1800" dirty="0" err="1">
                <a:latin typeface="Calibri"/>
                <a:ea typeface="Calibri"/>
                <a:cs typeface="Calibri"/>
                <a:sym typeface="Calibri"/>
              </a:rPr>
              <a:t>geleneksel</a:t>
            </a:r>
            <a:r>
              <a:rPr lang="en-US" sz="1800" dirty="0">
                <a:latin typeface="Calibri"/>
                <a:ea typeface="Calibri"/>
                <a:cs typeface="Calibri"/>
                <a:sym typeface="Calibri"/>
              </a:rPr>
              <a:t> </a:t>
            </a:r>
            <a:r>
              <a:rPr lang="en-US" sz="1800" dirty="0" err="1">
                <a:latin typeface="Calibri"/>
                <a:ea typeface="Calibri"/>
                <a:cs typeface="Calibri"/>
                <a:sym typeface="Calibri"/>
              </a:rPr>
              <a:t>yöntemleri</a:t>
            </a:r>
            <a:r>
              <a:rPr lang="en-US" sz="1800" dirty="0">
                <a:latin typeface="Calibri"/>
                <a:ea typeface="Calibri"/>
                <a:cs typeface="Calibri"/>
                <a:sym typeface="Calibri"/>
              </a:rPr>
              <a:t> </a:t>
            </a:r>
            <a:r>
              <a:rPr lang="en-US" sz="1800" dirty="0" err="1">
                <a:latin typeface="Calibri"/>
                <a:ea typeface="Calibri"/>
                <a:cs typeface="Calibri"/>
                <a:sym typeface="Calibri"/>
              </a:rPr>
              <a:t>kullanabilen</a:t>
            </a:r>
            <a:r>
              <a:rPr lang="en-US" sz="1800" dirty="0">
                <a:latin typeface="Calibri"/>
                <a:ea typeface="Calibri"/>
                <a:cs typeface="Calibri"/>
                <a:sym typeface="Calibri"/>
              </a:rPr>
              <a:t> </a:t>
            </a:r>
            <a:r>
              <a:rPr lang="en-US" sz="1800" dirty="0" err="1">
                <a:latin typeface="Calibri"/>
                <a:ea typeface="Calibri"/>
                <a:cs typeface="Calibri"/>
                <a:sym typeface="Calibri"/>
              </a:rPr>
              <a:t>prototip</a:t>
            </a:r>
            <a:r>
              <a:rPr lang="en-US" sz="1800" dirty="0">
                <a:latin typeface="Calibri"/>
                <a:ea typeface="Calibri"/>
                <a:cs typeface="Calibri"/>
                <a:sym typeface="Calibri"/>
              </a:rPr>
              <a:t> </a:t>
            </a:r>
            <a:r>
              <a:rPr lang="en-US" sz="1800" dirty="0" err="1">
                <a:latin typeface="Calibri"/>
                <a:ea typeface="Calibri"/>
                <a:cs typeface="Calibri"/>
                <a:sym typeface="Calibri"/>
              </a:rPr>
              <a:t>geliştirmeyle</a:t>
            </a:r>
            <a:r>
              <a:rPr lang="en-US" sz="1800" dirty="0">
                <a:latin typeface="Calibri"/>
                <a:ea typeface="Calibri"/>
                <a:cs typeface="Calibri"/>
                <a:sym typeface="Calibri"/>
              </a:rPr>
              <a:t> </a:t>
            </a:r>
            <a:r>
              <a:rPr lang="en-US" sz="1800" dirty="0" err="1">
                <a:latin typeface="Calibri"/>
                <a:ea typeface="Calibri"/>
                <a:cs typeface="Calibri"/>
                <a:sym typeface="Calibri"/>
              </a:rPr>
              <a:t>başlar</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malzeme</a:t>
            </a:r>
            <a:r>
              <a:rPr lang="en-US" sz="1800" dirty="0">
                <a:latin typeface="Calibri"/>
                <a:ea typeface="Calibri"/>
                <a:cs typeface="Calibri"/>
                <a:sym typeface="Calibri"/>
              </a:rPr>
              <a:t> </a:t>
            </a:r>
            <a:r>
              <a:rPr lang="en-US" sz="1800" dirty="0" err="1">
                <a:latin typeface="Calibri"/>
                <a:ea typeface="Calibri"/>
                <a:cs typeface="Calibri"/>
                <a:sym typeface="Calibri"/>
              </a:rPr>
              <a:t>seçimi</a:t>
            </a:r>
            <a:r>
              <a:rPr lang="en-US" sz="1800" dirty="0">
                <a:latin typeface="Calibri"/>
                <a:ea typeface="Calibri"/>
                <a:cs typeface="Calibri"/>
                <a:sym typeface="Calibri"/>
              </a:rPr>
              <a:t>, </a:t>
            </a:r>
            <a:r>
              <a:rPr lang="en-US" sz="1800" dirty="0" err="1">
                <a:latin typeface="Calibri"/>
                <a:ea typeface="Calibri"/>
                <a:cs typeface="Calibri"/>
                <a:sym typeface="Calibri"/>
              </a:rPr>
              <a:t>işlevsellik</a:t>
            </a:r>
            <a:r>
              <a:rPr lang="en-US" sz="1800" dirty="0">
                <a:latin typeface="Calibri"/>
                <a:ea typeface="Calibri"/>
                <a:cs typeface="Calibri"/>
                <a:sym typeface="Calibri"/>
              </a:rPr>
              <a:t> </a:t>
            </a:r>
            <a:r>
              <a:rPr lang="en-US" sz="1800" dirty="0" err="1">
                <a:latin typeface="Calibri"/>
                <a:ea typeface="Calibri"/>
                <a:cs typeface="Calibri"/>
                <a:sym typeface="Calibri"/>
              </a:rPr>
              <a:t>testi</a:t>
            </a:r>
            <a:r>
              <a:rPr lang="en-US" sz="1800" dirty="0">
                <a:latin typeface="Calibri"/>
                <a:ea typeface="Calibri"/>
                <a:cs typeface="Calibri"/>
                <a:sym typeface="Calibri"/>
              </a:rPr>
              <a:t>, </a:t>
            </a:r>
            <a:r>
              <a:rPr lang="en-US" sz="1800" dirty="0" err="1">
                <a:latin typeface="Calibri"/>
                <a:ea typeface="Calibri"/>
                <a:cs typeface="Calibri"/>
                <a:sym typeface="Calibri"/>
              </a:rPr>
              <a:t>dayanıklılık</a:t>
            </a:r>
            <a:r>
              <a:rPr lang="en-US" sz="1800" dirty="0">
                <a:latin typeface="Calibri"/>
                <a:ea typeface="Calibri"/>
                <a:cs typeface="Calibri"/>
                <a:sym typeface="Calibri"/>
              </a:rPr>
              <a:t> </a:t>
            </a:r>
            <a:r>
              <a:rPr lang="en-US" sz="1800" dirty="0" err="1">
                <a:latin typeface="Calibri"/>
                <a:ea typeface="Calibri"/>
                <a:cs typeface="Calibri"/>
                <a:sym typeface="Calibri"/>
              </a:rPr>
              <a:t>değerlendirmeleri</a:t>
            </a:r>
            <a:r>
              <a:rPr lang="en-US" sz="1800" dirty="0">
                <a:latin typeface="Calibri"/>
                <a:ea typeface="Calibri"/>
                <a:cs typeface="Calibri"/>
                <a:sym typeface="Calibri"/>
              </a:rPr>
              <a:t> ve </a:t>
            </a:r>
            <a:r>
              <a:rPr lang="en-US" sz="1800" dirty="0" err="1">
                <a:latin typeface="Calibri"/>
                <a:ea typeface="Calibri"/>
                <a:cs typeface="Calibri"/>
                <a:sym typeface="Calibri"/>
              </a:rPr>
              <a:t>konfor</a:t>
            </a:r>
            <a:r>
              <a:rPr lang="en-US" sz="1800" dirty="0">
                <a:latin typeface="Calibri"/>
                <a:ea typeface="Calibri"/>
                <a:cs typeface="Calibri"/>
                <a:sym typeface="Calibri"/>
              </a:rPr>
              <a:t> ve </a:t>
            </a:r>
            <a:r>
              <a:rPr lang="en-US" sz="1800" dirty="0" err="1">
                <a:latin typeface="Calibri"/>
                <a:ea typeface="Calibri"/>
                <a:cs typeface="Calibri"/>
                <a:sym typeface="Calibri"/>
              </a:rPr>
              <a:t>uyum</a:t>
            </a:r>
            <a:r>
              <a:rPr lang="en-US" sz="1800" dirty="0">
                <a:latin typeface="Calibri"/>
                <a:ea typeface="Calibri"/>
                <a:cs typeface="Calibri"/>
                <a:sym typeface="Calibri"/>
              </a:rPr>
              <a:t> </a:t>
            </a:r>
            <a:r>
              <a:rPr lang="en-US" sz="1800" dirty="0" err="1">
                <a:latin typeface="Calibri"/>
                <a:ea typeface="Calibri"/>
                <a:cs typeface="Calibri"/>
                <a:sym typeface="Calibri"/>
              </a:rPr>
              <a:t>değerlendirmeleri</a:t>
            </a:r>
            <a:r>
              <a:rPr lang="en-US" sz="1800" dirty="0">
                <a:latin typeface="Calibri"/>
                <a:ea typeface="Calibri"/>
                <a:cs typeface="Calibri"/>
                <a:sym typeface="Calibri"/>
              </a:rPr>
              <a:t> </a:t>
            </a:r>
            <a:r>
              <a:rPr lang="en-US" sz="1800" dirty="0" err="1">
                <a:latin typeface="Calibri"/>
                <a:ea typeface="Calibri"/>
                <a:cs typeface="Calibri"/>
                <a:sym typeface="Calibri"/>
              </a:rPr>
              <a:t>ayrılmaz</a:t>
            </a:r>
            <a:r>
              <a:rPr lang="en-US" sz="1800" dirty="0">
                <a:latin typeface="Calibri"/>
                <a:ea typeface="Calibri"/>
                <a:cs typeface="Calibri"/>
                <a:sym typeface="Calibri"/>
              </a:rPr>
              <a:t> </a:t>
            </a:r>
            <a:r>
              <a:rPr lang="en-US" sz="1800" dirty="0" err="1">
                <a:latin typeface="Calibri"/>
                <a:ea typeface="Calibri"/>
                <a:cs typeface="Calibri"/>
                <a:sym typeface="Calibri"/>
              </a:rPr>
              <a:t>adımlardır</a:t>
            </a:r>
            <a:r>
              <a:rPr lang="en-US" sz="1800" dirty="0">
                <a:latin typeface="Calibri"/>
                <a:ea typeface="Calibri"/>
                <a:cs typeface="Calibri"/>
                <a:sym typeface="Calibri"/>
              </a:rPr>
              <a:t>. </a:t>
            </a:r>
            <a:r>
              <a:rPr lang="en-US" sz="1800" dirty="0" err="1">
                <a:latin typeface="Calibri"/>
                <a:ea typeface="Calibri"/>
                <a:cs typeface="Calibri"/>
                <a:sym typeface="Calibri"/>
              </a:rPr>
              <a:t>Sürdürülebilirlik</a:t>
            </a:r>
            <a:r>
              <a:rPr lang="en-US" sz="1800" dirty="0">
                <a:latin typeface="Calibri"/>
                <a:ea typeface="Calibri"/>
                <a:cs typeface="Calibri"/>
                <a:sym typeface="Calibri"/>
              </a:rPr>
              <a:t> </a:t>
            </a:r>
            <a:r>
              <a:rPr lang="en-US" sz="1800" dirty="0" err="1">
                <a:latin typeface="Calibri"/>
                <a:ea typeface="Calibri"/>
                <a:cs typeface="Calibri"/>
                <a:sym typeface="Calibri"/>
              </a:rPr>
              <a:t>ölçümleri</a:t>
            </a:r>
            <a:r>
              <a:rPr lang="en-US" sz="1800" dirty="0">
                <a:latin typeface="Calibri"/>
                <a:ea typeface="Calibri"/>
                <a:cs typeface="Calibri"/>
                <a:sym typeface="Calibri"/>
              </a:rPr>
              <a:t> ve </a:t>
            </a:r>
            <a:r>
              <a:rPr lang="en-US" sz="1800" dirty="0" err="1">
                <a:latin typeface="Calibri"/>
                <a:ea typeface="Calibri"/>
                <a:cs typeface="Calibri"/>
                <a:sym typeface="Calibri"/>
              </a:rPr>
              <a:t>malzeme</a:t>
            </a:r>
            <a:r>
              <a:rPr lang="en-US" sz="1800" dirty="0">
                <a:latin typeface="Calibri"/>
                <a:ea typeface="Calibri"/>
                <a:cs typeface="Calibri"/>
                <a:sym typeface="Calibri"/>
              </a:rPr>
              <a:t> </a:t>
            </a:r>
            <a:r>
              <a:rPr lang="en-US" sz="1800" dirty="0" err="1">
                <a:latin typeface="Calibri"/>
                <a:ea typeface="Calibri"/>
                <a:cs typeface="Calibri"/>
                <a:sym typeface="Calibri"/>
              </a:rPr>
              <a:t>verimliliği</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dönüştürülebilirlik</a:t>
            </a:r>
            <a:r>
              <a:rPr lang="en-US" sz="1800" dirty="0">
                <a:latin typeface="Calibri"/>
                <a:ea typeface="Calibri"/>
                <a:cs typeface="Calibri"/>
                <a:sym typeface="Calibri"/>
              </a:rPr>
              <a:t> ve </a:t>
            </a:r>
            <a:r>
              <a:rPr lang="en-US" sz="1800" dirty="0" err="1">
                <a:latin typeface="Calibri"/>
                <a:ea typeface="Calibri"/>
                <a:cs typeface="Calibri"/>
                <a:sym typeface="Calibri"/>
              </a:rPr>
              <a:t>kullanıcı</a:t>
            </a:r>
            <a:r>
              <a:rPr lang="en-US" sz="1800" dirty="0">
                <a:latin typeface="Calibri"/>
                <a:ea typeface="Calibri"/>
                <a:cs typeface="Calibri"/>
                <a:sym typeface="Calibri"/>
              </a:rPr>
              <a:t> </a:t>
            </a:r>
            <a:r>
              <a:rPr lang="en-US" sz="1800" dirty="0" err="1">
                <a:latin typeface="Calibri"/>
                <a:ea typeface="Calibri"/>
                <a:cs typeface="Calibri"/>
                <a:sym typeface="Calibri"/>
              </a:rPr>
              <a:t>geri</a:t>
            </a:r>
            <a:r>
              <a:rPr lang="en-US" sz="1800" dirty="0">
                <a:latin typeface="Calibri"/>
                <a:ea typeface="Calibri"/>
                <a:cs typeface="Calibri"/>
                <a:sym typeface="Calibri"/>
              </a:rPr>
              <a:t> </a:t>
            </a:r>
            <a:r>
              <a:rPr lang="en-US" sz="1800" dirty="0" err="1">
                <a:latin typeface="Calibri"/>
                <a:ea typeface="Calibri"/>
                <a:cs typeface="Calibri"/>
                <a:sym typeface="Calibri"/>
              </a:rPr>
              <a:t>bildirimleri</a:t>
            </a:r>
            <a:r>
              <a:rPr lang="en-US" sz="1800" dirty="0">
                <a:latin typeface="Calibri"/>
                <a:ea typeface="Calibri"/>
                <a:cs typeface="Calibri"/>
                <a:sym typeface="Calibri"/>
              </a:rPr>
              <a:t> </a:t>
            </a:r>
            <a:r>
              <a:rPr lang="en-US" sz="1800" dirty="0" err="1">
                <a:latin typeface="Calibri"/>
                <a:ea typeface="Calibri"/>
                <a:cs typeface="Calibri"/>
                <a:sym typeface="Calibri"/>
              </a:rPr>
              <a:t>önemli</a:t>
            </a:r>
            <a:r>
              <a:rPr lang="en-US" sz="1800" dirty="0">
                <a:latin typeface="Calibri"/>
                <a:ea typeface="Calibri"/>
                <a:cs typeface="Calibri"/>
                <a:sym typeface="Calibri"/>
              </a:rPr>
              <a:t> roller </a:t>
            </a:r>
            <a:r>
              <a:rPr lang="en-US" sz="1800" dirty="0" err="1">
                <a:latin typeface="Calibri"/>
                <a:ea typeface="Calibri"/>
                <a:cs typeface="Calibri"/>
                <a:sym typeface="Calibri"/>
              </a:rPr>
              <a:t>oynar</a:t>
            </a:r>
            <a:r>
              <a:rPr lang="en-US" sz="1800" dirty="0">
                <a:latin typeface="Calibri"/>
                <a:ea typeface="Calibri"/>
                <a:cs typeface="Calibri"/>
                <a:sym typeface="Calibri"/>
              </a:rPr>
              <a:t>. </a:t>
            </a:r>
            <a:r>
              <a:rPr lang="en-US" sz="1800" dirty="0" err="1">
                <a:latin typeface="Calibri"/>
                <a:ea typeface="Calibri"/>
                <a:cs typeface="Calibri"/>
                <a:sym typeface="Calibri"/>
              </a:rPr>
              <a:t>Değerlendirme</a:t>
            </a:r>
            <a:r>
              <a:rPr lang="en-US" sz="1800" dirty="0">
                <a:latin typeface="Calibri"/>
                <a:ea typeface="Calibri"/>
                <a:cs typeface="Calibri"/>
                <a:sym typeface="Calibri"/>
              </a:rPr>
              <a:t>, </a:t>
            </a:r>
            <a:r>
              <a:rPr lang="en-US" sz="1800" dirty="0" err="1">
                <a:latin typeface="Calibri"/>
                <a:ea typeface="Calibri"/>
                <a:cs typeface="Calibri"/>
                <a:sym typeface="Calibri"/>
              </a:rPr>
              <a:t>üretim</a:t>
            </a:r>
            <a:r>
              <a:rPr lang="en-US" sz="1800" dirty="0">
                <a:latin typeface="Calibri"/>
                <a:ea typeface="Calibri"/>
                <a:cs typeface="Calibri"/>
                <a:sym typeface="Calibri"/>
              </a:rPr>
              <a:t> </a:t>
            </a:r>
            <a:r>
              <a:rPr lang="en-US" sz="1800" dirty="0" err="1">
                <a:latin typeface="Calibri"/>
                <a:ea typeface="Calibri"/>
                <a:cs typeface="Calibri"/>
                <a:sym typeface="Calibri"/>
              </a:rPr>
              <a:t>süreçlerine</a:t>
            </a:r>
            <a:r>
              <a:rPr lang="en-US" sz="1800" dirty="0">
                <a:latin typeface="Calibri"/>
                <a:ea typeface="Calibri"/>
                <a:cs typeface="Calibri"/>
                <a:sym typeface="Calibri"/>
              </a:rPr>
              <a:t>, </a:t>
            </a:r>
            <a:r>
              <a:rPr lang="en-US" sz="1800" dirty="0" err="1">
                <a:latin typeface="Calibri"/>
                <a:ea typeface="Calibri"/>
                <a:cs typeface="Calibri"/>
                <a:sym typeface="Calibri"/>
              </a:rPr>
              <a:t>maliyet</a:t>
            </a:r>
            <a:r>
              <a:rPr lang="en-US" sz="1800" dirty="0">
                <a:latin typeface="Calibri"/>
                <a:ea typeface="Calibri"/>
                <a:cs typeface="Calibri"/>
                <a:sym typeface="Calibri"/>
              </a:rPr>
              <a:t> </a:t>
            </a:r>
            <a:r>
              <a:rPr lang="en-US" sz="1800" dirty="0" err="1">
                <a:latin typeface="Calibri"/>
                <a:ea typeface="Calibri"/>
                <a:cs typeface="Calibri"/>
                <a:sym typeface="Calibri"/>
              </a:rPr>
              <a:t>analizine</a:t>
            </a:r>
            <a:r>
              <a:rPr lang="en-US" sz="1800" dirty="0">
                <a:latin typeface="Calibri"/>
                <a:ea typeface="Calibri"/>
                <a:cs typeface="Calibri"/>
                <a:sym typeface="Calibri"/>
              </a:rPr>
              <a:t>, </a:t>
            </a:r>
            <a:r>
              <a:rPr lang="en-US" sz="1800" dirty="0" err="1">
                <a:latin typeface="Calibri"/>
                <a:ea typeface="Calibri"/>
                <a:cs typeface="Calibri"/>
                <a:sym typeface="Calibri"/>
              </a:rPr>
              <a:t>standartlara</a:t>
            </a:r>
            <a:r>
              <a:rPr lang="en-US" sz="1800" dirty="0">
                <a:latin typeface="Calibri"/>
                <a:ea typeface="Calibri"/>
                <a:cs typeface="Calibri"/>
                <a:sym typeface="Calibri"/>
              </a:rPr>
              <a:t> </a:t>
            </a:r>
            <a:r>
              <a:rPr lang="en-US" sz="1800" dirty="0" err="1">
                <a:latin typeface="Calibri"/>
                <a:ea typeface="Calibri"/>
                <a:cs typeface="Calibri"/>
                <a:sym typeface="Calibri"/>
              </a:rPr>
              <a:t>uyuma</a:t>
            </a:r>
            <a:r>
              <a:rPr lang="en-US" sz="1800" dirty="0">
                <a:latin typeface="Calibri"/>
                <a:ea typeface="Calibri"/>
                <a:cs typeface="Calibri"/>
                <a:sym typeface="Calibri"/>
              </a:rPr>
              <a:t> ve </a:t>
            </a:r>
            <a:r>
              <a:rPr lang="en-US" sz="1800" dirty="0" err="1">
                <a:latin typeface="Calibri"/>
                <a:ea typeface="Calibri"/>
                <a:cs typeface="Calibri"/>
                <a:sym typeface="Calibri"/>
              </a:rPr>
              <a:t>sürdürülebilirlik</a:t>
            </a:r>
            <a:r>
              <a:rPr lang="en-US" sz="1800" dirty="0">
                <a:latin typeface="Calibri"/>
                <a:ea typeface="Calibri"/>
                <a:cs typeface="Calibri"/>
                <a:sym typeface="Calibri"/>
              </a:rPr>
              <a:t> </a:t>
            </a:r>
            <a:r>
              <a:rPr lang="en-US" sz="1800" dirty="0" err="1">
                <a:latin typeface="Calibri"/>
                <a:ea typeface="Calibri"/>
                <a:cs typeface="Calibri"/>
                <a:sym typeface="Calibri"/>
              </a:rPr>
              <a:t>özelliklerinin</a:t>
            </a:r>
            <a:r>
              <a:rPr lang="en-US" sz="1800" dirty="0">
                <a:latin typeface="Calibri"/>
                <a:ea typeface="Calibri"/>
                <a:cs typeface="Calibri"/>
                <a:sym typeface="Calibri"/>
              </a:rPr>
              <a:t> </a:t>
            </a:r>
            <a:r>
              <a:rPr lang="en-US" sz="1800" dirty="0" err="1">
                <a:latin typeface="Calibri"/>
                <a:ea typeface="Calibri"/>
                <a:cs typeface="Calibri"/>
                <a:sym typeface="Calibri"/>
              </a:rPr>
              <a:t>etkili</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şekilde</a:t>
            </a:r>
            <a:r>
              <a:rPr lang="en-US" sz="1800" dirty="0">
                <a:latin typeface="Calibri"/>
                <a:ea typeface="Calibri"/>
                <a:cs typeface="Calibri"/>
                <a:sym typeface="Calibri"/>
              </a:rPr>
              <a:t> </a:t>
            </a:r>
            <a:r>
              <a:rPr lang="en-US" sz="1800" dirty="0" err="1">
                <a:latin typeface="Calibri"/>
                <a:ea typeface="Calibri"/>
                <a:cs typeface="Calibri"/>
                <a:sym typeface="Calibri"/>
              </a:rPr>
              <a:t>iletilmesine</a:t>
            </a:r>
            <a:r>
              <a:rPr lang="en-US" sz="1800" dirty="0">
                <a:latin typeface="Calibri"/>
                <a:ea typeface="Calibri"/>
                <a:cs typeface="Calibri"/>
                <a:sym typeface="Calibri"/>
              </a:rPr>
              <a:t> </a:t>
            </a:r>
            <a:r>
              <a:rPr lang="en-US" sz="1800" dirty="0" err="1">
                <a:latin typeface="Calibri"/>
                <a:ea typeface="Calibri"/>
                <a:cs typeface="Calibri"/>
                <a:sym typeface="Calibri"/>
              </a:rPr>
              <a:t>kadar</a:t>
            </a:r>
            <a:r>
              <a:rPr lang="en-US" sz="1800" dirty="0">
                <a:latin typeface="Calibri"/>
                <a:ea typeface="Calibri"/>
                <a:cs typeface="Calibri"/>
                <a:sym typeface="Calibri"/>
              </a:rPr>
              <a:t> </a:t>
            </a:r>
            <a:r>
              <a:rPr lang="en-US" sz="1800" dirty="0" err="1">
                <a:latin typeface="Calibri"/>
                <a:ea typeface="Calibri"/>
                <a:cs typeface="Calibri"/>
                <a:sym typeface="Calibri"/>
              </a:rPr>
              <a:t>uzanır</a:t>
            </a:r>
            <a:r>
              <a:rPr lang="en-US" sz="1800" dirty="0">
                <a:latin typeface="Calibri"/>
                <a:ea typeface="Calibri"/>
                <a:cs typeface="Calibri"/>
                <a:sym typeface="Calibri"/>
              </a:rPr>
              <a:t>. </a:t>
            </a:r>
            <a:r>
              <a:rPr lang="en-US" sz="1800" dirty="0" err="1">
                <a:latin typeface="Calibri"/>
                <a:ea typeface="Calibri"/>
                <a:cs typeface="Calibri"/>
                <a:sym typeface="Calibri"/>
              </a:rPr>
              <a:t>Üretim</a:t>
            </a:r>
            <a:r>
              <a:rPr lang="en-US" sz="1800" dirty="0">
                <a:latin typeface="Calibri"/>
                <a:ea typeface="Calibri"/>
                <a:cs typeface="Calibri"/>
                <a:sym typeface="Calibri"/>
              </a:rPr>
              <a:t> </a:t>
            </a:r>
            <a:r>
              <a:rPr lang="en-US" sz="1800" dirty="0" err="1">
                <a:latin typeface="Calibri"/>
                <a:ea typeface="Calibri"/>
                <a:cs typeface="Calibri"/>
                <a:sym typeface="Calibri"/>
              </a:rPr>
              <a:t>ölçeklendirmesine</a:t>
            </a:r>
            <a:r>
              <a:rPr lang="en-US" sz="1800" dirty="0">
                <a:latin typeface="Calibri"/>
                <a:ea typeface="Calibri"/>
                <a:cs typeface="Calibri"/>
                <a:sym typeface="Calibri"/>
              </a:rPr>
              <a:t> </a:t>
            </a:r>
            <a:r>
              <a:rPr lang="en-US" sz="1800" dirty="0" err="1">
                <a:latin typeface="Calibri"/>
                <a:ea typeface="Calibri"/>
                <a:cs typeface="Calibri"/>
                <a:sym typeface="Calibri"/>
              </a:rPr>
              <a:t>hazırlanma</a:t>
            </a:r>
            <a:r>
              <a:rPr lang="en-US" sz="1800" dirty="0">
                <a:latin typeface="Calibri"/>
                <a:ea typeface="Calibri"/>
                <a:cs typeface="Calibri"/>
                <a:sym typeface="Calibri"/>
              </a:rPr>
              <a:t>, </a:t>
            </a:r>
            <a:r>
              <a:rPr lang="en-US" sz="1800" dirty="0" err="1">
                <a:latin typeface="Calibri"/>
                <a:ea typeface="Calibri"/>
                <a:cs typeface="Calibri"/>
                <a:sym typeface="Calibri"/>
              </a:rPr>
              <a:t>paydaş</a:t>
            </a:r>
            <a:r>
              <a:rPr lang="en-US" sz="1800" dirty="0">
                <a:latin typeface="Calibri"/>
                <a:ea typeface="Calibri"/>
                <a:cs typeface="Calibri"/>
                <a:sym typeface="Calibri"/>
              </a:rPr>
              <a:t> </a:t>
            </a:r>
            <a:r>
              <a:rPr lang="en-US" sz="1800" dirty="0" err="1">
                <a:latin typeface="Calibri"/>
                <a:ea typeface="Calibri"/>
                <a:cs typeface="Calibri"/>
                <a:sym typeface="Calibri"/>
              </a:rPr>
              <a:t>katılımı</a:t>
            </a:r>
            <a:r>
              <a:rPr lang="en-US" sz="1800" dirty="0">
                <a:latin typeface="Calibri"/>
                <a:ea typeface="Calibri"/>
                <a:cs typeface="Calibri"/>
                <a:sym typeface="Calibri"/>
              </a:rPr>
              <a:t> ve </a:t>
            </a:r>
            <a:r>
              <a:rPr lang="en-US" sz="1800" dirty="0" err="1">
                <a:latin typeface="Calibri"/>
                <a:ea typeface="Calibri"/>
                <a:cs typeface="Calibri"/>
                <a:sym typeface="Calibri"/>
              </a:rPr>
              <a:t>sürekli</a:t>
            </a:r>
            <a:r>
              <a:rPr lang="en-US" sz="1800" dirty="0">
                <a:latin typeface="Calibri"/>
                <a:ea typeface="Calibri"/>
                <a:cs typeface="Calibri"/>
                <a:sym typeface="Calibri"/>
              </a:rPr>
              <a:t> </a:t>
            </a:r>
            <a:r>
              <a:rPr lang="en-US" sz="1800" dirty="0" err="1">
                <a:latin typeface="Calibri"/>
                <a:ea typeface="Calibri"/>
                <a:cs typeface="Calibri"/>
                <a:sym typeface="Calibri"/>
              </a:rPr>
              <a:t>iyileştirme</a:t>
            </a:r>
            <a:r>
              <a:rPr lang="en-US" sz="1800" dirty="0">
                <a:latin typeface="Calibri"/>
                <a:ea typeface="Calibri"/>
                <a:cs typeface="Calibri"/>
                <a:sym typeface="Calibri"/>
              </a:rPr>
              <a:t> </a:t>
            </a:r>
            <a:r>
              <a:rPr lang="en-US" sz="1800" dirty="0" err="1">
                <a:latin typeface="Calibri"/>
                <a:ea typeface="Calibri"/>
                <a:cs typeface="Calibri"/>
                <a:sym typeface="Calibri"/>
              </a:rPr>
              <a:t>taahhüdü</a:t>
            </a:r>
            <a:r>
              <a:rPr lang="en-US" sz="1800" dirty="0">
                <a:latin typeface="Calibri"/>
                <a:ea typeface="Calibri"/>
                <a:cs typeface="Calibri"/>
                <a:sym typeface="Calibri"/>
              </a:rPr>
              <a:t> </a:t>
            </a:r>
            <a:r>
              <a:rPr lang="en-US" sz="1800" dirty="0" err="1">
                <a:latin typeface="Calibri"/>
                <a:ea typeface="Calibri"/>
                <a:cs typeface="Calibri"/>
                <a:sym typeface="Calibri"/>
              </a:rPr>
              <a:t>bu</a:t>
            </a:r>
            <a:r>
              <a:rPr lang="en-US" sz="1800" dirty="0">
                <a:latin typeface="Calibri"/>
                <a:ea typeface="Calibri"/>
                <a:cs typeface="Calibri"/>
                <a:sym typeface="Calibri"/>
              </a:rPr>
              <a:t> </a:t>
            </a:r>
            <a:r>
              <a:rPr lang="en-US" sz="1800" dirty="0" err="1">
                <a:latin typeface="Calibri"/>
                <a:ea typeface="Calibri"/>
                <a:cs typeface="Calibri"/>
                <a:sym typeface="Calibri"/>
              </a:rPr>
              <a:t>titiz</a:t>
            </a:r>
            <a:r>
              <a:rPr lang="en-US" sz="1800" dirty="0">
                <a:latin typeface="Calibri"/>
                <a:ea typeface="Calibri"/>
                <a:cs typeface="Calibri"/>
                <a:sym typeface="Calibri"/>
              </a:rPr>
              <a:t> </a:t>
            </a:r>
            <a:r>
              <a:rPr lang="en-US" sz="1800" dirty="0" err="1">
                <a:latin typeface="Calibri"/>
                <a:ea typeface="Calibri"/>
                <a:cs typeface="Calibri"/>
                <a:sym typeface="Calibri"/>
              </a:rPr>
              <a:t>süreci</a:t>
            </a:r>
            <a:r>
              <a:rPr lang="en-US" sz="1800" dirty="0">
                <a:latin typeface="Calibri"/>
                <a:ea typeface="Calibri"/>
                <a:cs typeface="Calibri"/>
                <a:sym typeface="Calibri"/>
              </a:rPr>
              <a:t> </a:t>
            </a:r>
            <a:r>
              <a:rPr lang="en-US" sz="1800" dirty="0" err="1">
                <a:latin typeface="Calibri"/>
                <a:ea typeface="Calibri"/>
                <a:cs typeface="Calibri"/>
                <a:sym typeface="Calibri"/>
              </a:rPr>
              <a:t>tamamlar</a:t>
            </a:r>
            <a:r>
              <a:rPr lang="en-US" sz="1800" dirty="0">
                <a:latin typeface="Calibri"/>
                <a:ea typeface="Calibri"/>
                <a:cs typeface="Calibri"/>
                <a:sym typeface="Calibri"/>
              </a:rPr>
              <a:t>. </a:t>
            </a:r>
            <a:r>
              <a:rPr lang="en-US" sz="1800" dirty="0" err="1">
                <a:latin typeface="Calibri"/>
                <a:ea typeface="Calibri"/>
                <a:cs typeface="Calibri"/>
                <a:sym typeface="Calibri"/>
              </a:rPr>
              <a:t>Sonuç</a:t>
            </a:r>
            <a:r>
              <a:rPr lang="en-US" sz="1800" dirty="0">
                <a:latin typeface="Calibri"/>
                <a:ea typeface="Calibri"/>
                <a:cs typeface="Calibri"/>
                <a:sym typeface="Calibri"/>
              </a:rPr>
              <a:t> </a:t>
            </a:r>
            <a:r>
              <a:rPr lang="en-US" sz="1800" dirty="0" err="1">
                <a:latin typeface="Calibri"/>
                <a:ea typeface="Calibri"/>
                <a:cs typeface="Calibri"/>
                <a:sym typeface="Calibri"/>
              </a:rPr>
              <a:t>olarak</a:t>
            </a:r>
            <a:r>
              <a:rPr lang="en-US" sz="1800" dirty="0">
                <a:latin typeface="Calibri"/>
                <a:ea typeface="Calibri"/>
                <a:cs typeface="Calibri"/>
                <a:sym typeface="Calibri"/>
              </a:rPr>
              <a:t>, </a:t>
            </a:r>
            <a:r>
              <a:rPr lang="en-US" sz="1800" dirty="0" err="1">
                <a:latin typeface="Calibri"/>
                <a:ea typeface="Calibri"/>
                <a:cs typeface="Calibri"/>
                <a:sym typeface="Calibri"/>
              </a:rPr>
              <a:t>bu</a:t>
            </a:r>
            <a:r>
              <a:rPr lang="en-US" sz="1800" dirty="0">
                <a:latin typeface="Calibri"/>
                <a:ea typeface="Calibri"/>
                <a:cs typeface="Calibri"/>
                <a:sym typeface="Calibri"/>
              </a:rPr>
              <a:t> </a:t>
            </a:r>
            <a:r>
              <a:rPr lang="en-US" sz="1800" dirty="0" err="1">
                <a:latin typeface="Calibri"/>
                <a:ea typeface="Calibri"/>
                <a:cs typeface="Calibri"/>
                <a:sym typeface="Calibri"/>
              </a:rPr>
              <a:t>adımlar</a:t>
            </a:r>
            <a:r>
              <a:rPr lang="en-US" sz="1800" dirty="0">
                <a:latin typeface="Calibri"/>
                <a:ea typeface="Calibri"/>
                <a:cs typeface="Calibri"/>
                <a:sym typeface="Calibri"/>
              </a:rPr>
              <a:t>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ayakkabıların</a:t>
            </a:r>
            <a:r>
              <a:rPr lang="en-US" sz="1800" dirty="0">
                <a:latin typeface="Calibri"/>
                <a:ea typeface="Calibri"/>
                <a:cs typeface="Calibri"/>
                <a:sym typeface="Calibri"/>
              </a:rPr>
              <a:t> </a:t>
            </a:r>
            <a:r>
              <a:rPr lang="en-US" sz="1800" dirty="0" err="1">
                <a:latin typeface="Calibri"/>
                <a:ea typeface="Calibri"/>
                <a:cs typeface="Calibri"/>
                <a:sym typeface="Calibri"/>
              </a:rPr>
              <a:t>yalnızca</a:t>
            </a:r>
            <a:r>
              <a:rPr lang="en-US" sz="1800" dirty="0">
                <a:latin typeface="Calibri"/>
                <a:ea typeface="Calibri"/>
                <a:cs typeface="Calibri"/>
                <a:sym typeface="Calibri"/>
              </a:rPr>
              <a:t> </a:t>
            </a:r>
            <a:r>
              <a:rPr lang="en-US" sz="1800" dirty="0" err="1">
                <a:latin typeface="Calibri"/>
                <a:ea typeface="Calibri"/>
                <a:cs typeface="Calibri"/>
                <a:sym typeface="Calibri"/>
              </a:rPr>
              <a:t>çevresel</a:t>
            </a:r>
            <a:r>
              <a:rPr lang="en-US" sz="1800" dirty="0">
                <a:latin typeface="Calibri"/>
                <a:ea typeface="Calibri"/>
                <a:cs typeface="Calibri"/>
                <a:sym typeface="Calibri"/>
              </a:rPr>
              <a:t> </a:t>
            </a:r>
            <a:r>
              <a:rPr lang="en-US" sz="1800" dirty="0" err="1">
                <a:latin typeface="Calibri"/>
                <a:ea typeface="Calibri"/>
                <a:cs typeface="Calibri"/>
                <a:sym typeface="Calibri"/>
              </a:rPr>
              <a:t>hedeflerle</a:t>
            </a:r>
            <a:r>
              <a:rPr lang="en-US" sz="1800" dirty="0">
                <a:latin typeface="Calibri"/>
                <a:ea typeface="Calibri"/>
                <a:cs typeface="Calibri"/>
                <a:sym typeface="Calibri"/>
              </a:rPr>
              <a:t> </a:t>
            </a:r>
            <a:r>
              <a:rPr lang="en-US" sz="1800" dirty="0" err="1">
                <a:latin typeface="Calibri"/>
                <a:ea typeface="Calibri"/>
                <a:cs typeface="Calibri"/>
                <a:sym typeface="Calibri"/>
              </a:rPr>
              <a:t>uyumlu</a:t>
            </a:r>
            <a:r>
              <a:rPr lang="en-US" sz="1800" dirty="0">
                <a:latin typeface="Calibri"/>
                <a:ea typeface="Calibri"/>
                <a:cs typeface="Calibri"/>
                <a:sym typeface="Calibri"/>
              </a:rPr>
              <a:t> </a:t>
            </a:r>
            <a:r>
              <a:rPr lang="en-US" sz="1800" dirty="0" err="1">
                <a:latin typeface="Calibri"/>
                <a:ea typeface="Calibri"/>
                <a:cs typeface="Calibri"/>
                <a:sym typeface="Calibri"/>
              </a:rPr>
              <a:t>olmasını</a:t>
            </a:r>
            <a:r>
              <a:rPr lang="en-US" sz="1800" dirty="0">
                <a:latin typeface="Calibri"/>
                <a:ea typeface="Calibri"/>
                <a:cs typeface="Calibri"/>
                <a:sym typeface="Calibri"/>
              </a:rPr>
              <a:t> </a:t>
            </a:r>
            <a:r>
              <a:rPr lang="en-US" sz="1800" dirty="0" err="1">
                <a:latin typeface="Calibri"/>
                <a:ea typeface="Calibri"/>
                <a:cs typeface="Calibri"/>
                <a:sym typeface="Calibri"/>
              </a:rPr>
              <a:t>değil</a:t>
            </a:r>
            <a:r>
              <a:rPr lang="en-US" sz="1800" dirty="0">
                <a:latin typeface="Calibri"/>
                <a:ea typeface="Calibri"/>
                <a:cs typeface="Calibri"/>
                <a:sym typeface="Calibri"/>
              </a:rPr>
              <a:t>, </a:t>
            </a:r>
            <a:r>
              <a:rPr lang="en-US" sz="1800" dirty="0" err="1">
                <a:latin typeface="Calibri"/>
                <a:ea typeface="Calibri"/>
                <a:cs typeface="Calibri"/>
                <a:sym typeface="Calibri"/>
              </a:rPr>
              <a:t>aynı</a:t>
            </a:r>
            <a:r>
              <a:rPr lang="en-US" sz="1800" dirty="0">
                <a:latin typeface="Calibri"/>
                <a:ea typeface="Calibri"/>
                <a:cs typeface="Calibri"/>
                <a:sym typeface="Calibri"/>
              </a:rPr>
              <a:t> </a:t>
            </a:r>
            <a:r>
              <a:rPr lang="en-US" sz="1800" dirty="0" err="1">
                <a:latin typeface="Calibri"/>
                <a:ea typeface="Calibri"/>
                <a:cs typeface="Calibri"/>
                <a:sym typeface="Calibri"/>
              </a:rPr>
              <a:t>zamanda</a:t>
            </a:r>
            <a:r>
              <a:rPr lang="en-US" sz="1800" dirty="0">
                <a:latin typeface="Calibri"/>
                <a:ea typeface="Calibri"/>
                <a:cs typeface="Calibri"/>
                <a:sym typeface="Calibri"/>
              </a:rPr>
              <a:t> </a:t>
            </a:r>
            <a:r>
              <a:rPr lang="en-US" sz="1800" dirty="0" err="1">
                <a:latin typeface="Calibri"/>
                <a:ea typeface="Calibri"/>
                <a:cs typeface="Calibri"/>
                <a:sym typeface="Calibri"/>
              </a:rPr>
              <a:t>işlevsellik</a:t>
            </a:r>
            <a:r>
              <a:rPr lang="en-US" sz="1800" dirty="0">
                <a:latin typeface="Calibri"/>
                <a:ea typeface="Calibri"/>
                <a:cs typeface="Calibri"/>
                <a:sym typeface="Calibri"/>
              </a:rPr>
              <a:t>, </a:t>
            </a:r>
            <a:r>
              <a:rPr lang="en-US" sz="1800" dirty="0" err="1">
                <a:latin typeface="Calibri"/>
                <a:ea typeface="Calibri"/>
                <a:cs typeface="Calibri"/>
                <a:sym typeface="Calibri"/>
              </a:rPr>
              <a:t>konfor</a:t>
            </a:r>
            <a:r>
              <a:rPr lang="en-US" sz="1800" dirty="0">
                <a:latin typeface="Calibri"/>
                <a:ea typeface="Calibri"/>
                <a:cs typeface="Calibri"/>
                <a:sym typeface="Calibri"/>
              </a:rPr>
              <a:t> ve </a:t>
            </a:r>
            <a:r>
              <a:rPr lang="en-US" sz="1800" dirty="0" err="1">
                <a:latin typeface="Calibri"/>
                <a:ea typeface="Calibri"/>
                <a:cs typeface="Calibri"/>
                <a:sym typeface="Calibri"/>
              </a:rPr>
              <a:t>ekonomik</a:t>
            </a:r>
            <a:r>
              <a:rPr lang="en-US" sz="1800" dirty="0">
                <a:latin typeface="Calibri"/>
                <a:ea typeface="Calibri"/>
                <a:cs typeface="Calibri"/>
                <a:sym typeface="Calibri"/>
              </a:rPr>
              <a:t> </a:t>
            </a:r>
            <a:r>
              <a:rPr lang="en-US" sz="1800" dirty="0" err="1">
                <a:latin typeface="Calibri"/>
                <a:ea typeface="Calibri"/>
                <a:cs typeface="Calibri"/>
                <a:sym typeface="Calibri"/>
              </a:rPr>
              <a:t>uygulanabilirlik</a:t>
            </a:r>
            <a:r>
              <a:rPr lang="en-US" sz="1800" dirty="0">
                <a:latin typeface="Calibri"/>
                <a:ea typeface="Calibri"/>
                <a:cs typeface="Calibri"/>
                <a:sym typeface="Calibri"/>
              </a:rPr>
              <a:t> </a:t>
            </a:r>
            <a:r>
              <a:rPr lang="en-US" sz="1800" dirty="0" err="1">
                <a:latin typeface="Calibri"/>
                <a:ea typeface="Calibri"/>
                <a:cs typeface="Calibri"/>
                <a:sym typeface="Calibri"/>
              </a:rPr>
              <a:t>sağlayarak</a:t>
            </a:r>
            <a:r>
              <a:rPr lang="en-US" sz="1800" dirty="0">
                <a:latin typeface="Calibri"/>
                <a:ea typeface="Calibri"/>
                <a:cs typeface="Calibri"/>
                <a:sym typeface="Calibri"/>
              </a:rPr>
              <a:t> </a:t>
            </a:r>
            <a:r>
              <a:rPr lang="en-US" sz="1800" dirty="0" err="1">
                <a:latin typeface="Calibri"/>
                <a:ea typeface="Calibri"/>
                <a:cs typeface="Calibri"/>
                <a:sym typeface="Calibri"/>
              </a:rPr>
              <a:t>sorumlu</a:t>
            </a:r>
            <a:r>
              <a:rPr lang="en-US" sz="1800" dirty="0">
                <a:latin typeface="Calibri"/>
                <a:ea typeface="Calibri"/>
                <a:cs typeface="Calibri"/>
                <a:sym typeface="Calibri"/>
              </a:rPr>
              <a:t> ve </a:t>
            </a:r>
            <a:r>
              <a:rPr lang="en-US" sz="1800" dirty="0" err="1">
                <a:latin typeface="Calibri"/>
                <a:ea typeface="Calibri"/>
                <a:cs typeface="Calibri"/>
                <a:sym typeface="Calibri"/>
              </a:rPr>
              <a:t>sürdürülebilir</a:t>
            </a:r>
            <a:r>
              <a:rPr lang="en-US" sz="1800" dirty="0">
                <a:latin typeface="Calibri"/>
                <a:ea typeface="Calibri"/>
                <a:cs typeface="Calibri"/>
                <a:sym typeface="Calibri"/>
              </a:rPr>
              <a:t> </a:t>
            </a:r>
            <a:r>
              <a:rPr lang="en-US" sz="1800" dirty="0" err="1">
                <a:latin typeface="Calibri"/>
                <a:ea typeface="Calibri"/>
                <a:cs typeface="Calibri"/>
                <a:sym typeface="Calibri"/>
              </a:rPr>
              <a:t>bir</a:t>
            </a:r>
            <a:r>
              <a:rPr lang="en-US" sz="1800" dirty="0">
                <a:latin typeface="Calibri"/>
                <a:ea typeface="Calibri"/>
                <a:cs typeface="Calibri"/>
                <a:sym typeface="Calibri"/>
              </a:rPr>
              <a:t> </a:t>
            </a:r>
            <a:r>
              <a:rPr lang="en-US" sz="1800" dirty="0" err="1">
                <a:latin typeface="Calibri"/>
                <a:ea typeface="Calibri"/>
                <a:cs typeface="Calibri"/>
                <a:sym typeface="Calibri"/>
              </a:rPr>
              <a:t>ayakkabı</a:t>
            </a:r>
            <a:r>
              <a:rPr lang="en-US" sz="1800" dirty="0">
                <a:latin typeface="Calibri"/>
                <a:ea typeface="Calibri"/>
                <a:cs typeface="Calibri"/>
                <a:sym typeface="Calibri"/>
              </a:rPr>
              <a:t> </a:t>
            </a:r>
            <a:r>
              <a:rPr lang="en-US" sz="1800" dirty="0" err="1">
                <a:latin typeface="Calibri"/>
                <a:ea typeface="Calibri"/>
                <a:cs typeface="Calibri"/>
                <a:sym typeface="Calibri"/>
              </a:rPr>
              <a:t>sektörüne</a:t>
            </a:r>
            <a:r>
              <a:rPr lang="en-US" sz="1800" dirty="0">
                <a:latin typeface="Calibri"/>
                <a:ea typeface="Calibri"/>
                <a:cs typeface="Calibri"/>
                <a:sym typeface="Calibri"/>
              </a:rPr>
              <a:t> </a:t>
            </a:r>
            <a:r>
              <a:rPr lang="en-US" sz="1800" dirty="0" err="1">
                <a:latin typeface="Calibri"/>
                <a:ea typeface="Calibri"/>
                <a:cs typeface="Calibri"/>
                <a:sym typeface="Calibri"/>
              </a:rPr>
              <a:t>katkıda</a:t>
            </a:r>
            <a:r>
              <a:rPr lang="en-US" sz="1800" dirty="0">
                <a:latin typeface="Calibri"/>
                <a:ea typeface="Calibri"/>
                <a:cs typeface="Calibri"/>
                <a:sym typeface="Calibri"/>
              </a:rPr>
              <a:t> </a:t>
            </a:r>
            <a:r>
              <a:rPr lang="en-US" sz="1800" dirty="0" err="1">
                <a:latin typeface="Calibri"/>
                <a:ea typeface="Calibri"/>
                <a:cs typeface="Calibri"/>
                <a:sym typeface="Calibri"/>
              </a:rPr>
              <a:t>bulunmasını</a:t>
            </a:r>
            <a:r>
              <a:rPr lang="en-US" sz="1800" dirty="0">
                <a:latin typeface="Calibri"/>
                <a:ea typeface="Calibri"/>
                <a:cs typeface="Calibri"/>
                <a:sym typeface="Calibri"/>
              </a:rPr>
              <a:t> </a:t>
            </a:r>
            <a:r>
              <a:rPr lang="en-US" sz="1800" dirty="0" err="1">
                <a:latin typeface="Calibri"/>
                <a:ea typeface="Calibri"/>
                <a:cs typeface="Calibri"/>
                <a:sym typeface="Calibri"/>
              </a:rPr>
              <a:t>sağlar</a:t>
            </a:r>
            <a:r>
              <a:rPr lang="en-US" sz="1800" dirty="0">
                <a:latin typeface="Calibri"/>
                <a:ea typeface="Calibri"/>
                <a:cs typeface="Calibri"/>
                <a:sym typeface="Calibri"/>
              </a:rPr>
              <a:t>.</a:t>
            </a:r>
            <a:endParaRPr dirty="0"/>
          </a:p>
        </p:txBody>
      </p:sp>
      <p:sp>
        <p:nvSpPr>
          <p:cNvPr id="279" name="Google Shape;2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zitiv titlu"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vertical și titlu"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u vertical și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u și conținu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tet secțiune"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uă tipuri de conținu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ție"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ar titlu"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ecompletat" type="blank">
  <p:cSld name="BLANK">
    <p:spTree>
      <p:nvGrpSpPr>
        <p:cNvPr id="1" name="Shape 54"/>
        <p:cNvGrpSpPr/>
        <p:nvPr/>
      </p:nvGrpSpPr>
      <p:grpSpPr>
        <a:xfrm>
          <a:off x="0" y="0"/>
          <a:ext cx="0" cy="0"/>
          <a:chOff x="0" y="0"/>
          <a:chExt cx="0" cy="0"/>
        </a:xfrm>
      </p:grpSpPr>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ținut cu legendă"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ine cu legendă"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iteseerx.ist.psu.edu/viewdoc/download;jsessionid=CB3FC8960E163A16B69BD2FA98FC4674?doi=10.1.1.421.3122&amp;rep=rep1&amp;type=pdf" TargetMode="External"/><Relationship Id="rId5" Type="http://schemas.openxmlformats.org/officeDocument/2006/relationships/hyperlink" Target="https://doi.org/10.1016/j.resconrec.2017.08.027"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28195" t="856" r="29321" b="-855"/>
          <a:stretch/>
        </p:blipFill>
        <p:spPr>
          <a:xfrm>
            <a:off x="1" y="-1"/>
            <a:ext cx="5254752" cy="6968689"/>
          </a:xfrm>
          <a:prstGeom prst="rect">
            <a:avLst/>
          </a:prstGeom>
          <a:noFill/>
          <a:ln>
            <a:noFill/>
          </a:ln>
        </p:spPr>
      </p:pic>
      <p:sp>
        <p:nvSpPr>
          <p:cNvPr id="90" name="Google Shape;90;p1"/>
          <p:cNvSpPr txBox="1"/>
          <p:nvPr/>
        </p:nvSpPr>
        <p:spPr>
          <a:xfrm>
            <a:off x="5711735" y="195382"/>
            <a:ext cx="609755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cap="none" dirty="0">
                <a:solidFill>
                  <a:srgbClr val="2D5693"/>
                </a:solidFill>
                <a:latin typeface="Arimo"/>
                <a:ea typeface="Arimo"/>
                <a:cs typeface="Arimo"/>
                <a:sym typeface="Arimo"/>
              </a:rPr>
              <a:t>SHO</a:t>
            </a:r>
            <a:r>
              <a:rPr lang="tr-TR" sz="1600" dirty="0">
                <a:solidFill>
                  <a:srgbClr val="2D5693"/>
                </a:solidFill>
                <a:latin typeface="Arimo"/>
                <a:ea typeface="Arimo"/>
                <a:cs typeface="Arimo"/>
                <a:sym typeface="Arimo"/>
              </a:rPr>
              <a:t>E</a:t>
            </a:r>
            <a:r>
              <a:rPr lang="en-US" sz="1600" b="0" i="0" u="none" strike="noStrike" cap="none" dirty="0">
                <a:solidFill>
                  <a:srgbClr val="2D5693"/>
                </a:solidFill>
                <a:latin typeface="Arimo"/>
                <a:ea typeface="Arimo"/>
                <a:cs typeface="Arimo"/>
                <a:sym typeface="Arimo"/>
              </a:rPr>
              <a:t>DES – </a:t>
            </a:r>
            <a:r>
              <a:rPr lang="en-US" sz="1600" b="0" i="0" u="none" strike="noStrike" cap="none" dirty="0" err="1">
                <a:solidFill>
                  <a:srgbClr val="2D5693"/>
                </a:solidFill>
                <a:latin typeface="Arimo"/>
                <a:ea typeface="Arimo"/>
                <a:cs typeface="Arimo"/>
                <a:sym typeface="Arimo"/>
              </a:rPr>
              <a:t>Döngüsel</a:t>
            </a:r>
            <a:r>
              <a:rPr lang="en-US" sz="1600" b="0" i="0" u="none" strike="noStrike" cap="none" dirty="0">
                <a:solidFill>
                  <a:srgbClr val="2D5693"/>
                </a:solidFill>
                <a:latin typeface="Arimo"/>
                <a:ea typeface="Arimo"/>
                <a:cs typeface="Arimo"/>
                <a:sym typeface="Arimo"/>
              </a:rPr>
              <a:t> </a:t>
            </a:r>
            <a:r>
              <a:rPr lang="en-US" sz="1600" b="0" i="0" u="none" strike="noStrike" cap="none" dirty="0" err="1">
                <a:solidFill>
                  <a:srgbClr val="2D5693"/>
                </a:solidFill>
                <a:latin typeface="Arimo"/>
                <a:ea typeface="Arimo"/>
                <a:cs typeface="Arimo"/>
                <a:sym typeface="Arimo"/>
              </a:rPr>
              <a:t>ekonominin</a:t>
            </a:r>
            <a:r>
              <a:rPr lang="en-US" sz="1600" b="0" i="0" u="none" strike="noStrike" cap="none" dirty="0">
                <a:solidFill>
                  <a:srgbClr val="2D5693"/>
                </a:solidFill>
                <a:latin typeface="Arimo"/>
                <a:ea typeface="Arimo"/>
                <a:cs typeface="Arimo"/>
                <a:sym typeface="Arimo"/>
              </a:rPr>
              <a:t> </a:t>
            </a:r>
            <a:r>
              <a:rPr lang="en-US" sz="1600" b="0" i="0" u="none" strike="noStrike" cap="none" dirty="0" err="1">
                <a:solidFill>
                  <a:srgbClr val="2D5693"/>
                </a:solidFill>
                <a:latin typeface="Arimo"/>
                <a:ea typeface="Arimo"/>
                <a:cs typeface="Arimo"/>
                <a:sym typeface="Arimo"/>
              </a:rPr>
              <a:t>ortaya</a:t>
            </a:r>
            <a:r>
              <a:rPr lang="en-US" sz="1600" b="0" i="0" u="none" strike="noStrike" cap="none" dirty="0">
                <a:solidFill>
                  <a:srgbClr val="2D5693"/>
                </a:solidFill>
                <a:latin typeface="Arimo"/>
                <a:ea typeface="Arimo"/>
                <a:cs typeface="Arimo"/>
                <a:sym typeface="Arimo"/>
              </a:rPr>
              <a:t> </a:t>
            </a:r>
            <a:r>
              <a:rPr lang="en-US" sz="1600" b="0" i="0" u="none" strike="noStrike" cap="none" dirty="0" err="1">
                <a:solidFill>
                  <a:srgbClr val="2D5693"/>
                </a:solidFill>
                <a:latin typeface="Arimo"/>
                <a:ea typeface="Arimo"/>
                <a:cs typeface="Arimo"/>
                <a:sym typeface="Arimo"/>
              </a:rPr>
              <a:t>çıkan</a:t>
            </a:r>
            <a:r>
              <a:rPr lang="en-US" sz="1600" b="0" i="0" u="none" strike="noStrike" cap="none" dirty="0">
                <a:solidFill>
                  <a:srgbClr val="2D5693"/>
                </a:solidFill>
                <a:latin typeface="Arimo"/>
                <a:ea typeface="Arimo"/>
                <a:cs typeface="Arimo"/>
                <a:sym typeface="Arimo"/>
              </a:rPr>
              <a:t> </a:t>
            </a:r>
            <a:r>
              <a:rPr lang="en-US" sz="1600" b="0" i="0" u="none" strike="noStrike" cap="none" dirty="0" err="1">
                <a:solidFill>
                  <a:srgbClr val="2D5693"/>
                </a:solidFill>
                <a:latin typeface="Arimo"/>
                <a:ea typeface="Arimo"/>
                <a:cs typeface="Arimo"/>
                <a:sym typeface="Arimo"/>
              </a:rPr>
              <a:t>taleplerine</a:t>
            </a:r>
            <a:r>
              <a:rPr lang="en-US" sz="1600" b="0" i="0" u="none" strike="noStrike" cap="none" dirty="0">
                <a:solidFill>
                  <a:srgbClr val="2D5693"/>
                </a:solidFill>
                <a:latin typeface="Arimo"/>
                <a:ea typeface="Arimo"/>
                <a:cs typeface="Arimo"/>
                <a:sym typeface="Arimo"/>
              </a:rPr>
              <a:t> </a:t>
            </a:r>
            <a:r>
              <a:rPr lang="en-US" sz="1600" b="0" i="0" u="none" strike="noStrike" cap="none" dirty="0" err="1">
                <a:solidFill>
                  <a:srgbClr val="2D5693"/>
                </a:solidFill>
                <a:latin typeface="Arimo"/>
                <a:ea typeface="Arimo"/>
                <a:cs typeface="Arimo"/>
                <a:sym typeface="Arimo"/>
              </a:rPr>
              <a:t>uygun</a:t>
            </a:r>
            <a:r>
              <a:rPr lang="en-US" sz="1600" b="0" i="0" u="none" strike="noStrike" cap="none" dirty="0">
                <a:solidFill>
                  <a:srgbClr val="2D5693"/>
                </a:solidFill>
                <a:latin typeface="Arimo"/>
                <a:ea typeface="Arimo"/>
                <a:cs typeface="Arimo"/>
                <a:sym typeface="Arimo"/>
              </a:rPr>
              <a:t> </a:t>
            </a:r>
            <a:r>
              <a:rPr lang="en-US" sz="1600" b="0" i="0" u="none" strike="noStrike" cap="none" dirty="0" err="1">
                <a:solidFill>
                  <a:srgbClr val="2D5693"/>
                </a:solidFill>
                <a:latin typeface="Arimo"/>
                <a:ea typeface="Arimo"/>
                <a:cs typeface="Arimo"/>
                <a:sym typeface="Arimo"/>
              </a:rPr>
              <a:t>sürdürülebilir</a:t>
            </a:r>
            <a:r>
              <a:rPr lang="en-US" sz="1600" b="0" i="0" u="none" strike="noStrike" cap="none" dirty="0">
                <a:solidFill>
                  <a:srgbClr val="2D5693"/>
                </a:solidFill>
                <a:latin typeface="Arimo"/>
                <a:ea typeface="Arimo"/>
                <a:cs typeface="Arimo"/>
                <a:sym typeface="Arimo"/>
              </a:rPr>
              <a:t> </a:t>
            </a:r>
            <a:r>
              <a:rPr lang="en-US" sz="1600" b="0" i="0" u="none" strike="noStrike" cap="none" dirty="0" err="1">
                <a:solidFill>
                  <a:srgbClr val="2D5693"/>
                </a:solidFill>
                <a:latin typeface="Arimo"/>
                <a:ea typeface="Arimo"/>
                <a:cs typeface="Arimo"/>
                <a:sym typeface="Arimo"/>
              </a:rPr>
              <a:t>ürünler</a:t>
            </a:r>
            <a:r>
              <a:rPr lang="en-US" sz="1600" b="0" i="0" u="none" strike="noStrike" cap="none" dirty="0">
                <a:solidFill>
                  <a:srgbClr val="2D5693"/>
                </a:solidFill>
                <a:latin typeface="Arimo"/>
                <a:ea typeface="Arimo"/>
                <a:cs typeface="Arimo"/>
                <a:sym typeface="Arimo"/>
              </a:rPr>
              <a:t> </a:t>
            </a:r>
            <a:r>
              <a:rPr lang="en-US" sz="1600" b="0" i="0" u="none" strike="noStrike" cap="none" dirty="0" err="1">
                <a:solidFill>
                  <a:srgbClr val="2D5693"/>
                </a:solidFill>
                <a:latin typeface="Arimo"/>
                <a:ea typeface="Arimo"/>
                <a:cs typeface="Arimo"/>
                <a:sym typeface="Arimo"/>
              </a:rPr>
              <a:t>için</a:t>
            </a:r>
            <a:r>
              <a:rPr lang="en-US" sz="1600" b="0" i="0" u="none" strike="noStrike" cap="none" dirty="0">
                <a:solidFill>
                  <a:srgbClr val="2D5693"/>
                </a:solidFill>
                <a:latin typeface="Arimo"/>
                <a:ea typeface="Arimo"/>
                <a:cs typeface="Arimo"/>
                <a:sym typeface="Arimo"/>
              </a:rPr>
              <a:t> yeni </a:t>
            </a:r>
            <a:r>
              <a:rPr lang="en-US" sz="1600" b="0" i="0" u="none" strike="noStrike" cap="none" dirty="0" err="1">
                <a:solidFill>
                  <a:srgbClr val="2D5693"/>
                </a:solidFill>
                <a:latin typeface="Arimo"/>
                <a:ea typeface="Arimo"/>
                <a:cs typeface="Arimo"/>
                <a:sym typeface="Arimo"/>
              </a:rPr>
              <a:t>ayakkabı</a:t>
            </a:r>
            <a:r>
              <a:rPr lang="en-US" sz="1600" b="0" i="0" u="none" strike="noStrike" cap="none" dirty="0">
                <a:solidFill>
                  <a:srgbClr val="2D5693"/>
                </a:solidFill>
                <a:latin typeface="Arimo"/>
                <a:ea typeface="Arimo"/>
                <a:cs typeface="Arimo"/>
                <a:sym typeface="Arimo"/>
              </a:rPr>
              <a:t> </a:t>
            </a:r>
            <a:r>
              <a:rPr lang="en-US" sz="1600" b="0" i="0" u="none" strike="noStrike" cap="none" dirty="0" err="1">
                <a:solidFill>
                  <a:srgbClr val="2D5693"/>
                </a:solidFill>
                <a:latin typeface="Arimo"/>
                <a:ea typeface="Arimo"/>
                <a:cs typeface="Arimo"/>
                <a:sym typeface="Arimo"/>
              </a:rPr>
              <a:t>tasarımcısı</a:t>
            </a:r>
            <a:r>
              <a:rPr lang="en-US" sz="1600" b="0" i="0" u="none" strike="noStrike" cap="none" dirty="0">
                <a:solidFill>
                  <a:srgbClr val="2D5693"/>
                </a:solidFill>
                <a:latin typeface="Arimo"/>
                <a:ea typeface="Arimo"/>
                <a:cs typeface="Arimo"/>
                <a:sym typeface="Arimo"/>
              </a:rPr>
              <a:t> </a:t>
            </a:r>
            <a:r>
              <a:rPr lang="en-US" sz="1600" b="0" i="0" u="none" strike="noStrike" cap="none" dirty="0" err="1">
                <a:solidFill>
                  <a:srgbClr val="2D5693"/>
                </a:solidFill>
                <a:latin typeface="Arimo"/>
                <a:ea typeface="Arimo"/>
                <a:cs typeface="Arimo"/>
                <a:sym typeface="Arimo"/>
              </a:rPr>
              <a:t>yeterlilikleri</a:t>
            </a:r>
            <a:endParaRPr sz="1600" b="0" i="0" u="none" strike="noStrike" cap="none" dirty="0">
              <a:solidFill>
                <a:srgbClr val="2D5693"/>
              </a:solidFill>
              <a:latin typeface="Arimo"/>
              <a:ea typeface="Arimo"/>
              <a:cs typeface="Arimo"/>
              <a:sym typeface="Arimo"/>
            </a:endParaRPr>
          </a:p>
        </p:txBody>
      </p:sp>
      <p:sp>
        <p:nvSpPr>
          <p:cNvPr id="91" name="Google Shape;91;p1"/>
          <p:cNvSpPr txBox="1"/>
          <p:nvPr/>
        </p:nvSpPr>
        <p:spPr>
          <a:xfrm>
            <a:off x="5518484" y="1524063"/>
            <a:ext cx="6290805"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200" b="1" i="0" u="none" strike="noStrike" cap="none" dirty="0">
                <a:solidFill>
                  <a:srgbClr val="000000"/>
                </a:solidFill>
                <a:latin typeface="Josefin Sans"/>
                <a:ea typeface="Josefin Sans"/>
                <a:cs typeface="Josefin Sans"/>
                <a:sym typeface="Josefin Sans"/>
              </a:rPr>
              <a:t>ULO 3. DÖNGÜSEL EKONOMİ İÇİN AYAKKABI ÜRÜN TASARIMI</a:t>
            </a:r>
            <a:endParaRPr sz="3200" b="1" i="0" u="none" strike="noStrike" cap="none" dirty="0">
              <a:solidFill>
                <a:srgbClr val="000000"/>
              </a:solidFill>
              <a:latin typeface="Josefin Sans"/>
              <a:ea typeface="Josefin Sans"/>
              <a:cs typeface="Josefin Sans"/>
              <a:sym typeface="Josefin Sans"/>
            </a:endParaRPr>
          </a:p>
        </p:txBody>
      </p:sp>
      <p:sp>
        <p:nvSpPr>
          <p:cNvPr id="92" name="Google Shape;92;p1"/>
          <p:cNvSpPr txBox="1"/>
          <p:nvPr/>
        </p:nvSpPr>
        <p:spPr>
          <a:xfrm>
            <a:off x="5711735" y="6209914"/>
            <a:ext cx="6503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rgbClr val="000000"/>
                </a:solidFill>
                <a:latin typeface="Josefin Sans"/>
                <a:ea typeface="Josefin Sans"/>
                <a:cs typeface="Josefin Sans"/>
                <a:sym typeface="Josefin Sans"/>
              </a:rPr>
              <a:t>GELİŞTİRİCİ ORTAK: TUIASI - GHEORGHE ASACHI IASI TEKNİK ÜNİVERSİTESİ</a:t>
            </a:r>
            <a:endParaRPr sz="1800" b="1" dirty="0">
              <a:latin typeface="Josefin Sans"/>
              <a:ea typeface="Josefin Sans"/>
              <a:cs typeface="Josefin Sans"/>
              <a:sym typeface="Josefin Sans"/>
            </a:endParaRPr>
          </a:p>
        </p:txBody>
      </p:sp>
      <p:sp>
        <p:nvSpPr>
          <p:cNvPr id="93" name="Google Shape;93;p1"/>
          <p:cNvSpPr txBox="1"/>
          <p:nvPr/>
        </p:nvSpPr>
        <p:spPr>
          <a:xfrm>
            <a:off x="382711" y="207884"/>
            <a:ext cx="457853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dirty="0">
                <a:solidFill>
                  <a:srgbClr val="E9C73B"/>
                </a:solidFill>
                <a:latin typeface="Arimo"/>
                <a:ea typeface="Arimo"/>
                <a:cs typeface="Arimo"/>
                <a:sym typeface="Arimo"/>
              </a:rPr>
              <a:t>Proje </a:t>
            </a:r>
            <a:r>
              <a:rPr lang="en-US" sz="1400" b="0" i="0" u="none" strike="noStrike" dirty="0" err="1">
                <a:solidFill>
                  <a:srgbClr val="E9C73B"/>
                </a:solidFill>
                <a:latin typeface="Arimo"/>
                <a:ea typeface="Arimo"/>
                <a:cs typeface="Arimo"/>
                <a:sym typeface="Arimo"/>
              </a:rPr>
              <a:t>numarası</a:t>
            </a:r>
            <a:r>
              <a:rPr lang="en-US" sz="1400" b="0" i="0" u="none" strike="noStrike" dirty="0">
                <a:solidFill>
                  <a:srgbClr val="E9C73B"/>
                </a:solidFill>
                <a:latin typeface="Arimo"/>
                <a:ea typeface="Arimo"/>
                <a:cs typeface="Arimo"/>
                <a:sym typeface="Arimo"/>
              </a:rPr>
              <a:t> 2021-1-TR01-KA220-VET-000028186</a:t>
            </a:r>
            <a:endParaRPr sz="1400" dirty="0">
              <a:solidFill>
                <a:schemeClr val="dk1"/>
              </a:solidFill>
              <a:latin typeface="Arimo"/>
              <a:ea typeface="Arimo"/>
              <a:cs typeface="Arimo"/>
              <a:sym typeface="Arimo"/>
            </a:endParaRPr>
          </a:p>
        </p:txBody>
      </p:sp>
      <p:pic>
        <p:nvPicPr>
          <p:cNvPr id="94" name="Google Shape;94;p1"/>
          <p:cNvPicPr preferRelativeResize="0"/>
          <p:nvPr/>
        </p:nvPicPr>
        <p:blipFill rotWithShape="1">
          <a:blip r:embed="rId4">
            <a:alphaModFix/>
          </a:blip>
          <a:srcRect r="44462" b="-212"/>
          <a:stretch/>
        </p:blipFill>
        <p:spPr>
          <a:xfrm>
            <a:off x="1318955" y="6164163"/>
            <a:ext cx="2706042" cy="627578"/>
          </a:xfrm>
          <a:prstGeom prst="rect">
            <a:avLst/>
          </a:prstGeom>
          <a:noFill/>
          <a:ln>
            <a:noFill/>
          </a:ln>
        </p:spPr>
      </p:pic>
      <p:sp>
        <p:nvSpPr>
          <p:cNvPr id="95" name="Google Shape;95;p1"/>
          <p:cNvSpPr txBox="1"/>
          <p:nvPr/>
        </p:nvSpPr>
        <p:spPr>
          <a:xfrm>
            <a:off x="5711735" y="4096819"/>
            <a:ext cx="6097554"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i="0" u="none" strike="noStrike" dirty="0">
                <a:solidFill>
                  <a:schemeClr val="tx1"/>
                </a:solidFill>
                <a:latin typeface="Josefin Sans"/>
                <a:ea typeface="Josefin Sans"/>
                <a:cs typeface="Josefin Sans"/>
                <a:sym typeface="Josefin Sans"/>
              </a:rPr>
              <a:t>Ders 3.2</a:t>
            </a:r>
          </a:p>
          <a:p>
            <a:pPr marL="0" marR="0" lvl="0" indent="0" algn="r" rtl="0">
              <a:spcBef>
                <a:spcPts val="0"/>
              </a:spcBef>
              <a:spcAft>
                <a:spcPts val="0"/>
              </a:spcAft>
              <a:buNone/>
            </a:pPr>
            <a:r>
              <a:rPr lang="en-US" sz="2400" b="1" i="0" u="none" strike="noStrike" dirty="0" err="1">
                <a:solidFill>
                  <a:schemeClr val="tx1"/>
                </a:solidFill>
                <a:latin typeface="Josefin Sans"/>
                <a:ea typeface="Josefin Sans"/>
                <a:cs typeface="Josefin Sans"/>
                <a:sym typeface="Josefin Sans"/>
              </a:rPr>
              <a:t>Sürdürülebilir</a:t>
            </a:r>
            <a:r>
              <a:rPr lang="en-US" sz="2400" b="1" i="0" u="none" strike="noStrike" dirty="0">
                <a:solidFill>
                  <a:schemeClr val="tx1"/>
                </a:solidFill>
                <a:latin typeface="Josefin Sans"/>
                <a:ea typeface="Josefin Sans"/>
                <a:cs typeface="Josefin Sans"/>
                <a:sym typeface="Josefin Sans"/>
              </a:rPr>
              <a:t> </a:t>
            </a:r>
            <a:r>
              <a:rPr lang="en-US" sz="2400" b="1" i="0" u="none" strike="noStrike" dirty="0" err="1">
                <a:solidFill>
                  <a:schemeClr val="tx1"/>
                </a:solidFill>
                <a:latin typeface="Josefin Sans"/>
                <a:ea typeface="Josefin Sans"/>
                <a:cs typeface="Josefin Sans"/>
                <a:sym typeface="Josefin Sans"/>
              </a:rPr>
              <a:t>Tasarım</a:t>
            </a:r>
            <a:r>
              <a:rPr lang="en-US" sz="2400" b="1" i="0" u="none" strike="noStrike" dirty="0">
                <a:solidFill>
                  <a:schemeClr val="tx1"/>
                </a:solidFill>
                <a:latin typeface="Josefin Sans"/>
                <a:ea typeface="Josefin Sans"/>
                <a:cs typeface="Josefin Sans"/>
                <a:sym typeface="Josefin Sans"/>
              </a:rPr>
              <a:t> </a:t>
            </a:r>
            <a:r>
              <a:rPr lang="en-US" sz="2400" b="1" i="0" u="none" strike="noStrike" dirty="0" err="1">
                <a:solidFill>
                  <a:schemeClr val="tx1"/>
                </a:solidFill>
                <a:latin typeface="Josefin Sans"/>
                <a:ea typeface="Josefin Sans"/>
                <a:cs typeface="Josefin Sans"/>
                <a:sym typeface="Josefin Sans"/>
              </a:rPr>
              <a:t>için</a:t>
            </a:r>
            <a:r>
              <a:rPr lang="en-US" sz="2400" b="1" i="0" u="none" strike="noStrike" dirty="0">
                <a:solidFill>
                  <a:schemeClr val="tx1"/>
                </a:solidFill>
                <a:latin typeface="Josefin Sans"/>
                <a:ea typeface="Josefin Sans"/>
                <a:cs typeface="Josefin Sans"/>
                <a:sym typeface="Josefin Sans"/>
              </a:rPr>
              <a:t> </a:t>
            </a:r>
            <a:r>
              <a:rPr lang="en-US" sz="2400" b="1" i="0" u="none" strike="noStrike" dirty="0" err="1">
                <a:solidFill>
                  <a:schemeClr val="tx1"/>
                </a:solidFill>
                <a:latin typeface="Josefin Sans"/>
                <a:ea typeface="Josefin Sans"/>
                <a:cs typeface="Josefin Sans"/>
                <a:sym typeface="Josefin Sans"/>
              </a:rPr>
              <a:t>Kısıtlamalar</a:t>
            </a:r>
            <a:r>
              <a:rPr lang="en-US" sz="2400" b="1" i="0" u="none" strike="noStrike" dirty="0">
                <a:solidFill>
                  <a:schemeClr val="tx1"/>
                </a:solidFill>
                <a:latin typeface="Josefin Sans"/>
                <a:ea typeface="Josefin Sans"/>
                <a:cs typeface="Josefin Sans"/>
                <a:sym typeface="Josefin Sans"/>
              </a:rPr>
              <a:t> ve </a:t>
            </a:r>
            <a:r>
              <a:rPr lang="en-US" sz="2400" b="1" i="0" u="none" strike="noStrike" dirty="0" err="1">
                <a:solidFill>
                  <a:schemeClr val="tx1"/>
                </a:solidFill>
                <a:latin typeface="Josefin Sans"/>
                <a:ea typeface="Josefin Sans"/>
                <a:cs typeface="Josefin Sans"/>
                <a:sym typeface="Josefin Sans"/>
              </a:rPr>
              <a:t>Özellikler</a:t>
            </a:r>
            <a:r>
              <a:rPr lang="en-US" sz="2400" b="1" i="0" u="none" strike="noStrike" dirty="0">
                <a:solidFill>
                  <a:schemeClr val="tx1"/>
                </a:solidFill>
                <a:latin typeface="Josefin Sans"/>
                <a:ea typeface="Josefin Sans"/>
                <a:cs typeface="Josefin Sans"/>
                <a:sym typeface="Josefin Sans"/>
              </a:rPr>
              <a:t>. </a:t>
            </a:r>
            <a:r>
              <a:rPr lang="en-US" sz="2400" b="1" i="0" u="none" strike="noStrike" dirty="0" err="1">
                <a:solidFill>
                  <a:schemeClr val="tx1"/>
                </a:solidFill>
                <a:latin typeface="Josefin Sans"/>
                <a:ea typeface="Josefin Sans"/>
                <a:cs typeface="Josefin Sans"/>
                <a:sym typeface="Josefin Sans"/>
              </a:rPr>
              <a:t>Kitle</a:t>
            </a:r>
            <a:r>
              <a:rPr lang="en-US" sz="2400" b="1" i="0" u="none" strike="noStrike" dirty="0">
                <a:solidFill>
                  <a:schemeClr val="tx1"/>
                </a:solidFill>
                <a:latin typeface="Josefin Sans"/>
                <a:ea typeface="Josefin Sans"/>
                <a:cs typeface="Josefin Sans"/>
                <a:sym typeface="Josefin Sans"/>
              </a:rPr>
              <a:t> </a:t>
            </a:r>
            <a:r>
              <a:rPr lang="en-US" sz="2400" b="1" i="0" u="none" strike="noStrike" dirty="0" err="1">
                <a:solidFill>
                  <a:schemeClr val="tx1"/>
                </a:solidFill>
                <a:latin typeface="Josefin Sans"/>
                <a:ea typeface="Josefin Sans"/>
                <a:cs typeface="Josefin Sans"/>
                <a:sym typeface="Josefin Sans"/>
              </a:rPr>
              <a:t>özelleştirme</a:t>
            </a:r>
            <a:r>
              <a:rPr lang="en-US" sz="2400" b="1" i="0" u="none" strike="noStrike" dirty="0">
                <a:solidFill>
                  <a:schemeClr val="tx1"/>
                </a:solidFill>
                <a:latin typeface="Josefin Sans"/>
                <a:ea typeface="Josefin Sans"/>
                <a:cs typeface="Josefin Sans"/>
                <a:sym typeface="Josefin Sans"/>
              </a:rPr>
              <a:t> ve </a:t>
            </a:r>
            <a:r>
              <a:rPr lang="en-US" sz="2400" b="1" i="0" u="none" strike="noStrike" dirty="0" err="1">
                <a:solidFill>
                  <a:schemeClr val="tx1"/>
                </a:solidFill>
                <a:latin typeface="Josefin Sans"/>
                <a:ea typeface="Josefin Sans"/>
                <a:cs typeface="Josefin Sans"/>
                <a:sym typeface="Josefin Sans"/>
              </a:rPr>
              <a:t>döngüsel</a:t>
            </a:r>
            <a:r>
              <a:rPr lang="en-US" sz="2400" b="1" i="0" u="none" strike="noStrike" dirty="0">
                <a:solidFill>
                  <a:schemeClr val="tx1"/>
                </a:solidFill>
                <a:latin typeface="Josefin Sans"/>
                <a:ea typeface="Josefin Sans"/>
                <a:cs typeface="Josefin Sans"/>
                <a:sym typeface="Josefin Sans"/>
              </a:rPr>
              <a:t> </a:t>
            </a:r>
            <a:r>
              <a:rPr lang="en-US" sz="2400" b="1" i="0" u="none" strike="noStrike" dirty="0" err="1">
                <a:solidFill>
                  <a:schemeClr val="tx1"/>
                </a:solidFill>
                <a:latin typeface="Josefin Sans"/>
                <a:ea typeface="Josefin Sans"/>
                <a:cs typeface="Josefin Sans"/>
                <a:sym typeface="Josefin Sans"/>
              </a:rPr>
              <a:t>ekonomi</a:t>
            </a:r>
            <a:endParaRPr sz="2400" b="1" dirty="0">
              <a:solidFill>
                <a:schemeClr val="tx1"/>
              </a:solidFill>
              <a:latin typeface="Josefin Sans"/>
              <a:ea typeface="Josefin Sans"/>
              <a:cs typeface="Josefin Sans"/>
              <a:sym typeface="Josefi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10"/>
          <p:cNvPicPr preferRelativeResize="0"/>
          <p:nvPr/>
        </p:nvPicPr>
        <p:blipFill rotWithShape="1">
          <a:blip r:embed="rId3">
            <a:alphaModFix/>
          </a:blip>
          <a:srcRect l="19149" r="52846" b="47657"/>
          <a:stretch/>
        </p:blipFill>
        <p:spPr>
          <a:xfrm>
            <a:off x="8777591" y="-17424"/>
            <a:ext cx="3414409" cy="3598824"/>
          </a:xfrm>
          <a:prstGeom prst="rect">
            <a:avLst/>
          </a:prstGeom>
          <a:noFill/>
          <a:ln>
            <a:noFill/>
          </a:ln>
        </p:spPr>
      </p:pic>
      <p:grpSp>
        <p:nvGrpSpPr>
          <p:cNvPr id="296" name="Google Shape;296;p10"/>
          <p:cNvGrpSpPr/>
          <p:nvPr/>
        </p:nvGrpSpPr>
        <p:grpSpPr>
          <a:xfrm flipH="1">
            <a:off x="0" y="126744"/>
            <a:ext cx="8439814" cy="890747"/>
            <a:chOff x="2977130" y="297492"/>
            <a:chExt cx="8439814" cy="890747"/>
          </a:xfrm>
        </p:grpSpPr>
        <p:pic>
          <p:nvPicPr>
            <p:cNvPr id="297" name="Google Shape;297;p10"/>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298" name="Google Shape;298;p10"/>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pic>
        <p:nvPicPr>
          <p:cNvPr id="299" name="Google Shape;299;p10"/>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300" name="Google Shape;300;p10"/>
          <p:cNvSpPr txBox="1"/>
          <p:nvPr/>
        </p:nvSpPr>
        <p:spPr>
          <a:xfrm>
            <a:off x="672620" y="1421108"/>
            <a:ext cx="6849686" cy="86177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b="1" dirty="0">
                <a:solidFill>
                  <a:srgbClr val="2D5693"/>
                </a:solidFill>
                <a:latin typeface="Josefin Sans"/>
                <a:ea typeface="Josefin Sans"/>
                <a:cs typeface="Josefin Sans"/>
                <a:sym typeface="Josefin Sans"/>
              </a:rPr>
              <a:t>3. </a:t>
            </a:r>
            <a:r>
              <a:rPr lang="en-US" sz="2800" b="1" dirty="0" err="1">
                <a:solidFill>
                  <a:srgbClr val="2D5693"/>
                </a:solidFill>
                <a:latin typeface="Josefin Sans"/>
                <a:ea typeface="Josefin Sans"/>
                <a:cs typeface="Josefin Sans"/>
                <a:sym typeface="Josefin Sans"/>
              </a:rPr>
              <a:t>Sürdürülebilir</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Ayakkabı</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Tasarımında</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Kısıtlamalar</a:t>
            </a:r>
            <a:endParaRPr sz="2800" b="1" dirty="0">
              <a:solidFill>
                <a:srgbClr val="B2101F"/>
              </a:solidFill>
              <a:latin typeface="Josefin Sans"/>
              <a:ea typeface="Josefin Sans"/>
              <a:cs typeface="Josefin Sans"/>
              <a:sym typeface="Josefin Sans"/>
            </a:endParaRPr>
          </a:p>
        </p:txBody>
      </p:sp>
      <p:sp>
        <p:nvSpPr>
          <p:cNvPr id="301" name="Google Shape;301;p10"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0"/>
          <p:cNvSpPr txBox="1"/>
          <p:nvPr/>
        </p:nvSpPr>
        <p:spPr>
          <a:xfrm>
            <a:off x="470647" y="2644197"/>
            <a:ext cx="7845328" cy="3030582"/>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chemeClr val="dk1"/>
              </a:buClr>
              <a:buSzPts val="1800"/>
              <a:buFont typeface="Arial"/>
              <a:buNone/>
            </a:pPr>
            <a:r>
              <a:rPr lang="en-US" sz="1800" dirty="0" err="1">
                <a:solidFill>
                  <a:schemeClr val="dk1"/>
                </a:solidFill>
                <a:latin typeface="Calibri"/>
                <a:ea typeface="Calibri"/>
                <a:cs typeface="Calibri"/>
                <a:sym typeface="Calibri"/>
              </a:rPr>
              <a:t>Küresel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endüstri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karbon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izi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zorluklarıyla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boğuşuyor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ancak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teknolojideki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gelişmeler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özellikle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üretimi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alanında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genel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çevresel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performansını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artırmada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önemli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rol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oynuyor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Katmanlı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Üretim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İçin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DfAM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Montaj</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İçin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DfA</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Sökme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İçin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DfD</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stratejilerinin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benimsenmesi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Katmanlı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Üretimin</a:t>
            </a:r>
            <a:r>
              <a:rPr lang="en-US" sz="1800" dirty="0">
                <a:solidFill>
                  <a:schemeClr val="dk1"/>
                </a:solidFill>
                <a:latin typeface="Calibri"/>
                <a:ea typeface="Calibri"/>
                <a:cs typeface="Calibri"/>
                <a:sym typeface="Calibri"/>
              </a:rPr>
              <a:t> (AM) </a:t>
            </a:r>
            <a:r>
              <a:rPr lang="en-US" sz="1800" dirty="0" err="1">
                <a:solidFill>
                  <a:schemeClr val="dk1"/>
                </a:solidFill>
                <a:latin typeface="Calibri"/>
                <a:ea typeface="Calibri"/>
                <a:cs typeface="Calibri"/>
                <a:sym typeface="Calibri"/>
              </a:rPr>
              <a:t>karmaşık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bileşenleri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üretme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yetenekleriyle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birleştiğinde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endüstrinin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sürdürülebilir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yaklaşımına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geçişine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önemli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ölçüde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katkıda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bulunabilir</a:t>
            </a:r>
            <a:r>
              <a:rPr lang="en-US" sz="1800" dirty="0">
                <a:solidFill>
                  <a:schemeClr val="dk1"/>
                </a:solidFill>
                <a:latin typeface="Calibri"/>
                <a:ea typeface="Calibri"/>
                <a:cs typeface="Calibri"/>
                <a:sym typeface="Calibri"/>
              </a:rPr>
              <a:t>.</a:t>
            </a:r>
            <a:endParaRPr dirty="0"/>
          </a:p>
        </p:txBody>
      </p:sp>
      <p:pic>
        <p:nvPicPr>
          <p:cNvPr id="303" name="Google Shape;303;p10"/>
          <p:cNvPicPr preferRelativeResize="0"/>
          <p:nvPr/>
        </p:nvPicPr>
        <p:blipFill rotWithShape="1">
          <a:blip r:embed="rId3">
            <a:alphaModFix/>
          </a:blip>
          <a:srcRect l="19256" t="53578" r="52739" b="2344"/>
          <a:stretch/>
        </p:blipFill>
        <p:spPr>
          <a:xfrm>
            <a:off x="8777590" y="3827417"/>
            <a:ext cx="3414409" cy="30305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pSp>
        <p:nvGrpSpPr>
          <p:cNvPr id="309" name="Google Shape;309;p11"/>
          <p:cNvGrpSpPr/>
          <p:nvPr/>
        </p:nvGrpSpPr>
        <p:grpSpPr>
          <a:xfrm>
            <a:off x="800978" y="2075923"/>
            <a:ext cx="8431453" cy="2766634"/>
            <a:chOff x="4403" y="427723"/>
            <a:chExt cx="8431453" cy="2766634"/>
          </a:xfrm>
        </p:grpSpPr>
        <p:sp>
          <p:nvSpPr>
            <p:cNvPr id="310" name="Google Shape;310;p11"/>
            <p:cNvSpPr/>
            <p:nvPr/>
          </p:nvSpPr>
          <p:spPr>
            <a:xfrm>
              <a:off x="4403" y="427723"/>
              <a:ext cx="2521731" cy="2766634"/>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txBox="1"/>
            <p:nvPr/>
          </p:nvSpPr>
          <p:spPr>
            <a:xfrm>
              <a:off x="78262" y="501582"/>
              <a:ext cx="2374013" cy="261891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dirty="0" err="1">
                  <a:solidFill>
                    <a:schemeClr val="lt1"/>
                  </a:solidFill>
                  <a:latin typeface="Arial"/>
                  <a:ea typeface="Arial"/>
                  <a:cs typeface="Arial"/>
                  <a:sym typeface="Arial"/>
                </a:rPr>
                <a:t>Ayakkabıda</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Katmanlı</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Üretim</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Tasarımı</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DfAM</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genellikle</a:t>
              </a:r>
              <a:r>
                <a:rPr lang="en-US" sz="1400" b="0" i="0" dirty="0">
                  <a:solidFill>
                    <a:schemeClr val="lt1"/>
                  </a:solidFill>
                  <a:latin typeface="Arial"/>
                  <a:ea typeface="Arial"/>
                  <a:cs typeface="Arial"/>
                  <a:sym typeface="Arial"/>
                </a:rPr>
                <a:t> 3D </a:t>
              </a:r>
              <a:r>
                <a:rPr lang="en-US" sz="1400" b="0" i="0" dirty="0" err="1">
                  <a:solidFill>
                    <a:schemeClr val="lt1"/>
                  </a:solidFill>
                  <a:latin typeface="Arial"/>
                  <a:ea typeface="Arial"/>
                  <a:cs typeface="Arial"/>
                  <a:sym typeface="Arial"/>
                </a:rPr>
                <a:t>baskı</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olarak</a:t>
              </a:r>
              <a:r>
                <a:rPr lang="en-US" sz="1400" b="0" i="0" dirty="0">
                  <a:solidFill>
                    <a:schemeClr val="lt1"/>
                  </a:solidFill>
                  <a:latin typeface="Arial"/>
                  <a:ea typeface="Arial"/>
                  <a:cs typeface="Arial"/>
                  <a:sym typeface="Arial"/>
                </a:rPr>
                <a:t> da </a:t>
              </a:r>
              <a:r>
                <a:rPr lang="en-US" sz="1400" b="0" i="0" dirty="0" err="1">
                  <a:solidFill>
                    <a:schemeClr val="lt1"/>
                  </a:solidFill>
                  <a:latin typeface="Arial"/>
                  <a:ea typeface="Arial"/>
                  <a:cs typeface="Arial"/>
                  <a:sym typeface="Arial"/>
                </a:rPr>
                <a:t>adlandırılan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katmanlı</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üretimin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benzersiz</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avantajlarından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yararlanarak</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yenilikçi</a:t>
              </a:r>
              <a:r>
                <a:rPr lang="en-US" sz="1400" b="0" i="0" dirty="0">
                  <a:solidFill>
                    <a:schemeClr val="lt1"/>
                  </a:solidFill>
                  <a:latin typeface="Arial"/>
                  <a:ea typeface="Arial"/>
                  <a:cs typeface="Arial"/>
                  <a:sym typeface="Arial"/>
                </a:rPr>
                <a:t> ve son </a:t>
              </a:r>
              <a:r>
                <a:rPr lang="en-US" sz="1400" b="0" i="0" dirty="0" err="1">
                  <a:solidFill>
                    <a:schemeClr val="lt1"/>
                  </a:solidFill>
                  <a:latin typeface="Arial"/>
                  <a:ea typeface="Arial"/>
                  <a:cs typeface="Arial"/>
                  <a:sym typeface="Arial"/>
                </a:rPr>
                <a:t>derece</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özelleştirilmiş</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ayakkabı</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ürünleri</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yaratmayı</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amaçlayan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özel</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bir</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tasarım</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yaklaşımıdır</a:t>
              </a:r>
              <a:r>
                <a:rPr lang="en-US" sz="1400" b="0" i="0" dirty="0">
                  <a:solidFill>
                    <a:schemeClr val="lt1"/>
                  </a:solidFill>
                  <a:latin typeface="Arial"/>
                  <a:ea typeface="Arial"/>
                  <a:cs typeface="Arial"/>
                  <a:sym typeface="Arial"/>
                </a:rPr>
                <a:t>.</a:t>
              </a:r>
              <a:endParaRPr sz="1400" b="0" dirty="0">
                <a:solidFill>
                  <a:schemeClr val="lt1"/>
                </a:solidFill>
                <a:latin typeface="Calibri"/>
                <a:ea typeface="Calibri"/>
                <a:cs typeface="Calibri"/>
                <a:sym typeface="Calibri"/>
              </a:endParaRPr>
            </a:p>
          </p:txBody>
        </p:sp>
        <p:sp>
          <p:nvSpPr>
            <p:cNvPr id="312" name="Google Shape;312;p11"/>
            <p:cNvSpPr/>
            <p:nvPr/>
          </p:nvSpPr>
          <p:spPr>
            <a:xfrm>
              <a:off x="2634417" y="1676770"/>
              <a:ext cx="229558" cy="26854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txBox="1"/>
            <p:nvPr/>
          </p:nvSpPr>
          <p:spPr>
            <a:xfrm>
              <a:off x="2634417" y="1730478"/>
              <a:ext cx="160691" cy="16112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314" name="Google Shape;314;p11"/>
            <p:cNvSpPr/>
            <p:nvPr/>
          </p:nvSpPr>
          <p:spPr>
            <a:xfrm>
              <a:off x="2959264" y="427723"/>
              <a:ext cx="2521731" cy="2766634"/>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txBox="1"/>
            <p:nvPr/>
          </p:nvSpPr>
          <p:spPr>
            <a:xfrm>
              <a:off x="3033123" y="501582"/>
              <a:ext cx="2374013" cy="261891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dirty="0" err="1">
                  <a:solidFill>
                    <a:schemeClr val="lt1"/>
                  </a:solidFill>
                  <a:latin typeface="Arial"/>
                  <a:ea typeface="Arial"/>
                  <a:cs typeface="Arial"/>
                  <a:sym typeface="Arial"/>
                </a:rPr>
                <a:t>Montaj</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Tasarımı</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DfA</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bir</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ürünün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imalatı</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için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gereken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bileşen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sayısını</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en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aza</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indirmeye</a:t>
              </a:r>
              <a:r>
                <a:rPr lang="en-US" sz="1400" b="0" i="0" dirty="0">
                  <a:solidFill>
                    <a:schemeClr val="lt1"/>
                  </a:solidFill>
                  <a:latin typeface="Arial"/>
                  <a:ea typeface="Arial"/>
                  <a:cs typeface="Arial"/>
                  <a:sym typeface="Arial"/>
                </a:rPr>
                <a:t> ve </a:t>
              </a:r>
              <a:r>
                <a:rPr lang="en-US" sz="1400" b="0" i="0" dirty="0" err="1">
                  <a:solidFill>
                    <a:schemeClr val="lt1"/>
                  </a:solidFill>
                  <a:latin typeface="Arial"/>
                  <a:ea typeface="Arial"/>
                  <a:cs typeface="Arial"/>
                  <a:sym typeface="Arial"/>
                </a:rPr>
                <a:t>montaj</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sürecini</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basitleştirmeye</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odaklanan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sistematik</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bir</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ürün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tasarımı</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yaklaşımıdır</a:t>
              </a:r>
              <a:r>
                <a:rPr lang="en-US" sz="1400" b="0" i="0" dirty="0">
                  <a:solidFill>
                    <a:schemeClr val="lt1"/>
                  </a:solidFill>
                  <a:latin typeface="Arial"/>
                  <a:ea typeface="Arial"/>
                  <a:cs typeface="Arial"/>
                  <a:sym typeface="Arial"/>
                </a:rPr>
                <a:t>.</a:t>
              </a:r>
              <a:endParaRPr sz="1400" b="0" dirty="0">
                <a:solidFill>
                  <a:schemeClr val="lt1"/>
                </a:solidFill>
                <a:latin typeface="Calibri"/>
                <a:ea typeface="Calibri"/>
                <a:cs typeface="Calibri"/>
                <a:sym typeface="Calibri"/>
              </a:endParaRPr>
            </a:p>
          </p:txBody>
        </p:sp>
        <p:sp>
          <p:nvSpPr>
            <p:cNvPr id="316" name="Google Shape;316;p11"/>
            <p:cNvSpPr/>
            <p:nvPr/>
          </p:nvSpPr>
          <p:spPr>
            <a:xfrm>
              <a:off x="5589278" y="1676770"/>
              <a:ext cx="229558" cy="26854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txBox="1"/>
            <p:nvPr/>
          </p:nvSpPr>
          <p:spPr>
            <a:xfrm>
              <a:off x="5589278" y="1730478"/>
              <a:ext cx="160691" cy="16112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a:solidFill>
                  <a:schemeClr val="lt1"/>
                </a:solidFill>
                <a:latin typeface="Calibri"/>
                <a:ea typeface="Calibri"/>
                <a:cs typeface="Calibri"/>
                <a:sym typeface="Calibri"/>
              </a:endParaRPr>
            </a:p>
          </p:txBody>
        </p:sp>
        <p:sp>
          <p:nvSpPr>
            <p:cNvPr id="318" name="Google Shape;318;p11"/>
            <p:cNvSpPr/>
            <p:nvPr/>
          </p:nvSpPr>
          <p:spPr>
            <a:xfrm>
              <a:off x="5914125" y="427723"/>
              <a:ext cx="2521731" cy="2766634"/>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txBox="1"/>
            <p:nvPr/>
          </p:nvSpPr>
          <p:spPr>
            <a:xfrm>
              <a:off x="5987984" y="501582"/>
              <a:ext cx="2374013" cy="2618916"/>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dirty="0" err="1">
                  <a:solidFill>
                    <a:schemeClr val="lt1"/>
                  </a:solidFill>
                  <a:latin typeface="Arial"/>
                  <a:ea typeface="Arial"/>
                  <a:cs typeface="Arial"/>
                  <a:sym typeface="Arial"/>
                </a:rPr>
                <a:t>Sökme</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Tasarımı</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DfD</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ürünlerin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kullanım</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ömürlerinin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sonuna</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geldiklerinde</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kolayca</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sökülüp</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takılabilecek</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şekilde</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tasarlanmasına</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odaklanan</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bir</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mühendislik</a:t>
              </a:r>
              <a:r>
                <a:rPr lang="en-US" sz="1400" b="0" i="0" dirty="0">
                  <a:solidFill>
                    <a:schemeClr val="lt1"/>
                  </a:solidFill>
                  <a:latin typeface="Arial"/>
                  <a:ea typeface="Arial"/>
                  <a:cs typeface="Arial"/>
                  <a:sym typeface="Arial"/>
                </a:rPr>
                <a:t> ve </a:t>
              </a:r>
              <a:r>
                <a:rPr lang="en-US" sz="1400" b="0" i="0" dirty="0" err="1">
                  <a:solidFill>
                    <a:schemeClr val="lt1"/>
                  </a:solidFill>
                  <a:latin typeface="Arial"/>
                  <a:ea typeface="Arial"/>
                  <a:cs typeface="Arial"/>
                  <a:sym typeface="Arial"/>
                </a:rPr>
                <a:t>tasarım</a:t>
              </a:r>
              <a:r>
                <a:rPr lang="en-US" sz="1400" b="0" i="0" dirty="0">
                  <a:solidFill>
                    <a:schemeClr val="lt1"/>
                  </a:solidFill>
                  <a:latin typeface="Arial"/>
                  <a:ea typeface="Arial"/>
                  <a:cs typeface="Arial"/>
                  <a:sym typeface="Arial"/>
                </a:rPr>
                <a:t> </a:t>
              </a:r>
              <a:r>
                <a:rPr lang="en-US" sz="1400" b="0" i="0" dirty="0" err="1">
                  <a:solidFill>
                    <a:schemeClr val="lt1"/>
                  </a:solidFill>
                  <a:latin typeface="Arial"/>
                  <a:ea typeface="Arial"/>
                  <a:cs typeface="Arial"/>
                  <a:sym typeface="Arial"/>
                </a:rPr>
                <a:t>ilkesidir</a:t>
              </a:r>
              <a:r>
                <a:rPr lang="en-US" sz="1400" b="0" i="0" dirty="0">
                  <a:solidFill>
                    <a:schemeClr val="lt1"/>
                  </a:solidFill>
                  <a:latin typeface="Arial"/>
                  <a:ea typeface="Arial"/>
                  <a:cs typeface="Arial"/>
                  <a:sym typeface="Arial"/>
                </a:rPr>
                <a:t>.</a:t>
              </a:r>
              <a:endParaRPr sz="1400" b="0" dirty="0">
                <a:solidFill>
                  <a:schemeClr val="lt1"/>
                </a:solidFill>
                <a:latin typeface="Calibri"/>
                <a:ea typeface="Calibri"/>
                <a:cs typeface="Calibri"/>
                <a:sym typeface="Calibri"/>
              </a:endParaRPr>
            </a:p>
          </p:txBody>
        </p:sp>
      </p:grpSp>
      <p:pic>
        <p:nvPicPr>
          <p:cNvPr id="320" name="Google Shape;320;p11"/>
          <p:cNvPicPr preferRelativeResize="0"/>
          <p:nvPr/>
        </p:nvPicPr>
        <p:blipFill rotWithShape="1">
          <a:blip r:embed="rId3">
            <a:alphaModFix/>
          </a:blip>
          <a:srcRect r="44462" b="-212"/>
          <a:stretch/>
        </p:blipFill>
        <p:spPr>
          <a:xfrm>
            <a:off x="10151706" y="6267389"/>
            <a:ext cx="1784643" cy="413890"/>
          </a:xfrm>
          <a:prstGeom prst="rect">
            <a:avLst/>
          </a:prstGeom>
          <a:noFill/>
          <a:ln>
            <a:noFill/>
          </a:ln>
        </p:spPr>
      </p:pic>
      <p:grpSp>
        <p:nvGrpSpPr>
          <p:cNvPr id="321" name="Google Shape;321;p11"/>
          <p:cNvGrpSpPr/>
          <p:nvPr/>
        </p:nvGrpSpPr>
        <p:grpSpPr>
          <a:xfrm flipH="1">
            <a:off x="2412403" y="0"/>
            <a:ext cx="8439814" cy="890747"/>
            <a:chOff x="2977130" y="297492"/>
            <a:chExt cx="8439814" cy="890747"/>
          </a:xfrm>
        </p:grpSpPr>
        <p:pic>
          <p:nvPicPr>
            <p:cNvPr id="322" name="Google Shape;322;p11"/>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323" name="Google Shape;323;p11"/>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sp>
        <p:nvSpPr>
          <p:cNvPr id="324" name="Google Shape;324;p11"/>
          <p:cNvSpPr/>
          <p:nvPr/>
        </p:nvSpPr>
        <p:spPr>
          <a:xfrm rot="-4463838">
            <a:off x="10423046" y="1219782"/>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1"/>
          <p:cNvSpPr/>
          <p:nvPr/>
        </p:nvSpPr>
        <p:spPr>
          <a:xfrm rot="-4463838">
            <a:off x="8554324" y="3016488"/>
            <a:ext cx="7037128" cy="4258736"/>
          </a:xfrm>
          <a:custGeom>
            <a:avLst/>
            <a:gdLst/>
            <a:ahLst/>
            <a:cxnLst/>
            <a:rect l="l" t="t" r="r" b="b"/>
            <a:pathLst>
              <a:path w="7881735" h="3836223" extrusionOk="0">
                <a:moveTo>
                  <a:pt x="0" y="0"/>
                </a:moveTo>
                <a:lnTo>
                  <a:pt x="7881735" y="0"/>
                </a:lnTo>
                <a:lnTo>
                  <a:pt x="7881735" y="3836223"/>
                </a:lnTo>
                <a:lnTo>
                  <a:pt x="0" y="3836223"/>
                </a:lnTo>
                <a:close/>
              </a:path>
            </a:pathLst>
          </a:custGeom>
          <a:noFill/>
          <a:ln w="57150" cap="flat" cmpd="sng">
            <a:solidFill>
              <a:srgbClr val="F1CB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1"/>
          <p:cNvSpPr/>
          <p:nvPr/>
        </p:nvSpPr>
        <p:spPr>
          <a:xfrm rot="-1811791">
            <a:off x="9549492" y="3410968"/>
            <a:ext cx="8180832" cy="3450336"/>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7" name="Google Shape;327;p11"/>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12"/>
          <p:cNvGrpSpPr/>
          <p:nvPr/>
        </p:nvGrpSpPr>
        <p:grpSpPr>
          <a:xfrm flipH="1">
            <a:off x="2366228" y="96673"/>
            <a:ext cx="8439814" cy="890747"/>
            <a:chOff x="2977130" y="297492"/>
            <a:chExt cx="8439814" cy="890747"/>
          </a:xfrm>
        </p:grpSpPr>
        <p:pic>
          <p:nvPicPr>
            <p:cNvPr id="334" name="Google Shape;334;p12"/>
            <p:cNvPicPr preferRelativeResize="0"/>
            <p:nvPr/>
          </p:nvPicPr>
          <p:blipFill rotWithShape="1">
            <a:blip r:embed="rId3">
              <a:alphaModFix/>
            </a:blip>
            <a:srcRect/>
            <a:stretch/>
          </p:blipFill>
          <p:spPr>
            <a:xfrm flipH="1">
              <a:off x="2977130" y="297492"/>
              <a:ext cx="917508" cy="890747"/>
            </a:xfrm>
            <a:prstGeom prst="rect">
              <a:avLst/>
            </a:prstGeom>
            <a:noFill/>
            <a:ln>
              <a:noFill/>
            </a:ln>
          </p:spPr>
        </p:pic>
        <p:sp>
          <p:nvSpPr>
            <p:cNvPr id="335" name="Google Shape;335;p12"/>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pic>
        <p:nvPicPr>
          <p:cNvPr id="336" name="Google Shape;336;p12"/>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337" name="Google Shape;337;p12"/>
          <p:cNvGrpSpPr/>
          <p:nvPr/>
        </p:nvGrpSpPr>
        <p:grpSpPr>
          <a:xfrm>
            <a:off x="516778" y="1539199"/>
            <a:ext cx="11082242" cy="4531576"/>
            <a:chOff x="7623" y="1344"/>
            <a:chExt cx="11082242" cy="4531576"/>
          </a:xfrm>
        </p:grpSpPr>
        <p:sp>
          <p:nvSpPr>
            <p:cNvPr id="338" name="Google Shape;338;p12"/>
            <p:cNvSpPr/>
            <p:nvPr/>
          </p:nvSpPr>
          <p:spPr>
            <a:xfrm>
              <a:off x="7623" y="1344"/>
              <a:ext cx="11082242" cy="102729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2"/>
            <p:cNvSpPr txBox="1"/>
            <p:nvPr/>
          </p:nvSpPr>
          <p:spPr>
            <a:xfrm>
              <a:off x="37711" y="31432"/>
              <a:ext cx="11022066" cy="967118"/>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dirty="0" err="1">
                  <a:solidFill>
                    <a:schemeClr val="lt1"/>
                  </a:solidFill>
                  <a:latin typeface="Calibri"/>
                  <a:ea typeface="Calibri"/>
                  <a:cs typeface="Calibri"/>
                  <a:sym typeface="Calibri"/>
                </a:rPr>
                <a:t>Sürdürülebilir</a:t>
              </a:r>
              <a:r>
                <a:rPr lang="en-US" sz="3000" dirty="0">
                  <a:solidFill>
                    <a:schemeClr val="lt1"/>
                  </a:solidFill>
                  <a:latin typeface="Calibri"/>
                  <a:ea typeface="Calibri"/>
                  <a:cs typeface="Calibri"/>
                  <a:sym typeface="Calibri"/>
                </a:rPr>
                <a:t> </a:t>
              </a:r>
              <a:r>
                <a:rPr lang="en-US" sz="3000" dirty="0" err="1">
                  <a:solidFill>
                    <a:schemeClr val="lt1"/>
                  </a:solidFill>
                  <a:latin typeface="Calibri"/>
                  <a:ea typeface="Calibri"/>
                  <a:cs typeface="Calibri"/>
                  <a:sym typeface="Calibri"/>
                </a:rPr>
                <a:t>ayakkabı</a:t>
              </a:r>
              <a:r>
                <a:rPr lang="en-US" sz="3000" dirty="0">
                  <a:solidFill>
                    <a:schemeClr val="lt1"/>
                  </a:solidFill>
                  <a:latin typeface="Calibri"/>
                  <a:ea typeface="Calibri"/>
                  <a:cs typeface="Calibri"/>
                  <a:sym typeface="Calibri"/>
                </a:rPr>
                <a:t> </a:t>
              </a:r>
              <a:r>
                <a:rPr lang="en-US" sz="3000" dirty="0" err="1">
                  <a:solidFill>
                    <a:schemeClr val="lt1"/>
                  </a:solidFill>
                  <a:latin typeface="Calibri"/>
                  <a:ea typeface="Calibri"/>
                  <a:cs typeface="Calibri"/>
                  <a:sym typeface="Calibri"/>
                </a:rPr>
                <a:t>tasarımındaki</a:t>
              </a:r>
              <a:r>
                <a:rPr lang="en-US" sz="3000" dirty="0">
                  <a:solidFill>
                    <a:schemeClr val="lt1"/>
                  </a:solidFill>
                  <a:latin typeface="Calibri"/>
                  <a:ea typeface="Calibri"/>
                  <a:cs typeface="Calibri"/>
                  <a:sym typeface="Calibri"/>
                </a:rPr>
                <a:t> </a:t>
              </a:r>
              <a:r>
                <a:rPr lang="en-US" sz="3000" dirty="0" err="1">
                  <a:solidFill>
                    <a:schemeClr val="lt1"/>
                  </a:solidFill>
                  <a:latin typeface="Calibri"/>
                  <a:ea typeface="Calibri"/>
                  <a:cs typeface="Calibri"/>
                  <a:sym typeface="Calibri"/>
                </a:rPr>
                <a:t>çeşitli</a:t>
              </a:r>
              <a:r>
                <a:rPr lang="en-US" sz="3000" dirty="0">
                  <a:solidFill>
                    <a:schemeClr val="lt1"/>
                  </a:solidFill>
                  <a:latin typeface="Calibri"/>
                  <a:ea typeface="Calibri"/>
                  <a:cs typeface="Calibri"/>
                  <a:sym typeface="Calibri"/>
                </a:rPr>
                <a:t> </a:t>
              </a:r>
              <a:r>
                <a:rPr lang="en-US" sz="3000" dirty="0" err="1">
                  <a:solidFill>
                    <a:schemeClr val="lt1"/>
                  </a:solidFill>
                  <a:latin typeface="Calibri"/>
                  <a:ea typeface="Calibri"/>
                  <a:cs typeface="Calibri"/>
                  <a:sym typeface="Calibri"/>
                </a:rPr>
                <a:t>kısıtlamaların</a:t>
              </a:r>
              <a:r>
                <a:rPr lang="en-US" sz="3000" dirty="0">
                  <a:solidFill>
                    <a:schemeClr val="lt1"/>
                  </a:solidFill>
                  <a:latin typeface="Calibri"/>
                  <a:ea typeface="Calibri"/>
                  <a:cs typeface="Calibri"/>
                  <a:sym typeface="Calibri"/>
                </a:rPr>
                <a:t> </a:t>
              </a:r>
              <a:r>
                <a:rPr lang="en-US" sz="3000" dirty="0" err="1">
                  <a:solidFill>
                    <a:schemeClr val="lt1"/>
                  </a:solidFill>
                  <a:latin typeface="Calibri"/>
                  <a:ea typeface="Calibri"/>
                  <a:cs typeface="Calibri"/>
                  <a:sym typeface="Calibri"/>
                </a:rPr>
                <a:t>incelenmesi</a:t>
              </a:r>
              <a:endParaRPr dirty="0"/>
            </a:p>
          </p:txBody>
        </p:sp>
        <p:sp>
          <p:nvSpPr>
            <p:cNvPr id="340" name="Google Shape;340;p12"/>
            <p:cNvSpPr/>
            <p:nvPr/>
          </p:nvSpPr>
          <p:spPr>
            <a:xfrm>
              <a:off x="7623" y="1169438"/>
              <a:ext cx="11082242" cy="102729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2"/>
            <p:cNvSpPr txBox="1"/>
            <p:nvPr/>
          </p:nvSpPr>
          <p:spPr>
            <a:xfrm>
              <a:off x="37711" y="1199526"/>
              <a:ext cx="11022066" cy="967118"/>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dirty="0" err="1">
                  <a:solidFill>
                    <a:schemeClr val="lt1"/>
                  </a:solidFill>
                  <a:latin typeface="Calibri"/>
                  <a:ea typeface="Calibri"/>
                  <a:cs typeface="Calibri"/>
                  <a:sym typeface="Calibri"/>
                </a:rPr>
                <a:t>Düzenleyici</a:t>
              </a:r>
              <a:r>
                <a:rPr lang="en-US" sz="3000" dirty="0">
                  <a:solidFill>
                    <a:schemeClr val="lt1"/>
                  </a:solidFill>
                  <a:latin typeface="Calibri"/>
                  <a:ea typeface="Calibri"/>
                  <a:cs typeface="Calibri"/>
                  <a:sym typeface="Calibri"/>
                </a:rPr>
                <a:t> ve </a:t>
              </a:r>
              <a:r>
                <a:rPr lang="en-US" sz="3000" dirty="0" err="1">
                  <a:solidFill>
                    <a:schemeClr val="lt1"/>
                  </a:solidFill>
                  <a:latin typeface="Calibri"/>
                  <a:ea typeface="Calibri"/>
                  <a:cs typeface="Calibri"/>
                  <a:sym typeface="Calibri"/>
                </a:rPr>
                <a:t>Uyumluluk</a:t>
              </a:r>
              <a:r>
                <a:rPr lang="en-US" sz="3000" dirty="0">
                  <a:solidFill>
                    <a:schemeClr val="lt1"/>
                  </a:solidFill>
                  <a:latin typeface="Calibri"/>
                  <a:ea typeface="Calibri"/>
                  <a:cs typeface="Calibri"/>
                  <a:sym typeface="Calibri"/>
                </a:rPr>
                <a:t> </a:t>
              </a:r>
              <a:r>
                <a:rPr lang="en-US" sz="3000" dirty="0" err="1">
                  <a:solidFill>
                    <a:schemeClr val="lt1"/>
                  </a:solidFill>
                  <a:latin typeface="Calibri"/>
                  <a:ea typeface="Calibri"/>
                  <a:cs typeface="Calibri"/>
                  <a:sym typeface="Calibri"/>
                </a:rPr>
                <a:t>Kısıtlamaları</a:t>
              </a:r>
              <a:endParaRPr dirty="0"/>
            </a:p>
          </p:txBody>
        </p:sp>
        <p:sp>
          <p:nvSpPr>
            <p:cNvPr id="342" name="Google Shape;342;p12"/>
            <p:cNvSpPr/>
            <p:nvPr/>
          </p:nvSpPr>
          <p:spPr>
            <a:xfrm>
              <a:off x="7623" y="2337532"/>
              <a:ext cx="1979426" cy="102729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2"/>
            <p:cNvSpPr txBox="1"/>
            <p:nvPr/>
          </p:nvSpPr>
          <p:spPr>
            <a:xfrm>
              <a:off x="37711" y="2367620"/>
              <a:ext cx="1919250" cy="9671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err="1">
                  <a:solidFill>
                    <a:schemeClr val="lt1"/>
                  </a:solidFill>
                  <a:latin typeface="Calibri"/>
                  <a:ea typeface="Calibri"/>
                  <a:cs typeface="Calibri"/>
                  <a:sym typeface="Calibri"/>
                </a:rPr>
                <a:t>Çevre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Standartlarına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Uygunluk</a:t>
              </a:r>
              <a:endParaRPr dirty="0"/>
            </a:p>
          </p:txBody>
        </p:sp>
        <p:sp>
          <p:nvSpPr>
            <p:cNvPr id="344" name="Google Shape;344;p12"/>
            <p:cNvSpPr/>
            <p:nvPr/>
          </p:nvSpPr>
          <p:spPr>
            <a:xfrm>
              <a:off x="7623" y="3505626"/>
              <a:ext cx="979429" cy="102729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2"/>
            <p:cNvSpPr txBox="1"/>
            <p:nvPr/>
          </p:nvSpPr>
          <p:spPr>
            <a:xfrm>
              <a:off x="36309" y="3534312"/>
              <a:ext cx="922057" cy="96992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a:solidFill>
                    <a:schemeClr val="lt1"/>
                  </a:solidFill>
                  <a:latin typeface="Calibri"/>
                  <a:ea typeface="Calibri"/>
                  <a:cs typeface="Calibri"/>
                  <a:sym typeface="Calibri"/>
                </a:rPr>
                <a:t>REACH </a:t>
              </a:r>
              <a:endParaRPr/>
            </a:p>
          </p:txBody>
        </p:sp>
        <p:sp>
          <p:nvSpPr>
            <p:cNvPr id="346" name="Google Shape;346;p12"/>
            <p:cNvSpPr/>
            <p:nvPr/>
          </p:nvSpPr>
          <p:spPr>
            <a:xfrm>
              <a:off x="1007620" y="3505626"/>
              <a:ext cx="979429" cy="102729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2"/>
            <p:cNvSpPr txBox="1"/>
            <p:nvPr/>
          </p:nvSpPr>
          <p:spPr>
            <a:xfrm>
              <a:off x="1036306" y="3534312"/>
              <a:ext cx="922057" cy="96992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a:solidFill>
                    <a:schemeClr val="lt1"/>
                  </a:solidFill>
                  <a:latin typeface="Calibri"/>
                  <a:ea typeface="Calibri"/>
                  <a:cs typeface="Calibri"/>
                  <a:sym typeface="Calibri"/>
                </a:rPr>
                <a:t>ISO 14001</a:t>
              </a:r>
              <a:endParaRPr/>
            </a:p>
          </p:txBody>
        </p:sp>
        <p:sp>
          <p:nvSpPr>
            <p:cNvPr id="348" name="Google Shape;348;p12"/>
            <p:cNvSpPr/>
            <p:nvPr/>
          </p:nvSpPr>
          <p:spPr>
            <a:xfrm>
              <a:off x="2028186" y="2337532"/>
              <a:ext cx="1979426" cy="102729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2"/>
            <p:cNvSpPr txBox="1"/>
            <p:nvPr/>
          </p:nvSpPr>
          <p:spPr>
            <a:xfrm>
              <a:off x="2058274" y="2367620"/>
              <a:ext cx="1919250" cy="9671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err="1">
                  <a:solidFill>
                    <a:schemeClr val="lt1"/>
                  </a:solidFill>
                  <a:latin typeface="Calibri"/>
                  <a:ea typeface="Calibri"/>
                  <a:cs typeface="Calibri"/>
                  <a:sym typeface="Calibri"/>
                </a:rPr>
                <a:t>Çalışma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Standartlarına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Uygunluk</a:t>
              </a:r>
              <a:endParaRPr dirty="0"/>
            </a:p>
          </p:txBody>
        </p:sp>
        <p:sp>
          <p:nvSpPr>
            <p:cNvPr id="350" name="Google Shape;350;p12"/>
            <p:cNvSpPr/>
            <p:nvPr/>
          </p:nvSpPr>
          <p:spPr>
            <a:xfrm>
              <a:off x="2028186" y="3505626"/>
              <a:ext cx="979429" cy="102729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2"/>
            <p:cNvSpPr txBox="1"/>
            <p:nvPr/>
          </p:nvSpPr>
          <p:spPr>
            <a:xfrm>
              <a:off x="2056872" y="3534312"/>
              <a:ext cx="922057" cy="96992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Avrupa</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Birliği</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Çalışma</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Yasaları</a:t>
              </a:r>
              <a:endParaRPr dirty="0"/>
            </a:p>
          </p:txBody>
        </p:sp>
        <p:sp>
          <p:nvSpPr>
            <p:cNvPr id="352" name="Google Shape;352;p12"/>
            <p:cNvSpPr/>
            <p:nvPr/>
          </p:nvSpPr>
          <p:spPr>
            <a:xfrm>
              <a:off x="3028183" y="3505626"/>
              <a:ext cx="979429" cy="102729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2"/>
            <p:cNvSpPr txBox="1"/>
            <p:nvPr/>
          </p:nvSpPr>
          <p:spPr>
            <a:xfrm>
              <a:off x="3056869" y="3534312"/>
              <a:ext cx="922057" cy="96992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a:solidFill>
                    <a:schemeClr val="lt1"/>
                  </a:solidFill>
                  <a:latin typeface="Calibri"/>
                  <a:ea typeface="Calibri"/>
                  <a:cs typeface="Calibri"/>
                  <a:sym typeface="Calibri"/>
                </a:rPr>
                <a:t>Adil </a:t>
              </a:r>
              <a:r>
                <a:rPr lang="en-US" sz="1100" dirty="0" err="1">
                  <a:solidFill>
                    <a:schemeClr val="lt1"/>
                  </a:solidFill>
                  <a:latin typeface="Calibri"/>
                  <a:ea typeface="Calibri"/>
                  <a:cs typeface="Calibri"/>
                  <a:sym typeface="Calibri"/>
                </a:rPr>
                <a:t>Ticaret</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Sertifikasyonu</a:t>
              </a:r>
              <a:endParaRPr dirty="0"/>
            </a:p>
          </p:txBody>
        </p:sp>
        <p:sp>
          <p:nvSpPr>
            <p:cNvPr id="354" name="Google Shape;354;p12"/>
            <p:cNvSpPr/>
            <p:nvPr/>
          </p:nvSpPr>
          <p:spPr>
            <a:xfrm>
              <a:off x="4048748" y="2337532"/>
              <a:ext cx="1979426" cy="102729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2"/>
            <p:cNvSpPr txBox="1"/>
            <p:nvPr/>
          </p:nvSpPr>
          <p:spPr>
            <a:xfrm>
              <a:off x="4078836" y="2367620"/>
              <a:ext cx="1919250" cy="9671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err="1">
                  <a:solidFill>
                    <a:schemeClr val="lt1"/>
                  </a:solidFill>
                  <a:latin typeface="Calibri"/>
                  <a:ea typeface="Calibri"/>
                  <a:cs typeface="Calibri"/>
                  <a:sym typeface="Calibri"/>
                </a:rPr>
                <a:t>Farklı</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Avrupa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Bölgelerindeki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Yasal</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Kısıtlamalar</a:t>
              </a:r>
              <a:endParaRPr dirty="0"/>
            </a:p>
          </p:txBody>
        </p:sp>
        <p:sp>
          <p:nvSpPr>
            <p:cNvPr id="356" name="Google Shape;356;p12"/>
            <p:cNvSpPr/>
            <p:nvPr/>
          </p:nvSpPr>
          <p:spPr>
            <a:xfrm>
              <a:off x="4048748" y="3505626"/>
              <a:ext cx="979429" cy="102729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2"/>
            <p:cNvSpPr txBox="1"/>
            <p:nvPr/>
          </p:nvSpPr>
          <p:spPr>
            <a:xfrm>
              <a:off x="4077434" y="3534312"/>
              <a:ext cx="922057" cy="96992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Ürün</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Güvenlik</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Mevzuatı</a:t>
              </a:r>
              <a:endParaRPr dirty="0"/>
            </a:p>
          </p:txBody>
        </p:sp>
        <p:sp>
          <p:nvSpPr>
            <p:cNvPr id="358" name="Google Shape;358;p12"/>
            <p:cNvSpPr/>
            <p:nvPr/>
          </p:nvSpPr>
          <p:spPr>
            <a:xfrm>
              <a:off x="5048745" y="3505626"/>
              <a:ext cx="979429" cy="102729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2"/>
            <p:cNvSpPr txBox="1"/>
            <p:nvPr/>
          </p:nvSpPr>
          <p:spPr>
            <a:xfrm>
              <a:off x="5077431" y="3534312"/>
              <a:ext cx="922057" cy="96992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a:solidFill>
                    <a:schemeClr val="lt1"/>
                  </a:solidFill>
                  <a:latin typeface="Calibri"/>
                  <a:ea typeface="Calibri"/>
                  <a:cs typeface="Calibri"/>
                  <a:sym typeface="Calibri"/>
                </a:rPr>
                <a:t>AB </a:t>
              </a:r>
              <a:r>
                <a:rPr lang="en-US" sz="1100" dirty="0" err="1">
                  <a:solidFill>
                    <a:schemeClr val="lt1"/>
                  </a:solidFill>
                  <a:latin typeface="Calibri"/>
                  <a:ea typeface="Calibri"/>
                  <a:cs typeface="Calibri"/>
                  <a:sym typeface="Calibri"/>
                </a:rPr>
                <a:t>Etiketleme</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Gereksinimleri</a:t>
              </a:r>
              <a:endParaRPr dirty="0"/>
            </a:p>
          </p:txBody>
        </p:sp>
        <p:sp>
          <p:nvSpPr>
            <p:cNvPr id="360" name="Google Shape;360;p12"/>
            <p:cNvSpPr/>
            <p:nvPr/>
          </p:nvSpPr>
          <p:spPr>
            <a:xfrm>
              <a:off x="6069311" y="2337532"/>
              <a:ext cx="2979423" cy="102729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2"/>
            <p:cNvSpPr txBox="1"/>
            <p:nvPr/>
          </p:nvSpPr>
          <p:spPr>
            <a:xfrm>
              <a:off x="6099399" y="2367620"/>
              <a:ext cx="2919247" cy="96711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err="1">
                  <a:solidFill>
                    <a:schemeClr val="lt1"/>
                  </a:solidFill>
                  <a:latin typeface="Calibri"/>
                  <a:ea typeface="Calibri"/>
                  <a:cs typeface="Calibri"/>
                  <a:sym typeface="Calibri"/>
                </a:rPr>
                <a:t>Sertifikalar</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Eko-Etiketler</a:t>
              </a:r>
              <a:endParaRPr dirty="0"/>
            </a:p>
          </p:txBody>
        </p:sp>
        <p:sp>
          <p:nvSpPr>
            <p:cNvPr id="362" name="Google Shape;362;p12"/>
            <p:cNvSpPr/>
            <p:nvPr/>
          </p:nvSpPr>
          <p:spPr>
            <a:xfrm>
              <a:off x="6069311" y="3505626"/>
              <a:ext cx="979429" cy="102729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2"/>
            <p:cNvSpPr txBox="1"/>
            <p:nvPr/>
          </p:nvSpPr>
          <p:spPr>
            <a:xfrm>
              <a:off x="6097997" y="3534312"/>
              <a:ext cx="922057" cy="96992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a:solidFill>
                    <a:schemeClr val="lt1"/>
                  </a:solidFill>
                  <a:latin typeface="Calibri"/>
                  <a:ea typeface="Calibri"/>
                  <a:cs typeface="Calibri"/>
                  <a:sym typeface="Calibri"/>
                </a:rPr>
                <a:t>AB </a:t>
              </a:r>
              <a:r>
                <a:rPr lang="en-US" sz="1100" dirty="0" err="1">
                  <a:solidFill>
                    <a:schemeClr val="lt1"/>
                  </a:solidFill>
                  <a:latin typeface="Calibri"/>
                  <a:ea typeface="Calibri"/>
                  <a:cs typeface="Calibri"/>
                  <a:sym typeface="Calibri"/>
                </a:rPr>
                <a:t>Eko</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Etiketi</a:t>
              </a:r>
              <a:endParaRPr dirty="0"/>
            </a:p>
          </p:txBody>
        </p:sp>
        <p:sp>
          <p:nvSpPr>
            <p:cNvPr id="364" name="Google Shape;364;p12"/>
            <p:cNvSpPr/>
            <p:nvPr/>
          </p:nvSpPr>
          <p:spPr>
            <a:xfrm>
              <a:off x="7069308" y="3505626"/>
              <a:ext cx="979429" cy="102729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2"/>
            <p:cNvSpPr txBox="1"/>
            <p:nvPr/>
          </p:nvSpPr>
          <p:spPr>
            <a:xfrm>
              <a:off x="7097994" y="3534312"/>
              <a:ext cx="922057" cy="96992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Oeko</a:t>
              </a:r>
              <a:r>
                <a:rPr lang="en-US" sz="1100" dirty="0">
                  <a:solidFill>
                    <a:schemeClr val="lt1"/>
                  </a:solidFill>
                  <a:latin typeface="Calibri"/>
                  <a:ea typeface="Calibri"/>
                  <a:cs typeface="Calibri"/>
                  <a:sym typeface="Calibri"/>
                </a:rPr>
                <a:t>-Tex </a:t>
              </a:r>
              <a:r>
                <a:rPr lang="en-US" sz="1100" dirty="0" err="1">
                  <a:solidFill>
                    <a:schemeClr val="lt1"/>
                  </a:solidFill>
                  <a:latin typeface="Calibri"/>
                  <a:ea typeface="Calibri"/>
                  <a:cs typeface="Calibri"/>
                  <a:sym typeface="Calibri"/>
                </a:rPr>
                <a:t>Standart</a:t>
              </a:r>
              <a:r>
                <a:rPr lang="en-US" sz="1100" dirty="0">
                  <a:solidFill>
                    <a:schemeClr val="lt1"/>
                  </a:solidFill>
                  <a:latin typeface="Calibri"/>
                  <a:ea typeface="Calibri"/>
                  <a:cs typeface="Calibri"/>
                  <a:sym typeface="Calibri"/>
                </a:rPr>
                <a:t> 100</a:t>
              </a:r>
              <a:endParaRPr dirty="0"/>
            </a:p>
          </p:txBody>
        </p:sp>
        <p:sp>
          <p:nvSpPr>
            <p:cNvPr id="366" name="Google Shape;366;p12"/>
            <p:cNvSpPr/>
            <p:nvPr/>
          </p:nvSpPr>
          <p:spPr>
            <a:xfrm>
              <a:off x="8069305" y="3505626"/>
              <a:ext cx="979429" cy="102729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2"/>
            <p:cNvSpPr txBox="1"/>
            <p:nvPr/>
          </p:nvSpPr>
          <p:spPr>
            <a:xfrm>
              <a:off x="8097991" y="3534312"/>
              <a:ext cx="922057" cy="96992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Küresel</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Organik</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Tekstil</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Standardı</a:t>
              </a:r>
              <a:r>
                <a:rPr lang="en-US" sz="1100" dirty="0">
                  <a:solidFill>
                    <a:schemeClr val="lt1"/>
                  </a:solidFill>
                  <a:latin typeface="Calibri"/>
                  <a:ea typeface="Calibri"/>
                  <a:cs typeface="Calibri"/>
                  <a:sym typeface="Calibri"/>
                </a:rPr>
                <a:t> (GOTS)</a:t>
              </a:r>
              <a:endParaRPr dirty="0"/>
            </a:p>
          </p:txBody>
        </p:sp>
        <p:sp>
          <p:nvSpPr>
            <p:cNvPr id="368" name="Google Shape;368;p12"/>
            <p:cNvSpPr/>
            <p:nvPr/>
          </p:nvSpPr>
          <p:spPr>
            <a:xfrm>
              <a:off x="9089871" y="2337532"/>
              <a:ext cx="979429" cy="102729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2"/>
            <p:cNvSpPr txBox="1"/>
            <p:nvPr/>
          </p:nvSpPr>
          <p:spPr>
            <a:xfrm>
              <a:off x="9118557" y="2366218"/>
              <a:ext cx="922057" cy="96992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tr-TR" sz="1200" dirty="0">
                  <a:solidFill>
                    <a:schemeClr val="lt1"/>
                  </a:solidFill>
                  <a:latin typeface="Calibri"/>
                  <a:ea typeface="Calibri"/>
                  <a:cs typeface="Calibri"/>
                  <a:sym typeface="Calibri"/>
                </a:rPr>
                <a:t>Döngüsel</a:t>
              </a:r>
            </a:p>
            <a:p>
              <a:pPr marL="0" marR="0" lvl="0" indent="0" algn="ctr" rtl="0">
                <a:lnSpc>
                  <a:spcPct val="90000"/>
                </a:lnSpc>
                <a:spcBef>
                  <a:spcPts val="0"/>
                </a:spcBef>
                <a:spcAft>
                  <a:spcPts val="0"/>
                </a:spcAft>
                <a:buClr>
                  <a:schemeClr val="lt1"/>
                </a:buClr>
                <a:buSzPts val="1200"/>
                <a:buFont typeface="Calibri"/>
                <a:buNone/>
              </a:pPr>
              <a:r>
                <a:rPr lang="en-US" sz="1200" dirty="0">
                  <a:solidFill>
                    <a:schemeClr val="lt1"/>
                  </a:solidFill>
                  <a:latin typeface="Calibri"/>
                  <a:ea typeface="Calibri"/>
                  <a:cs typeface="Calibri"/>
                  <a:sym typeface="Calibri"/>
                </a:rPr>
                <a:t>Ekonomi </a:t>
              </a:r>
              <a:r>
                <a:rPr lang="en-US" sz="1200" dirty="0" err="1">
                  <a:solidFill>
                    <a:schemeClr val="lt1"/>
                  </a:solidFill>
                  <a:latin typeface="Calibri"/>
                  <a:ea typeface="Calibri"/>
                  <a:cs typeface="Calibri"/>
                  <a:sym typeface="Calibri"/>
                </a:rPr>
                <a:t>Girişimleri</a:t>
              </a:r>
              <a:endParaRPr dirty="0"/>
            </a:p>
          </p:txBody>
        </p:sp>
        <p:sp>
          <p:nvSpPr>
            <p:cNvPr id="370" name="Google Shape;370;p12"/>
            <p:cNvSpPr/>
            <p:nvPr/>
          </p:nvSpPr>
          <p:spPr>
            <a:xfrm>
              <a:off x="9089871" y="3505626"/>
              <a:ext cx="979429" cy="102729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2"/>
            <p:cNvSpPr txBox="1"/>
            <p:nvPr/>
          </p:nvSpPr>
          <p:spPr>
            <a:xfrm>
              <a:off x="9118557" y="3534312"/>
              <a:ext cx="922057" cy="969922"/>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Döngüsel</a:t>
              </a:r>
              <a:r>
                <a:rPr lang="en-US" sz="1100" dirty="0">
                  <a:solidFill>
                    <a:schemeClr val="lt1"/>
                  </a:solidFill>
                  <a:latin typeface="Calibri"/>
                  <a:ea typeface="Calibri"/>
                  <a:cs typeface="Calibri"/>
                  <a:sym typeface="Calibri"/>
                </a:rPr>
                <a:t> Ekonomi </a:t>
              </a:r>
              <a:r>
                <a:rPr lang="en-US" sz="1100" dirty="0" err="1">
                  <a:solidFill>
                    <a:schemeClr val="lt1"/>
                  </a:solidFill>
                  <a:latin typeface="Calibri"/>
                  <a:ea typeface="Calibri"/>
                  <a:cs typeface="Calibri"/>
                  <a:sym typeface="Calibri"/>
                </a:rPr>
                <a:t>Eylem</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Planı</a:t>
              </a:r>
              <a:endParaRPr dirty="0"/>
            </a:p>
          </p:txBody>
        </p:sp>
        <p:sp>
          <p:nvSpPr>
            <p:cNvPr id="372" name="Google Shape;372;p12"/>
            <p:cNvSpPr/>
            <p:nvPr/>
          </p:nvSpPr>
          <p:spPr>
            <a:xfrm>
              <a:off x="10110436" y="2337532"/>
              <a:ext cx="979429" cy="102729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2"/>
            <p:cNvSpPr txBox="1"/>
            <p:nvPr/>
          </p:nvSpPr>
          <p:spPr>
            <a:xfrm>
              <a:off x="10139122" y="2366218"/>
              <a:ext cx="922057" cy="96992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err="1">
                  <a:solidFill>
                    <a:schemeClr val="lt1"/>
                  </a:solidFill>
                  <a:latin typeface="Calibri"/>
                  <a:ea typeface="Calibri"/>
                  <a:cs typeface="Calibri"/>
                  <a:sym typeface="Calibri"/>
                </a:rPr>
                <a:t>Sürdürülebilirlik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Raporlaması</a:t>
              </a:r>
              <a:endParaRPr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grpSp>
        <p:nvGrpSpPr>
          <p:cNvPr id="379" name="Google Shape;379;p13"/>
          <p:cNvGrpSpPr/>
          <p:nvPr/>
        </p:nvGrpSpPr>
        <p:grpSpPr>
          <a:xfrm flipH="1">
            <a:off x="2366228" y="96673"/>
            <a:ext cx="8439814" cy="890747"/>
            <a:chOff x="2977130" y="297492"/>
            <a:chExt cx="8439814" cy="890747"/>
          </a:xfrm>
        </p:grpSpPr>
        <p:pic>
          <p:nvPicPr>
            <p:cNvPr id="380" name="Google Shape;380;p13"/>
            <p:cNvPicPr preferRelativeResize="0"/>
            <p:nvPr/>
          </p:nvPicPr>
          <p:blipFill rotWithShape="1">
            <a:blip r:embed="rId3">
              <a:alphaModFix/>
            </a:blip>
            <a:srcRect/>
            <a:stretch/>
          </p:blipFill>
          <p:spPr>
            <a:xfrm flipH="1">
              <a:off x="2977130" y="297492"/>
              <a:ext cx="917508" cy="890747"/>
            </a:xfrm>
            <a:prstGeom prst="rect">
              <a:avLst/>
            </a:prstGeom>
            <a:noFill/>
            <a:ln>
              <a:noFill/>
            </a:ln>
          </p:spPr>
        </p:pic>
        <p:sp>
          <p:nvSpPr>
            <p:cNvPr id="381" name="Google Shape;381;p13"/>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pic>
        <p:nvPicPr>
          <p:cNvPr id="382" name="Google Shape;382;p13"/>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383" name="Google Shape;383;p13"/>
          <p:cNvGrpSpPr/>
          <p:nvPr/>
        </p:nvGrpSpPr>
        <p:grpSpPr>
          <a:xfrm>
            <a:off x="513098" y="1538051"/>
            <a:ext cx="11089602" cy="2607725"/>
            <a:chOff x="3943" y="195"/>
            <a:chExt cx="11089602" cy="2607725"/>
          </a:xfrm>
        </p:grpSpPr>
        <p:sp>
          <p:nvSpPr>
            <p:cNvPr id="384" name="Google Shape;384;p13"/>
            <p:cNvSpPr/>
            <p:nvPr/>
          </p:nvSpPr>
          <p:spPr>
            <a:xfrm>
              <a:off x="3943" y="195"/>
              <a:ext cx="11089602" cy="75008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txBox="1"/>
            <p:nvPr/>
          </p:nvSpPr>
          <p:spPr>
            <a:xfrm>
              <a:off x="25912" y="22164"/>
              <a:ext cx="11045664" cy="70615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dirty="0" err="1">
                  <a:solidFill>
                    <a:schemeClr val="lt1"/>
                  </a:solidFill>
                  <a:latin typeface="Calibri"/>
                  <a:ea typeface="Calibri"/>
                  <a:cs typeface="Calibri"/>
                  <a:sym typeface="Calibri"/>
                </a:rPr>
                <a:t>Sürdürülebilir</a:t>
              </a:r>
              <a:r>
                <a:rPr lang="en-US" sz="3000" dirty="0">
                  <a:solidFill>
                    <a:schemeClr val="lt1"/>
                  </a:solidFill>
                  <a:latin typeface="Calibri"/>
                  <a:ea typeface="Calibri"/>
                  <a:cs typeface="Calibri"/>
                  <a:sym typeface="Calibri"/>
                </a:rPr>
                <a:t> </a:t>
              </a:r>
              <a:r>
                <a:rPr lang="en-US" sz="3000" dirty="0" err="1">
                  <a:solidFill>
                    <a:schemeClr val="lt1"/>
                  </a:solidFill>
                  <a:latin typeface="Calibri"/>
                  <a:ea typeface="Calibri"/>
                  <a:cs typeface="Calibri"/>
                  <a:sym typeface="Calibri"/>
                </a:rPr>
                <a:t>ayakkabı</a:t>
              </a:r>
              <a:r>
                <a:rPr lang="en-US" sz="3000" dirty="0">
                  <a:solidFill>
                    <a:schemeClr val="lt1"/>
                  </a:solidFill>
                  <a:latin typeface="Calibri"/>
                  <a:ea typeface="Calibri"/>
                  <a:cs typeface="Calibri"/>
                  <a:sym typeface="Calibri"/>
                </a:rPr>
                <a:t> </a:t>
              </a:r>
              <a:r>
                <a:rPr lang="en-US" sz="3000" dirty="0" err="1">
                  <a:solidFill>
                    <a:schemeClr val="lt1"/>
                  </a:solidFill>
                  <a:latin typeface="Calibri"/>
                  <a:ea typeface="Calibri"/>
                  <a:cs typeface="Calibri"/>
                  <a:sym typeface="Calibri"/>
                </a:rPr>
                <a:t>tasarımındaki</a:t>
              </a:r>
              <a:r>
                <a:rPr lang="en-US" sz="3000" dirty="0">
                  <a:solidFill>
                    <a:schemeClr val="lt1"/>
                  </a:solidFill>
                  <a:latin typeface="Calibri"/>
                  <a:ea typeface="Calibri"/>
                  <a:cs typeface="Calibri"/>
                  <a:sym typeface="Calibri"/>
                </a:rPr>
                <a:t> </a:t>
              </a:r>
              <a:r>
                <a:rPr lang="en-US" sz="3000" dirty="0" err="1">
                  <a:solidFill>
                    <a:schemeClr val="lt1"/>
                  </a:solidFill>
                  <a:latin typeface="Calibri"/>
                  <a:ea typeface="Calibri"/>
                  <a:cs typeface="Calibri"/>
                  <a:sym typeface="Calibri"/>
                </a:rPr>
                <a:t>çeşitli</a:t>
              </a:r>
              <a:r>
                <a:rPr lang="en-US" sz="3000" dirty="0">
                  <a:solidFill>
                    <a:schemeClr val="lt1"/>
                  </a:solidFill>
                  <a:latin typeface="Calibri"/>
                  <a:ea typeface="Calibri"/>
                  <a:cs typeface="Calibri"/>
                  <a:sym typeface="Calibri"/>
                </a:rPr>
                <a:t> </a:t>
              </a:r>
              <a:r>
                <a:rPr lang="en-US" sz="3000" dirty="0" err="1">
                  <a:solidFill>
                    <a:schemeClr val="lt1"/>
                  </a:solidFill>
                  <a:latin typeface="Calibri"/>
                  <a:ea typeface="Calibri"/>
                  <a:cs typeface="Calibri"/>
                  <a:sym typeface="Calibri"/>
                </a:rPr>
                <a:t>kısıtlamaların</a:t>
              </a:r>
              <a:r>
                <a:rPr lang="en-US" sz="3000" dirty="0">
                  <a:solidFill>
                    <a:schemeClr val="lt1"/>
                  </a:solidFill>
                  <a:latin typeface="Calibri"/>
                  <a:ea typeface="Calibri"/>
                  <a:cs typeface="Calibri"/>
                  <a:sym typeface="Calibri"/>
                </a:rPr>
                <a:t> </a:t>
              </a:r>
              <a:r>
                <a:rPr lang="en-US" sz="3000" dirty="0" err="1">
                  <a:solidFill>
                    <a:schemeClr val="lt1"/>
                  </a:solidFill>
                  <a:latin typeface="Calibri"/>
                  <a:ea typeface="Calibri"/>
                  <a:cs typeface="Calibri"/>
                  <a:sym typeface="Calibri"/>
                </a:rPr>
                <a:t>incelenmesi</a:t>
              </a:r>
              <a:endParaRPr dirty="0"/>
            </a:p>
          </p:txBody>
        </p:sp>
        <p:sp>
          <p:nvSpPr>
            <p:cNvPr id="386" name="Google Shape;386;p13"/>
            <p:cNvSpPr/>
            <p:nvPr/>
          </p:nvSpPr>
          <p:spPr>
            <a:xfrm>
              <a:off x="3943" y="929013"/>
              <a:ext cx="11089602" cy="750088"/>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txBox="1"/>
            <p:nvPr/>
          </p:nvSpPr>
          <p:spPr>
            <a:xfrm>
              <a:off x="25912" y="950982"/>
              <a:ext cx="11045664" cy="706150"/>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dirty="0" err="1">
                  <a:solidFill>
                    <a:schemeClr val="lt1"/>
                  </a:solidFill>
                  <a:latin typeface="Calibri"/>
                  <a:ea typeface="Calibri"/>
                  <a:cs typeface="Calibri"/>
                  <a:sym typeface="Calibri"/>
                </a:rPr>
                <a:t>Maliyet</a:t>
              </a:r>
              <a:r>
                <a:rPr lang="en-US" sz="3000" dirty="0">
                  <a:solidFill>
                    <a:schemeClr val="lt1"/>
                  </a:solidFill>
                  <a:latin typeface="Calibri"/>
                  <a:ea typeface="Calibri"/>
                  <a:cs typeface="Calibri"/>
                  <a:sym typeface="Calibri"/>
                </a:rPr>
                <a:t> ve Kaynak </a:t>
              </a:r>
              <a:r>
                <a:rPr lang="en-US" sz="3000" dirty="0" err="1">
                  <a:solidFill>
                    <a:schemeClr val="lt1"/>
                  </a:solidFill>
                  <a:latin typeface="Calibri"/>
                  <a:ea typeface="Calibri"/>
                  <a:cs typeface="Calibri"/>
                  <a:sym typeface="Calibri"/>
                </a:rPr>
                <a:t>Kısıtlamaları</a:t>
              </a:r>
              <a:endParaRPr dirty="0"/>
            </a:p>
          </p:txBody>
        </p:sp>
        <p:sp>
          <p:nvSpPr>
            <p:cNvPr id="388" name="Google Shape;388;p13"/>
            <p:cNvSpPr/>
            <p:nvPr/>
          </p:nvSpPr>
          <p:spPr>
            <a:xfrm>
              <a:off x="3943" y="1857832"/>
              <a:ext cx="1337063" cy="750088"/>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txBox="1"/>
            <p:nvPr/>
          </p:nvSpPr>
          <p:spPr>
            <a:xfrm>
              <a:off x="25912" y="1879801"/>
              <a:ext cx="1293125" cy="70615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Sürdürülebilirliği</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Üretim</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Maliyetleriyle</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Dengelemek</a:t>
              </a:r>
              <a:endParaRPr dirty="0"/>
            </a:p>
          </p:txBody>
        </p:sp>
        <p:sp>
          <p:nvSpPr>
            <p:cNvPr id="390" name="Google Shape;390;p13"/>
            <p:cNvSpPr/>
            <p:nvPr/>
          </p:nvSpPr>
          <p:spPr>
            <a:xfrm>
              <a:off x="1397163" y="1857832"/>
              <a:ext cx="1337063" cy="750088"/>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txBox="1"/>
            <p:nvPr/>
          </p:nvSpPr>
          <p:spPr>
            <a:xfrm>
              <a:off x="1419132" y="1879801"/>
              <a:ext cx="1293125" cy="70615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Sürdürülebilir</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Malzemelerin</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Maliyet</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Etkin</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Şekilde</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Temini</a:t>
              </a:r>
              <a:endParaRPr dirty="0"/>
            </a:p>
          </p:txBody>
        </p:sp>
        <p:sp>
          <p:nvSpPr>
            <p:cNvPr id="392" name="Google Shape;392;p13"/>
            <p:cNvSpPr/>
            <p:nvPr/>
          </p:nvSpPr>
          <p:spPr>
            <a:xfrm>
              <a:off x="2790383" y="1857832"/>
              <a:ext cx="1337063" cy="750088"/>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txBox="1"/>
            <p:nvPr/>
          </p:nvSpPr>
          <p:spPr>
            <a:xfrm>
              <a:off x="2812352" y="1879801"/>
              <a:ext cx="1293125" cy="70615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Sürdürülebilir</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Tasarımda</a:t>
              </a:r>
              <a:r>
                <a:rPr lang="en-US" sz="1100" dirty="0">
                  <a:solidFill>
                    <a:schemeClr val="lt1"/>
                  </a:solidFill>
                  <a:latin typeface="Calibri"/>
                  <a:ea typeface="Calibri"/>
                  <a:cs typeface="Calibri"/>
                  <a:sym typeface="Calibri"/>
                </a:rPr>
                <a:t> Kaynak </a:t>
              </a:r>
              <a:r>
                <a:rPr lang="en-US" sz="1100" dirty="0" err="1">
                  <a:solidFill>
                    <a:schemeClr val="lt1"/>
                  </a:solidFill>
                  <a:latin typeface="Calibri"/>
                  <a:ea typeface="Calibri"/>
                  <a:cs typeface="Calibri"/>
                  <a:sym typeface="Calibri"/>
                </a:rPr>
                <a:t>Sınırlamaları</a:t>
              </a:r>
              <a:endParaRPr dirty="0"/>
            </a:p>
          </p:txBody>
        </p:sp>
        <p:sp>
          <p:nvSpPr>
            <p:cNvPr id="394" name="Google Shape;394;p13"/>
            <p:cNvSpPr/>
            <p:nvPr/>
          </p:nvSpPr>
          <p:spPr>
            <a:xfrm>
              <a:off x="4183602" y="1857832"/>
              <a:ext cx="1337063" cy="750088"/>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txBox="1"/>
            <p:nvPr/>
          </p:nvSpPr>
          <p:spPr>
            <a:xfrm>
              <a:off x="4205571" y="1879801"/>
              <a:ext cx="1293125" cy="70615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Çevre</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Dostu</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Üretim</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Teknolojileri</a:t>
              </a:r>
              <a:endParaRPr dirty="0"/>
            </a:p>
          </p:txBody>
        </p:sp>
        <p:sp>
          <p:nvSpPr>
            <p:cNvPr id="396" name="Google Shape;396;p13"/>
            <p:cNvSpPr/>
            <p:nvPr/>
          </p:nvSpPr>
          <p:spPr>
            <a:xfrm>
              <a:off x="5576822" y="1857832"/>
              <a:ext cx="1337063" cy="750088"/>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txBox="1"/>
            <p:nvPr/>
          </p:nvSpPr>
          <p:spPr>
            <a:xfrm>
              <a:off x="5598791" y="1879801"/>
              <a:ext cx="1293125" cy="70615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Tüketici</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Fiyat</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Beklentileri</a:t>
              </a:r>
              <a:endParaRPr dirty="0"/>
            </a:p>
          </p:txBody>
        </p:sp>
        <p:sp>
          <p:nvSpPr>
            <p:cNvPr id="398" name="Google Shape;398;p13"/>
            <p:cNvSpPr/>
            <p:nvPr/>
          </p:nvSpPr>
          <p:spPr>
            <a:xfrm>
              <a:off x="6970042" y="1857832"/>
              <a:ext cx="1337063" cy="750088"/>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txBox="1"/>
            <p:nvPr/>
          </p:nvSpPr>
          <p:spPr>
            <a:xfrm>
              <a:off x="6992011" y="1879801"/>
              <a:ext cx="1293125" cy="70615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tr-TR" sz="1100" dirty="0">
                  <a:solidFill>
                    <a:schemeClr val="lt1"/>
                  </a:solidFill>
                  <a:latin typeface="Calibri"/>
                  <a:ea typeface="Calibri"/>
                  <a:cs typeface="Calibri"/>
                  <a:sym typeface="Calibri"/>
                </a:rPr>
                <a:t>Döngüsel</a:t>
              </a:r>
              <a:r>
                <a:rPr lang="en-US" sz="1100" dirty="0">
                  <a:solidFill>
                    <a:schemeClr val="lt1"/>
                  </a:solidFill>
                  <a:latin typeface="Calibri"/>
                  <a:ea typeface="Calibri"/>
                  <a:cs typeface="Calibri"/>
                  <a:sym typeface="Calibri"/>
                </a:rPr>
                <a:t> Ekonomi </a:t>
              </a:r>
              <a:r>
                <a:rPr lang="en-US" sz="1100" dirty="0" err="1">
                  <a:solidFill>
                    <a:schemeClr val="lt1"/>
                  </a:solidFill>
                  <a:latin typeface="Calibri"/>
                  <a:ea typeface="Calibri"/>
                  <a:cs typeface="Calibri"/>
                  <a:sym typeface="Calibri"/>
                </a:rPr>
                <a:t>Geçiş</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Maliyetleri</a:t>
              </a:r>
              <a:endParaRPr dirty="0"/>
            </a:p>
          </p:txBody>
        </p:sp>
        <p:sp>
          <p:nvSpPr>
            <p:cNvPr id="400" name="Google Shape;400;p13"/>
            <p:cNvSpPr/>
            <p:nvPr/>
          </p:nvSpPr>
          <p:spPr>
            <a:xfrm>
              <a:off x="8363262" y="1857832"/>
              <a:ext cx="1337063" cy="750088"/>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txBox="1"/>
            <p:nvPr/>
          </p:nvSpPr>
          <p:spPr>
            <a:xfrm>
              <a:off x="8385231" y="1879801"/>
              <a:ext cx="1293125" cy="70615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Mevzuata</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Uygunluk</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Maliyetleri</a:t>
              </a:r>
              <a:endParaRPr dirty="0"/>
            </a:p>
          </p:txBody>
        </p:sp>
        <p:sp>
          <p:nvSpPr>
            <p:cNvPr id="402" name="Google Shape;402;p13"/>
            <p:cNvSpPr/>
            <p:nvPr/>
          </p:nvSpPr>
          <p:spPr>
            <a:xfrm>
              <a:off x="9756482" y="1857832"/>
              <a:ext cx="1337063" cy="750088"/>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txBox="1"/>
            <p:nvPr/>
          </p:nvSpPr>
          <p:spPr>
            <a:xfrm>
              <a:off x="9778451" y="1879801"/>
              <a:ext cx="1293125" cy="70615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Tedarik</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Zinciri</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Şeffaflık</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Maliyetleri</a:t>
              </a:r>
              <a:endParaRPr dirty="0"/>
            </a:p>
          </p:txBody>
        </p:sp>
      </p:grpSp>
      <p:grpSp>
        <p:nvGrpSpPr>
          <p:cNvPr id="404" name="Google Shape;404;p13"/>
          <p:cNvGrpSpPr/>
          <p:nvPr/>
        </p:nvGrpSpPr>
        <p:grpSpPr>
          <a:xfrm>
            <a:off x="515580" y="4281513"/>
            <a:ext cx="11084636" cy="1599283"/>
            <a:chOff x="6426" y="458"/>
            <a:chExt cx="11084636" cy="1599283"/>
          </a:xfrm>
        </p:grpSpPr>
        <p:sp>
          <p:nvSpPr>
            <p:cNvPr id="405" name="Google Shape;405;p13"/>
            <p:cNvSpPr/>
            <p:nvPr/>
          </p:nvSpPr>
          <p:spPr>
            <a:xfrm>
              <a:off x="6426" y="458"/>
              <a:ext cx="11084635" cy="66961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txBox="1"/>
            <p:nvPr/>
          </p:nvSpPr>
          <p:spPr>
            <a:xfrm>
              <a:off x="26038" y="20070"/>
              <a:ext cx="11045411" cy="630390"/>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en-US" sz="2900" dirty="0" err="1">
                  <a:solidFill>
                    <a:schemeClr val="lt1"/>
                  </a:solidFill>
                  <a:latin typeface="Calibri"/>
                  <a:ea typeface="Calibri"/>
                  <a:cs typeface="Calibri"/>
                  <a:sym typeface="Calibri"/>
                </a:rPr>
                <a:t>Tüketici</a:t>
              </a:r>
              <a:r>
                <a:rPr lang="en-US" sz="2900" dirty="0">
                  <a:solidFill>
                    <a:schemeClr val="lt1"/>
                  </a:solidFill>
                  <a:latin typeface="Calibri"/>
                  <a:ea typeface="Calibri"/>
                  <a:cs typeface="Calibri"/>
                  <a:sym typeface="Calibri"/>
                </a:rPr>
                <a:t> ve </a:t>
              </a:r>
              <a:r>
                <a:rPr lang="en-US" sz="2900" dirty="0" err="1">
                  <a:solidFill>
                    <a:schemeClr val="lt1"/>
                  </a:solidFill>
                  <a:latin typeface="Calibri"/>
                  <a:ea typeface="Calibri"/>
                  <a:cs typeface="Calibri"/>
                  <a:sym typeface="Calibri"/>
                </a:rPr>
                <a:t>Pazar</a:t>
              </a:r>
              <a:r>
                <a:rPr lang="en-US" sz="2900" dirty="0">
                  <a:solidFill>
                    <a:schemeClr val="lt1"/>
                  </a:solidFill>
                  <a:latin typeface="Calibri"/>
                  <a:ea typeface="Calibri"/>
                  <a:cs typeface="Calibri"/>
                  <a:sym typeface="Calibri"/>
                </a:rPr>
                <a:t> </a:t>
              </a:r>
              <a:r>
                <a:rPr lang="en-US" sz="2900" dirty="0" err="1">
                  <a:solidFill>
                    <a:schemeClr val="lt1"/>
                  </a:solidFill>
                  <a:latin typeface="Calibri"/>
                  <a:ea typeface="Calibri"/>
                  <a:cs typeface="Calibri"/>
                  <a:sym typeface="Calibri"/>
                </a:rPr>
                <a:t>Kısıtlamaları</a:t>
              </a:r>
              <a:endParaRPr dirty="0"/>
            </a:p>
          </p:txBody>
        </p:sp>
        <p:sp>
          <p:nvSpPr>
            <p:cNvPr id="407" name="Google Shape;407;p13"/>
            <p:cNvSpPr/>
            <p:nvPr/>
          </p:nvSpPr>
          <p:spPr>
            <a:xfrm>
              <a:off x="6426" y="930127"/>
              <a:ext cx="1146054" cy="66961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txBox="1"/>
            <p:nvPr/>
          </p:nvSpPr>
          <p:spPr>
            <a:xfrm>
              <a:off x="26038" y="949739"/>
              <a:ext cx="1106830" cy="63039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Tüketici</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Bilinci</a:t>
              </a:r>
              <a:r>
                <a:rPr lang="en-US" sz="1100" dirty="0">
                  <a:solidFill>
                    <a:schemeClr val="lt1"/>
                  </a:solidFill>
                  <a:latin typeface="Calibri"/>
                  <a:ea typeface="Calibri"/>
                  <a:cs typeface="Calibri"/>
                  <a:sym typeface="Calibri"/>
                </a:rPr>
                <a:t> ve </a:t>
              </a:r>
              <a:r>
                <a:rPr lang="en-US" sz="1100" dirty="0" err="1">
                  <a:solidFill>
                    <a:schemeClr val="lt1"/>
                  </a:solidFill>
                  <a:latin typeface="Calibri"/>
                  <a:ea typeface="Calibri"/>
                  <a:cs typeface="Calibri"/>
                  <a:sym typeface="Calibri"/>
                </a:rPr>
                <a:t>Eğitimi</a:t>
              </a:r>
              <a:endParaRPr dirty="0"/>
            </a:p>
          </p:txBody>
        </p:sp>
        <p:sp>
          <p:nvSpPr>
            <p:cNvPr id="409" name="Google Shape;409;p13"/>
            <p:cNvSpPr/>
            <p:nvPr/>
          </p:nvSpPr>
          <p:spPr>
            <a:xfrm>
              <a:off x="1248749" y="930127"/>
              <a:ext cx="1146054" cy="66961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txBox="1"/>
            <p:nvPr/>
          </p:nvSpPr>
          <p:spPr>
            <a:xfrm>
              <a:off x="1268361" y="949739"/>
              <a:ext cx="1106830" cy="63039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Fiyat</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Duyarlılığı</a:t>
              </a:r>
              <a:endParaRPr dirty="0"/>
            </a:p>
          </p:txBody>
        </p:sp>
        <p:sp>
          <p:nvSpPr>
            <p:cNvPr id="411" name="Google Shape;411;p13"/>
            <p:cNvSpPr/>
            <p:nvPr/>
          </p:nvSpPr>
          <p:spPr>
            <a:xfrm>
              <a:off x="2491071" y="930127"/>
              <a:ext cx="1146054" cy="66961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txBox="1"/>
            <p:nvPr/>
          </p:nvSpPr>
          <p:spPr>
            <a:xfrm>
              <a:off x="2510683" y="949739"/>
              <a:ext cx="1106830" cy="63039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Sınırlı</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Sürdürülebilir</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Ayakkabı</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Seçenekleri</a:t>
              </a:r>
              <a:endParaRPr dirty="0"/>
            </a:p>
          </p:txBody>
        </p:sp>
        <p:sp>
          <p:nvSpPr>
            <p:cNvPr id="413" name="Google Shape;413;p13"/>
            <p:cNvSpPr/>
            <p:nvPr/>
          </p:nvSpPr>
          <p:spPr>
            <a:xfrm>
              <a:off x="3733394" y="930127"/>
              <a:ext cx="1146054" cy="66961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txBox="1"/>
            <p:nvPr/>
          </p:nvSpPr>
          <p:spPr>
            <a:xfrm>
              <a:off x="3753006" y="949739"/>
              <a:ext cx="1106830" cy="63039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a:solidFill>
                    <a:schemeClr val="lt1"/>
                  </a:solidFill>
                  <a:latin typeface="Calibri"/>
                  <a:ea typeface="Calibri"/>
                  <a:cs typeface="Calibri"/>
                  <a:sym typeface="Calibri"/>
                </a:rPr>
                <a:t>Moda </a:t>
              </a:r>
              <a:r>
                <a:rPr lang="en-US" sz="1100" dirty="0" err="1">
                  <a:solidFill>
                    <a:schemeClr val="lt1"/>
                  </a:solidFill>
                  <a:latin typeface="Calibri"/>
                  <a:ea typeface="Calibri"/>
                  <a:cs typeface="Calibri"/>
                  <a:sym typeface="Calibri"/>
                </a:rPr>
                <a:t>Trendleri</a:t>
              </a:r>
              <a:r>
                <a:rPr lang="en-US" sz="1100" dirty="0">
                  <a:solidFill>
                    <a:schemeClr val="lt1"/>
                  </a:solidFill>
                  <a:latin typeface="Calibri"/>
                  <a:ea typeface="Calibri"/>
                  <a:cs typeface="Calibri"/>
                  <a:sym typeface="Calibri"/>
                </a:rPr>
                <a:t> ve </a:t>
              </a:r>
              <a:r>
                <a:rPr lang="en-US" sz="1100" dirty="0" err="1">
                  <a:solidFill>
                    <a:schemeClr val="lt1"/>
                  </a:solidFill>
                  <a:latin typeface="Calibri"/>
                  <a:ea typeface="Calibri"/>
                  <a:cs typeface="Calibri"/>
                  <a:sym typeface="Calibri"/>
                </a:rPr>
                <a:t>Mevsimsellik</a:t>
              </a:r>
              <a:endParaRPr dirty="0"/>
            </a:p>
          </p:txBody>
        </p:sp>
        <p:sp>
          <p:nvSpPr>
            <p:cNvPr id="415" name="Google Shape;415;p13"/>
            <p:cNvSpPr/>
            <p:nvPr/>
          </p:nvSpPr>
          <p:spPr>
            <a:xfrm>
              <a:off x="4975717" y="930127"/>
              <a:ext cx="1146054" cy="66961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txBox="1"/>
            <p:nvPr/>
          </p:nvSpPr>
          <p:spPr>
            <a:xfrm>
              <a:off x="4995329" y="949739"/>
              <a:ext cx="1106830" cy="63039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Yerleşik</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Markalardan</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Rekabet</a:t>
              </a:r>
              <a:endParaRPr dirty="0"/>
            </a:p>
          </p:txBody>
        </p:sp>
        <p:sp>
          <p:nvSpPr>
            <p:cNvPr id="417" name="Google Shape;417;p13"/>
            <p:cNvSpPr/>
            <p:nvPr/>
          </p:nvSpPr>
          <p:spPr>
            <a:xfrm>
              <a:off x="6218040" y="930127"/>
              <a:ext cx="1146054" cy="66961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txBox="1"/>
            <p:nvPr/>
          </p:nvSpPr>
          <p:spPr>
            <a:xfrm>
              <a:off x="6237652" y="949739"/>
              <a:ext cx="1106830" cy="63039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Tedarik</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Zinciri</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Kısıtlamaları</a:t>
              </a:r>
              <a:endParaRPr dirty="0"/>
            </a:p>
          </p:txBody>
        </p:sp>
        <p:sp>
          <p:nvSpPr>
            <p:cNvPr id="419" name="Google Shape;419;p13"/>
            <p:cNvSpPr/>
            <p:nvPr/>
          </p:nvSpPr>
          <p:spPr>
            <a:xfrm>
              <a:off x="7460362" y="930127"/>
              <a:ext cx="1146054" cy="66961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txBox="1"/>
            <p:nvPr/>
          </p:nvSpPr>
          <p:spPr>
            <a:xfrm>
              <a:off x="7479974" y="949739"/>
              <a:ext cx="1106830" cy="63039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Tüketici</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Şüpheciliği</a:t>
              </a:r>
              <a:endParaRPr sz="1100" dirty="0">
                <a:solidFill>
                  <a:schemeClr val="lt1"/>
                </a:solidFill>
                <a:latin typeface="Calibri"/>
                <a:ea typeface="Calibri"/>
                <a:cs typeface="Calibri"/>
                <a:sym typeface="Calibri"/>
              </a:endParaRPr>
            </a:p>
          </p:txBody>
        </p:sp>
        <p:sp>
          <p:nvSpPr>
            <p:cNvPr id="421" name="Google Shape;421;p13"/>
            <p:cNvSpPr/>
            <p:nvPr/>
          </p:nvSpPr>
          <p:spPr>
            <a:xfrm>
              <a:off x="8702685" y="930127"/>
              <a:ext cx="1146054" cy="66961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txBox="1"/>
            <p:nvPr/>
          </p:nvSpPr>
          <p:spPr>
            <a:xfrm>
              <a:off x="8722297" y="949739"/>
              <a:ext cx="1106830" cy="63039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Sınırlı</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Dağıtım</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Kanalları</a:t>
              </a:r>
              <a:endParaRPr dirty="0"/>
            </a:p>
          </p:txBody>
        </p:sp>
        <p:sp>
          <p:nvSpPr>
            <p:cNvPr id="423" name="Google Shape;423;p13"/>
            <p:cNvSpPr/>
            <p:nvPr/>
          </p:nvSpPr>
          <p:spPr>
            <a:xfrm>
              <a:off x="9945008" y="930127"/>
              <a:ext cx="1146054" cy="66961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txBox="1"/>
            <p:nvPr/>
          </p:nvSpPr>
          <p:spPr>
            <a:xfrm>
              <a:off x="9964620" y="949739"/>
              <a:ext cx="1106830" cy="63039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Kültürel</a:t>
              </a:r>
              <a:r>
                <a:rPr lang="en-US" sz="1100" dirty="0">
                  <a:solidFill>
                    <a:schemeClr val="lt1"/>
                  </a:solidFill>
                  <a:latin typeface="Calibri"/>
                  <a:ea typeface="Calibri"/>
                  <a:cs typeface="Calibri"/>
                  <a:sym typeface="Calibri"/>
                </a:rPr>
                <a:t> ve </a:t>
              </a:r>
              <a:r>
                <a:rPr lang="en-US" sz="1100" dirty="0" err="1">
                  <a:solidFill>
                    <a:schemeClr val="lt1"/>
                  </a:solidFill>
                  <a:latin typeface="Calibri"/>
                  <a:ea typeface="Calibri"/>
                  <a:cs typeface="Calibri"/>
                  <a:sym typeface="Calibri"/>
                </a:rPr>
                <a:t>Bölgesel</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Tercihler</a:t>
              </a:r>
              <a:endParaRPr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14"/>
          <p:cNvPicPr preferRelativeResize="0"/>
          <p:nvPr/>
        </p:nvPicPr>
        <p:blipFill rotWithShape="1">
          <a:blip r:embed="rId3">
            <a:alphaModFix/>
          </a:blip>
          <a:srcRect l="19149" r="52846" b="47657"/>
          <a:stretch/>
        </p:blipFill>
        <p:spPr>
          <a:xfrm>
            <a:off x="8777591" y="-17424"/>
            <a:ext cx="3414409" cy="3598824"/>
          </a:xfrm>
          <a:prstGeom prst="rect">
            <a:avLst/>
          </a:prstGeom>
          <a:noFill/>
          <a:ln>
            <a:noFill/>
          </a:ln>
        </p:spPr>
      </p:pic>
      <p:grpSp>
        <p:nvGrpSpPr>
          <p:cNvPr id="431" name="Google Shape;431;p14"/>
          <p:cNvGrpSpPr/>
          <p:nvPr/>
        </p:nvGrpSpPr>
        <p:grpSpPr>
          <a:xfrm flipH="1">
            <a:off x="0" y="126744"/>
            <a:ext cx="8439814" cy="890747"/>
            <a:chOff x="2977130" y="297492"/>
            <a:chExt cx="8439814" cy="890747"/>
          </a:xfrm>
        </p:grpSpPr>
        <p:pic>
          <p:nvPicPr>
            <p:cNvPr id="432" name="Google Shape;432;p14"/>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433" name="Google Shape;433;p14"/>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pic>
        <p:nvPicPr>
          <p:cNvPr id="434" name="Google Shape;434;p14"/>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435" name="Google Shape;435;p14"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14"/>
          <p:cNvSpPr txBox="1"/>
          <p:nvPr/>
        </p:nvSpPr>
        <p:spPr>
          <a:xfrm>
            <a:off x="470647" y="3169227"/>
            <a:ext cx="7845328" cy="2068979"/>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chemeClr val="dk1"/>
              </a:buClr>
              <a:buSzPts val="1800"/>
              <a:buFont typeface="Arial"/>
              <a:buNone/>
            </a:pPr>
            <a:r>
              <a:rPr lang="en-US" sz="1800" dirty="0" err="1">
                <a:solidFill>
                  <a:schemeClr val="dk1"/>
                </a:solidFill>
                <a:latin typeface="Calibri"/>
                <a:ea typeface="Calibri"/>
                <a:cs typeface="Calibri"/>
                <a:sym typeface="Calibri"/>
              </a:rPr>
              <a:t>Aynı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ayakkabıların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toplu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olarak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üretildiği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geleneksel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seri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üretimin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aksine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seri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kişiselleştirme</a:t>
            </a:r>
            <a:r>
              <a:rPr lang="en-US" sz="1800" dirty="0">
                <a:solidFill>
                  <a:schemeClr val="dk1"/>
                </a:solidFill>
                <a:latin typeface="Calibri"/>
                <a:ea typeface="Calibri"/>
                <a:cs typeface="Calibri"/>
                <a:sym typeface="Calibri"/>
              </a:rPr>
              <a:t>, her </a:t>
            </a:r>
            <a:r>
              <a:rPr lang="en-US" sz="1800" dirty="0" err="1">
                <a:solidFill>
                  <a:schemeClr val="dk1"/>
                </a:solidFill>
                <a:latin typeface="Calibri"/>
                <a:ea typeface="Calibri"/>
                <a:cs typeface="Calibri"/>
                <a:sym typeface="Calibri"/>
              </a:rPr>
              <a:t>müşterinin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özel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ihtiyaç</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isteklerine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uygun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ayakkabılar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üretmek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için</a:t>
            </a:r>
            <a:r>
              <a:rPr lang="en-US" sz="1800" dirty="0">
                <a:solidFill>
                  <a:schemeClr val="dk1"/>
                </a:solidFill>
                <a:latin typeface="Calibri"/>
                <a:ea typeface="Calibri"/>
                <a:cs typeface="Calibri"/>
                <a:sym typeface="Calibri"/>
              </a:rPr>
              <a:t> 3D </a:t>
            </a:r>
            <a:r>
              <a:rPr lang="en-US" sz="1800" dirty="0" err="1">
                <a:solidFill>
                  <a:schemeClr val="dk1"/>
                </a:solidFill>
                <a:latin typeface="Calibri"/>
                <a:ea typeface="Calibri"/>
                <a:cs typeface="Calibri"/>
                <a:sym typeface="Calibri"/>
              </a:rPr>
              <a:t>tarama</a:t>
            </a:r>
            <a:r>
              <a:rPr lang="en-US" sz="1800" dirty="0">
                <a:solidFill>
                  <a:schemeClr val="dk1"/>
                </a:solidFill>
                <a:latin typeface="Calibri"/>
                <a:ea typeface="Calibri"/>
                <a:cs typeface="Calibri"/>
                <a:sym typeface="Calibri"/>
              </a:rPr>
              <a:t> ve 3D </a:t>
            </a:r>
            <a:r>
              <a:rPr lang="en-US" sz="1800" dirty="0" err="1">
                <a:solidFill>
                  <a:schemeClr val="dk1"/>
                </a:solidFill>
                <a:latin typeface="Calibri"/>
                <a:ea typeface="Calibri"/>
                <a:cs typeface="Calibri"/>
                <a:sym typeface="Calibri"/>
              </a:rPr>
              <a:t>baskı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gibi</a:t>
            </a:r>
            <a:r>
              <a:rPr lang="en-US" sz="1800" dirty="0">
                <a:solidFill>
                  <a:schemeClr val="dk1"/>
                </a:solidFill>
                <a:latin typeface="Calibri"/>
                <a:ea typeface="Calibri"/>
                <a:cs typeface="Calibri"/>
                <a:sym typeface="Calibri"/>
              </a:rPr>
              <a:t> son </a:t>
            </a:r>
            <a:r>
              <a:rPr lang="en-US" sz="1800" dirty="0" err="1">
                <a:solidFill>
                  <a:schemeClr val="dk1"/>
                </a:solidFill>
                <a:latin typeface="Calibri"/>
                <a:ea typeface="Calibri"/>
                <a:cs typeface="Calibri"/>
                <a:sym typeface="Calibri"/>
              </a:rPr>
              <a:t>teknolojilerden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yararlanır</a:t>
            </a:r>
            <a:r>
              <a:rPr lang="en-US" sz="1800" dirty="0">
                <a:solidFill>
                  <a:schemeClr val="dk1"/>
                </a:solidFill>
                <a:latin typeface="Calibri"/>
                <a:ea typeface="Calibri"/>
                <a:cs typeface="Calibri"/>
                <a:sym typeface="Calibri"/>
              </a:rPr>
              <a:t>.</a:t>
            </a:r>
            <a:endParaRPr dirty="0"/>
          </a:p>
        </p:txBody>
      </p:sp>
      <p:sp>
        <p:nvSpPr>
          <p:cNvPr id="437" name="Google Shape;437;p14"/>
          <p:cNvSpPr txBox="1"/>
          <p:nvPr/>
        </p:nvSpPr>
        <p:spPr>
          <a:xfrm>
            <a:off x="690557" y="1615401"/>
            <a:ext cx="6588557" cy="86177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tr-TR" sz="2800" b="1" dirty="0">
                <a:solidFill>
                  <a:srgbClr val="2F5496"/>
                </a:solidFill>
                <a:latin typeface="Josefin Sans"/>
                <a:ea typeface="Josefin Sans"/>
                <a:cs typeface="Josefin Sans"/>
                <a:sym typeface="Josefin Sans"/>
              </a:rPr>
              <a:t>4. Ayakkabı Endüstrisinde Kitle Özelleştirme ve Döngüsel Ekonomi</a:t>
            </a:r>
            <a:endParaRPr sz="2800" b="1" dirty="0">
              <a:solidFill>
                <a:srgbClr val="2F5496"/>
              </a:solidFill>
              <a:latin typeface="Josefin Sans"/>
              <a:ea typeface="Josefin Sans"/>
              <a:cs typeface="Josefin Sans"/>
              <a:sym typeface="Josefin Sans"/>
            </a:endParaRPr>
          </a:p>
        </p:txBody>
      </p:sp>
      <p:pic>
        <p:nvPicPr>
          <p:cNvPr id="438" name="Google Shape;438;p14"/>
          <p:cNvPicPr preferRelativeResize="0"/>
          <p:nvPr/>
        </p:nvPicPr>
        <p:blipFill rotWithShape="1">
          <a:blip r:embed="rId3">
            <a:alphaModFix/>
          </a:blip>
          <a:srcRect l="19256" t="53578" r="52739" b="2344"/>
          <a:stretch/>
        </p:blipFill>
        <p:spPr>
          <a:xfrm>
            <a:off x="8777590" y="3827417"/>
            <a:ext cx="3414409" cy="30305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15"/>
          <p:cNvPicPr preferRelativeResize="0"/>
          <p:nvPr/>
        </p:nvPicPr>
        <p:blipFill rotWithShape="1">
          <a:blip r:embed="rId3">
            <a:alphaModFix/>
          </a:blip>
          <a:srcRect r="44462" b="-212"/>
          <a:stretch/>
        </p:blipFill>
        <p:spPr>
          <a:xfrm>
            <a:off x="10151706" y="6267389"/>
            <a:ext cx="1784643" cy="413890"/>
          </a:xfrm>
          <a:prstGeom prst="rect">
            <a:avLst/>
          </a:prstGeom>
          <a:noFill/>
          <a:ln>
            <a:noFill/>
          </a:ln>
        </p:spPr>
      </p:pic>
      <p:grpSp>
        <p:nvGrpSpPr>
          <p:cNvPr id="445" name="Google Shape;445;p15"/>
          <p:cNvGrpSpPr/>
          <p:nvPr/>
        </p:nvGrpSpPr>
        <p:grpSpPr>
          <a:xfrm flipH="1">
            <a:off x="2412403" y="0"/>
            <a:ext cx="8439814" cy="890747"/>
            <a:chOff x="2977130" y="297492"/>
            <a:chExt cx="8439814" cy="890747"/>
          </a:xfrm>
        </p:grpSpPr>
        <p:pic>
          <p:nvPicPr>
            <p:cNvPr id="446" name="Google Shape;446;p15"/>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447" name="Google Shape;447;p15"/>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sp>
        <p:nvSpPr>
          <p:cNvPr id="448" name="Google Shape;448;p15"/>
          <p:cNvSpPr/>
          <p:nvPr/>
        </p:nvSpPr>
        <p:spPr>
          <a:xfrm rot="-4463838">
            <a:off x="10423046" y="1219782"/>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15"/>
          <p:cNvSpPr/>
          <p:nvPr/>
        </p:nvSpPr>
        <p:spPr>
          <a:xfrm rot="-4463838">
            <a:off x="8554324" y="3016488"/>
            <a:ext cx="7037128" cy="4258736"/>
          </a:xfrm>
          <a:custGeom>
            <a:avLst/>
            <a:gdLst/>
            <a:ahLst/>
            <a:cxnLst/>
            <a:rect l="l" t="t" r="r" b="b"/>
            <a:pathLst>
              <a:path w="7881735" h="3836223" extrusionOk="0">
                <a:moveTo>
                  <a:pt x="0" y="0"/>
                </a:moveTo>
                <a:lnTo>
                  <a:pt x="7881735" y="0"/>
                </a:lnTo>
                <a:lnTo>
                  <a:pt x="7881735" y="3836223"/>
                </a:lnTo>
                <a:lnTo>
                  <a:pt x="0" y="3836223"/>
                </a:lnTo>
                <a:close/>
              </a:path>
            </a:pathLst>
          </a:custGeom>
          <a:noFill/>
          <a:ln w="57150" cap="flat" cmpd="sng">
            <a:solidFill>
              <a:srgbClr val="F1CB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15"/>
          <p:cNvSpPr/>
          <p:nvPr/>
        </p:nvSpPr>
        <p:spPr>
          <a:xfrm rot="-1811791">
            <a:off x="9549492" y="3410968"/>
            <a:ext cx="8180832" cy="3450336"/>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1" name="Google Shape;451;p15"/>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pic>
        <p:nvPicPr>
          <p:cNvPr id="452" name="Google Shape;452;p15"/>
          <p:cNvPicPr preferRelativeResize="0"/>
          <p:nvPr/>
        </p:nvPicPr>
        <p:blipFill rotWithShape="1">
          <a:blip r:embed="rId5">
            <a:alphaModFix/>
          </a:blip>
          <a:srcRect/>
          <a:stretch/>
        </p:blipFill>
        <p:spPr>
          <a:xfrm>
            <a:off x="3137092" y="2600372"/>
            <a:ext cx="5068879" cy="2900346"/>
          </a:xfrm>
          <a:prstGeom prst="rect">
            <a:avLst/>
          </a:prstGeom>
          <a:noFill/>
          <a:ln>
            <a:noFill/>
          </a:ln>
        </p:spPr>
      </p:pic>
      <p:sp>
        <p:nvSpPr>
          <p:cNvPr id="453" name="Google Shape;453;p15"/>
          <p:cNvSpPr txBox="1"/>
          <p:nvPr/>
        </p:nvSpPr>
        <p:spPr>
          <a:xfrm>
            <a:off x="1172350" y="1573736"/>
            <a:ext cx="7123733"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dirty="0">
                <a:solidFill>
                  <a:srgbClr val="2F5496"/>
                </a:solidFill>
                <a:latin typeface="Josefin Sans"/>
                <a:ea typeface="Josefin Sans"/>
                <a:cs typeface="Josefin Sans"/>
                <a:sym typeface="Josefin Sans"/>
              </a:rPr>
              <a:t>4.1. </a:t>
            </a:r>
            <a:r>
              <a:rPr lang="en-US" sz="2400" b="1" dirty="0" err="1">
                <a:solidFill>
                  <a:srgbClr val="2F5496"/>
                </a:solidFill>
                <a:latin typeface="Josefin Sans"/>
                <a:ea typeface="Josefin Sans"/>
                <a:cs typeface="Josefin Sans"/>
                <a:sym typeface="Josefin Sans"/>
              </a:rPr>
              <a:t>Ayakkabıda</a:t>
            </a:r>
            <a:r>
              <a:rPr lang="en-US" sz="2400" b="1" dirty="0">
                <a:solidFill>
                  <a:srgbClr val="2F5496"/>
                </a:solidFill>
                <a:latin typeface="Josefin Sans"/>
                <a:ea typeface="Josefin Sans"/>
                <a:cs typeface="Josefin Sans"/>
                <a:sym typeface="Josefin Sans"/>
              </a:rPr>
              <a:t> </a:t>
            </a:r>
            <a:r>
              <a:rPr lang="en-US" sz="2400" b="1" dirty="0" err="1">
                <a:solidFill>
                  <a:srgbClr val="2F5496"/>
                </a:solidFill>
                <a:latin typeface="Josefin Sans"/>
                <a:ea typeface="Josefin Sans"/>
                <a:cs typeface="Josefin Sans"/>
                <a:sym typeface="Josefin Sans"/>
              </a:rPr>
              <a:t>Kitle</a:t>
            </a:r>
            <a:r>
              <a:rPr lang="en-US" sz="2400" b="1" dirty="0">
                <a:solidFill>
                  <a:srgbClr val="2F5496"/>
                </a:solidFill>
                <a:latin typeface="Josefin Sans"/>
                <a:ea typeface="Josefin Sans"/>
                <a:cs typeface="Josefin Sans"/>
                <a:sym typeface="Josefin Sans"/>
              </a:rPr>
              <a:t> </a:t>
            </a:r>
            <a:r>
              <a:rPr lang="en-US" sz="2400" b="1" dirty="0" err="1">
                <a:solidFill>
                  <a:srgbClr val="2F5496"/>
                </a:solidFill>
                <a:latin typeface="Josefin Sans"/>
                <a:ea typeface="Josefin Sans"/>
                <a:cs typeface="Josefin Sans"/>
                <a:sym typeface="Josefin Sans"/>
              </a:rPr>
              <a:t>Özelleştirme</a:t>
            </a:r>
            <a:r>
              <a:rPr lang="en-US" sz="2400" b="1" dirty="0">
                <a:solidFill>
                  <a:srgbClr val="2F5496"/>
                </a:solidFill>
                <a:latin typeface="Josefin Sans"/>
                <a:ea typeface="Josefin Sans"/>
                <a:cs typeface="Josefin Sans"/>
                <a:sym typeface="Josefin Sans"/>
              </a:rPr>
              <a:t> </a:t>
            </a:r>
            <a:r>
              <a:rPr lang="en-US" sz="2400" b="1" dirty="0" err="1">
                <a:solidFill>
                  <a:srgbClr val="2F5496"/>
                </a:solidFill>
                <a:latin typeface="Josefin Sans"/>
                <a:ea typeface="Josefin Sans"/>
                <a:cs typeface="Josefin Sans"/>
                <a:sym typeface="Josefin Sans"/>
              </a:rPr>
              <a:t>Teknikleri</a:t>
            </a:r>
            <a:endParaRPr dirty="0"/>
          </a:p>
        </p:txBody>
      </p:sp>
      <p:sp>
        <p:nvSpPr>
          <p:cNvPr id="454" name="Google Shape;454;p15"/>
          <p:cNvSpPr/>
          <p:nvPr/>
        </p:nvSpPr>
        <p:spPr>
          <a:xfrm>
            <a:off x="7911702" y="3646663"/>
            <a:ext cx="2100027" cy="1148316"/>
          </a:xfrm>
          <a:prstGeom prst="leftArrowCallout">
            <a:avLst>
              <a:gd name="adj1" fmla="val 25000"/>
              <a:gd name="adj2" fmla="val 25000"/>
              <a:gd name="adj3" fmla="val 25000"/>
              <a:gd name="adj4" fmla="val 6497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Ayak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Taraması</a:t>
            </a:r>
            <a:r>
              <a:rPr lang="en-US" sz="1800" dirty="0">
                <a:solidFill>
                  <a:schemeClr val="lt1"/>
                </a:solidFill>
                <a:latin typeface="Calibri"/>
                <a:ea typeface="Calibri"/>
                <a:cs typeface="Calibri"/>
                <a:sym typeface="Calibri"/>
              </a:rPr>
              <a:t> ve Veri </a:t>
            </a:r>
            <a:r>
              <a:rPr lang="en-US" sz="1800" dirty="0" err="1">
                <a:solidFill>
                  <a:schemeClr val="lt1"/>
                </a:solidFill>
                <a:latin typeface="Calibri"/>
                <a:ea typeface="Calibri"/>
                <a:cs typeface="Calibri"/>
                <a:sym typeface="Calibri"/>
              </a:rPr>
              <a:t>Analizi</a:t>
            </a:r>
            <a:endParaRPr dirty="0"/>
          </a:p>
        </p:txBody>
      </p:sp>
      <p:sp>
        <p:nvSpPr>
          <p:cNvPr id="455" name="Google Shape;455;p15"/>
          <p:cNvSpPr/>
          <p:nvPr/>
        </p:nvSpPr>
        <p:spPr>
          <a:xfrm rot="-2168889">
            <a:off x="7695601" y="2171837"/>
            <a:ext cx="1561796" cy="1148316"/>
          </a:xfrm>
          <a:prstGeom prst="leftArrowCallout">
            <a:avLst>
              <a:gd name="adj1" fmla="val 25000"/>
              <a:gd name="adj2" fmla="val 25000"/>
              <a:gd name="adj3" fmla="val 25000"/>
              <a:gd name="adj4" fmla="val 6497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3D </a:t>
            </a:r>
            <a:r>
              <a:rPr lang="en-US" sz="1800" dirty="0" err="1">
                <a:solidFill>
                  <a:schemeClr val="lt1"/>
                </a:solidFill>
                <a:latin typeface="Calibri"/>
                <a:ea typeface="Calibri"/>
                <a:cs typeface="Calibri"/>
                <a:sym typeface="Calibri"/>
              </a:rPr>
              <a:t>baskı</a:t>
            </a:r>
            <a:endParaRPr sz="1800" dirty="0">
              <a:solidFill>
                <a:schemeClr val="lt1"/>
              </a:solidFill>
              <a:latin typeface="Calibri"/>
              <a:ea typeface="Calibri"/>
              <a:cs typeface="Calibri"/>
              <a:sym typeface="Calibri"/>
            </a:endParaRPr>
          </a:p>
        </p:txBody>
      </p:sp>
      <p:sp>
        <p:nvSpPr>
          <p:cNvPr id="456" name="Google Shape;456;p15"/>
          <p:cNvSpPr/>
          <p:nvPr/>
        </p:nvSpPr>
        <p:spPr>
          <a:xfrm>
            <a:off x="1048929" y="3598067"/>
            <a:ext cx="2346178" cy="904955"/>
          </a:xfrm>
          <a:prstGeom prst="rightArrowCallout">
            <a:avLst>
              <a:gd name="adj1" fmla="val 25000"/>
              <a:gd name="adj2" fmla="val 25000"/>
              <a:gd name="adj3" fmla="val 25000"/>
              <a:gd name="adj4" fmla="val 6497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Çevrimiçi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Yapılandırıcılar</a:t>
            </a:r>
            <a:endParaRPr dirty="0"/>
          </a:p>
        </p:txBody>
      </p:sp>
      <p:sp>
        <p:nvSpPr>
          <p:cNvPr id="457" name="Google Shape;457;p15"/>
          <p:cNvSpPr/>
          <p:nvPr/>
        </p:nvSpPr>
        <p:spPr>
          <a:xfrm rot="1114892">
            <a:off x="2042098" y="2174537"/>
            <a:ext cx="1661329" cy="1274725"/>
          </a:xfrm>
          <a:prstGeom prst="rightArrowCallout">
            <a:avLst>
              <a:gd name="adj1" fmla="val 25000"/>
              <a:gd name="adj2" fmla="val 25000"/>
              <a:gd name="adj3" fmla="val 25000"/>
              <a:gd name="adj4" fmla="val 6497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Modüler</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Tasarım</a:t>
            </a:r>
            <a:endParaRPr dirty="0"/>
          </a:p>
        </p:txBody>
      </p:sp>
      <p:sp>
        <p:nvSpPr>
          <p:cNvPr id="458" name="Google Shape;458;p15"/>
          <p:cNvSpPr/>
          <p:nvPr/>
        </p:nvSpPr>
        <p:spPr>
          <a:xfrm rot="-985646">
            <a:off x="1330735" y="4975297"/>
            <a:ext cx="2346178" cy="904955"/>
          </a:xfrm>
          <a:prstGeom prst="rightArrowCallout">
            <a:avLst>
              <a:gd name="adj1" fmla="val 25000"/>
              <a:gd name="adj2" fmla="val 25000"/>
              <a:gd name="adj3" fmla="val 25000"/>
              <a:gd name="adj4" fmla="val 6497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Kişiye</a:t>
            </a:r>
            <a:r>
              <a:rPr lang="en-US" sz="1800" dirty="0">
                <a:solidFill>
                  <a:schemeClr val="lt1"/>
                </a:solidFill>
                <a:latin typeface="Calibri"/>
                <a:ea typeface="Calibri"/>
                <a:cs typeface="Calibri"/>
                <a:sym typeface="Calibri"/>
              </a:rPr>
              <a:t> Özel </a:t>
            </a:r>
            <a:r>
              <a:rPr lang="en-US" sz="1800" dirty="0" err="1">
                <a:solidFill>
                  <a:schemeClr val="lt1"/>
                </a:solidFill>
                <a:latin typeface="Calibri"/>
                <a:ea typeface="Calibri"/>
                <a:cs typeface="Calibri"/>
                <a:sym typeface="Calibri"/>
              </a:rPr>
              <a:t>Ayakkabı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Yapımı</a:t>
            </a:r>
            <a:endParaRPr dirty="0"/>
          </a:p>
        </p:txBody>
      </p:sp>
      <p:sp>
        <p:nvSpPr>
          <p:cNvPr id="459" name="Google Shape;459;p15"/>
          <p:cNvSpPr/>
          <p:nvPr/>
        </p:nvSpPr>
        <p:spPr>
          <a:xfrm rot="-1172849">
            <a:off x="5202133" y="5416220"/>
            <a:ext cx="2534420" cy="904955"/>
          </a:xfrm>
          <a:prstGeom prst="rightArrowCallout">
            <a:avLst>
              <a:gd name="adj1" fmla="val 25000"/>
              <a:gd name="adj2" fmla="val 25000"/>
              <a:gd name="adj3" fmla="val 25000"/>
              <a:gd name="adj4" fmla="val 6497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chemeClr val="lt1"/>
                </a:solidFill>
                <a:latin typeface="Calibri"/>
                <a:ea typeface="Calibri"/>
                <a:cs typeface="Calibri"/>
                <a:sym typeface="Calibri"/>
              </a:rPr>
              <a:t>Hızlı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Tepki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Üretimi</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16"/>
          <p:cNvPicPr preferRelativeResize="0"/>
          <p:nvPr/>
        </p:nvPicPr>
        <p:blipFill rotWithShape="1">
          <a:blip r:embed="rId3">
            <a:alphaModFix/>
          </a:blip>
          <a:srcRect l="19149" r="52846" b="47657"/>
          <a:stretch/>
        </p:blipFill>
        <p:spPr>
          <a:xfrm>
            <a:off x="8777591" y="-17424"/>
            <a:ext cx="3414409" cy="3598824"/>
          </a:xfrm>
          <a:prstGeom prst="rect">
            <a:avLst/>
          </a:prstGeom>
          <a:noFill/>
          <a:ln>
            <a:noFill/>
          </a:ln>
        </p:spPr>
      </p:pic>
      <p:grpSp>
        <p:nvGrpSpPr>
          <p:cNvPr id="466" name="Google Shape;466;p16"/>
          <p:cNvGrpSpPr/>
          <p:nvPr/>
        </p:nvGrpSpPr>
        <p:grpSpPr>
          <a:xfrm flipH="1">
            <a:off x="0" y="126744"/>
            <a:ext cx="8439814" cy="890747"/>
            <a:chOff x="2977130" y="297492"/>
            <a:chExt cx="8439814" cy="890747"/>
          </a:xfrm>
        </p:grpSpPr>
        <p:pic>
          <p:nvPicPr>
            <p:cNvPr id="467" name="Google Shape;467;p16"/>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468" name="Google Shape;468;p16"/>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pic>
        <p:nvPicPr>
          <p:cNvPr id="469" name="Google Shape;469;p16"/>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470" name="Google Shape;470;p16"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16"/>
          <p:cNvSpPr txBox="1"/>
          <p:nvPr/>
        </p:nvSpPr>
        <p:spPr>
          <a:xfrm>
            <a:off x="470647" y="2644197"/>
            <a:ext cx="7845328" cy="2594009"/>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Bu </a:t>
            </a:r>
            <a:r>
              <a:rPr lang="en-US" sz="1800" dirty="0" err="1">
                <a:solidFill>
                  <a:schemeClr val="dk1"/>
                </a:solidFill>
                <a:latin typeface="Calibri"/>
                <a:ea typeface="Calibri"/>
                <a:cs typeface="Calibri"/>
                <a:sym typeface="Calibri"/>
              </a:rPr>
              <a:t>özellikler</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kılavuzlar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karbon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emisyonlarını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azaltma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atıkları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aza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indirme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doğal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kaynakları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koruma</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adil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çalışma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uygulamalarını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teşvik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etme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gibi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sürdürülebilirlikle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ilgili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belirli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hedefleri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amaçları</a:t>
            </a:r>
            <a:r>
              <a:rPr lang="en-US" sz="1800" dirty="0">
                <a:solidFill>
                  <a:schemeClr val="dk1"/>
                </a:solidFill>
                <a:latin typeface="Calibri"/>
                <a:ea typeface="Calibri"/>
                <a:cs typeface="Calibri"/>
                <a:sym typeface="Calibri"/>
              </a:rPr>
              <a:t> ana </a:t>
            </a:r>
            <a:r>
              <a:rPr lang="en-US" sz="1800" dirty="0" err="1">
                <a:solidFill>
                  <a:schemeClr val="dk1"/>
                </a:solidFill>
                <a:latin typeface="Calibri"/>
                <a:ea typeface="Calibri"/>
                <a:cs typeface="Calibri"/>
                <a:sym typeface="Calibri"/>
              </a:rPr>
              <a:t>hatlarıyla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belirtir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Tasarımcılar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üreticiler</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endüstrisindeki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diğer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paydaşların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yalnızca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estetik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açıdan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çekici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işlevsel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değil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aynı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zamanda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çevresel</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sosyal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açıdan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sorumlu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ürünler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yaratırken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uymaları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gereken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çerçeve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sağlarlar</a:t>
            </a:r>
            <a:r>
              <a:rPr lang="en-US" sz="1800" dirty="0">
                <a:solidFill>
                  <a:schemeClr val="dk1"/>
                </a:solidFill>
                <a:latin typeface="Calibri"/>
                <a:ea typeface="Calibri"/>
                <a:cs typeface="Calibri"/>
                <a:sym typeface="Calibri"/>
              </a:rPr>
              <a:t>.</a:t>
            </a:r>
            <a:endParaRPr dirty="0"/>
          </a:p>
        </p:txBody>
      </p:sp>
      <p:sp>
        <p:nvSpPr>
          <p:cNvPr id="472" name="Google Shape;472;p16"/>
          <p:cNvSpPr txBox="1"/>
          <p:nvPr/>
        </p:nvSpPr>
        <p:spPr>
          <a:xfrm>
            <a:off x="690558" y="1615401"/>
            <a:ext cx="6831748"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b="1" dirty="0">
                <a:solidFill>
                  <a:srgbClr val="2F5496"/>
                </a:solidFill>
                <a:latin typeface="Josefin Sans"/>
                <a:ea typeface="Josefin Sans"/>
                <a:cs typeface="Josefin Sans"/>
                <a:sym typeface="Josefin Sans"/>
              </a:rPr>
              <a:t>5. </a:t>
            </a:r>
            <a:r>
              <a:rPr lang="en-US" sz="2800" b="1" dirty="0" err="1">
                <a:solidFill>
                  <a:srgbClr val="2F5496"/>
                </a:solidFill>
                <a:latin typeface="Josefin Sans"/>
                <a:ea typeface="Josefin Sans"/>
                <a:cs typeface="Josefin Sans"/>
                <a:sym typeface="Josefin Sans"/>
              </a:rPr>
              <a:t>Sürdürülebilir</a:t>
            </a:r>
            <a:r>
              <a:rPr lang="en-US" sz="2800" b="1" dirty="0">
                <a:solidFill>
                  <a:srgbClr val="2F5496"/>
                </a:solidFill>
                <a:latin typeface="Josefin Sans"/>
                <a:ea typeface="Josefin Sans"/>
                <a:cs typeface="Josefin Sans"/>
                <a:sym typeface="Josefin Sans"/>
              </a:rPr>
              <a:t> </a:t>
            </a:r>
            <a:r>
              <a:rPr lang="en-US" sz="2800" b="1" dirty="0" err="1">
                <a:solidFill>
                  <a:srgbClr val="2F5496"/>
                </a:solidFill>
                <a:latin typeface="Josefin Sans"/>
                <a:ea typeface="Josefin Sans"/>
                <a:cs typeface="Josefin Sans"/>
                <a:sym typeface="Josefin Sans"/>
              </a:rPr>
              <a:t>Tasarım</a:t>
            </a:r>
            <a:r>
              <a:rPr lang="en-US" sz="2800" b="1" dirty="0">
                <a:solidFill>
                  <a:srgbClr val="2F5496"/>
                </a:solidFill>
                <a:latin typeface="Josefin Sans"/>
                <a:ea typeface="Josefin Sans"/>
                <a:cs typeface="Josefin Sans"/>
                <a:sym typeface="Josefin Sans"/>
              </a:rPr>
              <a:t> </a:t>
            </a:r>
            <a:r>
              <a:rPr lang="en-US" sz="2800" b="1" dirty="0" err="1">
                <a:solidFill>
                  <a:srgbClr val="2F5496"/>
                </a:solidFill>
                <a:latin typeface="Josefin Sans"/>
                <a:ea typeface="Josefin Sans"/>
                <a:cs typeface="Josefin Sans"/>
                <a:sym typeface="Josefin Sans"/>
              </a:rPr>
              <a:t>Özellikleri</a:t>
            </a:r>
            <a:endParaRPr sz="2800" b="1" dirty="0">
              <a:solidFill>
                <a:srgbClr val="2F5496"/>
              </a:solidFill>
              <a:latin typeface="Josefin Sans"/>
              <a:ea typeface="Josefin Sans"/>
              <a:cs typeface="Josefin Sans"/>
              <a:sym typeface="Josefin Sans"/>
            </a:endParaRPr>
          </a:p>
        </p:txBody>
      </p:sp>
      <p:pic>
        <p:nvPicPr>
          <p:cNvPr id="473" name="Google Shape;473;p16"/>
          <p:cNvPicPr preferRelativeResize="0"/>
          <p:nvPr/>
        </p:nvPicPr>
        <p:blipFill rotWithShape="1">
          <a:blip r:embed="rId3">
            <a:alphaModFix/>
          </a:blip>
          <a:srcRect l="19256" t="53578" r="52739" b="2344"/>
          <a:stretch/>
        </p:blipFill>
        <p:spPr>
          <a:xfrm>
            <a:off x="8777590" y="3827417"/>
            <a:ext cx="3414409" cy="30305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17"/>
          <p:cNvPicPr preferRelativeResize="0"/>
          <p:nvPr/>
        </p:nvPicPr>
        <p:blipFill rotWithShape="1">
          <a:blip r:embed="rId3">
            <a:alphaModFix/>
          </a:blip>
          <a:srcRect r="44462" b="-212"/>
          <a:stretch/>
        </p:blipFill>
        <p:spPr>
          <a:xfrm>
            <a:off x="10151706" y="6267389"/>
            <a:ext cx="1784643" cy="413890"/>
          </a:xfrm>
          <a:prstGeom prst="rect">
            <a:avLst/>
          </a:prstGeom>
          <a:noFill/>
          <a:ln>
            <a:noFill/>
          </a:ln>
        </p:spPr>
      </p:pic>
      <p:grpSp>
        <p:nvGrpSpPr>
          <p:cNvPr id="480" name="Google Shape;480;p17"/>
          <p:cNvGrpSpPr/>
          <p:nvPr/>
        </p:nvGrpSpPr>
        <p:grpSpPr>
          <a:xfrm flipH="1">
            <a:off x="2412403" y="0"/>
            <a:ext cx="8439814" cy="890747"/>
            <a:chOff x="2977130" y="297492"/>
            <a:chExt cx="8439814" cy="890747"/>
          </a:xfrm>
        </p:grpSpPr>
        <p:pic>
          <p:nvPicPr>
            <p:cNvPr id="481" name="Google Shape;481;p17"/>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482" name="Google Shape;482;p17"/>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sp>
        <p:nvSpPr>
          <p:cNvPr id="483" name="Google Shape;483;p17"/>
          <p:cNvSpPr/>
          <p:nvPr/>
        </p:nvSpPr>
        <p:spPr>
          <a:xfrm rot="-4463838">
            <a:off x="10423046" y="1219782"/>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17"/>
          <p:cNvSpPr/>
          <p:nvPr/>
        </p:nvSpPr>
        <p:spPr>
          <a:xfrm rot="-4463838">
            <a:off x="8554324" y="3016488"/>
            <a:ext cx="7037128" cy="4258736"/>
          </a:xfrm>
          <a:custGeom>
            <a:avLst/>
            <a:gdLst/>
            <a:ahLst/>
            <a:cxnLst/>
            <a:rect l="l" t="t" r="r" b="b"/>
            <a:pathLst>
              <a:path w="7881735" h="3836223" extrusionOk="0">
                <a:moveTo>
                  <a:pt x="0" y="0"/>
                </a:moveTo>
                <a:lnTo>
                  <a:pt x="7881735" y="0"/>
                </a:lnTo>
                <a:lnTo>
                  <a:pt x="7881735" y="3836223"/>
                </a:lnTo>
                <a:lnTo>
                  <a:pt x="0" y="3836223"/>
                </a:lnTo>
                <a:close/>
              </a:path>
            </a:pathLst>
          </a:custGeom>
          <a:noFill/>
          <a:ln w="57150" cap="flat" cmpd="sng">
            <a:solidFill>
              <a:srgbClr val="F1CB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17"/>
          <p:cNvSpPr/>
          <p:nvPr/>
        </p:nvSpPr>
        <p:spPr>
          <a:xfrm rot="-1811791">
            <a:off x="9549492" y="3410968"/>
            <a:ext cx="8180832" cy="3450336"/>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6" name="Google Shape;486;p17"/>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grpSp>
        <p:nvGrpSpPr>
          <p:cNvPr id="487" name="Google Shape;487;p17"/>
          <p:cNvGrpSpPr/>
          <p:nvPr/>
        </p:nvGrpSpPr>
        <p:grpSpPr>
          <a:xfrm>
            <a:off x="748003" y="1340829"/>
            <a:ext cx="8406629" cy="4804981"/>
            <a:chOff x="0" y="3153"/>
            <a:chExt cx="8406629" cy="4804981"/>
          </a:xfrm>
        </p:grpSpPr>
        <p:sp>
          <p:nvSpPr>
            <p:cNvPr id="488" name="Google Shape;488;p17"/>
            <p:cNvSpPr/>
            <p:nvPr/>
          </p:nvSpPr>
          <p:spPr>
            <a:xfrm rot="5400000">
              <a:off x="-158244" y="161398"/>
              <a:ext cx="1054962" cy="738473"/>
            </a:xfrm>
            <a:prstGeom prst="chevron">
              <a:avLst>
                <a:gd name="adj"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txBox="1"/>
            <p:nvPr/>
          </p:nvSpPr>
          <p:spPr>
            <a:xfrm>
              <a:off x="1" y="372391"/>
              <a:ext cx="738473" cy="316489"/>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en-US" sz="800" dirty="0" err="1">
                  <a:solidFill>
                    <a:schemeClr val="lt1"/>
                  </a:solidFill>
                  <a:latin typeface="Calibri"/>
                  <a:ea typeface="Calibri"/>
                  <a:cs typeface="Calibri"/>
                  <a:sym typeface="Calibri"/>
                </a:rPr>
                <a:t>Sürdürülebilir</a:t>
              </a:r>
              <a:r>
                <a:rPr lang="en-US" sz="800" dirty="0">
                  <a:solidFill>
                    <a:schemeClr val="lt1"/>
                  </a:solidFill>
                  <a:latin typeface="Calibri"/>
                  <a:ea typeface="Calibri"/>
                  <a:cs typeface="Calibri"/>
                  <a:sym typeface="Calibri"/>
                </a:rPr>
                <a:t> </a:t>
              </a:r>
              <a:r>
                <a:rPr lang="en-US" sz="800" dirty="0" err="1">
                  <a:solidFill>
                    <a:schemeClr val="lt1"/>
                  </a:solidFill>
                  <a:latin typeface="Calibri"/>
                  <a:ea typeface="Calibri"/>
                  <a:cs typeface="Calibri"/>
                  <a:sym typeface="Calibri"/>
                </a:rPr>
                <a:t>Malzemelerin</a:t>
              </a:r>
              <a:r>
                <a:rPr lang="en-US" sz="800" dirty="0">
                  <a:solidFill>
                    <a:schemeClr val="lt1"/>
                  </a:solidFill>
                  <a:latin typeface="Calibri"/>
                  <a:ea typeface="Calibri"/>
                  <a:cs typeface="Calibri"/>
                  <a:sym typeface="Calibri"/>
                </a:rPr>
                <a:t> </a:t>
              </a:r>
              <a:r>
                <a:rPr lang="en-US" sz="800" dirty="0" err="1">
                  <a:solidFill>
                    <a:schemeClr val="lt1"/>
                  </a:solidFill>
                  <a:latin typeface="Calibri"/>
                  <a:ea typeface="Calibri"/>
                  <a:cs typeface="Calibri"/>
                  <a:sym typeface="Calibri"/>
                </a:rPr>
                <a:t>Kullanımı</a:t>
              </a:r>
              <a:endParaRPr dirty="0"/>
            </a:p>
          </p:txBody>
        </p:sp>
        <p:sp>
          <p:nvSpPr>
            <p:cNvPr id="490" name="Google Shape;490;p17"/>
            <p:cNvSpPr/>
            <p:nvPr/>
          </p:nvSpPr>
          <p:spPr>
            <a:xfrm rot="5400000">
              <a:off x="4229508" y="-3487880"/>
              <a:ext cx="686086" cy="7668156"/>
            </a:xfrm>
            <a:prstGeom prst="round2SameRect">
              <a:avLst>
                <a:gd name="adj1" fmla="val 16667"/>
                <a:gd name="adj2" fmla="val 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txBox="1"/>
            <p:nvPr/>
          </p:nvSpPr>
          <p:spPr>
            <a:xfrm>
              <a:off x="738473" y="36647"/>
              <a:ext cx="7634664" cy="619102"/>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err="1">
                  <a:solidFill>
                    <a:schemeClr val="dk1"/>
                  </a:solidFill>
                  <a:latin typeface="Calibri"/>
                  <a:ea typeface="Calibri"/>
                  <a:cs typeface="Calibri"/>
                  <a:sym typeface="Calibri"/>
                </a:rPr>
                <a:t>Ayakkabılar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organik</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pamuk</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geri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dönüştürülmüş</a:t>
              </a:r>
              <a:r>
                <a:rPr lang="en-US" sz="1600" b="0" i="0" u="none" strike="noStrike" cap="none" dirty="0">
                  <a:solidFill>
                    <a:schemeClr val="dk1"/>
                  </a:solidFill>
                  <a:latin typeface="Calibri"/>
                  <a:ea typeface="Calibri"/>
                  <a:cs typeface="Calibri"/>
                  <a:sym typeface="Calibri"/>
                </a:rPr>
                <a:t> polyester, Tencel </a:t>
              </a:r>
              <a:r>
                <a:rPr lang="en-US" sz="1600" b="0" i="0" u="none" strike="noStrike" cap="none" dirty="0" err="1">
                  <a:solidFill>
                    <a:schemeClr val="dk1"/>
                  </a:solidFill>
                  <a:latin typeface="Calibri"/>
                  <a:ea typeface="Calibri"/>
                  <a:cs typeface="Calibri"/>
                  <a:sym typeface="Calibri"/>
                </a:rPr>
                <a:t>veya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çevre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dostu</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deri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alternatifleri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gibi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çevre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dostu</a:t>
              </a:r>
              <a:r>
                <a:rPr lang="en-US" sz="1600" b="0" i="0" u="none" strike="noStrike" cap="none" dirty="0">
                  <a:solidFill>
                    <a:schemeClr val="dk1"/>
                  </a:solidFill>
                  <a:latin typeface="Calibri"/>
                  <a:ea typeface="Calibri"/>
                  <a:cs typeface="Calibri"/>
                  <a:sym typeface="Calibri"/>
                </a:rPr>
                <a:t> ve </a:t>
              </a:r>
              <a:r>
                <a:rPr lang="en-US" sz="1600" b="0" i="0" u="none" strike="noStrike" cap="none" dirty="0" err="1">
                  <a:solidFill>
                    <a:schemeClr val="dk1"/>
                  </a:solidFill>
                  <a:latin typeface="Calibri"/>
                  <a:ea typeface="Calibri"/>
                  <a:cs typeface="Calibri"/>
                  <a:sym typeface="Calibri"/>
                </a:rPr>
                <a:t>sürdürülebilir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malzemeler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kullanılarak</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tasarlanmalıdır</a:t>
              </a:r>
              <a:r>
                <a:rPr lang="en-US" sz="1600" b="0" i="0" u="none" strike="noStrike" cap="none" dirty="0">
                  <a:solidFill>
                    <a:schemeClr val="dk1"/>
                  </a:solidFill>
                  <a:latin typeface="Calibri"/>
                  <a:ea typeface="Calibri"/>
                  <a:cs typeface="Calibri"/>
                  <a:sym typeface="Calibri"/>
                </a:rPr>
                <a:t>.</a:t>
              </a:r>
              <a:endParaRPr dirty="0"/>
            </a:p>
          </p:txBody>
        </p:sp>
        <p:sp>
          <p:nvSpPr>
            <p:cNvPr id="492" name="Google Shape;492;p17"/>
            <p:cNvSpPr/>
            <p:nvPr/>
          </p:nvSpPr>
          <p:spPr>
            <a:xfrm rot="5400000">
              <a:off x="-158244" y="1098903"/>
              <a:ext cx="1054962" cy="738473"/>
            </a:xfrm>
            <a:prstGeom prst="chevron">
              <a:avLst>
                <a:gd name="adj" fmla="val 5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txBox="1"/>
            <p:nvPr/>
          </p:nvSpPr>
          <p:spPr>
            <a:xfrm>
              <a:off x="1" y="1309896"/>
              <a:ext cx="738473" cy="316489"/>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en-US" sz="800" dirty="0">
                  <a:solidFill>
                    <a:schemeClr val="lt1"/>
                  </a:solidFill>
                  <a:latin typeface="Calibri"/>
                  <a:ea typeface="Calibri"/>
                  <a:cs typeface="Calibri"/>
                  <a:sym typeface="Calibri"/>
                </a:rPr>
                <a:t>Karbon </a:t>
              </a:r>
              <a:r>
                <a:rPr lang="en-US" sz="800" dirty="0" err="1">
                  <a:solidFill>
                    <a:schemeClr val="lt1"/>
                  </a:solidFill>
                  <a:latin typeface="Calibri"/>
                  <a:ea typeface="Calibri"/>
                  <a:cs typeface="Calibri"/>
                  <a:sym typeface="Calibri"/>
                </a:rPr>
                <a:t>Ayak</a:t>
              </a:r>
              <a:r>
                <a:rPr lang="en-US" sz="800" dirty="0">
                  <a:solidFill>
                    <a:schemeClr val="lt1"/>
                  </a:solidFill>
                  <a:latin typeface="Calibri"/>
                  <a:ea typeface="Calibri"/>
                  <a:cs typeface="Calibri"/>
                  <a:sym typeface="Calibri"/>
                </a:rPr>
                <a:t> </a:t>
              </a:r>
              <a:r>
                <a:rPr lang="en-US" sz="800" dirty="0" err="1">
                  <a:solidFill>
                    <a:schemeClr val="lt1"/>
                  </a:solidFill>
                  <a:latin typeface="Calibri"/>
                  <a:ea typeface="Calibri"/>
                  <a:cs typeface="Calibri"/>
                  <a:sym typeface="Calibri"/>
                </a:rPr>
                <a:t>İzinin</a:t>
              </a:r>
              <a:r>
                <a:rPr lang="en-US" sz="800" dirty="0">
                  <a:solidFill>
                    <a:schemeClr val="lt1"/>
                  </a:solidFill>
                  <a:latin typeface="Calibri"/>
                  <a:ea typeface="Calibri"/>
                  <a:cs typeface="Calibri"/>
                  <a:sym typeface="Calibri"/>
                </a:rPr>
                <a:t> </a:t>
              </a:r>
              <a:r>
                <a:rPr lang="en-US" sz="800" dirty="0" err="1">
                  <a:solidFill>
                    <a:schemeClr val="lt1"/>
                  </a:solidFill>
                  <a:latin typeface="Calibri"/>
                  <a:ea typeface="Calibri"/>
                  <a:cs typeface="Calibri"/>
                  <a:sym typeface="Calibri"/>
                </a:rPr>
                <a:t>Azaltılması</a:t>
              </a:r>
              <a:endParaRPr dirty="0"/>
            </a:p>
          </p:txBody>
        </p:sp>
        <p:sp>
          <p:nvSpPr>
            <p:cNvPr id="494" name="Google Shape;494;p17"/>
            <p:cNvSpPr/>
            <p:nvPr/>
          </p:nvSpPr>
          <p:spPr>
            <a:xfrm rot="5400000">
              <a:off x="4229689" y="-2550556"/>
              <a:ext cx="685725" cy="7668156"/>
            </a:xfrm>
            <a:prstGeom prst="round2SameRect">
              <a:avLst>
                <a:gd name="adj1" fmla="val 16667"/>
                <a:gd name="adj2" fmla="val 0"/>
              </a:avLst>
            </a:prstGeom>
            <a:solidFill>
              <a:schemeClr val="lt1">
                <a:alpha val="89803"/>
              </a:schemeClr>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7"/>
            <p:cNvSpPr txBox="1"/>
            <p:nvPr/>
          </p:nvSpPr>
          <p:spPr>
            <a:xfrm>
              <a:off x="738474" y="974133"/>
              <a:ext cx="7634682" cy="618777"/>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err="1">
                  <a:solidFill>
                    <a:schemeClr val="dk1"/>
                  </a:solidFill>
                  <a:latin typeface="Calibri"/>
                  <a:ea typeface="Calibri"/>
                  <a:cs typeface="Calibri"/>
                  <a:sym typeface="Calibri"/>
                </a:rPr>
                <a:t>Ayakkabılar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üretim</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nakliye</a:t>
              </a:r>
              <a:r>
                <a:rPr lang="en-US" sz="1600" b="0" i="0" u="none" strike="noStrike" cap="none" dirty="0">
                  <a:solidFill>
                    <a:schemeClr val="dk1"/>
                  </a:solidFill>
                  <a:latin typeface="Calibri"/>
                  <a:ea typeface="Calibri"/>
                  <a:cs typeface="Calibri"/>
                  <a:sym typeface="Calibri"/>
                </a:rPr>
                <a:t> ve </a:t>
              </a:r>
              <a:r>
                <a:rPr lang="en-US" sz="1600" b="0" i="0" u="none" strike="noStrike" cap="none" dirty="0" err="1">
                  <a:solidFill>
                    <a:schemeClr val="dk1"/>
                  </a:solidFill>
                  <a:latin typeface="Calibri"/>
                  <a:ea typeface="Calibri"/>
                  <a:cs typeface="Calibri"/>
                  <a:sym typeface="Calibri"/>
                </a:rPr>
                <a:t>kullanım</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dahil</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olmak</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üzere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ürünün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yaşam</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döngüsü</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boyunca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karbon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emisyonlarını</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en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aza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indirmeye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odaklanarak</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tasarlanmalıdır</a:t>
              </a:r>
              <a:r>
                <a:rPr lang="en-US" sz="1600" b="0" i="0" u="none" strike="noStrike" cap="none" dirty="0">
                  <a:solidFill>
                    <a:schemeClr val="dk1"/>
                  </a:solidFill>
                  <a:latin typeface="Calibri"/>
                  <a:ea typeface="Calibri"/>
                  <a:cs typeface="Calibri"/>
                  <a:sym typeface="Calibri"/>
                </a:rPr>
                <a:t>.</a:t>
              </a:r>
              <a:endParaRPr dirty="0"/>
            </a:p>
          </p:txBody>
        </p:sp>
        <p:sp>
          <p:nvSpPr>
            <p:cNvPr id="496" name="Google Shape;496;p17"/>
            <p:cNvSpPr/>
            <p:nvPr/>
          </p:nvSpPr>
          <p:spPr>
            <a:xfrm rot="5400000">
              <a:off x="-158244" y="2036408"/>
              <a:ext cx="1054962" cy="738473"/>
            </a:xfrm>
            <a:prstGeom prst="chevron">
              <a:avLst>
                <a:gd name="adj" fmla="val 5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7"/>
            <p:cNvSpPr txBox="1"/>
            <p:nvPr/>
          </p:nvSpPr>
          <p:spPr>
            <a:xfrm>
              <a:off x="1" y="2247401"/>
              <a:ext cx="738473" cy="316489"/>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en-US" sz="800" dirty="0" err="1">
                  <a:solidFill>
                    <a:schemeClr val="lt1"/>
                  </a:solidFill>
                  <a:latin typeface="Calibri"/>
                  <a:ea typeface="Calibri"/>
                  <a:cs typeface="Calibri"/>
                  <a:sym typeface="Calibri"/>
                </a:rPr>
                <a:t>Dayanıklı</a:t>
              </a:r>
              <a:r>
                <a:rPr lang="en-US" sz="800" dirty="0">
                  <a:solidFill>
                    <a:schemeClr val="lt1"/>
                  </a:solidFill>
                  <a:latin typeface="Calibri"/>
                  <a:ea typeface="Calibri"/>
                  <a:cs typeface="Calibri"/>
                  <a:sym typeface="Calibri"/>
                </a:rPr>
                <a:t> ve </a:t>
              </a:r>
              <a:r>
                <a:rPr lang="en-US" sz="800" dirty="0" err="1">
                  <a:solidFill>
                    <a:schemeClr val="lt1"/>
                  </a:solidFill>
                  <a:latin typeface="Calibri"/>
                  <a:ea typeface="Calibri"/>
                  <a:cs typeface="Calibri"/>
                  <a:sym typeface="Calibri"/>
                </a:rPr>
                <a:t>Onarılabilir</a:t>
              </a:r>
              <a:r>
                <a:rPr lang="en-US" sz="800" dirty="0">
                  <a:solidFill>
                    <a:schemeClr val="lt1"/>
                  </a:solidFill>
                  <a:latin typeface="Calibri"/>
                  <a:ea typeface="Calibri"/>
                  <a:cs typeface="Calibri"/>
                  <a:sym typeface="Calibri"/>
                </a:rPr>
                <a:t> </a:t>
              </a:r>
              <a:r>
                <a:rPr lang="en-US" sz="800" dirty="0" err="1">
                  <a:solidFill>
                    <a:schemeClr val="lt1"/>
                  </a:solidFill>
                  <a:latin typeface="Calibri"/>
                  <a:ea typeface="Calibri"/>
                  <a:cs typeface="Calibri"/>
                  <a:sym typeface="Calibri"/>
                </a:rPr>
                <a:t>Tasarım</a:t>
              </a:r>
              <a:endParaRPr dirty="0"/>
            </a:p>
          </p:txBody>
        </p:sp>
        <p:sp>
          <p:nvSpPr>
            <p:cNvPr id="498" name="Google Shape;498;p17"/>
            <p:cNvSpPr/>
            <p:nvPr/>
          </p:nvSpPr>
          <p:spPr>
            <a:xfrm rot="5400000">
              <a:off x="4229689" y="-1613051"/>
              <a:ext cx="685725" cy="7668156"/>
            </a:xfrm>
            <a:prstGeom prst="round2SameRect">
              <a:avLst>
                <a:gd name="adj1" fmla="val 16667"/>
                <a:gd name="adj2" fmla="val 0"/>
              </a:avLst>
            </a:prstGeom>
            <a:solidFill>
              <a:schemeClr val="lt1">
                <a:alpha val="89803"/>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txBox="1"/>
            <p:nvPr/>
          </p:nvSpPr>
          <p:spPr>
            <a:xfrm>
              <a:off x="738474" y="1911638"/>
              <a:ext cx="7634682" cy="618777"/>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err="1">
                  <a:solidFill>
                    <a:schemeClr val="dk1"/>
                  </a:solidFill>
                  <a:latin typeface="Calibri"/>
                  <a:ea typeface="Calibri"/>
                  <a:cs typeface="Calibri"/>
                  <a:sym typeface="Calibri"/>
                </a:rPr>
                <a:t>Tasarımın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dayanıklı</a:t>
              </a:r>
              <a:r>
                <a:rPr lang="en-US" sz="1600" b="0" i="0" u="none" strike="noStrike" cap="none" dirty="0">
                  <a:solidFill>
                    <a:schemeClr val="dk1"/>
                  </a:solidFill>
                  <a:latin typeface="Calibri"/>
                  <a:ea typeface="Calibri"/>
                  <a:cs typeface="Calibri"/>
                  <a:sym typeface="Calibri"/>
                </a:rPr>
                <a:t> ve </a:t>
              </a:r>
              <a:r>
                <a:rPr lang="en-US" sz="1600" b="0" i="0" u="none" strike="noStrike" cap="none" dirty="0" err="1">
                  <a:solidFill>
                    <a:schemeClr val="dk1"/>
                  </a:solidFill>
                  <a:latin typeface="Calibri"/>
                  <a:ea typeface="Calibri"/>
                  <a:cs typeface="Calibri"/>
                  <a:sym typeface="Calibri"/>
                </a:rPr>
                <a:t>kolay</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tamir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edilebilir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olması</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kullanım</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ömrünü</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uzatmalıdır</a:t>
              </a:r>
              <a:r>
                <a:rPr lang="en-US" sz="1600" b="0" i="0" u="none" strike="noStrike" cap="none" dirty="0">
                  <a:solidFill>
                    <a:schemeClr val="dk1"/>
                  </a:solidFill>
                  <a:latin typeface="Calibri"/>
                  <a:ea typeface="Calibri"/>
                  <a:cs typeface="Calibri"/>
                  <a:sym typeface="Calibri"/>
                </a:rPr>
                <a:t>.</a:t>
              </a:r>
              <a:endParaRPr dirty="0"/>
            </a:p>
          </p:txBody>
        </p:sp>
        <p:sp>
          <p:nvSpPr>
            <p:cNvPr id="500" name="Google Shape;500;p17"/>
            <p:cNvSpPr/>
            <p:nvPr/>
          </p:nvSpPr>
          <p:spPr>
            <a:xfrm rot="5400000">
              <a:off x="-158244" y="2973912"/>
              <a:ext cx="1054962" cy="738473"/>
            </a:xfrm>
            <a:prstGeom prst="chevron">
              <a:avLst>
                <a:gd name="adj" fmla="val 50000"/>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txBox="1"/>
            <p:nvPr/>
          </p:nvSpPr>
          <p:spPr>
            <a:xfrm>
              <a:off x="1" y="3184905"/>
              <a:ext cx="738473" cy="316489"/>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en-US" sz="800" dirty="0">
                  <a:solidFill>
                    <a:schemeClr val="lt1"/>
                  </a:solidFill>
                  <a:latin typeface="Calibri"/>
                  <a:ea typeface="Calibri"/>
                  <a:cs typeface="Calibri"/>
                  <a:sym typeface="Calibri"/>
                </a:rPr>
                <a:t>Minimum </a:t>
              </a:r>
              <a:r>
                <a:rPr lang="en-US" sz="800" dirty="0" err="1">
                  <a:solidFill>
                    <a:schemeClr val="lt1"/>
                  </a:solidFill>
                  <a:latin typeface="Calibri"/>
                  <a:ea typeface="Calibri"/>
                  <a:cs typeface="Calibri"/>
                  <a:sym typeface="Calibri"/>
                </a:rPr>
                <a:t>Paketleme</a:t>
              </a:r>
              <a:r>
                <a:rPr lang="en-US" sz="800" dirty="0">
                  <a:solidFill>
                    <a:schemeClr val="lt1"/>
                  </a:solidFill>
                  <a:latin typeface="Calibri"/>
                  <a:ea typeface="Calibri"/>
                  <a:cs typeface="Calibri"/>
                  <a:sym typeface="Calibri"/>
                </a:rPr>
                <a:t> ve </a:t>
              </a:r>
              <a:r>
                <a:rPr lang="en-US" sz="800" dirty="0" err="1">
                  <a:solidFill>
                    <a:schemeClr val="lt1"/>
                  </a:solidFill>
                  <a:latin typeface="Calibri"/>
                  <a:ea typeface="Calibri"/>
                  <a:cs typeface="Calibri"/>
                  <a:sym typeface="Calibri"/>
                </a:rPr>
                <a:t>Atık</a:t>
              </a:r>
              <a:r>
                <a:rPr lang="en-US" sz="800" dirty="0">
                  <a:solidFill>
                    <a:schemeClr val="lt1"/>
                  </a:solidFill>
                  <a:latin typeface="Calibri"/>
                  <a:ea typeface="Calibri"/>
                  <a:cs typeface="Calibri"/>
                  <a:sym typeface="Calibri"/>
                </a:rPr>
                <a:t> </a:t>
              </a:r>
              <a:r>
                <a:rPr lang="en-US" sz="800" dirty="0" err="1">
                  <a:solidFill>
                    <a:schemeClr val="lt1"/>
                  </a:solidFill>
                  <a:latin typeface="Calibri"/>
                  <a:ea typeface="Calibri"/>
                  <a:cs typeface="Calibri"/>
                  <a:sym typeface="Calibri"/>
                </a:rPr>
                <a:t>Azaltma</a:t>
              </a:r>
              <a:endParaRPr dirty="0"/>
            </a:p>
          </p:txBody>
        </p:sp>
        <p:sp>
          <p:nvSpPr>
            <p:cNvPr id="502" name="Google Shape;502;p17"/>
            <p:cNvSpPr/>
            <p:nvPr/>
          </p:nvSpPr>
          <p:spPr>
            <a:xfrm rot="5400000">
              <a:off x="4229689" y="-675546"/>
              <a:ext cx="685725" cy="7668156"/>
            </a:xfrm>
            <a:prstGeom prst="round2SameRect">
              <a:avLst>
                <a:gd name="adj1" fmla="val 16667"/>
                <a:gd name="adj2" fmla="val 0"/>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txBox="1"/>
            <p:nvPr/>
          </p:nvSpPr>
          <p:spPr>
            <a:xfrm>
              <a:off x="738474" y="2849143"/>
              <a:ext cx="7634682" cy="618777"/>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err="1">
                  <a:solidFill>
                    <a:schemeClr val="dk1"/>
                  </a:solidFill>
                  <a:latin typeface="Calibri"/>
                  <a:ea typeface="Calibri"/>
                  <a:cs typeface="Calibri"/>
                  <a:sym typeface="Calibri"/>
                </a:rPr>
                <a:t>Sürdürülebilir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ayakkabılar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atıkların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azaltılmasına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vurgu</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yapılarak</a:t>
              </a:r>
              <a:r>
                <a:rPr lang="en-US" sz="1600" b="0" i="0" u="none" strike="noStrike" cap="none" dirty="0">
                  <a:solidFill>
                    <a:schemeClr val="dk1"/>
                  </a:solidFill>
                  <a:latin typeface="Calibri"/>
                  <a:ea typeface="Calibri"/>
                  <a:cs typeface="Calibri"/>
                  <a:sym typeface="Calibri"/>
                </a:rPr>
                <a:t> minimum </a:t>
              </a:r>
              <a:r>
                <a:rPr lang="en-US" sz="1600" b="0" i="0" u="none" strike="noStrike" cap="none" dirty="0" err="1">
                  <a:solidFill>
                    <a:schemeClr val="dk1"/>
                  </a:solidFill>
                  <a:latin typeface="Calibri"/>
                  <a:ea typeface="Calibri"/>
                  <a:cs typeface="Calibri"/>
                  <a:sym typeface="Calibri"/>
                </a:rPr>
                <a:t>ambalaja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sahip</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olmalıdır</a:t>
              </a:r>
              <a:r>
                <a:rPr lang="en-US" sz="1600" b="0" i="0" u="none" strike="noStrike" cap="none" dirty="0">
                  <a:solidFill>
                    <a:schemeClr val="dk1"/>
                  </a:solidFill>
                  <a:latin typeface="Calibri"/>
                  <a:ea typeface="Calibri"/>
                  <a:cs typeface="Calibri"/>
                  <a:sym typeface="Calibri"/>
                </a:rPr>
                <a:t>.</a:t>
              </a:r>
              <a:endParaRPr dirty="0"/>
            </a:p>
          </p:txBody>
        </p:sp>
        <p:sp>
          <p:nvSpPr>
            <p:cNvPr id="504" name="Google Shape;504;p17"/>
            <p:cNvSpPr/>
            <p:nvPr/>
          </p:nvSpPr>
          <p:spPr>
            <a:xfrm rot="5400000">
              <a:off x="-158244" y="3911417"/>
              <a:ext cx="1054962" cy="738473"/>
            </a:xfrm>
            <a:prstGeom prst="chevron">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txBox="1"/>
            <p:nvPr/>
          </p:nvSpPr>
          <p:spPr>
            <a:xfrm>
              <a:off x="1" y="4122410"/>
              <a:ext cx="738473" cy="316489"/>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en-US" sz="800" dirty="0" err="1">
                  <a:solidFill>
                    <a:schemeClr val="lt1"/>
                  </a:solidFill>
                  <a:latin typeface="Calibri"/>
                  <a:ea typeface="Calibri"/>
                  <a:cs typeface="Calibri"/>
                  <a:sym typeface="Calibri"/>
                </a:rPr>
                <a:t>Etik</a:t>
              </a:r>
              <a:r>
                <a:rPr lang="en-US" sz="800" dirty="0">
                  <a:solidFill>
                    <a:schemeClr val="lt1"/>
                  </a:solidFill>
                  <a:latin typeface="Calibri"/>
                  <a:ea typeface="Calibri"/>
                  <a:cs typeface="Calibri"/>
                  <a:sym typeface="Calibri"/>
                </a:rPr>
                <a:t> </a:t>
              </a:r>
              <a:r>
                <a:rPr lang="en-US" sz="800" dirty="0" err="1">
                  <a:solidFill>
                    <a:schemeClr val="lt1"/>
                  </a:solidFill>
                  <a:latin typeface="Calibri"/>
                  <a:ea typeface="Calibri"/>
                  <a:cs typeface="Calibri"/>
                  <a:sym typeface="Calibri"/>
                </a:rPr>
                <a:t>Üretim</a:t>
              </a:r>
              <a:r>
                <a:rPr lang="en-US" sz="800" dirty="0">
                  <a:solidFill>
                    <a:schemeClr val="lt1"/>
                  </a:solidFill>
                  <a:latin typeface="Calibri"/>
                  <a:ea typeface="Calibri"/>
                  <a:cs typeface="Calibri"/>
                  <a:sym typeface="Calibri"/>
                </a:rPr>
                <a:t> ve </a:t>
              </a:r>
              <a:r>
                <a:rPr lang="en-US" sz="800" dirty="0" err="1">
                  <a:solidFill>
                    <a:schemeClr val="lt1"/>
                  </a:solidFill>
                  <a:latin typeface="Calibri"/>
                  <a:ea typeface="Calibri"/>
                  <a:cs typeface="Calibri"/>
                  <a:sym typeface="Calibri"/>
                </a:rPr>
                <a:t>Çalışma</a:t>
              </a:r>
              <a:r>
                <a:rPr lang="en-US" sz="800" dirty="0">
                  <a:solidFill>
                    <a:schemeClr val="lt1"/>
                  </a:solidFill>
                  <a:latin typeface="Calibri"/>
                  <a:ea typeface="Calibri"/>
                  <a:cs typeface="Calibri"/>
                  <a:sym typeface="Calibri"/>
                </a:rPr>
                <a:t> </a:t>
              </a:r>
              <a:r>
                <a:rPr lang="en-US" sz="800" dirty="0" err="1">
                  <a:solidFill>
                    <a:schemeClr val="lt1"/>
                  </a:solidFill>
                  <a:latin typeface="Calibri"/>
                  <a:ea typeface="Calibri"/>
                  <a:cs typeface="Calibri"/>
                  <a:sym typeface="Calibri"/>
                </a:rPr>
                <a:t>Standartları</a:t>
              </a:r>
              <a:endParaRPr dirty="0"/>
            </a:p>
          </p:txBody>
        </p:sp>
        <p:sp>
          <p:nvSpPr>
            <p:cNvPr id="506" name="Google Shape;506;p17"/>
            <p:cNvSpPr/>
            <p:nvPr/>
          </p:nvSpPr>
          <p:spPr>
            <a:xfrm rot="5400000">
              <a:off x="4229689" y="261958"/>
              <a:ext cx="685725" cy="7668156"/>
            </a:xfrm>
            <a:prstGeom prst="round2SameRect">
              <a:avLst>
                <a:gd name="adj1" fmla="val 16667"/>
                <a:gd name="adj2" fmla="val 0"/>
              </a:avLst>
            </a:prstGeom>
            <a:solidFill>
              <a:schemeClr val="lt1">
                <a:alpha val="89803"/>
              </a:schemeClr>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txBox="1"/>
            <p:nvPr/>
          </p:nvSpPr>
          <p:spPr>
            <a:xfrm>
              <a:off x="738474" y="3786647"/>
              <a:ext cx="7634682" cy="618777"/>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err="1">
                  <a:solidFill>
                    <a:schemeClr val="dk1"/>
                  </a:solidFill>
                  <a:latin typeface="Calibri"/>
                  <a:ea typeface="Calibri"/>
                  <a:cs typeface="Calibri"/>
                  <a:sym typeface="Calibri"/>
                </a:rPr>
                <a:t>Ayakkabı</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üretimi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adil</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ücretlerin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güvenli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çalışma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koşullarının</a:t>
              </a:r>
              <a:r>
                <a:rPr lang="en-US" sz="1600" b="0" i="0" u="none" strike="noStrike" cap="none" dirty="0">
                  <a:solidFill>
                    <a:schemeClr val="dk1"/>
                  </a:solidFill>
                  <a:latin typeface="Calibri"/>
                  <a:ea typeface="Calibri"/>
                  <a:cs typeface="Calibri"/>
                  <a:sym typeface="Calibri"/>
                </a:rPr>
                <a:t> ve </a:t>
              </a:r>
              <a:r>
                <a:rPr lang="en-US" sz="1600" b="0" i="0" u="none" strike="noStrike" cap="none" dirty="0" err="1">
                  <a:solidFill>
                    <a:schemeClr val="dk1"/>
                  </a:solidFill>
                  <a:latin typeface="Calibri"/>
                  <a:ea typeface="Calibri"/>
                  <a:cs typeface="Calibri"/>
                  <a:sym typeface="Calibri"/>
                </a:rPr>
                <a:t>işçi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haklarına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saygının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sağlanmasını</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güvence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altına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alan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sıkı</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çalışma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standartlarına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uymalıdır</a:t>
              </a:r>
              <a:r>
                <a:rPr lang="en-US" sz="1600" b="0" i="0" u="none" strike="noStrike" cap="none" dirty="0">
                  <a:solidFill>
                    <a:schemeClr val="dk1"/>
                  </a:solidFill>
                  <a:latin typeface="Calibri"/>
                  <a:ea typeface="Calibri"/>
                  <a:cs typeface="Calibri"/>
                  <a:sym typeface="Calibri"/>
                </a:rPr>
                <a:t>.</a:t>
              </a:r>
              <a:endParaRPr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18"/>
          <p:cNvPicPr preferRelativeResize="0"/>
          <p:nvPr/>
        </p:nvPicPr>
        <p:blipFill rotWithShape="1">
          <a:blip r:embed="rId3">
            <a:alphaModFix/>
          </a:blip>
          <a:srcRect r="44462" b="-212"/>
          <a:stretch/>
        </p:blipFill>
        <p:spPr>
          <a:xfrm>
            <a:off x="10151706" y="6267389"/>
            <a:ext cx="1784643" cy="413890"/>
          </a:xfrm>
          <a:prstGeom prst="rect">
            <a:avLst/>
          </a:prstGeom>
          <a:noFill/>
          <a:ln>
            <a:noFill/>
          </a:ln>
        </p:spPr>
      </p:pic>
      <p:grpSp>
        <p:nvGrpSpPr>
          <p:cNvPr id="514" name="Google Shape;514;p18"/>
          <p:cNvGrpSpPr/>
          <p:nvPr/>
        </p:nvGrpSpPr>
        <p:grpSpPr>
          <a:xfrm flipH="1">
            <a:off x="2412403" y="0"/>
            <a:ext cx="8439814" cy="890747"/>
            <a:chOff x="2977130" y="297492"/>
            <a:chExt cx="8439814" cy="890747"/>
          </a:xfrm>
        </p:grpSpPr>
        <p:pic>
          <p:nvPicPr>
            <p:cNvPr id="515" name="Google Shape;515;p18"/>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516" name="Google Shape;516;p18"/>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sp>
        <p:nvSpPr>
          <p:cNvPr id="517" name="Google Shape;517;p18"/>
          <p:cNvSpPr/>
          <p:nvPr/>
        </p:nvSpPr>
        <p:spPr>
          <a:xfrm rot="-4463838">
            <a:off x="10423046" y="1219782"/>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18"/>
          <p:cNvSpPr/>
          <p:nvPr/>
        </p:nvSpPr>
        <p:spPr>
          <a:xfrm rot="-4463838">
            <a:off x="8554324" y="3016488"/>
            <a:ext cx="7037128" cy="4258736"/>
          </a:xfrm>
          <a:custGeom>
            <a:avLst/>
            <a:gdLst/>
            <a:ahLst/>
            <a:cxnLst/>
            <a:rect l="l" t="t" r="r" b="b"/>
            <a:pathLst>
              <a:path w="7881735" h="3836223" extrusionOk="0">
                <a:moveTo>
                  <a:pt x="0" y="0"/>
                </a:moveTo>
                <a:lnTo>
                  <a:pt x="7881735" y="0"/>
                </a:lnTo>
                <a:lnTo>
                  <a:pt x="7881735" y="3836223"/>
                </a:lnTo>
                <a:lnTo>
                  <a:pt x="0" y="3836223"/>
                </a:lnTo>
                <a:close/>
              </a:path>
            </a:pathLst>
          </a:custGeom>
          <a:noFill/>
          <a:ln w="57150" cap="flat" cmpd="sng">
            <a:solidFill>
              <a:srgbClr val="F1CB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18"/>
          <p:cNvSpPr/>
          <p:nvPr/>
        </p:nvSpPr>
        <p:spPr>
          <a:xfrm rot="-1811791">
            <a:off x="9549492" y="3410968"/>
            <a:ext cx="8180832" cy="3450336"/>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0" name="Google Shape;520;p18"/>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grpSp>
        <p:nvGrpSpPr>
          <p:cNvPr id="521" name="Google Shape;521;p18"/>
          <p:cNvGrpSpPr/>
          <p:nvPr/>
        </p:nvGrpSpPr>
        <p:grpSpPr>
          <a:xfrm>
            <a:off x="748003" y="1340829"/>
            <a:ext cx="8406629" cy="4804981"/>
            <a:chOff x="0" y="3153"/>
            <a:chExt cx="8406629" cy="4804981"/>
          </a:xfrm>
        </p:grpSpPr>
        <p:sp>
          <p:nvSpPr>
            <p:cNvPr id="522" name="Google Shape;522;p18"/>
            <p:cNvSpPr/>
            <p:nvPr/>
          </p:nvSpPr>
          <p:spPr>
            <a:xfrm rot="5400000">
              <a:off x="-158244" y="161398"/>
              <a:ext cx="1054962" cy="738473"/>
            </a:xfrm>
            <a:prstGeom prst="chevron">
              <a:avLst>
                <a:gd name="adj"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txBox="1"/>
            <p:nvPr/>
          </p:nvSpPr>
          <p:spPr>
            <a:xfrm>
              <a:off x="1" y="372391"/>
              <a:ext cx="738473" cy="316489"/>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tr-TR" sz="800" dirty="0">
                  <a:solidFill>
                    <a:schemeClr val="lt1"/>
                  </a:solidFill>
                  <a:latin typeface="Calibri"/>
                  <a:ea typeface="Calibri"/>
                  <a:cs typeface="Calibri"/>
                  <a:sym typeface="Calibri"/>
                </a:rPr>
                <a:t>Vegan ve Hayvan Zulmü İçermeyen Seçenekler</a:t>
              </a:r>
              <a:endParaRPr dirty="0"/>
            </a:p>
          </p:txBody>
        </p:sp>
        <p:sp>
          <p:nvSpPr>
            <p:cNvPr id="524" name="Google Shape;524;p18"/>
            <p:cNvSpPr/>
            <p:nvPr/>
          </p:nvSpPr>
          <p:spPr>
            <a:xfrm rot="5400000">
              <a:off x="4229508" y="-3487880"/>
              <a:ext cx="686086" cy="7668156"/>
            </a:xfrm>
            <a:prstGeom prst="round2SameRect">
              <a:avLst>
                <a:gd name="adj1" fmla="val 16667"/>
                <a:gd name="adj2" fmla="val 0"/>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txBox="1"/>
            <p:nvPr/>
          </p:nvSpPr>
          <p:spPr>
            <a:xfrm>
              <a:off x="738473" y="36647"/>
              <a:ext cx="7634664" cy="619102"/>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err="1">
                  <a:solidFill>
                    <a:schemeClr val="dk1"/>
                  </a:solidFill>
                  <a:latin typeface="Calibri"/>
                  <a:ea typeface="Calibri"/>
                  <a:cs typeface="Calibri"/>
                  <a:sym typeface="Calibri"/>
                </a:rPr>
                <a:t>Markalar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artan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tüketici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talebine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yanıt</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olarak</a:t>
              </a:r>
              <a:r>
                <a:rPr lang="en-US" sz="1600" b="0" i="0" u="none" strike="noStrike" cap="none" dirty="0">
                  <a:solidFill>
                    <a:schemeClr val="dk1"/>
                  </a:solidFill>
                  <a:latin typeface="Calibri"/>
                  <a:ea typeface="Calibri"/>
                  <a:cs typeface="Calibri"/>
                  <a:sym typeface="Calibri"/>
                </a:rPr>
                <a:t> vegan ve</a:t>
              </a:r>
              <a:r>
                <a:rPr lang="tr-TR" sz="1600" b="0" i="0" u="none" strike="noStrike" cap="none" dirty="0">
                  <a:solidFill>
                    <a:schemeClr val="dk1"/>
                  </a:solidFill>
                  <a:latin typeface="Calibri"/>
                  <a:ea typeface="Calibri"/>
                  <a:cs typeface="Calibri"/>
                  <a:sym typeface="Calibri"/>
                </a:rPr>
                <a:t> hayvan</a:t>
              </a:r>
              <a:r>
                <a:rPr lang="en-US" sz="1600" b="0" i="0" u="none" strike="noStrike" cap="none" dirty="0">
                  <a:solidFill>
                    <a:schemeClr val="dk1"/>
                  </a:solidFill>
                  <a:latin typeface="Calibri"/>
                  <a:ea typeface="Calibri"/>
                  <a:cs typeface="Calibri"/>
                  <a:sym typeface="Calibri"/>
                </a:rPr>
                <a:t> </a:t>
              </a:r>
              <a:r>
                <a:rPr lang="tr-TR" sz="1600" b="0" i="0" u="none" strike="noStrike" cap="none" dirty="0">
                  <a:solidFill>
                    <a:schemeClr val="dk1"/>
                  </a:solidFill>
                  <a:latin typeface="Calibri"/>
                  <a:ea typeface="Calibri"/>
                  <a:cs typeface="Calibri"/>
                  <a:sym typeface="Calibri"/>
                </a:rPr>
                <a:t>zulmü </a:t>
              </a:r>
              <a:r>
                <a:rPr lang="en-US" sz="1600" b="0" i="0" u="none" strike="noStrike" cap="none" dirty="0" err="1">
                  <a:solidFill>
                    <a:schemeClr val="dk1"/>
                  </a:solidFill>
                  <a:latin typeface="Calibri"/>
                  <a:ea typeface="Calibri"/>
                  <a:cs typeface="Calibri"/>
                  <a:sym typeface="Calibri"/>
                </a:rPr>
                <a:t>içermeyen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ayakkabı</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seçenekleri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sunmalı</a:t>
              </a:r>
              <a:r>
                <a:rPr lang="en-US" sz="1600" b="0" i="0" u="none" strike="noStrike" cap="none" dirty="0">
                  <a:solidFill>
                    <a:schemeClr val="dk1"/>
                  </a:solidFill>
                  <a:latin typeface="Calibri"/>
                  <a:ea typeface="Calibri"/>
                  <a:cs typeface="Calibri"/>
                  <a:sym typeface="Calibri"/>
                </a:rPr>
                <a:t>.</a:t>
              </a:r>
              <a:endParaRPr dirty="0"/>
            </a:p>
          </p:txBody>
        </p:sp>
        <p:sp>
          <p:nvSpPr>
            <p:cNvPr id="526" name="Google Shape;526;p18"/>
            <p:cNvSpPr/>
            <p:nvPr/>
          </p:nvSpPr>
          <p:spPr>
            <a:xfrm rot="5400000">
              <a:off x="-158244" y="1098903"/>
              <a:ext cx="1054962" cy="738473"/>
            </a:xfrm>
            <a:prstGeom prst="chevron">
              <a:avLst>
                <a:gd name="adj" fmla="val 5000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txBox="1"/>
            <p:nvPr/>
          </p:nvSpPr>
          <p:spPr>
            <a:xfrm>
              <a:off x="1" y="1309896"/>
              <a:ext cx="738473" cy="316489"/>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en-US" sz="800" dirty="0">
                  <a:solidFill>
                    <a:schemeClr val="lt1"/>
                  </a:solidFill>
                  <a:latin typeface="Calibri"/>
                  <a:ea typeface="Calibri"/>
                  <a:cs typeface="Calibri"/>
                  <a:sym typeface="Calibri"/>
                </a:rPr>
                <a:t>Su </a:t>
              </a:r>
              <a:r>
                <a:rPr lang="en-US" sz="800" dirty="0" err="1">
                  <a:solidFill>
                    <a:schemeClr val="lt1"/>
                  </a:solidFill>
                  <a:latin typeface="Calibri"/>
                  <a:ea typeface="Calibri"/>
                  <a:cs typeface="Calibri"/>
                  <a:sym typeface="Calibri"/>
                </a:rPr>
                <a:t>Tasarrufu</a:t>
              </a:r>
              <a:endParaRPr sz="800" dirty="0">
                <a:solidFill>
                  <a:schemeClr val="lt1"/>
                </a:solidFill>
                <a:latin typeface="Calibri"/>
                <a:ea typeface="Calibri"/>
                <a:cs typeface="Calibri"/>
                <a:sym typeface="Calibri"/>
              </a:endParaRPr>
            </a:p>
          </p:txBody>
        </p:sp>
        <p:sp>
          <p:nvSpPr>
            <p:cNvPr id="528" name="Google Shape;528;p18"/>
            <p:cNvSpPr/>
            <p:nvPr/>
          </p:nvSpPr>
          <p:spPr>
            <a:xfrm rot="5400000">
              <a:off x="4229689" y="-2550556"/>
              <a:ext cx="685725" cy="7668156"/>
            </a:xfrm>
            <a:prstGeom prst="round2SameRect">
              <a:avLst>
                <a:gd name="adj1" fmla="val 16667"/>
                <a:gd name="adj2" fmla="val 0"/>
              </a:avLst>
            </a:prstGeom>
            <a:solidFill>
              <a:schemeClr val="lt1">
                <a:alpha val="89803"/>
              </a:schemeClr>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txBox="1"/>
            <p:nvPr/>
          </p:nvSpPr>
          <p:spPr>
            <a:xfrm>
              <a:off x="738474" y="974133"/>
              <a:ext cx="7634682" cy="618777"/>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err="1">
                  <a:solidFill>
                    <a:schemeClr val="dk1"/>
                  </a:solidFill>
                  <a:latin typeface="Calibri"/>
                  <a:ea typeface="Calibri"/>
                  <a:cs typeface="Calibri"/>
                  <a:sym typeface="Calibri"/>
                </a:rPr>
                <a:t>Sürdürülebilir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ayakkabı</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tasarımında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su</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tasarrufu</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sağlayan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üretim</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süreçleri</a:t>
              </a:r>
              <a:r>
                <a:rPr lang="en-US" sz="1600" b="0" i="0" u="none" strike="noStrike" cap="none" dirty="0">
                  <a:solidFill>
                    <a:schemeClr val="dk1"/>
                  </a:solidFill>
                  <a:latin typeface="Calibri"/>
                  <a:ea typeface="Calibri"/>
                  <a:cs typeface="Calibri"/>
                  <a:sym typeface="Calibri"/>
                </a:rPr>
                <a:t> ve </a:t>
              </a:r>
              <a:r>
                <a:rPr lang="en-US" sz="1600" b="0" i="0" u="none" strike="noStrike" cap="none" dirty="0" err="1">
                  <a:solidFill>
                    <a:schemeClr val="dk1"/>
                  </a:solidFill>
                  <a:latin typeface="Calibri"/>
                  <a:ea typeface="Calibri"/>
                  <a:cs typeface="Calibri"/>
                  <a:sym typeface="Calibri"/>
                </a:rPr>
                <a:t>su</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kullanımının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azaltılması</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göz</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önünde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bulundurulmalıdır</a:t>
              </a:r>
              <a:r>
                <a:rPr lang="en-US" sz="1600" b="0" i="0" u="none" strike="noStrike" cap="none" dirty="0">
                  <a:solidFill>
                    <a:schemeClr val="dk1"/>
                  </a:solidFill>
                  <a:latin typeface="Calibri"/>
                  <a:ea typeface="Calibri"/>
                  <a:cs typeface="Calibri"/>
                  <a:sym typeface="Calibri"/>
                </a:rPr>
                <a:t>.</a:t>
              </a:r>
              <a:endParaRPr dirty="0"/>
            </a:p>
          </p:txBody>
        </p:sp>
        <p:sp>
          <p:nvSpPr>
            <p:cNvPr id="530" name="Google Shape;530;p18"/>
            <p:cNvSpPr/>
            <p:nvPr/>
          </p:nvSpPr>
          <p:spPr>
            <a:xfrm rot="5400000">
              <a:off x="-158244" y="2036408"/>
              <a:ext cx="1054962" cy="738473"/>
            </a:xfrm>
            <a:prstGeom prst="chevron">
              <a:avLst>
                <a:gd name="adj" fmla="val 5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txBox="1"/>
            <p:nvPr/>
          </p:nvSpPr>
          <p:spPr>
            <a:xfrm>
              <a:off x="1" y="2247401"/>
              <a:ext cx="738473" cy="316489"/>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tr-TR" sz="800" dirty="0">
                  <a:solidFill>
                    <a:schemeClr val="lt1"/>
                  </a:solidFill>
                  <a:latin typeface="Calibri"/>
                  <a:ea typeface="Calibri"/>
                  <a:cs typeface="Calibri"/>
                  <a:sym typeface="Calibri"/>
                </a:rPr>
                <a:t>Döngüsel </a:t>
              </a:r>
              <a:r>
                <a:rPr lang="en-US" sz="800" dirty="0" err="1">
                  <a:solidFill>
                    <a:schemeClr val="lt1"/>
                  </a:solidFill>
                  <a:latin typeface="Calibri"/>
                  <a:ea typeface="Calibri"/>
                  <a:cs typeface="Calibri"/>
                  <a:sym typeface="Calibri"/>
                </a:rPr>
                <a:t>Tasarım</a:t>
              </a:r>
              <a:r>
                <a:rPr lang="en-US" sz="800" dirty="0">
                  <a:solidFill>
                    <a:schemeClr val="lt1"/>
                  </a:solidFill>
                  <a:latin typeface="Calibri"/>
                  <a:ea typeface="Calibri"/>
                  <a:cs typeface="Calibri"/>
                  <a:sym typeface="Calibri"/>
                </a:rPr>
                <a:t> </a:t>
              </a:r>
              <a:r>
                <a:rPr lang="en-US" sz="800" dirty="0" err="1">
                  <a:solidFill>
                    <a:schemeClr val="lt1"/>
                  </a:solidFill>
                  <a:latin typeface="Calibri"/>
                  <a:ea typeface="Calibri"/>
                  <a:cs typeface="Calibri"/>
                  <a:sym typeface="Calibri"/>
                </a:rPr>
                <a:t>İlkeleri</a:t>
              </a:r>
              <a:endParaRPr sz="800" dirty="0">
                <a:solidFill>
                  <a:schemeClr val="lt1"/>
                </a:solidFill>
                <a:latin typeface="Calibri"/>
                <a:ea typeface="Calibri"/>
                <a:cs typeface="Calibri"/>
                <a:sym typeface="Calibri"/>
              </a:endParaRPr>
            </a:p>
          </p:txBody>
        </p:sp>
        <p:sp>
          <p:nvSpPr>
            <p:cNvPr id="532" name="Google Shape;532;p18"/>
            <p:cNvSpPr/>
            <p:nvPr/>
          </p:nvSpPr>
          <p:spPr>
            <a:xfrm rot="5400000">
              <a:off x="4229689" y="-1613051"/>
              <a:ext cx="685725" cy="7668156"/>
            </a:xfrm>
            <a:prstGeom prst="round2SameRect">
              <a:avLst>
                <a:gd name="adj1" fmla="val 16667"/>
                <a:gd name="adj2" fmla="val 0"/>
              </a:avLst>
            </a:prstGeom>
            <a:solidFill>
              <a:schemeClr val="lt1">
                <a:alpha val="89803"/>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txBox="1"/>
            <p:nvPr/>
          </p:nvSpPr>
          <p:spPr>
            <a:xfrm>
              <a:off x="738474" y="1911638"/>
              <a:ext cx="7634682" cy="618777"/>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err="1">
                  <a:solidFill>
                    <a:schemeClr val="dk1"/>
                  </a:solidFill>
                  <a:latin typeface="Calibri"/>
                  <a:ea typeface="Calibri"/>
                  <a:cs typeface="Calibri"/>
                  <a:sym typeface="Calibri"/>
                </a:rPr>
                <a:t>Ayakkabılar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geri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dönüştürülebilirlik</a:t>
              </a:r>
              <a:r>
                <a:rPr lang="en-US" sz="1600" b="0" i="0" u="none" strike="noStrike" cap="none" dirty="0">
                  <a:solidFill>
                    <a:schemeClr val="dk1"/>
                  </a:solidFill>
                  <a:latin typeface="Calibri"/>
                  <a:ea typeface="Calibri"/>
                  <a:cs typeface="Calibri"/>
                  <a:sym typeface="Calibri"/>
                </a:rPr>
                <a:t> ve </a:t>
              </a:r>
              <a:r>
                <a:rPr lang="en-US" sz="1600" b="0" i="0" u="none" strike="noStrike" cap="none" dirty="0" err="1">
                  <a:solidFill>
                    <a:schemeClr val="dk1"/>
                  </a:solidFill>
                  <a:latin typeface="Calibri"/>
                  <a:ea typeface="Calibri"/>
                  <a:cs typeface="Calibri"/>
                  <a:sym typeface="Calibri"/>
                </a:rPr>
                <a:t>yenilenebilirlik</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ön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planda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tutularak</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döngüsel</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ekonomi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prensipleri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göz</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önünde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bulundurularak</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tasarlanmalıdır</a:t>
              </a:r>
              <a:r>
                <a:rPr lang="en-US" sz="1600" b="0" i="0" u="none" strike="noStrike" cap="none" dirty="0">
                  <a:solidFill>
                    <a:schemeClr val="dk1"/>
                  </a:solidFill>
                  <a:latin typeface="Calibri"/>
                  <a:ea typeface="Calibri"/>
                  <a:cs typeface="Calibri"/>
                  <a:sym typeface="Calibri"/>
                </a:rPr>
                <a:t>.</a:t>
              </a:r>
              <a:endParaRPr dirty="0"/>
            </a:p>
          </p:txBody>
        </p:sp>
        <p:sp>
          <p:nvSpPr>
            <p:cNvPr id="534" name="Google Shape;534;p18"/>
            <p:cNvSpPr/>
            <p:nvPr/>
          </p:nvSpPr>
          <p:spPr>
            <a:xfrm rot="5400000">
              <a:off x="-158244" y="2973912"/>
              <a:ext cx="1054962" cy="738473"/>
            </a:xfrm>
            <a:prstGeom prst="chevron">
              <a:avLst>
                <a:gd name="adj" fmla="val 50000"/>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txBox="1"/>
            <p:nvPr/>
          </p:nvSpPr>
          <p:spPr>
            <a:xfrm>
              <a:off x="1" y="3184905"/>
              <a:ext cx="738473" cy="316489"/>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en-US" sz="800" dirty="0" err="1">
                  <a:solidFill>
                    <a:schemeClr val="lt1"/>
                  </a:solidFill>
                  <a:latin typeface="Calibri"/>
                  <a:ea typeface="Calibri"/>
                  <a:cs typeface="Calibri"/>
                  <a:sym typeface="Calibri"/>
                </a:rPr>
                <a:t>Şeffaflık</a:t>
              </a:r>
              <a:r>
                <a:rPr lang="en-US" sz="800" dirty="0">
                  <a:solidFill>
                    <a:schemeClr val="lt1"/>
                  </a:solidFill>
                  <a:latin typeface="Calibri"/>
                  <a:ea typeface="Calibri"/>
                  <a:cs typeface="Calibri"/>
                  <a:sym typeface="Calibri"/>
                </a:rPr>
                <a:t> ve </a:t>
              </a:r>
              <a:r>
                <a:rPr lang="en-US" sz="800" dirty="0" err="1">
                  <a:solidFill>
                    <a:schemeClr val="lt1"/>
                  </a:solidFill>
                  <a:latin typeface="Calibri"/>
                  <a:ea typeface="Calibri"/>
                  <a:cs typeface="Calibri"/>
                  <a:sym typeface="Calibri"/>
                </a:rPr>
                <a:t>İzlenebilirlik</a:t>
              </a:r>
              <a:endParaRPr sz="800" dirty="0">
                <a:solidFill>
                  <a:schemeClr val="lt1"/>
                </a:solidFill>
                <a:latin typeface="Calibri"/>
                <a:ea typeface="Calibri"/>
                <a:cs typeface="Calibri"/>
                <a:sym typeface="Calibri"/>
              </a:endParaRPr>
            </a:p>
          </p:txBody>
        </p:sp>
        <p:sp>
          <p:nvSpPr>
            <p:cNvPr id="536" name="Google Shape;536;p18"/>
            <p:cNvSpPr/>
            <p:nvPr/>
          </p:nvSpPr>
          <p:spPr>
            <a:xfrm rot="5400000">
              <a:off x="4229689" y="-675546"/>
              <a:ext cx="685725" cy="7668156"/>
            </a:xfrm>
            <a:prstGeom prst="round2SameRect">
              <a:avLst>
                <a:gd name="adj1" fmla="val 16667"/>
                <a:gd name="adj2" fmla="val 0"/>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txBox="1"/>
            <p:nvPr/>
          </p:nvSpPr>
          <p:spPr>
            <a:xfrm>
              <a:off x="738474" y="2849143"/>
              <a:ext cx="7634682" cy="618777"/>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err="1">
                  <a:solidFill>
                    <a:schemeClr val="dk1"/>
                  </a:solidFill>
                  <a:latin typeface="Calibri"/>
                  <a:ea typeface="Calibri"/>
                  <a:cs typeface="Calibri"/>
                  <a:sym typeface="Calibri"/>
                </a:rPr>
                <a:t>Markaların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kullanılan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malzemeler</a:t>
              </a:r>
              <a:r>
                <a:rPr lang="en-US" sz="1600" b="0" i="0" u="none" strike="noStrike" cap="none" dirty="0">
                  <a:solidFill>
                    <a:schemeClr val="dk1"/>
                  </a:solidFill>
                  <a:latin typeface="Calibri"/>
                  <a:ea typeface="Calibri"/>
                  <a:cs typeface="Calibri"/>
                  <a:sym typeface="Calibri"/>
                </a:rPr>
                <a:t> ve </a:t>
              </a:r>
              <a:r>
                <a:rPr lang="en-US" sz="1600" b="0" i="0" u="none" strike="noStrike" cap="none" dirty="0" err="1">
                  <a:solidFill>
                    <a:schemeClr val="dk1"/>
                  </a:solidFill>
                  <a:latin typeface="Calibri"/>
                  <a:ea typeface="Calibri"/>
                  <a:cs typeface="Calibri"/>
                  <a:sym typeface="Calibri"/>
                </a:rPr>
                <a:t>tedarik</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zincirinin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tamamı</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hakkında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şeffaf</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bilgiler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sunarak</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tüketicilerin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bilinçli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tercihler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yapmasını</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sağlamaları</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gerekiyor</a:t>
              </a:r>
              <a:r>
                <a:rPr lang="en-US" sz="1600" b="0" i="0" u="none" strike="noStrike" cap="none" dirty="0">
                  <a:solidFill>
                    <a:schemeClr val="dk1"/>
                  </a:solidFill>
                  <a:latin typeface="Calibri"/>
                  <a:ea typeface="Calibri"/>
                  <a:cs typeface="Calibri"/>
                  <a:sym typeface="Calibri"/>
                </a:rPr>
                <a:t>.</a:t>
              </a:r>
              <a:endParaRPr sz="1600" b="0" i="0" u="none" strike="noStrike" cap="none" dirty="0">
                <a:solidFill>
                  <a:schemeClr val="dk1"/>
                </a:solidFill>
                <a:latin typeface="Calibri"/>
                <a:ea typeface="Calibri"/>
                <a:cs typeface="Calibri"/>
                <a:sym typeface="Calibri"/>
              </a:endParaRPr>
            </a:p>
          </p:txBody>
        </p:sp>
        <p:sp>
          <p:nvSpPr>
            <p:cNvPr id="538" name="Google Shape;538;p18"/>
            <p:cNvSpPr/>
            <p:nvPr/>
          </p:nvSpPr>
          <p:spPr>
            <a:xfrm rot="5400000">
              <a:off x="-158244" y="3911417"/>
              <a:ext cx="1054962" cy="738473"/>
            </a:xfrm>
            <a:prstGeom prst="chevron">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txBox="1"/>
            <p:nvPr/>
          </p:nvSpPr>
          <p:spPr>
            <a:xfrm>
              <a:off x="1" y="4122410"/>
              <a:ext cx="738473" cy="316489"/>
            </a:xfrm>
            <a:prstGeom prst="rect">
              <a:avLst/>
            </a:prstGeom>
            <a:noFill/>
            <a:ln>
              <a:noFill/>
            </a:ln>
          </p:spPr>
          <p:txBody>
            <a:bodyPr spcFirstLastPara="1" wrap="square" lIns="5075" tIns="5075" rIns="5075" bIns="5075" anchor="ctr" anchorCtr="0">
              <a:noAutofit/>
            </a:bodyPr>
            <a:lstStyle/>
            <a:p>
              <a:pPr marL="0" marR="0" lvl="0" indent="0" algn="ctr" rtl="0">
                <a:lnSpc>
                  <a:spcPct val="90000"/>
                </a:lnSpc>
                <a:spcBef>
                  <a:spcPts val="0"/>
                </a:spcBef>
                <a:spcAft>
                  <a:spcPts val="0"/>
                </a:spcAft>
                <a:buClr>
                  <a:schemeClr val="lt1"/>
                </a:buClr>
                <a:buSzPts val="800"/>
                <a:buFont typeface="Calibri"/>
                <a:buNone/>
              </a:pPr>
              <a:r>
                <a:rPr lang="en-US" sz="800" dirty="0" err="1">
                  <a:solidFill>
                    <a:schemeClr val="lt1"/>
                  </a:solidFill>
                  <a:latin typeface="Calibri"/>
                  <a:ea typeface="Calibri"/>
                  <a:cs typeface="Calibri"/>
                  <a:sym typeface="Calibri"/>
                </a:rPr>
                <a:t>Yenilik</a:t>
              </a:r>
              <a:r>
                <a:rPr lang="en-US" sz="800" dirty="0">
                  <a:solidFill>
                    <a:schemeClr val="lt1"/>
                  </a:solidFill>
                  <a:latin typeface="Calibri"/>
                  <a:ea typeface="Calibri"/>
                  <a:cs typeface="Calibri"/>
                  <a:sym typeface="Calibri"/>
                </a:rPr>
                <a:t> </a:t>
              </a:r>
              <a:r>
                <a:rPr lang="en-US" sz="800" dirty="0" err="1">
                  <a:solidFill>
                    <a:schemeClr val="lt1"/>
                  </a:solidFill>
                  <a:latin typeface="Calibri"/>
                  <a:ea typeface="Calibri"/>
                  <a:cs typeface="Calibri"/>
                  <a:sym typeface="Calibri"/>
                </a:rPr>
                <a:t>İçin</a:t>
              </a:r>
              <a:r>
                <a:rPr lang="en-US" sz="800" dirty="0">
                  <a:solidFill>
                    <a:schemeClr val="lt1"/>
                  </a:solidFill>
                  <a:latin typeface="Calibri"/>
                  <a:ea typeface="Calibri"/>
                  <a:cs typeface="Calibri"/>
                  <a:sym typeface="Calibri"/>
                </a:rPr>
                <a:t> </a:t>
              </a:r>
              <a:r>
                <a:rPr lang="en-US" sz="800" dirty="0" err="1">
                  <a:solidFill>
                    <a:schemeClr val="lt1"/>
                  </a:solidFill>
                  <a:latin typeface="Calibri"/>
                  <a:ea typeface="Calibri"/>
                  <a:cs typeface="Calibri"/>
                  <a:sym typeface="Calibri"/>
                </a:rPr>
                <a:t>İşbirliği</a:t>
              </a:r>
              <a:endParaRPr sz="800" dirty="0">
                <a:solidFill>
                  <a:schemeClr val="lt1"/>
                </a:solidFill>
                <a:latin typeface="Calibri"/>
                <a:ea typeface="Calibri"/>
                <a:cs typeface="Calibri"/>
                <a:sym typeface="Calibri"/>
              </a:endParaRPr>
            </a:p>
          </p:txBody>
        </p:sp>
        <p:sp>
          <p:nvSpPr>
            <p:cNvPr id="540" name="Google Shape;540;p18"/>
            <p:cNvSpPr/>
            <p:nvPr/>
          </p:nvSpPr>
          <p:spPr>
            <a:xfrm rot="5400000">
              <a:off x="4229689" y="261958"/>
              <a:ext cx="685725" cy="7668156"/>
            </a:xfrm>
            <a:prstGeom prst="round2SameRect">
              <a:avLst>
                <a:gd name="adj1" fmla="val 16667"/>
                <a:gd name="adj2" fmla="val 0"/>
              </a:avLst>
            </a:prstGeom>
            <a:solidFill>
              <a:schemeClr val="lt1">
                <a:alpha val="89803"/>
              </a:schemeClr>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txBox="1"/>
            <p:nvPr/>
          </p:nvSpPr>
          <p:spPr>
            <a:xfrm>
              <a:off x="738474" y="3786647"/>
              <a:ext cx="7634682" cy="618777"/>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n-US" sz="1600" b="0" i="0" u="none" strike="noStrike" cap="none" dirty="0" err="1">
                  <a:solidFill>
                    <a:schemeClr val="dk1"/>
                  </a:solidFill>
                  <a:latin typeface="Calibri"/>
                  <a:ea typeface="Calibri"/>
                  <a:cs typeface="Calibri"/>
                  <a:sym typeface="Calibri"/>
                </a:rPr>
                <a:t>Markalar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sürdürülebilir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tasarımda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inovasyonu</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teşvik</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etmek</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için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tedarikçiler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üreticiler</a:t>
              </a:r>
              <a:r>
                <a:rPr lang="en-US" sz="1600" b="0" i="0" u="none" strike="noStrike" cap="none" dirty="0">
                  <a:solidFill>
                    <a:schemeClr val="dk1"/>
                  </a:solidFill>
                  <a:latin typeface="Calibri"/>
                  <a:ea typeface="Calibri"/>
                  <a:cs typeface="Calibri"/>
                  <a:sym typeface="Calibri"/>
                </a:rPr>
                <a:t> ve </a:t>
              </a:r>
              <a:r>
                <a:rPr lang="en-US" sz="1600" b="0" i="0" u="none" strike="noStrike" cap="none" dirty="0" err="1">
                  <a:solidFill>
                    <a:schemeClr val="dk1"/>
                  </a:solidFill>
                  <a:latin typeface="Calibri"/>
                  <a:ea typeface="Calibri"/>
                  <a:cs typeface="Calibri"/>
                  <a:sym typeface="Calibri"/>
                </a:rPr>
                <a:t>endüstri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kuruluşlarıyla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aktif</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olarak</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iş</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birliği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yapmalıdır</a:t>
              </a:r>
              <a:r>
                <a:rPr lang="en-US" sz="1600" b="0" i="0" u="none" strike="noStrike" cap="none" dirty="0">
                  <a:solidFill>
                    <a:schemeClr val="dk1"/>
                  </a:solidFill>
                  <a:latin typeface="Calibri"/>
                  <a:ea typeface="Calibri"/>
                  <a:cs typeface="Calibri"/>
                  <a:sym typeface="Calibri"/>
                </a:rPr>
                <a:t>.</a:t>
              </a:r>
              <a:endParaRPr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19"/>
          <p:cNvPicPr preferRelativeResize="0"/>
          <p:nvPr/>
        </p:nvPicPr>
        <p:blipFill rotWithShape="1">
          <a:blip r:embed="rId3">
            <a:alphaModFix/>
          </a:blip>
          <a:srcRect l="19149" r="52846"/>
          <a:stretch/>
        </p:blipFill>
        <p:spPr>
          <a:xfrm>
            <a:off x="8777591" y="-17424"/>
            <a:ext cx="3414409" cy="6875423"/>
          </a:xfrm>
          <a:prstGeom prst="rect">
            <a:avLst/>
          </a:prstGeom>
          <a:noFill/>
          <a:ln>
            <a:noFill/>
          </a:ln>
        </p:spPr>
      </p:pic>
      <p:grpSp>
        <p:nvGrpSpPr>
          <p:cNvPr id="548" name="Google Shape;548;p19"/>
          <p:cNvGrpSpPr/>
          <p:nvPr/>
        </p:nvGrpSpPr>
        <p:grpSpPr>
          <a:xfrm flipH="1">
            <a:off x="0" y="126744"/>
            <a:ext cx="8439814" cy="890747"/>
            <a:chOff x="2977130" y="297492"/>
            <a:chExt cx="8439814" cy="890747"/>
          </a:xfrm>
        </p:grpSpPr>
        <p:pic>
          <p:nvPicPr>
            <p:cNvPr id="549" name="Google Shape;549;p19"/>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550" name="Google Shape;550;p19"/>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pic>
        <p:nvPicPr>
          <p:cNvPr id="551" name="Google Shape;551;p19"/>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552" name="Google Shape;552;p19"/>
          <p:cNvSpPr txBox="1"/>
          <p:nvPr/>
        </p:nvSpPr>
        <p:spPr>
          <a:xfrm>
            <a:off x="672620" y="1497591"/>
            <a:ext cx="7643355" cy="861774"/>
          </a:xfrm>
          <a:prstGeom prst="rect">
            <a:avLst/>
          </a:prstGeom>
          <a:noFill/>
          <a:ln>
            <a:noFill/>
          </a:ln>
        </p:spPr>
        <p:txBody>
          <a:bodyPr spcFirstLastPara="1" wrap="square" lIns="0" tIns="0" rIns="0" bIns="0" anchor="t" anchorCtr="0">
            <a:spAutoFit/>
          </a:bodyPr>
          <a:lstStyle/>
          <a:p>
            <a:pPr lvl="0"/>
            <a:r>
              <a:rPr lang="en-US" sz="2800" b="1" dirty="0" err="1">
                <a:solidFill>
                  <a:srgbClr val="2D5693"/>
                </a:solidFill>
                <a:latin typeface="Josefin Sans"/>
                <a:ea typeface="Josefin Sans"/>
                <a:cs typeface="Josefin Sans"/>
                <a:sym typeface="Josefin Sans"/>
              </a:rPr>
              <a:t>Başarılı</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Sürdürülebilir</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Tasarımlardan</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Çıkarılan</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Dersler</a:t>
            </a:r>
            <a:endParaRPr lang="en-US" sz="2800" b="1" dirty="0">
              <a:solidFill>
                <a:srgbClr val="B2101F"/>
              </a:solidFill>
              <a:latin typeface="Josefin Sans"/>
              <a:ea typeface="Josefin Sans"/>
              <a:cs typeface="Josefin Sans"/>
              <a:sym typeface="Josefin Sans"/>
            </a:endParaRPr>
          </a:p>
        </p:txBody>
      </p:sp>
      <p:sp>
        <p:nvSpPr>
          <p:cNvPr id="553" name="Google Shape;553;p19"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54" name="Google Shape;554;p19"/>
          <p:cNvGrpSpPr/>
          <p:nvPr/>
        </p:nvGrpSpPr>
        <p:grpSpPr>
          <a:xfrm>
            <a:off x="424276" y="2552959"/>
            <a:ext cx="8117012" cy="2722620"/>
            <a:chOff x="5493" y="1160577"/>
            <a:chExt cx="8117012" cy="2722620"/>
          </a:xfrm>
        </p:grpSpPr>
        <p:sp>
          <p:nvSpPr>
            <p:cNvPr id="555" name="Google Shape;555;p19"/>
            <p:cNvSpPr/>
            <p:nvPr/>
          </p:nvSpPr>
          <p:spPr>
            <a:xfrm>
              <a:off x="5493" y="1160577"/>
              <a:ext cx="2372728" cy="1771191"/>
            </a:xfrm>
            <a:prstGeom prst="round2SameRect">
              <a:avLst>
                <a:gd name="adj1" fmla="val 8000"/>
                <a:gd name="adj2" fmla="val 0"/>
              </a:avLst>
            </a:prstGeom>
            <a:solidFill>
              <a:schemeClr val="lt1">
                <a:alpha val="89803"/>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txBox="1"/>
            <p:nvPr/>
          </p:nvSpPr>
          <p:spPr>
            <a:xfrm>
              <a:off x="46994" y="1202078"/>
              <a:ext cx="2289726" cy="1729690"/>
            </a:xfrm>
            <a:prstGeom prst="rect">
              <a:avLst/>
            </a:prstGeom>
            <a:noFill/>
            <a:ln>
              <a:noFill/>
            </a:ln>
          </p:spPr>
          <p:txBody>
            <a:bodyPr spcFirstLastPara="1" wrap="square" lIns="16500" tIns="49525" rIns="16500" bIns="1650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sz="1300" b="0" i="0" u="none" strike="noStrike" cap="none" dirty="0" err="1">
                  <a:solidFill>
                    <a:schemeClr val="dk1"/>
                  </a:solidFill>
                  <a:latin typeface="Calibri"/>
                  <a:ea typeface="Calibri"/>
                  <a:cs typeface="Calibri"/>
                  <a:sym typeface="Calibri"/>
                </a:rPr>
                <a:t>Malzeme</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Yeniliği</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Önemlidir</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Başarılı</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sürdürülebilir</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ayakkabı</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tasarımları</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genellikle</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çevre</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dostu</a:t>
              </a:r>
              <a:r>
                <a:rPr lang="en-US" sz="1300" b="0" i="0" u="none" strike="noStrike" cap="none" dirty="0">
                  <a:solidFill>
                    <a:schemeClr val="dk1"/>
                  </a:solidFill>
                  <a:latin typeface="Calibri"/>
                  <a:ea typeface="Calibri"/>
                  <a:cs typeface="Calibri"/>
                  <a:sym typeface="Calibri"/>
                </a:rPr>
                <a:t> ve </a:t>
              </a:r>
              <a:r>
                <a:rPr lang="en-US" sz="1300" b="0" i="0" u="none" strike="noStrike" cap="none" dirty="0" err="1">
                  <a:solidFill>
                    <a:schemeClr val="dk1"/>
                  </a:solidFill>
                  <a:latin typeface="Calibri"/>
                  <a:ea typeface="Calibri"/>
                  <a:cs typeface="Calibri"/>
                  <a:sym typeface="Calibri"/>
                </a:rPr>
                <a:t>rahat</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olan</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yenilikçi</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malzemelere</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öncelik</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verir</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Markalar</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çekici</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ürünler</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yaratmak</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için</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sürdürülebilir</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malzemeleri</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araştırmaya</a:t>
              </a:r>
              <a:r>
                <a:rPr lang="en-US" sz="1300" b="0" i="0" u="none" strike="noStrike" cap="none" dirty="0">
                  <a:solidFill>
                    <a:schemeClr val="dk1"/>
                  </a:solidFill>
                  <a:latin typeface="Calibri"/>
                  <a:ea typeface="Calibri"/>
                  <a:cs typeface="Calibri"/>
                  <a:sym typeface="Calibri"/>
                </a:rPr>
                <a:t> ve </a:t>
              </a:r>
              <a:r>
                <a:rPr lang="en-US" sz="1300" b="0" i="0" u="none" strike="noStrike" cap="none" dirty="0" err="1">
                  <a:solidFill>
                    <a:schemeClr val="dk1"/>
                  </a:solidFill>
                  <a:latin typeface="Calibri"/>
                  <a:ea typeface="Calibri"/>
                  <a:cs typeface="Calibri"/>
                  <a:sym typeface="Calibri"/>
                </a:rPr>
                <a:t>tedarik</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etmeye</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yatırım</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yapmalıdır</a:t>
              </a:r>
              <a:r>
                <a:rPr lang="en-US" sz="1300" b="0" i="0" u="none" strike="noStrike" cap="none" dirty="0">
                  <a:solidFill>
                    <a:schemeClr val="dk1"/>
                  </a:solidFill>
                  <a:latin typeface="Calibri"/>
                  <a:ea typeface="Calibri"/>
                  <a:cs typeface="Calibri"/>
                  <a:sym typeface="Calibri"/>
                </a:rPr>
                <a:t>.</a:t>
              </a:r>
              <a:endParaRPr dirty="0"/>
            </a:p>
          </p:txBody>
        </p:sp>
        <p:sp>
          <p:nvSpPr>
            <p:cNvPr id="557" name="Google Shape;557;p19"/>
            <p:cNvSpPr/>
            <p:nvPr/>
          </p:nvSpPr>
          <p:spPr>
            <a:xfrm>
              <a:off x="5493" y="2931768"/>
              <a:ext cx="2372728" cy="761612"/>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9"/>
            <p:cNvSpPr txBox="1"/>
            <p:nvPr/>
          </p:nvSpPr>
          <p:spPr>
            <a:xfrm>
              <a:off x="5493" y="2931768"/>
              <a:ext cx="1670935" cy="761612"/>
            </a:xfrm>
            <a:prstGeom prst="rect">
              <a:avLst/>
            </a:prstGeom>
            <a:noFill/>
            <a:ln>
              <a:noFill/>
            </a:ln>
          </p:spPr>
          <p:txBody>
            <a:bodyPr spcFirstLastPara="1" wrap="square" lIns="125725" tIns="0" rIns="41900" bIns="0"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tr-TR" sz="3300" dirty="0">
                  <a:solidFill>
                    <a:schemeClr val="lt1"/>
                  </a:solidFill>
                  <a:latin typeface="Calibri"/>
                  <a:ea typeface="Calibri"/>
                  <a:cs typeface="Calibri"/>
                  <a:sym typeface="Calibri"/>
                </a:rPr>
                <a:t>Ders</a:t>
              </a:r>
              <a:r>
                <a:rPr lang="en-US" sz="3300" dirty="0">
                  <a:solidFill>
                    <a:schemeClr val="lt1"/>
                  </a:solidFill>
                  <a:latin typeface="Calibri"/>
                  <a:ea typeface="Calibri"/>
                  <a:cs typeface="Calibri"/>
                  <a:sym typeface="Calibri"/>
                </a:rPr>
                <a:t> 1</a:t>
              </a:r>
              <a:endParaRPr dirty="0"/>
            </a:p>
          </p:txBody>
        </p:sp>
        <p:sp>
          <p:nvSpPr>
            <p:cNvPr id="559" name="Google Shape;559;p19"/>
            <p:cNvSpPr/>
            <p:nvPr/>
          </p:nvSpPr>
          <p:spPr>
            <a:xfrm>
              <a:off x="1743549" y="3052743"/>
              <a:ext cx="830454" cy="830454"/>
            </a:xfrm>
            <a:prstGeom prst="ellipse">
              <a:avLst/>
            </a:prstGeom>
            <a:blipFill rotWithShape="1">
              <a:blip r:embed="rId6">
                <a:alphaModFix/>
              </a:blip>
              <a:stretch>
                <a:fillRect/>
              </a:stretch>
            </a:blipFill>
            <a:ln w="12700" cap="flat" cmpd="sng">
              <a:solidFill>
                <a:srgbClr val="FFE8C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9"/>
            <p:cNvSpPr/>
            <p:nvPr/>
          </p:nvSpPr>
          <p:spPr>
            <a:xfrm>
              <a:off x="2779744" y="1160577"/>
              <a:ext cx="2372728" cy="1771191"/>
            </a:xfrm>
            <a:prstGeom prst="round2SameRect">
              <a:avLst>
                <a:gd name="adj1" fmla="val 8000"/>
                <a:gd name="adj2" fmla="val 0"/>
              </a:avLst>
            </a:prstGeom>
            <a:solidFill>
              <a:schemeClr val="lt1">
                <a:alpha val="89803"/>
              </a:schemeClr>
            </a:solidFill>
            <a:ln w="12700" cap="flat" cmpd="sng">
              <a:solidFill>
                <a:srgbClr val="2EE8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9"/>
            <p:cNvSpPr txBox="1"/>
            <p:nvPr/>
          </p:nvSpPr>
          <p:spPr>
            <a:xfrm>
              <a:off x="2821245" y="1202078"/>
              <a:ext cx="2289726" cy="1729690"/>
            </a:xfrm>
            <a:prstGeom prst="rect">
              <a:avLst/>
            </a:prstGeom>
            <a:noFill/>
            <a:ln>
              <a:noFill/>
            </a:ln>
          </p:spPr>
          <p:txBody>
            <a:bodyPr spcFirstLastPara="1" wrap="square" lIns="16500" tIns="49525" rIns="16500" bIns="1650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tr-TR" sz="1300" b="0" i="0" u="none" strike="noStrike" cap="none" dirty="0">
                  <a:solidFill>
                    <a:schemeClr val="dk1"/>
                  </a:solidFill>
                  <a:latin typeface="Calibri"/>
                  <a:ea typeface="Calibri"/>
                  <a:cs typeface="Calibri"/>
                  <a:sym typeface="Calibri"/>
                </a:rPr>
                <a:t>Döngüsel</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Tasarım</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Anahtardır</a:t>
              </a:r>
              <a:r>
                <a:rPr lang="en-US" sz="1300" b="0" i="0" u="none" strike="noStrike" cap="none" dirty="0">
                  <a:solidFill>
                    <a:schemeClr val="dk1"/>
                  </a:solidFill>
                  <a:latin typeface="Calibri"/>
                  <a:ea typeface="Calibri"/>
                  <a:cs typeface="Calibri"/>
                  <a:sym typeface="Calibri"/>
                </a:rPr>
                <a:t>: </a:t>
              </a:r>
              <a:r>
                <a:rPr lang="tr-TR" sz="1300" b="0" i="0" u="none" strike="noStrike" cap="none" dirty="0">
                  <a:solidFill>
                    <a:schemeClr val="dk1"/>
                  </a:solidFill>
                  <a:latin typeface="Calibri"/>
                  <a:ea typeface="Calibri"/>
                  <a:cs typeface="Calibri"/>
                  <a:sym typeface="Calibri"/>
                </a:rPr>
                <a:t>Döngüsel </a:t>
              </a:r>
              <a:r>
                <a:rPr lang="en-US" sz="1300" b="0" i="0" u="none" strike="noStrike" cap="none" dirty="0" err="1">
                  <a:solidFill>
                    <a:schemeClr val="dk1"/>
                  </a:solidFill>
                  <a:latin typeface="Calibri"/>
                  <a:ea typeface="Calibri"/>
                  <a:cs typeface="Calibri"/>
                  <a:sym typeface="Calibri"/>
                </a:rPr>
                <a:t>tasarım</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prensiplerini</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benimseyen</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onarılabilirlik</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yükseltilebilirlik</a:t>
              </a:r>
              <a:r>
                <a:rPr lang="en-US" sz="1300" b="0" i="0" u="none" strike="noStrike" cap="none" dirty="0">
                  <a:solidFill>
                    <a:schemeClr val="dk1"/>
                  </a:solidFill>
                  <a:latin typeface="Calibri"/>
                  <a:ea typeface="Calibri"/>
                  <a:cs typeface="Calibri"/>
                  <a:sym typeface="Calibri"/>
                </a:rPr>
                <a:t> ve </a:t>
              </a:r>
              <a:r>
                <a:rPr lang="en-US" sz="1300" b="0" i="0" u="none" strike="noStrike" cap="none" dirty="0" err="1">
                  <a:solidFill>
                    <a:schemeClr val="dk1"/>
                  </a:solidFill>
                  <a:latin typeface="Calibri"/>
                  <a:ea typeface="Calibri"/>
                  <a:cs typeface="Calibri"/>
                  <a:sym typeface="Calibri"/>
                </a:rPr>
                <a:t>geri</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dönüştürülebilirliğe</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odaklanan</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markalar</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daha</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uzun</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ömürlü</a:t>
              </a:r>
              <a:r>
                <a:rPr lang="en-US" sz="1300" b="0" i="0" u="none" strike="noStrike" cap="none" dirty="0">
                  <a:solidFill>
                    <a:schemeClr val="dk1"/>
                  </a:solidFill>
                  <a:latin typeface="Calibri"/>
                  <a:ea typeface="Calibri"/>
                  <a:cs typeface="Calibri"/>
                  <a:sym typeface="Calibri"/>
                </a:rPr>
                <a:t> ve </a:t>
              </a:r>
              <a:r>
                <a:rPr lang="en-US" sz="1300" b="0" i="0" u="none" strike="noStrike" cap="none" dirty="0" err="1">
                  <a:solidFill>
                    <a:schemeClr val="dk1"/>
                  </a:solidFill>
                  <a:latin typeface="Calibri"/>
                  <a:ea typeface="Calibri"/>
                  <a:cs typeface="Calibri"/>
                  <a:sym typeface="Calibri"/>
                </a:rPr>
                <a:t>daha</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az</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çevresel</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etkiye</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sahip</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ürünler</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yaratma</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eğilimindedir</a:t>
              </a:r>
              <a:r>
                <a:rPr lang="en-US" sz="1300" b="0" i="0" u="none" strike="noStrike" cap="none" dirty="0">
                  <a:solidFill>
                    <a:schemeClr val="dk1"/>
                  </a:solidFill>
                  <a:latin typeface="Calibri"/>
                  <a:ea typeface="Calibri"/>
                  <a:cs typeface="Calibri"/>
                  <a:sym typeface="Calibri"/>
                </a:rPr>
                <a:t>.</a:t>
              </a:r>
              <a:endParaRPr sz="1300" b="0" i="0" u="none" strike="noStrike" cap="none" dirty="0">
                <a:solidFill>
                  <a:schemeClr val="dk1"/>
                </a:solidFill>
                <a:latin typeface="Calibri"/>
                <a:ea typeface="Calibri"/>
                <a:cs typeface="Calibri"/>
                <a:sym typeface="Calibri"/>
              </a:endParaRPr>
            </a:p>
          </p:txBody>
        </p:sp>
        <p:sp>
          <p:nvSpPr>
            <p:cNvPr id="562" name="Google Shape;562;p19"/>
            <p:cNvSpPr/>
            <p:nvPr/>
          </p:nvSpPr>
          <p:spPr>
            <a:xfrm>
              <a:off x="2779744" y="2931768"/>
              <a:ext cx="2372728" cy="761612"/>
            </a:xfrm>
            <a:prstGeom prst="rect">
              <a:avLst/>
            </a:prstGeom>
            <a:solidFill>
              <a:srgbClr val="2EE844"/>
            </a:solidFill>
            <a:ln w="12700" cap="flat" cmpd="sng">
              <a:solidFill>
                <a:srgbClr val="2EE84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9"/>
            <p:cNvSpPr txBox="1"/>
            <p:nvPr/>
          </p:nvSpPr>
          <p:spPr>
            <a:xfrm>
              <a:off x="2779744" y="2931768"/>
              <a:ext cx="1670935" cy="761612"/>
            </a:xfrm>
            <a:prstGeom prst="rect">
              <a:avLst/>
            </a:prstGeom>
            <a:noFill/>
            <a:ln>
              <a:noFill/>
            </a:ln>
          </p:spPr>
          <p:txBody>
            <a:bodyPr spcFirstLastPara="1" wrap="square" lIns="125725" tIns="0" rIns="41900" bIns="0"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tr-TR" sz="3300" dirty="0">
                  <a:solidFill>
                    <a:schemeClr val="lt1"/>
                  </a:solidFill>
                  <a:latin typeface="Calibri"/>
                  <a:ea typeface="Calibri"/>
                  <a:cs typeface="Calibri"/>
                  <a:sym typeface="Calibri"/>
                </a:rPr>
                <a:t>Ders</a:t>
              </a:r>
              <a:r>
                <a:rPr lang="en-US" sz="3300" dirty="0">
                  <a:solidFill>
                    <a:schemeClr val="lt1"/>
                  </a:solidFill>
                  <a:latin typeface="Calibri"/>
                  <a:ea typeface="Calibri"/>
                  <a:cs typeface="Calibri"/>
                  <a:sym typeface="Calibri"/>
                </a:rPr>
                <a:t> 2</a:t>
              </a:r>
              <a:endParaRPr dirty="0"/>
            </a:p>
          </p:txBody>
        </p:sp>
        <p:sp>
          <p:nvSpPr>
            <p:cNvPr id="564" name="Google Shape;564;p19"/>
            <p:cNvSpPr/>
            <p:nvPr/>
          </p:nvSpPr>
          <p:spPr>
            <a:xfrm>
              <a:off x="4517800" y="3052743"/>
              <a:ext cx="830454" cy="830454"/>
            </a:xfrm>
            <a:prstGeom prst="ellipse">
              <a:avLst/>
            </a:prstGeom>
            <a:blipFill rotWithShape="1">
              <a:blip r:embed="rId7">
                <a:alphaModFix/>
              </a:blip>
              <a:stretch>
                <a:fillRect/>
              </a:stretch>
            </a:blipFill>
            <a:ln w="12700" cap="flat" cmpd="sng">
              <a:solidFill>
                <a:srgbClr val="CBF7C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9"/>
            <p:cNvSpPr/>
            <p:nvPr/>
          </p:nvSpPr>
          <p:spPr>
            <a:xfrm>
              <a:off x="5553995" y="1160577"/>
              <a:ext cx="2372728" cy="1771191"/>
            </a:xfrm>
            <a:prstGeom prst="round2SameRect">
              <a:avLst>
                <a:gd name="adj1" fmla="val 8000"/>
                <a:gd name="adj2" fmla="val 0"/>
              </a:avLst>
            </a:prstGeom>
            <a:solidFill>
              <a:schemeClr val="lt1">
                <a:alpha val="89803"/>
              </a:schemeClr>
            </a:solidFill>
            <a:ln w="12700" cap="flat" cmpd="sng">
              <a:solidFill>
                <a:srgbClr val="5999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9"/>
            <p:cNvSpPr txBox="1"/>
            <p:nvPr/>
          </p:nvSpPr>
          <p:spPr>
            <a:xfrm>
              <a:off x="5595496" y="1202078"/>
              <a:ext cx="2289726" cy="1729690"/>
            </a:xfrm>
            <a:prstGeom prst="rect">
              <a:avLst/>
            </a:prstGeom>
            <a:noFill/>
            <a:ln>
              <a:noFill/>
            </a:ln>
          </p:spPr>
          <p:txBody>
            <a:bodyPr spcFirstLastPara="1" wrap="square" lIns="16500" tIns="49525" rIns="16500" bIns="16500" anchor="t"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US" sz="1300" b="0" i="0" u="none" strike="noStrike" cap="none" dirty="0" err="1">
                  <a:solidFill>
                    <a:schemeClr val="dk1"/>
                  </a:solidFill>
                  <a:latin typeface="Calibri"/>
                  <a:ea typeface="Calibri"/>
                  <a:cs typeface="Calibri"/>
                  <a:sym typeface="Calibri"/>
                </a:rPr>
                <a:t>Şeffaflık</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Güven</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Oluşturur</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Tedarik</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zinciri</a:t>
              </a:r>
              <a:r>
                <a:rPr lang="en-US" sz="1300" b="0" i="0" u="none" strike="noStrike" cap="none" dirty="0">
                  <a:solidFill>
                    <a:schemeClr val="dk1"/>
                  </a:solidFill>
                  <a:latin typeface="Calibri"/>
                  <a:ea typeface="Calibri"/>
                  <a:cs typeface="Calibri"/>
                  <a:sym typeface="Calibri"/>
                </a:rPr>
                <a:t> ve </a:t>
              </a:r>
              <a:r>
                <a:rPr lang="en-US" sz="1300" b="0" i="0" u="none" strike="noStrike" cap="none" dirty="0" err="1">
                  <a:solidFill>
                    <a:schemeClr val="dk1"/>
                  </a:solidFill>
                  <a:latin typeface="Calibri"/>
                  <a:ea typeface="Calibri"/>
                  <a:cs typeface="Calibri"/>
                  <a:sym typeface="Calibri"/>
                </a:rPr>
                <a:t>üretim</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süreçlerindeki</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şeffaflık</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tüketici</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güvenini</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artırır</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Markalar</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müşterileri</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eğitmek</a:t>
              </a:r>
              <a:r>
                <a:rPr lang="en-US" sz="1300" b="0" i="0" u="none" strike="noStrike" cap="none" dirty="0">
                  <a:solidFill>
                    <a:schemeClr val="dk1"/>
                  </a:solidFill>
                  <a:latin typeface="Calibri"/>
                  <a:ea typeface="Calibri"/>
                  <a:cs typeface="Calibri"/>
                  <a:sym typeface="Calibri"/>
                </a:rPr>
                <a:t> ve </a:t>
              </a:r>
              <a:r>
                <a:rPr lang="en-US" sz="1300" b="0" i="0" u="none" strike="noStrike" cap="none" dirty="0" err="1">
                  <a:solidFill>
                    <a:schemeClr val="dk1"/>
                  </a:solidFill>
                  <a:latin typeface="Calibri"/>
                  <a:ea typeface="Calibri"/>
                  <a:cs typeface="Calibri"/>
                  <a:sym typeface="Calibri"/>
                </a:rPr>
                <a:t>onlarla</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etkileşim</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kurmak</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için</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sürdürülebilirlik</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çabalarını</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açıkça</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iletmelidir</a:t>
              </a:r>
              <a:r>
                <a:rPr lang="en-US" sz="1300" b="0" i="0" u="none" strike="noStrike" cap="none" dirty="0">
                  <a:solidFill>
                    <a:schemeClr val="dk1"/>
                  </a:solidFill>
                  <a:latin typeface="Calibri"/>
                  <a:ea typeface="Calibri"/>
                  <a:cs typeface="Calibri"/>
                  <a:sym typeface="Calibri"/>
                </a:rPr>
                <a:t>.</a:t>
              </a:r>
              <a:endParaRPr sz="1300" b="0" i="0" u="none" strike="noStrike" cap="none" dirty="0">
                <a:solidFill>
                  <a:schemeClr val="dk1"/>
                </a:solidFill>
                <a:latin typeface="Calibri"/>
                <a:ea typeface="Calibri"/>
                <a:cs typeface="Calibri"/>
                <a:sym typeface="Calibri"/>
              </a:endParaRPr>
            </a:p>
          </p:txBody>
        </p:sp>
        <p:sp>
          <p:nvSpPr>
            <p:cNvPr id="567" name="Google Shape;567;p19"/>
            <p:cNvSpPr/>
            <p:nvPr/>
          </p:nvSpPr>
          <p:spPr>
            <a:xfrm>
              <a:off x="5553995" y="2931768"/>
              <a:ext cx="2372728" cy="761612"/>
            </a:xfrm>
            <a:prstGeom prst="rect">
              <a:avLst/>
            </a:prstGeom>
            <a:solidFill>
              <a:srgbClr val="5999D5"/>
            </a:solidFill>
            <a:ln w="12700" cap="flat" cmpd="sng">
              <a:solidFill>
                <a:srgbClr val="5999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9"/>
            <p:cNvSpPr txBox="1"/>
            <p:nvPr/>
          </p:nvSpPr>
          <p:spPr>
            <a:xfrm>
              <a:off x="5553995" y="2931768"/>
              <a:ext cx="1670935" cy="761612"/>
            </a:xfrm>
            <a:prstGeom prst="rect">
              <a:avLst/>
            </a:prstGeom>
            <a:noFill/>
            <a:ln>
              <a:noFill/>
            </a:ln>
          </p:spPr>
          <p:txBody>
            <a:bodyPr spcFirstLastPara="1" wrap="square" lIns="125725" tIns="0" rIns="41900" bIns="0"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tr-TR" sz="3300" dirty="0">
                  <a:solidFill>
                    <a:schemeClr val="lt1"/>
                  </a:solidFill>
                  <a:latin typeface="Calibri"/>
                  <a:ea typeface="Calibri"/>
                  <a:cs typeface="Calibri"/>
                  <a:sym typeface="Calibri"/>
                </a:rPr>
                <a:t>Ders</a:t>
              </a:r>
              <a:r>
                <a:rPr lang="en-US" sz="3300" dirty="0">
                  <a:solidFill>
                    <a:schemeClr val="lt1"/>
                  </a:solidFill>
                  <a:latin typeface="Calibri"/>
                  <a:ea typeface="Calibri"/>
                  <a:cs typeface="Calibri"/>
                  <a:sym typeface="Calibri"/>
                </a:rPr>
                <a:t> 3</a:t>
              </a:r>
              <a:endParaRPr dirty="0"/>
            </a:p>
          </p:txBody>
        </p:sp>
        <p:sp>
          <p:nvSpPr>
            <p:cNvPr id="569" name="Google Shape;569;p19"/>
            <p:cNvSpPr/>
            <p:nvPr/>
          </p:nvSpPr>
          <p:spPr>
            <a:xfrm>
              <a:off x="7292051" y="3052743"/>
              <a:ext cx="830454" cy="830454"/>
            </a:xfrm>
            <a:prstGeom prst="ellipse">
              <a:avLst/>
            </a:prstGeom>
            <a:blipFill rotWithShape="1">
              <a:blip r:embed="rId8">
                <a:alphaModFix/>
              </a:blip>
              <a:stretch>
                <a:fillRect/>
              </a:stretch>
            </a:blipFill>
            <a:ln w="12700" cap="flat" cmpd="sng">
              <a:solidFill>
                <a:srgbClr val="D0DCE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l="19149" r="52846"/>
          <a:stretch/>
        </p:blipFill>
        <p:spPr>
          <a:xfrm>
            <a:off x="-107379" y="0"/>
            <a:ext cx="3414409" cy="6875423"/>
          </a:xfrm>
          <a:prstGeom prst="rect">
            <a:avLst/>
          </a:prstGeom>
          <a:noFill/>
          <a:ln>
            <a:noFill/>
          </a:ln>
        </p:spPr>
      </p:pic>
      <p:sp>
        <p:nvSpPr>
          <p:cNvPr id="102" name="Google Shape;102;p2"/>
          <p:cNvSpPr/>
          <p:nvPr/>
        </p:nvSpPr>
        <p:spPr>
          <a:xfrm>
            <a:off x="-107379" y="0"/>
            <a:ext cx="3428315" cy="6858000"/>
          </a:xfrm>
          <a:prstGeom prst="rect">
            <a:avLst/>
          </a:prstGeom>
          <a:solidFill>
            <a:srgbClr val="F1CB2F">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3" name="Google Shape;103;p2"/>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104" name="Google Shape;104;p2"/>
          <p:cNvGrpSpPr/>
          <p:nvPr/>
        </p:nvGrpSpPr>
        <p:grpSpPr>
          <a:xfrm>
            <a:off x="3496535" y="43911"/>
            <a:ext cx="8439814" cy="890747"/>
            <a:chOff x="2977130" y="297492"/>
            <a:chExt cx="8439814" cy="890747"/>
          </a:xfrm>
        </p:grpSpPr>
        <p:pic>
          <p:nvPicPr>
            <p:cNvPr id="105" name="Google Shape;105;p2"/>
            <p:cNvPicPr preferRelativeResize="0"/>
            <p:nvPr/>
          </p:nvPicPr>
          <p:blipFill rotWithShape="1">
            <a:blip r:embed="rId5">
              <a:alphaModFix/>
            </a:blip>
            <a:srcRect/>
            <a:stretch/>
          </p:blipFill>
          <p:spPr>
            <a:xfrm>
              <a:off x="2977130" y="297492"/>
              <a:ext cx="917508" cy="890747"/>
            </a:xfrm>
            <a:prstGeom prst="rect">
              <a:avLst/>
            </a:prstGeom>
            <a:noFill/>
            <a:ln>
              <a:noFill/>
            </a:ln>
          </p:spPr>
        </p:pic>
        <p:sp>
          <p:nvSpPr>
            <p:cNvPr id="106" name="Google Shape;106;p2"/>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sp>
        <p:nvSpPr>
          <p:cNvPr id="107" name="Google Shape;107;p2"/>
          <p:cNvSpPr/>
          <p:nvPr/>
        </p:nvSpPr>
        <p:spPr>
          <a:xfrm rot="-4463838">
            <a:off x="10423046" y="1219782"/>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2"/>
          <p:cNvSpPr/>
          <p:nvPr/>
        </p:nvSpPr>
        <p:spPr>
          <a:xfrm rot="-4463838">
            <a:off x="8554324" y="3016488"/>
            <a:ext cx="7037128" cy="4258736"/>
          </a:xfrm>
          <a:custGeom>
            <a:avLst/>
            <a:gdLst/>
            <a:ahLst/>
            <a:cxnLst/>
            <a:rect l="l" t="t" r="r" b="b"/>
            <a:pathLst>
              <a:path w="7881735" h="3836223" extrusionOk="0">
                <a:moveTo>
                  <a:pt x="0" y="0"/>
                </a:moveTo>
                <a:lnTo>
                  <a:pt x="7881735" y="0"/>
                </a:lnTo>
                <a:lnTo>
                  <a:pt x="7881735" y="3836223"/>
                </a:lnTo>
                <a:lnTo>
                  <a:pt x="0" y="3836223"/>
                </a:lnTo>
                <a:close/>
              </a:path>
            </a:pathLst>
          </a:custGeom>
          <a:noFill/>
          <a:ln w="57150" cap="flat" cmpd="sng">
            <a:solidFill>
              <a:srgbClr val="F1CB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2"/>
          <p:cNvSpPr/>
          <p:nvPr/>
        </p:nvSpPr>
        <p:spPr>
          <a:xfrm rot="-1811791">
            <a:off x="9549492" y="3410968"/>
            <a:ext cx="8180832" cy="3450336"/>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0" name="Google Shape;110;p2"/>
          <p:cNvGrpSpPr/>
          <p:nvPr/>
        </p:nvGrpSpPr>
        <p:grpSpPr>
          <a:xfrm>
            <a:off x="186382" y="1084726"/>
            <a:ext cx="10424911" cy="6730745"/>
            <a:chOff x="-2200699" y="555628"/>
            <a:chExt cx="9780262" cy="5073310"/>
          </a:xfrm>
        </p:grpSpPr>
        <p:grpSp>
          <p:nvGrpSpPr>
            <p:cNvPr id="111" name="Google Shape;111;p2"/>
            <p:cNvGrpSpPr/>
            <p:nvPr/>
          </p:nvGrpSpPr>
          <p:grpSpPr>
            <a:xfrm>
              <a:off x="-1798061" y="555628"/>
              <a:ext cx="9377624" cy="5073310"/>
              <a:chOff x="-6309733" y="-414141"/>
              <a:chExt cx="20198793" cy="6764412"/>
            </a:xfrm>
          </p:grpSpPr>
          <p:sp>
            <p:nvSpPr>
              <p:cNvPr id="112" name="Google Shape;112;p2"/>
              <p:cNvSpPr txBox="1"/>
              <p:nvPr/>
            </p:nvSpPr>
            <p:spPr>
              <a:xfrm>
                <a:off x="-6309733" y="-414141"/>
                <a:ext cx="5665363" cy="1631320"/>
              </a:xfrm>
              <a:prstGeom prst="rect">
                <a:avLst/>
              </a:prstGeom>
              <a:noFill/>
              <a:ln>
                <a:noFill/>
              </a:ln>
            </p:spPr>
            <p:txBody>
              <a:bodyPr spcFirstLastPara="1" wrap="square" lIns="0" tIns="0" rIns="0" bIns="0" anchor="t" anchorCtr="0">
                <a:spAutoFit/>
              </a:bodyPr>
              <a:lstStyle/>
              <a:p>
                <a:pPr marL="0" marR="0" lvl="0" indent="0" algn="l" rtl="0">
                  <a:lnSpc>
                    <a:spcPct val="293333"/>
                  </a:lnSpc>
                  <a:spcBef>
                    <a:spcPts val="0"/>
                  </a:spcBef>
                  <a:spcAft>
                    <a:spcPts val="0"/>
                  </a:spcAft>
                  <a:buNone/>
                </a:pPr>
                <a:r>
                  <a:rPr lang="tr-TR" sz="3600" b="1" dirty="0">
                    <a:solidFill>
                      <a:srgbClr val="2D5693"/>
                    </a:solidFill>
                    <a:latin typeface="Josefin Sans"/>
                    <a:ea typeface="Josefin Sans"/>
                    <a:cs typeface="Josefin Sans"/>
                    <a:sym typeface="Josefin Sans"/>
                  </a:rPr>
                  <a:t>İçerik</a:t>
                </a:r>
                <a:endParaRPr sz="3600" b="1" dirty="0">
                  <a:solidFill>
                    <a:srgbClr val="B2101F"/>
                  </a:solidFill>
                  <a:latin typeface="Josefin Sans"/>
                  <a:ea typeface="Josefin Sans"/>
                  <a:cs typeface="Josefin Sans"/>
                  <a:sym typeface="Josefin Sans"/>
                </a:endParaRPr>
              </a:p>
            </p:txBody>
          </p:sp>
          <p:sp>
            <p:nvSpPr>
              <p:cNvPr id="113" name="Google Shape;113;p2"/>
              <p:cNvSpPr txBox="1"/>
              <p:nvPr/>
            </p:nvSpPr>
            <p:spPr>
              <a:xfrm>
                <a:off x="713596" y="-145366"/>
                <a:ext cx="13175464" cy="6495637"/>
              </a:xfrm>
              <a:prstGeom prst="rect">
                <a:avLst/>
              </a:prstGeom>
              <a:noFill/>
              <a:ln>
                <a:noFill/>
              </a:ln>
            </p:spPr>
            <p:txBody>
              <a:bodyPr spcFirstLastPara="1" wrap="square" lIns="0" tIns="0" rIns="0" bIns="0" anchor="t" anchorCtr="0">
                <a:spAutoFit/>
              </a:bodyPr>
              <a:lstStyle/>
              <a:p>
                <a:pPr marL="514350" marR="0" lvl="0" indent="-514350" algn="l" rtl="0">
                  <a:lnSpc>
                    <a:spcPct val="174958"/>
                  </a:lnSpc>
                  <a:spcBef>
                    <a:spcPts val="0"/>
                  </a:spcBef>
                  <a:spcAft>
                    <a:spcPts val="0"/>
                  </a:spcAft>
                  <a:buClr>
                    <a:schemeClr val="dk1"/>
                  </a:buClr>
                  <a:buSzPts val="2400"/>
                  <a:buFont typeface="Josefin Sans"/>
                  <a:buAutoNum type="arabicPeriod"/>
                </a:pPr>
                <a:r>
                  <a:rPr lang="en-US" sz="2400" b="1" dirty="0" err="1">
                    <a:solidFill>
                      <a:schemeClr val="dk1"/>
                    </a:solidFill>
                    <a:latin typeface="Josefin Sans"/>
                    <a:ea typeface="Josefin Sans"/>
                    <a:cs typeface="Josefin Sans"/>
                    <a:sym typeface="Josefin Sans"/>
                  </a:rPr>
                  <a:t>Giriş</a:t>
                </a:r>
                <a:endParaRPr lang="en-US" sz="2400" b="1" dirty="0">
                  <a:solidFill>
                    <a:schemeClr val="dk1"/>
                  </a:solidFill>
                  <a:latin typeface="Josefin Sans"/>
                  <a:ea typeface="Josefin Sans"/>
                  <a:cs typeface="Josefin Sans"/>
                  <a:sym typeface="Josefin Sans"/>
                </a:endParaRPr>
              </a:p>
              <a:p>
                <a:pPr marL="514350" marR="0" lvl="0" indent="-514350" algn="l" rtl="0">
                  <a:lnSpc>
                    <a:spcPct val="174958"/>
                  </a:lnSpc>
                  <a:spcBef>
                    <a:spcPts val="0"/>
                  </a:spcBef>
                  <a:spcAft>
                    <a:spcPts val="0"/>
                  </a:spcAft>
                  <a:buClr>
                    <a:schemeClr val="dk1"/>
                  </a:buClr>
                  <a:buSzPts val="2400"/>
                  <a:buFont typeface="Josefin Sans"/>
                  <a:buAutoNum type="arabicPeriod"/>
                </a:pPr>
                <a:r>
                  <a:rPr lang="en-US" sz="2400" b="1" dirty="0" err="1">
                    <a:solidFill>
                      <a:schemeClr val="dk1"/>
                    </a:solidFill>
                    <a:latin typeface="Josefin Sans"/>
                    <a:ea typeface="Josefin Sans"/>
                    <a:cs typeface="Josefin Sans"/>
                    <a:sym typeface="Josefin Sans"/>
                  </a:rPr>
                  <a:t>Sürdürülebilir</a:t>
                </a:r>
                <a:r>
                  <a:rPr lang="en-US" sz="2400" b="1" dirty="0">
                    <a:solidFill>
                      <a:schemeClr val="dk1"/>
                    </a:solidFill>
                    <a:latin typeface="Josefin Sans"/>
                    <a:ea typeface="Josefin Sans"/>
                    <a:cs typeface="Josefin Sans"/>
                    <a:sym typeface="Josefin Sans"/>
                  </a:rPr>
                  <a:t> </a:t>
                </a:r>
                <a:r>
                  <a:rPr lang="en-US" sz="2400" b="1" dirty="0" err="1">
                    <a:solidFill>
                      <a:schemeClr val="dk1"/>
                    </a:solidFill>
                    <a:latin typeface="Josefin Sans"/>
                    <a:ea typeface="Josefin Sans"/>
                    <a:cs typeface="Josefin Sans"/>
                    <a:sym typeface="Josefin Sans"/>
                  </a:rPr>
                  <a:t>Ayakkabı</a:t>
                </a:r>
                <a:r>
                  <a:rPr lang="en-US" sz="2400" b="1" dirty="0">
                    <a:solidFill>
                      <a:schemeClr val="dk1"/>
                    </a:solidFill>
                    <a:latin typeface="Josefin Sans"/>
                    <a:ea typeface="Josefin Sans"/>
                    <a:cs typeface="Josefin Sans"/>
                    <a:sym typeface="Josefin Sans"/>
                  </a:rPr>
                  <a:t> </a:t>
                </a:r>
                <a:r>
                  <a:rPr lang="en-US" sz="2400" b="1" dirty="0" err="1">
                    <a:solidFill>
                      <a:schemeClr val="dk1"/>
                    </a:solidFill>
                    <a:latin typeface="Josefin Sans"/>
                    <a:ea typeface="Josefin Sans"/>
                    <a:cs typeface="Josefin Sans"/>
                    <a:sym typeface="Josefin Sans"/>
                  </a:rPr>
                  <a:t>Tasarımında</a:t>
                </a:r>
                <a:r>
                  <a:rPr lang="en-US" sz="2400" b="1" dirty="0">
                    <a:solidFill>
                      <a:schemeClr val="dk1"/>
                    </a:solidFill>
                    <a:latin typeface="Josefin Sans"/>
                    <a:ea typeface="Josefin Sans"/>
                    <a:cs typeface="Josefin Sans"/>
                    <a:sym typeface="Josefin Sans"/>
                  </a:rPr>
                  <a:t> </a:t>
                </a:r>
                <a:r>
                  <a:rPr lang="en-US" sz="2400" b="1" dirty="0" err="1">
                    <a:solidFill>
                      <a:schemeClr val="dk1"/>
                    </a:solidFill>
                    <a:latin typeface="Josefin Sans"/>
                    <a:ea typeface="Josefin Sans"/>
                    <a:cs typeface="Josefin Sans"/>
                    <a:sym typeface="Josefin Sans"/>
                  </a:rPr>
                  <a:t>Yöntemler</a:t>
                </a:r>
                <a:endParaRPr lang="en-US" sz="2400" b="1" dirty="0">
                  <a:solidFill>
                    <a:schemeClr val="dk1"/>
                  </a:solidFill>
                  <a:latin typeface="Josefin Sans"/>
                  <a:ea typeface="Josefin Sans"/>
                  <a:cs typeface="Josefin Sans"/>
                  <a:sym typeface="Josefin Sans"/>
                </a:endParaRPr>
              </a:p>
              <a:p>
                <a:pPr marL="514350" marR="0" lvl="0" indent="-514350" algn="l" rtl="0">
                  <a:lnSpc>
                    <a:spcPct val="174958"/>
                  </a:lnSpc>
                  <a:spcBef>
                    <a:spcPts val="0"/>
                  </a:spcBef>
                  <a:spcAft>
                    <a:spcPts val="0"/>
                  </a:spcAft>
                  <a:buClr>
                    <a:schemeClr val="dk1"/>
                  </a:buClr>
                  <a:buSzPts val="2400"/>
                  <a:buFont typeface="Josefin Sans"/>
                  <a:buAutoNum type="arabicPeriod"/>
                </a:pPr>
                <a:r>
                  <a:rPr lang="en-US" sz="2400" b="1" dirty="0" err="1">
                    <a:solidFill>
                      <a:schemeClr val="dk1"/>
                    </a:solidFill>
                    <a:latin typeface="Josefin Sans"/>
                    <a:ea typeface="Josefin Sans"/>
                    <a:cs typeface="Josefin Sans"/>
                    <a:sym typeface="Josefin Sans"/>
                  </a:rPr>
                  <a:t>Sürdürülebilir</a:t>
                </a:r>
                <a:r>
                  <a:rPr lang="en-US" sz="2400" b="1" dirty="0">
                    <a:solidFill>
                      <a:schemeClr val="dk1"/>
                    </a:solidFill>
                    <a:latin typeface="Josefin Sans"/>
                    <a:ea typeface="Josefin Sans"/>
                    <a:cs typeface="Josefin Sans"/>
                    <a:sym typeface="Josefin Sans"/>
                  </a:rPr>
                  <a:t> </a:t>
                </a:r>
                <a:r>
                  <a:rPr lang="en-US" sz="2400" b="1" dirty="0" err="1">
                    <a:solidFill>
                      <a:schemeClr val="dk1"/>
                    </a:solidFill>
                    <a:latin typeface="Josefin Sans"/>
                    <a:ea typeface="Josefin Sans"/>
                    <a:cs typeface="Josefin Sans"/>
                    <a:sym typeface="Josefin Sans"/>
                  </a:rPr>
                  <a:t>Ayakkabı</a:t>
                </a:r>
                <a:r>
                  <a:rPr lang="en-US" sz="2400" b="1" dirty="0">
                    <a:solidFill>
                      <a:schemeClr val="dk1"/>
                    </a:solidFill>
                    <a:latin typeface="Josefin Sans"/>
                    <a:ea typeface="Josefin Sans"/>
                    <a:cs typeface="Josefin Sans"/>
                    <a:sym typeface="Josefin Sans"/>
                  </a:rPr>
                  <a:t> </a:t>
                </a:r>
                <a:r>
                  <a:rPr lang="en-US" sz="2400" b="1" dirty="0" err="1">
                    <a:solidFill>
                      <a:schemeClr val="dk1"/>
                    </a:solidFill>
                    <a:latin typeface="Josefin Sans"/>
                    <a:ea typeface="Josefin Sans"/>
                    <a:cs typeface="Josefin Sans"/>
                    <a:sym typeface="Josefin Sans"/>
                  </a:rPr>
                  <a:t>Tasarımında</a:t>
                </a:r>
                <a:r>
                  <a:rPr lang="en-US" sz="2400" b="1" dirty="0">
                    <a:solidFill>
                      <a:schemeClr val="dk1"/>
                    </a:solidFill>
                    <a:latin typeface="Josefin Sans"/>
                    <a:ea typeface="Josefin Sans"/>
                    <a:cs typeface="Josefin Sans"/>
                    <a:sym typeface="Josefin Sans"/>
                  </a:rPr>
                  <a:t> </a:t>
                </a:r>
                <a:r>
                  <a:rPr lang="en-US" sz="2400" b="1" dirty="0" err="1">
                    <a:solidFill>
                      <a:schemeClr val="dk1"/>
                    </a:solidFill>
                    <a:latin typeface="Josefin Sans"/>
                    <a:ea typeface="Josefin Sans"/>
                    <a:cs typeface="Josefin Sans"/>
                    <a:sym typeface="Josefin Sans"/>
                  </a:rPr>
                  <a:t>Kısıtlamalar</a:t>
                </a:r>
                <a:endParaRPr lang="en-US" sz="2400" b="1" dirty="0">
                  <a:solidFill>
                    <a:schemeClr val="dk1"/>
                  </a:solidFill>
                  <a:latin typeface="Josefin Sans"/>
                  <a:ea typeface="Josefin Sans"/>
                  <a:cs typeface="Josefin Sans"/>
                  <a:sym typeface="Josefin Sans"/>
                </a:endParaRPr>
              </a:p>
              <a:p>
                <a:pPr marL="514350" marR="0" lvl="0" indent="-514350" algn="l" rtl="0">
                  <a:lnSpc>
                    <a:spcPct val="174958"/>
                  </a:lnSpc>
                  <a:spcBef>
                    <a:spcPts val="0"/>
                  </a:spcBef>
                  <a:spcAft>
                    <a:spcPts val="0"/>
                  </a:spcAft>
                  <a:buClr>
                    <a:schemeClr val="dk1"/>
                  </a:buClr>
                  <a:buSzPts val="2400"/>
                  <a:buFont typeface="Josefin Sans"/>
                  <a:buAutoNum type="arabicPeriod"/>
                </a:pPr>
                <a:r>
                  <a:rPr lang="en-US" sz="2400" b="1" dirty="0">
                    <a:solidFill>
                      <a:schemeClr val="dk1"/>
                    </a:solidFill>
                    <a:latin typeface="Josefin Sans"/>
                    <a:ea typeface="Josefin Sans"/>
                    <a:cs typeface="Josefin Sans"/>
                    <a:sym typeface="Josefin Sans"/>
                  </a:rPr>
                  <a:t>4. </a:t>
                </a:r>
                <a:r>
                  <a:rPr lang="en-US" sz="2400" b="1" dirty="0" err="1">
                    <a:solidFill>
                      <a:schemeClr val="dk1"/>
                    </a:solidFill>
                    <a:latin typeface="Josefin Sans"/>
                    <a:ea typeface="Josefin Sans"/>
                    <a:cs typeface="Josefin Sans"/>
                    <a:sym typeface="Josefin Sans"/>
                  </a:rPr>
                  <a:t>Ayakkabı</a:t>
                </a:r>
                <a:r>
                  <a:rPr lang="en-US" sz="2400" b="1" dirty="0">
                    <a:solidFill>
                      <a:schemeClr val="dk1"/>
                    </a:solidFill>
                    <a:latin typeface="Josefin Sans"/>
                    <a:ea typeface="Josefin Sans"/>
                    <a:cs typeface="Josefin Sans"/>
                    <a:sym typeface="Josefin Sans"/>
                  </a:rPr>
                  <a:t> </a:t>
                </a:r>
                <a:r>
                  <a:rPr lang="en-US" sz="2400" b="1" dirty="0" err="1">
                    <a:solidFill>
                      <a:schemeClr val="dk1"/>
                    </a:solidFill>
                    <a:latin typeface="Josefin Sans"/>
                    <a:ea typeface="Josefin Sans"/>
                    <a:cs typeface="Josefin Sans"/>
                    <a:sym typeface="Josefin Sans"/>
                  </a:rPr>
                  <a:t>Endüstrisinde</a:t>
                </a:r>
                <a:r>
                  <a:rPr lang="en-US" sz="2400" b="1" dirty="0">
                    <a:solidFill>
                      <a:schemeClr val="dk1"/>
                    </a:solidFill>
                    <a:latin typeface="Josefin Sans"/>
                    <a:ea typeface="Josefin Sans"/>
                    <a:cs typeface="Josefin Sans"/>
                    <a:sym typeface="Josefin Sans"/>
                  </a:rPr>
                  <a:t> </a:t>
                </a:r>
                <a:r>
                  <a:rPr lang="en-US" sz="2400" b="1" dirty="0" err="1">
                    <a:solidFill>
                      <a:schemeClr val="dk1"/>
                    </a:solidFill>
                    <a:latin typeface="Josefin Sans"/>
                    <a:ea typeface="Josefin Sans"/>
                    <a:cs typeface="Josefin Sans"/>
                    <a:sym typeface="Josefin Sans"/>
                  </a:rPr>
                  <a:t>Kitle</a:t>
                </a:r>
                <a:r>
                  <a:rPr lang="en-US" sz="2400" b="1" dirty="0">
                    <a:solidFill>
                      <a:schemeClr val="dk1"/>
                    </a:solidFill>
                    <a:latin typeface="Josefin Sans"/>
                    <a:ea typeface="Josefin Sans"/>
                    <a:cs typeface="Josefin Sans"/>
                    <a:sym typeface="Josefin Sans"/>
                  </a:rPr>
                  <a:t> </a:t>
                </a:r>
                <a:r>
                  <a:rPr lang="en-US" sz="2400" b="1" dirty="0" err="1">
                    <a:solidFill>
                      <a:schemeClr val="dk1"/>
                    </a:solidFill>
                    <a:latin typeface="Josefin Sans"/>
                    <a:ea typeface="Josefin Sans"/>
                    <a:cs typeface="Josefin Sans"/>
                    <a:sym typeface="Josefin Sans"/>
                  </a:rPr>
                  <a:t>Özelleştirme</a:t>
                </a:r>
                <a:r>
                  <a:rPr lang="en-US" sz="2400" b="1" dirty="0">
                    <a:solidFill>
                      <a:schemeClr val="dk1"/>
                    </a:solidFill>
                    <a:latin typeface="Josefin Sans"/>
                    <a:ea typeface="Josefin Sans"/>
                    <a:cs typeface="Josefin Sans"/>
                    <a:sym typeface="Josefin Sans"/>
                  </a:rPr>
                  <a:t> ve </a:t>
                </a:r>
                <a:r>
                  <a:rPr lang="en-US" sz="2400" b="1" dirty="0" err="1">
                    <a:solidFill>
                      <a:schemeClr val="dk1"/>
                    </a:solidFill>
                    <a:latin typeface="Josefin Sans"/>
                    <a:ea typeface="Josefin Sans"/>
                    <a:cs typeface="Josefin Sans"/>
                    <a:sym typeface="Josefin Sans"/>
                  </a:rPr>
                  <a:t>Döngüsel</a:t>
                </a:r>
                <a:r>
                  <a:rPr lang="en-US" sz="2400" b="1" dirty="0">
                    <a:solidFill>
                      <a:schemeClr val="dk1"/>
                    </a:solidFill>
                    <a:latin typeface="Josefin Sans"/>
                    <a:ea typeface="Josefin Sans"/>
                    <a:cs typeface="Josefin Sans"/>
                    <a:sym typeface="Josefin Sans"/>
                  </a:rPr>
                  <a:t> Ekonomi</a:t>
                </a:r>
              </a:p>
              <a:p>
                <a:pPr marL="514350" marR="0" lvl="0" indent="-514350" algn="l" rtl="0">
                  <a:lnSpc>
                    <a:spcPct val="174958"/>
                  </a:lnSpc>
                  <a:spcBef>
                    <a:spcPts val="0"/>
                  </a:spcBef>
                  <a:spcAft>
                    <a:spcPts val="0"/>
                  </a:spcAft>
                  <a:buClr>
                    <a:schemeClr val="dk1"/>
                  </a:buClr>
                  <a:buSzPts val="2400"/>
                  <a:buFont typeface="Josefin Sans"/>
                  <a:buAutoNum type="arabicPeriod"/>
                </a:pPr>
                <a:r>
                  <a:rPr lang="en-US" sz="2400" b="1" dirty="0" err="1">
                    <a:solidFill>
                      <a:schemeClr val="dk1"/>
                    </a:solidFill>
                    <a:latin typeface="Josefin Sans"/>
                    <a:ea typeface="Josefin Sans"/>
                    <a:cs typeface="Josefin Sans"/>
                    <a:sym typeface="Josefin Sans"/>
                  </a:rPr>
                  <a:t>Sürdürülebilir</a:t>
                </a:r>
                <a:r>
                  <a:rPr lang="en-US" sz="2400" b="1" dirty="0">
                    <a:solidFill>
                      <a:schemeClr val="dk1"/>
                    </a:solidFill>
                    <a:latin typeface="Josefin Sans"/>
                    <a:ea typeface="Josefin Sans"/>
                    <a:cs typeface="Josefin Sans"/>
                    <a:sym typeface="Josefin Sans"/>
                  </a:rPr>
                  <a:t> </a:t>
                </a:r>
                <a:r>
                  <a:rPr lang="en-US" sz="2400" b="1" dirty="0" err="1">
                    <a:solidFill>
                      <a:schemeClr val="dk1"/>
                    </a:solidFill>
                    <a:latin typeface="Josefin Sans"/>
                    <a:ea typeface="Josefin Sans"/>
                    <a:cs typeface="Josefin Sans"/>
                    <a:sym typeface="Josefin Sans"/>
                  </a:rPr>
                  <a:t>Tasarım</a:t>
                </a:r>
                <a:r>
                  <a:rPr lang="en-US" sz="2400" b="1" dirty="0">
                    <a:solidFill>
                      <a:schemeClr val="dk1"/>
                    </a:solidFill>
                    <a:latin typeface="Josefin Sans"/>
                    <a:ea typeface="Josefin Sans"/>
                    <a:cs typeface="Josefin Sans"/>
                    <a:sym typeface="Josefin Sans"/>
                  </a:rPr>
                  <a:t> </a:t>
                </a:r>
                <a:r>
                  <a:rPr lang="en-US" sz="2400" b="1" dirty="0" err="1">
                    <a:solidFill>
                      <a:schemeClr val="dk1"/>
                    </a:solidFill>
                    <a:latin typeface="Josefin Sans"/>
                    <a:ea typeface="Josefin Sans"/>
                    <a:cs typeface="Josefin Sans"/>
                    <a:sym typeface="Josefin Sans"/>
                  </a:rPr>
                  <a:t>Özellikleri</a:t>
                </a:r>
                <a:endParaRPr lang="en-US" sz="2400" b="1" dirty="0">
                  <a:solidFill>
                    <a:schemeClr val="dk1"/>
                  </a:solidFill>
                  <a:latin typeface="Josefin Sans"/>
                  <a:ea typeface="Josefin Sans"/>
                  <a:cs typeface="Josefin Sans"/>
                  <a:sym typeface="Josefin Sans"/>
                </a:endParaRPr>
              </a:p>
              <a:p>
                <a:pPr marL="514350" marR="0" lvl="0" indent="-514350" algn="l" rtl="0">
                  <a:lnSpc>
                    <a:spcPct val="174958"/>
                  </a:lnSpc>
                  <a:spcBef>
                    <a:spcPts val="0"/>
                  </a:spcBef>
                  <a:spcAft>
                    <a:spcPts val="0"/>
                  </a:spcAft>
                  <a:buClr>
                    <a:schemeClr val="dk1"/>
                  </a:buClr>
                  <a:buSzPts val="2400"/>
                  <a:buFont typeface="Josefin Sans"/>
                  <a:buAutoNum type="arabicPeriod"/>
                </a:pPr>
                <a:r>
                  <a:rPr lang="en-US" sz="2400" b="1" dirty="0" err="1">
                    <a:solidFill>
                      <a:schemeClr val="dk1"/>
                    </a:solidFill>
                    <a:latin typeface="Josefin Sans"/>
                    <a:ea typeface="Josefin Sans"/>
                    <a:cs typeface="Josefin Sans"/>
                    <a:sym typeface="Josefin Sans"/>
                  </a:rPr>
                  <a:t>Sonuçlar</a:t>
                </a:r>
                <a:endParaRPr lang="en-US" sz="2400" b="1" dirty="0">
                  <a:solidFill>
                    <a:schemeClr val="dk1"/>
                  </a:solidFill>
                  <a:latin typeface="Josefin Sans"/>
                  <a:ea typeface="Josefin Sans"/>
                  <a:cs typeface="Josefin Sans"/>
                  <a:sym typeface="Josefin Sans"/>
                </a:endParaRPr>
              </a:p>
              <a:p>
                <a:pPr marL="514350" marR="0" lvl="0" indent="-514350" algn="l" rtl="0">
                  <a:lnSpc>
                    <a:spcPct val="174958"/>
                  </a:lnSpc>
                  <a:spcBef>
                    <a:spcPts val="0"/>
                  </a:spcBef>
                  <a:spcAft>
                    <a:spcPts val="0"/>
                  </a:spcAft>
                  <a:buClr>
                    <a:schemeClr val="dk1"/>
                  </a:buClr>
                  <a:buSzPts val="2400"/>
                  <a:buFont typeface="Josefin Sans"/>
                  <a:buAutoNum type="arabicPeriod"/>
                </a:pPr>
                <a:r>
                  <a:rPr lang="en-US" sz="2400" b="1" dirty="0" err="1">
                    <a:solidFill>
                      <a:schemeClr val="dk1"/>
                    </a:solidFill>
                    <a:latin typeface="Josefin Sans"/>
                    <a:ea typeface="Josefin Sans"/>
                    <a:cs typeface="Josefin Sans"/>
                    <a:sym typeface="Josefin Sans"/>
                  </a:rPr>
                  <a:t>Referanslar</a:t>
                </a:r>
                <a:endParaRPr dirty="0"/>
              </a:p>
            </p:txBody>
          </p:sp>
        </p:grpSp>
        <p:sp>
          <p:nvSpPr>
            <p:cNvPr id="114" name="Google Shape;114;p2"/>
            <p:cNvSpPr/>
            <p:nvPr/>
          </p:nvSpPr>
          <p:spPr>
            <a:xfrm>
              <a:off x="-2200699" y="697030"/>
              <a:ext cx="2966936" cy="1188788"/>
            </a:xfrm>
            <a:prstGeom prst="rect">
              <a:avLst/>
            </a:prstGeom>
            <a:noFill/>
            <a:ln w="57150" cap="flat" cmpd="sng">
              <a:solidFill>
                <a:srgbClr val="2A4C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p20"/>
          <p:cNvPicPr preferRelativeResize="0"/>
          <p:nvPr/>
        </p:nvPicPr>
        <p:blipFill rotWithShape="1">
          <a:blip r:embed="rId3">
            <a:alphaModFix/>
          </a:blip>
          <a:srcRect l="19149" r="52846"/>
          <a:stretch/>
        </p:blipFill>
        <p:spPr>
          <a:xfrm>
            <a:off x="8777591" y="-17424"/>
            <a:ext cx="3414409" cy="6875423"/>
          </a:xfrm>
          <a:prstGeom prst="rect">
            <a:avLst/>
          </a:prstGeom>
          <a:noFill/>
          <a:ln>
            <a:noFill/>
          </a:ln>
        </p:spPr>
      </p:pic>
      <p:grpSp>
        <p:nvGrpSpPr>
          <p:cNvPr id="576" name="Google Shape;576;p20"/>
          <p:cNvGrpSpPr/>
          <p:nvPr/>
        </p:nvGrpSpPr>
        <p:grpSpPr>
          <a:xfrm flipH="1">
            <a:off x="0" y="126744"/>
            <a:ext cx="8439814" cy="890747"/>
            <a:chOff x="2977130" y="297492"/>
            <a:chExt cx="8439814" cy="890747"/>
          </a:xfrm>
        </p:grpSpPr>
        <p:pic>
          <p:nvPicPr>
            <p:cNvPr id="577" name="Google Shape;577;p20"/>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578" name="Google Shape;578;p20"/>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pic>
        <p:nvPicPr>
          <p:cNvPr id="579" name="Google Shape;579;p20"/>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580" name="Google Shape;580;p20"/>
          <p:cNvSpPr txBox="1"/>
          <p:nvPr/>
        </p:nvSpPr>
        <p:spPr>
          <a:xfrm>
            <a:off x="672620" y="1497591"/>
            <a:ext cx="7643355" cy="43088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b="1" dirty="0" err="1">
                <a:solidFill>
                  <a:srgbClr val="2D5693"/>
                </a:solidFill>
                <a:latin typeface="Josefin Sans"/>
                <a:ea typeface="Josefin Sans"/>
                <a:cs typeface="Josefin Sans"/>
                <a:sym typeface="Josefin Sans"/>
              </a:rPr>
              <a:t>Sonuçlar</a:t>
            </a:r>
            <a:endParaRPr sz="2800" b="1" dirty="0">
              <a:solidFill>
                <a:srgbClr val="B2101F"/>
              </a:solidFill>
              <a:latin typeface="Josefin Sans"/>
              <a:ea typeface="Josefin Sans"/>
              <a:cs typeface="Josefin Sans"/>
              <a:sym typeface="Josefin Sans"/>
            </a:endParaRPr>
          </a:p>
        </p:txBody>
      </p:sp>
      <p:sp>
        <p:nvSpPr>
          <p:cNvPr id="581" name="Google Shape;581;p20"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20"/>
          <p:cNvSpPr txBox="1"/>
          <p:nvPr/>
        </p:nvSpPr>
        <p:spPr>
          <a:xfrm>
            <a:off x="470647" y="2644197"/>
            <a:ext cx="7845328" cy="2214861"/>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chemeClr val="dk1"/>
              </a:buClr>
              <a:buSzPts val="1800"/>
              <a:buFont typeface="Arial"/>
              <a:buNone/>
            </a:pPr>
            <a:r>
              <a:rPr lang="en-US" sz="1800" dirty="0" err="1">
                <a:solidFill>
                  <a:schemeClr val="dk1"/>
                </a:solidFill>
                <a:latin typeface="Calibri"/>
                <a:ea typeface="Calibri"/>
                <a:cs typeface="Calibri"/>
                <a:sym typeface="Calibri"/>
              </a:rPr>
              <a:t>Sürdürülebilir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alanında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temel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ilkeler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ürün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yaşam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döngüsü</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boyunca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çevresel</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sosyal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etkileri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aza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indirmek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etrafında</a:t>
            </a:r>
            <a:r>
              <a:rPr lang="en-US" sz="1800" dirty="0">
                <a:solidFill>
                  <a:schemeClr val="dk1"/>
                </a:solidFill>
                <a:latin typeface="Calibri"/>
                <a:ea typeface="Calibri"/>
                <a:cs typeface="Calibri"/>
                <a:sym typeface="Calibri"/>
              </a:rPr>
              <a:t> döner. Bu, </a:t>
            </a:r>
            <a:r>
              <a:rPr lang="en-US" sz="1800" dirty="0" err="1">
                <a:solidFill>
                  <a:schemeClr val="dk1"/>
                </a:solidFill>
                <a:latin typeface="Calibri"/>
                <a:ea typeface="Calibri"/>
                <a:cs typeface="Calibri"/>
                <a:sym typeface="Calibri"/>
              </a:rPr>
              <a:t>geri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dönüştürülebilirlik</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yükseltilebilirlik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gibi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döngüsel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ekonomi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kavramlarını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entegre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ederken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karbon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emisyonlarını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kullanımını</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atık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üretimini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azaltarak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gerçekleştirilebilir</a:t>
            </a:r>
            <a:r>
              <a:rPr lang="en-US" sz="1800" dirty="0">
                <a:solidFill>
                  <a:schemeClr val="dk1"/>
                </a:solidFill>
                <a:latin typeface="Calibri"/>
                <a:ea typeface="Calibri"/>
                <a:cs typeface="Calibri"/>
                <a:sym typeface="Calibri"/>
              </a:rPr>
              <a: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1"/>
          <p:cNvSpPr/>
          <p:nvPr/>
        </p:nvSpPr>
        <p:spPr>
          <a:xfrm rot="-4463838">
            <a:off x="9167270" y="310016"/>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21"/>
          <p:cNvSpPr txBox="1"/>
          <p:nvPr/>
        </p:nvSpPr>
        <p:spPr>
          <a:xfrm>
            <a:off x="9123995" y="2342429"/>
            <a:ext cx="3592953" cy="1623201"/>
          </a:xfrm>
          <a:prstGeom prst="rect">
            <a:avLst/>
          </a:prstGeom>
          <a:noFill/>
          <a:ln>
            <a:noFill/>
          </a:ln>
        </p:spPr>
        <p:txBody>
          <a:bodyPr spcFirstLastPara="1" wrap="square" lIns="0" tIns="0" rIns="0" bIns="0" anchor="t" anchorCtr="0">
            <a:spAutoFit/>
          </a:bodyPr>
          <a:lstStyle/>
          <a:p>
            <a:pPr marL="0" marR="0" lvl="0" indent="0" algn="l" rtl="0">
              <a:lnSpc>
                <a:spcPct val="293333"/>
              </a:lnSpc>
              <a:spcBef>
                <a:spcPts val="0"/>
              </a:spcBef>
              <a:spcAft>
                <a:spcPts val="0"/>
              </a:spcAft>
              <a:buNone/>
            </a:pPr>
            <a:r>
              <a:rPr lang="tr-TR" sz="3600" b="1" dirty="0">
                <a:solidFill>
                  <a:schemeClr val="lt1"/>
                </a:solidFill>
                <a:latin typeface="Josefin Sans"/>
                <a:ea typeface="Josefin Sans"/>
                <a:cs typeface="Josefin Sans"/>
                <a:sym typeface="Josefin Sans"/>
              </a:rPr>
              <a:t>Kaynaklar</a:t>
            </a:r>
            <a:endParaRPr sz="3600" b="1" dirty="0">
              <a:solidFill>
                <a:schemeClr val="lt1"/>
              </a:solidFill>
              <a:latin typeface="Josefin Sans"/>
              <a:ea typeface="Josefin Sans"/>
              <a:cs typeface="Josefin Sans"/>
              <a:sym typeface="Josefin Sans"/>
            </a:endParaRPr>
          </a:p>
        </p:txBody>
      </p:sp>
      <p:sp>
        <p:nvSpPr>
          <p:cNvPr id="590" name="Google Shape;590;p21"/>
          <p:cNvSpPr/>
          <p:nvPr/>
        </p:nvSpPr>
        <p:spPr>
          <a:xfrm rot="-4463838">
            <a:off x="7298548" y="2106722"/>
            <a:ext cx="7037128" cy="4258736"/>
          </a:xfrm>
          <a:custGeom>
            <a:avLst/>
            <a:gdLst/>
            <a:ahLst/>
            <a:cxnLst/>
            <a:rect l="l" t="t" r="r" b="b"/>
            <a:pathLst>
              <a:path w="7881735" h="3836223" extrusionOk="0">
                <a:moveTo>
                  <a:pt x="0" y="0"/>
                </a:moveTo>
                <a:lnTo>
                  <a:pt x="7881735" y="0"/>
                </a:lnTo>
                <a:lnTo>
                  <a:pt x="7881735" y="3836223"/>
                </a:lnTo>
                <a:lnTo>
                  <a:pt x="0" y="3836223"/>
                </a:lnTo>
                <a:close/>
              </a:path>
            </a:pathLst>
          </a:custGeom>
          <a:noFill/>
          <a:ln w="57150" cap="flat" cmpd="sng">
            <a:solidFill>
              <a:srgbClr val="F1CB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91" name="Google Shape;591;p21"/>
          <p:cNvGrpSpPr/>
          <p:nvPr/>
        </p:nvGrpSpPr>
        <p:grpSpPr>
          <a:xfrm flipH="1">
            <a:off x="0" y="126744"/>
            <a:ext cx="8439814" cy="890747"/>
            <a:chOff x="2977130" y="297492"/>
            <a:chExt cx="8439814" cy="890747"/>
          </a:xfrm>
        </p:grpSpPr>
        <p:pic>
          <p:nvPicPr>
            <p:cNvPr id="592" name="Google Shape;592;p21"/>
            <p:cNvPicPr preferRelativeResize="0"/>
            <p:nvPr/>
          </p:nvPicPr>
          <p:blipFill rotWithShape="1">
            <a:blip r:embed="rId3">
              <a:alphaModFix/>
            </a:blip>
            <a:srcRect/>
            <a:stretch/>
          </p:blipFill>
          <p:spPr>
            <a:xfrm flipH="1">
              <a:off x="2977130" y="297492"/>
              <a:ext cx="917508" cy="890747"/>
            </a:xfrm>
            <a:prstGeom prst="rect">
              <a:avLst/>
            </a:prstGeom>
            <a:noFill/>
            <a:ln>
              <a:noFill/>
            </a:ln>
          </p:spPr>
        </p:pic>
        <p:sp>
          <p:nvSpPr>
            <p:cNvPr id="593" name="Google Shape;593;p21"/>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pic>
        <p:nvPicPr>
          <p:cNvPr id="594" name="Google Shape;594;p21"/>
          <p:cNvPicPr preferRelativeResize="0"/>
          <p:nvPr/>
        </p:nvPicPr>
        <p:blipFill rotWithShape="1">
          <a:blip r:embed="rId4">
            <a:alphaModFix/>
          </a:blip>
          <a:srcRect r="44462" b="-212"/>
          <a:stretch/>
        </p:blipFill>
        <p:spPr>
          <a:xfrm>
            <a:off x="190583" y="6290497"/>
            <a:ext cx="1784643" cy="413890"/>
          </a:xfrm>
          <a:prstGeom prst="rect">
            <a:avLst/>
          </a:prstGeom>
          <a:noFill/>
          <a:ln>
            <a:noFill/>
          </a:ln>
        </p:spPr>
      </p:pic>
      <p:sp>
        <p:nvSpPr>
          <p:cNvPr id="595" name="Google Shape;595;p21"/>
          <p:cNvSpPr/>
          <p:nvPr/>
        </p:nvSpPr>
        <p:spPr>
          <a:xfrm rot="-1811791">
            <a:off x="8293716" y="2501202"/>
            <a:ext cx="8180832" cy="3450336"/>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6" name="Google Shape;596;p21"/>
          <p:cNvSpPr txBox="1"/>
          <p:nvPr/>
        </p:nvSpPr>
        <p:spPr>
          <a:xfrm>
            <a:off x="323557" y="1895989"/>
            <a:ext cx="7944888" cy="2862322"/>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Denise Reike, Walter J.V. Vermeulen, Sjors Witjes, The circular economy: New or Refurbished as CE 3.0? — Exploring Controversies in the Conceptualization of the Circular Economy through a Focus on History and Resource Value Retention Options, Resources, Conservation and Recycling, Volume 135, 2018, Pages 246-264, ISSN 0921-3449,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https://doi.org/10.1016/j.resconrec.2017.08.027</a:t>
            </a:r>
            <a:r>
              <a:rPr lang="en-US" sz="1200">
                <a:solidFill>
                  <a:schemeClr val="dk1"/>
                </a:solidFill>
                <a:latin typeface="Calibri"/>
                <a:ea typeface="Calibri"/>
                <a:cs typeface="Calibri"/>
                <a:sym typeface="Calibri"/>
              </a:rPr>
              <a:t>.</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Chahine Ghimouz, Jean Pierre Kenné, Lucas A. Hof, On sustainable design and manufacturing for the footwear industry – Towards circular manufacturing, Materials &amp; Design, Volume 233, 2023, 112224, ISSN 0264-1275, https://doi.org/10.1016/j.matdes.2023.112224.</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https://refashion.fr/eco-design/</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https://www.pbl.nl/sites/default/files/downloads/pbl-2016-circular-economy-measuring-innovation-in-product-chains-2544.pdf</a:t>
            </a:r>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https://www.ecodesigncircle.eu/about/ecodesign</a:t>
            </a:r>
            <a:endParaRPr/>
          </a:p>
          <a:p>
            <a:pPr marL="171450" marR="0" lvl="0" indent="-171450" algn="l" rtl="0">
              <a:spcBef>
                <a:spcPts val="0"/>
              </a:spcBef>
              <a:spcAft>
                <a:spcPts val="0"/>
              </a:spcAft>
              <a:buClr>
                <a:schemeClr val="dk1"/>
              </a:buClr>
              <a:buSzPts val="1200"/>
              <a:buFont typeface="Arial"/>
              <a:buChar char="•"/>
            </a:pPr>
            <a:r>
              <a:rPr lang="en-US" sz="12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https://citeseerx.ist.psu.edu/viewdoc/download;jsessionid=CB3FC8960E163A16B69BD2FA98FC4674?doi=10.1.1.421.3122&amp;rep=rep1&amp;type=pdf</a:t>
            </a:r>
            <a:endParaRPr sz="12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https://www.europarl.europa.eu/legislative-train/theme-new-boost-for-jobs-growth-and-investment/file-ecodesign-for-circular-economy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2"/>
          <p:cNvSpPr/>
          <p:nvPr/>
        </p:nvSpPr>
        <p:spPr>
          <a:xfrm>
            <a:off x="0" y="1"/>
            <a:ext cx="12192000" cy="4478693"/>
          </a:xfrm>
          <a:prstGeom prst="rect">
            <a:avLst/>
          </a:prstGeom>
          <a:solidFill>
            <a:srgbClr val="2A4C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2" name="Google Shape;602;p22"/>
          <p:cNvPicPr preferRelativeResize="0"/>
          <p:nvPr/>
        </p:nvPicPr>
        <p:blipFill rotWithShape="1">
          <a:blip r:embed="rId3">
            <a:alphaModFix/>
          </a:blip>
          <a:srcRect t="88595" r="33504"/>
          <a:stretch/>
        </p:blipFill>
        <p:spPr>
          <a:xfrm>
            <a:off x="1853184" y="4637314"/>
            <a:ext cx="9154084" cy="2220686"/>
          </a:xfrm>
          <a:prstGeom prst="rect">
            <a:avLst/>
          </a:prstGeom>
          <a:noFill/>
          <a:ln>
            <a:noFill/>
          </a:ln>
        </p:spPr>
      </p:pic>
      <p:pic>
        <p:nvPicPr>
          <p:cNvPr id="603" name="Google Shape;603;p22"/>
          <p:cNvPicPr preferRelativeResize="0"/>
          <p:nvPr/>
        </p:nvPicPr>
        <p:blipFill rotWithShape="1">
          <a:blip r:embed="rId4">
            <a:alphaModFix/>
          </a:blip>
          <a:srcRect/>
          <a:stretch/>
        </p:blipFill>
        <p:spPr>
          <a:xfrm>
            <a:off x="4020228" y="67162"/>
            <a:ext cx="4151539" cy="3774544"/>
          </a:xfrm>
          <a:prstGeom prst="rect">
            <a:avLst/>
          </a:prstGeom>
          <a:noFill/>
          <a:ln>
            <a:noFill/>
          </a:ln>
        </p:spPr>
      </p:pic>
      <p:sp>
        <p:nvSpPr>
          <p:cNvPr id="604" name="Google Shape;604;p22"/>
          <p:cNvSpPr txBox="1"/>
          <p:nvPr/>
        </p:nvSpPr>
        <p:spPr>
          <a:xfrm>
            <a:off x="4175057" y="3025274"/>
            <a:ext cx="3841879" cy="1134926"/>
          </a:xfrm>
          <a:prstGeom prst="rect">
            <a:avLst/>
          </a:prstGeom>
          <a:noFill/>
          <a:ln>
            <a:noFill/>
          </a:ln>
        </p:spPr>
        <p:txBody>
          <a:bodyPr spcFirstLastPara="1" wrap="square" lIns="0" tIns="0" rIns="0" bIns="0" anchor="t" anchorCtr="0">
            <a:spAutoFit/>
          </a:bodyPr>
          <a:lstStyle/>
          <a:p>
            <a:pPr marL="0" marR="0" lvl="0" indent="0" algn="l" rtl="0">
              <a:lnSpc>
                <a:spcPct val="352000"/>
              </a:lnSpc>
              <a:spcBef>
                <a:spcPts val="0"/>
              </a:spcBef>
              <a:spcAft>
                <a:spcPts val="0"/>
              </a:spcAft>
              <a:buNone/>
            </a:pPr>
            <a:r>
              <a:rPr lang="en-US" sz="3000" b="1">
                <a:solidFill>
                  <a:srgbClr val="F1CB2F"/>
                </a:solidFill>
                <a:latin typeface="Josefin Sans"/>
                <a:ea typeface="Josefin Sans"/>
                <a:cs typeface="Josefin Sans"/>
                <a:sym typeface="Josefin Sans"/>
              </a:rPr>
              <a:t>WWW.SHOEDES.EU</a:t>
            </a:r>
            <a:endParaRPr sz="3000" b="1">
              <a:solidFill>
                <a:srgbClr val="F1CB2F"/>
              </a:solidFill>
              <a:latin typeface="Josefin Sans"/>
              <a:ea typeface="Josefin Sans"/>
              <a:cs typeface="Josefin Sans"/>
              <a:sym typeface="Josefin Sans"/>
            </a:endParaRPr>
          </a:p>
        </p:txBody>
      </p:sp>
      <p:pic>
        <p:nvPicPr>
          <p:cNvPr id="605" name="Google Shape;605;p22"/>
          <p:cNvPicPr preferRelativeResize="0"/>
          <p:nvPr/>
        </p:nvPicPr>
        <p:blipFill rotWithShape="1">
          <a:blip r:embed="rId5">
            <a:alphaModFix/>
          </a:blip>
          <a:srcRect r="44462" b="-212"/>
          <a:stretch/>
        </p:blipFill>
        <p:spPr>
          <a:xfrm>
            <a:off x="10151706" y="6267389"/>
            <a:ext cx="1784643" cy="4138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3"/>
          <p:cNvPicPr preferRelativeResize="0"/>
          <p:nvPr/>
        </p:nvPicPr>
        <p:blipFill rotWithShape="1">
          <a:blip r:embed="rId3">
            <a:alphaModFix/>
          </a:blip>
          <a:srcRect l="19149" r="52846"/>
          <a:stretch/>
        </p:blipFill>
        <p:spPr>
          <a:xfrm>
            <a:off x="8777591" y="-17424"/>
            <a:ext cx="3414409" cy="6875423"/>
          </a:xfrm>
          <a:prstGeom prst="rect">
            <a:avLst/>
          </a:prstGeom>
          <a:noFill/>
          <a:ln>
            <a:noFill/>
          </a:ln>
        </p:spPr>
      </p:pic>
      <p:grpSp>
        <p:nvGrpSpPr>
          <p:cNvPr id="121" name="Google Shape;121;p3"/>
          <p:cNvGrpSpPr/>
          <p:nvPr/>
        </p:nvGrpSpPr>
        <p:grpSpPr>
          <a:xfrm flipH="1">
            <a:off x="0" y="126744"/>
            <a:ext cx="8439814" cy="890747"/>
            <a:chOff x="2977130" y="297492"/>
            <a:chExt cx="8439814" cy="890747"/>
          </a:xfrm>
        </p:grpSpPr>
        <p:pic>
          <p:nvPicPr>
            <p:cNvPr id="122" name="Google Shape;122;p3"/>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123" name="Google Shape;123;p3"/>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pic>
        <p:nvPicPr>
          <p:cNvPr id="124" name="Google Shape;124;p3"/>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125" name="Google Shape;125;p3"/>
          <p:cNvSpPr txBox="1"/>
          <p:nvPr/>
        </p:nvSpPr>
        <p:spPr>
          <a:xfrm>
            <a:off x="672620" y="822223"/>
            <a:ext cx="3885731" cy="1624419"/>
          </a:xfrm>
          <a:prstGeom prst="rect">
            <a:avLst/>
          </a:prstGeom>
          <a:noFill/>
          <a:ln>
            <a:noFill/>
          </a:ln>
        </p:spPr>
        <p:txBody>
          <a:bodyPr spcFirstLastPara="1" wrap="square" lIns="0" tIns="0" rIns="0" bIns="0" anchor="t" anchorCtr="0">
            <a:spAutoFit/>
          </a:bodyPr>
          <a:lstStyle/>
          <a:p>
            <a:pPr marL="0" marR="0" lvl="0" indent="0" algn="l" rtl="0">
              <a:lnSpc>
                <a:spcPct val="377142"/>
              </a:lnSpc>
              <a:spcBef>
                <a:spcPts val="0"/>
              </a:spcBef>
              <a:spcAft>
                <a:spcPts val="0"/>
              </a:spcAft>
              <a:buNone/>
            </a:pPr>
            <a:r>
              <a:rPr lang="en-US" sz="2800" b="1" dirty="0">
                <a:solidFill>
                  <a:srgbClr val="2D5693"/>
                </a:solidFill>
                <a:latin typeface="Josefin Sans"/>
                <a:ea typeface="Josefin Sans"/>
                <a:cs typeface="Josefin Sans"/>
                <a:sym typeface="Josefin Sans"/>
              </a:rPr>
              <a:t>1. </a:t>
            </a:r>
            <a:r>
              <a:rPr lang="tr-TR" sz="2800" b="1" dirty="0">
                <a:solidFill>
                  <a:srgbClr val="2D5693"/>
                </a:solidFill>
                <a:latin typeface="Josefin Sans"/>
                <a:ea typeface="Josefin Sans"/>
                <a:cs typeface="Josefin Sans"/>
                <a:sym typeface="Josefin Sans"/>
              </a:rPr>
              <a:t>Giriş</a:t>
            </a:r>
            <a:endParaRPr sz="2800" b="1" dirty="0">
              <a:solidFill>
                <a:srgbClr val="B2101F"/>
              </a:solidFill>
              <a:latin typeface="Josefin Sans"/>
              <a:ea typeface="Josefin Sans"/>
              <a:cs typeface="Josefin Sans"/>
              <a:sym typeface="Josefin Sans"/>
            </a:endParaRPr>
          </a:p>
        </p:txBody>
      </p:sp>
      <p:sp>
        <p:nvSpPr>
          <p:cNvPr id="126" name="Google Shape;126;p3"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3"/>
          <p:cNvSpPr txBox="1"/>
          <p:nvPr/>
        </p:nvSpPr>
        <p:spPr>
          <a:xfrm>
            <a:off x="594486" y="2194209"/>
            <a:ext cx="7845328" cy="3841568"/>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chemeClr val="dk1"/>
              </a:buClr>
              <a:buSzPts val="1800"/>
              <a:buFont typeface="Arial"/>
              <a:buNone/>
            </a:pPr>
            <a:r>
              <a:rPr lang="en-US" sz="1800" dirty="0" err="1">
                <a:solidFill>
                  <a:schemeClr val="dk1"/>
                </a:solidFill>
                <a:latin typeface="Calibri"/>
                <a:ea typeface="Calibri"/>
                <a:cs typeface="Calibri"/>
                <a:sym typeface="Calibri"/>
              </a:rPr>
              <a:t>Sürdürülebilir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ilkeleri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sıklıkla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eko-tasarım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veya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yeşil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ilkeleri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olarak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adlandırılır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çevre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üzerindeki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olumsuz</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etkileri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aza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indiren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sosyal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sorumluluğu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teşvik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eden</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uzun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vadeli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ekonomik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uygulanabilirliği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önceliklendiren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ürünler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sistemler</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ortamlar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yaratmayı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amaçlayan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a:t>
            </a:r>
            <a:r>
              <a:rPr lang="en-US" sz="1800" dirty="0">
                <a:solidFill>
                  <a:schemeClr val="dk1"/>
                </a:solidFill>
                <a:latin typeface="Calibri"/>
                <a:ea typeface="Calibri"/>
                <a:cs typeface="Calibri"/>
                <a:sym typeface="Calibri"/>
              </a:rPr>
              <a:t> dizi </a:t>
            </a:r>
            <a:r>
              <a:rPr lang="en-US" sz="1800" dirty="0" err="1">
                <a:solidFill>
                  <a:schemeClr val="dk1"/>
                </a:solidFill>
                <a:latin typeface="Calibri"/>
                <a:ea typeface="Calibri"/>
                <a:cs typeface="Calibri"/>
                <a:sym typeface="Calibri"/>
              </a:rPr>
              <a:t>kılavuz</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stratejidir</a:t>
            </a:r>
            <a:r>
              <a:rPr lang="en-US" sz="1800" dirty="0">
                <a:solidFill>
                  <a:schemeClr val="dk1"/>
                </a:solidFill>
                <a:latin typeface="Calibri"/>
                <a:ea typeface="Calibri"/>
                <a:cs typeface="Calibri"/>
                <a:sym typeface="Calibri"/>
              </a:rPr>
              <a:t>. Bu </a:t>
            </a:r>
            <a:r>
              <a:rPr lang="en-US" sz="1800" dirty="0" err="1">
                <a:solidFill>
                  <a:schemeClr val="dk1"/>
                </a:solidFill>
                <a:latin typeface="Calibri"/>
                <a:ea typeface="Calibri"/>
                <a:cs typeface="Calibri"/>
                <a:sym typeface="Calibri"/>
              </a:rPr>
              <a:t>ilkeler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iklim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değişikliği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kaynak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tükenmesi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sosyal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eşitsizlik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gibi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acil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küresel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zorlukların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alınması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için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olmazsa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olmazdır</a:t>
            </a:r>
            <a:r>
              <a:rPr lang="en-US" sz="1800" dirty="0">
                <a:solidFill>
                  <a:schemeClr val="dk1"/>
                </a:solidFill>
                <a:latin typeface="Calibri"/>
                <a:ea typeface="Calibri"/>
                <a:cs typeface="Calibri"/>
                <a:sym typeface="Calibri"/>
              </a:rPr>
              <a:t>.</a:t>
            </a:r>
          </a:p>
          <a:p>
            <a:pPr marL="0" marR="0" lvl="0" indent="0" algn="just" rtl="0">
              <a:lnSpc>
                <a:spcPct val="150000"/>
              </a:lnSpc>
              <a:spcBef>
                <a:spcPts val="0"/>
              </a:spcBef>
              <a:spcAft>
                <a:spcPts val="0"/>
              </a:spcAft>
              <a:buClr>
                <a:schemeClr val="dk1"/>
              </a:buClr>
              <a:buSzPts val="1800"/>
              <a:buFont typeface="Arial"/>
              <a:buNone/>
            </a:pPr>
            <a:r>
              <a:rPr lang="en-US" sz="1800" dirty="0" err="1">
                <a:solidFill>
                  <a:schemeClr val="dk1"/>
                </a:solidFill>
                <a:latin typeface="Calibri"/>
                <a:ea typeface="Calibri"/>
                <a:cs typeface="Calibri"/>
                <a:sym typeface="Calibri"/>
              </a:rPr>
              <a:t>Kısıtlamalar</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özellikler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sürdürülebilir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tasarımında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hayati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rol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oynar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Tasarımcıların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bilinçli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kararlar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almasına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sınırlar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belirlemesine</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sürdürülebilirlik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hedeflerine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ulaşılmasını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sağlamasına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yardımcı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olurlar</a:t>
            </a:r>
            <a:r>
              <a:rPr lang="en-US" sz="1800" dirty="0">
                <a:solidFill>
                  <a:schemeClr val="dk1"/>
                </a:solidFill>
                <a:latin typeface="Calibri"/>
                <a:ea typeface="Calibri"/>
                <a:cs typeface="Calibri"/>
                <a:sym typeface="Calibri"/>
              </a:rPr>
              <a: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p:nvPr/>
        </p:nvSpPr>
        <p:spPr>
          <a:xfrm rot="-4463838">
            <a:off x="317032" y="-55674"/>
            <a:ext cx="5586261" cy="7422819"/>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4" name="Google Shape;134;p4"/>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grpSp>
        <p:nvGrpSpPr>
          <p:cNvPr id="135" name="Google Shape;135;p4"/>
          <p:cNvGrpSpPr/>
          <p:nvPr/>
        </p:nvGrpSpPr>
        <p:grpSpPr>
          <a:xfrm flipH="1">
            <a:off x="2366228" y="96673"/>
            <a:ext cx="8439814" cy="890747"/>
            <a:chOff x="2977130" y="297492"/>
            <a:chExt cx="8439814" cy="890747"/>
          </a:xfrm>
        </p:grpSpPr>
        <p:pic>
          <p:nvPicPr>
            <p:cNvPr id="136" name="Google Shape;136;p4"/>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137" name="Google Shape;137;p4"/>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cxnSp>
        <p:nvCxnSpPr>
          <p:cNvPr id="138" name="Google Shape;138;p4"/>
          <p:cNvCxnSpPr/>
          <p:nvPr/>
        </p:nvCxnSpPr>
        <p:spPr>
          <a:xfrm rot="10800000" flipH="1">
            <a:off x="880767" y="1510301"/>
            <a:ext cx="5125018" cy="2374432"/>
          </a:xfrm>
          <a:prstGeom prst="straightConnector1">
            <a:avLst/>
          </a:prstGeom>
          <a:noFill/>
          <a:ln w="50800" cap="flat" cmpd="sng">
            <a:solidFill>
              <a:srgbClr val="FFD966"/>
            </a:solidFill>
            <a:prstDash val="solid"/>
            <a:miter lim="800000"/>
            <a:headEnd type="none" w="sm" len="sm"/>
            <a:tailEnd type="none" w="sm" len="sm"/>
          </a:ln>
        </p:spPr>
      </p:cxnSp>
      <p:cxnSp>
        <p:nvCxnSpPr>
          <p:cNvPr id="139" name="Google Shape;139;p4"/>
          <p:cNvCxnSpPr/>
          <p:nvPr/>
        </p:nvCxnSpPr>
        <p:spPr>
          <a:xfrm>
            <a:off x="880767" y="3884733"/>
            <a:ext cx="5345372" cy="3186439"/>
          </a:xfrm>
          <a:prstGeom prst="straightConnector1">
            <a:avLst/>
          </a:prstGeom>
          <a:noFill/>
          <a:ln w="50800" cap="flat" cmpd="sng">
            <a:solidFill>
              <a:srgbClr val="FFD966"/>
            </a:solidFill>
            <a:prstDash val="solid"/>
            <a:miter lim="800000"/>
            <a:headEnd type="none" w="sm" len="sm"/>
            <a:tailEnd type="none" w="sm" len="sm"/>
          </a:ln>
        </p:spPr>
      </p:cxnSp>
      <p:cxnSp>
        <p:nvCxnSpPr>
          <p:cNvPr id="140" name="Google Shape;140;p4"/>
          <p:cNvCxnSpPr/>
          <p:nvPr/>
        </p:nvCxnSpPr>
        <p:spPr>
          <a:xfrm rot="10800000">
            <a:off x="6005785" y="1510301"/>
            <a:ext cx="6082112" cy="1009620"/>
          </a:xfrm>
          <a:prstGeom prst="straightConnector1">
            <a:avLst/>
          </a:prstGeom>
          <a:noFill/>
          <a:ln w="50800" cap="flat" cmpd="sng">
            <a:solidFill>
              <a:srgbClr val="FFD966"/>
            </a:solidFill>
            <a:prstDash val="solid"/>
            <a:miter lim="800000"/>
            <a:headEnd type="none" w="sm" len="sm"/>
            <a:tailEnd type="none" w="sm" len="sm"/>
          </a:ln>
        </p:spPr>
      </p:cxnSp>
      <p:cxnSp>
        <p:nvCxnSpPr>
          <p:cNvPr id="141" name="Google Shape;141;p4"/>
          <p:cNvCxnSpPr/>
          <p:nvPr/>
        </p:nvCxnSpPr>
        <p:spPr>
          <a:xfrm flipH="1">
            <a:off x="11833824" y="2519921"/>
            <a:ext cx="254073" cy="4551251"/>
          </a:xfrm>
          <a:prstGeom prst="straightConnector1">
            <a:avLst/>
          </a:prstGeom>
          <a:noFill/>
          <a:ln w="50800" cap="flat" cmpd="sng">
            <a:solidFill>
              <a:srgbClr val="FFD966"/>
            </a:solidFill>
            <a:prstDash val="solid"/>
            <a:miter lim="800000"/>
            <a:headEnd type="none" w="sm" len="sm"/>
            <a:tailEnd type="none" w="sm" len="sm"/>
          </a:ln>
        </p:spPr>
      </p:cxnSp>
      <p:grpSp>
        <p:nvGrpSpPr>
          <p:cNvPr id="142" name="Google Shape;142;p4"/>
          <p:cNvGrpSpPr/>
          <p:nvPr/>
        </p:nvGrpSpPr>
        <p:grpSpPr>
          <a:xfrm>
            <a:off x="7476247" y="2415509"/>
            <a:ext cx="4197565" cy="4177015"/>
            <a:chOff x="1290030" y="55753"/>
            <a:chExt cx="4197565" cy="4177015"/>
          </a:xfrm>
        </p:grpSpPr>
        <p:sp>
          <p:nvSpPr>
            <p:cNvPr id="143" name="Google Shape;143;p4"/>
            <p:cNvSpPr/>
            <p:nvPr/>
          </p:nvSpPr>
          <p:spPr>
            <a:xfrm>
              <a:off x="1661733" y="278768"/>
              <a:ext cx="3602550" cy="3602550"/>
            </a:xfrm>
            <a:prstGeom prst="pie">
              <a:avLst>
                <a:gd name="adj1" fmla="val 16200000"/>
                <a:gd name="adj2" fmla="val 18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txBox="1"/>
            <p:nvPr/>
          </p:nvSpPr>
          <p:spPr>
            <a:xfrm>
              <a:off x="3560363" y="1042166"/>
              <a:ext cx="1286625" cy="1072187"/>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en-US" sz="1300" dirty="0" err="1">
                  <a:solidFill>
                    <a:schemeClr val="lt1"/>
                  </a:solidFill>
                  <a:latin typeface="Calibri"/>
                  <a:ea typeface="Calibri"/>
                  <a:cs typeface="Calibri"/>
                  <a:sym typeface="Calibri"/>
                </a:rPr>
                <a:t>Sürdürülebilir</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tasarım</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bir</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ürünün</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tüm</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yaşam</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döngüsünü</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dikkate</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aldığından</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Yaşam</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Döngüsü</a:t>
              </a:r>
              <a:r>
                <a:rPr lang="en-US" sz="1300" dirty="0">
                  <a:solidFill>
                    <a:schemeClr val="lt1"/>
                  </a:solidFill>
                  <a:latin typeface="Calibri"/>
                  <a:ea typeface="Calibri"/>
                  <a:cs typeface="Calibri"/>
                  <a:sym typeface="Calibri"/>
                </a:rPr>
                <a:t> </a:t>
              </a:r>
              <a:r>
                <a:rPr lang="en-US" sz="1300" dirty="0" err="1">
                  <a:solidFill>
                    <a:schemeClr val="lt1"/>
                  </a:solidFill>
                  <a:latin typeface="Calibri"/>
                  <a:ea typeface="Calibri"/>
                  <a:cs typeface="Calibri"/>
                  <a:sym typeface="Calibri"/>
                </a:rPr>
                <a:t>Düşüncesi</a:t>
              </a:r>
              <a:endParaRPr dirty="0"/>
            </a:p>
          </p:txBody>
        </p:sp>
        <p:sp>
          <p:nvSpPr>
            <p:cNvPr id="145" name="Google Shape;145;p4"/>
            <p:cNvSpPr/>
            <p:nvPr/>
          </p:nvSpPr>
          <p:spPr>
            <a:xfrm>
              <a:off x="1587538" y="407431"/>
              <a:ext cx="3602550" cy="3602550"/>
            </a:xfrm>
            <a:prstGeom prst="pie">
              <a:avLst>
                <a:gd name="adj1" fmla="val 1800000"/>
                <a:gd name="adj2" fmla="val 90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p:nvPr/>
          </p:nvSpPr>
          <p:spPr>
            <a:xfrm>
              <a:off x="2445288" y="2744800"/>
              <a:ext cx="1929937" cy="94352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err="1">
                  <a:solidFill>
                    <a:schemeClr val="lt1"/>
                  </a:solidFill>
                  <a:latin typeface="Calibri"/>
                  <a:ea typeface="Calibri"/>
                  <a:cs typeface="Calibri"/>
                  <a:sym typeface="Calibri"/>
                </a:rPr>
                <a:t>Çevre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dostu</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sosyal</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sorumluluk</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sahibi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malzemeler</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kullanın</a:t>
              </a:r>
              <a:endParaRPr dirty="0"/>
            </a:p>
          </p:txBody>
        </p:sp>
        <p:sp>
          <p:nvSpPr>
            <p:cNvPr id="147" name="Google Shape;147;p4"/>
            <p:cNvSpPr/>
            <p:nvPr/>
          </p:nvSpPr>
          <p:spPr>
            <a:xfrm>
              <a:off x="1513342" y="278768"/>
              <a:ext cx="3602550" cy="3602550"/>
            </a:xfrm>
            <a:prstGeom prst="pie">
              <a:avLst>
                <a:gd name="adj1" fmla="val 9000000"/>
                <a:gd name="adj2" fmla="val 162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p:nvPr/>
          </p:nvSpPr>
          <p:spPr>
            <a:xfrm>
              <a:off x="1930638" y="1042166"/>
              <a:ext cx="1286625" cy="107218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err="1">
                  <a:solidFill>
                    <a:schemeClr val="lt1"/>
                  </a:solidFill>
                  <a:latin typeface="Calibri"/>
                  <a:ea typeface="Calibri"/>
                  <a:cs typeface="Calibri"/>
                  <a:sym typeface="Calibri"/>
                </a:rPr>
                <a:t>Enerji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tasarruflu</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tasarımlar</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daha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düşük</a:t>
              </a:r>
              <a:r>
                <a:rPr lang="en-US" sz="1200" dirty="0">
                  <a:solidFill>
                    <a:schemeClr val="lt1"/>
                  </a:solidFill>
                  <a:latin typeface="Calibri"/>
                  <a:ea typeface="Calibri"/>
                  <a:cs typeface="Calibri"/>
                  <a:sym typeface="Calibri"/>
                </a:rPr>
                <a:t> sera </a:t>
              </a:r>
              <a:r>
                <a:rPr lang="en-US" sz="1200" dirty="0" err="1">
                  <a:solidFill>
                    <a:schemeClr val="lt1"/>
                  </a:solidFill>
                  <a:latin typeface="Calibri"/>
                  <a:ea typeface="Calibri"/>
                  <a:cs typeface="Calibri"/>
                  <a:sym typeface="Calibri"/>
                </a:rPr>
                <a:t>gazı</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emisyonlarına</a:t>
              </a:r>
              <a:r>
                <a:rPr lang="en-US" sz="1200" dirty="0">
                  <a:solidFill>
                    <a:schemeClr val="lt1"/>
                  </a:solidFill>
                  <a:latin typeface="Calibri"/>
                  <a:ea typeface="Calibri"/>
                  <a:cs typeface="Calibri"/>
                  <a:sym typeface="Calibri"/>
                </a:rPr>
                <a:t> ve </a:t>
              </a:r>
              <a:r>
                <a:rPr lang="en-US" sz="1200" dirty="0" err="1">
                  <a:solidFill>
                    <a:schemeClr val="lt1"/>
                  </a:solidFill>
                  <a:latin typeface="Calibri"/>
                  <a:ea typeface="Calibri"/>
                  <a:cs typeface="Calibri"/>
                  <a:sym typeface="Calibri"/>
                </a:rPr>
                <a:t>azaltılmış</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işletme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maliyetlerine</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katkıda</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bulunur</a:t>
              </a:r>
              <a:endParaRPr dirty="0"/>
            </a:p>
          </p:txBody>
        </p:sp>
        <p:sp>
          <p:nvSpPr>
            <p:cNvPr id="149" name="Google Shape;149;p4"/>
            <p:cNvSpPr/>
            <p:nvPr/>
          </p:nvSpPr>
          <p:spPr>
            <a:xfrm>
              <a:off x="1439015" y="55753"/>
              <a:ext cx="4048580" cy="4048580"/>
            </a:xfrm>
            <a:custGeom>
              <a:avLst/>
              <a:gdLst/>
              <a:ahLst/>
              <a:cxnLst/>
              <a:rect l="l" t="t" r="r" b="b"/>
              <a:pathLst>
                <a:path w="120000" h="120000" extrusionOk="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1364523" y="184188"/>
              <a:ext cx="4048580" cy="4048580"/>
            </a:xfrm>
            <a:custGeom>
              <a:avLst/>
              <a:gdLst/>
              <a:ahLst/>
              <a:cxnLst/>
              <a:rect l="l" t="t" r="r" b="b"/>
              <a:pathLst>
                <a:path w="120000" h="120000" extrusionOk="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1290030" y="55753"/>
              <a:ext cx="4048580" cy="4048580"/>
            </a:xfrm>
            <a:custGeom>
              <a:avLst/>
              <a:gdLst/>
              <a:ahLst/>
              <a:cxnLst/>
              <a:rect l="l" t="t" r="r" b="b"/>
              <a:pathLst>
                <a:path w="120000" h="120000" extrusionOk="0">
                  <a:moveTo>
                    <a:pt x="11561" y="87966"/>
                  </a:moveTo>
                  <a:cubicBezTo>
                    <a:pt x="2017" y="71436"/>
                    <a:pt x="1562" y="51181"/>
                    <a:pt x="10353" y="34238"/>
                  </a:cubicBezTo>
                  <a:cubicBezTo>
                    <a:pt x="19144" y="17296"/>
                    <a:pt x="35968" y="6007"/>
                    <a:pt x="54979" y="4293"/>
                  </a:cubicBezTo>
                  <a:lnTo>
                    <a:pt x="54979" y="239"/>
                  </a:lnTo>
                  <a:lnTo>
                    <a:pt x="60009" y="7118"/>
                  </a:lnTo>
                  <a:lnTo>
                    <a:pt x="54977" y="14476"/>
                  </a:lnTo>
                  <a:lnTo>
                    <a:pt x="54978" y="10423"/>
                  </a:lnTo>
                  <a:cubicBezTo>
                    <a:pt x="38157" y="12127"/>
                    <a:pt x="23347" y="22244"/>
                    <a:pt x="15643" y="37294"/>
                  </a:cubicBezTo>
                  <a:cubicBezTo>
                    <a:pt x="7939" y="52344"/>
                    <a:pt x="8392" y="70273"/>
                    <a:pt x="16845" y="84915"/>
                  </a:cubicBezTo>
                  <a:close/>
                </a:path>
              </a:pathLst>
            </a:cu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4"/>
          <p:cNvSpPr txBox="1"/>
          <p:nvPr/>
        </p:nvSpPr>
        <p:spPr>
          <a:xfrm>
            <a:off x="2736750" y="3042802"/>
            <a:ext cx="3959219" cy="23082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err="1">
                <a:solidFill>
                  <a:schemeClr val="lt1"/>
                </a:solidFill>
                <a:latin typeface="Calibri"/>
                <a:ea typeface="Calibri"/>
                <a:cs typeface="Calibri"/>
                <a:sym typeface="Calibri"/>
              </a:rPr>
              <a:t>Beşikten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Beşiğe</a:t>
            </a:r>
            <a:r>
              <a:rPr lang="en-US" sz="1800" dirty="0">
                <a:solidFill>
                  <a:schemeClr val="lt1"/>
                </a:solidFill>
                <a:latin typeface="Calibri"/>
                <a:ea typeface="Calibri"/>
                <a:cs typeface="Calibri"/>
                <a:sym typeface="Calibri"/>
              </a:rPr>
              <a:t> (C2C) </a:t>
            </a:r>
            <a:r>
              <a:rPr lang="en-US" sz="1800" dirty="0" err="1">
                <a:solidFill>
                  <a:schemeClr val="lt1"/>
                </a:solidFill>
                <a:latin typeface="Calibri"/>
                <a:ea typeface="Calibri"/>
                <a:cs typeface="Calibri"/>
                <a:sym typeface="Calibri"/>
              </a:rPr>
              <a:t>Tasarım</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ürünleri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sürekli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geri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dönüştürülebilen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veya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yeniden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kullanılabilen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malzemeler</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olarak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görür</a:t>
            </a:r>
            <a:r>
              <a:rPr lang="en-US" sz="1800" dirty="0">
                <a:solidFill>
                  <a:schemeClr val="lt1"/>
                </a:solidFill>
                <a:latin typeface="Calibri"/>
                <a:ea typeface="Calibri"/>
                <a:cs typeface="Calibri"/>
                <a:sym typeface="Calibri"/>
              </a:rPr>
              <a:t> ve </a:t>
            </a:r>
            <a:r>
              <a:rPr lang="en-US" sz="1800" dirty="0" err="1">
                <a:solidFill>
                  <a:schemeClr val="lt1"/>
                </a:solidFill>
                <a:latin typeface="Calibri"/>
                <a:ea typeface="Calibri"/>
                <a:cs typeface="Calibri"/>
                <a:sym typeface="Calibri"/>
              </a:rPr>
              <a:t>atık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kavramını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ortadan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kaldırır</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Ürünlerin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sonsuza</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kadar</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yeniden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kullanılabilir</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şekilde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tasarlandığı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kapalı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devre</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sistemlerin</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yaratılmasını</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teşvik</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eder</a:t>
            </a:r>
            <a:r>
              <a:rPr lang="en-US" sz="1800" dirty="0">
                <a:solidFill>
                  <a:schemeClr val="lt1"/>
                </a:solidFill>
                <a:latin typeface="Calibri"/>
                <a:ea typeface="Calibri"/>
                <a:cs typeface="Calibri"/>
                <a:sym typeface="Calibri"/>
              </a:rPr>
              <a:t>.</a:t>
            </a:r>
            <a:endParaRPr sz="1600" dirty="0">
              <a:solidFill>
                <a:schemeClr val="lt1"/>
              </a:solidFill>
              <a:latin typeface="Calibri"/>
              <a:ea typeface="Calibri"/>
              <a:cs typeface="Calibri"/>
              <a:sym typeface="Calibri"/>
            </a:endParaRPr>
          </a:p>
        </p:txBody>
      </p:sp>
      <p:sp>
        <p:nvSpPr>
          <p:cNvPr id="153" name="Google Shape;153;p4"/>
          <p:cNvSpPr txBox="1"/>
          <p:nvPr/>
        </p:nvSpPr>
        <p:spPr>
          <a:xfrm>
            <a:off x="791077" y="1372473"/>
            <a:ext cx="620856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chemeClr val="lt1"/>
                </a:solidFill>
                <a:latin typeface="Calibri"/>
                <a:ea typeface="Calibri"/>
                <a:cs typeface="Calibri"/>
                <a:sym typeface="Calibri"/>
              </a:rPr>
              <a:t>Sürdürülebilir</a:t>
            </a:r>
            <a:r>
              <a:rPr lang="en-US" sz="2800" b="1" dirty="0">
                <a:solidFill>
                  <a:schemeClr val="lt1"/>
                </a:solidFill>
                <a:latin typeface="Calibri"/>
                <a:ea typeface="Calibri"/>
                <a:cs typeface="Calibri"/>
                <a:sym typeface="Calibri"/>
              </a:rPr>
              <a:t> </a:t>
            </a:r>
            <a:r>
              <a:rPr lang="en-US" sz="2800" b="1" dirty="0" err="1">
                <a:solidFill>
                  <a:schemeClr val="lt1"/>
                </a:solidFill>
                <a:latin typeface="Calibri"/>
                <a:ea typeface="Calibri"/>
                <a:cs typeface="Calibri"/>
                <a:sym typeface="Calibri"/>
              </a:rPr>
              <a:t>tasarım</a:t>
            </a:r>
            <a:r>
              <a:rPr lang="en-US" sz="2800" b="1" dirty="0">
                <a:solidFill>
                  <a:schemeClr val="lt1"/>
                </a:solidFill>
                <a:latin typeface="Calibri"/>
                <a:ea typeface="Calibri"/>
                <a:cs typeface="Calibri"/>
                <a:sym typeface="Calibri"/>
              </a:rPr>
              <a:t> </a:t>
            </a:r>
            <a:r>
              <a:rPr lang="en-US" sz="2800" b="1" dirty="0" err="1">
                <a:solidFill>
                  <a:schemeClr val="lt1"/>
                </a:solidFill>
                <a:latin typeface="Calibri"/>
                <a:ea typeface="Calibri"/>
                <a:cs typeface="Calibri"/>
                <a:sym typeface="Calibri"/>
              </a:rPr>
              <a:t>ilkeleri</a:t>
            </a:r>
            <a:endParaRPr sz="2800" b="1" dirty="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5"/>
          <p:cNvPicPr preferRelativeResize="0"/>
          <p:nvPr/>
        </p:nvPicPr>
        <p:blipFill rotWithShape="1">
          <a:blip r:embed="rId3">
            <a:alphaModFix/>
          </a:blip>
          <a:srcRect l="19149" r="52846" b="47657"/>
          <a:stretch/>
        </p:blipFill>
        <p:spPr>
          <a:xfrm>
            <a:off x="8777591" y="-17424"/>
            <a:ext cx="3414409" cy="3598824"/>
          </a:xfrm>
          <a:prstGeom prst="rect">
            <a:avLst/>
          </a:prstGeom>
          <a:noFill/>
          <a:ln>
            <a:noFill/>
          </a:ln>
        </p:spPr>
      </p:pic>
      <p:grpSp>
        <p:nvGrpSpPr>
          <p:cNvPr id="160" name="Google Shape;160;p5"/>
          <p:cNvGrpSpPr/>
          <p:nvPr/>
        </p:nvGrpSpPr>
        <p:grpSpPr>
          <a:xfrm flipH="1">
            <a:off x="0" y="126744"/>
            <a:ext cx="8439814" cy="890747"/>
            <a:chOff x="2977130" y="297492"/>
            <a:chExt cx="8439814" cy="890747"/>
          </a:xfrm>
        </p:grpSpPr>
        <p:pic>
          <p:nvPicPr>
            <p:cNvPr id="161" name="Google Shape;161;p5"/>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162" name="Google Shape;162;p5"/>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pic>
        <p:nvPicPr>
          <p:cNvPr id="163" name="Google Shape;163;p5"/>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164" name="Google Shape;164;p5"/>
          <p:cNvSpPr txBox="1"/>
          <p:nvPr/>
        </p:nvSpPr>
        <p:spPr>
          <a:xfrm>
            <a:off x="672620" y="1421108"/>
            <a:ext cx="6849686" cy="86177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00" b="1" dirty="0">
                <a:solidFill>
                  <a:srgbClr val="2D5693"/>
                </a:solidFill>
                <a:latin typeface="Josefin Sans"/>
                <a:ea typeface="Josefin Sans"/>
                <a:cs typeface="Josefin Sans"/>
                <a:sym typeface="Josefin Sans"/>
              </a:rPr>
              <a:t>2. </a:t>
            </a:r>
            <a:r>
              <a:rPr lang="en-US" sz="2800" b="1" dirty="0" err="1">
                <a:solidFill>
                  <a:srgbClr val="2D5693"/>
                </a:solidFill>
                <a:latin typeface="Josefin Sans"/>
                <a:ea typeface="Josefin Sans"/>
                <a:cs typeface="Josefin Sans"/>
                <a:sym typeface="Josefin Sans"/>
              </a:rPr>
              <a:t>Sürdürülebilir</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Ayakkabı</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Tasarımında</a:t>
            </a:r>
            <a:r>
              <a:rPr lang="en-US" sz="2800" b="1" dirty="0">
                <a:solidFill>
                  <a:srgbClr val="2D5693"/>
                </a:solidFill>
                <a:latin typeface="Josefin Sans"/>
                <a:ea typeface="Josefin Sans"/>
                <a:cs typeface="Josefin Sans"/>
                <a:sym typeface="Josefin Sans"/>
              </a:rPr>
              <a:t> </a:t>
            </a:r>
            <a:r>
              <a:rPr lang="en-US" sz="2800" b="1" dirty="0" err="1">
                <a:solidFill>
                  <a:srgbClr val="2D5693"/>
                </a:solidFill>
                <a:latin typeface="Josefin Sans"/>
                <a:ea typeface="Josefin Sans"/>
                <a:cs typeface="Josefin Sans"/>
                <a:sym typeface="Josefin Sans"/>
              </a:rPr>
              <a:t>Yöntemler</a:t>
            </a:r>
            <a:endParaRPr sz="2800" b="1" dirty="0">
              <a:solidFill>
                <a:srgbClr val="B2101F"/>
              </a:solidFill>
              <a:latin typeface="Josefin Sans"/>
              <a:ea typeface="Josefin Sans"/>
              <a:cs typeface="Josefin Sans"/>
              <a:sym typeface="Josefin Sans"/>
            </a:endParaRPr>
          </a:p>
        </p:txBody>
      </p:sp>
      <p:sp>
        <p:nvSpPr>
          <p:cNvPr id="165" name="Google Shape;165;p5"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5"/>
          <p:cNvSpPr txBox="1"/>
          <p:nvPr/>
        </p:nvSpPr>
        <p:spPr>
          <a:xfrm>
            <a:off x="470647" y="3136640"/>
            <a:ext cx="7845328" cy="2101566"/>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chemeClr val="dk1"/>
              </a:buClr>
              <a:buSzPts val="1800"/>
              <a:buFont typeface="Arial"/>
              <a:buNone/>
            </a:pPr>
            <a:r>
              <a:rPr lang="en-US" sz="1800" dirty="0" err="1">
                <a:solidFill>
                  <a:schemeClr val="dk1"/>
                </a:solidFill>
                <a:latin typeface="Calibri"/>
                <a:ea typeface="Calibri"/>
                <a:cs typeface="Calibri"/>
                <a:sym typeface="Calibri"/>
              </a:rPr>
              <a:t>Sürdürülebilir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tasarımında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araştırma</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analiz</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önemli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rol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oynar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Çevre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dostu</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sosyal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açıdan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sorumlu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ürünleri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geliştirmek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için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tasarımcıların</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şirketlerin</a:t>
            </a:r>
            <a:r>
              <a:rPr lang="en-US" sz="1800" dirty="0">
                <a:solidFill>
                  <a:schemeClr val="dk1"/>
                </a:solidFill>
                <a:latin typeface="Calibri"/>
                <a:ea typeface="Calibri"/>
                <a:cs typeface="Calibri"/>
                <a:sym typeface="Calibri"/>
              </a:rPr>
              <a:t> bilgi </a:t>
            </a:r>
            <a:r>
              <a:rPr lang="en-US" sz="1800" dirty="0" err="1">
                <a:solidFill>
                  <a:schemeClr val="dk1"/>
                </a:solidFill>
                <a:latin typeface="Calibri"/>
                <a:ea typeface="Calibri"/>
                <a:cs typeface="Calibri"/>
                <a:sym typeface="Calibri"/>
              </a:rPr>
              <a:t>toplaması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kararlarının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etkisini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değerlendirmesi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süreci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boyunca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bilinçli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seçimler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yapması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gerekir</a:t>
            </a:r>
            <a:r>
              <a:rPr lang="en-US" sz="1800" dirty="0">
                <a:solidFill>
                  <a:schemeClr val="dk1"/>
                </a:solidFill>
                <a:latin typeface="Calibri"/>
                <a:ea typeface="Calibri"/>
                <a:cs typeface="Calibri"/>
                <a:sym typeface="Calibri"/>
              </a:rPr>
              <a:t>.</a:t>
            </a:r>
            <a:endParaRPr dirty="0"/>
          </a:p>
        </p:txBody>
      </p:sp>
      <p:sp>
        <p:nvSpPr>
          <p:cNvPr id="167" name="Google Shape;167;p5"/>
          <p:cNvSpPr txBox="1"/>
          <p:nvPr/>
        </p:nvSpPr>
        <p:spPr>
          <a:xfrm>
            <a:off x="672620" y="2624361"/>
            <a:ext cx="5897998"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dirty="0">
                <a:solidFill>
                  <a:srgbClr val="2F5496"/>
                </a:solidFill>
                <a:latin typeface="Josefin Sans"/>
                <a:ea typeface="Josefin Sans"/>
                <a:cs typeface="Josefin Sans"/>
                <a:sym typeface="Josefin Sans"/>
              </a:rPr>
              <a:t>2.1 </a:t>
            </a:r>
            <a:r>
              <a:rPr lang="en-US" sz="2400" b="1" dirty="0" err="1">
                <a:solidFill>
                  <a:srgbClr val="2F5496"/>
                </a:solidFill>
                <a:latin typeface="Josefin Sans"/>
                <a:ea typeface="Josefin Sans"/>
                <a:cs typeface="Josefin Sans"/>
                <a:sym typeface="Josefin Sans"/>
              </a:rPr>
              <a:t>Araştırma</a:t>
            </a:r>
            <a:r>
              <a:rPr lang="en-US" sz="2400" b="1" dirty="0">
                <a:solidFill>
                  <a:srgbClr val="2F5496"/>
                </a:solidFill>
                <a:latin typeface="Josefin Sans"/>
                <a:ea typeface="Josefin Sans"/>
                <a:cs typeface="Josefin Sans"/>
                <a:sym typeface="Josefin Sans"/>
              </a:rPr>
              <a:t> ve Analiz</a:t>
            </a:r>
            <a:endParaRPr sz="2400" b="1" dirty="0">
              <a:solidFill>
                <a:srgbClr val="2F5496"/>
              </a:solidFill>
              <a:latin typeface="Josefin Sans"/>
              <a:ea typeface="Josefin Sans"/>
              <a:cs typeface="Josefin Sans"/>
              <a:sym typeface="Josefin Sans"/>
            </a:endParaRPr>
          </a:p>
        </p:txBody>
      </p:sp>
      <p:pic>
        <p:nvPicPr>
          <p:cNvPr id="168" name="Google Shape;168;p5"/>
          <p:cNvPicPr preferRelativeResize="0"/>
          <p:nvPr/>
        </p:nvPicPr>
        <p:blipFill rotWithShape="1">
          <a:blip r:embed="rId3">
            <a:alphaModFix/>
          </a:blip>
          <a:srcRect l="19256" t="53578" r="52739" b="2344"/>
          <a:stretch/>
        </p:blipFill>
        <p:spPr>
          <a:xfrm>
            <a:off x="8777590" y="3827417"/>
            <a:ext cx="3414409" cy="30305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6"/>
          <p:cNvGrpSpPr/>
          <p:nvPr/>
        </p:nvGrpSpPr>
        <p:grpSpPr>
          <a:xfrm flipH="1">
            <a:off x="2366228" y="96673"/>
            <a:ext cx="8439814" cy="890747"/>
            <a:chOff x="2977130" y="297492"/>
            <a:chExt cx="8439814" cy="890747"/>
          </a:xfrm>
        </p:grpSpPr>
        <p:pic>
          <p:nvPicPr>
            <p:cNvPr id="175" name="Google Shape;175;p6"/>
            <p:cNvPicPr preferRelativeResize="0"/>
            <p:nvPr/>
          </p:nvPicPr>
          <p:blipFill rotWithShape="1">
            <a:blip r:embed="rId3">
              <a:alphaModFix/>
            </a:blip>
            <a:srcRect/>
            <a:stretch/>
          </p:blipFill>
          <p:spPr>
            <a:xfrm flipH="1">
              <a:off x="2977130" y="297492"/>
              <a:ext cx="917508" cy="890747"/>
            </a:xfrm>
            <a:prstGeom prst="rect">
              <a:avLst/>
            </a:prstGeom>
            <a:noFill/>
            <a:ln>
              <a:noFill/>
            </a:ln>
          </p:spPr>
        </p:pic>
        <p:sp>
          <p:nvSpPr>
            <p:cNvPr id="176" name="Google Shape;176;p6"/>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pic>
        <p:nvPicPr>
          <p:cNvPr id="177" name="Google Shape;177;p6"/>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178" name="Google Shape;178;p6"/>
          <p:cNvGrpSpPr/>
          <p:nvPr/>
        </p:nvGrpSpPr>
        <p:grpSpPr>
          <a:xfrm>
            <a:off x="-12069" y="2473076"/>
            <a:ext cx="5797496" cy="3523091"/>
            <a:chOff x="-16483" y="2115936"/>
            <a:chExt cx="5797496" cy="3523091"/>
          </a:xfrm>
        </p:grpSpPr>
        <p:pic>
          <p:nvPicPr>
            <p:cNvPr id="179" name="Google Shape;179;p6"/>
            <p:cNvPicPr preferRelativeResize="0"/>
            <p:nvPr/>
          </p:nvPicPr>
          <p:blipFill rotWithShape="1">
            <a:blip r:embed="rId5">
              <a:alphaModFix/>
            </a:blip>
            <a:srcRect r="21767" b="31350"/>
            <a:stretch/>
          </p:blipFill>
          <p:spPr>
            <a:xfrm>
              <a:off x="-16483" y="2115936"/>
              <a:ext cx="5797495" cy="3523091"/>
            </a:xfrm>
            <a:prstGeom prst="rect">
              <a:avLst/>
            </a:prstGeom>
            <a:noFill/>
            <a:ln>
              <a:noFill/>
            </a:ln>
          </p:spPr>
        </p:pic>
        <p:sp>
          <p:nvSpPr>
            <p:cNvPr id="180" name="Google Shape;180;p6"/>
            <p:cNvSpPr txBox="1"/>
            <p:nvPr/>
          </p:nvSpPr>
          <p:spPr>
            <a:xfrm>
              <a:off x="1636295" y="2256774"/>
              <a:ext cx="41447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Malzeme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Seçimi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Kaynağı</a:t>
              </a:r>
              <a:endParaRPr sz="1800" dirty="0">
                <a:solidFill>
                  <a:schemeClr val="dk1"/>
                </a:solidFill>
                <a:latin typeface="Calibri"/>
                <a:ea typeface="Calibri"/>
                <a:cs typeface="Calibri"/>
                <a:sym typeface="Calibri"/>
              </a:endParaRPr>
            </a:p>
          </p:txBody>
        </p:sp>
        <p:sp>
          <p:nvSpPr>
            <p:cNvPr id="181" name="Google Shape;181;p6"/>
            <p:cNvSpPr txBox="1"/>
            <p:nvPr/>
          </p:nvSpPr>
          <p:spPr>
            <a:xfrm>
              <a:off x="1636295" y="3039266"/>
              <a:ext cx="41447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Tedarik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Zinciri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Analizi</a:t>
              </a:r>
              <a:endParaRPr sz="1800" dirty="0">
                <a:solidFill>
                  <a:schemeClr val="dk1"/>
                </a:solidFill>
                <a:latin typeface="Calibri"/>
                <a:ea typeface="Calibri"/>
                <a:cs typeface="Calibri"/>
                <a:sym typeface="Calibri"/>
              </a:endParaRPr>
            </a:p>
          </p:txBody>
        </p:sp>
        <p:sp>
          <p:nvSpPr>
            <p:cNvPr id="182" name="Google Shape;182;p6"/>
            <p:cNvSpPr txBox="1"/>
            <p:nvPr/>
          </p:nvSpPr>
          <p:spPr>
            <a:xfrm>
              <a:off x="1635685" y="3718589"/>
              <a:ext cx="41453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Tüketici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Davranışı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Araştırması</a:t>
              </a:r>
              <a:endParaRPr sz="1800" dirty="0">
                <a:solidFill>
                  <a:schemeClr val="dk1"/>
                </a:solidFill>
                <a:latin typeface="Calibri"/>
                <a:ea typeface="Calibri"/>
                <a:cs typeface="Calibri"/>
                <a:sym typeface="Calibri"/>
              </a:endParaRPr>
            </a:p>
          </p:txBody>
        </p:sp>
        <p:sp>
          <p:nvSpPr>
            <p:cNvPr id="183" name="Google Shape;183;p6"/>
            <p:cNvSpPr txBox="1"/>
            <p:nvPr/>
          </p:nvSpPr>
          <p:spPr>
            <a:xfrm>
              <a:off x="1635685" y="4397912"/>
              <a:ext cx="41453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Karbon </a:t>
              </a:r>
              <a:r>
                <a:rPr lang="en-US" sz="1800" dirty="0" err="1">
                  <a:solidFill>
                    <a:schemeClr val="dk1"/>
                  </a:solidFill>
                  <a:latin typeface="Calibri"/>
                  <a:ea typeface="Calibri"/>
                  <a:cs typeface="Calibri"/>
                  <a:sym typeface="Calibri"/>
                </a:rPr>
                <a:t>Ayak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İzi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Analizi</a:t>
              </a:r>
              <a:endParaRPr sz="1800" dirty="0">
                <a:solidFill>
                  <a:schemeClr val="dk1"/>
                </a:solidFill>
                <a:latin typeface="Calibri"/>
                <a:ea typeface="Calibri"/>
                <a:cs typeface="Calibri"/>
                <a:sym typeface="Calibri"/>
              </a:endParaRPr>
            </a:p>
          </p:txBody>
        </p:sp>
        <p:sp>
          <p:nvSpPr>
            <p:cNvPr id="184" name="Google Shape;184;p6"/>
            <p:cNvSpPr txBox="1"/>
            <p:nvPr/>
          </p:nvSpPr>
          <p:spPr>
            <a:xfrm>
              <a:off x="1635685" y="5051237"/>
              <a:ext cx="41453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Yaşam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Döngüsü</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Değerlendirmesi</a:t>
              </a:r>
              <a:r>
                <a:rPr lang="en-US" sz="1800" dirty="0">
                  <a:solidFill>
                    <a:schemeClr val="dk1"/>
                  </a:solidFill>
                  <a:latin typeface="Calibri"/>
                  <a:ea typeface="Calibri"/>
                  <a:cs typeface="Calibri"/>
                  <a:sym typeface="Calibri"/>
                </a:rPr>
                <a:t> (</a:t>
              </a:r>
              <a:r>
                <a:rPr lang="tr-TR" sz="1800" dirty="0">
                  <a:solidFill>
                    <a:schemeClr val="dk1"/>
                  </a:solidFill>
                  <a:latin typeface="Calibri"/>
                  <a:ea typeface="Calibri"/>
                  <a:cs typeface="Calibri"/>
                  <a:sym typeface="Calibri"/>
                </a:rPr>
                <a:t>YDD</a:t>
              </a: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grpSp>
      <p:sp>
        <p:nvSpPr>
          <p:cNvPr id="185" name="Google Shape;185;p6"/>
          <p:cNvSpPr txBox="1"/>
          <p:nvPr/>
        </p:nvSpPr>
        <p:spPr>
          <a:xfrm rot="-5400000">
            <a:off x="-1870348" y="4065345"/>
            <a:ext cx="4955115" cy="338554"/>
          </a:xfrm>
          <a:prstGeom prst="rect">
            <a:avLst/>
          </a:prstGeom>
          <a:solidFill>
            <a:srgbClr val="F1CB2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2A4C8C"/>
                </a:solidFill>
                <a:latin typeface="Calibri"/>
                <a:ea typeface="Calibri"/>
                <a:cs typeface="Calibri"/>
                <a:sym typeface="Calibri"/>
              </a:rPr>
              <a:t>Research and Analysis</a:t>
            </a:r>
            <a:endParaRPr sz="1600" b="1">
              <a:solidFill>
                <a:srgbClr val="2A4C8C"/>
              </a:solidFill>
              <a:latin typeface="Calibri"/>
              <a:ea typeface="Calibri"/>
              <a:cs typeface="Calibri"/>
              <a:sym typeface="Calibri"/>
            </a:endParaRPr>
          </a:p>
        </p:txBody>
      </p:sp>
      <p:pic>
        <p:nvPicPr>
          <p:cNvPr id="186" name="Google Shape;186;p6" descr="Open hand with plant with solid fill"/>
          <p:cNvPicPr preferRelativeResize="0"/>
          <p:nvPr/>
        </p:nvPicPr>
        <p:blipFill rotWithShape="1">
          <a:blip r:embed="rId6">
            <a:alphaModFix/>
          </a:blip>
          <a:srcRect l="-2827" t="-16289" r="-1189" b="-16097"/>
          <a:stretch/>
        </p:blipFill>
        <p:spPr>
          <a:xfrm>
            <a:off x="0" y="0"/>
            <a:ext cx="441325" cy="441325"/>
          </a:xfrm>
          <a:prstGeom prst="rect">
            <a:avLst/>
          </a:prstGeom>
          <a:noFill/>
          <a:ln>
            <a:noFill/>
          </a:ln>
        </p:spPr>
      </p:pic>
      <p:pic>
        <p:nvPicPr>
          <p:cNvPr id="187" name="Google Shape;187;p6" descr="Open hand with plant with solid fill"/>
          <p:cNvPicPr preferRelativeResize="0"/>
          <p:nvPr/>
        </p:nvPicPr>
        <p:blipFill rotWithShape="1">
          <a:blip r:embed="rId6">
            <a:alphaModFix/>
          </a:blip>
          <a:srcRect l="-2827" t="-16289" r="-1189" b="-16097"/>
          <a:stretch/>
        </p:blipFill>
        <p:spPr>
          <a:xfrm>
            <a:off x="0" y="0"/>
            <a:ext cx="441325" cy="441325"/>
          </a:xfrm>
          <a:prstGeom prst="rect">
            <a:avLst/>
          </a:prstGeom>
          <a:noFill/>
          <a:ln>
            <a:noFill/>
          </a:ln>
        </p:spPr>
      </p:pic>
      <p:pic>
        <p:nvPicPr>
          <p:cNvPr id="188" name="Google Shape;188;p6" descr="Open hand with plant with solid fill"/>
          <p:cNvPicPr preferRelativeResize="0"/>
          <p:nvPr/>
        </p:nvPicPr>
        <p:blipFill rotWithShape="1">
          <a:blip r:embed="rId6">
            <a:alphaModFix/>
          </a:blip>
          <a:srcRect l="-2827" t="-16289" r="-1189" b="-16097"/>
          <a:stretch/>
        </p:blipFill>
        <p:spPr>
          <a:xfrm>
            <a:off x="0" y="0"/>
            <a:ext cx="441325" cy="441325"/>
          </a:xfrm>
          <a:prstGeom prst="rect">
            <a:avLst/>
          </a:prstGeom>
          <a:noFill/>
          <a:ln>
            <a:noFill/>
          </a:ln>
        </p:spPr>
      </p:pic>
      <p:pic>
        <p:nvPicPr>
          <p:cNvPr id="189" name="Google Shape;189;p6" descr="Open hand with plant with solid fill"/>
          <p:cNvPicPr preferRelativeResize="0"/>
          <p:nvPr/>
        </p:nvPicPr>
        <p:blipFill rotWithShape="1">
          <a:blip r:embed="rId6">
            <a:alphaModFix/>
          </a:blip>
          <a:srcRect l="-2827" t="-16289" r="-1189" b="-16097"/>
          <a:stretch/>
        </p:blipFill>
        <p:spPr>
          <a:xfrm>
            <a:off x="0" y="0"/>
            <a:ext cx="441325" cy="441325"/>
          </a:xfrm>
          <a:prstGeom prst="rect">
            <a:avLst/>
          </a:prstGeom>
          <a:noFill/>
          <a:ln>
            <a:noFill/>
          </a:ln>
        </p:spPr>
      </p:pic>
      <p:pic>
        <p:nvPicPr>
          <p:cNvPr id="190" name="Google Shape;190;p6" descr="Open hand with plant with solid fill"/>
          <p:cNvPicPr preferRelativeResize="0"/>
          <p:nvPr/>
        </p:nvPicPr>
        <p:blipFill rotWithShape="1">
          <a:blip r:embed="rId6">
            <a:alphaModFix/>
          </a:blip>
          <a:srcRect l="-2827" t="-16289" r="-1189" b="-16097"/>
          <a:stretch/>
        </p:blipFill>
        <p:spPr>
          <a:xfrm>
            <a:off x="0" y="0"/>
            <a:ext cx="441325" cy="441325"/>
          </a:xfrm>
          <a:prstGeom prst="rect">
            <a:avLst/>
          </a:prstGeom>
          <a:noFill/>
          <a:ln>
            <a:noFill/>
          </a:ln>
        </p:spPr>
      </p:pic>
      <p:pic>
        <p:nvPicPr>
          <p:cNvPr id="191" name="Google Shape;191;p6" descr="Open hand with plant with solid fill"/>
          <p:cNvPicPr preferRelativeResize="0"/>
          <p:nvPr/>
        </p:nvPicPr>
        <p:blipFill rotWithShape="1">
          <a:blip r:embed="rId6">
            <a:alphaModFix/>
          </a:blip>
          <a:srcRect l="-2827" t="-16289" r="-1189" b="-16097"/>
          <a:stretch/>
        </p:blipFill>
        <p:spPr>
          <a:xfrm>
            <a:off x="0" y="0"/>
            <a:ext cx="441325" cy="441325"/>
          </a:xfrm>
          <a:prstGeom prst="rect">
            <a:avLst/>
          </a:prstGeom>
          <a:noFill/>
          <a:ln>
            <a:noFill/>
          </a:ln>
        </p:spPr>
      </p:pic>
      <p:pic>
        <p:nvPicPr>
          <p:cNvPr id="192" name="Google Shape;192;p6" descr="Open hand with plant with solid fill"/>
          <p:cNvPicPr preferRelativeResize="0"/>
          <p:nvPr/>
        </p:nvPicPr>
        <p:blipFill rotWithShape="1">
          <a:blip r:embed="rId6">
            <a:alphaModFix/>
          </a:blip>
          <a:srcRect l="-2827" t="-16289" r="-1189" b="-16097"/>
          <a:stretch/>
        </p:blipFill>
        <p:spPr>
          <a:xfrm>
            <a:off x="0" y="0"/>
            <a:ext cx="441325" cy="441325"/>
          </a:xfrm>
          <a:prstGeom prst="rect">
            <a:avLst/>
          </a:prstGeom>
          <a:noFill/>
          <a:ln>
            <a:noFill/>
          </a:ln>
        </p:spPr>
      </p:pic>
      <p:grpSp>
        <p:nvGrpSpPr>
          <p:cNvPr id="193" name="Google Shape;193;p6"/>
          <p:cNvGrpSpPr/>
          <p:nvPr/>
        </p:nvGrpSpPr>
        <p:grpSpPr>
          <a:xfrm>
            <a:off x="5499336" y="2613914"/>
            <a:ext cx="5973712" cy="3523091"/>
            <a:chOff x="-16483" y="2115936"/>
            <a:chExt cx="6657915" cy="3523091"/>
          </a:xfrm>
        </p:grpSpPr>
        <p:pic>
          <p:nvPicPr>
            <p:cNvPr id="194" name="Google Shape;194;p6"/>
            <p:cNvPicPr preferRelativeResize="0"/>
            <p:nvPr/>
          </p:nvPicPr>
          <p:blipFill rotWithShape="1">
            <a:blip r:embed="rId7">
              <a:alphaModFix/>
            </a:blip>
            <a:srcRect r="16765" b="31350"/>
            <a:stretch/>
          </p:blipFill>
          <p:spPr>
            <a:xfrm>
              <a:off x="-16483" y="2115936"/>
              <a:ext cx="6168188" cy="3523091"/>
            </a:xfrm>
            <a:prstGeom prst="rect">
              <a:avLst/>
            </a:prstGeom>
            <a:noFill/>
            <a:ln>
              <a:noFill/>
            </a:ln>
          </p:spPr>
        </p:pic>
        <p:sp>
          <p:nvSpPr>
            <p:cNvPr id="195" name="Google Shape;195;p6"/>
            <p:cNvSpPr txBox="1"/>
            <p:nvPr/>
          </p:nvSpPr>
          <p:spPr>
            <a:xfrm>
              <a:off x="1636295" y="2256774"/>
              <a:ext cx="500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Sökme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DfD</a:t>
              </a: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196" name="Google Shape;196;p6"/>
            <p:cNvSpPr txBox="1"/>
            <p:nvPr/>
          </p:nvSpPr>
          <p:spPr>
            <a:xfrm>
              <a:off x="1636294" y="3039266"/>
              <a:ext cx="50051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Prototip</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Testi</a:t>
              </a:r>
              <a:endParaRPr sz="1800" dirty="0">
                <a:solidFill>
                  <a:schemeClr val="dk1"/>
                </a:solidFill>
                <a:latin typeface="Calibri"/>
                <a:ea typeface="Calibri"/>
                <a:cs typeface="Calibri"/>
                <a:sym typeface="Calibri"/>
              </a:endParaRPr>
            </a:p>
          </p:txBody>
        </p:sp>
        <p:sp>
          <p:nvSpPr>
            <p:cNvPr id="197" name="Google Shape;197;p6"/>
            <p:cNvSpPr txBox="1"/>
            <p:nvPr/>
          </p:nvSpPr>
          <p:spPr>
            <a:xfrm>
              <a:off x="1635686" y="3718589"/>
              <a:ext cx="45160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Maliyet</a:t>
              </a:r>
              <a:r>
                <a:rPr lang="en-US" sz="1800" dirty="0">
                  <a:solidFill>
                    <a:schemeClr val="dk1"/>
                  </a:solidFill>
                  <a:latin typeface="Calibri"/>
                  <a:ea typeface="Calibri"/>
                  <a:cs typeface="Calibri"/>
                  <a:sym typeface="Calibri"/>
                </a:rPr>
                <a:t>-Fayda </a:t>
              </a:r>
              <a:r>
                <a:rPr lang="en-US" sz="1800" dirty="0" err="1">
                  <a:solidFill>
                    <a:schemeClr val="dk1"/>
                  </a:solidFill>
                  <a:latin typeface="Calibri"/>
                  <a:ea typeface="Calibri"/>
                  <a:cs typeface="Calibri"/>
                  <a:sym typeface="Calibri"/>
                </a:rPr>
                <a:t>Analizi</a:t>
              </a:r>
              <a:endParaRPr sz="1800" dirty="0">
                <a:solidFill>
                  <a:schemeClr val="dk1"/>
                </a:solidFill>
                <a:latin typeface="Calibri"/>
                <a:ea typeface="Calibri"/>
                <a:cs typeface="Calibri"/>
                <a:sym typeface="Calibri"/>
              </a:endParaRPr>
            </a:p>
          </p:txBody>
        </p:sp>
        <p:sp>
          <p:nvSpPr>
            <p:cNvPr id="198" name="Google Shape;198;p6"/>
            <p:cNvSpPr txBox="1"/>
            <p:nvPr/>
          </p:nvSpPr>
          <p:spPr>
            <a:xfrm>
              <a:off x="1635686" y="4397912"/>
              <a:ext cx="44310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Geri </a:t>
              </a:r>
              <a:r>
                <a:rPr lang="en-US" sz="1800" dirty="0" err="1">
                  <a:solidFill>
                    <a:schemeClr val="dk1"/>
                  </a:solidFill>
                  <a:latin typeface="Calibri"/>
                  <a:ea typeface="Calibri"/>
                  <a:cs typeface="Calibri"/>
                  <a:sym typeface="Calibri"/>
                </a:rPr>
                <a:t>bildirim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döngüleri</a:t>
              </a:r>
              <a:endParaRPr sz="1800" dirty="0">
                <a:solidFill>
                  <a:schemeClr val="dk1"/>
                </a:solidFill>
                <a:latin typeface="Calibri"/>
                <a:ea typeface="Calibri"/>
                <a:cs typeface="Calibri"/>
                <a:sym typeface="Calibri"/>
              </a:endParaRPr>
            </a:p>
          </p:txBody>
        </p:sp>
        <p:sp>
          <p:nvSpPr>
            <p:cNvPr id="199" name="Google Shape;199;p6"/>
            <p:cNvSpPr txBox="1"/>
            <p:nvPr/>
          </p:nvSpPr>
          <p:spPr>
            <a:xfrm>
              <a:off x="1635684" y="5051237"/>
              <a:ext cx="44310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Sosyal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Etki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Değerlendirmesi</a:t>
              </a:r>
              <a:endParaRPr sz="1800" dirty="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7"/>
          <p:cNvPicPr preferRelativeResize="0"/>
          <p:nvPr/>
        </p:nvPicPr>
        <p:blipFill rotWithShape="1">
          <a:blip r:embed="rId3">
            <a:alphaModFix/>
          </a:blip>
          <a:srcRect l="19149" r="52846" b="47657"/>
          <a:stretch/>
        </p:blipFill>
        <p:spPr>
          <a:xfrm>
            <a:off x="8777591" y="-17424"/>
            <a:ext cx="3414409" cy="3598824"/>
          </a:xfrm>
          <a:prstGeom prst="rect">
            <a:avLst/>
          </a:prstGeom>
          <a:noFill/>
          <a:ln>
            <a:noFill/>
          </a:ln>
        </p:spPr>
      </p:pic>
      <p:grpSp>
        <p:nvGrpSpPr>
          <p:cNvPr id="206" name="Google Shape;206;p7"/>
          <p:cNvGrpSpPr/>
          <p:nvPr/>
        </p:nvGrpSpPr>
        <p:grpSpPr>
          <a:xfrm flipH="1">
            <a:off x="0" y="126744"/>
            <a:ext cx="8439814" cy="890747"/>
            <a:chOff x="2977130" y="297492"/>
            <a:chExt cx="8439814" cy="890747"/>
          </a:xfrm>
        </p:grpSpPr>
        <p:pic>
          <p:nvPicPr>
            <p:cNvPr id="207" name="Google Shape;207;p7"/>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208" name="Google Shape;208;p7"/>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pic>
        <p:nvPicPr>
          <p:cNvPr id="209" name="Google Shape;209;p7"/>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210" name="Google Shape;210;p7"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7"/>
          <p:cNvSpPr txBox="1"/>
          <p:nvPr/>
        </p:nvSpPr>
        <p:spPr>
          <a:xfrm>
            <a:off x="470647" y="2644197"/>
            <a:ext cx="7845328" cy="2594009"/>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chemeClr val="dk1"/>
              </a:buClr>
              <a:buSzPts val="1800"/>
              <a:buFont typeface="Arial"/>
              <a:buNone/>
            </a:pPr>
            <a:r>
              <a:rPr lang="en-US" sz="1800" dirty="0" err="1">
                <a:solidFill>
                  <a:schemeClr val="dk1"/>
                </a:solidFill>
                <a:latin typeface="Calibri"/>
                <a:ea typeface="Calibri"/>
                <a:cs typeface="Calibri"/>
                <a:sym typeface="Calibri"/>
              </a:rPr>
              <a:t>Bunlar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sürdürülebilir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tasarımında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kritik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aşamalardır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Yaratıcı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fikirler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üretmeyi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bunları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sürdürülebilirlik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ilkeleriyle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uyumlu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uygulanabilir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kavramlara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dönüştürmeyi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içerir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Bunlar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sürdürülebilir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malzemeler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üretim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süreçleri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tasarımındaki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son </a:t>
            </a:r>
            <a:r>
              <a:rPr lang="en-US" sz="1800" dirty="0" err="1">
                <a:solidFill>
                  <a:schemeClr val="dk1"/>
                </a:solidFill>
                <a:latin typeface="Calibri"/>
                <a:ea typeface="Calibri"/>
                <a:cs typeface="Calibri"/>
                <a:sym typeface="Calibri"/>
              </a:rPr>
              <a:t>trendleri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yenilikleri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araştırarak</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doğadan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kültürel</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unsurlardan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sürdürülebilir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moda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hareketlerinden</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konseptinizle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ilgili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diğer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kaynaklardan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ilham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alarak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gerçekleştirilebilir</a:t>
            </a:r>
            <a:r>
              <a:rPr lang="en-US" sz="1800" dirty="0">
                <a:solidFill>
                  <a:schemeClr val="dk1"/>
                </a:solidFill>
                <a:latin typeface="Calibri"/>
                <a:ea typeface="Calibri"/>
                <a:cs typeface="Calibri"/>
                <a:sym typeface="Calibri"/>
              </a:rPr>
              <a:t>.</a:t>
            </a:r>
            <a:endParaRPr dirty="0"/>
          </a:p>
        </p:txBody>
      </p:sp>
      <p:sp>
        <p:nvSpPr>
          <p:cNvPr id="212" name="Google Shape;212;p7"/>
          <p:cNvSpPr txBox="1"/>
          <p:nvPr/>
        </p:nvSpPr>
        <p:spPr>
          <a:xfrm>
            <a:off x="672619" y="2094208"/>
            <a:ext cx="6923135"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sz="2400" b="1" dirty="0">
                <a:solidFill>
                  <a:srgbClr val="2F5496"/>
                </a:solidFill>
                <a:latin typeface="Josefin Sans"/>
                <a:ea typeface="Josefin Sans"/>
                <a:cs typeface="Josefin Sans"/>
                <a:sym typeface="Josefin Sans"/>
              </a:rPr>
              <a:t>2.2 İlham ve </a:t>
            </a:r>
            <a:r>
              <a:rPr lang="de-DE" sz="2400" b="1" dirty="0" err="1">
                <a:solidFill>
                  <a:srgbClr val="2F5496"/>
                </a:solidFill>
                <a:latin typeface="Josefin Sans"/>
                <a:ea typeface="Josefin Sans"/>
                <a:cs typeface="Josefin Sans"/>
                <a:sym typeface="Josefin Sans"/>
              </a:rPr>
              <a:t>Konsept</a:t>
            </a:r>
            <a:r>
              <a:rPr lang="de-DE" sz="2400" b="1" dirty="0">
                <a:solidFill>
                  <a:srgbClr val="2F5496"/>
                </a:solidFill>
                <a:latin typeface="Josefin Sans"/>
                <a:ea typeface="Josefin Sans"/>
                <a:cs typeface="Josefin Sans"/>
                <a:sym typeface="Josefin Sans"/>
              </a:rPr>
              <a:t> </a:t>
            </a:r>
            <a:r>
              <a:rPr lang="de-DE" sz="2400" b="1" dirty="0" err="1">
                <a:solidFill>
                  <a:srgbClr val="2F5496"/>
                </a:solidFill>
                <a:latin typeface="Josefin Sans"/>
                <a:ea typeface="Josefin Sans"/>
                <a:cs typeface="Josefin Sans"/>
                <a:sym typeface="Josefin Sans"/>
              </a:rPr>
              <a:t>Geliştirme</a:t>
            </a:r>
            <a:endParaRPr sz="2400" b="1" dirty="0">
              <a:solidFill>
                <a:srgbClr val="2F5496"/>
              </a:solidFill>
              <a:latin typeface="Josefin Sans"/>
              <a:ea typeface="Josefin Sans"/>
              <a:cs typeface="Josefin Sans"/>
              <a:sym typeface="Josefin Sans"/>
            </a:endParaRPr>
          </a:p>
        </p:txBody>
      </p:sp>
      <p:pic>
        <p:nvPicPr>
          <p:cNvPr id="213" name="Google Shape;213;p7"/>
          <p:cNvPicPr preferRelativeResize="0"/>
          <p:nvPr/>
        </p:nvPicPr>
        <p:blipFill rotWithShape="1">
          <a:blip r:embed="rId3">
            <a:alphaModFix/>
          </a:blip>
          <a:srcRect l="19256" t="53578" r="52739" b="2344"/>
          <a:stretch/>
        </p:blipFill>
        <p:spPr>
          <a:xfrm>
            <a:off x="8777590" y="3827417"/>
            <a:ext cx="3414409" cy="30305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8"/>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sp>
        <p:nvSpPr>
          <p:cNvPr id="220" name="Google Shape;220;p8"/>
          <p:cNvSpPr txBox="1"/>
          <p:nvPr/>
        </p:nvSpPr>
        <p:spPr>
          <a:xfrm>
            <a:off x="263450" y="2389741"/>
            <a:ext cx="2572987" cy="615553"/>
          </a:xfrm>
          <a:prstGeom prst="rect">
            <a:avLst/>
          </a:prstGeom>
          <a:solidFill>
            <a:srgbClr val="F3CC2F"/>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dirty="0" err="1">
                <a:solidFill>
                  <a:srgbClr val="2D5693"/>
                </a:solidFill>
                <a:latin typeface="Josefin Sans"/>
                <a:ea typeface="Josefin Sans"/>
                <a:cs typeface="Josefin Sans"/>
                <a:sym typeface="Josefin Sans"/>
              </a:rPr>
              <a:t>Sürdürülebilir</a:t>
            </a:r>
            <a:r>
              <a:rPr lang="en-US" sz="2000" b="1" dirty="0">
                <a:solidFill>
                  <a:srgbClr val="2D5693"/>
                </a:solidFill>
                <a:latin typeface="Josefin Sans"/>
                <a:ea typeface="Josefin Sans"/>
                <a:cs typeface="Josefin Sans"/>
                <a:sym typeface="Josefin Sans"/>
              </a:rPr>
              <a:t> </a:t>
            </a:r>
            <a:r>
              <a:rPr lang="en-US" sz="2000" b="1" dirty="0" err="1">
                <a:solidFill>
                  <a:srgbClr val="2D5693"/>
                </a:solidFill>
                <a:latin typeface="Josefin Sans"/>
                <a:ea typeface="Josefin Sans"/>
                <a:cs typeface="Josefin Sans"/>
                <a:sym typeface="Josefin Sans"/>
              </a:rPr>
              <a:t>tasarımda</a:t>
            </a:r>
            <a:r>
              <a:rPr lang="en-US" sz="2000" b="1" dirty="0">
                <a:solidFill>
                  <a:srgbClr val="2D5693"/>
                </a:solidFill>
                <a:latin typeface="Josefin Sans"/>
                <a:ea typeface="Josefin Sans"/>
                <a:cs typeface="Josefin Sans"/>
                <a:sym typeface="Josefin Sans"/>
              </a:rPr>
              <a:t> </a:t>
            </a:r>
            <a:r>
              <a:rPr lang="en-US" sz="2000" b="1" dirty="0" err="1">
                <a:solidFill>
                  <a:srgbClr val="2D5693"/>
                </a:solidFill>
                <a:latin typeface="Josefin Sans"/>
                <a:ea typeface="Josefin Sans"/>
                <a:cs typeface="Josefin Sans"/>
                <a:sym typeface="Josefin Sans"/>
              </a:rPr>
              <a:t>yaratıcılık</a:t>
            </a:r>
            <a:endParaRPr dirty="0"/>
          </a:p>
        </p:txBody>
      </p:sp>
      <p:grpSp>
        <p:nvGrpSpPr>
          <p:cNvPr id="221" name="Google Shape;221;p8"/>
          <p:cNvGrpSpPr/>
          <p:nvPr/>
        </p:nvGrpSpPr>
        <p:grpSpPr>
          <a:xfrm flipH="1">
            <a:off x="2366228" y="96673"/>
            <a:ext cx="8439814" cy="890747"/>
            <a:chOff x="2977130" y="297492"/>
            <a:chExt cx="8439814" cy="890747"/>
          </a:xfrm>
        </p:grpSpPr>
        <p:pic>
          <p:nvPicPr>
            <p:cNvPr id="222" name="Google Shape;222;p8"/>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223" name="Google Shape;223;p8"/>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cxnSp>
        <p:nvCxnSpPr>
          <p:cNvPr id="224" name="Google Shape;224;p8"/>
          <p:cNvCxnSpPr/>
          <p:nvPr/>
        </p:nvCxnSpPr>
        <p:spPr>
          <a:xfrm rot="10800000" flipH="1">
            <a:off x="880767" y="1510301"/>
            <a:ext cx="5125018" cy="2374432"/>
          </a:xfrm>
          <a:prstGeom prst="straightConnector1">
            <a:avLst/>
          </a:prstGeom>
          <a:noFill/>
          <a:ln w="50800" cap="flat" cmpd="sng">
            <a:solidFill>
              <a:srgbClr val="FFD966"/>
            </a:solidFill>
            <a:prstDash val="solid"/>
            <a:miter lim="800000"/>
            <a:headEnd type="none" w="sm" len="sm"/>
            <a:tailEnd type="none" w="sm" len="sm"/>
          </a:ln>
        </p:spPr>
      </p:cxnSp>
      <p:cxnSp>
        <p:nvCxnSpPr>
          <p:cNvPr id="225" name="Google Shape;225;p8"/>
          <p:cNvCxnSpPr/>
          <p:nvPr/>
        </p:nvCxnSpPr>
        <p:spPr>
          <a:xfrm>
            <a:off x="880767" y="3884733"/>
            <a:ext cx="5345372" cy="3186439"/>
          </a:xfrm>
          <a:prstGeom prst="straightConnector1">
            <a:avLst/>
          </a:prstGeom>
          <a:noFill/>
          <a:ln w="50800" cap="flat" cmpd="sng">
            <a:solidFill>
              <a:srgbClr val="FFD966"/>
            </a:solidFill>
            <a:prstDash val="solid"/>
            <a:miter lim="800000"/>
            <a:headEnd type="none" w="sm" len="sm"/>
            <a:tailEnd type="none" w="sm" len="sm"/>
          </a:ln>
        </p:spPr>
      </p:cxnSp>
      <p:cxnSp>
        <p:nvCxnSpPr>
          <p:cNvPr id="226" name="Google Shape;226;p8"/>
          <p:cNvCxnSpPr/>
          <p:nvPr/>
        </p:nvCxnSpPr>
        <p:spPr>
          <a:xfrm rot="10800000">
            <a:off x="6005785" y="1510301"/>
            <a:ext cx="6082112" cy="1009620"/>
          </a:xfrm>
          <a:prstGeom prst="straightConnector1">
            <a:avLst/>
          </a:prstGeom>
          <a:noFill/>
          <a:ln w="50800" cap="flat" cmpd="sng">
            <a:solidFill>
              <a:srgbClr val="FFD966"/>
            </a:solidFill>
            <a:prstDash val="solid"/>
            <a:miter lim="800000"/>
            <a:headEnd type="none" w="sm" len="sm"/>
            <a:tailEnd type="none" w="sm" len="sm"/>
          </a:ln>
        </p:spPr>
      </p:cxnSp>
      <p:cxnSp>
        <p:nvCxnSpPr>
          <p:cNvPr id="227" name="Google Shape;227;p8"/>
          <p:cNvCxnSpPr/>
          <p:nvPr/>
        </p:nvCxnSpPr>
        <p:spPr>
          <a:xfrm flipH="1">
            <a:off x="11833824" y="2519921"/>
            <a:ext cx="254073" cy="4551251"/>
          </a:xfrm>
          <a:prstGeom prst="straightConnector1">
            <a:avLst/>
          </a:prstGeom>
          <a:noFill/>
          <a:ln w="50800" cap="flat" cmpd="sng">
            <a:solidFill>
              <a:srgbClr val="FFD966"/>
            </a:solidFill>
            <a:prstDash val="solid"/>
            <a:miter lim="800000"/>
            <a:headEnd type="none" w="sm" len="sm"/>
            <a:tailEnd type="none" w="sm" len="sm"/>
          </a:ln>
        </p:spPr>
      </p:cxnSp>
      <p:grpSp>
        <p:nvGrpSpPr>
          <p:cNvPr id="228" name="Google Shape;228;p8"/>
          <p:cNvGrpSpPr/>
          <p:nvPr/>
        </p:nvGrpSpPr>
        <p:grpSpPr>
          <a:xfrm>
            <a:off x="5531711" y="1252355"/>
            <a:ext cx="6219004" cy="5418666"/>
            <a:chOff x="954497" y="0"/>
            <a:chExt cx="6219004" cy="5418666"/>
          </a:xfrm>
        </p:grpSpPr>
        <p:sp>
          <p:nvSpPr>
            <p:cNvPr id="229" name="Google Shape;229;p8"/>
            <p:cNvSpPr/>
            <p:nvPr/>
          </p:nvSpPr>
          <p:spPr>
            <a:xfrm>
              <a:off x="2017947" y="1033339"/>
              <a:ext cx="3031764" cy="3032286"/>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txBox="1"/>
            <p:nvPr/>
          </p:nvSpPr>
          <p:spPr>
            <a:xfrm>
              <a:off x="2461939" y="1477407"/>
              <a:ext cx="2143780" cy="214415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dirty="0" err="1">
                  <a:solidFill>
                    <a:schemeClr val="lt1"/>
                  </a:solidFill>
                  <a:latin typeface="Calibri"/>
                  <a:ea typeface="Calibri"/>
                  <a:cs typeface="Calibri"/>
                  <a:sym typeface="Calibri"/>
                </a:rPr>
                <a:t>Empati</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fikir</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oluşturma</a:t>
              </a:r>
              <a:r>
                <a:rPr lang="en-US" sz="1600" dirty="0">
                  <a:solidFill>
                    <a:schemeClr val="lt1"/>
                  </a:solidFill>
                  <a:latin typeface="Calibri"/>
                  <a:ea typeface="Calibri"/>
                  <a:cs typeface="Calibri"/>
                  <a:sym typeface="Calibri"/>
                </a:rPr>
                <a:t> ve </a:t>
              </a:r>
              <a:r>
                <a:rPr lang="en-US" sz="1600" dirty="0" err="1">
                  <a:solidFill>
                    <a:schemeClr val="lt1"/>
                  </a:solidFill>
                  <a:latin typeface="Calibri"/>
                  <a:ea typeface="Calibri"/>
                  <a:cs typeface="Calibri"/>
                  <a:sym typeface="Calibri"/>
                </a:rPr>
                <a:t>yinelemeyi</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içeren</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tasarım</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düşüncesinin</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ilkelerini</a:t>
              </a:r>
              <a:r>
                <a:rPr lang="en-US" sz="1600" dirty="0">
                  <a:solidFill>
                    <a:schemeClr val="lt1"/>
                  </a:solidFill>
                  <a:latin typeface="Calibri"/>
                  <a:ea typeface="Calibri"/>
                  <a:cs typeface="Calibri"/>
                  <a:sym typeface="Calibri"/>
                </a:rPr>
                <a:t> </a:t>
              </a:r>
              <a:r>
                <a:rPr lang="en-US" sz="1600" dirty="0" err="1">
                  <a:solidFill>
                    <a:schemeClr val="lt1"/>
                  </a:solidFill>
                  <a:latin typeface="Calibri"/>
                  <a:ea typeface="Calibri"/>
                  <a:cs typeface="Calibri"/>
                  <a:sym typeface="Calibri"/>
                </a:rPr>
                <a:t>benimseyin</a:t>
              </a:r>
              <a:endParaRPr dirty="0"/>
            </a:p>
          </p:txBody>
        </p:sp>
        <p:sp>
          <p:nvSpPr>
            <p:cNvPr id="231" name="Google Shape;231;p8"/>
            <p:cNvSpPr/>
            <p:nvPr/>
          </p:nvSpPr>
          <p:spPr>
            <a:xfrm>
              <a:off x="2950176" y="3840209"/>
              <a:ext cx="244406" cy="244381"/>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5244988" y="2263919"/>
              <a:ext cx="244406" cy="244381"/>
            </a:xfrm>
            <a:prstGeom prst="ellipse">
              <a:avLst/>
            </a:prstGeom>
            <a:solidFill>
              <a:srgbClr val="58A4D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4077059" y="4100305"/>
              <a:ext cx="337070" cy="337582"/>
            </a:xfrm>
            <a:prstGeom prst="ellipse">
              <a:avLst/>
            </a:prstGeom>
            <a:solidFill>
              <a:srgbClr val="56B0D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3018585" y="1374173"/>
              <a:ext cx="244406" cy="244381"/>
            </a:xfrm>
            <a:prstGeom prst="ellipse">
              <a:avLst/>
            </a:prstGeom>
            <a:solidFill>
              <a:srgbClr val="55BA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2249294" y="2772731"/>
              <a:ext cx="244406" cy="244381"/>
            </a:xfrm>
            <a:prstGeom prst="ellipse">
              <a:avLst/>
            </a:prstGeom>
            <a:solidFill>
              <a:srgbClr val="53C5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1070171" y="1580625"/>
              <a:ext cx="1232606" cy="1232746"/>
            </a:xfrm>
            <a:prstGeom prst="ellipse">
              <a:avLst/>
            </a:prstGeom>
            <a:solidFill>
              <a:srgbClr val="52CB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txBox="1"/>
            <p:nvPr/>
          </p:nvSpPr>
          <p:spPr>
            <a:xfrm>
              <a:off x="1250682" y="1761156"/>
              <a:ext cx="871584" cy="87168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Biomimicry</a:t>
              </a:r>
              <a:endParaRPr/>
            </a:p>
          </p:txBody>
        </p:sp>
        <p:sp>
          <p:nvSpPr>
            <p:cNvPr id="238" name="Google Shape;238;p8"/>
            <p:cNvSpPr/>
            <p:nvPr/>
          </p:nvSpPr>
          <p:spPr>
            <a:xfrm>
              <a:off x="3407273" y="1385011"/>
              <a:ext cx="337070" cy="337582"/>
            </a:xfrm>
            <a:prstGeom prst="ellipse">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1186466" y="3174255"/>
              <a:ext cx="609462" cy="609600"/>
            </a:xfrm>
            <a:prstGeom prst="ellipse">
              <a:avLst/>
            </a:prstGeom>
            <a:solidFill>
              <a:srgbClr val="4FC7A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5361284" y="1000827"/>
              <a:ext cx="1232606" cy="1232746"/>
            </a:xfrm>
            <a:prstGeom prst="ellipse">
              <a:avLst/>
            </a:prstGeom>
            <a:solidFill>
              <a:srgbClr val="4DC59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txBox="1"/>
            <p:nvPr/>
          </p:nvSpPr>
          <p:spPr>
            <a:xfrm>
              <a:off x="5541795" y="1181358"/>
              <a:ext cx="871584" cy="871684"/>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err="1">
                  <a:solidFill>
                    <a:schemeClr val="lt1"/>
                  </a:solidFill>
                  <a:latin typeface="Calibri"/>
                  <a:ea typeface="Calibri"/>
                  <a:cs typeface="Calibri"/>
                  <a:sym typeface="Calibri"/>
                </a:rPr>
                <a:t>Sürdürülebilir</a:t>
              </a:r>
              <a:r>
                <a:rPr lang="en-US" sz="1200" dirty="0">
                  <a:solidFill>
                    <a:schemeClr val="lt1"/>
                  </a:solidFill>
                  <a:latin typeface="Calibri"/>
                  <a:ea typeface="Calibri"/>
                  <a:cs typeface="Calibri"/>
                  <a:sym typeface="Calibri"/>
                </a:rPr>
                <a:t> İlham </a:t>
              </a:r>
              <a:r>
                <a:rPr lang="en-US" sz="1200" dirty="0" err="1">
                  <a:solidFill>
                    <a:schemeClr val="lt1"/>
                  </a:solidFill>
                  <a:latin typeface="Calibri"/>
                  <a:ea typeface="Calibri"/>
                  <a:cs typeface="Calibri"/>
                  <a:sym typeface="Calibri"/>
                </a:rPr>
                <a:t>Panoları</a:t>
              </a:r>
              <a:endParaRPr dirty="0"/>
            </a:p>
          </p:txBody>
        </p:sp>
        <p:sp>
          <p:nvSpPr>
            <p:cNvPr id="242" name="Google Shape;242;p8"/>
            <p:cNvSpPr/>
            <p:nvPr/>
          </p:nvSpPr>
          <p:spPr>
            <a:xfrm>
              <a:off x="4810902" y="1851558"/>
              <a:ext cx="337070" cy="337582"/>
            </a:xfrm>
            <a:prstGeom prst="ellipse">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954497" y="3899814"/>
              <a:ext cx="244406" cy="244381"/>
            </a:xfrm>
            <a:prstGeom prst="ellipse">
              <a:avLst/>
            </a:prstGeom>
            <a:solidFill>
              <a:srgbClr val="4BC17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3389859" y="3551936"/>
              <a:ext cx="244406" cy="244381"/>
            </a:xfrm>
            <a:prstGeom prst="ellipse">
              <a:avLst/>
            </a:prstGeom>
            <a:solidFill>
              <a:srgbClr val="49BF7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5940895" y="3130905"/>
              <a:ext cx="1232606" cy="1232746"/>
            </a:xfrm>
            <a:prstGeom prst="ellipse">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txBox="1"/>
            <p:nvPr/>
          </p:nvSpPr>
          <p:spPr>
            <a:xfrm>
              <a:off x="6121406" y="3311436"/>
              <a:ext cx="871584" cy="87168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Disiplinlerarası</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İşbirliği</a:t>
              </a:r>
              <a:endParaRPr dirty="0"/>
            </a:p>
          </p:txBody>
        </p:sp>
        <p:sp>
          <p:nvSpPr>
            <p:cNvPr id="247" name="Google Shape;247;p8"/>
            <p:cNvSpPr/>
            <p:nvPr/>
          </p:nvSpPr>
          <p:spPr>
            <a:xfrm>
              <a:off x="5593253" y="3088098"/>
              <a:ext cx="244406" cy="244381"/>
            </a:xfrm>
            <a:prstGeom prst="ellipse">
              <a:avLst/>
            </a:prstGeom>
            <a:solidFill>
              <a:srgbClr val="47BB5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2402904" y="4185920"/>
              <a:ext cx="1232606" cy="1232746"/>
            </a:xfrm>
            <a:prstGeom prst="ellipse">
              <a:avLst/>
            </a:prstGeom>
            <a:solidFill>
              <a:srgbClr val="46B9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txBox="1"/>
            <p:nvPr/>
          </p:nvSpPr>
          <p:spPr>
            <a:xfrm>
              <a:off x="2583415" y="4366451"/>
              <a:ext cx="871584" cy="87168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050"/>
                <a:buFont typeface="Calibri"/>
                <a:buNone/>
              </a:pPr>
              <a:r>
                <a:rPr lang="en-US" sz="1050" dirty="0" err="1">
                  <a:solidFill>
                    <a:schemeClr val="lt1"/>
                  </a:solidFill>
                  <a:latin typeface="Calibri"/>
                  <a:ea typeface="Calibri"/>
                  <a:cs typeface="Calibri"/>
                  <a:sym typeface="Calibri"/>
                </a:rPr>
                <a:t>Malzeme</a:t>
              </a:r>
              <a:r>
                <a:rPr lang="en-US" sz="1050" dirty="0">
                  <a:solidFill>
                    <a:schemeClr val="lt1"/>
                  </a:solidFill>
                  <a:latin typeface="Calibri"/>
                  <a:ea typeface="Calibri"/>
                  <a:cs typeface="Calibri"/>
                  <a:sym typeface="Calibri"/>
                </a:rPr>
                <a:t> </a:t>
              </a:r>
              <a:r>
                <a:rPr lang="en-US" sz="1050" dirty="0" err="1">
                  <a:solidFill>
                    <a:schemeClr val="lt1"/>
                  </a:solidFill>
                  <a:latin typeface="Calibri"/>
                  <a:ea typeface="Calibri"/>
                  <a:cs typeface="Calibri"/>
                  <a:sym typeface="Calibri"/>
                </a:rPr>
                <a:t>Araştırması</a:t>
              </a:r>
              <a:endParaRPr dirty="0"/>
            </a:p>
          </p:txBody>
        </p:sp>
        <p:sp>
          <p:nvSpPr>
            <p:cNvPr id="250" name="Google Shape;250;p8"/>
            <p:cNvSpPr/>
            <p:nvPr/>
          </p:nvSpPr>
          <p:spPr>
            <a:xfrm>
              <a:off x="3503667" y="4144196"/>
              <a:ext cx="244406" cy="244381"/>
            </a:xfrm>
            <a:prstGeom prst="ellipse">
              <a:avLst/>
            </a:prstGeom>
            <a:solidFill>
              <a:srgbClr val="4FB5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3578295" y="0"/>
              <a:ext cx="1232606" cy="1232746"/>
            </a:xfrm>
            <a:prstGeom prst="ellipse">
              <a:avLst/>
            </a:prstGeom>
            <a:solidFill>
              <a:srgbClr val="5AB2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txBox="1"/>
            <p:nvPr/>
          </p:nvSpPr>
          <p:spPr>
            <a:xfrm>
              <a:off x="3744343" y="355291"/>
              <a:ext cx="839113" cy="678048"/>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dirty="0" err="1">
                  <a:solidFill>
                    <a:schemeClr val="lt1"/>
                  </a:solidFill>
                  <a:latin typeface="Calibri"/>
                  <a:ea typeface="Calibri"/>
                  <a:cs typeface="Calibri"/>
                  <a:sym typeface="Calibri"/>
                </a:rPr>
                <a:t>Ayakkabı</a:t>
              </a:r>
              <a:r>
                <a:rPr lang="en-US" sz="1000" dirty="0">
                  <a:solidFill>
                    <a:schemeClr val="lt1"/>
                  </a:solidFill>
                  <a:latin typeface="Calibri"/>
                  <a:ea typeface="Calibri"/>
                  <a:cs typeface="Calibri"/>
                  <a:sym typeface="Calibri"/>
                </a:rPr>
                <a:t> </a:t>
              </a:r>
              <a:r>
                <a:rPr lang="en-US" sz="1000" dirty="0" err="1">
                  <a:solidFill>
                    <a:schemeClr val="lt1"/>
                  </a:solidFill>
                  <a:latin typeface="Calibri"/>
                  <a:ea typeface="Calibri"/>
                  <a:cs typeface="Calibri"/>
                  <a:sym typeface="Calibri"/>
                </a:rPr>
                <a:t>tasarımınızın</a:t>
              </a:r>
              <a:r>
                <a:rPr lang="en-US" sz="1000" dirty="0">
                  <a:solidFill>
                    <a:schemeClr val="lt1"/>
                  </a:solidFill>
                  <a:latin typeface="Calibri"/>
                  <a:ea typeface="Calibri"/>
                  <a:cs typeface="Calibri"/>
                  <a:sym typeface="Calibri"/>
                </a:rPr>
                <a:t> </a:t>
              </a:r>
              <a:r>
                <a:rPr lang="en-US" sz="1000" dirty="0" err="1">
                  <a:solidFill>
                    <a:schemeClr val="lt1"/>
                  </a:solidFill>
                  <a:latin typeface="Calibri"/>
                  <a:ea typeface="Calibri"/>
                  <a:cs typeface="Calibri"/>
                  <a:sym typeface="Calibri"/>
                </a:rPr>
                <a:t>etik</a:t>
              </a:r>
              <a:r>
                <a:rPr lang="en-US" sz="1000" dirty="0">
                  <a:solidFill>
                    <a:schemeClr val="lt1"/>
                  </a:solidFill>
                  <a:latin typeface="Calibri"/>
                  <a:ea typeface="Calibri"/>
                  <a:cs typeface="Calibri"/>
                  <a:sym typeface="Calibri"/>
                </a:rPr>
                <a:t> ve </a:t>
              </a:r>
              <a:r>
                <a:rPr lang="en-US" sz="1000" dirty="0" err="1">
                  <a:solidFill>
                    <a:schemeClr val="lt1"/>
                  </a:solidFill>
                  <a:latin typeface="Calibri"/>
                  <a:ea typeface="Calibri"/>
                  <a:cs typeface="Calibri"/>
                  <a:sym typeface="Calibri"/>
                </a:rPr>
                <a:t>sürdürülebilir</a:t>
              </a:r>
              <a:r>
                <a:rPr lang="en-US" sz="1000" dirty="0">
                  <a:solidFill>
                    <a:schemeClr val="lt1"/>
                  </a:solidFill>
                  <a:latin typeface="Calibri"/>
                  <a:ea typeface="Calibri"/>
                  <a:cs typeface="Calibri"/>
                  <a:sym typeface="Calibri"/>
                </a:rPr>
                <a:t> </a:t>
              </a:r>
              <a:r>
                <a:rPr lang="en-US" sz="1000" dirty="0" err="1">
                  <a:solidFill>
                    <a:schemeClr val="lt1"/>
                  </a:solidFill>
                  <a:latin typeface="Calibri"/>
                  <a:ea typeface="Calibri"/>
                  <a:cs typeface="Calibri"/>
                  <a:sym typeface="Calibri"/>
                </a:rPr>
                <a:t>yönlerini</a:t>
              </a:r>
              <a:r>
                <a:rPr lang="en-US" sz="1000" dirty="0">
                  <a:solidFill>
                    <a:schemeClr val="lt1"/>
                  </a:solidFill>
                  <a:latin typeface="Calibri"/>
                  <a:ea typeface="Calibri"/>
                  <a:cs typeface="Calibri"/>
                  <a:sym typeface="Calibri"/>
                </a:rPr>
                <a:t> </a:t>
              </a:r>
              <a:r>
                <a:rPr lang="en-US" sz="1000" dirty="0" err="1">
                  <a:solidFill>
                    <a:schemeClr val="lt1"/>
                  </a:solidFill>
                  <a:latin typeface="Calibri"/>
                  <a:ea typeface="Calibri"/>
                  <a:cs typeface="Calibri"/>
                  <a:sym typeface="Calibri"/>
                </a:rPr>
                <a:t>iletmek</a:t>
              </a:r>
              <a:r>
                <a:rPr lang="en-US" sz="1000" dirty="0">
                  <a:solidFill>
                    <a:schemeClr val="lt1"/>
                  </a:solidFill>
                  <a:latin typeface="Calibri"/>
                  <a:ea typeface="Calibri"/>
                  <a:cs typeface="Calibri"/>
                  <a:sym typeface="Calibri"/>
                </a:rPr>
                <a:t> </a:t>
              </a:r>
              <a:r>
                <a:rPr lang="en-US" sz="1000" dirty="0" err="1">
                  <a:solidFill>
                    <a:schemeClr val="lt1"/>
                  </a:solidFill>
                  <a:latin typeface="Calibri"/>
                  <a:ea typeface="Calibri"/>
                  <a:cs typeface="Calibri"/>
                  <a:sym typeface="Calibri"/>
                </a:rPr>
                <a:t>için</a:t>
              </a:r>
              <a:r>
                <a:rPr lang="en-US" sz="1000" dirty="0">
                  <a:solidFill>
                    <a:schemeClr val="lt1"/>
                  </a:solidFill>
                  <a:latin typeface="Calibri"/>
                  <a:ea typeface="Calibri"/>
                  <a:cs typeface="Calibri"/>
                  <a:sym typeface="Calibri"/>
                </a:rPr>
                <a:t> </a:t>
              </a:r>
              <a:r>
                <a:rPr lang="en-US" sz="1000" dirty="0" err="1">
                  <a:solidFill>
                    <a:schemeClr val="lt1"/>
                  </a:solidFill>
                  <a:latin typeface="Calibri"/>
                  <a:ea typeface="Calibri"/>
                  <a:cs typeface="Calibri"/>
                  <a:sym typeface="Calibri"/>
                </a:rPr>
                <a:t>hikaye</a:t>
              </a:r>
              <a:r>
                <a:rPr lang="en-US" sz="1000" dirty="0">
                  <a:solidFill>
                    <a:schemeClr val="lt1"/>
                  </a:solidFill>
                  <a:latin typeface="Calibri"/>
                  <a:ea typeface="Calibri"/>
                  <a:cs typeface="Calibri"/>
                  <a:sym typeface="Calibri"/>
                </a:rPr>
                <a:t> </a:t>
              </a:r>
              <a:r>
                <a:rPr lang="en-US" sz="1000" dirty="0" err="1">
                  <a:solidFill>
                    <a:schemeClr val="lt1"/>
                  </a:solidFill>
                  <a:latin typeface="Calibri"/>
                  <a:ea typeface="Calibri"/>
                  <a:cs typeface="Calibri"/>
                  <a:sym typeface="Calibri"/>
                </a:rPr>
                <a:t>anlatımını</a:t>
              </a:r>
              <a:r>
                <a:rPr lang="en-US" sz="1000" dirty="0">
                  <a:solidFill>
                    <a:schemeClr val="lt1"/>
                  </a:solidFill>
                  <a:latin typeface="Calibri"/>
                  <a:ea typeface="Calibri"/>
                  <a:cs typeface="Calibri"/>
                  <a:sym typeface="Calibri"/>
                </a:rPr>
                <a:t> </a:t>
              </a:r>
              <a:r>
                <a:rPr lang="en-US" sz="1000" dirty="0" err="1">
                  <a:solidFill>
                    <a:schemeClr val="lt1"/>
                  </a:solidFill>
                  <a:latin typeface="Calibri"/>
                  <a:ea typeface="Calibri"/>
                  <a:cs typeface="Calibri"/>
                  <a:sym typeface="Calibri"/>
                </a:rPr>
                <a:t>kullanın</a:t>
              </a:r>
              <a:endParaRPr dirty="0"/>
            </a:p>
          </p:txBody>
        </p:sp>
        <p:sp>
          <p:nvSpPr>
            <p:cNvPr id="253" name="Google Shape;253;p8"/>
            <p:cNvSpPr/>
            <p:nvPr/>
          </p:nvSpPr>
          <p:spPr>
            <a:xfrm>
              <a:off x="2058371" y="1336243"/>
              <a:ext cx="244406" cy="244381"/>
            </a:xfrm>
            <a:prstGeom prst="ellipse">
              <a:avLst/>
            </a:prstGeom>
            <a:solidFill>
              <a:srgbClr val="65AE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4904187" y="303445"/>
              <a:ext cx="244406" cy="244381"/>
            </a:xfrm>
            <a:prstGeom prst="ellipse">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8"/>
          <p:cNvGrpSpPr/>
          <p:nvPr/>
        </p:nvGrpSpPr>
        <p:grpSpPr>
          <a:xfrm>
            <a:off x="1029475" y="3244885"/>
            <a:ext cx="4971472" cy="2831618"/>
            <a:chOff x="0" y="545554"/>
            <a:chExt cx="4971472" cy="2831618"/>
          </a:xfrm>
        </p:grpSpPr>
        <p:sp>
          <p:nvSpPr>
            <p:cNvPr id="256" name="Google Shape;256;p8"/>
            <p:cNvSpPr/>
            <p:nvPr/>
          </p:nvSpPr>
          <p:spPr>
            <a:xfrm>
              <a:off x="850121" y="655987"/>
              <a:ext cx="2423593" cy="2423865"/>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txBox="1"/>
            <p:nvPr/>
          </p:nvSpPr>
          <p:spPr>
            <a:xfrm>
              <a:off x="1205048" y="1010954"/>
              <a:ext cx="1713739" cy="171393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dirty="0" err="1">
                  <a:solidFill>
                    <a:schemeClr val="lt1"/>
                  </a:solidFill>
                  <a:latin typeface="Calibri"/>
                  <a:ea typeface="Calibri"/>
                  <a:cs typeface="Calibri"/>
                  <a:sym typeface="Calibri"/>
                </a:rPr>
                <a:t>Tüketici</a:t>
              </a:r>
              <a:r>
                <a:rPr lang="en-US" sz="1800" dirty="0">
                  <a:solidFill>
                    <a:schemeClr val="lt1"/>
                  </a:solidFill>
                  <a:latin typeface="Calibri"/>
                  <a:ea typeface="Calibri"/>
                  <a:cs typeface="Calibri"/>
                  <a:sym typeface="Calibri"/>
                </a:rPr>
                <a:t> </a:t>
              </a:r>
              <a:r>
                <a:rPr lang="en-US" sz="1800" dirty="0" err="1">
                  <a:solidFill>
                    <a:schemeClr val="lt1"/>
                  </a:solidFill>
                  <a:latin typeface="Calibri"/>
                  <a:ea typeface="Calibri"/>
                  <a:cs typeface="Calibri"/>
                  <a:sym typeface="Calibri"/>
                </a:rPr>
                <a:t>Katılımı</a:t>
              </a:r>
              <a:endParaRPr dirty="0"/>
            </a:p>
          </p:txBody>
        </p:sp>
        <p:sp>
          <p:nvSpPr>
            <p:cNvPr id="258" name="Google Shape;258;p8"/>
            <p:cNvSpPr/>
            <p:nvPr/>
          </p:nvSpPr>
          <p:spPr>
            <a:xfrm>
              <a:off x="2233185" y="545554"/>
              <a:ext cx="269453" cy="269570"/>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1595345" y="2899761"/>
              <a:ext cx="195378" cy="195381"/>
            </a:xfrm>
            <a:prstGeom prst="ellipse">
              <a:avLst/>
            </a:prstGeom>
            <a:solidFill>
              <a:srgbClr val="57A8D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3429819" y="1639691"/>
              <a:ext cx="195378" cy="195381"/>
            </a:xfrm>
            <a:prstGeom prst="ellipse">
              <a:avLst/>
            </a:prstGeom>
            <a:solidFill>
              <a:srgbClr val="55B6D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a:off x="2496176" y="3107602"/>
              <a:ext cx="269453" cy="269570"/>
            </a:xfrm>
            <a:prstGeom prst="ellipse">
              <a:avLst/>
            </a:prstGeom>
            <a:solidFill>
              <a:srgbClr val="52C4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8"/>
            <p:cNvSpPr/>
            <p:nvPr/>
          </p:nvSpPr>
          <p:spPr>
            <a:xfrm>
              <a:off x="1650031" y="928672"/>
              <a:ext cx="195378" cy="195381"/>
            </a:xfrm>
            <a:prstGeom prst="ellipse">
              <a:avLst/>
            </a:prstGeom>
            <a:solidFill>
              <a:srgbClr val="51CB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p:nvPr/>
          </p:nvSpPr>
          <p:spPr>
            <a:xfrm>
              <a:off x="1035060" y="2046312"/>
              <a:ext cx="195378" cy="195381"/>
            </a:xfrm>
            <a:prstGeom prst="ellipse">
              <a:avLst/>
            </a:prstGeom>
            <a:solidFill>
              <a:srgbClr val="4FC8B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92469" y="1093472"/>
              <a:ext cx="985345" cy="985120"/>
            </a:xfrm>
            <a:prstGeom prst="ellipse">
              <a:avLst/>
            </a:prstGeom>
            <a:solidFill>
              <a:srgbClr val="4DC69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txBox="1"/>
            <p:nvPr/>
          </p:nvSpPr>
          <p:spPr>
            <a:xfrm>
              <a:off x="236769" y="1237739"/>
              <a:ext cx="696745" cy="69658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dirty="0" err="1">
                  <a:solidFill>
                    <a:schemeClr val="lt1"/>
                  </a:solidFill>
                  <a:latin typeface="Calibri"/>
                  <a:ea typeface="Calibri"/>
                  <a:cs typeface="Calibri"/>
                  <a:sym typeface="Calibri"/>
                </a:rPr>
                <a:t>Sürdürülebilir</a:t>
              </a:r>
              <a:r>
                <a:rPr lang="en-US" sz="1000" dirty="0">
                  <a:solidFill>
                    <a:schemeClr val="lt1"/>
                  </a:solidFill>
                  <a:latin typeface="Calibri"/>
                  <a:ea typeface="Calibri"/>
                  <a:cs typeface="Calibri"/>
                  <a:sym typeface="Calibri"/>
                </a:rPr>
                <a:t> </a:t>
              </a:r>
              <a:r>
                <a:rPr lang="en-US" sz="1000" dirty="0" err="1">
                  <a:solidFill>
                    <a:schemeClr val="lt1"/>
                  </a:solidFill>
                  <a:latin typeface="Calibri"/>
                  <a:ea typeface="Calibri"/>
                  <a:cs typeface="Calibri"/>
                  <a:sym typeface="Calibri"/>
                </a:rPr>
                <a:t>Estetik</a:t>
              </a:r>
              <a:endParaRPr dirty="0"/>
            </a:p>
          </p:txBody>
        </p:sp>
        <p:sp>
          <p:nvSpPr>
            <p:cNvPr id="266" name="Google Shape;266;p8"/>
            <p:cNvSpPr/>
            <p:nvPr/>
          </p:nvSpPr>
          <p:spPr>
            <a:xfrm>
              <a:off x="1960748" y="937167"/>
              <a:ext cx="269453" cy="269570"/>
            </a:xfrm>
            <a:prstGeom prst="ellipse">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a:off x="185435" y="2367417"/>
              <a:ext cx="487204" cy="487321"/>
            </a:xfrm>
            <a:prstGeom prst="ellipse">
              <a:avLst/>
            </a:prstGeom>
            <a:solidFill>
              <a:srgbClr val="4AC1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3522785" y="629936"/>
              <a:ext cx="985345" cy="985120"/>
            </a:xfrm>
            <a:prstGeom prst="ellipse">
              <a:avLst/>
            </a:prstGeom>
            <a:solidFill>
              <a:srgbClr val="48BE6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txBox="1"/>
            <p:nvPr/>
          </p:nvSpPr>
          <p:spPr>
            <a:xfrm>
              <a:off x="3667085" y="774203"/>
              <a:ext cx="696745" cy="69658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dirty="0" err="1">
                  <a:solidFill>
                    <a:schemeClr val="lt1"/>
                  </a:solidFill>
                  <a:latin typeface="Calibri"/>
                  <a:ea typeface="Calibri"/>
                  <a:cs typeface="Calibri"/>
                  <a:sym typeface="Calibri"/>
                </a:rPr>
                <a:t>Sürdürülebilir</a:t>
              </a:r>
              <a:r>
                <a:rPr lang="en-US" sz="1000" dirty="0">
                  <a:solidFill>
                    <a:schemeClr val="lt1"/>
                  </a:solidFill>
                  <a:latin typeface="Calibri"/>
                  <a:ea typeface="Calibri"/>
                  <a:cs typeface="Calibri"/>
                  <a:sym typeface="Calibri"/>
                </a:rPr>
                <a:t> </a:t>
              </a:r>
              <a:r>
                <a:rPr lang="en-US" sz="1000" dirty="0" err="1">
                  <a:solidFill>
                    <a:schemeClr val="lt1"/>
                  </a:solidFill>
                  <a:latin typeface="Calibri"/>
                  <a:ea typeface="Calibri"/>
                  <a:cs typeface="Calibri"/>
                  <a:sym typeface="Calibri"/>
                </a:rPr>
                <a:t>Ambalaj</a:t>
              </a:r>
              <a:r>
                <a:rPr lang="en-US" sz="1000" dirty="0">
                  <a:solidFill>
                    <a:schemeClr val="lt1"/>
                  </a:solidFill>
                  <a:latin typeface="Calibri"/>
                  <a:ea typeface="Calibri"/>
                  <a:cs typeface="Calibri"/>
                  <a:sym typeface="Calibri"/>
                </a:rPr>
                <a:t> </a:t>
              </a:r>
              <a:r>
                <a:rPr lang="en-US" sz="1000" dirty="0" err="1">
                  <a:solidFill>
                    <a:schemeClr val="lt1"/>
                  </a:solidFill>
                  <a:latin typeface="Calibri"/>
                  <a:ea typeface="Calibri"/>
                  <a:cs typeface="Calibri"/>
                  <a:sym typeface="Calibri"/>
                </a:rPr>
                <a:t>Tasarımı</a:t>
              </a:r>
              <a:endParaRPr dirty="0"/>
            </a:p>
          </p:txBody>
        </p:sp>
        <p:sp>
          <p:nvSpPr>
            <p:cNvPr id="270" name="Google Shape;270;p8"/>
            <p:cNvSpPr/>
            <p:nvPr/>
          </p:nvSpPr>
          <p:spPr>
            <a:xfrm>
              <a:off x="3082810" y="1310091"/>
              <a:ext cx="269453" cy="269570"/>
            </a:xfrm>
            <a:prstGeom prst="ellipse">
              <a:avLst/>
            </a:prstGeom>
            <a:solidFill>
              <a:srgbClr val="46BC5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0" y="2947333"/>
              <a:ext cx="195378" cy="195381"/>
            </a:xfrm>
            <a:prstGeom prst="ellipse">
              <a:avLst/>
            </a:prstGeom>
            <a:solidFill>
              <a:srgbClr val="45B9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1946828" y="2669268"/>
              <a:ext cx="195378" cy="195381"/>
            </a:xfrm>
            <a:prstGeom prst="ellipse">
              <a:avLst/>
            </a:prstGeom>
            <a:solidFill>
              <a:srgbClr val="55B4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3986127" y="2332871"/>
              <a:ext cx="985345" cy="985120"/>
            </a:xfrm>
            <a:prstGeom prst="ellipse">
              <a:avLst/>
            </a:prstGeom>
            <a:solidFill>
              <a:srgbClr val="62B0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txBox="1"/>
            <p:nvPr/>
          </p:nvSpPr>
          <p:spPr>
            <a:xfrm>
              <a:off x="4130427" y="2477138"/>
              <a:ext cx="696745" cy="69658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dirty="0" err="1">
                  <a:solidFill>
                    <a:schemeClr val="lt1"/>
                  </a:solidFill>
                  <a:latin typeface="Calibri"/>
                  <a:ea typeface="Calibri"/>
                  <a:cs typeface="Calibri"/>
                  <a:sym typeface="Calibri"/>
                </a:rPr>
                <a:t>Şakacı</a:t>
              </a:r>
              <a:r>
                <a:rPr lang="en-US" sz="1100" dirty="0">
                  <a:solidFill>
                    <a:schemeClr val="lt1"/>
                  </a:solidFill>
                  <a:latin typeface="Calibri"/>
                  <a:ea typeface="Calibri"/>
                  <a:cs typeface="Calibri"/>
                  <a:sym typeface="Calibri"/>
                </a:rPr>
                <a:t> </a:t>
              </a:r>
              <a:r>
                <a:rPr lang="en-US" sz="1100" dirty="0" err="1">
                  <a:solidFill>
                    <a:schemeClr val="lt1"/>
                  </a:solidFill>
                  <a:latin typeface="Calibri"/>
                  <a:ea typeface="Calibri"/>
                  <a:cs typeface="Calibri"/>
                  <a:sym typeface="Calibri"/>
                </a:rPr>
                <a:t>Deneyler</a:t>
              </a:r>
              <a:endParaRPr dirty="0"/>
            </a:p>
          </p:txBody>
        </p:sp>
        <p:sp>
          <p:nvSpPr>
            <p:cNvPr id="275" name="Google Shape;275;p8"/>
            <p:cNvSpPr/>
            <p:nvPr/>
          </p:nvSpPr>
          <p:spPr>
            <a:xfrm>
              <a:off x="3708221" y="2298326"/>
              <a:ext cx="195378" cy="195381"/>
            </a:xfrm>
            <a:prstGeom prst="ellipse">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9"/>
          <p:cNvPicPr preferRelativeResize="0"/>
          <p:nvPr/>
        </p:nvPicPr>
        <p:blipFill rotWithShape="1">
          <a:blip r:embed="rId3">
            <a:alphaModFix/>
          </a:blip>
          <a:srcRect l="19149" r="52846" b="47657"/>
          <a:stretch/>
        </p:blipFill>
        <p:spPr>
          <a:xfrm>
            <a:off x="8777591" y="-17424"/>
            <a:ext cx="3414409" cy="3598824"/>
          </a:xfrm>
          <a:prstGeom prst="rect">
            <a:avLst/>
          </a:prstGeom>
          <a:noFill/>
          <a:ln>
            <a:noFill/>
          </a:ln>
        </p:spPr>
      </p:pic>
      <p:grpSp>
        <p:nvGrpSpPr>
          <p:cNvPr id="282" name="Google Shape;282;p9"/>
          <p:cNvGrpSpPr/>
          <p:nvPr/>
        </p:nvGrpSpPr>
        <p:grpSpPr>
          <a:xfrm flipH="1">
            <a:off x="0" y="126744"/>
            <a:ext cx="8439814" cy="890747"/>
            <a:chOff x="2977130" y="297492"/>
            <a:chExt cx="8439814" cy="890747"/>
          </a:xfrm>
        </p:grpSpPr>
        <p:pic>
          <p:nvPicPr>
            <p:cNvPr id="283" name="Google Shape;283;p9"/>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284" name="Google Shape;284;p9"/>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u="none" strike="noStrike" cap="none" dirty="0">
                  <a:solidFill>
                    <a:srgbClr val="2D5693"/>
                  </a:solidFill>
                  <a:latin typeface="Arimo"/>
                  <a:ea typeface="Arimo"/>
                  <a:cs typeface="Arimo"/>
                  <a:sym typeface="Arimo"/>
                </a:rPr>
                <a:t>SHO</a:t>
              </a:r>
              <a:r>
                <a:rPr lang="en-US" sz="1200" dirty="0">
                  <a:solidFill>
                    <a:srgbClr val="2D5693"/>
                  </a:solidFill>
                  <a:latin typeface="Arimo"/>
                  <a:ea typeface="Arimo"/>
                  <a:cs typeface="Arimo"/>
                  <a:sym typeface="Arimo"/>
                </a:rPr>
                <a:t>E</a:t>
              </a:r>
              <a:r>
                <a:rPr lang="en-US" sz="1200" b="0" i="0" u="none" strike="noStrike" cap="none" dirty="0">
                  <a:solidFill>
                    <a:srgbClr val="2D5693"/>
                  </a:solidFill>
                  <a:latin typeface="Arimo"/>
                  <a:ea typeface="Arimo"/>
                  <a:cs typeface="Arimo"/>
                  <a:sym typeface="Arimo"/>
                </a:rPr>
                <a:t>DES – </a:t>
              </a:r>
              <a:r>
                <a:rPr lang="en-US" sz="1200" b="0" i="0" u="none" strike="noStrike" cap="none" dirty="0" err="1">
                  <a:solidFill>
                    <a:srgbClr val="2D5693"/>
                  </a:solidFill>
                  <a:latin typeface="Arimo"/>
                  <a:ea typeface="Arimo"/>
                  <a:cs typeface="Arimo"/>
                  <a:sym typeface="Arimo"/>
                </a:rPr>
                <a:t>Döngüsel</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ekonominin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ortaya</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çıkan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taleplerine</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uygun</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sürdürülebilir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ürünler</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için</a:t>
              </a:r>
              <a:r>
                <a:rPr lang="en-US" sz="1200" b="0" i="0" u="none" strike="noStrike" cap="none" dirty="0">
                  <a:solidFill>
                    <a:srgbClr val="2D5693"/>
                  </a:solidFill>
                  <a:latin typeface="Arimo"/>
                  <a:ea typeface="Arimo"/>
                  <a:cs typeface="Arimo"/>
                  <a:sym typeface="Arimo"/>
                </a:rPr>
                <a:t> yeni </a:t>
              </a:r>
              <a:r>
                <a:rPr lang="en-US" sz="1200" b="0" i="0" u="none" strike="noStrike" cap="none" dirty="0" err="1">
                  <a:solidFill>
                    <a:srgbClr val="2D5693"/>
                  </a:solidFill>
                  <a:latin typeface="Arimo"/>
                  <a:ea typeface="Arimo"/>
                  <a:cs typeface="Arimo"/>
                  <a:sym typeface="Arimo"/>
                </a:rPr>
                <a:t>ayakkabı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tasarımcısı</a:t>
              </a:r>
              <a:r>
                <a:rPr lang="en-US" sz="1200" b="0" i="0" u="none" strike="noStrike" cap="none" dirty="0">
                  <a:solidFill>
                    <a:srgbClr val="2D5693"/>
                  </a:solidFill>
                  <a:latin typeface="Arimo"/>
                  <a:ea typeface="Arimo"/>
                  <a:cs typeface="Arimo"/>
                  <a:sym typeface="Arimo"/>
                </a:rPr>
                <a:t> </a:t>
              </a:r>
              <a:r>
                <a:rPr lang="en-US" sz="1200" b="0" i="0" u="none" strike="noStrike" cap="none" dirty="0" err="1">
                  <a:solidFill>
                    <a:srgbClr val="2D5693"/>
                  </a:solidFill>
                  <a:latin typeface="Arimo"/>
                  <a:ea typeface="Arimo"/>
                  <a:cs typeface="Arimo"/>
                  <a:sym typeface="Arimo"/>
                </a:rPr>
                <a:t>yeterlilikleri</a:t>
              </a:r>
              <a:endParaRPr lang="en-US" sz="1200" b="0" i="0" u="none" strike="noStrike" cap="none" dirty="0">
                <a:solidFill>
                  <a:srgbClr val="2D5693"/>
                </a:solidFill>
                <a:latin typeface="Arimo"/>
                <a:ea typeface="Arimo"/>
                <a:cs typeface="Arimo"/>
                <a:sym typeface="Arimo"/>
              </a:endParaRPr>
            </a:p>
          </p:txBody>
        </p:sp>
      </p:grpSp>
      <p:pic>
        <p:nvPicPr>
          <p:cNvPr id="285" name="Google Shape;285;p9"/>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286" name="Google Shape;286;p9"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9"/>
          <p:cNvSpPr txBox="1"/>
          <p:nvPr/>
        </p:nvSpPr>
        <p:spPr>
          <a:xfrm>
            <a:off x="470647" y="2644197"/>
            <a:ext cx="7845328" cy="2594009"/>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Bu </a:t>
            </a:r>
            <a:r>
              <a:rPr lang="en-US" sz="1800" dirty="0" err="1">
                <a:solidFill>
                  <a:schemeClr val="dk1"/>
                </a:solidFill>
                <a:latin typeface="Calibri"/>
                <a:ea typeface="Calibri"/>
                <a:cs typeface="Calibri"/>
                <a:sym typeface="Calibri"/>
              </a:rPr>
              <a:t>aşamalar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nihai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ürünün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sürdürülebilirlik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hedeflerine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ulaşmasını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sağlarken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konseptlerini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malzemeleri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üretim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süreçlerini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iyileştirmeye</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doğrulamaya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yardımcı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olur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Prototip</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malzemelerin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tasarımının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sürdürülebilirlik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hedefleriyle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uyumlu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olduğundan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emin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olun</a:t>
            </a:r>
            <a:r>
              <a:rPr lang="en-US" sz="1800" dirty="0">
                <a:solidFill>
                  <a:schemeClr val="dk1"/>
                </a:solidFill>
                <a:latin typeface="Calibri"/>
                <a:ea typeface="Calibri"/>
                <a:cs typeface="Calibri"/>
                <a:sym typeface="Calibri"/>
              </a:rPr>
              <a:t>.</a:t>
            </a:r>
          </a:p>
          <a:p>
            <a:pPr marL="0" marR="0" lvl="0" indent="0" algn="just" rtl="0">
              <a:lnSpc>
                <a:spcPct val="150000"/>
              </a:lnSpc>
              <a:spcBef>
                <a:spcPts val="0"/>
              </a:spcBef>
              <a:spcAft>
                <a:spcPts val="0"/>
              </a:spcAft>
              <a:buClr>
                <a:schemeClr val="dk1"/>
              </a:buClr>
              <a:buSzPts val="1800"/>
              <a:buFont typeface="Arial"/>
              <a:buNone/>
            </a:pPr>
            <a:r>
              <a:rPr lang="en-US" sz="1800" dirty="0">
                <a:solidFill>
                  <a:schemeClr val="dk1"/>
                </a:solidFill>
                <a:latin typeface="Calibri"/>
                <a:ea typeface="Calibri"/>
                <a:cs typeface="Calibri"/>
                <a:sym typeface="Calibri"/>
              </a:rPr>
              <a:t>Bu </a:t>
            </a:r>
            <a:r>
              <a:rPr lang="en-US" sz="1800" dirty="0" err="1">
                <a:solidFill>
                  <a:schemeClr val="dk1"/>
                </a:solidFill>
                <a:latin typeface="Calibri"/>
                <a:ea typeface="Calibri"/>
                <a:cs typeface="Calibri"/>
                <a:sym typeface="Calibri"/>
              </a:rPr>
              <a:t>prototipler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sürdürülebilir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ayakkabı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tasarım</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konseptlerinin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uygulanabilirliğini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işlevselliğini</a:t>
            </a:r>
            <a:r>
              <a:rPr lang="en-US" sz="1800" dirty="0">
                <a:solidFill>
                  <a:schemeClr val="dk1"/>
                </a:solidFill>
                <a:latin typeface="Calibri"/>
                <a:ea typeface="Calibri"/>
                <a:cs typeface="Calibri"/>
                <a:sym typeface="Calibri"/>
              </a:rPr>
              <a:t> ve </a:t>
            </a:r>
            <a:r>
              <a:rPr lang="en-US" sz="1800" dirty="0" err="1">
                <a:solidFill>
                  <a:schemeClr val="dk1"/>
                </a:solidFill>
                <a:latin typeface="Calibri"/>
                <a:ea typeface="Calibri"/>
                <a:cs typeface="Calibri"/>
                <a:sym typeface="Calibri"/>
              </a:rPr>
              <a:t>estetiğini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değerlendirmek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için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önemlidir</a:t>
            </a:r>
            <a:r>
              <a:rPr lang="en-US" sz="1800" dirty="0">
                <a:solidFill>
                  <a:schemeClr val="dk1"/>
                </a:solidFill>
                <a:latin typeface="Calibri"/>
                <a:ea typeface="Calibri"/>
                <a:cs typeface="Calibri"/>
                <a:sym typeface="Calibri"/>
              </a:rPr>
              <a:t>.</a:t>
            </a:r>
            <a:endParaRPr dirty="0"/>
          </a:p>
        </p:txBody>
      </p:sp>
      <p:sp>
        <p:nvSpPr>
          <p:cNvPr id="288" name="Google Shape;288;p9"/>
          <p:cNvSpPr txBox="1"/>
          <p:nvPr/>
        </p:nvSpPr>
        <p:spPr>
          <a:xfrm>
            <a:off x="672620" y="2094208"/>
            <a:ext cx="5897998"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dirty="0">
                <a:solidFill>
                  <a:srgbClr val="2F5496"/>
                </a:solidFill>
                <a:latin typeface="Josefin Sans"/>
                <a:ea typeface="Josefin Sans"/>
                <a:cs typeface="Josefin Sans"/>
                <a:sym typeface="Josefin Sans"/>
              </a:rPr>
              <a:t>2.3 </a:t>
            </a:r>
            <a:r>
              <a:rPr lang="en-US" sz="2400" b="1" dirty="0" err="1">
                <a:solidFill>
                  <a:srgbClr val="2F5496"/>
                </a:solidFill>
                <a:latin typeface="Josefin Sans"/>
                <a:ea typeface="Josefin Sans"/>
                <a:cs typeface="Josefin Sans"/>
                <a:sym typeface="Josefin Sans"/>
              </a:rPr>
              <a:t>Tasarım</a:t>
            </a:r>
            <a:r>
              <a:rPr lang="en-US" sz="2400" b="1" dirty="0">
                <a:solidFill>
                  <a:srgbClr val="2F5496"/>
                </a:solidFill>
                <a:latin typeface="Josefin Sans"/>
                <a:ea typeface="Josefin Sans"/>
                <a:cs typeface="Josefin Sans"/>
                <a:sym typeface="Josefin Sans"/>
              </a:rPr>
              <a:t> </a:t>
            </a:r>
            <a:r>
              <a:rPr lang="en-US" sz="2400" b="1" dirty="0" err="1">
                <a:solidFill>
                  <a:srgbClr val="2F5496"/>
                </a:solidFill>
                <a:latin typeface="Josefin Sans"/>
                <a:ea typeface="Josefin Sans"/>
                <a:cs typeface="Josefin Sans"/>
                <a:sym typeface="Josefin Sans"/>
              </a:rPr>
              <a:t>Prototipleme</a:t>
            </a:r>
            <a:r>
              <a:rPr lang="en-US" sz="2400" b="1" dirty="0">
                <a:solidFill>
                  <a:srgbClr val="2F5496"/>
                </a:solidFill>
                <a:latin typeface="Josefin Sans"/>
                <a:ea typeface="Josefin Sans"/>
                <a:cs typeface="Josefin Sans"/>
                <a:sym typeface="Josefin Sans"/>
              </a:rPr>
              <a:t> ve Test</a:t>
            </a:r>
            <a:endParaRPr sz="2400" b="1" dirty="0">
              <a:solidFill>
                <a:srgbClr val="2F5496"/>
              </a:solidFill>
              <a:latin typeface="Josefin Sans"/>
              <a:ea typeface="Josefin Sans"/>
              <a:cs typeface="Josefin Sans"/>
              <a:sym typeface="Josefin Sans"/>
            </a:endParaRPr>
          </a:p>
        </p:txBody>
      </p:sp>
      <p:pic>
        <p:nvPicPr>
          <p:cNvPr id="289" name="Google Shape;289;p9"/>
          <p:cNvPicPr preferRelativeResize="0"/>
          <p:nvPr/>
        </p:nvPicPr>
        <p:blipFill rotWithShape="1">
          <a:blip r:embed="rId3">
            <a:alphaModFix/>
          </a:blip>
          <a:srcRect l="19256" t="53578" r="52739" b="2344"/>
          <a:stretch/>
        </p:blipFill>
        <p:spPr>
          <a:xfrm>
            <a:off x="8777590" y="3827417"/>
            <a:ext cx="3414409" cy="3030582"/>
          </a:xfrm>
          <a:prstGeom prst="rect">
            <a:avLst/>
          </a:prstGeom>
          <a:noFill/>
          <a:ln>
            <a:noFill/>
          </a:ln>
        </p:spPr>
      </p:pic>
    </p:spTree>
  </p:cSld>
  <p:clrMapOvr>
    <a:masterClrMapping/>
  </p:clrMapOvr>
</p:sld>
</file>

<file path=ppt/theme/theme1.xml><?xml version="1.0" encoding="utf-8"?>
<a:theme xmlns:a="http://schemas.openxmlformats.org/drawingml/2006/main" name="Temă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6758</Words>
  <Application>Microsoft Office PowerPoint</Application>
  <PresentationFormat>Geniş ekran</PresentationFormat>
  <Paragraphs>324</Paragraphs>
  <Slides>22</Slides>
  <Notes>22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Arimo</vt:lpstr>
      <vt:lpstr>Calibri</vt:lpstr>
      <vt:lpstr>Josefin Sans</vt:lpstr>
      <vt:lpstr>Temă Office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Arina Seul</dc:creator>
  <cp:lastModifiedBy>TASEV Vakfı</cp:lastModifiedBy>
  <cp:revision>8</cp:revision>
  <dcterms:created xsi:type="dcterms:W3CDTF">2023-05-31T18:35:26Z</dcterms:created>
  <dcterms:modified xsi:type="dcterms:W3CDTF">2024-10-18T07:59:56Z</dcterms:modified>
</cp:coreProperties>
</file>