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2800" b="1" u="sng" dirty="0" smtClean="0"/>
              <a:t>Χωρικές – Περιφερειακές Ανισότητες στην ΕΕ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b="1" dirty="0" smtClean="0"/>
              <a:t>Τρόποι καταμέτρησης περιφερειακών ανισοτήτων:</a:t>
            </a:r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α) απασχόληση, β) ανεργία, γ) εκπαίδευση, ε) υποδομές, στ) ρυθμοί ανάπτυξης…</a:t>
            </a:r>
          </a:p>
          <a:p>
            <a:pPr>
              <a:buNone/>
            </a:pPr>
            <a:endParaRPr lang="el-GR" sz="16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ΑΕΠ κατά περιφέρεια σε Ευρώ: </a:t>
            </a:r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Το μέγεθος της παραγωγής της τοπικής οικονομίας.  </a:t>
            </a:r>
          </a:p>
          <a:p>
            <a:pPr>
              <a:buNone/>
            </a:pPr>
            <a:r>
              <a:rPr lang="el-GR" sz="1600" b="1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ΑΕΠ κατά περιφέρεια μετρημένο σε Ισοδύναμο Αγοραστικής Δύναμης</a:t>
            </a:r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n-GB" sz="1600" b="1" dirty="0" smtClean="0"/>
              <a:t>(PPS - Purchasing Power Standards)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l-GR" sz="1600" b="1" dirty="0" smtClean="0"/>
          </a:p>
          <a:p>
            <a:pPr>
              <a:buNone/>
            </a:pPr>
            <a:endParaRPr lang="el-GR" sz="1600" b="1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4114800" y="3200400"/>
          <a:ext cx="4438650" cy="3448050"/>
        </p:xfrm>
        <a:graphic>
          <a:graphicData uri="http://schemas.openxmlformats.org/presentationml/2006/ole">
            <p:oleObj spid="_x0000_s14337" r:id="rId3" imgW="4980039" imgH="2900516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8862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b="1" u="sng" dirty="0" smtClean="0"/>
              <a:t>Περιφερειακές ανισότητες</a:t>
            </a:r>
            <a:r>
              <a:rPr lang="en-GB" sz="1600" b="1" u="sng" dirty="0" smtClean="0"/>
              <a:t> 1950-1970</a:t>
            </a:r>
            <a:endParaRPr lang="el-GR" sz="1600" b="1" u="sng" dirty="0" smtClean="0"/>
          </a:p>
          <a:p>
            <a:pPr>
              <a:buNone/>
            </a:pPr>
            <a:r>
              <a:rPr lang="en-US" sz="1600" b="1" dirty="0" smtClean="0"/>
              <a:t>	</a:t>
            </a:r>
          </a:p>
          <a:p>
            <a:pPr>
              <a:buNone/>
            </a:pPr>
            <a:r>
              <a:rPr lang="en-US" sz="1600" b="1" dirty="0" smtClean="0"/>
              <a:t>          </a:t>
            </a:r>
            <a:r>
              <a:rPr lang="el-GR" sz="1600" b="1" u="sng" dirty="0" smtClean="0"/>
              <a:t>Δεκαετία 1950</a:t>
            </a:r>
            <a:endParaRPr lang="el-GR" sz="1600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 </a:t>
            </a:r>
            <a:r>
              <a:rPr lang="en-US" sz="1600" dirty="0" smtClean="0"/>
              <a:t>	</a:t>
            </a:r>
            <a:r>
              <a:rPr lang="el-GR" sz="1600" b="1" dirty="0" smtClean="0"/>
              <a:t>Υψηλοί ρυθμοί ανάπτυξης: Κ. Αγγλία, Βέλγιο, Αν. Γαλλία (Αλσατία), Δανία.</a:t>
            </a:r>
            <a:endParaRPr lang="en-US" sz="16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1600" b="1" dirty="0" smtClean="0"/>
              <a:t>	</a:t>
            </a:r>
            <a:r>
              <a:rPr lang="el-GR" sz="1600" b="1" dirty="0" smtClean="0"/>
              <a:t>Περιφέρεια: Ν. Ιταλία, Γερμανία, Ιρλανδία, </a:t>
            </a:r>
            <a:r>
              <a:rPr lang="el-GR" sz="1600" b="1" dirty="0" err="1" smtClean="0"/>
              <a:t>Δυτ</a:t>
            </a:r>
            <a:r>
              <a:rPr lang="el-GR" sz="1600" b="1" dirty="0" smtClean="0"/>
              <a:t>. Γαλλία.</a:t>
            </a:r>
            <a:endParaRPr lang="en-GB" sz="16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858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u="sng" dirty="0" smtClean="0"/>
              <a:t>Αναβάθμιση της περιφερειακής </a:t>
            </a:r>
            <a:r>
              <a:rPr lang="el-GR" sz="2800" b="1" u="sng" dirty="0" smtClean="0"/>
              <a:t>πολιτικής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244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Ένταση του ανταγωνισμού.</a:t>
            </a:r>
          </a:p>
          <a:p>
            <a:pPr>
              <a:buNone/>
            </a:pPr>
            <a:endParaRPr lang="el-GR" sz="8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Κατάργηση παραδοσιακών μέτρων βελτίωσης της ανταγωνιστικότητας, όπως οι εξαγωγικές επιδοτήσεις, οι δασμοί, οι κρατικές βοήθειες στις επιχειρήσεις, κ.α.</a:t>
            </a:r>
          </a:p>
          <a:p>
            <a:pPr>
              <a:buNone/>
            </a:pPr>
            <a:endParaRPr lang="el-GR" sz="8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Συνεχής αύξηση των περιφερειακών ανισοτήτων από τη δεκαετία του 1970:</a:t>
            </a:r>
          </a:p>
          <a:p>
            <a:pPr lvl="1">
              <a:buFont typeface="Courier New" pitchFamily="49" charset="0"/>
              <a:buChar char="o"/>
            </a:pPr>
            <a:r>
              <a:rPr lang="en-GB" sz="1600" b="1" dirty="0" smtClean="0"/>
              <a:t>Calabria</a:t>
            </a:r>
            <a:r>
              <a:rPr lang="el-GR" sz="1600" b="1" dirty="0" smtClean="0"/>
              <a:t> - </a:t>
            </a:r>
            <a:r>
              <a:rPr lang="en-GB" sz="1600" b="1" dirty="0" smtClean="0"/>
              <a:t>Groningen </a:t>
            </a:r>
            <a:r>
              <a:rPr lang="el-GR" sz="1600" b="1" dirty="0" smtClean="0"/>
              <a:t>= 1:4,3 ΑΕΠ κατά κεφαλήν σε ισοδύναμα αγοραστικής δύναμης</a:t>
            </a:r>
            <a:r>
              <a:rPr lang="el-GR" sz="1600" b="1" dirty="0" smtClean="0"/>
              <a:t>.</a:t>
            </a:r>
            <a:r>
              <a:rPr lang="el-GR" sz="1600" b="1" dirty="0" smtClean="0"/>
              <a:t> </a:t>
            </a:r>
            <a:endParaRPr lang="en-US" sz="1600" b="1" dirty="0" smtClean="0"/>
          </a:p>
          <a:p>
            <a:pPr lvl="1">
              <a:buNone/>
            </a:pPr>
            <a:endParaRPr lang="el-GR" sz="8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Προβληματικές υποδομές και ανάγκη βελτίωσης του ανθρώπινου κεφαλαίου στα νέα κράτη μέλη:</a:t>
            </a:r>
          </a:p>
          <a:p>
            <a:pPr lvl="1">
              <a:buFont typeface="Courier New" pitchFamily="49" charset="0"/>
              <a:buChar char="o"/>
            </a:pPr>
            <a:r>
              <a:rPr lang="el-GR" sz="1600" b="1" dirty="0" smtClean="0"/>
              <a:t>Η παροχή αυτοκινητόδρομων σε Ελλάδα και Πορτογαλία έφτανε το 10% του μέσου των χωρών της ΕΟΚ ανά κάτοικο.</a:t>
            </a:r>
          </a:p>
          <a:p>
            <a:pPr lvl="1">
              <a:buFont typeface="Courier New" pitchFamily="49" charset="0"/>
              <a:buChar char="o"/>
            </a:pPr>
            <a:r>
              <a:rPr lang="el-GR" sz="1600" b="1" dirty="0" smtClean="0"/>
              <a:t>Το 75% των κατοίκων της Πορτογαλίας και το 50% των κατοίκων της Ελλάδας δεν είχαν ολοκληρώσει τη βασική εκπαίδευση.</a:t>
            </a:r>
          </a:p>
          <a:p>
            <a:pPr lvl="1">
              <a:buFont typeface="Courier New" pitchFamily="49" charset="0"/>
              <a:buChar char="o"/>
            </a:pPr>
            <a:r>
              <a:rPr lang="el-GR" sz="1600" b="1" dirty="0" smtClean="0"/>
              <a:t>Η πρόσβαση στο τηλεπικοινωνιακό δίκτυο στην Πορτογαλία αντιστοιχούσε στο 50% του μέσου της ΕΟΚ.</a:t>
            </a:r>
          </a:p>
          <a:p>
            <a:pPr lvl="1">
              <a:buFont typeface="Courier New" pitchFamily="49" charset="0"/>
              <a:buChar char="o"/>
            </a:pPr>
            <a:r>
              <a:rPr lang="el-GR" sz="1600" b="1" dirty="0" smtClean="0"/>
              <a:t>Οι δύο χώρες δαπανούσαν μόνο το 20-25% του μέσου των χωρών της ΕΟΚ ανά κάτοικο σε έρευνα για νέες τεχνολογίες</a:t>
            </a:r>
            <a:r>
              <a:rPr lang="el-GR" sz="1600" b="1" dirty="0" smtClean="0"/>
              <a:t>.</a:t>
            </a:r>
            <a:endParaRPr lang="el-GR" sz="1600" b="1" dirty="0" smtClean="0"/>
          </a:p>
        </p:txBody>
      </p:sp>
      <p:sp>
        <p:nvSpPr>
          <p:cNvPr id="4" name="Right Brace 3"/>
          <p:cNvSpPr/>
          <p:nvPr/>
        </p:nvSpPr>
        <p:spPr>
          <a:xfrm rot="5400000">
            <a:off x="4229100" y="3086100"/>
            <a:ext cx="304801" cy="5105402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5943600"/>
            <a:ext cx="8382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-45720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Διπλασιασμός των πόρων για την Ευρωπαϊκή περιφερειακή πολιτική.</a:t>
            </a:r>
          </a:p>
          <a:p>
            <a:pPr marL="457200" lvl="1" indent="-45720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Αναδιάρθρωση των Ταμείων (1988).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u="sng" dirty="0" smtClean="0"/>
              <a:t>Δεκαετία 1960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Υψηλοί ρυθμοί ανάπτυξης: Ν.Α. Αγγλία, Γαλλία, Δ. Γερμανία (Ρήνος).</a:t>
            </a:r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Περιφέρεια: Ν. Ιταλία, Ιρλανδία</a:t>
            </a:r>
          </a:p>
          <a:p>
            <a:pPr>
              <a:buNone/>
            </a:pPr>
            <a:endParaRPr lang="el-GR" b="1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626916" y="1676401"/>
          <a:ext cx="3659584" cy="3429000"/>
        </p:xfrm>
        <a:graphic>
          <a:graphicData uri="http://schemas.openxmlformats.org/presentationml/2006/ole">
            <p:oleObj spid="_x0000_s13313" r:id="rId3" imgW="4608394" imgH="2684060" progId="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5326991"/>
            <a:ext cx="77724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1950-1970:  Μείωση των περιφερειακών ανισοτήτων</a:t>
            </a: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Εμπορικές Συναλλαγές των ανεπτυγμένων βιομηχανικά κρατών &gt; 349%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ΑΕΠ των ανεπτυγμένων βιομηχανικά κρατών &gt; 180%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u="sng" dirty="0" smtClean="0"/>
              <a:t>Η Ευρωπαϊκή Περιφερειακή Πολιτική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114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1600" b="1" u="sng" dirty="0" smtClean="0"/>
              <a:t>Προοίμιο της Συνθήκης της Ρώμης:</a:t>
            </a:r>
            <a:endParaRPr lang="el-GR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«…για την ενίσχυση της ενότητας, της οικονομίας τους και για την εξασφάλιση της αρμονικής αναπτύξεως τους, μειώνοντας τις διαφορές μεταξύ των διάφορων περιοχών και την καθυστέρηση των λιγότερο ευνοημένων».</a:t>
            </a:r>
          </a:p>
          <a:p>
            <a:pPr>
              <a:buNone/>
            </a:pPr>
            <a:r>
              <a:rPr lang="el-GR" sz="1600" b="1" dirty="0" smtClean="0"/>
              <a:t> </a:t>
            </a:r>
          </a:p>
          <a:p>
            <a:pPr>
              <a:buNone/>
            </a:pPr>
            <a:r>
              <a:rPr lang="el-GR" sz="1600" b="1" u="sng" dirty="0" smtClean="0"/>
              <a:t>Άρθρο 92:</a:t>
            </a:r>
            <a:endParaRPr lang="el-GR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«α) Τις βοήθειες που προορίζονται να ευνοήσουν την οικονομική ανάπτυξη περιοχών, όπου το βιοτικό επίπεδο είναι αφύσικα χαμηλό ή όπου υπάρχει σοβαρή υποαπασχόληση.</a:t>
            </a:r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β) Τις βοήθειες που προορίζονται να διευκολύνουν την ανάπτυξη ορισμένων δραστηριοτήτων ή ορισμένων οικονομικών περιοχών, όταν δεν αλλοιώνουν τους όρους των συναλλαγών σε βαθμό αντίθετο με το κοινό συμφέρον».</a:t>
            </a:r>
          </a:p>
          <a:p>
            <a:pPr>
              <a:buNone/>
            </a:pPr>
            <a:endParaRPr lang="el-GR" sz="1600" b="1" dirty="0" smtClean="0"/>
          </a:p>
          <a:p>
            <a:pPr>
              <a:buNone/>
            </a:pPr>
            <a:r>
              <a:rPr lang="el-GR" sz="1600" b="1" u="sng" dirty="0" smtClean="0"/>
              <a:t>Άρθρο 235:</a:t>
            </a:r>
            <a:endParaRPr lang="el-GR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«…αν μια κοινοτική ενέργεια θεωρηθεί αναγκαία για την πραγματοποίηση των στόχων της Κοινότητας και η παρούσα συνθήκη δεν έχει προβλέψει τις αναγκαίες εξουσίες για το σκοπό αυτόν, το Συμβούλιο […] παίρνει τα κατάλληλα μέτρα».  </a:t>
            </a:r>
          </a:p>
          <a:p>
            <a:pPr>
              <a:buNone/>
            </a:pPr>
            <a:endParaRPr lang="el-GR" sz="1600" b="1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52600" y="5486400"/>
            <a:ext cx="2209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Μέσα παρέμβασης με βάση τη Συνθήκη της Ρώμης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4419600" y="5486400"/>
            <a:ext cx="114300" cy="914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81400" y="5486400"/>
            <a:ext cx="4724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8663" tIns="45720" rIns="-18250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Ευρωπαϊκή Τράπεζα Επενδύσεων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+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Ευρωπαϊκό Κοινωνικό Ταμείο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5105400"/>
            <a:ext cx="3733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scene3d>
            <a:camera prst="orthographicFront">
              <a:rot lat="20399999" lon="0" rev="0"/>
            </a:camera>
            <a:lightRig rig="threePt" dir="t"/>
          </a:scene3d>
          <a:sp3d extrusionH="82550" contourW="25400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635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u="sng" dirty="0" smtClean="0"/>
              <a:t>Δεκαετία </a:t>
            </a:r>
            <a:r>
              <a:rPr lang="el-GR" sz="2800" b="1" u="sng" dirty="0" smtClean="0"/>
              <a:t>1970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562600" cy="36576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l-GR" sz="1900" b="1" u="sng" dirty="0" smtClean="0"/>
              <a:t>Π</a:t>
            </a:r>
            <a:r>
              <a:rPr lang="el-GR" sz="1900" b="1" u="sng" dirty="0" smtClean="0"/>
              <a:t>ετρελαϊκές </a:t>
            </a:r>
            <a:r>
              <a:rPr lang="el-GR" sz="1900" b="1" u="sng" dirty="0" smtClean="0"/>
              <a:t>κρίσεις (1973/ 1979)</a:t>
            </a:r>
            <a:endParaRPr lang="el-GR" sz="1900" b="1" dirty="0" smtClean="0"/>
          </a:p>
          <a:p>
            <a:pPr>
              <a:buNone/>
            </a:pPr>
            <a:endParaRPr lang="el-GR" sz="9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900" b="1" u="sng" dirty="0" smtClean="0"/>
              <a:t>Διαρθρωτικοί Λόγοι</a:t>
            </a:r>
            <a:r>
              <a:rPr lang="el-GR" sz="1900" b="1" dirty="0" smtClean="0"/>
              <a:t>:</a:t>
            </a:r>
          </a:p>
          <a:p>
            <a:pPr lvl="1">
              <a:buNone/>
            </a:pPr>
            <a:r>
              <a:rPr lang="el-GR" sz="1900" b="1" dirty="0" smtClean="0"/>
              <a:t>α) Αποκέντρωση της παραγωγής και μεταφορά επενδυτικού (βιομηχανικού) κεφαλαίου σε αναπτυσσόμενες χώρες.</a:t>
            </a:r>
          </a:p>
          <a:p>
            <a:pPr lvl="1">
              <a:buNone/>
            </a:pPr>
            <a:r>
              <a:rPr lang="el-GR" sz="1900" b="1" dirty="0" smtClean="0"/>
              <a:t>β) Ρυθμοί αύξησης των εμπορικών συναλλαγών &gt; παραγωγής.</a:t>
            </a:r>
          </a:p>
          <a:p>
            <a:pPr lvl="1">
              <a:buNone/>
            </a:pPr>
            <a:r>
              <a:rPr lang="el-GR" sz="1900" b="1" dirty="0" smtClean="0"/>
              <a:t>γ) Μετατοπίσεις επενδυτικού κεφαλαίου και ραγδαία ανάπτυξη του τομέα των υπηρεσιών (ανεπτυγμένων υπηρεσιών παραγωγού, χρηματοοικονομικά).</a:t>
            </a:r>
          </a:p>
          <a:p>
            <a:pPr>
              <a:buNone/>
            </a:pPr>
            <a:endParaRPr lang="el-GR" sz="1900" b="1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648200"/>
            <a:ext cx="1600200" cy="19575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257800"/>
            <a:ext cx="144780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b="1" dirty="0" err="1" smtClean="0"/>
              <a:t>Αποβιομηχά</a:t>
            </a:r>
            <a:r>
              <a:rPr lang="en-US" sz="1400" b="1" dirty="0" smtClean="0"/>
              <a:t>-</a:t>
            </a:r>
            <a:r>
              <a:rPr lang="el-GR" sz="1400" b="1" dirty="0" err="1" smtClean="0"/>
              <a:t>νιση</a:t>
            </a:r>
            <a:r>
              <a:rPr lang="el-GR" sz="1400" b="1" dirty="0" smtClean="0"/>
              <a:t> – </a:t>
            </a:r>
            <a:r>
              <a:rPr lang="en-US" sz="1400" b="1" dirty="0" smtClean="0"/>
              <a:t>Detroit 1980s</a:t>
            </a:r>
            <a:endParaRPr lang="el-GR" sz="1400" b="1" dirty="0"/>
          </a:p>
        </p:txBody>
      </p:sp>
      <p:pic>
        <p:nvPicPr>
          <p:cNvPr id="10" name="Picture 4" descr="C:\Users\Media Center\Desktop\Scan_Pic0007 (2).jpg"/>
          <p:cNvPicPr>
            <a:picLocks noChangeAspect="1" noChangeArrowheads="1"/>
          </p:cNvPicPr>
          <p:nvPr/>
        </p:nvPicPr>
        <p:blipFill>
          <a:blip r:embed="rId3" cstate="print"/>
          <a:srcRect t="10345"/>
          <a:stretch>
            <a:fillRect/>
          </a:stretch>
        </p:blipFill>
        <p:spPr bwMode="auto">
          <a:xfrm>
            <a:off x="6324600" y="1905000"/>
            <a:ext cx="2580232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C:\Users\Media Center\Desktop\Scan_Pic0008 (2).jpg"/>
          <p:cNvPicPr>
            <a:picLocks noChangeAspect="1" noChangeArrowheads="1"/>
          </p:cNvPicPr>
          <p:nvPr/>
        </p:nvPicPr>
        <p:blipFill>
          <a:blip r:embed="rId4" cstate="print"/>
          <a:srcRect l="22222" t="21569" r="47222" b="68627"/>
          <a:stretch>
            <a:fillRect/>
          </a:stretch>
        </p:blipFill>
        <p:spPr bwMode="auto">
          <a:xfrm>
            <a:off x="6934200" y="2057400"/>
            <a:ext cx="838200" cy="381000"/>
          </a:xfrm>
          <a:prstGeom prst="rect">
            <a:avLst/>
          </a:prstGeom>
          <a:noFill/>
        </p:spPr>
      </p:pic>
      <p:sp>
        <p:nvSpPr>
          <p:cNvPr id="12" name="5 - TextBox"/>
          <p:cNvSpPr txBox="1"/>
          <p:nvPr/>
        </p:nvSpPr>
        <p:spPr>
          <a:xfrm>
            <a:off x="6477000" y="5867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 smtClean="0"/>
              <a:t>Πηγή</a:t>
            </a:r>
            <a:r>
              <a:rPr lang="el-GR" sz="1400" dirty="0" smtClean="0"/>
              <a:t>: </a:t>
            </a:r>
            <a:r>
              <a:rPr lang="en-US" sz="1400" dirty="0" smtClean="0"/>
              <a:t>(CEC, 1992)</a:t>
            </a:r>
            <a:endParaRPr lang="el-GR" sz="1400" dirty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648200"/>
            <a:ext cx="2562225" cy="19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24600" y="1371600"/>
            <a:ext cx="2590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b="1" dirty="0" smtClean="0"/>
              <a:t>Οικονομική Αναδιάρθρωση στο </a:t>
            </a:r>
            <a:r>
              <a:rPr lang="en-US" sz="1400" b="1" dirty="0" err="1" smtClean="0"/>
              <a:t>Dortmunt</a:t>
            </a:r>
            <a:r>
              <a:rPr lang="en-US" sz="1400" b="1" dirty="0" smtClean="0"/>
              <a:t> (1970-1987)</a:t>
            </a:r>
            <a:endParaRPr lang="el-GR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229600" cy="160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Σταθεροί </a:t>
            </a:r>
            <a:r>
              <a:rPr lang="el-GR" sz="2000" b="1" dirty="0" smtClean="0"/>
              <a:t>ρυθμοί ανάπτυξης: Κ. Γαλλία </a:t>
            </a:r>
            <a:r>
              <a:rPr lang="el-GR" sz="2000" b="1" dirty="0" err="1" smtClean="0"/>
              <a:t>κ΄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Aλπικές</a:t>
            </a:r>
            <a:r>
              <a:rPr lang="el-GR" sz="2000" b="1" dirty="0" smtClean="0"/>
              <a:t> περιφέρειες της </a:t>
            </a:r>
            <a:r>
              <a:rPr lang="el-GR" sz="2000" b="1" dirty="0" smtClean="0"/>
              <a:t>Γερμανίας (Βαυαρία</a:t>
            </a:r>
            <a:r>
              <a:rPr lang="el-GR" sz="2000" b="1" dirty="0" smtClean="0"/>
              <a:t>, </a:t>
            </a:r>
            <a:r>
              <a:rPr lang="en-GB" sz="2000" b="1" dirty="0" smtClean="0"/>
              <a:t>Baden</a:t>
            </a:r>
            <a:r>
              <a:rPr lang="el-GR" sz="2000" b="1" dirty="0" smtClean="0"/>
              <a:t>-</a:t>
            </a:r>
            <a:r>
              <a:rPr lang="en-GB" sz="2000" b="1" dirty="0" smtClean="0"/>
              <a:t>Wurttemberg</a:t>
            </a:r>
            <a:r>
              <a:rPr lang="el-GR" sz="2000" b="1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Περιφέρειες </a:t>
            </a:r>
            <a:r>
              <a:rPr lang="el-GR" sz="2000" b="1" dirty="0" smtClean="0"/>
              <a:t>σε κρίση: Μ. Βρετανία (Β.Δ. Αγγλία, Β. Ιρλανδία, Σκωτία),            </a:t>
            </a:r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Δ. Δανία, Αν. Γαλλία και Καλαί, Γερμανία (Ν. Σαξονία), Ιρλανδία.</a:t>
            </a:r>
          </a:p>
          <a:p>
            <a:pPr>
              <a:buFont typeface="Wingdings" pitchFamily="2" charset="2"/>
              <a:buChar char="q"/>
            </a:pPr>
            <a:endParaRPr lang="el-GR" sz="2000" b="1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676400" y="1143000"/>
          <a:ext cx="4800600" cy="3213068"/>
        </p:xfrm>
        <a:graphic>
          <a:graphicData uri="http://schemas.openxmlformats.org/presentationml/2006/ole">
            <p:oleObj spid="_x0000_s36865" r:id="rId3" imgW="4581053" imgH="2670772" progId="Imaging.Document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42714"/>
            <a:ext cx="85344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Οι Περιφέρειες το 1970 – Αύξηση των ανισοτήτων: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400" b="1" u="sng" dirty="0" smtClean="0"/>
              <a:t>Εξέλιξη της  Ευρωπαϊκής Περιφερειακής Πολιτικής (1975-87</a:t>
            </a:r>
            <a:r>
              <a:rPr lang="el-GR" sz="2400" b="1" u="sng" dirty="0" smtClean="0"/>
              <a:t>)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7150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l-GR" sz="1500" b="1" dirty="0" smtClean="0"/>
              <a:t>Ίδρυση </a:t>
            </a:r>
            <a:r>
              <a:rPr lang="el-GR" sz="1600" b="1" u="sng" dirty="0" smtClean="0"/>
              <a:t>Γενικής Διεύθυνσης Περιφερειακής Πολιτικής </a:t>
            </a:r>
            <a:r>
              <a:rPr lang="el-GR" sz="1500" b="1" dirty="0" smtClean="0"/>
              <a:t>(</a:t>
            </a:r>
            <a:r>
              <a:rPr lang="el-GR" sz="1500" b="1" dirty="0" smtClean="0"/>
              <a:t>1968</a:t>
            </a:r>
            <a:r>
              <a:rPr lang="en-US" sz="1500" b="1" dirty="0" smtClean="0"/>
              <a:t> </a:t>
            </a:r>
            <a:r>
              <a:rPr lang="en-US" sz="1500" b="1" dirty="0" smtClean="0"/>
              <a:t>-</a:t>
            </a:r>
            <a:r>
              <a:rPr lang="en-GB" sz="1500" b="1" dirty="0" smtClean="0"/>
              <a:t>DG </a:t>
            </a:r>
            <a:r>
              <a:rPr lang="en-GB" sz="1500" b="1" dirty="0" err="1" smtClean="0"/>
              <a:t>Regio</a:t>
            </a:r>
            <a:r>
              <a:rPr lang="en-GB" sz="1500" b="1" dirty="0" smtClean="0"/>
              <a:t>)</a:t>
            </a:r>
          </a:p>
          <a:p>
            <a:pPr lvl="0">
              <a:buNone/>
            </a:pPr>
            <a:r>
              <a:rPr lang="en-US" sz="1500" b="1" dirty="0" smtClean="0"/>
              <a:t>	</a:t>
            </a:r>
            <a:r>
              <a:rPr lang="el-GR" sz="1500" b="1" dirty="0" smtClean="0"/>
              <a:t>και </a:t>
            </a:r>
            <a:r>
              <a:rPr lang="el-GR" sz="1500" b="1" dirty="0" smtClean="0"/>
              <a:t>ενσωμάτωση σ’ αυτή του  </a:t>
            </a:r>
            <a:r>
              <a:rPr lang="el-GR" sz="1500" b="1" i="1" dirty="0" smtClean="0"/>
              <a:t>Ευρωπαϊκού Κοινωνικού Ταμείου</a:t>
            </a:r>
            <a:r>
              <a:rPr lang="el-GR" sz="1500" b="1" dirty="0" smtClean="0"/>
              <a:t> </a:t>
            </a:r>
          </a:p>
          <a:p>
            <a:pPr>
              <a:buNone/>
            </a:pPr>
            <a:r>
              <a:rPr lang="en-US" sz="1500" b="1" dirty="0" smtClean="0"/>
              <a:t>	</a:t>
            </a:r>
            <a:r>
              <a:rPr lang="el-GR" sz="1500" b="1" dirty="0" smtClean="0"/>
              <a:t>και </a:t>
            </a:r>
            <a:r>
              <a:rPr lang="el-GR" sz="1500" b="1" dirty="0" smtClean="0"/>
              <a:t>του </a:t>
            </a:r>
            <a:r>
              <a:rPr lang="el-GR" sz="1500" b="1" i="1" dirty="0" smtClean="0"/>
              <a:t>Ευρωπαϊκού Αγροτικού Ταμείου</a:t>
            </a:r>
            <a:r>
              <a:rPr lang="el-GR" sz="1500" b="1" dirty="0" smtClean="0"/>
              <a:t> (Τμήμα Προσανατολισμού). </a:t>
            </a:r>
          </a:p>
          <a:p>
            <a:pPr>
              <a:buNone/>
            </a:pPr>
            <a:r>
              <a:rPr lang="el-GR" sz="1500" b="1" dirty="0" smtClean="0"/>
              <a:t> </a:t>
            </a:r>
          </a:p>
          <a:p>
            <a:pPr lvl="1">
              <a:buNone/>
            </a:pPr>
            <a:r>
              <a:rPr lang="en-US" sz="1500" b="1" dirty="0" smtClean="0"/>
              <a:t>	</a:t>
            </a:r>
            <a:r>
              <a:rPr lang="el-GR" sz="1500" b="1" dirty="0" smtClean="0"/>
              <a:t>Παρίσι </a:t>
            </a:r>
            <a:r>
              <a:rPr lang="el-GR" sz="1500" b="1" dirty="0" smtClean="0"/>
              <a:t>- Σύνοδος 1972: Κάλεσμα για συγκρότηση κοινής Ευρωπαϊκής περιφερειακής πολιτικής  </a:t>
            </a:r>
            <a:r>
              <a:rPr lang="el-GR" sz="1500" b="1" dirty="0" err="1" smtClean="0"/>
              <a:t>κ΄</a:t>
            </a:r>
            <a:r>
              <a:rPr lang="el-GR" sz="1500" b="1" dirty="0" smtClean="0"/>
              <a:t> για την ίδρυση ‘Ευρωπαϊκού Ταμείου Περιφερειακής Ανάπτυξης’.</a:t>
            </a:r>
          </a:p>
          <a:p>
            <a:pPr>
              <a:buNone/>
            </a:pPr>
            <a:r>
              <a:rPr lang="el-GR" sz="1500" b="1" dirty="0" smtClean="0"/>
              <a:t> </a:t>
            </a:r>
          </a:p>
          <a:p>
            <a:pPr>
              <a:buNone/>
            </a:pPr>
            <a:endParaRPr lang="el-GR" sz="15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u="sng" dirty="0" smtClean="0"/>
              <a:t>Ίδρυση </a:t>
            </a:r>
            <a:r>
              <a:rPr lang="el-GR" sz="1600" b="1" u="sng" dirty="0" smtClean="0"/>
              <a:t>ΕΤΠΑ</a:t>
            </a:r>
            <a:r>
              <a:rPr lang="en-GB" sz="1600" b="1" u="sng" dirty="0" smtClean="0"/>
              <a:t> (1975)</a:t>
            </a:r>
            <a:r>
              <a:rPr lang="en-GB" sz="1600" b="1" dirty="0" smtClean="0"/>
              <a:t> </a:t>
            </a:r>
            <a:r>
              <a:rPr lang="en-GB" sz="1500" b="1" dirty="0" smtClean="0"/>
              <a:t>– European Regional Development Fund (ERDF).</a:t>
            </a:r>
            <a:endParaRPr lang="el-GR" sz="1500" b="1" dirty="0" smtClean="0"/>
          </a:p>
          <a:p>
            <a:pPr lvl="1"/>
            <a:r>
              <a:rPr lang="el-GR" sz="1500" b="1" dirty="0" smtClean="0"/>
              <a:t>Τριετής λειτουργία με στόχο τον συντονισμό των </a:t>
            </a:r>
            <a:r>
              <a:rPr lang="el-GR" sz="1500" b="1" dirty="0" smtClean="0"/>
              <a:t>περιφερειακών </a:t>
            </a:r>
            <a:r>
              <a:rPr lang="el-GR" sz="1500" b="1" dirty="0" smtClean="0"/>
              <a:t>πολιτικών των </a:t>
            </a:r>
            <a:r>
              <a:rPr lang="el-GR" sz="1500" b="1" dirty="0" smtClean="0"/>
              <a:t>κρατών.</a:t>
            </a:r>
            <a:endParaRPr lang="el-GR" sz="1500" b="1" dirty="0" smtClean="0"/>
          </a:p>
          <a:p>
            <a:pPr lvl="1"/>
            <a:r>
              <a:rPr lang="el-GR" sz="1500" b="1" dirty="0" smtClean="0"/>
              <a:t>Τρόπος παρέμβασης : Χρηματοδότηση μεμονωμένων εθνικών έργων.</a:t>
            </a:r>
          </a:p>
          <a:p>
            <a:pPr lvl="1"/>
            <a:r>
              <a:rPr lang="el-GR" sz="1500" b="1" dirty="0" smtClean="0"/>
              <a:t>Αντικείμενο παρέμβασης: Υποδομές (84.2 του συνόλου των πόρων).</a:t>
            </a:r>
          </a:p>
          <a:p>
            <a:pPr>
              <a:buNone/>
            </a:pPr>
            <a:r>
              <a:rPr lang="el-GR" sz="1500" b="1" dirty="0" smtClean="0"/>
              <a:t> </a:t>
            </a:r>
          </a:p>
          <a:p>
            <a:pPr lvl="0">
              <a:buNone/>
            </a:pPr>
            <a:endParaRPr lang="en-US" sz="1500" b="1" u="sng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u="sng" dirty="0" smtClean="0"/>
              <a:t>Μεσογειακά </a:t>
            </a:r>
            <a:r>
              <a:rPr lang="el-GR" sz="1600" b="1" u="sng" dirty="0" smtClean="0"/>
              <a:t>Ολοκληρωμένα Προγράμματα</a:t>
            </a:r>
            <a:r>
              <a:rPr lang="el-GR" sz="1600" b="1" dirty="0" smtClean="0"/>
              <a:t> (1985)</a:t>
            </a:r>
          </a:p>
          <a:p>
            <a:pPr lvl="1"/>
            <a:r>
              <a:rPr lang="el-GR" sz="1500" b="1" dirty="0" smtClean="0"/>
              <a:t>Χρηματοδότηση σχεδίων ενταγμένων σε </a:t>
            </a:r>
            <a:r>
              <a:rPr lang="el-GR" sz="1500" b="1" dirty="0" smtClean="0"/>
              <a:t>περιφερειακά </a:t>
            </a:r>
            <a:r>
              <a:rPr lang="el-GR" sz="1500" b="1" dirty="0" smtClean="0"/>
              <a:t>προγράμματα εξαετούς διάρκειας.</a:t>
            </a:r>
          </a:p>
          <a:p>
            <a:pPr lvl="1"/>
            <a:r>
              <a:rPr lang="el-GR" sz="1500" b="1" dirty="0" smtClean="0"/>
              <a:t>Στόχος: Ολοκληρωμένη και όχι Κλαδική προσέγγιση.</a:t>
            </a:r>
          </a:p>
          <a:p>
            <a:pPr lvl="1"/>
            <a:r>
              <a:rPr lang="el-GR" sz="1500" b="1" dirty="0" smtClean="0"/>
              <a:t>Χρησιμοποίηση όλων των διαρθρωτικών ταμείων, και συμμετοχή τοπικών φορέων (ενδογενής ανάπτυξη)</a:t>
            </a:r>
          </a:p>
          <a:p>
            <a:pPr lvl="1"/>
            <a:r>
              <a:rPr lang="el-GR" sz="1500" b="1" dirty="0" smtClean="0"/>
              <a:t>Χώρες : Γαλλία, Ιταλία, Ελλάδα, Ισπανία, Πορτογαλία.</a:t>
            </a:r>
          </a:p>
          <a:p>
            <a:pPr>
              <a:buNone/>
            </a:pPr>
            <a:endParaRPr lang="el-GR" sz="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514600"/>
            <a:ext cx="5791200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Είσοδος Μ. Βρετανίας, Ιρλανδίας </a:t>
            </a:r>
            <a:r>
              <a:rPr lang="el-GR" b="1" dirty="0" err="1" smtClean="0"/>
              <a:t>κ΄</a:t>
            </a:r>
            <a:r>
              <a:rPr lang="el-GR" b="1" dirty="0" smtClean="0"/>
              <a:t> Δανίας (1973)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191000"/>
            <a:ext cx="5791200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Είσοδος Ελλάδας (1981), Ισπανίας </a:t>
            </a:r>
            <a:r>
              <a:rPr lang="el-GR" b="1" dirty="0" err="1" smtClean="0"/>
              <a:t>κ΄</a:t>
            </a:r>
            <a:r>
              <a:rPr lang="el-GR" b="1" dirty="0" smtClean="0"/>
              <a:t> Πορτογαλίας (1986)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Προϋπολογισμός της </a:t>
            </a:r>
            <a:r>
              <a:rPr lang="el-GR" sz="3200" b="1" u="sng" dirty="0" smtClean="0"/>
              <a:t>ΕΕ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2057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2000" b="1" dirty="0" smtClean="0"/>
              <a:t>Η </a:t>
            </a:r>
            <a:r>
              <a:rPr lang="en-US" sz="2000" b="1" dirty="0" smtClean="0"/>
              <a:t>EE </a:t>
            </a:r>
            <a:r>
              <a:rPr lang="el-GR" sz="2000" b="1" dirty="0" smtClean="0"/>
              <a:t>έχει </a:t>
            </a:r>
            <a:r>
              <a:rPr lang="el-GR" sz="2000" b="1" dirty="0" smtClean="0"/>
              <a:t>τα δικά της έσοδα</a:t>
            </a:r>
            <a:r>
              <a:rPr lang="el-GR" sz="2000" b="1" dirty="0" smtClean="0"/>
              <a:t>:</a:t>
            </a:r>
            <a:endParaRPr lang="en-US" sz="2000" b="1" dirty="0" smtClean="0"/>
          </a:p>
          <a:p>
            <a:pPr lvl="0"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 </a:t>
            </a:r>
            <a:r>
              <a:rPr lang="en-US" sz="2000" b="1" dirty="0" smtClean="0"/>
              <a:t>	</a:t>
            </a:r>
            <a:r>
              <a:rPr lang="el-GR" sz="2000" b="1" dirty="0" smtClean="0"/>
              <a:t>Τμήμα </a:t>
            </a:r>
            <a:r>
              <a:rPr lang="el-GR" sz="2000" b="1" dirty="0" smtClean="0"/>
              <a:t>των δασμών εισαγόμενων </a:t>
            </a:r>
            <a:r>
              <a:rPr lang="el-GR" sz="2000" b="1" dirty="0" smtClean="0"/>
              <a:t>προϊόντων </a:t>
            </a: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	</a:t>
            </a:r>
            <a:r>
              <a:rPr lang="el-GR" sz="2000" b="1" dirty="0" smtClean="0"/>
              <a:t>1,4 </a:t>
            </a:r>
            <a:r>
              <a:rPr lang="el-GR" sz="2000" b="1" dirty="0" smtClean="0"/>
              <a:t>του ΦΠΑ</a:t>
            </a:r>
          </a:p>
          <a:p>
            <a:pPr>
              <a:buNone/>
            </a:pPr>
            <a:endParaRPr lang="el-GR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14800" y="16002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&lt; 1,4 %  του ΑΕΠ </a:t>
            </a:r>
          </a:p>
          <a:p>
            <a:r>
              <a:rPr lang="el-GR" sz="2000" b="1" dirty="0" smtClean="0"/>
              <a:t>των χωρών μελών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200400"/>
            <a:ext cx="7391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/>
              <a:t>Η Κοινότητα δεν ασκεί δημοσιονομική πολιτική. Τα έσοδα πάνε στα Ταμεία</a:t>
            </a:r>
            <a:endParaRPr lang="el-GR" b="1" dirty="0"/>
          </a:p>
        </p:txBody>
      </p:sp>
      <p:sp>
        <p:nvSpPr>
          <p:cNvPr id="6" name="Right Brace 5"/>
          <p:cNvSpPr/>
          <p:nvPr/>
        </p:nvSpPr>
        <p:spPr>
          <a:xfrm>
            <a:off x="3581400" y="1676400"/>
            <a:ext cx="304800" cy="1371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09600" y="3886200"/>
            <a:ext cx="36957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809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48200" y="3886200"/>
            <a:ext cx="405016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u="sng" dirty="0" smtClean="0"/>
              <a:t>Διαρθρωτικά </a:t>
            </a:r>
            <a:r>
              <a:rPr lang="el-GR" sz="2800" b="1" u="sng" dirty="0" smtClean="0"/>
              <a:t>Ταμεία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l-GR" sz="1600" b="1" u="sng" dirty="0" smtClean="0"/>
              <a:t>Ευρωπαϊκό Ταμείο Περιφερειακής Ανάπτυξης (ΕΤΠΑ)</a:t>
            </a:r>
            <a:r>
              <a:rPr lang="el-GR" sz="1600" b="1" dirty="0" smtClean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el-GR" sz="1600" b="1" dirty="0" smtClean="0"/>
              <a:t>Δημιουργήθηκε το 1975. Στηρίζει έργα υποδομών </a:t>
            </a:r>
            <a:r>
              <a:rPr lang="el-GR" sz="1600" b="1" dirty="0" err="1" smtClean="0"/>
              <a:t>κ΄</a:t>
            </a:r>
            <a:r>
              <a:rPr lang="el-GR" sz="1600" b="1" dirty="0" smtClean="0"/>
              <a:t> παραγωγικές επενδύσεις με στόχο την ανάπτυξη / νέες θέσεις απασχόλησης</a:t>
            </a:r>
            <a:r>
              <a:rPr lang="el-GR" sz="1600" b="1" dirty="0" smtClean="0"/>
              <a:t>.</a:t>
            </a:r>
            <a:endParaRPr lang="el-GR" sz="1600" b="1" dirty="0" smtClean="0"/>
          </a:p>
          <a:p>
            <a:pPr>
              <a:buNone/>
            </a:pPr>
            <a:endParaRPr lang="el-GR" sz="1600" b="1" dirty="0" smtClean="0"/>
          </a:p>
          <a:p>
            <a:pPr lvl="0">
              <a:buNone/>
            </a:pPr>
            <a:r>
              <a:rPr lang="el-GR" sz="1600" b="1" u="sng" dirty="0" smtClean="0"/>
              <a:t>Ευρωπαϊκό Κοινωνικό Ταμείο (ΕΚΤ)</a:t>
            </a:r>
            <a:r>
              <a:rPr lang="el-GR" sz="1600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1600" b="1" dirty="0" smtClean="0"/>
              <a:t>Δημιουργήθηκε το 1958. Προωθεί την επαγγελματική ένταξη των ανέργων, χρηματοδοτώντας κυρίως ενέργειες κατάρτισης</a:t>
            </a:r>
            <a:r>
              <a:rPr lang="el-GR" sz="1600" b="1" dirty="0" smtClean="0"/>
              <a:t>. </a:t>
            </a:r>
            <a:endParaRPr lang="el-GR" sz="1600" b="1" dirty="0" smtClean="0"/>
          </a:p>
          <a:p>
            <a:pPr>
              <a:buNone/>
            </a:pPr>
            <a:r>
              <a:rPr lang="en-US" sz="1600" b="1" dirty="0" smtClean="0"/>
              <a:t> </a:t>
            </a:r>
            <a:endParaRPr lang="el-GR" sz="1600" b="1" dirty="0" smtClean="0"/>
          </a:p>
          <a:p>
            <a:pPr lvl="0">
              <a:buNone/>
            </a:pPr>
            <a:r>
              <a:rPr lang="el-GR" sz="1600" b="1" u="sng" dirty="0" smtClean="0"/>
              <a:t>Ευρωπαϊκό Γεωργικό Ταμείο Προσανατολισμού και Εγγυήσεων (ΕΓΤΠΕ).  </a:t>
            </a:r>
            <a:endParaRPr lang="el-GR" sz="1600" b="1" dirty="0" smtClean="0"/>
          </a:p>
          <a:p>
            <a:pPr>
              <a:buFont typeface="Wingdings" pitchFamily="2" charset="2"/>
              <a:buChar char="q"/>
            </a:pPr>
            <a:r>
              <a:rPr lang="el-GR" sz="1600" b="1" dirty="0" smtClean="0"/>
              <a:t>Ιδρύθηκε επίσης το 1958. Είναι το χρηματοδοτικό μέσο της κοινής γεωργικής πολιτικής και διαθέτει δύο τμήματα: </a:t>
            </a:r>
          </a:p>
          <a:p>
            <a:pPr>
              <a:buNone/>
            </a:pPr>
            <a:r>
              <a:rPr lang="en-US" sz="800" b="1" dirty="0" smtClean="0"/>
              <a:t> </a:t>
            </a:r>
            <a:endParaRPr lang="en-US" sz="8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l-GR" sz="1600" b="1" dirty="0" smtClean="0"/>
              <a:t>α</a:t>
            </a:r>
            <a:r>
              <a:rPr lang="el-GR" sz="1600" b="1" dirty="0" smtClean="0"/>
              <a:t>) </a:t>
            </a:r>
            <a:r>
              <a:rPr lang="el-GR" sz="1600" b="1" u="sng" dirty="0" smtClean="0"/>
              <a:t>Τμήμα Προσανατολισμού:</a:t>
            </a:r>
            <a:r>
              <a:rPr lang="el-GR" sz="1600" b="1" dirty="0" smtClean="0"/>
              <a:t> στηρίζει ενέργειες αγροτικής </a:t>
            </a:r>
            <a:r>
              <a:rPr lang="el-GR" sz="1600" b="1" dirty="0" err="1" smtClean="0"/>
              <a:t>ανάπτυ</a:t>
            </a:r>
            <a:r>
              <a:rPr lang="el-GR" sz="1600" b="1" dirty="0" smtClean="0"/>
              <a:t>-</a:t>
            </a:r>
            <a:r>
              <a:rPr lang="el-GR" sz="1600" b="1" dirty="0" err="1" smtClean="0"/>
              <a:t>ξης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κ΄</a:t>
            </a:r>
            <a:r>
              <a:rPr lang="el-GR" sz="1600" b="1" dirty="0" smtClean="0"/>
              <a:t> ενίσχυσης γεωργών αναπτυξιακά προβληματικών περιοχών.</a:t>
            </a:r>
          </a:p>
          <a:p>
            <a:pPr>
              <a:buNone/>
            </a:pPr>
            <a:r>
              <a:rPr lang="en-US" sz="1600" b="1" dirty="0" smtClean="0"/>
              <a:t> </a:t>
            </a:r>
            <a:r>
              <a:rPr lang="en-US" sz="1600" b="1" dirty="0" smtClean="0"/>
              <a:t>	</a:t>
            </a:r>
            <a:r>
              <a:rPr lang="el-GR" sz="1600" b="1" dirty="0" smtClean="0"/>
              <a:t>β</a:t>
            </a:r>
            <a:r>
              <a:rPr lang="el-GR" sz="1600" b="1" dirty="0" smtClean="0"/>
              <a:t>) </a:t>
            </a:r>
            <a:r>
              <a:rPr lang="el-GR" sz="1600" b="1" u="sng" dirty="0" smtClean="0"/>
              <a:t>Τμήμα Εγγυήσεων:</a:t>
            </a:r>
            <a:r>
              <a:rPr lang="el-GR" sz="1600" b="1" dirty="0" smtClean="0"/>
              <a:t> χρηματοδοτεί την πολιτική ενισχύσεων των τιμών των αγροτικών προϊόντων.</a:t>
            </a:r>
          </a:p>
          <a:p>
            <a:pPr>
              <a:buNone/>
            </a:pPr>
            <a:endParaRPr lang="el-GR" sz="1600" b="1" dirty="0" smtClean="0"/>
          </a:p>
          <a:p>
            <a:pPr lvl="0">
              <a:buNone/>
            </a:pPr>
            <a:r>
              <a:rPr lang="el-GR" sz="1600" b="1" u="sng" dirty="0" smtClean="0"/>
              <a:t>Χρηματοδοτικό Μέσο Προσανατολισμού της Αλιείας (ΧΜΠΑ).</a:t>
            </a:r>
            <a:r>
              <a:rPr lang="el-GR" sz="1600" b="1" dirty="0" smtClean="0"/>
              <a:t>     </a:t>
            </a:r>
            <a:endParaRPr lang="en-US" sz="1600" b="1" dirty="0" smtClean="0"/>
          </a:p>
          <a:p>
            <a:pPr lvl="0">
              <a:buFont typeface="Wingdings" pitchFamily="2" charset="2"/>
              <a:buChar char="q"/>
            </a:pPr>
            <a:r>
              <a:rPr lang="el-GR" sz="1600" b="1" dirty="0" smtClean="0"/>
              <a:t>Ιδρύθηκε </a:t>
            </a:r>
            <a:r>
              <a:rPr lang="el-GR" sz="1600" b="1" dirty="0" smtClean="0"/>
              <a:t>το 1993. Αποσκοπεί στην προσαρμογή </a:t>
            </a:r>
            <a:r>
              <a:rPr lang="el-GR" sz="1600" b="1" dirty="0" err="1" smtClean="0"/>
              <a:t>κ΄</a:t>
            </a:r>
            <a:r>
              <a:rPr lang="el-GR" sz="1600" b="1" dirty="0" smtClean="0"/>
              <a:t> τον εκσυγχρονισμό του τομέα, και εστιάζει σε περιοχές που εξαρτώνται από την αλιεία.</a:t>
            </a:r>
          </a:p>
          <a:p>
            <a:pPr>
              <a:buNone/>
            </a:pPr>
            <a:endParaRPr lang="el-GR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800" b="1" u="sng" dirty="0" smtClean="0"/>
              <a:t>Συνθήκη </a:t>
            </a:r>
            <a:r>
              <a:rPr lang="el-GR" sz="2800" b="1" u="sng" dirty="0" smtClean="0"/>
              <a:t>της Ενιαίας Ευρωπαϊκής </a:t>
            </a:r>
            <a:r>
              <a:rPr lang="el-GR" sz="2800" b="1" u="sng" dirty="0" smtClean="0"/>
              <a:t>Πράξης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fontScale="55000" lnSpcReduction="20000"/>
          </a:bodyPr>
          <a:lstStyle/>
          <a:p>
            <a:pPr lvl="2">
              <a:buNone/>
            </a:pPr>
            <a:r>
              <a:rPr lang="el-GR" b="1" dirty="0" smtClean="0"/>
              <a:t>  </a:t>
            </a:r>
            <a:endParaRPr lang="en-US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n-GB" b="1" u="sng" dirty="0" err="1" smtClean="0"/>
              <a:t>Padoa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Schioppa</a:t>
            </a:r>
            <a:r>
              <a:rPr lang="en-GB" b="1" u="sng" dirty="0" smtClean="0"/>
              <a:t> Report</a:t>
            </a:r>
            <a:r>
              <a:rPr lang="el-GR" b="1" u="sng" dirty="0" smtClean="0"/>
              <a:t> (1987)</a:t>
            </a:r>
            <a:endParaRPr lang="el-GR" b="1" dirty="0" smtClean="0"/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«…ο κίνδυνος είναι να γίνουν τόσο σοβαρές οι ανισορροπίες στην κατανομή των ωφελειών [από την εσωτερική αγορά], ώστε να γίνουν αιτία συσσωρευμένης πολιτικής δυσαρέσκειας για την Κοινότητα σε μερικές χώρες, υποκινώντας αυτές τις χώρες στη μη συνεργασία και στο τέλος στην απειλή της υποχώρησης».   </a:t>
            </a:r>
          </a:p>
          <a:p>
            <a:pPr>
              <a:buNone/>
            </a:pPr>
            <a:r>
              <a:rPr lang="el-GR" b="1" dirty="0" smtClean="0"/>
              <a:t> </a:t>
            </a:r>
            <a:endParaRPr lang="en-US" b="1" dirty="0" smtClean="0"/>
          </a:p>
          <a:p>
            <a:pPr>
              <a:buNone/>
            </a:pPr>
            <a:endParaRPr lang="el-GR" b="1" dirty="0" smtClean="0"/>
          </a:p>
          <a:p>
            <a:pPr lvl="0">
              <a:buNone/>
            </a:pPr>
            <a:r>
              <a:rPr lang="el-GR" b="1" u="sng" dirty="0" smtClean="0"/>
              <a:t>Συνθήκη : Άρθρο 130Α</a:t>
            </a:r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«Με στόχο την προώθηση μιας αρμονικής ανάπτυξης του συνόλου της Κοινότητας, αυτή [η Κοινότητα] αναπτύσσει και συνεχίζει τη δράση της προς την </a:t>
            </a:r>
            <a:r>
              <a:rPr lang="el-GR" b="1" u="sng" dirty="0" smtClean="0"/>
              <a:t>ενδυνάμωση της κοινωνικής και οικονομικής της συνοχής</a:t>
            </a:r>
            <a:r>
              <a:rPr lang="el-GR" b="1" dirty="0" smtClean="0"/>
              <a:t>.  Ειδικότερα η Κοινότητα έχει στόχο να μειώσει την απόσταση μεταξύ των διαφόρων </a:t>
            </a:r>
            <a:r>
              <a:rPr lang="el-GR" b="1" u="sng" dirty="0" smtClean="0"/>
              <a:t>περιφερειών</a:t>
            </a:r>
            <a:r>
              <a:rPr lang="el-GR" b="1" dirty="0" smtClean="0"/>
              <a:t> και την καθυστέρηση των λιγότερο ευνοημένων περιφερειών» (Συμβούλιο, 1987</a:t>
            </a:r>
            <a:r>
              <a:rPr lang="el-GR" b="1" dirty="0" smtClean="0"/>
              <a:t>).</a:t>
            </a:r>
            <a:endParaRPr lang="el-GR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733800" y="2133600"/>
            <a:ext cx="990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3733800" y="3886200"/>
            <a:ext cx="990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524000" y="990600"/>
            <a:ext cx="67056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just">
              <a:buNone/>
            </a:pPr>
            <a:r>
              <a:rPr lang="en-GB" b="1" u="sng" dirty="0" err="1" smtClean="0"/>
              <a:t>Cecchini</a:t>
            </a:r>
            <a:r>
              <a:rPr lang="en-GB" b="1" u="sng" dirty="0" smtClean="0"/>
              <a:t> Report</a:t>
            </a:r>
            <a:r>
              <a:rPr lang="el-GR" b="1" u="sng" dirty="0" smtClean="0"/>
              <a:t> (198</a:t>
            </a:r>
            <a:r>
              <a:rPr lang="en-US" b="1" u="sng" dirty="0" smtClean="0"/>
              <a:t>7</a:t>
            </a:r>
            <a:r>
              <a:rPr lang="el-GR" b="1" u="sng" dirty="0" smtClean="0"/>
              <a:t>) </a:t>
            </a:r>
            <a:endParaRPr lang="el-GR" b="1" dirty="0" smtClean="0"/>
          </a:p>
          <a:p>
            <a:pPr marL="0" lvl="2">
              <a:buFont typeface="Wingdings" pitchFamily="2" charset="2"/>
              <a:buChar char="q"/>
            </a:pPr>
            <a:r>
              <a:rPr lang="el-GR" b="1" dirty="0" smtClean="0"/>
              <a:t>Τα οφέλη από την ΕΕΠ δύναται να οδηγήσουν </a:t>
            </a:r>
            <a:r>
              <a:rPr lang="el-GR" b="1" dirty="0" smtClean="0"/>
              <a:t>σε:</a:t>
            </a:r>
            <a:r>
              <a:rPr lang="en-US" b="1" dirty="0" smtClean="0"/>
              <a:t>  </a:t>
            </a:r>
          </a:p>
          <a:p>
            <a:pPr marL="0" lvl="2">
              <a:buFont typeface="Wingdings" pitchFamily="2" charset="2"/>
              <a:buChar char="q"/>
            </a:pPr>
            <a:r>
              <a:rPr lang="el-GR" b="1" dirty="0" smtClean="0"/>
              <a:t>α</a:t>
            </a:r>
            <a:r>
              <a:rPr lang="el-GR" b="1" dirty="0" smtClean="0"/>
              <a:t>) αύξηση ΑΕΠ 4-7%· και, β) δημιουργία 2 εκ. θέσεων εργασίας.</a:t>
            </a:r>
            <a:endParaRPr lang="el-GR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445</Words>
  <Application>Microsoft Office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Imaging.Document</vt:lpstr>
      <vt:lpstr>Χωρικές – Περιφερειακές Ανισότητες στην ΕΕ</vt:lpstr>
      <vt:lpstr>Slide 2</vt:lpstr>
      <vt:lpstr>Η Ευρωπαϊκή Περιφερειακή Πολιτική</vt:lpstr>
      <vt:lpstr>Δεκαετία 1970</vt:lpstr>
      <vt:lpstr>Slide 5</vt:lpstr>
      <vt:lpstr>Εξέλιξη της  Ευρωπαϊκής Περιφερειακής Πολιτικής (1975-87)</vt:lpstr>
      <vt:lpstr>Προϋπολογισμός της ΕΕ</vt:lpstr>
      <vt:lpstr>Διαρθρωτικά Ταμεία</vt:lpstr>
      <vt:lpstr>Συνθήκη της Ενιαίας Ευρωπαϊκής Πράξης</vt:lpstr>
      <vt:lpstr>Αναβάθμιση της περιφερειακής πολιτικής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Χωρικές – Περιφερειακές Ανισότητες στην ΕΕ</dc:title>
  <dc:creator/>
  <cp:lastModifiedBy>ichorian</cp:lastModifiedBy>
  <cp:revision>17</cp:revision>
  <dcterms:created xsi:type="dcterms:W3CDTF">2006-08-16T00:00:00Z</dcterms:created>
  <dcterms:modified xsi:type="dcterms:W3CDTF">2011-11-03T18:07:08Z</dcterms:modified>
</cp:coreProperties>
</file>