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charts/chart1.xml" ContentType="application/vnd.openxmlformats-officedocument.drawingml.chart+xml"/>
  <Override PartName="/ppt/theme/themeOverride12.xml" ContentType="application/vnd.openxmlformats-officedocument.themeOverride+xml"/>
  <Override PartName="/ppt/charts/chart2.xml" ContentType="application/vnd.openxmlformats-officedocument.drawingml.chart+xml"/>
  <Override PartName="/ppt/theme/themeOverride13.xml" ContentType="application/vnd.openxmlformats-officedocument.themeOverride+xml"/>
  <Override PartName="/ppt/charts/chart3.xml" ContentType="application/vnd.openxmlformats-officedocument.drawingml.chart+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notesSlides/notesSlide1.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6.xml" ContentType="application/vnd.openxmlformats-officedocument.themeOverride+xml"/>
  <Override PartName="/ppt/theme/themeOverride47.xml" ContentType="application/vnd.openxmlformats-officedocument.themeOverride+xml"/>
  <Override PartName="/ppt/charts/chart4.xml" ContentType="application/vnd.openxmlformats-officedocument.drawingml.chart+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5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52.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59.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notesSlides/notesSlide2.xml" ContentType="application/vnd.openxmlformats-officedocument.presentationml.notesSlide+xml"/>
  <Override PartName="/ppt/theme/themeOverride66.xml" ContentType="application/vnd.openxmlformats-officedocument.themeOverride+xml"/>
  <Override PartName="/ppt/notesSlides/notesSlide3.xml" ContentType="application/vnd.openxmlformats-officedocument.presentationml.notesSlide+xml"/>
  <Override PartName="/ppt/theme/themeOverride67.xml" ContentType="application/vnd.openxmlformats-officedocument.themeOverride+xml"/>
  <Override PartName="/ppt/notesSlides/notesSlide4.xml" ContentType="application/vnd.openxmlformats-officedocument.presentationml.notesSlide+xml"/>
  <Override PartName="/ppt/theme/themeOverride68.xml" ContentType="application/vnd.openxmlformats-officedocument.themeOverride+xml"/>
  <Override PartName="/ppt/notesSlides/notesSlide5.xml" ContentType="application/vnd.openxmlformats-officedocument.presentationml.notesSlide+xml"/>
  <Override PartName="/ppt/theme/themeOverride69.xml" ContentType="application/vnd.openxmlformats-officedocument.themeOverride+xml"/>
  <Override PartName="/ppt/notesSlides/notesSlide6.xml" ContentType="application/vnd.openxmlformats-officedocument.presentationml.notesSl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78.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79.xml" ContentType="application/vnd.openxmlformats-officedocument.themeOverride+xml"/>
  <Override PartName="/ppt/theme/themeOverride80.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sldIdLst>
    <p:sldId id="258" r:id="rId2"/>
    <p:sldId id="259" r:id="rId3"/>
    <p:sldId id="260" r:id="rId4"/>
    <p:sldId id="261" r:id="rId5"/>
    <p:sldId id="262" r:id="rId6"/>
    <p:sldId id="263" r:id="rId7"/>
    <p:sldId id="264" r:id="rId8"/>
    <p:sldId id="272" r:id="rId9"/>
    <p:sldId id="271" r:id="rId10"/>
    <p:sldId id="265" r:id="rId11"/>
    <p:sldId id="266" r:id="rId12"/>
    <p:sldId id="273" r:id="rId13"/>
    <p:sldId id="274" r:id="rId14"/>
    <p:sldId id="275" r:id="rId15"/>
    <p:sldId id="268" r:id="rId16"/>
    <p:sldId id="269" r:id="rId17"/>
    <p:sldId id="270" r:id="rId18"/>
    <p:sldId id="267" r:id="rId19"/>
    <p:sldId id="276" r:id="rId20"/>
    <p:sldId id="279" r:id="rId21"/>
    <p:sldId id="280" r:id="rId22"/>
    <p:sldId id="281" r:id="rId23"/>
    <p:sldId id="282" r:id="rId24"/>
    <p:sldId id="283" r:id="rId25"/>
    <p:sldId id="284" r:id="rId26"/>
    <p:sldId id="285" r:id="rId27"/>
    <p:sldId id="286" r:id="rId28"/>
    <p:sldId id="288" r:id="rId29"/>
    <p:sldId id="292" r:id="rId30"/>
    <p:sldId id="287" r:id="rId31"/>
    <p:sldId id="289" r:id="rId32"/>
    <p:sldId id="290"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48" r:id="rId68"/>
    <p:sldId id="349" r:id="rId69"/>
    <p:sldId id="350" r:id="rId70"/>
    <p:sldId id="351" r:id="rId71"/>
    <p:sldId id="352" r:id="rId72"/>
    <p:sldId id="353" r:id="rId73"/>
    <p:sldId id="354"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7" r:id="rId95"/>
    <p:sldId id="346" r:id="rId9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FFCC00"/>
    <a:srgbClr val="99FF33"/>
    <a:srgbClr val="333399"/>
    <a:srgbClr val="FFFFCC"/>
    <a:srgbClr val="92E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psomas\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psomas\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psomas\Desktop\Book1.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l-GR"/>
              <a:t>Τι νομίζουμε ότι θα συμβεί</a:t>
            </a:r>
            <a:endParaRPr lang="en-US"/>
          </a:p>
        </c:rich>
      </c:tx>
      <c:layout/>
      <c:overlay val="0"/>
    </c:title>
    <c:autoTitleDeleted val="0"/>
    <c:plotArea>
      <c:layout/>
      <c:barChart>
        <c:barDir val="col"/>
        <c:grouping val="clustered"/>
        <c:varyColors val="0"/>
        <c:ser>
          <c:idx val="0"/>
          <c:order val="0"/>
          <c:invertIfNegative val="0"/>
          <c:val>
            <c:numRef>
              <c:f>Sheet1!$B$2:$B$11</c:f>
              <c:numCache>
                <c:formatCode>General</c:formatCode>
                <c:ptCount val="10"/>
                <c:pt idx="0">
                  <c:v>5</c:v>
                </c:pt>
                <c:pt idx="1">
                  <c:v>8</c:v>
                </c:pt>
                <c:pt idx="2">
                  <c:v>9</c:v>
                </c:pt>
                <c:pt idx="3">
                  <c:v>9</c:v>
                </c:pt>
                <c:pt idx="4">
                  <c:v>10</c:v>
                </c:pt>
                <c:pt idx="5">
                  <c:v>10.5</c:v>
                </c:pt>
                <c:pt idx="6">
                  <c:v>11</c:v>
                </c:pt>
                <c:pt idx="7">
                  <c:v>11.5</c:v>
                </c:pt>
                <c:pt idx="8">
                  <c:v>12</c:v>
                </c:pt>
                <c:pt idx="9">
                  <c:v>12.5</c:v>
                </c:pt>
              </c:numCache>
            </c:numRef>
          </c:val>
        </c:ser>
        <c:dLbls>
          <c:showLegendKey val="0"/>
          <c:showVal val="0"/>
          <c:showCatName val="0"/>
          <c:showSerName val="0"/>
          <c:showPercent val="0"/>
          <c:showBubbleSize val="0"/>
        </c:dLbls>
        <c:gapWidth val="150"/>
        <c:axId val="89266432"/>
        <c:axId val="89280896"/>
      </c:barChart>
      <c:catAx>
        <c:axId val="89266432"/>
        <c:scaling>
          <c:orientation val="minMax"/>
        </c:scaling>
        <c:delete val="0"/>
        <c:axPos val="b"/>
        <c:title>
          <c:tx>
            <c:rich>
              <a:bodyPr/>
              <a:lstStyle/>
              <a:p>
                <a:pPr>
                  <a:defRPr/>
                </a:pPr>
                <a:r>
                  <a:rPr lang="el-GR"/>
                  <a:t>Έτος</a:t>
                </a:r>
              </a:p>
            </c:rich>
          </c:tx>
          <c:layout/>
          <c:overlay val="0"/>
        </c:title>
        <c:majorTickMark val="none"/>
        <c:minorTickMark val="none"/>
        <c:tickLblPos val="nextTo"/>
        <c:crossAx val="89280896"/>
        <c:crosses val="autoZero"/>
        <c:auto val="1"/>
        <c:lblAlgn val="ctr"/>
        <c:lblOffset val="100"/>
        <c:noMultiLvlLbl val="0"/>
      </c:catAx>
      <c:valAx>
        <c:axId val="89280896"/>
        <c:scaling>
          <c:orientation val="minMax"/>
          <c:max val="25"/>
        </c:scaling>
        <c:delete val="0"/>
        <c:axPos val="l"/>
        <c:majorGridlines/>
        <c:numFmt formatCode="General" sourceLinked="1"/>
        <c:majorTickMark val="none"/>
        <c:minorTickMark val="none"/>
        <c:tickLblPos val="nextTo"/>
        <c:crossAx val="892664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l-GR"/>
              <a:t>Τι θα συμβεί στο καλό σενάριο</a:t>
            </a:r>
            <a:endParaRPr lang="en-US"/>
          </a:p>
        </c:rich>
      </c:tx>
      <c:layout/>
      <c:overlay val="0"/>
    </c:title>
    <c:autoTitleDeleted val="0"/>
    <c:plotArea>
      <c:layout/>
      <c:barChart>
        <c:barDir val="col"/>
        <c:grouping val="clustered"/>
        <c:varyColors val="0"/>
        <c:ser>
          <c:idx val="0"/>
          <c:order val="0"/>
          <c:invertIfNegative val="0"/>
          <c:val>
            <c:numRef>
              <c:f>Sheet1!$C$2:$C$11</c:f>
              <c:numCache>
                <c:formatCode>General</c:formatCode>
                <c:ptCount val="10"/>
                <c:pt idx="0">
                  <c:v>1</c:v>
                </c:pt>
                <c:pt idx="1">
                  <c:v>2</c:v>
                </c:pt>
                <c:pt idx="2">
                  <c:v>3</c:v>
                </c:pt>
                <c:pt idx="3">
                  <c:v>5</c:v>
                </c:pt>
                <c:pt idx="4">
                  <c:v>10</c:v>
                </c:pt>
                <c:pt idx="5">
                  <c:v>14</c:v>
                </c:pt>
                <c:pt idx="6">
                  <c:v>16</c:v>
                </c:pt>
                <c:pt idx="7">
                  <c:v>18</c:v>
                </c:pt>
                <c:pt idx="8">
                  <c:v>20</c:v>
                </c:pt>
                <c:pt idx="9">
                  <c:v>20</c:v>
                </c:pt>
              </c:numCache>
            </c:numRef>
          </c:val>
        </c:ser>
        <c:dLbls>
          <c:showLegendKey val="0"/>
          <c:showVal val="0"/>
          <c:showCatName val="0"/>
          <c:showSerName val="0"/>
          <c:showPercent val="0"/>
          <c:showBubbleSize val="0"/>
        </c:dLbls>
        <c:gapWidth val="150"/>
        <c:axId val="89311104"/>
        <c:axId val="90849280"/>
      </c:barChart>
      <c:catAx>
        <c:axId val="89311104"/>
        <c:scaling>
          <c:orientation val="minMax"/>
        </c:scaling>
        <c:delete val="0"/>
        <c:axPos val="b"/>
        <c:title>
          <c:tx>
            <c:rich>
              <a:bodyPr/>
              <a:lstStyle/>
              <a:p>
                <a:pPr>
                  <a:defRPr/>
                </a:pPr>
                <a:r>
                  <a:rPr lang="el-GR"/>
                  <a:t>Έτος</a:t>
                </a:r>
              </a:p>
            </c:rich>
          </c:tx>
          <c:layout/>
          <c:overlay val="0"/>
        </c:title>
        <c:majorTickMark val="none"/>
        <c:minorTickMark val="none"/>
        <c:tickLblPos val="nextTo"/>
        <c:crossAx val="90849280"/>
        <c:crosses val="autoZero"/>
        <c:auto val="1"/>
        <c:lblAlgn val="ctr"/>
        <c:lblOffset val="100"/>
        <c:noMultiLvlLbl val="0"/>
      </c:catAx>
      <c:valAx>
        <c:axId val="90849280"/>
        <c:scaling>
          <c:orientation val="minMax"/>
        </c:scaling>
        <c:delete val="0"/>
        <c:axPos val="l"/>
        <c:majorGridlines/>
        <c:numFmt formatCode="General" sourceLinked="1"/>
        <c:majorTickMark val="none"/>
        <c:minorTickMark val="none"/>
        <c:tickLblPos val="nextTo"/>
        <c:crossAx val="893111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l-GR"/>
              <a:t>Τι θα συμβεί στο κακό σενάριο</a:t>
            </a:r>
            <a:endParaRPr lang="en-US"/>
          </a:p>
        </c:rich>
      </c:tx>
      <c:layout/>
      <c:overlay val="0"/>
    </c:title>
    <c:autoTitleDeleted val="0"/>
    <c:plotArea>
      <c:layout/>
      <c:barChart>
        <c:barDir val="col"/>
        <c:grouping val="clustered"/>
        <c:varyColors val="0"/>
        <c:ser>
          <c:idx val="0"/>
          <c:order val="0"/>
          <c:invertIfNegative val="0"/>
          <c:val>
            <c:numRef>
              <c:f>Sheet1!$D$2:$D$11</c:f>
              <c:numCache>
                <c:formatCode>General</c:formatCode>
                <c:ptCount val="10"/>
                <c:pt idx="0">
                  <c:v>1</c:v>
                </c:pt>
                <c:pt idx="1">
                  <c:v>2</c:v>
                </c:pt>
                <c:pt idx="2">
                  <c:v>4</c:v>
                </c:pt>
                <c:pt idx="3">
                  <c:v>3</c:v>
                </c:pt>
                <c:pt idx="4">
                  <c:v>2</c:v>
                </c:pt>
                <c:pt idx="5">
                  <c:v>0</c:v>
                </c:pt>
              </c:numCache>
            </c:numRef>
          </c:val>
        </c:ser>
        <c:dLbls>
          <c:showLegendKey val="0"/>
          <c:showVal val="0"/>
          <c:showCatName val="0"/>
          <c:showSerName val="0"/>
          <c:showPercent val="0"/>
          <c:showBubbleSize val="0"/>
        </c:dLbls>
        <c:gapWidth val="150"/>
        <c:axId val="90875392"/>
        <c:axId val="90877312"/>
      </c:barChart>
      <c:catAx>
        <c:axId val="90875392"/>
        <c:scaling>
          <c:orientation val="minMax"/>
        </c:scaling>
        <c:delete val="0"/>
        <c:axPos val="b"/>
        <c:title>
          <c:tx>
            <c:rich>
              <a:bodyPr/>
              <a:lstStyle/>
              <a:p>
                <a:pPr>
                  <a:defRPr/>
                </a:pPr>
                <a:r>
                  <a:rPr lang="el-GR"/>
                  <a:t>Έτος</a:t>
                </a:r>
              </a:p>
            </c:rich>
          </c:tx>
          <c:layout/>
          <c:overlay val="0"/>
        </c:title>
        <c:majorTickMark val="none"/>
        <c:minorTickMark val="none"/>
        <c:tickLblPos val="nextTo"/>
        <c:crossAx val="90877312"/>
        <c:crosses val="autoZero"/>
        <c:auto val="1"/>
        <c:lblAlgn val="ctr"/>
        <c:lblOffset val="100"/>
        <c:noMultiLvlLbl val="0"/>
      </c:catAx>
      <c:valAx>
        <c:axId val="90877312"/>
        <c:scaling>
          <c:orientation val="minMax"/>
          <c:max val="25"/>
        </c:scaling>
        <c:delete val="0"/>
        <c:axPos val="l"/>
        <c:majorGridlines/>
        <c:numFmt formatCode="General" sourceLinked="1"/>
        <c:majorTickMark val="none"/>
        <c:minorTickMark val="none"/>
        <c:tickLblPos val="nextTo"/>
        <c:crossAx val="908753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tx2">
                <a:lumMod val="20000"/>
                <a:lumOff val="80000"/>
              </a:schemeClr>
            </a:solidFill>
          </c:spPr>
          <c:explosion val="25"/>
          <c:dPt>
            <c:idx val="0"/>
            <c:bubble3D val="0"/>
            <c:spPr>
              <a:solidFill>
                <a:schemeClr val="accent1"/>
              </a:solidFill>
            </c:spPr>
            <c:extLst xmlns:c16r2="http://schemas.microsoft.com/office/drawing/2015/06/chart">
              <c:ext xmlns:c16="http://schemas.microsoft.com/office/drawing/2014/chart" uri="{C3380CC4-5D6E-409C-BE32-E72D297353CC}">
                <c16:uniqueId val="{00000000-85F2-4263-B0FF-E96F2562C5F2}"/>
              </c:ext>
            </c:extLst>
          </c:dPt>
          <c:dLbls>
            <c:dLbl>
              <c:idx val="0"/>
              <c:tx>
                <c:rich>
                  <a:bodyPr/>
                  <a:lstStyle/>
                  <a:p>
                    <a:r>
                      <a:rPr lang="el-GR" sz="1400" dirty="0">
                        <a:solidFill>
                          <a:schemeClr val="tx2"/>
                        </a:solidFill>
                      </a:rPr>
                      <a:t>ΕΘΝΙΚΗ ΣΥΜΜΕΤΟΧΗ </a:t>
                    </a:r>
                    <a:r>
                      <a:rPr lang="el-GR" sz="1400" b="1" dirty="0">
                        <a:solidFill>
                          <a:schemeClr val="tx2"/>
                        </a:solidFill>
                      </a:rPr>
                      <a:t>5,2 δις</a:t>
                    </a:r>
                    <a:r>
                      <a:rPr lang="el-GR" sz="1400" dirty="0">
                        <a:solidFill>
                          <a:schemeClr val="tx2"/>
                        </a:solidFill>
                      </a:rPr>
                      <a:t>
</a:t>
                    </a:r>
                    <a:r>
                      <a:rPr lang="el-GR" sz="1400" dirty="0" smtClean="0">
                        <a:solidFill>
                          <a:schemeClr val="tx2"/>
                        </a:solidFill>
                      </a:rPr>
                      <a:t>(20%)</a:t>
                    </a:r>
                    <a:endParaRPr lang="el-GR" sz="1400" dirty="0">
                      <a:solidFill>
                        <a:schemeClr val="tx2"/>
                      </a:solidFill>
                    </a:endParaRP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85F2-4263-B0FF-E96F2562C5F2}"/>
                </c:ext>
                <c:ext xmlns:c15="http://schemas.microsoft.com/office/drawing/2012/chart" uri="{CE6537A1-D6FC-4f65-9D91-7224C49458BB}"/>
              </c:extLst>
            </c:dLbl>
            <c:dLbl>
              <c:idx val="1"/>
              <c:tx>
                <c:rich>
                  <a:bodyPr/>
                  <a:lstStyle/>
                  <a:p>
                    <a:r>
                      <a:rPr lang="el-GR" sz="1400" dirty="0">
                        <a:solidFill>
                          <a:schemeClr val="tx2"/>
                        </a:solidFill>
                      </a:rPr>
                      <a:t>ΚΟΙΝΟΤΙΚΗ ΣΥΜΜΕΤΟΧΗ </a:t>
                    </a:r>
                    <a:r>
                      <a:rPr lang="el-GR" sz="1400" b="1" dirty="0">
                        <a:solidFill>
                          <a:schemeClr val="tx2"/>
                        </a:solidFill>
                      </a:rPr>
                      <a:t>20,8 δις</a:t>
                    </a:r>
                    <a:r>
                      <a:rPr lang="el-GR" sz="1400" dirty="0">
                        <a:solidFill>
                          <a:schemeClr val="tx2"/>
                        </a:solidFill>
                      </a:rPr>
                      <a:t>
</a:t>
                    </a:r>
                    <a:r>
                      <a:rPr lang="el-GR" sz="1400" dirty="0" smtClean="0">
                        <a:solidFill>
                          <a:schemeClr val="tx2"/>
                        </a:solidFill>
                      </a:rPr>
                      <a:t>(80%)</a:t>
                    </a:r>
                    <a:endParaRPr lang="el-GR" sz="1400" dirty="0">
                      <a:solidFill>
                        <a:schemeClr val="tx2"/>
                      </a:solidFill>
                    </a:endParaRP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5F2-4263-B0FF-E96F2562C5F2}"/>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85F2-4263-B0FF-E96F2562C5F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85F2-4263-B0FF-E96F2562C5F2}"/>
                </c:ext>
                <c:ext xmlns:c15="http://schemas.microsoft.com/office/drawing/2012/chart" uri="{CE6537A1-D6FC-4f65-9D91-7224C49458BB}"/>
              </c:extLst>
            </c:dLbl>
            <c:spPr>
              <a:noFill/>
              <a:ln>
                <a:noFill/>
              </a:ln>
              <a:effectLst/>
            </c:spPr>
            <c:txPr>
              <a:bodyPr/>
              <a:lstStyle/>
              <a:p>
                <a:pPr>
                  <a:defRPr lang="en-US" sz="1400">
                    <a:solidFill>
                      <a:schemeClr val="tx2"/>
                    </a:solidFill>
                  </a:defRPr>
                </a:pPr>
                <a:endParaRPr lang="el-GR"/>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2"/>
                <c:pt idx="0">
                  <c:v>ΕΘΝΙΚΗ ΣΥΜΜΕΤΟΧΗ 5,2 δις</c:v>
                </c:pt>
                <c:pt idx="1">
                  <c:v>ΚΟΙΝΟΤΙΚΗ ΣΥΜΜΕΤΟΧΗ 20,8 δις</c:v>
                </c:pt>
              </c:strCache>
            </c:strRef>
          </c:cat>
          <c:val>
            <c:numRef>
              <c:f>Sheet1!$B$2:$B$5</c:f>
              <c:numCache>
                <c:formatCode>General</c:formatCode>
                <c:ptCount val="4"/>
                <c:pt idx="0">
                  <c:v>20</c:v>
                </c:pt>
                <c:pt idx="1">
                  <c:v>80</c:v>
                </c:pt>
              </c:numCache>
            </c:numRef>
          </c:val>
          <c:extLst xmlns:c16r2="http://schemas.microsoft.com/office/drawing/2015/06/chart">
            <c:ext xmlns:c16="http://schemas.microsoft.com/office/drawing/2014/chart" uri="{C3380CC4-5D6E-409C-BE32-E72D297353CC}">
              <c16:uniqueId val="{00000004-85F2-4263-B0FF-E96F2562C5F2}"/>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el-G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42958-5A5C-4F19-AEF9-852ED835A56E}"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el-GR"/>
        </a:p>
      </dgm:t>
    </dgm:pt>
    <dgm:pt modelId="{6778612B-F393-43EA-A36A-63119C7C4738}">
      <dgm:prSet phldrT="[Text]"/>
      <dgm:spPr>
        <a:solidFill>
          <a:schemeClr val="tx2"/>
        </a:solidFill>
      </dgm:spPr>
      <dgm:t>
        <a:bodyPr/>
        <a:lstStyle/>
        <a:p>
          <a:pPr algn="l"/>
          <a:r>
            <a:rPr lang="el-GR" dirty="0" smtClean="0">
              <a:solidFill>
                <a:srgbClr val="FFC000"/>
              </a:solidFill>
            </a:rPr>
            <a:t>ΧΡΗΜΑΤΟΔΟΤΗΣΕΙΣ ΕΕ</a:t>
          </a:r>
          <a:endParaRPr lang="el-GR" dirty="0">
            <a:solidFill>
              <a:srgbClr val="FFC000"/>
            </a:solidFill>
          </a:endParaRPr>
        </a:p>
      </dgm:t>
    </dgm:pt>
    <dgm:pt modelId="{ADCBD94E-AD6A-49D4-9ECF-153747795439}" type="parTrans" cxnId="{1046D785-7CA7-4177-92C9-31909D94560A}">
      <dgm:prSet/>
      <dgm:spPr/>
      <dgm:t>
        <a:bodyPr/>
        <a:lstStyle/>
        <a:p>
          <a:endParaRPr lang="el-GR"/>
        </a:p>
      </dgm:t>
    </dgm:pt>
    <dgm:pt modelId="{644B6387-A482-4E6B-9F02-B7392422BCCD}" type="sibTrans" cxnId="{1046D785-7CA7-4177-92C9-31909D94560A}">
      <dgm:prSet/>
      <dgm:spPr/>
      <dgm:t>
        <a:bodyPr/>
        <a:lstStyle/>
        <a:p>
          <a:endParaRPr lang="el-GR"/>
        </a:p>
      </dgm:t>
    </dgm:pt>
    <dgm:pt modelId="{CB391FF6-D624-401C-83E3-415B779E5E15}">
      <dgm:prSet phldrT="[Text]" custT="1"/>
      <dgm:spPr/>
      <dgm:t>
        <a:bodyPr/>
        <a:lstStyle/>
        <a:p>
          <a:r>
            <a:rPr lang="el-GR" sz="2400" dirty="0" smtClean="0">
              <a:solidFill>
                <a:schemeClr val="tx2"/>
              </a:solidFill>
            </a:rPr>
            <a:t>ΕΠΙΧΟΡΗΓΗΣΕΙΣ</a:t>
          </a:r>
          <a:endParaRPr lang="el-GR" sz="2400" dirty="0">
            <a:solidFill>
              <a:schemeClr val="tx2"/>
            </a:solidFill>
          </a:endParaRPr>
        </a:p>
      </dgm:t>
    </dgm:pt>
    <dgm:pt modelId="{5FB684F7-D7AE-43C7-8690-1E42D0600E68}" type="parTrans" cxnId="{2AD5F040-4604-4A23-A1DE-F62BAA4CD92B}">
      <dgm:prSet/>
      <dgm:spPr/>
      <dgm:t>
        <a:bodyPr/>
        <a:lstStyle/>
        <a:p>
          <a:endParaRPr lang="el-GR"/>
        </a:p>
      </dgm:t>
    </dgm:pt>
    <dgm:pt modelId="{14014389-B3D8-44F3-9849-1D03DF765DF5}" type="sibTrans" cxnId="{2AD5F040-4604-4A23-A1DE-F62BAA4CD92B}">
      <dgm:prSet/>
      <dgm:spPr/>
      <dgm:t>
        <a:bodyPr/>
        <a:lstStyle/>
        <a:p>
          <a:endParaRPr lang="el-GR"/>
        </a:p>
      </dgm:t>
    </dgm:pt>
    <dgm:pt modelId="{900CE013-2F83-4F0E-BD42-E1E5F60CC65B}">
      <dgm:prSet phldrT="[Text]"/>
      <dgm:spPr/>
      <dgm:t>
        <a:bodyPr/>
        <a:lstStyle/>
        <a:p>
          <a:r>
            <a:rPr lang="el-GR" dirty="0" smtClean="0">
              <a:solidFill>
                <a:schemeClr val="tx2"/>
              </a:solidFill>
            </a:rPr>
            <a:t>ΕΣΠΑ</a:t>
          </a:r>
          <a:endParaRPr lang="el-GR" dirty="0">
            <a:solidFill>
              <a:schemeClr val="tx2"/>
            </a:solidFill>
          </a:endParaRPr>
        </a:p>
      </dgm:t>
    </dgm:pt>
    <dgm:pt modelId="{7E5D6FFF-983E-4500-AA30-C4C57E093E60}" type="parTrans" cxnId="{9E1049EB-928A-44B4-B7F4-6E4EEA5379BD}">
      <dgm:prSet/>
      <dgm:spPr/>
      <dgm:t>
        <a:bodyPr/>
        <a:lstStyle/>
        <a:p>
          <a:endParaRPr lang="el-GR"/>
        </a:p>
      </dgm:t>
    </dgm:pt>
    <dgm:pt modelId="{180A7123-A0A9-44CD-A800-8B2826BF0F56}" type="sibTrans" cxnId="{9E1049EB-928A-44B4-B7F4-6E4EEA5379BD}">
      <dgm:prSet/>
      <dgm:spPr/>
      <dgm:t>
        <a:bodyPr/>
        <a:lstStyle/>
        <a:p>
          <a:endParaRPr lang="el-GR"/>
        </a:p>
      </dgm:t>
    </dgm:pt>
    <dgm:pt modelId="{D796A646-CC0A-4F98-B256-967FD748C01E}">
      <dgm:prSet phldrT="[Text]"/>
      <dgm:spPr/>
      <dgm:t>
        <a:bodyPr/>
        <a:lstStyle/>
        <a:p>
          <a:r>
            <a:rPr lang="el-GR" dirty="0" smtClean="0">
              <a:solidFill>
                <a:schemeClr val="tx2"/>
              </a:solidFill>
            </a:rPr>
            <a:t>ΕΥΡΩΠΑΪΚΑ ΠΡΟΓΡΑΜΜΑΤΑ</a:t>
          </a:r>
          <a:endParaRPr lang="el-GR" dirty="0">
            <a:solidFill>
              <a:schemeClr val="tx2"/>
            </a:solidFill>
          </a:endParaRPr>
        </a:p>
      </dgm:t>
    </dgm:pt>
    <dgm:pt modelId="{D5197469-0668-42A9-B41E-511866C66B04}" type="parTrans" cxnId="{408EABA5-9921-472A-AA7A-B243A9B81278}">
      <dgm:prSet/>
      <dgm:spPr/>
      <dgm:t>
        <a:bodyPr/>
        <a:lstStyle/>
        <a:p>
          <a:endParaRPr lang="el-GR"/>
        </a:p>
      </dgm:t>
    </dgm:pt>
    <dgm:pt modelId="{58FFA106-93F9-4DDD-8681-D5C7B488CFBE}" type="sibTrans" cxnId="{408EABA5-9921-472A-AA7A-B243A9B81278}">
      <dgm:prSet/>
      <dgm:spPr/>
      <dgm:t>
        <a:bodyPr/>
        <a:lstStyle/>
        <a:p>
          <a:endParaRPr lang="el-GR"/>
        </a:p>
      </dgm:t>
    </dgm:pt>
    <dgm:pt modelId="{7429D0F3-85B6-4193-8BAC-CFCD50ED528F}">
      <dgm:prSet phldrT="[Text]" custT="1"/>
      <dgm:spPr/>
      <dgm:t>
        <a:bodyPr/>
        <a:lstStyle/>
        <a:p>
          <a:r>
            <a:rPr lang="el-GR" sz="2400" dirty="0" smtClean="0">
              <a:solidFill>
                <a:schemeClr val="tx2"/>
              </a:solidFill>
            </a:rPr>
            <a:t>ΧΡΗΜΑΤΟΔΟΤΙΚΑ ΕΡΓΑΛΕΙΑ</a:t>
          </a:r>
          <a:endParaRPr lang="el-GR" sz="2400" dirty="0">
            <a:solidFill>
              <a:schemeClr val="tx2"/>
            </a:solidFill>
          </a:endParaRPr>
        </a:p>
      </dgm:t>
    </dgm:pt>
    <dgm:pt modelId="{23448D44-F8DC-4974-BFA9-61A0D8510F45}" type="parTrans" cxnId="{F26F5B93-568E-491B-BE59-AFFCF9E34DC9}">
      <dgm:prSet/>
      <dgm:spPr/>
      <dgm:t>
        <a:bodyPr/>
        <a:lstStyle/>
        <a:p>
          <a:endParaRPr lang="el-GR"/>
        </a:p>
      </dgm:t>
    </dgm:pt>
    <dgm:pt modelId="{1AB1F1E6-15BB-48A5-AAF6-F23AE4D44515}" type="sibTrans" cxnId="{F26F5B93-568E-491B-BE59-AFFCF9E34DC9}">
      <dgm:prSet/>
      <dgm:spPr/>
      <dgm:t>
        <a:bodyPr/>
        <a:lstStyle/>
        <a:p>
          <a:endParaRPr lang="el-GR"/>
        </a:p>
      </dgm:t>
    </dgm:pt>
    <dgm:pt modelId="{B1BD8868-398A-48C3-B6CF-4FBC205FFF09}">
      <dgm:prSet phldrT="[Text]"/>
      <dgm:spPr/>
      <dgm:t>
        <a:bodyPr/>
        <a:lstStyle/>
        <a:p>
          <a:pPr algn="l"/>
          <a:r>
            <a:rPr lang="en-US" dirty="0" smtClean="0"/>
            <a:t>-</a:t>
          </a:r>
          <a:r>
            <a:rPr lang="el-GR" dirty="0" smtClean="0">
              <a:solidFill>
                <a:schemeClr val="tx2"/>
              </a:solidFill>
            </a:rPr>
            <a:t>ΕΓΓΥΗΣΕΙΣ</a:t>
          </a:r>
        </a:p>
        <a:p>
          <a:pPr algn="l"/>
          <a:r>
            <a:rPr lang="en-US" dirty="0" smtClean="0">
              <a:solidFill>
                <a:schemeClr val="tx2"/>
              </a:solidFill>
            </a:rPr>
            <a:t>-</a:t>
          </a:r>
          <a:r>
            <a:rPr lang="el-GR" dirty="0" smtClean="0">
              <a:solidFill>
                <a:schemeClr val="tx2"/>
              </a:solidFill>
            </a:rPr>
            <a:t>ΔΑΝΕΙΑ ΕΠΙΜΕΡΙΣΜΟΥ ΡΙΣΚΟΥ</a:t>
          </a:r>
        </a:p>
        <a:p>
          <a:pPr algn="l"/>
          <a:r>
            <a:rPr lang="en-US" dirty="0" smtClean="0">
              <a:solidFill>
                <a:schemeClr val="tx2"/>
              </a:solidFill>
            </a:rPr>
            <a:t>-</a:t>
          </a:r>
          <a:r>
            <a:rPr lang="el-GR" dirty="0" smtClean="0">
              <a:solidFill>
                <a:schemeClr val="tx2"/>
              </a:solidFill>
            </a:rPr>
            <a:t>ΕΡΓΑΛΕΙΑ ΣΥΝΕΠΕΝΔΥΣΗΣ</a:t>
          </a:r>
          <a:endParaRPr lang="el-GR" dirty="0">
            <a:solidFill>
              <a:schemeClr val="tx2"/>
            </a:solidFill>
          </a:endParaRPr>
        </a:p>
      </dgm:t>
    </dgm:pt>
    <dgm:pt modelId="{DDE9D5E8-62FB-416F-A940-F711ADEB559E}" type="parTrans" cxnId="{2EA0D971-18C2-4CFA-B8A4-CFFE3DA8F5E7}">
      <dgm:prSet/>
      <dgm:spPr/>
      <dgm:t>
        <a:bodyPr/>
        <a:lstStyle/>
        <a:p>
          <a:endParaRPr lang="el-GR"/>
        </a:p>
      </dgm:t>
    </dgm:pt>
    <dgm:pt modelId="{8CD22DA1-6D74-4FAF-BF4C-D0325E43592B}" type="sibTrans" cxnId="{2EA0D971-18C2-4CFA-B8A4-CFFE3DA8F5E7}">
      <dgm:prSet/>
      <dgm:spPr/>
      <dgm:t>
        <a:bodyPr/>
        <a:lstStyle/>
        <a:p>
          <a:endParaRPr lang="el-GR"/>
        </a:p>
      </dgm:t>
    </dgm:pt>
    <dgm:pt modelId="{CD4A811E-394A-4680-BB63-02985D3F472C}" type="pres">
      <dgm:prSet presAssocID="{2C942958-5A5C-4F19-AEF9-852ED835A56E}" presName="Name0" presStyleCnt="0">
        <dgm:presLayoutVars>
          <dgm:chPref val="1"/>
          <dgm:dir/>
          <dgm:animOne val="branch"/>
          <dgm:animLvl val="lvl"/>
          <dgm:resizeHandles/>
        </dgm:presLayoutVars>
      </dgm:prSet>
      <dgm:spPr/>
      <dgm:t>
        <a:bodyPr/>
        <a:lstStyle/>
        <a:p>
          <a:endParaRPr lang="el-GR"/>
        </a:p>
      </dgm:t>
    </dgm:pt>
    <dgm:pt modelId="{92CD5ADA-7F6E-4B1B-ACFE-84E339869355}" type="pres">
      <dgm:prSet presAssocID="{6778612B-F393-43EA-A36A-63119C7C4738}" presName="vertOne" presStyleCnt="0"/>
      <dgm:spPr/>
      <dgm:t>
        <a:bodyPr/>
        <a:lstStyle/>
        <a:p>
          <a:endParaRPr lang="el-GR"/>
        </a:p>
      </dgm:t>
    </dgm:pt>
    <dgm:pt modelId="{9D8BB0AA-F4EE-4FE2-9F41-DB00D2AA8220}" type="pres">
      <dgm:prSet presAssocID="{6778612B-F393-43EA-A36A-63119C7C4738}" presName="txOne" presStyleLbl="node0" presStyleIdx="0" presStyleCnt="1">
        <dgm:presLayoutVars>
          <dgm:chPref val="3"/>
        </dgm:presLayoutVars>
      </dgm:prSet>
      <dgm:spPr/>
      <dgm:t>
        <a:bodyPr/>
        <a:lstStyle/>
        <a:p>
          <a:endParaRPr lang="el-GR"/>
        </a:p>
      </dgm:t>
    </dgm:pt>
    <dgm:pt modelId="{86EC8A53-C59D-436D-8F76-4385206B60A1}" type="pres">
      <dgm:prSet presAssocID="{6778612B-F393-43EA-A36A-63119C7C4738}" presName="parTransOne" presStyleCnt="0"/>
      <dgm:spPr/>
      <dgm:t>
        <a:bodyPr/>
        <a:lstStyle/>
        <a:p>
          <a:endParaRPr lang="el-GR"/>
        </a:p>
      </dgm:t>
    </dgm:pt>
    <dgm:pt modelId="{2EEB8B88-FB5B-4E21-97C8-F12562E7F6ED}" type="pres">
      <dgm:prSet presAssocID="{6778612B-F393-43EA-A36A-63119C7C4738}" presName="horzOne" presStyleCnt="0"/>
      <dgm:spPr/>
      <dgm:t>
        <a:bodyPr/>
        <a:lstStyle/>
        <a:p>
          <a:endParaRPr lang="el-GR"/>
        </a:p>
      </dgm:t>
    </dgm:pt>
    <dgm:pt modelId="{14B4679D-C398-425A-8055-09B035803D62}" type="pres">
      <dgm:prSet presAssocID="{CB391FF6-D624-401C-83E3-415B779E5E15}" presName="vertTwo" presStyleCnt="0"/>
      <dgm:spPr/>
      <dgm:t>
        <a:bodyPr/>
        <a:lstStyle/>
        <a:p>
          <a:endParaRPr lang="el-GR"/>
        </a:p>
      </dgm:t>
    </dgm:pt>
    <dgm:pt modelId="{3E6D6EE3-A241-4477-81B1-5BF2668AD5CE}" type="pres">
      <dgm:prSet presAssocID="{CB391FF6-D624-401C-83E3-415B779E5E15}" presName="txTwo" presStyleLbl="node2" presStyleIdx="0" presStyleCnt="2">
        <dgm:presLayoutVars>
          <dgm:chPref val="3"/>
        </dgm:presLayoutVars>
      </dgm:prSet>
      <dgm:spPr/>
      <dgm:t>
        <a:bodyPr/>
        <a:lstStyle/>
        <a:p>
          <a:endParaRPr lang="el-GR"/>
        </a:p>
      </dgm:t>
    </dgm:pt>
    <dgm:pt modelId="{2D0500BB-60EC-48D8-94BC-80DD40DEC8F4}" type="pres">
      <dgm:prSet presAssocID="{CB391FF6-D624-401C-83E3-415B779E5E15}" presName="parTransTwo" presStyleCnt="0"/>
      <dgm:spPr/>
      <dgm:t>
        <a:bodyPr/>
        <a:lstStyle/>
        <a:p>
          <a:endParaRPr lang="el-GR"/>
        </a:p>
      </dgm:t>
    </dgm:pt>
    <dgm:pt modelId="{51BE2508-9A8B-454C-A3EA-B9682FE3CE13}" type="pres">
      <dgm:prSet presAssocID="{CB391FF6-D624-401C-83E3-415B779E5E15}" presName="horzTwo" presStyleCnt="0"/>
      <dgm:spPr/>
      <dgm:t>
        <a:bodyPr/>
        <a:lstStyle/>
        <a:p>
          <a:endParaRPr lang="el-GR"/>
        </a:p>
      </dgm:t>
    </dgm:pt>
    <dgm:pt modelId="{6E35C44C-2D26-47F6-A1A2-41938DD680AC}" type="pres">
      <dgm:prSet presAssocID="{900CE013-2F83-4F0E-BD42-E1E5F60CC65B}" presName="vertThree" presStyleCnt="0"/>
      <dgm:spPr/>
      <dgm:t>
        <a:bodyPr/>
        <a:lstStyle/>
        <a:p>
          <a:endParaRPr lang="el-GR"/>
        </a:p>
      </dgm:t>
    </dgm:pt>
    <dgm:pt modelId="{1D8D6DB7-248B-4DD4-B33D-1176ADF3C432}" type="pres">
      <dgm:prSet presAssocID="{900CE013-2F83-4F0E-BD42-E1E5F60CC65B}" presName="txThree" presStyleLbl="node3" presStyleIdx="0" presStyleCnt="3">
        <dgm:presLayoutVars>
          <dgm:chPref val="3"/>
        </dgm:presLayoutVars>
      </dgm:prSet>
      <dgm:spPr/>
      <dgm:t>
        <a:bodyPr/>
        <a:lstStyle/>
        <a:p>
          <a:endParaRPr lang="el-GR"/>
        </a:p>
      </dgm:t>
    </dgm:pt>
    <dgm:pt modelId="{30F395BE-EE82-4D6D-9018-B15D2886BEF3}" type="pres">
      <dgm:prSet presAssocID="{900CE013-2F83-4F0E-BD42-E1E5F60CC65B}" presName="horzThree" presStyleCnt="0"/>
      <dgm:spPr/>
      <dgm:t>
        <a:bodyPr/>
        <a:lstStyle/>
        <a:p>
          <a:endParaRPr lang="el-GR"/>
        </a:p>
      </dgm:t>
    </dgm:pt>
    <dgm:pt modelId="{E9E8DB9B-B5EA-4390-9152-C404839DA65E}" type="pres">
      <dgm:prSet presAssocID="{180A7123-A0A9-44CD-A800-8B2826BF0F56}" presName="sibSpaceThree" presStyleCnt="0"/>
      <dgm:spPr/>
      <dgm:t>
        <a:bodyPr/>
        <a:lstStyle/>
        <a:p>
          <a:endParaRPr lang="el-GR"/>
        </a:p>
      </dgm:t>
    </dgm:pt>
    <dgm:pt modelId="{2515B54E-7FBC-4BCB-86B7-FD78399972C4}" type="pres">
      <dgm:prSet presAssocID="{D796A646-CC0A-4F98-B256-967FD748C01E}" presName="vertThree" presStyleCnt="0"/>
      <dgm:spPr/>
      <dgm:t>
        <a:bodyPr/>
        <a:lstStyle/>
        <a:p>
          <a:endParaRPr lang="el-GR"/>
        </a:p>
      </dgm:t>
    </dgm:pt>
    <dgm:pt modelId="{18A006C7-5774-4F31-A5F9-EEA5051F834F}" type="pres">
      <dgm:prSet presAssocID="{D796A646-CC0A-4F98-B256-967FD748C01E}" presName="txThree" presStyleLbl="node3" presStyleIdx="1" presStyleCnt="3">
        <dgm:presLayoutVars>
          <dgm:chPref val="3"/>
        </dgm:presLayoutVars>
      </dgm:prSet>
      <dgm:spPr/>
      <dgm:t>
        <a:bodyPr/>
        <a:lstStyle/>
        <a:p>
          <a:endParaRPr lang="el-GR"/>
        </a:p>
      </dgm:t>
    </dgm:pt>
    <dgm:pt modelId="{2F5C0CE8-5D60-44D8-8427-D7DA931C474F}" type="pres">
      <dgm:prSet presAssocID="{D796A646-CC0A-4F98-B256-967FD748C01E}" presName="horzThree" presStyleCnt="0"/>
      <dgm:spPr/>
      <dgm:t>
        <a:bodyPr/>
        <a:lstStyle/>
        <a:p>
          <a:endParaRPr lang="el-GR"/>
        </a:p>
      </dgm:t>
    </dgm:pt>
    <dgm:pt modelId="{9255F48E-00BE-4CE7-9004-35752BD1EB67}" type="pres">
      <dgm:prSet presAssocID="{14014389-B3D8-44F3-9849-1D03DF765DF5}" presName="sibSpaceTwo" presStyleCnt="0"/>
      <dgm:spPr/>
      <dgm:t>
        <a:bodyPr/>
        <a:lstStyle/>
        <a:p>
          <a:endParaRPr lang="el-GR"/>
        </a:p>
      </dgm:t>
    </dgm:pt>
    <dgm:pt modelId="{B83CC6A9-1483-4104-AB52-670FB0290379}" type="pres">
      <dgm:prSet presAssocID="{7429D0F3-85B6-4193-8BAC-CFCD50ED528F}" presName="vertTwo" presStyleCnt="0"/>
      <dgm:spPr/>
      <dgm:t>
        <a:bodyPr/>
        <a:lstStyle/>
        <a:p>
          <a:endParaRPr lang="el-GR"/>
        </a:p>
      </dgm:t>
    </dgm:pt>
    <dgm:pt modelId="{5449F2A0-434F-4B29-B87D-639D23AF8E6E}" type="pres">
      <dgm:prSet presAssocID="{7429D0F3-85B6-4193-8BAC-CFCD50ED528F}" presName="txTwo" presStyleLbl="node2" presStyleIdx="1" presStyleCnt="2">
        <dgm:presLayoutVars>
          <dgm:chPref val="3"/>
        </dgm:presLayoutVars>
      </dgm:prSet>
      <dgm:spPr/>
      <dgm:t>
        <a:bodyPr/>
        <a:lstStyle/>
        <a:p>
          <a:endParaRPr lang="el-GR"/>
        </a:p>
      </dgm:t>
    </dgm:pt>
    <dgm:pt modelId="{80579F4D-FC8C-4DF8-805E-2A99C73FEFA3}" type="pres">
      <dgm:prSet presAssocID="{7429D0F3-85B6-4193-8BAC-CFCD50ED528F}" presName="parTransTwo" presStyleCnt="0"/>
      <dgm:spPr/>
      <dgm:t>
        <a:bodyPr/>
        <a:lstStyle/>
        <a:p>
          <a:endParaRPr lang="el-GR"/>
        </a:p>
      </dgm:t>
    </dgm:pt>
    <dgm:pt modelId="{36D1DE75-6B70-461C-8AB5-12E99D11B849}" type="pres">
      <dgm:prSet presAssocID="{7429D0F3-85B6-4193-8BAC-CFCD50ED528F}" presName="horzTwo" presStyleCnt="0"/>
      <dgm:spPr/>
      <dgm:t>
        <a:bodyPr/>
        <a:lstStyle/>
        <a:p>
          <a:endParaRPr lang="el-GR"/>
        </a:p>
      </dgm:t>
    </dgm:pt>
    <dgm:pt modelId="{90EBC4E9-6077-4D90-9B95-C6222FF3FBA8}" type="pres">
      <dgm:prSet presAssocID="{B1BD8868-398A-48C3-B6CF-4FBC205FFF09}" presName="vertThree" presStyleCnt="0"/>
      <dgm:spPr/>
      <dgm:t>
        <a:bodyPr/>
        <a:lstStyle/>
        <a:p>
          <a:endParaRPr lang="el-GR"/>
        </a:p>
      </dgm:t>
    </dgm:pt>
    <dgm:pt modelId="{4573C4E2-8285-465F-AAC7-A4882C1AEE82}" type="pres">
      <dgm:prSet presAssocID="{B1BD8868-398A-48C3-B6CF-4FBC205FFF09}" presName="txThree" presStyleLbl="node3" presStyleIdx="2" presStyleCnt="3">
        <dgm:presLayoutVars>
          <dgm:chPref val="3"/>
        </dgm:presLayoutVars>
      </dgm:prSet>
      <dgm:spPr/>
      <dgm:t>
        <a:bodyPr/>
        <a:lstStyle/>
        <a:p>
          <a:endParaRPr lang="el-GR"/>
        </a:p>
      </dgm:t>
    </dgm:pt>
    <dgm:pt modelId="{0B6FCF10-ABBF-4847-8C5F-6B397277EEBF}" type="pres">
      <dgm:prSet presAssocID="{B1BD8868-398A-48C3-B6CF-4FBC205FFF09}" presName="horzThree" presStyleCnt="0"/>
      <dgm:spPr/>
      <dgm:t>
        <a:bodyPr/>
        <a:lstStyle/>
        <a:p>
          <a:endParaRPr lang="el-GR"/>
        </a:p>
      </dgm:t>
    </dgm:pt>
  </dgm:ptLst>
  <dgm:cxnLst>
    <dgm:cxn modelId="{7C83294E-9A8B-4BB5-B577-CE27E71119B9}" type="presOf" srcId="{CB391FF6-D624-401C-83E3-415B779E5E15}" destId="{3E6D6EE3-A241-4477-81B1-5BF2668AD5CE}" srcOrd="0" destOrd="0" presId="urn:microsoft.com/office/officeart/2005/8/layout/hierarchy4"/>
    <dgm:cxn modelId="{04A88F4E-122A-49DB-A703-B7652E8DFD88}" type="presOf" srcId="{D796A646-CC0A-4F98-B256-967FD748C01E}" destId="{18A006C7-5774-4F31-A5F9-EEA5051F834F}" srcOrd="0" destOrd="0" presId="urn:microsoft.com/office/officeart/2005/8/layout/hierarchy4"/>
    <dgm:cxn modelId="{0F241267-D9BE-4591-A8A1-B1A40FAD4662}" type="presOf" srcId="{6778612B-F393-43EA-A36A-63119C7C4738}" destId="{9D8BB0AA-F4EE-4FE2-9F41-DB00D2AA8220}" srcOrd="0" destOrd="0" presId="urn:microsoft.com/office/officeart/2005/8/layout/hierarchy4"/>
    <dgm:cxn modelId="{9E1049EB-928A-44B4-B7F4-6E4EEA5379BD}" srcId="{CB391FF6-D624-401C-83E3-415B779E5E15}" destId="{900CE013-2F83-4F0E-BD42-E1E5F60CC65B}" srcOrd="0" destOrd="0" parTransId="{7E5D6FFF-983E-4500-AA30-C4C57E093E60}" sibTransId="{180A7123-A0A9-44CD-A800-8B2826BF0F56}"/>
    <dgm:cxn modelId="{408EABA5-9921-472A-AA7A-B243A9B81278}" srcId="{CB391FF6-D624-401C-83E3-415B779E5E15}" destId="{D796A646-CC0A-4F98-B256-967FD748C01E}" srcOrd="1" destOrd="0" parTransId="{D5197469-0668-42A9-B41E-511866C66B04}" sibTransId="{58FFA106-93F9-4DDD-8681-D5C7B488CFBE}"/>
    <dgm:cxn modelId="{2AD5F040-4604-4A23-A1DE-F62BAA4CD92B}" srcId="{6778612B-F393-43EA-A36A-63119C7C4738}" destId="{CB391FF6-D624-401C-83E3-415B779E5E15}" srcOrd="0" destOrd="0" parTransId="{5FB684F7-D7AE-43C7-8690-1E42D0600E68}" sibTransId="{14014389-B3D8-44F3-9849-1D03DF765DF5}"/>
    <dgm:cxn modelId="{DAD714FD-857E-4BF6-BD62-3803B0786C2A}" type="presOf" srcId="{B1BD8868-398A-48C3-B6CF-4FBC205FFF09}" destId="{4573C4E2-8285-465F-AAC7-A4882C1AEE82}" srcOrd="0" destOrd="0" presId="urn:microsoft.com/office/officeart/2005/8/layout/hierarchy4"/>
    <dgm:cxn modelId="{F26F5B93-568E-491B-BE59-AFFCF9E34DC9}" srcId="{6778612B-F393-43EA-A36A-63119C7C4738}" destId="{7429D0F3-85B6-4193-8BAC-CFCD50ED528F}" srcOrd="1" destOrd="0" parTransId="{23448D44-F8DC-4974-BFA9-61A0D8510F45}" sibTransId="{1AB1F1E6-15BB-48A5-AAF6-F23AE4D44515}"/>
    <dgm:cxn modelId="{BF8E4A8E-2E5D-4A29-9011-3F840B2AFCA3}" type="presOf" srcId="{7429D0F3-85B6-4193-8BAC-CFCD50ED528F}" destId="{5449F2A0-434F-4B29-B87D-639D23AF8E6E}" srcOrd="0" destOrd="0" presId="urn:microsoft.com/office/officeart/2005/8/layout/hierarchy4"/>
    <dgm:cxn modelId="{1046D785-7CA7-4177-92C9-31909D94560A}" srcId="{2C942958-5A5C-4F19-AEF9-852ED835A56E}" destId="{6778612B-F393-43EA-A36A-63119C7C4738}" srcOrd="0" destOrd="0" parTransId="{ADCBD94E-AD6A-49D4-9ECF-153747795439}" sibTransId="{644B6387-A482-4E6B-9F02-B7392422BCCD}"/>
    <dgm:cxn modelId="{69C135CA-DEF3-4F75-87A3-A120B4287B01}" type="presOf" srcId="{2C942958-5A5C-4F19-AEF9-852ED835A56E}" destId="{CD4A811E-394A-4680-BB63-02985D3F472C}" srcOrd="0" destOrd="0" presId="urn:microsoft.com/office/officeart/2005/8/layout/hierarchy4"/>
    <dgm:cxn modelId="{5BFA63B0-55D8-466A-823D-04A8AA22A733}" type="presOf" srcId="{900CE013-2F83-4F0E-BD42-E1E5F60CC65B}" destId="{1D8D6DB7-248B-4DD4-B33D-1176ADF3C432}" srcOrd="0" destOrd="0" presId="urn:microsoft.com/office/officeart/2005/8/layout/hierarchy4"/>
    <dgm:cxn modelId="{2EA0D971-18C2-4CFA-B8A4-CFFE3DA8F5E7}" srcId="{7429D0F3-85B6-4193-8BAC-CFCD50ED528F}" destId="{B1BD8868-398A-48C3-B6CF-4FBC205FFF09}" srcOrd="0" destOrd="0" parTransId="{DDE9D5E8-62FB-416F-A940-F711ADEB559E}" sibTransId="{8CD22DA1-6D74-4FAF-BF4C-D0325E43592B}"/>
    <dgm:cxn modelId="{AB2FB90F-D29A-4CE9-9873-41B6EA688543}" type="presParOf" srcId="{CD4A811E-394A-4680-BB63-02985D3F472C}" destId="{92CD5ADA-7F6E-4B1B-ACFE-84E339869355}" srcOrd="0" destOrd="0" presId="urn:microsoft.com/office/officeart/2005/8/layout/hierarchy4"/>
    <dgm:cxn modelId="{6FEC0282-FA37-40C4-9D8D-B3B47890835E}" type="presParOf" srcId="{92CD5ADA-7F6E-4B1B-ACFE-84E339869355}" destId="{9D8BB0AA-F4EE-4FE2-9F41-DB00D2AA8220}" srcOrd="0" destOrd="0" presId="urn:microsoft.com/office/officeart/2005/8/layout/hierarchy4"/>
    <dgm:cxn modelId="{F3DA84EB-051C-414C-98F9-4EE31584CFD7}" type="presParOf" srcId="{92CD5ADA-7F6E-4B1B-ACFE-84E339869355}" destId="{86EC8A53-C59D-436D-8F76-4385206B60A1}" srcOrd="1" destOrd="0" presId="urn:microsoft.com/office/officeart/2005/8/layout/hierarchy4"/>
    <dgm:cxn modelId="{847244F3-2047-48D2-9CAA-5F7E90CFB1BB}" type="presParOf" srcId="{92CD5ADA-7F6E-4B1B-ACFE-84E339869355}" destId="{2EEB8B88-FB5B-4E21-97C8-F12562E7F6ED}" srcOrd="2" destOrd="0" presId="urn:microsoft.com/office/officeart/2005/8/layout/hierarchy4"/>
    <dgm:cxn modelId="{BB45D33B-F8DA-40DF-92FE-1DF3DFF2ADF1}" type="presParOf" srcId="{2EEB8B88-FB5B-4E21-97C8-F12562E7F6ED}" destId="{14B4679D-C398-425A-8055-09B035803D62}" srcOrd="0" destOrd="0" presId="urn:microsoft.com/office/officeart/2005/8/layout/hierarchy4"/>
    <dgm:cxn modelId="{1758F432-7962-4F0E-A795-609E472A1C1E}" type="presParOf" srcId="{14B4679D-C398-425A-8055-09B035803D62}" destId="{3E6D6EE3-A241-4477-81B1-5BF2668AD5CE}" srcOrd="0" destOrd="0" presId="urn:microsoft.com/office/officeart/2005/8/layout/hierarchy4"/>
    <dgm:cxn modelId="{CFA10DA0-6299-42DB-8AC7-4AF03BEDFBFC}" type="presParOf" srcId="{14B4679D-C398-425A-8055-09B035803D62}" destId="{2D0500BB-60EC-48D8-94BC-80DD40DEC8F4}" srcOrd="1" destOrd="0" presId="urn:microsoft.com/office/officeart/2005/8/layout/hierarchy4"/>
    <dgm:cxn modelId="{188B13C8-C5CC-4E19-B770-497B03C89835}" type="presParOf" srcId="{14B4679D-C398-425A-8055-09B035803D62}" destId="{51BE2508-9A8B-454C-A3EA-B9682FE3CE13}" srcOrd="2" destOrd="0" presId="urn:microsoft.com/office/officeart/2005/8/layout/hierarchy4"/>
    <dgm:cxn modelId="{4A0A8223-B031-4617-95CD-C4215023C860}" type="presParOf" srcId="{51BE2508-9A8B-454C-A3EA-B9682FE3CE13}" destId="{6E35C44C-2D26-47F6-A1A2-41938DD680AC}" srcOrd="0" destOrd="0" presId="urn:microsoft.com/office/officeart/2005/8/layout/hierarchy4"/>
    <dgm:cxn modelId="{125304AA-17B2-4FC6-95E1-2E91B7195FF3}" type="presParOf" srcId="{6E35C44C-2D26-47F6-A1A2-41938DD680AC}" destId="{1D8D6DB7-248B-4DD4-B33D-1176ADF3C432}" srcOrd="0" destOrd="0" presId="urn:microsoft.com/office/officeart/2005/8/layout/hierarchy4"/>
    <dgm:cxn modelId="{0C6AD7B9-C0A3-49B8-82EB-1ECD0F67925A}" type="presParOf" srcId="{6E35C44C-2D26-47F6-A1A2-41938DD680AC}" destId="{30F395BE-EE82-4D6D-9018-B15D2886BEF3}" srcOrd="1" destOrd="0" presId="urn:microsoft.com/office/officeart/2005/8/layout/hierarchy4"/>
    <dgm:cxn modelId="{B4EB5A9D-329B-4801-874C-56F314DECC23}" type="presParOf" srcId="{51BE2508-9A8B-454C-A3EA-B9682FE3CE13}" destId="{E9E8DB9B-B5EA-4390-9152-C404839DA65E}" srcOrd="1" destOrd="0" presId="urn:microsoft.com/office/officeart/2005/8/layout/hierarchy4"/>
    <dgm:cxn modelId="{D9CE3598-7FD6-42D7-B6B3-0E8B48D4B7D0}" type="presParOf" srcId="{51BE2508-9A8B-454C-A3EA-B9682FE3CE13}" destId="{2515B54E-7FBC-4BCB-86B7-FD78399972C4}" srcOrd="2" destOrd="0" presId="urn:microsoft.com/office/officeart/2005/8/layout/hierarchy4"/>
    <dgm:cxn modelId="{44384B80-B103-4DC9-AB2B-DAEB05951614}" type="presParOf" srcId="{2515B54E-7FBC-4BCB-86B7-FD78399972C4}" destId="{18A006C7-5774-4F31-A5F9-EEA5051F834F}" srcOrd="0" destOrd="0" presId="urn:microsoft.com/office/officeart/2005/8/layout/hierarchy4"/>
    <dgm:cxn modelId="{639894EC-B06B-49E6-87A5-E9968DAAC214}" type="presParOf" srcId="{2515B54E-7FBC-4BCB-86B7-FD78399972C4}" destId="{2F5C0CE8-5D60-44D8-8427-D7DA931C474F}" srcOrd="1" destOrd="0" presId="urn:microsoft.com/office/officeart/2005/8/layout/hierarchy4"/>
    <dgm:cxn modelId="{80CF1F3B-B523-4786-A494-4313C0111DAA}" type="presParOf" srcId="{2EEB8B88-FB5B-4E21-97C8-F12562E7F6ED}" destId="{9255F48E-00BE-4CE7-9004-35752BD1EB67}" srcOrd="1" destOrd="0" presId="urn:microsoft.com/office/officeart/2005/8/layout/hierarchy4"/>
    <dgm:cxn modelId="{E376999A-F456-4010-925C-949C114A1E71}" type="presParOf" srcId="{2EEB8B88-FB5B-4E21-97C8-F12562E7F6ED}" destId="{B83CC6A9-1483-4104-AB52-670FB0290379}" srcOrd="2" destOrd="0" presId="urn:microsoft.com/office/officeart/2005/8/layout/hierarchy4"/>
    <dgm:cxn modelId="{1D9914DC-EBB5-40A9-B4AA-45928CBBDE0E}" type="presParOf" srcId="{B83CC6A9-1483-4104-AB52-670FB0290379}" destId="{5449F2A0-434F-4B29-B87D-639D23AF8E6E}" srcOrd="0" destOrd="0" presId="urn:microsoft.com/office/officeart/2005/8/layout/hierarchy4"/>
    <dgm:cxn modelId="{A8B94E6D-41B7-469F-BC03-800512FC16EA}" type="presParOf" srcId="{B83CC6A9-1483-4104-AB52-670FB0290379}" destId="{80579F4D-FC8C-4DF8-805E-2A99C73FEFA3}" srcOrd="1" destOrd="0" presId="urn:microsoft.com/office/officeart/2005/8/layout/hierarchy4"/>
    <dgm:cxn modelId="{87063B08-121F-41DA-8323-82EDCA5D678A}" type="presParOf" srcId="{B83CC6A9-1483-4104-AB52-670FB0290379}" destId="{36D1DE75-6B70-461C-8AB5-12E99D11B849}" srcOrd="2" destOrd="0" presId="urn:microsoft.com/office/officeart/2005/8/layout/hierarchy4"/>
    <dgm:cxn modelId="{F9327D9C-CB25-47CE-A87D-3B91D01CE427}" type="presParOf" srcId="{36D1DE75-6B70-461C-8AB5-12E99D11B849}" destId="{90EBC4E9-6077-4D90-9B95-C6222FF3FBA8}" srcOrd="0" destOrd="0" presId="urn:microsoft.com/office/officeart/2005/8/layout/hierarchy4"/>
    <dgm:cxn modelId="{41B432C6-8EFA-4BEF-AFE4-3418E382030B}" type="presParOf" srcId="{90EBC4E9-6077-4D90-9B95-C6222FF3FBA8}" destId="{4573C4E2-8285-465F-AAC7-A4882C1AEE82}" srcOrd="0" destOrd="0" presId="urn:microsoft.com/office/officeart/2005/8/layout/hierarchy4"/>
    <dgm:cxn modelId="{E683D7D7-8A28-4DEE-8DAA-F4D5EB69EBDF}" type="presParOf" srcId="{90EBC4E9-6077-4D90-9B95-C6222FF3FBA8}" destId="{0B6FCF10-ABBF-4847-8C5F-6B397277EEBF}"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6B4C22-8783-4EEF-9B39-C5A0C042C4D4}" type="doc">
      <dgm:prSet loTypeId="urn:microsoft.com/office/officeart/2005/8/layout/chevron1" loCatId="process" qsTypeId="urn:microsoft.com/office/officeart/2005/8/quickstyle/simple3" qsCatId="simple" csTypeId="urn:microsoft.com/office/officeart/2005/8/colors/accent1_2" csCatId="accent1" phldr="1"/>
      <dgm:spPr/>
    </dgm:pt>
    <dgm:pt modelId="{148BB1F0-6708-4F0E-A55A-DECA10CB897B}">
      <dgm:prSet phldrT="[Text]" custT="1"/>
      <dgm:spPr/>
      <dgm:t>
        <a:bodyPr/>
        <a:lstStyle/>
        <a:p>
          <a:r>
            <a:rPr lang="el-GR" sz="1600" b="1" dirty="0" smtClean="0">
              <a:solidFill>
                <a:schemeClr val="tx2"/>
              </a:solidFill>
            </a:rPr>
            <a:t>ΠΟΣΟ ΔΑΝΕΙΟΥ </a:t>
          </a:r>
        </a:p>
        <a:p>
          <a:r>
            <a:rPr lang="el-GR" sz="1600" b="1" dirty="0" smtClean="0">
              <a:solidFill>
                <a:schemeClr val="tx2"/>
              </a:solidFill>
            </a:rPr>
            <a:t>€25.000 έως 7,5 εκατ. €</a:t>
          </a:r>
          <a:endParaRPr lang="el-GR" sz="1600" b="1" dirty="0">
            <a:solidFill>
              <a:schemeClr val="tx2"/>
            </a:solidFill>
          </a:endParaRPr>
        </a:p>
      </dgm:t>
    </dgm:pt>
    <dgm:pt modelId="{DA272DB5-34C6-4EC1-A76E-1868324F7ABF}" type="parTrans" cxnId="{9533D66D-4C74-4E4B-8EC2-A709AA4A971B}">
      <dgm:prSet/>
      <dgm:spPr/>
      <dgm:t>
        <a:bodyPr/>
        <a:lstStyle/>
        <a:p>
          <a:endParaRPr lang="el-GR" sz="1600">
            <a:solidFill>
              <a:schemeClr val="tx2"/>
            </a:solidFill>
          </a:endParaRPr>
        </a:p>
      </dgm:t>
    </dgm:pt>
    <dgm:pt modelId="{DFA8AAEF-B11B-4C79-B6BB-2F8D32C0DE99}" type="sibTrans" cxnId="{9533D66D-4C74-4E4B-8EC2-A709AA4A971B}">
      <dgm:prSet/>
      <dgm:spPr/>
      <dgm:t>
        <a:bodyPr/>
        <a:lstStyle/>
        <a:p>
          <a:endParaRPr lang="el-GR" sz="1600">
            <a:solidFill>
              <a:schemeClr val="tx2"/>
            </a:solidFill>
          </a:endParaRPr>
        </a:p>
      </dgm:t>
    </dgm:pt>
    <dgm:pt modelId="{8CEFAAC0-FA0E-4B5D-8402-0015EB6D15E3}">
      <dgm:prSet phldrT="[Text]" custT="1"/>
      <dgm:spPr/>
      <dgm:t>
        <a:bodyPr/>
        <a:lstStyle/>
        <a:p>
          <a:endParaRPr lang="en-US" sz="1600" b="1" dirty="0" smtClean="0">
            <a:solidFill>
              <a:schemeClr val="tx2"/>
            </a:solidFill>
          </a:endParaRPr>
        </a:p>
        <a:p>
          <a:r>
            <a:rPr lang="el-GR" sz="1600" b="1" dirty="0" smtClean="0">
              <a:solidFill>
                <a:schemeClr val="tx2"/>
              </a:solidFill>
            </a:rPr>
            <a:t>ΔΙΑΡΚΕΙΑ ΔΑΝΕΙΟΥ</a:t>
          </a:r>
        </a:p>
        <a:p>
          <a:r>
            <a:rPr lang="el-GR" sz="1600" dirty="0" smtClean="0">
              <a:solidFill>
                <a:schemeClr val="tx2"/>
              </a:solidFill>
            </a:rPr>
            <a:t>Από </a:t>
          </a:r>
          <a:r>
            <a:rPr lang="el-GR" sz="1600" b="1" dirty="0" smtClean="0">
              <a:solidFill>
                <a:schemeClr val="tx2"/>
              </a:solidFill>
            </a:rPr>
            <a:t>1 έως 10 χρόνια</a:t>
          </a:r>
        </a:p>
        <a:p>
          <a:endParaRPr lang="el-GR" sz="1600" dirty="0">
            <a:solidFill>
              <a:schemeClr val="tx2"/>
            </a:solidFill>
          </a:endParaRPr>
        </a:p>
      </dgm:t>
    </dgm:pt>
    <dgm:pt modelId="{F1A6B42A-6238-47F0-B504-9A8ABE772AA1}" type="parTrans" cxnId="{DF272436-093D-44B6-936E-05BD636C4DB3}">
      <dgm:prSet/>
      <dgm:spPr/>
      <dgm:t>
        <a:bodyPr/>
        <a:lstStyle/>
        <a:p>
          <a:endParaRPr lang="el-GR" sz="1600">
            <a:solidFill>
              <a:schemeClr val="tx2"/>
            </a:solidFill>
          </a:endParaRPr>
        </a:p>
      </dgm:t>
    </dgm:pt>
    <dgm:pt modelId="{5DCA4FE2-FAFF-4DBE-BDB1-B61897CA7FF5}" type="sibTrans" cxnId="{DF272436-093D-44B6-936E-05BD636C4DB3}">
      <dgm:prSet/>
      <dgm:spPr/>
      <dgm:t>
        <a:bodyPr/>
        <a:lstStyle/>
        <a:p>
          <a:endParaRPr lang="el-GR" sz="1600">
            <a:solidFill>
              <a:schemeClr val="tx2"/>
            </a:solidFill>
          </a:endParaRPr>
        </a:p>
      </dgm:t>
    </dgm:pt>
    <dgm:pt modelId="{B4A2D249-BB2D-48EB-BF41-F5A59192EC20}">
      <dgm:prSet phldrT="[Text]" custT="1"/>
      <dgm:spPr/>
      <dgm:t>
        <a:bodyPr/>
        <a:lstStyle/>
        <a:p>
          <a:r>
            <a:rPr lang="el-GR" sz="1600" b="1" dirty="0" smtClean="0">
              <a:solidFill>
                <a:schemeClr val="tx2"/>
              </a:solidFill>
            </a:rPr>
            <a:t>ΠΟΣΟΣΤΟ ΕΓΓΥΗΣΗΣ</a:t>
          </a:r>
        </a:p>
        <a:p>
          <a:r>
            <a:rPr lang="el-GR" sz="1600" b="1" dirty="0" smtClean="0">
              <a:solidFill>
                <a:schemeClr val="tx2"/>
              </a:solidFill>
            </a:rPr>
            <a:t>50%</a:t>
          </a:r>
          <a:endParaRPr lang="el-GR" sz="1600" b="1" dirty="0">
            <a:solidFill>
              <a:schemeClr val="tx2"/>
            </a:solidFill>
          </a:endParaRPr>
        </a:p>
      </dgm:t>
    </dgm:pt>
    <dgm:pt modelId="{AD361870-FA91-4376-9253-FBEBF170B00E}" type="parTrans" cxnId="{B5C7BD62-7F88-4CA1-BD30-8BD914444178}">
      <dgm:prSet/>
      <dgm:spPr/>
      <dgm:t>
        <a:bodyPr/>
        <a:lstStyle/>
        <a:p>
          <a:endParaRPr lang="el-GR" sz="1600">
            <a:solidFill>
              <a:schemeClr val="tx2"/>
            </a:solidFill>
          </a:endParaRPr>
        </a:p>
      </dgm:t>
    </dgm:pt>
    <dgm:pt modelId="{9B3B4E2C-900B-4DD2-9FD3-6D2DC595F862}" type="sibTrans" cxnId="{B5C7BD62-7F88-4CA1-BD30-8BD914444178}">
      <dgm:prSet/>
      <dgm:spPr/>
      <dgm:t>
        <a:bodyPr/>
        <a:lstStyle/>
        <a:p>
          <a:endParaRPr lang="el-GR" sz="1600">
            <a:solidFill>
              <a:schemeClr val="tx2"/>
            </a:solidFill>
          </a:endParaRPr>
        </a:p>
      </dgm:t>
    </dgm:pt>
    <dgm:pt modelId="{B6B0A175-222D-4D9B-9040-7924C6E4F5D2}" type="pres">
      <dgm:prSet presAssocID="{B96B4C22-8783-4EEF-9B39-C5A0C042C4D4}" presName="Name0" presStyleCnt="0">
        <dgm:presLayoutVars>
          <dgm:dir/>
          <dgm:animLvl val="lvl"/>
          <dgm:resizeHandles val="exact"/>
        </dgm:presLayoutVars>
      </dgm:prSet>
      <dgm:spPr/>
    </dgm:pt>
    <dgm:pt modelId="{11453020-1FFA-4A9E-A774-AF4F28855F23}" type="pres">
      <dgm:prSet presAssocID="{148BB1F0-6708-4F0E-A55A-DECA10CB897B}" presName="parTxOnly" presStyleLbl="node1" presStyleIdx="0" presStyleCnt="3">
        <dgm:presLayoutVars>
          <dgm:chMax val="0"/>
          <dgm:chPref val="0"/>
          <dgm:bulletEnabled val="1"/>
        </dgm:presLayoutVars>
      </dgm:prSet>
      <dgm:spPr/>
      <dgm:t>
        <a:bodyPr/>
        <a:lstStyle/>
        <a:p>
          <a:endParaRPr lang="el-GR"/>
        </a:p>
      </dgm:t>
    </dgm:pt>
    <dgm:pt modelId="{D8DAE1B0-4CC8-4C54-9568-7FB94CC255F6}" type="pres">
      <dgm:prSet presAssocID="{DFA8AAEF-B11B-4C79-B6BB-2F8D32C0DE99}" presName="parTxOnlySpace" presStyleCnt="0"/>
      <dgm:spPr/>
    </dgm:pt>
    <dgm:pt modelId="{8CCB2278-ED91-40EC-B7FC-70C5BEDA5A80}" type="pres">
      <dgm:prSet presAssocID="{8CEFAAC0-FA0E-4B5D-8402-0015EB6D15E3}" presName="parTxOnly" presStyleLbl="node1" presStyleIdx="1" presStyleCnt="3" custScaleX="126580">
        <dgm:presLayoutVars>
          <dgm:chMax val="0"/>
          <dgm:chPref val="0"/>
          <dgm:bulletEnabled val="1"/>
        </dgm:presLayoutVars>
      </dgm:prSet>
      <dgm:spPr/>
      <dgm:t>
        <a:bodyPr/>
        <a:lstStyle/>
        <a:p>
          <a:endParaRPr lang="el-GR"/>
        </a:p>
      </dgm:t>
    </dgm:pt>
    <dgm:pt modelId="{C6618551-F227-445E-B016-E4164A5D3661}" type="pres">
      <dgm:prSet presAssocID="{5DCA4FE2-FAFF-4DBE-BDB1-B61897CA7FF5}" presName="parTxOnlySpace" presStyleCnt="0"/>
      <dgm:spPr/>
    </dgm:pt>
    <dgm:pt modelId="{45F7ACC6-CFE2-428F-B6A0-E7F4883013E3}" type="pres">
      <dgm:prSet presAssocID="{B4A2D249-BB2D-48EB-BF41-F5A59192EC20}" presName="parTxOnly" presStyleLbl="node1" presStyleIdx="2" presStyleCnt="3" custScaleX="112804">
        <dgm:presLayoutVars>
          <dgm:chMax val="0"/>
          <dgm:chPref val="0"/>
          <dgm:bulletEnabled val="1"/>
        </dgm:presLayoutVars>
      </dgm:prSet>
      <dgm:spPr/>
      <dgm:t>
        <a:bodyPr/>
        <a:lstStyle/>
        <a:p>
          <a:endParaRPr lang="el-GR"/>
        </a:p>
      </dgm:t>
    </dgm:pt>
  </dgm:ptLst>
  <dgm:cxnLst>
    <dgm:cxn modelId="{DF272436-093D-44B6-936E-05BD636C4DB3}" srcId="{B96B4C22-8783-4EEF-9B39-C5A0C042C4D4}" destId="{8CEFAAC0-FA0E-4B5D-8402-0015EB6D15E3}" srcOrd="1" destOrd="0" parTransId="{F1A6B42A-6238-47F0-B504-9A8ABE772AA1}" sibTransId="{5DCA4FE2-FAFF-4DBE-BDB1-B61897CA7FF5}"/>
    <dgm:cxn modelId="{B5C7BD62-7F88-4CA1-BD30-8BD914444178}" srcId="{B96B4C22-8783-4EEF-9B39-C5A0C042C4D4}" destId="{B4A2D249-BB2D-48EB-BF41-F5A59192EC20}" srcOrd="2" destOrd="0" parTransId="{AD361870-FA91-4376-9253-FBEBF170B00E}" sibTransId="{9B3B4E2C-900B-4DD2-9FD3-6D2DC595F862}"/>
    <dgm:cxn modelId="{1DD40F41-D7CA-4A65-9AC2-9F000C630E85}" type="presOf" srcId="{B4A2D249-BB2D-48EB-BF41-F5A59192EC20}" destId="{45F7ACC6-CFE2-428F-B6A0-E7F4883013E3}" srcOrd="0" destOrd="0" presId="urn:microsoft.com/office/officeart/2005/8/layout/chevron1"/>
    <dgm:cxn modelId="{526D8E2C-BDE4-4CB1-8679-7065D59B5CDA}" type="presOf" srcId="{8CEFAAC0-FA0E-4B5D-8402-0015EB6D15E3}" destId="{8CCB2278-ED91-40EC-B7FC-70C5BEDA5A80}" srcOrd="0" destOrd="0" presId="urn:microsoft.com/office/officeart/2005/8/layout/chevron1"/>
    <dgm:cxn modelId="{9533D66D-4C74-4E4B-8EC2-A709AA4A971B}" srcId="{B96B4C22-8783-4EEF-9B39-C5A0C042C4D4}" destId="{148BB1F0-6708-4F0E-A55A-DECA10CB897B}" srcOrd="0" destOrd="0" parTransId="{DA272DB5-34C6-4EC1-A76E-1868324F7ABF}" sibTransId="{DFA8AAEF-B11B-4C79-B6BB-2F8D32C0DE99}"/>
    <dgm:cxn modelId="{0A18EBDC-DB8F-49CD-8987-5E2022D80951}" type="presOf" srcId="{B96B4C22-8783-4EEF-9B39-C5A0C042C4D4}" destId="{B6B0A175-222D-4D9B-9040-7924C6E4F5D2}" srcOrd="0" destOrd="0" presId="urn:microsoft.com/office/officeart/2005/8/layout/chevron1"/>
    <dgm:cxn modelId="{174348A7-5F47-4D7F-8D18-7517DA13DCC3}" type="presOf" srcId="{148BB1F0-6708-4F0E-A55A-DECA10CB897B}" destId="{11453020-1FFA-4A9E-A774-AF4F28855F23}" srcOrd="0" destOrd="0" presId="urn:microsoft.com/office/officeart/2005/8/layout/chevron1"/>
    <dgm:cxn modelId="{19A93FBB-B616-4A65-A94C-E4C5F8372E25}" type="presParOf" srcId="{B6B0A175-222D-4D9B-9040-7924C6E4F5D2}" destId="{11453020-1FFA-4A9E-A774-AF4F28855F23}" srcOrd="0" destOrd="0" presId="urn:microsoft.com/office/officeart/2005/8/layout/chevron1"/>
    <dgm:cxn modelId="{A4963A02-2F76-4492-90DC-65ED7626B9B7}" type="presParOf" srcId="{B6B0A175-222D-4D9B-9040-7924C6E4F5D2}" destId="{D8DAE1B0-4CC8-4C54-9568-7FB94CC255F6}" srcOrd="1" destOrd="0" presId="urn:microsoft.com/office/officeart/2005/8/layout/chevron1"/>
    <dgm:cxn modelId="{4D0C791C-4926-46E7-9CE1-8CE893CE9AEB}" type="presParOf" srcId="{B6B0A175-222D-4D9B-9040-7924C6E4F5D2}" destId="{8CCB2278-ED91-40EC-B7FC-70C5BEDA5A80}" srcOrd="2" destOrd="0" presId="urn:microsoft.com/office/officeart/2005/8/layout/chevron1"/>
    <dgm:cxn modelId="{AF17551E-DA54-4841-A96C-E93F323B6A0C}" type="presParOf" srcId="{B6B0A175-222D-4D9B-9040-7924C6E4F5D2}" destId="{C6618551-F227-445E-B016-E4164A5D3661}" srcOrd="3" destOrd="0" presId="urn:microsoft.com/office/officeart/2005/8/layout/chevron1"/>
    <dgm:cxn modelId="{EC78318D-EC33-4CA8-AB04-6F929A4AE366}" type="presParOf" srcId="{B6B0A175-222D-4D9B-9040-7924C6E4F5D2}" destId="{45F7ACC6-CFE2-428F-B6A0-E7F4883013E3}"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6B4C22-8783-4EEF-9B39-C5A0C042C4D4}" type="doc">
      <dgm:prSet loTypeId="urn:microsoft.com/office/officeart/2005/8/layout/chevron1" loCatId="process" qsTypeId="urn:microsoft.com/office/officeart/2005/8/quickstyle/simple3" qsCatId="simple" csTypeId="urn:microsoft.com/office/officeart/2005/8/colors/accent1_2" csCatId="accent1" phldr="1"/>
      <dgm:spPr/>
    </dgm:pt>
    <dgm:pt modelId="{148BB1F0-6708-4F0E-A55A-DECA10CB897B}">
      <dgm:prSet phldrT="[Text]" custT="1"/>
      <dgm:spPr/>
      <dgm:t>
        <a:bodyPr/>
        <a:lstStyle/>
        <a:p>
          <a:r>
            <a:rPr lang="el-GR" sz="1600" b="1" dirty="0" smtClean="0">
              <a:solidFill>
                <a:schemeClr val="tx2"/>
              </a:solidFill>
            </a:rPr>
            <a:t>ΠΟΣΟ ΔΑΝΕΙΟΥ </a:t>
          </a:r>
        </a:p>
        <a:p>
          <a:r>
            <a:rPr lang="el-GR" sz="1600" b="1" dirty="0" smtClean="0">
              <a:solidFill>
                <a:schemeClr val="tx2"/>
              </a:solidFill>
            </a:rPr>
            <a:t>έως €</a:t>
          </a:r>
          <a:r>
            <a:rPr lang="en-US" sz="1600" b="1" dirty="0" smtClean="0">
              <a:solidFill>
                <a:schemeClr val="tx2"/>
              </a:solidFill>
            </a:rPr>
            <a:t>150.000</a:t>
          </a:r>
          <a:endParaRPr lang="el-GR" sz="1600" b="1" dirty="0">
            <a:solidFill>
              <a:schemeClr val="tx2"/>
            </a:solidFill>
          </a:endParaRPr>
        </a:p>
      </dgm:t>
    </dgm:pt>
    <dgm:pt modelId="{DA272DB5-34C6-4EC1-A76E-1868324F7ABF}" type="parTrans" cxnId="{9533D66D-4C74-4E4B-8EC2-A709AA4A971B}">
      <dgm:prSet/>
      <dgm:spPr/>
      <dgm:t>
        <a:bodyPr/>
        <a:lstStyle/>
        <a:p>
          <a:endParaRPr lang="el-GR" sz="1600">
            <a:solidFill>
              <a:schemeClr val="tx2"/>
            </a:solidFill>
          </a:endParaRPr>
        </a:p>
      </dgm:t>
    </dgm:pt>
    <dgm:pt modelId="{DFA8AAEF-B11B-4C79-B6BB-2F8D32C0DE99}" type="sibTrans" cxnId="{9533D66D-4C74-4E4B-8EC2-A709AA4A971B}">
      <dgm:prSet/>
      <dgm:spPr/>
      <dgm:t>
        <a:bodyPr/>
        <a:lstStyle/>
        <a:p>
          <a:endParaRPr lang="el-GR" sz="1600">
            <a:solidFill>
              <a:schemeClr val="tx2"/>
            </a:solidFill>
          </a:endParaRPr>
        </a:p>
      </dgm:t>
    </dgm:pt>
    <dgm:pt modelId="{8CEFAAC0-FA0E-4B5D-8402-0015EB6D15E3}">
      <dgm:prSet phldrT="[Text]" custT="1"/>
      <dgm:spPr/>
      <dgm:t>
        <a:bodyPr/>
        <a:lstStyle/>
        <a:p>
          <a:endParaRPr lang="en-US" sz="1600" dirty="0" smtClean="0">
            <a:solidFill>
              <a:schemeClr val="tx2"/>
            </a:solidFill>
          </a:endParaRPr>
        </a:p>
        <a:p>
          <a:r>
            <a:rPr lang="el-GR" sz="1600" b="1" dirty="0" smtClean="0">
              <a:solidFill>
                <a:schemeClr val="tx2"/>
              </a:solidFill>
            </a:rPr>
            <a:t>ΔΙΑΡΚΕΙΑ ΔΑΝΕΙΟΥ</a:t>
          </a:r>
        </a:p>
        <a:p>
          <a:r>
            <a:rPr lang="el-GR" sz="1600" b="0" dirty="0" smtClean="0">
              <a:solidFill>
                <a:schemeClr val="tx2"/>
              </a:solidFill>
            </a:rPr>
            <a:t>Από</a:t>
          </a:r>
          <a:r>
            <a:rPr lang="el-GR" sz="1600" b="1" dirty="0" smtClean="0">
              <a:solidFill>
                <a:schemeClr val="tx2"/>
              </a:solidFill>
            </a:rPr>
            <a:t> 1 έως 10 χρόνια </a:t>
          </a:r>
        </a:p>
        <a:p>
          <a:endParaRPr lang="el-GR" sz="1600" dirty="0">
            <a:solidFill>
              <a:schemeClr val="tx2"/>
            </a:solidFill>
          </a:endParaRPr>
        </a:p>
      </dgm:t>
    </dgm:pt>
    <dgm:pt modelId="{F1A6B42A-6238-47F0-B504-9A8ABE772AA1}" type="parTrans" cxnId="{DF272436-093D-44B6-936E-05BD636C4DB3}">
      <dgm:prSet/>
      <dgm:spPr/>
      <dgm:t>
        <a:bodyPr/>
        <a:lstStyle/>
        <a:p>
          <a:endParaRPr lang="el-GR" sz="1600">
            <a:solidFill>
              <a:schemeClr val="tx2"/>
            </a:solidFill>
          </a:endParaRPr>
        </a:p>
      </dgm:t>
    </dgm:pt>
    <dgm:pt modelId="{5DCA4FE2-FAFF-4DBE-BDB1-B61897CA7FF5}" type="sibTrans" cxnId="{DF272436-093D-44B6-936E-05BD636C4DB3}">
      <dgm:prSet/>
      <dgm:spPr/>
      <dgm:t>
        <a:bodyPr/>
        <a:lstStyle/>
        <a:p>
          <a:endParaRPr lang="el-GR" sz="1600">
            <a:solidFill>
              <a:schemeClr val="tx2"/>
            </a:solidFill>
          </a:endParaRPr>
        </a:p>
      </dgm:t>
    </dgm:pt>
    <dgm:pt modelId="{B4A2D249-BB2D-48EB-BF41-F5A59192EC20}">
      <dgm:prSet phldrT="[Text]" custT="1"/>
      <dgm:spPr/>
      <dgm:t>
        <a:bodyPr/>
        <a:lstStyle/>
        <a:p>
          <a:r>
            <a:rPr lang="el-GR" sz="1600" b="1" dirty="0" smtClean="0">
              <a:solidFill>
                <a:schemeClr val="tx2"/>
              </a:solidFill>
            </a:rPr>
            <a:t>ΠΟΣΟΣΤΟ ΕΓΓΥΗΣΗΣ</a:t>
          </a:r>
        </a:p>
        <a:p>
          <a:r>
            <a:rPr lang="el-GR" sz="1600" b="1" dirty="0" smtClean="0">
              <a:solidFill>
                <a:schemeClr val="tx2"/>
              </a:solidFill>
            </a:rPr>
            <a:t>50%</a:t>
          </a:r>
          <a:endParaRPr lang="el-GR" sz="1600" b="1" dirty="0">
            <a:solidFill>
              <a:schemeClr val="tx2"/>
            </a:solidFill>
          </a:endParaRPr>
        </a:p>
      </dgm:t>
    </dgm:pt>
    <dgm:pt modelId="{AD361870-FA91-4376-9253-FBEBF170B00E}" type="parTrans" cxnId="{B5C7BD62-7F88-4CA1-BD30-8BD914444178}">
      <dgm:prSet/>
      <dgm:spPr/>
      <dgm:t>
        <a:bodyPr/>
        <a:lstStyle/>
        <a:p>
          <a:endParaRPr lang="el-GR" sz="1600">
            <a:solidFill>
              <a:schemeClr val="tx2"/>
            </a:solidFill>
          </a:endParaRPr>
        </a:p>
      </dgm:t>
    </dgm:pt>
    <dgm:pt modelId="{9B3B4E2C-900B-4DD2-9FD3-6D2DC595F862}" type="sibTrans" cxnId="{B5C7BD62-7F88-4CA1-BD30-8BD914444178}">
      <dgm:prSet/>
      <dgm:spPr/>
      <dgm:t>
        <a:bodyPr/>
        <a:lstStyle/>
        <a:p>
          <a:endParaRPr lang="el-GR" sz="1600">
            <a:solidFill>
              <a:schemeClr val="tx2"/>
            </a:solidFill>
          </a:endParaRPr>
        </a:p>
      </dgm:t>
    </dgm:pt>
    <dgm:pt modelId="{B6B0A175-222D-4D9B-9040-7924C6E4F5D2}" type="pres">
      <dgm:prSet presAssocID="{B96B4C22-8783-4EEF-9B39-C5A0C042C4D4}" presName="Name0" presStyleCnt="0">
        <dgm:presLayoutVars>
          <dgm:dir/>
          <dgm:animLvl val="lvl"/>
          <dgm:resizeHandles val="exact"/>
        </dgm:presLayoutVars>
      </dgm:prSet>
      <dgm:spPr/>
    </dgm:pt>
    <dgm:pt modelId="{11453020-1FFA-4A9E-A774-AF4F28855F23}" type="pres">
      <dgm:prSet presAssocID="{148BB1F0-6708-4F0E-A55A-DECA10CB897B}" presName="parTxOnly" presStyleLbl="node1" presStyleIdx="0" presStyleCnt="3" custScaleX="106566">
        <dgm:presLayoutVars>
          <dgm:chMax val="0"/>
          <dgm:chPref val="0"/>
          <dgm:bulletEnabled val="1"/>
        </dgm:presLayoutVars>
      </dgm:prSet>
      <dgm:spPr/>
      <dgm:t>
        <a:bodyPr/>
        <a:lstStyle/>
        <a:p>
          <a:endParaRPr lang="el-GR"/>
        </a:p>
      </dgm:t>
    </dgm:pt>
    <dgm:pt modelId="{D8DAE1B0-4CC8-4C54-9568-7FB94CC255F6}" type="pres">
      <dgm:prSet presAssocID="{DFA8AAEF-B11B-4C79-B6BB-2F8D32C0DE99}" presName="parTxOnlySpace" presStyleCnt="0"/>
      <dgm:spPr/>
    </dgm:pt>
    <dgm:pt modelId="{8CCB2278-ED91-40EC-B7FC-70C5BEDA5A80}" type="pres">
      <dgm:prSet presAssocID="{8CEFAAC0-FA0E-4B5D-8402-0015EB6D15E3}" presName="parTxOnly" presStyleLbl="node1" presStyleIdx="1" presStyleCnt="3" custScaleX="126580">
        <dgm:presLayoutVars>
          <dgm:chMax val="0"/>
          <dgm:chPref val="0"/>
          <dgm:bulletEnabled val="1"/>
        </dgm:presLayoutVars>
      </dgm:prSet>
      <dgm:spPr/>
      <dgm:t>
        <a:bodyPr/>
        <a:lstStyle/>
        <a:p>
          <a:endParaRPr lang="el-GR"/>
        </a:p>
      </dgm:t>
    </dgm:pt>
    <dgm:pt modelId="{C6618551-F227-445E-B016-E4164A5D3661}" type="pres">
      <dgm:prSet presAssocID="{5DCA4FE2-FAFF-4DBE-BDB1-B61897CA7FF5}" presName="parTxOnlySpace" presStyleCnt="0"/>
      <dgm:spPr/>
    </dgm:pt>
    <dgm:pt modelId="{45F7ACC6-CFE2-428F-B6A0-E7F4883013E3}" type="pres">
      <dgm:prSet presAssocID="{B4A2D249-BB2D-48EB-BF41-F5A59192EC20}" presName="parTxOnly" presStyleLbl="node1" presStyleIdx="2" presStyleCnt="3" custScaleX="112804">
        <dgm:presLayoutVars>
          <dgm:chMax val="0"/>
          <dgm:chPref val="0"/>
          <dgm:bulletEnabled val="1"/>
        </dgm:presLayoutVars>
      </dgm:prSet>
      <dgm:spPr/>
      <dgm:t>
        <a:bodyPr/>
        <a:lstStyle/>
        <a:p>
          <a:endParaRPr lang="el-GR"/>
        </a:p>
      </dgm:t>
    </dgm:pt>
  </dgm:ptLst>
  <dgm:cxnLst>
    <dgm:cxn modelId="{B8E3A46B-AF22-4BE5-88BA-06289A36D0B2}" type="presOf" srcId="{B96B4C22-8783-4EEF-9B39-C5A0C042C4D4}" destId="{B6B0A175-222D-4D9B-9040-7924C6E4F5D2}" srcOrd="0" destOrd="0" presId="urn:microsoft.com/office/officeart/2005/8/layout/chevron1"/>
    <dgm:cxn modelId="{DF272436-093D-44B6-936E-05BD636C4DB3}" srcId="{B96B4C22-8783-4EEF-9B39-C5A0C042C4D4}" destId="{8CEFAAC0-FA0E-4B5D-8402-0015EB6D15E3}" srcOrd="1" destOrd="0" parTransId="{F1A6B42A-6238-47F0-B504-9A8ABE772AA1}" sibTransId="{5DCA4FE2-FAFF-4DBE-BDB1-B61897CA7FF5}"/>
    <dgm:cxn modelId="{4B7230D7-A5F0-4341-958B-A1123C36F3AD}" type="presOf" srcId="{148BB1F0-6708-4F0E-A55A-DECA10CB897B}" destId="{11453020-1FFA-4A9E-A774-AF4F28855F23}" srcOrd="0" destOrd="0" presId="urn:microsoft.com/office/officeart/2005/8/layout/chevron1"/>
    <dgm:cxn modelId="{B5C7BD62-7F88-4CA1-BD30-8BD914444178}" srcId="{B96B4C22-8783-4EEF-9B39-C5A0C042C4D4}" destId="{B4A2D249-BB2D-48EB-BF41-F5A59192EC20}" srcOrd="2" destOrd="0" parTransId="{AD361870-FA91-4376-9253-FBEBF170B00E}" sibTransId="{9B3B4E2C-900B-4DD2-9FD3-6D2DC595F862}"/>
    <dgm:cxn modelId="{CC4FD719-7CCF-4D87-94D7-59DC0C49CA24}" type="presOf" srcId="{8CEFAAC0-FA0E-4B5D-8402-0015EB6D15E3}" destId="{8CCB2278-ED91-40EC-B7FC-70C5BEDA5A80}" srcOrd="0" destOrd="0" presId="urn:microsoft.com/office/officeart/2005/8/layout/chevron1"/>
    <dgm:cxn modelId="{9533D66D-4C74-4E4B-8EC2-A709AA4A971B}" srcId="{B96B4C22-8783-4EEF-9B39-C5A0C042C4D4}" destId="{148BB1F0-6708-4F0E-A55A-DECA10CB897B}" srcOrd="0" destOrd="0" parTransId="{DA272DB5-34C6-4EC1-A76E-1868324F7ABF}" sibTransId="{DFA8AAEF-B11B-4C79-B6BB-2F8D32C0DE99}"/>
    <dgm:cxn modelId="{192B1A01-735E-4EAF-AD9C-C3C2589284BC}" type="presOf" srcId="{B4A2D249-BB2D-48EB-BF41-F5A59192EC20}" destId="{45F7ACC6-CFE2-428F-B6A0-E7F4883013E3}" srcOrd="0" destOrd="0" presId="urn:microsoft.com/office/officeart/2005/8/layout/chevron1"/>
    <dgm:cxn modelId="{F7985F59-351F-4825-BAAA-17008A0EB03F}" type="presParOf" srcId="{B6B0A175-222D-4D9B-9040-7924C6E4F5D2}" destId="{11453020-1FFA-4A9E-A774-AF4F28855F23}" srcOrd="0" destOrd="0" presId="urn:microsoft.com/office/officeart/2005/8/layout/chevron1"/>
    <dgm:cxn modelId="{6D9C64F5-9F42-4F44-99ED-FAB962BC800E}" type="presParOf" srcId="{B6B0A175-222D-4D9B-9040-7924C6E4F5D2}" destId="{D8DAE1B0-4CC8-4C54-9568-7FB94CC255F6}" srcOrd="1" destOrd="0" presId="urn:microsoft.com/office/officeart/2005/8/layout/chevron1"/>
    <dgm:cxn modelId="{BEAFAF1E-1C79-43AF-9549-E238D4A35D68}" type="presParOf" srcId="{B6B0A175-222D-4D9B-9040-7924C6E4F5D2}" destId="{8CCB2278-ED91-40EC-B7FC-70C5BEDA5A80}" srcOrd="2" destOrd="0" presId="urn:microsoft.com/office/officeart/2005/8/layout/chevron1"/>
    <dgm:cxn modelId="{50CDDF54-3B62-42B1-B878-92853A93BDEC}" type="presParOf" srcId="{B6B0A175-222D-4D9B-9040-7924C6E4F5D2}" destId="{C6618551-F227-445E-B016-E4164A5D3661}" srcOrd="3" destOrd="0" presId="urn:microsoft.com/office/officeart/2005/8/layout/chevron1"/>
    <dgm:cxn modelId="{DCA2AC52-DD83-4A89-812C-3D702A4D87CF}" type="presParOf" srcId="{B6B0A175-222D-4D9B-9040-7924C6E4F5D2}" destId="{45F7ACC6-CFE2-428F-B6A0-E7F4883013E3}"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05AA04-8B46-4FE1-B3C0-C96F74817421}" type="doc">
      <dgm:prSet loTypeId="urn:microsoft.com/office/officeart/2005/8/layout/hList3" loCatId="list" qsTypeId="urn:microsoft.com/office/officeart/2005/8/quickstyle/3d3" qsCatId="3D" csTypeId="urn:microsoft.com/office/officeart/2005/8/colors/accent1_3" csCatId="accent1" phldr="1"/>
      <dgm:spPr/>
      <dgm:t>
        <a:bodyPr/>
        <a:lstStyle/>
        <a:p>
          <a:endParaRPr lang="el-GR"/>
        </a:p>
      </dgm:t>
    </dgm:pt>
    <dgm:pt modelId="{4DC07C13-C025-47CF-AC77-5B27687C1485}">
      <dgm:prSet phldrT="[Text]" custT="1">
        <dgm:style>
          <a:lnRef idx="3">
            <a:schemeClr val="lt1"/>
          </a:lnRef>
          <a:fillRef idx="1">
            <a:schemeClr val="accent1"/>
          </a:fillRef>
          <a:effectRef idx="1">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800" b="1" dirty="0" smtClean="0">
              <a:effectLst>
                <a:outerShdw blurRad="38100" dist="38100" dir="2700000" algn="tl">
                  <a:srgbClr val="000000">
                    <a:alpha val="43137"/>
                  </a:srgbClr>
                </a:outerShdw>
              </a:effectLst>
            </a:rPr>
            <a:t>Μορφές Χρηματοδότησης</a:t>
          </a:r>
          <a:endParaRPr lang="el-GR" sz="2800" b="1" dirty="0">
            <a:effectLst>
              <a:outerShdw blurRad="38100" dist="38100" dir="2700000" algn="tl">
                <a:srgbClr val="000000">
                  <a:alpha val="43137"/>
                </a:srgbClr>
              </a:outerShdw>
            </a:effectLst>
          </a:endParaRPr>
        </a:p>
      </dgm:t>
    </dgm:pt>
    <dgm:pt modelId="{A6B8C7E0-7316-4856-9D8B-53EEBF66C77E}" type="parTrans" cxnId="{1A4AD527-0C52-475C-8F94-81DAD86E0E63}">
      <dgm:prSet/>
      <dgm:spPr/>
      <dgm:t>
        <a:bodyPr/>
        <a:lstStyle/>
        <a:p>
          <a:endParaRPr lang="el-GR"/>
        </a:p>
      </dgm:t>
    </dgm:pt>
    <dgm:pt modelId="{4EC7E978-15DF-42F3-8A00-F3FB3D0ED3E5}" type="sibTrans" cxnId="{1A4AD527-0C52-475C-8F94-81DAD86E0E63}">
      <dgm:prSet/>
      <dgm:spPr/>
      <dgm:t>
        <a:bodyPr/>
        <a:lstStyle/>
        <a:p>
          <a:endParaRPr lang="el-GR"/>
        </a:p>
      </dgm:t>
    </dgm:pt>
    <dgm:pt modelId="{2C9ACC2A-297C-4A15-8D4A-3AA37D3E28B3}">
      <dgm:prSet phldrT="[Text]" custT="1"/>
      <dgm:spPr/>
      <dgm:t>
        <a:bodyPr/>
        <a:lstStyle/>
        <a:p>
          <a:pPr algn="ctr"/>
          <a:r>
            <a:rPr lang="el-GR" sz="2000" b="1" dirty="0" smtClean="0"/>
            <a:t>Άμεσες Χρηματοδοτήσεις</a:t>
          </a:r>
          <a:endParaRPr lang="el-GR" sz="2000" b="1" dirty="0"/>
        </a:p>
      </dgm:t>
    </dgm:pt>
    <dgm:pt modelId="{025DA556-5BBB-4774-8CF3-8456E85DC05C}" type="parTrans" cxnId="{E934B721-537E-4014-91D8-A9E8111BFCD5}">
      <dgm:prSet/>
      <dgm:spPr/>
      <dgm:t>
        <a:bodyPr/>
        <a:lstStyle/>
        <a:p>
          <a:endParaRPr lang="el-GR"/>
        </a:p>
      </dgm:t>
    </dgm:pt>
    <dgm:pt modelId="{31C835EB-1899-4BCC-A745-745A6BEA2ED8}" type="sibTrans" cxnId="{E934B721-537E-4014-91D8-A9E8111BFCD5}">
      <dgm:prSet/>
      <dgm:spPr/>
      <dgm:t>
        <a:bodyPr/>
        <a:lstStyle/>
        <a:p>
          <a:endParaRPr lang="el-GR"/>
        </a:p>
      </dgm:t>
    </dgm:pt>
    <dgm:pt modelId="{F7E0069B-1A4F-46F2-B1AE-8F0FDF102FAB}">
      <dgm:prSet phldrT="[Text]" custT="1"/>
      <dgm:spPr/>
      <dgm:t>
        <a:bodyPr/>
        <a:lstStyle/>
        <a:p>
          <a:pPr algn="ctr"/>
          <a:r>
            <a:rPr lang="el-GR" sz="2000" b="1" dirty="0" smtClean="0"/>
            <a:t>Ειδικές Χρηματοδοτήσεις</a:t>
          </a:r>
          <a:endParaRPr lang="el-GR" sz="2000" b="1" dirty="0"/>
        </a:p>
      </dgm:t>
    </dgm:pt>
    <dgm:pt modelId="{CB90EA28-B7EB-4132-B942-41AA579AE64A}" type="parTrans" cxnId="{0374D956-9333-43F4-B953-F737CF67CA04}">
      <dgm:prSet/>
      <dgm:spPr/>
      <dgm:t>
        <a:bodyPr/>
        <a:lstStyle/>
        <a:p>
          <a:endParaRPr lang="el-GR"/>
        </a:p>
      </dgm:t>
    </dgm:pt>
    <dgm:pt modelId="{1217262D-94F2-468C-8F22-F0B155D4B3FF}" type="sibTrans" cxnId="{0374D956-9333-43F4-B953-F737CF67CA04}">
      <dgm:prSet/>
      <dgm:spPr/>
      <dgm:t>
        <a:bodyPr/>
        <a:lstStyle/>
        <a:p>
          <a:endParaRPr lang="el-GR"/>
        </a:p>
      </dgm:t>
    </dgm:pt>
    <dgm:pt modelId="{E3933A10-976D-414C-B86A-27CAD56310D8}">
      <dgm:prSet phldrT="[Text]" custT="1"/>
      <dgm:spPr/>
      <dgm:t>
        <a:bodyPr/>
        <a:lstStyle/>
        <a:p>
          <a:pPr algn="ctr"/>
          <a:r>
            <a:rPr lang="el-GR" sz="2000" b="1" dirty="0" smtClean="0"/>
            <a:t>Έμμεσες Χρηματοδοτήσεις</a:t>
          </a:r>
          <a:endParaRPr lang="el-GR" sz="2000" b="1" dirty="0"/>
        </a:p>
      </dgm:t>
    </dgm:pt>
    <dgm:pt modelId="{0CEF44BC-E49B-4DBD-97B9-5D2677A3C474}" type="parTrans" cxnId="{DCDE5967-D569-4F15-8356-0C9082E27870}">
      <dgm:prSet/>
      <dgm:spPr/>
      <dgm:t>
        <a:bodyPr/>
        <a:lstStyle/>
        <a:p>
          <a:endParaRPr lang="el-GR"/>
        </a:p>
      </dgm:t>
    </dgm:pt>
    <dgm:pt modelId="{15486E83-431C-4736-A8EB-929AA5DDB72A}" type="sibTrans" cxnId="{DCDE5967-D569-4F15-8356-0C9082E27870}">
      <dgm:prSet/>
      <dgm:spPr/>
      <dgm:t>
        <a:bodyPr/>
        <a:lstStyle/>
        <a:p>
          <a:endParaRPr lang="el-GR"/>
        </a:p>
      </dgm:t>
    </dgm:pt>
    <dgm:pt modelId="{5386E244-F43A-453C-99AA-593F60FC5C94}">
      <dgm:prSet phldrT="[Text]" custT="1"/>
      <dgm:spPr/>
      <dgm:t>
        <a:bodyPr/>
        <a:lstStyle/>
        <a:p>
          <a:pPr algn="l"/>
          <a:r>
            <a:rPr lang="el-GR" sz="1600" dirty="0" smtClean="0"/>
            <a:t>Κεφάλαιο Κίνησης</a:t>
          </a:r>
          <a:endParaRPr lang="el-GR" sz="1600" dirty="0"/>
        </a:p>
      </dgm:t>
    </dgm:pt>
    <dgm:pt modelId="{535B051C-749C-45A6-B870-0C406D2E9414}" type="parTrans" cxnId="{79D982E2-5AEC-4404-8B62-48ED8006B6A4}">
      <dgm:prSet/>
      <dgm:spPr/>
      <dgm:t>
        <a:bodyPr/>
        <a:lstStyle/>
        <a:p>
          <a:endParaRPr lang="el-GR"/>
        </a:p>
      </dgm:t>
    </dgm:pt>
    <dgm:pt modelId="{D431B9FC-B528-4449-B337-D1833ED0BB7C}" type="sibTrans" cxnId="{79D982E2-5AEC-4404-8B62-48ED8006B6A4}">
      <dgm:prSet/>
      <dgm:spPr/>
      <dgm:t>
        <a:bodyPr/>
        <a:lstStyle/>
        <a:p>
          <a:endParaRPr lang="el-GR"/>
        </a:p>
      </dgm:t>
    </dgm:pt>
    <dgm:pt modelId="{E6A15B05-0BBE-45B4-9D77-3859CA875DAA}">
      <dgm:prSet phldrT="[Text]" custT="1"/>
      <dgm:spPr/>
      <dgm:t>
        <a:bodyPr/>
        <a:lstStyle/>
        <a:p>
          <a:pPr algn="l"/>
          <a:r>
            <a:rPr lang="el-GR" sz="1600" dirty="0" smtClean="0"/>
            <a:t>Στέγη &amp; Εξοπλισμός</a:t>
          </a:r>
          <a:endParaRPr lang="el-GR" sz="1600" dirty="0"/>
        </a:p>
      </dgm:t>
    </dgm:pt>
    <dgm:pt modelId="{796D2088-73DD-4CE5-9FA4-DA7BAA8B045F}" type="parTrans" cxnId="{5ADBC5F0-1F86-42CE-A0E7-F3FF6852C285}">
      <dgm:prSet/>
      <dgm:spPr/>
      <dgm:t>
        <a:bodyPr/>
        <a:lstStyle/>
        <a:p>
          <a:endParaRPr lang="el-GR"/>
        </a:p>
      </dgm:t>
    </dgm:pt>
    <dgm:pt modelId="{75AC8728-8FBE-40B5-BB0E-A06308A7C390}" type="sibTrans" cxnId="{5ADBC5F0-1F86-42CE-A0E7-F3FF6852C285}">
      <dgm:prSet/>
      <dgm:spPr/>
      <dgm:t>
        <a:bodyPr/>
        <a:lstStyle/>
        <a:p>
          <a:endParaRPr lang="el-GR"/>
        </a:p>
      </dgm:t>
    </dgm:pt>
    <dgm:pt modelId="{E5F0924A-373A-4C2B-8A6C-863A0D310629}">
      <dgm:prSet phldrT="[Text]" custT="1"/>
      <dgm:spPr/>
      <dgm:t>
        <a:bodyPr/>
        <a:lstStyle/>
        <a:p>
          <a:pPr algn="l"/>
          <a:r>
            <a:rPr lang="en-US" sz="1600" dirty="0" smtClean="0"/>
            <a:t>Leasing</a:t>
          </a:r>
          <a:endParaRPr lang="el-GR" sz="1600" dirty="0"/>
        </a:p>
      </dgm:t>
    </dgm:pt>
    <dgm:pt modelId="{B7BB98E8-152C-4ED2-9616-54ACB7247546}" type="parTrans" cxnId="{10949F96-D4AE-4680-96F2-1E8617A2E02D}">
      <dgm:prSet/>
      <dgm:spPr/>
      <dgm:t>
        <a:bodyPr/>
        <a:lstStyle/>
        <a:p>
          <a:endParaRPr lang="el-GR"/>
        </a:p>
      </dgm:t>
    </dgm:pt>
    <dgm:pt modelId="{7FF37744-A00E-4C15-9D7B-2F1DCAC2E4D0}" type="sibTrans" cxnId="{10949F96-D4AE-4680-96F2-1E8617A2E02D}">
      <dgm:prSet/>
      <dgm:spPr/>
      <dgm:t>
        <a:bodyPr/>
        <a:lstStyle/>
        <a:p>
          <a:endParaRPr lang="el-GR"/>
        </a:p>
      </dgm:t>
    </dgm:pt>
    <dgm:pt modelId="{D1551CE3-7E2E-43C5-9846-C24C5591334C}">
      <dgm:prSet phldrT="[Text]" custT="1"/>
      <dgm:spPr/>
      <dgm:t>
        <a:bodyPr/>
        <a:lstStyle/>
        <a:p>
          <a:pPr algn="l"/>
          <a:r>
            <a:rPr lang="en-US" sz="1600" dirty="0" smtClean="0"/>
            <a:t>Sales and Lease Back</a:t>
          </a:r>
          <a:endParaRPr lang="el-GR" sz="1600" dirty="0"/>
        </a:p>
      </dgm:t>
    </dgm:pt>
    <dgm:pt modelId="{1DFF197E-78BB-4C01-B210-FEECBE0303FA}" type="parTrans" cxnId="{5D465F15-5F28-4FEB-9AA6-CA18DCCCA78B}">
      <dgm:prSet/>
      <dgm:spPr/>
      <dgm:t>
        <a:bodyPr/>
        <a:lstStyle/>
        <a:p>
          <a:endParaRPr lang="el-GR"/>
        </a:p>
      </dgm:t>
    </dgm:pt>
    <dgm:pt modelId="{2A30B96F-5B39-4E31-B7BE-79A19FC63B24}" type="sibTrans" cxnId="{5D465F15-5F28-4FEB-9AA6-CA18DCCCA78B}">
      <dgm:prSet/>
      <dgm:spPr/>
      <dgm:t>
        <a:bodyPr/>
        <a:lstStyle/>
        <a:p>
          <a:endParaRPr lang="el-GR"/>
        </a:p>
      </dgm:t>
    </dgm:pt>
    <dgm:pt modelId="{0C0C18AF-E57C-430C-AC9D-9D669AAF51A2}">
      <dgm:prSet phldrT="[Text]" custT="1"/>
      <dgm:spPr/>
      <dgm:t>
        <a:bodyPr/>
        <a:lstStyle/>
        <a:p>
          <a:pPr algn="l"/>
          <a:r>
            <a:rPr lang="en-US" sz="1600" dirty="0" smtClean="0"/>
            <a:t>Factoring</a:t>
          </a:r>
          <a:endParaRPr lang="el-GR" sz="1600" dirty="0"/>
        </a:p>
      </dgm:t>
    </dgm:pt>
    <dgm:pt modelId="{0F57EB7F-EB6F-4700-A2A6-28CD24640520}" type="parTrans" cxnId="{9CDCAB10-816E-43CD-A9F6-0A6E73A22DC0}">
      <dgm:prSet/>
      <dgm:spPr/>
      <dgm:t>
        <a:bodyPr/>
        <a:lstStyle/>
        <a:p>
          <a:endParaRPr lang="el-GR"/>
        </a:p>
      </dgm:t>
    </dgm:pt>
    <dgm:pt modelId="{F72D0A2B-A294-476D-84AB-14D540C1EE42}" type="sibTrans" cxnId="{9CDCAB10-816E-43CD-A9F6-0A6E73A22DC0}">
      <dgm:prSet/>
      <dgm:spPr/>
      <dgm:t>
        <a:bodyPr/>
        <a:lstStyle/>
        <a:p>
          <a:endParaRPr lang="el-GR"/>
        </a:p>
      </dgm:t>
    </dgm:pt>
    <dgm:pt modelId="{9464F5C6-5CCD-4EDE-8A1F-438186BEEC5A}">
      <dgm:prSet phldrT="[Text]" custT="1"/>
      <dgm:spPr/>
      <dgm:t>
        <a:bodyPr/>
        <a:lstStyle/>
        <a:p>
          <a:pPr algn="l"/>
          <a:r>
            <a:rPr lang="el-GR" sz="1600" dirty="0" smtClean="0"/>
            <a:t>Δράσεις ΕΣΠΑ 2014-2020</a:t>
          </a:r>
          <a:endParaRPr lang="el-GR" sz="1600" dirty="0"/>
        </a:p>
      </dgm:t>
    </dgm:pt>
    <dgm:pt modelId="{2B2136B5-3CDF-4332-BB1F-60688211E124}" type="parTrans" cxnId="{8FA55FD0-4AAC-45B6-B341-396F88E71F34}">
      <dgm:prSet/>
      <dgm:spPr/>
      <dgm:t>
        <a:bodyPr/>
        <a:lstStyle/>
        <a:p>
          <a:endParaRPr lang="el-GR"/>
        </a:p>
      </dgm:t>
    </dgm:pt>
    <dgm:pt modelId="{1B416EDC-A4AC-4C46-9E5D-185C74ADBAEF}" type="sibTrans" cxnId="{8FA55FD0-4AAC-45B6-B341-396F88E71F34}">
      <dgm:prSet/>
      <dgm:spPr/>
      <dgm:t>
        <a:bodyPr/>
        <a:lstStyle/>
        <a:p>
          <a:endParaRPr lang="el-GR"/>
        </a:p>
      </dgm:t>
    </dgm:pt>
    <dgm:pt modelId="{633A9D64-FF79-4676-AD46-05DD32CA6EA2}">
      <dgm:prSet phldrT="[Text]" custT="1"/>
      <dgm:spPr/>
      <dgm:t>
        <a:bodyPr/>
        <a:lstStyle/>
        <a:p>
          <a:pPr algn="l"/>
          <a:r>
            <a:rPr lang="el-GR" sz="1600" dirty="0" smtClean="0"/>
            <a:t>Εγγυητικές Επιστολές</a:t>
          </a:r>
          <a:endParaRPr lang="el-GR" sz="1600" dirty="0"/>
        </a:p>
      </dgm:t>
    </dgm:pt>
    <dgm:pt modelId="{9CFF5754-1436-4ECC-9837-DD66D2DB018E}" type="parTrans" cxnId="{C96B9379-70AC-4D7C-A794-11D929A10C66}">
      <dgm:prSet/>
      <dgm:spPr/>
      <dgm:t>
        <a:bodyPr/>
        <a:lstStyle/>
        <a:p>
          <a:endParaRPr lang="el-GR"/>
        </a:p>
      </dgm:t>
    </dgm:pt>
    <dgm:pt modelId="{A0A40E9E-D307-4971-98A2-DE7EF990733B}" type="sibTrans" cxnId="{C96B9379-70AC-4D7C-A794-11D929A10C66}">
      <dgm:prSet/>
      <dgm:spPr/>
      <dgm:t>
        <a:bodyPr/>
        <a:lstStyle/>
        <a:p>
          <a:endParaRPr lang="el-GR"/>
        </a:p>
      </dgm:t>
    </dgm:pt>
    <dgm:pt modelId="{839EF3A9-A012-45F5-8D7C-36B4701F587F}">
      <dgm:prSet custT="1"/>
      <dgm:spPr/>
      <dgm:t>
        <a:bodyPr/>
        <a:lstStyle/>
        <a:p>
          <a:pPr algn="l"/>
          <a:r>
            <a:rPr lang="el-GR" sz="1600" dirty="0" smtClean="0"/>
            <a:t>Ενέγγυες Πιστώσεις</a:t>
          </a:r>
          <a:endParaRPr lang="el-GR" sz="1600" dirty="0"/>
        </a:p>
      </dgm:t>
    </dgm:pt>
    <dgm:pt modelId="{889481A2-934D-4986-8382-B2A0B2CE9474}" type="parTrans" cxnId="{3FC6AC91-B4BD-4287-88C0-2C7CEB58EF7A}">
      <dgm:prSet/>
      <dgm:spPr/>
      <dgm:t>
        <a:bodyPr/>
        <a:lstStyle/>
        <a:p>
          <a:endParaRPr lang="el-GR"/>
        </a:p>
      </dgm:t>
    </dgm:pt>
    <dgm:pt modelId="{668DDBFF-8191-4646-A5AA-F8D626D68B71}" type="sibTrans" cxnId="{3FC6AC91-B4BD-4287-88C0-2C7CEB58EF7A}">
      <dgm:prSet/>
      <dgm:spPr/>
      <dgm:t>
        <a:bodyPr/>
        <a:lstStyle/>
        <a:p>
          <a:endParaRPr lang="el-GR"/>
        </a:p>
      </dgm:t>
    </dgm:pt>
    <dgm:pt modelId="{A62D4F61-BBDA-4321-A373-F02E487C929A}">
      <dgm:prSet phldrT="[Text]" custT="1"/>
      <dgm:spPr/>
      <dgm:t>
        <a:bodyPr/>
        <a:lstStyle/>
        <a:p>
          <a:pPr algn="l"/>
          <a:r>
            <a:rPr lang="el-GR" sz="1600" dirty="0" smtClean="0"/>
            <a:t>Δάνεια με Εγγύηση Ελληνικού Δημοσίου</a:t>
          </a:r>
          <a:endParaRPr lang="el-GR" sz="1600" dirty="0"/>
        </a:p>
      </dgm:t>
    </dgm:pt>
    <dgm:pt modelId="{540A8BA7-1B08-4CAF-92D3-A6447C7FF2B2}" type="parTrans" cxnId="{B0D70502-3CDB-4AEC-B3BA-2D1D1BCE2EDB}">
      <dgm:prSet/>
      <dgm:spPr/>
      <dgm:t>
        <a:bodyPr/>
        <a:lstStyle/>
        <a:p>
          <a:endParaRPr lang="el-GR"/>
        </a:p>
      </dgm:t>
    </dgm:pt>
    <dgm:pt modelId="{74B2A0FA-92B0-4B03-A541-DAB4D41DDF46}" type="sibTrans" cxnId="{B0D70502-3CDB-4AEC-B3BA-2D1D1BCE2EDB}">
      <dgm:prSet/>
      <dgm:spPr/>
      <dgm:t>
        <a:bodyPr/>
        <a:lstStyle/>
        <a:p>
          <a:endParaRPr lang="el-GR"/>
        </a:p>
      </dgm:t>
    </dgm:pt>
    <dgm:pt modelId="{D1CC8A3F-7F8E-4027-8FD9-F9ACC61920D7}">
      <dgm:prSet phldrT="[Text]" custT="1"/>
      <dgm:spPr/>
      <dgm:t>
        <a:bodyPr/>
        <a:lstStyle/>
        <a:p>
          <a:pPr algn="l"/>
          <a:r>
            <a:rPr lang="en-US" sz="1600" dirty="0" smtClean="0"/>
            <a:t>Green</a:t>
          </a:r>
          <a:endParaRPr lang="el-GR" sz="1600" dirty="0"/>
        </a:p>
      </dgm:t>
    </dgm:pt>
    <dgm:pt modelId="{E64D7FD3-8590-4CD8-87B4-785A8DA08D61}" type="parTrans" cxnId="{0D2F259F-E61B-4CE0-A94E-91504ACCB738}">
      <dgm:prSet/>
      <dgm:spPr/>
      <dgm:t>
        <a:bodyPr/>
        <a:lstStyle/>
        <a:p>
          <a:endParaRPr lang="el-GR"/>
        </a:p>
      </dgm:t>
    </dgm:pt>
    <dgm:pt modelId="{3F1E1262-7A2B-4398-B594-F8524C398800}" type="sibTrans" cxnId="{0D2F259F-E61B-4CE0-A94E-91504ACCB738}">
      <dgm:prSet/>
      <dgm:spPr/>
      <dgm:t>
        <a:bodyPr/>
        <a:lstStyle/>
        <a:p>
          <a:endParaRPr lang="el-GR"/>
        </a:p>
      </dgm:t>
    </dgm:pt>
    <dgm:pt modelId="{C178BA26-63D4-4EB5-A1BE-D60BA99A3F38}" type="pres">
      <dgm:prSet presAssocID="{A705AA04-8B46-4FE1-B3C0-C96F74817421}" presName="composite" presStyleCnt="0">
        <dgm:presLayoutVars>
          <dgm:chMax val="1"/>
          <dgm:dir/>
          <dgm:resizeHandles val="exact"/>
        </dgm:presLayoutVars>
      </dgm:prSet>
      <dgm:spPr/>
      <dgm:t>
        <a:bodyPr/>
        <a:lstStyle/>
        <a:p>
          <a:endParaRPr lang="el-GR"/>
        </a:p>
      </dgm:t>
    </dgm:pt>
    <dgm:pt modelId="{2C428CC6-7460-4785-87C9-80917FEBEAED}" type="pres">
      <dgm:prSet presAssocID="{4DC07C13-C025-47CF-AC77-5B27687C1485}" presName="roof" presStyleLbl="dkBgShp" presStyleIdx="0" presStyleCnt="2" custLinFactY="-30036" custLinFactNeighborX="-85528" custLinFactNeighborY="-100000"/>
      <dgm:spPr/>
      <dgm:t>
        <a:bodyPr/>
        <a:lstStyle/>
        <a:p>
          <a:endParaRPr lang="el-GR"/>
        </a:p>
      </dgm:t>
    </dgm:pt>
    <dgm:pt modelId="{B2633E07-F68B-4529-BCAD-6AE2EDEB047D}" type="pres">
      <dgm:prSet presAssocID="{4DC07C13-C025-47CF-AC77-5B27687C1485}" presName="pillars" presStyleCnt="0"/>
      <dgm:spPr/>
      <dgm:t>
        <a:bodyPr/>
        <a:lstStyle/>
        <a:p>
          <a:endParaRPr lang="el-GR"/>
        </a:p>
      </dgm:t>
    </dgm:pt>
    <dgm:pt modelId="{90CBB2A9-B466-45A1-8583-B5CECAD824BF}" type="pres">
      <dgm:prSet presAssocID="{4DC07C13-C025-47CF-AC77-5B27687C1485}" presName="pillar1" presStyleLbl="node1" presStyleIdx="0" presStyleCnt="3">
        <dgm:presLayoutVars>
          <dgm:bulletEnabled val="1"/>
        </dgm:presLayoutVars>
      </dgm:prSet>
      <dgm:spPr/>
      <dgm:t>
        <a:bodyPr/>
        <a:lstStyle/>
        <a:p>
          <a:endParaRPr lang="el-GR"/>
        </a:p>
      </dgm:t>
    </dgm:pt>
    <dgm:pt modelId="{EB3B2F9F-FD97-4870-8412-B341B518AE8E}" type="pres">
      <dgm:prSet presAssocID="{F7E0069B-1A4F-46F2-B1AE-8F0FDF102FAB}" presName="pillarX" presStyleLbl="node1" presStyleIdx="1" presStyleCnt="3">
        <dgm:presLayoutVars>
          <dgm:bulletEnabled val="1"/>
        </dgm:presLayoutVars>
      </dgm:prSet>
      <dgm:spPr/>
      <dgm:t>
        <a:bodyPr/>
        <a:lstStyle/>
        <a:p>
          <a:endParaRPr lang="el-GR"/>
        </a:p>
      </dgm:t>
    </dgm:pt>
    <dgm:pt modelId="{92E4259D-8541-452C-B2CA-661C695510C1}" type="pres">
      <dgm:prSet presAssocID="{E3933A10-976D-414C-B86A-27CAD56310D8}" presName="pillarX" presStyleLbl="node1" presStyleIdx="2" presStyleCnt="3">
        <dgm:presLayoutVars>
          <dgm:bulletEnabled val="1"/>
        </dgm:presLayoutVars>
      </dgm:prSet>
      <dgm:spPr/>
      <dgm:t>
        <a:bodyPr/>
        <a:lstStyle/>
        <a:p>
          <a:endParaRPr lang="el-GR"/>
        </a:p>
      </dgm:t>
    </dgm:pt>
    <dgm:pt modelId="{4A8F601C-62EC-451E-80BD-0C6A614B5D10}" type="pres">
      <dgm:prSet presAssocID="{4DC07C13-C025-47CF-AC77-5B27687C1485}" presName="base" presStyleLbl="dkBgShp" presStyleIdx="1" presStyleCnt="2" custLinFactNeighborY="25876">
        <dgm:style>
          <a:lnRef idx="3">
            <a:schemeClr val="lt1"/>
          </a:lnRef>
          <a:fillRef idx="1">
            <a:schemeClr val="accent1"/>
          </a:fillRef>
          <a:effectRef idx="1">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l-GR"/>
        </a:p>
      </dgm:t>
    </dgm:pt>
  </dgm:ptLst>
  <dgm:cxnLst>
    <dgm:cxn modelId="{9EA6E69E-1E54-448B-949E-818BB215A2F5}" type="presOf" srcId="{633A9D64-FF79-4676-AD46-05DD32CA6EA2}" destId="{92E4259D-8541-452C-B2CA-661C695510C1}" srcOrd="0" destOrd="1" presId="urn:microsoft.com/office/officeart/2005/8/layout/hList3"/>
    <dgm:cxn modelId="{5ADBC5F0-1F86-42CE-A0E7-F3FF6852C285}" srcId="{2C9ACC2A-297C-4A15-8D4A-3AA37D3E28B3}" destId="{E6A15B05-0BBE-45B4-9D77-3859CA875DAA}" srcOrd="1" destOrd="0" parTransId="{796D2088-73DD-4CE5-9FA4-DA7BAA8B045F}" sibTransId="{75AC8728-8FBE-40B5-BB0E-A06308A7C390}"/>
    <dgm:cxn modelId="{1A4AD527-0C52-475C-8F94-81DAD86E0E63}" srcId="{A705AA04-8B46-4FE1-B3C0-C96F74817421}" destId="{4DC07C13-C025-47CF-AC77-5B27687C1485}" srcOrd="0" destOrd="0" parTransId="{A6B8C7E0-7316-4856-9D8B-53EEBF66C77E}" sibTransId="{4EC7E978-15DF-42F3-8A00-F3FB3D0ED3E5}"/>
    <dgm:cxn modelId="{3FC6AC91-B4BD-4287-88C0-2C7CEB58EF7A}" srcId="{E3933A10-976D-414C-B86A-27CAD56310D8}" destId="{839EF3A9-A012-45F5-8D7C-36B4701F587F}" srcOrd="1" destOrd="0" parTransId="{889481A2-934D-4986-8382-B2A0B2CE9474}" sibTransId="{668DDBFF-8191-4646-A5AA-F8D626D68B71}"/>
    <dgm:cxn modelId="{B0D70502-3CDB-4AEC-B3BA-2D1D1BCE2EDB}" srcId="{F7E0069B-1A4F-46F2-B1AE-8F0FDF102FAB}" destId="{A62D4F61-BBDA-4321-A373-F02E487C929A}" srcOrd="1" destOrd="0" parTransId="{540A8BA7-1B08-4CAF-92D3-A6447C7FF2B2}" sibTransId="{74B2A0FA-92B0-4B03-A541-DAB4D41DDF46}"/>
    <dgm:cxn modelId="{B911488C-87C7-4602-9D46-611D095DA965}" type="presOf" srcId="{E6A15B05-0BBE-45B4-9D77-3859CA875DAA}" destId="{90CBB2A9-B466-45A1-8583-B5CECAD824BF}" srcOrd="0" destOrd="2" presId="urn:microsoft.com/office/officeart/2005/8/layout/hList3"/>
    <dgm:cxn modelId="{36C1F00F-1329-42F3-9110-F6665D108352}" type="presOf" srcId="{D1CC8A3F-7F8E-4027-8FD9-F9ACC61920D7}" destId="{90CBB2A9-B466-45A1-8583-B5CECAD824BF}" srcOrd="0" destOrd="3" presId="urn:microsoft.com/office/officeart/2005/8/layout/hList3"/>
    <dgm:cxn modelId="{0374D956-9333-43F4-B953-F737CF67CA04}" srcId="{4DC07C13-C025-47CF-AC77-5B27687C1485}" destId="{F7E0069B-1A4F-46F2-B1AE-8F0FDF102FAB}" srcOrd="1" destOrd="0" parTransId="{CB90EA28-B7EB-4132-B942-41AA579AE64A}" sibTransId="{1217262D-94F2-468C-8F22-F0B155D4B3FF}"/>
    <dgm:cxn modelId="{8FA55FD0-4AAC-45B6-B341-396F88E71F34}" srcId="{F7E0069B-1A4F-46F2-B1AE-8F0FDF102FAB}" destId="{9464F5C6-5CCD-4EDE-8A1F-438186BEEC5A}" srcOrd="0" destOrd="0" parTransId="{2B2136B5-3CDF-4332-BB1F-60688211E124}" sibTransId="{1B416EDC-A4AC-4C46-9E5D-185C74ADBAEF}"/>
    <dgm:cxn modelId="{DA85E4AB-6E5B-4E73-A905-9C25CE862E0A}" type="presOf" srcId="{E3933A10-976D-414C-B86A-27CAD56310D8}" destId="{92E4259D-8541-452C-B2CA-661C695510C1}" srcOrd="0" destOrd="0" presId="urn:microsoft.com/office/officeart/2005/8/layout/hList3"/>
    <dgm:cxn modelId="{2010BCBD-9A63-417C-8E06-1A623A5AAEFD}" type="presOf" srcId="{A705AA04-8B46-4FE1-B3C0-C96F74817421}" destId="{C178BA26-63D4-4EB5-A1BE-D60BA99A3F38}" srcOrd="0" destOrd="0" presId="urn:microsoft.com/office/officeart/2005/8/layout/hList3"/>
    <dgm:cxn modelId="{015C052F-5268-48B6-94C3-668B9B9B7D4A}" type="presOf" srcId="{F7E0069B-1A4F-46F2-B1AE-8F0FDF102FAB}" destId="{EB3B2F9F-FD97-4870-8412-B341B518AE8E}" srcOrd="0" destOrd="0" presId="urn:microsoft.com/office/officeart/2005/8/layout/hList3"/>
    <dgm:cxn modelId="{FCACAF36-EDCB-4DB3-8CB5-93651F0E3FB0}" type="presOf" srcId="{D1551CE3-7E2E-43C5-9846-C24C5591334C}" destId="{90CBB2A9-B466-45A1-8583-B5CECAD824BF}" srcOrd="0" destOrd="5" presId="urn:microsoft.com/office/officeart/2005/8/layout/hList3"/>
    <dgm:cxn modelId="{B6C6E591-6407-4822-8601-8D8317D47B57}" type="presOf" srcId="{2C9ACC2A-297C-4A15-8D4A-3AA37D3E28B3}" destId="{90CBB2A9-B466-45A1-8583-B5CECAD824BF}" srcOrd="0" destOrd="0" presId="urn:microsoft.com/office/officeart/2005/8/layout/hList3"/>
    <dgm:cxn modelId="{5D465F15-5F28-4FEB-9AA6-CA18DCCCA78B}" srcId="{2C9ACC2A-297C-4A15-8D4A-3AA37D3E28B3}" destId="{D1551CE3-7E2E-43C5-9846-C24C5591334C}" srcOrd="4" destOrd="0" parTransId="{1DFF197E-78BB-4C01-B210-FEECBE0303FA}" sibTransId="{2A30B96F-5B39-4E31-B7BE-79A19FC63B24}"/>
    <dgm:cxn modelId="{03855A9F-2BBB-4F85-B74A-1C6DE2A7AB1D}" type="presOf" srcId="{4DC07C13-C025-47CF-AC77-5B27687C1485}" destId="{2C428CC6-7460-4785-87C9-80917FEBEAED}" srcOrd="0" destOrd="0" presId="urn:microsoft.com/office/officeart/2005/8/layout/hList3"/>
    <dgm:cxn modelId="{A114F4FA-63D2-430E-97E5-7D50E312FD09}" type="presOf" srcId="{9464F5C6-5CCD-4EDE-8A1F-438186BEEC5A}" destId="{EB3B2F9F-FD97-4870-8412-B341B518AE8E}" srcOrd="0" destOrd="1" presId="urn:microsoft.com/office/officeart/2005/8/layout/hList3"/>
    <dgm:cxn modelId="{ED24D6B0-B996-4FAB-8FD9-128B311BB1A4}" type="presOf" srcId="{0C0C18AF-E57C-430C-AC9D-9D669AAF51A2}" destId="{90CBB2A9-B466-45A1-8583-B5CECAD824BF}" srcOrd="0" destOrd="6" presId="urn:microsoft.com/office/officeart/2005/8/layout/hList3"/>
    <dgm:cxn modelId="{588672F2-971C-4DA7-BC7D-9B709A86C5A1}" type="presOf" srcId="{E5F0924A-373A-4C2B-8A6C-863A0D310629}" destId="{90CBB2A9-B466-45A1-8583-B5CECAD824BF}" srcOrd="0" destOrd="4" presId="urn:microsoft.com/office/officeart/2005/8/layout/hList3"/>
    <dgm:cxn modelId="{F06951B2-E7F4-4B5F-9C07-3C6336027E06}" type="presOf" srcId="{5386E244-F43A-453C-99AA-593F60FC5C94}" destId="{90CBB2A9-B466-45A1-8583-B5CECAD824BF}" srcOrd="0" destOrd="1" presId="urn:microsoft.com/office/officeart/2005/8/layout/hList3"/>
    <dgm:cxn modelId="{490E5F09-4ECB-46DF-9AA5-BE52AA8D1371}" type="presOf" srcId="{839EF3A9-A012-45F5-8D7C-36B4701F587F}" destId="{92E4259D-8541-452C-B2CA-661C695510C1}" srcOrd="0" destOrd="2" presId="urn:microsoft.com/office/officeart/2005/8/layout/hList3"/>
    <dgm:cxn modelId="{C96B9379-70AC-4D7C-A794-11D929A10C66}" srcId="{E3933A10-976D-414C-B86A-27CAD56310D8}" destId="{633A9D64-FF79-4676-AD46-05DD32CA6EA2}" srcOrd="0" destOrd="0" parTransId="{9CFF5754-1436-4ECC-9837-DD66D2DB018E}" sibTransId="{A0A40E9E-D307-4971-98A2-DE7EF990733B}"/>
    <dgm:cxn modelId="{E934B721-537E-4014-91D8-A9E8111BFCD5}" srcId="{4DC07C13-C025-47CF-AC77-5B27687C1485}" destId="{2C9ACC2A-297C-4A15-8D4A-3AA37D3E28B3}" srcOrd="0" destOrd="0" parTransId="{025DA556-5BBB-4774-8CF3-8456E85DC05C}" sibTransId="{31C835EB-1899-4BCC-A745-745A6BEA2ED8}"/>
    <dgm:cxn modelId="{9CDCAB10-816E-43CD-A9F6-0A6E73A22DC0}" srcId="{2C9ACC2A-297C-4A15-8D4A-3AA37D3E28B3}" destId="{0C0C18AF-E57C-430C-AC9D-9D669AAF51A2}" srcOrd="5" destOrd="0" parTransId="{0F57EB7F-EB6F-4700-A2A6-28CD24640520}" sibTransId="{F72D0A2B-A294-476D-84AB-14D540C1EE42}"/>
    <dgm:cxn modelId="{10949F96-D4AE-4680-96F2-1E8617A2E02D}" srcId="{2C9ACC2A-297C-4A15-8D4A-3AA37D3E28B3}" destId="{E5F0924A-373A-4C2B-8A6C-863A0D310629}" srcOrd="3" destOrd="0" parTransId="{B7BB98E8-152C-4ED2-9616-54ACB7247546}" sibTransId="{7FF37744-A00E-4C15-9D7B-2F1DCAC2E4D0}"/>
    <dgm:cxn modelId="{79D982E2-5AEC-4404-8B62-48ED8006B6A4}" srcId="{2C9ACC2A-297C-4A15-8D4A-3AA37D3E28B3}" destId="{5386E244-F43A-453C-99AA-593F60FC5C94}" srcOrd="0" destOrd="0" parTransId="{535B051C-749C-45A6-B870-0C406D2E9414}" sibTransId="{D431B9FC-B528-4449-B337-D1833ED0BB7C}"/>
    <dgm:cxn modelId="{F7E133E4-B8F8-4B7B-8470-EF8D617662A3}" type="presOf" srcId="{A62D4F61-BBDA-4321-A373-F02E487C929A}" destId="{EB3B2F9F-FD97-4870-8412-B341B518AE8E}" srcOrd="0" destOrd="2" presId="urn:microsoft.com/office/officeart/2005/8/layout/hList3"/>
    <dgm:cxn modelId="{0D2F259F-E61B-4CE0-A94E-91504ACCB738}" srcId="{2C9ACC2A-297C-4A15-8D4A-3AA37D3E28B3}" destId="{D1CC8A3F-7F8E-4027-8FD9-F9ACC61920D7}" srcOrd="2" destOrd="0" parTransId="{E64D7FD3-8590-4CD8-87B4-785A8DA08D61}" sibTransId="{3F1E1262-7A2B-4398-B594-F8524C398800}"/>
    <dgm:cxn modelId="{DCDE5967-D569-4F15-8356-0C9082E27870}" srcId="{4DC07C13-C025-47CF-AC77-5B27687C1485}" destId="{E3933A10-976D-414C-B86A-27CAD56310D8}" srcOrd="2" destOrd="0" parTransId="{0CEF44BC-E49B-4DBD-97B9-5D2677A3C474}" sibTransId="{15486E83-431C-4736-A8EB-929AA5DDB72A}"/>
    <dgm:cxn modelId="{4A84892A-F0FC-461B-A638-47369169B898}" type="presParOf" srcId="{C178BA26-63D4-4EB5-A1BE-D60BA99A3F38}" destId="{2C428CC6-7460-4785-87C9-80917FEBEAED}" srcOrd="0" destOrd="0" presId="urn:microsoft.com/office/officeart/2005/8/layout/hList3"/>
    <dgm:cxn modelId="{CDA01E20-6CE5-44E0-B937-AC7B073DDE4C}" type="presParOf" srcId="{C178BA26-63D4-4EB5-A1BE-D60BA99A3F38}" destId="{B2633E07-F68B-4529-BCAD-6AE2EDEB047D}" srcOrd="1" destOrd="0" presId="urn:microsoft.com/office/officeart/2005/8/layout/hList3"/>
    <dgm:cxn modelId="{2B4BBE95-7087-4F24-9C21-AF18E4578D93}" type="presParOf" srcId="{B2633E07-F68B-4529-BCAD-6AE2EDEB047D}" destId="{90CBB2A9-B466-45A1-8583-B5CECAD824BF}" srcOrd="0" destOrd="0" presId="urn:microsoft.com/office/officeart/2005/8/layout/hList3"/>
    <dgm:cxn modelId="{681B61C6-2B5F-4418-A38D-ADFD3B767FB0}" type="presParOf" srcId="{B2633E07-F68B-4529-BCAD-6AE2EDEB047D}" destId="{EB3B2F9F-FD97-4870-8412-B341B518AE8E}" srcOrd="1" destOrd="0" presId="urn:microsoft.com/office/officeart/2005/8/layout/hList3"/>
    <dgm:cxn modelId="{731903CB-32C8-4F76-8139-9336115688A7}" type="presParOf" srcId="{B2633E07-F68B-4529-BCAD-6AE2EDEB047D}" destId="{92E4259D-8541-452C-B2CA-661C695510C1}" srcOrd="2" destOrd="0" presId="urn:microsoft.com/office/officeart/2005/8/layout/hList3"/>
    <dgm:cxn modelId="{B3E715EC-3E98-4E06-86CE-F963D9CE39F7}" type="presParOf" srcId="{C178BA26-63D4-4EB5-A1BE-D60BA99A3F38}" destId="{4A8F601C-62EC-451E-80BD-0C6A614B5D10}" srcOrd="2" destOrd="0" presId="urn:microsoft.com/office/officeart/2005/8/layout/hList3"/>
  </dgm:cxnLst>
  <dgm:bg>
    <a:effectLst>
      <a:outerShdw blurRad="50800" dist="38100" dir="18900000" algn="bl"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1B95D4-BE12-462F-A9A3-C7EBC829AB8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l-GR"/>
        </a:p>
      </dgm:t>
    </dgm:pt>
    <dgm:pt modelId="{8F46E388-2283-4915-9C6B-F2240CF043C7}">
      <dgm:prSet phldrT="[Text]" custT="1"/>
      <dgm:spPr/>
      <dgm:t>
        <a:bodyPr/>
        <a:lstStyle/>
        <a:p>
          <a:r>
            <a:rPr lang="el-GR" sz="1800" b="1" dirty="0" smtClean="0"/>
            <a:t>Στέγης &amp; Εξοπλισμού</a:t>
          </a:r>
        </a:p>
      </dgm:t>
    </dgm:pt>
    <dgm:pt modelId="{0BDE0DC8-94B0-423B-89A1-BC6C661CEB36}" type="parTrans" cxnId="{AD392740-073E-4373-949C-77E0870FD9D4}">
      <dgm:prSet/>
      <dgm:spPr/>
      <dgm:t>
        <a:bodyPr/>
        <a:lstStyle/>
        <a:p>
          <a:endParaRPr lang="el-GR"/>
        </a:p>
      </dgm:t>
    </dgm:pt>
    <dgm:pt modelId="{F6DA6134-E87B-4B1F-93BA-D40D6DE31155}" type="sibTrans" cxnId="{AD392740-073E-4373-949C-77E0870FD9D4}">
      <dgm:prSet/>
      <dgm:spPr/>
      <dgm:t>
        <a:bodyPr/>
        <a:lstStyle/>
        <a:p>
          <a:endParaRPr lang="el-GR"/>
        </a:p>
      </dgm:t>
    </dgm:pt>
    <dgm:pt modelId="{9CF93F7D-E9AF-4610-BFB9-E29EFADA8028}">
      <dgm:prSet phldrT="[Text]" custT="1"/>
      <dgm:spPr/>
      <dgm:t>
        <a:bodyPr/>
        <a:lstStyle/>
        <a:p>
          <a:r>
            <a:rPr lang="el-GR" sz="1400" b="1" dirty="0" smtClean="0"/>
            <a:t>Αγορά Ακινήτου</a:t>
          </a:r>
        </a:p>
      </dgm:t>
    </dgm:pt>
    <dgm:pt modelId="{3726C588-F755-4C48-AC04-5CD830662D6A}" type="parTrans" cxnId="{AF67357A-5970-48E8-A0A1-0BB9BE804D6D}">
      <dgm:prSet/>
      <dgm:spPr/>
      <dgm:t>
        <a:bodyPr/>
        <a:lstStyle/>
        <a:p>
          <a:endParaRPr lang="el-GR"/>
        </a:p>
      </dgm:t>
    </dgm:pt>
    <dgm:pt modelId="{BED0DC60-8958-4CA0-BA58-53293D6A3F82}" type="sibTrans" cxnId="{AF67357A-5970-48E8-A0A1-0BB9BE804D6D}">
      <dgm:prSet/>
      <dgm:spPr/>
      <dgm:t>
        <a:bodyPr/>
        <a:lstStyle/>
        <a:p>
          <a:endParaRPr lang="el-GR"/>
        </a:p>
      </dgm:t>
    </dgm:pt>
    <dgm:pt modelId="{80C7DA9F-B025-4856-8547-29212C5A24A7}">
      <dgm:prSet phldrT="[Text]" custT="1"/>
      <dgm:spPr/>
      <dgm:t>
        <a:bodyPr/>
        <a:lstStyle/>
        <a:p>
          <a:r>
            <a:rPr lang="el-GR" sz="1600" b="1" dirty="0" smtClean="0"/>
            <a:t>Κατηγορία Προϊόντος</a:t>
          </a:r>
          <a:endParaRPr lang="el-GR" sz="1600" b="1" dirty="0"/>
        </a:p>
      </dgm:t>
    </dgm:pt>
    <dgm:pt modelId="{5C79AE77-4C17-481C-AA85-9A456980F2E7}" type="parTrans" cxnId="{D016F059-F3C1-4962-BC90-A3DB31A4EDD0}">
      <dgm:prSet/>
      <dgm:spPr/>
      <dgm:t>
        <a:bodyPr/>
        <a:lstStyle/>
        <a:p>
          <a:endParaRPr lang="el-GR"/>
        </a:p>
      </dgm:t>
    </dgm:pt>
    <dgm:pt modelId="{1456E0C6-13A9-48FF-931B-46B90203C0FE}" type="sibTrans" cxnId="{D016F059-F3C1-4962-BC90-A3DB31A4EDD0}">
      <dgm:prSet/>
      <dgm:spPr/>
      <dgm:t>
        <a:bodyPr/>
        <a:lstStyle/>
        <a:p>
          <a:endParaRPr lang="el-GR"/>
        </a:p>
      </dgm:t>
    </dgm:pt>
    <dgm:pt modelId="{CE0EF559-2879-4D14-ABBB-6C1285A3828E}">
      <dgm:prSet phldrT="[Text]" custT="1"/>
      <dgm:spPr/>
      <dgm:t>
        <a:bodyPr/>
        <a:lstStyle/>
        <a:p>
          <a:r>
            <a:rPr lang="el-GR" sz="1600" b="1" dirty="0" smtClean="0"/>
            <a:t>Σκοπός</a:t>
          </a:r>
          <a:endParaRPr lang="el-GR" sz="1600" b="1" dirty="0"/>
        </a:p>
      </dgm:t>
    </dgm:pt>
    <dgm:pt modelId="{C24CDB22-F4A1-4757-ADE6-248BB5443976}" type="parTrans" cxnId="{F218427A-6BC1-42BD-A895-F4FE262F8B70}">
      <dgm:prSet/>
      <dgm:spPr/>
      <dgm:t>
        <a:bodyPr/>
        <a:lstStyle/>
        <a:p>
          <a:endParaRPr lang="el-GR"/>
        </a:p>
      </dgm:t>
    </dgm:pt>
    <dgm:pt modelId="{0F2357B8-0CA9-48DD-8865-6F3C6B3736DA}" type="sibTrans" cxnId="{F218427A-6BC1-42BD-A895-F4FE262F8B70}">
      <dgm:prSet/>
      <dgm:spPr/>
      <dgm:t>
        <a:bodyPr/>
        <a:lstStyle/>
        <a:p>
          <a:endParaRPr lang="el-GR"/>
        </a:p>
      </dgm:t>
    </dgm:pt>
    <dgm:pt modelId="{C4F21DDC-5BCF-41AC-B1A2-646FB7910592}">
      <dgm:prSet phldrT="[Text]" custT="1"/>
      <dgm:spPr/>
      <dgm:t>
        <a:bodyPr/>
        <a:lstStyle/>
        <a:p>
          <a:r>
            <a:rPr lang="el-GR" sz="1400" b="1" dirty="0" smtClean="0"/>
            <a:t>Αγορά Εξοπλισμού</a:t>
          </a:r>
        </a:p>
      </dgm:t>
    </dgm:pt>
    <dgm:pt modelId="{5219F120-7A79-448D-9BD8-D97D6B9DE5A2}" type="parTrans" cxnId="{85E9F056-351E-4BE5-9C35-3703E7158E8B}">
      <dgm:prSet/>
      <dgm:spPr/>
      <dgm:t>
        <a:bodyPr/>
        <a:lstStyle/>
        <a:p>
          <a:endParaRPr lang="el-GR"/>
        </a:p>
      </dgm:t>
    </dgm:pt>
    <dgm:pt modelId="{04BA8A9A-9453-4018-8259-07483528FBAB}" type="sibTrans" cxnId="{85E9F056-351E-4BE5-9C35-3703E7158E8B}">
      <dgm:prSet/>
      <dgm:spPr/>
      <dgm:t>
        <a:bodyPr/>
        <a:lstStyle/>
        <a:p>
          <a:endParaRPr lang="el-GR"/>
        </a:p>
      </dgm:t>
    </dgm:pt>
    <dgm:pt modelId="{A65BBF56-3AED-4112-AAE8-6BA3427CE123}">
      <dgm:prSet phldrT="[Text]" custT="1"/>
      <dgm:spPr/>
      <dgm:t>
        <a:bodyPr/>
        <a:lstStyle/>
        <a:p>
          <a:r>
            <a:rPr lang="en-US" sz="1400" b="1" dirty="0" smtClean="0"/>
            <a:t>Green</a:t>
          </a:r>
          <a:r>
            <a:rPr lang="el-GR" sz="1400" b="1" dirty="0" smtClean="0"/>
            <a:t> Επιχειρείν</a:t>
          </a:r>
        </a:p>
      </dgm:t>
    </dgm:pt>
    <dgm:pt modelId="{00A51BD0-D6BA-4B7D-8CD3-74FDA69E2D7E}" type="parTrans" cxnId="{3B94476B-B37F-4BA0-A104-BA70613A2E75}">
      <dgm:prSet/>
      <dgm:spPr/>
      <dgm:t>
        <a:bodyPr/>
        <a:lstStyle/>
        <a:p>
          <a:endParaRPr lang="el-GR"/>
        </a:p>
      </dgm:t>
    </dgm:pt>
    <dgm:pt modelId="{21F2CB9F-812B-40BC-B5A6-B6A661D56928}" type="sibTrans" cxnId="{3B94476B-B37F-4BA0-A104-BA70613A2E75}">
      <dgm:prSet/>
      <dgm:spPr/>
      <dgm:t>
        <a:bodyPr/>
        <a:lstStyle/>
        <a:p>
          <a:endParaRPr lang="el-GR"/>
        </a:p>
      </dgm:t>
    </dgm:pt>
    <dgm:pt modelId="{CE43D2FF-2466-4F47-89CA-F035F43436FA}">
      <dgm:prSet phldrT="[Text]" custT="1"/>
      <dgm:spPr/>
      <dgm:t>
        <a:bodyPr/>
        <a:lstStyle/>
        <a:p>
          <a:r>
            <a:rPr lang="el-GR" sz="1400" b="1" dirty="0" smtClean="0"/>
            <a:t>Αναπτυξιακά</a:t>
          </a:r>
        </a:p>
        <a:p>
          <a:r>
            <a:rPr lang="el-GR" sz="1400" b="1" dirty="0" smtClean="0"/>
            <a:t>Πειραιώς Επιχειρείν 360⁰</a:t>
          </a:r>
        </a:p>
      </dgm:t>
    </dgm:pt>
    <dgm:pt modelId="{0EDBEF6C-E7C2-4911-8EB8-AF9ED7C7DCD9}" type="parTrans" cxnId="{D1902449-6449-458A-BC4C-C039BA87CCAE}">
      <dgm:prSet/>
      <dgm:spPr/>
      <dgm:t>
        <a:bodyPr/>
        <a:lstStyle/>
        <a:p>
          <a:endParaRPr lang="el-GR"/>
        </a:p>
      </dgm:t>
    </dgm:pt>
    <dgm:pt modelId="{817230A4-5511-4515-894E-857363321DF0}" type="sibTrans" cxnId="{D1902449-6449-458A-BC4C-C039BA87CCAE}">
      <dgm:prSet/>
      <dgm:spPr/>
      <dgm:t>
        <a:bodyPr/>
        <a:lstStyle/>
        <a:p>
          <a:endParaRPr lang="el-GR"/>
        </a:p>
      </dgm:t>
    </dgm:pt>
    <dgm:pt modelId="{CB3276C8-0D89-4790-9A30-736D83856DBB}" type="pres">
      <dgm:prSet presAssocID="{8A1B95D4-BE12-462F-A9A3-C7EBC829AB8A}" presName="mainComposite" presStyleCnt="0">
        <dgm:presLayoutVars>
          <dgm:chPref val="1"/>
          <dgm:dir/>
          <dgm:animOne val="branch"/>
          <dgm:animLvl val="lvl"/>
          <dgm:resizeHandles val="exact"/>
        </dgm:presLayoutVars>
      </dgm:prSet>
      <dgm:spPr/>
      <dgm:t>
        <a:bodyPr/>
        <a:lstStyle/>
        <a:p>
          <a:endParaRPr lang="el-GR"/>
        </a:p>
      </dgm:t>
    </dgm:pt>
    <dgm:pt modelId="{9B1248EB-6B1B-44F6-BA9E-8F6C338CB602}" type="pres">
      <dgm:prSet presAssocID="{8A1B95D4-BE12-462F-A9A3-C7EBC829AB8A}" presName="hierFlow" presStyleCnt="0"/>
      <dgm:spPr/>
    </dgm:pt>
    <dgm:pt modelId="{86F3426A-E988-4E06-94C8-B12D688D0AE5}" type="pres">
      <dgm:prSet presAssocID="{8A1B95D4-BE12-462F-A9A3-C7EBC829AB8A}" presName="firstBuf" presStyleCnt="0"/>
      <dgm:spPr/>
    </dgm:pt>
    <dgm:pt modelId="{F9D41FEE-ECFB-4460-ABF7-100D0DB9EE8F}" type="pres">
      <dgm:prSet presAssocID="{8A1B95D4-BE12-462F-A9A3-C7EBC829AB8A}" presName="hierChild1" presStyleCnt="0">
        <dgm:presLayoutVars>
          <dgm:chPref val="1"/>
          <dgm:animOne val="branch"/>
          <dgm:animLvl val="lvl"/>
        </dgm:presLayoutVars>
      </dgm:prSet>
      <dgm:spPr/>
    </dgm:pt>
    <dgm:pt modelId="{5DEA395A-AE2B-4442-917D-FFA7501C6353}" type="pres">
      <dgm:prSet presAssocID="{8F46E388-2283-4915-9C6B-F2240CF043C7}" presName="Name14" presStyleCnt="0"/>
      <dgm:spPr/>
    </dgm:pt>
    <dgm:pt modelId="{91ECD1D9-EBAC-417E-96D6-8C15D763234C}" type="pres">
      <dgm:prSet presAssocID="{8F46E388-2283-4915-9C6B-F2240CF043C7}" presName="level1Shape" presStyleLbl="node0" presStyleIdx="0" presStyleCnt="1" custScaleX="503353" custScaleY="137608" custLinFactX="-13915" custLinFactNeighborX="-100000" custLinFactNeighborY="13835">
        <dgm:presLayoutVars>
          <dgm:chPref val="3"/>
        </dgm:presLayoutVars>
      </dgm:prSet>
      <dgm:spPr/>
      <dgm:t>
        <a:bodyPr/>
        <a:lstStyle/>
        <a:p>
          <a:endParaRPr lang="el-GR"/>
        </a:p>
      </dgm:t>
    </dgm:pt>
    <dgm:pt modelId="{D53543FC-B9F2-4103-A971-BD10B5E016D3}" type="pres">
      <dgm:prSet presAssocID="{8F46E388-2283-4915-9C6B-F2240CF043C7}" presName="hierChild2" presStyleCnt="0"/>
      <dgm:spPr/>
    </dgm:pt>
    <dgm:pt modelId="{D0627C19-3069-49EE-81E7-18AD352F364C}" type="pres">
      <dgm:prSet presAssocID="{3726C588-F755-4C48-AC04-5CD830662D6A}" presName="Name19" presStyleLbl="parChTrans1D2" presStyleIdx="0" presStyleCnt="4"/>
      <dgm:spPr/>
      <dgm:t>
        <a:bodyPr/>
        <a:lstStyle/>
        <a:p>
          <a:endParaRPr lang="el-GR"/>
        </a:p>
      </dgm:t>
    </dgm:pt>
    <dgm:pt modelId="{E6E2A9DA-85F3-44C0-8E73-47B1CB42D3E4}" type="pres">
      <dgm:prSet presAssocID="{9CF93F7D-E9AF-4610-BFB9-E29EFADA8028}" presName="Name21" presStyleCnt="0"/>
      <dgm:spPr/>
    </dgm:pt>
    <dgm:pt modelId="{ECAA46D6-42CB-4325-AE20-729AB306A491}" type="pres">
      <dgm:prSet presAssocID="{9CF93F7D-E9AF-4610-BFB9-E29EFADA8028}" presName="level2Shape" presStyleLbl="node2" presStyleIdx="0" presStyleCnt="4" custScaleX="214296" custScaleY="145094" custLinFactX="-950" custLinFactNeighborX="-100000" custLinFactNeighborY="87394"/>
      <dgm:spPr/>
      <dgm:t>
        <a:bodyPr/>
        <a:lstStyle/>
        <a:p>
          <a:endParaRPr lang="el-GR"/>
        </a:p>
      </dgm:t>
    </dgm:pt>
    <dgm:pt modelId="{90A5B645-AD01-41ED-A948-51EE8CD3F5B5}" type="pres">
      <dgm:prSet presAssocID="{9CF93F7D-E9AF-4610-BFB9-E29EFADA8028}" presName="hierChild3" presStyleCnt="0"/>
      <dgm:spPr/>
    </dgm:pt>
    <dgm:pt modelId="{8340FB9B-A2AE-43AF-9AAD-89B9380F9AF7}" type="pres">
      <dgm:prSet presAssocID="{5219F120-7A79-448D-9BD8-D97D6B9DE5A2}" presName="Name19" presStyleLbl="parChTrans1D2" presStyleIdx="1" presStyleCnt="4"/>
      <dgm:spPr/>
      <dgm:t>
        <a:bodyPr/>
        <a:lstStyle/>
        <a:p>
          <a:endParaRPr lang="el-GR"/>
        </a:p>
      </dgm:t>
    </dgm:pt>
    <dgm:pt modelId="{B9DD3B22-2B31-428E-9246-A36DFA3EDD64}" type="pres">
      <dgm:prSet presAssocID="{C4F21DDC-5BCF-41AC-B1A2-646FB7910592}" presName="Name21" presStyleCnt="0"/>
      <dgm:spPr/>
    </dgm:pt>
    <dgm:pt modelId="{38313AF2-A3A7-432D-999E-141D9D1E08FE}" type="pres">
      <dgm:prSet presAssocID="{C4F21DDC-5BCF-41AC-B1A2-646FB7910592}" presName="level2Shape" presStyleLbl="node2" presStyleIdx="1" presStyleCnt="4" custScaleX="208482" custScaleY="138481" custLinFactX="-10719" custLinFactNeighborX="-100000" custLinFactNeighborY="89203"/>
      <dgm:spPr/>
      <dgm:t>
        <a:bodyPr/>
        <a:lstStyle/>
        <a:p>
          <a:endParaRPr lang="el-GR"/>
        </a:p>
      </dgm:t>
    </dgm:pt>
    <dgm:pt modelId="{94FF894C-B6E1-4216-AE88-9A04439FB295}" type="pres">
      <dgm:prSet presAssocID="{C4F21DDC-5BCF-41AC-B1A2-646FB7910592}" presName="hierChild3" presStyleCnt="0"/>
      <dgm:spPr/>
    </dgm:pt>
    <dgm:pt modelId="{8479AC19-8CFA-4D47-972E-E309EB618F28}" type="pres">
      <dgm:prSet presAssocID="{00A51BD0-D6BA-4B7D-8CD3-74FDA69E2D7E}" presName="Name19" presStyleLbl="parChTrans1D2" presStyleIdx="2" presStyleCnt="4"/>
      <dgm:spPr/>
      <dgm:t>
        <a:bodyPr/>
        <a:lstStyle/>
        <a:p>
          <a:endParaRPr lang="el-GR"/>
        </a:p>
      </dgm:t>
    </dgm:pt>
    <dgm:pt modelId="{A7E4194E-E3BC-436A-AB65-2E046A0E9600}" type="pres">
      <dgm:prSet presAssocID="{A65BBF56-3AED-4112-AAE8-6BA3427CE123}" presName="Name21" presStyleCnt="0"/>
      <dgm:spPr/>
    </dgm:pt>
    <dgm:pt modelId="{C9548480-B0EA-4ADF-A771-75FEE1886998}" type="pres">
      <dgm:prSet presAssocID="{A65BBF56-3AED-4112-AAE8-6BA3427CE123}" presName="level2Shape" presStyleLbl="node2" presStyleIdx="2" presStyleCnt="4" custScaleX="263511" custScaleY="164156" custLinFactNeighborX="-71674" custLinFactNeighborY="89525"/>
      <dgm:spPr/>
      <dgm:t>
        <a:bodyPr/>
        <a:lstStyle/>
        <a:p>
          <a:endParaRPr lang="el-GR"/>
        </a:p>
      </dgm:t>
    </dgm:pt>
    <dgm:pt modelId="{410FD5EF-9AC1-4AE1-9375-7950460AA545}" type="pres">
      <dgm:prSet presAssocID="{A65BBF56-3AED-4112-AAE8-6BA3427CE123}" presName="hierChild3" presStyleCnt="0"/>
      <dgm:spPr/>
    </dgm:pt>
    <dgm:pt modelId="{AACAC9E4-53B6-43A7-813B-CA1FDC624EFB}" type="pres">
      <dgm:prSet presAssocID="{0EDBEF6C-E7C2-4911-8EB8-AF9ED7C7DCD9}" presName="Name19" presStyleLbl="parChTrans1D2" presStyleIdx="3" presStyleCnt="4"/>
      <dgm:spPr/>
      <dgm:t>
        <a:bodyPr/>
        <a:lstStyle/>
        <a:p>
          <a:endParaRPr lang="el-GR"/>
        </a:p>
      </dgm:t>
    </dgm:pt>
    <dgm:pt modelId="{C69E7E04-FCB3-46C0-A8A1-0BC91EA88728}" type="pres">
      <dgm:prSet presAssocID="{CE43D2FF-2466-4F47-89CA-F035F43436FA}" presName="Name21" presStyleCnt="0"/>
      <dgm:spPr/>
    </dgm:pt>
    <dgm:pt modelId="{82C6CBD2-BDB5-42C4-ABC8-CCECE8350CBC}" type="pres">
      <dgm:prSet presAssocID="{CE43D2FF-2466-4F47-89CA-F035F43436FA}" presName="level2Shape" presStyleLbl="node2" presStyleIdx="3" presStyleCnt="4" custScaleX="426448" custScaleY="206810" custLinFactNeighborX="15968" custLinFactNeighborY="86739"/>
      <dgm:spPr/>
      <dgm:t>
        <a:bodyPr/>
        <a:lstStyle/>
        <a:p>
          <a:endParaRPr lang="el-GR"/>
        </a:p>
      </dgm:t>
    </dgm:pt>
    <dgm:pt modelId="{1E8B365C-DF7D-4B6E-A092-94C32C3B3E2B}" type="pres">
      <dgm:prSet presAssocID="{CE43D2FF-2466-4F47-89CA-F035F43436FA}" presName="hierChild3" presStyleCnt="0"/>
      <dgm:spPr/>
    </dgm:pt>
    <dgm:pt modelId="{C9E913EA-CAF3-4B54-947C-773A50AA2616}" type="pres">
      <dgm:prSet presAssocID="{8A1B95D4-BE12-462F-A9A3-C7EBC829AB8A}" presName="bgShapesFlow" presStyleCnt="0"/>
      <dgm:spPr/>
    </dgm:pt>
    <dgm:pt modelId="{9870AC2E-7E69-49AE-B396-1450733E9422}" type="pres">
      <dgm:prSet presAssocID="{80C7DA9F-B025-4856-8547-29212C5A24A7}" presName="rectComp" presStyleCnt="0"/>
      <dgm:spPr/>
    </dgm:pt>
    <dgm:pt modelId="{03BC6390-A52B-4D14-8429-DDE18BC14F9A}" type="pres">
      <dgm:prSet presAssocID="{80C7DA9F-B025-4856-8547-29212C5A24A7}" presName="bgRect" presStyleLbl="bgShp" presStyleIdx="0" presStyleCnt="2" custScaleY="160000"/>
      <dgm:spPr/>
      <dgm:t>
        <a:bodyPr/>
        <a:lstStyle/>
        <a:p>
          <a:endParaRPr lang="el-GR"/>
        </a:p>
      </dgm:t>
    </dgm:pt>
    <dgm:pt modelId="{47A405CC-E45E-4EE6-9D6C-ABEC92AE7845}" type="pres">
      <dgm:prSet presAssocID="{80C7DA9F-B025-4856-8547-29212C5A24A7}" presName="bgRectTx" presStyleLbl="bgShp" presStyleIdx="0" presStyleCnt="2">
        <dgm:presLayoutVars>
          <dgm:bulletEnabled val="1"/>
        </dgm:presLayoutVars>
      </dgm:prSet>
      <dgm:spPr/>
      <dgm:t>
        <a:bodyPr/>
        <a:lstStyle/>
        <a:p>
          <a:endParaRPr lang="el-GR"/>
        </a:p>
      </dgm:t>
    </dgm:pt>
    <dgm:pt modelId="{91391C6E-02D3-41CD-BF62-F53C4E0E350B}" type="pres">
      <dgm:prSet presAssocID="{80C7DA9F-B025-4856-8547-29212C5A24A7}" presName="spComp" presStyleCnt="0"/>
      <dgm:spPr/>
    </dgm:pt>
    <dgm:pt modelId="{1D3FCC1C-1174-494A-BD8C-AC6D2894401C}" type="pres">
      <dgm:prSet presAssocID="{80C7DA9F-B025-4856-8547-29212C5A24A7}" presName="vSp" presStyleCnt="0"/>
      <dgm:spPr/>
    </dgm:pt>
    <dgm:pt modelId="{525E525D-BEA6-4BCA-8197-F19B9F7C2AE2}" type="pres">
      <dgm:prSet presAssocID="{CE0EF559-2879-4D14-ABBB-6C1285A3828E}" presName="rectComp" presStyleCnt="0"/>
      <dgm:spPr/>
    </dgm:pt>
    <dgm:pt modelId="{4EF9A844-DFB6-4B9A-A203-6B66602EDAA9}" type="pres">
      <dgm:prSet presAssocID="{CE0EF559-2879-4D14-ABBB-6C1285A3828E}" presName="bgRect" presStyleLbl="bgShp" presStyleIdx="1" presStyleCnt="2" custScaleY="229513" custLinFactNeighborX="356" custLinFactNeighborY="-6911"/>
      <dgm:spPr/>
      <dgm:t>
        <a:bodyPr/>
        <a:lstStyle/>
        <a:p>
          <a:endParaRPr lang="el-GR"/>
        </a:p>
      </dgm:t>
    </dgm:pt>
    <dgm:pt modelId="{E126F650-E987-44E2-B1B2-1E3D7FDC883B}" type="pres">
      <dgm:prSet presAssocID="{CE0EF559-2879-4D14-ABBB-6C1285A3828E}" presName="bgRectTx" presStyleLbl="bgShp" presStyleIdx="1" presStyleCnt="2">
        <dgm:presLayoutVars>
          <dgm:bulletEnabled val="1"/>
        </dgm:presLayoutVars>
      </dgm:prSet>
      <dgm:spPr/>
      <dgm:t>
        <a:bodyPr/>
        <a:lstStyle/>
        <a:p>
          <a:endParaRPr lang="el-GR"/>
        </a:p>
      </dgm:t>
    </dgm:pt>
  </dgm:ptLst>
  <dgm:cxnLst>
    <dgm:cxn modelId="{85E9F056-351E-4BE5-9C35-3703E7158E8B}" srcId="{8F46E388-2283-4915-9C6B-F2240CF043C7}" destId="{C4F21DDC-5BCF-41AC-B1A2-646FB7910592}" srcOrd="1" destOrd="0" parTransId="{5219F120-7A79-448D-9BD8-D97D6B9DE5A2}" sibTransId="{04BA8A9A-9453-4018-8259-07483528FBAB}"/>
    <dgm:cxn modelId="{AF67357A-5970-48E8-A0A1-0BB9BE804D6D}" srcId="{8F46E388-2283-4915-9C6B-F2240CF043C7}" destId="{9CF93F7D-E9AF-4610-BFB9-E29EFADA8028}" srcOrd="0" destOrd="0" parTransId="{3726C588-F755-4C48-AC04-5CD830662D6A}" sibTransId="{BED0DC60-8958-4CA0-BA58-53293D6A3F82}"/>
    <dgm:cxn modelId="{84C68C9A-7D10-4125-9B9A-7D3C0763FF22}" type="presOf" srcId="{80C7DA9F-B025-4856-8547-29212C5A24A7}" destId="{03BC6390-A52B-4D14-8429-DDE18BC14F9A}" srcOrd="0" destOrd="0" presId="urn:microsoft.com/office/officeart/2005/8/layout/hierarchy6"/>
    <dgm:cxn modelId="{857C8E15-09C1-43AB-998D-37CBA543DB6E}" type="presOf" srcId="{CE43D2FF-2466-4F47-89CA-F035F43436FA}" destId="{82C6CBD2-BDB5-42C4-ABC8-CCECE8350CBC}" srcOrd="0" destOrd="0" presId="urn:microsoft.com/office/officeart/2005/8/layout/hierarchy6"/>
    <dgm:cxn modelId="{A8EBF99E-1B83-423B-8395-9286E7A43D00}" type="presOf" srcId="{80C7DA9F-B025-4856-8547-29212C5A24A7}" destId="{47A405CC-E45E-4EE6-9D6C-ABEC92AE7845}" srcOrd="1" destOrd="0" presId="urn:microsoft.com/office/officeart/2005/8/layout/hierarchy6"/>
    <dgm:cxn modelId="{52917F9E-5D31-4B19-8261-082BF526E29F}" type="presOf" srcId="{9CF93F7D-E9AF-4610-BFB9-E29EFADA8028}" destId="{ECAA46D6-42CB-4325-AE20-729AB306A491}" srcOrd="0" destOrd="0" presId="urn:microsoft.com/office/officeart/2005/8/layout/hierarchy6"/>
    <dgm:cxn modelId="{AD392740-073E-4373-949C-77E0870FD9D4}" srcId="{8A1B95D4-BE12-462F-A9A3-C7EBC829AB8A}" destId="{8F46E388-2283-4915-9C6B-F2240CF043C7}" srcOrd="0" destOrd="0" parTransId="{0BDE0DC8-94B0-423B-89A1-BC6C661CEB36}" sibTransId="{F6DA6134-E87B-4B1F-93BA-D40D6DE31155}"/>
    <dgm:cxn modelId="{29602C06-DDE5-4017-B502-52146E42E8A0}" type="presOf" srcId="{5219F120-7A79-448D-9BD8-D97D6B9DE5A2}" destId="{8340FB9B-A2AE-43AF-9AAD-89B9380F9AF7}" srcOrd="0" destOrd="0" presId="urn:microsoft.com/office/officeart/2005/8/layout/hierarchy6"/>
    <dgm:cxn modelId="{ADA677CF-C69E-4E41-82AB-C72EE7587C71}" type="presOf" srcId="{C4F21DDC-5BCF-41AC-B1A2-646FB7910592}" destId="{38313AF2-A3A7-432D-999E-141D9D1E08FE}" srcOrd="0" destOrd="0" presId="urn:microsoft.com/office/officeart/2005/8/layout/hierarchy6"/>
    <dgm:cxn modelId="{A48311FB-868E-426C-AFE9-FA850780F81C}" type="presOf" srcId="{3726C588-F755-4C48-AC04-5CD830662D6A}" destId="{D0627C19-3069-49EE-81E7-18AD352F364C}" srcOrd="0" destOrd="0" presId="urn:microsoft.com/office/officeart/2005/8/layout/hierarchy6"/>
    <dgm:cxn modelId="{5958F718-6BF2-45B8-92AA-E69358D4BF66}" type="presOf" srcId="{8F46E388-2283-4915-9C6B-F2240CF043C7}" destId="{91ECD1D9-EBAC-417E-96D6-8C15D763234C}" srcOrd="0" destOrd="0" presId="urn:microsoft.com/office/officeart/2005/8/layout/hierarchy6"/>
    <dgm:cxn modelId="{F218427A-6BC1-42BD-A895-F4FE262F8B70}" srcId="{8A1B95D4-BE12-462F-A9A3-C7EBC829AB8A}" destId="{CE0EF559-2879-4D14-ABBB-6C1285A3828E}" srcOrd="2" destOrd="0" parTransId="{C24CDB22-F4A1-4757-ADE6-248BB5443976}" sibTransId="{0F2357B8-0CA9-48DD-8865-6F3C6B3736DA}"/>
    <dgm:cxn modelId="{8DDD91DA-54ED-4AB9-81A5-14E00C5CE580}" type="presOf" srcId="{CE0EF559-2879-4D14-ABBB-6C1285A3828E}" destId="{4EF9A844-DFB6-4B9A-A203-6B66602EDAA9}" srcOrd="0" destOrd="0" presId="urn:microsoft.com/office/officeart/2005/8/layout/hierarchy6"/>
    <dgm:cxn modelId="{498E22E3-7074-4A17-9525-33E1DA40F1F7}" type="presOf" srcId="{00A51BD0-D6BA-4B7D-8CD3-74FDA69E2D7E}" destId="{8479AC19-8CFA-4D47-972E-E309EB618F28}" srcOrd="0" destOrd="0" presId="urn:microsoft.com/office/officeart/2005/8/layout/hierarchy6"/>
    <dgm:cxn modelId="{D016F059-F3C1-4962-BC90-A3DB31A4EDD0}" srcId="{8A1B95D4-BE12-462F-A9A3-C7EBC829AB8A}" destId="{80C7DA9F-B025-4856-8547-29212C5A24A7}" srcOrd="1" destOrd="0" parTransId="{5C79AE77-4C17-481C-AA85-9A456980F2E7}" sibTransId="{1456E0C6-13A9-48FF-931B-46B90203C0FE}"/>
    <dgm:cxn modelId="{B4937AED-0B17-4B10-8A87-23D705D16D50}" type="presOf" srcId="{CE0EF559-2879-4D14-ABBB-6C1285A3828E}" destId="{E126F650-E987-44E2-B1B2-1E3D7FDC883B}" srcOrd="1" destOrd="0" presId="urn:microsoft.com/office/officeart/2005/8/layout/hierarchy6"/>
    <dgm:cxn modelId="{91FF9169-8152-4849-A8D7-46B8571FC31C}" type="presOf" srcId="{A65BBF56-3AED-4112-AAE8-6BA3427CE123}" destId="{C9548480-B0EA-4ADF-A771-75FEE1886998}" srcOrd="0" destOrd="0" presId="urn:microsoft.com/office/officeart/2005/8/layout/hierarchy6"/>
    <dgm:cxn modelId="{D1902449-6449-458A-BC4C-C039BA87CCAE}" srcId="{8F46E388-2283-4915-9C6B-F2240CF043C7}" destId="{CE43D2FF-2466-4F47-89CA-F035F43436FA}" srcOrd="3" destOrd="0" parTransId="{0EDBEF6C-E7C2-4911-8EB8-AF9ED7C7DCD9}" sibTransId="{817230A4-5511-4515-894E-857363321DF0}"/>
    <dgm:cxn modelId="{EF5A9B90-CAF3-499D-8211-E3248DC94B67}" type="presOf" srcId="{0EDBEF6C-E7C2-4911-8EB8-AF9ED7C7DCD9}" destId="{AACAC9E4-53B6-43A7-813B-CA1FDC624EFB}" srcOrd="0" destOrd="0" presId="urn:microsoft.com/office/officeart/2005/8/layout/hierarchy6"/>
    <dgm:cxn modelId="{486494E9-EA2F-462D-A471-2ECD2F09C1D6}" type="presOf" srcId="{8A1B95D4-BE12-462F-A9A3-C7EBC829AB8A}" destId="{CB3276C8-0D89-4790-9A30-736D83856DBB}" srcOrd="0" destOrd="0" presId="urn:microsoft.com/office/officeart/2005/8/layout/hierarchy6"/>
    <dgm:cxn modelId="{3B94476B-B37F-4BA0-A104-BA70613A2E75}" srcId="{8F46E388-2283-4915-9C6B-F2240CF043C7}" destId="{A65BBF56-3AED-4112-AAE8-6BA3427CE123}" srcOrd="2" destOrd="0" parTransId="{00A51BD0-D6BA-4B7D-8CD3-74FDA69E2D7E}" sibTransId="{21F2CB9F-812B-40BC-B5A6-B6A661D56928}"/>
    <dgm:cxn modelId="{14576E5A-52C5-4F58-A373-D7BE529FE86B}" type="presParOf" srcId="{CB3276C8-0D89-4790-9A30-736D83856DBB}" destId="{9B1248EB-6B1B-44F6-BA9E-8F6C338CB602}" srcOrd="0" destOrd="0" presId="urn:microsoft.com/office/officeart/2005/8/layout/hierarchy6"/>
    <dgm:cxn modelId="{AEE8061D-89F0-455D-AF86-C8AD98349CA7}" type="presParOf" srcId="{9B1248EB-6B1B-44F6-BA9E-8F6C338CB602}" destId="{86F3426A-E988-4E06-94C8-B12D688D0AE5}" srcOrd="0" destOrd="0" presId="urn:microsoft.com/office/officeart/2005/8/layout/hierarchy6"/>
    <dgm:cxn modelId="{9F1CD11D-3619-43A3-9B8D-73068179C37A}" type="presParOf" srcId="{9B1248EB-6B1B-44F6-BA9E-8F6C338CB602}" destId="{F9D41FEE-ECFB-4460-ABF7-100D0DB9EE8F}" srcOrd="1" destOrd="0" presId="urn:microsoft.com/office/officeart/2005/8/layout/hierarchy6"/>
    <dgm:cxn modelId="{F9866562-FF8E-4472-9965-969149C58E27}" type="presParOf" srcId="{F9D41FEE-ECFB-4460-ABF7-100D0DB9EE8F}" destId="{5DEA395A-AE2B-4442-917D-FFA7501C6353}" srcOrd="0" destOrd="0" presId="urn:microsoft.com/office/officeart/2005/8/layout/hierarchy6"/>
    <dgm:cxn modelId="{6085951F-656E-48FA-84E5-35CB0F7DAC6C}" type="presParOf" srcId="{5DEA395A-AE2B-4442-917D-FFA7501C6353}" destId="{91ECD1D9-EBAC-417E-96D6-8C15D763234C}" srcOrd="0" destOrd="0" presId="urn:microsoft.com/office/officeart/2005/8/layout/hierarchy6"/>
    <dgm:cxn modelId="{B54980CA-7101-43AF-B151-8258B7481D56}" type="presParOf" srcId="{5DEA395A-AE2B-4442-917D-FFA7501C6353}" destId="{D53543FC-B9F2-4103-A971-BD10B5E016D3}" srcOrd="1" destOrd="0" presId="urn:microsoft.com/office/officeart/2005/8/layout/hierarchy6"/>
    <dgm:cxn modelId="{528D1340-6C1F-4102-AC07-E7F1C94DBB05}" type="presParOf" srcId="{D53543FC-B9F2-4103-A971-BD10B5E016D3}" destId="{D0627C19-3069-49EE-81E7-18AD352F364C}" srcOrd="0" destOrd="0" presId="urn:microsoft.com/office/officeart/2005/8/layout/hierarchy6"/>
    <dgm:cxn modelId="{3DE40065-683B-4F3D-8BA9-41FBEF765086}" type="presParOf" srcId="{D53543FC-B9F2-4103-A971-BD10B5E016D3}" destId="{E6E2A9DA-85F3-44C0-8E73-47B1CB42D3E4}" srcOrd="1" destOrd="0" presId="urn:microsoft.com/office/officeart/2005/8/layout/hierarchy6"/>
    <dgm:cxn modelId="{9B97BD36-70B2-419D-8403-2557FCB8B240}" type="presParOf" srcId="{E6E2A9DA-85F3-44C0-8E73-47B1CB42D3E4}" destId="{ECAA46D6-42CB-4325-AE20-729AB306A491}" srcOrd="0" destOrd="0" presId="urn:microsoft.com/office/officeart/2005/8/layout/hierarchy6"/>
    <dgm:cxn modelId="{CCA15AFE-F964-445D-9989-4A27CC900390}" type="presParOf" srcId="{E6E2A9DA-85F3-44C0-8E73-47B1CB42D3E4}" destId="{90A5B645-AD01-41ED-A948-51EE8CD3F5B5}" srcOrd="1" destOrd="0" presId="urn:microsoft.com/office/officeart/2005/8/layout/hierarchy6"/>
    <dgm:cxn modelId="{F55C63D1-B33F-484E-AD2F-AA8298488A21}" type="presParOf" srcId="{D53543FC-B9F2-4103-A971-BD10B5E016D3}" destId="{8340FB9B-A2AE-43AF-9AAD-89B9380F9AF7}" srcOrd="2" destOrd="0" presId="urn:microsoft.com/office/officeart/2005/8/layout/hierarchy6"/>
    <dgm:cxn modelId="{E50D0309-546B-47C4-8659-D98070A7ADEE}" type="presParOf" srcId="{D53543FC-B9F2-4103-A971-BD10B5E016D3}" destId="{B9DD3B22-2B31-428E-9246-A36DFA3EDD64}" srcOrd="3" destOrd="0" presId="urn:microsoft.com/office/officeart/2005/8/layout/hierarchy6"/>
    <dgm:cxn modelId="{7E590DFB-AB09-427E-872D-88D59FA9975D}" type="presParOf" srcId="{B9DD3B22-2B31-428E-9246-A36DFA3EDD64}" destId="{38313AF2-A3A7-432D-999E-141D9D1E08FE}" srcOrd="0" destOrd="0" presId="urn:microsoft.com/office/officeart/2005/8/layout/hierarchy6"/>
    <dgm:cxn modelId="{DF3D4ECA-E758-4AFC-AF7F-1C9396123F32}" type="presParOf" srcId="{B9DD3B22-2B31-428E-9246-A36DFA3EDD64}" destId="{94FF894C-B6E1-4216-AE88-9A04439FB295}" srcOrd="1" destOrd="0" presId="urn:microsoft.com/office/officeart/2005/8/layout/hierarchy6"/>
    <dgm:cxn modelId="{F0919003-CF62-4620-82D2-5B7172296CFF}" type="presParOf" srcId="{D53543FC-B9F2-4103-A971-BD10B5E016D3}" destId="{8479AC19-8CFA-4D47-972E-E309EB618F28}" srcOrd="4" destOrd="0" presId="urn:microsoft.com/office/officeart/2005/8/layout/hierarchy6"/>
    <dgm:cxn modelId="{5BCCC650-D5A5-45B6-B5B8-1FCA1E3A6827}" type="presParOf" srcId="{D53543FC-B9F2-4103-A971-BD10B5E016D3}" destId="{A7E4194E-E3BC-436A-AB65-2E046A0E9600}" srcOrd="5" destOrd="0" presId="urn:microsoft.com/office/officeart/2005/8/layout/hierarchy6"/>
    <dgm:cxn modelId="{F5D3B0E3-DB6C-4A72-ADA6-ABB4417F9172}" type="presParOf" srcId="{A7E4194E-E3BC-436A-AB65-2E046A0E9600}" destId="{C9548480-B0EA-4ADF-A771-75FEE1886998}" srcOrd="0" destOrd="0" presId="urn:microsoft.com/office/officeart/2005/8/layout/hierarchy6"/>
    <dgm:cxn modelId="{817EFF42-2841-42A9-B63C-01A0BD189FFA}" type="presParOf" srcId="{A7E4194E-E3BC-436A-AB65-2E046A0E9600}" destId="{410FD5EF-9AC1-4AE1-9375-7950460AA545}" srcOrd="1" destOrd="0" presId="urn:microsoft.com/office/officeart/2005/8/layout/hierarchy6"/>
    <dgm:cxn modelId="{C1DB4BFD-1D86-493E-8C36-0C3496E8CC11}" type="presParOf" srcId="{D53543FC-B9F2-4103-A971-BD10B5E016D3}" destId="{AACAC9E4-53B6-43A7-813B-CA1FDC624EFB}" srcOrd="6" destOrd="0" presId="urn:microsoft.com/office/officeart/2005/8/layout/hierarchy6"/>
    <dgm:cxn modelId="{2C5E834B-5AB2-48CE-84D8-ED8023FAA155}" type="presParOf" srcId="{D53543FC-B9F2-4103-A971-BD10B5E016D3}" destId="{C69E7E04-FCB3-46C0-A8A1-0BC91EA88728}" srcOrd="7" destOrd="0" presId="urn:microsoft.com/office/officeart/2005/8/layout/hierarchy6"/>
    <dgm:cxn modelId="{9B9AC033-7FA0-4004-82F9-50FA2EDDC288}" type="presParOf" srcId="{C69E7E04-FCB3-46C0-A8A1-0BC91EA88728}" destId="{82C6CBD2-BDB5-42C4-ABC8-CCECE8350CBC}" srcOrd="0" destOrd="0" presId="urn:microsoft.com/office/officeart/2005/8/layout/hierarchy6"/>
    <dgm:cxn modelId="{77DDAC7F-B370-4F5F-BE30-A99101FBCE55}" type="presParOf" srcId="{C69E7E04-FCB3-46C0-A8A1-0BC91EA88728}" destId="{1E8B365C-DF7D-4B6E-A092-94C32C3B3E2B}" srcOrd="1" destOrd="0" presId="urn:microsoft.com/office/officeart/2005/8/layout/hierarchy6"/>
    <dgm:cxn modelId="{C9A1154B-E0FC-4AA8-AE3C-6765C75BAB63}" type="presParOf" srcId="{CB3276C8-0D89-4790-9A30-736D83856DBB}" destId="{C9E913EA-CAF3-4B54-947C-773A50AA2616}" srcOrd="1" destOrd="0" presId="urn:microsoft.com/office/officeart/2005/8/layout/hierarchy6"/>
    <dgm:cxn modelId="{23E17468-0D01-492D-BC95-98B31B4BCDFB}" type="presParOf" srcId="{C9E913EA-CAF3-4B54-947C-773A50AA2616}" destId="{9870AC2E-7E69-49AE-B396-1450733E9422}" srcOrd="0" destOrd="0" presId="urn:microsoft.com/office/officeart/2005/8/layout/hierarchy6"/>
    <dgm:cxn modelId="{572AD8A6-90C3-435C-915F-B07C5E7535F0}" type="presParOf" srcId="{9870AC2E-7E69-49AE-B396-1450733E9422}" destId="{03BC6390-A52B-4D14-8429-DDE18BC14F9A}" srcOrd="0" destOrd="0" presId="urn:microsoft.com/office/officeart/2005/8/layout/hierarchy6"/>
    <dgm:cxn modelId="{5A03E061-B34E-48D6-8C95-441563B21003}" type="presParOf" srcId="{9870AC2E-7E69-49AE-B396-1450733E9422}" destId="{47A405CC-E45E-4EE6-9D6C-ABEC92AE7845}" srcOrd="1" destOrd="0" presId="urn:microsoft.com/office/officeart/2005/8/layout/hierarchy6"/>
    <dgm:cxn modelId="{C9C3D58E-2CC1-42D2-BF14-5B4A31C1CC4E}" type="presParOf" srcId="{C9E913EA-CAF3-4B54-947C-773A50AA2616}" destId="{91391C6E-02D3-41CD-BF62-F53C4E0E350B}" srcOrd="1" destOrd="0" presId="urn:microsoft.com/office/officeart/2005/8/layout/hierarchy6"/>
    <dgm:cxn modelId="{E0256B00-6830-4F81-9A04-430FF7D22BBD}" type="presParOf" srcId="{91391C6E-02D3-41CD-BF62-F53C4E0E350B}" destId="{1D3FCC1C-1174-494A-BD8C-AC6D2894401C}" srcOrd="0" destOrd="0" presId="urn:microsoft.com/office/officeart/2005/8/layout/hierarchy6"/>
    <dgm:cxn modelId="{0369FD0D-3CDA-45F8-BB3F-B3D9B78DCD60}" type="presParOf" srcId="{C9E913EA-CAF3-4B54-947C-773A50AA2616}" destId="{525E525D-BEA6-4BCA-8197-F19B9F7C2AE2}" srcOrd="2" destOrd="0" presId="urn:microsoft.com/office/officeart/2005/8/layout/hierarchy6"/>
    <dgm:cxn modelId="{28BAAA03-1724-4208-9537-586CE2601ABB}" type="presParOf" srcId="{525E525D-BEA6-4BCA-8197-F19B9F7C2AE2}" destId="{4EF9A844-DFB6-4B9A-A203-6B66602EDAA9}" srcOrd="0" destOrd="0" presId="urn:microsoft.com/office/officeart/2005/8/layout/hierarchy6"/>
    <dgm:cxn modelId="{C2E40B7D-56AD-4A70-B48D-F2BFE0F6DE87}" type="presParOf" srcId="{525E525D-BEA6-4BCA-8197-F19B9F7C2AE2}" destId="{E126F650-E987-44E2-B1B2-1E3D7FDC883B}"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0B00C-E7E3-45C2-A628-DD5A2C46BEA8}" type="doc">
      <dgm:prSet loTypeId="urn:microsoft.com/office/officeart/2005/8/layout/default#2" loCatId="list" qsTypeId="urn:microsoft.com/office/officeart/2005/8/quickstyle/simple3" qsCatId="simple" csTypeId="urn:microsoft.com/office/officeart/2005/8/colors/accent1_2" csCatId="accent1" phldr="1"/>
      <dgm:spPr/>
      <dgm:t>
        <a:bodyPr/>
        <a:lstStyle/>
        <a:p>
          <a:endParaRPr lang="el-GR"/>
        </a:p>
      </dgm:t>
    </dgm:pt>
    <dgm:pt modelId="{69330123-9CC4-442B-BB0D-DE641943EE38}">
      <dgm:prSet phldrT="[Text]" custT="1"/>
      <dgm:spPr>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200" dirty="0" smtClean="0">
              <a:solidFill>
                <a:schemeClr val="tx2"/>
              </a:solidFill>
            </a:rPr>
            <a:t>Αναβάθμιση υφιστάμενων </a:t>
          </a:r>
          <a:r>
            <a:rPr lang="el-GR" sz="1200" b="1" dirty="0" smtClean="0">
              <a:solidFill>
                <a:schemeClr val="tx2"/>
              </a:solidFill>
            </a:rPr>
            <a:t>επιχειρήσεων μεσαίου μεγέθους</a:t>
          </a:r>
        </a:p>
        <a:p>
          <a:r>
            <a:rPr lang="el-GR" sz="1200" b="1" dirty="0" smtClean="0">
              <a:solidFill>
                <a:schemeClr val="tx2"/>
              </a:solidFill>
            </a:rPr>
            <a:t>(70 εκατ. €)</a:t>
          </a:r>
          <a:endParaRPr lang="el-GR" sz="1200" dirty="0">
            <a:solidFill>
              <a:schemeClr val="tx2"/>
            </a:solidFill>
          </a:endParaRPr>
        </a:p>
      </dgm:t>
    </dgm:pt>
    <dgm:pt modelId="{9C6FDD1E-6FAE-42E0-BBB6-FE90C0B42B74}" type="parTrans" cxnId="{269A7CC9-D83D-426E-B1B1-BBC73CAD0F12}">
      <dgm:prSet/>
      <dgm:spPr/>
      <dgm:t>
        <a:bodyPr/>
        <a:lstStyle/>
        <a:p>
          <a:endParaRPr lang="el-GR" sz="1200">
            <a:solidFill>
              <a:schemeClr val="tx2"/>
            </a:solidFill>
          </a:endParaRPr>
        </a:p>
      </dgm:t>
    </dgm:pt>
    <dgm:pt modelId="{69011634-FA1F-47A9-9810-B41B9B850072}" type="sibTrans" cxnId="{269A7CC9-D83D-426E-B1B1-BBC73CAD0F12}">
      <dgm:prSet/>
      <dgm:spPr/>
      <dgm:t>
        <a:bodyPr/>
        <a:lstStyle/>
        <a:p>
          <a:endParaRPr lang="el-GR" sz="1200">
            <a:solidFill>
              <a:schemeClr val="tx2"/>
            </a:solidFill>
          </a:endParaRPr>
        </a:p>
      </dgm:t>
    </dgm:pt>
    <dgm:pt modelId="{5D5DEC22-E8F6-470A-B3B1-8053C449BDB7}">
      <dgm:prSet phldrT="[Text]" custT="1"/>
      <dgm:spPr>
        <a:solidFill>
          <a:schemeClr val="accent1">
            <a:lumMod val="20000"/>
            <a:lumOff val="80000"/>
          </a:schemeClr>
        </a:solidFill>
      </dgm:spPr>
      <dgm:t>
        <a:bodyPr/>
        <a:lstStyle/>
        <a:p>
          <a:r>
            <a:rPr lang="el-GR" sz="1200" dirty="0" smtClean="0">
              <a:solidFill>
                <a:schemeClr val="tx2"/>
              </a:solidFill>
            </a:rPr>
            <a:t>Ανάπτυξη </a:t>
          </a:r>
          <a:r>
            <a:rPr lang="en-US" sz="1200" b="1" dirty="0" smtClean="0">
              <a:solidFill>
                <a:schemeClr val="tx2"/>
              </a:solidFill>
            </a:rPr>
            <a:t>clusters, meta-clusters </a:t>
          </a:r>
          <a:r>
            <a:rPr lang="el-GR" sz="1200" dirty="0" smtClean="0">
              <a:solidFill>
                <a:schemeClr val="tx2"/>
              </a:solidFill>
            </a:rPr>
            <a:t>και άλλων δομών ενεργού στήριξης της επιχειρηματικότητας</a:t>
          </a:r>
        </a:p>
        <a:p>
          <a:r>
            <a:rPr lang="el-GR" sz="1200" b="1" dirty="0" smtClean="0">
              <a:solidFill>
                <a:schemeClr val="tx2"/>
              </a:solidFill>
            </a:rPr>
            <a:t>(45 εκατ. €)</a:t>
          </a:r>
          <a:endParaRPr lang="el-GR" sz="1200" dirty="0">
            <a:solidFill>
              <a:schemeClr val="tx2"/>
            </a:solidFill>
          </a:endParaRPr>
        </a:p>
      </dgm:t>
    </dgm:pt>
    <dgm:pt modelId="{043D35D4-9370-4C6A-8977-925F5571E0AC}" type="parTrans" cxnId="{10FC31D3-58C6-4481-B42A-6288F0203491}">
      <dgm:prSet/>
      <dgm:spPr/>
      <dgm:t>
        <a:bodyPr/>
        <a:lstStyle/>
        <a:p>
          <a:endParaRPr lang="el-GR" sz="1200">
            <a:solidFill>
              <a:schemeClr val="tx2"/>
            </a:solidFill>
          </a:endParaRPr>
        </a:p>
      </dgm:t>
    </dgm:pt>
    <dgm:pt modelId="{34D3FFF9-BA6D-4E0B-9793-300A3ED1706E}" type="sibTrans" cxnId="{10FC31D3-58C6-4481-B42A-6288F0203491}">
      <dgm:prSet/>
      <dgm:spPr/>
      <dgm:t>
        <a:bodyPr/>
        <a:lstStyle/>
        <a:p>
          <a:endParaRPr lang="el-GR" sz="1200">
            <a:solidFill>
              <a:schemeClr val="tx2"/>
            </a:solidFill>
          </a:endParaRPr>
        </a:p>
      </dgm:t>
    </dgm:pt>
    <dgm:pt modelId="{5A77D2CE-7755-4C81-85C3-60F21CA992EC}">
      <dgm:prSet phldrT="[Text]" custT="1"/>
      <dgm:spPr>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200" dirty="0" smtClean="0">
              <a:solidFill>
                <a:schemeClr val="tx2"/>
              </a:solidFill>
            </a:rPr>
            <a:t>Ενίσχυση συμπράξεων </a:t>
          </a:r>
          <a:r>
            <a:rPr lang="el-GR" sz="1200" b="1" dirty="0" smtClean="0">
              <a:solidFill>
                <a:schemeClr val="tx2"/>
              </a:solidFill>
            </a:rPr>
            <a:t>επιχειρήσεων με ερευνητικούς φορείς</a:t>
          </a:r>
        </a:p>
        <a:p>
          <a:r>
            <a:rPr lang="el-GR" sz="1200" b="1" dirty="0" smtClean="0">
              <a:solidFill>
                <a:schemeClr val="tx2"/>
              </a:solidFill>
            </a:rPr>
            <a:t>(370 εκατ. €)</a:t>
          </a:r>
          <a:endParaRPr lang="el-GR" sz="1200" dirty="0">
            <a:solidFill>
              <a:schemeClr val="tx2"/>
            </a:solidFill>
          </a:endParaRPr>
        </a:p>
      </dgm:t>
    </dgm:pt>
    <dgm:pt modelId="{A3394D06-A559-4432-AB67-EB6F6D1D0052}" type="parTrans" cxnId="{5EA70D9D-AC6A-4497-AC37-F9FDF05FF0AD}">
      <dgm:prSet/>
      <dgm:spPr/>
      <dgm:t>
        <a:bodyPr/>
        <a:lstStyle/>
        <a:p>
          <a:endParaRPr lang="el-GR" sz="1200">
            <a:solidFill>
              <a:schemeClr val="tx2"/>
            </a:solidFill>
          </a:endParaRPr>
        </a:p>
      </dgm:t>
    </dgm:pt>
    <dgm:pt modelId="{D120EA86-6756-4D48-AE3B-0E78A0CA3ABD}" type="sibTrans" cxnId="{5EA70D9D-AC6A-4497-AC37-F9FDF05FF0AD}">
      <dgm:prSet/>
      <dgm:spPr/>
      <dgm:t>
        <a:bodyPr/>
        <a:lstStyle/>
        <a:p>
          <a:endParaRPr lang="el-GR" sz="1200">
            <a:solidFill>
              <a:schemeClr val="tx2"/>
            </a:solidFill>
          </a:endParaRPr>
        </a:p>
      </dgm:t>
    </dgm:pt>
    <dgm:pt modelId="{A0722E2C-AB40-4ECF-9872-0B1A0A92F984}">
      <dgm:prSet phldrT="[Text]" custT="1"/>
      <dgm:spPr>
        <a:solidFill>
          <a:schemeClr val="accent1">
            <a:lumMod val="20000"/>
            <a:lumOff val="80000"/>
          </a:schemeClr>
        </a:solidFill>
      </dgm:spPr>
      <dgm:t>
        <a:bodyPr/>
        <a:lstStyle/>
        <a:p>
          <a:endParaRPr lang="el-GR" sz="1200" dirty="0" smtClean="0">
            <a:solidFill>
              <a:schemeClr val="tx2"/>
            </a:solidFill>
          </a:endParaRPr>
        </a:p>
        <a:p>
          <a:r>
            <a:rPr lang="el-GR" sz="1200" dirty="0" smtClean="0">
              <a:solidFill>
                <a:schemeClr val="tx2"/>
              </a:solidFill>
            </a:rPr>
            <a:t>Ενίσχυση της Ευρωπαϊκής </a:t>
          </a:r>
          <a:r>
            <a:rPr lang="el-GR" sz="1200" b="1" dirty="0" smtClean="0">
              <a:solidFill>
                <a:schemeClr val="tx2"/>
              </a:solidFill>
            </a:rPr>
            <a:t>Ε&amp;Τ</a:t>
          </a:r>
          <a:r>
            <a:rPr lang="el-GR" sz="1200" dirty="0" smtClean="0">
              <a:solidFill>
                <a:schemeClr val="tx2"/>
              </a:solidFill>
            </a:rPr>
            <a:t> συνεργασίας</a:t>
          </a:r>
        </a:p>
        <a:p>
          <a:r>
            <a:rPr lang="el-GR" sz="1200" b="1" dirty="0" smtClean="0">
              <a:solidFill>
                <a:schemeClr val="tx2"/>
              </a:solidFill>
            </a:rPr>
            <a:t>(16 εκατ. €)</a:t>
          </a:r>
        </a:p>
        <a:p>
          <a:endParaRPr lang="el-GR" sz="1200" dirty="0">
            <a:solidFill>
              <a:schemeClr val="tx2"/>
            </a:solidFill>
          </a:endParaRPr>
        </a:p>
      </dgm:t>
    </dgm:pt>
    <dgm:pt modelId="{9B24F813-9BA5-4B86-8161-0FB56372EFD7}" type="parTrans" cxnId="{2F3D6E47-5DBF-4555-AC62-A70F72C57326}">
      <dgm:prSet/>
      <dgm:spPr/>
      <dgm:t>
        <a:bodyPr/>
        <a:lstStyle/>
        <a:p>
          <a:endParaRPr lang="el-GR" sz="1200">
            <a:solidFill>
              <a:schemeClr val="tx2"/>
            </a:solidFill>
          </a:endParaRPr>
        </a:p>
      </dgm:t>
    </dgm:pt>
    <dgm:pt modelId="{10E405BC-57FE-44A6-AF64-794215FDD83C}" type="sibTrans" cxnId="{2F3D6E47-5DBF-4555-AC62-A70F72C57326}">
      <dgm:prSet/>
      <dgm:spPr/>
      <dgm:t>
        <a:bodyPr/>
        <a:lstStyle/>
        <a:p>
          <a:endParaRPr lang="el-GR" sz="1200">
            <a:solidFill>
              <a:schemeClr val="tx2"/>
            </a:solidFill>
          </a:endParaRPr>
        </a:p>
      </dgm:t>
    </dgm:pt>
    <dgm:pt modelId="{39D6584E-5F89-4FD1-B2C7-19D9C50A46DF}" type="pres">
      <dgm:prSet presAssocID="{8CF0B00C-E7E3-45C2-A628-DD5A2C46BEA8}" presName="diagram" presStyleCnt="0">
        <dgm:presLayoutVars>
          <dgm:dir/>
          <dgm:resizeHandles val="exact"/>
        </dgm:presLayoutVars>
      </dgm:prSet>
      <dgm:spPr/>
      <dgm:t>
        <a:bodyPr/>
        <a:lstStyle/>
        <a:p>
          <a:endParaRPr lang="el-GR"/>
        </a:p>
      </dgm:t>
    </dgm:pt>
    <dgm:pt modelId="{659A3ACE-621E-4DE2-BE68-B1063C5EE13B}" type="pres">
      <dgm:prSet presAssocID="{69330123-9CC4-442B-BB0D-DE641943EE38}" presName="node" presStyleLbl="node1" presStyleIdx="0" presStyleCnt="4">
        <dgm:presLayoutVars>
          <dgm:bulletEnabled val="1"/>
        </dgm:presLayoutVars>
      </dgm:prSet>
      <dgm:spPr/>
      <dgm:t>
        <a:bodyPr/>
        <a:lstStyle/>
        <a:p>
          <a:endParaRPr lang="el-GR"/>
        </a:p>
      </dgm:t>
    </dgm:pt>
    <dgm:pt modelId="{FF6E246E-B7B3-4632-BE46-F4641C3E34D1}" type="pres">
      <dgm:prSet presAssocID="{69011634-FA1F-47A9-9810-B41B9B850072}" presName="sibTrans" presStyleCnt="0"/>
      <dgm:spPr/>
      <dgm:t>
        <a:bodyPr/>
        <a:lstStyle/>
        <a:p>
          <a:endParaRPr lang="el-GR"/>
        </a:p>
      </dgm:t>
    </dgm:pt>
    <dgm:pt modelId="{0C16E5B2-8A08-4898-99EB-E3C475DC6246}" type="pres">
      <dgm:prSet presAssocID="{5D5DEC22-E8F6-470A-B3B1-8053C449BDB7}" presName="node" presStyleLbl="node1" presStyleIdx="1" presStyleCnt="4">
        <dgm:presLayoutVars>
          <dgm:bulletEnabled val="1"/>
        </dgm:presLayoutVars>
      </dgm:prSet>
      <dgm:spPr/>
      <dgm:t>
        <a:bodyPr/>
        <a:lstStyle/>
        <a:p>
          <a:endParaRPr lang="el-GR"/>
        </a:p>
      </dgm:t>
    </dgm:pt>
    <dgm:pt modelId="{9DE72829-4AFE-49E1-B3E6-6787AEA44AB2}" type="pres">
      <dgm:prSet presAssocID="{34D3FFF9-BA6D-4E0B-9793-300A3ED1706E}" presName="sibTrans" presStyleCnt="0"/>
      <dgm:spPr/>
      <dgm:t>
        <a:bodyPr/>
        <a:lstStyle/>
        <a:p>
          <a:endParaRPr lang="el-GR"/>
        </a:p>
      </dgm:t>
    </dgm:pt>
    <dgm:pt modelId="{4E496930-D5F4-45E3-89F4-ABD8D9034680}" type="pres">
      <dgm:prSet presAssocID="{5A77D2CE-7755-4C81-85C3-60F21CA992EC}" presName="node" presStyleLbl="node1" presStyleIdx="2" presStyleCnt="4">
        <dgm:presLayoutVars>
          <dgm:bulletEnabled val="1"/>
        </dgm:presLayoutVars>
      </dgm:prSet>
      <dgm:spPr/>
      <dgm:t>
        <a:bodyPr/>
        <a:lstStyle/>
        <a:p>
          <a:endParaRPr lang="el-GR"/>
        </a:p>
      </dgm:t>
    </dgm:pt>
    <dgm:pt modelId="{9F905414-5414-4434-886C-8C521337B08A}" type="pres">
      <dgm:prSet presAssocID="{D120EA86-6756-4D48-AE3B-0E78A0CA3ABD}" presName="sibTrans" presStyleCnt="0"/>
      <dgm:spPr/>
      <dgm:t>
        <a:bodyPr/>
        <a:lstStyle/>
        <a:p>
          <a:endParaRPr lang="el-GR"/>
        </a:p>
      </dgm:t>
    </dgm:pt>
    <dgm:pt modelId="{FAF24DF0-73C4-41B8-9523-CB2EE1CC331A}" type="pres">
      <dgm:prSet presAssocID="{A0722E2C-AB40-4ECF-9872-0B1A0A92F984}" presName="node" presStyleLbl="node1" presStyleIdx="3" presStyleCnt="4">
        <dgm:presLayoutVars>
          <dgm:bulletEnabled val="1"/>
        </dgm:presLayoutVars>
      </dgm:prSet>
      <dgm:spPr/>
      <dgm:t>
        <a:bodyPr/>
        <a:lstStyle/>
        <a:p>
          <a:endParaRPr lang="el-GR"/>
        </a:p>
      </dgm:t>
    </dgm:pt>
  </dgm:ptLst>
  <dgm:cxnLst>
    <dgm:cxn modelId="{10FC31D3-58C6-4481-B42A-6288F0203491}" srcId="{8CF0B00C-E7E3-45C2-A628-DD5A2C46BEA8}" destId="{5D5DEC22-E8F6-470A-B3B1-8053C449BDB7}" srcOrd="1" destOrd="0" parTransId="{043D35D4-9370-4C6A-8977-925F5571E0AC}" sibTransId="{34D3FFF9-BA6D-4E0B-9793-300A3ED1706E}"/>
    <dgm:cxn modelId="{5EA70D9D-AC6A-4497-AC37-F9FDF05FF0AD}" srcId="{8CF0B00C-E7E3-45C2-A628-DD5A2C46BEA8}" destId="{5A77D2CE-7755-4C81-85C3-60F21CA992EC}" srcOrd="2" destOrd="0" parTransId="{A3394D06-A559-4432-AB67-EB6F6D1D0052}" sibTransId="{D120EA86-6756-4D48-AE3B-0E78A0CA3ABD}"/>
    <dgm:cxn modelId="{AFAD5A76-F8B8-49A6-B39A-A29CC749B4B4}" type="presOf" srcId="{A0722E2C-AB40-4ECF-9872-0B1A0A92F984}" destId="{FAF24DF0-73C4-41B8-9523-CB2EE1CC331A}" srcOrd="0" destOrd="0" presId="urn:microsoft.com/office/officeart/2005/8/layout/default#2"/>
    <dgm:cxn modelId="{B2CC7245-EBA5-442C-BB7A-6A5692A50F42}" type="presOf" srcId="{69330123-9CC4-442B-BB0D-DE641943EE38}" destId="{659A3ACE-621E-4DE2-BE68-B1063C5EE13B}" srcOrd="0" destOrd="0" presId="urn:microsoft.com/office/officeart/2005/8/layout/default#2"/>
    <dgm:cxn modelId="{9385EB03-8A37-466A-B360-A57FC8045240}" type="presOf" srcId="{8CF0B00C-E7E3-45C2-A628-DD5A2C46BEA8}" destId="{39D6584E-5F89-4FD1-B2C7-19D9C50A46DF}" srcOrd="0" destOrd="0" presId="urn:microsoft.com/office/officeart/2005/8/layout/default#2"/>
    <dgm:cxn modelId="{269A7CC9-D83D-426E-B1B1-BBC73CAD0F12}" srcId="{8CF0B00C-E7E3-45C2-A628-DD5A2C46BEA8}" destId="{69330123-9CC4-442B-BB0D-DE641943EE38}" srcOrd="0" destOrd="0" parTransId="{9C6FDD1E-6FAE-42E0-BBB6-FE90C0B42B74}" sibTransId="{69011634-FA1F-47A9-9810-B41B9B850072}"/>
    <dgm:cxn modelId="{45C2D0A5-CCF9-4878-9CE6-A91A19F04412}" type="presOf" srcId="{5D5DEC22-E8F6-470A-B3B1-8053C449BDB7}" destId="{0C16E5B2-8A08-4898-99EB-E3C475DC6246}" srcOrd="0" destOrd="0" presId="urn:microsoft.com/office/officeart/2005/8/layout/default#2"/>
    <dgm:cxn modelId="{2F3D6E47-5DBF-4555-AC62-A70F72C57326}" srcId="{8CF0B00C-E7E3-45C2-A628-DD5A2C46BEA8}" destId="{A0722E2C-AB40-4ECF-9872-0B1A0A92F984}" srcOrd="3" destOrd="0" parTransId="{9B24F813-9BA5-4B86-8161-0FB56372EFD7}" sibTransId="{10E405BC-57FE-44A6-AF64-794215FDD83C}"/>
    <dgm:cxn modelId="{9D76361A-62DE-4498-94A0-44BC51C0A578}" type="presOf" srcId="{5A77D2CE-7755-4C81-85C3-60F21CA992EC}" destId="{4E496930-D5F4-45E3-89F4-ABD8D9034680}" srcOrd="0" destOrd="0" presId="urn:microsoft.com/office/officeart/2005/8/layout/default#2"/>
    <dgm:cxn modelId="{1366E6CE-F84F-4161-AB83-45E1DD916EC1}" type="presParOf" srcId="{39D6584E-5F89-4FD1-B2C7-19D9C50A46DF}" destId="{659A3ACE-621E-4DE2-BE68-B1063C5EE13B}" srcOrd="0" destOrd="0" presId="urn:microsoft.com/office/officeart/2005/8/layout/default#2"/>
    <dgm:cxn modelId="{60CCEB63-1444-4EFF-9437-D299DE377FEB}" type="presParOf" srcId="{39D6584E-5F89-4FD1-B2C7-19D9C50A46DF}" destId="{FF6E246E-B7B3-4632-BE46-F4641C3E34D1}" srcOrd="1" destOrd="0" presId="urn:microsoft.com/office/officeart/2005/8/layout/default#2"/>
    <dgm:cxn modelId="{2D439A4D-D930-48D4-843F-BB9A11F40104}" type="presParOf" srcId="{39D6584E-5F89-4FD1-B2C7-19D9C50A46DF}" destId="{0C16E5B2-8A08-4898-99EB-E3C475DC6246}" srcOrd="2" destOrd="0" presId="urn:microsoft.com/office/officeart/2005/8/layout/default#2"/>
    <dgm:cxn modelId="{C66D2A43-1391-43EE-8281-773EDFA717B2}" type="presParOf" srcId="{39D6584E-5F89-4FD1-B2C7-19D9C50A46DF}" destId="{9DE72829-4AFE-49E1-B3E6-6787AEA44AB2}" srcOrd="3" destOrd="0" presId="urn:microsoft.com/office/officeart/2005/8/layout/default#2"/>
    <dgm:cxn modelId="{9EDFED1D-9EBF-408E-8066-7B2C6ACFBEC0}" type="presParOf" srcId="{39D6584E-5F89-4FD1-B2C7-19D9C50A46DF}" destId="{4E496930-D5F4-45E3-89F4-ABD8D9034680}" srcOrd="4" destOrd="0" presId="urn:microsoft.com/office/officeart/2005/8/layout/default#2"/>
    <dgm:cxn modelId="{04E5AAA8-5F44-4627-8D97-56826824C7CB}" type="presParOf" srcId="{39D6584E-5F89-4FD1-B2C7-19D9C50A46DF}" destId="{9F905414-5414-4434-886C-8C521337B08A}" srcOrd="5" destOrd="0" presId="urn:microsoft.com/office/officeart/2005/8/layout/default#2"/>
    <dgm:cxn modelId="{99C0F64A-B12E-4C56-86CD-F64FE45182C0}" type="presParOf" srcId="{39D6584E-5F89-4FD1-B2C7-19D9C50A46DF}" destId="{FAF24DF0-73C4-41B8-9523-CB2EE1CC331A}" srcOrd="6" destOrd="0" presId="urn:microsoft.com/office/officeart/2005/8/layout/defaul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0B00C-E7E3-45C2-A628-DD5A2C46BEA8}" type="doc">
      <dgm:prSet loTypeId="urn:microsoft.com/office/officeart/2005/8/layout/default#3" loCatId="list" qsTypeId="urn:microsoft.com/office/officeart/2005/8/quickstyle/simple3" qsCatId="simple" csTypeId="urn:microsoft.com/office/officeart/2005/8/colors/accent1_2" csCatId="accent1" phldr="1"/>
      <dgm:spPr/>
      <dgm:t>
        <a:bodyPr/>
        <a:lstStyle/>
        <a:p>
          <a:endParaRPr lang="el-GR"/>
        </a:p>
      </dgm:t>
    </dgm:pt>
    <dgm:pt modelId="{69330123-9CC4-442B-BB0D-DE641943EE38}">
      <dgm:prSet phldrT="[Text]" custT="1"/>
      <dgm:spPr>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200" b="1" dirty="0" smtClean="0">
              <a:solidFill>
                <a:schemeClr val="tx2"/>
              </a:solidFill>
            </a:rPr>
            <a:t>Εξοικονομώ</a:t>
          </a:r>
          <a:r>
            <a:rPr lang="el-GR" sz="1200" dirty="0" smtClean="0">
              <a:solidFill>
                <a:schemeClr val="tx2"/>
              </a:solidFill>
            </a:rPr>
            <a:t> </a:t>
          </a:r>
          <a:r>
            <a:rPr lang="el-GR" sz="1200" dirty="0" err="1" smtClean="0">
              <a:solidFill>
                <a:schemeClr val="tx2"/>
              </a:solidFill>
            </a:rPr>
            <a:t>κατ΄</a:t>
          </a:r>
          <a:r>
            <a:rPr lang="el-GR" sz="1200" dirty="0" smtClean="0">
              <a:solidFill>
                <a:schemeClr val="tx2"/>
              </a:solidFill>
            </a:rPr>
            <a:t> οίκον ΙΙ (</a:t>
          </a:r>
          <a:r>
            <a:rPr lang="el-GR" sz="1200" b="1" dirty="0" smtClean="0">
              <a:solidFill>
                <a:schemeClr val="tx2"/>
              </a:solidFill>
            </a:rPr>
            <a:t>245 εκατ. €)</a:t>
          </a:r>
          <a:endParaRPr lang="el-GR" sz="1200" dirty="0">
            <a:solidFill>
              <a:schemeClr val="tx2"/>
            </a:solidFill>
          </a:endParaRPr>
        </a:p>
      </dgm:t>
    </dgm:pt>
    <dgm:pt modelId="{9C6FDD1E-6FAE-42E0-BBB6-FE90C0B42B74}" type="parTrans" cxnId="{269A7CC9-D83D-426E-B1B1-BBC73CAD0F12}">
      <dgm:prSet/>
      <dgm:spPr/>
      <dgm:t>
        <a:bodyPr/>
        <a:lstStyle/>
        <a:p>
          <a:endParaRPr lang="el-GR" sz="1200">
            <a:solidFill>
              <a:schemeClr val="tx2"/>
            </a:solidFill>
          </a:endParaRPr>
        </a:p>
      </dgm:t>
    </dgm:pt>
    <dgm:pt modelId="{69011634-FA1F-47A9-9810-B41B9B850072}" type="sibTrans" cxnId="{269A7CC9-D83D-426E-B1B1-BBC73CAD0F12}">
      <dgm:prSet/>
      <dgm:spPr/>
      <dgm:t>
        <a:bodyPr/>
        <a:lstStyle/>
        <a:p>
          <a:endParaRPr lang="el-GR" sz="1200">
            <a:solidFill>
              <a:schemeClr val="tx2"/>
            </a:solidFill>
          </a:endParaRPr>
        </a:p>
      </dgm:t>
    </dgm:pt>
    <dgm:pt modelId="{5D5DEC22-E8F6-470A-B3B1-8053C449BDB7}">
      <dgm:prSet phldrT="[Text]" custT="1"/>
      <dgm:spPr>
        <a:solidFill>
          <a:schemeClr val="accent1">
            <a:lumMod val="20000"/>
            <a:lumOff val="80000"/>
          </a:schemeClr>
        </a:solidFill>
      </dgm:spPr>
      <dgm:t>
        <a:bodyPr/>
        <a:lstStyle/>
        <a:p>
          <a:r>
            <a:rPr lang="el-GR" sz="1200" dirty="0" smtClean="0">
              <a:solidFill>
                <a:schemeClr val="tx2"/>
              </a:solidFill>
            </a:rPr>
            <a:t>Δημιουργία </a:t>
          </a:r>
          <a:r>
            <a:rPr lang="el-GR" sz="1200" b="1" dirty="0" smtClean="0">
              <a:solidFill>
                <a:schemeClr val="tx2"/>
              </a:solidFill>
            </a:rPr>
            <a:t>επιχειρηματικών πάρκων </a:t>
          </a:r>
          <a:r>
            <a:rPr lang="el-GR" sz="1200" dirty="0" smtClean="0">
              <a:solidFill>
                <a:schemeClr val="tx2"/>
              </a:solidFill>
            </a:rPr>
            <a:t>τοπικής εμβέλειας </a:t>
          </a:r>
        </a:p>
        <a:p>
          <a:r>
            <a:rPr lang="el-GR" sz="1200" dirty="0" smtClean="0">
              <a:solidFill>
                <a:schemeClr val="tx2"/>
              </a:solidFill>
            </a:rPr>
            <a:t>(</a:t>
          </a:r>
          <a:r>
            <a:rPr lang="el-GR" sz="1200" b="1" dirty="0" smtClean="0">
              <a:solidFill>
                <a:schemeClr val="tx2"/>
              </a:solidFill>
            </a:rPr>
            <a:t>40 εκατ. €)</a:t>
          </a:r>
          <a:endParaRPr lang="el-GR" sz="1200" dirty="0">
            <a:solidFill>
              <a:schemeClr val="tx2"/>
            </a:solidFill>
          </a:endParaRPr>
        </a:p>
      </dgm:t>
    </dgm:pt>
    <dgm:pt modelId="{043D35D4-9370-4C6A-8977-925F5571E0AC}" type="parTrans" cxnId="{10FC31D3-58C6-4481-B42A-6288F0203491}">
      <dgm:prSet/>
      <dgm:spPr/>
      <dgm:t>
        <a:bodyPr/>
        <a:lstStyle/>
        <a:p>
          <a:endParaRPr lang="el-GR" sz="1200">
            <a:solidFill>
              <a:schemeClr val="tx2"/>
            </a:solidFill>
          </a:endParaRPr>
        </a:p>
      </dgm:t>
    </dgm:pt>
    <dgm:pt modelId="{34D3FFF9-BA6D-4E0B-9793-300A3ED1706E}" type="sibTrans" cxnId="{10FC31D3-58C6-4481-B42A-6288F0203491}">
      <dgm:prSet/>
      <dgm:spPr/>
      <dgm:t>
        <a:bodyPr/>
        <a:lstStyle/>
        <a:p>
          <a:endParaRPr lang="el-GR" sz="1200">
            <a:solidFill>
              <a:schemeClr val="tx2"/>
            </a:solidFill>
          </a:endParaRPr>
        </a:p>
      </dgm:t>
    </dgm:pt>
    <dgm:pt modelId="{5A77D2CE-7755-4C81-85C3-60F21CA992EC}">
      <dgm:prSet phldrT="[Text]" custT="1"/>
      <dgm:spPr>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200" dirty="0" smtClean="0">
              <a:solidFill>
                <a:schemeClr val="tx2"/>
              </a:solidFill>
            </a:rPr>
            <a:t>Ενίσχυση της </a:t>
          </a:r>
          <a:r>
            <a:rPr lang="el-GR" sz="1200" b="1" dirty="0" smtClean="0">
              <a:solidFill>
                <a:schemeClr val="tx2"/>
              </a:solidFill>
            </a:rPr>
            <a:t>περιβαλλοντικής βιομηχανίας</a:t>
          </a:r>
        </a:p>
        <a:p>
          <a:r>
            <a:rPr lang="el-GR" sz="1200" b="1" dirty="0" smtClean="0">
              <a:solidFill>
                <a:schemeClr val="tx2"/>
              </a:solidFill>
            </a:rPr>
            <a:t>(30 εκατ. €)</a:t>
          </a:r>
          <a:endParaRPr lang="el-GR" sz="1200" dirty="0">
            <a:solidFill>
              <a:schemeClr val="tx2"/>
            </a:solidFill>
          </a:endParaRPr>
        </a:p>
      </dgm:t>
    </dgm:pt>
    <dgm:pt modelId="{A3394D06-A559-4432-AB67-EB6F6D1D0052}" type="parTrans" cxnId="{5EA70D9D-AC6A-4497-AC37-F9FDF05FF0AD}">
      <dgm:prSet/>
      <dgm:spPr/>
      <dgm:t>
        <a:bodyPr/>
        <a:lstStyle/>
        <a:p>
          <a:endParaRPr lang="el-GR" sz="1200">
            <a:solidFill>
              <a:schemeClr val="tx2"/>
            </a:solidFill>
          </a:endParaRPr>
        </a:p>
      </dgm:t>
    </dgm:pt>
    <dgm:pt modelId="{D120EA86-6756-4D48-AE3B-0E78A0CA3ABD}" type="sibTrans" cxnId="{5EA70D9D-AC6A-4497-AC37-F9FDF05FF0AD}">
      <dgm:prSet/>
      <dgm:spPr/>
      <dgm:t>
        <a:bodyPr/>
        <a:lstStyle/>
        <a:p>
          <a:endParaRPr lang="el-GR" sz="1200">
            <a:solidFill>
              <a:schemeClr val="tx2"/>
            </a:solidFill>
          </a:endParaRPr>
        </a:p>
      </dgm:t>
    </dgm:pt>
    <dgm:pt modelId="{A0722E2C-AB40-4ECF-9872-0B1A0A92F984}">
      <dgm:prSet phldrT="[Text]" custT="1"/>
      <dgm:spPr>
        <a:solidFill>
          <a:schemeClr val="accent1">
            <a:lumMod val="20000"/>
            <a:lumOff val="80000"/>
          </a:schemeClr>
        </a:solidFill>
      </dgm:spPr>
      <dgm:t>
        <a:bodyPr/>
        <a:lstStyle/>
        <a:p>
          <a:endParaRPr lang="el-GR" sz="1200" dirty="0" smtClean="0">
            <a:solidFill>
              <a:schemeClr val="tx2"/>
            </a:solidFill>
          </a:endParaRPr>
        </a:p>
        <a:p>
          <a:r>
            <a:rPr lang="el-GR" sz="1200" dirty="0" smtClean="0">
              <a:solidFill>
                <a:schemeClr val="tx2"/>
              </a:solidFill>
            </a:rPr>
            <a:t>Ενίσχυση ίδρυσης νέων </a:t>
          </a:r>
          <a:r>
            <a:rPr lang="el-GR" sz="1200" b="1" dirty="0" smtClean="0">
              <a:solidFill>
                <a:schemeClr val="tx2"/>
              </a:solidFill>
            </a:rPr>
            <a:t>τουριστικών</a:t>
          </a:r>
          <a:r>
            <a:rPr lang="el-GR" sz="1200" dirty="0" smtClean="0">
              <a:solidFill>
                <a:schemeClr val="tx2"/>
              </a:solidFill>
            </a:rPr>
            <a:t> μονάδων ή επέκτασης υφιστάμενων</a:t>
          </a:r>
        </a:p>
        <a:p>
          <a:r>
            <a:rPr lang="el-GR" sz="1200" b="1" dirty="0" smtClean="0">
              <a:solidFill>
                <a:schemeClr val="tx2"/>
              </a:solidFill>
            </a:rPr>
            <a:t>(240 εκατ. €)</a:t>
          </a:r>
        </a:p>
        <a:p>
          <a:endParaRPr lang="el-GR" sz="1200" dirty="0">
            <a:solidFill>
              <a:schemeClr val="tx2"/>
            </a:solidFill>
          </a:endParaRPr>
        </a:p>
      </dgm:t>
    </dgm:pt>
    <dgm:pt modelId="{9B24F813-9BA5-4B86-8161-0FB56372EFD7}" type="parTrans" cxnId="{2F3D6E47-5DBF-4555-AC62-A70F72C57326}">
      <dgm:prSet/>
      <dgm:spPr/>
      <dgm:t>
        <a:bodyPr/>
        <a:lstStyle/>
        <a:p>
          <a:endParaRPr lang="el-GR" sz="1200">
            <a:solidFill>
              <a:schemeClr val="tx2"/>
            </a:solidFill>
          </a:endParaRPr>
        </a:p>
      </dgm:t>
    </dgm:pt>
    <dgm:pt modelId="{10E405BC-57FE-44A6-AF64-794215FDD83C}" type="sibTrans" cxnId="{2F3D6E47-5DBF-4555-AC62-A70F72C57326}">
      <dgm:prSet/>
      <dgm:spPr/>
      <dgm:t>
        <a:bodyPr/>
        <a:lstStyle/>
        <a:p>
          <a:endParaRPr lang="el-GR" sz="1200">
            <a:solidFill>
              <a:schemeClr val="tx2"/>
            </a:solidFill>
          </a:endParaRPr>
        </a:p>
      </dgm:t>
    </dgm:pt>
    <dgm:pt modelId="{D6C72969-6374-4D50-8801-CC7CCACFA1FB}" type="pres">
      <dgm:prSet presAssocID="{8CF0B00C-E7E3-45C2-A628-DD5A2C46BEA8}" presName="diagram" presStyleCnt="0">
        <dgm:presLayoutVars>
          <dgm:dir/>
          <dgm:resizeHandles val="exact"/>
        </dgm:presLayoutVars>
      </dgm:prSet>
      <dgm:spPr/>
      <dgm:t>
        <a:bodyPr/>
        <a:lstStyle/>
        <a:p>
          <a:endParaRPr lang="el-GR"/>
        </a:p>
      </dgm:t>
    </dgm:pt>
    <dgm:pt modelId="{74F26C76-886A-47F9-B7A8-7A84C94EA11C}" type="pres">
      <dgm:prSet presAssocID="{69330123-9CC4-442B-BB0D-DE641943EE38}" presName="node" presStyleLbl="node1" presStyleIdx="0" presStyleCnt="4">
        <dgm:presLayoutVars>
          <dgm:bulletEnabled val="1"/>
        </dgm:presLayoutVars>
      </dgm:prSet>
      <dgm:spPr/>
      <dgm:t>
        <a:bodyPr/>
        <a:lstStyle/>
        <a:p>
          <a:endParaRPr lang="el-GR"/>
        </a:p>
      </dgm:t>
    </dgm:pt>
    <dgm:pt modelId="{AC4BF483-7E95-4A30-B27D-7C4E28CB28C0}" type="pres">
      <dgm:prSet presAssocID="{69011634-FA1F-47A9-9810-B41B9B850072}" presName="sibTrans" presStyleCnt="0"/>
      <dgm:spPr/>
      <dgm:t>
        <a:bodyPr/>
        <a:lstStyle/>
        <a:p>
          <a:endParaRPr lang="el-GR"/>
        </a:p>
      </dgm:t>
    </dgm:pt>
    <dgm:pt modelId="{2CE47D7D-5ED2-489C-BF49-8A06C6E7FCB5}" type="pres">
      <dgm:prSet presAssocID="{5D5DEC22-E8F6-470A-B3B1-8053C449BDB7}" presName="node" presStyleLbl="node1" presStyleIdx="1" presStyleCnt="4">
        <dgm:presLayoutVars>
          <dgm:bulletEnabled val="1"/>
        </dgm:presLayoutVars>
      </dgm:prSet>
      <dgm:spPr/>
      <dgm:t>
        <a:bodyPr/>
        <a:lstStyle/>
        <a:p>
          <a:endParaRPr lang="el-GR"/>
        </a:p>
      </dgm:t>
    </dgm:pt>
    <dgm:pt modelId="{2EE44D62-1ED1-40CB-B49B-A1F19FA29CA4}" type="pres">
      <dgm:prSet presAssocID="{34D3FFF9-BA6D-4E0B-9793-300A3ED1706E}" presName="sibTrans" presStyleCnt="0"/>
      <dgm:spPr/>
      <dgm:t>
        <a:bodyPr/>
        <a:lstStyle/>
        <a:p>
          <a:endParaRPr lang="el-GR"/>
        </a:p>
      </dgm:t>
    </dgm:pt>
    <dgm:pt modelId="{2284AAAB-FEB2-4AB9-B7AB-EA8864B63EA4}" type="pres">
      <dgm:prSet presAssocID="{5A77D2CE-7755-4C81-85C3-60F21CA992EC}" presName="node" presStyleLbl="node1" presStyleIdx="2" presStyleCnt="4">
        <dgm:presLayoutVars>
          <dgm:bulletEnabled val="1"/>
        </dgm:presLayoutVars>
      </dgm:prSet>
      <dgm:spPr/>
      <dgm:t>
        <a:bodyPr/>
        <a:lstStyle/>
        <a:p>
          <a:endParaRPr lang="el-GR"/>
        </a:p>
      </dgm:t>
    </dgm:pt>
    <dgm:pt modelId="{8CE90BC0-56D8-4DCA-B311-9FF32F53D818}" type="pres">
      <dgm:prSet presAssocID="{D120EA86-6756-4D48-AE3B-0E78A0CA3ABD}" presName="sibTrans" presStyleCnt="0"/>
      <dgm:spPr/>
      <dgm:t>
        <a:bodyPr/>
        <a:lstStyle/>
        <a:p>
          <a:endParaRPr lang="el-GR"/>
        </a:p>
      </dgm:t>
    </dgm:pt>
    <dgm:pt modelId="{96B3BF50-B2C0-4E2D-ABA9-A7CF93E7D00D}" type="pres">
      <dgm:prSet presAssocID="{A0722E2C-AB40-4ECF-9872-0B1A0A92F984}" presName="node" presStyleLbl="node1" presStyleIdx="3" presStyleCnt="4">
        <dgm:presLayoutVars>
          <dgm:bulletEnabled val="1"/>
        </dgm:presLayoutVars>
      </dgm:prSet>
      <dgm:spPr/>
      <dgm:t>
        <a:bodyPr/>
        <a:lstStyle/>
        <a:p>
          <a:endParaRPr lang="el-GR"/>
        </a:p>
      </dgm:t>
    </dgm:pt>
  </dgm:ptLst>
  <dgm:cxnLst>
    <dgm:cxn modelId="{10FC31D3-58C6-4481-B42A-6288F0203491}" srcId="{8CF0B00C-E7E3-45C2-A628-DD5A2C46BEA8}" destId="{5D5DEC22-E8F6-470A-B3B1-8053C449BDB7}" srcOrd="1" destOrd="0" parTransId="{043D35D4-9370-4C6A-8977-925F5571E0AC}" sibTransId="{34D3FFF9-BA6D-4E0B-9793-300A3ED1706E}"/>
    <dgm:cxn modelId="{5EA70D9D-AC6A-4497-AC37-F9FDF05FF0AD}" srcId="{8CF0B00C-E7E3-45C2-A628-DD5A2C46BEA8}" destId="{5A77D2CE-7755-4C81-85C3-60F21CA992EC}" srcOrd="2" destOrd="0" parTransId="{A3394D06-A559-4432-AB67-EB6F6D1D0052}" sibTransId="{D120EA86-6756-4D48-AE3B-0E78A0CA3ABD}"/>
    <dgm:cxn modelId="{ABEDEF01-63BD-4620-A8AD-44E960FAAD11}" type="presOf" srcId="{A0722E2C-AB40-4ECF-9872-0B1A0A92F984}" destId="{96B3BF50-B2C0-4E2D-ABA9-A7CF93E7D00D}" srcOrd="0" destOrd="0" presId="urn:microsoft.com/office/officeart/2005/8/layout/default#3"/>
    <dgm:cxn modelId="{269A7CC9-D83D-426E-B1B1-BBC73CAD0F12}" srcId="{8CF0B00C-E7E3-45C2-A628-DD5A2C46BEA8}" destId="{69330123-9CC4-442B-BB0D-DE641943EE38}" srcOrd="0" destOrd="0" parTransId="{9C6FDD1E-6FAE-42E0-BBB6-FE90C0B42B74}" sibTransId="{69011634-FA1F-47A9-9810-B41B9B850072}"/>
    <dgm:cxn modelId="{FAD30BCC-1475-4922-835B-640CB48D7A24}" type="presOf" srcId="{69330123-9CC4-442B-BB0D-DE641943EE38}" destId="{74F26C76-886A-47F9-B7A8-7A84C94EA11C}" srcOrd="0" destOrd="0" presId="urn:microsoft.com/office/officeart/2005/8/layout/default#3"/>
    <dgm:cxn modelId="{29E656C9-15FC-41A5-85B8-E5AE39AD4339}" type="presOf" srcId="{5D5DEC22-E8F6-470A-B3B1-8053C449BDB7}" destId="{2CE47D7D-5ED2-489C-BF49-8A06C6E7FCB5}" srcOrd="0" destOrd="0" presId="urn:microsoft.com/office/officeart/2005/8/layout/default#3"/>
    <dgm:cxn modelId="{2F3D6E47-5DBF-4555-AC62-A70F72C57326}" srcId="{8CF0B00C-E7E3-45C2-A628-DD5A2C46BEA8}" destId="{A0722E2C-AB40-4ECF-9872-0B1A0A92F984}" srcOrd="3" destOrd="0" parTransId="{9B24F813-9BA5-4B86-8161-0FB56372EFD7}" sibTransId="{10E405BC-57FE-44A6-AF64-794215FDD83C}"/>
    <dgm:cxn modelId="{8FFFEE3E-8AA1-4184-A887-FD58CB7EF2E8}" type="presOf" srcId="{8CF0B00C-E7E3-45C2-A628-DD5A2C46BEA8}" destId="{D6C72969-6374-4D50-8801-CC7CCACFA1FB}" srcOrd="0" destOrd="0" presId="urn:microsoft.com/office/officeart/2005/8/layout/default#3"/>
    <dgm:cxn modelId="{EAF5AB3A-0775-4E04-A44C-56D6849EDE71}" type="presOf" srcId="{5A77D2CE-7755-4C81-85C3-60F21CA992EC}" destId="{2284AAAB-FEB2-4AB9-B7AB-EA8864B63EA4}" srcOrd="0" destOrd="0" presId="urn:microsoft.com/office/officeart/2005/8/layout/default#3"/>
    <dgm:cxn modelId="{3876205E-FAB9-4930-B501-1C14DE0EAB8A}" type="presParOf" srcId="{D6C72969-6374-4D50-8801-CC7CCACFA1FB}" destId="{74F26C76-886A-47F9-B7A8-7A84C94EA11C}" srcOrd="0" destOrd="0" presId="urn:microsoft.com/office/officeart/2005/8/layout/default#3"/>
    <dgm:cxn modelId="{5612645A-E581-4746-A523-89392456E596}" type="presParOf" srcId="{D6C72969-6374-4D50-8801-CC7CCACFA1FB}" destId="{AC4BF483-7E95-4A30-B27D-7C4E28CB28C0}" srcOrd="1" destOrd="0" presId="urn:microsoft.com/office/officeart/2005/8/layout/default#3"/>
    <dgm:cxn modelId="{9DDE34F9-CFBE-420C-8780-B0992B29C52A}" type="presParOf" srcId="{D6C72969-6374-4D50-8801-CC7CCACFA1FB}" destId="{2CE47D7D-5ED2-489C-BF49-8A06C6E7FCB5}" srcOrd="2" destOrd="0" presId="urn:microsoft.com/office/officeart/2005/8/layout/default#3"/>
    <dgm:cxn modelId="{71730D6C-AA34-4099-B85A-A28EC2A5D917}" type="presParOf" srcId="{D6C72969-6374-4D50-8801-CC7CCACFA1FB}" destId="{2EE44D62-1ED1-40CB-B49B-A1F19FA29CA4}" srcOrd="3" destOrd="0" presId="urn:microsoft.com/office/officeart/2005/8/layout/default#3"/>
    <dgm:cxn modelId="{43F15970-E9E8-4D61-910D-3D1FDA00482D}" type="presParOf" srcId="{D6C72969-6374-4D50-8801-CC7CCACFA1FB}" destId="{2284AAAB-FEB2-4AB9-B7AB-EA8864B63EA4}" srcOrd="4" destOrd="0" presId="urn:microsoft.com/office/officeart/2005/8/layout/default#3"/>
    <dgm:cxn modelId="{1BB240A7-2885-4C11-89CF-32E8D6C6A592}" type="presParOf" srcId="{D6C72969-6374-4D50-8801-CC7CCACFA1FB}" destId="{8CE90BC0-56D8-4DCA-B311-9FF32F53D818}" srcOrd="5" destOrd="0" presId="urn:microsoft.com/office/officeart/2005/8/layout/default#3"/>
    <dgm:cxn modelId="{25C9D9D5-CC2F-4C20-89C9-CE8A6C39AB16}" type="presParOf" srcId="{D6C72969-6374-4D50-8801-CC7CCACFA1FB}" destId="{96B3BF50-B2C0-4E2D-ABA9-A7CF93E7D00D}" srcOrd="6" destOrd="0" presId="urn:microsoft.com/office/officeart/2005/8/layout/defaul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F66F3E-0B15-42CD-BADA-0DAB8689444A}"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l-GR"/>
        </a:p>
      </dgm:t>
    </dgm:pt>
    <dgm:pt modelId="{39990EB5-BAC4-40B8-9816-407345FA2312}">
      <dgm:prSet phldrT="[Text]" custT="1"/>
      <dgm:spPr/>
      <dgm:t>
        <a:bodyPr/>
        <a:lstStyle/>
        <a:p>
          <a:r>
            <a:rPr lang="el-GR" sz="1600" b="1" dirty="0" smtClean="0">
              <a:solidFill>
                <a:schemeClr val="tx2"/>
              </a:solidFill>
            </a:rPr>
            <a:t>Ενίσχυση Αλυσίδων Προστιθέμενης Αξίας</a:t>
          </a:r>
        </a:p>
        <a:p>
          <a:r>
            <a:rPr lang="el-GR" sz="1600" b="1" dirty="0" smtClean="0">
              <a:solidFill>
                <a:schemeClr val="tx2"/>
              </a:solidFill>
            </a:rPr>
            <a:t>(32 εκατ. €)</a:t>
          </a:r>
          <a:endParaRPr lang="el-GR" sz="1600" b="1" dirty="0">
            <a:solidFill>
              <a:schemeClr val="tx2"/>
            </a:solidFill>
          </a:endParaRPr>
        </a:p>
      </dgm:t>
    </dgm:pt>
    <dgm:pt modelId="{E79E20A3-EB5E-4592-9BE3-92F98648718F}" type="parTrans" cxnId="{1DDBB38B-6BCC-476F-91B1-399CE646902C}">
      <dgm:prSet/>
      <dgm:spPr/>
      <dgm:t>
        <a:bodyPr/>
        <a:lstStyle/>
        <a:p>
          <a:endParaRPr lang="el-GR" sz="1600">
            <a:solidFill>
              <a:schemeClr val="tx2"/>
            </a:solidFill>
          </a:endParaRPr>
        </a:p>
      </dgm:t>
    </dgm:pt>
    <dgm:pt modelId="{1C8FD7A2-4A3E-41A5-B7FC-F819642007BF}" type="sibTrans" cxnId="{1DDBB38B-6BCC-476F-91B1-399CE646902C}">
      <dgm:prSet/>
      <dgm:spPr/>
      <dgm:t>
        <a:bodyPr/>
        <a:lstStyle/>
        <a:p>
          <a:endParaRPr lang="el-GR" sz="1600">
            <a:solidFill>
              <a:schemeClr val="tx2"/>
            </a:solidFill>
          </a:endParaRPr>
        </a:p>
      </dgm:t>
    </dgm:pt>
    <dgm:pt modelId="{72EA7C2A-357C-44F6-AB95-68443BBC9F53}">
      <dgm:prSet phldrT="[Text]" custT="1"/>
      <dgm:spPr/>
      <dgm:t>
        <a:bodyPr/>
        <a:lstStyle/>
        <a:p>
          <a:pPr algn="just"/>
          <a:r>
            <a:rPr lang="el-GR" sz="1600" dirty="0" smtClean="0">
              <a:solidFill>
                <a:schemeClr val="tx2"/>
              </a:solidFill>
            </a:rPr>
            <a:t>Υφιστάμενες Μικρομεσαίες Επιχειρήσεις που δραστηριοποιούνται στους εννέα τομείς προτεραιότητας της οικονομίας με έμφαση σε επιχειρήσεις της μεταποιητικής δραστηριότητας.</a:t>
          </a:r>
          <a:endParaRPr lang="el-GR" sz="1600" b="1" dirty="0">
            <a:solidFill>
              <a:schemeClr val="tx2"/>
            </a:solidFill>
          </a:endParaRPr>
        </a:p>
      </dgm:t>
    </dgm:pt>
    <dgm:pt modelId="{FA1E6ADE-9D5C-466F-98C2-9EB7D0507234}" type="parTrans" cxnId="{A3FD0E3F-FC22-46C7-BFAB-17012E47E5C2}">
      <dgm:prSet/>
      <dgm:spPr/>
      <dgm:t>
        <a:bodyPr/>
        <a:lstStyle/>
        <a:p>
          <a:endParaRPr lang="el-GR" sz="1600">
            <a:solidFill>
              <a:schemeClr val="tx2"/>
            </a:solidFill>
          </a:endParaRPr>
        </a:p>
      </dgm:t>
    </dgm:pt>
    <dgm:pt modelId="{C7B2E792-18C6-4421-B4EA-6A0A71A5373B}" type="sibTrans" cxnId="{A3FD0E3F-FC22-46C7-BFAB-17012E47E5C2}">
      <dgm:prSet/>
      <dgm:spPr/>
      <dgm:t>
        <a:bodyPr/>
        <a:lstStyle/>
        <a:p>
          <a:endParaRPr lang="el-GR" sz="1600">
            <a:solidFill>
              <a:schemeClr val="tx2"/>
            </a:solidFill>
          </a:endParaRPr>
        </a:p>
      </dgm:t>
    </dgm:pt>
    <dgm:pt modelId="{30723A02-0973-462D-862F-2BDDEF19CE26}">
      <dgm:prSet phldrT="[Text]" custT="1"/>
      <dgm:spPr/>
      <dgm:t>
        <a:bodyPr/>
        <a:lstStyle/>
        <a:p>
          <a:endParaRPr lang="el-GR" sz="1600" b="1" dirty="0" smtClean="0">
            <a:solidFill>
              <a:schemeClr val="tx2"/>
            </a:solidFill>
          </a:endParaRPr>
        </a:p>
        <a:p>
          <a:r>
            <a:rPr lang="el-GR" sz="1600" b="1" dirty="0" smtClean="0">
              <a:solidFill>
                <a:schemeClr val="tx2"/>
              </a:solidFill>
            </a:rPr>
            <a:t>Εξωστρέφεια - Διεθνοποίηση </a:t>
          </a:r>
          <a:r>
            <a:rPr lang="el-GR" sz="1600" b="1" dirty="0" err="1" smtClean="0">
              <a:solidFill>
                <a:schemeClr val="tx2"/>
              </a:solidFill>
            </a:rPr>
            <a:t>ΜμΕ</a:t>
          </a:r>
          <a:r>
            <a:rPr lang="el-GR" sz="1600" b="1" dirty="0" smtClean="0">
              <a:solidFill>
                <a:schemeClr val="tx2"/>
              </a:solidFill>
            </a:rPr>
            <a:t> </a:t>
          </a:r>
        </a:p>
        <a:p>
          <a:r>
            <a:rPr lang="el-GR" sz="1600" b="1" dirty="0" smtClean="0">
              <a:solidFill>
                <a:schemeClr val="tx2"/>
              </a:solidFill>
            </a:rPr>
            <a:t>(50 εκατ. €)</a:t>
          </a:r>
        </a:p>
        <a:p>
          <a:endParaRPr lang="el-GR" sz="1600" dirty="0">
            <a:solidFill>
              <a:schemeClr val="tx2"/>
            </a:solidFill>
          </a:endParaRPr>
        </a:p>
      </dgm:t>
    </dgm:pt>
    <dgm:pt modelId="{529FF39C-B4A2-42BA-B6BB-0D0301BF4D9E}" type="parTrans" cxnId="{8F5C8112-80B7-449E-98C4-DFC35033C1A1}">
      <dgm:prSet/>
      <dgm:spPr/>
      <dgm:t>
        <a:bodyPr/>
        <a:lstStyle/>
        <a:p>
          <a:endParaRPr lang="el-GR" sz="1600">
            <a:solidFill>
              <a:schemeClr val="tx2"/>
            </a:solidFill>
          </a:endParaRPr>
        </a:p>
      </dgm:t>
    </dgm:pt>
    <dgm:pt modelId="{C2467A99-6B90-4806-8C39-CD2742C38EF8}" type="sibTrans" cxnId="{8F5C8112-80B7-449E-98C4-DFC35033C1A1}">
      <dgm:prSet/>
      <dgm:spPr/>
      <dgm:t>
        <a:bodyPr/>
        <a:lstStyle/>
        <a:p>
          <a:endParaRPr lang="el-GR" sz="1600">
            <a:solidFill>
              <a:schemeClr val="tx2"/>
            </a:solidFill>
          </a:endParaRPr>
        </a:p>
      </dgm:t>
    </dgm:pt>
    <dgm:pt modelId="{BB7909CD-4305-4F0D-994E-EF6130683433}">
      <dgm:prSet phldrT="[Text]" custT="1"/>
      <dgm:spPr/>
      <dgm:t>
        <a:bodyPr/>
        <a:lstStyle/>
        <a:p>
          <a:pPr algn="just"/>
          <a:r>
            <a:rPr lang="el-GR" sz="1600" dirty="0" smtClean="0">
              <a:solidFill>
                <a:schemeClr val="tx2"/>
              </a:solidFill>
            </a:rPr>
            <a:t>Ενίσχυση της εξωστρεφούς επιχειρηματικότητας νέων και υφιστάμενων κυρίως μεταποιητικών Μικρομεσαίων Επιχειρήσεων, ως βασικής επιλογής για την αναβάθμιση της παραγωγικής βάσης της χώρας</a:t>
          </a:r>
          <a:r>
            <a:rPr lang="en-US" sz="1600" dirty="0" smtClean="0">
              <a:solidFill>
                <a:schemeClr val="tx2"/>
              </a:solidFill>
            </a:rPr>
            <a:t>.</a:t>
          </a:r>
          <a:endParaRPr lang="el-GR" sz="1600" dirty="0">
            <a:solidFill>
              <a:schemeClr val="tx2"/>
            </a:solidFill>
          </a:endParaRPr>
        </a:p>
      </dgm:t>
    </dgm:pt>
    <dgm:pt modelId="{838D23B6-EE5B-4B3C-8115-0A1CA475FD48}" type="parTrans" cxnId="{FB6AA33E-B778-439D-A189-B432F02BFA36}">
      <dgm:prSet/>
      <dgm:spPr/>
      <dgm:t>
        <a:bodyPr/>
        <a:lstStyle/>
        <a:p>
          <a:endParaRPr lang="el-GR" sz="1600">
            <a:solidFill>
              <a:schemeClr val="tx2"/>
            </a:solidFill>
          </a:endParaRPr>
        </a:p>
      </dgm:t>
    </dgm:pt>
    <dgm:pt modelId="{A817080D-C4F9-420A-A7E6-806B8FDC8C6B}" type="sibTrans" cxnId="{FB6AA33E-B778-439D-A189-B432F02BFA36}">
      <dgm:prSet/>
      <dgm:spPr/>
      <dgm:t>
        <a:bodyPr/>
        <a:lstStyle/>
        <a:p>
          <a:endParaRPr lang="el-GR" sz="1600">
            <a:solidFill>
              <a:schemeClr val="tx2"/>
            </a:solidFill>
          </a:endParaRPr>
        </a:p>
      </dgm:t>
    </dgm:pt>
    <dgm:pt modelId="{47D0F30D-63E3-4FF2-95C4-DDA3C58D385E}">
      <dgm:prSet phldrT="[Text]" custT="1"/>
      <dgm:spPr/>
      <dgm:t>
        <a:bodyPr/>
        <a:lstStyle/>
        <a:p>
          <a:r>
            <a:rPr lang="el-GR" sz="1600" b="1" dirty="0" smtClean="0">
              <a:solidFill>
                <a:schemeClr val="tx2"/>
              </a:solidFill>
            </a:rPr>
            <a:t>Αξιοποίηση Επιχειρηματικής Εμπειρίας - Επιχειρηματική Επανεκκίνηση</a:t>
          </a:r>
        </a:p>
        <a:p>
          <a:r>
            <a:rPr lang="el-GR" sz="1600" b="1" dirty="0" smtClean="0">
              <a:solidFill>
                <a:schemeClr val="tx2"/>
              </a:solidFill>
            </a:rPr>
            <a:t> (35 εκατ. €)</a:t>
          </a:r>
          <a:endParaRPr lang="el-GR" sz="1600" dirty="0">
            <a:solidFill>
              <a:schemeClr val="tx2"/>
            </a:solidFill>
          </a:endParaRPr>
        </a:p>
      </dgm:t>
    </dgm:pt>
    <dgm:pt modelId="{88375ED5-366A-4CEC-9C27-5E5D72851A99}" type="parTrans" cxnId="{6A2BB4CA-7B4F-4241-9ACF-0013D5752338}">
      <dgm:prSet/>
      <dgm:spPr/>
      <dgm:t>
        <a:bodyPr/>
        <a:lstStyle/>
        <a:p>
          <a:endParaRPr lang="el-GR" sz="1600">
            <a:solidFill>
              <a:schemeClr val="tx2"/>
            </a:solidFill>
          </a:endParaRPr>
        </a:p>
      </dgm:t>
    </dgm:pt>
    <dgm:pt modelId="{CE07D5C5-1C78-4108-A624-7468760F2D6A}" type="sibTrans" cxnId="{6A2BB4CA-7B4F-4241-9ACF-0013D5752338}">
      <dgm:prSet/>
      <dgm:spPr/>
      <dgm:t>
        <a:bodyPr/>
        <a:lstStyle/>
        <a:p>
          <a:endParaRPr lang="el-GR" sz="1600">
            <a:solidFill>
              <a:schemeClr val="tx2"/>
            </a:solidFill>
          </a:endParaRPr>
        </a:p>
      </dgm:t>
    </dgm:pt>
    <dgm:pt modelId="{9E84B96C-C594-4093-A0B9-3330A3B6132C}">
      <dgm:prSet phldrT="[Text]" custT="1"/>
      <dgm:spPr/>
      <dgm:t>
        <a:bodyPr/>
        <a:lstStyle/>
        <a:p>
          <a:pPr algn="just"/>
          <a:r>
            <a:rPr lang="el-GR" sz="1600" dirty="0" smtClean="0">
              <a:solidFill>
                <a:schemeClr val="tx2"/>
              </a:solidFill>
            </a:rPr>
            <a:t>‘Ίδρυση νέων επιχειρήσεων από ανέργους ηλικίας άνω των 45 ετών. Το πρόγραμμα αυτό θα παρέχει ένα πλαίσιο νέων επιχειρηματικών ευκαιριών σε άνεργους που στο παρελθόν είχαν αναπτύξει επιχειρηματική δραστηριότητα.</a:t>
          </a:r>
          <a:endParaRPr lang="el-GR" sz="1600" dirty="0">
            <a:solidFill>
              <a:schemeClr val="tx2"/>
            </a:solidFill>
          </a:endParaRPr>
        </a:p>
      </dgm:t>
    </dgm:pt>
    <dgm:pt modelId="{5FE26624-B175-4F9F-AF7B-44F374511354}" type="parTrans" cxnId="{B11580F2-0637-45C1-A245-F66DFF198091}">
      <dgm:prSet/>
      <dgm:spPr/>
      <dgm:t>
        <a:bodyPr/>
        <a:lstStyle/>
        <a:p>
          <a:endParaRPr lang="el-GR" sz="1600">
            <a:solidFill>
              <a:schemeClr val="tx2"/>
            </a:solidFill>
          </a:endParaRPr>
        </a:p>
      </dgm:t>
    </dgm:pt>
    <dgm:pt modelId="{3CC9200A-FD7F-4AB5-ACB2-659FB7E0EA75}" type="sibTrans" cxnId="{B11580F2-0637-45C1-A245-F66DFF198091}">
      <dgm:prSet/>
      <dgm:spPr/>
      <dgm:t>
        <a:bodyPr/>
        <a:lstStyle/>
        <a:p>
          <a:endParaRPr lang="el-GR" sz="1600">
            <a:solidFill>
              <a:schemeClr val="tx2"/>
            </a:solidFill>
          </a:endParaRPr>
        </a:p>
      </dgm:t>
    </dgm:pt>
    <dgm:pt modelId="{0DD608AE-E00E-45E7-AE70-A23784014908}" type="pres">
      <dgm:prSet presAssocID="{88F66F3E-0B15-42CD-BADA-0DAB8689444A}" presName="Name0" presStyleCnt="0">
        <dgm:presLayoutVars>
          <dgm:dir/>
          <dgm:animLvl val="lvl"/>
          <dgm:resizeHandles val="exact"/>
        </dgm:presLayoutVars>
      </dgm:prSet>
      <dgm:spPr/>
      <dgm:t>
        <a:bodyPr/>
        <a:lstStyle/>
        <a:p>
          <a:endParaRPr lang="el-GR"/>
        </a:p>
      </dgm:t>
    </dgm:pt>
    <dgm:pt modelId="{FBD3AAC1-C8C4-407C-9C0F-CCF9E3AFD464}" type="pres">
      <dgm:prSet presAssocID="{39990EB5-BAC4-40B8-9816-407345FA2312}" presName="linNode" presStyleCnt="0"/>
      <dgm:spPr/>
      <dgm:t>
        <a:bodyPr/>
        <a:lstStyle/>
        <a:p>
          <a:endParaRPr lang="el-GR"/>
        </a:p>
      </dgm:t>
    </dgm:pt>
    <dgm:pt modelId="{424EF775-89E2-44FB-A7EB-1501122C7BE1}" type="pres">
      <dgm:prSet presAssocID="{39990EB5-BAC4-40B8-9816-407345FA2312}" presName="parentText" presStyleLbl="node1" presStyleIdx="0" presStyleCnt="3">
        <dgm:presLayoutVars>
          <dgm:chMax val="1"/>
          <dgm:bulletEnabled val="1"/>
        </dgm:presLayoutVars>
      </dgm:prSet>
      <dgm:spPr/>
      <dgm:t>
        <a:bodyPr/>
        <a:lstStyle/>
        <a:p>
          <a:endParaRPr lang="el-GR"/>
        </a:p>
      </dgm:t>
    </dgm:pt>
    <dgm:pt modelId="{744397D5-7AFE-43F1-BA64-2671EB42BFE3}" type="pres">
      <dgm:prSet presAssocID="{39990EB5-BAC4-40B8-9816-407345FA2312}" presName="descendantText" presStyleLbl="alignAccFollowNode1" presStyleIdx="0" presStyleCnt="3">
        <dgm:presLayoutVars>
          <dgm:bulletEnabled val="1"/>
        </dgm:presLayoutVars>
      </dgm:prSet>
      <dgm:spPr/>
      <dgm:t>
        <a:bodyPr/>
        <a:lstStyle/>
        <a:p>
          <a:endParaRPr lang="el-GR"/>
        </a:p>
      </dgm:t>
    </dgm:pt>
    <dgm:pt modelId="{8EC2955B-5B83-40B4-9FF1-31AB7D210C9C}" type="pres">
      <dgm:prSet presAssocID="{1C8FD7A2-4A3E-41A5-B7FC-F819642007BF}" presName="sp" presStyleCnt="0"/>
      <dgm:spPr/>
      <dgm:t>
        <a:bodyPr/>
        <a:lstStyle/>
        <a:p>
          <a:endParaRPr lang="el-GR"/>
        </a:p>
      </dgm:t>
    </dgm:pt>
    <dgm:pt modelId="{D4BF1D93-DBC1-4D9B-9519-1F096A2DF5FA}" type="pres">
      <dgm:prSet presAssocID="{30723A02-0973-462D-862F-2BDDEF19CE26}" presName="linNode" presStyleCnt="0"/>
      <dgm:spPr/>
      <dgm:t>
        <a:bodyPr/>
        <a:lstStyle/>
        <a:p>
          <a:endParaRPr lang="el-GR"/>
        </a:p>
      </dgm:t>
    </dgm:pt>
    <dgm:pt modelId="{36768F68-B0AB-4CE4-B7C7-FE9219E413DB}" type="pres">
      <dgm:prSet presAssocID="{30723A02-0973-462D-862F-2BDDEF19CE26}" presName="parentText" presStyleLbl="node1" presStyleIdx="1" presStyleCnt="3">
        <dgm:presLayoutVars>
          <dgm:chMax val="1"/>
          <dgm:bulletEnabled val="1"/>
        </dgm:presLayoutVars>
      </dgm:prSet>
      <dgm:spPr/>
      <dgm:t>
        <a:bodyPr/>
        <a:lstStyle/>
        <a:p>
          <a:endParaRPr lang="el-GR"/>
        </a:p>
      </dgm:t>
    </dgm:pt>
    <dgm:pt modelId="{03E1F470-6B1A-4185-AF23-3E6A1D671369}" type="pres">
      <dgm:prSet presAssocID="{30723A02-0973-462D-862F-2BDDEF19CE26}" presName="descendantText" presStyleLbl="alignAccFollowNode1" presStyleIdx="1" presStyleCnt="3">
        <dgm:presLayoutVars>
          <dgm:bulletEnabled val="1"/>
        </dgm:presLayoutVars>
      </dgm:prSet>
      <dgm:spPr/>
      <dgm:t>
        <a:bodyPr/>
        <a:lstStyle/>
        <a:p>
          <a:endParaRPr lang="el-GR"/>
        </a:p>
      </dgm:t>
    </dgm:pt>
    <dgm:pt modelId="{A130ED1A-CDB2-48B2-9F76-2660D8B15FB3}" type="pres">
      <dgm:prSet presAssocID="{C2467A99-6B90-4806-8C39-CD2742C38EF8}" presName="sp" presStyleCnt="0"/>
      <dgm:spPr/>
      <dgm:t>
        <a:bodyPr/>
        <a:lstStyle/>
        <a:p>
          <a:endParaRPr lang="el-GR"/>
        </a:p>
      </dgm:t>
    </dgm:pt>
    <dgm:pt modelId="{6D3EFD1F-AE3D-453A-892B-AE78B2CCE945}" type="pres">
      <dgm:prSet presAssocID="{47D0F30D-63E3-4FF2-95C4-DDA3C58D385E}" presName="linNode" presStyleCnt="0"/>
      <dgm:spPr/>
      <dgm:t>
        <a:bodyPr/>
        <a:lstStyle/>
        <a:p>
          <a:endParaRPr lang="el-GR"/>
        </a:p>
      </dgm:t>
    </dgm:pt>
    <dgm:pt modelId="{0A091B21-3668-4C7D-9095-E2A46CD03A53}" type="pres">
      <dgm:prSet presAssocID="{47D0F30D-63E3-4FF2-95C4-DDA3C58D385E}" presName="parentText" presStyleLbl="node1" presStyleIdx="2" presStyleCnt="3">
        <dgm:presLayoutVars>
          <dgm:chMax val="1"/>
          <dgm:bulletEnabled val="1"/>
        </dgm:presLayoutVars>
      </dgm:prSet>
      <dgm:spPr/>
      <dgm:t>
        <a:bodyPr/>
        <a:lstStyle/>
        <a:p>
          <a:endParaRPr lang="el-GR"/>
        </a:p>
      </dgm:t>
    </dgm:pt>
    <dgm:pt modelId="{B564C161-A6D1-48AB-9220-BFA6730E8DF5}" type="pres">
      <dgm:prSet presAssocID="{47D0F30D-63E3-4FF2-95C4-DDA3C58D385E}" presName="descendantText" presStyleLbl="alignAccFollowNode1" presStyleIdx="2" presStyleCnt="3">
        <dgm:presLayoutVars>
          <dgm:bulletEnabled val="1"/>
        </dgm:presLayoutVars>
      </dgm:prSet>
      <dgm:spPr/>
      <dgm:t>
        <a:bodyPr/>
        <a:lstStyle/>
        <a:p>
          <a:endParaRPr lang="el-GR"/>
        </a:p>
      </dgm:t>
    </dgm:pt>
  </dgm:ptLst>
  <dgm:cxnLst>
    <dgm:cxn modelId="{1DDBB38B-6BCC-476F-91B1-399CE646902C}" srcId="{88F66F3E-0B15-42CD-BADA-0DAB8689444A}" destId="{39990EB5-BAC4-40B8-9816-407345FA2312}" srcOrd="0" destOrd="0" parTransId="{E79E20A3-EB5E-4592-9BE3-92F98648718F}" sibTransId="{1C8FD7A2-4A3E-41A5-B7FC-F819642007BF}"/>
    <dgm:cxn modelId="{C3F57B24-B6B2-4A9A-8AC1-53AD07D04573}" type="presOf" srcId="{72EA7C2A-357C-44F6-AB95-68443BBC9F53}" destId="{744397D5-7AFE-43F1-BA64-2671EB42BFE3}" srcOrd="0" destOrd="0" presId="urn:microsoft.com/office/officeart/2005/8/layout/vList5"/>
    <dgm:cxn modelId="{FB6AA33E-B778-439D-A189-B432F02BFA36}" srcId="{30723A02-0973-462D-862F-2BDDEF19CE26}" destId="{BB7909CD-4305-4F0D-994E-EF6130683433}" srcOrd="0" destOrd="0" parTransId="{838D23B6-EE5B-4B3C-8115-0A1CA475FD48}" sibTransId="{A817080D-C4F9-420A-A7E6-806B8FDC8C6B}"/>
    <dgm:cxn modelId="{8F5C8112-80B7-449E-98C4-DFC35033C1A1}" srcId="{88F66F3E-0B15-42CD-BADA-0DAB8689444A}" destId="{30723A02-0973-462D-862F-2BDDEF19CE26}" srcOrd="1" destOrd="0" parTransId="{529FF39C-B4A2-42BA-B6BB-0D0301BF4D9E}" sibTransId="{C2467A99-6B90-4806-8C39-CD2742C38EF8}"/>
    <dgm:cxn modelId="{86C6C74F-27B1-4158-BAC4-7D44D6EDEA59}" type="presOf" srcId="{9E84B96C-C594-4093-A0B9-3330A3B6132C}" destId="{B564C161-A6D1-48AB-9220-BFA6730E8DF5}" srcOrd="0" destOrd="0" presId="urn:microsoft.com/office/officeart/2005/8/layout/vList5"/>
    <dgm:cxn modelId="{7DA0B9F1-97FE-4262-9920-DDD5A3E8EB6D}" type="presOf" srcId="{30723A02-0973-462D-862F-2BDDEF19CE26}" destId="{36768F68-B0AB-4CE4-B7C7-FE9219E413DB}" srcOrd="0" destOrd="0" presId="urn:microsoft.com/office/officeart/2005/8/layout/vList5"/>
    <dgm:cxn modelId="{B11580F2-0637-45C1-A245-F66DFF198091}" srcId="{47D0F30D-63E3-4FF2-95C4-DDA3C58D385E}" destId="{9E84B96C-C594-4093-A0B9-3330A3B6132C}" srcOrd="0" destOrd="0" parTransId="{5FE26624-B175-4F9F-AF7B-44F374511354}" sibTransId="{3CC9200A-FD7F-4AB5-ACB2-659FB7E0EA75}"/>
    <dgm:cxn modelId="{2B9A62D9-D2E1-4291-8CD4-5A959D15062E}" type="presOf" srcId="{47D0F30D-63E3-4FF2-95C4-DDA3C58D385E}" destId="{0A091B21-3668-4C7D-9095-E2A46CD03A53}" srcOrd="0" destOrd="0" presId="urn:microsoft.com/office/officeart/2005/8/layout/vList5"/>
    <dgm:cxn modelId="{A3FD0E3F-FC22-46C7-BFAB-17012E47E5C2}" srcId="{39990EB5-BAC4-40B8-9816-407345FA2312}" destId="{72EA7C2A-357C-44F6-AB95-68443BBC9F53}" srcOrd="0" destOrd="0" parTransId="{FA1E6ADE-9D5C-466F-98C2-9EB7D0507234}" sibTransId="{C7B2E792-18C6-4421-B4EA-6A0A71A5373B}"/>
    <dgm:cxn modelId="{4649E776-0208-4940-B5BD-890F39B48061}" type="presOf" srcId="{88F66F3E-0B15-42CD-BADA-0DAB8689444A}" destId="{0DD608AE-E00E-45E7-AE70-A23784014908}" srcOrd="0" destOrd="0" presId="urn:microsoft.com/office/officeart/2005/8/layout/vList5"/>
    <dgm:cxn modelId="{B589A7B1-DFDE-4D57-ADAC-3789343CF39B}" type="presOf" srcId="{39990EB5-BAC4-40B8-9816-407345FA2312}" destId="{424EF775-89E2-44FB-A7EB-1501122C7BE1}" srcOrd="0" destOrd="0" presId="urn:microsoft.com/office/officeart/2005/8/layout/vList5"/>
    <dgm:cxn modelId="{211422D5-7E6F-40FA-B193-A202D771F239}" type="presOf" srcId="{BB7909CD-4305-4F0D-994E-EF6130683433}" destId="{03E1F470-6B1A-4185-AF23-3E6A1D671369}" srcOrd="0" destOrd="0" presId="urn:microsoft.com/office/officeart/2005/8/layout/vList5"/>
    <dgm:cxn modelId="{6A2BB4CA-7B4F-4241-9ACF-0013D5752338}" srcId="{88F66F3E-0B15-42CD-BADA-0DAB8689444A}" destId="{47D0F30D-63E3-4FF2-95C4-DDA3C58D385E}" srcOrd="2" destOrd="0" parTransId="{88375ED5-366A-4CEC-9C27-5E5D72851A99}" sibTransId="{CE07D5C5-1C78-4108-A624-7468760F2D6A}"/>
    <dgm:cxn modelId="{6983DD8B-EA72-43A0-B4A1-554DA6B2E524}" type="presParOf" srcId="{0DD608AE-E00E-45E7-AE70-A23784014908}" destId="{FBD3AAC1-C8C4-407C-9C0F-CCF9E3AFD464}" srcOrd="0" destOrd="0" presId="urn:microsoft.com/office/officeart/2005/8/layout/vList5"/>
    <dgm:cxn modelId="{DB94EF8E-D61B-42A5-B251-35BCB96A71BD}" type="presParOf" srcId="{FBD3AAC1-C8C4-407C-9C0F-CCF9E3AFD464}" destId="{424EF775-89E2-44FB-A7EB-1501122C7BE1}" srcOrd="0" destOrd="0" presId="urn:microsoft.com/office/officeart/2005/8/layout/vList5"/>
    <dgm:cxn modelId="{E385DF82-4956-4414-862B-131EF4E20BA7}" type="presParOf" srcId="{FBD3AAC1-C8C4-407C-9C0F-CCF9E3AFD464}" destId="{744397D5-7AFE-43F1-BA64-2671EB42BFE3}" srcOrd="1" destOrd="0" presId="urn:microsoft.com/office/officeart/2005/8/layout/vList5"/>
    <dgm:cxn modelId="{ECF707E0-8EB0-4CE8-872F-1527C187DBEE}" type="presParOf" srcId="{0DD608AE-E00E-45E7-AE70-A23784014908}" destId="{8EC2955B-5B83-40B4-9FF1-31AB7D210C9C}" srcOrd="1" destOrd="0" presId="urn:microsoft.com/office/officeart/2005/8/layout/vList5"/>
    <dgm:cxn modelId="{337EE70D-9344-4E4B-A63E-A210A687AD9F}" type="presParOf" srcId="{0DD608AE-E00E-45E7-AE70-A23784014908}" destId="{D4BF1D93-DBC1-4D9B-9519-1F096A2DF5FA}" srcOrd="2" destOrd="0" presId="urn:microsoft.com/office/officeart/2005/8/layout/vList5"/>
    <dgm:cxn modelId="{EAA4591D-42DF-4852-949E-0CED278FCB10}" type="presParOf" srcId="{D4BF1D93-DBC1-4D9B-9519-1F096A2DF5FA}" destId="{36768F68-B0AB-4CE4-B7C7-FE9219E413DB}" srcOrd="0" destOrd="0" presId="urn:microsoft.com/office/officeart/2005/8/layout/vList5"/>
    <dgm:cxn modelId="{6128C680-766E-4F10-B2A3-9E17A47A581D}" type="presParOf" srcId="{D4BF1D93-DBC1-4D9B-9519-1F096A2DF5FA}" destId="{03E1F470-6B1A-4185-AF23-3E6A1D671369}" srcOrd="1" destOrd="0" presId="urn:microsoft.com/office/officeart/2005/8/layout/vList5"/>
    <dgm:cxn modelId="{C3C8988F-C338-4C58-8567-B5BDD0C7A196}" type="presParOf" srcId="{0DD608AE-E00E-45E7-AE70-A23784014908}" destId="{A130ED1A-CDB2-48B2-9F76-2660D8B15FB3}" srcOrd="3" destOrd="0" presId="urn:microsoft.com/office/officeart/2005/8/layout/vList5"/>
    <dgm:cxn modelId="{22EAC67F-0B21-4CB0-9355-3FF26F29B03A}" type="presParOf" srcId="{0DD608AE-E00E-45E7-AE70-A23784014908}" destId="{6D3EFD1F-AE3D-453A-892B-AE78B2CCE945}" srcOrd="4" destOrd="0" presId="urn:microsoft.com/office/officeart/2005/8/layout/vList5"/>
    <dgm:cxn modelId="{52C6D2D4-9D54-40B8-ABF5-A115731920A6}" type="presParOf" srcId="{6D3EFD1F-AE3D-453A-892B-AE78B2CCE945}" destId="{0A091B21-3668-4C7D-9095-E2A46CD03A53}" srcOrd="0" destOrd="0" presId="urn:microsoft.com/office/officeart/2005/8/layout/vList5"/>
    <dgm:cxn modelId="{5A8D1BFE-543B-4DE9-9DBF-768FF244F523}" type="presParOf" srcId="{6D3EFD1F-AE3D-453A-892B-AE78B2CCE945}" destId="{B564C161-A6D1-48AB-9220-BFA6730E8DF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C6294-590B-4F16-9E6E-578F450104DF}" type="doc">
      <dgm:prSet loTypeId="urn:microsoft.com/office/officeart/2005/8/layout/default#4" loCatId="list" qsTypeId="urn:microsoft.com/office/officeart/2005/8/quickstyle/simple3" qsCatId="simple" csTypeId="urn:microsoft.com/office/officeart/2005/8/colors/accent1_2" csCatId="accent1" phldr="1"/>
      <dgm:spPr/>
      <dgm:t>
        <a:bodyPr/>
        <a:lstStyle/>
        <a:p>
          <a:endParaRPr lang="el-GR"/>
        </a:p>
      </dgm:t>
    </dgm:pt>
    <dgm:pt modelId="{AACB64DE-4975-4B84-897F-A77E746C867C}">
      <dgm:prSet phldrT="[Text]" custT="1"/>
      <dgm:spPr>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300" dirty="0" smtClean="0">
              <a:solidFill>
                <a:schemeClr val="tx2"/>
              </a:solidFill>
              <a:latin typeface="Calibri" panose="020F0502020204030204" pitchFamily="34" charset="0"/>
            </a:rPr>
            <a:t>Ενίσχυση μικρομεσαίων και νεοσύστατων επιχειρήσεων</a:t>
          </a:r>
          <a:endParaRPr lang="el-GR" sz="1300" dirty="0">
            <a:solidFill>
              <a:schemeClr val="tx2"/>
            </a:solidFill>
          </a:endParaRPr>
        </a:p>
      </dgm:t>
    </dgm:pt>
    <dgm:pt modelId="{34284A5C-BA91-40A0-9738-0B18CE8C842A}" type="parTrans" cxnId="{D8FCC099-C38D-485F-BB0E-CCF32B2DF956}">
      <dgm:prSet/>
      <dgm:spPr/>
      <dgm:t>
        <a:bodyPr/>
        <a:lstStyle/>
        <a:p>
          <a:endParaRPr lang="el-GR" sz="1300">
            <a:solidFill>
              <a:schemeClr val="tx2"/>
            </a:solidFill>
          </a:endParaRPr>
        </a:p>
      </dgm:t>
    </dgm:pt>
    <dgm:pt modelId="{B926A66D-B8F1-4694-A7C0-5434484A132E}" type="sibTrans" cxnId="{D8FCC099-C38D-485F-BB0E-CCF32B2DF956}">
      <dgm:prSet/>
      <dgm:spPr/>
      <dgm:t>
        <a:bodyPr/>
        <a:lstStyle/>
        <a:p>
          <a:endParaRPr lang="el-GR" sz="1300">
            <a:solidFill>
              <a:schemeClr val="tx2"/>
            </a:solidFill>
          </a:endParaRPr>
        </a:p>
      </dgm:t>
    </dgm:pt>
    <dgm:pt modelId="{D3E6E0C1-393E-4DC4-92CA-595970949EF6}">
      <dgm:prSet phldrT="[Text]" custT="1"/>
      <dgm:spPr>
        <a:gradFill rotWithShape="0">
          <a:gsLst>
            <a:gs pos="0">
              <a:schemeClr val="accent1">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300" dirty="0" smtClean="0">
              <a:solidFill>
                <a:schemeClr val="tx2"/>
              </a:solidFill>
              <a:latin typeface="Calibri" panose="020F0502020204030204" pitchFamily="34" charset="0"/>
            </a:rPr>
            <a:t>Δημιουργία καινοτομικών, εξωστρεφών και βιώσιμων επιχειρήσεων</a:t>
          </a:r>
          <a:endParaRPr lang="el-GR" sz="1300" dirty="0">
            <a:solidFill>
              <a:schemeClr val="tx2"/>
            </a:solidFill>
          </a:endParaRPr>
        </a:p>
      </dgm:t>
    </dgm:pt>
    <dgm:pt modelId="{82E28779-38CC-4BA8-892C-2DCB7FA893DA}" type="parTrans" cxnId="{2390BF62-2FF7-4DCD-8164-E15BE28D316C}">
      <dgm:prSet/>
      <dgm:spPr/>
      <dgm:t>
        <a:bodyPr/>
        <a:lstStyle/>
        <a:p>
          <a:endParaRPr lang="el-GR" sz="1300">
            <a:solidFill>
              <a:schemeClr val="tx2"/>
            </a:solidFill>
          </a:endParaRPr>
        </a:p>
      </dgm:t>
    </dgm:pt>
    <dgm:pt modelId="{E69C8CD5-3D6E-4DCF-B6B3-EA686984A800}" type="sibTrans" cxnId="{2390BF62-2FF7-4DCD-8164-E15BE28D316C}">
      <dgm:prSet/>
      <dgm:spPr/>
      <dgm:t>
        <a:bodyPr/>
        <a:lstStyle/>
        <a:p>
          <a:endParaRPr lang="el-GR" sz="1300">
            <a:solidFill>
              <a:schemeClr val="tx2"/>
            </a:solidFill>
          </a:endParaRPr>
        </a:p>
      </dgm:t>
    </dgm:pt>
    <dgm:pt modelId="{2C3B49EF-8D7C-4D4C-BF7F-33C04E45FB75}">
      <dgm:prSet phldrT="[Text]" custT="1"/>
      <dgm:spPr>
        <a:gradFill rotWithShape="0">
          <a:gsLst>
            <a:gs pos="0">
              <a:schemeClr val="accent1"/>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300" dirty="0" smtClean="0">
              <a:solidFill>
                <a:schemeClr val="tx2"/>
              </a:solidFill>
              <a:latin typeface="Calibri" panose="020F0502020204030204" pitchFamily="34" charset="0"/>
            </a:rPr>
            <a:t>Ενίσχυση της απασχόλησης</a:t>
          </a:r>
          <a:endParaRPr lang="el-GR" sz="1300" dirty="0">
            <a:solidFill>
              <a:schemeClr val="tx2"/>
            </a:solidFill>
          </a:endParaRPr>
        </a:p>
      </dgm:t>
    </dgm:pt>
    <dgm:pt modelId="{B20D99DE-C525-48A2-870E-909FC9F02CE8}" type="parTrans" cxnId="{E5CE86D4-6516-4E9E-8766-4B4ACF9F2C8B}">
      <dgm:prSet/>
      <dgm:spPr/>
      <dgm:t>
        <a:bodyPr/>
        <a:lstStyle/>
        <a:p>
          <a:endParaRPr lang="el-GR" sz="1300">
            <a:solidFill>
              <a:schemeClr val="tx2"/>
            </a:solidFill>
          </a:endParaRPr>
        </a:p>
      </dgm:t>
    </dgm:pt>
    <dgm:pt modelId="{85D0BCCF-1CB6-4D79-AB7F-B430545C1047}" type="sibTrans" cxnId="{E5CE86D4-6516-4E9E-8766-4B4ACF9F2C8B}">
      <dgm:prSet/>
      <dgm:spPr/>
      <dgm:t>
        <a:bodyPr/>
        <a:lstStyle/>
        <a:p>
          <a:endParaRPr lang="el-GR" sz="1300">
            <a:solidFill>
              <a:schemeClr val="tx2"/>
            </a:solidFill>
          </a:endParaRPr>
        </a:p>
      </dgm:t>
    </dgm:pt>
    <dgm:pt modelId="{46BD0B47-0FC3-43B5-8925-89BD85FE0EF9}">
      <dgm:prSet phldrT="[Text]" custT="1"/>
      <dgm:spPr>
        <a:gradFill rotWithShape="0">
          <a:gsLst>
            <a:gs pos="0">
              <a:schemeClr val="accent1">
                <a:lumMod val="20000"/>
                <a:lumOff val="8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r>
            <a:rPr lang="el-GR" sz="1300" dirty="0" smtClean="0">
              <a:solidFill>
                <a:schemeClr val="tx2"/>
              </a:solidFill>
              <a:latin typeface="Calibri" panose="020F0502020204030204" pitchFamily="34" charset="0"/>
            </a:rPr>
            <a:t>Ενίσχυση των συνεργασιών</a:t>
          </a:r>
          <a:endParaRPr lang="el-GR" sz="1300" dirty="0">
            <a:solidFill>
              <a:schemeClr val="tx2"/>
            </a:solidFill>
          </a:endParaRPr>
        </a:p>
      </dgm:t>
    </dgm:pt>
    <dgm:pt modelId="{5468071C-A887-4F87-B657-9C776A64C684}" type="parTrans" cxnId="{84260992-F027-4F42-8264-2489AF9BE315}">
      <dgm:prSet/>
      <dgm:spPr/>
      <dgm:t>
        <a:bodyPr/>
        <a:lstStyle/>
        <a:p>
          <a:endParaRPr lang="el-GR" sz="1300">
            <a:solidFill>
              <a:schemeClr val="tx2"/>
            </a:solidFill>
          </a:endParaRPr>
        </a:p>
      </dgm:t>
    </dgm:pt>
    <dgm:pt modelId="{B8AE1359-EB31-4744-AE1F-7D73D911592D}" type="sibTrans" cxnId="{84260992-F027-4F42-8264-2489AF9BE315}">
      <dgm:prSet/>
      <dgm:spPr/>
      <dgm:t>
        <a:bodyPr/>
        <a:lstStyle/>
        <a:p>
          <a:endParaRPr lang="el-GR" sz="1300">
            <a:solidFill>
              <a:schemeClr val="tx2"/>
            </a:solidFill>
          </a:endParaRPr>
        </a:p>
      </dgm:t>
    </dgm:pt>
    <dgm:pt modelId="{E476A2D9-ECF7-4899-B0B1-00DCFE3A1518}" type="pres">
      <dgm:prSet presAssocID="{5C8C6294-590B-4F16-9E6E-578F450104DF}" presName="diagram" presStyleCnt="0">
        <dgm:presLayoutVars>
          <dgm:dir/>
          <dgm:resizeHandles val="exact"/>
        </dgm:presLayoutVars>
      </dgm:prSet>
      <dgm:spPr/>
      <dgm:t>
        <a:bodyPr/>
        <a:lstStyle/>
        <a:p>
          <a:endParaRPr lang="el-GR"/>
        </a:p>
      </dgm:t>
    </dgm:pt>
    <dgm:pt modelId="{4177F5FF-8C6F-4071-9DF3-BB2F5C51B7E3}" type="pres">
      <dgm:prSet presAssocID="{AACB64DE-4975-4B84-897F-A77E746C867C}" presName="node" presStyleLbl="node1" presStyleIdx="0" presStyleCnt="4">
        <dgm:presLayoutVars>
          <dgm:bulletEnabled val="1"/>
        </dgm:presLayoutVars>
      </dgm:prSet>
      <dgm:spPr/>
      <dgm:t>
        <a:bodyPr/>
        <a:lstStyle/>
        <a:p>
          <a:endParaRPr lang="el-GR"/>
        </a:p>
      </dgm:t>
    </dgm:pt>
    <dgm:pt modelId="{071E64F1-559D-4FEF-8793-F9DD819B8CE2}" type="pres">
      <dgm:prSet presAssocID="{B926A66D-B8F1-4694-A7C0-5434484A132E}" presName="sibTrans" presStyleCnt="0"/>
      <dgm:spPr/>
      <dgm:t>
        <a:bodyPr/>
        <a:lstStyle/>
        <a:p>
          <a:endParaRPr lang="el-GR"/>
        </a:p>
      </dgm:t>
    </dgm:pt>
    <dgm:pt modelId="{74E0417C-D2D7-478B-B69F-FDA64C6D28DB}" type="pres">
      <dgm:prSet presAssocID="{D3E6E0C1-393E-4DC4-92CA-595970949EF6}" presName="node" presStyleLbl="node1" presStyleIdx="1" presStyleCnt="4">
        <dgm:presLayoutVars>
          <dgm:bulletEnabled val="1"/>
        </dgm:presLayoutVars>
      </dgm:prSet>
      <dgm:spPr/>
      <dgm:t>
        <a:bodyPr/>
        <a:lstStyle/>
        <a:p>
          <a:endParaRPr lang="el-GR"/>
        </a:p>
      </dgm:t>
    </dgm:pt>
    <dgm:pt modelId="{9626BE73-4F04-4332-B485-30A7AEDAFD1A}" type="pres">
      <dgm:prSet presAssocID="{E69C8CD5-3D6E-4DCF-B6B3-EA686984A800}" presName="sibTrans" presStyleCnt="0"/>
      <dgm:spPr/>
      <dgm:t>
        <a:bodyPr/>
        <a:lstStyle/>
        <a:p>
          <a:endParaRPr lang="el-GR"/>
        </a:p>
      </dgm:t>
    </dgm:pt>
    <dgm:pt modelId="{C8A52C79-5B1D-4145-B995-2CCF31E0490A}" type="pres">
      <dgm:prSet presAssocID="{2C3B49EF-8D7C-4D4C-BF7F-33C04E45FB75}" presName="node" presStyleLbl="node1" presStyleIdx="2" presStyleCnt="4">
        <dgm:presLayoutVars>
          <dgm:bulletEnabled val="1"/>
        </dgm:presLayoutVars>
      </dgm:prSet>
      <dgm:spPr/>
      <dgm:t>
        <a:bodyPr/>
        <a:lstStyle/>
        <a:p>
          <a:endParaRPr lang="el-GR"/>
        </a:p>
      </dgm:t>
    </dgm:pt>
    <dgm:pt modelId="{A48B7B73-785E-4DEF-8F02-9C4D2D256B92}" type="pres">
      <dgm:prSet presAssocID="{85D0BCCF-1CB6-4D79-AB7F-B430545C1047}" presName="sibTrans" presStyleCnt="0"/>
      <dgm:spPr/>
      <dgm:t>
        <a:bodyPr/>
        <a:lstStyle/>
        <a:p>
          <a:endParaRPr lang="el-GR"/>
        </a:p>
      </dgm:t>
    </dgm:pt>
    <dgm:pt modelId="{955C70B2-EC4E-4699-BAE5-8D63AD29AEB8}" type="pres">
      <dgm:prSet presAssocID="{46BD0B47-0FC3-43B5-8925-89BD85FE0EF9}" presName="node" presStyleLbl="node1" presStyleIdx="3" presStyleCnt="4">
        <dgm:presLayoutVars>
          <dgm:bulletEnabled val="1"/>
        </dgm:presLayoutVars>
      </dgm:prSet>
      <dgm:spPr/>
      <dgm:t>
        <a:bodyPr/>
        <a:lstStyle/>
        <a:p>
          <a:endParaRPr lang="el-GR"/>
        </a:p>
      </dgm:t>
    </dgm:pt>
  </dgm:ptLst>
  <dgm:cxnLst>
    <dgm:cxn modelId="{84260992-F027-4F42-8264-2489AF9BE315}" srcId="{5C8C6294-590B-4F16-9E6E-578F450104DF}" destId="{46BD0B47-0FC3-43B5-8925-89BD85FE0EF9}" srcOrd="3" destOrd="0" parTransId="{5468071C-A887-4F87-B657-9C776A64C684}" sibTransId="{B8AE1359-EB31-4744-AE1F-7D73D911592D}"/>
    <dgm:cxn modelId="{D8FCC099-C38D-485F-BB0E-CCF32B2DF956}" srcId="{5C8C6294-590B-4F16-9E6E-578F450104DF}" destId="{AACB64DE-4975-4B84-897F-A77E746C867C}" srcOrd="0" destOrd="0" parTransId="{34284A5C-BA91-40A0-9738-0B18CE8C842A}" sibTransId="{B926A66D-B8F1-4694-A7C0-5434484A132E}"/>
    <dgm:cxn modelId="{E5A73A83-7E44-46A0-BBD7-DA91BA3D3BCF}" type="presOf" srcId="{46BD0B47-0FC3-43B5-8925-89BD85FE0EF9}" destId="{955C70B2-EC4E-4699-BAE5-8D63AD29AEB8}" srcOrd="0" destOrd="0" presId="urn:microsoft.com/office/officeart/2005/8/layout/default#4"/>
    <dgm:cxn modelId="{A411044B-84B9-44D4-8237-3FD8CAF71A4F}" type="presOf" srcId="{D3E6E0C1-393E-4DC4-92CA-595970949EF6}" destId="{74E0417C-D2D7-478B-B69F-FDA64C6D28DB}" srcOrd="0" destOrd="0" presId="urn:microsoft.com/office/officeart/2005/8/layout/default#4"/>
    <dgm:cxn modelId="{35134B14-2855-43A8-890F-BE969275BC29}" type="presOf" srcId="{5C8C6294-590B-4F16-9E6E-578F450104DF}" destId="{E476A2D9-ECF7-4899-B0B1-00DCFE3A1518}" srcOrd="0" destOrd="0" presId="urn:microsoft.com/office/officeart/2005/8/layout/default#4"/>
    <dgm:cxn modelId="{2390BF62-2FF7-4DCD-8164-E15BE28D316C}" srcId="{5C8C6294-590B-4F16-9E6E-578F450104DF}" destId="{D3E6E0C1-393E-4DC4-92CA-595970949EF6}" srcOrd="1" destOrd="0" parTransId="{82E28779-38CC-4BA8-892C-2DCB7FA893DA}" sibTransId="{E69C8CD5-3D6E-4DCF-B6B3-EA686984A800}"/>
    <dgm:cxn modelId="{E5CE86D4-6516-4E9E-8766-4B4ACF9F2C8B}" srcId="{5C8C6294-590B-4F16-9E6E-578F450104DF}" destId="{2C3B49EF-8D7C-4D4C-BF7F-33C04E45FB75}" srcOrd="2" destOrd="0" parTransId="{B20D99DE-C525-48A2-870E-909FC9F02CE8}" sibTransId="{85D0BCCF-1CB6-4D79-AB7F-B430545C1047}"/>
    <dgm:cxn modelId="{54BD6EE4-9B14-405A-9BCD-C9D6FC169B14}" type="presOf" srcId="{AACB64DE-4975-4B84-897F-A77E746C867C}" destId="{4177F5FF-8C6F-4071-9DF3-BB2F5C51B7E3}" srcOrd="0" destOrd="0" presId="urn:microsoft.com/office/officeart/2005/8/layout/default#4"/>
    <dgm:cxn modelId="{9294CB2E-2EC9-4692-B996-D179D891B81B}" type="presOf" srcId="{2C3B49EF-8D7C-4D4C-BF7F-33C04E45FB75}" destId="{C8A52C79-5B1D-4145-B995-2CCF31E0490A}" srcOrd="0" destOrd="0" presId="urn:microsoft.com/office/officeart/2005/8/layout/default#4"/>
    <dgm:cxn modelId="{EBD6369B-B2FB-4E82-BCBF-CDF345A70246}" type="presParOf" srcId="{E476A2D9-ECF7-4899-B0B1-00DCFE3A1518}" destId="{4177F5FF-8C6F-4071-9DF3-BB2F5C51B7E3}" srcOrd="0" destOrd="0" presId="urn:microsoft.com/office/officeart/2005/8/layout/default#4"/>
    <dgm:cxn modelId="{8B2320A1-65FD-434F-8690-0FDD18C23699}" type="presParOf" srcId="{E476A2D9-ECF7-4899-B0B1-00DCFE3A1518}" destId="{071E64F1-559D-4FEF-8793-F9DD819B8CE2}" srcOrd="1" destOrd="0" presId="urn:microsoft.com/office/officeart/2005/8/layout/default#4"/>
    <dgm:cxn modelId="{8674F683-314B-4396-BD6B-FE6BB5E19969}" type="presParOf" srcId="{E476A2D9-ECF7-4899-B0B1-00DCFE3A1518}" destId="{74E0417C-D2D7-478B-B69F-FDA64C6D28DB}" srcOrd="2" destOrd="0" presId="urn:microsoft.com/office/officeart/2005/8/layout/default#4"/>
    <dgm:cxn modelId="{168AC59C-2182-4B33-8A94-B47AF426DF73}" type="presParOf" srcId="{E476A2D9-ECF7-4899-B0B1-00DCFE3A1518}" destId="{9626BE73-4F04-4332-B485-30A7AEDAFD1A}" srcOrd="3" destOrd="0" presId="urn:microsoft.com/office/officeart/2005/8/layout/default#4"/>
    <dgm:cxn modelId="{8886053E-4D67-437A-ACE1-1B5BBA7F3914}" type="presParOf" srcId="{E476A2D9-ECF7-4899-B0B1-00DCFE3A1518}" destId="{C8A52C79-5B1D-4145-B995-2CCF31E0490A}" srcOrd="4" destOrd="0" presId="urn:microsoft.com/office/officeart/2005/8/layout/default#4"/>
    <dgm:cxn modelId="{5CCDE444-AA65-4F81-B5C7-83D4BD9DBC47}" type="presParOf" srcId="{E476A2D9-ECF7-4899-B0B1-00DCFE3A1518}" destId="{A48B7B73-785E-4DEF-8F02-9C4D2D256B92}" srcOrd="5" destOrd="0" presId="urn:microsoft.com/office/officeart/2005/8/layout/default#4"/>
    <dgm:cxn modelId="{29AE4C52-0B77-426D-8442-37F62E83BCD4}" type="presParOf" srcId="{E476A2D9-ECF7-4899-B0B1-00DCFE3A1518}" destId="{955C70B2-EC4E-4699-BAE5-8D63AD29AEB8}" srcOrd="6" destOrd="0" presId="urn:microsoft.com/office/officeart/2005/8/layout/defaul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EFFDB6-6D9B-4E76-8611-5162BE08C50C}"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l-GR"/>
        </a:p>
      </dgm:t>
    </dgm:pt>
    <dgm:pt modelId="{65AECDFB-8E05-4D9D-8700-0C68BB90D5E5}">
      <dgm:prSet phldrT="[Text]" custT="1"/>
      <dgm:spPr>
        <a:ln>
          <a:solidFill>
            <a:schemeClr val="accent1"/>
          </a:solidFill>
        </a:ln>
      </dgm:spPr>
      <dgm:t>
        <a:bodyPr/>
        <a:lstStyle/>
        <a:p>
          <a:r>
            <a:rPr lang="el-GR" sz="1600" dirty="0" smtClean="0">
              <a:solidFill>
                <a:schemeClr val="bg1"/>
              </a:solidFill>
            </a:rPr>
            <a:t>Ένα επενδυτικό σχέδιο για να είναι επιλέξιμο θα πρέπει να έχει το χαρακτήρα της αρχικής επένδυσης, να είναι ολοκληρωμένο και να υλοποιείται σε έναν τόπο εγκατάστασης.</a:t>
          </a:r>
        </a:p>
        <a:p>
          <a:r>
            <a:rPr lang="el-GR" sz="1600" dirty="0" smtClean="0">
              <a:solidFill>
                <a:schemeClr val="bg1"/>
              </a:solidFill>
            </a:rPr>
            <a:t>Θα πρέπει ακόμα να ανήκει σε μια από τις παρακάτω κατηγορίες</a:t>
          </a:r>
          <a:r>
            <a:rPr lang="en-US" sz="1600" dirty="0" smtClean="0">
              <a:solidFill>
                <a:schemeClr val="bg1"/>
              </a:solidFill>
            </a:rPr>
            <a:t>:</a:t>
          </a:r>
          <a:r>
            <a:rPr lang="el-GR" sz="1600" dirty="0" smtClean="0">
              <a:solidFill>
                <a:schemeClr val="bg1"/>
              </a:solidFill>
            </a:rPr>
            <a:t>  </a:t>
          </a:r>
          <a:endParaRPr lang="el-GR" sz="1600" dirty="0">
            <a:solidFill>
              <a:schemeClr val="bg1"/>
            </a:solidFill>
          </a:endParaRPr>
        </a:p>
      </dgm:t>
    </dgm:pt>
    <dgm:pt modelId="{1B3529BC-BEE4-4F4A-9821-87DE18FC5843}" type="parTrans" cxnId="{BE524467-3CD1-4C78-886D-8B40E7632335}">
      <dgm:prSet/>
      <dgm:spPr/>
      <dgm:t>
        <a:bodyPr/>
        <a:lstStyle/>
        <a:p>
          <a:endParaRPr lang="el-GR" sz="1400">
            <a:solidFill>
              <a:schemeClr val="tx2"/>
            </a:solidFill>
          </a:endParaRPr>
        </a:p>
      </dgm:t>
    </dgm:pt>
    <dgm:pt modelId="{79CD6F1E-D5AE-4B29-B62A-A74E0B51055D}" type="sibTrans" cxnId="{BE524467-3CD1-4C78-886D-8B40E7632335}">
      <dgm:prSet/>
      <dgm:spPr/>
      <dgm:t>
        <a:bodyPr/>
        <a:lstStyle/>
        <a:p>
          <a:endParaRPr lang="el-GR" sz="1400">
            <a:solidFill>
              <a:schemeClr val="tx2"/>
            </a:solidFill>
          </a:endParaRPr>
        </a:p>
      </dgm:t>
    </dgm:pt>
    <dgm:pt modelId="{A2CA95AA-0969-4378-87C1-2996CE081B1B}">
      <dgm:prSet phldrT="[Text]" custT="1"/>
      <dgm:spPr/>
      <dgm:t>
        <a:bodyPr/>
        <a:lstStyle/>
        <a:p>
          <a:r>
            <a:rPr lang="el-GR" sz="1400" dirty="0" smtClean="0">
              <a:solidFill>
                <a:schemeClr val="tx2"/>
              </a:solidFill>
            </a:rPr>
            <a:t>Δημιουργία νέας μονάδας</a:t>
          </a:r>
          <a:endParaRPr lang="el-GR" sz="1400" dirty="0">
            <a:solidFill>
              <a:schemeClr val="tx2"/>
            </a:solidFill>
          </a:endParaRPr>
        </a:p>
      </dgm:t>
    </dgm:pt>
    <dgm:pt modelId="{42AFCCFD-276D-4C11-8845-5855F8DD4A88}" type="parTrans" cxnId="{5E72707D-AC65-4D86-99AC-1CB044C2182C}">
      <dgm:prSet/>
      <dgm:spPr/>
      <dgm:t>
        <a:bodyPr/>
        <a:lstStyle/>
        <a:p>
          <a:endParaRPr lang="el-GR" sz="1400">
            <a:solidFill>
              <a:schemeClr val="tx2"/>
            </a:solidFill>
          </a:endParaRPr>
        </a:p>
      </dgm:t>
    </dgm:pt>
    <dgm:pt modelId="{205677D4-E1E7-485B-8BB2-89453992E3E1}" type="sibTrans" cxnId="{5E72707D-AC65-4D86-99AC-1CB044C2182C}">
      <dgm:prSet/>
      <dgm:spPr/>
      <dgm:t>
        <a:bodyPr/>
        <a:lstStyle/>
        <a:p>
          <a:endParaRPr lang="el-GR" sz="1400">
            <a:solidFill>
              <a:schemeClr val="tx2"/>
            </a:solidFill>
          </a:endParaRPr>
        </a:p>
      </dgm:t>
    </dgm:pt>
    <dgm:pt modelId="{65A5E340-F5ED-442A-860B-BFB116034E1B}">
      <dgm:prSet phldrT="[Text]" custT="1"/>
      <dgm:spPr/>
      <dgm:t>
        <a:bodyPr/>
        <a:lstStyle/>
        <a:p>
          <a:r>
            <a:rPr lang="el-GR" sz="1400" dirty="0" smtClean="0">
              <a:solidFill>
                <a:schemeClr val="tx2"/>
              </a:solidFill>
            </a:rPr>
            <a:t>Επέκταση δυναμικότητας υφιστάμενης μονάδας</a:t>
          </a:r>
          <a:endParaRPr lang="el-GR" sz="1400" dirty="0">
            <a:solidFill>
              <a:schemeClr val="tx2"/>
            </a:solidFill>
          </a:endParaRPr>
        </a:p>
      </dgm:t>
    </dgm:pt>
    <dgm:pt modelId="{8CA5FA38-254F-4366-954B-ABC648F52949}" type="parTrans" cxnId="{EDE36705-AA7A-4C37-AE5F-1D4BB52C0FAB}">
      <dgm:prSet/>
      <dgm:spPr/>
      <dgm:t>
        <a:bodyPr/>
        <a:lstStyle/>
        <a:p>
          <a:endParaRPr lang="el-GR" sz="1400">
            <a:solidFill>
              <a:schemeClr val="tx2"/>
            </a:solidFill>
          </a:endParaRPr>
        </a:p>
      </dgm:t>
    </dgm:pt>
    <dgm:pt modelId="{8A845C01-303D-477E-B1A9-2D4AEF171FE0}" type="sibTrans" cxnId="{EDE36705-AA7A-4C37-AE5F-1D4BB52C0FAB}">
      <dgm:prSet/>
      <dgm:spPr/>
      <dgm:t>
        <a:bodyPr/>
        <a:lstStyle/>
        <a:p>
          <a:endParaRPr lang="el-GR" sz="1400">
            <a:solidFill>
              <a:schemeClr val="tx2"/>
            </a:solidFill>
          </a:endParaRPr>
        </a:p>
      </dgm:t>
    </dgm:pt>
    <dgm:pt modelId="{A9E772C9-CD79-457E-8966-556CDEF80F4E}">
      <dgm:prSet phldrT="[Text]" custT="1"/>
      <dgm:spPr/>
      <dgm:t>
        <a:bodyPr/>
        <a:lstStyle/>
        <a:p>
          <a:r>
            <a:rPr lang="el-GR" sz="1400" dirty="0" smtClean="0">
              <a:solidFill>
                <a:schemeClr val="tx2"/>
              </a:solidFill>
            </a:rPr>
            <a:t>Απόκτηση στοιχείων ενεργητικού από μονάδα που έχει παύσει τη λειτουργία της</a:t>
          </a:r>
          <a:endParaRPr lang="el-GR" sz="1400" dirty="0">
            <a:solidFill>
              <a:schemeClr val="tx2"/>
            </a:solidFill>
          </a:endParaRPr>
        </a:p>
      </dgm:t>
    </dgm:pt>
    <dgm:pt modelId="{5566963B-B92F-4110-A47D-C342361E0CF1}" type="parTrans" cxnId="{264CBAF9-EA59-4FA4-9E84-BDAF98900D45}">
      <dgm:prSet/>
      <dgm:spPr/>
      <dgm:t>
        <a:bodyPr/>
        <a:lstStyle/>
        <a:p>
          <a:endParaRPr lang="el-GR" sz="1400">
            <a:solidFill>
              <a:schemeClr val="tx2"/>
            </a:solidFill>
          </a:endParaRPr>
        </a:p>
      </dgm:t>
    </dgm:pt>
    <dgm:pt modelId="{85822792-97D9-4D06-892C-25E964A4B6E4}" type="sibTrans" cxnId="{264CBAF9-EA59-4FA4-9E84-BDAF98900D45}">
      <dgm:prSet/>
      <dgm:spPr/>
      <dgm:t>
        <a:bodyPr/>
        <a:lstStyle/>
        <a:p>
          <a:endParaRPr lang="el-GR" sz="1400">
            <a:solidFill>
              <a:schemeClr val="tx2"/>
            </a:solidFill>
          </a:endParaRPr>
        </a:p>
      </dgm:t>
    </dgm:pt>
    <dgm:pt modelId="{0B7125D9-4F20-425C-B95A-A8D4E55F32AF}">
      <dgm:prSet phldrT="[Text]" custT="1"/>
      <dgm:spPr/>
      <dgm:t>
        <a:bodyPr/>
        <a:lstStyle/>
        <a:p>
          <a:r>
            <a:rPr lang="el-GR" sz="1400" dirty="0" smtClean="0">
              <a:solidFill>
                <a:schemeClr val="tx2"/>
              </a:solidFill>
            </a:rPr>
            <a:t>Θεμελιώδη αλλαγή του συνόλου της υφιστάμενης παραγωγικής διαδικασίας</a:t>
          </a:r>
          <a:endParaRPr lang="el-GR" sz="1400" dirty="0">
            <a:solidFill>
              <a:schemeClr val="tx2"/>
            </a:solidFill>
          </a:endParaRPr>
        </a:p>
      </dgm:t>
    </dgm:pt>
    <dgm:pt modelId="{92C23C9F-4463-4EAE-8D82-98EE5897ED29}" type="parTrans" cxnId="{342B97B9-4B2A-4E6F-AA3B-0BC931054BDA}">
      <dgm:prSet/>
      <dgm:spPr/>
      <dgm:t>
        <a:bodyPr/>
        <a:lstStyle/>
        <a:p>
          <a:endParaRPr lang="el-GR" sz="1400">
            <a:solidFill>
              <a:schemeClr val="tx2"/>
            </a:solidFill>
          </a:endParaRPr>
        </a:p>
      </dgm:t>
    </dgm:pt>
    <dgm:pt modelId="{D8B21470-F08C-4A5D-BDA1-FA49217B835D}" type="sibTrans" cxnId="{342B97B9-4B2A-4E6F-AA3B-0BC931054BDA}">
      <dgm:prSet/>
      <dgm:spPr/>
      <dgm:t>
        <a:bodyPr/>
        <a:lstStyle/>
        <a:p>
          <a:endParaRPr lang="el-GR" sz="1400">
            <a:solidFill>
              <a:schemeClr val="tx2"/>
            </a:solidFill>
          </a:endParaRPr>
        </a:p>
      </dgm:t>
    </dgm:pt>
    <dgm:pt modelId="{FCFA9C7B-4054-464B-ADED-6DAD606D08D8}">
      <dgm:prSet custT="1"/>
      <dgm:spPr/>
      <dgm:t>
        <a:bodyPr/>
        <a:lstStyle/>
        <a:p>
          <a:r>
            <a:rPr lang="el-GR" sz="1400" dirty="0" smtClean="0">
              <a:solidFill>
                <a:schemeClr val="tx2"/>
              </a:solidFill>
            </a:rPr>
            <a:t>Διαφοροποίηση της παραγωγής μιας μονάδας σε προϊόντα ή υπηρεσίες</a:t>
          </a:r>
          <a:endParaRPr lang="el-GR" sz="1400" dirty="0">
            <a:solidFill>
              <a:schemeClr val="tx2"/>
            </a:solidFill>
          </a:endParaRPr>
        </a:p>
      </dgm:t>
    </dgm:pt>
    <dgm:pt modelId="{D63E2E53-8EC8-4C40-B767-F86877089955}" type="parTrans" cxnId="{21270F7B-EB1B-4D06-B9D3-DDAC880C4612}">
      <dgm:prSet/>
      <dgm:spPr/>
      <dgm:t>
        <a:bodyPr/>
        <a:lstStyle/>
        <a:p>
          <a:endParaRPr lang="el-GR" sz="1400">
            <a:solidFill>
              <a:schemeClr val="tx2"/>
            </a:solidFill>
          </a:endParaRPr>
        </a:p>
      </dgm:t>
    </dgm:pt>
    <dgm:pt modelId="{C7EE4685-7A23-42A6-BBDB-41D1B129ED68}" type="sibTrans" cxnId="{21270F7B-EB1B-4D06-B9D3-DDAC880C4612}">
      <dgm:prSet/>
      <dgm:spPr/>
      <dgm:t>
        <a:bodyPr/>
        <a:lstStyle/>
        <a:p>
          <a:endParaRPr lang="el-GR" sz="1400">
            <a:solidFill>
              <a:schemeClr val="tx2"/>
            </a:solidFill>
          </a:endParaRPr>
        </a:p>
      </dgm:t>
    </dgm:pt>
    <dgm:pt modelId="{7269C133-4ADF-4339-892A-F7826DED7E34}" type="pres">
      <dgm:prSet presAssocID="{41EFFDB6-6D9B-4E76-8611-5162BE08C50C}" presName="composite" presStyleCnt="0">
        <dgm:presLayoutVars>
          <dgm:chMax val="1"/>
          <dgm:dir/>
          <dgm:resizeHandles val="exact"/>
        </dgm:presLayoutVars>
      </dgm:prSet>
      <dgm:spPr/>
      <dgm:t>
        <a:bodyPr/>
        <a:lstStyle/>
        <a:p>
          <a:endParaRPr lang="el-GR"/>
        </a:p>
      </dgm:t>
    </dgm:pt>
    <dgm:pt modelId="{F0362D4D-96CC-4972-B591-22330FB80051}" type="pres">
      <dgm:prSet presAssocID="{65AECDFB-8E05-4D9D-8700-0C68BB90D5E5}" presName="roof" presStyleLbl="dkBgShp" presStyleIdx="0" presStyleCnt="2"/>
      <dgm:spPr/>
      <dgm:t>
        <a:bodyPr/>
        <a:lstStyle/>
        <a:p>
          <a:endParaRPr lang="el-GR"/>
        </a:p>
      </dgm:t>
    </dgm:pt>
    <dgm:pt modelId="{0E016E0A-508D-4B89-946B-96213AD448FA}" type="pres">
      <dgm:prSet presAssocID="{65AECDFB-8E05-4D9D-8700-0C68BB90D5E5}" presName="pillars" presStyleCnt="0"/>
      <dgm:spPr/>
      <dgm:t>
        <a:bodyPr/>
        <a:lstStyle/>
        <a:p>
          <a:endParaRPr lang="el-GR"/>
        </a:p>
      </dgm:t>
    </dgm:pt>
    <dgm:pt modelId="{A8B0A382-9DFF-4A7B-B190-BD7C08A8644B}" type="pres">
      <dgm:prSet presAssocID="{65AECDFB-8E05-4D9D-8700-0C68BB90D5E5}" presName="pillar1" presStyleLbl="node1" presStyleIdx="0" presStyleCnt="5" custScaleX="97672" custScaleY="101058" custLinFactNeighborX="-10" custLinFactNeighborY="529">
        <dgm:presLayoutVars>
          <dgm:bulletEnabled val="1"/>
        </dgm:presLayoutVars>
      </dgm:prSet>
      <dgm:spPr/>
      <dgm:t>
        <a:bodyPr/>
        <a:lstStyle/>
        <a:p>
          <a:endParaRPr lang="el-GR"/>
        </a:p>
      </dgm:t>
    </dgm:pt>
    <dgm:pt modelId="{A8E3989E-C035-4873-9F90-402B222F1EAB}" type="pres">
      <dgm:prSet presAssocID="{65A5E340-F5ED-442A-860B-BFB116034E1B}" presName="pillarX" presStyleLbl="node1" presStyleIdx="1" presStyleCnt="5">
        <dgm:presLayoutVars>
          <dgm:bulletEnabled val="1"/>
        </dgm:presLayoutVars>
      </dgm:prSet>
      <dgm:spPr/>
      <dgm:t>
        <a:bodyPr/>
        <a:lstStyle/>
        <a:p>
          <a:endParaRPr lang="el-GR"/>
        </a:p>
      </dgm:t>
    </dgm:pt>
    <dgm:pt modelId="{1D95FFCB-2CCC-4A41-8838-7C1B5FEFDEC4}" type="pres">
      <dgm:prSet presAssocID="{FCFA9C7B-4054-464B-ADED-6DAD606D08D8}" presName="pillarX" presStyleLbl="node1" presStyleIdx="2" presStyleCnt="5">
        <dgm:presLayoutVars>
          <dgm:bulletEnabled val="1"/>
        </dgm:presLayoutVars>
      </dgm:prSet>
      <dgm:spPr/>
      <dgm:t>
        <a:bodyPr/>
        <a:lstStyle/>
        <a:p>
          <a:endParaRPr lang="el-GR"/>
        </a:p>
      </dgm:t>
    </dgm:pt>
    <dgm:pt modelId="{BD53DF48-2831-4404-8B75-3DBCF649AD0E}" type="pres">
      <dgm:prSet presAssocID="{0B7125D9-4F20-425C-B95A-A8D4E55F32AF}" presName="pillarX" presStyleLbl="node1" presStyleIdx="3" presStyleCnt="5">
        <dgm:presLayoutVars>
          <dgm:bulletEnabled val="1"/>
        </dgm:presLayoutVars>
      </dgm:prSet>
      <dgm:spPr/>
      <dgm:t>
        <a:bodyPr/>
        <a:lstStyle/>
        <a:p>
          <a:endParaRPr lang="el-GR"/>
        </a:p>
      </dgm:t>
    </dgm:pt>
    <dgm:pt modelId="{DAD3F1A1-3108-4F68-B404-E53E2DE72B6E}" type="pres">
      <dgm:prSet presAssocID="{A9E772C9-CD79-457E-8966-556CDEF80F4E}" presName="pillarX" presStyleLbl="node1" presStyleIdx="4" presStyleCnt="5">
        <dgm:presLayoutVars>
          <dgm:bulletEnabled val="1"/>
        </dgm:presLayoutVars>
      </dgm:prSet>
      <dgm:spPr/>
      <dgm:t>
        <a:bodyPr/>
        <a:lstStyle/>
        <a:p>
          <a:endParaRPr lang="el-GR"/>
        </a:p>
      </dgm:t>
    </dgm:pt>
    <dgm:pt modelId="{3452B8AC-92E4-4D86-BD61-68045A1A19A0}" type="pres">
      <dgm:prSet presAssocID="{65AECDFB-8E05-4D9D-8700-0C68BB90D5E5}" presName="base" presStyleLbl="dkBgShp" presStyleIdx="1" presStyleCnt="2"/>
      <dgm:spPr/>
      <dgm:t>
        <a:bodyPr/>
        <a:lstStyle/>
        <a:p>
          <a:endParaRPr lang="el-GR"/>
        </a:p>
      </dgm:t>
    </dgm:pt>
  </dgm:ptLst>
  <dgm:cxnLst>
    <dgm:cxn modelId="{D0721C93-B4EA-4DB9-B45F-66C0712BB7B5}" type="presOf" srcId="{FCFA9C7B-4054-464B-ADED-6DAD606D08D8}" destId="{1D95FFCB-2CCC-4A41-8838-7C1B5FEFDEC4}" srcOrd="0" destOrd="0" presId="urn:microsoft.com/office/officeart/2005/8/layout/hList3"/>
    <dgm:cxn modelId="{C309660C-ADD6-442C-9A6B-034F965ACD6F}" type="presOf" srcId="{65AECDFB-8E05-4D9D-8700-0C68BB90D5E5}" destId="{F0362D4D-96CC-4972-B591-22330FB80051}" srcOrd="0" destOrd="0" presId="urn:microsoft.com/office/officeart/2005/8/layout/hList3"/>
    <dgm:cxn modelId="{264CBAF9-EA59-4FA4-9E84-BDAF98900D45}" srcId="{65AECDFB-8E05-4D9D-8700-0C68BB90D5E5}" destId="{A9E772C9-CD79-457E-8966-556CDEF80F4E}" srcOrd="4" destOrd="0" parTransId="{5566963B-B92F-4110-A47D-C342361E0CF1}" sibTransId="{85822792-97D9-4D06-892C-25E964A4B6E4}"/>
    <dgm:cxn modelId="{EDE36705-AA7A-4C37-AE5F-1D4BB52C0FAB}" srcId="{65AECDFB-8E05-4D9D-8700-0C68BB90D5E5}" destId="{65A5E340-F5ED-442A-860B-BFB116034E1B}" srcOrd="1" destOrd="0" parTransId="{8CA5FA38-254F-4366-954B-ABC648F52949}" sibTransId="{8A845C01-303D-477E-B1A9-2D4AEF171FE0}"/>
    <dgm:cxn modelId="{EF20832B-897F-4EC5-9B0B-5F5052C2F0FE}" type="presOf" srcId="{A2CA95AA-0969-4378-87C1-2996CE081B1B}" destId="{A8B0A382-9DFF-4A7B-B190-BD7C08A8644B}" srcOrd="0" destOrd="0" presId="urn:microsoft.com/office/officeart/2005/8/layout/hList3"/>
    <dgm:cxn modelId="{90C797CD-D96E-4140-A588-96C02FE17AC0}" type="presOf" srcId="{41EFFDB6-6D9B-4E76-8611-5162BE08C50C}" destId="{7269C133-4ADF-4339-892A-F7826DED7E34}" srcOrd="0" destOrd="0" presId="urn:microsoft.com/office/officeart/2005/8/layout/hList3"/>
    <dgm:cxn modelId="{C73594C0-5147-411A-97D5-403E7B7172EC}" type="presOf" srcId="{A9E772C9-CD79-457E-8966-556CDEF80F4E}" destId="{DAD3F1A1-3108-4F68-B404-E53E2DE72B6E}" srcOrd="0" destOrd="0" presId="urn:microsoft.com/office/officeart/2005/8/layout/hList3"/>
    <dgm:cxn modelId="{BE524467-3CD1-4C78-886D-8B40E7632335}" srcId="{41EFFDB6-6D9B-4E76-8611-5162BE08C50C}" destId="{65AECDFB-8E05-4D9D-8700-0C68BB90D5E5}" srcOrd="0" destOrd="0" parTransId="{1B3529BC-BEE4-4F4A-9821-87DE18FC5843}" sibTransId="{79CD6F1E-D5AE-4B29-B62A-A74E0B51055D}"/>
    <dgm:cxn modelId="{342B97B9-4B2A-4E6F-AA3B-0BC931054BDA}" srcId="{65AECDFB-8E05-4D9D-8700-0C68BB90D5E5}" destId="{0B7125D9-4F20-425C-B95A-A8D4E55F32AF}" srcOrd="3" destOrd="0" parTransId="{92C23C9F-4463-4EAE-8D82-98EE5897ED29}" sibTransId="{D8B21470-F08C-4A5D-BDA1-FA49217B835D}"/>
    <dgm:cxn modelId="{21270F7B-EB1B-4D06-B9D3-DDAC880C4612}" srcId="{65AECDFB-8E05-4D9D-8700-0C68BB90D5E5}" destId="{FCFA9C7B-4054-464B-ADED-6DAD606D08D8}" srcOrd="2" destOrd="0" parTransId="{D63E2E53-8EC8-4C40-B767-F86877089955}" sibTransId="{C7EE4685-7A23-42A6-BBDB-41D1B129ED68}"/>
    <dgm:cxn modelId="{826F15C7-21F8-4324-BB83-BDA8812B9C35}" type="presOf" srcId="{65A5E340-F5ED-442A-860B-BFB116034E1B}" destId="{A8E3989E-C035-4873-9F90-402B222F1EAB}" srcOrd="0" destOrd="0" presId="urn:microsoft.com/office/officeart/2005/8/layout/hList3"/>
    <dgm:cxn modelId="{5E72707D-AC65-4D86-99AC-1CB044C2182C}" srcId="{65AECDFB-8E05-4D9D-8700-0C68BB90D5E5}" destId="{A2CA95AA-0969-4378-87C1-2996CE081B1B}" srcOrd="0" destOrd="0" parTransId="{42AFCCFD-276D-4C11-8845-5855F8DD4A88}" sibTransId="{205677D4-E1E7-485B-8BB2-89453992E3E1}"/>
    <dgm:cxn modelId="{71F22ABD-B842-4F3F-8D1B-765C8EF39705}" type="presOf" srcId="{0B7125D9-4F20-425C-B95A-A8D4E55F32AF}" destId="{BD53DF48-2831-4404-8B75-3DBCF649AD0E}" srcOrd="0" destOrd="0" presId="urn:microsoft.com/office/officeart/2005/8/layout/hList3"/>
    <dgm:cxn modelId="{A6A10957-EAAC-499C-93DF-2A2E5DDA0D9C}" type="presParOf" srcId="{7269C133-4ADF-4339-892A-F7826DED7E34}" destId="{F0362D4D-96CC-4972-B591-22330FB80051}" srcOrd="0" destOrd="0" presId="urn:microsoft.com/office/officeart/2005/8/layout/hList3"/>
    <dgm:cxn modelId="{C1C386F2-A1F0-48E7-B6B9-FB0D2BB4B823}" type="presParOf" srcId="{7269C133-4ADF-4339-892A-F7826DED7E34}" destId="{0E016E0A-508D-4B89-946B-96213AD448FA}" srcOrd="1" destOrd="0" presId="urn:microsoft.com/office/officeart/2005/8/layout/hList3"/>
    <dgm:cxn modelId="{0CC673B0-9254-4C1F-8D65-CFFB54B1F313}" type="presParOf" srcId="{0E016E0A-508D-4B89-946B-96213AD448FA}" destId="{A8B0A382-9DFF-4A7B-B190-BD7C08A8644B}" srcOrd="0" destOrd="0" presId="urn:microsoft.com/office/officeart/2005/8/layout/hList3"/>
    <dgm:cxn modelId="{C37925D7-FA27-4A9A-828A-FE0AB7E7C013}" type="presParOf" srcId="{0E016E0A-508D-4B89-946B-96213AD448FA}" destId="{A8E3989E-C035-4873-9F90-402B222F1EAB}" srcOrd="1" destOrd="0" presId="urn:microsoft.com/office/officeart/2005/8/layout/hList3"/>
    <dgm:cxn modelId="{F7D18DA7-28D7-46BA-AFBC-CCF5FB2B777D}" type="presParOf" srcId="{0E016E0A-508D-4B89-946B-96213AD448FA}" destId="{1D95FFCB-2CCC-4A41-8838-7C1B5FEFDEC4}" srcOrd="2" destOrd="0" presId="urn:microsoft.com/office/officeart/2005/8/layout/hList3"/>
    <dgm:cxn modelId="{451DF17F-2EEB-4307-857C-1AA39A9861F7}" type="presParOf" srcId="{0E016E0A-508D-4B89-946B-96213AD448FA}" destId="{BD53DF48-2831-4404-8B75-3DBCF649AD0E}" srcOrd="3" destOrd="0" presId="urn:microsoft.com/office/officeart/2005/8/layout/hList3"/>
    <dgm:cxn modelId="{6E58C69D-8AD4-4E21-9159-7B262C559B36}" type="presParOf" srcId="{0E016E0A-508D-4B89-946B-96213AD448FA}" destId="{DAD3F1A1-3108-4F68-B404-E53E2DE72B6E}" srcOrd="4" destOrd="0" presId="urn:microsoft.com/office/officeart/2005/8/layout/hList3"/>
    <dgm:cxn modelId="{F04E3F02-8628-4882-9C31-65CA36622087}" type="presParOf" srcId="{7269C133-4ADF-4339-892A-F7826DED7E34}" destId="{3452B8AC-92E4-4D86-BD61-68045A1A19A0}"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74AFFE-3364-4649-A310-80F269534BEE}"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el-GR"/>
        </a:p>
      </dgm:t>
    </dgm:pt>
    <dgm:pt modelId="{0843966F-0E9F-4D24-96DB-E23C946CA5AF}">
      <dgm:prSet phldrT="[Text]" custT="1"/>
      <dgm:spPr/>
      <dgm:t>
        <a:bodyPr/>
        <a:lstStyle/>
        <a:p>
          <a:r>
            <a:rPr lang="el-GR" sz="1400" dirty="0" smtClean="0">
              <a:solidFill>
                <a:schemeClr val="tx2"/>
              </a:solidFill>
            </a:rPr>
            <a:t>ΜΕΓΑΛΕΣ ΕΠΙΧΕΙΡΗΣΕΙΣ</a:t>
          </a:r>
        </a:p>
        <a:p>
          <a:endParaRPr lang="el-GR" sz="1400" dirty="0" smtClean="0">
            <a:solidFill>
              <a:schemeClr val="tx2"/>
            </a:solidFill>
          </a:endParaRPr>
        </a:p>
        <a:p>
          <a:r>
            <a:rPr lang="el-GR" sz="1400" b="1" dirty="0" smtClean="0">
              <a:solidFill>
                <a:schemeClr val="tx2"/>
              </a:solidFill>
            </a:rPr>
            <a:t>€500.000</a:t>
          </a:r>
          <a:endParaRPr lang="el-GR" sz="1400" b="1" dirty="0">
            <a:solidFill>
              <a:schemeClr val="tx2"/>
            </a:solidFill>
          </a:endParaRPr>
        </a:p>
      </dgm:t>
    </dgm:pt>
    <dgm:pt modelId="{6F4A10D1-9FFB-482F-B24A-D06A158881ED}" type="parTrans" cxnId="{AA41D093-0831-4962-A648-80BF0B6ED684}">
      <dgm:prSet/>
      <dgm:spPr/>
      <dgm:t>
        <a:bodyPr/>
        <a:lstStyle/>
        <a:p>
          <a:endParaRPr lang="el-GR" sz="1400">
            <a:solidFill>
              <a:schemeClr val="tx2"/>
            </a:solidFill>
          </a:endParaRPr>
        </a:p>
      </dgm:t>
    </dgm:pt>
    <dgm:pt modelId="{7E299311-4D3C-4586-8321-EF6EBE7A27E9}" type="sibTrans" cxnId="{AA41D093-0831-4962-A648-80BF0B6ED684}">
      <dgm:prSet/>
      <dgm:spPr/>
      <dgm:t>
        <a:bodyPr/>
        <a:lstStyle/>
        <a:p>
          <a:endParaRPr lang="el-GR" sz="1400">
            <a:solidFill>
              <a:schemeClr val="tx2"/>
            </a:solidFill>
          </a:endParaRPr>
        </a:p>
      </dgm:t>
    </dgm:pt>
    <dgm:pt modelId="{6DC84F26-DA9C-4714-9CF1-2C80749CCBCC}">
      <dgm:prSet phldrT="[Text]" custT="1"/>
      <dgm:spPr/>
      <dgm:t>
        <a:bodyPr/>
        <a:lstStyle/>
        <a:p>
          <a:r>
            <a:rPr lang="el-GR" sz="1400" dirty="0" smtClean="0">
              <a:solidFill>
                <a:schemeClr val="tx2"/>
              </a:solidFill>
            </a:rPr>
            <a:t>ΜΕΣΑΙΕΣ ΕΠΙΧΕΙΡΗΣΕΙΣ, ΣΥΝΕΤΑΙΡΙΣΜΟΙ</a:t>
          </a:r>
        </a:p>
        <a:p>
          <a:r>
            <a:rPr lang="el-GR" sz="1400" b="1" dirty="0" smtClean="0">
              <a:solidFill>
                <a:schemeClr val="tx2"/>
              </a:solidFill>
            </a:rPr>
            <a:t>€250.000</a:t>
          </a:r>
          <a:endParaRPr lang="el-GR" sz="1400" b="1" dirty="0">
            <a:solidFill>
              <a:schemeClr val="tx2"/>
            </a:solidFill>
          </a:endParaRPr>
        </a:p>
      </dgm:t>
    </dgm:pt>
    <dgm:pt modelId="{04FDD08B-7C3A-4236-8ABF-0F85785DB06E}" type="parTrans" cxnId="{11292228-CC45-42A2-9D07-52327EC2FB5E}">
      <dgm:prSet/>
      <dgm:spPr/>
      <dgm:t>
        <a:bodyPr/>
        <a:lstStyle/>
        <a:p>
          <a:endParaRPr lang="el-GR" sz="1400">
            <a:solidFill>
              <a:schemeClr val="tx2"/>
            </a:solidFill>
          </a:endParaRPr>
        </a:p>
      </dgm:t>
    </dgm:pt>
    <dgm:pt modelId="{4A1C5BEA-84DD-47E1-934D-58D631CCC2C6}" type="sibTrans" cxnId="{11292228-CC45-42A2-9D07-52327EC2FB5E}">
      <dgm:prSet/>
      <dgm:spPr/>
      <dgm:t>
        <a:bodyPr/>
        <a:lstStyle/>
        <a:p>
          <a:endParaRPr lang="el-GR" sz="1400">
            <a:solidFill>
              <a:schemeClr val="tx2"/>
            </a:solidFill>
          </a:endParaRPr>
        </a:p>
      </dgm:t>
    </dgm:pt>
    <dgm:pt modelId="{E1593A07-47F6-43FD-93B3-0023BD1FA9EB}">
      <dgm:prSet phldrT="[Text]" custT="1"/>
      <dgm:spPr/>
      <dgm:t>
        <a:bodyPr/>
        <a:lstStyle/>
        <a:p>
          <a:r>
            <a:rPr lang="el-GR" sz="1400" dirty="0" smtClean="0">
              <a:solidFill>
                <a:schemeClr val="tx2"/>
              </a:solidFill>
            </a:rPr>
            <a:t>ΜΙΚΡΕΣ ΕΠΙΧΕΙΡΗΣΕΙΣ</a:t>
          </a:r>
        </a:p>
        <a:p>
          <a:endParaRPr lang="el-GR" sz="1400" dirty="0" smtClean="0">
            <a:solidFill>
              <a:schemeClr val="tx2"/>
            </a:solidFill>
          </a:endParaRPr>
        </a:p>
        <a:p>
          <a:r>
            <a:rPr lang="el-GR" sz="1400" b="1" dirty="0" smtClean="0">
              <a:solidFill>
                <a:schemeClr val="tx2"/>
              </a:solidFill>
            </a:rPr>
            <a:t>€150.000</a:t>
          </a:r>
          <a:endParaRPr lang="el-GR" sz="1400" b="1" dirty="0">
            <a:solidFill>
              <a:schemeClr val="tx2"/>
            </a:solidFill>
          </a:endParaRPr>
        </a:p>
      </dgm:t>
    </dgm:pt>
    <dgm:pt modelId="{0FC9B5DD-F765-47F6-B151-00E2DA66B137}" type="parTrans" cxnId="{3624DE03-E0A3-4453-802F-641BE21A900A}">
      <dgm:prSet/>
      <dgm:spPr/>
      <dgm:t>
        <a:bodyPr/>
        <a:lstStyle/>
        <a:p>
          <a:endParaRPr lang="el-GR" sz="1400">
            <a:solidFill>
              <a:schemeClr val="tx2"/>
            </a:solidFill>
          </a:endParaRPr>
        </a:p>
      </dgm:t>
    </dgm:pt>
    <dgm:pt modelId="{9DC9ADE9-ACF9-48B1-AAA7-45DE47FDD2C1}" type="sibTrans" cxnId="{3624DE03-E0A3-4453-802F-641BE21A900A}">
      <dgm:prSet/>
      <dgm:spPr/>
      <dgm:t>
        <a:bodyPr/>
        <a:lstStyle/>
        <a:p>
          <a:endParaRPr lang="el-GR" sz="1400">
            <a:solidFill>
              <a:schemeClr val="tx2"/>
            </a:solidFill>
          </a:endParaRPr>
        </a:p>
      </dgm:t>
    </dgm:pt>
    <dgm:pt modelId="{5CB618A5-1595-4D76-B242-2DDBB9FE94CA}">
      <dgm:prSet phldrT="[Text]" custT="1"/>
      <dgm:spPr/>
      <dgm:t>
        <a:bodyPr/>
        <a:lstStyle/>
        <a:p>
          <a:r>
            <a:rPr lang="el-GR" sz="1400" dirty="0" smtClean="0">
              <a:solidFill>
                <a:schemeClr val="tx2"/>
              </a:solidFill>
            </a:rPr>
            <a:t>ΠΟΛΥ ΜΙΚΡΕΣ ΕΠΙΧΕΙΡΗΣΕΙΣ</a:t>
          </a:r>
        </a:p>
        <a:p>
          <a:endParaRPr lang="el-GR" sz="1400" dirty="0" smtClean="0">
            <a:solidFill>
              <a:schemeClr val="tx2"/>
            </a:solidFill>
          </a:endParaRPr>
        </a:p>
        <a:p>
          <a:r>
            <a:rPr lang="el-GR" sz="1400" b="1" dirty="0" smtClean="0">
              <a:solidFill>
                <a:schemeClr val="tx2"/>
              </a:solidFill>
            </a:rPr>
            <a:t>€100.000</a:t>
          </a:r>
          <a:endParaRPr lang="el-GR" sz="1400" b="1" dirty="0">
            <a:solidFill>
              <a:schemeClr val="tx2"/>
            </a:solidFill>
          </a:endParaRPr>
        </a:p>
      </dgm:t>
    </dgm:pt>
    <dgm:pt modelId="{71C788B9-BD39-4B1B-9C15-6823130D6F3C}" type="parTrans" cxnId="{D87A9E6A-DE33-4534-BE07-BEB97CAE6F9A}">
      <dgm:prSet/>
      <dgm:spPr/>
      <dgm:t>
        <a:bodyPr/>
        <a:lstStyle/>
        <a:p>
          <a:endParaRPr lang="el-GR" sz="1400">
            <a:solidFill>
              <a:schemeClr val="tx2"/>
            </a:solidFill>
          </a:endParaRPr>
        </a:p>
      </dgm:t>
    </dgm:pt>
    <dgm:pt modelId="{CCA92DF8-C123-406B-874F-446986E07721}" type="sibTrans" cxnId="{D87A9E6A-DE33-4534-BE07-BEB97CAE6F9A}">
      <dgm:prSet/>
      <dgm:spPr/>
      <dgm:t>
        <a:bodyPr/>
        <a:lstStyle/>
        <a:p>
          <a:endParaRPr lang="el-GR" sz="1400">
            <a:solidFill>
              <a:schemeClr val="tx2"/>
            </a:solidFill>
          </a:endParaRPr>
        </a:p>
      </dgm:t>
    </dgm:pt>
    <dgm:pt modelId="{957FFD4C-254F-4C41-9899-AAA94CBF4B85}">
      <dgm:prSet phldrT="[Text]" custT="1"/>
      <dgm:spPr/>
      <dgm:t>
        <a:bodyPr/>
        <a:lstStyle/>
        <a:p>
          <a:r>
            <a:rPr lang="el-GR" sz="1400" b="0" dirty="0" smtClean="0">
              <a:solidFill>
                <a:schemeClr val="tx2"/>
              </a:solidFill>
            </a:rPr>
            <a:t>Κοιν.Σ.Επ</a:t>
          </a:r>
        </a:p>
        <a:p>
          <a:r>
            <a:rPr lang="el-GR" sz="1400" b="0" dirty="0" smtClean="0">
              <a:solidFill>
                <a:schemeClr val="tx2"/>
              </a:solidFill>
            </a:rPr>
            <a:t>ΑΓΡΟΤΙΚΟΙ ΣΥΝΕΤΑΙΡΙΣΜΟΙ</a:t>
          </a:r>
        </a:p>
        <a:p>
          <a:r>
            <a:rPr lang="el-GR" sz="1400" b="1" dirty="0" smtClean="0">
              <a:solidFill>
                <a:schemeClr val="tx2"/>
              </a:solidFill>
            </a:rPr>
            <a:t>€50.000</a:t>
          </a:r>
          <a:endParaRPr lang="el-GR" sz="1400" b="1" dirty="0">
            <a:solidFill>
              <a:schemeClr val="tx2"/>
            </a:solidFill>
          </a:endParaRPr>
        </a:p>
      </dgm:t>
    </dgm:pt>
    <dgm:pt modelId="{92DCCFC5-BDB6-4BE6-9625-8AE640F68B67}" type="parTrans" cxnId="{17280CE8-FE99-4DD8-830D-5D3E8F495381}">
      <dgm:prSet/>
      <dgm:spPr/>
      <dgm:t>
        <a:bodyPr/>
        <a:lstStyle/>
        <a:p>
          <a:endParaRPr lang="el-GR" sz="1400">
            <a:solidFill>
              <a:schemeClr val="tx2"/>
            </a:solidFill>
          </a:endParaRPr>
        </a:p>
      </dgm:t>
    </dgm:pt>
    <dgm:pt modelId="{8ECA4C04-FD61-4700-8CA4-52AE754A59DE}" type="sibTrans" cxnId="{17280CE8-FE99-4DD8-830D-5D3E8F495381}">
      <dgm:prSet/>
      <dgm:spPr/>
      <dgm:t>
        <a:bodyPr/>
        <a:lstStyle/>
        <a:p>
          <a:endParaRPr lang="el-GR" sz="1400">
            <a:solidFill>
              <a:schemeClr val="tx2"/>
            </a:solidFill>
          </a:endParaRPr>
        </a:p>
      </dgm:t>
    </dgm:pt>
    <dgm:pt modelId="{E500127C-731F-436C-A9FB-760EDBA75738}" type="pres">
      <dgm:prSet presAssocID="{A074AFFE-3364-4649-A310-80F269534BEE}" presName="Name0" presStyleCnt="0">
        <dgm:presLayoutVars>
          <dgm:dir/>
          <dgm:resizeHandles val="exact"/>
        </dgm:presLayoutVars>
      </dgm:prSet>
      <dgm:spPr/>
      <dgm:t>
        <a:bodyPr/>
        <a:lstStyle/>
        <a:p>
          <a:endParaRPr lang="el-GR"/>
        </a:p>
      </dgm:t>
    </dgm:pt>
    <dgm:pt modelId="{689E622D-CCA1-4F9C-B5FE-F8B1C0FE7F24}" type="pres">
      <dgm:prSet presAssocID="{0843966F-0E9F-4D24-96DB-E23C946CA5AF}" presName="Name5" presStyleLbl="vennNode1" presStyleIdx="0" presStyleCnt="5">
        <dgm:presLayoutVars>
          <dgm:bulletEnabled val="1"/>
        </dgm:presLayoutVars>
      </dgm:prSet>
      <dgm:spPr/>
      <dgm:t>
        <a:bodyPr/>
        <a:lstStyle/>
        <a:p>
          <a:endParaRPr lang="el-GR"/>
        </a:p>
      </dgm:t>
    </dgm:pt>
    <dgm:pt modelId="{86C4E29E-7DD5-4F06-8D36-E0F03851D72A}" type="pres">
      <dgm:prSet presAssocID="{7E299311-4D3C-4586-8321-EF6EBE7A27E9}" presName="space" presStyleCnt="0"/>
      <dgm:spPr/>
      <dgm:t>
        <a:bodyPr/>
        <a:lstStyle/>
        <a:p>
          <a:endParaRPr lang="el-GR"/>
        </a:p>
      </dgm:t>
    </dgm:pt>
    <dgm:pt modelId="{F4FA6346-92E7-4FF9-833A-F1ACE3AF2C7B}" type="pres">
      <dgm:prSet presAssocID="{6DC84F26-DA9C-4714-9CF1-2C80749CCBCC}" presName="Name5" presStyleLbl="vennNode1" presStyleIdx="1" presStyleCnt="5">
        <dgm:presLayoutVars>
          <dgm:bulletEnabled val="1"/>
        </dgm:presLayoutVars>
      </dgm:prSet>
      <dgm:spPr/>
      <dgm:t>
        <a:bodyPr/>
        <a:lstStyle/>
        <a:p>
          <a:endParaRPr lang="el-GR"/>
        </a:p>
      </dgm:t>
    </dgm:pt>
    <dgm:pt modelId="{8F8AEE79-A932-482E-BB9E-26CEA063BBD6}" type="pres">
      <dgm:prSet presAssocID="{4A1C5BEA-84DD-47E1-934D-58D631CCC2C6}" presName="space" presStyleCnt="0"/>
      <dgm:spPr/>
      <dgm:t>
        <a:bodyPr/>
        <a:lstStyle/>
        <a:p>
          <a:endParaRPr lang="el-GR"/>
        </a:p>
      </dgm:t>
    </dgm:pt>
    <dgm:pt modelId="{FE1FAD29-5FEB-4D6F-A902-40CE91EC9B47}" type="pres">
      <dgm:prSet presAssocID="{E1593A07-47F6-43FD-93B3-0023BD1FA9EB}" presName="Name5" presStyleLbl="vennNode1" presStyleIdx="2" presStyleCnt="5">
        <dgm:presLayoutVars>
          <dgm:bulletEnabled val="1"/>
        </dgm:presLayoutVars>
      </dgm:prSet>
      <dgm:spPr/>
      <dgm:t>
        <a:bodyPr/>
        <a:lstStyle/>
        <a:p>
          <a:endParaRPr lang="el-GR"/>
        </a:p>
      </dgm:t>
    </dgm:pt>
    <dgm:pt modelId="{ACA87956-A3AD-4CE8-BB62-48610F331F60}" type="pres">
      <dgm:prSet presAssocID="{9DC9ADE9-ACF9-48B1-AAA7-45DE47FDD2C1}" presName="space" presStyleCnt="0"/>
      <dgm:spPr/>
      <dgm:t>
        <a:bodyPr/>
        <a:lstStyle/>
        <a:p>
          <a:endParaRPr lang="el-GR"/>
        </a:p>
      </dgm:t>
    </dgm:pt>
    <dgm:pt modelId="{77706808-71B5-4CAA-A76C-B6387A68F799}" type="pres">
      <dgm:prSet presAssocID="{5CB618A5-1595-4D76-B242-2DDBB9FE94CA}" presName="Name5" presStyleLbl="vennNode1" presStyleIdx="3" presStyleCnt="5">
        <dgm:presLayoutVars>
          <dgm:bulletEnabled val="1"/>
        </dgm:presLayoutVars>
      </dgm:prSet>
      <dgm:spPr/>
      <dgm:t>
        <a:bodyPr/>
        <a:lstStyle/>
        <a:p>
          <a:endParaRPr lang="el-GR"/>
        </a:p>
      </dgm:t>
    </dgm:pt>
    <dgm:pt modelId="{3F4A8DE5-C3E5-4A88-9150-58978DEF5A2F}" type="pres">
      <dgm:prSet presAssocID="{CCA92DF8-C123-406B-874F-446986E07721}" presName="space" presStyleCnt="0"/>
      <dgm:spPr/>
      <dgm:t>
        <a:bodyPr/>
        <a:lstStyle/>
        <a:p>
          <a:endParaRPr lang="el-GR"/>
        </a:p>
      </dgm:t>
    </dgm:pt>
    <dgm:pt modelId="{D287900B-6CDA-478A-B6A5-769062A677D5}" type="pres">
      <dgm:prSet presAssocID="{957FFD4C-254F-4C41-9899-AAA94CBF4B85}" presName="Name5" presStyleLbl="vennNode1" presStyleIdx="4" presStyleCnt="5">
        <dgm:presLayoutVars>
          <dgm:bulletEnabled val="1"/>
        </dgm:presLayoutVars>
      </dgm:prSet>
      <dgm:spPr/>
      <dgm:t>
        <a:bodyPr/>
        <a:lstStyle/>
        <a:p>
          <a:endParaRPr lang="el-GR"/>
        </a:p>
      </dgm:t>
    </dgm:pt>
  </dgm:ptLst>
  <dgm:cxnLst>
    <dgm:cxn modelId="{11292228-CC45-42A2-9D07-52327EC2FB5E}" srcId="{A074AFFE-3364-4649-A310-80F269534BEE}" destId="{6DC84F26-DA9C-4714-9CF1-2C80749CCBCC}" srcOrd="1" destOrd="0" parTransId="{04FDD08B-7C3A-4236-8ABF-0F85785DB06E}" sibTransId="{4A1C5BEA-84DD-47E1-934D-58D631CCC2C6}"/>
    <dgm:cxn modelId="{3624DE03-E0A3-4453-802F-641BE21A900A}" srcId="{A074AFFE-3364-4649-A310-80F269534BEE}" destId="{E1593A07-47F6-43FD-93B3-0023BD1FA9EB}" srcOrd="2" destOrd="0" parTransId="{0FC9B5DD-F765-47F6-B151-00E2DA66B137}" sibTransId="{9DC9ADE9-ACF9-48B1-AAA7-45DE47FDD2C1}"/>
    <dgm:cxn modelId="{2747AC74-7B05-4C92-AE36-D5CA8D0DE425}" type="presOf" srcId="{6DC84F26-DA9C-4714-9CF1-2C80749CCBCC}" destId="{F4FA6346-92E7-4FF9-833A-F1ACE3AF2C7B}" srcOrd="0" destOrd="0" presId="urn:microsoft.com/office/officeart/2005/8/layout/venn3"/>
    <dgm:cxn modelId="{AA41D093-0831-4962-A648-80BF0B6ED684}" srcId="{A074AFFE-3364-4649-A310-80F269534BEE}" destId="{0843966F-0E9F-4D24-96DB-E23C946CA5AF}" srcOrd="0" destOrd="0" parTransId="{6F4A10D1-9FFB-482F-B24A-D06A158881ED}" sibTransId="{7E299311-4D3C-4586-8321-EF6EBE7A27E9}"/>
    <dgm:cxn modelId="{17280CE8-FE99-4DD8-830D-5D3E8F495381}" srcId="{A074AFFE-3364-4649-A310-80F269534BEE}" destId="{957FFD4C-254F-4C41-9899-AAA94CBF4B85}" srcOrd="4" destOrd="0" parTransId="{92DCCFC5-BDB6-4BE6-9625-8AE640F68B67}" sibTransId="{8ECA4C04-FD61-4700-8CA4-52AE754A59DE}"/>
    <dgm:cxn modelId="{D87A9E6A-DE33-4534-BE07-BEB97CAE6F9A}" srcId="{A074AFFE-3364-4649-A310-80F269534BEE}" destId="{5CB618A5-1595-4D76-B242-2DDBB9FE94CA}" srcOrd="3" destOrd="0" parTransId="{71C788B9-BD39-4B1B-9C15-6823130D6F3C}" sibTransId="{CCA92DF8-C123-406B-874F-446986E07721}"/>
    <dgm:cxn modelId="{40C15913-4A8B-450F-92EE-AED417E6DF37}" type="presOf" srcId="{0843966F-0E9F-4D24-96DB-E23C946CA5AF}" destId="{689E622D-CCA1-4F9C-B5FE-F8B1C0FE7F24}" srcOrd="0" destOrd="0" presId="urn:microsoft.com/office/officeart/2005/8/layout/venn3"/>
    <dgm:cxn modelId="{AA088A76-1435-4F2C-8ECB-2B0B2FE997DA}" type="presOf" srcId="{A074AFFE-3364-4649-A310-80F269534BEE}" destId="{E500127C-731F-436C-A9FB-760EDBA75738}" srcOrd="0" destOrd="0" presId="urn:microsoft.com/office/officeart/2005/8/layout/venn3"/>
    <dgm:cxn modelId="{EB7CB85F-845D-4145-9E43-437BF36F4497}" type="presOf" srcId="{5CB618A5-1595-4D76-B242-2DDBB9FE94CA}" destId="{77706808-71B5-4CAA-A76C-B6387A68F799}" srcOrd="0" destOrd="0" presId="urn:microsoft.com/office/officeart/2005/8/layout/venn3"/>
    <dgm:cxn modelId="{D9BDED90-0BA1-491E-87E5-D5F2A8C09C8B}" type="presOf" srcId="{E1593A07-47F6-43FD-93B3-0023BD1FA9EB}" destId="{FE1FAD29-5FEB-4D6F-A902-40CE91EC9B47}" srcOrd="0" destOrd="0" presId="urn:microsoft.com/office/officeart/2005/8/layout/venn3"/>
    <dgm:cxn modelId="{6F343432-EB92-4D73-BA6F-A84E062838F5}" type="presOf" srcId="{957FFD4C-254F-4C41-9899-AAA94CBF4B85}" destId="{D287900B-6CDA-478A-B6A5-769062A677D5}" srcOrd="0" destOrd="0" presId="urn:microsoft.com/office/officeart/2005/8/layout/venn3"/>
    <dgm:cxn modelId="{439999AE-DC0A-4A89-83AD-545B646CFD87}" type="presParOf" srcId="{E500127C-731F-436C-A9FB-760EDBA75738}" destId="{689E622D-CCA1-4F9C-B5FE-F8B1C0FE7F24}" srcOrd="0" destOrd="0" presId="urn:microsoft.com/office/officeart/2005/8/layout/venn3"/>
    <dgm:cxn modelId="{F796E02A-504F-47CF-9380-F81DD02AE39C}" type="presParOf" srcId="{E500127C-731F-436C-A9FB-760EDBA75738}" destId="{86C4E29E-7DD5-4F06-8D36-E0F03851D72A}" srcOrd="1" destOrd="0" presId="urn:microsoft.com/office/officeart/2005/8/layout/venn3"/>
    <dgm:cxn modelId="{592B0740-3AC4-4ED8-95A2-56D5519A255A}" type="presParOf" srcId="{E500127C-731F-436C-A9FB-760EDBA75738}" destId="{F4FA6346-92E7-4FF9-833A-F1ACE3AF2C7B}" srcOrd="2" destOrd="0" presId="urn:microsoft.com/office/officeart/2005/8/layout/venn3"/>
    <dgm:cxn modelId="{2B189C4B-F7CA-4929-8D39-C0540CC9CED4}" type="presParOf" srcId="{E500127C-731F-436C-A9FB-760EDBA75738}" destId="{8F8AEE79-A932-482E-BB9E-26CEA063BBD6}" srcOrd="3" destOrd="0" presId="urn:microsoft.com/office/officeart/2005/8/layout/venn3"/>
    <dgm:cxn modelId="{57501617-6DD9-4FE9-BCCE-B2ED1A1487BC}" type="presParOf" srcId="{E500127C-731F-436C-A9FB-760EDBA75738}" destId="{FE1FAD29-5FEB-4D6F-A902-40CE91EC9B47}" srcOrd="4" destOrd="0" presId="urn:microsoft.com/office/officeart/2005/8/layout/venn3"/>
    <dgm:cxn modelId="{83C76CBE-3AA5-4A1E-9D19-8A9FF6A28249}" type="presParOf" srcId="{E500127C-731F-436C-A9FB-760EDBA75738}" destId="{ACA87956-A3AD-4CE8-BB62-48610F331F60}" srcOrd="5" destOrd="0" presId="urn:microsoft.com/office/officeart/2005/8/layout/venn3"/>
    <dgm:cxn modelId="{97720E3B-D391-43B2-9074-884A3CBA0726}" type="presParOf" srcId="{E500127C-731F-436C-A9FB-760EDBA75738}" destId="{77706808-71B5-4CAA-A76C-B6387A68F799}" srcOrd="6" destOrd="0" presId="urn:microsoft.com/office/officeart/2005/8/layout/venn3"/>
    <dgm:cxn modelId="{FA84FD71-160D-4698-9ACF-C18A11E051CA}" type="presParOf" srcId="{E500127C-731F-436C-A9FB-760EDBA75738}" destId="{3F4A8DE5-C3E5-4A88-9150-58978DEF5A2F}" srcOrd="7" destOrd="0" presId="urn:microsoft.com/office/officeart/2005/8/layout/venn3"/>
    <dgm:cxn modelId="{9E2D8A56-8402-4E35-A769-FC9ED34A2A1D}" type="presParOf" srcId="{E500127C-731F-436C-A9FB-760EDBA75738}" destId="{D287900B-6CDA-478A-B6A5-769062A677D5}"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48D6C0-DBA2-4713-AF85-AD60E35B0736}" type="doc">
      <dgm:prSet loTypeId="urn:microsoft.com/office/officeart/2005/8/layout/chevron1" loCatId="process" qsTypeId="urn:microsoft.com/office/officeart/2005/8/quickstyle/simple3" qsCatId="simple" csTypeId="urn:microsoft.com/office/officeart/2005/8/colors/accent1_2" csCatId="accent1" phldr="1"/>
      <dgm:spPr/>
    </dgm:pt>
    <dgm:pt modelId="{6D31C66D-AB0C-4648-90A7-759B8FED333F}">
      <dgm:prSet phldrT="[Text]" custT="1"/>
      <dgm:spPr/>
      <dgm:t>
        <a:bodyPr/>
        <a:lstStyle/>
        <a:p>
          <a:r>
            <a:rPr lang="el-GR" sz="1600" dirty="0" smtClean="0">
              <a:solidFill>
                <a:schemeClr val="tx2"/>
              </a:solidFill>
            </a:rPr>
            <a:t>Φορολογική Απαλλαγή</a:t>
          </a:r>
          <a:endParaRPr lang="el-GR" sz="1600" dirty="0">
            <a:solidFill>
              <a:schemeClr val="tx2"/>
            </a:solidFill>
          </a:endParaRPr>
        </a:p>
      </dgm:t>
    </dgm:pt>
    <dgm:pt modelId="{40E2D08D-3EF9-48F7-84DF-B292C7CBAD91}" type="parTrans" cxnId="{58790A03-9248-4EC8-B0A1-80EC79F00244}">
      <dgm:prSet/>
      <dgm:spPr/>
      <dgm:t>
        <a:bodyPr/>
        <a:lstStyle/>
        <a:p>
          <a:endParaRPr lang="el-GR" sz="1600">
            <a:solidFill>
              <a:schemeClr val="tx2"/>
            </a:solidFill>
          </a:endParaRPr>
        </a:p>
      </dgm:t>
    </dgm:pt>
    <dgm:pt modelId="{2AB5E3F4-2338-4690-9E6E-FC0CBBFA2542}" type="sibTrans" cxnId="{58790A03-9248-4EC8-B0A1-80EC79F00244}">
      <dgm:prSet/>
      <dgm:spPr/>
      <dgm:t>
        <a:bodyPr/>
        <a:lstStyle/>
        <a:p>
          <a:endParaRPr lang="el-GR" sz="1600">
            <a:solidFill>
              <a:schemeClr val="tx2"/>
            </a:solidFill>
          </a:endParaRPr>
        </a:p>
      </dgm:t>
    </dgm:pt>
    <dgm:pt modelId="{2D61FD27-E6E9-4B56-97B7-B4880B11D0DD}">
      <dgm:prSet phldrT="[Text]" custT="1"/>
      <dgm:spPr/>
      <dgm:t>
        <a:bodyPr/>
        <a:lstStyle/>
        <a:p>
          <a:r>
            <a:rPr lang="el-GR" sz="1600" dirty="0" smtClean="0">
              <a:solidFill>
                <a:schemeClr val="tx2"/>
              </a:solidFill>
            </a:rPr>
            <a:t>Επιχορήγηση</a:t>
          </a:r>
          <a:endParaRPr lang="el-GR" sz="1600" dirty="0">
            <a:solidFill>
              <a:schemeClr val="tx2"/>
            </a:solidFill>
          </a:endParaRPr>
        </a:p>
      </dgm:t>
    </dgm:pt>
    <dgm:pt modelId="{97440B38-E6D6-4F41-AE79-70DA054FBCCE}" type="parTrans" cxnId="{328BEA47-E7A8-45E2-B1DD-3115EB53EEB6}">
      <dgm:prSet/>
      <dgm:spPr/>
      <dgm:t>
        <a:bodyPr/>
        <a:lstStyle/>
        <a:p>
          <a:endParaRPr lang="el-GR" sz="1600">
            <a:solidFill>
              <a:schemeClr val="tx2"/>
            </a:solidFill>
          </a:endParaRPr>
        </a:p>
      </dgm:t>
    </dgm:pt>
    <dgm:pt modelId="{0DDB0D8B-7AE6-4C45-BF6A-B9223342B00E}" type="sibTrans" cxnId="{328BEA47-E7A8-45E2-B1DD-3115EB53EEB6}">
      <dgm:prSet/>
      <dgm:spPr/>
      <dgm:t>
        <a:bodyPr/>
        <a:lstStyle/>
        <a:p>
          <a:endParaRPr lang="el-GR" sz="1600">
            <a:solidFill>
              <a:schemeClr val="tx2"/>
            </a:solidFill>
          </a:endParaRPr>
        </a:p>
      </dgm:t>
    </dgm:pt>
    <dgm:pt modelId="{02CD1B81-52F1-4E50-A35D-5DDEE77EDA6D}">
      <dgm:prSet phldrT="[Text]" custT="1"/>
      <dgm:spPr/>
      <dgm:t>
        <a:bodyPr/>
        <a:lstStyle/>
        <a:p>
          <a:r>
            <a:rPr lang="el-GR" sz="1600" dirty="0" smtClean="0">
              <a:solidFill>
                <a:schemeClr val="tx2"/>
              </a:solidFill>
            </a:rPr>
            <a:t>Επιδότηση Χρηματοδοτικής Μίσθωσης</a:t>
          </a:r>
          <a:endParaRPr lang="el-GR" sz="1600" dirty="0">
            <a:solidFill>
              <a:schemeClr val="tx2"/>
            </a:solidFill>
          </a:endParaRPr>
        </a:p>
      </dgm:t>
    </dgm:pt>
    <dgm:pt modelId="{B1267F10-9C9E-41D5-8D18-6DB038244560}" type="parTrans" cxnId="{B92D4E1C-70CC-434D-BE3A-D3CB96D39D28}">
      <dgm:prSet/>
      <dgm:spPr/>
      <dgm:t>
        <a:bodyPr/>
        <a:lstStyle/>
        <a:p>
          <a:endParaRPr lang="el-GR" sz="1600">
            <a:solidFill>
              <a:schemeClr val="tx2"/>
            </a:solidFill>
          </a:endParaRPr>
        </a:p>
      </dgm:t>
    </dgm:pt>
    <dgm:pt modelId="{1FFA6814-08E8-4105-AB4E-FAC2E1BB0BBE}" type="sibTrans" cxnId="{B92D4E1C-70CC-434D-BE3A-D3CB96D39D28}">
      <dgm:prSet/>
      <dgm:spPr/>
      <dgm:t>
        <a:bodyPr/>
        <a:lstStyle/>
        <a:p>
          <a:endParaRPr lang="el-GR" sz="1600">
            <a:solidFill>
              <a:schemeClr val="tx2"/>
            </a:solidFill>
          </a:endParaRPr>
        </a:p>
      </dgm:t>
    </dgm:pt>
    <dgm:pt modelId="{4D557BDC-0C19-4271-B6CC-CF9D4775DBFD}" type="pres">
      <dgm:prSet presAssocID="{1C48D6C0-DBA2-4713-AF85-AD60E35B0736}" presName="Name0" presStyleCnt="0">
        <dgm:presLayoutVars>
          <dgm:dir/>
          <dgm:animLvl val="lvl"/>
          <dgm:resizeHandles val="exact"/>
        </dgm:presLayoutVars>
      </dgm:prSet>
      <dgm:spPr/>
    </dgm:pt>
    <dgm:pt modelId="{0F80F4A9-8D9A-44AC-80F6-792E233000EF}" type="pres">
      <dgm:prSet presAssocID="{6D31C66D-AB0C-4648-90A7-759B8FED333F}" presName="parTxOnly" presStyleLbl="node1" presStyleIdx="0" presStyleCnt="3">
        <dgm:presLayoutVars>
          <dgm:chMax val="0"/>
          <dgm:chPref val="0"/>
          <dgm:bulletEnabled val="1"/>
        </dgm:presLayoutVars>
      </dgm:prSet>
      <dgm:spPr/>
      <dgm:t>
        <a:bodyPr/>
        <a:lstStyle/>
        <a:p>
          <a:endParaRPr lang="el-GR"/>
        </a:p>
      </dgm:t>
    </dgm:pt>
    <dgm:pt modelId="{BEBF61B0-7A3C-4C5B-A143-CDE3036466E0}" type="pres">
      <dgm:prSet presAssocID="{2AB5E3F4-2338-4690-9E6E-FC0CBBFA2542}" presName="parTxOnlySpace" presStyleCnt="0"/>
      <dgm:spPr/>
    </dgm:pt>
    <dgm:pt modelId="{B5255CB5-96AC-480E-9EB2-980F90DF3573}" type="pres">
      <dgm:prSet presAssocID="{2D61FD27-E6E9-4B56-97B7-B4880B11D0DD}" presName="parTxOnly" presStyleLbl="node1" presStyleIdx="1" presStyleCnt="3">
        <dgm:presLayoutVars>
          <dgm:chMax val="0"/>
          <dgm:chPref val="0"/>
          <dgm:bulletEnabled val="1"/>
        </dgm:presLayoutVars>
      </dgm:prSet>
      <dgm:spPr/>
      <dgm:t>
        <a:bodyPr/>
        <a:lstStyle/>
        <a:p>
          <a:endParaRPr lang="el-GR"/>
        </a:p>
      </dgm:t>
    </dgm:pt>
    <dgm:pt modelId="{4B38FF98-EDDC-4951-8491-DCC4F49C2F03}" type="pres">
      <dgm:prSet presAssocID="{0DDB0D8B-7AE6-4C45-BF6A-B9223342B00E}" presName="parTxOnlySpace" presStyleCnt="0"/>
      <dgm:spPr/>
    </dgm:pt>
    <dgm:pt modelId="{9EB963D5-1594-4897-8607-B5C203F14C3B}" type="pres">
      <dgm:prSet presAssocID="{02CD1B81-52F1-4E50-A35D-5DDEE77EDA6D}" presName="parTxOnly" presStyleLbl="node1" presStyleIdx="2" presStyleCnt="3">
        <dgm:presLayoutVars>
          <dgm:chMax val="0"/>
          <dgm:chPref val="0"/>
          <dgm:bulletEnabled val="1"/>
        </dgm:presLayoutVars>
      </dgm:prSet>
      <dgm:spPr/>
      <dgm:t>
        <a:bodyPr/>
        <a:lstStyle/>
        <a:p>
          <a:endParaRPr lang="el-GR"/>
        </a:p>
      </dgm:t>
    </dgm:pt>
  </dgm:ptLst>
  <dgm:cxnLst>
    <dgm:cxn modelId="{B5DBDD5D-5218-42BF-9CBB-74553D09A47F}" type="presOf" srcId="{02CD1B81-52F1-4E50-A35D-5DDEE77EDA6D}" destId="{9EB963D5-1594-4897-8607-B5C203F14C3B}" srcOrd="0" destOrd="0" presId="urn:microsoft.com/office/officeart/2005/8/layout/chevron1"/>
    <dgm:cxn modelId="{356E628C-8213-4EA8-B831-094F222A8E34}" type="presOf" srcId="{6D31C66D-AB0C-4648-90A7-759B8FED333F}" destId="{0F80F4A9-8D9A-44AC-80F6-792E233000EF}" srcOrd="0" destOrd="0" presId="urn:microsoft.com/office/officeart/2005/8/layout/chevron1"/>
    <dgm:cxn modelId="{58790A03-9248-4EC8-B0A1-80EC79F00244}" srcId="{1C48D6C0-DBA2-4713-AF85-AD60E35B0736}" destId="{6D31C66D-AB0C-4648-90A7-759B8FED333F}" srcOrd="0" destOrd="0" parTransId="{40E2D08D-3EF9-48F7-84DF-B292C7CBAD91}" sibTransId="{2AB5E3F4-2338-4690-9E6E-FC0CBBFA2542}"/>
    <dgm:cxn modelId="{EB57098A-07EC-44F9-9E53-291DDFA92E99}" type="presOf" srcId="{2D61FD27-E6E9-4B56-97B7-B4880B11D0DD}" destId="{B5255CB5-96AC-480E-9EB2-980F90DF3573}" srcOrd="0" destOrd="0" presId="urn:microsoft.com/office/officeart/2005/8/layout/chevron1"/>
    <dgm:cxn modelId="{1946C182-F3B5-4D0D-87D7-4C54C4DCE3EA}" type="presOf" srcId="{1C48D6C0-DBA2-4713-AF85-AD60E35B0736}" destId="{4D557BDC-0C19-4271-B6CC-CF9D4775DBFD}" srcOrd="0" destOrd="0" presId="urn:microsoft.com/office/officeart/2005/8/layout/chevron1"/>
    <dgm:cxn modelId="{328BEA47-E7A8-45E2-B1DD-3115EB53EEB6}" srcId="{1C48D6C0-DBA2-4713-AF85-AD60E35B0736}" destId="{2D61FD27-E6E9-4B56-97B7-B4880B11D0DD}" srcOrd="1" destOrd="0" parTransId="{97440B38-E6D6-4F41-AE79-70DA054FBCCE}" sibTransId="{0DDB0D8B-7AE6-4C45-BF6A-B9223342B00E}"/>
    <dgm:cxn modelId="{B92D4E1C-70CC-434D-BE3A-D3CB96D39D28}" srcId="{1C48D6C0-DBA2-4713-AF85-AD60E35B0736}" destId="{02CD1B81-52F1-4E50-A35D-5DDEE77EDA6D}" srcOrd="2" destOrd="0" parTransId="{B1267F10-9C9E-41D5-8D18-6DB038244560}" sibTransId="{1FFA6814-08E8-4105-AB4E-FAC2E1BB0BBE}"/>
    <dgm:cxn modelId="{85B9E115-0485-4BDD-BAC3-23FC95CD1C9A}" type="presParOf" srcId="{4D557BDC-0C19-4271-B6CC-CF9D4775DBFD}" destId="{0F80F4A9-8D9A-44AC-80F6-792E233000EF}" srcOrd="0" destOrd="0" presId="urn:microsoft.com/office/officeart/2005/8/layout/chevron1"/>
    <dgm:cxn modelId="{FA22BA03-3CA0-46A4-B8F7-29F345ADD15C}" type="presParOf" srcId="{4D557BDC-0C19-4271-B6CC-CF9D4775DBFD}" destId="{BEBF61B0-7A3C-4C5B-A143-CDE3036466E0}" srcOrd="1" destOrd="0" presId="urn:microsoft.com/office/officeart/2005/8/layout/chevron1"/>
    <dgm:cxn modelId="{610DC9E9-37A0-4600-BF6C-926E827118B1}" type="presParOf" srcId="{4D557BDC-0C19-4271-B6CC-CF9D4775DBFD}" destId="{B5255CB5-96AC-480E-9EB2-980F90DF3573}" srcOrd="2" destOrd="0" presId="urn:microsoft.com/office/officeart/2005/8/layout/chevron1"/>
    <dgm:cxn modelId="{29F0797E-BB68-43BD-843B-A5C64DD0AAFA}" type="presParOf" srcId="{4D557BDC-0C19-4271-B6CC-CF9D4775DBFD}" destId="{4B38FF98-EDDC-4951-8491-DCC4F49C2F03}" srcOrd="3" destOrd="0" presId="urn:microsoft.com/office/officeart/2005/8/layout/chevron1"/>
    <dgm:cxn modelId="{A6F2DA7A-25D6-4C97-9B41-D4DECA89FB9C}" type="presParOf" srcId="{4D557BDC-0C19-4271-B6CC-CF9D4775DBFD}" destId="{9EB963D5-1594-4897-8607-B5C203F14C3B}"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48D6C0-DBA2-4713-AF85-AD60E35B0736}" type="doc">
      <dgm:prSet loTypeId="urn:microsoft.com/office/officeart/2005/8/layout/chevron1" loCatId="process" qsTypeId="urn:microsoft.com/office/officeart/2005/8/quickstyle/simple3" qsCatId="simple" csTypeId="urn:microsoft.com/office/officeart/2005/8/colors/accent1_2" csCatId="accent1" phldr="1"/>
      <dgm:spPr/>
    </dgm:pt>
    <dgm:pt modelId="{6D31C66D-AB0C-4648-90A7-759B8FED333F}">
      <dgm:prSet phldrT="[Text]" custT="1"/>
      <dgm:spPr/>
      <dgm:t>
        <a:bodyPr/>
        <a:lstStyle/>
        <a:p>
          <a:r>
            <a:rPr lang="el-GR" sz="1600" dirty="0" smtClean="0">
              <a:solidFill>
                <a:schemeClr val="tx2"/>
              </a:solidFill>
            </a:rPr>
            <a:t>Επιδότηση Κόστους Δημιουργούμενης Απασχόλησης</a:t>
          </a:r>
          <a:endParaRPr lang="el-GR" sz="1600" dirty="0">
            <a:solidFill>
              <a:schemeClr val="tx2"/>
            </a:solidFill>
          </a:endParaRPr>
        </a:p>
      </dgm:t>
    </dgm:pt>
    <dgm:pt modelId="{40E2D08D-3EF9-48F7-84DF-B292C7CBAD91}" type="parTrans" cxnId="{58790A03-9248-4EC8-B0A1-80EC79F00244}">
      <dgm:prSet/>
      <dgm:spPr/>
      <dgm:t>
        <a:bodyPr/>
        <a:lstStyle/>
        <a:p>
          <a:endParaRPr lang="el-GR" sz="1600">
            <a:solidFill>
              <a:schemeClr val="tx2"/>
            </a:solidFill>
          </a:endParaRPr>
        </a:p>
      </dgm:t>
    </dgm:pt>
    <dgm:pt modelId="{2AB5E3F4-2338-4690-9E6E-FC0CBBFA2542}" type="sibTrans" cxnId="{58790A03-9248-4EC8-B0A1-80EC79F00244}">
      <dgm:prSet/>
      <dgm:spPr/>
      <dgm:t>
        <a:bodyPr/>
        <a:lstStyle/>
        <a:p>
          <a:endParaRPr lang="el-GR" sz="1600">
            <a:solidFill>
              <a:schemeClr val="tx2"/>
            </a:solidFill>
          </a:endParaRPr>
        </a:p>
      </dgm:t>
    </dgm:pt>
    <dgm:pt modelId="{2D61FD27-E6E9-4B56-97B7-B4880B11D0DD}">
      <dgm:prSet phldrT="[Text]" custT="1"/>
      <dgm:spPr/>
      <dgm:t>
        <a:bodyPr/>
        <a:lstStyle/>
        <a:p>
          <a:r>
            <a:rPr lang="el-GR" sz="1600" dirty="0" smtClean="0">
              <a:solidFill>
                <a:schemeClr val="tx2"/>
              </a:solidFill>
            </a:rPr>
            <a:t>Σταθεροποίηση Συντελεστή Φορολογίας Εισοδήματος</a:t>
          </a:r>
          <a:endParaRPr lang="el-GR" sz="1600" dirty="0">
            <a:solidFill>
              <a:schemeClr val="tx2"/>
            </a:solidFill>
          </a:endParaRPr>
        </a:p>
      </dgm:t>
    </dgm:pt>
    <dgm:pt modelId="{97440B38-E6D6-4F41-AE79-70DA054FBCCE}" type="parTrans" cxnId="{328BEA47-E7A8-45E2-B1DD-3115EB53EEB6}">
      <dgm:prSet/>
      <dgm:spPr/>
      <dgm:t>
        <a:bodyPr/>
        <a:lstStyle/>
        <a:p>
          <a:endParaRPr lang="el-GR" sz="1600">
            <a:solidFill>
              <a:schemeClr val="tx2"/>
            </a:solidFill>
          </a:endParaRPr>
        </a:p>
      </dgm:t>
    </dgm:pt>
    <dgm:pt modelId="{0DDB0D8B-7AE6-4C45-BF6A-B9223342B00E}" type="sibTrans" cxnId="{328BEA47-E7A8-45E2-B1DD-3115EB53EEB6}">
      <dgm:prSet/>
      <dgm:spPr/>
      <dgm:t>
        <a:bodyPr/>
        <a:lstStyle/>
        <a:p>
          <a:endParaRPr lang="el-GR" sz="1600">
            <a:solidFill>
              <a:schemeClr val="tx2"/>
            </a:solidFill>
          </a:endParaRPr>
        </a:p>
      </dgm:t>
    </dgm:pt>
    <dgm:pt modelId="{02CD1B81-52F1-4E50-A35D-5DDEE77EDA6D}">
      <dgm:prSet phldrT="[Text]" custT="1"/>
      <dgm:spPr/>
      <dgm:t>
        <a:bodyPr/>
        <a:lstStyle/>
        <a:p>
          <a:r>
            <a:rPr lang="el-GR" sz="1600" dirty="0" smtClean="0">
              <a:solidFill>
                <a:schemeClr val="tx2"/>
              </a:solidFill>
            </a:rPr>
            <a:t>Χρηματοδότηση Επιχειρηματικού Κινδύνου μέσω Ταμείου Συμμετοχών</a:t>
          </a:r>
          <a:endParaRPr lang="el-GR" sz="1600" dirty="0">
            <a:solidFill>
              <a:schemeClr val="tx2"/>
            </a:solidFill>
          </a:endParaRPr>
        </a:p>
      </dgm:t>
    </dgm:pt>
    <dgm:pt modelId="{B1267F10-9C9E-41D5-8D18-6DB038244560}" type="parTrans" cxnId="{B92D4E1C-70CC-434D-BE3A-D3CB96D39D28}">
      <dgm:prSet/>
      <dgm:spPr/>
      <dgm:t>
        <a:bodyPr/>
        <a:lstStyle/>
        <a:p>
          <a:endParaRPr lang="el-GR" sz="1600">
            <a:solidFill>
              <a:schemeClr val="tx2"/>
            </a:solidFill>
          </a:endParaRPr>
        </a:p>
      </dgm:t>
    </dgm:pt>
    <dgm:pt modelId="{1FFA6814-08E8-4105-AB4E-FAC2E1BB0BBE}" type="sibTrans" cxnId="{B92D4E1C-70CC-434D-BE3A-D3CB96D39D28}">
      <dgm:prSet/>
      <dgm:spPr/>
      <dgm:t>
        <a:bodyPr/>
        <a:lstStyle/>
        <a:p>
          <a:endParaRPr lang="el-GR" sz="1600">
            <a:solidFill>
              <a:schemeClr val="tx2"/>
            </a:solidFill>
          </a:endParaRPr>
        </a:p>
      </dgm:t>
    </dgm:pt>
    <dgm:pt modelId="{4D557BDC-0C19-4271-B6CC-CF9D4775DBFD}" type="pres">
      <dgm:prSet presAssocID="{1C48D6C0-DBA2-4713-AF85-AD60E35B0736}" presName="Name0" presStyleCnt="0">
        <dgm:presLayoutVars>
          <dgm:dir/>
          <dgm:animLvl val="lvl"/>
          <dgm:resizeHandles val="exact"/>
        </dgm:presLayoutVars>
      </dgm:prSet>
      <dgm:spPr/>
    </dgm:pt>
    <dgm:pt modelId="{0F80F4A9-8D9A-44AC-80F6-792E233000EF}" type="pres">
      <dgm:prSet presAssocID="{6D31C66D-AB0C-4648-90A7-759B8FED333F}" presName="parTxOnly" presStyleLbl="node1" presStyleIdx="0" presStyleCnt="3" custLinFactY="-40919" custLinFactNeighborX="-71332" custLinFactNeighborY="-100000">
        <dgm:presLayoutVars>
          <dgm:chMax val="0"/>
          <dgm:chPref val="0"/>
          <dgm:bulletEnabled val="1"/>
        </dgm:presLayoutVars>
      </dgm:prSet>
      <dgm:spPr/>
      <dgm:t>
        <a:bodyPr/>
        <a:lstStyle/>
        <a:p>
          <a:endParaRPr lang="el-GR"/>
        </a:p>
      </dgm:t>
    </dgm:pt>
    <dgm:pt modelId="{BEBF61B0-7A3C-4C5B-A143-CDE3036466E0}" type="pres">
      <dgm:prSet presAssocID="{2AB5E3F4-2338-4690-9E6E-FC0CBBFA2542}" presName="parTxOnlySpace" presStyleCnt="0"/>
      <dgm:spPr/>
    </dgm:pt>
    <dgm:pt modelId="{B5255CB5-96AC-480E-9EB2-980F90DF3573}" type="pres">
      <dgm:prSet presAssocID="{2D61FD27-E6E9-4B56-97B7-B4880B11D0DD}" presName="parTxOnly" presStyleLbl="node1" presStyleIdx="1" presStyleCnt="3" custLinFactY="-8769" custLinFactNeighborX="-49956" custLinFactNeighborY="-100000">
        <dgm:presLayoutVars>
          <dgm:chMax val="0"/>
          <dgm:chPref val="0"/>
          <dgm:bulletEnabled val="1"/>
        </dgm:presLayoutVars>
      </dgm:prSet>
      <dgm:spPr/>
      <dgm:t>
        <a:bodyPr/>
        <a:lstStyle/>
        <a:p>
          <a:endParaRPr lang="el-GR"/>
        </a:p>
      </dgm:t>
    </dgm:pt>
    <dgm:pt modelId="{4B38FF98-EDDC-4951-8491-DCC4F49C2F03}" type="pres">
      <dgm:prSet presAssocID="{0DDB0D8B-7AE6-4C45-BF6A-B9223342B00E}" presName="parTxOnlySpace" presStyleCnt="0"/>
      <dgm:spPr/>
    </dgm:pt>
    <dgm:pt modelId="{9EB963D5-1594-4897-8607-B5C203F14C3B}" type="pres">
      <dgm:prSet presAssocID="{02CD1B81-52F1-4E50-A35D-5DDEE77EDA6D}" presName="parTxOnly" presStyleLbl="node1" presStyleIdx="2" presStyleCnt="3" custScaleX="128735" custLinFactX="-811" custLinFactY="-8769" custLinFactNeighborX="-100000" custLinFactNeighborY="-100000">
        <dgm:presLayoutVars>
          <dgm:chMax val="0"/>
          <dgm:chPref val="0"/>
          <dgm:bulletEnabled val="1"/>
        </dgm:presLayoutVars>
      </dgm:prSet>
      <dgm:spPr/>
      <dgm:t>
        <a:bodyPr/>
        <a:lstStyle/>
        <a:p>
          <a:endParaRPr lang="el-GR"/>
        </a:p>
      </dgm:t>
    </dgm:pt>
  </dgm:ptLst>
  <dgm:cxnLst>
    <dgm:cxn modelId="{58790A03-9248-4EC8-B0A1-80EC79F00244}" srcId="{1C48D6C0-DBA2-4713-AF85-AD60E35B0736}" destId="{6D31C66D-AB0C-4648-90A7-759B8FED333F}" srcOrd="0" destOrd="0" parTransId="{40E2D08D-3EF9-48F7-84DF-B292C7CBAD91}" sibTransId="{2AB5E3F4-2338-4690-9E6E-FC0CBBFA2542}"/>
    <dgm:cxn modelId="{3EFF25D1-E975-4CD5-9CCA-5C8EDACD111C}" type="presOf" srcId="{02CD1B81-52F1-4E50-A35D-5DDEE77EDA6D}" destId="{9EB963D5-1594-4897-8607-B5C203F14C3B}" srcOrd="0" destOrd="0" presId="urn:microsoft.com/office/officeart/2005/8/layout/chevron1"/>
    <dgm:cxn modelId="{328BEA47-E7A8-45E2-B1DD-3115EB53EEB6}" srcId="{1C48D6C0-DBA2-4713-AF85-AD60E35B0736}" destId="{2D61FD27-E6E9-4B56-97B7-B4880B11D0DD}" srcOrd="1" destOrd="0" parTransId="{97440B38-E6D6-4F41-AE79-70DA054FBCCE}" sibTransId="{0DDB0D8B-7AE6-4C45-BF6A-B9223342B00E}"/>
    <dgm:cxn modelId="{3587B99E-A1CD-4D36-B487-2C5350FF3563}" type="presOf" srcId="{2D61FD27-E6E9-4B56-97B7-B4880B11D0DD}" destId="{B5255CB5-96AC-480E-9EB2-980F90DF3573}" srcOrd="0" destOrd="0" presId="urn:microsoft.com/office/officeart/2005/8/layout/chevron1"/>
    <dgm:cxn modelId="{5DCF281C-EBE3-42E2-A810-1A933D960B09}" type="presOf" srcId="{6D31C66D-AB0C-4648-90A7-759B8FED333F}" destId="{0F80F4A9-8D9A-44AC-80F6-792E233000EF}" srcOrd="0" destOrd="0" presId="urn:microsoft.com/office/officeart/2005/8/layout/chevron1"/>
    <dgm:cxn modelId="{D7A59DD1-8D00-4584-9F1D-C16AF9A66F98}" type="presOf" srcId="{1C48D6C0-DBA2-4713-AF85-AD60E35B0736}" destId="{4D557BDC-0C19-4271-B6CC-CF9D4775DBFD}" srcOrd="0" destOrd="0" presId="urn:microsoft.com/office/officeart/2005/8/layout/chevron1"/>
    <dgm:cxn modelId="{B92D4E1C-70CC-434D-BE3A-D3CB96D39D28}" srcId="{1C48D6C0-DBA2-4713-AF85-AD60E35B0736}" destId="{02CD1B81-52F1-4E50-A35D-5DDEE77EDA6D}" srcOrd="2" destOrd="0" parTransId="{B1267F10-9C9E-41D5-8D18-6DB038244560}" sibTransId="{1FFA6814-08E8-4105-AB4E-FAC2E1BB0BBE}"/>
    <dgm:cxn modelId="{EEFFEB3A-A41E-49DB-BC4F-D31F34109FF3}" type="presParOf" srcId="{4D557BDC-0C19-4271-B6CC-CF9D4775DBFD}" destId="{0F80F4A9-8D9A-44AC-80F6-792E233000EF}" srcOrd="0" destOrd="0" presId="urn:microsoft.com/office/officeart/2005/8/layout/chevron1"/>
    <dgm:cxn modelId="{710D3732-829C-47B6-9609-4AA4CDD20021}" type="presParOf" srcId="{4D557BDC-0C19-4271-B6CC-CF9D4775DBFD}" destId="{BEBF61B0-7A3C-4C5B-A143-CDE3036466E0}" srcOrd="1" destOrd="0" presId="urn:microsoft.com/office/officeart/2005/8/layout/chevron1"/>
    <dgm:cxn modelId="{A3F4789C-8E28-4FF9-8558-C09AF6B2EDD3}" type="presParOf" srcId="{4D557BDC-0C19-4271-B6CC-CF9D4775DBFD}" destId="{B5255CB5-96AC-480E-9EB2-980F90DF3573}" srcOrd="2" destOrd="0" presId="urn:microsoft.com/office/officeart/2005/8/layout/chevron1"/>
    <dgm:cxn modelId="{94C2C17D-0447-4F42-A7EC-5777F9B19E87}" type="presParOf" srcId="{4D557BDC-0C19-4271-B6CC-CF9D4775DBFD}" destId="{4B38FF98-EDDC-4951-8491-DCC4F49C2F03}" srcOrd="3" destOrd="0" presId="urn:microsoft.com/office/officeart/2005/8/layout/chevron1"/>
    <dgm:cxn modelId="{13DDC9CF-54A7-439F-A0A6-D3DEF8A72A26}" type="presParOf" srcId="{4D557BDC-0C19-4271-B6CC-CF9D4775DBFD}" destId="{9EB963D5-1594-4897-8607-B5C203F14C3B}"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97C44-3427-4229-86B2-3B5AC7C40366}" type="datetimeFigureOut">
              <a:rPr lang="el-GR" smtClean="0"/>
              <a:pPr/>
              <a:t>29/11/2016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17216-AB8A-4D7E-82B3-736D258972C6}" type="slidenum">
              <a:rPr lang="el-GR" smtClean="0"/>
              <a:pPr/>
              <a:t>‹#›</a:t>
            </a:fld>
            <a:endParaRPr lang="el-GR"/>
          </a:p>
        </p:txBody>
      </p:sp>
    </p:spTree>
    <p:extLst>
      <p:ext uri="{BB962C8B-B14F-4D97-AF65-F5344CB8AC3E}">
        <p14:creationId xmlns:p14="http://schemas.microsoft.com/office/powerpoint/2010/main" val="182045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9617216-AB8A-4D7E-82B3-736D258972C6}" type="slidenum">
              <a:rPr lang="el-GR" smtClean="0"/>
              <a:pPr/>
              <a:t>36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9617216-AB8A-4D7E-82B3-736D258972C6}" type="slidenum">
              <a:rPr lang="el-GR" smtClean="0"/>
              <a:pPr/>
              <a:t>66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9617216-AB8A-4D7E-82B3-736D258972C6}" type="slidenum">
              <a:rPr lang="el-GR" smtClean="0"/>
              <a:pPr/>
              <a:t>67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9617216-AB8A-4D7E-82B3-736D258972C6}" type="slidenum">
              <a:rPr lang="el-GR" smtClean="0"/>
              <a:pPr/>
              <a:t>68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9617216-AB8A-4D7E-82B3-736D258972C6}" type="slidenum">
              <a:rPr lang="el-GR" smtClean="0"/>
              <a:pPr/>
              <a:t>69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9617216-AB8A-4D7E-82B3-736D258972C6}" type="slidenum">
              <a:rPr lang="el-GR" smtClean="0"/>
              <a:pPr/>
              <a:t>70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3AE1D5A-3092-4EEE-BDC6-E7C3DE4AEC76}" type="datetime1">
              <a:rPr lang="el-GR" smtClean="0"/>
              <a:t>29/11/2016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6380F71-CA33-45E2-B39A-F848DB61EF17}" type="datetime1">
              <a:rPr lang="el-GR" smtClean="0"/>
              <a:t>29/11/2016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56F9CF6-BBB9-46FD-A9BA-24FD5ABDED7B}" type="datetime1">
              <a:rPr lang="el-GR" smtClean="0"/>
              <a:t>29/11/2016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5054A3B-20A3-4159-9B93-F939ACB3AF92}" type="datetime1">
              <a:rPr lang="el-GR" smtClean="0"/>
              <a:t>29/11/2016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88816-DB77-4473-AED8-4D7E9A51F2B7}" type="datetime1">
              <a:rPr lang="el-GR" smtClean="0"/>
              <a:t>29/11/2016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00A6A6A-0801-4F77-B61F-FA788EB77008}" type="datetime1">
              <a:rPr lang="el-GR" smtClean="0"/>
              <a:t>29/11/2016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65CD528-A302-46DE-AD4D-3CA4E31457E0}" type="datetime1">
              <a:rPr lang="el-GR" smtClean="0"/>
              <a:t>29/11/2016</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72B0949-B073-4746-A22A-339CC6724257}" type="datetime1">
              <a:rPr lang="el-GR" smtClean="0"/>
              <a:t>29/11/2016</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C2B14-D3CC-4D78-BCA5-C21AB94B0C65}" type="datetime1">
              <a:rPr lang="el-GR" smtClean="0"/>
              <a:t>29/11/2016</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0678A-EE1F-4279-99E6-AEA9705AFBB3}" type="datetime1">
              <a:rPr lang="el-GR" smtClean="0"/>
              <a:t>29/11/2016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9CC35A-0EA2-41B3-A973-E9A1BAD43CBB}" type="datetime1">
              <a:rPr lang="el-GR" smtClean="0"/>
              <a:t>29/11/2016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EAB54840-3CCE-4CAC-B1D1-A4AC2E3B156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accent1">
                <a:tint val="44500"/>
                <a:satMod val="160000"/>
              </a:schemeClr>
            </a:gs>
            <a:gs pos="100000">
              <a:schemeClr val="accent1">
                <a:tint val="23500"/>
                <a:satMod val="16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97238-BD33-4C9B-AD5A-AA8A65FFE8EC}" type="datetime1">
              <a:rPr lang="el-GR" smtClean="0"/>
              <a:t>29/11/2016</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54840-3CCE-4CAC-B1D1-A4AC2E3B156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chart" Target="../charts/char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chart" Target="../charts/char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chart" Target="../charts/char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4.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1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6.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17.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 Id="rId5" Type="http://schemas.openxmlformats.org/officeDocument/2006/relationships/image" Target="../media/image2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 Id="rId5" Type="http://schemas.openxmlformats.org/officeDocument/2006/relationships/image" Target="../media/image21.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 Id="rId5" Type="http://schemas.openxmlformats.org/officeDocument/2006/relationships/image" Target="../media/image22.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5.xml"/><Relationship Id="rId6" Type="http://schemas.openxmlformats.org/officeDocument/2006/relationships/hyperlink" Target="http://www.businessangelsgreece.gr/" TargetMode="External"/><Relationship Id="rId5"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6.xml"/><Relationship Id="rId5" Type="http://schemas.openxmlformats.org/officeDocument/2006/relationships/image" Target="../media/image23.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 Id="rId6" Type="http://schemas.openxmlformats.org/officeDocument/2006/relationships/hyperlink" Target="http://en.hvca.gr/" TargetMode="External"/><Relationship Id="rId5" Type="http://schemas.openxmlformats.org/officeDocument/2006/relationships/image" Target="../media/image24.jpe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2.xml"/><Relationship Id="rId5" Type="http://schemas.openxmlformats.org/officeDocument/2006/relationships/image" Target="../media/image25.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4.xml"/><Relationship Id="rId5" Type="http://schemas.openxmlformats.org/officeDocument/2006/relationships/image" Target="../media/image26.jpe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4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6.xml"/><Relationship Id="rId6" Type="http://schemas.openxmlformats.org/officeDocument/2006/relationships/hyperlink" Target="http://www.espa.gr/" TargetMode="External"/><Relationship Id="rId5" Type="http://schemas.openxmlformats.org/officeDocument/2006/relationships/image" Target="../media/image27.jpe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7.xml"/><Relationship Id="rId5" Type="http://schemas.openxmlformats.org/officeDocument/2006/relationships/chart" Target="../charts/chart4.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9.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9.xml"/><Relationship Id="rId5" Type="http://schemas.openxmlformats.org/officeDocument/2006/relationships/image" Target="../media/image28.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50.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2.xml"/><Relationship Id="rId14" Type="http://schemas.microsoft.com/office/2007/relationships/diagramDrawing" Target="../diagrams/drawing3.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hemeOverride" Target="../theme/themeOverride5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hemeOverride" Target="../theme/themeOverride5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3.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7.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hemeOverride" Target="../theme/themeOverride5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0.jpe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themeOverride" Target="../theme/themeOverride59.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0.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1.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slideLayout" Target="../slideLayouts/slideLayout2.xml"/><Relationship Id="rId1" Type="http://schemas.openxmlformats.org/officeDocument/2006/relationships/themeOverride" Target="../theme/themeOverride62.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0"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8.xml"/><Relationship Id="rId14" Type="http://schemas.microsoft.com/office/2007/relationships/diagramDrawing" Target="../diagrams/drawing9.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3.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4.xml"/><Relationship Id="rId5" Type="http://schemas.openxmlformats.org/officeDocument/2006/relationships/image" Target="../media/image29.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65.xml"/><Relationship Id="rId5" Type="http://schemas.openxmlformats.org/officeDocument/2006/relationships/image" Target="../media/image4.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6.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67.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8.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1.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9.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0.xml"/><Relationship Id="rId5" Type="http://schemas.openxmlformats.org/officeDocument/2006/relationships/image" Target="../media/image34.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1.xml"/><Relationship Id="rId5" Type="http://schemas.openxmlformats.org/officeDocument/2006/relationships/image" Target="../media/image35.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2.xml"/><Relationship Id="rId5" Type="http://schemas.openxmlformats.org/officeDocument/2006/relationships/image" Target="../media/image36.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3.xml"/><Relationship Id="rId5" Type="http://schemas.openxmlformats.org/officeDocument/2006/relationships/image" Target="../media/image37.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4.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5.xml"/><Relationship Id="rId5" Type="http://schemas.openxmlformats.org/officeDocument/2006/relationships/image" Target="../media/image38.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6.xml"/><Relationship Id="rId5" Type="http://schemas.openxmlformats.org/officeDocument/2006/relationships/image" Target="../media/image39.jpe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hemeOverride" Target="../theme/themeOverride7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4.png"/><Relationship Id="rId9" Type="http://schemas.microsoft.com/office/2007/relationships/diagramDrawing" Target="../diagrams/drawing10.xml"/></Relationships>
</file>

<file path=ppt/slides/_rels/slide7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png"/><Relationship Id="rId7" Type="http://schemas.openxmlformats.org/officeDocument/2006/relationships/diagramQuickStyle" Target="../diagrams/quickStyle11.xml"/><Relationship Id="rId2" Type="http://schemas.openxmlformats.org/officeDocument/2006/relationships/slideLayout" Target="../slideLayouts/slideLayout2.xml"/><Relationship Id="rId1" Type="http://schemas.openxmlformats.org/officeDocument/2006/relationships/themeOverride" Target="../theme/themeOverride78.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png"/><Relationship Id="rId9" Type="http://schemas.microsoft.com/office/2007/relationships/diagramDrawing" Target="../diagrams/drawing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2.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9.xml"/><Relationship Id="rId5" Type="http://schemas.openxmlformats.org/officeDocument/2006/relationships/image" Target="../media/image40.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png"/><Relationship Id="rId7" Type="http://schemas.openxmlformats.org/officeDocument/2006/relationships/diagramQuickStyle" Target="../diagrams/quickStyle12.xml"/><Relationship Id="rId2" Type="http://schemas.openxmlformats.org/officeDocument/2006/relationships/slideLayout" Target="../slideLayouts/slideLayout2.xml"/><Relationship Id="rId1" Type="http://schemas.openxmlformats.org/officeDocument/2006/relationships/themeOverride" Target="../theme/themeOverride80.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4.png"/><Relationship Id="rId9" Type="http://schemas.microsoft.com/office/2007/relationships/diagramDrawing" Target="../diagrams/drawing1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hemeOverride" Target="../theme/themeOverride8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hemeOverride" Target="../theme/themeOverride8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3.xml"/><Relationship Id="rId5" Type="http://schemas.openxmlformats.org/officeDocument/2006/relationships/image" Target="../media/image47.pn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4.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5.xml"/></Relationships>
</file>

<file path=ppt/slides/_rels/slide87.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openxmlformats.org/officeDocument/2006/relationships/slideLayout" Target="../slideLayouts/slideLayout2.xml"/><Relationship Id="rId1" Type="http://schemas.openxmlformats.org/officeDocument/2006/relationships/themeOverride" Target="../theme/themeOverride86.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48.png"/><Relationship Id="rId4" Type="http://schemas.openxmlformats.org/officeDocument/2006/relationships/image" Target="../media/image4.png"/><Relationship Id="rId9" Type="http://schemas.microsoft.com/office/2007/relationships/diagramDrawing" Target="../diagrams/drawing13.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7.xml"/><Relationship Id="rId5" Type="http://schemas.openxmlformats.org/officeDocument/2006/relationships/image" Target="../media/image49.pn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9.xml"/><Relationship Id="rId5" Type="http://schemas.openxmlformats.org/officeDocument/2006/relationships/image" Target="../media/image50.png"/><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0.xml"/><Relationship Id="rId5" Type="http://schemas.openxmlformats.org/officeDocument/2006/relationships/image" Target="../media/image51.emf"/><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1.xml"/><Relationship Id="rId5" Type="http://schemas.openxmlformats.org/officeDocument/2006/relationships/image" Target="../media/image52.png"/><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2.xml"/><Relationship Id="rId5" Type="http://schemas.openxmlformats.org/officeDocument/2006/relationships/image" Target="../media/image53.png"/><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3.xml"/><Relationship Id="rId5" Type="http://schemas.openxmlformats.org/officeDocument/2006/relationships/image" Target="../media/image54.png"/><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4.xml"/><Relationship Id="rId5" Type="http://schemas.openxmlformats.org/officeDocument/2006/relationships/image" Target="../media/image5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TextBox 8"/>
          <p:cNvSpPr txBox="1"/>
          <p:nvPr/>
        </p:nvSpPr>
        <p:spPr>
          <a:xfrm>
            <a:off x="0" y="3308791"/>
            <a:ext cx="9144000" cy="1200329"/>
          </a:xfrm>
          <a:prstGeom prst="rect">
            <a:avLst/>
          </a:prstGeom>
          <a:noFill/>
        </p:spPr>
        <p:txBody>
          <a:bodyPr wrap="square" rtlCol="0">
            <a:spAutoFit/>
          </a:bodyPr>
          <a:lstStyle/>
          <a:p>
            <a:pPr algn="ctr"/>
            <a:r>
              <a:rPr lang="el-GR" sz="3600" b="1" dirty="0" smtClean="0">
                <a:solidFill>
                  <a:srgbClr val="000066"/>
                </a:solidFill>
                <a:effectLst>
                  <a:outerShdw blurRad="38100" dist="38100" dir="2700000" algn="tl">
                    <a:srgbClr val="000000">
                      <a:alpha val="43137"/>
                    </a:srgbClr>
                  </a:outerShdw>
                </a:effectLst>
              </a:rPr>
              <a:t>Καινοτόμες μικρές επιχειρήσεις</a:t>
            </a:r>
          </a:p>
          <a:p>
            <a:pPr algn="ctr"/>
            <a:r>
              <a:rPr lang="el-GR" sz="3600" dirty="0" smtClean="0">
                <a:solidFill>
                  <a:srgbClr val="000066"/>
                </a:solidFill>
                <a:effectLst>
                  <a:outerShdw blurRad="38100" dist="38100" dir="2700000" algn="tl">
                    <a:srgbClr val="000000">
                      <a:alpha val="43137"/>
                    </a:srgbClr>
                  </a:outerShdw>
                </a:effectLst>
              </a:rPr>
              <a:t>Οι ιδιαιτερότητες και οι ευκαιρίες</a:t>
            </a:r>
            <a:endParaRPr lang="el-GR" sz="3600" dirty="0">
              <a:solidFill>
                <a:srgbClr val="000066"/>
              </a:solidFill>
              <a:effectLst>
                <a:outerShdw blurRad="38100" dist="38100" dir="2700000" algn="tl">
                  <a:srgbClr val="000000">
                    <a:alpha val="43137"/>
                  </a:srgbClr>
                </a:outerShdw>
              </a:effectLst>
            </a:endParaRPr>
          </a:p>
        </p:txBody>
      </p:sp>
      <p:pic>
        <p:nvPicPr>
          <p:cNvPr id="2" name="Picture 2" descr="G:\My Documents\Χρήστος\Διάζωμα\Εταιρική Πάργα\piop_logo_gr.png"/>
          <p:cNvPicPr>
            <a:picLocks noChangeAspect="1" noChangeArrowheads="1"/>
          </p:cNvPicPr>
          <p:nvPr/>
        </p:nvPicPr>
        <p:blipFill>
          <a:blip r:embed="rId2" cstate="print"/>
          <a:srcRect/>
          <a:stretch>
            <a:fillRect/>
          </a:stretch>
        </p:blipFill>
        <p:spPr bwMode="auto">
          <a:xfrm>
            <a:off x="857224" y="285728"/>
            <a:ext cx="1161996" cy="367799"/>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5197623"/>
            <a:ext cx="5273675"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980728"/>
            <a:ext cx="4536504" cy="22682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268760"/>
            <a:ext cx="7992888" cy="3416320"/>
          </a:xfrm>
          <a:prstGeom prst="rect">
            <a:avLst/>
          </a:prstGeom>
          <a:noFill/>
        </p:spPr>
        <p:txBody>
          <a:bodyPr wrap="square" rtlCol="0">
            <a:spAutoFit/>
          </a:bodyPr>
          <a:lstStyle/>
          <a:p>
            <a:r>
              <a:rPr lang="el-GR" b="1" dirty="0" smtClean="0"/>
              <a:t>Κυρίως όμως, το επιχειρηματικό σχέδιο γίνεται για σας τους ίδιους. </a:t>
            </a:r>
            <a:r>
              <a:rPr lang="el-GR" dirty="0" smtClean="0"/>
              <a:t>Για να είστε σίγουροι ότι η ιδέα σας μπορεί να σταθεί </a:t>
            </a:r>
            <a:r>
              <a:rPr lang="el-GR" b="1" dirty="0" smtClean="0"/>
              <a:t>και</a:t>
            </a:r>
            <a:r>
              <a:rPr lang="el-GR" dirty="0" smtClean="0"/>
              <a:t> επιχειρηματικά. Στο </a:t>
            </a:r>
            <a:r>
              <a:rPr lang="en-US" dirty="0" smtClean="0"/>
              <a:t>“</a:t>
            </a:r>
            <a:r>
              <a:rPr lang="el-GR" dirty="0" smtClean="0"/>
              <a:t>νεκροταφείο των ιδεών</a:t>
            </a:r>
            <a:r>
              <a:rPr lang="en-US" dirty="0" smtClean="0"/>
              <a:t>”</a:t>
            </a:r>
            <a:r>
              <a:rPr lang="el-GR" dirty="0" smtClean="0"/>
              <a:t> κείτονται χιλιάδες εξαιρετικές ιδέες που δεν μπόρεσαν ποτέ να μετουσιωθούν σε μια υγιή και κερδοφόρα επιχείρηση.</a:t>
            </a:r>
          </a:p>
          <a:p>
            <a:endParaRPr lang="el-GR" dirty="0"/>
          </a:p>
          <a:p>
            <a:r>
              <a:rPr lang="el-GR" dirty="0" smtClean="0"/>
              <a:t>Εδώ, το μεγαλύτερο ατού σας, ο ενθουσιασμός σας για την καταπληκτική ιδέα που έχετε, μπορεί να γυρίσει μπούμερανγκ και να στρεβλώσει την πραγματική επιχειρηματική δυναμική της.</a:t>
            </a:r>
          </a:p>
          <a:p>
            <a:endParaRPr lang="el-GR" dirty="0"/>
          </a:p>
          <a:p>
            <a:r>
              <a:rPr lang="el-GR" dirty="0" smtClean="0"/>
              <a:t>Ακόμη κι αν έχετε διαγνώσει σωστά τις ανάγκες της αγοράς, τον ανταγωνισμό, τα κατάλληλα κανάλια </a:t>
            </a:r>
            <a:r>
              <a:rPr lang="en-US" dirty="0" smtClean="0"/>
              <a:t>marketing, </a:t>
            </a:r>
            <a:r>
              <a:rPr lang="el-GR" dirty="0" smtClean="0"/>
              <a:t>υπάρχει πάντα ο κίνδυνος να κάνετε το λάθος που περιγράφει ο </a:t>
            </a:r>
            <a:r>
              <a:rPr lang="en-US" b="1" dirty="0" smtClean="0"/>
              <a:t>“</a:t>
            </a:r>
            <a:r>
              <a:rPr lang="el-GR" b="1" dirty="0" smtClean="0"/>
              <a:t>Νόμος του Αμάρα</a:t>
            </a:r>
            <a:r>
              <a:rPr lang="en-US" b="1" dirty="0" smtClean="0"/>
              <a:t>”</a:t>
            </a:r>
            <a:r>
              <a:rPr lang="el-GR" dirty="0" smtClean="0"/>
              <a:t>.</a:t>
            </a:r>
            <a:endParaRPr lang="el-GR" dirty="0"/>
          </a:p>
        </p:txBody>
      </p:sp>
      <p:sp>
        <p:nvSpPr>
          <p:cNvPr id="4" name="Slide Number Placeholder 3"/>
          <p:cNvSpPr>
            <a:spLocks noGrp="1"/>
          </p:cNvSpPr>
          <p:nvPr>
            <p:ph type="sldNum" sz="quarter" idx="12"/>
          </p:nvPr>
        </p:nvSpPr>
        <p:spPr/>
        <p:txBody>
          <a:bodyPr/>
          <a:lstStyle/>
          <a:p>
            <a:fld id="{EAB54840-3CCE-4CAC-B1D1-A4AC2E3B156D}" type="slidenum">
              <a:rPr lang="el-GR" smtClean="0"/>
              <a:pPr/>
              <a:t>10</a:t>
            </a:fld>
            <a:endParaRPr lang="el-GR" dirty="0"/>
          </a:p>
        </p:txBody>
      </p:sp>
    </p:spTree>
    <p:extLst>
      <p:ext uri="{BB962C8B-B14F-4D97-AF65-F5344CB8AC3E}">
        <p14:creationId xmlns:p14="http://schemas.microsoft.com/office/powerpoint/2010/main" val="3629422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268760"/>
            <a:ext cx="7992888" cy="4524315"/>
          </a:xfrm>
          <a:prstGeom prst="rect">
            <a:avLst/>
          </a:prstGeom>
          <a:noFill/>
        </p:spPr>
        <p:txBody>
          <a:bodyPr wrap="square" rtlCol="0">
            <a:spAutoFit/>
          </a:bodyPr>
          <a:lstStyle/>
          <a:p>
            <a:r>
              <a:rPr lang="el-GR" dirty="0" smtClean="0"/>
              <a:t>Τι λέει με δυο λόγια ο </a:t>
            </a:r>
            <a:r>
              <a:rPr lang="en-US" dirty="0" smtClean="0"/>
              <a:t>“</a:t>
            </a:r>
            <a:r>
              <a:rPr lang="el-GR" dirty="0" smtClean="0"/>
              <a:t>Νόμος του Αμάρα</a:t>
            </a:r>
            <a:r>
              <a:rPr lang="en-US" dirty="0" smtClean="0"/>
              <a:t>”</a:t>
            </a:r>
            <a:r>
              <a:rPr lang="el-GR" dirty="0" smtClean="0"/>
              <a:t>:</a:t>
            </a:r>
          </a:p>
          <a:p>
            <a:endParaRPr lang="el-GR" dirty="0"/>
          </a:p>
          <a:p>
            <a:r>
              <a:rPr lang="en-US" b="1" i="1" dirty="0" smtClean="0"/>
              <a:t>“</a:t>
            </a:r>
            <a:r>
              <a:rPr lang="el-GR" b="1" i="1" dirty="0" smtClean="0"/>
              <a:t>Οι άνθρωποι τείνουν να υπερεκτιμούν τα πράγματα βραχυπρόθεσμα και να τα υποεκτιμούν μακροπρόθεσμα</a:t>
            </a:r>
            <a:r>
              <a:rPr lang="en-US" b="1" i="1" dirty="0" smtClean="0"/>
              <a:t>”.</a:t>
            </a:r>
          </a:p>
          <a:p>
            <a:endParaRPr lang="en-US" dirty="0"/>
          </a:p>
          <a:p>
            <a:r>
              <a:rPr lang="el-GR" dirty="0" smtClean="0"/>
              <a:t>Όλοι μας σχεδόν, ξεκινώντας ένα καινούργιο εγχείρημα, πιστεύουμε ότι σε λίγους μήνες θα το μοιραστούν μαζί μας χιλιάδες άλλοι και πολλοί απ’ αυτούς μάλιστα θα αγοράσουν και την ιδέα, την υπηρεσία ή το προϊόν μας. Κι αν μας ρωτήσουν τι βλέπουμε για λίγα χρόνια μετά, μάλλον θα απαντήσουμε ότι θα αναπτυχθούμε, αλλά με ένα μάλλον συντηρητικό και γραμμικό τρόπο.</a:t>
            </a:r>
          </a:p>
          <a:p>
            <a:endParaRPr lang="el-GR" dirty="0"/>
          </a:p>
          <a:p>
            <a:r>
              <a:rPr lang="el-GR" dirty="0" smtClean="0"/>
              <a:t>Η αλήθεια είναι συνήθως διαφορετική. Θέλει πολύ χρόνο και ιώβεια υπομονή μέχρι να ξεκολλήσει επιχειρηματικά η ιδέα μας και να βρει πελάτες. Αν όμως σταθεί στα πόδια της, τότε η ανάπτυξη μπορεί να έρθει γρηγορότερα και να γίνει με εκθετικό τρόπο μέχρι να φτάσει την οροφή. Το στοίχημα μετά είναι να παραμείνει κανείς σε εκείνο το επίπεδο.</a:t>
            </a:r>
            <a:endParaRPr lang="el-GR" dirty="0"/>
          </a:p>
        </p:txBody>
      </p:sp>
      <p:sp>
        <p:nvSpPr>
          <p:cNvPr id="4" name="Slide Number Placeholder 3"/>
          <p:cNvSpPr>
            <a:spLocks noGrp="1"/>
          </p:cNvSpPr>
          <p:nvPr>
            <p:ph type="sldNum" sz="quarter" idx="12"/>
          </p:nvPr>
        </p:nvSpPr>
        <p:spPr/>
        <p:txBody>
          <a:bodyPr/>
          <a:lstStyle/>
          <a:p>
            <a:fld id="{EAB54840-3CCE-4CAC-B1D1-A4AC2E3B156D}" type="slidenum">
              <a:rPr lang="el-GR" smtClean="0"/>
              <a:pPr/>
              <a:t>11</a:t>
            </a:fld>
            <a:endParaRPr lang="el-GR" dirty="0"/>
          </a:p>
        </p:txBody>
      </p:sp>
    </p:spTree>
    <p:extLst>
      <p:ext uri="{BB962C8B-B14F-4D97-AF65-F5344CB8AC3E}">
        <p14:creationId xmlns:p14="http://schemas.microsoft.com/office/powerpoint/2010/main" val="3518898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hart 11"/>
          <p:cNvGraphicFramePr>
            <a:graphicFrameLocks/>
          </p:cNvGraphicFramePr>
          <p:nvPr>
            <p:extLst>
              <p:ext uri="{D42A27DB-BD31-4B8C-83A1-F6EECF244321}">
                <p14:modId xmlns:p14="http://schemas.microsoft.com/office/powerpoint/2010/main" val="1516155160"/>
              </p:ext>
            </p:extLst>
          </p:nvPr>
        </p:nvGraphicFramePr>
        <p:xfrm>
          <a:off x="1331640" y="1628800"/>
          <a:ext cx="6552728" cy="4032448"/>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12</a:t>
            </a:fld>
            <a:endParaRPr lang="el-GR" dirty="0"/>
          </a:p>
        </p:txBody>
      </p:sp>
    </p:spTree>
    <p:extLst>
      <p:ext uri="{BB962C8B-B14F-4D97-AF65-F5344CB8AC3E}">
        <p14:creationId xmlns:p14="http://schemas.microsoft.com/office/powerpoint/2010/main" val="2647531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hart 8"/>
          <p:cNvGraphicFramePr>
            <a:graphicFrameLocks/>
          </p:cNvGraphicFramePr>
          <p:nvPr>
            <p:extLst>
              <p:ext uri="{D42A27DB-BD31-4B8C-83A1-F6EECF244321}">
                <p14:modId xmlns:p14="http://schemas.microsoft.com/office/powerpoint/2010/main" val="2444323605"/>
              </p:ext>
            </p:extLst>
          </p:nvPr>
        </p:nvGraphicFramePr>
        <p:xfrm>
          <a:off x="1438222" y="1628800"/>
          <a:ext cx="6374138" cy="3672408"/>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13</a:t>
            </a:fld>
            <a:endParaRPr lang="el-GR" dirty="0"/>
          </a:p>
        </p:txBody>
      </p:sp>
    </p:spTree>
    <p:extLst>
      <p:ext uri="{BB962C8B-B14F-4D97-AF65-F5344CB8AC3E}">
        <p14:creationId xmlns:p14="http://schemas.microsoft.com/office/powerpoint/2010/main" val="434750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val="2760220022"/>
              </p:ext>
            </p:extLst>
          </p:nvPr>
        </p:nvGraphicFramePr>
        <p:xfrm>
          <a:off x="1470824" y="1628800"/>
          <a:ext cx="6302130" cy="4032448"/>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14</a:t>
            </a:fld>
            <a:endParaRPr lang="el-GR" dirty="0"/>
          </a:p>
        </p:txBody>
      </p:sp>
    </p:spTree>
    <p:extLst>
      <p:ext uri="{BB962C8B-B14F-4D97-AF65-F5344CB8AC3E}">
        <p14:creationId xmlns:p14="http://schemas.microsoft.com/office/powerpoint/2010/main" val="32661039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268760"/>
            <a:ext cx="7992888" cy="3416320"/>
          </a:xfrm>
          <a:prstGeom prst="rect">
            <a:avLst/>
          </a:prstGeom>
          <a:noFill/>
        </p:spPr>
        <p:txBody>
          <a:bodyPr wrap="square" rtlCol="0">
            <a:spAutoFit/>
          </a:bodyPr>
          <a:lstStyle/>
          <a:p>
            <a:r>
              <a:rPr lang="el-GR" dirty="0"/>
              <a:t>Αν ήθελε κανείς να θεωρητικοποιήσει τα διάφορα στάδια ανάπτυξης μιας </a:t>
            </a:r>
            <a:r>
              <a:rPr lang="el-GR" dirty="0" smtClean="0"/>
              <a:t>καινοτομίας, </a:t>
            </a:r>
            <a:r>
              <a:rPr lang="el-GR" dirty="0"/>
              <a:t>θα διακρίνει πέντε χαρακτηριστικά που καθορίζουν το ρυθμό υιοθέτησης αυτής της καινοτομίας. Οι λέξεις κλειδιά είναι:</a:t>
            </a:r>
          </a:p>
          <a:p>
            <a:r>
              <a:rPr lang="el-GR" dirty="0"/>
              <a:t> </a:t>
            </a:r>
          </a:p>
          <a:p>
            <a:pPr marL="342900" lvl="0" indent="-342900">
              <a:buFont typeface="+mj-lt"/>
              <a:buAutoNum type="arabicPeriod"/>
            </a:pPr>
            <a:r>
              <a:rPr lang="el-GR" b="1" dirty="0" smtClean="0"/>
              <a:t>Σχετικό </a:t>
            </a:r>
            <a:r>
              <a:rPr lang="el-GR" b="1" dirty="0"/>
              <a:t>πλεονέκτημα </a:t>
            </a:r>
            <a:r>
              <a:rPr lang="el-GR" dirty="0"/>
              <a:t>(σε σχέση με ανταγωνιστικές </a:t>
            </a:r>
            <a:r>
              <a:rPr lang="el-GR" dirty="0" smtClean="0"/>
              <a:t>τεχνολογίες/υπηρεσίες)</a:t>
            </a:r>
            <a:endParaRPr lang="el-GR" dirty="0"/>
          </a:p>
          <a:p>
            <a:pPr marL="342900" lvl="0" indent="-342900">
              <a:buFont typeface="+mj-lt"/>
              <a:buAutoNum type="arabicPeriod"/>
            </a:pPr>
            <a:r>
              <a:rPr lang="el-GR" b="1" dirty="0" smtClean="0"/>
              <a:t>Συμβατότητα</a:t>
            </a:r>
            <a:r>
              <a:rPr lang="el-GR" dirty="0" smtClean="0"/>
              <a:t> </a:t>
            </a:r>
            <a:r>
              <a:rPr lang="el-GR" dirty="0"/>
              <a:t>(με τις συνήθειες, τις υποδομές και τις ανάγκες του καταναλωτή)</a:t>
            </a:r>
          </a:p>
          <a:p>
            <a:pPr marL="342900" lvl="0" indent="-342900">
              <a:buFont typeface="+mj-lt"/>
              <a:buAutoNum type="arabicPeriod"/>
            </a:pPr>
            <a:r>
              <a:rPr lang="el-GR" b="1" dirty="0" smtClean="0"/>
              <a:t>Πολυπλοκότητα</a:t>
            </a:r>
            <a:r>
              <a:rPr lang="el-GR" dirty="0" smtClean="0"/>
              <a:t> </a:t>
            </a:r>
            <a:r>
              <a:rPr lang="el-GR" dirty="0"/>
              <a:t>(πόσο εύκολη ή δύσκολη είναι η χρήση της)</a:t>
            </a:r>
          </a:p>
          <a:p>
            <a:pPr marL="342900" lvl="0" indent="-342900">
              <a:buFont typeface="+mj-lt"/>
              <a:buAutoNum type="arabicPeriod"/>
            </a:pPr>
            <a:r>
              <a:rPr lang="el-GR" b="1" dirty="0" smtClean="0"/>
              <a:t>Δυνατότητα </a:t>
            </a:r>
            <a:r>
              <a:rPr lang="el-GR" b="1" dirty="0"/>
              <a:t>δοκιμής</a:t>
            </a:r>
            <a:r>
              <a:rPr lang="el-GR" dirty="0"/>
              <a:t> (από τον καταναλωτή ή άλλους ανθρώπους που εμπιστεύεται)</a:t>
            </a:r>
          </a:p>
          <a:p>
            <a:pPr marL="342900" lvl="0" indent="-342900">
              <a:buFont typeface="+mj-lt"/>
              <a:buAutoNum type="arabicPeriod"/>
            </a:pPr>
            <a:r>
              <a:rPr lang="el-GR" b="1" dirty="0" smtClean="0"/>
              <a:t>Αξιοπρόσεκτη</a:t>
            </a:r>
            <a:r>
              <a:rPr lang="el-GR" dirty="0" smtClean="0"/>
              <a:t> </a:t>
            </a:r>
            <a:r>
              <a:rPr lang="el-GR" dirty="0"/>
              <a:t>(τα πλεονεκτήματα είναι τόσο εμφανή που δεν περνά απαρατήρητη από τον καταναλωτή)</a:t>
            </a:r>
          </a:p>
          <a:p>
            <a:r>
              <a:rPr lang="el-GR" dirty="0"/>
              <a:t> </a:t>
            </a:r>
          </a:p>
        </p:txBody>
      </p:sp>
      <p:sp>
        <p:nvSpPr>
          <p:cNvPr id="4" name="Slide Number Placeholder 3"/>
          <p:cNvSpPr>
            <a:spLocks noGrp="1"/>
          </p:cNvSpPr>
          <p:nvPr>
            <p:ph type="sldNum" sz="quarter" idx="12"/>
          </p:nvPr>
        </p:nvSpPr>
        <p:spPr/>
        <p:txBody>
          <a:bodyPr/>
          <a:lstStyle/>
          <a:p>
            <a:fld id="{EAB54840-3CCE-4CAC-B1D1-A4AC2E3B156D}" type="slidenum">
              <a:rPr lang="el-GR" smtClean="0"/>
              <a:pPr/>
              <a:t>15</a:t>
            </a:fld>
            <a:endParaRPr lang="el-GR" dirty="0"/>
          </a:p>
        </p:txBody>
      </p:sp>
    </p:spTree>
    <p:extLst>
      <p:ext uri="{BB962C8B-B14F-4D97-AF65-F5344CB8AC3E}">
        <p14:creationId xmlns:p14="http://schemas.microsoft.com/office/powerpoint/2010/main" val="3203731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268760"/>
            <a:ext cx="7992888" cy="4801314"/>
          </a:xfrm>
          <a:prstGeom prst="rect">
            <a:avLst/>
          </a:prstGeom>
          <a:noFill/>
        </p:spPr>
        <p:txBody>
          <a:bodyPr wrap="square" rtlCol="0">
            <a:spAutoFit/>
          </a:bodyPr>
          <a:lstStyle/>
          <a:p>
            <a:r>
              <a:rPr lang="el-GR" dirty="0"/>
              <a:t>Αυτά σε ότι αφορά την </a:t>
            </a:r>
            <a:r>
              <a:rPr lang="el-GR" dirty="0" smtClean="0"/>
              <a:t>καινοτομία</a:t>
            </a:r>
            <a:r>
              <a:rPr lang="el-GR" dirty="0"/>
              <a:t>. Τι γίνεται όμως με τους καταναλωτές; Και πάλι η θεωρία διακρίνει πέντε κατηγορίες καταναλωτών. Η κατηγοριοποίηση γίνεται με βάση το πώς αντιδρούν απέναντι σε μια καινοτομία. Οι πέντε κατηγορίες είναι οι εξής:</a:t>
            </a:r>
          </a:p>
          <a:p>
            <a:r>
              <a:rPr lang="el-GR" dirty="0"/>
              <a:t> </a:t>
            </a:r>
          </a:p>
          <a:p>
            <a:pPr marL="342900" lvl="0" indent="-342900">
              <a:buFont typeface="+mj-lt"/>
              <a:buAutoNum type="arabicPeriod"/>
            </a:pPr>
            <a:r>
              <a:rPr lang="el-GR" b="1" dirty="0"/>
              <a:t>Νεωτεριστές</a:t>
            </a:r>
            <a:r>
              <a:rPr lang="el-GR" dirty="0"/>
              <a:t> (</a:t>
            </a:r>
            <a:r>
              <a:rPr lang="en-US" dirty="0"/>
              <a:t>innovators</a:t>
            </a:r>
            <a:r>
              <a:rPr lang="el-GR" dirty="0"/>
              <a:t> - άνθρωποι με καινοτόμες ιδέες, που παίρνουν ρίσκα και ανοίγουν νέους δρόμους)</a:t>
            </a:r>
          </a:p>
          <a:p>
            <a:pPr marL="342900" lvl="0" indent="-342900">
              <a:buFont typeface="+mj-lt"/>
              <a:buAutoNum type="arabicPeriod"/>
            </a:pPr>
            <a:r>
              <a:rPr lang="el-GR" b="1" dirty="0"/>
              <a:t>Πρώιμα </a:t>
            </a:r>
            <a:r>
              <a:rPr lang="el-GR" b="1" dirty="0" err="1"/>
              <a:t>υιοθετούντες</a:t>
            </a:r>
            <a:r>
              <a:rPr lang="el-GR" dirty="0"/>
              <a:t> (</a:t>
            </a:r>
            <a:r>
              <a:rPr lang="en-US" dirty="0"/>
              <a:t>early adopters</a:t>
            </a:r>
            <a:r>
              <a:rPr lang="el-GR" dirty="0"/>
              <a:t> – έχουν το χάρισμα να αναγνωρίζουν τις καινοτόμες ιδέες και να τις υιοθετούν πρόωρα, είναι </a:t>
            </a:r>
            <a:r>
              <a:rPr lang="en-US" dirty="0"/>
              <a:t>opinion leaders </a:t>
            </a:r>
            <a:r>
              <a:rPr lang="el-GR" dirty="0"/>
              <a:t>και κοινωνικά πρότυπα)</a:t>
            </a:r>
          </a:p>
          <a:p>
            <a:pPr marL="342900" lvl="0" indent="-342900">
              <a:buFont typeface="+mj-lt"/>
              <a:buAutoNum type="arabicPeriod"/>
            </a:pPr>
            <a:r>
              <a:rPr lang="el-GR" b="1" dirty="0"/>
              <a:t>Πρώιμη πλειοψηφία </a:t>
            </a:r>
            <a:r>
              <a:rPr lang="el-GR" dirty="0"/>
              <a:t>(</a:t>
            </a:r>
            <a:r>
              <a:rPr lang="en-US" dirty="0"/>
              <a:t>early majority</a:t>
            </a:r>
            <a:r>
              <a:rPr lang="el-GR" dirty="0"/>
              <a:t> – είναι θα λέγαμε η ‘μεσαία τάξη’, ακολουθούν αλλά δεν ηγούνται)</a:t>
            </a:r>
          </a:p>
          <a:p>
            <a:pPr marL="342900" lvl="0" indent="-342900">
              <a:buFont typeface="+mj-lt"/>
              <a:buAutoNum type="arabicPeriod"/>
            </a:pPr>
            <a:r>
              <a:rPr lang="el-GR" b="1" dirty="0"/>
              <a:t>Όψιμη πλειοψηφία</a:t>
            </a:r>
            <a:r>
              <a:rPr lang="el-GR" dirty="0"/>
              <a:t> (</a:t>
            </a:r>
            <a:r>
              <a:rPr lang="en-US" dirty="0"/>
              <a:t>late majority</a:t>
            </a:r>
            <a:r>
              <a:rPr lang="el-GR" dirty="0"/>
              <a:t> – σκεπτικοί και επιφυλακτικοί, ακολουθούν με καθυστέρηση συνήθως μετά από πίεση και οικονομική αναγκαιότητα)</a:t>
            </a:r>
          </a:p>
          <a:p>
            <a:pPr marL="342900" lvl="0" indent="-342900">
              <a:buFont typeface="+mj-lt"/>
              <a:buAutoNum type="arabicPeriod"/>
            </a:pPr>
            <a:r>
              <a:rPr lang="el-GR" b="1" dirty="0"/>
              <a:t>Βραδυπορούντες</a:t>
            </a:r>
            <a:r>
              <a:rPr lang="el-GR" dirty="0"/>
              <a:t> (</a:t>
            </a:r>
            <a:r>
              <a:rPr lang="en-US" dirty="0"/>
              <a:t>laggards</a:t>
            </a:r>
            <a:r>
              <a:rPr lang="el-GR" dirty="0"/>
              <a:t> – καχύποπτοι και απρόθυμοι για κάθε αλλαγή, κολλημένοι στο παρελθόν, συχνά απομονωμένοι και χωρίς ηγετικό ρόλο)</a:t>
            </a:r>
          </a:p>
          <a:p>
            <a:r>
              <a:rPr lang="el-GR" dirty="0"/>
              <a:t> </a:t>
            </a:r>
          </a:p>
        </p:txBody>
      </p:sp>
      <p:sp>
        <p:nvSpPr>
          <p:cNvPr id="4" name="Slide Number Placeholder 3"/>
          <p:cNvSpPr>
            <a:spLocks noGrp="1"/>
          </p:cNvSpPr>
          <p:nvPr>
            <p:ph type="sldNum" sz="quarter" idx="12"/>
          </p:nvPr>
        </p:nvSpPr>
        <p:spPr/>
        <p:txBody>
          <a:bodyPr/>
          <a:lstStyle/>
          <a:p>
            <a:fld id="{EAB54840-3CCE-4CAC-B1D1-A4AC2E3B156D}" type="slidenum">
              <a:rPr lang="el-GR" smtClean="0"/>
              <a:pPr/>
              <a:t>16</a:t>
            </a:fld>
            <a:endParaRPr lang="el-GR" dirty="0"/>
          </a:p>
        </p:txBody>
      </p:sp>
    </p:spTree>
    <p:extLst>
      <p:ext uri="{BB962C8B-B14F-4D97-AF65-F5344CB8AC3E}">
        <p14:creationId xmlns:p14="http://schemas.microsoft.com/office/powerpoint/2010/main" val="27673025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268760"/>
            <a:ext cx="7992888" cy="3139321"/>
          </a:xfrm>
          <a:prstGeom prst="rect">
            <a:avLst/>
          </a:prstGeom>
          <a:noFill/>
        </p:spPr>
        <p:txBody>
          <a:bodyPr wrap="square" rtlCol="0">
            <a:spAutoFit/>
          </a:bodyPr>
          <a:lstStyle/>
          <a:p>
            <a:r>
              <a:rPr lang="el-GR" dirty="0"/>
              <a:t>Όπως φαίνεται και στο </a:t>
            </a:r>
            <a:r>
              <a:rPr lang="el-GR" dirty="0" smtClean="0"/>
              <a:t>διάγραμμα που ακολουθεί, </a:t>
            </a:r>
            <a:r>
              <a:rPr lang="el-GR" dirty="0"/>
              <a:t>το πιο κρίσιμο στάδιο υιοθέτησης μιας καινοτομίας είναι αυτό των πρώιμα </a:t>
            </a:r>
            <a:r>
              <a:rPr lang="el-GR" dirty="0" err="1"/>
              <a:t>υιοθετούντων</a:t>
            </a:r>
            <a:r>
              <a:rPr lang="el-GR" dirty="0"/>
              <a:t>. Αν η κατηγορία αυτή υιοθετήσει μια καινοτομία, τότε έχουμε ένα φαινόμενο επιδημίας και η καινοτομία υιοθετείται από </a:t>
            </a:r>
            <a:r>
              <a:rPr lang="el-GR" dirty="0" smtClean="0"/>
              <a:t>πολλούς.</a:t>
            </a:r>
          </a:p>
          <a:p>
            <a:endParaRPr lang="el-GR" dirty="0"/>
          </a:p>
          <a:p>
            <a:r>
              <a:rPr lang="el-GR" dirty="0" smtClean="0"/>
              <a:t>Αν </a:t>
            </a:r>
            <a:r>
              <a:rPr lang="el-GR" dirty="0"/>
              <a:t>πάλι οι νεωτεριστές δεν καταφέρουν να πείσουν τους πρώιμα </a:t>
            </a:r>
            <a:r>
              <a:rPr lang="el-GR" dirty="0" err="1"/>
              <a:t>υιοθετούντες</a:t>
            </a:r>
            <a:r>
              <a:rPr lang="el-GR" dirty="0"/>
              <a:t>, τότε παρουσιάζεται ένα ‘χάσμα’ και μπορεί η καινοτομία να μη βρει ποτέ τον δρόμο προς την επιτυχία. Χιλιάδες καλές ιδέες ναυάγησαν πριν καν δοκιμαστούν. </a:t>
            </a:r>
            <a:endParaRPr lang="el-GR" dirty="0" smtClean="0"/>
          </a:p>
          <a:p>
            <a:endParaRPr lang="el-GR" dirty="0"/>
          </a:p>
          <a:p>
            <a:r>
              <a:rPr lang="el-GR" dirty="0" smtClean="0"/>
              <a:t>Ο </a:t>
            </a:r>
            <a:r>
              <a:rPr lang="el-GR" dirty="0"/>
              <a:t>ρόλος των </a:t>
            </a:r>
            <a:r>
              <a:rPr lang="en-US" dirty="0"/>
              <a:t>media </a:t>
            </a:r>
            <a:r>
              <a:rPr lang="el-GR" dirty="0"/>
              <a:t>είναι κρίσιμος κυρίως στα δύο πρώτα στάδια, ενώ μετά κυρίαρχη γίνεται η διάδοση στόμα-με-στόμα.</a:t>
            </a:r>
          </a:p>
        </p:txBody>
      </p:sp>
      <p:sp>
        <p:nvSpPr>
          <p:cNvPr id="4" name="Slide Number Placeholder 3"/>
          <p:cNvSpPr>
            <a:spLocks noGrp="1"/>
          </p:cNvSpPr>
          <p:nvPr>
            <p:ph type="sldNum" sz="quarter" idx="12"/>
          </p:nvPr>
        </p:nvSpPr>
        <p:spPr/>
        <p:txBody>
          <a:bodyPr/>
          <a:lstStyle/>
          <a:p>
            <a:fld id="{EAB54840-3CCE-4CAC-B1D1-A4AC2E3B156D}" type="slidenum">
              <a:rPr lang="el-GR" smtClean="0"/>
              <a:pPr/>
              <a:t>17</a:t>
            </a:fld>
            <a:endParaRPr lang="el-GR" dirty="0"/>
          </a:p>
        </p:txBody>
      </p:sp>
    </p:spTree>
    <p:extLst>
      <p:ext uri="{BB962C8B-B14F-4D97-AF65-F5344CB8AC3E}">
        <p14:creationId xmlns:p14="http://schemas.microsoft.com/office/powerpoint/2010/main" val="3682313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80" y="1124744"/>
            <a:ext cx="7236112" cy="491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18</a:t>
            </a:fld>
            <a:endParaRPr lang="el-GR" dirty="0"/>
          </a:p>
        </p:txBody>
      </p:sp>
    </p:spTree>
    <p:extLst>
      <p:ext uri="{BB962C8B-B14F-4D97-AF65-F5344CB8AC3E}">
        <p14:creationId xmlns:p14="http://schemas.microsoft.com/office/powerpoint/2010/main" val="3469722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Αχ αυτοί οι καλλιτέχνες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Αποτέλεσμα εικόνας για artist"/>
          <p:cNvPicPr>
            <a:picLocks noChangeAspect="1" noChangeArrowheads="1"/>
          </p:cNvPicPr>
          <p:nvPr/>
        </p:nvPicPr>
        <p:blipFill>
          <a:blip r:embed="rId5"/>
          <a:srcRect/>
          <a:stretch>
            <a:fillRect/>
          </a:stretch>
        </p:blipFill>
        <p:spPr bwMode="auto">
          <a:xfrm>
            <a:off x="2143108" y="2786058"/>
            <a:ext cx="3935298" cy="3186110"/>
          </a:xfrm>
          <a:prstGeom prst="rect">
            <a:avLst/>
          </a:prstGeom>
          <a:noFill/>
        </p:spPr>
      </p:pic>
      <p:sp>
        <p:nvSpPr>
          <p:cNvPr id="12" name="TextBox 11"/>
          <p:cNvSpPr txBox="1"/>
          <p:nvPr/>
        </p:nvSpPr>
        <p:spPr>
          <a:xfrm>
            <a:off x="785786" y="1285860"/>
            <a:ext cx="7858180" cy="1200329"/>
          </a:xfrm>
          <a:prstGeom prst="rect">
            <a:avLst/>
          </a:prstGeom>
          <a:noFill/>
        </p:spPr>
        <p:txBody>
          <a:bodyPr wrap="square" rtlCol="0">
            <a:spAutoFit/>
          </a:bodyPr>
          <a:lstStyle/>
          <a:p>
            <a:r>
              <a:rPr lang="el-GR" dirty="0" smtClean="0"/>
              <a:t>Σαν να μην έφταναν όλα τα άλλα προβλήματα στην επιχειρηματικότητα και μάλιστα εν μέσω μιας πρωτοφανούς κρίσης, οι ασχολούμενοι με την </a:t>
            </a:r>
            <a:r>
              <a:rPr lang="el-GR" dirty="0" smtClean="0"/>
              <a:t>πολιτιστική</a:t>
            </a:r>
            <a:r>
              <a:rPr lang="en-US" dirty="0" smtClean="0"/>
              <a:t>-</a:t>
            </a:r>
            <a:r>
              <a:rPr lang="el-GR" dirty="0" smtClean="0"/>
              <a:t>δημιουργική </a:t>
            </a:r>
            <a:r>
              <a:rPr lang="el-GR" dirty="0" smtClean="0"/>
              <a:t>επιχειρηματικότητα έχουν συχνά κάποια επιπλέον θέματα να αντιμετωπίσουν.</a:t>
            </a:r>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19</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Τα θεμελιώδη</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425" y="1052736"/>
            <a:ext cx="7677150" cy="4943475"/>
          </a:xfrm>
          <a:prstGeom prst="rect">
            <a:avLst/>
          </a:prstGeom>
        </p:spPr>
      </p:pic>
      <p:sp>
        <p:nvSpPr>
          <p:cNvPr id="2" name="Slide Number Placeholder 1"/>
          <p:cNvSpPr>
            <a:spLocks noGrp="1"/>
          </p:cNvSpPr>
          <p:nvPr>
            <p:ph type="sldNum" sz="quarter" idx="12"/>
          </p:nvPr>
        </p:nvSpPr>
        <p:spPr/>
        <p:txBody>
          <a:bodyPr/>
          <a:lstStyle/>
          <a:p>
            <a:fld id="{EAB54840-3CCE-4CAC-B1D1-A4AC2E3B156D}" type="slidenum">
              <a:rPr lang="el-GR" smtClean="0"/>
              <a:pPr/>
              <a:t>2</a:t>
            </a:fld>
            <a:endParaRPr lang="el-G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Αχ αυτοί οι καλλιτέχνες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4801314"/>
          </a:xfrm>
          <a:prstGeom prst="rect">
            <a:avLst/>
          </a:prstGeom>
        </p:spPr>
        <p:txBody>
          <a:bodyPr wrap="square">
            <a:spAutoFit/>
          </a:bodyPr>
          <a:lstStyle/>
          <a:p>
            <a:r>
              <a:rPr lang="el-GR" dirty="0" smtClean="0"/>
              <a:t>Η </a:t>
            </a:r>
            <a:r>
              <a:rPr lang="el-GR" dirty="0" smtClean="0"/>
              <a:t>πολιτιστική-δημιουργική </a:t>
            </a:r>
            <a:r>
              <a:rPr lang="el-GR" dirty="0" smtClean="0"/>
              <a:t>επιχειρηματικότητα θεωρείται συχνά υψηλού ρίσκου. Αυτό σημαίνει μεγαλύτερη δυσκολία εξεύρεσης χρηματοδότησης. Το ρίσκο αυτό μπορεί βέβαια να μειωθεί (π.χ. μέσω προστασίας των πνευματικών δικαιωμάτων).</a:t>
            </a:r>
          </a:p>
          <a:p>
            <a:endParaRPr lang="el-GR" dirty="0" smtClean="0"/>
          </a:p>
          <a:p>
            <a:r>
              <a:rPr lang="el-GR" dirty="0" smtClean="0"/>
              <a:t>Η ζήτηση προϊόντων της </a:t>
            </a:r>
            <a:r>
              <a:rPr lang="el-GR" dirty="0" smtClean="0"/>
              <a:t>πολιτιστικής-δημιουργικής </a:t>
            </a:r>
            <a:r>
              <a:rPr lang="el-GR" dirty="0" smtClean="0"/>
              <a:t>επιχειρηματικότητας και η αποτίμηση των εν λόγω </a:t>
            </a:r>
            <a:r>
              <a:rPr lang="en-US" dirty="0" smtClean="0"/>
              <a:t>“</a:t>
            </a:r>
            <a:r>
              <a:rPr lang="el-GR" dirty="0" smtClean="0"/>
              <a:t>προϊόντων</a:t>
            </a:r>
            <a:r>
              <a:rPr lang="en-US" dirty="0" smtClean="0"/>
              <a:t>” </a:t>
            </a:r>
            <a:r>
              <a:rPr lang="el-GR" dirty="0" smtClean="0"/>
              <a:t>δεν είναι πάντα εύκολο να αποτυπωθεί σε οικονομικούς όρους. Η σύνταξη συνεπώς ενός στέρεου επιχειρηματικού πλάνου δεν είναι πάντα εύκολη υπόθεση.</a:t>
            </a:r>
          </a:p>
          <a:p>
            <a:endParaRPr lang="el-GR" dirty="0" smtClean="0"/>
          </a:p>
          <a:p>
            <a:r>
              <a:rPr lang="el-GR" dirty="0" smtClean="0"/>
              <a:t>Αρκετοί ασχολούμενοι με την </a:t>
            </a:r>
            <a:r>
              <a:rPr lang="el-GR" dirty="0" smtClean="0"/>
              <a:t>πολιτιστική-δημιουργική </a:t>
            </a:r>
            <a:r>
              <a:rPr lang="el-GR" dirty="0" smtClean="0"/>
              <a:t>επιχειρηματικότητα έχουν συχνά μια νοοτροπία ΜΚΟ, εθελοντισμού και κοινωνικής προσφοράς. Αυτό είναι εξαιρετικό για να κρατά ψηλά το ηθικό, αλλά όχι πάντα βιώσιμο οικονομικά.</a:t>
            </a:r>
          </a:p>
          <a:p>
            <a:endParaRPr lang="el-GR" dirty="0" smtClean="0"/>
          </a:p>
          <a:p>
            <a:r>
              <a:rPr lang="el-GR" dirty="0" smtClean="0"/>
              <a:t>* Αντίστοιχα θέματα αντιμετωπίζουν συχνά και οι ασχολούμενοι με τη λεγόμενη κοινωνική οικονομία.</a:t>
            </a:r>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20</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Πως μετατρέπεις μια ιδέα σε κερδοφόρο και βιώσιμη επιχείρηση</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5"/>
          <a:srcRect/>
          <a:stretch>
            <a:fillRect/>
          </a:stretch>
        </p:blipFill>
        <p:spPr bwMode="auto">
          <a:xfrm>
            <a:off x="1714500" y="1871663"/>
            <a:ext cx="5715000" cy="311467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EAB54840-3CCE-4CAC-B1D1-A4AC2E3B156D}" type="slidenum">
              <a:rPr lang="el-GR" smtClean="0"/>
              <a:pPr/>
              <a:t>21</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Πως μετατρέπεις μια ιδέα σε κερδοφόρο και βιώσιμη επιχείρηση</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2308324"/>
          </a:xfrm>
          <a:prstGeom prst="rect">
            <a:avLst/>
          </a:prstGeom>
        </p:spPr>
        <p:txBody>
          <a:bodyPr wrap="square">
            <a:spAutoFit/>
          </a:bodyPr>
          <a:lstStyle/>
          <a:p>
            <a:r>
              <a:rPr lang="el-GR" dirty="0" smtClean="0"/>
              <a:t>Το πρώτο πράγμα που μαθαίνει κανείς μόλις ξεκινά μια νέα δουλειά, είναι το πόσο πολλά χρήματα χρειάζονται για να κάνει απλώς το πρώτο βήμα. Κεφάλαιο κίνησης λέγεται στην τραπεζική ορολογία, βραχνάς που σε πνίγει στην καθημερινή ζωή.</a:t>
            </a:r>
          </a:p>
          <a:p>
            <a:endParaRPr lang="el-GR" dirty="0" smtClean="0"/>
          </a:p>
          <a:p>
            <a:r>
              <a:rPr lang="el-GR" dirty="0" smtClean="0"/>
              <a:t>Ας δούμε λοιπόν </a:t>
            </a:r>
            <a:r>
              <a:rPr lang="el-GR" b="1" dirty="0" smtClean="0"/>
              <a:t>ποιές είναι οι επιλογές για να συγκεντρώσει κανείς τα απαραίτητα κεφάλαια για να ξεκινήσει μια μικρή αλλά καινοτόμο επιχείρηση</a:t>
            </a:r>
            <a:r>
              <a:rPr lang="el-GR" dirty="0" smtClean="0"/>
              <a:t>.</a:t>
            </a:r>
            <a:endParaRPr lang="el-GR" dirty="0"/>
          </a:p>
        </p:txBody>
      </p:sp>
      <p:pic>
        <p:nvPicPr>
          <p:cNvPr id="36868" name="Picture 4" descr="Αποτέλεσμα εικόνας για κάλαντα"/>
          <p:cNvPicPr>
            <a:picLocks noChangeAspect="1" noChangeArrowheads="1"/>
          </p:cNvPicPr>
          <p:nvPr/>
        </p:nvPicPr>
        <p:blipFill>
          <a:blip r:embed="rId5" cstate="print"/>
          <a:srcRect/>
          <a:stretch>
            <a:fillRect/>
          </a:stretch>
        </p:blipFill>
        <p:spPr bwMode="auto">
          <a:xfrm>
            <a:off x="2143108" y="4048776"/>
            <a:ext cx="3214710" cy="1809116"/>
          </a:xfrm>
          <a:prstGeom prst="rect">
            <a:avLst/>
          </a:prstGeom>
          <a:noFill/>
        </p:spPr>
      </p:pic>
      <p:sp>
        <p:nvSpPr>
          <p:cNvPr id="12" name="TextBox 11"/>
          <p:cNvSpPr txBox="1"/>
          <p:nvPr/>
        </p:nvSpPr>
        <p:spPr>
          <a:xfrm>
            <a:off x="5643570" y="4500570"/>
            <a:ext cx="2857520" cy="646331"/>
          </a:xfrm>
          <a:prstGeom prst="rect">
            <a:avLst/>
          </a:prstGeom>
          <a:noFill/>
        </p:spPr>
        <p:txBody>
          <a:bodyPr wrap="square" rtlCol="0">
            <a:spAutoFit/>
          </a:bodyPr>
          <a:lstStyle/>
          <a:p>
            <a:r>
              <a:rPr lang="el-GR" i="1" dirty="0" smtClean="0">
                <a:latin typeface="Garamond" pitchFamily="18" charset="0"/>
              </a:rPr>
              <a:t>Σίγουρος τρόπος αλλά έχει τον περιορισμό της εποχικότητας.</a:t>
            </a:r>
            <a:endParaRPr lang="el-GR" i="1" dirty="0">
              <a:latin typeface="Garamond" pitchFamily="18" charset="0"/>
            </a:endParaRPr>
          </a:p>
        </p:txBody>
      </p:sp>
      <p:sp>
        <p:nvSpPr>
          <p:cNvPr id="2" name="Slide Number Placeholder 1"/>
          <p:cNvSpPr>
            <a:spLocks noGrp="1"/>
          </p:cNvSpPr>
          <p:nvPr>
            <p:ph type="sldNum" sz="quarter" idx="12"/>
          </p:nvPr>
        </p:nvSpPr>
        <p:spPr/>
        <p:txBody>
          <a:bodyPr/>
          <a:lstStyle/>
          <a:p>
            <a:fld id="{EAB54840-3CCE-4CAC-B1D1-A4AC2E3B156D}" type="slidenum">
              <a:rPr lang="el-GR" smtClean="0"/>
              <a:pPr/>
              <a:t>22</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Πηγές χρηματοδότησης για μικρές επιχειρήσεις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4524315"/>
          </a:xfrm>
          <a:prstGeom prst="rect">
            <a:avLst/>
          </a:prstGeom>
        </p:spPr>
        <p:txBody>
          <a:bodyPr wrap="square">
            <a:spAutoFit/>
          </a:bodyPr>
          <a:lstStyle/>
          <a:p>
            <a:r>
              <a:rPr lang="en-US" dirty="0" smtClean="0"/>
              <a:t>Cash is King </a:t>
            </a:r>
            <a:r>
              <a:rPr lang="el-GR" dirty="0" smtClean="0"/>
              <a:t>λένε και δεν έχουν άδικο. Η ζωή σου γίνεται πολύ ευκολότερη αν έχεις τουλάχιστον ένα ποσοστό από τα χρήματα που χρειάζεσαι για να ξεκινήσεις ως ίδια κεφάλαια. Τα υπόλοιπα τα βρίσκεις ευκολότερα αν βάλεις κι εσύ το χέρι στην τσέπη.</a:t>
            </a:r>
          </a:p>
          <a:p>
            <a:endParaRPr lang="el-GR" dirty="0" smtClean="0"/>
          </a:p>
          <a:p>
            <a:r>
              <a:rPr lang="el-GR" dirty="0" smtClean="0"/>
              <a:t>Η παρουσίαση των πηγών χρηματοδότησης γίνεται κάπως ανορθόδοξα, ξεκινώντας από τρόπους χρηματοδότησης που δεν είναι ευρέως διαδεδομένοι και καταλήγοντας σε πιο παραδοσιακούς.</a:t>
            </a:r>
          </a:p>
          <a:p>
            <a:endParaRPr lang="el-GR" dirty="0" smtClean="0"/>
          </a:p>
          <a:p>
            <a:r>
              <a:rPr lang="el-GR" dirty="0" smtClean="0"/>
              <a:t>Θα δούμε λοιπόν τα εξής:</a:t>
            </a:r>
          </a:p>
          <a:p>
            <a:endParaRPr lang="el-GR" dirty="0" smtClean="0"/>
          </a:p>
          <a:p>
            <a:pPr>
              <a:buFontTx/>
              <a:buChar char="-"/>
            </a:pPr>
            <a:r>
              <a:rPr lang="el-GR" dirty="0" smtClean="0"/>
              <a:t> </a:t>
            </a:r>
            <a:r>
              <a:rPr lang="en-US" dirty="0" err="1" smtClean="0"/>
              <a:t>Crowdfunding</a:t>
            </a:r>
            <a:endParaRPr lang="en-US" dirty="0" smtClean="0"/>
          </a:p>
          <a:p>
            <a:pPr>
              <a:buFontTx/>
              <a:buChar char="-"/>
            </a:pPr>
            <a:r>
              <a:rPr lang="el-GR" dirty="0" smtClean="0"/>
              <a:t> Επιχειρηματικούς Αγγέλους</a:t>
            </a:r>
            <a:endParaRPr lang="en-US" dirty="0" smtClean="0"/>
          </a:p>
          <a:p>
            <a:pPr>
              <a:buFontTx/>
              <a:buChar char="-"/>
            </a:pPr>
            <a:r>
              <a:rPr lang="en-US" dirty="0" smtClean="0"/>
              <a:t> Venture Capital</a:t>
            </a:r>
            <a:endParaRPr lang="el-GR" dirty="0" smtClean="0"/>
          </a:p>
          <a:p>
            <a:pPr>
              <a:buFontTx/>
              <a:buChar char="-"/>
            </a:pPr>
            <a:r>
              <a:rPr lang="el-GR" dirty="0" smtClean="0"/>
              <a:t> Επιδοτήσεις από εθνικά και κοινοτικά προγράμματα</a:t>
            </a:r>
          </a:p>
          <a:p>
            <a:pPr>
              <a:buFontTx/>
              <a:buChar char="-"/>
            </a:pPr>
            <a:r>
              <a:rPr lang="el-GR" dirty="0" smtClean="0"/>
              <a:t> Τραπεζικό δανεισμό και άλλα μέτρα ενίσχυσης της επιχειρηματικότητας</a:t>
            </a:r>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23</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dirty="0" err="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Equity-crowdfunding-Cadia-Stock-Exchange1.jpg"/>
          <p:cNvPicPr>
            <a:picLocks noChangeAspect="1"/>
          </p:cNvPicPr>
          <p:nvPr/>
        </p:nvPicPr>
        <p:blipFill>
          <a:blip r:embed="rId5"/>
          <a:stretch>
            <a:fillRect/>
          </a:stretch>
        </p:blipFill>
        <p:spPr>
          <a:xfrm>
            <a:off x="1866900" y="1905000"/>
            <a:ext cx="5410200" cy="3048000"/>
          </a:xfrm>
          <a:prstGeom prst="rect">
            <a:avLst/>
          </a:prstGeom>
        </p:spPr>
      </p:pic>
      <p:sp>
        <p:nvSpPr>
          <p:cNvPr id="2" name="Slide Number Placeholder 1"/>
          <p:cNvSpPr>
            <a:spLocks noGrp="1"/>
          </p:cNvSpPr>
          <p:nvPr>
            <p:ph type="sldNum" sz="quarter" idx="12"/>
          </p:nvPr>
        </p:nvSpPr>
        <p:spPr/>
        <p:txBody>
          <a:bodyPr/>
          <a:lstStyle/>
          <a:p>
            <a:fld id="{EAB54840-3CCE-4CAC-B1D1-A4AC2E3B156D}" type="slidenum">
              <a:rPr lang="el-GR" smtClean="0"/>
              <a:pPr/>
              <a:t>24</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dirty="0" err="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3693319"/>
          </a:xfrm>
          <a:prstGeom prst="rect">
            <a:avLst/>
          </a:prstGeom>
        </p:spPr>
        <p:txBody>
          <a:bodyPr wrap="square">
            <a:spAutoFit/>
          </a:bodyPr>
          <a:lstStyle/>
          <a:p>
            <a:r>
              <a:rPr lang="el-GR" dirty="0" smtClean="0"/>
              <a:t>Το crowdfunding ή αλλιώς participative financing - (</a:t>
            </a:r>
            <a:r>
              <a:rPr lang="en-US" dirty="0" smtClean="0"/>
              <a:t>“</a:t>
            </a:r>
            <a:r>
              <a:rPr lang="el-GR" dirty="0" smtClean="0"/>
              <a:t>χρηματοδότηση από το πλήθος</a:t>
            </a:r>
            <a:r>
              <a:rPr lang="en-US" dirty="0" smtClean="0"/>
              <a:t>”</a:t>
            </a:r>
            <a:r>
              <a:rPr lang="el-GR" dirty="0" smtClean="0"/>
              <a:t> </a:t>
            </a:r>
            <a:r>
              <a:rPr lang="en-US" dirty="0" smtClean="0"/>
              <a:t>– “</a:t>
            </a:r>
            <a:r>
              <a:rPr lang="el-GR" dirty="0" smtClean="0"/>
              <a:t>συμμετοχική χρηματοδότηση</a:t>
            </a:r>
            <a:r>
              <a:rPr lang="en-US" dirty="0" smtClean="0"/>
              <a:t>”</a:t>
            </a:r>
            <a:r>
              <a:rPr lang="el-GR" dirty="0" smtClean="0"/>
              <a:t>) είναι μία νέα δημοφιλής μέθοδος για την άντληση κεφαλαίων από μεγάλο αριθμό ενδιαφερόμενων, κατά κύριο λόγο μέσω του διαδικτύου. Ενώ το crowdfunding αρχικά συνδέθηκε με τη χρηματοδότηση διαφόρων κοινωφελών έργων ή με τη χρηματοδότηση μορφών τέχνης, τον τελευταίο καιρό αναδεικνύεται ως μια μέθοδος άντλησης κεφαλαίων για νεοσύστατες εταιρείες (startups) ή άλλα εμπορικά εγχειρήματα. </a:t>
            </a:r>
            <a:br>
              <a:rPr lang="el-GR" dirty="0" smtClean="0"/>
            </a:br>
            <a:r>
              <a:rPr lang="el-GR" dirty="0" smtClean="0"/>
              <a:t/>
            </a:r>
            <a:br>
              <a:rPr lang="el-GR" dirty="0" smtClean="0"/>
            </a:br>
            <a:r>
              <a:rPr lang="el-GR" dirty="0" smtClean="0"/>
              <a:t>Το crowdfunding λειτουργεί συνήθως μέσω μίας ιστοσελίδας, στην οποία παρουσιάζονται εταιρείες ή έργα που χρειάζονται χρηματοδότηση και στην οποία έχει πρόσβαση το κοινό. </a:t>
            </a:r>
            <a:br>
              <a:rPr lang="el-GR" dirty="0" smtClean="0"/>
            </a:br>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25</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2585323"/>
          </a:xfrm>
          <a:prstGeom prst="rect">
            <a:avLst/>
          </a:prstGeom>
        </p:spPr>
        <p:txBody>
          <a:bodyPr wrap="square">
            <a:spAutoFit/>
          </a:bodyPr>
          <a:lstStyle/>
          <a:p>
            <a:r>
              <a:rPr lang="el-GR" dirty="0" smtClean="0"/>
              <a:t>Το crowdfunding έχει βρεθεί τον τελευταίο καιρό στο προσκήνιο από την αυξανόμενη δημόσια συζήτηση για την πρόσβαση στη χρηματοδότηση. Όλο αυτό βέβαια, είναι το αποτέλεσμα αφενός της οικονομικής κρίσης και των συναφών αδυναμιών της αγοράς όπου το υφιστάμενο καθεστώς συμβατικής χρηματοδότησης (τραπεζικά δάνεια, κ</a:t>
            </a:r>
            <a:r>
              <a:rPr lang="en-US" dirty="0" smtClean="0"/>
              <a:t>.</a:t>
            </a:r>
            <a:r>
              <a:rPr lang="el-GR" dirty="0" smtClean="0"/>
              <a:t>λπ</a:t>
            </a:r>
            <a:r>
              <a:rPr lang="en-US" dirty="0" smtClean="0"/>
              <a:t>.</a:t>
            </a:r>
            <a:r>
              <a:rPr lang="el-GR" dirty="0" smtClean="0"/>
              <a:t>) δεν είναι αρκετό να στηρίξει και να παράσχει ικανή χρηματοδότηση για τις μικρές και μεσαίες επιχειρήσεις και αφετέρου της ραγδαίας εξέλιξης στον τομέα της τεχνολογίας των επικοινωνιών, η οποία διευκολύνει την πρόσβαση των νεοσύστατων επιχειρήσεων σε επενδυτές και το αντίστροφο.</a:t>
            </a:r>
            <a:endParaRPr lang="el-GR" dirty="0"/>
          </a:p>
        </p:txBody>
      </p:sp>
      <p:pic>
        <p:nvPicPr>
          <p:cNvPr id="13" name="Picture 12" descr="12.jpeg"/>
          <p:cNvPicPr>
            <a:picLocks noChangeAspect="1"/>
          </p:cNvPicPr>
          <p:nvPr/>
        </p:nvPicPr>
        <p:blipFill>
          <a:blip r:embed="rId5"/>
          <a:stretch>
            <a:fillRect/>
          </a:stretch>
        </p:blipFill>
        <p:spPr>
          <a:xfrm>
            <a:off x="3929026" y="4647845"/>
            <a:ext cx="5214974" cy="2210155"/>
          </a:xfrm>
          <a:prstGeom prst="rect">
            <a:avLst/>
          </a:prstGeom>
        </p:spPr>
      </p:pic>
      <p:sp>
        <p:nvSpPr>
          <p:cNvPr id="14" name="Rectangle 13"/>
          <p:cNvSpPr/>
          <p:nvPr/>
        </p:nvSpPr>
        <p:spPr>
          <a:xfrm>
            <a:off x="0" y="4643446"/>
            <a:ext cx="3929058" cy="221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1985" name="Picture 1"/>
          <p:cNvPicPr>
            <a:picLocks noChangeAspect="1" noChangeArrowheads="1"/>
          </p:cNvPicPr>
          <p:nvPr/>
        </p:nvPicPr>
        <p:blipFill>
          <a:blip r:embed="rId6"/>
          <a:srcRect/>
          <a:stretch>
            <a:fillRect/>
          </a:stretch>
        </p:blipFill>
        <p:spPr bwMode="auto">
          <a:xfrm>
            <a:off x="0" y="6359206"/>
            <a:ext cx="2071670" cy="498793"/>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EAB54840-3CCE-4CAC-B1D1-A4AC2E3B156D}" type="slidenum">
              <a:rPr lang="el-GR" smtClean="0"/>
              <a:pPr/>
              <a:t>26</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4524315"/>
          </a:xfrm>
          <a:prstGeom prst="rect">
            <a:avLst/>
          </a:prstGeom>
        </p:spPr>
        <p:txBody>
          <a:bodyPr wrap="square">
            <a:spAutoFit/>
          </a:bodyPr>
          <a:lstStyle/>
          <a:p>
            <a:r>
              <a:rPr lang="el-GR" dirty="0" smtClean="0"/>
              <a:t>Το crowdfunding μπορεί να διακριθεί σε τρεις (3) κυρίως μορφές: </a:t>
            </a:r>
            <a:br>
              <a:rPr lang="el-GR" dirty="0" smtClean="0"/>
            </a:br>
            <a:r>
              <a:rPr lang="el-GR" dirty="0" smtClean="0"/>
              <a:t/>
            </a:r>
            <a:br>
              <a:rPr lang="el-GR" dirty="0" smtClean="0"/>
            </a:br>
            <a:r>
              <a:rPr lang="el-GR" dirty="0" smtClean="0"/>
              <a:t>• </a:t>
            </a:r>
            <a:r>
              <a:rPr lang="el-GR" b="1" dirty="0" smtClean="0"/>
              <a:t>Κεφαλαιοδότηση (equity model)</a:t>
            </a:r>
            <a:r>
              <a:rPr lang="el-GR" dirty="0" smtClean="0"/>
              <a:t> </a:t>
            </a:r>
            <a:br>
              <a:rPr lang="el-GR" dirty="0" smtClean="0"/>
            </a:br>
            <a:r>
              <a:rPr lang="el-GR" dirty="0" smtClean="0"/>
              <a:t>Αυτού του τύπου η επένδυση συνεπάγεται συμμετοχή στο κεφάλαιο μίας εταιρείας. </a:t>
            </a:r>
            <a:br>
              <a:rPr lang="el-GR" dirty="0" smtClean="0"/>
            </a:br>
            <a:r>
              <a:rPr lang="el-GR" dirty="0" smtClean="0"/>
              <a:t/>
            </a:r>
            <a:br>
              <a:rPr lang="el-GR" dirty="0" smtClean="0"/>
            </a:br>
            <a:r>
              <a:rPr lang="el-GR" b="1" dirty="0" smtClean="0"/>
              <a:t>• Δάνεια (lending model) </a:t>
            </a:r>
            <a:br>
              <a:rPr lang="el-GR" b="1" dirty="0" smtClean="0"/>
            </a:br>
            <a:r>
              <a:rPr lang="el-GR" dirty="0" smtClean="0"/>
              <a:t>Σε αυτήν την περίπτωση, η χρηματοδότηση γίνεται με τη μορφή δανεισμού. </a:t>
            </a:r>
            <a:br>
              <a:rPr lang="el-GR" dirty="0" smtClean="0"/>
            </a:br>
            <a:r>
              <a:rPr lang="el-GR" dirty="0" smtClean="0"/>
              <a:t/>
            </a:r>
            <a:br>
              <a:rPr lang="el-GR" dirty="0" smtClean="0"/>
            </a:br>
            <a:r>
              <a:rPr lang="el-GR" b="1" dirty="0" smtClean="0"/>
              <a:t>• Δωρεές (donations-rewards model)</a:t>
            </a:r>
            <a:r>
              <a:rPr lang="el-GR" dirty="0" smtClean="0"/>
              <a:t> </a:t>
            </a:r>
            <a:br>
              <a:rPr lang="el-GR" dirty="0" smtClean="0"/>
            </a:br>
            <a:endParaRPr lang="en-US" dirty="0" smtClean="0"/>
          </a:p>
          <a:p>
            <a:r>
              <a:rPr lang="el-GR" dirty="0" smtClean="0"/>
              <a:t>Στην Ελλάδα σήμερα λειτουργεί ουσιαστικά μόνο το μοντέλο των δωρεών (donation model). Ωστόσο το μοντέλο που φαίνεται να παρουσιάζει σήμερα το μεγαλύτερο ενδιαφέρον, λόγω του υφιστάμενου ελλείμματος στη λειτουργία άλλων μορφών χρηματοδότησης των μικρών και μεσαίων επιχειρήσεων είναι το μοντέλο της κεφαλαιοδότησης (equity crowdfunding). </a:t>
            </a:r>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27</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4801314"/>
          </a:xfrm>
          <a:prstGeom prst="rect">
            <a:avLst/>
          </a:prstGeom>
        </p:spPr>
        <p:txBody>
          <a:bodyPr wrap="square">
            <a:spAutoFit/>
          </a:bodyPr>
          <a:lstStyle/>
          <a:p>
            <a:r>
              <a:rPr lang="el-GR" dirty="0" smtClean="0"/>
              <a:t>Το </a:t>
            </a:r>
            <a:r>
              <a:rPr lang="en-US" dirty="0" err="1" smtClean="0"/>
              <a:t>crowdfunding</a:t>
            </a:r>
            <a:r>
              <a:rPr lang="en-US" dirty="0" smtClean="0"/>
              <a:t> </a:t>
            </a:r>
            <a:r>
              <a:rPr lang="el-GR" dirty="0" smtClean="0"/>
              <a:t>χρησιμοποιείται πλέον ευρέως στην ΕΕ. Το 2015 22 κράτη-μέλη είχαν έκατοντάδες ενεργές πλατφόρμες </a:t>
            </a:r>
            <a:r>
              <a:rPr lang="en-US" dirty="0" err="1" smtClean="0"/>
              <a:t>crowdfunding</a:t>
            </a:r>
            <a:r>
              <a:rPr lang="el-GR" dirty="0" smtClean="0"/>
              <a:t>. Τη χρονιά εκείνη υπολογίζεται ότι συγκεντρώθηκαν 4,2 δις € μέσω </a:t>
            </a:r>
            <a:r>
              <a:rPr lang="en-US" dirty="0" err="1" smtClean="0"/>
              <a:t>crowdfunding</a:t>
            </a:r>
            <a:r>
              <a:rPr lang="en-US" dirty="0" smtClean="0"/>
              <a:t> </a:t>
            </a:r>
            <a:r>
              <a:rPr lang="el-GR" dirty="0" smtClean="0"/>
              <a:t>στην ΕΕ</a:t>
            </a:r>
            <a:r>
              <a:rPr lang="en-US" dirty="0" smtClean="0"/>
              <a:t> </a:t>
            </a:r>
            <a:r>
              <a:rPr lang="el-GR" dirty="0" smtClean="0"/>
              <a:t>εκ των οποίων μόνο το 0,1 δις € αφορούσε στο μοντέλο των δωρεών.</a:t>
            </a:r>
          </a:p>
          <a:p>
            <a:endParaRPr lang="el-GR" dirty="0" smtClean="0"/>
          </a:p>
          <a:p>
            <a:r>
              <a:rPr lang="el-GR" dirty="0" smtClean="0"/>
              <a:t>Στην Ελλάδα, μέχρι σήμερα, υπάρχει μόνο μία λειτουργική πλατφόρμα </a:t>
            </a:r>
            <a:r>
              <a:rPr lang="en-US" dirty="0" smtClean="0"/>
              <a:t>(</a:t>
            </a:r>
            <a:r>
              <a:rPr lang="en-US" b="1" dirty="0" smtClean="0"/>
              <a:t>Act4Greece</a:t>
            </a:r>
            <a:r>
              <a:rPr lang="el-GR" b="1" dirty="0" smtClean="0"/>
              <a:t>.</a:t>
            </a:r>
            <a:r>
              <a:rPr lang="en-US" b="1" dirty="0" err="1" smtClean="0"/>
              <a:t>gr</a:t>
            </a:r>
            <a:r>
              <a:rPr lang="en-US" dirty="0" smtClean="0"/>
              <a:t>).</a:t>
            </a:r>
            <a:r>
              <a:rPr lang="el-GR" dirty="0" smtClean="0"/>
              <a:t> Το πρόγραμμα καλύπτει έργα σε 7 άξονες: 1) πρόνοια, υγεία και αλληλεγγύη, 2) κοινωνική οικονομία και επιχειρηματικότητα, 3) πολιτισμός και πολιτιστική επιχειρηματικότητα, 4) νεανική και καινοτόμος επιχειρηματικότητα, 5) περιβάλλον και αειφορία, 6) έρευνα, εκπαίδευση και κατάρτιση και 7) αθλητισμός.</a:t>
            </a:r>
          </a:p>
          <a:p>
            <a:endParaRPr lang="el-GR" dirty="0" smtClean="0"/>
          </a:p>
          <a:p>
            <a:r>
              <a:rPr lang="el-GR" dirty="0" smtClean="0"/>
              <a:t>Οι χρηματικοί πόροι που συγκεντρώνονται μέσω του act4Greece είναι δωρεές, και σύντομα, με το κατάλληλο θεσμικό πλαίσιο, θα μπορούν να συγκεντρώνονται χρήματα και για δανεισμό (κυρίως μικροδάνεια), αλλά και για συμμετοχή στο ίδιο κεφάλαιο μιας εταιρείας, στηρίζοντας νεοφυείς καινοτόμες επιχειρηματικές πρωτοβουλίες.</a:t>
            </a:r>
          </a:p>
        </p:txBody>
      </p:sp>
      <p:sp>
        <p:nvSpPr>
          <p:cNvPr id="2" name="Slide Number Placeholder 1"/>
          <p:cNvSpPr>
            <a:spLocks noGrp="1"/>
          </p:cNvSpPr>
          <p:nvPr>
            <p:ph type="sldNum" sz="quarter" idx="12"/>
          </p:nvPr>
        </p:nvSpPr>
        <p:spPr/>
        <p:txBody>
          <a:bodyPr/>
          <a:lstStyle/>
          <a:p>
            <a:fld id="{EAB54840-3CCE-4CAC-B1D1-A4AC2E3B156D}" type="slidenum">
              <a:rPr lang="el-GR" smtClean="0"/>
              <a:pPr/>
              <a:t>28</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2" name="Picture 2"/>
          <p:cNvPicPr>
            <a:picLocks noChangeAspect="1" noChangeArrowheads="1"/>
          </p:cNvPicPr>
          <p:nvPr/>
        </p:nvPicPr>
        <p:blipFill rotWithShape="1">
          <a:blip r:embed="rId5"/>
          <a:srcRect t="2" b="25166"/>
          <a:stretch/>
        </p:blipFill>
        <p:spPr bwMode="auto">
          <a:xfrm>
            <a:off x="857224" y="1196752"/>
            <a:ext cx="7715304" cy="4571604"/>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EAB54840-3CCE-4CAC-B1D1-A4AC2E3B156D}" type="slidenum">
              <a:rPr lang="el-GR" smtClean="0"/>
              <a:pPr/>
              <a:t>29</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Ένα νέο ξεκίνημα</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1562"/>
          <a:stretch/>
        </p:blipFill>
        <p:spPr>
          <a:xfrm>
            <a:off x="6372200" y="4039628"/>
            <a:ext cx="2366380" cy="2376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786" y="1268760"/>
            <a:ext cx="5195491" cy="3457541"/>
          </a:xfrm>
          <a:prstGeom prst="rect">
            <a:avLst/>
          </a:prstGeom>
        </p:spPr>
      </p:pic>
      <p:sp>
        <p:nvSpPr>
          <p:cNvPr id="8" name="Circular Arrow 7"/>
          <p:cNvSpPr/>
          <p:nvPr/>
        </p:nvSpPr>
        <p:spPr>
          <a:xfrm>
            <a:off x="4572000" y="1556792"/>
            <a:ext cx="3600400" cy="3385533"/>
          </a:xfrm>
          <a:prstGeom prst="circularArrow">
            <a:avLst>
              <a:gd name="adj1" fmla="val 12500"/>
              <a:gd name="adj2" fmla="val 1142319"/>
              <a:gd name="adj3" fmla="val 20457681"/>
              <a:gd name="adj4" fmla="val 16170466"/>
              <a:gd name="adj5"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Slide Number Placeholder 3"/>
          <p:cNvSpPr>
            <a:spLocks noGrp="1"/>
          </p:cNvSpPr>
          <p:nvPr>
            <p:ph type="sldNum" sz="quarter" idx="12"/>
          </p:nvPr>
        </p:nvSpPr>
        <p:spPr/>
        <p:txBody>
          <a:bodyPr/>
          <a:lstStyle/>
          <a:p>
            <a:fld id="{EAB54840-3CCE-4CAC-B1D1-A4AC2E3B156D}" type="slidenum">
              <a:rPr lang="el-GR" smtClean="0"/>
              <a:pPr/>
              <a:t>3</a:t>
            </a:fld>
            <a:endParaRPr lang="el-GR" dirty="0"/>
          </a:p>
        </p:txBody>
      </p:sp>
    </p:spTree>
    <p:extLst>
      <p:ext uri="{BB962C8B-B14F-4D97-AF65-F5344CB8AC3E}">
        <p14:creationId xmlns:p14="http://schemas.microsoft.com/office/powerpoint/2010/main" val="34841141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923330"/>
          </a:xfrm>
          <a:prstGeom prst="rect">
            <a:avLst/>
          </a:prstGeom>
        </p:spPr>
        <p:txBody>
          <a:bodyPr wrap="square">
            <a:spAutoFit/>
          </a:bodyPr>
          <a:lstStyle/>
          <a:p>
            <a:r>
              <a:rPr lang="el-GR" b="1" dirty="0" smtClean="0"/>
              <a:t>Νέος νόμος για </a:t>
            </a:r>
            <a:r>
              <a:rPr lang="en-US" b="1" dirty="0" err="1" smtClean="0"/>
              <a:t>crowdfunding</a:t>
            </a:r>
            <a:r>
              <a:rPr lang="el-GR" dirty="0" smtClean="0"/>
              <a:t/>
            </a:r>
            <a:br>
              <a:rPr lang="el-GR" dirty="0" smtClean="0"/>
            </a:br>
            <a:r>
              <a:rPr lang="el-GR" dirty="0" smtClean="0"/>
              <a:t/>
            </a:r>
            <a:br>
              <a:rPr lang="el-GR" dirty="0" smtClean="0"/>
            </a:br>
            <a:endParaRPr lang="el-GR" dirty="0"/>
          </a:p>
        </p:txBody>
      </p:sp>
      <p:pic>
        <p:nvPicPr>
          <p:cNvPr id="37891" name="Picture 3"/>
          <p:cNvPicPr>
            <a:picLocks noChangeAspect="1" noChangeArrowheads="1"/>
          </p:cNvPicPr>
          <p:nvPr/>
        </p:nvPicPr>
        <p:blipFill>
          <a:blip r:embed="rId5"/>
          <a:srcRect/>
          <a:stretch>
            <a:fillRect/>
          </a:stretch>
        </p:blipFill>
        <p:spPr bwMode="auto">
          <a:xfrm>
            <a:off x="909026" y="1928802"/>
            <a:ext cx="7020560" cy="4143404"/>
          </a:xfrm>
          <a:prstGeom prst="rect">
            <a:avLst/>
          </a:prstGeom>
          <a:noFill/>
          <a:ln w="9525">
            <a:noFill/>
            <a:miter lim="800000"/>
            <a:headEnd/>
            <a:tailEnd/>
          </a:ln>
          <a:effectLst/>
        </p:spPr>
      </p:pic>
      <p:sp>
        <p:nvSpPr>
          <p:cNvPr id="13" name="Rectangle 12"/>
          <p:cNvSpPr/>
          <p:nvPr/>
        </p:nvSpPr>
        <p:spPr>
          <a:xfrm>
            <a:off x="5857884" y="2214554"/>
            <a:ext cx="785818"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Slide Number Placeholder 1"/>
          <p:cNvSpPr>
            <a:spLocks noGrp="1"/>
          </p:cNvSpPr>
          <p:nvPr>
            <p:ph type="sldNum" sz="quarter" idx="12"/>
          </p:nvPr>
        </p:nvSpPr>
        <p:spPr/>
        <p:txBody>
          <a:bodyPr/>
          <a:lstStyle/>
          <a:p>
            <a:fld id="{EAB54840-3CCE-4CAC-B1D1-A4AC2E3B156D}" type="slidenum">
              <a:rPr lang="el-GR" smtClean="0"/>
              <a:pPr/>
              <a:t>30</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3139321"/>
          </a:xfrm>
          <a:prstGeom prst="rect">
            <a:avLst/>
          </a:prstGeom>
        </p:spPr>
        <p:txBody>
          <a:bodyPr wrap="square">
            <a:spAutoFit/>
          </a:bodyPr>
          <a:lstStyle/>
          <a:p>
            <a:r>
              <a:rPr lang="el-GR" dirty="0" smtClean="0"/>
              <a:t>Με τις διατάξεις του Ν.4416/2016 δεν εγκαθιδρύεται ξεχωριστός ειδικός νόμος για </a:t>
            </a:r>
            <a:r>
              <a:rPr lang="en-US" dirty="0" smtClean="0"/>
              <a:t>c</a:t>
            </a:r>
            <a:r>
              <a:rPr lang="el-GR" dirty="0" smtClean="0"/>
              <a:t>rowdfunding αλλά ρυθμίζεται εμμέσως καθώς τροποποιούνται παλαιότερες διατάξεις που έθεταν εμπόδια. Με τις συγκεκριμένες τροποποιήσεις, προβλέπονται, μεταξύ άλλων, τα εξής:</a:t>
            </a:r>
          </a:p>
          <a:p>
            <a:endParaRPr lang="el-GR" dirty="0" smtClean="0"/>
          </a:p>
          <a:p>
            <a:r>
              <a:rPr lang="el-GR" b="1" dirty="0" smtClean="0"/>
              <a:t>Ηλεκτρονικές πλατφόρμες </a:t>
            </a:r>
            <a:r>
              <a:rPr lang="en-US" b="1" dirty="0" smtClean="0"/>
              <a:t>c</a:t>
            </a:r>
            <a:r>
              <a:rPr lang="el-GR" b="1" dirty="0" smtClean="0"/>
              <a:t>rowdfunding μπορούν να διαχειρίζονται μόνο</a:t>
            </a:r>
          </a:p>
          <a:p>
            <a:r>
              <a:rPr lang="el-GR" b="1" dirty="0" smtClean="0"/>
              <a:t>Ανώνυμες Εταιρείες Παροχής Επενδυτικών Υπηρεσιών (ΑΕΠΕΥ), Ανώνυμες</a:t>
            </a:r>
          </a:p>
          <a:p>
            <a:r>
              <a:rPr lang="el-GR" b="1" dirty="0" smtClean="0"/>
              <a:t>Εταιρείες Διαχείρισης Οργανισμών Εναλλακτικών Επενδύσεων (ΑΕΔΟΕΕ) και</a:t>
            </a:r>
          </a:p>
          <a:p>
            <a:r>
              <a:rPr lang="el-GR" b="1" dirty="0" smtClean="0"/>
              <a:t>Πιστωτικά Ιδρύματα στο πλαίσιο της επενδυτικής υπηρεσίας της λήψης και</a:t>
            </a:r>
          </a:p>
          <a:p>
            <a:r>
              <a:rPr lang="el-GR" b="1" dirty="0" smtClean="0"/>
              <a:t>διαβίβασης εντολών</a:t>
            </a:r>
            <a:r>
              <a:rPr lang="el-GR" dirty="0" smtClean="0"/>
              <a:t>.</a:t>
            </a:r>
          </a:p>
          <a:p>
            <a:endParaRPr lang="el-GR" dirty="0" smtClean="0"/>
          </a:p>
        </p:txBody>
      </p:sp>
      <p:sp>
        <p:nvSpPr>
          <p:cNvPr id="2" name="Slide Number Placeholder 1"/>
          <p:cNvSpPr>
            <a:spLocks noGrp="1"/>
          </p:cNvSpPr>
          <p:nvPr>
            <p:ph type="sldNum" sz="quarter" idx="12"/>
          </p:nvPr>
        </p:nvSpPr>
        <p:spPr/>
        <p:txBody>
          <a:bodyPr/>
          <a:lstStyle/>
          <a:p>
            <a:fld id="{EAB54840-3CCE-4CAC-B1D1-A4AC2E3B156D}" type="slidenum">
              <a:rPr lang="el-GR" smtClean="0"/>
              <a:pPr/>
              <a:t>31</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smtClean="0">
                <a:solidFill>
                  <a:schemeClr val="bg1"/>
                </a:solidFill>
                <a:effectLst>
                  <a:outerShdw blurRad="38100" dist="38100" dir="2700000" algn="tl">
                    <a:srgbClr val="000000">
                      <a:alpha val="43137"/>
                    </a:srgbClr>
                  </a:outerShdw>
                </a:effectLst>
              </a:rPr>
              <a:t>Crowdfunding</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443841"/>
            <a:ext cx="7572428" cy="3416320"/>
          </a:xfrm>
          <a:prstGeom prst="rect">
            <a:avLst/>
          </a:prstGeom>
        </p:spPr>
        <p:txBody>
          <a:bodyPr wrap="square">
            <a:spAutoFit/>
          </a:bodyPr>
          <a:lstStyle/>
          <a:p>
            <a:r>
              <a:rPr lang="el-GR" dirty="0" smtClean="0"/>
              <a:t>Προβλέπεται η μη υποχρέωση έκδοσης ενημερωτικού δελτίου για δημόσιες προσφορές μέσω της ηλεκτρονικής πλατφόρμας, εφόσον πληρούνται σωρευτικά οι κάτωθι προϋποθέσεις:</a:t>
            </a:r>
            <a:br>
              <a:rPr lang="el-GR" dirty="0" smtClean="0"/>
            </a:br>
            <a:r>
              <a:rPr lang="el-GR" dirty="0" smtClean="0"/>
              <a:t/>
            </a:r>
            <a:br>
              <a:rPr lang="el-GR" dirty="0" smtClean="0"/>
            </a:br>
            <a:r>
              <a:rPr lang="el-GR" dirty="0" smtClean="0"/>
              <a:t>i. Οι κινητές αξίες που προσφέρονται πρέπει να έχουν συνολική αξία μικρότερη από </a:t>
            </a:r>
            <a:r>
              <a:rPr lang="el-GR" b="1" dirty="0" smtClean="0"/>
              <a:t>500.000 ευρώ</a:t>
            </a:r>
            <a:r>
              <a:rPr lang="el-GR" dirty="0" smtClean="0"/>
              <a:t>. To συγκεκριμένο χρηματικό όριο υπολογίζεται ανά εκδότη για περίοδο δώδεκα μηνών.</a:t>
            </a:r>
            <a:br>
              <a:rPr lang="el-GR" dirty="0" smtClean="0"/>
            </a:br>
            <a:r>
              <a:rPr lang="el-GR" dirty="0" smtClean="0"/>
              <a:t/>
            </a:r>
            <a:br>
              <a:rPr lang="el-GR" dirty="0" smtClean="0"/>
            </a:br>
            <a:r>
              <a:rPr lang="el-GR" dirty="0" smtClean="0"/>
              <a:t>ii. Η συμμετοχή του ιδιώτη πελάτη δεν υπερβαίνει το ποσό των </a:t>
            </a:r>
            <a:r>
              <a:rPr lang="el-GR" b="1" dirty="0" smtClean="0"/>
              <a:t>5.000 ευρώ </a:t>
            </a:r>
            <a:r>
              <a:rPr lang="el-GR" dirty="0" smtClean="0"/>
              <a:t>και σε κάθε περίπτωση ποσό που υπολογίζεται σε συνάρτηση με τον μέσο όρο των δηλωθέντων εισοδημάτων ανά εκδότη και των 30.000 ευρώ κατ’ έτος ανά ΑΕΠΕΥ, ΑΕΔΟΕΕ ή πιστωτικό ίδρυμα.</a:t>
            </a:r>
          </a:p>
        </p:txBody>
      </p:sp>
      <p:sp>
        <p:nvSpPr>
          <p:cNvPr id="2" name="Slide Number Placeholder 1"/>
          <p:cNvSpPr>
            <a:spLocks noGrp="1"/>
          </p:cNvSpPr>
          <p:nvPr>
            <p:ph type="sldNum" sz="quarter" idx="12"/>
          </p:nvPr>
        </p:nvSpPr>
        <p:spPr/>
        <p:txBody>
          <a:bodyPr/>
          <a:lstStyle/>
          <a:p>
            <a:fld id="{EAB54840-3CCE-4CAC-B1D1-A4AC2E3B156D}" type="slidenum">
              <a:rPr lang="el-GR" smtClean="0"/>
              <a:pPr/>
              <a:t>32</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Επιχειρηματικοί Άγγελοι</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20151125052533-shutterstock-199610807.jpeg"/>
          <p:cNvPicPr>
            <a:picLocks noChangeAspect="1"/>
          </p:cNvPicPr>
          <p:nvPr/>
        </p:nvPicPr>
        <p:blipFill>
          <a:blip r:embed="rId5"/>
          <a:stretch>
            <a:fillRect/>
          </a:stretch>
        </p:blipFill>
        <p:spPr>
          <a:xfrm>
            <a:off x="657225" y="1428736"/>
            <a:ext cx="7829550" cy="4400550"/>
          </a:xfrm>
          <a:prstGeom prst="rect">
            <a:avLst/>
          </a:prstGeom>
        </p:spPr>
      </p:pic>
      <p:sp>
        <p:nvSpPr>
          <p:cNvPr id="2" name="Slide Number Placeholder 1"/>
          <p:cNvSpPr>
            <a:spLocks noGrp="1"/>
          </p:cNvSpPr>
          <p:nvPr>
            <p:ph type="sldNum" sz="quarter" idx="12"/>
          </p:nvPr>
        </p:nvSpPr>
        <p:spPr/>
        <p:txBody>
          <a:bodyPr/>
          <a:lstStyle/>
          <a:p>
            <a:fld id="{EAB54840-3CCE-4CAC-B1D1-A4AC2E3B156D}" type="slidenum">
              <a:rPr lang="el-GR" smtClean="0"/>
              <a:pPr/>
              <a:t>33</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Επιχειρηματικοί Άγγελοι</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5786" y="1071546"/>
            <a:ext cx="7500990" cy="4247317"/>
          </a:xfrm>
          <a:prstGeom prst="rect">
            <a:avLst/>
          </a:prstGeom>
        </p:spPr>
        <p:txBody>
          <a:bodyPr wrap="square">
            <a:spAutoFit/>
          </a:bodyPr>
          <a:lstStyle/>
          <a:p>
            <a:r>
              <a:rPr lang="el-GR" dirty="0" smtClean="0"/>
              <a:t>Πρόκειται για ιδιώτες επενδυτές που διαθέτουν ίδια κεφάλαια σε μικρές start up επιχειρήσεις κατά το χρονικό σημείο της ίδρυσής τους, προσφέροντάς τους έτσι την ευκαιρία να κάνουν τα πρώτα τους βήματα στην αγορά. </a:t>
            </a:r>
            <a:br>
              <a:rPr lang="el-GR" dirty="0" smtClean="0"/>
            </a:br>
            <a:r>
              <a:rPr lang="el-GR" dirty="0" smtClean="0"/>
              <a:t/>
            </a:r>
            <a:br>
              <a:rPr lang="el-GR" dirty="0" smtClean="0"/>
            </a:br>
            <a:r>
              <a:rPr lang="el-GR" dirty="0" smtClean="0"/>
              <a:t>Η ειδοποιός διαφορά ανάμεσα στους </a:t>
            </a:r>
            <a:r>
              <a:rPr lang="en-US" dirty="0" smtClean="0"/>
              <a:t>“</a:t>
            </a:r>
            <a:r>
              <a:rPr lang="el-GR" dirty="0" smtClean="0"/>
              <a:t>αγγέλους</a:t>
            </a:r>
            <a:r>
              <a:rPr lang="en-US" dirty="0" smtClean="0"/>
              <a:t>”</a:t>
            </a:r>
            <a:r>
              <a:rPr lang="el-GR" dirty="0" smtClean="0"/>
              <a:t> </a:t>
            </a:r>
            <a:r>
              <a:rPr lang="en-US" dirty="0" smtClean="0"/>
              <a:t>(Business Angels) </a:t>
            </a:r>
            <a:r>
              <a:rPr lang="el-GR" dirty="0" smtClean="0"/>
              <a:t>και σε πιο </a:t>
            </a:r>
            <a:r>
              <a:rPr lang="en-US" dirty="0" smtClean="0"/>
              <a:t>“</a:t>
            </a:r>
            <a:r>
              <a:rPr lang="el-GR" dirty="0" smtClean="0"/>
              <a:t>παραδοσιακούς</a:t>
            </a:r>
            <a:r>
              <a:rPr lang="en-US" dirty="0" smtClean="0"/>
              <a:t>”</a:t>
            </a:r>
            <a:r>
              <a:rPr lang="el-GR" dirty="0" smtClean="0"/>
              <a:t> χρηματοδότες (τράπεζες, επενδυτικά κεφάλαια κ.λπ.) είναι ότι οι πρώτοι ζητούν λιγότερες εγγυήσεις για να παράσχουν αρχικό κεφάλαιο το οποίο συνήθως δεν ξεπερνά μερικές δεκάδες χιλιάδες ευρώ. </a:t>
            </a:r>
            <a:br>
              <a:rPr lang="el-GR" dirty="0" smtClean="0"/>
            </a:br>
            <a:r>
              <a:rPr lang="el-GR" dirty="0" smtClean="0"/>
              <a:t/>
            </a:r>
            <a:br>
              <a:rPr lang="el-GR" dirty="0" smtClean="0"/>
            </a:br>
            <a:r>
              <a:rPr lang="el-GR" dirty="0" smtClean="0"/>
              <a:t>Ταυτόχρονα, καθ' ότι στη συντριπτική πλειονότητά τους οι </a:t>
            </a:r>
            <a:r>
              <a:rPr lang="en-US" dirty="0" smtClean="0"/>
              <a:t>“</a:t>
            </a:r>
            <a:r>
              <a:rPr lang="el-GR" dirty="0" smtClean="0"/>
              <a:t>επιχειρηματικοί άγγελοι</a:t>
            </a:r>
            <a:r>
              <a:rPr lang="en-US" dirty="0" smtClean="0"/>
              <a:t>”</a:t>
            </a:r>
            <a:r>
              <a:rPr lang="el-GR" dirty="0" smtClean="0"/>
              <a:t> είναι και οι ίδιοι έμπειροι επιχειρηματίες, συνήθως παρέχουν - εκτός από χρηματικό κεφάλαιο - συμβουλευτικές υπηρεσίες και τεχνογνωσία στα νέα ταλέντα που επιλέγουν να βοηθήσουν. Σε αντάλλαγμα για την επένδυσή τους λαμβάνουν μετοχές της νεοσυσταθείσας εταιρίας και ουκ ολίγες φορές καταλαμβάνουν θέσεις κλειδιά στο διοικητικό της συμβούλιο.</a:t>
            </a:r>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34</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Επιχειρηματικοί Άγγελοι</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5786" y="1071546"/>
            <a:ext cx="7500990" cy="4524315"/>
          </a:xfrm>
          <a:prstGeom prst="rect">
            <a:avLst/>
          </a:prstGeom>
        </p:spPr>
        <p:txBody>
          <a:bodyPr wrap="square">
            <a:spAutoFit/>
          </a:bodyPr>
          <a:lstStyle/>
          <a:p>
            <a:r>
              <a:rPr lang="el-GR" dirty="0" smtClean="0"/>
              <a:t>Οι επενδύσεις των Επιχειρηματικών Αγγέλων είναι υψηλού κινδύνου και όσοι ιδιώτες ενδιαφέρονται θα πρέπει να είναι προετοιμασμένοι για αυτό. Ο λόγος που οι Επιχειρηματικοί Άγγελοι αναζητούν τέτοιου είδους επενδύσεις είναι η προοπτική που έχουν αυτές, για εξαιρετική δυνητικά απόδοση. Συνήθως όμως το βασικό κίνητρο είναι η αίσθηση προσφοράς στην κοινότητα, η αγάπη για την επιχειρηματικότητα, ο ενθουσιασμός της συμμετοχής στην ανάπτυξη μιας καινοτόμου επιχείρησης, η χαρά της συναναστροφής με ταλαντούχους ανθρώπους και η ανταλλαγή ιδεών και εμπειριών με άλλους επενδυτές. </a:t>
            </a:r>
          </a:p>
          <a:p>
            <a:endParaRPr lang="el-GR" dirty="0" smtClean="0"/>
          </a:p>
          <a:p>
            <a:r>
              <a:rPr lang="el-GR" dirty="0" smtClean="0"/>
              <a:t>Οι Επιχειρηματικοί Άγγελοι είναι μεμονωμένοι επενδυτές, αλλά αυτό δεν σημαίνει ότι πρέπει να επενδύουν μόνοι τους. Με την από κοινού επένδυση με άλλους Επιχειρηματικούς Αγγέλους (syndicated) στην ίδια επένδυση, απολαμβάνουν μια σειρά πλεονεκτημάτων, όπως χαμηλότερος κίνδυνος, μεγαλύτερη διαφοροποίηση και ανταλλαγή πληροφοριών και εμπειριών.</a:t>
            </a:r>
          </a:p>
        </p:txBody>
      </p:sp>
      <p:sp>
        <p:nvSpPr>
          <p:cNvPr id="2" name="Slide Number Placeholder 1"/>
          <p:cNvSpPr>
            <a:spLocks noGrp="1"/>
          </p:cNvSpPr>
          <p:nvPr>
            <p:ph type="sldNum" sz="quarter" idx="12"/>
          </p:nvPr>
        </p:nvSpPr>
        <p:spPr/>
        <p:txBody>
          <a:bodyPr/>
          <a:lstStyle/>
          <a:p>
            <a:fld id="{EAB54840-3CCE-4CAC-B1D1-A4AC2E3B156D}" type="slidenum">
              <a:rPr lang="el-GR" smtClean="0"/>
              <a:pPr/>
              <a:t>35</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Επιχειρηματικοί Άγγελοι</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4"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5786" y="1071546"/>
            <a:ext cx="7500990" cy="4524315"/>
          </a:xfrm>
          <a:prstGeom prst="rect">
            <a:avLst/>
          </a:prstGeom>
        </p:spPr>
        <p:txBody>
          <a:bodyPr wrap="square">
            <a:spAutoFit/>
          </a:bodyPr>
          <a:lstStyle/>
          <a:p>
            <a:r>
              <a:rPr lang="el-GR" b="1" dirty="0" smtClean="0"/>
              <a:t>Το Ελληνικό Δίκτυο Επιχειρηματικών Αγγέλων (HeBAN) </a:t>
            </a:r>
          </a:p>
          <a:p>
            <a:endParaRPr lang="el-GR" dirty="0" smtClean="0"/>
          </a:p>
          <a:p>
            <a:r>
              <a:rPr lang="el-GR" dirty="0" smtClean="0"/>
              <a:t>Το ΗΕΒΑΝ είναι ένας ελληνικός μη κερδοσκοπικός φορέας που συστήθηκε για να αντιμετωπίσει το κενό της παροχής επαρκούς χρηματοδότησης και τεχνογνωσίας σε καινοτόμες νεοσύστατες επιχειρήσεις στα πρώιμα στάδιά τους. </a:t>
            </a:r>
          </a:p>
          <a:p>
            <a:endParaRPr lang="el-GR" dirty="0" smtClean="0"/>
          </a:p>
          <a:p>
            <a:r>
              <a:rPr lang="el-GR" dirty="0" smtClean="0"/>
              <a:t>Αν και το ίδιο δεν είναι ενεργός φορέας χρηματοδότησης, αποσκοπεί στην υποστήριξη με ένα ευρύ φάσμα δραστηριοτήτων, του σχηματισμού και της συνεργασίας τοπικών δικτύων Επιχειρηματικών Αγγέλων, της υποκίνησης και στήριξης του ενεργού δυναμικού Επιχειρηματικών Αγγέλων και άλλων συναφών ενδιαφερόμενων μερών στην Ελλάδα, ώστε να συμβάλει στη δημιουργία ενός αποτελεσματικού οικοσυστήματος υποστήριξης των επενδύσεων που βρίσκονται σε πρώιμο στάδιο.</a:t>
            </a:r>
          </a:p>
          <a:p>
            <a:endParaRPr lang="el-GR" dirty="0" smtClean="0"/>
          </a:p>
          <a:p>
            <a:r>
              <a:rPr lang="en-US" b="1" dirty="0" smtClean="0">
                <a:hlinkClick r:id="rId6"/>
              </a:rPr>
              <a:t>http://www.businessangelsgreece.gr/</a:t>
            </a:r>
            <a:r>
              <a:rPr lang="el-GR" b="1" dirty="0" smtClean="0"/>
              <a:t> </a:t>
            </a:r>
            <a:endParaRPr lang="el-GR" b="1"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36</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Venture Capital</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venture_capital_superhero.jpg"/>
          <p:cNvPicPr>
            <a:picLocks noChangeAspect="1"/>
          </p:cNvPicPr>
          <p:nvPr/>
        </p:nvPicPr>
        <p:blipFill>
          <a:blip r:embed="rId5"/>
          <a:stretch>
            <a:fillRect/>
          </a:stretch>
        </p:blipFill>
        <p:spPr>
          <a:xfrm>
            <a:off x="1714500" y="1585912"/>
            <a:ext cx="5715000" cy="3686175"/>
          </a:xfrm>
          <a:prstGeom prst="rect">
            <a:avLst/>
          </a:prstGeom>
        </p:spPr>
      </p:pic>
      <p:sp>
        <p:nvSpPr>
          <p:cNvPr id="2" name="Slide Number Placeholder 1"/>
          <p:cNvSpPr>
            <a:spLocks noGrp="1"/>
          </p:cNvSpPr>
          <p:nvPr>
            <p:ph type="sldNum" sz="quarter" idx="12"/>
          </p:nvPr>
        </p:nvSpPr>
        <p:spPr/>
        <p:txBody>
          <a:bodyPr/>
          <a:lstStyle/>
          <a:p>
            <a:fld id="{EAB54840-3CCE-4CAC-B1D1-A4AC2E3B156D}" type="slidenum">
              <a:rPr lang="el-GR" smtClean="0"/>
              <a:pPr/>
              <a:t>37</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Venture Capital</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5786" y="1071546"/>
            <a:ext cx="7500990" cy="4801314"/>
          </a:xfrm>
          <a:prstGeom prst="rect">
            <a:avLst/>
          </a:prstGeom>
        </p:spPr>
        <p:txBody>
          <a:bodyPr wrap="square">
            <a:spAutoFit/>
          </a:bodyPr>
          <a:lstStyle/>
          <a:p>
            <a:r>
              <a:rPr lang="el-GR" dirty="0" smtClean="0"/>
              <a:t>Το venture capital ή αλλιώς </a:t>
            </a:r>
            <a:r>
              <a:rPr lang="el-GR" b="1" dirty="0" smtClean="0"/>
              <a:t>Κεφάλαια Επιχειρηματικών Συμμετοχών (ΚΕΣ) </a:t>
            </a:r>
            <a:r>
              <a:rPr lang="el-GR" dirty="0" smtClean="0"/>
              <a:t>επενδύουν σε καινοτόμα προϊόντα και διαδικασίες με στόχο την υψηλή προστιθέμενη αξία.</a:t>
            </a:r>
          </a:p>
          <a:p>
            <a:endParaRPr lang="en-US" dirty="0" smtClean="0"/>
          </a:p>
          <a:p>
            <a:r>
              <a:rPr lang="el-GR" dirty="0" smtClean="0"/>
              <a:t>Τα Venture Capital είναι εταιρείες που αναζητούν υγιείς επιχειρήσεις με προοπτικές στον κλάδο τους, οι οποίες έχουν προοπτική ανάπτυξης  και κερδοφορία. Έτσι, συμμετέχουν στο κεφάλαιο και στη διοίκησή τους με σκοπό, μεταξύ άλλων, να κερδίσουν από τις υπεραξίες που θα προκύψουν είτε από την εισαγωγή των τελευταίων στο χρηματιστήριο, είτε μέσω πώλησης της χρηματοδοτούμενης εταιρείας σε στρατηγικό επενδυτή.</a:t>
            </a:r>
          </a:p>
          <a:p>
            <a:endParaRPr lang="el-GR" b="1" dirty="0" smtClean="0"/>
          </a:p>
          <a:p>
            <a:r>
              <a:rPr lang="el-GR" b="1" dirty="0" smtClean="0"/>
              <a:t>H χρηματοδότηση μέσω venture capital επιτυγχάνεται είτε μέσω της συμμετοχής στο μετοχικό κεφάλαιο των εταιρειών</a:t>
            </a:r>
            <a:r>
              <a:rPr lang="el-GR" dirty="0" smtClean="0"/>
              <a:t> με αύξηση ή σπανιότερα με εξαγορά τμήματος αυτού, είτε με διάφορα άλλα ευέλικτα σχήματα, όπως η έκδοση νέας σειράς προνομιούχων μετοχών ή μετατρέψιμου ομολογιακού δανείου, </a:t>
            </a:r>
            <a:r>
              <a:rPr lang="el-GR" b="1" dirty="0" smtClean="0"/>
              <a:t>επιτρέπει δε σχεδόν πάντοτε στον κύριο μέτοχο να διατηρήσει τον έλεγχο της εταιρείας του</a:t>
            </a:r>
            <a:r>
              <a:rPr lang="el-GR" dirty="0" smtClean="0"/>
              <a:t>.</a:t>
            </a:r>
          </a:p>
        </p:txBody>
      </p:sp>
      <p:sp>
        <p:nvSpPr>
          <p:cNvPr id="2" name="Slide Number Placeholder 1"/>
          <p:cNvSpPr>
            <a:spLocks noGrp="1"/>
          </p:cNvSpPr>
          <p:nvPr>
            <p:ph type="sldNum" sz="quarter" idx="12"/>
          </p:nvPr>
        </p:nvSpPr>
        <p:spPr/>
        <p:txBody>
          <a:bodyPr/>
          <a:lstStyle/>
          <a:p>
            <a:fld id="{EAB54840-3CCE-4CAC-B1D1-A4AC2E3B156D}" type="slidenum">
              <a:rPr lang="el-GR" smtClean="0"/>
              <a:pPr/>
              <a:t>38</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Venture Capital</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5786" y="1071546"/>
            <a:ext cx="7500990" cy="5355312"/>
          </a:xfrm>
          <a:prstGeom prst="rect">
            <a:avLst/>
          </a:prstGeom>
        </p:spPr>
        <p:txBody>
          <a:bodyPr wrap="square">
            <a:spAutoFit/>
          </a:bodyPr>
          <a:lstStyle/>
          <a:p>
            <a:r>
              <a:rPr lang="el-GR" dirty="0" smtClean="0"/>
              <a:t>Η εταιρεία Venture Capital συνήθως έχει μειοψηφικό πακέτο μετοχών στην εταιρεία που συμμετέχει. Η πρώτη συχνά λαμβάνει θέσεις στο Διοικητικό Συμβούλιο της δεύτερης έτσι ώστε να συμμετάσχει στη λήψη αποφάσεων όσον αφορά τη στρατηγική. </a:t>
            </a:r>
          </a:p>
          <a:p>
            <a:endParaRPr lang="el-GR" dirty="0" smtClean="0"/>
          </a:p>
          <a:p>
            <a:r>
              <a:rPr lang="el-GR" dirty="0" smtClean="0"/>
              <a:t>Η σχέση αυτή σε μεγάλο βαθμό καθορίζεται και από τη δυνατότητα του επιχειρηματία να ασκήσει αποτελεσματικό </a:t>
            </a:r>
            <a:r>
              <a:rPr lang="en-US" dirty="0" smtClean="0"/>
              <a:t>management</a:t>
            </a:r>
            <a:r>
              <a:rPr lang="el-GR" dirty="0" smtClean="0"/>
              <a:t>.</a:t>
            </a:r>
          </a:p>
          <a:p>
            <a:endParaRPr lang="el-GR" dirty="0" smtClean="0"/>
          </a:p>
          <a:p>
            <a:r>
              <a:rPr lang="el-GR" dirty="0" smtClean="0"/>
              <a:t>Το κέρδος για τον επενδυτή, παρά την απώλεια πολλές φορές του πλειοψηφικού πακέτου και του ελέγχου, είναι η δυναμική, γρήγορη ανάπτυξη της επιχείρησης ώστε να </a:t>
            </a:r>
            <a:r>
              <a:rPr lang="en-US" dirty="0" smtClean="0"/>
              <a:t>“</a:t>
            </a:r>
            <a:r>
              <a:rPr lang="el-GR" dirty="0" smtClean="0"/>
              <a:t>κεφαλαιοποιήσει</a:t>
            </a:r>
            <a:r>
              <a:rPr lang="en-US" dirty="0" smtClean="0"/>
              <a:t>”</a:t>
            </a:r>
            <a:r>
              <a:rPr lang="el-GR" dirty="0" smtClean="0"/>
              <a:t> την καινοτομία της, είτε πρόκειται για προϊόντα είτε για οργανωτικές και παραγωγικές διαδικασίες.</a:t>
            </a:r>
          </a:p>
          <a:p>
            <a:endParaRPr lang="el-GR" dirty="0" smtClean="0"/>
          </a:p>
          <a:p>
            <a:r>
              <a:rPr lang="el-GR" dirty="0" smtClean="0"/>
              <a:t>Επισημαίνεται τέλος ότι τα ΚΕΣ στοχεύουν σε δυναμικές εταιρείες με σοβαρές προοπτικές ανάπτυξης (πετυχημένα παραδείγματα αφορούν εταιρείες όπως η Goody's, ο Γερμανός,  η Chipita και άλλες, που είχαν ανακαλυφθεί και χρηματοδοτηθεί πολύ πριν γίνουν ευρέως γνωστά στους επενδυτές του Χρηματιστηρίου, από τους διαχειριστές των ΚΕΣ).</a:t>
            </a:r>
          </a:p>
          <a:p>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39</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 δεν ξέρεις που πας, δεν θα φτάσεις ποτέ στον προορισμό σου</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90" y="1196752"/>
            <a:ext cx="6876256" cy="4620883"/>
          </a:xfrm>
          <a:prstGeom prst="rect">
            <a:avLst/>
          </a:prstGeom>
        </p:spPr>
      </p:pic>
      <p:sp>
        <p:nvSpPr>
          <p:cNvPr id="2" name="Slide Number Placeholder 1"/>
          <p:cNvSpPr>
            <a:spLocks noGrp="1"/>
          </p:cNvSpPr>
          <p:nvPr>
            <p:ph type="sldNum" sz="quarter" idx="12"/>
          </p:nvPr>
        </p:nvSpPr>
        <p:spPr/>
        <p:txBody>
          <a:bodyPr/>
          <a:lstStyle/>
          <a:p>
            <a:fld id="{EAB54840-3CCE-4CAC-B1D1-A4AC2E3B156D}" type="slidenum">
              <a:rPr lang="el-GR" smtClean="0"/>
              <a:pPr/>
              <a:t>4</a:t>
            </a:fld>
            <a:endParaRPr lang="el-GR" dirty="0"/>
          </a:p>
        </p:txBody>
      </p:sp>
    </p:spTree>
    <p:extLst>
      <p:ext uri="{BB962C8B-B14F-4D97-AF65-F5344CB8AC3E}">
        <p14:creationId xmlns:p14="http://schemas.microsoft.com/office/powerpoint/2010/main" val="3779480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Venture Capital</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5786" y="1071546"/>
            <a:ext cx="7500990" cy="4524315"/>
          </a:xfrm>
          <a:prstGeom prst="rect">
            <a:avLst/>
          </a:prstGeom>
        </p:spPr>
        <p:txBody>
          <a:bodyPr wrap="square">
            <a:spAutoFit/>
          </a:bodyPr>
          <a:lstStyle/>
          <a:p>
            <a:r>
              <a:rPr lang="el-GR" dirty="0" smtClean="0"/>
              <a:t>Οι εταιρείες που επιλέγονται, συνήθως ασχολούνται με υπο-κλάδους της τεχνολογίας, αν και αυτό δεν είναι κανόνας όπως πολλοί πιστεύουν. Ο κανόνας είναι ότι επιλέγονται οι επιχειρήσεις που έχουν προοπτικές ανάπτυξης μεγαλύτερες από τα κανονικά επίπεδα και επειδή η τεχνολογία είναι, αναμφισβήτητα, ο κλάδος με την γρηγορότερη άνθηση, τις τελευταίες δεκαετίες, τα περισσότερα κεφάλαια επιχειρηματικών συμμετοχών κατευθύνονται σε εκείνο το κλάδο. </a:t>
            </a:r>
          </a:p>
          <a:p>
            <a:endParaRPr lang="el-GR" dirty="0" smtClean="0"/>
          </a:p>
          <a:p>
            <a:r>
              <a:rPr lang="el-GR" dirty="0" smtClean="0"/>
              <a:t>Κατά μέσο όρο 1 στις 200 προτάσεις γίνεται αποδεκτή από τους venture capitalists, οι οποίοι αναμένουν ότι μόνο 1-2 στις 10 επενδύσεις του χαρτοφυλακίου τους θα έχουν την επιθυμητή απόδοση και θα αναπληρώσουν τις ζημιές από τις υπόλοιπες </a:t>
            </a:r>
            <a:r>
              <a:rPr lang="en-US" dirty="0" smtClean="0"/>
              <a:t>“</a:t>
            </a:r>
            <a:r>
              <a:rPr lang="el-GR" dirty="0" smtClean="0"/>
              <a:t>λανθασμένες</a:t>
            </a:r>
            <a:r>
              <a:rPr lang="en-US" dirty="0" smtClean="0"/>
              <a:t>”</a:t>
            </a:r>
            <a:r>
              <a:rPr lang="el-GR" dirty="0" smtClean="0"/>
              <a:t> επενδύσεις. Επίσης, οι venture</a:t>
            </a:r>
            <a:r>
              <a:rPr lang="en-US" dirty="0" smtClean="0"/>
              <a:t> </a:t>
            </a:r>
            <a:r>
              <a:rPr lang="el-GR" dirty="0" smtClean="0"/>
              <a:t>capitalists ίσως να έχουν διαφορετικές εντυπώσεις για μία εταιρεία που τους παρουσιάζεται. Κάποιοι ίσως να ενδιαφέρονται μόνο για τεχνολογικού περιεχομένου εταιρίες, άλλοι μόνο για start-up εταιρείες κ</a:t>
            </a:r>
            <a:r>
              <a:rPr lang="en-US" dirty="0" smtClean="0"/>
              <a:t>.</a:t>
            </a:r>
            <a:r>
              <a:rPr lang="el-GR" dirty="0" smtClean="0"/>
              <a:t>λπ.</a:t>
            </a:r>
          </a:p>
          <a:p>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40</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Venture Capital</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5786" y="1071546"/>
            <a:ext cx="7500990" cy="2862322"/>
          </a:xfrm>
          <a:prstGeom prst="rect">
            <a:avLst/>
          </a:prstGeom>
        </p:spPr>
        <p:txBody>
          <a:bodyPr wrap="square">
            <a:spAutoFit/>
          </a:bodyPr>
          <a:lstStyle/>
          <a:p>
            <a:r>
              <a:rPr lang="el-GR" dirty="0" smtClean="0"/>
              <a:t>Μία επένδυση </a:t>
            </a:r>
            <a:r>
              <a:rPr lang="en-US" dirty="0" smtClean="0"/>
              <a:t>venture capital </a:t>
            </a:r>
            <a:r>
              <a:rPr lang="el-GR" dirty="0" smtClean="0"/>
              <a:t>διαρκεί  συνήθως από 5 έως 7 χρόνια περίπου, με το πέρασμα των οποίων ο επενδυτής προσμένει στην επιστροφή της επένδυσής του μαζί με κάποιο κέρδος, είτε μέσω πώλησης της εταιρίας είτε μέσω δημόσιας προσφοράς στο χρηματιστήριο. </a:t>
            </a:r>
            <a:endParaRPr lang="en-US" dirty="0" smtClean="0"/>
          </a:p>
          <a:p>
            <a:endParaRPr lang="en-US" dirty="0" smtClean="0"/>
          </a:p>
          <a:p>
            <a:r>
              <a:rPr lang="en-US" dirty="0" smtClean="0"/>
              <a:t>Y</a:t>
            </a:r>
            <a:r>
              <a:rPr lang="el-GR" dirty="0" smtClean="0"/>
              <a:t>πάρχουν 3 μορφές επενδύσεων επιχειρηματικών συμμετοχών: επενδύσεις σε εταιρείες στο αρχικό τους στάδιο, στο στάδιο ανάπτυξης και στο στάδιο απόκτησης. Κατά την επένδυση ο επενδυτής θα θελήσει ένα ποσοστό της εταιρείας, ανάλογα με το μέγεθος της επένδυσης μεταξύ άλλων παραγόντων και μια θέση στο διοικητικό συμβούλιο της εταιρείας.</a:t>
            </a:r>
            <a:endParaRPr lang="el-GR" dirty="0"/>
          </a:p>
        </p:txBody>
      </p:sp>
      <p:pic>
        <p:nvPicPr>
          <p:cNvPr id="8" name="Picture 7" descr="logo.jpg"/>
          <p:cNvPicPr>
            <a:picLocks noChangeAspect="1"/>
          </p:cNvPicPr>
          <p:nvPr/>
        </p:nvPicPr>
        <p:blipFill>
          <a:blip r:embed="rId5"/>
          <a:srcRect r="4685" b="4395"/>
          <a:stretch>
            <a:fillRect/>
          </a:stretch>
        </p:blipFill>
        <p:spPr>
          <a:xfrm>
            <a:off x="6500826" y="4214818"/>
            <a:ext cx="1706819" cy="2117261"/>
          </a:xfrm>
          <a:prstGeom prst="rect">
            <a:avLst/>
          </a:prstGeom>
        </p:spPr>
      </p:pic>
      <p:sp>
        <p:nvSpPr>
          <p:cNvPr id="9" name="Rectangle 8"/>
          <p:cNvSpPr/>
          <p:nvPr/>
        </p:nvSpPr>
        <p:spPr>
          <a:xfrm>
            <a:off x="928662" y="4929198"/>
            <a:ext cx="4857752" cy="646331"/>
          </a:xfrm>
          <a:prstGeom prst="rect">
            <a:avLst/>
          </a:prstGeom>
        </p:spPr>
        <p:txBody>
          <a:bodyPr wrap="square">
            <a:spAutoFit/>
          </a:bodyPr>
          <a:lstStyle/>
          <a:p>
            <a:r>
              <a:rPr lang="el-GR" b="1" dirty="0" smtClean="0"/>
              <a:t>Ένωση Ελληνικών Επιχειρηματικών Κεφαλαίων </a:t>
            </a:r>
            <a:r>
              <a:rPr lang="en-US" b="1" u="sng" dirty="0" smtClean="0">
                <a:hlinkClick r:id="rId6"/>
              </a:rPr>
              <a:t>http</a:t>
            </a:r>
            <a:r>
              <a:rPr lang="el-GR" b="1" u="sng" dirty="0" smtClean="0">
                <a:hlinkClick r:id="rId6"/>
              </a:rPr>
              <a:t>://</a:t>
            </a:r>
            <a:r>
              <a:rPr lang="en-US" b="1" u="sng" dirty="0" smtClean="0">
                <a:hlinkClick r:id="rId6"/>
              </a:rPr>
              <a:t>en</a:t>
            </a:r>
            <a:r>
              <a:rPr lang="el-GR" b="1" u="sng" dirty="0" smtClean="0">
                <a:hlinkClick r:id="rId6"/>
              </a:rPr>
              <a:t>.</a:t>
            </a:r>
            <a:r>
              <a:rPr lang="en-US" b="1" u="sng" dirty="0" err="1" smtClean="0">
                <a:hlinkClick r:id="rId6"/>
              </a:rPr>
              <a:t>hvca</a:t>
            </a:r>
            <a:r>
              <a:rPr lang="el-GR" b="1" u="sng" dirty="0" smtClean="0">
                <a:hlinkClick r:id="rId6"/>
              </a:rPr>
              <a:t>.</a:t>
            </a:r>
            <a:r>
              <a:rPr lang="en-US" b="1" u="sng" dirty="0" err="1" smtClean="0">
                <a:hlinkClick r:id="rId6"/>
              </a:rPr>
              <a:t>gr</a:t>
            </a:r>
            <a:r>
              <a:rPr lang="el-GR" b="1" u="sng" dirty="0" smtClean="0">
                <a:hlinkClick r:id="rId6"/>
              </a:rPr>
              <a:t>/</a:t>
            </a:r>
            <a:endParaRPr lang="el-GR" b="1"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41</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rPr>
              <a:t>Στάδια Χρηματοδότησης</a:t>
            </a:r>
            <a:endParaRPr lang="el-GR" dirty="0" smtClean="0">
              <a:solidFill>
                <a:schemeClr val="bg1"/>
              </a:solidFill>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5786" y="1071546"/>
            <a:ext cx="7500990" cy="4524315"/>
          </a:xfrm>
          <a:prstGeom prst="rect">
            <a:avLst/>
          </a:prstGeom>
        </p:spPr>
        <p:txBody>
          <a:bodyPr wrap="square">
            <a:spAutoFit/>
          </a:bodyPr>
          <a:lstStyle/>
          <a:p>
            <a:r>
              <a:rPr lang="el-GR" dirty="0" smtClean="0"/>
              <a:t>Τα παρακάτω αποτελούν τα συνήθη χρηματοδοτικά στάδια από τα οποία περνάει μία νέα εταιρεία. </a:t>
            </a:r>
          </a:p>
          <a:p>
            <a:endParaRPr lang="el-GR" dirty="0" smtClean="0"/>
          </a:p>
          <a:p>
            <a:r>
              <a:rPr lang="el-GR" b="1" i="1" dirty="0" smtClean="0"/>
              <a:t>Χρηματοδότηση  Σποράς</a:t>
            </a:r>
          </a:p>
          <a:p>
            <a:endParaRPr lang="el-GR" dirty="0" smtClean="0"/>
          </a:p>
          <a:p>
            <a:r>
              <a:rPr lang="el-GR" dirty="0" smtClean="0"/>
              <a:t>Στο σημείο αυτό η επιχείρηση βρίσκεται ακόμα στο στάδιο της ιδέας και το προϊόν ή η υπηρεσία την οποία προσφέρει δεν είναι ακόμα τελείως ανεπτυγμένη. Ο ιδρυτής της σε αυτό το στάδιο χρηματοδοτείται με ένα μικρό ποσό ώστε να μπορέσει να αναπτύξει την πλατφόρμα λειτουργίας της. Κεφάλαια ενδέχεται να χρειαστούν για έρευνα αγοράς, για την ενδεχόμενη κατοχύρωση πατεντών, την ίδρυση της εταιρείας και τον καθορισμό νομικών πλαισίων για τους επενδυτές. Σε αυτό το στάδιο μια εταιρεία επιχειρηματικών συμμετοχών σπάνια θα επενδύσει. Συνήθως τα κεφάλαια προέρχονται από τον ίδιο τον επιχειρηματία ή από συγγενείς, φίλους και επιχειρηματικούς αγγέλους.</a:t>
            </a:r>
          </a:p>
          <a:p>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42</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rPr>
              <a:t>Στάδια Χρηματοδότησης</a:t>
            </a:r>
            <a:endParaRPr lang="el-GR" dirty="0" smtClean="0">
              <a:solidFill>
                <a:schemeClr val="bg1"/>
              </a:solidFill>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5786" y="1071546"/>
            <a:ext cx="7500990" cy="2862322"/>
          </a:xfrm>
          <a:prstGeom prst="rect">
            <a:avLst/>
          </a:prstGeom>
        </p:spPr>
        <p:txBody>
          <a:bodyPr wrap="square">
            <a:spAutoFit/>
          </a:bodyPr>
          <a:lstStyle/>
          <a:p>
            <a:r>
              <a:rPr lang="el-GR" b="1" i="1" dirty="0" smtClean="0"/>
              <a:t>Χρηματοδότηση Εκκίνησης</a:t>
            </a:r>
          </a:p>
          <a:p>
            <a:endParaRPr lang="el-GR" dirty="0" smtClean="0"/>
          </a:p>
          <a:p>
            <a:r>
              <a:rPr lang="el-GR" dirty="0" smtClean="0"/>
              <a:t>Σε αυτό το σημείο, η επιχείρηση έχει τουλάχιστον έναν συμβαλλόμενο ο οποίος  απασχολείται πλήρως. Η αναζήτηση για την εξεύρεση των υπόλοιπων αναγκαίων μελών της διοικητικής ομάδας έχει ξεκινήσει, η δοκιμή του προϊόντος-υπηρεσίας έχει ολοκληρωθεί και η αρχική του έκδοση βρίσκεται στο στάδιο της προώθησης. Σε αυτό το σημείο μια εταιρεία επιχειρηματικών συμμετοχών είναι ενδέχεται να επενδύσει αν και η πιθανότητες ακόμα είναι πολύ μικρές. Πιο πιθανό είναι να ενδιαφερθεί κάποιος επιχειρηματικός άγγελος. </a:t>
            </a:r>
          </a:p>
        </p:txBody>
      </p:sp>
      <p:pic>
        <p:nvPicPr>
          <p:cNvPr id="8" name="Picture 7" descr="shutterstock_276975293_0.jpg"/>
          <p:cNvPicPr>
            <a:picLocks noChangeAspect="1"/>
          </p:cNvPicPr>
          <p:nvPr/>
        </p:nvPicPr>
        <p:blipFill>
          <a:blip r:embed="rId5"/>
          <a:stretch>
            <a:fillRect/>
          </a:stretch>
        </p:blipFill>
        <p:spPr>
          <a:xfrm>
            <a:off x="4929190" y="4214818"/>
            <a:ext cx="3287086" cy="2126938"/>
          </a:xfrm>
          <a:prstGeom prst="rect">
            <a:avLst/>
          </a:prstGeom>
        </p:spPr>
      </p:pic>
      <p:sp>
        <p:nvSpPr>
          <p:cNvPr id="2" name="Slide Number Placeholder 1"/>
          <p:cNvSpPr>
            <a:spLocks noGrp="1"/>
          </p:cNvSpPr>
          <p:nvPr>
            <p:ph type="sldNum" sz="quarter" idx="12"/>
          </p:nvPr>
        </p:nvSpPr>
        <p:spPr/>
        <p:txBody>
          <a:bodyPr/>
          <a:lstStyle/>
          <a:p>
            <a:fld id="{EAB54840-3CCE-4CAC-B1D1-A4AC2E3B156D}" type="slidenum">
              <a:rPr lang="el-GR" smtClean="0"/>
              <a:pPr/>
              <a:t>43</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rPr>
              <a:t>Στάδια Χρηματοδότησης</a:t>
            </a:r>
            <a:endParaRPr lang="el-GR" dirty="0" smtClean="0">
              <a:solidFill>
                <a:schemeClr val="bg1"/>
              </a:solidFill>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57224" y="1071546"/>
            <a:ext cx="7500990" cy="5355312"/>
          </a:xfrm>
          <a:prstGeom prst="rect">
            <a:avLst/>
          </a:prstGeom>
        </p:spPr>
        <p:txBody>
          <a:bodyPr wrap="square">
            <a:spAutoFit/>
          </a:bodyPr>
          <a:lstStyle/>
          <a:p>
            <a:r>
              <a:rPr lang="el-GR" b="1" i="1" dirty="0" smtClean="0"/>
              <a:t>Χρηματοδότηση Πρώτου Σταδίου</a:t>
            </a:r>
          </a:p>
          <a:p>
            <a:endParaRPr lang="el-GR" sz="1200" dirty="0" smtClean="0"/>
          </a:p>
          <a:p>
            <a:r>
              <a:rPr lang="el-GR" dirty="0" smtClean="0"/>
              <a:t>Σε αυτό το σημείο η επιχείρηση έχει ξεκινήσει την λειτουργία της και έχει ήδη αποκτήσει κάποια έλξη, με τις πωλήσεις να αυξάνονται. Η επιχειρηματική ομάδα μαζί με το υπαλληλικό προσωπικό έχει καταρτισθεί και η χρηματοδότηση χρησιμοποιείται για την ανάπτυξη των πωλήσεων, της παραγωγικότητας, την μείωση κόστους καθώς και προς την κατάρτιση της εταιρικής υποδομής και του συστήματος διανομής. Η εταιρεία σε αυτό το σημείο είναι συνήθως 2-3 ετών.</a:t>
            </a:r>
          </a:p>
          <a:p>
            <a:endParaRPr lang="el-GR" dirty="0" smtClean="0"/>
          </a:p>
          <a:p>
            <a:r>
              <a:rPr lang="el-GR" b="1" i="1" dirty="0" smtClean="0"/>
              <a:t>Χρηματοδότηση Δεύτερου Σταδίου</a:t>
            </a:r>
          </a:p>
          <a:p>
            <a:endParaRPr lang="el-GR" sz="1200" dirty="0" smtClean="0"/>
          </a:p>
          <a:p>
            <a:r>
              <a:rPr lang="el-GR" dirty="0" smtClean="0"/>
              <a:t>Σε αυτό το σημείο η ανάπτυξη των πωλήσεων είναι εμφανής. Επίσης η εταιρεία συσσωρεύει εισπρακτέους λογαριασμούς και αποθεματικά με ταχείς ρυθμούς. Η χρηματοδότηση σε αυτό το στάδιο χρησιμοποιείται για την ανάπτυξη σε όλους τους τομείς, από την αυξημένη ζήτηση της αγοράς μέχρι την είσοδο σε καινούργιες αγορές. Οι εταιρείες επιχειρηματικού κινδύνου που ειδικεύονται σε χρηματοδοτήσεις προχωρημένου σταδίου αρχίζουν να δείχνουν το ενδιαφέρον τους.</a:t>
            </a:r>
          </a:p>
        </p:txBody>
      </p:sp>
      <p:sp>
        <p:nvSpPr>
          <p:cNvPr id="2" name="Slide Number Placeholder 1"/>
          <p:cNvSpPr>
            <a:spLocks noGrp="1"/>
          </p:cNvSpPr>
          <p:nvPr>
            <p:ph type="sldNum" sz="quarter" idx="12"/>
          </p:nvPr>
        </p:nvSpPr>
        <p:spPr/>
        <p:txBody>
          <a:bodyPr/>
          <a:lstStyle/>
          <a:p>
            <a:fld id="{EAB54840-3CCE-4CAC-B1D1-A4AC2E3B156D}" type="slidenum">
              <a:rPr lang="el-GR" smtClean="0"/>
              <a:pPr/>
              <a:t>44</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descr="Αποτέλεσμα εικόνας για european funding"/>
          <p:cNvPicPr>
            <a:picLocks noChangeAspect="1" noChangeArrowheads="1"/>
          </p:cNvPicPr>
          <p:nvPr/>
        </p:nvPicPr>
        <p:blipFill>
          <a:blip r:embed="rId5"/>
          <a:srcRect/>
          <a:stretch>
            <a:fillRect/>
          </a:stretch>
        </p:blipFill>
        <p:spPr bwMode="auto">
          <a:xfrm>
            <a:off x="2071670" y="1357298"/>
            <a:ext cx="6135940" cy="3876683"/>
          </a:xfrm>
          <a:prstGeom prst="rect">
            <a:avLst/>
          </a:prstGeom>
          <a:noFill/>
        </p:spPr>
      </p:pic>
      <p:sp>
        <p:nvSpPr>
          <p:cNvPr id="2" name="Slide Number Placeholder 1"/>
          <p:cNvSpPr>
            <a:spLocks noGrp="1"/>
          </p:cNvSpPr>
          <p:nvPr>
            <p:ph type="sldNum" sz="quarter" idx="12"/>
          </p:nvPr>
        </p:nvSpPr>
        <p:spPr/>
        <p:txBody>
          <a:bodyPr/>
          <a:lstStyle/>
          <a:p>
            <a:fld id="{EAB54840-3CCE-4CAC-B1D1-A4AC2E3B156D}" type="slidenum">
              <a:rPr lang="el-GR" smtClean="0"/>
              <a:pPr/>
              <a:t>45</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352126019"/>
              </p:ext>
            </p:extLst>
          </p:nvPr>
        </p:nvGraphicFramePr>
        <p:xfrm>
          <a:off x="785786" y="1224932"/>
          <a:ext cx="7929618" cy="4632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46</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descr="C:\Users\K117~1.PIR\AppData\Local\Temp\_PA959\espa1420_logo_el\espa1420_logo_4web\espa1420_logo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1669" y="1643050"/>
            <a:ext cx="6201585" cy="371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071670" y="5500702"/>
            <a:ext cx="1500860" cy="369332"/>
          </a:xfrm>
          <a:prstGeom prst="rect">
            <a:avLst/>
          </a:prstGeom>
        </p:spPr>
        <p:txBody>
          <a:bodyPr wrap="none">
            <a:spAutoFit/>
          </a:bodyPr>
          <a:lstStyle/>
          <a:p>
            <a:r>
              <a:rPr lang="en-US" b="1" dirty="0" smtClean="0">
                <a:hlinkClick r:id="rId6"/>
              </a:rPr>
              <a:t>www.espa.gr</a:t>
            </a:r>
            <a:r>
              <a:rPr lang="el-GR" b="1" dirty="0" smtClean="0"/>
              <a:t> </a:t>
            </a:r>
            <a:endParaRPr lang="el-GR" b="1"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47</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p:nvPr/>
        </p:nvGraphicFramePr>
        <p:xfrm>
          <a:off x="0" y="1500174"/>
          <a:ext cx="5357818" cy="4286281"/>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5000628" y="1928802"/>
            <a:ext cx="3643306" cy="3693319"/>
          </a:xfrm>
          <a:prstGeom prst="rect">
            <a:avLst/>
          </a:prstGeom>
          <a:noFill/>
        </p:spPr>
        <p:txBody>
          <a:bodyPr wrap="square" rtlCol="0">
            <a:spAutoFit/>
          </a:bodyPr>
          <a:lstStyle/>
          <a:p>
            <a:pPr lvl="0">
              <a:spcAft>
                <a:spcPts val="0"/>
              </a:spcAft>
            </a:pPr>
            <a:r>
              <a:rPr lang="el-GR" sz="2400" b="1" u="sng" dirty="0" smtClean="0">
                <a:solidFill>
                  <a:srgbClr val="033F88"/>
                </a:solidFill>
              </a:rPr>
              <a:t>ΚΑΤΑΝΟΜΗ 26 ΔΙΣ ΕΣΠΑ</a:t>
            </a:r>
          </a:p>
          <a:p>
            <a:pPr lvl="0">
              <a:spcAft>
                <a:spcPts val="0"/>
              </a:spcAft>
            </a:pPr>
            <a:endParaRPr lang="el-GR" sz="2400" b="1" dirty="0" smtClean="0">
              <a:solidFill>
                <a:srgbClr val="033F88"/>
              </a:solidFill>
            </a:endParaRPr>
          </a:p>
          <a:p>
            <a:pPr lvl="0">
              <a:spcAft>
                <a:spcPts val="0"/>
              </a:spcAft>
              <a:buFont typeface="Wingdings" pitchFamily="2" charset="2"/>
              <a:buChar char="§"/>
            </a:pPr>
            <a:r>
              <a:rPr lang="el-GR" sz="2400" b="1" dirty="0" smtClean="0">
                <a:solidFill>
                  <a:srgbClr val="033F88"/>
                </a:solidFill>
              </a:rPr>
              <a:t>7 Τομεακά</a:t>
            </a:r>
            <a:r>
              <a:rPr lang="en-US" sz="2400" b="1" dirty="0" smtClean="0">
                <a:solidFill>
                  <a:srgbClr val="033F88"/>
                </a:solidFill>
              </a:rPr>
              <a:t> </a:t>
            </a:r>
            <a:r>
              <a:rPr lang="el-GR" sz="2400" dirty="0" smtClean="0">
                <a:solidFill>
                  <a:srgbClr val="033F88"/>
                </a:solidFill>
              </a:rPr>
              <a:t>Επιχειρησιακά Προγράμματα</a:t>
            </a:r>
            <a:r>
              <a:rPr lang="en-US" sz="2400" dirty="0" smtClean="0">
                <a:solidFill>
                  <a:srgbClr val="033F88"/>
                </a:solidFill>
              </a:rPr>
              <a:t> </a:t>
            </a:r>
            <a:r>
              <a:rPr lang="el-GR" sz="2400" dirty="0" smtClean="0">
                <a:solidFill>
                  <a:srgbClr val="033F88"/>
                </a:solidFill>
              </a:rPr>
              <a:t>(~65%</a:t>
            </a:r>
            <a:r>
              <a:rPr lang="en-US" sz="2400" dirty="0" smtClean="0">
                <a:solidFill>
                  <a:srgbClr val="033F88"/>
                </a:solidFill>
              </a:rPr>
              <a:t> </a:t>
            </a:r>
            <a:r>
              <a:rPr lang="el-GR" sz="2400" dirty="0" smtClean="0">
                <a:solidFill>
                  <a:srgbClr val="033F88"/>
                </a:solidFill>
              </a:rPr>
              <a:t>του προϋπολογισμού)</a:t>
            </a:r>
            <a:endParaRPr lang="en-US" sz="2400" dirty="0" smtClean="0">
              <a:solidFill>
                <a:srgbClr val="033F88"/>
              </a:solidFill>
            </a:endParaRPr>
          </a:p>
          <a:p>
            <a:pPr lvl="0">
              <a:spcAft>
                <a:spcPts val="0"/>
              </a:spcAft>
              <a:buFont typeface="Wingdings" pitchFamily="2" charset="2"/>
              <a:buChar char="§"/>
            </a:pPr>
            <a:endParaRPr lang="en-US" sz="2400" dirty="0" smtClean="0">
              <a:solidFill>
                <a:srgbClr val="033F88"/>
              </a:solidFill>
            </a:endParaRPr>
          </a:p>
          <a:p>
            <a:pPr lvl="0">
              <a:spcAft>
                <a:spcPts val="0"/>
              </a:spcAft>
              <a:buFont typeface="Wingdings" pitchFamily="2" charset="2"/>
              <a:buChar char="§"/>
            </a:pPr>
            <a:r>
              <a:rPr lang="el-GR" sz="2400" b="1" dirty="0" smtClean="0">
                <a:solidFill>
                  <a:srgbClr val="033F88"/>
                </a:solidFill>
              </a:rPr>
              <a:t>13 Περιφερειακά</a:t>
            </a:r>
            <a:r>
              <a:rPr lang="en-US" sz="2400" b="1" dirty="0" smtClean="0">
                <a:solidFill>
                  <a:srgbClr val="033F88"/>
                </a:solidFill>
              </a:rPr>
              <a:t> </a:t>
            </a:r>
            <a:r>
              <a:rPr lang="el-GR" sz="2400" dirty="0" smtClean="0">
                <a:solidFill>
                  <a:srgbClr val="033F88"/>
                </a:solidFill>
              </a:rPr>
              <a:t>Προγράμματα</a:t>
            </a:r>
            <a:r>
              <a:rPr lang="en-US" sz="2400" dirty="0" smtClean="0">
                <a:solidFill>
                  <a:srgbClr val="033F88"/>
                </a:solidFill>
              </a:rPr>
              <a:t> </a:t>
            </a:r>
            <a:r>
              <a:rPr lang="el-GR" sz="2400" dirty="0" smtClean="0">
                <a:solidFill>
                  <a:srgbClr val="033F88"/>
                </a:solidFill>
              </a:rPr>
              <a:t>(~35% του προϋπολογισμού)</a:t>
            </a:r>
            <a:endParaRPr lang="el-GR" dirty="0" smtClean="0">
              <a:solidFill>
                <a:srgbClr val="033F88"/>
              </a:solidFill>
            </a:endParaRPr>
          </a:p>
          <a:p>
            <a:endParaRPr lang="el-GR"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48</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nvGraphicFramePr>
        <p:xfrm>
          <a:off x="714348" y="1142984"/>
          <a:ext cx="7715304" cy="4853940"/>
        </p:xfrm>
        <a:graphic>
          <a:graphicData uri="http://schemas.openxmlformats.org/drawingml/2006/table">
            <a:tbl>
              <a:tblPr/>
              <a:tblGrid>
                <a:gridCol w="6484550">
                  <a:extLst>
                    <a:ext uri="{9D8B030D-6E8A-4147-A177-3AD203B41FA5}">
                      <a16:colId xmlns:a16="http://schemas.microsoft.com/office/drawing/2014/main" xmlns="" val="20000"/>
                    </a:ext>
                  </a:extLst>
                </a:gridCol>
                <a:gridCol w="1230754">
                  <a:extLst>
                    <a:ext uri="{9D8B030D-6E8A-4147-A177-3AD203B41FA5}">
                      <a16:colId xmlns:a16="http://schemas.microsoft.com/office/drawing/2014/main" xmlns="" val="20001"/>
                    </a:ext>
                  </a:extLst>
                </a:gridCol>
              </a:tblGrid>
              <a:tr h="510540">
                <a:tc gridSpan="2">
                  <a:txBody>
                    <a:bodyPr/>
                    <a:lstStyle/>
                    <a:p>
                      <a:pPr algn="ctr"/>
                      <a:r>
                        <a:rPr lang="el-GR" sz="1800" b="1" dirty="0" smtClean="0">
                          <a:solidFill>
                            <a:schemeClr val="tx2"/>
                          </a:solidFill>
                        </a:rPr>
                        <a:t>ΚΑΤΑΝΟΜΗ ΠΡΟΫΠΟΛΟΓΙΣΜΟΥ ΕΣΠΑ</a:t>
                      </a:r>
                      <a:endParaRPr lang="el-GR" sz="1800" b="1" dirty="0">
                        <a:solidFill>
                          <a:schemeClr val="tx2"/>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pPr algn="ctr">
                        <a:spcAft>
                          <a:spcPts val="0"/>
                        </a:spcAft>
                      </a:pPr>
                      <a:endParaRPr lang="el-GR" sz="18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0"/>
                  </a:ext>
                </a:extLst>
              </a:tr>
              <a:tr h="510540">
                <a:tc>
                  <a:txBody>
                    <a:bodyPr/>
                    <a:lstStyle/>
                    <a:p>
                      <a:pPr>
                        <a:spcAft>
                          <a:spcPts val="0"/>
                        </a:spcAft>
                      </a:pPr>
                      <a:r>
                        <a:rPr lang="el-GR" sz="1800" b="0" dirty="0">
                          <a:solidFill>
                            <a:schemeClr val="tx2"/>
                          </a:solidFill>
                          <a:latin typeface="Calibri"/>
                          <a:ea typeface="Calibri"/>
                          <a:cs typeface="Times New Roman"/>
                        </a:rPr>
                        <a:t>ΕΠ Ανταγωνιστικότητα Επιχειρηματικότητα και Καινοτομία</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dirty="0">
                          <a:solidFill>
                            <a:schemeClr val="tx2"/>
                          </a:solidFill>
                          <a:latin typeface="Calibri"/>
                          <a:ea typeface="Calibri"/>
                          <a:cs typeface="Times New Roman"/>
                        </a:rPr>
                        <a:t>€ 4,7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1"/>
                  </a:ext>
                </a:extLst>
              </a:tr>
              <a:tr h="510540">
                <a:tc>
                  <a:txBody>
                    <a:bodyPr/>
                    <a:lstStyle/>
                    <a:p>
                      <a:pPr>
                        <a:spcAft>
                          <a:spcPts val="0"/>
                        </a:spcAft>
                      </a:pPr>
                      <a:r>
                        <a:rPr lang="el-GR" sz="1800" b="0" dirty="0">
                          <a:solidFill>
                            <a:schemeClr val="tx2"/>
                          </a:solidFill>
                          <a:latin typeface="Calibri"/>
                          <a:ea typeface="Calibri"/>
                          <a:cs typeface="Times New Roman"/>
                        </a:rPr>
                        <a:t>ΕΠ Υποδομές Μεταφορών, Περιβάλλον και Αειφόρος Ανάπτυξη</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a:solidFill>
                            <a:schemeClr val="tx2"/>
                          </a:solidFill>
                          <a:latin typeface="Calibri"/>
                          <a:ea typeface="Calibri"/>
                          <a:cs typeface="Times New Roman"/>
                        </a:rPr>
                        <a:t>€ 5,2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2"/>
                  </a:ext>
                </a:extLst>
              </a:tr>
              <a:tr h="510540">
                <a:tc>
                  <a:txBody>
                    <a:bodyPr/>
                    <a:lstStyle/>
                    <a:p>
                      <a:pPr>
                        <a:spcAft>
                          <a:spcPts val="0"/>
                        </a:spcAft>
                      </a:pPr>
                      <a:r>
                        <a:rPr lang="el-GR" sz="1800" b="0" dirty="0">
                          <a:solidFill>
                            <a:schemeClr val="tx2"/>
                          </a:solidFill>
                          <a:latin typeface="Calibri"/>
                          <a:ea typeface="Calibri"/>
                          <a:cs typeface="Times New Roman"/>
                        </a:rPr>
                        <a:t>ΕΠ Ανάπτυξη Ανθρώπινου Δυναμικού, Εκπαίδευση και Διά Βίου Μάθηση</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a:solidFill>
                            <a:schemeClr val="tx2"/>
                          </a:solidFill>
                          <a:latin typeface="Calibri"/>
                          <a:ea typeface="Calibri"/>
                          <a:cs typeface="Times New Roman"/>
                        </a:rPr>
                        <a:t>€ 2,7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3"/>
                  </a:ext>
                </a:extLst>
              </a:tr>
              <a:tr h="510540">
                <a:tc>
                  <a:txBody>
                    <a:bodyPr/>
                    <a:lstStyle/>
                    <a:p>
                      <a:pPr>
                        <a:spcAft>
                          <a:spcPts val="0"/>
                        </a:spcAft>
                      </a:pPr>
                      <a:r>
                        <a:rPr lang="el-GR" sz="1800" b="0" dirty="0">
                          <a:solidFill>
                            <a:schemeClr val="tx2"/>
                          </a:solidFill>
                          <a:latin typeface="Calibri"/>
                          <a:ea typeface="Calibri"/>
                          <a:cs typeface="Times New Roman"/>
                        </a:rPr>
                        <a:t>ΕΠ Μεταρρύθμιση Δημόσιου Τομέα</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a:solidFill>
                            <a:schemeClr val="tx2"/>
                          </a:solidFill>
                          <a:latin typeface="Calibri"/>
                          <a:ea typeface="Calibri"/>
                          <a:cs typeface="Times New Roman"/>
                        </a:rPr>
                        <a:t>€ 0,5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4"/>
                  </a:ext>
                </a:extLst>
              </a:tr>
              <a:tr h="510540">
                <a:tc>
                  <a:txBody>
                    <a:bodyPr/>
                    <a:lstStyle/>
                    <a:p>
                      <a:pPr>
                        <a:spcAft>
                          <a:spcPts val="0"/>
                        </a:spcAft>
                      </a:pPr>
                      <a:r>
                        <a:rPr lang="el-GR" sz="1800" b="0" dirty="0">
                          <a:solidFill>
                            <a:schemeClr val="tx2"/>
                          </a:solidFill>
                          <a:latin typeface="Calibri"/>
                          <a:ea typeface="Calibri"/>
                          <a:cs typeface="Times New Roman"/>
                        </a:rPr>
                        <a:t>ΕΠ Τεχνική Βοήθεια</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a:solidFill>
                            <a:schemeClr val="tx2"/>
                          </a:solidFill>
                          <a:latin typeface="Calibri"/>
                          <a:ea typeface="Calibri"/>
                          <a:cs typeface="Times New Roman"/>
                        </a:rPr>
                        <a:t>€ 0,4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5"/>
                  </a:ext>
                </a:extLst>
              </a:tr>
              <a:tr h="510540">
                <a:tc>
                  <a:txBody>
                    <a:bodyPr/>
                    <a:lstStyle/>
                    <a:p>
                      <a:pPr>
                        <a:spcAft>
                          <a:spcPts val="0"/>
                        </a:spcAft>
                      </a:pPr>
                      <a:r>
                        <a:rPr lang="el-GR" sz="1800" b="0" dirty="0">
                          <a:solidFill>
                            <a:schemeClr val="tx2"/>
                          </a:solidFill>
                          <a:latin typeface="Calibri"/>
                          <a:ea typeface="Calibri"/>
                          <a:cs typeface="Times New Roman"/>
                        </a:rPr>
                        <a:t>Πρόγραμμα Αγροτικής Ανάπτυξης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dirty="0">
                          <a:solidFill>
                            <a:schemeClr val="tx2"/>
                          </a:solidFill>
                          <a:latin typeface="Calibri"/>
                          <a:ea typeface="Calibri"/>
                          <a:cs typeface="Times New Roman"/>
                        </a:rPr>
                        <a:t>€ 6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6"/>
                  </a:ext>
                </a:extLst>
              </a:tr>
              <a:tr h="510540">
                <a:tc>
                  <a:txBody>
                    <a:bodyPr/>
                    <a:lstStyle/>
                    <a:p>
                      <a:pPr>
                        <a:spcAft>
                          <a:spcPts val="0"/>
                        </a:spcAft>
                      </a:pPr>
                      <a:r>
                        <a:rPr lang="el-GR" sz="1800" b="0">
                          <a:solidFill>
                            <a:schemeClr val="tx2"/>
                          </a:solidFill>
                          <a:latin typeface="Calibri"/>
                          <a:ea typeface="Calibri"/>
                          <a:cs typeface="Times New Roman"/>
                        </a:rPr>
                        <a:t>ΕΠ Αλιείας και Θάλασσας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dirty="0">
                          <a:solidFill>
                            <a:schemeClr val="tx2"/>
                          </a:solidFill>
                          <a:latin typeface="Calibri"/>
                          <a:ea typeface="Calibri"/>
                          <a:cs typeface="Times New Roman"/>
                        </a:rPr>
                        <a:t>€ 0,5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7"/>
                  </a:ext>
                </a:extLst>
              </a:tr>
              <a:tr h="510540">
                <a:tc>
                  <a:txBody>
                    <a:bodyPr/>
                    <a:lstStyle/>
                    <a:p>
                      <a:pPr>
                        <a:spcAft>
                          <a:spcPts val="0"/>
                        </a:spcAft>
                      </a:pPr>
                      <a:r>
                        <a:rPr lang="el-GR" sz="1800" b="0">
                          <a:solidFill>
                            <a:schemeClr val="tx2"/>
                          </a:solidFill>
                          <a:latin typeface="Calibri"/>
                          <a:ea typeface="Calibri"/>
                          <a:cs typeface="Times New Roman"/>
                        </a:rPr>
                        <a:t>13 ΠΕΠ, ένα για κάθε μία από τις 13 διοικητικές Περιφέρειες της χώρας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r>
                        <a:rPr lang="el-GR" sz="1800" b="0" dirty="0">
                          <a:solidFill>
                            <a:schemeClr val="tx2"/>
                          </a:solidFill>
                          <a:latin typeface="Calibri"/>
                          <a:ea typeface="Calibri"/>
                          <a:cs typeface="Times New Roman"/>
                        </a:rPr>
                        <a:t>€ 5,8 ΔΙΣ</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49</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err="1" smtClean="0">
                <a:solidFill>
                  <a:schemeClr val="bg1"/>
                </a:solidFill>
                <a:effectLst>
                  <a:outerShdw blurRad="38100" dist="38100" dir="2700000" algn="tl">
                    <a:srgbClr val="000000">
                      <a:alpha val="43137"/>
                    </a:srgbClr>
                  </a:outerShdw>
                </a:effectLst>
              </a:rPr>
              <a:t>Στρίβειν</a:t>
            </a:r>
            <a:r>
              <a:rPr lang="el-GR" b="1" dirty="0" smtClean="0">
                <a:solidFill>
                  <a:schemeClr val="bg1"/>
                </a:solidFill>
                <a:effectLst>
                  <a:outerShdw blurRad="38100" dist="38100" dir="2700000" algn="tl">
                    <a:srgbClr val="000000">
                      <a:alpha val="43137"/>
                    </a:srgbClr>
                  </a:outerShdw>
                </a:effectLst>
              </a:rPr>
              <a:t> δια του </a:t>
            </a:r>
            <a:r>
              <a:rPr lang="el-GR" b="1" dirty="0" err="1" smtClean="0">
                <a:solidFill>
                  <a:schemeClr val="bg1"/>
                </a:solidFill>
                <a:effectLst>
                  <a:outerShdw blurRad="38100" dist="38100" dir="2700000" algn="tl">
                    <a:srgbClr val="000000">
                      <a:alpha val="43137"/>
                    </a:srgbClr>
                  </a:outerShdw>
                </a:effectLst>
              </a:rPr>
              <a:t>αρραβώνος</a:t>
            </a:r>
            <a:r>
              <a:rPr lang="el-GR" b="1" dirty="0" smtClean="0">
                <a:solidFill>
                  <a:schemeClr val="bg1"/>
                </a:solidFill>
                <a:effectLst>
                  <a:outerShdw blurRad="38100" dist="38100" dir="2700000" algn="tl">
                    <a:srgbClr val="000000">
                      <a:alpha val="43137"/>
                    </a:srgbClr>
                  </a:outerShdw>
                </a:effectLst>
              </a:rPr>
              <a:t>;</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 y="2095500"/>
            <a:ext cx="8572500" cy="2667000"/>
          </a:xfrm>
          <a:prstGeom prst="rect">
            <a:avLst/>
          </a:prstGeom>
        </p:spPr>
      </p:pic>
      <p:sp>
        <p:nvSpPr>
          <p:cNvPr id="4" name="Slide Number Placeholder 3"/>
          <p:cNvSpPr>
            <a:spLocks noGrp="1"/>
          </p:cNvSpPr>
          <p:nvPr>
            <p:ph type="sldNum" sz="quarter" idx="12"/>
          </p:nvPr>
        </p:nvSpPr>
        <p:spPr/>
        <p:txBody>
          <a:bodyPr/>
          <a:lstStyle/>
          <a:p>
            <a:fld id="{EAB54840-3CCE-4CAC-B1D1-A4AC2E3B156D}" type="slidenum">
              <a:rPr lang="el-GR" smtClean="0"/>
              <a:pPr/>
              <a:t>5</a:t>
            </a:fld>
            <a:endParaRPr lang="el-GR" dirty="0"/>
          </a:p>
        </p:txBody>
      </p:sp>
    </p:spTree>
    <p:extLst>
      <p:ext uri="{BB962C8B-B14F-4D97-AF65-F5344CB8AC3E}">
        <p14:creationId xmlns:p14="http://schemas.microsoft.com/office/powerpoint/2010/main" val="3739075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000108"/>
            <a:ext cx="4606966" cy="369332"/>
          </a:xfrm>
          <a:prstGeom prst="rect">
            <a:avLst/>
          </a:prstGeom>
        </p:spPr>
        <p:txBody>
          <a:bodyPr wrap="none">
            <a:spAutoFit/>
          </a:bodyPr>
          <a:lstStyle/>
          <a:p>
            <a:pPr lvl="0" algn="ctr" defTabSz="496888" eaLnBrk="0" fontAlgn="base" hangingPunct="0">
              <a:spcBef>
                <a:spcPct val="0"/>
              </a:spcBef>
              <a:spcAft>
                <a:spcPct val="0"/>
              </a:spcAft>
              <a:defRPr/>
            </a:pPr>
            <a:r>
              <a:rPr lang="el-GR" b="1" dirty="0" smtClean="0">
                <a:ea typeface="ＭＳ Ｐゴシック" pitchFamily="34" charset="-128"/>
                <a:cs typeface="MS PGothic"/>
              </a:rPr>
              <a:t>Ορισμός Μικρομεσαίων Επιχειρήσεων (ΜΜΕ)</a:t>
            </a:r>
          </a:p>
        </p:txBody>
      </p:sp>
      <p:graphicFrame>
        <p:nvGraphicFramePr>
          <p:cNvPr id="12" name="Table 1"/>
          <p:cNvGraphicFramePr>
            <a:graphicFrameLocks noGrp="1"/>
          </p:cNvGraphicFramePr>
          <p:nvPr/>
        </p:nvGraphicFramePr>
        <p:xfrm>
          <a:off x="785787" y="1714488"/>
          <a:ext cx="7715304" cy="2647664"/>
        </p:xfrm>
        <a:graphic>
          <a:graphicData uri="http://schemas.openxmlformats.org/drawingml/2006/table">
            <a:tbl>
              <a:tblPr firstRow="1" bandRow="1">
                <a:tableStyleId>{BC89EF96-8CEA-46FF-86C4-4CE0E7609802}</a:tableStyleId>
              </a:tblPr>
              <a:tblGrid>
                <a:gridCol w="1802347">
                  <a:extLst>
                    <a:ext uri="{9D8B030D-6E8A-4147-A177-3AD203B41FA5}">
                      <a16:colId xmlns:a16="http://schemas.microsoft.com/office/drawing/2014/main" xmlns="" val="20000"/>
                    </a:ext>
                  </a:extLst>
                </a:gridCol>
                <a:gridCol w="2055305">
                  <a:extLst>
                    <a:ext uri="{9D8B030D-6E8A-4147-A177-3AD203B41FA5}">
                      <a16:colId xmlns:a16="http://schemas.microsoft.com/office/drawing/2014/main" xmlns="" val="20001"/>
                    </a:ext>
                  </a:extLst>
                </a:gridCol>
                <a:gridCol w="1928826">
                  <a:extLst>
                    <a:ext uri="{9D8B030D-6E8A-4147-A177-3AD203B41FA5}">
                      <a16:colId xmlns:a16="http://schemas.microsoft.com/office/drawing/2014/main" xmlns="" val="20002"/>
                    </a:ext>
                  </a:extLst>
                </a:gridCol>
                <a:gridCol w="1928826">
                  <a:extLst>
                    <a:ext uri="{9D8B030D-6E8A-4147-A177-3AD203B41FA5}">
                      <a16:colId xmlns:a16="http://schemas.microsoft.com/office/drawing/2014/main" xmlns="" val="20003"/>
                    </a:ext>
                  </a:extLst>
                </a:gridCol>
              </a:tblGrid>
              <a:tr h="860561">
                <a:tc>
                  <a:txBody>
                    <a:bodyPr/>
                    <a:lstStyle/>
                    <a:p>
                      <a:pPr algn="ctr"/>
                      <a:r>
                        <a:rPr lang="el-GR" sz="2200" u="none" dirty="0" smtClean="0">
                          <a:solidFill>
                            <a:schemeClr val="tx2"/>
                          </a:solidFill>
                          <a:effectLst/>
                        </a:rPr>
                        <a:t> Είδος Επιχείρησης </a:t>
                      </a:r>
                      <a:endParaRPr lang="en-US" sz="2200" u="none" dirty="0">
                        <a:solidFill>
                          <a:schemeClr val="tx2"/>
                        </a:solidFill>
                        <a:effectLst/>
                      </a:endParaRPr>
                    </a:p>
                  </a:txBody>
                  <a:tcPr marL="104301" marR="104301" marT="41412" marB="41412" anchor="ctr"/>
                </a:tc>
                <a:tc>
                  <a:txBody>
                    <a:bodyPr/>
                    <a:lstStyle/>
                    <a:p>
                      <a:pPr algn="ctr"/>
                      <a:r>
                        <a:rPr lang="el-GR" sz="2200" u="none" dirty="0" smtClean="0">
                          <a:solidFill>
                            <a:schemeClr val="tx2"/>
                          </a:solidFill>
                          <a:effectLst/>
                        </a:rPr>
                        <a:t>Πλήθος</a:t>
                      </a:r>
                      <a:r>
                        <a:rPr lang="el-GR" sz="2200" u="none" baseline="0" dirty="0" smtClean="0">
                          <a:solidFill>
                            <a:schemeClr val="tx2"/>
                          </a:solidFill>
                          <a:effectLst/>
                        </a:rPr>
                        <a:t> Εργαζομένων</a:t>
                      </a:r>
                      <a:endParaRPr lang="en-US" sz="2200" u="none" dirty="0">
                        <a:solidFill>
                          <a:schemeClr val="tx2"/>
                        </a:solidFill>
                        <a:effectLst/>
                      </a:endParaRPr>
                    </a:p>
                  </a:txBody>
                  <a:tcPr marL="104301" marR="104301" marT="41412" marB="41412" anchor="ctr"/>
                </a:tc>
                <a:tc>
                  <a:txBody>
                    <a:bodyPr/>
                    <a:lstStyle/>
                    <a:p>
                      <a:pPr algn="ctr"/>
                      <a:r>
                        <a:rPr lang="el-GR" sz="2200" u="none" dirty="0" smtClean="0">
                          <a:solidFill>
                            <a:schemeClr val="tx2"/>
                          </a:solidFill>
                          <a:effectLst/>
                        </a:rPr>
                        <a:t>Κύκλος εργασιών </a:t>
                      </a:r>
                      <a:endParaRPr lang="en-US" sz="2200" u="none" dirty="0">
                        <a:solidFill>
                          <a:schemeClr val="tx2"/>
                        </a:solidFill>
                        <a:effectLst/>
                      </a:endParaRPr>
                    </a:p>
                  </a:txBody>
                  <a:tcPr marL="104301" marR="104301" marT="41412" marB="41412" anchor="ctr"/>
                </a:tc>
                <a:tc>
                  <a:txBody>
                    <a:bodyPr/>
                    <a:lstStyle/>
                    <a:p>
                      <a:pPr algn="ctr"/>
                      <a:r>
                        <a:rPr lang="el-GR" sz="2200" u="none" dirty="0" smtClean="0">
                          <a:solidFill>
                            <a:schemeClr val="tx2"/>
                          </a:solidFill>
                          <a:effectLst/>
                        </a:rPr>
                        <a:t>Σύνολο Ισολογισμού </a:t>
                      </a:r>
                      <a:endParaRPr lang="en-US" sz="2200" u="none" dirty="0">
                        <a:solidFill>
                          <a:schemeClr val="tx2"/>
                        </a:solidFill>
                        <a:effectLst/>
                      </a:endParaRPr>
                    </a:p>
                  </a:txBody>
                  <a:tcPr marL="104301" marR="104301" marT="41412" marB="41412" anchor="ctr"/>
                </a:tc>
                <a:extLst>
                  <a:ext uri="{0D108BD9-81ED-4DB2-BD59-A6C34878D82A}">
                    <a16:rowId xmlns:a16="http://schemas.microsoft.com/office/drawing/2014/main" xmlns="" val="10000"/>
                  </a:ext>
                </a:extLst>
              </a:tr>
              <a:tr h="595701">
                <a:tc>
                  <a:txBody>
                    <a:bodyPr/>
                    <a:lstStyle/>
                    <a:p>
                      <a:r>
                        <a:rPr lang="el-GR" sz="2200" dirty="0" smtClean="0">
                          <a:solidFill>
                            <a:schemeClr val="tx2"/>
                          </a:solidFill>
                        </a:rPr>
                        <a:t>Μεσαία </a:t>
                      </a:r>
                      <a:endParaRPr lang="en-US" sz="2200" dirty="0">
                        <a:solidFill>
                          <a:schemeClr val="tx2"/>
                        </a:solidFill>
                      </a:endParaRPr>
                    </a:p>
                  </a:txBody>
                  <a:tcPr marL="104301" marR="104301" marT="41412" marB="41412"/>
                </a:tc>
                <a:tc>
                  <a:txBody>
                    <a:bodyPr/>
                    <a:lstStyle/>
                    <a:p>
                      <a:r>
                        <a:rPr lang="el-GR" sz="2200" dirty="0" smtClean="0">
                          <a:solidFill>
                            <a:schemeClr val="tx2"/>
                          </a:solidFill>
                        </a:rPr>
                        <a:t>&lt;250 </a:t>
                      </a:r>
                      <a:endParaRPr lang="en-US" sz="2200" dirty="0">
                        <a:solidFill>
                          <a:schemeClr val="tx2"/>
                        </a:solidFill>
                      </a:endParaRPr>
                    </a:p>
                  </a:txBody>
                  <a:tcPr marL="104301" marR="104301" marT="41412" marB="41412"/>
                </a:tc>
                <a:tc>
                  <a:txBody>
                    <a:bodyPr/>
                    <a:lstStyle/>
                    <a:p>
                      <a:r>
                        <a:rPr lang="el-GR" sz="2200" dirty="0" smtClean="0">
                          <a:solidFill>
                            <a:schemeClr val="tx2"/>
                          </a:solidFill>
                        </a:rPr>
                        <a:t>≤ € 50 εκατ. </a:t>
                      </a:r>
                      <a:endParaRPr lang="en-US" sz="2200" dirty="0">
                        <a:solidFill>
                          <a:schemeClr val="tx2"/>
                        </a:solidFill>
                      </a:endParaRPr>
                    </a:p>
                  </a:txBody>
                  <a:tcPr marL="104301" marR="104301" marT="41412" marB="41412"/>
                </a:tc>
                <a:tc>
                  <a:txBody>
                    <a:bodyPr/>
                    <a:lstStyle/>
                    <a:p>
                      <a:r>
                        <a:rPr lang="el-GR" sz="2200" dirty="0" smtClean="0">
                          <a:solidFill>
                            <a:schemeClr val="tx2"/>
                          </a:solidFill>
                        </a:rPr>
                        <a:t>≤</a:t>
                      </a:r>
                      <a:r>
                        <a:rPr lang="en-US" sz="2200" dirty="0" smtClean="0">
                          <a:solidFill>
                            <a:schemeClr val="tx2"/>
                          </a:solidFill>
                        </a:rPr>
                        <a:t> </a:t>
                      </a:r>
                      <a:r>
                        <a:rPr lang="el-GR" sz="2200" dirty="0" smtClean="0">
                          <a:solidFill>
                            <a:schemeClr val="tx2"/>
                          </a:solidFill>
                        </a:rPr>
                        <a:t> € 43 εκατ. </a:t>
                      </a:r>
                      <a:endParaRPr lang="en-US" sz="2200" dirty="0">
                        <a:solidFill>
                          <a:schemeClr val="tx2"/>
                        </a:solidFill>
                      </a:endParaRPr>
                    </a:p>
                  </a:txBody>
                  <a:tcPr marL="104301" marR="104301" marT="41412" marB="41412"/>
                </a:tc>
                <a:extLst>
                  <a:ext uri="{0D108BD9-81ED-4DB2-BD59-A6C34878D82A}">
                    <a16:rowId xmlns:a16="http://schemas.microsoft.com/office/drawing/2014/main" xmlns="" val="10001"/>
                  </a:ext>
                </a:extLst>
              </a:tr>
              <a:tr h="595701">
                <a:tc>
                  <a:txBody>
                    <a:bodyPr/>
                    <a:lstStyle/>
                    <a:p>
                      <a:r>
                        <a:rPr lang="el-GR" sz="2200" dirty="0" smtClean="0">
                          <a:solidFill>
                            <a:schemeClr val="tx2"/>
                          </a:solidFill>
                        </a:rPr>
                        <a:t>Μικρή </a:t>
                      </a:r>
                      <a:endParaRPr lang="en-US" sz="2200" dirty="0">
                        <a:solidFill>
                          <a:schemeClr val="tx2"/>
                        </a:solidFill>
                      </a:endParaRPr>
                    </a:p>
                  </a:txBody>
                  <a:tcPr marL="104301" marR="104301" marT="41412" marB="41412"/>
                </a:tc>
                <a:tc>
                  <a:txBody>
                    <a:bodyPr/>
                    <a:lstStyle/>
                    <a:p>
                      <a:r>
                        <a:rPr lang="el-GR" sz="2200" dirty="0" smtClean="0">
                          <a:solidFill>
                            <a:schemeClr val="tx2"/>
                          </a:solidFill>
                        </a:rPr>
                        <a:t>&lt;50 </a:t>
                      </a:r>
                      <a:endParaRPr lang="en-US" sz="2200" dirty="0">
                        <a:solidFill>
                          <a:schemeClr val="tx2"/>
                        </a:solidFill>
                      </a:endParaRPr>
                    </a:p>
                  </a:txBody>
                  <a:tcPr marL="104301" marR="104301" marT="41412" marB="41412"/>
                </a:tc>
                <a:tc>
                  <a:txBody>
                    <a:bodyPr/>
                    <a:lstStyle/>
                    <a:p>
                      <a:r>
                        <a:rPr lang="el-GR" sz="2200" dirty="0" smtClean="0">
                          <a:solidFill>
                            <a:schemeClr val="tx2"/>
                          </a:solidFill>
                        </a:rPr>
                        <a:t>≤ € 10 εκατ</a:t>
                      </a:r>
                      <a:endParaRPr lang="en-US" sz="2200" dirty="0">
                        <a:solidFill>
                          <a:schemeClr val="tx2"/>
                        </a:solidFill>
                      </a:endParaRPr>
                    </a:p>
                  </a:txBody>
                  <a:tcPr marL="104301" marR="104301" marT="41412" marB="41412"/>
                </a:tc>
                <a:tc>
                  <a:txBody>
                    <a:bodyPr/>
                    <a:lstStyle/>
                    <a:p>
                      <a:r>
                        <a:rPr lang="el-GR" sz="2200" dirty="0" smtClean="0">
                          <a:solidFill>
                            <a:schemeClr val="tx2"/>
                          </a:solidFill>
                        </a:rPr>
                        <a:t>≤ € 10 εκατ. </a:t>
                      </a:r>
                      <a:endParaRPr lang="en-US" sz="2200" dirty="0">
                        <a:solidFill>
                          <a:schemeClr val="tx2"/>
                        </a:solidFill>
                      </a:endParaRPr>
                    </a:p>
                  </a:txBody>
                  <a:tcPr marL="104301" marR="104301" marT="41412" marB="41412"/>
                </a:tc>
                <a:extLst>
                  <a:ext uri="{0D108BD9-81ED-4DB2-BD59-A6C34878D82A}">
                    <a16:rowId xmlns:a16="http://schemas.microsoft.com/office/drawing/2014/main" xmlns="" val="10002"/>
                  </a:ext>
                </a:extLst>
              </a:tr>
              <a:tr h="595701">
                <a:tc>
                  <a:txBody>
                    <a:bodyPr/>
                    <a:lstStyle/>
                    <a:p>
                      <a:r>
                        <a:rPr lang="el-GR" sz="2200" dirty="0" smtClean="0">
                          <a:solidFill>
                            <a:schemeClr val="tx2"/>
                          </a:solidFill>
                        </a:rPr>
                        <a:t>Πολύ μικρή </a:t>
                      </a:r>
                      <a:endParaRPr lang="en-US" sz="2200" dirty="0">
                        <a:solidFill>
                          <a:schemeClr val="tx2"/>
                        </a:solidFill>
                      </a:endParaRPr>
                    </a:p>
                  </a:txBody>
                  <a:tcPr marL="104301" marR="104301" marT="41412" marB="41412"/>
                </a:tc>
                <a:tc>
                  <a:txBody>
                    <a:bodyPr/>
                    <a:lstStyle/>
                    <a:p>
                      <a:r>
                        <a:rPr lang="el-GR" sz="2200" dirty="0" smtClean="0">
                          <a:solidFill>
                            <a:schemeClr val="tx2"/>
                          </a:solidFill>
                        </a:rPr>
                        <a:t>&lt;10 </a:t>
                      </a:r>
                      <a:endParaRPr lang="en-US" sz="2200" dirty="0">
                        <a:solidFill>
                          <a:schemeClr val="tx2"/>
                        </a:solidFill>
                      </a:endParaRPr>
                    </a:p>
                  </a:txBody>
                  <a:tcPr marL="104301" marR="104301" marT="41412" marB="41412"/>
                </a:tc>
                <a:tc>
                  <a:txBody>
                    <a:bodyPr/>
                    <a:lstStyle/>
                    <a:p>
                      <a:r>
                        <a:rPr lang="el-GR" sz="2200" dirty="0" smtClean="0">
                          <a:solidFill>
                            <a:schemeClr val="tx2"/>
                          </a:solidFill>
                        </a:rPr>
                        <a:t>≤  € 2 εκατ. </a:t>
                      </a:r>
                      <a:endParaRPr lang="en-US" sz="2200" dirty="0">
                        <a:solidFill>
                          <a:schemeClr val="tx2"/>
                        </a:solidFill>
                      </a:endParaRPr>
                    </a:p>
                  </a:txBody>
                  <a:tcPr marL="104301" marR="104301" marT="41412" marB="41412"/>
                </a:tc>
                <a:tc>
                  <a:txBody>
                    <a:bodyPr/>
                    <a:lstStyle/>
                    <a:p>
                      <a:r>
                        <a:rPr lang="el-GR" sz="2200" dirty="0" smtClean="0">
                          <a:solidFill>
                            <a:schemeClr val="tx2"/>
                          </a:solidFill>
                        </a:rPr>
                        <a:t>≤</a:t>
                      </a:r>
                      <a:r>
                        <a:rPr lang="en-US" sz="2200" dirty="0" smtClean="0">
                          <a:solidFill>
                            <a:schemeClr val="tx2"/>
                          </a:solidFill>
                        </a:rPr>
                        <a:t>  </a:t>
                      </a:r>
                      <a:r>
                        <a:rPr lang="el-GR" sz="2200" dirty="0" smtClean="0">
                          <a:solidFill>
                            <a:schemeClr val="tx2"/>
                          </a:solidFill>
                        </a:rPr>
                        <a:t>€ 2 εκατ. </a:t>
                      </a:r>
                      <a:endParaRPr lang="en-US" sz="2200" dirty="0">
                        <a:solidFill>
                          <a:schemeClr val="tx2"/>
                        </a:solidFill>
                      </a:endParaRPr>
                    </a:p>
                  </a:txBody>
                  <a:tcPr marL="104301" marR="104301" marT="41412" marB="41412"/>
                </a:tc>
                <a:extLst>
                  <a:ext uri="{0D108BD9-81ED-4DB2-BD59-A6C34878D82A}">
                    <a16:rowId xmlns:a16="http://schemas.microsoft.com/office/drawing/2014/main" xmlns="" val="10003"/>
                  </a:ext>
                </a:extLst>
              </a:tr>
            </a:tbl>
          </a:graphicData>
        </a:graphic>
      </p:graphicFrame>
      <p:pic>
        <p:nvPicPr>
          <p:cNvPr id="13" name="Picture 4" descr="epane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372" y="4714884"/>
            <a:ext cx="4371197" cy="163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50</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000108"/>
            <a:ext cx="2759794" cy="369332"/>
          </a:xfrm>
          <a:prstGeom prst="rect">
            <a:avLst/>
          </a:prstGeom>
        </p:spPr>
        <p:txBody>
          <a:bodyPr wrap="none">
            <a:spAutoFit/>
          </a:bodyPr>
          <a:lstStyle/>
          <a:p>
            <a:pPr lvl="0" algn="ctr" defTabSz="496888" eaLnBrk="0" fontAlgn="base" hangingPunct="0">
              <a:spcBef>
                <a:spcPct val="0"/>
              </a:spcBef>
              <a:spcAft>
                <a:spcPct val="0"/>
              </a:spcAft>
              <a:defRPr/>
            </a:pPr>
            <a:r>
              <a:rPr lang="el-GR" b="1" dirty="0" smtClean="0">
                <a:ea typeface="ＭＳ Ｐゴシック" pitchFamily="34" charset="-128"/>
                <a:cs typeface="MS PGothic"/>
              </a:rPr>
              <a:t>Προσκλήσεις ΕΠΑνΕΚ 2016</a:t>
            </a:r>
          </a:p>
        </p:txBody>
      </p:sp>
      <p:graphicFrame>
        <p:nvGraphicFramePr>
          <p:cNvPr id="14" name="Diagram 13"/>
          <p:cNvGraphicFramePr/>
          <p:nvPr/>
        </p:nvGraphicFramePr>
        <p:xfrm>
          <a:off x="785786" y="1500174"/>
          <a:ext cx="7715304" cy="1714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 14"/>
          <p:cNvGraphicFramePr/>
          <p:nvPr/>
        </p:nvGraphicFramePr>
        <p:xfrm>
          <a:off x="642910" y="3429000"/>
          <a:ext cx="7929618" cy="13988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51</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000108"/>
            <a:ext cx="5262531" cy="509114"/>
          </a:xfrm>
          <a:prstGeom prst="rect">
            <a:avLst/>
          </a:prstGeom>
        </p:spPr>
        <p:txBody>
          <a:bodyPr wrap="none">
            <a:spAutoFit/>
          </a:bodyPr>
          <a:lstStyle/>
          <a:p>
            <a:pPr>
              <a:lnSpc>
                <a:spcPts val="3718"/>
              </a:lnSpc>
            </a:pPr>
            <a:r>
              <a:rPr lang="el-GR" altLang="zh-CN" b="1" dirty="0" smtClean="0">
                <a:cs typeface="Arial" panose="020B0604020202020204" pitchFamily="34" charset="0"/>
              </a:rPr>
              <a:t>Αναμενόμενες Προσκλήσεις ΕΠΑνΕΚ για μεταποίηση</a:t>
            </a:r>
            <a:endParaRPr lang="en-US" altLang="zh-CN" b="1" dirty="0">
              <a:cs typeface="Arial" panose="020B0604020202020204" pitchFamily="34" charset="0"/>
            </a:endParaRPr>
          </a:p>
        </p:txBody>
      </p:sp>
      <p:graphicFrame>
        <p:nvGraphicFramePr>
          <p:cNvPr id="12" name="Diagram 11"/>
          <p:cNvGraphicFramePr/>
          <p:nvPr/>
        </p:nvGraphicFramePr>
        <p:xfrm>
          <a:off x="857224" y="1714488"/>
          <a:ext cx="7500990" cy="44238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52</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nvGraphicFramePr>
        <p:xfrm>
          <a:off x="214282" y="1857364"/>
          <a:ext cx="8715436" cy="1714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nvSpPr>
        <p:spPr>
          <a:xfrm>
            <a:off x="857224" y="1285860"/>
            <a:ext cx="4319580" cy="461665"/>
          </a:xfrm>
          <a:prstGeom prst="rect">
            <a:avLst/>
          </a:prstGeom>
        </p:spPr>
        <p:txBody>
          <a:bodyPr wrap="none">
            <a:spAutoFit/>
          </a:bodyPr>
          <a:lstStyle/>
          <a:p>
            <a:r>
              <a:rPr lang="el-GR" sz="2400" b="1" dirty="0" smtClean="0"/>
              <a:t>Αναπτυξιακός Νόμος 4399/2016</a:t>
            </a:r>
            <a:endParaRPr lang="el-GR" sz="2400" dirty="0"/>
          </a:p>
        </p:txBody>
      </p:sp>
      <p:sp>
        <p:nvSpPr>
          <p:cNvPr id="14" name="Rectangle 13"/>
          <p:cNvSpPr/>
          <p:nvPr/>
        </p:nvSpPr>
        <p:spPr>
          <a:xfrm>
            <a:off x="785786" y="3643314"/>
            <a:ext cx="7500990" cy="2308324"/>
          </a:xfrm>
          <a:prstGeom prst="rect">
            <a:avLst/>
          </a:prstGeom>
        </p:spPr>
        <p:txBody>
          <a:bodyPr wrap="square">
            <a:spAutoFit/>
          </a:bodyPr>
          <a:lstStyle/>
          <a:p>
            <a:pPr marL="109728" indent="0" fontAlgn="auto">
              <a:spcAft>
                <a:spcPts val="0"/>
              </a:spcAft>
              <a:buFont typeface="Wingdings 3"/>
              <a:buNone/>
              <a:defRPr/>
            </a:pPr>
            <a:r>
              <a:rPr lang="el-GR" b="1" dirty="0" smtClean="0">
                <a:latin typeface="Calibri" panose="020F0502020204030204" pitchFamily="34" charset="0"/>
              </a:rPr>
              <a:t>Κλάδοι προτεραιότητας:</a:t>
            </a:r>
          </a:p>
          <a:p>
            <a:pPr marL="109728" indent="0" fontAlgn="auto">
              <a:spcAft>
                <a:spcPts val="0"/>
              </a:spcAft>
              <a:buFont typeface="Wingdings 3"/>
              <a:buNone/>
              <a:defRPr/>
            </a:pPr>
            <a:endParaRPr lang="en-US" b="1" dirty="0" smtClean="0">
              <a:latin typeface="Calibri" panose="020F0502020204030204" pitchFamily="34" charset="0"/>
            </a:endParaRPr>
          </a:p>
          <a:p>
            <a:pPr marL="109728" indent="0" fontAlgn="auto">
              <a:spcAft>
                <a:spcPts val="0"/>
              </a:spcAft>
              <a:buFont typeface="Wingdings 3"/>
              <a:buNone/>
              <a:defRPr/>
            </a:pPr>
            <a:r>
              <a:rPr lang="el-GR" b="1" dirty="0" smtClean="0">
                <a:latin typeface="Calibri" panose="020F0502020204030204" pitchFamily="34" charset="0"/>
              </a:rPr>
              <a:t>Τεχνολογία Πληροφορικής και Επικοινωνιών</a:t>
            </a:r>
            <a:r>
              <a:rPr lang="en-US" b="1" dirty="0" smtClean="0">
                <a:latin typeface="Calibri" panose="020F0502020204030204" pitchFamily="34" charset="0"/>
              </a:rPr>
              <a:t> </a:t>
            </a:r>
            <a:r>
              <a:rPr lang="el-GR" b="1" dirty="0" smtClean="0">
                <a:latin typeface="Calibri" panose="020F0502020204030204" pitchFamily="34" charset="0"/>
              </a:rPr>
              <a:t>"Software  Engineering made in Greece</a:t>
            </a:r>
            <a:r>
              <a:rPr lang="en-US" b="1" dirty="0" smtClean="0">
                <a:latin typeface="Calibri" panose="020F0502020204030204" pitchFamily="34" charset="0"/>
              </a:rPr>
              <a:t>”: </a:t>
            </a:r>
            <a:r>
              <a:rPr lang="el-GR" dirty="0" smtClean="0">
                <a:latin typeface="Calibri" panose="020F0502020204030204" pitchFamily="34" charset="0"/>
              </a:rPr>
              <a:t>Ανάπτυξη εφαρμογών λογισμικού: γενικά, μηχανικής &amp; ηλεκτρονικής υγείας, ρομποτικής, αεροδιαστημικής, αναψυχής (π.χ. video games), ασφάλειας κ.λπ.</a:t>
            </a:r>
            <a:endParaRPr lang="en-US" dirty="0" smtClean="0">
              <a:latin typeface="Calibri" panose="020F0502020204030204" pitchFamily="34" charset="0"/>
            </a:endParaRPr>
          </a:p>
          <a:p>
            <a:pPr marL="109728" indent="0" fontAlgn="auto">
              <a:spcAft>
                <a:spcPts val="0"/>
              </a:spcAft>
              <a:buFont typeface="Wingdings 3"/>
              <a:buNone/>
              <a:defRPr/>
            </a:pPr>
            <a:endParaRPr lang="el-GR" dirty="0" smtClean="0">
              <a:latin typeface="Calibri" panose="020F0502020204030204" pitchFamily="34" charset="0"/>
            </a:endParaRPr>
          </a:p>
          <a:p>
            <a:pPr marL="109728" indent="0" fontAlgn="auto">
              <a:spcAft>
                <a:spcPts val="0"/>
              </a:spcAft>
              <a:buFont typeface="Wingdings 3"/>
              <a:buNone/>
              <a:defRPr/>
            </a:pPr>
            <a:r>
              <a:rPr lang="el-GR" b="1" dirty="0" smtClean="0">
                <a:latin typeface="Calibri" panose="020F0502020204030204" pitchFamily="34" charset="0"/>
              </a:rPr>
              <a:t>Αγροδιατροφική αλυσίδα </a:t>
            </a:r>
            <a:r>
              <a:rPr lang="en-US" b="1" dirty="0" smtClean="0">
                <a:latin typeface="Calibri" panose="020F0502020204030204" pitchFamily="34" charset="0"/>
              </a:rPr>
              <a:t>“</a:t>
            </a:r>
            <a:r>
              <a:rPr lang="el-GR" b="1" dirty="0" smtClean="0">
                <a:latin typeface="Calibri" panose="020F0502020204030204" pitchFamily="34" charset="0"/>
              </a:rPr>
              <a:t>από το χωράφι έως τον τουρισμό</a:t>
            </a:r>
            <a:r>
              <a:rPr lang="en-US" b="1" dirty="0" smtClean="0">
                <a:latin typeface="Calibri" panose="020F0502020204030204" pitchFamily="34" charset="0"/>
              </a:rPr>
              <a:t>”</a:t>
            </a:r>
            <a:endParaRPr lang="el-GR" b="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EAB54840-3CCE-4CAC-B1D1-A4AC2E3B156D}" type="slidenum">
              <a:rPr lang="el-GR" smtClean="0"/>
              <a:pPr/>
              <a:t>53</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4425122" cy="461665"/>
          </a:xfrm>
          <a:prstGeom prst="rect">
            <a:avLst/>
          </a:prstGeom>
        </p:spPr>
        <p:txBody>
          <a:bodyPr wrap="none">
            <a:spAutoFit/>
          </a:bodyPr>
          <a:lstStyle/>
          <a:p>
            <a:r>
              <a:rPr lang="el-GR" sz="2400" b="1" dirty="0" smtClean="0"/>
              <a:t>Δικαιούχοι Αναπτυξιακού Νόμου</a:t>
            </a:r>
            <a:endParaRPr lang="el-GR" sz="2400" dirty="0"/>
          </a:p>
        </p:txBody>
      </p:sp>
      <p:sp>
        <p:nvSpPr>
          <p:cNvPr id="14" name="Rectangle 13"/>
          <p:cNvSpPr/>
          <p:nvPr/>
        </p:nvSpPr>
        <p:spPr>
          <a:xfrm>
            <a:off x="714348" y="1428736"/>
            <a:ext cx="7500990" cy="923330"/>
          </a:xfrm>
          <a:prstGeom prst="rect">
            <a:avLst/>
          </a:prstGeom>
        </p:spPr>
        <p:txBody>
          <a:bodyPr wrap="square">
            <a:spAutoFit/>
          </a:bodyPr>
          <a:lstStyle/>
          <a:p>
            <a:pPr marL="109728">
              <a:defRPr/>
            </a:pPr>
            <a:r>
              <a:rPr lang="el-GR" b="1" dirty="0" smtClean="0">
                <a:solidFill>
                  <a:srgbClr val="002060"/>
                </a:solidFill>
                <a:latin typeface="Calibri" panose="020F0502020204030204" pitchFamily="34" charset="0"/>
              </a:rPr>
              <a:t>Επιχειρήσεις που είναι εγκατεστημένες ή έχουν υποκατάστημα στην ελληνική επικράτεια κατά τη χρονική στιγμή έναρξης εργασιών του επενδυτικού σχεδίου και έχουν μία από τις ακόλουθες μορφές</a:t>
            </a:r>
            <a:r>
              <a:rPr lang="en-US" b="1" dirty="0" smtClean="0">
                <a:solidFill>
                  <a:srgbClr val="002060"/>
                </a:solidFill>
                <a:latin typeface="Calibri" panose="020F0502020204030204" pitchFamily="34" charset="0"/>
              </a:rPr>
              <a:t>:</a:t>
            </a:r>
            <a:endParaRPr lang="el-GR" b="1" dirty="0" smtClean="0"/>
          </a:p>
        </p:txBody>
      </p:sp>
      <p:graphicFrame>
        <p:nvGraphicFramePr>
          <p:cNvPr id="12" name="Table 11"/>
          <p:cNvGraphicFramePr>
            <a:graphicFrameLocks noGrp="1"/>
          </p:cNvGraphicFramePr>
          <p:nvPr/>
        </p:nvGraphicFramePr>
        <p:xfrm>
          <a:off x="714348" y="2571744"/>
          <a:ext cx="7793954" cy="3434195"/>
        </p:xfrm>
        <a:graphic>
          <a:graphicData uri="http://schemas.openxmlformats.org/drawingml/2006/table">
            <a:tbl>
              <a:tblPr firstRow="1" bandRow="1">
                <a:tableStyleId>{BC89EF96-8CEA-46FF-86C4-4CE0E7609802}</a:tableStyleId>
              </a:tblPr>
              <a:tblGrid>
                <a:gridCol w="7793954">
                  <a:extLst>
                    <a:ext uri="{9D8B030D-6E8A-4147-A177-3AD203B41FA5}">
                      <a16:colId xmlns="" xmlns:a16="http://schemas.microsoft.com/office/drawing/2014/main" val="20000"/>
                    </a:ext>
                  </a:extLst>
                </a:gridCol>
              </a:tblGrid>
              <a:tr h="389004">
                <a:tc>
                  <a:txBody>
                    <a:bodyPr/>
                    <a:lstStyle/>
                    <a:p>
                      <a:pPr marL="0" marR="0" lvl="0" indent="0" algn="l" defTabSz="451350" rtl="0" eaLnBrk="1" fontAlgn="auto" latinLnBrk="0" hangingPunct="1">
                        <a:lnSpc>
                          <a:spcPct val="100000"/>
                        </a:lnSpc>
                        <a:spcBef>
                          <a:spcPts val="0"/>
                        </a:spcBef>
                        <a:spcAft>
                          <a:spcPts val="0"/>
                        </a:spcAft>
                        <a:buClrTx/>
                        <a:buSzTx/>
                        <a:buFont typeface="Wingdings" pitchFamily="2" charset="2"/>
                        <a:buNone/>
                        <a:tabLst/>
                        <a:defRPr/>
                      </a:pPr>
                      <a:r>
                        <a:rPr lang="el-GR" sz="1600" b="0" dirty="0" smtClean="0">
                          <a:solidFill>
                            <a:schemeClr val="tx2"/>
                          </a:solidFill>
                        </a:rPr>
                        <a:t>Ατομική επιχείρηση</a:t>
                      </a:r>
                    </a:p>
                  </a:txBody>
                  <a:tcPr/>
                </a:tc>
                <a:extLst>
                  <a:ext uri="{0D108BD9-81ED-4DB2-BD59-A6C34878D82A}">
                    <a16:rowId xmlns="" xmlns:a16="http://schemas.microsoft.com/office/drawing/2014/main" val="10000"/>
                  </a:ext>
                </a:extLst>
              </a:tr>
              <a:tr h="389004">
                <a:tc>
                  <a:txBody>
                    <a:bodyPr/>
                    <a:lstStyle/>
                    <a:p>
                      <a:pPr marL="0" indent="0">
                        <a:buNone/>
                      </a:pPr>
                      <a:r>
                        <a:rPr lang="el-GR" sz="1600" dirty="0" smtClean="0">
                          <a:solidFill>
                            <a:schemeClr val="accent1">
                              <a:lumMod val="75000"/>
                            </a:schemeClr>
                          </a:solidFill>
                        </a:rPr>
                        <a:t>Εταιρείες (π.χ. Α.Ε. , Ε.Π.Ε. , Ι.Κ.Ε. , Ο.Ε. , Ε.Ε. κ.α.)</a:t>
                      </a:r>
                      <a:endParaRPr lang="el-GR" sz="1600" dirty="0">
                        <a:solidFill>
                          <a:schemeClr val="accent1">
                            <a:lumMod val="75000"/>
                          </a:schemeClr>
                        </a:solidFill>
                      </a:endParaRPr>
                    </a:p>
                  </a:txBody>
                  <a:tcPr/>
                </a:tc>
                <a:extLst>
                  <a:ext uri="{0D108BD9-81ED-4DB2-BD59-A6C34878D82A}">
                    <a16:rowId xmlns="" xmlns:a16="http://schemas.microsoft.com/office/drawing/2014/main" val="10001"/>
                  </a:ext>
                </a:extLst>
              </a:tr>
              <a:tr h="389004">
                <a:tc>
                  <a:txBody>
                    <a:bodyPr/>
                    <a:lstStyle/>
                    <a:p>
                      <a:pPr marL="0" marR="0" lvl="0" indent="0" algn="l" defTabSz="451350" rtl="0" eaLnBrk="1" fontAlgn="auto" latinLnBrk="0" hangingPunct="1">
                        <a:lnSpc>
                          <a:spcPct val="100000"/>
                        </a:lnSpc>
                        <a:spcBef>
                          <a:spcPts val="0"/>
                        </a:spcBef>
                        <a:spcAft>
                          <a:spcPts val="0"/>
                        </a:spcAft>
                        <a:buClrTx/>
                        <a:buSzTx/>
                        <a:buFont typeface="Wingdings" pitchFamily="2" charset="2"/>
                        <a:buNone/>
                        <a:tabLst/>
                        <a:defRPr/>
                      </a:pPr>
                      <a:r>
                        <a:rPr lang="el-GR" sz="1600" dirty="0" smtClean="0">
                          <a:solidFill>
                            <a:schemeClr val="tx2"/>
                          </a:solidFill>
                        </a:rPr>
                        <a:t>Συνεταιρισμός</a:t>
                      </a:r>
                    </a:p>
                  </a:txBody>
                  <a:tcPr/>
                </a:tc>
                <a:extLst>
                  <a:ext uri="{0D108BD9-81ED-4DB2-BD59-A6C34878D82A}">
                    <a16:rowId xmlns="" xmlns:a16="http://schemas.microsoft.com/office/drawing/2014/main" val="10002"/>
                  </a:ext>
                </a:extLst>
              </a:tr>
              <a:tr h="501703">
                <a:tc>
                  <a:txBody>
                    <a:bodyPr/>
                    <a:lstStyle/>
                    <a:p>
                      <a:pPr marL="0" marR="0" lvl="0" indent="0" algn="l" defTabSz="451350" rtl="0" eaLnBrk="1" fontAlgn="auto" latinLnBrk="0" hangingPunct="1">
                        <a:lnSpc>
                          <a:spcPct val="100000"/>
                        </a:lnSpc>
                        <a:spcBef>
                          <a:spcPts val="0"/>
                        </a:spcBef>
                        <a:spcAft>
                          <a:spcPts val="0"/>
                        </a:spcAft>
                        <a:buClrTx/>
                        <a:buSzTx/>
                        <a:buFont typeface="Wingdings" pitchFamily="2" charset="2"/>
                        <a:buNone/>
                        <a:tabLst/>
                        <a:defRPr/>
                      </a:pPr>
                      <a:r>
                        <a:rPr lang="el-GR" sz="1600" dirty="0" err="1" smtClean="0">
                          <a:solidFill>
                            <a:schemeClr val="tx2"/>
                          </a:solidFill>
                        </a:rPr>
                        <a:t>Κοιν</a:t>
                      </a:r>
                      <a:r>
                        <a:rPr lang="el-GR" sz="1600" dirty="0" smtClean="0">
                          <a:solidFill>
                            <a:schemeClr val="tx2"/>
                          </a:solidFill>
                        </a:rPr>
                        <a:t>. Σ. </a:t>
                      </a:r>
                      <a:r>
                        <a:rPr lang="el-GR" sz="1600" dirty="0" err="1" smtClean="0">
                          <a:solidFill>
                            <a:schemeClr val="tx2"/>
                          </a:solidFill>
                        </a:rPr>
                        <a:t>Επ</a:t>
                      </a:r>
                      <a:r>
                        <a:rPr lang="el-GR" sz="1600" dirty="0" smtClean="0">
                          <a:solidFill>
                            <a:schemeClr val="tx2"/>
                          </a:solidFill>
                        </a:rPr>
                        <a:t>., Ομάδες Παραγωγών, Αγροτικές Εταιρικές Συμπράξεις, Αγροτικοί Συνεταιρισμοί</a:t>
                      </a:r>
                    </a:p>
                  </a:txBody>
                  <a:tcPr/>
                </a:tc>
                <a:extLst>
                  <a:ext uri="{0D108BD9-81ED-4DB2-BD59-A6C34878D82A}">
                    <a16:rowId xmlns="" xmlns:a16="http://schemas.microsoft.com/office/drawing/2014/main" val="10003"/>
                  </a:ext>
                </a:extLst>
              </a:tr>
              <a:tr h="688238">
                <a:tc>
                  <a:txBody>
                    <a:bodyPr/>
                    <a:lstStyle/>
                    <a:p>
                      <a:pPr marL="0" marR="0" lvl="0" indent="0" algn="l" defTabSz="451350" rtl="0" eaLnBrk="1" fontAlgn="auto" latinLnBrk="0" hangingPunct="1">
                        <a:lnSpc>
                          <a:spcPct val="100000"/>
                        </a:lnSpc>
                        <a:spcBef>
                          <a:spcPts val="0"/>
                        </a:spcBef>
                        <a:spcAft>
                          <a:spcPts val="0"/>
                        </a:spcAft>
                        <a:buClrTx/>
                        <a:buSzTx/>
                        <a:buFont typeface="Wingdings" pitchFamily="2" charset="2"/>
                        <a:buNone/>
                        <a:tabLst/>
                        <a:defRPr/>
                      </a:pPr>
                      <a:r>
                        <a:rPr lang="el-GR" sz="1600" dirty="0" smtClean="0">
                          <a:solidFill>
                            <a:schemeClr val="tx2"/>
                          </a:solidFill>
                        </a:rPr>
                        <a:t>Υπό ίδρυση ή υπό συγχώνευση εταιρείες, με την υποχρέωση να έχουν συσταθεί ή συγχωνευθεί πριν την έναρξη εργασιών του επενδυτικού σχεδίου</a:t>
                      </a:r>
                    </a:p>
                  </a:txBody>
                  <a:tcPr/>
                </a:tc>
                <a:extLst>
                  <a:ext uri="{0D108BD9-81ED-4DB2-BD59-A6C34878D82A}">
                    <a16:rowId xmlns="" xmlns:a16="http://schemas.microsoft.com/office/drawing/2014/main" val="10004"/>
                  </a:ext>
                </a:extLst>
              </a:tr>
              <a:tr h="688238">
                <a:tc>
                  <a:txBody>
                    <a:bodyPr/>
                    <a:lstStyle/>
                    <a:p>
                      <a:pPr marL="0" marR="0" lvl="0" indent="0" algn="l" defTabSz="451350" rtl="0" eaLnBrk="1" fontAlgn="auto" latinLnBrk="0" hangingPunct="1">
                        <a:lnSpc>
                          <a:spcPct val="100000"/>
                        </a:lnSpc>
                        <a:spcBef>
                          <a:spcPts val="0"/>
                        </a:spcBef>
                        <a:spcAft>
                          <a:spcPts val="0"/>
                        </a:spcAft>
                        <a:buClrTx/>
                        <a:buSzTx/>
                        <a:buFont typeface="Wingdings" pitchFamily="2" charset="2"/>
                        <a:buNone/>
                        <a:tabLst/>
                        <a:defRPr/>
                      </a:pPr>
                      <a:r>
                        <a:rPr lang="el-GR" sz="1600" dirty="0" smtClean="0">
                          <a:solidFill>
                            <a:schemeClr val="tx2"/>
                          </a:solidFill>
                        </a:rPr>
                        <a:t>Επιχειρήσεις που λειτουργούν με την μορφή κοινοπραξίας με την προϋπόθεση καταχώρισής τους στο ΓΕΜΗ</a:t>
                      </a:r>
                    </a:p>
                  </a:txBody>
                  <a:tcPr/>
                </a:tc>
                <a:extLst>
                  <a:ext uri="{0D108BD9-81ED-4DB2-BD59-A6C34878D82A}">
                    <a16:rowId xmlns="" xmlns:a16="http://schemas.microsoft.com/office/drawing/2014/main" val="10005"/>
                  </a:ext>
                </a:extLst>
              </a:tr>
              <a:tr h="389004">
                <a:tc>
                  <a:txBody>
                    <a:bodyPr/>
                    <a:lstStyle/>
                    <a:p>
                      <a:pPr marL="0" marR="0" lvl="0" indent="0" algn="l" defTabSz="451350" rtl="0" eaLnBrk="1" fontAlgn="auto" latinLnBrk="0" hangingPunct="1">
                        <a:lnSpc>
                          <a:spcPct val="100000"/>
                        </a:lnSpc>
                        <a:spcBef>
                          <a:spcPts val="0"/>
                        </a:spcBef>
                        <a:spcAft>
                          <a:spcPts val="0"/>
                        </a:spcAft>
                        <a:buClrTx/>
                        <a:buSzTx/>
                        <a:buFont typeface="Wingdings" pitchFamily="2" charset="2"/>
                        <a:buNone/>
                        <a:tabLst/>
                        <a:defRPr/>
                      </a:pPr>
                      <a:r>
                        <a:rPr lang="el-GR" sz="1600" dirty="0" smtClean="0">
                          <a:solidFill>
                            <a:schemeClr val="tx2"/>
                          </a:solidFill>
                        </a:rPr>
                        <a:t>Δημόσιες και δημοτικές επιχειρήσεις και θυγατρικές αυτών υπό προϋποθέσεις</a:t>
                      </a:r>
                    </a:p>
                  </a:txBody>
                  <a:tcPr/>
                </a:tc>
                <a:extLst>
                  <a:ext uri="{0D108BD9-81ED-4DB2-BD59-A6C34878D82A}">
                    <a16:rowId xmlns=""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54</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6608925" cy="461665"/>
          </a:xfrm>
          <a:prstGeom prst="rect">
            <a:avLst/>
          </a:prstGeom>
        </p:spPr>
        <p:txBody>
          <a:bodyPr wrap="none">
            <a:spAutoFit/>
          </a:bodyPr>
          <a:lstStyle/>
          <a:p>
            <a:r>
              <a:rPr lang="el-GR" sz="2400" b="1" dirty="0" smtClean="0"/>
              <a:t>Επιλέξιμες δαπάνες περιφερειακών ενισχύσεων 1</a:t>
            </a:r>
            <a:endParaRPr lang="el-GR" sz="2400" dirty="0"/>
          </a:p>
        </p:txBody>
      </p:sp>
      <p:sp>
        <p:nvSpPr>
          <p:cNvPr id="14" name="Rectangle 13"/>
          <p:cNvSpPr/>
          <p:nvPr/>
        </p:nvSpPr>
        <p:spPr>
          <a:xfrm>
            <a:off x="785786" y="1500174"/>
            <a:ext cx="7500990" cy="4832092"/>
          </a:xfrm>
          <a:prstGeom prst="rect">
            <a:avLst/>
          </a:prstGeom>
        </p:spPr>
        <p:txBody>
          <a:bodyPr wrap="square">
            <a:spAutoFit/>
          </a:bodyPr>
          <a:lstStyle/>
          <a:p>
            <a:r>
              <a:rPr lang="el-GR" b="1" dirty="0" smtClean="0"/>
              <a:t>Α. Eνσώματα στοιχεία ενεργητικού</a:t>
            </a:r>
          </a:p>
          <a:p>
            <a:endParaRPr lang="el-GR" b="1" dirty="0" smtClean="0">
              <a:solidFill>
                <a:schemeClr val="tx2"/>
              </a:solidFill>
            </a:endParaRPr>
          </a:p>
          <a:p>
            <a:pPr marL="444500" indent="-444500" algn="just">
              <a:buFont typeface="Wingdings" pitchFamily="2" charset="2"/>
              <a:buChar char="§"/>
            </a:pPr>
            <a:r>
              <a:rPr lang="el-GR" sz="1600" b="1" dirty="0" smtClean="0"/>
              <a:t>Κατασκευή, επέκταση, εκσυγχρονισμός κτιριακών εγκαταστάσεων και ειδικών και βοηθητικών εγκαταστάσεων κτηρίων και η διαμόρφωση του περιβάλλοντος χώρου</a:t>
            </a:r>
            <a:r>
              <a:rPr lang="el-GR" sz="1600" dirty="0" smtClean="0"/>
              <a:t>. Αθροιστικά δεν μπορούν να </a:t>
            </a:r>
            <a:r>
              <a:rPr lang="el-GR" sz="1600" b="1" dirty="0" smtClean="0"/>
              <a:t>υπερβαίνουν το 45% του συνόλου των επιλέξιμων δαπανών</a:t>
            </a:r>
            <a:r>
              <a:rPr lang="el-GR" sz="1600" dirty="0" smtClean="0"/>
              <a:t>. Για τα επενδυτικά σχέδια στον </a:t>
            </a:r>
            <a:r>
              <a:rPr lang="el-GR" sz="1600" b="1" dirty="0" smtClean="0"/>
              <a:t>τομέα του τουρισμού </a:t>
            </a:r>
            <a:r>
              <a:rPr lang="el-GR" sz="1600" dirty="0" smtClean="0"/>
              <a:t>ο συντελεστής </a:t>
            </a:r>
            <a:r>
              <a:rPr lang="el-GR" sz="1600" b="1" dirty="0" smtClean="0"/>
              <a:t>διαμορφώνεται στο 60% </a:t>
            </a:r>
            <a:r>
              <a:rPr lang="el-GR" sz="1600" dirty="0" smtClean="0"/>
              <a:t>για τις κτιριακές δαπάνες, ενώ για τις επενδύσεις στον τομέα </a:t>
            </a:r>
            <a:r>
              <a:rPr lang="el-GR" sz="1600" b="1" dirty="0" smtClean="0"/>
              <a:t>Logistics σε 70% </a:t>
            </a:r>
            <a:r>
              <a:rPr lang="el-GR" sz="1600" dirty="0" smtClean="0"/>
              <a:t>επίσης για τις κτιριακές δαπάνες των εν λόγω επενδυτικών έργων. Τέλος, </a:t>
            </a:r>
            <a:r>
              <a:rPr lang="el-GR" sz="1600" b="1" dirty="0" smtClean="0"/>
              <a:t>για κτίρια</a:t>
            </a:r>
            <a:r>
              <a:rPr lang="el-GR" sz="1600" dirty="0" smtClean="0"/>
              <a:t> τα οποία είναι χαρακτηρισμένα ως </a:t>
            </a:r>
            <a:r>
              <a:rPr lang="el-GR" sz="1600" b="1" dirty="0" smtClean="0"/>
              <a:t>διατηρητέα</a:t>
            </a:r>
            <a:r>
              <a:rPr lang="el-GR" sz="1600" dirty="0" smtClean="0"/>
              <a:t>, ο εν λόγω συντελεστής </a:t>
            </a:r>
            <a:r>
              <a:rPr lang="el-GR" sz="1600" b="1" dirty="0" smtClean="0"/>
              <a:t>ανέρχεται στο 80%. </a:t>
            </a:r>
          </a:p>
          <a:p>
            <a:pPr marL="444500" indent="-444500" algn="just">
              <a:buFont typeface="Wingdings" pitchFamily="2" charset="2"/>
              <a:buChar char="§"/>
            </a:pPr>
            <a:r>
              <a:rPr lang="el-GR" sz="1600" b="1" dirty="0" smtClean="0"/>
              <a:t>Αγορά των υφιστάμενων παγίων στοιχείων ενεργητικού μονάδας που έχει παύσει τη λειτουργία της για ΜΜΕ, </a:t>
            </a:r>
            <a:r>
              <a:rPr lang="el-GR" sz="1600" dirty="0" smtClean="0"/>
              <a:t>υπό προϋποθέσεις. </a:t>
            </a:r>
          </a:p>
          <a:p>
            <a:pPr marL="444500" indent="-444500" algn="just">
              <a:buFont typeface="Wingdings" pitchFamily="2" charset="2"/>
              <a:buChar char="§"/>
            </a:pPr>
            <a:r>
              <a:rPr lang="el-GR" sz="1600" b="1" dirty="0" smtClean="0"/>
              <a:t>Αγορά και εγκατάσταση καινούριων σύγχρονων μηχανημάτων και λοιπού εξοπλισμού</a:t>
            </a:r>
            <a:r>
              <a:rPr lang="el-GR" sz="1600" dirty="0" smtClean="0"/>
              <a:t>, τεχνικών εγκαταστάσεων και μεταφορικών μέσων εσωτερικής διακίνησης </a:t>
            </a:r>
          </a:p>
          <a:p>
            <a:pPr marL="444500" indent="-444500" algn="just">
              <a:buFont typeface="Wingdings" pitchFamily="2" charset="2"/>
              <a:buChar char="§"/>
            </a:pPr>
            <a:r>
              <a:rPr lang="el-GR" sz="1600" b="1" dirty="0" smtClean="0"/>
              <a:t>Μισθώματα χρηματοδοτικής μίσθωσης καινούργιων σύγχρονων μηχανημάτων </a:t>
            </a:r>
            <a:r>
              <a:rPr lang="el-GR" sz="1600" dirty="0" smtClean="0"/>
              <a:t>και λοιπού εξοπλισμού</a:t>
            </a:r>
          </a:p>
          <a:p>
            <a:pPr marL="444500" indent="-444500" algn="just">
              <a:buFont typeface="Wingdings" pitchFamily="2" charset="2"/>
              <a:buChar char="§"/>
            </a:pPr>
            <a:r>
              <a:rPr lang="el-GR" sz="1600" b="1" dirty="0" smtClean="0"/>
              <a:t>Δαπάνες εκσυγχρονισμού ειδικών και μηχανολογικών εγκαταστάσεων </a:t>
            </a:r>
            <a:r>
              <a:rPr lang="el-GR" sz="1600" dirty="0" smtClean="0"/>
              <a:t>(που δεν αφορούν σε κτίρια )  </a:t>
            </a:r>
          </a:p>
        </p:txBody>
      </p:sp>
      <p:sp>
        <p:nvSpPr>
          <p:cNvPr id="2" name="Slide Number Placeholder 1"/>
          <p:cNvSpPr>
            <a:spLocks noGrp="1"/>
          </p:cNvSpPr>
          <p:nvPr>
            <p:ph type="sldNum" sz="quarter" idx="12"/>
          </p:nvPr>
        </p:nvSpPr>
        <p:spPr/>
        <p:txBody>
          <a:bodyPr/>
          <a:lstStyle/>
          <a:p>
            <a:fld id="{EAB54840-3CCE-4CAC-B1D1-A4AC2E3B156D}" type="slidenum">
              <a:rPr lang="el-GR" smtClean="0"/>
              <a:pPr/>
              <a:t>55</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6764416" cy="461665"/>
          </a:xfrm>
          <a:prstGeom prst="rect">
            <a:avLst/>
          </a:prstGeom>
        </p:spPr>
        <p:txBody>
          <a:bodyPr wrap="none">
            <a:spAutoFit/>
          </a:bodyPr>
          <a:lstStyle/>
          <a:p>
            <a:r>
              <a:rPr lang="el-GR" sz="2400" b="1" dirty="0" smtClean="0"/>
              <a:t>Επιλέξιμες δαπάνες περιφερειακών ενισχύσεων 2</a:t>
            </a:r>
            <a:endParaRPr lang="el-GR" sz="2400" dirty="0"/>
          </a:p>
        </p:txBody>
      </p:sp>
      <p:sp>
        <p:nvSpPr>
          <p:cNvPr id="14" name="Rectangle 13"/>
          <p:cNvSpPr/>
          <p:nvPr/>
        </p:nvSpPr>
        <p:spPr>
          <a:xfrm>
            <a:off x="785786" y="1500174"/>
            <a:ext cx="7500990" cy="3600986"/>
          </a:xfrm>
          <a:prstGeom prst="rect">
            <a:avLst/>
          </a:prstGeom>
        </p:spPr>
        <p:txBody>
          <a:bodyPr wrap="square">
            <a:spAutoFit/>
          </a:bodyPr>
          <a:lstStyle/>
          <a:p>
            <a:pPr algn="just"/>
            <a:r>
              <a:rPr lang="el-GR" b="1" dirty="0" smtClean="0"/>
              <a:t>Β. Άυλα στοιχεία ενεργητικού</a:t>
            </a:r>
          </a:p>
          <a:p>
            <a:pPr algn="just"/>
            <a:endParaRPr lang="el-GR" dirty="0" smtClean="0">
              <a:solidFill>
                <a:schemeClr val="tx2"/>
              </a:solidFill>
            </a:endParaRPr>
          </a:p>
          <a:p>
            <a:pPr marL="444500" indent="-444500" algn="just">
              <a:buFont typeface="Wingdings" pitchFamily="2" charset="2"/>
              <a:buChar char="§"/>
            </a:pPr>
            <a:r>
              <a:rPr lang="el-GR" sz="1600" dirty="0" smtClean="0"/>
              <a:t>Μεταφορά τεχνολογίας μέσω της αγοράς δικαιωμάτων πνευματικής ιδιοκτησίας, αδειών εκμετάλλευσης, ευρεσιτεχνιών, τεχνογνωσίας και μη κατοχυρωμένων τεχνικών γνώσεων.</a:t>
            </a:r>
          </a:p>
          <a:p>
            <a:pPr marL="444500" indent="-444500" algn="just">
              <a:buFont typeface="Wingdings" pitchFamily="2" charset="2"/>
              <a:buChar char="§"/>
            </a:pPr>
            <a:endParaRPr lang="el-GR" sz="1600" dirty="0" smtClean="0"/>
          </a:p>
          <a:p>
            <a:pPr marL="444500" indent="-444500" algn="just">
              <a:buFont typeface="Wingdings" pitchFamily="2" charset="2"/>
              <a:buChar char="§"/>
            </a:pPr>
            <a:r>
              <a:rPr lang="el-GR" sz="1600" dirty="0" smtClean="0"/>
              <a:t>Συστήματα διασφάλισης και ελέγχου ποιότητας, πιστοποιήσεων, προμήθειας και εγκατάστασης λογισμικού και συστημάτων οργάνωσης της επιχείρησης.</a:t>
            </a:r>
          </a:p>
          <a:p>
            <a:pPr marL="444500" lvl="0" indent="-444500" algn="just">
              <a:buFont typeface="Wingdings" pitchFamily="2" charset="2"/>
              <a:buChar char="§"/>
            </a:pPr>
            <a:endParaRPr lang="el-GR" sz="1600" dirty="0" smtClean="0"/>
          </a:p>
          <a:p>
            <a:pPr marL="444500" lvl="0" indent="-444500" algn="just">
              <a:buFont typeface="Wingdings" pitchFamily="2" charset="2"/>
              <a:buChar char="§"/>
            </a:pPr>
            <a:r>
              <a:rPr lang="el-GR" sz="1600" dirty="0" smtClean="0"/>
              <a:t>Θα πρέπει να αγοράζονται από τρίτους που δεν έχουν σχέση με τον επενδυτή και να χρησιμοποιούνται αποκλειστικά και μόνο στην εγκατάσταση που λαμβάνει την ενίσχυση. Για τις  </a:t>
            </a:r>
            <a:r>
              <a:rPr lang="el-GR" sz="1600" b="1" dirty="0" smtClean="0"/>
              <a:t>Μεγάλες επιχειρήσεις</a:t>
            </a:r>
            <a:r>
              <a:rPr lang="el-GR" sz="1600" dirty="0" smtClean="0"/>
              <a:t>, οι άυλες δαπάνες δεν μπορούν να </a:t>
            </a:r>
            <a:r>
              <a:rPr lang="el-GR" sz="1600" b="1" dirty="0" smtClean="0"/>
              <a:t>υπερβούν το 50% του συνόλου των επιλέξιμων δαπανών </a:t>
            </a:r>
            <a:r>
              <a:rPr lang="el-GR" sz="1600" dirty="0" smtClean="0"/>
              <a:t>περιφερειακών ενισχύσεων ενώ για τις </a:t>
            </a:r>
            <a:r>
              <a:rPr lang="el-GR" sz="1600" b="1" dirty="0" smtClean="0"/>
              <a:t>ΜΜΕ</a:t>
            </a:r>
            <a:r>
              <a:rPr lang="el-GR" sz="1600" dirty="0" smtClean="0"/>
              <a:t> το ανώτατο ποσοστό διαμορφώνεται </a:t>
            </a:r>
            <a:r>
              <a:rPr lang="el-GR" sz="1600" b="1" dirty="0" smtClean="0"/>
              <a:t>στο 75%.</a:t>
            </a:r>
            <a:endParaRPr lang="el-GR" sz="1600" b="1" i="1" dirty="0" smtClean="0"/>
          </a:p>
        </p:txBody>
      </p:sp>
      <p:sp>
        <p:nvSpPr>
          <p:cNvPr id="2" name="Slide Number Placeholder 1"/>
          <p:cNvSpPr>
            <a:spLocks noGrp="1"/>
          </p:cNvSpPr>
          <p:nvPr>
            <p:ph type="sldNum" sz="quarter" idx="12"/>
          </p:nvPr>
        </p:nvSpPr>
        <p:spPr/>
        <p:txBody>
          <a:bodyPr/>
          <a:lstStyle/>
          <a:p>
            <a:fld id="{EAB54840-3CCE-4CAC-B1D1-A4AC2E3B156D}" type="slidenum">
              <a:rPr lang="el-GR" smtClean="0"/>
              <a:pPr/>
              <a:t>56</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6764416" cy="461665"/>
          </a:xfrm>
          <a:prstGeom prst="rect">
            <a:avLst/>
          </a:prstGeom>
        </p:spPr>
        <p:txBody>
          <a:bodyPr wrap="none">
            <a:spAutoFit/>
          </a:bodyPr>
          <a:lstStyle/>
          <a:p>
            <a:r>
              <a:rPr lang="el-GR" sz="2400" b="1" dirty="0" smtClean="0"/>
              <a:t>Επιλέξιμες δαπάνες περιφερειακών ενισχύσεων 3</a:t>
            </a:r>
            <a:endParaRPr lang="el-GR" sz="2400" dirty="0"/>
          </a:p>
        </p:txBody>
      </p:sp>
      <p:sp>
        <p:nvSpPr>
          <p:cNvPr id="14" name="Rectangle 13"/>
          <p:cNvSpPr/>
          <p:nvPr/>
        </p:nvSpPr>
        <p:spPr>
          <a:xfrm>
            <a:off x="785786" y="1500174"/>
            <a:ext cx="7500990" cy="3631763"/>
          </a:xfrm>
          <a:prstGeom prst="rect">
            <a:avLst/>
          </a:prstGeom>
        </p:spPr>
        <p:txBody>
          <a:bodyPr wrap="square">
            <a:spAutoFit/>
          </a:bodyPr>
          <a:lstStyle/>
          <a:p>
            <a:r>
              <a:rPr lang="el-GR" b="1" dirty="0" smtClean="0"/>
              <a:t>Γ. Μισθολογικό Κόστος (μόνο αυτοτελώς και όχι σε συνδυασμό με Α&amp;Β) </a:t>
            </a:r>
          </a:p>
          <a:p>
            <a:r>
              <a:rPr lang="el-GR" b="1" dirty="0" smtClean="0"/>
              <a:t>(προϋποθέσεις ενίσχυσης μισθολογικού κόστους ):</a:t>
            </a:r>
          </a:p>
          <a:p>
            <a:endParaRPr lang="el-GR" dirty="0" smtClean="0">
              <a:solidFill>
                <a:schemeClr val="tx2"/>
              </a:solidFill>
            </a:endParaRPr>
          </a:p>
          <a:p>
            <a:pPr marL="355600" indent="-355600" algn="just">
              <a:buFont typeface="Wingdings" pitchFamily="2" charset="2"/>
              <a:buChar char="§"/>
            </a:pPr>
            <a:r>
              <a:rPr lang="el-GR" sz="1600" b="1" dirty="0" smtClean="0"/>
              <a:t>υποχρεωτική καθαρή αύξηση του αριθμού των Ετήσιων Μονάδων </a:t>
            </a:r>
            <a:r>
              <a:rPr lang="el-GR" sz="1600" dirty="0" smtClean="0"/>
              <a:t>Εργασίας (ΕΜΕ) σε σύγκριση με τις ΕΜΕ του προηγούμενου δωδεκαμήνου από την ημερομηνία υποβολής της αίτησης υπαγωγής, </a:t>
            </a:r>
          </a:p>
          <a:p>
            <a:pPr marL="355600" indent="-355600" algn="just">
              <a:buFont typeface="Wingdings" pitchFamily="2" charset="2"/>
              <a:buChar char="§"/>
            </a:pPr>
            <a:endParaRPr lang="el-GR" sz="1600" dirty="0" smtClean="0"/>
          </a:p>
          <a:p>
            <a:pPr marL="355600" indent="-355600" algn="just">
              <a:buFont typeface="Wingdings" pitchFamily="2" charset="2"/>
              <a:buChar char="§"/>
            </a:pPr>
            <a:r>
              <a:rPr lang="el-GR" sz="1600" dirty="0" smtClean="0"/>
              <a:t>το </a:t>
            </a:r>
            <a:r>
              <a:rPr lang="el-GR" sz="1600" b="1" dirty="0" smtClean="0"/>
              <a:t>μισθολογικό κόστος των νέων θέσεων εργασίας </a:t>
            </a:r>
            <a:r>
              <a:rPr lang="el-GR" sz="1600" dirty="0" smtClean="0"/>
              <a:t>από την υλοποίηση της επένδυσης</a:t>
            </a:r>
            <a:r>
              <a:rPr lang="el-GR" sz="1600" b="1" dirty="0" smtClean="0">
                <a:ea typeface="Verdana" pitchFamily="34" charset="0"/>
                <a:cs typeface="Verdana" pitchFamily="34" charset="0"/>
              </a:rPr>
              <a:t> </a:t>
            </a:r>
            <a:r>
              <a:rPr lang="el-GR" sz="1600" b="1" dirty="0" smtClean="0"/>
              <a:t>υπολογίζεται για περίοδο δύο (2) ετών </a:t>
            </a:r>
            <a:r>
              <a:rPr lang="el-GR" sz="1600" dirty="0" smtClean="0"/>
              <a:t>και η </a:t>
            </a:r>
            <a:r>
              <a:rPr lang="el-GR" sz="1600" b="1" dirty="0" smtClean="0"/>
              <a:t>πλήρωση των θέσεων εργασίας </a:t>
            </a:r>
            <a:r>
              <a:rPr lang="el-GR" sz="1600" dirty="0" smtClean="0"/>
              <a:t>θα πρέπει να γίνει </a:t>
            </a:r>
            <a:r>
              <a:rPr lang="el-GR" sz="1600" b="1" dirty="0" smtClean="0"/>
              <a:t>εντός 3 ετών από την ημερομηνία ολοκλήρωσης και έναρξης παραγωγικής λειτουργίας,</a:t>
            </a:r>
          </a:p>
          <a:p>
            <a:pPr marL="355600" indent="-355600" algn="just">
              <a:buFont typeface="Wingdings" pitchFamily="2" charset="2"/>
              <a:buChar char="§"/>
            </a:pPr>
            <a:endParaRPr lang="el-GR" sz="1600" b="1" dirty="0" smtClean="0"/>
          </a:p>
          <a:p>
            <a:pPr marL="355600" indent="-355600" algn="just">
              <a:buFont typeface="Wingdings" pitchFamily="2" charset="2"/>
              <a:buChar char="§"/>
            </a:pPr>
            <a:r>
              <a:rPr lang="el-GR" sz="1600" b="1" dirty="0" smtClean="0"/>
              <a:t>υποχρεωτική διατήρηση των θέσεων εργασίας για 3 έτη </a:t>
            </a:r>
            <a:r>
              <a:rPr lang="el-GR" sz="1600" dirty="0" smtClean="0"/>
              <a:t>από την πλήρωσή τους </a:t>
            </a:r>
            <a:r>
              <a:rPr lang="el-GR" sz="1600" b="1" dirty="0" smtClean="0"/>
              <a:t>για </a:t>
            </a:r>
            <a:r>
              <a:rPr lang="el-GR" sz="1600" dirty="0" smtClean="0"/>
              <a:t>τις </a:t>
            </a:r>
            <a:r>
              <a:rPr lang="el-GR" sz="1600" b="1" dirty="0" smtClean="0"/>
              <a:t>μικρές</a:t>
            </a:r>
            <a:r>
              <a:rPr lang="el-GR" sz="1600" dirty="0" smtClean="0"/>
              <a:t> και για </a:t>
            </a:r>
            <a:r>
              <a:rPr lang="el-GR" sz="1600" b="1" dirty="0" smtClean="0"/>
              <a:t>5 έτη </a:t>
            </a:r>
            <a:r>
              <a:rPr lang="el-GR" sz="1600" dirty="0" smtClean="0"/>
              <a:t>για τις </a:t>
            </a:r>
            <a:r>
              <a:rPr lang="el-GR" sz="1600" b="1" dirty="0" smtClean="0"/>
              <a:t>Μεγάλες &amp; Μεσαίες Επιχειρήσεις</a:t>
            </a:r>
            <a:endParaRPr lang="el-GR" sz="1600" b="1"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57</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7305270" cy="461665"/>
          </a:xfrm>
          <a:prstGeom prst="rect">
            <a:avLst/>
          </a:prstGeom>
        </p:spPr>
        <p:txBody>
          <a:bodyPr wrap="none">
            <a:spAutoFit/>
          </a:bodyPr>
          <a:lstStyle/>
          <a:p>
            <a:r>
              <a:rPr lang="el-GR" sz="2400" b="1" dirty="0" smtClean="0"/>
              <a:t>Επιλέξιμες δαπάνες εκτός περιφερειακών ενισχύσεων</a:t>
            </a:r>
            <a:endParaRPr lang="el-GR" sz="2400" dirty="0"/>
          </a:p>
        </p:txBody>
      </p:sp>
      <p:sp>
        <p:nvSpPr>
          <p:cNvPr id="14" name="Rectangle 13"/>
          <p:cNvSpPr/>
          <p:nvPr/>
        </p:nvSpPr>
        <p:spPr>
          <a:xfrm>
            <a:off x="785786" y="1500174"/>
            <a:ext cx="7500990" cy="4247317"/>
          </a:xfrm>
          <a:prstGeom prst="rect">
            <a:avLst/>
          </a:prstGeom>
        </p:spPr>
        <p:txBody>
          <a:bodyPr wrap="square">
            <a:spAutoFit/>
          </a:bodyPr>
          <a:lstStyle/>
          <a:p>
            <a:pPr marL="355600" indent="-355600">
              <a:buFont typeface="Wingdings" pitchFamily="2" charset="2"/>
              <a:buChar char="§"/>
            </a:pPr>
            <a:r>
              <a:rPr lang="el-GR" sz="1500" b="1" dirty="0" smtClean="0"/>
              <a:t>Αμοιβές συμβούλων για ΜΜΕ. </a:t>
            </a:r>
            <a:r>
              <a:rPr lang="el-GR" sz="1500" dirty="0" smtClean="0"/>
              <a:t>Ενισχύονται μόνο για νέες μικρές και μεσαίες επιχειρήσεις και για ποσό </a:t>
            </a:r>
            <a:r>
              <a:rPr lang="el-GR" sz="1500" b="1" dirty="0" smtClean="0"/>
              <a:t>έως 50.000 ευρώ </a:t>
            </a:r>
            <a:r>
              <a:rPr lang="el-GR" sz="1500" dirty="0" smtClean="0"/>
              <a:t>(έως 5% του ενισχυόμενου κόστους περιφερειακών ενισχύσεων) </a:t>
            </a:r>
          </a:p>
          <a:p>
            <a:pPr marL="355600" indent="-355600">
              <a:buFont typeface="Wingdings" pitchFamily="2" charset="2"/>
              <a:buChar char="§"/>
            </a:pPr>
            <a:r>
              <a:rPr lang="el-GR" sz="1500" b="1" dirty="0" smtClean="0"/>
              <a:t>Δαπάνες εκκίνησης μόνο για υπό ίδρυση μικρές και πολύ μικρές επιχειρήσεις </a:t>
            </a:r>
            <a:r>
              <a:rPr lang="el-GR" sz="1500" dirty="0" smtClean="0"/>
              <a:t>με ανώτατο </a:t>
            </a:r>
            <a:r>
              <a:rPr lang="el-GR" sz="1500" b="1" dirty="0" smtClean="0"/>
              <a:t>όριο τις 100.000 ευρώ </a:t>
            </a:r>
            <a:r>
              <a:rPr lang="el-GR" sz="1500" dirty="0" smtClean="0"/>
              <a:t>(έως 10% του ενισχυόμενου κόστους περιφερειακών ενισχύσεων). Για τις καινοτόμες μικρές και πολύ μικρές επιχειρήσεις τα όρια διπλασιάζονται. </a:t>
            </a:r>
          </a:p>
          <a:p>
            <a:pPr marL="355600" indent="-355600">
              <a:buFont typeface="Wingdings" pitchFamily="2" charset="2"/>
              <a:buChar char="§"/>
            </a:pPr>
            <a:r>
              <a:rPr lang="el-GR" sz="1500" b="1" dirty="0" smtClean="0"/>
              <a:t>Δαπάνες καινοτομίας για ΜΜΕ </a:t>
            </a:r>
            <a:r>
              <a:rPr lang="el-GR" sz="1500" dirty="0" smtClean="0"/>
              <a:t>και αφορούν σε προϋπολογισμό </a:t>
            </a:r>
            <a:r>
              <a:rPr lang="el-GR" sz="1500" b="1" dirty="0" smtClean="0"/>
              <a:t>έως 1% του συνολικού ενισχυόμενου κόστους και έως 100.000 ευρώ.</a:t>
            </a:r>
            <a:r>
              <a:rPr lang="el-GR" sz="1500" dirty="0" smtClean="0"/>
              <a:t> </a:t>
            </a:r>
          </a:p>
          <a:p>
            <a:pPr marL="355600" indent="-355600">
              <a:buFont typeface="Wingdings" pitchFamily="2" charset="2"/>
              <a:buChar char="§"/>
            </a:pPr>
            <a:r>
              <a:rPr lang="el-GR" sz="1500" b="1" dirty="0" smtClean="0"/>
              <a:t>Δαπάνες για διαδικαστική και οργανωτική καινοτομία για ΜΜΕ</a:t>
            </a:r>
            <a:r>
              <a:rPr lang="el-GR" sz="1500" dirty="0" smtClean="0"/>
              <a:t> με προϋπολογισμό έως </a:t>
            </a:r>
            <a:r>
              <a:rPr lang="el-GR" sz="1500" b="1" dirty="0" smtClean="0"/>
              <a:t>20% του συνολικού ενισχυόμενου κόστους</a:t>
            </a:r>
            <a:r>
              <a:rPr lang="en-US" sz="1500" b="1" dirty="0" smtClean="0"/>
              <a:t> </a:t>
            </a:r>
            <a:r>
              <a:rPr lang="el-GR" sz="1500" b="1" dirty="0" smtClean="0"/>
              <a:t>των περιφερειακών ενισχύσεων</a:t>
            </a:r>
            <a:r>
              <a:rPr lang="en-US" sz="1500" b="1" dirty="0" smtClean="0"/>
              <a:t> </a:t>
            </a:r>
            <a:r>
              <a:rPr lang="el-GR" sz="1500" dirty="0" smtClean="0"/>
              <a:t>. </a:t>
            </a:r>
          </a:p>
          <a:p>
            <a:pPr marL="355600" indent="-355600">
              <a:buFont typeface="Wingdings" pitchFamily="2" charset="2"/>
              <a:buChar char="§"/>
            </a:pPr>
            <a:r>
              <a:rPr lang="el-GR" sz="1500" b="1" dirty="0" smtClean="0"/>
              <a:t>Δαπάνες για συνεργατικούς σχηματισμούς καινοτομίας</a:t>
            </a:r>
            <a:r>
              <a:rPr lang="el-GR" sz="1500" dirty="0" smtClean="0"/>
              <a:t>. </a:t>
            </a:r>
          </a:p>
          <a:p>
            <a:pPr marL="355600" indent="-355600">
              <a:buFont typeface="Wingdings" pitchFamily="2" charset="2"/>
              <a:buChar char="§"/>
            </a:pPr>
            <a:r>
              <a:rPr lang="el-GR" sz="1500" b="1" dirty="0" smtClean="0"/>
              <a:t>Επενδυτικές δαπάνες για μέτρα ενεργειακής απόδοσης </a:t>
            </a:r>
          </a:p>
          <a:p>
            <a:pPr marL="355600" indent="-355600">
              <a:buFont typeface="Wingdings" pitchFamily="2" charset="2"/>
              <a:buChar char="§"/>
            </a:pPr>
            <a:r>
              <a:rPr lang="el-GR" sz="1500" b="1" dirty="0" smtClean="0"/>
              <a:t>Επενδυτικές δαπάνες για συμπαραγωγή ενέργειας υψηλής απόδοσης από ΑΠΕ</a:t>
            </a:r>
          </a:p>
          <a:p>
            <a:pPr marL="355600" indent="-355600">
              <a:buFont typeface="Wingdings" pitchFamily="2" charset="2"/>
              <a:buChar char="§"/>
            </a:pPr>
            <a:r>
              <a:rPr lang="el-GR" sz="1500" b="1" dirty="0" smtClean="0"/>
              <a:t>Δαπάνες για παραγωγή ενέργειας από ΑΠΕ για ίδια χρήση και λοιπές περιπτώσεις υπό προϋποθέσεις</a:t>
            </a:r>
            <a:r>
              <a:rPr lang="el-GR" sz="1500" dirty="0" smtClean="0"/>
              <a:t> </a:t>
            </a:r>
          </a:p>
          <a:p>
            <a:pPr marL="355600" indent="-355600">
              <a:buFont typeface="Wingdings" pitchFamily="2" charset="2"/>
              <a:buChar char="§"/>
            </a:pPr>
            <a:r>
              <a:rPr lang="el-GR" sz="1500" b="1" dirty="0" smtClean="0"/>
              <a:t>Δαπάνες για εγκατάσταση </a:t>
            </a:r>
            <a:r>
              <a:rPr lang="el-GR" sz="1500" dirty="0" smtClean="0"/>
              <a:t>αποδοτικών συστημάτων τηλεθέρμανσης και  τηλεψύξης</a:t>
            </a:r>
            <a:endParaRPr lang="en-US" sz="1500" dirty="0" smtClean="0"/>
          </a:p>
          <a:p>
            <a:pPr marL="355600" indent="-355600">
              <a:buFont typeface="Wingdings" pitchFamily="2" charset="2"/>
              <a:buChar char="§"/>
            </a:pPr>
            <a:r>
              <a:rPr lang="el-GR" sz="1500" b="1" dirty="0" smtClean="0"/>
              <a:t>Δαπάνες αποκατάστασης μολυσμένων χώρων</a:t>
            </a:r>
            <a:endParaRPr lang="el-GR" sz="1500" b="1"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58</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4997074" cy="461665"/>
          </a:xfrm>
          <a:prstGeom prst="rect">
            <a:avLst/>
          </a:prstGeom>
        </p:spPr>
        <p:txBody>
          <a:bodyPr wrap="none">
            <a:spAutoFit/>
          </a:bodyPr>
          <a:lstStyle/>
          <a:p>
            <a:r>
              <a:rPr lang="el-GR" sz="2400" b="1" dirty="0" smtClean="0"/>
              <a:t>Ποιά επενδυτικά σχέδια ενισχύονται;</a:t>
            </a:r>
            <a:endParaRPr lang="el-GR" sz="2400" dirty="0"/>
          </a:p>
        </p:txBody>
      </p:sp>
      <p:graphicFrame>
        <p:nvGraphicFramePr>
          <p:cNvPr id="9" name="Diagram 8"/>
          <p:cNvGraphicFramePr/>
          <p:nvPr>
            <p:extLst>
              <p:ext uri="{D42A27DB-BD31-4B8C-83A1-F6EECF244321}">
                <p14:modId xmlns:p14="http://schemas.microsoft.com/office/powerpoint/2010/main" val="2033883534"/>
              </p:ext>
            </p:extLst>
          </p:nvPr>
        </p:nvGraphicFramePr>
        <p:xfrm>
          <a:off x="785786" y="1643050"/>
          <a:ext cx="7643866" cy="4286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59</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Με όραμα αλλά και με σχέδιο</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8291" y="1052736"/>
            <a:ext cx="6273778" cy="4824536"/>
          </a:xfrm>
          <a:prstGeom prst="rect">
            <a:avLst/>
          </a:prstGeom>
        </p:spPr>
      </p:pic>
      <p:sp>
        <p:nvSpPr>
          <p:cNvPr id="2" name="Slide Number Placeholder 1"/>
          <p:cNvSpPr>
            <a:spLocks noGrp="1"/>
          </p:cNvSpPr>
          <p:nvPr>
            <p:ph type="sldNum" sz="quarter" idx="12"/>
          </p:nvPr>
        </p:nvSpPr>
        <p:spPr/>
        <p:txBody>
          <a:bodyPr/>
          <a:lstStyle/>
          <a:p>
            <a:fld id="{EAB54840-3CCE-4CAC-B1D1-A4AC2E3B156D}" type="slidenum">
              <a:rPr lang="el-GR" smtClean="0"/>
              <a:pPr/>
              <a:t>6</a:t>
            </a:fld>
            <a:endParaRPr lang="el-GR" dirty="0"/>
          </a:p>
        </p:txBody>
      </p:sp>
    </p:spTree>
    <p:extLst>
      <p:ext uri="{BB962C8B-B14F-4D97-AF65-F5344CB8AC3E}">
        <p14:creationId xmlns:p14="http://schemas.microsoft.com/office/powerpoint/2010/main" val="739562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6513130" cy="461665"/>
          </a:xfrm>
          <a:prstGeom prst="rect">
            <a:avLst/>
          </a:prstGeom>
        </p:spPr>
        <p:txBody>
          <a:bodyPr wrap="none">
            <a:spAutoFit/>
          </a:bodyPr>
          <a:lstStyle/>
          <a:p>
            <a:r>
              <a:rPr lang="el-GR" sz="2400" b="1" dirty="0" smtClean="0"/>
              <a:t>Ελάχιστος προϋπολογισμός επενδυτικού σχεδίου</a:t>
            </a:r>
            <a:endParaRPr lang="el-GR" sz="2400" dirty="0"/>
          </a:p>
        </p:txBody>
      </p:sp>
      <p:graphicFrame>
        <p:nvGraphicFramePr>
          <p:cNvPr id="12" name="Content Placeholder 5"/>
          <p:cNvGraphicFramePr>
            <a:graphicFrameLocks noGrp="1"/>
          </p:cNvGraphicFramePr>
          <p:nvPr>
            <p:ph idx="1"/>
          </p:nvPr>
        </p:nvGraphicFramePr>
        <p:xfrm>
          <a:off x="428596" y="1428736"/>
          <a:ext cx="8358246" cy="24288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Ορθογώνιο 11"/>
          <p:cNvSpPr/>
          <p:nvPr/>
        </p:nvSpPr>
        <p:spPr>
          <a:xfrm>
            <a:off x="642910" y="4100460"/>
            <a:ext cx="787968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l-GR" sz="2000" b="1" dirty="0">
                <a:solidFill>
                  <a:srgbClr val="002060"/>
                </a:solidFill>
                <a:latin typeface="Calibri" panose="020F0502020204030204" pitchFamily="34" charset="0"/>
              </a:rPr>
              <a:t>Ανώτατο ύψος ενίσχυσης που μπορεί να λάβει μια επιχείρηση </a:t>
            </a:r>
          </a:p>
        </p:txBody>
      </p:sp>
      <p:sp>
        <p:nvSpPr>
          <p:cNvPr id="15" name="Rectangle 14"/>
          <p:cNvSpPr/>
          <p:nvPr/>
        </p:nvSpPr>
        <p:spPr>
          <a:xfrm>
            <a:off x="642910" y="4714884"/>
            <a:ext cx="7858180" cy="830997"/>
          </a:xfrm>
          <a:prstGeom prst="rect">
            <a:avLst/>
          </a:prstGeom>
        </p:spPr>
        <p:txBody>
          <a:bodyPr wrap="square">
            <a:spAutoFit/>
          </a:bodyPr>
          <a:lstStyle/>
          <a:p>
            <a:pPr>
              <a:spcBef>
                <a:spcPct val="0"/>
              </a:spcBef>
              <a:buFont typeface="Wingdings" pitchFamily="2" charset="2"/>
              <a:buChar char="ü"/>
            </a:pPr>
            <a:r>
              <a:rPr lang="el-GR" altLang="el-GR" sz="1600" b="1" dirty="0" smtClean="0">
                <a:solidFill>
                  <a:srgbClr val="002060"/>
                </a:solidFill>
                <a:latin typeface="Calibri" panose="020F0502020204030204" pitchFamily="34" charset="0"/>
                <a:cs typeface="Arial" charset="0"/>
              </a:rPr>
              <a:t>5 εκατ. ευρώ ανά υποβαλλόμενο επενδυτικό σχέδιο</a:t>
            </a:r>
          </a:p>
          <a:p>
            <a:pPr>
              <a:spcBef>
                <a:spcPct val="0"/>
              </a:spcBef>
              <a:buFont typeface="Wingdings" pitchFamily="2" charset="2"/>
              <a:buChar char="ü"/>
            </a:pPr>
            <a:r>
              <a:rPr lang="el-GR" altLang="el-GR" sz="1600" b="1" dirty="0" smtClean="0">
                <a:solidFill>
                  <a:srgbClr val="002060"/>
                </a:solidFill>
                <a:latin typeface="Calibri" panose="020F0502020204030204" pitchFamily="34" charset="0"/>
                <a:cs typeface="Arial" charset="0"/>
              </a:rPr>
              <a:t>10 εκατ. ευρώ για μεμονωμένη επιχείρηση </a:t>
            </a:r>
          </a:p>
          <a:p>
            <a:pPr>
              <a:spcBef>
                <a:spcPct val="0"/>
              </a:spcBef>
              <a:buFont typeface="Wingdings" pitchFamily="2" charset="2"/>
              <a:buChar char="ü"/>
            </a:pPr>
            <a:r>
              <a:rPr lang="el-GR" altLang="el-GR" sz="1600" b="1" dirty="0" smtClean="0">
                <a:solidFill>
                  <a:srgbClr val="002060"/>
                </a:solidFill>
                <a:latin typeface="Calibri" panose="020F0502020204030204" pitchFamily="34" charset="0"/>
                <a:cs typeface="Arial" charset="0"/>
              </a:rPr>
              <a:t>20 εκατ. ευρώ μαζί με τις συνεργαζόμενες ή συνδεδεμένες εταιρείες</a:t>
            </a:r>
            <a:endParaRPr lang="el-GR" sz="1600"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60</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3060903" cy="461665"/>
          </a:xfrm>
          <a:prstGeom prst="rect">
            <a:avLst/>
          </a:prstGeom>
        </p:spPr>
        <p:txBody>
          <a:bodyPr wrap="none">
            <a:spAutoFit/>
          </a:bodyPr>
          <a:lstStyle/>
          <a:p>
            <a:r>
              <a:rPr lang="el-GR" sz="2400" b="1" dirty="0" smtClean="0"/>
              <a:t>Χρηματοδοτικό σχήμα</a:t>
            </a:r>
            <a:endParaRPr lang="el-GR" sz="2400" dirty="0"/>
          </a:p>
        </p:txBody>
      </p:sp>
      <p:sp>
        <p:nvSpPr>
          <p:cNvPr id="17" name="Rectangle 16"/>
          <p:cNvSpPr/>
          <p:nvPr/>
        </p:nvSpPr>
        <p:spPr>
          <a:xfrm>
            <a:off x="785786" y="1428736"/>
            <a:ext cx="7358114" cy="4339650"/>
          </a:xfrm>
          <a:prstGeom prst="rect">
            <a:avLst/>
          </a:prstGeom>
        </p:spPr>
        <p:txBody>
          <a:bodyPr wrap="square">
            <a:spAutoFit/>
          </a:bodyPr>
          <a:lstStyle/>
          <a:p>
            <a:pPr marL="109537" indent="0">
              <a:buNone/>
            </a:pPr>
            <a:r>
              <a:rPr lang="el-GR" dirty="0" smtClean="0">
                <a:latin typeface="Calibri" panose="020F0502020204030204" pitchFamily="34" charset="0"/>
              </a:rPr>
              <a:t>Η συμμετοχή του φορέα στο κόστος του επενδυτικού σχεδίου μπορεί να γίνει είτε μέσω ιδίων κεφαλαίων είτε με εξωτερική χρηματοδότηση, με την προϋπόθεση ότι το είκοσι πέντε τοις εκατό (25%) του συνολικού επενδυτικού κόστους δεν περιέχει καμία κρατική ενίσχυση, δημόσια στήριξη ή παροχή (άρθρο 14 παρ. 14 Γ.Α.Κ.).</a:t>
            </a:r>
          </a:p>
          <a:p>
            <a:pPr marL="109537" indent="0">
              <a:buNone/>
            </a:pPr>
            <a:endParaRPr lang="el-GR" dirty="0" smtClean="0">
              <a:latin typeface="Calibri" panose="020F0502020204030204" pitchFamily="34" charset="0"/>
            </a:endParaRPr>
          </a:p>
          <a:p>
            <a:pPr marL="361950" indent="-361950">
              <a:buNone/>
            </a:pPr>
            <a:r>
              <a:rPr lang="el-GR" b="1" dirty="0" smtClean="0">
                <a:latin typeface="Calibri" panose="020F0502020204030204" pitchFamily="34" charset="0"/>
              </a:rPr>
              <a:t>Κάλυψη του κόστους του επενδυτικού σχεδίου ή τμήματος αυτού:</a:t>
            </a:r>
          </a:p>
          <a:p>
            <a:pPr marL="361950" indent="-361950">
              <a:buNone/>
            </a:pPr>
            <a:endParaRPr lang="el-GR" b="1" dirty="0" smtClean="0">
              <a:latin typeface="Calibri" panose="020F0502020204030204" pitchFamily="34" charset="0"/>
            </a:endParaRPr>
          </a:p>
          <a:p>
            <a:pPr marL="627063" indent="-361950">
              <a:buNone/>
            </a:pPr>
            <a:r>
              <a:rPr lang="el-GR" b="1" dirty="0" smtClean="0">
                <a:latin typeface="Calibri" panose="020F0502020204030204" pitchFamily="34" charset="0"/>
              </a:rPr>
              <a:t>Α.	ίδια κεφάλαια</a:t>
            </a:r>
          </a:p>
          <a:p>
            <a:pPr marL="627063" indent="-361950">
              <a:buFont typeface="Wingdings" panose="05000000000000000000" pitchFamily="2" charset="2"/>
              <a:buChar char="Ø"/>
            </a:pPr>
            <a:r>
              <a:rPr lang="el-GR" sz="1600" dirty="0" smtClean="0">
                <a:latin typeface="Calibri" panose="020F0502020204030204" pitchFamily="34" charset="0"/>
              </a:rPr>
              <a:t>αύξηση του Μετοχικού Κεφαλαίου από νέες εισφορές σε μετρητά των εταίρων</a:t>
            </a:r>
          </a:p>
          <a:p>
            <a:pPr marL="627063" indent="-361950">
              <a:buFont typeface="Wingdings" panose="05000000000000000000" pitchFamily="2" charset="2"/>
              <a:buChar char="Ø"/>
            </a:pPr>
            <a:r>
              <a:rPr lang="el-GR" sz="1600" dirty="0" smtClean="0">
                <a:latin typeface="Calibri" panose="020F0502020204030204" pitchFamily="34" charset="0"/>
              </a:rPr>
              <a:t>αύξηση του Μετοχικού Κεφαλαίου με κεφαλαιοποίηση αποθεματικών  </a:t>
            </a:r>
          </a:p>
          <a:p>
            <a:pPr marL="627063" indent="-361950">
              <a:buFont typeface="Wingdings" panose="05000000000000000000" pitchFamily="2" charset="2"/>
              <a:buChar char="Ø"/>
            </a:pPr>
            <a:r>
              <a:rPr lang="el-GR" sz="1600" dirty="0" smtClean="0">
                <a:latin typeface="Calibri" panose="020F0502020204030204" pitchFamily="34" charset="0"/>
              </a:rPr>
              <a:t>με την ανάλωση υφιστάμενων αποθεματικών</a:t>
            </a:r>
          </a:p>
          <a:p>
            <a:pPr marL="627063" indent="-361950">
              <a:buFont typeface="Wingdings" panose="05000000000000000000" pitchFamily="2" charset="2"/>
              <a:buChar char="Ø"/>
            </a:pPr>
            <a:r>
              <a:rPr lang="el-GR" sz="1600" dirty="0" smtClean="0">
                <a:latin typeface="Calibri" panose="020F0502020204030204" pitchFamily="34" charset="0"/>
              </a:rPr>
              <a:t>με εκποίηση στοιχείων ενεργητικού της επιχείρησης (γήπεδα, κτίρια, και μηχανολογικό εξοπλισμό) με απόδειξη της δυνατότητας πώλησης.</a:t>
            </a:r>
          </a:p>
          <a:p>
            <a:pPr marL="627063" indent="-361950">
              <a:buNone/>
            </a:pPr>
            <a:r>
              <a:rPr lang="el-GR" b="1" dirty="0" smtClean="0">
                <a:latin typeface="Calibri" panose="020F0502020204030204" pitchFamily="34" charset="0"/>
              </a:rPr>
              <a:t>Β. 	εξωτερική χρηματοδότηση:</a:t>
            </a:r>
          </a:p>
          <a:p>
            <a:pPr marL="627063" indent="-361950">
              <a:buFont typeface="Wingdings" panose="05000000000000000000" pitchFamily="2" charset="2"/>
              <a:buChar char="Ø"/>
            </a:pPr>
            <a:r>
              <a:rPr lang="el-GR" sz="1600" dirty="0" smtClean="0">
                <a:latin typeface="Calibri" panose="020F0502020204030204" pitchFamily="34" charset="0"/>
              </a:rPr>
              <a:t>με τραπεζικό δάνειο (επιστολή πρόθεσης δανεισμού)</a:t>
            </a:r>
          </a:p>
        </p:txBody>
      </p:sp>
      <p:sp>
        <p:nvSpPr>
          <p:cNvPr id="2" name="Slide Number Placeholder 1"/>
          <p:cNvSpPr>
            <a:spLocks noGrp="1"/>
          </p:cNvSpPr>
          <p:nvPr>
            <p:ph type="sldNum" sz="quarter" idx="12"/>
          </p:nvPr>
        </p:nvSpPr>
        <p:spPr/>
        <p:txBody>
          <a:bodyPr/>
          <a:lstStyle/>
          <a:p>
            <a:fld id="{EAB54840-3CCE-4CAC-B1D1-A4AC2E3B156D}" type="slidenum">
              <a:rPr lang="el-GR" smtClean="0"/>
              <a:pPr/>
              <a:t>61</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1954638" cy="461665"/>
          </a:xfrm>
          <a:prstGeom prst="rect">
            <a:avLst/>
          </a:prstGeom>
        </p:spPr>
        <p:txBody>
          <a:bodyPr wrap="none">
            <a:spAutoFit/>
          </a:bodyPr>
          <a:lstStyle/>
          <a:p>
            <a:r>
              <a:rPr lang="el-GR" sz="2400" b="1" dirty="0" smtClean="0"/>
              <a:t>Επισημάνσεις</a:t>
            </a:r>
            <a:endParaRPr lang="el-GR" sz="2400" dirty="0"/>
          </a:p>
        </p:txBody>
      </p:sp>
      <p:sp>
        <p:nvSpPr>
          <p:cNvPr id="17" name="Rectangle 16"/>
          <p:cNvSpPr/>
          <p:nvPr/>
        </p:nvSpPr>
        <p:spPr>
          <a:xfrm>
            <a:off x="785786" y="1428736"/>
            <a:ext cx="7358114" cy="3046988"/>
          </a:xfrm>
          <a:prstGeom prst="rect">
            <a:avLst/>
          </a:prstGeom>
        </p:spPr>
        <p:txBody>
          <a:bodyPr wrap="square">
            <a:spAutoFit/>
          </a:bodyPr>
          <a:lstStyle/>
          <a:p>
            <a:pPr lvl="0"/>
            <a:r>
              <a:rPr lang="el-GR" sz="1600" dirty="0" smtClean="0">
                <a:latin typeface="Calibri" panose="020F0502020204030204" pitchFamily="34" charset="0"/>
              </a:rPr>
              <a:t>Τα επενδυτικά σχέδια υποβάλλονται στο </a:t>
            </a:r>
            <a:r>
              <a:rPr lang="el-GR" sz="1600" u="sng" dirty="0" smtClean="0">
                <a:latin typeface="Calibri" panose="020F0502020204030204" pitchFamily="34" charset="0"/>
              </a:rPr>
              <a:t>Πληροφοριακό Σύστημα Κρατικών Ενισχύσεων</a:t>
            </a:r>
            <a:r>
              <a:rPr lang="el-GR" sz="1600" dirty="0" smtClean="0">
                <a:latin typeface="Calibri" panose="020F0502020204030204" pitchFamily="34" charset="0"/>
              </a:rPr>
              <a:t>, μετά την προκήρυξη του καθεστώτος.</a:t>
            </a:r>
          </a:p>
          <a:p>
            <a:pPr lvl="0"/>
            <a:endParaRPr lang="el-GR" sz="1600" dirty="0" smtClean="0">
              <a:latin typeface="Calibri" panose="020F0502020204030204" pitchFamily="34" charset="0"/>
            </a:endParaRPr>
          </a:p>
          <a:p>
            <a:pPr lvl="0"/>
            <a:r>
              <a:rPr lang="el-GR" sz="1600" dirty="0" smtClean="0">
                <a:latin typeface="Calibri" panose="020F0502020204030204" pitchFamily="34" charset="0"/>
              </a:rPr>
              <a:t>Οι δαπάνες είναι επιλέξιμες εφόσον πραγματοποιηθούν </a:t>
            </a:r>
            <a:r>
              <a:rPr lang="el-GR" sz="1600" u="sng" dirty="0" smtClean="0">
                <a:latin typeface="Calibri" panose="020F0502020204030204" pitchFamily="34" charset="0"/>
              </a:rPr>
              <a:t>μετά</a:t>
            </a:r>
            <a:r>
              <a:rPr lang="el-GR" sz="1600" dirty="0" smtClean="0">
                <a:latin typeface="Calibri" panose="020F0502020204030204" pitchFamily="34" charset="0"/>
              </a:rPr>
              <a:t> την υποβολή της αίτησης υπαγωγής.</a:t>
            </a:r>
          </a:p>
          <a:p>
            <a:pPr lvl="0"/>
            <a:endParaRPr lang="el-GR" sz="1600" dirty="0" smtClean="0">
              <a:latin typeface="Calibri" panose="020F0502020204030204" pitchFamily="34" charset="0"/>
            </a:endParaRPr>
          </a:p>
          <a:p>
            <a:pPr lvl="0"/>
            <a:r>
              <a:rPr lang="el-GR" sz="1600" dirty="0" smtClean="0">
                <a:latin typeface="Calibri" panose="020F0502020204030204" pitchFamily="34" charset="0"/>
              </a:rPr>
              <a:t>Η διάρκεια υλοποίησης των επενδυτικών σχεδίων δεν μπορεί να υπερβαίνει τα </a:t>
            </a:r>
            <a:r>
              <a:rPr lang="el-GR" sz="1600" u="sng" dirty="0" smtClean="0">
                <a:latin typeface="Calibri" panose="020F0502020204030204" pitchFamily="34" charset="0"/>
              </a:rPr>
              <a:t>τρία (3) έτη</a:t>
            </a:r>
            <a:r>
              <a:rPr lang="el-GR" sz="1600" dirty="0" smtClean="0">
                <a:latin typeface="Calibri" panose="020F0502020204030204" pitchFamily="34" charset="0"/>
              </a:rPr>
              <a:t> από την ημερομηνία δημοσίευσης της απόφασης υπαγωγής. </a:t>
            </a:r>
          </a:p>
          <a:p>
            <a:pPr lvl="0"/>
            <a:endParaRPr lang="el-GR" sz="1600" dirty="0" smtClean="0">
              <a:latin typeface="Calibri" panose="020F0502020204030204" pitchFamily="34" charset="0"/>
            </a:endParaRPr>
          </a:p>
          <a:p>
            <a:pPr lvl="0"/>
            <a:r>
              <a:rPr lang="el-GR" sz="1600" dirty="0" smtClean="0">
                <a:latin typeface="Calibri" panose="020F0502020204030204" pitchFamily="34" charset="0"/>
              </a:rPr>
              <a:t>Τα επενδυτικά σχέδια ολοκληρώνονται με την υλοποίηση του φυσικού και οικονομικού αντικειμένου και με την έναρξη της </a:t>
            </a:r>
            <a:r>
              <a:rPr lang="el-GR" sz="1600" u="sng" dirty="0" smtClean="0">
                <a:latin typeface="Calibri" panose="020F0502020204030204" pitchFamily="34" charset="0"/>
              </a:rPr>
              <a:t>παραγωγικής λειτουργίας</a:t>
            </a:r>
            <a:r>
              <a:rPr lang="el-GR" sz="1600" dirty="0" smtClean="0">
                <a:latin typeface="Calibri" panose="020F0502020204030204" pitchFamily="34" charset="0"/>
              </a:rPr>
              <a:t> της επένδυσης.</a:t>
            </a:r>
          </a:p>
        </p:txBody>
      </p:sp>
      <p:sp>
        <p:nvSpPr>
          <p:cNvPr id="2" name="Slide Number Placeholder 1"/>
          <p:cNvSpPr>
            <a:spLocks noGrp="1"/>
          </p:cNvSpPr>
          <p:nvPr>
            <p:ph type="sldNum" sz="quarter" idx="12"/>
          </p:nvPr>
        </p:nvSpPr>
        <p:spPr/>
        <p:txBody>
          <a:bodyPr/>
          <a:lstStyle/>
          <a:p>
            <a:fld id="{EAB54840-3CCE-4CAC-B1D1-A4AC2E3B156D}" type="slidenum">
              <a:rPr lang="el-GR" smtClean="0"/>
              <a:pPr/>
              <a:t>62</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2347117" cy="461665"/>
          </a:xfrm>
          <a:prstGeom prst="rect">
            <a:avLst/>
          </a:prstGeom>
        </p:spPr>
        <p:txBody>
          <a:bodyPr wrap="none">
            <a:spAutoFit/>
          </a:bodyPr>
          <a:lstStyle/>
          <a:p>
            <a:r>
              <a:rPr lang="el-GR" sz="2400" b="1" dirty="0" smtClean="0"/>
              <a:t>Είδη ενισχύσεων</a:t>
            </a:r>
            <a:endParaRPr lang="el-GR" sz="2400" dirty="0"/>
          </a:p>
        </p:txBody>
      </p:sp>
      <p:graphicFrame>
        <p:nvGraphicFramePr>
          <p:cNvPr id="9" name="Diagram 8"/>
          <p:cNvGraphicFramePr/>
          <p:nvPr>
            <p:extLst>
              <p:ext uri="{D42A27DB-BD31-4B8C-83A1-F6EECF244321}">
                <p14:modId xmlns:p14="http://schemas.microsoft.com/office/powerpoint/2010/main" val="1377988004"/>
              </p:ext>
            </p:extLst>
          </p:nvPr>
        </p:nvGraphicFramePr>
        <p:xfrm>
          <a:off x="714348" y="1571612"/>
          <a:ext cx="8053041" cy="1785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 11"/>
          <p:cNvGraphicFramePr/>
          <p:nvPr>
            <p:extLst>
              <p:ext uri="{D42A27DB-BD31-4B8C-83A1-F6EECF244321}">
                <p14:modId xmlns:p14="http://schemas.microsoft.com/office/powerpoint/2010/main" val="3091316460"/>
              </p:ext>
            </p:extLst>
          </p:nvPr>
        </p:nvGraphicFramePr>
        <p:xfrm>
          <a:off x="822964" y="3714753"/>
          <a:ext cx="7963878" cy="13573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63</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3929794" cy="461665"/>
          </a:xfrm>
          <a:prstGeom prst="rect">
            <a:avLst/>
          </a:prstGeom>
        </p:spPr>
        <p:txBody>
          <a:bodyPr wrap="none">
            <a:spAutoFit/>
          </a:bodyPr>
          <a:lstStyle/>
          <a:p>
            <a:r>
              <a:rPr lang="el-GR" sz="2400" b="1" dirty="0" smtClean="0"/>
              <a:t>Είδη ενισχύσεων - αναλυτικά</a:t>
            </a:r>
            <a:endParaRPr lang="el-GR" sz="2400" dirty="0"/>
          </a:p>
        </p:txBody>
      </p:sp>
      <p:sp>
        <p:nvSpPr>
          <p:cNvPr id="14" name="Rectangle 13"/>
          <p:cNvSpPr/>
          <p:nvPr/>
        </p:nvSpPr>
        <p:spPr>
          <a:xfrm>
            <a:off x="785786" y="1571612"/>
            <a:ext cx="7500990" cy="4678204"/>
          </a:xfrm>
          <a:prstGeom prst="rect">
            <a:avLst/>
          </a:prstGeom>
        </p:spPr>
        <p:txBody>
          <a:bodyPr wrap="square">
            <a:spAutoFit/>
          </a:bodyPr>
          <a:lstStyle/>
          <a:p>
            <a:pPr marL="109728" indent="0" fontAlgn="auto">
              <a:spcAft>
                <a:spcPts val="0"/>
              </a:spcAft>
              <a:buFont typeface="Wingdings 3"/>
              <a:buNone/>
              <a:defRPr/>
            </a:pPr>
            <a:r>
              <a:rPr lang="el-GR" sz="1600" dirty="0" smtClean="0">
                <a:latin typeface="Calibri" panose="020F0502020204030204" pitchFamily="34" charset="0"/>
              </a:rPr>
              <a:t>Προβλέπονται τα ακόλουθα είδη ενισχύσεων:</a:t>
            </a:r>
          </a:p>
          <a:p>
            <a:pPr marL="109728" indent="0" fontAlgn="auto">
              <a:spcAft>
                <a:spcPts val="0"/>
              </a:spcAft>
              <a:buFont typeface="Wingdings 3"/>
              <a:buNone/>
              <a:defRPr/>
            </a:pPr>
            <a:endParaRPr lang="el-GR" sz="1600" dirty="0" smtClean="0">
              <a:latin typeface="Calibri" panose="020F0502020204030204" pitchFamily="34" charset="0"/>
            </a:endParaRPr>
          </a:p>
          <a:p>
            <a:pPr marL="361950" indent="-252413" fontAlgn="auto">
              <a:spcAft>
                <a:spcPts val="0"/>
              </a:spcAft>
              <a:buFont typeface="Wingdings 3"/>
              <a:buNone/>
              <a:defRPr/>
            </a:pPr>
            <a:r>
              <a:rPr lang="el-GR" sz="1400" dirty="0" smtClean="0">
                <a:latin typeface="Calibri" panose="020F0502020204030204" pitchFamily="34" charset="0"/>
              </a:rPr>
              <a:t>α.	</a:t>
            </a:r>
            <a:r>
              <a:rPr lang="el-GR" sz="1400" b="1" dirty="0" smtClean="0">
                <a:latin typeface="Calibri" panose="020F0502020204030204" pitchFamily="34" charset="0"/>
              </a:rPr>
              <a:t>Φορολογική απαλλαγή</a:t>
            </a:r>
            <a:r>
              <a:rPr lang="el-GR" sz="1400" dirty="0" smtClean="0">
                <a:latin typeface="Calibri" panose="020F0502020204030204" pitchFamily="34" charset="0"/>
              </a:rPr>
              <a:t>. Το ποσό της φορολογικής απαλλαγής υπολογίζεται ως ποσοστό επί της αξίας των ενισχυόμενων δαπανών του επενδυτικού σχεδίου ή και της αξίας του καινούριου μηχανολογικού και λοιπού εξοπλισμού που αποκτάται με χρηματοδοτική μίσθωση και συνιστά ισόποσο αποθεματικό </a:t>
            </a:r>
          </a:p>
          <a:p>
            <a:pPr marL="361950" indent="-252413" fontAlgn="auto">
              <a:spcAft>
                <a:spcPts val="0"/>
              </a:spcAft>
              <a:buFont typeface="Wingdings 3"/>
              <a:buNone/>
              <a:defRPr/>
            </a:pPr>
            <a:r>
              <a:rPr lang="el-GR" sz="1400" dirty="0" smtClean="0">
                <a:latin typeface="Calibri" panose="020F0502020204030204" pitchFamily="34" charset="0"/>
              </a:rPr>
              <a:t>	(αξιοποίηση ενίσχυσης από 5 έως 15 έτη),</a:t>
            </a:r>
          </a:p>
          <a:p>
            <a:pPr marL="361950" indent="-252413" fontAlgn="auto">
              <a:spcAft>
                <a:spcPts val="0"/>
              </a:spcAft>
              <a:buFont typeface="Wingdings 3"/>
              <a:buNone/>
              <a:defRPr/>
            </a:pPr>
            <a:r>
              <a:rPr lang="el-GR" sz="1400" dirty="0" smtClean="0">
                <a:latin typeface="Calibri" panose="020F0502020204030204" pitchFamily="34" charset="0"/>
              </a:rPr>
              <a:t>β. 	</a:t>
            </a:r>
            <a:r>
              <a:rPr lang="el-GR" sz="1400" b="1" dirty="0" smtClean="0">
                <a:latin typeface="Calibri" panose="020F0502020204030204" pitchFamily="34" charset="0"/>
              </a:rPr>
              <a:t>επιχορήγηση</a:t>
            </a:r>
            <a:r>
              <a:rPr lang="el-GR" sz="1400" dirty="0" smtClean="0">
                <a:latin typeface="Calibri" panose="020F0502020204030204" pitchFamily="34" charset="0"/>
              </a:rPr>
              <a:t>,</a:t>
            </a:r>
            <a:r>
              <a:rPr lang="en-US" sz="1400" dirty="0" smtClean="0">
                <a:latin typeface="Calibri" panose="020F0502020204030204" pitchFamily="34" charset="0"/>
              </a:rPr>
              <a:t> </a:t>
            </a:r>
            <a:r>
              <a:rPr lang="el-GR" sz="1400" dirty="0" smtClean="0">
                <a:latin typeface="Calibri" panose="020F0502020204030204" pitchFamily="34" charset="0"/>
              </a:rPr>
              <a:t>η οποία ανέρχεται στο 70% του ανώτερου επιτρεπόμενου ποσοστού ενίσχυσης για κάθε περιφέρεια (σε ειδικές περιπτώσεις στο 100%)</a:t>
            </a:r>
          </a:p>
          <a:p>
            <a:pPr marL="361950" indent="-252413" fontAlgn="auto">
              <a:spcAft>
                <a:spcPts val="0"/>
              </a:spcAft>
              <a:buFont typeface="Wingdings 3"/>
              <a:buNone/>
              <a:defRPr/>
            </a:pPr>
            <a:r>
              <a:rPr lang="el-GR" sz="1400" dirty="0" smtClean="0">
                <a:latin typeface="Calibri" panose="020F0502020204030204" pitchFamily="34" charset="0"/>
              </a:rPr>
              <a:t>γ. 	</a:t>
            </a:r>
            <a:r>
              <a:rPr lang="el-GR" sz="1400" b="1" dirty="0" smtClean="0">
                <a:latin typeface="Calibri" panose="020F0502020204030204" pitchFamily="34" charset="0"/>
              </a:rPr>
              <a:t>επιδότηση χρηματοδοτικής μίσθωσης</a:t>
            </a:r>
            <a:r>
              <a:rPr lang="el-GR" sz="1400" dirty="0" smtClean="0">
                <a:latin typeface="Calibri" panose="020F0502020204030204" pitchFamily="34" charset="0"/>
              </a:rPr>
              <a:t>, η οποία δεν μπορεί να υπερβαίνει τα επτά (7) έτη, </a:t>
            </a:r>
          </a:p>
          <a:p>
            <a:pPr marL="361950" indent="-252413" fontAlgn="auto">
              <a:spcAft>
                <a:spcPts val="0"/>
              </a:spcAft>
              <a:buFont typeface="Wingdings 3"/>
              <a:buNone/>
              <a:defRPr/>
            </a:pPr>
            <a:r>
              <a:rPr lang="el-GR" sz="1400" dirty="0" smtClean="0">
                <a:latin typeface="Calibri" panose="020F0502020204030204" pitchFamily="34" charset="0"/>
              </a:rPr>
              <a:t>δ. 	</a:t>
            </a:r>
            <a:r>
              <a:rPr lang="el-GR" sz="1400" b="1" dirty="0" smtClean="0">
                <a:latin typeface="Calibri" panose="020F0502020204030204" pitchFamily="34" charset="0"/>
              </a:rPr>
              <a:t>επιδότηση του κόστους της δημιουργούμενης απασχόλησης</a:t>
            </a:r>
            <a:r>
              <a:rPr lang="el-GR" sz="1400" dirty="0" smtClean="0">
                <a:latin typeface="Calibri" panose="020F0502020204030204" pitchFamily="34" charset="0"/>
              </a:rPr>
              <a:t>, αφορά το μισθολογικό κόστος των νέων θέσεων εργασίας που δημιουργούνται και συνδέονται με το επενδυτικό σχέδιο και οι οποίες δεν λαμβάνουν καμία άλλη κρατική ενίσχυση,</a:t>
            </a:r>
          </a:p>
          <a:p>
            <a:pPr marL="361950" indent="-252413" fontAlgn="auto">
              <a:spcAft>
                <a:spcPts val="0"/>
              </a:spcAft>
              <a:buFont typeface="Wingdings 3"/>
              <a:buNone/>
              <a:defRPr/>
            </a:pPr>
            <a:r>
              <a:rPr lang="el-GR" sz="1400" dirty="0" smtClean="0">
                <a:latin typeface="Calibri" panose="020F0502020204030204" pitchFamily="34" charset="0"/>
              </a:rPr>
              <a:t>ε. 	</a:t>
            </a:r>
            <a:r>
              <a:rPr lang="el-GR" sz="1400" b="1" dirty="0" smtClean="0">
                <a:latin typeface="Calibri" panose="020F0502020204030204" pitchFamily="34" charset="0"/>
              </a:rPr>
              <a:t>σταθεροποίηση συντελεστή φορολογίας εισοδήματος</a:t>
            </a:r>
            <a:r>
              <a:rPr lang="el-GR" sz="1400" dirty="0" smtClean="0">
                <a:latin typeface="Calibri" panose="020F0502020204030204" pitchFamily="34" charset="0"/>
              </a:rPr>
              <a:t> (φορολογικό σύστημα), για επενδύσεις άνω των 20 εκ. ευρώ,</a:t>
            </a:r>
          </a:p>
          <a:p>
            <a:pPr marL="361950" indent="-252413" fontAlgn="auto">
              <a:spcAft>
                <a:spcPts val="0"/>
              </a:spcAft>
              <a:buFont typeface="Wingdings 3"/>
              <a:buNone/>
              <a:defRPr/>
            </a:pPr>
            <a:r>
              <a:rPr lang="el-GR" sz="1400" dirty="0" smtClean="0">
                <a:latin typeface="Calibri" panose="020F0502020204030204" pitchFamily="34" charset="0"/>
              </a:rPr>
              <a:t>ζ. 	</a:t>
            </a:r>
            <a:r>
              <a:rPr lang="el-GR" sz="1400" b="1" dirty="0" smtClean="0">
                <a:latin typeface="Calibri" panose="020F0502020204030204" pitchFamily="34" charset="0"/>
              </a:rPr>
              <a:t>χρηματοδότηση επιχειρηματικού κινδύνου μέσω ταμείου συμμετοχών</a:t>
            </a:r>
            <a:r>
              <a:rPr lang="el-GR" sz="1400" dirty="0" smtClean="0">
                <a:latin typeface="Calibri" panose="020F0502020204030204" pitchFamily="34" charset="0"/>
              </a:rPr>
              <a:t>, σύμφωνα με το άρθρο 21 Γ.Α.Κ., με τα εξής είδη:</a:t>
            </a:r>
            <a:br>
              <a:rPr lang="el-GR" sz="1400" dirty="0" smtClean="0">
                <a:latin typeface="Calibri" panose="020F0502020204030204" pitchFamily="34" charset="0"/>
              </a:rPr>
            </a:br>
            <a:r>
              <a:rPr lang="el-GR" sz="1400" dirty="0" smtClean="0">
                <a:latin typeface="Calibri" panose="020F0502020204030204" pitchFamily="34" charset="0"/>
              </a:rPr>
              <a:t>αα. </a:t>
            </a:r>
            <a:r>
              <a:rPr lang="el-GR" sz="1400" u="sng" dirty="0" smtClean="0">
                <a:latin typeface="Calibri" panose="020F0502020204030204" pitchFamily="34" charset="0"/>
              </a:rPr>
              <a:t>ίδια κεφάλαια ή οιονεί ίδια κεφάλαια, ή επενδυτική χορηγία</a:t>
            </a:r>
            <a:r>
              <a:rPr lang="el-GR" sz="1400" dirty="0" smtClean="0">
                <a:latin typeface="Calibri" panose="020F0502020204030204" pitchFamily="34" charset="0"/>
              </a:rPr>
              <a:t> για την παροχή επενδύσεων  χρηματοδότησης επιχειρηματικού κινδύνου άμεσα ή έμμεσα σε επιλέξιμες επιχειρήσεις </a:t>
            </a:r>
            <a:br>
              <a:rPr lang="el-GR" sz="1400" dirty="0" smtClean="0">
                <a:latin typeface="Calibri" panose="020F0502020204030204" pitchFamily="34" charset="0"/>
              </a:rPr>
            </a:br>
            <a:r>
              <a:rPr lang="el-GR" sz="1400" dirty="0" smtClean="0">
                <a:latin typeface="Calibri" panose="020F0502020204030204" pitchFamily="34" charset="0"/>
              </a:rPr>
              <a:t>ββ. </a:t>
            </a:r>
            <a:r>
              <a:rPr lang="el-GR" sz="1400" u="sng" dirty="0" smtClean="0">
                <a:latin typeface="Calibri" panose="020F0502020204030204" pitchFamily="34" charset="0"/>
              </a:rPr>
              <a:t>δάνεια για την παροχή επενδύσεων χρηματοδότησης επιχειρηματικού </a:t>
            </a:r>
            <a:r>
              <a:rPr lang="el-GR" sz="1400" dirty="0" smtClean="0">
                <a:latin typeface="Calibri" panose="020F0502020204030204" pitchFamily="34" charset="0"/>
              </a:rPr>
              <a:t> </a:t>
            </a:r>
            <a:r>
              <a:rPr lang="el-GR" sz="1400" u="sng" dirty="0" smtClean="0">
                <a:latin typeface="Calibri" panose="020F0502020204030204" pitchFamily="34" charset="0"/>
              </a:rPr>
              <a:t>κινδύνου</a:t>
            </a:r>
            <a:r>
              <a:rPr lang="el-GR" sz="1400" dirty="0" smtClean="0">
                <a:latin typeface="Calibri" panose="020F0502020204030204" pitchFamily="34" charset="0"/>
              </a:rPr>
              <a:t> άμεσα ή έμμεσα σε επιλέξιμες επιχειρήσεις.</a:t>
            </a:r>
            <a:endParaRPr lang="el-GR" sz="14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EAB54840-3CCE-4CAC-B1D1-A4AC2E3B156D}" type="slidenum">
              <a:rPr lang="el-GR" smtClean="0"/>
              <a:pPr/>
              <a:t>64</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2457596" cy="461665"/>
          </a:xfrm>
          <a:prstGeom prst="rect">
            <a:avLst/>
          </a:prstGeom>
        </p:spPr>
        <p:txBody>
          <a:bodyPr wrap="none">
            <a:spAutoFit/>
          </a:bodyPr>
          <a:lstStyle/>
          <a:p>
            <a:r>
              <a:rPr lang="el-GR" sz="2400" b="1" dirty="0" smtClean="0"/>
              <a:t>Ύψος ενισχύσεων</a:t>
            </a:r>
            <a:endParaRPr lang="el-GR" sz="2400" dirty="0"/>
          </a:p>
        </p:txBody>
      </p:sp>
      <p:pic>
        <p:nvPicPr>
          <p:cNvPr id="9" name="Picture 2"/>
          <p:cNvPicPr>
            <a:picLocks noGrp="1" noChangeAspect="1" noChangeArrowheads="1"/>
          </p:cNvPicPr>
          <p:nvPr>
            <p:ph idx="1"/>
          </p:nvPr>
        </p:nvPicPr>
        <p:blipFill>
          <a:blip r:embed="rId5" cstate="print"/>
          <a:stretch>
            <a:fillRect/>
          </a:stretch>
        </p:blipFill>
        <p:spPr bwMode="auto">
          <a:xfrm>
            <a:off x="785786" y="1428736"/>
            <a:ext cx="6463912" cy="47435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EAB54840-3CCE-4CAC-B1D1-A4AC2E3B156D}" type="slidenum">
              <a:rPr lang="el-GR" smtClean="0"/>
              <a:pPr/>
              <a:t>65</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4"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5786" y="928670"/>
            <a:ext cx="4175695" cy="461665"/>
          </a:xfrm>
          <a:prstGeom prst="rect">
            <a:avLst/>
          </a:prstGeom>
        </p:spPr>
        <p:txBody>
          <a:bodyPr wrap="none">
            <a:spAutoFit/>
          </a:bodyPr>
          <a:lstStyle/>
          <a:p>
            <a:r>
              <a:rPr lang="el-GR" sz="2400" b="1" dirty="0" smtClean="0"/>
              <a:t>Ειδικές κατηγορίες ενισχύσεων</a:t>
            </a:r>
            <a:endParaRPr lang="el-GR" sz="2400" dirty="0"/>
          </a:p>
        </p:txBody>
      </p:sp>
      <p:sp>
        <p:nvSpPr>
          <p:cNvPr id="14" name="Rectangle 13"/>
          <p:cNvSpPr/>
          <p:nvPr/>
        </p:nvSpPr>
        <p:spPr>
          <a:xfrm>
            <a:off x="785786" y="1571612"/>
            <a:ext cx="7500990" cy="4524315"/>
          </a:xfrm>
          <a:prstGeom prst="rect">
            <a:avLst/>
          </a:prstGeom>
        </p:spPr>
        <p:txBody>
          <a:bodyPr wrap="square">
            <a:spAutoFit/>
          </a:bodyPr>
          <a:lstStyle/>
          <a:p>
            <a:pPr marL="109728" indent="0" fontAlgn="auto">
              <a:spcAft>
                <a:spcPts val="0"/>
              </a:spcAft>
              <a:buFont typeface="Wingdings 3"/>
              <a:buNone/>
              <a:defRPr/>
            </a:pPr>
            <a:r>
              <a:rPr lang="el-GR" sz="1600" dirty="0" smtClean="0">
                <a:latin typeface="Calibri" panose="020F0502020204030204" pitchFamily="34" charset="0"/>
              </a:rPr>
              <a:t>Παρέχονται στις ακόλουθες κατηγορίες επιχειρήσεων: </a:t>
            </a:r>
          </a:p>
          <a:p>
            <a:pPr marL="447675" indent="-338138" fontAlgn="auto">
              <a:spcAft>
                <a:spcPts val="0"/>
              </a:spcAft>
              <a:buFont typeface="Wingdings 3"/>
              <a:buNone/>
              <a:defRPr/>
            </a:pPr>
            <a:r>
              <a:rPr lang="el-GR" sz="1600" dirty="0" smtClean="0">
                <a:latin typeface="Calibri" panose="020F0502020204030204" pitchFamily="34" charset="0"/>
              </a:rPr>
              <a:t>α.	σε </a:t>
            </a:r>
            <a:r>
              <a:rPr lang="el-GR" sz="1600" b="1" dirty="0" smtClean="0">
                <a:latin typeface="Calibri" panose="020F0502020204030204" pitchFamily="34" charset="0"/>
              </a:rPr>
              <a:t>εξωστρεφείς</a:t>
            </a:r>
            <a:r>
              <a:rPr lang="el-GR" sz="1600" dirty="0" smtClean="0">
                <a:latin typeface="Calibri" panose="020F0502020204030204" pitchFamily="34" charset="0"/>
              </a:rPr>
              <a:t>, αύξηση 10% των εξαγωγών σε σχέση με τον Κύκλο Εργασιών κατά Μ.Ο. την τελευταία 3ετία</a:t>
            </a:r>
          </a:p>
          <a:p>
            <a:pPr marL="447675" indent="-338138" fontAlgn="auto">
              <a:spcAft>
                <a:spcPts val="0"/>
              </a:spcAft>
              <a:buFont typeface="Wingdings 3"/>
              <a:buNone/>
              <a:defRPr/>
            </a:pPr>
            <a:r>
              <a:rPr lang="el-GR" sz="1600" dirty="0" smtClean="0">
                <a:latin typeface="Calibri" panose="020F0502020204030204" pitchFamily="34" charset="0"/>
              </a:rPr>
              <a:t>β.	σε </a:t>
            </a:r>
            <a:r>
              <a:rPr lang="el-GR" sz="1600" b="1" dirty="0" smtClean="0">
                <a:latin typeface="Calibri" panose="020F0502020204030204" pitchFamily="34" charset="0"/>
              </a:rPr>
              <a:t>καινοτόμες</a:t>
            </a:r>
            <a:r>
              <a:rPr lang="el-GR" sz="1600" dirty="0" smtClean="0">
                <a:latin typeface="Calibri" panose="020F0502020204030204" pitchFamily="34" charset="0"/>
              </a:rPr>
              <a:t>, δαπάνες έρευνας &gt; 10% των λειτουργικών δαπανών</a:t>
            </a:r>
          </a:p>
          <a:p>
            <a:pPr marL="447675" indent="-338138" fontAlgn="auto">
              <a:spcAft>
                <a:spcPts val="0"/>
              </a:spcAft>
              <a:buFont typeface="Wingdings 3"/>
              <a:buNone/>
              <a:defRPr/>
            </a:pPr>
            <a:r>
              <a:rPr lang="el-GR" sz="1600" dirty="0" smtClean="0">
                <a:latin typeface="Calibri" panose="020F0502020204030204" pitchFamily="34" charset="0"/>
              </a:rPr>
              <a:t>γ.	σε αυτές που προχωρούν σε διαδικασία </a:t>
            </a:r>
            <a:r>
              <a:rPr lang="el-GR" sz="1600" b="1" dirty="0" smtClean="0">
                <a:latin typeface="Calibri" panose="020F0502020204030204" pitchFamily="34" charset="0"/>
              </a:rPr>
              <a:t>συγχώνευσης</a:t>
            </a:r>
            <a:r>
              <a:rPr lang="el-GR" sz="1600" dirty="0" smtClean="0">
                <a:latin typeface="Calibri" panose="020F0502020204030204" pitchFamily="34" charset="0"/>
              </a:rPr>
              <a:t>, </a:t>
            </a:r>
          </a:p>
          <a:p>
            <a:pPr marL="447675" indent="-338138" fontAlgn="auto">
              <a:spcAft>
                <a:spcPts val="0"/>
              </a:spcAft>
              <a:buFont typeface="Wingdings 3"/>
              <a:buNone/>
              <a:defRPr/>
            </a:pPr>
            <a:r>
              <a:rPr lang="el-GR" sz="1600" dirty="0" smtClean="0">
                <a:latin typeface="Calibri" panose="020F0502020204030204" pitchFamily="34" charset="0"/>
              </a:rPr>
              <a:t>δ.	σε αυτές που παρουσιάζουν </a:t>
            </a:r>
            <a:r>
              <a:rPr lang="el-GR" sz="1600" b="1" dirty="0" smtClean="0">
                <a:latin typeface="Calibri" panose="020F0502020204030204" pitchFamily="34" charset="0"/>
              </a:rPr>
              <a:t>αύξηση</a:t>
            </a:r>
            <a:r>
              <a:rPr lang="el-GR" sz="1600" dirty="0" smtClean="0">
                <a:latin typeface="Calibri" panose="020F0502020204030204" pitchFamily="34" charset="0"/>
              </a:rPr>
              <a:t> της </a:t>
            </a:r>
            <a:r>
              <a:rPr lang="el-GR" sz="1600" b="1" dirty="0" smtClean="0">
                <a:latin typeface="Calibri" panose="020F0502020204030204" pitchFamily="34" charset="0"/>
              </a:rPr>
              <a:t>απασχόλησής</a:t>
            </a:r>
            <a:r>
              <a:rPr lang="el-GR" sz="1600" dirty="0" smtClean="0">
                <a:latin typeface="Calibri" panose="020F0502020204030204" pitchFamily="34" charset="0"/>
              </a:rPr>
              <a:t> τους &gt; 10%, την τελευταία 3ετία</a:t>
            </a:r>
          </a:p>
          <a:p>
            <a:pPr marL="447675" indent="-338138" fontAlgn="auto">
              <a:spcAft>
                <a:spcPts val="0"/>
              </a:spcAft>
              <a:buFont typeface="Wingdings 3"/>
              <a:buNone/>
              <a:defRPr/>
            </a:pPr>
            <a:r>
              <a:rPr lang="el-GR" sz="1600" dirty="0" smtClean="0">
                <a:latin typeface="Calibri" panose="020F0502020204030204" pitchFamily="34" charset="0"/>
              </a:rPr>
              <a:t>ε.	σε συνεταιρισμούς, Κοιν. Σ.Επ. καθώς και σε Ομάδες Παραγωγών  Αγροτικές Εταιρικές Συμπράξεις (ΑΕΣ) και Αγροτικοί Συνεταιρισμοί (ΑΣ),</a:t>
            </a:r>
          </a:p>
          <a:p>
            <a:pPr marL="447675" indent="-338138" fontAlgn="auto">
              <a:spcAft>
                <a:spcPts val="0"/>
              </a:spcAft>
              <a:buFont typeface="Wingdings 3"/>
              <a:buNone/>
              <a:defRPr/>
            </a:pPr>
            <a:r>
              <a:rPr lang="el-GR" sz="1600" dirty="0" smtClean="0">
                <a:latin typeface="Calibri" panose="020F0502020204030204" pitchFamily="34" charset="0"/>
              </a:rPr>
              <a:t>στ.	στους κλάδους </a:t>
            </a:r>
            <a:r>
              <a:rPr lang="el-GR" sz="1600" b="1" dirty="0" smtClean="0">
                <a:latin typeface="Calibri" panose="020F0502020204030204" pitchFamily="34" charset="0"/>
              </a:rPr>
              <a:t>Τεχνολογίας Πληροφοριών και Επικοινωνίας και Αγροδιατροφής</a:t>
            </a:r>
            <a:r>
              <a:rPr lang="el-GR" sz="1600" dirty="0" smtClean="0">
                <a:latin typeface="Calibri" panose="020F0502020204030204" pitchFamily="34" charset="0"/>
              </a:rPr>
              <a:t>, </a:t>
            </a:r>
          </a:p>
          <a:p>
            <a:pPr marL="447675" indent="-338138" fontAlgn="auto">
              <a:spcAft>
                <a:spcPts val="0"/>
              </a:spcAft>
              <a:buFont typeface="Wingdings 3"/>
              <a:buNone/>
              <a:defRPr/>
            </a:pPr>
            <a:r>
              <a:rPr lang="el-GR" sz="1600" dirty="0" smtClean="0">
                <a:latin typeface="Calibri" panose="020F0502020204030204" pitchFamily="34" charset="0"/>
              </a:rPr>
              <a:t>ζ.	σε επιχειρήσεις οι οποίες επιτυγχάνουν </a:t>
            </a:r>
            <a:r>
              <a:rPr lang="el-GR" sz="1600" b="1" dirty="0" smtClean="0">
                <a:latin typeface="Calibri" panose="020F0502020204030204" pitchFamily="34" charset="0"/>
              </a:rPr>
              <a:t>αυξημένη προστιθέμενη αξία, σε σχέση με το μέσο όρο</a:t>
            </a:r>
            <a:r>
              <a:rPr lang="el-GR" sz="1600" dirty="0" smtClean="0">
                <a:latin typeface="Calibri" panose="020F0502020204030204" pitchFamily="34" charset="0"/>
              </a:rPr>
              <a:t> του κλάδου τους</a:t>
            </a:r>
          </a:p>
          <a:p>
            <a:pPr marL="447675" indent="-338138" algn="just" fontAlgn="auto">
              <a:spcAft>
                <a:spcPts val="0"/>
              </a:spcAft>
              <a:buClr>
                <a:schemeClr val="tx1"/>
              </a:buClr>
              <a:buSzPct val="100000"/>
              <a:buFont typeface="Wingdings 3"/>
              <a:buNone/>
              <a:defRPr/>
            </a:pPr>
            <a:r>
              <a:rPr lang="el-GR" sz="1600" dirty="0" smtClean="0">
                <a:latin typeface="Calibri" panose="020F0502020204030204" pitchFamily="34" charset="0"/>
              </a:rPr>
              <a:t>η. 	για ίδρυση μονάδων σε </a:t>
            </a:r>
            <a:r>
              <a:rPr lang="el-GR" sz="1600" b="1" dirty="0" smtClean="0">
                <a:latin typeface="Calibri" panose="020F0502020204030204" pitchFamily="34" charset="0"/>
              </a:rPr>
              <a:t>Β.Ε.Π.Ε., Ε.Π., Επιχειρηματικά Πάρκα, Τεχνολογικά Πάρκα, </a:t>
            </a:r>
            <a:endParaRPr lang="el-GR" sz="1600" dirty="0" smtClean="0">
              <a:latin typeface="Calibri" panose="020F0502020204030204" pitchFamily="34" charset="0"/>
            </a:endParaRPr>
          </a:p>
          <a:p>
            <a:pPr marL="447675" indent="-338138" algn="just" fontAlgn="auto">
              <a:spcAft>
                <a:spcPts val="0"/>
              </a:spcAft>
              <a:buClr>
                <a:schemeClr val="tx1"/>
              </a:buClr>
              <a:buSzPct val="100000"/>
              <a:buFont typeface="Wingdings 3"/>
              <a:buNone/>
              <a:defRPr/>
            </a:pPr>
            <a:r>
              <a:rPr lang="el-GR" sz="1600" dirty="0" smtClean="0">
                <a:latin typeface="Calibri" panose="020F0502020204030204" pitchFamily="34" charset="0"/>
              </a:rPr>
              <a:t>θ.	λειτουργούν σε </a:t>
            </a:r>
            <a:r>
              <a:rPr lang="el-GR" sz="1600" b="1" dirty="0" smtClean="0">
                <a:latin typeface="Calibri" panose="020F0502020204030204" pitchFamily="34" charset="0"/>
              </a:rPr>
              <a:t>Ειδικές περιοχές</a:t>
            </a:r>
            <a:r>
              <a:rPr lang="el-GR" sz="1600" dirty="0" smtClean="0">
                <a:latin typeface="Calibri" panose="020F0502020204030204" pitchFamily="34" charset="0"/>
              </a:rPr>
              <a:t> (ορεινές, παραμεθόριες, με μεγάλη πληθυσμιακή μείωση, νησιωτικές, κ.λπ.),</a:t>
            </a:r>
          </a:p>
          <a:p>
            <a:pPr marL="447675" indent="-338138" algn="just" fontAlgn="auto">
              <a:spcAft>
                <a:spcPts val="0"/>
              </a:spcAft>
              <a:buClr>
                <a:schemeClr val="tx1"/>
              </a:buClr>
              <a:buSzPct val="100000"/>
              <a:buFont typeface="Wingdings 3"/>
              <a:buNone/>
              <a:defRPr/>
            </a:pPr>
            <a:r>
              <a:rPr lang="el-GR" sz="1600" dirty="0" smtClean="0">
                <a:latin typeface="Calibri" panose="020F0502020204030204" pitchFamily="34" charset="0"/>
              </a:rPr>
              <a:t>ι.	δραστηριοποιούνται σε </a:t>
            </a:r>
            <a:r>
              <a:rPr lang="el-GR" sz="1600" b="1" dirty="0" smtClean="0">
                <a:latin typeface="Calibri" panose="020F0502020204030204" pitchFamily="34" charset="0"/>
              </a:rPr>
              <a:t>νησιά με ιδιαίτερα αυξημένες μεταναστευτικές ροές</a:t>
            </a:r>
            <a:endParaRPr lang="el-GR" sz="1600"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EAB54840-3CCE-4CAC-B1D1-A4AC2E3B156D}" type="slidenum">
              <a:rPr lang="el-GR" smtClean="0"/>
              <a:pPr/>
              <a:t>66</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4"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857224" y="921037"/>
            <a:ext cx="7819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just"/>
            <a:r>
              <a:rPr lang="el-GR" altLang="zh-CN" sz="1600" b="1" dirty="0" smtClean="0">
                <a:solidFill>
                  <a:schemeClr val="tx2"/>
                </a:solidFill>
                <a:ea typeface="SimSun" panose="02010600030101010101" pitchFamily="2" charset="-122"/>
                <a:cs typeface="Arial" panose="020B0604020202020204" pitchFamily="34" charset="0"/>
              </a:rPr>
              <a:t>Καινοτόμο προϊόν της Τράπεζας Πειραιώς για πελάτες ενταγμένους σε επιδοτούμενα προγράμματα, με σκοπό την επιτυχή ολοκλήρωση του επενδυτικού σχεδίου.</a:t>
            </a:r>
            <a:endParaRPr lang="el-GR" altLang="zh-CN" sz="1600" b="1" dirty="0">
              <a:solidFill>
                <a:schemeClr val="tx2"/>
              </a:solidFill>
              <a:ea typeface="SimSun" panose="02010600030101010101" pitchFamily="2" charset="-122"/>
              <a:cs typeface="Arial" panose="020B0604020202020204" pitchFamily="34" charset="0"/>
            </a:endParaRP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3" y="1742405"/>
            <a:ext cx="8218487"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67</a:t>
            </a:fld>
            <a:endParaRPr lang="el-GR" dirty="0"/>
          </a:p>
        </p:txBody>
      </p:sp>
    </p:spTree>
    <p:extLst>
      <p:ext uri="{BB962C8B-B14F-4D97-AF65-F5344CB8AC3E}">
        <p14:creationId xmlns:p14="http://schemas.microsoft.com/office/powerpoint/2010/main" val="42176137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4"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857224" y="921037"/>
            <a:ext cx="7819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ctr"/>
            <a:r>
              <a:rPr lang="el-GR" altLang="zh-CN" sz="1600" b="1" dirty="0" smtClean="0">
                <a:solidFill>
                  <a:schemeClr val="tx2"/>
                </a:solidFill>
                <a:ea typeface="SimSun" panose="02010600030101010101" pitchFamily="2" charset="-122"/>
                <a:cs typeface="Arial" panose="020B0604020202020204" pitchFamily="34" charset="0"/>
              </a:rPr>
              <a:t>Ο ρόλος της Μονάδας Αναπτυξιακών Προγραμμάτων</a:t>
            </a:r>
            <a:endParaRPr lang="el-GR" altLang="zh-CN" sz="1600" b="1" dirty="0">
              <a:solidFill>
                <a:schemeClr val="tx2"/>
              </a:solidFill>
              <a:ea typeface="SimSun" panose="02010600030101010101" pitchFamily="2" charset="-122"/>
              <a:cs typeface="Arial" panose="020B0604020202020204" pitchFamily="34" charset="0"/>
            </a:endParaRPr>
          </a:p>
        </p:txBody>
      </p:sp>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556792"/>
            <a:ext cx="8001149" cy="443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68</a:t>
            </a:fld>
            <a:endParaRPr lang="el-GR" dirty="0"/>
          </a:p>
        </p:txBody>
      </p:sp>
    </p:spTree>
    <p:extLst>
      <p:ext uri="{BB962C8B-B14F-4D97-AF65-F5344CB8AC3E}">
        <p14:creationId xmlns:p14="http://schemas.microsoft.com/office/powerpoint/2010/main" val="2936367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4"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857224" y="921037"/>
            <a:ext cx="7819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ctr"/>
            <a:r>
              <a:rPr lang="el-GR" altLang="zh-CN" sz="1600" b="1" dirty="0">
                <a:solidFill>
                  <a:schemeClr val="tx2"/>
                </a:solidFill>
                <a:ea typeface="SimSun" panose="02010600030101010101" pitchFamily="2" charset="-122"/>
                <a:cs typeface="Arial" panose="020B0604020202020204" pitchFamily="34" charset="0"/>
              </a:rPr>
              <a:t>Διαδικασία υποβολής αιτήματος έκδοσης Ε/Ε και έγκρισης δανείου</a:t>
            </a:r>
          </a:p>
        </p:txBody>
      </p: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552" y="1583055"/>
            <a:ext cx="9952930" cy="426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69</a:t>
            </a:fld>
            <a:endParaRPr lang="el-GR" dirty="0"/>
          </a:p>
        </p:txBody>
      </p:sp>
    </p:spTree>
    <p:extLst>
      <p:ext uri="{BB962C8B-B14F-4D97-AF65-F5344CB8AC3E}">
        <p14:creationId xmlns:p14="http://schemas.microsoft.com/office/powerpoint/2010/main" val="3350543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Η βασική δομή ενός επιχειρηματικού σχεδίου</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srcRect/>
          <a:stretch>
            <a:fillRect/>
          </a:stretch>
        </p:blipFill>
        <p:spPr bwMode="auto">
          <a:xfrm>
            <a:off x="857224" y="1385347"/>
            <a:ext cx="7429552" cy="355812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EAB54840-3CCE-4CAC-B1D1-A4AC2E3B156D}" type="slidenum">
              <a:rPr lang="el-GR" smtClean="0"/>
              <a:pPr/>
              <a:t>7</a:t>
            </a:fld>
            <a:endParaRPr lang="el-GR" dirty="0"/>
          </a:p>
        </p:txBody>
      </p:sp>
    </p:spTree>
    <p:extLst>
      <p:ext uri="{BB962C8B-B14F-4D97-AF65-F5344CB8AC3E}">
        <p14:creationId xmlns:p14="http://schemas.microsoft.com/office/powerpoint/2010/main" val="4279063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Αναπτυξιακά προγράμματα και επιδοτήσεις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4"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857224" y="921037"/>
            <a:ext cx="7819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496888"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pPr>
            <a:r>
              <a:rPr lang="el-GR" altLang="zh-CN" sz="1600" b="1" dirty="0">
                <a:solidFill>
                  <a:schemeClr val="tx2"/>
                </a:solidFill>
                <a:ea typeface="SimSun" panose="02010600030101010101" pitchFamily="2" charset="-122"/>
                <a:cs typeface="Arial" panose="020B0604020202020204" pitchFamily="34" charset="0"/>
              </a:rPr>
              <a:t>Εξόφληση προμηθευτών – Χορήγηση δανείου </a:t>
            </a:r>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075" y="1553493"/>
            <a:ext cx="11107738"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70</a:t>
            </a:fld>
            <a:endParaRPr lang="el-GR" dirty="0"/>
          </a:p>
        </p:txBody>
      </p:sp>
    </p:spTree>
    <p:extLst>
      <p:ext uri="{BB962C8B-B14F-4D97-AF65-F5344CB8AC3E}">
        <p14:creationId xmlns:p14="http://schemas.microsoft.com/office/powerpoint/2010/main" val="13678471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Ενεργά χρηματοδοτικά εργαλεία</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 y="2505075"/>
            <a:ext cx="85661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AB54840-3CCE-4CAC-B1D1-A4AC2E3B156D}" type="slidenum">
              <a:rPr lang="el-GR" smtClean="0"/>
              <a:pPr/>
              <a:t>71</a:t>
            </a:fld>
            <a:endParaRPr lang="el-GR" dirty="0"/>
          </a:p>
        </p:txBody>
      </p:sp>
    </p:spTree>
    <p:extLst>
      <p:ext uri="{BB962C8B-B14F-4D97-AF65-F5344CB8AC3E}">
        <p14:creationId xmlns:p14="http://schemas.microsoft.com/office/powerpoint/2010/main" val="1612123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Ενεργά χρηματοδοτικά εργαλεία</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24744"/>
            <a:ext cx="8364900" cy="472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72</a:t>
            </a:fld>
            <a:endParaRPr lang="el-GR" dirty="0"/>
          </a:p>
        </p:txBody>
      </p:sp>
    </p:spTree>
    <p:extLst>
      <p:ext uri="{BB962C8B-B14F-4D97-AF65-F5344CB8AC3E}">
        <p14:creationId xmlns:p14="http://schemas.microsoft.com/office/powerpoint/2010/main" val="12030541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Ενεργά χρηματοδοτικά εργαλεία</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1504950"/>
            <a:ext cx="61436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2285" y="839117"/>
            <a:ext cx="6121528" cy="369332"/>
          </a:xfrm>
          <a:prstGeom prst="rect">
            <a:avLst/>
          </a:prstGeom>
        </p:spPr>
        <p:txBody>
          <a:bodyPr wrap="square">
            <a:spAutoFit/>
          </a:bodyPr>
          <a:lstStyle/>
          <a:p>
            <a:r>
              <a:rPr lang="el-GR" altLang="el-GR" b="1" dirty="0">
                <a:solidFill>
                  <a:schemeClr val="tx2"/>
                </a:solidFill>
                <a:ea typeface="SimSun" panose="02010600030101010101" pitchFamily="2" charset="-122"/>
                <a:cs typeface="Arial" panose="020B0604020202020204" pitchFamily="34" charset="0"/>
              </a:rPr>
              <a:t>ΕΤΕΑΝ-ΠΕΙΡΑΙΩΣ-Επιχειρηματική Επανεκκίνηση</a:t>
            </a:r>
            <a:endParaRPr lang="el-GR" dirty="0"/>
          </a:p>
        </p:txBody>
      </p:sp>
      <p:sp>
        <p:nvSpPr>
          <p:cNvPr id="4" name="Slide Number Placeholder 3"/>
          <p:cNvSpPr>
            <a:spLocks noGrp="1"/>
          </p:cNvSpPr>
          <p:nvPr>
            <p:ph type="sldNum" sz="quarter" idx="12"/>
          </p:nvPr>
        </p:nvSpPr>
        <p:spPr/>
        <p:txBody>
          <a:bodyPr/>
          <a:lstStyle/>
          <a:p>
            <a:fld id="{EAB54840-3CCE-4CAC-B1D1-A4AC2E3B156D}" type="slidenum">
              <a:rPr lang="el-GR" smtClean="0"/>
              <a:pPr/>
              <a:t>73</a:t>
            </a:fld>
            <a:endParaRPr lang="el-GR" dirty="0"/>
          </a:p>
        </p:txBody>
      </p:sp>
    </p:spTree>
    <p:extLst>
      <p:ext uri="{BB962C8B-B14F-4D97-AF65-F5344CB8AC3E}">
        <p14:creationId xmlns:p14="http://schemas.microsoft.com/office/powerpoint/2010/main" val="32635604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Πύλη ενημέρωσης για προγράμματα χρηματοδοτικής ενίσχυσης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
          <p:cNvPicPr>
            <a:picLocks noChangeAspect="1" noChangeArrowheads="1"/>
          </p:cNvPicPr>
          <p:nvPr/>
        </p:nvPicPr>
        <p:blipFill>
          <a:blip r:embed="rId5" cstate="print"/>
          <a:srcRect t="8500" b="7875"/>
          <a:stretch>
            <a:fillRect/>
          </a:stretch>
        </p:blipFill>
        <p:spPr bwMode="auto">
          <a:xfrm>
            <a:off x="2071670" y="1071546"/>
            <a:ext cx="6300212" cy="421484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EAB54840-3CCE-4CAC-B1D1-A4AC2E3B156D}" type="slidenum">
              <a:rPr lang="el-GR" smtClean="0"/>
              <a:pPr/>
              <a:t>74</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Πύλη ενημέρωσης για προγράμματα χρηματοδοτικής ενίσχυσης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57224" y="1214422"/>
            <a:ext cx="7274646" cy="36933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el-GR" b="1" dirty="0" smtClean="0">
                <a:solidFill>
                  <a:schemeClr val="tx2"/>
                </a:solidFill>
              </a:rPr>
              <a:t>ΓΕΝΙΚΗ ΕΝΗΜΕΡΩΣΗ</a:t>
            </a:r>
          </a:p>
          <a:p>
            <a:pPr lvl="0"/>
            <a:r>
              <a:rPr lang="en-US" dirty="0" smtClean="0">
                <a:solidFill>
                  <a:schemeClr val="tx1"/>
                </a:solidFill>
              </a:rPr>
              <a:t>A</a:t>
            </a:r>
            <a:r>
              <a:rPr lang="el-GR" dirty="0" smtClean="0">
                <a:solidFill>
                  <a:schemeClr val="tx1"/>
                </a:solidFill>
              </a:rPr>
              <a:t>πλοποιημένη ενημέρωση για όλη την πρόσφατη επικαιρότητα γύρω από τις ευκαιρίες χρηματοδοτικής ενίσχυσης νέων ή υφιστάμενων επιχειρήσεων </a:t>
            </a:r>
          </a:p>
          <a:p>
            <a:pPr lvl="0">
              <a:buFont typeface="Wingdings" pitchFamily="2" charset="2"/>
              <a:buChar char="§"/>
            </a:pPr>
            <a:endParaRPr lang="el-GR" dirty="0" smtClean="0">
              <a:solidFill>
                <a:schemeClr val="tx2"/>
              </a:solidFill>
            </a:endParaRPr>
          </a:p>
          <a:p>
            <a:pPr lvl="0"/>
            <a:r>
              <a:rPr lang="el-GR" b="1" dirty="0" smtClean="0">
                <a:solidFill>
                  <a:schemeClr val="tx2"/>
                </a:solidFill>
              </a:rPr>
              <a:t>ΠΡΟΣΩΠΟΠΟΙΗΜΕΝΗ ΠΛΗΡΟΦΟΡΗΣΗ</a:t>
            </a:r>
          </a:p>
          <a:p>
            <a:pPr lvl="0"/>
            <a:r>
              <a:rPr lang="el-GR" dirty="0" smtClean="0">
                <a:solidFill>
                  <a:schemeClr val="tx1"/>
                </a:solidFill>
              </a:rPr>
              <a:t>Αποστολή δωρεάν ενημέρωσης (</a:t>
            </a:r>
            <a:r>
              <a:rPr lang="en-US" dirty="0" smtClean="0">
                <a:solidFill>
                  <a:schemeClr val="tx1"/>
                </a:solidFill>
              </a:rPr>
              <a:t>newsletter, </a:t>
            </a:r>
            <a:r>
              <a:rPr lang="en-US" dirty="0" err="1" smtClean="0">
                <a:solidFill>
                  <a:schemeClr val="tx1"/>
                </a:solidFill>
              </a:rPr>
              <a:t>sms</a:t>
            </a:r>
            <a:r>
              <a:rPr lang="en-US" dirty="0" smtClean="0">
                <a:solidFill>
                  <a:schemeClr val="tx1"/>
                </a:solidFill>
              </a:rPr>
              <a:t> alerts)</a:t>
            </a:r>
            <a:r>
              <a:rPr lang="el-GR" dirty="0" smtClean="0">
                <a:solidFill>
                  <a:schemeClr val="tx1"/>
                </a:solidFill>
              </a:rPr>
              <a:t> βάσει των αναγκών του εκάστοτε επενδυτή, για να μην χάνει καμία ευκαιρία χρηματοδοτικής ενίσχυσης.</a:t>
            </a:r>
          </a:p>
          <a:p>
            <a:pPr lvl="0">
              <a:buFont typeface="Wingdings" pitchFamily="2" charset="2"/>
              <a:buChar char="§"/>
            </a:pPr>
            <a:endParaRPr lang="el-GR" dirty="0" smtClean="0">
              <a:solidFill>
                <a:schemeClr val="tx2"/>
              </a:solidFill>
            </a:endParaRPr>
          </a:p>
          <a:p>
            <a:pPr lvl="0"/>
            <a:r>
              <a:rPr lang="en-US" b="1" dirty="0" smtClean="0">
                <a:solidFill>
                  <a:schemeClr val="tx2"/>
                </a:solidFill>
              </a:rPr>
              <a:t>Y</a:t>
            </a:r>
            <a:r>
              <a:rPr lang="el-GR" b="1" dirty="0" smtClean="0">
                <a:solidFill>
                  <a:schemeClr val="tx2"/>
                </a:solidFill>
              </a:rPr>
              <a:t>ΠΟΣΤΗΡΙΞΗ ΣΕ ΟΛΑ ΤΑ ΣΤΑΔΙΑ ΤΗΣ ΕΠΕΝΔΥΣΗΣ</a:t>
            </a:r>
          </a:p>
          <a:p>
            <a:pPr lvl="0"/>
            <a:r>
              <a:rPr lang="el-GR" dirty="0" smtClean="0">
                <a:solidFill>
                  <a:schemeClr val="tx1"/>
                </a:solidFill>
              </a:rPr>
              <a:t>Καθοδήγηση κατά την αναζήτηση κατάλληλης επενδυτικής λύσης και υποστήριξη με συμπληρωματικά τραπεζικά προϊόντα και υπηρεσίες. </a:t>
            </a:r>
            <a:endParaRPr lang="el-GR" dirty="0">
              <a:solidFill>
                <a:schemeClr val="tx1"/>
              </a:solidFill>
            </a:endParaRPr>
          </a:p>
        </p:txBody>
      </p:sp>
      <p:sp>
        <p:nvSpPr>
          <p:cNvPr id="2" name="Slide Number Placeholder 1"/>
          <p:cNvSpPr>
            <a:spLocks noGrp="1"/>
          </p:cNvSpPr>
          <p:nvPr>
            <p:ph type="sldNum" sz="quarter" idx="12"/>
          </p:nvPr>
        </p:nvSpPr>
        <p:spPr/>
        <p:txBody>
          <a:bodyPr/>
          <a:lstStyle/>
          <a:p>
            <a:fld id="{EAB54840-3CCE-4CAC-B1D1-A4AC2E3B156D}" type="slidenum">
              <a:rPr lang="el-GR" smtClean="0"/>
              <a:pPr/>
              <a:t>75</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Πύλη ενημέρωσης για προγράμματα χρηματοδοτικής ενίσχυσης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noChangeArrowheads="1"/>
          </p:cNvPicPr>
          <p:nvPr/>
        </p:nvPicPr>
        <p:blipFill>
          <a:blip r:embed="rId5" cstate="print"/>
          <a:srcRect l="6900" t="18625" r="7300" b="11125"/>
          <a:stretch>
            <a:fillRect/>
          </a:stretch>
        </p:blipFill>
        <p:spPr bwMode="auto">
          <a:xfrm>
            <a:off x="2071670" y="1267968"/>
            <a:ext cx="6357982" cy="416455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EAB54840-3CCE-4CAC-B1D1-A4AC2E3B156D}" type="slidenum">
              <a:rPr lang="el-GR" smtClean="0"/>
              <a:pPr/>
              <a:t>76</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Προϊόντα σε συνεργασία με το Ευρωπαϊκό Ταμείο Επενδύσεων</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Αποτέλεσμα εικόνας για EIF"/>
          <p:cNvPicPr>
            <a:picLocks noChangeAspect="1" noChangeArrowheads="1"/>
          </p:cNvPicPr>
          <p:nvPr/>
        </p:nvPicPr>
        <p:blipFill>
          <a:blip r:embed="rId5" cstate="print"/>
          <a:srcRect/>
          <a:stretch>
            <a:fillRect/>
          </a:stretch>
        </p:blipFill>
        <p:spPr bwMode="auto">
          <a:xfrm>
            <a:off x="2071671" y="1357298"/>
            <a:ext cx="3643338" cy="1401285"/>
          </a:xfrm>
          <a:prstGeom prst="rect">
            <a:avLst/>
          </a:prstGeom>
          <a:noFill/>
        </p:spPr>
      </p:pic>
      <p:sp>
        <p:nvSpPr>
          <p:cNvPr id="12" name=" 3"/>
          <p:cNvSpPr/>
          <p:nvPr/>
        </p:nvSpPr>
        <p:spPr>
          <a:xfrm>
            <a:off x="444528" y="3071810"/>
            <a:ext cx="8128000" cy="3251199"/>
          </a:xfrm>
          <a:prstGeom prst="leftRightRibbon">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grpSp>
        <p:nvGrpSpPr>
          <p:cNvPr id="13" name="Group 12"/>
          <p:cNvGrpSpPr/>
          <p:nvPr/>
        </p:nvGrpSpPr>
        <p:grpSpPr>
          <a:xfrm>
            <a:off x="1928794" y="3643314"/>
            <a:ext cx="2682239" cy="1593088"/>
            <a:chOff x="975360" y="1652693"/>
            <a:chExt cx="2682239" cy="1593088"/>
          </a:xfrm>
          <a:scene3d>
            <a:camera prst="orthographicFront"/>
            <a:lightRig rig="flat" dir="t"/>
          </a:scene3d>
        </p:grpSpPr>
        <p:sp>
          <p:nvSpPr>
            <p:cNvPr id="14" name="Rectangle 13"/>
            <p:cNvSpPr/>
            <p:nvPr/>
          </p:nvSpPr>
          <p:spPr>
            <a:xfrm>
              <a:off x="975360" y="1652693"/>
              <a:ext cx="2682239" cy="1593088"/>
            </a:xfrm>
            <a:prstGeom prst="rect">
              <a:avLst/>
            </a:prstGeom>
            <a:noFill/>
            <a:ln>
              <a:noFill/>
            </a:ln>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15" name="Rectangle 14"/>
            <p:cNvSpPr/>
            <p:nvPr/>
          </p:nvSpPr>
          <p:spPr>
            <a:xfrm>
              <a:off x="975360" y="1652693"/>
              <a:ext cx="2682239" cy="159308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2400" kern="1200" dirty="0" err="1" smtClean="0">
                  <a:solidFill>
                    <a:schemeClr val="tx2"/>
                  </a:solidFill>
                </a:rPr>
                <a:t>InnovFin</a:t>
              </a:r>
              <a:r>
                <a:rPr lang="en-US" sz="2400" kern="1200" dirty="0" smtClean="0">
                  <a:solidFill>
                    <a:schemeClr val="tx2"/>
                  </a:solidFill>
                </a:rPr>
                <a:t> SME Guarantee Facility</a:t>
              </a:r>
              <a:endParaRPr lang="el-GR" sz="2400" kern="1200" dirty="0">
                <a:solidFill>
                  <a:schemeClr val="tx2"/>
                </a:solidFill>
              </a:endParaRPr>
            </a:p>
          </p:txBody>
        </p:sp>
      </p:grpSp>
      <p:grpSp>
        <p:nvGrpSpPr>
          <p:cNvPr id="16" name="Group 15"/>
          <p:cNvGrpSpPr/>
          <p:nvPr/>
        </p:nvGrpSpPr>
        <p:grpSpPr>
          <a:xfrm>
            <a:off x="2987040" y="2632456"/>
            <a:ext cx="3955738" cy="3175450"/>
            <a:chOff x="4064000" y="2172885"/>
            <a:chExt cx="3955738" cy="3175450"/>
          </a:xfrm>
          <a:scene3d>
            <a:camera prst="orthographicFront"/>
            <a:lightRig rig="flat" dir="t"/>
          </a:scene3d>
        </p:grpSpPr>
        <p:sp>
          <p:nvSpPr>
            <p:cNvPr id="17" name="Rectangle 16"/>
            <p:cNvSpPr/>
            <p:nvPr/>
          </p:nvSpPr>
          <p:spPr>
            <a:xfrm>
              <a:off x="4064000" y="2172885"/>
              <a:ext cx="3169920" cy="1593088"/>
            </a:xfrm>
            <a:prstGeom prst="rect">
              <a:avLst/>
            </a:prstGeom>
            <a:noFill/>
            <a:ln>
              <a:noFill/>
            </a:ln>
            <a:sp3d/>
          </p:spPr>
          <p:style>
            <a:lnRef idx="0">
              <a:scrgbClr r="0" g="0" b="0"/>
            </a:lnRef>
            <a:fillRef idx="2">
              <a:scrgbClr r="0" g="0" b="0"/>
            </a:fillRef>
            <a:effectRef idx="1">
              <a:schemeClr val="accent1">
                <a:hueOff val="0"/>
                <a:satOff val="0"/>
                <a:lumOff val="0"/>
                <a:alphaOff val="0"/>
              </a:schemeClr>
            </a:effectRef>
            <a:fontRef idx="minor">
              <a:schemeClr val="dk1"/>
            </a:fontRef>
          </p:style>
        </p:sp>
        <p:sp>
          <p:nvSpPr>
            <p:cNvPr id="18" name="Rectangle 17"/>
            <p:cNvSpPr/>
            <p:nvPr/>
          </p:nvSpPr>
          <p:spPr>
            <a:xfrm>
              <a:off x="5791836" y="3755247"/>
              <a:ext cx="2227902" cy="159308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2400" kern="1200" dirty="0" err="1" smtClean="0">
                  <a:solidFill>
                    <a:schemeClr val="tx2"/>
                  </a:solidFill>
                </a:rPr>
                <a:t>Cosme</a:t>
              </a:r>
              <a:r>
                <a:rPr lang="en-US" sz="2400" kern="1200" dirty="0" smtClean="0">
                  <a:solidFill>
                    <a:schemeClr val="tx2"/>
                  </a:solidFill>
                </a:rPr>
                <a:t> Guarantee Facility</a:t>
              </a:r>
              <a:endParaRPr lang="el-GR" sz="2400" kern="1200" dirty="0">
                <a:solidFill>
                  <a:schemeClr val="tx2"/>
                </a:solidFill>
              </a:endParaRPr>
            </a:p>
          </p:txBody>
        </p:sp>
      </p:grpSp>
      <p:sp>
        <p:nvSpPr>
          <p:cNvPr id="2" name="Slide Number Placeholder 1"/>
          <p:cNvSpPr>
            <a:spLocks noGrp="1"/>
          </p:cNvSpPr>
          <p:nvPr>
            <p:ph type="sldNum" sz="quarter" idx="12"/>
          </p:nvPr>
        </p:nvSpPr>
        <p:spPr/>
        <p:txBody>
          <a:bodyPr/>
          <a:lstStyle/>
          <a:p>
            <a:fld id="{EAB54840-3CCE-4CAC-B1D1-A4AC2E3B156D}" type="slidenum">
              <a:rPr lang="el-GR" smtClean="0"/>
              <a:pPr/>
              <a:t>77</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Προϊόντα σε συνεργασία με το Ευρωπαϊκό Ταμείο Επενδύσεων</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5786" y="928670"/>
            <a:ext cx="4297715" cy="527196"/>
          </a:xfrm>
          <a:prstGeom prst="rect">
            <a:avLst/>
          </a:prstGeom>
        </p:spPr>
        <p:txBody>
          <a:bodyPr wrap="none">
            <a:spAutoFit/>
          </a:bodyPr>
          <a:lstStyle/>
          <a:p>
            <a:pPr defTabSz="1042988" fontAlgn="base">
              <a:lnSpc>
                <a:spcPts val="3718"/>
              </a:lnSpc>
              <a:spcBef>
                <a:spcPct val="0"/>
              </a:spcBef>
              <a:spcAft>
                <a:spcPct val="0"/>
              </a:spcAft>
            </a:pPr>
            <a:r>
              <a:rPr lang="en-US" altLang="el-GR" sz="2400" b="1" dirty="0" err="1" smtClean="0">
                <a:ea typeface="SimSun" panose="02010600030101010101" pitchFamily="2" charset="-122"/>
                <a:cs typeface="Arial" panose="020B0604020202020204" pitchFamily="34" charset="0"/>
              </a:rPr>
              <a:t>InnovFin</a:t>
            </a:r>
            <a:r>
              <a:rPr lang="en-US" altLang="el-GR" sz="2400" b="1" dirty="0" smtClean="0">
                <a:ea typeface="SimSun" panose="02010600030101010101" pitchFamily="2" charset="-122"/>
                <a:cs typeface="Arial" panose="020B0604020202020204" pitchFamily="34" charset="0"/>
              </a:rPr>
              <a:t> SME Guarantee Facility</a:t>
            </a:r>
            <a:endParaRPr lang="en-US" altLang="el-GR" sz="2400" b="1" dirty="0">
              <a:latin typeface="Trebuchet MS" panose="020B0603020202020204" pitchFamily="34" charset="0"/>
              <a:ea typeface="SimSun" panose="02010600030101010101" pitchFamily="2" charset="-122"/>
              <a:cs typeface="Calibri" panose="020F0502020204030204" pitchFamily="34" charset="0"/>
            </a:endParaRPr>
          </a:p>
        </p:txBody>
      </p:sp>
      <p:graphicFrame>
        <p:nvGraphicFramePr>
          <p:cNvPr id="12" name="Diagram 11"/>
          <p:cNvGraphicFramePr/>
          <p:nvPr>
            <p:extLst>
              <p:ext uri="{D42A27DB-BD31-4B8C-83A1-F6EECF244321}">
                <p14:modId xmlns:p14="http://schemas.microsoft.com/office/powerpoint/2010/main" val="3682708447"/>
              </p:ext>
            </p:extLst>
          </p:nvPr>
        </p:nvGraphicFramePr>
        <p:xfrm>
          <a:off x="785786" y="2928934"/>
          <a:ext cx="7934987" cy="1928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7"/>
          <p:cNvSpPr>
            <a:spLocks noChangeArrowheads="1"/>
          </p:cNvSpPr>
          <p:nvPr/>
        </p:nvSpPr>
        <p:spPr bwMode="auto">
          <a:xfrm>
            <a:off x="285720" y="1714488"/>
            <a:ext cx="8448892" cy="1189416"/>
          </a:xfrm>
          <a:prstGeom prst="rect">
            <a:avLst/>
          </a:prstGeom>
          <a:noFill/>
          <a:ln w="9525">
            <a:noFill/>
            <a:miter lim="800000"/>
            <a:headEnd/>
            <a:tailEnd/>
          </a:ln>
          <a:effectLst/>
        </p:spPr>
        <p:txBody>
          <a:bodyPr lIns="104287" tIns="52144" rIns="104287" bIns="52144"/>
          <a:lstStyle/>
          <a:p>
            <a:pPr marL="457200" indent="-457200" defTabSz="1042988">
              <a:lnSpc>
                <a:spcPct val="105000"/>
              </a:lnSpc>
              <a:spcBef>
                <a:spcPts val="1200"/>
              </a:spcBef>
              <a:spcAft>
                <a:spcPts val="1200"/>
              </a:spcAft>
              <a:defRPr/>
            </a:pPr>
            <a:r>
              <a:rPr lang="en-US" sz="2400" dirty="0" smtClean="0">
                <a:solidFill>
                  <a:schemeClr val="tx2"/>
                </a:solidFill>
              </a:rPr>
              <a:t>     </a:t>
            </a:r>
            <a:r>
              <a:rPr lang="el-GR" sz="2400" b="1" dirty="0" smtClean="0">
                <a:solidFill>
                  <a:schemeClr val="tx2"/>
                </a:solidFill>
              </a:rPr>
              <a:t>  </a:t>
            </a:r>
            <a:r>
              <a:rPr lang="el-GR" b="1" dirty="0" smtClean="0"/>
              <a:t>Παρέχει</a:t>
            </a:r>
            <a:r>
              <a:rPr lang="en-US" b="1" dirty="0" smtClean="0"/>
              <a:t> </a:t>
            </a:r>
            <a:r>
              <a:rPr lang="el-GR" b="1" dirty="0" smtClean="0"/>
              <a:t>εγγυήσεις </a:t>
            </a:r>
            <a:r>
              <a:rPr lang="el-GR" dirty="0" smtClean="0"/>
              <a:t>για </a:t>
            </a:r>
            <a:r>
              <a:rPr lang="el-GR" b="1" dirty="0" smtClean="0"/>
              <a:t>νέες</a:t>
            </a:r>
            <a:r>
              <a:rPr lang="el-GR" dirty="0" smtClean="0"/>
              <a:t> δανειακές χρηματοδοτήσεις, με σκοπό να βελτιώσει την πρόσβαση σε δανειακή χρηματοδότηση για τις </a:t>
            </a:r>
            <a:r>
              <a:rPr lang="el-GR" u="sng" dirty="0" smtClean="0"/>
              <a:t>καινοτόμες μικρομεσαίες επιχειρήσεις</a:t>
            </a:r>
            <a:r>
              <a:rPr lang="el-GR" dirty="0" smtClean="0"/>
              <a:t> που απασχολούν έως 500 εργαζομένους</a:t>
            </a:r>
            <a:endParaRPr lang="en-US" dirty="0"/>
          </a:p>
        </p:txBody>
      </p:sp>
      <p:sp>
        <p:nvSpPr>
          <p:cNvPr id="2" name="Slide Number Placeholder 1"/>
          <p:cNvSpPr>
            <a:spLocks noGrp="1"/>
          </p:cNvSpPr>
          <p:nvPr>
            <p:ph type="sldNum" sz="quarter" idx="12"/>
          </p:nvPr>
        </p:nvSpPr>
        <p:spPr/>
        <p:txBody>
          <a:bodyPr/>
          <a:lstStyle/>
          <a:p>
            <a:fld id="{EAB54840-3CCE-4CAC-B1D1-A4AC2E3B156D}" type="slidenum">
              <a:rPr lang="el-GR" smtClean="0"/>
              <a:pPr/>
              <a:t>78</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Προϊόντα σε συνεργασία με το Ευρωπαϊκό Ταμείο Επενδύσεων</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5786" y="928670"/>
            <a:ext cx="3416961" cy="527196"/>
          </a:xfrm>
          <a:prstGeom prst="rect">
            <a:avLst/>
          </a:prstGeom>
        </p:spPr>
        <p:txBody>
          <a:bodyPr wrap="none">
            <a:spAutoFit/>
          </a:bodyPr>
          <a:lstStyle/>
          <a:p>
            <a:pPr defTabSz="1042988" fontAlgn="base">
              <a:lnSpc>
                <a:spcPts val="3718"/>
              </a:lnSpc>
              <a:spcBef>
                <a:spcPct val="0"/>
              </a:spcBef>
              <a:spcAft>
                <a:spcPct val="0"/>
              </a:spcAft>
            </a:pPr>
            <a:r>
              <a:rPr lang="en-US" altLang="el-GR" sz="2400" b="1" dirty="0" err="1" smtClean="0">
                <a:ea typeface="SimSun" panose="02010600030101010101" pitchFamily="2" charset="-122"/>
                <a:cs typeface="Arial" panose="020B0604020202020204" pitchFamily="34" charset="0"/>
              </a:rPr>
              <a:t>Cosme</a:t>
            </a:r>
            <a:r>
              <a:rPr lang="en-US" altLang="el-GR" sz="2400" b="1" dirty="0" smtClean="0">
                <a:ea typeface="SimSun" panose="02010600030101010101" pitchFamily="2" charset="-122"/>
                <a:cs typeface="Arial" panose="020B0604020202020204" pitchFamily="34" charset="0"/>
              </a:rPr>
              <a:t> Guarantee Facility</a:t>
            </a:r>
            <a:endParaRPr lang="en-US" altLang="el-GR" sz="2400" b="1" dirty="0">
              <a:latin typeface="Trebuchet MS" panose="020B0603020202020204" pitchFamily="34" charset="0"/>
              <a:ea typeface="SimSun" panose="02010600030101010101" pitchFamily="2" charset="-122"/>
              <a:cs typeface="Calibri" panose="020F0502020204030204" pitchFamily="34" charset="0"/>
            </a:endParaRPr>
          </a:p>
        </p:txBody>
      </p:sp>
      <p:sp>
        <p:nvSpPr>
          <p:cNvPr id="14" name="Rectangle 7"/>
          <p:cNvSpPr>
            <a:spLocks noChangeArrowheads="1"/>
          </p:cNvSpPr>
          <p:nvPr/>
        </p:nvSpPr>
        <p:spPr bwMode="auto">
          <a:xfrm>
            <a:off x="285720" y="1714488"/>
            <a:ext cx="8448892" cy="1189416"/>
          </a:xfrm>
          <a:prstGeom prst="rect">
            <a:avLst/>
          </a:prstGeom>
          <a:noFill/>
          <a:ln w="9525">
            <a:noFill/>
            <a:miter lim="800000"/>
            <a:headEnd/>
            <a:tailEnd/>
          </a:ln>
          <a:effectLst/>
        </p:spPr>
        <p:txBody>
          <a:bodyPr lIns="104287" tIns="52144" rIns="104287" bIns="52144"/>
          <a:lstStyle/>
          <a:p>
            <a:pPr marL="457200" indent="-457200" defTabSz="1042988">
              <a:lnSpc>
                <a:spcPct val="105000"/>
              </a:lnSpc>
              <a:spcBef>
                <a:spcPts val="1200"/>
              </a:spcBef>
              <a:spcAft>
                <a:spcPts val="1200"/>
              </a:spcAft>
              <a:defRPr/>
            </a:pPr>
            <a:r>
              <a:rPr lang="en-US" sz="2400" dirty="0" smtClean="0">
                <a:solidFill>
                  <a:schemeClr val="tx2"/>
                </a:solidFill>
              </a:rPr>
              <a:t>     </a:t>
            </a:r>
            <a:r>
              <a:rPr lang="el-GR" sz="2400" b="1" dirty="0" smtClean="0">
                <a:solidFill>
                  <a:schemeClr val="tx2"/>
                </a:solidFill>
              </a:rPr>
              <a:t>  </a:t>
            </a:r>
            <a:r>
              <a:rPr lang="el-GR" b="1" dirty="0" smtClean="0"/>
              <a:t>Παρέχει</a:t>
            </a:r>
            <a:r>
              <a:rPr lang="en-US" b="1" dirty="0" smtClean="0"/>
              <a:t> </a:t>
            </a:r>
            <a:r>
              <a:rPr lang="el-GR" b="1" dirty="0" smtClean="0"/>
              <a:t>εγγυήσεις </a:t>
            </a:r>
            <a:r>
              <a:rPr lang="el-GR" dirty="0" smtClean="0"/>
              <a:t>για </a:t>
            </a:r>
            <a:r>
              <a:rPr lang="el-GR" b="1" dirty="0" smtClean="0"/>
              <a:t>νέες</a:t>
            </a:r>
            <a:r>
              <a:rPr lang="el-GR" dirty="0" smtClean="0"/>
              <a:t> δανειακές χρηματοδοτήσεις, με σκοπό να βελτιώσει την πρόσβαση σε δανειακή χρηματοδότηση για </a:t>
            </a:r>
            <a:r>
              <a:rPr lang="el-GR" u="sng" dirty="0" smtClean="0"/>
              <a:t>μικρομεσαίες επιχειρήσεις</a:t>
            </a:r>
            <a:endParaRPr lang="en-US" dirty="0"/>
          </a:p>
        </p:txBody>
      </p:sp>
      <p:graphicFrame>
        <p:nvGraphicFramePr>
          <p:cNvPr id="13" name="Diagram 12"/>
          <p:cNvGraphicFramePr/>
          <p:nvPr/>
        </p:nvGraphicFramePr>
        <p:xfrm>
          <a:off x="928662" y="2714620"/>
          <a:ext cx="7576211" cy="1785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79</a:t>
            </a:fld>
            <a:endParaRPr lang="el-GR" dirty="0"/>
          </a:p>
        </p:txBody>
      </p:sp>
    </p:spTree>
    <p:extLst>
      <p:ext uri="{BB962C8B-B14F-4D97-AF65-F5344CB8AC3E}">
        <p14:creationId xmlns:p14="http://schemas.microsoft.com/office/powerpoint/2010/main" val="443249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Η βασική δομή ενός επιχειρηματικού σχεδίου</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srcRect/>
          <a:stretch>
            <a:fillRect/>
          </a:stretch>
        </p:blipFill>
        <p:spPr bwMode="auto">
          <a:xfrm>
            <a:off x="879693" y="1428736"/>
            <a:ext cx="7384615" cy="414340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EAB54840-3CCE-4CAC-B1D1-A4AC2E3B156D}" type="slidenum">
              <a:rPr lang="el-GR" smtClean="0"/>
              <a:pPr/>
              <a:t>8</a:t>
            </a:fld>
            <a:endParaRPr lang="el-GR" dirty="0"/>
          </a:p>
        </p:txBody>
      </p:sp>
    </p:spTree>
    <p:extLst>
      <p:ext uri="{BB962C8B-B14F-4D97-AF65-F5344CB8AC3E}">
        <p14:creationId xmlns:p14="http://schemas.microsoft.com/office/powerpoint/2010/main" val="31732203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Τραπεζικά προϊόντα για μικρές επιχειρήσεις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2147888"/>
            <a:ext cx="40767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80</a:t>
            </a:fld>
            <a:endParaRPr lang="el-GR" dirty="0"/>
          </a:p>
        </p:txBody>
      </p:sp>
    </p:spTree>
    <p:extLst>
      <p:ext uri="{BB962C8B-B14F-4D97-AF65-F5344CB8AC3E}">
        <p14:creationId xmlns:p14="http://schemas.microsoft.com/office/powerpoint/2010/main" val="35948159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Τραπεζικά προϊόντα για μικρές επιχειρήσεις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Diagram 12"/>
          <p:cNvGraphicFramePr/>
          <p:nvPr>
            <p:extLst>
              <p:ext uri="{D42A27DB-BD31-4B8C-83A1-F6EECF244321}">
                <p14:modId xmlns:p14="http://schemas.microsoft.com/office/powerpoint/2010/main" val="135241881"/>
              </p:ext>
            </p:extLst>
          </p:nvPr>
        </p:nvGraphicFramePr>
        <p:xfrm>
          <a:off x="539552" y="1628800"/>
          <a:ext cx="8153041" cy="39755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ide Number Placeholder 1"/>
          <p:cNvSpPr>
            <a:spLocks noGrp="1"/>
          </p:cNvSpPr>
          <p:nvPr>
            <p:ph type="sldNum" sz="quarter" idx="12"/>
          </p:nvPr>
        </p:nvSpPr>
        <p:spPr/>
        <p:txBody>
          <a:bodyPr/>
          <a:lstStyle/>
          <a:p>
            <a:fld id="{EAB54840-3CCE-4CAC-B1D1-A4AC2E3B156D}" type="slidenum">
              <a:rPr lang="el-GR" smtClean="0"/>
              <a:pPr/>
              <a:t>81</a:t>
            </a:fld>
            <a:endParaRPr lang="el-GR" dirty="0"/>
          </a:p>
        </p:txBody>
      </p:sp>
    </p:spTree>
    <p:extLst>
      <p:ext uri="{BB962C8B-B14F-4D97-AF65-F5344CB8AC3E}">
        <p14:creationId xmlns:p14="http://schemas.microsoft.com/office/powerpoint/2010/main" val="3392379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err="1" smtClean="0">
                <a:solidFill>
                  <a:schemeClr val="bg1"/>
                </a:solidFill>
                <a:effectLst>
                  <a:outerShdw blurRad="38100" dist="38100" dir="2700000" algn="tl">
                    <a:srgbClr val="000000">
                      <a:alpha val="43137"/>
                    </a:srgbClr>
                  </a:outerShdw>
                </a:effectLst>
              </a:rPr>
              <a:t>Χορηγητικά</a:t>
            </a:r>
            <a:r>
              <a:rPr lang="el-GR" b="1" dirty="0" smtClean="0">
                <a:solidFill>
                  <a:schemeClr val="bg1"/>
                </a:solidFill>
                <a:effectLst>
                  <a:outerShdw blurRad="38100" dist="38100" dir="2700000" algn="tl">
                    <a:srgbClr val="000000">
                      <a:alpha val="43137"/>
                    </a:srgbClr>
                  </a:outerShdw>
                </a:effectLst>
              </a:rPr>
              <a:t> προϊόντα</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786" y="908720"/>
            <a:ext cx="3132139" cy="369332"/>
          </a:xfrm>
          <a:prstGeom prst="rect">
            <a:avLst/>
          </a:prstGeom>
        </p:spPr>
        <p:txBody>
          <a:bodyPr wrap="none">
            <a:spAutoFit/>
          </a:bodyPr>
          <a:lstStyle/>
          <a:p>
            <a:r>
              <a:rPr lang="el-GR" b="1" dirty="0"/>
              <a:t>Άμεσες και Ειδικές Χορηγήσεις</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1340768"/>
            <a:ext cx="478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839" y="2949502"/>
            <a:ext cx="477996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839" y="4546527"/>
            <a:ext cx="47434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AB54840-3CCE-4CAC-B1D1-A4AC2E3B156D}" type="slidenum">
              <a:rPr lang="el-GR" smtClean="0"/>
              <a:pPr/>
              <a:t>82</a:t>
            </a:fld>
            <a:endParaRPr lang="el-GR" dirty="0"/>
          </a:p>
        </p:txBody>
      </p:sp>
    </p:spTree>
    <p:extLst>
      <p:ext uri="{BB962C8B-B14F-4D97-AF65-F5344CB8AC3E}">
        <p14:creationId xmlns:p14="http://schemas.microsoft.com/office/powerpoint/2010/main" val="2761103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err="1" smtClean="0">
                <a:solidFill>
                  <a:schemeClr val="bg1"/>
                </a:solidFill>
                <a:effectLst>
                  <a:outerShdw blurRad="38100" dist="38100" dir="2700000" algn="tl">
                    <a:srgbClr val="000000">
                      <a:alpha val="43137"/>
                    </a:srgbClr>
                  </a:outerShdw>
                </a:effectLst>
              </a:rPr>
              <a:t>Χορηγητικά</a:t>
            </a:r>
            <a:r>
              <a:rPr lang="el-GR" b="1" dirty="0" smtClean="0">
                <a:solidFill>
                  <a:schemeClr val="bg1"/>
                </a:solidFill>
                <a:effectLst>
                  <a:outerShdw blurRad="38100" dist="38100" dir="2700000" algn="tl">
                    <a:srgbClr val="000000">
                      <a:alpha val="43137"/>
                    </a:srgbClr>
                  </a:outerShdw>
                </a:effectLst>
              </a:rPr>
              <a:t> προϊόντα</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786" y="908720"/>
            <a:ext cx="3132139" cy="369332"/>
          </a:xfrm>
          <a:prstGeom prst="rect">
            <a:avLst/>
          </a:prstGeom>
        </p:spPr>
        <p:txBody>
          <a:bodyPr wrap="none">
            <a:spAutoFit/>
          </a:bodyPr>
          <a:lstStyle/>
          <a:p>
            <a:r>
              <a:rPr lang="el-GR" b="1" dirty="0"/>
              <a:t>Άμεσες και Ειδικές Χορηγήσεις</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1556792"/>
            <a:ext cx="541972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913" y="2846388"/>
            <a:ext cx="54197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043" y="4149080"/>
            <a:ext cx="54435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AB54840-3CCE-4CAC-B1D1-A4AC2E3B156D}" type="slidenum">
              <a:rPr lang="el-GR" smtClean="0"/>
              <a:pPr/>
              <a:t>83</a:t>
            </a:fld>
            <a:endParaRPr lang="el-GR" dirty="0"/>
          </a:p>
        </p:txBody>
      </p:sp>
    </p:spTree>
    <p:extLst>
      <p:ext uri="{BB962C8B-B14F-4D97-AF65-F5344CB8AC3E}">
        <p14:creationId xmlns:p14="http://schemas.microsoft.com/office/powerpoint/2010/main" val="278765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err="1" smtClean="0">
                <a:solidFill>
                  <a:schemeClr val="bg1"/>
                </a:solidFill>
                <a:effectLst>
                  <a:outerShdw blurRad="38100" dist="38100" dir="2700000" algn="tl">
                    <a:srgbClr val="000000">
                      <a:alpha val="43137"/>
                    </a:srgbClr>
                  </a:outerShdw>
                </a:effectLst>
              </a:rPr>
              <a:t>Χορηγητικά</a:t>
            </a:r>
            <a:r>
              <a:rPr lang="el-GR" b="1" dirty="0" smtClean="0">
                <a:solidFill>
                  <a:schemeClr val="bg1"/>
                </a:solidFill>
                <a:effectLst>
                  <a:outerShdw blurRad="38100" dist="38100" dir="2700000" algn="tl">
                    <a:srgbClr val="000000">
                      <a:alpha val="43137"/>
                    </a:srgbClr>
                  </a:outerShdw>
                </a:effectLst>
              </a:rPr>
              <a:t> προϊόντα</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85786" y="908720"/>
            <a:ext cx="1965346" cy="369332"/>
          </a:xfrm>
          <a:prstGeom prst="rect">
            <a:avLst/>
          </a:prstGeom>
        </p:spPr>
        <p:txBody>
          <a:bodyPr wrap="none">
            <a:spAutoFit/>
          </a:bodyPr>
          <a:lstStyle/>
          <a:p>
            <a:r>
              <a:rPr lang="el-GR" b="1" dirty="0" smtClean="0"/>
              <a:t>Κεφάλαια κίνησης</a:t>
            </a:r>
            <a:endParaRPr lang="el-GR" b="1"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269" y="1844824"/>
            <a:ext cx="8460631" cy="437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AB54840-3CCE-4CAC-B1D1-A4AC2E3B156D}" type="slidenum">
              <a:rPr lang="el-GR" smtClean="0"/>
              <a:pPr/>
              <a:t>84</a:t>
            </a:fld>
            <a:endParaRPr lang="el-GR" dirty="0"/>
          </a:p>
        </p:txBody>
      </p:sp>
    </p:spTree>
    <p:extLst>
      <p:ext uri="{BB962C8B-B14F-4D97-AF65-F5344CB8AC3E}">
        <p14:creationId xmlns:p14="http://schemas.microsoft.com/office/powerpoint/2010/main" val="19588121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err="1" smtClean="0">
                <a:solidFill>
                  <a:schemeClr val="bg1"/>
                </a:solidFill>
                <a:effectLst>
                  <a:outerShdw blurRad="38100" dist="38100" dir="2700000" algn="tl">
                    <a:srgbClr val="000000">
                      <a:alpha val="43137"/>
                    </a:srgbClr>
                  </a:outerShdw>
                </a:effectLst>
              </a:rPr>
              <a:t>Χορηγητικά</a:t>
            </a:r>
            <a:r>
              <a:rPr lang="el-GR" b="1" dirty="0" smtClean="0">
                <a:solidFill>
                  <a:schemeClr val="bg1"/>
                </a:solidFill>
                <a:effectLst>
                  <a:outerShdw blurRad="38100" dist="38100" dir="2700000" algn="tl">
                    <a:srgbClr val="000000">
                      <a:alpha val="43137"/>
                    </a:srgbClr>
                  </a:outerShdw>
                </a:effectLst>
              </a:rPr>
              <a:t> προϊόντα – Κεφάλαια κίνησης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sp>
        <p:nvSpPr>
          <p:cNvPr id="13" name="Rectangle 3"/>
          <p:cNvSpPr>
            <a:spLocks noChangeArrowheads="1"/>
          </p:cNvSpPr>
          <p:nvPr/>
        </p:nvSpPr>
        <p:spPr bwMode="auto">
          <a:xfrm>
            <a:off x="2070504" y="851535"/>
            <a:ext cx="2711425" cy="320750"/>
          </a:xfrm>
          <a:prstGeom prst="rect">
            <a:avLst/>
          </a:prstGeom>
          <a:solidFill>
            <a:schemeClr val="accent1">
              <a:lumMod val="75000"/>
            </a:schemeClr>
          </a:solidFill>
          <a:extLst/>
        </p:spPr>
        <p:style>
          <a:lnRef idx="0">
            <a:schemeClr val="accent5"/>
          </a:lnRef>
          <a:fillRef idx="3">
            <a:schemeClr val="accent5"/>
          </a:fillRef>
          <a:effectRef idx="3">
            <a:schemeClr val="accent5"/>
          </a:effectRef>
          <a:fontRef idx="minor">
            <a:schemeClr val="lt1"/>
          </a:fontRef>
        </p:style>
        <p:txBody>
          <a:bodyPr wrap="square" lIns="104287" tIns="52144" rIns="104287" bIns="52144" rtlCol="0">
            <a:spAutoFit/>
          </a:bodyPr>
          <a:lstStyle/>
          <a:p>
            <a:pPr algn="ctr">
              <a:defRPr/>
            </a:pPr>
            <a:r>
              <a:rPr lang="el-GR" altLang="el-GR" sz="1400" b="1" dirty="0" smtClean="0">
                <a:solidFill>
                  <a:schemeClr val="bg1"/>
                </a:solidFill>
                <a:latin typeface="+mj-lt"/>
                <a:ea typeface="+mn-ea"/>
              </a:rPr>
              <a:t>Επιχειρείν Ανοιχτό</a:t>
            </a:r>
            <a:endParaRPr lang="el-GR" altLang="el-GR" sz="1400" b="1" dirty="0">
              <a:solidFill>
                <a:schemeClr val="bg1"/>
              </a:solidFill>
              <a:latin typeface="+mj-lt"/>
              <a:ea typeface="+mn-ea"/>
            </a:endParaRPr>
          </a:p>
        </p:txBody>
      </p:sp>
      <p:sp>
        <p:nvSpPr>
          <p:cNvPr id="14" name="Rectangle 4"/>
          <p:cNvSpPr>
            <a:spLocks noChangeArrowheads="1"/>
          </p:cNvSpPr>
          <p:nvPr/>
        </p:nvSpPr>
        <p:spPr bwMode="auto">
          <a:xfrm>
            <a:off x="5220072" y="851535"/>
            <a:ext cx="2191222" cy="320750"/>
          </a:xfrm>
          <a:prstGeom prst="rect">
            <a:avLst/>
          </a:prstGeom>
          <a:solidFill>
            <a:schemeClr val="accent1">
              <a:lumMod val="75000"/>
            </a:schemeClr>
          </a:solidFill>
          <a:extLst/>
        </p:spPr>
        <p:style>
          <a:lnRef idx="0">
            <a:schemeClr val="accent5"/>
          </a:lnRef>
          <a:fillRef idx="3">
            <a:schemeClr val="accent5"/>
          </a:fillRef>
          <a:effectRef idx="3">
            <a:schemeClr val="accent5"/>
          </a:effectRef>
          <a:fontRef idx="minor">
            <a:schemeClr val="lt1"/>
          </a:fontRef>
        </p:style>
        <p:txBody>
          <a:bodyPr wrap="square" lIns="104287" tIns="52144" rIns="104287" bIns="52144" rtlCol="0">
            <a:spAutoFit/>
          </a:bodyPr>
          <a:lstStyle/>
          <a:p>
            <a:pPr algn="ctr">
              <a:buClrTx/>
              <a:buFontTx/>
              <a:buNone/>
              <a:defRPr/>
            </a:pPr>
            <a:r>
              <a:rPr lang="el-GR" altLang="el-GR" sz="1400" b="1" dirty="0" smtClean="0">
                <a:solidFill>
                  <a:schemeClr val="bg1"/>
                </a:solidFill>
                <a:latin typeface="+mj-lt"/>
              </a:rPr>
              <a:t>Επιχειρείν Τ/Χ</a:t>
            </a:r>
          </a:p>
        </p:txBody>
      </p:sp>
      <p:sp>
        <p:nvSpPr>
          <p:cNvPr id="15" name="Text Box 7"/>
          <p:cNvSpPr txBox="1">
            <a:spLocks noChangeArrowheads="1"/>
          </p:cNvSpPr>
          <p:nvPr/>
        </p:nvSpPr>
        <p:spPr bwMode="auto">
          <a:xfrm>
            <a:off x="892932" y="1271120"/>
            <a:ext cx="873409" cy="190978"/>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Δικαιούχοι</a:t>
            </a:r>
          </a:p>
        </p:txBody>
      </p:sp>
      <p:sp>
        <p:nvSpPr>
          <p:cNvPr id="16" name="Text Box 8"/>
          <p:cNvSpPr txBox="1">
            <a:spLocks noChangeArrowheads="1"/>
          </p:cNvSpPr>
          <p:nvPr/>
        </p:nvSpPr>
        <p:spPr bwMode="auto">
          <a:xfrm>
            <a:off x="734122" y="1700808"/>
            <a:ext cx="918772" cy="36933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Μορφές </a:t>
            </a:r>
            <a:r>
              <a:rPr lang="el-GR" altLang="el-GR" sz="1200" b="1" dirty="0" smtClean="0">
                <a:solidFill>
                  <a:schemeClr val="tx2"/>
                </a:solidFill>
                <a:latin typeface="+mn-lt"/>
              </a:rPr>
              <a:t>Λογαριασμών</a:t>
            </a:r>
            <a:endParaRPr lang="el-GR" altLang="el-GR" sz="1200" b="1" dirty="0">
              <a:solidFill>
                <a:schemeClr val="tx2"/>
              </a:solidFill>
              <a:latin typeface="+mn-lt"/>
            </a:endParaRPr>
          </a:p>
        </p:txBody>
      </p:sp>
      <p:sp>
        <p:nvSpPr>
          <p:cNvPr id="17" name="Text Box 9"/>
          <p:cNvSpPr txBox="1">
            <a:spLocks noChangeArrowheads="1"/>
          </p:cNvSpPr>
          <p:nvPr/>
        </p:nvSpPr>
        <p:spPr bwMode="auto">
          <a:xfrm>
            <a:off x="611559" y="2276872"/>
            <a:ext cx="1106765" cy="36933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smtClean="0">
                <a:solidFill>
                  <a:schemeClr val="tx2"/>
                </a:solidFill>
                <a:latin typeface="+mn-lt"/>
              </a:rPr>
              <a:t>Ύψος Χρηματοδότησης</a:t>
            </a:r>
            <a:endParaRPr lang="el-GR" altLang="el-GR" sz="1200" b="1" dirty="0">
              <a:solidFill>
                <a:schemeClr val="tx2"/>
              </a:solidFill>
              <a:latin typeface="+mn-lt"/>
            </a:endParaRPr>
          </a:p>
        </p:txBody>
      </p:sp>
      <p:sp>
        <p:nvSpPr>
          <p:cNvPr id="18" name="Text Box 10"/>
          <p:cNvSpPr txBox="1">
            <a:spLocks noChangeArrowheads="1"/>
          </p:cNvSpPr>
          <p:nvPr/>
        </p:nvSpPr>
        <p:spPr bwMode="auto">
          <a:xfrm>
            <a:off x="747739" y="4149080"/>
            <a:ext cx="876752" cy="184666"/>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Εξασφάλιση</a:t>
            </a:r>
          </a:p>
        </p:txBody>
      </p:sp>
      <p:sp>
        <p:nvSpPr>
          <p:cNvPr id="19" name="Text Box 13"/>
          <p:cNvSpPr txBox="1">
            <a:spLocks noChangeArrowheads="1"/>
          </p:cNvSpPr>
          <p:nvPr/>
        </p:nvSpPr>
        <p:spPr bwMode="auto">
          <a:xfrm>
            <a:off x="796114" y="5013176"/>
            <a:ext cx="856780" cy="18957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Διάρκεια</a:t>
            </a:r>
          </a:p>
        </p:txBody>
      </p:sp>
      <p:sp>
        <p:nvSpPr>
          <p:cNvPr id="20" name="Text Box 14"/>
          <p:cNvSpPr txBox="1">
            <a:spLocks noChangeArrowheads="1"/>
          </p:cNvSpPr>
          <p:nvPr/>
        </p:nvSpPr>
        <p:spPr bwMode="auto">
          <a:xfrm>
            <a:off x="761568" y="5767716"/>
            <a:ext cx="863879" cy="184666"/>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Επιτόκιο</a:t>
            </a:r>
          </a:p>
        </p:txBody>
      </p:sp>
      <p:sp>
        <p:nvSpPr>
          <p:cNvPr id="21" name="Text Box 15"/>
          <p:cNvSpPr txBox="1">
            <a:spLocks noChangeArrowheads="1"/>
          </p:cNvSpPr>
          <p:nvPr/>
        </p:nvSpPr>
        <p:spPr bwMode="auto">
          <a:xfrm>
            <a:off x="790108" y="6358083"/>
            <a:ext cx="940713" cy="36933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smtClean="0">
                <a:solidFill>
                  <a:schemeClr val="tx2"/>
                </a:solidFill>
                <a:latin typeface="+mn-lt"/>
              </a:rPr>
              <a:t>Ασφαλιστικές Καλύψεις</a:t>
            </a:r>
            <a:endParaRPr lang="el-GR" altLang="el-GR" sz="1200" b="1" dirty="0">
              <a:solidFill>
                <a:schemeClr val="tx2"/>
              </a:solidFill>
              <a:latin typeface="+mn-lt"/>
            </a:endParaRPr>
          </a:p>
        </p:txBody>
      </p:sp>
      <p:sp>
        <p:nvSpPr>
          <p:cNvPr id="22" name="Text Box 16"/>
          <p:cNvSpPr txBox="1">
            <a:spLocks noChangeArrowheads="1"/>
          </p:cNvSpPr>
          <p:nvPr/>
        </p:nvSpPr>
        <p:spPr bwMode="auto">
          <a:xfrm>
            <a:off x="2071670" y="1271120"/>
            <a:ext cx="2711421"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a:solidFill>
                  <a:schemeClr val="tx2"/>
                </a:solidFill>
                <a:latin typeface="+mj-lt"/>
                <a:cs typeface="Aharoni" pitchFamily="2" charset="-79"/>
              </a:rPr>
              <a:t>Φ.Π &amp; Ν.Π.</a:t>
            </a:r>
          </a:p>
        </p:txBody>
      </p:sp>
      <p:sp>
        <p:nvSpPr>
          <p:cNvPr id="23" name="Text Box 17"/>
          <p:cNvSpPr txBox="1">
            <a:spLocks noChangeArrowheads="1"/>
          </p:cNvSpPr>
          <p:nvPr/>
        </p:nvSpPr>
        <p:spPr bwMode="auto">
          <a:xfrm>
            <a:off x="5220072" y="1279016"/>
            <a:ext cx="2191222"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a:solidFill>
                  <a:schemeClr val="tx2"/>
                </a:solidFill>
                <a:latin typeface="+mj-lt"/>
                <a:cs typeface="Aharoni" pitchFamily="2" charset="-79"/>
              </a:rPr>
              <a:t>Φ.Π &amp; Ν.Π.</a:t>
            </a:r>
          </a:p>
        </p:txBody>
      </p:sp>
      <p:sp>
        <p:nvSpPr>
          <p:cNvPr id="24" name="Text Box 19"/>
          <p:cNvSpPr txBox="1">
            <a:spLocks noChangeArrowheads="1"/>
          </p:cNvSpPr>
          <p:nvPr/>
        </p:nvSpPr>
        <p:spPr bwMode="auto">
          <a:xfrm>
            <a:off x="2095866" y="1628800"/>
            <a:ext cx="2692158" cy="443861"/>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eaLnBrk="1" hangingPunct="1">
              <a:spcBef>
                <a:spcPct val="50000"/>
              </a:spcBef>
              <a:buClrTx/>
              <a:buFontTx/>
              <a:buNone/>
            </a:pPr>
            <a:r>
              <a:rPr lang="el-GR" altLang="el-GR" sz="1100" dirty="0" smtClean="0">
                <a:solidFill>
                  <a:schemeClr val="tx2"/>
                </a:solidFill>
                <a:latin typeface="+mj-lt"/>
              </a:rPr>
              <a:t>Καταβολή μόνο τόκων</a:t>
            </a:r>
            <a:r>
              <a:rPr lang="el-GR" altLang="el-GR" sz="1100" dirty="0">
                <a:solidFill>
                  <a:schemeClr val="tx2"/>
                </a:solidFill>
                <a:latin typeface="+mj-lt"/>
              </a:rPr>
              <a:t>, </a:t>
            </a:r>
            <a:r>
              <a:rPr lang="en-US" altLang="el-GR" sz="1100" dirty="0">
                <a:solidFill>
                  <a:schemeClr val="tx2"/>
                </a:solidFill>
                <a:latin typeface="+mj-lt"/>
              </a:rPr>
              <a:t>REV </a:t>
            </a:r>
            <a:r>
              <a:rPr lang="el-GR" altLang="el-GR" sz="1100" dirty="0">
                <a:solidFill>
                  <a:schemeClr val="tx2"/>
                </a:solidFill>
                <a:latin typeface="+mj-lt"/>
              </a:rPr>
              <a:t>Κεφαλαίου &amp; Τόκων</a:t>
            </a:r>
          </a:p>
        </p:txBody>
      </p:sp>
      <p:sp>
        <p:nvSpPr>
          <p:cNvPr id="25" name="Text Box 20"/>
          <p:cNvSpPr txBox="1">
            <a:spLocks noChangeArrowheads="1"/>
          </p:cNvSpPr>
          <p:nvPr/>
        </p:nvSpPr>
        <p:spPr bwMode="auto">
          <a:xfrm>
            <a:off x="5216927" y="1714256"/>
            <a:ext cx="2197511"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smtClean="0">
                <a:solidFill>
                  <a:schemeClr val="tx2"/>
                </a:solidFill>
                <a:latin typeface="+mj-lt"/>
              </a:rPr>
              <a:t>Τοκοχρεολυτικό</a:t>
            </a:r>
            <a:endParaRPr lang="el-GR" altLang="el-GR" sz="1100" dirty="0">
              <a:solidFill>
                <a:schemeClr val="tx2"/>
              </a:solidFill>
              <a:latin typeface="+mj-lt"/>
            </a:endParaRPr>
          </a:p>
        </p:txBody>
      </p:sp>
      <p:sp>
        <p:nvSpPr>
          <p:cNvPr id="28" name="Text Box 48"/>
          <p:cNvSpPr txBox="1">
            <a:spLocks noChangeArrowheads="1"/>
          </p:cNvSpPr>
          <p:nvPr/>
        </p:nvSpPr>
        <p:spPr bwMode="auto">
          <a:xfrm>
            <a:off x="2095057" y="4005064"/>
            <a:ext cx="2692967" cy="828000"/>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eaLnBrk="1" hangingPunct="1">
              <a:spcBef>
                <a:spcPct val="50000"/>
              </a:spcBef>
              <a:buClrTx/>
              <a:buFontTx/>
              <a:buNone/>
            </a:pPr>
            <a:r>
              <a:rPr lang="el-GR" altLang="el-GR" sz="1100" dirty="0">
                <a:solidFill>
                  <a:schemeClr val="tx2"/>
                </a:solidFill>
                <a:latin typeface="+mj-lt"/>
              </a:rPr>
              <a:t>Προσημείωση</a:t>
            </a:r>
            <a:r>
              <a:rPr lang="en-US" altLang="el-GR" sz="1100" dirty="0">
                <a:solidFill>
                  <a:schemeClr val="tx2"/>
                </a:solidFill>
                <a:latin typeface="+mj-lt"/>
              </a:rPr>
              <a:t> </a:t>
            </a:r>
            <a:r>
              <a:rPr lang="el-GR" altLang="el-GR" sz="1100" dirty="0">
                <a:solidFill>
                  <a:schemeClr val="tx2"/>
                </a:solidFill>
                <a:latin typeface="+mj-lt"/>
              </a:rPr>
              <a:t>Ακινήτου, </a:t>
            </a:r>
            <a:r>
              <a:rPr lang="el-GR" altLang="el-GR" sz="1100" dirty="0" smtClean="0">
                <a:solidFill>
                  <a:schemeClr val="tx2"/>
                </a:solidFill>
                <a:latin typeface="+mj-lt"/>
              </a:rPr>
              <a:t> </a:t>
            </a:r>
            <a:r>
              <a:rPr lang="el-GR" altLang="el-GR" sz="1100" dirty="0">
                <a:solidFill>
                  <a:schemeClr val="tx2"/>
                </a:solidFill>
                <a:latin typeface="+mj-lt"/>
              </a:rPr>
              <a:t>Μετοχές, Αμοιβαία Κεφάλαια, Καταθέσεις,  </a:t>
            </a:r>
            <a:r>
              <a:rPr lang="el-GR" altLang="el-GR" sz="1100" dirty="0" smtClean="0">
                <a:solidFill>
                  <a:schemeClr val="tx2"/>
                </a:solidFill>
                <a:latin typeface="+mj-lt"/>
              </a:rPr>
              <a:t>Προσωπικές Εγγυήσεις, Πιστώσεις </a:t>
            </a:r>
            <a:r>
              <a:rPr lang="en-US" altLang="el-GR" sz="1100" dirty="0" smtClean="0">
                <a:solidFill>
                  <a:schemeClr val="tx2"/>
                </a:solidFill>
                <a:latin typeface="+mj-lt"/>
              </a:rPr>
              <a:t>POS</a:t>
            </a:r>
            <a:endParaRPr lang="el-GR" altLang="el-GR" sz="1100" dirty="0">
              <a:solidFill>
                <a:schemeClr val="tx2"/>
              </a:solidFill>
              <a:latin typeface="+mj-lt"/>
            </a:endParaRPr>
          </a:p>
        </p:txBody>
      </p:sp>
      <p:sp>
        <p:nvSpPr>
          <p:cNvPr id="29" name="Text Box 49"/>
          <p:cNvSpPr txBox="1">
            <a:spLocks noChangeArrowheads="1"/>
          </p:cNvSpPr>
          <p:nvPr/>
        </p:nvSpPr>
        <p:spPr bwMode="auto">
          <a:xfrm>
            <a:off x="5179042" y="4041160"/>
            <a:ext cx="2216670" cy="828000"/>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2144" rIns="0"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marL="88900" eaLnBrk="1" hangingPunct="1">
              <a:lnSpc>
                <a:spcPct val="110000"/>
              </a:lnSpc>
              <a:spcBef>
                <a:spcPct val="50000"/>
              </a:spcBef>
            </a:pPr>
            <a:r>
              <a:rPr lang="el-GR" altLang="el-GR" sz="1100" dirty="0">
                <a:solidFill>
                  <a:schemeClr val="tx2"/>
                </a:solidFill>
                <a:latin typeface="+mj-lt"/>
              </a:rPr>
              <a:t>Προσημείωση</a:t>
            </a:r>
            <a:r>
              <a:rPr lang="en-US" altLang="el-GR" sz="1100" dirty="0">
                <a:solidFill>
                  <a:schemeClr val="tx2"/>
                </a:solidFill>
                <a:latin typeface="+mj-lt"/>
              </a:rPr>
              <a:t> </a:t>
            </a:r>
            <a:r>
              <a:rPr lang="el-GR" altLang="el-GR" sz="1100" dirty="0">
                <a:solidFill>
                  <a:schemeClr val="tx2"/>
                </a:solidFill>
                <a:latin typeface="+mj-lt"/>
              </a:rPr>
              <a:t>Ακινήτου, </a:t>
            </a:r>
            <a:r>
              <a:rPr lang="el-GR" altLang="el-GR" sz="1100" dirty="0" smtClean="0">
                <a:solidFill>
                  <a:schemeClr val="tx2"/>
                </a:solidFill>
                <a:latin typeface="+mj-lt"/>
              </a:rPr>
              <a:t>Μετοχές,</a:t>
            </a:r>
            <a:r>
              <a:rPr lang="en-US" altLang="el-GR" sz="1100" dirty="0" smtClean="0">
                <a:solidFill>
                  <a:schemeClr val="tx2"/>
                </a:solidFill>
                <a:latin typeface="+mj-lt"/>
              </a:rPr>
              <a:t> </a:t>
            </a:r>
            <a:r>
              <a:rPr lang="el-GR" altLang="el-GR" sz="1100" dirty="0" smtClean="0">
                <a:solidFill>
                  <a:schemeClr val="tx2"/>
                </a:solidFill>
                <a:latin typeface="+mj-lt"/>
              </a:rPr>
              <a:t>Αμοιβαία Κεφάλαια</a:t>
            </a:r>
            <a:r>
              <a:rPr lang="el-GR" altLang="el-GR" sz="1100" dirty="0">
                <a:solidFill>
                  <a:schemeClr val="tx2"/>
                </a:solidFill>
                <a:latin typeface="+mj-lt"/>
              </a:rPr>
              <a:t>, Καταθέσεις, </a:t>
            </a:r>
            <a:r>
              <a:rPr lang="el-GR" altLang="el-GR" sz="1100" dirty="0" smtClean="0">
                <a:solidFill>
                  <a:schemeClr val="tx2"/>
                </a:solidFill>
                <a:latin typeface="+mj-lt"/>
              </a:rPr>
              <a:t>Προσωπικές Εγγυήσεις</a:t>
            </a:r>
            <a:endParaRPr lang="el-GR" altLang="el-GR" sz="1100" dirty="0">
              <a:solidFill>
                <a:schemeClr val="tx2"/>
              </a:solidFill>
              <a:latin typeface="+mj-lt"/>
            </a:endParaRPr>
          </a:p>
        </p:txBody>
      </p:sp>
      <p:sp>
        <p:nvSpPr>
          <p:cNvPr id="30" name="Text Box 50"/>
          <p:cNvSpPr txBox="1">
            <a:spLocks noChangeArrowheads="1"/>
          </p:cNvSpPr>
          <p:nvPr/>
        </p:nvSpPr>
        <p:spPr bwMode="auto">
          <a:xfrm>
            <a:off x="2105696" y="4941168"/>
            <a:ext cx="2682328" cy="468000"/>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smtClean="0">
                <a:solidFill>
                  <a:schemeClr val="tx2"/>
                </a:solidFill>
                <a:latin typeface="+mj-lt"/>
              </a:rPr>
              <a:t>Αόριστη</a:t>
            </a:r>
            <a:endParaRPr lang="el-GR" altLang="el-GR" sz="1100" dirty="0">
              <a:latin typeface="+mj-lt"/>
            </a:endParaRPr>
          </a:p>
        </p:txBody>
      </p:sp>
      <p:sp>
        <p:nvSpPr>
          <p:cNvPr id="32" name="Text Box 52"/>
          <p:cNvSpPr txBox="1">
            <a:spLocks noChangeArrowheads="1"/>
          </p:cNvSpPr>
          <p:nvPr/>
        </p:nvSpPr>
        <p:spPr bwMode="auto">
          <a:xfrm>
            <a:off x="5179042" y="5013176"/>
            <a:ext cx="2197512" cy="455915"/>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eaLnBrk="1" hangingPunct="1">
              <a:spcBef>
                <a:spcPct val="50000"/>
              </a:spcBef>
              <a:buClrTx/>
              <a:buFont typeface="Arial" pitchFamily="34" charset="0"/>
              <a:buChar char="•"/>
            </a:pPr>
            <a:r>
              <a:rPr lang="el-GR" altLang="el-GR" sz="1050" dirty="0">
                <a:solidFill>
                  <a:schemeClr val="tx2"/>
                </a:solidFill>
                <a:latin typeface="+mj-lt"/>
              </a:rPr>
              <a:t>Ανοικτά: έως 3</a:t>
            </a:r>
            <a:r>
              <a:rPr lang="el-GR" altLang="el-GR" sz="1050" dirty="0" smtClean="0">
                <a:solidFill>
                  <a:schemeClr val="tx2"/>
                </a:solidFill>
                <a:latin typeface="+mj-lt"/>
              </a:rPr>
              <a:t> </a:t>
            </a:r>
            <a:r>
              <a:rPr lang="el-GR" altLang="el-GR" sz="1050" dirty="0">
                <a:solidFill>
                  <a:schemeClr val="tx2"/>
                </a:solidFill>
                <a:latin typeface="+mj-lt"/>
              </a:rPr>
              <a:t>έτη</a:t>
            </a:r>
          </a:p>
          <a:p>
            <a:pPr eaLnBrk="1" hangingPunct="1">
              <a:lnSpc>
                <a:spcPct val="60000"/>
              </a:lnSpc>
              <a:spcBef>
                <a:spcPct val="50000"/>
              </a:spcBef>
              <a:buClrTx/>
              <a:buFont typeface="Arial" pitchFamily="34" charset="0"/>
              <a:buChar char="•"/>
            </a:pPr>
            <a:r>
              <a:rPr lang="el-GR" altLang="el-GR" sz="1050" dirty="0">
                <a:solidFill>
                  <a:schemeClr val="tx2"/>
                </a:solidFill>
                <a:latin typeface="+mj-lt"/>
              </a:rPr>
              <a:t>Με Εμπράγματη Εξασφ.: έως 5</a:t>
            </a:r>
            <a:r>
              <a:rPr lang="el-GR" altLang="el-GR" sz="1050" dirty="0" smtClean="0">
                <a:solidFill>
                  <a:schemeClr val="tx2"/>
                </a:solidFill>
                <a:latin typeface="+mj-lt"/>
              </a:rPr>
              <a:t> </a:t>
            </a:r>
            <a:r>
              <a:rPr lang="el-GR" altLang="el-GR" sz="1050" dirty="0">
                <a:solidFill>
                  <a:schemeClr val="tx2"/>
                </a:solidFill>
                <a:latin typeface="+mj-lt"/>
              </a:rPr>
              <a:t>έτη</a:t>
            </a:r>
          </a:p>
        </p:txBody>
      </p:sp>
      <p:sp>
        <p:nvSpPr>
          <p:cNvPr id="33" name="Text Box 53"/>
          <p:cNvSpPr txBox="1">
            <a:spLocks noChangeArrowheads="1"/>
          </p:cNvSpPr>
          <p:nvPr/>
        </p:nvSpPr>
        <p:spPr bwMode="auto">
          <a:xfrm rot="10800000" flipV="1">
            <a:off x="2123094" y="6320818"/>
            <a:ext cx="5241678" cy="443861"/>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smtClean="0">
                <a:solidFill>
                  <a:schemeClr val="tx2"/>
                </a:solidFill>
                <a:latin typeface="+mj-lt"/>
              </a:rPr>
              <a:t>Προαιρετική ασφάλεια Ζωής/ΜΟΑ (προϊόντα </a:t>
            </a:r>
            <a:r>
              <a:rPr lang="en-US" altLang="el-GR" sz="1100" dirty="0" smtClean="0">
                <a:solidFill>
                  <a:schemeClr val="tx2"/>
                </a:solidFill>
                <a:latin typeface="+mj-lt"/>
              </a:rPr>
              <a:t>ING</a:t>
            </a:r>
            <a:r>
              <a:rPr lang="el-GR" altLang="el-GR" sz="1100" dirty="0" smtClean="0">
                <a:solidFill>
                  <a:schemeClr val="tx2"/>
                </a:solidFill>
                <a:latin typeface="+mj-lt"/>
              </a:rPr>
              <a:t> υποχρεωτική) και υποχρεωτική ασφάλιση ακινήτου σε περίπτωση εμπράγματης εξασφάλισης</a:t>
            </a:r>
            <a:endParaRPr lang="el-GR" altLang="el-GR" sz="1100" dirty="0">
              <a:solidFill>
                <a:schemeClr val="tx2"/>
              </a:solidFill>
              <a:latin typeface="+mj-lt"/>
            </a:endParaRPr>
          </a:p>
        </p:txBody>
      </p:sp>
      <p:sp>
        <p:nvSpPr>
          <p:cNvPr id="34" name="Text Box 9"/>
          <p:cNvSpPr txBox="1">
            <a:spLocks noChangeArrowheads="1"/>
          </p:cNvSpPr>
          <p:nvPr/>
        </p:nvSpPr>
        <p:spPr bwMode="auto">
          <a:xfrm>
            <a:off x="760612" y="3125577"/>
            <a:ext cx="917246" cy="184666"/>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smtClean="0">
                <a:solidFill>
                  <a:schemeClr val="tx2"/>
                </a:solidFill>
                <a:latin typeface="+mn-lt"/>
              </a:rPr>
              <a:t>Αποπληρωμή</a:t>
            </a:r>
            <a:endParaRPr lang="el-GR" altLang="el-GR" sz="1200" b="1" dirty="0">
              <a:solidFill>
                <a:schemeClr val="tx2"/>
              </a:solidFill>
              <a:latin typeface="+mn-lt"/>
            </a:endParaRPr>
          </a:p>
        </p:txBody>
      </p:sp>
      <p:sp>
        <p:nvSpPr>
          <p:cNvPr id="35" name="Text Box 48"/>
          <p:cNvSpPr txBox="1">
            <a:spLocks noChangeArrowheads="1"/>
          </p:cNvSpPr>
          <p:nvPr/>
        </p:nvSpPr>
        <p:spPr bwMode="auto">
          <a:xfrm>
            <a:off x="2101191" y="2852936"/>
            <a:ext cx="2686833" cy="1074803"/>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eaLnBrk="1" hangingPunct="1">
              <a:spcBef>
                <a:spcPct val="50000"/>
              </a:spcBef>
              <a:buClrTx/>
              <a:buFont typeface="Arial" pitchFamily="34" charset="0"/>
              <a:buChar char="•"/>
            </a:pPr>
            <a:r>
              <a:rPr lang="el-GR" altLang="el-GR" sz="1050" dirty="0" smtClean="0">
                <a:solidFill>
                  <a:schemeClr val="tx2"/>
                </a:solidFill>
                <a:latin typeface="+mj-lt"/>
              </a:rPr>
              <a:t> Τόκοι κάθε 1/3/6 μήνες</a:t>
            </a:r>
          </a:p>
          <a:p>
            <a:pPr eaLnBrk="1" hangingPunct="1">
              <a:spcBef>
                <a:spcPct val="50000"/>
              </a:spcBef>
              <a:buClrTx/>
              <a:buFont typeface="Arial" pitchFamily="34" charset="0"/>
              <a:buChar char="•"/>
            </a:pPr>
            <a:r>
              <a:rPr lang="el-GR" altLang="el-GR" sz="1050" dirty="0" smtClean="0">
                <a:solidFill>
                  <a:schemeClr val="tx2"/>
                </a:solidFill>
                <a:latin typeface="+mj-lt"/>
              </a:rPr>
              <a:t> 5% του υπολοίπου κάθε μήνα (τόκοι &amp; κεφάλαιο</a:t>
            </a:r>
            <a:r>
              <a:rPr lang="el-GR" altLang="el-GR" sz="1050" dirty="0">
                <a:solidFill>
                  <a:schemeClr val="tx2"/>
                </a:solidFill>
                <a:latin typeface="+mj-lt"/>
              </a:rPr>
              <a:t>) </a:t>
            </a:r>
            <a:r>
              <a:rPr lang="el-GR" altLang="el-GR" sz="1050" dirty="0" smtClean="0">
                <a:solidFill>
                  <a:schemeClr val="tx2"/>
                </a:solidFill>
                <a:latin typeface="+mj-lt"/>
              </a:rPr>
              <a:t>- Πειραιώς </a:t>
            </a:r>
            <a:r>
              <a:rPr lang="el-GR" altLang="el-GR" sz="1050" dirty="0" err="1">
                <a:solidFill>
                  <a:schemeClr val="tx2"/>
                </a:solidFill>
                <a:latin typeface="+mj-lt"/>
              </a:rPr>
              <a:t>Επιχειρείν</a:t>
            </a:r>
            <a:r>
              <a:rPr lang="el-GR" altLang="el-GR" sz="1050" dirty="0">
                <a:solidFill>
                  <a:schemeClr val="tx2"/>
                </a:solidFill>
                <a:latin typeface="+mj-lt"/>
              </a:rPr>
              <a:t> Ανοιχτό </a:t>
            </a:r>
            <a:r>
              <a:rPr lang="en-US" altLang="el-GR" sz="1050" dirty="0" smtClean="0">
                <a:solidFill>
                  <a:schemeClr val="tx2"/>
                </a:solidFill>
                <a:latin typeface="+mj-lt"/>
              </a:rPr>
              <a:t>POS</a:t>
            </a:r>
            <a:endParaRPr lang="el-GR" altLang="el-GR" sz="1050" dirty="0" smtClean="0">
              <a:solidFill>
                <a:schemeClr val="tx2"/>
              </a:solidFill>
              <a:latin typeface="+mj-lt"/>
            </a:endParaRPr>
          </a:p>
          <a:p>
            <a:pPr eaLnBrk="1" hangingPunct="1">
              <a:spcBef>
                <a:spcPct val="50000"/>
              </a:spcBef>
              <a:buClrTx/>
              <a:buFont typeface="Arial" pitchFamily="34" charset="0"/>
              <a:buChar char="•"/>
            </a:pPr>
            <a:r>
              <a:rPr lang="el-GR" altLang="el-GR" sz="1050" dirty="0" smtClean="0">
                <a:solidFill>
                  <a:schemeClr val="tx2"/>
                </a:solidFill>
                <a:latin typeface="+mj-lt"/>
              </a:rPr>
              <a:t>Επιστροφή κεφαλαίου σύμφωνα με τις ανάγκες </a:t>
            </a:r>
            <a:endParaRPr lang="el-GR" altLang="el-GR" sz="1050" dirty="0">
              <a:solidFill>
                <a:schemeClr val="tx2"/>
              </a:solidFill>
              <a:latin typeface="+mj-lt"/>
            </a:endParaRPr>
          </a:p>
        </p:txBody>
      </p:sp>
      <p:sp>
        <p:nvSpPr>
          <p:cNvPr id="36" name="Text Box 48"/>
          <p:cNvSpPr txBox="1">
            <a:spLocks noChangeArrowheads="1"/>
          </p:cNvSpPr>
          <p:nvPr/>
        </p:nvSpPr>
        <p:spPr bwMode="auto">
          <a:xfrm>
            <a:off x="5220072" y="2852936"/>
            <a:ext cx="2191222" cy="1044000"/>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marL="171450" indent="-171450" eaLnBrk="1" hangingPunct="1">
              <a:spcBef>
                <a:spcPct val="50000"/>
              </a:spcBef>
              <a:buClrTx/>
              <a:buFont typeface="Arial" panose="020B0604020202020204" pitchFamily="34" charset="0"/>
              <a:buChar char="•"/>
            </a:pPr>
            <a:r>
              <a:rPr lang="el-GR" altLang="el-GR" sz="1100" dirty="0" smtClean="0">
                <a:solidFill>
                  <a:schemeClr val="tx2"/>
                </a:solidFill>
                <a:latin typeface="+mj-lt"/>
              </a:rPr>
              <a:t>Μηνιαίες τοκοχρεολυτικές δόσεις</a:t>
            </a:r>
          </a:p>
          <a:p>
            <a:pPr marL="171450" indent="-171450" eaLnBrk="1" hangingPunct="1">
              <a:spcBef>
                <a:spcPct val="50000"/>
              </a:spcBef>
              <a:buClrTx/>
              <a:buFont typeface="Arial" panose="020B0604020202020204" pitchFamily="34" charset="0"/>
              <a:buChar char="•"/>
            </a:pPr>
            <a:r>
              <a:rPr lang="el-GR" altLang="el-GR" sz="1100" dirty="0" smtClean="0">
                <a:solidFill>
                  <a:schemeClr val="tx2"/>
                </a:solidFill>
                <a:latin typeface="+mj-lt"/>
              </a:rPr>
              <a:t>Χρεολυτικό</a:t>
            </a:r>
            <a:endParaRPr lang="el-GR" altLang="el-GR" sz="1100" dirty="0">
              <a:solidFill>
                <a:schemeClr val="tx2"/>
              </a:solidFill>
              <a:latin typeface="+mj-lt"/>
            </a:endParaRPr>
          </a:p>
        </p:txBody>
      </p:sp>
      <p:sp>
        <p:nvSpPr>
          <p:cNvPr id="38" name="Text Box 50"/>
          <p:cNvSpPr txBox="1">
            <a:spLocks noChangeArrowheads="1"/>
          </p:cNvSpPr>
          <p:nvPr/>
        </p:nvSpPr>
        <p:spPr bwMode="auto">
          <a:xfrm>
            <a:off x="2123094" y="5517232"/>
            <a:ext cx="2664930" cy="680849"/>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defTabSz="914400" eaLnBrk="1" hangingPunct="1">
              <a:spcBef>
                <a:spcPct val="20000"/>
              </a:spcBef>
              <a:buFont typeface="Arial" pitchFamily="34" charset="0"/>
              <a:buChar char="•"/>
            </a:pPr>
            <a:r>
              <a:rPr lang="el-GR" altLang="el-GR" sz="1100" dirty="0" smtClean="0">
                <a:solidFill>
                  <a:schemeClr val="tx2"/>
                </a:solidFill>
                <a:latin typeface="+mj-lt"/>
              </a:rPr>
              <a:t>ΒΕΧ +</a:t>
            </a:r>
            <a:r>
              <a:rPr lang="en-US" altLang="el-GR" sz="1100" dirty="0" smtClean="0">
                <a:solidFill>
                  <a:schemeClr val="tx2"/>
                </a:solidFill>
                <a:latin typeface="+mj-lt"/>
              </a:rPr>
              <a:t>spread 0%-3% </a:t>
            </a:r>
            <a:r>
              <a:rPr lang="en-US" altLang="el-GR" sz="1100" b="1" i="1" dirty="0" smtClean="0">
                <a:solidFill>
                  <a:schemeClr val="tx2"/>
                </a:solidFill>
                <a:latin typeface="+mj-lt"/>
              </a:rPr>
              <a:t>(-1% </a:t>
            </a:r>
            <a:r>
              <a:rPr lang="el-GR" altLang="el-GR" sz="1100" b="1" i="1" dirty="0" smtClean="0">
                <a:solidFill>
                  <a:schemeClr val="tx2"/>
                </a:solidFill>
                <a:latin typeface="+mj-lt"/>
              </a:rPr>
              <a:t>και 1% για </a:t>
            </a:r>
            <a:r>
              <a:rPr lang="en-US" altLang="el-GR" sz="1100" b="1" i="1" dirty="0" smtClean="0">
                <a:solidFill>
                  <a:schemeClr val="tx2"/>
                </a:solidFill>
                <a:latin typeface="+mj-lt"/>
              </a:rPr>
              <a:t>POS)</a:t>
            </a:r>
            <a:endParaRPr lang="el-GR" altLang="el-GR" sz="1100" b="1" i="1" dirty="0" smtClean="0">
              <a:solidFill>
                <a:schemeClr val="tx2"/>
              </a:solidFill>
              <a:latin typeface="+mj-lt"/>
            </a:endParaRPr>
          </a:p>
          <a:p>
            <a:pPr lvl="0" defTabSz="914400" eaLnBrk="1" hangingPunct="1">
              <a:spcBef>
                <a:spcPct val="20000"/>
              </a:spcBef>
              <a:buFont typeface="Arial" pitchFamily="34" charset="0"/>
              <a:buChar char="•"/>
            </a:pPr>
            <a:r>
              <a:rPr lang="el-GR" altLang="el-GR" sz="1100" dirty="0" smtClean="0">
                <a:solidFill>
                  <a:schemeClr val="tx2"/>
                </a:solidFill>
                <a:latin typeface="+mj-lt"/>
              </a:rPr>
              <a:t>ΠΕΧ +</a:t>
            </a:r>
            <a:r>
              <a:rPr lang="en-US" altLang="el-GR" sz="1100" dirty="0" smtClean="0">
                <a:solidFill>
                  <a:schemeClr val="tx2"/>
                </a:solidFill>
                <a:latin typeface="+mj-lt"/>
              </a:rPr>
              <a:t>spread</a:t>
            </a:r>
            <a:r>
              <a:rPr lang="el-GR" altLang="el-GR" sz="1100" dirty="0" smtClean="0">
                <a:solidFill>
                  <a:schemeClr val="tx2"/>
                </a:solidFill>
                <a:latin typeface="+mj-lt"/>
              </a:rPr>
              <a:t> 0% - 2%</a:t>
            </a:r>
          </a:p>
          <a:p>
            <a:pPr lvl="0" defTabSz="914400" eaLnBrk="1" hangingPunct="1">
              <a:spcBef>
                <a:spcPct val="20000"/>
              </a:spcBef>
              <a:buFont typeface="Arial" pitchFamily="34" charset="0"/>
              <a:buChar char="•"/>
            </a:pPr>
            <a:r>
              <a:rPr lang="en-US" altLang="el-GR" sz="1100" dirty="0" smtClean="0">
                <a:solidFill>
                  <a:schemeClr val="tx2"/>
                </a:solidFill>
                <a:latin typeface="+mj-lt"/>
              </a:rPr>
              <a:t>Euribor</a:t>
            </a:r>
            <a:r>
              <a:rPr lang="el-GR" altLang="el-GR" sz="1100" dirty="0" smtClean="0">
                <a:solidFill>
                  <a:schemeClr val="tx2"/>
                </a:solidFill>
                <a:latin typeface="+mj-lt"/>
              </a:rPr>
              <a:t> +</a:t>
            </a:r>
            <a:r>
              <a:rPr lang="en-US" altLang="el-GR" sz="1100" dirty="0" smtClean="0">
                <a:solidFill>
                  <a:schemeClr val="tx2"/>
                </a:solidFill>
                <a:latin typeface="+mj-lt"/>
              </a:rPr>
              <a:t> min spread  4%</a:t>
            </a:r>
            <a:endParaRPr lang="el-GR" altLang="el-GR" sz="1100" dirty="0">
              <a:latin typeface="+mj-lt"/>
            </a:endParaRPr>
          </a:p>
        </p:txBody>
      </p:sp>
      <p:sp>
        <p:nvSpPr>
          <p:cNvPr id="39" name="Text Box 50"/>
          <p:cNvSpPr txBox="1">
            <a:spLocks noChangeArrowheads="1"/>
          </p:cNvSpPr>
          <p:nvPr/>
        </p:nvSpPr>
        <p:spPr bwMode="auto">
          <a:xfrm>
            <a:off x="5160317" y="5589240"/>
            <a:ext cx="2204455" cy="680849"/>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defTabSz="914400" eaLnBrk="1" hangingPunct="1">
              <a:spcBef>
                <a:spcPct val="20000"/>
              </a:spcBef>
              <a:buFont typeface="Arial" pitchFamily="34" charset="0"/>
              <a:buChar char="•"/>
            </a:pPr>
            <a:r>
              <a:rPr lang="el-GR" altLang="el-GR" sz="1100" dirty="0" smtClean="0">
                <a:solidFill>
                  <a:schemeClr val="tx2"/>
                </a:solidFill>
                <a:latin typeface="+mj-lt"/>
              </a:rPr>
              <a:t>ΒΕΧ +</a:t>
            </a:r>
            <a:r>
              <a:rPr lang="en-US" altLang="el-GR" sz="1100" dirty="0" smtClean="0">
                <a:solidFill>
                  <a:schemeClr val="tx2"/>
                </a:solidFill>
                <a:latin typeface="+mj-lt"/>
              </a:rPr>
              <a:t>spread 0%-3%</a:t>
            </a:r>
            <a:endParaRPr lang="el-GR" altLang="el-GR" sz="1100" dirty="0" smtClean="0">
              <a:solidFill>
                <a:schemeClr val="tx2"/>
              </a:solidFill>
              <a:latin typeface="+mj-lt"/>
            </a:endParaRPr>
          </a:p>
          <a:p>
            <a:pPr lvl="0" defTabSz="914400" eaLnBrk="1" hangingPunct="1">
              <a:spcBef>
                <a:spcPct val="20000"/>
              </a:spcBef>
              <a:buFont typeface="Arial" pitchFamily="34" charset="0"/>
              <a:buChar char="•"/>
            </a:pPr>
            <a:r>
              <a:rPr lang="el-GR" altLang="el-GR" sz="1100" dirty="0" smtClean="0">
                <a:solidFill>
                  <a:schemeClr val="tx2"/>
                </a:solidFill>
                <a:latin typeface="+mj-lt"/>
              </a:rPr>
              <a:t>ΠΕΧ +</a:t>
            </a:r>
            <a:r>
              <a:rPr lang="en-US" altLang="el-GR" sz="1100" dirty="0" smtClean="0">
                <a:solidFill>
                  <a:schemeClr val="tx2"/>
                </a:solidFill>
                <a:latin typeface="+mj-lt"/>
              </a:rPr>
              <a:t>spread</a:t>
            </a:r>
            <a:r>
              <a:rPr lang="el-GR" altLang="el-GR" sz="1100" dirty="0" smtClean="0">
                <a:solidFill>
                  <a:schemeClr val="tx2"/>
                </a:solidFill>
                <a:latin typeface="+mj-lt"/>
              </a:rPr>
              <a:t> 0% - </a:t>
            </a:r>
            <a:r>
              <a:rPr lang="en-US" altLang="el-GR" sz="1100" dirty="0" smtClean="0">
                <a:solidFill>
                  <a:schemeClr val="tx2"/>
                </a:solidFill>
                <a:latin typeface="+mj-lt"/>
              </a:rPr>
              <a:t>1</a:t>
            </a:r>
            <a:r>
              <a:rPr lang="el-GR" altLang="el-GR" sz="1100" dirty="0" smtClean="0">
                <a:solidFill>
                  <a:schemeClr val="tx2"/>
                </a:solidFill>
                <a:latin typeface="+mj-lt"/>
              </a:rPr>
              <a:t>%</a:t>
            </a:r>
          </a:p>
          <a:p>
            <a:pPr lvl="0" defTabSz="914400" eaLnBrk="1" hangingPunct="1">
              <a:spcBef>
                <a:spcPct val="20000"/>
              </a:spcBef>
              <a:buFont typeface="Arial" pitchFamily="34" charset="0"/>
              <a:buChar char="•"/>
            </a:pPr>
            <a:r>
              <a:rPr lang="en-US" altLang="el-GR" sz="1100" dirty="0" smtClean="0">
                <a:solidFill>
                  <a:schemeClr val="tx2"/>
                </a:solidFill>
                <a:latin typeface="+mj-lt"/>
              </a:rPr>
              <a:t>Euribor</a:t>
            </a:r>
            <a:r>
              <a:rPr lang="el-GR" altLang="el-GR" sz="1100" dirty="0" smtClean="0">
                <a:solidFill>
                  <a:schemeClr val="tx2"/>
                </a:solidFill>
                <a:latin typeface="+mj-lt"/>
              </a:rPr>
              <a:t> +</a:t>
            </a:r>
            <a:r>
              <a:rPr lang="en-US" altLang="el-GR" sz="1100" dirty="0" smtClean="0">
                <a:solidFill>
                  <a:schemeClr val="tx2"/>
                </a:solidFill>
                <a:latin typeface="+mj-lt"/>
              </a:rPr>
              <a:t> min spread  3.50%</a:t>
            </a:r>
            <a:endParaRPr lang="el-GR" altLang="el-GR" sz="1100" dirty="0">
              <a:latin typeface="+mj-lt"/>
            </a:endParaRPr>
          </a:p>
        </p:txBody>
      </p:sp>
      <p:sp>
        <p:nvSpPr>
          <p:cNvPr id="50" name="Text Box 48"/>
          <p:cNvSpPr txBox="1">
            <a:spLocks noChangeArrowheads="1"/>
          </p:cNvSpPr>
          <p:nvPr/>
        </p:nvSpPr>
        <p:spPr bwMode="auto">
          <a:xfrm>
            <a:off x="5203917" y="2132920"/>
            <a:ext cx="2197511" cy="576000"/>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defTabSz="914400" eaLnBrk="1" hangingPunct="1">
              <a:spcBef>
                <a:spcPct val="20000"/>
              </a:spcBef>
              <a:defRPr/>
            </a:pPr>
            <a:r>
              <a:rPr lang="el-GR" altLang="el-GR" sz="1100" dirty="0">
                <a:solidFill>
                  <a:srgbClr val="1F497D"/>
                </a:solidFill>
                <a:latin typeface="Calibri"/>
                <a:ea typeface="+mn-ea"/>
              </a:rPr>
              <a:t>Από 15.000 αλλά  με δυνατότητα και για μικρότερα ποσά</a:t>
            </a:r>
          </a:p>
        </p:txBody>
      </p:sp>
      <p:sp>
        <p:nvSpPr>
          <p:cNvPr id="55" name="Text Box 19"/>
          <p:cNvSpPr txBox="1">
            <a:spLocks noChangeArrowheads="1"/>
          </p:cNvSpPr>
          <p:nvPr/>
        </p:nvSpPr>
        <p:spPr bwMode="auto">
          <a:xfrm>
            <a:off x="2095866" y="2167790"/>
            <a:ext cx="2692158" cy="613138"/>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fontAlgn="base">
              <a:spcBef>
                <a:spcPct val="20000"/>
              </a:spcBef>
              <a:spcAft>
                <a:spcPct val="0"/>
              </a:spcAft>
            </a:pPr>
            <a:r>
              <a:rPr lang="el-GR" altLang="el-GR" sz="1100" dirty="0">
                <a:solidFill>
                  <a:schemeClr val="tx2"/>
                </a:solidFill>
                <a:latin typeface="+mn-lt"/>
              </a:rPr>
              <a:t>Από 15.000 αλλά  με δυνατότητα και για μικρότερα ποσά</a:t>
            </a:r>
            <a:r>
              <a:rPr lang="en-US" altLang="el-GR" sz="1100" dirty="0">
                <a:solidFill>
                  <a:schemeClr val="tx2"/>
                </a:solidFill>
                <a:latin typeface="+mn-lt"/>
              </a:rPr>
              <a:t> </a:t>
            </a:r>
            <a:r>
              <a:rPr lang="en-US" altLang="el-GR" sz="1100" b="1" i="1" dirty="0">
                <a:solidFill>
                  <a:schemeClr val="tx2"/>
                </a:solidFill>
                <a:latin typeface="+mn-lt"/>
              </a:rPr>
              <a:t>(4.000 </a:t>
            </a:r>
            <a:r>
              <a:rPr lang="el-GR" altLang="el-GR" sz="1100" b="1" i="1" dirty="0">
                <a:solidFill>
                  <a:schemeClr val="tx2"/>
                </a:solidFill>
                <a:latin typeface="+mn-lt"/>
              </a:rPr>
              <a:t>για </a:t>
            </a:r>
            <a:r>
              <a:rPr lang="el-GR" altLang="el-GR" sz="1100" b="1" i="1" dirty="0" smtClean="0">
                <a:solidFill>
                  <a:schemeClr val="tx2"/>
                </a:solidFill>
                <a:latin typeface="+mn-lt"/>
              </a:rPr>
              <a:t>Πειραιώς </a:t>
            </a:r>
            <a:r>
              <a:rPr lang="el-GR" altLang="el-GR" sz="1100" b="1" i="1" dirty="0" err="1">
                <a:solidFill>
                  <a:schemeClr val="tx2"/>
                </a:solidFill>
                <a:latin typeface="+mn-lt"/>
              </a:rPr>
              <a:t>Επιχειρείν</a:t>
            </a:r>
            <a:r>
              <a:rPr lang="el-GR" altLang="el-GR" sz="1100" b="1" i="1" dirty="0">
                <a:solidFill>
                  <a:schemeClr val="tx2"/>
                </a:solidFill>
                <a:latin typeface="+mn-lt"/>
              </a:rPr>
              <a:t> Ανοιχτό </a:t>
            </a:r>
            <a:r>
              <a:rPr lang="en-US" altLang="el-GR" sz="1100" b="1" i="1" dirty="0">
                <a:solidFill>
                  <a:schemeClr val="tx2"/>
                </a:solidFill>
                <a:latin typeface="+mn-lt"/>
              </a:rPr>
              <a:t>POS</a:t>
            </a:r>
            <a:r>
              <a:rPr lang="el-GR" altLang="el-GR" sz="1100" b="1" i="1" dirty="0">
                <a:solidFill>
                  <a:schemeClr val="tx2"/>
                </a:solidFill>
                <a:latin typeface="+mn-lt"/>
              </a:rPr>
              <a:t>)</a:t>
            </a:r>
          </a:p>
        </p:txBody>
      </p:sp>
      <p:sp>
        <p:nvSpPr>
          <p:cNvPr id="5" name="Slide Number Placeholder 4"/>
          <p:cNvSpPr>
            <a:spLocks noGrp="1"/>
          </p:cNvSpPr>
          <p:nvPr>
            <p:ph type="sldNum" sz="quarter" idx="12"/>
          </p:nvPr>
        </p:nvSpPr>
        <p:spPr/>
        <p:txBody>
          <a:bodyPr/>
          <a:lstStyle/>
          <a:p>
            <a:fld id="{EAB54840-3CCE-4CAC-B1D1-A4AC2E3B156D}" type="slidenum">
              <a:rPr lang="el-GR" smtClean="0"/>
              <a:pPr/>
              <a:t>85</a:t>
            </a:fld>
            <a:endParaRPr lang="el-GR" dirty="0"/>
          </a:p>
        </p:txBody>
      </p:sp>
    </p:spTree>
    <p:extLst>
      <p:ext uri="{BB962C8B-B14F-4D97-AF65-F5344CB8AC3E}">
        <p14:creationId xmlns:p14="http://schemas.microsoft.com/office/powerpoint/2010/main" val="25321237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err="1" smtClean="0">
                <a:solidFill>
                  <a:schemeClr val="bg1"/>
                </a:solidFill>
                <a:effectLst>
                  <a:outerShdw blurRad="38100" dist="38100" dir="2700000" algn="tl">
                    <a:srgbClr val="000000">
                      <a:alpha val="43137"/>
                    </a:srgbClr>
                  </a:outerShdw>
                </a:effectLst>
              </a:rPr>
              <a:t>Χορηγητικά</a:t>
            </a:r>
            <a:r>
              <a:rPr lang="el-GR" b="1" dirty="0" smtClean="0">
                <a:solidFill>
                  <a:schemeClr val="bg1"/>
                </a:solidFill>
                <a:effectLst>
                  <a:outerShdw blurRad="38100" dist="38100" dir="2700000" algn="tl">
                    <a:srgbClr val="000000">
                      <a:alpha val="43137"/>
                    </a:srgbClr>
                  </a:outerShdw>
                </a:effectLst>
              </a:rPr>
              <a:t> προϊόντα – Κεφάλαια κίνησης</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sp>
        <p:nvSpPr>
          <p:cNvPr id="14" name="Rectangle 4"/>
          <p:cNvSpPr>
            <a:spLocks noChangeArrowheads="1"/>
          </p:cNvSpPr>
          <p:nvPr/>
        </p:nvSpPr>
        <p:spPr bwMode="auto">
          <a:xfrm>
            <a:off x="5220072" y="851535"/>
            <a:ext cx="2376264" cy="320750"/>
          </a:xfrm>
          <a:prstGeom prst="rect">
            <a:avLst/>
          </a:prstGeom>
          <a:solidFill>
            <a:schemeClr val="accent1">
              <a:lumMod val="75000"/>
            </a:schemeClr>
          </a:solidFill>
          <a:extLst/>
        </p:spPr>
        <p:style>
          <a:lnRef idx="0">
            <a:schemeClr val="accent5"/>
          </a:lnRef>
          <a:fillRef idx="3">
            <a:schemeClr val="accent5"/>
          </a:fillRef>
          <a:effectRef idx="3">
            <a:schemeClr val="accent5"/>
          </a:effectRef>
          <a:fontRef idx="minor">
            <a:schemeClr val="lt1"/>
          </a:fontRef>
        </p:style>
        <p:txBody>
          <a:bodyPr wrap="square" lIns="104287" tIns="52144" rIns="104287" bIns="52144" rtlCol="0">
            <a:spAutoFit/>
          </a:bodyPr>
          <a:lstStyle/>
          <a:p>
            <a:pPr algn="ctr">
              <a:buClrTx/>
              <a:buFontTx/>
              <a:buNone/>
              <a:defRPr/>
            </a:pPr>
            <a:r>
              <a:rPr lang="el-GR" altLang="el-GR" sz="1400" b="1" dirty="0">
                <a:solidFill>
                  <a:schemeClr val="bg1"/>
                </a:solidFill>
              </a:rPr>
              <a:t>Αναπτυξιακό Κ/Κ</a:t>
            </a:r>
          </a:p>
        </p:txBody>
      </p:sp>
      <p:sp>
        <p:nvSpPr>
          <p:cNvPr id="15" name="Text Box 7"/>
          <p:cNvSpPr txBox="1">
            <a:spLocks noChangeArrowheads="1"/>
          </p:cNvSpPr>
          <p:nvPr/>
        </p:nvSpPr>
        <p:spPr bwMode="auto">
          <a:xfrm>
            <a:off x="892932" y="1271120"/>
            <a:ext cx="873409" cy="190978"/>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Δικαιούχοι</a:t>
            </a:r>
          </a:p>
        </p:txBody>
      </p:sp>
      <p:sp>
        <p:nvSpPr>
          <p:cNvPr id="16" name="Text Box 8"/>
          <p:cNvSpPr txBox="1">
            <a:spLocks noChangeArrowheads="1"/>
          </p:cNvSpPr>
          <p:nvPr/>
        </p:nvSpPr>
        <p:spPr bwMode="auto">
          <a:xfrm>
            <a:off x="734122" y="1700808"/>
            <a:ext cx="918772" cy="36933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Μορφές </a:t>
            </a:r>
            <a:r>
              <a:rPr lang="el-GR" altLang="el-GR" sz="1200" b="1" dirty="0" smtClean="0">
                <a:solidFill>
                  <a:schemeClr val="tx2"/>
                </a:solidFill>
                <a:latin typeface="+mn-lt"/>
              </a:rPr>
              <a:t>Λογαριασμών</a:t>
            </a:r>
            <a:endParaRPr lang="el-GR" altLang="el-GR" sz="1200" b="1" dirty="0">
              <a:solidFill>
                <a:schemeClr val="tx2"/>
              </a:solidFill>
              <a:latin typeface="+mn-lt"/>
            </a:endParaRPr>
          </a:p>
        </p:txBody>
      </p:sp>
      <p:sp>
        <p:nvSpPr>
          <p:cNvPr id="17" name="Text Box 9"/>
          <p:cNvSpPr txBox="1">
            <a:spLocks noChangeArrowheads="1"/>
          </p:cNvSpPr>
          <p:nvPr/>
        </p:nvSpPr>
        <p:spPr bwMode="auto">
          <a:xfrm>
            <a:off x="611559" y="2276872"/>
            <a:ext cx="1106765" cy="36933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smtClean="0">
                <a:solidFill>
                  <a:schemeClr val="tx2"/>
                </a:solidFill>
                <a:latin typeface="+mn-lt"/>
              </a:rPr>
              <a:t>Ύψος Χρηματοδότησης</a:t>
            </a:r>
            <a:endParaRPr lang="el-GR" altLang="el-GR" sz="1200" b="1" dirty="0">
              <a:solidFill>
                <a:schemeClr val="tx2"/>
              </a:solidFill>
              <a:latin typeface="+mn-lt"/>
            </a:endParaRPr>
          </a:p>
        </p:txBody>
      </p:sp>
      <p:sp>
        <p:nvSpPr>
          <p:cNvPr id="18" name="Text Box 10"/>
          <p:cNvSpPr txBox="1">
            <a:spLocks noChangeArrowheads="1"/>
          </p:cNvSpPr>
          <p:nvPr/>
        </p:nvSpPr>
        <p:spPr bwMode="auto">
          <a:xfrm>
            <a:off x="747739" y="4149080"/>
            <a:ext cx="876752" cy="184666"/>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Εξασφάλιση</a:t>
            </a:r>
          </a:p>
        </p:txBody>
      </p:sp>
      <p:sp>
        <p:nvSpPr>
          <p:cNvPr id="19" name="Text Box 13"/>
          <p:cNvSpPr txBox="1">
            <a:spLocks noChangeArrowheads="1"/>
          </p:cNvSpPr>
          <p:nvPr/>
        </p:nvSpPr>
        <p:spPr bwMode="auto">
          <a:xfrm>
            <a:off x="796114" y="5013176"/>
            <a:ext cx="856780" cy="18957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Διάρκεια</a:t>
            </a:r>
          </a:p>
        </p:txBody>
      </p:sp>
      <p:sp>
        <p:nvSpPr>
          <p:cNvPr id="20" name="Text Box 14"/>
          <p:cNvSpPr txBox="1">
            <a:spLocks noChangeArrowheads="1"/>
          </p:cNvSpPr>
          <p:nvPr/>
        </p:nvSpPr>
        <p:spPr bwMode="auto">
          <a:xfrm>
            <a:off x="761568" y="5767716"/>
            <a:ext cx="863879" cy="184666"/>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a:solidFill>
                  <a:schemeClr val="tx2"/>
                </a:solidFill>
                <a:latin typeface="+mn-lt"/>
              </a:rPr>
              <a:t>Επιτόκιο</a:t>
            </a:r>
          </a:p>
        </p:txBody>
      </p:sp>
      <p:sp>
        <p:nvSpPr>
          <p:cNvPr id="21" name="Text Box 15"/>
          <p:cNvSpPr txBox="1">
            <a:spLocks noChangeArrowheads="1"/>
          </p:cNvSpPr>
          <p:nvPr/>
        </p:nvSpPr>
        <p:spPr bwMode="auto">
          <a:xfrm>
            <a:off x="790108" y="6358083"/>
            <a:ext cx="940713" cy="369332"/>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smtClean="0">
                <a:solidFill>
                  <a:schemeClr val="tx2"/>
                </a:solidFill>
                <a:latin typeface="+mn-lt"/>
              </a:rPr>
              <a:t>Ασφαλιστικές Καλύψεις</a:t>
            </a:r>
            <a:endParaRPr lang="el-GR" altLang="el-GR" sz="1200" b="1" dirty="0">
              <a:solidFill>
                <a:schemeClr val="tx2"/>
              </a:solidFill>
              <a:latin typeface="+mn-lt"/>
            </a:endParaRPr>
          </a:p>
        </p:txBody>
      </p:sp>
      <p:sp>
        <p:nvSpPr>
          <p:cNvPr id="22" name="Text Box 16"/>
          <p:cNvSpPr txBox="1">
            <a:spLocks noChangeArrowheads="1"/>
          </p:cNvSpPr>
          <p:nvPr/>
        </p:nvSpPr>
        <p:spPr bwMode="auto">
          <a:xfrm>
            <a:off x="2071670" y="1271120"/>
            <a:ext cx="2711421"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a:solidFill>
                  <a:schemeClr val="tx2"/>
                </a:solidFill>
                <a:latin typeface="+mj-lt"/>
                <a:cs typeface="Aharoni" pitchFamily="2" charset="-79"/>
              </a:rPr>
              <a:t>Φ.Π &amp; Ν.Π.</a:t>
            </a:r>
          </a:p>
        </p:txBody>
      </p:sp>
      <p:sp>
        <p:nvSpPr>
          <p:cNvPr id="23" name="Text Box 17"/>
          <p:cNvSpPr txBox="1">
            <a:spLocks noChangeArrowheads="1"/>
          </p:cNvSpPr>
          <p:nvPr/>
        </p:nvSpPr>
        <p:spPr bwMode="auto">
          <a:xfrm>
            <a:off x="5220072" y="1279016"/>
            <a:ext cx="2376264"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a:solidFill>
                  <a:schemeClr val="tx2"/>
                </a:solidFill>
                <a:latin typeface="+mj-lt"/>
                <a:cs typeface="Aharoni" pitchFamily="2" charset="-79"/>
              </a:rPr>
              <a:t>Φ.Π &amp; Ν.Π.</a:t>
            </a:r>
          </a:p>
        </p:txBody>
      </p:sp>
      <p:sp>
        <p:nvSpPr>
          <p:cNvPr id="24" name="Text Box 19"/>
          <p:cNvSpPr txBox="1">
            <a:spLocks noChangeArrowheads="1"/>
          </p:cNvSpPr>
          <p:nvPr/>
        </p:nvSpPr>
        <p:spPr bwMode="auto">
          <a:xfrm>
            <a:off x="2109480" y="1709908"/>
            <a:ext cx="2692158"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a:solidFill>
                  <a:schemeClr val="tx2"/>
                </a:solidFill>
              </a:rPr>
              <a:t>ΑΑΛ </a:t>
            </a:r>
          </a:p>
        </p:txBody>
      </p:sp>
      <p:sp>
        <p:nvSpPr>
          <p:cNvPr id="25" name="Text Box 20"/>
          <p:cNvSpPr txBox="1">
            <a:spLocks noChangeArrowheads="1"/>
          </p:cNvSpPr>
          <p:nvPr/>
        </p:nvSpPr>
        <p:spPr bwMode="auto">
          <a:xfrm>
            <a:off x="5216927" y="1714256"/>
            <a:ext cx="2379409"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smtClean="0">
                <a:solidFill>
                  <a:schemeClr val="tx2"/>
                </a:solidFill>
                <a:latin typeface="+mj-lt"/>
              </a:rPr>
              <a:t>Τοκοχρεολυτικό</a:t>
            </a:r>
            <a:endParaRPr lang="el-GR" altLang="el-GR" sz="1100" dirty="0">
              <a:solidFill>
                <a:schemeClr val="tx2"/>
              </a:solidFill>
              <a:latin typeface="+mj-lt"/>
            </a:endParaRPr>
          </a:p>
        </p:txBody>
      </p:sp>
      <p:sp>
        <p:nvSpPr>
          <p:cNvPr id="28" name="Text Box 48"/>
          <p:cNvSpPr txBox="1">
            <a:spLocks noChangeArrowheads="1"/>
          </p:cNvSpPr>
          <p:nvPr/>
        </p:nvSpPr>
        <p:spPr bwMode="auto">
          <a:xfrm>
            <a:off x="2095057" y="4005064"/>
            <a:ext cx="2692967" cy="443861"/>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eaLnBrk="1" hangingPunct="1">
              <a:spcBef>
                <a:spcPct val="50000"/>
              </a:spcBef>
              <a:buClrTx/>
            </a:pPr>
            <a:r>
              <a:rPr lang="el-GR" altLang="el-GR" sz="1100" dirty="0">
                <a:solidFill>
                  <a:schemeClr val="tx2"/>
                </a:solidFill>
                <a:latin typeface="+mn-lt"/>
              </a:rPr>
              <a:t>Προσημείωση Αστικού Ακινήτου Επιταγές, Εκχώρηση Τιμολογίων</a:t>
            </a:r>
          </a:p>
        </p:txBody>
      </p:sp>
      <p:sp>
        <p:nvSpPr>
          <p:cNvPr id="29" name="Text Box 49"/>
          <p:cNvSpPr txBox="1">
            <a:spLocks noChangeArrowheads="1"/>
          </p:cNvSpPr>
          <p:nvPr/>
        </p:nvSpPr>
        <p:spPr bwMode="auto">
          <a:xfrm>
            <a:off x="5179042" y="3947026"/>
            <a:ext cx="2417294" cy="850126"/>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52144" rIns="0"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marL="88900" eaLnBrk="1" hangingPunct="1">
              <a:lnSpc>
                <a:spcPct val="110000"/>
              </a:lnSpc>
              <a:spcBef>
                <a:spcPct val="50000"/>
              </a:spcBef>
              <a:buClrTx/>
              <a:buFontTx/>
              <a:buNone/>
            </a:pPr>
            <a:r>
              <a:rPr lang="el-GR" altLang="el-GR" sz="1100" dirty="0">
                <a:solidFill>
                  <a:schemeClr val="tx2"/>
                </a:solidFill>
                <a:latin typeface="+mn-lt"/>
              </a:rPr>
              <a:t>Προσημείωση</a:t>
            </a:r>
            <a:r>
              <a:rPr lang="en-US" altLang="el-GR" sz="1100" dirty="0">
                <a:solidFill>
                  <a:schemeClr val="tx2"/>
                </a:solidFill>
                <a:latin typeface="+mn-lt"/>
              </a:rPr>
              <a:t> </a:t>
            </a:r>
            <a:r>
              <a:rPr lang="el-GR" altLang="el-GR" sz="1100" dirty="0">
                <a:solidFill>
                  <a:schemeClr val="tx2"/>
                </a:solidFill>
                <a:latin typeface="+mn-lt"/>
              </a:rPr>
              <a:t>Ακινήτου, Μετοχές, Αμοιβαία Κεφάλαια, Καταθέσεις, Προσωπικές Εγγυήσεις, </a:t>
            </a:r>
            <a:r>
              <a:rPr lang="el-GR" sz="1100" dirty="0">
                <a:solidFill>
                  <a:schemeClr val="tx2"/>
                </a:solidFill>
                <a:latin typeface="+mn-lt"/>
              </a:rPr>
              <a:t>Εκχώρηση επιχορήγησης</a:t>
            </a:r>
            <a:endParaRPr lang="el-GR" altLang="el-GR" sz="1100" dirty="0">
              <a:solidFill>
                <a:schemeClr val="tx2"/>
              </a:solidFill>
              <a:latin typeface="+mn-lt"/>
            </a:endParaRPr>
          </a:p>
        </p:txBody>
      </p:sp>
      <p:sp>
        <p:nvSpPr>
          <p:cNvPr id="30" name="Text Box 50"/>
          <p:cNvSpPr txBox="1">
            <a:spLocks noChangeArrowheads="1"/>
          </p:cNvSpPr>
          <p:nvPr/>
        </p:nvSpPr>
        <p:spPr bwMode="auto">
          <a:xfrm>
            <a:off x="2105696" y="4941168"/>
            <a:ext cx="2682328" cy="443861"/>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eaLnBrk="1" hangingPunct="1">
              <a:spcBef>
                <a:spcPct val="50000"/>
              </a:spcBef>
            </a:pPr>
            <a:r>
              <a:rPr lang="el-GR" altLang="el-GR" sz="1100" dirty="0" err="1">
                <a:solidFill>
                  <a:schemeClr val="tx2"/>
                </a:solidFill>
                <a:latin typeface="+mn-lt"/>
              </a:rPr>
              <a:t>Χρημ</a:t>
            </a:r>
            <a:r>
              <a:rPr lang="el-GR" altLang="el-GR" sz="1100" dirty="0">
                <a:solidFill>
                  <a:schemeClr val="tx2"/>
                </a:solidFill>
                <a:latin typeface="+mn-lt"/>
              </a:rPr>
              <a:t>/ση βάση Υ/Ε για ανακύκλωση Κεφαλαίου </a:t>
            </a:r>
          </a:p>
        </p:txBody>
      </p:sp>
      <p:sp>
        <p:nvSpPr>
          <p:cNvPr id="32" name="Text Box 52"/>
          <p:cNvSpPr txBox="1">
            <a:spLocks noChangeArrowheads="1"/>
          </p:cNvSpPr>
          <p:nvPr/>
        </p:nvSpPr>
        <p:spPr bwMode="auto">
          <a:xfrm>
            <a:off x="5179042" y="4941168"/>
            <a:ext cx="2417294" cy="291511"/>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eaLnBrk="1" hangingPunct="1">
              <a:lnSpc>
                <a:spcPct val="110000"/>
              </a:lnSpc>
              <a:spcBef>
                <a:spcPct val="50000"/>
              </a:spcBef>
            </a:pPr>
            <a:r>
              <a:rPr lang="el-GR" sz="1100" dirty="0">
                <a:solidFill>
                  <a:schemeClr val="tx2"/>
                </a:solidFill>
                <a:latin typeface="+mn-lt"/>
              </a:rPr>
              <a:t>Έως 3 έτη με 12μηνη ανανέωση</a:t>
            </a:r>
          </a:p>
        </p:txBody>
      </p:sp>
      <p:sp>
        <p:nvSpPr>
          <p:cNvPr id="33" name="Text Box 53"/>
          <p:cNvSpPr txBox="1">
            <a:spLocks noChangeArrowheads="1"/>
          </p:cNvSpPr>
          <p:nvPr/>
        </p:nvSpPr>
        <p:spPr bwMode="auto">
          <a:xfrm rot="10800000" flipV="1">
            <a:off x="2123094" y="6320818"/>
            <a:ext cx="5473242" cy="443861"/>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ctr" eaLnBrk="1" hangingPunct="1">
              <a:spcBef>
                <a:spcPct val="50000"/>
              </a:spcBef>
              <a:buClrTx/>
              <a:buFontTx/>
              <a:buNone/>
            </a:pPr>
            <a:r>
              <a:rPr lang="el-GR" altLang="el-GR" sz="1100" dirty="0" smtClean="0">
                <a:solidFill>
                  <a:schemeClr val="tx2"/>
                </a:solidFill>
                <a:latin typeface="+mj-lt"/>
              </a:rPr>
              <a:t>Προαιρετική ασφάλεια Ζωής/ΜΟΑ (προϊόντα </a:t>
            </a:r>
            <a:r>
              <a:rPr lang="en-US" altLang="el-GR" sz="1100" dirty="0" smtClean="0">
                <a:solidFill>
                  <a:schemeClr val="tx2"/>
                </a:solidFill>
                <a:latin typeface="+mj-lt"/>
              </a:rPr>
              <a:t>ING</a:t>
            </a:r>
            <a:r>
              <a:rPr lang="el-GR" altLang="el-GR" sz="1100" dirty="0" smtClean="0">
                <a:solidFill>
                  <a:schemeClr val="tx2"/>
                </a:solidFill>
                <a:latin typeface="+mj-lt"/>
              </a:rPr>
              <a:t> υποχρεωτική) και υποχρεωτική ασφάλιση ακινήτου σε περίπτωση εμπράγματης εξασφάλισης</a:t>
            </a:r>
            <a:endParaRPr lang="el-GR" altLang="el-GR" sz="1100" dirty="0">
              <a:solidFill>
                <a:schemeClr val="tx2"/>
              </a:solidFill>
              <a:latin typeface="+mj-lt"/>
            </a:endParaRPr>
          </a:p>
        </p:txBody>
      </p:sp>
      <p:sp>
        <p:nvSpPr>
          <p:cNvPr id="34" name="Text Box 9"/>
          <p:cNvSpPr txBox="1">
            <a:spLocks noChangeArrowheads="1"/>
          </p:cNvSpPr>
          <p:nvPr/>
        </p:nvSpPr>
        <p:spPr bwMode="auto">
          <a:xfrm>
            <a:off x="760612" y="3125577"/>
            <a:ext cx="917246" cy="184666"/>
          </a:xfrm>
          <a:prstGeom prst="rect">
            <a:avLst/>
          </a:prstGeom>
          <a:noFill/>
          <a:ln>
            <a:noFill/>
          </a:ln>
          <a:effectLs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algn="r" eaLnBrk="1" hangingPunct="1">
              <a:spcBef>
                <a:spcPct val="50000"/>
              </a:spcBef>
              <a:buClrTx/>
              <a:buFontTx/>
              <a:buNone/>
            </a:pPr>
            <a:r>
              <a:rPr lang="el-GR" altLang="el-GR" sz="1200" b="1" dirty="0" smtClean="0">
                <a:solidFill>
                  <a:schemeClr val="tx2"/>
                </a:solidFill>
                <a:latin typeface="+mn-lt"/>
              </a:rPr>
              <a:t>Αποπληρωμή</a:t>
            </a:r>
            <a:endParaRPr lang="el-GR" altLang="el-GR" sz="1200" b="1" dirty="0">
              <a:solidFill>
                <a:schemeClr val="tx2"/>
              </a:solidFill>
              <a:latin typeface="+mn-lt"/>
            </a:endParaRPr>
          </a:p>
        </p:txBody>
      </p:sp>
      <p:sp>
        <p:nvSpPr>
          <p:cNvPr id="35" name="Text Box 48"/>
          <p:cNvSpPr txBox="1">
            <a:spLocks noChangeArrowheads="1"/>
          </p:cNvSpPr>
          <p:nvPr/>
        </p:nvSpPr>
        <p:spPr bwMode="auto">
          <a:xfrm>
            <a:off x="2086626" y="2953660"/>
            <a:ext cx="2686833" cy="528499"/>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marL="171450" indent="-171450" eaLnBrk="1" hangingPunct="1">
              <a:spcBef>
                <a:spcPct val="50000"/>
              </a:spcBef>
              <a:buClrTx/>
              <a:buFont typeface="Arial" panose="020B0604020202020204" pitchFamily="34" charset="0"/>
              <a:buChar char="•"/>
            </a:pPr>
            <a:r>
              <a:rPr lang="el-GR" altLang="el-GR" sz="1100" dirty="0" smtClean="0">
                <a:solidFill>
                  <a:schemeClr val="tx2"/>
                </a:solidFill>
                <a:latin typeface="+mn-lt"/>
              </a:rPr>
              <a:t> </a:t>
            </a:r>
            <a:r>
              <a:rPr lang="el-GR" altLang="el-GR" sz="1100" dirty="0">
                <a:solidFill>
                  <a:schemeClr val="tx2"/>
                </a:solidFill>
                <a:latin typeface="+mn-lt"/>
              </a:rPr>
              <a:t>Καταβολή τόκων κάθε 3μηνο</a:t>
            </a:r>
          </a:p>
          <a:p>
            <a:pPr marL="171450" indent="-171450" eaLnBrk="1" hangingPunct="1">
              <a:spcBef>
                <a:spcPct val="50000"/>
              </a:spcBef>
              <a:buClrTx/>
              <a:buFont typeface="Arial" panose="020B0604020202020204" pitchFamily="34" charset="0"/>
              <a:buChar char="•"/>
            </a:pPr>
            <a:r>
              <a:rPr lang="el-GR" altLang="el-GR" sz="1100" dirty="0">
                <a:solidFill>
                  <a:schemeClr val="tx2"/>
                </a:solidFill>
                <a:latin typeface="+mn-lt"/>
              </a:rPr>
              <a:t>Ανακύκλωση κεφαλαίου βάση έγκρισης</a:t>
            </a:r>
          </a:p>
        </p:txBody>
      </p:sp>
      <p:sp>
        <p:nvSpPr>
          <p:cNvPr id="36" name="Text Box 48"/>
          <p:cNvSpPr txBox="1">
            <a:spLocks noChangeArrowheads="1"/>
          </p:cNvSpPr>
          <p:nvPr/>
        </p:nvSpPr>
        <p:spPr bwMode="auto">
          <a:xfrm>
            <a:off x="5220072" y="2959878"/>
            <a:ext cx="2376264" cy="613138"/>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eaLnBrk="1" hangingPunct="1">
              <a:spcBef>
                <a:spcPct val="50000"/>
              </a:spcBef>
              <a:buClrTx/>
              <a:buFontTx/>
              <a:buNone/>
            </a:pPr>
            <a:r>
              <a:rPr lang="el-GR" altLang="el-GR" sz="1100" dirty="0">
                <a:solidFill>
                  <a:schemeClr val="tx2"/>
                </a:solidFill>
                <a:latin typeface="+mn-lt"/>
              </a:rPr>
              <a:t>Με μηνιαίες/τριμηνιαίες</a:t>
            </a:r>
            <a:r>
              <a:rPr lang="en-US" altLang="el-GR" sz="1100" dirty="0">
                <a:solidFill>
                  <a:schemeClr val="tx2"/>
                </a:solidFill>
                <a:latin typeface="+mn-lt"/>
              </a:rPr>
              <a:t> </a:t>
            </a:r>
            <a:r>
              <a:rPr lang="el-GR" altLang="el-GR" sz="1100" dirty="0" smtClean="0">
                <a:solidFill>
                  <a:schemeClr val="tx2"/>
                </a:solidFill>
                <a:latin typeface="+mn-lt"/>
              </a:rPr>
              <a:t>τοκοχρεολυτικές </a:t>
            </a:r>
            <a:r>
              <a:rPr lang="el-GR" altLang="el-GR" sz="1100" dirty="0">
                <a:solidFill>
                  <a:schemeClr val="tx2"/>
                </a:solidFill>
                <a:latin typeface="+mn-lt"/>
              </a:rPr>
              <a:t>ή</a:t>
            </a:r>
            <a:r>
              <a:rPr lang="en-US" altLang="el-GR" sz="1100" dirty="0">
                <a:solidFill>
                  <a:schemeClr val="tx2"/>
                </a:solidFill>
                <a:latin typeface="+mn-lt"/>
              </a:rPr>
              <a:t> </a:t>
            </a:r>
            <a:r>
              <a:rPr lang="el-GR" altLang="el-GR" sz="1100" dirty="0">
                <a:solidFill>
                  <a:schemeClr val="tx2"/>
                </a:solidFill>
                <a:latin typeface="+mn-lt"/>
              </a:rPr>
              <a:t>χρεολυτικές δόσεις</a:t>
            </a:r>
          </a:p>
        </p:txBody>
      </p:sp>
      <p:sp>
        <p:nvSpPr>
          <p:cNvPr id="38" name="Text Box 50"/>
          <p:cNvSpPr txBox="1">
            <a:spLocks noChangeArrowheads="1"/>
          </p:cNvSpPr>
          <p:nvPr/>
        </p:nvSpPr>
        <p:spPr bwMode="auto">
          <a:xfrm>
            <a:off x="2123094" y="5517232"/>
            <a:ext cx="2664930" cy="680849"/>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eaLnBrk="1" hangingPunct="1">
              <a:spcBef>
                <a:spcPct val="20000"/>
              </a:spcBef>
              <a:buFont typeface="Arial" pitchFamily="34" charset="0"/>
              <a:buChar char="•"/>
            </a:pPr>
            <a:r>
              <a:rPr lang="el-GR" altLang="el-GR" sz="1100" dirty="0">
                <a:solidFill>
                  <a:schemeClr val="tx2"/>
                </a:solidFill>
                <a:latin typeface="+mn-lt"/>
              </a:rPr>
              <a:t>ΒΕΧ +</a:t>
            </a:r>
            <a:r>
              <a:rPr lang="en-US" altLang="el-GR" sz="1100" dirty="0">
                <a:solidFill>
                  <a:schemeClr val="tx2"/>
                </a:solidFill>
                <a:latin typeface="+mn-lt"/>
              </a:rPr>
              <a:t>spread 0%-3%</a:t>
            </a:r>
            <a:endParaRPr lang="el-GR" altLang="el-GR" sz="1100" dirty="0">
              <a:solidFill>
                <a:schemeClr val="tx2"/>
              </a:solidFill>
              <a:latin typeface="+mn-lt"/>
            </a:endParaRPr>
          </a:p>
          <a:p>
            <a:pPr lvl="0" eaLnBrk="1" hangingPunct="1">
              <a:spcBef>
                <a:spcPct val="20000"/>
              </a:spcBef>
              <a:buFont typeface="Arial" pitchFamily="34" charset="0"/>
              <a:buChar char="•"/>
            </a:pPr>
            <a:r>
              <a:rPr lang="el-GR" altLang="el-GR" sz="1100" dirty="0">
                <a:solidFill>
                  <a:schemeClr val="tx2"/>
                </a:solidFill>
                <a:latin typeface="+mn-lt"/>
              </a:rPr>
              <a:t>ΠΕΧ +</a:t>
            </a:r>
            <a:r>
              <a:rPr lang="en-US" altLang="el-GR" sz="1100" dirty="0">
                <a:solidFill>
                  <a:schemeClr val="tx2"/>
                </a:solidFill>
                <a:latin typeface="+mn-lt"/>
              </a:rPr>
              <a:t>spread</a:t>
            </a:r>
            <a:r>
              <a:rPr lang="el-GR" altLang="el-GR" sz="1100" dirty="0">
                <a:solidFill>
                  <a:schemeClr val="tx2"/>
                </a:solidFill>
                <a:latin typeface="+mn-lt"/>
              </a:rPr>
              <a:t> 0% - </a:t>
            </a:r>
            <a:r>
              <a:rPr lang="en-US" altLang="el-GR" sz="1100" dirty="0">
                <a:solidFill>
                  <a:schemeClr val="tx2"/>
                </a:solidFill>
                <a:latin typeface="+mn-lt"/>
              </a:rPr>
              <a:t>2</a:t>
            </a:r>
            <a:r>
              <a:rPr lang="el-GR" altLang="el-GR" sz="1100" dirty="0">
                <a:solidFill>
                  <a:schemeClr val="tx2"/>
                </a:solidFill>
                <a:latin typeface="+mn-lt"/>
              </a:rPr>
              <a:t>%</a:t>
            </a:r>
          </a:p>
          <a:p>
            <a:pPr lvl="0" eaLnBrk="1" hangingPunct="1">
              <a:spcBef>
                <a:spcPct val="20000"/>
              </a:spcBef>
              <a:buFont typeface="Arial" pitchFamily="34" charset="0"/>
              <a:buChar char="•"/>
            </a:pPr>
            <a:r>
              <a:rPr lang="en-US" altLang="el-GR" sz="1100" dirty="0" err="1">
                <a:solidFill>
                  <a:schemeClr val="tx2"/>
                </a:solidFill>
                <a:latin typeface="+mn-lt"/>
              </a:rPr>
              <a:t>Euribor</a:t>
            </a:r>
            <a:r>
              <a:rPr lang="el-GR" altLang="el-GR" sz="1100" dirty="0">
                <a:solidFill>
                  <a:schemeClr val="tx2"/>
                </a:solidFill>
                <a:latin typeface="+mn-lt"/>
              </a:rPr>
              <a:t> +</a:t>
            </a:r>
            <a:r>
              <a:rPr lang="en-US" altLang="el-GR" sz="1100" dirty="0">
                <a:solidFill>
                  <a:schemeClr val="tx2"/>
                </a:solidFill>
                <a:latin typeface="+mn-lt"/>
              </a:rPr>
              <a:t> min spread  4%</a:t>
            </a:r>
            <a:endParaRPr lang="el-GR" altLang="el-GR" sz="1100" dirty="0">
              <a:latin typeface="+mn-lt"/>
            </a:endParaRPr>
          </a:p>
        </p:txBody>
      </p:sp>
      <p:sp>
        <p:nvSpPr>
          <p:cNvPr id="39" name="Text Box 50"/>
          <p:cNvSpPr txBox="1">
            <a:spLocks noChangeArrowheads="1"/>
          </p:cNvSpPr>
          <p:nvPr/>
        </p:nvSpPr>
        <p:spPr bwMode="auto">
          <a:xfrm>
            <a:off x="5160317" y="5493050"/>
            <a:ext cx="2436019" cy="477716"/>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eaLnBrk="1" hangingPunct="1">
              <a:spcBef>
                <a:spcPct val="20000"/>
              </a:spcBef>
              <a:buFont typeface="Arial" pitchFamily="34" charset="0"/>
              <a:buChar char="•"/>
              <a:defRPr/>
            </a:pPr>
            <a:r>
              <a:rPr lang="el-GR" altLang="el-GR" sz="1100" dirty="0">
                <a:solidFill>
                  <a:srgbClr val="1F497D"/>
                </a:solidFill>
                <a:latin typeface="Calibri"/>
              </a:rPr>
              <a:t>ΒΕΧ πλέον περιθωρίου -2</a:t>
            </a:r>
            <a:r>
              <a:rPr lang="en-US" altLang="el-GR" sz="1100" dirty="0">
                <a:solidFill>
                  <a:srgbClr val="1F497D"/>
                </a:solidFill>
                <a:latin typeface="Calibri"/>
              </a:rPr>
              <a:t>% </a:t>
            </a:r>
            <a:r>
              <a:rPr lang="el-GR" altLang="el-GR" sz="1100" dirty="0">
                <a:solidFill>
                  <a:srgbClr val="1F497D"/>
                </a:solidFill>
                <a:latin typeface="Calibri"/>
              </a:rPr>
              <a:t>έως 2</a:t>
            </a:r>
            <a:r>
              <a:rPr lang="en-US" altLang="el-GR" sz="1100" dirty="0">
                <a:solidFill>
                  <a:srgbClr val="1F497D"/>
                </a:solidFill>
                <a:latin typeface="Calibri"/>
              </a:rPr>
              <a:t>%</a:t>
            </a:r>
            <a:endParaRPr lang="el-GR" altLang="el-GR" sz="1100" dirty="0">
              <a:solidFill>
                <a:srgbClr val="1F497D"/>
              </a:solidFill>
              <a:latin typeface="Calibri"/>
            </a:endParaRPr>
          </a:p>
          <a:p>
            <a:pPr lvl="0" eaLnBrk="1" hangingPunct="1">
              <a:spcBef>
                <a:spcPct val="20000"/>
              </a:spcBef>
              <a:buFont typeface="Arial" pitchFamily="34" charset="0"/>
              <a:buChar char="•"/>
              <a:defRPr/>
            </a:pPr>
            <a:r>
              <a:rPr lang="en-US" altLang="el-GR" sz="1100" dirty="0" err="1">
                <a:solidFill>
                  <a:srgbClr val="1F497D"/>
                </a:solidFill>
                <a:latin typeface="Calibri"/>
              </a:rPr>
              <a:t>Euribor</a:t>
            </a:r>
            <a:r>
              <a:rPr lang="en-US" altLang="el-GR" sz="1100" dirty="0">
                <a:solidFill>
                  <a:srgbClr val="1F497D"/>
                </a:solidFill>
                <a:latin typeface="Calibri"/>
              </a:rPr>
              <a:t> </a:t>
            </a:r>
            <a:r>
              <a:rPr lang="el-GR" altLang="el-GR" sz="1100" dirty="0">
                <a:solidFill>
                  <a:srgbClr val="1F497D"/>
                </a:solidFill>
                <a:latin typeface="Calibri"/>
              </a:rPr>
              <a:t>πλέον περιθωρίου από 5%</a:t>
            </a:r>
          </a:p>
        </p:txBody>
      </p:sp>
      <p:sp>
        <p:nvSpPr>
          <p:cNvPr id="50" name="Text Box 48"/>
          <p:cNvSpPr txBox="1">
            <a:spLocks noChangeArrowheads="1"/>
          </p:cNvSpPr>
          <p:nvPr/>
        </p:nvSpPr>
        <p:spPr bwMode="auto">
          <a:xfrm>
            <a:off x="5203917" y="2276872"/>
            <a:ext cx="2392419"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algn="ctr" defTabSz="914400" eaLnBrk="1" hangingPunct="1">
              <a:spcBef>
                <a:spcPct val="20000"/>
              </a:spcBef>
              <a:defRPr/>
            </a:pPr>
            <a:r>
              <a:rPr lang="el-GR" altLang="el-GR" sz="1100" dirty="0">
                <a:solidFill>
                  <a:srgbClr val="1F497D"/>
                </a:solidFill>
                <a:latin typeface="Calibri"/>
                <a:ea typeface="+mn-ea"/>
              </a:rPr>
              <a:t>Από </a:t>
            </a:r>
            <a:r>
              <a:rPr lang="el-GR" altLang="el-GR" sz="1100" dirty="0" smtClean="0">
                <a:solidFill>
                  <a:srgbClr val="1F497D"/>
                </a:solidFill>
                <a:latin typeface="Calibri"/>
                <a:ea typeface="+mn-ea"/>
              </a:rPr>
              <a:t>5.000</a:t>
            </a:r>
            <a:endParaRPr lang="el-GR" altLang="el-GR" sz="1100" dirty="0">
              <a:solidFill>
                <a:srgbClr val="1F497D"/>
              </a:solidFill>
              <a:latin typeface="Calibri"/>
              <a:ea typeface="+mn-ea"/>
            </a:endParaRPr>
          </a:p>
        </p:txBody>
      </p:sp>
      <p:sp>
        <p:nvSpPr>
          <p:cNvPr id="55" name="Text Box 19"/>
          <p:cNvSpPr txBox="1">
            <a:spLocks noChangeArrowheads="1"/>
          </p:cNvSpPr>
          <p:nvPr/>
        </p:nvSpPr>
        <p:spPr bwMode="auto">
          <a:xfrm>
            <a:off x="2081301" y="2305082"/>
            <a:ext cx="2692158" cy="274584"/>
          </a:xfrm>
          <a:prstGeom prst="rect">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6pPr>
            <a:lvl7pPr marL="29718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7pPr>
            <a:lvl8pPr marL="34290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8pPr>
            <a:lvl9pPr marL="3886200" indent="-228600" eaLnBrk="0" fontAlgn="base" hangingPunct="0">
              <a:spcBef>
                <a:spcPct val="20000"/>
              </a:spcBef>
              <a:spcAft>
                <a:spcPct val="0"/>
              </a:spcAft>
              <a:buClr>
                <a:srgbClr val="D41F00"/>
              </a:buClr>
              <a:buFont typeface="Webdings" pitchFamily="18" charset="2"/>
              <a:buChar char="4"/>
              <a:defRPr sz="1400">
                <a:solidFill>
                  <a:schemeClr val="tx1"/>
                </a:solidFill>
                <a:latin typeface="Arial" charset="0"/>
              </a:defRPr>
            </a:lvl9pPr>
          </a:lstStyle>
          <a:p>
            <a:pPr lvl="0" algn="ctr" eaLnBrk="1" hangingPunct="1">
              <a:spcBef>
                <a:spcPct val="50000"/>
              </a:spcBef>
            </a:pPr>
            <a:r>
              <a:rPr lang="el-GR" altLang="el-GR" sz="1100" dirty="0">
                <a:solidFill>
                  <a:schemeClr val="tx2"/>
                </a:solidFill>
              </a:rPr>
              <a:t>Από 15.000€</a:t>
            </a:r>
          </a:p>
        </p:txBody>
      </p:sp>
      <p:sp>
        <p:nvSpPr>
          <p:cNvPr id="31" name="Rectangle 5"/>
          <p:cNvSpPr>
            <a:spLocks noChangeArrowheads="1"/>
          </p:cNvSpPr>
          <p:nvPr/>
        </p:nvSpPr>
        <p:spPr bwMode="auto">
          <a:xfrm>
            <a:off x="2071669" y="851535"/>
            <a:ext cx="2711421" cy="320750"/>
          </a:xfrm>
          <a:prstGeom prst="rect">
            <a:avLst/>
          </a:prstGeom>
          <a:solidFill>
            <a:schemeClr val="accent1">
              <a:lumMod val="75000"/>
            </a:schemeClr>
          </a:solidFill>
          <a:extLst/>
        </p:spPr>
        <p:style>
          <a:lnRef idx="0">
            <a:schemeClr val="accent5"/>
          </a:lnRef>
          <a:fillRef idx="3">
            <a:schemeClr val="accent5"/>
          </a:fillRef>
          <a:effectRef idx="3">
            <a:schemeClr val="accent5"/>
          </a:effectRef>
          <a:fontRef idx="minor">
            <a:schemeClr val="lt1"/>
          </a:fontRef>
        </p:style>
        <p:txBody>
          <a:bodyPr wrap="square" lIns="104287" tIns="52144" rIns="104287" bIns="52144" rtlCol="0">
            <a:spAutoFit/>
          </a:bodyPr>
          <a:lstStyle/>
          <a:p>
            <a:pPr algn="ctr">
              <a:defRPr/>
            </a:pPr>
            <a:r>
              <a:rPr lang="el-GR" altLang="el-GR" sz="1400" b="1" dirty="0" smtClean="0">
                <a:solidFill>
                  <a:schemeClr val="bg1"/>
                </a:solidFill>
                <a:latin typeface="+mj-lt"/>
                <a:ea typeface="+mn-ea"/>
              </a:rPr>
              <a:t>ΑΑΛ</a:t>
            </a:r>
            <a:endParaRPr lang="el-GR" altLang="el-GR" sz="1400" b="1" dirty="0">
              <a:solidFill>
                <a:schemeClr val="bg1"/>
              </a:solidFill>
              <a:latin typeface="+mj-lt"/>
              <a:ea typeface="+mn-ea"/>
            </a:endParaRPr>
          </a:p>
        </p:txBody>
      </p:sp>
      <p:sp>
        <p:nvSpPr>
          <p:cNvPr id="2" name="Slide Number Placeholder 1"/>
          <p:cNvSpPr>
            <a:spLocks noGrp="1"/>
          </p:cNvSpPr>
          <p:nvPr>
            <p:ph type="sldNum" sz="quarter" idx="12"/>
          </p:nvPr>
        </p:nvSpPr>
        <p:spPr/>
        <p:txBody>
          <a:bodyPr/>
          <a:lstStyle/>
          <a:p>
            <a:fld id="{EAB54840-3CCE-4CAC-B1D1-A4AC2E3B156D}" type="slidenum">
              <a:rPr lang="el-GR" smtClean="0"/>
              <a:pPr/>
              <a:t>86</a:t>
            </a:fld>
            <a:endParaRPr lang="el-GR" dirty="0"/>
          </a:p>
        </p:txBody>
      </p:sp>
    </p:spTree>
    <p:extLst>
      <p:ext uri="{BB962C8B-B14F-4D97-AF65-F5344CB8AC3E}">
        <p14:creationId xmlns:p14="http://schemas.microsoft.com/office/powerpoint/2010/main" val="24829542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err="1" smtClean="0">
                <a:solidFill>
                  <a:schemeClr val="bg1"/>
                </a:solidFill>
                <a:effectLst>
                  <a:outerShdw blurRad="38100" dist="38100" dir="2700000" algn="tl">
                    <a:srgbClr val="000000">
                      <a:alpha val="43137"/>
                    </a:srgbClr>
                  </a:outerShdw>
                </a:effectLst>
              </a:rPr>
              <a:t>Χορηγητικά</a:t>
            </a:r>
            <a:r>
              <a:rPr lang="el-GR" b="1" dirty="0" smtClean="0">
                <a:solidFill>
                  <a:schemeClr val="bg1"/>
                </a:solidFill>
                <a:effectLst>
                  <a:outerShdw blurRad="38100" dist="38100" dir="2700000" algn="tl">
                    <a:srgbClr val="000000">
                      <a:alpha val="43137"/>
                    </a:srgbClr>
                  </a:outerShdw>
                </a:effectLst>
              </a:rPr>
              <a:t> προϊόντα – Στέγης και Εξοπλισμού</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3309230802"/>
              </p:ext>
            </p:extLst>
          </p:nvPr>
        </p:nvGraphicFramePr>
        <p:xfrm>
          <a:off x="179512" y="1124745"/>
          <a:ext cx="8705199" cy="2736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872" y="4248378"/>
            <a:ext cx="7920037"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AB54840-3CCE-4CAC-B1D1-A4AC2E3B156D}" type="slidenum">
              <a:rPr lang="el-GR" smtClean="0"/>
              <a:pPr/>
              <a:t>87</a:t>
            </a:fld>
            <a:endParaRPr lang="el-GR" dirty="0"/>
          </a:p>
        </p:txBody>
      </p:sp>
    </p:spTree>
    <p:extLst>
      <p:ext uri="{BB962C8B-B14F-4D97-AF65-F5344CB8AC3E}">
        <p14:creationId xmlns:p14="http://schemas.microsoft.com/office/powerpoint/2010/main" val="1774055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Ανοικτό </a:t>
            </a:r>
            <a:r>
              <a:rPr lang="en-US" altLang="zh-CN" b="1" dirty="0">
                <a:solidFill>
                  <a:srgbClr val="FFFFFF"/>
                </a:solidFill>
              </a:rPr>
              <a:t>POS</a:t>
            </a:r>
            <a:r>
              <a:rPr lang="el-GR" altLang="zh-CN" b="1" dirty="0">
                <a:solidFill>
                  <a:srgbClr val="FFFFFF"/>
                </a:solidFill>
              </a:rPr>
              <a:t> </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 b="26194"/>
          <a:stretch/>
        </p:blipFill>
        <p:spPr bwMode="auto">
          <a:xfrm>
            <a:off x="2915816" y="1053328"/>
            <a:ext cx="3414713" cy="53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98917" y="5867980"/>
            <a:ext cx="3374642" cy="369332"/>
          </a:xfrm>
          <a:prstGeom prst="rect">
            <a:avLst/>
          </a:prstGeom>
        </p:spPr>
        <p:txBody>
          <a:bodyPr wrap="none">
            <a:spAutoFit/>
          </a:bodyPr>
          <a:lstStyle/>
          <a:p>
            <a:r>
              <a:rPr lang="el-GR" b="1" dirty="0">
                <a:solidFill>
                  <a:schemeClr val="tx2"/>
                </a:solidFill>
              </a:rPr>
              <a:t>Πειραιώς </a:t>
            </a:r>
            <a:r>
              <a:rPr lang="el-GR" b="1" dirty="0" err="1">
                <a:solidFill>
                  <a:schemeClr val="tx2"/>
                </a:solidFill>
              </a:rPr>
              <a:t>Επιχειρείν</a:t>
            </a:r>
            <a:r>
              <a:rPr lang="el-GR" b="1" dirty="0">
                <a:solidFill>
                  <a:schemeClr val="tx2"/>
                </a:solidFill>
              </a:rPr>
              <a:t> Ανοικτό </a:t>
            </a:r>
            <a:r>
              <a:rPr lang="en-US" b="1" dirty="0">
                <a:solidFill>
                  <a:schemeClr val="tx2"/>
                </a:solidFill>
              </a:rPr>
              <a:t>POS</a:t>
            </a:r>
          </a:p>
        </p:txBody>
      </p:sp>
      <p:sp>
        <p:nvSpPr>
          <p:cNvPr id="4" name="Slide Number Placeholder 3"/>
          <p:cNvSpPr>
            <a:spLocks noGrp="1"/>
          </p:cNvSpPr>
          <p:nvPr>
            <p:ph type="sldNum" sz="quarter" idx="12"/>
          </p:nvPr>
        </p:nvSpPr>
        <p:spPr/>
        <p:txBody>
          <a:bodyPr/>
          <a:lstStyle/>
          <a:p>
            <a:fld id="{EAB54840-3CCE-4CAC-B1D1-A4AC2E3B156D}" type="slidenum">
              <a:rPr lang="el-GR" smtClean="0"/>
              <a:pPr/>
              <a:t>88</a:t>
            </a:fld>
            <a:endParaRPr lang="el-GR" dirty="0"/>
          </a:p>
        </p:txBody>
      </p:sp>
    </p:spTree>
    <p:extLst>
      <p:ext uri="{BB962C8B-B14F-4D97-AF65-F5344CB8AC3E}">
        <p14:creationId xmlns:p14="http://schemas.microsoft.com/office/powerpoint/2010/main" val="2267976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Ανοικτό </a:t>
            </a:r>
            <a:r>
              <a:rPr lang="en-US" altLang="zh-CN" b="1" dirty="0">
                <a:solidFill>
                  <a:srgbClr val="FFFFFF"/>
                </a:solidFill>
              </a:rPr>
              <a:t>POS</a:t>
            </a:r>
            <a:r>
              <a:rPr lang="el-GR" altLang="zh-CN" b="1" dirty="0">
                <a:solidFill>
                  <a:srgbClr val="FFFFFF"/>
                </a:solidFill>
              </a:rPr>
              <a:t> </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Διάγραμμα ροής: Εναλλακτική διεργασία 3"/>
          <p:cNvSpPr/>
          <p:nvPr/>
        </p:nvSpPr>
        <p:spPr>
          <a:xfrm>
            <a:off x="323528" y="1049714"/>
            <a:ext cx="8568952" cy="4971574"/>
          </a:xfrm>
          <a:prstGeom prst="flowChartAlternateProcess">
            <a:avLst/>
          </a:prstGeom>
          <a:solidFill>
            <a:schemeClr val="accent1">
              <a:lumMod val="20000"/>
              <a:lumOff val="80000"/>
              <a:alpha val="50000"/>
            </a:schemeClr>
          </a:solidFill>
          <a:ln w="25400">
            <a:solidFill>
              <a:srgbClr val="E3AE17"/>
            </a:solidFill>
          </a:ln>
        </p:spPr>
        <p:style>
          <a:lnRef idx="1">
            <a:schemeClr val="accent1"/>
          </a:lnRef>
          <a:fillRef idx="1001">
            <a:schemeClr val="lt2"/>
          </a:fillRef>
          <a:effectRef idx="1">
            <a:schemeClr val="accent1"/>
          </a:effectRef>
          <a:fontRef idx="minor">
            <a:schemeClr val="dk1"/>
          </a:fontRef>
        </p:style>
        <p:txBody>
          <a:bodyPr wrap="square" rtlCol="0">
            <a:spAutoFit/>
          </a:bodyPr>
          <a:lstStyle/>
          <a:p>
            <a:pPr defTabSz="406197"/>
            <a:r>
              <a:rPr lang="el-GR" sz="1300" dirty="0"/>
              <a:t>Η καινοτομία στην λειτουργία του νέου χρηματοδοτικού προϊόντος Πειραιώς Επιχειρείν Ανοικτό </a:t>
            </a:r>
            <a:r>
              <a:rPr lang="en-US" sz="1300" dirty="0"/>
              <a:t>POS</a:t>
            </a:r>
            <a:r>
              <a:rPr lang="el-GR" sz="1300" dirty="0"/>
              <a:t> έγκειται στο ότι ο πελάτης θα διατηρεί έναν και μόνο λογαριασμό. </a:t>
            </a:r>
            <a:endParaRPr lang="en-US" sz="1300" dirty="0"/>
          </a:p>
          <a:p>
            <a:pPr defTabSz="406197"/>
            <a:endParaRPr lang="el-GR" sz="1300" dirty="0"/>
          </a:p>
          <a:p>
            <a:pPr defTabSz="406197"/>
            <a:r>
              <a:rPr lang="el-GR" sz="1300" dirty="0"/>
              <a:t>Ο λογαριασμός αυτός θα μπορεί από την μία </a:t>
            </a:r>
            <a:r>
              <a:rPr lang="el-GR" sz="1300" u="sng" dirty="0"/>
              <a:t>να χρεώνεται</a:t>
            </a:r>
            <a:r>
              <a:rPr lang="el-GR" sz="1300" dirty="0"/>
              <a:t> με τις εκάστοτε χορηγήσεις κεφαλαίου, τόκους και λοιπές δαπάνες και </a:t>
            </a:r>
            <a:r>
              <a:rPr lang="el-GR" sz="1300" u="sng" dirty="0"/>
              <a:t>να πιστώνεται </a:t>
            </a:r>
            <a:r>
              <a:rPr lang="el-GR" sz="1300" dirty="0"/>
              <a:t>πρωτίστως με τις Εισροές από πωλήσεις  POS αλλά και με κατά βούληση καταθέσεις.</a:t>
            </a:r>
            <a:endParaRPr lang="en-US" sz="1300" dirty="0"/>
          </a:p>
          <a:p>
            <a:pPr defTabSz="406197"/>
            <a:endParaRPr lang="el-GR" sz="1300" dirty="0"/>
          </a:p>
          <a:p>
            <a:pPr defTabSz="406197"/>
            <a:r>
              <a:rPr lang="el-GR" sz="1300" dirty="0"/>
              <a:t>Ειδικότερα και όσον αφορά στις χρεώσεις αυτές θα πραγματοποιούνται είτε από την </a:t>
            </a:r>
            <a:r>
              <a:rPr lang="en-US" sz="1300" dirty="0"/>
              <a:t>Winbank</a:t>
            </a:r>
            <a:r>
              <a:rPr lang="el-GR" sz="1300" dirty="0"/>
              <a:t>, είτε από το </a:t>
            </a:r>
            <a:r>
              <a:rPr lang="en-US" sz="1300" dirty="0"/>
              <a:t>ATM</a:t>
            </a:r>
            <a:r>
              <a:rPr lang="el-GR" sz="1300" dirty="0"/>
              <a:t>, είτε εάν το επιθυμεί ο πελάτης από το κατάστημα. </a:t>
            </a:r>
            <a:endParaRPr lang="en-US" sz="1300" dirty="0"/>
          </a:p>
          <a:p>
            <a:pPr defTabSz="406197"/>
            <a:endParaRPr lang="en-US" sz="1300" dirty="0"/>
          </a:p>
          <a:p>
            <a:pPr defTabSz="406197"/>
            <a:r>
              <a:rPr lang="el-GR" sz="1300" dirty="0"/>
              <a:t>Ενδεικτικά ο πελάτης θα μπορεί να πραγματοποιεί συναλλαγές όπως</a:t>
            </a:r>
            <a:r>
              <a:rPr lang="en-US" sz="1300" dirty="0"/>
              <a:t>:</a:t>
            </a:r>
          </a:p>
          <a:p>
            <a:pPr marL="378150" indent="-378150">
              <a:buFont typeface="Wingdings" panose="05000000000000000000" pitchFamily="2" charset="2"/>
              <a:buChar char="ü"/>
            </a:pPr>
            <a:r>
              <a:rPr lang="el-GR" sz="1300" dirty="0"/>
              <a:t>Πληρωμές (Υπηρεσίες Κοινής Ωφέλειας, Τηλεφωνία, κλπ.)</a:t>
            </a:r>
          </a:p>
          <a:p>
            <a:pPr marL="378150" indent="-378150">
              <a:buFont typeface="Wingdings" panose="05000000000000000000" pitchFamily="2" charset="2"/>
              <a:buChar char="ü"/>
            </a:pPr>
            <a:r>
              <a:rPr lang="el-GR" sz="1300" dirty="0"/>
              <a:t>Εμβάσματα</a:t>
            </a:r>
          </a:p>
          <a:p>
            <a:pPr marL="378150" indent="-378150">
              <a:buFont typeface="Wingdings" panose="05000000000000000000" pitchFamily="2" charset="2"/>
              <a:buChar char="ü"/>
            </a:pPr>
            <a:r>
              <a:rPr lang="el-GR" sz="1300" dirty="0"/>
              <a:t>Μεταφορές (σε λογαριασμούς του ιδίου, σε λογαριασμών Τρίτων στην ίδια τράπεζα)</a:t>
            </a:r>
          </a:p>
          <a:p>
            <a:endParaRPr lang="en-US" sz="1300" dirty="0"/>
          </a:p>
          <a:p>
            <a:r>
              <a:rPr lang="el-GR" sz="1300" dirty="0"/>
              <a:t>Ο λογαριασμός θα πιστώνεται κυρίως μέσω των εισροών του </a:t>
            </a:r>
            <a:r>
              <a:rPr lang="en-US" sz="1300" dirty="0"/>
              <a:t>POS </a:t>
            </a:r>
            <a:r>
              <a:rPr lang="el-GR" sz="1300" dirty="0"/>
              <a:t>ή/και με καταθέσεις και όταν το πιστωτικό όριο έχει θετικό πρόσημο ο πελάτης θα μπορεί να τον χρησιμοποιεί σαν καταθετικό λογαριασμό ενώ σε αντίθετη περίπτωση θα λειτουργεί σαν ανοικτό κεφάλαιο κίνησης.</a:t>
            </a:r>
          </a:p>
          <a:p>
            <a:endParaRPr lang="el-GR" sz="1300" dirty="0"/>
          </a:p>
          <a:p>
            <a:r>
              <a:rPr lang="el-GR" sz="1300" dirty="0">
                <a:solidFill>
                  <a:srgbClr val="FF0000"/>
                </a:solidFill>
                <a:sym typeface="Wingdings" panose="05000000000000000000" pitchFamily="2" charset="2"/>
              </a:rPr>
              <a:t></a:t>
            </a:r>
            <a:r>
              <a:rPr lang="el-GR" sz="1300" u="sng" dirty="0"/>
              <a:t>ΠΡΟΣΟΧΗ</a:t>
            </a:r>
            <a:r>
              <a:rPr lang="en-US" sz="1300" u="sng" dirty="0"/>
              <a:t>:</a:t>
            </a:r>
            <a:r>
              <a:rPr lang="en-US" sz="1300" dirty="0"/>
              <a:t> </a:t>
            </a:r>
            <a:r>
              <a:rPr lang="el-GR" sz="1300" dirty="0"/>
              <a:t>Στις περιπτώσεις λήξης νομιμοποιητικών εγγράφων, ασφαλιστικής ενημερότητας, ορίου αλλά και μετά την 29</a:t>
            </a:r>
            <a:r>
              <a:rPr lang="el-GR" sz="1300" baseline="30000" dirty="0"/>
              <a:t>η</a:t>
            </a:r>
            <a:r>
              <a:rPr lang="el-GR" sz="1300" dirty="0"/>
              <a:t> ημέρα καθυστέρησης για ποσά άνω των € 30 το όριο θα μπλοκάρεται και μόνο όταν τα παραπάνω τακτοποιηθούν θα μπορεί και πάλι ο πελάτης να πραγματοποιήσει τις συναλλαγές του.</a:t>
            </a:r>
          </a:p>
        </p:txBody>
      </p:sp>
      <p:sp>
        <p:nvSpPr>
          <p:cNvPr id="4" name="Slide Number Placeholder 3"/>
          <p:cNvSpPr>
            <a:spLocks noGrp="1"/>
          </p:cNvSpPr>
          <p:nvPr>
            <p:ph type="sldNum" sz="quarter" idx="12"/>
          </p:nvPr>
        </p:nvSpPr>
        <p:spPr/>
        <p:txBody>
          <a:bodyPr/>
          <a:lstStyle/>
          <a:p>
            <a:fld id="{EAB54840-3CCE-4CAC-B1D1-A4AC2E3B156D}" type="slidenum">
              <a:rPr lang="el-GR" smtClean="0"/>
              <a:pPr/>
              <a:t>89</a:t>
            </a:fld>
            <a:endParaRPr lang="el-GR" dirty="0"/>
          </a:p>
        </p:txBody>
      </p:sp>
    </p:spTree>
    <p:extLst>
      <p:ext uri="{BB962C8B-B14F-4D97-AF65-F5344CB8AC3E}">
        <p14:creationId xmlns:p14="http://schemas.microsoft.com/office/powerpoint/2010/main" val="131749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Οι μικρές λεπτομέρειες ενός επιχειρηματικού σχεδίου</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268760"/>
            <a:ext cx="7992888" cy="4247317"/>
          </a:xfrm>
          <a:prstGeom prst="rect">
            <a:avLst/>
          </a:prstGeom>
          <a:noFill/>
        </p:spPr>
        <p:txBody>
          <a:bodyPr wrap="square" rtlCol="0">
            <a:spAutoFit/>
          </a:bodyPr>
          <a:lstStyle/>
          <a:p>
            <a:r>
              <a:rPr lang="el-GR" dirty="0" smtClean="0"/>
              <a:t>Αν και παρουσιάζοντας ένα επιχειρηματικό σχέδιο με αυστηρή και ξεκάθαρη δομή θα κάνει καλή εντύπωση στους εν δυνάμει χρηματοδότες σας, μη ξεχνάτε ότι θα το διαβάσουν άνθρωποι τους οποίους πρέπει να πείσετε και, γιατί όχι, να τους εμπνεύσετε.</a:t>
            </a:r>
          </a:p>
          <a:p>
            <a:endParaRPr lang="el-GR" dirty="0"/>
          </a:p>
          <a:p>
            <a:r>
              <a:rPr lang="el-GR" dirty="0" smtClean="0"/>
              <a:t>Προσπαθήστε λοιπόν να αφηγηθείτε μεστά και περιεκτικά την ιστορία της επιχειρηματικής σας ιδέας, προλαβαίνοντας, ει δυνατόν, τυχόν απορίες του αναγνώστη. Αν αφήσετε σοβαρά κενά, ειδικά σε οικονομικά θέματα, μάλλον θα τον απογοητεύσετε, γι’ αυτό λοιπόν προβλέψτε για να μη τρέχετε μετά.</a:t>
            </a:r>
          </a:p>
          <a:p>
            <a:endParaRPr lang="el-GR" dirty="0"/>
          </a:p>
          <a:p>
            <a:r>
              <a:rPr lang="el-GR" dirty="0" smtClean="0"/>
              <a:t>Η γλώσσα πρέπει να είναι ρέουσα και ζωντανή. Κακή σύνταξη ή πολλές θεωρητικές </a:t>
            </a:r>
            <a:r>
              <a:rPr lang="en-US" dirty="0" smtClean="0"/>
              <a:t>“</a:t>
            </a:r>
            <a:r>
              <a:rPr lang="el-GR" dirty="0" smtClean="0"/>
              <a:t>περικοκλάδες</a:t>
            </a:r>
            <a:r>
              <a:rPr lang="en-US" dirty="0" smtClean="0"/>
              <a:t>”</a:t>
            </a:r>
            <a:r>
              <a:rPr lang="el-GR" dirty="0" smtClean="0"/>
              <a:t> μάλλον θα κουράσουν. Την ίδια ιστορία, την ιστορία της επιχειρηματικής σας ιδέας, μπορείτε να την παρουσιάσετε με πολλούς διαφορετικούς τρόπους, ανάλογα με το ακροατήριο σας. Άλλο τρόπο θέλει ο εν δυνάμει πελάτης σας, άλλη ο εν δυνάμει χρηματοδότης σας.</a:t>
            </a:r>
            <a:endParaRPr lang="el-GR" dirty="0"/>
          </a:p>
        </p:txBody>
      </p:sp>
      <p:sp>
        <p:nvSpPr>
          <p:cNvPr id="4" name="Slide Number Placeholder 3"/>
          <p:cNvSpPr>
            <a:spLocks noGrp="1"/>
          </p:cNvSpPr>
          <p:nvPr>
            <p:ph type="sldNum" sz="quarter" idx="12"/>
          </p:nvPr>
        </p:nvSpPr>
        <p:spPr/>
        <p:txBody>
          <a:bodyPr/>
          <a:lstStyle/>
          <a:p>
            <a:fld id="{EAB54840-3CCE-4CAC-B1D1-A4AC2E3B156D}" type="slidenum">
              <a:rPr lang="el-GR" smtClean="0"/>
              <a:pPr/>
              <a:t>9</a:t>
            </a:fld>
            <a:endParaRPr lang="el-GR" dirty="0"/>
          </a:p>
        </p:txBody>
      </p:sp>
    </p:spTree>
    <p:extLst>
      <p:ext uri="{BB962C8B-B14F-4D97-AF65-F5344CB8AC3E}">
        <p14:creationId xmlns:p14="http://schemas.microsoft.com/office/powerpoint/2010/main" val="1753170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Ανοικτό </a:t>
            </a:r>
            <a:r>
              <a:rPr lang="en-US" altLang="zh-CN" b="1" dirty="0">
                <a:solidFill>
                  <a:srgbClr val="FFFFFF"/>
                </a:solidFill>
              </a:rPr>
              <a:t>POS</a:t>
            </a:r>
            <a:r>
              <a:rPr lang="el-GR" altLang="zh-CN" b="1" dirty="0">
                <a:solidFill>
                  <a:srgbClr val="FFFFFF"/>
                </a:solidFill>
              </a:rPr>
              <a:t> </a:t>
            </a:r>
            <a:endParaRPr lang="el-GR" b="1"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98" y="1052736"/>
            <a:ext cx="9148047" cy="491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90</a:t>
            </a:fld>
            <a:endParaRPr lang="el-GR" dirty="0"/>
          </a:p>
        </p:txBody>
      </p:sp>
    </p:spTree>
    <p:extLst>
      <p:ext uri="{BB962C8B-B14F-4D97-AF65-F5344CB8AC3E}">
        <p14:creationId xmlns:p14="http://schemas.microsoft.com/office/powerpoint/2010/main" val="3161810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a:t>
            </a:r>
            <a:r>
              <a:rPr lang="el-GR" altLang="zh-CN" b="1" dirty="0" smtClean="0">
                <a:solidFill>
                  <a:srgbClr val="FFFFFF"/>
                </a:solidFill>
              </a:rPr>
              <a:t>360</a:t>
            </a:r>
            <a:r>
              <a:rPr lang="el-GR" altLang="zh-CN" b="1" baseline="30000" dirty="0" smtClean="0">
                <a:solidFill>
                  <a:srgbClr val="FFFFFF"/>
                </a:solidFill>
              </a:rPr>
              <a:t>ο</a:t>
            </a:r>
            <a:endParaRPr lang="el-GR" b="1" baseline="30000"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stretch>
            <a:fillRect/>
          </a:stretch>
        </p:blipFill>
        <p:spPr>
          <a:xfrm>
            <a:off x="2536007" y="1981225"/>
            <a:ext cx="5760640" cy="40324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Slide Number Placeholder 3"/>
          <p:cNvSpPr>
            <a:spLocks noGrp="1"/>
          </p:cNvSpPr>
          <p:nvPr>
            <p:ph type="sldNum" sz="quarter" idx="12"/>
          </p:nvPr>
        </p:nvSpPr>
        <p:spPr/>
        <p:txBody>
          <a:bodyPr/>
          <a:lstStyle/>
          <a:p>
            <a:fld id="{EAB54840-3CCE-4CAC-B1D1-A4AC2E3B156D}" type="slidenum">
              <a:rPr lang="el-GR" smtClean="0"/>
              <a:pPr/>
              <a:t>91</a:t>
            </a:fld>
            <a:endParaRPr lang="el-GR" dirty="0"/>
          </a:p>
        </p:txBody>
      </p:sp>
    </p:spTree>
    <p:extLst>
      <p:ext uri="{BB962C8B-B14F-4D97-AF65-F5344CB8AC3E}">
        <p14:creationId xmlns:p14="http://schemas.microsoft.com/office/powerpoint/2010/main" val="19841924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a:t>
            </a:r>
            <a:r>
              <a:rPr lang="el-GR" altLang="zh-CN" b="1" dirty="0" smtClean="0">
                <a:solidFill>
                  <a:srgbClr val="FFFFFF"/>
                </a:solidFill>
              </a:rPr>
              <a:t>360</a:t>
            </a:r>
            <a:r>
              <a:rPr lang="el-GR" altLang="zh-CN" b="1" baseline="30000" dirty="0" smtClean="0">
                <a:solidFill>
                  <a:srgbClr val="FFFFFF"/>
                </a:solidFill>
              </a:rPr>
              <a:t>ο</a:t>
            </a:r>
            <a:endParaRPr lang="el-GR" b="1" baseline="30000"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1171922"/>
            <a:ext cx="881062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92</a:t>
            </a:fld>
            <a:endParaRPr lang="el-GR" dirty="0"/>
          </a:p>
        </p:txBody>
      </p:sp>
    </p:spTree>
    <p:extLst>
      <p:ext uri="{BB962C8B-B14F-4D97-AF65-F5344CB8AC3E}">
        <p14:creationId xmlns:p14="http://schemas.microsoft.com/office/powerpoint/2010/main" val="2503875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a:t>
            </a:r>
            <a:r>
              <a:rPr lang="el-GR" altLang="zh-CN" b="1" dirty="0" smtClean="0">
                <a:solidFill>
                  <a:srgbClr val="FFFFFF"/>
                </a:solidFill>
              </a:rPr>
              <a:t>360</a:t>
            </a:r>
            <a:r>
              <a:rPr lang="el-GR" altLang="zh-CN" b="1" baseline="30000" dirty="0" smtClean="0">
                <a:solidFill>
                  <a:srgbClr val="FFFFFF"/>
                </a:solidFill>
              </a:rPr>
              <a:t>ο</a:t>
            </a:r>
            <a:endParaRPr lang="el-GR" b="1" baseline="30000"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662" y="1538288"/>
            <a:ext cx="8393802" cy="433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93</a:t>
            </a:fld>
            <a:endParaRPr lang="el-GR" dirty="0"/>
          </a:p>
        </p:txBody>
      </p:sp>
    </p:spTree>
    <p:extLst>
      <p:ext uri="{BB962C8B-B14F-4D97-AF65-F5344CB8AC3E}">
        <p14:creationId xmlns:p14="http://schemas.microsoft.com/office/powerpoint/2010/main" val="2506302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a:t>
            </a:r>
            <a:r>
              <a:rPr lang="el-GR" altLang="zh-CN" b="1" dirty="0" smtClean="0">
                <a:solidFill>
                  <a:srgbClr val="FFFFFF"/>
                </a:solidFill>
              </a:rPr>
              <a:t>360</a:t>
            </a:r>
            <a:r>
              <a:rPr lang="el-GR" altLang="zh-CN" b="1" baseline="30000" dirty="0" smtClean="0">
                <a:solidFill>
                  <a:srgbClr val="FFFFFF"/>
                </a:solidFill>
              </a:rPr>
              <a:t>ο</a:t>
            </a:r>
            <a:endParaRPr lang="el-GR" b="1" baseline="30000"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2736"/>
            <a:ext cx="9144000" cy="497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94</a:t>
            </a:fld>
            <a:endParaRPr lang="el-GR" dirty="0"/>
          </a:p>
        </p:txBody>
      </p:sp>
    </p:spTree>
    <p:extLst>
      <p:ext uri="{BB962C8B-B14F-4D97-AF65-F5344CB8AC3E}">
        <p14:creationId xmlns:p14="http://schemas.microsoft.com/office/powerpoint/2010/main" val="1382426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85728"/>
            <a:ext cx="7072330"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0" y="285728"/>
            <a:ext cx="785786" cy="357190"/>
          </a:xfrm>
          <a:prstGeom prst="rect">
            <a:avLst/>
          </a:prstGeom>
          <a:solidFill>
            <a:srgbClr val="00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TextBox 9"/>
          <p:cNvSpPr txBox="1"/>
          <p:nvPr/>
        </p:nvSpPr>
        <p:spPr>
          <a:xfrm>
            <a:off x="2071670" y="285728"/>
            <a:ext cx="7072330" cy="369332"/>
          </a:xfrm>
          <a:prstGeom prst="rect">
            <a:avLst/>
          </a:prstGeom>
          <a:noFill/>
        </p:spPr>
        <p:txBody>
          <a:bodyPr wrap="square" rtlCol="0">
            <a:spAutoFit/>
          </a:bodyPr>
          <a:lstStyle/>
          <a:p>
            <a:r>
              <a:rPr lang="el-GR" altLang="zh-CN" b="1" dirty="0">
                <a:solidFill>
                  <a:srgbClr val="FFFFFF"/>
                </a:solidFill>
              </a:rPr>
              <a:t>Πειραιώς </a:t>
            </a:r>
            <a:r>
              <a:rPr lang="el-GR" altLang="zh-CN" b="1" dirty="0" err="1">
                <a:solidFill>
                  <a:srgbClr val="FFFFFF"/>
                </a:solidFill>
              </a:rPr>
              <a:t>Επιχειρείν</a:t>
            </a:r>
            <a:r>
              <a:rPr lang="el-GR" altLang="zh-CN" b="1" dirty="0">
                <a:solidFill>
                  <a:srgbClr val="FFFFFF"/>
                </a:solidFill>
              </a:rPr>
              <a:t> </a:t>
            </a:r>
            <a:r>
              <a:rPr lang="el-GR" altLang="zh-CN" b="1" dirty="0" smtClean="0">
                <a:solidFill>
                  <a:srgbClr val="FFFFFF"/>
                </a:solidFill>
              </a:rPr>
              <a:t>360</a:t>
            </a:r>
            <a:r>
              <a:rPr lang="el-GR" altLang="zh-CN" b="1" baseline="30000" dirty="0" smtClean="0">
                <a:solidFill>
                  <a:srgbClr val="FFFFFF"/>
                </a:solidFill>
              </a:rPr>
              <a:t>ο</a:t>
            </a:r>
            <a:endParaRPr lang="el-GR" b="1" baseline="30000" dirty="0">
              <a:solidFill>
                <a:schemeClr val="bg1"/>
              </a:solidFill>
              <a:effectLst>
                <a:outerShdw blurRad="38100" dist="38100" dir="2700000" algn="tl">
                  <a:srgbClr val="000000">
                    <a:alpha val="43137"/>
                  </a:srgbClr>
                </a:outerShdw>
              </a:effectLst>
            </a:endParaRPr>
          </a:p>
        </p:txBody>
      </p:sp>
      <p:pic>
        <p:nvPicPr>
          <p:cNvPr id="11" name="Picture 2" descr="G:\My Documents\Χρήστος\Διάζωμα\Εταιρική Πάργα\piop_logo_gr.png"/>
          <p:cNvPicPr>
            <a:picLocks noChangeAspect="1" noChangeArrowheads="1"/>
          </p:cNvPicPr>
          <p:nvPr/>
        </p:nvPicPr>
        <p:blipFill>
          <a:blip r:embed="rId3" cstate="print"/>
          <a:srcRect/>
          <a:stretch>
            <a:fillRect/>
          </a:stretch>
        </p:blipFill>
        <p:spPr bwMode="auto">
          <a:xfrm>
            <a:off x="857224" y="285728"/>
            <a:ext cx="1161996" cy="367799"/>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64715"/>
            <a:ext cx="2071670" cy="4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79738"/>
            <a:ext cx="9143999" cy="486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B54840-3CCE-4CAC-B1D1-A4AC2E3B156D}" type="slidenum">
              <a:rPr lang="el-GR" smtClean="0"/>
              <a:pPr/>
              <a:t>95</a:t>
            </a:fld>
            <a:endParaRPr lang="el-GR" dirty="0"/>
          </a:p>
        </p:txBody>
      </p:sp>
    </p:spTree>
    <p:extLst>
      <p:ext uri="{BB962C8B-B14F-4D97-AF65-F5344CB8AC3E}">
        <p14:creationId xmlns:p14="http://schemas.microsoft.com/office/powerpoint/2010/main" val="12965138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2224</TotalTime>
  <Words>5056</Words>
  <Application>Microsoft Office PowerPoint</Application>
  <PresentationFormat>On-screen Show (4:3)</PresentationFormat>
  <Paragraphs>672</Paragraphs>
  <Slides>95</Slides>
  <Notes>6</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Psomas Stelios</cp:lastModifiedBy>
  <cp:revision>433</cp:revision>
  <dcterms:created xsi:type="dcterms:W3CDTF">2015-11-05T14:07:03Z</dcterms:created>
  <dcterms:modified xsi:type="dcterms:W3CDTF">2016-11-29T11:51:36Z</dcterms:modified>
</cp:coreProperties>
</file>