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7"/>
  </p:notesMasterIdLst>
  <p:sldIdLst>
    <p:sldId id="256" r:id="rId2"/>
    <p:sldId id="264" r:id="rId3"/>
    <p:sldId id="271" r:id="rId4"/>
    <p:sldId id="272" r:id="rId5"/>
    <p:sldId id="298" r:id="rId6"/>
    <p:sldId id="275" r:id="rId7"/>
    <p:sldId id="274" r:id="rId8"/>
    <p:sldId id="284" r:id="rId9"/>
    <p:sldId id="283" r:id="rId10"/>
    <p:sldId id="257" r:id="rId11"/>
    <p:sldId id="258" r:id="rId12"/>
    <p:sldId id="268" r:id="rId13"/>
    <p:sldId id="285" r:id="rId14"/>
    <p:sldId id="269" r:id="rId15"/>
    <p:sldId id="270" r:id="rId16"/>
    <p:sldId id="266" r:id="rId17"/>
    <p:sldId id="267" r:id="rId18"/>
    <p:sldId id="286" r:id="rId19"/>
    <p:sldId id="259" r:id="rId20"/>
    <p:sldId id="260" r:id="rId21"/>
    <p:sldId id="265" r:id="rId22"/>
    <p:sldId id="287" r:id="rId23"/>
    <p:sldId id="297" r:id="rId24"/>
    <p:sldId id="261" r:id="rId25"/>
    <p:sldId id="262" r:id="rId26"/>
    <p:sldId id="288" r:id="rId27"/>
    <p:sldId id="289" r:id="rId28"/>
    <p:sldId id="290" r:id="rId29"/>
    <p:sldId id="291" r:id="rId30"/>
    <p:sldId id="296" r:id="rId31"/>
    <p:sldId id="263" r:id="rId32"/>
    <p:sldId id="294" r:id="rId33"/>
    <p:sldId id="292" r:id="rId34"/>
    <p:sldId id="293" r:id="rId35"/>
    <p:sldId id="295" r:id="rId36"/>
  </p:sldIdLst>
  <p:sldSz cx="9144000" cy="6858000" type="screen4x3"/>
  <p:notesSz cx="6815138" cy="9823450"/>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15" autoAdjust="0"/>
  </p:normalViewPr>
  <p:slideViewPr>
    <p:cSldViewPr>
      <p:cViewPr varScale="1">
        <p:scale>
          <a:sx n="102" d="100"/>
          <a:sy n="102" d="100"/>
        </p:scale>
        <p:origin x="188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C8FB95F-C18F-9CC2-9FB1-1B3FD7B6A9F5}"/>
              </a:ext>
            </a:extLst>
          </p:cNvPr>
          <p:cNvSpPr>
            <a:spLocks noGrp="1" noChangeArrowheads="1"/>
          </p:cNvSpPr>
          <p:nvPr>
            <p:ph type="hdr" sz="quarter"/>
          </p:nvPr>
        </p:nvSpPr>
        <p:spPr bwMode="auto">
          <a:xfrm>
            <a:off x="0" y="0"/>
            <a:ext cx="2954338" cy="490538"/>
          </a:xfrm>
          <a:prstGeom prst="rect">
            <a:avLst/>
          </a:prstGeom>
          <a:noFill/>
          <a:ln w="9525">
            <a:noFill/>
            <a:miter lim="800000"/>
            <a:headEnd/>
            <a:tailEnd/>
          </a:ln>
        </p:spPr>
        <p:txBody>
          <a:bodyPr vert="horz" wrap="square" lIns="90489" tIns="45245" rIns="90489" bIns="45245" numCol="1" anchor="t" anchorCtr="0" compatLnSpc="1">
            <a:prstTxWarp prst="textNoShape">
              <a:avLst/>
            </a:prstTxWarp>
          </a:bodyPr>
          <a:lstStyle>
            <a:lvl1pPr defTabSz="904875" eaLnBrk="1" hangingPunct="1">
              <a:defRPr sz="1200">
                <a:latin typeface="Arial" charset="0"/>
              </a:defRPr>
            </a:lvl1pPr>
          </a:lstStyle>
          <a:p>
            <a:pPr>
              <a:defRPr/>
            </a:pPr>
            <a:endParaRPr lang="el-GR"/>
          </a:p>
        </p:txBody>
      </p:sp>
      <p:sp>
        <p:nvSpPr>
          <p:cNvPr id="15363" name="Rectangle 3">
            <a:extLst>
              <a:ext uri="{FF2B5EF4-FFF2-40B4-BE49-F238E27FC236}">
                <a16:creationId xmlns:a16="http://schemas.microsoft.com/office/drawing/2014/main" id="{66E70F92-28CC-74CE-AFDB-CAF51F826189}"/>
              </a:ext>
            </a:extLst>
          </p:cNvPr>
          <p:cNvSpPr>
            <a:spLocks noGrp="1" noChangeArrowheads="1"/>
          </p:cNvSpPr>
          <p:nvPr>
            <p:ph type="dt" idx="1"/>
          </p:nvPr>
        </p:nvSpPr>
        <p:spPr bwMode="auto">
          <a:xfrm>
            <a:off x="3860800" y="0"/>
            <a:ext cx="2952750" cy="490538"/>
          </a:xfrm>
          <a:prstGeom prst="rect">
            <a:avLst/>
          </a:prstGeom>
          <a:noFill/>
          <a:ln w="9525">
            <a:noFill/>
            <a:miter lim="800000"/>
            <a:headEnd/>
            <a:tailEnd/>
          </a:ln>
        </p:spPr>
        <p:txBody>
          <a:bodyPr vert="horz" wrap="square" lIns="90489" tIns="45245" rIns="90489" bIns="45245" numCol="1" anchor="t" anchorCtr="0" compatLnSpc="1">
            <a:prstTxWarp prst="textNoShape">
              <a:avLst/>
            </a:prstTxWarp>
          </a:bodyPr>
          <a:lstStyle>
            <a:lvl1pPr algn="r" defTabSz="904875" eaLnBrk="1" hangingPunct="1">
              <a:defRPr sz="1200">
                <a:latin typeface="Arial" charset="0"/>
              </a:defRPr>
            </a:lvl1pPr>
          </a:lstStyle>
          <a:p>
            <a:pPr>
              <a:defRPr/>
            </a:pPr>
            <a:endParaRPr lang="el-GR"/>
          </a:p>
        </p:txBody>
      </p:sp>
      <p:sp>
        <p:nvSpPr>
          <p:cNvPr id="3076" name="Rectangle 4">
            <a:extLst>
              <a:ext uri="{FF2B5EF4-FFF2-40B4-BE49-F238E27FC236}">
                <a16:creationId xmlns:a16="http://schemas.microsoft.com/office/drawing/2014/main" id="{87D38FB7-5FB4-9AE8-8AC2-FB89F820B966}"/>
              </a:ext>
            </a:extLst>
          </p:cNvPr>
          <p:cNvSpPr>
            <a:spLocks noGrp="1" noRot="1" noChangeAspect="1" noChangeArrowheads="1" noTextEdit="1"/>
          </p:cNvSpPr>
          <p:nvPr>
            <p:ph type="sldImg" idx="2"/>
          </p:nvPr>
        </p:nvSpPr>
        <p:spPr bwMode="auto">
          <a:xfrm>
            <a:off x="952500" y="736600"/>
            <a:ext cx="4913313" cy="36845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a:extLst>
              <a:ext uri="{FF2B5EF4-FFF2-40B4-BE49-F238E27FC236}">
                <a16:creationId xmlns:a16="http://schemas.microsoft.com/office/drawing/2014/main" id="{DE9D99A5-32F8-C705-58B3-F947DED245EC}"/>
              </a:ext>
            </a:extLst>
          </p:cNvPr>
          <p:cNvSpPr>
            <a:spLocks noGrp="1" noChangeArrowheads="1"/>
          </p:cNvSpPr>
          <p:nvPr>
            <p:ph type="body" sz="quarter" idx="3"/>
          </p:nvPr>
        </p:nvSpPr>
        <p:spPr bwMode="auto">
          <a:xfrm>
            <a:off x="682625" y="4665663"/>
            <a:ext cx="5451475" cy="4421187"/>
          </a:xfrm>
          <a:prstGeom prst="rect">
            <a:avLst/>
          </a:prstGeom>
          <a:noFill/>
          <a:ln w="9525">
            <a:noFill/>
            <a:miter lim="800000"/>
            <a:headEnd/>
            <a:tailEnd/>
          </a:ln>
        </p:spPr>
        <p:txBody>
          <a:bodyPr vert="horz" wrap="square" lIns="90489" tIns="45245" rIns="90489" bIns="45245" numCol="1" anchor="t" anchorCtr="0" compatLnSpc="1">
            <a:prstTxWarp prst="textNoShape">
              <a:avLst/>
            </a:prstTxWarp>
          </a:bodyPr>
          <a:lstStyle/>
          <a:p>
            <a:pPr lvl="0"/>
            <a:r>
              <a:rPr lang="el-GR" noProof="0"/>
              <a:t>Click to edit Master text styles</a:t>
            </a:r>
          </a:p>
          <a:p>
            <a:pPr lvl="1"/>
            <a:r>
              <a:rPr lang="el-GR" noProof="0"/>
              <a:t>Second level</a:t>
            </a:r>
          </a:p>
          <a:p>
            <a:pPr lvl="2"/>
            <a:r>
              <a:rPr lang="el-GR" noProof="0"/>
              <a:t>Third level</a:t>
            </a:r>
          </a:p>
          <a:p>
            <a:pPr lvl="3"/>
            <a:r>
              <a:rPr lang="el-GR" noProof="0"/>
              <a:t>Fourth level</a:t>
            </a:r>
          </a:p>
          <a:p>
            <a:pPr lvl="4"/>
            <a:r>
              <a:rPr lang="el-GR" noProof="0"/>
              <a:t>Fifth level</a:t>
            </a:r>
          </a:p>
        </p:txBody>
      </p:sp>
      <p:sp>
        <p:nvSpPr>
          <p:cNvPr id="15366" name="Rectangle 6">
            <a:extLst>
              <a:ext uri="{FF2B5EF4-FFF2-40B4-BE49-F238E27FC236}">
                <a16:creationId xmlns:a16="http://schemas.microsoft.com/office/drawing/2014/main" id="{4B9F9C38-9D93-2DAD-BE3B-A110473A015D}"/>
              </a:ext>
            </a:extLst>
          </p:cNvPr>
          <p:cNvSpPr>
            <a:spLocks noGrp="1" noChangeArrowheads="1"/>
          </p:cNvSpPr>
          <p:nvPr>
            <p:ph type="ftr" sz="quarter" idx="4"/>
          </p:nvPr>
        </p:nvSpPr>
        <p:spPr bwMode="auto">
          <a:xfrm>
            <a:off x="0" y="9331325"/>
            <a:ext cx="2954338" cy="490538"/>
          </a:xfrm>
          <a:prstGeom prst="rect">
            <a:avLst/>
          </a:prstGeom>
          <a:noFill/>
          <a:ln w="9525">
            <a:noFill/>
            <a:miter lim="800000"/>
            <a:headEnd/>
            <a:tailEnd/>
          </a:ln>
        </p:spPr>
        <p:txBody>
          <a:bodyPr vert="horz" wrap="square" lIns="90489" tIns="45245" rIns="90489" bIns="45245" numCol="1" anchor="b" anchorCtr="0" compatLnSpc="1">
            <a:prstTxWarp prst="textNoShape">
              <a:avLst/>
            </a:prstTxWarp>
          </a:bodyPr>
          <a:lstStyle>
            <a:lvl1pPr defTabSz="904875" eaLnBrk="1" hangingPunct="1">
              <a:defRPr sz="1200">
                <a:latin typeface="Arial" charset="0"/>
              </a:defRPr>
            </a:lvl1pPr>
          </a:lstStyle>
          <a:p>
            <a:pPr>
              <a:defRPr/>
            </a:pPr>
            <a:endParaRPr lang="el-GR"/>
          </a:p>
        </p:txBody>
      </p:sp>
      <p:sp>
        <p:nvSpPr>
          <p:cNvPr id="15367" name="Rectangle 7">
            <a:extLst>
              <a:ext uri="{FF2B5EF4-FFF2-40B4-BE49-F238E27FC236}">
                <a16:creationId xmlns:a16="http://schemas.microsoft.com/office/drawing/2014/main" id="{46955952-524B-37D7-1AC1-E66945361F8F}"/>
              </a:ext>
            </a:extLst>
          </p:cNvPr>
          <p:cNvSpPr>
            <a:spLocks noGrp="1" noChangeArrowheads="1"/>
          </p:cNvSpPr>
          <p:nvPr>
            <p:ph type="sldNum" sz="quarter" idx="5"/>
          </p:nvPr>
        </p:nvSpPr>
        <p:spPr bwMode="auto">
          <a:xfrm>
            <a:off x="3860800" y="9331325"/>
            <a:ext cx="2952750" cy="490538"/>
          </a:xfrm>
          <a:prstGeom prst="rect">
            <a:avLst/>
          </a:prstGeom>
          <a:noFill/>
          <a:ln w="9525">
            <a:noFill/>
            <a:miter lim="800000"/>
            <a:headEnd/>
            <a:tailEnd/>
          </a:ln>
        </p:spPr>
        <p:txBody>
          <a:bodyPr vert="horz" wrap="square" lIns="90489" tIns="45245" rIns="90489" bIns="45245" numCol="1" anchor="b" anchorCtr="0" compatLnSpc="1">
            <a:prstTxWarp prst="textNoShape">
              <a:avLst/>
            </a:prstTxWarp>
          </a:bodyPr>
          <a:lstStyle>
            <a:lvl1pPr algn="r" defTabSz="904875" eaLnBrk="1" hangingPunct="1">
              <a:defRPr sz="1200"/>
            </a:lvl1pPr>
          </a:lstStyle>
          <a:p>
            <a:pPr>
              <a:defRPr/>
            </a:pPr>
            <a:fld id="{F253CD1E-FAF8-45A1-8A1A-D8F1252731F0}"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ndWuq6AznmQ"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theguardian.com/world/2014/nov/12/india-sterilisation-deaths-women-forced-camps-relative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opulation.un.org/wpp/"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Eugenics_in_the_United_Stat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D0BF827-FC1A-E285-0CE3-D7E0D4DA61F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Arial" panose="020B0604020202020204" pitchFamily="34" charset="0"/>
              </a:defRPr>
            </a:lvl1pPr>
            <a:lvl2pPr marL="742950" indent="-285750" defTabSz="925513">
              <a:spcBef>
                <a:spcPct val="30000"/>
              </a:spcBef>
              <a:defRPr sz="1200">
                <a:solidFill>
                  <a:schemeClr val="tx1"/>
                </a:solidFill>
                <a:latin typeface="Arial" panose="020B0604020202020204" pitchFamily="34" charset="0"/>
              </a:defRPr>
            </a:lvl2pPr>
            <a:lvl3pPr marL="1143000" indent="-228600" defTabSz="925513">
              <a:spcBef>
                <a:spcPct val="30000"/>
              </a:spcBef>
              <a:defRPr sz="1200">
                <a:solidFill>
                  <a:schemeClr val="tx1"/>
                </a:solidFill>
                <a:latin typeface="Arial" panose="020B0604020202020204" pitchFamily="34" charset="0"/>
              </a:defRPr>
            </a:lvl3pPr>
            <a:lvl4pPr marL="1600200" indent="-228600" defTabSz="925513">
              <a:spcBef>
                <a:spcPct val="30000"/>
              </a:spcBef>
              <a:defRPr sz="1200">
                <a:solidFill>
                  <a:schemeClr val="tx1"/>
                </a:solidFill>
                <a:latin typeface="Arial" panose="020B0604020202020204" pitchFamily="34" charset="0"/>
              </a:defRPr>
            </a:lvl4pPr>
            <a:lvl5pPr marL="2057400" indent="-228600" defTabSz="925513">
              <a:spcBef>
                <a:spcPct val="30000"/>
              </a:spcBef>
              <a:defRPr sz="1200">
                <a:solidFill>
                  <a:schemeClr val="tx1"/>
                </a:solidFill>
                <a:latin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l-GR" altLang="en-US">
                <a:latin typeface="Tahoma" panose="020B0604030504040204" pitchFamily="34" charset="0"/>
              </a:rPr>
              <a:t>Βασίλειος Γαβαλάς, Πληθυσμιακή Γεωγραφία. Διάλεξη 10.</a:t>
            </a:r>
          </a:p>
        </p:txBody>
      </p:sp>
      <p:sp>
        <p:nvSpPr>
          <p:cNvPr id="7171" name="Rectangle 7">
            <a:extLst>
              <a:ext uri="{FF2B5EF4-FFF2-40B4-BE49-F238E27FC236}">
                <a16:creationId xmlns:a16="http://schemas.microsoft.com/office/drawing/2014/main" id="{34461A0C-C77F-55A1-2DA1-1F1B0366DA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Arial" panose="020B0604020202020204" pitchFamily="34" charset="0"/>
              </a:defRPr>
            </a:lvl1pPr>
            <a:lvl2pPr marL="742950" indent="-285750" defTabSz="925513">
              <a:spcBef>
                <a:spcPct val="30000"/>
              </a:spcBef>
              <a:defRPr sz="1200">
                <a:solidFill>
                  <a:schemeClr val="tx1"/>
                </a:solidFill>
                <a:latin typeface="Arial" panose="020B0604020202020204" pitchFamily="34" charset="0"/>
              </a:defRPr>
            </a:lvl2pPr>
            <a:lvl3pPr marL="1143000" indent="-228600" defTabSz="925513">
              <a:spcBef>
                <a:spcPct val="30000"/>
              </a:spcBef>
              <a:defRPr sz="1200">
                <a:solidFill>
                  <a:schemeClr val="tx1"/>
                </a:solidFill>
                <a:latin typeface="Arial" panose="020B0604020202020204" pitchFamily="34" charset="0"/>
              </a:defRPr>
            </a:lvl3pPr>
            <a:lvl4pPr marL="1600200" indent="-228600" defTabSz="925513">
              <a:spcBef>
                <a:spcPct val="30000"/>
              </a:spcBef>
              <a:defRPr sz="1200">
                <a:solidFill>
                  <a:schemeClr val="tx1"/>
                </a:solidFill>
                <a:latin typeface="Arial" panose="020B0604020202020204" pitchFamily="34" charset="0"/>
              </a:defRPr>
            </a:lvl4pPr>
            <a:lvl5pPr marL="2057400" indent="-228600" defTabSz="925513">
              <a:spcBef>
                <a:spcPct val="30000"/>
              </a:spcBef>
              <a:defRPr sz="1200">
                <a:solidFill>
                  <a:schemeClr val="tx1"/>
                </a:solidFill>
                <a:latin typeface="Arial" panose="020B0604020202020204" pitchFamily="34" charset="0"/>
              </a:defRPr>
            </a:lvl5pPr>
            <a:lvl6pPr marL="2514600" indent="-228600" defTabSz="9255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55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55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55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8FCD90-139A-426C-B182-F66F6B543338}" type="slidenum">
              <a:rPr lang="el-GR" altLang="en-US" smtClean="0">
                <a:latin typeface="Tahoma" panose="020B0604030504040204" pitchFamily="34" charset="0"/>
              </a:rPr>
              <a:pPr>
                <a:spcBef>
                  <a:spcPct val="0"/>
                </a:spcBef>
              </a:pPr>
              <a:t>3</a:t>
            </a:fld>
            <a:endParaRPr lang="el-GR" altLang="en-US">
              <a:latin typeface="Tahoma" panose="020B0604030504040204" pitchFamily="34" charset="0"/>
            </a:endParaRPr>
          </a:p>
        </p:txBody>
      </p:sp>
      <p:sp>
        <p:nvSpPr>
          <p:cNvPr id="7172" name="Rectangle 2">
            <a:extLst>
              <a:ext uri="{FF2B5EF4-FFF2-40B4-BE49-F238E27FC236}">
                <a16:creationId xmlns:a16="http://schemas.microsoft.com/office/drawing/2014/main" id="{E501EE90-89DC-7A15-CAE7-2688BE56F3C0}"/>
              </a:ext>
            </a:extLst>
          </p:cNvPr>
          <p:cNvSpPr>
            <a:spLocks noGrp="1" noRot="1" noChangeAspect="1" noChangeArrowheads="1" noTextEdit="1"/>
          </p:cNvSpPr>
          <p:nvPr>
            <p:ph type="sldImg"/>
          </p:nvPr>
        </p:nvSpPr>
        <p:spPr>
          <a:ln/>
        </p:spPr>
      </p:sp>
      <p:sp>
        <p:nvSpPr>
          <p:cNvPr id="7173" name="Rectangle 3">
            <a:extLst>
              <a:ext uri="{FF2B5EF4-FFF2-40B4-BE49-F238E27FC236}">
                <a16:creationId xmlns:a16="http://schemas.microsoft.com/office/drawing/2014/main" id="{007D9101-6D19-BB3C-D342-B74AF3E59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ltLang="en-US">
                <a:latin typeface="Arial" panose="020B0604020202020204" pitchFamily="34" charset="0"/>
              </a:rPr>
              <a:t>Χαρακτηριστικές της αισιόδοξης σχολής σκέψης για τον πληθυσμό είναι οι απόψεις των Μερκαντιλιστών και των Φυσιοκρατών: «είναι οι άνθρωποι εκείνοι που συγκροτούν τη δύναμη των κρατών» (</a:t>
            </a:r>
            <a:r>
              <a:rPr lang="en-US" altLang="en-US">
                <a:latin typeface="Arial" panose="020B0604020202020204" pitchFamily="34" charset="0"/>
              </a:rPr>
              <a:t>Quesnay) </a:t>
            </a:r>
            <a:r>
              <a:rPr lang="el-GR" altLang="en-US">
                <a:latin typeface="Arial" panose="020B0604020202020204" pitchFamily="34" charset="0"/>
              </a:rPr>
              <a:t> ή «Το μεγαλείο των βασιλέων μετριέται με τον αριθμό των υπηκόων τους» (</a:t>
            </a:r>
            <a:r>
              <a:rPr lang="en-US" altLang="en-US">
                <a:latin typeface="Arial" panose="020B0604020202020204" pitchFamily="34" charset="0"/>
              </a:rPr>
              <a:t>M. de Vauban).</a:t>
            </a:r>
            <a:endParaRPr lang="el-GR"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586B8A0-130E-ACF7-1025-F47507650E3C}"/>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0CA4F5D3-19C7-029F-8167-FF371AA449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latin typeface="Arial" panose="020B0604020202020204" pitchFamily="34" charset="0"/>
              </a:rPr>
              <a:t>Ένας πρώτος νόμος που καθορίζει την ηλικία κατά το γάμο εισάγεται το 1950 και θέτει νόμιμη ηλικία 20 χρόνια για τους άνδρες και 18 για τις γυναίκες. Το 1980 νέος νόμος αυξάνει τη νόμιμη ηλικία κατά το γάμο σε 22 για τους άνδρες και 20 για τις γυναίκες. Ορισμένες επαρχίες της Κίνας έχουν ακόμα ψηλότερα όρια. </a:t>
            </a:r>
          </a:p>
        </p:txBody>
      </p:sp>
      <p:sp>
        <p:nvSpPr>
          <p:cNvPr id="27652" name="Slide Number Placeholder 3">
            <a:extLst>
              <a:ext uri="{FF2B5EF4-FFF2-40B4-BE49-F238E27FC236}">
                <a16:creationId xmlns:a16="http://schemas.microsoft.com/office/drawing/2014/main" id="{4C7CD9C1-1DD0-D983-7320-BBD4D0FE68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Arial" panose="020B0604020202020204" pitchFamily="34" charset="0"/>
              </a:defRPr>
            </a:lvl1pPr>
            <a:lvl2pPr marL="742950" indent="-285750" defTabSz="904875">
              <a:spcBef>
                <a:spcPct val="30000"/>
              </a:spcBef>
              <a:defRPr sz="1200">
                <a:solidFill>
                  <a:schemeClr val="tx1"/>
                </a:solidFill>
                <a:latin typeface="Arial" panose="020B0604020202020204" pitchFamily="34" charset="0"/>
              </a:defRPr>
            </a:lvl2pPr>
            <a:lvl3pPr marL="1143000" indent="-228600" defTabSz="904875">
              <a:spcBef>
                <a:spcPct val="30000"/>
              </a:spcBef>
              <a:defRPr sz="1200">
                <a:solidFill>
                  <a:schemeClr val="tx1"/>
                </a:solidFill>
                <a:latin typeface="Arial" panose="020B0604020202020204" pitchFamily="34" charset="0"/>
              </a:defRPr>
            </a:lvl3pPr>
            <a:lvl4pPr marL="1600200" indent="-228600" defTabSz="904875">
              <a:spcBef>
                <a:spcPct val="30000"/>
              </a:spcBef>
              <a:defRPr sz="1200">
                <a:solidFill>
                  <a:schemeClr val="tx1"/>
                </a:solidFill>
                <a:latin typeface="Arial" panose="020B0604020202020204" pitchFamily="34" charset="0"/>
              </a:defRPr>
            </a:lvl4pPr>
            <a:lvl5pPr marL="2057400" indent="-228600" defTabSz="904875">
              <a:spcBef>
                <a:spcPct val="30000"/>
              </a:spcBef>
              <a:defRPr sz="1200">
                <a:solidFill>
                  <a:schemeClr val="tx1"/>
                </a:solidFill>
                <a:latin typeface="Arial" panose="020B0604020202020204" pitchFamily="34" charset="0"/>
              </a:defRPr>
            </a:lvl5pPr>
            <a:lvl6pPr marL="2514600" indent="-228600" defTabSz="9048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048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048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048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6D71F0-A24E-46C7-AB45-FB889CB79173}" type="slidenum">
              <a:rPr lang="el-GR" altLang="en-US" smtClean="0"/>
              <a:pPr>
                <a:spcBef>
                  <a:spcPct val="0"/>
                </a:spcBef>
              </a:pPr>
              <a:t>16</a:t>
            </a:fld>
            <a:endParaRPr lang="el-G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8A47CD4-C7E4-27AF-BC53-612420FFDDD4}"/>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F8DED62E-2D02-4D21-151D-4D352418AC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dirty="0">
                <a:latin typeface="Arial" panose="020B0604020202020204" pitchFamily="34" charset="0"/>
              </a:rPr>
              <a:t>Ένας πρώτος νόμος που καθορίζει την ηλικία κατά το γάμο εισάγεται το 1950 και θέτει νόμιμη ηλικία 20 χρόνια για τους άνδρες και 18 για τις γυναίκες. Το 1980 νέος νόμος αυξάνει τη νόμιμη ηλικία κατά το γάμο σε 22 για τους άνδρες και 20 για τις γυναίκες. Ορισμένες επαρχίες της Κίνας έχουν ακόμα ψηλότερα όρια. </a:t>
            </a:r>
            <a:endParaRPr lang="en-US" altLang="en-US" dirty="0">
              <a:latin typeface="Arial" panose="020B0604020202020204" pitchFamily="34" charset="0"/>
            </a:endParaRPr>
          </a:p>
          <a:p>
            <a:r>
              <a:rPr lang="en-US" altLang="el-GR" dirty="0">
                <a:latin typeface="Arial" panose="020B0604020202020204" pitchFamily="34" charset="0"/>
                <a:hlinkClick r:id="rId3"/>
              </a:rPr>
              <a:t>https://www.youtube.com/watch?v=ndWuq6AznmQ</a:t>
            </a:r>
            <a:r>
              <a:rPr lang="en-US" altLang="el-GR" dirty="0">
                <a:latin typeface="Arial" panose="020B0604020202020204" pitchFamily="34" charset="0"/>
              </a:rPr>
              <a:t> </a:t>
            </a:r>
            <a:endParaRPr lang="el-GR" altLang="en-US" dirty="0">
              <a:latin typeface="Arial" panose="020B0604020202020204" pitchFamily="34" charset="0"/>
            </a:endParaRPr>
          </a:p>
          <a:p>
            <a:endParaRPr lang="en-US" altLang="el-GR" dirty="0">
              <a:latin typeface="Arial" panose="020B0604020202020204" pitchFamily="34" charset="0"/>
            </a:endParaRPr>
          </a:p>
        </p:txBody>
      </p:sp>
      <p:sp>
        <p:nvSpPr>
          <p:cNvPr id="29700" name="Slide Number Placeholder 3">
            <a:extLst>
              <a:ext uri="{FF2B5EF4-FFF2-40B4-BE49-F238E27FC236}">
                <a16:creationId xmlns:a16="http://schemas.microsoft.com/office/drawing/2014/main" id="{7993E1C2-BEF0-DA71-8E5D-47C326F7FA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Arial" panose="020B0604020202020204" pitchFamily="34" charset="0"/>
              </a:defRPr>
            </a:lvl1pPr>
            <a:lvl2pPr marL="742950" indent="-285750" defTabSz="904875">
              <a:defRPr>
                <a:solidFill>
                  <a:schemeClr val="tx1"/>
                </a:solidFill>
                <a:latin typeface="Arial" panose="020B0604020202020204" pitchFamily="34" charset="0"/>
              </a:defRPr>
            </a:lvl2pPr>
            <a:lvl3pPr marL="1143000" indent="-228600" defTabSz="904875">
              <a:defRPr>
                <a:solidFill>
                  <a:schemeClr val="tx1"/>
                </a:solidFill>
                <a:latin typeface="Arial" panose="020B0604020202020204" pitchFamily="34" charset="0"/>
              </a:defRPr>
            </a:lvl3pPr>
            <a:lvl4pPr marL="1600200" indent="-228600" defTabSz="904875">
              <a:defRPr>
                <a:solidFill>
                  <a:schemeClr val="tx1"/>
                </a:solidFill>
                <a:latin typeface="Arial" panose="020B0604020202020204" pitchFamily="34" charset="0"/>
              </a:defRPr>
            </a:lvl4pPr>
            <a:lvl5pPr marL="2057400" indent="-228600" defTabSz="904875">
              <a:defRPr>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defRPr>
            </a:lvl9pPr>
          </a:lstStyle>
          <a:p>
            <a:fld id="{B66B2535-829C-4FFD-AB77-520E7DB5CAEA}" type="slidenum">
              <a:rPr lang="el-GR" altLang="en-US" smtClean="0"/>
              <a:pPr/>
              <a:t>17</a:t>
            </a:fld>
            <a:endParaRPr lang="el-G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E2EC7E57-17FD-3244-DBEB-A979DA4BF4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Arial" panose="020B0604020202020204" pitchFamily="34" charset="0"/>
              </a:defRPr>
            </a:lvl1pPr>
            <a:lvl2pPr marL="742950" indent="-285750" defTabSz="904875">
              <a:spcBef>
                <a:spcPct val="30000"/>
              </a:spcBef>
              <a:defRPr sz="1200">
                <a:solidFill>
                  <a:schemeClr val="tx1"/>
                </a:solidFill>
                <a:latin typeface="Arial" panose="020B0604020202020204" pitchFamily="34" charset="0"/>
              </a:defRPr>
            </a:lvl2pPr>
            <a:lvl3pPr marL="1143000" indent="-228600" defTabSz="904875">
              <a:spcBef>
                <a:spcPct val="30000"/>
              </a:spcBef>
              <a:defRPr sz="1200">
                <a:solidFill>
                  <a:schemeClr val="tx1"/>
                </a:solidFill>
                <a:latin typeface="Arial" panose="020B0604020202020204" pitchFamily="34" charset="0"/>
              </a:defRPr>
            </a:lvl3pPr>
            <a:lvl4pPr marL="1600200" indent="-228600" defTabSz="904875">
              <a:spcBef>
                <a:spcPct val="30000"/>
              </a:spcBef>
              <a:defRPr sz="1200">
                <a:solidFill>
                  <a:schemeClr val="tx1"/>
                </a:solidFill>
                <a:latin typeface="Arial" panose="020B0604020202020204" pitchFamily="34" charset="0"/>
              </a:defRPr>
            </a:lvl4pPr>
            <a:lvl5pPr marL="2057400" indent="-228600" defTabSz="904875">
              <a:spcBef>
                <a:spcPct val="30000"/>
              </a:spcBef>
              <a:defRPr sz="1200">
                <a:solidFill>
                  <a:schemeClr val="tx1"/>
                </a:solidFill>
                <a:latin typeface="Arial" panose="020B0604020202020204" pitchFamily="34" charset="0"/>
              </a:defRPr>
            </a:lvl5pPr>
            <a:lvl6pPr marL="2514600" indent="-228600" defTabSz="9048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048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048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048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004D76-2AC0-4B47-822B-EB54D3776BB6}" type="slidenum">
              <a:rPr lang="el-GR" altLang="en-US" smtClean="0"/>
              <a:pPr>
                <a:spcBef>
                  <a:spcPct val="0"/>
                </a:spcBef>
              </a:pPr>
              <a:t>19</a:t>
            </a:fld>
            <a:endParaRPr lang="el-GR" altLang="en-US"/>
          </a:p>
        </p:txBody>
      </p:sp>
      <p:sp>
        <p:nvSpPr>
          <p:cNvPr id="32771" name="Rectangle 2">
            <a:extLst>
              <a:ext uri="{FF2B5EF4-FFF2-40B4-BE49-F238E27FC236}">
                <a16:creationId xmlns:a16="http://schemas.microsoft.com/office/drawing/2014/main" id="{6B632311-2DB5-51E2-E5CC-72BEC223D811}"/>
              </a:ext>
            </a:extLst>
          </p:cNvPr>
          <p:cNvSpPr>
            <a:spLocks noGrp="1" noRot="1" noChangeAspect="1" noChangeArrowheads="1" noTextEdit="1"/>
          </p:cNvSpPr>
          <p:nvPr>
            <p:ph type="sldImg"/>
          </p:nvPr>
        </p:nvSpPr>
        <p:spPr>
          <a:xfrm>
            <a:off x="954088" y="736600"/>
            <a:ext cx="4910137" cy="3683000"/>
          </a:xfrm>
          <a:ln/>
        </p:spPr>
      </p:sp>
      <p:sp>
        <p:nvSpPr>
          <p:cNvPr id="32772" name="Rectangle 3">
            <a:extLst>
              <a:ext uri="{FF2B5EF4-FFF2-40B4-BE49-F238E27FC236}">
                <a16:creationId xmlns:a16="http://schemas.microsoft.com/office/drawing/2014/main" id="{CA3ADAB5-5F8A-6F39-35C6-AFB94B85D2C3}"/>
              </a:ext>
            </a:extLst>
          </p:cNvPr>
          <p:cNvSpPr>
            <a:spLocks noGrp="1" noChangeArrowheads="1"/>
          </p:cNvSpPr>
          <p:nvPr>
            <p:ph type="body" idx="1"/>
          </p:nvPr>
        </p:nvSpPr>
        <p:spPr>
          <a:xfrm>
            <a:off x="908050" y="4665663"/>
            <a:ext cx="4999038" cy="4421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ltLang="en-US">
                <a:latin typeface="Arial" panose="020B0604020202020204" pitchFamily="34" charset="0"/>
              </a:rPr>
              <a:t>Η πρωιμότητα της ηλικίας κατά το γάμο στην περίπτωση της Ινδίας είναι παραπλανητική, γιατί συνήθως ζευγάρια που παντρεύονται σε πολύ μικρή ηλικία (κάτω των 15) δεν ζουν μαζί. Οι γάμοι αυτοί κανονίζονται από τις οικογένειες των παιδιών για οικονομικούς κυρίως λόγους, και το ζευγάρι ζει μαζί μόνο όταν θεωρηθεί ώριμο για να δημιουργήσει οικογένεια. Οι πρώιμοι γάμοι εφαρμόζονται ακόμα στην Ινδία. Το 1971 το 12% των κοριτσιών ηλικίας 10-14 ήταν παντρεμένες.  Φαίνεται ότι υπάρχει έντονη υποκίνηση από τους γονείς ενός πρώιμου γάμου των κοριτσιών για οικονομικούς λόγους. Ένας πρώιμος γάμος επιτρέπει να μειωθεί το ύψος της προίκας και να περιοριστούν τα έξοδα συντήρησης που καταβάλλονται από τους γονείς. Αξίζει να σημειωθεί όμως ότι το ποσοστό των παιδικών γάμων μειώνεται όσο πλησιάζουμε προς τις μέρες μας.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7DDE4BE7-CB69-E495-94CC-11C9E65C85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Arial" panose="020B0604020202020204" pitchFamily="34" charset="0"/>
              </a:defRPr>
            </a:lvl1pPr>
            <a:lvl2pPr marL="742950" indent="-285750" defTabSz="904875">
              <a:spcBef>
                <a:spcPct val="30000"/>
              </a:spcBef>
              <a:defRPr sz="1200">
                <a:solidFill>
                  <a:schemeClr val="tx1"/>
                </a:solidFill>
                <a:latin typeface="Arial" panose="020B0604020202020204" pitchFamily="34" charset="0"/>
              </a:defRPr>
            </a:lvl2pPr>
            <a:lvl3pPr marL="1143000" indent="-228600" defTabSz="904875">
              <a:spcBef>
                <a:spcPct val="30000"/>
              </a:spcBef>
              <a:defRPr sz="1200">
                <a:solidFill>
                  <a:schemeClr val="tx1"/>
                </a:solidFill>
                <a:latin typeface="Arial" panose="020B0604020202020204" pitchFamily="34" charset="0"/>
              </a:defRPr>
            </a:lvl3pPr>
            <a:lvl4pPr marL="1600200" indent="-228600" defTabSz="904875">
              <a:spcBef>
                <a:spcPct val="30000"/>
              </a:spcBef>
              <a:defRPr sz="1200">
                <a:solidFill>
                  <a:schemeClr val="tx1"/>
                </a:solidFill>
                <a:latin typeface="Arial" panose="020B0604020202020204" pitchFamily="34" charset="0"/>
              </a:defRPr>
            </a:lvl4pPr>
            <a:lvl5pPr marL="2057400" indent="-228600" defTabSz="904875">
              <a:spcBef>
                <a:spcPct val="30000"/>
              </a:spcBef>
              <a:defRPr sz="1200">
                <a:solidFill>
                  <a:schemeClr val="tx1"/>
                </a:solidFill>
                <a:latin typeface="Arial" panose="020B0604020202020204" pitchFamily="34" charset="0"/>
              </a:defRPr>
            </a:lvl5pPr>
            <a:lvl6pPr marL="2514600" indent="-228600" defTabSz="9048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048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048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048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975F9B-6B38-42FB-8E5C-4333811D9F88}" type="slidenum">
              <a:rPr lang="el-GR" altLang="en-US" smtClean="0"/>
              <a:pPr>
                <a:spcBef>
                  <a:spcPct val="0"/>
                </a:spcBef>
              </a:pPr>
              <a:t>20</a:t>
            </a:fld>
            <a:endParaRPr lang="el-GR" altLang="en-US"/>
          </a:p>
        </p:txBody>
      </p:sp>
      <p:sp>
        <p:nvSpPr>
          <p:cNvPr id="34819" name="Rectangle 2">
            <a:extLst>
              <a:ext uri="{FF2B5EF4-FFF2-40B4-BE49-F238E27FC236}">
                <a16:creationId xmlns:a16="http://schemas.microsoft.com/office/drawing/2014/main" id="{DC0DFB28-9D6F-5E03-21DE-21CDD94BE03C}"/>
              </a:ext>
            </a:extLst>
          </p:cNvPr>
          <p:cNvSpPr>
            <a:spLocks noGrp="1" noRot="1" noChangeAspect="1" noChangeArrowheads="1" noTextEdit="1"/>
          </p:cNvSpPr>
          <p:nvPr>
            <p:ph type="sldImg"/>
          </p:nvPr>
        </p:nvSpPr>
        <p:spPr>
          <a:xfrm>
            <a:off x="954088" y="736600"/>
            <a:ext cx="4910137" cy="3683000"/>
          </a:xfrm>
          <a:ln/>
        </p:spPr>
      </p:sp>
      <p:sp>
        <p:nvSpPr>
          <p:cNvPr id="34820" name="Rectangle 3">
            <a:extLst>
              <a:ext uri="{FF2B5EF4-FFF2-40B4-BE49-F238E27FC236}">
                <a16:creationId xmlns:a16="http://schemas.microsoft.com/office/drawing/2014/main" id="{1583652B-CF84-BA94-C788-6CA4F118B6C3}"/>
              </a:ext>
            </a:extLst>
          </p:cNvPr>
          <p:cNvSpPr>
            <a:spLocks noGrp="1" noChangeArrowheads="1"/>
          </p:cNvSpPr>
          <p:nvPr>
            <p:ph type="body" idx="1"/>
          </p:nvPr>
        </p:nvSpPr>
        <p:spPr>
          <a:xfrm>
            <a:off x="908050" y="4665663"/>
            <a:ext cx="4999038" cy="4421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ltLang="en-US">
                <a:latin typeface="Arial" panose="020B0604020202020204" pitchFamily="34" charset="0"/>
              </a:rPr>
              <a:t>Οι πρώτες απόπειρες μείωσης των γεννήσεων στην Ινδία έγιναν τη δεκαετία του 1920, όταν ήταν Βρετανική αποικία.</a:t>
            </a:r>
          </a:p>
          <a:p>
            <a:pPr eaLnBrk="1" hangingPunct="1"/>
            <a:r>
              <a:rPr lang="el-GR" altLang="en-US">
                <a:latin typeface="Arial" panose="020B0604020202020204" pitchFamily="34" charset="0"/>
              </a:rPr>
              <a:t>Ένας από τους λόγους που οδήγησαν στην μη επανεκλογή της </a:t>
            </a:r>
            <a:r>
              <a:rPr lang="en-US" altLang="en-US">
                <a:latin typeface="Arial" panose="020B0604020202020204" pitchFamily="34" charset="0"/>
              </a:rPr>
              <a:t>Indira Gandhi </a:t>
            </a:r>
            <a:r>
              <a:rPr lang="el-GR" altLang="en-US">
                <a:latin typeface="Arial" panose="020B0604020202020204" pitchFamily="34" charset="0"/>
              </a:rPr>
              <a:t>το 1977 ήταν και το πρόγραμμα στείρωσης που εφαρμόστηκε από τον γιο της Sanjay Gandhi.</a:t>
            </a:r>
            <a:r>
              <a:rPr lang="en-US" altLang="en-US">
                <a:latin typeface="Arial" panose="020B0604020202020204" pitchFamily="34" charset="0"/>
              </a:rPr>
              <a:t> </a:t>
            </a:r>
            <a:endParaRPr lang="el-GR"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AC94055-6712-170C-EC57-BFDB65E0DD9B}"/>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67558C85-0181-2D42-6D22-A5D7C8CA20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dirty="0">
                <a:latin typeface="Arial" panose="020B0604020202020204" pitchFamily="34" charset="0"/>
              </a:rPr>
              <a:t>Το 2002-03 στην Ινδία στειρώθηκαν 114.426 άνδρες και 4,6 εκατομμύρια γυναίκες (Πηγή: http://en.wikipedia.org/wiki/Compulsory_sterilization#India) </a:t>
            </a:r>
          </a:p>
          <a:p>
            <a:r>
              <a:rPr lang="el-GR" altLang="en-US" dirty="0">
                <a:latin typeface="Arial" panose="020B0604020202020204" pitchFamily="34" charset="0"/>
              </a:rPr>
              <a:t>Οι Ινδικές αρχές συχνά χρησιμοποιούν εξαπάτηση ή πειθαναγκασμό για να υποβάλουν τους πολίτες σε στείρωση. Σε κάποιες περιπτώσεις οι αρχές αναγκάζουν τις οικογένειες να συναινέσουν απειλώντας ότι θα τους στερήσουν την τροφή ή άλλα είδη βασικής ανάγκης. Σε άλλες περιπτώσεις οι πολίτες δωροδοκούνται για να συναινέσουν χωρίς να έχουν ενημερωθεί για το ποια είναι η διαδικασία και οι κίνδυνοι που συνεπάγεται.  Πηγή: </a:t>
            </a:r>
            <a:r>
              <a:rPr lang="en-US" altLang="en-US" dirty="0">
                <a:latin typeface="Arial" panose="020B0604020202020204" pitchFamily="34" charset="0"/>
              </a:rPr>
              <a:t>The New American (</a:t>
            </a:r>
            <a:r>
              <a:rPr lang="el-GR" altLang="en-US" dirty="0">
                <a:latin typeface="Arial" panose="020B0604020202020204" pitchFamily="34" charset="0"/>
              </a:rPr>
              <a:t>http://www.thenewamerican.com/world-news/asia/item/11372-us-uk-taxpayers-funding-forced-sterilization-in-india </a:t>
            </a:r>
            <a:r>
              <a:rPr lang="en-US" altLang="en-US" dirty="0">
                <a:latin typeface="Arial" panose="020B0604020202020204" pitchFamily="34" charset="0"/>
              </a:rPr>
              <a:t>) </a:t>
            </a:r>
            <a:r>
              <a:rPr lang="en-US" altLang="el-GR" dirty="0">
                <a:latin typeface="Arial" panose="020B0604020202020204" pitchFamily="34" charset="0"/>
                <a:hlinkClick r:id="rId3"/>
              </a:rPr>
              <a:t>https://www.theguardian.com/world/2014/nov/12/india-sterilisation-deaths-women-forced-camps-relatives</a:t>
            </a:r>
            <a:r>
              <a:rPr lang="en-US" altLang="el-GR" dirty="0">
                <a:latin typeface="Arial" panose="020B0604020202020204" pitchFamily="34" charset="0"/>
              </a:rPr>
              <a:t> </a:t>
            </a:r>
            <a:endParaRPr lang="el-GR" altLang="en-US" dirty="0">
              <a:latin typeface="Arial" panose="020B0604020202020204" pitchFamily="34" charset="0"/>
            </a:endParaRPr>
          </a:p>
        </p:txBody>
      </p:sp>
      <p:sp>
        <p:nvSpPr>
          <p:cNvPr id="36868" name="Slide Number Placeholder 3">
            <a:extLst>
              <a:ext uri="{FF2B5EF4-FFF2-40B4-BE49-F238E27FC236}">
                <a16:creationId xmlns:a16="http://schemas.microsoft.com/office/drawing/2014/main" id="{A1410D71-6A6A-6EC0-FE9C-D8ACA7568B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Arial" panose="020B0604020202020204" pitchFamily="34" charset="0"/>
              </a:defRPr>
            </a:lvl1pPr>
            <a:lvl2pPr marL="742950" indent="-285750" defTabSz="904875">
              <a:spcBef>
                <a:spcPct val="30000"/>
              </a:spcBef>
              <a:defRPr sz="1200">
                <a:solidFill>
                  <a:schemeClr val="tx1"/>
                </a:solidFill>
                <a:latin typeface="Arial" panose="020B0604020202020204" pitchFamily="34" charset="0"/>
              </a:defRPr>
            </a:lvl2pPr>
            <a:lvl3pPr marL="1143000" indent="-228600" defTabSz="904875">
              <a:spcBef>
                <a:spcPct val="30000"/>
              </a:spcBef>
              <a:defRPr sz="1200">
                <a:solidFill>
                  <a:schemeClr val="tx1"/>
                </a:solidFill>
                <a:latin typeface="Arial" panose="020B0604020202020204" pitchFamily="34" charset="0"/>
              </a:defRPr>
            </a:lvl3pPr>
            <a:lvl4pPr marL="1600200" indent="-228600" defTabSz="904875">
              <a:spcBef>
                <a:spcPct val="30000"/>
              </a:spcBef>
              <a:defRPr sz="1200">
                <a:solidFill>
                  <a:schemeClr val="tx1"/>
                </a:solidFill>
                <a:latin typeface="Arial" panose="020B0604020202020204" pitchFamily="34" charset="0"/>
              </a:defRPr>
            </a:lvl4pPr>
            <a:lvl5pPr marL="2057400" indent="-228600" defTabSz="904875">
              <a:spcBef>
                <a:spcPct val="30000"/>
              </a:spcBef>
              <a:defRPr sz="1200">
                <a:solidFill>
                  <a:schemeClr val="tx1"/>
                </a:solidFill>
                <a:latin typeface="Arial" panose="020B0604020202020204" pitchFamily="34" charset="0"/>
              </a:defRPr>
            </a:lvl5pPr>
            <a:lvl6pPr marL="2514600" indent="-228600" defTabSz="9048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048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048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048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D1365D-CDDB-4217-BB7D-E85981C8BEAE}" type="slidenum">
              <a:rPr lang="el-GR" altLang="en-US" smtClean="0"/>
              <a:pPr>
                <a:spcBef>
                  <a:spcPct val="0"/>
                </a:spcBef>
              </a:pPr>
              <a:t>21</a:t>
            </a:fld>
            <a:endParaRPr lang="el-G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Θέση εικόνας διαφάνειας 1">
            <a:extLst>
              <a:ext uri="{FF2B5EF4-FFF2-40B4-BE49-F238E27FC236}">
                <a16:creationId xmlns:a16="http://schemas.microsoft.com/office/drawing/2014/main" id="{DE3CFC29-101D-2B2A-97AD-3FC2E483DF42}"/>
              </a:ext>
            </a:extLst>
          </p:cNvPr>
          <p:cNvSpPr>
            <a:spLocks noGrp="1" noRot="1" noChangeAspect="1" noChangeArrowheads="1" noTextEdit="1"/>
          </p:cNvSpPr>
          <p:nvPr>
            <p:ph type="sldImg"/>
          </p:nvPr>
        </p:nvSpPr>
        <p:spPr>
          <a:ln/>
        </p:spPr>
      </p:sp>
      <p:sp>
        <p:nvSpPr>
          <p:cNvPr id="3" name="Θέση σημειώσεων 2">
            <a:extLst>
              <a:ext uri="{FF2B5EF4-FFF2-40B4-BE49-F238E27FC236}">
                <a16:creationId xmlns:a16="http://schemas.microsoft.com/office/drawing/2014/main" id="{FB78C8C2-B6DA-65F8-2D8B-D0D1D4ECE557}"/>
              </a:ext>
            </a:extLst>
          </p:cNvPr>
          <p:cNvSpPr>
            <a:spLocks noGrp="1"/>
          </p:cNvSpPr>
          <p:nvPr>
            <p:ph type="body" idx="1"/>
          </p:nvPr>
        </p:nvSpPr>
        <p:spPr/>
        <p:txBody>
          <a:bodyPr/>
          <a:lstStyle/>
          <a:p>
            <a:pPr>
              <a:defRPr/>
            </a:pPr>
            <a:r>
              <a:rPr lang="el-GR" dirty="0"/>
              <a:t>Την τελευταία δεκαετία (2010 και εξής) η κυβέρνηση της Ινδία έχει επανέλθει στα προγράμματα οικογενειακού προγραμματισμού με ενέσιμα φάρμακα και χάπια. Η έμφαση έπαψε να δίνεται στις στειρώσεις, παρόλο που δεν σταμάτησαν και αποτελούν ακόμα μέρος κυβερνητικού προγράμματος. Παρόλα ο νέος προσανατολισμός του εθνικού οικογενειακού προγράμματος (</a:t>
            </a:r>
            <a:r>
              <a:rPr lang="en-US" dirty="0"/>
              <a:t>National Family Planning </a:t>
            </a:r>
            <a:r>
              <a:rPr lang="en-US" dirty="0" err="1"/>
              <a:t>programme</a:t>
            </a:r>
            <a:r>
              <a:rPr lang="el-GR" dirty="0"/>
              <a:t>) έχει δύο μειονεκτήματα:</a:t>
            </a:r>
          </a:p>
          <a:p>
            <a:pPr marL="228600" indent="-228600">
              <a:buFontTx/>
              <a:buAutoNum type="arabicParenR"/>
              <a:defRPr/>
            </a:pPr>
            <a:r>
              <a:rPr lang="el-GR" dirty="0"/>
              <a:t>Τα ενέσιμα φάρμακα (και συγκεκριμένα το </a:t>
            </a:r>
            <a:r>
              <a:rPr lang="en-US" dirty="0"/>
              <a:t>DMPA, medroxyprogesterone acetate</a:t>
            </a:r>
            <a:r>
              <a:rPr lang="el-GR" dirty="0"/>
              <a:t>, το οποίο εμποδίζει την εγκυμοσύνη για τρεις μήνες μετά τη χορήγησή του</a:t>
            </a:r>
            <a:r>
              <a:rPr lang="en-US" dirty="0"/>
              <a:t>) </a:t>
            </a:r>
            <a:r>
              <a:rPr lang="el-GR" dirty="0"/>
              <a:t>έχουν παρενέργειες μη ανεκτές από τον ανθρώπινο οργανισμό (όπως ημικρανίες και αιμορραγία)  και μη αναστρέψιμες (όπως απώλεια οστικής πυκνότητας). </a:t>
            </a:r>
          </a:p>
          <a:p>
            <a:pPr marL="228600" indent="-228600">
              <a:buFontTx/>
              <a:buAutoNum type="arabicParenR"/>
              <a:defRPr/>
            </a:pPr>
            <a:r>
              <a:rPr lang="el-GR" dirty="0"/>
              <a:t>Όλες οι προσπάθειες του προγράμματος απευθύνονται σε γυναίκες και μάλιστα στα φτωχότερα στρώματα το πληθυσμού. Η ερώτηση πολλών </a:t>
            </a:r>
            <a:r>
              <a:rPr lang="el-GR" dirty="0" err="1"/>
              <a:t>ακτιβιστικών</a:t>
            </a:r>
            <a:r>
              <a:rPr lang="el-GR" dirty="0"/>
              <a:t> οργανώσεων είναι: γιατί θα πρέπει οι γυναίκες να σηκώνουν το βάρος του οικογενειακού προγραμματισμού; </a:t>
            </a:r>
          </a:p>
        </p:txBody>
      </p:sp>
      <p:sp>
        <p:nvSpPr>
          <p:cNvPr id="38916" name="Θέση αριθμού διαφάνειας 3">
            <a:extLst>
              <a:ext uri="{FF2B5EF4-FFF2-40B4-BE49-F238E27FC236}">
                <a16:creationId xmlns:a16="http://schemas.microsoft.com/office/drawing/2014/main" id="{C2D7EA5E-05E8-DE83-FE68-214385EE36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Arial" panose="020B0604020202020204" pitchFamily="34" charset="0"/>
              </a:defRPr>
            </a:lvl1pPr>
            <a:lvl2pPr marL="742950" indent="-285750" defTabSz="904875">
              <a:defRPr>
                <a:solidFill>
                  <a:schemeClr val="tx1"/>
                </a:solidFill>
                <a:latin typeface="Arial" panose="020B0604020202020204" pitchFamily="34" charset="0"/>
              </a:defRPr>
            </a:lvl2pPr>
            <a:lvl3pPr marL="1143000" indent="-228600" defTabSz="904875">
              <a:defRPr>
                <a:solidFill>
                  <a:schemeClr val="tx1"/>
                </a:solidFill>
                <a:latin typeface="Arial" panose="020B0604020202020204" pitchFamily="34" charset="0"/>
              </a:defRPr>
            </a:lvl3pPr>
            <a:lvl4pPr marL="1600200" indent="-228600" defTabSz="904875">
              <a:defRPr>
                <a:solidFill>
                  <a:schemeClr val="tx1"/>
                </a:solidFill>
                <a:latin typeface="Arial" panose="020B0604020202020204" pitchFamily="34" charset="0"/>
              </a:defRPr>
            </a:lvl4pPr>
            <a:lvl5pPr marL="2057400" indent="-228600" defTabSz="904875">
              <a:defRPr>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defRPr>
            </a:lvl9pPr>
          </a:lstStyle>
          <a:p>
            <a:fld id="{39C0C365-EE0E-4D4D-B7B4-C34E455735C8}" type="slidenum">
              <a:rPr lang="el-GR" altLang="en-US" smtClean="0"/>
              <a:pPr/>
              <a:t>22</a:t>
            </a:fld>
            <a:endParaRPr lang="el-G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Θέση εικόνας διαφάνειας 1">
            <a:extLst>
              <a:ext uri="{FF2B5EF4-FFF2-40B4-BE49-F238E27FC236}">
                <a16:creationId xmlns:a16="http://schemas.microsoft.com/office/drawing/2014/main" id="{929F66F0-3DF4-6433-44FB-AE5F4C7F1912}"/>
              </a:ext>
            </a:extLst>
          </p:cNvPr>
          <p:cNvSpPr>
            <a:spLocks noGrp="1" noRot="1" noChangeAspect="1" noChangeArrowheads="1" noTextEdit="1"/>
          </p:cNvSpPr>
          <p:nvPr>
            <p:ph type="sldImg"/>
          </p:nvPr>
        </p:nvSpPr>
        <p:spPr>
          <a:ln/>
        </p:spPr>
      </p:sp>
      <p:sp>
        <p:nvSpPr>
          <p:cNvPr id="43011" name="Θέση σημειώσεων 2">
            <a:extLst>
              <a:ext uri="{FF2B5EF4-FFF2-40B4-BE49-F238E27FC236}">
                <a16:creationId xmlns:a16="http://schemas.microsoft.com/office/drawing/2014/main" id="{596D944E-3B5F-5A5D-E1A7-9C7AB74682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Arial" panose="020B0604020202020204" pitchFamily="34" charset="0"/>
            </a:endParaRPr>
          </a:p>
        </p:txBody>
      </p:sp>
      <p:sp>
        <p:nvSpPr>
          <p:cNvPr id="43012" name="Θέση αριθμού διαφάνειας 3">
            <a:extLst>
              <a:ext uri="{FF2B5EF4-FFF2-40B4-BE49-F238E27FC236}">
                <a16:creationId xmlns:a16="http://schemas.microsoft.com/office/drawing/2014/main" id="{4B85959B-47BA-4FF9-BE75-DE03805E93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Arial" panose="020B0604020202020204" pitchFamily="34" charset="0"/>
              </a:defRPr>
            </a:lvl1pPr>
            <a:lvl2pPr marL="742950" indent="-285750" defTabSz="904875">
              <a:defRPr>
                <a:solidFill>
                  <a:schemeClr val="tx1"/>
                </a:solidFill>
                <a:latin typeface="Arial" panose="020B0604020202020204" pitchFamily="34" charset="0"/>
              </a:defRPr>
            </a:lvl2pPr>
            <a:lvl3pPr marL="1143000" indent="-228600" defTabSz="904875">
              <a:defRPr>
                <a:solidFill>
                  <a:schemeClr val="tx1"/>
                </a:solidFill>
                <a:latin typeface="Arial" panose="020B0604020202020204" pitchFamily="34" charset="0"/>
              </a:defRPr>
            </a:lvl3pPr>
            <a:lvl4pPr marL="1600200" indent="-228600" defTabSz="904875">
              <a:defRPr>
                <a:solidFill>
                  <a:schemeClr val="tx1"/>
                </a:solidFill>
                <a:latin typeface="Arial" panose="020B0604020202020204" pitchFamily="34" charset="0"/>
              </a:defRPr>
            </a:lvl4pPr>
            <a:lvl5pPr marL="2057400" indent="-228600" defTabSz="904875">
              <a:defRPr>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defRPr>
            </a:lvl9pPr>
          </a:lstStyle>
          <a:p>
            <a:fld id="{78F8A20C-7635-4671-A0C9-CD20D62B65FA}" type="slidenum">
              <a:rPr lang="el-GR" altLang="en-US" smtClean="0"/>
              <a:pPr/>
              <a:t>25</a:t>
            </a:fld>
            <a:endParaRPr lang="el-G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5CEA9B2A-BA10-1086-CD01-58CCA98D76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Arial" panose="020B0604020202020204" pitchFamily="34" charset="0"/>
              </a:defRPr>
            </a:lvl1pPr>
            <a:lvl2pPr marL="742950" indent="-285750" defTabSz="904875">
              <a:spcBef>
                <a:spcPct val="30000"/>
              </a:spcBef>
              <a:defRPr sz="1200">
                <a:solidFill>
                  <a:schemeClr val="tx1"/>
                </a:solidFill>
                <a:latin typeface="Arial" panose="020B0604020202020204" pitchFamily="34" charset="0"/>
              </a:defRPr>
            </a:lvl2pPr>
            <a:lvl3pPr marL="1143000" indent="-228600" defTabSz="904875">
              <a:spcBef>
                <a:spcPct val="30000"/>
              </a:spcBef>
              <a:defRPr sz="1200">
                <a:solidFill>
                  <a:schemeClr val="tx1"/>
                </a:solidFill>
                <a:latin typeface="Arial" panose="020B0604020202020204" pitchFamily="34" charset="0"/>
              </a:defRPr>
            </a:lvl3pPr>
            <a:lvl4pPr marL="1600200" indent="-228600" defTabSz="904875">
              <a:spcBef>
                <a:spcPct val="30000"/>
              </a:spcBef>
              <a:defRPr sz="1200">
                <a:solidFill>
                  <a:schemeClr val="tx1"/>
                </a:solidFill>
                <a:latin typeface="Arial" panose="020B0604020202020204" pitchFamily="34" charset="0"/>
              </a:defRPr>
            </a:lvl4pPr>
            <a:lvl5pPr marL="2057400" indent="-228600" defTabSz="904875">
              <a:spcBef>
                <a:spcPct val="30000"/>
              </a:spcBef>
              <a:defRPr sz="1200">
                <a:solidFill>
                  <a:schemeClr val="tx1"/>
                </a:solidFill>
                <a:latin typeface="Arial" panose="020B0604020202020204" pitchFamily="34" charset="0"/>
              </a:defRPr>
            </a:lvl5pPr>
            <a:lvl6pPr marL="2514600" indent="-228600" defTabSz="9048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048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048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048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163BFF-370C-48D6-B8C4-B67A0584E505}" type="slidenum">
              <a:rPr lang="el-GR" altLang="en-US" smtClean="0"/>
              <a:pPr>
                <a:spcBef>
                  <a:spcPct val="0"/>
                </a:spcBef>
              </a:pPr>
              <a:t>31</a:t>
            </a:fld>
            <a:endParaRPr lang="el-GR" altLang="en-US"/>
          </a:p>
        </p:txBody>
      </p:sp>
      <p:sp>
        <p:nvSpPr>
          <p:cNvPr id="50179" name="Rectangle 2">
            <a:extLst>
              <a:ext uri="{FF2B5EF4-FFF2-40B4-BE49-F238E27FC236}">
                <a16:creationId xmlns:a16="http://schemas.microsoft.com/office/drawing/2014/main" id="{442FE3F7-0EB2-11A0-C56C-897E8ABAE4DA}"/>
              </a:ext>
            </a:extLst>
          </p:cNvPr>
          <p:cNvSpPr txBox="1">
            <a:spLocks noGrp="1" noChangeArrowheads="1"/>
          </p:cNvSpPr>
          <p:nvPr/>
        </p:nvSpPr>
        <p:spPr bwMode="auto">
          <a:xfrm>
            <a:off x="0" y="0"/>
            <a:ext cx="29527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2" rIns="91666" bIns="45832"/>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el-GR" altLang="en-US">
                <a:latin typeface="Tahoma" panose="020B0604030504040204" pitchFamily="34" charset="0"/>
              </a:rPr>
              <a:t>Βασίλειος Γαβαλάς, Πληθυσμιακή Γεωγραφία. Διάλεξη 10.</a:t>
            </a:r>
          </a:p>
        </p:txBody>
      </p:sp>
      <p:sp>
        <p:nvSpPr>
          <p:cNvPr id="50180" name="Rectangle 7">
            <a:extLst>
              <a:ext uri="{FF2B5EF4-FFF2-40B4-BE49-F238E27FC236}">
                <a16:creationId xmlns:a16="http://schemas.microsoft.com/office/drawing/2014/main" id="{5B9D36DA-D5DA-8439-EC74-17B089E1E35F}"/>
              </a:ext>
            </a:extLst>
          </p:cNvPr>
          <p:cNvSpPr txBox="1">
            <a:spLocks noGrp="1" noChangeArrowheads="1"/>
          </p:cNvSpPr>
          <p:nvPr/>
        </p:nvSpPr>
        <p:spPr bwMode="auto">
          <a:xfrm>
            <a:off x="3862388" y="9331325"/>
            <a:ext cx="29527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2" rIns="91666" bIns="45832" anchor="b"/>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4FC944F-97FF-4D85-B72C-CD9BDEE484B2}" type="slidenum">
              <a:rPr lang="el-GR" altLang="en-US">
                <a:latin typeface="Tahoma" panose="020B0604030504040204" pitchFamily="34" charset="0"/>
              </a:rPr>
              <a:pPr algn="r" eaLnBrk="1" hangingPunct="1">
                <a:spcBef>
                  <a:spcPct val="0"/>
                </a:spcBef>
              </a:pPr>
              <a:t>31</a:t>
            </a:fld>
            <a:endParaRPr lang="el-GR" altLang="en-US">
              <a:latin typeface="Tahoma" panose="020B0604030504040204" pitchFamily="34" charset="0"/>
            </a:endParaRPr>
          </a:p>
        </p:txBody>
      </p:sp>
      <p:sp>
        <p:nvSpPr>
          <p:cNvPr id="50181" name="Rectangle 2">
            <a:extLst>
              <a:ext uri="{FF2B5EF4-FFF2-40B4-BE49-F238E27FC236}">
                <a16:creationId xmlns:a16="http://schemas.microsoft.com/office/drawing/2014/main" id="{D362B4E0-1B00-E580-BC3E-5E3F35328230}"/>
              </a:ext>
            </a:extLst>
          </p:cNvPr>
          <p:cNvSpPr>
            <a:spLocks noGrp="1" noRot="1" noChangeAspect="1" noChangeArrowheads="1" noTextEdit="1"/>
          </p:cNvSpPr>
          <p:nvPr>
            <p:ph type="sldImg"/>
          </p:nvPr>
        </p:nvSpPr>
        <p:spPr>
          <a:xfrm>
            <a:off x="954088" y="736600"/>
            <a:ext cx="4910137" cy="3683000"/>
          </a:xfrm>
          <a:ln/>
        </p:spPr>
      </p:sp>
      <p:sp>
        <p:nvSpPr>
          <p:cNvPr id="50182" name="Rectangle 3">
            <a:extLst>
              <a:ext uri="{FF2B5EF4-FFF2-40B4-BE49-F238E27FC236}">
                <a16:creationId xmlns:a16="http://schemas.microsoft.com/office/drawing/2014/main" id="{3D48B1D2-DA89-30D7-5546-A603EA668C42}"/>
              </a:ext>
            </a:extLst>
          </p:cNvPr>
          <p:cNvSpPr>
            <a:spLocks noGrp="1" noChangeArrowheads="1"/>
          </p:cNvSpPr>
          <p:nvPr>
            <p:ph type="body" idx="1"/>
          </p:nvPr>
        </p:nvSpPr>
        <p:spPr>
          <a:xfrm>
            <a:off x="908050" y="4665663"/>
            <a:ext cx="4999038" cy="4421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66" tIns="45832" rIns="91666" bIns="45832"/>
          <a:lstStyle/>
          <a:p>
            <a:pPr eaLnBrk="1" hangingPunct="1"/>
            <a:r>
              <a:rPr lang="el-GR" altLang="en-US" dirty="0">
                <a:latin typeface="Arial" panose="020B0604020202020204" pitchFamily="34" charset="0"/>
              </a:rPr>
              <a:t>Πηγή</a:t>
            </a:r>
            <a:r>
              <a:rPr lang="en-US" altLang="en-US" dirty="0">
                <a:latin typeface="Arial" panose="020B0604020202020204" pitchFamily="34" charset="0"/>
              </a:rPr>
              <a:t>:</a:t>
            </a:r>
            <a:r>
              <a:rPr lang="el-GR" altLang="en-US" dirty="0">
                <a:solidFill>
                  <a:srgbClr val="000000"/>
                </a:solidFill>
                <a:latin typeface="Verdana" panose="020B0604030504040204" pitchFamily="34" charset="0"/>
              </a:rPr>
              <a:t> </a:t>
            </a:r>
            <a:r>
              <a:rPr lang="el-GR" altLang="en-US" dirty="0" err="1">
                <a:solidFill>
                  <a:srgbClr val="000000"/>
                </a:solidFill>
                <a:latin typeface="Verdana" panose="020B0604030504040204" pitchFamily="34" charset="0"/>
              </a:rPr>
              <a:t>Population</a:t>
            </a:r>
            <a:r>
              <a:rPr lang="el-GR" altLang="en-US" dirty="0">
                <a:solidFill>
                  <a:srgbClr val="000000"/>
                </a:solidFill>
                <a:latin typeface="Verdana" panose="020B0604030504040204" pitchFamily="34" charset="0"/>
              </a:rPr>
              <a:t> </a:t>
            </a:r>
            <a:r>
              <a:rPr lang="en-US" altLang="en-US" dirty="0">
                <a:solidFill>
                  <a:srgbClr val="000000"/>
                </a:solidFill>
                <a:latin typeface="Verdana" panose="020B0604030504040204" pitchFamily="34" charset="0"/>
              </a:rPr>
              <a:t>Division. </a:t>
            </a:r>
            <a:r>
              <a:rPr lang="el-GR" altLang="en-US" dirty="0">
                <a:solidFill>
                  <a:srgbClr val="000000"/>
                </a:solidFill>
                <a:latin typeface="Verdana" panose="020B0604030504040204" pitchFamily="34" charset="0"/>
              </a:rPr>
              <a:t>Department of Economic and Social </a:t>
            </a:r>
            <a:r>
              <a:rPr lang="el-GR" altLang="en-US" dirty="0" err="1">
                <a:solidFill>
                  <a:srgbClr val="000000"/>
                </a:solidFill>
                <a:latin typeface="Verdana" panose="020B0604030504040204" pitchFamily="34" charset="0"/>
              </a:rPr>
              <a:t>Affairs</a:t>
            </a:r>
            <a:r>
              <a:rPr lang="en-US" altLang="en-US" dirty="0">
                <a:solidFill>
                  <a:srgbClr val="000000"/>
                </a:solidFill>
                <a:latin typeface="Verdana" panose="020B0604030504040204" pitchFamily="34" charset="0"/>
              </a:rPr>
              <a:t>.</a:t>
            </a:r>
            <a:r>
              <a:rPr lang="el-GR" altLang="en-US" dirty="0">
                <a:solidFill>
                  <a:srgbClr val="000000"/>
                </a:solidFill>
                <a:latin typeface="Verdana" panose="020B0604030504040204" pitchFamily="34" charset="0"/>
              </a:rPr>
              <a:t> United Nations</a:t>
            </a:r>
            <a:r>
              <a:rPr lang="en-US" altLang="en-US" dirty="0">
                <a:solidFill>
                  <a:srgbClr val="000000"/>
                </a:solidFill>
                <a:latin typeface="Verdana" panose="020B0604030504040204" pitchFamily="34" charset="0"/>
              </a:rPr>
              <a:t>.</a:t>
            </a:r>
            <a:r>
              <a:rPr lang="el-GR" altLang="en-US" dirty="0">
                <a:solidFill>
                  <a:srgbClr val="000000"/>
                </a:solidFill>
                <a:latin typeface="Verdana" panose="020B0604030504040204" pitchFamily="34" charset="0"/>
              </a:rPr>
              <a:t> </a:t>
            </a:r>
            <a:r>
              <a:rPr lang="el-GR" altLang="en-US" i="1" dirty="0">
                <a:solidFill>
                  <a:srgbClr val="000000"/>
                </a:solidFill>
                <a:latin typeface="Verdana" panose="020B0604030504040204" pitchFamily="34" charset="0"/>
              </a:rPr>
              <a:t>World </a:t>
            </a:r>
            <a:r>
              <a:rPr lang="el-GR" altLang="en-US" i="1" dirty="0" err="1">
                <a:solidFill>
                  <a:srgbClr val="000000"/>
                </a:solidFill>
                <a:latin typeface="Verdana" panose="020B0604030504040204" pitchFamily="34" charset="0"/>
              </a:rPr>
              <a:t>Population</a:t>
            </a:r>
            <a:r>
              <a:rPr lang="el-GR" altLang="en-US" i="1" dirty="0">
                <a:solidFill>
                  <a:srgbClr val="000000"/>
                </a:solidFill>
                <a:latin typeface="Verdana" panose="020B0604030504040204" pitchFamily="34" charset="0"/>
              </a:rPr>
              <a:t> </a:t>
            </a:r>
            <a:r>
              <a:rPr lang="el-GR" altLang="en-US" i="1" dirty="0" err="1">
                <a:solidFill>
                  <a:srgbClr val="000000"/>
                </a:solidFill>
                <a:latin typeface="Verdana" panose="020B0604030504040204" pitchFamily="34" charset="0"/>
              </a:rPr>
              <a:t>Prospects</a:t>
            </a:r>
            <a:r>
              <a:rPr lang="el-GR" altLang="en-US" i="1" dirty="0">
                <a:solidFill>
                  <a:srgbClr val="000000"/>
                </a:solidFill>
                <a:latin typeface="Verdana" panose="020B0604030504040204" pitchFamily="34" charset="0"/>
              </a:rPr>
              <a:t>: The 20</a:t>
            </a:r>
            <a:r>
              <a:rPr lang="en-US" altLang="en-US" i="1" dirty="0">
                <a:solidFill>
                  <a:srgbClr val="000000"/>
                </a:solidFill>
                <a:latin typeface="Verdana" panose="020B0604030504040204" pitchFamily="34" charset="0"/>
              </a:rPr>
              <a:t>19</a:t>
            </a:r>
            <a:r>
              <a:rPr lang="el-GR" altLang="en-US" i="1" dirty="0">
                <a:solidFill>
                  <a:srgbClr val="000000"/>
                </a:solidFill>
                <a:latin typeface="Verdana" panose="020B0604030504040204" pitchFamily="34" charset="0"/>
              </a:rPr>
              <a:t> </a:t>
            </a:r>
            <a:r>
              <a:rPr lang="el-GR" altLang="en-US" i="1" dirty="0" err="1">
                <a:solidFill>
                  <a:srgbClr val="000000"/>
                </a:solidFill>
                <a:latin typeface="Verdana" panose="020B0604030504040204" pitchFamily="34" charset="0"/>
              </a:rPr>
              <a:t>Revision</a:t>
            </a:r>
            <a:r>
              <a:rPr lang="en-US" altLang="en-US" i="1" dirty="0">
                <a:solidFill>
                  <a:srgbClr val="000000"/>
                </a:solidFill>
                <a:latin typeface="Verdana" panose="020B0604030504040204" pitchFamily="34" charset="0"/>
              </a:rPr>
              <a:t>. </a:t>
            </a:r>
            <a:r>
              <a:rPr lang="el-GR" altLang="en-US" dirty="0">
                <a:solidFill>
                  <a:srgbClr val="000000"/>
                </a:solidFill>
                <a:latin typeface="Verdana" panose="020B0604030504040204" pitchFamily="34" charset="0"/>
              </a:rPr>
              <a:t>Ίδια επεξεργασία. </a:t>
            </a:r>
            <a:r>
              <a:rPr lang="en-US" altLang="el-GR" dirty="0">
                <a:latin typeface="Arial" panose="020B0604020202020204" pitchFamily="34" charset="0"/>
                <a:hlinkClick r:id="rId3"/>
              </a:rPr>
              <a:t>https://population.un.org/wpp/</a:t>
            </a:r>
            <a:endParaRPr lang="el-GR"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a:extLst>
              <a:ext uri="{FF2B5EF4-FFF2-40B4-BE49-F238E27FC236}">
                <a16:creationId xmlns:a16="http://schemas.microsoft.com/office/drawing/2014/main" id="{E4DA4CE9-9758-D5A1-655E-F47DC00DEE92}"/>
              </a:ext>
            </a:extLst>
          </p:cNvPr>
          <p:cNvSpPr>
            <a:spLocks noGrp="1" noRot="1" noChangeAspect="1" noChangeArrowheads="1" noTextEdit="1"/>
          </p:cNvSpPr>
          <p:nvPr>
            <p:ph type="sldImg"/>
          </p:nvPr>
        </p:nvSpPr>
        <p:spPr>
          <a:ln/>
        </p:spPr>
      </p:sp>
      <p:sp>
        <p:nvSpPr>
          <p:cNvPr id="11267" name="Θέση σημειώσεων 2">
            <a:extLst>
              <a:ext uri="{FF2B5EF4-FFF2-40B4-BE49-F238E27FC236}">
                <a16:creationId xmlns:a16="http://schemas.microsoft.com/office/drawing/2014/main" id="{D1E0A782-969C-20B3-CE80-C817666DD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Arial" panose="020B0604020202020204" pitchFamily="34" charset="0"/>
            </a:endParaRPr>
          </a:p>
        </p:txBody>
      </p:sp>
      <p:sp>
        <p:nvSpPr>
          <p:cNvPr id="11268" name="Θέση κεφαλίδας 3">
            <a:extLst>
              <a:ext uri="{FF2B5EF4-FFF2-40B4-BE49-F238E27FC236}">
                <a16:creationId xmlns:a16="http://schemas.microsoft.com/office/drawing/2014/main" id="{D7EECA8E-8229-11F7-74C3-CDD79B6D55E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a:solidFill>
                  <a:schemeClr val="tx1"/>
                </a:solidFill>
                <a:latin typeface="Tahoma" panose="020B0604030504040204" pitchFamily="34" charset="0"/>
              </a:defRPr>
            </a:lvl1pPr>
            <a:lvl2pPr marL="742950" indent="-285750" defTabSz="925513">
              <a:defRPr>
                <a:solidFill>
                  <a:schemeClr val="tx1"/>
                </a:solidFill>
                <a:latin typeface="Tahoma" panose="020B0604030504040204" pitchFamily="34" charset="0"/>
              </a:defRPr>
            </a:lvl2pPr>
            <a:lvl3pPr marL="1143000" indent="-228600" defTabSz="925513">
              <a:defRPr>
                <a:solidFill>
                  <a:schemeClr val="tx1"/>
                </a:solidFill>
                <a:latin typeface="Tahoma" panose="020B0604030504040204" pitchFamily="34" charset="0"/>
              </a:defRPr>
            </a:lvl3pPr>
            <a:lvl4pPr marL="1600200" indent="-228600" defTabSz="925513">
              <a:defRPr>
                <a:solidFill>
                  <a:schemeClr val="tx1"/>
                </a:solidFill>
                <a:latin typeface="Tahoma" panose="020B0604030504040204" pitchFamily="34" charset="0"/>
              </a:defRPr>
            </a:lvl4pPr>
            <a:lvl5pPr marL="2057400" indent="-228600" defTabSz="925513">
              <a:defRPr>
                <a:solidFill>
                  <a:schemeClr val="tx1"/>
                </a:solidFill>
                <a:latin typeface="Tahoma" panose="020B0604030504040204" pitchFamily="34" charset="0"/>
              </a:defRPr>
            </a:lvl5pPr>
            <a:lvl6pPr marL="2514600" indent="-228600" defTabSz="925513" eaLnBrk="0" fontAlgn="base" hangingPunct="0">
              <a:spcBef>
                <a:spcPct val="0"/>
              </a:spcBef>
              <a:spcAft>
                <a:spcPct val="0"/>
              </a:spcAft>
              <a:defRPr>
                <a:solidFill>
                  <a:schemeClr val="tx1"/>
                </a:solidFill>
                <a:latin typeface="Tahoma" panose="020B0604030504040204" pitchFamily="34" charset="0"/>
              </a:defRPr>
            </a:lvl6pPr>
            <a:lvl7pPr marL="2971800" indent="-228600" defTabSz="925513" eaLnBrk="0" fontAlgn="base" hangingPunct="0">
              <a:spcBef>
                <a:spcPct val="0"/>
              </a:spcBef>
              <a:spcAft>
                <a:spcPct val="0"/>
              </a:spcAft>
              <a:defRPr>
                <a:solidFill>
                  <a:schemeClr val="tx1"/>
                </a:solidFill>
                <a:latin typeface="Tahoma" panose="020B0604030504040204" pitchFamily="34" charset="0"/>
              </a:defRPr>
            </a:lvl7pPr>
            <a:lvl8pPr marL="3429000" indent="-228600" defTabSz="925513" eaLnBrk="0" fontAlgn="base" hangingPunct="0">
              <a:spcBef>
                <a:spcPct val="0"/>
              </a:spcBef>
              <a:spcAft>
                <a:spcPct val="0"/>
              </a:spcAft>
              <a:defRPr>
                <a:solidFill>
                  <a:schemeClr val="tx1"/>
                </a:solidFill>
                <a:latin typeface="Tahoma" panose="020B0604030504040204" pitchFamily="34" charset="0"/>
              </a:defRPr>
            </a:lvl8pPr>
            <a:lvl9pPr marL="3886200" indent="-228600" defTabSz="925513" eaLnBrk="0" fontAlgn="base" hangingPunct="0">
              <a:spcBef>
                <a:spcPct val="0"/>
              </a:spcBef>
              <a:spcAft>
                <a:spcPct val="0"/>
              </a:spcAft>
              <a:defRPr>
                <a:solidFill>
                  <a:schemeClr val="tx1"/>
                </a:solidFill>
                <a:latin typeface="Tahoma" panose="020B0604030504040204" pitchFamily="34" charset="0"/>
              </a:defRPr>
            </a:lvl9pPr>
          </a:lstStyle>
          <a:p>
            <a:r>
              <a:rPr lang="el-GR" altLang="el-GR"/>
              <a:t>Βασίλειος Γαβαλάς, Πληθυσμιακή Γεωγραφία. Διάλεξη 10.</a:t>
            </a:r>
          </a:p>
        </p:txBody>
      </p:sp>
      <p:sp>
        <p:nvSpPr>
          <p:cNvPr id="11269" name="Θέση αριθμού διαφάνειας 4">
            <a:extLst>
              <a:ext uri="{FF2B5EF4-FFF2-40B4-BE49-F238E27FC236}">
                <a16:creationId xmlns:a16="http://schemas.microsoft.com/office/drawing/2014/main" id="{9B6C587A-2B4B-F697-56A0-2ECCC3AF1B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a:solidFill>
                  <a:schemeClr val="tx1"/>
                </a:solidFill>
                <a:latin typeface="Tahoma" panose="020B0604030504040204" pitchFamily="34" charset="0"/>
              </a:defRPr>
            </a:lvl1pPr>
            <a:lvl2pPr marL="742950" indent="-285750" defTabSz="925513">
              <a:defRPr>
                <a:solidFill>
                  <a:schemeClr val="tx1"/>
                </a:solidFill>
                <a:latin typeface="Tahoma" panose="020B0604030504040204" pitchFamily="34" charset="0"/>
              </a:defRPr>
            </a:lvl2pPr>
            <a:lvl3pPr marL="1143000" indent="-228600" defTabSz="925513">
              <a:defRPr>
                <a:solidFill>
                  <a:schemeClr val="tx1"/>
                </a:solidFill>
                <a:latin typeface="Tahoma" panose="020B0604030504040204" pitchFamily="34" charset="0"/>
              </a:defRPr>
            </a:lvl3pPr>
            <a:lvl4pPr marL="1600200" indent="-228600" defTabSz="925513">
              <a:defRPr>
                <a:solidFill>
                  <a:schemeClr val="tx1"/>
                </a:solidFill>
                <a:latin typeface="Tahoma" panose="020B0604030504040204" pitchFamily="34" charset="0"/>
              </a:defRPr>
            </a:lvl4pPr>
            <a:lvl5pPr marL="2057400" indent="-228600" defTabSz="925513">
              <a:defRPr>
                <a:solidFill>
                  <a:schemeClr val="tx1"/>
                </a:solidFill>
                <a:latin typeface="Tahoma" panose="020B0604030504040204" pitchFamily="34" charset="0"/>
              </a:defRPr>
            </a:lvl5pPr>
            <a:lvl6pPr marL="2514600" indent="-228600" defTabSz="925513" eaLnBrk="0" fontAlgn="base" hangingPunct="0">
              <a:spcBef>
                <a:spcPct val="0"/>
              </a:spcBef>
              <a:spcAft>
                <a:spcPct val="0"/>
              </a:spcAft>
              <a:defRPr>
                <a:solidFill>
                  <a:schemeClr val="tx1"/>
                </a:solidFill>
                <a:latin typeface="Tahoma" panose="020B0604030504040204" pitchFamily="34" charset="0"/>
              </a:defRPr>
            </a:lvl6pPr>
            <a:lvl7pPr marL="2971800" indent="-228600" defTabSz="925513" eaLnBrk="0" fontAlgn="base" hangingPunct="0">
              <a:spcBef>
                <a:spcPct val="0"/>
              </a:spcBef>
              <a:spcAft>
                <a:spcPct val="0"/>
              </a:spcAft>
              <a:defRPr>
                <a:solidFill>
                  <a:schemeClr val="tx1"/>
                </a:solidFill>
                <a:latin typeface="Tahoma" panose="020B0604030504040204" pitchFamily="34" charset="0"/>
              </a:defRPr>
            </a:lvl7pPr>
            <a:lvl8pPr marL="3429000" indent="-228600" defTabSz="925513" eaLnBrk="0" fontAlgn="base" hangingPunct="0">
              <a:spcBef>
                <a:spcPct val="0"/>
              </a:spcBef>
              <a:spcAft>
                <a:spcPct val="0"/>
              </a:spcAft>
              <a:defRPr>
                <a:solidFill>
                  <a:schemeClr val="tx1"/>
                </a:solidFill>
                <a:latin typeface="Tahoma" panose="020B0604030504040204" pitchFamily="34" charset="0"/>
              </a:defRPr>
            </a:lvl8pPr>
            <a:lvl9pPr marL="3886200" indent="-228600" defTabSz="925513" eaLnBrk="0" fontAlgn="base" hangingPunct="0">
              <a:spcBef>
                <a:spcPct val="0"/>
              </a:spcBef>
              <a:spcAft>
                <a:spcPct val="0"/>
              </a:spcAft>
              <a:defRPr>
                <a:solidFill>
                  <a:schemeClr val="tx1"/>
                </a:solidFill>
                <a:latin typeface="Tahoma" panose="020B0604030504040204" pitchFamily="34" charset="0"/>
              </a:defRPr>
            </a:lvl9pPr>
          </a:lstStyle>
          <a:p>
            <a:fld id="{A5E85239-6982-4196-9688-0700147F5078}" type="slidenum">
              <a:rPr lang="el-GR" altLang="en-US" smtClean="0"/>
              <a:pPr/>
              <a:t>5</a:t>
            </a:fld>
            <a:endParaRPr lang="el-G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2C0D76F6-51B8-94AB-9CCC-B3888CEBD3D4}"/>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E23D1C7E-0C88-FB4F-4B64-13FDC79493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latin typeface="Arial" panose="020B0604020202020204" pitchFamily="34" charset="0"/>
              </a:rPr>
              <a:t>Υποστηρικτές της ευγονικής κρατούν πλακάτ που κατακρίνουν διάφορες «γενετικά κατώτερες» πληθυσμιακές ομάδες. </a:t>
            </a:r>
            <a:r>
              <a:rPr lang="en-US" altLang="el-GR" dirty="0">
                <a:latin typeface="Arial" panose="020B0604020202020204" pitchFamily="34" charset="0"/>
              </a:rPr>
              <a:t>Wall Street, </a:t>
            </a:r>
            <a:r>
              <a:rPr lang="el-GR" altLang="el-GR" dirty="0">
                <a:latin typeface="Arial" panose="020B0604020202020204" pitchFamily="34" charset="0"/>
              </a:rPr>
              <a:t>Νέα Υόρκη, 1915. Πηγή: </a:t>
            </a:r>
            <a:r>
              <a:rPr lang="en-US" altLang="el-GR" dirty="0">
                <a:latin typeface="Arial" panose="020B0604020202020204" pitchFamily="34" charset="0"/>
              </a:rPr>
              <a:t>https://en.wikipedia.org/wiki/Eugenics_in_the_United_States</a:t>
            </a:r>
            <a:r>
              <a:rPr lang="el-GR" altLang="el-GR" dirty="0">
                <a:latin typeface="Arial" panose="020B0604020202020204" pitchFamily="34" charset="0"/>
              </a:rPr>
              <a:t>. Στους υποστηρικτές της ευγονικής ήταν ιδιαίτερα διαδεδομένη η άποψη ότι η ανθρώπινη συμπεριφορά ήταν γενετικά προκαθορισμένη και κατ’ επέκταση ο αλκοολισμός, η εγκληματικότητα και ο έκλυτος βίος ήταν αποτέλεσμα κάποιων γονιδίων (βιολογικός ντετερμινισμός). Σήμερα γνωρίζουμε ότι αυτές οι συμπεριφορές είναι επίκτητες και όχι κληρονομικές. Ακόμα και γονιδιακές μεταλλάξεις, όπως το σύνδρομο </a:t>
            </a:r>
            <a:r>
              <a:rPr lang="en-US" altLang="el-GR" dirty="0">
                <a:latin typeface="Arial" panose="020B0604020202020204" pitchFamily="34" charset="0"/>
              </a:rPr>
              <a:t>down</a:t>
            </a:r>
            <a:r>
              <a:rPr lang="el-GR" altLang="el-GR" dirty="0">
                <a:latin typeface="Arial" panose="020B0604020202020204" pitchFamily="34" charset="0"/>
              </a:rPr>
              <a:t>,</a:t>
            </a:r>
            <a:r>
              <a:rPr lang="en-US" altLang="el-GR" dirty="0">
                <a:latin typeface="Arial" panose="020B0604020202020204" pitchFamily="34" charset="0"/>
              </a:rPr>
              <a:t> </a:t>
            </a:r>
            <a:r>
              <a:rPr lang="el-GR" altLang="el-GR" dirty="0">
                <a:latin typeface="Arial" panose="020B0604020202020204" pitchFamily="34" charset="0"/>
              </a:rPr>
              <a:t>τις περισσότερες φορές δεν είναι κληρονομικές. Ο αυτισμός, παρόλο που έχει γενετικό υπόβαθρο, δεν είναι ξεκάθαρο αν προκύπτει από αλληλεπίδραση των γονιδίων των γονιών ή από σπάνιες γονιδιακές μεταλλάξεις. </a:t>
            </a:r>
          </a:p>
        </p:txBody>
      </p:sp>
      <p:sp>
        <p:nvSpPr>
          <p:cNvPr id="10244" name="Header Placeholder 3">
            <a:extLst>
              <a:ext uri="{FF2B5EF4-FFF2-40B4-BE49-F238E27FC236}">
                <a16:creationId xmlns:a16="http://schemas.microsoft.com/office/drawing/2014/main" id="{1CBC6FC5-A266-E2B7-7C67-0CBBD2108477}"/>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Arial" panose="020B0604020202020204" pitchFamily="34" charset="0"/>
              </a:defRPr>
            </a:lvl1pPr>
            <a:lvl2pPr marL="742950" indent="-285750" defTabSz="904875">
              <a:defRPr>
                <a:solidFill>
                  <a:schemeClr val="tx1"/>
                </a:solidFill>
                <a:latin typeface="Arial" panose="020B0604020202020204" pitchFamily="34" charset="0"/>
              </a:defRPr>
            </a:lvl2pPr>
            <a:lvl3pPr marL="1143000" indent="-228600" defTabSz="904875">
              <a:defRPr>
                <a:solidFill>
                  <a:schemeClr val="tx1"/>
                </a:solidFill>
                <a:latin typeface="Arial" panose="020B0604020202020204" pitchFamily="34" charset="0"/>
              </a:defRPr>
            </a:lvl3pPr>
            <a:lvl4pPr marL="1600200" indent="-228600" defTabSz="904875">
              <a:defRPr>
                <a:solidFill>
                  <a:schemeClr val="tx1"/>
                </a:solidFill>
                <a:latin typeface="Arial" panose="020B0604020202020204" pitchFamily="34" charset="0"/>
              </a:defRPr>
            </a:lvl4pPr>
            <a:lvl5pPr marL="2057400" indent="-228600" defTabSz="904875">
              <a:defRPr>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defRPr>
            </a:lvl9pPr>
          </a:lstStyle>
          <a:p>
            <a:r>
              <a:rPr lang="el-GR" altLang="el-GR"/>
              <a:t>Βασίλειος Γαβαλάς, Πληθυσμιακή Γεωγραφία. Διάλεξη 10.</a:t>
            </a:r>
          </a:p>
        </p:txBody>
      </p:sp>
      <p:sp>
        <p:nvSpPr>
          <p:cNvPr id="10245" name="Slide Number Placeholder 4">
            <a:extLst>
              <a:ext uri="{FF2B5EF4-FFF2-40B4-BE49-F238E27FC236}">
                <a16:creationId xmlns:a16="http://schemas.microsoft.com/office/drawing/2014/main" id="{3C4271F6-DE8C-EA9A-E894-9B3C95C70CF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Arial" panose="020B0604020202020204" pitchFamily="34" charset="0"/>
              </a:defRPr>
            </a:lvl1pPr>
            <a:lvl2pPr marL="742950" indent="-285750" defTabSz="904875">
              <a:defRPr>
                <a:solidFill>
                  <a:schemeClr val="tx1"/>
                </a:solidFill>
                <a:latin typeface="Arial" panose="020B0604020202020204" pitchFamily="34" charset="0"/>
              </a:defRPr>
            </a:lvl2pPr>
            <a:lvl3pPr marL="1143000" indent="-228600" defTabSz="904875">
              <a:defRPr>
                <a:solidFill>
                  <a:schemeClr val="tx1"/>
                </a:solidFill>
                <a:latin typeface="Arial" panose="020B0604020202020204" pitchFamily="34" charset="0"/>
              </a:defRPr>
            </a:lvl3pPr>
            <a:lvl4pPr marL="1600200" indent="-228600" defTabSz="904875">
              <a:defRPr>
                <a:solidFill>
                  <a:schemeClr val="tx1"/>
                </a:solidFill>
                <a:latin typeface="Arial" panose="020B0604020202020204" pitchFamily="34" charset="0"/>
              </a:defRPr>
            </a:lvl4pPr>
            <a:lvl5pPr marL="2057400" indent="-228600" defTabSz="904875">
              <a:defRPr>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defRPr>
            </a:lvl9pPr>
          </a:lstStyle>
          <a:p>
            <a:fld id="{01BC0C16-E80B-4266-96C6-7F9DDD880317}" type="slidenum">
              <a:rPr lang="el-GR" altLang="en-US" smtClean="0"/>
              <a:pPr/>
              <a:t>6</a:t>
            </a:fld>
            <a:endParaRPr lang="el-G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F234452-8476-CF1F-F00B-DC86C301DF9A}"/>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E2810411-F25D-96BD-43CD-465142A510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Οικογένεια που νίκησε στο διαγωνισμό </a:t>
            </a:r>
            <a:r>
              <a:rPr lang="en-US" altLang="el-GR">
                <a:latin typeface="Arial" panose="020B0604020202020204" pitchFamily="34" charset="0"/>
              </a:rPr>
              <a:t>“Fitter Family” </a:t>
            </a:r>
            <a:r>
              <a:rPr lang="el-GR" altLang="el-GR">
                <a:latin typeface="Arial" panose="020B0604020202020204" pitchFamily="34" charset="0"/>
              </a:rPr>
              <a:t>στα πλαίσια του </a:t>
            </a:r>
            <a:r>
              <a:rPr lang="en-US" altLang="el-GR">
                <a:latin typeface="Arial" panose="020B0604020202020204" pitchFamily="34" charset="0"/>
              </a:rPr>
              <a:t>Kansas Free Fair </a:t>
            </a:r>
            <a:r>
              <a:rPr lang="el-GR" altLang="el-GR">
                <a:latin typeface="Arial" panose="020B0604020202020204" pitchFamily="34" charset="0"/>
              </a:rPr>
              <a:t>τη δεκαετία του 1920. Πηγή: </a:t>
            </a:r>
            <a:r>
              <a:rPr lang="en-US" altLang="el-GR">
                <a:latin typeface="Arial" panose="020B0604020202020204" pitchFamily="34" charset="0"/>
              </a:rPr>
              <a:t>https://en.wikipedia.org/wiki/Eugenics_in_the_United_States</a:t>
            </a:r>
            <a:endParaRPr lang="el-GR" altLang="el-GR">
              <a:latin typeface="Arial" panose="020B0604020202020204" pitchFamily="34" charset="0"/>
            </a:endParaRPr>
          </a:p>
        </p:txBody>
      </p:sp>
      <p:sp>
        <p:nvSpPr>
          <p:cNvPr id="12292" name="Slide Number Placeholder 3">
            <a:extLst>
              <a:ext uri="{FF2B5EF4-FFF2-40B4-BE49-F238E27FC236}">
                <a16:creationId xmlns:a16="http://schemas.microsoft.com/office/drawing/2014/main" id="{0B89A502-1390-196E-6593-F279550371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Arial" panose="020B0604020202020204" pitchFamily="34" charset="0"/>
              </a:defRPr>
            </a:lvl1pPr>
            <a:lvl2pPr marL="742950" indent="-285750" defTabSz="904875">
              <a:defRPr>
                <a:solidFill>
                  <a:schemeClr val="tx1"/>
                </a:solidFill>
                <a:latin typeface="Arial" panose="020B0604020202020204" pitchFamily="34" charset="0"/>
              </a:defRPr>
            </a:lvl2pPr>
            <a:lvl3pPr marL="1143000" indent="-228600" defTabSz="904875">
              <a:defRPr>
                <a:solidFill>
                  <a:schemeClr val="tx1"/>
                </a:solidFill>
                <a:latin typeface="Arial" panose="020B0604020202020204" pitchFamily="34" charset="0"/>
              </a:defRPr>
            </a:lvl3pPr>
            <a:lvl4pPr marL="1600200" indent="-228600" defTabSz="904875">
              <a:defRPr>
                <a:solidFill>
                  <a:schemeClr val="tx1"/>
                </a:solidFill>
                <a:latin typeface="Arial" panose="020B0604020202020204" pitchFamily="34" charset="0"/>
              </a:defRPr>
            </a:lvl4pPr>
            <a:lvl5pPr marL="2057400" indent="-228600" defTabSz="904875">
              <a:defRPr>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defRPr>
            </a:lvl9pPr>
          </a:lstStyle>
          <a:p>
            <a:fld id="{11C965C3-EF16-4BCC-B249-B1E59EDD672D}" type="slidenum">
              <a:rPr lang="el-GR" altLang="en-US" smtClean="0"/>
              <a:pPr/>
              <a:t>7</a:t>
            </a:fld>
            <a:endParaRPr lang="el-G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C9AF7438-13C1-BD23-2C99-2B59AEC3939C}"/>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177D199E-0F56-8848-F4F3-FDD64ED48B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Αφίσες υποστηρικτών της ευγονικής στις ΗΠΑ γύρω στο 1926.  Οι αφίσες υποστηρίζουν την εξάλειψη των «ελλαττωματικών» ανθρώπων από την κοινωνία (νοητικά καθυστερημένων, διανοητικά νοσούντων και εγκληματιών) και την επιλεκτική αναπαραγωγή ανθρώπων «υψηλής στάθμης». Πηγή: </a:t>
            </a:r>
            <a:r>
              <a:rPr lang="en-US" altLang="el-GR">
                <a:latin typeface="Arial" panose="020B0604020202020204" pitchFamily="34" charset="0"/>
                <a:hlinkClick r:id="rId3"/>
              </a:rPr>
              <a:t>https://en.wikipedia.org/wiki/Eugenics_in_the_United_States</a:t>
            </a:r>
            <a:r>
              <a:rPr lang="el-GR" altLang="el-GR">
                <a:latin typeface="Arial" panose="020B0604020202020204" pitchFamily="34" charset="0"/>
              </a:rPr>
              <a:t> </a:t>
            </a:r>
          </a:p>
        </p:txBody>
      </p:sp>
      <p:sp>
        <p:nvSpPr>
          <p:cNvPr id="14340" name="Header Placeholder 3">
            <a:extLst>
              <a:ext uri="{FF2B5EF4-FFF2-40B4-BE49-F238E27FC236}">
                <a16:creationId xmlns:a16="http://schemas.microsoft.com/office/drawing/2014/main" id="{80C138E7-E6A4-2BB4-B880-A3EEE10B94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r>
              <a:rPr lang="el-GR" altLang="el-GR">
                <a:latin typeface="Tahoma" panose="020B0604030504040204" pitchFamily="34" charset="0"/>
              </a:rPr>
              <a:t>Βασίλειος Γαβαλάς, Πληθυσμιακή Γεωγραφία. Διάλεξη 10.</a:t>
            </a:r>
          </a:p>
        </p:txBody>
      </p:sp>
      <p:sp>
        <p:nvSpPr>
          <p:cNvPr id="14341" name="Slide Number Placeholder 4">
            <a:extLst>
              <a:ext uri="{FF2B5EF4-FFF2-40B4-BE49-F238E27FC236}">
                <a16:creationId xmlns:a16="http://schemas.microsoft.com/office/drawing/2014/main" id="{F2F8F451-0D83-0C25-9361-2535C8613F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a:solidFill>
                  <a:schemeClr val="tx1"/>
                </a:solidFill>
                <a:latin typeface="Arial" panose="020B0604020202020204" pitchFamily="34" charset="0"/>
              </a:defRPr>
            </a:lvl1pPr>
            <a:lvl2pPr marL="742950" indent="-285750" defTabSz="925513">
              <a:defRPr>
                <a:solidFill>
                  <a:schemeClr val="tx1"/>
                </a:solidFill>
                <a:latin typeface="Arial" panose="020B0604020202020204" pitchFamily="34" charset="0"/>
              </a:defRPr>
            </a:lvl2pPr>
            <a:lvl3pPr marL="1143000" indent="-228600" defTabSz="925513">
              <a:defRPr>
                <a:solidFill>
                  <a:schemeClr val="tx1"/>
                </a:solidFill>
                <a:latin typeface="Arial" panose="020B0604020202020204" pitchFamily="34" charset="0"/>
              </a:defRPr>
            </a:lvl3pPr>
            <a:lvl4pPr marL="1600200" indent="-228600" defTabSz="925513">
              <a:defRPr>
                <a:solidFill>
                  <a:schemeClr val="tx1"/>
                </a:solidFill>
                <a:latin typeface="Arial" panose="020B0604020202020204" pitchFamily="34" charset="0"/>
              </a:defRPr>
            </a:lvl4pPr>
            <a:lvl5pPr marL="2057400" indent="-228600" defTabSz="925513">
              <a:defRPr>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defRPr>
            </a:lvl9pPr>
          </a:lstStyle>
          <a:p>
            <a:fld id="{BE3C0FD6-6A94-4D00-87A1-71AAB5230058}" type="slidenum">
              <a:rPr lang="el-GR" altLang="en-US" smtClean="0">
                <a:latin typeface="Tahoma" panose="020B0604030504040204" pitchFamily="34" charset="0"/>
              </a:rPr>
              <a:pPr/>
              <a:t>8</a:t>
            </a:fld>
            <a:endParaRPr lang="el-GR" altLang="en-US">
              <a:latin typeface="Tahoma" panose="020B060403050404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εικόνας διαφάνειας 1">
            <a:extLst>
              <a:ext uri="{FF2B5EF4-FFF2-40B4-BE49-F238E27FC236}">
                <a16:creationId xmlns:a16="http://schemas.microsoft.com/office/drawing/2014/main" id="{1F37CAC4-D066-3521-3124-0F0052F1CD66}"/>
              </a:ext>
            </a:extLst>
          </p:cNvPr>
          <p:cNvSpPr>
            <a:spLocks noGrp="1" noRot="1" noChangeAspect="1" noChangeArrowheads="1" noTextEdit="1"/>
          </p:cNvSpPr>
          <p:nvPr>
            <p:ph type="sldImg"/>
          </p:nvPr>
        </p:nvSpPr>
        <p:spPr>
          <a:ln/>
        </p:spPr>
      </p:sp>
      <p:sp>
        <p:nvSpPr>
          <p:cNvPr id="16387" name="Θέση σημειώσεων 2">
            <a:extLst>
              <a:ext uri="{FF2B5EF4-FFF2-40B4-BE49-F238E27FC236}">
                <a16:creationId xmlns:a16="http://schemas.microsoft.com/office/drawing/2014/main" id="{C8BB6E3B-4EE3-8003-C741-C303FD5F4E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a:solidFill>
                  <a:srgbClr val="202124"/>
                </a:solidFill>
                <a:latin typeface="Google Sans"/>
              </a:rPr>
              <a:t>Η </a:t>
            </a:r>
            <a:r>
              <a:rPr lang="el-GR" altLang="el-GR" dirty="0" err="1">
                <a:solidFill>
                  <a:srgbClr val="040C28"/>
                </a:solidFill>
                <a:latin typeface="Google Sans"/>
              </a:rPr>
              <a:t>προεμφυτευτική</a:t>
            </a:r>
            <a:r>
              <a:rPr lang="el-GR" altLang="el-GR" dirty="0">
                <a:solidFill>
                  <a:srgbClr val="040C28"/>
                </a:solidFill>
                <a:latin typeface="Google Sans"/>
              </a:rPr>
              <a:t> γενετική διάγνωση</a:t>
            </a:r>
            <a:r>
              <a:rPr lang="el-GR" altLang="el-GR" dirty="0">
                <a:solidFill>
                  <a:srgbClr val="202124"/>
                </a:solidFill>
                <a:latin typeface="Google Sans"/>
              </a:rPr>
              <a:t> (</a:t>
            </a:r>
            <a:r>
              <a:rPr lang="el-GR" altLang="el-GR" dirty="0" err="1">
                <a:solidFill>
                  <a:srgbClr val="202124"/>
                </a:solidFill>
                <a:latin typeface="Google Sans"/>
              </a:rPr>
              <a:t>Preimplantation</a:t>
            </a:r>
            <a:r>
              <a:rPr lang="el-GR" altLang="el-GR" dirty="0">
                <a:solidFill>
                  <a:srgbClr val="202124"/>
                </a:solidFill>
                <a:latin typeface="Google Sans"/>
              </a:rPr>
              <a:t> </a:t>
            </a:r>
            <a:r>
              <a:rPr lang="el-GR" altLang="el-GR" dirty="0" err="1">
                <a:solidFill>
                  <a:srgbClr val="202124"/>
                </a:solidFill>
                <a:latin typeface="Google Sans"/>
              </a:rPr>
              <a:t>Genetic</a:t>
            </a:r>
            <a:r>
              <a:rPr lang="el-GR" altLang="el-GR" dirty="0">
                <a:solidFill>
                  <a:srgbClr val="202124"/>
                </a:solidFill>
                <a:latin typeface="Google Sans"/>
              </a:rPr>
              <a:t> </a:t>
            </a:r>
            <a:r>
              <a:rPr lang="el-GR" altLang="el-GR" dirty="0" err="1">
                <a:solidFill>
                  <a:srgbClr val="202124"/>
                </a:solidFill>
                <a:latin typeface="Google Sans"/>
              </a:rPr>
              <a:t>Diagnosis</a:t>
            </a:r>
            <a:r>
              <a:rPr lang="el-GR" altLang="el-GR" dirty="0">
                <a:solidFill>
                  <a:srgbClr val="202124"/>
                </a:solidFill>
                <a:latin typeface="Google Sans"/>
              </a:rPr>
              <a:t>) είναι μια μέθοδος με την οποία είναι δυνατή η </a:t>
            </a:r>
            <a:r>
              <a:rPr lang="el-GR" altLang="el-GR" dirty="0">
                <a:solidFill>
                  <a:srgbClr val="040C28"/>
                </a:solidFill>
                <a:latin typeface="Google Sans"/>
              </a:rPr>
              <a:t>διάγνωση</a:t>
            </a:r>
            <a:r>
              <a:rPr lang="el-GR" altLang="el-GR" dirty="0">
                <a:solidFill>
                  <a:srgbClr val="202124"/>
                </a:solidFill>
                <a:latin typeface="Google Sans"/>
              </a:rPr>
              <a:t> μιας </a:t>
            </a:r>
            <a:r>
              <a:rPr lang="el-GR" altLang="el-GR" dirty="0" err="1">
                <a:solidFill>
                  <a:srgbClr val="202124"/>
                </a:solidFill>
                <a:latin typeface="Google Sans"/>
              </a:rPr>
              <a:t>χρωμοσωματικής</a:t>
            </a:r>
            <a:r>
              <a:rPr lang="el-GR" altLang="el-GR" dirty="0">
                <a:solidFill>
                  <a:srgbClr val="202124"/>
                </a:solidFill>
                <a:latin typeface="Google Sans"/>
              </a:rPr>
              <a:t> ανωμαλίας ή ενός </a:t>
            </a:r>
            <a:r>
              <a:rPr lang="el-GR" altLang="el-GR" dirty="0">
                <a:solidFill>
                  <a:srgbClr val="040C28"/>
                </a:solidFill>
                <a:latin typeface="Google Sans"/>
              </a:rPr>
              <a:t>γενετικού</a:t>
            </a:r>
            <a:r>
              <a:rPr lang="el-GR" altLang="el-GR" dirty="0">
                <a:solidFill>
                  <a:srgbClr val="202124"/>
                </a:solidFill>
                <a:latin typeface="Google Sans"/>
              </a:rPr>
              <a:t> νοσήματος σε ένα κύτταρο ή σε μερικά κύτταρα τα οποία απομονώνονται από ένα έμβρυο</a:t>
            </a:r>
            <a:r>
              <a:rPr lang="en-US" altLang="el-GR" dirty="0">
                <a:solidFill>
                  <a:srgbClr val="202124"/>
                </a:solidFill>
                <a:latin typeface="Google Sans"/>
              </a:rPr>
              <a:t>.</a:t>
            </a:r>
            <a:endParaRPr lang="en-US" altLang="el-GR" dirty="0">
              <a:solidFill>
                <a:srgbClr val="2C2E2F"/>
              </a:solidFill>
              <a:latin typeface="Open Sans" panose="020B0606030504020204" pitchFamily="34" charset="0"/>
            </a:endParaRPr>
          </a:p>
          <a:p>
            <a:r>
              <a:rPr lang="el-GR" altLang="el-GR" dirty="0">
                <a:solidFill>
                  <a:srgbClr val="2C2E2F"/>
                </a:solidFill>
                <a:latin typeface="Open Sans" panose="020B0606030504020204" pitchFamily="34" charset="0"/>
              </a:rPr>
              <a:t>Η </a:t>
            </a:r>
            <a:r>
              <a:rPr lang="el-GR" altLang="el-GR" dirty="0" err="1">
                <a:solidFill>
                  <a:srgbClr val="2C2E2F"/>
                </a:solidFill>
                <a:latin typeface="Open Sans" panose="020B0606030504020204" pitchFamily="34" charset="0"/>
              </a:rPr>
              <a:t>προεµφυτευτική</a:t>
            </a:r>
            <a:r>
              <a:rPr lang="el-GR" altLang="el-GR" dirty="0">
                <a:solidFill>
                  <a:srgbClr val="2C2E2F"/>
                </a:solidFill>
                <a:latin typeface="Open Sans" panose="020B0606030504020204" pitchFamily="34" charset="0"/>
              </a:rPr>
              <a:t> γενετική διάγνωση γίνεται αποκλειστικά στα ζευγάρια που υποβάλλονται σε εξωσωματική γονιμοποίηση</a:t>
            </a:r>
            <a:r>
              <a:rPr lang="en-US" altLang="el-GR" dirty="0">
                <a:solidFill>
                  <a:srgbClr val="2C2E2F"/>
                </a:solidFill>
                <a:latin typeface="Open Sans" panose="020B0606030504020204" pitchFamily="34" charset="0"/>
              </a:rPr>
              <a:t>.</a:t>
            </a:r>
            <a:endParaRPr lang="el-GR" altLang="el-GR" dirty="0">
              <a:solidFill>
                <a:srgbClr val="2C2E2F"/>
              </a:solidFill>
              <a:latin typeface="Open Sans" panose="020B0606030504020204" pitchFamily="34" charset="0"/>
            </a:endParaRPr>
          </a:p>
          <a:p>
            <a:r>
              <a:rPr lang="el-GR" altLang="el-GR" dirty="0">
                <a:solidFill>
                  <a:srgbClr val="202124"/>
                </a:solidFill>
                <a:latin typeface="Google Sans"/>
              </a:rPr>
              <a:t>Η </a:t>
            </a:r>
            <a:r>
              <a:rPr lang="el-GR" altLang="el-GR" dirty="0">
                <a:solidFill>
                  <a:srgbClr val="040C28"/>
                </a:solidFill>
                <a:latin typeface="Google Sans"/>
              </a:rPr>
              <a:t>γενετική μηχανική</a:t>
            </a:r>
            <a:r>
              <a:rPr lang="el-GR" altLang="el-GR" dirty="0">
                <a:solidFill>
                  <a:srgbClr val="202124"/>
                </a:solidFill>
                <a:latin typeface="Google Sans"/>
              </a:rPr>
              <a:t> (</a:t>
            </a:r>
            <a:r>
              <a:rPr lang="el-GR" altLang="el-GR" dirty="0" err="1">
                <a:solidFill>
                  <a:srgbClr val="202124"/>
                </a:solidFill>
                <a:latin typeface="Google Sans"/>
              </a:rPr>
              <a:t>genetic</a:t>
            </a:r>
            <a:r>
              <a:rPr lang="el-GR" altLang="el-GR" dirty="0">
                <a:solidFill>
                  <a:srgbClr val="202124"/>
                </a:solidFill>
                <a:latin typeface="Google Sans"/>
              </a:rPr>
              <a:t> </a:t>
            </a:r>
            <a:r>
              <a:rPr lang="el-GR" altLang="el-GR" dirty="0" err="1">
                <a:solidFill>
                  <a:srgbClr val="202124"/>
                </a:solidFill>
                <a:latin typeface="Google Sans"/>
              </a:rPr>
              <a:t>engineering</a:t>
            </a:r>
            <a:r>
              <a:rPr lang="el-GR" altLang="el-GR" dirty="0">
                <a:solidFill>
                  <a:srgbClr val="202124"/>
                </a:solidFill>
                <a:latin typeface="Google Sans"/>
              </a:rPr>
              <a:t>), καλούμενη επίσης και </a:t>
            </a:r>
            <a:r>
              <a:rPr lang="el-GR" altLang="el-GR" dirty="0">
                <a:solidFill>
                  <a:srgbClr val="040C28"/>
                </a:solidFill>
                <a:latin typeface="Google Sans"/>
              </a:rPr>
              <a:t>γενετική</a:t>
            </a:r>
            <a:r>
              <a:rPr lang="el-GR" altLang="el-GR" dirty="0">
                <a:solidFill>
                  <a:srgbClr val="202124"/>
                </a:solidFill>
                <a:latin typeface="Google Sans"/>
              </a:rPr>
              <a:t> τροποποίηση (</a:t>
            </a:r>
            <a:r>
              <a:rPr lang="el-GR" altLang="el-GR" dirty="0" err="1">
                <a:solidFill>
                  <a:srgbClr val="202124"/>
                </a:solidFill>
                <a:latin typeface="Google Sans"/>
              </a:rPr>
              <a:t>genetic</a:t>
            </a:r>
            <a:r>
              <a:rPr lang="el-GR" altLang="el-GR" dirty="0">
                <a:solidFill>
                  <a:srgbClr val="202124"/>
                </a:solidFill>
                <a:latin typeface="Google Sans"/>
              </a:rPr>
              <a:t> </a:t>
            </a:r>
            <a:r>
              <a:rPr lang="el-GR" altLang="el-GR" dirty="0" err="1">
                <a:solidFill>
                  <a:srgbClr val="202124"/>
                </a:solidFill>
                <a:latin typeface="Google Sans"/>
              </a:rPr>
              <a:t>modification</a:t>
            </a:r>
            <a:r>
              <a:rPr lang="el-GR" altLang="el-GR" dirty="0">
                <a:solidFill>
                  <a:srgbClr val="202124"/>
                </a:solidFill>
                <a:latin typeface="Google Sans"/>
              </a:rPr>
              <a:t>), είναι η άμεση χειραγώγηση του </a:t>
            </a:r>
            <a:r>
              <a:rPr lang="el-GR" altLang="el-GR" dirty="0" err="1">
                <a:solidFill>
                  <a:srgbClr val="202124"/>
                </a:solidFill>
                <a:latin typeface="Google Sans"/>
              </a:rPr>
              <a:t>γονιδιώματος</a:t>
            </a:r>
            <a:r>
              <a:rPr lang="el-GR" altLang="el-GR" dirty="0">
                <a:solidFill>
                  <a:srgbClr val="202124"/>
                </a:solidFill>
                <a:latin typeface="Google Sans"/>
              </a:rPr>
              <a:t> ενός οργανισμού με τη χρήση της βιοτεχνολογίας.</a:t>
            </a:r>
            <a:endParaRPr lang="el-GR" altLang="el-GR" dirty="0">
              <a:latin typeface="Arial" panose="020B0604020202020204" pitchFamily="34" charset="0"/>
            </a:endParaRPr>
          </a:p>
          <a:p>
            <a:endParaRPr lang="el-GR" altLang="el-GR" dirty="0">
              <a:latin typeface="Arial" panose="020B0604020202020204" pitchFamily="34" charset="0"/>
            </a:endParaRPr>
          </a:p>
        </p:txBody>
      </p:sp>
      <p:sp>
        <p:nvSpPr>
          <p:cNvPr id="16388" name="Θέση αριθμού διαφάνειας 3">
            <a:extLst>
              <a:ext uri="{FF2B5EF4-FFF2-40B4-BE49-F238E27FC236}">
                <a16:creationId xmlns:a16="http://schemas.microsoft.com/office/drawing/2014/main" id="{AF37A68C-6143-0215-022D-873196ECC9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Arial" panose="020B0604020202020204" pitchFamily="34" charset="0"/>
              </a:defRPr>
            </a:lvl1pPr>
            <a:lvl2pPr marL="742950" indent="-285750" defTabSz="904875">
              <a:defRPr>
                <a:solidFill>
                  <a:schemeClr val="tx1"/>
                </a:solidFill>
                <a:latin typeface="Arial" panose="020B0604020202020204" pitchFamily="34" charset="0"/>
              </a:defRPr>
            </a:lvl2pPr>
            <a:lvl3pPr marL="1143000" indent="-228600" defTabSz="904875">
              <a:defRPr>
                <a:solidFill>
                  <a:schemeClr val="tx1"/>
                </a:solidFill>
                <a:latin typeface="Arial" panose="020B0604020202020204" pitchFamily="34" charset="0"/>
              </a:defRPr>
            </a:lvl3pPr>
            <a:lvl4pPr marL="1600200" indent="-228600" defTabSz="904875">
              <a:defRPr>
                <a:solidFill>
                  <a:schemeClr val="tx1"/>
                </a:solidFill>
                <a:latin typeface="Arial" panose="020B0604020202020204" pitchFamily="34" charset="0"/>
              </a:defRPr>
            </a:lvl4pPr>
            <a:lvl5pPr marL="2057400" indent="-228600" defTabSz="904875">
              <a:defRPr>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defRPr>
            </a:lvl9pPr>
          </a:lstStyle>
          <a:p>
            <a:fld id="{4C0F46E2-9673-402D-B992-3689051DCC74}" type="slidenum">
              <a:rPr lang="el-GR" altLang="en-US" smtClean="0"/>
              <a:pPr/>
              <a:t>9</a:t>
            </a:fld>
            <a:endParaRPr lang="el-G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0CC28F60-0C35-11B5-4D97-1C87A7DD42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Arial" panose="020B0604020202020204" pitchFamily="34" charset="0"/>
              </a:defRPr>
            </a:lvl1pPr>
            <a:lvl2pPr marL="742950" indent="-285750" defTabSz="904875">
              <a:spcBef>
                <a:spcPct val="30000"/>
              </a:spcBef>
              <a:defRPr sz="1200">
                <a:solidFill>
                  <a:schemeClr val="tx1"/>
                </a:solidFill>
                <a:latin typeface="Arial" panose="020B0604020202020204" pitchFamily="34" charset="0"/>
              </a:defRPr>
            </a:lvl2pPr>
            <a:lvl3pPr marL="1143000" indent="-228600" defTabSz="904875">
              <a:spcBef>
                <a:spcPct val="30000"/>
              </a:spcBef>
              <a:defRPr sz="1200">
                <a:solidFill>
                  <a:schemeClr val="tx1"/>
                </a:solidFill>
                <a:latin typeface="Arial" panose="020B0604020202020204" pitchFamily="34" charset="0"/>
              </a:defRPr>
            </a:lvl3pPr>
            <a:lvl4pPr marL="1600200" indent="-228600" defTabSz="904875">
              <a:spcBef>
                <a:spcPct val="30000"/>
              </a:spcBef>
              <a:defRPr sz="1200">
                <a:solidFill>
                  <a:schemeClr val="tx1"/>
                </a:solidFill>
                <a:latin typeface="Arial" panose="020B0604020202020204" pitchFamily="34" charset="0"/>
              </a:defRPr>
            </a:lvl4pPr>
            <a:lvl5pPr marL="2057400" indent="-228600" defTabSz="904875">
              <a:spcBef>
                <a:spcPct val="30000"/>
              </a:spcBef>
              <a:defRPr sz="1200">
                <a:solidFill>
                  <a:schemeClr val="tx1"/>
                </a:solidFill>
                <a:latin typeface="Arial" panose="020B0604020202020204" pitchFamily="34" charset="0"/>
              </a:defRPr>
            </a:lvl5pPr>
            <a:lvl6pPr marL="2514600" indent="-228600" defTabSz="9048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048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048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048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BBDEF3-14DE-4DD8-BD97-BCDCCF28E4EB}" type="slidenum">
              <a:rPr lang="el-GR" altLang="en-US" smtClean="0"/>
              <a:pPr>
                <a:spcBef>
                  <a:spcPct val="0"/>
                </a:spcBef>
              </a:pPr>
              <a:t>11</a:t>
            </a:fld>
            <a:endParaRPr lang="el-GR" altLang="en-US"/>
          </a:p>
        </p:txBody>
      </p:sp>
      <p:sp>
        <p:nvSpPr>
          <p:cNvPr id="19459" name="Rectangle 2">
            <a:extLst>
              <a:ext uri="{FF2B5EF4-FFF2-40B4-BE49-F238E27FC236}">
                <a16:creationId xmlns:a16="http://schemas.microsoft.com/office/drawing/2014/main" id="{8EA251E4-10B6-116D-EC9A-C75B4F613279}"/>
              </a:ext>
            </a:extLst>
          </p:cNvPr>
          <p:cNvSpPr>
            <a:spLocks noGrp="1" noRot="1" noChangeAspect="1" noChangeArrowheads="1" noTextEdit="1"/>
          </p:cNvSpPr>
          <p:nvPr>
            <p:ph type="sldImg"/>
          </p:nvPr>
        </p:nvSpPr>
        <p:spPr>
          <a:xfrm>
            <a:off x="954088" y="736600"/>
            <a:ext cx="4910137" cy="3683000"/>
          </a:xfrm>
          <a:ln/>
        </p:spPr>
      </p:sp>
      <p:sp>
        <p:nvSpPr>
          <p:cNvPr id="19460" name="Rectangle 3">
            <a:extLst>
              <a:ext uri="{FF2B5EF4-FFF2-40B4-BE49-F238E27FC236}">
                <a16:creationId xmlns:a16="http://schemas.microsoft.com/office/drawing/2014/main" id="{563E346C-0099-FA58-29FD-A67593BF0E4B}"/>
              </a:ext>
            </a:extLst>
          </p:cNvPr>
          <p:cNvSpPr>
            <a:spLocks noGrp="1" noChangeArrowheads="1"/>
          </p:cNvSpPr>
          <p:nvPr>
            <p:ph type="body" idx="1"/>
          </p:nvPr>
        </p:nvSpPr>
        <p:spPr>
          <a:xfrm>
            <a:off x="908050" y="4665663"/>
            <a:ext cx="4999038" cy="4421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ltLang="en-US">
                <a:latin typeface="Arial" panose="020B0604020202020204" pitchFamily="34" charset="0"/>
              </a:rPr>
              <a:t>Πολιτική του ενός παιδιού: Ένα ζευγάρι που επιθυμεί να αποκτήσει το πρώτο του παιδί, πρέπει να ειδοποιήσει την κρατική υπηρεσία. Αν του δοθεί άδεια να το αποκτήσει, θα έχει το δικαίωμα οικογενειακού επιδόματος, υπό τον όρο ότι δεν θα αποκτήσει άλλο παιδί. Αν παρ’ όλα αυτά έλθει και δεύτερο παιδί, το επίδομα καταργείται και αν, κατ΄ ατυχή σύμπτωση παρουσιαστεί και τρίτο παιδί, οι μισθοί των γονέων μειώνονται.</a:t>
            </a:r>
          </a:p>
          <a:p>
            <a:pPr eaLnBrk="1" hangingPunct="1"/>
            <a:r>
              <a:rPr lang="el-GR" altLang="en-US">
                <a:latin typeface="Arial" panose="020B0604020202020204" pitchFamily="34" charset="0"/>
              </a:rPr>
              <a:t>Από το 1979 μέχρι το 2015 η πολιτική του ενός παιδιού υπέστη αρκετές τροποποιήσεις. Στις αγροτικές περιοχές επιτρεπόταν στις οικογένειες που το πρώτο τους παιδί ήταν κορίτσι να κάνουν και δεύτερο παιδί. Από το 2013 επιτρέπεται στα ζευγάρια που τουλάχιστον ένας από τους δύο είναι μοναχοπαίδι, να γεννήσουν δύο παιδιά.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Θέση εικόνας διαφάνειας 1">
            <a:extLst>
              <a:ext uri="{FF2B5EF4-FFF2-40B4-BE49-F238E27FC236}">
                <a16:creationId xmlns:a16="http://schemas.microsoft.com/office/drawing/2014/main" id="{A819E6A3-C151-889A-6144-79D84AE2CC06}"/>
              </a:ext>
            </a:extLst>
          </p:cNvPr>
          <p:cNvSpPr>
            <a:spLocks noGrp="1" noRot="1" noChangeAspect="1" noChangeArrowheads="1" noTextEdit="1"/>
          </p:cNvSpPr>
          <p:nvPr>
            <p:ph type="sldImg"/>
          </p:nvPr>
        </p:nvSpPr>
        <p:spPr>
          <a:ln/>
        </p:spPr>
      </p:sp>
      <p:sp>
        <p:nvSpPr>
          <p:cNvPr id="22531" name="Θέση σημειώσεων 2">
            <a:extLst>
              <a:ext uri="{FF2B5EF4-FFF2-40B4-BE49-F238E27FC236}">
                <a16:creationId xmlns:a16="http://schemas.microsoft.com/office/drawing/2014/main" id="{F54AEC51-9AEE-095E-E24D-D8AAA1CC8E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Arial" panose="020B0604020202020204" pitchFamily="34" charset="0"/>
            </a:endParaRPr>
          </a:p>
        </p:txBody>
      </p:sp>
      <p:sp>
        <p:nvSpPr>
          <p:cNvPr id="22532" name="Θέση αριθμού διαφάνειας 3">
            <a:extLst>
              <a:ext uri="{FF2B5EF4-FFF2-40B4-BE49-F238E27FC236}">
                <a16:creationId xmlns:a16="http://schemas.microsoft.com/office/drawing/2014/main" id="{58FC90AB-E316-EF13-4B57-18E2FC395D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Arial" panose="020B0604020202020204" pitchFamily="34" charset="0"/>
              </a:defRPr>
            </a:lvl1pPr>
            <a:lvl2pPr marL="742950" indent="-285750" defTabSz="904875">
              <a:defRPr>
                <a:solidFill>
                  <a:schemeClr val="tx1"/>
                </a:solidFill>
                <a:latin typeface="Arial" panose="020B0604020202020204" pitchFamily="34" charset="0"/>
              </a:defRPr>
            </a:lvl2pPr>
            <a:lvl3pPr marL="1143000" indent="-228600" defTabSz="904875">
              <a:defRPr>
                <a:solidFill>
                  <a:schemeClr val="tx1"/>
                </a:solidFill>
                <a:latin typeface="Arial" panose="020B0604020202020204" pitchFamily="34" charset="0"/>
              </a:defRPr>
            </a:lvl3pPr>
            <a:lvl4pPr marL="1600200" indent="-228600" defTabSz="904875">
              <a:defRPr>
                <a:solidFill>
                  <a:schemeClr val="tx1"/>
                </a:solidFill>
                <a:latin typeface="Arial" panose="020B0604020202020204" pitchFamily="34" charset="0"/>
              </a:defRPr>
            </a:lvl4pPr>
            <a:lvl5pPr marL="2057400" indent="-228600" defTabSz="904875">
              <a:defRPr>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defRPr>
            </a:lvl9pPr>
          </a:lstStyle>
          <a:p>
            <a:fld id="{251D2A1F-BF89-400B-A640-930E1CB3FB0B}" type="slidenum">
              <a:rPr lang="el-GR" altLang="en-US" smtClean="0"/>
              <a:pPr/>
              <a:t>13</a:t>
            </a:fld>
            <a:endParaRPr lang="el-G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37BA6C1-312D-D170-3B58-DBB7B83B8EE2}"/>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439D3C5E-7D21-A192-2ACB-FBFAE779D2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latin typeface="Arial" panose="020B0604020202020204" pitchFamily="34" charset="0"/>
              </a:rPr>
              <a:t>Η διαστρεβλωμένη αναλογία των φύλων κατά τη γέννηση είναι ένδειξη επιλεκτικών κατά φύλο αμβλώσεων ή ελλιπούς δήλωσης των γεννήσεων θηλέων στο ληξιαρχείο.  Οι επιλεκτικές κατά φύλο αμβλώσεις αυξήθηκαν όταν έγινε προσιτή στο μέσο Κινέζο η τεχνολογία διάγνωσης του φύλου του εμβρύου (υπερηχογράφημα). </a:t>
            </a:r>
            <a:endParaRPr lang="en-US" altLang="el-GR">
              <a:latin typeface="Arial" panose="020B0604020202020204" pitchFamily="34" charset="0"/>
            </a:endParaRPr>
          </a:p>
        </p:txBody>
      </p:sp>
      <p:sp>
        <p:nvSpPr>
          <p:cNvPr id="25604" name="Slide Number Placeholder 3">
            <a:extLst>
              <a:ext uri="{FF2B5EF4-FFF2-40B4-BE49-F238E27FC236}">
                <a16:creationId xmlns:a16="http://schemas.microsoft.com/office/drawing/2014/main" id="{7B00C83D-489B-573E-1C5A-2F891ECADC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Arial" panose="020B0604020202020204" pitchFamily="34" charset="0"/>
              </a:defRPr>
            </a:lvl1pPr>
            <a:lvl2pPr marL="742950" indent="-285750" defTabSz="904875">
              <a:defRPr>
                <a:solidFill>
                  <a:schemeClr val="tx1"/>
                </a:solidFill>
                <a:latin typeface="Arial" panose="020B0604020202020204" pitchFamily="34" charset="0"/>
              </a:defRPr>
            </a:lvl2pPr>
            <a:lvl3pPr marL="1143000" indent="-228600" defTabSz="904875">
              <a:defRPr>
                <a:solidFill>
                  <a:schemeClr val="tx1"/>
                </a:solidFill>
                <a:latin typeface="Arial" panose="020B0604020202020204" pitchFamily="34" charset="0"/>
              </a:defRPr>
            </a:lvl3pPr>
            <a:lvl4pPr marL="1600200" indent="-228600" defTabSz="904875">
              <a:defRPr>
                <a:solidFill>
                  <a:schemeClr val="tx1"/>
                </a:solidFill>
                <a:latin typeface="Arial" panose="020B0604020202020204" pitchFamily="34" charset="0"/>
              </a:defRPr>
            </a:lvl4pPr>
            <a:lvl5pPr marL="2057400" indent="-228600" defTabSz="904875">
              <a:defRPr>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defRPr>
            </a:lvl9pPr>
          </a:lstStyle>
          <a:p>
            <a:fld id="{DE8AD786-D48F-4005-B75A-8668B285CEA5}" type="slidenum">
              <a:rPr lang="el-GR" altLang="en-US" smtClean="0"/>
              <a:pPr/>
              <a:t>15</a:t>
            </a:fld>
            <a:endParaRPr lang="el-G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B83122B0-CBBC-2123-AD9C-BBFDDE4F1F90}"/>
              </a:ext>
            </a:extLst>
          </p:cNvPr>
          <p:cNvGrpSpPr>
            <a:grpSpLocks/>
          </p:cNvGrpSpPr>
          <p:nvPr/>
        </p:nvGrpSpPr>
        <p:grpSpPr bwMode="auto">
          <a:xfrm>
            <a:off x="0" y="914400"/>
            <a:ext cx="8686800" cy="2514600"/>
            <a:chOff x="0" y="576"/>
            <a:chExt cx="5472" cy="1584"/>
          </a:xfrm>
        </p:grpSpPr>
        <p:sp>
          <p:nvSpPr>
            <p:cNvPr id="3" name="Oval 7">
              <a:extLst>
                <a:ext uri="{FF2B5EF4-FFF2-40B4-BE49-F238E27FC236}">
                  <a16:creationId xmlns:a16="http://schemas.microsoft.com/office/drawing/2014/main" id="{C7AC56D2-281F-B732-6B5A-867ABE842167}"/>
                </a:ext>
              </a:extLst>
            </p:cNvPr>
            <p:cNvSpPr>
              <a:spLocks noChangeArrowheads="1"/>
            </p:cNvSpPr>
            <p:nvPr/>
          </p:nvSpPr>
          <p:spPr bwMode="auto">
            <a:xfrm>
              <a:off x="144" y="576"/>
              <a:ext cx="1584" cy="1584"/>
            </a:xfrm>
            <a:prstGeom prst="ellipse">
              <a:avLst/>
            </a:prstGeom>
            <a:noFill/>
            <a:ln w="12700">
              <a:solidFill>
                <a:schemeClr val="accent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l-GR" altLang="el-GR"/>
            </a:p>
          </p:txBody>
        </p:sp>
        <p:sp>
          <p:nvSpPr>
            <p:cNvPr id="4" name="Rectangle 8">
              <a:extLst>
                <a:ext uri="{FF2B5EF4-FFF2-40B4-BE49-F238E27FC236}">
                  <a16:creationId xmlns:a16="http://schemas.microsoft.com/office/drawing/2014/main" id="{6B79A12B-A62D-E49A-A17E-E79188B21B6A}"/>
                </a:ext>
              </a:extLst>
            </p:cNvPr>
            <p:cNvSpPr>
              <a:spLocks noChangeArrowheads="1"/>
            </p:cNvSpPr>
            <p:nvPr/>
          </p:nvSpPr>
          <p:spPr bwMode="hidden">
            <a:xfrm>
              <a:off x="0" y="1056"/>
              <a:ext cx="2976" cy="720"/>
            </a:xfrm>
            <a:prstGeom prst="rect">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l-GR" altLang="el-GR" sz="2400">
                <a:latin typeface="Times New Roman" panose="02020603050405020304" pitchFamily="18" charset="0"/>
              </a:endParaRPr>
            </a:p>
          </p:txBody>
        </p:sp>
        <p:sp>
          <p:nvSpPr>
            <p:cNvPr id="5" name="Rectangle 9">
              <a:extLst>
                <a:ext uri="{FF2B5EF4-FFF2-40B4-BE49-F238E27FC236}">
                  <a16:creationId xmlns:a16="http://schemas.microsoft.com/office/drawing/2014/main" id="{EC765A30-80BB-D354-DC6D-53B9C61A8118}"/>
                </a:ext>
              </a:extLst>
            </p:cNvPr>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l-GR" altLang="el-GR" sz="2400">
                <a:latin typeface="Times New Roman" panose="02020603050405020304" pitchFamily="18" charset="0"/>
              </a:endParaRPr>
            </a:p>
          </p:txBody>
        </p:sp>
        <p:sp>
          <p:nvSpPr>
            <p:cNvPr id="6" name="Freeform 10">
              <a:extLst>
                <a:ext uri="{FF2B5EF4-FFF2-40B4-BE49-F238E27FC236}">
                  <a16:creationId xmlns:a16="http://schemas.microsoft.com/office/drawing/2014/main" id="{0B778666-0E40-8AF8-C823-AF9EB4D95BE0}"/>
                </a:ext>
              </a:extLst>
            </p:cNvPr>
            <p:cNvSpPr>
              <a:spLocks noChangeArrowheads="1"/>
            </p:cNvSpPr>
            <p:nvPr/>
          </p:nvSpPr>
          <p:spPr bwMode="auto">
            <a:xfrm>
              <a:off x="384" y="960"/>
              <a:ext cx="144" cy="913"/>
            </a:xfrm>
            <a:custGeom>
              <a:avLst/>
              <a:gdLst>
                <a:gd name="T0" fmla="*/ 0 w 1000"/>
                <a:gd name="T1" fmla="*/ 442 h 1000"/>
                <a:gd name="T2" fmla="*/ 0 w 1000"/>
                <a:gd name="T3" fmla="*/ 442 h 1000"/>
                <a:gd name="T4" fmla="*/ 0 w 1000"/>
                <a:gd name="T5" fmla="*/ 0 h 1000"/>
                <a:gd name="T6" fmla="*/ 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7" name="Freeform 11">
              <a:extLst>
                <a:ext uri="{FF2B5EF4-FFF2-40B4-BE49-F238E27FC236}">
                  <a16:creationId xmlns:a16="http://schemas.microsoft.com/office/drawing/2014/main" id="{BB8955A3-F000-0207-9D86-0C7DE8CC1232}"/>
                </a:ext>
              </a:extLst>
            </p:cNvPr>
            <p:cNvSpPr>
              <a:spLocks noChangeArrowheads="1"/>
            </p:cNvSpPr>
            <p:nvPr/>
          </p:nvSpPr>
          <p:spPr bwMode="auto">
            <a:xfrm>
              <a:off x="4944" y="762"/>
              <a:ext cx="165" cy="864"/>
            </a:xfrm>
            <a:custGeom>
              <a:avLst/>
              <a:gdLst>
                <a:gd name="T0" fmla="*/ 0 w 1000"/>
                <a:gd name="T1" fmla="*/ 0 h 1000"/>
                <a:gd name="T2" fmla="*/ 0 w 1000"/>
                <a:gd name="T3" fmla="*/ 0 h 1000"/>
                <a:gd name="T4" fmla="*/ 0 w 1000"/>
                <a:gd name="T5" fmla="*/ 268 h 1000"/>
                <a:gd name="T6" fmla="*/ 0 w 1000"/>
                <a:gd name="T7" fmla="*/ 268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11266"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el-GR"/>
              <a:t>Click to edit Master subtitle style</a:t>
            </a:r>
          </a:p>
        </p:txBody>
      </p:sp>
      <p:sp>
        <p:nvSpPr>
          <p:cNvPr id="11276" name="Rectangle 12"/>
          <p:cNvSpPr>
            <a:spLocks noGrp="1" noChangeArrowheads="1"/>
          </p:cNvSpPr>
          <p:nvPr>
            <p:ph type="ctrTitle"/>
          </p:nvPr>
        </p:nvSpPr>
        <p:spPr>
          <a:xfrm>
            <a:off x="838200" y="1443038"/>
            <a:ext cx="7086600" cy="1600200"/>
          </a:xfrm>
        </p:spPr>
        <p:txBody>
          <a:bodyPr anchor="ctr"/>
          <a:lstStyle>
            <a:lvl1pPr>
              <a:defRPr/>
            </a:lvl1pPr>
          </a:lstStyle>
          <a:p>
            <a:r>
              <a:rPr lang="el-GR"/>
              <a:t>Click to edit Master title style</a:t>
            </a:r>
          </a:p>
        </p:txBody>
      </p:sp>
      <p:sp>
        <p:nvSpPr>
          <p:cNvPr id="8" name="Rectangle 3">
            <a:extLst>
              <a:ext uri="{FF2B5EF4-FFF2-40B4-BE49-F238E27FC236}">
                <a16:creationId xmlns:a16="http://schemas.microsoft.com/office/drawing/2014/main" id="{73D2C034-BD6C-704E-9672-5C301C15550E}"/>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l-GR"/>
          </a:p>
        </p:txBody>
      </p:sp>
      <p:sp>
        <p:nvSpPr>
          <p:cNvPr id="9" name="Rectangle 4">
            <a:extLst>
              <a:ext uri="{FF2B5EF4-FFF2-40B4-BE49-F238E27FC236}">
                <a16:creationId xmlns:a16="http://schemas.microsoft.com/office/drawing/2014/main" id="{969DF26B-028C-FCD7-053D-8505CDA1E731}"/>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l-GR"/>
          </a:p>
        </p:txBody>
      </p:sp>
      <p:sp>
        <p:nvSpPr>
          <p:cNvPr id="10" name="Rectangle 5">
            <a:extLst>
              <a:ext uri="{FF2B5EF4-FFF2-40B4-BE49-F238E27FC236}">
                <a16:creationId xmlns:a16="http://schemas.microsoft.com/office/drawing/2014/main" id="{5BF6C6AE-4745-A4C1-DDD3-51A8608A983B}"/>
              </a:ext>
            </a:extLst>
          </p:cNvPr>
          <p:cNvSpPr>
            <a:spLocks noGrp="1" noChangeArrowheads="1"/>
          </p:cNvSpPr>
          <p:nvPr>
            <p:ph type="sldNum" sz="quarter" idx="12"/>
          </p:nvPr>
        </p:nvSpPr>
        <p:spPr>
          <a:xfrm>
            <a:off x="6553200" y="6248400"/>
            <a:ext cx="1905000" cy="457200"/>
          </a:xfrm>
        </p:spPr>
        <p:txBody>
          <a:bodyPr/>
          <a:lstStyle>
            <a:lvl1pPr>
              <a:defRPr/>
            </a:lvl1pPr>
          </a:lstStyle>
          <a:p>
            <a:pPr>
              <a:defRPr/>
            </a:pPr>
            <a:fld id="{6F91043A-DD12-4CB9-94D2-62CD4920C815}" type="slidenum">
              <a:rPr lang="el-GR" altLang="en-US"/>
              <a:pPr>
                <a:defRPr/>
              </a:pPr>
              <a:t>‹#›</a:t>
            </a:fld>
            <a:endParaRPr lang="el-GR" altLang="en-US"/>
          </a:p>
        </p:txBody>
      </p:sp>
    </p:spTree>
    <p:extLst>
      <p:ext uri="{BB962C8B-B14F-4D97-AF65-F5344CB8AC3E}">
        <p14:creationId xmlns:p14="http://schemas.microsoft.com/office/powerpoint/2010/main" val="370407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6">
            <a:extLst>
              <a:ext uri="{FF2B5EF4-FFF2-40B4-BE49-F238E27FC236}">
                <a16:creationId xmlns:a16="http://schemas.microsoft.com/office/drawing/2014/main" id="{FF5957A5-9B0F-41B5-7C09-CCCD9DA5DFCC}"/>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7">
            <a:extLst>
              <a:ext uri="{FF2B5EF4-FFF2-40B4-BE49-F238E27FC236}">
                <a16:creationId xmlns:a16="http://schemas.microsoft.com/office/drawing/2014/main" id="{53387E61-0572-9ACB-E317-6010FDD35B91}"/>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8">
            <a:extLst>
              <a:ext uri="{FF2B5EF4-FFF2-40B4-BE49-F238E27FC236}">
                <a16:creationId xmlns:a16="http://schemas.microsoft.com/office/drawing/2014/main" id="{0AE24B32-330B-2226-1921-DC0EBD80BC3E}"/>
              </a:ext>
            </a:extLst>
          </p:cNvPr>
          <p:cNvSpPr>
            <a:spLocks noGrp="1" noChangeArrowheads="1"/>
          </p:cNvSpPr>
          <p:nvPr>
            <p:ph type="sldNum" sz="quarter" idx="12"/>
          </p:nvPr>
        </p:nvSpPr>
        <p:spPr>
          <a:ln/>
        </p:spPr>
        <p:txBody>
          <a:bodyPr/>
          <a:lstStyle>
            <a:lvl1pPr>
              <a:defRPr/>
            </a:lvl1pPr>
          </a:lstStyle>
          <a:p>
            <a:pPr>
              <a:defRPr/>
            </a:pPr>
            <a:fld id="{475A2D87-A6AE-449E-88C4-D5B8725EE70C}" type="slidenum">
              <a:rPr lang="el-GR" altLang="en-US"/>
              <a:pPr>
                <a:defRPr/>
              </a:pPr>
              <a:t>‹#›</a:t>
            </a:fld>
            <a:endParaRPr lang="el-GR" altLang="en-US"/>
          </a:p>
        </p:txBody>
      </p:sp>
    </p:spTree>
    <p:extLst>
      <p:ext uri="{BB962C8B-B14F-4D97-AF65-F5344CB8AC3E}">
        <p14:creationId xmlns:p14="http://schemas.microsoft.com/office/powerpoint/2010/main" val="177960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6">
            <a:extLst>
              <a:ext uri="{FF2B5EF4-FFF2-40B4-BE49-F238E27FC236}">
                <a16:creationId xmlns:a16="http://schemas.microsoft.com/office/drawing/2014/main" id="{8E8461A2-89F4-FFEF-7E46-8FC7A6682605}"/>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7">
            <a:extLst>
              <a:ext uri="{FF2B5EF4-FFF2-40B4-BE49-F238E27FC236}">
                <a16:creationId xmlns:a16="http://schemas.microsoft.com/office/drawing/2014/main" id="{D548D8BB-D503-F338-AC64-44A27B819391}"/>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8">
            <a:extLst>
              <a:ext uri="{FF2B5EF4-FFF2-40B4-BE49-F238E27FC236}">
                <a16:creationId xmlns:a16="http://schemas.microsoft.com/office/drawing/2014/main" id="{425E256E-322A-EC23-1F26-CADA7D5B2FA9}"/>
              </a:ext>
            </a:extLst>
          </p:cNvPr>
          <p:cNvSpPr>
            <a:spLocks noGrp="1" noChangeArrowheads="1"/>
          </p:cNvSpPr>
          <p:nvPr>
            <p:ph type="sldNum" sz="quarter" idx="12"/>
          </p:nvPr>
        </p:nvSpPr>
        <p:spPr>
          <a:ln/>
        </p:spPr>
        <p:txBody>
          <a:bodyPr/>
          <a:lstStyle>
            <a:lvl1pPr>
              <a:defRPr/>
            </a:lvl1pPr>
          </a:lstStyle>
          <a:p>
            <a:pPr>
              <a:defRPr/>
            </a:pPr>
            <a:fld id="{39195EF5-AF73-41AD-A93A-3AACCDB41DD1}" type="slidenum">
              <a:rPr lang="el-GR" altLang="en-US"/>
              <a:pPr>
                <a:defRPr/>
              </a:pPr>
              <a:t>‹#›</a:t>
            </a:fld>
            <a:endParaRPr lang="el-GR" altLang="en-US"/>
          </a:p>
        </p:txBody>
      </p:sp>
    </p:spTree>
    <p:extLst>
      <p:ext uri="{BB962C8B-B14F-4D97-AF65-F5344CB8AC3E}">
        <p14:creationId xmlns:p14="http://schemas.microsoft.com/office/powerpoint/2010/main" val="2604629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6">
            <a:extLst>
              <a:ext uri="{FF2B5EF4-FFF2-40B4-BE49-F238E27FC236}">
                <a16:creationId xmlns:a16="http://schemas.microsoft.com/office/drawing/2014/main" id="{9B6C021F-EC38-C0BC-81A0-373558E54C0A}"/>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7">
            <a:extLst>
              <a:ext uri="{FF2B5EF4-FFF2-40B4-BE49-F238E27FC236}">
                <a16:creationId xmlns:a16="http://schemas.microsoft.com/office/drawing/2014/main" id="{C07A6853-C5F5-7A71-8A2E-0B561A7B1C55}"/>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8">
            <a:extLst>
              <a:ext uri="{FF2B5EF4-FFF2-40B4-BE49-F238E27FC236}">
                <a16:creationId xmlns:a16="http://schemas.microsoft.com/office/drawing/2014/main" id="{2DCABAA4-34F7-8299-DC64-B1587343D9C3}"/>
              </a:ext>
            </a:extLst>
          </p:cNvPr>
          <p:cNvSpPr>
            <a:spLocks noGrp="1" noChangeArrowheads="1"/>
          </p:cNvSpPr>
          <p:nvPr>
            <p:ph type="sldNum" sz="quarter" idx="12"/>
          </p:nvPr>
        </p:nvSpPr>
        <p:spPr>
          <a:ln/>
        </p:spPr>
        <p:txBody>
          <a:bodyPr/>
          <a:lstStyle>
            <a:lvl1pPr>
              <a:defRPr/>
            </a:lvl1pPr>
          </a:lstStyle>
          <a:p>
            <a:pPr>
              <a:defRPr/>
            </a:pPr>
            <a:fld id="{0C8F6DA5-173A-4067-901E-5A245DCFDC86}" type="slidenum">
              <a:rPr lang="el-GR" altLang="en-US"/>
              <a:pPr>
                <a:defRPr/>
              </a:pPr>
              <a:t>‹#›</a:t>
            </a:fld>
            <a:endParaRPr lang="el-GR" altLang="en-US"/>
          </a:p>
        </p:txBody>
      </p:sp>
    </p:spTree>
    <p:extLst>
      <p:ext uri="{BB962C8B-B14F-4D97-AF65-F5344CB8AC3E}">
        <p14:creationId xmlns:p14="http://schemas.microsoft.com/office/powerpoint/2010/main" val="245278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859F3688-B995-700A-8193-CE69E60A4B1B}"/>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7">
            <a:extLst>
              <a:ext uri="{FF2B5EF4-FFF2-40B4-BE49-F238E27FC236}">
                <a16:creationId xmlns:a16="http://schemas.microsoft.com/office/drawing/2014/main" id="{66379225-E392-FCBB-454C-99C789DC19CA}"/>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8">
            <a:extLst>
              <a:ext uri="{FF2B5EF4-FFF2-40B4-BE49-F238E27FC236}">
                <a16:creationId xmlns:a16="http://schemas.microsoft.com/office/drawing/2014/main" id="{751A9736-D1AE-D724-4201-F7C48F25991C}"/>
              </a:ext>
            </a:extLst>
          </p:cNvPr>
          <p:cNvSpPr>
            <a:spLocks noGrp="1" noChangeArrowheads="1"/>
          </p:cNvSpPr>
          <p:nvPr>
            <p:ph type="sldNum" sz="quarter" idx="12"/>
          </p:nvPr>
        </p:nvSpPr>
        <p:spPr>
          <a:ln/>
        </p:spPr>
        <p:txBody>
          <a:bodyPr/>
          <a:lstStyle>
            <a:lvl1pPr>
              <a:defRPr/>
            </a:lvl1pPr>
          </a:lstStyle>
          <a:p>
            <a:pPr>
              <a:defRPr/>
            </a:pPr>
            <a:fld id="{C4D9E214-DC27-428B-A6CB-2BC8D6E1ECB5}" type="slidenum">
              <a:rPr lang="el-GR" altLang="en-US"/>
              <a:pPr>
                <a:defRPr/>
              </a:pPr>
              <a:t>‹#›</a:t>
            </a:fld>
            <a:endParaRPr lang="el-GR" altLang="en-US"/>
          </a:p>
        </p:txBody>
      </p:sp>
    </p:spTree>
    <p:extLst>
      <p:ext uri="{BB962C8B-B14F-4D97-AF65-F5344CB8AC3E}">
        <p14:creationId xmlns:p14="http://schemas.microsoft.com/office/powerpoint/2010/main" val="2389458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6">
            <a:extLst>
              <a:ext uri="{FF2B5EF4-FFF2-40B4-BE49-F238E27FC236}">
                <a16:creationId xmlns:a16="http://schemas.microsoft.com/office/drawing/2014/main" id="{E83F21E3-CD9E-E023-4E7C-6E6E257E7EC1}"/>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7">
            <a:extLst>
              <a:ext uri="{FF2B5EF4-FFF2-40B4-BE49-F238E27FC236}">
                <a16:creationId xmlns:a16="http://schemas.microsoft.com/office/drawing/2014/main" id="{518CE203-E98E-127C-3103-2692A7243C4A}"/>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8">
            <a:extLst>
              <a:ext uri="{FF2B5EF4-FFF2-40B4-BE49-F238E27FC236}">
                <a16:creationId xmlns:a16="http://schemas.microsoft.com/office/drawing/2014/main" id="{281E7DEC-198E-50FE-8255-DC068056D940}"/>
              </a:ext>
            </a:extLst>
          </p:cNvPr>
          <p:cNvSpPr>
            <a:spLocks noGrp="1" noChangeArrowheads="1"/>
          </p:cNvSpPr>
          <p:nvPr>
            <p:ph type="sldNum" sz="quarter" idx="12"/>
          </p:nvPr>
        </p:nvSpPr>
        <p:spPr>
          <a:ln/>
        </p:spPr>
        <p:txBody>
          <a:bodyPr/>
          <a:lstStyle>
            <a:lvl1pPr>
              <a:defRPr/>
            </a:lvl1pPr>
          </a:lstStyle>
          <a:p>
            <a:pPr>
              <a:defRPr/>
            </a:pPr>
            <a:fld id="{3E9A8FF8-FFE8-47FA-8B92-6CA0A3F93727}" type="slidenum">
              <a:rPr lang="el-GR" altLang="en-US"/>
              <a:pPr>
                <a:defRPr/>
              </a:pPr>
              <a:t>‹#›</a:t>
            </a:fld>
            <a:endParaRPr lang="el-GR" altLang="en-US"/>
          </a:p>
        </p:txBody>
      </p:sp>
    </p:spTree>
    <p:extLst>
      <p:ext uri="{BB962C8B-B14F-4D97-AF65-F5344CB8AC3E}">
        <p14:creationId xmlns:p14="http://schemas.microsoft.com/office/powerpoint/2010/main" val="3203417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6">
            <a:extLst>
              <a:ext uri="{FF2B5EF4-FFF2-40B4-BE49-F238E27FC236}">
                <a16:creationId xmlns:a16="http://schemas.microsoft.com/office/drawing/2014/main" id="{DDF8AD11-D962-C756-9B50-18308E9A3BFA}"/>
              </a:ext>
            </a:extLst>
          </p:cNvPr>
          <p:cNvSpPr>
            <a:spLocks noGrp="1" noChangeArrowheads="1"/>
          </p:cNvSpPr>
          <p:nvPr>
            <p:ph type="dt" sz="half" idx="10"/>
          </p:nvPr>
        </p:nvSpPr>
        <p:spPr>
          <a:ln/>
        </p:spPr>
        <p:txBody>
          <a:bodyPr/>
          <a:lstStyle>
            <a:lvl1pPr>
              <a:defRPr/>
            </a:lvl1pPr>
          </a:lstStyle>
          <a:p>
            <a:pPr>
              <a:defRPr/>
            </a:pPr>
            <a:endParaRPr lang="el-GR"/>
          </a:p>
        </p:txBody>
      </p:sp>
      <p:sp>
        <p:nvSpPr>
          <p:cNvPr id="8" name="Rectangle 7">
            <a:extLst>
              <a:ext uri="{FF2B5EF4-FFF2-40B4-BE49-F238E27FC236}">
                <a16:creationId xmlns:a16="http://schemas.microsoft.com/office/drawing/2014/main" id="{98920DCA-DA4C-EE80-CD4A-AB32607096BF}"/>
              </a:ext>
            </a:extLst>
          </p:cNvPr>
          <p:cNvSpPr>
            <a:spLocks noGrp="1" noChangeArrowheads="1"/>
          </p:cNvSpPr>
          <p:nvPr>
            <p:ph type="ftr" sz="quarter" idx="11"/>
          </p:nvPr>
        </p:nvSpPr>
        <p:spPr>
          <a:ln/>
        </p:spPr>
        <p:txBody>
          <a:bodyPr/>
          <a:lstStyle>
            <a:lvl1pPr>
              <a:defRPr/>
            </a:lvl1pPr>
          </a:lstStyle>
          <a:p>
            <a:pPr>
              <a:defRPr/>
            </a:pPr>
            <a:endParaRPr lang="el-GR"/>
          </a:p>
        </p:txBody>
      </p:sp>
      <p:sp>
        <p:nvSpPr>
          <p:cNvPr id="9" name="Rectangle 8">
            <a:extLst>
              <a:ext uri="{FF2B5EF4-FFF2-40B4-BE49-F238E27FC236}">
                <a16:creationId xmlns:a16="http://schemas.microsoft.com/office/drawing/2014/main" id="{9737ED7C-0F3F-C50E-1FDB-6D2FB1942020}"/>
              </a:ext>
            </a:extLst>
          </p:cNvPr>
          <p:cNvSpPr>
            <a:spLocks noGrp="1" noChangeArrowheads="1"/>
          </p:cNvSpPr>
          <p:nvPr>
            <p:ph type="sldNum" sz="quarter" idx="12"/>
          </p:nvPr>
        </p:nvSpPr>
        <p:spPr>
          <a:ln/>
        </p:spPr>
        <p:txBody>
          <a:bodyPr/>
          <a:lstStyle>
            <a:lvl1pPr>
              <a:defRPr/>
            </a:lvl1pPr>
          </a:lstStyle>
          <a:p>
            <a:pPr>
              <a:defRPr/>
            </a:pPr>
            <a:fld id="{56628C6D-2423-4F0B-B292-A737BB5504C5}" type="slidenum">
              <a:rPr lang="el-GR" altLang="en-US"/>
              <a:pPr>
                <a:defRPr/>
              </a:pPr>
              <a:t>‹#›</a:t>
            </a:fld>
            <a:endParaRPr lang="el-GR" altLang="en-US"/>
          </a:p>
        </p:txBody>
      </p:sp>
    </p:spTree>
    <p:extLst>
      <p:ext uri="{BB962C8B-B14F-4D97-AF65-F5344CB8AC3E}">
        <p14:creationId xmlns:p14="http://schemas.microsoft.com/office/powerpoint/2010/main" val="336534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6">
            <a:extLst>
              <a:ext uri="{FF2B5EF4-FFF2-40B4-BE49-F238E27FC236}">
                <a16:creationId xmlns:a16="http://schemas.microsoft.com/office/drawing/2014/main" id="{6C2F17ED-1EE3-AFD6-18DC-E371489E3653}"/>
              </a:ext>
            </a:extLst>
          </p:cNvPr>
          <p:cNvSpPr>
            <a:spLocks noGrp="1" noChangeArrowheads="1"/>
          </p:cNvSpPr>
          <p:nvPr>
            <p:ph type="dt" sz="half" idx="10"/>
          </p:nvPr>
        </p:nvSpPr>
        <p:spPr>
          <a:ln/>
        </p:spPr>
        <p:txBody>
          <a:bodyPr/>
          <a:lstStyle>
            <a:lvl1pPr>
              <a:defRPr/>
            </a:lvl1pPr>
          </a:lstStyle>
          <a:p>
            <a:pPr>
              <a:defRPr/>
            </a:pPr>
            <a:endParaRPr lang="el-GR"/>
          </a:p>
        </p:txBody>
      </p:sp>
      <p:sp>
        <p:nvSpPr>
          <p:cNvPr id="4" name="Rectangle 7">
            <a:extLst>
              <a:ext uri="{FF2B5EF4-FFF2-40B4-BE49-F238E27FC236}">
                <a16:creationId xmlns:a16="http://schemas.microsoft.com/office/drawing/2014/main" id="{AD0B73AA-896D-F9FB-3722-2154B620234B}"/>
              </a:ext>
            </a:extLst>
          </p:cNvPr>
          <p:cNvSpPr>
            <a:spLocks noGrp="1" noChangeArrowheads="1"/>
          </p:cNvSpPr>
          <p:nvPr>
            <p:ph type="ftr" sz="quarter" idx="11"/>
          </p:nvPr>
        </p:nvSpPr>
        <p:spPr>
          <a:ln/>
        </p:spPr>
        <p:txBody>
          <a:bodyPr/>
          <a:lstStyle>
            <a:lvl1pPr>
              <a:defRPr/>
            </a:lvl1pPr>
          </a:lstStyle>
          <a:p>
            <a:pPr>
              <a:defRPr/>
            </a:pPr>
            <a:endParaRPr lang="el-GR"/>
          </a:p>
        </p:txBody>
      </p:sp>
      <p:sp>
        <p:nvSpPr>
          <p:cNvPr id="5" name="Rectangle 8">
            <a:extLst>
              <a:ext uri="{FF2B5EF4-FFF2-40B4-BE49-F238E27FC236}">
                <a16:creationId xmlns:a16="http://schemas.microsoft.com/office/drawing/2014/main" id="{5AAE5642-7634-29C1-E875-EBB650EB81C1}"/>
              </a:ext>
            </a:extLst>
          </p:cNvPr>
          <p:cNvSpPr>
            <a:spLocks noGrp="1" noChangeArrowheads="1"/>
          </p:cNvSpPr>
          <p:nvPr>
            <p:ph type="sldNum" sz="quarter" idx="12"/>
          </p:nvPr>
        </p:nvSpPr>
        <p:spPr>
          <a:ln/>
        </p:spPr>
        <p:txBody>
          <a:bodyPr/>
          <a:lstStyle>
            <a:lvl1pPr>
              <a:defRPr/>
            </a:lvl1pPr>
          </a:lstStyle>
          <a:p>
            <a:pPr>
              <a:defRPr/>
            </a:pPr>
            <a:fld id="{1460E185-B64E-4E04-B299-74D0FA4EACBE}" type="slidenum">
              <a:rPr lang="el-GR" altLang="en-US"/>
              <a:pPr>
                <a:defRPr/>
              </a:pPr>
              <a:t>‹#›</a:t>
            </a:fld>
            <a:endParaRPr lang="el-GR" altLang="en-US"/>
          </a:p>
        </p:txBody>
      </p:sp>
    </p:spTree>
    <p:extLst>
      <p:ext uri="{BB962C8B-B14F-4D97-AF65-F5344CB8AC3E}">
        <p14:creationId xmlns:p14="http://schemas.microsoft.com/office/powerpoint/2010/main" val="3157592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D3AA4096-B173-E4D5-02AD-D2FCC96EE6F1}"/>
              </a:ext>
            </a:extLst>
          </p:cNvPr>
          <p:cNvSpPr>
            <a:spLocks noGrp="1" noChangeArrowheads="1"/>
          </p:cNvSpPr>
          <p:nvPr>
            <p:ph type="dt" sz="half" idx="10"/>
          </p:nvPr>
        </p:nvSpPr>
        <p:spPr>
          <a:ln/>
        </p:spPr>
        <p:txBody>
          <a:bodyPr/>
          <a:lstStyle>
            <a:lvl1pPr>
              <a:defRPr/>
            </a:lvl1pPr>
          </a:lstStyle>
          <a:p>
            <a:pPr>
              <a:defRPr/>
            </a:pPr>
            <a:endParaRPr lang="el-GR"/>
          </a:p>
        </p:txBody>
      </p:sp>
      <p:sp>
        <p:nvSpPr>
          <p:cNvPr id="3" name="Rectangle 7">
            <a:extLst>
              <a:ext uri="{FF2B5EF4-FFF2-40B4-BE49-F238E27FC236}">
                <a16:creationId xmlns:a16="http://schemas.microsoft.com/office/drawing/2014/main" id="{1E326896-87E8-7E64-C4D0-8DDE40EDEEF3}"/>
              </a:ext>
            </a:extLst>
          </p:cNvPr>
          <p:cNvSpPr>
            <a:spLocks noGrp="1" noChangeArrowheads="1"/>
          </p:cNvSpPr>
          <p:nvPr>
            <p:ph type="ftr" sz="quarter" idx="11"/>
          </p:nvPr>
        </p:nvSpPr>
        <p:spPr>
          <a:ln/>
        </p:spPr>
        <p:txBody>
          <a:bodyPr/>
          <a:lstStyle>
            <a:lvl1pPr>
              <a:defRPr/>
            </a:lvl1pPr>
          </a:lstStyle>
          <a:p>
            <a:pPr>
              <a:defRPr/>
            </a:pPr>
            <a:endParaRPr lang="el-GR"/>
          </a:p>
        </p:txBody>
      </p:sp>
      <p:sp>
        <p:nvSpPr>
          <p:cNvPr id="4" name="Rectangle 8">
            <a:extLst>
              <a:ext uri="{FF2B5EF4-FFF2-40B4-BE49-F238E27FC236}">
                <a16:creationId xmlns:a16="http://schemas.microsoft.com/office/drawing/2014/main" id="{11976317-2944-FC4C-6D84-2DAAB1B34FCC}"/>
              </a:ext>
            </a:extLst>
          </p:cNvPr>
          <p:cNvSpPr>
            <a:spLocks noGrp="1" noChangeArrowheads="1"/>
          </p:cNvSpPr>
          <p:nvPr>
            <p:ph type="sldNum" sz="quarter" idx="12"/>
          </p:nvPr>
        </p:nvSpPr>
        <p:spPr>
          <a:ln/>
        </p:spPr>
        <p:txBody>
          <a:bodyPr/>
          <a:lstStyle>
            <a:lvl1pPr>
              <a:defRPr/>
            </a:lvl1pPr>
          </a:lstStyle>
          <a:p>
            <a:pPr>
              <a:defRPr/>
            </a:pPr>
            <a:fld id="{24DDE3DE-D02E-4EB1-A530-BDC978C87268}" type="slidenum">
              <a:rPr lang="el-GR" altLang="en-US"/>
              <a:pPr>
                <a:defRPr/>
              </a:pPr>
              <a:t>‹#›</a:t>
            </a:fld>
            <a:endParaRPr lang="el-GR" altLang="en-US"/>
          </a:p>
        </p:txBody>
      </p:sp>
    </p:spTree>
    <p:extLst>
      <p:ext uri="{BB962C8B-B14F-4D97-AF65-F5344CB8AC3E}">
        <p14:creationId xmlns:p14="http://schemas.microsoft.com/office/powerpoint/2010/main" val="3096134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CD3CA018-2A26-6CF6-12EE-AD020AAA1583}"/>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7">
            <a:extLst>
              <a:ext uri="{FF2B5EF4-FFF2-40B4-BE49-F238E27FC236}">
                <a16:creationId xmlns:a16="http://schemas.microsoft.com/office/drawing/2014/main" id="{04D64B1A-AF69-4493-E48B-D499585EFD8D}"/>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8">
            <a:extLst>
              <a:ext uri="{FF2B5EF4-FFF2-40B4-BE49-F238E27FC236}">
                <a16:creationId xmlns:a16="http://schemas.microsoft.com/office/drawing/2014/main" id="{998E2893-FD26-EB1D-D09D-2C6459384D75}"/>
              </a:ext>
            </a:extLst>
          </p:cNvPr>
          <p:cNvSpPr>
            <a:spLocks noGrp="1" noChangeArrowheads="1"/>
          </p:cNvSpPr>
          <p:nvPr>
            <p:ph type="sldNum" sz="quarter" idx="12"/>
          </p:nvPr>
        </p:nvSpPr>
        <p:spPr>
          <a:ln/>
        </p:spPr>
        <p:txBody>
          <a:bodyPr/>
          <a:lstStyle>
            <a:lvl1pPr>
              <a:defRPr/>
            </a:lvl1pPr>
          </a:lstStyle>
          <a:p>
            <a:pPr>
              <a:defRPr/>
            </a:pPr>
            <a:fld id="{94E4E450-CDD2-409C-AB38-9364C1E6B2E3}" type="slidenum">
              <a:rPr lang="el-GR" altLang="en-US"/>
              <a:pPr>
                <a:defRPr/>
              </a:pPr>
              <a:t>‹#›</a:t>
            </a:fld>
            <a:endParaRPr lang="el-GR" altLang="en-US"/>
          </a:p>
        </p:txBody>
      </p:sp>
    </p:spTree>
    <p:extLst>
      <p:ext uri="{BB962C8B-B14F-4D97-AF65-F5344CB8AC3E}">
        <p14:creationId xmlns:p14="http://schemas.microsoft.com/office/powerpoint/2010/main" val="195338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3D2CB97F-542A-B93C-F92E-DD7BF4AC78C5}"/>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7">
            <a:extLst>
              <a:ext uri="{FF2B5EF4-FFF2-40B4-BE49-F238E27FC236}">
                <a16:creationId xmlns:a16="http://schemas.microsoft.com/office/drawing/2014/main" id="{CD6CFB09-782D-F4CF-7FF1-4DD8C7122F67}"/>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8">
            <a:extLst>
              <a:ext uri="{FF2B5EF4-FFF2-40B4-BE49-F238E27FC236}">
                <a16:creationId xmlns:a16="http://schemas.microsoft.com/office/drawing/2014/main" id="{BDEE963D-0561-4A31-4F93-12D5C4B7DB7B}"/>
              </a:ext>
            </a:extLst>
          </p:cNvPr>
          <p:cNvSpPr>
            <a:spLocks noGrp="1" noChangeArrowheads="1"/>
          </p:cNvSpPr>
          <p:nvPr>
            <p:ph type="sldNum" sz="quarter" idx="12"/>
          </p:nvPr>
        </p:nvSpPr>
        <p:spPr>
          <a:ln/>
        </p:spPr>
        <p:txBody>
          <a:bodyPr/>
          <a:lstStyle>
            <a:lvl1pPr>
              <a:defRPr/>
            </a:lvl1pPr>
          </a:lstStyle>
          <a:p>
            <a:pPr>
              <a:defRPr/>
            </a:pPr>
            <a:fld id="{3517AF6F-97D6-4BF3-AF23-BA55A7EE5109}" type="slidenum">
              <a:rPr lang="el-GR" altLang="en-US"/>
              <a:pPr>
                <a:defRPr/>
              </a:pPr>
              <a:t>‹#›</a:t>
            </a:fld>
            <a:endParaRPr lang="el-GR" altLang="en-US"/>
          </a:p>
        </p:txBody>
      </p:sp>
    </p:spTree>
    <p:extLst>
      <p:ext uri="{BB962C8B-B14F-4D97-AF65-F5344CB8AC3E}">
        <p14:creationId xmlns:p14="http://schemas.microsoft.com/office/powerpoint/2010/main" val="2011398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64FC68-F375-720D-E360-08FCABF358B0}"/>
              </a:ext>
            </a:extLst>
          </p:cNvPr>
          <p:cNvSpPr>
            <a:spLocks noChangeArrowheads="1"/>
          </p:cNvSpPr>
          <p:nvPr/>
        </p:nvSpPr>
        <p:spPr bwMode="auto">
          <a:xfrm>
            <a:off x="0" y="1377950"/>
            <a:ext cx="2133600" cy="101600"/>
          </a:xfrm>
          <a:prstGeom prst="rect">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l-GR" altLang="el-GR" sz="2400">
              <a:latin typeface="Times New Roman" panose="02020603050405020304" pitchFamily="18" charset="0"/>
            </a:endParaRPr>
          </a:p>
        </p:txBody>
      </p:sp>
      <p:sp>
        <p:nvSpPr>
          <p:cNvPr id="1027" name="Rectangle 3">
            <a:extLst>
              <a:ext uri="{FF2B5EF4-FFF2-40B4-BE49-F238E27FC236}">
                <a16:creationId xmlns:a16="http://schemas.microsoft.com/office/drawing/2014/main" id="{88D477D5-C18C-0AF3-994A-07636664E308}"/>
              </a:ext>
            </a:extLst>
          </p:cNvPr>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l-GR" altLang="el-GR" sz="2400">
              <a:latin typeface="Times New Roman" panose="02020603050405020304" pitchFamily="18" charset="0"/>
            </a:endParaRPr>
          </a:p>
        </p:txBody>
      </p:sp>
      <p:sp>
        <p:nvSpPr>
          <p:cNvPr id="1028" name="Rectangle 4">
            <a:extLst>
              <a:ext uri="{FF2B5EF4-FFF2-40B4-BE49-F238E27FC236}">
                <a16:creationId xmlns:a16="http://schemas.microsoft.com/office/drawing/2014/main" id="{131FBCE5-7A3A-F9E9-B435-04ED0A458E52}"/>
              </a:ext>
            </a:extLst>
          </p:cNvPr>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l-GR" altLang="en-US"/>
              <a:t>Click to edit Master title style</a:t>
            </a:r>
          </a:p>
        </p:txBody>
      </p:sp>
      <p:sp>
        <p:nvSpPr>
          <p:cNvPr id="1029" name="Rectangle 5">
            <a:extLst>
              <a:ext uri="{FF2B5EF4-FFF2-40B4-BE49-F238E27FC236}">
                <a16:creationId xmlns:a16="http://schemas.microsoft.com/office/drawing/2014/main" id="{FE5DE4B7-AD41-7B18-ECF7-DBAEC1E7B2DD}"/>
              </a:ext>
            </a:extLst>
          </p:cNvPr>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a:t>Click to edit Master text styles</a:t>
            </a:r>
          </a:p>
          <a:p>
            <a:pPr lvl="1"/>
            <a:r>
              <a:rPr lang="el-GR" altLang="en-US"/>
              <a:t>Second level</a:t>
            </a:r>
          </a:p>
          <a:p>
            <a:pPr lvl="2"/>
            <a:r>
              <a:rPr lang="el-GR" altLang="en-US"/>
              <a:t>Third level</a:t>
            </a:r>
          </a:p>
          <a:p>
            <a:pPr lvl="3"/>
            <a:r>
              <a:rPr lang="el-GR" altLang="en-US"/>
              <a:t>Fourth level</a:t>
            </a:r>
          </a:p>
          <a:p>
            <a:pPr lvl="4"/>
            <a:r>
              <a:rPr lang="el-GR" altLang="en-US"/>
              <a:t>Fifth level</a:t>
            </a:r>
          </a:p>
        </p:txBody>
      </p:sp>
      <p:sp>
        <p:nvSpPr>
          <p:cNvPr id="10246" name="Rectangle 6">
            <a:extLst>
              <a:ext uri="{FF2B5EF4-FFF2-40B4-BE49-F238E27FC236}">
                <a16:creationId xmlns:a16="http://schemas.microsoft.com/office/drawing/2014/main" id="{24E9F2F3-A181-8593-FA74-25B3FC26AB5D}"/>
              </a:ext>
            </a:extLst>
          </p:cNvPr>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l-GR"/>
          </a:p>
        </p:txBody>
      </p:sp>
      <p:sp>
        <p:nvSpPr>
          <p:cNvPr id="10247" name="Rectangle 7">
            <a:extLst>
              <a:ext uri="{FF2B5EF4-FFF2-40B4-BE49-F238E27FC236}">
                <a16:creationId xmlns:a16="http://schemas.microsoft.com/office/drawing/2014/main" id="{FFC420C2-ACF8-46A5-73A1-EAA25C4B950E}"/>
              </a:ext>
            </a:extLst>
          </p:cNvPr>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l-GR"/>
          </a:p>
        </p:txBody>
      </p:sp>
      <p:sp>
        <p:nvSpPr>
          <p:cNvPr id="10248" name="Rectangle 8">
            <a:extLst>
              <a:ext uri="{FF2B5EF4-FFF2-40B4-BE49-F238E27FC236}">
                <a16:creationId xmlns:a16="http://schemas.microsoft.com/office/drawing/2014/main" id="{CD972844-7BF8-973C-6F83-38CDEC2FA34E}"/>
              </a:ext>
            </a:extLst>
          </p:cNvPr>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9B38CA7E-BC90-4B20-AF54-1AB747B37603}" type="slidenum">
              <a:rPr lang="el-GR" altLang="en-US"/>
              <a:pPr>
                <a:defRPr/>
              </a:pPr>
              <a:t>‹#›</a:t>
            </a:fld>
            <a:endParaRPr lang="el-GR" altLang="en-US"/>
          </a:p>
        </p:txBody>
      </p:sp>
      <p:sp>
        <p:nvSpPr>
          <p:cNvPr id="1033" name="Freeform 9">
            <a:extLst>
              <a:ext uri="{FF2B5EF4-FFF2-40B4-BE49-F238E27FC236}">
                <a16:creationId xmlns:a16="http://schemas.microsoft.com/office/drawing/2014/main" id="{832F98DB-D411-7B57-853A-070F60672DF0}"/>
              </a:ext>
            </a:extLst>
          </p:cNvPr>
          <p:cNvSpPr>
            <a:spLocks noChangeArrowheads="1"/>
          </p:cNvSpPr>
          <p:nvPr/>
        </p:nvSpPr>
        <p:spPr bwMode="auto">
          <a:xfrm>
            <a:off x="8382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034" name="Freeform 10">
            <a:extLst>
              <a:ext uri="{FF2B5EF4-FFF2-40B4-BE49-F238E27FC236}">
                <a16:creationId xmlns:a16="http://schemas.microsoft.com/office/drawing/2014/main" id="{AA62440C-EF16-FBDB-581C-EE713DAADD85}"/>
              </a:ext>
            </a:extLst>
          </p:cNvPr>
          <p:cNvSpPr>
            <a:spLocks noChangeArrowheads="1"/>
          </p:cNvSpPr>
          <p:nvPr/>
        </p:nvSpPr>
        <p:spPr bwMode="auto">
          <a:xfrm>
            <a:off x="8262938"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Tree>
  </p:cSld>
  <p:clrMap bg1="lt1" tx1="dk1" bg2="lt2" tx2="dk2" accent1="accent1" accent2="accent2" accent3="accent3" accent4="accent4" accent5="accent5" accent6="accent6" hlink="hlink" folHlink="folHlink"/>
  <p:sldLayoutIdLst>
    <p:sldLayoutId id="2147483832"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n.wikipedia.org/wiki/One-child_policy"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dx.doi.org/10.1080%2F17450128.2011.630428" TargetMode="External"/><Relationship Id="rId4" Type="http://schemas.openxmlformats.org/officeDocument/2006/relationships/hyperlink" Target="https://en.wikipedia.org/wiki/Digital_object_identifier"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population.un.org/wpp/Maps/"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3E948375-7BF0-5FA1-0580-F2B4BE03996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873951A-CC10-4047-92B9-51F18E630F5B}" type="slidenum">
              <a:rPr lang="el-GR" altLang="en-US" sz="1000" smtClean="0"/>
              <a:pPr>
                <a:spcBef>
                  <a:spcPct val="0"/>
                </a:spcBef>
                <a:buClrTx/>
                <a:buSzTx/>
                <a:buFontTx/>
                <a:buNone/>
              </a:pPr>
              <a:t>1</a:t>
            </a:fld>
            <a:endParaRPr lang="el-GR" altLang="en-US" sz="1000"/>
          </a:p>
        </p:txBody>
      </p:sp>
      <p:sp>
        <p:nvSpPr>
          <p:cNvPr id="4099" name="Rectangle 2">
            <a:extLst>
              <a:ext uri="{FF2B5EF4-FFF2-40B4-BE49-F238E27FC236}">
                <a16:creationId xmlns:a16="http://schemas.microsoft.com/office/drawing/2014/main" id="{5F93CD04-8F15-3760-209B-F85E67FEA5CC}"/>
              </a:ext>
            </a:extLst>
          </p:cNvPr>
          <p:cNvSpPr>
            <a:spLocks noGrp="1" noChangeArrowheads="1"/>
          </p:cNvSpPr>
          <p:nvPr>
            <p:ph type="ctrTitle"/>
          </p:nvPr>
        </p:nvSpPr>
        <p:spPr/>
        <p:txBody>
          <a:bodyPr/>
          <a:lstStyle/>
          <a:p>
            <a:pPr eaLnBrk="1" hangingPunct="1"/>
            <a:r>
              <a:rPr lang="el-GR" altLang="en-US" sz="2000"/>
              <a:t>ΠΑΝΕΠΙΣΤΗΜΙΟ ΑΙΓΑΙΟΥ</a:t>
            </a:r>
            <a:br>
              <a:rPr lang="el-GR" altLang="en-US" sz="2000"/>
            </a:br>
            <a:r>
              <a:rPr lang="el-GR" altLang="en-US" sz="2000"/>
              <a:t>ΤΜΗΜΑ ΓΕΩΓΡΑΦΙΑΣ</a:t>
            </a:r>
            <a:br>
              <a:rPr lang="en-GB" altLang="en-US" sz="2000">
                <a:latin typeface="Tw Cen MT" panose="020B0602020104020603" pitchFamily="34" charset="0"/>
              </a:rPr>
            </a:br>
            <a:br>
              <a:rPr lang="en-GB" altLang="en-US" sz="2000">
                <a:latin typeface="Tw Cen MT" panose="020B0602020104020603" pitchFamily="34" charset="0"/>
              </a:rPr>
            </a:br>
            <a:br>
              <a:rPr lang="en-GB" altLang="en-US" sz="2000">
                <a:latin typeface="Tw Cen MT" panose="020B0602020104020603" pitchFamily="34" charset="0"/>
              </a:rPr>
            </a:br>
            <a:r>
              <a:rPr lang="el-GR" altLang="en-US" sz="2400"/>
              <a:t>ΑΝΘΡΩΠΟΓΕΩΓΡΑΦΙΑ ΤΟΥ ΑΝΑΠΤΥΣΣΟΜΕΝΟΥ ΚΟΣΜΟΥ</a:t>
            </a:r>
          </a:p>
        </p:txBody>
      </p:sp>
      <p:sp>
        <p:nvSpPr>
          <p:cNvPr id="4100" name="Text Box 4">
            <a:extLst>
              <a:ext uri="{FF2B5EF4-FFF2-40B4-BE49-F238E27FC236}">
                <a16:creationId xmlns:a16="http://schemas.microsoft.com/office/drawing/2014/main" id="{C76A2D79-75AC-5CFC-FDE8-9D0F61B18825}"/>
              </a:ext>
            </a:extLst>
          </p:cNvPr>
          <p:cNvSpPr txBox="1">
            <a:spLocks noChangeArrowheads="1"/>
          </p:cNvSpPr>
          <p:nvPr/>
        </p:nvSpPr>
        <p:spPr bwMode="auto">
          <a:xfrm>
            <a:off x="1835150" y="3933825"/>
            <a:ext cx="6121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buClrTx/>
              <a:buSzTx/>
              <a:buFontTx/>
              <a:buNone/>
            </a:pPr>
            <a:r>
              <a:rPr lang="el-GR" altLang="en-US" sz="2000"/>
              <a:t>Διάλεξη 11: Πληθυσμιακές πολιτικές των αναπτυσσόμενων κρατών. Το Μέλλον του Τρίτου Κόσμου.</a:t>
            </a:r>
          </a:p>
        </p:txBody>
      </p:sp>
      <p:sp>
        <p:nvSpPr>
          <p:cNvPr id="4101" name="Rectangle 5">
            <a:extLst>
              <a:ext uri="{FF2B5EF4-FFF2-40B4-BE49-F238E27FC236}">
                <a16:creationId xmlns:a16="http://schemas.microsoft.com/office/drawing/2014/main" id="{5F40CBDF-4182-C267-8D36-682D82A5B49E}"/>
              </a:ext>
            </a:extLst>
          </p:cNvPr>
          <p:cNvSpPr>
            <a:spLocks noChangeArrowheads="1"/>
          </p:cNvSpPr>
          <p:nvPr/>
        </p:nvSpPr>
        <p:spPr bwMode="auto">
          <a:xfrm>
            <a:off x="2411413" y="5157788"/>
            <a:ext cx="3649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el-GR" altLang="en-US" sz="1800"/>
              <a:t>Διδάσκων: Δρ. Βασίλειος Γαβαλάς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496F6CB1-2C79-5060-74FD-FE56D8F334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41C8D31F-E422-4CA1-A852-538982F46C47}" type="slidenum">
              <a:rPr lang="el-GR" altLang="en-US" sz="1000" smtClean="0"/>
              <a:pPr>
                <a:spcBef>
                  <a:spcPct val="0"/>
                </a:spcBef>
                <a:buClrTx/>
                <a:buSzTx/>
                <a:buFontTx/>
                <a:buNone/>
              </a:pPr>
              <a:t>10</a:t>
            </a:fld>
            <a:endParaRPr lang="el-GR" altLang="en-US" sz="1000"/>
          </a:p>
        </p:txBody>
      </p:sp>
      <p:sp>
        <p:nvSpPr>
          <p:cNvPr id="17411" name="Rectangle 2">
            <a:extLst>
              <a:ext uri="{FF2B5EF4-FFF2-40B4-BE49-F238E27FC236}">
                <a16:creationId xmlns:a16="http://schemas.microsoft.com/office/drawing/2014/main" id="{2BF4ADD2-109D-A3D5-0C41-72397D22D4C0}"/>
              </a:ext>
            </a:extLst>
          </p:cNvPr>
          <p:cNvSpPr>
            <a:spLocks noGrp="1" noChangeArrowheads="1"/>
          </p:cNvSpPr>
          <p:nvPr>
            <p:ph type="title"/>
          </p:nvPr>
        </p:nvSpPr>
        <p:spPr/>
        <p:txBody>
          <a:bodyPr/>
          <a:lstStyle/>
          <a:p>
            <a:pPr eaLnBrk="1" hangingPunct="1"/>
            <a:r>
              <a:rPr lang="el-GR" altLang="en-US" sz="3200"/>
              <a:t>Πληθυσμιακές πολιτικές των αναπτυσσόμενων κρατών.</a:t>
            </a:r>
          </a:p>
        </p:txBody>
      </p:sp>
      <p:sp>
        <p:nvSpPr>
          <p:cNvPr id="17412" name="Rectangle 3">
            <a:extLst>
              <a:ext uri="{FF2B5EF4-FFF2-40B4-BE49-F238E27FC236}">
                <a16:creationId xmlns:a16="http://schemas.microsoft.com/office/drawing/2014/main" id="{8C54145A-BFD7-4286-0E56-445157A3118E}"/>
              </a:ext>
            </a:extLst>
          </p:cNvPr>
          <p:cNvSpPr>
            <a:spLocks noGrp="1" noChangeArrowheads="1"/>
          </p:cNvSpPr>
          <p:nvPr>
            <p:ph type="body" idx="1"/>
          </p:nvPr>
        </p:nvSpPr>
        <p:spPr>
          <a:xfrm>
            <a:off x="762000" y="2017713"/>
            <a:ext cx="8193088" cy="4383087"/>
          </a:xfrm>
        </p:spPr>
        <p:txBody>
          <a:bodyPr/>
          <a:lstStyle/>
          <a:p>
            <a:pPr marL="342900" indent="-342900" eaLnBrk="1" hangingPunct="1"/>
            <a:r>
              <a:rPr lang="el-GR" altLang="en-US" sz="2200"/>
              <a:t>Οι περισσότερες από τις κυβερνήσεις των αναπτυσσόμενων χωρών θεωρούν το ρυθμό αύξησης του πληθυσμού τους υπερβολικά υψηλό και ακολουθούν πολιτικές που στοχεύουν στην επιβράδυνση του ρυθμού αύξησης ή ακόμα και σε μείωση του πληθυσμού.</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A0DB5597-CCA1-FF61-662E-10B69068F2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5D5688C6-6ED3-4534-BC88-C5A1CE74E860}" type="slidenum">
              <a:rPr lang="el-GR" altLang="en-US" sz="1000" smtClean="0"/>
              <a:pPr>
                <a:spcBef>
                  <a:spcPct val="0"/>
                </a:spcBef>
                <a:buClrTx/>
                <a:buSzTx/>
                <a:buFontTx/>
                <a:buNone/>
              </a:pPr>
              <a:t>11</a:t>
            </a:fld>
            <a:endParaRPr lang="el-GR" altLang="en-US" sz="1000"/>
          </a:p>
        </p:txBody>
      </p:sp>
      <p:sp>
        <p:nvSpPr>
          <p:cNvPr id="18435" name="Rectangle 2">
            <a:extLst>
              <a:ext uri="{FF2B5EF4-FFF2-40B4-BE49-F238E27FC236}">
                <a16:creationId xmlns:a16="http://schemas.microsoft.com/office/drawing/2014/main" id="{C1798351-5CB0-1542-5DA5-5755BE50C8B7}"/>
              </a:ext>
            </a:extLst>
          </p:cNvPr>
          <p:cNvSpPr>
            <a:spLocks noGrp="1" noChangeArrowheads="1"/>
          </p:cNvSpPr>
          <p:nvPr>
            <p:ph type="title"/>
          </p:nvPr>
        </p:nvSpPr>
        <p:spPr/>
        <p:txBody>
          <a:bodyPr/>
          <a:lstStyle/>
          <a:p>
            <a:pPr algn="ctr" eaLnBrk="1" hangingPunct="1"/>
            <a:r>
              <a:rPr lang="el-GR" altLang="en-US" sz="2800"/>
              <a:t>Το παράδειγμα της Κίνας</a:t>
            </a:r>
          </a:p>
        </p:txBody>
      </p:sp>
      <p:sp>
        <p:nvSpPr>
          <p:cNvPr id="18436" name="Rectangle 3">
            <a:extLst>
              <a:ext uri="{FF2B5EF4-FFF2-40B4-BE49-F238E27FC236}">
                <a16:creationId xmlns:a16="http://schemas.microsoft.com/office/drawing/2014/main" id="{97D582BD-32EF-8F3D-D883-E0C59A31884C}"/>
              </a:ext>
            </a:extLst>
          </p:cNvPr>
          <p:cNvSpPr>
            <a:spLocks noGrp="1" noChangeArrowheads="1"/>
          </p:cNvSpPr>
          <p:nvPr>
            <p:ph type="body" idx="1"/>
          </p:nvPr>
        </p:nvSpPr>
        <p:spPr>
          <a:xfrm>
            <a:off x="611188" y="2017713"/>
            <a:ext cx="8343900" cy="4435475"/>
          </a:xfrm>
        </p:spPr>
        <p:txBody>
          <a:bodyPr/>
          <a:lstStyle/>
          <a:p>
            <a:pPr marL="342900" indent="-342900" eaLnBrk="1" hangingPunct="1"/>
            <a:r>
              <a:rPr lang="el-GR" altLang="en-US" sz="2200"/>
              <a:t>Από το 1979 η Κίνα εφαρμόζει μια αυστηρή πολιτική μείωσης των γεννήσεων.</a:t>
            </a:r>
          </a:p>
          <a:p>
            <a:pPr marL="342900" indent="-342900" eaLnBrk="1" hangingPunct="1"/>
            <a:r>
              <a:rPr lang="el-GR" altLang="en-US" sz="2200"/>
              <a:t>Η μαζική διάδοση των αντισυλληπτικών μέσων και οι διατάξεις που αύξησαν την ελάχιστή νόμιμη ηλικία γάμου και τιμωρούν την πολυτεκνία είχαν ως αποτέλεσμα την μείωση της γεννητικότητας.</a:t>
            </a:r>
          </a:p>
          <a:p>
            <a:pPr marL="342900" indent="-342900" eaLnBrk="1" hangingPunct="1"/>
            <a:r>
              <a:rPr lang="el-GR" altLang="en-US" sz="2200"/>
              <a:t>Η πολιτική του ενός παιδιού όμως, που εφαρμοζόταν μέχρι το 201</a:t>
            </a:r>
            <a:r>
              <a:rPr lang="en-US" altLang="en-US" sz="2200"/>
              <a:t>5</a:t>
            </a:r>
            <a:r>
              <a:rPr lang="el-GR" altLang="en-US" sz="2200"/>
              <a:t>, καταστρατηγούσε τις ατομικές ελευθερίες και οδήγησε σε αύξηση της κοινωνικής ανισότητας.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7E6D37D-DA3A-D1AD-9EA6-3A342C28FF52}"/>
              </a:ext>
            </a:extLst>
          </p:cNvPr>
          <p:cNvSpPr>
            <a:spLocks noGrp="1" noChangeArrowheads="1"/>
          </p:cNvSpPr>
          <p:nvPr>
            <p:ph type="title"/>
          </p:nvPr>
        </p:nvSpPr>
        <p:spPr/>
        <p:txBody>
          <a:bodyPr/>
          <a:lstStyle/>
          <a:p>
            <a:r>
              <a:rPr lang="el-GR" altLang="en-US"/>
              <a:t>Το παράδειγμα της Κίνας</a:t>
            </a:r>
            <a:endParaRPr lang="en-US" altLang="el-GR"/>
          </a:p>
        </p:txBody>
      </p:sp>
      <p:sp>
        <p:nvSpPr>
          <p:cNvPr id="20483" name="Content Placeholder 2">
            <a:extLst>
              <a:ext uri="{FF2B5EF4-FFF2-40B4-BE49-F238E27FC236}">
                <a16:creationId xmlns:a16="http://schemas.microsoft.com/office/drawing/2014/main" id="{9E362620-0DB4-954E-23F4-F7C7B0223418}"/>
              </a:ext>
            </a:extLst>
          </p:cNvPr>
          <p:cNvSpPr>
            <a:spLocks noGrp="1" noChangeArrowheads="1"/>
          </p:cNvSpPr>
          <p:nvPr>
            <p:ph idx="1"/>
          </p:nvPr>
        </p:nvSpPr>
        <p:spPr/>
        <p:txBody>
          <a:bodyPr/>
          <a:lstStyle/>
          <a:p>
            <a:r>
              <a:rPr lang="el-GR" altLang="en-US"/>
              <a:t>Η πολιτική του ενός παιδιού οδήγησε επιλεκτικές κατά φύλο αμβλώσεις, επιλεκτικές κατά φύλο βρεφοκτονίες και μη δήλωση των κοριτσιών στα ληξιαρχεία.</a:t>
            </a:r>
          </a:p>
          <a:p>
            <a:endParaRPr lang="en-US" altLang="el-GR"/>
          </a:p>
        </p:txBody>
      </p:sp>
      <p:sp>
        <p:nvSpPr>
          <p:cNvPr id="20484" name="Slide Number Placeholder 3">
            <a:extLst>
              <a:ext uri="{FF2B5EF4-FFF2-40B4-BE49-F238E27FC236}">
                <a16:creationId xmlns:a16="http://schemas.microsoft.com/office/drawing/2014/main" id="{8A5ABDB1-73F0-2BCA-15BB-7AA2492BA8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128CDE-4AB5-4D4D-A009-7824FE8FE41B}" type="slidenum">
              <a:rPr lang="el-GR" altLang="en-US" smtClean="0"/>
              <a:pPr/>
              <a:t>12</a:t>
            </a:fld>
            <a:endParaRPr lang="el-GR"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a:extLst>
              <a:ext uri="{FF2B5EF4-FFF2-40B4-BE49-F238E27FC236}">
                <a16:creationId xmlns:a16="http://schemas.microsoft.com/office/drawing/2014/main" id="{224900C4-7604-7C9F-7076-7FF61B4D5540}"/>
              </a:ext>
            </a:extLst>
          </p:cNvPr>
          <p:cNvSpPr>
            <a:spLocks noGrp="1" noChangeArrowheads="1"/>
          </p:cNvSpPr>
          <p:nvPr>
            <p:ph type="title"/>
          </p:nvPr>
        </p:nvSpPr>
        <p:spPr/>
        <p:txBody>
          <a:bodyPr/>
          <a:lstStyle/>
          <a:p>
            <a:r>
              <a:rPr lang="el-GR" altLang="el-GR" sz="3200"/>
              <a:t>Αδροί δείκτες θνησιμότητας και γεννητικότητας στην Κίνα 1950-2014</a:t>
            </a:r>
            <a:r>
              <a:rPr lang="el-GR" altLang="el-GR"/>
              <a:t>.</a:t>
            </a:r>
          </a:p>
        </p:txBody>
      </p:sp>
      <p:sp>
        <p:nvSpPr>
          <p:cNvPr id="21507" name="Θέση περιεχομένου 2">
            <a:extLst>
              <a:ext uri="{FF2B5EF4-FFF2-40B4-BE49-F238E27FC236}">
                <a16:creationId xmlns:a16="http://schemas.microsoft.com/office/drawing/2014/main" id="{CE7E0D8E-DA49-F050-F3D6-FC3E1B9E12D2}"/>
              </a:ext>
            </a:extLst>
          </p:cNvPr>
          <p:cNvSpPr>
            <a:spLocks noGrp="1" noChangeArrowheads="1"/>
          </p:cNvSpPr>
          <p:nvPr>
            <p:ph idx="1"/>
          </p:nvPr>
        </p:nvSpPr>
        <p:spPr/>
        <p:txBody>
          <a:bodyPr/>
          <a:lstStyle/>
          <a:p>
            <a:endParaRPr lang="el-GR" altLang="el-GR"/>
          </a:p>
        </p:txBody>
      </p:sp>
      <p:sp>
        <p:nvSpPr>
          <p:cNvPr id="21508" name="Θέση αριθμού διαφάνειας 3">
            <a:extLst>
              <a:ext uri="{FF2B5EF4-FFF2-40B4-BE49-F238E27FC236}">
                <a16:creationId xmlns:a16="http://schemas.microsoft.com/office/drawing/2014/main" id="{0471540E-EFE1-38A7-4318-BB6F88EA67D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09E7CC-E1AA-4FEB-A88F-17722875358D}" type="slidenum">
              <a:rPr lang="el-GR" altLang="en-US" smtClean="0"/>
              <a:pPr/>
              <a:t>13</a:t>
            </a:fld>
            <a:endParaRPr lang="el-GR" altLang="en-US"/>
          </a:p>
        </p:txBody>
      </p:sp>
      <p:pic>
        <p:nvPicPr>
          <p:cNvPr id="21509" name="Γραφικό 4">
            <a:extLst>
              <a:ext uri="{FF2B5EF4-FFF2-40B4-BE49-F238E27FC236}">
                <a16:creationId xmlns:a16="http://schemas.microsoft.com/office/drawing/2014/main" id="{0006E646-BBCD-1588-6B0B-89D26B30B6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909763"/>
            <a:ext cx="7567612"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Ορθογώνιο 5">
            <a:extLst>
              <a:ext uri="{FF2B5EF4-FFF2-40B4-BE49-F238E27FC236}">
                <a16:creationId xmlns:a16="http://schemas.microsoft.com/office/drawing/2014/main" id="{9FE2481A-A807-9678-D64D-3279A7A53957}"/>
              </a:ext>
            </a:extLst>
          </p:cNvPr>
          <p:cNvSpPr>
            <a:spLocks noChangeArrowheads="1"/>
          </p:cNvSpPr>
          <p:nvPr/>
        </p:nvSpPr>
        <p:spPr bwMode="auto">
          <a:xfrm>
            <a:off x="904875" y="6121400"/>
            <a:ext cx="6330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l-GR">
                <a:hlinkClick r:id="rId4"/>
              </a:rPr>
              <a:t>Πηγή: </a:t>
            </a:r>
            <a:r>
              <a:rPr lang="en-US" altLang="el-GR">
                <a:hlinkClick r:id="rId4"/>
              </a:rPr>
              <a:t>https://en.wikipedia.org/wiki/One-child_policy</a:t>
            </a:r>
            <a:endParaRPr lang="el-GR" alt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92AEDA6-5F23-69EF-7440-520E058BBE86}"/>
              </a:ext>
            </a:extLst>
          </p:cNvPr>
          <p:cNvSpPr>
            <a:spLocks noGrp="1" noChangeArrowheads="1"/>
          </p:cNvSpPr>
          <p:nvPr>
            <p:ph type="title"/>
          </p:nvPr>
        </p:nvSpPr>
        <p:spPr/>
        <p:txBody>
          <a:bodyPr/>
          <a:lstStyle/>
          <a:p>
            <a:r>
              <a:rPr lang="el-GR" altLang="el-GR" sz="3200"/>
              <a:t>Οι επιπτώσεις της πολιτικής του ενός παιδιού στη δομή του πληθυσμού.</a:t>
            </a:r>
            <a:endParaRPr lang="en-US" altLang="el-GR" sz="3200"/>
          </a:p>
        </p:txBody>
      </p:sp>
      <p:sp>
        <p:nvSpPr>
          <p:cNvPr id="23555" name="Slide Number Placeholder 3">
            <a:extLst>
              <a:ext uri="{FF2B5EF4-FFF2-40B4-BE49-F238E27FC236}">
                <a16:creationId xmlns:a16="http://schemas.microsoft.com/office/drawing/2014/main" id="{328F35CE-9E5F-2196-BDF6-35F8309281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13D30A-7046-4EAE-A12C-5B78D7DF2FD9}" type="slidenum">
              <a:rPr lang="el-GR" altLang="en-US" smtClean="0"/>
              <a:pPr/>
              <a:t>14</a:t>
            </a:fld>
            <a:endParaRPr lang="el-GR" altLang="en-US"/>
          </a:p>
        </p:txBody>
      </p:sp>
      <p:pic>
        <p:nvPicPr>
          <p:cNvPr id="23556" name="Picture 2" descr="Graph showing demographic change in China">
            <a:extLst>
              <a:ext uri="{FF2B5EF4-FFF2-40B4-BE49-F238E27FC236}">
                <a16:creationId xmlns:a16="http://schemas.microsoft.com/office/drawing/2014/main" id="{F888049E-B18D-C385-C5FE-E19D8A7E1F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3713" y="1512888"/>
            <a:ext cx="4052887" cy="5449887"/>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02D3BE3-FF4A-FF71-AF0D-7FE63BBF1F1E}"/>
              </a:ext>
            </a:extLst>
          </p:cNvPr>
          <p:cNvSpPr>
            <a:spLocks noGrp="1" noChangeArrowheads="1"/>
          </p:cNvSpPr>
          <p:nvPr>
            <p:ph type="title"/>
          </p:nvPr>
        </p:nvSpPr>
        <p:spPr/>
        <p:txBody>
          <a:bodyPr/>
          <a:lstStyle/>
          <a:p>
            <a:r>
              <a:rPr lang="el-GR" altLang="el-GR" sz="3200"/>
              <a:t>Αναλογία των φύλων κατά τη γέννηση στην Κίνα (αγόρια ανά 100 κορίτσια.</a:t>
            </a:r>
            <a:endParaRPr lang="en-US" altLang="el-GR"/>
          </a:p>
        </p:txBody>
      </p:sp>
      <p:sp>
        <p:nvSpPr>
          <p:cNvPr id="24579" name="Slide Number Placeholder 3">
            <a:extLst>
              <a:ext uri="{FF2B5EF4-FFF2-40B4-BE49-F238E27FC236}">
                <a16:creationId xmlns:a16="http://schemas.microsoft.com/office/drawing/2014/main" id="{6B23349E-677E-0F50-04E8-559C3C2757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FF0066-B0A6-4180-BCD3-C5BF363670BB}" type="slidenum">
              <a:rPr lang="el-GR" altLang="en-US" smtClean="0"/>
              <a:pPr/>
              <a:t>15</a:t>
            </a:fld>
            <a:endParaRPr lang="el-GR" altLang="en-US"/>
          </a:p>
        </p:txBody>
      </p:sp>
      <p:pic>
        <p:nvPicPr>
          <p:cNvPr id="24580" name="Picture 2" descr="https://upload.wikimedia.org/wikipedia/commons/a/ae/Sex_ratio_at_birth_in_mainland_China.png">
            <a:extLst>
              <a:ext uri="{FF2B5EF4-FFF2-40B4-BE49-F238E27FC236}">
                <a16:creationId xmlns:a16="http://schemas.microsoft.com/office/drawing/2014/main" id="{CE97A70F-FA46-07CB-00A4-93472B7AA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3" y="2276475"/>
            <a:ext cx="9094787"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4">
            <a:extLst>
              <a:ext uri="{FF2B5EF4-FFF2-40B4-BE49-F238E27FC236}">
                <a16:creationId xmlns:a16="http://schemas.microsoft.com/office/drawing/2014/main" id="{9121A439-AEF1-97D1-4356-7F99678185FE}"/>
              </a:ext>
            </a:extLst>
          </p:cNvPr>
          <p:cNvSpPr>
            <a:spLocks noChangeArrowheads="1"/>
          </p:cNvSpPr>
          <p:nvPr/>
        </p:nvSpPr>
        <p:spPr bwMode="auto">
          <a:xfrm>
            <a:off x="2133600" y="5040313"/>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l-GR" sz="1200"/>
              <a:t>Πηγή:</a:t>
            </a:r>
            <a:r>
              <a:rPr lang="en-US" altLang="el-GR" sz="1200"/>
              <a:t>Poston, D.L., Jr., </a:t>
            </a:r>
            <a:r>
              <a:rPr lang="en-US" altLang="el-GR" sz="1200" i="1"/>
              <a:t>et al</a:t>
            </a:r>
            <a:r>
              <a:rPr lang="en-US" altLang="el-GR" sz="1200"/>
              <a:t> - "China's unbalanced sex ratio at birth, millions of excess bachelors and societal implications" </a:t>
            </a:r>
            <a:r>
              <a:rPr lang="en-US" altLang="el-GR" sz="1200" i="1"/>
              <a:t>Vulnerable Children and Youth Studies</a:t>
            </a:r>
            <a:r>
              <a:rPr lang="en-US" altLang="el-GR" sz="1200"/>
              <a:t> </a:t>
            </a:r>
            <a:r>
              <a:rPr lang="en-US" altLang="el-GR" sz="1200" b="1"/>
              <a:t>6</a:t>
            </a:r>
            <a:r>
              <a:rPr lang="en-US" altLang="el-GR" sz="1200"/>
              <a:t>(4):314-20 </a:t>
            </a:r>
            <a:r>
              <a:rPr lang="en-US" altLang="el-GR" sz="1200">
                <a:hlinkClick r:id="rId4" tooltip="w:Digital object identifier"/>
              </a:rPr>
              <a:t>doi</a:t>
            </a:r>
            <a:r>
              <a:rPr lang="en-US" altLang="el-GR" sz="1200"/>
              <a:t>:</a:t>
            </a:r>
            <a:r>
              <a:rPr lang="en-US" altLang="el-GR" sz="1200">
                <a:hlinkClick r:id="rId5"/>
              </a:rPr>
              <a:t>10.1080/17450128.2011.630428</a:t>
            </a:r>
            <a:endParaRPr lang="en-US" altLang="el-GR"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3655B20-381A-CA02-7F4F-3E5C68EE969E}"/>
              </a:ext>
            </a:extLst>
          </p:cNvPr>
          <p:cNvSpPr>
            <a:spLocks noGrp="1" noChangeArrowheads="1"/>
          </p:cNvSpPr>
          <p:nvPr>
            <p:ph type="title"/>
          </p:nvPr>
        </p:nvSpPr>
        <p:spPr/>
        <p:txBody>
          <a:bodyPr/>
          <a:lstStyle/>
          <a:p>
            <a:r>
              <a:rPr lang="el-GR" altLang="en-US" sz="3200"/>
              <a:t>Σταδιακή χαλάρωση και αναθεώρηση της πολιτικής του ενός παιδιού.</a:t>
            </a:r>
            <a:endParaRPr lang="el-GR" altLang="en-US"/>
          </a:p>
        </p:txBody>
      </p:sp>
      <p:sp>
        <p:nvSpPr>
          <p:cNvPr id="26627" name="Content Placeholder 2">
            <a:extLst>
              <a:ext uri="{FF2B5EF4-FFF2-40B4-BE49-F238E27FC236}">
                <a16:creationId xmlns:a16="http://schemas.microsoft.com/office/drawing/2014/main" id="{59792E4C-B374-3313-80F1-FDDB91F6E52C}"/>
              </a:ext>
            </a:extLst>
          </p:cNvPr>
          <p:cNvSpPr>
            <a:spLocks noGrp="1" noChangeArrowheads="1"/>
          </p:cNvSpPr>
          <p:nvPr>
            <p:ph idx="1"/>
          </p:nvPr>
        </p:nvSpPr>
        <p:spPr>
          <a:xfrm>
            <a:off x="468313" y="1844675"/>
            <a:ext cx="8142287" cy="4860925"/>
          </a:xfrm>
        </p:spPr>
        <p:txBody>
          <a:bodyPr/>
          <a:lstStyle/>
          <a:p>
            <a:r>
              <a:rPr lang="el-GR" altLang="en-US" sz="2000" dirty="0"/>
              <a:t>Από το 2004 η Σαγκάη, αν και είναι η πιο </a:t>
            </a:r>
            <a:r>
              <a:rPr lang="el-GR" altLang="en-US" sz="2000" dirty="0" err="1"/>
              <a:t>πυκνοκατοικημένη</a:t>
            </a:r>
            <a:r>
              <a:rPr lang="el-GR" altLang="en-US" sz="2000" dirty="0"/>
              <a:t> πόλη της Κίνας άρχισε να χαλαρώνει την πολιτική του ενός παιδιού, επιτρέποντας στους διαζευγμένους που ξαναπαντρεύονται να αποκτήσουν παιδί με το/τη νέο/α τους σύζυγο.</a:t>
            </a:r>
          </a:p>
          <a:p>
            <a:r>
              <a:rPr lang="el-GR" altLang="en-US" sz="2000" dirty="0"/>
              <a:t>Μέχρι το 2004 οι διαζευγμένοι επιτρεπόταν να αποκτήσουν και δεύτερο παιδί μόνο αν ο/η νέος/α τους σύζυγος ήταν άτεκνος/η. </a:t>
            </a:r>
          </a:p>
          <a:p>
            <a:r>
              <a:rPr lang="el-GR" altLang="en-US" sz="2000" dirty="0"/>
              <a:t>Από το 2013 επιτρέπεται στα ζευγάρια που τουλάχιστον ένας από τους δύο είναι μοναχοπαίδι, να γεννήσουν δύο παιδιά. </a:t>
            </a:r>
          </a:p>
          <a:p>
            <a:r>
              <a:rPr lang="el-GR" altLang="en-US" sz="2000" dirty="0"/>
              <a:t>Από την 1/1/2016 τέθηκε σε ισχύ νέος νόμος που επιτρέπει στις οικογένειες να γεννάν δύο παιδιά.</a:t>
            </a:r>
          </a:p>
          <a:p>
            <a:r>
              <a:rPr lang="el-GR" altLang="en-US" sz="2000" dirty="0"/>
              <a:t>Από 1/6/2021 επιτρέπεται σε κάθε ζευγάρι να αποκτήσει μέχρι τρία παιδιά. </a:t>
            </a:r>
          </a:p>
          <a:p>
            <a:endParaRPr lang="el-GR" altLang="en-US" sz="2000" dirty="0"/>
          </a:p>
          <a:p>
            <a:endParaRPr lang="el-GR" altLang="en-US" sz="2200" dirty="0"/>
          </a:p>
          <a:p>
            <a:pPr>
              <a:buFont typeface="Wingdings" panose="05000000000000000000" pitchFamily="2" charset="2"/>
              <a:buNone/>
            </a:pPr>
            <a:endParaRPr lang="el-GR" altLang="en-US" dirty="0"/>
          </a:p>
        </p:txBody>
      </p:sp>
      <p:sp>
        <p:nvSpPr>
          <p:cNvPr id="26628" name="Slide Number Placeholder 3">
            <a:extLst>
              <a:ext uri="{FF2B5EF4-FFF2-40B4-BE49-F238E27FC236}">
                <a16:creationId xmlns:a16="http://schemas.microsoft.com/office/drawing/2014/main" id="{9A7EC8A7-3EF6-AABD-0C2B-CA9625B34F92}"/>
              </a:ext>
            </a:extLst>
          </p:cNvPr>
          <p:cNvSpPr>
            <a:spLocks noGrp="1"/>
          </p:cNvSpPr>
          <p:nvPr>
            <p:ph type="sldNum" sz="quarter" idx="12"/>
          </p:nvPr>
        </p:nvSpPr>
        <p:spPr>
          <a:xfrm>
            <a:off x="8172400" y="6248400"/>
            <a:ext cx="438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190D67C3-CE8F-414F-A5D1-5856591ABDF5}" type="slidenum">
              <a:rPr lang="el-GR" altLang="en-US" sz="1000" smtClean="0"/>
              <a:pPr>
                <a:spcBef>
                  <a:spcPct val="0"/>
                </a:spcBef>
                <a:buClrTx/>
                <a:buSzTx/>
                <a:buFontTx/>
                <a:buNone/>
              </a:pPr>
              <a:t>16</a:t>
            </a:fld>
            <a:endParaRPr lang="el-GR" alt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5D2C22C3-F14B-5EE1-2D13-F23509DF273E}"/>
              </a:ext>
            </a:extLst>
          </p:cNvPr>
          <p:cNvSpPr>
            <a:spLocks noGrp="1" noChangeArrowheads="1"/>
          </p:cNvSpPr>
          <p:nvPr>
            <p:ph type="title"/>
          </p:nvPr>
        </p:nvSpPr>
        <p:spPr/>
        <p:txBody>
          <a:bodyPr/>
          <a:lstStyle/>
          <a:p>
            <a:r>
              <a:rPr lang="el-GR" altLang="el-GR"/>
              <a:t>Το παράδειγμα της Κίνας</a:t>
            </a:r>
            <a:endParaRPr lang="en-US" altLang="el-GR"/>
          </a:p>
        </p:txBody>
      </p:sp>
      <p:sp>
        <p:nvSpPr>
          <p:cNvPr id="28675" name="Content Placeholder 2">
            <a:extLst>
              <a:ext uri="{FF2B5EF4-FFF2-40B4-BE49-F238E27FC236}">
                <a16:creationId xmlns:a16="http://schemas.microsoft.com/office/drawing/2014/main" id="{B2EC0E3F-47E9-3F40-AA28-1B9615ED5E47}"/>
              </a:ext>
            </a:extLst>
          </p:cNvPr>
          <p:cNvSpPr>
            <a:spLocks noGrp="1" noChangeArrowheads="1"/>
          </p:cNvSpPr>
          <p:nvPr>
            <p:ph idx="1"/>
          </p:nvPr>
        </p:nvSpPr>
        <p:spPr/>
        <p:txBody>
          <a:bodyPr/>
          <a:lstStyle/>
          <a:p>
            <a:r>
              <a:rPr lang="el-GR" altLang="en-US"/>
              <a:t>Ένα άλλο μέτρο για την μείωση της γεννητικότητας είναι οι νόμοι που ρυθμίζουν την ηλικία κατά το γάμο, η οποία στην Κίνα ήταν παραδοσιακά χαμηλή.</a:t>
            </a:r>
          </a:p>
          <a:p>
            <a:endParaRPr lang="en-US" altLang="el-GR"/>
          </a:p>
        </p:txBody>
      </p:sp>
      <p:sp>
        <p:nvSpPr>
          <p:cNvPr id="28676" name="Slide Number Placeholder 3">
            <a:extLst>
              <a:ext uri="{FF2B5EF4-FFF2-40B4-BE49-F238E27FC236}">
                <a16:creationId xmlns:a16="http://schemas.microsoft.com/office/drawing/2014/main" id="{33928038-1519-84BF-8C27-E1A2D5977DC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3C8011B-ACCB-4755-BB88-60743899C171}" type="slidenum">
              <a:rPr lang="el-GR" altLang="en-US" smtClean="0"/>
              <a:pPr/>
              <a:t>17</a:t>
            </a:fld>
            <a:endParaRPr lang="el-GR"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a:extLst>
              <a:ext uri="{FF2B5EF4-FFF2-40B4-BE49-F238E27FC236}">
                <a16:creationId xmlns:a16="http://schemas.microsoft.com/office/drawing/2014/main" id="{B70DC486-ACCF-2DD9-6625-ADF1B5877936}"/>
              </a:ext>
            </a:extLst>
          </p:cNvPr>
          <p:cNvSpPr>
            <a:spLocks noGrp="1" noChangeArrowheads="1"/>
          </p:cNvSpPr>
          <p:nvPr>
            <p:ph type="title"/>
          </p:nvPr>
        </p:nvSpPr>
        <p:spPr/>
        <p:txBody>
          <a:bodyPr/>
          <a:lstStyle/>
          <a:p>
            <a:r>
              <a:rPr lang="el-GR" altLang="en-US"/>
              <a:t>Το παράδειγμα της Ινδίας.</a:t>
            </a:r>
            <a:endParaRPr lang="el-GR" altLang="el-GR"/>
          </a:p>
        </p:txBody>
      </p:sp>
      <p:sp>
        <p:nvSpPr>
          <p:cNvPr id="30723" name="Θέση αριθμού διαφάνειας 3">
            <a:extLst>
              <a:ext uri="{FF2B5EF4-FFF2-40B4-BE49-F238E27FC236}">
                <a16:creationId xmlns:a16="http://schemas.microsoft.com/office/drawing/2014/main" id="{66D9E00A-43A8-C7CB-C045-86277A9649A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DB8ED8-5E4E-4D65-B9EC-D5D38D405826}" type="slidenum">
              <a:rPr lang="el-GR" altLang="en-US" smtClean="0"/>
              <a:pPr/>
              <a:t>18</a:t>
            </a:fld>
            <a:endParaRPr lang="el-GR" altLang="en-US"/>
          </a:p>
        </p:txBody>
      </p:sp>
      <p:pic>
        <p:nvPicPr>
          <p:cNvPr id="30724" name="Picture 2" descr="World Population Day 2017: 10 challenges of family planning in ...">
            <a:extLst>
              <a:ext uri="{FF2B5EF4-FFF2-40B4-BE49-F238E27FC236}">
                <a16:creationId xmlns:a16="http://schemas.microsoft.com/office/drawing/2014/main" id="{BB03D029-80C7-22BC-24C7-CA32A74FCB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31863" y="1989138"/>
            <a:ext cx="7615237" cy="4103687"/>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35DD0359-831B-1C96-D72F-9CA37F8176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6A56855-D85D-4250-A70A-DEBF9A2B840C}" type="slidenum">
              <a:rPr lang="el-GR" altLang="en-US" sz="1000" smtClean="0"/>
              <a:pPr>
                <a:spcBef>
                  <a:spcPct val="0"/>
                </a:spcBef>
                <a:buClrTx/>
                <a:buSzTx/>
                <a:buFontTx/>
                <a:buNone/>
              </a:pPr>
              <a:t>19</a:t>
            </a:fld>
            <a:endParaRPr lang="el-GR" altLang="en-US" sz="1000"/>
          </a:p>
        </p:txBody>
      </p:sp>
      <p:sp>
        <p:nvSpPr>
          <p:cNvPr id="31747" name="Rectangle 2">
            <a:extLst>
              <a:ext uri="{FF2B5EF4-FFF2-40B4-BE49-F238E27FC236}">
                <a16:creationId xmlns:a16="http://schemas.microsoft.com/office/drawing/2014/main" id="{D753679B-155B-FAC1-8BA5-1473FFEE7197}"/>
              </a:ext>
            </a:extLst>
          </p:cNvPr>
          <p:cNvSpPr>
            <a:spLocks noGrp="1" noChangeArrowheads="1"/>
          </p:cNvSpPr>
          <p:nvPr>
            <p:ph type="title"/>
          </p:nvPr>
        </p:nvSpPr>
        <p:spPr/>
        <p:txBody>
          <a:bodyPr/>
          <a:lstStyle/>
          <a:p>
            <a:pPr algn="ctr" eaLnBrk="1" hangingPunct="1"/>
            <a:r>
              <a:rPr lang="el-GR" altLang="en-US" sz="2800"/>
              <a:t>Το παράδειγμα της Ινδίας.</a:t>
            </a:r>
          </a:p>
        </p:txBody>
      </p:sp>
      <p:sp>
        <p:nvSpPr>
          <p:cNvPr id="31748" name="Rectangle 3">
            <a:extLst>
              <a:ext uri="{FF2B5EF4-FFF2-40B4-BE49-F238E27FC236}">
                <a16:creationId xmlns:a16="http://schemas.microsoft.com/office/drawing/2014/main" id="{E46CAF6C-CBC6-867D-B6A2-9777A04103CB}"/>
              </a:ext>
            </a:extLst>
          </p:cNvPr>
          <p:cNvSpPr>
            <a:spLocks noGrp="1" noChangeArrowheads="1"/>
          </p:cNvSpPr>
          <p:nvPr>
            <p:ph type="body" idx="1"/>
          </p:nvPr>
        </p:nvSpPr>
        <p:spPr>
          <a:xfrm>
            <a:off x="684213" y="2017713"/>
            <a:ext cx="8270875" cy="4435475"/>
          </a:xfrm>
        </p:spPr>
        <p:txBody>
          <a:bodyPr/>
          <a:lstStyle/>
          <a:p>
            <a:pPr marL="342900" indent="-342900" eaLnBrk="1" hangingPunct="1"/>
            <a:r>
              <a:rPr lang="el-GR" altLang="en-US" sz="2200"/>
              <a:t>Στην Ινδία η ακραία πρωιμότητα του γάμου θεωρήθηκε υπεύθυνη για την αυξημένη γονιμότητα των ζευγαριών.</a:t>
            </a:r>
          </a:p>
          <a:p>
            <a:pPr marL="342900" indent="-342900" eaLnBrk="1" hangingPunct="1"/>
            <a:r>
              <a:rPr lang="el-GR" altLang="en-US" sz="2200"/>
              <a:t>Αλλεπάλληλες κυβερνητικές παρεμβάσεις (οι πρώτες ανάγονται στο 1929) αύξησαν την ελάχιστη νόμιμη ηλικία γάμου για τα κορίτσια από 14 (1929) στα 18 (1978).</a:t>
            </a:r>
          </a:p>
          <a:p>
            <a:pPr marL="342900" indent="-342900" eaLnBrk="1" hangingPunct="1"/>
            <a:r>
              <a:rPr lang="el-GR" altLang="en-US" sz="2200"/>
              <a:t>Ωστόσο τα μέτρα αυτά εφαρμόστηκαν ελάχιστα. Ο γάμος παιδιών παραμένει μία πρακτική αρκετά διαδεδομένη.</a:t>
            </a:r>
            <a:endParaRPr lang="en-US" altLang="en-US" sz="2200"/>
          </a:p>
          <a:p>
            <a:pPr marL="342900" indent="-342900" eaLnBrk="1" hangingPunct="1"/>
            <a:r>
              <a:rPr lang="el-GR" altLang="en-US" sz="2200"/>
              <a:t>Βλέποντας την αναποτελεσματικότητα αυτών των μέτρων η κυβέρνηση σκέφτηκε να προσφέρει οικονομικά κίνητρα στις γυναίκες που παντρεύονται αργά (24+), ή να καταβάλλει στους γονείς ένα επίδομα εκπαίδευσης το οποίο αποβλέπει να επιμηκύνει τη διάρκεια των σπουδών για τα νέα κορίτσια.</a:t>
            </a:r>
            <a:endParaRPr lang="en-US" altLang="en-US" sz="2200"/>
          </a:p>
          <a:p>
            <a:pPr marL="342900" indent="-342900" eaLnBrk="1" hangingPunct="1"/>
            <a:endParaRPr lang="el-GR" altLang="en-US"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a:extLst>
              <a:ext uri="{FF2B5EF4-FFF2-40B4-BE49-F238E27FC236}">
                <a16:creationId xmlns:a16="http://schemas.microsoft.com/office/drawing/2014/main" id="{6B3EF27F-3092-1447-3757-10C1E5B7F27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F5937F3-357B-4F32-896C-5A539B690FEB}" type="slidenum">
              <a:rPr lang="el-GR" altLang="en-US" sz="1000" smtClean="0"/>
              <a:pPr>
                <a:spcBef>
                  <a:spcPct val="0"/>
                </a:spcBef>
                <a:buClrTx/>
                <a:buSzTx/>
                <a:buFontTx/>
                <a:buNone/>
              </a:pPr>
              <a:t>2</a:t>
            </a:fld>
            <a:endParaRPr lang="el-GR" altLang="en-US" sz="1000"/>
          </a:p>
        </p:txBody>
      </p:sp>
      <p:sp>
        <p:nvSpPr>
          <p:cNvPr id="5123" name="5 - Θέση αριθμού διαφάνειας">
            <a:extLst>
              <a:ext uri="{FF2B5EF4-FFF2-40B4-BE49-F238E27FC236}">
                <a16:creationId xmlns:a16="http://schemas.microsoft.com/office/drawing/2014/main" id="{4E95517B-C0FF-75F0-AA33-1DF2DEEEF819}"/>
              </a:ext>
            </a:extLst>
          </p:cNvPr>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r" eaLnBrk="1" hangingPunct="1">
              <a:spcBef>
                <a:spcPct val="0"/>
              </a:spcBef>
              <a:buClrTx/>
              <a:buSzTx/>
              <a:buFontTx/>
              <a:buNone/>
            </a:pPr>
            <a:fld id="{1A287D41-8DC5-4810-9942-BE9E7347546A}" type="slidenum">
              <a:rPr lang="el-GR" altLang="en-US" sz="1400">
                <a:latin typeface="Tahoma" panose="020B0604030504040204" pitchFamily="34" charset="0"/>
              </a:rPr>
              <a:pPr algn="r" eaLnBrk="1" hangingPunct="1">
                <a:spcBef>
                  <a:spcPct val="0"/>
                </a:spcBef>
                <a:buClrTx/>
                <a:buSzTx/>
                <a:buFontTx/>
                <a:buNone/>
              </a:pPr>
              <a:t>2</a:t>
            </a:fld>
            <a:endParaRPr lang="el-GR" altLang="en-US" sz="1400">
              <a:latin typeface="Tahoma" panose="020B0604030504040204" pitchFamily="34" charset="0"/>
            </a:endParaRPr>
          </a:p>
        </p:txBody>
      </p:sp>
      <p:sp>
        <p:nvSpPr>
          <p:cNvPr id="5124" name="Rectangle 2">
            <a:extLst>
              <a:ext uri="{FF2B5EF4-FFF2-40B4-BE49-F238E27FC236}">
                <a16:creationId xmlns:a16="http://schemas.microsoft.com/office/drawing/2014/main" id="{EFC9772B-A0FB-38CF-7488-39C8F5AB1676}"/>
              </a:ext>
            </a:extLst>
          </p:cNvPr>
          <p:cNvSpPr>
            <a:spLocks noGrp="1" noChangeArrowheads="1"/>
          </p:cNvSpPr>
          <p:nvPr>
            <p:ph type="title" idx="4294967295"/>
          </p:nvPr>
        </p:nvSpPr>
        <p:spPr/>
        <p:txBody>
          <a:bodyPr/>
          <a:lstStyle/>
          <a:p>
            <a:pPr algn="ctr" eaLnBrk="1" hangingPunct="1"/>
            <a:r>
              <a:rPr lang="el-GR" altLang="en-US" sz="3600"/>
              <a:t>Τι συνιστά πληθυσμιακή πολιτική;</a:t>
            </a:r>
          </a:p>
        </p:txBody>
      </p:sp>
      <p:sp>
        <p:nvSpPr>
          <p:cNvPr id="5125" name="Rectangle 3">
            <a:extLst>
              <a:ext uri="{FF2B5EF4-FFF2-40B4-BE49-F238E27FC236}">
                <a16:creationId xmlns:a16="http://schemas.microsoft.com/office/drawing/2014/main" id="{E0CF28F3-93A6-3184-AA07-B3222E8F0AB6}"/>
              </a:ext>
            </a:extLst>
          </p:cNvPr>
          <p:cNvSpPr>
            <a:spLocks noGrp="1" noChangeArrowheads="1"/>
          </p:cNvSpPr>
          <p:nvPr>
            <p:ph type="body" idx="4294967295"/>
          </p:nvPr>
        </p:nvSpPr>
        <p:spPr>
          <a:xfrm>
            <a:off x="539750" y="2017713"/>
            <a:ext cx="8415338" cy="4364037"/>
          </a:xfrm>
        </p:spPr>
        <p:txBody>
          <a:bodyPr/>
          <a:lstStyle/>
          <a:p>
            <a:pPr eaLnBrk="1" hangingPunct="1"/>
            <a:r>
              <a:rPr lang="el-GR" altLang="en-US" sz="2200"/>
              <a:t>Ως πληθυσμιακές πολιτικές ορίζονται το σύνολο των μέτρων που αποβλέπουν να επενεργήσουν στο μέγεθος του πληθυσμού, την κατά φύλο και ηλικία δομή του και την κατανομή του στο χώρο.</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04D6EED3-7CBA-C390-3226-F4DBD39D0E2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1E1A08D-A27D-474B-BAB3-6ACFFA544A35}" type="slidenum">
              <a:rPr lang="el-GR" altLang="en-US" sz="1000" smtClean="0"/>
              <a:pPr>
                <a:spcBef>
                  <a:spcPct val="0"/>
                </a:spcBef>
                <a:buClrTx/>
                <a:buSzTx/>
                <a:buFontTx/>
                <a:buNone/>
              </a:pPr>
              <a:t>20</a:t>
            </a:fld>
            <a:endParaRPr lang="el-GR" altLang="en-US" sz="1000"/>
          </a:p>
        </p:txBody>
      </p:sp>
      <p:sp>
        <p:nvSpPr>
          <p:cNvPr id="33795" name="Rectangle 2">
            <a:extLst>
              <a:ext uri="{FF2B5EF4-FFF2-40B4-BE49-F238E27FC236}">
                <a16:creationId xmlns:a16="http://schemas.microsoft.com/office/drawing/2014/main" id="{F07E1EA1-C712-3125-0A6B-9B2352C112D5}"/>
              </a:ext>
            </a:extLst>
          </p:cNvPr>
          <p:cNvSpPr>
            <a:spLocks noGrp="1" noChangeArrowheads="1"/>
          </p:cNvSpPr>
          <p:nvPr>
            <p:ph type="title"/>
          </p:nvPr>
        </p:nvSpPr>
        <p:spPr/>
        <p:txBody>
          <a:bodyPr/>
          <a:lstStyle/>
          <a:p>
            <a:pPr algn="ctr" eaLnBrk="1" hangingPunct="1"/>
            <a:r>
              <a:rPr lang="el-GR" altLang="en-US" sz="3200"/>
              <a:t>Το παράδειγμα της Ινδίας.</a:t>
            </a:r>
          </a:p>
        </p:txBody>
      </p:sp>
      <p:sp>
        <p:nvSpPr>
          <p:cNvPr id="33796" name="Rectangle 3">
            <a:extLst>
              <a:ext uri="{FF2B5EF4-FFF2-40B4-BE49-F238E27FC236}">
                <a16:creationId xmlns:a16="http://schemas.microsoft.com/office/drawing/2014/main" id="{CB2FD0E6-5DDA-D1C5-0053-3D6AC02B8484}"/>
              </a:ext>
            </a:extLst>
          </p:cNvPr>
          <p:cNvSpPr>
            <a:spLocks noGrp="1" noChangeArrowheads="1"/>
          </p:cNvSpPr>
          <p:nvPr>
            <p:ph type="body" idx="1"/>
          </p:nvPr>
        </p:nvSpPr>
        <p:spPr>
          <a:xfrm>
            <a:off x="827088" y="2017713"/>
            <a:ext cx="8128000" cy="4291012"/>
          </a:xfrm>
        </p:spPr>
        <p:txBody>
          <a:bodyPr/>
          <a:lstStyle/>
          <a:p>
            <a:pPr marL="342900" indent="-342900" eaLnBrk="1" hangingPunct="1"/>
            <a:r>
              <a:rPr lang="el-GR" altLang="en-US" sz="2200"/>
              <a:t>Η Ινδία είναι μια από τις πρώτες χώρες που ακολούθησε πολιτική μείωσης των γεννήσεων.</a:t>
            </a:r>
          </a:p>
          <a:p>
            <a:pPr marL="342900" indent="-342900" eaLnBrk="1" hangingPunct="1"/>
            <a:r>
              <a:rPr lang="el-GR" altLang="en-US" sz="2200"/>
              <a:t>Στη δεκαετία του 1960 άρχισε μαζική εκστρατεία ενημέρωσης για τον οικογενειακό προγραμματισμό και τη στείρωση την οποία το κράτος παρείχε δωρεάν.</a:t>
            </a:r>
          </a:p>
          <a:p>
            <a:pPr marL="342900" indent="-342900" eaLnBrk="1" hangingPunct="1"/>
            <a:r>
              <a:rPr lang="el-GR" altLang="en-US" sz="2200"/>
              <a:t>Υπήρξαν όμως περιπτώσεις όπου χρησιμοποιήθηκε πειθαναγκασμός στη στείρωση και αυτό προκάλεσε τη λαϊκή κατακραυγή.</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3D4BDBD-4017-66D7-529E-8C1F74999F4F}"/>
              </a:ext>
            </a:extLst>
          </p:cNvPr>
          <p:cNvSpPr>
            <a:spLocks noGrp="1" noChangeArrowheads="1"/>
          </p:cNvSpPr>
          <p:nvPr>
            <p:ph type="title"/>
          </p:nvPr>
        </p:nvSpPr>
        <p:spPr/>
        <p:txBody>
          <a:bodyPr/>
          <a:lstStyle/>
          <a:p>
            <a:pPr eaLnBrk="1" hangingPunct="1"/>
            <a:r>
              <a:rPr lang="el-GR" altLang="en-US"/>
              <a:t>Οι αναγκαστικές στειρώσεις στην Ινδία.</a:t>
            </a:r>
          </a:p>
        </p:txBody>
      </p:sp>
      <p:sp>
        <p:nvSpPr>
          <p:cNvPr id="35843" name="Content Placeholder 2">
            <a:extLst>
              <a:ext uri="{FF2B5EF4-FFF2-40B4-BE49-F238E27FC236}">
                <a16:creationId xmlns:a16="http://schemas.microsoft.com/office/drawing/2014/main" id="{F75A64BC-6FCD-9F56-90B1-E17B2FAFA647}"/>
              </a:ext>
            </a:extLst>
          </p:cNvPr>
          <p:cNvSpPr>
            <a:spLocks noGrp="1" noChangeArrowheads="1"/>
          </p:cNvSpPr>
          <p:nvPr>
            <p:ph idx="1"/>
          </p:nvPr>
        </p:nvSpPr>
        <p:spPr>
          <a:xfrm>
            <a:off x="395288" y="1773238"/>
            <a:ext cx="8215312" cy="4679950"/>
          </a:xfrm>
        </p:spPr>
        <p:txBody>
          <a:bodyPr/>
          <a:lstStyle/>
          <a:p>
            <a:pPr eaLnBrk="1" hangingPunct="1"/>
            <a:r>
              <a:rPr lang="el-GR" altLang="en-US" sz="2200"/>
              <a:t>Το διάστημα 1975-77 η </a:t>
            </a:r>
            <a:r>
              <a:rPr lang="en-US" altLang="en-US" sz="2200"/>
              <a:t>Indira Gandhi </a:t>
            </a:r>
            <a:r>
              <a:rPr lang="el-GR" altLang="en-US" sz="2200"/>
              <a:t>έθεσε την Ινδία σε κατάσταση έκτατης ανάγκης.</a:t>
            </a:r>
          </a:p>
          <a:p>
            <a:r>
              <a:rPr lang="el-GR" altLang="en-US" sz="2200"/>
              <a:t>Τον Απρίλιο του 1976 άρχισε ένα πρόγραμμα οικογενειακού προγραμματισμού με το οποίο η κυβέρνηση έλπιζε να σταματήσει τη γρήγορη πληθυσμιακή αύξηση. </a:t>
            </a:r>
          </a:p>
          <a:p>
            <a:r>
              <a:rPr lang="el-GR" altLang="en-US" sz="2200"/>
              <a:t>Το πρόγραμμα χρησιμοποίησε προπαγάνδα και οικονομικά κίνητρα για να πείσει τους πολίτες να στειρωθούν. </a:t>
            </a:r>
          </a:p>
          <a:p>
            <a:r>
              <a:rPr lang="el-GR" altLang="en-US" sz="2200"/>
              <a:t>Αναφορές για καταναγκαστικές στειρώσεις στην Ινδία υπάρχουν ακόμα και σήμερα. </a:t>
            </a:r>
          </a:p>
          <a:p>
            <a:pPr eaLnBrk="1" hangingPunct="1"/>
            <a:endParaRPr lang="el-GR" altLang="en-US" sz="2200"/>
          </a:p>
        </p:txBody>
      </p:sp>
      <p:sp>
        <p:nvSpPr>
          <p:cNvPr id="35844" name="Slide Number Placeholder 3">
            <a:extLst>
              <a:ext uri="{FF2B5EF4-FFF2-40B4-BE49-F238E27FC236}">
                <a16:creationId xmlns:a16="http://schemas.microsoft.com/office/drawing/2014/main" id="{C6CE4A94-E2C0-048D-A823-EDC1851DC0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3DE03AC-0C0B-422B-A2E2-1667DA500CED}" type="slidenum">
              <a:rPr lang="el-GR" altLang="en-US" sz="1000" smtClean="0"/>
              <a:pPr>
                <a:spcBef>
                  <a:spcPct val="0"/>
                </a:spcBef>
                <a:buClrTx/>
                <a:buSzTx/>
                <a:buFontTx/>
                <a:buNone/>
              </a:pPr>
              <a:t>21</a:t>
            </a:fld>
            <a:endParaRPr lang="el-GR" altLang="en-US" sz="1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4F1F0E-F3B6-9A31-4A02-F6FCA79EEADA}"/>
              </a:ext>
            </a:extLst>
          </p:cNvPr>
          <p:cNvSpPr>
            <a:spLocks noGrp="1"/>
          </p:cNvSpPr>
          <p:nvPr>
            <p:ph type="title"/>
          </p:nvPr>
        </p:nvSpPr>
        <p:spPr>
          <a:xfrm>
            <a:off x="931863" y="96838"/>
            <a:ext cx="7456487" cy="1412875"/>
          </a:xfrm>
        </p:spPr>
        <p:txBody>
          <a:bodyPr/>
          <a:lstStyle/>
          <a:p>
            <a:pPr>
              <a:defRPr/>
            </a:pPr>
            <a:r>
              <a:rPr lang="el-GR" sz="2600" dirty="0"/>
              <a:t>Ό νέος προσανατολισμός του </a:t>
            </a:r>
            <a:r>
              <a:rPr lang="en-US" sz="2600" kern="1200" dirty="0">
                <a:solidFill>
                  <a:schemeClr val="tx1"/>
                </a:solidFill>
              </a:rPr>
              <a:t>National Family Planning </a:t>
            </a:r>
            <a:r>
              <a:rPr lang="en-US" sz="2600" kern="1200" dirty="0" err="1">
                <a:solidFill>
                  <a:schemeClr val="tx1"/>
                </a:solidFill>
              </a:rPr>
              <a:t>programme</a:t>
            </a:r>
            <a:r>
              <a:rPr lang="el-GR" sz="2600" dirty="0"/>
              <a:t> στην Ινδία.</a:t>
            </a:r>
          </a:p>
        </p:txBody>
      </p:sp>
      <p:sp>
        <p:nvSpPr>
          <p:cNvPr id="37891" name="Θέση αριθμού διαφάνειας 3">
            <a:extLst>
              <a:ext uri="{FF2B5EF4-FFF2-40B4-BE49-F238E27FC236}">
                <a16:creationId xmlns:a16="http://schemas.microsoft.com/office/drawing/2014/main" id="{298D0806-8C4F-3B4D-AD59-84245EF6FD6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4C2D89-771F-484C-B78A-266C4EE97E71}" type="slidenum">
              <a:rPr lang="el-GR" altLang="en-US" smtClean="0"/>
              <a:pPr/>
              <a:t>22</a:t>
            </a:fld>
            <a:endParaRPr lang="el-GR" altLang="en-US"/>
          </a:p>
        </p:txBody>
      </p:sp>
      <p:pic>
        <p:nvPicPr>
          <p:cNvPr id="37892" name="Picture 2" descr="Plan a family, plan the future">
            <a:extLst>
              <a:ext uri="{FF2B5EF4-FFF2-40B4-BE49-F238E27FC236}">
                <a16:creationId xmlns:a16="http://schemas.microsoft.com/office/drawing/2014/main" id="{F09FD848-381B-1193-F11C-2B527E04C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73238"/>
            <a:ext cx="832008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A88C1F-33DD-40AA-BAB1-EF54F3CCA3D6}"/>
              </a:ext>
            </a:extLst>
          </p:cNvPr>
          <p:cNvSpPr>
            <a:spLocks noGrp="1"/>
          </p:cNvSpPr>
          <p:nvPr>
            <p:ph type="title"/>
          </p:nvPr>
        </p:nvSpPr>
        <p:spPr/>
        <p:txBody>
          <a:bodyPr/>
          <a:lstStyle/>
          <a:p>
            <a:pPr>
              <a:defRPr/>
            </a:pPr>
            <a:r>
              <a:rPr lang="el-GR" sz="2800" dirty="0"/>
              <a:t>Ό νέος προσανατολισμός του </a:t>
            </a:r>
            <a:r>
              <a:rPr lang="en-US" sz="2800" kern="1200" dirty="0">
                <a:solidFill>
                  <a:schemeClr val="tx1"/>
                </a:solidFill>
              </a:rPr>
              <a:t>National Family Planning </a:t>
            </a:r>
            <a:r>
              <a:rPr lang="en-US" sz="2800" kern="1200" dirty="0" err="1">
                <a:solidFill>
                  <a:schemeClr val="tx1"/>
                </a:solidFill>
              </a:rPr>
              <a:t>programme</a:t>
            </a:r>
            <a:r>
              <a:rPr lang="el-GR" sz="2800" dirty="0"/>
              <a:t> στην Ινδία.</a:t>
            </a:r>
          </a:p>
        </p:txBody>
      </p:sp>
      <p:sp>
        <p:nvSpPr>
          <p:cNvPr id="39939" name="Θέση περιεχομένου 2">
            <a:extLst>
              <a:ext uri="{FF2B5EF4-FFF2-40B4-BE49-F238E27FC236}">
                <a16:creationId xmlns:a16="http://schemas.microsoft.com/office/drawing/2014/main" id="{FAB10E9C-1829-02AA-BEB7-0594D7A5B4C7}"/>
              </a:ext>
            </a:extLst>
          </p:cNvPr>
          <p:cNvSpPr>
            <a:spLocks noGrp="1" noChangeArrowheads="1"/>
          </p:cNvSpPr>
          <p:nvPr>
            <p:ph idx="1"/>
          </p:nvPr>
        </p:nvSpPr>
        <p:spPr>
          <a:xfrm>
            <a:off x="250825" y="1509713"/>
            <a:ext cx="8569325" cy="4943475"/>
          </a:xfrm>
        </p:spPr>
        <p:txBody>
          <a:bodyPr/>
          <a:lstStyle/>
          <a:p>
            <a:pPr>
              <a:spcBef>
                <a:spcPct val="0"/>
              </a:spcBef>
            </a:pPr>
            <a:r>
              <a:rPr lang="el-GR" altLang="el-GR" sz="2400" dirty="0">
                <a:latin typeface="Calibri" panose="020F0502020204030204" pitchFamily="34" charset="0"/>
                <a:cs typeface="Calibri" panose="020F0502020204030204" pitchFamily="34" charset="0"/>
              </a:rPr>
              <a:t>Την τελευταία δεκαετία (2010 και εξής) η κυβέρνηση της Ινδία έχει επανέλθει στα προγράμματα οικογενειακού προγραμματισμού με ενέσιμα φάρμακα και χάπια.</a:t>
            </a:r>
          </a:p>
          <a:p>
            <a:pPr>
              <a:spcBef>
                <a:spcPct val="0"/>
              </a:spcBef>
            </a:pPr>
            <a:r>
              <a:rPr lang="el-GR" altLang="el-GR" sz="2400" dirty="0">
                <a:latin typeface="Calibri" panose="020F0502020204030204" pitchFamily="34" charset="0"/>
                <a:cs typeface="Calibri" panose="020F0502020204030204" pitchFamily="34" charset="0"/>
              </a:rPr>
              <a:t>Δύο μειονεκτήματα επισημαίνουν οι επικριτές του </a:t>
            </a:r>
            <a:r>
              <a:rPr lang="el-GR" altLang="el-GR" sz="2400" dirty="0" err="1">
                <a:latin typeface="Calibri" panose="020F0502020204030204" pitchFamily="34" charset="0"/>
                <a:cs typeface="Calibri" panose="020F0502020204030204" pitchFamily="34" charset="0"/>
              </a:rPr>
              <a:t>προγράμμαατος</a:t>
            </a:r>
            <a:r>
              <a:rPr lang="el-GR" altLang="el-GR" sz="2400" dirty="0">
                <a:latin typeface="Calibri" panose="020F0502020204030204" pitchFamily="34" charset="0"/>
                <a:cs typeface="Calibri" panose="020F0502020204030204" pitchFamily="34" charset="0"/>
              </a:rPr>
              <a:t>.</a:t>
            </a:r>
          </a:p>
          <a:p>
            <a:pPr>
              <a:buFontTx/>
              <a:buAutoNum type="arabicParenR"/>
            </a:pPr>
            <a:r>
              <a:rPr lang="el-GR" altLang="el-GR" sz="2400" dirty="0">
                <a:latin typeface="Calibri" panose="020F0502020204030204" pitchFamily="34" charset="0"/>
                <a:cs typeface="Calibri" panose="020F0502020204030204" pitchFamily="34" charset="0"/>
              </a:rPr>
              <a:t> </a:t>
            </a:r>
            <a:r>
              <a:rPr lang="el-GR" altLang="el-GR" sz="2400" dirty="0"/>
              <a:t>Τα ενέσιμα φάρμακα (και συγκεκριμένα το </a:t>
            </a:r>
            <a:r>
              <a:rPr lang="en-US" altLang="el-GR" sz="2400" dirty="0"/>
              <a:t>DMPA, medroxyprogesterone acetate</a:t>
            </a:r>
            <a:r>
              <a:rPr lang="el-GR" altLang="el-GR" sz="2400" dirty="0"/>
              <a:t>, το οποίο εμποδίζει την εγκυμοσύνη για τρεις μήνες μετά τη χορήγησή του</a:t>
            </a:r>
            <a:r>
              <a:rPr lang="en-US" altLang="el-GR" sz="2400" dirty="0"/>
              <a:t>) </a:t>
            </a:r>
            <a:r>
              <a:rPr lang="el-GR" altLang="el-GR" sz="2400" dirty="0"/>
              <a:t>έχουν παρενέργειες μη ανεκτές από τον ανθρώπινο οργανισμό και μη αναστρέψιμες </a:t>
            </a:r>
            <a:r>
              <a:rPr lang="el-GR" sz="2400" dirty="0"/>
              <a:t>(όπως απώλεια οστικής πυκνότητας).</a:t>
            </a:r>
            <a:r>
              <a:rPr lang="el-GR" sz="1050" dirty="0"/>
              <a:t> </a:t>
            </a:r>
            <a:r>
              <a:rPr lang="el-GR" altLang="el-GR" sz="2400" dirty="0"/>
              <a:t> </a:t>
            </a:r>
          </a:p>
          <a:p>
            <a:pPr>
              <a:buFontTx/>
              <a:buAutoNum type="arabicParenR"/>
            </a:pPr>
            <a:r>
              <a:rPr lang="el-GR" altLang="el-GR" sz="2400" dirty="0"/>
              <a:t>Όλες οι προσπάθειες του προγράμματος απευθύνονται σε γυναίκες και μάλιστα στα φτωχότερα στρώματα το πληθυσμού. </a:t>
            </a:r>
          </a:p>
          <a:p>
            <a:pPr>
              <a:spcBef>
                <a:spcPct val="0"/>
              </a:spcBef>
            </a:pPr>
            <a:endParaRPr lang="el-GR" altLang="el-GR" sz="2400" dirty="0">
              <a:latin typeface="Calibri" panose="020F0502020204030204" pitchFamily="34" charset="0"/>
              <a:cs typeface="Calibri" panose="020F0502020204030204" pitchFamily="34" charset="0"/>
            </a:endParaRPr>
          </a:p>
          <a:p>
            <a:pPr>
              <a:spcBef>
                <a:spcPct val="0"/>
              </a:spcBef>
            </a:pPr>
            <a:endParaRPr lang="el-GR" altLang="el-GR" sz="2400" dirty="0">
              <a:latin typeface="Calibri" panose="020F0502020204030204" pitchFamily="34" charset="0"/>
              <a:cs typeface="Calibri" panose="020F0502020204030204" pitchFamily="34" charset="0"/>
            </a:endParaRPr>
          </a:p>
        </p:txBody>
      </p:sp>
      <p:sp>
        <p:nvSpPr>
          <p:cNvPr id="39940" name="Θέση αριθμού διαφάνειας 3">
            <a:extLst>
              <a:ext uri="{FF2B5EF4-FFF2-40B4-BE49-F238E27FC236}">
                <a16:creationId xmlns:a16="http://schemas.microsoft.com/office/drawing/2014/main" id="{4A6D10B9-E83B-8880-E0FB-856E3836BA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5B81A8-0B24-4B1D-8D64-33D8ACAA1FCB}" type="slidenum">
              <a:rPr lang="el-GR" altLang="en-US" smtClean="0"/>
              <a:pPr/>
              <a:t>23</a:t>
            </a:fld>
            <a:endParaRPr lang="el-GR"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a:extLst>
              <a:ext uri="{FF2B5EF4-FFF2-40B4-BE49-F238E27FC236}">
                <a16:creationId xmlns:a16="http://schemas.microsoft.com/office/drawing/2014/main" id="{1FFC8ADB-9B77-D7B8-98B4-62BD2E5FF44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98C4ABD2-0037-48B4-85E1-800CE0A291B1}" type="slidenum">
              <a:rPr lang="el-GR" altLang="en-US" sz="1000" smtClean="0"/>
              <a:pPr>
                <a:spcBef>
                  <a:spcPct val="0"/>
                </a:spcBef>
                <a:buClrTx/>
                <a:buSzTx/>
                <a:buFontTx/>
                <a:buNone/>
              </a:pPr>
              <a:t>24</a:t>
            </a:fld>
            <a:endParaRPr lang="el-GR" altLang="en-US" sz="1000"/>
          </a:p>
        </p:txBody>
      </p:sp>
      <p:sp>
        <p:nvSpPr>
          <p:cNvPr id="40963" name="Rectangle 2">
            <a:extLst>
              <a:ext uri="{FF2B5EF4-FFF2-40B4-BE49-F238E27FC236}">
                <a16:creationId xmlns:a16="http://schemas.microsoft.com/office/drawing/2014/main" id="{C432D275-231E-3D2A-190B-DDC864B353BA}"/>
              </a:ext>
            </a:extLst>
          </p:cNvPr>
          <p:cNvSpPr>
            <a:spLocks noGrp="1" noChangeArrowheads="1"/>
          </p:cNvSpPr>
          <p:nvPr>
            <p:ph type="title"/>
          </p:nvPr>
        </p:nvSpPr>
        <p:spPr/>
        <p:txBody>
          <a:bodyPr/>
          <a:lstStyle/>
          <a:p>
            <a:pPr algn="ctr" eaLnBrk="1" hangingPunct="1"/>
            <a:r>
              <a:rPr lang="el-GR" altLang="en-US" sz="2800"/>
              <a:t>Οι προοπτικές του παγκόσμιου πληθυσμού.</a:t>
            </a:r>
          </a:p>
        </p:txBody>
      </p:sp>
      <p:sp>
        <p:nvSpPr>
          <p:cNvPr id="40964" name="Rectangle 3">
            <a:extLst>
              <a:ext uri="{FF2B5EF4-FFF2-40B4-BE49-F238E27FC236}">
                <a16:creationId xmlns:a16="http://schemas.microsoft.com/office/drawing/2014/main" id="{6056B4AF-6635-6DD6-12A2-ACD686722946}"/>
              </a:ext>
            </a:extLst>
          </p:cNvPr>
          <p:cNvSpPr>
            <a:spLocks noGrp="1" noChangeArrowheads="1"/>
          </p:cNvSpPr>
          <p:nvPr>
            <p:ph type="body" idx="1"/>
          </p:nvPr>
        </p:nvSpPr>
        <p:spPr>
          <a:xfrm>
            <a:off x="611188" y="2017713"/>
            <a:ext cx="8343900" cy="4291012"/>
          </a:xfrm>
        </p:spPr>
        <p:txBody>
          <a:bodyPr/>
          <a:lstStyle/>
          <a:p>
            <a:pPr marL="342900" indent="-342900" eaLnBrk="1" hangingPunct="1"/>
            <a:r>
              <a:rPr lang="el-GR" altLang="en-US" sz="2200"/>
              <a:t>Κατά τη δεκαετία του 1990 η γονιμότητα μειώθηκε θεαματικά στις αναπτυσσόμενες χώρες, ακόμα και σε περιοχές του κόσμου (όπως η Αφρική) όπου για δεκαετίες η υψηλή γονιμότητα δεν έδειχνε σημάδια υποχώρησης.</a:t>
            </a:r>
          </a:p>
          <a:p>
            <a:pPr marL="342900" indent="-342900" eaLnBrk="1" hangingPunct="1"/>
            <a:r>
              <a:rPr lang="el-GR" altLang="en-US" sz="2200"/>
              <a:t>Οι πιο πρόσφατες προβλέψεις του ΟΗΕ αναμένουν ότι μέχρι το 2050 το παγκόσμιο </a:t>
            </a:r>
            <a:r>
              <a:rPr lang="en-GB" altLang="en-US" sz="2200"/>
              <a:t>TFR </a:t>
            </a:r>
            <a:r>
              <a:rPr lang="el-GR" altLang="en-US" sz="2200"/>
              <a:t>θα πέσει σταδιακά στα 2,0 παιδιά ανά γυναίκα.</a:t>
            </a:r>
          </a:p>
          <a:p>
            <a:pPr marL="342900" indent="-342900" eaLnBrk="1" hangingPunct="1"/>
            <a:r>
              <a:rPr lang="el-GR" altLang="en-US" sz="2200"/>
              <a:t>Από το 2050 και πέρα είναι πολύ πιθανό να δούμε τον παγκόσμιο πληθυσμό να μειώνεται.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a:extLst>
              <a:ext uri="{FF2B5EF4-FFF2-40B4-BE49-F238E27FC236}">
                <a16:creationId xmlns:a16="http://schemas.microsoft.com/office/drawing/2014/main" id="{26AE7AD1-A99A-2FDD-5169-202BB78BF3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BA074C9-A56B-4E2F-8D3B-2DFCADDEDA1D}" type="slidenum">
              <a:rPr lang="el-GR" altLang="en-US" sz="1000" smtClean="0"/>
              <a:pPr>
                <a:spcBef>
                  <a:spcPct val="0"/>
                </a:spcBef>
                <a:buClrTx/>
                <a:buSzTx/>
                <a:buFontTx/>
                <a:buNone/>
              </a:pPr>
              <a:t>25</a:t>
            </a:fld>
            <a:endParaRPr lang="el-GR" altLang="en-US" sz="1000"/>
          </a:p>
        </p:txBody>
      </p:sp>
      <p:sp>
        <p:nvSpPr>
          <p:cNvPr id="41987" name="Rectangle 2">
            <a:extLst>
              <a:ext uri="{FF2B5EF4-FFF2-40B4-BE49-F238E27FC236}">
                <a16:creationId xmlns:a16="http://schemas.microsoft.com/office/drawing/2014/main" id="{83E883DA-AB85-0464-90D9-FA5CA77FAFD7}"/>
              </a:ext>
            </a:extLst>
          </p:cNvPr>
          <p:cNvSpPr>
            <a:spLocks noGrp="1" noChangeArrowheads="1"/>
          </p:cNvSpPr>
          <p:nvPr>
            <p:ph type="title"/>
          </p:nvPr>
        </p:nvSpPr>
        <p:spPr/>
        <p:txBody>
          <a:bodyPr/>
          <a:lstStyle/>
          <a:p>
            <a:pPr eaLnBrk="1" hangingPunct="1"/>
            <a:r>
              <a:rPr lang="el-GR" altLang="en-US" sz="3200"/>
              <a:t>Μέσος ετήσιος ρυθμός αύξησης του πληθυσμού ανά χώρα, 1970-75.</a:t>
            </a:r>
          </a:p>
        </p:txBody>
      </p:sp>
      <p:pic>
        <p:nvPicPr>
          <p:cNvPr id="41988" name="Θέση περιεχομένου 3" descr="Εικόνα που περιέχει κείμενο, χάρτης&#10;&#10;Περιγραφή που δημιουργήθηκε αυτόματα">
            <a:extLst>
              <a:ext uri="{FF2B5EF4-FFF2-40B4-BE49-F238E27FC236}">
                <a16:creationId xmlns:a16="http://schemas.microsoft.com/office/drawing/2014/main" id="{12B83F8D-DBD2-4FB0-98DC-FD2CD6AE726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7000" y="1509713"/>
            <a:ext cx="9237663" cy="5195887"/>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1">
            <a:extLst>
              <a:ext uri="{FF2B5EF4-FFF2-40B4-BE49-F238E27FC236}">
                <a16:creationId xmlns:a16="http://schemas.microsoft.com/office/drawing/2014/main" id="{4FF03DCA-F6B7-3797-2572-0828516107BB}"/>
              </a:ext>
            </a:extLst>
          </p:cNvPr>
          <p:cNvSpPr>
            <a:spLocks noGrp="1" noChangeArrowheads="1"/>
          </p:cNvSpPr>
          <p:nvPr>
            <p:ph type="title"/>
          </p:nvPr>
        </p:nvSpPr>
        <p:spPr/>
        <p:txBody>
          <a:bodyPr/>
          <a:lstStyle/>
          <a:p>
            <a:r>
              <a:rPr lang="el-GR" altLang="en-US" sz="2800"/>
              <a:t>Μέσος ετήσιος ρυθμός αύξησης του πληθυσμού ανά χώρα, 2015-20.</a:t>
            </a:r>
            <a:endParaRPr lang="el-GR" altLang="el-GR" sz="2800"/>
          </a:p>
        </p:txBody>
      </p:sp>
      <p:sp>
        <p:nvSpPr>
          <p:cNvPr id="44035" name="Θέση αριθμού διαφάνειας 3">
            <a:extLst>
              <a:ext uri="{FF2B5EF4-FFF2-40B4-BE49-F238E27FC236}">
                <a16:creationId xmlns:a16="http://schemas.microsoft.com/office/drawing/2014/main" id="{4FB17B50-7705-AFB6-6BC6-59F5B951914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7D2898-DD41-4B61-A138-45C87F18DA19}" type="slidenum">
              <a:rPr lang="el-GR" altLang="en-US" smtClean="0"/>
              <a:pPr/>
              <a:t>26</a:t>
            </a:fld>
            <a:endParaRPr lang="el-GR" altLang="en-US"/>
          </a:p>
        </p:txBody>
      </p:sp>
      <p:pic>
        <p:nvPicPr>
          <p:cNvPr id="44036" name="Εικόνα 5" descr="Εικόνα που περιέχει κείμενο, χάρτης&#10;&#10;Περιγραφή που δημιουργήθηκε αυτόματα">
            <a:extLst>
              <a:ext uri="{FF2B5EF4-FFF2-40B4-BE49-F238E27FC236}">
                <a16:creationId xmlns:a16="http://schemas.microsoft.com/office/drawing/2014/main" id="{4256232F-8FEF-5641-8B76-9E347B965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73238"/>
            <a:ext cx="8769350"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1">
            <a:extLst>
              <a:ext uri="{FF2B5EF4-FFF2-40B4-BE49-F238E27FC236}">
                <a16:creationId xmlns:a16="http://schemas.microsoft.com/office/drawing/2014/main" id="{4AD32E18-FB16-31C4-2931-3230B5875725}"/>
              </a:ext>
            </a:extLst>
          </p:cNvPr>
          <p:cNvSpPr>
            <a:spLocks noChangeArrowheads="1"/>
          </p:cNvSpPr>
          <p:nvPr/>
        </p:nvSpPr>
        <p:spPr bwMode="auto">
          <a:xfrm>
            <a:off x="468313" y="5661025"/>
            <a:ext cx="2846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l-GR" sz="1100">
                <a:hlinkClick r:id="rId3"/>
              </a:rPr>
              <a:t>Πηγή: </a:t>
            </a:r>
            <a:r>
              <a:rPr lang="en-US" altLang="el-GR" sz="1100">
                <a:hlinkClick r:id="rId3"/>
              </a:rPr>
              <a:t>https://population.un.org/wpp/Maps</a:t>
            </a:r>
            <a:r>
              <a:rPr lang="en-US" altLang="el-GR">
                <a:hlinkClick r:id="rId3"/>
              </a:rPr>
              <a:t>/</a:t>
            </a:r>
            <a:endParaRPr lang="el-GR" altLang="el-G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Τίτλος 1">
            <a:extLst>
              <a:ext uri="{FF2B5EF4-FFF2-40B4-BE49-F238E27FC236}">
                <a16:creationId xmlns:a16="http://schemas.microsoft.com/office/drawing/2014/main" id="{3B60C636-7141-958C-7D31-9C4C5EE9154A}"/>
              </a:ext>
            </a:extLst>
          </p:cNvPr>
          <p:cNvSpPr>
            <a:spLocks noGrp="1" noChangeArrowheads="1"/>
          </p:cNvSpPr>
          <p:nvPr>
            <p:ph type="title"/>
          </p:nvPr>
        </p:nvSpPr>
        <p:spPr/>
        <p:txBody>
          <a:bodyPr/>
          <a:lstStyle/>
          <a:p>
            <a:r>
              <a:rPr lang="el-GR" altLang="el-GR" sz="3200"/>
              <a:t>Δείκτης Ολικής Γονιμότητας (</a:t>
            </a:r>
            <a:r>
              <a:rPr lang="en-US" altLang="el-GR" sz="3200"/>
              <a:t>TFR) </a:t>
            </a:r>
            <a:r>
              <a:rPr lang="el-GR" altLang="el-GR" sz="3200"/>
              <a:t>ανά χώρα:</a:t>
            </a:r>
            <a:r>
              <a:rPr lang="en-US" altLang="el-GR" sz="3200"/>
              <a:t>1965-1970 </a:t>
            </a:r>
            <a:endParaRPr lang="el-GR" altLang="el-GR" sz="3200"/>
          </a:p>
        </p:txBody>
      </p:sp>
      <p:sp>
        <p:nvSpPr>
          <p:cNvPr id="45059" name="Θέση αριθμού διαφάνειας 3">
            <a:extLst>
              <a:ext uri="{FF2B5EF4-FFF2-40B4-BE49-F238E27FC236}">
                <a16:creationId xmlns:a16="http://schemas.microsoft.com/office/drawing/2014/main" id="{FD46A8EA-55BD-BD15-EADB-6A14AD5CA6E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6C4126-58E2-44A2-9ED8-1C13540D9F6B}" type="slidenum">
              <a:rPr lang="el-GR" altLang="en-US" smtClean="0"/>
              <a:pPr/>
              <a:t>27</a:t>
            </a:fld>
            <a:endParaRPr lang="el-GR" altLang="en-US"/>
          </a:p>
        </p:txBody>
      </p:sp>
      <p:pic>
        <p:nvPicPr>
          <p:cNvPr id="45060" name="Εικόνα 5" descr="Εικόνα που περιέχει κείμενο, χάρτης&#10;&#10;Περιγραφή που δημιουργήθηκε αυτόματα">
            <a:extLst>
              <a:ext uri="{FF2B5EF4-FFF2-40B4-BE49-F238E27FC236}">
                <a16:creationId xmlns:a16="http://schemas.microsoft.com/office/drawing/2014/main" id="{5DF1D06F-1B5F-DC36-1A2E-BB47B266E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509713"/>
            <a:ext cx="8431212" cy="474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Τίτλος 1">
            <a:extLst>
              <a:ext uri="{FF2B5EF4-FFF2-40B4-BE49-F238E27FC236}">
                <a16:creationId xmlns:a16="http://schemas.microsoft.com/office/drawing/2014/main" id="{10DD083F-C6AC-476C-BA7F-61A5B842FF8E}"/>
              </a:ext>
            </a:extLst>
          </p:cNvPr>
          <p:cNvSpPr>
            <a:spLocks noGrp="1" noChangeArrowheads="1"/>
          </p:cNvSpPr>
          <p:nvPr>
            <p:ph type="title"/>
          </p:nvPr>
        </p:nvSpPr>
        <p:spPr/>
        <p:txBody>
          <a:bodyPr/>
          <a:lstStyle/>
          <a:p>
            <a:r>
              <a:rPr lang="el-GR" altLang="el-GR"/>
              <a:t>Δείκτης Ολικής Γονιμότητας (</a:t>
            </a:r>
            <a:r>
              <a:rPr lang="en-US" altLang="el-GR"/>
              <a:t>TFR) </a:t>
            </a:r>
            <a:r>
              <a:rPr lang="el-GR" altLang="el-GR"/>
              <a:t>ανά χώρα:2015-2020</a:t>
            </a:r>
            <a:r>
              <a:rPr lang="en-US" altLang="el-GR"/>
              <a:t> </a:t>
            </a:r>
            <a:endParaRPr lang="el-GR" altLang="el-GR"/>
          </a:p>
        </p:txBody>
      </p:sp>
      <p:pic>
        <p:nvPicPr>
          <p:cNvPr id="46083" name="Θέση περιεχομένου 5" descr="Εικόνα που περιέχει κείμενο, χάρτης&#10;&#10;Περιγραφή που δημιουργήθηκε αυτόματα">
            <a:extLst>
              <a:ext uri="{FF2B5EF4-FFF2-40B4-BE49-F238E27FC236}">
                <a16:creationId xmlns:a16="http://schemas.microsoft.com/office/drawing/2014/main" id="{5F560B4B-9188-5DDA-7004-93D7153CD5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1695450"/>
            <a:ext cx="8583612" cy="4827588"/>
          </a:xfrm>
        </p:spPr>
      </p:pic>
      <p:sp>
        <p:nvSpPr>
          <p:cNvPr id="46084" name="Θέση αριθμού διαφάνειας 3">
            <a:extLst>
              <a:ext uri="{FF2B5EF4-FFF2-40B4-BE49-F238E27FC236}">
                <a16:creationId xmlns:a16="http://schemas.microsoft.com/office/drawing/2014/main" id="{237A337F-6C83-2BCA-1BE2-EEDC376E5E9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5AECA0-C7A5-481B-A43F-06283BAC1388}" type="slidenum">
              <a:rPr lang="el-GR" altLang="en-US" smtClean="0"/>
              <a:pPr/>
              <a:t>28</a:t>
            </a:fld>
            <a:endParaRPr lang="el-GR"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Τίτλος 1">
            <a:extLst>
              <a:ext uri="{FF2B5EF4-FFF2-40B4-BE49-F238E27FC236}">
                <a16:creationId xmlns:a16="http://schemas.microsoft.com/office/drawing/2014/main" id="{DB080256-2205-D023-DA27-B503FCB7EE10}"/>
              </a:ext>
            </a:extLst>
          </p:cNvPr>
          <p:cNvSpPr>
            <a:spLocks noGrp="1" noChangeArrowheads="1"/>
          </p:cNvSpPr>
          <p:nvPr>
            <p:ph type="title"/>
          </p:nvPr>
        </p:nvSpPr>
        <p:spPr/>
        <p:txBody>
          <a:bodyPr/>
          <a:lstStyle/>
          <a:p>
            <a:r>
              <a:rPr lang="el-GR" altLang="el-GR"/>
              <a:t>Δείκτης Ολικής Γονιμότητας (</a:t>
            </a:r>
            <a:r>
              <a:rPr lang="en-US" altLang="el-GR"/>
              <a:t>TFR) </a:t>
            </a:r>
            <a:r>
              <a:rPr lang="el-GR" altLang="el-GR"/>
              <a:t>ανά χώρα:2045-50</a:t>
            </a:r>
          </a:p>
        </p:txBody>
      </p:sp>
      <p:sp>
        <p:nvSpPr>
          <p:cNvPr id="47107" name="Θέση αριθμού διαφάνειας 3">
            <a:extLst>
              <a:ext uri="{FF2B5EF4-FFF2-40B4-BE49-F238E27FC236}">
                <a16:creationId xmlns:a16="http://schemas.microsoft.com/office/drawing/2014/main" id="{446267C1-303E-EDE5-4A79-293EE69AFAA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72B65B-9AED-4F20-BA46-AF091DC55CEA}" type="slidenum">
              <a:rPr lang="el-GR" altLang="en-US" smtClean="0"/>
              <a:pPr/>
              <a:t>29</a:t>
            </a:fld>
            <a:endParaRPr lang="el-GR" altLang="en-US"/>
          </a:p>
        </p:txBody>
      </p:sp>
      <p:pic>
        <p:nvPicPr>
          <p:cNvPr id="47108" name="Εικόνα 5" descr="Εικόνα που περιέχει κείμενο, χάρτης&#10;&#10;Περιγραφή που δημιουργήθηκε αυτόματα">
            <a:extLst>
              <a:ext uri="{FF2B5EF4-FFF2-40B4-BE49-F238E27FC236}">
                <a16:creationId xmlns:a16="http://schemas.microsoft.com/office/drawing/2014/main" id="{06C27B17-BE46-05FB-3BB9-003B00BECF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695450"/>
            <a:ext cx="8458200"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5 - Θέση αριθμού διαφάνειας">
            <a:extLst>
              <a:ext uri="{FF2B5EF4-FFF2-40B4-BE49-F238E27FC236}">
                <a16:creationId xmlns:a16="http://schemas.microsoft.com/office/drawing/2014/main" id="{93DD5F71-92FA-82CE-1518-C7C2C542AB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4528311-A669-4BA0-9FBF-90BD59F114D6}" type="slidenum">
              <a:rPr lang="el-GR" altLang="en-US" sz="1400" smtClean="0">
                <a:latin typeface="Tahoma" panose="020B0604030504040204" pitchFamily="34" charset="0"/>
              </a:rPr>
              <a:pPr>
                <a:spcBef>
                  <a:spcPct val="0"/>
                </a:spcBef>
                <a:buClrTx/>
                <a:buSzTx/>
                <a:buFontTx/>
                <a:buNone/>
              </a:pPr>
              <a:t>3</a:t>
            </a:fld>
            <a:endParaRPr lang="el-GR" altLang="en-US" sz="1400">
              <a:latin typeface="Tahoma" panose="020B0604030504040204" pitchFamily="34" charset="0"/>
            </a:endParaRPr>
          </a:p>
        </p:txBody>
      </p:sp>
      <p:sp>
        <p:nvSpPr>
          <p:cNvPr id="6147" name="Rectangle 2">
            <a:extLst>
              <a:ext uri="{FF2B5EF4-FFF2-40B4-BE49-F238E27FC236}">
                <a16:creationId xmlns:a16="http://schemas.microsoft.com/office/drawing/2014/main" id="{62813FD7-082C-928C-A3DA-27D204E3A259}"/>
              </a:ext>
            </a:extLst>
          </p:cNvPr>
          <p:cNvSpPr>
            <a:spLocks noGrp="1" noChangeArrowheads="1"/>
          </p:cNvSpPr>
          <p:nvPr>
            <p:ph type="title"/>
          </p:nvPr>
        </p:nvSpPr>
        <p:spPr/>
        <p:txBody>
          <a:bodyPr/>
          <a:lstStyle/>
          <a:p>
            <a:pPr algn="ctr" eaLnBrk="1" hangingPunct="1"/>
            <a:r>
              <a:rPr lang="el-GR" altLang="en-US" sz="3200"/>
              <a:t>Οι απόψεις του παρελθόντος</a:t>
            </a:r>
          </a:p>
        </p:txBody>
      </p:sp>
      <p:sp>
        <p:nvSpPr>
          <p:cNvPr id="6148" name="Rectangle 3">
            <a:extLst>
              <a:ext uri="{FF2B5EF4-FFF2-40B4-BE49-F238E27FC236}">
                <a16:creationId xmlns:a16="http://schemas.microsoft.com/office/drawing/2014/main" id="{5B87C478-BE9E-7A95-BA83-F9F2DB875979}"/>
              </a:ext>
            </a:extLst>
          </p:cNvPr>
          <p:cNvSpPr>
            <a:spLocks noGrp="1" noChangeArrowheads="1"/>
          </p:cNvSpPr>
          <p:nvPr>
            <p:ph type="body" idx="1"/>
          </p:nvPr>
        </p:nvSpPr>
        <p:spPr>
          <a:xfrm>
            <a:off x="457200" y="2017713"/>
            <a:ext cx="8497888" cy="4459287"/>
          </a:xfrm>
        </p:spPr>
        <p:txBody>
          <a:bodyPr/>
          <a:lstStyle/>
          <a:p>
            <a:pPr eaLnBrk="1" hangingPunct="1"/>
            <a:r>
              <a:rPr lang="el-GR" altLang="en-US" sz="2200"/>
              <a:t>Το μέγεθος του πληθυσμού απασχόλησε την ανθρώπινη σκέψη ήδη από την αρχαιότητα.</a:t>
            </a:r>
          </a:p>
          <a:p>
            <a:pPr eaLnBrk="1" hangingPunct="1"/>
            <a:r>
              <a:rPr lang="el-GR" altLang="en-US" sz="2200"/>
              <a:t>Μέχρι το 17ο αιώνα το βασικό κριτήριο που καθορίζει το βέλτιστο μέγεθος του πληθυσμού είναι πολιτικό: η ενότητα της πόλης. (... να αφήνουμε την πόλη να μεγαλώνει ως το σημείο εκείνο της αύξησης που είναι σύμμετρο με τη δυνατότητα της ενότητάς της. Πέρα από αυτό όχι). (Πλάτωνος </a:t>
            </a:r>
            <a:r>
              <a:rPr lang="el-GR" altLang="en-US" sz="2200" i="1"/>
              <a:t>Πολιτεία</a:t>
            </a:r>
            <a:r>
              <a:rPr lang="el-GR" altLang="en-US" sz="2200"/>
              <a:t>).</a:t>
            </a:r>
          </a:p>
          <a:p>
            <a:pPr eaLnBrk="1" hangingPunct="1"/>
            <a:r>
              <a:rPr lang="el-GR" altLang="en-US" sz="2200"/>
              <a:t>Στην Ευρώπη του 17ου αιώνα, εποχή που τέθηκαν οι βάσεις για την ευρωπαϊκή εξάπλωση και την αποικιοκρατία, εκφράζεται και η αισιόδοξη άποψη για τον πληθυσμό. Ένας μεγάλος και αυξανόμενος πληθυσμός αποτελεί πηγή δύναμης και πλούτου για το κράτος. </a:t>
            </a:r>
          </a:p>
          <a:p>
            <a:pPr eaLnBrk="1" hangingPunct="1"/>
            <a:endParaRPr lang="el-GR" altLang="en-US" sz="2200" i="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Θέση αριθμού διαφάνειας 1">
            <a:extLst>
              <a:ext uri="{FF2B5EF4-FFF2-40B4-BE49-F238E27FC236}">
                <a16:creationId xmlns:a16="http://schemas.microsoft.com/office/drawing/2014/main" id="{F513F7BE-382D-02E8-CB9F-44BC910FC65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E10867-7B32-40A3-AD96-0DAC969B9170}" type="slidenum">
              <a:rPr lang="el-GR" altLang="en-US" smtClean="0"/>
              <a:pPr/>
              <a:t>30</a:t>
            </a:fld>
            <a:endParaRPr lang="el-GR" altLang="en-US"/>
          </a:p>
        </p:txBody>
      </p:sp>
      <p:sp>
        <p:nvSpPr>
          <p:cNvPr id="48132" name="Ορθογώνιο 2">
            <a:extLst>
              <a:ext uri="{FF2B5EF4-FFF2-40B4-BE49-F238E27FC236}">
                <a16:creationId xmlns:a16="http://schemas.microsoft.com/office/drawing/2014/main" id="{D1EE115E-DCFC-4B4A-5693-570EF8CCCB4F}"/>
              </a:ext>
            </a:extLst>
          </p:cNvPr>
          <p:cNvSpPr>
            <a:spLocks noChangeArrowheads="1"/>
          </p:cNvSpPr>
          <p:nvPr/>
        </p:nvSpPr>
        <p:spPr bwMode="auto">
          <a:xfrm>
            <a:off x="1181100" y="611188"/>
            <a:ext cx="65595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l-GR" sz="2400"/>
              <a:t>Δείκτης Ολικής Γονιμότητας (</a:t>
            </a:r>
            <a:r>
              <a:rPr lang="en-US" altLang="el-GR" sz="2400"/>
              <a:t>TFR) </a:t>
            </a:r>
            <a:r>
              <a:rPr lang="el-GR" altLang="el-GR" sz="2400"/>
              <a:t>παγκόσμιος: 1950-2100</a:t>
            </a:r>
          </a:p>
        </p:txBody>
      </p:sp>
      <p:pic>
        <p:nvPicPr>
          <p:cNvPr id="5" name="Graphic 4">
            <a:extLst>
              <a:ext uri="{FF2B5EF4-FFF2-40B4-BE49-F238E27FC236}">
                <a16:creationId xmlns:a16="http://schemas.microsoft.com/office/drawing/2014/main" id="{1C839F92-DD3B-2365-00B8-299E360CF1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1058" y="1556792"/>
            <a:ext cx="6697042" cy="501243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a:extLst>
              <a:ext uri="{FF2B5EF4-FFF2-40B4-BE49-F238E27FC236}">
                <a16:creationId xmlns:a16="http://schemas.microsoft.com/office/drawing/2014/main" id="{21B20B34-86B2-8951-3FF7-169556532E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7E798568-E5CD-4291-8350-A60707E108BF}" type="slidenum">
              <a:rPr lang="el-GR" altLang="en-US" sz="1000" smtClean="0"/>
              <a:pPr>
                <a:spcBef>
                  <a:spcPct val="0"/>
                </a:spcBef>
                <a:buClrTx/>
                <a:buSzTx/>
                <a:buFontTx/>
                <a:buNone/>
              </a:pPr>
              <a:t>31</a:t>
            </a:fld>
            <a:endParaRPr lang="el-GR" altLang="en-US" sz="1000"/>
          </a:p>
        </p:txBody>
      </p:sp>
      <p:sp>
        <p:nvSpPr>
          <p:cNvPr id="49155" name="Rectangle 5">
            <a:extLst>
              <a:ext uri="{FF2B5EF4-FFF2-40B4-BE49-F238E27FC236}">
                <a16:creationId xmlns:a16="http://schemas.microsoft.com/office/drawing/2014/main" id="{BA0668D6-9714-1859-C8EE-96F220AF0848}"/>
              </a:ext>
            </a:extLst>
          </p:cNvPr>
          <p:cNvSpPr>
            <a:spLocks noGrp="1" noChangeArrowheads="1"/>
          </p:cNvSpPr>
          <p:nvPr>
            <p:ph type="title" idx="4294967295"/>
          </p:nvPr>
        </p:nvSpPr>
        <p:spPr>
          <a:xfrm>
            <a:off x="992188" y="4763"/>
            <a:ext cx="7158037" cy="1412875"/>
          </a:xfrm>
        </p:spPr>
        <p:txBody>
          <a:bodyPr/>
          <a:lstStyle/>
          <a:p>
            <a:pPr algn="ctr" eaLnBrk="1" hangingPunct="1"/>
            <a:r>
              <a:rPr lang="el-GR" altLang="en-US" sz="2800"/>
              <a:t>Η εξέλιξη του πληθυσμού της γης κατά επίπεδο ανάπτυξης.</a:t>
            </a:r>
          </a:p>
        </p:txBody>
      </p:sp>
      <p:pic>
        <p:nvPicPr>
          <p:cNvPr id="49156" name="Εικόνα 3">
            <a:extLst>
              <a:ext uri="{FF2B5EF4-FFF2-40B4-BE49-F238E27FC236}">
                <a16:creationId xmlns:a16="http://schemas.microsoft.com/office/drawing/2014/main" id="{3B7C0D00-0D3D-539C-7B73-DEE3A23D7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587500"/>
            <a:ext cx="807720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αριθμού διαφάνειας 1">
            <a:extLst>
              <a:ext uri="{FF2B5EF4-FFF2-40B4-BE49-F238E27FC236}">
                <a16:creationId xmlns:a16="http://schemas.microsoft.com/office/drawing/2014/main" id="{DAB6562C-AFCA-B75D-A10B-7B70AFC208E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ED47DF-94C8-43CE-8580-4F2BFE1E0518}" type="slidenum">
              <a:rPr lang="el-GR" altLang="en-US" smtClean="0"/>
              <a:pPr/>
              <a:t>32</a:t>
            </a:fld>
            <a:endParaRPr lang="el-GR" altLang="en-US"/>
          </a:p>
        </p:txBody>
      </p:sp>
      <p:pic>
        <p:nvPicPr>
          <p:cNvPr id="51203" name="Εικόνα 3" descr="Εικόνα που περιέχει χάρτης, κείμενο&#10;&#10;Περιγραφή που δημιουργήθηκε αυτόματα">
            <a:extLst>
              <a:ext uri="{FF2B5EF4-FFF2-40B4-BE49-F238E27FC236}">
                <a16:creationId xmlns:a16="http://schemas.microsoft.com/office/drawing/2014/main" id="{6C2DF9DF-6E70-0701-B4D1-8E1AB201B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628775"/>
            <a:ext cx="652145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Ορθογώνιο 4">
            <a:extLst>
              <a:ext uri="{FF2B5EF4-FFF2-40B4-BE49-F238E27FC236}">
                <a16:creationId xmlns:a16="http://schemas.microsoft.com/office/drawing/2014/main" id="{9D85A6A3-A893-35C2-DD40-DBA0C8E4C7A0}"/>
              </a:ext>
            </a:extLst>
          </p:cNvPr>
          <p:cNvSpPr>
            <a:spLocks noChangeArrowheads="1"/>
          </p:cNvSpPr>
          <p:nvPr/>
        </p:nvSpPr>
        <p:spPr bwMode="auto">
          <a:xfrm>
            <a:off x="1331913" y="407988"/>
            <a:ext cx="616108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sz="2000" b="1"/>
              <a:t>Η εξέλιξη του παγκόσμιου πληθυσμού 1950-2100.</a:t>
            </a:r>
            <a:endParaRPr lang="el-GR" altLang="el-GR" sz="2000"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Θέση αριθμού διαφάνειας 1">
            <a:extLst>
              <a:ext uri="{FF2B5EF4-FFF2-40B4-BE49-F238E27FC236}">
                <a16:creationId xmlns:a16="http://schemas.microsoft.com/office/drawing/2014/main" id="{FD7EED35-5291-F107-5159-FF93A3E5DDC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D53EBA-06A8-44DA-BF6B-31D8D8DCEB27}" type="slidenum">
              <a:rPr lang="el-GR" altLang="en-US" smtClean="0"/>
              <a:pPr/>
              <a:t>33</a:t>
            </a:fld>
            <a:endParaRPr lang="el-GR" altLang="en-US"/>
          </a:p>
        </p:txBody>
      </p:sp>
      <p:pic>
        <p:nvPicPr>
          <p:cNvPr id="52227" name="Εικόνα 3" descr="Εικόνα που περιέχει χάρτης, κείμενο&#10;&#10;Περιγραφή που δημιουργήθηκε αυτόματα">
            <a:extLst>
              <a:ext uri="{FF2B5EF4-FFF2-40B4-BE49-F238E27FC236}">
                <a16:creationId xmlns:a16="http://schemas.microsoft.com/office/drawing/2014/main" id="{7F9333C5-C6B6-7F7B-EB42-377710955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1524000"/>
            <a:ext cx="68500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Ορθογώνιο 4">
            <a:extLst>
              <a:ext uri="{FF2B5EF4-FFF2-40B4-BE49-F238E27FC236}">
                <a16:creationId xmlns:a16="http://schemas.microsoft.com/office/drawing/2014/main" id="{475319A7-0DD5-6FD5-ABCD-34C7C440FC18}"/>
              </a:ext>
            </a:extLst>
          </p:cNvPr>
          <p:cNvSpPr>
            <a:spLocks noChangeArrowheads="1"/>
          </p:cNvSpPr>
          <p:nvPr/>
        </p:nvSpPr>
        <p:spPr bwMode="auto">
          <a:xfrm>
            <a:off x="1331913" y="407988"/>
            <a:ext cx="67691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sz="2000" b="1"/>
              <a:t>Η εξέλιξη του πληθυσμού της Ευρώπης 1950-2100.</a:t>
            </a:r>
            <a:endParaRPr lang="el-GR" altLang="el-GR" sz="2000" b="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Θέση αριθμού διαφάνειας 1">
            <a:extLst>
              <a:ext uri="{FF2B5EF4-FFF2-40B4-BE49-F238E27FC236}">
                <a16:creationId xmlns:a16="http://schemas.microsoft.com/office/drawing/2014/main" id="{9B7C1B03-151C-7D83-C515-908F5A19F3E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A1DB91D-950B-4FBD-A68A-A8A0F75AA6FF}" type="slidenum">
              <a:rPr lang="el-GR" altLang="en-US" smtClean="0"/>
              <a:pPr/>
              <a:t>34</a:t>
            </a:fld>
            <a:endParaRPr lang="el-GR" altLang="en-US"/>
          </a:p>
        </p:txBody>
      </p:sp>
      <p:pic>
        <p:nvPicPr>
          <p:cNvPr id="53251" name="Εικόνα 3" descr="Εικόνα που περιέχει χάρτης, κείμενο&#10;&#10;Περιγραφή που δημιουργήθηκε αυτόματα">
            <a:extLst>
              <a:ext uri="{FF2B5EF4-FFF2-40B4-BE49-F238E27FC236}">
                <a16:creationId xmlns:a16="http://schemas.microsoft.com/office/drawing/2014/main" id="{3258CA2A-E419-0E68-C600-84E48B045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38" y="1557338"/>
            <a:ext cx="685006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Ορθογώνιο 6">
            <a:extLst>
              <a:ext uri="{FF2B5EF4-FFF2-40B4-BE49-F238E27FC236}">
                <a16:creationId xmlns:a16="http://schemas.microsoft.com/office/drawing/2014/main" id="{31734436-1CB8-8A45-5D96-974D2DB1B163}"/>
              </a:ext>
            </a:extLst>
          </p:cNvPr>
          <p:cNvSpPr>
            <a:spLocks noChangeArrowheads="1"/>
          </p:cNvSpPr>
          <p:nvPr/>
        </p:nvSpPr>
        <p:spPr bwMode="auto">
          <a:xfrm>
            <a:off x="1403350" y="733425"/>
            <a:ext cx="676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sz="2000" b="1"/>
              <a:t>Η εξέλιξη του πληθυσμού της Αφρικής 1950-2100.</a:t>
            </a:r>
            <a:endParaRPr lang="el-GR" altLang="el-GR" sz="2000"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αριθμού διαφάνειας 1">
            <a:extLst>
              <a:ext uri="{FF2B5EF4-FFF2-40B4-BE49-F238E27FC236}">
                <a16:creationId xmlns:a16="http://schemas.microsoft.com/office/drawing/2014/main" id="{90D09CF3-B42B-47BC-9E3F-A2D5C81C565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0243E3-DB47-4F09-8BCC-BF596995CC04}" type="slidenum">
              <a:rPr lang="el-GR" altLang="en-US" smtClean="0"/>
              <a:pPr/>
              <a:t>35</a:t>
            </a:fld>
            <a:endParaRPr lang="el-GR" altLang="en-US"/>
          </a:p>
        </p:txBody>
      </p:sp>
      <p:pic>
        <p:nvPicPr>
          <p:cNvPr id="54275" name="Εικόνα 3" descr="Εικόνα που περιέχει χάρτης, κείμενο&#10;&#10;Περιγραφή που δημιουργήθηκε αυτόματα">
            <a:extLst>
              <a:ext uri="{FF2B5EF4-FFF2-40B4-BE49-F238E27FC236}">
                <a16:creationId xmlns:a16="http://schemas.microsoft.com/office/drawing/2014/main" id="{B04285FE-331B-CEF4-DB13-15C4D8376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679575"/>
            <a:ext cx="6624637"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Ορθογώνιο 4">
            <a:extLst>
              <a:ext uri="{FF2B5EF4-FFF2-40B4-BE49-F238E27FC236}">
                <a16:creationId xmlns:a16="http://schemas.microsoft.com/office/drawing/2014/main" id="{3ABF7820-4223-E324-93D4-E14C827DE593}"/>
              </a:ext>
            </a:extLst>
          </p:cNvPr>
          <p:cNvSpPr>
            <a:spLocks noChangeArrowheads="1"/>
          </p:cNvSpPr>
          <p:nvPr/>
        </p:nvSpPr>
        <p:spPr bwMode="auto">
          <a:xfrm>
            <a:off x="1331913" y="407988"/>
            <a:ext cx="67691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l-GR" altLang="en-US" sz="2000" b="1"/>
              <a:t>Η εξέλιξη του πληθυσμού της Ασίας 1950-2100.</a:t>
            </a:r>
            <a:endParaRPr lang="el-GR" altLang="el-GR" sz="20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5 - Θέση αριθμού διαφάνειας">
            <a:extLst>
              <a:ext uri="{FF2B5EF4-FFF2-40B4-BE49-F238E27FC236}">
                <a16:creationId xmlns:a16="http://schemas.microsoft.com/office/drawing/2014/main" id="{0C017E67-F687-461D-3666-7A7C4373E7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E79CFF55-93C3-4D90-8F92-D2FC48AF3111}" type="slidenum">
              <a:rPr lang="el-GR" altLang="en-US" sz="1400" smtClean="0">
                <a:latin typeface="Tahoma" panose="020B0604030504040204" pitchFamily="34" charset="0"/>
              </a:rPr>
              <a:pPr>
                <a:spcBef>
                  <a:spcPct val="0"/>
                </a:spcBef>
                <a:buClrTx/>
                <a:buSzTx/>
                <a:buFontTx/>
                <a:buNone/>
              </a:pPr>
              <a:t>4</a:t>
            </a:fld>
            <a:endParaRPr lang="el-GR" altLang="en-US" sz="1400">
              <a:latin typeface="Tahoma" panose="020B0604030504040204" pitchFamily="34" charset="0"/>
            </a:endParaRPr>
          </a:p>
        </p:txBody>
      </p:sp>
      <p:sp>
        <p:nvSpPr>
          <p:cNvPr id="8195" name="Rectangle 2">
            <a:extLst>
              <a:ext uri="{FF2B5EF4-FFF2-40B4-BE49-F238E27FC236}">
                <a16:creationId xmlns:a16="http://schemas.microsoft.com/office/drawing/2014/main" id="{8869E4CB-0CBD-7D80-B7B0-774D505EBA32}"/>
              </a:ext>
            </a:extLst>
          </p:cNvPr>
          <p:cNvSpPr>
            <a:spLocks noGrp="1" noChangeArrowheads="1"/>
          </p:cNvSpPr>
          <p:nvPr>
            <p:ph type="title"/>
          </p:nvPr>
        </p:nvSpPr>
        <p:spPr/>
        <p:txBody>
          <a:bodyPr/>
          <a:lstStyle/>
          <a:p>
            <a:pPr algn="ctr" eaLnBrk="1" hangingPunct="1"/>
            <a:r>
              <a:rPr lang="el-GR" altLang="en-US" sz="3200"/>
              <a:t>Οι απόψεις του παρελθόντος</a:t>
            </a:r>
          </a:p>
        </p:txBody>
      </p:sp>
      <p:sp>
        <p:nvSpPr>
          <p:cNvPr id="30723" name="Rectangle 3">
            <a:extLst>
              <a:ext uri="{FF2B5EF4-FFF2-40B4-BE49-F238E27FC236}">
                <a16:creationId xmlns:a16="http://schemas.microsoft.com/office/drawing/2014/main" id="{78F63BB3-FAD8-63F7-9E80-8BB6AE358F03}"/>
              </a:ext>
            </a:extLst>
          </p:cNvPr>
          <p:cNvSpPr>
            <a:spLocks noGrp="1" noChangeArrowheads="1"/>
          </p:cNvSpPr>
          <p:nvPr>
            <p:ph type="body" idx="1"/>
          </p:nvPr>
        </p:nvSpPr>
        <p:spPr>
          <a:xfrm>
            <a:off x="755650" y="2017713"/>
            <a:ext cx="8199438" cy="4364037"/>
          </a:xfrm>
        </p:spPr>
        <p:txBody>
          <a:bodyPr/>
          <a:lstStyle/>
          <a:p>
            <a:pPr eaLnBrk="1" hangingPunct="1"/>
            <a:r>
              <a:rPr lang="el-GR" altLang="en-US" sz="2200"/>
              <a:t>Το 18ο αιώνα το πρόβλημα του πληθυσμιακού μεγέθους σχετίζεται με τους πλουτοπαραγωγικούς πόρους και τη δυνατότητα παραγωγής τροφίμων.</a:t>
            </a:r>
          </a:p>
          <a:p>
            <a:pPr eaLnBrk="1" hangingPunct="1"/>
            <a:r>
              <a:rPr lang="el-GR" altLang="en-US" sz="2200"/>
              <a:t>Κύριος εκφραστής της απαισιόδοξης άποψης για το πληθυσμό ήταν ο </a:t>
            </a:r>
            <a:r>
              <a:rPr lang="en-US" altLang="en-US" sz="2200"/>
              <a:t>Thomas R. Malthus (1766-1834).</a:t>
            </a:r>
            <a:r>
              <a:rPr lang="el-GR" altLang="en-US" sz="2200"/>
              <a:t> </a:t>
            </a:r>
            <a:endParaRPr lang="en-US" altLang="en-US" sz="2200"/>
          </a:p>
          <a:p>
            <a:pPr eaLnBrk="1" hangingPunct="1"/>
            <a:r>
              <a:rPr lang="el-GR" altLang="en-US" sz="2200"/>
              <a:t>Οι απόψεις του είχαν μεγάλη απήχηση στις πληθυσμιακές σπουδές και οδήγησαν στη γέννηση του κινήματος των Νεο-μαλθουσιανών το 19ο αιώνα.</a:t>
            </a:r>
          </a:p>
          <a:p>
            <a:pPr eaLnBrk="1" hangingPunct="1"/>
            <a:r>
              <a:rPr lang="el-GR" altLang="en-US" sz="2200"/>
              <a:t>Οι απόψεις των νεο-μαλθουσιανών υιοθετήθηκαν ως επίσημη πολιτική από πολλά σύγχρονα κράτη.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endSync delay="0"/>
                                  <p:childTnLst>
                                    <p:set>
                                      <p:cBhvr>
                                        <p:cTn id="6" dur="1" fill="hold">
                                          <p:endSync delay="0"/>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endSync delay="0"/>
                                  <p:childTnLst>
                                    <p:set>
                                      <p:cBhvr>
                                        <p:cTn id="10" dur="1" fill="hold">
                                          <p:endSync delay="0"/>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endSync delay="0"/>
                                  <p:childTnLst>
                                    <p:set>
                                      <p:cBhvr>
                                        <p:cTn id="14" dur="1" fill="hold">
                                          <p:endSync delay="0"/>
                                        </p:cTn>
                                        <p:tgtEl>
                                          <p:spTgt spid="307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endSync delay="0"/>
                                  <p:childTnLst>
                                    <p:set>
                                      <p:cBhvr>
                                        <p:cTn id="18" dur="1" fill="hold">
                                          <p:endSync delay="0"/>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5 - Θέση αριθμού διαφάνειας">
            <a:extLst>
              <a:ext uri="{FF2B5EF4-FFF2-40B4-BE49-F238E27FC236}">
                <a16:creationId xmlns:a16="http://schemas.microsoft.com/office/drawing/2014/main" id="{F933AEC9-C99B-2D98-73C8-18135876805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5CB4E7A0-28AA-471F-8987-1BAB5F71B895}" type="slidenum">
              <a:rPr lang="el-GR" altLang="en-US" sz="1400" smtClean="0"/>
              <a:pPr>
                <a:spcBef>
                  <a:spcPct val="0"/>
                </a:spcBef>
                <a:buClrTx/>
                <a:buSzTx/>
                <a:buFontTx/>
                <a:buNone/>
              </a:pPr>
              <a:t>5</a:t>
            </a:fld>
            <a:endParaRPr lang="el-GR" altLang="en-US" sz="1400"/>
          </a:p>
        </p:txBody>
      </p:sp>
      <p:sp>
        <p:nvSpPr>
          <p:cNvPr id="10243" name="Rectangle 2">
            <a:extLst>
              <a:ext uri="{FF2B5EF4-FFF2-40B4-BE49-F238E27FC236}">
                <a16:creationId xmlns:a16="http://schemas.microsoft.com/office/drawing/2014/main" id="{D9C19C4C-F97A-5997-4824-5422AF4C76E8}"/>
              </a:ext>
            </a:extLst>
          </p:cNvPr>
          <p:cNvSpPr>
            <a:spLocks noGrp="1" noChangeArrowheads="1"/>
          </p:cNvSpPr>
          <p:nvPr>
            <p:ph type="title"/>
          </p:nvPr>
        </p:nvSpPr>
        <p:spPr/>
        <p:txBody>
          <a:bodyPr/>
          <a:lstStyle/>
          <a:p>
            <a:pPr algn="ctr" eaLnBrk="1" hangingPunct="1"/>
            <a:r>
              <a:rPr lang="el-GR" altLang="en-US" sz="3600"/>
              <a:t>Πληθυσμιακές πολιτικές των αναπτυγμένων κρατών.</a:t>
            </a:r>
          </a:p>
        </p:txBody>
      </p:sp>
      <p:sp>
        <p:nvSpPr>
          <p:cNvPr id="9219" name="Rectangle 3">
            <a:extLst>
              <a:ext uri="{FF2B5EF4-FFF2-40B4-BE49-F238E27FC236}">
                <a16:creationId xmlns:a16="http://schemas.microsoft.com/office/drawing/2014/main" id="{326CCD5B-EEBD-5FCD-F323-FD2505493196}"/>
              </a:ext>
            </a:extLst>
          </p:cNvPr>
          <p:cNvSpPr>
            <a:spLocks noGrp="1" noChangeArrowheads="1"/>
          </p:cNvSpPr>
          <p:nvPr>
            <p:ph type="body" idx="1"/>
          </p:nvPr>
        </p:nvSpPr>
        <p:spPr>
          <a:xfrm>
            <a:off x="762000" y="2017713"/>
            <a:ext cx="8193088" cy="4306887"/>
          </a:xfrm>
        </p:spPr>
        <p:txBody>
          <a:bodyPr/>
          <a:lstStyle/>
          <a:p>
            <a:pPr eaLnBrk="1" hangingPunct="1"/>
            <a:r>
              <a:rPr lang="el-GR" altLang="en-US" sz="2200"/>
              <a:t>Οι πληθυσμιακές πολιτικές των αναπτυγμένων κρατών υπαγορεύονται από την πτώση της γονιμότητας και σε πολλές περιπτώσεις από την εισροή ξένων μεταναστών.</a:t>
            </a:r>
          </a:p>
          <a:p>
            <a:pPr eaLnBrk="1" hangingPunct="1"/>
            <a:r>
              <a:rPr lang="el-GR" altLang="en-US" sz="2200"/>
              <a:t>Οι χώρες της Δ. Ευρώπης ήταν οι πρώτες που εφάρμοσαν μια «γεννητιστική» πολιτική στη διάρκεια του Μεσοπολέμου.</a:t>
            </a:r>
          </a:p>
          <a:p>
            <a:pPr eaLnBrk="1" hangingPunct="1"/>
            <a:r>
              <a:rPr lang="el-GR" altLang="en-US" sz="2200"/>
              <a:t>Τα πρώτα μέτρα ήταν κατασταλτικά (απαγόρευση αμβλώσεων, απαγόρευση διάδοσης της αντισύλληψης).</a:t>
            </a:r>
          </a:p>
          <a:p>
            <a:pPr eaLnBrk="1" hangingPunct="1"/>
            <a:r>
              <a:rPr lang="el-GR" altLang="en-US" sz="2200"/>
              <a:t>Σταδιακά τα κατασταλτικά μέτρα ήρθησαν και αντικαταστάθηκαν με μέτρα που παρακινούν προς τη γέννηση παιδιών (παροχή οικογενειακών επιδομάτων, φορολογικές ελαφρύνσεις, οικογενειακές άδειες κ.α.)</a:t>
            </a:r>
          </a:p>
          <a:p>
            <a:pPr eaLnBrk="1" hangingPunct="1"/>
            <a:endParaRPr lang="el-GR" altLang="en-US" sz="2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FEFFF3C5-E32F-620C-ABB2-FEDE0E4555EF}"/>
              </a:ext>
            </a:extLst>
          </p:cNvPr>
          <p:cNvSpPr>
            <a:spLocks noGrp="1" noChangeArrowheads="1"/>
          </p:cNvSpPr>
          <p:nvPr>
            <p:ph type="title"/>
          </p:nvPr>
        </p:nvSpPr>
        <p:spPr/>
        <p:txBody>
          <a:bodyPr/>
          <a:lstStyle/>
          <a:p>
            <a:r>
              <a:rPr lang="el-GR" altLang="el-GR"/>
              <a:t>Ο μεσοπόλεμος και η ανάπτυξη της ευγονικής</a:t>
            </a:r>
          </a:p>
        </p:txBody>
      </p:sp>
      <p:sp>
        <p:nvSpPr>
          <p:cNvPr id="9219" name="Slide Number Placeholder 3">
            <a:extLst>
              <a:ext uri="{FF2B5EF4-FFF2-40B4-BE49-F238E27FC236}">
                <a16:creationId xmlns:a16="http://schemas.microsoft.com/office/drawing/2014/main" id="{03A7FFDF-AB8B-F56F-5CFE-E2DA9D4BD6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F0AEF1-D299-4462-8A4A-3B4E161C5813}" type="slidenum">
              <a:rPr lang="el-GR" altLang="en-US" smtClean="0">
                <a:latin typeface="Tahoma" panose="020B0604030504040204" pitchFamily="34" charset="0"/>
              </a:rPr>
              <a:pPr/>
              <a:t>6</a:t>
            </a:fld>
            <a:endParaRPr lang="el-GR" altLang="en-US">
              <a:latin typeface="Tahoma" panose="020B0604030504040204" pitchFamily="34" charset="0"/>
            </a:endParaRPr>
          </a:p>
        </p:txBody>
      </p:sp>
      <p:pic>
        <p:nvPicPr>
          <p:cNvPr id="9220" name="Picture 2" descr="https://upload.wikimedia.org/wikipedia/en/9/9f/Eugenics_supporters_hold_signs_on_Wall_Street.jpg">
            <a:extLst>
              <a:ext uri="{FF2B5EF4-FFF2-40B4-BE49-F238E27FC236}">
                <a16:creationId xmlns:a16="http://schemas.microsoft.com/office/drawing/2014/main" id="{9A81F8B9-A7FA-B0F0-6E83-5C4F1046B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916113"/>
            <a:ext cx="6697663"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14551E6-8EB3-A768-3F47-B8754907AA1D}"/>
              </a:ext>
            </a:extLst>
          </p:cNvPr>
          <p:cNvSpPr>
            <a:spLocks noGrp="1" noChangeArrowheads="1"/>
          </p:cNvSpPr>
          <p:nvPr>
            <p:ph type="title"/>
          </p:nvPr>
        </p:nvSpPr>
        <p:spPr/>
        <p:txBody>
          <a:bodyPr/>
          <a:lstStyle/>
          <a:p>
            <a:r>
              <a:rPr lang="el-GR" altLang="el-GR"/>
              <a:t>Ο μεσοπόλεμος και η ανάπτυξη της ευγονικής</a:t>
            </a:r>
          </a:p>
        </p:txBody>
      </p:sp>
      <p:sp>
        <p:nvSpPr>
          <p:cNvPr id="11267" name="Slide Number Placeholder 3">
            <a:extLst>
              <a:ext uri="{FF2B5EF4-FFF2-40B4-BE49-F238E27FC236}">
                <a16:creationId xmlns:a16="http://schemas.microsoft.com/office/drawing/2014/main" id="{2BCA97CB-8047-2322-097B-061D1ABC7E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35CDB8-52FF-4BF7-9BB2-9645C3AAC9B4}" type="slidenum">
              <a:rPr lang="el-GR" altLang="en-US" smtClean="0">
                <a:latin typeface="Tahoma" panose="020B0604030504040204" pitchFamily="34" charset="0"/>
              </a:rPr>
              <a:pPr/>
              <a:t>7</a:t>
            </a:fld>
            <a:endParaRPr lang="el-GR" altLang="en-US">
              <a:latin typeface="Tahoma" panose="020B0604030504040204" pitchFamily="34" charset="0"/>
            </a:endParaRPr>
          </a:p>
        </p:txBody>
      </p:sp>
      <p:pic>
        <p:nvPicPr>
          <p:cNvPr id="11268" name="Picture 4">
            <a:extLst>
              <a:ext uri="{FF2B5EF4-FFF2-40B4-BE49-F238E27FC236}">
                <a16:creationId xmlns:a16="http://schemas.microsoft.com/office/drawing/2014/main" id="{72AE0050-F071-9470-A38A-AFDA485594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133600"/>
            <a:ext cx="5400675"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107FB24-5532-C1AC-0424-6914FEA73A01}"/>
              </a:ext>
            </a:extLst>
          </p:cNvPr>
          <p:cNvSpPr>
            <a:spLocks noGrp="1" noChangeArrowheads="1"/>
          </p:cNvSpPr>
          <p:nvPr>
            <p:ph type="title"/>
          </p:nvPr>
        </p:nvSpPr>
        <p:spPr/>
        <p:txBody>
          <a:bodyPr/>
          <a:lstStyle/>
          <a:p>
            <a:r>
              <a:rPr lang="el-GR" altLang="el-GR"/>
              <a:t>Ο μεσοπόλεμος και η ανάπτυξη της ευγονικής</a:t>
            </a:r>
          </a:p>
        </p:txBody>
      </p:sp>
      <p:sp>
        <p:nvSpPr>
          <p:cNvPr id="13315" name="Slide Number Placeholder 3">
            <a:extLst>
              <a:ext uri="{FF2B5EF4-FFF2-40B4-BE49-F238E27FC236}">
                <a16:creationId xmlns:a16="http://schemas.microsoft.com/office/drawing/2014/main" id="{27635048-16CC-13D0-697E-91ADDDEC65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80BBDE-B721-4B6C-85E3-C97F3BA505AB}" type="slidenum">
              <a:rPr lang="el-GR" altLang="en-US" smtClean="0">
                <a:latin typeface="Tahoma" panose="020B0604030504040204" pitchFamily="34" charset="0"/>
              </a:rPr>
              <a:pPr/>
              <a:t>8</a:t>
            </a:fld>
            <a:endParaRPr lang="el-GR" altLang="en-US">
              <a:latin typeface="Tahoma" panose="020B0604030504040204" pitchFamily="34" charset="0"/>
            </a:endParaRPr>
          </a:p>
        </p:txBody>
      </p:sp>
      <p:pic>
        <p:nvPicPr>
          <p:cNvPr id="13316" name="Picture 2" descr="https://upload.wikimedia.org/wikipedia/en/e/e3/United_States_eugenics_advocacy_poster.jpg">
            <a:extLst>
              <a:ext uri="{FF2B5EF4-FFF2-40B4-BE49-F238E27FC236}">
                <a16:creationId xmlns:a16="http://schemas.microsoft.com/office/drawing/2014/main" id="{C384638E-773C-345F-E005-7D3ABF108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675" y="2060575"/>
            <a:ext cx="6538913"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04F557A-AD0E-44C5-A765-10B4D473170D}"/>
              </a:ext>
            </a:extLst>
          </p:cNvPr>
          <p:cNvSpPr>
            <a:spLocks noGrp="1" noChangeArrowheads="1"/>
          </p:cNvSpPr>
          <p:nvPr>
            <p:ph type="title"/>
          </p:nvPr>
        </p:nvSpPr>
        <p:spPr/>
        <p:txBody>
          <a:bodyPr/>
          <a:lstStyle/>
          <a:p>
            <a:r>
              <a:rPr lang="el-GR" altLang="el-GR"/>
              <a:t>Η ευγονική σήμερα</a:t>
            </a:r>
          </a:p>
        </p:txBody>
      </p:sp>
      <p:sp>
        <p:nvSpPr>
          <p:cNvPr id="15363" name="Slide Number Placeholder 3">
            <a:extLst>
              <a:ext uri="{FF2B5EF4-FFF2-40B4-BE49-F238E27FC236}">
                <a16:creationId xmlns:a16="http://schemas.microsoft.com/office/drawing/2014/main" id="{508AB65B-8758-A1E2-46FB-9C57738B5EA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25E62B27-603E-43C0-B806-3D9D48D46C77}" type="slidenum">
              <a:rPr lang="el-GR" altLang="en-US" sz="1400" smtClean="0">
                <a:latin typeface="Tahoma" panose="020B0604030504040204" pitchFamily="34" charset="0"/>
              </a:rPr>
              <a:pPr>
                <a:spcBef>
                  <a:spcPct val="0"/>
                </a:spcBef>
                <a:buClrTx/>
                <a:buSzTx/>
                <a:buFontTx/>
                <a:buNone/>
              </a:pPr>
              <a:t>9</a:t>
            </a:fld>
            <a:endParaRPr lang="el-GR" altLang="en-US" sz="1400">
              <a:latin typeface="Tahoma" panose="020B0604030504040204" pitchFamily="34" charset="0"/>
            </a:endParaRPr>
          </a:p>
        </p:txBody>
      </p:sp>
      <p:pic>
        <p:nvPicPr>
          <p:cNvPr id="15364" name="Picture 2" descr="Genetic engineering logo.png">
            <a:extLst>
              <a:ext uri="{FF2B5EF4-FFF2-40B4-BE49-F238E27FC236}">
                <a16:creationId xmlns:a16="http://schemas.microsoft.com/office/drawing/2014/main" id="{574DB180-F6BD-BEFE-E4AF-29B981E0E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2205038"/>
            <a:ext cx="4371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5427858-E598-656B-99B7-F94D47A4D176}"/>
              </a:ext>
            </a:extLst>
          </p:cNvPr>
          <p:cNvSpPr txBox="1"/>
          <p:nvPr/>
        </p:nvSpPr>
        <p:spPr>
          <a:xfrm>
            <a:off x="339725" y="2303463"/>
            <a:ext cx="4519613" cy="1908175"/>
          </a:xfrm>
          <a:prstGeom prst="rect">
            <a:avLst/>
          </a:prstGeom>
          <a:noFill/>
        </p:spPr>
        <p:txBody>
          <a:bodyPr>
            <a:spAutoFit/>
          </a:bodyPr>
          <a:lstStyle/>
          <a:p>
            <a:pPr marL="285750" indent="-285750">
              <a:buFont typeface="Wingdings" panose="05000000000000000000" pitchFamily="2" charset="2"/>
              <a:buChar char="Ø"/>
              <a:defRPr/>
            </a:pPr>
            <a:r>
              <a:rPr lang="el-GR" sz="2000" dirty="0"/>
              <a:t>Προγεννητικός έλεγχος</a:t>
            </a:r>
            <a:endParaRPr lang="en-US" sz="2000" dirty="0"/>
          </a:p>
          <a:p>
            <a:pPr marL="285750" indent="-285750">
              <a:buFont typeface="Wingdings" panose="05000000000000000000" pitchFamily="2" charset="2"/>
              <a:buChar char="Ø"/>
              <a:defRPr/>
            </a:pPr>
            <a:r>
              <a:rPr lang="el-GR" altLang="el-GR" sz="2000" dirty="0">
                <a:solidFill>
                  <a:srgbClr val="212121"/>
                </a:solidFill>
                <a:latin typeface="inherit"/>
              </a:rPr>
              <a:t>Προ-</a:t>
            </a:r>
            <a:r>
              <a:rPr lang="el-GR" altLang="el-GR" sz="2000" dirty="0" err="1">
                <a:solidFill>
                  <a:srgbClr val="212121"/>
                </a:solidFill>
                <a:latin typeface="inherit"/>
              </a:rPr>
              <a:t>εμφυτευτική</a:t>
            </a:r>
            <a:r>
              <a:rPr lang="el-GR" altLang="el-GR" sz="2000" dirty="0">
                <a:solidFill>
                  <a:srgbClr val="212121"/>
                </a:solidFill>
                <a:latin typeface="inherit"/>
              </a:rPr>
              <a:t> γενετική διάγνωση</a:t>
            </a:r>
            <a:r>
              <a:rPr lang="el-GR" altLang="el-GR" sz="2000" dirty="0"/>
              <a:t> </a:t>
            </a:r>
          </a:p>
          <a:p>
            <a:pPr marL="285750" indent="-285750">
              <a:buFont typeface="Wingdings" panose="05000000000000000000" pitchFamily="2" charset="2"/>
              <a:buChar char="Ø"/>
              <a:defRPr/>
            </a:pPr>
            <a:r>
              <a:rPr lang="el-GR" sz="2000" dirty="0"/>
              <a:t>Γενετική Μηχανική</a:t>
            </a:r>
          </a:p>
          <a:p>
            <a:pPr marL="285750" indent="-285750">
              <a:buFont typeface="Wingdings" panose="05000000000000000000" pitchFamily="2" charset="2"/>
              <a:buChar char="Ø"/>
              <a:defRPr/>
            </a:pPr>
            <a:r>
              <a:rPr lang="el-GR" sz="2000" dirty="0"/>
              <a:t>Γονιδιακή θεραπεία</a:t>
            </a:r>
          </a:p>
          <a:p>
            <a:pPr marL="285750" indent="-285750">
              <a:buFont typeface="Wingdings" panose="05000000000000000000" pitchFamily="2" charset="2"/>
              <a:buChar char="Ø"/>
              <a:defRPr/>
            </a:pPr>
            <a:r>
              <a:rPr lang="el-GR" sz="2000" dirty="0"/>
              <a:t>Κλωνοποίηση</a:t>
            </a:r>
          </a:p>
          <a:p>
            <a:pPr>
              <a:defRPr/>
            </a:pPr>
            <a:endParaRPr lang="el-GR" dirty="0"/>
          </a:p>
        </p:txBody>
      </p:sp>
      <p:sp>
        <p:nvSpPr>
          <p:cNvPr id="15366" name="Rectangle 3">
            <a:extLst>
              <a:ext uri="{FF2B5EF4-FFF2-40B4-BE49-F238E27FC236}">
                <a16:creationId xmlns:a16="http://schemas.microsoft.com/office/drawing/2014/main" id="{A617053E-7F84-F768-5508-EA45E8AE4857}"/>
              </a:ext>
            </a:extLst>
          </p:cNvPr>
          <p:cNvSpPr>
            <a:spLocks noChangeArrowheads="1"/>
          </p:cNvSpPr>
          <p:nvPr/>
        </p:nvSpPr>
        <p:spPr bwMode="auto">
          <a:xfrm>
            <a:off x="-200025" y="117475"/>
            <a:ext cx="0" cy="2762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el-GR" altLang="el-GR" sz="1800">
              <a:latin typeface="Tahoma" panose="020B0604030504040204" pitchFamily="34" charset="0"/>
            </a:endParaRPr>
          </a:p>
        </p:txBody>
      </p:sp>
    </p:spTree>
  </p:cSld>
  <p:clrMapOvr>
    <a:masterClrMapping/>
  </p:clrMapOvr>
</p:sld>
</file>

<file path=ppt/theme/theme1.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Axis</Template>
  <TotalTime>1484</TotalTime>
  <Words>2600</Words>
  <Application>Microsoft Office PowerPoint</Application>
  <PresentationFormat>On-screen Show (4:3)</PresentationFormat>
  <Paragraphs>168</Paragraphs>
  <Slides>35</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Google Sans</vt:lpstr>
      <vt:lpstr>inherit</vt:lpstr>
      <vt:lpstr>Open Sans</vt:lpstr>
      <vt:lpstr>Tahoma</vt:lpstr>
      <vt:lpstr>Times New Roman</vt:lpstr>
      <vt:lpstr>Tw Cen MT</vt:lpstr>
      <vt:lpstr>Verdana</vt:lpstr>
      <vt:lpstr>Wingdings</vt:lpstr>
      <vt:lpstr>Axis</vt:lpstr>
      <vt:lpstr>ΠΑΝΕΠΙΣΤΗΜΙΟ ΑΙΓΑΙΟΥ ΤΜΗΜΑ ΓΕΩΓΡΑΦΙΑΣ   ΑΝΘΡΩΠΟΓΕΩΓΡΑΦΙΑ ΤΟΥ ΑΝΑΠΤΥΣΣΟΜΕΝΟΥ ΚΟΣΜΟΥ</vt:lpstr>
      <vt:lpstr>Τι συνιστά πληθυσμιακή πολιτική;</vt:lpstr>
      <vt:lpstr>Οι απόψεις του παρελθόντος</vt:lpstr>
      <vt:lpstr>Οι απόψεις του παρελθόντος</vt:lpstr>
      <vt:lpstr>Πληθυσμιακές πολιτικές των αναπτυγμένων κρατών.</vt:lpstr>
      <vt:lpstr>Ο μεσοπόλεμος και η ανάπτυξη της ευγονικής</vt:lpstr>
      <vt:lpstr>Ο μεσοπόλεμος και η ανάπτυξη της ευγονικής</vt:lpstr>
      <vt:lpstr>Ο μεσοπόλεμος και η ανάπτυξη της ευγονικής</vt:lpstr>
      <vt:lpstr>Η ευγονική σήμερα</vt:lpstr>
      <vt:lpstr>Πληθυσμιακές πολιτικές των αναπτυσσόμενων κρατών.</vt:lpstr>
      <vt:lpstr>Το παράδειγμα της Κίνας</vt:lpstr>
      <vt:lpstr>Το παράδειγμα της Κίνας</vt:lpstr>
      <vt:lpstr>Αδροί δείκτες θνησιμότητας και γεννητικότητας στην Κίνα 1950-2014.</vt:lpstr>
      <vt:lpstr>Οι επιπτώσεις της πολιτικής του ενός παιδιού στη δομή του πληθυσμού.</vt:lpstr>
      <vt:lpstr>Αναλογία των φύλων κατά τη γέννηση στην Κίνα (αγόρια ανά 100 κορίτσια.</vt:lpstr>
      <vt:lpstr>Σταδιακή χαλάρωση και αναθεώρηση της πολιτικής του ενός παιδιού.</vt:lpstr>
      <vt:lpstr>Το παράδειγμα της Κίνας</vt:lpstr>
      <vt:lpstr>Το παράδειγμα της Ινδίας.</vt:lpstr>
      <vt:lpstr>Το παράδειγμα της Ινδίας.</vt:lpstr>
      <vt:lpstr>Το παράδειγμα της Ινδίας.</vt:lpstr>
      <vt:lpstr>Οι αναγκαστικές στειρώσεις στην Ινδία.</vt:lpstr>
      <vt:lpstr>Ό νέος προσανατολισμός του National Family Planning programme στην Ινδία.</vt:lpstr>
      <vt:lpstr>Ό νέος προσανατολισμός του National Family Planning programme στην Ινδία.</vt:lpstr>
      <vt:lpstr>Οι προοπτικές του παγκόσμιου πληθυσμού.</vt:lpstr>
      <vt:lpstr>Μέσος ετήσιος ρυθμός αύξησης του πληθυσμού ανά χώρα, 1970-75.</vt:lpstr>
      <vt:lpstr>Μέσος ετήσιος ρυθμός αύξησης του πληθυσμού ανά χώρα, 2015-20.</vt:lpstr>
      <vt:lpstr>Δείκτης Ολικής Γονιμότητας (TFR) ανά χώρα:1965-1970 </vt:lpstr>
      <vt:lpstr>Δείκτης Ολικής Γονιμότητας (TFR) ανά χώρα:2015-2020 </vt:lpstr>
      <vt:lpstr>Δείκτης Ολικής Γονιμότητας (TFR) ανά χώρα:2045-50</vt:lpstr>
      <vt:lpstr>PowerPoint Presentation</vt:lpstr>
      <vt:lpstr>Η εξέλιξη του πληθυσμού της γης κατά επίπεδο ανάπτυξης.</vt:lpstr>
      <vt:lpstr>PowerPoint Presentation</vt:lpstr>
      <vt:lpstr>PowerPoint Presentation</vt:lpstr>
      <vt:lpstr>PowerPoint Presentation</vt:lpstr>
      <vt:lpstr>PowerPoint Presentation</vt:lpstr>
    </vt:vector>
  </TitlesOfParts>
  <Company>University of the Aegean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ΠΑΝΕΠΙΣΗΜΙΟ ΑΙΓΑΙΟΥ ΤΜΗΜΑ ΓΕΩΓΡΑΦΙΑΣ   ΑΝΘΡΩΠΟΓΕΩΓΡΑΦΙΑ ΤΟΥ ΑΝΑΠΤΥΣΣΟΜΕΝΟΥ ΚΟΣΜΟΥ</dc:title>
  <dc:creator>Βασίλειος Γαβαλάς</dc:creator>
  <cp:lastModifiedBy>Vasilis Gavalas</cp:lastModifiedBy>
  <cp:revision>54</cp:revision>
  <dcterms:created xsi:type="dcterms:W3CDTF">2011-05-22T15:20:50Z</dcterms:created>
  <dcterms:modified xsi:type="dcterms:W3CDTF">2024-05-24T14:40:28Z</dcterms:modified>
</cp:coreProperties>
</file>