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sldIdLst>
    <p:sldId id="260" r:id="rId3"/>
    <p:sldId id="340" r:id="rId4"/>
    <p:sldId id="344" r:id="rId5"/>
    <p:sldId id="347" r:id="rId6"/>
    <p:sldId id="349" r:id="rId7"/>
    <p:sldId id="351" r:id="rId8"/>
    <p:sldId id="353" r:id="rId9"/>
    <p:sldId id="259" r:id="rId10"/>
    <p:sldId id="342" r:id="rId11"/>
    <p:sldId id="356" r:id="rId12"/>
    <p:sldId id="357" r:id="rId13"/>
    <p:sldId id="358" r:id="rId14"/>
    <p:sldId id="360" r:id="rId15"/>
    <p:sldId id="361" r:id="rId16"/>
    <p:sldId id="362" r:id="rId17"/>
    <p:sldId id="363" r:id="rId18"/>
    <p:sldId id="343" r:id="rId19"/>
    <p:sldId id="355"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113BB-EC82-4A1E-A6C6-1C6E5AE55D16}" v="2" dt="2022-04-13T12:04:46.34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4" autoAdjust="0"/>
    <p:restoredTop sz="94660"/>
  </p:normalViewPr>
  <p:slideViewPr>
    <p:cSldViewPr snapToGrid="0">
      <p:cViewPr varScale="1">
        <p:scale>
          <a:sx n="96" d="100"/>
          <a:sy n="96" d="100"/>
        </p:scale>
        <p:origin x="6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rzis Konstantinos" userId="c13a771b-8d11-4978-97a9-eb6bfb50e365" providerId="ADAL" clId="{1AB113BB-EC82-4A1E-A6C6-1C6E5AE55D16}"/>
    <pc:docChg chg="undo custSel addSld delSld modSld sldOrd">
      <pc:chgData name="Gourzis Konstantinos" userId="c13a771b-8d11-4978-97a9-eb6bfb50e365" providerId="ADAL" clId="{1AB113BB-EC82-4A1E-A6C6-1C6E5AE55D16}" dt="2022-05-05T10:40:12.926" v="6160" actId="47"/>
      <pc:docMkLst>
        <pc:docMk/>
      </pc:docMkLst>
      <pc:sldChg chg="del">
        <pc:chgData name="Gourzis Konstantinos" userId="c13a771b-8d11-4978-97a9-eb6bfb50e365" providerId="ADAL" clId="{1AB113BB-EC82-4A1E-A6C6-1C6E5AE55D16}" dt="2022-04-13T12:04:25.828" v="2" actId="47"/>
        <pc:sldMkLst>
          <pc:docMk/>
          <pc:sldMk cId="2017030948" sldId="257"/>
        </pc:sldMkLst>
      </pc:sldChg>
      <pc:sldChg chg="del">
        <pc:chgData name="Gourzis Konstantinos" userId="c13a771b-8d11-4978-97a9-eb6bfb50e365" providerId="ADAL" clId="{1AB113BB-EC82-4A1E-A6C6-1C6E5AE55D16}" dt="2022-04-13T12:04:25.828" v="2" actId="47"/>
        <pc:sldMkLst>
          <pc:docMk/>
          <pc:sldMk cId="589624928" sldId="258"/>
        </pc:sldMkLst>
      </pc:sldChg>
      <pc:sldChg chg="addSp delSp add del setBg delDesignElem">
        <pc:chgData name="Gourzis Konstantinos" userId="c13a771b-8d11-4978-97a9-eb6bfb50e365" providerId="ADAL" clId="{1AB113BB-EC82-4A1E-A6C6-1C6E5AE55D16}" dt="2022-04-13T12:04:46.338" v="48"/>
        <pc:sldMkLst>
          <pc:docMk/>
          <pc:sldMk cId="85182027" sldId="259"/>
        </pc:sldMkLst>
        <pc:spChg chg="add del">
          <ac:chgData name="Gourzis Konstantinos" userId="c13a771b-8d11-4978-97a9-eb6bfb50e365" providerId="ADAL" clId="{1AB113BB-EC82-4A1E-A6C6-1C6E5AE55D16}" dt="2022-04-13T12:04:46.338" v="48"/>
          <ac:spMkLst>
            <pc:docMk/>
            <pc:sldMk cId="85182027" sldId="259"/>
            <ac:spMk id="10" creationId="{DD38EE57-B708-47C9-A4A4-E25F09FAB029}"/>
          </ac:spMkLst>
        </pc:spChg>
        <pc:grpChg chg="add del">
          <ac:chgData name="Gourzis Konstantinos" userId="c13a771b-8d11-4978-97a9-eb6bfb50e365" providerId="ADAL" clId="{1AB113BB-EC82-4A1E-A6C6-1C6E5AE55D16}" dt="2022-04-13T12:04:46.338" v="48"/>
          <ac:grpSpMkLst>
            <pc:docMk/>
            <pc:sldMk cId="85182027" sldId="259"/>
            <ac:grpSpMk id="11" creationId="{57A28182-58A5-4DBB-8F64-BD944BCA8154}"/>
          </ac:grpSpMkLst>
        </pc:grpChg>
      </pc:sldChg>
      <pc:sldChg chg="modSp add del mod ord">
        <pc:chgData name="Gourzis Konstantinos" userId="c13a771b-8d11-4978-97a9-eb6bfb50e365" providerId="ADAL" clId="{1AB113BB-EC82-4A1E-A6C6-1C6E5AE55D16}" dt="2022-05-04T13:54:42.207" v="394" actId="20577"/>
        <pc:sldMkLst>
          <pc:docMk/>
          <pc:sldMk cId="475909164" sldId="259"/>
        </pc:sldMkLst>
        <pc:spChg chg="mod">
          <ac:chgData name="Gourzis Konstantinos" userId="c13a771b-8d11-4978-97a9-eb6bfb50e365" providerId="ADAL" clId="{1AB113BB-EC82-4A1E-A6C6-1C6E5AE55D16}" dt="2022-05-04T13:54:42.207" v="394" actId="20577"/>
          <ac:spMkLst>
            <pc:docMk/>
            <pc:sldMk cId="475909164" sldId="259"/>
            <ac:spMk id="2" creationId="{1A32643B-541A-4B8E-8901-3CF8D06C4B77}"/>
          </ac:spMkLst>
        </pc:spChg>
      </pc:sldChg>
      <pc:sldChg chg="modSp mod">
        <pc:chgData name="Gourzis Konstantinos" userId="c13a771b-8d11-4978-97a9-eb6bfb50e365" providerId="ADAL" clId="{1AB113BB-EC82-4A1E-A6C6-1C6E5AE55D16}" dt="2022-04-15T13:22:05.697" v="299" actId="20577"/>
        <pc:sldMkLst>
          <pc:docMk/>
          <pc:sldMk cId="3351863560" sldId="260"/>
        </pc:sldMkLst>
        <pc:spChg chg="mod">
          <ac:chgData name="Gourzis Konstantinos" userId="c13a771b-8d11-4978-97a9-eb6bfb50e365" providerId="ADAL" clId="{1AB113BB-EC82-4A1E-A6C6-1C6E5AE55D16}" dt="2022-04-15T13:22:05.697" v="299" actId="20577"/>
          <ac:spMkLst>
            <pc:docMk/>
            <pc:sldMk cId="3351863560" sldId="260"/>
            <ac:spMk id="6" creationId="{104BE961-BBEB-4E07-B825-D90917E7B38F}"/>
          </ac:spMkLst>
        </pc:spChg>
      </pc:sldChg>
      <pc:sldChg chg="add del ord">
        <pc:chgData name="Gourzis Konstantinos" userId="c13a771b-8d11-4978-97a9-eb6bfb50e365" providerId="ADAL" clId="{1AB113BB-EC82-4A1E-A6C6-1C6E5AE55D16}" dt="2022-05-04T14:52:01.729" v="1514"/>
        <pc:sldMkLst>
          <pc:docMk/>
          <pc:sldMk cId="1961000069" sldId="268"/>
        </pc:sldMkLst>
      </pc:sldChg>
      <pc:sldChg chg="addSp delSp add del setBg delDesignElem">
        <pc:chgData name="Gourzis Konstantinos" userId="c13a771b-8d11-4978-97a9-eb6bfb50e365" providerId="ADAL" clId="{1AB113BB-EC82-4A1E-A6C6-1C6E5AE55D16}" dt="2022-04-13T12:04:46.338" v="48"/>
        <pc:sldMkLst>
          <pc:docMk/>
          <pc:sldMk cId="2497812311" sldId="268"/>
        </pc:sldMkLst>
        <pc:spChg chg="add del">
          <ac:chgData name="Gourzis Konstantinos" userId="c13a771b-8d11-4978-97a9-eb6bfb50e365" providerId="ADAL" clId="{1AB113BB-EC82-4A1E-A6C6-1C6E5AE55D16}" dt="2022-04-13T12:04:46.338" v="48"/>
          <ac:spMkLst>
            <pc:docMk/>
            <pc:sldMk cId="2497812311" sldId="268"/>
            <ac:spMk id="11" creationId="{B5FA7C47-B7C1-4D2E-AB49-ED23BA34BA83}"/>
          </ac:spMkLst>
        </pc:spChg>
        <pc:spChg chg="add del">
          <ac:chgData name="Gourzis Konstantinos" userId="c13a771b-8d11-4978-97a9-eb6bfb50e365" providerId="ADAL" clId="{1AB113BB-EC82-4A1E-A6C6-1C6E5AE55D16}" dt="2022-04-13T12:04:46.338" v="48"/>
          <ac:spMkLst>
            <pc:docMk/>
            <pc:sldMk cId="2497812311" sldId="268"/>
            <ac:spMk id="13" creationId="{596EE156-ABF1-4329-A6BA-03B4254E0877}"/>
          </ac:spMkLst>
        </pc:spChg>
        <pc:spChg chg="add del">
          <ac:chgData name="Gourzis Konstantinos" userId="c13a771b-8d11-4978-97a9-eb6bfb50e365" providerId="ADAL" clId="{1AB113BB-EC82-4A1E-A6C6-1C6E5AE55D16}" dt="2022-04-13T12:04:46.338" v="48"/>
          <ac:spMkLst>
            <pc:docMk/>
            <pc:sldMk cId="2497812311" sldId="268"/>
            <ac:spMk id="15" creationId="{19B9933F-AAB3-444A-8BB5-9CA194A8BC63}"/>
          </ac:spMkLst>
        </pc:spChg>
        <pc:spChg chg="add del">
          <ac:chgData name="Gourzis Konstantinos" userId="c13a771b-8d11-4978-97a9-eb6bfb50e365" providerId="ADAL" clId="{1AB113BB-EC82-4A1E-A6C6-1C6E5AE55D16}" dt="2022-04-13T12:04:46.338" v="48"/>
          <ac:spMkLst>
            <pc:docMk/>
            <pc:sldMk cId="2497812311" sldId="268"/>
            <ac:spMk id="17" creationId="{7D20183A-0B1D-4A1F-89B1-ADBEDBC6E54E}"/>
          </ac:spMkLst>
        </pc:spChg>
        <pc:spChg chg="add del">
          <ac:chgData name="Gourzis Konstantinos" userId="c13a771b-8d11-4978-97a9-eb6bfb50e365" providerId="ADAL" clId="{1AB113BB-EC82-4A1E-A6C6-1C6E5AE55D16}" dt="2022-04-13T12:04:46.338" v="48"/>
          <ac:spMkLst>
            <pc:docMk/>
            <pc:sldMk cId="2497812311" sldId="268"/>
            <ac:spMk id="19" creationId="{131031D3-26CD-4214-A9A4-5857EFA15A0C}"/>
          </ac:spMkLst>
        </pc:spChg>
      </pc:sldChg>
      <pc:sldChg chg="del">
        <pc:chgData name="Gourzis Konstantinos" userId="c13a771b-8d11-4978-97a9-eb6bfb50e365" providerId="ADAL" clId="{1AB113BB-EC82-4A1E-A6C6-1C6E5AE55D16}" dt="2022-04-13T12:04:25.828" v="2" actId="47"/>
        <pc:sldMkLst>
          <pc:docMk/>
          <pc:sldMk cId="286201823" sldId="270"/>
        </pc:sldMkLst>
      </pc:sldChg>
      <pc:sldChg chg="del">
        <pc:chgData name="Gourzis Konstantinos" userId="c13a771b-8d11-4978-97a9-eb6bfb50e365" providerId="ADAL" clId="{1AB113BB-EC82-4A1E-A6C6-1C6E5AE55D16}" dt="2022-04-13T12:04:25.828" v="2" actId="47"/>
        <pc:sldMkLst>
          <pc:docMk/>
          <pc:sldMk cId="3397678825" sldId="271"/>
        </pc:sldMkLst>
      </pc:sldChg>
      <pc:sldChg chg="del">
        <pc:chgData name="Gourzis Konstantinos" userId="c13a771b-8d11-4978-97a9-eb6bfb50e365" providerId="ADAL" clId="{1AB113BB-EC82-4A1E-A6C6-1C6E5AE55D16}" dt="2022-04-13T12:04:25.828" v="2" actId="47"/>
        <pc:sldMkLst>
          <pc:docMk/>
          <pc:sldMk cId="3786656415" sldId="276"/>
        </pc:sldMkLst>
      </pc:sldChg>
      <pc:sldChg chg="del">
        <pc:chgData name="Gourzis Konstantinos" userId="c13a771b-8d11-4978-97a9-eb6bfb50e365" providerId="ADAL" clId="{1AB113BB-EC82-4A1E-A6C6-1C6E5AE55D16}" dt="2022-04-13T12:04:25.828" v="2" actId="47"/>
        <pc:sldMkLst>
          <pc:docMk/>
          <pc:sldMk cId="3775264266" sldId="277"/>
        </pc:sldMkLst>
      </pc:sldChg>
      <pc:sldChg chg="modSp mod">
        <pc:chgData name="Gourzis Konstantinos" userId="c13a771b-8d11-4978-97a9-eb6bfb50e365" providerId="ADAL" clId="{1AB113BB-EC82-4A1E-A6C6-1C6E5AE55D16}" dt="2022-05-04T13:54:28.814" v="354" actId="20577"/>
        <pc:sldMkLst>
          <pc:docMk/>
          <pc:sldMk cId="2159461365" sldId="340"/>
        </pc:sldMkLst>
        <pc:spChg chg="mod">
          <ac:chgData name="Gourzis Konstantinos" userId="c13a771b-8d11-4978-97a9-eb6bfb50e365" providerId="ADAL" clId="{1AB113BB-EC82-4A1E-A6C6-1C6E5AE55D16}" dt="2022-05-04T13:54:28.814" v="354" actId="20577"/>
          <ac:spMkLst>
            <pc:docMk/>
            <pc:sldMk cId="2159461365" sldId="340"/>
            <ac:spMk id="3" creationId="{147CAC02-AE8D-48E9-A295-06756CC14E96}"/>
          </ac:spMkLst>
        </pc:spChg>
      </pc:sldChg>
      <pc:sldChg chg="del">
        <pc:chgData name="Gourzis Konstantinos" userId="c13a771b-8d11-4978-97a9-eb6bfb50e365" providerId="ADAL" clId="{1AB113BB-EC82-4A1E-A6C6-1C6E5AE55D16}" dt="2022-04-13T12:04:25.828" v="2" actId="47"/>
        <pc:sldMkLst>
          <pc:docMk/>
          <pc:sldMk cId="215191469" sldId="341"/>
        </pc:sldMkLst>
      </pc:sldChg>
      <pc:sldChg chg="addSp delSp add del setBg delDesignElem">
        <pc:chgData name="Gourzis Konstantinos" userId="c13a771b-8d11-4978-97a9-eb6bfb50e365" providerId="ADAL" clId="{1AB113BB-EC82-4A1E-A6C6-1C6E5AE55D16}" dt="2022-04-13T12:04:46.338" v="48"/>
        <pc:sldMkLst>
          <pc:docMk/>
          <pc:sldMk cId="444644498" sldId="342"/>
        </pc:sldMkLst>
        <pc:spChg chg="add del">
          <ac:chgData name="Gourzis Konstantinos" userId="c13a771b-8d11-4978-97a9-eb6bfb50e365" providerId="ADAL" clId="{1AB113BB-EC82-4A1E-A6C6-1C6E5AE55D16}" dt="2022-04-13T12:04:46.338" v="48"/>
          <ac:spMkLst>
            <pc:docMk/>
            <pc:sldMk cId="444644498" sldId="342"/>
            <ac:spMk id="5" creationId="{76EFD3D9-44F0-4267-BCC1-1613E79D8274}"/>
          </ac:spMkLst>
        </pc:spChg>
        <pc:spChg chg="add del">
          <ac:chgData name="Gourzis Konstantinos" userId="c13a771b-8d11-4978-97a9-eb6bfb50e365" providerId="ADAL" clId="{1AB113BB-EC82-4A1E-A6C6-1C6E5AE55D16}" dt="2022-04-13T12:04:46.338" v="48"/>
          <ac:spMkLst>
            <pc:docMk/>
            <pc:sldMk cId="444644498" sldId="342"/>
            <ac:spMk id="6" creationId="{A779A851-95D6-41AF-937A-B0E4B7F6FA8D}"/>
          </ac:spMkLst>
        </pc:spChg>
        <pc:spChg chg="add del">
          <ac:chgData name="Gourzis Konstantinos" userId="c13a771b-8d11-4978-97a9-eb6bfb50e365" providerId="ADAL" clId="{1AB113BB-EC82-4A1E-A6C6-1C6E5AE55D16}" dt="2022-04-13T12:04:46.338" v="48"/>
          <ac:spMkLst>
            <pc:docMk/>
            <pc:sldMk cId="444644498" sldId="342"/>
            <ac:spMk id="7" creationId="{953FB2E7-B6CB-429C-81EB-D9516D6D5C8D}"/>
          </ac:spMkLst>
        </pc:spChg>
        <pc:spChg chg="add del">
          <ac:chgData name="Gourzis Konstantinos" userId="c13a771b-8d11-4978-97a9-eb6bfb50e365" providerId="ADAL" clId="{1AB113BB-EC82-4A1E-A6C6-1C6E5AE55D16}" dt="2022-04-13T12:04:46.338" v="48"/>
          <ac:spMkLst>
            <pc:docMk/>
            <pc:sldMk cId="444644498" sldId="342"/>
            <ac:spMk id="9" creationId="{2EC40DB1-B719-4A13-9A4D-0966B4B27866}"/>
          </ac:spMkLst>
        </pc:spChg>
        <pc:spChg chg="add del">
          <ac:chgData name="Gourzis Konstantinos" userId="c13a771b-8d11-4978-97a9-eb6bfb50e365" providerId="ADAL" clId="{1AB113BB-EC82-4A1E-A6C6-1C6E5AE55D16}" dt="2022-04-13T12:04:46.338" v="48"/>
          <ac:spMkLst>
            <pc:docMk/>
            <pc:sldMk cId="444644498" sldId="342"/>
            <ac:spMk id="11" creationId="{82211336-CFF3-412D-868A-6679C1004C45}"/>
          </ac:spMkLst>
        </pc:spChg>
      </pc:sldChg>
      <pc:sldChg chg="add del ord">
        <pc:chgData name="Gourzis Konstantinos" userId="c13a771b-8d11-4978-97a9-eb6bfb50e365" providerId="ADAL" clId="{1AB113BB-EC82-4A1E-A6C6-1C6E5AE55D16}" dt="2022-04-13T12:04:48.992" v="51"/>
        <pc:sldMkLst>
          <pc:docMk/>
          <pc:sldMk cId="1272689834" sldId="342"/>
        </pc:sldMkLst>
      </pc:sldChg>
      <pc:sldChg chg="addSp delSp add del setBg delDesignElem">
        <pc:chgData name="Gourzis Konstantinos" userId="c13a771b-8d11-4978-97a9-eb6bfb50e365" providerId="ADAL" clId="{1AB113BB-EC82-4A1E-A6C6-1C6E5AE55D16}" dt="2022-04-13T12:04:46.338" v="48"/>
        <pc:sldMkLst>
          <pc:docMk/>
          <pc:sldMk cId="560969387" sldId="343"/>
        </pc:sldMkLst>
        <pc:spChg chg="add del">
          <ac:chgData name="Gourzis Konstantinos" userId="c13a771b-8d11-4978-97a9-eb6bfb50e365" providerId="ADAL" clId="{1AB113BB-EC82-4A1E-A6C6-1C6E5AE55D16}" dt="2022-04-13T12:04:46.338" v="48"/>
          <ac:spMkLst>
            <pc:docMk/>
            <pc:sldMk cId="560969387" sldId="343"/>
            <ac:spMk id="8" creationId="{1B15ED52-F352-441B-82BF-E0EA34836D08}"/>
          </ac:spMkLst>
        </pc:spChg>
        <pc:spChg chg="add del">
          <ac:chgData name="Gourzis Konstantinos" userId="c13a771b-8d11-4978-97a9-eb6bfb50e365" providerId="ADAL" clId="{1AB113BB-EC82-4A1E-A6C6-1C6E5AE55D16}" dt="2022-04-13T12:04:46.338" v="48"/>
          <ac:spMkLst>
            <pc:docMk/>
            <pc:sldMk cId="560969387" sldId="343"/>
            <ac:spMk id="10" creationId="{3B2E3793-BFE6-45A2-9B7B-E18844431C99}"/>
          </ac:spMkLst>
        </pc:spChg>
        <pc:spChg chg="add del">
          <ac:chgData name="Gourzis Konstantinos" userId="c13a771b-8d11-4978-97a9-eb6bfb50e365" providerId="ADAL" clId="{1AB113BB-EC82-4A1E-A6C6-1C6E5AE55D16}" dt="2022-04-13T12:04:46.338" v="48"/>
          <ac:spMkLst>
            <pc:docMk/>
            <pc:sldMk cId="560969387" sldId="343"/>
            <ac:spMk id="12" creationId="{BC4C4868-CB8F-4AF9-9CDB-8108F2C19B67}"/>
          </ac:spMkLst>
        </pc:spChg>
        <pc:spChg chg="add del">
          <ac:chgData name="Gourzis Konstantinos" userId="c13a771b-8d11-4978-97a9-eb6bfb50e365" providerId="ADAL" clId="{1AB113BB-EC82-4A1E-A6C6-1C6E5AE55D16}" dt="2022-04-13T12:04:46.338" v="48"/>
          <ac:spMkLst>
            <pc:docMk/>
            <pc:sldMk cId="560969387" sldId="343"/>
            <ac:spMk id="14" creationId="{375E0459-6403-40CD-989D-56A4407CA12E}"/>
          </ac:spMkLst>
        </pc:spChg>
        <pc:spChg chg="add del">
          <ac:chgData name="Gourzis Konstantinos" userId="c13a771b-8d11-4978-97a9-eb6bfb50e365" providerId="ADAL" clId="{1AB113BB-EC82-4A1E-A6C6-1C6E5AE55D16}" dt="2022-04-13T12:04:46.338" v="48"/>
          <ac:spMkLst>
            <pc:docMk/>
            <pc:sldMk cId="560969387" sldId="343"/>
            <ac:spMk id="16" creationId="{53E5B1A8-3AC9-4BD1-9BBC-78CA94F2D1BA}"/>
          </ac:spMkLst>
        </pc:spChg>
      </pc:sldChg>
      <pc:sldChg chg="modSp add del mod ord">
        <pc:chgData name="Gourzis Konstantinos" userId="c13a771b-8d11-4978-97a9-eb6bfb50e365" providerId="ADAL" clId="{1AB113BB-EC82-4A1E-A6C6-1C6E5AE55D16}" dt="2022-05-04T14:02:51.603" v="1261" actId="20577"/>
        <pc:sldMkLst>
          <pc:docMk/>
          <pc:sldMk cId="2050855636" sldId="343"/>
        </pc:sldMkLst>
        <pc:spChg chg="mod">
          <ac:chgData name="Gourzis Konstantinos" userId="c13a771b-8d11-4978-97a9-eb6bfb50e365" providerId="ADAL" clId="{1AB113BB-EC82-4A1E-A6C6-1C6E5AE55D16}" dt="2022-05-04T13:57:23.537" v="735" actId="6549"/>
          <ac:spMkLst>
            <pc:docMk/>
            <pc:sldMk cId="2050855636" sldId="343"/>
            <ac:spMk id="2" creationId="{7FC2DBD8-8779-49E1-8D83-17EC5E5F1E73}"/>
          </ac:spMkLst>
        </pc:spChg>
        <pc:spChg chg="mod">
          <ac:chgData name="Gourzis Konstantinos" userId="c13a771b-8d11-4978-97a9-eb6bfb50e365" providerId="ADAL" clId="{1AB113BB-EC82-4A1E-A6C6-1C6E5AE55D16}" dt="2022-05-04T14:02:51.603" v="1261" actId="20577"/>
          <ac:spMkLst>
            <pc:docMk/>
            <pc:sldMk cId="2050855636" sldId="343"/>
            <ac:spMk id="3" creationId="{A11A876D-5D1E-4956-96B1-B5717EDE1E1E}"/>
          </ac:spMkLst>
        </pc:spChg>
      </pc:sldChg>
      <pc:sldChg chg="modSp mod">
        <pc:chgData name="Gourzis Konstantinos" userId="c13a771b-8d11-4978-97a9-eb6bfb50e365" providerId="ADAL" clId="{1AB113BB-EC82-4A1E-A6C6-1C6E5AE55D16}" dt="2022-04-14T15:19:53.637" v="80" actId="6549"/>
        <pc:sldMkLst>
          <pc:docMk/>
          <pc:sldMk cId="3020030688" sldId="347"/>
        </pc:sldMkLst>
        <pc:spChg chg="mod">
          <ac:chgData name="Gourzis Konstantinos" userId="c13a771b-8d11-4978-97a9-eb6bfb50e365" providerId="ADAL" clId="{1AB113BB-EC82-4A1E-A6C6-1C6E5AE55D16}" dt="2022-04-14T15:19:53.637" v="80" actId="6549"/>
          <ac:spMkLst>
            <pc:docMk/>
            <pc:sldMk cId="3020030688" sldId="347"/>
            <ac:spMk id="11" creationId="{21BA6F19-62EA-4049-84AC-EA9A122806AD}"/>
          </ac:spMkLst>
        </pc:spChg>
      </pc:sldChg>
      <pc:sldChg chg="modSp mod">
        <pc:chgData name="Gourzis Konstantinos" userId="c13a771b-8d11-4978-97a9-eb6bfb50e365" providerId="ADAL" clId="{1AB113BB-EC82-4A1E-A6C6-1C6E5AE55D16}" dt="2022-04-14T15:21:57.799" v="298" actId="20577"/>
        <pc:sldMkLst>
          <pc:docMk/>
          <pc:sldMk cId="3634374851" sldId="349"/>
        </pc:sldMkLst>
        <pc:spChg chg="mod">
          <ac:chgData name="Gourzis Konstantinos" userId="c13a771b-8d11-4978-97a9-eb6bfb50e365" providerId="ADAL" clId="{1AB113BB-EC82-4A1E-A6C6-1C6E5AE55D16}" dt="2022-04-14T15:21:57.799" v="298" actId="20577"/>
          <ac:spMkLst>
            <pc:docMk/>
            <pc:sldMk cId="3634374851" sldId="349"/>
            <ac:spMk id="14" creationId="{CB429922-8747-4577-84E6-00EDA6A8F2A2}"/>
          </ac:spMkLst>
        </pc:spChg>
      </pc:sldChg>
      <pc:sldChg chg="modSp new del mod">
        <pc:chgData name="Gourzis Konstantinos" userId="c13a771b-8d11-4978-97a9-eb6bfb50e365" providerId="ADAL" clId="{1AB113BB-EC82-4A1E-A6C6-1C6E5AE55D16}" dt="2022-05-04T14:51:40.228" v="1482" actId="47"/>
        <pc:sldMkLst>
          <pc:docMk/>
          <pc:sldMk cId="2642156802" sldId="354"/>
        </pc:sldMkLst>
        <pc:spChg chg="mod">
          <ac:chgData name="Gourzis Konstantinos" userId="c13a771b-8d11-4978-97a9-eb6bfb50e365" providerId="ADAL" clId="{1AB113BB-EC82-4A1E-A6C6-1C6E5AE55D16}" dt="2022-05-04T13:57:27.743" v="737" actId="27636"/>
          <ac:spMkLst>
            <pc:docMk/>
            <pc:sldMk cId="2642156802" sldId="354"/>
            <ac:spMk id="3" creationId="{0427661D-C550-68C4-DE47-EB6DBD603843}"/>
          </ac:spMkLst>
        </pc:spChg>
      </pc:sldChg>
      <pc:sldChg chg="modSp mod">
        <pc:chgData name="Gourzis Konstantinos" userId="c13a771b-8d11-4978-97a9-eb6bfb50e365" providerId="ADAL" clId="{1AB113BB-EC82-4A1E-A6C6-1C6E5AE55D16}" dt="2022-05-04T14:35:10.253" v="1481" actId="20577"/>
        <pc:sldMkLst>
          <pc:docMk/>
          <pc:sldMk cId="2802962105" sldId="355"/>
        </pc:sldMkLst>
        <pc:spChg chg="mod">
          <ac:chgData name="Gourzis Konstantinos" userId="c13a771b-8d11-4978-97a9-eb6bfb50e365" providerId="ADAL" clId="{1AB113BB-EC82-4A1E-A6C6-1C6E5AE55D16}" dt="2022-05-04T13:57:36.623" v="752" actId="20577"/>
          <ac:spMkLst>
            <pc:docMk/>
            <pc:sldMk cId="2802962105" sldId="355"/>
            <ac:spMk id="2" creationId="{7FC2DBD8-8779-49E1-8D83-17EC5E5F1E73}"/>
          </ac:spMkLst>
        </pc:spChg>
        <pc:spChg chg="mod">
          <ac:chgData name="Gourzis Konstantinos" userId="c13a771b-8d11-4978-97a9-eb6bfb50e365" providerId="ADAL" clId="{1AB113BB-EC82-4A1E-A6C6-1C6E5AE55D16}" dt="2022-05-04T14:35:10.253" v="1481" actId="20577"/>
          <ac:spMkLst>
            <pc:docMk/>
            <pc:sldMk cId="2802962105" sldId="355"/>
            <ac:spMk id="3" creationId="{A11A876D-5D1E-4956-96B1-B5717EDE1E1E}"/>
          </ac:spMkLst>
        </pc:spChg>
      </pc:sldChg>
      <pc:sldChg chg="addSp delSp modSp mod ord">
        <pc:chgData name="Gourzis Konstantinos" userId="c13a771b-8d11-4978-97a9-eb6bfb50e365" providerId="ADAL" clId="{1AB113BB-EC82-4A1E-A6C6-1C6E5AE55D16}" dt="2022-05-04T15:01:03.305" v="1782" actId="122"/>
        <pc:sldMkLst>
          <pc:docMk/>
          <pc:sldMk cId="3699205306" sldId="356"/>
        </pc:sldMkLst>
        <pc:spChg chg="mod">
          <ac:chgData name="Gourzis Konstantinos" userId="c13a771b-8d11-4978-97a9-eb6bfb50e365" providerId="ADAL" clId="{1AB113BB-EC82-4A1E-A6C6-1C6E5AE55D16}" dt="2022-05-04T15:01:03.305" v="1782" actId="122"/>
          <ac:spMkLst>
            <pc:docMk/>
            <pc:sldMk cId="3699205306" sldId="356"/>
            <ac:spMk id="2" creationId="{7FC2DBD8-8779-49E1-8D83-17EC5E5F1E73}"/>
          </ac:spMkLst>
        </pc:spChg>
        <pc:spChg chg="del mod">
          <ac:chgData name="Gourzis Konstantinos" userId="c13a771b-8d11-4978-97a9-eb6bfb50e365" providerId="ADAL" clId="{1AB113BB-EC82-4A1E-A6C6-1C6E5AE55D16}" dt="2022-05-04T14:52:39.067" v="1519"/>
          <ac:spMkLst>
            <pc:docMk/>
            <pc:sldMk cId="3699205306" sldId="356"/>
            <ac:spMk id="3" creationId="{A11A876D-5D1E-4956-96B1-B5717EDE1E1E}"/>
          </ac:spMkLst>
        </pc:spChg>
        <pc:spChg chg="add mod">
          <ac:chgData name="Gourzis Konstantinos" userId="c13a771b-8d11-4978-97a9-eb6bfb50e365" providerId="ADAL" clId="{1AB113BB-EC82-4A1E-A6C6-1C6E5AE55D16}" dt="2022-05-04T14:53:32.729" v="1585" actId="404"/>
          <ac:spMkLst>
            <pc:docMk/>
            <pc:sldMk cId="3699205306" sldId="356"/>
            <ac:spMk id="13" creationId="{0A275FEB-D8DE-E13A-DC4F-D2C133BDEEDE}"/>
          </ac:spMkLst>
        </pc:spChg>
        <pc:spChg chg="add del">
          <ac:chgData name="Gourzis Konstantinos" userId="c13a771b-8d11-4978-97a9-eb6bfb50e365" providerId="ADAL" clId="{1AB113BB-EC82-4A1E-A6C6-1C6E5AE55D16}" dt="2022-05-04T14:53:43.057" v="1587" actId="22"/>
          <ac:spMkLst>
            <pc:docMk/>
            <pc:sldMk cId="3699205306" sldId="356"/>
            <ac:spMk id="15" creationId="{66C1760A-E8D5-92FF-ED7C-670043C88F86}"/>
          </ac:spMkLst>
        </pc:spChg>
        <pc:graphicFrameChg chg="add del mod">
          <ac:chgData name="Gourzis Konstantinos" userId="c13a771b-8d11-4978-97a9-eb6bfb50e365" providerId="ADAL" clId="{1AB113BB-EC82-4A1E-A6C6-1C6E5AE55D16}" dt="2022-05-04T14:52:36.060" v="1518"/>
          <ac:graphicFrameMkLst>
            <pc:docMk/>
            <pc:sldMk cId="3699205306" sldId="356"/>
            <ac:graphicFrameMk id="4" creationId="{1A6DFD84-3D73-CB9D-6485-53E28A5666A6}"/>
          </ac:graphicFrameMkLst>
        </pc:graphicFrameChg>
        <pc:graphicFrameChg chg="add mod modGraphic">
          <ac:chgData name="Gourzis Konstantinos" userId="c13a771b-8d11-4978-97a9-eb6bfb50e365" providerId="ADAL" clId="{1AB113BB-EC82-4A1E-A6C6-1C6E5AE55D16}" dt="2022-05-04T14:58:31.921" v="1611" actId="114"/>
          <ac:graphicFrameMkLst>
            <pc:docMk/>
            <pc:sldMk cId="3699205306" sldId="356"/>
            <ac:graphicFrameMk id="5" creationId="{955A8598-A749-E403-08F5-EBBE28CBF9E9}"/>
          </ac:graphicFrameMkLst>
        </pc:graphicFrameChg>
      </pc:sldChg>
      <pc:sldChg chg="addSp delSp modSp mod">
        <pc:chgData name="Gourzis Konstantinos" userId="c13a771b-8d11-4978-97a9-eb6bfb50e365" providerId="ADAL" clId="{1AB113BB-EC82-4A1E-A6C6-1C6E5AE55D16}" dt="2022-05-04T15:04:42.170" v="2114" actId="6549"/>
        <pc:sldMkLst>
          <pc:docMk/>
          <pc:sldMk cId="2871768149" sldId="357"/>
        </pc:sldMkLst>
        <pc:spChg chg="mod">
          <ac:chgData name="Gourzis Konstantinos" userId="c13a771b-8d11-4978-97a9-eb6bfb50e365" providerId="ADAL" clId="{1AB113BB-EC82-4A1E-A6C6-1C6E5AE55D16}" dt="2022-05-04T15:04:25.432" v="2111" actId="14100"/>
          <ac:spMkLst>
            <pc:docMk/>
            <pc:sldMk cId="2871768149" sldId="357"/>
            <ac:spMk id="2" creationId="{7FC2DBD8-8779-49E1-8D83-17EC5E5F1E73}"/>
          </ac:spMkLst>
        </pc:spChg>
        <pc:spChg chg="add del mod">
          <ac:chgData name="Gourzis Konstantinos" userId="c13a771b-8d11-4978-97a9-eb6bfb50e365" providerId="ADAL" clId="{1AB113BB-EC82-4A1E-A6C6-1C6E5AE55D16}" dt="2022-05-04T14:59:05.898" v="1613" actId="478"/>
          <ac:spMkLst>
            <pc:docMk/>
            <pc:sldMk cId="2871768149" sldId="357"/>
            <ac:spMk id="4" creationId="{A4D09397-3437-E911-470C-51305D13E7FB}"/>
          </ac:spMkLst>
        </pc:spChg>
        <pc:spChg chg="mod">
          <ac:chgData name="Gourzis Konstantinos" userId="c13a771b-8d11-4978-97a9-eb6bfb50e365" providerId="ADAL" clId="{1AB113BB-EC82-4A1E-A6C6-1C6E5AE55D16}" dt="2022-05-04T15:04:42.170" v="2114" actId="6549"/>
          <ac:spMkLst>
            <pc:docMk/>
            <pc:sldMk cId="2871768149" sldId="357"/>
            <ac:spMk id="13" creationId="{0A275FEB-D8DE-E13A-DC4F-D2C133BDEEDE}"/>
          </ac:spMkLst>
        </pc:spChg>
        <pc:graphicFrameChg chg="del modGraphic">
          <ac:chgData name="Gourzis Konstantinos" userId="c13a771b-8d11-4978-97a9-eb6bfb50e365" providerId="ADAL" clId="{1AB113BB-EC82-4A1E-A6C6-1C6E5AE55D16}" dt="2022-05-04T14:58:41.471" v="1612" actId="478"/>
          <ac:graphicFrameMkLst>
            <pc:docMk/>
            <pc:sldMk cId="2871768149" sldId="357"/>
            <ac:graphicFrameMk id="5" creationId="{955A8598-A749-E403-08F5-EBBE28CBF9E9}"/>
          </ac:graphicFrameMkLst>
        </pc:graphicFrameChg>
        <pc:graphicFrameChg chg="add mod modGraphic">
          <ac:chgData name="Gourzis Konstantinos" userId="c13a771b-8d11-4978-97a9-eb6bfb50e365" providerId="ADAL" clId="{1AB113BB-EC82-4A1E-A6C6-1C6E5AE55D16}" dt="2022-05-04T15:04:35.848" v="2112" actId="1076"/>
          <ac:graphicFrameMkLst>
            <pc:docMk/>
            <pc:sldMk cId="2871768149" sldId="357"/>
            <ac:graphicFrameMk id="6" creationId="{43568010-E3DC-E87C-DDEF-4BBECE26E162}"/>
          </ac:graphicFrameMkLst>
        </pc:graphicFrameChg>
      </pc:sldChg>
      <pc:sldChg chg="addSp modSp mod">
        <pc:chgData name="Gourzis Konstantinos" userId="c13a771b-8d11-4978-97a9-eb6bfb50e365" providerId="ADAL" clId="{1AB113BB-EC82-4A1E-A6C6-1C6E5AE55D16}" dt="2022-05-04T15:24:27.196" v="3032" actId="313"/>
        <pc:sldMkLst>
          <pc:docMk/>
          <pc:sldMk cId="3772049566" sldId="358"/>
        </pc:sldMkLst>
        <pc:spChg chg="mod">
          <ac:chgData name="Gourzis Konstantinos" userId="c13a771b-8d11-4978-97a9-eb6bfb50e365" providerId="ADAL" clId="{1AB113BB-EC82-4A1E-A6C6-1C6E5AE55D16}" dt="2022-05-04T15:05:55.561" v="2156" actId="20577"/>
          <ac:spMkLst>
            <pc:docMk/>
            <pc:sldMk cId="3772049566" sldId="358"/>
            <ac:spMk id="2" creationId="{7FC2DBD8-8779-49E1-8D83-17EC5E5F1E73}"/>
          </ac:spMkLst>
        </pc:spChg>
        <pc:spChg chg="mod">
          <ac:chgData name="Gourzis Konstantinos" userId="c13a771b-8d11-4978-97a9-eb6bfb50e365" providerId="ADAL" clId="{1AB113BB-EC82-4A1E-A6C6-1C6E5AE55D16}" dt="2022-05-04T15:24:27.196" v="3032" actId="313"/>
          <ac:spMkLst>
            <pc:docMk/>
            <pc:sldMk cId="3772049566" sldId="358"/>
            <ac:spMk id="3" creationId="{A11A876D-5D1E-4956-96B1-B5717EDE1E1E}"/>
          </ac:spMkLst>
        </pc:spChg>
        <pc:graphicFrameChg chg="add mod modGraphic">
          <ac:chgData name="Gourzis Konstantinos" userId="c13a771b-8d11-4978-97a9-eb6bfb50e365" providerId="ADAL" clId="{1AB113BB-EC82-4A1E-A6C6-1C6E5AE55D16}" dt="2022-05-04T15:10:18.130" v="2437" actId="14100"/>
          <ac:graphicFrameMkLst>
            <pc:docMk/>
            <pc:sldMk cId="3772049566" sldId="358"/>
            <ac:graphicFrameMk id="4" creationId="{12933293-824E-6514-13F7-88A3BE8C4E04}"/>
          </ac:graphicFrameMkLst>
        </pc:graphicFrameChg>
      </pc:sldChg>
      <pc:sldChg chg="new del">
        <pc:chgData name="Gourzis Konstantinos" userId="c13a771b-8d11-4978-97a9-eb6bfb50e365" providerId="ADAL" clId="{1AB113BB-EC82-4A1E-A6C6-1C6E5AE55D16}" dt="2022-05-05T10:40:12.926" v="6160" actId="47"/>
        <pc:sldMkLst>
          <pc:docMk/>
          <pc:sldMk cId="358771905" sldId="359"/>
        </pc:sldMkLst>
      </pc:sldChg>
      <pc:sldChg chg="addSp delSp modSp mod">
        <pc:chgData name="Gourzis Konstantinos" userId="c13a771b-8d11-4978-97a9-eb6bfb50e365" providerId="ADAL" clId="{1AB113BB-EC82-4A1E-A6C6-1C6E5AE55D16}" dt="2022-05-05T10:14:24.994" v="3713"/>
        <pc:sldMkLst>
          <pc:docMk/>
          <pc:sldMk cId="619058615" sldId="360"/>
        </pc:sldMkLst>
        <pc:spChg chg="mod">
          <ac:chgData name="Gourzis Konstantinos" userId="c13a771b-8d11-4978-97a9-eb6bfb50e365" providerId="ADAL" clId="{1AB113BB-EC82-4A1E-A6C6-1C6E5AE55D16}" dt="2022-05-05T10:14:14.930" v="3712" actId="20577"/>
          <ac:spMkLst>
            <pc:docMk/>
            <pc:sldMk cId="619058615" sldId="360"/>
            <ac:spMk id="2" creationId="{7FC2DBD8-8779-49E1-8D83-17EC5E5F1E73}"/>
          </ac:spMkLst>
        </pc:spChg>
        <pc:spChg chg="del">
          <ac:chgData name="Gourzis Konstantinos" userId="c13a771b-8d11-4978-97a9-eb6bfb50e365" providerId="ADAL" clId="{1AB113BB-EC82-4A1E-A6C6-1C6E5AE55D16}" dt="2022-05-05T10:10:45.225" v="3096" actId="478"/>
          <ac:spMkLst>
            <pc:docMk/>
            <pc:sldMk cId="619058615" sldId="360"/>
            <ac:spMk id="3" creationId="{A11A876D-5D1E-4956-96B1-B5717EDE1E1E}"/>
          </ac:spMkLst>
        </pc:spChg>
        <pc:spChg chg="add del mod">
          <ac:chgData name="Gourzis Konstantinos" userId="c13a771b-8d11-4978-97a9-eb6bfb50e365" providerId="ADAL" clId="{1AB113BB-EC82-4A1E-A6C6-1C6E5AE55D16}" dt="2022-05-05T10:10:52.363" v="3097" actId="478"/>
          <ac:spMkLst>
            <pc:docMk/>
            <pc:sldMk cId="619058615" sldId="360"/>
            <ac:spMk id="5" creationId="{F67E5E55-D58A-1CF8-86A6-F4212C195D72}"/>
          </ac:spMkLst>
        </pc:spChg>
        <pc:spChg chg="add mod">
          <ac:chgData name="Gourzis Konstantinos" userId="c13a771b-8d11-4978-97a9-eb6bfb50e365" providerId="ADAL" clId="{1AB113BB-EC82-4A1E-A6C6-1C6E5AE55D16}" dt="2022-05-05T10:14:08.153" v="3708" actId="1076"/>
          <ac:spMkLst>
            <pc:docMk/>
            <pc:sldMk cId="619058615" sldId="360"/>
            <ac:spMk id="13" creationId="{6A78B2AB-BD1A-408A-48A7-26880D197818}"/>
          </ac:spMkLst>
        </pc:spChg>
        <pc:spChg chg="del mod">
          <ac:chgData name="Gourzis Konstantinos" userId="c13a771b-8d11-4978-97a9-eb6bfb50e365" providerId="ADAL" clId="{1AB113BB-EC82-4A1E-A6C6-1C6E5AE55D16}" dt="2022-05-05T10:14:24.994" v="3713"/>
          <ac:spMkLst>
            <pc:docMk/>
            <pc:sldMk cId="619058615" sldId="360"/>
            <ac:spMk id="15" creationId="{9A855104-EEF3-1265-62E4-1E8CC1A3AB22}"/>
          </ac:spMkLst>
        </pc:spChg>
        <pc:graphicFrameChg chg="add mod modGraphic">
          <ac:chgData name="Gourzis Konstantinos" userId="c13a771b-8d11-4978-97a9-eb6bfb50e365" providerId="ADAL" clId="{1AB113BB-EC82-4A1E-A6C6-1C6E5AE55D16}" dt="2022-05-05T10:11:26.585" v="3105" actId="14100"/>
          <ac:graphicFrameMkLst>
            <pc:docMk/>
            <pc:sldMk cId="619058615" sldId="360"/>
            <ac:graphicFrameMk id="6" creationId="{C467B6A6-3E31-CD48-2B3F-2A632098B169}"/>
          </ac:graphicFrameMkLst>
        </pc:graphicFrameChg>
      </pc:sldChg>
      <pc:sldChg chg="addSp delSp modSp mod">
        <pc:chgData name="Gourzis Konstantinos" userId="c13a771b-8d11-4978-97a9-eb6bfb50e365" providerId="ADAL" clId="{1AB113BB-EC82-4A1E-A6C6-1C6E5AE55D16}" dt="2022-05-05T10:18:54.122" v="4025" actId="14100"/>
        <pc:sldMkLst>
          <pc:docMk/>
          <pc:sldMk cId="3916502933" sldId="361"/>
        </pc:sldMkLst>
        <pc:spChg chg="mod">
          <ac:chgData name="Gourzis Konstantinos" userId="c13a771b-8d11-4978-97a9-eb6bfb50e365" providerId="ADAL" clId="{1AB113BB-EC82-4A1E-A6C6-1C6E5AE55D16}" dt="2022-05-05T10:14:31.798" v="3714" actId="20577"/>
          <ac:spMkLst>
            <pc:docMk/>
            <pc:sldMk cId="3916502933" sldId="361"/>
            <ac:spMk id="2" creationId="{7FC2DBD8-8779-49E1-8D83-17EC5E5F1E73}"/>
          </ac:spMkLst>
        </pc:spChg>
        <pc:spChg chg="mod">
          <ac:chgData name="Gourzis Konstantinos" userId="c13a771b-8d11-4978-97a9-eb6bfb50e365" providerId="ADAL" clId="{1AB113BB-EC82-4A1E-A6C6-1C6E5AE55D16}" dt="2022-05-05T10:18:04.982" v="4018" actId="6549"/>
          <ac:spMkLst>
            <pc:docMk/>
            <pc:sldMk cId="3916502933" sldId="361"/>
            <ac:spMk id="13" creationId="{6A78B2AB-BD1A-408A-48A7-26880D197818}"/>
          </ac:spMkLst>
        </pc:spChg>
        <pc:spChg chg="add mod">
          <ac:chgData name="Gourzis Konstantinos" userId="c13a771b-8d11-4978-97a9-eb6bfb50e365" providerId="ADAL" clId="{1AB113BB-EC82-4A1E-A6C6-1C6E5AE55D16}" dt="2022-05-05T10:18:54.122" v="4025" actId="14100"/>
          <ac:spMkLst>
            <pc:docMk/>
            <pc:sldMk cId="3916502933" sldId="361"/>
            <ac:spMk id="15" creationId="{55598E81-0958-542F-6B68-6B1C0F0C3B00}"/>
          </ac:spMkLst>
        </pc:spChg>
        <pc:graphicFrameChg chg="del">
          <ac:chgData name="Gourzis Konstantinos" userId="c13a771b-8d11-4978-97a9-eb6bfb50e365" providerId="ADAL" clId="{1AB113BB-EC82-4A1E-A6C6-1C6E5AE55D16}" dt="2022-05-05T10:15:28.454" v="3715" actId="478"/>
          <ac:graphicFrameMkLst>
            <pc:docMk/>
            <pc:sldMk cId="3916502933" sldId="361"/>
            <ac:graphicFrameMk id="6" creationId="{C467B6A6-3E31-CD48-2B3F-2A632098B169}"/>
          </ac:graphicFrameMkLst>
        </pc:graphicFrameChg>
        <pc:picChg chg="add mod">
          <ac:chgData name="Gourzis Konstantinos" userId="c13a771b-8d11-4978-97a9-eb6bfb50e365" providerId="ADAL" clId="{1AB113BB-EC82-4A1E-A6C6-1C6E5AE55D16}" dt="2022-05-05T10:17:11.443" v="3977" actId="1076"/>
          <ac:picMkLst>
            <pc:docMk/>
            <pc:sldMk cId="3916502933" sldId="361"/>
            <ac:picMk id="4" creationId="{69A08384-24EB-FD93-1D1A-854205E1C2D5}"/>
          </ac:picMkLst>
        </pc:picChg>
        <pc:picChg chg="add mod">
          <ac:chgData name="Gourzis Konstantinos" userId="c13a771b-8d11-4978-97a9-eb6bfb50e365" providerId="ADAL" clId="{1AB113BB-EC82-4A1E-A6C6-1C6E5AE55D16}" dt="2022-05-05T10:18:08.113" v="4019" actId="1076"/>
          <ac:picMkLst>
            <pc:docMk/>
            <pc:sldMk cId="3916502933" sldId="361"/>
            <ac:picMk id="7" creationId="{83C64445-3EA1-0197-40A6-CE64DFD7135C}"/>
          </ac:picMkLst>
        </pc:picChg>
        <pc:cxnChg chg="add del">
          <ac:chgData name="Gourzis Konstantinos" userId="c13a771b-8d11-4978-97a9-eb6bfb50e365" providerId="ADAL" clId="{1AB113BB-EC82-4A1E-A6C6-1C6E5AE55D16}" dt="2022-05-05T10:18:28.967" v="4021" actId="11529"/>
          <ac:cxnSpMkLst>
            <pc:docMk/>
            <pc:sldMk cId="3916502933" sldId="361"/>
            <ac:cxnSpMk id="11" creationId="{6485D8E8-63E9-1419-E17A-33BC576A8D30}"/>
          </ac:cxnSpMkLst>
        </pc:cxnChg>
      </pc:sldChg>
      <pc:sldChg chg="addSp delSp modSp mod">
        <pc:chgData name="Gourzis Konstantinos" userId="c13a771b-8d11-4978-97a9-eb6bfb50e365" providerId="ADAL" clId="{1AB113BB-EC82-4A1E-A6C6-1C6E5AE55D16}" dt="2022-05-05T10:31:29.876" v="5125" actId="1076"/>
        <pc:sldMkLst>
          <pc:docMk/>
          <pc:sldMk cId="1238167174" sldId="362"/>
        </pc:sldMkLst>
        <pc:spChg chg="mod">
          <ac:chgData name="Gourzis Konstantinos" userId="c13a771b-8d11-4978-97a9-eb6bfb50e365" providerId="ADAL" clId="{1AB113BB-EC82-4A1E-A6C6-1C6E5AE55D16}" dt="2022-05-05T10:19:07.063" v="4026" actId="20577"/>
          <ac:spMkLst>
            <pc:docMk/>
            <pc:sldMk cId="1238167174" sldId="362"/>
            <ac:spMk id="2" creationId="{7FC2DBD8-8779-49E1-8D83-17EC5E5F1E73}"/>
          </ac:spMkLst>
        </pc:spChg>
        <pc:spChg chg="mod">
          <ac:chgData name="Gourzis Konstantinos" userId="c13a771b-8d11-4978-97a9-eb6bfb50e365" providerId="ADAL" clId="{1AB113BB-EC82-4A1E-A6C6-1C6E5AE55D16}" dt="2022-05-05T10:31:22.421" v="5124" actId="6549"/>
          <ac:spMkLst>
            <pc:docMk/>
            <pc:sldMk cId="1238167174" sldId="362"/>
            <ac:spMk id="13" creationId="{6A78B2AB-BD1A-408A-48A7-26880D197818}"/>
          </ac:spMkLst>
        </pc:spChg>
        <pc:graphicFrameChg chg="del">
          <ac:chgData name="Gourzis Konstantinos" userId="c13a771b-8d11-4978-97a9-eb6bfb50e365" providerId="ADAL" clId="{1AB113BB-EC82-4A1E-A6C6-1C6E5AE55D16}" dt="2022-05-05T10:19:09.860" v="4027" actId="478"/>
          <ac:graphicFrameMkLst>
            <pc:docMk/>
            <pc:sldMk cId="1238167174" sldId="362"/>
            <ac:graphicFrameMk id="6" creationId="{C467B6A6-3E31-CD48-2B3F-2A632098B169}"/>
          </ac:graphicFrameMkLst>
        </pc:graphicFrameChg>
        <pc:picChg chg="add mod">
          <ac:chgData name="Gourzis Konstantinos" userId="c13a771b-8d11-4978-97a9-eb6bfb50e365" providerId="ADAL" clId="{1AB113BB-EC82-4A1E-A6C6-1C6E5AE55D16}" dt="2022-05-05T10:31:05.484" v="5119" actId="1076"/>
          <ac:picMkLst>
            <pc:docMk/>
            <pc:sldMk cId="1238167174" sldId="362"/>
            <ac:picMk id="4" creationId="{ED2D18AE-4F88-0EEC-FFAD-C3BC32698353}"/>
          </ac:picMkLst>
        </pc:picChg>
        <pc:picChg chg="add del">
          <ac:chgData name="Gourzis Konstantinos" userId="c13a771b-8d11-4978-97a9-eb6bfb50e365" providerId="ADAL" clId="{1AB113BB-EC82-4A1E-A6C6-1C6E5AE55D16}" dt="2022-05-05T10:26:35.986" v="4975" actId="478"/>
          <ac:picMkLst>
            <pc:docMk/>
            <pc:sldMk cId="1238167174" sldId="362"/>
            <ac:picMk id="7" creationId="{FAC080CE-6122-05B5-153B-F361BA7FAB10}"/>
          </ac:picMkLst>
        </pc:picChg>
        <pc:picChg chg="add del mod modCrop">
          <ac:chgData name="Gourzis Konstantinos" userId="c13a771b-8d11-4978-97a9-eb6bfb50e365" providerId="ADAL" clId="{1AB113BB-EC82-4A1E-A6C6-1C6E5AE55D16}" dt="2022-05-05T10:27:10.464" v="4982" actId="478"/>
          <ac:picMkLst>
            <pc:docMk/>
            <pc:sldMk cId="1238167174" sldId="362"/>
            <ac:picMk id="11" creationId="{27BC73C6-B1E8-B9F6-5B6D-CBE8CC87B9D3}"/>
          </ac:picMkLst>
        </pc:picChg>
        <pc:picChg chg="add del">
          <ac:chgData name="Gourzis Konstantinos" userId="c13a771b-8d11-4978-97a9-eb6bfb50e365" providerId="ADAL" clId="{1AB113BB-EC82-4A1E-A6C6-1C6E5AE55D16}" dt="2022-05-05T10:27:57.124" v="4984" actId="478"/>
          <ac:picMkLst>
            <pc:docMk/>
            <pc:sldMk cId="1238167174" sldId="362"/>
            <ac:picMk id="17" creationId="{833FCDEF-2557-3F47-1D5C-1B64594E0863}"/>
          </ac:picMkLst>
        </pc:picChg>
        <pc:picChg chg="add del mod">
          <ac:chgData name="Gourzis Konstantinos" userId="c13a771b-8d11-4978-97a9-eb6bfb50e365" providerId="ADAL" clId="{1AB113BB-EC82-4A1E-A6C6-1C6E5AE55D16}" dt="2022-05-05T10:28:11.699" v="4987" actId="478"/>
          <ac:picMkLst>
            <pc:docMk/>
            <pc:sldMk cId="1238167174" sldId="362"/>
            <ac:picMk id="19" creationId="{344645D2-91AC-5233-8807-47197059FCF7}"/>
          </ac:picMkLst>
        </pc:picChg>
        <pc:picChg chg="add mod modCrop">
          <ac:chgData name="Gourzis Konstantinos" userId="c13a771b-8d11-4978-97a9-eb6bfb50e365" providerId="ADAL" clId="{1AB113BB-EC82-4A1E-A6C6-1C6E5AE55D16}" dt="2022-05-05T10:31:29.876" v="5125" actId="1076"/>
          <ac:picMkLst>
            <pc:docMk/>
            <pc:sldMk cId="1238167174" sldId="362"/>
            <ac:picMk id="21" creationId="{11F227A0-439A-2247-B241-6E6A9CDEC6C5}"/>
          </ac:picMkLst>
        </pc:picChg>
        <pc:picChg chg="add mod modCrop">
          <ac:chgData name="Gourzis Konstantinos" userId="c13a771b-8d11-4978-97a9-eb6bfb50e365" providerId="ADAL" clId="{1AB113BB-EC82-4A1E-A6C6-1C6E5AE55D16}" dt="2022-05-05T10:31:00.516" v="5118" actId="14100"/>
          <ac:picMkLst>
            <pc:docMk/>
            <pc:sldMk cId="1238167174" sldId="362"/>
            <ac:picMk id="23" creationId="{0BB38CCB-FDFD-3005-13DB-E97871006B1E}"/>
          </ac:picMkLst>
        </pc:picChg>
      </pc:sldChg>
      <pc:sldChg chg="addSp delSp modSp mod">
        <pc:chgData name="Gourzis Konstantinos" userId="c13a771b-8d11-4978-97a9-eb6bfb50e365" providerId="ADAL" clId="{1AB113BB-EC82-4A1E-A6C6-1C6E5AE55D16}" dt="2022-05-05T10:40:01.146" v="6159" actId="20577"/>
        <pc:sldMkLst>
          <pc:docMk/>
          <pc:sldMk cId="4072075283" sldId="363"/>
        </pc:sldMkLst>
        <pc:spChg chg="mod">
          <ac:chgData name="Gourzis Konstantinos" userId="c13a771b-8d11-4978-97a9-eb6bfb50e365" providerId="ADAL" clId="{1AB113BB-EC82-4A1E-A6C6-1C6E5AE55D16}" dt="2022-05-05T10:31:44.823" v="5126" actId="20577"/>
          <ac:spMkLst>
            <pc:docMk/>
            <pc:sldMk cId="4072075283" sldId="363"/>
            <ac:spMk id="2" creationId="{7FC2DBD8-8779-49E1-8D83-17EC5E5F1E73}"/>
          </ac:spMkLst>
        </pc:spChg>
        <pc:spChg chg="add del mod">
          <ac:chgData name="Gourzis Konstantinos" userId="c13a771b-8d11-4978-97a9-eb6bfb50e365" providerId="ADAL" clId="{1AB113BB-EC82-4A1E-A6C6-1C6E5AE55D16}" dt="2022-05-05T10:32:16.678" v="5129" actId="478"/>
          <ac:spMkLst>
            <pc:docMk/>
            <pc:sldMk cId="4072075283" sldId="363"/>
            <ac:spMk id="4" creationId="{4E92CAE3-DFCE-E64E-FD95-1A92A4D68734}"/>
          </ac:spMkLst>
        </pc:spChg>
        <pc:spChg chg="del">
          <ac:chgData name="Gourzis Konstantinos" userId="c13a771b-8d11-4978-97a9-eb6bfb50e365" providerId="ADAL" clId="{1AB113BB-EC82-4A1E-A6C6-1C6E5AE55D16}" dt="2022-05-05T10:32:14.693" v="5128" actId="478"/>
          <ac:spMkLst>
            <pc:docMk/>
            <pc:sldMk cId="4072075283" sldId="363"/>
            <ac:spMk id="13" creationId="{6A78B2AB-BD1A-408A-48A7-26880D197818}"/>
          </ac:spMkLst>
        </pc:spChg>
        <pc:spChg chg="add mod">
          <ac:chgData name="Gourzis Konstantinos" userId="c13a771b-8d11-4978-97a9-eb6bfb50e365" providerId="ADAL" clId="{1AB113BB-EC82-4A1E-A6C6-1C6E5AE55D16}" dt="2022-05-05T10:40:01.146" v="6159" actId="20577"/>
          <ac:spMkLst>
            <pc:docMk/>
            <pc:sldMk cId="4072075283" sldId="363"/>
            <ac:spMk id="15" creationId="{FD669A93-6AB9-39CD-06C2-007E7E4F61FC}"/>
          </ac:spMkLst>
        </pc:spChg>
        <pc:graphicFrameChg chg="add del mod modGraphic">
          <ac:chgData name="Gourzis Konstantinos" userId="c13a771b-8d11-4978-97a9-eb6bfb50e365" providerId="ADAL" clId="{1AB113BB-EC82-4A1E-A6C6-1C6E5AE55D16}" dt="2022-05-05T10:32:37.853" v="5139"/>
          <ac:graphicFrameMkLst>
            <pc:docMk/>
            <pc:sldMk cId="4072075283" sldId="363"/>
            <ac:graphicFrameMk id="5" creationId="{7C2A6612-0D4F-85D2-A895-324A4844A6EE}"/>
          </ac:graphicFrameMkLst>
        </pc:graphicFrameChg>
        <pc:graphicFrameChg chg="del">
          <ac:chgData name="Gourzis Konstantinos" userId="c13a771b-8d11-4978-97a9-eb6bfb50e365" providerId="ADAL" clId="{1AB113BB-EC82-4A1E-A6C6-1C6E5AE55D16}" dt="2022-05-05T10:32:13.206" v="5127" actId="478"/>
          <ac:graphicFrameMkLst>
            <pc:docMk/>
            <pc:sldMk cId="4072075283" sldId="363"/>
            <ac:graphicFrameMk id="6" creationId="{C467B6A6-3E31-CD48-2B3F-2A632098B169}"/>
          </ac:graphicFrameMkLst>
        </pc:graphicFrameChg>
        <pc:graphicFrameChg chg="add mod">
          <ac:chgData name="Gourzis Konstantinos" userId="c13a771b-8d11-4978-97a9-eb6bfb50e365" providerId="ADAL" clId="{1AB113BB-EC82-4A1E-A6C6-1C6E5AE55D16}" dt="2022-05-05T10:38:22.323" v="5942" actId="1076"/>
          <ac:graphicFrameMkLst>
            <pc:docMk/>
            <pc:sldMk cId="4072075283" sldId="363"/>
            <ac:graphicFrameMk id="7" creationId="{AF84A1CB-6510-AE3D-476F-832D645DD113}"/>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0ED6F0-3906-4E2C-A8A4-4CEF78F1B1B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5FFC721C-54D1-4146-A1AE-8538AFEE9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B17BEF29-B26D-4E5D-A538-EC92740255A4}"/>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5" name="Θέση υποσέλιδου 4">
            <a:extLst>
              <a:ext uri="{FF2B5EF4-FFF2-40B4-BE49-F238E27FC236}">
                <a16:creationId xmlns:a16="http://schemas.microsoft.com/office/drawing/2014/main" id="{3996C972-A29D-48D2-A72A-B7AE27F10CB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A66DDB5-B943-43D3-9F32-5B182D7F0C7D}"/>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28232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3E557-9AB0-4A94-8093-8FDAA491463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8622DA2C-86E6-4267-BA12-79E63821BD8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285A7D0-0909-4A73-B574-5CB87D32DED9}"/>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5" name="Θέση υποσέλιδου 4">
            <a:extLst>
              <a:ext uri="{FF2B5EF4-FFF2-40B4-BE49-F238E27FC236}">
                <a16:creationId xmlns:a16="http://schemas.microsoft.com/office/drawing/2014/main" id="{AB97D711-EE92-499E-A15F-3E0728BFB4B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53F05B0-0CC5-40D6-869F-8D7869149F9E}"/>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321459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3735D79-C3E9-458B-BF3D-E5527D2EB92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28AFED0-20D5-4270-8A80-497B66FD429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EBBD5BB-49C0-4B3D-AA0A-5D4EB5E0C8E0}"/>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5" name="Θέση υποσέλιδου 4">
            <a:extLst>
              <a:ext uri="{FF2B5EF4-FFF2-40B4-BE49-F238E27FC236}">
                <a16:creationId xmlns:a16="http://schemas.microsoft.com/office/drawing/2014/main" id="{3028B96A-C828-40D4-93A5-DD9C7AB3265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C8A62FF-4D09-444E-AF99-2F36BD5969CB}"/>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129221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920152-775F-4437-916C-6909FA630D8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88A8368-5D6C-4076-8B7F-8D361BA3D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9F6CA2D-717A-486E-8CAC-51AFAB18AFE2}"/>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5" name="Θέση υποσέλιδου 4">
            <a:extLst>
              <a:ext uri="{FF2B5EF4-FFF2-40B4-BE49-F238E27FC236}">
                <a16:creationId xmlns:a16="http://schemas.microsoft.com/office/drawing/2014/main" id="{166D931F-09F0-48DD-81CC-0D045F6060B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A646FC-3DBA-4180-AC1D-CF2C338DD1E3}"/>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77035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87831-D592-45AE-84CB-87BED05C222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7581B6A-896B-47D0-B159-611A6DF4F80A}"/>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C42F741-917C-4F6F-83DE-9C1CE0481C49}"/>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5" name="Θέση υποσέλιδου 4">
            <a:extLst>
              <a:ext uri="{FF2B5EF4-FFF2-40B4-BE49-F238E27FC236}">
                <a16:creationId xmlns:a16="http://schemas.microsoft.com/office/drawing/2014/main" id="{4D4D8ED4-3F9E-4750-AC72-565997CECC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BA04C1F-6BC1-4B25-96C2-15B72A6D32BA}"/>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340179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5328CD-3B2D-4396-B4E3-D88B30B7BD5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A72FBA3-B9CC-4E5F-B8D7-A7081277C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E479BA24-15C9-4A36-8473-0072D8702E52}"/>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5" name="Θέση υποσέλιδου 4">
            <a:extLst>
              <a:ext uri="{FF2B5EF4-FFF2-40B4-BE49-F238E27FC236}">
                <a16:creationId xmlns:a16="http://schemas.microsoft.com/office/drawing/2014/main" id="{7AACF44D-80AE-4F20-B687-9292C01762F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4CE8DA-FD88-4F2D-B966-BFC1350EA1E2}"/>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395095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AED56-431E-425F-981D-582D0F87227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60C056B-D46B-4A46-9C85-F1A306ED53E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6E3DC1C8-4EEB-4F1D-AFF6-0CE4673076D7}"/>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743FD93-8D7C-4ACB-B2E5-E71E3BDED8AB}"/>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6" name="Θέση υποσέλιδου 5">
            <a:extLst>
              <a:ext uri="{FF2B5EF4-FFF2-40B4-BE49-F238E27FC236}">
                <a16:creationId xmlns:a16="http://schemas.microsoft.com/office/drawing/2014/main" id="{43FACF71-6628-42E2-801C-5564871375C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A746E36-8E8E-4D75-898E-C72A94E8BAB9}"/>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142779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493A5C-D332-40BC-A7BB-D6ECD920B8A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5D0C8F5-B176-4FE7-8450-CE61F7C7B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F64DE793-4327-487F-BE23-A26D458DD79B}"/>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A7C4924F-23D2-4CAB-BF09-FD3231691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946D6AA8-F411-489D-BF20-5B7E64256293}"/>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0055AF61-2780-4E69-8775-EB5292FCF52F}"/>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8" name="Θέση υποσέλιδου 7">
            <a:extLst>
              <a:ext uri="{FF2B5EF4-FFF2-40B4-BE49-F238E27FC236}">
                <a16:creationId xmlns:a16="http://schemas.microsoft.com/office/drawing/2014/main" id="{60404507-C20F-41A8-9DE6-F4462F72590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3F66693-A862-4C6D-89E9-7AECD66B57D1}"/>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217296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707051-D405-4F75-8273-28B14E05ABB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8845199-E731-475E-B38A-F7F9DE1BA307}"/>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4" name="Θέση υποσέλιδου 3">
            <a:extLst>
              <a:ext uri="{FF2B5EF4-FFF2-40B4-BE49-F238E27FC236}">
                <a16:creationId xmlns:a16="http://schemas.microsoft.com/office/drawing/2014/main" id="{052CA35F-F742-425F-9090-B1370C7D2C3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7165252-CFD9-4042-AA90-18B3B9F760A2}"/>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373267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53F8ADE-9355-4FD1-885A-310EE3307DAB}"/>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3" name="Θέση υποσέλιδου 2">
            <a:extLst>
              <a:ext uri="{FF2B5EF4-FFF2-40B4-BE49-F238E27FC236}">
                <a16:creationId xmlns:a16="http://schemas.microsoft.com/office/drawing/2014/main" id="{DA5EDD1D-FD1B-49BC-8F35-FCB975CE36A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8A98C78-34E0-466E-AA54-262B833083B1}"/>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75311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B0601A-B020-4144-8A70-C97BFC4A083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30E831E-7D80-44C9-AA37-357C169EE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02757123-352F-4DE8-96A9-57625936E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E9FE91C3-5401-4540-B899-EAF12E324047}"/>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6" name="Θέση υποσέλιδου 5">
            <a:extLst>
              <a:ext uri="{FF2B5EF4-FFF2-40B4-BE49-F238E27FC236}">
                <a16:creationId xmlns:a16="http://schemas.microsoft.com/office/drawing/2014/main" id="{CC2D4475-7324-4417-9ABD-9EB7D749AB3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8AF808A-90EE-42FF-B843-AAECEC6BF1EC}"/>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230740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130BF-AC65-4D68-B662-21E9206F727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E41C4C7-CB84-46FC-A2A1-5741578401B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968E7DA-3367-4A80-BE0E-90EF42646631}"/>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5" name="Θέση υποσέλιδου 4">
            <a:extLst>
              <a:ext uri="{FF2B5EF4-FFF2-40B4-BE49-F238E27FC236}">
                <a16:creationId xmlns:a16="http://schemas.microsoft.com/office/drawing/2014/main" id="{1851A1A4-45F4-4D84-8002-05218406160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B94984B-FB90-454A-BEC2-7204E90D788E}"/>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4220322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8DF1E7-4502-44D4-9C2B-76B58E79C37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0BDB3B4-A96F-4E3D-9DA3-0CAA02105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ED6573D-E7D2-4844-8D5E-252E0AB4E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6686B96F-7B36-489B-85D4-D6774170FD81}"/>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6" name="Θέση υποσέλιδου 5">
            <a:extLst>
              <a:ext uri="{FF2B5EF4-FFF2-40B4-BE49-F238E27FC236}">
                <a16:creationId xmlns:a16="http://schemas.microsoft.com/office/drawing/2014/main" id="{35E3A7DC-4C49-431B-90D9-59E1D921518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0EBFB65-818F-49A3-9197-97C93CB9C0AC}"/>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658939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25DD46-0F65-4125-9AB8-C9BF18963F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658C7BF-83EB-4658-8673-CB4AC8215F2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FC6BA08-37AD-479B-8AF1-E95F65809CCE}"/>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5" name="Θέση υποσέλιδου 4">
            <a:extLst>
              <a:ext uri="{FF2B5EF4-FFF2-40B4-BE49-F238E27FC236}">
                <a16:creationId xmlns:a16="http://schemas.microsoft.com/office/drawing/2014/main" id="{60B32D09-E861-4A65-976F-ADE014E110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4C7B84-2D99-410E-8B03-8D37E87C96EB}"/>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2742775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6AEFD40-0297-4C02-BBC7-F448E94EF9D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167363-7E27-402D-876D-6DCF9134AA32}"/>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1F708F-EF64-4016-873F-67A4048098F7}"/>
              </a:ext>
            </a:extLst>
          </p:cNvPr>
          <p:cNvSpPr>
            <a:spLocks noGrp="1"/>
          </p:cNvSpPr>
          <p:nvPr>
            <p:ph type="dt" sz="half" idx="10"/>
          </p:nvPr>
        </p:nvSpPr>
        <p:spPr/>
        <p:txBody>
          <a:bodyPr/>
          <a:lstStyle/>
          <a:p>
            <a:fld id="{AAC3F78E-1BCA-432A-8F87-30514B3B56ED}" type="datetimeFigureOut">
              <a:rPr lang="el-GR" smtClean="0"/>
              <a:t>5/5/2022</a:t>
            </a:fld>
            <a:endParaRPr lang="el-GR"/>
          </a:p>
        </p:txBody>
      </p:sp>
      <p:sp>
        <p:nvSpPr>
          <p:cNvPr id="5" name="Θέση υποσέλιδου 4">
            <a:extLst>
              <a:ext uri="{FF2B5EF4-FFF2-40B4-BE49-F238E27FC236}">
                <a16:creationId xmlns:a16="http://schemas.microsoft.com/office/drawing/2014/main" id="{A848D145-39E4-472F-9DDF-4171ECF819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4FA500-A0C0-425D-8B21-BC63A5B4541F}"/>
              </a:ext>
            </a:extLst>
          </p:cNvPr>
          <p:cNvSpPr>
            <a:spLocks noGrp="1"/>
          </p:cNvSpPr>
          <p:nvPr>
            <p:ph type="sldNum" sz="quarter" idx="12"/>
          </p:nvPr>
        </p:nvSpPr>
        <p:spPr/>
        <p:txBody>
          <a:bodyPr/>
          <a:lstStyle/>
          <a:p>
            <a:fld id="{7C415B2D-8B5C-473F-99C0-27E5C73995E7}" type="slidenum">
              <a:rPr lang="el-GR" smtClean="0"/>
              <a:t>‹#›</a:t>
            </a:fld>
            <a:endParaRPr lang="el-GR"/>
          </a:p>
        </p:txBody>
      </p:sp>
    </p:spTree>
    <p:extLst>
      <p:ext uri="{BB962C8B-B14F-4D97-AF65-F5344CB8AC3E}">
        <p14:creationId xmlns:p14="http://schemas.microsoft.com/office/powerpoint/2010/main" val="396861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2A31B4-F1FD-4175-976C-1CBE5677C1A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58CEEB00-6D0D-47B2-A55C-90600CF6F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EF6673A-1337-45A2-8BB9-DBD895DC5AD0}"/>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5" name="Θέση υποσέλιδου 4">
            <a:extLst>
              <a:ext uri="{FF2B5EF4-FFF2-40B4-BE49-F238E27FC236}">
                <a16:creationId xmlns:a16="http://schemas.microsoft.com/office/drawing/2014/main" id="{6BF64EF9-9C8B-4171-9881-4C19418D45B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F8B6327-4E3A-4BE1-BB5C-77435657CDAD}"/>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84748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CA449C-877A-4515-945D-EFFD72540A1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785D9527-35F0-4B1F-8D62-3BC51F318E4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DE3CFA60-61E7-4AE6-B7CF-DA2FDB6DE21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9850F789-4022-4021-ADB4-8A1D5C629668}"/>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6" name="Θέση υποσέλιδου 5">
            <a:extLst>
              <a:ext uri="{FF2B5EF4-FFF2-40B4-BE49-F238E27FC236}">
                <a16:creationId xmlns:a16="http://schemas.microsoft.com/office/drawing/2014/main" id="{36DEFE0A-94C5-49DF-A8B7-E83BE41E1C0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02879977-C0BF-41E2-B2B0-7D15454B1E18}"/>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313763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3BA4D4-C0DB-47F8-8D0E-13F1680C333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BF961D9F-4623-410F-BE77-4A82B7F3F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F17ED4E-7683-4ADB-87D6-3A7BB541364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D51F099A-5E97-4AF0-A5DE-FF9629E4E5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722FB75-AF6B-4F96-8473-7AB6B2CE7F4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953E8B24-22A5-4844-BCC8-937A36A2A006}"/>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8" name="Θέση υποσέλιδου 7">
            <a:extLst>
              <a:ext uri="{FF2B5EF4-FFF2-40B4-BE49-F238E27FC236}">
                <a16:creationId xmlns:a16="http://schemas.microsoft.com/office/drawing/2014/main" id="{88B28847-32BE-42DC-B9FB-E128277CA604}"/>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0E245B2E-449C-4B28-9A4F-F6D4995B33AC}"/>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22554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67E1CE-A26D-471C-8A1E-83B4C7847A4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FAD5967F-7189-4A0A-9854-0DB3F6B4F442}"/>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4" name="Θέση υποσέλιδου 3">
            <a:extLst>
              <a:ext uri="{FF2B5EF4-FFF2-40B4-BE49-F238E27FC236}">
                <a16:creationId xmlns:a16="http://schemas.microsoft.com/office/drawing/2014/main" id="{0D1113FA-28A2-4D12-84D0-18991ECDF112}"/>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A73D03E3-D35B-4B58-B08E-F6E741906DF2}"/>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417597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2A3ACE9-FFC5-4486-9CA1-D14D674D81B7}"/>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3" name="Θέση υποσέλιδου 2">
            <a:extLst>
              <a:ext uri="{FF2B5EF4-FFF2-40B4-BE49-F238E27FC236}">
                <a16:creationId xmlns:a16="http://schemas.microsoft.com/office/drawing/2014/main" id="{BBCFC54E-5F44-4262-ABD3-090A4551A86C}"/>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D8E1661-2F0D-4C8F-80A4-86222FA4346B}"/>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39040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09A20D-1DC5-4276-B2F4-4BC2BAC22FE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745C1A7-B3BF-46AA-8D6A-1CA1CF9C9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77F95E23-AA0D-48A2-A074-45C94BCE7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1183011-7726-464B-9D24-580909488EDC}"/>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6" name="Θέση υποσέλιδου 5">
            <a:extLst>
              <a:ext uri="{FF2B5EF4-FFF2-40B4-BE49-F238E27FC236}">
                <a16:creationId xmlns:a16="http://schemas.microsoft.com/office/drawing/2014/main" id="{41C9CAFB-E171-4A02-8911-1DCE80948DD1}"/>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7BA68074-E095-47E4-9C74-53CFCA8EF357}"/>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416903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AEF6EF-112E-4ED9-B559-4F23181AFF2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35F7B87B-59B2-47AA-8862-9CC2CFFD1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E72979C0-C605-47DD-9658-063B71A20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13456BF-8672-4374-867D-3CE58595336F}"/>
              </a:ext>
            </a:extLst>
          </p:cNvPr>
          <p:cNvSpPr>
            <a:spLocks noGrp="1"/>
          </p:cNvSpPr>
          <p:nvPr>
            <p:ph type="dt" sz="half" idx="10"/>
          </p:nvPr>
        </p:nvSpPr>
        <p:spPr/>
        <p:txBody>
          <a:bodyPr/>
          <a:lstStyle/>
          <a:p>
            <a:fld id="{72E9E2E7-1807-4A93-80EB-6D8F7CCA6A78}" type="datetimeFigureOut">
              <a:rPr lang="en-US" smtClean="0"/>
              <a:t>5/5/2022</a:t>
            </a:fld>
            <a:endParaRPr lang="en-US"/>
          </a:p>
        </p:txBody>
      </p:sp>
      <p:sp>
        <p:nvSpPr>
          <p:cNvPr id="6" name="Θέση υποσέλιδου 5">
            <a:extLst>
              <a:ext uri="{FF2B5EF4-FFF2-40B4-BE49-F238E27FC236}">
                <a16:creationId xmlns:a16="http://schemas.microsoft.com/office/drawing/2014/main" id="{DD1D9B07-9ABB-4735-89E3-42287F18B34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720B3E5-7513-4FAE-BE61-9E6B7F1AF67B}"/>
              </a:ext>
            </a:extLst>
          </p:cNvPr>
          <p:cNvSpPr>
            <a:spLocks noGrp="1"/>
          </p:cNvSpPr>
          <p:nvPr>
            <p:ph type="sldNum" sz="quarter" idx="12"/>
          </p:nvPr>
        </p:nvSpPr>
        <p:spPr/>
        <p:txBody>
          <a:bodyPr/>
          <a:lstStyle/>
          <a:p>
            <a:fld id="{DBC0313D-DD20-49E8-BFBD-541A19C2FD5F}" type="slidenum">
              <a:rPr lang="en-US" smtClean="0"/>
              <a:t>‹#›</a:t>
            </a:fld>
            <a:endParaRPr lang="en-US"/>
          </a:p>
        </p:txBody>
      </p:sp>
    </p:spTree>
    <p:extLst>
      <p:ext uri="{BB962C8B-B14F-4D97-AF65-F5344CB8AC3E}">
        <p14:creationId xmlns:p14="http://schemas.microsoft.com/office/powerpoint/2010/main" val="422212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DB6F24C-1DC4-43E0-8C76-545302630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BF05DC4-E66A-4599-8061-5C19DA172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6C1BC08-C475-4CD1-98A2-F2FC5461B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9E2E7-1807-4A93-80EB-6D8F7CCA6A78}" type="datetimeFigureOut">
              <a:rPr lang="en-US" smtClean="0"/>
              <a:t>5/5/2022</a:t>
            </a:fld>
            <a:endParaRPr lang="en-US"/>
          </a:p>
        </p:txBody>
      </p:sp>
      <p:sp>
        <p:nvSpPr>
          <p:cNvPr id="5" name="Θέση υποσέλιδου 4">
            <a:extLst>
              <a:ext uri="{FF2B5EF4-FFF2-40B4-BE49-F238E27FC236}">
                <a16:creationId xmlns:a16="http://schemas.microsoft.com/office/drawing/2014/main" id="{CC2A83DC-59BB-4E6C-A73E-77E521CA7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4FDA0D8C-2B1B-4724-AA5D-03FF881AB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0313D-DD20-49E8-BFBD-541A19C2FD5F}" type="slidenum">
              <a:rPr lang="en-US" smtClean="0"/>
              <a:t>‹#›</a:t>
            </a:fld>
            <a:endParaRPr lang="en-US"/>
          </a:p>
        </p:txBody>
      </p:sp>
    </p:spTree>
    <p:extLst>
      <p:ext uri="{BB962C8B-B14F-4D97-AF65-F5344CB8AC3E}">
        <p14:creationId xmlns:p14="http://schemas.microsoft.com/office/powerpoint/2010/main" val="280673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420CBFC-4484-4F26-97C9-23FF9C0D6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B1CD6E7-62CA-456E-A57E-587E4B3F5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BE85110-FB11-41D2-98EF-ADD9AAEC7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3F78E-1BCA-432A-8F87-30514B3B56ED}" type="datetimeFigureOut">
              <a:rPr lang="el-GR" smtClean="0"/>
              <a:t>5/5/2022</a:t>
            </a:fld>
            <a:endParaRPr lang="el-GR"/>
          </a:p>
        </p:txBody>
      </p:sp>
      <p:sp>
        <p:nvSpPr>
          <p:cNvPr id="5" name="Θέση υποσέλιδου 4">
            <a:extLst>
              <a:ext uri="{FF2B5EF4-FFF2-40B4-BE49-F238E27FC236}">
                <a16:creationId xmlns:a16="http://schemas.microsoft.com/office/drawing/2014/main" id="{C83A843F-F75C-4E62-843C-11E7D3D83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A732DC7-3916-451F-BAA9-36F8AA5E0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15B2D-8B5C-473F-99C0-27E5C73995E7}" type="slidenum">
              <a:rPr lang="el-GR" smtClean="0"/>
              <a:t>‹#›</a:t>
            </a:fld>
            <a:endParaRPr lang="el-GR"/>
          </a:p>
        </p:txBody>
      </p:sp>
    </p:spTree>
    <p:extLst>
      <p:ext uri="{BB962C8B-B14F-4D97-AF65-F5344CB8AC3E}">
        <p14:creationId xmlns:p14="http://schemas.microsoft.com/office/powerpoint/2010/main" val="655559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2.xlsx"/><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3.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3.bin"/><Relationship Id="rId1" Type="http://schemas.openxmlformats.org/officeDocument/2006/relationships/slideLayout" Target="../slideLayouts/slideLayout13.x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1.xlsx"/><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Υπότιτλος 2">
            <a:extLst>
              <a:ext uri="{FF2B5EF4-FFF2-40B4-BE49-F238E27FC236}">
                <a16:creationId xmlns:a16="http://schemas.microsoft.com/office/drawing/2014/main" id="{611A3123-AD4C-4AEB-B383-E05BE1FA5C76}"/>
              </a:ext>
            </a:extLst>
          </p:cNvPr>
          <p:cNvSpPr txBox="1">
            <a:spLocks/>
          </p:cNvSpPr>
          <p:nvPr/>
        </p:nvSpPr>
        <p:spPr>
          <a:xfrm>
            <a:off x="459856" y="657821"/>
            <a:ext cx="11272286" cy="1345218"/>
          </a:xfrm>
          <a:prstGeom prst="rect">
            <a:avLst/>
          </a:prstGeom>
          <a:noFill/>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000" dirty="0"/>
              <a:t>ΤΜΗΜΑ ΓΕΩΓΡΑΦΙΑΣ ΠΑΝΕΠΙΣΤΗΜΙΟΥ ΑΙΓΑΙΟΥ</a:t>
            </a:r>
          </a:p>
          <a:p>
            <a:r>
              <a:rPr lang="el-GR" sz="2000" dirty="0"/>
              <a:t>ΕΞΑΜΗΝΟ ΣΤ’</a:t>
            </a:r>
            <a:endParaRPr lang="en-US" sz="2000" dirty="0"/>
          </a:p>
          <a:p>
            <a:r>
              <a:rPr lang="el-GR" sz="2000" dirty="0"/>
              <a:t>ΚΑΤΕΥΘΥΝΣΗ: ΑΝΑΠΤΥΞΗ ΚΑΙ ΣΧΕΔΙΑΣΜΟΣ ΤΟΥ ΧΩΡΟΥ</a:t>
            </a:r>
            <a:endParaRPr lang="en-US" sz="2000" dirty="0"/>
          </a:p>
        </p:txBody>
      </p:sp>
      <p:sp>
        <p:nvSpPr>
          <p:cNvPr id="5" name="Τίτλος 1">
            <a:extLst>
              <a:ext uri="{FF2B5EF4-FFF2-40B4-BE49-F238E27FC236}">
                <a16:creationId xmlns:a16="http://schemas.microsoft.com/office/drawing/2014/main" id="{5332A65F-7C7D-4A20-BB34-8AEDEC93A4D4}"/>
              </a:ext>
            </a:extLst>
          </p:cNvPr>
          <p:cNvSpPr>
            <a:spLocks noGrp="1"/>
          </p:cNvSpPr>
          <p:nvPr>
            <p:ph type="ctrTitle"/>
          </p:nvPr>
        </p:nvSpPr>
        <p:spPr>
          <a:xfrm>
            <a:off x="5415378" y="2352263"/>
            <a:ext cx="6353810" cy="1511598"/>
          </a:xfrm>
        </p:spPr>
        <p:txBody>
          <a:bodyPr anchor="b">
            <a:normAutofit fontScale="90000"/>
          </a:bodyPr>
          <a:lstStyle/>
          <a:p>
            <a:pPr algn="l"/>
            <a:r>
              <a:rPr lang="el-GR" sz="4000" dirty="0">
                <a:latin typeface="+mn-lt"/>
              </a:rPr>
              <a:t>Μάθημα:</a:t>
            </a:r>
            <a:br>
              <a:rPr lang="el-GR" sz="4000" b="1" dirty="0">
                <a:latin typeface="+mn-lt"/>
              </a:rPr>
            </a:br>
            <a:r>
              <a:rPr lang="el-GR" sz="4000" b="1" dirty="0">
                <a:latin typeface="+mn-lt"/>
              </a:rPr>
              <a:t>Μέθοδοι Περιφερειακής Ανάλυσης</a:t>
            </a:r>
            <a:endParaRPr lang="en-US" sz="4000" b="1" dirty="0">
              <a:latin typeface="+mn-lt"/>
            </a:endParaRPr>
          </a:p>
        </p:txBody>
      </p:sp>
      <p:sp>
        <p:nvSpPr>
          <p:cNvPr id="6" name="Υπότιτλος 2">
            <a:extLst>
              <a:ext uri="{FF2B5EF4-FFF2-40B4-BE49-F238E27FC236}">
                <a16:creationId xmlns:a16="http://schemas.microsoft.com/office/drawing/2014/main" id="{104BE961-BBEB-4E07-B825-D90917E7B38F}"/>
              </a:ext>
            </a:extLst>
          </p:cNvPr>
          <p:cNvSpPr txBox="1">
            <a:spLocks/>
          </p:cNvSpPr>
          <p:nvPr/>
        </p:nvSpPr>
        <p:spPr>
          <a:xfrm>
            <a:off x="5415379" y="4434496"/>
            <a:ext cx="6433184" cy="159896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1800" b="1" dirty="0"/>
          </a:p>
          <a:p>
            <a:pPr algn="l"/>
            <a:r>
              <a:rPr lang="el-GR" sz="1800" b="1" dirty="0"/>
              <a:t>Διάλεξη 6: </a:t>
            </a:r>
            <a:r>
              <a:rPr lang="el-GR" sz="1800" dirty="0"/>
              <a:t>Δείκτες περιφερειακής εξειδίκευσης, διαφοροποίησης και κατανομής</a:t>
            </a:r>
            <a:r>
              <a:rPr lang="en-US" sz="1800" dirty="0"/>
              <a:t> </a:t>
            </a:r>
            <a:r>
              <a:rPr lang="el-GR" sz="1800" dirty="0"/>
              <a:t>2</a:t>
            </a:r>
          </a:p>
          <a:p>
            <a:pPr algn="l"/>
            <a:r>
              <a:rPr lang="en-US" sz="1800" dirty="0"/>
              <a:t>(</a:t>
            </a:r>
            <a:r>
              <a:rPr lang="el-GR" sz="1800" dirty="0"/>
              <a:t>Σταθμισμένος συντελεστής μεταβλητότητας και Δείκτης τοπικής εξειδίκευσης) </a:t>
            </a:r>
            <a:endParaRPr lang="en-US" sz="1800" dirty="0"/>
          </a:p>
        </p:txBody>
      </p:sp>
      <p:sp>
        <p:nvSpPr>
          <p:cNvPr id="7" name="Υπότιτλος 2">
            <a:extLst>
              <a:ext uri="{FF2B5EF4-FFF2-40B4-BE49-F238E27FC236}">
                <a16:creationId xmlns:a16="http://schemas.microsoft.com/office/drawing/2014/main" id="{9F14FD35-2FE8-49C3-86F6-D67E22508C89}"/>
              </a:ext>
            </a:extLst>
          </p:cNvPr>
          <p:cNvSpPr>
            <a:spLocks noGrp="1"/>
          </p:cNvSpPr>
          <p:nvPr>
            <p:ph type="subTitle" idx="1"/>
          </p:nvPr>
        </p:nvSpPr>
        <p:spPr>
          <a:xfrm>
            <a:off x="5415378" y="6226812"/>
            <a:ext cx="6353810" cy="373684"/>
          </a:xfrm>
        </p:spPr>
        <p:txBody>
          <a:bodyPr>
            <a:normAutofit/>
          </a:bodyPr>
          <a:lstStyle/>
          <a:p>
            <a:pPr algn="l"/>
            <a:r>
              <a:rPr lang="el-GR" sz="1800" b="1" dirty="0"/>
              <a:t>Διδάσκων: </a:t>
            </a:r>
            <a:r>
              <a:rPr lang="el-GR" sz="1800" dirty="0" err="1"/>
              <a:t>Γουρζής</a:t>
            </a:r>
            <a:r>
              <a:rPr lang="el-GR" sz="1800" dirty="0"/>
              <a:t> Κωνσταντίνος</a:t>
            </a:r>
            <a:endParaRPr lang="en-US" sz="1800" dirty="0"/>
          </a:p>
        </p:txBody>
      </p:sp>
      <p:pic>
        <p:nvPicPr>
          <p:cNvPr id="1028" name="Picture 4">
            <a:extLst>
              <a:ext uri="{FF2B5EF4-FFF2-40B4-BE49-F238E27FC236}">
                <a16:creationId xmlns:a16="http://schemas.microsoft.com/office/drawing/2014/main" id="{81C342AF-D14F-40AE-B3EF-37F68468A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55" y="2352263"/>
            <a:ext cx="4307453" cy="42437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6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566669" y="294538"/>
            <a:ext cx="10700882" cy="1033669"/>
          </a:xfrm>
        </p:spPr>
        <p:txBody>
          <a:bodyPr>
            <a:noAutofit/>
          </a:bodyPr>
          <a:lstStyle/>
          <a:p>
            <a:pPr algn="ctr"/>
            <a:r>
              <a:rPr lang="el-GR" sz="3200" dirty="0">
                <a:solidFill>
                  <a:srgbClr val="FFFFFF"/>
                </a:solidFill>
              </a:rPr>
              <a:t>Παράδειγμα υπολογισμού </a:t>
            </a:r>
            <a:r>
              <a:rPr lang="en-US" sz="3200" dirty="0">
                <a:solidFill>
                  <a:srgbClr val="FFFFFF"/>
                </a:solidFill>
              </a:rPr>
              <a:t>LQ</a:t>
            </a:r>
            <a:r>
              <a:rPr lang="el-GR" sz="3200" dirty="0">
                <a:solidFill>
                  <a:srgbClr val="FFFFFF"/>
                </a:solidFill>
              </a:rPr>
              <a:t> για την εξειδίκευση των περιφερειών ανά κλάδο με βάση την απασχόληση</a:t>
            </a:r>
            <a:r>
              <a:rPr lang="en-US" sz="3200" dirty="0">
                <a:solidFill>
                  <a:srgbClr val="FFFFFF"/>
                </a:solidFill>
              </a:rPr>
              <a:t>	</a:t>
            </a:r>
          </a:p>
        </p:txBody>
      </p:sp>
      <p:graphicFrame>
        <p:nvGraphicFramePr>
          <p:cNvPr id="5" name="Θέση περιεχομένου 4">
            <a:extLst>
              <a:ext uri="{FF2B5EF4-FFF2-40B4-BE49-F238E27FC236}">
                <a16:creationId xmlns:a16="http://schemas.microsoft.com/office/drawing/2014/main" id="{955A8598-A749-E403-08F5-EBBE28CBF9E9}"/>
              </a:ext>
            </a:extLst>
          </p:cNvPr>
          <p:cNvGraphicFramePr>
            <a:graphicFrameLocks noGrp="1"/>
          </p:cNvGraphicFramePr>
          <p:nvPr>
            <p:ph idx="1"/>
            <p:extLst>
              <p:ext uri="{D42A27DB-BD31-4B8C-83A1-F6EECF244321}">
                <p14:modId xmlns:p14="http://schemas.microsoft.com/office/powerpoint/2010/main" val="3025359810"/>
              </p:ext>
            </p:extLst>
          </p:nvPr>
        </p:nvGraphicFramePr>
        <p:xfrm>
          <a:off x="566668" y="2001008"/>
          <a:ext cx="10700883" cy="4045625"/>
        </p:xfrm>
        <a:graphic>
          <a:graphicData uri="http://schemas.openxmlformats.org/drawingml/2006/table">
            <a:tbl>
              <a:tblPr/>
              <a:tblGrid>
                <a:gridCol w="2183363">
                  <a:extLst>
                    <a:ext uri="{9D8B030D-6E8A-4147-A177-3AD203B41FA5}">
                      <a16:colId xmlns:a16="http://schemas.microsoft.com/office/drawing/2014/main" val="1848942641"/>
                    </a:ext>
                  </a:extLst>
                </a:gridCol>
                <a:gridCol w="851752">
                  <a:extLst>
                    <a:ext uri="{9D8B030D-6E8A-4147-A177-3AD203B41FA5}">
                      <a16:colId xmlns:a16="http://schemas.microsoft.com/office/drawing/2014/main" val="2014356831"/>
                    </a:ext>
                  </a:extLst>
                </a:gridCol>
                <a:gridCol w="851752">
                  <a:extLst>
                    <a:ext uri="{9D8B030D-6E8A-4147-A177-3AD203B41FA5}">
                      <a16:colId xmlns:a16="http://schemas.microsoft.com/office/drawing/2014/main" val="2432451647"/>
                    </a:ext>
                  </a:extLst>
                </a:gridCol>
                <a:gridCol w="851752">
                  <a:extLst>
                    <a:ext uri="{9D8B030D-6E8A-4147-A177-3AD203B41FA5}">
                      <a16:colId xmlns:a16="http://schemas.microsoft.com/office/drawing/2014/main" val="238694585"/>
                    </a:ext>
                  </a:extLst>
                </a:gridCol>
                <a:gridCol w="851752">
                  <a:extLst>
                    <a:ext uri="{9D8B030D-6E8A-4147-A177-3AD203B41FA5}">
                      <a16:colId xmlns:a16="http://schemas.microsoft.com/office/drawing/2014/main" val="1202860266"/>
                    </a:ext>
                  </a:extLst>
                </a:gridCol>
                <a:gridCol w="851752">
                  <a:extLst>
                    <a:ext uri="{9D8B030D-6E8A-4147-A177-3AD203B41FA5}">
                      <a16:colId xmlns:a16="http://schemas.microsoft.com/office/drawing/2014/main" val="2997281990"/>
                    </a:ext>
                  </a:extLst>
                </a:gridCol>
                <a:gridCol w="851752">
                  <a:extLst>
                    <a:ext uri="{9D8B030D-6E8A-4147-A177-3AD203B41FA5}">
                      <a16:colId xmlns:a16="http://schemas.microsoft.com/office/drawing/2014/main" val="3425837094"/>
                    </a:ext>
                  </a:extLst>
                </a:gridCol>
                <a:gridCol w="851752">
                  <a:extLst>
                    <a:ext uri="{9D8B030D-6E8A-4147-A177-3AD203B41FA5}">
                      <a16:colId xmlns:a16="http://schemas.microsoft.com/office/drawing/2014/main" val="954370649"/>
                    </a:ext>
                  </a:extLst>
                </a:gridCol>
                <a:gridCol w="851752">
                  <a:extLst>
                    <a:ext uri="{9D8B030D-6E8A-4147-A177-3AD203B41FA5}">
                      <a16:colId xmlns:a16="http://schemas.microsoft.com/office/drawing/2014/main" val="3104219742"/>
                    </a:ext>
                  </a:extLst>
                </a:gridCol>
                <a:gridCol w="851752">
                  <a:extLst>
                    <a:ext uri="{9D8B030D-6E8A-4147-A177-3AD203B41FA5}">
                      <a16:colId xmlns:a16="http://schemas.microsoft.com/office/drawing/2014/main" val="2163697504"/>
                    </a:ext>
                  </a:extLst>
                </a:gridCol>
                <a:gridCol w="851752">
                  <a:extLst>
                    <a:ext uri="{9D8B030D-6E8A-4147-A177-3AD203B41FA5}">
                      <a16:colId xmlns:a16="http://schemas.microsoft.com/office/drawing/2014/main" val="1662051268"/>
                    </a:ext>
                  </a:extLst>
                </a:gridCol>
              </a:tblGrid>
              <a:tr h="903318">
                <a:tc>
                  <a:txBody>
                    <a:bodyPr/>
                    <a:lstStyle/>
                    <a:p>
                      <a:pPr algn="l" fontAlgn="ctr"/>
                      <a:r>
                        <a:rPr lang="en-US" sz="1050" b="1" i="1" u="none" strike="noStrike" dirty="0">
                          <a:solidFill>
                            <a:srgbClr val="000000"/>
                          </a:solidFill>
                          <a:effectLst/>
                          <a:latin typeface="Calibri" panose="020F0502020204030204" pitchFamily="34" charset="0"/>
                        </a:rPr>
                        <a:t> </a:t>
                      </a:r>
                      <a:r>
                        <a:rPr lang="el-GR" sz="1050" b="1" i="1" u="none" strike="noStrike" dirty="0">
                          <a:solidFill>
                            <a:srgbClr val="000000"/>
                          </a:solidFill>
                          <a:effectLst/>
                          <a:latin typeface="Calibri" panose="020F0502020204030204" pitchFamily="34" charset="0"/>
                        </a:rPr>
                        <a:t>ΠΕΡΙΦΕΡΕΙΑ</a:t>
                      </a:r>
                      <a:endParaRPr lang="en-US" sz="1050" b="1" i="1"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a:solidFill>
                            <a:srgbClr val="000000"/>
                          </a:solidFill>
                          <a:effectLst/>
                          <a:latin typeface="Calibri" panose="020F0502020204030204" pitchFamily="34" charset="0"/>
                        </a:rPr>
                        <a:t>Αγροτικός κλάδος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dirty="0">
                          <a:solidFill>
                            <a:srgbClr val="000000"/>
                          </a:solidFill>
                          <a:effectLst/>
                          <a:latin typeface="Calibri" panose="020F0502020204030204" pitchFamily="34" charset="0"/>
                        </a:rPr>
                        <a:t>Μεταποίηση και βιομηχανία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dirty="0">
                          <a:solidFill>
                            <a:srgbClr val="000000"/>
                          </a:solidFill>
                          <a:effectLst/>
                          <a:latin typeface="Calibri" panose="020F0502020204030204" pitchFamily="34" charset="0"/>
                        </a:rPr>
                        <a:t>Εξόρυξη και παραγωγή ενέργειας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a:solidFill>
                            <a:srgbClr val="000000"/>
                          </a:solidFill>
                          <a:effectLst/>
                          <a:latin typeface="Calibri" panose="020F0502020204030204" pitchFamily="34" charset="0"/>
                        </a:rPr>
                        <a:t>Κατασκευές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dirty="0">
                          <a:solidFill>
                            <a:srgbClr val="000000"/>
                          </a:solidFill>
                          <a:effectLst/>
                          <a:latin typeface="Calibri" panose="020F0502020204030204" pitchFamily="34" charset="0"/>
                        </a:rPr>
                        <a:t>Εμπόριο και μεταφορές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dirty="0">
                          <a:solidFill>
                            <a:srgbClr val="000000"/>
                          </a:solidFill>
                          <a:effectLst/>
                          <a:latin typeface="Calibri" panose="020F0502020204030204" pitchFamily="34" charset="0"/>
                        </a:rPr>
                        <a:t>Φιλοξενία και εστίαση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dirty="0">
                          <a:solidFill>
                            <a:srgbClr val="000000"/>
                          </a:solidFill>
                          <a:effectLst/>
                          <a:latin typeface="Calibri" panose="020F0502020204030204" pitchFamily="34" charset="0"/>
                        </a:rPr>
                        <a:t>Οικονομία γνώσης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dirty="0">
                          <a:solidFill>
                            <a:srgbClr val="000000"/>
                          </a:solidFill>
                          <a:effectLst/>
                          <a:latin typeface="Calibri" panose="020F0502020204030204" pitchFamily="34" charset="0"/>
                        </a:rPr>
                        <a:t>Δημόσιος τομέας, εκπαίδευση και υγεία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0" i="1" u="none" strike="noStrike" dirty="0">
                          <a:solidFill>
                            <a:srgbClr val="000000"/>
                          </a:solidFill>
                          <a:effectLst/>
                          <a:latin typeface="Calibri" panose="020F0502020204030204" pitchFamily="34" charset="0"/>
                        </a:rPr>
                        <a:t>Αναψυχή, τέχνες και λοιπές υπηρεσίες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050" b="1" i="1" u="none" strike="noStrike" dirty="0">
                          <a:solidFill>
                            <a:srgbClr val="000000"/>
                          </a:solidFill>
                          <a:effectLst/>
                          <a:latin typeface="Calibri" panose="020F0502020204030204" pitchFamily="34" charset="0"/>
                        </a:rPr>
                        <a:t>Σύνολο κλάδων</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5831132"/>
                  </a:ext>
                </a:extLst>
              </a:tr>
              <a:tr h="223899">
                <a:tc>
                  <a:txBody>
                    <a:bodyPr/>
                    <a:lstStyle/>
                    <a:p>
                      <a:pPr algn="l" fontAlgn="ctr"/>
                      <a:r>
                        <a:rPr lang="el-GR" sz="1050" b="0" i="0" u="none" strike="noStrike">
                          <a:solidFill>
                            <a:srgbClr val="000000"/>
                          </a:solidFill>
                          <a:effectLst/>
                          <a:latin typeface="Calibri" panose="020F0502020204030204" pitchFamily="34" charset="0"/>
                        </a:rPr>
                        <a:t>ΑΝΑΤΟΛΙΚΗ ΜΑΚΕΔΟΝΙΑ ΚΑΙ ΘΡΑΚΗ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61.689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34.018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1.230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13.276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41.528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15.590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10.920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47.534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6.549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           232.334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9511910"/>
                  </a:ext>
                </a:extLst>
              </a:tr>
              <a:tr h="223899">
                <a:tc>
                  <a:txBody>
                    <a:bodyPr/>
                    <a:lstStyle/>
                    <a:p>
                      <a:pPr algn="l" fontAlgn="ctr"/>
                      <a:r>
                        <a:rPr lang="el-GR" sz="1050" b="0" i="0" u="none" strike="noStrike">
                          <a:solidFill>
                            <a:srgbClr val="000000"/>
                          </a:solidFill>
                          <a:effectLst/>
                          <a:latin typeface="Calibri" panose="020F0502020204030204" pitchFamily="34" charset="0"/>
                        </a:rPr>
                        <a:t>ΚΕΝΤΡΙΚΗ ΜΑΚΕΔΟΝΙΑ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91.938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124.833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3.608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53.793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179.348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44.572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60.693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138.081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34.969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           731.835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4834725"/>
                  </a:ext>
                </a:extLst>
              </a:tr>
              <a:tr h="223899">
                <a:tc>
                  <a:txBody>
                    <a:bodyPr/>
                    <a:lstStyle/>
                    <a:p>
                      <a:pPr algn="l" fontAlgn="ctr"/>
                      <a:r>
                        <a:rPr lang="el-GR" sz="1050" b="0" i="0" u="none" strike="noStrike">
                          <a:solidFill>
                            <a:srgbClr val="000000"/>
                          </a:solidFill>
                          <a:effectLst/>
                          <a:latin typeface="Calibri" panose="020F0502020204030204" pitchFamily="34" charset="0"/>
                        </a:rPr>
                        <a:t>ΔΥΤΙΚΗ ΜΑΚΕΔΟΝΙΑ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16.585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16.629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4.928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9.511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15.624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4.749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21.522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2.661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97.835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280457"/>
                  </a:ext>
                </a:extLst>
              </a:tr>
              <a:tr h="223899">
                <a:tc>
                  <a:txBody>
                    <a:bodyPr/>
                    <a:lstStyle/>
                    <a:p>
                      <a:pPr algn="l" fontAlgn="ctr"/>
                      <a:r>
                        <a:rPr lang="el-GR" sz="1050" b="0" i="0" u="none" strike="noStrike">
                          <a:solidFill>
                            <a:srgbClr val="000000"/>
                          </a:solidFill>
                          <a:effectLst/>
                          <a:latin typeface="Calibri" panose="020F0502020204030204" pitchFamily="34" charset="0"/>
                        </a:rPr>
                        <a:t>ΗΠΕΙΡΟΣ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23.868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12.926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15.223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24.046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7.159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7.345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31.047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4.258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127.322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810936"/>
                  </a:ext>
                </a:extLst>
              </a:tr>
              <a:tr h="223899">
                <a:tc>
                  <a:txBody>
                    <a:bodyPr/>
                    <a:lstStyle/>
                    <a:p>
                      <a:pPr algn="l" fontAlgn="ctr"/>
                      <a:r>
                        <a:rPr lang="el-GR" sz="1050" b="0" i="0" u="none" strike="noStrike">
                          <a:solidFill>
                            <a:srgbClr val="000000"/>
                          </a:solidFill>
                          <a:effectLst/>
                          <a:latin typeface="Calibri" panose="020F0502020204030204" pitchFamily="34" charset="0"/>
                        </a:rPr>
                        <a:t>ΘΕΣΣΑΛΙΑ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74.599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36.599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1.658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24.870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59.190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18.137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18.952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57.544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10.519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302.068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791890"/>
                  </a:ext>
                </a:extLst>
              </a:tr>
              <a:tr h="223899">
                <a:tc>
                  <a:txBody>
                    <a:bodyPr/>
                    <a:lstStyle/>
                    <a:p>
                      <a:pPr algn="l" fontAlgn="ctr"/>
                      <a:r>
                        <a:rPr lang="el-GR" sz="1050" b="0" i="0" u="none" strike="noStrike">
                          <a:solidFill>
                            <a:srgbClr val="000000"/>
                          </a:solidFill>
                          <a:effectLst/>
                          <a:latin typeface="Calibri" panose="020F0502020204030204" pitchFamily="34" charset="0"/>
                        </a:rPr>
                        <a:t>ΙΟΝΙΟΙ ΝΗΣΟΙ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15.001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4.509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7.716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21.093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17.530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5.562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11.076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2.720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85.372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701335"/>
                  </a:ext>
                </a:extLst>
              </a:tr>
              <a:tr h="223899">
                <a:tc>
                  <a:txBody>
                    <a:bodyPr/>
                    <a:lstStyle/>
                    <a:p>
                      <a:pPr algn="l" fontAlgn="ctr"/>
                      <a:r>
                        <a:rPr lang="el-GR" sz="1050" b="0" i="0" u="none" strike="noStrike">
                          <a:solidFill>
                            <a:srgbClr val="000000"/>
                          </a:solidFill>
                          <a:effectLst/>
                          <a:latin typeface="Calibri" panose="020F0502020204030204" pitchFamily="34" charset="0"/>
                        </a:rPr>
                        <a:t>ΔΥΤΙΚΗ ΕΛΛΑΔΑ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60.132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22.199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25.207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54.471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19.062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15.004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50.467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10.276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258.373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610140"/>
                  </a:ext>
                </a:extLst>
              </a:tr>
              <a:tr h="223899">
                <a:tc>
                  <a:txBody>
                    <a:bodyPr/>
                    <a:lstStyle/>
                    <a:p>
                      <a:pPr algn="l" fontAlgn="ctr"/>
                      <a:r>
                        <a:rPr lang="el-GR" sz="1050" b="0" i="0" u="none" strike="noStrike">
                          <a:solidFill>
                            <a:srgbClr val="000000"/>
                          </a:solidFill>
                          <a:effectLst/>
                          <a:latin typeface="Calibri" panose="020F0502020204030204" pitchFamily="34" charset="0"/>
                        </a:rPr>
                        <a:t>ΣΤΕΡΕΑ ΕΛΛΑΔΑ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35.522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38.046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21.168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47.399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10.797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37.316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7.276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214.642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62899"/>
                  </a:ext>
                </a:extLst>
              </a:tr>
              <a:tr h="223899">
                <a:tc>
                  <a:txBody>
                    <a:bodyPr/>
                    <a:lstStyle/>
                    <a:p>
                      <a:pPr algn="l" fontAlgn="ctr"/>
                      <a:r>
                        <a:rPr lang="el-GR" sz="1050" b="0" i="0" u="none" strike="noStrike">
                          <a:solidFill>
                            <a:srgbClr val="000000"/>
                          </a:solidFill>
                          <a:effectLst/>
                          <a:latin typeface="Calibri" panose="020F0502020204030204" pitchFamily="34" charset="0"/>
                        </a:rPr>
                        <a:t>ΑΤΤΙΚΗ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10.370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242.730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14.747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137.727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482.134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86.526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236.090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369.191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122.775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1.702.290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847386"/>
                  </a:ext>
                </a:extLst>
              </a:tr>
              <a:tr h="223899">
                <a:tc>
                  <a:txBody>
                    <a:bodyPr/>
                    <a:lstStyle/>
                    <a:p>
                      <a:pPr algn="l" fontAlgn="ctr"/>
                      <a:r>
                        <a:rPr lang="el-GR" sz="1050" b="0" i="0" u="none" strike="noStrike">
                          <a:solidFill>
                            <a:srgbClr val="000000"/>
                          </a:solidFill>
                          <a:effectLst/>
                          <a:latin typeface="Calibri" panose="020F0502020204030204" pitchFamily="34" charset="0"/>
                        </a:rPr>
                        <a:t>ΠΕΛΟΠΟΝΝΗΣΟΣ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75.978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20.722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41.168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12.553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11.991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38.638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7.731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226.515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730429"/>
                  </a:ext>
                </a:extLst>
              </a:tr>
              <a:tr h="223899">
                <a:tc>
                  <a:txBody>
                    <a:bodyPr/>
                    <a:lstStyle/>
                    <a:p>
                      <a:pPr algn="l" fontAlgn="ctr"/>
                      <a:r>
                        <a:rPr lang="el-GR" sz="1050" b="0" i="0" u="none" strike="noStrike">
                          <a:solidFill>
                            <a:srgbClr val="000000"/>
                          </a:solidFill>
                          <a:effectLst/>
                          <a:latin typeface="Calibri" panose="020F0502020204030204" pitchFamily="34" charset="0"/>
                        </a:rPr>
                        <a:t>ΒΟΡΕΙΟ ΑΙΓΑΙΟ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12.439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5.081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6.059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6.660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3.728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19.698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70.626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865107"/>
                  </a:ext>
                </a:extLst>
              </a:tr>
              <a:tr h="223899">
                <a:tc>
                  <a:txBody>
                    <a:bodyPr/>
                    <a:lstStyle/>
                    <a:p>
                      <a:pPr algn="l" fontAlgn="ctr"/>
                      <a:r>
                        <a:rPr lang="el-GR" sz="1050" b="0" i="0" u="none" strike="noStrike">
                          <a:solidFill>
                            <a:srgbClr val="000000"/>
                          </a:solidFill>
                          <a:effectLst/>
                          <a:latin typeface="Calibri" panose="020F0502020204030204" pitchFamily="34" charset="0"/>
                        </a:rPr>
                        <a:t>ΝΟΤΙΟ ΑΙΓΑΙΟ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6.672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10.525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2.756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14.425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33.096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25.937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8.373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22.645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6.184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130.613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935531"/>
                  </a:ext>
                </a:extLst>
              </a:tr>
              <a:tr h="223899">
                <a:tc>
                  <a:txBody>
                    <a:bodyPr/>
                    <a:lstStyle/>
                    <a:p>
                      <a:pPr algn="l" fontAlgn="ctr"/>
                      <a:r>
                        <a:rPr lang="el-GR" sz="1050" b="0" i="0" u="none" strike="noStrike">
                          <a:solidFill>
                            <a:srgbClr val="000000"/>
                          </a:solidFill>
                          <a:effectLst/>
                          <a:latin typeface="Calibri" panose="020F0502020204030204" pitchFamily="34" charset="0"/>
                        </a:rPr>
                        <a:t>ΚΡΗΤΗ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55.499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19.710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2.659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23.000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57.199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30.997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15.793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47.826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11.055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263.738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694669"/>
                  </a:ext>
                </a:extLst>
              </a:tr>
              <a:tr h="231620">
                <a:tc>
                  <a:txBody>
                    <a:bodyPr/>
                    <a:lstStyle/>
                    <a:p>
                      <a:pPr algn="l" fontAlgn="ctr"/>
                      <a:r>
                        <a:rPr lang="el-GR" sz="1050" b="1" i="0" u="none" strike="noStrike">
                          <a:solidFill>
                            <a:srgbClr val="000000"/>
                          </a:solidFill>
                          <a:effectLst/>
                          <a:latin typeface="Calibri" panose="020F0502020204030204" pitchFamily="34" charset="0"/>
                        </a:rPr>
                        <a:t>ΣΥΝΟΛΟ ΧΩΡΑΣ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a:solidFill>
                            <a:srgbClr val="000000"/>
                          </a:solidFill>
                          <a:effectLst/>
                          <a:latin typeface="Calibri" panose="020F0502020204030204" pitchFamily="34" charset="0"/>
                        </a:rPr>
                        <a:t>           540.292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588.526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38.806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367.611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1.071.575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304.994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410.873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892.586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effectLst/>
                          <a:latin typeface="Calibri" panose="020F0502020204030204" pitchFamily="34" charset="0"/>
                        </a:rPr>
                        <a:t>           228.301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        4.443.563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548448"/>
                  </a:ext>
                </a:extLst>
              </a:tr>
            </a:tbl>
          </a:graphicData>
        </a:graphic>
      </p:graphicFrame>
      <p:sp>
        <p:nvSpPr>
          <p:cNvPr id="13" name="TextBox 12">
            <a:extLst>
              <a:ext uri="{FF2B5EF4-FFF2-40B4-BE49-F238E27FC236}">
                <a16:creationId xmlns:a16="http://schemas.microsoft.com/office/drawing/2014/main" id="{0A275FEB-D8DE-E13A-DC4F-D2C133BDEEDE}"/>
              </a:ext>
            </a:extLst>
          </p:cNvPr>
          <p:cNvSpPr txBox="1"/>
          <p:nvPr/>
        </p:nvSpPr>
        <p:spPr>
          <a:xfrm>
            <a:off x="566668" y="6194130"/>
            <a:ext cx="10700882" cy="307777"/>
          </a:xfrm>
          <a:prstGeom prst="rect">
            <a:avLst/>
          </a:prstGeom>
          <a:noFill/>
        </p:spPr>
        <p:txBody>
          <a:bodyPr wrap="square">
            <a:spAutoFit/>
          </a:bodyPr>
          <a:lstStyle/>
          <a:p>
            <a:pPr algn="ctr"/>
            <a:r>
              <a:rPr lang="el-GR" sz="1400" dirty="0">
                <a:solidFill>
                  <a:schemeClr val="tx1">
                    <a:lumMod val="85000"/>
                    <a:lumOff val="15000"/>
                  </a:schemeClr>
                </a:solidFill>
              </a:rPr>
              <a:t>Πίνακας: Απασχολούμενοι ανά κλάδο και περιφέρεια, 2005</a:t>
            </a:r>
            <a:endParaRPr lang="en-US" sz="1400" dirty="0"/>
          </a:p>
        </p:txBody>
      </p:sp>
    </p:spTree>
    <p:extLst>
      <p:ext uri="{BB962C8B-B14F-4D97-AF65-F5344CB8AC3E}">
        <p14:creationId xmlns:p14="http://schemas.microsoft.com/office/powerpoint/2010/main" val="369920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875763" y="294538"/>
            <a:ext cx="10391787" cy="1033669"/>
          </a:xfrm>
        </p:spPr>
        <p:txBody>
          <a:bodyPr>
            <a:noAutofit/>
          </a:bodyPr>
          <a:lstStyle/>
          <a:p>
            <a:pPr algn="ctr"/>
            <a:r>
              <a:rPr lang="el-GR" sz="3200" dirty="0">
                <a:solidFill>
                  <a:srgbClr val="FFFFFF"/>
                </a:solidFill>
              </a:rPr>
              <a:t>Παράδειγμα υπολογισμού </a:t>
            </a:r>
            <a:r>
              <a:rPr lang="en-US" sz="3200" dirty="0">
                <a:solidFill>
                  <a:srgbClr val="FFFFFF"/>
                </a:solidFill>
              </a:rPr>
              <a:t>LQ</a:t>
            </a:r>
            <a:r>
              <a:rPr lang="el-GR" sz="3200" dirty="0">
                <a:solidFill>
                  <a:srgbClr val="FFFFFF"/>
                </a:solidFill>
              </a:rPr>
              <a:t> (2)</a:t>
            </a:r>
            <a:r>
              <a:rPr lang="en-US" sz="3200" dirty="0">
                <a:solidFill>
                  <a:srgbClr val="FFFFFF"/>
                </a:solidFill>
              </a:rPr>
              <a:t>	</a:t>
            </a:r>
          </a:p>
        </p:txBody>
      </p:sp>
      <p:sp>
        <p:nvSpPr>
          <p:cNvPr id="13" name="TextBox 12">
            <a:extLst>
              <a:ext uri="{FF2B5EF4-FFF2-40B4-BE49-F238E27FC236}">
                <a16:creationId xmlns:a16="http://schemas.microsoft.com/office/drawing/2014/main" id="{0A275FEB-D8DE-E13A-DC4F-D2C133BDEEDE}"/>
              </a:ext>
            </a:extLst>
          </p:cNvPr>
          <p:cNvSpPr txBox="1"/>
          <p:nvPr/>
        </p:nvSpPr>
        <p:spPr>
          <a:xfrm>
            <a:off x="875763" y="5273900"/>
            <a:ext cx="10391787" cy="1169551"/>
          </a:xfrm>
          <a:prstGeom prst="rect">
            <a:avLst/>
          </a:prstGeom>
          <a:noFill/>
        </p:spPr>
        <p:txBody>
          <a:bodyPr wrap="square">
            <a:spAutoFit/>
          </a:bodyPr>
          <a:lstStyle/>
          <a:p>
            <a:r>
              <a:rPr lang="el-GR" sz="1400" dirty="0">
                <a:solidFill>
                  <a:schemeClr val="tx1">
                    <a:lumMod val="85000"/>
                    <a:lumOff val="15000"/>
                  </a:schemeClr>
                </a:solidFill>
              </a:rPr>
              <a:t>Βήματα υπολογισμού: </a:t>
            </a:r>
          </a:p>
          <a:p>
            <a:pPr marL="342900" indent="-342900">
              <a:buAutoNum type="arabicPeriod"/>
            </a:pPr>
            <a:r>
              <a:rPr lang="el-GR" sz="1400" dirty="0">
                <a:solidFill>
                  <a:schemeClr val="tx1">
                    <a:lumMod val="85000"/>
                    <a:lumOff val="15000"/>
                  </a:schemeClr>
                </a:solidFill>
              </a:rPr>
              <a:t>Υπολογισμός ποσοστού συμμετοχής του αγροτικού κλάδου στην συνολική απασχόληση κάθε περιφέρειας</a:t>
            </a:r>
          </a:p>
          <a:p>
            <a:pPr marL="342900" indent="-342900">
              <a:buAutoNum type="arabicPeriod"/>
            </a:pPr>
            <a:r>
              <a:rPr lang="el-GR" sz="1400" dirty="0">
                <a:solidFill>
                  <a:schemeClr val="tx1">
                    <a:lumMod val="85000"/>
                    <a:lumOff val="15000"/>
                  </a:schemeClr>
                </a:solidFill>
              </a:rPr>
              <a:t>Υπολογισμός συμμετοχής του αγροτικού κλάδου στην συνολική απασχόληση της χώρας</a:t>
            </a:r>
          </a:p>
          <a:p>
            <a:pPr marL="342900" indent="-342900">
              <a:buAutoNum type="arabicPeriod"/>
            </a:pPr>
            <a:r>
              <a:rPr lang="el-GR" sz="1400" dirty="0">
                <a:solidFill>
                  <a:schemeClr val="tx1">
                    <a:lumMod val="85000"/>
                    <a:lumOff val="15000"/>
                  </a:schemeClr>
                </a:solidFill>
              </a:rPr>
              <a:t>Υπολογισμός του Συντελεστή Συμμετοχής διαιρώντας τη συμμετοχή κάθε περιφέρειας με αυτή της χώρας (η τελευταία παραμένει σταθερή) </a:t>
            </a:r>
          </a:p>
        </p:txBody>
      </p:sp>
      <p:graphicFrame>
        <p:nvGraphicFramePr>
          <p:cNvPr id="6" name="Πίνακας 5">
            <a:extLst>
              <a:ext uri="{FF2B5EF4-FFF2-40B4-BE49-F238E27FC236}">
                <a16:creationId xmlns:a16="http://schemas.microsoft.com/office/drawing/2014/main" id="{43568010-E3DC-E87C-DDEF-4BBECE26E162}"/>
              </a:ext>
            </a:extLst>
          </p:cNvPr>
          <p:cNvGraphicFramePr>
            <a:graphicFrameLocks noGrp="1"/>
          </p:cNvGraphicFramePr>
          <p:nvPr>
            <p:extLst>
              <p:ext uri="{D42A27DB-BD31-4B8C-83A1-F6EECF244321}">
                <p14:modId xmlns:p14="http://schemas.microsoft.com/office/powerpoint/2010/main" val="444670918"/>
              </p:ext>
            </p:extLst>
          </p:nvPr>
        </p:nvGraphicFramePr>
        <p:xfrm>
          <a:off x="2012948" y="1891970"/>
          <a:ext cx="8166100" cy="3187700"/>
        </p:xfrm>
        <a:graphic>
          <a:graphicData uri="http://schemas.openxmlformats.org/drawingml/2006/table">
            <a:tbl>
              <a:tblPr/>
              <a:tblGrid>
                <a:gridCol w="2311400">
                  <a:extLst>
                    <a:ext uri="{9D8B030D-6E8A-4147-A177-3AD203B41FA5}">
                      <a16:colId xmlns:a16="http://schemas.microsoft.com/office/drawing/2014/main" val="1338538707"/>
                    </a:ext>
                  </a:extLst>
                </a:gridCol>
                <a:gridCol w="901700">
                  <a:extLst>
                    <a:ext uri="{9D8B030D-6E8A-4147-A177-3AD203B41FA5}">
                      <a16:colId xmlns:a16="http://schemas.microsoft.com/office/drawing/2014/main" val="2303484034"/>
                    </a:ext>
                  </a:extLst>
                </a:gridCol>
                <a:gridCol w="901700">
                  <a:extLst>
                    <a:ext uri="{9D8B030D-6E8A-4147-A177-3AD203B41FA5}">
                      <a16:colId xmlns:a16="http://schemas.microsoft.com/office/drawing/2014/main" val="3914434595"/>
                    </a:ext>
                  </a:extLst>
                </a:gridCol>
                <a:gridCol w="1346200">
                  <a:extLst>
                    <a:ext uri="{9D8B030D-6E8A-4147-A177-3AD203B41FA5}">
                      <a16:colId xmlns:a16="http://schemas.microsoft.com/office/drawing/2014/main" val="2107776106"/>
                    </a:ext>
                  </a:extLst>
                </a:gridCol>
                <a:gridCol w="1346200">
                  <a:extLst>
                    <a:ext uri="{9D8B030D-6E8A-4147-A177-3AD203B41FA5}">
                      <a16:colId xmlns:a16="http://schemas.microsoft.com/office/drawing/2014/main" val="396607025"/>
                    </a:ext>
                  </a:extLst>
                </a:gridCol>
                <a:gridCol w="1358900">
                  <a:extLst>
                    <a:ext uri="{9D8B030D-6E8A-4147-A177-3AD203B41FA5}">
                      <a16:colId xmlns:a16="http://schemas.microsoft.com/office/drawing/2014/main" val="3093474652"/>
                    </a:ext>
                  </a:extLst>
                </a:gridCol>
              </a:tblGrid>
              <a:tr h="596900">
                <a:tc>
                  <a:txBody>
                    <a:bodyPr/>
                    <a:lstStyle/>
                    <a:p>
                      <a:pPr algn="l" fontAlgn="ctr"/>
                      <a:r>
                        <a:rPr lang="el-GR" sz="1100" b="1" i="1" u="none" strike="noStrike" dirty="0">
                          <a:solidFill>
                            <a:srgbClr val="000000"/>
                          </a:solidFill>
                          <a:effectLst/>
                          <a:latin typeface="Calibri" panose="020F0502020204030204" pitchFamily="34" charset="0"/>
                        </a:rPr>
                        <a:t>Περιφέρεια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100" b="1" i="1" u="none" strike="noStrike" dirty="0">
                          <a:solidFill>
                            <a:srgbClr val="000000"/>
                          </a:solidFill>
                          <a:effectLst/>
                          <a:latin typeface="Calibri" panose="020F0502020204030204" pitchFamily="34" charset="0"/>
                        </a:rPr>
                        <a:t>Αγροτικός κλάδος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100" b="1" i="1" u="none" strike="noStrike">
                          <a:solidFill>
                            <a:srgbClr val="000000"/>
                          </a:solidFill>
                          <a:effectLst/>
                          <a:latin typeface="Calibri" panose="020F0502020204030204" pitchFamily="34" charset="0"/>
                        </a:rPr>
                        <a:t>Σύνολο κλάδων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1100" b="1" i="1" u="none" strike="noStrike" dirty="0">
                          <a:solidFill>
                            <a:srgbClr val="000000"/>
                          </a:solidFill>
                          <a:effectLst/>
                          <a:latin typeface="Calibri" panose="020F0502020204030204" pitchFamily="34" charset="0"/>
                        </a:rPr>
                        <a:t>Ποσοστό συμμετοχής κλάδου στην περιφέρεια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1100" b="1" i="1" u="none" strike="noStrike" dirty="0">
                          <a:solidFill>
                            <a:srgbClr val="000000"/>
                          </a:solidFill>
                          <a:effectLst/>
                          <a:latin typeface="Calibri" panose="020F0502020204030204" pitchFamily="34" charset="0"/>
                        </a:rPr>
                        <a:t>Ποσοστό συμμετοχής κλάδου στη χώρα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1" u="none" strike="noStrike" dirty="0">
                          <a:solidFill>
                            <a:srgbClr val="000000"/>
                          </a:solidFill>
                          <a:effectLst/>
                          <a:latin typeface="Calibri" panose="020F0502020204030204" pitchFamily="34" charset="0"/>
                        </a:rPr>
                        <a:t>LQ</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95332"/>
                  </a:ext>
                </a:extLst>
              </a:tr>
              <a:tr h="184150">
                <a:tc>
                  <a:txBody>
                    <a:bodyPr/>
                    <a:lstStyle/>
                    <a:p>
                      <a:pPr algn="l" fontAlgn="ctr"/>
                      <a:r>
                        <a:rPr lang="el-GR" sz="1100" b="0" i="0" u="none" strike="noStrike">
                          <a:solidFill>
                            <a:srgbClr val="000000"/>
                          </a:solidFill>
                          <a:effectLst/>
                          <a:latin typeface="Calibri" panose="020F0502020204030204" pitchFamily="34" charset="0"/>
                        </a:rPr>
                        <a:t>ΑΝΑΤΟΛΙΚΗ ΜΑΚΕΔΟΝΙΑ ΚΑΙ ΘΡΑΚΗ</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             61.689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           232.334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238379"/>
                  </a:ext>
                </a:extLst>
              </a:tr>
              <a:tr h="184150">
                <a:tc>
                  <a:txBody>
                    <a:bodyPr/>
                    <a:lstStyle/>
                    <a:p>
                      <a:pPr algn="l" fontAlgn="ctr"/>
                      <a:r>
                        <a:rPr lang="el-GR" sz="1100" b="0" i="0" u="none" strike="noStrike">
                          <a:solidFill>
                            <a:srgbClr val="000000"/>
                          </a:solidFill>
                          <a:effectLst/>
                          <a:latin typeface="Calibri" panose="020F0502020204030204" pitchFamily="34" charset="0"/>
                        </a:rPr>
                        <a:t>ΚΕΝΤΡΙΚΗ ΜΑΚΕΔΟΝΙΑ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             91.938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           731.835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894222"/>
                  </a:ext>
                </a:extLst>
              </a:tr>
              <a:tr h="184150">
                <a:tc>
                  <a:txBody>
                    <a:bodyPr/>
                    <a:lstStyle/>
                    <a:p>
                      <a:pPr algn="l" fontAlgn="ctr"/>
                      <a:r>
                        <a:rPr lang="el-GR" sz="1100" b="0" i="0" u="none" strike="noStrike">
                          <a:solidFill>
                            <a:srgbClr val="000000"/>
                          </a:solidFill>
                          <a:effectLst/>
                          <a:latin typeface="Calibri" panose="020F0502020204030204" pitchFamily="34" charset="0"/>
                        </a:rPr>
                        <a:t>ΔΥΤΙΚΗ ΜΑΚΕΔΟΝΙΑ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16.585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97.835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443720"/>
                  </a:ext>
                </a:extLst>
              </a:tr>
              <a:tr h="184150">
                <a:tc>
                  <a:txBody>
                    <a:bodyPr/>
                    <a:lstStyle/>
                    <a:p>
                      <a:pPr algn="l" fontAlgn="ctr"/>
                      <a:r>
                        <a:rPr lang="el-GR" sz="1100" b="0" i="0" u="none" strike="noStrike">
                          <a:solidFill>
                            <a:srgbClr val="000000"/>
                          </a:solidFill>
                          <a:effectLst/>
                          <a:latin typeface="Calibri" panose="020F0502020204030204" pitchFamily="34" charset="0"/>
                        </a:rPr>
                        <a:t>ΗΠΕΙΡΟΣ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23.868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127.322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165099"/>
                  </a:ext>
                </a:extLst>
              </a:tr>
              <a:tr h="184150">
                <a:tc>
                  <a:txBody>
                    <a:bodyPr/>
                    <a:lstStyle/>
                    <a:p>
                      <a:pPr algn="l" fontAlgn="ctr"/>
                      <a:r>
                        <a:rPr lang="el-GR" sz="1100" b="0" i="0" u="none" strike="noStrike">
                          <a:solidFill>
                            <a:srgbClr val="000000"/>
                          </a:solidFill>
                          <a:effectLst/>
                          <a:latin typeface="Calibri" panose="020F0502020204030204" pitchFamily="34" charset="0"/>
                        </a:rPr>
                        <a:t>ΘΕΣΣΑΛΙΑ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74.599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302.068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774748"/>
                  </a:ext>
                </a:extLst>
              </a:tr>
              <a:tr h="184150">
                <a:tc>
                  <a:txBody>
                    <a:bodyPr/>
                    <a:lstStyle/>
                    <a:p>
                      <a:pPr algn="l" fontAlgn="ctr"/>
                      <a:r>
                        <a:rPr lang="el-GR" sz="1100" b="0" i="0" u="none" strike="noStrike">
                          <a:solidFill>
                            <a:srgbClr val="000000"/>
                          </a:solidFill>
                          <a:effectLst/>
                          <a:latin typeface="Calibri" panose="020F0502020204030204" pitchFamily="34" charset="0"/>
                        </a:rPr>
                        <a:t>ΙΟΝΙΟΙ ΝΗΣΟΙ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15.001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85.372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68318"/>
                  </a:ext>
                </a:extLst>
              </a:tr>
              <a:tr h="184150">
                <a:tc>
                  <a:txBody>
                    <a:bodyPr/>
                    <a:lstStyle/>
                    <a:p>
                      <a:pPr algn="l" fontAlgn="ctr"/>
                      <a:r>
                        <a:rPr lang="el-GR" sz="1100" b="0" i="0" u="none" strike="noStrike">
                          <a:solidFill>
                            <a:srgbClr val="000000"/>
                          </a:solidFill>
                          <a:effectLst/>
                          <a:latin typeface="Calibri" panose="020F0502020204030204" pitchFamily="34" charset="0"/>
                        </a:rPr>
                        <a:t>ΔΥΤΙΚΗ ΕΛΛΑΔΑ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60.132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258.373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554897"/>
                  </a:ext>
                </a:extLst>
              </a:tr>
              <a:tr h="184150">
                <a:tc>
                  <a:txBody>
                    <a:bodyPr/>
                    <a:lstStyle/>
                    <a:p>
                      <a:pPr algn="l" fontAlgn="ctr"/>
                      <a:r>
                        <a:rPr lang="el-GR" sz="1100" b="0" i="0" u="none" strike="noStrike">
                          <a:solidFill>
                            <a:srgbClr val="000000"/>
                          </a:solidFill>
                          <a:effectLst/>
                          <a:latin typeface="Calibri" panose="020F0502020204030204" pitchFamily="34" charset="0"/>
                        </a:rPr>
                        <a:t>ΣΤΕΡΕΑ ΕΛΛΑΔΑ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35.522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214.642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1,36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385927"/>
                  </a:ext>
                </a:extLst>
              </a:tr>
              <a:tr h="184150">
                <a:tc>
                  <a:txBody>
                    <a:bodyPr/>
                    <a:lstStyle/>
                    <a:p>
                      <a:pPr algn="l" fontAlgn="ctr"/>
                      <a:r>
                        <a:rPr lang="el-GR" sz="1100" b="0" i="0" u="none" strike="noStrike">
                          <a:solidFill>
                            <a:srgbClr val="000000"/>
                          </a:solidFill>
                          <a:effectLst/>
                          <a:latin typeface="Calibri" panose="020F0502020204030204" pitchFamily="34" charset="0"/>
                        </a:rPr>
                        <a:t>ΑΤΤΙΚΗ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10.370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1.702.290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0,05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680235"/>
                  </a:ext>
                </a:extLst>
              </a:tr>
              <a:tr h="184150">
                <a:tc>
                  <a:txBody>
                    <a:bodyPr/>
                    <a:lstStyle/>
                    <a:p>
                      <a:pPr algn="l" fontAlgn="ctr"/>
                      <a:r>
                        <a:rPr lang="el-GR" sz="1100" b="0" i="0" u="none" strike="noStrike">
                          <a:solidFill>
                            <a:srgbClr val="000000"/>
                          </a:solidFill>
                          <a:effectLst/>
                          <a:latin typeface="Calibri" panose="020F0502020204030204" pitchFamily="34" charset="0"/>
                        </a:rPr>
                        <a:t>ΠΕΛΟΠΟΝΝΗΣΟΣ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75.978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226.515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2,76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65286"/>
                  </a:ext>
                </a:extLst>
              </a:tr>
              <a:tr h="184150">
                <a:tc>
                  <a:txBody>
                    <a:bodyPr/>
                    <a:lstStyle/>
                    <a:p>
                      <a:pPr algn="l" fontAlgn="ctr"/>
                      <a:r>
                        <a:rPr lang="el-GR" sz="1100" b="0" i="0" u="none" strike="noStrike">
                          <a:solidFill>
                            <a:srgbClr val="000000"/>
                          </a:solidFill>
                          <a:effectLst/>
                          <a:latin typeface="Calibri" panose="020F0502020204030204" pitchFamily="34" charset="0"/>
                        </a:rPr>
                        <a:t>ΒΟΡΕΙΟ ΑΙΓΑΙΟ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12.439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70.626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844865"/>
                  </a:ext>
                </a:extLst>
              </a:tr>
              <a:tr h="184150">
                <a:tc>
                  <a:txBody>
                    <a:bodyPr/>
                    <a:lstStyle/>
                    <a:p>
                      <a:pPr algn="l" fontAlgn="ctr"/>
                      <a:r>
                        <a:rPr lang="el-GR" sz="1100" b="0" i="0" u="none" strike="noStrike">
                          <a:solidFill>
                            <a:srgbClr val="000000"/>
                          </a:solidFill>
                          <a:effectLst/>
                          <a:latin typeface="Calibri" panose="020F0502020204030204" pitchFamily="34" charset="0"/>
                        </a:rPr>
                        <a:t>ΝΟΤΙΟ ΑΙΓΑΙΟ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6.672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130.613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0,42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558483"/>
                  </a:ext>
                </a:extLst>
              </a:tr>
              <a:tr h="190500">
                <a:tc>
                  <a:txBody>
                    <a:bodyPr/>
                    <a:lstStyle/>
                    <a:p>
                      <a:pPr algn="l" fontAlgn="ctr"/>
                      <a:r>
                        <a:rPr lang="el-GR" sz="1100" b="0" i="0" u="none" strike="noStrike">
                          <a:solidFill>
                            <a:srgbClr val="000000"/>
                          </a:solidFill>
                          <a:effectLst/>
                          <a:latin typeface="Calibri" panose="020F0502020204030204" pitchFamily="34" charset="0"/>
                        </a:rPr>
                        <a:t>ΚΡΗΤΗ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55.499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263.738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707441"/>
                  </a:ext>
                </a:extLst>
              </a:tr>
              <a:tr h="190500">
                <a:tc>
                  <a:txBody>
                    <a:bodyPr/>
                    <a:lstStyle/>
                    <a:p>
                      <a:pPr algn="l" fontAlgn="ctr"/>
                      <a:r>
                        <a:rPr lang="el-GR" sz="1100" b="0" i="0" u="none" strike="noStrike" dirty="0">
                          <a:solidFill>
                            <a:srgbClr val="000000"/>
                          </a:solidFill>
                          <a:effectLst/>
                          <a:latin typeface="Calibri" panose="020F0502020204030204" pitchFamily="34" charset="0"/>
                        </a:rPr>
                        <a:t>ΣΥΝΟΛΟ ΧΩΡΑΣ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540.292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4.443.563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584340"/>
                  </a:ext>
                </a:extLst>
              </a:tr>
            </a:tbl>
          </a:graphicData>
        </a:graphic>
      </p:graphicFrame>
    </p:spTree>
    <p:extLst>
      <p:ext uri="{BB962C8B-B14F-4D97-AF65-F5344CB8AC3E}">
        <p14:creationId xmlns:p14="http://schemas.microsoft.com/office/powerpoint/2010/main" val="287176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1371599" y="294538"/>
            <a:ext cx="9895951" cy="1033669"/>
          </a:xfrm>
        </p:spPr>
        <p:txBody>
          <a:bodyPr>
            <a:normAutofit/>
          </a:bodyPr>
          <a:lstStyle/>
          <a:p>
            <a:r>
              <a:rPr lang="el-GR" sz="4000" dirty="0">
                <a:solidFill>
                  <a:srgbClr val="FFFFFF"/>
                </a:solidFill>
              </a:rPr>
              <a:t>Ερμηνεία αποτελεσμάτων παραδείγματος</a:t>
            </a:r>
            <a:endParaRPr lang="en-US" sz="4000" dirty="0">
              <a:solidFill>
                <a:srgbClr val="FFFFFF"/>
              </a:solidFill>
            </a:endParaRPr>
          </a:p>
        </p:txBody>
      </p:sp>
      <p:sp>
        <p:nvSpPr>
          <p:cNvPr id="3" name="Θέση περιεχομένου 2">
            <a:extLst>
              <a:ext uri="{FF2B5EF4-FFF2-40B4-BE49-F238E27FC236}">
                <a16:creationId xmlns:a16="http://schemas.microsoft.com/office/drawing/2014/main" id="{A11A876D-5D1E-4956-96B1-B5717EDE1E1E}"/>
              </a:ext>
            </a:extLst>
          </p:cNvPr>
          <p:cNvSpPr>
            <a:spLocks noGrp="1"/>
          </p:cNvSpPr>
          <p:nvPr>
            <p:ph idx="1"/>
          </p:nvPr>
        </p:nvSpPr>
        <p:spPr>
          <a:xfrm>
            <a:off x="4256468" y="2311504"/>
            <a:ext cx="7244366" cy="4251957"/>
          </a:xfrm>
        </p:spPr>
        <p:txBody>
          <a:bodyPr anchor="ctr">
            <a:normAutofit/>
          </a:bodyPr>
          <a:lstStyle/>
          <a:p>
            <a:pPr marL="0" indent="0">
              <a:spcBef>
                <a:spcPts val="0"/>
              </a:spcBef>
              <a:buNone/>
            </a:pPr>
            <a:r>
              <a:rPr lang="el-GR" sz="1400" dirty="0"/>
              <a:t>Οι παρακάτω περιφέρειες έχουν σαφή εξειδίκευση στον αγροτικό κλάδο: </a:t>
            </a:r>
          </a:p>
          <a:p>
            <a:pPr>
              <a:spcBef>
                <a:spcPts val="0"/>
              </a:spcBef>
            </a:pPr>
            <a:r>
              <a:rPr lang="el-GR" sz="1400" dirty="0"/>
              <a:t>Πελοπόννησος</a:t>
            </a:r>
          </a:p>
          <a:p>
            <a:pPr>
              <a:spcBef>
                <a:spcPts val="0"/>
              </a:spcBef>
            </a:pPr>
            <a:r>
              <a:rPr lang="el-GR" sz="1400" dirty="0"/>
              <a:t>Ανατολική Μακεδονία και Θράκη</a:t>
            </a:r>
          </a:p>
          <a:p>
            <a:pPr>
              <a:spcBef>
                <a:spcPts val="0"/>
              </a:spcBef>
            </a:pPr>
            <a:r>
              <a:rPr lang="el-GR" sz="1400" dirty="0"/>
              <a:t>Θεσσαλία</a:t>
            </a:r>
          </a:p>
          <a:p>
            <a:pPr marL="0" indent="0">
              <a:spcBef>
                <a:spcPts val="0"/>
              </a:spcBef>
              <a:buNone/>
            </a:pPr>
            <a:endParaRPr lang="el-GR" sz="1400" dirty="0"/>
          </a:p>
          <a:p>
            <a:pPr marL="0" indent="0">
              <a:spcBef>
                <a:spcPts val="0"/>
              </a:spcBef>
              <a:buNone/>
            </a:pPr>
            <a:r>
              <a:rPr lang="el-GR" sz="1400" dirty="0"/>
              <a:t>Ωστόσο πολλές ακόμη περιφέρειες παρουσιάζουν τιμές πολύ μεγαλύτερες της μονάδας, όπως: </a:t>
            </a:r>
          </a:p>
          <a:p>
            <a:pPr>
              <a:spcBef>
                <a:spcPts val="0"/>
              </a:spcBef>
            </a:pPr>
            <a:r>
              <a:rPr lang="el-GR" sz="1400" dirty="0"/>
              <a:t>Δυτική Ελλάδα </a:t>
            </a:r>
          </a:p>
          <a:p>
            <a:pPr>
              <a:spcBef>
                <a:spcPts val="0"/>
              </a:spcBef>
            </a:pPr>
            <a:r>
              <a:rPr lang="el-GR" sz="1400" dirty="0"/>
              <a:t> Κρήτη </a:t>
            </a:r>
          </a:p>
          <a:p>
            <a:pPr>
              <a:spcBef>
                <a:spcPts val="0"/>
              </a:spcBef>
            </a:pPr>
            <a:r>
              <a:rPr lang="el-GR" sz="1400" dirty="0"/>
              <a:t>Ήπειρος</a:t>
            </a:r>
          </a:p>
          <a:p>
            <a:pPr marL="0" indent="0">
              <a:spcBef>
                <a:spcPts val="0"/>
              </a:spcBef>
              <a:buNone/>
            </a:pPr>
            <a:r>
              <a:rPr lang="el-GR" sz="1400" dirty="0"/>
              <a:t>Το παραπάνω καταδεικνύει, πως, σε πολλές περιφέρειες ο κλάδος ξεπερνά σε συμμετοχή την αντίστοιχη εθνική</a:t>
            </a:r>
          </a:p>
          <a:p>
            <a:pPr>
              <a:spcBef>
                <a:spcPts val="0"/>
              </a:spcBef>
            </a:pPr>
            <a:r>
              <a:rPr lang="el-GR" sz="1400" dirty="0"/>
              <a:t>Αυτό μπορεί να συμβαίνει σε αγροτικές χώρες όπως η Ελλάδα. </a:t>
            </a:r>
          </a:p>
          <a:p>
            <a:pPr marL="0" indent="0">
              <a:spcBef>
                <a:spcPts val="0"/>
              </a:spcBef>
              <a:buNone/>
            </a:pPr>
            <a:endParaRPr lang="el-GR" sz="1400" dirty="0"/>
          </a:p>
          <a:p>
            <a:pPr marL="0" indent="0">
              <a:spcBef>
                <a:spcPts val="0"/>
              </a:spcBef>
              <a:buNone/>
            </a:pPr>
            <a:r>
              <a:rPr lang="el-GR" sz="1400" dirty="0"/>
              <a:t>Όταν σε μια περίπτωση όπως αυτή, βλέπουμε γενικά μεγάλες τιμές του δείκτη για τις περισσότερες περιφέρειες, αυτό οφείλεται κυρίως στο ότι: </a:t>
            </a:r>
          </a:p>
          <a:p>
            <a:pPr>
              <a:spcBef>
                <a:spcPts val="0"/>
              </a:spcBef>
            </a:pPr>
            <a:r>
              <a:rPr lang="el-GR" sz="1400" dirty="0"/>
              <a:t>Στις περιφέρειες που αποτελούν τις μεγαλύτερες αγορές εργασίας στη χώρα ο κλάδος έχει μικρή συμμετοχή (δηλαδή στην Αττική) </a:t>
            </a:r>
          </a:p>
          <a:p>
            <a:pPr>
              <a:spcBef>
                <a:spcPts val="0"/>
              </a:spcBef>
            </a:pPr>
            <a:endParaRPr lang="el-GR" sz="1400" dirty="0"/>
          </a:p>
          <a:p>
            <a:pPr marL="0" indent="0">
              <a:spcBef>
                <a:spcPts val="0"/>
              </a:spcBef>
              <a:buNone/>
            </a:pPr>
            <a:endParaRPr lang="el-GR" sz="1400" dirty="0"/>
          </a:p>
          <a:p>
            <a:pPr marL="0" indent="0">
              <a:spcBef>
                <a:spcPts val="0"/>
              </a:spcBef>
              <a:buNone/>
            </a:pPr>
            <a:endParaRPr lang="el-GR" sz="1400" dirty="0"/>
          </a:p>
          <a:p>
            <a:pPr>
              <a:spcBef>
                <a:spcPts val="0"/>
              </a:spcBef>
            </a:pPr>
            <a:endParaRPr lang="en-US" sz="1400" dirty="0"/>
          </a:p>
        </p:txBody>
      </p:sp>
      <p:graphicFrame>
        <p:nvGraphicFramePr>
          <p:cNvPr id="4" name="Πίνακας 3">
            <a:extLst>
              <a:ext uri="{FF2B5EF4-FFF2-40B4-BE49-F238E27FC236}">
                <a16:creationId xmlns:a16="http://schemas.microsoft.com/office/drawing/2014/main" id="{12933293-824E-6514-13F7-88A3BE8C4E04}"/>
              </a:ext>
            </a:extLst>
          </p:cNvPr>
          <p:cNvGraphicFramePr>
            <a:graphicFrameLocks noGrp="1"/>
          </p:cNvGraphicFramePr>
          <p:nvPr>
            <p:extLst>
              <p:ext uri="{D42A27DB-BD31-4B8C-83A1-F6EECF244321}">
                <p14:modId xmlns:p14="http://schemas.microsoft.com/office/powerpoint/2010/main" val="3955110685"/>
              </p:ext>
            </p:extLst>
          </p:nvPr>
        </p:nvGraphicFramePr>
        <p:xfrm>
          <a:off x="459350" y="2311504"/>
          <a:ext cx="3700526" cy="3541944"/>
        </p:xfrm>
        <a:graphic>
          <a:graphicData uri="http://schemas.openxmlformats.org/drawingml/2006/table">
            <a:tbl>
              <a:tblPr/>
              <a:tblGrid>
                <a:gridCol w="2117911">
                  <a:extLst>
                    <a:ext uri="{9D8B030D-6E8A-4147-A177-3AD203B41FA5}">
                      <a16:colId xmlns:a16="http://schemas.microsoft.com/office/drawing/2014/main" val="2657351355"/>
                    </a:ext>
                  </a:extLst>
                </a:gridCol>
                <a:gridCol w="1582615">
                  <a:extLst>
                    <a:ext uri="{9D8B030D-6E8A-4147-A177-3AD203B41FA5}">
                      <a16:colId xmlns:a16="http://schemas.microsoft.com/office/drawing/2014/main" val="1552416984"/>
                    </a:ext>
                  </a:extLst>
                </a:gridCol>
              </a:tblGrid>
              <a:tr h="252996">
                <a:tc>
                  <a:txBody>
                    <a:bodyPr/>
                    <a:lstStyle/>
                    <a:p>
                      <a:pPr algn="l" fontAlgn="ctr"/>
                      <a:r>
                        <a:rPr lang="el-GR" sz="1100" b="1" i="0" u="none" strike="noStrike">
                          <a:solidFill>
                            <a:srgbClr val="000000"/>
                          </a:solidFill>
                          <a:effectLst/>
                          <a:latin typeface="Calibri" panose="020F0502020204030204" pitchFamily="34" charset="0"/>
                        </a:rPr>
                        <a:t>Περιφέρεια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LQ </a:t>
                      </a:r>
                      <a:r>
                        <a:rPr lang="el-GR" sz="1100" b="1" i="0" u="none" strike="noStrike">
                          <a:solidFill>
                            <a:srgbClr val="000000"/>
                          </a:solidFill>
                          <a:effectLst/>
                          <a:latin typeface="Calibri" panose="020F0502020204030204" pitchFamily="34" charset="0"/>
                        </a:rPr>
                        <a:t>για αγροτικό κλάδο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138644"/>
                  </a:ext>
                </a:extLst>
              </a:tr>
              <a:tr h="252996">
                <a:tc>
                  <a:txBody>
                    <a:bodyPr/>
                    <a:lstStyle/>
                    <a:p>
                      <a:pPr algn="l" fontAlgn="ctr"/>
                      <a:r>
                        <a:rPr lang="el-GR" sz="1100" b="0" i="0" u="none" strike="noStrike">
                          <a:solidFill>
                            <a:srgbClr val="000000"/>
                          </a:solidFill>
                          <a:effectLst/>
                          <a:latin typeface="Calibri" panose="020F0502020204030204" pitchFamily="34" charset="0"/>
                        </a:rPr>
                        <a:t>ΠΕΛΟΠΟΝΝΗΣΟΣ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59909206"/>
                  </a:ext>
                </a:extLst>
              </a:tr>
              <a:tr h="252996">
                <a:tc>
                  <a:txBody>
                    <a:bodyPr/>
                    <a:lstStyle/>
                    <a:p>
                      <a:pPr algn="l" fontAlgn="ctr"/>
                      <a:r>
                        <a:rPr lang="el-GR" sz="1100" b="0" i="0" u="none" strike="noStrike">
                          <a:solidFill>
                            <a:srgbClr val="000000"/>
                          </a:solidFill>
                          <a:effectLst/>
                          <a:latin typeface="Calibri" panose="020F0502020204030204" pitchFamily="34" charset="0"/>
                        </a:rPr>
                        <a:t>ΑΝΑΤΟΛΙΚΗ ΜΑΚΕΔΟΝΙΑ ΚΑΙ ΘΡΑΚΗ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C98"/>
                    </a:solidFill>
                  </a:tcPr>
                </a:tc>
                <a:extLst>
                  <a:ext uri="{0D108BD9-81ED-4DB2-BD59-A6C34878D82A}">
                    <a16:rowId xmlns:a16="http://schemas.microsoft.com/office/drawing/2014/main" val="1757636110"/>
                  </a:ext>
                </a:extLst>
              </a:tr>
              <a:tr h="252996">
                <a:tc>
                  <a:txBody>
                    <a:bodyPr/>
                    <a:lstStyle/>
                    <a:p>
                      <a:pPr algn="l" fontAlgn="ctr"/>
                      <a:r>
                        <a:rPr lang="el-GR" sz="1100" b="0" i="0" u="none" strike="noStrike">
                          <a:solidFill>
                            <a:srgbClr val="000000"/>
                          </a:solidFill>
                          <a:effectLst/>
                          <a:latin typeface="Calibri" panose="020F0502020204030204" pitchFamily="34" charset="0"/>
                        </a:rPr>
                        <a:t>ΘΕΣΣΑΛΙΑ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F9F"/>
                    </a:solidFill>
                  </a:tcPr>
                </a:tc>
                <a:extLst>
                  <a:ext uri="{0D108BD9-81ED-4DB2-BD59-A6C34878D82A}">
                    <a16:rowId xmlns:a16="http://schemas.microsoft.com/office/drawing/2014/main" val="3974177597"/>
                  </a:ext>
                </a:extLst>
              </a:tr>
              <a:tr h="252996">
                <a:tc>
                  <a:txBody>
                    <a:bodyPr/>
                    <a:lstStyle/>
                    <a:p>
                      <a:pPr algn="l" fontAlgn="ctr"/>
                      <a:r>
                        <a:rPr lang="el-GR" sz="1100" b="0" i="0" u="none" strike="noStrike">
                          <a:solidFill>
                            <a:srgbClr val="000000"/>
                          </a:solidFill>
                          <a:effectLst/>
                          <a:latin typeface="Calibri" panose="020F0502020204030204" pitchFamily="34" charset="0"/>
                        </a:rPr>
                        <a:t>ΔΥΤΙΚΗ ΕΛΛΑΔΑ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D2A5"/>
                    </a:solidFill>
                  </a:tcPr>
                </a:tc>
                <a:extLst>
                  <a:ext uri="{0D108BD9-81ED-4DB2-BD59-A6C34878D82A}">
                    <a16:rowId xmlns:a16="http://schemas.microsoft.com/office/drawing/2014/main" val="103072486"/>
                  </a:ext>
                </a:extLst>
              </a:tr>
              <a:tr h="252996">
                <a:tc>
                  <a:txBody>
                    <a:bodyPr/>
                    <a:lstStyle/>
                    <a:p>
                      <a:pPr algn="l" fontAlgn="ctr"/>
                      <a:r>
                        <a:rPr lang="el-GR" sz="1100" b="0" i="0" u="none" strike="noStrike">
                          <a:solidFill>
                            <a:srgbClr val="000000"/>
                          </a:solidFill>
                          <a:effectLst/>
                          <a:latin typeface="Calibri" panose="020F0502020204030204" pitchFamily="34" charset="0"/>
                        </a:rPr>
                        <a:t>ΚΡΗΤΗ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6AE"/>
                    </a:solidFill>
                  </a:tcPr>
                </a:tc>
                <a:extLst>
                  <a:ext uri="{0D108BD9-81ED-4DB2-BD59-A6C34878D82A}">
                    <a16:rowId xmlns:a16="http://schemas.microsoft.com/office/drawing/2014/main" val="2068809515"/>
                  </a:ext>
                </a:extLst>
              </a:tr>
              <a:tr h="252996">
                <a:tc>
                  <a:txBody>
                    <a:bodyPr/>
                    <a:lstStyle/>
                    <a:p>
                      <a:pPr algn="l" fontAlgn="ctr"/>
                      <a:r>
                        <a:rPr lang="el-GR" sz="1100" b="0" i="0" u="none" strike="noStrike">
                          <a:solidFill>
                            <a:srgbClr val="000000"/>
                          </a:solidFill>
                          <a:effectLst/>
                          <a:latin typeface="Calibri" panose="020F0502020204030204" pitchFamily="34" charset="0"/>
                        </a:rPr>
                        <a:t>ΗΠΕΙΡΟΣ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AB7"/>
                    </a:solidFill>
                  </a:tcPr>
                </a:tc>
                <a:extLst>
                  <a:ext uri="{0D108BD9-81ED-4DB2-BD59-A6C34878D82A}">
                    <a16:rowId xmlns:a16="http://schemas.microsoft.com/office/drawing/2014/main" val="846462578"/>
                  </a:ext>
                </a:extLst>
              </a:tr>
              <a:tr h="252996">
                <a:tc>
                  <a:txBody>
                    <a:bodyPr/>
                    <a:lstStyle/>
                    <a:p>
                      <a:pPr algn="l" fontAlgn="ctr"/>
                      <a:r>
                        <a:rPr lang="el-GR" sz="1100" b="0" i="0" u="none" strike="noStrike">
                          <a:solidFill>
                            <a:srgbClr val="000000"/>
                          </a:solidFill>
                          <a:effectLst/>
                          <a:latin typeface="Calibri" panose="020F0502020204030204" pitchFamily="34" charset="0"/>
                        </a:rPr>
                        <a:t>ΒΟΡΕΙΟ ΑΙΓΑΙΟ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CBB"/>
                    </a:solidFill>
                  </a:tcPr>
                </a:tc>
                <a:extLst>
                  <a:ext uri="{0D108BD9-81ED-4DB2-BD59-A6C34878D82A}">
                    <a16:rowId xmlns:a16="http://schemas.microsoft.com/office/drawing/2014/main" val="2565439524"/>
                  </a:ext>
                </a:extLst>
              </a:tr>
              <a:tr h="252996">
                <a:tc>
                  <a:txBody>
                    <a:bodyPr/>
                    <a:lstStyle/>
                    <a:p>
                      <a:pPr algn="l" fontAlgn="ctr"/>
                      <a:r>
                        <a:rPr lang="el-GR" sz="1100" b="0" i="0" u="none" strike="noStrike">
                          <a:solidFill>
                            <a:srgbClr val="000000"/>
                          </a:solidFill>
                          <a:effectLst/>
                          <a:latin typeface="Calibri" panose="020F0502020204030204" pitchFamily="34" charset="0"/>
                        </a:rPr>
                        <a:t>ΙΟΝΙΟΙ ΝΗΣΟΙ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DBC"/>
                    </a:solidFill>
                  </a:tcPr>
                </a:tc>
                <a:extLst>
                  <a:ext uri="{0D108BD9-81ED-4DB2-BD59-A6C34878D82A}">
                    <a16:rowId xmlns:a16="http://schemas.microsoft.com/office/drawing/2014/main" val="2204743943"/>
                  </a:ext>
                </a:extLst>
              </a:tr>
              <a:tr h="252996">
                <a:tc>
                  <a:txBody>
                    <a:bodyPr/>
                    <a:lstStyle/>
                    <a:p>
                      <a:pPr algn="l" fontAlgn="ctr"/>
                      <a:r>
                        <a:rPr lang="el-GR" sz="1100" b="0" i="0" u="none" strike="noStrike">
                          <a:solidFill>
                            <a:srgbClr val="000000"/>
                          </a:solidFill>
                          <a:effectLst/>
                          <a:latin typeface="Calibri" panose="020F0502020204030204" pitchFamily="34" charset="0"/>
                        </a:rPr>
                        <a:t>ΔΥΤΙΚΗ ΜΑΚΕΔΟΝΙΑ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EBE"/>
                    </a:solidFill>
                  </a:tcPr>
                </a:tc>
                <a:extLst>
                  <a:ext uri="{0D108BD9-81ED-4DB2-BD59-A6C34878D82A}">
                    <a16:rowId xmlns:a16="http://schemas.microsoft.com/office/drawing/2014/main" val="3040360241"/>
                  </a:ext>
                </a:extLst>
              </a:tr>
              <a:tr h="252996">
                <a:tc>
                  <a:txBody>
                    <a:bodyPr/>
                    <a:lstStyle/>
                    <a:p>
                      <a:pPr algn="l" fontAlgn="ctr"/>
                      <a:r>
                        <a:rPr lang="el-GR" sz="1100" b="0" i="0" u="none" strike="noStrike">
                          <a:solidFill>
                            <a:srgbClr val="000000"/>
                          </a:solidFill>
                          <a:effectLst/>
                          <a:latin typeface="Calibri" panose="020F0502020204030204" pitchFamily="34" charset="0"/>
                        </a:rPr>
                        <a:t>ΣΤΕΡΕΑ ΕΛΛΑΔΑ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EC0"/>
                    </a:solidFill>
                  </a:tcPr>
                </a:tc>
                <a:extLst>
                  <a:ext uri="{0D108BD9-81ED-4DB2-BD59-A6C34878D82A}">
                    <a16:rowId xmlns:a16="http://schemas.microsoft.com/office/drawing/2014/main" val="2046118050"/>
                  </a:ext>
                </a:extLst>
              </a:tr>
              <a:tr h="252996">
                <a:tc>
                  <a:txBody>
                    <a:bodyPr/>
                    <a:lstStyle/>
                    <a:p>
                      <a:pPr algn="l" fontAlgn="ctr"/>
                      <a:r>
                        <a:rPr lang="el-GR" sz="1100" b="0" i="0" u="none" strike="noStrike">
                          <a:solidFill>
                            <a:srgbClr val="000000"/>
                          </a:solidFill>
                          <a:effectLst/>
                          <a:latin typeface="Calibri" panose="020F0502020204030204" pitchFamily="34" charset="0"/>
                        </a:rPr>
                        <a:t>ΚΕΝΤΡΙΚΗ ΜΑΚΕΔΟΝΙΑ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6D0"/>
                    </a:solidFill>
                  </a:tcPr>
                </a:tc>
                <a:extLst>
                  <a:ext uri="{0D108BD9-81ED-4DB2-BD59-A6C34878D82A}">
                    <a16:rowId xmlns:a16="http://schemas.microsoft.com/office/drawing/2014/main" val="3469517466"/>
                  </a:ext>
                </a:extLst>
              </a:tr>
              <a:tr h="252996">
                <a:tc>
                  <a:txBody>
                    <a:bodyPr/>
                    <a:lstStyle/>
                    <a:p>
                      <a:pPr algn="l" fontAlgn="ctr"/>
                      <a:r>
                        <a:rPr lang="el-GR" sz="1100" b="0" i="0" u="none" strike="noStrike">
                          <a:solidFill>
                            <a:srgbClr val="000000"/>
                          </a:solidFill>
                          <a:effectLst/>
                          <a:latin typeface="Calibri" panose="020F0502020204030204" pitchFamily="34" charset="0"/>
                        </a:rPr>
                        <a:t>ΝΟΤΙΟ ΑΙΓΑΙΟ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4ED"/>
                    </a:solidFill>
                  </a:tcPr>
                </a:tc>
                <a:extLst>
                  <a:ext uri="{0D108BD9-81ED-4DB2-BD59-A6C34878D82A}">
                    <a16:rowId xmlns:a16="http://schemas.microsoft.com/office/drawing/2014/main" val="2583773161"/>
                  </a:ext>
                </a:extLst>
              </a:tr>
              <a:tr h="252996">
                <a:tc>
                  <a:txBody>
                    <a:bodyPr/>
                    <a:lstStyle/>
                    <a:p>
                      <a:pPr algn="l" fontAlgn="ctr"/>
                      <a:r>
                        <a:rPr lang="el-GR" sz="1100" b="0" i="0" u="none" strike="noStrike">
                          <a:solidFill>
                            <a:srgbClr val="000000"/>
                          </a:solidFill>
                          <a:effectLst/>
                          <a:latin typeface="Calibri" panose="020F0502020204030204" pitchFamily="34" charset="0"/>
                        </a:rPr>
                        <a:t>ΑΤΤΙΚΗ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761166227"/>
                  </a:ext>
                </a:extLst>
              </a:tr>
            </a:tbl>
          </a:graphicData>
        </a:graphic>
      </p:graphicFrame>
    </p:spTree>
    <p:extLst>
      <p:ext uri="{BB962C8B-B14F-4D97-AF65-F5344CB8AC3E}">
        <p14:creationId xmlns:p14="http://schemas.microsoft.com/office/powerpoint/2010/main" val="377204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1371599" y="294538"/>
            <a:ext cx="9895951" cy="1033669"/>
          </a:xfrm>
        </p:spPr>
        <p:txBody>
          <a:bodyPr>
            <a:normAutofit fontScale="90000"/>
          </a:bodyPr>
          <a:lstStyle/>
          <a:p>
            <a:r>
              <a:rPr lang="el-GR" sz="4000" dirty="0">
                <a:solidFill>
                  <a:srgbClr val="FFFFFF"/>
                </a:solidFill>
              </a:rPr>
              <a:t>Παράδειγμα υπολογισμού πολλαπλών </a:t>
            </a:r>
            <a:r>
              <a:rPr lang="en-US" sz="4000" dirty="0">
                <a:solidFill>
                  <a:srgbClr val="FFFFFF"/>
                </a:solidFill>
              </a:rPr>
              <a:t>LQ </a:t>
            </a:r>
            <a:r>
              <a:rPr lang="el-GR" sz="4000" dirty="0">
                <a:solidFill>
                  <a:srgbClr val="FFFFFF"/>
                </a:solidFill>
              </a:rPr>
              <a:t>ταυτόχρονα σε φύλλο </a:t>
            </a:r>
            <a:r>
              <a:rPr lang="en-US" sz="4000" dirty="0">
                <a:solidFill>
                  <a:srgbClr val="FFFFFF"/>
                </a:solidFill>
              </a:rPr>
              <a:t>excel</a:t>
            </a:r>
            <a:r>
              <a:rPr lang="el-GR" sz="4000" dirty="0">
                <a:solidFill>
                  <a:srgbClr val="FFFFFF"/>
                </a:solidFill>
              </a:rPr>
              <a:t> (1)</a:t>
            </a:r>
            <a:endParaRPr lang="en-US" sz="4000" dirty="0">
              <a:solidFill>
                <a:srgbClr val="FFFFFF"/>
              </a:solidFill>
            </a:endParaRPr>
          </a:p>
        </p:txBody>
      </p:sp>
      <p:graphicFrame>
        <p:nvGraphicFramePr>
          <p:cNvPr id="6" name="Πίνακας 5">
            <a:extLst>
              <a:ext uri="{FF2B5EF4-FFF2-40B4-BE49-F238E27FC236}">
                <a16:creationId xmlns:a16="http://schemas.microsoft.com/office/drawing/2014/main" id="{C467B6A6-3E31-CD48-2B3F-2A632098B169}"/>
              </a:ext>
            </a:extLst>
          </p:cNvPr>
          <p:cNvGraphicFramePr>
            <a:graphicFrameLocks noGrp="1"/>
          </p:cNvGraphicFramePr>
          <p:nvPr>
            <p:extLst>
              <p:ext uri="{D42A27DB-BD31-4B8C-83A1-F6EECF244321}">
                <p14:modId xmlns:p14="http://schemas.microsoft.com/office/powerpoint/2010/main" val="1773427423"/>
              </p:ext>
            </p:extLst>
          </p:nvPr>
        </p:nvGraphicFramePr>
        <p:xfrm>
          <a:off x="459350" y="2049519"/>
          <a:ext cx="7931232" cy="4190294"/>
        </p:xfrm>
        <a:graphic>
          <a:graphicData uri="http://schemas.openxmlformats.org/drawingml/2006/table">
            <a:tbl>
              <a:tblPr/>
              <a:tblGrid>
                <a:gridCol w="2148042">
                  <a:extLst>
                    <a:ext uri="{9D8B030D-6E8A-4147-A177-3AD203B41FA5}">
                      <a16:colId xmlns:a16="http://schemas.microsoft.com/office/drawing/2014/main" val="2396490905"/>
                    </a:ext>
                  </a:extLst>
                </a:gridCol>
                <a:gridCol w="578319">
                  <a:extLst>
                    <a:ext uri="{9D8B030D-6E8A-4147-A177-3AD203B41FA5}">
                      <a16:colId xmlns:a16="http://schemas.microsoft.com/office/drawing/2014/main" val="1302102745"/>
                    </a:ext>
                  </a:extLst>
                </a:gridCol>
                <a:gridCol w="578319">
                  <a:extLst>
                    <a:ext uri="{9D8B030D-6E8A-4147-A177-3AD203B41FA5}">
                      <a16:colId xmlns:a16="http://schemas.microsoft.com/office/drawing/2014/main" val="3948760454"/>
                    </a:ext>
                  </a:extLst>
                </a:gridCol>
                <a:gridCol w="578319">
                  <a:extLst>
                    <a:ext uri="{9D8B030D-6E8A-4147-A177-3AD203B41FA5}">
                      <a16:colId xmlns:a16="http://schemas.microsoft.com/office/drawing/2014/main" val="3778165746"/>
                    </a:ext>
                  </a:extLst>
                </a:gridCol>
                <a:gridCol w="578319">
                  <a:extLst>
                    <a:ext uri="{9D8B030D-6E8A-4147-A177-3AD203B41FA5}">
                      <a16:colId xmlns:a16="http://schemas.microsoft.com/office/drawing/2014/main" val="38767020"/>
                    </a:ext>
                  </a:extLst>
                </a:gridCol>
                <a:gridCol w="578319">
                  <a:extLst>
                    <a:ext uri="{9D8B030D-6E8A-4147-A177-3AD203B41FA5}">
                      <a16:colId xmlns:a16="http://schemas.microsoft.com/office/drawing/2014/main" val="1037255499"/>
                    </a:ext>
                  </a:extLst>
                </a:gridCol>
                <a:gridCol w="578319">
                  <a:extLst>
                    <a:ext uri="{9D8B030D-6E8A-4147-A177-3AD203B41FA5}">
                      <a16:colId xmlns:a16="http://schemas.microsoft.com/office/drawing/2014/main" val="1486818851"/>
                    </a:ext>
                  </a:extLst>
                </a:gridCol>
                <a:gridCol w="578319">
                  <a:extLst>
                    <a:ext uri="{9D8B030D-6E8A-4147-A177-3AD203B41FA5}">
                      <a16:colId xmlns:a16="http://schemas.microsoft.com/office/drawing/2014/main" val="3625434660"/>
                    </a:ext>
                  </a:extLst>
                </a:gridCol>
                <a:gridCol w="578319">
                  <a:extLst>
                    <a:ext uri="{9D8B030D-6E8A-4147-A177-3AD203B41FA5}">
                      <a16:colId xmlns:a16="http://schemas.microsoft.com/office/drawing/2014/main" val="450651787"/>
                    </a:ext>
                  </a:extLst>
                </a:gridCol>
                <a:gridCol w="578319">
                  <a:extLst>
                    <a:ext uri="{9D8B030D-6E8A-4147-A177-3AD203B41FA5}">
                      <a16:colId xmlns:a16="http://schemas.microsoft.com/office/drawing/2014/main" val="301675156"/>
                    </a:ext>
                  </a:extLst>
                </a:gridCol>
                <a:gridCol w="578319">
                  <a:extLst>
                    <a:ext uri="{9D8B030D-6E8A-4147-A177-3AD203B41FA5}">
                      <a16:colId xmlns:a16="http://schemas.microsoft.com/office/drawing/2014/main" val="2419071998"/>
                    </a:ext>
                  </a:extLst>
                </a:gridCol>
              </a:tblGrid>
              <a:tr h="432451">
                <a:tc rowSpan="2">
                  <a:txBody>
                    <a:bodyPr/>
                    <a:lstStyle/>
                    <a:p>
                      <a:pPr algn="l" fontAlgn="ctr"/>
                      <a:r>
                        <a:rPr lang="el-GR" sz="1100" b="1" i="0" u="none" strike="noStrike">
                          <a:solidFill>
                            <a:srgbClr val="000000"/>
                          </a:solidFill>
                          <a:effectLst/>
                          <a:latin typeface="Calibri" panose="020F0502020204030204" pitchFamily="34" charset="0"/>
                        </a:rPr>
                        <a:t>Περιφέρεια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fontAlgn="ctr"/>
                      <a:r>
                        <a:rPr lang="el-GR" sz="1100" b="1" i="0" u="none" strike="noStrike">
                          <a:solidFill>
                            <a:srgbClr val="000000"/>
                          </a:solidFill>
                          <a:effectLst/>
                          <a:latin typeface="Calibri" panose="020F0502020204030204" pitchFamily="34" charset="0"/>
                        </a:rPr>
                        <a:t>Απόλυτα μεγέθη απασχόλησης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1827274"/>
                  </a:ext>
                </a:extLst>
              </a:tr>
              <a:tr h="723236">
                <a:tc vMerge="1">
                  <a:txBody>
                    <a:bodyPr/>
                    <a:lstStyle/>
                    <a:p>
                      <a:endParaRPr lang="en-US"/>
                    </a:p>
                  </a:txBody>
                  <a:tcPr/>
                </a:tc>
                <a:tc>
                  <a:txBody>
                    <a:bodyPr/>
                    <a:lstStyle/>
                    <a:p>
                      <a:pPr algn="ctr" fontAlgn="ctr"/>
                      <a:r>
                        <a:rPr lang="el-GR" sz="900" b="0" i="0" u="none" strike="noStrike">
                          <a:solidFill>
                            <a:srgbClr val="000000"/>
                          </a:solidFill>
                          <a:effectLst/>
                          <a:latin typeface="Calibri" panose="020F0502020204030204" pitchFamily="34" charset="0"/>
                        </a:rPr>
                        <a:t>Αγροτικός κλάδος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Μεταποίηση και βιομηχανία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Εξόρυξη και παραγωγή ενέργειας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Κατασκευές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Εμπόριο και μεταφορές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Φιλοξενία και εστίαση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Οικονομία γνώσης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Δημόσιος τομέας, εκπαίδευση και υγεία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0" i="0" u="none" strike="noStrike">
                          <a:solidFill>
                            <a:srgbClr val="000000"/>
                          </a:solidFill>
                          <a:effectLst/>
                          <a:latin typeface="Calibri" panose="020F0502020204030204" pitchFamily="34" charset="0"/>
                        </a:rPr>
                        <a:t>Αναψυχή, τέχνες και λοιπές υπηρεσίες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900" b="1" i="0" u="none" strike="noStrike">
                          <a:solidFill>
                            <a:srgbClr val="000000"/>
                          </a:solidFill>
                          <a:effectLst/>
                          <a:latin typeface="Calibri" panose="020F0502020204030204" pitchFamily="34" charset="0"/>
                        </a:rPr>
                        <a:t>Σύνολο κλάδων</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6875479"/>
                  </a:ext>
                </a:extLst>
              </a:tr>
              <a:tr h="216225">
                <a:tc>
                  <a:txBody>
                    <a:bodyPr/>
                    <a:lstStyle/>
                    <a:p>
                      <a:pPr algn="l" fontAlgn="ctr"/>
                      <a:r>
                        <a:rPr lang="el-GR" sz="900" b="0" i="0" u="none" strike="noStrike">
                          <a:solidFill>
                            <a:srgbClr val="000000"/>
                          </a:solidFill>
                          <a:effectLst/>
                          <a:latin typeface="Calibri" panose="020F0502020204030204" pitchFamily="34" charset="0"/>
                        </a:rPr>
                        <a:t>ΑΝΑΤΟΛΙΚΗ ΜΑΚΕΔΟΝΙΑ ΚΑΙ ΘΡΑΚΗ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61.689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34.018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1.230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13.276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41.528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15.590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10.920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47.534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6.549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       232.334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098981"/>
                  </a:ext>
                </a:extLst>
              </a:tr>
              <a:tr h="216225">
                <a:tc>
                  <a:txBody>
                    <a:bodyPr/>
                    <a:lstStyle/>
                    <a:p>
                      <a:pPr algn="l" fontAlgn="ctr"/>
                      <a:r>
                        <a:rPr lang="el-GR" sz="900" b="0" i="0" u="none" strike="noStrike">
                          <a:solidFill>
                            <a:srgbClr val="000000"/>
                          </a:solidFill>
                          <a:effectLst/>
                          <a:latin typeface="Calibri" panose="020F0502020204030204" pitchFamily="34" charset="0"/>
                        </a:rPr>
                        <a:t>ΚΕΝΤΡΙΚΗ ΜΑΚΕΔΟΝΙΑ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91.938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124.833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3.608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53.793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179.348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44.572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60.693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138.081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         34.969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       731.835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0727828"/>
                  </a:ext>
                </a:extLst>
              </a:tr>
              <a:tr h="216225">
                <a:tc>
                  <a:txBody>
                    <a:bodyPr/>
                    <a:lstStyle/>
                    <a:p>
                      <a:pPr algn="l" fontAlgn="ctr"/>
                      <a:r>
                        <a:rPr lang="el-GR" sz="900" b="0" i="0" u="none" strike="noStrike">
                          <a:solidFill>
                            <a:srgbClr val="000000"/>
                          </a:solidFill>
                          <a:effectLst/>
                          <a:latin typeface="Calibri" panose="020F0502020204030204" pitchFamily="34" charset="0"/>
                        </a:rPr>
                        <a:t>ΔΥΤΙΚΗ ΜΑΚΕΔΟΝΙΑ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16.585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16.629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4.928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9.511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15.624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4.749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21.522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2.661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97.835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824511"/>
                  </a:ext>
                </a:extLst>
              </a:tr>
              <a:tr h="216225">
                <a:tc>
                  <a:txBody>
                    <a:bodyPr/>
                    <a:lstStyle/>
                    <a:p>
                      <a:pPr algn="l" fontAlgn="ctr"/>
                      <a:r>
                        <a:rPr lang="el-GR" sz="900" b="0" i="0" u="none" strike="noStrike">
                          <a:solidFill>
                            <a:srgbClr val="000000"/>
                          </a:solidFill>
                          <a:effectLst/>
                          <a:latin typeface="Calibri" panose="020F0502020204030204" pitchFamily="34" charset="0"/>
                        </a:rPr>
                        <a:t>ΗΠΕΙΡΟΣ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23.868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12.926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15.223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24.046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7.159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7.345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31.047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4.258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127.322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378903"/>
                  </a:ext>
                </a:extLst>
              </a:tr>
              <a:tr h="216225">
                <a:tc>
                  <a:txBody>
                    <a:bodyPr/>
                    <a:lstStyle/>
                    <a:p>
                      <a:pPr algn="l" fontAlgn="ctr"/>
                      <a:r>
                        <a:rPr lang="el-GR" sz="900" b="0" i="0" u="none" strike="noStrike">
                          <a:solidFill>
                            <a:srgbClr val="000000"/>
                          </a:solidFill>
                          <a:effectLst/>
                          <a:latin typeface="Calibri" panose="020F0502020204030204" pitchFamily="34" charset="0"/>
                        </a:rPr>
                        <a:t>ΘΕΣΣΑΛΙΑ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74.599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36.599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1.658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24.870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59.190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18.137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18.952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57.544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10.519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302.068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087419"/>
                  </a:ext>
                </a:extLst>
              </a:tr>
              <a:tr h="216225">
                <a:tc>
                  <a:txBody>
                    <a:bodyPr/>
                    <a:lstStyle/>
                    <a:p>
                      <a:pPr algn="l" fontAlgn="ctr"/>
                      <a:r>
                        <a:rPr lang="el-GR" sz="900" b="0" i="0" u="none" strike="noStrike">
                          <a:solidFill>
                            <a:srgbClr val="000000"/>
                          </a:solidFill>
                          <a:effectLst/>
                          <a:latin typeface="Calibri" panose="020F0502020204030204" pitchFamily="34" charset="0"/>
                        </a:rPr>
                        <a:t>ΙΟΝΙΟΙ ΝΗΣΟΙ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15.001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4.509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7.716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21.093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17.530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5.562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11.076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2.720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85.372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500487"/>
                  </a:ext>
                </a:extLst>
              </a:tr>
              <a:tr h="216225">
                <a:tc>
                  <a:txBody>
                    <a:bodyPr/>
                    <a:lstStyle/>
                    <a:p>
                      <a:pPr algn="l" fontAlgn="ctr"/>
                      <a:r>
                        <a:rPr lang="el-GR" sz="900" b="0" i="0" u="none" strike="noStrike">
                          <a:solidFill>
                            <a:srgbClr val="000000"/>
                          </a:solidFill>
                          <a:effectLst/>
                          <a:latin typeface="Calibri" panose="020F0502020204030204" pitchFamily="34" charset="0"/>
                        </a:rPr>
                        <a:t>ΔΥΤΙΚΗ ΕΛΛΑΔΑ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60.132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22.199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25.207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54.471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19.062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15.004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50.467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10.276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258.373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82451"/>
                  </a:ext>
                </a:extLst>
              </a:tr>
              <a:tr h="216225">
                <a:tc>
                  <a:txBody>
                    <a:bodyPr/>
                    <a:lstStyle/>
                    <a:p>
                      <a:pPr algn="l" fontAlgn="ctr"/>
                      <a:r>
                        <a:rPr lang="el-GR" sz="900" b="0" i="0" u="none" strike="noStrike">
                          <a:solidFill>
                            <a:srgbClr val="000000"/>
                          </a:solidFill>
                          <a:effectLst/>
                          <a:latin typeface="Calibri" panose="020F0502020204030204" pitchFamily="34" charset="0"/>
                        </a:rPr>
                        <a:t>ΣΤΕΡΕΑ ΕΛΛΑΔΑ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35.522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38.046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21.168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47.399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10.797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37.316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7.276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214.642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183097"/>
                  </a:ext>
                </a:extLst>
              </a:tr>
              <a:tr h="216225">
                <a:tc>
                  <a:txBody>
                    <a:bodyPr/>
                    <a:lstStyle/>
                    <a:p>
                      <a:pPr algn="l" fontAlgn="ctr"/>
                      <a:r>
                        <a:rPr lang="el-GR" sz="900" b="0" i="0" u="none" strike="noStrike">
                          <a:solidFill>
                            <a:srgbClr val="000000"/>
                          </a:solidFill>
                          <a:effectLst/>
                          <a:latin typeface="Calibri" panose="020F0502020204030204" pitchFamily="34" charset="0"/>
                        </a:rPr>
                        <a:t>ΑΤΤΙΚΗ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10.370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242.730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14.747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137.727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482.134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86.526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236.090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369.191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122.775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1.702.290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693704"/>
                  </a:ext>
                </a:extLst>
              </a:tr>
              <a:tr h="216225">
                <a:tc>
                  <a:txBody>
                    <a:bodyPr/>
                    <a:lstStyle/>
                    <a:p>
                      <a:pPr algn="l" fontAlgn="ctr"/>
                      <a:r>
                        <a:rPr lang="el-GR" sz="900" b="0" i="0" u="none" strike="noStrike">
                          <a:solidFill>
                            <a:srgbClr val="000000"/>
                          </a:solidFill>
                          <a:effectLst/>
                          <a:latin typeface="Calibri" panose="020F0502020204030204" pitchFamily="34" charset="0"/>
                        </a:rPr>
                        <a:t>ΠΕΛΟΠΟΝΝΗΣΟΣ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75.978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20.722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41.168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12.553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11.991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38.638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7.731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226.515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31444"/>
                  </a:ext>
                </a:extLst>
              </a:tr>
              <a:tr h="216225">
                <a:tc>
                  <a:txBody>
                    <a:bodyPr/>
                    <a:lstStyle/>
                    <a:p>
                      <a:pPr algn="l" fontAlgn="ctr"/>
                      <a:r>
                        <a:rPr lang="el-GR" sz="900" b="0" i="0" u="none" strike="noStrike">
                          <a:solidFill>
                            <a:srgbClr val="000000"/>
                          </a:solidFill>
                          <a:effectLst/>
                          <a:latin typeface="Calibri" panose="020F0502020204030204" pitchFamily="34" charset="0"/>
                        </a:rPr>
                        <a:t>ΒΟΡΕΙΟ ΑΙΓΑΙΟ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12.439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5.081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6.059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6.660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3.728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19.698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70.626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212054"/>
                  </a:ext>
                </a:extLst>
              </a:tr>
              <a:tr h="216225">
                <a:tc>
                  <a:txBody>
                    <a:bodyPr/>
                    <a:lstStyle/>
                    <a:p>
                      <a:pPr algn="l" fontAlgn="ctr"/>
                      <a:r>
                        <a:rPr lang="el-GR" sz="900" b="0" i="0" u="none" strike="noStrike">
                          <a:solidFill>
                            <a:srgbClr val="000000"/>
                          </a:solidFill>
                          <a:effectLst/>
                          <a:latin typeface="Calibri" panose="020F0502020204030204" pitchFamily="34" charset="0"/>
                        </a:rPr>
                        <a:t>ΝΟΤΙΟ ΑΙΓΑΙΟ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6.672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10.525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2.756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14.425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33.096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25.937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8.373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22.645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6.184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130.613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103499"/>
                  </a:ext>
                </a:extLst>
              </a:tr>
              <a:tr h="216225">
                <a:tc>
                  <a:txBody>
                    <a:bodyPr/>
                    <a:lstStyle/>
                    <a:p>
                      <a:pPr algn="l" fontAlgn="ctr"/>
                      <a:r>
                        <a:rPr lang="el-GR" sz="900" b="0" i="0" u="none" strike="noStrike">
                          <a:solidFill>
                            <a:srgbClr val="000000"/>
                          </a:solidFill>
                          <a:effectLst/>
                          <a:latin typeface="Calibri" panose="020F0502020204030204" pitchFamily="34" charset="0"/>
                        </a:rPr>
                        <a:t>ΚΡΗΤΗ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55.499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19.710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2.659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23.000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57.199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30.997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15.793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47.826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11.055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263.738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548063"/>
                  </a:ext>
                </a:extLst>
              </a:tr>
              <a:tr h="223682">
                <a:tc>
                  <a:txBody>
                    <a:bodyPr/>
                    <a:lstStyle/>
                    <a:p>
                      <a:pPr algn="l" fontAlgn="ctr"/>
                      <a:r>
                        <a:rPr lang="el-GR" sz="900" b="1" i="0" u="none" strike="noStrike">
                          <a:solidFill>
                            <a:srgbClr val="000000"/>
                          </a:solidFill>
                          <a:effectLst/>
                          <a:latin typeface="Calibri" panose="020F0502020204030204" pitchFamily="34" charset="0"/>
                        </a:rPr>
                        <a:t>ΣΥΝΟΛΟ ΧΩΡΑΣ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       540.292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588.526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38.806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367.611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1.071.575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304.994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410.873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892.586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228.301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   4.443.563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113560"/>
                  </a:ext>
                </a:extLst>
              </a:tr>
            </a:tbl>
          </a:graphicData>
        </a:graphic>
      </p:graphicFrame>
      <p:sp>
        <p:nvSpPr>
          <p:cNvPr id="13" name="Θέση περιεχομένου 2">
            <a:extLst>
              <a:ext uri="{FF2B5EF4-FFF2-40B4-BE49-F238E27FC236}">
                <a16:creationId xmlns:a16="http://schemas.microsoft.com/office/drawing/2014/main" id="{6A78B2AB-BD1A-408A-48A7-26880D197818}"/>
              </a:ext>
            </a:extLst>
          </p:cNvPr>
          <p:cNvSpPr>
            <a:spLocks noGrp="1"/>
          </p:cNvSpPr>
          <p:nvPr>
            <p:ph idx="1"/>
          </p:nvPr>
        </p:nvSpPr>
        <p:spPr>
          <a:xfrm>
            <a:off x="8656568" y="2363086"/>
            <a:ext cx="3269445" cy="3563159"/>
          </a:xfrm>
        </p:spPr>
        <p:txBody>
          <a:bodyPr>
            <a:normAutofit/>
          </a:bodyPr>
          <a:lstStyle/>
          <a:p>
            <a:pPr marL="0" indent="0">
              <a:buNone/>
            </a:pPr>
            <a:r>
              <a:rPr lang="el-GR" sz="1400" dirty="0"/>
              <a:t>Είναι σύνηθες να χρειαζόμαστε έναν μαζικό υπολογισμό για δείκτες όπως ο Συντελεστής Συμμετοχής </a:t>
            </a:r>
          </a:p>
          <a:p>
            <a:pPr marL="0" indent="0">
              <a:buNone/>
            </a:pPr>
            <a:r>
              <a:rPr lang="el-GR" sz="1400" dirty="0"/>
              <a:t>Στο </a:t>
            </a:r>
            <a:r>
              <a:rPr lang="en-US" sz="1400" dirty="0"/>
              <a:t>Excel, </a:t>
            </a:r>
            <a:r>
              <a:rPr lang="el-GR" sz="1400" dirty="0"/>
              <a:t>μπορούμε εύκολα και γρήγορα να υπολογίσουμε τον δείκτη για όλες τις περιφέρειες και όλους τους κλάδους. </a:t>
            </a:r>
          </a:p>
          <a:p>
            <a:pPr marL="0" indent="0">
              <a:buNone/>
            </a:pPr>
            <a:r>
              <a:rPr lang="el-GR" sz="1400" dirty="0"/>
              <a:t>Κεντρικής σημασίας για να γίνουν σωστά οι υπολογισμοί είναι να έχουμε έναν πίνακα σαφώς ταξινομημένο, που να συνδυάζει όλες τις περιφέρειες και τους κλάδους, όπως φαίνεται αριστερά. </a:t>
            </a:r>
          </a:p>
          <a:p>
            <a:pPr marL="0" indent="0">
              <a:buNone/>
            </a:pPr>
            <a:r>
              <a:rPr lang="el-GR" sz="1400" dirty="0"/>
              <a:t>Εναλλακτικά, μπορούμε να έχουμε τους κλάδους ως γραμμές και τις περιφέρειες ως στήλες (δηλαδή να έχει γίνει αντιμετάθεση κλάδων και περιφερειών)</a:t>
            </a:r>
          </a:p>
        </p:txBody>
      </p:sp>
    </p:spTree>
    <p:extLst>
      <p:ext uri="{BB962C8B-B14F-4D97-AF65-F5344CB8AC3E}">
        <p14:creationId xmlns:p14="http://schemas.microsoft.com/office/powerpoint/2010/main" val="61905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1371599" y="294538"/>
            <a:ext cx="9895951" cy="1033669"/>
          </a:xfrm>
        </p:spPr>
        <p:txBody>
          <a:bodyPr>
            <a:normAutofit fontScale="90000"/>
          </a:bodyPr>
          <a:lstStyle/>
          <a:p>
            <a:r>
              <a:rPr lang="el-GR" sz="4000" dirty="0">
                <a:solidFill>
                  <a:srgbClr val="FFFFFF"/>
                </a:solidFill>
              </a:rPr>
              <a:t>Παράδειγμα υπολογισμού πολλαπλών </a:t>
            </a:r>
            <a:r>
              <a:rPr lang="en-US" sz="4000" dirty="0">
                <a:solidFill>
                  <a:srgbClr val="FFFFFF"/>
                </a:solidFill>
              </a:rPr>
              <a:t>LQ </a:t>
            </a:r>
            <a:r>
              <a:rPr lang="el-GR" sz="4000" dirty="0">
                <a:solidFill>
                  <a:srgbClr val="FFFFFF"/>
                </a:solidFill>
              </a:rPr>
              <a:t>ταυτόχρονα σε φύλλο </a:t>
            </a:r>
            <a:r>
              <a:rPr lang="en-US" sz="4000" dirty="0">
                <a:solidFill>
                  <a:srgbClr val="FFFFFF"/>
                </a:solidFill>
              </a:rPr>
              <a:t>excel</a:t>
            </a:r>
            <a:r>
              <a:rPr lang="el-GR" sz="4000" dirty="0">
                <a:solidFill>
                  <a:srgbClr val="FFFFFF"/>
                </a:solidFill>
              </a:rPr>
              <a:t> (2)</a:t>
            </a:r>
            <a:endParaRPr lang="en-US" sz="4000" dirty="0">
              <a:solidFill>
                <a:srgbClr val="FFFFFF"/>
              </a:solidFill>
            </a:endParaRPr>
          </a:p>
        </p:txBody>
      </p:sp>
      <p:sp>
        <p:nvSpPr>
          <p:cNvPr id="13" name="Θέση περιεχομένου 2">
            <a:extLst>
              <a:ext uri="{FF2B5EF4-FFF2-40B4-BE49-F238E27FC236}">
                <a16:creationId xmlns:a16="http://schemas.microsoft.com/office/drawing/2014/main" id="{6A78B2AB-BD1A-408A-48A7-26880D197818}"/>
              </a:ext>
            </a:extLst>
          </p:cNvPr>
          <p:cNvSpPr>
            <a:spLocks noGrp="1"/>
          </p:cNvSpPr>
          <p:nvPr>
            <p:ph idx="1"/>
          </p:nvPr>
        </p:nvSpPr>
        <p:spPr>
          <a:xfrm>
            <a:off x="7878966" y="2363086"/>
            <a:ext cx="4047048" cy="3563159"/>
          </a:xfrm>
        </p:spPr>
        <p:txBody>
          <a:bodyPr>
            <a:normAutofit/>
          </a:bodyPr>
          <a:lstStyle/>
          <a:p>
            <a:pPr marL="0" indent="0">
              <a:buNone/>
            </a:pPr>
            <a:r>
              <a:rPr lang="el-GR" sz="1400" b="1" dirty="0"/>
              <a:t>Βήματα υπολογισμού</a:t>
            </a:r>
          </a:p>
          <a:p>
            <a:pPr marL="342900" indent="-342900">
              <a:buAutoNum type="arabicPeriod"/>
            </a:pPr>
            <a:r>
              <a:rPr lang="el-GR" sz="1400" dirty="0"/>
              <a:t>Αρχικά πρέπει να κάνουμε τον υπολογισμό για το πρώτο κελί πάνω αριστερά.</a:t>
            </a:r>
          </a:p>
          <a:p>
            <a:pPr marL="0" indent="0">
              <a:buNone/>
            </a:pPr>
            <a:r>
              <a:rPr lang="el-GR" sz="1400" dirty="0"/>
              <a:t>Η παρακάτω φόρμουλα, εκφράζει τον λόγο της συμμετοχής του αγροτικού κλάδου στην συνολική απασχόληση της περιφέρειας ως προς τον αντίστοιχο σε εθνικό επίπεδο</a:t>
            </a:r>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p:txBody>
      </p:sp>
      <p:pic>
        <p:nvPicPr>
          <p:cNvPr id="4" name="Εικόνα 3">
            <a:extLst>
              <a:ext uri="{FF2B5EF4-FFF2-40B4-BE49-F238E27FC236}">
                <a16:creationId xmlns:a16="http://schemas.microsoft.com/office/drawing/2014/main" id="{69A08384-24EB-FD93-1D1A-854205E1C2D5}"/>
              </a:ext>
            </a:extLst>
          </p:cNvPr>
          <p:cNvPicPr>
            <a:picLocks noChangeAspect="1"/>
          </p:cNvPicPr>
          <p:nvPr/>
        </p:nvPicPr>
        <p:blipFill>
          <a:blip r:embed="rId2"/>
          <a:stretch>
            <a:fillRect/>
          </a:stretch>
        </p:blipFill>
        <p:spPr>
          <a:xfrm>
            <a:off x="459349" y="1891969"/>
            <a:ext cx="7082515" cy="3972565"/>
          </a:xfrm>
          <a:prstGeom prst="rect">
            <a:avLst/>
          </a:prstGeom>
        </p:spPr>
      </p:pic>
      <p:pic>
        <p:nvPicPr>
          <p:cNvPr id="7" name="Εικόνα 6">
            <a:extLst>
              <a:ext uri="{FF2B5EF4-FFF2-40B4-BE49-F238E27FC236}">
                <a16:creationId xmlns:a16="http://schemas.microsoft.com/office/drawing/2014/main" id="{83C64445-3EA1-0197-40A6-CE64DFD7135C}"/>
              </a:ext>
            </a:extLst>
          </p:cNvPr>
          <p:cNvPicPr>
            <a:picLocks noChangeAspect="1"/>
          </p:cNvPicPr>
          <p:nvPr/>
        </p:nvPicPr>
        <p:blipFill>
          <a:blip r:embed="rId3"/>
          <a:stretch>
            <a:fillRect/>
          </a:stretch>
        </p:blipFill>
        <p:spPr>
          <a:xfrm>
            <a:off x="8010224" y="4144665"/>
            <a:ext cx="2143424" cy="685896"/>
          </a:xfrm>
          <a:prstGeom prst="rect">
            <a:avLst/>
          </a:prstGeom>
        </p:spPr>
      </p:pic>
      <p:sp>
        <p:nvSpPr>
          <p:cNvPr id="15" name="Βέλος: Δεξιό 14">
            <a:extLst>
              <a:ext uri="{FF2B5EF4-FFF2-40B4-BE49-F238E27FC236}">
                <a16:creationId xmlns:a16="http://schemas.microsoft.com/office/drawing/2014/main" id="{55598E81-0958-542F-6B68-6B1C0F0C3B00}"/>
              </a:ext>
            </a:extLst>
          </p:cNvPr>
          <p:cNvSpPr/>
          <p:nvPr/>
        </p:nvSpPr>
        <p:spPr>
          <a:xfrm rot="12459596" flipV="1">
            <a:off x="3212392" y="3238511"/>
            <a:ext cx="4746929" cy="110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50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1371599" y="294538"/>
            <a:ext cx="9895951" cy="1033669"/>
          </a:xfrm>
        </p:spPr>
        <p:txBody>
          <a:bodyPr>
            <a:normAutofit fontScale="90000"/>
          </a:bodyPr>
          <a:lstStyle/>
          <a:p>
            <a:r>
              <a:rPr lang="el-GR" sz="4000" dirty="0">
                <a:solidFill>
                  <a:srgbClr val="FFFFFF"/>
                </a:solidFill>
              </a:rPr>
              <a:t>Παράδειγμα υπολογισμού πολλαπλών </a:t>
            </a:r>
            <a:r>
              <a:rPr lang="en-US" sz="4000" dirty="0">
                <a:solidFill>
                  <a:srgbClr val="FFFFFF"/>
                </a:solidFill>
              </a:rPr>
              <a:t>LQ </a:t>
            </a:r>
            <a:r>
              <a:rPr lang="el-GR" sz="4000" dirty="0">
                <a:solidFill>
                  <a:srgbClr val="FFFFFF"/>
                </a:solidFill>
              </a:rPr>
              <a:t>ταυτόχρονα σε φύλλο </a:t>
            </a:r>
            <a:r>
              <a:rPr lang="en-US" sz="4000" dirty="0">
                <a:solidFill>
                  <a:srgbClr val="FFFFFF"/>
                </a:solidFill>
              </a:rPr>
              <a:t>excel</a:t>
            </a:r>
            <a:r>
              <a:rPr lang="el-GR" sz="4000" dirty="0">
                <a:solidFill>
                  <a:srgbClr val="FFFFFF"/>
                </a:solidFill>
              </a:rPr>
              <a:t> (3)</a:t>
            </a:r>
            <a:endParaRPr lang="en-US" sz="4000" dirty="0">
              <a:solidFill>
                <a:srgbClr val="FFFFFF"/>
              </a:solidFill>
            </a:endParaRPr>
          </a:p>
        </p:txBody>
      </p:sp>
      <p:sp>
        <p:nvSpPr>
          <p:cNvPr id="13" name="Θέση περιεχομένου 2">
            <a:extLst>
              <a:ext uri="{FF2B5EF4-FFF2-40B4-BE49-F238E27FC236}">
                <a16:creationId xmlns:a16="http://schemas.microsoft.com/office/drawing/2014/main" id="{6A78B2AB-BD1A-408A-48A7-26880D197818}"/>
              </a:ext>
            </a:extLst>
          </p:cNvPr>
          <p:cNvSpPr>
            <a:spLocks noGrp="1"/>
          </p:cNvSpPr>
          <p:nvPr>
            <p:ph idx="1"/>
          </p:nvPr>
        </p:nvSpPr>
        <p:spPr>
          <a:xfrm>
            <a:off x="792052" y="1891970"/>
            <a:ext cx="11133962" cy="4034275"/>
          </a:xfrm>
        </p:spPr>
        <p:txBody>
          <a:bodyPr>
            <a:normAutofit/>
          </a:bodyPr>
          <a:lstStyle/>
          <a:p>
            <a:pPr marL="342900" indent="-342900">
              <a:buFont typeface="+mj-lt"/>
              <a:buAutoNum type="arabicPeriod" startAt="2"/>
            </a:pPr>
            <a:r>
              <a:rPr lang="el-GR" sz="1400" dirty="0"/>
              <a:t>Ακολούθως, πρέπει να προσθέσουμε το σύμβολο </a:t>
            </a:r>
            <a:r>
              <a:rPr lang="en-US" sz="1400" dirty="0"/>
              <a:t>“$” </a:t>
            </a:r>
            <a:r>
              <a:rPr lang="el-GR" sz="1400" dirty="0"/>
              <a:t>ώστε να μείνουν σταθερές κάποιες γραμμές ή/και στήλες από όπου «τραβάει» το </a:t>
            </a:r>
            <a:r>
              <a:rPr lang="en-US" sz="1400" dirty="0"/>
              <a:t>excel </a:t>
            </a:r>
            <a:r>
              <a:rPr lang="el-GR" sz="1400" dirty="0"/>
              <a:t>για τον υπολογισμό του δείκτη. Στο παράδειγμα που δείχνουμε, οι στήλες και γραμμές που πρέπει να μείνουν σταθερές είναι αυτές που φαίνονται παρακάτω:</a:t>
            </a:r>
          </a:p>
          <a:p>
            <a:pPr marL="342900" indent="-342900">
              <a:buFont typeface="+mj-lt"/>
              <a:buAutoNum type="arabicPeriod" startAt="2"/>
            </a:pPr>
            <a:endParaRPr lang="el-GR" sz="1400" dirty="0"/>
          </a:p>
          <a:p>
            <a:pPr marL="342900" indent="-342900">
              <a:buFont typeface="+mj-lt"/>
              <a:buAutoNum type="arabicPeriod" startAt="2"/>
            </a:pPr>
            <a:endParaRPr lang="el-GR" sz="1400" dirty="0"/>
          </a:p>
          <a:p>
            <a:pPr marL="357188" indent="0">
              <a:buNone/>
            </a:pPr>
            <a:r>
              <a:rPr lang="el-GR" sz="1400" dirty="0"/>
              <a:t>Αυτό ισχύει διότι η στήλη Κ περιέχει τα σύνολα της απασχόλησης για κάθε περιφέρεια (άρα προκύπτει το </a:t>
            </a:r>
            <a:r>
              <a:rPr lang="en-US" sz="1400" dirty="0"/>
              <a:t>$K50), </a:t>
            </a:r>
            <a:r>
              <a:rPr lang="el-GR" sz="1400" dirty="0"/>
              <a:t>η γραμμή 63 περιέχει τα σύνολα της απασχόλησης για κάθε κλάδο (άρα προκύπτει το </a:t>
            </a:r>
            <a:r>
              <a:rPr lang="en-US" sz="1400" dirty="0"/>
              <a:t>B$63)</a:t>
            </a:r>
            <a:r>
              <a:rPr lang="el-GR" sz="1400" dirty="0"/>
              <a:t>, και το κελί Κ63 περιέχει το σύνολο της απασχόλησης στη χώρα, για όλους τους κλάδους (άρα προκύπτει το </a:t>
            </a:r>
            <a:r>
              <a:rPr lang="en-US" sz="1400" dirty="0"/>
              <a:t>$K$63</a:t>
            </a:r>
            <a:r>
              <a:rPr lang="el-GR" sz="1400" dirty="0"/>
              <a:t>). </a:t>
            </a:r>
          </a:p>
          <a:p>
            <a:pPr marL="342900" indent="-342900">
              <a:buFont typeface="+mj-lt"/>
              <a:buAutoNum type="arabicPeriod" startAt="3"/>
            </a:pPr>
            <a:r>
              <a:rPr lang="el-GR" sz="1400" dirty="0"/>
              <a:t>Αφού έχουμε γράψει σωστά την φόρμουλα στο πρώτο κελί πάνω αριστερά στον πίνακα των </a:t>
            </a:r>
            <a:r>
              <a:rPr lang="en-US" sz="1400" dirty="0"/>
              <a:t>LQ, </a:t>
            </a:r>
            <a:r>
              <a:rPr lang="el-GR" sz="1400" dirty="0"/>
              <a:t>μπορούμε εύκολα να μεταφέρουμε τον τύπο βάζοντας τον κέρσορα του ποντικιού στην κάτω δεξιά γωνία αυτού του κελιού και κάνοντας </a:t>
            </a:r>
            <a:r>
              <a:rPr lang="en-US" sz="1400" dirty="0"/>
              <a:t>drag and drop</a:t>
            </a:r>
            <a:r>
              <a:rPr lang="el-GR" sz="1400" dirty="0"/>
              <a:t>, αρχικά προς τα κάτω,</a:t>
            </a:r>
            <a:r>
              <a:rPr lang="en-US" sz="1400" dirty="0"/>
              <a:t> </a:t>
            </a:r>
            <a:r>
              <a:rPr lang="el-GR" sz="1400" dirty="0"/>
              <a:t> όπως φαίνεται παρακάτω:</a:t>
            </a:r>
          </a:p>
          <a:p>
            <a:pPr marL="0" indent="0">
              <a:buNone/>
            </a:pPr>
            <a:r>
              <a:rPr lang="el-GR" sz="1400" dirty="0"/>
              <a:t> 		…και μετά προς τα δεξιά όπως φαίνεται δίπλα: </a:t>
            </a:r>
          </a:p>
          <a:p>
            <a:pPr marL="0" indent="0">
              <a:buNone/>
            </a:pPr>
            <a:endParaRPr lang="el-GR" sz="1400" dirty="0"/>
          </a:p>
        </p:txBody>
      </p:sp>
      <p:pic>
        <p:nvPicPr>
          <p:cNvPr id="4" name="Εικόνα 3">
            <a:extLst>
              <a:ext uri="{FF2B5EF4-FFF2-40B4-BE49-F238E27FC236}">
                <a16:creationId xmlns:a16="http://schemas.microsoft.com/office/drawing/2014/main" id="{ED2D18AE-4F88-0EEC-FFAD-C3BC32698353}"/>
              </a:ext>
            </a:extLst>
          </p:cNvPr>
          <p:cNvPicPr>
            <a:picLocks noChangeAspect="1"/>
          </p:cNvPicPr>
          <p:nvPr/>
        </p:nvPicPr>
        <p:blipFill>
          <a:blip r:embed="rId2"/>
          <a:stretch>
            <a:fillRect/>
          </a:stretch>
        </p:blipFill>
        <p:spPr>
          <a:xfrm>
            <a:off x="1222669" y="2612970"/>
            <a:ext cx="2276793" cy="533474"/>
          </a:xfrm>
          <a:prstGeom prst="rect">
            <a:avLst/>
          </a:prstGeom>
        </p:spPr>
      </p:pic>
      <p:pic>
        <p:nvPicPr>
          <p:cNvPr id="21" name="Εικόνα 20">
            <a:extLst>
              <a:ext uri="{FF2B5EF4-FFF2-40B4-BE49-F238E27FC236}">
                <a16:creationId xmlns:a16="http://schemas.microsoft.com/office/drawing/2014/main" id="{11F227A0-439A-2247-B241-6E6A9CDEC6C5}"/>
              </a:ext>
            </a:extLst>
          </p:cNvPr>
          <p:cNvPicPr>
            <a:picLocks noChangeAspect="1"/>
          </p:cNvPicPr>
          <p:nvPr/>
        </p:nvPicPr>
        <p:blipFill rotWithShape="1">
          <a:blip r:embed="rId3"/>
          <a:srcRect l="49523" t="24708" r="46900" b="53308"/>
          <a:stretch/>
        </p:blipFill>
        <p:spPr>
          <a:xfrm>
            <a:off x="1222669" y="4681931"/>
            <a:ext cx="1136873" cy="1965314"/>
          </a:xfrm>
          <a:prstGeom prst="rect">
            <a:avLst/>
          </a:prstGeom>
        </p:spPr>
      </p:pic>
      <p:pic>
        <p:nvPicPr>
          <p:cNvPr id="23" name="Εικόνα 22">
            <a:extLst>
              <a:ext uri="{FF2B5EF4-FFF2-40B4-BE49-F238E27FC236}">
                <a16:creationId xmlns:a16="http://schemas.microsoft.com/office/drawing/2014/main" id="{0BB38CCB-FDFD-3005-13DB-E97871006B1E}"/>
              </a:ext>
            </a:extLst>
          </p:cNvPr>
          <p:cNvPicPr>
            <a:picLocks noChangeAspect="1"/>
          </p:cNvPicPr>
          <p:nvPr/>
        </p:nvPicPr>
        <p:blipFill rotWithShape="1">
          <a:blip r:embed="rId4"/>
          <a:srcRect l="49008" t="22061" r="35763" b="52901"/>
          <a:stretch/>
        </p:blipFill>
        <p:spPr>
          <a:xfrm>
            <a:off x="6359032" y="4659166"/>
            <a:ext cx="4174017" cy="1930091"/>
          </a:xfrm>
          <a:prstGeom prst="rect">
            <a:avLst/>
          </a:prstGeom>
        </p:spPr>
      </p:pic>
    </p:spTree>
    <p:extLst>
      <p:ext uri="{BB962C8B-B14F-4D97-AF65-F5344CB8AC3E}">
        <p14:creationId xmlns:p14="http://schemas.microsoft.com/office/powerpoint/2010/main" val="123816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1371599" y="294538"/>
            <a:ext cx="9895951" cy="1033669"/>
          </a:xfrm>
        </p:spPr>
        <p:txBody>
          <a:bodyPr>
            <a:normAutofit fontScale="90000"/>
          </a:bodyPr>
          <a:lstStyle/>
          <a:p>
            <a:r>
              <a:rPr lang="el-GR" sz="4000" dirty="0">
                <a:solidFill>
                  <a:srgbClr val="FFFFFF"/>
                </a:solidFill>
              </a:rPr>
              <a:t>Παράδειγμα υπολογισμού πολλαπλών </a:t>
            </a:r>
            <a:r>
              <a:rPr lang="en-US" sz="4000" dirty="0">
                <a:solidFill>
                  <a:srgbClr val="FFFFFF"/>
                </a:solidFill>
              </a:rPr>
              <a:t>LQ </a:t>
            </a:r>
            <a:r>
              <a:rPr lang="el-GR" sz="4000" dirty="0">
                <a:solidFill>
                  <a:srgbClr val="FFFFFF"/>
                </a:solidFill>
              </a:rPr>
              <a:t>ταυτόχρονα σε φύλλο </a:t>
            </a:r>
            <a:r>
              <a:rPr lang="en-US" sz="4000" dirty="0">
                <a:solidFill>
                  <a:srgbClr val="FFFFFF"/>
                </a:solidFill>
              </a:rPr>
              <a:t>excel</a:t>
            </a:r>
            <a:r>
              <a:rPr lang="el-GR" sz="4000" dirty="0">
                <a:solidFill>
                  <a:srgbClr val="FFFFFF"/>
                </a:solidFill>
              </a:rPr>
              <a:t> (4)</a:t>
            </a:r>
            <a:endParaRPr lang="en-US" sz="4000" dirty="0">
              <a:solidFill>
                <a:srgbClr val="FFFFFF"/>
              </a:solidFill>
            </a:endParaRPr>
          </a:p>
        </p:txBody>
      </p:sp>
      <p:graphicFrame>
        <p:nvGraphicFramePr>
          <p:cNvPr id="7" name="Αντικείμενο 6">
            <a:extLst>
              <a:ext uri="{FF2B5EF4-FFF2-40B4-BE49-F238E27FC236}">
                <a16:creationId xmlns:a16="http://schemas.microsoft.com/office/drawing/2014/main" id="{AF84A1CB-6510-AE3D-476F-832D645DD113}"/>
              </a:ext>
            </a:extLst>
          </p:cNvPr>
          <p:cNvGraphicFramePr>
            <a:graphicFrameLocks noChangeAspect="1"/>
          </p:cNvGraphicFramePr>
          <p:nvPr>
            <p:extLst>
              <p:ext uri="{D42A27DB-BD31-4B8C-83A1-F6EECF244321}">
                <p14:modId xmlns:p14="http://schemas.microsoft.com/office/powerpoint/2010/main" val="757602825"/>
              </p:ext>
            </p:extLst>
          </p:nvPr>
        </p:nvGraphicFramePr>
        <p:xfrm>
          <a:off x="459348" y="1780002"/>
          <a:ext cx="11226303" cy="2685980"/>
        </p:xfrm>
        <a:graphic>
          <a:graphicData uri="http://schemas.openxmlformats.org/presentationml/2006/ole">
            <mc:AlternateContent xmlns:mc="http://schemas.openxmlformats.org/markup-compatibility/2006">
              <mc:Choice xmlns:v="urn:schemas-microsoft-com:vml" Requires="v">
                <p:oleObj name="Worksheet" r:id="rId2" imgW="14947896" imgH="3575141" progId="Excel.Sheet.12">
                  <p:embed/>
                </p:oleObj>
              </mc:Choice>
              <mc:Fallback>
                <p:oleObj name="Worksheet" r:id="rId2" imgW="14947896" imgH="3575141" progId="Excel.Sheet.12">
                  <p:embed/>
                  <p:pic>
                    <p:nvPicPr>
                      <p:cNvPr id="7" name="Αντικείμενο 6">
                        <a:extLst>
                          <a:ext uri="{FF2B5EF4-FFF2-40B4-BE49-F238E27FC236}">
                            <a16:creationId xmlns:a16="http://schemas.microsoft.com/office/drawing/2014/main" id="{AF84A1CB-6510-AE3D-476F-832D645DD113}"/>
                          </a:ext>
                        </a:extLst>
                      </p:cNvPr>
                      <p:cNvPicPr/>
                      <p:nvPr/>
                    </p:nvPicPr>
                    <p:blipFill>
                      <a:blip r:embed="rId3"/>
                      <a:stretch>
                        <a:fillRect/>
                      </a:stretch>
                    </p:blipFill>
                    <p:spPr>
                      <a:xfrm>
                        <a:off x="459348" y="1780002"/>
                        <a:ext cx="11226303" cy="268598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FD669A93-6AB9-39CD-06C2-007E7E4F61FC}"/>
              </a:ext>
            </a:extLst>
          </p:cNvPr>
          <p:cNvSpPr txBox="1"/>
          <p:nvPr/>
        </p:nvSpPr>
        <p:spPr>
          <a:xfrm>
            <a:off x="459348" y="4655241"/>
            <a:ext cx="11226302" cy="2031325"/>
          </a:xfrm>
          <a:prstGeom prst="rect">
            <a:avLst/>
          </a:prstGeom>
          <a:noFill/>
        </p:spPr>
        <p:txBody>
          <a:bodyPr wrap="square">
            <a:spAutoFit/>
          </a:bodyPr>
          <a:lstStyle/>
          <a:p>
            <a:pPr marL="285750" indent="-285750">
              <a:buFont typeface="Arial" panose="020B0604020202020204" pitchFamily="34" charset="0"/>
              <a:buChar char="•"/>
            </a:pPr>
            <a:r>
              <a:rPr lang="el-GR" sz="1400" dirty="0"/>
              <a:t>Αυτό που θα πρέπει να προκύψει είναι κάτι σαν το παραπάνω.</a:t>
            </a:r>
          </a:p>
          <a:p>
            <a:pPr marL="285750" indent="-285750">
              <a:buFont typeface="Arial" panose="020B0604020202020204" pitchFamily="34" charset="0"/>
              <a:buChar char="•"/>
            </a:pPr>
            <a:r>
              <a:rPr lang="el-GR" sz="1400" dirty="0"/>
              <a:t>Οι τιμές «1» που φαίνονται κάτω και δεξιά από τα υπόλοιπα αποτελέσματα του δείκτη μας «επιβεβαιώνουν» ότι έχουμε μεταφέρει τον τύπο σωστά.</a:t>
            </a:r>
          </a:p>
          <a:p>
            <a:pPr marL="285750" indent="-285750">
              <a:buFont typeface="Arial" panose="020B0604020202020204" pitchFamily="34" charset="0"/>
              <a:buChar char="•"/>
            </a:pPr>
            <a:r>
              <a:rPr lang="el-GR" sz="1400" dirty="0"/>
              <a:t>Το παραπάνω ισχύει διότι εάν μεταφέρουμε τον τύπο όπως τον έχουμε διαμορφώσει, δεξιά από τον κλάδο «Αναψυχή, τέχνες και λοιπές υπηρεσίες», τότε προκύπτει ένα σύνθετο κλάσμα με αμφότερους τον αριθμητή και παρονομαστή τη μονάδα (καθώς από πάνω διαιρούμε τον συνολικό αριθμό των απασχολουμένων με τον εαυτό του, και από κάτω διαιρούμε το σύνολο των απασχολουμένων στη χώρα με τον εαυτό του)</a:t>
            </a:r>
          </a:p>
          <a:p>
            <a:pPr marL="285750" indent="-285750">
              <a:buFont typeface="Arial" panose="020B0604020202020204" pitchFamily="34" charset="0"/>
              <a:buChar char="•"/>
            </a:pPr>
            <a:r>
              <a:rPr lang="el-GR" sz="1400" dirty="0"/>
              <a:t>Το ίδιο ισχύει και αν μεταφέρουμε τον τύπο παρακάτω από την Κρήτη, καθώς προκύπτει ένα σύνθετο κλάσμα με πανομοιότυπο αριθμητή και παρονομαστή (καθώς διαιρούμε τη συμμετοχή του κάθε κλάδου στη συνολική απασχόληση στη χώρα με τον εαυτό της)</a:t>
            </a:r>
          </a:p>
          <a:p>
            <a:pPr marL="285750" indent="-285750">
              <a:buFont typeface="Wingdings" panose="05000000000000000000" pitchFamily="2" charset="2"/>
              <a:buChar char="Ø"/>
            </a:pPr>
            <a:r>
              <a:rPr lang="el-GR" sz="1400" b="1" dirty="0">
                <a:solidFill>
                  <a:srgbClr val="FF0000"/>
                </a:solidFill>
              </a:rPr>
              <a:t>Για να έχετε μια καθαρή εικόνα των παραπάνω, παρακαλώ ανατρέξτε στο σχετικό </a:t>
            </a:r>
            <a:r>
              <a:rPr lang="en-US" sz="1400" b="1" dirty="0">
                <a:solidFill>
                  <a:srgbClr val="FF0000"/>
                </a:solidFill>
              </a:rPr>
              <a:t>excel </a:t>
            </a:r>
            <a:r>
              <a:rPr lang="el-GR" sz="1400" b="1" dirty="0">
                <a:solidFill>
                  <a:srgbClr val="FF0000"/>
                </a:solidFill>
              </a:rPr>
              <a:t>που συνοδεύει τη διάλεξη!</a:t>
            </a:r>
          </a:p>
        </p:txBody>
      </p:sp>
    </p:spTree>
    <p:extLst>
      <p:ext uri="{BB962C8B-B14F-4D97-AF65-F5344CB8AC3E}">
        <p14:creationId xmlns:p14="http://schemas.microsoft.com/office/powerpoint/2010/main" val="407207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1371599" y="294538"/>
            <a:ext cx="9895951" cy="1033669"/>
          </a:xfrm>
        </p:spPr>
        <p:txBody>
          <a:bodyPr>
            <a:normAutofit/>
          </a:bodyPr>
          <a:lstStyle/>
          <a:p>
            <a:r>
              <a:rPr lang="el-GR" sz="4000" dirty="0">
                <a:solidFill>
                  <a:srgbClr val="FFFFFF"/>
                </a:solidFill>
              </a:rPr>
              <a:t>Πλεονεκτήματα </a:t>
            </a:r>
            <a:r>
              <a:rPr lang="en-US" sz="4000" dirty="0">
                <a:solidFill>
                  <a:srgbClr val="FFFFFF"/>
                </a:solidFill>
              </a:rPr>
              <a:t>LQ	</a:t>
            </a:r>
          </a:p>
        </p:txBody>
      </p:sp>
      <p:sp>
        <p:nvSpPr>
          <p:cNvPr id="3" name="Θέση περιεχομένου 2">
            <a:extLst>
              <a:ext uri="{FF2B5EF4-FFF2-40B4-BE49-F238E27FC236}">
                <a16:creationId xmlns:a16="http://schemas.microsoft.com/office/drawing/2014/main" id="{A11A876D-5D1E-4956-96B1-B5717EDE1E1E}"/>
              </a:ext>
            </a:extLst>
          </p:cNvPr>
          <p:cNvSpPr>
            <a:spLocks noGrp="1"/>
          </p:cNvSpPr>
          <p:nvPr>
            <p:ph idx="1"/>
          </p:nvPr>
        </p:nvSpPr>
        <p:spPr>
          <a:xfrm>
            <a:off x="1371599" y="2318196"/>
            <a:ext cx="9724031" cy="4245265"/>
          </a:xfrm>
        </p:spPr>
        <p:txBody>
          <a:bodyPr anchor="ctr">
            <a:normAutofit/>
          </a:bodyPr>
          <a:lstStyle/>
          <a:p>
            <a:pPr marL="0" indent="0">
              <a:buNone/>
            </a:pPr>
            <a:r>
              <a:rPr lang="el-GR" sz="1600" dirty="0"/>
              <a:t>Ο δείκτης έχει μεγάλη χρησιμότητα διότι: </a:t>
            </a:r>
          </a:p>
          <a:p>
            <a:r>
              <a:rPr lang="el-GR" sz="1600" dirty="0"/>
              <a:t>Επιτρέπει τη σύγκριση μεταξύ περιφερειών με ταυτόχρονη αναφορά στα εθνικά μεγέθη</a:t>
            </a:r>
          </a:p>
          <a:p>
            <a:r>
              <a:rPr lang="el-GR" sz="1600" dirty="0"/>
              <a:t>Επιτρέπει την ταξινόμηση περιφερειών ως προς κάποιο χαρακτηριστικό τους (π.χ. εξειδίκευση σε έναν κλάδο) καθώς οι τιμές που δίνει είναι σχετικές</a:t>
            </a:r>
          </a:p>
          <a:p>
            <a:r>
              <a:rPr lang="el-GR" sz="1600" dirty="0"/>
              <a:t>Εξαιρετικά εύκολος στον υπολογισμό του</a:t>
            </a:r>
          </a:p>
          <a:p>
            <a:r>
              <a:rPr lang="el-GR" sz="1600" dirty="0"/>
              <a:t>Μπορεί να εφαρμοστεί για ένα μεγάλο εύρος μεταβλητών (π.χ. μεγέθη απασχόλησης, ΑΕΠ, επενδύσεων, αμοιβές εργατικού δυναμικού, κλπ.)</a:t>
            </a:r>
          </a:p>
          <a:p>
            <a:endParaRPr lang="en-US" sz="1600" dirty="0"/>
          </a:p>
        </p:txBody>
      </p:sp>
    </p:spTree>
    <p:extLst>
      <p:ext uri="{BB962C8B-B14F-4D97-AF65-F5344CB8AC3E}">
        <p14:creationId xmlns:p14="http://schemas.microsoft.com/office/powerpoint/2010/main" val="205085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FC2DBD8-8779-49E1-8D83-17EC5E5F1E73}"/>
              </a:ext>
            </a:extLst>
          </p:cNvPr>
          <p:cNvSpPr>
            <a:spLocks noGrp="1"/>
          </p:cNvSpPr>
          <p:nvPr>
            <p:ph type="title"/>
          </p:nvPr>
        </p:nvSpPr>
        <p:spPr>
          <a:xfrm>
            <a:off x="1371599" y="294538"/>
            <a:ext cx="9895951" cy="1033669"/>
          </a:xfrm>
        </p:spPr>
        <p:txBody>
          <a:bodyPr>
            <a:normAutofit/>
          </a:bodyPr>
          <a:lstStyle/>
          <a:p>
            <a:r>
              <a:rPr lang="el-GR" sz="4000" dirty="0">
                <a:solidFill>
                  <a:srgbClr val="FFFFFF"/>
                </a:solidFill>
              </a:rPr>
              <a:t>Μειονεκτήματα </a:t>
            </a:r>
            <a:r>
              <a:rPr lang="en-US" sz="4000" dirty="0">
                <a:solidFill>
                  <a:srgbClr val="FFFFFF"/>
                </a:solidFill>
              </a:rPr>
              <a:t>LQ	</a:t>
            </a:r>
          </a:p>
        </p:txBody>
      </p:sp>
      <p:sp>
        <p:nvSpPr>
          <p:cNvPr id="3" name="Θέση περιεχομένου 2">
            <a:extLst>
              <a:ext uri="{FF2B5EF4-FFF2-40B4-BE49-F238E27FC236}">
                <a16:creationId xmlns:a16="http://schemas.microsoft.com/office/drawing/2014/main" id="{A11A876D-5D1E-4956-96B1-B5717EDE1E1E}"/>
              </a:ext>
            </a:extLst>
          </p:cNvPr>
          <p:cNvSpPr>
            <a:spLocks noGrp="1"/>
          </p:cNvSpPr>
          <p:nvPr>
            <p:ph idx="1"/>
          </p:nvPr>
        </p:nvSpPr>
        <p:spPr>
          <a:xfrm>
            <a:off x="1371599" y="1796604"/>
            <a:ext cx="9724031" cy="4766858"/>
          </a:xfrm>
        </p:spPr>
        <p:txBody>
          <a:bodyPr anchor="ctr">
            <a:normAutofit/>
          </a:bodyPr>
          <a:lstStyle/>
          <a:p>
            <a:pPr marL="0" indent="0">
              <a:buNone/>
            </a:pPr>
            <a:r>
              <a:rPr lang="el-GR" sz="1400" dirty="0"/>
              <a:t>Η τιμή του δείκτη αναφέρεται σε μία </a:t>
            </a:r>
            <a:r>
              <a:rPr lang="el-GR" sz="1400" u="sng" dirty="0"/>
              <a:t>σχετική</a:t>
            </a:r>
            <a:r>
              <a:rPr lang="el-GR" sz="1400" dirty="0"/>
              <a:t> συγκέντρωση. </a:t>
            </a:r>
          </a:p>
          <a:p>
            <a:r>
              <a:rPr lang="el-GR" sz="1400" dirty="0"/>
              <a:t>Δεν μας παρέχει καμία πληροφορία σχετικά με το απόλυτο μέγεθος του φαινομένου στην περιφέρεια ή την ευρύτερη χωρική ενότητα.</a:t>
            </a:r>
            <a:r>
              <a:rPr lang="en-US" sz="1400" dirty="0"/>
              <a:t> </a:t>
            </a:r>
            <a:endParaRPr lang="el-GR" sz="1400" dirty="0"/>
          </a:p>
          <a:p>
            <a:r>
              <a:rPr lang="el-GR" sz="1400" dirty="0"/>
              <a:t>Ως εκ τούτου δεν μπορούμε να συμπεράνουμε εάν η συγκέντρωση είναι ικανοποιητική ή όχι.</a:t>
            </a:r>
          </a:p>
          <a:p>
            <a:pPr marL="0" indent="0">
              <a:buNone/>
            </a:pPr>
            <a:endParaRPr lang="el-GR" sz="1400" dirty="0"/>
          </a:p>
          <a:p>
            <a:pPr marL="0" indent="0">
              <a:buNone/>
            </a:pPr>
            <a:r>
              <a:rPr lang="el-GR" sz="1400" dirty="0"/>
              <a:t>Μεταξύ διαφορετικών χρονικών στιγμών, ενδέχεται να αλλάζει το απόλυτο μέγεθος του υπό μελέτη φαινομένου τόσο εθνικά, όσο και περιφερειακά. </a:t>
            </a:r>
          </a:p>
          <a:p>
            <a:r>
              <a:rPr lang="el-GR" sz="1400" dirty="0"/>
              <a:t>Αυτή η ταυτόχρονη μεταβολή κάνει την ερμηνεία των τιμών του δείκτη για διαφορετικές χρονικές στιγμές εξαιρετικά δύσκολη. </a:t>
            </a:r>
          </a:p>
          <a:p>
            <a:pPr marL="0" indent="0">
              <a:buNone/>
            </a:pPr>
            <a:endParaRPr lang="el-GR" sz="1400" dirty="0"/>
          </a:p>
          <a:p>
            <a:pPr marL="0" indent="0">
              <a:buNone/>
            </a:pPr>
            <a:r>
              <a:rPr lang="el-GR" sz="1400" dirty="0"/>
              <a:t>Οι τιμές του δείκτη εξαρτώνται απόλυτα από το μέγεθος του φαινομένου σε εθνική κλίμακα. </a:t>
            </a:r>
          </a:p>
          <a:p>
            <a:r>
              <a:rPr lang="el-GR" sz="1400" dirty="0"/>
              <a:t>Ως εκ τούτου δε συνίσταται η σύγκριση τιμών του </a:t>
            </a:r>
            <a:r>
              <a:rPr lang="en-US" sz="1400" dirty="0"/>
              <a:t>LQ </a:t>
            </a:r>
            <a:r>
              <a:rPr lang="el-GR" sz="1400" dirty="0"/>
              <a:t>μεταξύ περιφερειών διαφορετικών ευρύτερων χωρικών ενοτήτων (π.χ. χωρών)</a:t>
            </a:r>
          </a:p>
          <a:p>
            <a:pPr marL="0" indent="0">
              <a:buNone/>
            </a:pPr>
            <a:endParaRPr lang="el-GR" sz="1400" dirty="0"/>
          </a:p>
          <a:p>
            <a:pPr marL="0" indent="0">
              <a:buNone/>
            </a:pPr>
            <a:r>
              <a:rPr lang="el-GR" sz="1400" dirty="0"/>
              <a:t>Δε μας παρέχει καμιά πληροφορία σε σχέση με το πώς κατανέμεται το φαινόμενο στο εσωτερικό της περιφέρειας </a:t>
            </a:r>
          </a:p>
          <a:p>
            <a:r>
              <a:rPr lang="el-GR" sz="1400" dirty="0"/>
              <a:t>Ούτε χωρικά (σε ποια σημεία της περιφέρειας εντοπίζονται οι εντονότερες συγκεντρώσεις)</a:t>
            </a:r>
          </a:p>
          <a:p>
            <a:r>
              <a:rPr lang="el-GR" sz="1400" dirty="0"/>
              <a:t>Ούτε ποιοτικά (π.χ. εργαζόμενοι ανά επιχείρηση)</a:t>
            </a:r>
            <a:endParaRPr lang="en-US" sz="1400" dirty="0"/>
          </a:p>
        </p:txBody>
      </p:sp>
    </p:spTree>
    <p:extLst>
      <p:ext uri="{BB962C8B-B14F-4D97-AF65-F5344CB8AC3E}">
        <p14:creationId xmlns:p14="http://schemas.microsoft.com/office/powerpoint/2010/main" val="280296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3C493A93-739D-49CC-B4AE-902B9094DBB3}"/>
              </a:ext>
            </a:extLst>
          </p:cNvPr>
          <p:cNvSpPr>
            <a:spLocks noGrp="1"/>
          </p:cNvSpPr>
          <p:nvPr>
            <p:ph type="title"/>
          </p:nvPr>
        </p:nvSpPr>
        <p:spPr>
          <a:xfrm>
            <a:off x="1208898" y="752011"/>
            <a:ext cx="3182940" cy="1471959"/>
          </a:xfrm>
        </p:spPr>
        <p:txBody>
          <a:bodyPr vert="horz" lIns="91440" tIns="45720" rIns="91440" bIns="45720" rtlCol="0" anchor="ctr">
            <a:normAutofit/>
          </a:bodyPr>
          <a:lstStyle/>
          <a:p>
            <a:r>
              <a:rPr lang="en-US" sz="3200" kern="1200">
                <a:solidFill>
                  <a:srgbClr val="FFFFFF"/>
                </a:solidFill>
                <a:latin typeface="+mj-lt"/>
                <a:ea typeface="+mj-ea"/>
                <a:cs typeface="+mj-cs"/>
              </a:rPr>
              <a:t>Οπτικοποίηση LQ</a:t>
            </a:r>
          </a:p>
        </p:txBody>
      </p:sp>
      <p:sp>
        <p:nvSpPr>
          <p:cNvPr id="6" name="Θέση περιεχομένου 2">
            <a:extLst>
              <a:ext uri="{FF2B5EF4-FFF2-40B4-BE49-F238E27FC236}">
                <a16:creationId xmlns:a16="http://schemas.microsoft.com/office/drawing/2014/main" id="{17D3B991-CFB9-4D18-A4D7-A586B6AD7E9A}"/>
              </a:ext>
            </a:extLst>
          </p:cNvPr>
          <p:cNvSpPr txBox="1">
            <a:spLocks/>
          </p:cNvSpPr>
          <p:nvPr/>
        </p:nvSpPr>
        <p:spPr>
          <a:xfrm>
            <a:off x="1139635" y="1911303"/>
            <a:ext cx="3200451" cy="382948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600" dirty="0" err="1">
                <a:solidFill>
                  <a:srgbClr val="FEFFFF"/>
                </a:solidFill>
              </a:rPr>
              <a:t>Γι</a:t>
            </a:r>
            <a:r>
              <a:rPr lang="en-US" sz="1600" dirty="0">
                <a:solidFill>
                  <a:srgbClr val="FEFFFF"/>
                </a:solidFill>
              </a:rPr>
              <a:t>α οπτικοποίηση δεικτών που κινούνται πέριξ μιας τιμής (ο LQ κινείται πέριξ της μονάδας)</a:t>
            </a:r>
          </a:p>
          <a:p>
            <a:pPr marL="0"/>
            <a:endParaRPr lang="en-US" sz="1600" dirty="0">
              <a:solidFill>
                <a:srgbClr val="FEFFFF"/>
              </a:solidFill>
            </a:endParaRPr>
          </a:p>
          <a:p>
            <a:pPr marL="0"/>
            <a:r>
              <a:rPr lang="en-US" sz="1600" dirty="0" err="1">
                <a:solidFill>
                  <a:srgbClr val="FEFFFF"/>
                </a:solidFill>
              </a:rPr>
              <a:t>Χρήση</a:t>
            </a:r>
            <a:r>
              <a:rPr lang="en-US" sz="1600" dirty="0">
                <a:solidFill>
                  <a:srgbClr val="FEFFFF"/>
                </a:solidFill>
              </a:rPr>
              <a:t> </a:t>
            </a:r>
            <a:r>
              <a:rPr lang="en-US" sz="1600" dirty="0" err="1">
                <a:solidFill>
                  <a:srgbClr val="FEFFFF"/>
                </a:solidFill>
              </a:rPr>
              <a:t>χρωμ</a:t>
            </a:r>
            <a:r>
              <a:rPr lang="en-US" sz="1600" dirty="0">
                <a:solidFill>
                  <a:srgbClr val="FEFFFF"/>
                </a:solidFill>
              </a:rPr>
              <a:t>ατικής παλέτας </a:t>
            </a:r>
          </a:p>
          <a:p>
            <a:r>
              <a:rPr lang="en-US" sz="1600" dirty="0" err="1">
                <a:solidFill>
                  <a:srgbClr val="FEFFFF"/>
                </a:solidFill>
              </a:rPr>
              <a:t>Κόκκινο</a:t>
            </a:r>
            <a:r>
              <a:rPr lang="en-US" sz="1600" dirty="0">
                <a:solidFill>
                  <a:srgbClr val="FEFFFF"/>
                </a:solidFill>
              </a:rPr>
              <a:t> – </a:t>
            </a:r>
            <a:r>
              <a:rPr lang="en-US" sz="1600" dirty="0" err="1">
                <a:solidFill>
                  <a:srgbClr val="FEFFFF"/>
                </a:solidFill>
              </a:rPr>
              <a:t>κίτρινο</a:t>
            </a:r>
            <a:r>
              <a:rPr lang="en-US" sz="1600" dirty="0">
                <a:solidFill>
                  <a:srgbClr val="FEFFFF"/>
                </a:solidFill>
              </a:rPr>
              <a:t> – π</a:t>
            </a:r>
            <a:r>
              <a:rPr lang="en-US" sz="1600" dirty="0" err="1">
                <a:solidFill>
                  <a:srgbClr val="FEFFFF"/>
                </a:solidFill>
              </a:rPr>
              <a:t>ράσινο</a:t>
            </a:r>
            <a:r>
              <a:rPr lang="en-US" sz="1600" dirty="0">
                <a:solidFill>
                  <a:srgbClr val="FEFFFF"/>
                </a:solidFill>
              </a:rPr>
              <a:t> </a:t>
            </a:r>
          </a:p>
          <a:p>
            <a:r>
              <a:rPr lang="en-US" sz="1600" dirty="0" err="1">
                <a:solidFill>
                  <a:srgbClr val="FEFFFF"/>
                </a:solidFill>
              </a:rPr>
              <a:t>Θερμό</a:t>
            </a:r>
            <a:r>
              <a:rPr lang="en-US" sz="1600" dirty="0">
                <a:solidFill>
                  <a:srgbClr val="FEFFFF"/>
                </a:solidFill>
              </a:rPr>
              <a:t> – </a:t>
            </a:r>
            <a:r>
              <a:rPr lang="en-US" sz="1600" dirty="0" err="1">
                <a:solidFill>
                  <a:srgbClr val="FEFFFF"/>
                </a:solidFill>
              </a:rPr>
              <a:t>ουδέτερο</a:t>
            </a:r>
            <a:r>
              <a:rPr lang="en-US" sz="1600" dirty="0">
                <a:solidFill>
                  <a:srgbClr val="FEFFFF"/>
                </a:solidFill>
              </a:rPr>
              <a:t> – </a:t>
            </a:r>
            <a:r>
              <a:rPr lang="en-US" sz="1600" dirty="0" err="1">
                <a:solidFill>
                  <a:srgbClr val="FEFFFF"/>
                </a:solidFill>
              </a:rPr>
              <a:t>ψυχρό</a:t>
            </a:r>
            <a:r>
              <a:rPr lang="en-US" sz="1600" dirty="0">
                <a:solidFill>
                  <a:srgbClr val="FEFFFF"/>
                </a:solidFill>
              </a:rPr>
              <a:t> </a:t>
            </a:r>
          </a:p>
          <a:p>
            <a:pPr marL="0"/>
            <a:endParaRPr lang="en-US" sz="1600" dirty="0">
              <a:solidFill>
                <a:srgbClr val="FEFFFF"/>
              </a:solidFill>
            </a:endParaRPr>
          </a:p>
          <a:p>
            <a:pPr marL="0"/>
            <a:r>
              <a:rPr lang="en-US" sz="1600" dirty="0" err="1">
                <a:solidFill>
                  <a:srgbClr val="FEFFFF"/>
                </a:solidFill>
              </a:rPr>
              <a:t>Δι</a:t>
            </a:r>
            <a:r>
              <a:rPr lang="en-US" sz="1600" dirty="0">
                <a:solidFill>
                  <a:srgbClr val="FEFFFF"/>
                </a:solidFill>
              </a:rPr>
              <a:t>αχωρισμός κλάσεων </a:t>
            </a:r>
          </a:p>
          <a:p>
            <a:r>
              <a:rPr lang="en-US" sz="1600" dirty="0" err="1">
                <a:solidFill>
                  <a:srgbClr val="FEFFFF"/>
                </a:solidFill>
              </a:rPr>
              <a:t>Αριθμός</a:t>
            </a:r>
            <a:r>
              <a:rPr lang="en-US" sz="1600" dirty="0">
                <a:solidFill>
                  <a:srgbClr val="FEFFFF"/>
                </a:solidFill>
              </a:rPr>
              <a:t> </a:t>
            </a:r>
            <a:r>
              <a:rPr lang="en-US" sz="1600" dirty="0" err="1">
                <a:solidFill>
                  <a:srgbClr val="FEFFFF"/>
                </a:solidFill>
              </a:rPr>
              <a:t>κλάσεων</a:t>
            </a:r>
            <a:r>
              <a:rPr lang="en-US" sz="1600" dirty="0">
                <a:solidFill>
                  <a:srgbClr val="FEFFFF"/>
                </a:solidFill>
              </a:rPr>
              <a:t>: 4, 5 </a:t>
            </a:r>
          </a:p>
          <a:p>
            <a:r>
              <a:rPr lang="en-US" sz="1600" dirty="0">
                <a:solidFill>
                  <a:srgbClr val="FEFFFF"/>
                </a:solidFill>
              </a:rPr>
              <a:t>Οπ</a:t>
            </a:r>
            <a:r>
              <a:rPr lang="en-US" sz="1600" dirty="0" err="1">
                <a:solidFill>
                  <a:srgbClr val="FEFFFF"/>
                </a:solidFill>
              </a:rPr>
              <a:t>ωσδή</a:t>
            </a:r>
            <a:r>
              <a:rPr lang="en-US" sz="1600" dirty="0">
                <a:solidFill>
                  <a:srgbClr val="FEFFFF"/>
                </a:solidFill>
              </a:rPr>
              <a:t>ποτε μια κλάση για τις τιμές πέριξ της μονάδας (πχ 0.8 – 1.2, 0.9 – 1.1)</a:t>
            </a:r>
          </a:p>
        </p:txBody>
      </p:sp>
      <p:pic>
        <p:nvPicPr>
          <p:cNvPr id="5" name="Θέση περιεχομένου 4" descr="Εικόνα που περιέχει χάρτης&#10;&#10;Περιγραφή που δημιουργήθηκε αυτόματα">
            <a:extLst>
              <a:ext uri="{FF2B5EF4-FFF2-40B4-BE49-F238E27FC236}">
                <a16:creationId xmlns:a16="http://schemas.microsoft.com/office/drawing/2014/main" id="{2B3F03BF-3AA4-4C5F-8767-19CC992AEC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8268" y="743572"/>
            <a:ext cx="6539075" cy="5051435"/>
          </a:xfrm>
          <a:prstGeom prst="rect">
            <a:avLst/>
          </a:prstGeom>
        </p:spPr>
      </p:pic>
    </p:spTree>
    <p:extLst>
      <p:ext uri="{BB962C8B-B14F-4D97-AF65-F5344CB8AC3E}">
        <p14:creationId xmlns:p14="http://schemas.microsoft.com/office/powerpoint/2010/main" val="196100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F7D3C6-EDF9-42EA-813C-CE47605E1144}"/>
              </a:ext>
            </a:extLst>
          </p:cNvPr>
          <p:cNvSpPr>
            <a:spLocks noGrp="1"/>
          </p:cNvSpPr>
          <p:nvPr>
            <p:ph type="title"/>
          </p:nvPr>
        </p:nvSpPr>
        <p:spPr>
          <a:xfrm>
            <a:off x="838200" y="365125"/>
            <a:ext cx="10515600" cy="1325563"/>
          </a:xfrm>
        </p:spPr>
        <p:txBody>
          <a:bodyPr>
            <a:normAutofit/>
          </a:bodyPr>
          <a:lstStyle/>
          <a:p>
            <a:r>
              <a:rPr lang="el-GR" sz="5400"/>
              <a:t>Περιεχόμενα διάλεξης</a:t>
            </a:r>
            <a:endParaRPr lang="en-US" sz="5400"/>
          </a:p>
        </p:txBody>
      </p:sp>
      <p:sp>
        <p:nvSpPr>
          <p:cNvPr id="5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47CAC02-AE8D-48E9-A295-06756CC14E96}"/>
              </a:ext>
            </a:extLst>
          </p:cNvPr>
          <p:cNvSpPr>
            <a:spLocks noGrp="1"/>
          </p:cNvSpPr>
          <p:nvPr>
            <p:ph idx="1"/>
          </p:nvPr>
        </p:nvSpPr>
        <p:spPr>
          <a:xfrm>
            <a:off x="838200" y="3288490"/>
            <a:ext cx="10515600" cy="2892854"/>
          </a:xfrm>
        </p:spPr>
        <p:txBody>
          <a:bodyPr>
            <a:normAutofit/>
          </a:bodyPr>
          <a:lstStyle/>
          <a:p>
            <a:r>
              <a:rPr lang="el-GR" sz="2200" dirty="0">
                <a:latin typeface="Bahnschrift" panose="020B0502040204020203" pitchFamily="34" charset="0"/>
              </a:rPr>
              <a:t>Σταθμισμένος συντελεστής μεταβλητότητας (</a:t>
            </a:r>
            <a:r>
              <a:rPr lang="en-US" sz="2200" dirty="0">
                <a:latin typeface="Bahnschrift" panose="020B0502040204020203" pitchFamily="34" charset="0"/>
              </a:rPr>
              <a:t>Weighted Coefficient of Variation)</a:t>
            </a:r>
            <a:endParaRPr lang="el-GR" sz="2200" dirty="0">
              <a:latin typeface="Bahnschrift" panose="020B0502040204020203" pitchFamily="34" charset="0"/>
            </a:endParaRPr>
          </a:p>
          <a:p>
            <a:r>
              <a:rPr lang="el-GR" sz="2200" dirty="0">
                <a:latin typeface="Bahnschrift" panose="020B0502040204020203" pitchFamily="34" charset="0"/>
              </a:rPr>
              <a:t>Συντελεστής συμμετοχής (</a:t>
            </a:r>
            <a:r>
              <a:rPr lang="en-US" sz="2200" dirty="0">
                <a:latin typeface="Bahnschrift" panose="020B0502040204020203" pitchFamily="34" charset="0"/>
              </a:rPr>
              <a:t>Location Quotient)</a:t>
            </a:r>
          </a:p>
          <a:p>
            <a:endParaRPr lang="el-GR" sz="2200" dirty="0">
              <a:latin typeface="Bahnschrift" panose="020B0502040204020203" pitchFamily="34" charset="0"/>
            </a:endParaRPr>
          </a:p>
          <a:p>
            <a:endParaRPr lang="el-GR" sz="2200" dirty="0">
              <a:latin typeface="Bahnschrift" panose="020B0502040204020203" pitchFamily="34" charset="0"/>
            </a:endParaRPr>
          </a:p>
        </p:txBody>
      </p:sp>
    </p:spTree>
    <p:extLst>
      <p:ext uri="{BB962C8B-B14F-4D97-AF65-F5344CB8AC3E}">
        <p14:creationId xmlns:p14="http://schemas.microsoft.com/office/powerpoint/2010/main" val="215946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17F695B-1211-45B4-A0FB-23B953F140C3}"/>
              </a:ext>
            </a:extLst>
          </p:cNvPr>
          <p:cNvSpPr>
            <a:spLocks noGrp="1"/>
          </p:cNvSpPr>
          <p:nvPr>
            <p:ph type="title"/>
          </p:nvPr>
        </p:nvSpPr>
        <p:spPr>
          <a:xfrm>
            <a:off x="1137036" y="548640"/>
            <a:ext cx="9543405" cy="1188720"/>
          </a:xfrm>
        </p:spPr>
        <p:txBody>
          <a:bodyPr>
            <a:normAutofit/>
          </a:bodyPr>
          <a:lstStyle/>
          <a:p>
            <a:r>
              <a:rPr lang="el-GR" sz="3700" b="1" i="0" u="none" strike="noStrike" dirty="0">
                <a:solidFill>
                  <a:schemeClr val="tx1">
                    <a:lumMod val="85000"/>
                    <a:lumOff val="15000"/>
                  </a:schemeClr>
                </a:solidFill>
                <a:effectLst/>
                <a:latin typeface="Calibri" panose="020F0502020204030204" pitchFamily="34" charset="0"/>
              </a:rPr>
              <a:t>Σταθμισμένος Συντελεστής Μεταβλητότητας </a:t>
            </a:r>
            <a:r>
              <a:rPr lang="en-US" sz="3700" b="1" i="0" u="none" strike="noStrike" dirty="0">
                <a:solidFill>
                  <a:schemeClr val="tx1">
                    <a:lumMod val="85000"/>
                    <a:lumOff val="15000"/>
                  </a:schemeClr>
                </a:solidFill>
                <a:effectLst/>
                <a:latin typeface="Calibri" panose="020F0502020204030204" pitchFamily="34" charset="0"/>
              </a:rPr>
              <a:t>(</a:t>
            </a:r>
            <a:r>
              <a:rPr lang="en-US" sz="3700" b="1" i="0" u="none" strike="noStrike" dirty="0" err="1">
                <a:solidFill>
                  <a:schemeClr val="tx1">
                    <a:lumMod val="85000"/>
                    <a:lumOff val="15000"/>
                  </a:schemeClr>
                </a:solidFill>
                <a:effectLst/>
                <a:latin typeface="Calibri" panose="020F0502020204030204" pitchFamily="34" charset="0"/>
              </a:rPr>
              <a:t>CVw</a:t>
            </a:r>
            <a:r>
              <a:rPr lang="en-US" sz="3700" b="1" i="0" u="none" strike="noStrike" dirty="0">
                <a:solidFill>
                  <a:schemeClr val="tx1">
                    <a:lumMod val="85000"/>
                    <a:lumOff val="15000"/>
                  </a:schemeClr>
                </a:solidFill>
                <a:effectLst/>
                <a:latin typeface="Calibri" panose="020F0502020204030204" pitchFamily="34" charset="0"/>
              </a:rPr>
              <a:t>)</a:t>
            </a:r>
            <a:endParaRPr lang="en-US" sz="3700" dirty="0">
              <a:solidFill>
                <a:schemeClr val="tx1">
                  <a:lumMod val="85000"/>
                  <a:lumOff val="15000"/>
                </a:schemeClr>
              </a:solidFill>
            </a:endParaRPr>
          </a:p>
        </p:txBody>
      </p:sp>
      <p:sp>
        <p:nvSpPr>
          <p:cNvPr id="3" name="Θέση περιεχομένου 2">
            <a:extLst>
              <a:ext uri="{FF2B5EF4-FFF2-40B4-BE49-F238E27FC236}">
                <a16:creationId xmlns:a16="http://schemas.microsoft.com/office/drawing/2014/main" id="{558957C4-03EC-458E-ACD2-F040EDC39796}"/>
              </a:ext>
            </a:extLst>
          </p:cNvPr>
          <p:cNvSpPr>
            <a:spLocks noGrp="1"/>
          </p:cNvSpPr>
          <p:nvPr>
            <p:ph idx="1"/>
          </p:nvPr>
        </p:nvSpPr>
        <p:spPr>
          <a:xfrm>
            <a:off x="1957987" y="2317393"/>
            <a:ext cx="8276026" cy="4055906"/>
          </a:xfrm>
        </p:spPr>
        <p:txBody>
          <a:bodyPr anchor="ctr">
            <a:normAutofit/>
          </a:bodyPr>
          <a:lstStyle/>
          <a:p>
            <a:r>
              <a:rPr lang="el-GR" sz="1600" dirty="0">
                <a:solidFill>
                  <a:schemeClr val="tx1">
                    <a:lumMod val="85000"/>
                    <a:lumOff val="15000"/>
                  </a:schemeClr>
                </a:solidFill>
              </a:rPr>
              <a:t>Μελετά την περιφερειακή κατανομή ενός φαινομένου, σταθμίζοντας κάθε περιφέρεια με τον πληθυσμό της</a:t>
            </a:r>
          </a:p>
          <a:p>
            <a:endParaRPr lang="el-GR" sz="1600" dirty="0">
              <a:solidFill>
                <a:schemeClr val="tx1">
                  <a:lumMod val="85000"/>
                  <a:lumOff val="15000"/>
                </a:schemeClr>
              </a:solidFill>
            </a:endParaRPr>
          </a:p>
          <a:p>
            <a:r>
              <a:rPr lang="el-GR" sz="1600" dirty="0">
                <a:solidFill>
                  <a:schemeClr val="tx1">
                    <a:lumMod val="85000"/>
                    <a:lumOff val="15000"/>
                  </a:schemeClr>
                </a:solidFill>
              </a:rPr>
              <a:t>Δίνεται από τον τύπο:</a:t>
            </a:r>
          </a:p>
          <a:p>
            <a:endParaRPr lang="el-GR" sz="1600" dirty="0">
              <a:solidFill>
                <a:schemeClr val="tx1">
                  <a:lumMod val="85000"/>
                  <a:lumOff val="15000"/>
                </a:schemeClr>
              </a:solidFill>
            </a:endParaRPr>
          </a:p>
          <a:p>
            <a:pPr marL="0" indent="0">
              <a:buNone/>
            </a:pPr>
            <a:r>
              <a:rPr lang="el-GR" sz="1600" dirty="0">
                <a:solidFill>
                  <a:schemeClr val="tx1">
                    <a:lumMod val="85000"/>
                    <a:lumOff val="15000"/>
                  </a:schemeClr>
                </a:solidFill>
              </a:rPr>
              <a:t>Όπου: </a:t>
            </a:r>
          </a:p>
          <a:p>
            <a:pPr marL="0" indent="0">
              <a:buNone/>
            </a:pPr>
            <a:r>
              <a:rPr lang="el-GR" sz="1600" dirty="0" err="1">
                <a:solidFill>
                  <a:schemeClr val="tx1">
                    <a:lumMod val="85000"/>
                    <a:lumOff val="15000"/>
                  </a:schemeClr>
                </a:solidFill>
              </a:rPr>
              <a:t>y</a:t>
            </a:r>
            <a:r>
              <a:rPr lang="el-GR" sz="1600" baseline="-25000" dirty="0" err="1">
                <a:solidFill>
                  <a:schemeClr val="tx1">
                    <a:lumMod val="85000"/>
                    <a:lumOff val="15000"/>
                  </a:schemeClr>
                </a:solidFill>
              </a:rPr>
              <a:t>r</a:t>
            </a:r>
            <a:r>
              <a:rPr lang="el-GR" sz="1600" dirty="0">
                <a:solidFill>
                  <a:schemeClr val="tx1">
                    <a:lumMod val="85000"/>
                    <a:lumOff val="15000"/>
                  </a:schemeClr>
                </a:solidFill>
              </a:rPr>
              <a:t>: το περιφερειακό μέγεθος</a:t>
            </a:r>
          </a:p>
          <a:p>
            <a:pPr marL="0" indent="0">
              <a:buNone/>
            </a:pPr>
            <a:r>
              <a:rPr lang="el-GR" sz="1600" dirty="0">
                <a:solidFill>
                  <a:schemeClr val="tx1">
                    <a:lumMod val="85000"/>
                    <a:lumOff val="15000"/>
                  </a:schemeClr>
                </a:solidFill>
              </a:rPr>
              <a:t>    : το εθνικό/μέσο μέγεθος</a:t>
            </a:r>
          </a:p>
          <a:p>
            <a:pPr marL="0" indent="0">
              <a:buNone/>
            </a:pPr>
            <a:r>
              <a:rPr lang="el-GR" sz="1600" dirty="0" err="1">
                <a:solidFill>
                  <a:schemeClr val="tx1">
                    <a:lumMod val="85000"/>
                    <a:lumOff val="15000"/>
                  </a:schemeClr>
                </a:solidFill>
              </a:rPr>
              <a:t>p</a:t>
            </a:r>
            <a:r>
              <a:rPr lang="el-GR" sz="1600" baseline="-25000" dirty="0" err="1">
                <a:solidFill>
                  <a:schemeClr val="tx1">
                    <a:lumMod val="85000"/>
                    <a:lumOff val="15000"/>
                  </a:schemeClr>
                </a:solidFill>
              </a:rPr>
              <a:t>r</a:t>
            </a:r>
            <a:r>
              <a:rPr lang="el-GR" sz="1600" dirty="0">
                <a:solidFill>
                  <a:schemeClr val="tx1">
                    <a:lumMod val="85000"/>
                    <a:lumOff val="15000"/>
                  </a:schemeClr>
                </a:solidFill>
              </a:rPr>
              <a:t>: η συμμετοχή του περιφερειακού πληθυσμού σε αυτόν του συνόλου των περιφερειών</a:t>
            </a:r>
            <a:endParaRPr lang="en-US" sz="1600" dirty="0">
              <a:solidFill>
                <a:schemeClr val="tx1">
                  <a:lumMod val="85000"/>
                  <a:lumOff val="15000"/>
                </a:schemeClr>
              </a:solidFill>
            </a:endParaRPr>
          </a:p>
          <a:p>
            <a:pPr marL="0" indent="0">
              <a:buNone/>
            </a:pPr>
            <a:endParaRPr lang="en-US" sz="1600" dirty="0">
              <a:solidFill>
                <a:schemeClr val="tx1">
                  <a:lumMod val="85000"/>
                  <a:lumOff val="15000"/>
                </a:schemeClr>
              </a:solidFill>
            </a:endParaRPr>
          </a:p>
          <a:p>
            <a:pPr marL="0" indent="0">
              <a:buNone/>
            </a:pPr>
            <a:r>
              <a:rPr lang="el-GR" sz="1600" dirty="0">
                <a:solidFill>
                  <a:schemeClr val="tx1">
                    <a:lumMod val="85000"/>
                    <a:lumOff val="15000"/>
                  </a:schemeClr>
                </a:solidFill>
              </a:rPr>
              <a:t>Ουσιαστικά, πρόκειται για τον λόγο της σταθμισμένης τυπικής απόκλισης δια το μέσο μέγεθος που μελετάται</a:t>
            </a:r>
            <a:endParaRPr lang="en-US" sz="16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Αντικείμενο 8">
            <a:extLst>
              <a:ext uri="{FF2B5EF4-FFF2-40B4-BE49-F238E27FC236}">
                <a16:creationId xmlns:a16="http://schemas.microsoft.com/office/drawing/2014/main" id="{D6855A80-384D-4EB5-A272-A43D786EAE83}"/>
              </a:ext>
            </a:extLst>
          </p:cNvPr>
          <p:cNvGraphicFramePr>
            <a:graphicFrameLocks noChangeAspect="1"/>
          </p:cNvGraphicFramePr>
          <p:nvPr>
            <p:extLst>
              <p:ext uri="{D42A27DB-BD31-4B8C-83A1-F6EECF244321}">
                <p14:modId xmlns:p14="http://schemas.microsoft.com/office/powerpoint/2010/main" val="3217439525"/>
              </p:ext>
            </p:extLst>
          </p:nvPr>
        </p:nvGraphicFramePr>
        <p:xfrm>
          <a:off x="4176622" y="3298168"/>
          <a:ext cx="2692535" cy="709066"/>
        </p:xfrm>
        <a:graphic>
          <a:graphicData uri="http://schemas.openxmlformats.org/presentationml/2006/ole">
            <mc:AlternateContent xmlns:mc="http://schemas.openxmlformats.org/markup-compatibility/2006">
              <mc:Choice xmlns:v="urn:schemas-microsoft-com:vml" Requires="v">
                <p:oleObj r:id="rId2" imgW="1803240" imgH="495000" progId="">
                  <p:embed/>
                </p:oleObj>
              </mc:Choice>
              <mc:Fallback>
                <p:oleObj r:id="rId2" imgW="1803240" imgH="495000" progId="">
                  <p:embed/>
                  <p:pic>
                    <p:nvPicPr>
                      <p:cNvPr id="9" name="Αντικείμενο 8">
                        <a:extLst>
                          <a:ext uri="{FF2B5EF4-FFF2-40B4-BE49-F238E27FC236}">
                            <a16:creationId xmlns:a16="http://schemas.microsoft.com/office/drawing/2014/main" id="{D6855A80-384D-4EB5-A272-A43D786EA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622" y="3298168"/>
                        <a:ext cx="2692535" cy="709066"/>
                      </a:xfrm>
                      <a:prstGeom prst="rect">
                        <a:avLst/>
                      </a:prstGeom>
                      <a:noFill/>
                    </p:spPr>
                  </p:pic>
                </p:oleObj>
              </mc:Fallback>
            </mc:AlternateContent>
          </a:graphicData>
        </a:graphic>
      </p:graphicFrame>
      <p:graphicFrame>
        <p:nvGraphicFramePr>
          <p:cNvPr id="5" name="Αντικείμενο 4">
            <a:extLst>
              <a:ext uri="{FF2B5EF4-FFF2-40B4-BE49-F238E27FC236}">
                <a16:creationId xmlns:a16="http://schemas.microsoft.com/office/drawing/2014/main" id="{859B51CA-903B-4367-BCED-34E06F3DB7A4}"/>
              </a:ext>
            </a:extLst>
          </p:cNvPr>
          <p:cNvGraphicFramePr>
            <a:graphicFrameLocks noChangeAspect="1"/>
          </p:cNvGraphicFramePr>
          <p:nvPr>
            <p:extLst>
              <p:ext uri="{D42A27DB-BD31-4B8C-83A1-F6EECF244321}">
                <p14:modId xmlns:p14="http://schemas.microsoft.com/office/powerpoint/2010/main" val="2497352388"/>
              </p:ext>
            </p:extLst>
          </p:nvPr>
        </p:nvGraphicFramePr>
        <p:xfrm>
          <a:off x="2039290" y="4736388"/>
          <a:ext cx="185296" cy="252677"/>
        </p:xfrm>
        <a:graphic>
          <a:graphicData uri="http://schemas.openxmlformats.org/presentationml/2006/ole">
            <mc:AlternateContent xmlns:mc="http://schemas.openxmlformats.org/markup-compatibility/2006">
              <mc:Choice xmlns:v="urn:schemas-microsoft-com:vml" Requires="v">
                <p:oleObj r:id="rId4" imgW="139680" imgH="190440" progId="">
                  <p:embed/>
                </p:oleObj>
              </mc:Choice>
              <mc:Fallback>
                <p:oleObj r:id="rId4" imgW="139680" imgH="190440" progId="">
                  <p:embed/>
                  <p:pic>
                    <p:nvPicPr>
                      <p:cNvPr id="5" name="Αντικείμενο 4">
                        <a:extLst>
                          <a:ext uri="{FF2B5EF4-FFF2-40B4-BE49-F238E27FC236}">
                            <a16:creationId xmlns:a16="http://schemas.microsoft.com/office/drawing/2014/main" id="{859B51CA-903B-4367-BCED-34E06F3DB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290" y="4736388"/>
                        <a:ext cx="185296" cy="252677"/>
                      </a:xfrm>
                      <a:prstGeom prst="rect">
                        <a:avLst/>
                      </a:prstGeom>
                      <a:noFill/>
                    </p:spPr>
                  </p:pic>
                </p:oleObj>
              </mc:Fallback>
            </mc:AlternateContent>
          </a:graphicData>
        </a:graphic>
      </p:graphicFrame>
    </p:spTree>
    <p:extLst>
      <p:ext uri="{BB962C8B-B14F-4D97-AF65-F5344CB8AC3E}">
        <p14:creationId xmlns:p14="http://schemas.microsoft.com/office/powerpoint/2010/main" val="193256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17F695B-1211-45B4-A0FB-23B953F140C3}"/>
              </a:ext>
            </a:extLst>
          </p:cNvPr>
          <p:cNvSpPr>
            <a:spLocks noGrp="1"/>
          </p:cNvSpPr>
          <p:nvPr>
            <p:ph type="title"/>
          </p:nvPr>
        </p:nvSpPr>
        <p:spPr>
          <a:xfrm>
            <a:off x="1137036" y="548640"/>
            <a:ext cx="9543405" cy="1188720"/>
          </a:xfrm>
        </p:spPr>
        <p:txBody>
          <a:bodyPr>
            <a:normAutofit/>
          </a:bodyPr>
          <a:lstStyle/>
          <a:p>
            <a:r>
              <a:rPr lang="el-GR" sz="3700" b="1" i="0" u="none" strike="noStrike" dirty="0">
                <a:solidFill>
                  <a:schemeClr val="tx1">
                    <a:lumMod val="85000"/>
                    <a:lumOff val="15000"/>
                  </a:schemeClr>
                </a:solidFill>
                <a:effectLst/>
                <a:latin typeface="Calibri" panose="020F0502020204030204" pitchFamily="34" charset="0"/>
              </a:rPr>
              <a:t>Σταθμισμένος Συντελεστής Μεταβλητότητας για περιφερειακό κατά κεφαλήν εισόδημα</a:t>
            </a:r>
            <a:endParaRPr lang="en-US" sz="3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Αντικείμενο 8">
            <a:extLst>
              <a:ext uri="{FF2B5EF4-FFF2-40B4-BE49-F238E27FC236}">
                <a16:creationId xmlns:a16="http://schemas.microsoft.com/office/drawing/2014/main" id="{D6855A80-384D-4EB5-A272-A43D786EAE83}"/>
              </a:ext>
            </a:extLst>
          </p:cNvPr>
          <p:cNvGraphicFramePr>
            <a:graphicFrameLocks noChangeAspect="1"/>
          </p:cNvGraphicFramePr>
          <p:nvPr/>
        </p:nvGraphicFramePr>
        <p:xfrm>
          <a:off x="4176622" y="3298168"/>
          <a:ext cx="2692535" cy="709066"/>
        </p:xfrm>
        <a:graphic>
          <a:graphicData uri="http://schemas.openxmlformats.org/presentationml/2006/ole">
            <mc:AlternateContent xmlns:mc="http://schemas.openxmlformats.org/markup-compatibility/2006">
              <mc:Choice xmlns:v="urn:schemas-microsoft-com:vml" Requires="v">
                <p:oleObj r:id="rId2" imgW="1803240" imgH="495000" progId="">
                  <p:embed/>
                </p:oleObj>
              </mc:Choice>
              <mc:Fallback>
                <p:oleObj r:id="rId2" imgW="1803240" imgH="495000" progId="">
                  <p:embed/>
                  <p:pic>
                    <p:nvPicPr>
                      <p:cNvPr id="9" name="Αντικείμενο 8">
                        <a:extLst>
                          <a:ext uri="{FF2B5EF4-FFF2-40B4-BE49-F238E27FC236}">
                            <a16:creationId xmlns:a16="http://schemas.microsoft.com/office/drawing/2014/main" id="{D6855A80-384D-4EB5-A272-A43D786EA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622" y="3298168"/>
                        <a:ext cx="2692535" cy="709066"/>
                      </a:xfrm>
                      <a:prstGeom prst="rect">
                        <a:avLst/>
                      </a:prstGeom>
                      <a:noFill/>
                    </p:spPr>
                  </p:pic>
                </p:oleObj>
              </mc:Fallback>
            </mc:AlternateContent>
          </a:graphicData>
        </a:graphic>
      </p:graphicFrame>
      <p:graphicFrame>
        <p:nvGraphicFramePr>
          <p:cNvPr id="5" name="Αντικείμενο 4">
            <a:extLst>
              <a:ext uri="{FF2B5EF4-FFF2-40B4-BE49-F238E27FC236}">
                <a16:creationId xmlns:a16="http://schemas.microsoft.com/office/drawing/2014/main" id="{859B51CA-903B-4367-BCED-34E06F3DB7A4}"/>
              </a:ext>
            </a:extLst>
          </p:cNvPr>
          <p:cNvGraphicFramePr>
            <a:graphicFrameLocks noChangeAspect="1"/>
          </p:cNvGraphicFramePr>
          <p:nvPr>
            <p:extLst>
              <p:ext uri="{D42A27DB-BD31-4B8C-83A1-F6EECF244321}">
                <p14:modId xmlns:p14="http://schemas.microsoft.com/office/powerpoint/2010/main" val="1335073899"/>
              </p:ext>
            </p:extLst>
          </p:nvPr>
        </p:nvGraphicFramePr>
        <p:xfrm>
          <a:off x="1826504" y="4636395"/>
          <a:ext cx="185296" cy="252677"/>
        </p:xfrm>
        <a:graphic>
          <a:graphicData uri="http://schemas.openxmlformats.org/presentationml/2006/ole">
            <mc:AlternateContent xmlns:mc="http://schemas.openxmlformats.org/markup-compatibility/2006">
              <mc:Choice xmlns:v="urn:schemas-microsoft-com:vml" Requires="v">
                <p:oleObj r:id="rId4" imgW="139680" imgH="190440" progId="">
                  <p:embed/>
                </p:oleObj>
              </mc:Choice>
              <mc:Fallback>
                <p:oleObj r:id="rId4" imgW="139680" imgH="190440" progId="">
                  <p:embed/>
                  <p:pic>
                    <p:nvPicPr>
                      <p:cNvPr id="5" name="Αντικείμενο 4">
                        <a:extLst>
                          <a:ext uri="{FF2B5EF4-FFF2-40B4-BE49-F238E27FC236}">
                            <a16:creationId xmlns:a16="http://schemas.microsoft.com/office/drawing/2014/main" id="{859B51CA-903B-4367-BCED-34E06F3DB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504" y="4636395"/>
                        <a:ext cx="185296" cy="252677"/>
                      </a:xfrm>
                      <a:prstGeom prst="rect">
                        <a:avLst/>
                      </a:prstGeom>
                      <a:noFill/>
                    </p:spPr>
                  </p:pic>
                </p:oleObj>
              </mc:Fallback>
            </mc:AlternateContent>
          </a:graphicData>
        </a:graphic>
      </p:graphicFrame>
      <p:sp>
        <p:nvSpPr>
          <p:cNvPr id="11" name="Θέση περιεχομένου 2">
            <a:extLst>
              <a:ext uri="{FF2B5EF4-FFF2-40B4-BE49-F238E27FC236}">
                <a16:creationId xmlns:a16="http://schemas.microsoft.com/office/drawing/2014/main" id="{21BA6F19-62EA-4049-84AC-EA9A122806AD}"/>
              </a:ext>
            </a:extLst>
          </p:cNvPr>
          <p:cNvSpPr txBox="1">
            <a:spLocks/>
          </p:cNvSpPr>
          <p:nvPr/>
        </p:nvSpPr>
        <p:spPr>
          <a:xfrm>
            <a:off x="1770725" y="2538663"/>
            <a:ext cx="8276026" cy="3653503"/>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solidFill>
                  <a:schemeClr val="tx1">
                    <a:lumMod val="85000"/>
                    <a:lumOff val="15000"/>
                  </a:schemeClr>
                </a:solidFill>
              </a:rPr>
              <a:t>Μελετά την περιφερειακή κατανομή ενός φαινομένου, σταθμίζοντας κάθε περιφέρεια με τον πληθυσμό της</a:t>
            </a:r>
          </a:p>
          <a:p>
            <a:endParaRPr lang="el-GR" sz="1600" dirty="0">
              <a:solidFill>
                <a:schemeClr val="tx1">
                  <a:lumMod val="85000"/>
                  <a:lumOff val="15000"/>
                </a:schemeClr>
              </a:solidFill>
            </a:endParaRPr>
          </a:p>
          <a:p>
            <a:r>
              <a:rPr lang="el-GR" sz="1600" dirty="0">
                <a:solidFill>
                  <a:schemeClr val="tx1">
                    <a:lumMod val="85000"/>
                    <a:lumOff val="15000"/>
                  </a:schemeClr>
                </a:solidFill>
              </a:rPr>
              <a:t>Δίνεται από τον τύπο:</a:t>
            </a:r>
          </a:p>
          <a:p>
            <a:endParaRPr lang="el-GR" sz="1600" dirty="0">
              <a:solidFill>
                <a:schemeClr val="tx1">
                  <a:lumMod val="85000"/>
                  <a:lumOff val="15000"/>
                </a:schemeClr>
              </a:solidFill>
            </a:endParaRPr>
          </a:p>
          <a:p>
            <a:pPr marL="0" indent="0">
              <a:buFont typeface="Arial" panose="020B0604020202020204" pitchFamily="34" charset="0"/>
              <a:buNone/>
            </a:pPr>
            <a:r>
              <a:rPr lang="el-GR" sz="1600" dirty="0">
                <a:solidFill>
                  <a:schemeClr val="tx1">
                    <a:lumMod val="85000"/>
                    <a:lumOff val="15000"/>
                  </a:schemeClr>
                </a:solidFill>
              </a:rPr>
              <a:t>Όπου: </a:t>
            </a:r>
          </a:p>
          <a:p>
            <a:pPr marL="0" indent="0">
              <a:buFont typeface="Arial" panose="020B0604020202020204" pitchFamily="34" charset="0"/>
              <a:buNone/>
            </a:pPr>
            <a:r>
              <a:rPr lang="el-GR" sz="1600" dirty="0" err="1">
                <a:solidFill>
                  <a:schemeClr val="tx1">
                    <a:lumMod val="85000"/>
                    <a:lumOff val="15000"/>
                  </a:schemeClr>
                </a:solidFill>
              </a:rPr>
              <a:t>y</a:t>
            </a:r>
            <a:r>
              <a:rPr lang="el-GR" sz="1600" baseline="-25000" dirty="0" err="1">
                <a:solidFill>
                  <a:schemeClr val="tx1">
                    <a:lumMod val="85000"/>
                    <a:lumOff val="15000"/>
                  </a:schemeClr>
                </a:solidFill>
              </a:rPr>
              <a:t>r</a:t>
            </a:r>
            <a:r>
              <a:rPr lang="el-GR" sz="1600" dirty="0">
                <a:solidFill>
                  <a:schemeClr val="tx1">
                    <a:lumMod val="85000"/>
                    <a:lumOff val="15000"/>
                  </a:schemeClr>
                </a:solidFill>
              </a:rPr>
              <a:t>: το περιφερειακό κατά κεφαλήν εισόδημα</a:t>
            </a:r>
          </a:p>
          <a:p>
            <a:pPr marL="0" indent="0">
              <a:buFont typeface="Arial" panose="020B0604020202020204" pitchFamily="34" charset="0"/>
              <a:buNone/>
            </a:pPr>
            <a:r>
              <a:rPr lang="el-GR" sz="1600" dirty="0">
                <a:solidFill>
                  <a:schemeClr val="tx1">
                    <a:lumMod val="85000"/>
                    <a:lumOff val="15000"/>
                  </a:schemeClr>
                </a:solidFill>
              </a:rPr>
              <a:t>    : το κατά κεφαλήν εθνικό εισόδημα</a:t>
            </a:r>
          </a:p>
          <a:p>
            <a:pPr marL="0" indent="0">
              <a:buFont typeface="Arial" panose="020B0604020202020204" pitchFamily="34" charset="0"/>
              <a:buNone/>
            </a:pPr>
            <a:r>
              <a:rPr lang="el-GR" sz="1600" dirty="0" err="1">
                <a:solidFill>
                  <a:schemeClr val="tx1">
                    <a:lumMod val="85000"/>
                    <a:lumOff val="15000"/>
                  </a:schemeClr>
                </a:solidFill>
              </a:rPr>
              <a:t>p</a:t>
            </a:r>
            <a:r>
              <a:rPr lang="el-GR" sz="1600" baseline="-25000" dirty="0" err="1">
                <a:solidFill>
                  <a:schemeClr val="tx1">
                    <a:lumMod val="85000"/>
                    <a:lumOff val="15000"/>
                  </a:schemeClr>
                </a:solidFill>
              </a:rPr>
              <a:t>r</a:t>
            </a:r>
            <a:r>
              <a:rPr lang="el-GR" sz="1600" dirty="0">
                <a:solidFill>
                  <a:schemeClr val="tx1">
                    <a:lumMod val="85000"/>
                    <a:lumOff val="15000"/>
                  </a:schemeClr>
                </a:solidFill>
              </a:rPr>
              <a:t>: η συμμετοχή του περιφερειακού πληθυσμού σε αυτόν του συνόλου των περιφερειών</a:t>
            </a:r>
          </a:p>
          <a:p>
            <a:pPr marL="0" indent="0">
              <a:buNone/>
            </a:pPr>
            <a:endParaRPr lang="el-GR" sz="16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Ερμηνεία δείκτη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Όσο μικρότερη τιμή δίνει, τόσο τείνει να </a:t>
            </a:r>
            <a:r>
              <a:rPr kumimoji="0" lang="el-GR" sz="16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mn-cs"/>
              </a:rPr>
              <a:t>ισοκατανέμεται</a:t>
            </a:r>
            <a:r>
              <a:rPr kumimoji="0" lang="el-GR"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το υπό μελέτη φαινόμενο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Όσο αυξάνεται η τιμή, τόσο μεγαλύτερος ο βαθμός της ανισοκατανομής</a:t>
            </a:r>
          </a:p>
        </p:txBody>
      </p:sp>
    </p:spTree>
    <p:extLst>
      <p:ext uri="{BB962C8B-B14F-4D97-AF65-F5344CB8AC3E}">
        <p14:creationId xmlns:p14="http://schemas.microsoft.com/office/powerpoint/2010/main" val="302003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17F695B-1211-45B4-A0FB-23B953F140C3}"/>
              </a:ext>
            </a:extLst>
          </p:cNvPr>
          <p:cNvSpPr>
            <a:spLocks noGrp="1"/>
          </p:cNvSpPr>
          <p:nvPr>
            <p:ph type="title"/>
          </p:nvPr>
        </p:nvSpPr>
        <p:spPr>
          <a:xfrm>
            <a:off x="1137036" y="548640"/>
            <a:ext cx="9543405" cy="1188720"/>
          </a:xfrm>
        </p:spPr>
        <p:txBody>
          <a:bodyPr>
            <a:normAutofit fontScale="90000"/>
          </a:bodyPr>
          <a:lstStyle/>
          <a:p>
            <a:r>
              <a:rPr lang="el-GR" sz="3700" b="1" dirty="0">
                <a:solidFill>
                  <a:schemeClr val="tx1">
                    <a:lumMod val="85000"/>
                    <a:lumOff val="15000"/>
                  </a:schemeClr>
                </a:solidFill>
                <a:latin typeface="Calibri" panose="020F0502020204030204" pitchFamily="34" charset="0"/>
              </a:rPr>
              <a:t>Παράδειγμα υπολογισμού</a:t>
            </a:r>
            <a:r>
              <a:rPr lang="el-GR" sz="3700" b="1" i="0" u="none" strike="noStrike" dirty="0">
                <a:solidFill>
                  <a:schemeClr val="tx1">
                    <a:lumMod val="85000"/>
                    <a:lumOff val="15000"/>
                  </a:schemeClr>
                </a:solidFill>
                <a:effectLst/>
                <a:latin typeface="Calibri" panose="020F0502020204030204" pitchFamily="34" charset="0"/>
              </a:rPr>
              <a:t> Σταθμισμένου Συντελεστή Διακύμανσης για κατά κεφαλήν εισόδημα</a:t>
            </a:r>
            <a:endParaRPr lang="en-US" sz="3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B429922-8747-4577-84E6-00EDA6A8F2A2}"/>
              </a:ext>
            </a:extLst>
          </p:cNvPr>
          <p:cNvSpPr txBox="1"/>
          <p:nvPr/>
        </p:nvSpPr>
        <p:spPr>
          <a:xfrm>
            <a:off x="1137036" y="4130211"/>
            <a:ext cx="9543405" cy="2062103"/>
          </a:xfrm>
          <a:prstGeom prst="rect">
            <a:avLst/>
          </a:prstGeom>
          <a:noFill/>
        </p:spPr>
        <p:txBody>
          <a:bodyPr wrap="square">
            <a:spAutoFit/>
          </a:bodyPr>
          <a:lstStyle/>
          <a:p>
            <a:r>
              <a:rPr lang="el-GR" sz="1600" dirty="0">
                <a:solidFill>
                  <a:schemeClr val="tx1">
                    <a:lumMod val="85000"/>
                    <a:lumOff val="15000"/>
                  </a:schemeClr>
                </a:solidFill>
              </a:rPr>
              <a:t>Βήματα υπολογισμού: </a:t>
            </a:r>
          </a:p>
          <a:p>
            <a:pPr marL="342900" indent="-342900">
              <a:buAutoNum type="arabicPeriod"/>
            </a:pPr>
            <a:r>
              <a:rPr lang="el-GR" sz="1400" dirty="0">
                <a:solidFill>
                  <a:schemeClr val="tx1">
                    <a:lumMod val="85000"/>
                    <a:lumOff val="15000"/>
                  </a:schemeClr>
                </a:solidFill>
              </a:rPr>
              <a:t>Υπολογισμός κατά κεφαλήν εισοδήματος</a:t>
            </a:r>
          </a:p>
          <a:p>
            <a:pPr marL="342900" indent="-342900">
              <a:buAutoNum type="arabicPeriod"/>
            </a:pPr>
            <a:r>
              <a:rPr lang="el-GR" sz="1400" dirty="0">
                <a:solidFill>
                  <a:schemeClr val="tx1">
                    <a:lumMod val="85000"/>
                    <a:lumOff val="15000"/>
                  </a:schemeClr>
                </a:solidFill>
              </a:rPr>
              <a:t>Υπολογισμός συμμετοχής πληθυσμού περιφέρειας στον πληθυσμό της χώρας</a:t>
            </a:r>
          </a:p>
          <a:p>
            <a:pPr marL="342900" indent="-342900">
              <a:buAutoNum type="arabicPeriod"/>
            </a:pPr>
            <a:r>
              <a:rPr lang="el-GR" sz="1400" dirty="0">
                <a:solidFill>
                  <a:schemeClr val="tx1">
                    <a:lumMod val="85000"/>
                    <a:lumOff val="15000"/>
                  </a:schemeClr>
                </a:solidFill>
              </a:rPr>
              <a:t>Υπολογισμός διαφοράς μεταξύ περιφερειακών κατά κεφαλήν εισοδημάτων και μέσου κατά κεφαλήν εισοδήματος</a:t>
            </a:r>
          </a:p>
          <a:p>
            <a:pPr marL="342900" indent="-342900">
              <a:buAutoNum type="arabicPeriod"/>
            </a:pPr>
            <a:r>
              <a:rPr lang="el-GR" sz="1400" dirty="0">
                <a:solidFill>
                  <a:schemeClr val="tx1">
                    <a:lumMod val="85000"/>
                    <a:lumOff val="15000"/>
                  </a:schemeClr>
                </a:solidFill>
              </a:rPr>
              <a:t>Ύψωση της διαφοράς στο τετράγωνο</a:t>
            </a:r>
          </a:p>
          <a:p>
            <a:pPr marL="342900" indent="-342900">
              <a:buAutoNum type="arabicPeriod"/>
            </a:pPr>
            <a:r>
              <a:rPr lang="el-GR" sz="1400" dirty="0">
                <a:solidFill>
                  <a:schemeClr val="tx1">
                    <a:lumMod val="85000"/>
                    <a:lumOff val="15000"/>
                  </a:schemeClr>
                </a:solidFill>
              </a:rPr>
              <a:t>Πολλαπλασιασμός με τη συμμετοχή του πληθυσμού της εκάστοτε περιφέρειας στον εθνικό</a:t>
            </a:r>
          </a:p>
          <a:p>
            <a:pPr marL="342900" indent="-342900">
              <a:buAutoNum type="arabicPeriod"/>
            </a:pPr>
            <a:r>
              <a:rPr lang="el-GR" sz="1400" dirty="0">
                <a:solidFill>
                  <a:schemeClr val="tx1">
                    <a:lumMod val="85000"/>
                    <a:lumOff val="15000"/>
                  </a:schemeClr>
                </a:solidFill>
              </a:rPr>
              <a:t>Άθροισμα των τιμών που βγάζει η κάθε περιφέρεια (το τετράγωνο της απόκλισής της σταθμισμένο με το μερίδιο του πληθυσμού της)</a:t>
            </a:r>
          </a:p>
          <a:p>
            <a:pPr marL="342900" indent="-342900">
              <a:buAutoNum type="arabicPeriod"/>
            </a:pPr>
            <a:r>
              <a:rPr lang="el-GR" sz="1400" dirty="0">
                <a:solidFill>
                  <a:schemeClr val="tx1">
                    <a:lumMod val="85000"/>
                    <a:lumOff val="15000"/>
                  </a:schemeClr>
                </a:solidFill>
              </a:rPr>
              <a:t>Υπολογισμός Σταθμισμένου Συντελεστή Διακύμανσης</a:t>
            </a:r>
          </a:p>
        </p:txBody>
      </p:sp>
      <p:graphicFrame>
        <p:nvGraphicFramePr>
          <p:cNvPr id="9" name="Αντικείμενο 8">
            <a:extLst>
              <a:ext uri="{FF2B5EF4-FFF2-40B4-BE49-F238E27FC236}">
                <a16:creationId xmlns:a16="http://schemas.microsoft.com/office/drawing/2014/main" id="{AF623937-FE0F-49ED-9190-F44E48267A1F}"/>
              </a:ext>
            </a:extLst>
          </p:cNvPr>
          <p:cNvGraphicFramePr>
            <a:graphicFrameLocks noChangeAspect="1"/>
          </p:cNvGraphicFramePr>
          <p:nvPr>
            <p:extLst>
              <p:ext uri="{D42A27DB-BD31-4B8C-83A1-F6EECF244321}">
                <p14:modId xmlns:p14="http://schemas.microsoft.com/office/powerpoint/2010/main" val="2698124697"/>
              </p:ext>
            </p:extLst>
          </p:nvPr>
        </p:nvGraphicFramePr>
        <p:xfrm>
          <a:off x="1137036" y="2295242"/>
          <a:ext cx="9543405" cy="1615641"/>
        </p:xfrm>
        <a:graphic>
          <a:graphicData uri="http://schemas.openxmlformats.org/presentationml/2006/ole">
            <mc:AlternateContent xmlns:mc="http://schemas.openxmlformats.org/markup-compatibility/2006">
              <mc:Choice xmlns:v="urn:schemas-microsoft-com:vml" Requires="v">
                <p:oleObj name="Worksheet" r:id="rId2" imgW="8585183" imgH="1492159" progId="Excel.Sheet.12">
                  <p:embed/>
                </p:oleObj>
              </mc:Choice>
              <mc:Fallback>
                <p:oleObj name="Worksheet" r:id="rId2" imgW="8585183" imgH="1492159" progId="Excel.Sheet.12">
                  <p:embed/>
                  <p:pic>
                    <p:nvPicPr>
                      <p:cNvPr id="9" name="Αντικείμενο 8">
                        <a:extLst>
                          <a:ext uri="{FF2B5EF4-FFF2-40B4-BE49-F238E27FC236}">
                            <a16:creationId xmlns:a16="http://schemas.microsoft.com/office/drawing/2014/main" id="{AF623937-FE0F-49ED-9190-F44E48267A1F}"/>
                          </a:ext>
                        </a:extLst>
                      </p:cNvPr>
                      <p:cNvPicPr/>
                      <p:nvPr/>
                    </p:nvPicPr>
                    <p:blipFill>
                      <a:blip r:embed="rId3"/>
                      <a:stretch>
                        <a:fillRect/>
                      </a:stretch>
                    </p:blipFill>
                    <p:spPr>
                      <a:xfrm>
                        <a:off x="1137036" y="2295242"/>
                        <a:ext cx="9543405" cy="1615641"/>
                      </a:xfrm>
                      <a:prstGeom prst="rect">
                        <a:avLst/>
                      </a:prstGeom>
                    </p:spPr>
                  </p:pic>
                </p:oleObj>
              </mc:Fallback>
            </mc:AlternateContent>
          </a:graphicData>
        </a:graphic>
      </p:graphicFrame>
    </p:spTree>
    <p:extLst>
      <p:ext uri="{BB962C8B-B14F-4D97-AF65-F5344CB8AC3E}">
        <p14:creationId xmlns:p14="http://schemas.microsoft.com/office/powerpoint/2010/main" val="363437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17F695B-1211-45B4-A0FB-23B953F140C3}"/>
              </a:ext>
            </a:extLst>
          </p:cNvPr>
          <p:cNvSpPr>
            <a:spLocks noGrp="1"/>
          </p:cNvSpPr>
          <p:nvPr>
            <p:ph type="title"/>
          </p:nvPr>
        </p:nvSpPr>
        <p:spPr>
          <a:xfrm>
            <a:off x="1137036" y="548640"/>
            <a:ext cx="9543405" cy="1188720"/>
          </a:xfrm>
        </p:spPr>
        <p:txBody>
          <a:bodyPr>
            <a:normAutofit/>
          </a:bodyPr>
          <a:lstStyle/>
          <a:p>
            <a:r>
              <a:rPr lang="el-GR" sz="3700" b="1" i="0" u="none" strike="noStrike" dirty="0">
                <a:solidFill>
                  <a:schemeClr val="tx1">
                    <a:lumMod val="85000"/>
                    <a:lumOff val="15000"/>
                  </a:schemeClr>
                </a:solidFill>
                <a:effectLst/>
                <a:latin typeface="Calibri" panose="020F0502020204030204" pitchFamily="34" charset="0"/>
              </a:rPr>
              <a:t>Υπολογισμός</a:t>
            </a:r>
            <a:endParaRPr lang="en-US" sz="3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Αντικείμενο 12">
            <a:extLst>
              <a:ext uri="{FF2B5EF4-FFF2-40B4-BE49-F238E27FC236}">
                <a16:creationId xmlns:a16="http://schemas.microsoft.com/office/drawing/2014/main" id="{1713B4BC-228F-46D5-B21A-C1B8B7E98960}"/>
              </a:ext>
            </a:extLst>
          </p:cNvPr>
          <p:cNvGraphicFramePr>
            <a:graphicFrameLocks noChangeAspect="1"/>
          </p:cNvGraphicFramePr>
          <p:nvPr/>
        </p:nvGraphicFramePr>
        <p:xfrm>
          <a:off x="1137036" y="2674938"/>
          <a:ext cx="9760888" cy="2295238"/>
        </p:xfrm>
        <a:graphic>
          <a:graphicData uri="http://schemas.openxmlformats.org/presentationml/2006/ole">
            <mc:AlternateContent xmlns:mc="http://schemas.openxmlformats.org/markup-compatibility/2006">
              <mc:Choice xmlns:v="urn:schemas-microsoft-com:vml" Requires="v">
                <p:oleObj name="Worksheet" r:id="rId2" imgW="7588312" imgH="1784441" progId="Excel.Sheet.12">
                  <p:embed/>
                </p:oleObj>
              </mc:Choice>
              <mc:Fallback>
                <p:oleObj name="Worksheet" r:id="rId2" imgW="7588312" imgH="1784441" progId="Excel.Sheet.12">
                  <p:embed/>
                  <p:pic>
                    <p:nvPicPr>
                      <p:cNvPr id="13" name="Αντικείμενο 12">
                        <a:extLst>
                          <a:ext uri="{FF2B5EF4-FFF2-40B4-BE49-F238E27FC236}">
                            <a16:creationId xmlns:a16="http://schemas.microsoft.com/office/drawing/2014/main" id="{1713B4BC-228F-46D5-B21A-C1B8B7E98960}"/>
                          </a:ext>
                        </a:extLst>
                      </p:cNvPr>
                      <p:cNvPicPr/>
                      <p:nvPr/>
                    </p:nvPicPr>
                    <p:blipFill>
                      <a:blip r:embed="rId3"/>
                      <a:stretch>
                        <a:fillRect/>
                      </a:stretch>
                    </p:blipFill>
                    <p:spPr>
                      <a:xfrm>
                        <a:off x="1137036" y="2674938"/>
                        <a:ext cx="9760888" cy="2295238"/>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CB429922-8747-4577-84E6-00EDA6A8F2A2}"/>
              </a:ext>
            </a:extLst>
          </p:cNvPr>
          <p:cNvSpPr txBox="1"/>
          <p:nvPr/>
        </p:nvSpPr>
        <p:spPr>
          <a:xfrm>
            <a:off x="1112294" y="5147371"/>
            <a:ext cx="978563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Ερμηνεία δείκτη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Όσο μικρότερη τιμή δίνει, τόσο τείνει να </a:t>
            </a:r>
            <a:r>
              <a:rPr kumimoji="0" lang="el-GR" sz="16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mn-cs"/>
              </a:rPr>
              <a:t>ισοκατανέμεται</a:t>
            </a:r>
            <a:r>
              <a:rPr kumimoji="0" lang="el-GR"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το υπό μελέτη φαινόμενο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Όσο αυξάνεται η τιμή, τόσο μεγαλύτερος ο βαθμός της ανισοκατανομής</a:t>
            </a:r>
          </a:p>
        </p:txBody>
      </p:sp>
    </p:spTree>
    <p:extLst>
      <p:ext uri="{BB962C8B-B14F-4D97-AF65-F5344CB8AC3E}">
        <p14:creationId xmlns:p14="http://schemas.microsoft.com/office/powerpoint/2010/main" val="359243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17F695B-1211-45B4-A0FB-23B953F140C3}"/>
              </a:ext>
            </a:extLst>
          </p:cNvPr>
          <p:cNvSpPr>
            <a:spLocks noGrp="1"/>
          </p:cNvSpPr>
          <p:nvPr>
            <p:ph type="title"/>
          </p:nvPr>
        </p:nvSpPr>
        <p:spPr>
          <a:xfrm>
            <a:off x="1137036" y="548640"/>
            <a:ext cx="9543405" cy="1188720"/>
          </a:xfrm>
        </p:spPr>
        <p:txBody>
          <a:bodyPr>
            <a:normAutofit/>
          </a:bodyPr>
          <a:lstStyle/>
          <a:p>
            <a:r>
              <a:rPr lang="el-GR" sz="3700" b="1" i="0" u="none" strike="noStrike" dirty="0">
                <a:solidFill>
                  <a:schemeClr val="tx1">
                    <a:lumMod val="85000"/>
                    <a:lumOff val="15000"/>
                  </a:schemeClr>
                </a:solidFill>
                <a:effectLst/>
                <a:latin typeface="Calibri" panose="020F0502020204030204" pitchFamily="34" charset="0"/>
              </a:rPr>
              <a:t>Παρατηρήσεις περί </a:t>
            </a:r>
            <a:r>
              <a:rPr lang="en-US" sz="3700" b="1" i="0" u="none" strike="noStrike" dirty="0" err="1">
                <a:solidFill>
                  <a:schemeClr val="tx1">
                    <a:lumMod val="85000"/>
                    <a:lumOff val="15000"/>
                  </a:schemeClr>
                </a:solidFill>
                <a:effectLst/>
                <a:latin typeface="Calibri" panose="020F0502020204030204" pitchFamily="34" charset="0"/>
              </a:rPr>
              <a:t>CVw</a:t>
            </a:r>
            <a:endParaRPr lang="en-US" sz="3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Θέση περιεχομένου 2">
            <a:extLst>
              <a:ext uri="{FF2B5EF4-FFF2-40B4-BE49-F238E27FC236}">
                <a16:creationId xmlns:a16="http://schemas.microsoft.com/office/drawing/2014/main" id="{BA857BA6-B086-4E7E-A0B5-AE60254AF359}"/>
              </a:ext>
            </a:extLst>
          </p:cNvPr>
          <p:cNvSpPr>
            <a:spLocks noGrp="1"/>
          </p:cNvSpPr>
          <p:nvPr>
            <p:ph idx="1"/>
          </p:nvPr>
        </p:nvSpPr>
        <p:spPr>
          <a:xfrm>
            <a:off x="838200" y="3265713"/>
            <a:ext cx="10515600" cy="2911249"/>
          </a:xfrm>
        </p:spPr>
        <p:txBody>
          <a:bodyPr>
            <a:normAutofit/>
          </a:bodyPr>
          <a:lstStyle/>
          <a:p>
            <a:pPr marL="0" indent="0">
              <a:buNone/>
            </a:pPr>
            <a:r>
              <a:rPr lang="el-GR" sz="2000" dirty="0"/>
              <a:t>Η τιμή του</a:t>
            </a:r>
            <a:r>
              <a:rPr lang="en-US" sz="2000" dirty="0"/>
              <a:t> </a:t>
            </a:r>
            <a:r>
              <a:rPr lang="el-GR" sz="2000" dirty="0"/>
              <a:t>δείκτη μικρή σημασία έχει αυτοτελώς</a:t>
            </a:r>
          </a:p>
          <a:p>
            <a:r>
              <a:rPr lang="el-GR" sz="1800" dirty="0"/>
              <a:t>Συμπεράσματα βγαίνουν από τη σύγκριση των τιμών για διαφορετικές χρονιές και διαφορετικές χώρες </a:t>
            </a:r>
          </a:p>
          <a:p>
            <a:r>
              <a:rPr lang="el-GR" sz="1800" dirty="0"/>
              <a:t>Δείχνουν τη</a:t>
            </a:r>
            <a:r>
              <a:rPr lang="en-US" sz="1800" dirty="0"/>
              <a:t> </a:t>
            </a:r>
            <a:r>
              <a:rPr lang="el-GR" sz="1800" dirty="0"/>
              <a:t>διαχρονική εξέλιξη της περιφερειακής κατανομής του φαινομένου</a:t>
            </a:r>
            <a:endParaRPr lang="en-US" sz="1800" dirty="0"/>
          </a:p>
        </p:txBody>
      </p:sp>
    </p:spTree>
    <p:extLst>
      <p:ext uri="{BB962C8B-B14F-4D97-AF65-F5344CB8AC3E}">
        <p14:creationId xmlns:p14="http://schemas.microsoft.com/office/powerpoint/2010/main" val="120347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1A32643B-541A-4B8E-8901-3CF8D06C4B77}"/>
              </a:ext>
            </a:extLst>
          </p:cNvPr>
          <p:cNvSpPr>
            <a:spLocks noGrp="1"/>
          </p:cNvSpPr>
          <p:nvPr>
            <p:ph type="title"/>
          </p:nvPr>
        </p:nvSpPr>
        <p:spPr>
          <a:xfrm>
            <a:off x="1047280" y="759805"/>
            <a:ext cx="10306520" cy="1325563"/>
          </a:xfrm>
        </p:spPr>
        <p:txBody>
          <a:bodyPr>
            <a:normAutofit/>
          </a:bodyPr>
          <a:lstStyle/>
          <a:p>
            <a:r>
              <a:rPr lang="el-GR" sz="4000" dirty="0">
                <a:solidFill>
                  <a:srgbClr val="FFFFFF"/>
                </a:solidFill>
              </a:rPr>
              <a:t>Συντελεστής συμμετοχής (LQ)</a:t>
            </a:r>
          </a:p>
        </p:txBody>
      </p:sp>
      <p:sp>
        <p:nvSpPr>
          <p:cNvPr id="3" name="Θέση περιεχομένου 2">
            <a:extLst>
              <a:ext uri="{FF2B5EF4-FFF2-40B4-BE49-F238E27FC236}">
                <a16:creationId xmlns:a16="http://schemas.microsoft.com/office/drawing/2014/main" id="{5AD34F7F-E34F-45B8-BE51-19C8C23A2CD8}"/>
              </a:ext>
            </a:extLst>
          </p:cNvPr>
          <p:cNvSpPr>
            <a:spLocks noGrp="1"/>
          </p:cNvSpPr>
          <p:nvPr>
            <p:ph idx="1"/>
          </p:nvPr>
        </p:nvSpPr>
        <p:spPr>
          <a:xfrm>
            <a:off x="1424904" y="2494450"/>
            <a:ext cx="4053545" cy="3563159"/>
          </a:xfrm>
        </p:spPr>
        <p:txBody>
          <a:bodyPr>
            <a:normAutofit/>
          </a:bodyPr>
          <a:lstStyle/>
          <a:p>
            <a:pPr marL="0" indent="0">
              <a:buNone/>
            </a:pPr>
            <a:r>
              <a:rPr lang="el-GR" sz="1700" dirty="0"/>
              <a:t>Ένας από τους πλέον συνήθεις δείκτες για την ταξινόμηση βασικών και μη βασικών τομέων, σε περιπτώσεις όπου μελετάται:</a:t>
            </a:r>
          </a:p>
          <a:p>
            <a:pPr lvl="1">
              <a:buFontTx/>
              <a:buChar char="-"/>
            </a:pPr>
            <a:r>
              <a:rPr lang="el-GR" sz="1700" dirty="0"/>
              <a:t>Η περιφερειακή απασχόληση</a:t>
            </a:r>
          </a:p>
          <a:p>
            <a:pPr lvl="1">
              <a:buFontTx/>
              <a:buChar char="-"/>
            </a:pPr>
            <a:r>
              <a:rPr lang="el-GR" sz="1700" dirty="0"/>
              <a:t>Το παραγόμενο προϊόν</a:t>
            </a:r>
          </a:p>
          <a:p>
            <a:pPr lvl="1">
              <a:buFontTx/>
              <a:buChar char="-"/>
            </a:pPr>
            <a:endParaRPr lang="el-GR" sz="1700" dirty="0"/>
          </a:p>
          <a:p>
            <a:pPr marL="0" indent="0">
              <a:buNone/>
            </a:pPr>
            <a:r>
              <a:rPr lang="el-GR" sz="1700" dirty="0"/>
              <a:t>Δίνει το μερίδιο της απασχόλησης σε έναν τομέα μιας περιφέρειας, σε σχέση με το μερίδιο της απασχόλησης στον τομέα αυτό σε επίπεδο χώρας </a:t>
            </a:r>
          </a:p>
          <a:p>
            <a:pPr lvl="1">
              <a:buFontTx/>
              <a:buChar char="-"/>
            </a:pPr>
            <a:r>
              <a:rPr lang="el-GR" sz="1700" dirty="0"/>
              <a:t>Δηλαδή τη σχετική περιφερειακή συγκέντρωση</a:t>
            </a:r>
          </a:p>
        </p:txBody>
      </p:sp>
      <p:pic>
        <p:nvPicPr>
          <p:cNvPr id="8" name="Εικόνα 7">
            <a:extLst>
              <a:ext uri="{FF2B5EF4-FFF2-40B4-BE49-F238E27FC236}">
                <a16:creationId xmlns:a16="http://schemas.microsoft.com/office/drawing/2014/main" id="{73F4BC28-D7D2-4594-8704-6BC003EA2DC3}"/>
              </a:ext>
            </a:extLst>
          </p:cNvPr>
          <p:cNvPicPr>
            <a:picLocks noChangeAspect="1"/>
          </p:cNvPicPr>
          <p:nvPr/>
        </p:nvPicPr>
        <p:blipFill rotWithShape="1">
          <a:blip r:embed="rId2"/>
          <a:srcRect l="24596" t="7447" r="7316" b="14654"/>
          <a:stretch/>
        </p:blipFill>
        <p:spPr>
          <a:xfrm>
            <a:off x="6098892" y="2893309"/>
            <a:ext cx="4802404" cy="2761506"/>
          </a:xfrm>
          <a:prstGeom prst="rect">
            <a:avLst/>
          </a:prstGeom>
        </p:spPr>
      </p:pic>
    </p:spTree>
    <p:extLst>
      <p:ext uri="{BB962C8B-B14F-4D97-AF65-F5344CB8AC3E}">
        <p14:creationId xmlns:p14="http://schemas.microsoft.com/office/powerpoint/2010/main" val="47590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0CFBD3A-817E-4AB1-80F6-150FD1733C83}"/>
              </a:ext>
            </a:extLst>
          </p:cNvPr>
          <p:cNvSpPr>
            <a:spLocks noGrp="1"/>
          </p:cNvSpPr>
          <p:nvPr>
            <p:ph type="title"/>
          </p:nvPr>
        </p:nvSpPr>
        <p:spPr>
          <a:xfrm>
            <a:off x="934872" y="982272"/>
            <a:ext cx="3388419" cy="4560970"/>
          </a:xfrm>
        </p:spPr>
        <p:txBody>
          <a:bodyPr>
            <a:normAutofit/>
          </a:bodyPr>
          <a:lstStyle/>
          <a:p>
            <a:r>
              <a:rPr lang="el-GR" sz="4000" dirty="0">
                <a:solidFill>
                  <a:srgbClr val="FFFFFF"/>
                </a:solidFill>
              </a:rPr>
              <a:t>Ερμηνεία δείκτη </a:t>
            </a:r>
            <a:r>
              <a:rPr lang="en-US" sz="4000" dirty="0">
                <a:solidFill>
                  <a:srgbClr val="FFFFFF"/>
                </a:solidFill>
              </a:rPr>
              <a:t>LQ</a:t>
            </a:r>
            <a:endParaRPr lang="el-GR" sz="4000" dirty="0">
              <a:solidFill>
                <a:srgbClr val="FFFFFF"/>
              </a:solidFill>
            </a:endParaRPr>
          </a:p>
        </p:txBody>
      </p:sp>
      <p:sp>
        <p:nvSpPr>
          <p:cNvPr id="1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Θέση περιεχομένου 2">
            <a:extLst>
              <a:ext uri="{FF2B5EF4-FFF2-40B4-BE49-F238E27FC236}">
                <a16:creationId xmlns:a16="http://schemas.microsoft.com/office/drawing/2014/main" id="{98A38DD1-8250-4B02-BD5B-94BA851BE923}"/>
              </a:ext>
            </a:extLst>
          </p:cNvPr>
          <p:cNvSpPr>
            <a:spLocks noGrp="1"/>
          </p:cNvSpPr>
          <p:nvPr>
            <p:ph idx="1"/>
          </p:nvPr>
        </p:nvSpPr>
        <p:spPr>
          <a:xfrm>
            <a:off x="5221862" y="1719618"/>
            <a:ext cx="5948831" cy="4334629"/>
          </a:xfrm>
        </p:spPr>
        <p:txBody>
          <a:bodyPr anchor="ctr">
            <a:normAutofit/>
          </a:bodyPr>
          <a:lstStyle/>
          <a:p>
            <a:pPr>
              <a:buFontTx/>
              <a:buChar char="-"/>
            </a:pPr>
            <a:r>
              <a:rPr lang="el-GR" sz="1700">
                <a:solidFill>
                  <a:srgbClr val="FEFFFF"/>
                </a:solidFill>
              </a:rPr>
              <a:t>Τιμή μεγαλύτερη της μονάδας: το μερίδιο της απασχόλησης στον εξεταζόμενο κλάδο είναι μεγαλύτερο από το εθνικό μερίδιο, δηλαδή παρουσιάζεται υπερσυγκέντρωση της εκάστοτε απασχόλησης στην υπό εξέταση περιφέρεια</a:t>
            </a:r>
          </a:p>
          <a:p>
            <a:pPr>
              <a:buFontTx/>
              <a:buChar char="-"/>
            </a:pPr>
            <a:r>
              <a:rPr lang="el-GR" sz="1700">
                <a:solidFill>
                  <a:srgbClr val="FEFFFF"/>
                </a:solidFill>
              </a:rPr>
              <a:t>Τιμή μικρότερη της μονάδας: το μερίδιο της απασχόλησης στον εξεταζόμενο κλάδο είναι μικρότερο από το εθνικό μερίδιο, δηλαδή παρουσιάζεται υποσυγκέντρωση της εκάστοτε απασχόλησης στην υπό εξέταση περιφέρεια</a:t>
            </a:r>
          </a:p>
          <a:p>
            <a:pPr>
              <a:buFontTx/>
              <a:buChar char="-"/>
            </a:pPr>
            <a:endParaRPr lang="el-GR" sz="1700">
              <a:solidFill>
                <a:srgbClr val="FEFFFF"/>
              </a:solidFill>
            </a:endParaRPr>
          </a:p>
          <a:p>
            <a:pPr marL="0" indent="0">
              <a:buNone/>
            </a:pPr>
            <a:r>
              <a:rPr lang="el-GR" sz="1700">
                <a:solidFill>
                  <a:srgbClr val="FEFFFF"/>
                </a:solidFill>
              </a:rPr>
              <a:t>Ενδεικτικές τιμές: </a:t>
            </a:r>
          </a:p>
          <a:p>
            <a:pPr>
              <a:buFontTx/>
              <a:buChar char="-"/>
            </a:pPr>
            <a:r>
              <a:rPr lang="en-US" sz="1700">
                <a:solidFill>
                  <a:srgbClr val="FEFFFF"/>
                </a:solidFill>
              </a:rPr>
              <a:t>LQ &gt; 1,25: </a:t>
            </a:r>
            <a:r>
              <a:rPr lang="el-GR" sz="1700">
                <a:solidFill>
                  <a:srgbClr val="FEFFFF"/>
                </a:solidFill>
              </a:rPr>
              <a:t>Υπερσυγκέντρωση</a:t>
            </a:r>
          </a:p>
          <a:p>
            <a:pPr>
              <a:buFontTx/>
              <a:buChar char="-"/>
            </a:pPr>
            <a:r>
              <a:rPr lang="el-GR" sz="1700">
                <a:solidFill>
                  <a:srgbClr val="FEFFFF"/>
                </a:solidFill>
              </a:rPr>
              <a:t>0,75 &lt; </a:t>
            </a:r>
            <a:r>
              <a:rPr lang="en-US" sz="1700">
                <a:solidFill>
                  <a:srgbClr val="FEFFFF"/>
                </a:solidFill>
              </a:rPr>
              <a:t>LQ &lt; </a:t>
            </a:r>
            <a:r>
              <a:rPr lang="el-GR" sz="1700">
                <a:solidFill>
                  <a:srgbClr val="FEFFFF"/>
                </a:solidFill>
              </a:rPr>
              <a:t>1,25: Κοντά στο εθνικό μερίδιο</a:t>
            </a:r>
          </a:p>
          <a:p>
            <a:pPr>
              <a:buFontTx/>
              <a:buChar char="-"/>
            </a:pPr>
            <a:r>
              <a:rPr lang="en-US" sz="1700">
                <a:solidFill>
                  <a:srgbClr val="FEFFFF"/>
                </a:solidFill>
              </a:rPr>
              <a:t>LQ &lt; 0,75: </a:t>
            </a:r>
            <a:r>
              <a:rPr lang="el-GR" sz="1700">
                <a:solidFill>
                  <a:srgbClr val="FEFFFF"/>
                </a:solidFill>
              </a:rPr>
              <a:t>Υποσυγκέντρωση</a:t>
            </a:r>
          </a:p>
        </p:txBody>
      </p:sp>
    </p:spTree>
    <p:extLst>
      <p:ext uri="{BB962C8B-B14F-4D97-AF65-F5344CB8AC3E}">
        <p14:creationId xmlns:p14="http://schemas.microsoft.com/office/powerpoint/2010/main" val="12726898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1750</TotalTime>
  <Words>2369</Words>
  <Application>Microsoft Office PowerPoint</Application>
  <PresentationFormat>Ευρεία οθόνη</PresentationFormat>
  <Paragraphs>595</Paragraphs>
  <Slides>19</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19</vt:i4>
      </vt:variant>
    </vt:vector>
  </HeadingPairs>
  <TitlesOfParts>
    <vt:vector size="28" baseType="lpstr">
      <vt:lpstr>Arial</vt:lpstr>
      <vt:lpstr>Bahnschrift</vt:lpstr>
      <vt:lpstr>Calibri</vt:lpstr>
      <vt:lpstr>Calibri Light</vt:lpstr>
      <vt:lpstr>Wingdings</vt:lpstr>
      <vt:lpstr>Θέμα του Office</vt:lpstr>
      <vt:lpstr>1_Θέμα του Office</vt:lpstr>
      <vt:lpstr>Worksheet</vt:lpstr>
      <vt:lpstr>Microsoft Excel Worksheet</vt:lpstr>
      <vt:lpstr>Μάθημα: Μέθοδοι Περιφερειακής Ανάλυσης</vt:lpstr>
      <vt:lpstr>Περιεχόμενα διάλεξης</vt:lpstr>
      <vt:lpstr>Σταθμισμένος Συντελεστής Μεταβλητότητας (CVw)</vt:lpstr>
      <vt:lpstr>Σταθμισμένος Συντελεστής Μεταβλητότητας για περιφερειακό κατά κεφαλήν εισόδημα</vt:lpstr>
      <vt:lpstr>Παράδειγμα υπολογισμού Σταθμισμένου Συντελεστή Διακύμανσης για κατά κεφαλήν εισόδημα</vt:lpstr>
      <vt:lpstr>Υπολογισμός</vt:lpstr>
      <vt:lpstr>Παρατηρήσεις περί CVw</vt:lpstr>
      <vt:lpstr>Συντελεστής συμμετοχής (LQ)</vt:lpstr>
      <vt:lpstr>Ερμηνεία δείκτη LQ</vt:lpstr>
      <vt:lpstr>Παράδειγμα υπολογισμού LQ για την εξειδίκευση των περιφερειών ανά κλάδο με βάση την απασχόληση </vt:lpstr>
      <vt:lpstr>Παράδειγμα υπολογισμού LQ (2) </vt:lpstr>
      <vt:lpstr>Ερμηνεία αποτελεσμάτων παραδείγματος</vt:lpstr>
      <vt:lpstr>Παράδειγμα υπολογισμού πολλαπλών LQ ταυτόχρονα σε φύλλο excel (1)</vt:lpstr>
      <vt:lpstr>Παράδειγμα υπολογισμού πολλαπλών LQ ταυτόχρονα σε φύλλο excel (2)</vt:lpstr>
      <vt:lpstr>Παράδειγμα υπολογισμού πολλαπλών LQ ταυτόχρονα σε φύλλο excel (3)</vt:lpstr>
      <vt:lpstr>Παράδειγμα υπολογισμού πολλαπλών LQ ταυτόχρονα σε φύλλο excel (4)</vt:lpstr>
      <vt:lpstr>Πλεονεκτήματα LQ </vt:lpstr>
      <vt:lpstr>Μειονεκτήματα LQ </vt:lpstr>
      <vt:lpstr>Οπτικοποίηση LQ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Τουρισμός και Ανάπτυξη</dc:title>
  <dc:creator>Konstantinos Gourzis</dc:creator>
  <cp:lastModifiedBy>Gourzis Konstantinos</cp:lastModifiedBy>
  <cp:revision>38</cp:revision>
  <dcterms:created xsi:type="dcterms:W3CDTF">2021-02-26T10:33:18Z</dcterms:created>
  <dcterms:modified xsi:type="dcterms:W3CDTF">2022-05-05T10:40:17Z</dcterms:modified>
</cp:coreProperties>
</file>