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7D_C22C4E3E.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9" r:id="rId4"/>
    <p:sldId id="273" r:id="rId5"/>
    <p:sldId id="378" r:id="rId6"/>
    <p:sldId id="284" r:id="rId7"/>
    <p:sldId id="381" r:id="rId8"/>
    <p:sldId id="280" r:id="rId9"/>
    <p:sldId id="291" r:id="rId10"/>
    <p:sldId id="379" r:id="rId11"/>
    <p:sldId id="372" r:id="rId12"/>
    <p:sldId id="369" r:id="rId13"/>
    <p:sldId id="260" r:id="rId14"/>
    <p:sldId id="290" r:id="rId15"/>
    <p:sldId id="282" r:id="rId16"/>
    <p:sldId id="382" r:id="rId17"/>
    <p:sldId id="373" r:id="rId18"/>
    <p:sldId id="376" r:id="rId19"/>
    <p:sldId id="288" r:id="rId20"/>
    <p:sldId id="266" r:id="rId21"/>
    <p:sldId id="2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4A95455-D481-CE23-B94A-62E178DD5CF5}" name="yasemin yilmaz" initials="yy" userId="d5e044275eea26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5693"/>
    <a:srgbClr val="2A4C8C"/>
    <a:srgbClr val="F1CB2F"/>
    <a:srgbClr val="CBEF19"/>
    <a:srgbClr val="F3CC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B0EE4A-907B-4894-80FE-4A923ECF669B}" v="3" dt="2023-12-10T11:35:41.172"/>
  </p1510:revLst>
</p1510:revInfo>
</file>

<file path=ppt/tableStyles.xml><?xml version="1.0" encoding="utf-8"?>
<a:tblStyleLst xmlns:a="http://schemas.openxmlformats.org/drawingml/2006/main" def="{5C22544A-7EE6-4342-B048-85BDC9FD1C3A}">
  <a:tblStyle styleId="{5C22544A-7EE6-4342-B048-85BDC9FD1C3A}" styleName="Stil mediu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l mediu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673" autoAdjust="0"/>
    <p:restoredTop sz="82609" autoAdjust="0"/>
  </p:normalViewPr>
  <p:slideViewPr>
    <p:cSldViewPr snapToGrid="0">
      <p:cViewPr varScale="1">
        <p:scale>
          <a:sx n="91" d="100"/>
          <a:sy n="91" d="100"/>
        </p:scale>
        <p:origin x="84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ita Souto" userId="7c7f685c-315c-4c7e-8a9f-6e7a052d4d1c" providerId="ADAL" clId="{A2B0EE4A-907B-4894-80FE-4A923ECF669B}"/>
    <pc:docChg chg="modSld">
      <pc:chgData name="Rita Souto" userId="7c7f685c-315c-4c7e-8a9f-6e7a052d4d1c" providerId="ADAL" clId="{A2B0EE4A-907B-4894-80FE-4A923ECF669B}" dt="2023-12-12T00:23:44.767" v="5" actId="1076"/>
      <pc:docMkLst>
        <pc:docMk/>
      </pc:docMkLst>
      <pc:sldChg chg="modSp mod">
        <pc:chgData name="Rita Souto" userId="7c7f685c-315c-4c7e-8a9f-6e7a052d4d1c" providerId="ADAL" clId="{A2B0EE4A-907B-4894-80FE-4A923ECF669B}" dt="2023-12-10T11:20:22.471" v="1" actId="20577"/>
        <pc:sldMkLst>
          <pc:docMk/>
          <pc:sldMk cId="2685663256" sldId="259"/>
        </pc:sldMkLst>
        <pc:spChg chg="mod">
          <ac:chgData name="Rita Souto" userId="7c7f685c-315c-4c7e-8a9f-6e7a052d4d1c" providerId="ADAL" clId="{A2B0EE4A-907B-4894-80FE-4A923ECF669B}" dt="2023-12-10T11:20:22.471" v="1" actId="20577"/>
          <ac:spMkLst>
            <pc:docMk/>
            <pc:sldMk cId="2685663256" sldId="259"/>
            <ac:spMk id="11" creationId="{A9C24E54-A2DC-87AC-C748-7DD38547ED9D}"/>
          </ac:spMkLst>
        </pc:spChg>
      </pc:sldChg>
      <pc:sldChg chg="modSp">
        <pc:chgData name="Rita Souto" userId="7c7f685c-315c-4c7e-8a9f-6e7a052d4d1c" providerId="ADAL" clId="{A2B0EE4A-907B-4894-80FE-4A923ECF669B}" dt="2023-12-10T11:34:04.114" v="3" actId="1076"/>
        <pc:sldMkLst>
          <pc:docMk/>
          <pc:sldMk cId="414884957" sldId="291"/>
        </pc:sldMkLst>
        <pc:picChg chg="mod">
          <ac:chgData name="Rita Souto" userId="7c7f685c-315c-4c7e-8a9f-6e7a052d4d1c" providerId="ADAL" clId="{A2B0EE4A-907B-4894-80FE-4A923ECF669B}" dt="2023-12-10T11:34:04.114" v="3" actId="1076"/>
          <ac:picMkLst>
            <pc:docMk/>
            <pc:sldMk cId="414884957" sldId="291"/>
            <ac:picMk id="9" creationId="{7FE0D2E1-9314-A41D-94A3-F033BEF59BD5}"/>
          </ac:picMkLst>
        </pc:picChg>
      </pc:sldChg>
      <pc:sldChg chg="modSp mod">
        <pc:chgData name="Rita Souto" userId="7c7f685c-315c-4c7e-8a9f-6e7a052d4d1c" providerId="ADAL" clId="{A2B0EE4A-907B-4894-80FE-4A923ECF669B}" dt="2023-12-12T00:23:44.767" v="5" actId="1076"/>
        <pc:sldMkLst>
          <pc:docMk/>
          <pc:sldMk cId="2981589125" sldId="376"/>
        </pc:sldMkLst>
        <pc:picChg chg="mod">
          <ac:chgData name="Rita Souto" userId="7c7f685c-315c-4c7e-8a9f-6e7a052d4d1c" providerId="ADAL" clId="{A2B0EE4A-907B-4894-80FE-4A923ECF669B}" dt="2023-12-12T00:23:44.767" v="5" actId="1076"/>
          <ac:picMkLst>
            <pc:docMk/>
            <pc:sldMk cId="2981589125" sldId="376"/>
            <ac:picMk id="6" creationId="{4CAEB44A-971A-D3EE-7C1E-388AD557BB66}"/>
          </ac:picMkLst>
        </pc:picChg>
      </pc:sldChg>
      <pc:sldChg chg="modSp">
        <pc:chgData name="Rita Souto" userId="7c7f685c-315c-4c7e-8a9f-6e7a052d4d1c" providerId="ADAL" clId="{A2B0EE4A-907B-4894-80FE-4A923ECF669B}" dt="2023-12-10T11:35:41.172" v="4" actId="1076"/>
        <pc:sldMkLst>
          <pc:docMk/>
          <pc:sldMk cId="159377294" sldId="379"/>
        </pc:sldMkLst>
        <pc:picChg chg="mod">
          <ac:chgData name="Rita Souto" userId="7c7f685c-315c-4c7e-8a9f-6e7a052d4d1c" providerId="ADAL" clId="{A2B0EE4A-907B-4894-80FE-4A923ECF669B}" dt="2023-12-10T11:35:41.172" v="4" actId="1076"/>
          <ac:picMkLst>
            <pc:docMk/>
            <pc:sldMk cId="159377294" sldId="379"/>
            <ac:picMk id="1026" creationId="{0038F800-E5AD-A2C4-77FB-DBACB128DAA9}"/>
          </ac:picMkLst>
        </pc:picChg>
      </pc:sldChg>
    </pc:docChg>
  </pc:docChgLst>
</pc:chgInfo>
</file>

<file path=ppt/comments/modernComment_17D_C22C4E3E.xml><?xml version="1.0" encoding="utf-8"?>
<p188:cmLst xmlns:a="http://schemas.openxmlformats.org/drawingml/2006/main" xmlns:r="http://schemas.openxmlformats.org/officeDocument/2006/relationships" xmlns:p188="http://schemas.microsoft.com/office/powerpoint/2018/8/main">
  <p188:cm id="{B466256F-8E2D-4E32-9697-E609402ED778}" authorId="{64A95455-D481-CE23-B94A-62E178DD5CF5}" created="2024-10-25T13:51:26.759">
    <ac:deMkLst xmlns:ac="http://schemas.microsoft.com/office/drawing/2013/main/command">
      <pc:docMk xmlns:pc="http://schemas.microsoft.com/office/powerpoint/2013/main/command"/>
      <pc:sldMk xmlns:pc="http://schemas.microsoft.com/office/powerpoint/2013/main/command" cId="3257683518" sldId="381"/>
      <ac:spMk id="8" creationId="{737C5B1F-4D57-F30E-689E-BB6D5C793DDC}"/>
    </ac:deMkLst>
    <p188:txBody>
      <a:bodyPr/>
      <a:lstStyle/>
      <a:p>
        <a:r>
          <a:rPr lang="tr-TR"/>
          <a:t>Çok uzun anlaşılmaz bir tanım olmuş</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ante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ubstituent dată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7CA7D-3B98-44BD-8123-78EC05AD755E}" type="datetimeFigureOut">
              <a:rPr lang="en-GB" smtClean="0"/>
              <a:t>25/10/2024</a:t>
            </a:fld>
            <a:endParaRPr lang="en-GB"/>
          </a:p>
        </p:txBody>
      </p:sp>
      <p:sp>
        <p:nvSpPr>
          <p:cNvPr id="4" name="Substituent imagine diapozitiv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ubstituent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6" name="Substituent subsol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ubstituent număr diapozitiv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9D874-D2D9-4365-960D-3C315028749F}" type="slidenum">
              <a:rPr lang="en-GB" smtClean="0"/>
              <a:t>‹#›</a:t>
            </a:fld>
            <a:endParaRPr lang="en-GB"/>
          </a:p>
        </p:txBody>
      </p:sp>
    </p:spTree>
    <p:extLst>
      <p:ext uri="{BB962C8B-B14F-4D97-AF65-F5344CB8AC3E}">
        <p14:creationId xmlns:p14="http://schemas.microsoft.com/office/powerpoint/2010/main" val="42498026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tr-TR"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a:p>
            <a:pPr algn="l"/>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Ders 4.5: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Döngüsel</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Tedarik</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Zinciri</a:t>
            </a:r>
            <a:r>
              <a:rPr lang="en-US"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rPr>
              <a:t> </a:t>
            </a:r>
            <a:r>
              <a:rPr lang="en-US" sz="1200" b="1" i="0" u="none" strike="noStrike" dirty="0" err="1">
                <a:solidFill>
                  <a:srgbClr val="000000"/>
                </a:solidFill>
                <a:effectLst/>
                <a:latin typeface="Josefin Sans Bold" pitchFamily="2" charset="0"/>
                <a:ea typeface="Arial Unicode MS" panose="020B0604020202020204" pitchFamily="34" charset="-128"/>
                <a:cs typeface="Arial Unicode MS" panose="020B0604020202020204" pitchFamily="34" charset="-128"/>
              </a:rPr>
              <a:t>Yönetimi</a:t>
            </a:r>
            <a:endParaRPr lang="ro-RO" sz="1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a:t>
            </a:fld>
            <a:endParaRPr lang="en-GB"/>
          </a:p>
        </p:txBody>
      </p:sp>
    </p:spTree>
    <p:extLst>
      <p:ext uri="{BB962C8B-B14F-4D97-AF65-F5344CB8AC3E}">
        <p14:creationId xmlns:p14="http://schemas.microsoft.com/office/powerpoint/2010/main" val="733445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noProof="0" dirty="0" err="1"/>
              <a:t>Tedarik</a:t>
            </a:r>
            <a:r>
              <a:rPr lang="en-US" noProof="0" dirty="0"/>
              <a:t> </a:t>
            </a:r>
            <a:r>
              <a:rPr lang="en-US" noProof="0" dirty="0" err="1"/>
              <a:t>zinciri</a:t>
            </a:r>
            <a:r>
              <a:rPr lang="en-US" noProof="0" dirty="0"/>
              <a:t> </a:t>
            </a:r>
            <a:r>
              <a:rPr lang="en-US" noProof="0" dirty="0" err="1"/>
              <a:t>boyunca</a:t>
            </a:r>
            <a:r>
              <a:rPr lang="en-US" noProof="0" dirty="0"/>
              <a:t>, </a:t>
            </a:r>
            <a:r>
              <a:rPr lang="en-US" noProof="0" dirty="0" err="1"/>
              <a:t>tedarik</a:t>
            </a:r>
            <a:r>
              <a:rPr lang="en-US" noProof="0" dirty="0"/>
              <a:t> </a:t>
            </a:r>
            <a:r>
              <a:rPr lang="en-US" noProof="0" dirty="0" err="1"/>
              <a:t>zincirinin</a:t>
            </a:r>
            <a:r>
              <a:rPr lang="en-US" noProof="0" dirty="0"/>
              <a:t> </a:t>
            </a:r>
            <a:r>
              <a:rPr lang="en-US" noProof="0" dirty="0" err="1"/>
              <a:t>bir</a:t>
            </a:r>
            <a:r>
              <a:rPr lang="en-US" noProof="0" dirty="0"/>
              <a:t> </a:t>
            </a:r>
            <a:r>
              <a:rPr lang="en-US" noProof="0" dirty="0" err="1"/>
              <a:t>parçasını</a:t>
            </a:r>
            <a:r>
              <a:rPr lang="en-US" noProof="0" dirty="0"/>
              <a:t> </a:t>
            </a:r>
            <a:r>
              <a:rPr lang="en-US" noProof="0" dirty="0" err="1"/>
              <a:t>oluşturan</a:t>
            </a:r>
            <a:r>
              <a:rPr lang="en-US" noProof="0" dirty="0"/>
              <a:t> </a:t>
            </a:r>
            <a:r>
              <a:rPr lang="en-US" noProof="0" dirty="0" err="1"/>
              <a:t>tüm</a:t>
            </a:r>
            <a:r>
              <a:rPr lang="en-US" noProof="0" dirty="0"/>
              <a:t> </a:t>
            </a:r>
            <a:r>
              <a:rPr lang="en-US" noProof="0" dirty="0" err="1"/>
              <a:t>parçalar</a:t>
            </a:r>
            <a:r>
              <a:rPr lang="en-US" noProof="0" dirty="0"/>
              <a:t> </a:t>
            </a:r>
            <a:r>
              <a:rPr lang="en-US" noProof="0" dirty="0" err="1"/>
              <a:t>Çevresel</a:t>
            </a:r>
            <a:r>
              <a:rPr lang="en-US" noProof="0" dirty="0"/>
              <a:t>, </a:t>
            </a:r>
            <a:r>
              <a:rPr lang="en-US" noProof="0" dirty="0" err="1"/>
              <a:t>Sosyal</a:t>
            </a:r>
            <a:r>
              <a:rPr lang="en-US" noProof="0" dirty="0"/>
              <a:t> ve </a:t>
            </a:r>
            <a:r>
              <a:rPr lang="en-US" noProof="0" dirty="0" err="1"/>
              <a:t>Yönetişim</a:t>
            </a:r>
            <a:r>
              <a:rPr lang="en-US" noProof="0" dirty="0"/>
              <a:t> </a:t>
            </a:r>
            <a:r>
              <a:rPr lang="en-US" noProof="0" dirty="0" err="1"/>
              <a:t>ilkelerine</a:t>
            </a:r>
            <a:r>
              <a:rPr lang="en-US" noProof="0" dirty="0"/>
              <a:t> </a:t>
            </a:r>
            <a:r>
              <a:rPr lang="en-US" noProof="0" dirty="0" err="1"/>
              <a:t>bağlı</a:t>
            </a:r>
            <a:r>
              <a:rPr lang="en-US" noProof="0" dirty="0"/>
              <a:t> </a:t>
            </a:r>
            <a:r>
              <a:rPr lang="en-US" noProof="0" dirty="0" err="1"/>
              <a:t>olmalı</a:t>
            </a:r>
            <a:r>
              <a:rPr lang="en-US" noProof="0" dirty="0"/>
              <a:t>, ESC </a:t>
            </a:r>
            <a:r>
              <a:rPr lang="en-US" noProof="0" dirty="0" err="1"/>
              <a:t>puanlarını</a:t>
            </a:r>
            <a:r>
              <a:rPr lang="en-US" noProof="0" dirty="0"/>
              <a:t> </a:t>
            </a:r>
            <a:r>
              <a:rPr lang="en-US" noProof="0" dirty="0" err="1"/>
              <a:t>iyileştirmek</a:t>
            </a:r>
            <a:r>
              <a:rPr lang="en-US" noProof="0" dirty="0"/>
              <a:t> ve </a:t>
            </a:r>
            <a:r>
              <a:rPr lang="en-US" noProof="0" dirty="0" err="1"/>
              <a:t>tüm</a:t>
            </a:r>
            <a:r>
              <a:rPr lang="en-US" noProof="0" dirty="0"/>
              <a:t> </a:t>
            </a:r>
            <a:r>
              <a:rPr lang="en-US" noProof="0" dirty="0" err="1"/>
              <a:t>tedarik</a:t>
            </a:r>
            <a:r>
              <a:rPr lang="en-US" noProof="0" dirty="0"/>
              <a:t> </a:t>
            </a:r>
            <a:r>
              <a:rPr lang="en-US" noProof="0" dirty="0" err="1"/>
              <a:t>zincirine</a:t>
            </a:r>
            <a:r>
              <a:rPr lang="en-US" noProof="0" dirty="0"/>
              <a:t> </a:t>
            </a:r>
            <a:r>
              <a:rPr lang="en-US" noProof="0" dirty="0" err="1"/>
              <a:t>uyumsuzlukla</a:t>
            </a:r>
            <a:r>
              <a:rPr lang="en-US" noProof="0" dirty="0"/>
              <a:t> </a:t>
            </a:r>
            <a:r>
              <a:rPr lang="en-US" noProof="0" dirty="0" err="1"/>
              <a:t>ilişkili</a:t>
            </a:r>
            <a:r>
              <a:rPr lang="en-US" noProof="0" dirty="0"/>
              <a:t> </a:t>
            </a:r>
            <a:r>
              <a:rPr lang="en-US" noProof="0" dirty="0" err="1"/>
              <a:t>riskleri</a:t>
            </a:r>
            <a:r>
              <a:rPr lang="en-US" noProof="0" dirty="0"/>
              <a:t> </a:t>
            </a:r>
            <a:r>
              <a:rPr lang="en-US" noProof="0" dirty="0" err="1"/>
              <a:t>azaltmak</a:t>
            </a:r>
            <a:r>
              <a:rPr lang="en-US" noProof="0" dirty="0"/>
              <a:t> </a:t>
            </a:r>
            <a:r>
              <a:rPr lang="en-US" noProof="0" dirty="0" err="1"/>
              <a:t>için</a:t>
            </a:r>
            <a:r>
              <a:rPr lang="en-US" noProof="0" dirty="0"/>
              <a:t> </a:t>
            </a:r>
            <a:r>
              <a:rPr lang="en-US" noProof="0" dirty="0" err="1"/>
              <a:t>eylemler</a:t>
            </a:r>
            <a:r>
              <a:rPr lang="en-US" noProof="0" dirty="0"/>
              <a:t> </a:t>
            </a:r>
            <a:r>
              <a:rPr lang="en-US" noProof="0" dirty="0" err="1"/>
              <a:t>uygulamalıdır</a:t>
            </a:r>
            <a:r>
              <a:rPr lang="en-US" noProof="0" dirty="0"/>
              <a:t>.</a:t>
            </a:r>
            <a:endParaRPr lang="tr-TR" noProof="0" dirty="0"/>
          </a:p>
          <a:p>
            <a:endParaRPr lang="en-US"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10</a:t>
            </a:fld>
            <a:endParaRPr lang="en-GB"/>
          </a:p>
        </p:txBody>
      </p:sp>
    </p:spTree>
    <p:extLst>
      <p:ext uri="{BB962C8B-B14F-4D97-AF65-F5344CB8AC3E}">
        <p14:creationId xmlns:p14="http://schemas.microsoft.com/office/powerpoint/2010/main" val="2937435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a:solidFill>
                  <a:schemeClr val="tx1"/>
                </a:solidFill>
                <a:effectLst/>
                <a:latin typeface="+mn-lt"/>
                <a:ea typeface="+mn-ea"/>
                <a:cs typeface="+mn-cs"/>
              </a:rPr>
              <a:t>Döngüsel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Tedarik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Zinciri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Yönetiminin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planlanması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beşikten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beşiğe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döngü</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süreci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veya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beşikten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mezara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kadar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yapılan</a:t>
            </a:r>
            <a:r>
              <a:rPr lang="en-US" sz="1200" kern="1200" dirty="0">
                <a:solidFill>
                  <a:schemeClr val="tx1"/>
                </a:solidFill>
                <a:effectLst/>
                <a:latin typeface="+mn-lt"/>
                <a:ea typeface="+mn-ea"/>
                <a:cs typeface="+mn-cs"/>
              </a:rPr>
              <a:t> her </a:t>
            </a:r>
            <a:r>
              <a:rPr lang="en-US" sz="1200" kern="1200" dirty="0" err="1">
                <a:solidFill>
                  <a:schemeClr val="tx1"/>
                </a:solidFill>
                <a:effectLst/>
                <a:latin typeface="+mn-lt"/>
                <a:ea typeface="+mn-ea"/>
                <a:cs typeface="+mn-cs"/>
              </a:rPr>
              <a:t>organizasyonun</a:t>
            </a:r>
            <a:r>
              <a:rPr lang="en-US" sz="1200" kern="1200" dirty="0">
                <a:solidFill>
                  <a:schemeClr val="tx1"/>
                </a:solidFill>
                <a:effectLst/>
                <a:latin typeface="+mn-lt"/>
                <a:ea typeface="+mn-ea"/>
                <a:cs typeface="+mn-cs"/>
              </a:rPr>
              <a:t> ve </a:t>
            </a:r>
            <a:r>
              <a:rPr lang="en-US" sz="1200" kern="1200" dirty="0" err="1">
                <a:solidFill>
                  <a:schemeClr val="tx1"/>
                </a:solidFill>
                <a:effectLst/>
                <a:latin typeface="+mn-lt"/>
                <a:ea typeface="+mn-ea"/>
                <a:cs typeface="+mn-cs"/>
              </a:rPr>
              <a:t>ürünün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karbon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ayak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izini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azaltma</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gerekliliğini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göz</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önünde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bulundurmalıdır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eğer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ürünün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üretim</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sürecine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yeniden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entegre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edilmesinin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sağlanması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mümkün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değilse</a:t>
            </a:r>
            <a:r>
              <a:rPr lang="en-US" sz="1200" kern="1200" dirty="0">
                <a:solidFill>
                  <a:schemeClr val="tx1"/>
                </a:solidFill>
                <a:effectLst/>
                <a:latin typeface="+mn-lt"/>
                <a:ea typeface="+mn-ea"/>
                <a:cs typeface="+mn-cs"/>
              </a:rPr>
              <a:t>. Geri </a:t>
            </a:r>
            <a:r>
              <a:rPr lang="en-US" sz="1200" kern="1200" dirty="0" err="1">
                <a:solidFill>
                  <a:schemeClr val="tx1"/>
                </a:solidFill>
                <a:effectLst/>
                <a:latin typeface="+mn-lt"/>
                <a:ea typeface="+mn-ea"/>
                <a:cs typeface="+mn-cs"/>
              </a:rPr>
              <a:t>dönüştürülebilir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malzemelerin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kullanımını</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iyileştirmek</a:t>
            </a:r>
            <a:r>
              <a:rPr lang="en-US" sz="1200" kern="1200" dirty="0">
                <a:solidFill>
                  <a:schemeClr val="tx1"/>
                </a:solidFill>
                <a:effectLst/>
                <a:latin typeface="+mn-lt"/>
                <a:ea typeface="+mn-ea"/>
                <a:cs typeface="+mn-cs"/>
              </a:rPr>
              <a:t> ve </a:t>
            </a:r>
            <a:r>
              <a:rPr lang="en-US" sz="1200" kern="1200" dirty="0" err="1">
                <a:solidFill>
                  <a:schemeClr val="tx1"/>
                </a:solidFill>
                <a:effectLst/>
                <a:latin typeface="+mn-lt"/>
                <a:ea typeface="+mn-ea"/>
                <a:cs typeface="+mn-cs"/>
              </a:rPr>
              <a:t>geri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dönüştürülmüş</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malzemeleri</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dahil</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etmek</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için</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stratejiler</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uygulanmalıdır</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939D874-D2D9-4365-960D-3C315028749F}" type="slidenum">
              <a:rPr lang="en-GB" smtClean="0"/>
              <a:t>11</a:t>
            </a:fld>
            <a:endParaRPr lang="en-GB"/>
          </a:p>
        </p:txBody>
      </p:sp>
    </p:spTree>
    <p:extLst>
      <p:ext uri="{BB962C8B-B14F-4D97-AF65-F5344CB8AC3E}">
        <p14:creationId xmlns:p14="http://schemas.microsoft.com/office/powerpoint/2010/main" val="712859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tr-TR" noProof="0" dirty="0"/>
              <a:t>Döngüsel </a:t>
            </a:r>
            <a:r>
              <a:rPr lang="en-GB" noProof="0" dirty="0" err="1"/>
              <a:t>Tedarik</a:t>
            </a:r>
            <a:r>
              <a:rPr lang="en-GB" noProof="0" dirty="0"/>
              <a:t> </a:t>
            </a:r>
            <a:r>
              <a:rPr lang="en-GB" noProof="0" dirty="0" err="1"/>
              <a:t>Zinciri</a:t>
            </a:r>
            <a:r>
              <a:rPr lang="en-GB" noProof="0" dirty="0"/>
              <a:t> </a:t>
            </a:r>
            <a:r>
              <a:rPr lang="en-GB" noProof="0" dirty="0" err="1"/>
              <a:t>Yönetimi</a:t>
            </a:r>
            <a:r>
              <a:rPr lang="en-GB" noProof="0" dirty="0"/>
              <a:t>, </a:t>
            </a:r>
            <a:r>
              <a:rPr lang="en-GB" noProof="0" dirty="0" err="1"/>
              <a:t>ürünün</a:t>
            </a:r>
            <a:r>
              <a:rPr lang="en-GB" noProof="0" dirty="0"/>
              <a:t> </a:t>
            </a:r>
            <a:r>
              <a:rPr lang="en-GB" noProof="0" dirty="0" err="1"/>
              <a:t>ömrünün</a:t>
            </a:r>
            <a:r>
              <a:rPr lang="en-GB" noProof="0" dirty="0"/>
              <a:t> </a:t>
            </a:r>
            <a:r>
              <a:rPr lang="en-GB" noProof="0" dirty="0" err="1"/>
              <a:t>sonunda</a:t>
            </a:r>
            <a:r>
              <a:rPr lang="en-GB" noProof="0" dirty="0"/>
              <a:t> </a:t>
            </a:r>
            <a:r>
              <a:rPr lang="en-GB" noProof="0" dirty="0" err="1"/>
              <a:t>akışını</a:t>
            </a:r>
            <a:r>
              <a:rPr lang="en-GB" noProof="0" dirty="0"/>
              <a:t> </a:t>
            </a:r>
            <a:r>
              <a:rPr lang="en-GB" noProof="0" dirty="0" err="1"/>
              <a:t>planlamak</a:t>
            </a:r>
            <a:r>
              <a:rPr lang="en-GB" noProof="0" dirty="0"/>
              <a:t> </a:t>
            </a:r>
            <a:r>
              <a:rPr lang="en-GB" noProof="0" dirty="0" err="1"/>
              <a:t>anlamına</a:t>
            </a:r>
            <a:r>
              <a:rPr lang="en-GB" noProof="0" dirty="0"/>
              <a:t> </a:t>
            </a:r>
            <a:r>
              <a:rPr lang="en-GB" noProof="0" dirty="0" err="1"/>
              <a:t>gelir</a:t>
            </a:r>
            <a:r>
              <a:rPr lang="en-GB" noProof="0" dirty="0"/>
              <a:t>. </a:t>
            </a:r>
            <a:r>
              <a:rPr lang="en-GB" noProof="0" dirty="0" err="1"/>
              <a:t>Aslında</a:t>
            </a:r>
            <a:r>
              <a:rPr lang="en-GB" noProof="0" dirty="0"/>
              <a:t>, </a:t>
            </a:r>
            <a:r>
              <a:rPr lang="en-GB" noProof="0" dirty="0" err="1"/>
              <a:t>ürünlerin</a:t>
            </a:r>
            <a:r>
              <a:rPr lang="en-GB" noProof="0" dirty="0"/>
              <a:t> </a:t>
            </a:r>
            <a:r>
              <a:rPr lang="en-GB" noProof="0" dirty="0" err="1"/>
              <a:t>çoğu</a:t>
            </a:r>
            <a:r>
              <a:rPr lang="en-GB" noProof="0" dirty="0"/>
              <a:t> </a:t>
            </a:r>
            <a:r>
              <a:rPr lang="en-GB" noProof="0" dirty="0" err="1"/>
              <a:t>geri</a:t>
            </a:r>
            <a:r>
              <a:rPr lang="en-GB" noProof="0" dirty="0"/>
              <a:t> </a:t>
            </a:r>
            <a:r>
              <a:rPr lang="en-GB" noProof="0" dirty="0" err="1"/>
              <a:t>dönüştürülmüş</a:t>
            </a:r>
            <a:r>
              <a:rPr lang="en-GB" noProof="0" dirty="0"/>
              <a:t> </a:t>
            </a:r>
            <a:r>
              <a:rPr lang="en-GB" noProof="0" dirty="0" err="1"/>
              <a:t>bir</a:t>
            </a:r>
            <a:r>
              <a:rPr lang="en-GB" noProof="0" dirty="0"/>
              <a:t> </a:t>
            </a:r>
            <a:r>
              <a:rPr lang="en-GB" noProof="0" dirty="0" err="1"/>
              <a:t>malzeme</a:t>
            </a:r>
            <a:r>
              <a:rPr lang="en-GB" noProof="0" dirty="0"/>
              <a:t> </a:t>
            </a:r>
            <a:r>
              <a:rPr lang="en-GB" noProof="0" dirty="0" err="1"/>
              <a:t>olarak</a:t>
            </a:r>
            <a:r>
              <a:rPr lang="en-GB" noProof="0" dirty="0"/>
              <a:t> </a:t>
            </a:r>
            <a:r>
              <a:rPr lang="en-GB" noProof="0" dirty="0" err="1"/>
              <a:t>yeniden</a:t>
            </a:r>
            <a:r>
              <a:rPr lang="en-GB" noProof="0" dirty="0"/>
              <a:t> </a:t>
            </a:r>
            <a:r>
              <a:rPr lang="en-GB" noProof="0" dirty="0" err="1"/>
              <a:t>dahil</a:t>
            </a:r>
            <a:r>
              <a:rPr lang="en-GB" noProof="0" dirty="0"/>
              <a:t> </a:t>
            </a:r>
            <a:r>
              <a:rPr lang="en-GB" noProof="0" dirty="0" err="1"/>
              <a:t>edilmek</a:t>
            </a:r>
            <a:r>
              <a:rPr lang="en-GB" noProof="0" dirty="0"/>
              <a:t> </a:t>
            </a:r>
            <a:r>
              <a:rPr lang="en-GB" noProof="0" dirty="0" err="1"/>
              <a:t>üzere</a:t>
            </a:r>
            <a:r>
              <a:rPr lang="en-GB" noProof="0" dirty="0"/>
              <a:t> </a:t>
            </a:r>
            <a:r>
              <a:rPr lang="en-GB" noProof="0" dirty="0" err="1"/>
              <a:t>işleme</a:t>
            </a:r>
            <a:r>
              <a:rPr lang="en-GB" noProof="0" dirty="0"/>
              <a:t> </a:t>
            </a:r>
            <a:r>
              <a:rPr lang="en-GB" noProof="0" dirty="0" err="1"/>
              <a:t>geri</a:t>
            </a:r>
            <a:r>
              <a:rPr lang="en-GB" noProof="0" dirty="0"/>
              <a:t> </a:t>
            </a:r>
            <a:r>
              <a:rPr lang="en-GB" noProof="0" dirty="0" err="1"/>
              <a:t>dönmek</a:t>
            </a:r>
            <a:r>
              <a:rPr lang="en-GB" noProof="0" dirty="0"/>
              <a:t> </a:t>
            </a:r>
            <a:r>
              <a:rPr lang="en-GB" noProof="0" dirty="0" err="1"/>
              <a:t>için</a:t>
            </a:r>
            <a:r>
              <a:rPr lang="en-GB" noProof="0" dirty="0"/>
              <a:t> </a:t>
            </a:r>
            <a:r>
              <a:rPr lang="en-GB" noProof="0" dirty="0" err="1"/>
              <a:t>tanımlanmış</a:t>
            </a:r>
            <a:r>
              <a:rPr lang="en-GB" noProof="0" dirty="0"/>
              <a:t> </a:t>
            </a:r>
            <a:r>
              <a:rPr lang="en-GB" noProof="0" dirty="0" err="1"/>
              <a:t>bir</a:t>
            </a:r>
            <a:r>
              <a:rPr lang="en-GB" noProof="0" dirty="0"/>
              <a:t> </a:t>
            </a:r>
            <a:r>
              <a:rPr lang="en-GB" noProof="0" dirty="0" err="1"/>
              <a:t>çözüme</a:t>
            </a:r>
            <a:r>
              <a:rPr lang="en-GB" noProof="0" dirty="0"/>
              <a:t> </a:t>
            </a:r>
            <a:r>
              <a:rPr lang="en-GB" noProof="0" dirty="0" err="1"/>
              <a:t>sahip</a:t>
            </a:r>
            <a:r>
              <a:rPr lang="en-GB" noProof="0" dirty="0"/>
              <a:t> </a:t>
            </a:r>
            <a:r>
              <a:rPr lang="en-GB" noProof="0" dirty="0" err="1"/>
              <a:t>değildir</a:t>
            </a:r>
            <a:r>
              <a:rPr lang="en-GB" noProof="0" dirty="0"/>
              <a:t>. </a:t>
            </a:r>
            <a:r>
              <a:rPr lang="en-GB" noProof="0" dirty="0" err="1"/>
              <a:t>Bazı</a:t>
            </a:r>
            <a:r>
              <a:rPr lang="en-GB" noProof="0" dirty="0"/>
              <a:t> </a:t>
            </a:r>
            <a:r>
              <a:rPr lang="en-GB" noProof="0" dirty="0" err="1"/>
              <a:t>ülkelerde</a:t>
            </a:r>
            <a:r>
              <a:rPr lang="en-GB" noProof="0" dirty="0"/>
              <a:t> </a:t>
            </a:r>
            <a:r>
              <a:rPr lang="en-GB" noProof="0" dirty="0" err="1"/>
              <a:t>yerel</a:t>
            </a:r>
            <a:r>
              <a:rPr lang="en-GB" noProof="0" dirty="0"/>
              <a:t> </a:t>
            </a:r>
            <a:r>
              <a:rPr lang="en-GB" noProof="0" dirty="0" err="1"/>
              <a:t>halkın</a:t>
            </a:r>
            <a:r>
              <a:rPr lang="en-GB" noProof="0" dirty="0"/>
              <a:t> </a:t>
            </a:r>
            <a:r>
              <a:rPr lang="en-GB" noProof="0" dirty="0" err="1"/>
              <a:t>giysi</a:t>
            </a:r>
            <a:r>
              <a:rPr lang="en-GB" noProof="0" dirty="0"/>
              <a:t> ve </a:t>
            </a:r>
            <a:r>
              <a:rPr lang="en-GB" noProof="0" dirty="0" err="1"/>
              <a:t>ayakkabıları</a:t>
            </a:r>
            <a:r>
              <a:rPr lang="en-GB" noProof="0" dirty="0"/>
              <a:t> </a:t>
            </a:r>
            <a:r>
              <a:rPr lang="tr-TR" noProof="0" dirty="0"/>
              <a:t>geri dönüşüm kutularına </a:t>
            </a:r>
            <a:r>
              <a:rPr lang="en-GB" noProof="0" dirty="0" err="1"/>
              <a:t>atması</a:t>
            </a:r>
            <a:r>
              <a:rPr lang="en-GB" noProof="0" dirty="0"/>
              <a:t>, </a:t>
            </a:r>
            <a:r>
              <a:rPr lang="en-GB" noProof="0" dirty="0" err="1"/>
              <a:t>bunların</a:t>
            </a:r>
            <a:r>
              <a:rPr lang="en-GB" noProof="0" dirty="0"/>
              <a:t> </a:t>
            </a:r>
            <a:r>
              <a:rPr lang="en-GB" noProof="0" dirty="0" err="1"/>
              <a:t>yeniden</a:t>
            </a:r>
            <a:r>
              <a:rPr lang="en-GB" noProof="0" dirty="0"/>
              <a:t> </a:t>
            </a:r>
            <a:r>
              <a:rPr lang="en-GB" noProof="0" dirty="0" err="1"/>
              <a:t>kullanımını</a:t>
            </a:r>
            <a:r>
              <a:rPr lang="en-GB" noProof="0" dirty="0"/>
              <a:t> </a:t>
            </a:r>
            <a:r>
              <a:rPr lang="en-GB" noProof="0" dirty="0" err="1"/>
              <a:t>teşvik</a:t>
            </a:r>
            <a:r>
              <a:rPr lang="en-GB" noProof="0" dirty="0"/>
              <a:t> </a:t>
            </a:r>
            <a:r>
              <a:rPr lang="en-GB" noProof="0" dirty="0" err="1"/>
              <a:t>eder</a:t>
            </a:r>
            <a:r>
              <a:rPr lang="en-GB" noProof="0" dirty="0"/>
              <a:t> </a:t>
            </a:r>
            <a:r>
              <a:rPr lang="en-GB" noProof="0" dirty="0" err="1"/>
              <a:t>ancak</a:t>
            </a:r>
            <a:r>
              <a:rPr lang="en-GB" noProof="0" dirty="0"/>
              <a:t> </a:t>
            </a:r>
            <a:r>
              <a:rPr lang="en-GB" noProof="0" dirty="0" err="1"/>
              <a:t>israfı</a:t>
            </a:r>
            <a:r>
              <a:rPr lang="en-GB" noProof="0" dirty="0"/>
              <a:t> ve </a:t>
            </a:r>
            <a:r>
              <a:rPr lang="en-GB" noProof="0" dirty="0" err="1"/>
              <a:t>kaynak</a:t>
            </a:r>
            <a:r>
              <a:rPr lang="en-GB" noProof="0" dirty="0"/>
              <a:t> ve </a:t>
            </a:r>
            <a:r>
              <a:rPr lang="en-GB" noProof="0" dirty="0" err="1"/>
              <a:t>üretimde</a:t>
            </a:r>
            <a:r>
              <a:rPr lang="en-GB" noProof="0" dirty="0"/>
              <a:t> </a:t>
            </a:r>
            <a:r>
              <a:rPr lang="en-GB" noProof="0" dirty="0" err="1"/>
              <a:t>bakir</a:t>
            </a:r>
            <a:r>
              <a:rPr lang="en-GB" noProof="0" dirty="0"/>
              <a:t> </a:t>
            </a:r>
            <a:r>
              <a:rPr lang="en-GB" noProof="0" dirty="0" err="1"/>
              <a:t>malzemeleri</a:t>
            </a:r>
            <a:r>
              <a:rPr lang="en-GB" noProof="0" dirty="0"/>
              <a:t> </a:t>
            </a:r>
            <a:r>
              <a:rPr lang="en-GB" noProof="0" dirty="0" err="1"/>
              <a:t>entegre</a:t>
            </a:r>
            <a:r>
              <a:rPr lang="en-GB" noProof="0" dirty="0"/>
              <a:t> </a:t>
            </a:r>
            <a:r>
              <a:rPr lang="en-GB" noProof="0" dirty="0" err="1"/>
              <a:t>etme</a:t>
            </a:r>
            <a:r>
              <a:rPr lang="en-GB" noProof="0" dirty="0"/>
              <a:t> </a:t>
            </a:r>
            <a:r>
              <a:rPr lang="en-GB" noProof="0" dirty="0" err="1"/>
              <a:t>gerekliliğini</a:t>
            </a:r>
            <a:r>
              <a:rPr lang="en-GB" noProof="0" dirty="0"/>
              <a:t> </a:t>
            </a:r>
            <a:r>
              <a:rPr lang="en-GB" noProof="0" dirty="0" err="1"/>
              <a:t>önlemez</a:t>
            </a:r>
            <a:r>
              <a:rPr lang="en-GB" noProof="0" dirty="0"/>
              <a:t>. Bu </a:t>
            </a:r>
            <a:r>
              <a:rPr lang="en-GB" noProof="0" dirty="0" err="1"/>
              <a:t>olasılık</a:t>
            </a:r>
            <a:r>
              <a:rPr lang="en-GB" noProof="0" dirty="0"/>
              <a:t> </a:t>
            </a:r>
            <a:r>
              <a:rPr lang="en-GB" noProof="0" dirty="0" err="1"/>
              <a:t>dairesel</a:t>
            </a:r>
            <a:r>
              <a:rPr lang="en-GB" noProof="0" dirty="0"/>
              <a:t> </a:t>
            </a:r>
            <a:r>
              <a:rPr lang="en-GB" noProof="0" dirty="0" err="1"/>
              <a:t>bir</a:t>
            </a:r>
            <a:r>
              <a:rPr lang="en-GB" noProof="0" dirty="0"/>
              <a:t> </a:t>
            </a:r>
            <a:r>
              <a:rPr lang="en-GB" noProof="0" dirty="0" err="1"/>
              <a:t>tedarik</a:t>
            </a:r>
            <a:r>
              <a:rPr lang="en-GB" noProof="0" dirty="0"/>
              <a:t> </a:t>
            </a:r>
            <a:r>
              <a:rPr lang="en-GB" noProof="0" dirty="0" err="1"/>
              <a:t>zinciri</a:t>
            </a:r>
            <a:r>
              <a:rPr lang="en-GB" noProof="0" dirty="0"/>
              <a:t> </a:t>
            </a:r>
            <a:r>
              <a:rPr lang="en-GB" noProof="0" dirty="0" err="1"/>
              <a:t>yönetimi</a:t>
            </a:r>
            <a:r>
              <a:rPr lang="en-GB" noProof="0" dirty="0"/>
              <a:t> </a:t>
            </a:r>
            <a:r>
              <a:rPr lang="en-GB" noProof="0" dirty="0" err="1"/>
              <a:t>süreci</a:t>
            </a:r>
            <a:r>
              <a:rPr lang="en-GB" noProof="0" dirty="0"/>
              <a:t> </a:t>
            </a:r>
            <a:r>
              <a:rPr lang="en-GB" noProof="0" dirty="0" err="1"/>
              <a:t>olarak</a:t>
            </a:r>
            <a:r>
              <a:rPr lang="en-GB" noProof="0" dirty="0"/>
              <a:t> </a:t>
            </a:r>
            <a:r>
              <a:rPr lang="en-GB" noProof="0" dirty="0" err="1"/>
              <a:t>kabul</a:t>
            </a:r>
            <a:r>
              <a:rPr lang="en-GB" noProof="0" dirty="0"/>
              <a:t> </a:t>
            </a:r>
            <a:r>
              <a:rPr lang="en-GB" noProof="0" dirty="0" err="1"/>
              <a:t>edilemez</a:t>
            </a:r>
            <a:r>
              <a:rPr lang="en-GB"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12</a:t>
            </a:fld>
            <a:endParaRPr lang="en-GB"/>
          </a:p>
        </p:txBody>
      </p:sp>
    </p:spTree>
    <p:extLst>
      <p:ext uri="{BB962C8B-B14F-4D97-AF65-F5344CB8AC3E}">
        <p14:creationId xmlns:p14="http://schemas.microsoft.com/office/powerpoint/2010/main" val="948297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noProof="0" dirty="0" err="1"/>
              <a:t>Döngüsel</a:t>
            </a:r>
            <a:r>
              <a:rPr lang="en-GB" noProof="0" dirty="0"/>
              <a:t> </a:t>
            </a:r>
            <a:r>
              <a:rPr lang="en-GB" noProof="0" dirty="0" err="1"/>
              <a:t>Tedarik</a:t>
            </a:r>
            <a:r>
              <a:rPr lang="en-GB" noProof="0" dirty="0"/>
              <a:t> </a:t>
            </a:r>
            <a:r>
              <a:rPr lang="en-GB" noProof="0" dirty="0" err="1"/>
              <a:t>Zinciri</a:t>
            </a:r>
            <a:r>
              <a:rPr lang="en-GB" noProof="0" dirty="0"/>
              <a:t> </a:t>
            </a:r>
            <a:r>
              <a:rPr lang="en-GB" noProof="0" dirty="0" err="1"/>
              <a:t>Yönetimi'ne</a:t>
            </a:r>
            <a:r>
              <a:rPr lang="en-GB" noProof="0" dirty="0"/>
              <a:t> </a:t>
            </a:r>
            <a:r>
              <a:rPr lang="en-GB" noProof="0" dirty="0" err="1"/>
              <a:t>baktığımızda</a:t>
            </a:r>
            <a:r>
              <a:rPr lang="en-GB" noProof="0" dirty="0"/>
              <a:t>, </a:t>
            </a:r>
            <a:r>
              <a:rPr lang="en-GB" noProof="0" dirty="0" err="1"/>
              <a:t>Tedarik</a:t>
            </a:r>
            <a:r>
              <a:rPr lang="en-GB" noProof="0" dirty="0"/>
              <a:t> </a:t>
            </a:r>
            <a:r>
              <a:rPr lang="en-GB" noProof="0" dirty="0" err="1"/>
              <a:t>Zinciri</a:t>
            </a:r>
            <a:r>
              <a:rPr lang="en-GB" noProof="0" dirty="0"/>
              <a:t> </a:t>
            </a:r>
            <a:r>
              <a:rPr lang="en-GB" noProof="0" dirty="0" err="1"/>
              <a:t>Yönetimi</a:t>
            </a:r>
            <a:r>
              <a:rPr lang="en-GB" noProof="0" dirty="0"/>
              <a:t> </a:t>
            </a:r>
            <a:r>
              <a:rPr lang="en-GB" noProof="0" dirty="0" err="1"/>
              <a:t>stratejimizde</a:t>
            </a:r>
            <a:r>
              <a:rPr lang="en-GB" noProof="0" dirty="0"/>
              <a:t> </a:t>
            </a:r>
            <a:r>
              <a:rPr lang="en-GB" noProof="0" dirty="0" err="1"/>
              <a:t>tanımlanan</a:t>
            </a:r>
            <a:r>
              <a:rPr lang="en-GB" noProof="0" dirty="0"/>
              <a:t> </a:t>
            </a:r>
            <a:r>
              <a:rPr lang="en-GB" noProof="0" dirty="0" err="1"/>
              <a:t>adımların</a:t>
            </a:r>
            <a:r>
              <a:rPr lang="en-GB" noProof="0" dirty="0"/>
              <a:t> </a:t>
            </a:r>
            <a:r>
              <a:rPr lang="en-GB" noProof="0" dirty="0" err="1"/>
              <a:t>Planlama</a:t>
            </a:r>
            <a:r>
              <a:rPr lang="en-GB" noProof="0" dirty="0"/>
              <a:t>, Kaynak </a:t>
            </a:r>
            <a:r>
              <a:rPr lang="en-GB" noProof="0" dirty="0" err="1"/>
              <a:t>Bulma</a:t>
            </a:r>
            <a:r>
              <a:rPr lang="en-GB" noProof="0" dirty="0"/>
              <a:t>, </a:t>
            </a:r>
            <a:r>
              <a:rPr lang="en-GB" noProof="0" dirty="0" err="1"/>
              <a:t>Üretim</a:t>
            </a:r>
            <a:r>
              <a:rPr lang="en-GB" noProof="0" dirty="0"/>
              <a:t>, </a:t>
            </a:r>
            <a:r>
              <a:rPr lang="en-GB" noProof="0" dirty="0" err="1"/>
              <a:t>Teslimat</a:t>
            </a:r>
            <a:r>
              <a:rPr lang="en-GB" noProof="0" dirty="0"/>
              <a:t> ve </a:t>
            </a:r>
            <a:r>
              <a:rPr lang="en-GB" noProof="0" dirty="0" err="1"/>
              <a:t>İade</a:t>
            </a:r>
            <a:r>
              <a:rPr lang="en-GB" noProof="0" dirty="0"/>
              <a:t> </a:t>
            </a:r>
            <a:r>
              <a:rPr lang="en-GB" noProof="0" dirty="0" err="1"/>
              <a:t>ile</a:t>
            </a:r>
            <a:r>
              <a:rPr lang="en-GB" noProof="0" dirty="0"/>
              <a:t> </a:t>
            </a:r>
            <a:r>
              <a:rPr lang="en-GB" noProof="0" dirty="0" err="1"/>
              <a:t>ilgili</a:t>
            </a:r>
            <a:r>
              <a:rPr lang="en-GB" noProof="0" dirty="0"/>
              <a:t> ek </a:t>
            </a:r>
            <a:r>
              <a:rPr lang="en-GB" noProof="0" dirty="0" err="1"/>
              <a:t>gerekliliklerle</a:t>
            </a:r>
            <a:r>
              <a:rPr lang="en-GB" noProof="0" dirty="0"/>
              <a:t> </a:t>
            </a:r>
            <a:r>
              <a:rPr lang="en-GB" noProof="0" dirty="0" err="1"/>
              <a:t>tamamlanması</a:t>
            </a:r>
            <a:r>
              <a:rPr lang="en-GB" noProof="0" dirty="0"/>
              <a:t> </a:t>
            </a:r>
            <a:r>
              <a:rPr lang="en-GB" noProof="0" dirty="0" err="1"/>
              <a:t>gerektiğini</a:t>
            </a:r>
            <a:r>
              <a:rPr lang="en-GB" noProof="0" dirty="0"/>
              <a:t> ve </a:t>
            </a:r>
            <a:r>
              <a:rPr lang="en-GB" noProof="0" dirty="0" err="1"/>
              <a:t>Şeffaflık</a:t>
            </a:r>
            <a:r>
              <a:rPr lang="en-GB" noProof="0" dirty="0"/>
              <a:t>, </a:t>
            </a:r>
            <a:r>
              <a:rPr lang="en-GB" noProof="0" dirty="0" err="1"/>
              <a:t>İzlenebilirlik</a:t>
            </a:r>
            <a:r>
              <a:rPr lang="en-GB" noProof="0" dirty="0"/>
              <a:t>, </a:t>
            </a:r>
            <a:r>
              <a:rPr lang="en-GB" noProof="0" dirty="0" err="1"/>
              <a:t>Uyumluluk</a:t>
            </a:r>
            <a:r>
              <a:rPr lang="en-GB" noProof="0" dirty="0"/>
              <a:t> ve ESG </a:t>
            </a:r>
            <a:r>
              <a:rPr lang="en-GB" noProof="0" dirty="0" err="1"/>
              <a:t>parametreleri</a:t>
            </a:r>
            <a:r>
              <a:rPr lang="en-GB" noProof="0" dirty="0"/>
              <a:t> </a:t>
            </a:r>
            <a:r>
              <a:rPr lang="en-GB" noProof="0" dirty="0" err="1"/>
              <a:t>gibi</a:t>
            </a:r>
            <a:r>
              <a:rPr lang="en-GB" noProof="0" dirty="0"/>
              <a:t> </a:t>
            </a:r>
            <a:r>
              <a:rPr lang="en-GB" noProof="0" dirty="0" err="1"/>
              <a:t>anahtar</a:t>
            </a:r>
            <a:r>
              <a:rPr lang="en-GB" noProof="0" dirty="0"/>
              <a:t> </a:t>
            </a:r>
            <a:r>
              <a:rPr lang="en-GB" noProof="0" dirty="0" err="1"/>
              <a:t>kelimelerin</a:t>
            </a:r>
            <a:r>
              <a:rPr lang="en-GB" noProof="0" dirty="0"/>
              <a:t> </a:t>
            </a:r>
            <a:r>
              <a:rPr lang="en-GB" noProof="0" dirty="0" err="1"/>
              <a:t>dahil</a:t>
            </a:r>
            <a:r>
              <a:rPr lang="en-GB" noProof="0" dirty="0"/>
              <a:t> </a:t>
            </a:r>
            <a:r>
              <a:rPr lang="en-GB" noProof="0" dirty="0" err="1"/>
              <a:t>edilmesi</a:t>
            </a:r>
            <a:r>
              <a:rPr lang="en-GB" noProof="0" dirty="0"/>
              <a:t> </a:t>
            </a:r>
            <a:r>
              <a:rPr lang="en-GB" noProof="0" dirty="0" err="1"/>
              <a:t>gerektiğini</a:t>
            </a:r>
            <a:r>
              <a:rPr lang="en-GB" noProof="0" dirty="0"/>
              <a:t> </a:t>
            </a:r>
            <a:r>
              <a:rPr lang="en-GB" noProof="0" dirty="0" err="1"/>
              <a:t>anlıyoruz</a:t>
            </a:r>
            <a:r>
              <a:rPr lang="en-GB" noProof="0"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13</a:t>
            </a:fld>
            <a:endParaRPr lang="en-GB"/>
          </a:p>
        </p:txBody>
      </p:sp>
    </p:spTree>
    <p:extLst>
      <p:ext uri="{BB962C8B-B14F-4D97-AF65-F5344CB8AC3E}">
        <p14:creationId xmlns:p14="http://schemas.microsoft.com/office/powerpoint/2010/main" val="4073135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err="1"/>
              <a:t>Döngünün</a:t>
            </a:r>
            <a:r>
              <a:rPr lang="en-GB" dirty="0"/>
              <a:t> </a:t>
            </a:r>
            <a:r>
              <a:rPr lang="en-GB" dirty="0" err="1"/>
              <a:t>kapatılması</a:t>
            </a:r>
            <a:r>
              <a:rPr lang="en-GB" dirty="0"/>
              <a:t>, </a:t>
            </a:r>
            <a:r>
              <a:rPr lang="en-GB" dirty="0" err="1"/>
              <a:t>Döngüsel</a:t>
            </a:r>
            <a:r>
              <a:rPr lang="en-GB" dirty="0"/>
              <a:t> </a:t>
            </a:r>
            <a:r>
              <a:rPr lang="en-GB" dirty="0" err="1"/>
              <a:t>Tedarik</a:t>
            </a:r>
            <a:r>
              <a:rPr lang="en-GB" dirty="0"/>
              <a:t> </a:t>
            </a:r>
            <a:r>
              <a:rPr lang="en-GB" dirty="0" err="1"/>
              <a:t>Zinciri</a:t>
            </a:r>
            <a:r>
              <a:rPr lang="en-GB" dirty="0"/>
              <a:t> </a:t>
            </a:r>
            <a:r>
              <a:rPr lang="en-GB" dirty="0" err="1"/>
              <a:t>Yönetimi</a:t>
            </a:r>
            <a:r>
              <a:rPr lang="en-GB" dirty="0"/>
              <a:t> </a:t>
            </a:r>
            <a:r>
              <a:rPr lang="en-GB" dirty="0" err="1"/>
              <a:t>sürecinin</a:t>
            </a:r>
            <a:r>
              <a:rPr lang="en-GB" dirty="0"/>
              <a:t> </a:t>
            </a:r>
            <a:r>
              <a:rPr lang="en-GB" dirty="0" err="1"/>
              <a:t>bir</a:t>
            </a:r>
            <a:r>
              <a:rPr lang="en-GB" dirty="0"/>
              <a:t> </a:t>
            </a:r>
            <a:r>
              <a:rPr lang="en-GB" dirty="0" err="1"/>
              <a:t>parçası</a:t>
            </a:r>
            <a:r>
              <a:rPr lang="en-GB" dirty="0"/>
              <a:t> </a:t>
            </a:r>
            <a:r>
              <a:rPr lang="en-GB" dirty="0" err="1"/>
              <a:t>olmalıdır</a:t>
            </a:r>
            <a:r>
              <a:rPr lang="en-GB" dirty="0"/>
              <a:t>. </a:t>
            </a:r>
            <a:r>
              <a:rPr lang="en-GB" dirty="0" err="1"/>
              <a:t>Süreç</a:t>
            </a:r>
            <a:r>
              <a:rPr lang="en-GB" dirty="0"/>
              <a:t> </a:t>
            </a:r>
            <a:r>
              <a:rPr lang="en-GB" dirty="0" err="1"/>
              <a:t>planlanırken</a:t>
            </a:r>
            <a:r>
              <a:rPr lang="en-GB" dirty="0"/>
              <a:t>, </a:t>
            </a:r>
            <a:r>
              <a:rPr lang="en-GB" dirty="0" err="1"/>
              <a:t>ürünün</a:t>
            </a:r>
            <a:r>
              <a:rPr lang="en-GB" dirty="0"/>
              <a:t> </a:t>
            </a:r>
            <a:r>
              <a:rPr lang="en-GB" dirty="0" err="1"/>
              <a:t>mağazalarda</a:t>
            </a:r>
            <a:r>
              <a:rPr lang="en-GB" dirty="0"/>
              <a:t> </a:t>
            </a:r>
            <a:r>
              <a:rPr lang="en-GB" dirty="0" err="1"/>
              <a:t>veya</a:t>
            </a:r>
            <a:r>
              <a:rPr lang="en-GB" dirty="0"/>
              <a:t> </a:t>
            </a:r>
            <a:r>
              <a:rPr lang="en-GB" dirty="0" err="1"/>
              <a:t>çevrimiçi</a:t>
            </a:r>
            <a:r>
              <a:rPr lang="en-GB" dirty="0"/>
              <a:t> </a:t>
            </a:r>
            <a:r>
              <a:rPr lang="en-GB" dirty="0" err="1"/>
              <a:t>süreçlerle</a:t>
            </a:r>
            <a:r>
              <a:rPr lang="en-GB" dirty="0"/>
              <a:t> </a:t>
            </a:r>
            <a:r>
              <a:rPr lang="en-GB" dirty="0" err="1"/>
              <a:t>toplanması</a:t>
            </a:r>
            <a:r>
              <a:rPr lang="en-GB" dirty="0"/>
              <a:t>, </a:t>
            </a:r>
            <a:r>
              <a:rPr lang="en-GB" dirty="0" err="1"/>
              <a:t>kullanımı</a:t>
            </a:r>
            <a:r>
              <a:rPr lang="en-GB" dirty="0"/>
              <a:t> </a:t>
            </a:r>
            <a:r>
              <a:rPr lang="en-GB" dirty="0" err="1"/>
              <a:t>kolay</a:t>
            </a:r>
            <a:r>
              <a:rPr lang="en-GB" dirty="0"/>
              <a:t> ve </a:t>
            </a:r>
            <a:r>
              <a:rPr lang="en-GB" dirty="0" err="1"/>
              <a:t>mümkün</a:t>
            </a:r>
            <a:r>
              <a:rPr lang="en-GB" dirty="0"/>
              <a:t> </a:t>
            </a:r>
            <a:r>
              <a:rPr lang="en-GB" dirty="0" err="1"/>
              <a:t>olduğunda</a:t>
            </a:r>
            <a:r>
              <a:rPr lang="en-GB" dirty="0"/>
              <a:t> </a:t>
            </a:r>
            <a:r>
              <a:rPr lang="en-GB" dirty="0" err="1"/>
              <a:t>tüketici</a:t>
            </a:r>
            <a:r>
              <a:rPr lang="en-GB" dirty="0"/>
              <a:t>, </a:t>
            </a:r>
            <a:r>
              <a:rPr lang="en-GB" dirty="0" err="1"/>
              <a:t>marka</a:t>
            </a:r>
            <a:r>
              <a:rPr lang="en-GB" dirty="0"/>
              <a:t> ve </a:t>
            </a:r>
            <a:r>
              <a:rPr lang="en-GB" dirty="0" err="1"/>
              <a:t>üretici</a:t>
            </a:r>
            <a:r>
              <a:rPr lang="en-GB" dirty="0"/>
              <a:t> </a:t>
            </a:r>
            <a:r>
              <a:rPr lang="en-GB" dirty="0" err="1"/>
              <a:t>için</a:t>
            </a:r>
            <a:r>
              <a:rPr lang="en-GB" dirty="0"/>
              <a:t> </a:t>
            </a:r>
            <a:r>
              <a:rPr lang="en-GB" dirty="0" err="1"/>
              <a:t>faydalar</a:t>
            </a:r>
            <a:r>
              <a:rPr lang="en-GB" dirty="0"/>
              <a:t> </a:t>
            </a:r>
            <a:r>
              <a:rPr lang="en-GB" dirty="0" err="1"/>
              <a:t>sağladığından</a:t>
            </a:r>
            <a:r>
              <a:rPr lang="en-GB" dirty="0"/>
              <a:t> </a:t>
            </a:r>
            <a:r>
              <a:rPr lang="en-GB" dirty="0" err="1"/>
              <a:t>emin</a:t>
            </a:r>
            <a:r>
              <a:rPr lang="en-GB" dirty="0"/>
              <a:t> </a:t>
            </a:r>
            <a:r>
              <a:rPr lang="en-GB" dirty="0" err="1"/>
              <a:t>olunmalıdır</a:t>
            </a:r>
            <a:r>
              <a:rPr lang="en-GB" dirty="0"/>
              <a:t>. Geri </a:t>
            </a:r>
            <a:r>
              <a:rPr lang="en-GB" dirty="0" err="1"/>
              <a:t>dönüştürülmüş</a:t>
            </a:r>
            <a:r>
              <a:rPr lang="en-GB" dirty="0"/>
              <a:t> </a:t>
            </a:r>
            <a:r>
              <a:rPr lang="en-GB" dirty="0" err="1"/>
              <a:t>malzemelerin</a:t>
            </a:r>
            <a:r>
              <a:rPr lang="en-GB" dirty="0"/>
              <a:t> </a:t>
            </a:r>
            <a:r>
              <a:rPr lang="en-GB" dirty="0" err="1"/>
              <a:t>entegrasyonu</a:t>
            </a:r>
            <a:r>
              <a:rPr lang="en-GB" dirty="0"/>
              <a:t>, </a:t>
            </a:r>
            <a:r>
              <a:rPr lang="en-GB" dirty="0" err="1"/>
              <a:t>ayakkabıların</a:t>
            </a:r>
            <a:r>
              <a:rPr lang="en-GB" dirty="0"/>
              <a:t> </a:t>
            </a:r>
            <a:r>
              <a:rPr lang="en-GB" dirty="0" err="1"/>
              <a:t>kullanım</a:t>
            </a:r>
            <a:r>
              <a:rPr lang="en-GB" dirty="0"/>
              <a:t> </a:t>
            </a:r>
            <a:r>
              <a:rPr lang="en-GB" dirty="0" err="1"/>
              <a:t>ömrünün</a:t>
            </a:r>
            <a:r>
              <a:rPr lang="en-GB" dirty="0"/>
              <a:t> </a:t>
            </a:r>
            <a:r>
              <a:rPr lang="en-GB" dirty="0" err="1"/>
              <a:t>sona</a:t>
            </a:r>
            <a:r>
              <a:rPr lang="en-GB" dirty="0"/>
              <a:t> </a:t>
            </a:r>
            <a:r>
              <a:rPr lang="en-GB" dirty="0" err="1"/>
              <a:t>ermesi</a:t>
            </a:r>
            <a:r>
              <a:rPr lang="en-GB" dirty="0"/>
              <a:t> </a:t>
            </a:r>
            <a:r>
              <a:rPr lang="en-GB" dirty="0" err="1"/>
              <a:t>anlamına</a:t>
            </a:r>
            <a:r>
              <a:rPr lang="en-GB" dirty="0"/>
              <a:t> </a:t>
            </a:r>
            <a:r>
              <a:rPr lang="en-GB" dirty="0" err="1"/>
              <a:t>gelen</a:t>
            </a:r>
            <a:r>
              <a:rPr lang="en-GB" dirty="0"/>
              <a:t> </a:t>
            </a:r>
            <a:r>
              <a:rPr lang="en-GB" dirty="0" err="1"/>
              <a:t>atıkları</a:t>
            </a:r>
            <a:r>
              <a:rPr lang="en-GB" dirty="0"/>
              <a:t> </a:t>
            </a:r>
            <a:r>
              <a:rPr lang="en-GB" dirty="0" err="1"/>
              <a:t>azaltır</a:t>
            </a:r>
            <a:r>
              <a:rPr lang="en-GB" dirty="0"/>
              <a:t> ve yeni </a:t>
            </a:r>
            <a:r>
              <a:rPr lang="en-GB" dirty="0" err="1"/>
              <a:t>malzemeler</a:t>
            </a:r>
            <a:r>
              <a:rPr lang="en-GB" dirty="0"/>
              <a:t> </a:t>
            </a:r>
            <a:r>
              <a:rPr lang="en-GB" dirty="0" err="1"/>
              <a:t>tedarik</a:t>
            </a:r>
            <a:r>
              <a:rPr lang="en-GB" dirty="0"/>
              <a:t> </a:t>
            </a:r>
            <a:r>
              <a:rPr lang="en-GB" dirty="0" err="1"/>
              <a:t>etme</a:t>
            </a:r>
            <a:r>
              <a:rPr lang="en-GB" dirty="0"/>
              <a:t> </a:t>
            </a:r>
            <a:r>
              <a:rPr lang="en-GB" dirty="0" err="1"/>
              <a:t>ihtiyacını</a:t>
            </a:r>
            <a:r>
              <a:rPr lang="en-GB" dirty="0"/>
              <a:t> </a:t>
            </a:r>
            <a:r>
              <a:rPr lang="en-GB" dirty="0" err="1"/>
              <a:t>azaltır</a:t>
            </a:r>
            <a:r>
              <a:rPr lang="en-GB" dirty="0"/>
              <a:t>. </a:t>
            </a:r>
            <a:r>
              <a:rPr lang="en-GB" dirty="0" err="1"/>
              <a:t>Planlama</a:t>
            </a:r>
            <a:r>
              <a:rPr lang="en-GB" dirty="0"/>
              <a:t>, </a:t>
            </a:r>
            <a:r>
              <a:rPr lang="en-GB" dirty="0" err="1"/>
              <a:t>tüketicilerin</a:t>
            </a:r>
            <a:r>
              <a:rPr lang="en-GB" dirty="0"/>
              <a:t>, </a:t>
            </a:r>
            <a:r>
              <a:rPr lang="en-GB" dirty="0" err="1"/>
              <a:t>mağazaların</a:t>
            </a:r>
            <a:r>
              <a:rPr lang="en-GB" dirty="0"/>
              <a:t>, </a:t>
            </a:r>
            <a:r>
              <a:rPr lang="en-GB" dirty="0" err="1"/>
              <a:t>ayakkabıların</a:t>
            </a:r>
            <a:r>
              <a:rPr lang="en-GB" dirty="0"/>
              <a:t> </a:t>
            </a:r>
            <a:r>
              <a:rPr lang="en-GB" dirty="0" err="1"/>
              <a:t>toplanması</a:t>
            </a:r>
            <a:r>
              <a:rPr lang="en-GB" dirty="0"/>
              <a:t> ve </a:t>
            </a:r>
            <a:r>
              <a:rPr lang="en-GB" dirty="0" err="1"/>
              <a:t>geri</a:t>
            </a:r>
            <a:r>
              <a:rPr lang="en-GB" dirty="0"/>
              <a:t> </a:t>
            </a:r>
            <a:r>
              <a:rPr lang="en-GB" dirty="0" err="1"/>
              <a:t>dönüşüm</a:t>
            </a:r>
            <a:r>
              <a:rPr lang="en-GB" dirty="0"/>
              <a:t> </a:t>
            </a:r>
            <a:r>
              <a:rPr lang="en-GB" dirty="0" err="1"/>
              <a:t>altyapılarına</a:t>
            </a:r>
            <a:r>
              <a:rPr lang="en-GB" dirty="0"/>
              <a:t> </a:t>
            </a:r>
            <a:r>
              <a:rPr lang="en-GB" dirty="0" err="1"/>
              <a:t>taşınması</a:t>
            </a:r>
            <a:r>
              <a:rPr lang="en-GB" dirty="0"/>
              <a:t> </a:t>
            </a:r>
            <a:r>
              <a:rPr lang="en-GB" dirty="0" err="1"/>
              <a:t>için</a:t>
            </a:r>
            <a:r>
              <a:rPr lang="en-GB" dirty="0"/>
              <a:t> </a:t>
            </a:r>
            <a:r>
              <a:rPr lang="en-GB" dirty="0" err="1"/>
              <a:t>bir</a:t>
            </a:r>
            <a:r>
              <a:rPr lang="en-GB" dirty="0"/>
              <a:t> </a:t>
            </a:r>
            <a:r>
              <a:rPr lang="en-GB" dirty="0" err="1"/>
              <a:t>devrenin</a:t>
            </a:r>
            <a:r>
              <a:rPr lang="en-GB" dirty="0"/>
              <a:t> </a:t>
            </a:r>
            <a:r>
              <a:rPr lang="en-GB" dirty="0" err="1"/>
              <a:t>varlığını</a:t>
            </a:r>
            <a:r>
              <a:rPr lang="en-GB" dirty="0"/>
              <a:t> ve </a:t>
            </a:r>
            <a:r>
              <a:rPr lang="en-GB" dirty="0" err="1"/>
              <a:t>daha</a:t>
            </a:r>
            <a:r>
              <a:rPr lang="en-GB" dirty="0"/>
              <a:t> </a:t>
            </a:r>
            <a:r>
              <a:rPr lang="en-GB" dirty="0" err="1"/>
              <a:t>sonra</a:t>
            </a:r>
            <a:r>
              <a:rPr lang="en-GB" dirty="0"/>
              <a:t> </a:t>
            </a:r>
            <a:r>
              <a:rPr lang="en-GB" dirty="0" err="1"/>
              <a:t>imalat</a:t>
            </a:r>
            <a:r>
              <a:rPr lang="en-GB" dirty="0"/>
              <a:t> </a:t>
            </a:r>
            <a:r>
              <a:rPr lang="en-GB" dirty="0" err="1"/>
              <a:t>şirketine</a:t>
            </a:r>
            <a:r>
              <a:rPr lang="en-GB" dirty="0"/>
              <a:t> </a:t>
            </a:r>
            <a:r>
              <a:rPr lang="en-GB" dirty="0" err="1"/>
              <a:t>katılımını</a:t>
            </a:r>
            <a:r>
              <a:rPr lang="en-GB" dirty="0"/>
              <a:t> </a:t>
            </a:r>
            <a:r>
              <a:rPr lang="en-GB" dirty="0" err="1"/>
              <a:t>dikkate</a:t>
            </a:r>
            <a:r>
              <a:rPr lang="en-GB" dirty="0"/>
              <a:t> </a:t>
            </a:r>
            <a:r>
              <a:rPr lang="en-GB" dirty="0" err="1"/>
              <a:t>almalıdır</a:t>
            </a:r>
            <a:r>
              <a:rPr lang="en-GB" dirty="0"/>
              <a:t>.</a:t>
            </a:r>
            <a:endParaRPr lang="en-US" dirty="0"/>
          </a:p>
        </p:txBody>
      </p:sp>
      <p:sp>
        <p:nvSpPr>
          <p:cNvPr id="4" name="Slide Number Placeholder 3"/>
          <p:cNvSpPr>
            <a:spLocks noGrp="1"/>
          </p:cNvSpPr>
          <p:nvPr>
            <p:ph type="sldNum" sz="quarter" idx="10"/>
          </p:nvPr>
        </p:nvSpPr>
        <p:spPr/>
        <p:txBody>
          <a:bodyPr/>
          <a:lstStyle/>
          <a:p>
            <a:fld id="{2939D874-D2D9-4365-960D-3C315028749F}" type="slidenum">
              <a:rPr lang="en-GB" smtClean="0"/>
              <a:t>14</a:t>
            </a:fld>
            <a:endParaRPr lang="en-GB"/>
          </a:p>
        </p:txBody>
      </p:sp>
    </p:spTree>
    <p:extLst>
      <p:ext uri="{BB962C8B-B14F-4D97-AF65-F5344CB8AC3E}">
        <p14:creationId xmlns:p14="http://schemas.microsoft.com/office/powerpoint/2010/main" val="15796050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111111"/>
                </a:solidFill>
                <a:effectLst/>
                <a:latin typeface="Helvetica Now Text"/>
              </a:rPr>
              <a:t>Atmak</a:t>
            </a:r>
            <a:r>
              <a:rPr lang="en-US" b="0" i="0" dirty="0">
                <a:solidFill>
                  <a:srgbClr val="111111"/>
                </a:solidFill>
                <a:effectLst/>
                <a:latin typeface="Helvetica Now Text"/>
              </a:rPr>
              <a:t> </a:t>
            </a:r>
            <a:r>
              <a:rPr lang="en-US" b="0" i="0" dirty="0" err="1">
                <a:solidFill>
                  <a:srgbClr val="111111"/>
                </a:solidFill>
                <a:effectLst/>
                <a:latin typeface="Helvetica Now Text"/>
              </a:rPr>
              <a:t>yerine</a:t>
            </a:r>
            <a:r>
              <a:rPr lang="en-US" b="0" i="0" dirty="0">
                <a:solidFill>
                  <a:srgbClr val="111111"/>
                </a:solidFill>
                <a:effectLst/>
                <a:latin typeface="Helvetica Now Text"/>
              </a:rPr>
              <a:t> bize </a:t>
            </a:r>
            <a:r>
              <a:rPr lang="en-US" b="0" i="0" dirty="0" err="1">
                <a:solidFill>
                  <a:srgbClr val="111111"/>
                </a:solidFill>
                <a:effectLst/>
                <a:latin typeface="Helvetica Now Text"/>
              </a:rPr>
              <a:t>bırakın</a:t>
            </a:r>
            <a:r>
              <a:rPr lang="en-US" b="0" i="0" dirty="0">
                <a:solidFill>
                  <a:srgbClr val="111111"/>
                </a:solidFill>
                <a:effectLst/>
                <a:latin typeface="Helvetica Now Text"/>
              </a:rPr>
              <a:t>. </a:t>
            </a:r>
            <a:r>
              <a:rPr lang="en-US" b="0" i="0" dirty="0" err="1">
                <a:solidFill>
                  <a:srgbClr val="111111"/>
                </a:solidFill>
                <a:effectLst/>
                <a:latin typeface="Helvetica Now Text"/>
              </a:rPr>
              <a:t>Kullanılmış</a:t>
            </a:r>
            <a:r>
              <a:rPr lang="en-US" b="0" i="0" dirty="0">
                <a:solidFill>
                  <a:srgbClr val="111111"/>
                </a:solidFill>
                <a:effectLst/>
                <a:latin typeface="Helvetica Now Text"/>
              </a:rPr>
              <a:t> </a:t>
            </a:r>
            <a:r>
              <a:rPr lang="en-US" b="0" i="0" dirty="0" err="1">
                <a:solidFill>
                  <a:srgbClr val="111111"/>
                </a:solidFill>
                <a:effectLst/>
                <a:latin typeface="Helvetica Now Text"/>
              </a:rPr>
              <a:t>spor</a:t>
            </a:r>
            <a:r>
              <a:rPr lang="en-US" b="0" i="0" dirty="0">
                <a:solidFill>
                  <a:srgbClr val="111111"/>
                </a:solidFill>
                <a:effectLst/>
                <a:latin typeface="Helvetica Now Text"/>
              </a:rPr>
              <a:t> </a:t>
            </a:r>
            <a:r>
              <a:rPr lang="en-US" b="0" i="0" dirty="0" err="1">
                <a:solidFill>
                  <a:srgbClr val="111111"/>
                </a:solidFill>
                <a:effectLst/>
                <a:latin typeface="Helvetica Now Text"/>
              </a:rPr>
              <a:t>malzemelerinizi</a:t>
            </a:r>
            <a:r>
              <a:rPr lang="en-US" b="0" i="0" dirty="0">
                <a:solidFill>
                  <a:srgbClr val="111111"/>
                </a:solidFill>
                <a:effectLst/>
                <a:latin typeface="Helvetica Now Text"/>
              </a:rPr>
              <a:t> </a:t>
            </a:r>
            <a:r>
              <a:rPr lang="en-US" b="0" i="0" dirty="0" err="1">
                <a:solidFill>
                  <a:srgbClr val="111111"/>
                </a:solidFill>
                <a:effectLst/>
                <a:latin typeface="Helvetica Now Text"/>
              </a:rPr>
              <a:t>temizleyeceğiz</a:t>
            </a:r>
            <a:r>
              <a:rPr lang="en-US" b="0" i="0" dirty="0">
                <a:solidFill>
                  <a:srgbClr val="111111"/>
                </a:solidFill>
                <a:effectLst/>
                <a:latin typeface="Helvetica Now Text"/>
              </a:rPr>
              <a:t> ve </a:t>
            </a:r>
            <a:r>
              <a:rPr lang="en-US" b="0" i="0" dirty="0" err="1">
                <a:solidFill>
                  <a:srgbClr val="111111"/>
                </a:solidFill>
                <a:effectLst/>
                <a:latin typeface="Helvetica Now Text"/>
              </a:rPr>
              <a:t>bağışlayacağız</a:t>
            </a:r>
            <a:r>
              <a:rPr lang="en-US" b="0" i="0" dirty="0">
                <a:solidFill>
                  <a:srgbClr val="111111"/>
                </a:solidFill>
                <a:effectLst/>
                <a:latin typeface="Helvetica Now Text"/>
              </a:rPr>
              <a:t> </a:t>
            </a:r>
            <a:r>
              <a:rPr lang="en-US" b="0" i="0" dirty="0" err="1">
                <a:solidFill>
                  <a:srgbClr val="111111"/>
                </a:solidFill>
                <a:effectLst/>
                <a:latin typeface="Helvetica Now Text"/>
              </a:rPr>
              <a:t>veya</a:t>
            </a:r>
            <a:r>
              <a:rPr lang="en-US" b="0" i="0" dirty="0">
                <a:solidFill>
                  <a:srgbClr val="111111"/>
                </a:solidFill>
                <a:effectLst/>
                <a:latin typeface="Helvetica Now Text"/>
              </a:rPr>
              <a:t> </a:t>
            </a:r>
            <a:r>
              <a:rPr lang="en-US" b="0" i="0" dirty="0" err="1">
                <a:solidFill>
                  <a:srgbClr val="111111"/>
                </a:solidFill>
                <a:effectLst/>
                <a:latin typeface="Helvetica Now Text"/>
              </a:rPr>
              <a:t>geri</a:t>
            </a:r>
            <a:r>
              <a:rPr lang="en-US" b="0" i="0" dirty="0">
                <a:solidFill>
                  <a:srgbClr val="111111"/>
                </a:solidFill>
                <a:effectLst/>
                <a:latin typeface="Helvetica Now Text"/>
              </a:rPr>
              <a:t> </a:t>
            </a:r>
            <a:r>
              <a:rPr lang="en-US" b="0" i="0" dirty="0" err="1">
                <a:solidFill>
                  <a:srgbClr val="111111"/>
                </a:solidFill>
                <a:effectLst/>
                <a:latin typeface="Helvetica Now Text"/>
              </a:rPr>
              <a:t>dönüştüreceğiz</a:t>
            </a:r>
            <a:r>
              <a:rPr lang="en-US" b="0" i="0" dirty="0">
                <a:solidFill>
                  <a:srgbClr val="111111"/>
                </a:solidFill>
                <a:effectLst/>
                <a:latin typeface="Helvetica Now Text"/>
              </a:rPr>
              <a:t>, </a:t>
            </a:r>
            <a:r>
              <a:rPr lang="en-US" b="0" i="0" dirty="0" err="1">
                <a:solidFill>
                  <a:srgbClr val="111111"/>
                </a:solidFill>
                <a:effectLst/>
                <a:latin typeface="Helvetica Now Text"/>
              </a:rPr>
              <a:t>böylece</a:t>
            </a:r>
            <a:r>
              <a:rPr lang="en-US" b="0" i="0" dirty="0">
                <a:solidFill>
                  <a:srgbClr val="111111"/>
                </a:solidFill>
                <a:effectLst/>
                <a:latin typeface="Helvetica Now Text"/>
              </a:rPr>
              <a:t> </a:t>
            </a:r>
            <a:r>
              <a:rPr lang="en-US" b="0" i="0" dirty="0" err="1">
                <a:solidFill>
                  <a:srgbClr val="111111"/>
                </a:solidFill>
                <a:effectLst/>
                <a:latin typeface="Helvetica Now Text"/>
              </a:rPr>
              <a:t>giymeyi</a:t>
            </a:r>
            <a:r>
              <a:rPr lang="en-US" b="0" i="0" dirty="0">
                <a:solidFill>
                  <a:srgbClr val="111111"/>
                </a:solidFill>
                <a:effectLst/>
                <a:latin typeface="Helvetica Now Text"/>
              </a:rPr>
              <a:t> </a:t>
            </a:r>
            <a:r>
              <a:rPr lang="en-US" b="0" i="0" dirty="0" err="1">
                <a:solidFill>
                  <a:srgbClr val="111111"/>
                </a:solidFill>
                <a:effectLst/>
                <a:latin typeface="Helvetica Now Text"/>
              </a:rPr>
              <a:t>bitirdiğinizde</a:t>
            </a:r>
            <a:r>
              <a:rPr lang="en-US" b="0" i="0" dirty="0">
                <a:solidFill>
                  <a:srgbClr val="111111"/>
                </a:solidFill>
                <a:effectLst/>
                <a:latin typeface="Helvetica Now Text"/>
              </a:rPr>
              <a:t> bile </a:t>
            </a:r>
            <a:r>
              <a:rPr lang="en-US" b="0" i="0" dirty="0" err="1">
                <a:solidFill>
                  <a:srgbClr val="111111"/>
                </a:solidFill>
                <a:effectLst/>
                <a:latin typeface="Helvetica Now Text"/>
              </a:rPr>
              <a:t>hayatta</a:t>
            </a:r>
            <a:r>
              <a:rPr lang="en-US" b="0" i="0" dirty="0">
                <a:solidFill>
                  <a:srgbClr val="111111"/>
                </a:solidFill>
                <a:effectLst/>
                <a:latin typeface="Helvetica Now Text"/>
              </a:rPr>
              <a:t> </a:t>
            </a:r>
            <a:r>
              <a:rPr lang="en-US" b="0" i="0" dirty="0" err="1">
                <a:solidFill>
                  <a:srgbClr val="111111"/>
                </a:solidFill>
                <a:effectLst/>
                <a:latin typeface="Helvetica Now Text"/>
              </a:rPr>
              <a:t>kalmasını</a:t>
            </a:r>
            <a:r>
              <a:rPr lang="en-US" b="0" i="0" dirty="0">
                <a:solidFill>
                  <a:srgbClr val="111111"/>
                </a:solidFill>
                <a:effectLst/>
                <a:latin typeface="Helvetica Now Text"/>
              </a:rPr>
              <a:t> </a:t>
            </a:r>
            <a:r>
              <a:rPr lang="en-US" b="0" i="0" dirty="0" err="1">
                <a:solidFill>
                  <a:srgbClr val="111111"/>
                </a:solidFill>
                <a:effectLst/>
                <a:latin typeface="Helvetica Now Text"/>
              </a:rPr>
              <a:t>sağlayacağız</a:t>
            </a:r>
            <a:r>
              <a:rPr lang="en-US" b="0" i="0" dirty="0">
                <a:solidFill>
                  <a:srgbClr val="111111"/>
                </a:solidFill>
                <a:effectLst/>
                <a:latin typeface="Helvetica Now Text"/>
              </a:rPr>
              <a:t>. Nike </a:t>
            </a:r>
            <a:r>
              <a:rPr lang="en-US" b="0" i="0" dirty="0" err="1">
                <a:solidFill>
                  <a:srgbClr val="111111"/>
                </a:solidFill>
                <a:effectLst/>
                <a:latin typeface="Helvetica Now Text"/>
              </a:rPr>
              <a:t>markası</a:t>
            </a:r>
            <a:r>
              <a:rPr lang="en-US" b="0" i="0" dirty="0">
                <a:solidFill>
                  <a:srgbClr val="111111"/>
                </a:solidFill>
                <a:effectLst/>
                <a:latin typeface="Helvetica Now Text"/>
              </a:rPr>
              <a:t> </a:t>
            </a:r>
            <a:r>
              <a:rPr lang="en-US" b="0" i="0" dirty="0" err="1">
                <a:solidFill>
                  <a:srgbClr val="111111"/>
                </a:solidFill>
                <a:effectLst/>
                <a:latin typeface="Helvetica Now Text"/>
              </a:rPr>
              <a:t>müşterilerine</a:t>
            </a:r>
            <a:r>
              <a:rPr lang="en-US" b="0" i="0" dirty="0">
                <a:solidFill>
                  <a:srgbClr val="111111"/>
                </a:solidFill>
                <a:effectLst/>
                <a:latin typeface="Helvetica Now Text"/>
              </a:rPr>
              <a:t> </a:t>
            </a:r>
            <a:r>
              <a:rPr lang="en-US" b="0" i="0" dirty="0" err="1">
                <a:solidFill>
                  <a:srgbClr val="111111"/>
                </a:solidFill>
                <a:effectLst/>
                <a:latin typeface="Helvetica Now Text"/>
              </a:rPr>
              <a:t>bunu</a:t>
            </a:r>
            <a:r>
              <a:rPr lang="en-US" b="0" i="0" dirty="0">
                <a:solidFill>
                  <a:srgbClr val="111111"/>
                </a:solidFill>
                <a:effectLst/>
                <a:latin typeface="Helvetica Now Text"/>
              </a:rPr>
              <a:t> </a:t>
            </a:r>
            <a:r>
              <a:rPr lang="en-US" b="0" i="0" dirty="0" err="1">
                <a:solidFill>
                  <a:srgbClr val="111111"/>
                </a:solidFill>
                <a:effectLst/>
                <a:latin typeface="Helvetica Now Text"/>
              </a:rPr>
              <a:t>söylüyor</a:t>
            </a:r>
            <a:r>
              <a:rPr lang="en-US" b="0" i="0" dirty="0">
                <a:solidFill>
                  <a:srgbClr val="111111"/>
                </a:solidFill>
                <a:effectLst/>
                <a:latin typeface="Helvetica Now Text"/>
              </a:rPr>
              <a:t>. </a:t>
            </a:r>
            <a:r>
              <a:rPr lang="en-US" b="0" i="0" dirty="0" err="1">
                <a:solidFill>
                  <a:srgbClr val="111111"/>
                </a:solidFill>
                <a:effectLst/>
                <a:latin typeface="Helvetica Now Text"/>
              </a:rPr>
              <a:t>Nike'ın</a:t>
            </a:r>
            <a:r>
              <a:rPr lang="en-US" b="0" i="0" dirty="0">
                <a:solidFill>
                  <a:srgbClr val="111111"/>
                </a:solidFill>
                <a:effectLst/>
                <a:latin typeface="Helvetica Now Text"/>
              </a:rPr>
              <a:t> </a:t>
            </a:r>
            <a:r>
              <a:rPr lang="en-US" b="0" i="0" dirty="0" err="1">
                <a:solidFill>
                  <a:srgbClr val="111111"/>
                </a:solidFill>
                <a:effectLst/>
                <a:latin typeface="Helvetica Now Text"/>
              </a:rPr>
              <a:t>programı</a:t>
            </a:r>
            <a:r>
              <a:rPr lang="en-US" b="0" i="0" dirty="0">
                <a:solidFill>
                  <a:srgbClr val="111111"/>
                </a:solidFill>
                <a:effectLst/>
                <a:latin typeface="Helvetica Now Text"/>
              </a:rPr>
              <a:t>, </a:t>
            </a:r>
            <a:r>
              <a:rPr lang="en-US" b="0" i="0" dirty="0" err="1">
                <a:solidFill>
                  <a:srgbClr val="111111"/>
                </a:solidFill>
                <a:effectLst/>
                <a:latin typeface="Helvetica Now Text"/>
              </a:rPr>
              <a:t>müşterinin</a:t>
            </a:r>
            <a:r>
              <a:rPr lang="en-US" b="0" i="0" dirty="0">
                <a:solidFill>
                  <a:srgbClr val="111111"/>
                </a:solidFill>
                <a:effectLst/>
                <a:latin typeface="Helvetica Now Text"/>
              </a:rPr>
              <a:t> hem Nike </a:t>
            </a:r>
            <a:r>
              <a:rPr lang="en-US" b="0" i="0" dirty="0" err="1">
                <a:solidFill>
                  <a:srgbClr val="111111"/>
                </a:solidFill>
                <a:effectLst/>
                <a:latin typeface="Helvetica Now Text"/>
              </a:rPr>
              <a:t>ayakkabılarını</a:t>
            </a:r>
            <a:r>
              <a:rPr lang="en-US" b="0" i="0" dirty="0">
                <a:solidFill>
                  <a:srgbClr val="111111"/>
                </a:solidFill>
                <a:effectLst/>
                <a:latin typeface="Helvetica Now Text"/>
              </a:rPr>
              <a:t> hem de </a:t>
            </a:r>
            <a:r>
              <a:rPr lang="en-US" b="0" i="0" dirty="0" err="1">
                <a:solidFill>
                  <a:srgbClr val="111111"/>
                </a:solidFill>
                <a:effectLst/>
                <a:latin typeface="Helvetica Now Text"/>
              </a:rPr>
              <a:t>giysilerini</a:t>
            </a:r>
            <a:r>
              <a:rPr lang="en-US" b="0" i="0" dirty="0">
                <a:solidFill>
                  <a:srgbClr val="111111"/>
                </a:solidFill>
                <a:effectLst/>
                <a:latin typeface="Helvetica Now Text"/>
              </a:rPr>
              <a:t> </a:t>
            </a:r>
            <a:r>
              <a:rPr lang="en-US" b="0" i="0" dirty="0" err="1">
                <a:solidFill>
                  <a:srgbClr val="111111"/>
                </a:solidFill>
                <a:effectLst/>
                <a:latin typeface="Helvetica Now Text"/>
              </a:rPr>
              <a:t>bırakabileceği</a:t>
            </a:r>
            <a:r>
              <a:rPr lang="en-US" b="0" i="0" dirty="0">
                <a:solidFill>
                  <a:srgbClr val="111111"/>
                </a:solidFill>
                <a:effectLst/>
                <a:latin typeface="Helvetica Now Text"/>
              </a:rPr>
              <a:t> </a:t>
            </a:r>
            <a:r>
              <a:rPr lang="en-US" b="0" i="0" dirty="0" err="1">
                <a:solidFill>
                  <a:srgbClr val="111111"/>
                </a:solidFill>
                <a:effectLst/>
                <a:latin typeface="Helvetica Now Text"/>
              </a:rPr>
              <a:t>bu</a:t>
            </a:r>
            <a:r>
              <a:rPr lang="en-US" b="0" i="0" dirty="0">
                <a:solidFill>
                  <a:srgbClr val="111111"/>
                </a:solidFill>
                <a:effectLst/>
                <a:latin typeface="Helvetica Now Text"/>
              </a:rPr>
              <a:t> yeni Geri </a:t>
            </a:r>
            <a:r>
              <a:rPr lang="en-US" b="0" i="0" dirty="0" err="1">
                <a:solidFill>
                  <a:srgbClr val="111111"/>
                </a:solidFill>
                <a:effectLst/>
                <a:latin typeface="Helvetica Now Text"/>
              </a:rPr>
              <a:t>Dönüşüm</a:t>
            </a:r>
            <a:r>
              <a:rPr lang="en-US" b="0" i="0" dirty="0">
                <a:solidFill>
                  <a:srgbClr val="111111"/>
                </a:solidFill>
                <a:effectLst/>
                <a:latin typeface="Helvetica Now Text"/>
              </a:rPr>
              <a:t> ve </a:t>
            </a:r>
            <a:r>
              <a:rPr lang="en-US" b="0" i="0" dirty="0" err="1">
                <a:solidFill>
                  <a:srgbClr val="111111"/>
                </a:solidFill>
                <a:effectLst/>
                <a:latin typeface="Helvetica Now Text"/>
              </a:rPr>
              <a:t>Bağış</a:t>
            </a:r>
            <a:r>
              <a:rPr lang="en-US" b="0" i="0" dirty="0">
                <a:solidFill>
                  <a:srgbClr val="111111"/>
                </a:solidFill>
                <a:effectLst/>
                <a:latin typeface="Helvetica Now Text"/>
              </a:rPr>
              <a:t> </a:t>
            </a:r>
            <a:r>
              <a:rPr lang="en-US" b="0" i="0" dirty="0" err="1">
                <a:solidFill>
                  <a:srgbClr val="111111"/>
                </a:solidFill>
                <a:effectLst/>
                <a:latin typeface="Helvetica Now Text"/>
              </a:rPr>
              <a:t>programının</a:t>
            </a:r>
            <a:r>
              <a:rPr lang="en-US" b="0" i="0" dirty="0">
                <a:solidFill>
                  <a:srgbClr val="111111"/>
                </a:solidFill>
                <a:effectLst/>
                <a:latin typeface="Helvetica Now Text"/>
              </a:rPr>
              <a:t> pilot </a:t>
            </a:r>
            <a:r>
              <a:rPr lang="en-US" b="0" i="0" dirty="0" err="1">
                <a:solidFill>
                  <a:srgbClr val="111111"/>
                </a:solidFill>
                <a:effectLst/>
                <a:latin typeface="Helvetica Now Text"/>
              </a:rPr>
              <a:t>uygulamasını</a:t>
            </a:r>
            <a:r>
              <a:rPr lang="en-US" b="0" i="0" dirty="0">
                <a:solidFill>
                  <a:srgbClr val="111111"/>
                </a:solidFill>
                <a:effectLst/>
                <a:latin typeface="Helvetica Now Text"/>
              </a:rPr>
              <a:t> </a:t>
            </a:r>
            <a:r>
              <a:rPr lang="en-US" b="0" i="0" dirty="0" err="1">
                <a:solidFill>
                  <a:srgbClr val="111111"/>
                </a:solidFill>
                <a:effectLst/>
                <a:latin typeface="Helvetica Now Text"/>
              </a:rPr>
              <a:t>yapan</a:t>
            </a:r>
            <a:r>
              <a:rPr lang="en-US" b="0" i="0" dirty="0">
                <a:solidFill>
                  <a:srgbClr val="111111"/>
                </a:solidFill>
                <a:effectLst/>
                <a:latin typeface="Helvetica Now Text"/>
              </a:rPr>
              <a:t> Amerika </a:t>
            </a:r>
            <a:r>
              <a:rPr lang="en-US" b="0" i="0" dirty="0" err="1">
                <a:solidFill>
                  <a:srgbClr val="111111"/>
                </a:solidFill>
                <a:effectLst/>
                <a:latin typeface="Helvetica Now Text"/>
              </a:rPr>
              <a:t>Birleşik</a:t>
            </a:r>
            <a:r>
              <a:rPr lang="en-US" b="0" i="0" dirty="0">
                <a:solidFill>
                  <a:srgbClr val="111111"/>
                </a:solidFill>
                <a:effectLst/>
                <a:latin typeface="Helvetica Now Text"/>
              </a:rPr>
              <a:t> </a:t>
            </a:r>
            <a:r>
              <a:rPr lang="en-US" b="0" i="0" dirty="0" err="1">
                <a:solidFill>
                  <a:srgbClr val="111111"/>
                </a:solidFill>
                <a:effectLst/>
                <a:latin typeface="Helvetica Now Text"/>
              </a:rPr>
              <a:t>Devletleri'ndeki</a:t>
            </a:r>
            <a:r>
              <a:rPr lang="en-US" b="0" i="0" dirty="0">
                <a:solidFill>
                  <a:srgbClr val="111111"/>
                </a:solidFill>
                <a:effectLst/>
                <a:latin typeface="Helvetica Now Text"/>
              </a:rPr>
              <a:t> </a:t>
            </a:r>
            <a:r>
              <a:rPr lang="en-US" b="0" i="0" dirty="0" err="1">
                <a:solidFill>
                  <a:srgbClr val="111111"/>
                </a:solidFill>
                <a:effectLst/>
                <a:latin typeface="Helvetica Now Text"/>
              </a:rPr>
              <a:t>seçili</a:t>
            </a:r>
            <a:r>
              <a:rPr lang="en-US" b="0" i="0" dirty="0">
                <a:solidFill>
                  <a:srgbClr val="111111"/>
                </a:solidFill>
                <a:effectLst/>
                <a:latin typeface="Helvetica Now Text"/>
              </a:rPr>
              <a:t> </a:t>
            </a:r>
            <a:r>
              <a:rPr lang="en-US" b="0" i="0" dirty="0" err="1">
                <a:solidFill>
                  <a:srgbClr val="111111"/>
                </a:solidFill>
                <a:effectLst/>
                <a:latin typeface="Helvetica Now Text"/>
              </a:rPr>
              <a:t>katılımcı</a:t>
            </a:r>
            <a:r>
              <a:rPr lang="en-US" b="0" i="0" dirty="0">
                <a:solidFill>
                  <a:srgbClr val="111111"/>
                </a:solidFill>
                <a:effectLst/>
                <a:latin typeface="Helvetica Now Text"/>
              </a:rPr>
              <a:t> Nike </a:t>
            </a:r>
            <a:r>
              <a:rPr lang="en-US" b="0" i="0" dirty="0" err="1">
                <a:solidFill>
                  <a:srgbClr val="111111"/>
                </a:solidFill>
                <a:effectLst/>
                <a:latin typeface="Helvetica Now Text"/>
              </a:rPr>
              <a:t>mağazalarını</a:t>
            </a:r>
            <a:r>
              <a:rPr lang="en-US" b="0" i="0" dirty="0">
                <a:solidFill>
                  <a:srgbClr val="111111"/>
                </a:solidFill>
                <a:effectLst/>
                <a:latin typeface="Helvetica Now Text"/>
              </a:rPr>
              <a:t> </a:t>
            </a:r>
            <a:r>
              <a:rPr lang="en-US" b="0" i="0" dirty="0" err="1">
                <a:solidFill>
                  <a:srgbClr val="111111"/>
                </a:solidFill>
                <a:effectLst/>
                <a:latin typeface="Helvetica Now Text"/>
              </a:rPr>
              <a:t>içerir</a:t>
            </a:r>
            <a:r>
              <a:rPr lang="en-US" b="0" i="0" dirty="0">
                <a:solidFill>
                  <a:srgbClr val="111111"/>
                </a:solidFill>
                <a:effectLst/>
                <a:latin typeface="Helvetica Now Text"/>
              </a:rPr>
              <a:t>. Nike, </a:t>
            </a:r>
            <a:r>
              <a:rPr lang="en-US" b="0" i="0" dirty="0" err="1">
                <a:solidFill>
                  <a:srgbClr val="111111"/>
                </a:solidFill>
                <a:effectLst/>
                <a:latin typeface="Helvetica Now Text"/>
              </a:rPr>
              <a:t>sürdürülebilirliği</a:t>
            </a:r>
            <a:r>
              <a:rPr lang="en-US" b="0" i="0" dirty="0">
                <a:solidFill>
                  <a:srgbClr val="111111"/>
                </a:solidFill>
                <a:effectLst/>
                <a:latin typeface="Helvetica Now Text"/>
              </a:rPr>
              <a:t> </a:t>
            </a:r>
            <a:r>
              <a:rPr lang="en-US" b="0" i="0" dirty="0" err="1">
                <a:solidFill>
                  <a:srgbClr val="111111"/>
                </a:solidFill>
                <a:effectLst/>
                <a:latin typeface="Helvetica Now Text"/>
              </a:rPr>
              <a:t>daha</a:t>
            </a:r>
            <a:r>
              <a:rPr lang="en-US" b="0" i="0" dirty="0">
                <a:solidFill>
                  <a:srgbClr val="111111"/>
                </a:solidFill>
                <a:effectLst/>
                <a:latin typeface="Helvetica Now Text"/>
              </a:rPr>
              <a:t> </a:t>
            </a:r>
            <a:r>
              <a:rPr lang="en-US" b="0" i="0" dirty="0" err="1">
                <a:solidFill>
                  <a:srgbClr val="111111"/>
                </a:solidFill>
                <a:effectLst/>
                <a:latin typeface="Helvetica Now Text"/>
              </a:rPr>
              <a:t>erişilebilir</a:t>
            </a:r>
            <a:r>
              <a:rPr lang="en-US" b="0" i="0" dirty="0">
                <a:solidFill>
                  <a:srgbClr val="111111"/>
                </a:solidFill>
                <a:effectLst/>
                <a:latin typeface="Helvetica Now Text"/>
              </a:rPr>
              <a:t> hale </a:t>
            </a:r>
            <a:r>
              <a:rPr lang="en-US" b="0" i="0" dirty="0" err="1">
                <a:solidFill>
                  <a:srgbClr val="111111"/>
                </a:solidFill>
                <a:effectLst/>
                <a:latin typeface="Helvetica Now Text"/>
              </a:rPr>
              <a:t>getirmeye</a:t>
            </a:r>
            <a:r>
              <a:rPr lang="en-US" b="0" i="0" dirty="0">
                <a:solidFill>
                  <a:srgbClr val="111111"/>
                </a:solidFill>
                <a:effectLst/>
                <a:latin typeface="Helvetica Now Text"/>
              </a:rPr>
              <a:t> </a:t>
            </a:r>
            <a:r>
              <a:rPr lang="en-US" b="0" i="0" dirty="0" err="1">
                <a:solidFill>
                  <a:srgbClr val="111111"/>
                </a:solidFill>
                <a:effectLst/>
                <a:latin typeface="Helvetica Now Text"/>
              </a:rPr>
              <a:t>yardımcı</a:t>
            </a:r>
            <a:r>
              <a:rPr lang="en-US" b="0" i="0" dirty="0">
                <a:solidFill>
                  <a:srgbClr val="111111"/>
                </a:solidFill>
                <a:effectLst/>
                <a:latin typeface="Helvetica Now Text"/>
              </a:rPr>
              <a:t> </a:t>
            </a:r>
            <a:r>
              <a:rPr lang="en-US" b="0" i="0" dirty="0" err="1">
                <a:solidFill>
                  <a:srgbClr val="111111"/>
                </a:solidFill>
                <a:effectLst/>
                <a:latin typeface="Helvetica Now Text"/>
              </a:rPr>
              <a:t>olmak</a:t>
            </a:r>
            <a:r>
              <a:rPr lang="en-US" b="0" i="0" dirty="0">
                <a:solidFill>
                  <a:srgbClr val="111111"/>
                </a:solidFill>
                <a:effectLst/>
                <a:latin typeface="Helvetica Now Text"/>
              </a:rPr>
              <a:t> </a:t>
            </a:r>
            <a:r>
              <a:rPr lang="en-US" b="0" i="0" dirty="0" err="1">
                <a:solidFill>
                  <a:srgbClr val="111111"/>
                </a:solidFill>
                <a:effectLst/>
                <a:latin typeface="Helvetica Now Text"/>
              </a:rPr>
              <a:t>için</a:t>
            </a:r>
            <a:r>
              <a:rPr lang="en-US" b="0" i="0" dirty="0">
                <a:solidFill>
                  <a:srgbClr val="111111"/>
                </a:solidFill>
                <a:effectLst/>
                <a:latin typeface="Helvetica Now Text"/>
              </a:rPr>
              <a:t> </a:t>
            </a:r>
            <a:r>
              <a:rPr lang="en-US" b="0" i="0" dirty="0" err="1">
                <a:solidFill>
                  <a:srgbClr val="111111"/>
                </a:solidFill>
                <a:effectLst/>
                <a:latin typeface="Helvetica Now Text"/>
              </a:rPr>
              <a:t>sürekli</a:t>
            </a:r>
            <a:r>
              <a:rPr lang="en-US" b="0" i="0" dirty="0">
                <a:solidFill>
                  <a:srgbClr val="111111"/>
                </a:solidFill>
                <a:effectLst/>
                <a:latin typeface="Helvetica Now Text"/>
              </a:rPr>
              <a:t> </a:t>
            </a:r>
            <a:r>
              <a:rPr lang="en-US" b="0" i="0" dirty="0" err="1">
                <a:solidFill>
                  <a:srgbClr val="111111"/>
                </a:solidFill>
                <a:effectLst/>
                <a:latin typeface="Helvetica Now Text"/>
              </a:rPr>
              <a:t>olarak</a:t>
            </a:r>
            <a:r>
              <a:rPr lang="en-US" b="0" i="0" dirty="0">
                <a:solidFill>
                  <a:srgbClr val="111111"/>
                </a:solidFill>
                <a:effectLst/>
                <a:latin typeface="Helvetica Now Text"/>
              </a:rPr>
              <a:t> </a:t>
            </a:r>
            <a:r>
              <a:rPr lang="en-US" b="0" i="0" dirty="0" err="1">
                <a:solidFill>
                  <a:srgbClr val="111111"/>
                </a:solidFill>
                <a:effectLst/>
                <a:latin typeface="Helvetica Now Text"/>
              </a:rPr>
              <a:t>listeye</a:t>
            </a:r>
            <a:r>
              <a:rPr lang="en-US" b="0" i="0" dirty="0">
                <a:solidFill>
                  <a:srgbClr val="111111"/>
                </a:solidFill>
                <a:effectLst/>
                <a:latin typeface="Helvetica Now Text"/>
              </a:rPr>
              <a:t> yeni </a:t>
            </a:r>
            <a:r>
              <a:rPr lang="en-US" b="0" i="0" dirty="0" err="1">
                <a:solidFill>
                  <a:srgbClr val="111111"/>
                </a:solidFill>
                <a:effectLst/>
                <a:latin typeface="Helvetica Now Text"/>
              </a:rPr>
              <a:t>mağazalar</a:t>
            </a:r>
            <a:r>
              <a:rPr lang="en-US" b="0" i="0" dirty="0">
                <a:solidFill>
                  <a:srgbClr val="111111"/>
                </a:solidFill>
                <a:effectLst/>
                <a:latin typeface="Helvetica Now Text"/>
              </a:rPr>
              <a:t> </a:t>
            </a:r>
            <a:r>
              <a:rPr lang="en-US" b="0" i="0" dirty="0" err="1">
                <a:solidFill>
                  <a:srgbClr val="111111"/>
                </a:solidFill>
                <a:effectLst/>
                <a:latin typeface="Helvetica Now Text"/>
              </a:rPr>
              <a:t>eklediğini</a:t>
            </a:r>
            <a:r>
              <a:rPr lang="en-US" b="0" i="0" dirty="0">
                <a:solidFill>
                  <a:srgbClr val="111111"/>
                </a:solidFill>
                <a:effectLst/>
                <a:latin typeface="Helvetica Now Text"/>
              </a:rPr>
              <a:t> </a:t>
            </a:r>
            <a:r>
              <a:rPr lang="en-US" b="0" i="0" dirty="0" err="1">
                <a:solidFill>
                  <a:srgbClr val="111111"/>
                </a:solidFill>
                <a:effectLst/>
                <a:latin typeface="Helvetica Now Text"/>
              </a:rPr>
              <a:t>ifade</a:t>
            </a:r>
            <a:r>
              <a:rPr lang="en-US" b="0" i="0" dirty="0">
                <a:solidFill>
                  <a:srgbClr val="111111"/>
                </a:solidFill>
                <a:effectLst/>
                <a:latin typeface="Helvetica Now Text"/>
              </a:rPr>
              <a:t> </a:t>
            </a:r>
            <a:r>
              <a:rPr lang="en-US" b="0" i="0" dirty="0" err="1">
                <a:solidFill>
                  <a:srgbClr val="111111"/>
                </a:solidFill>
                <a:effectLst/>
                <a:latin typeface="Helvetica Now Text"/>
              </a:rPr>
              <a:t>eder</a:t>
            </a:r>
            <a:r>
              <a:rPr lang="en-US" b="0" i="0" dirty="0">
                <a:solidFill>
                  <a:srgbClr val="111111"/>
                </a:solidFill>
                <a:effectLst/>
                <a:latin typeface="Helvetica Now Text"/>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15</a:t>
            </a:fld>
            <a:endParaRPr lang="en-GB"/>
          </a:p>
        </p:txBody>
      </p:sp>
    </p:spTree>
    <p:extLst>
      <p:ext uri="{BB962C8B-B14F-4D97-AF65-F5344CB8AC3E}">
        <p14:creationId xmlns:p14="http://schemas.microsoft.com/office/powerpoint/2010/main" val="414203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303030"/>
                </a:solidFill>
                <a:effectLst/>
                <a:latin typeface="freight-text-pro"/>
              </a:rPr>
              <a:t>Ürünlerinin</a:t>
            </a:r>
            <a:r>
              <a:rPr lang="en-US" b="0" i="0" dirty="0">
                <a:solidFill>
                  <a:srgbClr val="303030"/>
                </a:solidFill>
                <a:effectLst/>
                <a:latin typeface="freight-text-pro"/>
              </a:rPr>
              <a:t> </a:t>
            </a:r>
            <a:r>
              <a:rPr lang="en-US" b="0" i="0" dirty="0" err="1">
                <a:solidFill>
                  <a:srgbClr val="303030"/>
                </a:solidFill>
                <a:effectLst/>
                <a:latin typeface="freight-text-pro"/>
              </a:rPr>
              <a:t>yaşam</a:t>
            </a:r>
            <a:r>
              <a:rPr lang="en-US" b="0" i="0" dirty="0">
                <a:solidFill>
                  <a:srgbClr val="303030"/>
                </a:solidFill>
                <a:effectLst/>
                <a:latin typeface="freight-text-pro"/>
              </a:rPr>
              <a:t> </a:t>
            </a:r>
            <a:r>
              <a:rPr lang="en-US" b="0" i="0" dirty="0" err="1">
                <a:solidFill>
                  <a:srgbClr val="303030"/>
                </a:solidFill>
                <a:effectLst/>
                <a:latin typeface="freight-text-pro"/>
              </a:rPr>
              <a:t>döngüsü</a:t>
            </a:r>
            <a:r>
              <a:rPr lang="en-US" b="0" i="0" dirty="0">
                <a:solidFill>
                  <a:srgbClr val="303030"/>
                </a:solidFill>
                <a:effectLst/>
                <a:latin typeface="freight-text-pro"/>
              </a:rPr>
              <a:t> </a:t>
            </a:r>
            <a:r>
              <a:rPr lang="en-US" b="0" i="0" dirty="0" err="1">
                <a:solidFill>
                  <a:srgbClr val="303030"/>
                </a:solidFill>
                <a:effectLst/>
                <a:latin typeface="freight-text-pro"/>
              </a:rPr>
              <a:t>değerlendirmesini</a:t>
            </a:r>
            <a:r>
              <a:rPr lang="en-US" b="0" i="0" dirty="0">
                <a:solidFill>
                  <a:srgbClr val="303030"/>
                </a:solidFill>
                <a:effectLst/>
                <a:latin typeface="freight-text-pro"/>
              </a:rPr>
              <a:t> (LCA) </a:t>
            </a:r>
            <a:r>
              <a:rPr lang="en-US" b="0" i="0" dirty="0" err="1">
                <a:solidFill>
                  <a:srgbClr val="303030"/>
                </a:solidFill>
                <a:effectLst/>
                <a:latin typeface="freight-text-pro"/>
              </a:rPr>
              <a:t>yapmak</a:t>
            </a:r>
            <a:r>
              <a:rPr lang="en-US" b="0" i="0" dirty="0">
                <a:solidFill>
                  <a:srgbClr val="303030"/>
                </a:solidFill>
                <a:effectLst/>
                <a:latin typeface="freight-text-pro"/>
              </a:rPr>
              <a:t>, 76 </a:t>
            </a:r>
            <a:r>
              <a:rPr lang="en-US" b="0" i="0" dirty="0" err="1">
                <a:solidFill>
                  <a:srgbClr val="303030"/>
                </a:solidFill>
                <a:effectLst/>
                <a:latin typeface="freight-text-pro"/>
              </a:rPr>
              <a:t>yıllık</a:t>
            </a:r>
            <a:r>
              <a:rPr lang="en-US" b="0" i="0" dirty="0">
                <a:solidFill>
                  <a:srgbClr val="303030"/>
                </a:solidFill>
                <a:effectLst/>
                <a:latin typeface="freight-text-pro"/>
              </a:rPr>
              <a:t> </a:t>
            </a:r>
            <a:r>
              <a:rPr lang="en-US" b="0" i="0" dirty="0" err="1">
                <a:solidFill>
                  <a:srgbClr val="303030"/>
                </a:solidFill>
                <a:effectLst/>
                <a:latin typeface="freight-text-pro"/>
              </a:rPr>
              <a:t>Fransız</a:t>
            </a:r>
            <a:r>
              <a:rPr lang="en-US" b="0" i="0" dirty="0">
                <a:solidFill>
                  <a:srgbClr val="303030"/>
                </a:solidFill>
                <a:effectLst/>
                <a:latin typeface="freight-text-pro"/>
              </a:rPr>
              <a:t> </a:t>
            </a:r>
            <a:r>
              <a:rPr lang="en-US" b="0" i="0" dirty="0" err="1">
                <a:solidFill>
                  <a:srgbClr val="303030"/>
                </a:solidFill>
                <a:effectLst/>
                <a:latin typeface="freight-text-pro"/>
              </a:rPr>
              <a:t>Alpleri</a:t>
            </a:r>
            <a:r>
              <a:rPr lang="en-US" b="0" i="0" dirty="0">
                <a:solidFill>
                  <a:srgbClr val="303030"/>
                </a:solidFill>
                <a:effectLst/>
                <a:latin typeface="freight-text-pro"/>
              </a:rPr>
              <a:t> kayak ve </a:t>
            </a:r>
            <a:r>
              <a:rPr lang="en-US" b="0" i="0" dirty="0" err="1">
                <a:solidFill>
                  <a:srgbClr val="303030"/>
                </a:solidFill>
                <a:effectLst/>
                <a:latin typeface="freight-text-pro"/>
              </a:rPr>
              <a:t>açık</a:t>
            </a:r>
            <a:r>
              <a:rPr lang="en-US" b="0" i="0" dirty="0">
                <a:solidFill>
                  <a:srgbClr val="303030"/>
                </a:solidFill>
                <a:effectLst/>
                <a:latin typeface="freight-text-pro"/>
              </a:rPr>
              <a:t> </a:t>
            </a:r>
            <a:r>
              <a:rPr lang="en-US" b="0" i="0" dirty="0" err="1">
                <a:solidFill>
                  <a:srgbClr val="303030"/>
                </a:solidFill>
                <a:effectLst/>
                <a:latin typeface="freight-text-pro"/>
              </a:rPr>
              <a:t>hava</a:t>
            </a:r>
            <a:r>
              <a:rPr lang="en-US" b="0" i="0" dirty="0">
                <a:solidFill>
                  <a:srgbClr val="303030"/>
                </a:solidFill>
                <a:effectLst/>
                <a:latin typeface="freight-text-pro"/>
              </a:rPr>
              <a:t> </a:t>
            </a:r>
            <a:r>
              <a:rPr lang="en-US" b="0" i="0" dirty="0" err="1">
                <a:solidFill>
                  <a:srgbClr val="303030"/>
                </a:solidFill>
                <a:effectLst/>
                <a:latin typeface="freight-text-pro"/>
              </a:rPr>
              <a:t>şirketi</a:t>
            </a:r>
            <a:r>
              <a:rPr lang="en-US" b="0" i="0" dirty="0">
                <a:solidFill>
                  <a:srgbClr val="303030"/>
                </a:solidFill>
                <a:effectLst/>
                <a:latin typeface="freight-text-pro"/>
              </a:rPr>
              <a:t> (Salomon) </a:t>
            </a:r>
            <a:r>
              <a:rPr lang="en-US" b="0" i="0" dirty="0" err="1">
                <a:solidFill>
                  <a:srgbClr val="303030"/>
                </a:solidFill>
                <a:effectLst/>
                <a:latin typeface="freight-text-pro"/>
              </a:rPr>
              <a:t>içindeki</a:t>
            </a:r>
            <a:r>
              <a:rPr lang="en-US" b="0" i="0" dirty="0">
                <a:solidFill>
                  <a:srgbClr val="303030"/>
                </a:solidFill>
                <a:effectLst/>
                <a:latin typeface="freight-text-pro"/>
              </a:rPr>
              <a:t> </a:t>
            </a:r>
            <a:r>
              <a:rPr lang="en-US" b="0" i="0" dirty="0" err="1">
                <a:solidFill>
                  <a:srgbClr val="303030"/>
                </a:solidFill>
                <a:effectLst/>
                <a:latin typeface="freight-text-pro"/>
              </a:rPr>
              <a:t>ekiplerin</a:t>
            </a:r>
            <a:r>
              <a:rPr lang="en-US" b="0" i="0" dirty="0">
                <a:solidFill>
                  <a:srgbClr val="303030"/>
                </a:solidFill>
                <a:effectLst/>
                <a:latin typeface="freight-text-pro"/>
              </a:rPr>
              <a:t>, </a:t>
            </a:r>
            <a:r>
              <a:rPr lang="en-US" b="0" i="0" dirty="0" err="1">
                <a:solidFill>
                  <a:srgbClr val="303030"/>
                </a:solidFill>
                <a:effectLst/>
                <a:latin typeface="freight-text-pro"/>
              </a:rPr>
              <a:t>malzeme</a:t>
            </a:r>
            <a:r>
              <a:rPr lang="en-US" b="0" i="0" dirty="0">
                <a:solidFill>
                  <a:srgbClr val="303030"/>
                </a:solidFill>
                <a:effectLst/>
                <a:latin typeface="freight-text-pro"/>
              </a:rPr>
              <a:t> </a:t>
            </a:r>
            <a:r>
              <a:rPr lang="en-US" b="0" i="0" dirty="0" err="1">
                <a:solidFill>
                  <a:srgbClr val="303030"/>
                </a:solidFill>
                <a:effectLst/>
                <a:latin typeface="freight-text-pro"/>
              </a:rPr>
              <a:t>tedarikinden</a:t>
            </a:r>
            <a:r>
              <a:rPr lang="en-US" b="0" i="0" dirty="0">
                <a:solidFill>
                  <a:srgbClr val="303030"/>
                </a:solidFill>
                <a:effectLst/>
                <a:latin typeface="freight-text-pro"/>
              </a:rPr>
              <a:t> </a:t>
            </a:r>
            <a:r>
              <a:rPr lang="en-US" b="0" i="0" dirty="0" err="1">
                <a:solidFill>
                  <a:srgbClr val="303030"/>
                </a:solidFill>
                <a:effectLst/>
                <a:latin typeface="freight-text-pro"/>
              </a:rPr>
              <a:t>ürün</a:t>
            </a:r>
            <a:r>
              <a:rPr lang="en-US" b="0" i="0" dirty="0">
                <a:solidFill>
                  <a:srgbClr val="303030"/>
                </a:solidFill>
                <a:effectLst/>
                <a:latin typeface="freight-text-pro"/>
              </a:rPr>
              <a:t> </a:t>
            </a:r>
            <a:r>
              <a:rPr lang="en-US" b="0" i="0" dirty="0" err="1">
                <a:solidFill>
                  <a:srgbClr val="303030"/>
                </a:solidFill>
                <a:effectLst/>
                <a:latin typeface="freight-text-pro"/>
              </a:rPr>
              <a:t>kullanım</a:t>
            </a:r>
            <a:r>
              <a:rPr lang="en-US" b="0" i="0" dirty="0">
                <a:solidFill>
                  <a:srgbClr val="303030"/>
                </a:solidFill>
                <a:effectLst/>
                <a:latin typeface="freight-text-pro"/>
              </a:rPr>
              <a:t> </a:t>
            </a:r>
            <a:r>
              <a:rPr lang="en-US" b="0" i="0" dirty="0" err="1">
                <a:solidFill>
                  <a:srgbClr val="303030"/>
                </a:solidFill>
                <a:effectLst/>
                <a:latin typeface="freight-text-pro"/>
              </a:rPr>
              <a:t>ömrü</a:t>
            </a:r>
            <a:r>
              <a:rPr lang="en-US" b="0" i="0" dirty="0">
                <a:solidFill>
                  <a:srgbClr val="303030"/>
                </a:solidFill>
                <a:effectLst/>
                <a:latin typeface="freight-text-pro"/>
              </a:rPr>
              <a:t> </a:t>
            </a:r>
            <a:r>
              <a:rPr lang="en-US" b="0" i="0" dirty="0" err="1">
                <a:solidFill>
                  <a:srgbClr val="303030"/>
                </a:solidFill>
                <a:effectLst/>
                <a:latin typeface="freight-text-pro"/>
              </a:rPr>
              <a:t>sonu</a:t>
            </a:r>
            <a:r>
              <a:rPr lang="en-US" b="0" i="0" dirty="0">
                <a:solidFill>
                  <a:srgbClr val="303030"/>
                </a:solidFill>
                <a:effectLst/>
                <a:latin typeface="freight-text-pro"/>
              </a:rPr>
              <a:t> </a:t>
            </a:r>
            <a:r>
              <a:rPr lang="en-US" b="0" i="0" dirty="0" err="1">
                <a:solidFill>
                  <a:srgbClr val="303030"/>
                </a:solidFill>
                <a:effectLst/>
                <a:latin typeface="freight-text-pro"/>
              </a:rPr>
              <a:t>yönetimine</a:t>
            </a:r>
            <a:r>
              <a:rPr lang="en-US" b="0" i="0" dirty="0">
                <a:solidFill>
                  <a:srgbClr val="303030"/>
                </a:solidFill>
                <a:effectLst/>
                <a:latin typeface="freight-text-pro"/>
              </a:rPr>
              <a:t> </a:t>
            </a:r>
            <a:r>
              <a:rPr lang="en-US" b="0" i="0" dirty="0" err="1">
                <a:solidFill>
                  <a:srgbClr val="303030"/>
                </a:solidFill>
                <a:effectLst/>
                <a:latin typeface="freight-text-pro"/>
              </a:rPr>
              <a:t>kadar</a:t>
            </a:r>
            <a:r>
              <a:rPr lang="en-US" b="0" i="0" dirty="0">
                <a:solidFill>
                  <a:srgbClr val="303030"/>
                </a:solidFill>
                <a:effectLst/>
                <a:latin typeface="freight-text-pro"/>
              </a:rPr>
              <a:t> </a:t>
            </a:r>
            <a:r>
              <a:rPr lang="en-US" b="0" i="0" dirty="0" err="1">
                <a:solidFill>
                  <a:srgbClr val="303030"/>
                </a:solidFill>
                <a:effectLst/>
                <a:latin typeface="freight-text-pro"/>
              </a:rPr>
              <a:t>ürün</a:t>
            </a:r>
            <a:r>
              <a:rPr lang="en-US" b="0" i="0" dirty="0">
                <a:solidFill>
                  <a:srgbClr val="303030"/>
                </a:solidFill>
                <a:effectLst/>
                <a:latin typeface="freight-text-pro"/>
              </a:rPr>
              <a:t> </a:t>
            </a:r>
            <a:r>
              <a:rPr lang="en-US" b="0" i="0" dirty="0" err="1">
                <a:solidFill>
                  <a:srgbClr val="303030"/>
                </a:solidFill>
                <a:effectLst/>
                <a:latin typeface="freight-text-pro"/>
              </a:rPr>
              <a:t>oluşturma</a:t>
            </a:r>
            <a:r>
              <a:rPr lang="en-US" b="0" i="0" dirty="0">
                <a:solidFill>
                  <a:srgbClr val="303030"/>
                </a:solidFill>
                <a:effectLst/>
                <a:latin typeface="freight-text-pro"/>
              </a:rPr>
              <a:t> </a:t>
            </a:r>
            <a:r>
              <a:rPr lang="en-US" b="0" i="0" dirty="0" err="1">
                <a:solidFill>
                  <a:srgbClr val="303030"/>
                </a:solidFill>
                <a:effectLst/>
                <a:latin typeface="freight-text-pro"/>
              </a:rPr>
              <a:t>sürecindeki</a:t>
            </a:r>
            <a:r>
              <a:rPr lang="en-US" b="0" i="0" dirty="0">
                <a:solidFill>
                  <a:srgbClr val="303030"/>
                </a:solidFill>
                <a:effectLst/>
                <a:latin typeface="freight-text-pro"/>
              </a:rPr>
              <a:t> her </a:t>
            </a:r>
            <a:r>
              <a:rPr lang="en-US" b="0" i="0" dirty="0" err="1">
                <a:solidFill>
                  <a:srgbClr val="303030"/>
                </a:solidFill>
                <a:effectLst/>
                <a:latin typeface="freight-text-pro"/>
              </a:rPr>
              <a:t>adımın</a:t>
            </a:r>
            <a:r>
              <a:rPr lang="en-US" b="0" i="0" dirty="0">
                <a:solidFill>
                  <a:srgbClr val="303030"/>
                </a:solidFill>
                <a:effectLst/>
                <a:latin typeface="freight-text-pro"/>
              </a:rPr>
              <a:t> </a:t>
            </a:r>
            <a:r>
              <a:rPr lang="en-US" b="0" i="0" dirty="0" err="1">
                <a:solidFill>
                  <a:srgbClr val="303030"/>
                </a:solidFill>
                <a:effectLst/>
                <a:latin typeface="freight-text-pro"/>
              </a:rPr>
              <a:t>çevresel</a:t>
            </a:r>
            <a:r>
              <a:rPr lang="en-US" b="0" i="0" dirty="0">
                <a:solidFill>
                  <a:srgbClr val="303030"/>
                </a:solidFill>
                <a:effectLst/>
                <a:latin typeface="freight-text-pro"/>
              </a:rPr>
              <a:t> </a:t>
            </a:r>
            <a:r>
              <a:rPr lang="en-US" b="0" i="0" dirty="0" err="1">
                <a:solidFill>
                  <a:srgbClr val="303030"/>
                </a:solidFill>
                <a:effectLst/>
                <a:latin typeface="freight-text-pro"/>
              </a:rPr>
              <a:t>etkisini</a:t>
            </a:r>
            <a:r>
              <a:rPr lang="en-US" b="0" i="0" dirty="0">
                <a:solidFill>
                  <a:srgbClr val="303030"/>
                </a:solidFill>
                <a:effectLst/>
                <a:latin typeface="freight-text-pro"/>
              </a:rPr>
              <a:t> </a:t>
            </a:r>
            <a:r>
              <a:rPr lang="en-US" b="0" i="0" dirty="0" err="1">
                <a:solidFill>
                  <a:srgbClr val="303030"/>
                </a:solidFill>
                <a:effectLst/>
                <a:latin typeface="freight-text-pro"/>
              </a:rPr>
              <a:t>bilmesini</a:t>
            </a:r>
            <a:r>
              <a:rPr lang="en-US" b="0" i="0" dirty="0">
                <a:solidFill>
                  <a:srgbClr val="303030"/>
                </a:solidFill>
                <a:effectLst/>
                <a:latin typeface="freight-text-pro"/>
              </a:rPr>
              <a:t> </a:t>
            </a:r>
            <a:r>
              <a:rPr lang="en-US" b="0" i="0" dirty="0" err="1">
                <a:solidFill>
                  <a:srgbClr val="303030"/>
                </a:solidFill>
                <a:effectLst/>
                <a:latin typeface="freight-text-pro"/>
              </a:rPr>
              <a:t>sağladı</a:t>
            </a:r>
            <a:r>
              <a:rPr lang="en-US" b="0" i="0" dirty="0">
                <a:solidFill>
                  <a:srgbClr val="303030"/>
                </a:solidFill>
                <a:effectLst/>
                <a:latin typeface="freight-text-pro"/>
              </a:rPr>
              <a:t>. LCA </a:t>
            </a:r>
            <a:r>
              <a:rPr lang="en-US" b="0" i="0" dirty="0" err="1">
                <a:solidFill>
                  <a:srgbClr val="303030"/>
                </a:solidFill>
                <a:effectLst/>
                <a:latin typeface="freight-text-pro"/>
              </a:rPr>
              <a:t>çalışması</a:t>
            </a:r>
            <a:r>
              <a:rPr lang="en-US" b="0" i="0" dirty="0">
                <a:solidFill>
                  <a:srgbClr val="303030"/>
                </a:solidFill>
                <a:effectLst/>
                <a:latin typeface="freight-text-pro"/>
              </a:rPr>
              <a:t>, </a:t>
            </a:r>
            <a:r>
              <a:rPr lang="en-US" b="0" i="0" dirty="0" err="1">
                <a:solidFill>
                  <a:srgbClr val="303030"/>
                </a:solidFill>
                <a:effectLst/>
                <a:latin typeface="freight-text-pro"/>
              </a:rPr>
              <a:t>Salomon'un</a:t>
            </a:r>
            <a:r>
              <a:rPr lang="en-US" b="0" i="0" dirty="0">
                <a:solidFill>
                  <a:srgbClr val="303030"/>
                </a:solidFill>
                <a:effectLst/>
                <a:latin typeface="freight-text-pro"/>
              </a:rPr>
              <a:t> </a:t>
            </a:r>
            <a:r>
              <a:rPr lang="en-US" b="0" i="0" dirty="0" err="1">
                <a:solidFill>
                  <a:srgbClr val="303030"/>
                </a:solidFill>
                <a:effectLst/>
                <a:latin typeface="freight-text-pro"/>
              </a:rPr>
              <a:t>küresel</a:t>
            </a:r>
            <a:r>
              <a:rPr lang="en-US" b="0" i="0" dirty="0">
                <a:solidFill>
                  <a:srgbClr val="303030"/>
                </a:solidFill>
                <a:effectLst/>
                <a:latin typeface="freight-text-pro"/>
              </a:rPr>
              <a:t> </a:t>
            </a:r>
            <a:r>
              <a:rPr lang="en-US" b="0" i="0" dirty="0" err="1">
                <a:solidFill>
                  <a:srgbClr val="303030"/>
                </a:solidFill>
                <a:effectLst/>
                <a:latin typeface="freight-text-pro"/>
              </a:rPr>
              <a:t>iklim</a:t>
            </a:r>
            <a:r>
              <a:rPr lang="en-US" b="0" i="0" dirty="0">
                <a:solidFill>
                  <a:srgbClr val="303030"/>
                </a:solidFill>
                <a:effectLst/>
                <a:latin typeface="freight-text-pro"/>
              </a:rPr>
              <a:t> </a:t>
            </a:r>
            <a:r>
              <a:rPr lang="en-US" b="0" i="0" dirty="0" err="1">
                <a:solidFill>
                  <a:srgbClr val="303030"/>
                </a:solidFill>
                <a:effectLst/>
                <a:latin typeface="freight-text-pro"/>
              </a:rPr>
              <a:t>stratejisini</a:t>
            </a:r>
            <a:r>
              <a:rPr lang="en-US" b="0" i="0" dirty="0">
                <a:solidFill>
                  <a:srgbClr val="303030"/>
                </a:solidFill>
                <a:effectLst/>
                <a:latin typeface="freight-text-pro"/>
              </a:rPr>
              <a:t> </a:t>
            </a:r>
            <a:r>
              <a:rPr lang="en-US" b="0" i="0" dirty="0" err="1">
                <a:solidFill>
                  <a:srgbClr val="303030"/>
                </a:solidFill>
                <a:effectLst/>
                <a:latin typeface="freight-text-pro"/>
              </a:rPr>
              <a:t>bilime</a:t>
            </a:r>
            <a:r>
              <a:rPr lang="en-US" b="0" i="0" dirty="0">
                <a:solidFill>
                  <a:srgbClr val="303030"/>
                </a:solidFill>
                <a:effectLst/>
                <a:latin typeface="freight-text-pro"/>
              </a:rPr>
              <a:t> </a:t>
            </a:r>
            <a:r>
              <a:rPr lang="en-US" b="0" i="0" dirty="0" err="1">
                <a:solidFill>
                  <a:srgbClr val="303030"/>
                </a:solidFill>
                <a:effectLst/>
                <a:latin typeface="freight-text-pro"/>
              </a:rPr>
              <a:t>dayalı</a:t>
            </a:r>
            <a:r>
              <a:rPr lang="en-US" b="0" i="0" dirty="0">
                <a:solidFill>
                  <a:srgbClr val="303030"/>
                </a:solidFill>
                <a:effectLst/>
                <a:latin typeface="freight-text-pro"/>
              </a:rPr>
              <a:t> </a:t>
            </a:r>
            <a:r>
              <a:rPr lang="en-US" b="0" i="0" dirty="0" err="1">
                <a:solidFill>
                  <a:srgbClr val="303030"/>
                </a:solidFill>
                <a:effectLst/>
                <a:latin typeface="freight-text-pro"/>
              </a:rPr>
              <a:t>verilerle</a:t>
            </a:r>
            <a:r>
              <a:rPr lang="en-US" b="0" i="0" dirty="0">
                <a:solidFill>
                  <a:srgbClr val="303030"/>
                </a:solidFill>
                <a:effectLst/>
                <a:latin typeface="freight-text-pro"/>
              </a:rPr>
              <a:t> </a:t>
            </a:r>
            <a:r>
              <a:rPr lang="en-US" b="0" i="0" dirty="0" err="1">
                <a:solidFill>
                  <a:srgbClr val="303030"/>
                </a:solidFill>
                <a:effectLst/>
                <a:latin typeface="freight-text-pro"/>
              </a:rPr>
              <a:t>doğrudan</a:t>
            </a:r>
            <a:r>
              <a:rPr lang="en-US" b="0" i="0" dirty="0">
                <a:solidFill>
                  <a:srgbClr val="303030"/>
                </a:solidFill>
                <a:effectLst/>
                <a:latin typeface="freight-text-pro"/>
              </a:rPr>
              <a:t> </a:t>
            </a:r>
            <a:r>
              <a:rPr lang="en-US" b="0" i="0" dirty="0" err="1">
                <a:solidFill>
                  <a:srgbClr val="303030"/>
                </a:solidFill>
                <a:effectLst/>
                <a:latin typeface="freight-text-pro"/>
              </a:rPr>
              <a:t>bilgilendiriyor</a:t>
            </a:r>
            <a:r>
              <a:rPr lang="en-US" b="0" i="0" dirty="0">
                <a:solidFill>
                  <a:srgbClr val="303030"/>
                </a:solidFill>
                <a:effectLst/>
                <a:latin typeface="freight-text-pro"/>
              </a:rPr>
              <a:t>. Solomon yeni </a:t>
            </a:r>
            <a:r>
              <a:rPr lang="en-US" b="0" i="0" dirty="0" err="1">
                <a:solidFill>
                  <a:srgbClr val="303030"/>
                </a:solidFill>
                <a:effectLst/>
                <a:latin typeface="freight-text-pro"/>
              </a:rPr>
              <a:t>ayakkabı</a:t>
            </a:r>
            <a:r>
              <a:rPr lang="en-US" b="0" i="0" dirty="0">
                <a:solidFill>
                  <a:srgbClr val="303030"/>
                </a:solidFill>
                <a:effectLst/>
                <a:latin typeface="freight-text-pro"/>
              </a:rPr>
              <a:t> INDEX.02 %100 </a:t>
            </a:r>
            <a:r>
              <a:rPr lang="en-US" b="0" i="0" dirty="0" err="1">
                <a:solidFill>
                  <a:srgbClr val="303030"/>
                </a:solidFill>
                <a:effectLst/>
                <a:latin typeface="freight-text-pro"/>
              </a:rPr>
              <a:t>geri</a:t>
            </a:r>
            <a:r>
              <a:rPr lang="en-US" b="0" i="0" dirty="0">
                <a:solidFill>
                  <a:srgbClr val="303030"/>
                </a:solidFill>
                <a:effectLst/>
                <a:latin typeface="freight-text-pro"/>
              </a:rPr>
              <a:t> </a:t>
            </a:r>
            <a:r>
              <a:rPr lang="en-US" b="0" i="0" dirty="0" err="1">
                <a:solidFill>
                  <a:srgbClr val="303030"/>
                </a:solidFill>
                <a:effectLst/>
                <a:latin typeface="freight-text-pro"/>
              </a:rPr>
              <a:t>dönüştürülebilir</a:t>
            </a:r>
            <a:r>
              <a:rPr lang="en-US" b="0" i="0" dirty="0">
                <a:solidFill>
                  <a:srgbClr val="303030"/>
                </a:solidFill>
                <a:effectLst/>
                <a:latin typeface="freight-text-pro"/>
              </a:rPr>
              <a:t> ve </a:t>
            </a:r>
            <a:r>
              <a:rPr lang="en-US" b="0" i="0" dirty="0" err="1">
                <a:solidFill>
                  <a:srgbClr val="303030"/>
                </a:solidFill>
                <a:effectLst/>
                <a:latin typeface="freight-text-pro"/>
              </a:rPr>
              <a:t>selefine</a:t>
            </a:r>
            <a:r>
              <a:rPr lang="en-US" b="0" i="0" dirty="0">
                <a:solidFill>
                  <a:srgbClr val="303030"/>
                </a:solidFill>
                <a:effectLst/>
                <a:latin typeface="freight-text-pro"/>
              </a:rPr>
              <a:t> </a:t>
            </a:r>
            <a:r>
              <a:rPr lang="en-US" b="0" i="0" dirty="0" err="1">
                <a:solidFill>
                  <a:srgbClr val="303030"/>
                </a:solidFill>
                <a:effectLst/>
                <a:latin typeface="freight-text-pro"/>
              </a:rPr>
              <a:t>göre</a:t>
            </a:r>
            <a:r>
              <a:rPr lang="en-US" b="0" i="0" dirty="0">
                <a:solidFill>
                  <a:srgbClr val="303030"/>
                </a:solidFill>
                <a:effectLst/>
                <a:latin typeface="freight-text-pro"/>
              </a:rPr>
              <a:t> </a:t>
            </a:r>
            <a:r>
              <a:rPr lang="en-US" b="0" i="0" dirty="0" err="1">
                <a:solidFill>
                  <a:srgbClr val="303030"/>
                </a:solidFill>
                <a:effectLst/>
                <a:latin typeface="freight-text-pro"/>
              </a:rPr>
              <a:t>performans</a:t>
            </a:r>
            <a:r>
              <a:rPr lang="en-US" b="0" i="0" dirty="0">
                <a:solidFill>
                  <a:srgbClr val="303030"/>
                </a:solidFill>
                <a:effectLst/>
                <a:latin typeface="freight-text-pro"/>
              </a:rPr>
              <a:t> </a:t>
            </a:r>
            <a:r>
              <a:rPr lang="en-US" b="0" i="0" dirty="0" err="1">
                <a:solidFill>
                  <a:srgbClr val="303030"/>
                </a:solidFill>
                <a:effectLst/>
                <a:latin typeface="freight-text-pro"/>
              </a:rPr>
              <a:t>açısından</a:t>
            </a:r>
            <a:r>
              <a:rPr lang="en-US" b="0" i="0" dirty="0">
                <a:solidFill>
                  <a:srgbClr val="303030"/>
                </a:solidFill>
                <a:effectLst/>
                <a:latin typeface="freight-text-pro"/>
              </a:rPr>
              <a:t> </a:t>
            </a:r>
            <a:r>
              <a:rPr lang="en-US" b="0" i="0" dirty="0" err="1">
                <a:solidFill>
                  <a:srgbClr val="303030"/>
                </a:solidFill>
                <a:effectLst/>
                <a:latin typeface="freight-text-pro"/>
              </a:rPr>
              <a:t>büyük</a:t>
            </a:r>
            <a:r>
              <a:rPr lang="en-US" b="0" i="0" dirty="0">
                <a:solidFill>
                  <a:srgbClr val="303030"/>
                </a:solidFill>
                <a:effectLst/>
                <a:latin typeface="freight-text-pro"/>
              </a:rPr>
              <a:t> </a:t>
            </a:r>
            <a:r>
              <a:rPr lang="en-US" b="0" i="0" dirty="0" err="1">
                <a:solidFill>
                  <a:srgbClr val="303030"/>
                </a:solidFill>
                <a:effectLst/>
                <a:latin typeface="freight-text-pro"/>
              </a:rPr>
              <a:t>iyileştirmeler</a:t>
            </a:r>
            <a:r>
              <a:rPr lang="en-US" b="0" i="0" dirty="0">
                <a:solidFill>
                  <a:srgbClr val="303030"/>
                </a:solidFill>
                <a:effectLst/>
                <a:latin typeface="freight-text-pro"/>
              </a:rPr>
              <a:t> </a:t>
            </a:r>
            <a:r>
              <a:rPr lang="en-US" b="0" i="0" dirty="0" err="1">
                <a:solidFill>
                  <a:srgbClr val="303030"/>
                </a:solidFill>
                <a:effectLst/>
                <a:latin typeface="freight-text-pro"/>
              </a:rPr>
              <a:t>içerir</a:t>
            </a:r>
            <a:r>
              <a:rPr lang="en-US" b="0" i="0" dirty="0">
                <a:solidFill>
                  <a:srgbClr val="303030"/>
                </a:solidFill>
                <a:effectLst/>
                <a:latin typeface="freight-text-pro"/>
              </a:rPr>
              <a:t>. </a:t>
            </a:r>
            <a:r>
              <a:rPr lang="en-US" b="0" i="0" dirty="0" err="1">
                <a:solidFill>
                  <a:srgbClr val="303030"/>
                </a:solidFill>
                <a:effectLst/>
                <a:latin typeface="freight-text-pro"/>
              </a:rPr>
              <a:t>Eşsiz</a:t>
            </a:r>
            <a:r>
              <a:rPr lang="en-US" b="0" i="0" dirty="0">
                <a:solidFill>
                  <a:srgbClr val="303030"/>
                </a:solidFill>
                <a:effectLst/>
                <a:latin typeface="freight-text-pro"/>
              </a:rPr>
              <a:t> </a:t>
            </a:r>
            <a:r>
              <a:rPr lang="en-US" b="0" i="0" dirty="0" err="1">
                <a:solidFill>
                  <a:srgbClr val="303030"/>
                </a:solidFill>
                <a:effectLst/>
                <a:latin typeface="freight-text-pro"/>
              </a:rPr>
              <a:t>yapısı</a:t>
            </a:r>
            <a:r>
              <a:rPr lang="en-US" b="0" i="0" dirty="0">
                <a:solidFill>
                  <a:srgbClr val="303030"/>
                </a:solidFill>
                <a:effectLst/>
                <a:latin typeface="freight-text-pro"/>
              </a:rPr>
              <a:t>, </a:t>
            </a:r>
            <a:r>
              <a:rPr lang="en-US" b="0" i="0" dirty="0" err="1">
                <a:solidFill>
                  <a:srgbClr val="303030"/>
                </a:solidFill>
                <a:effectLst/>
                <a:latin typeface="freight-text-pro"/>
              </a:rPr>
              <a:t>kullanım</a:t>
            </a:r>
            <a:r>
              <a:rPr lang="en-US" b="0" i="0" dirty="0">
                <a:solidFill>
                  <a:srgbClr val="303030"/>
                </a:solidFill>
                <a:effectLst/>
                <a:latin typeface="freight-text-pro"/>
              </a:rPr>
              <a:t> </a:t>
            </a:r>
            <a:r>
              <a:rPr lang="en-US" b="0" i="0" dirty="0" err="1">
                <a:solidFill>
                  <a:srgbClr val="303030"/>
                </a:solidFill>
                <a:effectLst/>
                <a:latin typeface="freight-text-pro"/>
              </a:rPr>
              <a:t>ömrünün</a:t>
            </a:r>
            <a:r>
              <a:rPr lang="en-US" b="0" i="0" dirty="0">
                <a:solidFill>
                  <a:srgbClr val="303030"/>
                </a:solidFill>
                <a:effectLst/>
                <a:latin typeface="freight-text-pro"/>
              </a:rPr>
              <a:t> </a:t>
            </a:r>
            <a:r>
              <a:rPr lang="en-US" b="0" i="0" dirty="0" err="1">
                <a:solidFill>
                  <a:srgbClr val="303030"/>
                </a:solidFill>
                <a:effectLst/>
                <a:latin typeface="freight-text-pro"/>
              </a:rPr>
              <a:t>sonunda</a:t>
            </a:r>
            <a:r>
              <a:rPr lang="en-US" b="0" i="0" dirty="0">
                <a:solidFill>
                  <a:srgbClr val="303030"/>
                </a:solidFill>
                <a:effectLst/>
                <a:latin typeface="freight-text-pro"/>
              </a:rPr>
              <a:t> </a:t>
            </a:r>
            <a:r>
              <a:rPr lang="en-US" b="0" i="0" dirty="0" err="1">
                <a:solidFill>
                  <a:srgbClr val="303030"/>
                </a:solidFill>
                <a:effectLst/>
                <a:latin typeface="freight-text-pro"/>
              </a:rPr>
              <a:t>demonte</a:t>
            </a:r>
            <a:r>
              <a:rPr lang="en-US" b="0" i="0" dirty="0">
                <a:solidFill>
                  <a:srgbClr val="303030"/>
                </a:solidFill>
                <a:effectLst/>
                <a:latin typeface="freight-text-pro"/>
              </a:rPr>
              <a:t> </a:t>
            </a:r>
            <a:r>
              <a:rPr lang="en-US" b="0" i="0" dirty="0" err="1">
                <a:solidFill>
                  <a:srgbClr val="303030"/>
                </a:solidFill>
                <a:effectLst/>
                <a:latin typeface="freight-text-pro"/>
              </a:rPr>
              <a:t>edilmesine</a:t>
            </a:r>
            <a:r>
              <a:rPr lang="en-US" b="0" i="0" dirty="0">
                <a:solidFill>
                  <a:srgbClr val="303030"/>
                </a:solidFill>
                <a:effectLst/>
                <a:latin typeface="freight-text-pro"/>
              </a:rPr>
              <a:t> </a:t>
            </a:r>
            <a:r>
              <a:rPr lang="en-US" b="0" i="0" dirty="0" err="1">
                <a:solidFill>
                  <a:srgbClr val="303030"/>
                </a:solidFill>
                <a:effectLst/>
                <a:latin typeface="freight-text-pro"/>
              </a:rPr>
              <a:t>olanak</a:t>
            </a:r>
            <a:r>
              <a:rPr lang="en-US" b="0" i="0" dirty="0">
                <a:solidFill>
                  <a:srgbClr val="303030"/>
                </a:solidFill>
                <a:effectLst/>
                <a:latin typeface="freight-text-pro"/>
              </a:rPr>
              <a:t> </a:t>
            </a:r>
            <a:r>
              <a:rPr lang="en-US" b="0" i="0" dirty="0" err="1">
                <a:solidFill>
                  <a:srgbClr val="303030"/>
                </a:solidFill>
                <a:effectLst/>
                <a:latin typeface="freight-text-pro"/>
              </a:rPr>
              <a:t>tanır</a:t>
            </a:r>
            <a:r>
              <a:rPr lang="en-US" b="0" i="0" dirty="0">
                <a:solidFill>
                  <a:srgbClr val="303030"/>
                </a:solidFill>
                <a:effectLst/>
                <a:latin typeface="freight-text-pro"/>
              </a:rPr>
              <a:t>, </a:t>
            </a:r>
            <a:r>
              <a:rPr lang="en-US" b="0" i="0" dirty="0" err="1">
                <a:solidFill>
                  <a:srgbClr val="303030"/>
                </a:solidFill>
                <a:effectLst/>
                <a:latin typeface="freight-text-pro"/>
              </a:rPr>
              <a:t>böylece</a:t>
            </a:r>
            <a:r>
              <a:rPr lang="en-US" b="0" i="0" dirty="0">
                <a:solidFill>
                  <a:srgbClr val="303030"/>
                </a:solidFill>
                <a:effectLst/>
                <a:latin typeface="freight-text-pro"/>
              </a:rPr>
              <a:t> </a:t>
            </a:r>
            <a:r>
              <a:rPr lang="en-US" b="0" i="0" dirty="0" err="1">
                <a:solidFill>
                  <a:srgbClr val="303030"/>
                </a:solidFill>
                <a:effectLst/>
                <a:latin typeface="freight-text-pro"/>
              </a:rPr>
              <a:t>ayakkabı</a:t>
            </a:r>
            <a:r>
              <a:rPr lang="en-US" b="0" i="0" dirty="0">
                <a:solidFill>
                  <a:srgbClr val="303030"/>
                </a:solidFill>
                <a:effectLst/>
                <a:latin typeface="freight-text-pro"/>
              </a:rPr>
              <a:t> </a:t>
            </a:r>
            <a:r>
              <a:rPr lang="en-US" b="0" i="0" dirty="0" err="1">
                <a:solidFill>
                  <a:srgbClr val="303030"/>
                </a:solidFill>
                <a:effectLst/>
                <a:latin typeface="freight-text-pro"/>
              </a:rPr>
              <a:t>malzemeleri</a:t>
            </a:r>
            <a:r>
              <a:rPr lang="en-US" b="0" i="0" dirty="0">
                <a:solidFill>
                  <a:srgbClr val="303030"/>
                </a:solidFill>
                <a:effectLst/>
                <a:latin typeface="freight-text-pro"/>
              </a:rPr>
              <a:t> </a:t>
            </a:r>
            <a:r>
              <a:rPr lang="en-US" b="0" i="0" dirty="0" err="1">
                <a:solidFill>
                  <a:srgbClr val="303030"/>
                </a:solidFill>
                <a:effectLst/>
                <a:latin typeface="freight-text-pro"/>
              </a:rPr>
              <a:t>geri</a:t>
            </a:r>
            <a:r>
              <a:rPr lang="en-US" b="0" i="0" dirty="0">
                <a:solidFill>
                  <a:srgbClr val="303030"/>
                </a:solidFill>
                <a:effectLst/>
                <a:latin typeface="freight-text-pro"/>
              </a:rPr>
              <a:t> </a:t>
            </a:r>
            <a:r>
              <a:rPr lang="en-US" b="0" i="0" dirty="0" err="1">
                <a:solidFill>
                  <a:srgbClr val="303030"/>
                </a:solidFill>
                <a:effectLst/>
                <a:latin typeface="freight-text-pro"/>
              </a:rPr>
              <a:t>dönüştürülebilir</a:t>
            </a:r>
            <a:r>
              <a:rPr lang="en-US" b="0" i="0" dirty="0">
                <a:solidFill>
                  <a:srgbClr val="303030"/>
                </a:solidFill>
                <a:effectLst/>
                <a:latin typeface="freight-text-pro"/>
              </a:rPr>
              <a:t> ve yeni </a:t>
            </a:r>
            <a:r>
              <a:rPr lang="en-US" b="0" i="0" dirty="0" err="1">
                <a:solidFill>
                  <a:srgbClr val="303030"/>
                </a:solidFill>
                <a:effectLst/>
                <a:latin typeface="freight-text-pro"/>
              </a:rPr>
              <a:t>bir</a:t>
            </a:r>
            <a:r>
              <a:rPr lang="en-US" b="0" i="0" dirty="0">
                <a:solidFill>
                  <a:srgbClr val="303030"/>
                </a:solidFill>
                <a:effectLst/>
                <a:latin typeface="freight-text-pro"/>
              </a:rPr>
              <a:t> </a:t>
            </a:r>
            <a:r>
              <a:rPr lang="en-US" b="0" i="0" dirty="0" err="1">
                <a:solidFill>
                  <a:srgbClr val="303030"/>
                </a:solidFill>
                <a:effectLst/>
                <a:latin typeface="freight-text-pro"/>
              </a:rPr>
              <a:t>ürün</a:t>
            </a:r>
            <a:r>
              <a:rPr lang="en-US" b="0" i="0" dirty="0">
                <a:solidFill>
                  <a:srgbClr val="303030"/>
                </a:solidFill>
                <a:effectLst/>
                <a:latin typeface="freight-text-pro"/>
              </a:rPr>
              <a:t> </a:t>
            </a:r>
            <a:r>
              <a:rPr lang="en-US" b="0" i="0" dirty="0" err="1">
                <a:solidFill>
                  <a:srgbClr val="303030"/>
                </a:solidFill>
                <a:effectLst/>
                <a:latin typeface="freight-text-pro"/>
              </a:rPr>
              <a:t>yapmak</a:t>
            </a:r>
            <a:r>
              <a:rPr lang="en-US" b="0" i="0" dirty="0">
                <a:solidFill>
                  <a:srgbClr val="303030"/>
                </a:solidFill>
                <a:effectLst/>
                <a:latin typeface="freight-text-pro"/>
              </a:rPr>
              <a:t> </a:t>
            </a:r>
            <a:r>
              <a:rPr lang="en-US" b="0" i="0" dirty="0" err="1">
                <a:solidFill>
                  <a:srgbClr val="303030"/>
                </a:solidFill>
                <a:effectLst/>
                <a:latin typeface="freight-text-pro"/>
              </a:rPr>
              <a:t>için</a:t>
            </a:r>
            <a:r>
              <a:rPr lang="en-US" b="0" i="0" dirty="0">
                <a:solidFill>
                  <a:srgbClr val="303030"/>
                </a:solidFill>
                <a:effectLst/>
                <a:latin typeface="freight-text-pro"/>
              </a:rPr>
              <a:t> </a:t>
            </a:r>
            <a:r>
              <a:rPr lang="en-US" b="0" i="0" dirty="0" err="1">
                <a:solidFill>
                  <a:srgbClr val="303030"/>
                </a:solidFill>
                <a:effectLst/>
                <a:latin typeface="freight-text-pro"/>
              </a:rPr>
              <a:t>kullanılabilir</a:t>
            </a:r>
            <a:r>
              <a:rPr lang="en-US" b="0" i="0" dirty="0">
                <a:solidFill>
                  <a:srgbClr val="303030"/>
                </a:solidFill>
                <a:effectLst/>
                <a:latin typeface="freight-text-pro"/>
              </a:rPr>
              <a:t>. </a:t>
            </a:r>
            <a:r>
              <a:rPr lang="en-US" b="0" i="0" dirty="0" err="1">
                <a:solidFill>
                  <a:srgbClr val="303030"/>
                </a:solidFill>
                <a:effectLst/>
                <a:latin typeface="freight-text-pro"/>
              </a:rPr>
              <a:t>Ayakkabı</a:t>
            </a:r>
            <a:r>
              <a:rPr lang="en-US" b="0" i="0" dirty="0">
                <a:solidFill>
                  <a:srgbClr val="303030"/>
                </a:solidFill>
                <a:effectLst/>
                <a:latin typeface="freight-text-pro"/>
              </a:rPr>
              <a:t> </a:t>
            </a:r>
            <a:r>
              <a:rPr lang="en-US" b="0" i="0" dirty="0" err="1">
                <a:solidFill>
                  <a:srgbClr val="303030"/>
                </a:solidFill>
                <a:effectLst/>
                <a:latin typeface="freight-text-pro"/>
              </a:rPr>
              <a:t>boyunca</a:t>
            </a:r>
            <a:r>
              <a:rPr lang="en-US" b="0" i="0" dirty="0">
                <a:solidFill>
                  <a:srgbClr val="303030"/>
                </a:solidFill>
                <a:effectLst/>
                <a:latin typeface="freight-text-pro"/>
              </a:rPr>
              <a:t>, </a:t>
            </a:r>
            <a:r>
              <a:rPr lang="en-US" b="0" i="0" dirty="0" err="1">
                <a:solidFill>
                  <a:srgbClr val="303030"/>
                </a:solidFill>
                <a:effectLst/>
                <a:latin typeface="freight-text-pro"/>
              </a:rPr>
              <a:t>geri</a:t>
            </a:r>
            <a:r>
              <a:rPr lang="en-US" b="0" i="0" dirty="0">
                <a:solidFill>
                  <a:srgbClr val="303030"/>
                </a:solidFill>
                <a:effectLst/>
                <a:latin typeface="freight-text-pro"/>
              </a:rPr>
              <a:t> </a:t>
            </a:r>
            <a:r>
              <a:rPr lang="en-US" b="0" i="0" dirty="0" err="1">
                <a:solidFill>
                  <a:srgbClr val="303030"/>
                </a:solidFill>
                <a:effectLst/>
                <a:latin typeface="freight-text-pro"/>
              </a:rPr>
              <a:t>dönüştürüldüğünde</a:t>
            </a:r>
            <a:r>
              <a:rPr lang="en-US" b="0" i="0" dirty="0">
                <a:solidFill>
                  <a:srgbClr val="303030"/>
                </a:solidFill>
                <a:effectLst/>
                <a:latin typeface="freight-text-pro"/>
              </a:rPr>
              <a:t> </a:t>
            </a:r>
            <a:r>
              <a:rPr lang="en-US" b="0" i="0" dirty="0" err="1">
                <a:solidFill>
                  <a:srgbClr val="303030"/>
                </a:solidFill>
                <a:effectLst/>
                <a:latin typeface="freight-text-pro"/>
              </a:rPr>
              <a:t>nerede</a:t>
            </a:r>
            <a:r>
              <a:rPr lang="en-US" b="0" i="0" dirty="0">
                <a:solidFill>
                  <a:srgbClr val="303030"/>
                </a:solidFill>
                <a:effectLst/>
                <a:latin typeface="freight-text-pro"/>
              </a:rPr>
              <a:t> </a:t>
            </a:r>
            <a:r>
              <a:rPr lang="en-US" b="0" i="0" dirty="0" err="1">
                <a:solidFill>
                  <a:srgbClr val="303030"/>
                </a:solidFill>
                <a:effectLst/>
                <a:latin typeface="freight-text-pro"/>
              </a:rPr>
              <a:t>bölüneceğini</a:t>
            </a:r>
            <a:r>
              <a:rPr lang="en-US" b="0" i="0" dirty="0">
                <a:solidFill>
                  <a:srgbClr val="303030"/>
                </a:solidFill>
                <a:effectLst/>
                <a:latin typeface="freight-text-pro"/>
              </a:rPr>
              <a:t> </a:t>
            </a:r>
            <a:r>
              <a:rPr lang="en-US" b="0" i="0" dirty="0" err="1">
                <a:solidFill>
                  <a:srgbClr val="303030"/>
                </a:solidFill>
                <a:effectLst/>
                <a:latin typeface="freight-text-pro"/>
              </a:rPr>
              <a:t>gösteren</a:t>
            </a:r>
            <a:r>
              <a:rPr lang="en-US" b="0" i="0" dirty="0">
                <a:solidFill>
                  <a:srgbClr val="303030"/>
                </a:solidFill>
                <a:effectLst/>
                <a:latin typeface="freight-text-pro"/>
              </a:rPr>
              <a:t> </a:t>
            </a:r>
            <a:r>
              <a:rPr lang="en-US" b="0" i="0" dirty="0" err="1">
                <a:solidFill>
                  <a:srgbClr val="303030"/>
                </a:solidFill>
                <a:effectLst/>
                <a:latin typeface="freight-text-pro"/>
              </a:rPr>
              <a:t>ince</a:t>
            </a:r>
            <a:r>
              <a:rPr lang="en-US" b="0" i="0" dirty="0">
                <a:solidFill>
                  <a:srgbClr val="303030"/>
                </a:solidFill>
                <a:effectLst/>
                <a:latin typeface="freight-text-pro"/>
              </a:rPr>
              <a:t> </a:t>
            </a:r>
            <a:r>
              <a:rPr lang="en-US" b="0" i="0" dirty="0" err="1">
                <a:solidFill>
                  <a:srgbClr val="303030"/>
                </a:solidFill>
                <a:effectLst/>
                <a:latin typeface="freight-text-pro"/>
              </a:rPr>
              <a:t>bir</a:t>
            </a:r>
            <a:r>
              <a:rPr lang="en-US" b="0" i="0" dirty="0">
                <a:solidFill>
                  <a:srgbClr val="303030"/>
                </a:solidFill>
                <a:effectLst/>
                <a:latin typeface="freight-text-pro"/>
              </a:rPr>
              <a:t> </a:t>
            </a:r>
            <a:r>
              <a:rPr lang="en-US" b="0" i="0" dirty="0" err="1">
                <a:solidFill>
                  <a:srgbClr val="303030"/>
                </a:solidFill>
                <a:effectLst/>
                <a:latin typeface="freight-text-pro"/>
              </a:rPr>
              <a:t>çizgi</a:t>
            </a:r>
            <a:r>
              <a:rPr lang="en-US" b="0" i="0" dirty="0">
                <a:solidFill>
                  <a:srgbClr val="303030"/>
                </a:solidFill>
                <a:effectLst/>
                <a:latin typeface="freight-text-pro"/>
              </a:rPr>
              <a:t> bile var. Bir </a:t>
            </a:r>
            <a:r>
              <a:rPr lang="en-US" b="0" i="0" dirty="0" err="1">
                <a:solidFill>
                  <a:srgbClr val="303030"/>
                </a:solidFill>
                <a:effectLst/>
                <a:latin typeface="freight-text-pro"/>
              </a:rPr>
              <a:t>ayakkabının</a:t>
            </a:r>
            <a:r>
              <a:rPr lang="en-US" b="0" i="0" dirty="0">
                <a:solidFill>
                  <a:srgbClr val="303030"/>
                </a:solidFill>
                <a:effectLst/>
                <a:latin typeface="freight-text-pro"/>
              </a:rPr>
              <a:t> </a:t>
            </a:r>
            <a:r>
              <a:rPr lang="en-US" b="0" i="0" dirty="0" err="1">
                <a:solidFill>
                  <a:srgbClr val="303030"/>
                </a:solidFill>
                <a:effectLst/>
                <a:latin typeface="freight-text-pro"/>
              </a:rPr>
              <a:t>dilindeki</a:t>
            </a:r>
            <a:r>
              <a:rPr lang="en-US" b="0" i="0" dirty="0">
                <a:solidFill>
                  <a:srgbClr val="303030"/>
                </a:solidFill>
                <a:effectLst/>
                <a:latin typeface="freight-text-pro"/>
              </a:rPr>
              <a:t> QR </a:t>
            </a:r>
            <a:r>
              <a:rPr lang="en-US" b="0" i="0" dirty="0" err="1">
                <a:solidFill>
                  <a:srgbClr val="303030"/>
                </a:solidFill>
                <a:effectLst/>
                <a:latin typeface="freight-text-pro"/>
              </a:rPr>
              <a:t>kodu</a:t>
            </a:r>
            <a:r>
              <a:rPr lang="en-US" b="0" i="0" dirty="0">
                <a:solidFill>
                  <a:srgbClr val="303030"/>
                </a:solidFill>
                <a:effectLst/>
                <a:latin typeface="freight-text-pro"/>
              </a:rPr>
              <a:t>, </a:t>
            </a:r>
            <a:r>
              <a:rPr lang="en-US" b="0" i="0" dirty="0" err="1">
                <a:solidFill>
                  <a:srgbClr val="303030"/>
                </a:solidFill>
                <a:effectLst/>
                <a:latin typeface="freight-text-pro"/>
              </a:rPr>
              <a:t>onu</a:t>
            </a:r>
            <a:r>
              <a:rPr lang="en-US" b="0" i="0" dirty="0">
                <a:solidFill>
                  <a:srgbClr val="303030"/>
                </a:solidFill>
                <a:effectLst/>
                <a:latin typeface="freight-text-pro"/>
              </a:rPr>
              <a:t> </a:t>
            </a:r>
            <a:r>
              <a:rPr lang="en-US" b="0" i="0" dirty="0" err="1">
                <a:solidFill>
                  <a:srgbClr val="303030"/>
                </a:solidFill>
                <a:effectLst/>
                <a:latin typeface="freight-text-pro"/>
              </a:rPr>
              <a:t>satın</a:t>
            </a:r>
            <a:r>
              <a:rPr lang="en-US" b="0" i="0" dirty="0">
                <a:solidFill>
                  <a:srgbClr val="303030"/>
                </a:solidFill>
                <a:effectLst/>
                <a:latin typeface="freight-text-pro"/>
              </a:rPr>
              <a:t> </a:t>
            </a:r>
            <a:r>
              <a:rPr lang="en-US" b="0" i="0" dirty="0" err="1">
                <a:solidFill>
                  <a:srgbClr val="303030"/>
                </a:solidFill>
                <a:effectLst/>
                <a:latin typeface="freight-text-pro"/>
              </a:rPr>
              <a:t>aldıktan</a:t>
            </a:r>
            <a:r>
              <a:rPr lang="en-US" b="0" i="0" dirty="0">
                <a:solidFill>
                  <a:srgbClr val="303030"/>
                </a:solidFill>
                <a:effectLst/>
                <a:latin typeface="freight-text-pro"/>
              </a:rPr>
              <a:t> </a:t>
            </a:r>
            <a:r>
              <a:rPr lang="en-US" b="0" i="0" dirty="0" err="1">
                <a:solidFill>
                  <a:srgbClr val="303030"/>
                </a:solidFill>
                <a:effectLst/>
                <a:latin typeface="freight-text-pro"/>
              </a:rPr>
              <a:t>sonra</a:t>
            </a:r>
            <a:r>
              <a:rPr lang="en-US" b="0" i="0" dirty="0">
                <a:solidFill>
                  <a:srgbClr val="303030"/>
                </a:solidFill>
                <a:effectLst/>
                <a:latin typeface="freight-text-pro"/>
              </a:rPr>
              <a:t> </a:t>
            </a:r>
            <a:r>
              <a:rPr lang="en-US" b="0" i="0" dirty="0" err="1">
                <a:solidFill>
                  <a:srgbClr val="303030"/>
                </a:solidFill>
                <a:effectLst/>
                <a:latin typeface="freight-text-pro"/>
              </a:rPr>
              <a:t>kolayca</a:t>
            </a:r>
            <a:r>
              <a:rPr lang="en-US" b="0" i="0" dirty="0">
                <a:solidFill>
                  <a:srgbClr val="303030"/>
                </a:solidFill>
                <a:effectLst/>
                <a:latin typeface="freight-text-pro"/>
              </a:rPr>
              <a:t> </a:t>
            </a:r>
            <a:r>
              <a:rPr lang="en-US" b="0" i="0" dirty="0" err="1">
                <a:solidFill>
                  <a:srgbClr val="303030"/>
                </a:solidFill>
                <a:effectLst/>
                <a:latin typeface="freight-text-pro"/>
              </a:rPr>
              <a:t>taramanıza</a:t>
            </a:r>
            <a:r>
              <a:rPr lang="en-US" b="0" i="0" dirty="0">
                <a:solidFill>
                  <a:srgbClr val="303030"/>
                </a:solidFill>
                <a:effectLst/>
                <a:latin typeface="freight-text-pro"/>
              </a:rPr>
              <a:t> ve </a:t>
            </a:r>
            <a:r>
              <a:rPr lang="en-US" b="0" i="0" dirty="0" err="1">
                <a:solidFill>
                  <a:srgbClr val="303030"/>
                </a:solidFill>
                <a:effectLst/>
                <a:latin typeface="freight-text-pro"/>
              </a:rPr>
              <a:t>kaydetmenize</a:t>
            </a:r>
            <a:r>
              <a:rPr lang="en-US" b="0" i="0" dirty="0">
                <a:solidFill>
                  <a:srgbClr val="303030"/>
                </a:solidFill>
                <a:effectLst/>
                <a:latin typeface="freight-text-pro"/>
              </a:rPr>
              <a:t> </a:t>
            </a:r>
            <a:r>
              <a:rPr lang="en-US" b="0" i="0" dirty="0" err="1">
                <a:solidFill>
                  <a:srgbClr val="303030"/>
                </a:solidFill>
                <a:effectLst/>
                <a:latin typeface="freight-text-pro"/>
              </a:rPr>
              <a:t>olanak</a:t>
            </a:r>
            <a:r>
              <a:rPr lang="en-US" b="0" i="0" dirty="0">
                <a:solidFill>
                  <a:srgbClr val="303030"/>
                </a:solidFill>
                <a:effectLst/>
                <a:latin typeface="freight-text-pro"/>
              </a:rPr>
              <a:t> </a:t>
            </a:r>
            <a:r>
              <a:rPr lang="en-US" b="0" i="0" dirty="0" err="1">
                <a:solidFill>
                  <a:srgbClr val="303030"/>
                </a:solidFill>
                <a:effectLst/>
                <a:latin typeface="freight-text-pro"/>
              </a:rPr>
              <a:t>tanıyarak</a:t>
            </a:r>
            <a:r>
              <a:rPr lang="en-US" b="0" i="0" dirty="0">
                <a:solidFill>
                  <a:srgbClr val="303030"/>
                </a:solidFill>
                <a:effectLst/>
                <a:latin typeface="freight-text-pro"/>
              </a:rPr>
              <a:t>, </a:t>
            </a:r>
            <a:r>
              <a:rPr lang="en-US" b="0" i="0" dirty="0" err="1">
                <a:solidFill>
                  <a:srgbClr val="303030"/>
                </a:solidFill>
                <a:effectLst/>
                <a:latin typeface="freight-text-pro"/>
              </a:rPr>
              <a:t>kullanım</a:t>
            </a:r>
            <a:r>
              <a:rPr lang="en-US" b="0" i="0" dirty="0">
                <a:solidFill>
                  <a:srgbClr val="303030"/>
                </a:solidFill>
                <a:effectLst/>
                <a:latin typeface="freight-text-pro"/>
              </a:rPr>
              <a:t> </a:t>
            </a:r>
            <a:r>
              <a:rPr lang="en-US" b="0" i="0" dirty="0" err="1">
                <a:solidFill>
                  <a:srgbClr val="303030"/>
                </a:solidFill>
                <a:effectLst/>
                <a:latin typeface="freight-text-pro"/>
              </a:rPr>
              <a:t>ömrünün</a:t>
            </a:r>
            <a:r>
              <a:rPr lang="en-US" b="0" i="0" dirty="0">
                <a:solidFill>
                  <a:srgbClr val="303030"/>
                </a:solidFill>
                <a:effectLst/>
                <a:latin typeface="freight-text-pro"/>
              </a:rPr>
              <a:t> </a:t>
            </a:r>
            <a:r>
              <a:rPr lang="en-US" b="0" i="0" dirty="0" err="1">
                <a:solidFill>
                  <a:srgbClr val="303030"/>
                </a:solidFill>
                <a:effectLst/>
                <a:latin typeface="freight-text-pro"/>
              </a:rPr>
              <a:t>sonunda</a:t>
            </a:r>
            <a:r>
              <a:rPr lang="en-US" b="0" i="0" dirty="0">
                <a:solidFill>
                  <a:srgbClr val="303030"/>
                </a:solidFill>
                <a:effectLst/>
                <a:latin typeface="freight-text-pro"/>
              </a:rPr>
              <a:t> </a:t>
            </a:r>
            <a:r>
              <a:rPr lang="en-US" b="0" i="0" dirty="0" err="1">
                <a:solidFill>
                  <a:srgbClr val="303030"/>
                </a:solidFill>
                <a:effectLst/>
                <a:latin typeface="freight-text-pro"/>
              </a:rPr>
              <a:t>geri</a:t>
            </a:r>
            <a:r>
              <a:rPr lang="en-US" b="0" i="0" dirty="0">
                <a:solidFill>
                  <a:srgbClr val="303030"/>
                </a:solidFill>
                <a:effectLst/>
                <a:latin typeface="freight-text-pro"/>
              </a:rPr>
              <a:t> </a:t>
            </a:r>
            <a:r>
              <a:rPr lang="en-US" b="0" i="0" dirty="0" err="1">
                <a:solidFill>
                  <a:srgbClr val="303030"/>
                </a:solidFill>
                <a:effectLst/>
                <a:latin typeface="freight-text-pro"/>
              </a:rPr>
              <a:t>dönüşüm</a:t>
            </a:r>
            <a:r>
              <a:rPr lang="en-US" b="0" i="0" dirty="0">
                <a:solidFill>
                  <a:srgbClr val="303030"/>
                </a:solidFill>
                <a:effectLst/>
                <a:latin typeface="freight-text-pro"/>
              </a:rPr>
              <a:t> </a:t>
            </a:r>
            <a:r>
              <a:rPr lang="en-US" b="0" i="0" dirty="0" err="1">
                <a:solidFill>
                  <a:srgbClr val="303030"/>
                </a:solidFill>
                <a:effectLst/>
                <a:latin typeface="freight-text-pro"/>
              </a:rPr>
              <a:t>için</a:t>
            </a:r>
            <a:r>
              <a:rPr lang="en-US" b="0" i="0" dirty="0">
                <a:solidFill>
                  <a:srgbClr val="303030"/>
                </a:solidFill>
                <a:effectLst/>
                <a:latin typeface="freight-text-pro"/>
              </a:rPr>
              <a:t> </a:t>
            </a:r>
            <a:r>
              <a:rPr lang="en-US" b="0" i="0" dirty="0" err="1">
                <a:solidFill>
                  <a:srgbClr val="303030"/>
                </a:solidFill>
                <a:effectLst/>
                <a:latin typeface="freight-text-pro"/>
              </a:rPr>
              <a:t>iade</a:t>
            </a:r>
            <a:r>
              <a:rPr lang="en-US" b="0" i="0" dirty="0">
                <a:solidFill>
                  <a:srgbClr val="303030"/>
                </a:solidFill>
                <a:effectLst/>
                <a:latin typeface="freight-text-pro"/>
              </a:rPr>
              <a:t> </a:t>
            </a:r>
            <a:r>
              <a:rPr lang="en-US" b="0" i="0" dirty="0" err="1">
                <a:solidFill>
                  <a:srgbClr val="303030"/>
                </a:solidFill>
                <a:effectLst/>
                <a:latin typeface="freight-text-pro"/>
              </a:rPr>
              <a:t>etmenizi</a:t>
            </a:r>
            <a:r>
              <a:rPr lang="en-US" b="0" i="0" dirty="0">
                <a:solidFill>
                  <a:srgbClr val="303030"/>
                </a:solidFill>
                <a:effectLst/>
                <a:latin typeface="freight-text-pro"/>
              </a:rPr>
              <a:t> </a:t>
            </a:r>
            <a:r>
              <a:rPr lang="en-US" b="0" i="0" dirty="0" err="1">
                <a:solidFill>
                  <a:srgbClr val="303030"/>
                </a:solidFill>
                <a:effectLst/>
                <a:latin typeface="freight-text-pro"/>
              </a:rPr>
              <a:t>kolaylaştırır</a:t>
            </a:r>
            <a:r>
              <a:rPr lang="en-US" b="0" i="0" dirty="0">
                <a:solidFill>
                  <a:srgbClr val="303030"/>
                </a:solidFill>
                <a:effectLst/>
                <a:latin typeface="freight-text-pro"/>
              </a:rPr>
              <a:t>.</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16</a:t>
            </a:fld>
            <a:endParaRPr lang="en-GB"/>
          </a:p>
        </p:txBody>
      </p:sp>
    </p:spTree>
    <p:extLst>
      <p:ext uri="{BB962C8B-B14F-4D97-AF65-F5344CB8AC3E}">
        <p14:creationId xmlns:p14="http://schemas.microsoft.com/office/powerpoint/2010/main" val="3209977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Kanadalı</a:t>
            </a:r>
            <a:r>
              <a:rPr lang="en-GB" dirty="0"/>
              <a:t> </a:t>
            </a:r>
            <a:r>
              <a:rPr lang="en-GB" dirty="0" err="1"/>
              <a:t>marka</a:t>
            </a:r>
            <a:r>
              <a:rPr lang="en-GB" dirty="0"/>
              <a:t> </a:t>
            </a:r>
            <a:r>
              <a:rPr lang="en-GB" dirty="0" err="1"/>
              <a:t>Allbirds</a:t>
            </a:r>
            <a:r>
              <a:rPr lang="en-GB" dirty="0"/>
              <a:t>, </a:t>
            </a:r>
            <a:r>
              <a:rPr lang="en-GB" dirty="0" err="1"/>
              <a:t>ayakkabılarının</a:t>
            </a:r>
            <a:r>
              <a:rPr lang="en-GB" dirty="0"/>
              <a:t> </a:t>
            </a:r>
            <a:r>
              <a:rPr lang="en-GB" dirty="0" err="1"/>
              <a:t>karbon</a:t>
            </a:r>
            <a:r>
              <a:rPr lang="en-GB" dirty="0"/>
              <a:t> </a:t>
            </a:r>
            <a:r>
              <a:rPr lang="en-GB" dirty="0" err="1"/>
              <a:t>ayak</a:t>
            </a:r>
            <a:r>
              <a:rPr lang="en-GB" dirty="0"/>
              <a:t> </a:t>
            </a:r>
            <a:r>
              <a:rPr lang="en-GB" dirty="0" err="1"/>
              <a:t>izini</a:t>
            </a:r>
            <a:r>
              <a:rPr lang="en-GB" dirty="0"/>
              <a:t> </a:t>
            </a:r>
            <a:r>
              <a:rPr lang="en-GB" dirty="0" err="1"/>
              <a:t>kademeli</a:t>
            </a:r>
            <a:r>
              <a:rPr lang="en-GB" dirty="0"/>
              <a:t> </a:t>
            </a:r>
            <a:r>
              <a:rPr lang="en-GB" dirty="0" err="1"/>
              <a:t>olarak</a:t>
            </a:r>
            <a:r>
              <a:rPr lang="en-GB" dirty="0"/>
              <a:t> </a:t>
            </a:r>
            <a:r>
              <a:rPr lang="en-GB" dirty="0" err="1"/>
              <a:t>azaltmaya</a:t>
            </a:r>
            <a:r>
              <a:rPr lang="en-GB" dirty="0"/>
              <a:t> </a:t>
            </a:r>
            <a:r>
              <a:rPr lang="en-GB" dirty="0" err="1"/>
              <a:t>odaklanan</a:t>
            </a:r>
            <a:r>
              <a:rPr lang="en-GB" dirty="0"/>
              <a:t> </a:t>
            </a:r>
            <a:r>
              <a:rPr lang="en-GB" dirty="0" err="1"/>
              <a:t>bir</a:t>
            </a:r>
            <a:r>
              <a:rPr lang="en-GB" dirty="0"/>
              <a:t> program </a:t>
            </a:r>
            <a:r>
              <a:rPr lang="en-GB" dirty="0" err="1"/>
              <a:t>geliştiriyor</a:t>
            </a:r>
            <a:r>
              <a:rPr lang="en-GB" dirty="0"/>
              <a:t>. </a:t>
            </a:r>
            <a:r>
              <a:rPr lang="en-GB" dirty="0" err="1"/>
              <a:t>Döngüsel</a:t>
            </a:r>
            <a:r>
              <a:rPr lang="en-GB" dirty="0"/>
              <a:t> </a:t>
            </a:r>
            <a:r>
              <a:rPr lang="en-GB" dirty="0" err="1"/>
              <a:t>Tedarik</a:t>
            </a:r>
            <a:r>
              <a:rPr lang="en-GB" dirty="0"/>
              <a:t> </a:t>
            </a:r>
            <a:r>
              <a:rPr lang="en-GB" dirty="0" err="1"/>
              <a:t>Zinciri</a:t>
            </a:r>
            <a:r>
              <a:rPr lang="en-GB" dirty="0"/>
              <a:t> </a:t>
            </a:r>
            <a:r>
              <a:rPr lang="en-GB" dirty="0" err="1"/>
              <a:t>Yönetimi</a:t>
            </a:r>
            <a:r>
              <a:rPr lang="en-GB" dirty="0"/>
              <a:t> </a:t>
            </a:r>
            <a:r>
              <a:rPr lang="en-GB" dirty="0" err="1"/>
              <a:t>stratejisindeki</a:t>
            </a:r>
            <a:r>
              <a:rPr lang="en-GB" dirty="0"/>
              <a:t> </a:t>
            </a:r>
            <a:r>
              <a:rPr lang="en-GB" dirty="0" err="1"/>
              <a:t>iyileştirme</a:t>
            </a:r>
            <a:r>
              <a:rPr lang="en-GB" dirty="0"/>
              <a:t> </a:t>
            </a:r>
            <a:r>
              <a:rPr lang="en-GB" dirty="0" err="1"/>
              <a:t>alanlarından</a:t>
            </a:r>
            <a:r>
              <a:rPr lang="en-GB" dirty="0"/>
              <a:t> </a:t>
            </a:r>
            <a:r>
              <a:rPr lang="en-GB" dirty="0" err="1"/>
              <a:t>biri</a:t>
            </a:r>
            <a:r>
              <a:rPr lang="en-GB" dirty="0"/>
              <a:t>, </a:t>
            </a:r>
            <a:r>
              <a:rPr lang="en-GB" dirty="0" err="1"/>
              <a:t>daha</a:t>
            </a:r>
            <a:r>
              <a:rPr lang="en-GB" dirty="0"/>
              <a:t> </a:t>
            </a:r>
            <a:r>
              <a:rPr lang="en-GB" dirty="0" err="1"/>
              <a:t>düşük</a:t>
            </a:r>
            <a:r>
              <a:rPr lang="en-GB" dirty="0"/>
              <a:t> </a:t>
            </a:r>
            <a:r>
              <a:rPr lang="en-GB" dirty="0" err="1"/>
              <a:t>karbon</a:t>
            </a:r>
            <a:r>
              <a:rPr lang="en-GB" dirty="0"/>
              <a:t> </a:t>
            </a:r>
            <a:r>
              <a:rPr lang="en-GB" dirty="0" err="1"/>
              <a:t>ayak</a:t>
            </a:r>
            <a:r>
              <a:rPr lang="en-GB" dirty="0"/>
              <a:t> </a:t>
            </a:r>
            <a:r>
              <a:rPr lang="en-GB" dirty="0" err="1"/>
              <a:t>izine</a:t>
            </a:r>
            <a:r>
              <a:rPr lang="en-GB" dirty="0"/>
              <a:t> </a:t>
            </a:r>
            <a:r>
              <a:rPr lang="en-GB" dirty="0" err="1"/>
              <a:t>sahip</a:t>
            </a:r>
            <a:r>
              <a:rPr lang="en-GB" dirty="0"/>
              <a:t> yeni </a:t>
            </a:r>
            <a:r>
              <a:rPr lang="en-GB" dirty="0" err="1"/>
              <a:t>malzemelerin</a:t>
            </a:r>
            <a:r>
              <a:rPr lang="en-GB" dirty="0"/>
              <a:t> </a:t>
            </a:r>
            <a:r>
              <a:rPr lang="en-GB" dirty="0" err="1"/>
              <a:t>bulunması</a:t>
            </a:r>
            <a:r>
              <a:rPr lang="en-GB" dirty="0"/>
              <a:t>, </a:t>
            </a:r>
            <a:r>
              <a:rPr lang="en-GB" dirty="0" err="1"/>
              <a:t>araştırılması</a:t>
            </a:r>
            <a:r>
              <a:rPr lang="en-GB" dirty="0"/>
              <a:t> ve </a:t>
            </a:r>
            <a:r>
              <a:rPr lang="en-GB" dirty="0" err="1"/>
              <a:t>tanıtılması</a:t>
            </a:r>
            <a:r>
              <a:rPr lang="en-GB" dirty="0"/>
              <a:t> ve her zaman petrol </a:t>
            </a:r>
            <a:r>
              <a:rPr lang="en-GB" dirty="0" err="1"/>
              <a:t>bazlı</a:t>
            </a:r>
            <a:r>
              <a:rPr lang="en-GB" dirty="0"/>
              <a:t> </a:t>
            </a:r>
            <a:r>
              <a:rPr lang="en-GB" dirty="0" err="1"/>
              <a:t>sentetik</a:t>
            </a:r>
            <a:r>
              <a:rPr lang="en-GB" dirty="0"/>
              <a:t> </a:t>
            </a:r>
            <a:r>
              <a:rPr lang="en-GB" dirty="0" err="1"/>
              <a:t>malzemelerin</a:t>
            </a:r>
            <a:r>
              <a:rPr lang="en-GB" dirty="0"/>
              <a:t> </a:t>
            </a:r>
            <a:r>
              <a:rPr lang="en-GB" dirty="0" err="1"/>
              <a:t>mümkün</a:t>
            </a:r>
            <a:r>
              <a:rPr lang="en-GB" dirty="0"/>
              <a:t> </a:t>
            </a:r>
            <a:r>
              <a:rPr lang="en-GB" dirty="0" err="1"/>
              <a:t>olduğunda</a:t>
            </a:r>
            <a:r>
              <a:rPr lang="en-GB" dirty="0"/>
              <a:t> </a:t>
            </a:r>
            <a:r>
              <a:rPr lang="en-GB" dirty="0" err="1"/>
              <a:t>doğal</a:t>
            </a:r>
            <a:r>
              <a:rPr lang="en-GB" dirty="0"/>
              <a:t> </a:t>
            </a:r>
            <a:r>
              <a:rPr lang="en-GB" dirty="0" err="1"/>
              <a:t>alternatiflerle</a:t>
            </a:r>
            <a:r>
              <a:rPr lang="en-GB" dirty="0"/>
              <a:t> </a:t>
            </a:r>
            <a:r>
              <a:rPr lang="en-GB" dirty="0" err="1"/>
              <a:t>değiştirilmesi</a:t>
            </a:r>
            <a:r>
              <a:rPr lang="en-GB" dirty="0"/>
              <a:t> </a:t>
            </a:r>
            <a:r>
              <a:rPr lang="en-GB" dirty="0" err="1"/>
              <a:t>konusunda</a:t>
            </a:r>
            <a:r>
              <a:rPr lang="en-GB" dirty="0"/>
              <a:t> </a:t>
            </a:r>
            <a:r>
              <a:rPr lang="en-GB" dirty="0" err="1"/>
              <a:t>yenilikçi</a:t>
            </a:r>
            <a:r>
              <a:rPr lang="en-GB" dirty="0"/>
              <a:t> </a:t>
            </a:r>
            <a:r>
              <a:rPr lang="en-GB" dirty="0" err="1"/>
              <a:t>olmaktır</a:t>
            </a:r>
            <a:r>
              <a:rPr lang="en-GB" dirty="0"/>
              <a:t>. Bunun </a:t>
            </a:r>
            <a:r>
              <a:rPr lang="en-GB" dirty="0" err="1"/>
              <a:t>yanı</a:t>
            </a:r>
            <a:r>
              <a:rPr lang="en-GB" dirty="0"/>
              <a:t> </a:t>
            </a:r>
            <a:r>
              <a:rPr lang="en-GB" dirty="0" err="1"/>
              <a:t>sıra</a:t>
            </a:r>
            <a:r>
              <a:rPr lang="en-GB" dirty="0"/>
              <a:t>, </a:t>
            </a:r>
            <a:r>
              <a:rPr lang="en-GB" dirty="0" err="1"/>
              <a:t>Allbirds</a:t>
            </a:r>
            <a:r>
              <a:rPr lang="en-GB" dirty="0"/>
              <a:t>, </a:t>
            </a:r>
            <a:r>
              <a:rPr lang="en-GB" dirty="0" err="1"/>
              <a:t>daha</a:t>
            </a:r>
            <a:r>
              <a:rPr lang="en-GB" dirty="0"/>
              <a:t> </a:t>
            </a:r>
            <a:r>
              <a:rPr lang="en-GB" dirty="0" err="1"/>
              <a:t>hafif</a:t>
            </a:r>
            <a:r>
              <a:rPr lang="en-GB" dirty="0"/>
              <a:t> </a:t>
            </a:r>
            <a:r>
              <a:rPr lang="en-GB" dirty="0" err="1"/>
              <a:t>ürünler</a:t>
            </a:r>
            <a:r>
              <a:rPr lang="en-GB" dirty="0"/>
              <a:t> </a:t>
            </a:r>
            <a:r>
              <a:rPr lang="en-GB" dirty="0" err="1"/>
              <a:t>yaratmak</a:t>
            </a:r>
            <a:r>
              <a:rPr lang="en-GB" dirty="0"/>
              <a:t> </a:t>
            </a:r>
            <a:r>
              <a:rPr lang="en-GB" dirty="0" err="1"/>
              <a:t>için</a:t>
            </a:r>
            <a:r>
              <a:rPr lang="en-GB" dirty="0"/>
              <a:t> ilk </a:t>
            </a:r>
            <a:r>
              <a:rPr lang="en-GB" dirty="0" err="1"/>
              <a:t>etapta</a:t>
            </a:r>
            <a:r>
              <a:rPr lang="en-GB" dirty="0"/>
              <a:t> </a:t>
            </a:r>
            <a:r>
              <a:rPr lang="en-GB" dirty="0" err="1"/>
              <a:t>kullanılan</a:t>
            </a:r>
            <a:r>
              <a:rPr lang="en-GB" dirty="0"/>
              <a:t> </a:t>
            </a:r>
            <a:r>
              <a:rPr lang="en-GB" dirty="0" err="1"/>
              <a:t>malzeme</a:t>
            </a:r>
            <a:r>
              <a:rPr lang="en-GB" dirty="0"/>
              <a:t> </a:t>
            </a:r>
            <a:r>
              <a:rPr lang="en-GB" dirty="0" err="1"/>
              <a:t>miktarını</a:t>
            </a:r>
            <a:r>
              <a:rPr lang="en-GB" dirty="0"/>
              <a:t> </a:t>
            </a:r>
            <a:r>
              <a:rPr lang="en-GB" dirty="0" err="1"/>
              <a:t>en</a:t>
            </a:r>
            <a:r>
              <a:rPr lang="en-GB" dirty="0"/>
              <a:t> </a:t>
            </a:r>
            <a:r>
              <a:rPr lang="en-GB" dirty="0" err="1"/>
              <a:t>aza</a:t>
            </a:r>
            <a:r>
              <a:rPr lang="en-GB" dirty="0"/>
              <a:t> </a:t>
            </a:r>
            <a:r>
              <a:rPr lang="en-GB" dirty="0" err="1"/>
              <a:t>indirmeye</a:t>
            </a:r>
            <a:r>
              <a:rPr lang="en-GB" dirty="0"/>
              <a:t> </a:t>
            </a:r>
            <a:r>
              <a:rPr lang="en-GB" dirty="0" err="1"/>
              <a:t>çalışıyor</a:t>
            </a:r>
            <a:r>
              <a:rPr lang="en-GB" dirty="0"/>
              <a:t>, </a:t>
            </a:r>
            <a:r>
              <a:rPr lang="en-GB" dirty="0" err="1"/>
              <a:t>bu</a:t>
            </a:r>
            <a:r>
              <a:rPr lang="en-GB" dirty="0"/>
              <a:t> </a:t>
            </a:r>
            <a:r>
              <a:rPr lang="en-GB" dirty="0" err="1"/>
              <a:t>nedenle</a:t>
            </a:r>
            <a:r>
              <a:rPr lang="en-GB" dirty="0"/>
              <a:t> </a:t>
            </a:r>
            <a:r>
              <a:rPr lang="en-GB" dirty="0" err="1"/>
              <a:t>ambalajı</a:t>
            </a:r>
            <a:r>
              <a:rPr lang="en-GB" dirty="0"/>
              <a:t> </a:t>
            </a:r>
            <a:r>
              <a:rPr lang="en-GB" dirty="0" err="1"/>
              <a:t>yeniden</a:t>
            </a:r>
            <a:r>
              <a:rPr lang="en-GB" dirty="0"/>
              <a:t> </a:t>
            </a:r>
            <a:r>
              <a:rPr lang="en-GB" dirty="0" err="1"/>
              <a:t>tasarlamak</a:t>
            </a:r>
            <a:r>
              <a:rPr lang="en-GB" dirty="0"/>
              <a:t> ve </a:t>
            </a:r>
            <a:r>
              <a:rPr lang="en-GB" dirty="0" err="1"/>
              <a:t>üretim</a:t>
            </a:r>
            <a:r>
              <a:rPr lang="en-GB" dirty="0"/>
              <a:t> </a:t>
            </a:r>
            <a:r>
              <a:rPr lang="en-GB" dirty="0" err="1"/>
              <a:t>atıklarını</a:t>
            </a:r>
            <a:r>
              <a:rPr lang="en-GB" dirty="0"/>
              <a:t> </a:t>
            </a:r>
            <a:r>
              <a:rPr lang="en-GB" dirty="0" err="1"/>
              <a:t>ortadan</a:t>
            </a:r>
            <a:r>
              <a:rPr lang="en-GB" dirty="0"/>
              <a:t> </a:t>
            </a:r>
            <a:r>
              <a:rPr lang="en-GB" dirty="0" err="1"/>
              <a:t>kaldırmak</a:t>
            </a:r>
            <a:r>
              <a:rPr lang="en-GB" dirty="0"/>
              <a:t> </a:t>
            </a:r>
            <a:r>
              <a:rPr lang="en-GB" dirty="0" err="1"/>
              <a:t>için</a:t>
            </a:r>
            <a:r>
              <a:rPr lang="en-GB" dirty="0"/>
              <a:t> </a:t>
            </a:r>
            <a:r>
              <a:rPr lang="en-GB" dirty="0" err="1"/>
              <a:t>çalışıyoruz</a:t>
            </a:r>
            <a:r>
              <a:rPr lang="en-GB" dirty="0"/>
              <a:t>. Ve </a:t>
            </a:r>
            <a:r>
              <a:rPr lang="en-GB" dirty="0" err="1"/>
              <a:t>daha</a:t>
            </a:r>
            <a:r>
              <a:rPr lang="en-GB" dirty="0"/>
              <a:t> </a:t>
            </a:r>
            <a:r>
              <a:rPr lang="en-GB" dirty="0" err="1"/>
              <a:t>az</a:t>
            </a:r>
            <a:r>
              <a:rPr lang="en-GB" dirty="0"/>
              <a:t>, </a:t>
            </a:r>
            <a:r>
              <a:rPr lang="en-GB" dirty="0" err="1"/>
              <a:t>daha</a:t>
            </a:r>
            <a:r>
              <a:rPr lang="en-GB" dirty="0"/>
              <a:t> iyi </a:t>
            </a:r>
            <a:r>
              <a:rPr lang="en-GB" dirty="0" err="1"/>
              <a:t>şeyler</a:t>
            </a:r>
            <a:r>
              <a:rPr lang="en-GB" dirty="0"/>
              <a:t> </a:t>
            </a:r>
            <a:r>
              <a:rPr lang="en-GB" dirty="0" err="1"/>
              <a:t>ruhuyla</a:t>
            </a:r>
            <a:r>
              <a:rPr lang="en-GB" dirty="0"/>
              <a:t>, </a:t>
            </a:r>
            <a:r>
              <a:rPr lang="en-GB" dirty="0" err="1"/>
              <a:t>marka</a:t>
            </a:r>
            <a:r>
              <a:rPr lang="en-GB" dirty="0"/>
              <a:t> </a:t>
            </a:r>
            <a:r>
              <a:rPr lang="en-GB" dirty="0" err="1"/>
              <a:t>ürünleri</a:t>
            </a:r>
            <a:r>
              <a:rPr lang="en-GB" dirty="0"/>
              <a:t> </a:t>
            </a:r>
            <a:r>
              <a:rPr lang="en-GB" dirty="0" err="1"/>
              <a:t>daha</a:t>
            </a:r>
            <a:r>
              <a:rPr lang="en-GB" dirty="0"/>
              <a:t> </a:t>
            </a:r>
            <a:r>
              <a:rPr lang="en-GB" dirty="0" err="1"/>
              <a:t>uzun</a:t>
            </a:r>
            <a:r>
              <a:rPr lang="en-GB" dirty="0"/>
              <a:t> </a:t>
            </a:r>
            <a:r>
              <a:rPr lang="en-GB" dirty="0" err="1"/>
              <a:t>süre</a:t>
            </a:r>
            <a:r>
              <a:rPr lang="en-GB" dirty="0"/>
              <a:t> </a:t>
            </a:r>
            <a:r>
              <a:rPr lang="en-GB" dirty="0" err="1"/>
              <a:t>kullanımda</a:t>
            </a:r>
            <a:r>
              <a:rPr lang="en-GB" dirty="0"/>
              <a:t> </a:t>
            </a:r>
            <a:r>
              <a:rPr lang="en-GB" dirty="0" err="1"/>
              <a:t>tutmayı</a:t>
            </a:r>
            <a:r>
              <a:rPr lang="en-GB" dirty="0"/>
              <a:t> </a:t>
            </a:r>
            <a:r>
              <a:rPr lang="en-GB" dirty="0" err="1"/>
              <a:t>hedefliyor</a:t>
            </a:r>
            <a:r>
              <a:rPr lang="en-GB" dirty="0"/>
              <a:t>, </a:t>
            </a:r>
            <a:r>
              <a:rPr lang="en-GB" dirty="0" err="1"/>
              <a:t>bu</a:t>
            </a:r>
            <a:r>
              <a:rPr lang="en-GB" dirty="0"/>
              <a:t> </a:t>
            </a:r>
            <a:r>
              <a:rPr lang="en-GB" dirty="0" err="1"/>
              <a:t>nedenle</a:t>
            </a:r>
            <a:r>
              <a:rPr lang="en-GB" dirty="0"/>
              <a:t> </a:t>
            </a:r>
            <a:r>
              <a:rPr lang="en-GB" dirty="0" err="1"/>
              <a:t>ömürlerinin</a:t>
            </a:r>
            <a:r>
              <a:rPr lang="en-GB" dirty="0"/>
              <a:t> </a:t>
            </a:r>
            <a:r>
              <a:rPr lang="en-GB" dirty="0" err="1"/>
              <a:t>sonunda</a:t>
            </a:r>
            <a:r>
              <a:rPr lang="en-GB" dirty="0"/>
              <a:t> </a:t>
            </a:r>
            <a:r>
              <a:rPr lang="en-GB" dirty="0" err="1"/>
              <a:t>onlara</a:t>
            </a:r>
            <a:r>
              <a:rPr lang="en-GB" dirty="0"/>
              <a:t> </a:t>
            </a:r>
            <a:r>
              <a:rPr lang="en-GB" dirty="0" err="1"/>
              <a:t>nasıl</a:t>
            </a:r>
            <a:r>
              <a:rPr lang="en-GB" dirty="0"/>
              <a:t> yeni </a:t>
            </a:r>
            <a:r>
              <a:rPr lang="en-GB" dirty="0" err="1"/>
              <a:t>bir</a:t>
            </a:r>
            <a:r>
              <a:rPr lang="en-GB" dirty="0"/>
              <a:t> </a:t>
            </a:r>
            <a:r>
              <a:rPr lang="en-GB" dirty="0" err="1"/>
              <a:t>hayat</a:t>
            </a:r>
            <a:r>
              <a:rPr lang="en-GB" dirty="0"/>
              <a:t> </a:t>
            </a:r>
            <a:r>
              <a:rPr lang="en-GB" dirty="0" err="1"/>
              <a:t>verebileceğini</a:t>
            </a:r>
            <a:r>
              <a:rPr lang="en-GB" dirty="0"/>
              <a:t> </a:t>
            </a:r>
            <a:r>
              <a:rPr lang="en-GB" dirty="0" err="1"/>
              <a:t>düşünmeye</a:t>
            </a:r>
            <a:r>
              <a:rPr lang="en-GB" dirty="0"/>
              <a:t> </a:t>
            </a:r>
            <a:r>
              <a:rPr lang="en-GB" dirty="0" err="1"/>
              <a:t>devam</a:t>
            </a:r>
            <a:r>
              <a:rPr lang="en-GB" dirty="0"/>
              <a:t> </a:t>
            </a:r>
            <a:r>
              <a:rPr lang="en-GB" dirty="0" err="1"/>
              <a:t>ediyor</a:t>
            </a:r>
            <a:r>
              <a:rPr lang="en-GB" dirty="0"/>
              <a:t>.</a:t>
            </a:r>
          </a:p>
        </p:txBody>
      </p:sp>
      <p:sp>
        <p:nvSpPr>
          <p:cNvPr id="4" name="Slide Number Placeholder 3"/>
          <p:cNvSpPr>
            <a:spLocks noGrp="1"/>
          </p:cNvSpPr>
          <p:nvPr>
            <p:ph type="sldNum" sz="quarter" idx="10"/>
          </p:nvPr>
        </p:nvSpPr>
        <p:spPr/>
        <p:txBody>
          <a:bodyPr/>
          <a:lstStyle/>
          <a:p>
            <a:fld id="{2939D874-D2D9-4365-960D-3C315028749F}" type="slidenum">
              <a:rPr lang="en-GB" smtClean="0"/>
              <a:t>17</a:t>
            </a:fld>
            <a:endParaRPr lang="en-GB"/>
          </a:p>
        </p:txBody>
      </p:sp>
    </p:spTree>
    <p:extLst>
      <p:ext uri="{BB962C8B-B14F-4D97-AF65-F5344CB8AC3E}">
        <p14:creationId xmlns:p14="http://schemas.microsoft.com/office/powerpoint/2010/main" val="10383681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err="1">
                <a:solidFill>
                  <a:srgbClr val="000000"/>
                </a:solidFill>
                <a:effectLst/>
                <a:latin typeface="Avenir Next W02"/>
              </a:rPr>
              <a:t>Patagonia'nın</a:t>
            </a:r>
            <a:r>
              <a:rPr lang="en-US" b="0" i="0" dirty="0">
                <a:solidFill>
                  <a:srgbClr val="000000"/>
                </a:solidFill>
                <a:effectLst/>
                <a:latin typeface="Avenir Next W02"/>
              </a:rPr>
              <a:t> </a:t>
            </a:r>
            <a:r>
              <a:rPr lang="en-US" b="0" i="0" dirty="0" err="1">
                <a:solidFill>
                  <a:srgbClr val="000000"/>
                </a:solidFill>
                <a:effectLst/>
                <a:latin typeface="Avenir Next W02"/>
              </a:rPr>
              <a:t>Tedarik</a:t>
            </a:r>
            <a:r>
              <a:rPr lang="en-US" b="0" i="0" dirty="0">
                <a:solidFill>
                  <a:srgbClr val="000000"/>
                </a:solidFill>
                <a:effectLst/>
                <a:latin typeface="Avenir Next W02"/>
              </a:rPr>
              <a:t> </a:t>
            </a:r>
            <a:r>
              <a:rPr lang="en-US" b="0" i="0" dirty="0" err="1">
                <a:solidFill>
                  <a:srgbClr val="000000"/>
                </a:solidFill>
                <a:effectLst/>
                <a:latin typeface="Avenir Next W02"/>
              </a:rPr>
              <a:t>Zinciri</a:t>
            </a:r>
            <a:r>
              <a:rPr lang="en-US" b="0" i="0" dirty="0">
                <a:solidFill>
                  <a:srgbClr val="000000"/>
                </a:solidFill>
                <a:effectLst/>
                <a:latin typeface="Avenir Next W02"/>
              </a:rPr>
              <a:t> </a:t>
            </a:r>
            <a:r>
              <a:rPr lang="en-US" b="0" i="0" dirty="0" err="1">
                <a:solidFill>
                  <a:srgbClr val="000000"/>
                </a:solidFill>
                <a:effectLst/>
                <a:latin typeface="Avenir Next W02"/>
              </a:rPr>
              <a:t>Çevresel</a:t>
            </a:r>
            <a:r>
              <a:rPr lang="en-US" b="0" i="0" dirty="0">
                <a:solidFill>
                  <a:srgbClr val="000000"/>
                </a:solidFill>
                <a:effectLst/>
                <a:latin typeface="Avenir Next W02"/>
              </a:rPr>
              <a:t> </a:t>
            </a:r>
            <a:r>
              <a:rPr lang="en-US" b="0" i="0" dirty="0" err="1">
                <a:solidFill>
                  <a:srgbClr val="000000"/>
                </a:solidFill>
                <a:effectLst/>
                <a:latin typeface="Avenir Next W02"/>
              </a:rPr>
              <a:t>Sorumluluk</a:t>
            </a:r>
            <a:r>
              <a:rPr lang="en-US" b="0" i="0" dirty="0">
                <a:solidFill>
                  <a:srgbClr val="000000"/>
                </a:solidFill>
                <a:effectLst/>
                <a:latin typeface="Avenir Next W02"/>
              </a:rPr>
              <a:t> </a:t>
            </a:r>
            <a:r>
              <a:rPr lang="en-US" b="0" i="0" dirty="0" err="1">
                <a:solidFill>
                  <a:srgbClr val="000000"/>
                </a:solidFill>
                <a:effectLst/>
                <a:latin typeface="Avenir Next W02"/>
              </a:rPr>
              <a:t>Programının</a:t>
            </a:r>
            <a:r>
              <a:rPr lang="en-US" b="0" i="0" dirty="0">
                <a:solidFill>
                  <a:srgbClr val="000000"/>
                </a:solidFill>
                <a:effectLst/>
                <a:latin typeface="Avenir Next W02"/>
              </a:rPr>
              <a:t> </a:t>
            </a:r>
            <a:r>
              <a:rPr lang="en-US" b="0" i="0" dirty="0" err="1">
                <a:solidFill>
                  <a:srgbClr val="000000"/>
                </a:solidFill>
                <a:effectLst/>
                <a:latin typeface="Avenir Next W02"/>
              </a:rPr>
              <a:t>amacı</a:t>
            </a:r>
            <a:r>
              <a:rPr lang="en-US" b="0" i="0" dirty="0">
                <a:solidFill>
                  <a:srgbClr val="000000"/>
                </a:solidFill>
                <a:effectLst/>
                <a:latin typeface="Avenir Next W02"/>
              </a:rPr>
              <a:t>, Patagonia </a:t>
            </a:r>
            <a:r>
              <a:rPr lang="en-US" b="0" i="0" dirty="0" err="1">
                <a:solidFill>
                  <a:srgbClr val="000000"/>
                </a:solidFill>
                <a:effectLst/>
                <a:latin typeface="Avenir Next W02"/>
              </a:rPr>
              <a:t>ürün</a:t>
            </a:r>
            <a:r>
              <a:rPr lang="en-US" b="0" i="0" dirty="0">
                <a:solidFill>
                  <a:srgbClr val="000000"/>
                </a:solidFill>
                <a:effectLst/>
                <a:latin typeface="Avenir Next W02"/>
              </a:rPr>
              <a:t> ve </a:t>
            </a:r>
            <a:r>
              <a:rPr lang="en-US" b="0" i="0" dirty="0" err="1">
                <a:solidFill>
                  <a:srgbClr val="000000"/>
                </a:solidFill>
                <a:effectLst/>
                <a:latin typeface="Avenir Next W02"/>
              </a:rPr>
              <a:t>malzemelerinin</a:t>
            </a:r>
            <a:r>
              <a:rPr lang="en-US" b="0" i="0" dirty="0">
                <a:solidFill>
                  <a:srgbClr val="000000"/>
                </a:solidFill>
                <a:effectLst/>
                <a:latin typeface="Avenir Next W02"/>
              </a:rPr>
              <a:t> </a:t>
            </a:r>
            <a:r>
              <a:rPr lang="en-US" b="0" i="0" dirty="0" err="1">
                <a:solidFill>
                  <a:srgbClr val="000000"/>
                </a:solidFill>
                <a:effectLst/>
                <a:latin typeface="Avenir Next W02"/>
              </a:rPr>
              <a:t>üretiminin</a:t>
            </a:r>
            <a:r>
              <a:rPr lang="en-US" b="0" i="0" dirty="0">
                <a:solidFill>
                  <a:srgbClr val="000000"/>
                </a:solidFill>
                <a:effectLst/>
                <a:latin typeface="Avenir Next W02"/>
              </a:rPr>
              <a:t> </a:t>
            </a:r>
            <a:r>
              <a:rPr lang="en-US" b="0" i="0" dirty="0" err="1">
                <a:solidFill>
                  <a:srgbClr val="000000"/>
                </a:solidFill>
                <a:effectLst/>
                <a:latin typeface="Avenir Next W02"/>
              </a:rPr>
              <a:t>çevresel</a:t>
            </a:r>
            <a:r>
              <a:rPr lang="en-US" b="0" i="0" dirty="0">
                <a:solidFill>
                  <a:srgbClr val="000000"/>
                </a:solidFill>
                <a:effectLst/>
                <a:latin typeface="Avenir Next W02"/>
              </a:rPr>
              <a:t> </a:t>
            </a:r>
            <a:r>
              <a:rPr lang="en-US" b="0" i="0" dirty="0" err="1">
                <a:solidFill>
                  <a:srgbClr val="000000"/>
                </a:solidFill>
                <a:effectLst/>
                <a:latin typeface="Avenir Next W02"/>
              </a:rPr>
              <a:t>etkilerini</a:t>
            </a:r>
            <a:r>
              <a:rPr lang="en-US" b="0" i="0" dirty="0">
                <a:solidFill>
                  <a:srgbClr val="000000"/>
                </a:solidFill>
                <a:effectLst/>
                <a:latin typeface="Avenir Next W02"/>
              </a:rPr>
              <a:t> </a:t>
            </a:r>
            <a:r>
              <a:rPr lang="en-US" b="0" i="0" dirty="0" err="1">
                <a:solidFill>
                  <a:srgbClr val="000000"/>
                </a:solidFill>
                <a:effectLst/>
                <a:latin typeface="Avenir Next W02"/>
              </a:rPr>
              <a:t>ölçmek</a:t>
            </a:r>
            <a:r>
              <a:rPr lang="en-US" b="0" i="0" dirty="0">
                <a:solidFill>
                  <a:srgbClr val="000000"/>
                </a:solidFill>
                <a:effectLst/>
                <a:latin typeface="Avenir Next W02"/>
              </a:rPr>
              <a:t>, </a:t>
            </a:r>
            <a:r>
              <a:rPr lang="en-US" b="0" i="0" dirty="0" err="1">
                <a:solidFill>
                  <a:srgbClr val="000000"/>
                </a:solidFill>
                <a:effectLst/>
                <a:latin typeface="Avenir Next W02"/>
              </a:rPr>
              <a:t>azaltmak</a:t>
            </a:r>
            <a:r>
              <a:rPr lang="en-US" b="0" i="0" dirty="0">
                <a:solidFill>
                  <a:srgbClr val="000000"/>
                </a:solidFill>
                <a:effectLst/>
                <a:latin typeface="Avenir Next W02"/>
              </a:rPr>
              <a:t> ve </a:t>
            </a:r>
            <a:r>
              <a:rPr lang="en-US" b="0" i="0" dirty="0" err="1">
                <a:solidFill>
                  <a:srgbClr val="000000"/>
                </a:solidFill>
                <a:effectLst/>
                <a:latin typeface="Avenir Next W02"/>
              </a:rPr>
              <a:t>ortadan</a:t>
            </a:r>
            <a:r>
              <a:rPr lang="en-US" b="0" i="0" dirty="0">
                <a:solidFill>
                  <a:srgbClr val="000000"/>
                </a:solidFill>
                <a:effectLst/>
                <a:latin typeface="Avenir Next W02"/>
              </a:rPr>
              <a:t> </a:t>
            </a:r>
            <a:r>
              <a:rPr lang="en-US" b="0" i="0" dirty="0" err="1">
                <a:solidFill>
                  <a:srgbClr val="000000"/>
                </a:solidFill>
                <a:effectLst/>
                <a:latin typeface="Avenir Next W02"/>
              </a:rPr>
              <a:t>kaldırmaktır</a:t>
            </a:r>
            <a:r>
              <a:rPr lang="en-US" b="0" i="0" dirty="0">
                <a:solidFill>
                  <a:srgbClr val="000000"/>
                </a:solidFill>
                <a:effectLst/>
                <a:latin typeface="Avenir Next W02"/>
              </a:rPr>
              <a:t>. Program, </a:t>
            </a:r>
            <a:r>
              <a:rPr lang="en-US" b="0" i="0" dirty="0" err="1">
                <a:solidFill>
                  <a:srgbClr val="000000"/>
                </a:solidFill>
                <a:effectLst/>
                <a:latin typeface="Avenir Next W02"/>
              </a:rPr>
              <a:t>dünyanın</a:t>
            </a:r>
            <a:r>
              <a:rPr lang="en-US" b="0" i="0" dirty="0">
                <a:solidFill>
                  <a:srgbClr val="000000"/>
                </a:solidFill>
                <a:effectLst/>
                <a:latin typeface="Avenir Next W02"/>
              </a:rPr>
              <a:t> </a:t>
            </a:r>
            <a:r>
              <a:rPr lang="en-US" b="0" i="0" dirty="0" err="1">
                <a:solidFill>
                  <a:srgbClr val="000000"/>
                </a:solidFill>
                <a:effectLst/>
                <a:latin typeface="Avenir Next W02"/>
              </a:rPr>
              <a:t>dört</a:t>
            </a:r>
            <a:r>
              <a:rPr lang="en-US" b="0" i="0" dirty="0">
                <a:solidFill>
                  <a:srgbClr val="000000"/>
                </a:solidFill>
                <a:effectLst/>
                <a:latin typeface="Avenir Next W02"/>
              </a:rPr>
              <a:t> </a:t>
            </a:r>
            <a:r>
              <a:rPr lang="en-US" b="0" i="0" dirty="0" err="1">
                <a:solidFill>
                  <a:srgbClr val="000000"/>
                </a:solidFill>
                <a:effectLst/>
                <a:latin typeface="Avenir Next W02"/>
              </a:rPr>
              <a:t>bir</a:t>
            </a:r>
            <a:r>
              <a:rPr lang="en-US" b="0" i="0" dirty="0">
                <a:solidFill>
                  <a:srgbClr val="000000"/>
                </a:solidFill>
                <a:effectLst/>
                <a:latin typeface="Avenir Next W02"/>
              </a:rPr>
              <a:t> </a:t>
            </a:r>
            <a:r>
              <a:rPr lang="en-US" b="0" i="0" dirty="0" err="1">
                <a:solidFill>
                  <a:srgbClr val="000000"/>
                </a:solidFill>
                <a:effectLst/>
                <a:latin typeface="Avenir Next W02"/>
              </a:rPr>
              <a:t>yanındaki</a:t>
            </a:r>
            <a:r>
              <a:rPr lang="en-US" b="0" i="0" dirty="0">
                <a:solidFill>
                  <a:srgbClr val="000000"/>
                </a:solidFill>
                <a:effectLst/>
                <a:latin typeface="Avenir Next W02"/>
              </a:rPr>
              <a:t> </a:t>
            </a:r>
            <a:r>
              <a:rPr lang="en-US" b="0" i="0" dirty="0" err="1">
                <a:solidFill>
                  <a:srgbClr val="000000"/>
                </a:solidFill>
                <a:effectLst/>
                <a:latin typeface="Avenir Next W02"/>
              </a:rPr>
              <a:t>tedarikçi</a:t>
            </a:r>
            <a:r>
              <a:rPr lang="en-US" b="0" i="0" dirty="0">
                <a:solidFill>
                  <a:srgbClr val="000000"/>
                </a:solidFill>
                <a:effectLst/>
                <a:latin typeface="Avenir Next W02"/>
              </a:rPr>
              <a:t> </a:t>
            </a:r>
            <a:r>
              <a:rPr lang="en-US" b="0" i="0" dirty="0" err="1">
                <a:solidFill>
                  <a:srgbClr val="000000"/>
                </a:solidFill>
                <a:effectLst/>
                <a:latin typeface="Avenir Next W02"/>
              </a:rPr>
              <a:t>tesislerinde</a:t>
            </a:r>
            <a:r>
              <a:rPr lang="en-US" b="0" i="0" dirty="0">
                <a:solidFill>
                  <a:srgbClr val="000000"/>
                </a:solidFill>
                <a:effectLst/>
                <a:latin typeface="Avenir Next W02"/>
              </a:rPr>
              <a:t> </a:t>
            </a:r>
            <a:r>
              <a:rPr lang="en-US" b="0" i="0" dirty="0" err="1">
                <a:solidFill>
                  <a:srgbClr val="000000"/>
                </a:solidFill>
                <a:effectLst/>
                <a:latin typeface="Avenir Next W02"/>
              </a:rPr>
              <a:t>uygulanmaktadır</a:t>
            </a:r>
            <a:r>
              <a:rPr lang="en-US" b="0" i="0" dirty="0">
                <a:solidFill>
                  <a:srgbClr val="000000"/>
                </a:solidFill>
                <a:effectLst/>
                <a:latin typeface="Avenir Next W02"/>
              </a:rPr>
              <a:t> ve </a:t>
            </a:r>
            <a:r>
              <a:rPr lang="en-US" b="0" i="0" dirty="0" err="1">
                <a:solidFill>
                  <a:srgbClr val="000000"/>
                </a:solidFill>
                <a:effectLst/>
                <a:latin typeface="Avenir Next W02"/>
              </a:rPr>
              <a:t>çevre</a:t>
            </a:r>
            <a:r>
              <a:rPr lang="en-US" b="0" i="0" dirty="0">
                <a:solidFill>
                  <a:srgbClr val="000000"/>
                </a:solidFill>
                <a:effectLst/>
                <a:latin typeface="Avenir Next W02"/>
              </a:rPr>
              <a:t> </a:t>
            </a:r>
            <a:r>
              <a:rPr lang="en-US" b="0" i="0" dirty="0" err="1">
                <a:solidFill>
                  <a:srgbClr val="000000"/>
                </a:solidFill>
                <a:effectLst/>
                <a:latin typeface="Avenir Next W02"/>
              </a:rPr>
              <a:t>yönetim</a:t>
            </a:r>
            <a:r>
              <a:rPr lang="en-US" b="0" i="0" dirty="0">
                <a:solidFill>
                  <a:srgbClr val="000000"/>
                </a:solidFill>
                <a:effectLst/>
                <a:latin typeface="Avenir Next W02"/>
              </a:rPr>
              <a:t> </a:t>
            </a:r>
            <a:r>
              <a:rPr lang="en-US" b="0" i="0" dirty="0" err="1">
                <a:solidFill>
                  <a:srgbClr val="000000"/>
                </a:solidFill>
                <a:effectLst/>
                <a:latin typeface="Avenir Next W02"/>
              </a:rPr>
              <a:t>sistemleri</a:t>
            </a:r>
            <a:r>
              <a:rPr lang="en-US" b="0" i="0" dirty="0">
                <a:solidFill>
                  <a:srgbClr val="000000"/>
                </a:solidFill>
                <a:effectLst/>
                <a:latin typeface="Avenir Next W02"/>
              </a:rPr>
              <a:t>, </a:t>
            </a:r>
            <a:r>
              <a:rPr lang="en-US" b="0" i="0" dirty="0" err="1">
                <a:solidFill>
                  <a:srgbClr val="000000"/>
                </a:solidFill>
                <a:effectLst/>
                <a:latin typeface="Avenir Next W02"/>
              </a:rPr>
              <a:t>kimyasallar</a:t>
            </a:r>
            <a:r>
              <a:rPr lang="en-US" b="0" i="0" dirty="0">
                <a:solidFill>
                  <a:srgbClr val="000000"/>
                </a:solidFill>
                <a:effectLst/>
                <a:latin typeface="Avenir Next W02"/>
              </a:rPr>
              <a:t>, </a:t>
            </a:r>
            <a:r>
              <a:rPr lang="en-US" b="0" i="0" dirty="0" err="1">
                <a:solidFill>
                  <a:srgbClr val="000000"/>
                </a:solidFill>
                <a:effectLst/>
                <a:latin typeface="Avenir Next W02"/>
              </a:rPr>
              <a:t>su</a:t>
            </a:r>
            <a:r>
              <a:rPr lang="en-US" b="0" i="0" dirty="0">
                <a:solidFill>
                  <a:srgbClr val="000000"/>
                </a:solidFill>
                <a:effectLst/>
                <a:latin typeface="Avenir Next W02"/>
              </a:rPr>
              <a:t> </a:t>
            </a:r>
            <a:r>
              <a:rPr lang="en-US" b="0" i="0" dirty="0" err="1">
                <a:solidFill>
                  <a:srgbClr val="000000"/>
                </a:solidFill>
                <a:effectLst/>
                <a:latin typeface="Avenir Next W02"/>
              </a:rPr>
              <a:t>kullanımı</a:t>
            </a:r>
            <a:r>
              <a:rPr lang="en-US" b="0" i="0" dirty="0">
                <a:solidFill>
                  <a:srgbClr val="000000"/>
                </a:solidFill>
                <a:effectLst/>
                <a:latin typeface="Avenir Next W02"/>
              </a:rPr>
              <a:t>, </a:t>
            </a:r>
            <a:r>
              <a:rPr lang="en-US" b="0" i="0" dirty="0" err="1">
                <a:solidFill>
                  <a:srgbClr val="000000"/>
                </a:solidFill>
                <a:effectLst/>
                <a:latin typeface="Avenir Next W02"/>
              </a:rPr>
              <a:t>su</a:t>
            </a:r>
            <a:r>
              <a:rPr lang="en-US" b="0" i="0" dirty="0">
                <a:solidFill>
                  <a:srgbClr val="000000"/>
                </a:solidFill>
                <a:effectLst/>
                <a:latin typeface="Avenir Next W02"/>
              </a:rPr>
              <a:t> </a:t>
            </a:r>
            <a:r>
              <a:rPr lang="en-US" b="0" i="0" dirty="0" err="1">
                <a:solidFill>
                  <a:srgbClr val="000000"/>
                </a:solidFill>
                <a:effectLst/>
                <a:latin typeface="Avenir Next W02"/>
              </a:rPr>
              <a:t>emisyonları</a:t>
            </a:r>
            <a:r>
              <a:rPr lang="en-US" b="0" i="0" dirty="0">
                <a:solidFill>
                  <a:srgbClr val="000000"/>
                </a:solidFill>
                <a:effectLst/>
                <a:latin typeface="Avenir Next W02"/>
              </a:rPr>
              <a:t>, </a:t>
            </a:r>
            <a:r>
              <a:rPr lang="en-US" b="0" i="0" dirty="0" err="1">
                <a:solidFill>
                  <a:srgbClr val="000000"/>
                </a:solidFill>
                <a:effectLst/>
                <a:latin typeface="Avenir Next W02"/>
              </a:rPr>
              <a:t>enerji</a:t>
            </a:r>
            <a:r>
              <a:rPr lang="en-US" b="0" i="0" dirty="0">
                <a:solidFill>
                  <a:srgbClr val="000000"/>
                </a:solidFill>
                <a:effectLst/>
                <a:latin typeface="Avenir Next W02"/>
              </a:rPr>
              <a:t> </a:t>
            </a:r>
            <a:r>
              <a:rPr lang="en-US" b="0" i="0" dirty="0" err="1">
                <a:solidFill>
                  <a:srgbClr val="000000"/>
                </a:solidFill>
                <a:effectLst/>
                <a:latin typeface="Avenir Next W02"/>
              </a:rPr>
              <a:t>kullanımı</a:t>
            </a:r>
            <a:r>
              <a:rPr lang="en-US" b="0" i="0" dirty="0">
                <a:solidFill>
                  <a:srgbClr val="000000"/>
                </a:solidFill>
                <a:effectLst/>
                <a:latin typeface="Avenir Next W02"/>
              </a:rPr>
              <a:t>, sera </a:t>
            </a:r>
            <a:r>
              <a:rPr lang="en-US" b="0" i="0" dirty="0" err="1">
                <a:solidFill>
                  <a:srgbClr val="000000"/>
                </a:solidFill>
                <a:effectLst/>
                <a:latin typeface="Avenir Next W02"/>
              </a:rPr>
              <a:t>gazları</a:t>
            </a:r>
            <a:r>
              <a:rPr lang="en-US" b="0" i="0" dirty="0">
                <a:solidFill>
                  <a:srgbClr val="000000"/>
                </a:solidFill>
                <a:effectLst/>
                <a:latin typeface="Avenir Next W02"/>
              </a:rPr>
              <a:t>, </a:t>
            </a:r>
            <a:r>
              <a:rPr lang="en-US" b="0" i="0" dirty="0" err="1">
                <a:solidFill>
                  <a:srgbClr val="000000"/>
                </a:solidFill>
                <a:effectLst/>
                <a:latin typeface="Avenir Next W02"/>
              </a:rPr>
              <a:t>diğer</a:t>
            </a:r>
            <a:r>
              <a:rPr lang="en-US" b="0" i="0" dirty="0">
                <a:solidFill>
                  <a:srgbClr val="000000"/>
                </a:solidFill>
                <a:effectLst/>
                <a:latin typeface="Avenir Next W02"/>
              </a:rPr>
              <a:t> </a:t>
            </a:r>
            <a:r>
              <a:rPr lang="en-US" b="0" i="0" dirty="0" err="1">
                <a:solidFill>
                  <a:srgbClr val="000000"/>
                </a:solidFill>
                <a:effectLst/>
                <a:latin typeface="Avenir Next W02"/>
              </a:rPr>
              <a:t>hava</a:t>
            </a:r>
            <a:r>
              <a:rPr lang="en-US" b="0" i="0" dirty="0">
                <a:solidFill>
                  <a:srgbClr val="000000"/>
                </a:solidFill>
                <a:effectLst/>
                <a:latin typeface="Avenir Next W02"/>
              </a:rPr>
              <a:t> </a:t>
            </a:r>
            <a:r>
              <a:rPr lang="en-US" b="0" i="0" dirty="0" err="1">
                <a:solidFill>
                  <a:srgbClr val="000000"/>
                </a:solidFill>
                <a:effectLst/>
                <a:latin typeface="Avenir Next W02"/>
              </a:rPr>
              <a:t>emisyonları</a:t>
            </a:r>
            <a:r>
              <a:rPr lang="en-US" b="0" i="0" dirty="0">
                <a:solidFill>
                  <a:srgbClr val="000000"/>
                </a:solidFill>
                <a:effectLst/>
                <a:latin typeface="Avenir Next W02"/>
              </a:rPr>
              <a:t> ve </a:t>
            </a:r>
            <a:r>
              <a:rPr lang="en-US" b="0" i="0" dirty="0" err="1">
                <a:solidFill>
                  <a:srgbClr val="000000"/>
                </a:solidFill>
                <a:effectLst/>
                <a:latin typeface="Avenir Next W02"/>
              </a:rPr>
              <a:t>atıklar</a:t>
            </a:r>
            <a:r>
              <a:rPr lang="en-US" b="0" i="0" dirty="0">
                <a:solidFill>
                  <a:srgbClr val="000000"/>
                </a:solidFill>
                <a:effectLst/>
                <a:latin typeface="Avenir Next W02"/>
              </a:rPr>
              <a:t> </a:t>
            </a:r>
            <a:r>
              <a:rPr lang="en-US" b="0" i="0" dirty="0" err="1">
                <a:solidFill>
                  <a:srgbClr val="000000"/>
                </a:solidFill>
                <a:effectLst/>
                <a:latin typeface="Avenir Next W02"/>
              </a:rPr>
              <a:t>dahil</a:t>
            </a:r>
            <a:r>
              <a:rPr lang="en-US" b="0" i="0" dirty="0">
                <a:solidFill>
                  <a:srgbClr val="000000"/>
                </a:solidFill>
                <a:effectLst/>
                <a:latin typeface="Avenir Next W02"/>
              </a:rPr>
              <a:t> </a:t>
            </a:r>
            <a:r>
              <a:rPr lang="en-US" b="0" i="0" dirty="0" err="1">
                <a:solidFill>
                  <a:srgbClr val="000000"/>
                </a:solidFill>
                <a:effectLst/>
                <a:latin typeface="Avenir Next W02"/>
              </a:rPr>
              <a:t>olmak</a:t>
            </a:r>
            <a:r>
              <a:rPr lang="en-US" b="0" i="0" dirty="0">
                <a:solidFill>
                  <a:srgbClr val="000000"/>
                </a:solidFill>
                <a:effectLst/>
                <a:latin typeface="Avenir Next W02"/>
              </a:rPr>
              <a:t> </a:t>
            </a:r>
            <a:r>
              <a:rPr lang="en-US" b="0" i="0" dirty="0" err="1">
                <a:solidFill>
                  <a:srgbClr val="000000"/>
                </a:solidFill>
                <a:effectLst/>
                <a:latin typeface="Avenir Next W02"/>
              </a:rPr>
              <a:t>üzere</a:t>
            </a:r>
            <a:r>
              <a:rPr lang="en-US" b="0" i="0" dirty="0">
                <a:solidFill>
                  <a:srgbClr val="000000"/>
                </a:solidFill>
                <a:effectLst/>
                <a:latin typeface="Avenir Next W02"/>
              </a:rPr>
              <a:t> </a:t>
            </a:r>
            <a:r>
              <a:rPr lang="en-US" b="0" i="0" dirty="0" err="1">
                <a:solidFill>
                  <a:srgbClr val="000000"/>
                </a:solidFill>
                <a:effectLst/>
                <a:latin typeface="Avenir Next W02"/>
              </a:rPr>
              <a:t>çok</a:t>
            </a:r>
            <a:r>
              <a:rPr lang="en-US" b="0" i="0" dirty="0">
                <a:solidFill>
                  <a:srgbClr val="000000"/>
                </a:solidFill>
                <a:effectLst/>
                <a:latin typeface="Avenir Next W02"/>
              </a:rPr>
              <a:t> </a:t>
            </a:r>
            <a:r>
              <a:rPr lang="en-US" b="0" i="0" dirty="0" err="1">
                <a:solidFill>
                  <a:srgbClr val="000000"/>
                </a:solidFill>
                <a:effectLst/>
                <a:latin typeface="Avenir Next W02"/>
              </a:rPr>
              <a:t>çeşitli</a:t>
            </a:r>
            <a:r>
              <a:rPr lang="en-US" b="0" i="0" dirty="0">
                <a:solidFill>
                  <a:srgbClr val="000000"/>
                </a:solidFill>
                <a:effectLst/>
                <a:latin typeface="Avenir Next W02"/>
              </a:rPr>
              <a:t> </a:t>
            </a:r>
            <a:r>
              <a:rPr lang="en-US" b="0" i="0" dirty="0" err="1">
                <a:solidFill>
                  <a:srgbClr val="000000"/>
                </a:solidFill>
                <a:effectLst/>
                <a:latin typeface="Avenir Next W02"/>
              </a:rPr>
              <a:t>etki</a:t>
            </a:r>
            <a:r>
              <a:rPr lang="en-US" b="0" i="0" dirty="0">
                <a:solidFill>
                  <a:srgbClr val="000000"/>
                </a:solidFill>
                <a:effectLst/>
                <a:latin typeface="Avenir Next W02"/>
              </a:rPr>
              <a:t> </a:t>
            </a:r>
            <a:r>
              <a:rPr lang="en-US" b="0" i="0" dirty="0" err="1">
                <a:solidFill>
                  <a:srgbClr val="000000"/>
                </a:solidFill>
                <a:effectLst/>
                <a:latin typeface="Avenir Next W02"/>
              </a:rPr>
              <a:t>alanlarını</a:t>
            </a:r>
            <a:r>
              <a:rPr lang="en-US" b="0" i="0" dirty="0">
                <a:solidFill>
                  <a:srgbClr val="000000"/>
                </a:solidFill>
                <a:effectLst/>
                <a:latin typeface="Avenir Next W02"/>
              </a:rPr>
              <a:t> </a:t>
            </a:r>
            <a:r>
              <a:rPr lang="en-US" b="0" i="0" dirty="0" err="1">
                <a:solidFill>
                  <a:srgbClr val="000000"/>
                </a:solidFill>
                <a:effectLst/>
                <a:latin typeface="Avenir Next W02"/>
              </a:rPr>
              <a:t>kapsamaktadır</a:t>
            </a:r>
            <a:r>
              <a:rPr lang="en-US" b="0" i="0" dirty="0">
                <a:solidFill>
                  <a:srgbClr val="000000"/>
                </a:solidFill>
                <a:effectLst/>
                <a:latin typeface="Avenir Next W02"/>
              </a:rPr>
              <a:t>.</a:t>
            </a:r>
            <a:endParaRPr lang="pt-PT"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18</a:t>
            </a:fld>
            <a:endParaRPr lang="en-GB"/>
          </a:p>
        </p:txBody>
      </p:sp>
    </p:spTree>
    <p:extLst>
      <p:ext uri="{BB962C8B-B14F-4D97-AF65-F5344CB8AC3E}">
        <p14:creationId xmlns:p14="http://schemas.microsoft.com/office/powerpoint/2010/main" val="3586294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noProof="0" dirty="0" err="1">
                <a:solidFill>
                  <a:srgbClr val="548235"/>
                </a:solidFill>
              </a:rPr>
              <a:t>Portekizli</a:t>
            </a:r>
            <a:r>
              <a:rPr lang="en-GB" noProof="0" dirty="0">
                <a:solidFill>
                  <a:srgbClr val="548235"/>
                </a:solidFill>
              </a:rPr>
              <a:t> </a:t>
            </a:r>
            <a:r>
              <a:rPr lang="en-GB" noProof="0" dirty="0" err="1">
                <a:solidFill>
                  <a:srgbClr val="548235"/>
                </a:solidFill>
              </a:rPr>
              <a:t>marka</a:t>
            </a:r>
            <a:r>
              <a:rPr lang="en-GB" noProof="0" dirty="0">
                <a:solidFill>
                  <a:srgbClr val="548235"/>
                </a:solidFill>
              </a:rPr>
              <a:t> Lemon Jelly, </a:t>
            </a:r>
            <a:r>
              <a:rPr lang="en-GB" noProof="0" dirty="0" err="1">
                <a:solidFill>
                  <a:srgbClr val="548235"/>
                </a:solidFill>
              </a:rPr>
              <a:t>esasen</a:t>
            </a:r>
            <a:r>
              <a:rPr lang="en-GB" noProof="0" dirty="0">
                <a:solidFill>
                  <a:srgbClr val="548235"/>
                </a:solidFill>
              </a:rPr>
              <a:t> </a:t>
            </a:r>
            <a:r>
              <a:rPr lang="en-GB" noProof="0" dirty="0" err="1">
                <a:solidFill>
                  <a:srgbClr val="548235"/>
                </a:solidFill>
              </a:rPr>
              <a:t>kısmen</a:t>
            </a:r>
            <a:r>
              <a:rPr lang="en-GB" noProof="0" dirty="0">
                <a:solidFill>
                  <a:srgbClr val="548235"/>
                </a:solidFill>
              </a:rPr>
              <a:t> </a:t>
            </a:r>
            <a:r>
              <a:rPr lang="en-GB" noProof="0" dirty="0" err="1">
                <a:solidFill>
                  <a:srgbClr val="548235"/>
                </a:solidFill>
              </a:rPr>
              <a:t>geri</a:t>
            </a:r>
            <a:r>
              <a:rPr lang="en-GB" noProof="0" dirty="0">
                <a:solidFill>
                  <a:srgbClr val="548235"/>
                </a:solidFill>
              </a:rPr>
              <a:t> </a:t>
            </a:r>
            <a:r>
              <a:rPr lang="en-GB" noProof="0" dirty="0" err="1">
                <a:solidFill>
                  <a:srgbClr val="548235"/>
                </a:solidFill>
              </a:rPr>
              <a:t>dönüştürülmüş</a:t>
            </a:r>
            <a:r>
              <a:rPr lang="en-GB" noProof="0" dirty="0">
                <a:solidFill>
                  <a:srgbClr val="548235"/>
                </a:solidFill>
              </a:rPr>
              <a:t> </a:t>
            </a:r>
            <a:r>
              <a:rPr lang="en-GB" noProof="0" dirty="0" err="1">
                <a:solidFill>
                  <a:srgbClr val="548235"/>
                </a:solidFill>
              </a:rPr>
              <a:t>malzemelerden</a:t>
            </a:r>
            <a:r>
              <a:rPr lang="en-GB" noProof="0" dirty="0">
                <a:solidFill>
                  <a:srgbClr val="548235"/>
                </a:solidFill>
              </a:rPr>
              <a:t> </a:t>
            </a:r>
            <a:r>
              <a:rPr lang="en-GB" noProof="0" dirty="0" err="1">
                <a:solidFill>
                  <a:srgbClr val="548235"/>
                </a:solidFill>
              </a:rPr>
              <a:t>yapılan</a:t>
            </a:r>
            <a:r>
              <a:rPr lang="en-GB" noProof="0" dirty="0">
                <a:solidFill>
                  <a:srgbClr val="548235"/>
                </a:solidFill>
              </a:rPr>
              <a:t> </a:t>
            </a:r>
            <a:r>
              <a:rPr lang="en-GB" noProof="0" dirty="0" err="1">
                <a:solidFill>
                  <a:srgbClr val="548235"/>
                </a:solidFill>
              </a:rPr>
              <a:t>ayakkabılarla</a:t>
            </a:r>
            <a:r>
              <a:rPr lang="en-GB" noProof="0" dirty="0">
                <a:solidFill>
                  <a:srgbClr val="548235"/>
                </a:solidFill>
              </a:rPr>
              <a:t> </a:t>
            </a:r>
            <a:r>
              <a:rPr lang="en-GB" noProof="0" dirty="0" err="1">
                <a:solidFill>
                  <a:srgbClr val="548235"/>
                </a:solidFill>
              </a:rPr>
              <a:t>desteklenen</a:t>
            </a:r>
            <a:r>
              <a:rPr lang="en-GB" noProof="0" dirty="0">
                <a:solidFill>
                  <a:srgbClr val="548235"/>
                </a:solidFill>
              </a:rPr>
              <a:t> </a:t>
            </a:r>
            <a:r>
              <a:rPr lang="en-GB" noProof="0" dirty="0" err="1">
                <a:solidFill>
                  <a:srgbClr val="548235"/>
                </a:solidFill>
              </a:rPr>
              <a:t>bir</a:t>
            </a:r>
            <a:r>
              <a:rPr lang="en-GB" noProof="0" dirty="0">
                <a:solidFill>
                  <a:srgbClr val="548235"/>
                </a:solidFill>
              </a:rPr>
              <a:t> </a:t>
            </a:r>
            <a:r>
              <a:rPr lang="en-GB" noProof="0" dirty="0" err="1">
                <a:solidFill>
                  <a:srgbClr val="548235"/>
                </a:solidFill>
              </a:rPr>
              <a:t>Döngüsel</a:t>
            </a:r>
            <a:r>
              <a:rPr lang="en-GB" noProof="0" dirty="0">
                <a:solidFill>
                  <a:srgbClr val="548235"/>
                </a:solidFill>
              </a:rPr>
              <a:t> </a:t>
            </a:r>
            <a:r>
              <a:rPr lang="en-GB" noProof="0" dirty="0" err="1">
                <a:solidFill>
                  <a:srgbClr val="548235"/>
                </a:solidFill>
              </a:rPr>
              <a:t>Tedarik</a:t>
            </a:r>
            <a:r>
              <a:rPr lang="en-GB" noProof="0" dirty="0">
                <a:solidFill>
                  <a:srgbClr val="548235"/>
                </a:solidFill>
              </a:rPr>
              <a:t> </a:t>
            </a:r>
            <a:r>
              <a:rPr lang="en-GB" noProof="0" dirty="0" err="1">
                <a:solidFill>
                  <a:srgbClr val="548235"/>
                </a:solidFill>
              </a:rPr>
              <a:t>Zinciri</a:t>
            </a:r>
            <a:r>
              <a:rPr lang="en-GB" noProof="0" dirty="0">
                <a:solidFill>
                  <a:srgbClr val="548235"/>
                </a:solidFill>
              </a:rPr>
              <a:t> </a:t>
            </a:r>
            <a:r>
              <a:rPr lang="en-GB" noProof="0" dirty="0" err="1">
                <a:solidFill>
                  <a:srgbClr val="548235"/>
                </a:solidFill>
              </a:rPr>
              <a:t>tanımladı</a:t>
            </a:r>
            <a:r>
              <a:rPr lang="en-GB" noProof="0" dirty="0">
                <a:solidFill>
                  <a:srgbClr val="548235"/>
                </a:solidFill>
              </a:rPr>
              <a:t>, </a:t>
            </a:r>
            <a:r>
              <a:rPr lang="en-GB" noProof="0" dirty="0" err="1">
                <a:solidFill>
                  <a:srgbClr val="548235"/>
                </a:solidFill>
              </a:rPr>
              <a:t>ayakkabılar</a:t>
            </a:r>
            <a:r>
              <a:rPr lang="en-GB" noProof="0" dirty="0">
                <a:solidFill>
                  <a:srgbClr val="548235"/>
                </a:solidFill>
              </a:rPr>
              <a:t> </a:t>
            </a:r>
            <a:r>
              <a:rPr lang="en-GB" noProof="0" dirty="0" err="1">
                <a:solidFill>
                  <a:srgbClr val="548235"/>
                </a:solidFill>
              </a:rPr>
              <a:t>kullanım</a:t>
            </a:r>
            <a:r>
              <a:rPr lang="en-GB" noProof="0" dirty="0">
                <a:solidFill>
                  <a:srgbClr val="548235"/>
                </a:solidFill>
              </a:rPr>
              <a:t> </a:t>
            </a:r>
            <a:r>
              <a:rPr lang="en-GB" noProof="0" dirty="0" err="1">
                <a:solidFill>
                  <a:srgbClr val="548235"/>
                </a:solidFill>
              </a:rPr>
              <a:t>ömrünün</a:t>
            </a:r>
            <a:r>
              <a:rPr lang="en-GB" noProof="0" dirty="0">
                <a:solidFill>
                  <a:srgbClr val="548235"/>
                </a:solidFill>
              </a:rPr>
              <a:t> </a:t>
            </a:r>
            <a:r>
              <a:rPr lang="en-GB" noProof="0" dirty="0" err="1">
                <a:solidFill>
                  <a:srgbClr val="548235"/>
                </a:solidFill>
              </a:rPr>
              <a:t>sonunda</a:t>
            </a:r>
            <a:r>
              <a:rPr lang="en-GB" noProof="0" dirty="0">
                <a:solidFill>
                  <a:srgbClr val="548235"/>
                </a:solidFill>
              </a:rPr>
              <a:t> </a:t>
            </a:r>
            <a:r>
              <a:rPr lang="en-GB" noProof="0" dirty="0" err="1">
                <a:solidFill>
                  <a:srgbClr val="548235"/>
                </a:solidFill>
              </a:rPr>
              <a:t>tamamen</a:t>
            </a:r>
            <a:r>
              <a:rPr lang="en-GB" noProof="0" dirty="0">
                <a:solidFill>
                  <a:srgbClr val="548235"/>
                </a:solidFill>
              </a:rPr>
              <a:t> </a:t>
            </a:r>
            <a:r>
              <a:rPr lang="en-GB" noProof="0" dirty="0" err="1">
                <a:solidFill>
                  <a:srgbClr val="548235"/>
                </a:solidFill>
              </a:rPr>
              <a:t>geri</a:t>
            </a:r>
            <a:r>
              <a:rPr lang="en-GB" noProof="0" dirty="0">
                <a:solidFill>
                  <a:srgbClr val="548235"/>
                </a:solidFill>
              </a:rPr>
              <a:t> </a:t>
            </a:r>
            <a:r>
              <a:rPr lang="en-GB" noProof="0" dirty="0" err="1">
                <a:solidFill>
                  <a:srgbClr val="548235"/>
                </a:solidFill>
              </a:rPr>
              <a:t>dönüştürülebilir</a:t>
            </a:r>
            <a:r>
              <a:rPr lang="en-GB" noProof="0" dirty="0">
                <a:solidFill>
                  <a:srgbClr val="548235"/>
                </a:solidFill>
              </a:rPr>
              <a:t> ve </a:t>
            </a:r>
            <a:r>
              <a:rPr lang="en-GB" noProof="0" dirty="0" err="1">
                <a:solidFill>
                  <a:srgbClr val="548235"/>
                </a:solidFill>
              </a:rPr>
              <a:t>üretim</a:t>
            </a:r>
            <a:r>
              <a:rPr lang="en-GB" noProof="0" dirty="0">
                <a:solidFill>
                  <a:srgbClr val="548235"/>
                </a:solidFill>
              </a:rPr>
              <a:t> </a:t>
            </a:r>
            <a:r>
              <a:rPr lang="en-GB" noProof="0" dirty="0" err="1">
                <a:solidFill>
                  <a:srgbClr val="548235"/>
                </a:solidFill>
              </a:rPr>
              <a:t>sürecine</a:t>
            </a:r>
            <a:r>
              <a:rPr lang="en-GB" noProof="0" dirty="0">
                <a:solidFill>
                  <a:srgbClr val="548235"/>
                </a:solidFill>
              </a:rPr>
              <a:t> </a:t>
            </a:r>
            <a:r>
              <a:rPr lang="en-GB" noProof="0" dirty="0" err="1">
                <a:solidFill>
                  <a:srgbClr val="548235"/>
                </a:solidFill>
              </a:rPr>
              <a:t>entegre</a:t>
            </a:r>
            <a:r>
              <a:rPr lang="en-GB" noProof="0" dirty="0">
                <a:solidFill>
                  <a:srgbClr val="548235"/>
                </a:solidFill>
              </a:rPr>
              <a:t> </a:t>
            </a:r>
            <a:r>
              <a:rPr lang="en-GB" noProof="0" dirty="0" err="1">
                <a:solidFill>
                  <a:srgbClr val="548235"/>
                </a:solidFill>
              </a:rPr>
              <a:t>edilebilir</a:t>
            </a:r>
            <a:r>
              <a:rPr lang="en-GB" noProof="0" dirty="0">
                <a:solidFill>
                  <a:srgbClr val="548235"/>
                </a:solidFill>
              </a:rPr>
              <a:t>. Bu </a:t>
            </a:r>
            <a:r>
              <a:rPr lang="en-GB" noProof="0" dirty="0" err="1">
                <a:solidFill>
                  <a:srgbClr val="548235"/>
                </a:solidFill>
              </a:rPr>
              <a:t>strateji</a:t>
            </a:r>
            <a:r>
              <a:rPr lang="en-GB" noProof="0" dirty="0">
                <a:solidFill>
                  <a:srgbClr val="548235"/>
                </a:solidFill>
              </a:rPr>
              <a:t> </a:t>
            </a:r>
            <a:r>
              <a:rPr lang="en-GB" noProof="0" dirty="0" err="1">
                <a:solidFill>
                  <a:srgbClr val="548235"/>
                </a:solidFill>
              </a:rPr>
              <a:t>ile</a:t>
            </a:r>
            <a:r>
              <a:rPr lang="en-GB" noProof="0" dirty="0">
                <a:solidFill>
                  <a:srgbClr val="548235"/>
                </a:solidFill>
              </a:rPr>
              <a:t> Lemon Jelly, </a:t>
            </a:r>
            <a:r>
              <a:rPr lang="en-GB" noProof="0" dirty="0" err="1">
                <a:solidFill>
                  <a:srgbClr val="548235"/>
                </a:solidFill>
              </a:rPr>
              <a:t>sürecindeki</a:t>
            </a:r>
            <a:r>
              <a:rPr lang="en-GB" noProof="0" dirty="0">
                <a:solidFill>
                  <a:srgbClr val="548235"/>
                </a:solidFill>
              </a:rPr>
              <a:t> </a:t>
            </a:r>
            <a:r>
              <a:rPr lang="en-GB" noProof="0" dirty="0" err="1">
                <a:solidFill>
                  <a:srgbClr val="548235"/>
                </a:solidFill>
              </a:rPr>
              <a:t>atıkları</a:t>
            </a:r>
            <a:r>
              <a:rPr lang="en-GB" noProof="0" dirty="0">
                <a:solidFill>
                  <a:srgbClr val="548235"/>
                </a:solidFill>
              </a:rPr>
              <a:t> </a:t>
            </a:r>
            <a:r>
              <a:rPr lang="en-GB" noProof="0" dirty="0" err="1">
                <a:solidFill>
                  <a:srgbClr val="548235"/>
                </a:solidFill>
              </a:rPr>
              <a:t>azaltabiliyor</a:t>
            </a:r>
            <a:r>
              <a:rPr lang="en-GB" noProof="0" dirty="0">
                <a:solidFill>
                  <a:srgbClr val="548235"/>
                </a:solidFill>
              </a:rPr>
              <a:t> ve yeni </a:t>
            </a:r>
            <a:r>
              <a:rPr lang="en-GB" noProof="0" dirty="0" err="1">
                <a:solidFill>
                  <a:srgbClr val="548235"/>
                </a:solidFill>
              </a:rPr>
              <a:t>malzeme</a:t>
            </a:r>
            <a:r>
              <a:rPr lang="en-GB" noProof="0" dirty="0">
                <a:solidFill>
                  <a:srgbClr val="548235"/>
                </a:solidFill>
              </a:rPr>
              <a:t> </a:t>
            </a:r>
            <a:r>
              <a:rPr lang="en-GB" noProof="0" dirty="0" err="1">
                <a:solidFill>
                  <a:srgbClr val="548235"/>
                </a:solidFill>
              </a:rPr>
              <a:t>ihtiyacını</a:t>
            </a:r>
            <a:r>
              <a:rPr lang="en-GB" noProof="0" dirty="0">
                <a:solidFill>
                  <a:srgbClr val="548235"/>
                </a:solidFill>
              </a:rPr>
              <a:t> </a:t>
            </a:r>
            <a:r>
              <a:rPr lang="en-GB" noProof="0" dirty="0" err="1">
                <a:solidFill>
                  <a:srgbClr val="548235"/>
                </a:solidFill>
              </a:rPr>
              <a:t>azaltabiliyor</a:t>
            </a:r>
            <a:r>
              <a:rPr lang="en-GB" noProof="0" dirty="0">
                <a:solidFill>
                  <a:srgbClr val="548235"/>
                </a:solidFill>
              </a:rPr>
              <a:t>.</a:t>
            </a:r>
          </a:p>
        </p:txBody>
      </p:sp>
      <p:sp>
        <p:nvSpPr>
          <p:cNvPr id="4" name="Slide Number Placeholder 3"/>
          <p:cNvSpPr>
            <a:spLocks noGrp="1"/>
          </p:cNvSpPr>
          <p:nvPr>
            <p:ph type="sldNum" sz="quarter" idx="10"/>
          </p:nvPr>
        </p:nvSpPr>
        <p:spPr/>
        <p:txBody>
          <a:bodyPr/>
          <a:lstStyle/>
          <a:p>
            <a:fld id="{2939D874-D2D9-4365-960D-3C315028749F}" type="slidenum">
              <a:rPr lang="en-GB" smtClean="0"/>
              <a:t>19</a:t>
            </a:fld>
            <a:endParaRPr lang="en-GB"/>
          </a:p>
        </p:txBody>
      </p:sp>
    </p:spTree>
    <p:extLst>
      <p:ext uri="{BB962C8B-B14F-4D97-AF65-F5344CB8AC3E}">
        <p14:creationId xmlns:p14="http://schemas.microsoft.com/office/powerpoint/2010/main" val="20804294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Bu </a:t>
            </a:r>
            <a:r>
              <a:rPr lang="en-GB" dirty="0" err="1"/>
              <a:t>ders</a:t>
            </a:r>
            <a:r>
              <a:rPr lang="en-GB" dirty="0"/>
              <a:t> </a:t>
            </a:r>
            <a:r>
              <a:rPr lang="en-GB" dirty="0" err="1"/>
              <a:t>aşağıdaki</a:t>
            </a:r>
            <a:r>
              <a:rPr lang="en-GB" dirty="0"/>
              <a:t> </a:t>
            </a:r>
            <a:r>
              <a:rPr lang="en-GB" dirty="0" err="1"/>
              <a:t>gibi</a:t>
            </a:r>
            <a:r>
              <a:rPr lang="en-GB" dirty="0"/>
              <a:t> </a:t>
            </a:r>
            <a:r>
              <a:rPr lang="en-GB" dirty="0" err="1"/>
              <a:t>yapılandırılmıştır</a:t>
            </a:r>
            <a:r>
              <a:rPr lang="en-GB" dirty="0"/>
              <a:t>:</a:t>
            </a:r>
            <a:endParaRPr lang="tr-TR" dirty="0"/>
          </a:p>
          <a:p>
            <a:endParaRPr lang="tr-TR" dirty="0"/>
          </a:p>
          <a:p>
            <a:pPr marL="228600" indent="-228600">
              <a:buFont typeface="+mj-lt"/>
              <a:buAutoNum type="arabicPeriod"/>
            </a:pPr>
            <a:r>
              <a:rPr lang="tr-TR" dirty="0"/>
              <a:t>Giriş.
Döngüsel Tedarik Zinciri Yönetimi Nedir?
Döngüsel Tedarik Zinciri Yönetimi nasıl uygulanır?
Döngüsel Tedarik Zinciri Yönetimi Örnekleri</a:t>
            </a:r>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a:t>
            </a:fld>
            <a:endParaRPr lang="en-GB"/>
          </a:p>
        </p:txBody>
      </p:sp>
    </p:spTree>
    <p:extLst>
      <p:ext uri="{BB962C8B-B14F-4D97-AF65-F5344CB8AC3E}">
        <p14:creationId xmlns:p14="http://schemas.microsoft.com/office/powerpoint/2010/main" val="34075733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939D874-D2D9-4365-960D-3C315028749F}" type="slidenum">
              <a:rPr lang="en-GB" smtClean="0"/>
              <a:t>20</a:t>
            </a:fld>
            <a:endParaRPr lang="en-GB"/>
          </a:p>
        </p:txBody>
      </p:sp>
    </p:spTree>
    <p:extLst>
      <p:ext uri="{BB962C8B-B14F-4D97-AF65-F5344CB8AC3E}">
        <p14:creationId xmlns:p14="http://schemas.microsoft.com/office/powerpoint/2010/main" val="2148075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0" i="0" dirty="0" err="1">
                <a:solidFill>
                  <a:srgbClr val="111111"/>
                </a:solidFill>
                <a:effectLst/>
                <a:latin typeface="SourceSansPro"/>
              </a:rPr>
              <a:t>Tedarik</a:t>
            </a:r>
            <a:r>
              <a:rPr lang="en-US" sz="2800" b="0" i="0" dirty="0">
                <a:solidFill>
                  <a:srgbClr val="111111"/>
                </a:solidFill>
                <a:effectLst/>
                <a:latin typeface="SourceSansPro"/>
              </a:rPr>
              <a:t> </a:t>
            </a:r>
            <a:r>
              <a:rPr lang="en-US" sz="2800" b="0" i="0" dirty="0" err="1">
                <a:solidFill>
                  <a:srgbClr val="111111"/>
                </a:solidFill>
                <a:effectLst/>
                <a:latin typeface="SourceSansPro"/>
              </a:rPr>
              <a:t>zinciri</a:t>
            </a:r>
            <a:r>
              <a:rPr lang="en-US" sz="2800" b="0" i="0" dirty="0">
                <a:solidFill>
                  <a:srgbClr val="111111"/>
                </a:solidFill>
                <a:effectLst/>
                <a:latin typeface="SourceSansPro"/>
              </a:rPr>
              <a:t> </a:t>
            </a:r>
            <a:r>
              <a:rPr lang="en-US" sz="2800" b="0" i="0" dirty="0" err="1">
                <a:solidFill>
                  <a:srgbClr val="111111"/>
                </a:solidFill>
                <a:effectLst/>
                <a:latin typeface="SourceSansPro"/>
              </a:rPr>
              <a:t>yönetimi</a:t>
            </a:r>
            <a:r>
              <a:rPr lang="en-US" sz="2800" b="0" i="0" dirty="0">
                <a:solidFill>
                  <a:srgbClr val="111111"/>
                </a:solidFill>
                <a:effectLst/>
                <a:latin typeface="SourceSansPro"/>
              </a:rPr>
              <a:t> (</a:t>
            </a:r>
            <a:r>
              <a:rPr lang="tr-TR" sz="2800" b="0" i="0" dirty="0">
                <a:solidFill>
                  <a:srgbClr val="111111"/>
                </a:solidFill>
                <a:effectLst/>
                <a:latin typeface="SourceSansPro"/>
              </a:rPr>
              <a:t>TZY</a:t>
            </a:r>
            <a:r>
              <a:rPr lang="en-US" sz="2800" b="0" i="0" dirty="0">
                <a:solidFill>
                  <a:srgbClr val="111111"/>
                </a:solidFill>
                <a:effectLst/>
                <a:latin typeface="SourceSansPro"/>
              </a:rPr>
              <a:t>), </a:t>
            </a:r>
            <a:r>
              <a:rPr lang="en-US" sz="2800" b="0" i="0" dirty="0" err="1">
                <a:solidFill>
                  <a:srgbClr val="111111"/>
                </a:solidFill>
                <a:effectLst/>
                <a:latin typeface="SourceSansPro"/>
              </a:rPr>
              <a:t>bir</a:t>
            </a:r>
            <a:r>
              <a:rPr lang="en-US" sz="2800" b="0" i="0" dirty="0">
                <a:solidFill>
                  <a:srgbClr val="111111"/>
                </a:solidFill>
                <a:effectLst/>
                <a:latin typeface="SourceSansPro"/>
              </a:rPr>
              <a:t> </a:t>
            </a:r>
            <a:r>
              <a:rPr lang="en-US" sz="2800" b="0" i="0" dirty="0" err="1">
                <a:solidFill>
                  <a:srgbClr val="111111"/>
                </a:solidFill>
                <a:effectLst/>
                <a:latin typeface="SourceSansPro"/>
              </a:rPr>
              <a:t>şirkete</a:t>
            </a:r>
            <a:r>
              <a:rPr lang="en-US" sz="2800" b="0" i="0" dirty="0">
                <a:solidFill>
                  <a:srgbClr val="111111"/>
                </a:solidFill>
                <a:effectLst/>
                <a:latin typeface="SourceSansPro"/>
              </a:rPr>
              <a:t> ve </a:t>
            </a:r>
            <a:r>
              <a:rPr lang="en-US" sz="2800" b="0" i="0" dirty="0" err="1">
                <a:solidFill>
                  <a:srgbClr val="111111"/>
                </a:solidFill>
                <a:effectLst/>
                <a:latin typeface="SourceSansPro"/>
              </a:rPr>
              <a:t>bir</a:t>
            </a:r>
            <a:r>
              <a:rPr lang="en-US" sz="2800" b="0" i="0" dirty="0">
                <a:solidFill>
                  <a:srgbClr val="111111"/>
                </a:solidFill>
                <a:effectLst/>
                <a:latin typeface="SourceSansPro"/>
              </a:rPr>
              <a:t> </a:t>
            </a:r>
            <a:r>
              <a:rPr lang="en-US" sz="2800" b="0" i="0" dirty="0" err="1">
                <a:solidFill>
                  <a:srgbClr val="111111"/>
                </a:solidFill>
                <a:effectLst/>
                <a:latin typeface="SourceSansPro"/>
              </a:rPr>
              <a:t>şirketten</a:t>
            </a:r>
            <a:r>
              <a:rPr lang="en-US" sz="2800" b="0" i="0" dirty="0">
                <a:solidFill>
                  <a:srgbClr val="111111"/>
                </a:solidFill>
                <a:effectLst/>
                <a:latin typeface="SourceSansPro"/>
              </a:rPr>
              <a:t> mal ve </a:t>
            </a:r>
            <a:r>
              <a:rPr lang="en-US" sz="2800" b="0" i="0" dirty="0" err="1">
                <a:solidFill>
                  <a:srgbClr val="111111"/>
                </a:solidFill>
                <a:effectLst/>
                <a:latin typeface="SourceSansPro"/>
              </a:rPr>
              <a:t>hizmet</a:t>
            </a:r>
            <a:r>
              <a:rPr lang="en-US" sz="2800" b="0" i="0" dirty="0">
                <a:solidFill>
                  <a:srgbClr val="111111"/>
                </a:solidFill>
                <a:effectLst/>
                <a:latin typeface="SourceSansPro"/>
              </a:rPr>
              <a:t> </a:t>
            </a:r>
            <a:r>
              <a:rPr lang="en-US" sz="2800" b="0" i="0" dirty="0" err="1">
                <a:solidFill>
                  <a:srgbClr val="111111"/>
                </a:solidFill>
                <a:effectLst/>
                <a:latin typeface="SourceSansPro"/>
              </a:rPr>
              <a:t>akışının</a:t>
            </a:r>
            <a:r>
              <a:rPr lang="en-US" sz="2800" b="0" i="0" dirty="0">
                <a:solidFill>
                  <a:srgbClr val="111111"/>
                </a:solidFill>
                <a:effectLst/>
                <a:latin typeface="SourceSansPro"/>
              </a:rPr>
              <a:t> </a:t>
            </a:r>
            <a:r>
              <a:rPr lang="en-US" sz="2800" b="0" i="0" dirty="0" err="1">
                <a:solidFill>
                  <a:srgbClr val="111111"/>
                </a:solidFill>
                <a:effectLst/>
                <a:latin typeface="SourceSansPro"/>
              </a:rPr>
              <a:t>merkezi</a:t>
            </a:r>
            <a:r>
              <a:rPr lang="en-US" sz="2800" b="0" i="0" dirty="0">
                <a:solidFill>
                  <a:srgbClr val="111111"/>
                </a:solidFill>
                <a:effectLst/>
                <a:latin typeface="SourceSansPro"/>
              </a:rPr>
              <a:t> </a:t>
            </a:r>
            <a:r>
              <a:rPr lang="en-US" sz="2800" b="0" i="0" dirty="0" err="1">
                <a:solidFill>
                  <a:srgbClr val="111111"/>
                </a:solidFill>
                <a:effectLst/>
                <a:latin typeface="SourceSansPro"/>
              </a:rPr>
              <a:t>yönetimidir</a:t>
            </a:r>
            <a:r>
              <a:rPr lang="en-US" sz="2800" b="0" i="0" dirty="0">
                <a:solidFill>
                  <a:srgbClr val="111111"/>
                </a:solidFill>
                <a:effectLst/>
                <a:latin typeface="SourceSansPro"/>
              </a:rPr>
              <a:t> ve </a:t>
            </a:r>
            <a:r>
              <a:rPr lang="en-US" sz="2800" b="0" i="0" dirty="0" err="1">
                <a:solidFill>
                  <a:srgbClr val="111111"/>
                </a:solidFill>
                <a:effectLst/>
                <a:latin typeface="SourceSansPro"/>
              </a:rPr>
              <a:t>hammaddelerin</a:t>
            </a:r>
            <a:r>
              <a:rPr lang="en-US" sz="2800" b="0" i="0" dirty="0">
                <a:solidFill>
                  <a:srgbClr val="111111"/>
                </a:solidFill>
                <a:effectLst/>
                <a:latin typeface="SourceSansPro"/>
              </a:rPr>
              <a:t> ve </a:t>
            </a:r>
            <a:r>
              <a:rPr lang="en-US" sz="2800" b="0" i="0" dirty="0" err="1">
                <a:solidFill>
                  <a:srgbClr val="111111"/>
                </a:solidFill>
                <a:effectLst/>
                <a:latin typeface="SourceSansPro"/>
              </a:rPr>
              <a:t>bileşenlerin</a:t>
            </a:r>
            <a:r>
              <a:rPr lang="en-US" sz="2800" b="0" i="0" dirty="0">
                <a:solidFill>
                  <a:srgbClr val="111111"/>
                </a:solidFill>
                <a:effectLst/>
                <a:latin typeface="SourceSansPro"/>
              </a:rPr>
              <a:t> </a:t>
            </a:r>
            <a:r>
              <a:rPr lang="en-US" sz="2800" b="0" i="0" dirty="0" err="1">
                <a:solidFill>
                  <a:srgbClr val="111111"/>
                </a:solidFill>
                <a:effectLst/>
                <a:latin typeface="SourceSansPro"/>
              </a:rPr>
              <a:t>nihai</a:t>
            </a:r>
            <a:r>
              <a:rPr lang="en-US" sz="2800" b="0" i="0" dirty="0">
                <a:solidFill>
                  <a:srgbClr val="111111"/>
                </a:solidFill>
                <a:effectLst/>
                <a:latin typeface="SourceSansPro"/>
              </a:rPr>
              <a:t> </a:t>
            </a:r>
            <a:r>
              <a:rPr lang="en-US" sz="2800" b="0" i="0" dirty="0" err="1">
                <a:solidFill>
                  <a:srgbClr val="111111"/>
                </a:solidFill>
                <a:effectLst/>
                <a:latin typeface="SourceSansPro"/>
              </a:rPr>
              <a:t>ürünlere</a:t>
            </a:r>
            <a:r>
              <a:rPr lang="en-US" sz="2800" b="0" i="0" dirty="0">
                <a:solidFill>
                  <a:srgbClr val="111111"/>
                </a:solidFill>
                <a:effectLst/>
                <a:latin typeface="SourceSansPro"/>
              </a:rPr>
              <a:t> </a:t>
            </a:r>
            <a:r>
              <a:rPr lang="en-US" sz="2800" b="0" i="0" dirty="0" err="1">
                <a:solidFill>
                  <a:srgbClr val="111111"/>
                </a:solidFill>
                <a:effectLst/>
                <a:latin typeface="SourceSansPro"/>
              </a:rPr>
              <a:t>dönüştürülmesiyle</a:t>
            </a:r>
            <a:r>
              <a:rPr lang="en-US" sz="2800" b="0" i="0" dirty="0">
                <a:solidFill>
                  <a:srgbClr val="111111"/>
                </a:solidFill>
                <a:effectLst/>
                <a:latin typeface="SourceSansPro"/>
              </a:rPr>
              <a:t> </a:t>
            </a:r>
            <a:r>
              <a:rPr lang="en-US" sz="2800" b="0" i="0" dirty="0" err="1">
                <a:solidFill>
                  <a:srgbClr val="111111"/>
                </a:solidFill>
                <a:effectLst/>
                <a:latin typeface="SourceSansPro"/>
              </a:rPr>
              <a:t>ilgili</a:t>
            </a:r>
            <a:r>
              <a:rPr lang="en-US" sz="2800" b="0" i="0" dirty="0">
                <a:solidFill>
                  <a:srgbClr val="111111"/>
                </a:solidFill>
                <a:effectLst/>
                <a:latin typeface="SourceSansPro"/>
              </a:rPr>
              <a:t> </a:t>
            </a:r>
            <a:r>
              <a:rPr lang="en-US" sz="2800" b="0" i="0" dirty="0" err="1">
                <a:solidFill>
                  <a:srgbClr val="111111"/>
                </a:solidFill>
                <a:effectLst/>
                <a:latin typeface="SourceSansPro"/>
              </a:rPr>
              <a:t>tüm</a:t>
            </a:r>
            <a:r>
              <a:rPr lang="en-US" sz="2800" b="0" i="0" dirty="0">
                <a:solidFill>
                  <a:srgbClr val="111111"/>
                </a:solidFill>
                <a:effectLst/>
                <a:latin typeface="SourceSansPro"/>
              </a:rPr>
              <a:t> </a:t>
            </a:r>
            <a:r>
              <a:rPr lang="en-US" sz="2800" b="0" i="0" dirty="0" err="1">
                <a:solidFill>
                  <a:srgbClr val="111111"/>
                </a:solidFill>
                <a:effectLst/>
                <a:latin typeface="SourceSansPro"/>
              </a:rPr>
              <a:t>süreçleri</a:t>
            </a:r>
            <a:r>
              <a:rPr lang="en-US" sz="2800" b="0" i="0" dirty="0">
                <a:solidFill>
                  <a:srgbClr val="111111"/>
                </a:solidFill>
                <a:effectLst/>
                <a:latin typeface="SourceSansPro"/>
              </a:rPr>
              <a:t> </a:t>
            </a:r>
            <a:r>
              <a:rPr lang="en-US" sz="2800" b="0" i="0" dirty="0" err="1">
                <a:solidFill>
                  <a:srgbClr val="111111"/>
                </a:solidFill>
                <a:effectLst/>
                <a:latin typeface="SourceSansPro"/>
              </a:rPr>
              <a:t>içerir</a:t>
            </a:r>
            <a:r>
              <a:rPr lang="en-US" sz="2800" b="0" i="0" dirty="0">
                <a:solidFill>
                  <a:srgbClr val="111111"/>
                </a:solidFill>
                <a:effectLst/>
                <a:latin typeface="SourceSansPro"/>
              </a:rPr>
              <a:t>. </a:t>
            </a:r>
            <a:r>
              <a:rPr lang="en-US" sz="2800" b="0" i="0" dirty="0" err="1">
                <a:solidFill>
                  <a:srgbClr val="111111"/>
                </a:solidFill>
                <a:effectLst/>
                <a:latin typeface="SourceSansPro"/>
              </a:rPr>
              <a:t>Sürdürülebilirliğe</a:t>
            </a:r>
            <a:r>
              <a:rPr lang="en-US" sz="2800" b="0" i="0" dirty="0">
                <a:solidFill>
                  <a:srgbClr val="111111"/>
                </a:solidFill>
                <a:effectLst/>
                <a:latin typeface="SourceSansPro"/>
              </a:rPr>
              <a:t> </a:t>
            </a:r>
            <a:r>
              <a:rPr lang="en-US" sz="2800" b="0" i="0" dirty="0" err="1">
                <a:solidFill>
                  <a:srgbClr val="111111"/>
                </a:solidFill>
                <a:effectLst/>
                <a:latin typeface="SourceSansPro"/>
              </a:rPr>
              <a:t>odaklanan</a:t>
            </a:r>
            <a:r>
              <a:rPr lang="en-US" sz="2800" b="0" i="0" dirty="0">
                <a:solidFill>
                  <a:srgbClr val="111111"/>
                </a:solidFill>
                <a:effectLst/>
                <a:latin typeface="SourceSansPro"/>
              </a:rPr>
              <a:t> </a:t>
            </a:r>
            <a:r>
              <a:rPr lang="en-US" sz="2800" b="0" i="0" dirty="0" err="1">
                <a:solidFill>
                  <a:srgbClr val="111111"/>
                </a:solidFill>
                <a:effectLst/>
                <a:latin typeface="SourceSansPro"/>
              </a:rPr>
              <a:t>Döngüsel</a:t>
            </a:r>
            <a:r>
              <a:rPr lang="en-US" sz="2800" b="0" i="0" dirty="0">
                <a:solidFill>
                  <a:srgbClr val="111111"/>
                </a:solidFill>
                <a:effectLst/>
                <a:latin typeface="SourceSansPro"/>
              </a:rPr>
              <a:t> Ekonomi </a:t>
            </a:r>
            <a:r>
              <a:rPr lang="en-US" sz="2800" b="0" i="0" dirty="0" err="1">
                <a:solidFill>
                  <a:srgbClr val="111111"/>
                </a:solidFill>
                <a:effectLst/>
                <a:latin typeface="SourceSansPro"/>
              </a:rPr>
              <a:t>ilkeleri</a:t>
            </a:r>
            <a:r>
              <a:rPr lang="en-US" sz="2800" b="0" i="0" dirty="0">
                <a:solidFill>
                  <a:srgbClr val="111111"/>
                </a:solidFill>
                <a:effectLst/>
                <a:latin typeface="SourceSansPro"/>
              </a:rPr>
              <a:t>, </a:t>
            </a:r>
            <a:r>
              <a:rPr lang="en-US" sz="2800" b="0" i="0" dirty="0" err="1">
                <a:solidFill>
                  <a:srgbClr val="111111"/>
                </a:solidFill>
                <a:effectLst/>
                <a:latin typeface="SourceSansPro"/>
              </a:rPr>
              <a:t>tüm</a:t>
            </a:r>
            <a:r>
              <a:rPr lang="en-US" sz="2800" b="0" i="0" dirty="0">
                <a:solidFill>
                  <a:srgbClr val="111111"/>
                </a:solidFill>
                <a:effectLst/>
                <a:latin typeface="SourceSansPro"/>
              </a:rPr>
              <a:t> </a:t>
            </a:r>
            <a:r>
              <a:rPr lang="en-US" sz="2800" b="0" i="0" dirty="0" err="1">
                <a:solidFill>
                  <a:srgbClr val="111111"/>
                </a:solidFill>
                <a:effectLst/>
                <a:latin typeface="SourceSansPro"/>
              </a:rPr>
              <a:t>paydaşlar</a:t>
            </a:r>
            <a:r>
              <a:rPr lang="en-US" sz="2800" b="0" i="0" dirty="0">
                <a:solidFill>
                  <a:srgbClr val="111111"/>
                </a:solidFill>
                <a:effectLst/>
                <a:latin typeface="SourceSansPro"/>
              </a:rPr>
              <a:t> </a:t>
            </a:r>
            <a:r>
              <a:rPr lang="en-US" sz="2800" b="0" i="0" dirty="0" err="1">
                <a:solidFill>
                  <a:srgbClr val="111111"/>
                </a:solidFill>
                <a:effectLst/>
                <a:latin typeface="SourceSansPro"/>
              </a:rPr>
              <a:t>için</a:t>
            </a:r>
            <a:r>
              <a:rPr lang="en-US" sz="2800" b="0" i="0" dirty="0">
                <a:solidFill>
                  <a:srgbClr val="111111"/>
                </a:solidFill>
                <a:effectLst/>
                <a:latin typeface="SourceSansPro"/>
              </a:rPr>
              <a:t> </a:t>
            </a:r>
            <a:r>
              <a:rPr lang="en-US" sz="2800" b="0" i="0" dirty="0" err="1">
                <a:solidFill>
                  <a:srgbClr val="111111"/>
                </a:solidFill>
                <a:effectLst/>
                <a:latin typeface="SourceSansPro"/>
              </a:rPr>
              <a:t>ekonomik</a:t>
            </a:r>
            <a:r>
              <a:rPr lang="en-US" sz="2800" b="0" i="0" dirty="0">
                <a:solidFill>
                  <a:srgbClr val="111111"/>
                </a:solidFill>
                <a:effectLst/>
                <a:latin typeface="SourceSansPro"/>
              </a:rPr>
              <a:t>, </a:t>
            </a:r>
            <a:r>
              <a:rPr lang="en-US" sz="2800" b="0" i="0" dirty="0" err="1">
                <a:solidFill>
                  <a:srgbClr val="111111"/>
                </a:solidFill>
                <a:effectLst/>
                <a:latin typeface="SourceSansPro"/>
              </a:rPr>
              <a:t>çevresel</a:t>
            </a:r>
            <a:r>
              <a:rPr lang="en-US" sz="2800" b="0" i="0" dirty="0">
                <a:solidFill>
                  <a:srgbClr val="111111"/>
                </a:solidFill>
                <a:effectLst/>
                <a:latin typeface="SourceSansPro"/>
              </a:rPr>
              <a:t> ve </a:t>
            </a:r>
            <a:r>
              <a:rPr lang="en-US" sz="2800" b="0" i="0" dirty="0" err="1">
                <a:solidFill>
                  <a:srgbClr val="111111"/>
                </a:solidFill>
                <a:effectLst/>
                <a:latin typeface="SourceSansPro"/>
              </a:rPr>
              <a:t>sosyal</a:t>
            </a:r>
            <a:r>
              <a:rPr lang="en-US" sz="2800" b="0" i="0" dirty="0">
                <a:solidFill>
                  <a:srgbClr val="111111"/>
                </a:solidFill>
                <a:effectLst/>
                <a:latin typeface="SourceSansPro"/>
              </a:rPr>
              <a:t> </a:t>
            </a:r>
            <a:r>
              <a:rPr lang="en-US" sz="2800" b="0" i="0" dirty="0" err="1">
                <a:solidFill>
                  <a:srgbClr val="111111"/>
                </a:solidFill>
                <a:effectLst/>
                <a:latin typeface="SourceSansPro"/>
              </a:rPr>
              <a:t>faydaları</a:t>
            </a:r>
            <a:r>
              <a:rPr lang="en-US" sz="2800" b="0" i="0" dirty="0">
                <a:solidFill>
                  <a:srgbClr val="111111"/>
                </a:solidFill>
                <a:effectLst/>
                <a:latin typeface="SourceSansPro"/>
              </a:rPr>
              <a:t> </a:t>
            </a:r>
            <a:r>
              <a:rPr lang="en-US" sz="2800" b="0" i="0" dirty="0" err="1">
                <a:solidFill>
                  <a:srgbClr val="111111"/>
                </a:solidFill>
                <a:effectLst/>
                <a:latin typeface="SourceSansPro"/>
              </a:rPr>
              <a:t>olan</a:t>
            </a:r>
            <a:r>
              <a:rPr lang="en-US" sz="2800" b="0" i="0" dirty="0">
                <a:solidFill>
                  <a:srgbClr val="111111"/>
                </a:solidFill>
                <a:effectLst/>
                <a:latin typeface="SourceSansPro"/>
              </a:rPr>
              <a:t> </a:t>
            </a:r>
            <a:r>
              <a:rPr lang="en-US" sz="2800" b="0" i="0" dirty="0" err="1">
                <a:solidFill>
                  <a:srgbClr val="111111"/>
                </a:solidFill>
                <a:effectLst/>
                <a:latin typeface="SourceSansPro"/>
              </a:rPr>
              <a:t>daha</a:t>
            </a:r>
            <a:r>
              <a:rPr lang="en-US" sz="2800" b="0" i="0" dirty="0">
                <a:solidFill>
                  <a:srgbClr val="111111"/>
                </a:solidFill>
                <a:effectLst/>
                <a:latin typeface="SourceSansPro"/>
              </a:rPr>
              <a:t> </a:t>
            </a:r>
            <a:r>
              <a:rPr lang="en-US" sz="2800" b="0" i="0" dirty="0" err="1">
                <a:solidFill>
                  <a:srgbClr val="111111"/>
                </a:solidFill>
                <a:effectLst/>
                <a:latin typeface="SourceSansPro"/>
              </a:rPr>
              <a:t>etkili</a:t>
            </a:r>
            <a:r>
              <a:rPr lang="en-US" sz="2800" b="0" i="0" dirty="0">
                <a:solidFill>
                  <a:srgbClr val="111111"/>
                </a:solidFill>
                <a:effectLst/>
                <a:latin typeface="SourceSansPro"/>
              </a:rPr>
              <a:t> </a:t>
            </a:r>
            <a:r>
              <a:rPr lang="en-US" sz="2800" b="0" i="0" dirty="0" err="1">
                <a:solidFill>
                  <a:srgbClr val="111111"/>
                </a:solidFill>
                <a:effectLst/>
                <a:latin typeface="SourceSansPro"/>
              </a:rPr>
              <a:t>bir</a:t>
            </a:r>
            <a:r>
              <a:rPr lang="en-US" sz="2800" b="0" i="0" dirty="0">
                <a:solidFill>
                  <a:srgbClr val="111111"/>
                </a:solidFill>
                <a:effectLst/>
                <a:latin typeface="SourceSansPro"/>
              </a:rPr>
              <a:t> </a:t>
            </a:r>
            <a:r>
              <a:rPr lang="en-US" sz="2800" b="0" i="0" dirty="0" err="1">
                <a:solidFill>
                  <a:srgbClr val="111111"/>
                </a:solidFill>
                <a:effectLst/>
                <a:latin typeface="SourceSansPro"/>
              </a:rPr>
              <a:t>süreç</a:t>
            </a:r>
            <a:r>
              <a:rPr lang="en-US" sz="2800" b="0" i="0" dirty="0">
                <a:solidFill>
                  <a:srgbClr val="111111"/>
                </a:solidFill>
                <a:effectLst/>
                <a:latin typeface="SourceSansPro"/>
              </a:rPr>
              <a:t> </a:t>
            </a:r>
            <a:r>
              <a:rPr lang="en-US" sz="2800" b="0" i="0" dirty="0" err="1">
                <a:solidFill>
                  <a:srgbClr val="111111"/>
                </a:solidFill>
                <a:effectLst/>
                <a:latin typeface="SourceSansPro"/>
              </a:rPr>
              <a:t>olan</a:t>
            </a:r>
            <a:r>
              <a:rPr lang="en-US" sz="2800" b="0" i="0" dirty="0">
                <a:solidFill>
                  <a:srgbClr val="111111"/>
                </a:solidFill>
                <a:effectLst/>
                <a:latin typeface="SourceSansPro"/>
              </a:rPr>
              <a:t> </a:t>
            </a:r>
            <a:r>
              <a:rPr lang="en-US" sz="2800" b="0" i="0" dirty="0" err="1">
                <a:solidFill>
                  <a:srgbClr val="111111"/>
                </a:solidFill>
                <a:effectLst/>
                <a:latin typeface="SourceSansPro"/>
              </a:rPr>
              <a:t>Döngüsel</a:t>
            </a:r>
            <a:r>
              <a:rPr lang="en-US" sz="2800" b="0" i="0" dirty="0">
                <a:solidFill>
                  <a:srgbClr val="111111"/>
                </a:solidFill>
                <a:effectLst/>
                <a:latin typeface="SourceSansPro"/>
              </a:rPr>
              <a:t> </a:t>
            </a:r>
            <a:r>
              <a:rPr lang="en-US" sz="2800" b="0" i="0" dirty="0" err="1">
                <a:solidFill>
                  <a:srgbClr val="111111"/>
                </a:solidFill>
                <a:effectLst/>
                <a:latin typeface="SourceSansPro"/>
              </a:rPr>
              <a:t>Tedarik</a:t>
            </a:r>
            <a:r>
              <a:rPr lang="en-US" sz="2800" b="0" i="0" dirty="0">
                <a:solidFill>
                  <a:srgbClr val="111111"/>
                </a:solidFill>
                <a:effectLst/>
                <a:latin typeface="SourceSansPro"/>
              </a:rPr>
              <a:t> </a:t>
            </a:r>
            <a:r>
              <a:rPr lang="en-US" sz="2800" b="0" i="0" dirty="0" err="1">
                <a:solidFill>
                  <a:srgbClr val="111111"/>
                </a:solidFill>
                <a:effectLst/>
                <a:latin typeface="SourceSansPro"/>
              </a:rPr>
              <a:t>Zinciri</a:t>
            </a:r>
            <a:r>
              <a:rPr lang="en-US" sz="2800" b="0" i="0" dirty="0">
                <a:solidFill>
                  <a:srgbClr val="111111"/>
                </a:solidFill>
                <a:effectLst/>
                <a:latin typeface="SourceSansPro"/>
              </a:rPr>
              <a:t> </a:t>
            </a:r>
            <a:r>
              <a:rPr lang="en-US" sz="2800" b="0" i="0" dirty="0" err="1">
                <a:solidFill>
                  <a:srgbClr val="111111"/>
                </a:solidFill>
                <a:effectLst/>
                <a:latin typeface="SourceSansPro"/>
              </a:rPr>
              <a:t>Yönetimini</a:t>
            </a:r>
            <a:r>
              <a:rPr lang="en-US" sz="2800" b="0" i="0" dirty="0">
                <a:solidFill>
                  <a:srgbClr val="111111"/>
                </a:solidFill>
                <a:effectLst/>
                <a:latin typeface="SourceSansPro"/>
              </a:rPr>
              <a:t> </a:t>
            </a:r>
            <a:r>
              <a:rPr lang="en-US" sz="2800" b="0" i="0" dirty="0" err="1">
                <a:solidFill>
                  <a:srgbClr val="111111"/>
                </a:solidFill>
                <a:effectLst/>
                <a:latin typeface="SourceSansPro"/>
              </a:rPr>
              <a:t>uygulamak</a:t>
            </a:r>
            <a:r>
              <a:rPr lang="en-US" sz="2800" b="0" i="0" dirty="0">
                <a:solidFill>
                  <a:srgbClr val="111111"/>
                </a:solidFill>
                <a:effectLst/>
                <a:latin typeface="SourceSansPro"/>
              </a:rPr>
              <a:t> </a:t>
            </a:r>
            <a:r>
              <a:rPr lang="en-US" sz="2800" b="0" i="0" dirty="0" err="1">
                <a:solidFill>
                  <a:srgbClr val="111111"/>
                </a:solidFill>
                <a:effectLst/>
                <a:latin typeface="SourceSansPro"/>
              </a:rPr>
              <a:t>için</a:t>
            </a:r>
            <a:r>
              <a:rPr lang="en-US" sz="2800" b="0" i="0" dirty="0">
                <a:solidFill>
                  <a:srgbClr val="111111"/>
                </a:solidFill>
                <a:effectLst/>
                <a:latin typeface="SourceSansPro"/>
              </a:rPr>
              <a:t> yeni </a:t>
            </a:r>
            <a:r>
              <a:rPr lang="en-US" sz="2800" b="0" i="0" dirty="0" err="1">
                <a:solidFill>
                  <a:srgbClr val="111111"/>
                </a:solidFill>
                <a:effectLst/>
                <a:latin typeface="SourceSansPro"/>
              </a:rPr>
              <a:t>endişeler</a:t>
            </a:r>
            <a:r>
              <a:rPr lang="en-US" sz="2800" b="0" i="0" dirty="0">
                <a:solidFill>
                  <a:srgbClr val="111111"/>
                </a:solidFill>
                <a:effectLst/>
                <a:latin typeface="SourceSansPro"/>
              </a:rPr>
              <a:t> ve </a:t>
            </a:r>
            <a:r>
              <a:rPr lang="en-US" sz="2800" b="0" i="0" dirty="0" err="1">
                <a:solidFill>
                  <a:srgbClr val="111111"/>
                </a:solidFill>
                <a:effectLst/>
                <a:latin typeface="SourceSansPro"/>
              </a:rPr>
              <a:t>süreçler</a:t>
            </a:r>
            <a:r>
              <a:rPr lang="en-US" sz="2800" b="0" i="0" dirty="0">
                <a:solidFill>
                  <a:srgbClr val="111111"/>
                </a:solidFill>
                <a:effectLst/>
                <a:latin typeface="SourceSansPro"/>
              </a:rPr>
              <a:t> </a:t>
            </a:r>
            <a:r>
              <a:rPr lang="en-US" sz="2800" b="0" i="0" dirty="0" err="1">
                <a:solidFill>
                  <a:srgbClr val="111111"/>
                </a:solidFill>
                <a:effectLst/>
                <a:latin typeface="SourceSansPro"/>
              </a:rPr>
              <a:t>geliştirerek</a:t>
            </a:r>
            <a:r>
              <a:rPr lang="en-US" sz="2800" b="0" i="0" dirty="0">
                <a:solidFill>
                  <a:srgbClr val="111111"/>
                </a:solidFill>
                <a:effectLst/>
                <a:latin typeface="SourceSansPro"/>
              </a:rPr>
              <a:t> </a:t>
            </a:r>
            <a:r>
              <a:rPr lang="tr-TR" sz="2800" b="0" i="0" dirty="0" err="1">
                <a:solidFill>
                  <a:srgbClr val="111111"/>
                </a:solidFill>
                <a:effectLst/>
                <a:latin typeface="SourceSansPro"/>
              </a:rPr>
              <a:t>TZY’ye</a:t>
            </a:r>
            <a:r>
              <a:rPr lang="en-US" sz="2800" b="0" i="0" dirty="0">
                <a:solidFill>
                  <a:srgbClr val="111111"/>
                </a:solidFill>
                <a:effectLst/>
                <a:latin typeface="SourceSansPro"/>
              </a:rPr>
              <a:t> </a:t>
            </a:r>
            <a:r>
              <a:rPr lang="en-US" sz="2800" b="0" i="0" dirty="0" err="1">
                <a:solidFill>
                  <a:srgbClr val="111111"/>
                </a:solidFill>
                <a:effectLst/>
                <a:latin typeface="SourceSansPro"/>
              </a:rPr>
              <a:t>entegre</a:t>
            </a:r>
            <a:r>
              <a:rPr lang="en-US" sz="2800" b="0" i="0" dirty="0">
                <a:solidFill>
                  <a:srgbClr val="111111"/>
                </a:solidFill>
                <a:effectLst/>
                <a:latin typeface="SourceSansPro"/>
              </a:rPr>
              <a:t> </a:t>
            </a:r>
            <a:r>
              <a:rPr lang="en-US" sz="2800" b="0" i="0" dirty="0" err="1">
                <a:solidFill>
                  <a:srgbClr val="111111"/>
                </a:solidFill>
                <a:effectLst/>
                <a:latin typeface="SourceSansPro"/>
              </a:rPr>
              <a:t>edilmiştir</a:t>
            </a:r>
            <a:r>
              <a:rPr lang="en-US" sz="2800" b="0" i="0" dirty="0">
                <a:solidFill>
                  <a:srgbClr val="111111"/>
                </a:solidFill>
                <a:effectLst/>
                <a:latin typeface="SourceSansPro"/>
              </a:rPr>
              <a:t>.</a:t>
            </a:r>
            <a:endParaRPr lang="es-ES" sz="18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3</a:t>
            </a:fld>
            <a:endParaRPr lang="en-GB"/>
          </a:p>
        </p:txBody>
      </p:sp>
    </p:spTree>
    <p:extLst>
      <p:ext uri="{BB962C8B-B14F-4D97-AF65-F5344CB8AC3E}">
        <p14:creationId xmlns:p14="http://schemas.microsoft.com/office/powerpoint/2010/main" val="10917189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000000"/>
                </a:solidFill>
                <a:effectLst/>
                <a:latin typeface="Raleway" pitchFamily="2" charset="0"/>
              </a:rPr>
              <a:t>Öncelikle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Tedarik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Zinciri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Yönetimi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nedir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Günümüzün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küresel</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ekonomisinde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tedarik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zincirleri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genellikle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geniş</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karmaşıktır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birden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fazla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ülkeyi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kapsar</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yüzlerce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farklı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işletmeyi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içerir</a:t>
            </a:r>
            <a:r>
              <a:rPr lang="en-US" b="0" i="0" dirty="0">
                <a:solidFill>
                  <a:srgbClr val="000000"/>
                </a:solidFill>
                <a:effectLst/>
                <a:latin typeface="Raleway" pitchFamily="2" charset="0"/>
              </a:rPr>
              <a:t>. Bir </a:t>
            </a:r>
            <a:r>
              <a:rPr lang="en-US" b="0" i="0" dirty="0" err="1">
                <a:solidFill>
                  <a:srgbClr val="000000"/>
                </a:solidFill>
                <a:effectLst/>
                <a:latin typeface="Raleway" pitchFamily="2" charset="0"/>
              </a:rPr>
              <a:t>tedarik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zincirini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etkili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şekilde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yönetmek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işletmelerin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hammadde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tedarikinden</a:t>
            </a:r>
            <a:r>
              <a:rPr lang="en-US" b="0" i="0" dirty="0">
                <a:solidFill>
                  <a:srgbClr val="000000"/>
                </a:solidFill>
                <a:effectLst/>
                <a:latin typeface="Raleway" pitchFamily="2" charset="0"/>
              </a:rPr>
              <a:t> son </a:t>
            </a:r>
            <a:r>
              <a:rPr lang="en-US" b="0" i="0" dirty="0" err="1">
                <a:solidFill>
                  <a:srgbClr val="000000"/>
                </a:solidFill>
                <a:effectLst/>
                <a:latin typeface="Raleway" pitchFamily="2" charset="0"/>
              </a:rPr>
              <a:t>tüketici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satışlarına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kadar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sürecin</a:t>
            </a:r>
            <a:r>
              <a:rPr lang="en-US" b="0" i="0" dirty="0">
                <a:solidFill>
                  <a:srgbClr val="000000"/>
                </a:solidFill>
                <a:effectLst/>
                <a:latin typeface="Raleway" pitchFamily="2" charset="0"/>
              </a:rPr>
              <a:t> her </a:t>
            </a:r>
            <a:r>
              <a:rPr lang="en-US" b="0" i="0" dirty="0" err="1">
                <a:solidFill>
                  <a:srgbClr val="000000"/>
                </a:solidFill>
                <a:effectLst/>
                <a:latin typeface="Raleway" pitchFamily="2" charset="0"/>
              </a:rPr>
              <a:t>adımında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görünürlüğe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sahip</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olması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gerekir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Etkili</a:t>
            </a:r>
            <a:r>
              <a:rPr lang="en-US" b="0" i="0" dirty="0">
                <a:solidFill>
                  <a:srgbClr val="000000"/>
                </a:solidFill>
                <a:effectLst/>
                <a:latin typeface="Raleway" pitchFamily="2" charset="0"/>
              </a:rPr>
              <a:t> </a:t>
            </a:r>
            <a:r>
              <a:rPr lang="tr-TR" b="0" i="0" dirty="0">
                <a:solidFill>
                  <a:srgbClr val="000000"/>
                </a:solidFill>
                <a:effectLst/>
                <a:latin typeface="Raleway" pitchFamily="2" charset="0"/>
              </a:rPr>
              <a:t>TZY</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şirketin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israfı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ortadan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kaldırmak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müşteri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değerini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üst</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düzeye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çıkarmak</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pazarda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rekabet</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avantajı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elde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etmek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faaliyetlerini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kolaylaştırmaya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yardımcı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olabilir</a:t>
            </a:r>
            <a:r>
              <a:rPr lang="en-US" b="0" i="0" dirty="0">
                <a:solidFill>
                  <a:srgbClr val="000000"/>
                </a:solidFill>
                <a:effectLst/>
                <a:latin typeface="Raleway" pitchFamily="2" charset="0"/>
              </a:rPr>
              <a:t>.</a:t>
            </a:r>
            <a:endParaRPr lang="en-GB"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4</a:t>
            </a:fld>
            <a:endParaRPr lang="en-GB"/>
          </a:p>
        </p:txBody>
      </p:sp>
    </p:spTree>
    <p:extLst>
      <p:ext uri="{BB962C8B-B14F-4D97-AF65-F5344CB8AC3E}">
        <p14:creationId xmlns:p14="http://schemas.microsoft.com/office/powerpoint/2010/main" val="82482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00000"/>
                </a:solidFill>
                <a:effectLst/>
                <a:latin typeface="Raleway" pitchFamily="2" charset="0"/>
              </a:rPr>
              <a:t>Her ne </a:t>
            </a:r>
            <a:r>
              <a:rPr lang="en-US" b="0" i="0" dirty="0" err="1">
                <a:solidFill>
                  <a:srgbClr val="000000"/>
                </a:solidFill>
                <a:effectLst/>
                <a:latin typeface="Raleway" pitchFamily="2" charset="0"/>
              </a:rPr>
              <a:t>kadar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basit</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süreç</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gibi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görünse</a:t>
            </a:r>
            <a:r>
              <a:rPr lang="en-US" b="0" i="0" dirty="0">
                <a:solidFill>
                  <a:srgbClr val="000000"/>
                </a:solidFill>
                <a:effectLst/>
                <a:latin typeface="Raleway" pitchFamily="2" charset="0"/>
              </a:rPr>
              <a:t> de </a:t>
            </a:r>
            <a:r>
              <a:rPr lang="tr-TR" b="0" i="0" dirty="0">
                <a:solidFill>
                  <a:srgbClr val="000000"/>
                </a:solidFill>
                <a:effectLst/>
                <a:latin typeface="Raleway" pitchFamily="2" charset="0"/>
              </a:rPr>
              <a:t>TZY</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aslında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birçok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farklı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unsuru</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içinde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barındıran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oldukça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karmaşık</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dinamik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alandır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İşte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önemlilerinden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beşi</a:t>
            </a:r>
            <a:r>
              <a:rPr lang="en-US" b="0" i="0" dirty="0">
                <a:solidFill>
                  <a:srgbClr val="000000"/>
                </a:solidFill>
                <a:effectLst/>
                <a:latin typeface="Raleway" pitchFamily="2" charset="0"/>
              </a:rPr>
              <a:t>:</a:t>
            </a:r>
            <a:endParaRPr lang="tr-TR" b="0" i="0" dirty="0">
              <a:solidFill>
                <a:srgbClr val="000000"/>
              </a:solidFill>
              <a:effectLst/>
              <a:latin typeface="Raleway" pitchFamily="2" charset="0"/>
            </a:endParaRPr>
          </a:p>
          <a:p>
            <a:pPr algn="l"/>
            <a:r>
              <a:rPr lang="en-US" b="0" i="0" dirty="0">
                <a:solidFill>
                  <a:srgbClr val="000000"/>
                </a:solidFill>
                <a:effectLst/>
                <a:latin typeface="Raleway" pitchFamily="2" charset="0"/>
              </a:rPr>
              <a:t>
</a:t>
            </a:r>
            <a:r>
              <a:rPr lang="en-US" b="1" i="0" dirty="0" err="1">
                <a:solidFill>
                  <a:srgbClr val="000000"/>
                </a:solidFill>
                <a:effectLst/>
                <a:latin typeface="Raleway" pitchFamily="2" charset="0"/>
              </a:rPr>
              <a:t>Planlama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Ürünlerin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zamanında</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doğru</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miktarlarda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teslim</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edilmesini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sağlamak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için</a:t>
            </a:r>
            <a:r>
              <a:rPr lang="en-US" b="0" i="0" dirty="0">
                <a:solidFill>
                  <a:srgbClr val="000000"/>
                </a:solidFill>
                <a:effectLst/>
                <a:latin typeface="Raleway" pitchFamily="2" charset="0"/>
              </a:rPr>
              <a:t>, TZY </a:t>
            </a:r>
            <a:r>
              <a:rPr lang="en-US" b="0" i="0" dirty="0" err="1">
                <a:solidFill>
                  <a:srgbClr val="000000"/>
                </a:solidFill>
                <a:effectLst/>
                <a:latin typeface="Raleway" pitchFamily="2" charset="0"/>
              </a:rPr>
              <a:t>uygulayıcıları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sürecin</a:t>
            </a:r>
            <a:r>
              <a:rPr lang="en-US" b="0" i="0" dirty="0">
                <a:solidFill>
                  <a:srgbClr val="000000"/>
                </a:solidFill>
                <a:effectLst/>
                <a:latin typeface="Raleway" pitchFamily="2" charset="0"/>
              </a:rPr>
              <a:t> her </a:t>
            </a:r>
            <a:r>
              <a:rPr lang="en-US" b="0" i="0" dirty="0" err="1">
                <a:solidFill>
                  <a:srgbClr val="000000"/>
                </a:solidFill>
                <a:effectLst/>
                <a:latin typeface="Raleway" pitchFamily="2" charset="0"/>
              </a:rPr>
              <a:t>adımını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dikkatli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şekilde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planlamalıdır</a:t>
            </a:r>
            <a:r>
              <a:rPr lang="en-US" b="0" i="0" dirty="0">
                <a:solidFill>
                  <a:srgbClr val="000000"/>
                </a:solidFill>
                <a:effectLst/>
                <a:latin typeface="Raleway" pitchFamily="2" charset="0"/>
              </a:rPr>
              <a:t>. Bu, </a:t>
            </a:r>
            <a:r>
              <a:rPr lang="en-US" b="0" i="0" dirty="0" err="1">
                <a:solidFill>
                  <a:srgbClr val="000000"/>
                </a:solidFill>
                <a:effectLst/>
                <a:latin typeface="Raleway" pitchFamily="2" charset="0"/>
              </a:rPr>
              <a:t>talebi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tahmin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etmeyi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teslim</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sürelerini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tahmin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etmeyi</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üretim</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programları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oluşturmayı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içerir</a:t>
            </a:r>
            <a:r>
              <a:rPr lang="en-US" b="0" i="0" dirty="0">
                <a:solidFill>
                  <a:srgbClr val="000000"/>
                </a:solidFill>
                <a:effectLst/>
                <a:latin typeface="Raleway" pitchFamily="2" charset="0"/>
              </a:rPr>
              <a:t>.
</a:t>
            </a:r>
            <a:r>
              <a:rPr lang="en-US" b="1" i="0" dirty="0">
                <a:solidFill>
                  <a:srgbClr val="000000"/>
                </a:solidFill>
                <a:effectLst/>
                <a:latin typeface="Raleway" pitchFamily="2" charset="0"/>
              </a:rPr>
              <a:t>Kaynak </a:t>
            </a:r>
            <a:r>
              <a:rPr lang="en-US" b="1" i="0" dirty="0" err="1">
                <a:solidFill>
                  <a:srgbClr val="000000"/>
                </a:solidFill>
                <a:effectLst/>
                <a:latin typeface="Raleway" pitchFamily="2" charset="0"/>
              </a:rPr>
              <a:t>Bulma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TZY'nin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diğer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önemli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unsuru</a:t>
            </a:r>
            <a:r>
              <a:rPr lang="en-US" b="0" i="0" dirty="0">
                <a:solidFill>
                  <a:srgbClr val="000000"/>
                </a:solidFill>
                <a:effectLst/>
                <a:latin typeface="Raleway" pitchFamily="2" charset="0"/>
              </a:rPr>
              <a:t> da </a:t>
            </a:r>
            <a:r>
              <a:rPr lang="en-US" b="0" i="0" dirty="0" err="1">
                <a:solidFill>
                  <a:srgbClr val="000000"/>
                </a:solidFill>
                <a:effectLst/>
                <a:latin typeface="Raleway" pitchFamily="2" charset="0"/>
              </a:rPr>
              <a:t>kaynak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bulmadır</a:t>
            </a:r>
            <a:r>
              <a:rPr lang="en-US" b="0" i="0" dirty="0">
                <a:solidFill>
                  <a:srgbClr val="000000"/>
                </a:solidFill>
                <a:effectLst/>
                <a:latin typeface="Raleway" pitchFamily="2" charset="0"/>
              </a:rPr>
              <a:t>. Bu, </a:t>
            </a:r>
            <a:r>
              <a:rPr lang="en-US" b="0" i="0" dirty="0" err="1">
                <a:solidFill>
                  <a:srgbClr val="000000"/>
                </a:solidFill>
                <a:effectLst/>
                <a:latin typeface="Raleway" pitchFamily="2" charset="0"/>
              </a:rPr>
              <a:t>bitmiş</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ürünler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üretmek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gereken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hammaddeleri</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bileşenleri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tedarik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etmek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tedarikçilerle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birlikte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çalışmayı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içerir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Bazı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durumlarda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kaynak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bulma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tersine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lojistiği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veya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kusurlu</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veya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fazla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ürünleri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tedarikçilere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iade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etme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sürecini</a:t>
            </a:r>
            <a:r>
              <a:rPr lang="en-US" b="0" i="0" dirty="0">
                <a:solidFill>
                  <a:srgbClr val="000000"/>
                </a:solidFill>
                <a:effectLst/>
                <a:latin typeface="Raleway" pitchFamily="2" charset="0"/>
              </a:rPr>
              <a:t> de </a:t>
            </a:r>
            <a:r>
              <a:rPr lang="en-US" b="0" i="0" dirty="0" err="1">
                <a:solidFill>
                  <a:srgbClr val="000000"/>
                </a:solidFill>
                <a:effectLst/>
                <a:latin typeface="Raleway" pitchFamily="2" charset="0"/>
              </a:rPr>
              <a:t>içerebilir</a:t>
            </a:r>
            <a:r>
              <a:rPr lang="en-US" b="0" i="0" dirty="0">
                <a:solidFill>
                  <a:srgbClr val="000000"/>
                </a:solidFill>
                <a:effectLst/>
                <a:latin typeface="Raleway" pitchFamily="2" charset="0"/>
              </a:rPr>
              <a:t>.
</a:t>
            </a:r>
            <a:r>
              <a:rPr lang="en-US" b="1" i="0" dirty="0" err="1">
                <a:solidFill>
                  <a:srgbClr val="000000"/>
                </a:solidFill>
                <a:effectLst/>
                <a:latin typeface="Raleway" pitchFamily="2" charset="0"/>
              </a:rPr>
              <a:t>Üretim</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Gerekli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malzemeler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temin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edildikten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sonra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ürün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üretimine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başlama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zamanı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TZY'nin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bu</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aşaması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mühendislik</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kalite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kontrol</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montaj</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gibi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farklı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departmanlar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arasında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yakın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koordinasyon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gerektirir</a:t>
            </a:r>
            <a:r>
              <a:rPr lang="en-US" b="0" i="0" dirty="0">
                <a:solidFill>
                  <a:srgbClr val="000000"/>
                </a:solidFill>
                <a:effectLst/>
                <a:latin typeface="Raleway" pitchFamily="2" charset="0"/>
              </a:rPr>
              <a:t>.
</a:t>
            </a:r>
            <a:r>
              <a:rPr lang="en-US" b="1" i="0" dirty="0" err="1">
                <a:solidFill>
                  <a:srgbClr val="000000"/>
                </a:solidFill>
                <a:effectLst/>
                <a:latin typeface="Raleway" pitchFamily="2" charset="0"/>
              </a:rPr>
              <a:t>Teslimat</a:t>
            </a:r>
            <a:r>
              <a:rPr lang="en-US" b="0" i="0" dirty="0">
                <a:solidFill>
                  <a:srgbClr val="000000"/>
                </a:solidFill>
                <a:effectLst/>
                <a:latin typeface="Raleway" pitchFamily="2" charset="0"/>
              </a:rPr>
              <a:t>: Bir </a:t>
            </a:r>
            <a:r>
              <a:rPr lang="en-US" b="0" i="0" dirty="0" err="1">
                <a:solidFill>
                  <a:srgbClr val="000000"/>
                </a:solidFill>
                <a:effectLst/>
                <a:latin typeface="Raleway" pitchFamily="2" charset="0"/>
              </a:rPr>
              <a:t>sonraki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adım</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ürünleri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üretim</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tesisinden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müşterilere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ulaştırmaktır</a:t>
            </a:r>
            <a:r>
              <a:rPr lang="en-US" b="0" i="0" dirty="0">
                <a:solidFill>
                  <a:srgbClr val="000000"/>
                </a:solidFill>
                <a:effectLst/>
                <a:latin typeface="Raleway" pitchFamily="2" charset="0"/>
              </a:rPr>
              <a:t>. Bu, </a:t>
            </a:r>
            <a:r>
              <a:rPr lang="en-US" b="0" i="0" dirty="0" err="1">
                <a:solidFill>
                  <a:srgbClr val="000000"/>
                </a:solidFill>
                <a:effectLst/>
                <a:latin typeface="Raleway" pitchFamily="2" charset="0"/>
              </a:rPr>
              <a:t>doğrudan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sevkiyat</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perakendeciler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veya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toptancılar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gibi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çeşitli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dağıtım</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kanalları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aracılığıyla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yapılabilir</a:t>
            </a:r>
            <a:r>
              <a:rPr lang="en-US" b="0" i="0" dirty="0">
                <a:solidFill>
                  <a:srgbClr val="000000"/>
                </a:solidFill>
                <a:effectLst/>
                <a:latin typeface="Raleway" pitchFamily="2" charset="0"/>
              </a:rPr>
              <a:t>.
</a:t>
            </a:r>
            <a:r>
              <a:rPr lang="en-US" b="1" i="0" dirty="0">
                <a:solidFill>
                  <a:srgbClr val="000000"/>
                </a:solidFill>
                <a:effectLst/>
                <a:latin typeface="Raleway" pitchFamily="2" charset="0"/>
              </a:rPr>
              <a:t>Geri </a:t>
            </a:r>
            <a:r>
              <a:rPr lang="en-US" b="1" i="0" dirty="0" err="1">
                <a:solidFill>
                  <a:srgbClr val="000000"/>
                </a:solidFill>
                <a:effectLst/>
                <a:latin typeface="Raleway" pitchFamily="2" charset="0"/>
              </a:rPr>
              <a:t>Dönüş</a:t>
            </a:r>
            <a:r>
              <a:rPr lang="en-US" b="0" i="0" dirty="0">
                <a:solidFill>
                  <a:srgbClr val="000000"/>
                </a:solidFill>
                <a:effectLst/>
                <a:latin typeface="Raleway" pitchFamily="2" charset="0"/>
              </a:rPr>
              <a:t>: Son </a:t>
            </a:r>
            <a:r>
              <a:rPr lang="en-US" b="0" i="0" dirty="0" err="1">
                <a:solidFill>
                  <a:srgbClr val="000000"/>
                </a:solidFill>
                <a:effectLst/>
                <a:latin typeface="Raleway" pitchFamily="2" charset="0"/>
              </a:rPr>
              <a:t>olarak</a:t>
            </a:r>
            <a:r>
              <a:rPr lang="en-US" b="0" i="0" dirty="0">
                <a:solidFill>
                  <a:srgbClr val="000000"/>
                </a:solidFill>
                <a:effectLst/>
                <a:latin typeface="Raleway" pitchFamily="2" charset="0"/>
              </a:rPr>
              <a:t>, TZY </a:t>
            </a:r>
            <a:r>
              <a:rPr lang="en-US" b="0" i="0" dirty="0" err="1">
                <a:solidFill>
                  <a:srgbClr val="000000"/>
                </a:solidFill>
                <a:effectLst/>
                <a:latin typeface="Raleway" pitchFamily="2" charset="0"/>
              </a:rPr>
              <a:t>uygulayıcıları</a:t>
            </a:r>
            <a:r>
              <a:rPr lang="en-US" b="0" i="0" dirty="0">
                <a:solidFill>
                  <a:srgbClr val="000000"/>
                </a:solidFill>
                <a:effectLst/>
                <a:latin typeface="Raleway" pitchFamily="2" charset="0"/>
              </a:rPr>
              <a:t> da </a:t>
            </a:r>
            <a:r>
              <a:rPr lang="en-US" b="0" i="0" dirty="0" err="1">
                <a:solidFill>
                  <a:srgbClr val="000000"/>
                </a:solidFill>
                <a:effectLst/>
                <a:latin typeface="Raleway" pitchFamily="2" charset="0"/>
              </a:rPr>
              <a:t>iadeleri</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diğer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satın</a:t>
            </a:r>
            <a:r>
              <a:rPr lang="en-US" b="0" i="0" dirty="0">
                <a:solidFill>
                  <a:srgbClr val="000000"/>
                </a:solidFill>
                <a:effectLst/>
                <a:latin typeface="Raleway" pitchFamily="2" charset="0"/>
              </a:rPr>
              <a:t> alma </a:t>
            </a:r>
            <a:r>
              <a:rPr lang="en-US" b="0" i="0" dirty="0" err="1">
                <a:solidFill>
                  <a:srgbClr val="000000"/>
                </a:solidFill>
                <a:effectLst/>
                <a:latin typeface="Raleway" pitchFamily="2" charset="0"/>
              </a:rPr>
              <a:t>sonrası</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faaliyetleri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ele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almaya</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hazır</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olmalıdır</a:t>
            </a:r>
            <a:r>
              <a:rPr lang="en-US" b="0" i="0" dirty="0">
                <a:solidFill>
                  <a:srgbClr val="000000"/>
                </a:solidFill>
                <a:effectLst/>
                <a:latin typeface="Raleway" pitchFamily="2" charset="0"/>
              </a:rPr>
              <a:t>. Bu, </a:t>
            </a:r>
            <a:r>
              <a:rPr lang="en-US" b="0" i="0" dirty="0" err="1">
                <a:solidFill>
                  <a:srgbClr val="000000"/>
                </a:solidFill>
                <a:effectLst/>
                <a:latin typeface="Raleway" pitchFamily="2" charset="0"/>
              </a:rPr>
              <a:t>müşteri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desteği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sağlamaktan</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geri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ödemeleri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işleme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koymaya</a:t>
            </a:r>
            <a:r>
              <a:rPr lang="en-US" b="0" i="0" dirty="0">
                <a:solidFill>
                  <a:srgbClr val="000000"/>
                </a:solidFill>
                <a:effectLst/>
                <a:latin typeface="Raleway" pitchFamily="2" charset="0"/>
              </a:rPr>
              <a:t> ve </a:t>
            </a:r>
            <a:r>
              <a:rPr lang="en-US" b="0" i="0" dirty="0" err="1">
                <a:solidFill>
                  <a:srgbClr val="000000"/>
                </a:solidFill>
                <a:effectLst/>
                <a:latin typeface="Raleway" pitchFamily="2" charset="0"/>
              </a:rPr>
              <a:t>kusurlu</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ürünleri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değiştirmeye</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kadar</a:t>
            </a:r>
            <a:r>
              <a:rPr lang="en-US" b="0" i="0" dirty="0">
                <a:solidFill>
                  <a:srgbClr val="000000"/>
                </a:solidFill>
                <a:effectLst/>
                <a:latin typeface="Raleway" pitchFamily="2" charset="0"/>
              </a:rPr>
              <a:t> her </a:t>
            </a:r>
            <a:r>
              <a:rPr lang="en-US" b="0" i="0" dirty="0" err="1">
                <a:solidFill>
                  <a:srgbClr val="000000"/>
                </a:solidFill>
                <a:effectLst/>
                <a:latin typeface="Raleway" pitchFamily="2" charset="0"/>
              </a:rPr>
              <a:t>şeyi</a:t>
            </a:r>
            <a:r>
              <a:rPr lang="en-US" b="0" i="0" dirty="0">
                <a:solidFill>
                  <a:srgbClr val="000000"/>
                </a:solidFill>
                <a:effectLst/>
                <a:latin typeface="Raleway" pitchFamily="2" charset="0"/>
              </a:rPr>
              <a:t> </a:t>
            </a:r>
            <a:r>
              <a:rPr lang="en-US" b="0" i="0" dirty="0" err="1">
                <a:solidFill>
                  <a:srgbClr val="000000"/>
                </a:solidFill>
                <a:effectLst/>
                <a:latin typeface="Raleway" pitchFamily="2" charset="0"/>
              </a:rPr>
              <a:t>içerebilir</a:t>
            </a:r>
            <a:r>
              <a:rPr lang="en-US" b="0" i="0" dirty="0">
                <a:solidFill>
                  <a:srgbClr val="000000"/>
                </a:solidFill>
                <a:effectLst/>
                <a:latin typeface="Raleway" pitchFamily="2" charset="0"/>
              </a:rPr>
              <a:t>.</a:t>
            </a:r>
          </a:p>
        </p:txBody>
      </p:sp>
      <p:sp>
        <p:nvSpPr>
          <p:cNvPr id="4" name="Slide Number Placeholder 3"/>
          <p:cNvSpPr>
            <a:spLocks noGrp="1"/>
          </p:cNvSpPr>
          <p:nvPr>
            <p:ph type="sldNum" sz="quarter" idx="10"/>
          </p:nvPr>
        </p:nvSpPr>
        <p:spPr/>
        <p:txBody>
          <a:bodyPr/>
          <a:lstStyle/>
          <a:p>
            <a:fld id="{2939D874-D2D9-4365-960D-3C315028749F}" type="slidenum">
              <a:rPr lang="en-GB" smtClean="0"/>
              <a:t>5</a:t>
            </a:fld>
            <a:endParaRPr lang="en-GB"/>
          </a:p>
        </p:txBody>
      </p:sp>
    </p:spTree>
    <p:extLst>
      <p:ext uri="{BB962C8B-B14F-4D97-AF65-F5344CB8AC3E}">
        <p14:creationId xmlns:p14="http://schemas.microsoft.com/office/powerpoint/2010/main" val="2620140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stituent imagine diapozitiv 1"/>
          <p:cNvSpPr>
            <a:spLocks noGrp="1" noRot="1" noChangeAspect="1"/>
          </p:cNvSpPr>
          <p:nvPr>
            <p:ph type="sldImg"/>
          </p:nvPr>
        </p:nvSpPr>
        <p:spPr/>
      </p:sp>
      <p:sp>
        <p:nvSpPr>
          <p:cNvPr id="3" name="Substituent note 2"/>
          <p:cNvSpPr>
            <a:spLocks noGrp="1"/>
          </p:cNvSpPr>
          <p:nvPr>
            <p:ph type="body" idx="1"/>
          </p:nvPr>
        </p:nvSpPr>
        <p:spPr/>
        <p:txBody>
          <a:bodyPr/>
          <a:lstStyle/>
          <a:p>
            <a:r>
              <a:rPr lang="pt-PT" sz="1200" b="0" i="0" u="none" strike="noStrike" baseline="0" dirty="0">
                <a:solidFill>
                  <a:srgbClr val="000000"/>
                </a:solidFill>
                <a:latin typeface="+mn-lt"/>
              </a:rPr>
              <a:t>Al-yap-tüket-at doğrusal ekonomik modeli, kaynakların bol, elde edilmesinin kolay ve elden çıkarılmasının ucuz olduğu fikrine dayanmaktadır. Kaynakları koruyarak ve tüm kaynakların kullanımını en üst düzeye çıkararak gezegenin çevresel sınırlarına saygı duyulan Alternatif Döngüsel Model. Döngüsel ekonomi modeli, hammadde ve enerji tüketimini azaltırken yenilenebilir veya geri dönüştürülmüş kaynakların kullanımını artırmayı ve aynı zamanda emisyonları ve malzeme kayıplarını azaltmayı içerir.</a:t>
            </a:r>
          </a:p>
        </p:txBody>
      </p:sp>
      <p:sp>
        <p:nvSpPr>
          <p:cNvPr id="4" name="Substituent număr diapozitiv 3"/>
          <p:cNvSpPr>
            <a:spLocks noGrp="1"/>
          </p:cNvSpPr>
          <p:nvPr>
            <p:ph type="sldNum" sz="quarter" idx="5"/>
          </p:nvPr>
        </p:nvSpPr>
        <p:spPr/>
        <p:txBody>
          <a:bodyPr/>
          <a:lstStyle/>
          <a:p>
            <a:fld id="{2939D874-D2D9-4365-960D-3C315028749F}" type="slidenum">
              <a:rPr lang="en-GB" smtClean="0"/>
              <a:t>6</a:t>
            </a:fld>
            <a:endParaRPr lang="en-GB"/>
          </a:p>
        </p:txBody>
      </p:sp>
    </p:spTree>
    <p:extLst>
      <p:ext uri="{BB962C8B-B14F-4D97-AF65-F5344CB8AC3E}">
        <p14:creationId xmlns:p14="http://schemas.microsoft.com/office/powerpoint/2010/main" val="1546360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Olası</a:t>
            </a:r>
            <a:r>
              <a:rPr lang="en-US" dirty="0"/>
              <a:t> </a:t>
            </a:r>
            <a:r>
              <a:rPr lang="en-US" dirty="0" err="1"/>
              <a:t>bir</a:t>
            </a:r>
            <a:r>
              <a:rPr lang="en-US" dirty="0"/>
              <a:t> </a:t>
            </a:r>
            <a:r>
              <a:rPr lang="en-US" dirty="0" err="1"/>
              <a:t>tanım</a:t>
            </a:r>
            <a:r>
              <a:rPr lang="en-US" dirty="0"/>
              <a:t>, </a:t>
            </a:r>
            <a:r>
              <a:rPr lang="en-US" dirty="0" err="1"/>
              <a:t>sürdürülebilir</a:t>
            </a:r>
            <a:r>
              <a:rPr lang="en-US" dirty="0"/>
              <a:t> </a:t>
            </a:r>
            <a:r>
              <a:rPr lang="en-US" dirty="0" err="1"/>
              <a:t>tedarik</a:t>
            </a:r>
            <a:r>
              <a:rPr lang="en-US" dirty="0"/>
              <a:t> </a:t>
            </a:r>
            <a:r>
              <a:rPr lang="en-US" dirty="0" err="1"/>
              <a:t>zinciri</a:t>
            </a:r>
            <a:r>
              <a:rPr lang="en-US" dirty="0"/>
              <a:t> </a:t>
            </a:r>
            <a:r>
              <a:rPr lang="en-US" dirty="0" err="1"/>
              <a:t>yönetiminin</a:t>
            </a:r>
            <a:r>
              <a:rPr lang="en-US" dirty="0"/>
              <a:t>, </a:t>
            </a:r>
            <a:r>
              <a:rPr lang="en-US" dirty="0" err="1"/>
              <a:t>malzeme</a:t>
            </a:r>
            <a:r>
              <a:rPr lang="en-US" dirty="0"/>
              <a:t> ve </a:t>
            </a:r>
            <a:r>
              <a:rPr lang="en-US" dirty="0" err="1"/>
              <a:t>sermaye</a:t>
            </a:r>
            <a:r>
              <a:rPr lang="en-US" dirty="0"/>
              <a:t> </a:t>
            </a:r>
            <a:r>
              <a:rPr lang="en-US" dirty="0" err="1"/>
              <a:t>akışlarının</a:t>
            </a:r>
            <a:r>
              <a:rPr lang="en-US" dirty="0"/>
              <a:t> </a:t>
            </a:r>
            <a:r>
              <a:rPr lang="en-US" dirty="0" err="1"/>
              <a:t>yanı</a:t>
            </a:r>
            <a:r>
              <a:rPr lang="en-US" dirty="0"/>
              <a:t> </a:t>
            </a:r>
            <a:r>
              <a:rPr lang="en-US" dirty="0" err="1"/>
              <a:t>sıra</a:t>
            </a:r>
            <a:r>
              <a:rPr lang="en-US" dirty="0"/>
              <a:t> </a:t>
            </a:r>
            <a:r>
              <a:rPr lang="en-US" dirty="0" err="1"/>
              <a:t>tedarik</a:t>
            </a:r>
            <a:r>
              <a:rPr lang="en-US" dirty="0"/>
              <a:t> </a:t>
            </a:r>
            <a:r>
              <a:rPr lang="en-US" dirty="0" err="1"/>
              <a:t>zinciri</a:t>
            </a:r>
            <a:r>
              <a:rPr lang="en-US" dirty="0"/>
              <a:t> </a:t>
            </a:r>
            <a:r>
              <a:rPr lang="en-US" dirty="0" err="1"/>
              <a:t>boyunca</a:t>
            </a:r>
            <a:r>
              <a:rPr lang="en-US" dirty="0"/>
              <a:t> </a:t>
            </a:r>
            <a:r>
              <a:rPr lang="en-US" dirty="0" err="1"/>
              <a:t>şirketler</a:t>
            </a:r>
            <a:r>
              <a:rPr lang="en-US" dirty="0"/>
              <a:t> </a:t>
            </a:r>
            <a:r>
              <a:rPr lang="en-US" dirty="0" err="1"/>
              <a:t>arasındaki</a:t>
            </a:r>
            <a:r>
              <a:rPr lang="en-US" dirty="0"/>
              <a:t> </a:t>
            </a:r>
            <a:r>
              <a:rPr lang="en-US" dirty="0" err="1"/>
              <a:t>işbirliğinin</a:t>
            </a:r>
            <a:r>
              <a:rPr lang="en-US" dirty="0"/>
              <a:t> </a:t>
            </a:r>
            <a:r>
              <a:rPr lang="en-US" dirty="0" err="1"/>
              <a:t>yanı</a:t>
            </a:r>
            <a:r>
              <a:rPr lang="en-US" dirty="0"/>
              <a:t> </a:t>
            </a:r>
            <a:r>
              <a:rPr lang="en-US" dirty="0" err="1"/>
              <a:t>sıra</a:t>
            </a:r>
            <a:r>
              <a:rPr lang="en-US" dirty="0"/>
              <a:t>, </a:t>
            </a:r>
            <a:r>
              <a:rPr lang="en-US" dirty="0" err="1"/>
              <a:t>sürdürülebilir</a:t>
            </a:r>
            <a:r>
              <a:rPr lang="en-US" dirty="0"/>
              <a:t> </a:t>
            </a:r>
            <a:r>
              <a:rPr lang="en-US" dirty="0" err="1"/>
              <a:t>kalkınmanın</a:t>
            </a:r>
            <a:r>
              <a:rPr lang="en-US" dirty="0"/>
              <a:t> </a:t>
            </a:r>
            <a:r>
              <a:rPr lang="en-US" dirty="0" err="1"/>
              <a:t>ekonomik</a:t>
            </a:r>
            <a:r>
              <a:rPr lang="en-US" dirty="0"/>
              <a:t>, </a:t>
            </a:r>
            <a:r>
              <a:rPr lang="en-US" dirty="0" err="1"/>
              <a:t>çevresel</a:t>
            </a:r>
            <a:r>
              <a:rPr lang="en-US" dirty="0"/>
              <a:t> ve </a:t>
            </a:r>
            <a:r>
              <a:rPr lang="en-US" dirty="0" err="1"/>
              <a:t>sosyal</a:t>
            </a:r>
            <a:r>
              <a:rPr lang="en-US" dirty="0"/>
              <a:t> </a:t>
            </a:r>
            <a:r>
              <a:rPr lang="en-US" dirty="0" err="1"/>
              <a:t>üç</a:t>
            </a:r>
            <a:r>
              <a:rPr lang="en-US" dirty="0"/>
              <a:t> </a:t>
            </a:r>
            <a:r>
              <a:rPr lang="en-US" dirty="0" err="1"/>
              <a:t>boyutundan</a:t>
            </a:r>
            <a:r>
              <a:rPr lang="en-US" dirty="0"/>
              <a:t> da </a:t>
            </a:r>
            <a:r>
              <a:rPr lang="en-US" dirty="0" err="1"/>
              <a:t>elde</a:t>
            </a:r>
            <a:r>
              <a:rPr lang="en-US" dirty="0"/>
              <a:t> </a:t>
            </a:r>
            <a:r>
              <a:rPr lang="en-US" dirty="0" err="1"/>
              <a:t>edilen</a:t>
            </a:r>
            <a:r>
              <a:rPr lang="en-US" dirty="0"/>
              <a:t> </a:t>
            </a:r>
            <a:r>
              <a:rPr lang="en-US" dirty="0" err="1"/>
              <a:t>hedefleri</a:t>
            </a:r>
            <a:r>
              <a:rPr lang="en-US" dirty="0"/>
              <a:t> </a:t>
            </a:r>
            <a:r>
              <a:rPr lang="en-US" dirty="0" err="1"/>
              <a:t>dikkate</a:t>
            </a:r>
            <a:r>
              <a:rPr lang="en-US" dirty="0"/>
              <a:t> </a:t>
            </a:r>
            <a:r>
              <a:rPr lang="en-US" dirty="0" err="1"/>
              <a:t>alırken</a:t>
            </a:r>
            <a:r>
              <a:rPr lang="en-US" dirty="0"/>
              <a:t>, </a:t>
            </a:r>
            <a:r>
              <a:rPr lang="en-US" dirty="0" err="1"/>
              <a:t>müşteri</a:t>
            </a:r>
            <a:r>
              <a:rPr lang="en-US" dirty="0"/>
              <a:t> ve </a:t>
            </a:r>
            <a:r>
              <a:rPr lang="en-US" dirty="0" err="1"/>
              <a:t>paydaş</a:t>
            </a:r>
            <a:r>
              <a:rPr lang="en-US" dirty="0"/>
              <a:t> </a:t>
            </a:r>
            <a:r>
              <a:rPr lang="en-US" dirty="0" err="1"/>
              <a:t>gereksinimlerinden</a:t>
            </a:r>
            <a:r>
              <a:rPr lang="en-US" dirty="0"/>
              <a:t> </a:t>
            </a:r>
            <a:r>
              <a:rPr lang="en-US" dirty="0" err="1"/>
              <a:t>türetilen</a:t>
            </a:r>
            <a:r>
              <a:rPr lang="en-US" dirty="0"/>
              <a:t> </a:t>
            </a:r>
            <a:r>
              <a:rPr lang="en-US" dirty="0" err="1"/>
              <a:t>hedefleri</a:t>
            </a:r>
            <a:r>
              <a:rPr lang="en-US" dirty="0"/>
              <a:t> </a:t>
            </a:r>
            <a:r>
              <a:rPr lang="en-US" dirty="0" err="1"/>
              <a:t>dikkate</a:t>
            </a:r>
            <a:r>
              <a:rPr lang="en-US" dirty="0"/>
              <a:t> </a:t>
            </a:r>
            <a:r>
              <a:rPr lang="en-US" dirty="0" err="1"/>
              <a:t>aldığını</a:t>
            </a:r>
            <a:r>
              <a:rPr lang="en-US" dirty="0"/>
              <a:t> </a:t>
            </a:r>
            <a:r>
              <a:rPr lang="en-US" dirty="0" err="1"/>
              <a:t>söylüyor</a:t>
            </a:r>
            <a:r>
              <a:rPr lang="en-US" dirty="0"/>
              <a:t>.
</a:t>
            </a:r>
            <a:r>
              <a:rPr lang="en-US" dirty="0" err="1"/>
              <a:t>Döngüsel</a:t>
            </a:r>
            <a:r>
              <a:rPr lang="en-US" dirty="0"/>
              <a:t> </a:t>
            </a:r>
            <a:r>
              <a:rPr lang="en-US" dirty="0" err="1"/>
              <a:t>bir</a:t>
            </a:r>
            <a:r>
              <a:rPr lang="en-US" dirty="0"/>
              <a:t> </a:t>
            </a:r>
            <a:r>
              <a:rPr lang="en-US" dirty="0" err="1"/>
              <a:t>tedarik</a:t>
            </a:r>
            <a:r>
              <a:rPr lang="en-US" dirty="0"/>
              <a:t> </a:t>
            </a:r>
            <a:r>
              <a:rPr lang="en-US" dirty="0" err="1"/>
              <a:t>zinciri</a:t>
            </a:r>
            <a:r>
              <a:rPr lang="en-US" dirty="0"/>
              <a:t> son </a:t>
            </a:r>
            <a:r>
              <a:rPr lang="en-US" dirty="0" err="1"/>
              <a:t>kullanıcıyla</a:t>
            </a:r>
            <a:r>
              <a:rPr lang="en-US" dirty="0"/>
              <a:t> </a:t>
            </a:r>
            <a:r>
              <a:rPr lang="en-US" dirty="0" err="1"/>
              <a:t>bitmez</a:t>
            </a:r>
            <a:r>
              <a:rPr lang="en-US" dirty="0"/>
              <a:t>. </a:t>
            </a:r>
            <a:r>
              <a:rPr lang="en-US" dirty="0" err="1"/>
              <a:t>Ürün</a:t>
            </a:r>
            <a:r>
              <a:rPr lang="en-US" dirty="0"/>
              <a:t> </a:t>
            </a:r>
            <a:r>
              <a:rPr lang="en-US" dirty="0" err="1"/>
              <a:t>kullanıldıktan</a:t>
            </a:r>
            <a:r>
              <a:rPr lang="en-US" dirty="0"/>
              <a:t> </a:t>
            </a:r>
            <a:r>
              <a:rPr lang="en-US" dirty="0" err="1"/>
              <a:t>sonra</a:t>
            </a:r>
            <a:r>
              <a:rPr lang="en-US" dirty="0"/>
              <a:t>, </a:t>
            </a:r>
            <a:r>
              <a:rPr lang="en-US" dirty="0" err="1"/>
              <a:t>geri</a:t>
            </a:r>
            <a:r>
              <a:rPr lang="en-US" dirty="0"/>
              <a:t> </a:t>
            </a:r>
            <a:r>
              <a:rPr lang="en-US" dirty="0" err="1"/>
              <a:t>dönüştürülmek</a:t>
            </a:r>
            <a:r>
              <a:rPr lang="en-US" dirty="0"/>
              <a:t> </a:t>
            </a:r>
            <a:r>
              <a:rPr lang="en-US" dirty="0" err="1"/>
              <a:t>veya</a:t>
            </a:r>
            <a:r>
              <a:rPr lang="en-US" dirty="0"/>
              <a:t> </a:t>
            </a:r>
            <a:r>
              <a:rPr lang="en-US" dirty="0" err="1"/>
              <a:t>yenilenmek</a:t>
            </a:r>
            <a:r>
              <a:rPr lang="en-US" dirty="0"/>
              <a:t>, </a:t>
            </a:r>
            <a:r>
              <a:rPr lang="en-US" dirty="0" err="1"/>
              <a:t>yeniden</a:t>
            </a:r>
            <a:r>
              <a:rPr lang="en-US" dirty="0"/>
              <a:t> </a:t>
            </a:r>
            <a:r>
              <a:rPr lang="en-US" dirty="0" err="1"/>
              <a:t>paketlenmek</a:t>
            </a:r>
            <a:r>
              <a:rPr lang="en-US" dirty="0"/>
              <a:t>, </a:t>
            </a:r>
            <a:r>
              <a:rPr lang="en-US" dirty="0" err="1"/>
              <a:t>yeniden</a:t>
            </a:r>
            <a:r>
              <a:rPr lang="en-US" dirty="0"/>
              <a:t> </a:t>
            </a:r>
            <a:r>
              <a:rPr lang="en-US" dirty="0" err="1"/>
              <a:t>dağıtılmak</a:t>
            </a:r>
            <a:r>
              <a:rPr lang="en-US" dirty="0"/>
              <a:t> ve </a:t>
            </a:r>
            <a:r>
              <a:rPr lang="en-US" dirty="0" err="1"/>
              <a:t>yeniden</a:t>
            </a:r>
            <a:r>
              <a:rPr lang="en-US" dirty="0"/>
              <a:t> </a:t>
            </a:r>
            <a:r>
              <a:rPr lang="en-US" dirty="0" err="1"/>
              <a:t>satılmak</a:t>
            </a:r>
            <a:r>
              <a:rPr lang="en-US" dirty="0"/>
              <a:t> </a:t>
            </a:r>
            <a:r>
              <a:rPr lang="en-US" dirty="0" err="1"/>
              <a:t>üzere</a:t>
            </a:r>
            <a:r>
              <a:rPr lang="en-US" dirty="0"/>
              <a:t> </a:t>
            </a:r>
            <a:r>
              <a:rPr lang="en-US" dirty="0" err="1"/>
              <a:t>tedarik</a:t>
            </a:r>
            <a:r>
              <a:rPr lang="en-US" dirty="0"/>
              <a:t> </a:t>
            </a:r>
            <a:r>
              <a:rPr lang="en-US" dirty="0" err="1"/>
              <a:t>zincirine</a:t>
            </a:r>
            <a:r>
              <a:rPr lang="en-US" dirty="0"/>
              <a:t> (</a:t>
            </a:r>
            <a:r>
              <a:rPr lang="en-US" dirty="0" err="1"/>
              <a:t>Tersine</a:t>
            </a:r>
            <a:r>
              <a:rPr lang="en-US" dirty="0"/>
              <a:t> </a:t>
            </a:r>
            <a:r>
              <a:rPr lang="en-US" dirty="0" err="1"/>
              <a:t>lojistik</a:t>
            </a:r>
            <a:r>
              <a:rPr lang="en-US" dirty="0"/>
              <a:t> </a:t>
            </a:r>
            <a:r>
              <a:rPr lang="en-US" dirty="0" err="1"/>
              <a:t>olarak</a:t>
            </a:r>
            <a:r>
              <a:rPr lang="en-US" dirty="0"/>
              <a:t> </a:t>
            </a:r>
            <a:r>
              <a:rPr lang="en-US" dirty="0" err="1"/>
              <a:t>bilinen</a:t>
            </a:r>
            <a:r>
              <a:rPr lang="en-US" dirty="0"/>
              <a:t> </a:t>
            </a:r>
            <a:r>
              <a:rPr lang="en-US" dirty="0" err="1"/>
              <a:t>bir</a:t>
            </a:r>
            <a:r>
              <a:rPr lang="en-US" dirty="0"/>
              <a:t> </a:t>
            </a:r>
            <a:r>
              <a:rPr lang="en-US" dirty="0" err="1"/>
              <a:t>süreç</a:t>
            </a:r>
            <a:r>
              <a:rPr lang="en-US" dirty="0"/>
              <a:t>) </a:t>
            </a:r>
            <a:r>
              <a:rPr lang="en-US" dirty="0" err="1"/>
              <a:t>geri</a:t>
            </a:r>
            <a:r>
              <a:rPr lang="en-US" dirty="0"/>
              <a:t> </a:t>
            </a:r>
            <a:r>
              <a:rPr lang="en-US" dirty="0" err="1"/>
              <a:t>getirilir</a:t>
            </a:r>
            <a:r>
              <a:rPr lang="en-US" dirty="0"/>
              <a:t>.</a:t>
            </a:r>
            <a:endParaRPr lang="en-GB"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7</a:t>
            </a:fld>
            <a:endParaRPr lang="en-GB"/>
          </a:p>
        </p:txBody>
      </p:sp>
    </p:spTree>
    <p:extLst>
      <p:ext uri="{BB962C8B-B14F-4D97-AF65-F5344CB8AC3E}">
        <p14:creationId xmlns:p14="http://schemas.microsoft.com/office/powerpoint/2010/main" val="769671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err="1">
                <a:solidFill>
                  <a:srgbClr val="2F2F46"/>
                </a:solidFill>
                <a:effectLst/>
                <a:latin typeface="MuseoSlab300"/>
              </a:rPr>
              <a:t>Döngüsel</a:t>
            </a:r>
            <a:r>
              <a:rPr lang="en-US" b="0" i="0" dirty="0">
                <a:solidFill>
                  <a:srgbClr val="2F2F46"/>
                </a:solidFill>
                <a:effectLst/>
                <a:latin typeface="MuseoSlab300"/>
              </a:rPr>
              <a:t> </a:t>
            </a:r>
            <a:r>
              <a:rPr lang="en-US" b="0" i="0" dirty="0" err="1">
                <a:solidFill>
                  <a:srgbClr val="2F2F46"/>
                </a:solidFill>
                <a:effectLst/>
                <a:latin typeface="MuseoSlab300"/>
              </a:rPr>
              <a:t>ekonomi</a:t>
            </a:r>
            <a:r>
              <a:rPr lang="en-US" b="0" i="0" dirty="0">
                <a:solidFill>
                  <a:srgbClr val="2F2F46"/>
                </a:solidFill>
                <a:effectLst/>
                <a:latin typeface="MuseoSlab300"/>
              </a:rPr>
              <a:t>, </a:t>
            </a:r>
            <a:r>
              <a:rPr lang="en-US" b="0" i="0" dirty="0" err="1">
                <a:solidFill>
                  <a:srgbClr val="2F2F46"/>
                </a:solidFill>
                <a:effectLst/>
                <a:latin typeface="MuseoSlab300"/>
              </a:rPr>
              <a:t>malzemelerin</a:t>
            </a:r>
            <a:r>
              <a:rPr lang="en-US" b="0" i="0" dirty="0">
                <a:solidFill>
                  <a:srgbClr val="2F2F46"/>
                </a:solidFill>
                <a:effectLst/>
                <a:latin typeface="MuseoSlab300"/>
              </a:rPr>
              <a:t> </a:t>
            </a:r>
            <a:r>
              <a:rPr lang="en-US" b="0" i="0" dirty="0" err="1">
                <a:solidFill>
                  <a:srgbClr val="2F2F46"/>
                </a:solidFill>
                <a:effectLst/>
                <a:latin typeface="MuseoSlab300"/>
              </a:rPr>
              <a:t>asla</a:t>
            </a:r>
            <a:r>
              <a:rPr lang="en-US" b="0" i="0" dirty="0">
                <a:solidFill>
                  <a:srgbClr val="2F2F46"/>
                </a:solidFill>
                <a:effectLst/>
                <a:latin typeface="MuseoSlab300"/>
              </a:rPr>
              <a:t> </a:t>
            </a:r>
            <a:r>
              <a:rPr lang="en-US" b="0" i="0" dirty="0" err="1">
                <a:solidFill>
                  <a:srgbClr val="2F2F46"/>
                </a:solidFill>
                <a:effectLst/>
                <a:latin typeface="MuseoSlab300"/>
              </a:rPr>
              <a:t>atık</a:t>
            </a:r>
            <a:r>
              <a:rPr lang="en-US" b="0" i="0" dirty="0">
                <a:solidFill>
                  <a:srgbClr val="2F2F46"/>
                </a:solidFill>
                <a:effectLst/>
                <a:latin typeface="MuseoSlab300"/>
              </a:rPr>
              <a:t> </a:t>
            </a:r>
            <a:r>
              <a:rPr lang="en-US" b="0" i="0" dirty="0" err="1">
                <a:solidFill>
                  <a:srgbClr val="2F2F46"/>
                </a:solidFill>
                <a:effectLst/>
                <a:latin typeface="MuseoSlab300"/>
              </a:rPr>
              <a:t>haline</a:t>
            </a:r>
            <a:r>
              <a:rPr lang="en-US" b="0" i="0" dirty="0">
                <a:solidFill>
                  <a:srgbClr val="2F2F46"/>
                </a:solidFill>
                <a:effectLst/>
                <a:latin typeface="MuseoSlab300"/>
              </a:rPr>
              <a:t> </a:t>
            </a:r>
            <a:r>
              <a:rPr lang="en-US" b="0" i="0" dirty="0" err="1">
                <a:solidFill>
                  <a:srgbClr val="2F2F46"/>
                </a:solidFill>
                <a:effectLst/>
                <a:latin typeface="MuseoSlab300"/>
              </a:rPr>
              <a:t>gelmediği</a:t>
            </a:r>
            <a:r>
              <a:rPr lang="en-US" b="0" i="0" dirty="0">
                <a:solidFill>
                  <a:srgbClr val="2F2F46"/>
                </a:solidFill>
                <a:effectLst/>
                <a:latin typeface="MuseoSlab300"/>
              </a:rPr>
              <a:t> ve </a:t>
            </a:r>
            <a:r>
              <a:rPr lang="en-US" b="0" i="0" dirty="0" err="1">
                <a:solidFill>
                  <a:srgbClr val="2F2F46"/>
                </a:solidFill>
                <a:effectLst/>
                <a:latin typeface="MuseoSlab300"/>
              </a:rPr>
              <a:t>doğanın</a:t>
            </a:r>
            <a:r>
              <a:rPr lang="en-US" b="0" i="0" dirty="0">
                <a:solidFill>
                  <a:srgbClr val="2F2F46"/>
                </a:solidFill>
                <a:effectLst/>
                <a:latin typeface="MuseoSlab300"/>
              </a:rPr>
              <a:t> </a:t>
            </a:r>
            <a:r>
              <a:rPr lang="en-US" b="0" i="0" dirty="0" err="1">
                <a:solidFill>
                  <a:srgbClr val="2F2F46"/>
                </a:solidFill>
                <a:effectLst/>
                <a:latin typeface="MuseoSlab300"/>
              </a:rPr>
              <a:t>yeniden</a:t>
            </a:r>
            <a:r>
              <a:rPr lang="en-US" b="0" i="0" dirty="0">
                <a:solidFill>
                  <a:srgbClr val="2F2F46"/>
                </a:solidFill>
                <a:effectLst/>
                <a:latin typeface="MuseoSlab300"/>
              </a:rPr>
              <a:t> </a:t>
            </a:r>
            <a:r>
              <a:rPr lang="en-US" b="0" i="0" dirty="0" err="1">
                <a:solidFill>
                  <a:srgbClr val="2F2F46"/>
                </a:solidFill>
                <a:effectLst/>
                <a:latin typeface="MuseoSlab300"/>
              </a:rPr>
              <a:t>üretildiği</a:t>
            </a:r>
            <a:r>
              <a:rPr lang="en-US" b="0" i="0" dirty="0">
                <a:solidFill>
                  <a:srgbClr val="2F2F46"/>
                </a:solidFill>
                <a:effectLst/>
                <a:latin typeface="MuseoSlab300"/>
              </a:rPr>
              <a:t> </a:t>
            </a:r>
            <a:r>
              <a:rPr lang="en-US" b="0" i="0" dirty="0" err="1">
                <a:solidFill>
                  <a:srgbClr val="2F2F46"/>
                </a:solidFill>
                <a:effectLst/>
                <a:latin typeface="MuseoSlab300"/>
              </a:rPr>
              <a:t>bir</a:t>
            </a:r>
            <a:r>
              <a:rPr lang="en-US" b="0" i="0" dirty="0">
                <a:solidFill>
                  <a:srgbClr val="2F2F46"/>
                </a:solidFill>
                <a:effectLst/>
                <a:latin typeface="MuseoSlab300"/>
              </a:rPr>
              <a:t> </a:t>
            </a:r>
            <a:r>
              <a:rPr lang="en-US" b="0" i="0" dirty="0" err="1">
                <a:solidFill>
                  <a:srgbClr val="2F2F46"/>
                </a:solidFill>
                <a:effectLst/>
                <a:latin typeface="MuseoSlab300"/>
              </a:rPr>
              <a:t>sistemdir</a:t>
            </a:r>
            <a:r>
              <a:rPr lang="en-US" b="0" i="0" dirty="0">
                <a:solidFill>
                  <a:srgbClr val="2F2F46"/>
                </a:solidFill>
                <a:effectLst/>
                <a:latin typeface="MuseoSlab300"/>
              </a:rPr>
              <a:t>. </a:t>
            </a:r>
            <a:r>
              <a:rPr lang="en-US" b="0" i="0" dirty="0" err="1">
                <a:solidFill>
                  <a:srgbClr val="2F2F46"/>
                </a:solidFill>
                <a:effectLst/>
                <a:latin typeface="MuseoSlab300"/>
              </a:rPr>
              <a:t>Döngüsel</a:t>
            </a:r>
            <a:r>
              <a:rPr lang="en-US" b="0" i="0" dirty="0">
                <a:solidFill>
                  <a:srgbClr val="2F2F46"/>
                </a:solidFill>
                <a:effectLst/>
                <a:latin typeface="MuseoSlab300"/>
              </a:rPr>
              <a:t> </a:t>
            </a:r>
            <a:r>
              <a:rPr lang="en-US" b="0" i="0" dirty="0" err="1">
                <a:solidFill>
                  <a:srgbClr val="2F2F46"/>
                </a:solidFill>
                <a:effectLst/>
                <a:latin typeface="MuseoSlab300"/>
              </a:rPr>
              <a:t>bir</a:t>
            </a:r>
            <a:r>
              <a:rPr lang="en-US" b="0" i="0" dirty="0">
                <a:solidFill>
                  <a:srgbClr val="2F2F46"/>
                </a:solidFill>
                <a:effectLst/>
                <a:latin typeface="MuseoSlab300"/>
              </a:rPr>
              <a:t> </a:t>
            </a:r>
            <a:r>
              <a:rPr lang="en-US" b="0" i="0" dirty="0" err="1">
                <a:solidFill>
                  <a:srgbClr val="2F2F46"/>
                </a:solidFill>
                <a:effectLst/>
                <a:latin typeface="MuseoSlab300"/>
              </a:rPr>
              <a:t>ekonomide</a:t>
            </a:r>
            <a:r>
              <a:rPr lang="en-US" b="0" i="0" dirty="0">
                <a:solidFill>
                  <a:srgbClr val="2F2F46"/>
                </a:solidFill>
                <a:effectLst/>
                <a:latin typeface="MuseoSlab300"/>
              </a:rPr>
              <a:t>, </a:t>
            </a:r>
            <a:r>
              <a:rPr lang="en-US" b="0" i="0" dirty="0" err="1">
                <a:solidFill>
                  <a:srgbClr val="2F2F46"/>
                </a:solidFill>
                <a:effectLst/>
                <a:latin typeface="MuseoSlab300"/>
              </a:rPr>
              <a:t>ürünler</a:t>
            </a:r>
            <a:r>
              <a:rPr lang="en-US" b="0" i="0" dirty="0">
                <a:solidFill>
                  <a:srgbClr val="2F2F46"/>
                </a:solidFill>
                <a:effectLst/>
                <a:latin typeface="MuseoSlab300"/>
              </a:rPr>
              <a:t> ve </a:t>
            </a:r>
            <a:r>
              <a:rPr lang="en-US" b="0" i="0" dirty="0" err="1">
                <a:solidFill>
                  <a:srgbClr val="2F2F46"/>
                </a:solidFill>
                <a:effectLst/>
                <a:latin typeface="MuseoSlab300"/>
              </a:rPr>
              <a:t>malzemeler</a:t>
            </a:r>
            <a:r>
              <a:rPr lang="en-US" b="0" i="0" dirty="0">
                <a:solidFill>
                  <a:srgbClr val="2F2F46"/>
                </a:solidFill>
                <a:effectLst/>
                <a:latin typeface="MuseoSlab300"/>
              </a:rPr>
              <a:t> </a:t>
            </a:r>
            <a:r>
              <a:rPr lang="en-US" b="0" i="0" dirty="0" err="1">
                <a:solidFill>
                  <a:srgbClr val="2F2F46"/>
                </a:solidFill>
                <a:effectLst/>
                <a:latin typeface="MuseoSlab300"/>
              </a:rPr>
              <a:t>bakım</a:t>
            </a:r>
            <a:r>
              <a:rPr lang="en-US" b="0" i="0" dirty="0">
                <a:solidFill>
                  <a:srgbClr val="2F2F46"/>
                </a:solidFill>
                <a:effectLst/>
                <a:latin typeface="MuseoSlab300"/>
              </a:rPr>
              <a:t>, </a:t>
            </a:r>
            <a:r>
              <a:rPr lang="en-US" b="0" i="0" dirty="0" err="1">
                <a:solidFill>
                  <a:srgbClr val="2F2F46"/>
                </a:solidFill>
                <a:effectLst/>
                <a:latin typeface="MuseoSlab300"/>
              </a:rPr>
              <a:t>yeniden</a:t>
            </a:r>
            <a:r>
              <a:rPr lang="en-US" b="0" i="0" dirty="0">
                <a:solidFill>
                  <a:srgbClr val="2F2F46"/>
                </a:solidFill>
                <a:effectLst/>
                <a:latin typeface="MuseoSlab300"/>
              </a:rPr>
              <a:t> </a:t>
            </a:r>
            <a:r>
              <a:rPr lang="en-US" b="0" i="0" dirty="0" err="1">
                <a:solidFill>
                  <a:srgbClr val="2F2F46"/>
                </a:solidFill>
                <a:effectLst/>
                <a:latin typeface="MuseoSlab300"/>
              </a:rPr>
              <a:t>kullanım</a:t>
            </a:r>
            <a:r>
              <a:rPr lang="en-US" b="0" i="0" dirty="0">
                <a:solidFill>
                  <a:srgbClr val="2F2F46"/>
                </a:solidFill>
                <a:effectLst/>
                <a:latin typeface="MuseoSlab300"/>
              </a:rPr>
              <a:t>, </a:t>
            </a:r>
            <a:r>
              <a:rPr lang="en-US" b="0" i="0" dirty="0" err="1">
                <a:solidFill>
                  <a:srgbClr val="2F2F46"/>
                </a:solidFill>
                <a:effectLst/>
                <a:latin typeface="MuseoSlab300"/>
              </a:rPr>
              <a:t>yenileme</a:t>
            </a:r>
            <a:r>
              <a:rPr lang="en-US" b="0" i="0" dirty="0">
                <a:solidFill>
                  <a:srgbClr val="2F2F46"/>
                </a:solidFill>
                <a:effectLst/>
                <a:latin typeface="MuseoSlab300"/>
              </a:rPr>
              <a:t>, </a:t>
            </a:r>
            <a:r>
              <a:rPr lang="en-US" b="0" i="0" dirty="0" err="1">
                <a:solidFill>
                  <a:srgbClr val="2F2F46"/>
                </a:solidFill>
                <a:effectLst/>
                <a:latin typeface="MuseoSlab300"/>
              </a:rPr>
              <a:t>yeniden</a:t>
            </a:r>
            <a:r>
              <a:rPr lang="en-US" b="0" i="0" dirty="0">
                <a:solidFill>
                  <a:srgbClr val="2F2F46"/>
                </a:solidFill>
                <a:effectLst/>
                <a:latin typeface="MuseoSlab300"/>
              </a:rPr>
              <a:t> </a:t>
            </a:r>
            <a:r>
              <a:rPr lang="en-US" b="0" i="0" dirty="0" err="1">
                <a:solidFill>
                  <a:srgbClr val="2F2F46"/>
                </a:solidFill>
                <a:effectLst/>
                <a:latin typeface="MuseoSlab300"/>
              </a:rPr>
              <a:t>üretim</a:t>
            </a:r>
            <a:r>
              <a:rPr lang="en-US" b="0" i="0" dirty="0">
                <a:solidFill>
                  <a:srgbClr val="2F2F46"/>
                </a:solidFill>
                <a:effectLst/>
                <a:latin typeface="MuseoSlab300"/>
              </a:rPr>
              <a:t>, </a:t>
            </a:r>
            <a:r>
              <a:rPr lang="en-US" b="0" i="0" dirty="0" err="1">
                <a:solidFill>
                  <a:srgbClr val="2F2F46"/>
                </a:solidFill>
                <a:effectLst/>
                <a:latin typeface="MuseoSlab300"/>
              </a:rPr>
              <a:t>geri</a:t>
            </a:r>
            <a:r>
              <a:rPr lang="en-US" b="0" i="0" dirty="0">
                <a:solidFill>
                  <a:srgbClr val="2F2F46"/>
                </a:solidFill>
                <a:effectLst/>
                <a:latin typeface="MuseoSlab300"/>
              </a:rPr>
              <a:t> </a:t>
            </a:r>
            <a:r>
              <a:rPr lang="en-US" b="0" i="0" dirty="0" err="1">
                <a:solidFill>
                  <a:srgbClr val="2F2F46"/>
                </a:solidFill>
                <a:effectLst/>
                <a:latin typeface="MuseoSlab300"/>
              </a:rPr>
              <a:t>dönüşüm</a:t>
            </a:r>
            <a:r>
              <a:rPr lang="en-US" b="0" i="0" dirty="0">
                <a:solidFill>
                  <a:srgbClr val="2F2F46"/>
                </a:solidFill>
                <a:effectLst/>
                <a:latin typeface="MuseoSlab300"/>
              </a:rPr>
              <a:t> ve </a:t>
            </a:r>
            <a:r>
              <a:rPr lang="en-US" b="0" i="0" dirty="0" err="1">
                <a:solidFill>
                  <a:srgbClr val="2F2F46"/>
                </a:solidFill>
                <a:effectLst/>
                <a:latin typeface="MuseoSlab300"/>
              </a:rPr>
              <a:t>kompostlama</a:t>
            </a:r>
            <a:r>
              <a:rPr lang="en-US" b="0" i="0" dirty="0">
                <a:solidFill>
                  <a:srgbClr val="2F2F46"/>
                </a:solidFill>
                <a:effectLst/>
                <a:latin typeface="MuseoSlab300"/>
              </a:rPr>
              <a:t> </a:t>
            </a:r>
            <a:r>
              <a:rPr lang="en-US" b="0" i="0" dirty="0" err="1">
                <a:solidFill>
                  <a:srgbClr val="2F2F46"/>
                </a:solidFill>
                <a:effectLst/>
                <a:latin typeface="MuseoSlab300"/>
              </a:rPr>
              <a:t>gibi</a:t>
            </a:r>
            <a:r>
              <a:rPr lang="en-US" b="0" i="0" dirty="0">
                <a:solidFill>
                  <a:srgbClr val="2F2F46"/>
                </a:solidFill>
                <a:effectLst/>
                <a:latin typeface="MuseoSlab300"/>
              </a:rPr>
              <a:t> </a:t>
            </a:r>
            <a:r>
              <a:rPr lang="en-US" b="0" i="0" dirty="0" err="1">
                <a:solidFill>
                  <a:srgbClr val="2F2F46"/>
                </a:solidFill>
                <a:effectLst/>
                <a:latin typeface="MuseoSlab300"/>
              </a:rPr>
              <a:t>süreçlerle</a:t>
            </a:r>
            <a:r>
              <a:rPr lang="en-US" b="0" i="0" dirty="0">
                <a:solidFill>
                  <a:srgbClr val="2F2F46"/>
                </a:solidFill>
                <a:effectLst/>
                <a:latin typeface="MuseoSlab300"/>
              </a:rPr>
              <a:t> </a:t>
            </a:r>
            <a:r>
              <a:rPr lang="en-US" b="0" i="0" dirty="0" err="1">
                <a:solidFill>
                  <a:srgbClr val="2F2F46"/>
                </a:solidFill>
                <a:effectLst/>
                <a:latin typeface="MuseoSlab300"/>
              </a:rPr>
              <a:t>dolaşımda</a:t>
            </a:r>
            <a:r>
              <a:rPr lang="en-US" b="0" i="0" dirty="0">
                <a:solidFill>
                  <a:srgbClr val="2F2F46"/>
                </a:solidFill>
                <a:effectLst/>
                <a:latin typeface="MuseoSlab300"/>
              </a:rPr>
              <a:t> </a:t>
            </a:r>
            <a:r>
              <a:rPr lang="en-US" b="0" i="0" dirty="0" err="1">
                <a:solidFill>
                  <a:srgbClr val="2F2F46"/>
                </a:solidFill>
                <a:effectLst/>
                <a:latin typeface="MuseoSlab300"/>
              </a:rPr>
              <a:t>tutulur</a:t>
            </a:r>
            <a:r>
              <a:rPr lang="en-US" b="0" i="0" dirty="0">
                <a:solidFill>
                  <a:srgbClr val="2F2F46"/>
                </a:solidFill>
                <a:effectLst/>
                <a:latin typeface="MuseoSlab300"/>
              </a:rPr>
              <a:t>. </a:t>
            </a:r>
            <a:r>
              <a:rPr lang="en-US" b="0" i="0" dirty="0" err="1">
                <a:solidFill>
                  <a:srgbClr val="2F2F46"/>
                </a:solidFill>
                <a:effectLst/>
                <a:latin typeface="MuseoSlab300"/>
              </a:rPr>
              <a:t>Döngüsel</a:t>
            </a:r>
            <a:r>
              <a:rPr lang="en-US" b="0" i="0" dirty="0">
                <a:solidFill>
                  <a:srgbClr val="2F2F46"/>
                </a:solidFill>
                <a:effectLst/>
                <a:latin typeface="MuseoSlab300"/>
              </a:rPr>
              <a:t> </a:t>
            </a:r>
            <a:r>
              <a:rPr lang="en-US" b="0" i="0" dirty="0" err="1">
                <a:solidFill>
                  <a:srgbClr val="2F2F46"/>
                </a:solidFill>
                <a:effectLst/>
                <a:latin typeface="MuseoSlab300"/>
              </a:rPr>
              <a:t>ekonomi</a:t>
            </a:r>
            <a:r>
              <a:rPr lang="en-US" b="0" i="0" dirty="0">
                <a:solidFill>
                  <a:srgbClr val="2F2F46"/>
                </a:solidFill>
                <a:effectLst/>
                <a:latin typeface="MuseoSlab300"/>
              </a:rPr>
              <a:t>, </a:t>
            </a:r>
            <a:r>
              <a:rPr lang="en-US" b="0" i="0" dirty="0" err="1">
                <a:solidFill>
                  <a:srgbClr val="2F2F46"/>
                </a:solidFill>
                <a:effectLst/>
                <a:latin typeface="MuseoSlab300"/>
              </a:rPr>
              <a:t>ekonomik</a:t>
            </a:r>
            <a:r>
              <a:rPr lang="en-US" b="0" i="0" dirty="0">
                <a:solidFill>
                  <a:srgbClr val="2F2F46"/>
                </a:solidFill>
                <a:effectLst/>
                <a:latin typeface="MuseoSlab300"/>
              </a:rPr>
              <a:t> </a:t>
            </a:r>
            <a:r>
              <a:rPr lang="en-US" b="0" i="0" dirty="0" err="1">
                <a:solidFill>
                  <a:srgbClr val="2F2F46"/>
                </a:solidFill>
                <a:effectLst/>
                <a:latin typeface="MuseoSlab300"/>
              </a:rPr>
              <a:t>faaliyeti</a:t>
            </a:r>
            <a:r>
              <a:rPr lang="en-US" b="0" i="0" dirty="0">
                <a:solidFill>
                  <a:srgbClr val="2F2F46"/>
                </a:solidFill>
                <a:effectLst/>
                <a:latin typeface="MuseoSlab300"/>
              </a:rPr>
              <a:t> </a:t>
            </a:r>
            <a:r>
              <a:rPr lang="en-US" b="0" i="0" dirty="0" err="1">
                <a:solidFill>
                  <a:srgbClr val="2F2F46"/>
                </a:solidFill>
                <a:effectLst/>
                <a:latin typeface="MuseoSlab300"/>
              </a:rPr>
              <a:t>sınırlı</a:t>
            </a:r>
            <a:r>
              <a:rPr lang="en-US" b="0" i="0" dirty="0">
                <a:solidFill>
                  <a:srgbClr val="2F2F46"/>
                </a:solidFill>
                <a:effectLst/>
                <a:latin typeface="MuseoSlab300"/>
              </a:rPr>
              <a:t> </a:t>
            </a:r>
            <a:r>
              <a:rPr lang="en-US" b="0" i="0" dirty="0" err="1">
                <a:solidFill>
                  <a:srgbClr val="2F2F46"/>
                </a:solidFill>
                <a:effectLst/>
                <a:latin typeface="MuseoSlab300"/>
              </a:rPr>
              <a:t>kaynakların</a:t>
            </a:r>
            <a:r>
              <a:rPr lang="en-US" b="0" i="0" dirty="0">
                <a:solidFill>
                  <a:srgbClr val="2F2F46"/>
                </a:solidFill>
                <a:effectLst/>
                <a:latin typeface="MuseoSlab300"/>
              </a:rPr>
              <a:t> </a:t>
            </a:r>
            <a:r>
              <a:rPr lang="en-US" b="0" i="0" dirty="0" err="1">
                <a:solidFill>
                  <a:srgbClr val="2F2F46"/>
                </a:solidFill>
                <a:effectLst/>
                <a:latin typeface="MuseoSlab300"/>
              </a:rPr>
              <a:t>tüketiminden</a:t>
            </a:r>
            <a:r>
              <a:rPr lang="en-US" b="0" i="0" dirty="0">
                <a:solidFill>
                  <a:srgbClr val="2F2F46"/>
                </a:solidFill>
                <a:effectLst/>
                <a:latin typeface="MuseoSlab300"/>
              </a:rPr>
              <a:t> </a:t>
            </a:r>
            <a:r>
              <a:rPr lang="en-US" b="0" i="0" dirty="0" err="1">
                <a:solidFill>
                  <a:srgbClr val="2F2F46"/>
                </a:solidFill>
                <a:effectLst/>
                <a:latin typeface="MuseoSlab300"/>
              </a:rPr>
              <a:t>ayırarak</a:t>
            </a:r>
            <a:r>
              <a:rPr lang="en-US" b="0" i="0" dirty="0">
                <a:solidFill>
                  <a:srgbClr val="2F2F46"/>
                </a:solidFill>
                <a:effectLst/>
                <a:latin typeface="MuseoSlab300"/>
              </a:rPr>
              <a:t> </a:t>
            </a:r>
            <a:r>
              <a:rPr lang="en-US" b="0" i="0" dirty="0" err="1">
                <a:solidFill>
                  <a:srgbClr val="2F2F46"/>
                </a:solidFill>
                <a:effectLst/>
                <a:latin typeface="MuseoSlab300"/>
              </a:rPr>
              <a:t>iklim</a:t>
            </a:r>
            <a:r>
              <a:rPr lang="en-US" b="0" i="0" dirty="0">
                <a:solidFill>
                  <a:srgbClr val="2F2F46"/>
                </a:solidFill>
                <a:effectLst/>
                <a:latin typeface="MuseoSlab300"/>
              </a:rPr>
              <a:t> </a:t>
            </a:r>
            <a:r>
              <a:rPr lang="en-US" b="0" i="0" dirty="0" err="1">
                <a:solidFill>
                  <a:srgbClr val="2F2F46"/>
                </a:solidFill>
                <a:effectLst/>
                <a:latin typeface="MuseoSlab300"/>
              </a:rPr>
              <a:t>değişikliği</a:t>
            </a:r>
            <a:r>
              <a:rPr lang="en-US" b="0" i="0" dirty="0">
                <a:solidFill>
                  <a:srgbClr val="2F2F46"/>
                </a:solidFill>
                <a:effectLst/>
                <a:latin typeface="MuseoSlab300"/>
              </a:rPr>
              <a:t> ve </a:t>
            </a:r>
            <a:r>
              <a:rPr lang="en-US" b="0" i="0" dirty="0" err="1">
                <a:solidFill>
                  <a:srgbClr val="2F2F46"/>
                </a:solidFill>
                <a:effectLst/>
                <a:latin typeface="MuseoSlab300"/>
              </a:rPr>
              <a:t>biyolojik</a:t>
            </a:r>
            <a:r>
              <a:rPr lang="en-US" b="0" i="0" dirty="0">
                <a:solidFill>
                  <a:srgbClr val="2F2F46"/>
                </a:solidFill>
                <a:effectLst/>
                <a:latin typeface="MuseoSlab300"/>
              </a:rPr>
              <a:t> </a:t>
            </a:r>
            <a:r>
              <a:rPr lang="en-US" b="0" i="0" dirty="0" err="1">
                <a:solidFill>
                  <a:srgbClr val="2F2F46"/>
                </a:solidFill>
                <a:effectLst/>
                <a:latin typeface="MuseoSlab300"/>
              </a:rPr>
              <a:t>çeşitlilik</a:t>
            </a:r>
            <a:r>
              <a:rPr lang="en-US" b="0" i="0" dirty="0">
                <a:solidFill>
                  <a:srgbClr val="2F2F46"/>
                </a:solidFill>
                <a:effectLst/>
                <a:latin typeface="MuseoSlab300"/>
              </a:rPr>
              <a:t> </a:t>
            </a:r>
            <a:r>
              <a:rPr lang="en-US" b="0" i="0" dirty="0" err="1">
                <a:solidFill>
                  <a:srgbClr val="2F2F46"/>
                </a:solidFill>
                <a:effectLst/>
                <a:latin typeface="MuseoSlab300"/>
              </a:rPr>
              <a:t>kaybı</a:t>
            </a:r>
            <a:r>
              <a:rPr lang="en-US" b="0" i="0" dirty="0">
                <a:solidFill>
                  <a:srgbClr val="2F2F46"/>
                </a:solidFill>
                <a:effectLst/>
                <a:latin typeface="MuseoSlab300"/>
              </a:rPr>
              <a:t>, </a:t>
            </a:r>
            <a:r>
              <a:rPr lang="en-US" b="0" i="0" dirty="0" err="1">
                <a:solidFill>
                  <a:srgbClr val="2F2F46"/>
                </a:solidFill>
                <a:effectLst/>
                <a:latin typeface="MuseoSlab300"/>
              </a:rPr>
              <a:t>atık</a:t>
            </a:r>
            <a:r>
              <a:rPr lang="en-US" b="0" i="0" dirty="0">
                <a:solidFill>
                  <a:srgbClr val="2F2F46"/>
                </a:solidFill>
                <a:effectLst/>
                <a:latin typeface="MuseoSlab300"/>
              </a:rPr>
              <a:t> ve </a:t>
            </a:r>
            <a:r>
              <a:rPr lang="en-US" b="0" i="0" dirty="0" err="1">
                <a:solidFill>
                  <a:srgbClr val="2F2F46"/>
                </a:solidFill>
                <a:effectLst/>
                <a:latin typeface="MuseoSlab300"/>
              </a:rPr>
              <a:t>kirlilik</a:t>
            </a:r>
            <a:r>
              <a:rPr lang="en-US" b="0" i="0" dirty="0">
                <a:solidFill>
                  <a:srgbClr val="2F2F46"/>
                </a:solidFill>
                <a:effectLst/>
                <a:latin typeface="MuseoSlab300"/>
              </a:rPr>
              <a:t> </a:t>
            </a:r>
            <a:r>
              <a:rPr lang="en-US" b="0" i="0" dirty="0" err="1">
                <a:solidFill>
                  <a:srgbClr val="2F2F46"/>
                </a:solidFill>
                <a:effectLst/>
                <a:latin typeface="MuseoSlab300"/>
              </a:rPr>
              <a:t>gibi</a:t>
            </a:r>
            <a:r>
              <a:rPr lang="en-US" b="0" i="0" dirty="0">
                <a:solidFill>
                  <a:srgbClr val="2F2F46"/>
                </a:solidFill>
                <a:effectLst/>
                <a:latin typeface="MuseoSlab300"/>
              </a:rPr>
              <a:t> </a:t>
            </a:r>
            <a:r>
              <a:rPr lang="en-US" b="0" i="0" dirty="0" err="1">
                <a:solidFill>
                  <a:srgbClr val="2F2F46"/>
                </a:solidFill>
                <a:effectLst/>
                <a:latin typeface="MuseoSlab300"/>
              </a:rPr>
              <a:t>diğer</a:t>
            </a:r>
            <a:r>
              <a:rPr lang="en-US" b="0" i="0" dirty="0">
                <a:solidFill>
                  <a:srgbClr val="2F2F46"/>
                </a:solidFill>
                <a:effectLst/>
                <a:latin typeface="MuseoSlab300"/>
              </a:rPr>
              <a:t> </a:t>
            </a:r>
            <a:r>
              <a:rPr lang="en-US" b="0" i="0" dirty="0" err="1">
                <a:solidFill>
                  <a:srgbClr val="2F2F46"/>
                </a:solidFill>
                <a:effectLst/>
                <a:latin typeface="MuseoSlab300"/>
              </a:rPr>
              <a:t>küresel</a:t>
            </a:r>
            <a:r>
              <a:rPr lang="en-US" b="0" i="0" dirty="0">
                <a:solidFill>
                  <a:srgbClr val="2F2F46"/>
                </a:solidFill>
                <a:effectLst/>
                <a:latin typeface="MuseoSlab300"/>
              </a:rPr>
              <a:t> </a:t>
            </a:r>
            <a:r>
              <a:rPr lang="en-US" b="0" i="0" dirty="0" err="1">
                <a:solidFill>
                  <a:srgbClr val="2F2F46"/>
                </a:solidFill>
                <a:effectLst/>
                <a:latin typeface="MuseoSlab300"/>
              </a:rPr>
              <a:t>zorluklarla</a:t>
            </a:r>
            <a:r>
              <a:rPr lang="en-US" b="0" i="0" dirty="0">
                <a:solidFill>
                  <a:srgbClr val="2F2F46"/>
                </a:solidFill>
                <a:effectLst/>
                <a:latin typeface="MuseoSlab300"/>
              </a:rPr>
              <a:t> </a:t>
            </a:r>
            <a:r>
              <a:rPr lang="en-US" b="0" i="0" dirty="0" err="1">
                <a:solidFill>
                  <a:srgbClr val="2F2F46"/>
                </a:solidFill>
                <a:effectLst/>
                <a:latin typeface="MuseoSlab300"/>
              </a:rPr>
              <a:t>mücadele</a:t>
            </a:r>
            <a:r>
              <a:rPr lang="en-US" b="0" i="0" dirty="0">
                <a:solidFill>
                  <a:srgbClr val="2F2F46"/>
                </a:solidFill>
                <a:effectLst/>
                <a:latin typeface="MuseoSlab300"/>
              </a:rPr>
              <a:t> </a:t>
            </a:r>
            <a:r>
              <a:rPr lang="en-US" b="0" i="0" dirty="0" err="1">
                <a:solidFill>
                  <a:srgbClr val="2F2F46"/>
                </a:solidFill>
                <a:effectLst/>
                <a:latin typeface="MuseoSlab300"/>
              </a:rPr>
              <a:t>eder</a:t>
            </a:r>
            <a:r>
              <a:rPr lang="en-US" b="0" i="0" dirty="0">
                <a:solidFill>
                  <a:srgbClr val="2F2F46"/>
                </a:solidFill>
                <a:effectLst/>
                <a:latin typeface="MuseoSlab300"/>
              </a:rPr>
              <a:t>.</a:t>
            </a:r>
            <a:endParaRPr lang="en-GB" noProof="0" dirty="0"/>
          </a:p>
        </p:txBody>
      </p:sp>
      <p:sp>
        <p:nvSpPr>
          <p:cNvPr id="4" name="Slide Number Placeholder 3"/>
          <p:cNvSpPr>
            <a:spLocks noGrp="1"/>
          </p:cNvSpPr>
          <p:nvPr>
            <p:ph type="sldNum" sz="quarter" idx="10"/>
          </p:nvPr>
        </p:nvSpPr>
        <p:spPr/>
        <p:txBody>
          <a:bodyPr/>
          <a:lstStyle/>
          <a:p>
            <a:fld id="{2939D874-D2D9-4365-960D-3C315028749F}" type="slidenum">
              <a:rPr lang="en-GB" smtClean="0"/>
              <a:t>8</a:t>
            </a:fld>
            <a:endParaRPr lang="en-GB"/>
          </a:p>
        </p:txBody>
      </p:sp>
    </p:spTree>
    <p:extLst>
      <p:ext uri="{BB962C8B-B14F-4D97-AF65-F5344CB8AC3E}">
        <p14:creationId xmlns:p14="http://schemas.microsoft.com/office/powerpoint/2010/main" val="1982303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err="1">
                <a:solidFill>
                  <a:srgbClr val="4D5156"/>
                </a:solidFill>
                <a:effectLst/>
                <a:latin typeface="Google Sans"/>
              </a:rPr>
              <a:t>Döngüsel</a:t>
            </a:r>
            <a:r>
              <a:rPr lang="en-US" b="0" i="0" dirty="0">
                <a:solidFill>
                  <a:srgbClr val="4D5156"/>
                </a:solidFill>
                <a:effectLst/>
                <a:latin typeface="Google Sans"/>
              </a:rPr>
              <a:t> </a:t>
            </a:r>
            <a:r>
              <a:rPr lang="en-US" b="0" i="0" dirty="0" err="1">
                <a:solidFill>
                  <a:srgbClr val="4D5156"/>
                </a:solidFill>
                <a:effectLst/>
                <a:latin typeface="Google Sans"/>
              </a:rPr>
              <a:t>tedarik</a:t>
            </a:r>
            <a:r>
              <a:rPr lang="en-US" b="0" i="0" dirty="0">
                <a:solidFill>
                  <a:srgbClr val="4D5156"/>
                </a:solidFill>
                <a:effectLst/>
                <a:latin typeface="Google Sans"/>
              </a:rPr>
              <a:t> </a:t>
            </a:r>
            <a:r>
              <a:rPr lang="en-US" b="0" i="0" dirty="0" err="1">
                <a:solidFill>
                  <a:srgbClr val="4D5156"/>
                </a:solidFill>
                <a:effectLst/>
                <a:latin typeface="Google Sans"/>
              </a:rPr>
              <a:t>zinciri</a:t>
            </a:r>
            <a:r>
              <a:rPr lang="en-US" b="0" i="0" dirty="0">
                <a:solidFill>
                  <a:srgbClr val="4D5156"/>
                </a:solidFill>
                <a:effectLst/>
                <a:latin typeface="Google Sans"/>
              </a:rPr>
              <a:t> </a:t>
            </a:r>
            <a:r>
              <a:rPr lang="en-US" b="0" i="0" dirty="0" err="1">
                <a:solidFill>
                  <a:srgbClr val="4D5156"/>
                </a:solidFill>
                <a:effectLst/>
                <a:latin typeface="Google Sans"/>
              </a:rPr>
              <a:t>yönetimi</a:t>
            </a:r>
            <a:r>
              <a:rPr lang="en-US" b="0" i="0" dirty="0">
                <a:solidFill>
                  <a:srgbClr val="4D5156"/>
                </a:solidFill>
                <a:effectLst/>
                <a:latin typeface="Google Sans"/>
              </a:rPr>
              <a:t> </a:t>
            </a:r>
            <a:r>
              <a:rPr lang="en-US" b="0" i="0" dirty="0" err="1">
                <a:solidFill>
                  <a:srgbClr val="4D5156"/>
                </a:solidFill>
                <a:effectLst/>
                <a:latin typeface="Google Sans"/>
              </a:rPr>
              <a:t>nedir</a:t>
            </a:r>
            <a:r>
              <a:rPr lang="en-US" b="0" i="0" dirty="0">
                <a:solidFill>
                  <a:srgbClr val="4D5156"/>
                </a:solidFill>
                <a:effectLst/>
                <a:latin typeface="Google Sans"/>
              </a:rPr>
              <a:t>? </a:t>
            </a:r>
            <a:r>
              <a:rPr lang="en-US" b="0" i="0" dirty="0" err="1">
                <a:solidFill>
                  <a:srgbClr val="4D5156"/>
                </a:solidFill>
                <a:effectLst/>
                <a:latin typeface="Google Sans"/>
              </a:rPr>
              <a:t>Döngüsel</a:t>
            </a:r>
            <a:r>
              <a:rPr lang="en-US" b="0" i="0" dirty="0">
                <a:solidFill>
                  <a:srgbClr val="4D5156"/>
                </a:solidFill>
                <a:effectLst/>
                <a:latin typeface="Google Sans"/>
              </a:rPr>
              <a:t> </a:t>
            </a:r>
            <a:r>
              <a:rPr lang="en-US" b="0" i="0" dirty="0" err="1">
                <a:solidFill>
                  <a:srgbClr val="4D5156"/>
                </a:solidFill>
                <a:effectLst/>
                <a:latin typeface="Google Sans"/>
              </a:rPr>
              <a:t>tedarik</a:t>
            </a:r>
            <a:r>
              <a:rPr lang="en-US" b="0" i="0" dirty="0">
                <a:solidFill>
                  <a:srgbClr val="4D5156"/>
                </a:solidFill>
                <a:effectLst/>
                <a:latin typeface="Google Sans"/>
              </a:rPr>
              <a:t> </a:t>
            </a:r>
            <a:r>
              <a:rPr lang="en-US" b="0" i="0" dirty="0" err="1">
                <a:solidFill>
                  <a:srgbClr val="4D5156"/>
                </a:solidFill>
                <a:effectLst/>
                <a:latin typeface="Google Sans"/>
              </a:rPr>
              <a:t>zinciri</a:t>
            </a:r>
            <a:r>
              <a:rPr lang="en-US" b="0" i="0" dirty="0">
                <a:solidFill>
                  <a:srgbClr val="4D5156"/>
                </a:solidFill>
                <a:effectLst/>
                <a:latin typeface="Google Sans"/>
              </a:rPr>
              <a:t>, </a:t>
            </a:r>
            <a:r>
              <a:rPr lang="en-US" b="0" i="0" dirty="0" err="1">
                <a:solidFill>
                  <a:srgbClr val="4D5156"/>
                </a:solidFill>
                <a:effectLst/>
                <a:latin typeface="Google Sans"/>
              </a:rPr>
              <a:t>döngüsel</a:t>
            </a:r>
            <a:r>
              <a:rPr lang="en-US" b="0" i="0" dirty="0">
                <a:solidFill>
                  <a:srgbClr val="4D5156"/>
                </a:solidFill>
                <a:effectLst/>
                <a:latin typeface="Google Sans"/>
              </a:rPr>
              <a:t> </a:t>
            </a:r>
            <a:r>
              <a:rPr lang="en-US" b="0" i="0" dirty="0" err="1">
                <a:solidFill>
                  <a:srgbClr val="4D5156"/>
                </a:solidFill>
                <a:effectLst/>
                <a:latin typeface="Google Sans"/>
              </a:rPr>
              <a:t>ekonomi</a:t>
            </a:r>
            <a:r>
              <a:rPr lang="en-US" b="0" i="0" dirty="0">
                <a:solidFill>
                  <a:srgbClr val="4D5156"/>
                </a:solidFill>
                <a:effectLst/>
                <a:latin typeface="Google Sans"/>
              </a:rPr>
              <a:t> </a:t>
            </a:r>
            <a:r>
              <a:rPr lang="en-US" b="0" i="0" dirty="0" err="1">
                <a:solidFill>
                  <a:srgbClr val="4D5156"/>
                </a:solidFill>
                <a:effectLst/>
                <a:latin typeface="Google Sans"/>
              </a:rPr>
              <a:t>ilkelerini</a:t>
            </a:r>
            <a:r>
              <a:rPr lang="en-US" b="0" i="0" dirty="0">
                <a:solidFill>
                  <a:srgbClr val="4D5156"/>
                </a:solidFill>
                <a:effectLst/>
                <a:latin typeface="Google Sans"/>
              </a:rPr>
              <a:t> </a:t>
            </a:r>
            <a:r>
              <a:rPr lang="en-US" b="0" i="0" dirty="0" err="1">
                <a:solidFill>
                  <a:srgbClr val="4D5156"/>
                </a:solidFill>
                <a:effectLst/>
                <a:latin typeface="Google Sans"/>
              </a:rPr>
              <a:t>Tedarik</a:t>
            </a:r>
            <a:r>
              <a:rPr lang="en-US" b="0" i="0" dirty="0">
                <a:solidFill>
                  <a:srgbClr val="4D5156"/>
                </a:solidFill>
                <a:effectLst/>
                <a:latin typeface="Google Sans"/>
              </a:rPr>
              <a:t> </a:t>
            </a:r>
            <a:r>
              <a:rPr lang="en-US" b="0" i="0" dirty="0" err="1">
                <a:solidFill>
                  <a:srgbClr val="4D5156"/>
                </a:solidFill>
                <a:effectLst/>
                <a:latin typeface="Google Sans"/>
              </a:rPr>
              <a:t>zinciri</a:t>
            </a:r>
            <a:r>
              <a:rPr lang="en-US" b="0" i="0" dirty="0">
                <a:solidFill>
                  <a:srgbClr val="4D5156"/>
                </a:solidFill>
                <a:effectLst/>
                <a:latin typeface="Google Sans"/>
              </a:rPr>
              <a:t> </a:t>
            </a:r>
            <a:r>
              <a:rPr lang="en-US" b="0" i="0" dirty="0" err="1">
                <a:solidFill>
                  <a:srgbClr val="4D5156"/>
                </a:solidFill>
                <a:effectLst/>
                <a:latin typeface="Google Sans"/>
              </a:rPr>
              <a:t>yönetimine</a:t>
            </a:r>
            <a:r>
              <a:rPr lang="en-US" b="0" i="0" dirty="0">
                <a:solidFill>
                  <a:srgbClr val="4D5156"/>
                </a:solidFill>
                <a:effectLst/>
                <a:latin typeface="Google Sans"/>
              </a:rPr>
              <a:t> </a:t>
            </a:r>
            <a:r>
              <a:rPr lang="en-US" b="0" i="0" dirty="0" err="1">
                <a:solidFill>
                  <a:srgbClr val="4D5156"/>
                </a:solidFill>
                <a:effectLst/>
                <a:latin typeface="Google Sans"/>
              </a:rPr>
              <a:t>entegre</a:t>
            </a:r>
            <a:r>
              <a:rPr lang="en-US" b="0" i="0" dirty="0">
                <a:solidFill>
                  <a:srgbClr val="4D5156"/>
                </a:solidFill>
                <a:effectLst/>
                <a:latin typeface="Google Sans"/>
              </a:rPr>
              <a:t> </a:t>
            </a:r>
            <a:r>
              <a:rPr lang="en-US" b="0" i="0" dirty="0" err="1">
                <a:solidFill>
                  <a:srgbClr val="4D5156"/>
                </a:solidFill>
                <a:effectLst/>
                <a:latin typeface="Google Sans"/>
              </a:rPr>
              <a:t>eder</a:t>
            </a:r>
            <a:r>
              <a:rPr lang="en-US" b="0" i="0" dirty="0">
                <a:solidFill>
                  <a:srgbClr val="4D5156"/>
                </a:solidFill>
                <a:effectLst/>
                <a:latin typeface="Google Sans"/>
              </a:rPr>
              <a:t>. </a:t>
            </a:r>
            <a:r>
              <a:rPr lang="en-US" b="0" i="0" dirty="0" err="1">
                <a:solidFill>
                  <a:srgbClr val="4D5156"/>
                </a:solidFill>
                <a:effectLst/>
                <a:latin typeface="Google Sans"/>
              </a:rPr>
              <a:t>Döngüsel</a:t>
            </a:r>
            <a:r>
              <a:rPr lang="en-US" b="0" i="0" dirty="0">
                <a:solidFill>
                  <a:srgbClr val="4D5156"/>
                </a:solidFill>
                <a:effectLst/>
                <a:latin typeface="Google Sans"/>
              </a:rPr>
              <a:t> </a:t>
            </a:r>
            <a:r>
              <a:rPr lang="en-US" b="0" i="0" dirty="0" err="1">
                <a:solidFill>
                  <a:srgbClr val="4D5156"/>
                </a:solidFill>
                <a:effectLst/>
                <a:latin typeface="Google Sans"/>
              </a:rPr>
              <a:t>bir</a:t>
            </a:r>
            <a:r>
              <a:rPr lang="en-US" b="0" i="0" dirty="0">
                <a:solidFill>
                  <a:srgbClr val="4D5156"/>
                </a:solidFill>
                <a:effectLst/>
                <a:latin typeface="Google Sans"/>
              </a:rPr>
              <a:t> </a:t>
            </a:r>
            <a:r>
              <a:rPr lang="en-US" b="0" i="0" dirty="0" err="1">
                <a:solidFill>
                  <a:srgbClr val="4D5156"/>
                </a:solidFill>
                <a:effectLst/>
                <a:latin typeface="Google Sans"/>
              </a:rPr>
              <a:t>tedarik</a:t>
            </a:r>
            <a:r>
              <a:rPr lang="en-US" b="0" i="0" dirty="0">
                <a:solidFill>
                  <a:srgbClr val="4D5156"/>
                </a:solidFill>
                <a:effectLst/>
                <a:latin typeface="Google Sans"/>
              </a:rPr>
              <a:t> </a:t>
            </a:r>
            <a:r>
              <a:rPr lang="en-US" b="0" i="0" dirty="0" err="1">
                <a:solidFill>
                  <a:srgbClr val="4D5156"/>
                </a:solidFill>
                <a:effectLst/>
                <a:latin typeface="Google Sans"/>
              </a:rPr>
              <a:t>zinciri</a:t>
            </a:r>
            <a:r>
              <a:rPr lang="en-US" b="0" i="0" dirty="0">
                <a:solidFill>
                  <a:srgbClr val="4D5156"/>
                </a:solidFill>
                <a:effectLst/>
                <a:latin typeface="Google Sans"/>
              </a:rPr>
              <a:t>, </a:t>
            </a:r>
            <a:r>
              <a:rPr lang="en-US" b="0" i="0" dirty="0" err="1">
                <a:solidFill>
                  <a:srgbClr val="4D5156"/>
                </a:solidFill>
                <a:effectLst/>
                <a:latin typeface="Google Sans"/>
              </a:rPr>
              <a:t>kullanılmış</a:t>
            </a:r>
            <a:r>
              <a:rPr lang="en-US" b="0" i="0" dirty="0">
                <a:solidFill>
                  <a:srgbClr val="4D5156"/>
                </a:solidFill>
                <a:effectLst/>
                <a:latin typeface="Google Sans"/>
              </a:rPr>
              <a:t> </a:t>
            </a:r>
            <a:r>
              <a:rPr lang="en-US" b="0" i="0" dirty="0" err="1">
                <a:solidFill>
                  <a:srgbClr val="4D5156"/>
                </a:solidFill>
                <a:effectLst/>
                <a:latin typeface="Google Sans"/>
              </a:rPr>
              <a:t>ürünlerin</a:t>
            </a:r>
            <a:r>
              <a:rPr lang="en-US" b="0" i="0" dirty="0">
                <a:solidFill>
                  <a:srgbClr val="4D5156"/>
                </a:solidFill>
                <a:effectLst/>
                <a:latin typeface="Google Sans"/>
              </a:rPr>
              <a:t> </a:t>
            </a:r>
            <a:r>
              <a:rPr lang="en-US" b="0" i="0" dirty="0" err="1">
                <a:solidFill>
                  <a:srgbClr val="4D5156"/>
                </a:solidFill>
                <a:effectLst/>
                <a:latin typeface="Google Sans"/>
              </a:rPr>
              <a:t>veya</a:t>
            </a:r>
            <a:r>
              <a:rPr lang="en-US" b="0" i="0" dirty="0">
                <a:solidFill>
                  <a:srgbClr val="4D5156"/>
                </a:solidFill>
                <a:effectLst/>
                <a:latin typeface="Google Sans"/>
              </a:rPr>
              <a:t> </a:t>
            </a:r>
            <a:r>
              <a:rPr lang="en-US" b="0" i="0" dirty="0" err="1">
                <a:solidFill>
                  <a:srgbClr val="4D5156"/>
                </a:solidFill>
                <a:effectLst/>
                <a:latin typeface="Google Sans"/>
              </a:rPr>
              <a:t>parçalarının</a:t>
            </a:r>
            <a:r>
              <a:rPr lang="en-US" b="0" i="0" dirty="0">
                <a:solidFill>
                  <a:srgbClr val="4D5156"/>
                </a:solidFill>
                <a:effectLst/>
                <a:latin typeface="Google Sans"/>
              </a:rPr>
              <a:t> </a:t>
            </a:r>
            <a:r>
              <a:rPr lang="en-US" b="0" i="0" dirty="0" err="1">
                <a:solidFill>
                  <a:srgbClr val="4D5156"/>
                </a:solidFill>
                <a:effectLst/>
                <a:latin typeface="Google Sans"/>
              </a:rPr>
              <a:t>onarılabilmeleri</a:t>
            </a:r>
            <a:r>
              <a:rPr lang="en-US" b="0" i="0" dirty="0">
                <a:solidFill>
                  <a:srgbClr val="4D5156"/>
                </a:solidFill>
                <a:effectLst/>
                <a:latin typeface="Google Sans"/>
              </a:rPr>
              <a:t>, </a:t>
            </a:r>
            <a:r>
              <a:rPr lang="en-US" b="0" i="0" dirty="0" err="1">
                <a:solidFill>
                  <a:srgbClr val="4D5156"/>
                </a:solidFill>
                <a:effectLst/>
                <a:latin typeface="Google Sans"/>
              </a:rPr>
              <a:t>yeniden</a:t>
            </a:r>
            <a:r>
              <a:rPr lang="en-US" b="0" i="0" dirty="0">
                <a:solidFill>
                  <a:srgbClr val="4D5156"/>
                </a:solidFill>
                <a:effectLst/>
                <a:latin typeface="Google Sans"/>
              </a:rPr>
              <a:t> </a:t>
            </a:r>
            <a:r>
              <a:rPr lang="en-US" b="0" i="0" dirty="0" err="1">
                <a:solidFill>
                  <a:srgbClr val="4D5156"/>
                </a:solidFill>
                <a:effectLst/>
                <a:latin typeface="Google Sans"/>
              </a:rPr>
              <a:t>satılabilmeleri</a:t>
            </a:r>
            <a:r>
              <a:rPr lang="en-US" b="0" i="0" dirty="0">
                <a:solidFill>
                  <a:srgbClr val="4D5156"/>
                </a:solidFill>
                <a:effectLst/>
                <a:latin typeface="Google Sans"/>
              </a:rPr>
              <a:t>, </a:t>
            </a:r>
            <a:r>
              <a:rPr lang="en-US" b="0" i="0" dirty="0" err="1">
                <a:solidFill>
                  <a:srgbClr val="4D5156"/>
                </a:solidFill>
                <a:effectLst/>
                <a:latin typeface="Google Sans"/>
              </a:rPr>
              <a:t>yenilenebilmeleri</a:t>
            </a:r>
            <a:r>
              <a:rPr lang="en-US" b="0" i="0" dirty="0">
                <a:solidFill>
                  <a:srgbClr val="4D5156"/>
                </a:solidFill>
                <a:effectLst/>
                <a:latin typeface="Google Sans"/>
              </a:rPr>
              <a:t> </a:t>
            </a:r>
            <a:r>
              <a:rPr lang="en-US" b="0" i="0" dirty="0" err="1">
                <a:solidFill>
                  <a:srgbClr val="4D5156"/>
                </a:solidFill>
                <a:effectLst/>
                <a:latin typeface="Google Sans"/>
              </a:rPr>
              <a:t>veya</a:t>
            </a:r>
            <a:r>
              <a:rPr lang="en-US" b="0" i="0" dirty="0">
                <a:solidFill>
                  <a:srgbClr val="4D5156"/>
                </a:solidFill>
                <a:effectLst/>
                <a:latin typeface="Google Sans"/>
              </a:rPr>
              <a:t> </a:t>
            </a:r>
            <a:r>
              <a:rPr lang="en-US" b="0" i="0" dirty="0" err="1">
                <a:solidFill>
                  <a:srgbClr val="4D5156"/>
                </a:solidFill>
                <a:effectLst/>
                <a:latin typeface="Google Sans"/>
              </a:rPr>
              <a:t>geri</a:t>
            </a:r>
            <a:r>
              <a:rPr lang="en-US" b="0" i="0" dirty="0">
                <a:solidFill>
                  <a:srgbClr val="4D5156"/>
                </a:solidFill>
                <a:effectLst/>
                <a:latin typeface="Google Sans"/>
              </a:rPr>
              <a:t> </a:t>
            </a:r>
            <a:r>
              <a:rPr lang="en-US" b="0" i="0" dirty="0" err="1">
                <a:solidFill>
                  <a:srgbClr val="4D5156"/>
                </a:solidFill>
                <a:effectLst/>
                <a:latin typeface="Google Sans"/>
              </a:rPr>
              <a:t>dönüştürülebilmeleri</a:t>
            </a:r>
            <a:r>
              <a:rPr lang="en-US" b="0" i="0" dirty="0">
                <a:solidFill>
                  <a:srgbClr val="4D5156"/>
                </a:solidFill>
                <a:effectLst/>
                <a:latin typeface="Google Sans"/>
              </a:rPr>
              <a:t> </a:t>
            </a:r>
            <a:r>
              <a:rPr lang="en-US" b="0" i="0" dirty="0" err="1">
                <a:solidFill>
                  <a:srgbClr val="4D5156"/>
                </a:solidFill>
                <a:effectLst/>
                <a:latin typeface="Google Sans"/>
              </a:rPr>
              <a:t>için</a:t>
            </a:r>
            <a:r>
              <a:rPr lang="en-US" b="0" i="0" dirty="0">
                <a:solidFill>
                  <a:srgbClr val="4D5156"/>
                </a:solidFill>
                <a:effectLst/>
                <a:latin typeface="Google Sans"/>
              </a:rPr>
              <a:t> </a:t>
            </a:r>
            <a:r>
              <a:rPr lang="en-US" b="0" i="0" dirty="0" err="1">
                <a:solidFill>
                  <a:srgbClr val="4D5156"/>
                </a:solidFill>
                <a:effectLst/>
                <a:latin typeface="Google Sans"/>
              </a:rPr>
              <a:t>iade</a:t>
            </a:r>
            <a:r>
              <a:rPr lang="en-US" b="0" i="0" dirty="0">
                <a:solidFill>
                  <a:srgbClr val="4D5156"/>
                </a:solidFill>
                <a:effectLst/>
                <a:latin typeface="Google Sans"/>
              </a:rPr>
              <a:t> </a:t>
            </a:r>
            <a:r>
              <a:rPr lang="en-US" b="0" i="0" dirty="0" err="1">
                <a:solidFill>
                  <a:srgbClr val="4D5156"/>
                </a:solidFill>
                <a:effectLst/>
                <a:latin typeface="Google Sans"/>
              </a:rPr>
              <a:t>edildiği</a:t>
            </a:r>
            <a:r>
              <a:rPr lang="en-US" b="0" i="0" dirty="0">
                <a:solidFill>
                  <a:srgbClr val="4D5156"/>
                </a:solidFill>
                <a:effectLst/>
                <a:latin typeface="Google Sans"/>
              </a:rPr>
              <a:t> </a:t>
            </a:r>
            <a:r>
              <a:rPr lang="en-US" b="0" i="0" dirty="0" err="1">
                <a:solidFill>
                  <a:srgbClr val="4D5156"/>
                </a:solidFill>
                <a:effectLst/>
                <a:latin typeface="Google Sans"/>
              </a:rPr>
              <a:t>veya</a:t>
            </a:r>
            <a:r>
              <a:rPr lang="en-US" b="0" i="0" dirty="0">
                <a:solidFill>
                  <a:srgbClr val="4D5156"/>
                </a:solidFill>
                <a:effectLst/>
                <a:latin typeface="Google Sans"/>
              </a:rPr>
              <a:t> </a:t>
            </a:r>
            <a:r>
              <a:rPr lang="en-US" b="0" i="0" dirty="0" err="1">
                <a:solidFill>
                  <a:srgbClr val="4D5156"/>
                </a:solidFill>
                <a:effectLst/>
                <a:latin typeface="Google Sans"/>
              </a:rPr>
              <a:t>işlendiği</a:t>
            </a:r>
            <a:r>
              <a:rPr lang="en-US" b="0" i="0" dirty="0">
                <a:solidFill>
                  <a:srgbClr val="4D5156"/>
                </a:solidFill>
                <a:effectLst/>
                <a:latin typeface="Google Sans"/>
              </a:rPr>
              <a:t> </a:t>
            </a:r>
            <a:r>
              <a:rPr lang="en-US" b="0" i="0" dirty="0" err="1">
                <a:solidFill>
                  <a:srgbClr val="4D5156"/>
                </a:solidFill>
                <a:effectLst/>
                <a:latin typeface="Google Sans"/>
              </a:rPr>
              <a:t>yerdir</a:t>
            </a:r>
            <a:r>
              <a:rPr lang="en-US" b="0" i="0" dirty="0">
                <a:solidFill>
                  <a:srgbClr val="4D5156"/>
                </a:solidFill>
                <a:effectLst/>
                <a:latin typeface="Google Sans"/>
              </a:rPr>
              <a:t> - </a:t>
            </a:r>
            <a:r>
              <a:rPr lang="en-US" b="0" i="0" dirty="0" err="1">
                <a:solidFill>
                  <a:srgbClr val="4D5156"/>
                </a:solidFill>
                <a:effectLst/>
                <a:latin typeface="Google Sans"/>
              </a:rPr>
              <a:t>bu</a:t>
            </a:r>
            <a:r>
              <a:rPr lang="en-US" b="0" i="0" dirty="0">
                <a:solidFill>
                  <a:srgbClr val="4D5156"/>
                </a:solidFill>
                <a:effectLst/>
                <a:latin typeface="Google Sans"/>
              </a:rPr>
              <a:t> da </a:t>
            </a:r>
            <a:r>
              <a:rPr lang="en-US" b="0" i="0" dirty="0" err="1">
                <a:solidFill>
                  <a:srgbClr val="4D5156"/>
                </a:solidFill>
                <a:effectLst/>
                <a:latin typeface="Google Sans"/>
              </a:rPr>
              <a:t>tedarik</a:t>
            </a:r>
            <a:r>
              <a:rPr lang="en-US" b="0" i="0" dirty="0">
                <a:solidFill>
                  <a:srgbClr val="4D5156"/>
                </a:solidFill>
                <a:effectLst/>
                <a:latin typeface="Google Sans"/>
              </a:rPr>
              <a:t> </a:t>
            </a:r>
            <a:r>
              <a:rPr lang="en-US" b="0" i="0" dirty="0" err="1">
                <a:solidFill>
                  <a:srgbClr val="4D5156"/>
                </a:solidFill>
                <a:effectLst/>
                <a:latin typeface="Google Sans"/>
              </a:rPr>
              <a:t>zincirindeki</a:t>
            </a:r>
            <a:r>
              <a:rPr lang="en-US" b="0" i="0" dirty="0">
                <a:solidFill>
                  <a:srgbClr val="4D5156"/>
                </a:solidFill>
                <a:effectLst/>
                <a:latin typeface="Google Sans"/>
              </a:rPr>
              <a:t> </a:t>
            </a:r>
            <a:r>
              <a:rPr lang="en-US" b="0" i="0" dirty="0" err="1">
                <a:solidFill>
                  <a:srgbClr val="4D5156"/>
                </a:solidFill>
                <a:effectLst/>
                <a:latin typeface="Google Sans"/>
              </a:rPr>
              <a:t>atıkları</a:t>
            </a:r>
            <a:r>
              <a:rPr lang="en-US" b="0" i="0" dirty="0">
                <a:solidFill>
                  <a:srgbClr val="4D5156"/>
                </a:solidFill>
                <a:effectLst/>
                <a:latin typeface="Google Sans"/>
              </a:rPr>
              <a:t> </a:t>
            </a:r>
            <a:r>
              <a:rPr lang="en-US" b="0" i="0" dirty="0" err="1">
                <a:solidFill>
                  <a:srgbClr val="4D5156"/>
                </a:solidFill>
                <a:effectLst/>
                <a:latin typeface="Google Sans"/>
              </a:rPr>
              <a:t>azaltır</a:t>
            </a:r>
            <a:r>
              <a:rPr lang="en-US" b="0" i="0" dirty="0">
                <a:solidFill>
                  <a:srgbClr val="4D5156"/>
                </a:solidFill>
                <a:effectLst/>
                <a:latin typeface="Google Sans"/>
              </a:rPr>
              <a:t> ve </a:t>
            </a:r>
            <a:r>
              <a:rPr lang="en-US" b="0" i="0" dirty="0" err="1">
                <a:solidFill>
                  <a:srgbClr val="4D5156"/>
                </a:solidFill>
                <a:effectLst/>
                <a:latin typeface="Google Sans"/>
              </a:rPr>
              <a:t>daha</a:t>
            </a:r>
            <a:r>
              <a:rPr lang="en-US" b="0" i="0" dirty="0">
                <a:solidFill>
                  <a:srgbClr val="4D5156"/>
                </a:solidFill>
                <a:effectLst/>
                <a:latin typeface="Google Sans"/>
              </a:rPr>
              <a:t> </a:t>
            </a:r>
            <a:r>
              <a:rPr lang="en-US" b="0" i="0" dirty="0" err="1">
                <a:solidFill>
                  <a:srgbClr val="4D5156"/>
                </a:solidFill>
                <a:effectLst/>
                <a:latin typeface="Google Sans"/>
              </a:rPr>
              <a:t>sürdürülebilirdir</a:t>
            </a:r>
            <a:r>
              <a:rPr lang="en-US" b="0" i="0" dirty="0">
                <a:solidFill>
                  <a:srgbClr val="4D5156"/>
                </a:solidFill>
                <a:effectLst/>
                <a:latin typeface="Google Sans"/>
              </a:rPr>
              <a:t>.</a:t>
            </a:r>
            <a:endParaRPr lang="en-US" sz="1200" noProof="0" dirty="0">
              <a:latin typeface="Montserrat"/>
            </a:endParaRPr>
          </a:p>
        </p:txBody>
      </p:sp>
      <p:sp>
        <p:nvSpPr>
          <p:cNvPr id="4" name="Slide Number Placeholder 3"/>
          <p:cNvSpPr>
            <a:spLocks noGrp="1"/>
          </p:cNvSpPr>
          <p:nvPr>
            <p:ph type="sldNum" sz="quarter" idx="10"/>
          </p:nvPr>
        </p:nvSpPr>
        <p:spPr/>
        <p:txBody>
          <a:bodyPr/>
          <a:lstStyle/>
          <a:p>
            <a:fld id="{2939D874-D2D9-4365-960D-3C315028749F}" type="slidenum">
              <a:rPr lang="en-GB" smtClean="0"/>
              <a:t>9</a:t>
            </a:fld>
            <a:endParaRPr lang="en-GB"/>
          </a:p>
        </p:txBody>
      </p:sp>
    </p:spTree>
    <p:extLst>
      <p:ext uri="{BB962C8B-B14F-4D97-AF65-F5344CB8AC3E}">
        <p14:creationId xmlns:p14="http://schemas.microsoft.com/office/powerpoint/2010/main" val="1959239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zitiv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54A8F6A0-7CF6-FEBE-4132-85B7BB25AC73}"/>
              </a:ext>
            </a:extLst>
          </p:cNvPr>
          <p:cNvSpPr>
            <a:spLocks noGrp="1"/>
          </p:cNvSpPr>
          <p:nvPr>
            <p:ph type="ctrTitle"/>
          </p:nvPr>
        </p:nvSpPr>
        <p:spPr>
          <a:xfrm>
            <a:off x="1524000" y="1122363"/>
            <a:ext cx="9144000" cy="2387600"/>
          </a:xfrm>
        </p:spPr>
        <p:txBody>
          <a:bodyPr anchor="b"/>
          <a:lstStyle>
            <a:lvl1pPr algn="ctr">
              <a:defRPr sz="6000"/>
            </a:lvl1pPr>
          </a:lstStyle>
          <a:p>
            <a:r>
              <a:rPr lang="ro-RO"/>
              <a:t>Faceți clic pentru a edita stilul de titlu coordonator</a:t>
            </a:r>
            <a:endParaRPr lang="en-GB"/>
          </a:p>
        </p:txBody>
      </p:sp>
      <p:sp>
        <p:nvSpPr>
          <p:cNvPr id="3" name="Subtitlu 2">
            <a:extLst>
              <a:ext uri="{FF2B5EF4-FFF2-40B4-BE49-F238E27FC236}">
                <a16:creationId xmlns:a16="http://schemas.microsoft.com/office/drawing/2014/main" id="{40B1B44F-884C-B6FE-600E-59D86C35A1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o-RO"/>
              <a:t>Faceți clic pentru a edita stilul de subtitlu coordonator</a:t>
            </a:r>
            <a:endParaRPr lang="en-GB"/>
          </a:p>
        </p:txBody>
      </p:sp>
      <p:sp>
        <p:nvSpPr>
          <p:cNvPr id="4" name="Substituent dată 3">
            <a:extLst>
              <a:ext uri="{FF2B5EF4-FFF2-40B4-BE49-F238E27FC236}">
                <a16:creationId xmlns:a16="http://schemas.microsoft.com/office/drawing/2014/main" id="{26FEECFB-5A19-6346-CC8C-1FE2390B151D}"/>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A1993146-3A26-AC04-3663-FCC7F15EF536}"/>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05DD0DB8-320E-5676-4B37-10CA496EBF7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77171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ext vertical și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13C95B2B-1E00-8996-6D72-D73215CD9BD0}"/>
              </a:ext>
            </a:extLst>
          </p:cNvPr>
          <p:cNvSpPr>
            <a:spLocks noGrp="1"/>
          </p:cNvSpPr>
          <p:nvPr>
            <p:ph type="title"/>
          </p:nvPr>
        </p:nvSpPr>
        <p:spPr/>
        <p:txBody>
          <a:bodyPr/>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D5FBCB5D-05B8-53F2-0046-857A5877271F}"/>
              </a:ext>
            </a:extLst>
          </p:cNvPr>
          <p:cNvSpPr>
            <a:spLocks noGrp="1"/>
          </p:cNvSpPr>
          <p:nvPr>
            <p:ph type="body" orient="vert" idx="1"/>
          </p:nvPr>
        </p:nvSpPr>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04AFDA19-2A79-66CA-F2E0-6948B3438EF7}"/>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B4DCD60-4ECF-D8AB-8962-335B4EBD595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CE2C54F9-A4B0-2F11-C448-300D4A019279}"/>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9667357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lu vertical și text">
    <p:spTree>
      <p:nvGrpSpPr>
        <p:cNvPr id="1" name=""/>
        <p:cNvGrpSpPr/>
        <p:nvPr/>
      </p:nvGrpSpPr>
      <p:grpSpPr>
        <a:xfrm>
          <a:off x="0" y="0"/>
          <a:ext cx="0" cy="0"/>
          <a:chOff x="0" y="0"/>
          <a:chExt cx="0" cy="0"/>
        </a:xfrm>
      </p:grpSpPr>
      <p:sp>
        <p:nvSpPr>
          <p:cNvPr id="2" name="Titlu vertical 1">
            <a:extLst>
              <a:ext uri="{FF2B5EF4-FFF2-40B4-BE49-F238E27FC236}">
                <a16:creationId xmlns:a16="http://schemas.microsoft.com/office/drawing/2014/main" id="{81DF5753-43BD-FFBA-D51D-6361C3848B44}"/>
              </a:ext>
            </a:extLst>
          </p:cNvPr>
          <p:cNvSpPr>
            <a:spLocks noGrp="1"/>
          </p:cNvSpPr>
          <p:nvPr>
            <p:ph type="title" orient="vert"/>
          </p:nvPr>
        </p:nvSpPr>
        <p:spPr>
          <a:xfrm>
            <a:off x="8724900" y="365125"/>
            <a:ext cx="2628900" cy="5811838"/>
          </a:xfrm>
        </p:spPr>
        <p:txBody>
          <a:bodyPr vert="eaVert"/>
          <a:lstStyle/>
          <a:p>
            <a:r>
              <a:rPr lang="ro-RO"/>
              <a:t>Faceți clic pentru a edita stilul de titlu coordonator</a:t>
            </a:r>
            <a:endParaRPr lang="en-GB"/>
          </a:p>
        </p:txBody>
      </p:sp>
      <p:sp>
        <p:nvSpPr>
          <p:cNvPr id="3" name="Substituent text vertical 2">
            <a:extLst>
              <a:ext uri="{FF2B5EF4-FFF2-40B4-BE49-F238E27FC236}">
                <a16:creationId xmlns:a16="http://schemas.microsoft.com/office/drawing/2014/main" id="{50A1F99B-B3B3-1177-26D0-471AB5BAA9D6}"/>
              </a:ext>
            </a:extLst>
          </p:cNvPr>
          <p:cNvSpPr>
            <a:spLocks noGrp="1"/>
          </p:cNvSpPr>
          <p:nvPr>
            <p:ph type="body" orient="vert" idx="1"/>
          </p:nvPr>
        </p:nvSpPr>
        <p:spPr>
          <a:xfrm>
            <a:off x="838200" y="365125"/>
            <a:ext cx="7734300" cy="5811838"/>
          </a:xfrm>
        </p:spPr>
        <p:txBody>
          <a:bodyPr vert="eaVert"/>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A4AF3A2D-8089-15A2-AAE9-2DA6D59F3320}"/>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3ED2A8F3-AA39-5485-E8CF-3EEBE758945C}"/>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A27D9F56-7C95-1D53-AB46-C8002FA8455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70416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u și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1B240E8-C8A1-0F84-0E1E-C48B64824F81}"/>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79CC3A21-55DC-464F-AE35-11DF0FB8454D}"/>
              </a:ext>
            </a:extLst>
          </p:cNvPr>
          <p:cNvSpPr>
            <a:spLocks noGrp="1"/>
          </p:cNvSpPr>
          <p:nvPr>
            <p:ph idx="1"/>
          </p:nvPr>
        </p:nvSpPr>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3A0FD5ED-23AA-61BF-B3EA-FCEE2017DDA4}"/>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8D505BC4-5AC2-CFC4-FCCD-CD2DB974C003}"/>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E6E776B8-A8E8-5388-CDA5-2E86D1111476}"/>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602290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ntet secțiun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1D07411-E855-5A66-DB49-432BA8F7912F}"/>
              </a:ext>
            </a:extLst>
          </p:cNvPr>
          <p:cNvSpPr>
            <a:spLocks noGrp="1"/>
          </p:cNvSpPr>
          <p:nvPr>
            <p:ph type="title"/>
          </p:nvPr>
        </p:nvSpPr>
        <p:spPr>
          <a:xfrm>
            <a:off x="831850" y="1709738"/>
            <a:ext cx="10515600" cy="2852737"/>
          </a:xfrm>
        </p:spPr>
        <p:txBody>
          <a:bodyPr anchor="b"/>
          <a:lstStyle>
            <a:lvl1pPr>
              <a:defRPr sz="6000"/>
            </a:lvl1p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E803EB-A5EA-18FA-6B6B-F401BF6036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o-RO"/>
              <a:t>Faceţi clic pentru a edita Master stiluri text</a:t>
            </a:r>
          </a:p>
        </p:txBody>
      </p:sp>
      <p:sp>
        <p:nvSpPr>
          <p:cNvPr id="4" name="Substituent dată 3">
            <a:extLst>
              <a:ext uri="{FF2B5EF4-FFF2-40B4-BE49-F238E27FC236}">
                <a16:creationId xmlns:a16="http://schemas.microsoft.com/office/drawing/2014/main" id="{1446DCF2-D620-0563-16C2-6F73BB2CBB74}"/>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7021D3C-57DC-DDE6-63BD-BE742749E1E8}"/>
              </a:ext>
            </a:extLst>
          </p:cNvPr>
          <p:cNvSpPr>
            <a:spLocks noGrp="1"/>
          </p:cNvSpPr>
          <p:nvPr>
            <p:ph type="ftr" sz="quarter" idx="11"/>
          </p:nvPr>
        </p:nvSpPr>
        <p:spPr/>
        <p:txBody>
          <a:bodyPr/>
          <a:lstStyle/>
          <a:p>
            <a:endParaRPr lang="en-GB"/>
          </a:p>
        </p:txBody>
      </p:sp>
      <p:sp>
        <p:nvSpPr>
          <p:cNvPr id="6" name="Substituent număr diapozitiv 5">
            <a:extLst>
              <a:ext uri="{FF2B5EF4-FFF2-40B4-BE49-F238E27FC236}">
                <a16:creationId xmlns:a16="http://schemas.microsoft.com/office/drawing/2014/main" id="{DE6137E9-75D7-D552-70CC-0DA355ABC0AC}"/>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4303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uă tipuri de conținut">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3C0B90C5-41DD-5975-31BF-800CF6C14B8F}"/>
              </a:ext>
            </a:extLst>
          </p:cNvPr>
          <p:cNvSpPr>
            <a:spLocks noGrp="1"/>
          </p:cNvSpPr>
          <p:nvPr>
            <p:ph type="title"/>
          </p:nvPr>
        </p:nvSpPr>
        <p:spPr/>
        <p:txBody>
          <a:body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01F207C-BE21-C3C8-B31F-8391C6B04E8B}"/>
              </a:ext>
            </a:extLst>
          </p:cNvPr>
          <p:cNvSpPr>
            <a:spLocks noGrp="1"/>
          </p:cNvSpPr>
          <p:nvPr>
            <p:ph sz="half" idx="1"/>
          </p:nvPr>
        </p:nvSpPr>
        <p:spPr>
          <a:xfrm>
            <a:off x="838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conținut 3">
            <a:extLst>
              <a:ext uri="{FF2B5EF4-FFF2-40B4-BE49-F238E27FC236}">
                <a16:creationId xmlns:a16="http://schemas.microsoft.com/office/drawing/2014/main" id="{5495012C-2ACD-0BE7-63FB-3B5B41CD8CFB}"/>
              </a:ext>
            </a:extLst>
          </p:cNvPr>
          <p:cNvSpPr>
            <a:spLocks noGrp="1"/>
          </p:cNvSpPr>
          <p:nvPr>
            <p:ph sz="half" idx="2"/>
          </p:nvPr>
        </p:nvSpPr>
        <p:spPr>
          <a:xfrm>
            <a:off x="6172200" y="1825625"/>
            <a:ext cx="5181600" cy="435133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dată 4">
            <a:extLst>
              <a:ext uri="{FF2B5EF4-FFF2-40B4-BE49-F238E27FC236}">
                <a16:creationId xmlns:a16="http://schemas.microsoft.com/office/drawing/2014/main" id="{26C08CEC-04AC-AAB2-7EE9-D3E17816BEFC}"/>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39AC4284-69BC-8B93-BE65-55232919A05E}"/>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99C36532-C710-9784-6BA5-F7A119613827}"/>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2704417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ție">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6714DE57-36AB-146E-D39B-16F8B29D2BDC}"/>
              </a:ext>
            </a:extLst>
          </p:cNvPr>
          <p:cNvSpPr>
            <a:spLocks noGrp="1"/>
          </p:cNvSpPr>
          <p:nvPr>
            <p:ph type="title"/>
          </p:nvPr>
        </p:nvSpPr>
        <p:spPr>
          <a:xfrm>
            <a:off x="839788" y="365125"/>
            <a:ext cx="10515600" cy="1325563"/>
          </a:xfrm>
        </p:spPr>
        <p:txBody>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4A621E76-0AF1-2E68-8132-793A50584A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4" name="Substituent conținut 3">
            <a:extLst>
              <a:ext uri="{FF2B5EF4-FFF2-40B4-BE49-F238E27FC236}">
                <a16:creationId xmlns:a16="http://schemas.microsoft.com/office/drawing/2014/main" id="{BD5C1C07-FC96-B78E-6C60-D73FE8F821CB}"/>
              </a:ext>
            </a:extLst>
          </p:cNvPr>
          <p:cNvSpPr>
            <a:spLocks noGrp="1"/>
          </p:cNvSpPr>
          <p:nvPr>
            <p:ph sz="half" idx="2"/>
          </p:nvPr>
        </p:nvSpPr>
        <p:spPr>
          <a:xfrm>
            <a:off x="839788" y="2505075"/>
            <a:ext cx="5157787"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5" name="Substituent text 4">
            <a:extLst>
              <a:ext uri="{FF2B5EF4-FFF2-40B4-BE49-F238E27FC236}">
                <a16:creationId xmlns:a16="http://schemas.microsoft.com/office/drawing/2014/main" id="{738FE645-397C-B397-BEFB-3B1C3A222F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o-RO"/>
              <a:t>Faceţi clic pentru a edita Master stiluri text</a:t>
            </a:r>
          </a:p>
        </p:txBody>
      </p:sp>
      <p:sp>
        <p:nvSpPr>
          <p:cNvPr id="6" name="Substituent conținut 5">
            <a:extLst>
              <a:ext uri="{FF2B5EF4-FFF2-40B4-BE49-F238E27FC236}">
                <a16:creationId xmlns:a16="http://schemas.microsoft.com/office/drawing/2014/main" id="{E0C838C3-9DF8-3879-3B59-671664FE7EBC}"/>
              </a:ext>
            </a:extLst>
          </p:cNvPr>
          <p:cNvSpPr>
            <a:spLocks noGrp="1"/>
          </p:cNvSpPr>
          <p:nvPr>
            <p:ph sz="quarter" idx="4"/>
          </p:nvPr>
        </p:nvSpPr>
        <p:spPr>
          <a:xfrm>
            <a:off x="6172200" y="2505075"/>
            <a:ext cx="5183188" cy="3684588"/>
          </a:xfrm>
        </p:spPr>
        <p:txBody>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7" name="Substituent dată 6">
            <a:extLst>
              <a:ext uri="{FF2B5EF4-FFF2-40B4-BE49-F238E27FC236}">
                <a16:creationId xmlns:a16="http://schemas.microsoft.com/office/drawing/2014/main" id="{DBF8A89D-3674-7E54-4DF1-01B97E48E87A}"/>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8" name="Substituent subsol 7">
            <a:extLst>
              <a:ext uri="{FF2B5EF4-FFF2-40B4-BE49-F238E27FC236}">
                <a16:creationId xmlns:a16="http://schemas.microsoft.com/office/drawing/2014/main" id="{A241DBA5-EEB5-00EA-601A-F59848F6C923}"/>
              </a:ext>
            </a:extLst>
          </p:cNvPr>
          <p:cNvSpPr>
            <a:spLocks noGrp="1"/>
          </p:cNvSpPr>
          <p:nvPr>
            <p:ph type="ftr" sz="quarter" idx="11"/>
          </p:nvPr>
        </p:nvSpPr>
        <p:spPr/>
        <p:txBody>
          <a:bodyPr/>
          <a:lstStyle/>
          <a:p>
            <a:endParaRPr lang="en-GB"/>
          </a:p>
        </p:txBody>
      </p:sp>
      <p:sp>
        <p:nvSpPr>
          <p:cNvPr id="9" name="Substituent număr diapozitiv 8">
            <a:extLst>
              <a:ext uri="{FF2B5EF4-FFF2-40B4-BE49-F238E27FC236}">
                <a16:creationId xmlns:a16="http://schemas.microsoft.com/office/drawing/2014/main" id="{B7528812-75C9-1B14-2994-E812218681CF}"/>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3810485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oar titlu">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D0B501E3-AE65-64D7-7488-3A8863D401DD}"/>
              </a:ext>
            </a:extLst>
          </p:cNvPr>
          <p:cNvSpPr>
            <a:spLocks noGrp="1"/>
          </p:cNvSpPr>
          <p:nvPr>
            <p:ph type="title"/>
          </p:nvPr>
        </p:nvSpPr>
        <p:spPr/>
        <p:txBody>
          <a:bodyPr/>
          <a:lstStyle/>
          <a:p>
            <a:r>
              <a:rPr lang="ro-RO"/>
              <a:t>Faceți clic pentru a edita stilul de titlu coordonator</a:t>
            </a:r>
            <a:endParaRPr lang="en-GB"/>
          </a:p>
        </p:txBody>
      </p:sp>
      <p:sp>
        <p:nvSpPr>
          <p:cNvPr id="3" name="Substituent dată 2">
            <a:extLst>
              <a:ext uri="{FF2B5EF4-FFF2-40B4-BE49-F238E27FC236}">
                <a16:creationId xmlns:a16="http://schemas.microsoft.com/office/drawing/2014/main" id="{2864FEAE-8BD7-38DA-EE5A-98B85F68FBF8}"/>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4" name="Substituent subsol 3">
            <a:extLst>
              <a:ext uri="{FF2B5EF4-FFF2-40B4-BE49-F238E27FC236}">
                <a16:creationId xmlns:a16="http://schemas.microsoft.com/office/drawing/2014/main" id="{83C2C6E8-61C0-2668-05C5-39427FBF3A07}"/>
              </a:ext>
            </a:extLst>
          </p:cNvPr>
          <p:cNvSpPr>
            <a:spLocks noGrp="1"/>
          </p:cNvSpPr>
          <p:nvPr>
            <p:ph type="ftr" sz="quarter" idx="11"/>
          </p:nvPr>
        </p:nvSpPr>
        <p:spPr/>
        <p:txBody>
          <a:bodyPr/>
          <a:lstStyle/>
          <a:p>
            <a:endParaRPr lang="en-GB"/>
          </a:p>
        </p:txBody>
      </p:sp>
      <p:sp>
        <p:nvSpPr>
          <p:cNvPr id="5" name="Substituent număr diapozitiv 4">
            <a:extLst>
              <a:ext uri="{FF2B5EF4-FFF2-40B4-BE49-F238E27FC236}">
                <a16:creationId xmlns:a16="http://schemas.microsoft.com/office/drawing/2014/main" id="{CF794F9C-7CDE-2203-B1B6-BB74149827A5}"/>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072040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Necompletat">
    <p:spTree>
      <p:nvGrpSpPr>
        <p:cNvPr id="1" name=""/>
        <p:cNvGrpSpPr/>
        <p:nvPr/>
      </p:nvGrpSpPr>
      <p:grpSpPr>
        <a:xfrm>
          <a:off x="0" y="0"/>
          <a:ext cx="0" cy="0"/>
          <a:chOff x="0" y="0"/>
          <a:chExt cx="0" cy="0"/>
        </a:xfrm>
      </p:grpSpPr>
      <p:sp>
        <p:nvSpPr>
          <p:cNvPr id="2" name="Substituent dată 1">
            <a:extLst>
              <a:ext uri="{FF2B5EF4-FFF2-40B4-BE49-F238E27FC236}">
                <a16:creationId xmlns:a16="http://schemas.microsoft.com/office/drawing/2014/main" id="{30AFFEDE-5F82-4CF9-C5AF-2AF90ACC8805}"/>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3" name="Substituent subsol 2">
            <a:extLst>
              <a:ext uri="{FF2B5EF4-FFF2-40B4-BE49-F238E27FC236}">
                <a16:creationId xmlns:a16="http://schemas.microsoft.com/office/drawing/2014/main" id="{60D2BAEB-76CF-5F86-A875-A1306BE9E76D}"/>
              </a:ext>
            </a:extLst>
          </p:cNvPr>
          <p:cNvSpPr>
            <a:spLocks noGrp="1"/>
          </p:cNvSpPr>
          <p:nvPr>
            <p:ph type="ftr" sz="quarter" idx="11"/>
          </p:nvPr>
        </p:nvSpPr>
        <p:spPr/>
        <p:txBody>
          <a:bodyPr/>
          <a:lstStyle/>
          <a:p>
            <a:endParaRPr lang="en-GB"/>
          </a:p>
        </p:txBody>
      </p:sp>
      <p:sp>
        <p:nvSpPr>
          <p:cNvPr id="4" name="Substituent număr diapozitiv 3">
            <a:extLst>
              <a:ext uri="{FF2B5EF4-FFF2-40B4-BE49-F238E27FC236}">
                <a16:creationId xmlns:a16="http://schemas.microsoft.com/office/drawing/2014/main" id="{A89888DD-E01E-BEDE-FBDA-E0B077D0B55B}"/>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464171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ținut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4A43A084-6299-88E6-20EB-755DD62543C3}"/>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conținut 2">
            <a:extLst>
              <a:ext uri="{FF2B5EF4-FFF2-40B4-BE49-F238E27FC236}">
                <a16:creationId xmlns:a16="http://schemas.microsoft.com/office/drawing/2014/main" id="{CE533339-6ACC-9CE6-1362-CE34D2DF704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text 3">
            <a:extLst>
              <a:ext uri="{FF2B5EF4-FFF2-40B4-BE49-F238E27FC236}">
                <a16:creationId xmlns:a16="http://schemas.microsoft.com/office/drawing/2014/main" id="{45CF7ECC-2321-879B-2A37-8876F73D0B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2BE0CDF3-E2D1-A0C6-8717-B3F95D6AB71F}"/>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26C0209E-834D-F305-66C6-3E8ECC8B78A0}"/>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762A0561-8BCE-0FDE-6CB1-1AC0E6A2DF23}"/>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5393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ine cu legendă">
    <p:spTree>
      <p:nvGrpSpPr>
        <p:cNvPr id="1" name=""/>
        <p:cNvGrpSpPr/>
        <p:nvPr/>
      </p:nvGrpSpPr>
      <p:grpSpPr>
        <a:xfrm>
          <a:off x="0" y="0"/>
          <a:ext cx="0" cy="0"/>
          <a:chOff x="0" y="0"/>
          <a:chExt cx="0" cy="0"/>
        </a:xfrm>
      </p:grpSpPr>
      <p:sp>
        <p:nvSpPr>
          <p:cNvPr id="2" name="Titlu 1">
            <a:extLst>
              <a:ext uri="{FF2B5EF4-FFF2-40B4-BE49-F238E27FC236}">
                <a16:creationId xmlns:a16="http://schemas.microsoft.com/office/drawing/2014/main" id="{FE1DE477-E979-3336-ECAD-125CABB9EC41}"/>
              </a:ext>
            </a:extLst>
          </p:cNvPr>
          <p:cNvSpPr>
            <a:spLocks noGrp="1"/>
          </p:cNvSpPr>
          <p:nvPr>
            <p:ph type="title"/>
          </p:nvPr>
        </p:nvSpPr>
        <p:spPr>
          <a:xfrm>
            <a:off x="839788" y="457200"/>
            <a:ext cx="3932237" cy="1600200"/>
          </a:xfrm>
        </p:spPr>
        <p:txBody>
          <a:bodyPr anchor="b"/>
          <a:lstStyle>
            <a:lvl1pPr>
              <a:defRPr sz="3200"/>
            </a:lvl1pPr>
          </a:lstStyle>
          <a:p>
            <a:r>
              <a:rPr lang="ro-RO"/>
              <a:t>Faceți clic pentru a edita stilul de titlu coordonator</a:t>
            </a:r>
            <a:endParaRPr lang="en-GB"/>
          </a:p>
        </p:txBody>
      </p:sp>
      <p:sp>
        <p:nvSpPr>
          <p:cNvPr id="3" name="Substituent imagine 2">
            <a:extLst>
              <a:ext uri="{FF2B5EF4-FFF2-40B4-BE49-F238E27FC236}">
                <a16:creationId xmlns:a16="http://schemas.microsoft.com/office/drawing/2014/main" id="{A22FA9A5-F25C-5554-9C7B-8F8EF0E835B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ubstituent text 3">
            <a:extLst>
              <a:ext uri="{FF2B5EF4-FFF2-40B4-BE49-F238E27FC236}">
                <a16:creationId xmlns:a16="http://schemas.microsoft.com/office/drawing/2014/main" id="{5B3CC94E-9411-CD84-5FF2-B56B2C4F55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o-RO"/>
              <a:t>Faceţi clic pentru a edita Master stiluri text</a:t>
            </a:r>
          </a:p>
        </p:txBody>
      </p:sp>
      <p:sp>
        <p:nvSpPr>
          <p:cNvPr id="5" name="Substituent dată 4">
            <a:extLst>
              <a:ext uri="{FF2B5EF4-FFF2-40B4-BE49-F238E27FC236}">
                <a16:creationId xmlns:a16="http://schemas.microsoft.com/office/drawing/2014/main" id="{899A625B-A852-9CD8-CF5D-26B83C32EF71}"/>
              </a:ext>
            </a:extLst>
          </p:cNvPr>
          <p:cNvSpPr>
            <a:spLocks noGrp="1"/>
          </p:cNvSpPr>
          <p:nvPr>
            <p:ph type="dt" sz="half" idx="10"/>
          </p:nvPr>
        </p:nvSpPr>
        <p:spPr/>
        <p:txBody>
          <a:bodyPr/>
          <a:lstStyle/>
          <a:p>
            <a:fld id="{1218B099-8694-4A78-838E-0C7D3BE826D4}" type="datetimeFigureOut">
              <a:rPr lang="en-GB" smtClean="0"/>
              <a:t>25/10/2024</a:t>
            </a:fld>
            <a:endParaRPr lang="en-GB"/>
          </a:p>
        </p:txBody>
      </p:sp>
      <p:sp>
        <p:nvSpPr>
          <p:cNvPr id="6" name="Substituent subsol 5">
            <a:extLst>
              <a:ext uri="{FF2B5EF4-FFF2-40B4-BE49-F238E27FC236}">
                <a16:creationId xmlns:a16="http://schemas.microsoft.com/office/drawing/2014/main" id="{4B51DBCE-5F5F-EAB5-4E4E-3D658E323CA2}"/>
              </a:ext>
            </a:extLst>
          </p:cNvPr>
          <p:cNvSpPr>
            <a:spLocks noGrp="1"/>
          </p:cNvSpPr>
          <p:nvPr>
            <p:ph type="ftr" sz="quarter" idx="11"/>
          </p:nvPr>
        </p:nvSpPr>
        <p:spPr/>
        <p:txBody>
          <a:bodyPr/>
          <a:lstStyle/>
          <a:p>
            <a:endParaRPr lang="en-GB"/>
          </a:p>
        </p:txBody>
      </p:sp>
      <p:sp>
        <p:nvSpPr>
          <p:cNvPr id="7" name="Substituent număr diapozitiv 6">
            <a:extLst>
              <a:ext uri="{FF2B5EF4-FFF2-40B4-BE49-F238E27FC236}">
                <a16:creationId xmlns:a16="http://schemas.microsoft.com/office/drawing/2014/main" id="{EC26EE31-420C-EC47-C1A7-17462AE016BE}"/>
              </a:ext>
            </a:extLst>
          </p:cNvPr>
          <p:cNvSpPr>
            <a:spLocks noGrp="1"/>
          </p:cNvSpPr>
          <p:nvPr>
            <p:ph type="sldNum" sz="quarter" idx="12"/>
          </p:nvPr>
        </p:nvSpPr>
        <p:spPr/>
        <p:txBody>
          <a:bodyPr/>
          <a:lstStyle/>
          <a:p>
            <a:fld id="{2E1D2DBD-527E-4435-A5BA-A0991C552472}" type="slidenum">
              <a:rPr lang="en-GB" smtClean="0"/>
              <a:t>‹#›</a:t>
            </a:fld>
            <a:endParaRPr lang="en-GB"/>
          </a:p>
        </p:txBody>
      </p:sp>
    </p:spTree>
    <p:extLst>
      <p:ext uri="{BB962C8B-B14F-4D97-AF65-F5344CB8AC3E}">
        <p14:creationId xmlns:p14="http://schemas.microsoft.com/office/powerpoint/2010/main" val="1367646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ubstituent titlu 1">
            <a:extLst>
              <a:ext uri="{FF2B5EF4-FFF2-40B4-BE49-F238E27FC236}">
                <a16:creationId xmlns:a16="http://schemas.microsoft.com/office/drawing/2014/main" id="{9D9F43DF-6436-BA14-3429-B73F634392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o-RO"/>
              <a:t>Faceți clic pentru a edita stilul de titlu coordonator</a:t>
            </a:r>
            <a:endParaRPr lang="en-GB"/>
          </a:p>
        </p:txBody>
      </p:sp>
      <p:sp>
        <p:nvSpPr>
          <p:cNvPr id="3" name="Substituent text 2">
            <a:extLst>
              <a:ext uri="{FF2B5EF4-FFF2-40B4-BE49-F238E27FC236}">
                <a16:creationId xmlns:a16="http://schemas.microsoft.com/office/drawing/2014/main" id="{F55D411D-420B-4E9F-224B-9D6D128855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o-RO"/>
              <a:t>Faceţi clic pentru a edita Master stiluri text</a:t>
            </a:r>
          </a:p>
          <a:p>
            <a:pPr lvl="1"/>
            <a:r>
              <a:rPr lang="ro-RO"/>
              <a:t>al doilea nivel</a:t>
            </a:r>
          </a:p>
          <a:p>
            <a:pPr lvl="2"/>
            <a:r>
              <a:rPr lang="ro-RO"/>
              <a:t>al treilea nivel</a:t>
            </a:r>
          </a:p>
          <a:p>
            <a:pPr lvl="3"/>
            <a:r>
              <a:rPr lang="ro-RO"/>
              <a:t>al patrulea nivel</a:t>
            </a:r>
          </a:p>
          <a:p>
            <a:pPr lvl="4"/>
            <a:r>
              <a:rPr lang="ro-RO"/>
              <a:t>al cincilea nivel</a:t>
            </a:r>
            <a:endParaRPr lang="en-GB"/>
          </a:p>
        </p:txBody>
      </p:sp>
      <p:sp>
        <p:nvSpPr>
          <p:cNvPr id="4" name="Substituent dată 3">
            <a:extLst>
              <a:ext uri="{FF2B5EF4-FFF2-40B4-BE49-F238E27FC236}">
                <a16:creationId xmlns:a16="http://schemas.microsoft.com/office/drawing/2014/main" id="{75B3DAA4-5A9A-878B-BAD8-3A7E29172B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18B099-8694-4A78-838E-0C7D3BE826D4}" type="datetimeFigureOut">
              <a:rPr lang="en-GB" smtClean="0"/>
              <a:t>25/10/2024</a:t>
            </a:fld>
            <a:endParaRPr lang="en-GB"/>
          </a:p>
        </p:txBody>
      </p:sp>
      <p:sp>
        <p:nvSpPr>
          <p:cNvPr id="5" name="Substituent subsol 4">
            <a:extLst>
              <a:ext uri="{FF2B5EF4-FFF2-40B4-BE49-F238E27FC236}">
                <a16:creationId xmlns:a16="http://schemas.microsoft.com/office/drawing/2014/main" id="{1385F1F3-56E1-46BC-928F-EBB58E713B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ubstituent număr diapozitiv 5">
            <a:extLst>
              <a:ext uri="{FF2B5EF4-FFF2-40B4-BE49-F238E27FC236}">
                <a16:creationId xmlns:a16="http://schemas.microsoft.com/office/drawing/2014/main" id="{AFFD6740-FE9A-FE98-7FB0-D798F2FB48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1D2DBD-527E-4435-A5BA-A0991C552472}" type="slidenum">
              <a:rPr lang="en-GB" smtClean="0"/>
              <a:t>‹#›</a:t>
            </a:fld>
            <a:endParaRPr lang="en-GB"/>
          </a:p>
        </p:txBody>
      </p:sp>
    </p:spTree>
    <p:extLst>
      <p:ext uri="{BB962C8B-B14F-4D97-AF65-F5344CB8AC3E}">
        <p14:creationId xmlns:p14="http://schemas.microsoft.com/office/powerpoint/2010/main" val="1636853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4.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4.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4.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image" Target="../media/image3.jpg"/><Relationship Id="rId7" Type="http://schemas.openxmlformats.org/officeDocument/2006/relationships/slide" Target="slide1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3.xml"/><Relationship Id="rId5" Type="http://schemas.openxmlformats.org/officeDocument/2006/relationships/image" Target="../media/image4.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hyperlink" Target="https://www.ellenmacarthurfoundation.org/topics/circular-economy-introduction/overview" TargetMode="External"/><Relationship Id="rId3" Type="http://schemas.openxmlformats.org/officeDocument/2006/relationships/image" Target="../media/image4.png"/><Relationship Id="rId7" Type="http://schemas.openxmlformats.org/officeDocument/2006/relationships/hyperlink" Target="https://www.apsfulfillment.com/e-commerce-fulfillment/supply-chain-management/"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investopedia.com/terms/s/scm.asp" TargetMode="External"/><Relationship Id="rId5" Type="http://schemas.openxmlformats.org/officeDocument/2006/relationships/hyperlink" Target="https://design4circle.eu/" TargetMode="External"/><Relationship Id="rId4" Type="http://schemas.openxmlformats.org/officeDocument/2006/relationships/image" Target="../media/image2.png"/><Relationship Id="rId9" Type="http://schemas.openxmlformats.org/officeDocument/2006/relationships/hyperlink" Target="https://doi.org/10.1108/09600030810882816"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microsoft.com/office/2018/10/relationships/comments" Target="../comments/modernComment_17D_C22C4E3E.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doi.org/10.1108/09600030810882816" TargetMode="External"/><Relationship Id="rId5" Type="http://schemas.openxmlformats.org/officeDocument/2006/relationships/image" Target="../media/image4.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2.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Imagine 26">
            <a:extLst>
              <a:ext uri="{FF2B5EF4-FFF2-40B4-BE49-F238E27FC236}">
                <a16:creationId xmlns:a16="http://schemas.microsoft.com/office/drawing/2014/main" id="{1665CBF3-E1DB-CC7C-EF90-ADEE0B49EAD9}"/>
              </a:ext>
            </a:extLst>
          </p:cNvPr>
          <p:cNvPicPr>
            <a:picLocks noChangeAspect="1"/>
          </p:cNvPicPr>
          <p:nvPr/>
        </p:nvPicPr>
        <p:blipFill rotWithShape="1">
          <a:blip r:embed="rId3">
            <a:extLst>
              <a:ext uri="{28A0092B-C50C-407E-A947-70E740481C1C}">
                <a14:useLocalDpi xmlns:a14="http://schemas.microsoft.com/office/drawing/2010/main" val="0"/>
              </a:ext>
            </a:extLst>
          </a:blip>
          <a:srcRect l="28195" t="856" r="29321" b="-856"/>
          <a:stretch/>
        </p:blipFill>
        <p:spPr>
          <a:xfrm>
            <a:off x="1" y="-1"/>
            <a:ext cx="5254752" cy="6968689"/>
          </a:xfrm>
          <a:prstGeom prst="rect">
            <a:avLst/>
          </a:prstGeom>
        </p:spPr>
      </p:pic>
      <p:sp>
        <p:nvSpPr>
          <p:cNvPr id="9" name="CasetăText 8">
            <a:extLst>
              <a:ext uri="{FF2B5EF4-FFF2-40B4-BE49-F238E27FC236}">
                <a16:creationId xmlns:a16="http://schemas.microsoft.com/office/drawing/2014/main" id="{A76F7DDE-B3D7-6534-F085-F22CEBAA630C}"/>
              </a:ext>
            </a:extLst>
          </p:cNvPr>
          <p:cNvSpPr txBox="1"/>
          <p:nvPr/>
        </p:nvSpPr>
        <p:spPr>
          <a:xfrm>
            <a:off x="5711735" y="195382"/>
            <a:ext cx="6097554" cy="830997"/>
          </a:xfrm>
          <a:prstGeom prst="rect">
            <a:avLst/>
          </a:prstGeom>
          <a:noFill/>
        </p:spPr>
        <p:txBody>
          <a:bodyPr wrap="square">
            <a:spAutoFit/>
          </a:bodyPr>
          <a:lstStyle/>
          <a:p>
            <a:pPr algn="ct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6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6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11" name="CasetăText 10">
            <a:extLst>
              <a:ext uri="{FF2B5EF4-FFF2-40B4-BE49-F238E27FC236}">
                <a16:creationId xmlns:a16="http://schemas.microsoft.com/office/drawing/2014/main" id="{622B4E98-CEC1-4092-223D-8C968E827602}"/>
              </a:ext>
            </a:extLst>
          </p:cNvPr>
          <p:cNvSpPr txBox="1"/>
          <p:nvPr/>
        </p:nvSpPr>
        <p:spPr>
          <a:xfrm>
            <a:off x="5518484" y="1524063"/>
            <a:ext cx="6290805" cy="2062103"/>
          </a:xfrm>
          <a:prstGeom prst="rect">
            <a:avLst/>
          </a:prstGeom>
          <a:noFill/>
        </p:spPr>
        <p:txBody>
          <a:bodyPr wrap="square">
            <a:spAutoFit/>
          </a:bodyPr>
          <a:lstStyle/>
          <a:p>
            <a:pPr algn="r"/>
            <a:r>
              <a:rPr lang="en-US" sz="3200" b="1" dirty="0">
                <a:solidFill>
                  <a:srgbClr val="000000"/>
                </a:solidFill>
                <a:latin typeface="Josefin Sans Bold" pitchFamily="2" charset="0"/>
                <a:ea typeface="Arial Unicode MS" panose="020B0604020202020204" pitchFamily="34" charset="-128"/>
                <a:cs typeface="Arial Unicode MS" panose="020B0604020202020204" pitchFamily="34" charset="-128"/>
              </a:rPr>
              <a:t>ULO 4. AYAKKABI ÜRETİMİNDE SÜRDÜRÜLEBİLİR UYGULAMALAR</a:t>
            </a:r>
            <a:endParaRPr lang="ro-RO" sz="3200" b="1" i="0" u="none" strike="noStrike" dirty="0">
              <a:solidFill>
                <a:srgbClr val="000000"/>
              </a:solidFill>
              <a:effectLst/>
              <a:latin typeface="Josefin Sans Bold" pitchFamily="2" charset="0"/>
              <a:ea typeface="Arial Unicode MS" panose="020B0604020202020204" pitchFamily="34" charset="-128"/>
              <a:cs typeface="Arial Unicode MS" panose="020B0604020202020204" pitchFamily="34" charset="-128"/>
            </a:endParaRPr>
          </a:p>
        </p:txBody>
      </p:sp>
      <p:sp>
        <p:nvSpPr>
          <p:cNvPr id="15" name="CasetăText 14">
            <a:extLst>
              <a:ext uri="{FF2B5EF4-FFF2-40B4-BE49-F238E27FC236}">
                <a16:creationId xmlns:a16="http://schemas.microsoft.com/office/drawing/2014/main" id="{C21C2A64-5F18-D0CE-A5DC-9F5CB511AC13}"/>
              </a:ext>
            </a:extLst>
          </p:cNvPr>
          <p:cNvSpPr txBox="1"/>
          <p:nvPr/>
        </p:nvSpPr>
        <p:spPr>
          <a:xfrm>
            <a:off x="5711735" y="6209914"/>
            <a:ext cx="6503436" cy="369332"/>
          </a:xfrm>
          <a:prstGeom prst="rect">
            <a:avLst/>
          </a:prstGeom>
          <a:noFill/>
        </p:spPr>
        <p:txBody>
          <a:bodyPr wrap="square">
            <a:spAutoFit/>
          </a:bodyPr>
          <a:lstStyle/>
          <a:p>
            <a:r>
              <a:rPr lang="tr-TR" b="1" dirty="0">
                <a:solidFill>
                  <a:srgbClr val="000000"/>
                </a:solidFill>
                <a:latin typeface="Josefin Sans Bold" pitchFamily="2" charset="0"/>
              </a:rPr>
              <a:t>GELİŞTİRİCİ ORTAK</a:t>
            </a:r>
            <a:r>
              <a:rPr lang="en-GB" b="1" dirty="0">
                <a:solidFill>
                  <a:srgbClr val="000000"/>
                </a:solidFill>
                <a:latin typeface="Josefin Sans Bold" pitchFamily="2" charset="0"/>
              </a:rPr>
              <a:t>: CTCP</a:t>
            </a:r>
            <a:endParaRPr lang="en-GB" dirty="0">
              <a:latin typeface="Josefin Sans Bold" pitchFamily="2" charset="0"/>
            </a:endParaRPr>
          </a:p>
        </p:txBody>
      </p:sp>
      <p:sp>
        <p:nvSpPr>
          <p:cNvPr id="17" name="CasetăText 16">
            <a:extLst>
              <a:ext uri="{FF2B5EF4-FFF2-40B4-BE49-F238E27FC236}">
                <a16:creationId xmlns:a16="http://schemas.microsoft.com/office/drawing/2014/main" id="{709BB0E2-7A9B-238D-71F0-BF3D0FE5F6B7}"/>
              </a:ext>
            </a:extLst>
          </p:cNvPr>
          <p:cNvSpPr txBox="1"/>
          <p:nvPr/>
        </p:nvSpPr>
        <p:spPr>
          <a:xfrm>
            <a:off x="382711" y="207884"/>
            <a:ext cx="4578530" cy="307777"/>
          </a:xfrm>
          <a:prstGeom prst="rect">
            <a:avLst/>
          </a:prstGeom>
          <a:noFill/>
        </p:spPr>
        <p:txBody>
          <a:bodyPr wrap="square">
            <a:spAutoFit/>
          </a:bodyPr>
          <a:lstStyle/>
          <a:p>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Proje </a:t>
            </a:r>
            <a:r>
              <a:rPr lang="en-GB" sz="1400" dirty="0" err="1">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numarası</a:t>
            </a:r>
            <a:r>
              <a:rPr lang="en-GB" sz="1400" dirty="0">
                <a:solidFill>
                  <a:srgbClr val="E9C73B"/>
                </a:solidFill>
                <a:latin typeface="Arial Unicode MS" panose="020B0604020202020204" pitchFamily="34" charset="-128"/>
                <a:ea typeface="Arial Unicode MS" panose="020B0604020202020204" pitchFamily="34" charset="-128"/>
                <a:cs typeface="Arial Unicode MS" panose="020B0604020202020204" pitchFamily="34" charset="-128"/>
              </a:rPr>
              <a:t> 2021-1-TR01-KA220-VET-000028186</a:t>
            </a:r>
            <a:endParaRPr lang="en-GB" sz="14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25" name="Picture 2">
            <a:extLst>
              <a:ext uri="{FF2B5EF4-FFF2-40B4-BE49-F238E27FC236}">
                <a16:creationId xmlns:a16="http://schemas.microsoft.com/office/drawing/2014/main" id="{3219422F-A079-FB51-DA08-6781E9392D2B}"/>
              </a:ext>
            </a:extLst>
          </p:cNvPr>
          <p:cNvPicPr>
            <a:picLocks noChangeAspect="1"/>
          </p:cNvPicPr>
          <p:nvPr/>
        </p:nvPicPr>
        <p:blipFill>
          <a:blip r:embed="rId4" cstate="print"/>
          <a:srcRect r="44462" b="-212"/>
          <a:stretch>
            <a:fillRect/>
          </a:stretch>
        </p:blipFill>
        <p:spPr>
          <a:xfrm>
            <a:off x="1318955" y="6164163"/>
            <a:ext cx="2706042" cy="627578"/>
          </a:xfrm>
          <a:prstGeom prst="rect">
            <a:avLst/>
          </a:prstGeom>
        </p:spPr>
      </p:pic>
      <p:sp>
        <p:nvSpPr>
          <p:cNvPr id="28" name="CasetăText 27">
            <a:extLst>
              <a:ext uri="{FF2B5EF4-FFF2-40B4-BE49-F238E27FC236}">
                <a16:creationId xmlns:a16="http://schemas.microsoft.com/office/drawing/2014/main" id="{B46C5BE4-F30E-9481-89CD-588F98E299FB}"/>
              </a:ext>
            </a:extLst>
          </p:cNvPr>
          <p:cNvSpPr txBox="1"/>
          <p:nvPr/>
        </p:nvSpPr>
        <p:spPr>
          <a:xfrm>
            <a:off x="5305853" y="4096819"/>
            <a:ext cx="6503436" cy="707886"/>
          </a:xfrm>
          <a:prstGeom prst="rect">
            <a:avLst/>
          </a:prstGeom>
          <a:noFill/>
        </p:spPr>
        <p:txBody>
          <a:bodyPr wrap="square">
            <a:spAutoFit/>
          </a:bodyPr>
          <a:lstStyle/>
          <a:p>
            <a:pPr algn="r"/>
            <a:r>
              <a:rPr lang="en-US" sz="2000" b="1" dirty="0">
                <a:solidFill>
                  <a:srgbClr val="2D5693"/>
                </a:solidFill>
                <a:latin typeface="Josefin Sans Bold" pitchFamily="2" charset="0"/>
              </a:rPr>
              <a:t>Ders 4.5
</a:t>
            </a:r>
            <a:r>
              <a:rPr lang="en-US" sz="2000" b="1" dirty="0" err="1">
                <a:solidFill>
                  <a:srgbClr val="2D5693"/>
                </a:solidFill>
                <a:latin typeface="Josefin Sans Bold" pitchFamily="2" charset="0"/>
              </a:rPr>
              <a:t>Döngüsel</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Tedarik</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Zinciri</a:t>
            </a:r>
            <a:r>
              <a:rPr lang="en-US" sz="2000" b="1" dirty="0">
                <a:solidFill>
                  <a:srgbClr val="2D5693"/>
                </a:solidFill>
                <a:latin typeface="Josefin Sans Bold" pitchFamily="2" charset="0"/>
              </a:rPr>
              <a:t> </a:t>
            </a:r>
            <a:r>
              <a:rPr lang="en-US" sz="2000" b="1" dirty="0" err="1">
                <a:solidFill>
                  <a:srgbClr val="2D5693"/>
                </a:solidFill>
                <a:latin typeface="Josefin Sans Bold" pitchFamily="2" charset="0"/>
              </a:rPr>
              <a:t>Yönetimi</a:t>
            </a:r>
            <a:endParaRPr lang="en-US" sz="2000" b="1" dirty="0">
              <a:solidFill>
                <a:srgbClr val="2A4C8C"/>
              </a:solidFill>
              <a:effectLst/>
              <a:latin typeface="Josefin Sans Bold" pitchFamily="2" charset="0"/>
            </a:endParaRPr>
          </a:p>
        </p:txBody>
      </p:sp>
    </p:spTree>
    <p:extLst>
      <p:ext uri="{BB962C8B-B14F-4D97-AF65-F5344CB8AC3E}">
        <p14:creationId xmlns:p14="http://schemas.microsoft.com/office/powerpoint/2010/main" val="1877394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171536" y="39556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3" name="TextBox 16">
            <a:extLst>
              <a:ext uri="{FF2B5EF4-FFF2-40B4-BE49-F238E27FC236}">
                <a16:creationId xmlns:a16="http://schemas.microsoft.com/office/drawing/2014/main" id="{1F881E00-EF33-90EC-D657-1D1516969662}"/>
              </a:ext>
            </a:extLst>
          </p:cNvPr>
          <p:cNvSpPr txBox="1"/>
          <p:nvPr/>
        </p:nvSpPr>
        <p:spPr>
          <a:xfrm>
            <a:off x="180638" y="809674"/>
            <a:ext cx="10815445" cy="1096454"/>
          </a:xfrm>
          <a:prstGeom prst="rect">
            <a:avLst/>
          </a:prstGeom>
        </p:spPr>
        <p:txBody>
          <a:bodyPr wrap="square" lIns="0" tIns="0" rIns="0" bIns="0" rtlCol="0" anchor="t">
            <a:spAutoFit/>
          </a:bodyPr>
          <a:lstStyle/>
          <a:p>
            <a:pPr>
              <a:lnSpc>
                <a:spcPts val="10560"/>
              </a:lnSpc>
              <a:spcBef>
                <a:spcPct val="0"/>
              </a:spcBef>
            </a:pPr>
            <a:r>
              <a:rPr lang="en-GB" sz="2000" dirty="0">
                <a:solidFill>
                  <a:srgbClr val="2D5693"/>
                </a:solidFill>
                <a:latin typeface="Josefin Sans Bold" pitchFamily="2" charset="0"/>
              </a:rPr>
              <a:t>3. </a:t>
            </a:r>
            <a:r>
              <a:rPr lang="en-GB" sz="2000" dirty="0" err="1">
                <a:solidFill>
                  <a:srgbClr val="2D5693"/>
                </a:solidFill>
                <a:latin typeface="Josefin Sans Bold" pitchFamily="2" charset="0"/>
              </a:rPr>
              <a:t>Döngüsel</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Tedarik</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Zinciri</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Yönetiminde</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dikkate</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alınması</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gereken</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ilgili</a:t>
            </a:r>
            <a:r>
              <a:rPr lang="en-GB" sz="2000" dirty="0">
                <a:solidFill>
                  <a:srgbClr val="2D5693"/>
                </a:solidFill>
                <a:latin typeface="Josefin Sans Bold" pitchFamily="2" charset="0"/>
              </a:rPr>
              <a:t> </a:t>
            </a:r>
            <a:r>
              <a:rPr lang="en-GB" sz="2000" dirty="0" err="1">
                <a:solidFill>
                  <a:srgbClr val="2D5693"/>
                </a:solidFill>
                <a:latin typeface="Josefin Sans Bold" pitchFamily="2" charset="0"/>
              </a:rPr>
              <a:t>faktörler</a:t>
            </a:r>
            <a:endParaRPr lang="en-US" sz="2400" dirty="0">
              <a:solidFill>
                <a:srgbClr val="B2101F"/>
              </a:solidFill>
              <a:latin typeface="Josefin Sans Bold" pitchFamily="2" charset="0"/>
            </a:endParaRPr>
          </a:p>
        </p:txBody>
      </p:sp>
      <p:sp>
        <p:nvSpPr>
          <p:cNvPr id="6" name="CaixaDeTexto 5">
            <a:extLst>
              <a:ext uri="{FF2B5EF4-FFF2-40B4-BE49-F238E27FC236}">
                <a16:creationId xmlns:a16="http://schemas.microsoft.com/office/drawing/2014/main" id="{8D0E9650-3588-1F63-47F6-89CC38077419}"/>
              </a:ext>
            </a:extLst>
          </p:cNvPr>
          <p:cNvSpPr txBox="1"/>
          <p:nvPr/>
        </p:nvSpPr>
        <p:spPr>
          <a:xfrm>
            <a:off x="2053673" y="6374331"/>
            <a:ext cx="8250420" cy="246221"/>
          </a:xfrm>
          <a:prstGeom prst="rect">
            <a:avLst/>
          </a:prstGeom>
          <a:noFill/>
        </p:spPr>
        <p:txBody>
          <a:bodyPr wrap="square">
            <a:spAutoFit/>
          </a:bodyPr>
          <a:lstStyle/>
          <a:p>
            <a:r>
              <a:rPr lang="pt-PT" sz="1000" dirty="0"/>
              <a:t>https://www.holdingredlich.com/environmental-social-and-governance-esg-explained-five-important-considerations-for-companies-and-their-lawyers</a:t>
            </a:r>
          </a:p>
        </p:txBody>
      </p:sp>
      <p:pic>
        <p:nvPicPr>
          <p:cNvPr id="5" name="Resim 4">
            <a:extLst>
              <a:ext uri="{FF2B5EF4-FFF2-40B4-BE49-F238E27FC236}">
                <a16:creationId xmlns:a16="http://schemas.microsoft.com/office/drawing/2014/main" id="{680D9AC7-4CBA-7433-A158-D6DF2AD46D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3761" y="2139590"/>
            <a:ext cx="3913874" cy="3917445"/>
          </a:xfrm>
          <a:prstGeom prst="rect">
            <a:avLst/>
          </a:prstGeom>
        </p:spPr>
      </p:pic>
    </p:spTree>
    <p:extLst>
      <p:ext uri="{BB962C8B-B14F-4D97-AF65-F5344CB8AC3E}">
        <p14:creationId xmlns:p14="http://schemas.microsoft.com/office/powerpoint/2010/main" val="1593772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6">
            <a:extLst>
              <a:ext uri="{FF2B5EF4-FFF2-40B4-BE49-F238E27FC236}">
                <a16:creationId xmlns:a16="http://schemas.microsoft.com/office/drawing/2014/main" id="{977707F9-C40E-5751-FDC0-1D64F7CDE58B}"/>
              </a:ext>
            </a:extLst>
          </p:cNvPr>
          <p:cNvSpPr txBox="1"/>
          <p:nvPr/>
        </p:nvSpPr>
        <p:spPr>
          <a:xfrm>
            <a:off x="3611758" y="1247196"/>
            <a:ext cx="11499364" cy="420949"/>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000" dirty="0">
                <a:solidFill>
                  <a:srgbClr val="2A4C8C"/>
                </a:solidFill>
              </a:rPr>
              <a:t>3. </a:t>
            </a:r>
            <a:r>
              <a:rPr lang="en-US" sz="2000" dirty="0" err="1">
                <a:solidFill>
                  <a:srgbClr val="2A4C8C"/>
                </a:solidFill>
              </a:rPr>
              <a:t>Döngüsel</a:t>
            </a:r>
            <a:r>
              <a:rPr lang="en-US" sz="2000" dirty="0">
                <a:solidFill>
                  <a:srgbClr val="2A4C8C"/>
                </a:solidFill>
              </a:rPr>
              <a:t> </a:t>
            </a:r>
            <a:r>
              <a:rPr lang="en-US" sz="2000" dirty="0" err="1">
                <a:solidFill>
                  <a:srgbClr val="2A4C8C"/>
                </a:solidFill>
              </a:rPr>
              <a:t>Tedarik</a:t>
            </a:r>
            <a:r>
              <a:rPr lang="en-US" sz="2000" dirty="0">
                <a:solidFill>
                  <a:srgbClr val="2A4C8C"/>
                </a:solidFill>
              </a:rPr>
              <a:t> </a:t>
            </a:r>
            <a:r>
              <a:rPr lang="en-US" sz="2000" dirty="0" err="1">
                <a:solidFill>
                  <a:srgbClr val="2A4C8C"/>
                </a:solidFill>
              </a:rPr>
              <a:t>Zinciri</a:t>
            </a:r>
            <a:r>
              <a:rPr lang="en-US" sz="2000" dirty="0">
                <a:solidFill>
                  <a:srgbClr val="2A4C8C"/>
                </a:solidFill>
              </a:rPr>
              <a:t> </a:t>
            </a:r>
            <a:r>
              <a:rPr lang="en-US" sz="2000" dirty="0" err="1">
                <a:solidFill>
                  <a:srgbClr val="2A4C8C"/>
                </a:solidFill>
              </a:rPr>
              <a:t>Yönetiminde</a:t>
            </a:r>
            <a:r>
              <a:rPr lang="en-US" sz="2000" dirty="0">
                <a:solidFill>
                  <a:srgbClr val="2A4C8C"/>
                </a:solidFill>
              </a:rPr>
              <a:t> </a:t>
            </a:r>
            <a:r>
              <a:rPr lang="en-US" sz="2000" dirty="0" err="1">
                <a:solidFill>
                  <a:srgbClr val="2A4C8C"/>
                </a:solidFill>
              </a:rPr>
              <a:t>dikkate</a:t>
            </a:r>
            <a:r>
              <a:rPr lang="en-US" sz="2000" dirty="0">
                <a:solidFill>
                  <a:srgbClr val="2A4C8C"/>
                </a:solidFill>
              </a:rPr>
              <a:t> </a:t>
            </a:r>
            <a:r>
              <a:rPr lang="en-US" sz="2000" dirty="0" err="1">
                <a:solidFill>
                  <a:srgbClr val="2A4C8C"/>
                </a:solidFill>
              </a:rPr>
              <a:t>alınması</a:t>
            </a:r>
            <a:r>
              <a:rPr lang="en-US" sz="2000" dirty="0">
                <a:solidFill>
                  <a:srgbClr val="2A4C8C"/>
                </a:solidFill>
              </a:rPr>
              <a:t> </a:t>
            </a:r>
            <a:r>
              <a:rPr lang="en-US" sz="2000" dirty="0" err="1">
                <a:solidFill>
                  <a:srgbClr val="2A4C8C"/>
                </a:solidFill>
              </a:rPr>
              <a:t>gereken</a:t>
            </a:r>
            <a:r>
              <a:rPr lang="en-US" sz="2000" dirty="0">
                <a:solidFill>
                  <a:srgbClr val="2A4C8C"/>
                </a:solidFill>
              </a:rPr>
              <a:t> </a:t>
            </a:r>
            <a:r>
              <a:rPr lang="en-US" sz="2000" dirty="0" err="1">
                <a:solidFill>
                  <a:srgbClr val="2A4C8C"/>
                </a:solidFill>
              </a:rPr>
              <a:t>ilgili</a:t>
            </a:r>
            <a:r>
              <a:rPr lang="en-US" sz="2000" dirty="0">
                <a:solidFill>
                  <a:srgbClr val="2A4C8C"/>
                </a:solidFill>
              </a:rPr>
              <a:t> </a:t>
            </a:r>
            <a:r>
              <a:rPr lang="en-US" sz="2000" dirty="0" err="1">
                <a:solidFill>
                  <a:srgbClr val="2A4C8C"/>
                </a:solidFill>
              </a:rPr>
              <a:t>faktörler</a:t>
            </a:r>
            <a:endParaRPr lang="en-US" sz="2000" b="1" dirty="0">
              <a:solidFill>
                <a:srgbClr val="2A4C8C"/>
              </a:solidFill>
              <a:latin typeface="Josefin Sans" pitchFamily="2" charset="0"/>
            </a:endParaRPr>
          </a:p>
        </p:txBody>
      </p:sp>
      <p:sp>
        <p:nvSpPr>
          <p:cNvPr id="10" name="CaixaDeTexto 9">
            <a:extLst>
              <a:ext uri="{FF2B5EF4-FFF2-40B4-BE49-F238E27FC236}">
                <a16:creationId xmlns:a16="http://schemas.microsoft.com/office/drawing/2014/main" id="{D56F4EAA-85DB-34CE-B1EE-7C2BE92D873B}"/>
              </a:ext>
            </a:extLst>
          </p:cNvPr>
          <p:cNvSpPr txBox="1"/>
          <p:nvPr/>
        </p:nvSpPr>
        <p:spPr>
          <a:xfrm>
            <a:off x="5432751" y="6364082"/>
            <a:ext cx="7573106" cy="246221"/>
          </a:xfrm>
          <a:prstGeom prst="rect">
            <a:avLst/>
          </a:prstGeom>
          <a:noFill/>
        </p:spPr>
        <p:txBody>
          <a:bodyPr wrap="square">
            <a:spAutoFit/>
          </a:bodyPr>
          <a:lstStyle/>
          <a:p>
            <a:r>
              <a:rPr lang="pt-PT" sz="1000" dirty="0"/>
              <a:t>https://www.tarkett-group.com/en/climate-circular-economy/carbon-footprint/</a:t>
            </a:r>
          </a:p>
        </p:txBody>
      </p:sp>
      <p:pic>
        <p:nvPicPr>
          <p:cNvPr id="6" name="Resim 5">
            <a:extLst>
              <a:ext uri="{FF2B5EF4-FFF2-40B4-BE49-F238E27FC236}">
                <a16:creationId xmlns:a16="http://schemas.microsoft.com/office/drawing/2014/main" id="{61E3E162-21CE-DF58-2C02-E34C0F6963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912885" y="1651364"/>
            <a:ext cx="5347599" cy="4559037"/>
          </a:xfrm>
          <a:prstGeom prst="rect">
            <a:avLst/>
          </a:prstGeom>
        </p:spPr>
      </p:pic>
    </p:spTree>
    <p:extLst>
      <p:ext uri="{BB962C8B-B14F-4D97-AF65-F5344CB8AC3E}">
        <p14:creationId xmlns:p14="http://schemas.microsoft.com/office/powerpoint/2010/main" val="30565022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8" name="CaixaDeTexto 7">
            <a:extLst>
              <a:ext uri="{FF2B5EF4-FFF2-40B4-BE49-F238E27FC236}">
                <a16:creationId xmlns:a16="http://schemas.microsoft.com/office/drawing/2014/main" id="{3CCA0457-3FB0-F628-AED7-02F16118EB95}"/>
              </a:ext>
            </a:extLst>
          </p:cNvPr>
          <p:cNvSpPr txBox="1"/>
          <p:nvPr/>
        </p:nvSpPr>
        <p:spPr>
          <a:xfrm>
            <a:off x="167373" y="6308140"/>
            <a:ext cx="6812756" cy="261610"/>
          </a:xfrm>
          <a:prstGeom prst="rect">
            <a:avLst/>
          </a:prstGeom>
          <a:noFill/>
        </p:spPr>
        <p:txBody>
          <a:bodyPr wrap="square">
            <a:spAutoFit/>
          </a:bodyPr>
          <a:lstStyle/>
          <a:p>
            <a:pPr algn="r"/>
            <a:r>
              <a:rPr lang="en-US" sz="1100" dirty="0">
                <a:cs typeface="Avenir Book"/>
              </a:rPr>
              <a:t>SUSTAINABILITY  TECHNICIAN / Unit Nr. 6/ Lesson Nr 5- Production management in a sustainable framework</a:t>
            </a:r>
          </a:p>
        </p:txBody>
      </p:sp>
      <p:sp>
        <p:nvSpPr>
          <p:cNvPr id="3" name="TextBox 16">
            <a:extLst>
              <a:ext uri="{FF2B5EF4-FFF2-40B4-BE49-F238E27FC236}">
                <a16:creationId xmlns:a16="http://schemas.microsoft.com/office/drawing/2014/main" id="{72BA18FA-FBBB-C0F0-1102-EAA169F4A670}"/>
              </a:ext>
            </a:extLst>
          </p:cNvPr>
          <p:cNvSpPr txBox="1"/>
          <p:nvPr/>
        </p:nvSpPr>
        <p:spPr>
          <a:xfrm>
            <a:off x="210122" y="370389"/>
            <a:ext cx="10815445" cy="1114279"/>
          </a:xfrm>
          <a:prstGeom prst="rect">
            <a:avLst/>
          </a:prstGeom>
        </p:spPr>
        <p:txBody>
          <a:bodyPr wrap="square" lIns="0" tIns="0" rIns="0" bIns="0" rtlCol="0" anchor="t">
            <a:spAutoFit/>
          </a:bodyPr>
          <a:lstStyle/>
          <a:p>
            <a:pPr>
              <a:lnSpc>
                <a:spcPts val="10560"/>
              </a:lnSpc>
              <a:spcBef>
                <a:spcPct val="0"/>
              </a:spcBef>
            </a:pPr>
            <a:r>
              <a:rPr lang="en-GB" sz="2400" dirty="0">
                <a:solidFill>
                  <a:srgbClr val="2D5693"/>
                </a:solidFill>
              </a:rPr>
              <a:t>3. </a:t>
            </a:r>
            <a:r>
              <a:rPr lang="tr-TR" sz="2400" dirty="0">
                <a:solidFill>
                  <a:srgbClr val="2D5693"/>
                </a:solidFill>
              </a:rPr>
              <a:t>Döngüsel</a:t>
            </a:r>
            <a:r>
              <a:rPr lang="en-GB" sz="2400" dirty="0">
                <a:solidFill>
                  <a:srgbClr val="2D5693"/>
                </a:solidFill>
              </a:rPr>
              <a:t> </a:t>
            </a:r>
            <a:r>
              <a:rPr lang="en-GB" sz="2400" dirty="0" err="1">
                <a:solidFill>
                  <a:srgbClr val="2D5693"/>
                </a:solidFill>
              </a:rPr>
              <a:t>Tedarik</a:t>
            </a:r>
            <a:r>
              <a:rPr lang="en-GB" sz="2400" dirty="0">
                <a:solidFill>
                  <a:srgbClr val="2D5693"/>
                </a:solidFill>
              </a:rPr>
              <a:t> </a:t>
            </a:r>
            <a:r>
              <a:rPr lang="en-GB" sz="2400" dirty="0" err="1">
                <a:solidFill>
                  <a:srgbClr val="2D5693"/>
                </a:solidFill>
              </a:rPr>
              <a:t>Zinciri</a:t>
            </a:r>
            <a:r>
              <a:rPr lang="en-GB" sz="2400" dirty="0">
                <a:solidFill>
                  <a:srgbClr val="2D5693"/>
                </a:solidFill>
              </a:rPr>
              <a:t> </a:t>
            </a:r>
            <a:r>
              <a:rPr lang="en-GB" sz="2400" dirty="0" err="1">
                <a:solidFill>
                  <a:srgbClr val="2D5693"/>
                </a:solidFill>
              </a:rPr>
              <a:t>Yönetiminde</a:t>
            </a:r>
            <a:r>
              <a:rPr lang="en-GB" sz="2400" dirty="0">
                <a:solidFill>
                  <a:srgbClr val="2D5693"/>
                </a:solidFill>
              </a:rPr>
              <a:t> </a:t>
            </a:r>
            <a:r>
              <a:rPr lang="en-GB" sz="2400" dirty="0" err="1">
                <a:solidFill>
                  <a:srgbClr val="2D5693"/>
                </a:solidFill>
              </a:rPr>
              <a:t>dikkate</a:t>
            </a:r>
            <a:r>
              <a:rPr lang="en-GB" sz="2400" dirty="0">
                <a:solidFill>
                  <a:srgbClr val="2D5693"/>
                </a:solidFill>
              </a:rPr>
              <a:t> </a:t>
            </a:r>
            <a:r>
              <a:rPr lang="en-GB" sz="2400" dirty="0" err="1">
                <a:solidFill>
                  <a:srgbClr val="2D5693"/>
                </a:solidFill>
              </a:rPr>
              <a:t>alınması</a:t>
            </a:r>
            <a:r>
              <a:rPr lang="en-GB" sz="2400" dirty="0">
                <a:solidFill>
                  <a:srgbClr val="2D5693"/>
                </a:solidFill>
              </a:rPr>
              <a:t> </a:t>
            </a:r>
            <a:r>
              <a:rPr lang="en-GB" sz="2400" dirty="0" err="1">
                <a:solidFill>
                  <a:srgbClr val="2D5693"/>
                </a:solidFill>
              </a:rPr>
              <a:t>gereken</a:t>
            </a:r>
            <a:r>
              <a:rPr lang="en-GB" sz="2400" dirty="0">
                <a:solidFill>
                  <a:srgbClr val="2D5693"/>
                </a:solidFill>
              </a:rPr>
              <a:t> </a:t>
            </a:r>
            <a:r>
              <a:rPr lang="en-GB" sz="2400" dirty="0" err="1">
                <a:solidFill>
                  <a:srgbClr val="2D5693"/>
                </a:solidFill>
              </a:rPr>
              <a:t>ilgili</a:t>
            </a:r>
            <a:r>
              <a:rPr lang="en-GB" sz="2400" dirty="0">
                <a:solidFill>
                  <a:srgbClr val="2D5693"/>
                </a:solidFill>
              </a:rPr>
              <a:t> </a:t>
            </a:r>
            <a:r>
              <a:rPr lang="en-GB" sz="2400" dirty="0" err="1">
                <a:solidFill>
                  <a:srgbClr val="2D5693"/>
                </a:solidFill>
              </a:rPr>
              <a:t>faktörler</a:t>
            </a:r>
            <a:endParaRPr lang="en-US" sz="2400" dirty="0">
              <a:solidFill>
                <a:srgbClr val="B2101F"/>
              </a:solidFill>
            </a:endParaRPr>
          </a:p>
        </p:txBody>
      </p:sp>
      <p:pic>
        <p:nvPicPr>
          <p:cNvPr id="5" name="Picture 2">
            <a:extLst>
              <a:ext uri="{FF2B5EF4-FFF2-40B4-BE49-F238E27FC236}">
                <a16:creationId xmlns:a16="http://schemas.microsoft.com/office/drawing/2014/main" id="{4CA7CF4F-55BE-361D-7999-8C3728263304}"/>
              </a:ext>
            </a:extLst>
          </p:cNvPr>
          <p:cNvPicPr>
            <a:picLocks noChangeAspect="1"/>
          </p:cNvPicPr>
          <p:nvPr/>
        </p:nvPicPr>
        <p:blipFill rotWithShape="1">
          <a:blip r:embed="rId5"/>
          <a:srcRect b="7383"/>
          <a:stretch/>
        </p:blipFill>
        <p:spPr>
          <a:xfrm>
            <a:off x="2125980" y="1626060"/>
            <a:ext cx="6663690" cy="4071703"/>
          </a:xfrm>
          <a:prstGeom prst="rect">
            <a:avLst/>
          </a:prstGeom>
        </p:spPr>
      </p:pic>
      <p:sp>
        <p:nvSpPr>
          <p:cNvPr id="7" name="Título 6">
            <a:extLst>
              <a:ext uri="{FF2B5EF4-FFF2-40B4-BE49-F238E27FC236}">
                <a16:creationId xmlns:a16="http://schemas.microsoft.com/office/drawing/2014/main" id="{A9827A86-A7D7-DECF-ED68-E7FACE992C60}"/>
              </a:ext>
            </a:extLst>
          </p:cNvPr>
          <p:cNvSpPr txBox="1">
            <a:spLocks/>
          </p:cNvSpPr>
          <p:nvPr/>
        </p:nvSpPr>
        <p:spPr>
          <a:xfrm>
            <a:off x="2045970" y="5715462"/>
            <a:ext cx="7143750" cy="468917"/>
          </a:xfrm>
          <a:prstGeom prst="rect">
            <a:avLst/>
          </a:prstGeom>
        </p:spPr>
        <p:txBody>
          <a:bodyPr vert="horz" lIns="91440" tIns="45720" rIns="91440" bIns="45720" rtlCol="0" anchor="b">
            <a:noAutofit/>
          </a:bodyPr>
          <a:lstStyle>
            <a:lvl1pPr algn="ctr" defTabSz="914354" rtl="0" eaLnBrk="1" latinLnBrk="0" hangingPunct="1">
              <a:lnSpc>
                <a:spcPct val="90000"/>
              </a:lnSpc>
              <a:spcBef>
                <a:spcPct val="0"/>
              </a:spcBef>
              <a:buNone/>
              <a:defRPr sz="6000" b="0" i="0" kern="1200">
                <a:solidFill>
                  <a:schemeClr val="bg1"/>
                </a:solidFill>
                <a:latin typeface="Montserrat Thin" pitchFamily="2" charset="77"/>
                <a:ea typeface="+mj-ea"/>
                <a:cs typeface="+mj-cs"/>
              </a:defRPr>
            </a:lvl1pPr>
          </a:lstStyle>
          <a:p>
            <a:pPr algn="l"/>
            <a:r>
              <a:rPr lang="tr-TR" sz="1000" dirty="0">
                <a:solidFill>
                  <a:schemeClr val="tx1"/>
                </a:solidFill>
                <a:latin typeface="Montserrat" panose="00000500000000000000" pitchFamily="2" charset="0"/>
                <a:ea typeface="+mn-ea"/>
                <a:cs typeface="+mn-cs"/>
              </a:rPr>
              <a:t>Kaynak: </a:t>
            </a:r>
            <a:r>
              <a:rPr lang="es-ES" sz="1000" dirty="0">
                <a:solidFill>
                  <a:schemeClr val="tx1"/>
                </a:solidFill>
                <a:latin typeface="Montserrat" panose="00000500000000000000" pitchFamily="2" charset="0"/>
                <a:ea typeface="+mn-ea"/>
                <a:cs typeface="+mn-cs"/>
              </a:rPr>
              <a:t>https://www.shutterstock.com/image-photo/melbourne-vicaustraliajuly-29nd-2019-reusable-clothes-1467145199/</a:t>
            </a:r>
            <a:endParaRPr lang="es-ES" sz="1000" dirty="0">
              <a:solidFill>
                <a:schemeClr val="tx1"/>
              </a:solidFill>
              <a:latin typeface="Montserrat" panose="00000500000000000000" pitchFamily="2" charset="0"/>
            </a:endParaRPr>
          </a:p>
        </p:txBody>
      </p:sp>
    </p:spTree>
    <p:extLst>
      <p:ext uri="{BB962C8B-B14F-4D97-AF65-F5344CB8AC3E}">
        <p14:creationId xmlns:p14="http://schemas.microsoft.com/office/powerpoint/2010/main" val="29630603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Conector drept 21">
            <a:extLst>
              <a:ext uri="{FF2B5EF4-FFF2-40B4-BE49-F238E27FC236}">
                <a16:creationId xmlns:a16="http://schemas.microsoft.com/office/drawing/2014/main" id="{315E79A4-80BD-25E4-33F8-E4B50F510447}"/>
              </a:ext>
            </a:extLst>
          </p:cNvPr>
          <p:cNvCxnSpPr>
            <a:cxnSpLocks/>
          </p:cNvCxnSpPr>
          <p:nvPr/>
        </p:nvCxnSpPr>
        <p:spPr>
          <a:xfrm>
            <a:off x="7946846" y="2237772"/>
            <a:ext cx="0" cy="2794077"/>
          </a:xfrm>
          <a:prstGeom prst="line">
            <a:avLst/>
          </a:prstGeom>
          <a:ln>
            <a:solidFill>
              <a:srgbClr val="F3CC2F"/>
            </a:solidFill>
          </a:ln>
        </p:spPr>
        <p:style>
          <a:lnRef idx="1">
            <a:schemeClr val="accent1"/>
          </a:lnRef>
          <a:fillRef idx="0">
            <a:schemeClr val="accent1"/>
          </a:fillRef>
          <a:effectRef idx="0">
            <a:schemeClr val="accent1"/>
          </a:effectRef>
          <a:fontRef idx="minor">
            <a:schemeClr val="tx1"/>
          </a:fontRef>
        </p:style>
      </p:cxnSp>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5" name="TextBox 6">
            <a:extLst>
              <a:ext uri="{FF2B5EF4-FFF2-40B4-BE49-F238E27FC236}">
                <a16:creationId xmlns:a16="http://schemas.microsoft.com/office/drawing/2014/main" id="{525E9409-476C-B6F3-1E74-686623B77689}"/>
              </a:ext>
            </a:extLst>
          </p:cNvPr>
          <p:cNvSpPr txBox="1"/>
          <p:nvPr/>
        </p:nvSpPr>
        <p:spPr>
          <a:xfrm>
            <a:off x="436985" y="1017491"/>
            <a:ext cx="11499364" cy="505138"/>
          </a:xfrm>
          <a:prstGeom prst="rect">
            <a:avLst/>
          </a:prstGeom>
        </p:spPr>
        <p:txBody>
          <a:bodyPr wrap="square" lIns="0" tIns="0" rIns="0" bIns="0" rtlCol="0" anchor="t">
            <a:spAutoFit/>
          </a:bodyPr>
          <a:lstStyle>
            <a:defPPr>
              <a:defRPr lang="en-US"/>
            </a:defPPr>
            <a:lvl1pPr lvl="0">
              <a:lnSpc>
                <a:spcPts val="4760"/>
              </a:lnSpc>
              <a:spcBef>
                <a:spcPct val="0"/>
              </a:spcBef>
              <a:defRPr>
                <a:solidFill>
                  <a:schemeClr val="bg1"/>
                </a:solidFill>
              </a:defRPr>
            </a:lvl1pPr>
          </a:lstStyle>
          <a:p>
            <a:pPr>
              <a:lnSpc>
                <a:spcPct val="150000"/>
              </a:lnSpc>
            </a:pPr>
            <a:r>
              <a:rPr lang="en-US" sz="2400" dirty="0">
                <a:solidFill>
                  <a:srgbClr val="2A4C8C"/>
                </a:solidFill>
              </a:rPr>
              <a:t>3. </a:t>
            </a:r>
            <a:r>
              <a:rPr lang="en-US" sz="2400" dirty="0" err="1">
                <a:solidFill>
                  <a:srgbClr val="2A4C8C"/>
                </a:solidFill>
              </a:rPr>
              <a:t>Döngüsel</a:t>
            </a:r>
            <a:r>
              <a:rPr lang="en-US" sz="2400" dirty="0">
                <a:solidFill>
                  <a:srgbClr val="2A4C8C"/>
                </a:solidFill>
              </a:rPr>
              <a:t> </a:t>
            </a:r>
            <a:r>
              <a:rPr lang="en-US" sz="2400" dirty="0" err="1">
                <a:solidFill>
                  <a:srgbClr val="2A4C8C"/>
                </a:solidFill>
              </a:rPr>
              <a:t>Tedarik</a:t>
            </a:r>
            <a:r>
              <a:rPr lang="en-US" sz="2400" dirty="0">
                <a:solidFill>
                  <a:srgbClr val="2A4C8C"/>
                </a:solidFill>
              </a:rPr>
              <a:t> </a:t>
            </a:r>
            <a:r>
              <a:rPr lang="en-US" sz="2400" dirty="0" err="1">
                <a:solidFill>
                  <a:srgbClr val="2A4C8C"/>
                </a:solidFill>
              </a:rPr>
              <a:t>Zinciri</a:t>
            </a:r>
            <a:r>
              <a:rPr lang="en-US" sz="2400" dirty="0">
                <a:solidFill>
                  <a:srgbClr val="2A4C8C"/>
                </a:solidFill>
              </a:rPr>
              <a:t> </a:t>
            </a:r>
            <a:r>
              <a:rPr lang="en-US" sz="2400" dirty="0" err="1">
                <a:solidFill>
                  <a:srgbClr val="2A4C8C"/>
                </a:solidFill>
              </a:rPr>
              <a:t>Yönetiminde</a:t>
            </a:r>
            <a:r>
              <a:rPr lang="en-US" sz="2400" dirty="0">
                <a:solidFill>
                  <a:srgbClr val="2A4C8C"/>
                </a:solidFill>
              </a:rPr>
              <a:t> </a:t>
            </a:r>
            <a:r>
              <a:rPr lang="en-US" sz="2400" dirty="0" err="1">
                <a:solidFill>
                  <a:srgbClr val="2A4C8C"/>
                </a:solidFill>
              </a:rPr>
              <a:t>dikkate</a:t>
            </a:r>
            <a:r>
              <a:rPr lang="en-US" sz="2400" dirty="0">
                <a:solidFill>
                  <a:srgbClr val="2A4C8C"/>
                </a:solidFill>
              </a:rPr>
              <a:t> </a:t>
            </a:r>
            <a:r>
              <a:rPr lang="en-US" sz="2400" dirty="0" err="1">
                <a:solidFill>
                  <a:srgbClr val="2A4C8C"/>
                </a:solidFill>
              </a:rPr>
              <a:t>alınması</a:t>
            </a:r>
            <a:r>
              <a:rPr lang="en-US" sz="2400" dirty="0">
                <a:solidFill>
                  <a:srgbClr val="2A4C8C"/>
                </a:solidFill>
              </a:rPr>
              <a:t> </a:t>
            </a:r>
            <a:r>
              <a:rPr lang="en-US" sz="2400" dirty="0" err="1">
                <a:solidFill>
                  <a:srgbClr val="2A4C8C"/>
                </a:solidFill>
              </a:rPr>
              <a:t>gereken</a:t>
            </a:r>
            <a:r>
              <a:rPr lang="en-US" sz="2400" dirty="0">
                <a:solidFill>
                  <a:srgbClr val="2A4C8C"/>
                </a:solidFill>
              </a:rPr>
              <a:t> </a:t>
            </a:r>
            <a:r>
              <a:rPr lang="en-US" sz="2400" dirty="0" err="1">
                <a:solidFill>
                  <a:srgbClr val="2A4C8C"/>
                </a:solidFill>
              </a:rPr>
              <a:t>ilgili</a:t>
            </a:r>
            <a:r>
              <a:rPr lang="en-US" sz="2400" dirty="0">
                <a:solidFill>
                  <a:srgbClr val="2A4C8C"/>
                </a:solidFill>
              </a:rPr>
              <a:t> </a:t>
            </a:r>
            <a:r>
              <a:rPr lang="en-US" sz="2400" dirty="0" err="1">
                <a:solidFill>
                  <a:srgbClr val="2A4C8C"/>
                </a:solidFill>
              </a:rPr>
              <a:t>faktörler</a:t>
            </a:r>
            <a:endParaRPr lang="en-US" sz="2400" b="1" dirty="0">
              <a:solidFill>
                <a:srgbClr val="2A4C8C"/>
              </a:solidFill>
              <a:latin typeface="Josefin Sans" pitchFamily="2" charset="0"/>
            </a:endParaRPr>
          </a:p>
        </p:txBody>
      </p:sp>
      <p:sp>
        <p:nvSpPr>
          <p:cNvPr id="8" name="CaixaDeTexto 7">
            <a:extLst>
              <a:ext uri="{FF2B5EF4-FFF2-40B4-BE49-F238E27FC236}">
                <a16:creationId xmlns:a16="http://schemas.microsoft.com/office/drawing/2014/main" id="{286B5BD9-E44B-BFDD-663A-967BE866D84E}"/>
              </a:ext>
            </a:extLst>
          </p:cNvPr>
          <p:cNvSpPr txBox="1"/>
          <p:nvPr/>
        </p:nvSpPr>
        <p:spPr>
          <a:xfrm>
            <a:off x="2366228" y="6281292"/>
            <a:ext cx="6097904" cy="246221"/>
          </a:xfrm>
          <a:prstGeom prst="rect">
            <a:avLst/>
          </a:prstGeom>
          <a:noFill/>
        </p:spPr>
        <p:txBody>
          <a:bodyPr wrap="square">
            <a:spAutoFit/>
          </a:bodyPr>
          <a:lstStyle/>
          <a:p>
            <a:r>
              <a:rPr lang="pt-PT" sz="1000" dirty="0"/>
              <a:t>https://www.thesustainability.io/supply-chain-sustainability</a:t>
            </a:r>
          </a:p>
        </p:txBody>
      </p:sp>
      <p:pic>
        <p:nvPicPr>
          <p:cNvPr id="4" name="Resim 3">
            <a:extLst>
              <a:ext uri="{FF2B5EF4-FFF2-40B4-BE49-F238E27FC236}">
                <a16:creationId xmlns:a16="http://schemas.microsoft.com/office/drawing/2014/main" id="{BC087706-BA12-0CC6-713A-EE3B0F2F9E1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42210" y="1747968"/>
            <a:ext cx="5978235" cy="4384039"/>
          </a:xfrm>
          <a:prstGeom prst="rect">
            <a:avLst/>
          </a:prstGeom>
        </p:spPr>
      </p:pic>
    </p:spTree>
    <p:extLst>
      <p:ext uri="{BB962C8B-B14F-4D97-AF65-F5344CB8AC3E}">
        <p14:creationId xmlns:p14="http://schemas.microsoft.com/office/powerpoint/2010/main" val="2605736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415514" y="882246"/>
            <a:ext cx="8936216" cy="738664"/>
          </a:xfrm>
          <a:prstGeom prst="rect">
            <a:avLst/>
          </a:prstGeom>
        </p:spPr>
        <p:txBody>
          <a:bodyPr wrap="square" lIns="0" tIns="0" rIns="0" bIns="0" rtlCol="0" anchor="t">
            <a:spAutoFit/>
          </a:bodyPr>
          <a:lstStyle/>
          <a:p>
            <a:pPr lvl="0">
              <a:spcBef>
                <a:spcPct val="0"/>
              </a:spcBef>
            </a:pPr>
            <a:r>
              <a:rPr lang="en-US" sz="2400" b="1" dirty="0">
                <a:solidFill>
                  <a:srgbClr val="2A4C8C"/>
                </a:solidFill>
              </a:rPr>
              <a:t>3. </a:t>
            </a:r>
            <a:r>
              <a:rPr lang="en-US" sz="2400" b="1" dirty="0" err="1">
                <a:solidFill>
                  <a:srgbClr val="2A4C8C"/>
                </a:solidFill>
              </a:rPr>
              <a:t>Döngüsel</a:t>
            </a:r>
            <a:r>
              <a:rPr lang="en-US" sz="2400" b="1" dirty="0">
                <a:solidFill>
                  <a:srgbClr val="2A4C8C"/>
                </a:solidFill>
              </a:rPr>
              <a:t> </a:t>
            </a:r>
            <a:r>
              <a:rPr lang="en-US" sz="2400" b="1" dirty="0" err="1">
                <a:solidFill>
                  <a:srgbClr val="2A4C8C"/>
                </a:solidFill>
              </a:rPr>
              <a:t>Tedarik</a:t>
            </a:r>
            <a:r>
              <a:rPr lang="en-US" sz="2400" b="1" dirty="0">
                <a:solidFill>
                  <a:srgbClr val="2A4C8C"/>
                </a:solidFill>
              </a:rPr>
              <a:t> </a:t>
            </a:r>
            <a:r>
              <a:rPr lang="en-US" sz="2400" b="1" dirty="0" err="1">
                <a:solidFill>
                  <a:srgbClr val="2A4C8C"/>
                </a:solidFill>
              </a:rPr>
              <a:t>Zinciri</a:t>
            </a:r>
            <a:r>
              <a:rPr lang="en-US" sz="2400" b="1" dirty="0">
                <a:solidFill>
                  <a:srgbClr val="2A4C8C"/>
                </a:solidFill>
              </a:rPr>
              <a:t> </a:t>
            </a:r>
            <a:r>
              <a:rPr lang="en-US" sz="2400" b="1" dirty="0" err="1">
                <a:solidFill>
                  <a:srgbClr val="2A4C8C"/>
                </a:solidFill>
              </a:rPr>
              <a:t>Yönetiminde</a:t>
            </a:r>
            <a:r>
              <a:rPr lang="en-US" sz="2400" b="1" dirty="0">
                <a:solidFill>
                  <a:srgbClr val="2A4C8C"/>
                </a:solidFill>
              </a:rPr>
              <a:t> </a:t>
            </a:r>
            <a:r>
              <a:rPr lang="en-US" sz="2400" b="1" dirty="0" err="1">
                <a:solidFill>
                  <a:srgbClr val="2A4C8C"/>
                </a:solidFill>
              </a:rPr>
              <a:t>dikkate</a:t>
            </a:r>
            <a:r>
              <a:rPr lang="en-US" sz="2400" b="1" dirty="0">
                <a:solidFill>
                  <a:srgbClr val="2A4C8C"/>
                </a:solidFill>
              </a:rPr>
              <a:t> </a:t>
            </a:r>
            <a:r>
              <a:rPr lang="en-US" sz="2400" b="1" dirty="0" err="1">
                <a:solidFill>
                  <a:srgbClr val="2A4C8C"/>
                </a:solidFill>
              </a:rPr>
              <a:t>alınması</a:t>
            </a:r>
            <a:r>
              <a:rPr lang="en-US" sz="2400" b="1" dirty="0">
                <a:solidFill>
                  <a:srgbClr val="2A4C8C"/>
                </a:solidFill>
              </a:rPr>
              <a:t> </a:t>
            </a:r>
            <a:r>
              <a:rPr lang="en-US" sz="2400" b="1" dirty="0" err="1">
                <a:solidFill>
                  <a:srgbClr val="2A4C8C"/>
                </a:solidFill>
              </a:rPr>
              <a:t>gereken</a:t>
            </a:r>
            <a:r>
              <a:rPr lang="en-US" sz="2400" b="1" dirty="0">
                <a:solidFill>
                  <a:srgbClr val="2A4C8C"/>
                </a:solidFill>
              </a:rPr>
              <a:t> </a:t>
            </a:r>
            <a:r>
              <a:rPr lang="en-US" sz="2400" b="1" dirty="0" err="1">
                <a:solidFill>
                  <a:srgbClr val="2A4C8C"/>
                </a:solidFill>
              </a:rPr>
              <a:t>ilgili</a:t>
            </a:r>
            <a:r>
              <a:rPr lang="en-US" sz="2400" b="1" dirty="0">
                <a:solidFill>
                  <a:srgbClr val="2A4C8C"/>
                </a:solidFill>
              </a:rPr>
              <a:t> </a:t>
            </a:r>
            <a:r>
              <a:rPr lang="en-US" sz="2400" b="1" dirty="0" err="1">
                <a:solidFill>
                  <a:srgbClr val="2A4C8C"/>
                </a:solidFill>
              </a:rPr>
              <a:t>faktörler</a:t>
            </a:r>
            <a:endParaRPr lang="en-US" sz="2400" dirty="0">
              <a:solidFill>
                <a:schemeClr val="accent5">
                  <a:lumMod val="50000"/>
                </a:schemeClr>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412403" y="0"/>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pic>
        <p:nvPicPr>
          <p:cNvPr id="4" name="Imagem 3">
            <a:extLst>
              <a:ext uri="{FF2B5EF4-FFF2-40B4-BE49-F238E27FC236}">
                <a16:creationId xmlns:a16="http://schemas.microsoft.com/office/drawing/2014/main" id="{A34A9E5F-1471-A648-B472-7A03C881D3C3}"/>
              </a:ext>
            </a:extLst>
          </p:cNvPr>
          <p:cNvPicPr>
            <a:picLocks noChangeAspect="1"/>
          </p:cNvPicPr>
          <p:nvPr/>
        </p:nvPicPr>
        <p:blipFill>
          <a:blip r:embed="rId5"/>
          <a:stretch>
            <a:fillRect/>
          </a:stretch>
        </p:blipFill>
        <p:spPr>
          <a:xfrm>
            <a:off x="757243" y="1512253"/>
            <a:ext cx="8247942" cy="4676583"/>
          </a:xfrm>
          <a:prstGeom prst="rect">
            <a:avLst/>
          </a:prstGeom>
        </p:spPr>
      </p:pic>
      <p:sp>
        <p:nvSpPr>
          <p:cNvPr id="6" name="CaixaDeTexto 5">
            <a:extLst>
              <a:ext uri="{FF2B5EF4-FFF2-40B4-BE49-F238E27FC236}">
                <a16:creationId xmlns:a16="http://schemas.microsoft.com/office/drawing/2014/main" id="{F21CF296-0CEC-1161-389F-2F99CD83ED06}"/>
              </a:ext>
            </a:extLst>
          </p:cNvPr>
          <p:cNvSpPr txBox="1"/>
          <p:nvPr/>
        </p:nvSpPr>
        <p:spPr>
          <a:xfrm>
            <a:off x="2136446" y="6311947"/>
            <a:ext cx="9206864" cy="246221"/>
          </a:xfrm>
          <a:prstGeom prst="rect">
            <a:avLst/>
          </a:prstGeom>
          <a:noFill/>
        </p:spPr>
        <p:txBody>
          <a:bodyPr wrap="square">
            <a:spAutoFit/>
          </a:bodyPr>
          <a:lstStyle/>
          <a:p>
            <a:r>
              <a:rPr lang="pt-PT" sz="1000" dirty="0"/>
              <a:t>https://pt.fashionnetwork.com/news/Lemon-jelly-aposta-na-economia-circular,1250107.html</a:t>
            </a:r>
          </a:p>
        </p:txBody>
      </p:sp>
    </p:spTree>
    <p:extLst>
      <p:ext uri="{BB962C8B-B14F-4D97-AF65-F5344CB8AC3E}">
        <p14:creationId xmlns:p14="http://schemas.microsoft.com/office/powerpoint/2010/main" val="320254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16">
            <a:extLst>
              <a:ext uri="{FF2B5EF4-FFF2-40B4-BE49-F238E27FC236}">
                <a16:creationId xmlns:a16="http://schemas.microsoft.com/office/drawing/2014/main" id="{112C44EA-C23A-FE51-0572-3408FAE0AAC9}"/>
              </a:ext>
            </a:extLst>
          </p:cNvPr>
          <p:cNvSpPr txBox="1"/>
          <p:nvPr/>
        </p:nvSpPr>
        <p:spPr>
          <a:xfrm>
            <a:off x="3603596" y="1168042"/>
            <a:ext cx="8936216" cy="369332"/>
          </a:xfrm>
          <a:prstGeom prst="rect">
            <a:avLst/>
          </a:prstGeom>
        </p:spPr>
        <p:txBody>
          <a:bodyPr wrap="square" lIns="0" tIns="0" rIns="0" bIns="0" rtlCol="0" anchor="t">
            <a:spAutoFit/>
          </a:bodyPr>
          <a:lstStyle/>
          <a:p>
            <a:pPr lvl="0">
              <a:spcBef>
                <a:spcPct val="0"/>
              </a:spcBef>
            </a:pPr>
            <a:r>
              <a:rPr lang="en-GB" sz="2400" dirty="0">
                <a:solidFill>
                  <a:srgbClr val="2D5693"/>
                </a:solidFill>
                <a:latin typeface="Josefin Sans Bold" pitchFamily="2" charset="0"/>
              </a:rPr>
              <a:t>4. </a:t>
            </a:r>
            <a:r>
              <a:rPr lang="en-GB" sz="2400" dirty="0" err="1">
                <a:solidFill>
                  <a:srgbClr val="2D5693"/>
                </a:solidFill>
                <a:latin typeface="Josefin Sans Bold" pitchFamily="2" charset="0"/>
              </a:rPr>
              <a:t>Döngüsel</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Tedarik</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Zinciri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Yönetimi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süreçlerine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örnekler</a:t>
            </a:r>
            <a:endParaRPr lang="en-US" sz="2400" dirty="0">
              <a:solidFill>
                <a:srgbClr val="2D5693"/>
              </a:solidFill>
              <a:latin typeface="Josefin Sans Bold" pitchFamily="2" charset="0"/>
            </a:endParaRPr>
          </a:p>
        </p:txBody>
      </p:sp>
      <p:pic>
        <p:nvPicPr>
          <p:cNvPr id="6" name="Imagem 5">
            <a:extLst>
              <a:ext uri="{FF2B5EF4-FFF2-40B4-BE49-F238E27FC236}">
                <a16:creationId xmlns:a16="http://schemas.microsoft.com/office/drawing/2014/main" id="{F458901F-F04B-06AA-F7F8-0D54CF88D001}"/>
              </a:ext>
            </a:extLst>
          </p:cNvPr>
          <p:cNvPicPr>
            <a:picLocks noChangeAspect="1"/>
          </p:cNvPicPr>
          <p:nvPr/>
        </p:nvPicPr>
        <p:blipFill>
          <a:blip r:embed="rId6"/>
          <a:stretch>
            <a:fillRect/>
          </a:stretch>
        </p:blipFill>
        <p:spPr>
          <a:xfrm>
            <a:off x="3752186" y="1723659"/>
            <a:ext cx="8159911" cy="3764353"/>
          </a:xfrm>
          <a:prstGeom prst="rect">
            <a:avLst/>
          </a:prstGeom>
        </p:spPr>
      </p:pic>
      <p:sp>
        <p:nvSpPr>
          <p:cNvPr id="10" name="CaixaDeTexto 9">
            <a:extLst>
              <a:ext uri="{FF2B5EF4-FFF2-40B4-BE49-F238E27FC236}">
                <a16:creationId xmlns:a16="http://schemas.microsoft.com/office/drawing/2014/main" id="{C643868A-C4C9-F3B0-E73A-89B056C2C8EA}"/>
              </a:ext>
            </a:extLst>
          </p:cNvPr>
          <p:cNvSpPr txBox="1"/>
          <p:nvPr/>
        </p:nvSpPr>
        <p:spPr>
          <a:xfrm>
            <a:off x="5775579" y="5689958"/>
            <a:ext cx="6297930" cy="261610"/>
          </a:xfrm>
          <a:prstGeom prst="rect">
            <a:avLst/>
          </a:prstGeom>
          <a:noFill/>
        </p:spPr>
        <p:txBody>
          <a:bodyPr wrap="square">
            <a:spAutoFit/>
          </a:bodyPr>
          <a:lstStyle/>
          <a:p>
            <a:r>
              <a:rPr lang="pt-PT" sz="1100" dirty="0"/>
              <a:t>https://www.nike.com/pt/en/sustainability/recycling-donation</a:t>
            </a:r>
          </a:p>
        </p:txBody>
      </p:sp>
    </p:spTree>
    <p:extLst>
      <p:ext uri="{BB962C8B-B14F-4D97-AF65-F5344CB8AC3E}">
        <p14:creationId xmlns:p14="http://schemas.microsoft.com/office/powerpoint/2010/main" val="27930132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4" y="302616"/>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pic>
        <p:nvPicPr>
          <p:cNvPr id="11" name="Imagem 10">
            <a:extLst>
              <a:ext uri="{FF2B5EF4-FFF2-40B4-BE49-F238E27FC236}">
                <a16:creationId xmlns:a16="http://schemas.microsoft.com/office/drawing/2014/main" id="{11F08AF7-44BE-5FCF-2909-20E72A78E72F}"/>
              </a:ext>
            </a:extLst>
          </p:cNvPr>
          <p:cNvPicPr>
            <a:picLocks noChangeAspect="1"/>
          </p:cNvPicPr>
          <p:nvPr/>
        </p:nvPicPr>
        <p:blipFill>
          <a:blip r:embed="rId6"/>
          <a:stretch>
            <a:fillRect/>
          </a:stretch>
        </p:blipFill>
        <p:spPr>
          <a:xfrm>
            <a:off x="102666" y="1732366"/>
            <a:ext cx="8586512" cy="4182575"/>
          </a:xfrm>
          <a:prstGeom prst="rect">
            <a:avLst/>
          </a:prstGeom>
        </p:spPr>
      </p:pic>
      <p:sp>
        <p:nvSpPr>
          <p:cNvPr id="14" name="CaixaDeTexto 13">
            <a:extLst>
              <a:ext uri="{FF2B5EF4-FFF2-40B4-BE49-F238E27FC236}">
                <a16:creationId xmlns:a16="http://schemas.microsoft.com/office/drawing/2014/main" id="{507DE51E-6B8D-6243-55D7-51F9A87CCB13}"/>
              </a:ext>
            </a:extLst>
          </p:cNvPr>
          <p:cNvSpPr txBox="1"/>
          <p:nvPr/>
        </p:nvSpPr>
        <p:spPr>
          <a:xfrm>
            <a:off x="2273265" y="6163539"/>
            <a:ext cx="6103620" cy="253916"/>
          </a:xfrm>
          <a:prstGeom prst="rect">
            <a:avLst/>
          </a:prstGeom>
          <a:noFill/>
        </p:spPr>
        <p:txBody>
          <a:bodyPr wrap="square">
            <a:spAutoFit/>
          </a:bodyPr>
          <a:lstStyle/>
          <a:p>
            <a:r>
              <a:rPr lang="pt-PT" sz="1050" dirty="0"/>
              <a:t>https://www.salomon.com/en-us/winter-sports-life-cycle-assessment</a:t>
            </a:r>
          </a:p>
        </p:txBody>
      </p:sp>
      <p:sp>
        <p:nvSpPr>
          <p:cNvPr id="15" name="TextBox 16">
            <a:extLst>
              <a:ext uri="{FF2B5EF4-FFF2-40B4-BE49-F238E27FC236}">
                <a16:creationId xmlns:a16="http://schemas.microsoft.com/office/drawing/2014/main" id="{6C4663B9-3552-5E59-33CE-644BFDFF56EA}"/>
              </a:ext>
            </a:extLst>
          </p:cNvPr>
          <p:cNvSpPr txBox="1"/>
          <p:nvPr/>
        </p:nvSpPr>
        <p:spPr>
          <a:xfrm>
            <a:off x="190583" y="1017491"/>
            <a:ext cx="8936216" cy="369332"/>
          </a:xfrm>
          <a:prstGeom prst="rect">
            <a:avLst/>
          </a:prstGeom>
        </p:spPr>
        <p:txBody>
          <a:bodyPr wrap="square" lIns="0" tIns="0" rIns="0" bIns="0" rtlCol="0" anchor="t">
            <a:spAutoFit/>
          </a:bodyPr>
          <a:lstStyle/>
          <a:p>
            <a:pPr lvl="0">
              <a:spcBef>
                <a:spcPct val="0"/>
              </a:spcBef>
            </a:pPr>
            <a:r>
              <a:rPr lang="en-GB" sz="2400" dirty="0">
                <a:solidFill>
                  <a:srgbClr val="2D5693"/>
                </a:solidFill>
                <a:latin typeface="Josefin Sans Bold" pitchFamily="2" charset="0"/>
              </a:rPr>
              <a:t>4. </a:t>
            </a:r>
            <a:r>
              <a:rPr lang="en-GB" sz="2400" dirty="0" err="1">
                <a:solidFill>
                  <a:srgbClr val="2D5693"/>
                </a:solidFill>
                <a:latin typeface="Josefin Sans Bold" pitchFamily="2" charset="0"/>
              </a:rPr>
              <a:t>Döngüsel</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Tedarik</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Zinciri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Yönetimi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süreçlerine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örnekler</a:t>
            </a:r>
            <a:endParaRPr lang="en-US" sz="2400" dirty="0">
              <a:solidFill>
                <a:srgbClr val="2D5693"/>
              </a:solidFill>
              <a:latin typeface="Josefin Sans Bold" pitchFamily="2" charset="0"/>
            </a:endParaRPr>
          </a:p>
        </p:txBody>
      </p:sp>
    </p:spTree>
    <p:extLst>
      <p:ext uri="{BB962C8B-B14F-4D97-AF65-F5344CB8AC3E}">
        <p14:creationId xmlns:p14="http://schemas.microsoft.com/office/powerpoint/2010/main" val="2882963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5" name="Imagem 4">
            <a:extLst>
              <a:ext uri="{FF2B5EF4-FFF2-40B4-BE49-F238E27FC236}">
                <a16:creationId xmlns:a16="http://schemas.microsoft.com/office/drawing/2014/main" id="{2B9AB33E-3CF6-7D53-0DE2-A49DB82B8D63}"/>
              </a:ext>
            </a:extLst>
          </p:cNvPr>
          <p:cNvPicPr>
            <a:picLocks noChangeAspect="1"/>
          </p:cNvPicPr>
          <p:nvPr/>
        </p:nvPicPr>
        <p:blipFill>
          <a:blip r:embed="rId5"/>
          <a:stretch>
            <a:fillRect/>
          </a:stretch>
        </p:blipFill>
        <p:spPr>
          <a:xfrm>
            <a:off x="434340" y="1616758"/>
            <a:ext cx="10044820" cy="4455363"/>
          </a:xfrm>
          <a:prstGeom prst="rect">
            <a:avLst/>
          </a:prstGeom>
        </p:spPr>
      </p:pic>
      <p:sp>
        <p:nvSpPr>
          <p:cNvPr id="6" name="TextBox 16">
            <a:extLst>
              <a:ext uri="{FF2B5EF4-FFF2-40B4-BE49-F238E27FC236}">
                <a16:creationId xmlns:a16="http://schemas.microsoft.com/office/drawing/2014/main" id="{DA5711F6-9FC8-70F8-2D44-F3A1BFC38071}"/>
              </a:ext>
            </a:extLst>
          </p:cNvPr>
          <p:cNvSpPr txBox="1"/>
          <p:nvPr/>
        </p:nvSpPr>
        <p:spPr>
          <a:xfrm>
            <a:off x="706384" y="1151729"/>
            <a:ext cx="8936216" cy="369332"/>
          </a:xfrm>
          <a:prstGeom prst="rect">
            <a:avLst/>
          </a:prstGeom>
        </p:spPr>
        <p:txBody>
          <a:bodyPr wrap="square" lIns="0" tIns="0" rIns="0" bIns="0" rtlCol="0" anchor="t">
            <a:spAutoFit/>
          </a:bodyPr>
          <a:lstStyle/>
          <a:p>
            <a:pPr lvl="0">
              <a:spcBef>
                <a:spcPct val="0"/>
              </a:spcBef>
            </a:pPr>
            <a:r>
              <a:rPr lang="en-GB" sz="2400" dirty="0">
                <a:solidFill>
                  <a:srgbClr val="2D5693"/>
                </a:solidFill>
                <a:latin typeface="Josefin Sans Bold" pitchFamily="2" charset="0"/>
              </a:rPr>
              <a:t>4. </a:t>
            </a:r>
            <a:r>
              <a:rPr lang="en-GB" sz="2400" dirty="0" err="1">
                <a:solidFill>
                  <a:srgbClr val="2D5693"/>
                </a:solidFill>
                <a:latin typeface="Josefin Sans Bold" pitchFamily="2" charset="0"/>
              </a:rPr>
              <a:t>Döngüsel</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Tedarik</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Zinciri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Yönetimi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süreçlerine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örnekler</a:t>
            </a:r>
            <a:endParaRPr lang="en-US" sz="2400" dirty="0">
              <a:solidFill>
                <a:srgbClr val="2D5693"/>
              </a:solidFill>
              <a:latin typeface="Josefin Sans Bold" pitchFamily="2" charset="0"/>
            </a:endParaRPr>
          </a:p>
        </p:txBody>
      </p:sp>
      <p:sp>
        <p:nvSpPr>
          <p:cNvPr id="3" name="CaixaDeTexto 2">
            <a:extLst>
              <a:ext uri="{FF2B5EF4-FFF2-40B4-BE49-F238E27FC236}">
                <a16:creationId xmlns:a16="http://schemas.microsoft.com/office/drawing/2014/main" id="{5E0A674D-95BB-BCFA-BB41-70C276C8F202}"/>
              </a:ext>
            </a:extLst>
          </p:cNvPr>
          <p:cNvSpPr txBox="1"/>
          <p:nvPr/>
        </p:nvSpPr>
        <p:spPr>
          <a:xfrm>
            <a:off x="1869440" y="6267389"/>
            <a:ext cx="6096000" cy="253916"/>
          </a:xfrm>
          <a:prstGeom prst="rect">
            <a:avLst/>
          </a:prstGeom>
          <a:noFill/>
        </p:spPr>
        <p:txBody>
          <a:bodyPr wrap="square">
            <a:spAutoFit/>
          </a:bodyPr>
          <a:lstStyle/>
          <a:p>
            <a:r>
              <a:rPr lang="pt-PT" sz="1050" dirty="0"/>
              <a:t>https://www.allbirds.com/pages/how-we-operate</a:t>
            </a:r>
          </a:p>
        </p:txBody>
      </p:sp>
    </p:spTree>
    <p:extLst>
      <p:ext uri="{BB962C8B-B14F-4D97-AF65-F5344CB8AC3E}">
        <p14:creationId xmlns:p14="http://schemas.microsoft.com/office/powerpoint/2010/main" val="2057482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 name="TextBox 16">
            <a:extLst>
              <a:ext uri="{FF2B5EF4-FFF2-40B4-BE49-F238E27FC236}">
                <a16:creationId xmlns:a16="http://schemas.microsoft.com/office/drawing/2014/main" id="{D88D9D8B-4B72-CB4E-4E79-A0E44EDE4DF2}"/>
              </a:ext>
            </a:extLst>
          </p:cNvPr>
          <p:cNvSpPr txBox="1"/>
          <p:nvPr/>
        </p:nvSpPr>
        <p:spPr>
          <a:xfrm>
            <a:off x="3610350" y="1151942"/>
            <a:ext cx="8936216" cy="369332"/>
          </a:xfrm>
          <a:prstGeom prst="rect">
            <a:avLst/>
          </a:prstGeom>
        </p:spPr>
        <p:txBody>
          <a:bodyPr wrap="square" lIns="0" tIns="0" rIns="0" bIns="0" rtlCol="0" anchor="t">
            <a:spAutoFit/>
          </a:bodyPr>
          <a:lstStyle/>
          <a:p>
            <a:pPr lvl="0">
              <a:spcBef>
                <a:spcPct val="0"/>
              </a:spcBef>
            </a:pPr>
            <a:r>
              <a:rPr lang="en-GB" sz="2400" dirty="0">
                <a:solidFill>
                  <a:srgbClr val="2D5693"/>
                </a:solidFill>
                <a:latin typeface="Josefin Sans Bold" pitchFamily="2" charset="0"/>
              </a:rPr>
              <a:t>4. </a:t>
            </a:r>
            <a:r>
              <a:rPr lang="en-GB" sz="2400" dirty="0" err="1">
                <a:solidFill>
                  <a:srgbClr val="2D5693"/>
                </a:solidFill>
                <a:latin typeface="Josefin Sans Bold" pitchFamily="2" charset="0"/>
              </a:rPr>
              <a:t>Döngüsel</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Tedarik</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Zinciri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Yönetimi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süreçlerine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örnekler</a:t>
            </a:r>
            <a:endParaRPr lang="en-US" sz="2400" dirty="0">
              <a:solidFill>
                <a:srgbClr val="2D5693"/>
              </a:solidFill>
              <a:latin typeface="Josefin Sans Bold" pitchFamily="2" charset="0"/>
            </a:endParaRPr>
          </a:p>
        </p:txBody>
      </p:sp>
      <p:pic>
        <p:nvPicPr>
          <p:cNvPr id="6" name="Imagem 5">
            <a:extLst>
              <a:ext uri="{FF2B5EF4-FFF2-40B4-BE49-F238E27FC236}">
                <a16:creationId xmlns:a16="http://schemas.microsoft.com/office/drawing/2014/main" id="{4CAEB44A-971A-D3EE-7C1E-388AD557BB66}"/>
              </a:ext>
            </a:extLst>
          </p:cNvPr>
          <p:cNvPicPr>
            <a:picLocks noChangeAspect="1"/>
          </p:cNvPicPr>
          <p:nvPr/>
        </p:nvPicPr>
        <p:blipFill>
          <a:blip r:embed="rId6"/>
          <a:stretch>
            <a:fillRect/>
          </a:stretch>
        </p:blipFill>
        <p:spPr>
          <a:xfrm>
            <a:off x="3610350" y="1638767"/>
            <a:ext cx="8721923" cy="3823192"/>
          </a:xfrm>
          <a:prstGeom prst="rect">
            <a:avLst/>
          </a:prstGeom>
        </p:spPr>
      </p:pic>
      <p:sp>
        <p:nvSpPr>
          <p:cNvPr id="11" name="CaixaDeTexto 10">
            <a:extLst>
              <a:ext uri="{FF2B5EF4-FFF2-40B4-BE49-F238E27FC236}">
                <a16:creationId xmlns:a16="http://schemas.microsoft.com/office/drawing/2014/main" id="{92197406-94A4-55AA-6AE7-598F1FB09452}"/>
              </a:ext>
            </a:extLst>
          </p:cNvPr>
          <p:cNvSpPr txBox="1"/>
          <p:nvPr/>
        </p:nvSpPr>
        <p:spPr>
          <a:xfrm>
            <a:off x="4210940" y="6382032"/>
            <a:ext cx="6195060" cy="253916"/>
          </a:xfrm>
          <a:prstGeom prst="rect">
            <a:avLst/>
          </a:prstGeom>
          <a:noFill/>
        </p:spPr>
        <p:txBody>
          <a:bodyPr wrap="square">
            <a:spAutoFit/>
          </a:bodyPr>
          <a:lstStyle/>
          <a:p>
            <a:r>
              <a:rPr lang="pt-PT" sz="1050" dirty="0"/>
              <a:t>https://www.patagonia.com/our-footprint/supply-chain-environmental-responsibility-program.html</a:t>
            </a:r>
          </a:p>
        </p:txBody>
      </p:sp>
    </p:spTree>
    <p:extLst>
      <p:ext uri="{BB962C8B-B14F-4D97-AF65-F5344CB8AC3E}">
        <p14:creationId xmlns:p14="http://schemas.microsoft.com/office/powerpoint/2010/main" val="29815891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70555"/>
          <a:stretch/>
        </p:blipFill>
        <p:spPr>
          <a:xfrm>
            <a:off x="0" y="-17423"/>
            <a:ext cx="1255285" cy="6875423"/>
          </a:xfrm>
          <a:prstGeom prst="rect">
            <a:avLst/>
          </a:prstGeom>
          <a:ln w="57150">
            <a:solidFill>
              <a:srgbClr val="F1CB2F"/>
            </a:solidFill>
          </a:ln>
        </p:spPr>
      </p:pic>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 name="Grupare 2">
            <a:extLst>
              <a:ext uri="{FF2B5EF4-FFF2-40B4-BE49-F238E27FC236}">
                <a16:creationId xmlns:a16="http://schemas.microsoft.com/office/drawing/2014/main" id="{9B76DBFB-0453-A2D3-1555-773CF8DD9D3A}"/>
              </a:ext>
            </a:extLst>
          </p:cNvPr>
          <p:cNvGrpSpPr/>
          <p:nvPr/>
        </p:nvGrpSpPr>
        <p:grpSpPr>
          <a:xfrm>
            <a:off x="3752186" y="194838"/>
            <a:ext cx="8439814" cy="890747"/>
            <a:chOff x="2977130" y="297492"/>
            <a:chExt cx="8439814" cy="890747"/>
          </a:xfrm>
        </p:grpSpPr>
        <p:pic>
          <p:nvPicPr>
            <p:cNvPr id="8" name="Imagine 7">
              <a:extLst>
                <a:ext uri="{FF2B5EF4-FFF2-40B4-BE49-F238E27FC236}">
                  <a16:creationId xmlns:a16="http://schemas.microsoft.com/office/drawing/2014/main" id="{73D2898D-EC41-18E7-1805-139AAA49772E}"/>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9" name="CasetăText 8">
              <a:extLst>
                <a:ext uri="{FF2B5EF4-FFF2-40B4-BE49-F238E27FC236}">
                  <a16:creationId xmlns:a16="http://schemas.microsoft.com/office/drawing/2014/main" id="{A56F82C6-9588-E0CD-620E-E5E33460432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2" name="Imagine 11">
            <a:extLst>
              <a:ext uri="{FF2B5EF4-FFF2-40B4-BE49-F238E27FC236}">
                <a16:creationId xmlns:a16="http://schemas.microsoft.com/office/drawing/2014/main" id="{1414F46B-77E8-EDEA-14A3-4FA4CF79028E}"/>
              </a:ext>
            </a:extLst>
          </p:cNvPr>
          <p:cNvPicPr>
            <a:picLocks noChangeAspect="1"/>
          </p:cNvPicPr>
          <p:nvPr/>
        </p:nvPicPr>
        <p:blipFill rotWithShape="1">
          <a:blip r:embed="rId3">
            <a:extLst>
              <a:ext uri="{28A0092B-C50C-407E-A947-70E740481C1C}">
                <a14:useLocalDpi xmlns:a14="http://schemas.microsoft.com/office/drawing/2010/main" val="0"/>
              </a:ext>
            </a:extLst>
          </a:blip>
          <a:srcRect l="32516" r="52846"/>
          <a:stretch/>
        </p:blipFill>
        <p:spPr>
          <a:xfrm>
            <a:off x="1611414" y="-17424"/>
            <a:ext cx="1784643" cy="6875423"/>
          </a:xfrm>
          <a:prstGeom prst="rect">
            <a:avLst/>
          </a:prstGeom>
          <a:ln w="57150">
            <a:solidFill>
              <a:srgbClr val="F1CB2F"/>
            </a:solidFill>
          </a:ln>
        </p:spPr>
      </p:pic>
      <p:grpSp>
        <p:nvGrpSpPr>
          <p:cNvPr id="16" name="Grupare 15">
            <a:extLst>
              <a:ext uri="{FF2B5EF4-FFF2-40B4-BE49-F238E27FC236}">
                <a16:creationId xmlns:a16="http://schemas.microsoft.com/office/drawing/2014/main" id="{D09F0E9F-6630-8DE7-5398-89F52F9DE28B}"/>
              </a:ext>
            </a:extLst>
          </p:cNvPr>
          <p:cNvGrpSpPr/>
          <p:nvPr/>
        </p:nvGrpSpPr>
        <p:grpSpPr>
          <a:xfrm>
            <a:off x="0" y="5579452"/>
            <a:ext cx="5582772" cy="1292050"/>
            <a:chOff x="0" y="5579452"/>
            <a:chExt cx="5582772" cy="1292050"/>
          </a:xfrm>
        </p:grpSpPr>
        <p:sp>
          <p:nvSpPr>
            <p:cNvPr id="14" name="Dreptunghi 13">
              <a:extLst>
                <a:ext uri="{FF2B5EF4-FFF2-40B4-BE49-F238E27FC236}">
                  <a16:creationId xmlns:a16="http://schemas.microsoft.com/office/drawing/2014/main" id="{271C449B-7177-37F1-6D9C-D54E67742A18}"/>
                </a:ext>
              </a:extLst>
            </p:cNvPr>
            <p:cNvSpPr/>
            <p:nvPr/>
          </p:nvSpPr>
          <p:spPr>
            <a:xfrm>
              <a:off x="2467903" y="5579452"/>
              <a:ext cx="3114869" cy="700314"/>
            </a:xfrm>
            <a:prstGeom prst="rect">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reptunghi 14">
              <a:extLst>
                <a:ext uri="{FF2B5EF4-FFF2-40B4-BE49-F238E27FC236}">
                  <a16:creationId xmlns:a16="http://schemas.microsoft.com/office/drawing/2014/main" id="{7CAAB276-3BFE-1548-7D30-263539D96690}"/>
                </a:ext>
              </a:extLst>
            </p:cNvPr>
            <p:cNvSpPr/>
            <p:nvPr/>
          </p:nvSpPr>
          <p:spPr>
            <a:xfrm>
              <a:off x="0" y="6017991"/>
              <a:ext cx="3929974" cy="853511"/>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16">
            <a:extLst>
              <a:ext uri="{FF2B5EF4-FFF2-40B4-BE49-F238E27FC236}">
                <a16:creationId xmlns:a16="http://schemas.microsoft.com/office/drawing/2014/main" id="{3DF0EAC4-9B80-6789-BAD2-80DDEDFF3C15}"/>
              </a:ext>
            </a:extLst>
          </p:cNvPr>
          <p:cNvSpPr txBox="1"/>
          <p:nvPr/>
        </p:nvSpPr>
        <p:spPr>
          <a:xfrm>
            <a:off x="3510357" y="1144190"/>
            <a:ext cx="8936216" cy="369332"/>
          </a:xfrm>
          <a:prstGeom prst="rect">
            <a:avLst/>
          </a:prstGeom>
        </p:spPr>
        <p:txBody>
          <a:bodyPr wrap="square" lIns="0" tIns="0" rIns="0" bIns="0" rtlCol="0" anchor="t">
            <a:spAutoFit/>
          </a:bodyPr>
          <a:lstStyle/>
          <a:p>
            <a:pPr lvl="0">
              <a:spcBef>
                <a:spcPct val="0"/>
              </a:spcBef>
            </a:pPr>
            <a:r>
              <a:rPr lang="en-GB" sz="2400" dirty="0">
                <a:solidFill>
                  <a:srgbClr val="2D5693"/>
                </a:solidFill>
                <a:latin typeface="Josefin Sans Bold" pitchFamily="2" charset="0"/>
              </a:rPr>
              <a:t>4. </a:t>
            </a:r>
            <a:r>
              <a:rPr lang="en-GB" sz="2400" dirty="0" err="1">
                <a:solidFill>
                  <a:srgbClr val="2D5693"/>
                </a:solidFill>
                <a:latin typeface="Josefin Sans Bold" pitchFamily="2" charset="0"/>
              </a:rPr>
              <a:t>Döngüsel</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Tedarik</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Zinciri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Yönetimi</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süreçlerine</a:t>
            </a:r>
            <a:r>
              <a:rPr lang="en-GB" sz="2400" dirty="0">
                <a:solidFill>
                  <a:srgbClr val="2D5693"/>
                </a:solidFill>
                <a:latin typeface="Josefin Sans Bold" pitchFamily="2" charset="0"/>
              </a:rPr>
              <a:t> </a:t>
            </a:r>
            <a:r>
              <a:rPr lang="en-GB" sz="2400" dirty="0" err="1">
                <a:solidFill>
                  <a:srgbClr val="2D5693"/>
                </a:solidFill>
                <a:latin typeface="Josefin Sans Bold" pitchFamily="2" charset="0"/>
              </a:rPr>
              <a:t>örnekler</a:t>
            </a:r>
            <a:endParaRPr lang="en-US" sz="2400" dirty="0">
              <a:solidFill>
                <a:srgbClr val="2D5693"/>
              </a:solidFill>
              <a:latin typeface="Josefin Sans Bold" pitchFamily="2" charset="0"/>
            </a:endParaRPr>
          </a:p>
        </p:txBody>
      </p:sp>
      <p:pic>
        <p:nvPicPr>
          <p:cNvPr id="6" name="Imagem 5">
            <a:extLst>
              <a:ext uri="{FF2B5EF4-FFF2-40B4-BE49-F238E27FC236}">
                <a16:creationId xmlns:a16="http://schemas.microsoft.com/office/drawing/2014/main" id="{9A47878D-C6F9-5185-302E-70A829EA7FF5}"/>
              </a:ext>
            </a:extLst>
          </p:cNvPr>
          <p:cNvPicPr>
            <a:picLocks noChangeAspect="1"/>
          </p:cNvPicPr>
          <p:nvPr/>
        </p:nvPicPr>
        <p:blipFill>
          <a:blip r:embed="rId6"/>
          <a:stretch>
            <a:fillRect/>
          </a:stretch>
        </p:blipFill>
        <p:spPr>
          <a:xfrm>
            <a:off x="3510357" y="1670249"/>
            <a:ext cx="8578862" cy="3891085"/>
          </a:xfrm>
          <a:prstGeom prst="rect">
            <a:avLst/>
          </a:prstGeom>
        </p:spPr>
      </p:pic>
      <p:sp>
        <p:nvSpPr>
          <p:cNvPr id="10" name="CaixaDeTexto 9">
            <a:extLst>
              <a:ext uri="{FF2B5EF4-FFF2-40B4-BE49-F238E27FC236}">
                <a16:creationId xmlns:a16="http://schemas.microsoft.com/office/drawing/2014/main" id="{9EC40395-82A3-1FD7-61BB-4AEC4FD28F47}"/>
              </a:ext>
            </a:extLst>
          </p:cNvPr>
          <p:cNvSpPr txBox="1"/>
          <p:nvPr/>
        </p:nvSpPr>
        <p:spPr>
          <a:xfrm>
            <a:off x="4210940" y="6416941"/>
            <a:ext cx="6257260" cy="246221"/>
          </a:xfrm>
          <a:prstGeom prst="rect">
            <a:avLst/>
          </a:prstGeom>
          <a:noFill/>
        </p:spPr>
        <p:txBody>
          <a:bodyPr wrap="square">
            <a:spAutoFit/>
          </a:bodyPr>
          <a:lstStyle/>
          <a:p>
            <a:r>
              <a:rPr lang="pt-PT" sz="1000" dirty="0"/>
              <a:t>https://www.lemonjelly.com/en/sustainability/closing-the-loop_698.html?cbid=2578&amp;cbida=1</a:t>
            </a:r>
          </a:p>
        </p:txBody>
      </p:sp>
    </p:spTree>
    <p:extLst>
      <p:ext uri="{BB962C8B-B14F-4D97-AF65-F5344CB8AC3E}">
        <p14:creationId xmlns:p14="http://schemas.microsoft.com/office/powerpoint/2010/main" val="1041451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Imagine 52">
            <a:extLst>
              <a:ext uri="{FF2B5EF4-FFF2-40B4-BE49-F238E27FC236}">
                <a16:creationId xmlns:a16="http://schemas.microsoft.com/office/drawing/2014/main" id="{A031F6CB-D432-6803-13E6-A797F62990B2}"/>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70068" y="43911"/>
            <a:ext cx="3414409" cy="6875423"/>
          </a:xfrm>
          <a:prstGeom prst="rect">
            <a:avLst/>
          </a:prstGeom>
        </p:spPr>
      </p:pic>
      <p:sp>
        <p:nvSpPr>
          <p:cNvPr id="28" name="Dreptunghi 27">
            <a:extLst>
              <a:ext uri="{FF2B5EF4-FFF2-40B4-BE49-F238E27FC236}">
                <a16:creationId xmlns:a16="http://schemas.microsoft.com/office/drawing/2014/main" id="{5578EF17-46D2-3AAD-F516-9E74DE3C9D53}"/>
              </a:ext>
            </a:extLst>
          </p:cNvPr>
          <p:cNvSpPr/>
          <p:nvPr/>
        </p:nvSpPr>
        <p:spPr>
          <a:xfrm>
            <a:off x="-70068" y="61334"/>
            <a:ext cx="3428315" cy="6858000"/>
          </a:xfrm>
          <a:prstGeom prst="rect">
            <a:avLst/>
          </a:prstGeom>
          <a:solidFill>
            <a:srgbClr val="F1CB2F">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Picture 2">
            <a:extLst>
              <a:ext uri="{FF2B5EF4-FFF2-40B4-BE49-F238E27FC236}">
                <a16:creationId xmlns:a16="http://schemas.microsoft.com/office/drawing/2014/main" id="{D6C51C86-7572-7722-F6DA-308473A881C1}"/>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14" name="Grupare 13">
            <a:extLst>
              <a:ext uri="{FF2B5EF4-FFF2-40B4-BE49-F238E27FC236}">
                <a16:creationId xmlns:a16="http://schemas.microsoft.com/office/drawing/2014/main" id="{CCBF3BA3-DBD1-5F3F-579A-527741436706}"/>
              </a:ext>
            </a:extLst>
          </p:cNvPr>
          <p:cNvGrpSpPr/>
          <p:nvPr/>
        </p:nvGrpSpPr>
        <p:grpSpPr>
          <a:xfrm>
            <a:off x="3496535" y="43911"/>
            <a:ext cx="8439814" cy="890747"/>
            <a:chOff x="2977130" y="297492"/>
            <a:chExt cx="8439814" cy="890747"/>
          </a:xfrm>
        </p:grpSpPr>
        <p:pic>
          <p:nvPicPr>
            <p:cNvPr id="11" name="Imagine 10">
              <a:extLst>
                <a:ext uri="{FF2B5EF4-FFF2-40B4-BE49-F238E27FC236}">
                  <a16:creationId xmlns:a16="http://schemas.microsoft.com/office/drawing/2014/main" id="{E67A0657-7530-1431-662E-BAC5C2AAE42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a:off x="2977130" y="297492"/>
              <a:ext cx="917508" cy="890747"/>
            </a:xfrm>
            <a:prstGeom prst="rect">
              <a:avLst/>
            </a:prstGeom>
            <a:noFill/>
          </p:spPr>
        </p:pic>
        <p:sp>
          <p:nvSpPr>
            <p:cNvPr id="12" name="CasetăText 11">
              <a:extLst>
                <a:ext uri="{FF2B5EF4-FFF2-40B4-BE49-F238E27FC236}">
                  <a16:creationId xmlns:a16="http://schemas.microsoft.com/office/drawing/2014/main" id="{36FAB9B7-A81A-274F-A658-F4E5E7A14426}"/>
                </a:ext>
              </a:extLst>
            </p:cNvPr>
            <p:cNvSpPr txBox="1"/>
            <p:nvPr/>
          </p:nvSpPr>
          <p:spPr>
            <a:xfrm>
              <a:off x="4137829" y="531306"/>
              <a:ext cx="7279115" cy="461665"/>
            </a:xfrm>
            <a:prstGeom prst="rect">
              <a:avLst/>
            </a:prstGeom>
            <a:noFill/>
            <a:ln w="38100">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27" name="Grupare 26">
            <a:extLst>
              <a:ext uri="{FF2B5EF4-FFF2-40B4-BE49-F238E27FC236}">
                <a16:creationId xmlns:a16="http://schemas.microsoft.com/office/drawing/2014/main" id="{CFF90A9C-58C6-6C8B-3A24-92A2B1929C4F}"/>
              </a:ext>
            </a:extLst>
          </p:cNvPr>
          <p:cNvGrpSpPr/>
          <p:nvPr/>
        </p:nvGrpSpPr>
        <p:grpSpPr>
          <a:xfrm>
            <a:off x="44404" y="1142883"/>
            <a:ext cx="9729910" cy="4580588"/>
            <a:chOff x="-2042644" y="555628"/>
            <a:chExt cx="9729910" cy="4580588"/>
          </a:xfrm>
        </p:grpSpPr>
        <p:grpSp>
          <p:nvGrpSpPr>
            <p:cNvPr id="4" name="Group 15">
              <a:extLst>
                <a:ext uri="{FF2B5EF4-FFF2-40B4-BE49-F238E27FC236}">
                  <a16:creationId xmlns:a16="http://schemas.microsoft.com/office/drawing/2014/main" id="{2A8A2031-BA48-6177-40EF-22C587AA192A}"/>
                </a:ext>
              </a:extLst>
            </p:cNvPr>
            <p:cNvGrpSpPr/>
            <p:nvPr/>
          </p:nvGrpSpPr>
          <p:grpSpPr>
            <a:xfrm>
              <a:off x="-1798061" y="555628"/>
              <a:ext cx="9485327" cy="4580588"/>
              <a:chOff x="-6309733" y="-414141"/>
              <a:chExt cx="20430781" cy="6107453"/>
            </a:xfrm>
          </p:grpSpPr>
          <p:sp>
            <p:nvSpPr>
              <p:cNvPr id="5" name="TextBox 16">
                <a:extLst>
                  <a:ext uri="{FF2B5EF4-FFF2-40B4-BE49-F238E27FC236}">
                    <a16:creationId xmlns:a16="http://schemas.microsoft.com/office/drawing/2014/main" id="{92326D8B-FC54-D2AA-CBC9-ECE00576C09A}"/>
                  </a:ext>
                </a:extLst>
              </p:cNvPr>
              <p:cNvSpPr txBox="1"/>
              <p:nvPr/>
            </p:nvSpPr>
            <p:spPr>
              <a:xfrm>
                <a:off x="-6309733" y="-414141"/>
                <a:ext cx="6390588" cy="1585049"/>
              </a:xfrm>
              <a:prstGeom prst="rect">
                <a:avLst/>
              </a:prstGeom>
            </p:spPr>
            <p:txBody>
              <a:bodyPr wrap="square" lIns="0" tIns="0" rIns="0" bIns="0" rtlCol="0" anchor="t">
                <a:spAutoFit/>
              </a:bodyPr>
              <a:lstStyle/>
              <a:p>
                <a:pPr lvl="0">
                  <a:lnSpc>
                    <a:spcPts val="10560"/>
                  </a:lnSpc>
                  <a:spcBef>
                    <a:spcPct val="0"/>
                  </a:spcBef>
                </a:pPr>
                <a:r>
                  <a:rPr lang="en-US" sz="3600" dirty="0" err="1">
                    <a:solidFill>
                      <a:srgbClr val="2D5693"/>
                    </a:solidFill>
                    <a:latin typeface="Josefin Sans" pitchFamily="2" charset="0"/>
                  </a:rPr>
                  <a:t>İçerik</a:t>
                </a:r>
                <a:endParaRPr lang="en-US" sz="3600" dirty="0">
                  <a:solidFill>
                    <a:srgbClr val="B2101F"/>
                  </a:solidFill>
                  <a:latin typeface="Josefin Sans" pitchFamily="2" charset="0"/>
                </a:endParaRPr>
              </a:p>
            </p:txBody>
          </p:sp>
          <p:sp>
            <p:nvSpPr>
              <p:cNvPr id="6" name="TextBox 18">
                <a:extLst>
                  <a:ext uri="{FF2B5EF4-FFF2-40B4-BE49-F238E27FC236}">
                    <a16:creationId xmlns:a16="http://schemas.microsoft.com/office/drawing/2014/main" id="{479A660B-0F0B-792B-C233-9482CB8B321C}"/>
                  </a:ext>
                </a:extLst>
              </p:cNvPr>
              <p:cNvSpPr txBox="1"/>
              <p:nvPr/>
            </p:nvSpPr>
            <p:spPr>
              <a:xfrm>
                <a:off x="846562" y="-188170"/>
                <a:ext cx="13175464" cy="682239"/>
              </a:xfrm>
              <a:prstGeom prst="rect">
                <a:avLst/>
              </a:prstGeom>
            </p:spPr>
            <p:txBody>
              <a:bodyPr wrap="square" lIns="0" tIns="0" rIns="0" bIns="0" rtlCol="0" anchor="t">
                <a:spAutoFit/>
              </a:bodyPr>
              <a:lstStyle/>
              <a:p>
                <a:pPr>
                  <a:lnSpc>
                    <a:spcPts val="4199"/>
                  </a:lnSpc>
                </a:pPr>
                <a:r>
                  <a:rPr lang="en-US" sz="2800" dirty="0">
                    <a:latin typeface="Josefin Sans" pitchFamily="2" charset="0"/>
                  </a:rPr>
                  <a:t>1. </a:t>
                </a:r>
                <a:r>
                  <a:rPr lang="en-US" sz="2800" dirty="0" err="1">
                    <a:latin typeface="Josefin Sans" pitchFamily="2" charset="0"/>
                  </a:rPr>
                  <a:t>Giriş</a:t>
                </a:r>
                <a:endParaRPr lang="en-US" sz="2999" dirty="0">
                  <a:latin typeface="Josefin Sans" pitchFamily="2" charset="0"/>
                  <a:hlinkClick r:id="rId6" action="ppaction://hlinksldjump">
                    <a:extLst>
                      <a:ext uri="{A12FA001-AC4F-418D-AE19-62706E023703}">
                        <ahyp:hlinkClr xmlns:ahyp="http://schemas.microsoft.com/office/drawing/2018/hyperlinkcolor" val="tx"/>
                      </a:ext>
                    </a:extLst>
                  </a:hlinkClick>
                </a:endParaRPr>
              </a:p>
            </p:txBody>
          </p:sp>
          <p:sp>
            <p:nvSpPr>
              <p:cNvPr id="7" name="TextBox 19">
                <a:extLst>
                  <a:ext uri="{FF2B5EF4-FFF2-40B4-BE49-F238E27FC236}">
                    <a16:creationId xmlns:a16="http://schemas.microsoft.com/office/drawing/2014/main" id="{FE19B537-C959-E3FA-549F-457F2CE388E7}"/>
                  </a:ext>
                </a:extLst>
              </p:cNvPr>
              <p:cNvSpPr txBox="1"/>
              <p:nvPr/>
            </p:nvSpPr>
            <p:spPr>
              <a:xfrm>
                <a:off x="846560" y="713419"/>
                <a:ext cx="13175463" cy="1400384"/>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2. </a:t>
                </a:r>
                <a:r>
                  <a:rPr lang="en-US" u="none" dirty="0" err="1">
                    <a:latin typeface="Josefin Sans" pitchFamily="2" charset="0"/>
                  </a:rPr>
                  <a:t>Döngüsel</a:t>
                </a:r>
                <a:r>
                  <a:rPr lang="en-US" u="none" dirty="0">
                    <a:latin typeface="Josefin Sans" pitchFamily="2" charset="0"/>
                  </a:rPr>
                  <a:t> </a:t>
                </a:r>
                <a:r>
                  <a:rPr lang="en-US" u="none" dirty="0" err="1">
                    <a:latin typeface="Josefin Sans" pitchFamily="2" charset="0"/>
                  </a:rPr>
                  <a:t>Tedarik</a:t>
                </a:r>
                <a:r>
                  <a:rPr lang="en-US" u="none" dirty="0">
                    <a:latin typeface="Josefin Sans" pitchFamily="2" charset="0"/>
                  </a:rPr>
                  <a:t> </a:t>
                </a:r>
                <a:r>
                  <a:rPr lang="en-US" u="none" dirty="0" err="1">
                    <a:latin typeface="Josefin Sans" pitchFamily="2" charset="0"/>
                  </a:rPr>
                  <a:t>Zinciri</a:t>
                </a:r>
                <a:r>
                  <a:rPr lang="en-US" u="none" dirty="0">
                    <a:latin typeface="Josefin Sans" pitchFamily="2" charset="0"/>
                  </a:rPr>
                  <a:t> </a:t>
                </a:r>
                <a:r>
                  <a:rPr lang="en-US" u="none" dirty="0" err="1">
                    <a:latin typeface="Josefin Sans" pitchFamily="2" charset="0"/>
                  </a:rPr>
                  <a:t>Yönetimi</a:t>
                </a:r>
                <a:r>
                  <a:rPr lang="en-US" u="none" dirty="0">
                    <a:latin typeface="Josefin Sans" pitchFamily="2" charset="0"/>
                  </a:rPr>
                  <a:t> </a:t>
                </a:r>
                <a:r>
                  <a:rPr lang="en-US" u="none" dirty="0" err="1">
                    <a:latin typeface="Josefin Sans" pitchFamily="2" charset="0"/>
                  </a:rPr>
                  <a:t>Nedir</a:t>
                </a:r>
                <a:r>
                  <a:rPr lang="en-US" u="none" dirty="0">
                    <a:latin typeface="Josefin Sans" pitchFamily="2" charset="0"/>
                  </a:rPr>
                  <a:t>?</a:t>
                </a:r>
                <a:endParaRPr lang="en-US" u="none" dirty="0">
                  <a:latin typeface="Josefin Sans" pitchFamily="2" charset="0"/>
                  <a:hlinkClick r:id="rId7" action="ppaction://hlinksldjump"/>
                </a:endParaRPr>
              </a:p>
            </p:txBody>
          </p:sp>
          <p:sp>
            <p:nvSpPr>
              <p:cNvPr id="8" name="TextBox 20">
                <a:extLst>
                  <a:ext uri="{FF2B5EF4-FFF2-40B4-BE49-F238E27FC236}">
                    <a16:creationId xmlns:a16="http://schemas.microsoft.com/office/drawing/2014/main" id="{84844CC9-9AFC-0601-7ABD-4BC8A4E21A77}"/>
                  </a:ext>
                </a:extLst>
              </p:cNvPr>
              <p:cNvSpPr txBox="1"/>
              <p:nvPr/>
            </p:nvSpPr>
            <p:spPr>
              <a:xfrm>
                <a:off x="747535" y="4292927"/>
                <a:ext cx="13373513" cy="1400385"/>
              </a:xfrm>
              <a:prstGeom prst="rect">
                <a:avLst/>
              </a:prstGeom>
            </p:spPr>
            <p:txBody>
              <a:bodyPr wrap="square" lIns="0" tIns="0" rIns="0" bIns="0" rtlCol="0" anchor="t">
                <a:spAutoFit/>
              </a:bodyPr>
              <a:lstStyle>
                <a:defPPr>
                  <a:defRPr lang="en-US"/>
                </a:defPPr>
                <a:lvl1pPr>
                  <a:lnSpc>
                    <a:spcPts val="4199"/>
                  </a:lnSpc>
                  <a:defRPr sz="2800" u="sng">
                    <a:solidFill>
                      <a:srgbClr val="65212A"/>
                    </a:solidFill>
                    <a:latin typeface="Josefin Sans Bold" pitchFamily="2" charset="0"/>
                  </a:defRPr>
                </a:lvl1pPr>
              </a:lstStyle>
              <a:p>
                <a:r>
                  <a:rPr lang="en-US" u="none" dirty="0">
                    <a:solidFill>
                      <a:schemeClr val="tx1"/>
                    </a:solidFill>
                    <a:latin typeface="Josefin Sans" pitchFamily="2" charset="0"/>
                  </a:rPr>
                  <a:t>4. </a:t>
                </a:r>
                <a:r>
                  <a:rPr lang="en-US" u="none" dirty="0" err="1">
                    <a:solidFill>
                      <a:schemeClr val="tx1"/>
                    </a:solidFill>
                    <a:latin typeface="Josefin Sans" pitchFamily="2" charset="0"/>
                  </a:rPr>
                  <a:t>Döngüsel</a:t>
                </a:r>
                <a:r>
                  <a:rPr lang="en-US" u="none" dirty="0">
                    <a:solidFill>
                      <a:schemeClr val="tx1"/>
                    </a:solidFill>
                    <a:latin typeface="Josefin Sans" pitchFamily="2" charset="0"/>
                  </a:rPr>
                  <a:t> </a:t>
                </a:r>
                <a:r>
                  <a:rPr lang="en-US" u="none" dirty="0" err="1">
                    <a:solidFill>
                      <a:schemeClr val="tx1"/>
                    </a:solidFill>
                    <a:latin typeface="Josefin Sans" pitchFamily="2" charset="0"/>
                  </a:rPr>
                  <a:t>Tedarik</a:t>
                </a:r>
                <a:r>
                  <a:rPr lang="en-US" u="none" dirty="0">
                    <a:solidFill>
                      <a:schemeClr val="tx1"/>
                    </a:solidFill>
                    <a:latin typeface="Josefin Sans" pitchFamily="2" charset="0"/>
                  </a:rPr>
                  <a:t> </a:t>
                </a:r>
                <a:r>
                  <a:rPr lang="en-US" u="none" dirty="0" err="1">
                    <a:solidFill>
                      <a:schemeClr val="tx1"/>
                    </a:solidFill>
                    <a:latin typeface="Josefin Sans" pitchFamily="2" charset="0"/>
                  </a:rPr>
                  <a:t>Zinciri</a:t>
                </a:r>
                <a:r>
                  <a:rPr lang="en-US" u="none" dirty="0">
                    <a:solidFill>
                      <a:schemeClr val="tx1"/>
                    </a:solidFill>
                    <a:latin typeface="Josefin Sans" pitchFamily="2" charset="0"/>
                  </a:rPr>
                  <a:t> </a:t>
                </a:r>
                <a:r>
                  <a:rPr lang="en-US" u="none" dirty="0" err="1">
                    <a:solidFill>
                      <a:schemeClr val="tx1"/>
                    </a:solidFill>
                    <a:latin typeface="Josefin Sans" pitchFamily="2" charset="0"/>
                  </a:rPr>
                  <a:t>Yönetimi</a:t>
                </a:r>
                <a:r>
                  <a:rPr lang="en-US" u="none" dirty="0">
                    <a:solidFill>
                      <a:schemeClr val="tx1"/>
                    </a:solidFill>
                    <a:latin typeface="Josefin Sans" pitchFamily="2" charset="0"/>
                  </a:rPr>
                  <a:t> </a:t>
                </a:r>
                <a:r>
                  <a:rPr lang="en-US" u="none" dirty="0" err="1">
                    <a:solidFill>
                      <a:schemeClr val="tx1"/>
                    </a:solidFill>
                    <a:latin typeface="Josefin Sans" pitchFamily="2" charset="0"/>
                  </a:rPr>
                  <a:t>süreçlerine</a:t>
                </a:r>
                <a:r>
                  <a:rPr lang="en-US" u="none" dirty="0">
                    <a:solidFill>
                      <a:schemeClr val="tx1"/>
                    </a:solidFill>
                    <a:latin typeface="Josefin Sans" pitchFamily="2" charset="0"/>
                  </a:rPr>
                  <a:t> </a:t>
                </a:r>
                <a:r>
                  <a:rPr lang="en-US" u="none" dirty="0" err="1">
                    <a:solidFill>
                      <a:schemeClr val="tx1"/>
                    </a:solidFill>
                    <a:latin typeface="Josefin Sans" pitchFamily="2" charset="0"/>
                  </a:rPr>
                  <a:t>örnekler</a:t>
                </a:r>
                <a:endParaRPr lang="en-US" u="none" dirty="0">
                  <a:solidFill>
                    <a:schemeClr val="tx1"/>
                  </a:solidFill>
                  <a:latin typeface="Josefin Sans" pitchFamily="2" charset="0"/>
                  <a:hlinkClick r:id="rId8" action="ppaction://hlinksldjump">
                    <a:extLst>
                      <a:ext uri="{A12FA001-AC4F-418D-AE19-62706E023703}">
                        <ahyp:hlinkClr xmlns:ahyp="http://schemas.microsoft.com/office/drawing/2018/hyperlinkcolor" val="tx"/>
                      </a:ext>
                    </a:extLst>
                  </a:hlinkClick>
                </a:endParaRPr>
              </a:p>
            </p:txBody>
          </p:sp>
        </p:grpSp>
        <p:sp>
          <p:nvSpPr>
            <p:cNvPr id="24" name="Dreptunghi 23">
              <a:extLst>
                <a:ext uri="{FF2B5EF4-FFF2-40B4-BE49-F238E27FC236}">
                  <a16:creationId xmlns:a16="http://schemas.microsoft.com/office/drawing/2014/main" id="{77E31915-B1B2-6C63-1878-6AEAEB1DDCFA}"/>
                </a:ext>
              </a:extLst>
            </p:cNvPr>
            <p:cNvSpPr/>
            <p:nvPr/>
          </p:nvSpPr>
          <p:spPr>
            <a:xfrm>
              <a:off x="-2042644" y="697030"/>
              <a:ext cx="2966936" cy="1188788"/>
            </a:xfrm>
            <a:prstGeom prst="rect">
              <a:avLst/>
            </a:prstGeom>
            <a:noFill/>
            <a:ln w="57150">
              <a:solidFill>
                <a:srgbClr val="2A4C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Josefin Sans" pitchFamily="2" charset="0"/>
              </a:endParaRPr>
            </a:p>
          </p:txBody>
        </p:sp>
      </p:grpSp>
      <p:grpSp>
        <p:nvGrpSpPr>
          <p:cNvPr id="49" name="Group 34">
            <a:extLst>
              <a:ext uri="{FF2B5EF4-FFF2-40B4-BE49-F238E27FC236}">
                <a16:creationId xmlns:a16="http://schemas.microsoft.com/office/drawing/2014/main" id="{27D7E185-9117-DD0D-5C15-87F51F64BB7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590EDF1C-CBF7-D98F-B9A0-86CE0C38F395}"/>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86D37D63-AB08-F0AC-792C-3D8C3598DFCB}"/>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1E7F1301-40D4-1566-A1F0-67216818E83E}"/>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extBox 19">
            <a:extLst>
              <a:ext uri="{FF2B5EF4-FFF2-40B4-BE49-F238E27FC236}">
                <a16:creationId xmlns:a16="http://schemas.microsoft.com/office/drawing/2014/main" id="{E8B2E722-0DB8-2490-8BD0-52FC708DDCE8}"/>
              </a:ext>
            </a:extLst>
          </p:cNvPr>
          <p:cNvSpPr txBox="1"/>
          <p:nvPr/>
        </p:nvSpPr>
        <p:spPr>
          <a:xfrm>
            <a:off x="3611414" y="3067213"/>
            <a:ext cx="6116927" cy="1588897"/>
          </a:xfrm>
          <a:prstGeom prst="rect">
            <a:avLst/>
          </a:prstGeom>
        </p:spPr>
        <p:txBody>
          <a:bodyPr wrap="square" lIns="0" tIns="0" rIns="0" bIns="0" rtlCol="0" anchor="t">
            <a:spAutoFit/>
          </a:bodyPr>
          <a:lstStyle>
            <a:defPPr>
              <a:defRPr lang="en-US"/>
            </a:defPPr>
            <a:lvl1pPr>
              <a:lnSpc>
                <a:spcPts val="4199"/>
              </a:lnSpc>
              <a:defRPr sz="2800" u="sng">
                <a:latin typeface="Josefin Sans Bold" pitchFamily="2" charset="0"/>
              </a:defRPr>
            </a:lvl1pPr>
          </a:lstStyle>
          <a:p>
            <a:r>
              <a:rPr lang="en-US" u="none" dirty="0">
                <a:latin typeface="Josefin Sans" pitchFamily="2" charset="0"/>
              </a:rPr>
              <a:t>3. </a:t>
            </a:r>
            <a:r>
              <a:rPr lang="en-US" u="none" dirty="0" err="1">
                <a:latin typeface="Josefin Sans" pitchFamily="2" charset="0"/>
              </a:rPr>
              <a:t>Döngüsel</a:t>
            </a:r>
            <a:r>
              <a:rPr lang="en-US" u="none" dirty="0">
                <a:latin typeface="Josefin Sans" pitchFamily="2" charset="0"/>
              </a:rPr>
              <a:t> </a:t>
            </a:r>
            <a:r>
              <a:rPr lang="en-US" u="none" dirty="0" err="1">
                <a:latin typeface="Josefin Sans" pitchFamily="2" charset="0"/>
              </a:rPr>
              <a:t>Tedarik</a:t>
            </a:r>
            <a:r>
              <a:rPr lang="en-US" u="none" dirty="0">
                <a:latin typeface="Josefin Sans" pitchFamily="2" charset="0"/>
              </a:rPr>
              <a:t> </a:t>
            </a:r>
            <a:r>
              <a:rPr lang="en-US" u="none" dirty="0" err="1">
                <a:latin typeface="Josefin Sans" pitchFamily="2" charset="0"/>
              </a:rPr>
              <a:t>Zinciri</a:t>
            </a:r>
            <a:r>
              <a:rPr lang="en-US" u="none" dirty="0">
                <a:latin typeface="Josefin Sans" pitchFamily="2" charset="0"/>
              </a:rPr>
              <a:t> </a:t>
            </a:r>
            <a:r>
              <a:rPr lang="en-US" u="none" dirty="0" err="1">
                <a:latin typeface="Josefin Sans" pitchFamily="2" charset="0"/>
              </a:rPr>
              <a:t>Yönetiminde</a:t>
            </a:r>
            <a:r>
              <a:rPr lang="en-US" u="none" dirty="0">
                <a:latin typeface="Josefin Sans" pitchFamily="2" charset="0"/>
              </a:rPr>
              <a:t> </a:t>
            </a:r>
            <a:r>
              <a:rPr lang="en-US" u="none" dirty="0" err="1">
                <a:latin typeface="Josefin Sans" pitchFamily="2" charset="0"/>
              </a:rPr>
              <a:t>dikkate</a:t>
            </a:r>
            <a:r>
              <a:rPr lang="en-US" u="none" dirty="0">
                <a:latin typeface="Josefin Sans" pitchFamily="2" charset="0"/>
              </a:rPr>
              <a:t> </a:t>
            </a:r>
            <a:r>
              <a:rPr lang="en-US" u="none" dirty="0" err="1">
                <a:latin typeface="Josefin Sans" pitchFamily="2" charset="0"/>
              </a:rPr>
              <a:t>alınması</a:t>
            </a:r>
            <a:r>
              <a:rPr lang="en-US" u="none" dirty="0">
                <a:latin typeface="Josefin Sans" pitchFamily="2" charset="0"/>
              </a:rPr>
              <a:t> </a:t>
            </a:r>
            <a:r>
              <a:rPr lang="en-US" u="none" dirty="0" err="1">
                <a:latin typeface="Josefin Sans" pitchFamily="2" charset="0"/>
              </a:rPr>
              <a:t>gereken</a:t>
            </a:r>
            <a:r>
              <a:rPr lang="en-US" u="none" dirty="0">
                <a:latin typeface="Josefin Sans" pitchFamily="2" charset="0"/>
              </a:rPr>
              <a:t> </a:t>
            </a:r>
            <a:r>
              <a:rPr lang="en-US" u="none" dirty="0" err="1">
                <a:latin typeface="Josefin Sans" pitchFamily="2" charset="0"/>
              </a:rPr>
              <a:t>ilgili</a:t>
            </a:r>
            <a:r>
              <a:rPr lang="en-US" u="none" dirty="0">
                <a:latin typeface="Josefin Sans" pitchFamily="2" charset="0"/>
              </a:rPr>
              <a:t> </a:t>
            </a:r>
            <a:r>
              <a:rPr lang="en-US" u="none" dirty="0" err="1">
                <a:latin typeface="Josefin Sans" pitchFamily="2" charset="0"/>
              </a:rPr>
              <a:t>faktörler</a:t>
            </a:r>
            <a:endParaRPr lang="en-US" u="none" dirty="0">
              <a:latin typeface="Josefin Sans" pitchFamily="2" charset="0"/>
              <a:hlinkClick r:id="rId7" action="ppaction://hlinksldjump"/>
            </a:endParaRPr>
          </a:p>
        </p:txBody>
      </p:sp>
    </p:spTree>
    <p:extLst>
      <p:ext uri="{BB962C8B-B14F-4D97-AF65-F5344CB8AC3E}">
        <p14:creationId xmlns:p14="http://schemas.microsoft.com/office/powerpoint/2010/main" val="26270679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4463838">
            <a:off x="9167270" y="310016"/>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49" name="TextBox 16">
            <a:extLst>
              <a:ext uri="{FF2B5EF4-FFF2-40B4-BE49-F238E27FC236}">
                <a16:creationId xmlns:a16="http://schemas.microsoft.com/office/drawing/2014/main" id="{483E3525-C3D1-121C-836C-342C674A8710}"/>
              </a:ext>
            </a:extLst>
          </p:cNvPr>
          <p:cNvSpPr txBox="1"/>
          <p:nvPr/>
        </p:nvSpPr>
        <p:spPr>
          <a:xfrm>
            <a:off x="9123995" y="2342429"/>
            <a:ext cx="3592953" cy="1173398"/>
          </a:xfrm>
          <a:prstGeom prst="rect">
            <a:avLst/>
          </a:prstGeom>
        </p:spPr>
        <p:txBody>
          <a:bodyPr wrap="square" lIns="0" tIns="0" rIns="0" bIns="0" rtlCol="0" anchor="t">
            <a:spAutoFit/>
          </a:bodyPr>
          <a:lstStyle/>
          <a:p>
            <a:pPr marL="0" lvl="0" indent="0" algn="l">
              <a:lnSpc>
                <a:spcPts val="10560"/>
              </a:lnSpc>
              <a:spcBef>
                <a:spcPct val="0"/>
              </a:spcBef>
            </a:pPr>
            <a:r>
              <a:rPr lang="tr-TR" sz="3600">
                <a:solidFill>
                  <a:schemeClr val="bg1"/>
                </a:solidFill>
                <a:latin typeface="Josefin Sans Bold" pitchFamily="2" charset="0"/>
              </a:rPr>
              <a:t>Kaynaklar</a:t>
            </a:r>
            <a:endParaRPr lang="en-US" sz="3600" dirty="0">
              <a:solidFill>
                <a:schemeClr val="bg1"/>
              </a:solidFill>
              <a:latin typeface="Josefin Sans Bold" pitchFamily="2" charset="0"/>
            </a:endParaRPr>
          </a:p>
        </p:txBody>
      </p:sp>
      <p:sp>
        <p:nvSpPr>
          <p:cNvPr id="4" name="Freeform 35">
            <a:extLst>
              <a:ext uri="{FF2B5EF4-FFF2-40B4-BE49-F238E27FC236}">
                <a16:creationId xmlns:a16="http://schemas.microsoft.com/office/drawing/2014/main" id="{1BAE976C-AF57-E3B3-12C1-4929DD38C50A}"/>
              </a:ext>
            </a:extLst>
          </p:cNvPr>
          <p:cNvSpPr/>
          <p:nvPr/>
        </p:nvSpPr>
        <p:spPr>
          <a:xfrm rot="17136162">
            <a:off x="7298548" y="2106722"/>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1267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4" cstate="print"/>
          <a:srcRect r="44462" b="-212"/>
          <a:stretch>
            <a:fillRect/>
          </a:stretch>
        </p:blipFill>
        <p:spPr>
          <a:xfrm>
            <a:off x="190583" y="6290497"/>
            <a:ext cx="1784643" cy="413890"/>
          </a:xfrm>
          <a:prstGeom prst="rect">
            <a:avLst/>
          </a:prstGeom>
        </p:spPr>
      </p:pic>
      <p:sp>
        <p:nvSpPr>
          <p:cNvPr id="27" name="Triunghi dreptunghic 26">
            <a:extLst>
              <a:ext uri="{FF2B5EF4-FFF2-40B4-BE49-F238E27FC236}">
                <a16:creationId xmlns:a16="http://schemas.microsoft.com/office/drawing/2014/main" id="{D8C74B0F-9D23-499E-C2B4-46536733D2B8}"/>
              </a:ext>
            </a:extLst>
          </p:cNvPr>
          <p:cNvSpPr/>
          <p:nvPr/>
        </p:nvSpPr>
        <p:spPr>
          <a:xfrm rot="19788209">
            <a:off x="8293716" y="2501202"/>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asetăText 2">
            <a:extLst>
              <a:ext uri="{FF2B5EF4-FFF2-40B4-BE49-F238E27FC236}">
                <a16:creationId xmlns:a16="http://schemas.microsoft.com/office/drawing/2014/main" id="{6AF08640-FF18-FD16-7212-F030CC6BEDDE}"/>
              </a:ext>
            </a:extLst>
          </p:cNvPr>
          <p:cNvSpPr txBox="1"/>
          <p:nvPr/>
        </p:nvSpPr>
        <p:spPr>
          <a:xfrm>
            <a:off x="190583" y="1420984"/>
            <a:ext cx="7944888" cy="3526606"/>
          </a:xfrm>
          <a:prstGeom prst="rect">
            <a:avLst/>
          </a:prstGeom>
          <a:noFill/>
        </p:spPr>
        <p:txBody>
          <a:bodyPr wrap="square">
            <a:spAutoFit/>
          </a:bodyPr>
          <a:lstStyle/>
          <a:p>
            <a:pPr marL="171450" indent="-171450">
              <a:buFont typeface="Arial" panose="020B0604020202020204" pitchFamily="34" charset="0"/>
              <a:buChar char="•"/>
            </a:pPr>
            <a:r>
              <a:rPr lang="en-GB" sz="1400" dirty="0"/>
              <a:t>Design 4Circle project. (2018). Retrieved from </a:t>
            </a:r>
            <a:r>
              <a:rPr lang="en-GB" sz="1400" dirty="0">
                <a:hlinkClick r:id="rId5"/>
              </a:rPr>
              <a:t>https://design4circle.eu/</a:t>
            </a:r>
            <a:r>
              <a:rPr lang="en-GB" sz="1400" dirty="0"/>
              <a:t> </a:t>
            </a:r>
          </a:p>
          <a:p>
            <a:endParaRPr lang="en-GB" sz="1400" dirty="0"/>
          </a:p>
          <a:p>
            <a:pPr>
              <a:lnSpc>
                <a:spcPct val="107000"/>
              </a:lnSpc>
              <a:spcAft>
                <a:spcPts val="800"/>
              </a:spcAft>
            </a:pPr>
            <a:r>
              <a:rPr lang="pt-PT" sz="1400" u="sng" kern="100" dirty="0">
                <a:solidFill>
                  <a:srgbClr val="0563C1"/>
                </a:solidFill>
                <a:effectLst/>
                <a:ea typeface="Calibri" panose="020F0502020204030204" pitchFamily="34" charset="0"/>
                <a:cs typeface="Times New Roman" panose="02020603050405020304" pitchFamily="18" charset="0"/>
                <a:hlinkClick r:id="rId6"/>
              </a:rPr>
              <a:t>. https://www.investopedia.com/terms/s/TZY.asp</a:t>
            </a:r>
            <a:endParaRPr lang="pt-PT" sz="1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ea typeface="Calibri" panose="020F0502020204030204" pitchFamily="34" charset="0"/>
                <a:cs typeface="Times New Roman" panose="02020603050405020304" pitchFamily="18" charset="0"/>
              </a:rPr>
              <a:t>. Circular Economy and Supply Chains: Definitions, Conceptualizations, and Research Agenda of the Circular Supply Chain Framework Laura Montag1 Received: 27 December 2021 / Accepted: 20 April 2022 © The Author(s) 2022</a:t>
            </a:r>
            <a:endParaRPr lang="pt-PT" sz="1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u="sng" kern="100" dirty="0">
                <a:solidFill>
                  <a:srgbClr val="0563C1"/>
                </a:solidFill>
                <a:effectLst/>
                <a:ea typeface="Calibri" panose="020F0502020204030204" pitchFamily="34" charset="0"/>
                <a:cs typeface="Times New Roman" panose="02020603050405020304" pitchFamily="18" charset="0"/>
                <a:hlinkClick r:id="rId7"/>
              </a:rPr>
              <a:t>. https://www.apsfulfillment.com/e-commerce-fulfillment/supply-chain-management/</a:t>
            </a:r>
            <a:endParaRPr lang="pt-PT" sz="1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u="sng" kern="100" dirty="0">
                <a:solidFill>
                  <a:srgbClr val="0563C1"/>
                </a:solidFill>
                <a:effectLst/>
                <a:ea typeface="Calibri" panose="020F0502020204030204" pitchFamily="34" charset="0"/>
                <a:cs typeface="Times New Roman" panose="02020603050405020304" pitchFamily="18" charset="0"/>
                <a:hlinkClick r:id="rId8"/>
              </a:rPr>
              <a:t>. https://www.ellenmacarthurfoundation.org/topics/circular-economy-introduction/overview</a:t>
            </a:r>
            <a:endParaRPr lang="pt-PT" sz="1400" kern="100" dirty="0">
              <a:effectLst/>
              <a:ea typeface="Calibri" panose="020F0502020204030204" pitchFamily="34" charset="0"/>
              <a:cs typeface="Times New Roman" panose="02020603050405020304" pitchFamily="18" charset="0"/>
            </a:endParaRPr>
          </a:p>
          <a:p>
            <a:pPr>
              <a:lnSpc>
                <a:spcPct val="107000"/>
              </a:lnSpc>
              <a:spcAft>
                <a:spcPts val="800"/>
              </a:spcAft>
            </a:pPr>
            <a:r>
              <a:rPr lang="en-GB" sz="1400" kern="100" dirty="0">
                <a:effectLst/>
                <a:ea typeface="Calibri" panose="020F0502020204030204" pitchFamily="34" charset="0"/>
                <a:cs typeface="Times New Roman" panose="02020603050405020304" pitchFamily="18" charset="0"/>
              </a:rPr>
              <a:t>. Carter CR, Rogers DS (2008) A framework of sustainable supply chain management: moving toward new theory. </a:t>
            </a:r>
            <a:r>
              <a:rPr lang="pt-PT" sz="1400" kern="100" dirty="0" err="1">
                <a:effectLst/>
                <a:ea typeface="Calibri" panose="020F0502020204030204" pitchFamily="34" charset="0"/>
                <a:cs typeface="Times New Roman" panose="02020603050405020304" pitchFamily="18" charset="0"/>
              </a:rPr>
              <a:t>Int</a:t>
            </a:r>
            <a:r>
              <a:rPr lang="pt-PT" sz="1400" kern="100" dirty="0">
                <a:effectLst/>
                <a:ea typeface="Calibri" panose="020F0502020204030204" pitchFamily="34" charset="0"/>
                <a:cs typeface="Times New Roman" panose="02020603050405020304" pitchFamily="18" charset="0"/>
              </a:rPr>
              <a:t> </a:t>
            </a:r>
            <a:r>
              <a:rPr lang="pt-PT" sz="1400" kern="100" dirty="0" err="1">
                <a:effectLst/>
                <a:ea typeface="Calibri" panose="020F0502020204030204" pitchFamily="34" charset="0"/>
                <a:cs typeface="Times New Roman" panose="02020603050405020304" pitchFamily="18" charset="0"/>
              </a:rPr>
              <a:t>Jnl</a:t>
            </a:r>
            <a:r>
              <a:rPr lang="pt-PT" sz="1400" kern="100" dirty="0">
                <a:effectLst/>
                <a:ea typeface="Calibri" panose="020F0502020204030204" pitchFamily="34" charset="0"/>
                <a:cs typeface="Times New Roman" panose="02020603050405020304" pitchFamily="18" charset="0"/>
              </a:rPr>
              <a:t> </a:t>
            </a:r>
            <a:r>
              <a:rPr lang="pt-PT" sz="1400" kern="100" dirty="0" err="1">
                <a:effectLst/>
                <a:ea typeface="Calibri" panose="020F0502020204030204" pitchFamily="34" charset="0"/>
                <a:cs typeface="Times New Roman" panose="02020603050405020304" pitchFamily="18" charset="0"/>
              </a:rPr>
              <a:t>Phys</a:t>
            </a:r>
            <a:r>
              <a:rPr lang="pt-PT" sz="1400" kern="100" dirty="0">
                <a:effectLst/>
                <a:ea typeface="Calibri" panose="020F0502020204030204" pitchFamily="34" charset="0"/>
                <a:cs typeface="Times New Roman" panose="02020603050405020304" pitchFamily="18" charset="0"/>
              </a:rPr>
              <a:t> </a:t>
            </a:r>
            <a:r>
              <a:rPr lang="pt-PT" sz="1400" kern="100" dirty="0" err="1">
                <a:effectLst/>
                <a:ea typeface="Calibri" panose="020F0502020204030204" pitchFamily="34" charset="0"/>
                <a:cs typeface="Times New Roman" panose="02020603050405020304" pitchFamily="18" charset="0"/>
              </a:rPr>
              <a:t>Dist</a:t>
            </a:r>
            <a:r>
              <a:rPr lang="pt-PT" sz="1400" kern="100" dirty="0">
                <a:effectLst/>
                <a:ea typeface="Calibri" panose="020F0502020204030204" pitchFamily="34" charset="0"/>
                <a:cs typeface="Times New Roman" panose="02020603050405020304" pitchFamily="18" charset="0"/>
              </a:rPr>
              <a:t> Log </a:t>
            </a:r>
            <a:r>
              <a:rPr lang="pt-PT" sz="1400" kern="100" dirty="0" err="1">
                <a:effectLst/>
                <a:ea typeface="Calibri" panose="020F0502020204030204" pitchFamily="34" charset="0"/>
                <a:cs typeface="Times New Roman" panose="02020603050405020304" pitchFamily="18" charset="0"/>
              </a:rPr>
              <a:t>Manage</a:t>
            </a:r>
            <a:r>
              <a:rPr lang="pt-PT" sz="1400" kern="100" dirty="0">
                <a:effectLst/>
                <a:ea typeface="Calibri" panose="020F0502020204030204" pitchFamily="34" charset="0"/>
                <a:cs typeface="Times New Roman" panose="02020603050405020304" pitchFamily="18" charset="0"/>
              </a:rPr>
              <a:t> 38:360–387. </a:t>
            </a:r>
            <a:r>
              <a:rPr lang="pt-PT" sz="1400" u="sng" kern="100" dirty="0">
                <a:solidFill>
                  <a:srgbClr val="0563C1"/>
                </a:solidFill>
                <a:effectLst/>
                <a:ea typeface="Calibri" panose="020F0502020204030204" pitchFamily="34" charset="0"/>
                <a:cs typeface="Times New Roman" panose="02020603050405020304" pitchFamily="18" charset="0"/>
                <a:hlinkClick r:id="rId9"/>
              </a:rPr>
              <a:t>https://doi.org/10.1108/09600030810882816</a:t>
            </a:r>
            <a:endParaRPr lang="pt-PT" sz="1400" kern="100" dirty="0">
              <a:effectLst/>
              <a:ea typeface="Calibri" panose="020F0502020204030204" pitchFamily="34" charset="0"/>
              <a:cs typeface="Times New Roman" panose="02020603050405020304" pitchFamily="18" charset="0"/>
            </a:endParaRPr>
          </a:p>
          <a:p>
            <a:endParaRPr lang="pt-PT" sz="1400" dirty="0"/>
          </a:p>
          <a:p>
            <a:endParaRPr lang="pt-PT" sz="1400" dirty="0"/>
          </a:p>
          <a:p>
            <a:pPr marL="171450" indent="-171450">
              <a:buFont typeface="Arial" panose="020B0604020202020204" pitchFamily="34" charset="0"/>
              <a:buChar char="•"/>
            </a:pPr>
            <a:endParaRPr lang="en-GB" sz="1400" dirty="0"/>
          </a:p>
        </p:txBody>
      </p:sp>
    </p:spTree>
    <p:extLst>
      <p:ext uri="{BB962C8B-B14F-4D97-AF65-F5344CB8AC3E}">
        <p14:creationId xmlns:p14="http://schemas.microsoft.com/office/powerpoint/2010/main" val="384192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reptunghi 9">
            <a:extLst>
              <a:ext uri="{FF2B5EF4-FFF2-40B4-BE49-F238E27FC236}">
                <a16:creationId xmlns:a16="http://schemas.microsoft.com/office/drawing/2014/main" id="{B8903DEB-D4A3-A8F4-C158-4E6813A05E51}"/>
              </a:ext>
            </a:extLst>
          </p:cNvPr>
          <p:cNvSpPr/>
          <p:nvPr/>
        </p:nvSpPr>
        <p:spPr>
          <a:xfrm>
            <a:off x="0" y="1"/>
            <a:ext cx="12192000" cy="4478693"/>
          </a:xfrm>
          <a:prstGeom prst="rect">
            <a:avLst/>
          </a:prstGeom>
          <a:solidFill>
            <a:srgbClr val="2A4C8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Imagine 4">
            <a:extLst>
              <a:ext uri="{FF2B5EF4-FFF2-40B4-BE49-F238E27FC236}">
                <a16:creationId xmlns:a16="http://schemas.microsoft.com/office/drawing/2014/main" id="{F7E388BA-AF47-7645-E786-7DE732833878}"/>
              </a:ext>
            </a:extLst>
          </p:cNvPr>
          <p:cNvPicPr>
            <a:picLocks noChangeAspect="1"/>
          </p:cNvPicPr>
          <p:nvPr/>
        </p:nvPicPr>
        <p:blipFill rotWithShape="1">
          <a:blip r:embed="rId2">
            <a:extLst>
              <a:ext uri="{28A0092B-C50C-407E-A947-70E740481C1C}">
                <a14:useLocalDpi xmlns:a14="http://schemas.microsoft.com/office/drawing/2010/main" val="0"/>
              </a:ext>
            </a:extLst>
          </a:blip>
          <a:srcRect t="88595" r="33505"/>
          <a:stretch/>
        </p:blipFill>
        <p:spPr>
          <a:xfrm>
            <a:off x="1853184" y="4637314"/>
            <a:ext cx="9154084" cy="2220686"/>
          </a:xfrm>
          <a:prstGeom prst="rect">
            <a:avLst/>
          </a:prstGeom>
        </p:spPr>
      </p:pic>
      <p:pic>
        <p:nvPicPr>
          <p:cNvPr id="12" name="Imagine 11">
            <a:extLst>
              <a:ext uri="{FF2B5EF4-FFF2-40B4-BE49-F238E27FC236}">
                <a16:creationId xmlns:a16="http://schemas.microsoft.com/office/drawing/2014/main" id="{B5560F45-0D7B-8F78-8B33-11DE336388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0228" y="67162"/>
            <a:ext cx="4151539" cy="3774544"/>
          </a:xfrm>
          <a:prstGeom prst="rect">
            <a:avLst/>
          </a:prstGeom>
        </p:spPr>
      </p:pic>
      <p:sp>
        <p:nvSpPr>
          <p:cNvPr id="13" name="TextBox 16">
            <a:extLst>
              <a:ext uri="{FF2B5EF4-FFF2-40B4-BE49-F238E27FC236}">
                <a16:creationId xmlns:a16="http://schemas.microsoft.com/office/drawing/2014/main" id="{26DC759D-4D7B-61A7-771D-3A3656BF87D2}"/>
              </a:ext>
            </a:extLst>
          </p:cNvPr>
          <p:cNvSpPr txBox="1"/>
          <p:nvPr/>
        </p:nvSpPr>
        <p:spPr>
          <a:xfrm>
            <a:off x="4175057" y="3025274"/>
            <a:ext cx="3841879" cy="1134926"/>
          </a:xfrm>
          <a:prstGeom prst="rect">
            <a:avLst/>
          </a:prstGeom>
        </p:spPr>
        <p:txBody>
          <a:bodyPr wrap="square" lIns="0" tIns="0" rIns="0" bIns="0" rtlCol="0" anchor="t">
            <a:spAutoFit/>
          </a:bodyPr>
          <a:lstStyle/>
          <a:p>
            <a:pPr marL="0" lvl="0" indent="0" algn="l">
              <a:lnSpc>
                <a:spcPts val="10560"/>
              </a:lnSpc>
              <a:spcBef>
                <a:spcPct val="0"/>
              </a:spcBef>
            </a:pPr>
            <a:r>
              <a:rPr lang="ro-RO" sz="3000" dirty="0">
                <a:solidFill>
                  <a:srgbClr val="F1CB2F"/>
                </a:solidFill>
                <a:latin typeface="Josefin Sans Bold" pitchFamily="2" charset="0"/>
              </a:rPr>
              <a:t>WWW.SHOEDES.EU</a:t>
            </a:r>
            <a:endParaRPr lang="en-US" sz="3000" dirty="0">
              <a:solidFill>
                <a:srgbClr val="F1CB2F"/>
              </a:solidFill>
              <a:latin typeface="Josefin Sans Bold" pitchFamily="2" charset="0"/>
            </a:endParaRPr>
          </a:p>
        </p:txBody>
      </p:sp>
      <p:pic>
        <p:nvPicPr>
          <p:cNvPr id="14" name="Picture 2">
            <a:extLst>
              <a:ext uri="{FF2B5EF4-FFF2-40B4-BE49-F238E27FC236}">
                <a16:creationId xmlns:a16="http://schemas.microsoft.com/office/drawing/2014/main" id="{563833D1-FE4A-0A66-2B79-30ADF9CA579B}"/>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spTree>
    <p:extLst>
      <p:ext uri="{BB962C8B-B14F-4D97-AF65-F5344CB8AC3E}">
        <p14:creationId xmlns:p14="http://schemas.microsoft.com/office/powerpoint/2010/main" val="2376210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a:stretch/>
        </p:blipFill>
        <p:spPr>
          <a:xfrm>
            <a:off x="8777591" y="-17424"/>
            <a:ext cx="3414409" cy="6875423"/>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sp>
        <p:nvSpPr>
          <p:cNvPr id="10" name="TextBox 16">
            <a:extLst>
              <a:ext uri="{FF2B5EF4-FFF2-40B4-BE49-F238E27FC236}">
                <a16:creationId xmlns:a16="http://schemas.microsoft.com/office/drawing/2014/main" id="{C4D27284-67A8-5E6E-893E-1FE2A107C548}"/>
              </a:ext>
            </a:extLst>
          </p:cNvPr>
          <p:cNvSpPr txBox="1"/>
          <p:nvPr/>
        </p:nvSpPr>
        <p:spPr>
          <a:xfrm>
            <a:off x="783964" y="566686"/>
            <a:ext cx="3885731" cy="1158009"/>
          </a:xfrm>
          <a:prstGeom prst="rect">
            <a:avLst/>
          </a:prstGeom>
        </p:spPr>
        <p:txBody>
          <a:bodyPr wrap="square" lIns="0" tIns="0" rIns="0" bIns="0" rtlCol="0" anchor="t">
            <a:spAutoFit/>
          </a:bodyPr>
          <a:lstStyle/>
          <a:p>
            <a:pPr lvl="0">
              <a:lnSpc>
                <a:spcPts val="10560"/>
              </a:lnSpc>
              <a:spcBef>
                <a:spcPct val="0"/>
              </a:spcBef>
            </a:pPr>
            <a:r>
              <a:rPr lang="en-GB" sz="2800" dirty="0">
                <a:solidFill>
                  <a:srgbClr val="2D5693"/>
                </a:solidFill>
                <a:latin typeface="Josefin Sans Bold" pitchFamily="2" charset="0"/>
              </a:rPr>
              <a:t>1. </a:t>
            </a:r>
            <a:r>
              <a:rPr lang="en-GB" sz="2800" dirty="0" err="1">
                <a:solidFill>
                  <a:srgbClr val="2D5693"/>
                </a:solidFill>
                <a:latin typeface="Josefin Sans Bold" pitchFamily="2" charset="0"/>
              </a:rPr>
              <a:t>Giriş</a:t>
            </a:r>
            <a:endParaRPr lang="en-US" sz="2800" dirty="0">
              <a:solidFill>
                <a:srgbClr val="B2101F"/>
              </a:solidFill>
              <a:latin typeface="Josefin Sans Bold" pitchFamily="2" charset="0"/>
            </a:endParaRPr>
          </a:p>
        </p:txBody>
      </p:sp>
      <p:sp>
        <p:nvSpPr>
          <p:cNvPr id="2" name="AutoShape 2" descr="Product design process">
            <a:extLst>
              <a:ext uri="{FF2B5EF4-FFF2-40B4-BE49-F238E27FC236}">
                <a16:creationId xmlns:a16="http://schemas.microsoft.com/office/drawing/2014/main" id="{D6506184-9B0F-68E6-4131-9872F25E247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2">
            <a:extLst>
              <a:ext uri="{FF2B5EF4-FFF2-40B4-BE49-F238E27FC236}">
                <a16:creationId xmlns:a16="http://schemas.microsoft.com/office/drawing/2014/main" id="{A9C24E54-A2DC-87AC-C748-7DD38547ED9D}"/>
              </a:ext>
            </a:extLst>
          </p:cNvPr>
          <p:cNvSpPr txBox="1"/>
          <p:nvPr/>
        </p:nvSpPr>
        <p:spPr>
          <a:xfrm>
            <a:off x="190583" y="1863297"/>
            <a:ext cx="8215312" cy="4051728"/>
          </a:xfrm>
          <a:prstGeom prst="rect">
            <a:avLst/>
          </a:prstGeom>
          <a:noFill/>
          <a:ln w="57150">
            <a:solidFill>
              <a:srgbClr val="F3CC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457200" lvl="0" indent="-457200">
              <a:lnSpc>
                <a:spcPct val="200000"/>
              </a:lnSpc>
              <a:spcBef>
                <a:spcPct val="0"/>
              </a:spcBef>
              <a:buFont typeface="Arial" panose="020B0604020202020204" pitchFamily="34" charset="0"/>
              <a:buChar cha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n-US" dirty="0" err="1">
                <a:solidFill>
                  <a:srgbClr val="111111"/>
                </a:solidFill>
                <a:latin typeface="SourceSansPro"/>
              </a:rPr>
              <a:t>Tedarik</a:t>
            </a:r>
            <a:r>
              <a:rPr lang="en-US" dirty="0">
                <a:solidFill>
                  <a:srgbClr val="111111"/>
                </a:solidFill>
                <a:latin typeface="SourceSansPro"/>
              </a:rPr>
              <a:t> </a:t>
            </a:r>
            <a:r>
              <a:rPr lang="en-US" dirty="0" err="1">
                <a:solidFill>
                  <a:srgbClr val="111111"/>
                </a:solidFill>
                <a:latin typeface="SourceSansPro"/>
              </a:rPr>
              <a:t>zinciri</a:t>
            </a:r>
            <a:r>
              <a:rPr lang="en-US" dirty="0">
                <a:solidFill>
                  <a:srgbClr val="111111"/>
                </a:solidFill>
                <a:latin typeface="SourceSansPro"/>
              </a:rPr>
              <a:t> </a:t>
            </a:r>
            <a:r>
              <a:rPr lang="en-US" dirty="0" err="1">
                <a:solidFill>
                  <a:srgbClr val="111111"/>
                </a:solidFill>
                <a:latin typeface="SourceSansPro"/>
              </a:rPr>
              <a:t>yönetimi</a:t>
            </a:r>
            <a:r>
              <a:rPr lang="en-US" dirty="0">
                <a:solidFill>
                  <a:srgbClr val="111111"/>
                </a:solidFill>
                <a:latin typeface="SourceSansPro"/>
              </a:rPr>
              <a:t> (</a:t>
            </a:r>
            <a:r>
              <a:rPr lang="tr-TR" dirty="0">
                <a:solidFill>
                  <a:srgbClr val="111111"/>
                </a:solidFill>
                <a:latin typeface="SourceSansPro"/>
              </a:rPr>
              <a:t>TZY</a:t>
            </a:r>
            <a:r>
              <a:rPr lang="en-US" dirty="0">
                <a:solidFill>
                  <a:srgbClr val="111111"/>
                </a:solidFill>
                <a:latin typeface="SourceSansPro"/>
              </a:rPr>
              <a:t>), </a:t>
            </a:r>
            <a:r>
              <a:rPr lang="en-US" dirty="0" err="1">
                <a:solidFill>
                  <a:srgbClr val="111111"/>
                </a:solidFill>
                <a:latin typeface="SourceSansPro"/>
              </a:rPr>
              <a:t>bir</a:t>
            </a:r>
            <a:r>
              <a:rPr lang="en-US" dirty="0">
                <a:solidFill>
                  <a:srgbClr val="111111"/>
                </a:solidFill>
                <a:latin typeface="SourceSansPro"/>
              </a:rPr>
              <a:t> </a:t>
            </a:r>
            <a:r>
              <a:rPr lang="en-US" dirty="0" err="1">
                <a:solidFill>
                  <a:srgbClr val="111111"/>
                </a:solidFill>
                <a:latin typeface="SourceSansPro"/>
              </a:rPr>
              <a:t>şirkete</a:t>
            </a:r>
            <a:r>
              <a:rPr lang="en-US" dirty="0">
                <a:solidFill>
                  <a:srgbClr val="111111"/>
                </a:solidFill>
                <a:latin typeface="SourceSansPro"/>
              </a:rPr>
              <a:t> ve </a:t>
            </a:r>
            <a:r>
              <a:rPr lang="en-US" dirty="0" err="1">
                <a:solidFill>
                  <a:srgbClr val="111111"/>
                </a:solidFill>
                <a:latin typeface="SourceSansPro"/>
              </a:rPr>
              <a:t>bir</a:t>
            </a:r>
            <a:r>
              <a:rPr lang="en-US" dirty="0">
                <a:solidFill>
                  <a:srgbClr val="111111"/>
                </a:solidFill>
                <a:latin typeface="SourceSansPro"/>
              </a:rPr>
              <a:t> </a:t>
            </a:r>
            <a:r>
              <a:rPr lang="en-US" dirty="0" err="1">
                <a:solidFill>
                  <a:srgbClr val="111111"/>
                </a:solidFill>
                <a:latin typeface="SourceSansPro"/>
              </a:rPr>
              <a:t>şirketten</a:t>
            </a:r>
            <a:r>
              <a:rPr lang="en-US" dirty="0">
                <a:solidFill>
                  <a:srgbClr val="111111"/>
                </a:solidFill>
                <a:latin typeface="SourceSansPro"/>
              </a:rPr>
              <a:t> mal ve </a:t>
            </a:r>
            <a:r>
              <a:rPr lang="en-US" dirty="0" err="1">
                <a:solidFill>
                  <a:srgbClr val="111111"/>
                </a:solidFill>
                <a:latin typeface="SourceSansPro"/>
              </a:rPr>
              <a:t>hizmet</a:t>
            </a:r>
            <a:r>
              <a:rPr lang="en-US" dirty="0">
                <a:solidFill>
                  <a:srgbClr val="111111"/>
                </a:solidFill>
                <a:latin typeface="SourceSansPro"/>
              </a:rPr>
              <a:t> </a:t>
            </a:r>
            <a:r>
              <a:rPr lang="en-US" dirty="0" err="1">
                <a:solidFill>
                  <a:srgbClr val="111111"/>
                </a:solidFill>
                <a:latin typeface="SourceSansPro"/>
              </a:rPr>
              <a:t>akışının</a:t>
            </a:r>
            <a:r>
              <a:rPr lang="en-US" dirty="0">
                <a:solidFill>
                  <a:srgbClr val="111111"/>
                </a:solidFill>
                <a:latin typeface="SourceSansPro"/>
              </a:rPr>
              <a:t> </a:t>
            </a:r>
            <a:r>
              <a:rPr lang="en-US" dirty="0" err="1">
                <a:solidFill>
                  <a:srgbClr val="111111"/>
                </a:solidFill>
                <a:latin typeface="SourceSansPro"/>
              </a:rPr>
              <a:t>merkezi</a:t>
            </a:r>
            <a:r>
              <a:rPr lang="en-US" dirty="0">
                <a:solidFill>
                  <a:srgbClr val="111111"/>
                </a:solidFill>
                <a:latin typeface="SourceSansPro"/>
              </a:rPr>
              <a:t> </a:t>
            </a:r>
            <a:r>
              <a:rPr lang="en-US" dirty="0" err="1">
                <a:solidFill>
                  <a:srgbClr val="111111"/>
                </a:solidFill>
                <a:latin typeface="SourceSansPro"/>
              </a:rPr>
              <a:t>yönetimidir</a:t>
            </a:r>
            <a:r>
              <a:rPr lang="en-US" dirty="0">
                <a:solidFill>
                  <a:srgbClr val="111111"/>
                </a:solidFill>
                <a:latin typeface="SourceSansPro"/>
              </a:rPr>
              <a:t> ve </a:t>
            </a:r>
            <a:r>
              <a:rPr lang="en-US" dirty="0" err="1">
                <a:solidFill>
                  <a:srgbClr val="111111"/>
                </a:solidFill>
                <a:latin typeface="SourceSansPro"/>
              </a:rPr>
              <a:t>hammaddelerin</a:t>
            </a:r>
            <a:r>
              <a:rPr lang="en-US" dirty="0">
                <a:solidFill>
                  <a:srgbClr val="111111"/>
                </a:solidFill>
                <a:latin typeface="SourceSansPro"/>
              </a:rPr>
              <a:t> ve </a:t>
            </a:r>
            <a:r>
              <a:rPr lang="en-US" dirty="0" err="1">
                <a:solidFill>
                  <a:srgbClr val="111111"/>
                </a:solidFill>
                <a:latin typeface="SourceSansPro"/>
              </a:rPr>
              <a:t>bileşenlerin</a:t>
            </a:r>
            <a:r>
              <a:rPr lang="en-US" dirty="0">
                <a:solidFill>
                  <a:srgbClr val="111111"/>
                </a:solidFill>
                <a:latin typeface="SourceSansPro"/>
              </a:rPr>
              <a:t> </a:t>
            </a:r>
            <a:r>
              <a:rPr lang="en-US" dirty="0" err="1">
                <a:solidFill>
                  <a:srgbClr val="111111"/>
                </a:solidFill>
                <a:latin typeface="SourceSansPro"/>
              </a:rPr>
              <a:t>nihai</a:t>
            </a:r>
            <a:r>
              <a:rPr lang="en-US" dirty="0">
                <a:solidFill>
                  <a:srgbClr val="111111"/>
                </a:solidFill>
                <a:latin typeface="SourceSansPro"/>
              </a:rPr>
              <a:t> </a:t>
            </a:r>
            <a:r>
              <a:rPr lang="en-US" dirty="0" err="1">
                <a:solidFill>
                  <a:srgbClr val="111111"/>
                </a:solidFill>
                <a:latin typeface="SourceSansPro"/>
              </a:rPr>
              <a:t>ürünlere</a:t>
            </a:r>
            <a:r>
              <a:rPr lang="en-US" dirty="0">
                <a:solidFill>
                  <a:srgbClr val="111111"/>
                </a:solidFill>
                <a:latin typeface="SourceSansPro"/>
              </a:rPr>
              <a:t> </a:t>
            </a:r>
            <a:r>
              <a:rPr lang="en-US" dirty="0" err="1">
                <a:solidFill>
                  <a:srgbClr val="111111"/>
                </a:solidFill>
                <a:latin typeface="SourceSansPro"/>
              </a:rPr>
              <a:t>dönüştürülmesiyle</a:t>
            </a:r>
            <a:r>
              <a:rPr lang="en-US" dirty="0">
                <a:solidFill>
                  <a:srgbClr val="111111"/>
                </a:solidFill>
                <a:latin typeface="SourceSansPro"/>
              </a:rPr>
              <a:t> </a:t>
            </a:r>
            <a:r>
              <a:rPr lang="en-US" dirty="0" err="1">
                <a:solidFill>
                  <a:srgbClr val="111111"/>
                </a:solidFill>
                <a:latin typeface="SourceSansPro"/>
              </a:rPr>
              <a:t>ilgili</a:t>
            </a:r>
            <a:r>
              <a:rPr lang="en-US" dirty="0">
                <a:solidFill>
                  <a:srgbClr val="111111"/>
                </a:solidFill>
                <a:latin typeface="SourceSansPro"/>
              </a:rPr>
              <a:t> </a:t>
            </a:r>
            <a:r>
              <a:rPr lang="en-US" dirty="0" err="1">
                <a:solidFill>
                  <a:srgbClr val="111111"/>
                </a:solidFill>
                <a:latin typeface="SourceSansPro"/>
              </a:rPr>
              <a:t>tüm</a:t>
            </a:r>
            <a:r>
              <a:rPr lang="en-US" dirty="0">
                <a:solidFill>
                  <a:srgbClr val="111111"/>
                </a:solidFill>
                <a:latin typeface="SourceSansPro"/>
              </a:rPr>
              <a:t> </a:t>
            </a:r>
            <a:r>
              <a:rPr lang="en-US" dirty="0" err="1">
                <a:solidFill>
                  <a:srgbClr val="111111"/>
                </a:solidFill>
                <a:latin typeface="SourceSansPro"/>
              </a:rPr>
              <a:t>süreçleri</a:t>
            </a:r>
            <a:r>
              <a:rPr lang="en-US" dirty="0">
                <a:solidFill>
                  <a:srgbClr val="111111"/>
                </a:solidFill>
                <a:latin typeface="SourceSansPro"/>
              </a:rPr>
              <a:t> </a:t>
            </a:r>
            <a:r>
              <a:rPr lang="en-US" dirty="0" err="1">
                <a:solidFill>
                  <a:srgbClr val="111111"/>
                </a:solidFill>
                <a:latin typeface="SourceSansPro"/>
              </a:rPr>
              <a:t>içerir</a:t>
            </a:r>
            <a:r>
              <a:rPr lang="en-US" dirty="0">
                <a:solidFill>
                  <a:srgbClr val="111111"/>
                </a:solidFill>
                <a:latin typeface="SourceSansPro"/>
              </a:rPr>
              <a:t>. </a:t>
            </a:r>
            <a:r>
              <a:rPr lang="en-US" dirty="0" err="1">
                <a:solidFill>
                  <a:srgbClr val="111111"/>
                </a:solidFill>
                <a:latin typeface="SourceSansPro"/>
              </a:rPr>
              <a:t>Sürdürülebilirliğe</a:t>
            </a:r>
            <a:r>
              <a:rPr lang="en-US" dirty="0">
                <a:solidFill>
                  <a:srgbClr val="111111"/>
                </a:solidFill>
                <a:latin typeface="SourceSansPro"/>
              </a:rPr>
              <a:t> </a:t>
            </a:r>
            <a:r>
              <a:rPr lang="en-US" dirty="0" err="1">
                <a:solidFill>
                  <a:srgbClr val="111111"/>
                </a:solidFill>
                <a:latin typeface="SourceSansPro"/>
              </a:rPr>
              <a:t>odaklanan</a:t>
            </a:r>
            <a:r>
              <a:rPr lang="en-US" dirty="0">
                <a:solidFill>
                  <a:srgbClr val="111111"/>
                </a:solidFill>
                <a:latin typeface="SourceSansPro"/>
              </a:rPr>
              <a:t> </a:t>
            </a:r>
            <a:r>
              <a:rPr lang="en-US" dirty="0" err="1">
                <a:solidFill>
                  <a:srgbClr val="111111"/>
                </a:solidFill>
                <a:latin typeface="SourceSansPro"/>
              </a:rPr>
              <a:t>Döngüsel</a:t>
            </a:r>
            <a:r>
              <a:rPr lang="en-US" dirty="0">
                <a:solidFill>
                  <a:srgbClr val="111111"/>
                </a:solidFill>
                <a:latin typeface="SourceSansPro"/>
              </a:rPr>
              <a:t> Ekonomi </a:t>
            </a:r>
            <a:r>
              <a:rPr lang="en-US" dirty="0" err="1">
                <a:solidFill>
                  <a:srgbClr val="111111"/>
                </a:solidFill>
                <a:latin typeface="SourceSansPro"/>
              </a:rPr>
              <a:t>ilkeleri</a:t>
            </a:r>
            <a:r>
              <a:rPr lang="en-US" dirty="0">
                <a:solidFill>
                  <a:srgbClr val="111111"/>
                </a:solidFill>
                <a:latin typeface="SourceSansPro"/>
              </a:rPr>
              <a:t>, </a:t>
            </a:r>
            <a:r>
              <a:rPr lang="en-US" dirty="0" err="1">
                <a:solidFill>
                  <a:srgbClr val="111111"/>
                </a:solidFill>
                <a:latin typeface="SourceSansPro"/>
              </a:rPr>
              <a:t>tüm</a:t>
            </a:r>
            <a:r>
              <a:rPr lang="en-US" dirty="0">
                <a:solidFill>
                  <a:srgbClr val="111111"/>
                </a:solidFill>
                <a:latin typeface="SourceSansPro"/>
              </a:rPr>
              <a:t> </a:t>
            </a:r>
            <a:r>
              <a:rPr lang="en-US" dirty="0" err="1">
                <a:solidFill>
                  <a:srgbClr val="111111"/>
                </a:solidFill>
                <a:latin typeface="SourceSansPro"/>
              </a:rPr>
              <a:t>paydaşlar</a:t>
            </a:r>
            <a:r>
              <a:rPr lang="en-US" dirty="0">
                <a:solidFill>
                  <a:srgbClr val="111111"/>
                </a:solidFill>
                <a:latin typeface="SourceSansPro"/>
              </a:rPr>
              <a:t> </a:t>
            </a:r>
            <a:r>
              <a:rPr lang="en-US" dirty="0" err="1">
                <a:solidFill>
                  <a:srgbClr val="111111"/>
                </a:solidFill>
                <a:latin typeface="SourceSansPro"/>
              </a:rPr>
              <a:t>için</a:t>
            </a:r>
            <a:r>
              <a:rPr lang="en-US" dirty="0">
                <a:solidFill>
                  <a:srgbClr val="111111"/>
                </a:solidFill>
                <a:latin typeface="SourceSansPro"/>
              </a:rPr>
              <a:t> </a:t>
            </a:r>
            <a:r>
              <a:rPr lang="en-US" dirty="0" err="1">
                <a:solidFill>
                  <a:srgbClr val="111111"/>
                </a:solidFill>
                <a:latin typeface="SourceSansPro"/>
              </a:rPr>
              <a:t>ekonomik</a:t>
            </a:r>
            <a:r>
              <a:rPr lang="en-US" dirty="0">
                <a:solidFill>
                  <a:srgbClr val="111111"/>
                </a:solidFill>
                <a:latin typeface="SourceSansPro"/>
              </a:rPr>
              <a:t>, </a:t>
            </a:r>
            <a:r>
              <a:rPr lang="en-US" dirty="0" err="1">
                <a:solidFill>
                  <a:srgbClr val="111111"/>
                </a:solidFill>
                <a:latin typeface="SourceSansPro"/>
              </a:rPr>
              <a:t>çevresel</a:t>
            </a:r>
            <a:r>
              <a:rPr lang="en-US" dirty="0">
                <a:solidFill>
                  <a:srgbClr val="111111"/>
                </a:solidFill>
                <a:latin typeface="SourceSansPro"/>
              </a:rPr>
              <a:t> ve </a:t>
            </a:r>
            <a:r>
              <a:rPr lang="en-US" dirty="0" err="1">
                <a:solidFill>
                  <a:srgbClr val="111111"/>
                </a:solidFill>
                <a:latin typeface="SourceSansPro"/>
              </a:rPr>
              <a:t>sosyal</a:t>
            </a:r>
            <a:r>
              <a:rPr lang="en-US" dirty="0">
                <a:solidFill>
                  <a:srgbClr val="111111"/>
                </a:solidFill>
                <a:latin typeface="SourceSansPro"/>
              </a:rPr>
              <a:t> </a:t>
            </a:r>
            <a:r>
              <a:rPr lang="en-US" dirty="0" err="1">
                <a:solidFill>
                  <a:srgbClr val="111111"/>
                </a:solidFill>
                <a:latin typeface="SourceSansPro"/>
              </a:rPr>
              <a:t>faydaları</a:t>
            </a:r>
            <a:r>
              <a:rPr lang="en-US" dirty="0">
                <a:solidFill>
                  <a:srgbClr val="111111"/>
                </a:solidFill>
                <a:latin typeface="SourceSansPro"/>
              </a:rPr>
              <a:t> </a:t>
            </a:r>
            <a:r>
              <a:rPr lang="en-US" dirty="0" err="1">
                <a:solidFill>
                  <a:srgbClr val="111111"/>
                </a:solidFill>
                <a:latin typeface="SourceSansPro"/>
              </a:rPr>
              <a:t>olan</a:t>
            </a:r>
            <a:r>
              <a:rPr lang="en-US" dirty="0">
                <a:solidFill>
                  <a:srgbClr val="111111"/>
                </a:solidFill>
                <a:latin typeface="SourceSansPro"/>
              </a:rPr>
              <a:t> </a:t>
            </a:r>
            <a:r>
              <a:rPr lang="en-US" dirty="0" err="1">
                <a:solidFill>
                  <a:srgbClr val="111111"/>
                </a:solidFill>
                <a:latin typeface="SourceSansPro"/>
              </a:rPr>
              <a:t>daha</a:t>
            </a:r>
            <a:r>
              <a:rPr lang="en-US" dirty="0">
                <a:solidFill>
                  <a:srgbClr val="111111"/>
                </a:solidFill>
                <a:latin typeface="SourceSansPro"/>
              </a:rPr>
              <a:t> </a:t>
            </a:r>
            <a:r>
              <a:rPr lang="en-US" dirty="0" err="1">
                <a:solidFill>
                  <a:srgbClr val="111111"/>
                </a:solidFill>
                <a:latin typeface="SourceSansPro"/>
              </a:rPr>
              <a:t>etkili</a:t>
            </a:r>
            <a:r>
              <a:rPr lang="en-US" dirty="0">
                <a:solidFill>
                  <a:srgbClr val="111111"/>
                </a:solidFill>
                <a:latin typeface="SourceSansPro"/>
              </a:rPr>
              <a:t> </a:t>
            </a:r>
            <a:r>
              <a:rPr lang="en-US" dirty="0" err="1">
                <a:solidFill>
                  <a:srgbClr val="111111"/>
                </a:solidFill>
                <a:latin typeface="SourceSansPro"/>
              </a:rPr>
              <a:t>bir</a:t>
            </a:r>
            <a:r>
              <a:rPr lang="en-US" dirty="0">
                <a:solidFill>
                  <a:srgbClr val="111111"/>
                </a:solidFill>
                <a:latin typeface="SourceSansPro"/>
              </a:rPr>
              <a:t> </a:t>
            </a:r>
            <a:r>
              <a:rPr lang="en-US" dirty="0" err="1">
                <a:solidFill>
                  <a:srgbClr val="111111"/>
                </a:solidFill>
                <a:latin typeface="SourceSansPro"/>
              </a:rPr>
              <a:t>süreç</a:t>
            </a:r>
            <a:r>
              <a:rPr lang="en-US" dirty="0">
                <a:solidFill>
                  <a:srgbClr val="111111"/>
                </a:solidFill>
                <a:latin typeface="SourceSansPro"/>
              </a:rPr>
              <a:t> </a:t>
            </a:r>
            <a:r>
              <a:rPr lang="en-US" dirty="0" err="1">
                <a:solidFill>
                  <a:srgbClr val="111111"/>
                </a:solidFill>
                <a:latin typeface="SourceSansPro"/>
              </a:rPr>
              <a:t>olan</a:t>
            </a:r>
            <a:r>
              <a:rPr lang="en-US" dirty="0">
                <a:solidFill>
                  <a:srgbClr val="111111"/>
                </a:solidFill>
                <a:latin typeface="SourceSansPro"/>
              </a:rPr>
              <a:t> </a:t>
            </a:r>
            <a:r>
              <a:rPr lang="en-US" dirty="0" err="1">
                <a:solidFill>
                  <a:srgbClr val="111111"/>
                </a:solidFill>
                <a:latin typeface="SourceSansPro"/>
              </a:rPr>
              <a:t>Döngüsel</a:t>
            </a:r>
            <a:r>
              <a:rPr lang="en-US" dirty="0">
                <a:solidFill>
                  <a:srgbClr val="111111"/>
                </a:solidFill>
                <a:latin typeface="SourceSansPro"/>
              </a:rPr>
              <a:t> </a:t>
            </a:r>
            <a:r>
              <a:rPr lang="en-US" dirty="0" err="1">
                <a:solidFill>
                  <a:srgbClr val="111111"/>
                </a:solidFill>
                <a:latin typeface="SourceSansPro"/>
              </a:rPr>
              <a:t>Tedarik</a:t>
            </a:r>
            <a:r>
              <a:rPr lang="en-US" dirty="0">
                <a:solidFill>
                  <a:srgbClr val="111111"/>
                </a:solidFill>
                <a:latin typeface="SourceSansPro"/>
              </a:rPr>
              <a:t> </a:t>
            </a:r>
            <a:r>
              <a:rPr lang="en-US" dirty="0" err="1">
                <a:solidFill>
                  <a:srgbClr val="111111"/>
                </a:solidFill>
                <a:latin typeface="SourceSansPro"/>
              </a:rPr>
              <a:t>Zinciri</a:t>
            </a:r>
            <a:r>
              <a:rPr lang="en-US" dirty="0">
                <a:solidFill>
                  <a:srgbClr val="111111"/>
                </a:solidFill>
                <a:latin typeface="SourceSansPro"/>
              </a:rPr>
              <a:t> </a:t>
            </a:r>
            <a:r>
              <a:rPr lang="en-US" dirty="0" err="1">
                <a:solidFill>
                  <a:srgbClr val="111111"/>
                </a:solidFill>
                <a:latin typeface="SourceSansPro"/>
              </a:rPr>
              <a:t>Yönetimi'ni</a:t>
            </a:r>
            <a:r>
              <a:rPr lang="en-US" dirty="0">
                <a:solidFill>
                  <a:srgbClr val="111111"/>
                </a:solidFill>
                <a:latin typeface="SourceSansPro"/>
              </a:rPr>
              <a:t> (</a:t>
            </a:r>
            <a:r>
              <a:rPr lang="tr-TR" dirty="0">
                <a:solidFill>
                  <a:srgbClr val="111111"/>
                </a:solidFill>
                <a:latin typeface="SourceSansPro"/>
              </a:rPr>
              <a:t>DTZY</a:t>
            </a:r>
            <a:r>
              <a:rPr lang="en-US" dirty="0">
                <a:solidFill>
                  <a:srgbClr val="111111"/>
                </a:solidFill>
                <a:latin typeface="SourceSansPro"/>
              </a:rPr>
              <a:t>) </a:t>
            </a:r>
            <a:r>
              <a:rPr lang="en-US" dirty="0" err="1">
                <a:solidFill>
                  <a:srgbClr val="111111"/>
                </a:solidFill>
                <a:latin typeface="SourceSansPro"/>
              </a:rPr>
              <a:t>uygulamak</a:t>
            </a:r>
            <a:r>
              <a:rPr lang="en-US" dirty="0">
                <a:solidFill>
                  <a:srgbClr val="111111"/>
                </a:solidFill>
                <a:latin typeface="SourceSansPro"/>
              </a:rPr>
              <a:t> </a:t>
            </a:r>
            <a:r>
              <a:rPr lang="en-US" dirty="0" err="1">
                <a:solidFill>
                  <a:srgbClr val="111111"/>
                </a:solidFill>
                <a:latin typeface="SourceSansPro"/>
              </a:rPr>
              <a:t>için</a:t>
            </a:r>
            <a:r>
              <a:rPr lang="en-US" dirty="0">
                <a:solidFill>
                  <a:srgbClr val="111111"/>
                </a:solidFill>
                <a:latin typeface="SourceSansPro"/>
              </a:rPr>
              <a:t> yeni </a:t>
            </a:r>
            <a:r>
              <a:rPr lang="en-US" dirty="0" err="1">
                <a:solidFill>
                  <a:srgbClr val="111111"/>
                </a:solidFill>
                <a:latin typeface="SourceSansPro"/>
              </a:rPr>
              <a:t>endişeler</a:t>
            </a:r>
            <a:r>
              <a:rPr lang="en-US" dirty="0">
                <a:solidFill>
                  <a:srgbClr val="111111"/>
                </a:solidFill>
                <a:latin typeface="SourceSansPro"/>
              </a:rPr>
              <a:t> ve </a:t>
            </a:r>
            <a:r>
              <a:rPr lang="en-US" dirty="0" err="1">
                <a:solidFill>
                  <a:srgbClr val="111111"/>
                </a:solidFill>
                <a:latin typeface="SourceSansPro"/>
              </a:rPr>
              <a:t>süreçler</a:t>
            </a:r>
            <a:r>
              <a:rPr lang="en-US" dirty="0">
                <a:solidFill>
                  <a:srgbClr val="111111"/>
                </a:solidFill>
                <a:latin typeface="SourceSansPro"/>
              </a:rPr>
              <a:t> </a:t>
            </a:r>
            <a:r>
              <a:rPr lang="en-US" dirty="0" err="1">
                <a:solidFill>
                  <a:srgbClr val="111111"/>
                </a:solidFill>
                <a:latin typeface="SourceSansPro"/>
              </a:rPr>
              <a:t>geliştirerek</a:t>
            </a:r>
            <a:r>
              <a:rPr lang="en-US" dirty="0">
                <a:solidFill>
                  <a:srgbClr val="111111"/>
                </a:solidFill>
                <a:latin typeface="SourceSansPro"/>
              </a:rPr>
              <a:t> </a:t>
            </a:r>
            <a:r>
              <a:rPr lang="tr-TR" dirty="0" err="1">
                <a:solidFill>
                  <a:srgbClr val="111111"/>
                </a:solidFill>
                <a:latin typeface="SourceSansPro"/>
              </a:rPr>
              <a:t>TZY’ye</a:t>
            </a:r>
            <a:r>
              <a:rPr lang="tr-TR" dirty="0">
                <a:solidFill>
                  <a:srgbClr val="111111"/>
                </a:solidFill>
                <a:latin typeface="SourceSansPro"/>
              </a:rPr>
              <a:t> </a:t>
            </a:r>
            <a:r>
              <a:rPr lang="en-US" dirty="0" err="1">
                <a:solidFill>
                  <a:srgbClr val="111111"/>
                </a:solidFill>
                <a:latin typeface="SourceSansPro"/>
              </a:rPr>
              <a:t>entegre</a:t>
            </a:r>
            <a:r>
              <a:rPr lang="en-US" dirty="0">
                <a:solidFill>
                  <a:srgbClr val="111111"/>
                </a:solidFill>
                <a:latin typeface="SourceSansPro"/>
              </a:rPr>
              <a:t> </a:t>
            </a:r>
            <a:r>
              <a:rPr lang="en-US" dirty="0" err="1">
                <a:solidFill>
                  <a:srgbClr val="111111"/>
                </a:solidFill>
                <a:latin typeface="SourceSansPro"/>
              </a:rPr>
              <a:t>edilmiştir</a:t>
            </a:r>
            <a:r>
              <a:rPr lang="en-US" dirty="0">
                <a:solidFill>
                  <a:srgbClr val="111111"/>
                </a:solidFill>
                <a:latin typeface="SourceSansPro"/>
              </a:rPr>
              <a:t>.</a:t>
            </a:r>
            <a:endParaRPr lang="en-US" b="0" i="0" dirty="0">
              <a:solidFill>
                <a:srgbClr val="111111"/>
              </a:solidFill>
              <a:effectLst/>
              <a:latin typeface="SourceSansPro"/>
            </a:endParaRPr>
          </a:p>
        </p:txBody>
      </p:sp>
    </p:spTree>
    <p:extLst>
      <p:ext uri="{BB962C8B-B14F-4D97-AF65-F5344CB8AC3E}">
        <p14:creationId xmlns:p14="http://schemas.microsoft.com/office/powerpoint/2010/main" val="26856632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sp>
        <p:nvSpPr>
          <p:cNvPr id="49" name="TextBox 16">
            <a:extLst>
              <a:ext uri="{FF2B5EF4-FFF2-40B4-BE49-F238E27FC236}">
                <a16:creationId xmlns:a16="http://schemas.microsoft.com/office/drawing/2014/main" id="{483E3525-C3D1-121C-836C-342C674A8710}"/>
              </a:ext>
            </a:extLst>
          </p:cNvPr>
          <p:cNvSpPr txBox="1"/>
          <p:nvPr/>
        </p:nvSpPr>
        <p:spPr>
          <a:xfrm>
            <a:off x="190583" y="549157"/>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Tedarik</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zinciri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yönetimi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nedir</a:t>
            </a:r>
            <a:r>
              <a:rPr lang="tr-TR"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grpSp>
        <p:nvGrpSpPr>
          <p:cNvPr id="37" name="Grupare 36">
            <a:extLst>
              <a:ext uri="{FF2B5EF4-FFF2-40B4-BE49-F238E27FC236}">
                <a16:creationId xmlns:a16="http://schemas.microsoft.com/office/drawing/2014/main" id="{AB17B891-D203-4063-9012-21EDA7624CA4}"/>
              </a:ext>
            </a:extLst>
          </p:cNvPr>
          <p:cNvGrpSpPr/>
          <p:nvPr/>
        </p:nvGrpSpPr>
        <p:grpSpPr>
          <a:xfrm flipH="1">
            <a:off x="2354411" y="28565"/>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grpSp>
        <p:nvGrpSpPr>
          <p:cNvPr id="48" name="Group 34">
            <a:extLst>
              <a:ext uri="{FF2B5EF4-FFF2-40B4-BE49-F238E27FC236}">
                <a16:creationId xmlns:a16="http://schemas.microsoft.com/office/drawing/2014/main" id="{168C852B-417D-F4EB-2A05-7E098CCAA8FB}"/>
              </a:ext>
            </a:extLst>
          </p:cNvPr>
          <p:cNvGrpSpPr/>
          <p:nvPr/>
        </p:nvGrpSpPr>
        <p:grpSpPr>
          <a:xfrm rot="-4463838">
            <a:off x="10423046" y="1219782"/>
            <a:ext cx="6562906" cy="7925488"/>
            <a:chOff x="0" y="0"/>
            <a:chExt cx="7881735" cy="3836223"/>
          </a:xfrm>
        </p:grpSpPr>
        <p:sp>
          <p:nvSpPr>
            <p:cNvPr id="50" name="Freeform 35">
              <a:extLst>
                <a:ext uri="{FF2B5EF4-FFF2-40B4-BE49-F238E27FC236}">
                  <a16:creationId xmlns:a16="http://schemas.microsoft.com/office/drawing/2014/main" id="{1797493A-A1F3-92B2-6253-8540C70F84D7}"/>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pt-PT"/>
            </a:p>
          </p:txBody>
        </p:sp>
      </p:grpSp>
      <p:sp>
        <p:nvSpPr>
          <p:cNvPr id="51" name="Freeform 35">
            <a:extLst>
              <a:ext uri="{FF2B5EF4-FFF2-40B4-BE49-F238E27FC236}">
                <a16:creationId xmlns:a16="http://schemas.microsoft.com/office/drawing/2014/main" id="{477D85FF-F444-AAF8-6313-9F015CEC81E8}"/>
              </a:ext>
            </a:extLst>
          </p:cNvPr>
          <p:cNvSpPr/>
          <p:nvPr/>
        </p:nvSpPr>
        <p:spPr>
          <a:xfrm rot="17136162">
            <a:off x="8554324" y="3016488"/>
            <a:ext cx="7037128" cy="4258736"/>
          </a:xfrm>
          <a:custGeom>
            <a:avLst/>
            <a:gdLst/>
            <a:ahLst/>
            <a:cxnLst/>
            <a:rect l="l" t="t" r="r" b="b"/>
            <a:pathLst>
              <a:path w="7881735" h="3836223">
                <a:moveTo>
                  <a:pt x="0" y="0"/>
                </a:moveTo>
                <a:lnTo>
                  <a:pt x="7881735" y="0"/>
                </a:lnTo>
                <a:lnTo>
                  <a:pt x="7881735" y="3836223"/>
                </a:lnTo>
                <a:lnTo>
                  <a:pt x="0" y="3836223"/>
                </a:lnTo>
                <a:close/>
              </a:path>
            </a:pathLst>
          </a:custGeom>
          <a:noFill/>
          <a:ln w="57150">
            <a:solidFill>
              <a:srgbClr val="F1CB2F"/>
            </a:solidFill>
          </a:ln>
        </p:spPr>
        <p:txBody>
          <a:bodyPr/>
          <a:lstStyle/>
          <a:p>
            <a:endParaRPr lang="pt-PT"/>
          </a:p>
        </p:txBody>
      </p:sp>
      <p:sp>
        <p:nvSpPr>
          <p:cNvPr id="52" name="Triunghi dreptunghic 51">
            <a:extLst>
              <a:ext uri="{FF2B5EF4-FFF2-40B4-BE49-F238E27FC236}">
                <a16:creationId xmlns:a16="http://schemas.microsoft.com/office/drawing/2014/main" id="{7A35C031-874A-54D5-90AE-67AC22E211B7}"/>
              </a:ext>
            </a:extLst>
          </p:cNvPr>
          <p:cNvSpPr/>
          <p:nvPr/>
        </p:nvSpPr>
        <p:spPr>
          <a:xfrm rot="19788209">
            <a:off x="9549492" y="3410968"/>
            <a:ext cx="8180832" cy="3450336"/>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3" name="Picture 2">
            <a:extLst>
              <a:ext uri="{FF2B5EF4-FFF2-40B4-BE49-F238E27FC236}">
                <a16:creationId xmlns:a16="http://schemas.microsoft.com/office/drawing/2014/main" id="{F639687D-4F0E-736C-0673-E3AD400A5284}"/>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pic>
        <p:nvPicPr>
          <p:cNvPr id="3" name="Picture 20" descr="Sweatshops; the crazy factories – El meu portfoli">
            <a:extLst>
              <a:ext uri="{FF2B5EF4-FFF2-40B4-BE49-F238E27FC236}">
                <a16:creationId xmlns:a16="http://schemas.microsoft.com/office/drawing/2014/main" id="{DA6CD44D-1DA8-9FA0-80E0-F5FF9BF50F0E}"/>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405890" y="1885951"/>
            <a:ext cx="5909310" cy="3813286"/>
          </a:xfrm>
          <a:prstGeom prst="rect">
            <a:avLst/>
          </a:prstGeom>
          <a:noFill/>
          <a:ln>
            <a:noFill/>
          </a:ln>
        </p:spPr>
      </p:pic>
      <p:sp>
        <p:nvSpPr>
          <p:cNvPr id="6" name="CaixaDeTexto 5">
            <a:extLst>
              <a:ext uri="{FF2B5EF4-FFF2-40B4-BE49-F238E27FC236}">
                <a16:creationId xmlns:a16="http://schemas.microsoft.com/office/drawing/2014/main" id="{7F71DD75-9D76-21AE-4C2F-B8B30828EBBE}"/>
              </a:ext>
            </a:extLst>
          </p:cNvPr>
          <p:cNvSpPr txBox="1"/>
          <p:nvPr/>
        </p:nvSpPr>
        <p:spPr>
          <a:xfrm>
            <a:off x="1561171" y="5758382"/>
            <a:ext cx="6462889" cy="246221"/>
          </a:xfrm>
          <a:prstGeom prst="rect">
            <a:avLst/>
          </a:prstGeom>
          <a:noFill/>
        </p:spPr>
        <p:txBody>
          <a:bodyPr wrap="square">
            <a:spAutoFit/>
          </a:bodyPr>
          <a:lstStyle/>
          <a:p>
            <a:pPr algn="l"/>
            <a:r>
              <a:rPr lang="lv-LV" sz="1000" dirty="0">
                <a:solidFill>
                  <a:schemeClr val="tx1"/>
                </a:solidFill>
                <a:latin typeface="Montserrat" panose="00000500000000000000" pitchFamily="2" charset="0"/>
                <a:ea typeface="+mn-ea"/>
                <a:cs typeface="+mn-cs"/>
              </a:rPr>
              <a:t>http://institutviladomat.cat/portfoli/15bertafernandez/2018/04/27/sweatshops-the-mad-factorys/</a:t>
            </a:r>
          </a:p>
        </p:txBody>
      </p:sp>
    </p:spTree>
    <p:extLst>
      <p:ext uri="{BB962C8B-B14F-4D97-AF65-F5344CB8AC3E}">
        <p14:creationId xmlns:p14="http://schemas.microsoft.com/office/powerpoint/2010/main" val="2608337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3" name="TextBox 16">
            <a:extLst>
              <a:ext uri="{FF2B5EF4-FFF2-40B4-BE49-F238E27FC236}">
                <a16:creationId xmlns:a16="http://schemas.microsoft.com/office/drawing/2014/main" id="{9AB612C2-CC47-3D1F-E350-DB8D3F99A032}"/>
              </a:ext>
            </a:extLst>
          </p:cNvPr>
          <p:cNvSpPr txBox="1"/>
          <p:nvPr/>
        </p:nvSpPr>
        <p:spPr>
          <a:xfrm>
            <a:off x="310484" y="597969"/>
            <a:ext cx="8471319"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Döngüsel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Tedarik</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Zinciri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Yönetimi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Nedir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sp>
        <p:nvSpPr>
          <p:cNvPr id="10" name="CaixaDeTexto 9">
            <a:extLst>
              <a:ext uri="{FF2B5EF4-FFF2-40B4-BE49-F238E27FC236}">
                <a16:creationId xmlns:a16="http://schemas.microsoft.com/office/drawing/2014/main" id="{1D88B264-1F79-EE5D-633C-520E24A67716}"/>
              </a:ext>
            </a:extLst>
          </p:cNvPr>
          <p:cNvSpPr txBox="1"/>
          <p:nvPr/>
        </p:nvSpPr>
        <p:spPr>
          <a:xfrm>
            <a:off x="2687663" y="6167386"/>
            <a:ext cx="6094140" cy="246221"/>
          </a:xfrm>
          <a:prstGeom prst="rect">
            <a:avLst/>
          </a:prstGeom>
          <a:noFill/>
        </p:spPr>
        <p:txBody>
          <a:bodyPr wrap="square">
            <a:spAutoFit/>
          </a:bodyPr>
          <a:lstStyle/>
          <a:p>
            <a:r>
              <a:rPr lang="pt-PT" sz="1000" dirty="0"/>
              <a:t>https://www.apsfulfillment.com/e-commerce-fulfillment/supply-chain-management/</a:t>
            </a:r>
          </a:p>
        </p:txBody>
      </p:sp>
      <p:pic>
        <p:nvPicPr>
          <p:cNvPr id="11" name="Resim 10">
            <a:extLst>
              <a:ext uri="{FF2B5EF4-FFF2-40B4-BE49-F238E27FC236}">
                <a16:creationId xmlns:a16="http://schemas.microsoft.com/office/drawing/2014/main" id="{75AA1693-A2DA-6B2D-7AD7-6F53657FD79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484" y="1756309"/>
            <a:ext cx="7534652" cy="3981858"/>
          </a:xfrm>
          <a:prstGeom prst="rect">
            <a:avLst/>
          </a:prstGeom>
        </p:spPr>
      </p:pic>
    </p:spTree>
    <p:extLst>
      <p:ext uri="{BB962C8B-B14F-4D97-AF65-F5344CB8AC3E}">
        <p14:creationId xmlns:p14="http://schemas.microsoft.com/office/powerpoint/2010/main" val="2008726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34">
            <a:extLst>
              <a:ext uri="{FF2B5EF4-FFF2-40B4-BE49-F238E27FC236}">
                <a16:creationId xmlns:a16="http://schemas.microsoft.com/office/drawing/2014/main" id="{61369192-FB10-77BF-4E04-E2453DAFB3B4}"/>
              </a:ext>
            </a:extLst>
          </p:cNvPr>
          <p:cNvGrpSpPr/>
          <p:nvPr/>
        </p:nvGrpSpPr>
        <p:grpSpPr>
          <a:xfrm rot="17641713">
            <a:off x="8386292" y="340014"/>
            <a:ext cx="6562906" cy="7925488"/>
            <a:chOff x="0" y="0"/>
            <a:chExt cx="7881735" cy="3836223"/>
          </a:xfrm>
        </p:grpSpPr>
        <p:sp>
          <p:nvSpPr>
            <p:cNvPr id="45" name="Freeform 35">
              <a:extLst>
                <a:ext uri="{FF2B5EF4-FFF2-40B4-BE49-F238E27FC236}">
                  <a16:creationId xmlns:a16="http://schemas.microsoft.com/office/drawing/2014/main" id="{CB0C9772-BFF9-E94B-3FC3-1695A172D4D4}"/>
                </a:ext>
              </a:extLst>
            </p:cNvPr>
            <p:cNvSpPr/>
            <p:nvPr/>
          </p:nvSpPr>
          <p:spPr>
            <a:xfrm>
              <a:off x="0" y="0"/>
              <a:ext cx="7881735" cy="3836223"/>
            </a:xfrm>
            <a:custGeom>
              <a:avLst/>
              <a:gdLst/>
              <a:ahLst/>
              <a:cxnLst/>
              <a:rect l="l" t="t" r="r" b="b"/>
              <a:pathLst>
                <a:path w="7881735" h="3836223">
                  <a:moveTo>
                    <a:pt x="0" y="0"/>
                  </a:moveTo>
                  <a:lnTo>
                    <a:pt x="7881735" y="0"/>
                  </a:lnTo>
                  <a:lnTo>
                    <a:pt x="7881735" y="3836223"/>
                  </a:lnTo>
                  <a:lnTo>
                    <a:pt x="0" y="3836223"/>
                  </a:lnTo>
                  <a:close/>
                </a:path>
              </a:pathLst>
            </a:custGeom>
            <a:solidFill>
              <a:srgbClr val="2A4C8C"/>
            </a:solidFill>
            <a:ln>
              <a:solidFill>
                <a:srgbClr val="2A4C8C"/>
              </a:solidFill>
            </a:ln>
          </p:spPr>
          <p:txBody>
            <a:bodyPr/>
            <a:lstStyle/>
            <a:p>
              <a:endParaRPr lang="en-GB" dirty="0"/>
            </a:p>
          </p:txBody>
        </p:sp>
      </p:grpSp>
      <p:pic>
        <p:nvPicPr>
          <p:cNvPr id="10" name="Picture 2">
            <a:extLst>
              <a:ext uri="{FF2B5EF4-FFF2-40B4-BE49-F238E27FC236}">
                <a16:creationId xmlns:a16="http://schemas.microsoft.com/office/drawing/2014/main" id="{56FF461D-C462-7A89-F558-E3B785DB9767}"/>
              </a:ext>
            </a:extLst>
          </p:cNvPr>
          <p:cNvPicPr>
            <a:picLocks noChangeAspect="1"/>
          </p:cNvPicPr>
          <p:nvPr/>
        </p:nvPicPr>
        <p:blipFill>
          <a:blip r:embed="rId3" cstate="print"/>
          <a:srcRect r="44462" b="-212"/>
          <a:stretch>
            <a:fillRect/>
          </a:stretch>
        </p:blipFill>
        <p:spPr>
          <a:xfrm>
            <a:off x="190583" y="6290497"/>
            <a:ext cx="1784643" cy="413890"/>
          </a:xfrm>
          <a:prstGeom prst="rect">
            <a:avLst/>
          </a:prstGeom>
        </p:spPr>
      </p:pic>
      <p:sp>
        <p:nvSpPr>
          <p:cNvPr id="2" name="Triunghi dreptunghic 1">
            <a:extLst>
              <a:ext uri="{FF2B5EF4-FFF2-40B4-BE49-F238E27FC236}">
                <a16:creationId xmlns:a16="http://schemas.microsoft.com/office/drawing/2014/main" id="{8F7A9DD3-8852-80F9-60CB-E9D905C80C19}"/>
              </a:ext>
            </a:extLst>
          </p:cNvPr>
          <p:cNvSpPr/>
          <p:nvPr/>
        </p:nvSpPr>
        <p:spPr>
          <a:xfrm rot="19480729">
            <a:off x="7897519" y="35244"/>
            <a:ext cx="9911048" cy="7015650"/>
          </a:xfrm>
          <a:prstGeom prst="rtTriangle">
            <a:avLst/>
          </a:prstGeom>
          <a:noFill/>
          <a:ln w="57150">
            <a:solidFill>
              <a:srgbClr val="F1CB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 name="Grupare 4">
            <a:extLst>
              <a:ext uri="{FF2B5EF4-FFF2-40B4-BE49-F238E27FC236}">
                <a16:creationId xmlns:a16="http://schemas.microsoft.com/office/drawing/2014/main" id="{8F3E535F-F681-CF19-3104-62BCA01784ED}"/>
              </a:ext>
            </a:extLst>
          </p:cNvPr>
          <p:cNvGrpSpPr/>
          <p:nvPr/>
        </p:nvGrpSpPr>
        <p:grpSpPr>
          <a:xfrm flipH="1">
            <a:off x="0" y="77544"/>
            <a:ext cx="8439814" cy="890747"/>
            <a:chOff x="2977130" y="297492"/>
            <a:chExt cx="8439814" cy="890747"/>
          </a:xfrm>
        </p:grpSpPr>
        <p:pic>
          <p:nvPicPr>
            <p:cNvPr id="6" name="Imagine 5">
              <a:extLst>
                <a:ext uri="{FF2B5EF4-FFF2-40B4-BE49-F238E27FC236}">
                  <a16:creationId xmlns:a16="http://schemas.microsoft.com/office/drawing/2014/main" id="{8E394CA7-1DA3-C955-FA1D-CF0083C5F0D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7" name="CasetăText 6">
              <a:extLst>
                <a:ext uri="{FF2B5EF4-FFF2-40B4-BE49-F238E27FC236}">
                  <a16:creationId xmlns:a16="http://schemas.microsoft.com/office/drawing/2014/main" id="{574E2DC6-EA22-EB62-C4C7-235634CCFB65}"/>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15" name="TextBox 16">
            <a:extLst>
              <a:ext uri="{FF2B5EF4-FFF2-40B4-BE49-F238E27FC236}">
                <a16:creationId xmlns:a16="http://schemas.microsoft.com/office/drawing/2014/main" id="{06A8E681-4C72-ACE1-6572-3792C8114522}"/>
              </a:ext>
            </a:extLst>
          </p:cNvPr>
          <p:cNvSpPr txBox="1"/>
          <p:nvPr/>
        </p:nvSpPr>
        <p:spPr>
          <a:xfrm>
            <a:off x="273774" y="235061"/>
            <a:ext cx="8318573" cy="1142620"/>
          </a:xfrm>
          <a:prstGeom prst="rect">
            <a:avLst/>
          </a:prstGeom>
        </p:spPr>
        <p:txBody>
          <a:bodyPr wrap="square" lIns="0" tIns="0" rIns="0" bIns="0" rtlCol="0" anchor="t">
            <a:spAutoFit/>
          </a:bodyPr>
          <a:lstStyle/>
          <a:p>
            <a:pPr lvl="0">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Döngüsel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Tedarik</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Zinciri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Yönetimi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Nedir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sp>
        <p:nvSpPr>
          <p:cNvPr id="11" name="CaixaDeTexto 10">
            <a:extLst>
              <a:ext uri="{FF2B5EF4-FFF2-40B4-BE49-F238E27FC236}">
                <a16:creationId xmlns:a16="http://schemas.microsoft.com/office/drawing/2014/main" id="{64B07BD5-0E49-A260-CD2C-921B84CA2F25}"/>
              </a:ext>
            </a:extLst>
          </p:cNvPr>
          <p:cNvSpPr txBox="1"/>
          <p:nvPr/>
        </p:nvSpPr>
        <p:spPr>
          <a:xfrm>
            <a:off x="2264110" y="6290497"/>
            <a:ext cx="8377808" cy="246221"/>
          </a:xfrm>
          <a:prstGeom prst="rect">
            <a:avLst/>
          </a:prstGeom>
          <a:noFill/>
        </p:spPr>
        <p:txBody>
          <a:bodyPr wrap="square">
            <a:spAutoFit/>
          </a:bodyPr>
          <a:lstStyle/>
          <a:p>
            <a:r>
              <a:rPr lang="pt-PT" sz="1000" dirty="0"/>
              <a:t>https://www.europarl.europa.eu/news/en/headlines/economy/20151201STO05603/circular-economy-definition-importance-and-benefit</a:t>
            </a:r>
          </a:p>
        </p:txBody>
      </p:sp>
      <p:pic>
        <p:nvPicPr>
          <p:cNvPr id="4" name="Resim 3">
            <a:extLst>
              <a:ext uri="{FF2B5EF4-FFF2-40B4-BE49-F238E27FC236}">
                <a16:creationId xmlns:a16="http://schemas.microsoft.com/office/drawing/2014/main" id="{E2D58391-4D4F-EE52-2C30-562FDDE045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774" y="1453978"/>
            <a:ext cx="5917476" cy="4836519"/>
          </a:xfrm>
          <a:prstGeom prst="rect">
            <a:avLst/>
          </a:prstGeom>
        </p:spPr>
      </p:pic>
    </p:spTree>
    <p:extLst>
      <p:ext uri="{BB962C8B-B14F-4D97-AF65-F5344CB8AC3E}">
        <p14:creationId xmlns:p14="http://schemas.microsoft.com/office/powerpoint/2010/main" val="17928070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2">
            <a:extLst>
              <a:ext uri="{FF2B5EF4-FFF2-40B4-BE49-F238E27FC236}">
                <a16:creationId xmlns:a16="http://schemas.microsoft.com/office/drawing/2014/main" id="{98B11EA9-BDCE-A7D4-0B97-15665B93E104}"/>
              </a:ext>
            </a:extLst>
          </p:cNvPr>
          <p:cNvPicPr>
            <a:picLocks noChangeAspect="1"/>
          </p:cNvPicPr>
          <p:nvPr/>
        </p:nvPicPr>
        <p:blipFill>
          <a:blip r:embed="rId4" cstate="print"/>
          <a:srcRect r="44462" b="-212"/>
          <a:stretch>
            <a:fillRect/>
          </a:stretch>
        </p:blipFill>
        <p:spPr>
          <a:xfrm>
            <a:off x="10151706" y="6267389"/>
            <a:ext cx="1784643" cy="413890"/>
          </a:xfrm>
          <a:prstGeom prst="rect">
            <a:avLst/>
          </a:prstGeom>
        </p:spPr>
      </p:pic>
      <p:grpSp>
        <p:nvGrpSpPr>
          <p:cNvPr id="34" name="Grupare 33">
            <a:extLst>
              <a:ext uri="{FF2B5EF4-FFF2-40B4-BE49-F238E27FC236}">
                <a16:creationId xmlns:a16="http://schemas.microsoft.com/office/drawing/2014/main" id="{E26762BF-51D8-7D42-8FC1-3E645B7C727C}"/>
              </a:ext>
            </a:extLst>
          </p:cNvPr>
          <p:cNvGrpSpPr/>
          <p:nvPr/>
        </p:nvGrpSpPr>
        <p:grpSpPr>
          <a:xfrm flipH="1">
            <a:off x="2366228" y="96673"/>
            <a:ext cx="8439814" cy="890747"/>
            <a:chOff x="2977130" y="297492"/>
            <a:chExt cx="8439814" cy="890747"/>
          </a:xfrm>
        </p:grpSpPr>
        <p:pic>
          <p:nvPicPr>
            <p:cNvPr id="35" name="Imagine 34">
              <a:extLst>
                <a:ext uri="{FF2B5EF4-FFF2-40B4-BE49-F238E27FC236}">
                  <a16:creationId xmlns:a16="http://schemas.microsoft.com/office/drawing/2014/main" id="{4B0B00AA-C755-49E3-A12C-4CC17013CB50}"/>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6" name="CasetăText 35">
              <a:extLst>
                <a:ext uri="{FF2B5EF4-FFF2-40B4-BE49-F238E27FC236}">
                  <a16:creationId xmlns:a16="http://schemas.microsoft.com/office/drawing/2014/main" id="{CD836331-A40B-5773-8DFD-7845A915D4FB}"/>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5" name="TextBox 16">
            <a:extLst>
              <a:ext uri="{FF2B5EF4-FFF2-40B4-BE49-F238E27FC236}">
                <a16:creationId xmlns:a16="http://schemas.microsoft.com/office/drawing/2014/main" id="{922FB37B-4F8A-AF9A-EAE7-F9C06C528D05}"/>
              </a:ext>
            </a:extLst>
          </p:cNvPr>
          <p:cNvSpPr txBox="1"/>
          <p:nvPr/>
        </p:nvSpPr>
        <p:spPr>
          <a:xfrm>
            <a:off x="659214" y="515778"/>
            <a:ext cx="8484342"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Döngüsel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Tedarik</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Zinciri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Yönetimi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Nedir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sp>
        <p:nvSpPr>
          <p:cNvPr id="8" name="CaixaDeTexto 7">
            <a:extLst>
              <a:ext uri="{FF2B5EF4-FFF2-40B4-BE49-F238E27FC236}">
                <a16:creationId xmlns:a16="http://schemas.microsoft.com/office/drawing/2014/main" id="{737C5B1F-4D57-F30E-689E-BB6D5C793DDC}"/>
              </a:ext>
            </a:extLst>
          </p:cNvPr>
          <p:cNvSpPr txBox="1"/>
          <p:nvPr/>
        </p:nvSpPr>
        <p:spPr>
          <a:xfrm>
            <a:off x="1288733" y="2040903"/>
            <a:ext cx="9078277" cy="1200329"/>
          </a:xfrm>
          <a:prstGeom prst="rect">
            <a:avLst/>
          </a:prstGeom>
          <a:noFill/>
        </p:spPr>
        <p:txBody>
          <a:bodyPr wrap="square">
            <a:spAutoFit/>
          </a:bodyPr>
          <a:lstStyle/>
          <a:p>
            <a:pPr algn="just"/>
            <a:r>
              <a:rPr lang="en-US" dirty="0" err="1"/>
              <a:t>Olası</a:t>
            </a:r>
            <a:r>
              <a:rPr lang="en-US" dirty="0"/>
              <a:t> </a:t>
            </a:r>
            <a:r>
              <a:rPr lang="en-US" dirty="0" err="1"/>
              <a:t>bir</a:t>
            </a:r>
            <a:r>
              <a:rPr lang="en-US" dirty="0"/>
              <a:t> </a:t>
            </a:r>
            <a:r>
              <a:rPr lang="en-US" dirty="0" err="1"/>
              <a:t>tanım</a:t>
            </a:r>
            <a:r>
              <a:rPr lang="en-US" dirty="0"/>
              <a:t>, </a:t>
            </a:r>
            <a:r>
              <a:rPr lang="en-US" dirty="0" err="1"/>
              <a:t>sürdürülebilir</a:t>
            </a:r>
            <a:r>
              <a:rPr lang="en-US" dirty="0"/>
              <a:t> </a:t>
            </a:r>
            <a:r>
              <a:rPr lang="en-US" dirty="0" err="1"/>
              <a:t>tedarik</a:t>
            </a:r>
            <a:r>
              <a:rPr lang="en-US" dirty="0"/>
              <a:t> </a:t>
            </a:r>
            <a:r>
              <a:rPr lang="en-US" dirty="0" err="1"/>
              <a:t>zinciri</a:t>
            </a:r>
            <a:r>
              <a:rPr lang="en-US" dirty="0"/>
              <a:t> </a:t>
            </a:r>
            <a:r>
              <a:rPr lang="en-US" dirty="0" err="1"/>
              <a:t>yönetiminin</a:t>
            </a:r>
            <a:r>
              <a:rPr lang="en-US" dirty="0"/>
              <a:t>, </a:t>
            </a:r>
            <a:r>
              <a:rPr lang="en-US" dirty="0" err="1"/>
              <a:t>malzeme</a:t>
            </a:r>
            <a:r>
              <a:rPr lang="en-US" dirty="0"/>
              <a:t> ve </a:t>
            </a:r>
            <a:r>
              <a:rPr lang="en-US" dirty="0" err="1"/>
              <a:t>sermaye</a:t>
            </a:r>
            <a:r>
              <a:rPr lang="en-US" dirty="0"/>
              <a:t> </a:t>
            </a:r>
            <a:r>
              <a:rPr lang="en-US" dirty="0" err="1"/>
              <a:t>akışlarının</a:t>
            </a:r>
            <a:r>
              <a:rPr lang="en-US" dirty="0"/>
              <a:t> </a:t>
            </a:r>
            <a:r>
              <a:rPr lang="en-US" dirty="0" err="1"/>
              <a:t>yanı</a:t>
            </a:r>
            <a:r>
              <a:rPr lang="en-US" dirty="0"/>
              <a:t> </a:t>
            </a:r>
            <a:r>
              <a:rPr lang="en-US" dirty="0" err="1"/>
              <a:t>sıra</a:t>
            </a:r>
            <a:r>
              <a:rPr lang="en-US" dirty="0"/>
              <a:t> </a:t>
            </a:r>
            <a:r>
              <a:rPr lang="en-US" dirty="0" err="1"/>
              <a:t>tedarik</a:t>
            </a:r>
            <a:r>
              <a:rPr lang="en-US" dirty="0"/>
              <a:t> </a:t>
            </a:r>
            <a:r>
              <a:rPr lang="en-US" dirty="0" err="1"/>
              <a:t>zinciri</a:t>
            </a:r>
            <a:r>
              <a:rPr lang="en-US" dirty="0"/>
              <a:t> </a:t>
            </a:r>
            <a:r>
              <a:rPr lang="en-US" dirty="0" err="1"/>
              <a:t>boyunca</a:t>
            </a:r>
            <a:r>
              <a:rPr lang="en-US" dirty="0"/>
              <a:t> </a:t>
            </a:r>
            <a:r>
              <a:rPr lang="en-US" dirty="0" err="1"/>
              <a:t>şirketler</a:t>
            </a:r>
            <a:r>
              <a:rPr lang="en-US" dirty="0"/>
              <a:t> </a:t>
            </a:r>
            <a:r>
              <a:rPr lang="en-US" dirty="0" err="1"/>
              <a:t>arasındaki</a:t>
            </a:r>
            <a:r>
              <a:rPr lang="en-US" dirty="0"/>
              <a:t> </a:t>
            </a:r>
            <a:r>
              <a:rPr lang="en-US" dirty="0" err="1"/>
              <a:t>işbirliğinin</a:t>
            </a:r>
            <a:r>
              <a:rPr lang="en-US" dirty="0"/>
              <a:t> </a:t>
            </a:r>
            <a:r>
              <a:rPr lang="en-US" dirty="0" err="1"/>
              <a:t>yanı</a:t>
            </a:r>
            <a:r>
              <a:rPr lang="en-US" dirty="0"/>
              <a:t> </a:t>
            </a:r>
            <a:r>
              <a:rPr lang="en-US" dirty="0" err="1"/>
              <a:t>sıra</a:t>
            </a:r>
            <a:r>
              <a:rPr lang="en-US" dirty="0"/>
              <a:t>, </a:t>
            </a:r>
            <a:r>
              <a:rPr lang="en-US" dirty="0" err="1"/>
              <a:t>sürdürülebilir</a:t>
            </a:r>
            <a:r>
              <a:rPr lang="en-US" dirty="0"/>
              <a:t> </a:t>
            </a:r>
            <a:r>
              <a:rPr lang="en-US" dirty="0" err="1"/>
              <a:t>kalkınmanın</a:t>
            </a:r>
            <a:r>
              <a:rPr lang="en-US" dirty="0"/>
              <a:t> </a:t>
            </a:r>
            <a:r>
              <a:rPr lang="en-US" dirty="0" err="1"/>
              <a:t>ekonomik</a:t>
            </a:r>
            <a:r>
              <a:rPr lang="en-US" dirty="0"/>
              <a:t>, </a:t>
            </a:r>
            <a:r>
              <a:rPr lang="en-US" dirty="0" err="1"/>
              <a:t>çevresel</a:t>
            </a:r>
            <a:r>
              <a:rPr lang="en-US" dirty="0"/>
              <a:t> ve </a:t>
            </a:r>
            <a:r>
              <a:rPr lang="en-US" dirty="0" err="1"/>
              <a:t>sosyal</a:t>
            </a:r>
            <a:r>
              <a:rPr lang="en-US" dirty="0"/>
              <a:t> </a:t>
            </a:r>
            <a:r>
              <a:rPr lang="en-US" dirty="0" err="1"/>
              <a:t>üç</a:t>
            </a:r>
            <a:r>
              <a:rPr lang="en-US" dirty="0"/>
              <a:t> </a:t>
            </a:r>
            <a:r>
              <a:rPr lang="en-US" dirty="0" err="1"/>
              <a:t>boyutundan</a:t>
            </a:r>
            <a:r>
              <a:rPr lang="en-US" dirty="0"/>
              <a:t> da </a:t>
            </a:r>
            <a:r>
              <a:rPr lang="en-US" dirty="0" err="1"/>
              <a:t>elde</a:t>
            </a:r>
            <a:r>
              <a:rPr lang="en-US" dirty="0"/>
              <a:t> </a:t>
            </a:r>
            <a:r>
              <a:rPr lang="en-US" dirty="0" err="1"/>
              <a:t>edilen</a:t>
            </a:r>
            <a:r>
              <a:rPr lang="en-US" dirty="0"/>
              <a:t> </a:t>
            </a:r>
            <a:r>
              <a:rPr lang="en-US" dirty="0" err="1"/>
              <a:t>hedefleri</a:t>
            </a:r>
            <a:r>
              <a:rPr lang="en-US" dirty="0"/>
              <a:t> </a:t>
            </a:r>
            <a:r>
              <a:rPr lang="en-US" dirty="0" err="1"/>
              <a:t>dikkate</a:t>
            </a:r>
            <a:r>
              <a:rPr lang="en-US" dirty="0"/>
              <a:t> </a:t>
            </a:r>
            <a:r>
              <a:rPr lang="en-US" dirty="0" err="1"/>
              <a:t>alırken</a:t>
            </a:r>
            <a:r>
              <a:rPr lang="en-US" dirty="0"/>
              <a:t>, </a:t>
            </a:r>
            <a:r>
              <a:rPr lang="en-US" dirty="0" err="1"/>
              <a:t>müşteri</a:t>
            </a:r>
            <a:r>
              <a:rPr lang="en-US" dirty="0"/>
              <a:t> ve </a:t>
            </a:r>
            <a:r>
              <a:rPr lang="en-US" dirty="0" err="1"/>
              <a:t>paydaş</a:t>
            </a:r>
            <a:r>
              <a:rPr lang="en-US" dirty="0"/>
              <a:t> </a:t>
            </a:r>
            <a:r>
              <a:rPr lang="en-US" dirty="0" err="1"/>
              <a:t>gereksinimlerinden</a:t>
            </a:r>
            <a:r>
              <a:rPr lang="en-US" dirty="0"/>
              <a:t> </a:t>
            </a:r>
            <a:r>
              <a:rPr lang="en-US" dirty="0" err="1"/>
              <a:t>türetilen</a:t>
            </a:r>
            <a:r>
              <a:rPr lang="en-US" dirty="0"/>
              <a:t> </a:t>
            </a:r>
            <a:r>
              <a:rPr lang="en-US" dirty="0" err="1"/>
              <a:t>hedefleri</a:t>
            </a:r>
            <a:r>
              <a:rPr lang="en-US" dirty="0"/>
              <a:t> </a:t>
            </a:r>
            <a:r>
              <a:rPr lang="en-US" dirty="0" err="1"/>
              <a:t>dikkate</a:t>
            </a:r>
            <a:r>
              <a:rPr lang="en-US" dirty="0"/>
              <a:t> </a:t>
            </a:r>
            <a:r>
              <a:rPr lang="en-US" dirty="0" err="1"/>
              <a:t>aldığını</a:t>
            </a:r>
            <a:r>
              <a:rPr lang="en-US" dirty="0"/>
              <a:t> </a:t>
            </a:r>
            <a:r>
              <a:rPr lang="en-US" dirty="0" err="1"/>
              <a:t>söylüyor</a:t>
            </a:r>
            <a:r>
              <a:rPr lang="en-US" dirty="0"/>
              <a:t>.</a:t>
            </a:r>
            <a:endParaRPr lang="pt-PT" dirty="0"/>
          </a:p>
        </p:txBody>
      </p:sp>
      <p:sp>
        <p:nvSpPr>
          <p:cNvPr id="10" name="CaixaDeTexto 9">
            <a:extLst>
              <a:ext uri="{FF2B5EF4-FFF2-40B4-BE49-F238E27FC236}">
                <a16:creationId xmlns:a16="http://schemas.microsoft.com/office/drawing/2014/main" id="{6701D9CA-C23B-7240-26E4-C4632323B4B0}"/>
              </a:ext>
            </a:extLst>
          </p:cNvPr>
          <p:cNvSpPr txBox="1"/>
          <p:nvPr/>
        </p:nvSpPr>
        <p:spPr>
          <a:xfrm>
            <a:off x="1288733" y="5582184"/>
            <a:ext cx="6097904" cy="257506"/>
          </a:xfrm>
          <a:prstGeom prst="rect">
            <a:avLst/>
          </a:prstGeom>
          <a:noFill/>
        </p:spPr>
        <p:txBody>
          <a:bodyPr wrap="square">
            <a:spAutoFit/>
          </a:bodyPr>
          <a:lstStyle/>
          <a:p>
            <a:pPr>
              <a:lnSpc>
                <a:spcPct val="107000"/>
              </a:lnSpc>
              <a:spcAft>
                <a:spcPts val="800"/>
              </a:spcAft>
            </a:pPr>
            <a:r>
              <a:rPr lang="pt-PT" sz="1050" u="sng" kern="100" dirty="0">
                <a:effectLst/>
                <a:latin typeface="Calibri" panose="020F0502020204030204" pitchFamily="34" charset="0"/>
                <a:ea typeface="Calibri" panose="020F0502020204030204" pitchFamily="34" charset="0"/>
                <a:cs typeface="Times New Roman" panose="02020603050405020304" pitchFamily="18" charset="0"/>
                <a:hlinkClick r:id="rId6">
                  <a:extLst>
                    <a:ext uri="{A12FA001-AC4F-418D-AE19-62706E023703}">
                      <ahyp:hlinkClr xmlns:ahyp="http://schemas.microsoft.com/office/drawing/2018/hyperlinkcolor" val="tx"/>
                    </a:ext>
                  </a:extLst>
                </a:hlinkClick>
              </a:rPr>
              <a:t>https://doi.org/10.1108/09600030810882816</a:t>
            </a:r>
            <a:endParaRPr lang="pt-PT" sz="10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aixaDeTexto 11">
            <a:extLst>
              <a:ext uri="{FF2B5EF4-FFF2-40B4-BE49-F238E27FC236}">
                <a16:creationId xmlns:a16="http://schemas.microsoft.com/office/drawing/2014/main" id="{69B01D47-9EB2-166E-BBF9-6522DA6CDA44}"/>
              </a:ext>
            </a:extLst>
          </p:cNvPr>
          <p:cNvSpPr txBox="1"/>
          <p:nvPr/>
        </p:nvSpPr>
        <p:spPr>
          <a:xfrm>
            <a:off x="1441133" y="3900736"/>
            <a:ext cx="8599801" cy="923330"/>
          </a:xfrm>
          <a:prstGeom prst="rect">
            <a:avLst/>
          </a:prstGeom>
          <a:noFill/>
        </p:spPr>
        <p:txBody>
          <a:bodyPr wrap="square">
            <a:spAutoFit/>
          </a:bodyPr>
          <a:lstStyle/>
          <a:p>
            <a:r>
              <a:rPr lang="en-US" dirty="0" err="1">
                <a:solidFill>
                  <a:srgbClr val="384454"/>
                </a:solidFill>
              </a:rPr>
              <a:t>Döngüsel</a:t>
            </a:r>
            <a:r>
              <a:rPr lang="en-US" dirty="0">
                <a:solidFill>
                  <a:srgbClr val="384454"/>
                </a:solidFill>
              </a:rPr>
              <a:t> </a:t>
            </a:r>
            <a:r>
              <a:rPr lang="en-US" dirty="0" err="1">
                <a:solidFill>
                  <a:srgbClr val="384454"/>
                </a:solidFill>
              </a:rPr>
              <a:t>bir</a:t>
            </a:r>
            <a:r>
              <a:rPr lang="en-US" dirty="0">
                <a:solidFill>
                  <a:srgbClr val="384454"/>
                </a:solidFill>
              </a:rPr>
              <a:t> </a:t>
            </a:r>
            <a:r>
              <a:rPr lang="en-US" dirty="0" err="1">
                <a:solidFill>
                  <a:srgbClr val="384454"/>
                </a:solidFill>
              </a:rPr>
              <a:t>tedarik</a:t>
            </a:r>
            <a:r>
              <a:rPr lang="en-US" dirty="0">
                <a:solidFill>
                  <a:srgbClr val="384454"/>
                </a:solidFill>
              </a:rPr>
              <a:t> </a:t>
            </a:r>
            <a:r>
              <a:rPr lang="en-US" dirty="0" err="1">
                <a:solidFill>
                  <a:srgbClr val="384454"/>
                </a:solidFill>
              </a:rPr>
              <a:t>zinciri</a:t>
            </a:r>
            <a:r>
              <a:rPr lang="en-US" dirty="0">
                <a:solidFill>
                  <a:srgbClr val="384454"/>
                </a:solidFill>
              </a:rPr>
              <a:t> son </a:t>
            </a:r>
            <a:r>
              <a:rPr lang="en-US" dirty="0" err="1">
                <a:solidFill>
                  <a:srgbClr val="384454"/>
                </a:solidFill>
              </a:rPr>
              <a:t>kullanıcıyla</a:t>
            </a:r>
            <a:r>
              <a:rPr lang="en-US" dirty="0">
                <a:solidFill>
                  <a:srgbClr val="384454"/>
                </a:solidFill>
              </a:rPr>
              <a:t> </a:t>
            </a:r>
            <a:r>
              <a:rPr lang="en-US" dirty="0" err="1">
                <a:solidFill>
                  <a:srgbClr val="384454"/>
                </a:solidFill>
              </a:rPr>
              <a:t>bitmez</a:t>
            </a:r>
            <a:r>
              <a:rPr lang="en-US" dirty="0">
                <a:solidFill>
                  <a:srgbClr val="384454"/>
                </a:solidFill>
              </a:rPr>
              <a:t>. </a:t>
            </a:r>
            <a:r>
              <a:rPr lang="en-US" dirty="0" err="1">
                <a:solidFill>
                  <a:srgbClr val="384454"/>
                </a:solidFill>
              </a:rPr>
              <a:t>Ürün</a:t>
            </a:r>
            <a:r>
              <a:rPr lang="en-US" dirty="0">
                <a:solidFill>
                  <a:srgbClr val="384454"/>
                </a:solidFill>
              </a:rPr>
              <a:t> </a:t>
            </a:r>
            <a:r>
              <a:rPr lang="en-US" dirty="0" err="1">
                <a:solidFill>
                  <a:srgbClr val="384454"/>
                </a:solidFill>
              </a:rPr>
              <a:t>kullanıldıktan</a:t>
            </a:r>
            <a:r>
              <a:rPr lang="en-US" dirty="0">
                <a:solidFill>
                  <a:srgbClr val="384454"/>
                </a:solidFill>
              </a:rPr>
              <a:t> </a:t>
            </a:r>
            <a:r>
              <a:rPr lang="en-US" dirty="0" err="1">
                <a:solidFill>
                  <a:srgbClr val="384454"/>
                </a:solidFill>
              </a:rPr>
              <a:t>sonra</a:t>
            </a:r>
            <a:r>
              <a:rPr lang="en-US" dirty="0">
                <a:solidFill>
                  <a:srgbClr val="384454"/>
                </a:solidFill>
              </a:rPr>
              <a:t>, </a:t>
            </a:r>
            <a:r>
              <a:rPr lang="en-US" dirty="0" err="1">
                <a:solidFill>
                  <a:srgbClr val="384454"/>
                </a:solidFill>
              </a:rPr>
              <a:t>geri</a:t>
            </a:r>
            <a:r>
              <a:rPr lang="en-US" dirty="0">
                <a:solidFill>
                  <a:srgbClr val="384454"/>
                </a:solidFill>
              </a:rPr>
              <a:t> </a:t>
            </a:r>
            <a:r>
              <a:rPr lang="en-US" dirty="0" err="1">
                <a:solidFill>
                  <a:srgbClr val="384454"/>
                </a:solidFill>
              </a:rPr>
              <a:t>dönüştürülmek</a:t>
            </a:r>
            <a:r>
              <a:rPr lang="en-US" dirty="0">
                <a:solidFill>
                  <a:srgbClr val="384454"/>
                </a:solidFill>
              </a:rPr>
              <a:t> </a:t>
            </a:r>
            <a:r>
              <a:rPr lang="en-US" dirty="0" err="1">
                <a:solidFill>
                  <a:srgbClr val="384454"/>
                </a:solidFill>
              </a:rPr>
              <a:t>veya</a:t>
            </a:r>
            <a:r>
              <a:rPr lang="en-US" dirty="0">
                <a:solidFill>
                  <a:srgbClr val="384454"/>
                </a:solidFill>
              </a:rPr>
              <a:t> </a:t>
            </a:r>
            <a:r>
              <a:rPr lang="en-US" dirty="0" err="1">
                <a:solidFill>
                  <a:srgbClr val="384454"/>
                </a:solidFill>
              </a:rPr>
              <a:t>yenilenmek</a:t>
            </a:r>
            <a:r>
              <a:rPr lang="en-US" dirty="0">
                <a:solidFill>
                  <a:srgbClr val="384454"/>
                </a:solidFill>
              </a:rPr>
              <a:t>, </a:t>
            </a:r>
            <a:r>
              <a:rPr lang="en-US" dirty="0" err="1">
                <a:solidFill>
                  <a:srgbClr val="384454"/>
                </a:solidFill>
              </a:rPr>
              <a:t>yeniden</a:t>
            </a:r>
            <a:r>
              <a:rPr lang="en-US" dirty="0">
                <a:solidFill>
                  <a:srgbClr val="384454"/>
                </a:solidFill>
              </a:rPr>
              <a:t> </a:t>
            </a:r>
            <a:r>
              <a:rPr lang="en-US" dirty="0" err="1">
                <a:solidFill>
                  <a:srgbClr val="384454"/>
                </a:solidFill>
              </a:rPr>
              <a:t>paketlenmek</a:t>
            </a:r>
            <a:r>
              <a:rPr lang="en-US" dirty="0">
                <a:solidFill>
                  <a:srgbClr val="384454"/>
                </a:solidFill>
              </a:rPr>
              <a:t>, </a:t>
            </a:r>
            <a:r>
              <a:rPr lang="en-US" dirty="0" err="1">
                <a:solidFill>
                  <a:srgbClr val="384454"/>
                </a:solidFill>
              </a:rPr>
              <a:t>yeniden</a:t>
            </a:r>
            <a:r>
              <a:rPr lang="en-US" dirty="0">
                <a:solidFill>
                  <a:srgbClr val="384454"/>
                </a:solidFill>
              </a:rPr>
              <a:t> </a:t>
            </a:r>
            <a:r>
              <a:rPr lang="en-US" dirty="0" err="1">
                <a:solidFill>
                  <a:srgbClr val="384454"/>
                </a:solidFill>
              </a:rPr>
              <a:t>dağıtılmak</a:t>
            </a:r>
            <a:r>
              <a:rPr lang="en-US" dirty="0">
                <a:solidFill>
                  <a:srgbClr val="384454"/>
                </a:solidFill>
              </a:rPr>
              <a:t> ve </a:t>
            </a:r>
            <a:r>
              <a:rPr lang="en-US" dirty="0" err="1">
                <a:solidFill>
                  <a:srgbClr val="384454"/>
                </a:solidFill>
              </a:rPr>
              <a:t>yeniden</a:t>
            </a:r>
            <a:r>
              <a:rPr lang="en-US" dirty="0">
                <a:solidFill>
                  <a:srgbClr val="384454"/>
                </a:solidFill>
              </a:rPr>
              <a:t> </a:t>
            </a:r>
            <a:r>
              <a:rPr lang="en-US" dirty="0" err="1">
                <a:solidFill>
                  <a:srgbClr val="384454"/>
                </a:solidFill>
              </a:rPr>
              <a:t>satılmak</a:t>
            </a:r>
            <a:r>
              <a:rPr lang="en-US" dirty="0">
                <a:solidFill>
                  <a:srgbClr val="384454"/>
                </a:solidFill>
              </a:rPr>
              <a:t> </a:t>
            </a:r>
            <a:r>
              <a:rPr lang="en-US" dirty="0" err="1">
                <a:solidFill>
                  <a:srgbClr val="384454"/>
                </a:solidFill>
              </a:rPr>
              <a:t>üzere</a:t>
            </a:r>
            <a:r>
              <a:rPr lang="en-US" dirty="0">
                <a:solidFill>
                  <a:srgbClr val="384454"/>
                </a:solidFill>
              </a:rPr>
              <a:t> </a:t>
            </a:r>
            <a:r>
              <a:rPr lang="en-US" dirty="0" err="1">
                <a:solidFill>
                  <a:srgbClr val="384454"/>
                </a:solidFill>
              </a:rPr>
              <a:t>tedarik</a:t>
            </a:r>
            <a:r>
              <a:rPr lang="en-US" dirty="0">
                <a:solidFill>
                  <a:srgbClr val="384454"/>
                </a:solidFill>
              </a:rPr>
              <a:t> </a:t>
            </a:r>
            <a:r>
              <a:rPr lang="en-US" dirty="0" err="1">
                <a:solidFill>
                  <a:srgbClr val="384454"/>
                </a:solidFill>
              </a:rPr>
              <a:t>zincirine</a:t>
            </a:r>
            <a:r>
              <a:rPr lang="en-US" dirty="0">
                <a:solidFill>
                  <a:srgbClr val="384454"/>
                </a:solidFill>
              </a:rPr>
              <a:t> (</a:t>
            </a:r>
            <a:r>
              <a:rPr lang="en-US" dirty="0" err="1">
                <a:solidFill>
                  <a:srgbClr val="384454"/>
                </a:solidFill>
              </a:rPr>
              <a:t>Tersine</a:t>
            </a:r>
            <a:r>
              <a:rPr lang="en-US" dirty="0">
                <a:solidFill>
                  <a:srgbClr val="384454"/>
                </a:solidFill>
              </a:rPr>
              <a:t> </a:t>
            </a:r>
            <a:r>
              <a:rPr lang="en-US" dirty="0" err="1">
                <a:solidFill>
                  <a:srgbClr val="384454"/>
                </a:solidFill>
              </a:rPr>
              <a:t>lojistik</a:t>
            </a:r>
            <a:r>
              <a:rPr lang="en-US" dirty="0">
                <a:solidFill>
                  <a:srgbClr val="384454"/>
                </a:solidFill>
              </a:rPr>
              <a:t> </a:t>
            </a:r>
            <a:r>
              <a:rPr lang="en-US" dirty="0" err="1">
                <a:solidFill>
                  <a:srgbClr val="384454"/>
                </a:solidFill>
              </a:rPr>
              <a:t>olarak</a:t>
            </a:r>
            <a:r>
              <a:rPr lang="en-US" dirty="0">
                <a:solidFill>
                  <a:srgbClr val="384454"/>
                </a:solidFill>
              </a:rPr>
              <a:t> </a:t>
            </a:r>
            <a:r>
              <a:rPr lang="en-US" dirty="0" err="1">
                <a:solidFill>
                  <a:srgbClr val="384454"/>
                </a:solidFill>
              </a:rPr>
              <a:t>bilinen</a:t>
            </a:r>
            <a:r>
              <a:rPr lang="en-US" dirty="0">
                <a:solidFill>
                  <a:srgbClr val="384454"/>
                </a:solidFill>
              </a:rPr>
              <a:t> </a:t>
            </a:r>
            <a:r>
              <a:rPr lang="en-US" dirty="0" err="1">
                <a:solidFill>
                  <a:srgbClr val="384454"/>
                </a:solidFill>
              </a:rPr>
              <a:t>bir</a:t>
            </a:r>
            <a:r>
              <a:rPr lang="en-US" dirty="0">
                <a:solidFill>
                  <a:srgbClr val="384454"/>
                </a:solidFill>
              </a:rPr>
              <a:t> </a:t>
            </a:r>
            <a:r>
              <a:rPr lang="en-US" dirty="0" err="1">
                <a:solidFill>
                  <a:srgbClr val="384454"/>
                </a:solidFill>
              </a:rPr>
              <a:t>süreç</a:t>
            </a:r>
            <a:r>
              <a:rPr lang="en-US" dirty="0">
                <a:solidFill>
                  <a:srgbClr val="384454"/>
                </a:solidFill>
              </a:rPr>
              <a:t>) </a:t>
            </a:r>
            <a:r>
              <a:rPr lang="en-US" dirty="0" err="1">
                <a:solidFill>
                  <a:srgbClr val="384454"/>
                </a:solidFill>
              </a:rPr>
              <a:t>geri</a:t>
            </a:r>
            <a:r>
              <a:rPr lang="en-US" dirty="0">
                <a:solidFill>
                  <a:srgbClr val="384454"/>
                </a:solidFill>
              </a:rPr>
              <a:t> </a:t>
            </a:r>
            <a:r>
              <a:rPr lang="en-US" dirty="0" err="1">
                <a:solidFill>
                  <a:srgbClr val="384454"/>
                </a:solidFill>
              </a:rPr>
              <a:t>getirilir</a:t>
            </a:r>
            <a:r>
              <a:rPr lang="en-US" dirty="0">
                <a:solidFill>
                  <a:srgbClr val="384454"/>
                </a:solidFill>
              </a:rPr>
              <a:t>.</a:t>
            </a:r>
            <a:endParaRPr lang="pt-PT" dirty="0"/>
          </a:p>
        </p:txBody>
      </p:sp>
      <p:sp>
        <p:nvSpPr>
          <p:cNvPr id="14" name="CaixaDeTexto 13">
            <a:extLst>
              <a:ext uri="{FF2B5EF4-FFF2-40B4-BE49-F238E27FC236}">
                <a16:creationId xmlns:a16="http://schemas.microsoft.com/office/drawing/2014/main" id="{CF726B91-D664-7A3E-183F-79B5137B3E22}"/>
              </a:ext>
            </a:extLst>
          </p:cNvPr>
          <p:cNvSpPr txBox="1"/>
          <p:nvPr/>
        </p:nvSpPr>
        <p:spPr>
          <a:xfrm>
            <a:off x="1288733" y="5994595"/>
            <a:ext cx="6097904" cy="253916"/>
          </a:xfrm>
          <a:prstGeom prst="rect">
            <a:avLst/>
          </a:prstGeom>
          <a:noFill/>
        </p:spPr>
        <p:txBody>
          <a:bodyPr wrap="square">
            <a:spAutoFit/>
          </a:bodyPr>
          <a:lstStyle/>
          <a:p>
            <a:r>
              <a:rPr lang="pt-PT" sz="1050" dirty="0"/>
              <a:t>https://flatworldgs.com/anatomy-circular-supply-chain/</a:t>
            </a:r>
          </a:p>
        </p:txBody>
      </p:sp>
    </p:spTree>
    <p:extLst>
      <p:ext uri="{BB962C8B-B14F-4D97-AF65-F5344CB8AC3E}">
        <p14:creationId xmlns:p14="http://schemas.microsoft.com/office/powerpoint/2010/main" val="3257683518"/>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0CB088B1-696B-053A-8C7F-891E606B8B57}"/>
              </a:ext>
            </a:extLst>
          </p:cNvPr>
          <p:cNvPicPr>
            <a:picLocks noChangeAspect="1"/>
          </p:cNvPicPr>
          <p:nvPr/>
        </p:nvPicPr>
        <p:blipFill>
          <a:blip r:embed="rId3" cstate="print"/>
          <a:srcRect r="44462" b="-212"/>
          <a:stretch>
            <a:fillRect/>
          </a:stretch>
        </p:blipFill>
        <p:spPr>
          <a:xfrm>
            <a:off x="10151706" y="6267389"/>
            <a:ext cx="1784643" cy="413890"/>
          </a:xfrm>
          <a:prstGeom prst="rect">
            <a:avLst/>
          </a:prstGeom>
        </p:spPr>
      </p:pic>
      <p:grpSp>
        <p:nvGrpSpPr>
          <p:cNvPr id="37" name="Grupare 36">
            <a:extLst>
              <a:ext uri="{FF2B5EF4-FFF2-40B4-BE49-F238E27FC236}">
                <a16:creationId xmlns:a16="http://schemas.microsoft.com/office/drawing/2014/main" id="{AB17B891-D203-4063-9012-21EDA7624CA4}"/>
              </a:ext>
            </a:extLst>
          </p:cNvPr>
          <p:cNvGrpSpPr/>
          <p:nvPr/>
        </p:nvGrpSpPr>
        <p:grpSpPr>
          <a:xfrm flipH="1">
            <a:off x="2366228" y="96673"/>
            <a:ext cx="8439814" cy="890747"/>
            <a:chOff x="2977130" y="297492"/>
            <a:chExt cx="8439814" cy="890747"/>
          </a:xfrm>
        </p:grpSpPr>
        <p:pic>
          <p:nvPicPr>
            <p:cNvPr id="38" name="Imagine 37">
              <a:extLst>
                <a:ext uri="{FF2B5EF4-FFF2-40B4-BE49-F238E27FC236}">
                  <a16:creationId xmlns:a16="http://schemas.microsoft.com/office/drawing/2014/main" id="{7E66009C-4B15-B854-635E-CA0AB7BA773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39" name="CasetăText 38">
              <a:extLst>
                <a:ext uri="{FF2B5EF4-FFF2-40B4-BE49-F238E27FC236}">
                  <a16:creationId xmlns:a16="http://schemas.microsoft.com/office/drawing/2014/main" id="{5E76656A-22ED-3E1E-4E7E-B962CCFE2366}"/>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sp>
        <p:nvSpPr>
          <p:cNvPr id="9" name="TextBox 16">
            <a:extLst>
              <a:ext uri="{FF2B5EF4-FFF2-40B4-BE49-F238E27FC236}">
                <a16:creationId xmlns:a16="http://schemas.microsoft.com/office/drawing/2014/main" id="{AC13677A-E1F6-1385-8446-D6C8E706B4A3}"/>
              </a:ext>
            </a:extLst>
          </p:cNvPr>
          <p:cNvSpPr txBox="1"/>
          <p:nvPr/>
        </p:nvSpPr>
        <p:spPr>
          <a:xfrm>
            <a:off x="598062" y="360880"/>
            <a:ext cx="10815445"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Döngüsel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Tedarik</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Zinciri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Yönetimi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Nedir</a:t>
            </a:r>
            <a:r>
              <a:rPr lang="en-GB" sz="2800" dirty="0">
                <a:solidFill>
                  <a:srgbClr val="2D5693"/>
                </a:solidFill>
                <a:latin typeface="Josefin Sans Bold" pitchFamily="2" charset="0"/>
              </a:rPr>
              <a:t>?</a:t>
            </a:r>
            <a:endParaRPr lang="en-US" sz="2800" dirty="0">
              <a:solidFill>
                <a:srgbClr val="2D5693"/>
              </a:solidFill>
              <a:latin typeface="Josefin Sans Bold" pitchFamily="2" charset="0"/>
            </a:endParaRPr>
          </a:p>
        </p:txBody>
      </p:sp>
      <p:sp>
        <p:nvSpPr>
          <p:cNvPr id="3" name="CaixaDeTexto 2">
            <a:extLst>
              <a:ext uri="{FF2B5EF4-FFF2-40B4-BE49-F238E27FC236}">
                <a16:creationId xmlns:a16="http://schemas.microsoft.com/office/drawing/2014/main" id="{17067511-C8EF-D01E-F93C-646D0BDEE77C}"/>
              </a:ext>
            </a:extLst>
          </p:cNvPr>
          <p:cNvSpPr txBox="1"/>
          <p:nvPr/>
        </p:nvSpPr>
        <p:spPr>
          <a:xfrm>
            <a:off x="1283927" y="6228113"/>
            <a:ext cx="5600700" cy="246221"/>
          </a:xfrm>
          <a:prstGeom prst="rect">
            <a:avLst/>
          </a:prstGeom>
          <a:noFill/>
        </p:spPr>
        <p:txBody>
          <a:bodyPr wrap="square">
            <a:spAutoFit/>
          </a:bodyPr>
          <a:lstStyle/>
          <a:p>
            <a:r>
              <a:rPr lang="pt-PT" sz="1000" dirty="0"/>
              <a:t>https://www.enviroessentials.com.au/blog/2023/08/environmental-kpis-guide/</a:t>
            </a:r>
          </a:p>
        </p:txBody>
      </p:sp>
      <p:pic>
        <p:nvPicPr>
          <p:cNvPr id="4" name="Picture 2" descr="A close up of a sign&#10;&#10;Description automatically generated">
            <a:extLst>
              <a:ext uri="{FF2B5EF4-FFF2-40B4-BE49-F238E27FC236}">
                <a16:creationId xmlns:a16="http://schemas.microsoft.com/office/drawing/2014/main" id="{00DEC5D7-FB41-C5EC-31DF-21DE9443A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7132" y="1636787"/>
            <a:ext cx="7249688" cy="44401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81956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ine 12">
            <a:extLst>
              <a:ext uri="{FF2B5EF4-FFF2-40B4-BE49-F238E27FC236}">
                <a16:creationId xmlns:a16="http://schemas.microsoft.com/office/drawing/2014/main" id="{FBEC7322-2A0F-DCBA-4B93-9BFFA153A8CA}"/>
              </a:ext>
            </a:extLst>
          </p:cNvPr>
          <p:cNvPicPr>
            <a:picLocks noChangeAspect="1"/>
          </p:cNvPicPr>
          <p:nvPr/>
        </p:nvPicPr>
        <p:blipFill rotWithShape="1">
          <a:blip r:embed="rId3">
            <a:extLst>
              <a:ext uri="{28A0092B-C50C-407E-A947-70E740481C1C}">
                <a14:useLocalDpi xmlns:a14="http://schemas.microsoft.com/office/drawing/2010/main" val="0"/>
              </a:ext>
            </a:extLst>
          </a:blip>
          <a:srcRect l="19149" r="52846" b="54528"/>
          <a:stretch/>
        </p:blipFill>
        <p:spPr>
          <a:xfrm>
            <a:off x="8674926" y="126744"/>
            <a:ext cx="3414409" cy="3126384"/>
          </a:xfrm>
          <a:prstGeom prst="rect">
            <a:avLst/>
          </a:prstGeom>
        </p:spPr>
      </p:pic>
      <p:grpSp>
        <p:nvGrpSpPr>
          <p:cNvPr id="4" name="Grupare 3">
            <a:extLst>
              <a:ext uri="{FF2B5EF4-FFF2-40B4-BE49-F238E27FC236}">
                <a16:creationId xmlns:a16="http://schemas.microsoft.com/office/drawing/2014/main" id="{6542BDA9-25B6-0AB6-C7D9-46679A30FD9C}"/>
              </a:ext>
            </a:extLst>
          </p:cNvPr>
          <p:cNvGrpSpPr/>
          <p:nvPr/>
        </p:nvGrpSpPr>
        <p:grpSpPr>
          <a:xfrm flipH="1">
            <a:off x="0" y="126744"/>
            <a:ext cx="8439814" cy="890747"/>
            <a:chOff x="2977130" y="297492"/>
            <a:chExt cx="8439814" cy="890747"/>
          </a:xfrm>
        </p:grpSpPr>
        <p:pic>
          <p:nvPicPr>
            <p:cNvPr id="5" name="Imagine 4">
              <a:extLst>
                <a:ext uri="{FF2B5EF4-FFF2-40B4-BE49-F238E27FC236}">
                  <a16:creationId xmlns:a16="http://schemas.microsoft.com/office/drawing/2014/main" id="{0FDD63B6-E8F4-730A-96F9-CD61913DF6F6}"/>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bwMode="auto">
            <a:xfrm flipH="1">
              <a:off x="2977130" y="297492"/>
              <a:ext cx="917508" cy="890747"/>
            </a:xfrm>
            <a:prstGeom prst="rect">
              <a:avLst/>
            </a:prstGeom>
            <a:noFill/>
          </p:spPr>
        </p:pic>
        <p:sp>
          <p:nvSpPr>
            <p:cNvPr id="6" name="CasetăText 5">
              <a:extLst>
                <a:ext uri="{FF2B5EF4-FFF2-40B4-BE49-F238E27FC236}">
                  <a16:creationId xmlns:a16="http://schemas.microsoft.com/office/drawing/2014/main" id="{81FAD97A-6FC9-9975-BFA7-9035A5F57177}"/>
                </a:ext>
              </a:extLst>
            </p:cNvPr>
            <p:cNvSpPr txBox="1"/>
            <p:nvPr/>
          </p:nvSpPr>
          <p:spPr>
            <a:xfrm>
              <a:off x="4137829" y="531306"/>
              <a:ext cx="7279115" cy="461665"/>
            </a:xfrm>
            <a:prstGeom prst="rect">
              <a:avLst/>
            </a:prstGeom>
            <a:noFill/>
            <a:ln>
              <a:noFill/>
            </a:ln>
          </p:spPr>
          <p:txBody>
            <a:bodyPr wrap="square">
              <a:spAutoFit/>
            </a:bodyPr>
            <a:lstStyle/>
            <a:p>
              <a:pPr algn="ct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SHOEDES –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Döngüsel</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ekonominin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ortaya</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çıkan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taleplerine</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uygun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sürdürülebilir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ürünler</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için</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yeni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ayakkabı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tasarımcısı</a:t>
              </a:r>
              <a:r>
                <a:rPr lang="en-US"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US" sz="1200" dirty="0" err="1">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rPr>
                <a:t>nitelikleri</a:t>
              </a:r>
              <a:endParaRPr lang="en-GB" sz="1200" dirty="0">
                <a:solidFill>
                  <a:srgbClr val="2D5693"/>
                </a:solidFill>
                <a:latin typeface="Arial Unicode MS" panose="020B0604020202020204" pitchFamily="34" charset="-128"/>
                <a:ea typeface="Arial Unicode MS" panose="020B0604020202020204" pitchFamily="34" charset="-128"/>
                <a:cs typeface="Arial Unicode MS" panose="020B0604020202020204" pitchFamily="34" charset="-128"/>
              </a:endParaRPr>
            </a:p>
          </p:txBody>
        </p:sp>
      </p:grpSp>
      <p:pic>
        <p:nvPicPr>
          <p:cNvPr id="7" name="Picture 2">
            <a:extLst>
              <a:ext uri="{FF2B5EF4-FFF2-40B4-BE49-F238E27FC236}">
                <a16:creationId xmlns:a16="http://schemas.microsoft.com/office/drawing/2014/main" id="{122BFB82-D5CE-B76D-88CF-7DE3A14C039E}"/>
              </a:ext>
            </a:extLst>
          </p:cNvPr>
          <p:cNvPicPr>
            <a:picLocks noChangeAspect="1"/>
          </p:cNvPicPr>
          <p:nvPr/>
        </p:nvPicPr>
        <p:blipFill>
          <a:blip r:embed="rId5" cstate="print"/>
          <a:srcRect r="44462" b="-212"/>
          <a:stretch>
            <a:fillRect/>
          </a:stretch>
        </p:blipFill>
        <p:spPr>
          <a:xfrm>
            <a:off x="190583" y="6290497"/>
            <a:ext cx="1784643" cy="413890"/>
          </a:xfrm>
          <a:prstGeom prst="rect">
            <a:avLst/>
          </a:prstGeom>
        </p:spPr>
      </p:pic>
      <p:pic>
        <p:nvPicPr>
          <p:cNvPr id="2" name="Imagine 1">
            <a:extLst>
              <a:ext uri="{FF2B5EF4-FFF2-40B4-BE49-F238E27FC236}">
                <a16:creationId xmlns:a16="http://schemas.microsoft.com/office/drawing/2014/main" id="{84991A88-8975-1D86-B266-047587011FDB}"/>
              </a:ext>
            </a:extLst>
          </p:cNvPr>
          <p:cNvPicPr>
            <a:picLocks noChangeAspect="1"/>
          </p:cNvPicPr>
          <p:nvPr/>
        </p:nvPicPr>
        <p:blipFill rotWithShape="1">
          <a:blip r:embed="rId3">
            <a:extLst>
              <a:ext uri="{28A0092B-C50C-407E-A947-70E740481C1C}">
                <a14:useLocalDpi xmlns:a14="http://schemas.microsoft.com/office/drawing/2010/main" val="0"/>
              </a:ext>
            </a:extLst>
          </a:blip>
          <a:srcRect l="19249" t="52431" r="52746" b="2097"/>
          <a:stretch/>
        </p:blipFill>
        <p:spPr>
          <a:xfrm>
            <a:off x="8674925" y="3578003"/>
            <a:ext cx="3414409" cy="3126384"/>
          </a:xfrm>
          <a:prstGeom prst="rect">
            <a:avLst/>
          </a:prstGeom>
        </p:spPr>
      </p:pic>
      <p:sp>
        <p:nvSpPr>
          <p:cNvPr id="8" name="TextBox 16">
            <a:extLst>
              <a:ext uri="{FF2B5EF4-FFF2-40B4-BE49-F238E27FC236}">
                <a16:creationId xmlns:a16="http://schemas.microsoft.com/office/drawing/2014/main" id="{2F5B9093-4198-C968-2F22-0A3DBB613A09}"/>
              </a:ext>
            </a:extLst>
          </p:cNvPr>
          <p:cNvSpPr txBox="1"/>
          <p:nvPr/>
        </p:nvSpPr>
        <p:spPr>
          <a:xfrm>
            <a:off x="270594" y="413351"/>
            <a:ext cx="8484342" cy="1142620"/>
          </a:xfrm>
          <a:prstGeom prst="rect">
            <a:avLst/>
          </a:prstGeom>
        </p:spPr>
        <p:txBody>
          <a:bodyPr wrap="square" lIns="0" tIns="0" rIns="0" bIns="0" rtlCol="0" anchor="t">
            <a:spAutoFit/>
          </a:bodyPr>
          <a:lstStyle/>
          <a:p>
            <a:pPr>
              <a:lnSpc>
                <a:spcPts val="10560"/>
              </a:lnSpc>
              <a:spcBef>
                <a:spcPct val="0"/>
              </a:spcBef>
            </a:pPr>
            <a:r>
              <a:rPr lang="en-GB" sz="2800" dirty="0">
                <a:solidFill>
                  <a:srgbClr val="2D5693"/>
                </a:solidFill>
                <a:latin typeface="Josefin Sans Bold" pitchFamily="2" charset="0"/>
              </a:rPr>
              <a:t>2. </a:t>
            </a:r>
            <a:r>
              <a:rPr lang="en-GB" sz="2800" dirty="0" err="1">
                <a:solidFill>
                  <a:srgbClr val="2D5693"/>
                </a:solidFill>
                <a:latin typeface="Josefin Sans Bold" pitchFamily="2" charset="0"/>
              </a:rPr>
              <a:t>Döngüsel</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Tedarik</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Zinciri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Yönetimi</a:t>
            </a:r>
            <a:r>
              <a:rPr lang="en-GB" sz="2800" dirty="0">
                <a:solidFill>
                  <a:srgbClr val="2D5693"/>
                </a:solidFill>
                <a:latin typeface="Josefin Sans Bold" pitchFamily="2" charset="0"/>
              </a:rPr>
              <a:t> </a:t>
            </a:r>
            <a:r>
              <a:rPr lang="en-GB" sz="2800" dirty="0" err="1">
                <a:solidFill>
                  <a:srgbClr val="2D5693"/>
                </a:solidFill>
                <a:latin typeface="Josefin Sans Bold" pitchFamily="2" charset="0"/>
              </a:rPr>
              <a:t>Nedir</a:t>
            </a:r>
            <a:r>
              <a:rPr lang="en-GB" sz="2800" dirty="0">
                <a:solidFill>
                  <a:srgbClr val="2D5693"/>
                </a:solidFill>
                <a:latin typeface="Josefin Sans Bold" pitchFamily="2" charset="0"/>
              </a:rPr>
              <a:t>?</a:t>
            </a:r>
            <a:endParaRPr lang="en-US" sz="2800" dirty="0">
              <a:solidFill>
                <a:srgbClr val="B2101F"/>
              </a:solidFill>
              <a:latin typeface="Josefin Sans Bold" pitchFamily="2" charset="0"/>
            </a:endParaRPr>
          </a:p>
        </p:txBody>
      </p:sp>
      <p:sp>
        <p:nvSpPr>
          <p:cNvPr id="11" name="CaixaDeTexto 10">
            <a:extLst>
              <a:ext uri="{FF2B5EF4-FFF2-40B4-BE49-F238E27FC236}">
                <a16:creationId xmlns:a16="http://schemas.microsoft.com/office/drawing/2014/main" id="{252BDDA9-B9C5-336C-6500-CBD9EEB8B971}"/>
              </a:ext>
            </a:extLst>
          </p:cNvPr>
          <p:cNvSpPr txBox="1"/>
          <p:nvPr/>
        </p:nvSpPr>
        <p:spPr>
          <a:xfrm>
            <a:off x="2818470" y="6290497"/>
            <a:ext cx="6105292" cy="246221"/>
          </a:xfrm>
          <a:prstGeom prst="rect">
            <a:avLst/>
          </a:prstGeom>
          <a:noFill/>
        </p:spPr>
        <p:txBody>
          <a:bodyPr wrap="square">
            <a:spAutoFit/>
          </a:bodyPr>
          <a:lstStyle/>
          <a:p>
            <a:r>
              <a:rPr lang="pt-PT" sz="1000" dirty="0"/>
              <a:t>https://www.kuebix.com/circular-supply-chain-missing-link/</a:t>
            </a:r>
          </a:p>
        </p:txBody>
      </p:sp>
      <p:pic>
        <p:nvPicPr>
          <p:cNvPr id="10" name="Resim 9">
            <a:extLst>
              <a:ext uri="{FF2B5EF4-FFF2-40B4-BE49-F238E27FC236}">
                <a16:creationId xmlns:a16="http://schemas.microsoft.com/office/drawing/2014/main" id="{982C3136-1FF6-638C-0419-4598F267A7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9150" y="1542805"/>
            <a:ext cx="6272888" cy="4633573"/>
          </a:xfrm>
          <a:prstGeom prst="rect">
            <a:avLst/>
          </a:prstGeom>
        </p:spPr>
      </p:pic>
    </p:spTree>
    <p:extLst>
      <p:ext uri="{BB962C8B-B14F-4D97-AF65-F5344CB8AC3E}">
        <p14:creationId xmlns:p14="http://schemas.microsoft.com/office/powerpoint/2010/main" val="414884957"/>
      </p:ext>
    </p:extLst>
  </p:cSld>
  <p:clrMapOvr>
    <a:masterClrMapping/>
  </p:clrMapOvr>
</p:sld>
</file>

<file path=ppt/theme/theme1.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ă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4277</TotalTime>
  <Words>2484</Words>
  <Application>Microsoft Office PowerPoint</Application>
  <PresentationFormat>Geniş ekran</PresentationFormat>
  <Paragraphs>120</Paragraphs>
  <Slides>21</Slides>
  <Notes>20</Notes>
  <HiddenSlides>0</HiddenSlides>
  <MMClips>0</MMClips>
  <ScaleCrop>false</ScaleCrop>
  <HeadingPairs>
    <vt:vector size="6" baseType="variant">
      <vt:variant>
        <vt:lpstr>Kullanılan Yazı Tipleri</vt:lpstr>
      </vt:variant>
      <vt:variant>
        <vt:i4>15</vt:i4>
      </vt:variant>
      <vt:variant>
        <vt:lpstr>Tema</vt:lpstr>
      </vt:variant>
      <vt:variant>
        <vt:i4>1</vt:i4>
      </vt:variant>
      <vt:variant>
        <vt:lpstr>Slayt Başlıkları</vt:lpstr>
      </vt:variant>
      <vt:variant>
        <vt:i4>21</vt:i4>
      </vt:variant>
    </vt:vector>
  </HeadingPairs>
  <TitlesOfParts>
    <vt:vector size="37" baseType="lpstr">
      <vt:lpstr>Arial</vt:lpstr>
      <vt:lpstr>Arial Unicode MS</vt:lpstr>
      <vt:lpstr>Avenir Book</vt:lpstr>
      <vt:lpstr>Avenir Next W02</vt:lpstr>
      <vt:lpstr>Calibri</vt:lpstr>
      <vt:lpstr>Calibri Light</vt:lpstr>
      <vt:lpstr>freight-text-pro</vt:lpstr>
      <vt:lpstr>Google Sans</vt:lpstr>
      <vt:lpstr>Helvetica Now Text</vt:lpstr>
      <vt:lpstr>Josefin Sans</vt:lpstr>
      <vt:lpstr>Josefin Sans Bold</vt:lpstr>
      <vt:lpstr>Montserrat</vt:lpstr>
      <vt:lpstr>MuseoSlab300</vt:lpstr>
      <vt:lpstr>Raleway</vt:lpstr>
      <vt:lpstr>SourceSansPro</vt:lpstr>
      <vt:lpstr>Temă Office</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Prezentare PowerPoint</dc:title>
  <dc:creator>Arina Seul</dc:creator>
  <cp:lastModifiedBy>yasemin yilmaz</cp:lastModifiedBy>
  <cp:revision>272</cp:revision>
  <dcterms:created xsi:type="dcterms:W3CDTF">2023-05-31T18:35:26Z</dcterms:created>
  <dcterms:modified xsi:type="dcterms:W3CDTF">2024-10-25T13:59:48Z</dcterms:modified>
</cp:coreProperties>
</file>