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4"/>
  </p:notesMasterIdLst>
  <p:sldIdLst>
    <p:sldId id="256" r:id="rId3"/>
    <p:sldId id="290" r:id="rId4"/>
    <p:sldId id="349" r:id="rId5"/>
    <p:sldId id="348" r:id="rId6"/>
    <p:sldId id="258" r:id="rId7"/>
    <p:sldId id="350" r:id="rId8"/>
    <p:sldId id="335" r:id="rId9"/>
    <p:sldId id="259" r:id="rId10"/>
    <p:sldId id="352" r:id="rId11"/>
    <p:sldId id="363" r:id="rId12"/>
    <p:sldId id="364" r:id="rId13"/>
    <p:sldId id="359" r:id="rId14"/>
    <p:sldId id="342" r:id="rId15"/>
    <p:sldId id="362" r:id="rId16"/>
    <p:sldId id="365" r:id="rId17"/>
    <p:sldId id="355" r:id="rId18"/>
    <p:sldId id="357" r:id="rId19"/>
    <p:sldId id="358" r:id="rId20"/>
    <p:sldId id="360" r:id="rId21"/>
    <p:sldId id="353" r:id="rId22"/>
    <p:sldId id="354" r:id="rId23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6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DE152EF9-54DF-47E5-99CE-6AA3DE0C5A34}" type="slidenum">
              <a:rPr lang="el-GR" altLang="el-GR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10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8195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385763" y="685800"/>
            <a:ext cx="607695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8510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1975D74-DC14-4996-A5E9-32CA85D85409}" type="slidenum">
              <a:rPr lang="el-GR" altLang="el-GR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11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10243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385763" y="685800"/>
            <a:ext cx="607695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504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9794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97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49" y="1418010"/>
            <a:ext cx="11231035" cy="4895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78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1" y="188913"/>
            <a:ext cx="283210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301" y="188913"/>
            <a:ext cx="8354020" cy="61912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749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4" y="188913"/>
            <a:ext cx="9023351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50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22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792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42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484313"/>
            <a:ext cx="55626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0" y="1484313"/>
            <a:ext cx="55626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6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282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86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49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55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27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244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1" y="188913"/>
            <a:ext cx="283210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301" y="188913"/>
            <a:ext cx="829310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91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484313"/>
            <a:ext cx="55626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0" y="1484313"/>
            <a:ext cx="55626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10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68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1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akizos\Local Settings\Temporary Internet Files\Content.IE5\1HZ5K73M\MC900254334[1].wmf"/>
          <p:cNvPicPr>
            <a:picLocks noChangeAspect="1" noChangeArrowheads="1"/>
          </p:cNvPicPr>
          <p:nvPr userDrawn="1"/>
        </p:nvPicPr>
        <p:blipFill>
          <a:blip r:embed="rId2">
            <a:lum bright="74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1628776"/>
            <a:ext cx="4222749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33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85241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63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4" y="1432168"/>
            <a:ext cx="10973212" cy="4629324"/>
          </a:xfrm>
          <a:prstGeom prst="rect">
            <a:avLst/>
          </a:prstGeom>
        </p:spPr>
      </p:pic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203200" y="116160"/>
            <a:ext cx="11785600" cy="6562546"/>
          </a:xfrm>
          <a:prstGeom prst="rect">
            <a:avLst/>
          </a:prstGeom>
          <a:solidFill>
            <a:srgbClr val="FFFFFF">
              <a:alpha val="69804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 sz="2400" dirty="0"/>
          </a:p>
        </p:txBody>
      </p:sp>
      <p:sp>
        <p:nvSpPr>
          <p:cNvPr id="1028" name="Line 2"/>
          <p:cNvSpPr>
            <a:spLocks noChangeShapeType="1"/>
          </p:cNvSpPr>
          <p:nvPr/>
        </p:nvSpPr>
        <p:spPr bwMode="auto">
          <a:xfrm>
            <a:off x="203200" y="1219200"/>
            <a:ext cx="11785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34734" y="188913"/>
            <a:ext cx="9023351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281" y="1333401"/>
            <a:ext cx="11372803" cy="38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 smtClean="0"/>
              <a:t>Click to edit the outline text format</a:t>
            </a:r>
          </a:p>
          <a:p>
            <a:pPr lvl="1"/>
            <a:r>
              <a:rPr lang="en-GB" altLang="el-GR" dirty="0" smtClean="0"/>
              <a:t>Second Outline Level</a:t>
            </a:r>
          </a:p>
          <a:p>
            <a:pPr lvl="2"/>
            <a:r>
              <a:rPr lang="en-GB" altLang="el-GR" dirty="0" smtClean="0"/>
              <a:t>Third Outline Level</a:t>
            </a:r>
          </a:p>
          <a:p>
            <a:pPr lvl="3"/>
            <a:r>
              <a:rPr lang="en-GB" altLang="el-GR" dirty="0" smtClean="0"/>
              <a:t>Fourth Outline Level</a:t>
            </a:r>
          </a:p>
          <a:p>
            <a:pPr lvl="4"/>
            <a:r>
              <a:rPr lang="en-GB" altLang="el-GR" dirty="0" smtClean="0"/>
              <a:t>Fifth Outline Level</a:t>
            </a:r>
          </a:p>
          <a:p>
            <a:pPr lvl="4"/>
            <a:r>
              <a:rPr lang="en-GB" altLang="el-GR" dirty="0" smtClean="0"/>
              <a:t>Sixth Outline Level</a:t>
            </a:r>
          </a:p>
          <a:p>
            <a:pPr lvl="4"/>
            <a:r>
              <a:rPr lang="en-GB" altLang="el-GR" dirty="0" smtClean="0"/>
              <a:t>Seventh Outline Level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31776"/>
            <a:ext cx="68791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64844" y="721807"/>
            <a:ext cx="2208245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the Aegean</a:t>
            </a:r>
            <a:endParaRPr lang="el-GR" sz="1050" b="1" i="1" baseline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i="1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Geography</a:t>
            </a:r>
            <a:endParaRPr lang="el-GR" sz="1050" b="1" i="1" baseline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78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2"/>
          <p:cNvSpPr>
            <a:spLocks noChangeShapeType="1"/>
          </p:cNvSpPr>
          <p:nvPr/>
        </p:nvSpPr>
        <p:spPr bwMode="auto">
          <a:xfrm>
            <a:off x="203200" y="1219200"/>
            <a:ext cx="11785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1" y="227014"/>
            <a:ext cx="687916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1" y="227014"/>
            <a:ext cx="687916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5506" y="706346"/>
            <a:ext cx="2609228" cy="396875"/>
          </a:xfrm>
          <a:prstGeom prst="rect">
            <a:avLst/>
          </a:prstGeom>
          <a:solidFill>
            <a:srgbClr val="FFC000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l-GR" altLang="el-GR" sz="900" b="1" i="1" dirty="0" smtClean="0">
                <a:latin typeface="Palatino Linotype" pitchFamily="16" charset="0"/>
              </a:rPr>
              <a:t>Department of Geography </a:t>
            </a:r>
          </a:p>
          <a:p>
            <a:pPr algn="ctr" eaLnBrk="1" hangingPunct="1">
              <a:buSzPct val="100000"/>
              <a:defRPr/>
            </a:pPr>
            <a:r>
              <a:rPr lang="el-GR" altLang="el-GR" sz="900" b="1" i="1" dirty="0" smtClean="0">
                <a:latin typeface="Palatino Linotype" pitchFamily="16" charset="0"/>
              </a:rPr>
              <a:t>University of the Aegean</a:t>
            </a:r>
          </a:p>
          <a:p>
            <a:pPr algn="ctr" eaLnBrk="1" hangingPunct="1">
              <a:buSzPct val="100000"/>
              <a:defRPr/>
            </a:pPr>
            <a:r>
              <a:rPr lang="el-GR" altLang="el-GR" sz="800" b="1" i="1" dirty="0" smtClean="0">
                <a:latin typeface="Palatino Linotype" pitchFamily="16" charset="0"/>
              </a:rPr>
              <a:t>https://geography.aegean.gr/index.php 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34734" y="188913"/>
            <a:ext cx="9023351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the title text format</a:t>
            </a:r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684" y="1411288"/>
            <a:ext cx="113284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 smtClean="0"/>
              <a:t>Click to edit the outline text format</a:t>
            </a:r>
          </a:p>
          <a:p>
            <a:pPr lvl="1"/>
            <a:r>
              <a:rPr lang="en-GB" altLang="el-GR" dirty="0" smtClean="0"/>
              <a:t>Second Outline Level</a:t>
            </a:r>
          </a:p>
          <a:p>
            <a:pPr lvl="2"/>
            <a:r>
              <a:rPr lang="en-GB" altLang="el-GR" dirty="0" smtClean="0"/>
              <a:t>Third Outline Level</a:t>
            </a:r>
          </a:p>
          <a:p>
            <a:pPr lvl="3"/>
            <a:r>
              <a:rPr lang="en-GB" altLang="el-GR" dirty="0" smtClean="0"/>
              <a:t>Fourth Outline Level</a:t>
            </a:r>
          </a:p>
          <a:p>
            <a:pPr lvl="4"/>
            <a:r>
              <a:rPr lang="en-GB" altLang="el-GR" dirty="0" smtClean="0"/>
              <a:t>Fifth Outline Level</a:t>
            </a:r>
          </a:p>
          <a:p>
            <a:pPr lvl="4"/>
            <a:r>
              <a:rPr lang="en-GB" altLang="el-GR" dirty="0" smtClean="0"/>
              <a:t>Sixth Outline Level</a:t>
            </a:r>
          </a:p>
          <a:p>
            <a:pPr lvl="4"/>
            <a:r>
              <a:rPr lang="en-GB" altLang="el-GR" dirty="0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Palatino Linotype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43139" y="5589589"/>
            <a:ext cx="7705725" cy="771525"/>
          </a:xfrm>
          <a:prstGeom prst="rect">
            <a:avLst/>
          </a:prstGeom>
          <a:noFill/>
          <a:ln w="50760" cap="sq">
            <a:noFill/>
            <a:prstDash val="sysDot"/>
            <a:miter lim="800000"/>
            <a:headEnd/>
            <a:tailEnd/>
          </a:ln>
          <a:effectLst>
            <a:outerShdw dist="17819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l-GR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Thanasis</a:t>
            </a:r>
            <a:r>
              <a:rPr lang="en-US" altLang="el-GR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 Kizos</a:t>
            </a:r>
            <a:endParaRPr lang="el-GR" altLang="el-GR" sz="4400" b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94360" y="1484784"/>
            <a:ext cx="11100816" cy="3816350"/>
          </a:xfrm>
          <a:prstGeom prst="roundRect">
            <a:avLst/>
          </a:prstGeom>
          <a:solidFill>
            <a:srgbClr val="BBBBD1">
              <a:alpha val="50000"/>
            </a:srgbClr>
          </a:solidFill>
          <a:ln w="63360" cap="sq">
            <a:noFill/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l-GR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itchFamily="16" charset="0"/>
              </a:rPr>
              <a:t>Actors, Drivers and Change: </a:t>
            </a:r>
            <a:endParaRPr lang="el-GR" altLang="el-GR" sz="4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itchFamily="16" charset="0"/>
            </a:endParaRPr>
          </a:p>
          <a:p>
            <a:pPr algn="ctr" eaLnBrk="1" hangingPunct="1">
              <a:buSzPct val="100000"/>
              <a:defRPr/>
            </a:pPr>
            <a:endParaRPr lang="el-GR" altLang="el-GR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itchFamily="16" charset="0"/>
            </a:endParaRPr>
          </a:p>
          <a:p>
            <a:pPr algn="ctr" eaLnBrk="1" hangingPunct="1">
              <a:buSzPct val="100000"/>
              <a:defRPr/>
            </a:pPr>
            <a:r>
              <a:rPr lang="en-US" altLang="el-GR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itchFamily="16" charset="0"/>
              </a:rPr>
              <a:t>towards </a:t>
            </a:r>
            <a:r>
              <a:rPr lang="en-US" altLang="el-GR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itchFamily="16" charset="0"/>
              </a:rPr>
              <a:t>a better understanding of Landscape level responses to anthropogenic activity</a:t>
            </a:r>
            <a:endParaRPr lang="el-GR" altLang="el-GR" sz="4400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itchFamily="16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079875" y="282575"/>
            <a:ext cx="50419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l-GR" sz="2400" b="1" i="1" dirty="0"/>
              <a:t>Department of Geography</a:t>
            </a:r>
            <a:endParaRPr lang="el-GR" altLang="el-GR" sz="2400" b="1" i="1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l-GR" sz="2400" b="1" i="1" dirty="0"/>
              <a:t>University of the Aegean</a:t>
            </a:r>
            <a:endParaRPr lang="el-GR" altLang="el-GR" sz="24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645569" y="174626"/>
            <a:ext cx="5834062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l-GR" sz="2800" b="1" dirty="0" smtClean="0">
                <a:solidFill>
                  <a:srgbClr val="000000"/>
                </a:solidFill>
              </a:rPr>
              <a:t>Gera, Lesvos</a:t>
            </a:r>
            <a:endParaRPr lang="el-GR" altLang="el-GR" sz="2800" b="1" dirty="0">
              <a:solidFill>
                <a:srgbClr val="000000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74904" y="1397001"/>
            <a:ext cx="7616952" cy="4657408"/>
          </a:xfrm>
          <a:prstGeom prst="rect">
            <a:avLst/>
          </a:prstGeom>
          <a:solidFill>
            <a:srgbClr val="F8F8F8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60000"/>
              </a:lnSpc>
              <a:spcBef>
                <a:spcPts val="500"/>
              </a:spcBef>
              <a:buSzPct val="100000"/>
              <a:defRPr/>
            </a:pPr>
            <a:r>
              <a:rPr lang="en-US" altLang="el-GR" sz="2000" b="1" dirty="0" smtClean="0">
                <a:solidFill>
                  <a:srgbClr val="000000"/>
                </a:solidFill>
              </a:rPr>
              <a:t>Hilly area, Mediterranean climate</a:t>
            </a:r>
            <a:r>
              <a:rPr lang="el-GR" altLang="el-GR" sz="2000" dirty="0" smtClean="0">
                <a:solidFill>
                  <a:srgbClr val="000000"/>
                </a:solidFill>
              </a:rPr>
              <a:t>.</a:t>
            </a:r>
            <a:endParaRPr lang="el-GR" altLang="el-GR" sz="2000" dirty="0">
              <a:solidFill>
                <a:srgbClr val="000000"/>
              </a:solidFill>
            </a:endParaRPr>
          </a:p>
          <a:p>
            <a:pPr>
              <a:lnSpc>
                <a:spcPct val="160000"/>
              </a:lnSpc>
              <a:spcBef>
                <a:spcPts val="500"/>
              </a:spcBef>
              <a:buSzPct val="100000"/>
              <a:defRPr/>
            </a:pPr>
            <a:r>
              <a:rPr lang="en-US" altLang="el-GR" sz="2000" dirty="0" smtClean="0">
                <a:solidFill>
                  <a:srgbClr val="000000"/>
                </a:solidFill>
              </a:rPr>
              <a:t>~</a:t>
            </a:r>
            <a:r>
              <a:rPr lang="el-GR" altLang="el-GR" sz="2000" dirty="0" smtClean="0">
                <a:solidFill>
                  <a:srgbClr val="000000"/>
                </a:solidFill>
              </a:rPr>
              <a:t> </a:t>
            </a:r>
            <a:r>
              <a:rPr lang="el-GR" altLang="el-GR" sz="2000" dirty="0">
                <a:solidFill>
                  <a:srgbClr val="000000"/>
                </a:solidFill>
              </a:rPr>
              <a:t>80% </a:t>
            </a:r>
            <a:r>
              <a:rPr lang="en-US" altLang="el-GR" sz="2000" dirty="0" smtClean="0">
                <a:solidFill>
                  <a:srgbClr val="000000"/>
                </a:solidFill>
              </a:rPr>
              <a:t>olive plantations, ~</a:t>
            </a:r>
            <a:r>
              <a:rPr lang="el-GR" altLang="el-GR" sz="2000" dirty="0" smtClean="0">
                <a:solidFill>
                  <a:srgbClr val="000000"/>
                </a:solidFill>
              </a:rPr>
              <a:t>2500 </a:t>
            </a:r>
            <a:r>
              <a:rPr lang="en-US" altLang="el-GR" sz="2000" dirty="0" smtClean="0">
                <a:solidFill>
                  <a:srgbClr val="000000"/>
                </a:solidFill>
              </a:rPr>
              <a:t>farmers</a:t>
            </a:r>
            <a:r>
              <a:rPr lang="el-GR" altLang="el-GR" sz="2000" dirty="0" smtClean="0">
                <a:solidFill>
                  <a:srgbClr val="000000"/>
                </a:solidFill>
              </a:rPr>
              <a:t>, 61 </a:t>
            </a:r>
            <a:r>
              <a:rPr lang="en-US" altLang="el-GR" sz="2000" dirty="0" smtClean="0">
                <a:solidFill>
                  <a:srgbClr val="000000"/>
                </a:solidFill>
              </a:rPr>
              <a:t>years on average</a:t>
            </a:r>
            <a:r>
              <a:rPr lang="el-GR" altLang="el-GR" sz="2000" dirty="0" smtClean="0">
                <a:solidFill>
                  <a:srgbClr val="000000"/>
                </a:solidFill>
              </a:rPr>
              <a:t>. </a:t>
            </a:r>
            <a:r>
              <a:rPr lang="en-US" altLang="el-GR" sz="2000" dirty="0" smtClean="0">
                <a:solidFill>
                  <a:srgbClr val="000000"/>
                </a:solidFill>
              </a:rPr>
              <a:t>Very important for local </a:t>
            </a:r>
            <a:r>
              <a:rPr lang="en-US" altLang="el-GR" sz="2000" dirty="0" err="1" smtClean="0">
                <a:solidFill>
                  <a:srgbClr val="000000"/>
                </a:solidFill>
              </a:rPr>
              <a:t>ecoomy</a:t>
            </a:r>
            <a:r>
              <a:rPr lang="el-GR" altLang="el-GR" sz="2000" dirty="0" smtClean="0">
                <a:solidFill>
                  <a:srgbClr val="000000"/>
                </a:solidFill>
              </a:rPr>
              <a:t>.</a:t>
            </a:r>
            <a:endParaRPr lang="en-US" altLang="el-GR" sz="2000" dirty="0">
              <a:solidFill>
                <a:srgbClr val="000000"/>
              </a:solidFill>
            </a:endParaRPr>
          </a:p>
          <a:p>
            <a:pPr marL="339725" indent="-334963">
              <a:lnSpc>
                <a:spcPct val="16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altLang="el-GR" sz="2000" dirty="0" smtClean="0">
                <a:solidFill>
                  <a:srgbClr val="000000"/>
                </a:solidFill>
              </a:rPr>
              <a:t>Continuous landscape, small natural vegetation patches, many terraces, tall trees, very extensive practices: </a:t>
            </a:r>
            <a:r>
              <a:rPr lang="en-US" altLang="el-GR" sz="2000" b="1" dirty="0" smtClean="0">
                <a:solidFill>
                  <a:srgbClr val="000000"/>
                </a:solidFill>
              </a:rPr>
              <a:t>Very high environmental value</a:t>
            </a:r>
            <a:endParaRPr lang="el-GR" altLang="el-GR" sz="2000" b="1" dirty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SzPct val="100000"/>
              <a:defRPr/>
            </a:pPr>
            <a:endParaRPr lang="el-GR" altLang="el-GR" sz="2000" dirty="0">
              <a:solidFill>
                <a:srgbClr val="000000"/>
              </a:solidFill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44" y="85726"/>
            <a:ext cx="1763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70" y="1514475"/>
            <a:ext cx="17541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94" y="3049588"/>
            <a:ext cx="221615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81" y="4741863"/>
            <a:ext cx="2808288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19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368007" y="153989"/>
            <a:ext cx="58340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981995" y="1412875"/>
            <a:ext cx="8220075" cy="4794250"/>
          </a:xfrm>
          <a:prstGeom prst="rect">
            <a:avLst/>
          </a:prstGeom>
          <a:solidFill>
            <a:srgbClr val="F8F8F8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n-US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260351"/>
            <a:ext cx="8489950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97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823245" y="363539"/>
            <a:ext cx="85439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823245" y="1825625"/>
            <a:ext cx="854392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0"/>
            <a:ext cx="112836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7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based modelling, timeline of changes and local narratives of change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8" y="1333401"/>
            <a:ext cx="4579911" cy="53829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645" y="1333401"/>
            <a:ext cx="5973081" cy="49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Lemnos: land cover/use change + local narratives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0" y="1333400"/>
            <a:ext cx="5080349" cy="536000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741" y="1333399"/>
            <a:ext cx="6141261" cy="53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Lemnos: land cover/use change + local narratives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064" y="1333401"/>
            <a:ext cx="8484399" cy="52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ways </a:t>
            </a:r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4944" y="1333401"/>
            <a:ext cx="10890504" cy="49039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Moving </a:t>
            </a:r>
            <a:r>
              <a:rPr lang="en-US" b="1" dirty="0"/>
              <a:t>from pixels to </a:t>
            </a:r>
            <a:r>
              <a:rPr lang="en-US" b="1" dirty="0" smtClean="0"/>
              <a:t>landscapes: </a:t>
            </a:r>
            <a:r>
              <a:rPr lang="en-US" dirty="0" smtClean="0"/>
              <a:t>Studies </a:t>
            </a:r>
            <a:r>
              <a:rPr lang="en-US" dirty="0"/>
              <a:t>analyzing landscape change, </a:t>
            </a:r>
            <a:r>
              <a:rPr lang="en-US" dirty="0" smtClean="0"/>
              <a:t>often </a:t>
            </a:r>
            <a:r>
              <a:rPr lang="en-US" dirty="0"/>
              <a:t>work with landscape representations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reduction </a:t>
            </a:r>
            <a:r>
              <a:rPr lang="en-US" dirty="0"/>
              <a:t>of landscape complexity to </a:t>
            </a:r>
            <a:r>
              <a:rPr lang="en-US" dirty="0" err="1"/>
              <a:t>pixelized</a:t>
            </a:r>
            <a:r>
              <a:rPr lang="en-US" dirty="0"/>
              <a:t> information on land use </a:t>
            </a:r>
            <a:r>
              <a:rPr lang="en-US" dirty="0" smtClean="0"/>
              <a:t>/ </a:t>
            </a:r>
            <a:r>
              <a:rPr lang="en-US" dirty="0"/>
              <a:t>cover. </a:t>
            </a:r>
            <a:r>
              <a:rPr lang="en-US" dirty="0" smtClean="0"/>
              <a:t>By this ecological and societal topics at the </a:t>
            </a:r>
            <a:r>
              <a:rPr lang="en-US" dirty="0"/>
              <a:t>landscape level </a:t>
            </a:r>
            <a:r>
              <a:rPr lang="en-US" dirty="0" smtClean="0"/>
              <a:t>get </a:t>
            </a:r>
            <a:r>
              <a:rPr lang="en-US" dirty="0"/>
              <a:t>lost and so does the potential to analyze features such as habitat structure or aesthetic </a:t>
            </a:r>
            <a:r>
              <a:rPr lang="en-US" dirty="0" smtClean="0"/>
              <a:t>qualities.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Integrating quantitative and qualitative </a:t>
            </a:r>
            <a:r>
              <a:rPr lang="en-US" b="1" dirty="0" smtClean="0"/>
              <a:t>information</a:t>
            </a:r>
            <a:r>
              <a:rPr lang="en-US" dirty="0" smtClean="0"/>
              <a:t>: A </a:t>
            </a:r>
            <a:r>
              <a:rPr lang="en-US" dirty="0"/>
              <a:t>more complete understanding of driving forces of landscape change requires the integration of qualitative information, e.g. diverse cultural driving forces, narratives, etc</a:t>
            </a:r>
            <a:r>
              <a:rPr lang="en-US" dirty="0" smtClean="0"/>
              <a:t>. Ways </a:t>
            </a:r>
            <a:r>
              <a:rPr lang="en-US" dirty="0"/>
              <a:t>ahead: participatory modelling exercises, qualitative comparative analysis (QCA) Implementing flexible system </a:t>
            </a:r>
            <a:r>
              <a:rPr lang="en-US" dirty="0" smtClean="0"/>
              <a:t>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ways </a:t>
            </a:r>
            <a:r>
              <a:rPr lang="en-US" dirty="0" smtClean="0"/>
              <a:t>ahead II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4944" y="1333401"/>
            <a:ext cx="10890504" cy="49039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Implementing </a:t>
            </a:r>
            <a:r>
              <a:rPr lang="en-US" b="1" dirty="0"/>
              <a:t>flexible system </a:t>
            </a:r>
            <a:r>
              <a:rPr lang="en-US" b="1" dirty="0" smtClean="0"/>
              <a:t>boundaries</a:t>
            </a:r>
            <a:r>
              <a:rPr lang="en-US" dirty="0" smtClean="0"/>
              <a:t>: Challenge </a:t>
            </a:r>
            <a:r>
              <a:rPr lang="en-US" dirty="0"/>
              <a:t>to acknowledge </a:t>
            </a:r>
            <a:r>
              <a:rPr lang="en-US" dirty="0" smtClean="0"/>
              <a:t>complexity </a:t>
            </a:r>
            <a:r>
              <a:rPr lang="en-US" dirty="0"/>
              <a:t>of interactions on the temporal, spatial and institutional axes, as well as teleconnections and spill-over effects. Interventions on land use often lead to leakage: a transition to sustainable management at one site may lead to a shift of demands for the same goods to other locations: e.g. land abandonment in </a:t>
            </a:r>
            <a:r>
              <a:rPr lang="en-US" dirty="0" smtClean="0"/>
              <a:t>one location is </a:t>
            </a:r>
            <a:r>
              <a:rPr lang="en-US" dirty="0"/>
              <a:t>often associated to increasing imports from </a:t>
            </a:r>
            <a:r>
              <a:rPr lang="en-US" dirty="0" smtClean="0"/>
              <a:t>another.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Representing </a:t>
            </a:r>
            <a:r>
              <a:rPr lang="en-US" b="1" dirty="0"/>
              <a:t>decision </a:t>
            </a:r>
            <a:r>
              <a:rPr lang="en-US" b="1" dirty="0" smtClean="0"/>
              <a:t>making</a:t>
            </a:r>
            <a:r>
              <a:rPr lang="en-US" dirty="0" smtClean="0"/>
              <a:t>: Importance recognized </a:t>
            </a:r>
            <a:r>
              <a:rPr lang="en-US" dirty="0"/>
              <a:t>and tools such as Bayesian networks (BN), Agent-based models (ABM), economic models and System Dynamic approaches have been used and </a:t>
            </a:r>
            <a:r>
              <a:rPr lang="en-US" dirty="0" smtClean="0"/>
              <a:t>combined. </a:t>
            </a:r>
            <a:r>
              <a:rPr lang="en-US" dirty="0"/>
              <a:t>However, </a:t>
            </a:r>
            <a:r>
              <a:rPr lang="en-US" dirty="0" smtClean="0"/>
              <a:t>these </a:t>
            </a:r>
            <a:r>
              <a:rPr lang="en-US" dirty="0"/>
              <a:t>models </a:t>
            </a:r>
            <a:r>
              <a:rPr lang="en-US" dirty="0" smtClean="0"/>
              <a:t>often lack </a:t>
            </a:r>
            <a:r>
              <a:rPr lang="en-US" dirty="0"/>
              <a:t>a strong empirical base in their decision making assumptions </a:t>
            </a:r>
            <a:r>
              <a:rPr lang="en-US" dirty="0" smtClean="0"/>
              <a:t>and do not represent processes </a:t>
            </a:r>
            <a:r>
              <a:rPr lang="en-US" dirty="0"/>
              <a:t>at different spatial and institutional scales. </a:t>
            </a:r>
            <a:r>
              <a:rPr lang="en-US" dirty="0" smtClean="0"/>
              <a:t>Again </a:t>
            </a:r>
            <a:r>
              <a:rPr lang="en-US" dirty="0"/>
              <a:t>here </a:t>
            </a:r>
            <a:r>
              <a:rPr lang="en-US" dirty="0" smtClean="0"/>
              <a:t>issue </a:t>
            </a:r>
            <a:r>
              <a:rPr lang="en-US" dirty="0"/>
              <a:t>of how </a:t>
            </a:r>
            <a:r>
              <a:rPr lang="en-US" dirty="0" smtClean="0"/>
              <a:t>“</a:t>
            </a:r>
            <a:r>
              <a:rPr lang="en-US" dirty="0"/>
              <a:t>big-data” approaches can be used to quantify behaviors, choices and patterns and link them to decision making patterns, along with the use of agent-based model approaches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ways </a:t>
            </a:r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4944" y="1333401"/>
            <a:ext cx="10890504" cy="49039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Conceptualizing </a:t>
            </a:r>
            <a:r>
              <a:rPr lang="en-US" b="1" dirty="0"/>
              <a:t>planning as </a:t>
            </a:r>
            <a:r>
              <a:rPr lang="en-US" b="1" dirty="0" smtClean="0"/>
              <a:t>driver</a:t>
            </a:r>
            <a:r>
              <a:rPr lang="en-US" dirty="0" smtClean="0"/>
              <a:t>: how to improve planning </a:t>
            </a:r>
            <a:r>
              <a:rPr lang="en-US" dirty="0"/>
              <a:t>is one of the core aims of studies of driving forces. But, planning – especially the planning process - itself is often not addressed in the study itself</a:t>
            </a:r>
            <a:r>
              <a:rPr lang="en-US" dirty="0" smtClean="0"/>
              <a:t>.</a:t>
            </a:r>
            <a:r>
              <a:rPr lang="en-US" dirty="0"/>
              <a:t> Also to provide insights into leverage points for sustainable </a:t>
            </a:r>
            <a:r>
              <a:rPr lang="en-US" dirty="0" smtClean="0"/>
              <a:t>development. We need more realistic </a:t>
            </a:r>
            <a:r>
              <a:rPr lang="en-US" dirty="0"/>
              <a:t>expectations regarding policy and planning </a:t>
            </a:r>
            <a:r>
              <a:rPr lang="en-US" dirty="0" smtClean="0"/>
              <a:t>practice that consider interactions </a:t>
            </a:r>
            <a:r>
              <a:rPr lang="en-US" dirty="0"/>
              <a:t>between </a:t>
            </a:r>
            <a:r>
              <a:rPr lang="en-US" dirty="0" smtClean="0"/>
              <a:t>different </a:t>
            </a:r>
            <a:r>
              <a:rPr lang="en-US" dirty="0"/>
              <a:t>policies and planning instruments, but also incomplete implementation and unintended side effects. </a:t>
            </a:r>
          </a:p>
        </p:txBody>
      </p:sp>
    </p:spTree>
    <p:extLst>
      <p:ext uri="{BB962C8B-B14F-4D97-AF65-F5344CB8AC3E}">
        <p14:creationId xmlns:p14="http://schemas.microsoft.com/office/powerpoint/2010/main" val="9481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Landscapes?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3504" y="1333401"/>
            <a:ext cx="10954512" cy="4903911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Is the term “landscape” useful anymore? Too many dimensions, too many scales, too many research approaches?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Is the term “sustainable” useful anymore? How can be bridge the gap between different socio-ecological systems and their needs? </a:t>
            </a:r>
          </a:p>
        </p:txBody>
      </p:sp>
    </p:spTree>
    <p:extLst>
      <p:ext uri="{BB962C8B-B14F-4D97-AF65-F5344CB8AC3E}">
        <p14:creationId xmlns:p14="http://schemas.microsoft.com/office/powerpoint/2010/main" val="32655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1792" y="1333401"/>
            <a:ext cx="10991087" cy="490391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dirty="0" smtClean="0"/>
              <a:t>2 </a:t>
            </a:r>
            <a:r>
              <a:rPr lang="en-US" dirty="0" smtClean="0"/>
              <a:t>parts</a:t>
            </a:r>
            <a:r>
              <a:rPr lang="el-GR" dirty="0" smtClean="0"/>
              <a:t>: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(</a:t>
            </a:r>
            <a:r>
              <a:rPr lang="en-US" dirty="0" smtClean="0"/>
              <a:t>a</a:t>
            </a:r>
            <a:r>
              <a:rPr lang="el-GR" dirty="0" smtClean="0"/>
              <a:t>) </a:t>
            </a:r>
            <a:r>
              <a:rPr lang="en-US" b="1" dirty="0" smtClean="0"/>
              <a:t>Conceptual framework for drivers – actors - changes</a:t>
            </a:r>
            <a:r>
              <a:rPr lang="el-GR" dirty="0" smtClean="0"/>
              <a:t>: </a:t>
            </a:r>
            <a:r>
              <a:rPr lang="en-US" dirty="0" smtClean="0"/>
              <a:t>research approaches, scale, methods and results;</a:t>
            </a:r>
            <a:endParaRPr lang="el-GR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(</a:t>
            </a:r>
            <a:r>
              <a:rPr lang="en-US" dirty="0" smtClean="0"/>
              <a:t>b</a:t>
            </a:r>
            <a:r>
              <a:rPr lang="el-GR" dirty="0" smtClean="0"/>
              <a:t>) </a:t>
            </a:r>
            <a:r>
              <a:rPr lang="en-US" b="1" dirty="0" smtClean="0"/>
              <a:t>Empirical examples</a:t>
            </a:r>
            <a:r>
              <a:rPr lang="en-US" dirty="0" smtClean="0"/>
              <a:t>;</a:t>
            </a:r>
            <a:endParaRPr lang="el-GR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(</a:t>
            </a:r>
            <a:r>
              <a:rPr lang="en-US" dirty="0" smtClean="0"/>
              <a:t>c</a:t>
            </a:r>
            <a:r>
              <a:rPr lang="el-GR" dirty="0" smtClean="0"/>
              <a:t>) </a:t>
            </a:r>
            <a:r>
              <a:rPr lang="en-US" b="1" dirty="0" smtClean="0"/>
              <a:t>Future challenges of landscape change understanding and management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Landscapes?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4944" y="1333401"/>
            <a:ext cx="10890504" cy="49039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My feeling: Landscape is useful exactly because it is complex and incorporates quantities and qualities, “objective” and “subjective” dimensions, different scales, different “stakes” and stakeholders.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Change and persistence very important: we need to find ways and approaches that can encompass different scales and types of data, different conceptual models.</a:t>
            </a:r>
          </a:p>
        </p:txBody>
      </p:sp>
    </p:spTree>
    <p:extLst>
      <p:ext uri="{BB962C8B-B14F-4D97-AF65-F5344CB8AC3E}">
        <p14:creationId xmlns:p14="http://schemas.microsoft.com/office/powerpoint/2010/main" val="3651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you…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08" y="1423024"/>
            <a:ext cx="8229909" cy="46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άγραμμα ροής: Πολλαπλό έγγραφο 1">
            <a:extLst>
              <a:ext uri="{FF2B5EF4-FFF2-40B4-BE49-F238E27FC236}">
                <a16:creationId xmlns:a16="http://schemas.microsoft.com/office/drawing/2014/main" id="{16CA0B66-079A-4A8F-9D64-47887CCF328A}"/>
              </a:ext>
            </a:extLst>
          </p:cNvPr>
          <p:cNvSpPr/>
          <p:nvPr/>
        </p:nvSpPr>
        <p:spPr>
          <a:xfrm>
            <a:off x="1604232" y="1673014"/>
            <a:ext cx="2286794" cy="5184987"/>
          </a:xfrm>
          <a:prstGeom prst="flowChartMultidocument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4B9F6-97FB-49A3-810B-111364D55CAF}"/>
              </a:ext>
            </a:extLst>
          </p:cNvPr>
          <p:cNvSpPr txBox="1"/>
          <p:nvPr/>
        </p:nvSpPr>
        <p:spPr>
          <a:xfrm>
            <a:off x="1901670" y="2709690"/>
            <a:ext cx="131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Case study </a:t>
            </a:r>
          </a:p>
          <a:p>
            <a:pPr algn="ctr"/>
            <a:r>
              <a:rPr lang="en-US" sz="1600" b="1" dirty="0"/>
              <a:t>scale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D879817-21F8-4E22-A404-F85651B04487}"/>
              </a:ext>
            </a:extLst>
          </p:cNvPr>
          <p:cNvSpPr/>
          <p:nvPr/>
        </p:nvSpPr>
        <p:spPr>
          <a:xfrm>
            <a:off x="1781642" y="4240190"/>
            <a:ext cx="155531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Actors/</a:t>
            </a:r>
          </a:p>
          <a:p>
            <a:pPr algn="ctr"/>
            <a:r>
              <a:rPr lang="en-US" sz="2000" dirty="0"/>
              <a:t>Institutions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4E09BD-3BE8-4B17-B7B0-5496F9EAE954}"/>
              </a:ext>
            </a:extLst>
          </p:cNvPr>
          <p:cNvCxnSpPr>
            <a:cxnSpLocks/>
          </p:cNvCxnSpPr>
          <p:nvPr/>
        </p:nvCxnSpPr>
        <p:spPr>
          <a:xfrm>
            <a:off x="2492618" y="3877718"/>
            <a:ext cx="0" cy="3152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Διάγραμμα ροής: Πολλαπλό έγγραφο 8">
            <a:extLst>
              <a:ext uri="{FF2B5EF4-FFF2-40B4-BE49-F238E27FC236}">
                <a16:creationId xmlns:a16="http://schemas.microsoft.com/office/drawing/2014/main" id="{3ABC1D65-2A1F-46AB-92B0-6A9F881A9A8B}"/>
              </a:ext>
            </a:extLst>
          </p:cNvPr>
          <p:cNvSpPr/>
          <p:nvPr/>
        </p:nvSpPr>
        <p:spPr>
          <a:xfrm>
            <a:off x="4847687" y="603080"/>
            <a:ext cx="2286794" cy="5497684"/>
          </a:xfrm>
          <a:prstGeom prst="flowChartMultidocument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29502-A742-46EF-A573-EDFAA53BC796}"/>
              </a:ext>
            </a:extLst>
          </p:cNvPr>
          <p:cNvSpPr txBox="1"/>
          <p:nvPr/>
        </p:nvSpPr>
        <p:spPr>
          <a:xfrm>
            <a:off x="5034965" y="1721103"/>
            <a:ext cx="164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Regional</a:t>
            </a:r>
            <a:r>
              <a:rPr lang="en-US" sz="1600" dirty="0"/>
              <a:t> </a:t>
            </a:r>
          </a:p>
          <a:p>
            <a:pPr algn="ctr"/>
            <a:r>
              <a:rPr lang="en-US" sz="1600" b="1" dirty="0"/>
              <a:t>scale</a:t>
            </a: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25588771-62B9-410A-B384-F50E71FD7DFA}"/>
              </a:ext>
            </a:extLst>
          </p:cNvPr>
          <p:cNvSpPr/>
          <p:nvPr/>
        </p:nvSpPr>
        <p:spPr>
          <a:xfrm>
            <a:off x="4989935" y="3428745"/>
            <a:ext cx="1644497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Actors/</a:t>
            </a:r>
          </a:p>
          <a:p>
            <a:pPr algn="ctr"/>
            <a:r>
              <a:rPr lang="en-US" sz="2000" dirty="0"/>
              <a:t>Institutions</a:t>
            </a:r>
          </a:p>
        </p:txBody>
      </p:sp>
      <p:sp>
        <p:nvSpPr>
          <p:cNvPr id="15" name="Διάγραμμα ροής: Πολλαπλό έγγραφο 14">
            <a:extLst>
              <a:ext uri="{FF2B5EF4-FFF2-40B4-BE49-F238E27FC236}">
                <a16:creationId xmlns:a16="http://schemas.microsoft.com/office/drawing/2014/main" id="{F32E5578-5CD9-4082-BE36-98CCA0E55DEA}"/>
              </a:ext>
            </a:extLst>
          </p:cNvPr>
          <p:cNvSpPr/>
          <p:nvPr/>
        </p:nvSpPr>
        <p:spPr>
          <a:xfrm>
            <a:off x="8311839" y="91908"/>
            <a:ext cx="2286794" cy="5093079"/>
          </a:xfrm>
          <a:prstGeom prst="flowChartMultidocument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DA92B-AE3D-4CCD-9C49-157771E1E28B}"/>
              </a:ext>
            </a:extLst>
          </p:cNvPr>
          <p:cNvSpPr txBox="1"/>
          <p:nvPr/>
        </p:nvSpPr>
        <p:spPr>
          <a:xfrm>
            <a:off x="8480693" y="1049152"/>
            <a:ext cx="168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(Supra)national </a:t>
            </a:r>
          </a:p>
          <a:p>
            <a:pPr algn="ctr"/>
            <a:r>
              <a:rPr lang="en-US" sz="1600" b="1" dirty="0"/>
              <a:t>scale</a:t>
            </a:r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606C0BC0-41FC-4D31-BCF3-23D71229FBE3}"/>
              </a:ext>
            </a:extLst>
          </p:cNvPr>
          <p:cNvSpPr/>
          <p:nvPr/>
        </p:nvSpPr>
        <p:spPr>
          <a:xfrm>
            <a:off x="8632720" y="2517899"/>
            <a:ext cx="1484893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Actors/</a:t>
            </a:r>
          </a:p>
          <a:p>
            <a:pPr algn="ctr"/>
            <a:r>
              <a:rPr lang="en-US" sz="2000" dirty="0"/>
              <a:t>Institutions</a:t>
            </a:r>
          </a:p>
        </p:txBody>
      </p:sp>
      <p:sp>
        <p:nvSpPr>
          <p:cNvPr id="21" name="Rectangle 38">
            <a:extLst>
              <a:ext uri="{FF2B5EF4-FFF2-40B4-BE49-F238E27FC236}">
                <a16:creationId xmlns:a16="http://schemas.microsoft.com/office/drawing/2014/main" id="{4F487313-1CFF-4062-96F5-169EB289673F}"/>
              </a:ext>
            </a:extLst>
          </p:cNvPr>
          <p:cNvSpPr/>
          <p:nvPr/>
        </p:nvSpPr>
        <p:spPr>
          <a:xfrm rot="20765781">
            <a:off x="2161705" y="2458497"/>
            <a:ext cx="7678624" cy="504056"/>
          </a:xfrm>
          <a:prstGeom prst="roundRect">
            <a:avLst/>
          </a:prstGeom>
          <a:solidFill>
            <a:srgbClr val="C0504D">
              <a:alpha val="40000"/>
            </a:srgbClr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Driving forces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8361C3FC-3879-435D-BF92-AADC053BF1ED}"/>
              </a:ext>
            </a:extLst>
          </p:cNvPr>
          <p:cNvSpPr/>
          <p:nvPr/>
        </p:nvSpPr>
        <p:spPr>
          <a:xfrm rot="20707551">
            <a:off x="2134807" y="4590914"/>
            <a:ext cx="8007948" cy="553677"/>
          </a:xfrm>
          <a:prstGeom prst="roundRect">
            <a:avLst/>
          </a:prstGeom>
          <a:solidFill>
            <a:srgbClr val="9BBB59">
              <a:alpha val="40000"/>
            </a:srgb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Land change</a:t>
            </a:r>
          </a:p>
          <a:p>
            <a:pPr algn="ctr"/>
            <a:endParaRPr lang="en-US" dirty="0"/>
          </a:p>
        </p:txBody>
      </p:sp>
      <p:cxnSp>
        <p:nvCxnSpPr>
          <p:cNvPr id="23" name="Straight Arrow Connector 56">
            <a:extLst>
              <a:ext uri="{FF2B5EF4-FFF2-40B4-BE49-F238E27FC236}">
                <a16:creationId xmlns:a16="http://schemas.microsoft.com/office/drawing/2014/main" id="{2DE28873-6FF7-4FED-B898-F27A136A2670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>
            <a:off x="3336954" y="3752782"/>
            <a:ext cx="1652980" cy="81144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6">
            <a:extLst>
              <a:ext uri="{FF2B5EF4-FFF2-40B4-BE49-F238E27FC236}">
                <a16:creationId xmlns:a16="http://schemas.microsoft.com/office/drawing/2014/main" id="{ABCD6152-22A3-47B4-8C92-477294FFA871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618433" y="2841935"/>
            <a:ext cx="2014286" cy="9936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6">
            <a:extLst>
              <a:ext uri="{FF2B5EF4-FFF2-40B4-BE49-F238E27FC236}">
                <a16:creationId xmlns:a16="http://schemas.microsoft.com/office/drawing/2014/main" id="{6C76BD72-7FF9-4BDF-B738-79A9A5FCBBE0}"/>
              </a:ext>
            </a:extLst>
          </p:cNvPr>
          <p:cNvCxnSpPr>
            <a:cxnSpLocks/>
          </p:cNvCxnSpPr>
          <p:nvPr/>
        </p:nvCxnSpPr>
        <p:spPr>
          <a:xfrm>
            <a:off x="2492618" y="5042280"/>
            <a:ext cx="0" cy="3152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">
            <a:extLst>
              <a:ext uri="{FF2B5EF4-FFF2-40B4-BE49-F238E27FC236}">
                <a16:creationId xmlns:a16="http://schemas.microsoft.com/office/drawing/2014/main" id="{F7F62B42-26FB-4958-B5E8-4D15CCEA6403}"/>
              </a:ext>
            </a:extLst>
          </p:cNvPr>
          <p:cNvCxnSpPr>
            <a:cxnSpLocks/>
          </p:cNvCxnSpPr>
          <p:nvPr/>
        </p:nvCxnSpPr>
        <p:spPr>
          <a:xfrm>
            <a:off x="5807968" y="3068423"/>
            <a:ext cx="0" cy="3152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6">
            <a:extLst>
              <a:ext uri="{FF2B5EF4-FFF2-40B4-BE49-F238E27FC236}">
                <a16:creationId xmlns:a16="http://schemas.microsoft.com/office/drawing/2014/main" id="{19C7EEB0-7353-47EB-B5B1-51565713B160}"/>
              </a:ext>
            </a:extLst>
          </p:cNvPr>
          <p:cNvCxnSpPr>
            <a:cxnSpLocks/>
          </p:cNvCxnSpPr>
          <p:nvPr/>
        </p:nvCxnSpPr>
        <p:spPr>
          <a:xfrm>
            <a:off x="5806242" y="4192967"/>
            <a:ext cx="0" cy="3152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6">
            <a:extLst>
              <a:ext uri="{FF2B5EF4-FFF2-40B4-BE49-F238E27FC236}">
                <a16:creationId xmlns:a16="http://schemas.microsoft.com/office/drawing/2014/main" id="{CBCFA5CB-17A2-41B3-99C5-43BE089B881F}"/>
              </a:ext>
            </a:extLst>
          </p:cNvPr>
          <p:cNvCxnSpPr>
            <a:cxnSpLocks/>
          </p:cNvCxnSpPr>
          <p:nvPr/>
        </p:nvCxnSpPr>
        <p:spPr>
          <a:xfrm>
            <a:off x="9338220" y="2193198"/>
            <a:ext cx="0" cy="3152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">
            <a:extLst>
              <a:ext uri="{FF2B5EF4-FFF2-40B4-BE49-F238E27FC236}">
                <a16:creationId xmlns:a16="http://schemas.microsoft.com/office/drawing/2014/main" id="{E12AEB11-6ACB-4025-A786-F964D2570470}"/>
              </a:ext>
            </a:extLst>
          </p:cNvPr>
          <p:cNvCxnSpPr>
            <a:cxnSpLocks/>
          </p:cNvCxnSpPr>
          <p:nvPr/>
        </p:nvCxnSpPr>
        <p:spPr>
          <a:xfrm>
            <a:off x="9336360" y="3223754"/>
            <a:ext cx="0" cy="3152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">
            <a:extLst>
              <a:ext uri="{FF2B5EF4-FFF2-40B4-BE49-F238E27FC236}">
                <a16:creationId xmlns:a16="http://schemas.microsoft.com/office/drawing/2014/main" id="{B3C36750-49DD-4751-A7F7-6EA7AC0ADA19}"/>
              </a:ext>
            </a:extLst>
          </p:cNvPr>
          <p:cNvCxnSpPr>
            <a:cxnSpLocks/>
          </p:cNvCxnSpPr>
          <p:nvPr/>
        </p:nvCxnSpPr>
        <p:spPr>
          <a:xfrm flipH="1" flipV="1">
            <a:off x="3216927" y="6448199"/>
            <a:ext cx="6588731" cy="1281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D843E44-86BA-4FBA-AF6F-BD8B5282B25C}"/>
              </a:ext>
            </a:extLst>
          </p:cNvPr>
          <p:cNvSpPr txBox="1"/>
          <p:nvPr/>
        </p:nvSpPr>
        <p:spPr>
          <a:xfrm>
            <a:off x="8180545" y="6060127"/>
            <a:ext cx="1625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Spatial scale</a:t>
            </a:r>
            <a:endParaRPr lang="el-GR" sz="1600" b="1" dirty="0">
              <a:solidFill>
                <a:schemeClr val="accent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CEC5AC-26EF-471E-AA89-23F9AF98E329}"/>
              </a:ext>
            </a:extLst>
          </p:cNvPr>
          <p:cNvSpPr txBox="1"/>
          <p:nvPr/>
        </p:nvSpPr>
        <p:spPr>
          <a:xfrm>
            <a:off x="2197909" y="1234006"/>
            <a:ext cx="1625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Temporal scale</a:t>
            </a:r>
            <a:endParaRPr lang="el-GR" sz="1600" b="1" dirty="0">
              <a:solidFill>
                <a:schemeClr val="tx2"/>
              </a:solidFill>
            </a:endParaRPr>
          </a:p>
        </p:txBody>
      </p:sp>
      <p:cxnSp>
        <p:nvCxnSpPr>
          <p:cNvPr id="26" name="Straight Arrow Connector 6">
            <a:extLst>
              <a:ext uri="{FF2B5EF4-FFF2-40B4-BE49-F238E27FC236}">
                <a16:creationId xmlns:a16="http://schemas.microsoft.com/office/drawing/2014/main" id="{8CAA1913-6567-4590-AC9D-48C39169140E}"/>
              </a:ext>
            </a:extLst>
          </p:cNvPr>
          <p:cNvCxnSpPr>
            <a:cxnSpLocks/>
          </p:cNvCxnSpPr>
          <p:nvPr/>
        </p:nvCxnSpPr>
        <p:spPr>
          <a:xfrm flipH="1">
            <a:off x="2605472" y="1705148"/>
            <a:ext cx="404993" cy="82330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6">
            <a:extLst>
              <a:ext uri="{FF2B5EF4-FFF2-40B4-BE49-F238E27FC236}">
                <a16:creationId xmlns:a16="http://schemas.microsoft.com/office/drawing/2014/main" id="{8CAA1913-6567-4590-AC9D-48C39169140E}"/>
              </a:ext>
            </a:extLst>
          </p:cNvPr>
          <p:cNvCxnSpPr>
            <a:cxnSpLocks/>
          </p:cNvCxnSpPr>
          <p:nvPr/>
        </p:nvCxnSpPr>
        <p:spPr>
          <a:xfrm flipH="1">
            <a:off x="5857214" y="657672"/>
            <a:ext cx="404993" cy="82330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">
            <a:extLst>
              <a:ext uri="{FF2B5EF4-FFF2-40B4-BE49-F238E27FC236}">
                <a16:creationId xmlns:a16="http://schemas.microsoft.com/office/drawing/2014/main" id="{8CAA1913-6567-4590-AC9D-48C39169140E}"/>
              </a:ext>
            </a:extLst>
          </p:cNvPr>
          <p:cNvCxnSpPr>
            <a:cxnSpLocks/>
          </p:cNvCxnSpPr>
          <p:nvPr/>
        </p:nvCxnSpPr>
        <p:spPr>
          <a:xfrm flipH="1">
            <a:off x="9315642" y="104271"/>
            <a:ext cx="404993" cy="82330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"/>
          <p:cNvCxnSpPr/>
          <p:nvPr/>
        </p:nvCxnSpPr>
        <p:spPr>
          <a:xfrm flipV="1">
            <a:off x="6818852" y="1869346"/>
            <a:ext cx="2582411" cy="62218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4"/>
          <p:cNvCxnSpPr/>
          <p:nvPr/>
        </p:nvCxnSpPr>
        <p:spPr>
          <a:xfrm flipH="1">
            <a:off x="2614570" y="2961314"/>
            <a:ext cx="2432806" cy="61239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8"/>
          <p:cNvCxnSpPr/>
          <p:nvPr/>
        </p:nvCxnSpPr>
        <p:spPr>
          <a:xfrm flipH="1">
            <a:off x="2859249" y="5061359"/>
            <a:ext cx="2432806" cy="61239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9"/>
          <p:cNvCxnSpPr/>
          <p:nvPr/>
        </p:nvCxnSpPr>
        <p:spPr>
          <a:xfrm flipV="1">
            <a:off x="7063531" y="3969391"/>
            <a:ext cx="2582411" cy="62218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8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Ορθογώνιο 35"/>
          <p:cNvSpPr/>
          <p:nvPr/>
        </p:nvSpPr>
        <p:spPr>
          <a:xfrm>
            <a:off x="1666876" y="1438751"/>
            <a:ext cx="8843963" cy="5022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Ορθογώνιο 9"/>
          <p:cNvSpPr/>
          <p:nvPr/>
        </p:nvSpPr>
        <p:spPr>
          <a:xfrm>
            <a:off x="1810197" y="1574482"/>
            <a:ext cx="1078706" cy="70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Conceptual models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3772718" y="1574482"/>
            <a:ext cx="1078706" cy="70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Study aim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7519837" y="1631634"/>
            <a:ext cx="1078706" cy="46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Scale of analysis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6021022" y="2156217"/>
            <a:ext cx="557213" cy="346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/>
              <a:t>Case study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7199712" y="2156217"/>
            <a:ext cx="557213" cy="346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/>
              <a:t>Small region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8407898" y="2156217"/>
            <a:ext cx="557213" cy="346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/>
              <a:t>National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9586589" y="2156218"/>
            <a:ext cx="557213" cy="346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/>
              <a:t>Supra-national</a:t>
            </a:r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1810196" y="2637513"/>
            <a:ext cx="1078706" cy="6800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Driving force - Land change (DF-C)</a:t>
            </a:r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1810196" y="3626892"/>
            <a:ext cx="1078706" cy="6800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Driving force - Actor - Land change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(DF-A-C)</a:t>
            </a:r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1785193" y="4642755"/>
            <a:ext cx="1078706" cy="6800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Driving force/Actor - Land change (DFA-C)</a:t>
            </a:r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1810196" y="5632134"/>
            <a:ext cx="1078706" cy="6800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Actor - Land change (A-C)</a:t>
            </a:r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3042492" y="2603185"/>
            <a:ext cx="2539158" cy="96347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fontAlgn="ctr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Exploration</a:t>
            </a:r>
            <a:endParaRPr lang="en-US" sz="900" dirty="0"/>
          </a:p>
          <a:p>
            <a:pPr marL="128588" indent="-128588" fontAlgn="ctr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Generation of hypothesis</a:t>
            </a:r>
            <a:endParaRPr lang="en-US" sz="900" dirty="0"/>
          </a:p>
          <a:p>
            <a:pPr marL="128588" indent="-128588" fontAlgn="ctr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Estimation of parameters for theoretical models</a:t>
            </a:r>
            <a:endParaRPr lang="en-US" sz="900" dirty="0"/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3042494" y="3566659"/>
            <a:ext cx="2539157" cy="9653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fontAlgn="ctr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cs typeface="Calibri" panose="020F0502020204030204" pitchFamily="34" charset="0"/>
              </a:rPr>
              <a:t>Understanding causal chain driving forces - actors-change</a:t>
            </a:r>
          </a:p>
          <a:p>
            <a:pPr marL="128588" indent="-128588" fontAlgn="ctr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cs typeface="Calibri" panose="020F0502020204030204" pitchFamily="34" charset="0"/>
              </a:rPr>
              <a:t>Identifying specific combinations of driving forces and actors that lead to change</a:t>
            </a:r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3042494" y="4531994"/>
            <a:ext cx="2539157" cy="87868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fontAlgn="ctr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Interactions among actors and drivers of land change, including feedbacks</a:t>
            </a:r>
          </a:p>
          <a:p>
            <a:pPr marL="128588" indent="-128588" fontAlgn="ctr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Policy analysis and intervention</a:t>
            </a:r>
          </a:p>
        </p:txBody>
      </p:sp>
      <p:sp>
        <p:nvSpPr>
          <p:cNvPr id="24" name="Στρογγυλεμένο ορθογώνιο 23"/>
          <p:cNvSpPr/>
          <p:nvPr/>
        </p:nvSpPr>
        <p:spPr>
          <a:xfrm>
            <a:off x="3042494" y="5410676"/>
            <a:ext cx="2539157" cy="9715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fontAlgn="ctr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Actor behavior and decision-making resulting in land change</a:t>
            </a:r>
          </a:p>
          <a:p>
            <a:pPr marL="128588" indent="-128588" fontAlgn="ctr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Interactions among actors of land change,  including feedbacks</a:t>
            </a:r>
          </a:p>
          <a:p>
            <a:pPr marL="128588" indent="-128588" fontAlgn="ctr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Policy analysis and intervention</a:t>
            </a:r>
          </a:p>
          <a:p>
            <a:pPr marL="128588" indent="-128588" fontAlgn="ctr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Social learning</a:t>
            </a:r>
          </a:p>
        </p:txBody>
      </p:sp>
      <p:sp>
        <p:nvSpPr>
          <p:cNvPr id="26" name="Ορθογώνιο 25"/>
          <p:cNvSpPr/>
          <p:nvPr/>
        </p:nvSpPr>
        <p:spPr>
          <a:xfrm>
            <a:off x="5749087" y="2603184"/>
            <a:ext cx="2340020" cy="1928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Case study analysis of landscape history and driving factors of past and current landscape change </a:t>
            </a:r>
            <a:r>
              <a:rPr lang="en-US" sz="1600" b="1" dirty="0">
                <a:solidFill>
                  <a:schemeClr val="tx1"/>
                </a:solidFill>
              </a:rPr>
              <a:t>(Case A)</a:t>
            </a:r>
          </a:p>
        </p:txBody>
      </p:sp>
      <p:sp>
        <p:nvSpPr>
          <p:cNvPr id="27" name="Ορθογώνιο 26"/>
          <p:cNvSpPr/>
          <p:nvPr/>
        </p:nvSpPr>
        <p:spPr>
          <a:xfrm>
            <a:off x="5749087" y="4531995"/>
            <a:ext cx="2340020" cy="1850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8089107" y="4531995"/>
            <a:ext cx="2232426" cy="1850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8089107" y="2603184"/>
            <a:ext cx="2232426" cy="1928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56543" y="3179008"/>
            <a:ext cx="7746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n-lt"/>
              </a:rPr>
              <a:t>Synthesis and meta-analysis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98626" y="3116965"/>
            <a:ext cx="983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n-lt"/>
              </a:rPr>
              <a:t> Decision support for informed policy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(Case E)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73403" y="4535993"/>
            <a:ext cx="150217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3" indent="-80963" fontAlgn="b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+mn-lt"/>
              </a:rPr>
              <a:t>Raising awareness and stewardship options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(Case C)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80963" indent="-80963" fontAlgn="b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+mn-lt"/>
              </a:rPr>
              <a:t>Evaluation of landscape values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(Case D)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963" indent="-80963" fontAlgn="b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+mn-lt"/>
              </a:rPr>
              <a:t>Agent-based modeling of landscape change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(Case B)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34323" y="4798970"/>
            <a:ext cx="108807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050" dirty="0">
                <a:solidFill>
                  <a:schemeClr val="tx1"/>
                </a:solidFill>
                <a:latin typeface="+mn-lt"/>
              </a:rPr>
              <a:t>Transdisciplinary discussions aimed at developing stewardship of cultural landscapes</a:t>
            </a:r>
          </a:p>
        </p:txBody>
      </p:sp>
      <p:sp>
        <p:nvSpPr>
          <p:cNvPr id="35" name="Στρογγυλεμένο ορθογώνιο 34"/>
          <p:cNvSpPr/>
          <p:nvPr/>
        </p:nvSpPr>
        <p:spPr>
          <a:xfrm>
            <a:off x="5749087" y="1574482"/>
            <a:ext cx="4572447" cy="961316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Τίτλος 1"/>
          <p:cNvSpPr txBox="1">
            <a:spLocks/>
          </p:cNvSpPr>
          <p:nvPr/>
        </p:nvSpPr>
        <p:spPr bwMode="auto">
          <a:xfrm>
            <a:off x="3575051" y="188913"/>
            <a:ext cx="67675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Palatino Linotype" pitchFamily="16" charset="0"/>
                <a:ea typeface="Microsoft YaHei" charset="0"/>
                <a:cs typeface="Microsoft YaHei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Palatino Linotype" pitchFamily="16" charset="0"/>
                <a:ea typeface="Microsoft YaHei" charset="0"/>
                <a:cs typeface="Microsoft YaHei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Palatino Linotype" pitchFamily="16" charset="0"/>
                <a:ea typeface="Microsoft YaHei" charset="0"/>
                <a:cs typeface="Microsoft YaHei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Palatino Linotype" pitchFamily="16" charset="0"/>
                <a:ea typeface="Microsoft YaHei" charset="0"/>
                <a:cs typeface="Microsoft YaHei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Palatino Linotype" pitchFamily="16" charset="0"/>
                <a:ea typeface="Microsoft YaHei" charset="0"/>
                <a:cs typeface="Microsoft YaHei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Palatino Linotype" pitchFamily="16" charset="0"/>
                <a:ea typeface="Microsoft YaHei" charset="0"/>
                <a:cs typeface="Microsoft YaHei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Palatino Linotype" pitchFamily="16" charset="0"/>
                <a:ea typeface="Microsoft YaHei" charset="0"/>
                <a:cs typeface="Microsoft YaHei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Palatino Linotype" pitchFamily="16" charset="0"/>
                <a:ea typeface="Microsoft YaHei" charset="0"/>
                <a:cs typeface="Microsoft YaHei" charset="0"/>
              </a:defRPr>
            </a:lvl9pPr>
          </a:lstStyle>
          <a:p>
            <a:r>
              <a:rPr lang="en-US" kern="0" dirty="0"/>
              <a:t>D-F-C models, aims and scale</a:t>
            </a:r>
          </a:p>
        </p:txBody>
      </p:sp>
    </p:spTree>
    <p:extLst>
      <p:ext uri="{BB962C8B-B14F-4D97-AF65-F5344CB8AC3E}">
        <p14:creationId xmlns:p14="http://schemas.microsoft.com/office/powerpoint/2010/main" val="1813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575050" y="188914"/>
            <a:ext cx="67691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3200" b="1" dirty="0">
                <a:latin typeface="+mj-lt"/>
              </a:rPr>
              <a:t>D-F-C models, aims and scale II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30936" y="1484314"/>
            <a:ext cx="1099108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l-GR" sz="1800" dirty="0">
                <a:latin typeface="+mj-lt"/>
              </a:rPr>
              <a:t>“Portfolio approach” in a landscape with research questions related to different aspects of human-environment interactions.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l-GR" sz="1800" dirty="0">
                <a:latin typeface="+mj-lt"/>
              </a:rPr>
              <a:t>Some approaches work better together: DFC with DF-A-C approaches. A-C with DFA-C models.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l-GR" sz="1800" dirty="0" smtClean="0">
                <a:latin typeface="+mj-lt"/>
              </a:rPr>
              <a:t>Different </a:t>
            </a:r>
            <a:r>
              <a:rPr lang="en-US" altLang="el-GR" sz="1800" dirty="0">
                <a:latin typeface="+mj-lt"/>
              </a:rPr>
              <a:t>sets of actors (e.g., farmers, non-farmer residents, younger-older residents, culturally driven land managers, administrators) </a:t>
            </a:r>
            <a:r>
              <a:rPr lang="en-US" altLang="el-GR" sz="1800" dirty="0" smtClean="0">
                <a:latin typeface="+mj-lt"/>
              </a:rPr>
              <a:t>yields </a:t>
            </a:r>
            <a:r>
              <a:rPr lang="en-US" altLang="el-GR" sz="1800" dirty="0">
                <a:latin typeface="+mj-lt"/>
              </a:rPr>
              <a:t>different prioritization of the driving forces of these changes. 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l-GR" sz="1800" dirty="0" smtClean="0">
                <a:latin typeface="+mj-lt"/>
              </a:rPr>
              <a:t>Actors </a:t>
            </a:r>
            <a:r>
              <a:rPr lang="en-US" altLang="el-GR" sz="1800" dirty="0">
                <a:latin typeface="+mj-lt"/>
              </a:rPr>
              <a:t>rationalize causal chains of drivers and </a:t>
            </a:r>
            <a:r>
              <a:rPr lang="en-US" altLang="el-GR" sz="1800" dirty="0" smtClean="0">
                <a:latin typeface="+mj-lt"/>
              </a:rPr>
              <a:t>responses differently: </a:t>
            </a:r>
            <a:r>
              <a:rPr lang="en-US" altLang="el-GR" sz="1800" dirty="0">
                <a:latin typeface="+mj-lt"/>
              </a:rPr>
              <a:t>for broader changes, respondents </a:t>
            </a:r>
            <a:r>
              <a:rPr lang="en-US" altLang="el-GR" sz="1800" dirty="0" smtClean="0">
                <a:latin typeface="+mj-lt"/>
              </a:rPr>
              <a:t>may focus on </a:t>
            </a:r>
            <a:r>
              <a:rPr lang="en-US" altLang="el-GR" sz="1800" dirty="0">
                <a:latin typeface="+mj-lt"/>
              </a:rPr>
              <a:t>more abstract drivers (e.g. “the </a:t>
            </a:r>
            <a:r>
              <a:rPr lang="en-US" altLang="el-GR" sz="1800" dirty="0" smtClean="0">
                <a:latin typeface="+mj-lt"/>
              </a:rPr>
              <a:t>market</a:t>
            </a:r>
            <a:r>
              <a:rPr lang="en-US" altLang="el-GR" sz="1800" dirty="0">
                <a:latin typeface="+mj-lt"/>
              </a:rPr>
              <a:t>” or </a:t>
            </a:r>
            <a:r>
              <a:rPr lang="en-US" altLang="el-GR" sz="1800" dirty="0" smtClean="0">
                <a:latin typeface="+mj-lt"/>
              </a:rPr>
              <a:t>“a policy”), </a:t>
            </a:r>
            <a:r>
              <a:rPr lang="en-US" altLang="el-GR" sz="1800" dirty="0">
                <a:latin typeface="+mj-lt"/>
              </a:rPr>
              <a:t>but when questioned about their choices, more personal and local factors </a:t>
            </a:r>
            <a:r>
              <a:rPr lang="en-US" altLang="el-GR" sz="1800" dirty="0" smtClean="0">
                <a:latin typeface="+mj-lt"/>
              </a:rPr>
              <a:t>are mentioned</a:t>
            </a:r>
            <a:r>
              <a:rPr lang="en-US" altLang="el-GR" sz="1800" dirty="0">
                <a:latin typeface="+mj-lt"/>
              </a:rPr>
              <a:t>. 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575050" y="188914"/>
            <a:ext cx="67691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3200" b="1" dirty="0">
                <a:latin typeface="+mj-lt"/>
              </a:rPr>
              <a:t>D-F-C models, aims and scale III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76072" y="1484314"/>
            <a:ext cx="10954511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l-GR" sz="1800" dirty="0">
                <a:latin typeface="+mj-lt"/>
              </a:rPr>
              <a:t>Land change and landscape </a:t>
            </a:r>
            <a:r>
              <a:rPr lang="en-US" altLang="el-GR" sz="1800" dirty="0" smtClean="0">
                <a:latin typeface="+mj-lt"/>
              </a:rPr>
              <a:t>studies need </a:t>
            </a:r>
            <a:r>
              <a:rPr lang="en-US" altLang="el-GR" sz="1800" dirty="0">
                <a:latin typeface="+mj-lt"/>
              </a:rPr>
              <a:t>to move from a single case study and one research method approach to cross-site analyses (rise of </a:t>
            </a:r>
            <a:r>
              <a:rPr lang="en-US" altLang="el-GR" sz="1800" dirty="0" err="1">
                <a:latin typeface="+mj-lt"/>
              </a:rPr>
              <a:t>metastudies</a:t>
            </a:r>
            <a:r>
              <a:rPr lang="en-US" altLang="el-GR" sz="1800" dirty="0">
                <a:latin typeface="+mj-lt"/>
              </a:rPr>
              <a:t>). 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l-GR" sz="1800" dirty="0">
                <a:latin typeface="+mj-lt"/>
              </a:rPr>
              <a:t>Need for plurality of research approaches and underlying conceptualizations of human-environment interactions that can encompass the full complexity of land-use developments.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l-GR" sz="1800" dirty="0">
                <a:latin typeface="+mj-lt"/>
              </a:rPr>
              <a:t>Need to integrate quantitative and qualitative approaches and data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l-GR" sz="1800" dirty="0">
                <a:latin typeface="+mj-lt"/>
              </a:rPr>
              <a:t>What are we to do with “big data”?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7734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575050" y="188914"/>
            <a:ext cx="67691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3200" b="1" dirty="0" smtClean="0">
                <a:latin typeface="+mj-lt"/>
              </a:rPr>
              <a:t>(</a:t>
            </a:r>
            <a:r>
              <a:rPr lang="en-US" altLang="el-GR" sz="3200" b="1" dirty="0" smtClean="0">
                <a:latin typeface="+mj-lt"/>
              </a:rPr>
              <a:t>Meta</a:t>
            </a:r>
            <a:r>
              <a:rPr lang="el-GR" altLang="el-GR" sz="3200" b="1" dirty="0" smtClean="0">
                <a:latin typeface="+mj-lt"/>
              </a:rPr>
              <a:t>) </a:t>
            </a:r>
            <a:r>
              <a:rPr lang="en-US" altLang="el-GR" sz="3200" b="1" dirty="0" smtClean="0">
                <a:latin typeface="+mj-lt"/>
              </a:rPr>
              <a:t>analysis </a:t>
            </a:r>
            <a:r>
              <a:rPr lang="en-US" altLang="el-GR" sz="3200" b="1" dirty="0">
                <a:latin typeface="+mj-lt"/>
              </a:rPr>
              <a:t>of landscape change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58368" y="1484314"/>
            <a:ext cx="10908792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Palatino Linotype" pitchFamily="16" charset="0"/>
              <a:buChar char="•"/>
              <a:defRPr/>
            </a:pPr>
            <a:r>
              <a:rPr lang="en-US" altLang="el-GR" sz="1800" dirty="0">
                <a:latin typeface="+mn-lt"/>
              </a:rPr>
              <a:t>Research on landscape change drivers is diverse, covering multiple disciplines, methods, as well as spatial and temporal scales</a:t>
            </a:r>
            <a:r>
              <a:rPr lang="el-GR" altLang="el-GR" sz="1800" dirty="0">
                <a:latin typeface="+mn-lt"/>
              </a:rPr>
              <a:t>;</a:t>
            </a:r>
            <a:endParaRPr lang="en-US" altLang="el-GR" sz="18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Palatino Linotype" pitchFamily="16" charset="0"/>
              <a:buChar char="•"/>
              <a:defRPr/>
            </a:pPr>
            <a:r>
              <a:rPr lang="en-US" altLang="el-GR" sz="1800" dirty="0">
                <a:latin typeface="+mn-lt"/>
              </a:rPr>
              <a:t>Research tendencies: neglect of remote and economically marginal areas, focus on urban and </a:t>
            </a:r>
            <a:r>
              <a:rPr lang="en-US" altLang="el-GR" sz="1800" dirty="0" err="1">
                <a:latin typeface="+mn-lt"/>
              </a:rPr>
              <a:t>peri</a:t>
            </a:r>
            <a:r>
              <a:rPr lang="en-US" altLang="el-GR" sz="1800" dirty="0">
                <a:latin typeface="+mn-lt"/>
              </a:rPr>
              <a:t>-urban, fewer studies on landscape stability- persistence;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Palatino Linotype" pitchFamily="16" charset="0"/>
              <a:buChar char="•"/>
              <a:defRPr/>
            </a:pPr>
            <a:r>
              <a:rPr lang="en-US" altLang="el-GR" sz="1800" dirty="0">
                <a:latin typeface="+mn-lt"/>
              </a:rPr>
              <a:t>Land abandonment is the most prominent among multiple proximate drivers of landscape change in Europe, in particular in the Mediterranean and Eastern Europe;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Palatino Linotype" pitchFamily="16" charset="0"/>
              <a:buChar char="•"/>
              <a:defRPr/>
            </a:pPr>
            <a:r>
              <a:rPr lang="en-US" altLang="el-GR" sz="1800" dirty="0">
                <a:latin typeface="+mn-lt"/>
              </a:rPr>
              <a:t>Combinations of underlying drivers are determining landscape change, rather than single key drivers.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Palatino Linotype" pitchFamily="16" charset="0"/>
              <a:buChar char="•"/>
              <a:defRPr/>
            </a:pPr>
            <a:r>
              <a:rPr lang="en-US" altLang="el-GR" sz="1800" dirty="0">
                <a:latin typeface="+mn-lt"/>
              </a:rPr>
              <a:t>The way forward: expansion of scope of studies; improvement of conceptual clarity of role and identification of actors vs. driving forces; more robust tools and methods to quantitatively assess </a:t>
            </a:r>
            <a:r>
              <a:rPr lang="en-US" altLang="el-GR" sz="1800" dirty="0" err="1">
                <a:latin typeface="+mn-lt"/>
              </a:rPr>
              <a:t>causalityof</a:t>
            </a:r>
            <a:r>
              <a:rPr lang="en-US" altLang="el-GR" sz="1800" dirty="0">
                <a:latin typeface="+mn-lt"/>
              </a:rPr>
              <a:t> landscape change;</a:t>
            </a:r>
            <a:r>
              <a:rPr lang="el-GR" altLang="el-GR" sz="1800" dirty="0">
                <a:latin typeface="+mn-lt"/>
              </a:rPr>
              <a:t> </a:t>
            </a:r>
            <a:r>
              <a:rPr lang="en-US" altLang="el-GR" sz="1800" dirty="0">
                <a:latin typeface="+mn-lt"/>
              </a:rPr>
              <a:t>design of multi-scale studies</a:t>
            </a:r>
            <a:endParaRPr lang="el-GR" alt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1996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575050" y="188914"/>
            <a:ext cx="67691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3200" b="1" dirty="0">
                <a:latin typeface="+mj-lt"/>
              </a:rPr>
              <a:t>Meta-analysis of landscape change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326" y="1466292"/>
            <a:ext cx="8346265" cy="45596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575050" y="188914"/>
            <a:ext cx="67691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3200" b="1" dirty="0">
                <a:latin typeface="+mj-lt"/>
              </a:rPr>
              <a:t>Meta-analysis of landscape change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710" y="1388752"/>
            <a:ext cx="8420919" cy="50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47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Palatino Linotype"/>
        <a:ea typeface="Microsoft YaHei"/>
        <a:cs typeface="Microsoft YaHei"/>
      </a:majorFont>
      <a:minorFont>
        <a:latin typeface="Palatino Linotype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1198</Words>
  <Application>Microsoft Office PowerPoint</Application>
  <PresentationFormat>Ευρεία οθόνη</PresentationFormat>
  <Paragraphs>101</Paragraphs>
  <Slides>21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9" baseType="lpstr">
      <vt:lpstr>Microsoft YaHei</vt:lpstr>
      <vt:lpstr>Arial</vt:lpstr>
      <vt:lpstr>Calibri</vt:lpstr>
      <vt:lpstr>Palatino Linotype</vt:lpstr>
      <vt:lpstr>StarSymbol</vt:lpstr>
      <vt:lpstr>Times New Roman</vt:lpstr>
      <vt:lpstr>Office Theme</vt:lpstr>
      <vt:lpstr>1_Office Theme</vt:lpstr>
      <vt:lpstr>Παρουσίαση του PowerPoint</vt:lpstr>
      <vt:lpstr>Presentation Outline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Agent based modelling, timeline of changes and local narratives of change</vt:lpstr>
      <vt:lpstr>The case of Lemnos: land cover/use change + local narratives</vt:lpstr>
      <vt:lpstr>The case of Lemnos: land cover/use change + local narratives</vt:lpstr>
      <vt:lpstr>Challenges and ways ahead</vt:lpstr>
      <vt:lpstr>Challenges and ways ahead II</vt:lpstr>
      <vt:lpstr>Challenges and ways ahead</vt:lpstr>
      <vt:lpstr>Sustainable Landscapes?</vt:lpstr>
      <vt:lpstr>Sustainable Landscapes?</vt:lpstr>
      <vt:lpstr>Thank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Thanasis Kizos</dc:creator>
  <cp:lastModifiedBy>Thanasis Kizos</cp:lastModifiedBy>
  <cp:revision>69</cp:revision>
  <dcterms:modified xsi:type="dcterms:W3CDTF">2020-11-02T11:24:36Z</dcterms:modified>
</cp:coreProperties>
</file>