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  <p:sldMasterId id="2147483783" r:id="rId3"/>
  </p:sldMasterIdLst>
  <p:notesMasterIdLst>
    <p:notesMasterId r:id="rId93"/>
  </p:notesMasterIdLst>
  <p:handoutMasterIdLst>
    <p:handoutMasterId r:id="rId94"/>
  </p:handoutMasterIdLst>
  <p:sldIdLst>
    <p:sldId id="425" r:id="rId4"/>
    <p:sldId id="426" r:id="rId5"/>
    <p:sldId id="427" r:id="rId6"/>
    <p:sldId id="424" r:id="rId7"/>
    <p:sldId id="347" r:id="rId8"/>
    <p:sldId id="348" r:id="rId9"/>
    <p:sldId id="349" r:id="rId10"/>
    <p:sldId id="358" r:id="rId11"/>
    <p:sldId id="421" r:id="rId12"/>
    <p:sldId id="417" r:id="rId13"/>
    <p:sldId id="418" r:id="rId14"/>
    <p:sldId id="423" r:id="rId15"/>
    <p:sldId id="406" r:id="rId16"/>
    <p:sldId id="407" r:id="rId17"/>
    <p:sldId id="344" r:id="rId18"/>
    <p:sldId id="345" r:id="rId19"/>
    <p:sldId id="408" r:id="rId20"/>
    <p:sldId id="377" r:id="rId21"/>
    <p:sldId id="378" r:id="rId22"/>
    <p:sldId id="385" r:id="rId23"/>
    <p:sldId id="379" r:id="rId24"/>
    <p:sldId id="380" r:id="rId25"/>
    <p:sldId id="381" r:id="rId26"/>
    <p:sldId id="382" r:id="rId27"/>
    <p:sldId id="386" r:id="rId28"/>
    <p:sldId id="383" r:id="rId29"/>
    <p:sldId id="384" r:id="rId30"/>
    <p:sldId id="387" r:id="rId31"/>
    <p:sldId id="388" r:id="rId32"/>
    <p:sldId id="322" r:id="rId33"/>
    <p:sldId id="389" r:id="rId34"/>
    <p:sldId id="323" r:id="rId35"/>
    <p:sldId id="391" r:id="rId36"/>
    <p:sldId id="326" r:id="rId37"/>
    <p:sldId id="390" r:id="rId38"/>
    <p:sldId id="394" r:id="rId39"/>
    <p:sldId id="329" r:id="rId40"/>
    <p:sldId id="392" r:id="rId41"/>
    <p:sldId id="332" r:id="rId42"/>
    <p:sldId id="333" r:id="rId43"/>
    <p:sldId id="363" r:id="rId44"/>
    <p:sldId id="364" r:id="rId45"/>
    <p:sldId id="361" r:id="rId46"/>
    <p:sldId id="362" r:id="rId47"/>
    <p:sldId id="335" r:id="rId48"/>
    <p:sldId id="336" r:id="rId49"/>
    <p:sldId id="393" r:id="rId50"/>
    <p:sldId id="337" r:id="rId51"/>
    <p:sldId id="317" r:id="rId52"/>
    <p:sldId id="338" r:id="rId53"/>
    <p:sldId id="339" r:id="rId54"/>
    <p:sldId id="395" r:id="rId55"/>
    <p:sldId id="341" r:id="rId56"/>
    <p:sldId id="396" r:id="rId57"/>
    <p:sldId id="397" r:id="rId58"/>
    <p:sldId id="315" r:id="rId59"/>
    <p:sldId id="278" r:id="rId60"/>
    <p:sldId id="411" r:id="rId61"/>
    <p:sldId id="412" r:id="rId62"/>
    <p:sldId id="297" r:id="rId63"/>
    <p:sldId id="298" r:id="rId64"/>
    <p:sldId id="279" r:id="rId65"/>
    <p:sldId id="413" r:id="rId66"/>
    <p:sldId id="307" r:id="rId67"/>
    <p:sldId id="299" r:id="rId68"/>
    <p:sldId id="365" r:id="rId69"/>
    <p:sldId id="366" r:id="rId70"/>
    <p:sldId id="367" r:id="rId71"/>
    <p:sldId id="369" r:id="rId72"/>
    <p:sldId id="414" r:id="rId73"/>
    <p:sldId id="370" r:id="rId74"/>
    <p:sldId id="371" r:id="rId75"/>
    <p:sldId id="401" r:id="rId76"/>
    <p:sldId id="373" r:id="rId77"/>
    <p:sldId id="374" r:id="rId78"/>
    <p:sldId id="398" r:id="rId79"/>
    <p:sldId id="280" r:id="rId80"/>
    <p:sldId id="281" r:id="rId81"/>
    <p:sldId id="282" r:id="rId82"/>
    <p:sldId id="399" r:id="rId83"/>
    <p:sldId id="288" r:id="rId84"/>
    <p:sldId id="308" r:id="rId85"/>
    <p:sldId id="400" r:id="rId86"/>
    <p:sldId id="302" r:id="rId87"/>
    <p:sldId id="402" r:id="rId88"/>
    <p:sldId id="403" r:id="rId89"/>
    <p:sldId id="289" r:id="rId90"/>
    <p:sldId id="404" r:id="rId91"/>
    <p:sldId id="410" r:id="rId92"/>
  </p:sldIdLst>
  <p:sldSz cx="9144000" cy="6858000" type="screen4x3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99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934" y="-1206"/>
      </p:cViewPr>
      <p:guideLst>
        <p:guide orient="horz" pos="1200"/>
        <p:guide pos="4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presProps" Target="presProp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1.xml"/><Relationship Id="rId13" Type="http://schemas.openxmlformats.org/officeDocument/2006/relationships/slide" Target="slides/slide84.xml"/><Relationship Id="rId3" Type="http://schemas.openxmlformats.org/officeDocument/2006/relationships/slide" Target="slides/slide44.xml"/><Relationship Id="rId7" Type="http://schemas.openxmlformats.org/officeDocument/2006/relationships/slide" Target="slides/slide60.xml"/><Relationship Id="rId12" Type="http://schemas.openxmlformats.org/officeDocument/2006/relationships/slide" Target="slides/slide73.xml"/><Relationship Id="rId2" Type="http://schemas.openxmlformats.org/officeDocument/2006/relationships/slide" Target="slides/slide42.xml"/><Relationship Id="rId1" Type="http://schemas.openxmlformats.org/officeDocument/2006/relationships/slide" Target="slides/slide37.xml"/><Relationship Id="rId6" Type="http://schemas.openxmlformats.org/officeDocument/2006/relationships/slide" Target="slides/slide56.xml"/><Relationship Id="rId11" Type="http://schemas.openxmlformats.org/officeDocument/2006/relationships/slide" Target="slides/slide72.xml"/><Relationship Id="rId5" Type="http://schemas.openxmlformats.org/officeDocument/2006/relationships/slide" Target="slides/slide53.xml"/><Relationship Id="rId10" Type="http://schemas.openxmlformats.org/officeDocument/2006/relationships/slide" Target="slides/slide71.xml"/><Relationship Id="rId4" Type="http://schemas.openxmlformats.org/officeDocument/2006/relationships/slide" Target="slides/slide49.xml"/><Relationship Id="rId9" Type="http://schemas.openxmlformats.org/officeDocument/2006/relationships/slide" Target="slides/slide65.xml"/><Relationship Id="rId14" Type="http://schemas.openxmlformats.org/officeDocument/2006/relationships/slide" Target="slides/slide8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885089-ED34-4225-8BF3-88D51C0EE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89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2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A6BD59-ACCB-4C04-B4E3-03E1185BF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21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l-GR" sz="2400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766888"/>
            <a:ext cx="7678737" cy="762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dirty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53F0470-31EA-4467-813E-8C82D4D2D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4DD5-0C22-4028-9D74-94C723426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994525" y="862013"/>
            <a:ext cx="2039938" cy="523398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871538" y="862013"/>
            <a:ext cx="5970587" cy="523398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7FC0-8B94-46D7-AC62-E088EAADD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871538" y="862013"/>
            <a:ext cx="8162925" cy="52339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5C89-6D60-4A70-88A1-218404D2C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13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1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1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53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55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33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7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2320-9099-4DA8-87C7-C79B5DC3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87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60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94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0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27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91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94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71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20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B3D7-2799-489F-8971-1E6CC05D1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35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8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78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8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2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627D9-D169-4CDC-A5FB-7DA4DD2BF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17F90-D0D9-4EC6-90C0-BE08CA3D0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9F2F3-CF90-4868-BA18-B19EB09A6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A6FB-F9E6-408D-B1FC-0B849CB55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D7B9-55F5-4E47-AA3A-D39E81E07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3FF9-36A0-4991-B607-910EBDA86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13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862013"/>
            <a:ext cx="816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12192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0C0B758-8F1A-40CF-B3E1-FFB11A286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utoUpdateAnimBg="0"/>
      <p:bldP spid="3138" grpId="0" build="p" bldLvl="5" autoUpdateAnimBg="0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38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32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Microsoft_Word_97_-_2003_Document1.doc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Microsoft_Word_97_-_2003_Document2.doc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Arial" charset="0"/>
              </a:rPr>
              <a:t>Διεθνής Χρηματοοικονομική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284983"/>
            <a:ext cx="7848600" cy="17283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1:</a:t>
            </a:r>
            <a:r>
              <a:rPr lang="en-US" sz="2000" dirty="0" smtClean="0"/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INTRODUCTION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- INTERNATIONAL FINANCIAL MANAGEMENT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967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</a:rPr>
              <a:t>Θεόδωρος Συριόπουλος</a:t>
            </a:r>
            <a:endParaRPr lang="el-GR" sz="1800" b="1" i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sz="1800" b="1" i="1" dirty="0">
                <a:solidFill>
                  <a:prstClr val="black"/>
                </a:solidFill>
                <a:latin typeface="Calibri"/>
              </a:rPr>
              <a:t>Ναυτιλίας και Επιχειρηματικών Υπηρεσιών</a:t>
            </a:r>
          </a:p>
        </p:txBody>
      </p:sp>
    </p:spTree>
    <p:extLst>
      <p:ext uri="{BB962C8B-B14F-4D97-AF65-F5344CB8AC3E}">
        <p14:creationId xmlns:p14="http://schemas.microsoft.com/office/powerpoint/2010/main" val="39415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6F0E6-41CF-4BC0-8CFE-674800EB466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431799" y="257855"/>
            <a:ext cx="37433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 b="1" dirty="0">
                <a:solidFill>
                  <a:schemeClr val="hlink"/>
                </a:solidFill>
                <a:latin typeface="Arial" charset="0"/>
              </a:rPr>
              <a:t>Support Bibliography</a:t>
            </a:r>
            <a:endParaRPr lang="el-GR" sz="22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232230" y="1729048"/>
            <a:ext cx="818469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/>
            <a:r>
              <a:rPr lang="en-US" sz="1500" b="1" dirty="0" err="1" smtClean="0">
                <a:solidFill>
                  <a:schemeClr val="hlink"/>
                </a:solidFill>
                <a:latin typeface="Arial" charset="0"/>
              </a:rPr>
              <a:t>Quiry</a:t>
            </a:r>
            <a:r>
              <a:rPr lang="en-US" sz="1500" b="1" dirty="0" smtClean="0">
                <a:solidFill>
                  <a:schemeClr val="hlink"/>
                </a:solidFill>
                <a:latin typeface="Arial" charset="0"/>
              </a:rPr>
              <a:t>, P., Le Fur, Y., </a:t>
            </a:r>
            <a:r>
              <a:rPr lang="en-US" sz="1500" b="1" dirty="0" err="1" smtClean="0">
                <a:solidFill>
                  <a:schemeClr val="hlink"/>
                </a:solidFill>
                <a:latin typeface="Arial" charset="0"/>
              </a:rPr>
              <a:t>Salvi</a:t>
            </a:r>
            <a:r>
              <a:rPr lang="en-US" sz="1500" b="1" dirty="0" smtClean="0">
                <a:solidFill>
                  <a:schemeClr val="hlink"/>
                </a:solidFill>
                <a:latin typeface="Arial" charset="0"/>
              </a:rPr>
              <a:t>, A., </a:t>
            </a:r>
            <a:r>
              <a:rPr lang="en-US" sz="1500" b="1" dirty="0" err="1" smtClean="0">
                <a:solidFill>
                  <a:schemeClr val="hlink"/>
                </a:solidFill>
                <a:latin typeface="Arial" charset="0"/>
              </a:rPr>
              <a:t>Dallochio</a:t>
            </a:r>
            <a:r>
              <a:rPr lang="en-US" sz="1500" b="1" dirty="0" smtClean="0">
                <a:solidFill>
                  <a:schemeClr val="hlink"/>
                </a:solidFill>
                <a:latin typeface="Arial" charset="0"/>
              </a:rPr>
              <a:t>, M., &amp; </a:t>
            </a:r>
            <a:r>
              <a:rPr lang="en-US" sz="1500" b="1" dirty="0" err="1" smtClean="0">
                <a:solidFill>
                  <a:schemeClr val="hlink"/>
                </a:solidFill>
                <a:latin typeface="Arial" charset="0"/>
              </a:rPr>
              <a:t>Vernimmen</a:t>
            </a:r>
            <a:r>
              <a:rPr lang="en-US" sz="1500" b="1" dirty="0" smtClean="0">
                <a:solidFill>
                  <a:schemeClr val="hlink"/>
                </a:solidFill>
                <a:latin typeface="Arial" charset="0"/>
              </a:rPr>
              <a:t>, P. </a:t>
            </a:r>
            <a:r>
              <a:rPr lang="en-US" sz="1200" b="1" dirty="0" smtClean="0">
                <a:solidFill>
                  <a:schemeClr val="hlink"/>
                </a:solidFill>
                <a:latin typeface="Arial" charset="0"/>
              </a:rPr>
              <a:t>(2011, 3rd ed.): </a:t>
            </a:r>
            <a:br>
              <a:rPr lang="en-US" sz="1200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en-US" sz="1500" b="1" dirty="0" smtClean="0">
                <a:solidFill>
                  <a:schemeClr val="hlink"/>
                </a:solidFill>
                <a:latin typeface="Arial" charset="0"/>
              </a:rPr>
              <a:t>Corporate Finance: Theory and Practice, </a:t>
            </a:r>
            <a:r>
              <a:rPr lang="en-US" sz="1200" dirty="0" smtClean="0">
                <a:latin typeface="Arial" charset="0"/>
              </a:rPr>
              <a:t>J. Wiley Publications (ISBN9781119975588)</a:t>
            </a:r>
            <a:endParaRPr lang="el-GR" sz="1200" dirty="0" smtClean="0">
              <a:latin typeface="Arial" charset="0"/>
            </a:endParaRPr>
          </a:p>
          <a:p>
            <a:endParaRPr lang="en-GB" sz="800" b="1" dirty="0" smtClean="0">
              <a:solidFill>
                <a:schemeClr val="hlink"/>
              </a:solidFill>
              <a:latin typeface="Arial" charset="0"/>
            </a:endParaRPr>
          </a:p>
          <a:p>
            <a:r>
              <a:rPr lang="en-GB" sz="1500" b="1" dirty="0" err="1" smtClean="0">
                <a:solidFill>
                  <a:schemeClr val="hlink"/>
                </a:solidFill>
                <a:latin typeface="Arial" charset="0"/>
              </a:rPr>
              <a:t>Damodaran</a:t>
            </a:r>
            <a:r>
              <a:rPr lang="en-GB" sz="1500" b="1" dirty="0">
                <a:solidFill>
                  <a:schemeClr val="hlink"/>
                </a:solidFill>
                <a:latin typeface="Arial" charset="0"/>
              </a:rPr>
              <a:t>, A.</a:t>
            </a:r>
            <a:r>
              <a:rPr lang="en-GB" sz="1500" b="1" dirty="0">
                <a:latin typeface="Arial" charset="0"/>
              </a:rPr>
              <a:t> </a:t>
            </a:r>
            <a:r>
              <a:rPr lang="en-GB" sz="1200" b="1" dirty="0">
                <a:solidFill>
                  <a:schemeClr val="hlink"/>
                </a:solidFill>
                <a:latin typeface="Arial" charset="0"/>
              </a:rPr>
              <a:t>(2009, 2nd ed</a:t>
            </a:r>
            <a:r>
              <a:rPr lang="en-GB" sz="1200" b="1" dirty="0" smtClean="0">
                <a:solidFill>
                  <a:schemeClr val="hlink"/>
                </a:solidFill>
                <a:latin typeface="Arial" charset="0"/>
              </a:rPr>
              <a:t>.)</a:t>
            </a:r>
            <a:r>
              <a:rPr lang="en-GB" sz="1500" b="1" dirty="0" smtClean="0">
                <a:solidFill>
                  <a:schemeClr val="hlink"/>
                </a:solidFill>
                <a:latin typeface="Arial" charset="0"/>
              </a:rPr>
              <a:t>:</a:t>
            </a:r>
            <a:endParaRPr lang="en-GB" sz="1500" b="1" dirty="0">
              <a:solidFill>
                <a:schemeClr val="hlink"/>
              </a:solidFill>
              <a:latin typeface="Arial" charset="0"/>
            </a:endParaRPr>
          </a:p>
          <a:p>
            <a:r>
              <a:rPr lang="en-GB" sz="1500" b="1" i="1" dirty="0">
                <a:solidFill>
                  <a:schemeClr val="hlink"/>
                </a:solidFill>
                <a:latin typeface="Arial" charset="0"/>
              </a:rPr>
              <a:t>Corporate Finance: Theory and Practice</a:t>
            </a:r>
          </a:p>
          <a:p>
            <a:r>
              <a:rPr lang="en-US" sz="1200" dirty="0">
                <a:latin typeface="Arial" charset="0"/>
              </a:rPr>
              <a:t>J. Wiley &amp; Sons Inc. (ISBN </a:t>
            </a:r>
            <a:r>
              <a:rPr lang="en-US" sz="1200" dirty="0" smtClean="0">
                <a:latin typeface="Arial" charset="0"/>
              </a:rPr>
              <a:t>9780471283324) www.wiley.com/college/damodaran</a:t>
            </a:r>
            <a:endParaRPr lang="en-US" sz="1200" dirty="0">
              <a:latin typeface="Arial" charset="0"/>
            </a:endParaRPr>
          </a:p>
          <a:p>
            <a:endParaRPr lang="en-GB" sz="800" b="1" dirty="0">
              <a:solidFill>
                <a:schemeClr val="hlink"/>
              </a:solidFill>
              <a:latin typeface="Arial" charset="0"/>
            </a:endParaRPr>
          </a:p>
          <a:p>
            <a:r>
              <a:rPr lang="en-GB" sz="1500" b="1" dirty="0">
                <a:solidFill>
                  <a:schemeClr val="hlink"/>
                </a:solidFill>
                <a:latin typeface="Arial" charset="0"/>
              </a:rPr>
              <a:t>Berk, J. &amp; </a:t>
            </a:r>
            <a:r>
              <a:rPr lang="en-GB" sz="1500" b="1" dirty="0" err="1">
                <a:solidFill>
                  <a:schemeClr val="hlink"/>
                </a:solidFill>
                <a:latin typeface="Arial" charset="0"/>
              </a:rPr>
              <a:t>D</a:t>
            </a:r>
            <a:r>
              <a:rPr lang="en-GB" sz="1500" b="1" dirty="0" err="1" smtClean="0">
                <a:solidFill>
                  <a:schemeClr val="hlink"/>
                </a:solidFill>
                <a:latin typeface="Arial" charset="0"/>
              </a:rPr>
              <a:t>eMarzo</a:t>
            </a:r>
            <a:r>
              <a:rPr lang="en-GB" sz="1500" b="1" dirty="0">
                <a:solidFill>
                  <a:schemeClr val="hlink"/>
                </a:solidFill>
                <a:latin typeface="Arial" charset="0"/>
              </a:rPr>
              <a:t>, P.</a:t>
            </a:r>
            <a:r>
              <a:rPr lang="en-GB" sz="1500" b="1" dirty="0">
                <a:latin typeface="Arial" charset="0"/>
              </a:rPr>
              <a:t> </a:t>
            </a:r>
            <a:r>
              <a:rPr lang="en-GB" sz="1200" b="1" dirty="0">
                <a:solidFill>
                  <a:schemeClr val="hlink"/>
                </a:solidFill>
                <a:latin typeface="Arial" charset="0"/>
              </a:rPr>
              <a:t>(2007)</a:t>
            </a:r>
            <a:r>
              <a:rPr lang="en-GB" sz="1500" b="1" dirty="0">
                <a:solidFill>
                  <a:schemeClr val="hlink"/>
                </a:solidFill>
                <a:latin typeface="Arial" charset="0"/>
              </a:rPr>
              <a:t>:</a:t>
            </a:r>
          </a:p>
          <a:p>
            <a:r>
              <a:rPr lang="en-GB" sz="1500" b="1" i="1" dirty="0">
                <a:solidFill>
                  <a:schemeClr val="hlink"/>
                </a:solidFill>
                <a:latin typeface="Arial" charset="0"/>
              </a:rPr>
              <a:t>Corporate Finance</a:t>
            </a:r>
          </a:p>
          <a:p>
            <a:r>
              <a:rPr lang="en-GB" sz="1200" dirty="0">
                <a:latin typeface="Arial" charset="0"/>
              </a:rPr>
              <a:t>Pearson International Edition (ISBN: 9780321416803)</a:t>
            </a:r>
            <a:endParaRPr lang="en-US" sz="1200" dirty="0">
              <a:latin typeface="Arial" charset="0"/>
            </a:endParaRPr>
          </a:p>
          <a:p>
            <a:endParaRPr lang="en-US" sz="800" b="1" dirty="0">
              <a:latin typeface="Arial" charset="0"/>
            </a:endParaRPr>
          </a:p>
          <a:p>
            <a:r>
              <a:rPr lang="en-US" sz="1500" b="1" dirty="0" err="1">
                <a:solidFill>
                  <a:schemeClr val="hlink"/>
                </a:solidFill>
                <a:latin typeface="Arial" charset="0"/>
              </a:rPr>
              <a:t>Brealey</a:t>
            </a:r>
            <a:r>
              <a:rPr lang="en-US" sz="1500" b="1" dirty="0">
                <a:solidFill>
                  <a:schemeClr val="hlink"/>
                </a:solidFill>
                <a:latin typeface="Arial" charset="0"/>
              </a:rPr>
              <a:t>, R., Myers, S. &amp; Allen, F.</a:t>
            </a:r>
            <a:r>
              <a:rPr lang="en-US" sz="1500" dirty="0">
                <a:latin typeface="Arial" charset="0"/>
              </a:rPr>
              <a:t> </a:t>
            </a:r>
            <a:r>
              <a:rPr lang="en-US" sz="1200" b="1" dirty="0">
                <a:solidFill>
                  <a:schemeClr val="hlink"/>
                </a:solidFill>
                <a:latin typeface="Arial" charset="0"/>
              </a:rPr>
              <a:t>(2007, 9</a:t>
            </a:r>
            <a:r>
              <a:rPr lang="en-US" sz="1200" b="1" baseline="30000" dirty="0">
                <a:solidFill>
                  <a:schemeClr val="hlink"/>
                </a:solidFill>
                <a:latin typeface="Arial" charset="0"/>
              </a:rPr>
              <a:t>th</a:t>
            </a:r>
            <a:r>
              <a:rPr lang="en-US" sz="1200" b="1" dirty="0">
                <a:solidFill>
                  <a:schemeClr val="hlink"/>
                </a:solidFill>
                <a:latin typeface="Arial" charset="0"/>
              </a:rPr>
              <a:t> ed.)</a:t>
            </a:r>
            <a:r>
              <a:rPr lang="en-US" sz="1500" b="1" dirty="0">
                <a:solidFill>
                  <a:schemeClr val="hlink"/>
                </a:solidFill>
                <a:latin typeface="Arial" charset="0"/>
              </a:rPr>
              <a:t>:</a:t>
            </a:r>
          </a:p>
          <a:p>
            <a:r>
              <a:rPr lang="en-US" sz="1500" b="1" i="1" dirty="0">
                <a:solidFill>
                  <a:schemeClr val="hlink"/>
                </a:solidFill>
                <a:latin typeface="Arial" charset="0"/>
              </a:rPr>
              <a:t>Principles of Corporate Finance</a:t>
            </a:r>
          </a:p>
          <a:p>
            <a:r>
              <a:rPr lang="en-US" sz="1200" dirty="0">
                <a:latin typeface="Arial" charset="0"/>
              </a:rPr>
              <a:t>McGraw Hill Inc (ISBN </a:t>
            </a:r>
            <a:r>
              <a:rPr lang="en-GB" sz="1200" dirty="0">
                <a:latin typeface="Arial" charset="0"/>
              </a:rPr>
              <a:t>9780071266758)</a:t>
            </a:r>
            <a:endParaRPr lang="en-US" sz="1200" dirty="0">
              <a:latin typeface="Arial" charset="0"/>
            </a:endParaRPr>
          </a:p>
          <a:p>
            <a:endParaRPr lang="en-US" sz="800" b="1" dirty="0">
              <a:latin typeface="Arial" charset="0"/>
            </a:endParaRPr>
          </a:p>
          <a:p>
            <a:r>
              <a:rPr lang="en-US" sz="1500" b="1" dirty="0">
                <a:solidFill>
                  <a:schemeClr val="hlink"/>
                </a:solidFill>
                <a:latin typeface="Arial" charset="0"/>
              </a:rPr>
              <a:t>Brigham, </a:t>
            </a:r>
            <a:r>
              <a:rPr lang="en-US" sz="1500" b="1" dirty="0" err="1">
                <a:solidFill>
                  <a:schemeClr val="hlink"/>
                </a:solidFill>
                <a:latin typeface="Arial" charset="0"/>
              </a:rPr>
              <a:t>E.F.</a:t>
            </a:r>
            <a:r>
              <a:rPr lang="en-GB" sz="1500" b="1" dirty="0">
                <a:solidFill>
                  <a:schemeClr val="hlink"/>
                </a:solidFill>
                <a:latin typeface="Arial" charset="0"/>
              </a:rPr>
              <a:t> &amp; </a:t>
            </a:r>
            <a:r>
              <a:rPr lang="en-US" sz="1500" b="1" dirty="0" err="1">
                <a:solidFill>
                  <a:schemeClr val="hlink"/>
                </a:solidFill>
                <a:latin typeface="Arial" charset="0"/>
              </a:rPr>
              <a:t>Ehrhardt</a:t>
            </a:r>
            <a:r>
              <a:rPr lang="en-US" sz="1500" b="1" dirty="0">
                <a:solidFill>
                  <a:schemeClr val="hlink"/>
                </a:solidFill>
                <a:latin typeface="Arial" charset="0"/>
              </a:rPr>
              <a:t>, </a:t>
            </a:r>
            <a:r>
              <a:rPr lang="en-US" sz="1500" b="1" dirty="0" err="1">
                <a:solidFill>
                  <a:schemeClr val="hlink"/>
                </a:solidFill>
                <a:latin typeface="Arial" charset="0"/>
              </a:rPr>
              <a:t>M.C.</a:t>
            </a:r>
            <a:r>
              <a:rPr lang="en-US" sz="1500" b="1" dirty="0">
                <a:latin typeface="Arial" charset="0"/>
              </a:rPr>
              <a:t> </a:t>
            </a:r>
            <a:r>
              <a:rPr lang="en-US" sz="1200" b="1" dirty="0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n-US" sz="1200" b="1" dirty="0" smtClean="0">
                <a:solidFill>
                  <a:schemeClr val="hlink"/>
                </a:solidFill>
                <a:latin typeface="Arial" charset="0"/>
              </a:rPr>
              <a:t>2010 13</a:t>
            </a:r>
            <a:r>
              <a:rPr lang="en-US" sz="1200" b="1" baseline="30000" dirty="0" smtClean="0">
                <a:solidFill>
                  <a:schemeClr val="hlink"/>
                </a:solidFill>
                <a:latin typeface="Arial" charset="0"/>
              </a:rPr>
              <a:t>th</a:t>
            </a:r>
            <a:r>
              <a:rPr lang="en-US" sz="1200" b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1200" b="1" dirty="0">
                <a:solidFill>
                  <a:schemeClr val="hlink"/>
                </a:solidFill>
                <a:latin typeface="Arial" charset="0"/>
              </a:rPr>
              <a:t>ed.)</a:t>
            </a:r>
            <a:r>
              <a:rPr lang="en-GB" sz="1500" b="1" dirty="0">
                <a:solidFill>
                  <a:schemeClr val="hlink"/>
                </a:solidFill>
                <a:latin typeface="Arial" charset="0"/>
              </a:rPr>
              <a:t>:</a:t>
            </a:r>
          </a:p>
          <a:p>
            <a:r>
              <a:rPr lang="en-US" sz="1500" b="1" i="1" dirty="0">
                <a:solidFill>
                  <a:schemeClr val="hlink"/>
                </a:solidFill>
                <a:latin typeface="Arial" charset="0"/>
              </a:rPr>
              <a:t>Financial</a:t>
            </a:r>
            <a:r>
              <a:rPr lang="en-GB" sz="1500" b="1" i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1500" b="1" i="1" dirty="0">
                <a:solidFill>
                  <a:schemeClr val="hlink"/>
                </a:solidFill>
                <a:latin typeface="Arial" charset="0"/>
              </a:rPr>
              <a:t>Management</a:t>
            </a:r>
            <a:r>
              <a:rPr lang="en-GB" sz="1500" b="1" i="1" dirty="0">
                <a:solidFill>
                  <a:schemeClr val="hlink"/>
                </a:solidFill>
                <a:latin typeface="Arial" charset="0"/>
              </a:rPr>
              <a:t>: </a:t>
            </a:r>
            <a:r>
              <a:rPr lang="en-US" sz="1500" b="1" i="1" dirty="0">
                <a:solidFill>
                  <a:schemeClr val="hlink"/>
                </a:solidFill>
                <a:latin typeface="Arial" charset="0"/>
              </a:rPr>
              <a:t>Theory</a:t>
            </a:r>
            <a:r>
              <a:rPr lang="en-GB" sz="1500" b="1" i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1500" b="1" i="1" dirty="0">
                <a:solidFill>
                  <a:schemeClr val="hlink"/>
                </a:solidFill>
                <a:latin typeface="Arial" charset="0"/>
              </a:rPr>
              <a:t>and</a:t>
            </a:r>
            <a:r>
              <a:rPr lang="en-GB" sz="1500" b="1" i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1500" b="1" i="1" dirty="0">
                <a:solidFill>
                  <a:schemeClr val="hlink"/>
                </a:solidFill>
                <a:latin typeface="Arial" charset="0"/>
              </a:rPr>
              <a:t>Practice</a:t>
            </a:r>
            <a:r>
              <a:rPr lang="en-US" sz="1600" b="1" i="1" dirty="0">
                <a:solidFill>
                  <a:schemeClr val="hlink"/>
                </a:solidFill>
                <a:latin typeface="Arial" charset="0"/>
              </a:rPr>
              <a:t/>
            </a:r>
            <a:br>
              <a:rPr lang="en-US" sz="1600" b="1" i="1" dirty="0">
                <a:solidFill>
                  <a:schemeClr val="hlink"/>
                </a:solidFill>
                <a:latin typeface="Arial" charset="0"/>
              </a:rPr>
            </a:br>
            <a:r>
              <a:rPr lang="en-US" sz="1200" dirty="0">
                <a:latin typeface="Arial" charset="0"/>
              </a:rPr>
              <a:t>South-Western</a:t>
            </a:r>
            <a:r>
              <a:rPr lang="en-GB" sz="1200" dirty="0">
                <a:latin typeface="Arial" charset="0"/>
              </a:rPr>
              <a:t> </a:t>
            </a:r>
            <a:r>
              <a:rPr lang="en-US" sz="1200" dirty="0">
                <a:latin typeface="Arial" charset="0"/>
              </a:rPr>
              <a:t>Publications (ISBN </a:t>
            </a:r>
            <a:r>
              <a:rPr lang="en-GB" sz="1200" dirty="0">
                <a:latin typeface="Arial" charset="0"/>
              </a:rPr>
              <a:t>9780324422696</a:t>
            </a:r>
            <a:r>
              <a:rPr lang="en-US" sz="1200" dirty="0">
                <a:latin typeface="Arial" charset="0"/>
              </a:rPr>
              <a:t>)</a:t>
            </a:r>
          </a:p>
          <a:p>
            <a:endParaRPr lang="en-US" sz="800" b="1" dirty="0">
              <a:latin typeface="Arial" charset="0"/>
            </a:endParaRPr>
          </a:p>
          <a:p>
            <a:r>
              <a:rPr lang="en-US" sz="1500" b="1" dirty="0" err="1">
                <a:solidFill>
                  <a:schemeClr val="hlink"/>
                </a:solidFill>
                <a:latin typeface="Arial" charset="0"/>
              </a:rPr>
              <a:t>Damodaran</a:t>
            </a:r>
            <a:r>
              <a:rPr lang="en-US" sz="1500" b="1" dirty="0">
                <a:solidFill>
                  <a:schemeClr val="hlink"/>
                </a:solidFill>
                <a:latin typeface="Arial" charset="0"/>
              </a:rPr>
              <a:t>, A.</a:t>
            </a:r>
            <a:r>
              <a:rPr lang="en-US" sz="1500" dirty="0">
                <a:latin typeface="Arial" charset="0"/>
              </a:rPr>
              <a:t> </a:t>
            </a:r>
            <a:r>
              <a:rPr lang="en-US" sz="1200" b="1" dirty="0">
                <a:solidFill>
                  <a:schemeClr val="hlink"/>
                </a:solidFill>
                <a:latin typeface="Arial" charset="0"/>
              </a:rPr>
              <a:t>(2006, 2</a:t>
            </a:r>
            <a:r>
              <a:rPr lang="en-US" sz="1200" b="1" baseline="30000" dirty="0">
                <a:solidFill>
                  <a:schemeClr val="hlink"/>
                </a:solidFill>
                <a:latin typeface="Arial" charset="0"/>
              </a:rPr>
              <a:t>nd</a:t>
            </a:r>
            <a:r>
              <a:rPr lang="en-US" sz="1200" b="1" dirty="0">
                <a:solidFill>
                  <a:schemeClr val="hlink"/>
                </a:solidFill>
                <a:latin typeface="Arial" charset="0"/>
              </a:rPr>
              <a:t> ed.)</a:t>
            </a:r>
            <a:r>
              <a:rPr lang="en-US" sz="1500" b="1" dirty="0">
                <a:solidFill>
                  <a:schemeClr val="hlink"/>
                </a:solidFill>
                <a:latin typeface="Arial" charset="0"/>
              </a:rPr>
              <a:t>:</a:t>
            </a:r>
          </a:p>
          <a:p>
            <a:r>
              <a:rPr lang="en-US" sz="1500" b="1" i="1" dirty="0">
                <a:solidFill>
                  <a:schemeClr val="hlink"/>
                </a:solidFill>
                <a:latin typeface="Arial" charset="0"/>
              </a:rPr>
              <a:t>Valuation: Security Analysis for Investment and Corporate Finance</a:t>
            </a:r>
            <a:r>
              <a:rPr lang="en-US" sz="1600" b="1" i="1" dirty="0">
                <a:solidFill>
                  <a:schemeClr val="hlink"/>
                </a:solidFill>
                <a:latin typeface="Arial" charset="0"/>
              </a:rPr>
              <a:t/>
            </a:r>
            <a:br>
              <a:rPr lang="en-US" sz="1600" b="1" i="1" dirty="0">
                <a:solidFill>
                  <a:schemeClr val="hlink"/>
                </a:solidFill>
                <a:latin typeface="Arial" charset="0"/>
              </a:rPr>
            </a:br>
            <a:r>
              <a:rPr lang="en-US" sz="1200" dirty="0">
                <a:latin typeface="Arial" charset="0"/>
              </a:rPr>
              <a:t>J. Wiley &amp; Sons Inc. (ISBN 9780471751212)</a:t>
            </a:r>
          </a:p>
          <a:p>
            <a:endParaRPr lang="en-US" sz="800" dirty="0">
              <a:latin typeface="Arial" charset="0"/>
            </a:endParaRPr>
          </a:p>
          <a:p>
            <a:r>
              <a:rPr lang="en-US" sz="1500" b="1" dirty="0" err="1">
                <a:solidFill>
                  <a:schemeClr val="hlink"/>
                </a:solidFill>
                <a:latin typeface="Arial" charset="0"/>
              </a:rPr>
              <a:t>Palepu</a:t>
            </a:r>
            <a:r>
              <a:rPr lang="en-US" sz="1500" b="1" dirty="0">
                <a:solidFill>
                  <a:schemeClr val="hlink"/>
                </a:solidFill>
                <a:latin typeface="Arial" charset="0"/>
              </a:rPr>
              <a:t>, K., Healy, P. &amp; Bernard, V.</a:t>
            </a:r>
            <a:r>
              <a:rPr lang="en-US" sz="1500" dirty="0">
                <a:latin typeface="Arial" charset="0"/>
              </a:rPr>
              <a:t> </a:t>
            </a:r>
            <a:r>
              <a:rPr lang="en-US" sz="1200" b="1" dirty="0">
                <a:solidFill>
                  <a:schemeClr val="hlink"/>
                </a:solidFill>
                <a:latin typeface="Arial" charset="0"/>
              </a:rPr>
              <a:t>(2007, 4</a:t>
            </a:r>
            <a:r>
              <a:rPr lang="en-US" sz="1200" b="1" baseline="30000" dirty="0">
                <a:solidFill>
                  <a:schemeClr val="hlink"/>
                </a:solidFill>
                <a:latin typeface="Arial" charset="0"/>
              </a:rPr>
              <a:t>th</a:t>
            </a:r>
            <a:r>
              <a:rPr lang="en-US" sz="1200" b="1" dirty="0">
                <a:solidFill>
                  <a:schemeClr val="hlink"/>
                </a:solidFill>
                <a:latin typeface="Arial" charset="0"/>
              </a:rPr>
              <a:t> ed.):</a:t>
            </a:r>
          </a:p>
          <a:p>
            <a:r>
              <a:rPr lang="en-US" sz="1500" b="1" i="1" dirty="0">
                <a:solidFill>
                  <a:schemeClr val="hlink"/>
                </a:solidFill>
                <a:latin typeface="Arial" charset="0"/>
              </a:rPr>
              <a:t>Business </a:t>
            </a:r>
            <a:r>
              <a:rPr lang="en-US" sz="1500" b="1" i="1" dirty="0" smtClean="0">
                <a:solidFill>
                  <a:schemeClr val="hlink"/>
                </a:solidFill>
                <a:latin typeface="Arial" charset="0"/>
              </a:rPr>
              <a:t>Analysis </a:t>
            </a:r>
            <a:r>
              <a:rPr lang="en-US" sz="1500" b="1" i="1" dirty="0">
                <a:solidFill>
                  <a:schemeClr val="hlink"/>
                </a:solidFill>
                <a:latin typeface="Arial" charset="0"/>
              </a:rPr>
              <a:t>and Valuation: Using Financial Statements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sz="1200" dirty="0">
                <a:latin typeface="Arial" charset="0"/>
              </a:rPr>
              <a:t>Southwestern Publications (ISBN </a:t>
            </a:r>
            <a:r>
              <a:rPr lang="en-GB" sz="1200" dirty="0">
                <a:latin typeface="Arial" charset="0"/>
              </a:rPr>
              <a:t>978-0324302929</a:t>
            </a:r>
            <a:r>
              <a:rPr lang="en-US" sz="1200" dirty="0">
                <a:latin typeface="Arial" charset="0"/>
              </a:rPr>
              <a:t>)</a:t>
            </a: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7770" y="2554515"/>
            <a:ext cx="1349829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829" y="4136571"/>
            <a:ext cx="1233714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9884" y="2362200"/>
            <a:ext cx="1280885" cy="123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400" y="4898798"/>
            <a:ext cx="1582057" cy="121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1057" y="5653314"/>
            <a:ext cx="1201058" cy="120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6313" y="3708628"/>
            <a:ext cx="1229859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0970" y="1175657"/>
            <a:ext cx="1030515" cy="120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210456" y="1079603"/>
            <a:ext cx="64370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 smtClean="0">
                <a:solidFill>
                  <a:schemeClr val="hlink"/>
                </a:solidFill>
                <a:latin typeface="Arial" charset="0"/>
              </a:rPr>
              <a:t>Moles, P.,  Parrino, R. &amp; Kidwell, D. </a:t>
            </a:r>
            <a:r>
              <a:rPr lang="en-GB" sz="1200" b="1" dirty="0" smtClean="0">
                <a:solidFill>
                  <a:schemeClr val="hlink"/>
                </a:solidFill>
                <a:latin typeface="Arial" charset="0"/>
              </a:rPr>
              <a:t>(2011):</a:t>
            </a:r>
          </a:p>
          <a:p>
            <a:r>
              <a:rPr lang="en-GB" sz="1500" b="1" dirty="0" smtClean="0">
                <a:solidFill>
                  <a:schemeClr val="hlink"/>
                </a:solidFill>
                <a:latin typeface="Arial" charset="0"/>
              </a:rPr>
              <a:t>Fundamentals of Corporate Finance, </a:t>
            </a:r>
            <a:r>
              <a:rPr lang="en-GB" sz="1200" dirty="0" smtClean="0">
                <a:latin typeface="Arial" charset="0"/>
              </a:rPr>
              <a:t>J. Wiley Publications </a:t>
            </a:r>
            <a:r>
              <a:rPr lang="en-GB" sz="1000" dirty="0" smtClean="0">
                <a:latin typeface="Arial" charset="0"/>
              </a:rPr>
              <a:t>(ISBN: 9780470683705)</a:t>
            </a:r>
            <a:endParaRPr lang="el-GR" sz="1000" dirty="0" smtClean="0">
              <a:latin typeface="Arial" charset="0"/>
            </a:endParaRPr>
          </a:p>
        </p:txBody>
      </p:sp>
      <p:pic>
        <p:nvPicPr>
          <p:cNvPr id="14" name="Picture 5" descr="MolesFrontCover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0457" y="391886"/>
            <a:ext cx="1016000" cy="127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1601788" y="447338"/>
            <a:ext cx="26844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200" b="1" dirty="0" smtClean="0">
                <a:solidFill>
                  <a:srgbClr val="008BD0"/>
                </a:solidFill>
                <a:latin typeface="Arial" charset="0"/>
              </a:rPr>
              <a:t>Outline</a:t>
            </a:r>
            <a:endParaRPr lang="en-GB" sz="2200" b="1" dirty="0">
              <a:solidFill>
                <a:srgbClr val="008BD0"/>
              </a:solidFill>
              <a:latin typeface="Arial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5C89-6D60-4A70-88A1-218404D2C9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798284" y="1494972"/>
          <a:ext cx="7852898" cy="4586518"/>
        </p:xfrm>
        <a:graphic>
          <a:graphicData uri="http://schemas.openxmlformats.org/drawingml/2006/table">
            <a:tbl>
              <a:tblPr/>
              <a:tblGrid>
                <a:gridCol w="1011606"/>
                <a:gridCol w="4597464"/>
                <a:gridCol w="2243828"/>
              </a:tblGrid>
              <a:tr h="691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Εβδομάδα</a:t>
                      </a:r>
                      <a:endParaRPr lang="el-GR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900" b="1" dirty="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Ενότητα</a:t>
                      </a:r>
                      <a:endParaRPr lang="el-GR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900" b="1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Κεφάλαιο</a:t>
                      </a:r>
                      <a:endParaRPr lang="el-G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29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l-GR" sz="1400" baseline="30000" dirty="0">
                          <a:latin typeface="Arial"/>
                          <a:ea typeface="Times New Roman"/>
                          <a:cs typeface="Times New Roman"/>
                        </a:rPr>
                        <a:t>η</a:t>
                      </a:r>
                      <a:endParaRPr lang="el-G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Ανάλυση Χρηματοοικονομικών Καταστάσεων &amp; Δεικτών </a:t>
                      </a:r>
                      <a:endParaRPr lang="el-G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3-4 (ΒΗ) - 5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 (WB)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l-GR" sz="1400" baseline="30000">
                          <a:latin typeface="Arial"/>
                          <a:ea typeface="Times New Roman"/>
                          <a:cs typeface="Times New Roman"/>
                        </a:rPr>
                        <a:t>η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Χρονική Αξία Χρήματος</a:t>
                      </a:r>
                      <a:endParaRPr lang="el-G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2 (ΒΗ) - 3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 (WB)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l-GR" sz="1400" baseline="30000">
                          <a:latin typeface="Arial"/>
                          <a:ea typeface="Times New Roman"/>
                          <a:cs typeface="Times New Roman"/>
                        </a:rPr>
                        <a:t>η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Λήψη Επενδυτικών Αποφάσεων</a:t>
                      </a:r>
                      <a:endParaRPr lang="el-G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6 (ΒΗ) - 13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 (WB)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l-GR" sz="1400" baseline="30000">
                          <a:latin typeface="Arial"/>
                          <a:ea typeface="Times New Roman"/>
                          <a:cs typeface="Times New Roman"/>
                        </a:rPr>
                        <a:t>η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Κίνδυνος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Απόδοση Επενδύσεων</a:t>
                      </a:r>
                      <a:endParaRPr lang="el-G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7 (ΒΗ) - 14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 (WB)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l-GR" sz="1400" baseline="30000">
                          <a:latin typeface="Arial"/>
                          <a:ea typeface="Times New Roman"/>
                          <a:cs typeface="Times New Roman"/>
                        </a:rPr>
                        <a:t>η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Κόστος Κεφαλαίου</a:t>
                      </a:r>
                      <a:endParaRPr lang="el-G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5 (ΒΗ) - 16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 (WB)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l-GR" sz="1400" baseline="30000">
                          <a:latin typeface="Arial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Χρηματοδότηση &amp; Κεφαλαιαγορές</a:t>
                      </a:r>
                      <a:endParaRPr lang="el-G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9 (ΒΗ) - 19-20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 (WB)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l-GR" sz="1400" baseline="30000">
                          <a:latin typeface="Arial"/>
                          <a:ea typeface="Times New Roman"/>
                          <a:cs typeface="Times New Roman"/>
                        </a:rPr>
                        <a:t>η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Αρχές Αποτίμησης Ι – Μετοχικοί Τίτλοι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5 (ΒΗ) - 18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 (WB)</a:t>
                      </a:r>
                      <a:endParaRPr lang="el-G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l-GR" sz="1400" baseline="30000">
                          <a:latin typeface="Arial"/>
                          <a:ea typeface="Times New Roman"/>
                          <a:cs typeface="Times New Roman"/>
                        </a:rPr>
                        <a:t>η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Αρχές Αποτίμησης ΙΙ – Ομολογιακοί Τίτλοι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5 (ΒΗ) - 18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 (WB)</a:t>
                      </a:r>
                      <a:endParaRPr lang="el-G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l-GR" sz="1400" baseline="30000">
                          <a:latin typeface="Arial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Εισαγωγή σε Διαχείριση Κινδύνου &amp; Παράγωγα 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 (WB)</a:t>
                      </a:r>
                      <a:endParaRPr lang="el-G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l-GR" sz="1400" baseline="30000">
                          <a:latin typeface="Arial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Παραδείγματα – Ασκήσεις – 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Case Studies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Μελέτες Περίπτωσης (ΒΗ)</a:t>
                      </a:r>
                      <a:endParaRPr lang="el-G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l-GR" sz="1400" baseline="30000">
                          <a:latin typeface="Arial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Παραδείγματα – Ασκήσεις – 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Case Studies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Μελέτες Περίπτωσης (ΒΗ)</a:t>
                      </a:r>
                      <a:endParaRPr lang="el-G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el-GR" sz="1400" baseline="30000">
                          <a:latin typeface="Arial"/>
                          <a:ea typeface="Times New Roman"/>
                          <a:cs typeface="Times New Roman"/>
                        </a:rPr>
                        <a:t>η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  <a:cs typeface="Times New Roman"/>
                        </a:rPr>
                        <a:t>Παραδείγματα – Ασκήσεις – 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Case Studies</a:t>
                      </a:r>
                      <a:endParaRPr lang="el-G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  <a:cs typeface="Times New Roman"/>
                        </a:rPr>
                        <a:t>Μελέτες Περίπτωσης (ΒΗ)</a:t>
                      </a:r>
                      <a:endParaRPr lang="el-G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1100" dirty="0">
                          <a:latin typeface="Arial"/>
                          <a:ea typeface="Times New Roman"/>
                          <a:cs typeface="Times New Roman"/>
                        </a:rPr>
                        <a:t>ΒΗ </a:t>
                      </a: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=  </a:t>
                      </a:r>
                      <a:r>
                        <a:rPr lang="el-GR" sz="1100" dirty="0">
                          <a:latin typeface="Arial"/>
                          <a:ea typeface="Times New Roman"/>
                          <a:cs typeface="Times New Roman"/>
                        </a:rPr>
                        <a:t>Βασιλείου </a:t>
                      </a: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&amp; </a:t>
                      </a:r>
                      <a:r>
                        <a:rPr lang="el-GR" sz="1100" dirty="0">
                          <a:latin typeface="Arial"/>
                          <a:ea typeface="Times New Roman"/>
                          <a:cs typeface="Times New Roman"/>
                        </a:rPr>
                        <a:t>Ηρειώτης</a:t>
                      </a: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, WB = Weston &amp; Brigham)</a:t>
                      </a:r>
                      <a:endParaRPr lang="el-GR" sz="11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EAD99-B048-46E4-8100-027F975362C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964294" y="2235653"/>
            <a:ext cx="1808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400" b="1" dirty="0">
                <a:solidFill>
                  <a:schemeClr val="hlink"/>
                </a:solidFill>
                <a:latin typeface="Arial" charset="0"/>
              </a:rPr>
              <a:t>Evaluation</a:t>
            </a:r>
            <a:r>
              <a:rPr lang="el-GR" sz="2400" b="1" dirty="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896031" y="3373870"/>
            <a:ext cx="64801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en-GB" sz="1600" dirty="0">
                <a:latin typeface="Arial" charset="0"/>
              </a:rPr>
              <a:t> </a:t>
            </a:r>
            <a:r>
              <a:rPr lang="en-GB" sz="1600" b="1" dirty="0">
                <a:latin typeface="Arial" charset="0"/>
              </a:rPr>
              <a:t>continuous individual assessment</a:t>
            </a:r>
            <a:r>
              <a:rPr lang="en-GB" sz="1600" dirty="0">
                <a:latin typeface="Arial" charset="0"/>
              </a:rPr>
              <a:t>		</a:t>
            </a:r>
            <a:r>
              <a:rPr lang="en-GB" sz="1600" b="1" dirty="0" smtClean="0">
                <a:solidFill>
                  <a:srgbClr val="FF0000"/>
                </a:solidFill>
                <a:latin typeface="Arial" charset="0"/>
              </a:rPr>
              <a:t>10%</a:t>
            </a:r>
            <a:endParaRPr lang="en-GB" sz="1600" b="1" dirty="0">
              <a:solidFill>
                <a:srgbClr val="FF0000"/>
              </a:solidFill>
              <a:latin typeface="Arial" charset="0"/>
            </a:endParaRPr>
          </a:p>
          <a:p>
            <a:endParaRPr lang="el-GR" sz="1800" dirty="0">
              <a:solidFill>
                <a:schemeClr val="hlink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GB" sz="1600" dirty="0">
                <a:latin typeface="Arial" charset="0"/>
              </a:rPr>
              <a:t> </a:t>
            </a:r>
            <a:r>
              <a:rPr lang="en-GB" sz="1600" b="1" dirty="0">
                <a:latin typeface="Arial" charset="0"/>
              </a:rPr>
              <a:t>class case study	</a:t>
            </a:r>
            <a:r>
              <a:rPr lang="en-GB" sz="1600" dirty="0">
                <a:latin typeface="Arial" charset="0"/>
              </a:rPr>
              <a:t>			</a:t>
            </a:r>
            <a:r>
              <a:rPr lang="en-GB" sz="1600" b="1" dirty="0" smtClean="0">
                <a:solidFill>
                  <a:srgbClr val="FF0000"/>
                </a:solidFill>
                <a:latin typeface="Arial" charset="0"/>
              </a:rPr>
              <a:t>20%</a:t>
            </a:r>
            <a:endParaRPr lang="el-GR" sz="1600" b="1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GB" sz="18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sz="1600" dirty="0">
                <a:latin typeface="Arial" charset="0"/>
              </a:rPr>
              <a:t> </a:t>
            </a:r>
            <a:r>
              <a:rPr lang="en-GB" sz="1600" b="1" dirty="0">
                <a:latin typeface="Arial" charset="0"/>
              </a:rPr>
              <a:t>final exam (written)   	</a:t>
            </a:r>
            <a:r>
              <a:rPr lang="en-GB" sz="1600" dirty="0">
                <a:latin typeface="Arial" charset="0"/>
              </a:rPr>
              <a:t>		</a:t>
            </a:r>
            <a:r>
              <a:rPr lang="en-GB" sz="1600" b="1" dirty="0" smtClean="0">
                <a:solidFill>
                  <a:srgbClr val="FF0000"/>
                </a:solidFill>
                <a:latin typeface="Arial" charset="0"/>
              </a:rPr>
              <a:t>70%</a:t>
            </a:r>
            <a:endParaRPr lang="en-GB" sz="16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59E4C9-478F-4FC3-874E-BA9FD0B7C43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3086" y="2992438"/>
            <a:ext cx="4829856" cy="1271587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Corporate Finance Objectives:</a:t>
            </a:r>
          </a:p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An 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5539A-1462-4960-93B5-D3F828345F6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4708525" cy="4572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Background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571750"/>
            <a:ext cx="8110537" cy="3524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</a:pPr>
            <a:r>
              <a:rPr lang="en-US" sz="2200" dirty="0" smtClean="0">
                <a:cs typeface="Times New Roman" pitchFamily="18" charset="0"/>
              </a:rPr>
              <a:t>one of corporate financial management’s</a:t>
            </a:r>
            <a:br>
              <a:rPr lang="en-US" sz="2200" dirty="0" smtClean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most useful guiding principles:</a:t>
            </a:r>
            <a:endParaRPr lang="en-US" sz="16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65000"/>
              <a:buFontTx/>
              <a:buChar char="•"/>
            </a:pPr>
            <a:r>
              <a:rPr lang="en-US" sz="2000" dirty="0" smtClean="0">
                <a:cs typeface="Times New Roman" pitchFamily="18" charset="0"/>
              </a:rPr>
              <a:t>managers should manage firm resources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with objective of…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increasing the firm’s 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market value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8F6B-D458-4DCA-B519-404F92542DA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Background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2339975"/>
            <a:ext cx="8420100" cy="3756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12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Key objectives: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management for </a:t>
            </a:r>
            <a: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</a:rPr>
              <a:t>value creation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how to </a:t>
            </a:r>
            <a: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</a:rPr>
              <a:t>measure value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created by a business proposal, such as an investment project,</a:t>
            </a:r>
            <a:b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a change in firm’s financial structure, a business acquisition,</a:t>
            </a:r>
            <a:b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or decision to invest in a foreign country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</a:rPr>
              <a:t>firm’s cost of capital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 &amp; </a:t>
            </a:r>
            <a: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</a:rPr>
              <a:t>capital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AC3E4-A5C0-40D5-AF34-E4093E1CEE3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Background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311400"/>
            <a:ext cx="8343900" cy="378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SzPct val="65000"/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Key objectives: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function of </a:t>
            </a:r>
            <a: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</a:rPr>
              <a:t>financial markets</a:t>
            </a:r>
            <a:b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as source of corporate funding</a:t>
            </a:r>
            <a:b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sz="1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determinants of firm’s </a:t>
            </a:r>
            <a: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</a:rPr>
              <a:t>business cycle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1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</a:rPr>
              <a:t>risk, returns, profitability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18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sz="18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63538" lvl="1" indent="-363538" eaLnBrk="1" hangingPunct="1">
              <a:lnSpc>
                <a:spcPct val="80000"/>
              </a:lnSpc>
              <a:tabLst>
                <a:tab pos="363538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Key input:	</a:t>
            </a:r>
            <a:r>
              <a:rPr lang="en-US" sz="2000" dirty="0" smtClean="0">
                <a:solidFill>
                  <a:srgbClr val="000000"/>
                </a:solidFill>
                <a:ea typeface="+mn-ea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financial statements</a:t>
            </a:r>
            <a:r>
              <a:rPr lang="en-US" sz="2000" dirty="0" smtClean="0">
                <a:solidFill>
                  <a:srgbClr val="000000"/>
                </a:solidFill>
                <a:ea typeface="+mn-ea"/>
                <a:cs typeface="Times New Roman" pitchFamily="18" charset="0"/>
                <a:sym typeface="Wingdings" pitchFamily="2" charset="2"/>
              </a:rPr>
              <a:t/>
            </a:r>
            <a:br>
              <a:rPr lang="en-US" sz="2000" dirty="0" smtClean="0">
                <a:solidFill>
                  <a:srgbClr val="000000"/>
                </a:solidFill>
                <a:ea typeface="+mn-ea"/>
                <a:cs typeface="Times New Roman" pitchFamily="18" charset="0"/>
                <a:sym typeface="Wingdings" pitchFamily="2" charset="2"/>
              </a:rPr>
            </a:br>
            <a:r>
              <a:rPr lang="en-US" sz="2000" dirty="0" smtClean="0">
                <a:solidFill>
                  <a:srgbClr val="000000"/>
                </a:solidFill>
                <a:ea typeface="+mn-ea"/>
                <a:cs typeface="Times New Roman" pitchFamily="18" charset="0"/>
                <a:sym typeface="Wingdings" pitchFamily="2" charset="2"/>
              </a:rPr>
              <a:t>                          </a:t>
            </a:r>
            <a:r>
              <a:rPr lang="en-US" sz="1400" dirty="0" smtClean="0">
                <a:solidFill>
                  <a:srgbClr val="000000"/>
                </a:solidFill>
                <a:ea typeface="+mn-ea"/>
                <a:cs typeface="Times New Roman" pitchFamily="18" charset="0"/>
                <a:sym typeface="Wingdings" pitchFamily="2" charset="2"/>
              </a:rPr>
              <a:t>(balance sheet, income statement, cash-flows)</a:t>
            </a:r>
            <a:endParaRPr lang="en-US" sz="1400" dirty="0" smtClean="0">
              <a:solidFill>
                <a:srgbClr val="000000"/>
              </a:solidFill>
              <a:ea typeface="+mn-ea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sz="18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sz="1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F0470-31EA-4467-813E-8C82D4D2DD2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2850904"/>
            <a:ext cx="5214937" cy="954107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10 Core Principles</a:t>
            </a:r>
            <a:b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in Modern Corporate Finance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76170-0C96-4DE1-A77D-648C949443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000125"/>
            <a:ext cx="7915275" cy="461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10 core principles in Modern Corporate Finance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500313"/>
            <a:ext cx="8110537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P1: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the TIME-VALUE-OF-MONEY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a dollar received today is worth more than</a:t>
            </a:r>
            <a:br>
              <a:rPr lang="en-US" sz="2200" dirty="0" smtClean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a dollar received in the future</a:t>
            </a:r>
            <a:endParaRPr lang="en-US" sz="2000" b="1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C3191-A313-45DF-91AB-AE9E051FC1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500313"/>
            <a:ext cx="8110537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P2: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the RISK – RETURN TRADE OFF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we will not undertake additional risk unless</a:t>
            </a:r>
            <a:br>
              <a:rPr lang="en-US" sz="2200" dirty="0" smtClean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we expect to be compensated with additional returns</a:t>
            </a:r>
            <a:endParaRPr lang="en-US" sz="2000" b="1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000125"/>
            <a:ext cx="7915275" cy="461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10 core principles in Modern Corporate Finance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A683-569A-444F-9672-8195FD53EFF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500313"/>
            <a:ext cx="8110537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P3: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CASH – not profits – IS KING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000125"/>
            <a:ext cx="7915275" cy="461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10 core principles in Modern Corporate Finance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2868E-371E-432D-AED7-68A1B70D848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500313"/>
            <a:ext cx="8110537" cy="1857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P4: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INCREMENTAL CASH FLOWS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it’s only what changes that counts</a:t>
            </a:r>
            <a:endParaRPr lang="en-US" sz="2000" b="1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33488" y="6000750"/>
            <a:ext cx="7721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0000"/>
              <a:defRPr/>
            </a:pPr>
            <a:r>
              <a:rPr lang="en-US" sz="1100" b="1" kern="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Incremental cash flows =  </a:t>
            </a:r>
            <a:r>
              <a:rPr lang="en-US" sz="1100" kern="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difference between cash flows if project is taken on vs. cash flows if project is not taken on</a:t>
            </a:r>
            <a:endParaRPr lang="en-US" sz="1100" i="1" kern="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000125"/>
            <a:ext cx="7915275" cy="461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10 core principles in Modern Corporate Finance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4F1B-F352-4773-B68A-CAA5B3135D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500313"/>
            <a:ext cx="8110537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P5: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the curse of COMPETITIVE MARKETS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why it is hard to find exceptionally profitable projects</a:t>
            </a:r>
            <a:endParaRPr lang="en-US" sz="2000" b="1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000125"/>
            <a:ext cx="7915275" cy="461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10 core principles in Modern Corporate Finance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20818-D6C1-4C94-B5B0-2C765A6945D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500313"/>
            <a:ext cx="8110537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P6: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EFFICIENT CAPITAL MARKETS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markets are quick and prices are right</a:t>
            </a:r>
            <a:endParaRPr lang="en-US" sz="2000" b="1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000125"/>
            <a:ext cx="7915275" cy="461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10 core principles in Modern Corporate Finance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1D2A0-52EA-4FB9-AE25-4D9DA73E74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500313"/>
            <a:ext cx="8110537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P7: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ALL RISKS ARE NOT EQUAL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some risks can be diversified away and some cannot</a:t>
            </a:r>
            <a:endParaRPr lang="en-US" sz="2000" b="1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000125"/>
            <a:ext cx="7915275" cy="461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10 core principles in Modern Corporate Finance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FEEC7-30EA-49DC-B861-E78085CAE41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500313"/>
            <a:ext cx="8110537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P8: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the AGENCY PROBLEM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managers will not work for owners</a:t>
            </a:r>
            <a:br>
              <a:rPr lang="en-US" sz="2200" dirty="0" smtClean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unless it is in their best interest</a:t>
            </a:r>
            <a:endParaRPr lang="en-US" sz="2000" b="1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000125"/>
            <a:ext cx="7915275" cy="461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10 core principles in Modern Corporate Finance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76E2F-F116-4DD9-B82F-AFCEFDF6E1D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500313"/>
            <a:ext cx="8110537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P9: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TAXES BIAS in Business Decisions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000125"/>
            <a:ext cx="7915275" cy="461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10 core principles in Modern Corporate Finance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D20-0193-4495-9D34-EED0B8AB6D6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500313"/>
            <a:ext cx="8110537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P10: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ETHICAL BEHAVIOR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50000"/>
              <a:buFont typeface="Wingdings" pitchFamily="2" charset="2"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	doing the right thing (dilemmas in finance)</a:t>
            </a:r>
            <a:endParaRPr lang="en-US" sz="2000" b="1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000125"/>
            <a:ext cx="7915275" cy="461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10 core principles in Modern Corporate Finance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69EF0-9CDE-4072-BCD8-FECA527AC7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912459"/>
            <a:ext cx="5849257" cy="892552"/>
          </a:xfrm>
        </p:spPr>
        <p:txBody>
          <a:bodyPr/>
          <a:lstStyle/>
          <a:p>
            <a:pPr eaLnBrk="1" hangingPunct="1"/>
            <a:r>
              <a:rPr lang="en-US" sz="2600" b="1" dirty="0" smtClean="0">
                <a:solidFill>
                  <a:schemeClr val="hlink"/>
                </a:solidFill>
                <a:cs typeface="Times New Roman" pitchFamily="18" charset="0"/>
              </a:rPr>
              <a:t>Will your Decisions create Value ?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76170-0C96-4DE1-A77D-648C949443E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4FE3D-9204-43C1-B820-E792FB317BF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793016"/>
            <a:ext cx="7423150" cy="830997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Financing an investment…</a:t>
            </a:r>
            <a:endParaRPr lang="en-US" dirty="0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206" y="2569028"/>
            <a:ext cx="8110537" cy="36866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2400" dirty="0" smtClean="0">
                <a:cs typeface="Times New Roman" pitchFamily="18" charset="0"/>
              </a:rPr>
              <a:t>A project is financed by either:</a:t>
            </a:r>
            <a:r>
              <a:rPr lang="en-US" sz="28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SzPct val="50000"/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shareholders 	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200" dirty="0" smtClean="0"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200" dirty="0" smtClean="0">
                <a:cs typeface="Times New Roman" pitchFamily="18" charset="0"/>
              </a:rPr>
              <a:t>rovide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equity capital</a:t>
            </a:r>
          </a:p>
          <a:p>
            <a:pPr lvl="1" eaLnBrk="1" hangingPunct="1">
              <a:lnSpc>
                <a:spcPct val="90000"/>
              </a:lnSpc>
              <a:buSzPct val="50000"/>
            </a:pPr>
            <a:endParaRPr lang="en-US" sz="2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SzPct val="50000"/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debt-holders	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200" dirty="0" smtClean="0">
                <a:cs typeface="Times New Roman" pitchFamily="18" charset="0"/>
              </a:rPr>
              <a:t>provide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debt capital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4FE3D-9204-43C1-B820-E792FB317BF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793016"/>
            <a:ext cx="7423150" cy="830997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Risks vs. Returns…</a:t>
            </a:r>
            <a:endParaRPr lang="en-US" dirty="0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206" y="2282146"/>
            <a:ext cx="8110537" cy="397351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85000"/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Firm’s owners want to increase the firm’s value…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85000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85000"/>
              <a:buFont typeface="Wingdings" pitchFamily="2" charset="2"/>
              <a:buNone/>
            </a:pPr>
            <a:r>
              <a:rPr lang="en-US" sz="2200" dirty="0" smtClean="0">
                <a:cs typeface="Times New Roman" pitchFamily="18" charset="0"/>
              </a:rPr>
              <a:t>			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2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a project’s expected return</a:t>
            </a:r>
            <a:b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		     must exceed…</a:t>
            </a:r>
            <a:b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	             …its financing cost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310D4-83E2-4804-9B4A-BF71C629157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1148060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Investments &amp; Value Creation…</a:t>
            </a:r>
            <a:endParaRPr lang="en-US" dirty="0" smtClean="0"/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583543"/>
            <a:ext cx="8110537" cy="35124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before deciding to go ahead with a business proposal…</a:t>
            </a:r>
            <a:br>
              <a:rPr lang="en-US" sz="2200" dirty="0" smtClean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…the manager should ask the Key Question:</a:t>
            </a:r>
            <a:r>
              <a:rPr lang="en-US" sz="28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SzPct val="55000"/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will the proposal raise the firm’s market value? 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en-US" sz="1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SzPct val="5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281791"/>
            <a:ext cx="5849257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Measuring Value Creation</a:t>
            </a:r>
            <a:endParaRPr lang="en-US" sz="2600" b="1" dirty="0" smtClean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76170-0C96-4DE1-A77D-648C949443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3019F-B9A5-48E0-9178-F9FF71FA709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916127"/>
            <a:ext cx="8394700" cy="707886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Measuring Value Creation</a:t>
            </a:r>
            <a:b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1600" b="1" dirty="0" smtClean="0">
                <a:solidFill>
                  <a:schemeClr val="hlink"/>
                </a:solidFill>
                <a:cs typeface="Times New Roman" pitchFamily="18" charset="0"/>
              </a:rPr>
              <a:t>with Net Present Value (NPV)</a:t>
            </a:r>
            <a:endParaRPr lang="en-US" sz="1600" dirty="0" smtClean="0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2540000"/>
            <a:ext cx="6905625" cy="2701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Net Present Value concept or NPV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90000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SzPct val="55000"/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NPV = 	- Initial Cash Outlay</a:t>
            </a:r>
          </a:p>
          <a:p>
            <a:pPr lvl="1" eaLnBrk="1" hangingPunct="1">
              <a:lnSpc>
                <a:spcPct val="80000"/>
              </a:lnSpc>
              <a:buSzPct val="5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			</a:t>
            </a:r>
          </a:p>
          <a:p>
            <a:pPr lvl="1" eaLnBrk="1" hangingPunct="1">
              <a:lnSpc>
                <a:spcPct val="80000"/>
              </a:lnSpc>
              <a:buSzPct val="5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			+ Future Net Cash Flows </a:t>
            </a:r>
            <a:b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		  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(present value of)</a:t>
            </a:r>
            <a:endParaRPr lang="en-US" sz="1600" dirty="0" smtClean="0"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3019F-B9A5-48E0-9178-F9FF71FA709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916127"/>
            <a:ext cx="8394700" cy="707886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Measuring Value Creation</a:t>
            </a:r>
            <a:b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1600" b="1" dirty="0" smtClean="0">
                <a:solidFill>
                  <a:schemeClr val="hlink"/>
                </a:solidFill>
                <a:cs typeface="Times New Roman" pitchFamily="18" charset="0"/>
              </a:rPr>
              <a:t>with Net Present Value (NPV)</a:t>
            </a:r>
            <a:endParaRPr lang="en-US" sz="1600" dirty="0" smtClean="0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2368550"/>
            <a:ext cx="6905625" cy="2873375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50000"/>
            </a:pPr>
            <a:r>
              <a:rPr lang="en-US" sz="2000" dirty="0" smtClean="0">
                <a:cs typeface="Times New Roman" pitchFamily="18" charset="0"/>
              </a:rPr>
              <a:t>A business proposal creates value if:…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50000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cs typeface="Times New Roman" pitchFamily="18" charset="0"/>
              </a:rPr>
              <a:t>its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Net Present Value</a:t>
            </a:r>
            <a:r>
              <a:rPr lang="en-US" sz="2400" dirty="0" smtClean="0"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&gt; 0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82B65-CD55-45AB-9899-93D392EFE34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3779837" cy="762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Discount Rates</a:t>
            </a:r>
            <a:r>
              <a:rPr lang="en-US" smtClean="0"/>
              <a:t> 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2423886"/>
            <a:ext cx="7592558" cy="3672114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>
                <a:cs typeface="Times New Roman" pitchFamily="18" charset="0"/>
              </a:rPr>
              <a:t>to estimate NPV of investment, must…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indent="-220663" eaLnBrk="1" hangingPunct="1"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	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choose…		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appropriate 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discount rate </a:t>
            </a:r>
            <a:b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		     </a:t>
            </a:r>
          </a:p>
          <a:p>
            <a:pPr lvl="1" indent="-220663" eaLnBrk="1" hangingPunct="1"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for an investment, it is	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cost of financing</a:t>
            </a:r>
            <a:b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				</a:t>
            </a:r>
            <a:r>
              <a:rPr lang="en-US" sz="1400" b="1" i="1" dirty="0" smtClean="0">
                <a:solidFill>
                  <a:srgbClr val="FF0000"/>
                </a:solidFill>
                <a:cs typeface="Times New Roman" pitchFamily="18" charset="0"/>
              </a:rPr>
              <a:t>        </a:t>
            </a:r>
            <a:r>
              <a:rPr lang="en-US" sz="1400" dirty="0" smtClean="0">
                <a:cs typeface="Times New Roman" pitchFamily="18" charset="0"/>
              </a:rPr>
              <a:t>this investment</a:t>
            </a:r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595B4-B1FB-47D9-B382-94DDDBC923E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87042" name="Picture 2" descr="Ex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8229"/>
            <a:ext cx="9144000" cy="5196114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33798" name="Text Box 3"/>
          <p:cNvSpPr>
            <a:spLocks noGrp="1" noChangeArrowheads="1"/>
          </p:cNvSpPr>
          <p:nvPr>
            <p:ph type="title"/>
          </p:nvPr>
        </p:nvSpPr>
        <p:spPr>
          <a:xfrm>
            <a:off x="682852" y="644299"/>
            <a:ext cx="8162925" cy="457200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Only Cash Matters to Investors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6488668"/>
            <a:ext cx="8667977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investors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are only interested in cash returns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281791"/>
            <a:ext cx="5849257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Key Financial Decisions</a:t>
            </a:r>
            <a:endParaRPr lang="en-US" sz="2600" b="1" dirty="0" smtClean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76170-0C96-4DE1-A77D-648C949443E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68A83-FBD8-4D06-9705-A1805719A6FF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581025" y="1162348"/>
            <a:ext cx="7437438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Key Financial Decisions</a:t>
            </a:r>
            <a:endParaRPr lang="en-US" dirty="0" smtClean="0"/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138" y="2312988"/>
            <a:ext cx="7805737" cy="376872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impact of &amp; implications for </a:t>
            </a:r>
            <a:r>
              <a:rPr lang="en-US" sz="2200" i="1" dirty="0" smtClean="0">
                <a:cs typeface="Times New Roman" pitchFamily="18" charset="0"/>
              </a:rPr>
              <a:t>firm value</a:t>
            </a:r>
            <a:r>
              <a:rPr lang="en-US" sz="2200" dirty="0" smtClean="0">
                <a:cs typeface="Times New Roman" pitchFamily="18" charset="0"/>
              </a:rPr>
              <a:t/>
            </a:r>
            <a:br>
              <a:rPr lang="en-US" sz="2200" dirty="0" smtClean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of financial decisions on: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000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capital budgeting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capital structure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business acquisition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foreign investments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997" y="765831"/>
            <a:ext cx="4381489" cy="792088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rgbClr val="0070C0"/>
                </a:solidFill>
              </a:rPr>
              <a:t>UNIVERSITY OF THE AEGEAN</a:t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>Shipping, Trade &amp; Transport Dpt.</a:t>
            </a:r>
          </a:p>
          <a:p>
            <a:pPr algn="l" eaLnBrk="1" hangingPunct="1">
              <a:lnSpc>
                <a:spcPct val="150000"/>
              </a:lnSpc>
            </a:pPr>
            <a:endParaRPr lang="en-US" sz="1800" dirty="0" smtClean="0">
              <a:solidFill>
                <a:srgbClr val="008BD0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711898" y="2873828"/>
            <a:ext cx="6574273" cy="80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International Finance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INTFIN</a:t>
            </a:r>
            <a:endParaRPr lang="el-GR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957944" y="4797152"/>
            <a:ext cx="469879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rgbClr val="0070C0"/>
                </a:solidFill>
                <a:latin typeface="Arial" charset="0"/>
              </a:rPr>
              <a:t>Professor</a:t>
            </a:r>
            <a:br>
              <a:rPr lang="en-US" sz="1600" b="1" dirty="0">
                <a:solidFill>
                  <a:srgbClr val="0070C0"/>
                </a:solidFill>
                <a:latin typeface="Arial" charset="0"/>
              </a:rPr>
            </a:b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Theodore SYRIOPOULOS</a:t>
            </a:r>
            <a:endParaRPr lang="en-GB" sz="1800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77B29-C568-4343-AA15-24BE6ACFD5A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The Capital Budgeting Decision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339975"/>
            <a:ext cx="8110537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SzPct val="60000"/>
            </a:pPr>
            <a:r>
              <a:rPr lang="en-US" sz="2000" dirty="0" smtClean="0">
                <a:cs typeface="Times New Roman" pitchFamily="18" charset="0"/>
              </a:rPr>
              <a:t>capital budgeting decisions affect firm’s business performance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for a </a:t>
            </a:r>
            <a:r>
              <a:rPr lang="en-US" sz="2000" i="1" dirty="0" smtClean="0">
                <a:cs typeface="Times New Roman" pitchFamily="18" charset="0"/>
              </a:rPr>
              <a:t>long period of time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60000"/>
            </a:pPr>
            <a:r>
              <a:rPr lang="en-US" sz="2000" dirty="0" smtClean="0">
                <a:cs typeface="Times New Roman" pitchFamily="18" charset="0"/>
              </a:rPr>
              <a:t>decision criteria in capital budgeting are direct applications of fundamental finance principle: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2" indent="-220663" eaLnBrk="1" hangingPunct="1">
              <a:lnSpc>
                <a:spcPct val="80000"/>
              </a:lnSpc>
              <a:buClr>
                <a:srgbClr val="FF0000"/>
              </a:buClr>
              <a:buSzPct val="110000"/>
            </a:pP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NPV rule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if NPV</a:t>
            </a:r>
            <a:r>
              <a:rPr lang="en-US" sz="1600" baseline="-25000" dirty="0" smtClean="0">
                <a:cs typeface="Times New Roman" pitchFamily="18" charset="0"/>
              </a:rPr>
              <a:t>project </a:t>
            </a:r>
            <a:r>
              <a:rPr lang="en-US" sz="1600" dirty="0" smtClean="0">
                <a:cs typeface="Times New Roman" pitchFamily="18" charset="0"/>
              </a:rPr>
              <a:t>&gt; 0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1600" dirty="0" smtClean="0">
                <a:cs typeface="Times New Roman" pitchFamily="18" charset="0"/>
                <a:sym typeface="Wingdings" pitchFamily="2" charset="2"/>
              </a:rPr>
              <a:t> accept project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If NPV</a:t>
            </a:r>
            <a:r>
              <a:rPr lang="en-US" sz="1600" baseline="-25000" dirty="0" smtClean="0">
                <a:cs typeface="Times New Roman" pitchFamily="18" charset="0"/>
              </a:rPr>
              <a:t>project</a:t>
            </a:r>
            <a:r>
              <a:rPr lang="en-US" sz="1600" dirty="0" smtClean="0">
                <a:cs typeface="Times New Roman" pitchFamily="18" charset="0"/>
              </a:rPr>
              <a:t> &lt; 0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1600" dirty="0" smtClean="0">
                <a:cs typeface="Times New Roman" pitchFamily="18" charset="0"/>
                <a:sym typeface="Wingdings" pitchFamily="2" charset="2"/>
              </a:rPr>
              <a:t> reject project</a:t>
            </a:r>
          </a:p>
          <a:p>
            <a:pPr lvl="2" indent="-220663" eaLnBrk="1" hangingPunct="1">
              <a:lnSpc>
                <a:spcPct val="80000"/>
              </a:lnSpc>
            </a:pPr>
            <a:endParaRPr lang="en-US" sz="1800" dirty="0" smtClean="0">
              <a:cs typeface="Times New Roman" pitchFamily="18" charset="0"/>
            </a:endParaRPr>
          </a:p>
          <a:p>
            <a:pPr lvl="2" indent="-220663"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IRR rule </a:t>
            </a:r>
            <a:r>
              <a:rPr lang="en-US" sz="1400" dirty="0" smtClean="0">
                <a:cs typeface="Times New Roman" pitchFamily="18" charset="0"/>
              </a:rPr>
              <a:t>(Internal Rate of Return)</a:t>
            </a:r>
            <a:endParaRPr lang="en-US" sz="1800" dirty="0" smtClean="0">
              <a:solidFill>
                <a:schemeClr val="hlink"/>
              </a:solidFill>
              <a:cs typeface="Times New Roman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if IRR &gt; </a:t>
            </a:r>
            <a:r>
              <a:rPr lang="en-US" sz="1600" b="1" dirty="0" smtClean="0">
                <a:solidFill>
                  <a:srgbClr val="FF0000"/>
                </a:solidFill>
              </a:rPr>
              <a:t>WACC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1600" dirty="0" smtClean="0">
                <a:sym typeface="Wingdings" pitchFamily="2" charset="2"/>
              </a:rPr>
              <a:t> accept </a:t>
            </a:r>
            <a:r>
              <a:rPr lang="en-US" sz="1600" dirty="0" smtClean="0"/>
              <a:t>project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F13F7-0A78-45A5-B56C-79DB909D853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7291387" cy="762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Cost of Capital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179638"/>
            <a:ext cx="8110537" cy="340836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when a project is funded with both</a:t>
            </a:r>
            <a:br>
              <a:rPr lang="en-US" sz="2200" dirty="0" smtClean="0"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equity </a:t>
            </a:r>
            <a:r>
              <a:rPr lang="en-US" sz="2200" dirty="0" smtClean="0">
                <a:cs typeface="Times New Roman" pitchFamily="18" charset="0"/>
              </a:rPr>
              <a:t>&amp;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debt</a:t>
            </a:r>
            <a:r>
              <a:rPr lang="en-US" sz="2200" dirty="0" smtClean="0">
                <a:cs typeface="Times New Roman" pitchFamily="18" charset="0"/>
              </a:rPr>
              <a:t>….</a:t>
            </a:r>
          </a:p>
          <a:p>
            <a:pPr eaLnBrk="1" hangingPunct="1">
              <a:buFont typeface="Wingdings" pitchFamily="2" charset="2"/>
              <a:buNone/>
            </a:pPr>
            <a:endParaRPr lang="en-US" sz="2200" dirty="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cost of capital</a:t>
            </a:r>
            <a:r>
              <a:rPr lang="en-US" sz="2200" dirty="0" smtClean="0">
                <a:cs typeface="Times New Roman" pitchFamily="18" charset="0"/>
              </a:rPr>
              <a:t> is ….</a:t>
            </a:r>
            <a:br>
              <a:rPr lang="en-US" sz="2200" dirty="0" smtClean="0">
                <a:cs typeface="Times New Roman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weighted average cost of capital (WACC)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1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3" eaLnBrk="1" hangingPunct="1"/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both</a:t>
            </a:r>
            <a:r>
              <a:rPr lang="en-US" dirty="0" smtClean="0">
                <a:cs typeface="Times New Roman" pitchFamily="18" charset="0"/>
              </a:rPr>
              <a:t> shareholders &amp; debt-holders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require a return from their contribution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E89C5-B44C-48C0-BDA0-22CEE5EB3F50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130050" name="Picture 2" descr="hawawini+ex01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600"/>
            <a:ext cx="9144000" cy="5740400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38918" name="Text Box 3"/>
          <p:cNvSpPr>
            <a:spLocks noGrp="1" noChangeArrowheads="1"/>
          </p:cNvSpPr>
          <p:nvPr>
            <p:ph type="title"/>
          </p:nvPr>
        </p:nvSpPr>
        <p:spPr>
          <a:xfrm>
            <a:off x="682171" y="427037"/>
            <a:ext cx="8162925" cy="457200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Cost of Financing a Business Project = WACC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4F1B6-0628-4F51-ACDD-130290FEB7E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862013"/>
            <a:ext cx="6102350" cy="762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The Capital Structure Decision</a:t>
            </a:r>
            <a:r>
              <a:rPr 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2514600"/>
            <a:ext cx="8110537" cy="38131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Firm’s </a:t>
            </a:r>
            <a:r>
              <a:rPr lang="en-US" sz="2000" i="1" dirty="0" smtClean="0">
                <a:solidFill>
                  <a:srgbClr val="FF0000"/>
                </a:solidFill>
              </a:rPr>
              <a:t>optimal </a:t>
            </a:r>
            <a:r>
              <a:rPr lang="en-US" sz="2200" dirty="0" smtClean="0">
                <a:cs typeface="Times New Roman" pitchFamily="18" charset="0"/>
              </a:rPr>
              <a:t>capital structure …</a:t>
            </a:r>
            <a:endParaRPr lang="en-US" sz="2600" dirty="0" smtClean="0">
              <a:cs typeface="Times New Roman" pitchFamily="18" charset="0"/>
            </a:endParaRPr>
          </a:p>
          <a:p>
            <a:pPr lvl="1" eaLnBrk="1" hangingPunct="1">
              <a:buSzPct val="55000"/>
            </a:pPr>
            <a:r>
              <a:rPr lang="en-US" sz="1800" dirty="0" smtClean="0">
                <a:cs typeface="Times New Roman" pitchFamily="18" charset="0"/>
              </a:rPr>
              <a:t>maximizes </a:t>
            </a:r>
            <a:r>
              <a:rPr lang="en-US" sz="2000" i="1" dirty="0" smtClean="0">
                <a:solidFill>
                  <a:srgbClr val="FF0000"/>
                </a:solidFill>
                <a:ea typeface="+mn-ea"/>
                <a:cs typeface="+mn-cs"/>
              </a:rPr>
              <a:t>firm value</a:t>
            </a:r>
            <a:r>
              <a:rPr lang="en-US" sz="1800" dirty="0" smtClean="0">
                <a:cs typeface="Times New Roman" pitchFamily="18" charset="0"/>
              </a:rPr>
              <a:t/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400" dirty="0" smtClean="0">
                <a:cs typeface="Times New Roman" pitchFamily="18" charset="0"/>
              </a:rPr>
              <a:t>WACC = lower possible </a:t>
            </a:r>
            <a:r>
              <a:rPr lang="en-US" sz="1400" dirty="0" smtClean="0">
                <a:cs typeface="Times New Roman" pitchFamily="18" charset="0"/>
                <a:sym typeface="Wingdings" pitchFamily="2" charset="2"/>
              </a:rPr>
              <a:t> firm market value = higher possible</a:t>
            </a:r>
            <a:endParaRPr lang="en-US" sz="1400" dirty="0" smtClean="0">
              <a:cs typeface="Times New Roman" pitchFamily="18" charset="0"/>
            </a:endParaRPr>
          </a:p>
          <a:p>
            <a:pPr lvl="1" eaLnBrk="1" hangingPunct="1">
              <a:buSzPct val="60000"/>
              <a:buFont typeface="Wingdings" pitchFamily="2" charset="2"/>
              <a:buNone/>
            </a:pPr>
            <a:endParaRPr lang="en-US" sz="900" dirty="0" smtClean="0">
              <a:cs typeface="Times New Roman" pitchFamily="18" charset="0"/>
            </a:endParaRPr>
          </a:p>
          <a:p>
            <a:pPr lvl="1" eaLnBrk="1" hangingPunct="1">
              <a:buSzPct val="60000"/>
              <a:buFont typeface="Wingdings" pitchFamily="2" charset="2"/>
              <a:buNone/>
            </a:pPr>
            <a:endParaRPr lang="en-US" sz="900" dirty="0" smtClean="0">
              <a:cs typeface="Times New Roman" pitchFamily="18" charset="0"/>
            </a:endParaRPr>
          </a:p>
          <a:p>
            <a:pPr eaLnBrk="1" hangingPunct="1">
              <a:buClr>
                <a:schemeClr val="hlink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As firm replaces equity with debt…</a:t>
            </a:r>
          </a:p>
          <a:p>
            <a:pPr lvl="1" eaLnBrk="1" hangingPunct="1">
              <a:buSzPct val="50000"/>
            </a:pPr>
            <a:r>
              <a:rPr lang="en-US" sz="2000" dirty="0" smtClean="0">
                <a:solidFill>
                  <a:srgbClr val="FF0000"/>
                </a:solidFill>
              </a:rPr>
              <a:t>financial distress risk </a:t>
            </a:r>
            <a:r>
              <a:rPr lang="en-US" sz="2000" dirty="0" smtClean="0"/>
              <a:t>ensues</a:t>
            </a:r>
            <a:br>
              <a:rPr lang="en-US" sz="2000" dirty="0" smtClean="0"/>
            </a:br>
            <a:r>
              <a:rPr lang="en-US" sz="1600" dirty="0" smtClean="0"/>
              <a:t>(risk that firm may be unable to service its debt)</a:t>
            </a:r>
          </a:p>
          <a:p>
            <a:pPr lvl="1" eaLnBrk="1" hangingPunct="1">
              <a:buSzPct val="40000"/>
              <a:buFont typeface="Wingdings" pitchFamily="2" charset="2"/>
              <a:buNone/>
            </a:pPr>
            <a:endParaRPr lang="en-US" sz="16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D826E-F633-4979-BCF7-24A440C9741F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128002" name="Picture 2" descr="hawawini+ex01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0114"/>
            <a:ext cx="9144000" cy="5217885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40966" name="Text Box 3"/>
          <p:cNvSpPr>
            <a:spLocks noGrp="1" noChangeArrowheads="1"/>
          </p:cNvSpPr>
          <p:nvPr>
            <p:ph type="title"/>
          </p:nvPr>
        </p:nvSpPr>
        <p:spPr>
          <a:xfrm>
            <a:off x="726395" y="554945"/>
            <a:ext cx="8162925" cy="822325"/>
          </a:xfrm>
          <a:noFill/>
        </p:spPr>
        <p:txBody>
          <a:bodyPr/>
          <a:lstStyle/>
          <a:p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Optimal Capital Structure</a:t>
            </a:r>
            <a:r>
              <a:rPr lang="en-US" sz="2400" b="1" smtClean="0"/>
              <a:t>: </a:t>
            </a:r>
            <a:br>
              <a:rPr lang="en-US" sz="2400" b="1" smtClean="0"/>
            </a:br>
            <a:r>
              <a:rPr lang="en-US" sz="1800" b="1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2400" b="1" smtClean="0">
                <a:sym typeface="Wingdings" pitchFamily="2" charset="2"/>
              </a:rPr>
              <a:t> </a:t>
            </a:r>
            <a:r>
              <a:rPr lang="en-US" sz="1800" b="1" smtClean="0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en-US" sz="1800" b="1" smtClean="0">
                <a:solidFill>
                  <a:srgbClr val="FF0000"/>
                </a:solidFill>
              </a:rPr>
              <a:t>reatest increase in cash flows from assets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3DA09-4F04-46A7-865D-3B91D98325E2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The Business Acquisition Decision</a:t>
            </a:r>
            <a:r>
              <a:rPr 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282825"/>
            <a:ext cx="7747000" cy="38131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85000"/>
              <a:buFont typeface="Wingdings" pitchFamily="2" charset="2"/>
              <a:buChar char="§"/>
            </a:pPr>
            <a:r>
              <a:rPr lang="en-GB" sz="2200" dirty="0" smtClean="0">
                <a:cs typeface="Times New Roman" pitchFamily="18" charset="0"/>
              </a:rPr>
              <a:t>acquisition of a business can increase firm value…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endParaRPr lang="en-GB" sz="1400" dirty="0" smtClean="0">
              <a:cs typeface="Times New Roman" pitchFamily="18" charset="0"/>
            </a:endParaRPr>
          </a:p>
          <a:p>
            <a:pPr lvl="1" eaLnBrk="1" hangingPunct="1">
              <a:buSzPct val="55000"/>
              <a:buFont typeface="Wingdings" pitchFamily="2" charset="2"/>
              <a:buChar char="§"/>
            </a:pPr>
            <a:r>
              <a:rPr lang="en-GB" sz="2000" dirty="0" smtClean="0">
                <a:cs typeface="Times New Roman" pitchFamily="18" charset="0"/>
              </a:rPr>
              <a:t>if only PV of future net cash flows from </a:t>
            </a:r>
            <a:r>
              <a:rPr lang="en-GB" sz="2000" b="1" dirty="0" smtClean="0">
                <a:cs typeface="Times New Roman" pitchFamily="18" charset="0"/>
              </a:rPr>
              <a:t>target firm</a:t>
            </a:r>
            <a:br>
              <a:rPr lang="en-GB" sz="2000" b="1" dirty="0" smtClean="0">
                <a:cs typeface="Times New Roman" pitchFamily="18" charset="0"/>
              </a:rPr>
            </a:br>
            <a:r>
              <a:rPr lang="en-GB" sz="2000" dirty="0" smtClean="0">
                <a:cs typeface="Times New Roman" pitchFamily="18" charset="0"/>
              </a:rPr>
              <a:t>exceed price paid for acquiring it</a:t>
            </a:r>
            <a:endParaRPr lang="en-GB" sz="1600" dirty="0" smtClean="0">
              <a:cs typeface="Times New Roman" pitchFamily="18" charset="0"/>
            </a:endParaRPr>
          </a:p>
          <a:p>
            <a:pPr lvl="1" eaLnBrk="1" hangingPunct="1">
              <a:buSzPct val="55000"/>
              <a:buFont typeface="Wingdings" pitchFamily="2" charset="2"/>
              <a:buNone/>
            </a:pPr>
            <a:endParaRPr lang="en-GB" sz="1600" dirty="0" smtClean="0">
              <a:cs typeface="Times New Roman" pitchFamily="18" charset="0"/>
            </a:endParaRPr>
          </a:p>
          <a:p>
            <a:pPr lvl="2" eaLnBrk="1" hangingPunct="1"/>
            <a:r>
              <a:rPr lang="en-GB" sz="2000" dirty="0" smtClean="0">
                <a:cs typeface="Times New Roman" pitchFamily="18" charset="0"/>
              </a:rPr>
              <a:t>conglomerate merger</a:t>
            </a:r>
          </a:p>
          <a:p>
            <a:pPr lvl="3" eaLnBrk="1" hangingPunct="1"/>
            <a:r>
              <a:rPr lang="en-GB" sz="1600" dirty="0" smtClean="0">
                <a:cs typeface="Times New Roman" pitchFamily="18" charset="0"/>
              </a:rPr>
              <a:t>business to be acquired unrelated to firm’s current business</a:t>
            </a:r>
            <a:endParaRPr lang="en-GB" sz="1200" dirty="0" smtClean="0">
              <a:cs typeface="Times New Roman" pitchFamily="18" charset="0"/>
            </a:endParaRPr>
          </a:p>
          <a:p>
            <a:pPr lvl="3" eaLnBrk="1" hangingPunct="1">
              <a:buFontTx/>
              <a:buNone/>
            </a:pPr>
            <a:endParaRPr lang="en-GB" sz="1200" dirty="0" smtClean="0">
              <a:cs typeface="Times New Roman" pitchFamily="18" charset="0"/>
            </a:endParaRPr>
          </a:p>
          <a:p>
            <a:pPr lvl="2" eaLnBrk="1" hangingPunct="1"/>
            <a:r>
              <a:rPr lang="en-GB" sz="2000" dirty="0" smtClean="0">
                <a:cs typeface="Times New Roman" pitchFamily="18" charset="0"/>
              </a:rPr>
              <a:t>synergies</a:t>
            </a:r>
            <a:r>
              <a:rPr lang="en-GB" sz="2000" dirty="0" smtClean="0"/>
              <a:t> </a:t>
            </a:r>
          </a:p>
          <a:p>
            <a:pPr lvl="3" eaLnBrk="1" hangingPunct="1"/>
            <a:r>
              <a:rPr lang="en-GB" sz="1600" dirty="0" smtClean="0"/>
              <a:t>expected to raise sales or reduce costs beyond the sum of </a:t>
            </a:r>
            <a:br>
              <a:rPr lang="en-GB" sz="1600" dirty="0" smtClean="0"/>
            </a:br>
            <a:r>
              <a:rPr lang="en-GB" sz="1600" dirty="0" smtClean="0"/>
              <a:t>two firms’ pre-acquisition sales or costs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D2C45-8B61-4565-BB29-74213CDCDB7F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The Foreign Investment Decision</a:t>
            </a:r>
            <a:r>
              <a:rPr 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398713"/>
            <a:ext cx="8110537" cy="3697287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additional risks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endParaRPr lang="en-US" sz="2200" dirty="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currency</a:t>
            </a:r>
            <a:r>
              <a:rPr lang="en-US" sz="1800" b="1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risk</a:t>
            </a:r>
          </a:p>
          <a:p>
            <a:pPr lvl="2" eaLnBrk="1" hangingPunct="1"/>
            <a:r>
              <a:rPr lang="en-US" sz="1600" dirty="0" smtClean="0">
                <a:cs typeface="Times New Roman" pitchFamily="18" charset="0"/>
              </a:rPr>
              <a:t>unanticipated changes in value of currency</a:t>
            </a:r>
          </a:p>
          <a:p>
            <a:pPr lvl="2" eaLnBrk="1" hangingPunct="1">
              <a:buFontTx/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political</a:t>
            </a:r>
            <a:r>
              <a:rPr lang="en-US" sz="18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risk</a:t>
            </a:r>
          </a:p>
          <a:p>
            <a:pPr lvl="2" eaLnBrk="1" hangingPunct="1"/>
            <a:r>
              <a:rPr lang="en-US" sz="1600" dirty="0" smtClean="0">
                <a:cs typeface="Times New Roman" pitchFamily="18" charset="0"/>
              </a:rPr>
              <a:t>unexpected events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281791"/>
            <a:ext cx="5849257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The Role of Financial Markets</a:t>
            </a:r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600" b="1" dirty="0" smtClean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76170-0C96-4DE1-A77D-648C949443E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53152-2E0F-4647-B4CC-43AD28A14A89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The Role of Financial Markets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SzPct val="95000"/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role of financial markets in value creation…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b="1" dirty="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primary markets</a:t>
            </a:r>
          </a:p>
          <a:p>
            <a:pPr lvl="2" eaLnBrk="1" hangingPunct="1"/>
            <a:r>
              <a:rPr lang="en-US" sz="1600" dirty="0" smtClean="0">
                <a:cs typeface="Times New Roman" pitchFamily="18" charset="0"/>
              </a:rPr>
              <a:t>provide financing for funding growth</a:t>
            </a:r>
          </a:p>
          <a:p>
            <a:pPr lvl="3" eaLnBrk="1" hangingPunct="1"/>
            <a:r>
              <a:rPr lang="en-US" sz="1600" dirty="0" smtClean="0">
                <a:cs typeface="Times New Roman" pitchFamily="18" charset="0"/>
              </a:rPr>
              <a:t>act as intermediaries</a:t>
            </a:r>
          </a:p>
          <a:p>
            <a:pPr lvl="3" eaLnBrk="1" hangingPunct="1">
              <a:buFontTx/>
              <a:buNone/>
            </a:pPr>
            <a:endParaRPr lang="en-US" sz="16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secondary markets</a:t>
            </a:r>
          </a:p>
          <a:p>
            <a:pPr lvl="2" eaLnBrk="1" hangingPunct="1"/>
            <a:r>
              <a:rPr lang="en-US" sz="1600" dirty="0" smtClean="0">
                <a:cs typeface="Times New Roman" pitchFamily="18" charset="0"/>
              </a:rPr>
              <a:t>provide efficient means for trading outstanding securities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600" dirty="0" smtClean="0">
              <a:cs typeface="Times New Roman" pitchFamily="18" charset="0"/>
            </a:endParaRPr>
          </a:p>
          <a:p>
            <a:pPr eaLnBrk="1" hangingPunct="1">
              <a:buClr>
                <a:schemeClr val="hlink"/>
              </a:buClr>
              <a:buSzPct val="85000"/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role of investment bankers </a:t>
            </a: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BD294-FCB8-4366-9353-C1D2B0FDFDFF}" type="slidenum">
              <a:rPr lang="en-US"/>
              <a:pPr>
                <a:defRPr/>
              </a:pPr>
              <a:t>49</a:t>
            </a:fld>
            <a:endParaRPr lang="en-US"/>
          </a:p>
        </p:txBody>
      </p:sp>
      <p:pic>
        <p:nvPicPr>
          <p:cNvPr id="74754" name="Picture 2" descr="hawawini+ex01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3086"/>
            <a:ext cx="9144000" cy="5754914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45062" name="Text Box 3"/>
          <p:cNvSpPr>
            <a:spLocks noGrp="1" noChangeArrowheads="1"/>
          </p:cNvSpPr>
          <p:nvPr>
            <p:ph type="title"/>
          </p:nvPr>
        </p:nvSpPr>
        <p:spPr>
          <a:xfrm>
            <a:off x="726395" y="571727"/>
            <a:ext cx="8162925" cy="457200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The dual functions of Financial Markets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697B5-A789-4763-8D0D-494C237E1B4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3495675"/>
            <a:ext cx="5776912" cy="465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chemeClr val="hlink"/>
                </a:solidFill>
              </a:rPr>
              <a:t>Course Overview</a:t>
            </a:r>
            <a:endParaRPr lang="el-GR" sz="2400" b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961E-2642-45C3-A993-3BEFD81B410E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The Equity Market</a:t>
            </a:r>
            <a:r>
              <a:rPr lang="en-US" smtClean="0"/>
              <a:t> 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341563"/>
            <a:ext cx="8183562" cy="3900487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efficient</a:t>
            </a:r>
            <a:r>
              <a:rPr lang="en-US" sz="2200" dirty="0" smtClean="0">
                <a:cs typeface="Times New Roman" pitchFamily="18" charset="0"/>
              </a:rPr>
              <a:t> equity markets…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SzPct val="120000"/>
              <a:buFontTx/>
              <a:buChar char="•"/>
            </a:pPr>
            <a:r>
              <a:rPr lang="en-US" sz="1800" dirty="0" smtClean="0">
                <a:cs typeface="Times New Roman" pitchFamily="18" charset="0"/>
              </a:rPr>
              <a:t>share prices adjust instantly to new, relevant information</a:t>
            </a:r>
          </a:p>
          <a:p>
            <a:pPr lvl="1" eaLnBrk="1" hangingPunct="1">
              <a:buClr>
                <a:schemeClr val="hlink"/>
              </a:buClr>
              <a:buSzPct val="120000"/>
              <a:buFontTx/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lvl="2" eaLnBrk="1" hangingPunct="1"/>
            <a:r>
              <a:rPr lang="en-US" sz="1800" dirty="0" smtClean="0">
                <a:cs typeface="Times New Roman" pitchFamily="18" charset="0"/>
              </a:rPr>
              <a:t>evidence indicates that on average most well-developed stock markets can be described as reasonably efficient equity markets (?)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3644A-9203-49FD-B64B-4C0500F243CB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External vs. Internal financing</a:t>
            </a:r>
            <a:r>
              <a:rPr lang="en-US" smtClean="0"/>
              <a:t> 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85000"/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two ways to raise equity &amp; debt capital…</a:t>
            </a:r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1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85000"/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external</a:t>
            </a:r>
            <a:r>
              <a:rPr lang="en-US" sz="1800" b="1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financing</a:t>
            </a: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short-term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cs typeface="Times New Roman" pitchFamily="18" charset="0"/>
              </a:rPr>
              <a:t>money market</a:t>
            </a:r>
            <a:r>
              <a:rPr lang="en-US" sz="1800" dirty="0" smtClean="0"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long-term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equity market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bond market</a:t>
            </a:r>
            <a:endParaRPr lang="en-US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internal</a:t>
            </a:r>
            <a:r>
              <a:rPr lang="en-US" sz="1800" dirty="0" smtClean="0">
                <a:cs typeface="Times New Roman" pitchFamily="18" charset="0"/>
              </a:rPr>
              <a:t> equity financing</a:t>
            </a: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retained earnings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cs typeface="Times New Roman" pitchFamily="18" charset="0"/>
              </a:rPr>
              <a:t>companies retain their profits because regular access to external equity financing is often unavailable or is relatively expensive</a:t>
            </a: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07E21-2467-40E9-A42F-389C631A4F2D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4330700" cy="762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The Business Cycle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171" y="2427288"/>
            <a:ext cx="8341179" cy="36687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95000"/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profit-retention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&amp; </a:t>
            </a:r>
            <a:r>
              <a:rPr lang="en-US" sz="22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business growth</a:t>
            </a: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form concept of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‘business cycle’ </a:t>
            </a:r>
            <a:b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that links a firm's: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2" eaLnBrk="1" hangingPunct="1"/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debt-to-equity ratio</a:t>
            </a:r>
          </a:p>
          <a:p>
            <a:pPr lvl="2" eaLnBrk="1" hangingPunct="1"/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sales-to-asset ratio</a:t>
            </a:r>
          </a:p>
          <a:p>
            <a:pPr lvl="2" eaLnBrk="1" hangingPunct="1"/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net profit margin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1600" dirty="0" smtClean="0">
              <a:cs typeface="Times New Roman" pitchFamily="18" charset="0"/>
            </a:endParaRPr>
          </a:p>
          <a:p>
            <a:pPr lvl="2" eaLnBrk="1" hangingPunct="1"/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retention rate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A6D9E-0D95-47E1-9B06-C08696FED42E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9157" name="Text Box 2"/>
          <p:cNvSpPr>
            <a:spLocks noGrp="1" noChangeArrowheads="1"/>
          </p:cNvSpPr>
          <p:nvPr>
            <p:ph type="title"/>
          </p:nvPr>
        </p:nvSpPr>
        <p:spPr>
          <a:xfrm>
            <a:off x="740910" y="266927"/>
            <a:ext cx="4040187" cy="457200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Business Cycle Dynamics</a:t>
            </a:r>
          </a:p>
        </p:txBody>
      </p:sp>
      <p:pic>
        <p:nvPicPr>
          <p:cNvPr id="104452" name="Picture 4" descr="hawawini+ex01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6146799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9" name="8 - Ορθογώνιο"/>
          <p:cNvSpPr/>
          <p:nvPr/>
        </p:nvSpPr>
        <p:spPr>
          <a:xfrm>
            <a:off x="7358743" y="2083136"/>
            <a:ext cx="17852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1" hangingPunct="1"/>
            <a:r>
              <a:rPr lang="en-US" sz="1000" i="1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Assumptions:</a:t>
            </a:r>
          </a:p>
          <a:p>
            <a:pPr marL="0" lvl="2" eaLnBrk="1" hangingPunct="1"/>
            <a:r>
              <a:rPr lang="en-US" sz="1000" i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- debt-to-equity ratio   =  1</a:t>
            </a:r>
          </a:p>
          <a:p>
            <a:pPr marL="0" lvl="2" eaLnBrk="1" hangingPunct="1"/>
            <a:r>
              <a:rPr lang="en-US" sz="1000" i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- sales-to-asset ratio  =  1</a:t>
            </a:r>
          </a:p>
          <a:p>
            <a:pPr marL="0" lvl="2" eaLnBrk="1" hangingPunct="1"/>
            <a:r>
              <a:rPr lang="en-US" sz="1000" i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- net profit margin      = 10%</a:t>
            </a:r>
            <a:endParaRPr lang="en-US" sz="100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0" lvl="2" eaLnBrk="1" hangingPunct="1"/>
            <a:r>
              <a:rPr lang="en-US" sz="1000" i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- retention rate           = 50%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C60B-301C-47FE-9875-5BBDA067D9BF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The Business Cycle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336800"/>
            <a:ext cx="8110537" cy="37592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the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self-sustainable growth rate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(SGR)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defined as…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SzPct val="120000"/>
              <a:buFontTx/>
              <a:buChar char="•"/>
            </a:pPr>
            <a:r>
              <a:rPr lang="en-US" sz="1800" dirty="0" smtClean="0">
                <a:cs typeface="Times New Roman" pitchFamily="18" charset="0"/>
              </a:rPr>
              <a:t>fastest 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SALES growth </a:t>
            </a:r>
            <a:r>
              <a:rPr lang="en-US" sz="1800" dirty="0" smtClean="0">
                <a:cs typeface="Times New Roman" pitchFamily="18" charset="0"/>
              </a:rPr>
              <a:t>rate a firm can achieve</a:t>
            </a:r>
            <a:endParaRPr lang="en-US" sz="6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Tx/>
              <a:buNone/>
            </a:pPr>
            <a:r>
              <a:rPr lang="en-US" sz="600" dirty="0" smtClean="0">
                <a:cs typeface="Times New Roman" pitchFamily="18" charset="0"/>
              </a:rPr>
              <a:t/>
            </a:r>
            <a:br>
              <a:rPr lang="en-US" sz="6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by retaining a 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profit</a:t>
            </a:r>
            <a:r>
              <a:rPr lang="en-US" sz="1800" dirty="0" smtClean="0">
                <a:cs typeface="Times New Roman" pitchFamily="18" charset="0"/>
              </a:rPr>
              <a:t>  percentage &amp;</a:t>
            </a:r>
            <a:r>
              <a:rPr lang="en-US" sz="600" dirty="0" smtClean="0">
                <a:cs typeface="Times New Roman" pitchFamily="18" charset="0"/>
              </a:rPr>
              <a:t/>
            </a:r>
            <a:br>
              <a:rPr lang="en-US" sz="600" dirty="0" smtClean="0">
                <a:cs typeface="Times New Roman" pitchFamily="18" charset="0"/>
              </a:rPr>
            </a:br>
            <a:endParaRPr lang="en-US" sz="6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Tx/>
              <a:buNone/>
            </a:pPr>
            <a:r>
              <a:rPr lang="en-US" sz="1800" dirty="0" smtClean="0">
                <a:cs typeface="Times New Roman" pitchFamily="18" charset="0"/>
              </a:rPr>
              <a:t>	keeping unchanged both 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operating </a:t>
            </a:r>
            <a:r>
              <a:rPr lang="en-US" sz="1800" dirty="0" smtClean="0">
                <a:cs typeface="Times New Roman" pitchFamily="18" charset="0"/>
              </a:rPr>
              <a:t>&amp; 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financing policies</a:t>
            </a:r>
            <a:endParaRPr lang="en-US" sz="18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Tx/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lvl="2" eaLnBrk="1" hangingPunct="1"/>
            <a:r>
              <a:rPr lang="en-US" sz="1800" dirty="0" smtClean="0">
                <a:cs typeface="Times New Roman" pitchFamily="18" charset="0"/>
              </a:rPr>
              <a:t>important indicator of business performance</a:t>
            </a:r>
          </a:p>
          <a:p>
            <a:pPr lvl="1" eaLnBrk="1" hangingPunct="1"/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281791"/>
            <a:ext cx="5849257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Financial Accounting simplified</a:t>
            </a:r>
            <a:endParaRPr lang="en-US" sz="2600" b="1" dirty="0" smtClean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76170-0C96-4DE1-A77D-648C949443E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161A0-3EF3-499B-9188-FF7E7137C919}" type="slidenum">
              <a:rPr lang="en-US"/>
              <a:pPr>
                <a:defRPr/>
              </a:pPr>
              <a:t>56</a:t>
            </a:fld>
            <a:endParaRPr lang="en-US"/>
          </a:p>
        </p:txBody>
      </p:sp>
      <p:pic>
        <p:nvPicPr>
          <p:cNvPr id="72706" name="Picture 2" descr="hawawini+ex01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51429"/>
            <a:ext cx="9144000" cy="5406571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51206" name="Text Box 3"/>
          <p:cNvSpPr>
            <a:spLocks noGrp="1" noChangeArrowheads="1"/>
          </p:cNvSpPr>
          <p:nvPr>
            <p:ph type="title"/>
          </p:nvPr>
        </p:nvSpPr>
        <p:spPr>
          <a:xfrm>
            <a:off x="726395" y="409803"/>
            <a:ext cx="6145212" cy="822325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A simplified view of</a:t>
            </a:r>
            <a:b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the Financial Accounting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E6A5D-C33C-4441-9289-495F67A50E8A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The Balance Sheet</a:t>
            </a:r>
            <a:r>
              <a:rPr lang="en-US" smtClean="0"/>
              <a:t> 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339975"/>
            <a:ext cx="8110537" cy="375602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smtClean="0">
                <a:cs typeface="Times New Roman" pitchFamily="18" charset="0"/>
              </a:rPr>
              <a:t>Balance sheet shows: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smtClean="0"/>
              <a:t>what a firm’s shareholders</a:t>
            </a:r>
            <a:r>
              <a:rPr lang="en-US" sz="2400" smtClean="0">
                <a:solidFill>
                  <a:schemeClr val="hlink"/>
                </a:solidFill>
              </a:rPr>
              <a:t> own</a:t>
            </a:r>
            <a:r>
              <a:rPr lang="en-US" sz="2400" smtClean="0"/>
              <a:t> (</a:t>
            </a:r>
            <a:r>
              <a:rPr lang="en-US" sz="2400" smtClean="0">
                <a:solidFill>
                  <a:srgbClr val="FF0000"/>
                </a:solidFill>
              </a:rPr>
              <a:t>assets</a:t>
            </a:r>
            <a:r>
              <a:rPr lang="en-US" sz="2400" smtClean="0"/>
              <a:t>)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what they </a:t>
            </a:r>
            <a:r>
              <a:rPr lang="en-US" sz="2400" smtClean="0">
                <a:solidFill>
                  <a:schemeClr val="hlink"/>
                </a:solidFill>
              </a:rPr>
              <a:t>owe </a:t>
            </a:r>
            <a:r>
              <a:rPr lang="en-US" sz="2400" smtClean="0"/>
              <a:t>(</a:t>
            </a:r>
            <a:r>
              <a:rPr lang="en-US" sz="2400" smtClean="0">
                <a:solidFill>
                  <a:srgbClr val="FF0000"/>
                </a:solidFill>
              </a:rPr>
              <a:t>liabilities</a:t>
            </a:r>
            <a:r>
              <a:rPr lang="en-US" sz="2400" smtClean="0"/>
              <a:t>)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smtClean="0"/>
          </a:p>
          <a:p>
            <a:pPr lvl="2" eaLnBrk="1" hangingPunct="1"/>
            <a:r>
              <a:rPr lang="en-US" sz="2000" smtClean="0"/>
              <a:t>at a specific date</a:t>
            </a:r>
          </a:p>
          <a:p>
            <a:pPr lvl="2"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E6A5D-C33C-4441-9289-495F67A50E8A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The Balance Sheet – traditional view</a:t>
            </a:r>
            <a:r>
              <a:rPr lang="en-US" dirty="0" smtClean="0"/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8115"/>
            <a:ext cx="9144001" cy="31495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E6A5D-C33C-4441-9289-495F67A50E8A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The Balance Sheet – financial view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74950"/>
            <a:ext cx="7753350" cy="2297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38D37-42AD-4D75-89B7-FE503E89617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3156" y="1042988"/>
            <a:ext cx="3851275" cy="400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hlink"/>
                </a:solidFill>
              </a:rPr>
              <a:t>Guidelines</a:t>
            </a:r>
            <a:endParaRPr lang="el-GR" sz="2400" b="1" dirty="0" smtClean="0">
              <a:solidFill>
                <a:schemeClr val="hlink"/>
              </a:solidFill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840241" y="2250118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rgbClr val="008BD0"/>
              </a:buClr>
              <a:buFont typeface="Wingdings" pitchFamily="2" charset="2"/>
              <a:buNone/>
            </a:pPr>
            <a:r>
              <a:rPr lang="en-GB" sz="1600" dirty="0">
                <a:latin typeface="Arial" charset="0"/>
              </a:rPr>
              <a:t> 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1600" dirty="0">
                <a:latin typeface="Arial" charset="0"/>
              </a:rPr>
              <a:t> understand </a:t>
            </a:r>
            <a:r>
              <a:rPr lang="en-GB" sz="1600" dirty="0" smtClean="0">
                <a:latin typeface="Arial" charset="0"/>
              </a:rPr>
              <a:t>&amp; </a:t>
            </a:r>
            <a:r>
              <a:rPr lang="en-GB" sz="1600" dirty="0">
                <a:latin typeface="Arial" charset="0"/>
              </a:rPr>
              <a:t>become skilful in managerial </a:t>
            </a:r>
            <a:r>
              <a:rPr lang="en-GB" sz="1600" dirty="0" smtClean="0">
                <a:latin typeface="Arial" charset="0"/>
              </a:rPr>
              <a:t>decision-making</a:t>
            </a:r>
            <a:br>
              <a:rPr lang="en-GB" sz="1600" dirty="0" smtClean="0">
                <a:latin typeface="Arial" charset="0"/>
              </a:rPr>
            </a:br>
            <a:r>
              <a:rPr lang="en-GB" sz="1600" dirty="0" smtClean="0">
                <a:latin typeface="Arial" charset="0"/>
              </a:rPr>
              <a:t>   with </a:t>
            </a:r>
            <a:r>
              <a:rPr lang="en-GB" sz="1600" dirty="0">
                <a:latin typeface="Arial" charset="0"/>
              </a:rPr>
              <a:t>emphasis </a:t>
            </a:r>
            <a:r>
              <a:rPr lang="en-GB" sz="1600" dirty="0" smtClean="0">
                <a:latin typeface="Arial" charset="0"/>
              </a:rPr>
              <a:t>on corporate </a:t>
            </a:r>
            <a:r>
              <a:rPr lang="en-GB" sz="1600" dirty="0">
                <a:latin typeface="Arial" charset="0"/>
              </a:rPr>
              <a:t>financial management</a:t>
            </a:r>
          </a:p>
          <a:p>
            <a:endParaRPr lang="en-GB" sz="1600" dirty="0"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1600" dirty="0">
                <a:latin typeface="Arial" charset="0"/>
              </a:rPr>
              <a:t> determine the </a:t>
            </a:r>
            <a:r>
              <a:rPr lang="en-GB" sz="1600" dirty="0" smtClean="0">
                <a:latin typeface="Arial" charset="0"/>
              </a:rPr>
              <a:t>financial resources </a:t>
            </a:r>
            <a:r>
              <a:rPr lang="en-GB" sz="1600" dirty="0">
                <a:latin typeface="Arial" charset="0"/>
              </a:rPr>
              <a:t>to attain </a:t>
            </a:r>
            <a:r>
              <a:rPr lang="en-GB" sz="1600" dirty="0" smtClean="0">
                <a:latin typeface="Arial" charset="0"/>
              </a:rPr>
              <a:t>key corporate</a:t>
            </a:r>
            <a:r>
              <a:rPr lang="en-GB" sz="1600" dirty="0">
                <a:latin typeface="Arial" charset="0"/>
              </a:rPr>
              <a:t/>
            </a:r>
            <a:br>
              <a:rPr lang="en-GB" sz="1600" dirty="0">
                <a:latin typeface="Arial" charset="0"/>
              </a:rPr>
            </a:br>
            <a:r>
              <a:rPr lang="en-GB" sz="1600" dirty="0">
                <a:latin typeface="Arial" charset="0"/>
              </a:rPr>
              <a:t>   strategic </a:t>
            </a:r>
            <a:r>
              <a:rPr lang="en-GB" sz="1600" dirty="0" smtClean="0">
                <a:latin typeface="Arial" charset="0"/>
              </a:rPr>
              <a:t>objectives</a:t>
            </a:r>
            <a:endParaRPr lang="en-GB" sz="1600" dirty="0">
              <a:latin typeface="Arial" charset="0"/>
            </a:endParaRPr>
          </a:p>
          <a:p>
            <a:endParaRPr lang="en-GB" sz="1600" dirty="0"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1600" dirty="0">
                <a:latin typeface="Arial" charset="0"/>
              </a:rPr>
              <a:t> increase the economic and social added value of the firm</a:t>
            </a:r>
            <a:endParaRPr lang="en-US" sz="1600" dirty="0">
              <a:latin typeface="Arial" charset="0"/>
            </a:endParaRPr>
          </a:p>
          <a:p>
            <a:pPr>
              <a:buClr>
                <a:srgbClr val="008BD0"/>
              </a:buClr>
              <a:buFont typeface="Wingdings" pitchFamily="2" charset="2"/>
              <a:buChar char=""/>
            </a:pPr>
            <a:endParaRPr lang="el-GR" sz="1600" b="1" dirty="0">
              <a:solidFill>
                <a:srgbClr val="008BD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A021D-8DA6-42F4-B468-1B0B2EB13F6B}" type="slidenum">
              <a:rPr lang="en-US"/>
              <a:pPr>
                <a:defRPr/>
              </a:pPr>
              <a:t>60</a:t>
            </a:fld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762000" y="1905000"/>
            <a:ext cx="8305800" cy="3352800"/>
            <a:chOff x="480" y="1104"/>
            <a:chExt cx="5232" cy="2112"/>
          </a:xfrm>
        </p:grpSpPr>
        <p:sp>
          <p:nvSpPr>
            <p:cNvPr id="53256" name="Rectangle 4"/>
            <p:cNvSpPr>
              <a:spLocks noChangeArrowheads="1"/>
            </p:cNvSpPr>
            <p:nvPr/>
          </p:nvSpPr>
          <p:spPr bwMode="auto">
            <a:xfrm>
              <a:off x="480" y="1104"/>
              <a:ext cx="5232" cy="28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b="1">
                <a:latin typeface="Times New Roman" pitchFamily="18" charset="0"/>
              </a:endParaRPr>
            </a:p>
          </p:txBody>
        </p:sp>
        <p:sp>
          <p:nvSpPr>
            <p:cNvPr id="53257" name="Rectangle 6"/>
            <p:cNvSpPr>
              <a:spLocks noChangeArrowheads="1"/>
            </p:cNvSpPr>
            <p:nvPr/>
          </p:nvSpPr>
          <p:spPr bwMode="auto">
            <a:xfrm>
              <a:off x="1295" y="1149"/>
              <a:ext cx="34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FFFF"/>
                  </a:solidFill>
                  <a:latin typeface="Arial" charset="0"/>
                </a:rPr>
                <a:t>FROM HLC’s STANDARD BALANCE SHEETS:</a:t>
              </a:r>
              <a:endParaRPr lang="en-US" sz="2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3258" name="Rectangle 7"/>
            <p:cNvSpPr>
              <a:spLocks noChangeArrowheads="1"/>
            </p:cNvSpPr>
            <p:nvPr/>
          </p:nvSpPr>
          <p:spPr bwMode="auto">
            <a:xfrm>
              <a:off x="528" y="1440"/>
              <a:ext cx="44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ASSETS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3259" name="Rectangle 8"/>
            <p:cNvSpPr>
              <a:spLocks noChangeArrowheads="1"/>
            </p:cNvSpPr>
            <p:nvPr/>
          </p:nvSpPr>
          <p:spPr bwMode="auto">
            <a:xfrm>
              <a:off x="3222" y="1440"/>
              <a:ext cx="191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LIABILITIES AND OWNERS’ EQUITY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3260" name="Rectangle 9"/>
            <p:cNvSpPr>
              <a:spLocks noChangeArrowheads="1"/>
            </p:cNvSpPr>
            <p:nvPr/>
          </p:nvSpPr>
          <p:spPr bwMode="auto">
            <a:xfrm>
              <a:off x="1637" y="1750"/>
              <a:ext cx="68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DECEMBER 31</a:t>
              </a:r>
            </a:p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1999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3261" name="Rectangle 10"/>
            <p:cNvSpPr>
              <a:spLocks noChangeArrowheads="1"/>
            </p:cNvSpPr>
            <p:nvPr/>
          </p:nvSpPr>
          <p:spPr bwMode="auto">
            <a:xfrm>
              <a:off x="2487" y="1750"/>
              <a:ext cx="6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DECEMBER 31</a:t>
              </a:r>
              <a:br>
                <a:rPr lang="en-US" sz="12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2000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3262" name="Rectangle 11"/>
            <p:cNvSpPr>
              <a:spLocks noChangeArrowheads="1"/>
            </p:cNvSpPr>
            <p:nvPr/>
          </p:nvSpPr>
          <p:spPr bwMode="auto">
            <a:xfrm>
              <a:off x="4213" y="1750"/>
              <a:ext cx="68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DECEMBER 31</a:t>
              </a:r>
              <a:br>
                <a:rPr lang="en-US" sz="12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1999</a:t>
              </a:r>
              <a:endParaRPr lang="en-US" sz="2400">
                <a:latin typeface="Times New Roman" pitchFamily="18" charset="0"/>
              </a:endParaRPr>
            </a:p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53263" name="Rectangle 12"/>
            <p:cNvSpPr>
              <a:spLocks noChangeArrowheads="1"/>
            </p:cNvSpPr>
            <p:nvPr/>
          </p:nvSpPr>
          <p:spPr bwMode="auto">
            <a:xfrm>
              <a:off x="5013" y="1750"/>
              <a:ext cx="68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DECEMBER 31</a:t>
              </a:r>
              <a:br>
                <a:rPr lang="en-US" sz="12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2000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3264" name="Rectangle 13"/>
            <p:cNvSpPr>
              <a:spLocks noChangeArrowheads="1"/>
            </p:cNvSpPr>
            <p:nvPr/>
          </p:nvSpPr>
          <p:spPr bwMode="auto">
            <a:xfrm>
              <a:off x="528" y="2157"/>
              <a:ext cx="27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Cash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65" name="Rectangle 14"/>
            <p:cNvSpPr>
              <a:spLocks noChangeArrowheads="1"/>
            </p:cNvSpPr>
            <p:nvPr/>
          </p:nvSpPr>
          <p:spPr bwMode="auto">
            <a:xfrm>
              <a:off x="1915" y="2157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$100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66" name="Rectangle 15"/>
            <p:cNvSpPr>
              <a:spLocks noChangeArrowheads="1"/>
            </p:cNvSpPr>
            <p:nvPr/>
          </p:nvSpPr>
          <p:spPr bwMode="auto">
            <a:xfrm>
              <a:off x="2555" y="2157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$110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67" name="Rectangle 16"/>
            <p:cNvSpPr>
              <a:spLocks noChangeArrowheads="1"/>
            </p:cNvSpPr>
            <p:nvPr/>
          </p:nvSpPr>
          <p:spPr bwMode="auto">
            <a:xfrm>
              <a:off x="3219" y="2157"/>
              <a:ext cx="1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Short-term borrowing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68" name="Rectangle 17"/>
            <p:cNvSpPr>
              <a:spLocks noChangeArrowheads="1"/>
            </p:cNvSpPr>
            <p:nvPr/>
          </p:nvSpPr>
          <p:spPr bwMode="auto">
            <a:xfrm>
              <a:off x="4491" y="2157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$200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69" name="Rectangle 18"/>
            <p:cNvSpPr>
              <a:spLocks noChangeArrowheads="1"/>
            </p:cNvSpPr>
            <p:nvPr/>
          </p:nvSpPr>
          <p:spPr bwMode="auto">
            <a:xfrm>
              <a:off x="5131" y="2157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$220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70" name="Rectangle 19"/>
            <p:cNvSpPr>
              <a:spLocks noChangeArrowheads="1"/>
            </p:cNvSpPr>
            <p:nvPr/>
          </p:nvSpPr>
          <p:spPr bwMode="auto">
            <a:xfrm>
              <a:off x="528" y="2352"/>
              <a:ext cx="10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Accounts receivable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71" name="Rectangle 20"/>
            <p:cNvSpPr>
              <a:spLocks noChangeArrowheads="1"/>
            </p:cNvSpPr>
            <p:nvPr/>
          </p:nvSpPr>
          <p:spPr bwMode="auto">
            <a:xfrm>
              <a:off x="1987" y="2352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150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72" name="Rectangle 21"/>
            <p:cNvSpPr>
              <a:spLocks noChangeArrowheads="1"/>
            </p:cNvSpPr>
            <p:nvPr/>
          </p:nvSpPr>
          <p:spPr bwMode="auto">
            <a:xfrm>
              <a:off x="2627" y="2352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165</a:t>
              </a:r>
              <a:endParaRPr lang="en-US" sz="1400" b="1" dirty="0">
                <a:latin typeface="Times New Roman" pitchFamily="18" charset="0"/>
              </a:endParaRPr>
            </a:p>
          </p:txBody>
        </p:sp>
        <p:sp>
          <p:nvSpPr>
            <p:cNvPr id="53273" name="Rectangle 22"/>
            <p:cNvSpPr>
              <a:spLocks noChangeArrowheads="1"/>
            </p:cNvSpPr>
            <p:nvPr/>
          </p:nvSpPr>
          <p:spPr bwMode="auto">
            <a:xfrm>
              <a:off x="3219" y="2352"/>
              <a:ext cx="95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Accounts payable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74" name="Rectangle 23"/>
            <p:cNvSpPr>
              <a:spLocks noChangeArrowheads="1"/>
            </p:cNvSpPr>
            <p:nvPr/>
          </p:nvSpPr>
          <p:spPr bwMode="auto">
            <a:xfrm>
              <a:off x="4563" y="2352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75" name="Rectangle 24"/>
            <p:cNvSpPr>
              <a:spLocks noChangeArrowheads="1"/>
            </p:cNvSpPr>
            <p:nvPr/>
          </p:nvSpPr>
          <p:spPr bwMode="auto">
            <a:xfrm>
              <a:off x="5203" y="2352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110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76" name="Rectangle 25"/>
            <p:cNvSpPr>
              <a:spLocks noChangeArrowheads="1"/>
            </p:cNvSpPr>
            <p:nvPr/>
          </p:nvSpPr>
          <p:spPr bwMode="auto">
            <a:xfrm>
              <a:off x="528" y="2544"/>
              <a:ext cx="59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Inventories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77" name="Rectangle 26"/>
            <p:cNvSpPr>
              <a:spLocks noChangeArrowheads="1"/>
            </p:cNvSpPr>
            <p:nvPr/>
          </p:nvSpPr>
          <p:spPr bwMode="auto">
            <a:xfrm>
              <a:off x="1987" y="2544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250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78" name="Rectangle 27"/>
            <p:cNvSpPr>
              <a:spLocks noChangeArrowheads="1"/>
            </p:cNvSpPr>
            <p:nvPr/>
          </p:nvSpPr>
          <p:spPr bwMode="auto">
            <a:xfrm>
              <a:off x="2627" y="2544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275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79" name="Rectangle 28"/>
            <p:cNvSpPr>
              <a:spLocks noChangeArrowheads="1"/>
            </p:cNvSpPr>
            <p:nvPr/>
          </p:nvSpPr>
          <p:spPr bwMode="auto">
            <a:xfrm>
              <a:off x="3219" y="2544"/>
              <a:ext cx="81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Long-term debt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80" name="Rectangle 29"/>
            <p:cNvSpPr>
              <a:spLocks noChangeArrowheads="1"/>
            </p:cNvSpPr>
            <p:nvPr/>
          </p:nvSpPr>
          <p:spPr bwMode="auto">
            <a:xfrm>
              <a:off x="4563" y="2544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300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81" name="Rectangle 30"/>
            <p:cNvSpPr>
              <a:spLocks noChangeArrowheads="1"/>
            </p:cNvSpPr>
            <p:nvPr/>
          </p:nvSpPr>
          <p:spPr bwMode="auto">
            <a:xfrm>
              <a:off x="5203" y="2544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330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82" name="Rectangle 31"/>
            <p:cNvSpPr>
              <a:spLocks noChangeArrowheads="1"/>
            </p:cNvSpPr>
            <p:nvPr/>
          </p:nvSpPr>
          <p:spPr bwMode="auto">
            <a:xfrm>
              <a:off x="528" y="2736"/>
              <a:ext cx="8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Net fixed assets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83" name="Rectangle 32"/>
            <p:cNvSpPr>
              <a:spLocks noChangeArrowheads="1"/>
            </p:cNvSpPr>
            <p:nvPr/>
          </p:nvSpPr>
          <p:spPr bwMode="auto">
            <a:xfrm>
              <a:off x="1987" y="2736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84" name="Rectangle 33"/>
            <p:cNvSpPr>
              <a:spLocks noChangeArrowheads="1"/>
            </p:cNvSpPr>
            <p:nvPr/>
          </p:nvSpPr>
          <p:spPr bwMode="auto">
            <a:xfrm>
              <a:off x="2627" y="2736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660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85" name="Rectangle 34"/>
            <p:cNvSpPr>
              <a:spLocks noChangeArrowheads="1"/>
            </p:cNvSpPr>
            <p:nvPr/>
          </p:nvSpPr>
          <p:spPr bwMode="auto">
            <a:xfrm>
              <a:off x="3219" y="2736"/>
              <a:ext cx="80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Owners’ equity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86" name="Rectangle 35"/>
            <p:cNvSpPr>
              <a:spLocks noChangeArrowheads="1"/>
            </p:cNvSpPr>
            <p:nvPr/>
          </p:nvSpPr>
          <p:spPr bwMode="auto">
            <a:xfrm>
              <a:off x="4563" y="2736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500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5203" y="2736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550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3288" name="Rectangle 37"/>
            <p:cNvSpPr>
              <a:spLocks noChangeArrowheads="1"/>
            </p:cNvSpPr>
            <p:nvPr/>
          </p:nvSpPr>
          <p:spPr bwMode="auto">
            <a:xfrm>
              <a:off x="1083" y="2976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TOTAL 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53289" name="Rectangle 38"/>
            <p:cNvSpPr>
              <a:spLocks noChangeArrowheads="1"/>
            </p:cNvSpPr>
            <p:nvPr/>
          </p:nvSpPr>
          <p:spPr bwMode="auto">
            <a:xfrm>
              <a:off x="1816" y="2976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$1,100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53290" name="Rectangle 39"/>
            <p:cNvSpPr>
              <a:spLocks noChangeArrowheads="1"/>
            </p:cNvSpPr>
            <p:nvPr/>
          </p:nvSpPr>
          <p:spPr bwMode="auto">
            <a:xfrm>
              <a:off x="2439" y="2976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$1,210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53291" name="Rectangle 40"/>
            <p:cNvSpPr>
              <a:spLocks noChangeArrowheads="1"/>
            </p:cNvSpPr>
            <p:nvPr/>
          </p:nvSpPr>
          <p:spPr bwMode="auto">
            <a:xfrm>
              <a:off x="3774" y="2976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TOTAL 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53292" name="Rectangle 41"/>
            <p:cNvSpPr>
              <a:spLocks noChangeArrowheads="1"/>
            </p:cNvSpPr>
            <p:nvPr/>
          </p:nvSpPr>
          <p:spPr bwMode="auto">
            <a:xfrm>
              <a:off x="4408" y="2976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$1,100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53293" name="Rectangle 42"/>
            <p:cNvSpPr>
              <a:spLocks noChangeArrowheads="1"/>
            </p:cNvSpPr>
            <p:nvPr/>
          </p:nvSpPr>
          <p:spPr bwMode="auto">
            <a:xfrm>
              <a:off x="5032" y="2976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$1,210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53294" name="Line 43"/>
            <p:cNvSpPr>
              <a:spLocks noChangeShapeType="1"/>
            </p:cNvSpPr>
            <p:nvPr/>
          </p:nvSpPr>
          <p:spPr bwMode="auto">
            <a:xfrm>
              <a:off x="1632" y="2016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5" name="Line 44"/>
            <p:cNvSpPr>
              <a:spLocks noChangeShapeType="1"/>
            </p:cNvSpPr>
            <p:nvPr/>
          </p:nvSpPr>
          <p:spPr bwMode="auto">
            <a:xfrm>
              <a:off x="4224" y="2016"/>
              <a:ext cx="14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6" name="Line 45"/>
            <p:cNvSpPr>
              <a:spLocks noChangeShapeType="1"/>
            </p:cNvSpPr>
            <p:nvPr/>
          </p:nvSpPr>
          <p:spPr bwMode="auto">
            <a:xfrm>
              <a:off x="1680" y="2928"/>
              <a:ext cx="14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7" name="Line 46"/>
            <p:cNvSpPr>
              <a:spLocks noChangeShapeType="1"/>
            </p:cNvSpPr>
            <p:nvPr/>
          </p:nvSpPr>
          <p:spPr bwMode="auto">
            <a:xfrm>
              <a:off x="4320" y="2928"/>
              <a:ext cx="13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8" name="Line 47"/>
            <p:cNvSpPr>
              <a:spLocks noChangeShapeType="1"/>
            </p:cNvSpPr>
            <p:nvPr/>
          </p:nvSpPr>
          <p:spPr bwMode="auto">
            <a:xfrm>
              <a:off x="480" y="3216"/>
              <a:ext cx="51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9" name="Line 48"/>
            <p:cNvSpPr>
              <a:spLocks noChangeShapeType="1"/>
            </p:cNvSpPr>
            <p:nvPr/>
          </p:nvSpPr>
          <p:spPr bwMode="auto">
            <a:xfrm>
              <a:off x="480" y="1680"/>
              <a:ext cx="52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4" name="Text Box 49"/>
          <p:cNvSpPr>
            <a:spLocks noGrp="1" noChangeArrowheads="1"/>
          </p:cNvSpPr>
          <p:nvPr>
            <p:ph type="title"/>
          </p:nvPr>
        </p:nvSpPr>
        <p:spPr>
          <a:xfrm>
            <a:off x="871538" y="1014413"/>
            <a:ext cx="8162925" cy="609600"/>
          </a:xfrm>
          <a:noFill/>
        </p:spPr>
        <p:txBody>
          <a:bodyPr/>
          <a:lstStyle/>
          <a:p>
            <a:r>
              <a:rPr lang="en-US" sz="2000" b="1" dirty="0" smtClean="0">
                <a:solidFill>
                  <a:schemeClr val="hlink"/>
                </a:solidFill>
              </a:rPr>
              <a:t>Balance Sheet (standard)</a:t>
            </a:r>
            <a:r>
              <a:rPr lang="en-US" sz="2400" b="1" dirty="0" smtClean="0">
                <a:solidFill>
                  <a:schemeClr val="hlink"/>
                </a:solidFill>
              </a:rPr>
              <a:t/>
            </a:r>
            <a:br>
              <a:rPr lang="en-US" sz="2400" b="1" dirty="0" smtClean="0">
                <a:solidFill>
                  <a:schemeClr val="hlink"/>
                </a:solidFill>
              </a:rPr>
            </a:br>
            <a:r>
              <a:rPr lang="en-US" sz="1400" b="1" dirty="0" err="1" smtClean="0">
                <a:solidFill>
                  <a:schemeClr val="hlink"/>
                </a:solidFill>
              </a:rPr>
              <a:t>mln</a:t>
            </a:r>
            <a:r>
              <a:rPr lang="en-US" sz="1400" b="1" dirty="0" smtClean="0">
                <a:solidFill>
                  <a:schemeClr val="hlink"/>
                </a:solidFill>
              </a:rPr>
              <a:t>. USD</a:t>
            </a:r>
            <a:endParaRPr lang="en-US" sz="3200" b="1" dirty="0" smtClean="0">
              <a:solidFill>
                <a:schemeClr val="hlink"/>
              </a:solidFill>
            </a:endParaRPr>
          </a:p>
        </p:txBody>
      </p:sp>
      <p:sp>
        <p:nvSpPr>
          <p:cNvPr id="53255" name="Rectangle 51"/>
          <p:cNvSpPr>
            <a:spLocks noChangeArrowheads="1"/>
          </p:cNvSpPr>
          <p:nvPr/>
        </p:nvSpPr>
        <p:spPr bwMode="auto">
          <a:xfrm>
            <a:off x="804863" y="5386841"/>
            <a:ext cx="8135937" cy="25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+mn-lt"/>
              </a:rPr>
              <a:t>Working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Capital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equirement 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(WCR)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= Accounts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receivable + Inventories - Accounts payable</a:t>
            </a:r>
            <a:endParaRPr lang="el-GR" sz="1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0" name="49 - Έλλειψη"/>
          <p:cNvSpPr/>
          <p:nvPr/>
        </p:nvSpPr>
        <p:spPr bwMode="auto">
          <a:xfrm>
            <a:off x="391886" y="3744686"/>
            <a:ext cx="4470400" cy="7402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51 - Έλλειψη"/>
          <p:cNvSpPr/>
          <p:nvPr/>
        </p:nvSpPr>
        <p:spPr bwMode="auto">
          <a:xfrm>
            <a:off x="4913086" y="3831771"/>
            <a:ext cx="3926114" cy="3338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EC32-2884-4409-8982-5472A250B21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54277" name="Rectangle 19"/>
          <p:cNvSpPr>
            <a:spLocks noChangeArrowheads="1"/>
          </p:cNvSpPr>
          <p:nvPr/>
        </p:nvSpPr>
        <p:spPr bwMode="auto">
          <a:xfrm>
            <a:off x="5040313" y="426402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l-GR" sz="2400">
              <a:latin typeface="Times New Roman" pitchFamily="18" charset="0"/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762000" y="1981201"/>
            <a:ext cx="8305800" cy="2887663"/>
            <a:chOff x="480" y="1248"/>
            <a:chExt cx="5232" cy="1819"/>
          </a:xfrm>
        </p:grpSpPr>
        <p:sp>
          <p:nvSpPr>
            <p:cNvPr id="54280" name="Rectangle 7"/>
            <p:cNvSpPr>
              <a:spLocks noChangeArrowheads="1"/>
            </p:cNvSpPr>
            <p:nvPr/>
          </p:nvSpPr>
          <p:spPr bwMode="auto">
            <a:xfrm>
              <a:off x="645" y="1257"/>
              <a:ext cx="199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FF0000"/>
                  </a:solidFill>
                  <a:latin typeface="Arial Narrow" pitchFamily="34" charset="0"/>
                </a:rPr>
                <a:t>INVESTED CAPITAL OR NET ASSETS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54281" name="Rectangle 8"/>
            <p:cNvSpPr>
              <a:spLocks noChangeArrowheads="1"/>
            </p:cNvSpPr>
            <p:nvPr/>
          </p:nvSpPr>
          <p:spPr bwMode="auto">
            <a:xfrm>
              <a:off x="3253" y="1248"/>
              <a:ext cx="113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FF0000"/>
                  </a:solidFill>
                  <a:latin typeface="Arial Narrow" pitchFamily="34" charset="0"/>
                </a:rPr>
                <a:t>CAPITAL EMPLOYED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54282" name="Rectangle 9"/>
            <p:cNvSpPr>
              <a:spLocks noChangeArrowheads="1"/>
            </p:cNvSpPr>
            <p:nvPr/>
          </p:nvSpPr>
          <p:spPr bwMode="auto">
            <a:xfrm>
              <a:off x="1637" y="1567"/>
              <a:ext cx="68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DECEMBER 31</a:t>
              </a:r>
            </a:p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1999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4283" name="Rectangle 10"/>
            <p:cNvSpPr>
              <a:spLocks noChangeArrowheads="1"/>
            </p:cNvSpPr>
            <p:nvPr/>
          </p:nvSpPr>
          <p:spPr bwMode="auto">
            <a:xfrm>
              <a:off x="2487" y="1567"/>
              <a:ext cx="6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DECEMBER 31</a:t>
              </a:r>
              <a:br>
                <a:rPr lang="en-US" sz="12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2000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4284" name="Rectangle 11"/>
            <p:cNvSpPr>
              <a:spLocks noChangeArrowheads="1"/>
            </p:cNvSpPr>
            <p:nvPr/>
          </p:nvSpPr>
          <p:spPr bwMode="auto">
            <a:xfrm>
              <a:off x="4213" y="1567"/>
              <a:ext cx="68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DECEMBER 31</a:t>
              </a:r>
              <a:br>
                <a:rPr lang="en-US" sz="12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1999</a:t>
              </a:r>
              <a:endParaRPr lang="en-US" sz="2400">
                <a:latin typeface="Times New Roman" pitchFamily="18" charset="0"/>
              </a:endParaRPr>
            </a:p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54285" name="Rectangle 12"/>
            <p:cNvSpPr>
              <a:spLocks noChangeArrowheads="1"/>
            </p:cNvSpPr>
            <p:nvPr/>
          </p:nvSpPr>
          <p:spPr bwMode="auto">
            <a:xfrm>
              <a:off x="5013" y="1567"/>
              <a:ext cx="68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DECEMBER 31</a:t>
              </a:r>
              <a:br>
                <a:rPr lang="en-US" sz="12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2000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4286" name="Rectangle 13"/>
            <p:cNvSpPr>
              <a:spLocks noChangeArrowheads="1"/>
            </p:cNvSpPr>
            <p:nvPr/>
          </p:nvSpPr>
          <p:spPr bwMode="auto">
            <a:xfrm>
              <a:off x="528" y="1974"/>
              <a:ext cx="27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Cash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287" name="Rectangle 14"/>
            <p:cNvSpPr>
              <a:spLocks noChangeArrowheads="1"/>
            </p:cNvSpPr>
            <p:nvPr/>
          </p:nvSpPr>
          <p:spPr bwMode="auto">
            <a:xfrm>
              <a:off x="1915" y="1974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$100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288" name="Rectangle 15"/>
            <p:cNvSpPr>
              <a:spLocks noChangeArrowheads="1"/>
            </p:cNvSpPr>
            <p:nvPr/>
          </p:nvSpPr>
          <p:spPr bwMode="auto">
            <a:xfrm>
              <a:off x="2555" y="1974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$110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289" name="Rectangle 16"/>
            <p:cNvSpPr>
              <a:spLocks noChangeArrowheads="1"/>
            </p:cNvSpPr>
            <p:nvPr/>
          </p:nvSpPr>
          <p:spPr bwMode="auto">
            <a:xfrm>
              <a:off x="3267" y="1974"/>
              <a:ext cx="8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Short-term debt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290" name="Rectangle 17"/>
            <p:cNvSpPr>
              <a:spLocks noChangeArrowheads="1"/>
            </p:cNvSpPr>
            <p:nvPr/>
          </p:nvSpPr>
          <p:spPr bwMode="auto">
            <a:xfrm>
              <a:off x="4491" y="1974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$200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291" name="Rectangle 18"/>
            <p:cNvSpPr>
              <a:spLocks noChangeArrowheads="1"/>
            </p:cNvSpPr>
            <p:nvPr/>
          </p:nvSpPr>
          <p:spPr bwMode="auto">
            <a:xfrm>
              <a:off x="5131" y="1974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$220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292" name="Rectangle 20"/>
            <p:cNvSpPr>
              <a:spLocks noChangeArrowheads="1"/>
            </p:cNvSpPr>
            <p:nvPr/>
          </p:nvSpPr>
          <p:spPr bwMode="auto">
            <a:xfrm>
              <a:off x="3267" y="2292"/>
              <a:ext cx="81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Long-term debt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293" name="Rectangle 21"/>
            <p:cNvSpPr>
              <a:spLocks noChangeArrowheads="1"/>
            </p:cNvSpPr>
            <p:nvPr/>
          </p:nvSpPr>
          <p:spPr bwMode="auto">
            <a:xfrm>
              <a:off x="528" y="2071"/>
              <a:ext cx="1109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23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Working </a:t>
              </a: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</a:rPr>
                <a:t>Capital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/>
              </a:r>
              <a:br>
                <a:rPr lang="en-US" sz="1400" b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</a:rPr>
                <a:t>Requirement 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(WCR)</a:t>
              </a:r>
              <a:r>
                <a:rPr lang="en-US" sz="1400" b="1" baseline="30000" dirty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400" b="1" dirty="0">
                <a:latin typeface="Times New Roman" pitchFamily="18" charset="0"/>
              </a:endParaRPr>
            </a:p>
          </p:txBody>
        </p:sp>
        <p:sp>
          <p:nvSpPr>
            <p:cNvPr id="54294" name="Rectangle 22"/>
            <p:cNvSpPr>
              <a:spLocks noChangeArrowheads="1"/>
            </p:cNvSpPr>
            <p:nvPr/>
          </p:nvSpPr>
          <p:spPr bwMode="auto">
            <a:xfrm>
              <a:off x="1987" y="2263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300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295" name="Rectangle 23"/>
            <p:cNvSpPr>
              <a:spLocks noChangeArrowheads="1"/>
            </p:cNvSpPr>
            <p:nvPr/>
          </p:nvSpPr>
          <p:spPr bwMode="auto">
            <a:xfrm>
              <a:off x="2627" y="2263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330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296" name="Rectangle 24"/>
            <p:cNvSpPr>
              <a:spLocks noChangeArrowheads="1"/>
            </p:cNvSpPr>
            <p:nvPr/>
          </p:nvSpPr>
          <p:spPr bwMode="auto">
            <a:xfrm>
              <a:off x="4563" y="2263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300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297" name="Rectangle 25"/>
            <p:cNvSpPr>
              <a:spLocks noChangeArrowheads="1"/>
            </p:cNvSpPr>
            <p:nvPr/>
          </p:nvSpPr>
          <p:spPr bwMode="auto">
            <a:xfrm>
              <a:off x="5203" y="2263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330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298" name="Rectangle 26"/>
            <p:cNvSpPr>
              <a:spLocks noChangeArrowheads="1"/>
            </p:cNvSpPr>
            <p:nvPr/>
          </p:nvSpPr>
          <p:spPr bwMode="auto">
            <a:xfrm>
              <a:off x="528" y="2455"/>
              <a:ext cx="8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Net fixed assets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299" name="Rectangle 27"/>
            <p:cNvSpPr>
              <a:spLocks noChangeArrowheads="1"/>
            </p:cNvSpPr>
            <p:nvPr/>
          </p:nvSpPr>
          <p:spPr bwMode="auto">
            <a:xfrm>
              <a:off x="1987" y="2455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300" name="Rectangle 28"/>
            <p:cNvSpPr>
              <a:spLocks noChangeArrowheads="1"/>
            </p:cNvSpPr>
            <p:nvPr/>
          </p:nvSpPr>
          <p:spPr bwMode="auto">
            <a:xfrm>
              <a:off x="2627" y="2455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660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301" name="Rectangle 29"/>
            <p:cNvSpPr>
              <a:spLocks noChangeArrowheads="1"/>
            </p:cNvSpPr>
            <p:nvPr/>
          </p:nvSpPr>
          <p:spPr bwMode="auto">
            <a:xfrm>
              <a:off x="3267" y="2455"/>
              <a:ext cx="80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Owners’ equity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302" name="Rectangle 30"/>
            <p:cNvSpPr>
              <a:spLocks noChangeArrowheads="1"/>
            </p:cNvSpPr>
            <p:nvPr/>
          </p:nvSpPr>
          <p:spPr bwMode="auto">
            <a:xfrm>
              <a:off x="4563" y="2455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500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303" name="Rectangle 31"/>
            <p:cNvSpPr>
              <a:spLocks noChangeArrowheads="1"/>
            </p:cNvSpPr>
            <p:nvPr/>
          </p:nvSpPr>
          <p:spPr bwMode="auto">
            <a:xfrm>
              <a:off x="5203" y="2455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550</a:t>
              </a:r>
              <a:endParaRPr lang="en-US" sz="1400" b="1">
                <a:latin typeface="Times New Roman" pitchFamily="18" charset="0"/>
              </a:endParaRPr>
            </a:p>
          </p:txBody>
        </p:sp>
        <p:sp>
          <p:nvSpPr>
            <p:cNvPr id="54304" name="Rectangle 32"/>
            <p:cNvSpPr>
              <a:spLocks noChangeArrowheads="1"/>
            </p:cNvSpPr>
            <p:nvPr/>
          </p:nvSpPr>
          <p:spPr bwMode="auto">
            <a:xfrm>
              <a:off x="1083" y="2647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TOTAL 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54305" name="Rectangle 33"/>
            <p:cNvSpPr>
              <a:spLocks noChangeArrowheads="1"/>
            </p:cNvSpPr>
            <p:nvPr/>
          </p:nvSpPr>
          <p:spPr bwMode="auto">
            <a:xfrm>
              <a:off x="1816" y="2647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$1,000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54306" name="Rectangle 34"/>
            <p:cNvSpPr>
              <a:spLocks noChangeArrowheads="1"/>
            </p:cNvSpPr>
            <p:nvPr/>
          </p:nvSpPr>
          <p:spPr bwMode="auto">
            <a:xfrm>
              <a:off x="2439" y="2647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$1,100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54307" name="Rectangle 35"/>
            <p:cNvSpPr>
              <a:spLocks noChangeArrowheads="1"/>
            </p:cNvSpPr>
            <p:nvPr/>
          </p:nvSpPr>
          <p:spPr bwMode="auto">
            <a:xfrm>
              <a:off x="3822" y="2647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TOTAL 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54308" name="Rectangle 36"/>
            <p:cNvSpPr>
              <a:spLocks noChangeArrowheads="1"/>
            </p:cNvSpPr>
            <p:nvPr/>
          </p:nvSpPr>
          <p:spPr bwMode="auto">
            <a:xfrm>
              <a:off x="4408" y="2647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$1,000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54309" name="Rectangle 37"/>
            <p:cNvSpPr>
              <a:spLocks noChangeArrowheads="1"/>
            </p:cNvSpPr>
            <p:nvPr/>
          </p:nvSpPr>
          <p:spPr bwMode="auto">
            <a:xfrm>
              <a:off x="5032" y="2647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$1,100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54310" name="Line 38"/>
            <p:cNvSpPr>
              <a:spLocks noChangeShapeType="1"/>
            </p:cNvSpPr>
            <p:nvPr/>
          </p:nvSpPr>
          <p:spPr bwMode="auto">
            <a:xfrm>
              <a:off x="1632" y="1833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1" name="Line 39"/>
            <p:cNvSpPr>
              <a:spLocks noChangeShapeType="1"/>
            </p:cNvSpPr>
            <p:nvPr/>
          </p:nvSpPr>
          <p:spPr bwMode="auto">
            <a:xfrm>
              <a:off x="4224" y="1833"/>
              <a:ext cx="14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Line 40"/>
            <p:cNvSpPr>
              <a:spLocks noChangeShapeType="1"/>
            </p:cNvSpPr>
            <p:nvPr/>
          </p:nvSpPr>
          <p:spPr bwMode="auto">
            <a:xfrm>
              <a:off x="1680" y="2599"/>
              <a:ext cx="14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Line 41"/>
            <p:cNvSpPr>
              <a:spLocks noChangeShapeType="1"/>
            </p:cNvSpPr>
            <p:nvPr/>
          </p:nvSpPr>
          <p:spPr bwMode="auto">
            <a:xfrm>
              <a:off x="4320" y="2599"/>
              <a:ext cx="13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Line 42"/>
            <p:cNvSpPr>
              <a:spLocks noChangeShapeType="1"/>
            </p:cNvSpPr>
            <p:nvPr/>
          </p:nvSpPr>
          <p:spPr bwMode="auto">
            <a:xfrm>
              <a:off x="480" y="2839"/>
              <a:ext cx="51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5" name="Line 43"/>
            <p:cNvSpPr>
              <a:spLocks noChangeShapeType="1"/>
            </p:cNvSpPr>
            <p:nvPr/>
          </p:nvSpPr>
          <p:spPr bwMode="auto">
            <a:xfrm>
              <a:off x="480" y="1495"/>
              <a:ext cx="5232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Text Box 44"/>
            <p:cNvSpPr txBox="1">
              <a:spLocks noChangeArrowheads="1"/>
            </p:cNvSpPr>
            <p:nvPr/>
          </p:nvSpPr>
          <p:spPr bwMode="auto">
            <a:xfrm>
              <a:off x="519" y="2893"/>
              <a:ext cx="4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baseline="30000" dirty="0">
                  <a:solidFill>
                    <a:srgbClr val="FF0000"/>
                  </a:solidFill>
                  <a:latin typeface="Arial" charset="0"/>
                </a:rPr>
                <a:t>1</a:t>
              </a:r>
              <a:r>
                <a:rPr lang="en-US" sz="1200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1100" b="1" dirty="0">
                  <a:solidFill>
                    <a:srgbClr val="FF0000"/>
                  </a:solidFill>
                  <a:latin typeface="+mj-lt"/>
                </a:rPr>
                <a:t>Working </a:t>
              </a:r>
              <a:r>
                <a:rPr lang="en-US" sz="1100" b="1" dirty="0" smtClean="0">
                  <a:solidFill>
                    <a:srgbClr val="FF0000"/>
                  </a:solidFill>
                  <a:latin typeface="+mj-lt"/>
                </a:rPr>
                <a:t>Capital Requirement  </a:t>
              </a:r>
              <a:r>
                <a:rPr lang="en-US" sz="1100" b="1" dirty="0">
                  <a:solidFill>
                    <a:srgbClr val="FF0000"/>
                  </a:solidFill>
                  <a:latin typeface="+mj-lt"/>
                </a:rPr>
                <a:t>(WCR) = Accounts receivable + Inventories - Accounts payable</a:t>
              </a:r>
            </a:p>
          </p:txBody>
        </p:sp>
      </p:grpSp>
      <p:sp>
        <p:nvSpPr>
          <p:cNvPr id="54279" name="Text Box 45"/>
          <p:cNvSpPr>
            <a:spLocks noGrp="1" noChangeArrowheads="1"/>
          </p:cNvSpPr>
          <p:nvPr>
            <p:ph type="title"/>
          </p:nvPr>
        </p:nvSpPr>
        <p:spPr>
          <a:xfrm>
            <a:off x="871538" y="1014413"/>
            <a:ext cx="8162925" cy="609600"/>
          </a:xfrm>
          <a:noFill/>
        </p:spPr>
        <p:txBody>
          <a:bodyPr/>
          <a:lstStyle/>
          <a:p>
            <a:pPr>
              <a:tabLst>
                <a:tab pos="3048000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Managerial </a:t>
            </a:r>
            <a:r>
              <a:rPr lang="en-US" sz="2000" b="1" dirty="0" smtClean="0">
                <a:solidFill>
                  <a:schemeClr val="hlink"/>
                </a:solidFill>
              </a:rPr>
              <a:t>Balance Sheets </a:t>
            </a:r>
            <a:br>
              <a:rPr lang="en-US" sz="2000" b="1" dirty="0" smtClean="0">
                <a:solidFill>
                  <a:schemeClr val="hlink"/>
                </a:solidFill>
              </a:rPr>
            </a:br>
            <a:r>
              <a:rPr lang="en-US" sz="1400" b="1" dirty="0" smtClean="0">
                <a:solidFill>
                  <a:schemeClr val="hlink"/>
                </a:solidFill>
              </a:rPr>
              <a:t>mil. USD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5865A-B14F-49F5-A7BE-0A1BD03DB11F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5811837" cy="762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The Income Statement</a:t>
            </a:r>
            <a:r>
              <a:rPr lang="en-US" dirty="0" smtClean="0"/>
              <a:t> 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smtClean="0">
                <a:cs typeface="Times New Roman" pitchFamily="18" charset="0"/>
              </a:rPr>
              <a:t>purpose: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Tx/>
              <a:buChar char="•"/>
            </a:pPr>
            <a:r>
              <a:rPr lang="en-US" sz="2000" smtClean="0">
                <a:cs typeface="Times New Roman" pitchFamily="18" charset="0"/>
              </a:rPr>
              <a:t>provide an estimate of change in </a:t>
            </a:r>
            <a:br>
              <a:rPr lang="en-US" sz="2000" smtClean="0">
                <a:cs typeface="Times New Roman" pitchFamily="18" charset="0"/>
              </a:rPr>
            </a:br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book value</a:t>
            </a:r>
            <a:r>
              <a:rPr lang="en-US" sz="2000" smtClean="0">
                <a:cs typeface="Times New Roman" pitchFamily="18" charset="0"/>
              </a:rPr>
              <a:t> of </a:t>
            </a:r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equity </a:t>
            </a:r>
            <a:b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000" smtClean="0">
                <a:cs typeface="Times New Roman" pitchFamily="18" charset="0"/>
              </a:rPr>
              <a:t>over a period of time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  <a:p>
            <a:pPr lvl="2" eaLnBrk="1" hangingPunct="1"/>
            <a:r>
              <a:rPr lang="en-US" sz="2200" smtClean="0">
                <a:cs typeface="Times New Roman" pitchFamily="18" charset="0"/>
              </a:rPr>
              <a:t>net profit vs. net loss</a:t>
            </a:r>
          </a:p>
          <a:p>
            <a:pPr lvl="3" eaLnBrk="1" hangingPunct="1"/>
            <a:r>
              <a:rPr lang="en-US" sz="1600" smtClean="0">
                <a:cs typeface="Times New Roman" pitchFamily="18" charset="0"/>
              </a:rPr>
              <a:t>difference between</a:t>
            </a:r>
            <a:r>
              <a:rPr lang="en-US" smtClean="0">
                <a:cs typeface="Times New Roman" pitchFamily="18" charset="0"/>
              </a:rPr>
              <a:t>: [revenues – expenses]</a:t>
            </a:r>
          </a:p>
          <a:p>
            <a:pPr lvl="3" eaLnBrk="1" hangingPunct="1">
              <a:buFontTx/>
              <a:buNone/>
            </a:pP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The Income Statement</a:t>
            </a:r>
            <a:r>
              <a:rPr lang="en-US" sz="2400" dirty="0" smtClean="0"/>
              <a:t> 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92320-9099-4DA8-87C7-C79B5DC3ABB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graphicFrame>
        <p:nvGraphicFramePr>
          <p:cNvPr id="9113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38515" y="1770744"/>
          <a:ext cx="6241142" cy="489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Document" r:id="rId4" imgW="5486400" imgH="5583936" progId="Word.Document.8">
                  <p:embed/>
                </p:oleObj>
              </mc:Choice>
              <mc:Fallback>
                <p:oleObj name="Document" r:id="rId4" imgW="5486400" imgH="558393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515" y="1770744"/>
                        <a:ext cx="6241142" cy="4891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Αριστερό βέλος"/>
          <p:cNvSpPr/>
          <p:nvPr/>
        </p:nvSpPr>
        <p:spPr bwMode="auto">
          <a:xfrm>
            <a:off x="6284686" y="2888342"/>
            <a:ext cx="1451428" cy="58057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</a:rPr>
              <a:t>EBIT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7 - Αριστερό βέλος"/>
          <p:cNvSpPr/>
          <p:nvPr/>
        </p:nvSpPr>
        <p:spPr bwMode="auto">
          <a:xfrm>
            <a:off x="6306458" y="4361542"/>
            <a:ext cx="1451428" cy="58057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</a:rPr>
              <a:t>EAT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53CBE-3E0B-406A-A065-1BC429F5AB75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5259387" cy="762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The Income Statement</a:t>
            </a:r>
            <a:r>
              <a:rPr lang="en-US" smtClean="0"/>
              <a:t> 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smtClean="0">
                <a:cs typeface="Times New Roman" pitchFamily="18" charset="0"/>
              </a:rPr>
              <a:t>EBIT can be related to its 3 categories of claimants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cs typeface="Times New Roman" pitchFamily="18" charset="0"/>
            </a:endParaRPr>
          </a:p>
          <a:p>
            <a:pPr lvl="1" eaLnBrk="1" hangingPunct="1">
              <a:buSzPct val="115000"/>
              <a:buFontTx/>
              <a:buChar char="•"/>
            </a:pPr>
            <a:r>
              <a:rPr lang="en-US" sz="2200" smtClean="0">
                <a:solidFill>
                  <a:srgbClr val="FF0000"/>
                </a:solidFill>
                <a:cs typeface="Times New Roman" pitchFamily="18" charset="0"/>
              </a:rPr>
              <a:t>debt-holders</a:t>
            </a:r>
            <a:r>
              <a:rPr lang="en-US" sz="2200" smtClean="0">
                <a:cs typeface="Times New Roman" pitchFamily="18" charset="0"/>
              </a:rPr>
              <a:t> 	(</a:t>
            </a:r>
            <a:r>
              <a:rPr lang="en-US" sz="2200" smtClean="0">
                <a:solidFill>
                  <a:schemeClr val="hlink"/>
                </a:solidFill>
                <a:cs typeface="Times New Roman" pitchFamily="18" charset="0"/>
              </a:rPr>
              <a:t>first claimants</a:t>
            </a:r>
            <a:r>
              <a:rPr lang="en-US" sz="2200" smtClean="0">
                <a:cs typeface="Times New Roman" pitchFamily="18" charset="0"/>
              </a:rPr>
              <a:t>)</a:t>
            </a:r>
          </a:p>
          <a:p>
            <a:pPr lvl="1" eaLnBrk="1" hangingPunct="1">
              <a:buSzPct val="115000"/>
              <a:buFontTx/>
              <a:buNone/>
            </a:pPr>
            <a:endParaRPr lang="en-US" sz="1200" smtClean="0">
              <a:cs typeface="Times New Roman" pitchFamily="18" charset="0"/>
            </a:endParaRPr>
          </a:p>
          <a:p>
            <a:pPr lvl="1" eaLnBrk="1" hangingPunct="1">
              <a:buSzPct val="115000"/>
              <a:buFontTx/>
              <a:buChar char="•"/>
            </a:pPr>
            <a:r>
              <a:rPr lang="en-US" sz="2200" smtClean="0">
                <a:solidFill>
                  <a:srgbClr val="FF0000"/>
                </a:solidFill>
                <a:cs typeface="Times New Roman" pitchFamily="18" charset="0"/>
              </a:rPr>
              <a:t>tax authorities</a:t>
            </a:r>
            <a:r>
              <a:rPr lang="en-US" sz="2200" smtClean="0">
                <a:cs typeface="Times New Roman" pitchFamily="18" charset="0"/>
              </a:rPr>
              <a:t> 	(</a:t>
            </a:r>
            <a:r>
              <a:rPr lang="en-US" sz="2200" smtClean="0">
                <a:solidFill>
                  <a:schemeClr val="hlink"/>
                </a:solidFill>
                <a:cs typeface="Times New Roman" pitchFamily="18" charset="0"/>
              </a:rPr>
              <a:t>second claimants</a:t>
            </a:r>
            <a:r>
              <a:rPr lang="en-US" sz="2200" smtClean="0">
                <a:cs typeface="Times New Roman" pitchFamily="18" charset="0"/>
              </a:rPr>
              <a:t>)</a:t>
            </a:r>
          </a:p>
          <a:p>
            <a:pPr lvl="1" eaLnBrk="1" hangingPunct="1">
              <a:buSzPct val="115000"/>
              <a:buFontTx/>
              <a:buNone/>
            </a:pPr>
            <a:endParaRPr lang="en-US" sz="120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buSzPct val="115000"/>
              <a:buFontTx/>
              <a:buChar char="•"/>
            </a:pPr>
            <a:r>
              <a:rPr lang="en-US" sz="2200" smtClean="0">
                <a:solidFill>
                  <a:srgbClr val="FF0000"/>
                </a:solidFill>
                <a:cs typeface="Times New Roman" pitchFamily="18" charset="0"/>
              </a:rPr>
              <a:t>shareholders</a:t>
            </a:r>
            <a:r>
              <a:rPr lang="en-US" sz="2200" smtClean="0">
                <a:cs typeface="Times New Roman" pitchFamily="18" charset="0"/>
              </a:rPr>
              <a:t> 	(</a:t>
            </a:r>
            <a:r>
              <a:rPr lang="en-US" sz="2200" smtClean="0">
                <a:solidFill>
                  <a:schemeClr val="hlink"/>
                </a:solidFill>
                <a:cs typeface="Times New Roman" pitchFamily="18" charset="0"/>
              </a:rPr>
              <a:t>residual claimants</a:t>
            </a:r>
            <a:r>
              <a:rPr lang="en-US" sz="2200" smtClean="0"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6E5B1-3222-4B80-97F0-8339B539F2B0}" type="slidenum">
              <a:rPr lang="en-US"/>
              <a:pPr>
                <a:defRPr/>
              </a:pPr>
              <a:t>65</a:t>
            </a:fld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62000" y="1905000"/>
            <a:ext cx="7239000" cy="4084638"/>
            <a:chOff x="480" y="1056"/>
            <a:chExt cx="4560" cy="2573"/>
          </a:xfrm>
        </p:grpSpPr>
        <p:sp>
          <p:nvSpPr>
            <p:cNvPr id="58375" name="Rectangle 4"/>
            <p:cNvSpPr>
              <a:spLocks noChangeArrowheads="1"/>
            </p:cNvSpPr>
            <p:nvPr/>
          </p:nvSpPr>
          <p:spPr bwMode="auto">
            <a:xfrm>
              <a:off x="480" y="3006"/>
              <a:ext cx="4560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6" name="Rectangle 5"/>
            <p:cNvSpPr>
              <a:spLocks noChangeArrowheads="1"/>
            </p:cNvSpPr>
            <p:nvPr/>
          </p:nvSpPr>
          <p:spPr bwMode="auto">
            <a:xfrm>
              <a:off x="480" y="2424"/>
              <a:ext cx="4560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" name="Rectangle 6"/>
            <p:cNvSpPr>
              <a:spLocks noChangeArrowheads="1"/>
            </p:cNvSpPr>
            <p:nvPr/>
          </p:nvSpPr>
          <p:spPr bwMode="auto">
            <a:xfrm>
              <a:off x="480" y="1841"/>
              <a:ext cx="4560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" name="Rectangle 7"/>
            <p:cNvSpPr>
              <a:spLocks noChangeArrowheads="1"/>
            </p:cNvSpPr>
            <p:nvPr/>
          </p:nvSpPr>
          <p:spPr bwMode="auto">
            <a:xfrm>
              <a:off x="480" y="1056"/>
              <a:ext cx="4560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" name="Rectangle 9"/>
            <p:cNvSpPr>
              <a:spLocks noChangeArrowheads="1"/>
            </p:cNvSpPr>
            <p:nvPr/>
          </p:nvSpPr>
          <p:spPr bwMode="auto">
            <a:xfrm>
              <a:off x="720" y="1077"/>
              <a:ext cx="3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Sales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8380" name="Rectangle 10"/>
            <p:cNvSpPr>
              <a:spLocks noChangeArrowheads="1"/>
            </p:cNvSpPr>
            <p:nvPr/>
          </p:nvSpPr>
          <p:spPr bwMode="auto">
            <a:xfrm>
              <a:off x="4431" y="1077"/>
              <a:ext cx="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$1,000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58381" name="Rectangle 11"/>
            <p:cNvSpPr>
              <a:spLocks noChangeArrowheads="1"/>
            </p:cNvSpPr>
            <p:nvPr/>
          </p:nvSpPr>
          <p:spPr bwMode="auto">
            <a:xfrm>
              <a:off x="968" y="1344"/>
              <a:ext cx="1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Less operating expenses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8382" name="Rectangle 12"/>
            <p:cNvSpPr>
              <a:spLocks noChangeArrowheads="1"/>
            </p:cNvSpPr>
            <p:nvPr/>
          </p:nvSpPr>
          <p:spPr bwMode="auto">
            <a:xfrm>
              <a:off x="3773" y="1344"/>
              <a:ext cx="4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($760)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8383" name="Rectangle 13"/>
            <p:cNvSpPr>
              <a:spLocks noChangeArrowheads="1"/>
            </p:cNvSpPr>
            <p:nvPr/>
          </p:nvSpPr>
          <p:spPr bwMode="auto">
            <a:xfrm>
              <a:off x="968" y="1536"/>
              <a:ext cx="2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(including depreciation expenses)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8384" name="Rectangle 14"/>
            <p:cNvSpPr>
              <a:spLocks noChangeArrowheads="1"/>
            </p:cNvSpPr>
            <p:nvPr/>
          </p:nvSpPr>
          <p:spPr bwMode="auto">
            <a:xfrm>
              <a:off x="720" y="1865"/>
              <a:ext cx="2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Earnings before interest and tax 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8385" name="Rectangle 15"/>
            <p:cNvSpPr>
              <a:spLocks noChangeArrowheads="1"/>
            </p:cNvSpPr>
            <p:nvPr/>
          </p:nvSpPr>
          <p:spPr bwMode="auto">
            <a:xfrm>
              <a:off x="2972" y="1869"/>
              <a:ext cx="4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(EBIT)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58386" name="Rectangle 16"/>
            <p:cNvSpPr>
              <a:spLocks noChangeArrowheads="1"/>
            </p:cNvSpPr>
            <p:nvPr/>
          </p:nvSpPr>
          <p:spPr bwMode="auto">
            <a:xfrm>
              <a:off x="4552" y="186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$240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8387" name="Rectangle 17"/>
            <p:cNvSpPr>
              <a:spLocks noChangeArrowheads="1"/>
            </p:cNvSpPr>
            <p:nvPr/>
          </p:nvSpPr>
          <p:spPr bwMode="auto">
            <a:xfrm>
              <a:off x="968" y="2112"/>
              <a:ext cx="1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Less interest expenses 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8388" name="Rectangle 18"/>
            <p:cNvSpPr>
              <a:spLocks noChangeArrowheads="1"/>
            </p:cNvSpPr>
            <p:nvPr/>
          </p:nvSpPr>
          <p:spPr bwMode="auto">
            <a:xfrm>
              <a:off x="3935" y="2112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(40)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8389" name="Rectangle 19"/>
            <p:cNvSpPr>
              <a:spLocks noChangeArrowheads="1"/>
            </p:cNvSpPr>
            <p:nvPr/>
          </p:nvSpPr>
          <p:spPr bwMode="auto">
            <a:xfrm>
              <a:off x="720" y="2442"/>
              <a:ext cx="1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Earnings before tax (EBT)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8390" name="Rectangle 20"/>
            <p:cNvSpPr>
              <a:spLocks noChangeArrowheads="1"/>
            </p:cNvSpPr>
            <p:nvPr/>
          </p:nvSpPr>
          <p:spPr bwMode="auto">
            <a:xfrm>
              <a:off x="4552" y="2442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$200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8391" name="Rectangle 21"/>
            <p:cNvSpPr>
              <a:spLocks noChangeArrowheads="1"/>
            </p:cNvSpPr>
            <p:nvPr/>
          </p:nvSpPr>
          <p:spPr bwMode="auto">
            <a:xfrm>
              <a:off x="968" y="2688"/>
              <a:ext cx="13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Less tax expenses 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8392" name="Rectangle 22"/>
            <p:cNvSpPr>
              <a:spLocks noChangeArrowheads="1"/>
            </p:cNvSpPr>
            <p:nvPr/>
          </p:nvSpPr>
          <p:spPr bwMode="auto">
            <a:xfrm>
              <a:off x="3853" y="268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(100)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8393" name="Rectangle 23"/>
            <p:cNvSpPr>
              <a:spLocks noChangeArrowheads="1"/>
            </p:cNvSpPr>
            <p:nvPr/>
          </p:nvSpPr>
          <p:spPr bwMode="auto">
            <a:xfrm>
              <a:off x="720" y="3016"/>
              <a:ext cx="1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Earnings after tax (EAT)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8394" name="Rectangle 24"/>
            <p:cNvSpPr>
              <a:spLocks noChangeArrowheads="1"/>
            </p:cNvSpPr>
            <p:nvPr/>
          </p:nvSpPr>
          <p:spPr bwMode="auto">
            <a:xfrm>
              <a:off x="4552" y="3016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$100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58395" name="Rectangle 25"/>
            <p:cNvSpPr>
              <a:spLocks noChangeArrowheads="1"/>
            </p:cNvSpPr>
            <p:nvPr/>
          </p:nvSpPr>
          <p:spPr bwMode="auto">
            <a:xfrm>
              <a:off x="968" y="3264"/>
              <a:ext cx="16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Retained earnings = $50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8396" name="Rectangle 26"/>
            <p:cNvSpPr>
              <a:spLocks noChangeArrowheads="1"/>
            </p:cNvSpPr>
            <p:nvPr/>
          </p:nvSpPr>
          <p:spPr bwMode="auto">
            <a:xfrm>
              <a:off x="968" y="3456"/>
              <a:ext cx="1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Dividend payment = $50</a:t>
              </a:r>
              <a:endParaRPr lang="en-US" sz="1600" b="1">
                <a:latin typeface="Times New Roman" pitchFamily="18" charset="0"/>
              </a:endParaRPr>
            </a:p>
          </p:txBody>
        </p:sp>
      </p:grpSp>
      <p:sp>
        <p:nvSpPr>
          <p:cNvPr id="58374" name="Text Box 27"/>
          <p:cNvSpPr>
            <a:spLocks noGrp="1" noChangeArrowheads="1"/>
          </p:cNvSpPr>
          <p:nvPr>
            <p:ph type="title"/>
          </p:nvPr>
        </p:nvSpPr>
        <p:spPr>
          <a:xfrm>
            <a:off x="769938" y="946905"/>
            <a:ext cx="8162925" cy="677108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Income Statement</a:t>
            </a:r>
            <a:b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1400" b="1" dirty="0" err="1" smtClean="0">
                <a:solidFill>
                  <a:schemeClr val="hlink"/>
                </a:solidFill>
                <a:cs typeface="Times New Roman" pitchFamily="18" charset="0"/>
              </a:rPr>
              <a:t>mln</a:t>
            </a:r>
            <a:r>
              <a:rPr lang="en-US" sz="1400" b="1" dirty="0" smtClean="0">
                <a:solidFill>
                  <a:schemeClr val="hlink"/>
                </a:solidFill>
                <a:cs typeface="Times New Roman" pitchFamily="18" charset="0"/>
              </a:rPr>
              <a:t> USD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E1D5B-4497-4B72-8605-C1605023EF5C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How much cash does a firm generate?</a:t>
            </a:r>
            <a:r>
              <a:rPr 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616200"/>
            <a:ext cx="7978775" cy="30734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85000"/>
              <a:buFont typeface="Wingdings" pitchFamily="2" charset="2"/>
              <a:buChar char="§"/>
            </a:pPr>
            <a:r>
              <a:rPr lang="en-US" sz="2200" u="sng" dirty="0" smtClean="0">
                <a:solidFill>
                  <a:srgbClr val="FF0000"/>
                </a:solidFill>
                <a:cs typeface="Times New Roman" pitchFamily="18" charset="0"/>
              </a:rPr>
              <a:t>expected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cash flows</a:t>
            </a:r>
            <a:r>
              <a:rPr lang="en-US" sz="2200" dirty="0" smtClean="0">
                <a:cs typeface="Times New Roman" pitchFamily="18" charset="0"/>
              </a:rPr>
              <a:t> = key factor in deciding…..</a:t>
            </a:r>
          </a:p>
          <a:p>
            <a:pPr eaLnBrk="1" hangingPunct="1"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/>
              <a:t>…whether a project will </a:t>
            </a:r>
            <a:r>
              <a:rPr lang="en-US" sz="2200" dirty="0" smtClean="0">
                <a:solidFill>
                  <a:srgbClr val="FF0000"/>
                </a:solidFill>
              </a:rPr>
              <a:t>create or destroy value</a:t>
            </a:r>
          </a:p>
          <a:p>
            <a:pPr lvl="2" eaLnBrk="1" hangingPunct="1"/>
            <a:r>
              <a:rPr lang="en-US" sz="1800" dirty="0" smtClean="0"/>
              <a:t>measure cash flows generated by a firm’s activities on a continuous basis</a:t>
            </a:r>
          </a:p>
          <a:p>
            <a:pPr lvl="2" eaLnBrk="1" hangingPunct="1">
              <a:buFontTx/>
              <a:buNone/>
            </a:pP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2EE53-CC5E-4F92-BE82-123EA6497549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How much cash does a firm generate?</a:t>
            </a:r>
            <a:r>
              <a:rPr 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282825"/>
            <a:ext cx="8110537" cy="3813175"/>
          </a:xfrm>
        </p:spPr>
        <p:txBody>
          <a:bodyPr/>
          <a:lstStyle/>
          <a:p>
            <a:pPr lvl="2" eaLnBrk="1" hangingPunct="1">
              <a:buFontTx/>
              <a:buNone/>
            </a:pPr>
            <a:endParaRPr lang="en-US" dirty="0" smtClean="0"/>
          </a:p>
          <a:p>
            <a:pPr eaLnBrk="1" hangingPunct="1"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/>
              <a:t>a firm’s </a:t>
            </a:r>
            <a:r>
              <a:rPr lang="en-US" sz="2200" b="1" dirty="0" smtClean="0">
                <a:solidFill>
                  <a:srgbClr val="0070C0"/>
                </a:solidFill>
              </a:rPr>
              <a:t>EBIT</a:t>
            </a:r>
            <a:r>
              <a:rPr lang="en-US" sz="2200" dirty="0" smtClean="0"/>
              <a:t> or </a:t>
            </a:r>
            <a:r>
              <a:rPr lang="en-US" sz="2200" b="1" dirty="0" smtClean="0">
                <a:solidFill>
                  <a:srgbClr val="0070C0"/>
                </a:solidFill>
              </a:rPr>
              <a:t>EAT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does </a:t>
            </a:r>
            <a:r>
              <a:rPr lang="en-US" sz="2200" dirty="0" smtClean="0">
                <a:solidFill>
                  <a:srgbClr val="FF0000"/>
                </a:solidFill>
              </a:rPr>
              <a:t>NOT </a:t>
            </a:r>
            <a:r>
              <a:rPr lang="en-US" sz="2200" dirty="0" smtClean="0"/>
              <a:t>represent </a:t>
            </a:r>
            <a:r>
              <a:rPr lang="en-US" sz="2200" dirty="0" smtClean="0">
                <a:solidFill>
                  <a:srgbClr val="FF0000"/>
                </a:solidFill>
              </a:rPr>
              <a:t>cash !</a:t>
            </a:r>
          </a:p>
          <a:p>
            <a:pPr eaLnBrk="1" hangingPunct="1">
              <a:buFont typeface="Wingdings" pitchFamily="2" charset="2"/>
              <a:buNone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 eaLnBrk="1" hangingPunct="1"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dirty="0" smtClean="0"/>
              <a:t>need to know </a:t>
            </a:r>
            <a:r>
              <a:rPr lang="en-US" sz="2000" dirty="0" smtClean="0">
                <a:solidFill>
                  <a:srgbClr val="0070C0"/>
                </a:solidFill>
              </a:rPr>
              <a:t>how much cash </a:t>
            </a:r>
            <a:r>
              <a:rPr lang="en-US" sz="2000" dirty="0" smtClean="0"/>
              <a:t>is behind EBIT &amp; EAT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9FE83-B8A1-4059-81D2-791370993CB1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Sources &amp; Uses of Cash</a:t>
            </a:r>
            <a:r>
              <a:rPr lang="en-US" dirty="0" smtClean="0"/>
              <a:t> 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3" y="2385105"/>
            <a:ext cx="4368800" cy="363855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Sources</a:t>
            </a:r>
            <a:r>
              <a:rPr lang="en-US" sz="2400" dirty="0" smtClean="0">
                <a:cs typeface="Times New Roman" pitchFamily="18" charset="0"/>
              </a:rPr>
              <a:t> of cash</a:t>
            </a:r>
          </a:p>
          <a:p>
            <a:pPr eaLnBrk="1" hangingPunct="1"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Operations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600" dirty="0" smtClean="0">
                <a:cs typeface="Times New Roman" pitchFamily="18" charset="0"/>
              </a:rPr>
              <a:t>customers pay invoices</a:t>
            </a:r>
          </a:p>
          <a:p>
            <a:pPr lvl="1" eaLnBrk="1" hangingPunct="1">
              <a:buClr>
                <a:schemeClr val="hlink"/>
              </a:buClr>
              <a:buFontTx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Investing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600" dirty="0" smtClean="0">
                <a:cs typeface="Times New Roman" pitchFamily="18" charset="0"/>
              </a:rPr>
              <a:t>firm sells assets</a:t>
            </a:r>
          </a:p>
          <a:p>
            <a:pPr lvl="1" eaLnBrk="1" hangingPunct="1">
              <a:buClr>
                <a:schemeClr val="hlink"/>
              </a:buClr>
              <a:buFontTx/>
              <a:buNone/>
            </a:pPr>
            <a:endParaRPr lang="en-US" sz="1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Financing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600" dirty="0" smtClean="0">
                <a:cs typeface="Times New Roman" pitchFamily="18" charset="0"/>
              </a:rPr>
              <a:t>firm borrows or issues new shares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04229" y="2383064"/>
            <a:ext cx="4151084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cash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Operations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pay its suppliers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Investing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capital expenditures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Financing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interest &amp; dividend payments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DCF9-8422-4760-AA35-075194A99E88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Cash Flow Statement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108200"/>
            <a:ext cx="8110537" cy="39878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smtClean="0">
                <a:cs typeface="Times New Roman" pitchFamily="18" charset="0"/>
              </a:rPr>
              <a:t>summarizes a firm’s </a:t>
            </a: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cash</a:t>
            </a:r>
            <a:r>
              <a:rPr lang="en-US" sz="2400" smtClean="0">
                <a:cs typeface="Times New Roman" pitchFamily="18" charset="0"/>
              </a:rPr>
              <a:t> transactions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smtClean="0"/>
          </a:p>
          <a:p>
            <a:pPr lvl="1" eaLnBrk="1" hangingPunct="1">
              <a:buClr>
                <a:schemeClr val="hlink"/>
              </a:buClr>
              <a:buFontTx/>
              <a:buChar char="•"/>
            </a:pPr>
            <a:r>
              <a:rPr lang="en-US" sz="2400" smtClean="0"/>
              <a:t>breaks them down into 3 main corporate activities: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smtClean="0"/>
          </a:p>
          <a:p>
            <a:pPr lvl="2" eaLnBrk="1" hangingPunct="1"/>
            <a:r>
              <a:rPr lang="en-US" sz="2000" smtClean="0">
                <a:solidFill>
                  <a:srgbClr val="FF0000"/>
                </a:solidFill>
              </a:rPr>
              <a:t>Operations</a:t>
            </a:r>
          </a:p>
          <a:p>
            <a:pPr lvl="2" eaLnBrk="1" hangingPunct="1">
              <a:buFontTx/>
              <a:buNone/>
            </a:pPr>
            <a:endParaRPr lang="en-US" sz="120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en-US" sz="2000" smtClean="0">
                <a:solidFill>
                  <a:srgbClr val="FF0000"/>
                </a:solidFill>
              </a:rPr>
              <a:t>Investments</a:t>
            </a:r>
          </a:p>
          <a:p>
            <a:pPr lvl="2" eaLnBrk="1" hangingPunct="1">
              <a:buFontTx/>
              <a:buNone/>
            </a:pPr>
            <a:endParaRPr lang="en-US" sz="120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en-US" sz="2000" smtClean="0">
                <a:solidFill>
                  <a:srgbClr val="FF0000"/>
                </a:solidFill>
              </a:rPr>
              <a:t>Financing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D6E5D-9BAF-4ACE-BD09-1AA33E78825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735467" y="1020536"/>
            <a:ext cx="312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>
                <a:solidFill>
                  <a:schemeClr val="hlink"/>
                </a:solidFill>
                <a:latin typeface="Arial" charset="0"/>
              </a:rPr>
              <a:t>Learning objectives</a:t>
            </a:r>
            <a:r>
              <a:rPr lang="el-GR" sz="2400" dirty="0">
                <a:latin typeface="Arial" charset="0"/>
              </a:rPr>
              <a:t> </a:t>
            </a: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812801" y="2134967"/>
            <a:ext cx="80844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1600" dirty="0">
                <a:latin typeface="Arial" charset="0"/>
              </a:rPr>
              <a:t> provide </a:t>
            </a:r>
            <a:r>
              <a:rPr lang="en-GB" sz="1600" dirty="0" smtClean="0">
                <a:latin typeface="Arial" charset="0"/>
              </a:rPr>
              <a:t>a consistent &amp; integrated structure</a:t>
            </a:r>
            <a:br>
              <a:rPr lang="en-GB" sz="1600" dirty="0" smtClean="0">
                <a:latin typeface="Arial" charset="0"/>
              </a:rPr>
            </a:br>
            <a:r>
              <a:rPr lang="en-GB" sz="1600" dirty="0" smtClean="0">
                <a:latin typeface="Arial" charset="0"/>
              </a:rPr>
              <a:t>   that </a:t>
            </a:r>
            <a:r>
              <a:rPr lang="en-GB" sz="1600" dirty="0">
                <a:latin typeface="Arial" charset="0"/>
              </a:rPr>
              <a:t>ties </a:t>
            </a:r>
            <a:r>
              <a:rPr lang="en-GB" sz="1600" dirty="0" smtClean="0">
                <a:latin typeface="Arial" charset="0"/>
              </a:rPr>
              <a:t>all firm’s decisions together –</a:t>
            </a:r>
            <a:br>
              <a:rPr lang="en-GB" sz="1600" dirty="0" smtClean="0">
                <a:latin typeface="Arial" charset="0"/>
              </a:rPr>
            </a:br>
            <a:r>
              <a:rPr lang="en-GB" sz="1600" dirty="0" smtClean="0">
                <a:latin typeface="Arial" charset="0"/>
              </a:rPr>
              <a:t>   from a theoretical &amp; empirical perspective</a:t>
            </a:r>
            <a:endParaRPr lang="en-GB" sz="1600" dirty="0">
              <a:latin typeface="Arial" charset="0"/>
            </a:endParaRPr>
          </a:p>
          <a:p>
            <a:pPr algn="just">
              <a:buClr>
                <a:schemeClr val="hlink"/>
              </a:buClr>
              <a:buFont typeface="Wingdings" pitchFamily="2" charset="2"/>
              <a:buChar char="§"/>
            </a:pPr>
            <a:endParaRPr lang="en-GB" sz="1600" dirty="0">
              <a:latin typeface="Arial" charset="0"/>
            </a:endParaRPr>
          </a:p>
          <a:p>
            <a:pPr algn="just"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1600" dirty="0">
                <a:latin typeface="Arial" charset="0"/>
              </a:rPr>
              <a:t> </a:t>
            </a:r>
            <a:r>
              <a:rPr lang="en-GB" sz="1600" dirty="0" smtClean="0">
                <a:latin typeface="Arial" charset="0"/>
              </a:rPr>
              <a:t> the course</a:t>
            </a:r>
          </a:p>
          <a:p>
            <a:pPr>
              <a:buClr>
                <a:schemeClr val="hlink"/>
              </a:buClr>
            </a:pPr>
            <a:r>
              <a:rPr lang="en-GB" sz="1600" dirty="0" smtClean="0">
                <a:latin typeface="Arial" charset="0"/>
              </a:rPr>
              <a:t>   - </a:t>
            </a:r>
            <a:r>
              <a:rPr lang="en-GB" sz="1600" dirty="0">
                <a:latin typeface="Arial" charset="0"/>
              </a:rPr>
              <a:t>encourages you to think critically on core issues </a:t>
            </a:r>
            <a:r>
              <a:rPr lang="en-GB" sz="1600" dirty="0" smtClean="0">
                <a:latin typeface="Arial" charset="0"/>
              </a:rPr>
              <a:t>of corporate financial </a:t>
            </a:r>
            <a:r>
              <a:rPr lang="en-GB" sz="1600" dirty="0">
                <a:latin typeface="Arial" charset="0"/>
              </a:rPr>
              <a:t>management; </a:t>
            </a:r>
            <a:endParaRPr lang="en-GB" sz="1600" dirty="0" smtClean="0">
              <a:latin typeface="Arial" charset="0"/>
            </a:endParaRPr>
          </a:p>
          <a:p>
            <a:pPr algn="just">
              <a:buClr>
                <a:schemeClr val="hlink"/>
              </a:buClr>
            </a:pPr>
            <a:r>
              <a:rPr lang="en-GB" sz="1600" dirty="0" smtClean="0">
                <a:latin typeface="Arial" charset="0"/>
              </a:rPr>
              <a:t>   - helps </a:t>
            </a:r>
            <a:r>
              <a:rPr lang="en-GB" sz="1600" dirty="0">
                <a:latin typeface="Arial" charset="0"/>
              </a:rPr>
              <a:t>you </a:t>
            </a:r>
            <a:r>
              <a:rPr lang="en-GB" sz="1600" dirty="0" smtClean="0">
                <a:latin typeface="Arial" charset="0"/>
              </a:rPr>
              <a:t>understand financial decision-taking;</a:t>
            </a:r>
          </a:p>
          <a:p>
            <a:pPr>
              <a:buClr>
                <a:schemeClr val="hlink"/>
              </a:buClr>
            </a:pPr>
            <a:r>
              <a:rPr lang="en-GB" sz="1600" dirty="0" smtClean="0">
                <a:latin typeface="Arial" charset="0"/>
              </a:rPr>
              <a:t>   - enhances practical financial management expertise</a:t>
            </a:r>
          </a:p>
          <a:p>
            <a:pPr algn="just">
              <a:buClr>
                <a:schemeClr val="hlink"/>
              </a:buClr>
              <a:buFont typeface="Wingdings" pitchFamily="2" charset="2"/>
              <a:buChar char="§"/>
            </a:pPr>
            <a:endParaRPr lang="en-GB" sz="1600" dirty="0">
              <a:latin typeface="Arial" charset="0"/>
            </a:endParaRPr>
          </a:p>
          <a:p>
            <a:pPr algn="just"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1600" dirty="0">
                <a:latin typeface="Arial" charset="0"/>
              </a:rPr>
              <a:t> to attain these goals, the course will cover material on:</a:t>
            </a: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r>
              <a:rPr lang="en-GB" sz="1600" dirty="0">
                <a:latin typeface="Arial" charset="0"/>
              </a:rPr>
              <a:t>	- </a:t>
            </a:r>
            <a:r>
              <a:rPr lang="en-GB" sz="1600" dirty="0" smtClean="0">
                <a:latin typeface="Arial" charset="0"/>
              </a:rPr>
              <a:t>Corporate Finance Tools</a:t>
            </a: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r>
              <a:rPr lang="en-GB" sz="1600" dirty="0" smtClean="0">
                <a:latin typeface="Arial" charset="0"/>
              </a:rPr>
              <a:t>	- Financial </a:t>
            </a:r>
            <a:r>
              <a:rPr lang="en-GB" sz="1600" dirty="0">
                <a:latin typeface="Arial" charset="0"/>
              </a:rPr>
              <a:t>Management &amp; Value Creation</a:t>
            </a: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r>
              <a:rPr lang="en-GB" sz="1600" dirty="0">
                <a:latin typeface="Arial" charset="0"/>
              </a:rPr>
              <a:t>	- Investment Decisions</a:t>
            </a: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r>
              <a:rPr lang="en-GB" sz="1600" dirty="0">
                <a:latin typeface="Arial" charset="0"/>
              </a:rPr>
              <a:t>	- Financing Decisions </a:t>
            </a: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r>
              <a:rPr lang="en-GB" sz="1600" dirty="0">
                <a:latin typeface="Arial" charset="0"/>
              </a:rPr>
              <a:t>	- Business </a:t>
            </a:r>
            <a:r>
              <a:rPr lang="en-GB" sz="1600" dirty="0" smtClean="0">
                <a:latin typeface="Arial" charset="0"/>
              </a:rPr>
              <a:t>Decisions</a:t>
            </a: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r>
              <a:rPr lang="en-GB" sz="1600" dirty="0" smtClean="0">
                <a:latin typeface="Arial" charset="0"/>
              </a:rPr>
              <a:t>	- Valuation</a:t>
            </a:r>
            <a:endParaRPr lang="en-GB" sz="16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9DCF9-8422-4760-AA35-075194A99E88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Cash Flow Statement</a:t>
            </a:r>
          </a:p>
        </p:txBody>
      </p:sp>
      <p:graphicFrame>
        <p:nvGraphicFramePr>
          <p:cNvPr id="92162" name="Object 3"/>
          <p:cNvGraphicFramePr>
            <a:graphicFrameLocks noChangeAspect="1"/>
          </p:cNvGraphicFramePr>
          <p:nvPr/>
        </p:nvGraphicFramePr>
        <p:xfrm>
          <a:off x="1117601" y="1828799"/>
          <a:ext cx="6633029" cy="4717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name="Document" r:id="rId4" imgW="4687824" imgH="3377184" progId="Word.Document.8">
                  <p:embed/>
                </p:oleObj>
              </mc:Choice>
              <mc:Fallback>
                <p:oleObj name="Document" r:id="rId4" imgW="4687824" imgH="337718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1" y="1828799"/>
                        <a:ext cx="6633029" cy="47171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Οδοντωτό δεξιό βέλος"/>
          <p:cNvSpPr/>
          <p:nvPr/>
        </p:nvSpPr>
        <p:spPr bwMode="auto">
          <a:xfrm>
            <a:off x="1712686" y="6037942"/>
            <a:ext cx="2119085" cy="645886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</a:rPr>
              <a:t>Firm’s cash position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FDEA-71EF-4EB8-81E4-877AC6A425ED}" type="slidenum">
              <a:rPr lang="en-US"/>
              <a:pPr>
                <a:defRPr/>
              </a:pPr>
              <a:t>71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1905000"/>
            <a:ext cx="8077200" cy="4160838"/>
            <a:chOff x="336" y="1152"/>
            <a:chExt cx="5088" cy="2621"/>
          </a:xfrm>
        </p:grpSpPr>
        <p:sp>
          <p:nvSpPr>
            <p:cNvPr id="64519" name="Rectangle 3"/>
            <p:cNvSpPr>
              <a:spLocks noChangeArrowheads="1"/>
            </p:cNvSpPr>
            <p:nvPr/>
          </p:nvSpPr>
          <p:spPr bwMode="auto">
            <a:xfrm>
              <a:off x="336" y="3072"/>
              <a:ext cx="5088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0" name="Rectangle 4"/>
            <p:cNvSpPr>
              <a:spLocks noChangeArrowheads="1"/>
            </p:cNvSpPr>
            <p:nvPr/>
          </p:nvSpPr>
          <p:spPr bwMode="auto">
            <a:xfrm>
              <a:off x="336" y="1152"/>
              <a:ext cx="5088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1" name="Rectangle 5"/>
            <p:cNvSpPr>
              <a:spLocks noChangeArrowheads="1"/>
            </p:cNvSpPr>
            <p:nvPr/>
          </p:nvSpPr>
          <p:spPr bwMode="auto">
            <a:xfrm>
              <a:off x="432" y="1200"/>
              <a:ext cx="30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CASH FLOW FROM OPERATING ACTIVITIES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64522" name="Rectangle 6"/>
            <p:cNvSpPr>
              <a:spLocks noChangeArrowheads="1"/>
            </p:cNvSpPr>
            <p:nvPr/>
          </p:nvSpPr>
          <p:spPr bwMode="auto">
            <a:xfrm>
              <a:off x="689" y="1475"/>
              <a:ext cx="4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Sales 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3" name="Rectangle 7"/>
            <p:cNvSpPr>
              <a:spLocks noChangeArrowheads="1"/>
            </p:cNvSpPr>
            <p:nvPr/>
          </p:nvSpPr>
          <p:spPr bwMode="auto">
            <a:xfrm>
              <a:off x="4102" y="1475"/>
              <a:ext cx="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$1,000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4" name="Rectangle 8"/>
            <p:cNvSpPr>
              <a:spLocks noChangeArrowheads="1"/>
            </p:cNvSpPr>
            <p:nvPr/>
          </p:nvSpPr>
          <p:spPr bwMode="auto">
            <a:xfrm>
              <a:off x="689" y="1721"/>
              <a:ext cx="1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Less operating expenses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5" name="Rectangle 9"/>
            <p:cNvSpPr>
              <a:spLocks noChangeArrowheads="1"/>
            </p:cNvSpPr>
            <p:nvPr/>
          </p:nvSpPr>
          <p:spPr bwMode="auto">
            <a:xfrm>
              <a:off x="689" y="1885"/>
              <a:ext cx="2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(which include depreciation expenses)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6" name="Rectangle 10"/>
            <p:cNvSpPr>
              <a:spLocks noChangeArrowheads="1"/>
            </p:cNvSpPr>
            <p:nvPr/>
          </p:nvSpPr>
          <p:spPr bwMode="auto">
            <a:xfrm>
              <a:off x="4254" y="188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(760)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7" name="Rectangle 11"/>
            <p:cNvSpPr>
              <a:spLocks noChangeArrowheads="1"/>
            </p:cNvSpPr>
            <p:nvPr/>
          </p:nvSpPr>
          <p:spPr bwMode="auto">
            <a:xfrm>
              <a:off x="689" y="2134"/>
              <a:ext cx="1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Less tax expenses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8" name="Rectangle 12"/>
            <p:cNvSpPr>
              <a:spLocks noChangeArrowheads="1"/>
            </p:cNvSpPr>
            <p:nvPr/>
          </p:nvSpPr>
          <p:spPr bwMode="auto">
            <a:xfrm>
              <a:off x="4254" y="2134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(100)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29" name="Rectangle 13"/>
            <p:cNvSpPr>
              <a:spLocks noChangeArrowheads="1"/>
            </p:cNvSpPr>
            <p:nvPr/>
          </p:nvSpPr>
          <p:spPr bwMode="auto">
            <a:xfrm>
              <a:off x="689" y="2383"/>
              <a:ext cx="18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Plus depreciation expenses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30" name="Rectangle 14"/>
            <p:cNvSpPr>
              <a:spLocks noChangeArrowheads="1"/>
            </p:cNvSpPr>
            <p:nvPr/>
          </p:nvSpPr>
          <p:spPr bwMode="auto">
            <a:xfrm>
              <a:off x="4378" y="238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31" name="Rectangle 15"/>
            <p:cNvSpPr>
              <a:spLocks noChangeArrowheads="1"/>
            </p:cNvSpPr>
            <p:nvPr/>
          </p:nvSpPr>
          <p:spPr bwMode="auto">
            <a:xfrm>
              <a:off x="689" y="2626"/>
              <a:ext cx="3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Less cash used to finance the growth of WCR</a:t>
              </a:r>
              <a:endParaRPr lang="en-US" sz="1800" b="1" dirty="0">
                <a:latin typeface="Century Schoolbook" pitchFamily="18" charset="0"/>
              </a:endParaRPr>
            </a:p>
          </p:txBody>
        </p:sp>
        <p:sp>
          <p:nvSpPr>
            <p:cNvPr id="64532" name="Rectangle 16"/>
            <p:cNvSpPr>
              <a:spLocks noChangeArrowheads="1"/>
            </p:cNvSpPr>
            <p:nvPr/>
          </p:nvSpPr>
          <p:spPr bwMode="auto">
            <a:xfrm>
              <a:off x="4332" y="2626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(30)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33" name="Rectangle 17"/>
            <p:cNvSpPr>
              <a:spLocks noChangeArrowheads="1"/>
            </p:cNvSpPr>
            <p:nvPr/>
          </p:nvSpPr>
          <p:spPr bwMode="auto">
            <a:xfrm>
              <a:off x="432" y="2865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A.</a:t>
              </a:r>
              <a:endParaRPr lang="en-US" sz="16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64534" name="Rectangle 18"/>
            <p:cNvSpPr>
              <a:spLocks noChangeArrowheads="1"/>
            </p:cNvSpPr>
            <p:nvPr/>
          </p:nvSpPr>
          <p:spPr bwMode="auto">
            <a:xfrm>
              <a:off x="689" y="2865"/>
              <a:ext cx="18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NET OPERATING CASH FLOW</a:t>
              </a:r>
              <a:endParaRPr lang="en-US" sz="16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64535" name="Rectangle 19"/>
            <p:cNvSpPr>
              <a:spLocks noChangeArrowheads="1"/>
            </p:cNvSpPr>
            <p:nvPr/>
          </p:nvSpPr>
          <p:spPr bwMode="auto">
            <a:xfrm>
              <a:off x="4905" y="286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$170</a:t>
              </a:r>
              <a:endParaRPr lang="en-US" sz="16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64536" name="Rectangle 20"/>
            <p:cNvSpPr>
              <a:spLocks noChangeArrowheads="1"/>
            </p:cNvSpPr>
            <p:nvPr/>
          </p:nvSpPr>
          <p:spPr bwMode="auto">
            <a:xfrm>
              <a:off x="432" y="3111"/>
              <a:ext cx="29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CASH FLOW FROM INVESTING ACTIVITIES</a:t>
              </a:r>
              <a:endParaRPr lang="en-US" sz="1800">
                <a:latin typeface="Century Schoolbook" pitchFamily="18" charset="0"/>
              </a:endParaRPr>
            </a:p>
          </p:txBody>
        </p:sp>
        <p:sp>
          <p:nvSpPr>
            <p:cNvPr id="64537" name="Rectangle 21"/>
            <p:cNvSpPr>
              <a:spLocks noChangeArrowheads="1"/>
            </p:cNvSpPr>
            <p:nvPr/>
          </p:nvSpPr>
          <p:spPr bwMode="auto">
            <a:xfrm>
              <a:off x="689" y="3365"/>
              <a:ext cx="14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Capital expenditures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38" name="Rectangle 22"/>
            <p:cNvSpPr>
              <a:spLocks noChangeArrowheads="1"/>
            </p:cNvSpPr>
            <p:nvPr/>
          </p:nvSpPr>
          <p:spPr bwMode="auto">
            <a:xfrm>
              <a:off x="4254" y="3365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(120)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4539" name="Rectangle 23"/>
            <p:cNvSpPr>
              <a:spLocks noChangeArrowheads="1"/>
            </p:cNvSpPr>
            <p:nvPr/>
          </p:nvSpPr>
          <p:spPr bwMode="auto">
            <a:xfrm>
              <a:off x="432" y="3602"/>
              <a:ext cx="31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B. NET CASH FLOW FROM INVESTING ACTIVITIES</a:t>
              </a:r>
              <a:endParaRPr lang="en-US" sz="16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64540" name="Rectangle 24"/>
            <p:cNvSpPr>
              <a:spLocks noChangeArrowheads="1"/>
            </p:cNvSpPr>
            <p:nvPr/>
          </p:nvSpPr>
          <p:spPr bwMode="auto">
            <a:xfrm>
              <a:off x="4935" y="3600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(120)</a:t>
              </a:r>
              <a:endParaRPr lang="en-US" sz="18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64518" name="Text Box 25"/>
          <p:cNvSpPr>
            <a:spLocks noGrp="1" noChangeArrowheads="1"/>
          </p:cNvSpPr>
          <p:nvPr>
            <p:ph type="title"/>
          </p:nvPr>
        </p:nvSpPr>
        <p:spPr>
          <a:xfrm>
            <a:off x="784225" y="859592"/>
            <a:ext cx="8162925" cy="677108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Cash Flow Statement</a:t>
            </a:r>
            <a:b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1400" b="1" dirty="0" err="1" smtClean="0">
                <a:solidFill>
                  <a:schemeClr val="hlink"/>
                </a:solidFill>
                <a:cs typeface="Times New Roman" pitchFamily="18" charset="0"/>
              </a:rPr>
              <a:t>mln</a:t>
            </a:r>
            <a:r>
              <a:rPr lang="en-US" sz="1400" b="1" dirty="0" smtClean="0">
                <a:solidFill>
                  <a:schemeClr val="hlink"/>
                </a:solidFill>
                <a:cs typeface="Times New Roman" pitchFamily="18" charset="0"/>
              </a:rPr>
              <a:t> USD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44F61-49BB-490A-AD43-E9FCA09E5676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65541" name="Rectangle 2"/>
          <p:cNvSpPr>
            <a:spLocks noChangeArrowheads="1"/>
          </p:cNvSpPr>
          <p:nvPr/>
        </p:nvSpPr>
        <p:spPr bwMode="auto">
          <a:xfrm>
            <a:off x="762000" y="5537200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l-GR" sz="1600">
              <a:latin typeface="Century Schoolbook" pitchFamily="18" charset="0"/>
            </a:endParaRPr>
          </a:p>
        </p:txBody>
      </p:sp>
      <p:sp>
        <p:nvSpPr>
          <p:cNvPr id="65542" name="Rectangle 3"/>
          <p:cNvSpPr>
            <a:spLocks noChangeArrowheads="1"/>
          </p:cNvSpPr>
          <p:nvPr/>
        </p:nvSpPr>
        <p:spPr bwMode="auto">
          <a:xfrm>
            <a:off x="762000" y="3952875"/>
            <a:ext cx="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l-GR" sz="1800">
              <a:latin typeface="Century Schoolbook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905000"/>
            <a:ext cx="8077200" cy="3244850"/>
            <a:chOff x="480" y="1157"/>
            <a:chExt cx="5088" cy="2044"/>
          </a:xfrm>
        </p:grpSpPr>
        <p:sp>
          <p:nvSpPr>
            <p:cNvPr id="65545" name="Rectangle 5"/>
            <p:cNvSpPr>
              <a:spLocks noChangeArrowheads="1"/>
            </p:cNvSpPr>
            <p:nvPr/>
          </p:nvSpPr>
          <p:spPr bwMode="auto">
            <a:xfrm>
              <a:off x="480" y="1157"/>
              <a:ext cx="5088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Rectangle 6"/>
            <p:cNvSpPr>
              <a:spLocks noChangeArrowheads="1"/>
            </p:cNvSpPr>
            <p:nvPr/>
          </p:nvSpPr>
          <p:spPr bwMode="auto">
            <a:xfrm>
              <a:off x="624" y="1190"/>
              <a:ext cx="3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FF"/>
                  </a:solidFill>
                  <a:latin typeface="Arial" charset="0"/>
                </a:rPr>
                <a:t>CASH FLOWS FROM FINANCING ACTIVITIES</a:t>
              </a:r>
              <a:endParaRPr lang="en-US" sz="1800">
                <a:latin typeface="Century Schoolbook" pitchFamily="18" charset="0"/>
              </a:endParaRPr>
            </a:p>
          </p:txBody>
        </p:sp>
        <p:sp>
          <p:nvSpPr>
            <p:cNvPr id="65547" name="Rectangle 7"/>
            <p:cNvSpPr>
              <a:spLocks noChangeArrowheads="1"/>
            </p:cNvSpPr>
            <p:nvPr/>
          </p:nvSpPr>
          <p:spPr bwMode="auto">
            <a:xfrm>
              <a:off x="877" y="1451"/>
              <a:ext cx="10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New borrowing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5548" name="Rectangle 8"/>
            <p:cNvSpPr>
              <a:spLocks noChangeArrowheads="1"/>
            </p:cNvSpPr>
            <p:nvPr/>
          </p:nvSpPr>
          <p:spPr bwMode="auto">
            <a:xfrm>
              <a:off x="4514" y="145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5549" name="Rectangle 9"/>
            <p:cNvSpPr>
              <a:spLocks noChangeArrowheads="1"/>
            </p:cNvSpPr>
            <p:nvPr/>
          </p:nvSpPr>
          <p:spPr bwMode="auto">
            <a:xfrm>
              <a:off x="877" y="1680"/>
              <a:ext cx="12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Interest payments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5550" name="Rectangle 10"/>
            <p:cNvSpPr>
              <a:spLocks noChangeArrowheads="1"/>
            </p:cNvSpPr>
            <p:nvPr/>
          </p:nvSpPr>
          <p:spPr bwMode="auto">
            <a:xfrm>
              <a:off x="4468" y="1680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(40)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5551" name="Rectangle 11"/>
            <p:cNvSpPr>
              <a:spLocks noChangeArrowheads="1"/>
            </p:cNvSpPr>
            <p:nvPr/>
          </p:nvSpPr>
          <p:spPr bwMode="auto">
            <a:xfrm>
              <a:off x="877" y="1910"/>
              <a:ext cx="1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Dividend payments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5552" name="Rectangle 12"/>
            <p:cNvSpPr>
              <a:spLocks noChangeArrowheads="1"/>
            </p:cNvSpPr>
            <p:nvPr/>
          </p:nvSpPr>
          <p:spPr bwMode="auto">
            <a:xfrm>
              <a:off x="4468" y="1910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(50)</a:t>
              </a:r>
              <a:endParaRPr lang="en-US" sz="1800" b="1">
                <a:latin typeface="Century Schoolbook" pitchFamily="18" charset="0"/>
              </a:endParaRPr>
            </a:p>
          </p:txBody>
        </p:sp>
        <p:sp>
          <p:nvSpPr>
            <p:cNvPr id="65553" name="Rectangle 13"/>
            <p:cNvSpPr>
              <a:spLocks noChangeArrowheads="1"/>
            </p:cNvSpPr>
            <p:nvPr/>
          </p:nvSpPr>
          <p:spPr bwMode="auto">
            <a:xfrm>
              <a:off x="624" y="219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C.</a:t>
              </a:r>
              <a:endParaRPr lang="en-US" sz="16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65554" name="Rectangle 14"/>
            <p:cNvSpPr>
              <a:spLocks noChangeArrowheads="1"/>
            </p:cNvSpPr>
            <p:nvPr/>
          </p:nvSpPr>
          <p:spPr bwMode="auto">
            <a:xfrm>
              <a:off x="877" y="2194"/>
              <a:ext cx="29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NET CASH FLOW FROM FINANCING ACTIVITIES</a:t>
              </a:r>
              <a:endParaRPr lang="en-US" sz="16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sp>
          <p:nvSpPr>
            <p:cNvPr id="65555" name="Rectangle 15"/>
            <p:cNvSpPr>
              <a:spLocks noChangeArrowheads="1"/>
            </p:cNvSpPr>
            <p:nvPr/>
          </p:nvSpPr>
          <p:spPr bwMode="auto">
            <a:xfrm>
              <a:off x="5138" y="2175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(40)</a:t>
              </a:r>
              <a:endParaRPr lang="en-US" sz="1800">
                <a:solidFill>
                  <a:srgbClr val="FF0000"/>
                </a:solidFill>
                <a:latin typeface="Century Schoolbook" pitchFamily="18" charset="0"/>
              </a:endParaRPr>
            </a:p>
          </p:txBody>
        </p:sp>
        <p:grpSp>
          <p:nvGrpSpPr>
            <p:cNvPr id="65556" name="Group 16"/>
            <p:cNvGrpSpPr>
              <a:grpSpLocks/>
            </p:cNvGrpSpPr>
            <p:nvPr/>
          </p:nvGrpSpPr>
          <p:grpSpPr bwMode="auto">
            <a:xfrm>
              <a:off x="624" y="2463"/>
              <a:ext cx="4724" cy="173"/>
              <a:chOff x="480" y="2719"/>
              <a:chExt cx="4724" cy="173"/>
            </a:xfrm>
          </p:grpSpPr>
          <p:sp>
            <p:nvSpPr>
              <p:cNvPr id="65565" name="Rectangle 17"/>
              <p:cNvSpPr>
                <a:spLocks noChangeArrowheads="1"/>
              </p:cNvSpPr>
              <p:nvPr/>
            </p:nvSpPr>
            <p:spPr bwMode="auto">
              <a:xfrm>
                <a:off x="480" y="2719"/>
                <a:ext cx="1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D.</a:t>
                </a:r>
                <a:endParaRPr lang="en-US" sz="1800">
                  <a:latin typeface="Century Schoolbook" pitchFamily="18" charset="0"/>
                </a:endParaRPr>
              </a:p>
            </p:txBody>
          </p:sp>
          <p:sp>
            <p:nvSpPr>
              <p:cNvPr id="65566" name="Rectangle 18"/>
              <p:cNvSpPr>
                <a:spLocks noChangeArrowheads="1"/>
              </p:cNvSpPr>
              <p:nvPr/>
            </p:nvSpPr>
            <p:spPr bwMode="auto">
              <a:xfrm>
                <a:off x="733" y="2719"/>
                <a:ext cx="24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hlink"/>
                    </a:solidFill>
                    <a:latin typeface="Arial" charset="0"/>
                  </a:rPr>
                  <a:t>TOTAL NET CASH FLOW (A + B + C)</a:t>
                </a:r>
                <a:endParaRPr lang="en-US" sz="1800">
                  <a:solidFill>
                    <a:schemeClr val="hlink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5567" name="Rectangle 19"/>
              <p:cNvSpPr>
                <a:spLocks noChangeArrowheads="1"/>
              </p:cNvSpPr>
              <p:nvPr/>
            </p:nvSpPr>
            <p:spPr bwMode="auto">
              <a:xfrm>
                <a:off x="5044" y="2719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hlink"/>
                    </a:solidFill>
                    <a:latin typeface="Arial" charset="0"/>
                  </a:rPr>
                  <a:t>10</a:t>
                </a:r>
                <a:endParaRPr lang="en-US" sz="1800">
                  <a:solidFill>
                    <a:schemeClr val="hlink"/>
                  </a:solidFill>
                  <a:latin typeface="Century Schoolbook" pitchFamily="18" charset="0"/>
                </a:endParaRPr>
              </a:p>
            </p:txBody>
          </p:sp>
        </p:grpSp>
        <p:grpSp>
          <p:nvGrpSpPr>
            <p:cNvPr id="65557" name="Group 20"/>
            <p:cNvGrpSpPr>
              <a:grpSpLocks/>
            </p:cNvGrpSpPr>
            <p:nvPr/>
          </p:nvGrpSpPr>
          <p:grpSpPr bwMode="auto">
            <a:xfrm>
              <a:off x="624" y="2751"/>
              <a:ext cx="4729" cy="194"/>
              <a:chOff x="480" y="2947"/>
              <a:chExt cx="4729" cy="194"/>
            </a:xfrm>
          </p:grpSpPr>
          <p:sp>
            <p:nvSpPr>
              <p:cNvPr id="65562" name="Rectangle 21"/>
              <p:cNvSpPr>
                <a:spLocks noChangeArrowheads="1"/>
              </p:cNvSpPr>
              <p:nvPr/>
            </p:nvSpPr>
            <p:spPr bwMode="auto">
              <a:xfrm>
                <a:off x="480" y="2947"/>
                <a:ext cx="1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E.</a:t>
                </a:r>
                <a:endParaRPr lang="en-US" sz="1800">
                  <a:latin typeface="Century Schoolbook" pitchFamily="18" charset="0"/>
                </a:endParaRPr>
              </a:p>
            </p:txBody>
          </p:sp>
          <p:sp>
            <p:nvSpPr>
              <p:cNvPr id="65563" name="Rectangle 22"/>
              <p:cNvSpPr>
                <a:spLocks noChangeArrowheads="1"/>
              </p:cNvSpPr>
              <p:nvPr/>
            </p:nvSpPr>
            <p:spPr bwMode="auto">
              <a:xfrm>
                <a:off x="733" y="2947"/>
                <a:ext cx="261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 dirty="0">
                    <a:solidFill>
                      <a:srgbClr val="000000"/>
                    </a:solidFill>
                    <a:latin typeface="Arial" charset="0"/>
                  </a:rPr>
                  <a:t>CASH HELD </a:t>
                </a:r>
                <a:r>
                  <a:rPr lang="en-US" sz="1800" b="1" dirty="0" smtClean="0">
                    <a:solidFill>
                      <a:srgbClr val="000000"/>
                    </a:solidFill>
                    <a:latin typeface="Arial" charset="0"/>
                  </a:rPr>
                  <a:t>AT BEGINNING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 charset="0"/>
                  </a:rPr>
                  <a:t>OF </a:t>
                </a:r>
                <a:r>
                  <a:rPr lang="en-US" sz="1800" b="1" dirty="0" smtClean="0">
                    <a:solidFill>
                      <a:srgbClr val="000000"/>
                    </a:solidFill>
                    <a:latin typeface="Arial" charset="0"/>
                  </a:rPr>
                  <a:t>YEAR</a:t>
                </a:r>
                <a:endParaRPr lang="en-US" sz="1800" dirty="0">
                  <a:latin typeface="Century Schoolbook" pitchFamily="18" charset="0"/>
                </a:endParaRPr>
              </a:p>
            </p:txBody>
          </p:sp>
          <p:sp>
            <p:nvSpPr>
              <p:cNvPr id="65564" name="Rectangle 23"/>
              <p:cNvSpPr>
                <a:spLocks noChangeArrowheads="1"/>
              </p:cNvSpPr>
              <p:nvPr/>
            </p:nvSpPr>
            <p:spPr bwMode="auto">
              <a:xfrm>
                <a:off x="4889" y="2968"/>
                <a:ext cx="3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$100</a:t>
                </a:r>
                <a:endParaRPr lang="en-US" sz="1800">
                  <a:latin typeface="Century Schoolbook" pitchFamily="18" charset="0"/>
                </a:endParaRPr>
              </a:p>
            </p:txBody>
          </p:sp>
        </p:grpSp>
        <p:grpSp>
          <p:nvGrpSpPr>
            <p:cNvPr id="65558" name="Group 24"/>
            <p:cNvGrpSpPr>
              <a:grpSpLocks/>
            </p:cNvGrpSpPr>
            <p:nvPr/>
          </p:nvGrpSpPr>
          <p:grpSpPr bwMode="auto">
            <a:xfrm>
              <a:off x="624" y="3024"/>
              <a:ext cx="4736" cy="177"/>
              <a:chOff x="480" y="3202"/>
              <a:chExt cx="4736" cy="177"/>
            </a:xfrm>
          </p:grpSpPr>
          <p:sp>
            <p:nvSpPr>
              <p:cNvPr id="65559" name="Rectangle 25"/>
              <p:cNvSpPr>
                <a:spLocks noChangeArrowheads="1"/>
              </p:cNvSpPr>
              <p:nvPr/>
            </p:nvSpPr>
            <p:spPr bwMode="auto">
              <a:xfrm>
                <a:off x="480" y="3202"/>
                <a:ext cx="1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rgbClr val="333399"/>
                    </a:solidFill>
                    <a:latin typeface="Arial" charset="0"/>
                  </a:rPr>
                  <a:t>F.</a:t>
                </a:r>
                <a:endParaRPr lang="en-US" sz="1800">
                  <a:solidFill>
                    <a:srgbClr val="333399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5560" name="Rectangle 26"/>
              <p:cNvSpPr>
                <a:spLocks noChangeArrowheads="1"/>
              </p:cNvSpPr>
              <p:nvPr/>
            </p:nvSpPr>
            <p:spPr bwMode="auto">
              <a:xfrm>
                <a:off x="733" y="3202"/>
                <a:ext cx="260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 dirty="0">
                    <a:solidFill>
                      <a:srgbClr val="333399"/>
                    </a:solidFill>
                    <a:latin typeface="Arial" charset="0"/>
                  </a:rPr>
                  <a:t>CASH HELD AT </a:t>
                </a:r>
                <a:r>
                  <a:rPr lang="en-US" sz="1800" b="1" dirty="0" smtClean="0">
                    <a:solidFill>
                      <a:srgbClr val="333399"/>
                    </a:solidFill>
                    <a:latin typeface="Arial" charset="0"/>
                  </a:rPr>
                  <a:t>END </a:t>
                </a:r>
                <a:r>
                  <a:rPr lang="en-US" sz="1800" b="1" dirty="0">
                    <a:solidFill>
                      <a:srgbClr val="333399"/>
                    </a:solidFill>
                    <a:latin typeface="Arial" charset="0"/>
                  </a:rPr>
                  <a:t>OF </a:t>
                </a:r>
                <a:r>
                  <a:rPr lang="en-US" sz="1800" b="1" dirty="0" smtClean="0">
                    <a:solidFill>
                      <a:srgbClr val="333399"/>
                    </a:solidFill>
                    <a:latin typeface="Arial" charset="0"/>
                  </a:rPr>
                  <a:t>YEAR </a:t>
                </a:r>
                <a:r>
                  <a:rPr lang="en-US" sz="1800" b="1" dirty="0">
                    <a:solidFill>
                      <a:srgbClr val="333399"/>
                    </a:solidFill>
                    <a:latin typeface="Arial" charset="0"/>
                  </a:rPr>
                  <a:t>(E + D)</a:t>
                </a:r>
                <a:endParaRPr lang="en-US" sz="1800" dirty="0">
                  <a:solidFill>
                    <a:srgbClr val="333399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5561" name="Rectangle 27"/>
              <p:cNvSpPr>
                <a:spLocks noChangeArrowheads="1"/>
              </p:cNvSpPr>
              <p:nvPr/>
            </p:nvSpPr>
            <p:spPr bwMode="auto">
              <a:xfrm>
                <a:off x="4896" y="3206"/>
                <a:ext cx="3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rgbClr val="333399"/>
                    </a:solidFill>
                    <a:latin typeface="Arial" charset="0"/>
                  </a:rPr>
                  <a:t>$110</a:t>
                </a:r>
                <a:endParaRPr lang="en-US" sz="1800">
                  <a:solidFill>
                    <a:srgbClr val="333399"/>
                  </a:solidFill>
                  <a:latin typeface="Century Schoolbook" pitchFamily="18" charset="0"/>
                </a:endParaRPr>
              </a:p>
            </p:txBody>
          </p:sp>
        </p:grpSp>
      </p:grpSp>
      <p:sp>
        <p:nvSpPr>
          <p:cNvPr id="65544" name="Text Box 28"/>
          <p:cNvSpPr>
            <a:spLocks noGrp="1" noChangeArrowheads="1"/>
          </p:cNvSpPr>
          <p:nvPr>
            <p:ph type="title"/>
          </p:nvPr>
        </p:nvSpPr>
        <p:spPr>
          <a:xfrm>
            <a:off x="755650" y="819150"/>
            <a:ext cx="8162925" cy="762000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Cash Flow Statement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1400" b="1" dirty="0" err="1" smtClean="0">
                <a:solidFill>
                  <a:schemeClr val="hlink"/>
                </a:solidFill>
                <a:cs typeface="Times New Roman" pitchFamily="18" charset="0"/>
              </a:rPr>
              <a:t>mln</a:t>
            </a:r>
            <a:r>
              <a:rPr lang="en-US" sz="1400" b="1" dirty="0" smtClean="0">
                <a:solidFill>
                  <a:schemeClr val="hlink"/>
                </a:solidFill>
                <a:cs typeface="Times New Roman" pitchFamily="18" charset="0"/>
              </a:rPr>
              <a:t> USD</a:t>
            </a:r>
          </a:p>
        </p:txBody>
      </p:sp>
      <p:cxnSp>
        <p:nvCxnSpPr>
          <p:cNvPr id="34" name="33 - Ευθεία γραμμή σύνδεσης"/>
          <p:cNvCxnSpPr/>
          <p:nvPr/>
        </p:nvCxnSpPr>
        <p:spPr bwMode="auto">
          <a:xfrm>
            <a:off x="928914" y="4339771"/>
            <a:ext cx="75619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34 - Ευθεία γραμμή σύνδεσης"/>
          <p:cNvCxnSpPr/>
          <p:nvPr/>
        </p:nvCxnSpPr>
        <p:spPr bwMode="auto">
          <a:xfrm>
            <a:off x="979714" y="5217886"/>
            <a:ext cx="75619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DF6E1-4142-4EEA-8DA0-D56B7BD79E6F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67589" name="Text Box 2"/>
          <p:cNvSpPr>
            <a:spLocks noGrp="1" noChangeArrowheads="1"/>
          </p:cNvSpPr>
          <p:nvPr>
            <p:ph type="title"/>
          </p:nvPr>
        </p:nvSpPr>
        <p:spPr>
          <a:xfrm>
            <a:off x="712107" y="690789"/>
            <a:ext cx="8162925" cy="461665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Balance Sheet - Income Statement Link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596571"/>
            <a:ext cx="9144000" cy="5261429"/>
            <a:chOff x="480" y="1200"/>
            <a:chExt cx="4024" cy="2751"/>
          </a:xfrm>
        </p:grpSpPr>
        <p:pic>
          <p:nvPicPr>
            <p:cNvPr id="62469" name="Picture 5" descr="hawawini+ex02-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200"/>
              <a:ext cx="4024" cy="2751"/>
            </a:xfrm>
            <a:prstGeom prst="rect">
              <a:avLst/>
            </a:prstGeom>
            <a:noFill/>
            <a:effectLst>
              <a:outerShdw dist="89803" dir="2700000" algn="ctr" rotWithShape="0">
                <a:srgbClr val="808080"/>
              </a:outerShdw>
            </a:effectLst>
          </p:spPr>
        </p:pic>
        <p:sp>
          <p:nvSpPr>
            <p:cNvPr id="67601" name="Text Box 6"/>
            <p:cNvSpPr txBox="1">
              <a:spLocks noChangeArrowheads="1"/>
            </p:cNvSpPr>
            <p:nvPr/>
          </p:nvSpPr>
          <p:spPr bwMode="auto">
            <a:xfrm>
              <a:off x="1305" y="1305"/>
              <a:ext cx="207" cy="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latin typeface="Arial" charset="0"/>
                </a:rPr>
                <a:t>2007</a:t>
              </a:r>
            </a:p>
          </p:txBody>
        </p:sp>
        <p:sp>
          <p:nvSpPr>
            <p:cNvPr id="67602" name="Text Box 7"/>
            <p:cNvSpPr txBox="1">
              <a:spLocks noChangeArrowheads="1"/>
            </p:cNvSpPr>
            <p:nvPr/>
          </p:nvSpPr>
          <p:spPr bwMode="auto">
            <a:xfrm>
              <a:off x="2379" y="1308"/>
              <a:ext cx="207" cy="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latin typeface="Arial" charset="0"/>
                </a:rPr>
                <a:t> 2008</a:t>
              </a:r>
            </a:p>
          </p:txBody>
        </p:sp>
        <p:sp>
          <p:nvSpPr>
            <p:cNvPr id="67603" name="Text Box 8"/>
            <p:cNvSpPr txBox="1">
              <a:spLocks noChangeArrowheads="1"/>
            </p:cNvSpPr>
            <p:nvPr/>
          </p:nvSpPr>
          <p:spPr bwMode="auto">
            <a:xfrm>
              <a:off x="3918" y="1305"/>
              <a:ext cx="207" cy="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latin typeface="Arial" charset="0"/>
                </a:rPr>
                <a:t>2008</a:t>
              </a:r>
            </a:p>
          </p:txBody>
        </p:sp>
      </p:grp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5913211" y="5805260"/>
            <a:ext cx="1800225" cy="504825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2916238" y="3573463"/>
            <a:ext cx="503237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>
            <a:off x="3563938" y="3573463"/>
            <a:ext cx="503237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5" name="AutoShape 21"/>
          <p:cNvSpPr>
            <a:spLocks noChangeArrowheads="1"/>
          </p:cNvSpPr>
          <p:nvPr/>
        </p:nvSpPr>
        <p:spPr bwMode="auto">
          <a:xfrm>
            <a:off x="5219700" y="3644900"/>
            <a:ext cx="503238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>
            <a:off x="5940425" y="3644900"/>
            <a:ext cx="503238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7" name="AutoShape 23"/>
          <p:cNvSpPr>
            <a:spLocks noChangeArrowheads="1"/>
          </p:cNvSpPr>
          <p:nvPr/>
        </p:nvSpPr>
        <p:spPr bwMode="auto">
          <a:xfrm>
            <a:off x="6659563" y="3644900"/>
            <a:ext cx="503237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4140200" y="3573463"/>
            <a:ext cx="503238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9" name="AutoShape 25"/>
          <p:cNvSpPr>
            <a:spLocks noChangeArrowheads="1"/>
          </p:cNvSpPr>
          <p:nvPr/>
        </p:nvSpPr>
        <p:spPr bwMode="auto">
          <a:xfrm rot="-2950444">
            <a:off x="1422400" y="4438651"/>
            <a:ext cx="1038225" cy="1619250"/>
          </a:xfrm>
          <a:prstGeom prst="curvedRightArrow">
            <a:avLst>
              <a:gd name="adj1" fmla="val 12564"/>
              <a:gd name="adj2" fmla="val 62385"/>
              <a:gd name="adj3" fmla="val 43745"/>
            </a:avLst>
          </a:prstGeom>
          <a:solidFill>
            <a:schemeClr val="hlink"/>
          </a:solidFill>
          <a:ln w="9525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90" name="AutoShape 26"/>
          <p:cNvSpPr>
            <a:spLocks noChangeArrowheads="1"/>
          </p:cNvSpPr>
          <p:nvPr/>
        </p:nvSpPr>
        <p:spPr bwMode="auto">
          <a:xfrm rot="-6390788">
            <a:off x="6157912" y="4362451"/>
            <a:ext cx="1038225" cy="1619250"/>
          </a:xfrm>
          <a:prstGeom prst="curvedRightArrow">
            <a:avLst>
              <a:gd name="adj1" fmla="val 12564"/>
              <a:gd name="adj2" fmla="val 62385"/>
              <a:gd name="adj3" fmla="val 43745"/>
            </a:avLst>
          </a:prstGeom>
          <a:solidFill>
            <a:schemeClr val="hlink"/>
          </a:solidFill>
          <a:ln w="9525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2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2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2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2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2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24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24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24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24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 animBg="1"/>
      <p:bldP spid="62473" grpId="1" animBg="1"/>
      <p:bldP spid="62478" grpId="0" animBg="1"/>
      <p:bldP spid="62484" grpId="0" animBg="1"/>
      <p:bldP spid="62485" grpId="0" animBg="1"/>
      <p:bldP spid="62486" grpId="0" animBg="1"/>
      <p:bldP spid="62487" grpId="0" animBg="1"/>
      <p:bldP spid="62488" grpId="0" animBg="1"/>
      <p:bldP spid="62489" grpId="0" animBg="1"/>
      <p:bldP spid="6249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FB24E-1F5B-4440-8185-0BCB278D7BAE}" type="slidenum">
              <a:rPr lang="en-US"/>
              <a:pPr>
                <a:defRPr/>
              </a:pPr>
              <a:t>74</a:t>
            </a:fld>
            <a:endParaRPr lang="en-US"/>
          </a:p>
        </p:txBody>
      </p:sp>
      <p:pic>
        <p:nvPicPr>
          <p:cNvPr id="139266" name="Picture 2" descr="hawawini+ex03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8857"/>
            <a:ext cx="9144000" cy="5479143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67590" name="Text Box 3"/>
          <p:cNvSpPr>
            <a:spLocks noGrp="1" noChangeArrowheads="1"/>
          </p:cNvSpPr>
          <p:nvPr>
            <p:ph type="title"/>
          </p:nvPr>
        </p:nvSpPr>
        <p:spPr>
          <a:xfrm>
            <a:off x="674688" y="505903"/>
            <a:ext cx="8162925" cy="615553"/>
          </a:xfrm>
          <a:noFill/>
        </p:spPr>
        <p:txBody>
          <a:bodyPr/>
          <a:lstStyle/>
          <a:p>
            <a:r>
              <a:rPr lang="en-US" sz="2000" b="1" dirty="0" smtClean="0"/>
              <a:t>Operating Cycle </a:t>
            </a:r>
            <a:r>
              <a:rPr lang="en-US" sz="2000" b="1" dirty="0" smtClean="0">
                <a:sym typeface="Wingdings" pitchFamily="2" charset="2"/>
              </a:rPr>
              <a:t> I</a:t>
            </a:r>
            <a:r>
              <a:rPr lang="en-US" sz="2000" b="1" dirty="0" smtClean="0"/>
              <a:t>mpact on Balance Sheet</a:t>
            </a:r>
            <a:br>
              <a:rPr lang="en-US" sz="2000" b="1" dirty="0" smtClean="0"/>
            </a:br>
            <a:r>
              <a:rPr lang="en-US" sz="1400" b="1" dirty="0" smtClean="0"/>
              <a:t> </a:t>
            </a:r>
            <a:r>
              <a:rPr lang="en-US" sz="1400" b="1" dirty="0" smtClean="0">
                <a:sym typeface="Symbol" pitchFamily="18" charset="2"/>
              </a:rPr>
              <a:t></a:t>
            </a:r>
            <a:r>
              <a:rPr lang="en-US" sz="1400" b="1" dirty="0" smtClean="0"/>
              <a:t> = Change in the balance sheet account</a:t>
            </a:r>
            <a:endParaRPr lang="en-US" sz="3200" b="1" dirty="0" smtClean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95A0E-1F1C-4537-B686-CD1F06F78B23}" type="slidenum">
              <a:rPr lang="en-US"/>
              <a:pPr>
                <a:defRPr/>
              </a:pPr>
              <a:t>75</a:t>
            </a:fld>
            <a:endParaRPr lang="en-US"/>
          </a:p>
        </p:txBody>
      </p:sp>
      <p:pic>
        <p:nvPicPr>
          <p:cNvPr id="140290" name="Picture 2" descr="hawawini+ex03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9829"/>
            <a:ext cx="9144000" cy="5138057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68614" name="Text Box 3"/>
          <p:cNvSpPr>
            <a:spLocks noGrp="1" noChangeArrowheads="1"/>
          </p:cNvSpPr>
          <p:nvPr>
            <p:ph type="title"/>
          </p:nvPr>
        </p:nvSpPr>
        <p:spPr>
          <a:xfrm>
            <a:off x="610282" y="652175"/>
            <a:ext cx="8162925" cy="400110"/>
          </a:xfrm>
          <a:noFill/>
        </p:spPr>
        <p:txBody>
          <a:bodyPr/>
          <a:lstStyle/>
          <a:p>
            <a:r>
              <a:rPr lang="en-US" sz="2000" b="1" dirty="0" smtClean="0"/>
              <a:t>Operating Cycle </a:t>
            </a:r>
            <a:r>
              <a:rPr lang="en-US" sz="2000" b="1" dirty="0" smtClean="0">
                <a:sym typeface="Wingdings" pitchFamily="2" charset="2"/>
              </a:rPr>
              <a:t> </a:t>
            </a:r>
            <a:r>
              <a:rPr lang="en-US" sz="2000" b="1" dirty="0" smtClean="0">
                <a:solidFill>
                  <a:srgbClr val="FF0000"/>
                </a:solidFill>
              </a:rPr>
              <a:t>Cash-to-Cash Period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6519446"/>
            <a:ext cx="7939313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operating </a:t>
            </a:r>
            <a:r>
              <a:rPr lang="en-U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cycle in terms of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cash-to-cash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period</a:t>
            </a:r>
            <a:endParaRPr lang="en-US" sz="1600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281791"/>
            <a:ext cx="5849257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How Profitable is a Firm?</a:t>
            </a:r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600" b="1" dirty="0" smtClean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76170-0C96-4DE1-A77D-648C949443E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701F8-D47B-48C8-A559-CF5F875C5E87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How profitable is a firm?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2587625"/>
            <a:ext cx="8356600" cy="35083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information from a firm’s </a:t>
            </a:r>
            <a:r>
              <a:rPr lang="en-US" sz="2200" b="1" dirty="0" smtClean="0">
                <a:solidFill>
                  <a:schemeClr val="hlink"/>
                </a:solidFill>
                <a:cs typeface="Times New Roman" pitchFamily="18" charset="0"/>
              </a:rPr>
              <a:t>balance sheet</a:t>
            </a:r>
            <a:r>
              <a:rPr lang="en-US" sz="2200" dirty="0" smtClean="0">
                <a:cs typeface="Times New Roman" pitchFamily="18" charset="0"/>
              </a:rPr>
              <a:t> &amp;</a:t>
            </a:r>
            <a:br>
              <a:rPr lang="en-US" sz="2200" dirty="0" smtClean="0">
                <a:cs typeface="Times New Roman" pitchFamily="18" charset="0"/>
              </a:rPr>
            </a:br>
            <a:r>
              <a:rPr lang="en-US" sz="2200" b="1" dirty="0" smtClean="0">
                <a:solidFill>
                  <a:schemeClr val="hlink"/>
                </a:solidFill>
                <a:cs typeface="Times New Roman" pitchFamily="18" charset="0"/>
              </a:rPr>
              <a:t>income statement</a:t>
            </a:r>
            <a:r>
              <a:rPr lang="en-US" sz="2200" dirty="0" smtClean="0">
                <a:cs typeface="Times New Roman" pitchFamily="18" charset="0"/>
              </a:rPr>
              <a:t> can be combined…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buClr>
                <a:schemeClr val="hlink"/>
              </a:buClr>
              <a:buFontTx/>
              <a:buChar char="•"/>
            </a:pPr>
            <a:r>
              <a:rPr lang="en-US" sz="2000" dirty="0" smtClean="0">
                <a:cs typeface="Times New Roman" pitchFamily="18" charset="0"/>
              </a:rPr>
              <a:t>…to analyze firm financial performance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in terms of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profitability…..</a:t>
            </a:r>
            <a:b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		</a:t>
            </a:r>
            <a:r>
              <a:rPr lang="en-US" sz="2000" dirty="0" smtClean="0">
                <a:solidFill>
                  <a:schemeClr val="hlink"/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of its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equity</a:t>
            </a:r>
            <a:b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		</a:t>
            </a:r>
            <a:r>
              <a:rPr lang="en-US" sz="2000" dirty="0" smtClean="0">
                <a:solidFill>
                  <a:schemeClr val="hlink"/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&amp; its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invested capital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F6246-5F1D-4F05-8B6F-1918FD543114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Profitability of equity capital</a:t>
            </a:r>
            <a:r>
              <a:rPr lang="en-US" smtClean="0"/>
              <a:t> 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398713"/>
            <a:ext cx="8110537" cy="3697287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>
                <a:cs typeface="Times New Roman" pitchFamily="18" charset="0"/>
              </a:rPr>
              <a:t>a firm’s profitability to its shareholders is measured by  owners’ return on investment: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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	  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Return on Equity (ROE)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187575" y="4464050"/>
          <a:ext cx="39147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2222280" imgH="419040" progId="">
                  <p:embed/>
                </p:oleObj>
              </mc:Choice>
              <mc:Fallback>
                <p:oleObj name="Equation" r:id="rId3" imgW="2222280" imgH="4190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4464050"/>
                        <a:ext cx="3914775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F7E3C-3CF5-4B8E-8AE5-537086B46654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Profitability of invested capital</a:t>
            </a:r>
            <a:r>
              <a:rPr lang="en-US" dirty="0" smtClean="0"/>
              <a:t> 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254250"/>
            <a:ext cx="8110537" cy="384175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95000"/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to measure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profitability of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total capital</a:t>
            </a:r>
            <a:r>
              <a:rPr lang="en-US" dirty="0" smtClean="0">
                <a:cs typeface="Times New Roman" pitchFamily="18" charset="0"/>
              </a:rPr>
              <a:t> </a:t>
            </a:r>
            <a:br>
              <a:rPr lang="en-US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1800" dirty="0" smtClean="0">
                <a:cs typeface="Times New Roman" pitchFamily="18" charset="0"/>
              </a:rPr>
              <a:t>provided by both </a:t>
            </a:r>
            <a:r>
              <a:rPr lang="en-US" sz="1800" dirty="0" smtClean="0">
                <a:solidFill>
                  <a:schemeClr val="hlink"/>
                </a:solidFill>
                <a:cs typeface="Times New Roman" pitchFamily="18" charset="0"/>
              </a:rPr>
              <a:t>shareholders </a:t>
            </a:r>
            <a:r>
              <a:rPr lang="en-US" sz="1800" dirty="0" smtClean="0">
                <a:cs typeface="Times New Roman" pitchFamily="18" charset="0"/>
              </a:rPr>
              <a:t>+ </a:t>
            </a:r>
            <a:r>
              <a:rPr lang="en-US" sz="1800" dirty="0" smtClean="0">
                <a:solidFill>
                  <a:schemeClr val="hlink"/>
                </a:solidFill>
                <a:cs typeface="Times New Roman" pitchFamily="18" charset="0"/>
              </a:rPr>
              <a:t>debt-holders</a:t>
            </a:r>
            <a:r>
              <a:rPr lang="en-US" sz="1800" dirty="0" smtClean="0">
                <a:cs typeface="Times New Roman" pitchFamily="18" charset="0"/>
              </a:rPr>
              <a:t>)</a:t>
            </a:r>
            <a:r>
              <a:rPr lang="en-US" sz="2000" dirty="0" smtClean="0">
                <a:cs typeface="Times New Roman" pitchFamily="18" charset="0"/>
              </a:rPr>
              <a:t>….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200" dirty="0" smtClean="0">
              <a:cs typeface="Times New Roman" pitchFamily="18" charset="0"/>
            </a:endParaRPr>
          </a:p>
          <a:p>
            <a:pPr lvl="2" eaLnBrk="1" hangingPunct="1"/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Return on Invested Capital (</a:t>
            </a:r>
            <a:r>
              <a:rPr lang="en-US" sz="2200" dirty="0" err="1" smtClean="0">
                <a:solidFill>
                  <a:srgbClr val="FF0000"/>
                </a:solidFill>
                <a:cs typeface="Times New Roman" pitchFamily="18" charset="0"/>
              </a:rPr>
              <a:t>ROIC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):</a:t>
            </a:r>
            <a:b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400" dirty="0" smtClean="0">
                <a:solidFill>
                  <a:schemeClr val="hlink"/>
                </a:solidFill>
                <a:cs typeface="Times New Roman" pitchFamily="18" charset="0"/>
              </a:rPr>
              <a:t>(same as Return on Capital Employed (ROCE))</a:t>
            </a:r>
            <a:r>
              <a:rPr lang="en-US" sz="1400" dirty="0" smtClean="0">
                <a:cs typeface="Times New Roman" pitchFamily="18" charset="0"/>
              </a:rPr>
              <a:t>:</a:t>
            </a:r>
            <a:endParaRPr lang="en-US" sz="1400" dirty="0" smtClean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595563" y="4926920"/>
          <a:ext cx="34988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2247840" imgH="419040" progId="">
                  <p:embed/>
                </p:oleObj>
              </mc:Choice>
              <mc:Fallback>
                <p:oleObj name="Equation" r:id="rId3" imgW="2247840" imgH="4190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4926920"/>
                        <a:ext cx="3498850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A2A22-DD38-49E7-8F0A-6C279F8CE77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41589" y="1050245"/>
            <a:ext cx="3184525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Core objective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314" y="2602365"/>
            <a:ext cx="7687356" cy="15487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SzPct val="120000"/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to present &amp; explain methods &amp; tools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20000"/>
              <a:buNone/>
            </a:pP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that help managers undertake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20000"/>
              <a:buNone/>
            </a:pP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financial decisions that create value for the corporation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281791"/>
            <a:ext cx="5849257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How Risky is a Firm?</a:t>
            </a:r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600" b="1" dirty="0" smtClean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76170-0C96-4DE1-A77D-648C949443E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CB318-CE81-4B2C-8EC1-3FAED7E26E01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How risky is a firm?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85" y="2209346"/>
            <a:ext cx="8110537" cy="385762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Firm SALES may fluctuate because of uncertainty in:</a:t>
            </a:r>
            <a:r>
              <a:rPr lang="en-US" sz="800" dirty="0" smtClean="0">
                <a:cs typeface="Times New Roman" pitchFamily="18" charset="0"/>
              </a:rPr>
              <a:t/>
            </a:r>
            <a:br>
              <a:rPr lang="en-US" sz="800" dirty="0" smtClean="0">
                <a:cs typeface="Times New Roman" pitchFamily="18" charset="0"/>
              </a:rPr>
            </a:br>
            <a:endParaRPr lang="en-US" sz="800" dirty="0" smtClean="0">
              <a:cs typeface="Times New Roman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en-US" sz="1200" dirty="0" smtClean="0">
                <a:cs typeface="Times New Roman" pitchFamily="18" charset="0"/>
              </a:rPr>
              <a:t>		</a:t>
            </a: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- economic (micro – macro)</a:t>
            </a:r>
            <a:b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	- political</a:t>
            </a:r>
            <a:b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	- social</a:t>
            </a:r>
            <a:b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	- competitive environment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2" eaLnBrk="1" hangingPunct="1">
              <a:buClr>
                <a:schemeClr val="hlink"/>
              </a:buClr>
              <a:buSzPct val="90000"/>
            </a:pPr>
            <a:r>
              <a:rPr lang="en-US" sz="2200" dirty="0" smtClean="0">
                <a:cs typeface="Times New Roman" pitchFamily="18" charset="0"/>
              </a:rPr>
              <a:t>creates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economic risk</a:t>
            </a:r>
            <a:r>
              <a:rPr lang="en-US" sz="2200" dirty="0" smtClean="0">
                <a:cs typeface="Times New Roman" pitchFamily="18" charset="0"/>
              </a:rPr>
              <a:t>, magnified by</a:t>
            </a:r>
            <a:br>
              <a:rPr lang="en-US" sz="2200" dirty="0" smtClean="0">
                <a:cs typeface="Times New Roman" pitchFamily="18" charset="0"/>
              </a:rPr>
            </a:br>
            <a:r>
              <a:rPr lang="en-US" sz="2200" dirty="0" smtClean="0">
                <a:solidFill>
                  <a:schemeClr val="tx2"/>
                </a:solidFill>
                <a:cs typeface="Times New Roman" pitchFamily="18" charset="0"/>
              </a:rPr>
              <a:t>fixed operating expenses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200" dirty="0" smtClean="0">
                <a:cs typeface="Times New Roman" pitchFamily="18" charset="0"/>
              </a:rPr>
              <a:t> produce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operational risk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71ABA-5C5F-4049-967D-8816A7D27A2B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How risky is a firm?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2307771"/>
            <a:ext cx="8196262" cy="416446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economic risk + operating risk 	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2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business risk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None/>
            </a:pPr>
            <a:endParaRPr lang="en-US" sz="2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magnified by </a:t>
            </a:r>
            <a:r>
              <a:rPr lang="en-US" sz="2200" dirty="0" smtClean="0">
                <a:solidFill>
                  <a:srgbClr val="333399"/>
                </a:solidFill>
                <a:cs typeface="Times New Roman" pitchFamily="18" charset="0"/>
              </a:rPr>
              <a:t>fixed interest expenses 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200" dirty="0" smtClean="0">
                <a:solidFill>
                  <a:srgbClr val="333399"/>
                </a:solidFill>
                <a:cs typeface="Times New Roman" pitchFamily="18" charset="0"/>
              </a:rPr>
              <a:t>	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2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financial risk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None/>
            </a:pPr>
            <a:endParaRPr lang="en-US" sz="2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None/>
            </a:pPr>
            <a:endParaRPr lang="en-US" sz="2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business risk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financial risk 	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firm’s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total risk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2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71ABA-5C5F-4049-967D-8816A7D27A2B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How risky is a firm?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1992313"/>
            <a:ext cx="8196262" cy="4479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since…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	some </a:t>
            </a:r>
            <a:r>
              <a:rPr lang="en-US" sz="2000" i="1" dirty="0" smtClean="0">
                <a:solidFill>
                  <a:schemeClr val="hlink"/>
                </a:solidFill>
                <a:cs typeface="Times New Roman" pitchFamily="18" charset="0"/>
              </a:rPr>
              <a:t>operating expenses</a:t>
            </a:r>
            <a:r>
              <a:rPr lang="en-US" sz="2000" i="1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are </a:t>
            </a:r>
            <a:r>
              <a:rPr lang="en-US" sz="2000" i="1" dirty="0" smtClean="0">
                <a:solidFill>
                  <a:schemeClr val="hlink"/>
                </a:solidFill>
                <a:cs typeface="Times New Roman" pitchFamily="18" charset="0"/>
              </a:rPr>
              <a:t>fixed </a:t>
            </a:r>
            <a:r>
              <a:rPr lang="en-US" sz="2000" dirty="0" smtClean="0">
                <a:cs typeface="Times New Roman" pitchFamily="18" charset="0"/>
              </a:rPr>
              <a:t>&amp; some </a:t>
            </a:r>
            <a:r>
              <a:rPr lang="en-US" sz="2000" i="1" dirty="0" smtClean="0">
                <a:solidFill>
                  <a:schemeClr val="hlink"/>
                </a:solidFill>
                <a:cs typeface="Times New Roman" pitchFamily="18" charset="0"/>
              </a:rPr>
              <a:t>variable</a:t>
            </a:r>
            <a:r>
              <a:rPr lang="en-US" sz="2000" i="1" dirty="0" smtClean="0">
                <a:cs typeface="Times New Roman" pitchFamily="18" charset="0"/>
              </a:rPr>
              <a:t>…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None/>
            </a:pPr>
            <a:r>
              <a:rPr lang="en-US" sz="2000" i="1" dirty="0" smtClean="0">
                <a:solidFill>
                  <a:schemeClr val="hlink"/>
                </a:solidFill>
                <a:cs typeface="Times New Roman" pitchFamily="18" charset="0"/>
              </a:rPr>
              <a:t/>
            </a:r>
            <a:br>
              <a:rPr lang="en-US" sz="2000" i="1" dirty="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2000" dirty="0" smtClean="0">
                <a:solidFill>
                  <a:schemeClr val="hlink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i="1" dirty="0" smtClean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uncertainty of </a:t>
            </a:r>
            <a:r>
              <a:rPr lang="en-US" sz="1800" b="1" dirty="0" smtClean="0">
                <a:cs typeface="Times New Roman" pitchFamily="18" charset="0"/>
              </a:rPr>
              <a:t>SALES</a:t>
            </a:r>
            <a:r>
              <a:rPr lang="en-US" sz="1800" dirty="0" smtClean="0">
                <a:cs typeface="Times New Roman" pitchFamily="18" charset="0"/>
              </a:rPr>
              <a:t> translates into…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…</a:t>
            </a:r>
            <a:r>
              <a:rPr lang="en-US" sz="2000" i="1" dirty="0" smtClean="0">
                <a:solidFill>
                  <a:schemeClr val="hlink"/>
                </a:solidFill>
                <a:cs typeface="Times New Roman" pitchFamily="18" charset="0"/>
              </a:rPr>
              <a:t>Operating Profits 	</a:t>
            </a:r>
            <a:r>
              <a:rPr lang="en-US" sz="2000" dirty="0" smtClean="0">
                <a:solidFill>
                  <a:schemeClr val="hlink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i="1" dirty="0" smtClean="0">
                <a:solidFill>
                  <a:schemeClr val="hlink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more risky than Sales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because of </a:t>
            </a:r>
            <a:r>
              <a:rPr lang="en-US" sz="2000" i="1" dirty="0" smtClean="0">
                <a:solidFill>
                  <a:schemeClr val="hlink"/>
                </a:solidFill>
                <a:cs typeface="Times New Roman" pitchFamily="18" charset="0"/>
              </a:rPr>
              <a:t>interest expenses</a:t>
            </a:r>
            <a:r>
              <a:rPr lang="en-US" sz="2000" dirty="0" smtClean="0">
                <a:cs typeface="Times New Roman" pitchFamily="18" charset="0"/>
              </a:rPr>
              <a:t>…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None/>
            </a:pPr>
            <a:endParaRPr lang="en-US" sz="9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None/>
            </a:pP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hlink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dirty="0" smtClean="0">
                <a:cs typeface="Times New Roman" pitchFamily="18" charset="0"/>
              </a:rPr>
              <a:t>  </a:t>
            </a:r>
            <a:r>
              <a:rPr lang="en-US" sz="1800" dirty="0" smtClean="0">
                <a:cs typeface="Times New Roman" pitchFamily="18" charset="0"/>
              </a:rPr>
              <a:t>risk increases further &amp;…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…</a:t>
            </a:r>
            <a:r>
              <a:rPr lang="en-US" sz="2000" i="1" dirty="0" smtClean="0">
                <a:solidFill>
                  <a:schemeClr val="hlink"/>
                </a:solidFill>
                <a:cs typeface="Times New Roman" pitchFamily="18" charset="0"/>
              </a:rPr>
              <a:t>Net Profits 	</a:t>
            </a:r>
            <a:r>
              <a:rPr lang="en-US" sz="2000" dirty="0" smtClean="0">
                <a:solidFill>
                  <a:schemeClr val="hlink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i="1" dirty="0" smtClean="0">
                <a:solidFill>
                  <a:schemeClr val="hlink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even more risky than Operating Profits…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00598-98E4-4046-957D-CBA0CE10C068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72709" name="Text Box 14"/>
          <p:cNvSpPr>
            <a:spLocks noGrp="1" noChangeArrowheads="1"/>
          </p:cNvSpPr>
          <p:nvPr>
            <p:ph type="title"/>
          </p:nvPr>
        </p:nvSpPr>
        <p:spPr>
          <a:xfrm>
            <a:off x="871538" y="639128"/>
            <a:ext cx="8162925" cy="984885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Sensitivity evaluation</a:t>
            </a:r>
            <a:b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hlink"/>
                </a:solidFill>
                <a:cs typeface="Times New Roman" pitchFamily="18" charset="0"/>
              </a:rPr>
              <a:t>Impact on </a:t>
            </a:r>
            <a:r>
              <a:rPr lang="en-US" sz="1800" b="1" dirty="0" err="1" smtClean="0">
                <a:solidFill>
                  <a:schemeClr val="hlink"/>
                </a:solidFill>
                <a:cs typeface="Times New Roman" pitchFamily="18" charset="0"/>
              </a:rPr>
              <a:t>EBIT</a:t>
            </a:r>
            <a:r>
              <a:rPr lang="en-US" sz="1800" b="1" dirty="0" smtClean="0">
                <a:solidFill>
                  <a:schemeClr val="hlink"/>
                </a:solidFill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hlink"/>
                </a:solidFill>
                <a:cs typeface="Times New Roman" pitchFamily="18" charset="0"/>
              </a:rPr>
              <a:t>EBT</a:t>
            </a:r>
            <a:r>
              <a:rPr lang="en-US" sz="1800" b="1" dirty="0" smtClean="0">
                <a:solidFill>
                  <a:schemeClr val="hlink"/>
                </a:solidFill>
                <a:cs typeface="Times New Roman" pitchFamily="18" charset="0"/>
              </a:rPr>
              <a:t>, EAT of a </a:t>
            </a:r>
            <a:r>
              <a:rPr lang="en-US" sz="1800" b="1" u="sng" dirty="0" smtClean="0">
                <a:solidFill>
                  <a:schemeClr val="hlink"/>
                </a:solidFill>
                <a:cs typeface="Times New Roman" pitchFamily="18" charset="0"/>
              </a:rPr>
              <a:t>+</a:t>
            </a:r>
            <a:r>
              <a:rPr lang="en-US" sz="1800" b="1" dirty="0" smtClean="0">
                <a:solidFill>
                  <a:schemeClr val="hlink"/>
                </a:solidFill>
                <a:cs typeface="Times New Roman" pitchFamily="18" charset="0"/>
              </a:rPr>
              <a:t> 10% in Sales</a:t>
            </a:r>
            <a:br>
              <a:rPr lang="en-US" sz="1800" b="1" dirty="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1400" b="1" dirty="0" err="1" smtClean="0">
                <a:solidFill>
                  <a:schemeClr val="hlink"/>
                </a:solidFill>
                <a:cs typeface="Times New Roman" pitchFamily="18" charset="0"/>
              </a:rPr>
              <a:t>mln</a:t>
            </a:r>
            <a:r>
              <a:rPr lang="en-US" sz="1400" b="1" dirty="0" smtClean="0">
                <a:solidFill>
                  <a:schemeClr val="hlink"/>
                </a:solidFill>
                <a:cs typeface="Times New Roman" pitchFamily="18" charset="0"/>
              </a:rPr>
              <a:t> USD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62000" y="1905000"/>
            <a:ext cx="8839200" cy="3122613"/>
            <a:chOff x="480" y="1200"/>
            <a:chExt cx="5568" cy="1967"/>
          </a:xfrm>
        </p:grpSpPr>
        <p:sp>
          <p:nvSpPr>
            <p:cNvPr id="72711" name="Rectangle 4"/>
            <p:cNvSpPr>
              <a:spLocks noChangeArrowheads="1"/>
            </p:cNvSpPr>
            <p:nvPr/>
          </p:nvSpPr>
          <p:spPr bwMode="auto">
            <a:xfrm>
              <a:off x="480" y="2946"/>
              <a:ext cx="5088" cy="18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Rectangle 5"/>
            <p:cNvSpPr>
              <a:spLocks noChangeArrowheads="1"/>
            </p:cNvSpPr>
            <p:nvPr/>
          </p:nvSpPr>
          <p:spPr bwMode="auto">
            <a:xfrm>
              <a:off x="480" y="2495"/>
              <a:ext cx="5088" cy="19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Rectangle 6"/>
            <p:cNvSpPr>
              <a:spLocks noChangeArrowheads="1"/>
            </p:cNvSpPr>
            <p:nvPr/>
          </p:nvSpPr>
          <p:spPr bwMode="auto">
            <a:xfrm>
              <a:off x="480" y="2102"/>
              <a:ext cx="5088" cy="17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Rectangle 7"/>
            <p:cNvSpPr>
              <a:spLocks noChangeArrowheads="1"/>
            </p:cNvSpPr>
            <p:nvPr/>
          </p:nvSpPr>
          <p:spPr bwMode="auto">
            <a:xfrm>
              <a:off x="480" y="1445"/>
              <a:ext cx="5088" cy="18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Text Box 10"/>
            <p:cNvSpPr txBox="1">
              <a:spLocks noChangeArrowheads="1"/>
            </p:cNvSpPr>
            <p:nvPr/>
          </p:nvSpPr>
          <p:spPr bwMode="auto">
            <a:xfrm>
              <a:off x="2664" y="1209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EXPECTED</a:t>
              </a:r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716" name="Text Box 11"/>
            <p:cNvSpPr txBox="1">
              <a:spLocks noChangeArrowheads="1"/>
            </p:cNvSpPr>
            <p:nvPr/>
          </p:nvSpPr>
          <p:spPr bwMode="auto">
            <a:xfrm>
              <a:off x="3480" y="1200"/>
              <a:ext cx="10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 Narrow" pitchFamily="34" charset="0"/>
                </a:rPr>
                <a:t>SALES DOWN </a:t>
              </a:r>
              <a:r>
                <a:rPr lang="en-US" sz="1600" b="1" dirty="0">
                  <a:solidFill>
                    <a:srgbClr val="FF0000"/>
                  </a:solidFill>
                  <a:latin typeface="Arial Narrow" pitchFamily="34" charset="0"/>
                </a:rPr>
                <a:t>10%</a:t>
              </a:r>
            </a:p>
          </p:txBody>
        </p:sp>
        <p:sp>
          <p:nvSpPr>
            <p:cNvPr id="72717" name="Text Box 12"/>
            <p:cNvSpPr txBox="1">
              <a:spLocks noChangeArrowheads="1"/>
            </p:cNvSpPr>
            <p:nvPr/>
          </p:nvSpPr>
          <p:spPr bwMode="auto">
            <a:xfrm>
              <a:off x="4668" y="1200"/>
              <a:ext cx="8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 Narrow" pitchFamily="34" charset="0"/>
                </a:rPr>
                <a:t>SALES UP </a:t>
              </a:r>
              <a:r>
                <a:rPr lang="en-US" sz="1600" b="1" dirty="0">
                  <a:solidFill>
                    <a:srgbClr val="FF0000"/>
                  </a:solidFill>
                  <a:latin typeface="Arial Narrow" pitchFamily="34" charset="0"/>
                </a:rPr>
                <a:t>10%</a:t>
              </a:r>
            </a:p>
          </p:txBody>
        </p:sp>
        <p:sp>
          <p:nvSpPr>
            <p:cNvPr id="72719" name="Rectangle 9"/>
            <p:cNvSpPr>
              <a:spLocks noChangeArrowheads="1"/>
            </p:cNvSpPr>
            <p:nvPr/>
          </p:nvSpPr>
          <p:spPr bwMode="auto">
            <a:xfrm>
              <a:off x="480" y="1445"/>
              <a:ext cx="5568" cy="1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ts val="1900"/>
                </a:lnSpc>
                <a:spcBef>
                  <a:spcPts val="400"/>
                </a:spcBef>
                <a:spcAft>
                  <a:spcPts val="400"/>
                </a:spcAft>
                <a:tabLst>
                  <a:tab pos="4227513" algn="r"/>
                  <a:tab pos="4286250" algn="r"/>
                  <a:tab pos="5253038" algn="r"/>
                  <a:tab pos="5313363" algn="r"/>
                  <a:tab pos="6116638" algn="r"/>
                  <a:tab pos="6176963" algn="r"/>
                  <a:tab pos="7085013" algn="r"/>
                  <a:tab pos="7143750" algn="r"/>
                  <a:tab pos="7947025" algn="r"/>
                </a:tabLst>
              </a:pPr>
              <a:r>
                <a:rPr lang="en-US" sz="1700" b="1" dirty="0">
                  <a:solidFill>
                    <a:srgbClr val="FFFFFF"/>
                  </a:solidFill>
                  <a:latin typeface="Arial" charset="0"/>
                </a:rPr>
                <a:t>Sales	$1,000		$900		–10%		$1,100		+10%</a:t>
              </a:r>
            </a:p>
            <a:p>
              <a:pPr eaLnBrk="0" hangingPunct="0">
                <a:lnSpc>
                  <a:spcPts val="1900"/>
                </a:lnSpc>
                <a:spcBef>
                  <a:spcPts val="400"/>
                </a:spcBef>
                <a:spcAft>
                  <a:spcPts val="400"/>
                </a:spcAft>
                <a:tabLst>
                  <a:tab pos="4227513" algn="r"/>
                  <a:tab pos="4286250" algn="r"/>
                  <a:tab pos="5253038" algn="r"/>
                  <a:tab pos="5313363" algn="r"/>
                  <a:tab pos="6116638" algn="r"/>
                  <a:tab pos="6176963" algn="r"/>
                  <a:tab pos="7085013" algn="r"/>
                  <a:tab pos="7143750" algn="r"/>
                  <a:tab pos="7947025" algn="r"/>
                </a:tabLst>
              </a:pPr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Less variable operating </a:t>
              </a:r>
              <a:r>
                <a:rPr lang="en-US" sz="1700" b="1" dirty="0" smtClean="0">
                  <a:solidFill>
                    <a:srgbClr val="000000"/>
                  </a:solidFill>
                  <a:latin typeface="Arial" charset="0"/>
                </a:rPr>
                <a:t>expenses</a:t>
              </a:r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	(380	)	(342	)	–10%		(418	) 	+10%</a:t>
              </a:r>
            </a:p>
            <a:p>
              <a:pPr eaLnBrk="0" hangingPunct="0">
                <a:lnSpc>
                  <a:spcPts val="1900"/>
                </a:lnSpc>
                <a:spcBef>
                  <a:spcPts val="400"/>
                </a:spcBef>
                <a:spcAft>
                  <a:spcPts val="400"/>
                </a:spcAft>
                <a:tabLst>
                  <a:tab pos="4227513" algn="r"/>
                  <a:tab pos="4286250" algn="r"/>
                  <a:tab pos="5253038" algn="r"/>
                  <a:tab pos="5313363" algn="r"/>
                  <a:tab pos="6116638" algn="r"/>
                  <a:tab pos="6176963" algn="r"/>
                  <a:tab pos="7085013" algn="r"/>
                  <a:tab pos="7143750" algn="r"/>
                  <a:tab pos="7947025" algn="r"/>
                </a:tabLst>
              </a:pPr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Less fixed operating </a:t>
              </a:r>
              <a:r>
                <a:rPr lang="en-US" sz="1700" b="1" dirty="0" smtClean="0">
                  <a:solidFill>
                    <a:srgbClr val="000000"/>
                  </a:solidFill>
                  <a:latin typeface="Arial" charset="0"/>
                </a:rPr>
                <a:t>expenses</a:t>
              </a:r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	(380	)	(380	)	same		(380	)	same</a:t>
              </a:r>
            </a:p>
            <a:p>
              <a:pPr eaLnBrk="0" hangingPunct="0">
                <a:lnSpc>
                  <a:spcPts val="1900"/>
                </a:lnSpc>
                <a:spcBef>
                  <a:spcPts val="400"/>
                </a:spcBef>
                <a:spcAft>
                  <a:spcPts val="400"/>
                </a:spcAft>
                <a:tabLst>
                  <a:tab pos="4227513" algn="r"/>
                  <a:tab pos="4286250" algn="r"/>
                  <a:tab pos="5253038" algn="r"/>
                  <a:tab pos="5313363" algn="r"/>
                  <a:tab pos="6116638" algn="r"/>
                  <a:tab pos="6176963" algn="r"/>
                  <a:tab pos="7085013" algn="r"/>
                  <a:tab pos="7143750" algn="r"/>
                  <a:tab pos="7947025" algn="r"/>
                </a:tabLst>
              </a:pPr>
              <a:r>
                <a:rPr lang="en-US" sz="1700" b="1" dirty="0" err="1">
                  <a:solidFill>
                    <a:srgbClr val="FFFFFF"/>
                  </a:solidFill>
                  <a:latin typeface="Arial" charset="0"/>
                </a:rPr>
                <a:t>EBIT</a:t>
              </a:r>
              <a:r>
                <a:rPr lang="en-US" sz="1700" b="1" dirty="0">
                  <a:solidFill>
                    <a:srgbClr val="FFFFFF"/>
                  </a:solidFill>
                  <a:latin typeface="Arial" charset="0"/>
                </a:rPr>
                <a:t> (earnings before interest &amp; tax) 	$240	$178		</a:t>
              </a:r>
              <a:r>
                <a:rPr lang="en-US" sz="1700" b="1" dirty="0">
                  <a:solidFill>
                    <a:srgbClr val="FF0000"/>
                  </a:solidFill>
                  <a:latin typeface="Arial" charset="0"/>
                </a:rPr>
                <a:t>–26%</a:t>
              </a:r>
              <a:r>
                <a:rPr lang="en-US" sz="1700" b="1" dirty="0">
                  <a:solidFill>
                    <a:srgbClr val="FFFFFF"/>
                  </a:solidFill>
                  <a:latin typeface="Arial" charset="0"/>
                </a:rPr>
                <a:t>		$302		</a:t>
              </a:r>
              <a:r>
                <a:rPr lang="en-US" sz="1700" b="1" dirty="0">
                  <a:solidFill>
                    <a:srgbClr val="FF0000"/>
                  </a:solidFill>
                  <a:latin typeface="Arial" charset="0"/>
                </a:rPr>
                <a:t>+26%</a:t>
              </a:r>
            </a:p>
            <a:p>
              <a:pPr eaLnBrk="0" hangingPunct="0">
                <a:lnSpc>
                  <a:spcPts val="1900"/>
                </a:lnSpc>
                <a:spcBef>
                  <a:spcPts val="400"/>
                </a:spcBef>
                <a:spcAft>
                  <a:spcPts val="400"/>
                </a:spcAft>
                <a:tabLst>
                  <a:tab pos="4227513" algn="r"/>
                  <a:tab pos="4286250" algn="r"/>
                  <a:tab pos="5253038" algn="r"/>
                  <a:tab pos="5313363" algn="r"/>
                  <a:tab pos="6116638" algn="r"/>
                  <a:tab pos="6176963" algn="r"/>
                  <a:tab pos="7085013" algn="r"/>
                  <a:tab pos="7143750" algn="r"/>
                  <a:tab pos="7947025" algn="r"/>
                </a:tabLst>
              </a:pPr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Less fixed interest expenses	(40	)	(40	)	same		(40	) 	same</a:t>
              </a:r>
              <a:endParaRPr lang="en-US" sz="1700" b="1" dirty="0">
                <a:latin typeface="Arial" charset="0"/>
              </a:endParaRPr>
            </a:p>
            <a:p>
              <a:pPr eaLnBrk="0" hangingPunct="0">
                <a:lnSpc>
                  <a:spcPts val="1900"/>
                </a:lnSpc>
                <a:spcBef>
                  <a:spcPts val="400"/>
                </a:spcBef>
                <a:spcAft>
                  <a:spcPts val="400"/>
                </a:spcAft>
                <a:tabLst>
                  <a:tab pos="4227513" algn="r"/>
                  <a:tab pos="4286250" algn="r"/>
                  <a:tab pos="5253038" algn="r"/>
                  <a:tab pos="5313363" algn="r"/>
                  <a:tab pos="6116638" algn="r"/>
                  <a:tab pos="6176963" algn="r"/>
                  <a:tab pos="7085013" algn="r"/>
                  <a:tab pos="7143750" algn="r"/>
                  <a:tab pos="7947025" algn="r"/>
                </a:tabLst>
              </a:pPr>
              <a:r>
                <a:rPr lang="en-US" sz="1700" b="1" dirty="0" err="1">
                  <a:solidFill>
                    <a:srgbClr val="FFFFFF"/>
                  </a:solidFill>
                  <a:latin typeface="Arial" charset="0"/>
                </a:rPr>
                <a:t>EBT</a:t>
              </a:r>
              <a:r>
                <a:rPr lang="en-US" sz="1700" b="1" dirty="0">
                  <a:solidFill>
                    <a:srgbClr val="FFFFFF"/>
                  </a:solidFill>
                  <a:latin typeface="Arial" charset="0"/>
                </a:rPr>
                <a:t> (earnings before tax)	$200		$138		–31%		$262 	+31%</a:t>
              </a:r>
              <a:endParaRPr lang="en-US" sz="1700" b="1" dirty="0">
                <a:latin typeface="Arial" charset="0"/>
              </a:endParaRPr>
            </a:p>
            <a:p>
              <a:pPr eaLnBrk="0" hangingPunct="0">
                <a:lnSpc>
                  <a:spcPts val="1900"/>
                </a:lnSpc>
                <a:spcBef>
                  <a:spcPts val="400"/>
                </a:spcBef>
                <a:spcAft>
                  <a:spcPts val="400"/>
                </a:spcAft>
                <a:tabLst>
                  <a:tab pos="4227513" algn="r"/>
                  <a:tab pos="4286250" algn="r"/>
                  <a:tab pos="5253038" algn="r"/>
                  <a:tab pos="5313363" algn="r"/>
                  <a:tab pos="6116638" algn="r"/>
                  <a:tab pos="6176963" algn="r"/>
                  <a:tab pos="7085013" algn="r"/>
                  <a:tab pos="7143750" algn="r"/>
                  <a:tab pos="7947025" algn="r"/>
                </a:tabLst>
              </a:pPr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Less variable tax expenses (50%)	(100	)	(69	)	–31%		(131	) 	+31%</a:t>
              </a:r>
              <a:endParaRPr lang="en-US" sz="1700" b="1" dirty="0">
                <a:latin typeface="Arial" charset="0"/>
              </a:endParaRPr>
            </a:p>
            <a:p>
              <a:pPr eaLnBrk="0" hangingPunct="0">
                <a:lnSpc>
                  <a:spcPts val="1900"/>
                </a:lnSpc>
                <a:spcBef>
                  <a:spcPts val="400"/>
                </a:spcBef>
                <a:spcAft>
                  <a:spcPts val="400"/>
                </a:spcAft>
                <a:tabLst>
                  <a:tab pos="4227513" algn="r"/>
                  <a:tab pos="4286250" algn="r"/>
                  <a:tab pos="5253038" algn="r"/>
                  <a:tab pos="5313363" algn="r"/>
                  <a:tab pos="6116638" algn="r"/>
                  <a:tab pos="6176963" algn="r"/>
                  <a:tab pos="7085013" algn="r"/>
                  <a:tab pos="7143750" algn="r"/>
                  <a:tab pos="7947025" algn="r"/>
                </a:tabLst>
              </a:pPr>
              <a:r>
                <a:rPr lang="en-US" sz="1700" b="1" dirty="0">
                  <a:solidFill>
                    <a:srgbClr val="FFFFFF"/>
                  </a:solidFill>
                  <a:latin typeface="Arial" charset="0"/>
                </a:rPr>
                <a:t>EAT (earnings after tax)	$100		$69		</a:t>
              </a:r>
              <a:r>
                <a:rPr lang="en-US" sz="1700" b="1" dirty="0">
                  <a:solidFill>
                    <a:srgbClr val="FF0000"/>
                  </a:solidFill>
                  <a:latin typeface="Arial" charset="0"/>
                </a:rPr>
                <a:t>–31%</a:t>
              </a:r>
              <a:r>
                <a:rPr lang="en-US" sz="1700" b="1" dirty="0">
                  <a:solidFill>
                    <a:srgbClr val="FFFFFF"/>
                  </a:solidFill>
                  <a:latin typeface="Arial" charset="0"/>
                </a:rPr>
                <a:t>		$131		</a:t>
              </a:r>
              <a:r>
                <a:rPr lang="en-US" sz="1700" b="1" dirty="0">
                  <a:solidFill>
                    <a:srgbClr val="FF0000"/>
                  </a:solidFill>
                  <a:latin typeface="Arial" charset="0"/>
                </a:rPr>
                <a:t>+31%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6153150" y="409257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5" name="Rectangle 6"/>
          <p:cNvSpPr>
            <a:spLocks noChangeArrowheads="1"/>
          </p:cNvSpPr>
          <p:nvPr/>
        </p:nvSpPr>
        <p:spPr bwMode="auto">
          <a:xfrm>
            <a:off x="6153150" y="4125913"/>
            <a:ext cx="7938" cy="19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6" name="Rectangle 7"/>
          <p:cNvSpPr>
            <a:spLocks noChangeArrowheads="1"/>
          </p:cNvSpPr>
          <p:nvPr/>
        </p:nvSpPr>
        <p:spPr bwMode="auto">
          <a:xfrm>
            <a:off x="6153150" y="416242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7" name="Rectangle 8"/>
          <p:cNvSpPr>
            <a:spLocks noChangeArrowheads="1"/>
          </p:cNvSpPr>
          <p:nvPr/>
        </p:nvSpPr>
        <p:spPr bwMode="auto">
          <a:xfrm>
            <a:off x="6153150" y="419417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8" name="Rectangle 9"/>
          <p:cNvSpPr>
            <a:spLocks noChangeArrowheads="1"/>
          </p:cNvSpPr>
          <p:nvPr/>
        </p:nvSpPr>
        <p:spPr bwMode="auto">
          <a:xfrm>
            <a:off x="6153150" y="4227513"/>
            <a:ext cx="7938" cy="19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Rectangle 10"/>
          <p:cNvSpPr>
            <a:spLocks noChangeArrowheads="1"/>
          </p:cNvSpPr>
          <p:nvPr/>
        </p:nvSpPr>
        <p:spPr bwMode="auto">
          <a:xfrm>
            <a:off x="6153150" y="426402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Rectangle 11"/>
          <p:cNvSpPr>
            <a:spLocks noChangeArrowheads="1"/>
          </p:cNvSpPr>
          <p:nvPr/>
        </p:nvSpPr>
        <p:spPr bwMode="auto">
          <a:xfrm>
            <a:off x="6153150" y="429577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Rectangle 12"/>
          <p:cNvSpPr>
            <a:spLocks noChangeArrowheads="1"/>
          </p:cNvSpPr>
          <p:nvPr/>
        </p:nvSpPr>
        <p:spPr bwMode="auto">
          <a:xfrm>
            <a:off x="6153150" y="4329113"/>
            <a:ext cx="7938" cy="19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2" name="Rectangle 13"/>
          <p:cNvSpPr>
            <a:spLocks noChangeArrowheads="1"/>
          </p:cNvSpPr>
          <p:nvPr/>
        </p:nvSpPr>
        <p:spPr bwMode="auto">
          <a:xfrm>
            <a:off x="6153150" y="436562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3" name="Rectangle 14"/>
          <p:cNvSpPr>
            <a:spLocks noChangeArrowheads="1"/>
          </p:cNvSpPr>
          <p:nvPr/>
        </p:nvSpPr>
        <p:spPr bwMode="auto">
          <a:xfrm>
            <a:off x="6153150" y="439737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4" name="Rectangle 15"/>
          <p:cNvSpPr>
            <a:spLocks noChangeArrowheads="1"/>
          </p:cNvSpPr>
          <p:nvPr/>
        </p:nvSpPr>
        <p:spPr bwMode="auto">
          <a:xfrm>
            <a:off x="6153150" y="4430713"/>
            <a:ext cx="7938" cy="19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5" name="Rectangle 16"/>
          <p:cNvSpPr>
            <a:spLocks noChangeArrowheads="1"/>
          </p:cNvSpPr>
          <p:nvPr/>
        </p:nvSpPr>
        <p:spPr bwMode="auto">
          <a:xfrm>
            <a:off x="6153150" y="446722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6" name="Rectangle 17"/>
          <p:cNvSpPr>
            <a:spLocks noChangeArrowheads="1"/>
          </p:cNvSpPr>
          <p:nvPr/>
        </p:nvSpPr>
        <p:spPr bwMode="auto">
          <a:xfrm>
            <a:off x="6153150" y="449897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7" name="Rectangle 18"/>
          <p:cNvSpPr>
            <a:spLocks noChangeArrowheads="1"/>
          </p:cNvSpPr>
          <p:nvPr/>
        </p:nvSpPr>
        <p:spPr bwMode="auto">
          <a:xfrm>
            <a:off x="6153150" y="4532313"/>
            <a:ext cx="7938" cy="19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8" name="Rectangle 19"/>
          <p:cNvSpPr>
            <a:spLocks noChangeArrowheads="1"/>
          </p:cNvSpPr>
          <p:nvPr/>
        </p:nvSpPr>
        <p:spPr bwMode="auto">
          <a:xfrm>
            <a:off x="6153150" y="456882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9" name="Rectangle 20"/>
          <p:cNvSpPr>
            <a:spLocks noChangeArrowheads="1"/>
          </p:cNvSpPr>
          <p:nvPr/>
        </p:nvSpPr>
        <p:spPr bwMode="auto">
          <a:xfrm>
            <a:off x="6153150" y="460057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0" name="Rectangle 21"/>
          <p:cNvSpPr>
            <a:spLocks noChangeArrowheads="1"/>
          </p:cNvSpPr>
          <p:nvPr/>
        </p:nvSpPr>
        <p:spPr bwMode="auto">
          <a:xfrm>
            <a:off x="6153150" y="4632325"/>
            <a:ext cx="7938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1" name="Rectangle 22"/>
          <p:cNvSpPr>
            <a:spLocks noChangeArrowheads="1"/>
          </p:cNvSpPr>
          <p:nvPr/>
        </p:nvSpPr>
        <p:spPr bwMode="auto">
          <a:xfrm>
            <a:off x="6153150" y="4668838"/>
            <a:ext cx="7938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2" name="Rectangle 23"/>
          <p:cNvSpPr>
            <a:spLocks noChangeArrowheads="1"/>
          </p:cNvSpPr>
          <p:nvPr/>
        </p:nvSpPr>
        <p:spPr bwMode="auto">
          <a:xfrm>
            <a:off x="6153150" y="490537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3" name="Rectangle 24"/>
          <p:cNvSpPr>
            <a:spLocks noChangeArrowheads="1"/>
          </p:cNvSpPr>
          <p:nvPr/>
        </p:nvSpPr>
        <p:spPr bwMode="auto">
          <a:xfrm>
            <a:off x="6153150" y="4937125"/>
            <a:ext cx="7938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4" name="Rectangle 25"/>
          <p:cNvSpPr>
            <a:spLocks noChangeArrowheads="1"/>
          </p:cNvSpPr>
          <p:nvPr/>
        </p:nvSpPr>
        <p:spPr bwMode="auto">
          <a:xfrm>
            <a:off x="6153150" y="4973638"/>
            <a:ext cx="7938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5" name="Rectangle 26"/>
          <p:cNvSpPr>
            <a:spLocks noChangeArrowheads="1"/>
          </p:cNvSpPr>
          <p:nvPr/>
        </p:nvSpPr>
        <p:spPr bwMode="auto">
          <a:xfrm>
            <a:off x="6153150" y="500697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6" name="Rectangle 27"/>
          <p:cNvSpPr>
            <a:spLocks noChangeArrowheads="1"/>
          </p:cNvSpPr>
          <p:nvPr/>
        </p:nvSpPr>
        <p:spPr bwMode="auto">
          <a:xfrm>
            <a:off x="6153150" y="5038725"/>
            <a:ext cx="7938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7" name="Rectangle 28"/>
          <p:cNvSpPr>
            <a:spLocks noChangeArrowheads="1"/>
          </p:cNvSpPr>
          <p:nvPr/>
        </p:nvSpPr>
        <p:spPr bwMode="auto">
          <a:xfrm>
            <a:off x="6153150" y="5075238"/>
            <a:ext cx="7938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8" name="Rectangle 29"/>
          <p:cNvSpPr>
            <a:spLocks noChangeArrowheads="1"/>
          </p:cNvSpPr>
          <p:nvPr/>
        </p:nvSpPr>
        <p:spPr bwMode="auto">
          <a:xfrm>
            <a:off x="6153150" y="510857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9" name="Rectangle 30"/>
          <p:cNvSpPr>
            <a:spLocks noChangeArrowheads="1"/>
          </p:cNvSpPr>
          <p:nvPr/>
        </p:nvSpPr>
        <p:spPr bwMode="auto">
          <a:xfrm>
            <a:off x="6153150" y="5140325"/>
            <a:ext cx="7938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0" name="Rectangle 31"/>
          <p:cNvSpPr>
            <a:spLocks noChangeArrowheads="1"/>
          </p:cNvSpPr>
          <p:nvPr/>
        </p:nvSpPr>
        <p:spPr bwMode="auto">
          <a:xfrm>
            <a:off x="6153150" y="5176838"/>
            <a:ext cx="7938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1" name="Rectangle 32"/>
          <p:cNvSpPr>
            <a:spLocks noChangeArrowheads="1"/>
          </p:cNvSpPr>
          <p:nvPr/>
        </p:nvSpPr>
        <p:spPr bwMode="auto">
          <a:xfrm>
            <a:off x="6153150" y="5210175"/>
            <a:ext cx="79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2" name="Rectangle 33"/>
          <p:cNvSpPr>
            <a:spLocks noChangeArrowheads="1"/>
          </p:cNvSpPr>
          <p:nvPr/>
        </p:nvSpPr>
        <p:spPr bwMode="auto">
          <a:xfrm>
            <a:off x="623888" y="5322888"/>
            <a:ext cx="0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282" name="Picture 34" descr="hawawini+ex01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0800"/>
            <a:ext cx="9144000" cy="5537200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74784" name="Text Box 35"/>
          <p:cNvSpPr>
            <a:spLocks noGrp="1" noChangeArrowheads="1"/>
          </p:cNvSpPr>
          <p:nvPr>
            <p:ph type="title"/>
          </p:nvPr>
        </p:nvSpPr>
        <p:spPr>
          <a:xfrm>
            <a:off x="668338" y="731838"/>
            <a:ext cx="8162925" cy="457200"/>
          </a:xfrm>
          <a:noFill/>
        </p:spPr>
        <p:txBody>
          <a:bodyPr/>
          <a:lstStyle/>
          <a:p>
            <a:r>
              <a:rPr lang="en-US" sz="2400" b="1" smtClean="0">
                <a:solidFill>
                  <a:schemeClr val="hlink"/>
                </a:solidFill>
                <a:cs typeface="Times New Roman" pitchFamily="18" charset="0"/>
              </a:rPr>
              <a:t>Sources of Risk &amp; Profit Volatility</a:t>
            </a:r>
          </a:p>
        </p:txBody>
      </p:sp>
      <p:sp>
        <p:nvSpPr>
          <p:cNvPr id="34" name="3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3B87A-6411-42C8-89BB-CE2FA7DAB6C3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cxnSp>
        <p:nvCxnSpPr>
          <p:cNvPr id="74786" name="38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948113" y="1495425"/>
            <a:ext cx="4456112" cy="5508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74787" name="40 - Ευθύγραμμο βέλος σύνδεσης"/>
          <p:cNvCxnSpPr>
            <a:cxnSpLocks noChangeShapeType="1"/>
          </p:cNvCxnSpPr>
          <p:nvPr/>
        </p:nvCxnSpPr>
        <p:spPr bwMode="auto">
          <a:xfrm>
            <a:off x="3948113" y="4340225"/>
            <a:ext cx="4484687" cy="508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281791"/>
            <a:ext cx="5849257" cy="52322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Is then </a:t>
            </a:r>
            <a:r>
              <a:rPr lang="en-US" sz="2800" b="1" i="1" dirty="0" smtClean="0">
                <a:solidFill>
                  <a:schemeClr val="hlink"/>
                </a:solidFill>
                <a:cs typeface="Times New Roman" pitchFamily="18" charset="0"/>
              </a:rPr>
              <a:t>Value</a:t>
            </a:r>
            <a:r>
              <a:rPr lang="en-US" sz="2800" b="1" dirty="0" smtClean="0">
                <a:solidFill>
                  <a:schemeClr val="hlink"/>
                </a:solidFill>
                <a:cs typeface="Times New Roman" pitchFamily="18" charset="0"/>
              </a:rPr>
              <a:t> Created?</a:t>
            </a:r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600" b="1" dirty="0" smtClean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76170-0C96-4DE1-A77D-648C949443E4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5F08-6F0B-47EA-95B5-FA3BD08C1220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xfrm>
            <a:off x="784225" y="876300"/>
            <a:ext cx="8162925" cy="762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Is then </a:t>
            </a:r>
            <a:r>
              <a:rPr lang="en-US" sz="2400" b="1" i="1" dirty="0" smtClean="0">
                <a:solidFill>
                  <a:schemeClr val="hlink"/>
                </a:solidFill>
                <a:cs typeface="Times New Roman" pitchFamily="18" charset="0"/>
              </a:rPr>
              <a:t>Value</a:t>
            </a:r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 Created?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427288"/>
            <a:ext cx="7985125" cy="2376941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fundamental principle of finance</a:t>
            </a:r>
            <a:r>
              <a:rPr lang="en-US" sz="2400" dirty="0" smtClean="0"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a firm is creating value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if the NPV of 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all its investments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</a:rPr>
              <a:t>&gt; 0</a:t>
            </a:r>
            <a:r>
              <a:rPr lang="en-US" dirty="0" smtClean="0">
                <a:cs typeface="Times New Roman" pitchFamily="18" charset="0"/>
              </a:rPr>
              <a:t>				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		</a:t>
            </a:r>
            <a:endParaRPr lang="en-US" sz="16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5F08-6F0B-47EA-95B5-FA3BD08C1220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xfrm>
            <a:off x="784225" y="876300"/>
            <a:ext cx="8162925" cy="762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Is then </a:t>
            </a:r>
            <a:r>
              <a:rPr lang="en-US" sz="2400" b="1" i="1" dirty="0" smtClean="0">
                <a:solidFill>
                  <a:schemeClr val="hlink"/>
                </a:solidFill>
                <a:cs typeface="Times New Roman" pitchFamily="18" charset="0"/>
              </a:rPr>
              <a:t>Value</a:t>
            </a:r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 Created?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427288"/>
            <a:ext cx="7985125" cy="2376941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this should ultimately result to</a:t>
            </a:r>
            <a:r>
              <a:rPr lang="en-US" sz="2400" dirty="0" smtClean="0"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firm market value maximization</a:t>
            </a:r>
          </a:p>
          <a:p>
            <a:pPr lvl="1" eaLnBrk="1" hangingPunct="1">
              <a:buClr>
                <a:schemeClr val="hlink"/>
              </a:buClr>
              <a:buNone/>
            </a:pPr>
            <a:endParaRPr lang="en-US" sz="1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None/>
            </a:pP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that is 	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increase of shareholder value</a:t>
            </a:r>
          </a:p>
          <a:p>
            <a:pPr lvl="1" eaLnBrk="1" hangingPunct="1">
              <a:buClr>
                <a:schemeClr val="hlink"/>
              </a:buClr>
              <a:buNone/>
            </a:pP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	i.e.	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reflected in upward share price movement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5F08-6F0B-47EA-95B5-FA3BD08C1220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xfrm>
            <a:off x="784225" y="1176635"/>
            <a:ext cx="8162925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cs typeface="Times New Roman" pitchFamily="18" charset="0"/>
              </a:rPr>
              <a:t>Criticism of Firm Value Max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430" y="2427288"/>
            <a:ext cx="8708570" cy="3421969"/>
          </a:xfrm>
        </p:spPr>
        <p:txBody>
          <a:bodyPr/>
          <a:lstStyle/>
          <a:p>
            <a:r>
              <a:rPr lang="en-US" sz="1800" dirty="0" smtClean="0"/>
              <a:t>max stock price  </a:t>
            </a:r>
            <a:r>
              <a:rPr lang="en-US" sz="1800" dirty="0" smtClean="0">
                <a:sym typeface="Wingdings" pitchFamily="2" charset="2"/>
              </a:rPr>
              <a:t> </a:t>
            </a:r>
            <a:r>
              <a:rPr lang="en-US" sz="1800" dirty="0" smtClean="0"/>
              <a:t>not incompatible with employee needs/objectives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in particular:</a:t>
            </a:r>
          </a:p>
          <a:p>
            <a:pPr>
              <a:buNone/>
            </a:pPr>
            <a:r>
              <a:rPr lang="en-US" sz="1600" dirty="0" smtClean="0"/>
              <a:t>	•  employees </a:t>
            </a:r>
            <a:r>
              <a:rPr lang="en-US" sz="1600" dirty="0" smtClean="0">
                <a:sym typeface="Wingdings" pitchFamily="2" charset="2"/>
              </a:rPr>
              <a:t>are </a:t>
            </a:r>
            <a:r>
              <a:rPr lang="en-US" sz="1600" dirty="0" smtClean="0"/>
              <a:t>often stockholders in many firms</a:t>
            </a:r>
          </a:p>
          <a:p>
            <a:pPr>
              <a:buNone/>
            </a:pPr>
            <a:r>
              <a:rPr lang="en-US" sz="1600" dirty="0" smtClean="0"/>
              <a:t>	•  firms that max stock price are firms treating employees well</a:t>
            </a:r>
          </a:p>
          <a:p>
            <a:endParaRPr lang="en-US" sz="1800" dirty="0" smtClean="0"/>
          </a:p>
          <a:p>
            <a:r>
              <a:rPr lang="en-US" sz="1800" dirty="0" smtClean="0"/>
              <a:t>max stock price does not mean that customers are not critical to success;</a:t>
            </a:r>
            <a:br>
              <a:rPr lang="en-US" sz="1800" dirty="0" smtClean="0"/>
            </a:br>
            <a:r>
              <a:rPr lang="en-US" sz="1600" dirty="0" smtClean="0"/>
              <a:t>in most businesses, keeping customers happy is the route to stock price max</a:t>
            </a:r>
          </a:p>
          <a:p>
            <a:endParaRPr lang="en-US" sz="1800" dirty="0" smtClean="0"/>
          </a:p>
          <a:p>
            <a:r>
              <a:rPr lang="en-US" sz="1800" dirty="0" smtClean="0"/>
              <a:t>max stock price does not imply that a firm has to be a social outlaw</a:t>
            </a:r>
            <a:endParaRPr lang="en-US" sz="1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buClr>
                <a:schemeClr val="hlink"/>
              </a:buClr>
              <a:buNone/>
            </a:pP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sz="18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4C00E-9F0E-4EEC-B765-01CFDEC12B7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837067" y="535704"/>
            <a:ext cx="2553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400" b="1" dirty="0">
                <a:solidFill>
                  <a:schemeClr val="hlink"/>
                </a:solidFill>
                <a:latin typeface="Arial" charset="0"/>
              </a:rPr>
              <a:t>Main </a:t>
            </a:r>
            <a:r>
              <a:rPr lang="en-GB" sz="2400" b="1" dirty="0" smtClean="0">
                <a:solidFill>
                  <a:schemeClr val="hlink"/>
                </a:solidFill>
                <a:latin typeface="Arial" charset="0"/>
              </a:rPr>
              <a:t>Textbook</a:t>
            </a:r>
            <a:r>
              <a:rPr lang="en-US" sz="2400" b="1" dirty="0" smtClean="0">
                <a:solidFill>
                  <a:schemeClr val="hlink"/>
                </a:solidFill>
                <a:latin typeface="Arial" charset="0"/>
              </a:rPr>
              <a:t>s</a:t>
            </a:r>
            <a:endParaRPr lang="el-GR" sz="24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899886" y="2175582"/>
            <a:ext cx="687977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Δ. Βασιλείου &amp; Ν. Ηρειώτης (ΒΗ)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(2008)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16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‘</a:t>
            </a:r>
            <a:r>
              <a:rPr kumimoji="0" lang="el-GR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Χρηματοοικονομική Διοίκηση: Θεωρία &amp; Πρακτική’</a:t>
            </a:r>
            <a:endParaRPr lang="en-US" sz="16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Εκδόσεις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Rosili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Weston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Brigham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WB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):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‘Βασικές Αρχές της Χρηματοοικονομικής Διαχείρισης και Πολιτικής’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Εκδόσεις Παπαζήση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C:\WIN2K\MOffice2000\Templates\Presentation Designs\Bold Stripes.pot</Template>
  <TotalTime>2026</TotalTime>
  <Words>1783</Words>
  <Application>Microsoft Office PowerPoint</Application>
  <PresentationFormat>On-screen Show (4:3)</PresentationFormat>
  <Paragraphs>727</Paragraphs>
  <Slides>89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4" baseType="lpstr">
      <vt:lpstr>Bold Stripes</vt:lpstr>
      <vt:lpstr>Office Theme</vt:lpstr>
      <vt:lpstr>Θέμα του Office</vt:lpstr>
      <vt:lpstr>Document</vt:lpstr>
      <vt:lpstr>Equation</vt:lpstr>
      <vt:lpstr>Διεθνής Χρηματοοικονομική</vt:lpstr>
      <vt:lpstr>Άδειες Χρήσης</vt:lpstr>
      <vt:lpstr>Χρηματοδότηση</vt:lpstr>
      <vt:lpstr>PowerPoint Presentation</vt:lpstr>
      <vt:lpstr>PowerPoint Presentation</vt:lpstr>
      <vt:lpstr>PowerPoint Presentation</vt:lpstr>
      <vt:lpstr>PowerPoint Presentation</vt:lpstr>
      <vt:lpstr>Core 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</vt:lpstr>
      <vt:lpstr>Background</vt:lpstr>
      <vt:lpstr>Background</vt:lpstr>
      <vt:lpstr>PowerPoint Presentation</vt:lpstr>
      <vt:lpstr>10 Core Principles in Modern Corporate Finance </vt:lpstr>
      <vt:lpstr>10 core principles in Modern Corporate Finance </vt:lpstr>
      <vt:lpstr>10 core principles in Modern Corporate Finance</vt:lpstr>
      <vt:lpstr>10 core principles in Modern Corporate Finance</vt:lpstr>
      <vt:lpstr>10 core principles in Modern Corporate Finance</vt:lpstr>
      <vt:lpstr>10 core principles in Modern Corporate Finance</vt:lpstr>
      <vt:lpstr>10 core principles in Modern Corporate Finance</vt:lpstr>
      <vt:lpstr>10 core principles in Modern Corporate Finance</vt:lpstr>
      <vt:lpstr>10 core principles in Modern Corporate Finance</vt:lpstr>
      <vt:lpstr>10 core principles in Modern Corporate Finance</vt:lpstr>
      <vt:lpstr>10 core principles in Modern Corporate Finance</vt:lpstr>
      <vt:lpstr>Will your Decisions create Value ?</vt:lpstr>
      <vt:lpstr> Financing an investment…</vt:lpstr>
      <vt:lpstr> Risks vs. Returns…</vt:lpstr>
      <vt:lpstr>Investments &amp; Value Creation…</vt:lpstr>
      <vt:lpstr>Measuring Value Creation</vt:lpstr>
      <vt:lpstr>Measuring Value Creation with Net Present Value (NPV)</vt:lpstr>
      <vt:lpstr>Measuring Value Creation with Net Present Value (NPV)</vt:lpstr>
      <vt:lpstr>Discount Rates </vt:lpstr>
      <vt:lpstr>Only Cash Matters to Investors</vt:lpstr>
      <vt:lpstr>Key Financial Decisions</vt:lpstr>
      <vt:lpstr>Key Financial Decisions</vt:lpstr>
      <vt:lpstr>The Capital Budgeting Decision </vt:lpstr>
      <vt:lpstr>Cost of Capital </vt:lpstr>
      <vt:lpstr>Cost of Financing a Business Project = WACC</vt:lpstr>
      <vt:lpstr>The Capital Structure Decision </vt:lpstr>
      <vt:lpstr>Optimal Capital Structure:   greatest increase in cash flows from assets</vt:lpstr>
      <vt:lpstr>The Business Acquisition Decision </vt:lpstr>
      <vt:lpstr>The Foreign Investment Decision </vt:lpstr>
      <vt:lpstr>The Role of Financial Markets </vt:lpstr>
      <vt:lpstr>The Role of Financial Markets </vt:lpstr>
      <vt:lpstr>The dual functions of Financial Markets</vt:lpstr>
      <vt:lpstr>The Equity Market </vt:lpstr>
      <vt:lpstr>External vs. Internal financing </vt:lpstr>
      <vt:lpstr>The Business Cycle </vt:lpstr>
      <vt:lpstr>Business Cycle Dynamics</vt:lpstr>
      <vt:lpstr>The Business Cycle</vt:lpstr>
      <vt:lpstr>Financial Accounting simplified</vt:lpstr>
      <vt:lpstr>A simplified view of the Financial Accounting process</vt:lpstr>
      <vt:lpstr>The Balance Sheet </vt:lpstr>
      <vt:lpstr>The Balance Sheet – traditional view </vt:lpstr>
      <vt:lpstr>The Balance Sheet – financial view</vt:lpstr>
      <vt:lpstr>Balance Sheet (standard) mln. USD</vt:lpstr>
      <vt:lpstr>Managerial Balance Sheets  mil. USD</vt:lpstr>
      <vt:lpstr>The Income Statement </vt:lpstr>
      <vt:lpstr>The Income Statement </vt:lpstr>
      <vt:lpstr>The Income Statement </vt:lpstr>
      <vt:lpstr>Income Statement mln USD</vt:lpstr>
      <vt:lpstr>How much cash does a firm generate? </vt:lpstr>
      <vt:lpstr>How much cash does a firm generate? </vt:lpstr>
      <vt:lpstr>Sources &amp; Uses of Cash </vt:lpstr>
      <vt:lpstr>Cash Flow Statement</vt:lpstr>
      <vt:lpstr>Cash Flow Statement</vt:lpstr>
      <vt:lpstr>Cash Flow Statement mln USD</vt:lpstr>
      <vt:lpstr>Cash Flow Statement  mln USD</vt:lpstr>
      <vt:lpstr>Balance Sheet - Income Statement Link</vt:lpstr>
      <vt:lpstr>Operating Cycle  Impact on Balance Sheet   = Change in the balance sheet account</vt:lpstr>
      <vt:lpstr>Operating Cycle  Cash-to-Cash Period</vt:lpstr>
      <vt:lpstr>How Profitable is a Firm? </vt:lpstr>
      <vt:lpstr>How profitable is a firm? </vt:lpstr>
      <vt:lpstr>Profitability of equity capital </vt:lpstr>
      <vt:lpstr>Profitability of invested capital </vt:lpstr>
      <vt:lpstr>How Risky is a Firm? </vt:lpstr>
      <vt:lpstr>How risky is a firm? </vt:lpstr>
      <vt:lpstr>How risky is a firm? </vt:lpstr>
      <vt:lpstr>How risky is a firm? </vt:lpstr>
      <vt:lpstr>Sensitivity evaluation Impact on EBIT, EBT, EAT of a + 10% in Sales mln USD</vt:lpstr>
      <vt:lpstr>Sources of Risk &amp; Profit Volatility</vt:lpstr>
      <vt:lpstr>Is then Value Created? </vt:lpstr>
      <vt:lpstr>Is then Value Created? </vt:lpstr>
      <vt:lpstr>Is then Value Created? </vt:lpstr>
      <vt:lpstr>Criticism of Firm Value Max</vt:lpstr>
    </vt:vector>
  </TitlesOfParts>
  <Company>Western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College of Bus &amp; Economics</dc:creator>
  <cp:lastModifiedBy>user</cp:lastModifiedBy>
  <cp:revision>671</cp:revision>
  <dcterms:created xsi:type="dcterms:W3CDTF">2001-04-13T19:37:45Z</dcterms:created>
  <dcterms:modified xsi:type="dcterms:W3CDTF">2015-11-27T09:34:21Z</dcterms:modified>
</cp:coreProperties>
</file>