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2"/>
  </p:notesMasterIdLst>
  <p:sldIdLst>
    <p:sldId id="324" r:id="rId4"/>
    <p:sldId id="325" r:id="rId5"/>
    <p:sldId id="326" r:id="rId6"/>
    <p:sldId id="323" r:id="rId7"/>
    <p:sldId id="256" r:id="rId8"/>
    <p:sldId id="258" r:id="rId9"/>
    <p:sldId id="321" r:id="rId10"/>
    <p:sldId id="32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>
      <p:cViewPr varScale="1">
        <p:scale>
          <a:sx n="117" d="100"/>
          <a:sy n="117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4EB1630-863E-4212-9C1C-30BA80FF1928}" type="datetimeFigureOut">
              <a:rPr lang="en-GB"/>
              <a:pPr/>
              <a:t>27/11/2015</a:t>
            </a:fld>
            <a:endParaRPr lang="en-GB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09C707-CCE9-476A-AB36-3D718F6D2E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61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CCA945A-917A-48A2-B184-1C0C331E2EA4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6755CF8C-8DED-4076-B407-388A5189ACB6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656004A-6E8E-445A-9B47-40B9BB19AF92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04819BD-5951-4EC4-8CD1-6555BE85EF07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3FEB48A-5F29-49DC-8E55-B45AD855AD7B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241ABE5-4178-490D-9417-74208858CDA8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8599424-6215-483E-909A-4F069CA054B2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96FBD5F-5D02-4845-B2C7-18BC4114BD05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5647E35A-4A5B-408F-816E-F0A84B4220E9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3B1673B-8035-43CE-B9C6-D50B69EC52A4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535C15F7-B47C-40BE-9E38-AF1C52637688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4BACBBD-3FB6-4B99-9D53-3C936BEA8770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6B52E30-85F4-4DE2-97A7-724512A432F3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64E66B3E-C7F4-430B-926B-717FA891AA58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959FBFD-CE04-45B1-A740-15225C856D7D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ABFC08A-2929-4CFF-8145-E225F665E380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endParaRPr lang="en-GB" sz="24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4DF085B-D792-47ED-9CC2-DB152C34EA8F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endParaRPr lang="en-GB" sz="24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E2A09CD3-0085-40AC-AB5C-13A6A1130676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5F1975F-179D-445E-BF59-E2723FC939F0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665513F9-2777-47BD-BDE2-CD925A17C7FF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4AEBBF3-0D39-4FCF-8250-0C50E931ED13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4A01577-57DC-4C68-B8F0-179DAF7EB39C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75C2BF4-D6F6-4AE6-AC52-C99FCA36024F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endParaRPr lang="en-GB" sz="24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2D137DB-E39C-4A75-9F8B-E1B2D3647670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F484B7D-8FCC-4EE8-A426-1E19FAD2B65B}" type="slidenum">
              <a:rPr lang="en-US" sz="1200"/>
              <a:pPr algn="r"/>
              <a:t>42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504454A-0397-45EE-8A8A-7E3C408B93DD}" type="slidenum">
              <a:rPr lang="en-US" sz="1200"/>
              <a:pPr algn="r"/>
              <a:t>43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03B9779-9F37-4123-9D7E-E8103072F1F2}" type="slidenum">
              <a:rPr lang="en-US" sz="1200"/>
              <a:pPr algn="r"/>
              <a:t>44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40D0EFC-E372-49F5-9A0D-F84FE391775C}" type="slidenum">
              <a:rPr lang="en-US" sz="1200"/>
              <a:pPr algn="r"/>
              <a:t>45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B5AD930-BA1F-4924-BB7C-C6BD1ACB24B4}" type="slidenum">
              <a:rPr lang="en-US" sz="1200"/>
              <a:pPr algn="r"/>
              <a:t>46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DFA5285-E5C8-4276-A030-54BB0385E23F}" type="slidenum">
              <a:rPr lang="en-US" sz="1200"/>
              <a:pPr algn="r"/>
              <a:t>47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B5F87F8-E515-4216-85D3-11B7C682E95E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53048E98-F1B8-4C69-AC45-64C29FF322BA}" type="slidenum">
              <a:rPr lang="en-US" sz="1200"/>
              <a:pPr algn="r"/>
              <a:t>48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99FD2E1-7B4C-4061-873E-6FC80B0EF716}" type="slidenum">
              <a:rPr lang="en-US" sz="1200"/>
              <a:pPr algn="r"/>
              <a:t>49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FFF5FC6-5A7B-473A-8CD5-092FF37FD49D}" type="slidenum">
              <a:rPr lang="en-US" sz="1200"/>
              <a:pPr algn="r"/>
              <a:t>50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3770ACB-DD5A-415D-9650-CEE764B201FE}" type="slidenum">
              <a:rPr lang="en-US" sz="1200"/>
              <a:pPr algn="r"/>
              <a:t>51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EA5DCBFC-0BDF-4B41-BB46-5F5559AC2587}" type="slidenum">
              <a:rPr lang="en-US" sz="1200"/>
              <a:pPr algn="r"/>
              <a:t>52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2B196EF-9BD7-4C7F-836A-9B21AD2856E2}" type="slidenum">
              <a:rPr lang="en-US" sz="1200"/>
              <a:pPr algn="r"/>
              <a:t>54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DDEC891-18CB-4858-B7F2-E458E7FD413C}" type="slidenum">
              <a:rPr lang="en-US" sz="1200"/>
              <a:pPr algn="r"/>
              <a:t>55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A8459D6-E615-4E72-AC71-05970029F65A}" type="slidenum">
              <a:rPr lang="en-US" sz="1200"/>
              <a:pPr algn="r"/>
              <a:t>56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A6151E9-BB27-4653-B155-BF50A4805D1E}" type="slidenum">
              <a:rPr lang="en-US" sz="1200"/>
              <a:pPr algn="r"/>
              <a:t>58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E24480C-E297-4DE2-807F-4E922353290D}" type="slidenum">
              <a:rPr lang="en-US" sz="1200"/>
              <a:pPr algn="r"/>
              <a:t>59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1E6B7B9-A965-421D-8496-5C80A7B13A5D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2308A6C-D83B-4154-96CD-2154C44E6073}" type="slidenum">
              <a:rPr lang="en-US" sz="1200"/>
              <a:pPr algn="r"/>
              <a:t>60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0B1AB46-1BED-4116-A686-2C35D6BC88B6}" type="slidenum">
              <a:rPr lang="en-US" sz="1200"/>
              <a:pPr algn="r"/>
              <a:t>61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57264D7-2632-4B43-800C-1376831136DC}" type="slidenum">
              <a:rPr lang="en-US" sz="1200"/>
              <a:pPr algn="r"/>
              <a:t>62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AE37542-502A-41EC-9921-94015B8ACA71}" type="slidenum">
              <a:rPr lang="en-US" sz="1200"/>
              <a:pPr algn="r"/>
              <a:t>63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9620FBB-A732-4517-A896-55D1DF69FA82}" type="slidenum">
              <a:rPr lang="en-US" sz="1200"/>
              <a:pPr algn="r"/>
              <a:t>64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1252125-DF32-41BA-AD22-0873DC8508D7}" type="slidenum">
              <a:rPr lang="en-US" sz="1200"/>
              <a:pPr algn="r"/>
              <a:t>67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B5247B8-0395-4320-8403-025E24734354}" type="slidenum">
              <a:rPr lang="en-US" sz="1200"/>
              <a:pPr algn="r"/>
              <a:t>68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535BE35B-3B6E-44D2-8C2A-814E2AD0DB67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C54DF54-CE1C-42EE-BB43-952FC317DC7A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89D1388-3260-4D62-86BE-F6AAC197C70D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582374B8-3CF7-42CF-9DEC-3B52FFE4DF5B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BC62A-A782-4274-9420-88E3747AA593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D5A6-9000-4975-88A3-F27652698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26FB4-2650-4028-A8BE-7168AC4BC2DA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02B9F-D1E2-4922-968A-608799E2B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58F3A-0E13-40E3-9120-C962745AF2EF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C9227-1C2F-41A0-BC6F-67F3E0ECA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0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6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3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8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62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89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9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5FE68-1F2E-4BC3-B5F3-32B90983FE24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ED6AD-47C0-4442-9B93-AF256A0DF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2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68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2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93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9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7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5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9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52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084C2-87B0-428B-AAD6-A595A1730494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5F9B-B275-44EF-9112-8B632668A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98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7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62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9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02A81-D6C2-4691-A63F-9F5FEAD67FD7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58E4B-F3A1-4FAA-BF24-B016FD285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1643A-E022-4F43-B133-B99461068F42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E8C9-A9B1-42CF-95D2-A83EC76C0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F6E6A-3F67-463A-B87F-9BAAD9FE6388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7680-4D8D-46CB-9668-56D1B4CAD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1DAFC-92DB-4531-B85C-846881B3FCF7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8A90D-9888-4086-875B-6672C4398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D569E-C62E-4842-A49E-583E180AF47D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F1643-D6A7-4743-90A0-9AAFEC12A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CF79B-D437-4530-914B-4AABE39AA902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3D53E-501B-4A8A-AB24-7AB200189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BBE066B-684D-49B2-A951-95F3776D5B85}" type="datetime1">
              <a:rPr lang="en-US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ED60991-D462-41C7-BF75-FE8E3652CD1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6631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3"/>
          <p:cNvSpPr txBox="1">
            <a:spLocks noGrp="1"/>
          </p:cNvSpPr>
          <p:nvPr userDrawn="1"/>
        </p:nvSpPr>
        <p:spPr>
          <a:xfrm>
            <a:off x="3922713" y="6408738"/>
            <a:ext cx="2736850" cy="404812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© Copyright 2011 John Wiley &amp; Sons Ltd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4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6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1.xml"/><Relationship Id="rId5" Type="http://schemas.openxmlformats.org/officeDocument/2006/relationships/slide" Target="slide5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Διεθνής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smtClean="0">
                <a:solidFill>
                  <a:schemeClr val="tx1"/>
                </a:solidFill>
              </a:rPr>
              <a:t>3</a:t>
            </a:r>
            <a:r>
              <a:rPr lang="el-GR" sz="2800" b="1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FINANCIAL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STATEMENT ANALYSIS &amp; FINANCIAL RATIOS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Θεόδωρος Συριόπουλος</a:t>
            </a:r>
            <a:endParaRPr lang="el-GR" b="1" i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Τμήμα </a:t>
            </a:r>
            <a:r>
              <a:rPr lang="el-GR" b="1" i="1" dirty="0">
                <a:solidFill>
                  <a:prstClr val="black"/>
                </a:solidFill>
                <a:latin typeface="Calibri"/>
                <a:cs typeface="Arial" charset="0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3439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46-9BED-4D51-AB58-E3C244E94A35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0"/>
            <a:ext cx="6999287" cy="12684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Perspectives on Financial Statement Analysis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79613" y="1600200"/>
            <a:ext cx="6842125" cy="1295400"/>
          </a:xfrm>
        </p:spPr>
        <p:txBody>
          <a:bodyPr/>
          <a:lstStyle/>
          <a:p>
            <a:pPr marL="369888" indent="-369888" eaLnBrk="1" hangingPunct="1">
              <a:spcBef>
                <a:spcPts val="625"/>
              </a:spcBef>
              <a:buSzPct val="90000"/>
              <a:buFont typeface="Wingdings" pitchFamily="2" charset="2"/>
              <a:buChar char="Ø"/>
            </a:pPr>
            <a:r>
              <a:rPr lang="en-GB" sz="2800" smtClean="0">
                <a:latin typeface="ArialMT" charset="0"/>
              </a:rPr>
              <a:t>A firm’s financial statements can be analysed from the perspective of different stakeholders.</a:t>
            </a: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1763713" y="5127625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>
                <a:latin typeface="ArialMT" charset="0"/>
              </a:rPr>
              <a:t>Creditor</a:t>
            </a:r>
          </a:p>
        </p:txBody>
      </p:sp>
      <p:sp>
        <p:nvSpPr>
          <p:cNvPr id="696327" name="Rectangle 7"/>
          <p:cNvSpPr>
            <a:spLocks noChangeArrowheads="1"/>
          </p:cNvSpPr>
          <p:nvPr/>
        </p:nvSpPr>
        <p:spPr bwMode="auto">
          <a:xfrm>
            <a:off x="1747838" y="4332288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38138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>
                <a:latin typeface="ArialMT" charset="0"/>
              </a:rPr>
              <a:t>Manager</a:t>
            </a:r>
          </a:p>
        </p:txBody>
      </p:sp>
      <p:sp>
        <p:nvSpPr>
          <p:cNvPr id="696328" name="Rectangle 8"/>
          <p:cNvSpPr>
            <a:spLocks noChangeArrowheads="1"/>
          </p:cNvSpPr>
          <p:nvPr/>
        </p:nvSpPr>
        <p:spPr bwMode="auto">
          <a:xfrm>
            <a:off x="1760538" y="3616325"/>
            <a:ext cx="691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>
                <a:latin typeface="ArialMT" charset="0"/>
              </a:rPr>
              <a:t>Shareholder</a:t>
            </a:r>
            <a:endParaRPr lang="en-US" sz="2600">
              <a:solidFill>
                <a:schemeClr val="accent2"/>
              </a:solidFill>
              <a:latin typeface="ArialMT" charset="0"/>
            </a:endParaRP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1908175" y="305435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Important perspectives:</a:t>
            </a:r>
            <a:endParaRPr lang="en-GB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6" grpId="0" build="p" autoUpdateAnimBg="0"/>
      <p:bldP spid="696327" grpId="0" build="p" autoUpdateAnimBg="0"/>
      <p:bldP spid="69632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49D-8874-40DE-AF87-46E53E49B90E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484313"/>
            <a:ext cx="6775450" cy="457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Shareholders’ perspective</a:t>
            </a:r>
          </a:p>
        </p:txBody>
      </p:sp>
      <p:sp>
        <p:nvSpPr>
          <p:cNvPr id="477193" name="Rectangle 9"/>
          <p:cNvSpPr>
            <a:spLocks noChangeArrowheads="1"/>
          </p:cNvSpPr>
          <p:nvPr/>
        </p:nvSpPr>
        <p:spPr bwMode="auto">
          <a:xfrm>
            <a:off x="1042988" y="2390775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Centres on value of shares held.</a:t>
            </a:r>
          </a:p>
        </p:txBody>
      </p:sp>
      <p:sp>
        <p:nvSpPr>
          <p:cNvPr id="477194" name="Rectangle 10"/>
          <p:cNvSpPr>
            <a:spLocks noChangeArrowheads="1"/>
          </p:cNvSpPr>
          <p:nvPr/>
        </p:nvSpPr>
        <p:spPr bwMode="auto">
          <a:xfrm>
            <a:off x="1042988" y="4525963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Allows determination of firm’s profitability, return for that period and likely dividends.</a:t>
            </a:r>
          </a:p>
        </p:txBody>
      </p:sp>
      <p:sp>
        <p:nvSpPr>
          <p:cNvPr id="477195" name="Rectangle 11"/>
          <p:cNvSpPr>
            <a:spLocks noChangeArrowheads="1"/>
          </p:cNvSpPr>
          <p:nvPr/>
        </p:nvSpPr>
        <p:spPr bwMode="auto">
          <a:xfrm>
            <a:off x="1042988" y="3086100"/>
            <a:ext cx="7921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Interest in the financial statement is to gauge cash flows firm will generate from operations.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684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Perspectives on Financial Statement Analysis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3" grpId="0" build="p" autoUpdateAnimBg="0"/>
      <p:bldP spid="477194" grpId="0" build="p" autoUpdateAnimBg="0"/>
      <p:bldP spid="477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6EE-574F-4159-8F1C-ED84626ED516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341438"/>
            <a:ext cx="6394450" cy="6048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Manager’s perspective</a:t>
            </a:r>
          </a:p>
        </p:txBody>
      </p:sp>
      <p:sp>
        <p:nvSpPr>
          <p:cNvPr id="478219" name="Rectangle 11"/>
          <p:cNvSpPr>
            <a:spLocks noChangeArrowheads="1"/>
          </p:cNvSpPr>
          <p:nvPr/>
        </p:nvSpPr>
        <p:spPr bwMode="auto">
          <a:xfrm>
            <a:off x="1042988" y="213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766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Interest in firm’s financial statement is similar to shareholders’.</a:t>
            </a:r>
          </a:p>
        </p:txBody>
      </p:sp>
      <p:sp>
        <p:nvSpPr>
          <p:cNvPr id="478220" name="Rectangle 12"/>
          <p:cNvSpPr>
            <a:spLocks noChangeArrowheads="1"/>
          </p:cNvSpPr>
          <p:nvPr/>
        </p:nvSpPr>
        <p:spPr bwMode="auto">
          <a:xfrm>
            <a:off x="1042988" y="3141663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766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Manager’s job security depends on firm’s performance.</a:t>
            </a:r>
          </a:p>
        </p:txBody>
      </p:sp>
      <p:sp>
        <p:nvSpPr>
          <p:cNvPr id="478221" name="Rectangle 13"/>
          <p:cNvSpPr>
            <a:spLocks noChangeArrowheads="1"/>
          </p:cNvSpPr>
          <p:nvPr/>
        </p:nvSpPr>
        <p:spPr bwMode="auto">
          <a:xfrm>
            <a:off x="971550" y="4124325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12863" indent="-40005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Management gets feedback on investing, financing and working capital decisions by identifying trends in various accounts reported in financial statements.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684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Perspectives on Financial Statement Analysis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8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8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8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9" grpId="0" build="p" autoUpdateAnimBg="0"/>
      <p:bldP spid="478220" grpId="0" build="p" autoUpdateAnimBg="0"/>
      <p:bldP spid="47822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0EE3-7FA9-4800-9CC6-E467E3D41BF0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341438"/>
            <a:ext cx="6775450" cy="5762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Creditors’ perspective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459288" y="284163"/>
            <a:ext cx="1841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2800" b="1" i="1"/>
          </a:p>
        </p:txBody>
      </p:sp>
      <p:sp>
        <p:nvSpPr>
          <p:cNvPr id="479242" name="Rectangle 10"/>
          <p:cNvSpPr>
            <a:spLocks noChangeArrowheads="1"/>
          </p:cNvSpPr>
          <p:nvPr/>
        </p:nvSpPr>
        <p:spPr bwMode="auto">
          <a:xfrm>
            <a:off x="1022350" y="3048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A firm’s creditors closely monitor</a:t>
            </a:r>
          </a:p>
          <a:p>
            <a:pPr marL="1712913" lvl="2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Amount of debt</a:t>
            </a:r>
            <a:r>
              <a:rPr lang="en-US" sz="2600">
                <a:solidFill>
                  <a:schemeClr val="accent2"/>
                </a:solidFill>
              </a:rPr>
              <a:t> </a:t>
            </a:r>
            <a:r>
              <a:rPr lang="en-US" sz="2600"/>
              <a:t>firm has.</a:t>
            </a:r>
          </a:p>
        </p:txBody>
      </p:sp>
      <p:sp>
        <p:nvSpPr>
          <p:cNvPr id="479243" name="Rectangle 11"/>
          <p:cNvSpPr>
            <a:spLocks noChangeArrowheads="1"/>
          </p:cNvSpPr>
          <p:nvPr/>
        </p:nvSpPr>
        <p:spPr bwMode="auto">
          <a:xfrm>
            <a:off x="1455738" y="4003675"/>
            <a:ext cx="822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Ability to meet short-term obligations.</a:t>
            </a:r>
          </a:p>
        </p:txBody>
      </p:sp>
      <p:sp>
        <p:nvSpPr>
          <p:cNvPr id="479244" name="Rectangle 12"/>
          <p:cNvSpPr>
            <a:spLocks noChangeArrowheads="1"/>
          </p:cNvSpPr>
          <p:nvPr/>
        </p:nvSpPr>
        <p:spPr bwMode="auto">
          <a:xfrm>
            <a:off x="1455738" y="4537075"/>
            <a:ext cx="743743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Ability to generate sufficient cash flows to meet all legal obligations, debt repayment and interest payments.</a:t>
            </a:r>
          </a:p>
        </p:txBody>
      </p:sp>
      <p:sp>
        <p:nvSpPr>
          <p:cNvPr id="479245" name="Rectangle 13"/>
          <p:cNvSpPr>
            <a:spLocks noChangeArrowheads="1"/>
          </p:cNvSpPr>
          <p:nvPr/>
        </p:nvSpPr>
        <p:spPr bwMode="auto">
          <a:xfrm>
            <a:off x="1042988" y="2133600"/>
            <a:ext cx="792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Focus on getting loans repaid and receiving interest payments on time.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4450"/>
            <a:ext cx="6927850" cy="12684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Perspectives on Financial Statement Analysis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42" grpId="0" build="p" autoUpdateAnimBg="0"/>
      <p:bldP spid="479243" grpId="0" build="p" autoUpdateAnimBg="0"/>
      <p:bldP spid="479244" grpId="0" build="p" autoUpdateAnimBg="0"/>
      <p:bldP spid="47924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F81-358D-4A5E-A33F-331426EAEFBE}" type="slidenum">
              <a:rPr lang="en-US"/>
              <a:pPr/>
              <a:t>14</a:t>
            </a:fld>
            <a:endParaRPr 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0" y="1484313"/>
            <a:ext cx="6846888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Concern</a:t>
            </a:r>
            <a:endParaRPr lang="en-US" sz="26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483600" y="522288"/>
            <a:ext cx="1841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2800" b="1" i="1"/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4548188" y="133350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2800" b="1" i="1"/>
          </a:p>
        </p:txBody>
      </p:sp>
      <p:sp>
        <p:nvSpPr>
          <p:cNvPr id="31749" name="Rectangle 12"/>
          <p:cNvSpPr>
            <a:spLocks noGrp="1" noChangeArrowheads="1"/>
          </p:cNvSpPr>
          <p:nvPr/>
        </p:nvSpPr>
        <p:spPr bwMode="auto">
          <a:xfrm>
            <a:off x="1835150" y="44450"/>
            <a:ext cx="71564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PGothic" pitchFamily="34" charset="-128"/>
              </a:rPr>
              <a:t>Guidelines for Financial Statement Analysis   </a:t>
            </a:r>
            <a:endParaRPr lang="en-US" sz="40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80269" name="Rectangle 13"/>
          <p:cNvSpPr>
            <a:spLocks noChangeArrowheads="1"/>
          </p:cNvSpPr>
          <p:nvPr/>
        </p:nvSpPr>
        <p:spPr bwMode="auto">
          <a:xfrm>
            <a:off x="971550" y="2251075"/>
            <a:ext cx="79216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39838" lvl="1" indent="-32702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From whose perspective firm analysis is done.</a:t>
            </a:r>
          </a:p>
          <a:p>
            <a:pPr marL="1697038" lvl="2" indent="-32702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Management, shareholder or creditor.</a:t>
            </a:r>
            <a:endParaRPr lang="en-US" sz="2600" b="1"/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1403350" y="3787775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39838" lvl="1" indent="-32702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Use only audited financial statements if possible.</a:t>
            </a:r>
            <a:endParaRPr lang="en-US" sz="2600" b="1"/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1382713" y="4864100"/>
            <a:ext cx="75104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39838" lvl="1" indent="-32702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Perform analysis over 3-5 year period–time-trend analysis.</a:t>
            </a:r>
            <a:endParaRPr lang="en-US" sz="2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9" grpId="0" build="p" autoUpdateAnimBg="0"/>
      <p:bldP spid="480270" grpId="0" build="p" autoUpdateAnimBg="0"/>
      <p:bldP spid="4802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9D0A-15CD-47E0-992D-96C64A0E0B6B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483600" y="522288"/>
            <a:ext cx="1841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2800" b="1" i="1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48188" y="133350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2800" b="1" i="1"/>
          </a:p>
        </p:txBody>
      </p:sp>
      <p:sp>
        <p:nvSpPr>
          <p:cNvPr id="658442" name="Rectangle 10"/>
          <p:cNvSpPr>
            <a:spLocks noChangeArrowheads="1"/>
          </p:cNvSpPr>
          <p:nvPr/>
        </p:nvSpPr>
        <p:spPr bwMode="auto">
          <a:xfrm>
            <a:off x="1042988" y="2632075"/>
            <a:ext cx="73517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Compare</a:t>
            </a:r>
            <a:r>
              <a:rPr lang="en-US" sz="2600">
                <a:solidFill>
                  <a:schemeClr val="accent2"/>
                </a:solidFill>
              </a:rPr>
              <a:t> </a:t>
            </a:r>
            <a:r>
              <a:rPr lang="en-US" sz="2600"/>
              <a:t>firm’s performance to direct competitors’ performance.</a:t>
            </a:r>
          </a:p>
        </p:txBody>
      </p:sp>
      <p:sp>
        <p:nvSpPr>
          <p:cNvPr id="658443" name="Rectangle 11"/>
          <p:cNvSpPr>
            <a:spLocks noChangeArrowheads="1"/>
          </p:cNvSpPr>
          <p:nvPr/>
        </p:nvSpPr>
        <p:spPr bwMode="auto">
          <a:xfrm>
            <a:off x="1042988" y="3851275"/>
            <a:ext cx="75676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Perform a benchmark analysis comparing it to most relevant competitors – Lufthansa</a:t>
            </a:r>
            <a:r>
              <a:rPr lang="en-US" sz="2600">
                <a:solidFill>
                  <a:srgbClr val="0000FF"/>
                </a:solidFill>
              </a:rPr>
              <a:t> </a:t>
            </a:r>
            <a:r>
              <a:rPr lang="en-US" sz="2600"/>
              <a:t>with Air France or BA-Iberia.</a:t>
            </a:r>
          </a:p>
        </p:txBody>
      </p:sp>
      <p:sp>
        <p:nvSpPr>
          <p:cNvPr id="31749" name="Rectangle 12"/>
          <p:cNvSpPr>
            <a:spLocks noGrp="1" noChangeArrowheads="1"/>
          </p:cNvSpPr>
          <p:nvPr/>
        </p:nvSpPr>
        <p:spPr bwMode="auto">
          <a:xfrm>
            <a:off x="1835150" y="44450"/>
            <a:ext cx="71564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PGothic" pitchFamily="34" charset="-128"/>
              </a:rPr>
              <a:t>Guidelines for Financial Statement Analysis   </a:t>
            </a:r>
            <a:endParaRPr lang="en-US" sz="40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7897" name="Rectangle 3"/>
          <p:cNvSpPr>
            <a:spLocks noChangeArrowheads="1"/>
          </p:cNvSpPr>
          <p:nvPr/>
        </p:nvSpPr>
        <p:spPr bwMode="auto">
          <a:xfrm>
            <a:off x="1828800" y="1484313"/>
            <a:ext cx="6846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Main Concern</a:t>
            </a:r>
            <a:endParaRPr lang="en-US" sz="2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2" grpId="0" build="p" autoUpdateAnimBg="0"/>
      <p:bldP spid="6584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93D8-D59F-461A-B8CD-CF7293689C21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412875"/>
            <a:ext cx="6775450" cy="38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Common-Size Balance Sheets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Common-Size Financial Statements   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481288" name="Rectangle 8"/>
          <p:cNvSpPr>
            <a:spLocks noChangeArrowheads="1"/>
          </p:cNvSpPr>
          <p:nvPr/>
        </p:nvSpPr>
        <p:spPr bwMode="auto">
          <a:xfrm>
            <a:off x="1042988" y="2276475"/>
            <a:ext cx="76327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Each asset and liability item on</a:t>
            </a:r>
            <a:r>
              <a:rPr lang="en-US" sz="2600">
                <a:solidFill>
                  <a:schemeClr val="accent2"/>
                </a:solidFill>
              </a:rPr>
              <a:t> </a:t>
            </a:r>
            <a:r>
              <a:rPr lang="en-US" sz="2600"/>
              <a:t>balance sheet is standardised by dividing by total assets.</a:t>
            </a:r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1042988" y="3789363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Accounts are then represented as percentages of total assets.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8" grpId="0" build="p" autoUpdateAnimBg="0"/>
      <p:bldP spid="48128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7749-ED84-4994-A6D8-C620D265B692}" type="slidenum">
              <a:rPr lang="en-US"/>
              <a:pPr/>
              <a:t>17</a:t>
            </a:fld>
            <a:endParaRPr lang="en-US"/>
          </a:p>
        </p:txBody>
      </p:sp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1808163" y="44450"/>
            <a:ext cx="67246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4.1: Common-Size Balance Sheets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071563"/>
            <a:ext cx="30003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432175"/>
            <a:ext cx="30003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E2DA-0932-434C-81B0-F703D7076142}" type="slidenum">
              <a:rPr lang="en-US"/>
              <a:pPr/>
              <a:t>18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01825" y="1484313"/>
            <a:ext cx="6846888" cy="381000"/>
          </a:xfrm>
        </p:spPr>
        <p:txBody>
          <a:bodyPr/>
          <a:lstStyle/>
          <a:p>
            <a:pPr marL="4763" indent="-4763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Common-Size Income Statement</a:t>
            </a:r>
          </a:p>
        </p:txBody>
      </p:sp>
      <p:sp>
        <p:nvSpPr>
          <p:cNvPr id="667653" name="Rectangle 5"/>
          <p:cNvSpPr>
            <a:spLocks noChangeArrowheads="1"/>
          </p:cNvSpPr>
          <p:nvPr/>
        </p:nvSpPr>
        <p:spPr bwMode="auto">
          <a:xfrm>
            <a:off x="1022350" y="2735263"/>
            <a:ext cx="7942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Each income statement item standardised by dividing it by the amount of net sales.</a:t>
            </a:r>
            <a:endParaRPr lang="en-US" sz="2200"/>
          </a:p>
        </p:txBody>
      </p:sp>
      <p:sp>
        <p:nvSpPr>
          <p:cNvPr id="667654" name="Rectangle 6"/>
          <p:cNvSpPr>
            <a:spLocks noChangeArrowheads="1"/>
          </p:cNvSpPr>
          <p:nvPr/>
        </p:nvSpPr>
        <p:spPr bwMode="auto">
          <a:xfrm>
            <a:off x="1042988" y="3886200"/>
            <a:ext cx="779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Each income statement item now indicated as a percentage of sales.</a:t>
            </a:r>
            <a:endParaRPr lang="en-US" sz="2200"/>
          </a:p>
        </p:txBody>
      </p:sp>
      <p:sp>
        <p:nvSpPr>
          <p:cNvPr id="6" name="Rectangle 7"/>
          <p:cNvSpPr>
            <a:spLocks noGrp="1" noChangeArrowheads="1"/>
          </p:cNvSpPr>
          <p:nvPr/>
        </p:nvSpPr>
        <p:spPr bwMode="auto">
          <a:xfrm>
            <a:off x="176371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Common-Size Financial Statements   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3" grpId="0" build="p" autoUpdateAnimBg="0"/>
      <p:bldP spid="66765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73FC-ED2C-46E8-8F24-DB8A4F8A5511}" type="slidenum">
              <a:rPr lang="en-US"/>
              <a:pPr/>
              <a:t>19</a:t>
            </a:fld>
            <a:endParaRPr lang="en-US"/>
          </a:p>
        </p:txBody>
      </p:sp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1827213" y="44450"/>
            <a:ext cx="731678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4.2: Common-Size Income Statements for Fabrique Aérospatiale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214438"/>
            <a:ext cx="54292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F244-CDF2-432C-9E83-53B7BF20273A}" type="slidenum">
              <a:rPr lang="en-US"/>
              <a:pPr/>
              <a:t>20</a:t>
            </a:fld>
            <a:endParaRPr lang="en-US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74850" y="2071688"/>
            <a:ext cx="6918325" cy="720725"/>
          </a:xfrm>
        </p:spPr>
        <p:txBody>
          <a:bodyPr/>
          <a:lstStyle/>
          <a:p>
            <a:pPr marL="354013" indent="-354013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A financial ratio is computed by dividing one balance sheet or income statement item by another.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/>
        </p:nvSpPr>
        <p:spPr bwMode="auto">
          <a:xfrm>
            <a:off x="1763713" y="44450"/>
            <a:ext cx="7380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Ratio Analysis  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1958975" y="3500438"/>
            <a:ext cx="7005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Variety of ratios can be computed to focus on specialised aspects of firm’s performance.</a:t>
            </a:r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1908175" y="4868863"/>
            <a:ext cx="6985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Choice of scale determines story garnered from the ratio.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1906588" y="1268413"/>
            <a:ext cx="5257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Why Ratios Are Better Measures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 autoUpdateAnimBg="0"/>
      <p:bldP spid="482311" grpId="0" build="p" autoUpdateAnimBg="0"/>
      <p:bldP spid="48231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94A4-4FD3-4F06-B0A2-A46DE44601E5}" type="slidenum">
              <a:rPr lang="en-US"/>
              <a:pPr/>
              <a:t>21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58975" y="2349500"/>
            <a:ext cx="6861175" cy="1143000"/>
          </a:xfrm>
        </p:spPr>
        <p:txBody>
          <a:bodyPr/>
          <a:lstStyle/>
          <a:p>
            <a:pPr marL="354013" indent="-354013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</a:pPr>
            <a:r>
              <a:rPr lang="en-GB" sz="2600" smtClean="0">
                <a:latin typeface="Arial" pitchFamily="34" charset="0"/>
                <a:cs typeface="Arial" pitchFamily="34" charset="0"/>
              </a:rPr>
              <a:t>Different ratios calculated based on type of firm being analysed or kind of analysis being performed.</a:t>
            </a:r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1908175" y="4157663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Ratios may be computed to measure liquidity, efficiency, leverage, profitability or market value performance.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835150" y="1268413"/>
            <a:ext cx="4556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Why Ratios Are Better Measures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7380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Ratio Analysis  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8" grpId="0" build="p" autoUpdateAnimBg="0"/>
      <p:bldP spid="70554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3BFD-79F4-426E-B734-27863F3C9729}" type="slidenum">
              <a:rPr lang="en-US"/>
              <a:pPr/>
              <a:t>22</a:t>
            </a:fld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1835150" y="53975"/>
            <a:ext cx="71564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4.3: Ratios for Time-Trend Analys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 Fabrique Aérospatiale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071563"/>
            <a:ext cx="535781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CEBB-2347-4A3C-93D0-730059370AE3}" type="slidenum">
              <a:rPr lang="en-US"/>
              <a:pPr/>
              <a:t>23</a:t>
            </a:fld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68538" y="1412875"/>
            <a:ext cx="6342062" cy="1143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Measures ability of firm to meet short-term obligations with short-term assets, without endangering the firm.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/>
        </p:nvSpPr>
        <p:spPr bwMode="auto">
          <a:xfrm>
            <a:off x="1763713" y="-26988"/>
            <a:ext cx="699928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buSzPct val="90000"/>
            </a:pPr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Liquidity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483336" name="Rectangle 8"/>
          <p:cNvSpPr>
            <a:spLocks noChangeArrowheads="1"/>
          </p:cNvSpPr>
          <p:nvPr/>
        </p:nvSpPr>
        <p:spPr bwMode="auto">
          <a:xfrm>
            <a:off x="1208088" y="35734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 Current ratio                             </a:t>
            </a:r>
            <a:endParaRPr lang="en-US" sz="2200"/>
          </a:p>
        </p:txBody>
      </p:sp>
      <p:sp>
        <p:nvSpPr>
          <p:cNvPr id="483337" name="Rectangle 9"/>
          <p:cNvSpPr>
            <a:spLocks noChangeArrowheads="1"/>
          </p:cNvSpPr>
          <p:nvPr/>
        </p:nvSpPr>
        <p:spPr bwMode="auto">
          <a:xfrm>
            <a:off x="1225550" y="4149725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 Quick ratio                                     </a:t>
            </a:r>
            <a:endParaRPr lang="en-US" sz="2200"/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1766888" y="2997200"/>
            <a:ext cx="7197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/>
              <a:t>Two commonly used ratios to measure liquidity:</a:t>
            </a: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6" grpId="0" build="p" autoUpdateAnimBg="0"/>
      <p:bldP spid="483337" grpId="0" build="p" autoUpdateAnimBg="0"/>
      <p:bldP spid="583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CCA-844D-4E94-98DD-13EA03599BDD}" type="slidenum">
              <a:rPr lang="en-US"/>
              <a:pPr/>
              <a:t>24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46288" y="1125538"/>
            <a:ext cx="6918325" cy="990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Current ratio is calculated by dividing current assets by current liabilities.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62163" y="2449513"/>
          <a:ext cx="64706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365280" imgH="1015920" progId="Equation.3">
                  <p:embed/>
                </p:oleObj>
              </mc:Choice>
              <mc:Fallback>
                <p:oleObj name="Equation" r:id="rId4" imgW="3365280" imgH="1015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449513"/>
                        <a:ext cx="6470650" cy="195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4610100" y="3714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2800" b="1" i="1"/>
          </a:p>
        </p:txBody>
      </p:sp>
      <p:sp>
        <p:nvSpPr>
          <p:cNvPr id="484365" name="Rectangle 13"/>
          <p:cNvSpPr>
            <a:spLocks noChangeArrowheads="1"/>
          </p:cNvSpPr>
          <p:nvPr/>
        </p:nvSpPr>
        <p:spPr bwMode="auto">
          <a:xfrm>
            <a:off x="1042988" y="4724400"/>
            <a:ext cx="75707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Amount of current assets firm has per euro of current liabilities.</a:t>
            </a:r>
          </a:p>
        </p:txBody>
      </p:sp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1022350" y="57721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Higher number = more liquidity</a:t>
            </a:r>
          </a:p>
        </p:txBody>
      </p:sp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1820863" y="53975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buSzPct val="90000"/>
            </a:pPr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Liquidity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4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  <p:bldP spid="484365" grpId="0" build="p" autoUpdateAnimBg="0"/>
      <p:bldP spid="48436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BD23-ACE0-410D-88E4-449E487DE910}" type="slidenum">
              <a:rPr lang="en-US"/>
              <a:pPr/>
              <a:t>25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39975" y="1196975"/>
            <a:ext cx="6048375" cy="914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Quick (acid-test) ratio calculated by dividing most liquid current assets by current liabilities.</a:t>
            </a: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1042988" y="3927475"/>
            <a:ext cx="7924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Amount of liquid assets firm has per euro of current liabilities.</a:t>
            </a:r>
          </a:p>
        </p:txBody>
      </p:sp>
      <p:sp>
        <p:nvSpPr>
          <p:cNvPr id="485385" name="Rectangle 9"/>
          <p:cNvSpPr>
            <a:spLocks noChangeArrowheads="1"/>
          </p:cNvSpPr>
          <p:nvPr/>
        </p:nvSpPr>
        <p:spPr bwMode="auto">
          <a:xfrm>
            <a:off x="1039813" y="5013325"/>
            <a:ext cx="792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Higher number = more liquidity</a:t>
            </a:r>
          </a:p>
        </p:txBody>
      </p:sp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buSzPct val="90000"/>
            </a:pPr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Liquidity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16075" y="2924175"/>
            <a:ext cx="7277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>
              <a:lnSpc>
                <a:spcPct val="90000"/>
              </a:lnSpc>
              <a:spcBef>
                <a:spcPts val="550"/>
              </a:spcBef>
              <a:buFont typeface="Wingdings" pitchFamily="2" charset="2"/>
              <a:buChar char="Ø"/>
            </a:pPr>
            <a:r>
              <a:rPr lang="en-US" sz="2600"/>
              <a:t>Inventory subtracted from total current  assets determines most liquid assets.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4" grpId="0" build="p" autoUpdateAnimBg="0"/>
      <p:bldP spid="485385" grpId="0" build="p" autoUpdateAnimBg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7F3D-D447-40AA-88E7-7A92880FB70C}" type="slidenum">
              <a:rPr lang="en-US"/>
              <a:pPr/>
              <a:t>26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1050" y="1290638"/>
            <a:ext cx="7046913" cy="914400"/>
          </a:xfrm>
        </p:spPr>
        <p:txBody>
          <a:bodyPr/>
          <a:lstStyle/>
          <a:p>
            <a:pPr marL="0" indent="0" eaLnBrk="1" hangingPunct="1">
              <a:buSzPct val="90000"/>
              <a:buFont typeface="Wingdings" pitchFamily="2" charset="2"/>
              <a:buChar char="Ø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Quick ratios typically smaller than current ratios for firms carrying significant inventory (e.g. manufacturing firms).</a:t>
            </a: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01838" y="4116388"/>
          <a:ext cx="6867525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3530520" imgH="1015920" progId="Equation.3">
                  <p:embed/>
                </p:oleObj>
              </mc:Choice>
              <mc:Fallback>
                <p:oleObj name="Equation" r:id="rId4" imgW="3530520" imgH="1015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4116388"/>
                        <a:ext cx="6867525" cy="197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buSzPct val="90000"/>
            </a:pPr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Liquidity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27313" y="2659063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SzPct val="90000"/>
              <a:buFont typeface="Wingdings" pitchFamily="2" charset="2"/>
              <a:buChar char="Ø"/>
            </a:pPr>
            <a:r>
              <a:rPr lang="en-US" sz="2600"/>
              <a:t>Firms carrying little inventory (e.g. service) will see no significant difference between the two.</a:t>
            </a: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A18-E5A7-4096-9D41-BD7DE229E323}" type="slidenum">
              <a:rPr lang="en-US"/>
              <a:pPr/>
              <a:t>27</a:t>
            </a:fld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8175" y="2708275"/>
            <a:ext cx="6638925" cy="796925"/>
          </a:xfrm>
        </p:spPr>
        <p:txBody>
          <a:bodyPr>
            <a:normAutofit fontScale="92500"/>
          </a:bodyPr>
          <a:lstStyle/>
          <a:p>
            <a:pPr marL="344488" indent="-344488" defTabSz="1084263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Measure how efficiently firm’s management uses assets to generate sales.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/>
        </p:nvSpPr>
        <p:spPr bwMode="auto">
          <a:xfrm>
            <a:off x="176371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Efficiency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1906588" y="1905000"/>
            <a:ext cx="6697662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4488" indent="-344488">
              <a:buSzPct val="90000"/>
              <a:buFont typeface="Wingdings" pitchFamily="2" charset="2"/>
              <a:buChar char="Ø"/>
            </a:pPr>
            <a:r>
              <a:rPr lang="en-US" sz="2600"/>
              <a:t>Sometimes called asset turnover ratios.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1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0B65-E0E1-4709-B025-C1CF7D6C2A00}" type="slidenum">
              <a:rPr lang="en-US"/>
              <a:pPr/>
              <a:t>28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08175" y="1196975"/>
            <a:ext cx="7070725" cy="873125"/>
          </a:xfrm>
        </p:spPr>
        <p:txBody>
          <a:bodyPr/>
          <a:lstStyle/>
          <a:p>
            <a:pPr marL="344488" indent="-282575" defTabSz="1084263" eaLnBrk="1" hangingPunct="1">
              <a:buSzPct val="90000"/>
              <a:buFont typeface="Wingdings" pitchFamily="2" charset="2"/>
              <a:buChar char="Ø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Used by management to identify areas of inefficiency.</a:t>
            </a:r>
          </a:p>
        </p:txBody>
      </p:sp>
      <p:sp>
        <p:nvSpPr>
          <p:cNvPr id="714756" name="Rectangle 4"/>
          <p:cNvSpPr>
            <a:spLocks noChangeArrowheads="1"/>
          </p:cNvSpPr>
          <p:nvPr/>
        </p:nvSpPr>
        <p:spPr bwMode="auto">
          <a:xfrm>
            <a:off x="1908175" y="4508500"/>
            <a:ext cx="670718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108426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Efficiency ratios focus on inventory, receivables and use of fixed and total assets.</a:t>
            </a:r>
            <a:endParaRPr lang="en-US" sz="2200"/>
          </a:p>
        </p:txBody>
      </p:sp>
      <p:sp>
        <p:nvSpPr>
          <p:cNvPr id="714757" name="Rectangle 5"/>
          <p:cNvSpPr>
            <a:spLocks noChangeArrowheads="1"/>
          </p:cNvSpPr>
          <p:nvPr/>
        </p:nvSpPr>
        <p:spPr bwMode="auto">
          <a:xfrm>
            <a:off x="1908175" y="2390775"/>
            <a:ext cx="7354888" cy="175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4488" indent="-344488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Used by creditors to determine speed of converting inventory into receivables.</a:t>
            </a:r>
          </a:p>
          <a:p>
            <a:pPr marL="801688" lvl="1" indent="-344488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Receivables convert to cash to help firm meet debt obligations.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838200" y="430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GB" sz="40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Efficiency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4" grpId="0" build="p" autoUpdateAnimBg="0"/>
      <p:bldP spid="714756" grpId="0" build="p" autoUpdateAnimBg="0"/>
      <p:bldP spid="71475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2ABF-2C8B-4578-822C-BFA22011BF75}" type="slidenum">
              <a:rPr lang="en-US"/>
              <a:pPr/>
              <a:t>29</a:t>
            </a:fld>
            <a:endParaRPr 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9975" y="1052513"/>
            <a:ext cx="6624638" cy="1368425"/>
          </a:xfrm>
        </p:spPr>
        <p:txBody>
          <a:bodyPr/>
          <a:lstStyle/>
          <a:p>
            <a:pPr marL="0" indent="4763" eaLnBrk="1" hangingPunct="1">
              <a:buFontTx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Inventory turnover ratio–measures how many times inventory turned over into saleable products.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0450" y="2768600"/>
          <a:ext cx="631825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7200720" imgH="1904760" progId="Equation.3">
                  <p:embed/>
                </p:oleObj>
              </mc:Choice>
              <mc:Fallback>
                <p:oleObj name="Equation" r:id="rId4" imgW="7200720" imgH="1904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768600"/>
                        <a:ext cx="6318250" cy="167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507" name="Rectangle 11"/>
          <p:cNvSpPr>
            <a:spLocks noChangeArrowheads="1"/>
          </p:cNvSpPr>
          <p:nvPr/>
        </p:nvSpPr>
        <p:spPr bwMode="auto">
          <a:xfrm>
            <a:off x="1042988" y="4806950"/>
            <a:ext cx="7777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In general, more often a firm can turn over inventory, the better. Too high or too low a turnover could be warning sign.</a:t>
            </a:r>
          </a:p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endParaRPr lang="en-US" sz="2800"/>
          </a:p>
        </p:txBody>
      </p:sp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381000" y="55626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</a:pPr>
            <a:endParaRPr lang="en-GB" sz="280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Efficiency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0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7" grpId="0" build="p" autoUpdateAnimBg="0"/>
      <p:bldP spid="49050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7FFB-09DB-4485-8630-5ED794491346}" type="slidenum">
              <a:rPr lang="en-US"/>
              <a:pPr/>
              <a:t>30</a:t>
            </a:fld>
            <a:endParaRPr 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1074738"/>
            <a:ext cx="6551612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Days’ sales in inventory ratio also builds on inventory turnover ratio.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8175" y="2420938"/>
          <a:ext cx="70199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7264080" imgH="1765080" progId="Equation.3">
                  <p:embed/>
                </p:oleObj>
              </mc:Choice>
              <mc:Fallback>
                <p:oleObj name="Equation" r:id="rId4" imgW="7264080" imgH="1765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20938"/>
                        <a:ext cx="7019925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1042988" y="4419600"/>
            <a:ext cx="7639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Measures number of days firm takes to turn over inventory.</a:t>
            </a:r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1038225" y="5318125"/>
            <a:ext cx="7854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smaller the number, the faster the firm turns over inventory, more efficient it is.</a:t>
            </a:r>
          </a:p>
        </p:txBody>
      </p:sp>
      <p:sp>
        <p:nvSpPr>
          <p:cNvPr id="8" name="Rectangle 8"/>
          <p:cNvSpPr>
            <a:spLocks noGrp="1" noChangeArrowheads="1"/>
          </p:cNvSpPr>
          <p:nvPr/>
        </p:nvSpPr>
        <p:spPr bwMode="auto">
          <a:xfrm>
            <a:off x="176371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Efficiency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8" grpId="0" build="p" autoUpdateAnimBg="0"/>
      <p:bldP spid="49152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48DF-99A0-467F-BE4A-C3F416F67AA2}" type="slidenum">
              <a:rPr lang="en-US"/>
              <a:pPr/>
              <a:t>31</a:t>
            </a:fld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8388" y="1341438"/>
            <a:ext cx="6121400" cy="83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Accounts receivable turnover ratio measures how quickly firm collects on its credit sales. </a:t>
            </a:r>
          </a:p>
        </p:txBody>
      </p:sp>
      <p:graphicFrame>
        <p:nvGraphicFramePr>
          <p:cNvPr id="492551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51025" y="4337050"/>
          <a:ext cx="70961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3898800" imgH="1041120" progId="Equation.3">
                  <p:embed/>
                </p:oleObj>
              </mc:Choice>
              <mc:Fallback>
                <p:oleObj name="Equation" r:id="rId4" imgW="3898800" imgH="1041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337050"/>
                        <a:ext cx="7096125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555" name="Rectangle 11"/>
          <p:cNvSpPr>
            <a:spLocks noChangeArrowheads="1"/>
          </p:cNvSpPr>
          <p:nvPr/>
        </p:nvSpPr>
        <p:spPr bwMode="auto">
          <a:xfrm>
            <a:off x="971550" y="2641600"/>
            <a:ext cx="7854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higher the frequency of turnover, the faster it converts credit sales into cash flows</a:t>
            </a:r>
          </a:p>
        </p:txBody>
      </p:sp>
      <p:sp>
        <p:nvSpPr>
          <p:cNvPr id="7" name="Rectangle 8"/>
          <p:cNvSpPr>
            <a:spLocks noGrp="1" noChangeArrowheads="1"/>
          </p:cNvSpPr>
          <p:nvPr/>
        </p:nvSpPr>
        <p:spPr bwMode="auto">
          <a:xfrm>
            <a:off x="176371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Efficiency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2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6061-7A83-450A-817B-A770D9B0B88A}" type="slidenum">
              <a:rPr lang="en-US"/>
              <a:pPr/>
              <a:t>32</a:t>
            </a:fld>
            <a:endParaRPr 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6950" y="1077913"/>
            <a:ext cx="6553200" cy="83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Days Sales Outstanding (DSO) measures number of days firm takes to convert receivables into cash.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1750" y="2492375"/>
          <a:ext cx="5999163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2997000" imgH="1041120" progId="Equation.3">
                  <p:embed/>
                </p:oleObj>
              </mc:Choice>
              <mc:Fallback>
                <p:oleObj name="Equation" r:id="rId4" imgW="2997000" imgH="1041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492375"/>
                        <a:ext cx="5999163" cy="208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1054100" y="4678363"/>
            <a:ext cx="776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fewer the days, the more efficient the firm.</a:t>
            </a:r>
          </a:p>
        </p:txBody>
      </p:sp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1039813" y="5538788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Note: an overzealous credit department may offend firm’s customers.</a:t>
            </a:r>
            <a:endParaRPr lang="en-US" sz="2400"/>
          </a:p>
        </p:txBody>
      </p:sp>
      <p:sp>
        <p:nvSpPr>
          <p:cNvPr id="8" name="Rectangle 8"/>
          <p:cNvSpPr>
            <a:spLocks noGrp="1" noChangeArrowheads="1"/>
          </p:cNvSpPr>
          <p:nvPr/>
        </p:nvSpPr>
        <p:spPr bwMode="auto">
          <a:xfrm>
            <a:off x="176371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Efficiency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3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6" grpId="0" build="p" autoUpdateAnimBg="0"/>
      <p:bldP spid="49357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6545-00E4-478E-8CFB-8B654387C2F6}" type="slidenum">
              <a:rPr lang="en-US"/>
              <a:pPr/>
              <a:t>33</a:t>
            </a:fld>
            <a:endParaRPr 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0" y="3500438"/>
            <a:ext cx="8172450" cy="990600"/>
          </a:xfrm>
          <a:noFill/>
        </p:spPr>
        <p:txBody>
          <a:bodyPr/>
          <a:lstStyle/>
          <a:p>
            <a:pPr marL="1255713" indent="-282575" eaLnBrk="1" hangingPunct="1">
              <a:buSzPct val="90000"/>
              <a:buFont typeface="Wingdings" pitchFamily="2" charset="2"/>
              <a:buChar char="Ø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Total asset turnover ratio measures level of sales firm generates per euro of total assets.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70113" y="1052513"/>
          <a:ext cx="655161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2984400" imgH="1041120" progId="Equation.3">
                  <p:embed/>
                </p:oleObj>
              </mc:Choice>
              <mc:Fallback>
                <p:oleObj name="Equation" r:id="rId4" imgW="2984400" imgH="104112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1052513"/>
                        <a:ext cx="6551612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7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Asset Turnover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935038" y="516572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2400" b="1" i="1"/>
          </a:p>
        </p:txBody>
      </p:sp>
      <p:sp>
        <p:nvSpPr>
          <p:cNvPr id="494604" name="Rectangle 12"/>
          <p:cNvSpPr>
            <a:spLocks noChangeArrowheads="1"/>
          </p:cNvSpPr>
          <p:nvPr/>
        </p:nvSpPr>
        <p:spPr bwMode="auto">
          <a:xfrm>
            <a:off x="1044575" y="493395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higher the turnover, the more efficiently management is using total assets.</a:t>
            </a:r>
          </a:p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More relevant for service industry firms.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4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  <p:bldP spid="49460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0EE4-0A28-43C7-AC46-3DD7E66828F6}" type="slidenum">
              <a:rPr lang="en-US"/>
              <a:pPr/>
              <a:t>34</a:t>
            </a:fld>
            <a:endParaRPr 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9975" y="1052513"/>
            <a:ext cx="6553200" cy="12969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Fixed asset turnover ratio measures level of sales firm generates per euro of fixed assets.</a:t>
            </a:r>
            <a:endParaRPr lang="en-US" sz="26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1042988" y="4648200"/>
            <a:ext cx="785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1" indent="-3444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Higher the fixed asset turnover, the more efficiently management uses plant and equipment.</a:t>
            </a:r>
          </a:p>
        </p:txBody>
      </p:sp>
      <p:sp>
        <p:nvSpPr>
          <p:cNvPr id="500746" name="Rectangle 10"/>
          <p:cNvSpPr>
            <a:spLocks noChangeArrowheads="1"/>
          </p:cNvSpPr>
          <p:nvPr/>
        </p:nvSpPr>
        <p:spPr bwMode="auto">
          <a:xfrm>
            <a:off x="1033463" y="5734050"/>
            <a:ext cx="77866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1" indent="-3444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More relevant for equipment intensive firms (e.g. mfg).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Asset Turnover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1979613" y="2303463"/>
          <a:ext cx="7056437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3301920" imgH="1066680" progId="Equation.3">
                  <p:embed/>
                </p:oleObj>
              </mc:Choice>
              <mc:Fallback>
                <p:oleObj name="Equation" r:id="rId4" imgW="3301920" imgH="1066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303463"/>
                        <a:ext cx="7056437" cy="227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5" grpId="0" build="p" autoUpdateAnimBg="0"/>
      <p:bldP spid="50074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5C42-F78A-4BFC-99AF-95EFE808E08D}" type="slidenum">
              <a:rPr lang="en-US"/>
              <a:pPr/>
              <a:t>35</a:t>
            </a:fld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68538" y="1557338"/>
            <a:ext cx="6624637" cy="914400"/>
          </a:xfrm>
        </p:spPr>
        <p:txBody>
          <a:bodyPr/>
          <a:lstStyle/>
          <a:p>
            <a:pPr marL="354013" indent="-354013" eaLnBrk="1" hangingPunct="1">
              <a:buSzPct val="90000"/>
              <a:buFont typeface="Wingdings" pitchFamily="2" charset="2"/>
              <a:buChar char="Ø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Leverage ratios reflect ability of firm and owners to use equity to generate borrowed funds.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Leverage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2333625" y="3500438"/>
            <a:ext cx="6559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Financial leverage refers to use of debt in firm’s capital structure.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autoUpdateAnimBg="0"/>
      <p:bldP spid="50176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7CEE-09E3-4FD5-A971-EEA01D789058}" type="slidenum">
              <a:rPr lang="en-US"/>
              <a:pPr/>
              <a:t>36</a:t>
            </a:fld>
            <a:endParaRPr lang="en-US"/>
          </a:p>
        </p:txBody>
      </p:sp>
      <p:sp>
        <p:nvSpPr>
          <p:cNvPr id="78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79613" y="1412875"/>
            <a:ext cx="6840537" cy="838200"/>
          </a:xfrm>
        </p:spPr>
        <p:txBody>
          <a:bodyPr>
            <a:normAutofit fontScale="92500"/>
          </a:bodyPr>
          <a:lstStyle/>
          <a:p>
            <a:pPr marL="354013" indent="-354013" eaLnBrk="1" hangingPunct="1">
              <a:lnSpc>
                <a:spcPct val="9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Use of debt increases shareholders’ returns; tax benefits from interest payments on debt.</a:t>
            </a:r>
          </a:p>
        </p:txBody>
      </p:sp>
      <p:sp>
        <p:nvSpPr>
          <p:cNvPr id="784388" name="Rectangle 4"/>
          <p:cNvSpPr>
            <a:spLocks noChangeArrowheads="1"/>
          </p:cNvSpPr>
          <p:nvPr/>
        </p:nvSpPr>
        <p:spPr bwMode="auto">
          <a:xfrm>
            <a:off x="1979613" y="3048000"/>
            <a:ext cx="698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2600"/>
              <a:t>Two sets of ratios can analyse leverage:</a:t>
            </a:r>
          </a:p>
          <a:p>
            <a:pPr marL="917575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GB" sz="2600"/>
              <a:t>	Debt ratios quantify use of debt in capital structure;</a:t>
            </a:r>
          </a:p>
          <a:p>
            <a:pPr marL="917575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GB" sz="2600"/>
              <a:t>	Coverage ratios measure firm’s ability to meet debt obligations.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Leverage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6" grpId="0" build="p" autoUpdateAnimBg="0"/>
      <p:bldP spid="78438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F85D-734E-49BB-82FB-8B5BEB0E86A8}" type="slidenum">
              <a:rPr lang="en-US"/>
              <a:pPr/>
              <a:t>37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2938" y="4797425"/>
            <a:ext cx="7123112" cy="1014413"/>
          </a:xfrm>
        </p:spPr>
        <p:txBody>
          <a:bodyPr/>
          <a:lstStyle/>
          <a:p>
            <a:pPr marL="365125" indent="-365125" eaLnBrk="1" hangingPunct="1">
              <a:buFont typeface="Wingdings" pitchFamily="2" charset="2"/>
              <a:buChar char="Ø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The higher the amount of debt, the higher the firm’s leverage, and the more risky it is.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Leverage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1908175" y="1196975"/>
            <a:ext cx="691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600"/>
              <a:t>Total debt ratio is calculated using short-term and long-term debt.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2197100" y="2236788"/>
          <a:ext cx="5759450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4" imgW="2565400" imgH="1092200" progId="Equation.3">
                  <p:embed/>
                </p:oleObj>
              </mc:Choice>
              <mc:Fallback>
                <p:oleObj name="Equation" r:id="rId4" imgW="2565400" imgH="1092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236788"/>
                        <a:ext cx="5759450" cy="246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76F1-C53B-4254-9DCF-594D4E4135BE}" type="slidenum">
              <a:rPr lang="en-US"/>
              <a:pPr/>
              <a:t>38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1196975"/>
            <a:ext cx="6408737" cy="14827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Debt to equity ratio is a second leverage ratio, measuring amount of debt per euro of equity.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Leverage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051050" y="2708275"/>
          <a:ext cx="6842125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3060700" imgH="1066800" progId="Equation.3">
                  <p:embed/>
                </p:oleObj>
              </mc:Choice>
              <mc:Fallback>
                <p:oleObj name="Equation" r:id="rId4" imgW="3060700" imgH="106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708275"/>
                        <a:ext cx="6842125" cy="238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D3-3489-40C7-B9DB-017108347929}" type="slidenum">
              <a:rPr lang="en-US"/>
              <a:pPr/>
              <a:t>39</a:t>
            </a:fld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1146175"/>
            <a:ext cx="6335712" cy="914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Equity multiplier or leverage multiplier reveals amount of assets firm has for every euro of equity.</a:t>
            </a:r>
          </a:p>
          <a:p>
            <a:pPr marL="0" indent="0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639763" lvl="1" indent="-236538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Leverage Ratios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8175" y="5373688"/>
            <a:ext cx="7437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600"/>
              <a:t>Best measure of firm’s ability to leverage shareholders’ equity with borrowed funds.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2124075" y="2644775"/>
          <a:ext cx="662463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4" imgW="2730500" imgH="1066800" progId="Equation.3">
                  <p:embed/>
                </p:oleObj>
              </mc:Choice>
              <mc:Fallback>
                <p:oleObj name="Equation" r:id="rId4" imgW="2730500" imgH="1066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644775"/>
                        <a:ext cx="6624638" cy="258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620688"/>
            <a:ext cx="3713389" cy="792088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UNIVERSITY OF THE AEGEAN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Shipping, Trade &amp; Transport Dpt.</a:t>
            </a:r>
          </a:p>
          <a:p>
            <a:pPr algn="l" eaLnBrk="1" hangingPunct="1">
              <a:lnSpc>
                <a:spcPct val="150000"/>
              </a:lnSpc>
            </a:pPr>
            <a:endParaRPr lang="en-US" sz="1800" dirty="0" smtClean="0">
              <a:solidFill>
                <a:srgbClr val="008BD0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2627784" y="2420888"/>
            <a:ext cx="3994150" cy="9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International Finance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INTFIN</a:t>
            </a:r>
            <a:endParaRPr lang="el-G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2627784" y="4797152"/>
            <a:ext cx="30289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70C0"/>
                </a:solidFill>
                <a:latin typeface="Arial" charset="0"/>
              </a:rPr>
              <a:t>Professor</a:t>
            </a:r>
            <a:br>
              <a:rPr lang="en-US" sz="1600" b="1" dirty="0">
                <a:solidFill>
                  <a:srgbClr val="0070C0"/>
                </a:solidFill>
                <a:latin typeface="Arial" charset="0"/>
              </a:rPr>
            </a:b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Theodore SYRIOPOULOS</a:t>
            </a:r>
            <a:endParaRPr lang="en-GB" sz="1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99E-77FD-44FE-B053-83F27B8BB9B6}" type="slidenum">
              <a:rPr lang="en-US"/>
              <a:pPr/>
              <a:t>40</a:t>
            </a:fld>
            <a:endParaRPr lang="en-US"/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95513" y="1773238"/>
          <a:ext cx="51006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4" imgW="5054600" imgH="863600" progId="Equation.3">
                  <p:embed/>
                </p:oleObj>
              </mc:Choice>
              <mc:Fallback>
                <p:oleObj name="Equation" r:id="rId4" imgW="5054600" imgH="86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238"/>
                        <a:ext cx="5100637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1979613" y="3371850"/>
            <a:ext cx="6624637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SzPct val="80000"/>
              <a:buFont typeface="Wingdings" pitchFamily="2" charset="2"/>
              <a:buNone/>
            </a:pPr>
            <a:r>
              <a:rPr lang="en-US" sz="2600"/>
              <a:t> Equity multiplier = 1 + Debt to equity ratio</a:t>
            </a:r>
            <a:endParaRPr lang="en-US" sz="2400"/>
          </a:p>
        </p:txBody>
      </p:sp>
      <p:sp>
        <p:nvSpPr>
          <p:cNvPr id="2" name="Rectangle 12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Other Leverage Relationships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D4F9-E048-4DBD-9FD5-BDAA2AF0B2FB}" type="slidenum">
              <a:rPr lang="en-US"/>
              <a:pPr/>
              <a:t>41</a:t>
            </a:fld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8388" y="1196975"/>
            <a:ext cx="6337300" cy="1727200"/>
          </a:xfrm>
        </p:spPr>
        <p:txBody>
          <a:bodyPr/>
          <a:lstStyle/>
          <a:p>
            <a:pPr marL="0" indent="0" eaLnBrk="1" hangingPunct="1">
              <a:spcBef>
                <a:spcPts val="625"/>
              </a:spcBef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Times interest earned measures number of euros in operating earnings firm generates per euro of interest expense.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9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Coverage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1979613" y="3357563"/>
          <a:ext cx="684053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4" imgW="3441700" imgH="1066800" progId="Equation.3">
                  <p:embed/>
                </p:oleObj>
              </mc:Choice>
              <mc:Fallback>
                <p:oleObj name="Equation" r:id="rId4" imgW="3441700" imgH="106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357563"/>
                        <a:ext cx="6840537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2A4D-70D7-4D1B-8314-A91CC12B3643}" type="slidenum">
              <a:rPr lang="en-US"/>
              <a:pPr/>
              <a:t>42</a:t>
            </a:fld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1412875"/>
            <a:ext cx="6335712" cy="11604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Cash coverage ratio measures amount of cash firm has to meet its interest payments.</a:t>
            </a:r>
          </a:p>
        </p:txBody>
      </p:sp>
      <p:sp>
        <p:nvSpPr>
          <p:cNvPr id="13317" name="Rectangle 9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Coverage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2124075" y="3067050"/>
          <a:ext cx="604837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4" imgW="2946400" imgH="1066800" progId="Equation.3">
                  <p:embed/>
                </p:oleObj>
              </mc:Choice>
              <mc:Fallback>
                <p:oleObj name="Equation" r:id="rId4" imgW="2946400" imgH="106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067050"/>
                        <a:ext cx="6048375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B9E6-018B-4545-95A5-504DB0518466}" type="slidenum">
              <a:rPr lang="en-US"/>
              <a:pPr/>
              <a:t>43</a:t>
            </a:fld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9975" y="1125538"/>
            <a:ext cx="6192838" cy="16129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Gross profit margin measures amount of gross profit generated per euro of net sales.</a:t>
            </a:r>
          </a:p>
          <a:p>
            <a:pPr marL="0" indent="0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9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Profitability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2339975" y="2997200"/>
          <a:ext cx="61928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4" imgW="3048000" imgH="1320800" progId="Equation.3">
                  <p:embed/>
                </p:oleObj>
              </mc:Choice>
              <mc:Fallback>
                <p:oleObj name="Equation" r:id="rId4" imgW="3048000" imgH="1320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97200"/>
                        <a:ext cx="6192838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F350-8048-4055-9CD2-31787AD57E18}" type="slidenum">
              <a:rPr lang="en-US"/>
              <a:pPr/>
              <a:t>44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9975" y="1268413"/>
            <a:ext cx="6192838" cy="17573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Operating profit margin measures the amount of operating profit generated by firm for each euro of net sales.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Profitability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2627313" y="3022600"/>
          <a:ext cx="4968875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4" imgW="2387520" imgH="1320480" progId="Equation.3">
                  <p:embed/>
                </p:oleObj>
              </mc:Choice>
              <mc:Fallback>
                <p:oleObj name="Equation" r:id="rId4" imgW="2387520" imgH="1320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022600"/>
                        <a:ext cx="4968875" cy="275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DF90-924F-4328-8A6C-97A4DF4F5241}" type="slidenum">
              <a:rPr lang="en-US"/>
              <a:pPr/>
              <a:t>45</a:t>
            </a:fld>
            <a:endParaRPr lang="en-US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1074738"/>
            <a:ext cx="6480175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Net profit margin measures amount of net income after taxes generated by firm for each euro of net sales.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Rectangle 4"/>
          <p:cNvGraphicFramePr>
            <a:graphicFrameLocks noGrp="1"/>
          </p:cNvGraphicFramePr>
          <p:nvPr>
            <p:ph sz="quarter" idx="4294967295"/>
          </p:nvPr>
        </p:nvGraphicFramePr>
        <p:xfrm>
          <a:off x="6951663" y="277653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663" y="277653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Profitability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8175" y="4438650"/>
            <a:ext cx="72009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600"/>
              <a:t>In each case, the higher the ratio, the more profitable the firm.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80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600"/>
              <a:t>Management and creditors likely to focus on these profitability measures; shareholders likely to concentrate on two others.</a:t>
            </a:r>
            <a:endParaRPr lang="en-US" sz="200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2627313" y="2393950"/>
          <a:ext cx="54737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5" imgW="3035160" imgH="1091880" progId="Equation.3">
                  <p:embed/>
                </p:oleObj>
              </mc:Choice>
              <mc:Fallback>
                <p:oleObj name="Equation" r:id="rId5" imgW="3035160" imgH="1091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393950"/>
                        <a:ext cx="5473700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BAA-A177-40D1-9F4B-A66D13A09B7B}" type="slidenum">
              <a:rPr lang="en-US"/>
              <a:pPr/>
              <a:t>46</a:t>
            </a:fld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981075"/>
            <a:ext cx="6208712" cy="1447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Return on assets (ROA) ratio measures amount of net income per euro of total assets. There are two approaches to calculate the return on assets.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sz="2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Profitability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06613" y="4724400"/>
            <a:ext cx="66421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/>
          </a:p>
          <a:p>
            <a:pPr marL="271463" lvl="1" indent="-271463">
              <a:spcBef>
                <a:spcPts val="600"/>
              </a:spcBef>
              <a:buSzPct val="90000"/>
              <a:buFont typeface="Wingdings" pitchFamily="2" charset="2"/>
              <a:buChar char="Ø"/>
            </a:pPr>
            <a:r>
              <a:rPr lang="en-US" sz="2600"/>
              <a:t>This ratio reveals how efficiently management used the assets under their control.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2627313" y="2708275"/>
          <a:ext cx="4897437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4" imgW="2286000" imgH="1092200" progId="Equation.3">
                  <p:embed/>
                </p:oleObj>
              </mc:Choice>
              <mc:Fallback>
                <p:oleObj name="Equation" r:id="rId4" imgW="2286000" imgH="1092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708275"/>
                        <a:ext cx="4897437" cy="234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B0-763C-472B-9FA2-103AE00EC816}" type="slidenum">
              <a:rPr lang="en-US"/>
              <a:pPr/>
              <a:t>47</a:t>
            </a:fld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1628775"/>
            <a:ext cx="6550025" cy="60483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Some analysts calculate return on assets as:</a:t>
            </a:r>
          </a:p>
        </p:txBody>
      </p:sp>
      <p:sp>
        <p:nvSpPr>
          <p:cNvPr id="6" name="Rectangle 9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Profitability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2268538" y="2801938"/>
          <a:ext cx="6264275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4" imgW="2895600" imgH="1092200" progId="Equation.3">
                  <p:embed/>
                </p:oleObj>
              </mc:Choice>
              <mc:Fallback>
                <p:oleObj name="Equation" r:id="rId4" imgW="2895600" imgH="1092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801938"/>
                        <a:ext cx="6264275" cy="237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71C3-0C88-4EEA-A2C8-D0C79733BECB}" type="slidenum">
              <a:rPr lang="en-US"/>
              <a:pPr/>
              <a:t>48</a:t>
            </a:fld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43100" y="1125538"/>
            <a:ext cx="7092950" cy="1295400"/>
          </a:xfrm>
        </p:spPr>
        <p:txBody>
          <a:bodyPr/>
          <a:lstStyle/>
          <a:p>
            <a:pPr marL="338138" indent="4763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Return on equity (ROE)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smtClean="0">
                <a:latin typeface="Arial" pitchFamily="34" charset="0"/>
                <a:cs typeface="Arial" pitchFamily="34" charset="0"/>
              </a:rPr>
              <a:t>ratio measures the amount of net income per monetary unit of shareholders’ equity.</a:t>
            </a:r>
          </a:p>
        </p:txBody>
      </p:sp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1042988" y="5157788"/>
            <a:ext cx="735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For firm with no debt, ROA = ROE</a:t>
            </a:r>
            <a:endParaRPr lang="en-US" sz="2200"/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1042988" y="5729288"/>
            <a:ext cx="7570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For firm with debt, ROE &gt;ROA</a:t>
            </a:r>
            <a:endParaRPr lang="en-US" sz="2400"/>
          </a:p>
          <a:p>
            <a:pPr marL="338138" indent="476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endParaRPr lang="en-US" sz="2200"/>
          </a:p>
        </p:txBody>
      </p:sp>
      <p:sp>
        <p:nvSpPr>
          <p:cNvPr id="8" name="Rectangle 9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Profitability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2268538" y="2732088"/>
          <a:ext cx="60483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4" imgW="2870200" imgH="1066800" progId="Equation.3">
                  <p:embed/>
                </p:oleObj>
              </mc:Choice>
              <mc:Fallback>
                <p:oleObj name="Equation" r:id="rId4" imgW="2870200" imgH="1066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732088"/>
                        <a:ext cx="6048375" cy="225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1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0" grpId="0" build="p" autoUpdateAnimBg="0"/>
      <p:bldP spid="59188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79E9-F9E0-4292-B8BA-471656EC2A3F}" type="slidenum">
              <a:rPr lang="en-US"/>
              <a:pPr/>
              <a:t>49</a:t>
            </a:fld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8538" y="1196975"/>
            <a:ext cx="6624637" cy="1350963"/>
          </a:xfrm>
        </p:spPr>
        <p:txBody>
          <a:bodyPr/>
          <a:lstStyle/>
          <a:p>
            <a:pPr marL="0" indent="0" eaLnBrk="1" hangingPunct="1">
              <a:buSzPct val="90000"/>
              <a:buFont typeface="Wingdings" pitchFamily="2" charset="2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The following ratios reveal how market views a company’s liquidity, efficiency, leverage and profitability.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Market Value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1050" y="2633663"/>
            <a:ext cx="6407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ts val="600"/>
              </a:spcBef>
              <a:buSzPct val="90000"/>
              <a:buFont typeface="Wingdings" pitchFamily="2" charset="2"/>
              <a:buChar char="Ø"/>
            </a:pPr>
            <a:r>
              <a:rPr lang="en-US" sz="2600"/>
              <a:t>Earnings per share (EPS) ratio measures income after taxes generated by firm for each share outstanding.</a:t>
            </a:r>
            <a:endParaRPr lang="en-US" sz="2200" b="1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2051050" y="4005263"/>
          <a:ext cx="6696075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4" imgW="3479800" imgH="1066800" progId="Equation.3">
                  <p:embed/>
                </p:oleObj>
              </mc:Choice>
              <mc:Fallback>
                <p:oleObj name="Equation" r:id="rId4" imgW="3479800" imgH="1066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005263"/>
                        <a:ext cx="6696075" cy="205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0652-923F-4FBD-8031-14CDDE99CD56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7150" y="6172200"/>
            <a:ext cx="2736850" cy="685800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© Copyright 2011 John Wiley &amp; Sons Ltd </a:t>
            </a:r>
          </a:p>
        </p:txBody>
      </p:sp>
      <p:pic>
        <p:nvPicPr>
          <p:cNvPr id="27652" name="Picture 5" descr="MolesFront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64163" y="1125538"/>
            <a:ext cx="3529012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GB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By Peter Moles, Robert Parrino, &amp; David Kidwell</a:t>
            </a:r>
          </a:p>
          <a:p>
            <a:pPr algn="just"/>
            <a:endParaRPr lang="en-GB" sz="20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ISBN: 978-0-470-68370-5</a:t>
            </a:r>
          </a:p>
          <a:p>
            <a:pPr algn="just"/>
            <a:endParaRPr lang="en-GB" sz="20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© Copyright 2011 John Wiley &amp; Sons Ltd </a:t>
            </a:r>
          </a:p>
          <a:p>
            <a:pPr algn="just"/>
            <a:endParaRPr lang="en-GB" sz="20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solidFill>
                  <a:srgbClr val="17375E"/>
                </a:solidFill>
                <a:latin typeface="Calibri" pitchFamily="34" charset="0"/>
              </a:rPr>
              <a:t>www.wiley.com/college/moles</a:t>
            </a:r>
            <a:endParaRPr lang="en-US" sz="2000">
              <a:solidFill>
                <a:srgbClr val="17375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55BB-B390-4C3D-949D-F0BD79AB8646}" type="slidenum">
              <a:rPr lang="en-US"/>
              <a:pPr/>
              <a:t>50</a:t>
            </a:fld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24075" y="1196975"/>
            <a:ext cx="6699250" cy="990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Price-earnings (P/E) ratio ties firm’s earnings per share to price per share.</a:t>
            </a: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1042988" y="4868863"/>
            <a:ext cx="7562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P/E ratio reflects investors’ expectations of firm’s future earnings growth.</a:t>
            </a:r>
            <a:endParaRPr lang="en-US" sz="2400"/>
          </a:p>
        </p:txBody>
      </p:sp>
      <p:sp>
        <p:nvSpPr>
          <p:cNvPr id="6" name="Rectangle 9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Market Value Ratios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1906588" y="2636838"/>
          <a:ext cx="7129462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4" imgW="3619500" imgH="838200" progId="Equation.3">
                  <p:embed/>
                </p:oleObj>
              </mc:Choice>
              <mc:Fallback>
                <p:oleObj name="Equation" r:id="rId4" imgW="3619500" imgH="838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636838"/>
                        <a:ext cx="7129462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7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F883-3DAC-4874-B160-529FBB3BD3B9}" type="slidenum">
              <a:rPr lang="en-US"/>
              <a:pPr/>
              <a:t>51</a:t>
            </a:fld>
            <a:endParaRPr lang="en-US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773238"/>
            <a:ext cx="7561262" cy="1143000"/>
          </a:xfrm>
        </p:spPr>
        <p:txBody>
          <a:bodyPr/>
          <a:lstStyle/>
          <a:p>
            <a:pPr marL="990600" indent="-17463" eaLnBrk="1" hangingPunct="1">
              <a:buSzPct val="90000"/>
              <a:buFont typeface="Wingdings" pitchFamily="2" charset="2"/>
              <a:buNone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Set of related ratios that links balance sheet and income statement.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 DuPont System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042988" y="2781300"/>
            <a:ext cx="785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Diagnostic tool for evaluating firm’s financial health.</a:t>
            </a: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1042988" y="3789363"/>
            <a:ext cx="78501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Used by management and shareholders to understand factors that drove firm’s ROE.</a:t>
            </a:r>
          </a:p>
        </p:txBody>
      </p:sp>
      <p:sp>
        <p:nvSpPr>
          <p:cNvPr id="525320" name="Rectangle 8"/>
          <p:cNvSpPr>
            <a:spLocks noChangeArrowheads="1"/>
          </p:cNvSpPr>
          <p:nvPr/>
        </p:nvSpPr>
        <p:spPr bwMode="auto">
          <a:xfrm>
            <a:off x="1027113" y="4868863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Based on two equations that relate firm’s ROA and ROE.</a:t>
            </a:r>
          </a:p>
        </p:txBody>
      </p:sp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1979613" y="1125538"/>
            <a:ext cx="33528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Diagnostic Tool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5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 autoUpdateAnimBg="0"/>
      <p:bldP spid="525318" grpId="0" build="p" autoUpdateAnimBg="0"/>
      <p:bldP spid="525319" grpId="0" build="p" autoUpdateAnimBg="0"/>
      <p:bldP spid="525320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BC8C-93B0-418A-81FD-5BD067707BC3}" type="slidenum">
              <a:rPr lang="en-US"/>
              <a:pPr/>
              <a:t>52</a:t>
            </a:fld>
            <a:endParaRPr lang="en-US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2275" y="1125538"/>
            <a:ext cx="7272338" cy="1584325"/>
          </a:xfrm>
        </p:spPr>
        <p:txBody>
          <a:bodyPr/>
          <a:lstStyle/>
          <a:p>
            <a:pPr marL="0" indent="0" eaLnBrk="1" hangingPunct="1">
              <a:spcBef>
                <a:spcPts val="625"/>
              </a:spcBef>
              <a:buSzPct val="90000"/>
              <a:buFont typeface="Wingdings" pitchFamily="2" charset="2"/>
              <a:buChar char="Ø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Return on assets (net income/total assets) can be broken down into two components: </a:t>
            </a:r>
          </a:p>
          <a:p>
            <a:pPr marL="639763" lvl="1" indent="-23653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Profit margin and total assets turnover ratio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/>
        </p:nvSpPr>
        <p:spPr bwMode="auto">
          <a:xfrm>
            <a:off x="1835150" y="53975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 ROA Equation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906588" y="4868863"/>
            <a:ext cx="7058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/>
              <a:t>Net profit margin measures management’s ability to generate sales &amp; manage operating expenses.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2339975" y="2800350"/>
          <a:ext cx="60579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4" imgW="2959100" imgH="876300" progId="Equation.3">
                  <p:embed/>
                </p:oleObj>
              </mc:Choice>
              <mc:Fallback>
                <p:oleObj name="Equation" r:id="rId4" imgW="2959100" imgH="876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800350"/>
                        <a:ext cx="6057900" cy="1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4008-4A58-41B7-814F-6F542B11791F}" type="slidenum">
              <a:rPr lang="en-US"/>
              <a:pPr/>
              <a:t>53</a:t>
            </a:fld>
            <a:endParaRPr lang="en-US"/>
          </a:p>
        </p:txBody>
      </p:sp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835150" y="44450"/>
            <a:ext cx="73088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Exhibit 4.4: Two Basic Strategies to Earn a Higher ROA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28813"/>
            <a:ext cx="60769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1CB1-B7E3-48C6-B71B-4EAC79160CB8}" type="slidenum">
              <a:rPr lang="en-US"/>
              <a:pPr/>
              <a:t>54</a:t>
            </a:fld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79613" y="1268413"/>
            <a:ext cx="7308850" cy="1905000"/>
          </a:xfrm>
        </p:spPr>
        <p:txBody>
          <a:bodyPr/>
          <a:lstStyle/>
          <a:p>
            <a:pPr marL="344488" indent="-282575" eaLnBrk="1" hangingPunct="1">
              <a:lnSpc>
                <a:spcPct val="90000"/>
              </a:lnSpc>
              <a:buSzPct val="90000"/>
              <a:buFont typeface="Wingdings" pitchFamily="2" charset="2"/>
              <a:buChar char="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Total asset turnover reveals how efficiently management uses assets under its control; how much output can be generated with a given asset base. Thus, asset turnover measures asset use efficiency.</a:t>
            </a:r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1979613" y="3213100"/>
            <a:ext cx="70564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The ROA equation says if management wants to increase firm’s ROA, it can increase profit margin, asset turnover or both.</a:t>
            </a:r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1943100" y="4941888"/>
            <a:ext cx="6877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Management can examine a poor ROA and determine whether the problem is operating efficiency or asset use efficiency.</a:t>
            </a:r>
          </a:p>
        </p:txBody>
      </p:sp>
      <p:sp>
        <p:nvSpPr>
          <p:cNvPr id="7" name="Rectangle 7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 ROA Equation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 autoUpdateAnimBg="0"/>
      <p:bldP spid="530438" grpId="0" build="p" autoUpdateAnimBg="0"/>
      <p:bldP spid="53043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75F0-CA47-4738-9D17-1B5B8C90C620}" type="slidenum">
              <a:rPr lang="en-US"/>
              <a:pPr/>
              <a:t>55</a:t>
            </a:fld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20925" y="1196975"/>
            <a:ext cx="6283325" cy="1079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This equation is simply a restatement of equation 4.19.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 ROE Equation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8175" y="3789363"/>
            <a:ext cx="7235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sz="2600"/>
          </a:p>
          <a:p>
            <a:pPr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Ø"/>
            </a:pPr>
            <a:r>
              <a:rPr lang="en-US" sz="2600"/>
              <a:t>ROE is determined by firm’s ROA and its use of leverage.</a:t>
            </a:r>
          </a:p>
          <a:p>
            <a:pPr marL="400050" lvl="1">
              <a:lnSpc>
                <a:spcPct val="90000"/>
              </a:lnSpc>
              <a:spcBef>
                <a:spcPts val="550"/>
              </a:spcBef>
              <a:buFont typeface="Wingdings" pitchFamily="2" charset="2"/>
              <a:buChar char="Ø"/>
            </a:pPr>
            <a:r>
              <a:rPr lang="en-US" sz="2600"/>
              <a:t>Firm with small ROA can increase ROE by using higher leverage.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835150" y="2519363"/>
          <a:ext cx="73104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3784600" imgH="660400" progId="Equation.3">
                  <p:embed/>
                </p:oleObj>
              </mc:Choice>
              <mc:Fallback>
                <p:oleObj name="Equation" r:id="rId4" imgW="3784600" imgH="66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519363"/>
                        <a:ext cx="73104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2B8E-586E-48AF-B771-73B8501421A7}" type="slidenum">
              <a:rPr lang="en-US"/>
              <a:pPr/>
              <a:t>56</a:t>
            </a:fld>
            <a:endParaRPr lang="en-US"/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63713" y="1125538"/>
            <a:ext cx="6999287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Shows that a firm’s ROE is determined by three factors: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99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 DuPont Equation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532486" name="Rectangle 6"/>
          <p:cNvSpPr>
            <a:spLocks noChangeArrowheads="1"/>
          </p:cNvSpPr>
          <p:nvPr/>
        </p:nvSpPr>
        <p:spPr bwMode="auto">
          <a:xfrm>
            <a:off x="1047750" y="3860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Net profit margin, which measures firm’s operating efficiency.</a:t>
            </a:r>
          </a:p>
        </p:txBody>
      </p:sp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1047750" y="4724400"/>
            <a:ext cx="7772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Total asset turnover, which measures firm’s asset use efficiency.</a:t>
            </a:r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1047750" y="5500688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US" sz="2600"/>
              <a:t>The equity multiplier, which measures firm’s financial leverage.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1908175" y="2060575"/>
          <a:ext cx="71278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4" imgW="3873500" imgH="876300" progId="Equation.3">
                  <p:embed/>
                </p:oleObj>
              </mc:Choice>
              <mc:Fallback>
                <p:oleObj name="Equation" r:id="rId4" imgW="3873500" imgH="876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60575"/>
                        <a:ext cx="712787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2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6" grpId="0" build="p" autoUpdateAnimBg="0"/>
      <p:bldP spid="532487" grpId="0" build="p" autoUpdateAnimBg="0"/>
      <p:bldP spid="53248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6322-113E-4D2A-97F4-E64DE7187263}" type="slidenum">
              <a:rPr lang="en-US"/>
              <a:pPr/>
              <a:t>57</a:t>
            </a:fld>
            <a:endParaRPr lang="en-US"/>
          </a:p>
        </p:txBody>
      </p:sp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763713" y="44450"/>
            <a:ext cx="72009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4.5: Relations in the DuPont System of Analysis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85875"/>
            <a:ext cx="61817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AEA0-AD30-4053-BF23-6900F7FD128E}" type="slidenum">
              <a:rPr lang="en-US"/>
              <a:pPr/>
              <a:t>58</a:t>
            </a:fld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79613" y="1557338"/>
            <a:ext cx="6770687" cy="914400"/>
          </a:xfrm>
        </p:spPr>
        <p:txBody>
          <a:bodyPr/>
          <a:lstStyle/>
          <a:p>
            <a:pPr marL="365125" indent="-282575" eaLnBrk="1" hangingPunct="1">
              <a:buSzPct val="90000"/>
              <a:buFont typeface="Wingdings" pitchFamily="2" charset="2"/>
              <a:buChar char=""/>
            </a:pPr>
            <a:r>
              <a:rPr lang="en-GB" sz="2600" smtClean="0">
                <a:latin typeface="Arial" pitchFamily="34" charset="0"/>
                <a:cs typeface="Arial" pitchFamily="34" charset="0"/>
              </a:rPr>
              <a:t>Analysing firm’s financial performance will reveal inefficiencies and strengths.</a:t>
            </a:r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1978025" y="2708275"/>
            <a:ext cx="6770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GB" sz="2600"/>
              <a:t>Weak operational efficiency calls for closer look at firm’s income statement items.</a:t>
            </a: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1978025" y="4030663"/>
            <a:ext cx="6770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GB" sz="2600"/>
              <a:t>Asset turnover or leverage problems shift focus to balance sheet.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1835150" y="53975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The DuPont Equation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3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 build="p" autoUpdateAnimBg="0"/>
      <p:bldP spid="623620" grpId="0" build="p" autoUpdateAnimBg="0"/>
      <p:bldP spid="62362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5E61-FAE5-426C-ACCA-523215DE063C}" type="slidenum">
              <a:rPr lang="en-US"/>
              <a:pPr/>
              <a:t>59</a:t>
            </a:fld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38388" y="1412875"/>
            <a:ext cx="6481762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600" smtClean="0">
                <a:latin typeface="Arial" pitchFamily="34" charset="0"/>
                <a:cs typeface="Arial" pitchFamily="34" charset="0"/>
              </a:rPr>
              <a:t>Those who do not agree that maximising ROE is equivalent to shareholder wealth maximisation identify three key weaknesses of ROE.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ROE as a Goal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1354138" y="3213100"/>
            <a:ext cx="7034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55713" lvl="1" indent="-34131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ROE is based on after-tax earnings, not cash flows.</a:t>
            </a:r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1422400" y="4124325"/>
            <a:ext cx="725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131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ROE does not consider risk.</a:t>
            </a:r>
          </a:p>
        </p:txBody>
      </p:sp>
      <p:sp>
        <p:nvSpPr>
          <p:cNvPr id="533512" name="Rectangle 8"/>
          <p:cNvSpPr>
            <a:spLocks noChangeArrowheads="1"/>
          </p:cNvSpPr>
          <p:nvPr/>
        </p:nvSpPr>
        <p:spPr bwMode="auto">
          <a:xfrm>
            <a:off x="1403350" y="4848225"/>
            <a:ext cx="7200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131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ROE ignores size of initial investment as well as future cash flows.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0" grpId="0" build="p" autoUpdateAnimBg="0"/>
      <p:bldP spid="533511" grpId="0" build="p" autoUpdateAnimBg="0"/>
      <p:bldP spid="53351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3740-972B-4D94-8B86-9210A873B4CD}" type="slidenum">
              <a:rPr lang="en-US"/>
              <a:pPr/>
              <a:t>6</a:t>
            </a:fld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latin typeface="Calibri" pitchFamily="34" charset="0"/>
              </a:rPr>
              <a:t>Chapter Four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835150" y="1981200"/>
            <a:ext cx="6840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ct val="20000"/>
              </a:spcBef>
              <a:buFont typeface="Arial" pitchFamily="34" charset="0"/>
              <a:buChar char="•"/>
            </a:pPr>
            <a:endParaRPr lang="en-GB" sz="4000">
              <a:latin typeface="Calibri" pitchFamily="34" charset="0"/>
            </a:endParaRPr>
          </a:p>
          <a:p>
            <a:pPr marL="365125" indent="-282575" algn="ctr">
              <a:spcBef>
                <a:spcPct val="20000"/>
              </a:spcBef>
              <a:buFont typeface="Arial" pitchFamily="34" charset="0"/>
              <a:buNone/>
            </a:pPr>
            <a:r>
              <a:rPr lang="en-GB" sz="44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Analysing Financial Statements</a:t>
            </a:r>
            <a:r>
              <a:rPr lang="en-GB" sz="4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0451-ABC2-405C-828E-AC365D638CE0}" type="slidenum">
              <a:rPr lang="en-US"/>
              <a:pPr/>
              <a:t>60</a:t>
            </a:fld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39975" y="1268413"/>
            <a:ext cx="6275388" cy="86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Those who believe that they are consistent propose.</a:t>
            </a:r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1401763" y="2420938"/>
            <a:ext cx="7418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ROE allows management to break down performance, identify areas of strengths and weaknesses.</a:t>
            </a:r>
          </a:p>
        </p:txBody>
      </p:sp>
      <p:sp>
        <p:nvSpPr>
          <p:cNvPr id="536583" name="Rectangle 7"/>
          <p:cNvSpPr>
            <a:spLocks noChangeArrowheads="1"/>
          </p:cNvSpPr>
          <p:nvPr/>
        </p:nvSpPr>
        <p:spPr bwMode="auto">
          <a:xfrm>
            <a:off x="1393825" y="3933825"/>
            <a:ext cx="7426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GB" sz="2600"/>
              <a:t>ROE is highly correlated with shareholder wealth maximisation.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ROE as a Goal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6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2" grpId="0" build="p" autoUpdateAnimBg="0"/>
      <p:bldP spid="53658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8669-2903-4541-AFAE-58E70AC0F9C6}" type="slidenum">
              <a:rPr lang="en-US"/>
              <a:pPr/>
              <a:t>61</a:t>
            </a:fld>
            <a:endParaRPr lang="en-US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39975" y="1196975"/>
            <a:ext cx="6335713" cy="1905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A ratio analysis becomes relevant only when compared against a benchmark.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Financial managers can create a benchmark for comparison in three ways: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Selecting a Benchmark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1403350" y="342900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2813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None/>
            </a:pPr>
            <a:r>
              <a:rPr lang="en-US" sz="2600"/>
              <a:t>	1.  Time-trend</a:t>
            </a:r>
            <a:endParaRPr lang="en-US" sz="2600" b="1" i="1"/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1403350" y="4191000"/>
            <a:ext cx="52562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2813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None/>
            </a:pPr>
            <a:r>
              <a:rPr lang="en-US" sz="2600"/>
              <a:t>2.  Industry average</a:t>
            </a:r>
            <a:endParaRPr lang="en-US" sz="2600" b="1" i="1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1403350" y="4906963"/>
            <a:ext cx="5184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2813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None/>
            </a:pPr>
            <a:r>
              <a:rPr lang="en-US" sz="2600"/>
              <a:t>3.  Peer group</a:t>
            </a:r>
            <a:endParaRPr lang="en-US" sz="26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7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8" grpId="0" build="p" autoUpdateAnimBg="0"/>
      <p:bldP spid="537609" grpId="0" build="p" autoUpdateAnimBg="0"/>
      <p:bldP spid="537610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5CA0-EF62-46C8-87E8-E6ADCE791FB8}" type="slidenum">
              <a:rPr lang="en-US"/>
              <a:pPr/>
              <a:t>62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835150" y="1341438"/>
            <a:ext cx="6770688" cy="38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Time-trend Analysis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1042988" y="2200275"/>
            <a:ext cx="75628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Based on firm’s historical performance.</a:t>
            </a:r>
            <a:endParaRPr lang="en-US" sz="2200"/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1042988" y="3043238"/>
            <a:ext cx="76485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Allows management to examine each ratio over time, determine whether trend is good or bad for firm.</a:t>
            </a:r>
            <a:endParaRPr lang="en-US" sz="2200"/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Selecting a Benchmark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4" grpId="0" build="p" autoUpdateAnimBg="0"/>
      <p:bldP spid="62464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08-1A90-45DE-B7E1-54786037A677}" type="slidenum">
              <a:rPr lang="en-US"/>
              <a:pPr/>
              <a:t>63</a:t>
            </a:fld>
            <a:endParaRPr lang="en-US"/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268413"/>
            <a:ext cx="6546850" cy="381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Industry Average Analysis</a:t>
            </a:r>
          </a:p>
        </p:txBody>
      </p:sp>
      <p:sp>
        <p:nvSpPr>
          <p:cNvPr id="538631" name="Rectangle 7"/>
          <p:cNvSpPr>
            <a:spLocks noChangeArrowheads="1"/>
          </p:cNvSpPr>
          <p:nvPr/>
        </p:nvSpPr>
        <p:spPr bwMode="auto">
          <a:xfrm>
            <a:off x="1050925" y="1916113"/>
            <a:ext cx="7481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Another way of developing benchmark.</a:t>
            </a:r>
            <a:endParaRPr lang="en-US" sz="2200"/>
          </a:p>
        </p:txBody>
      </p: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1049338" y="2636838"/>
            <a:ext cx="75549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Firms in same industry grouped by size, sales and product lines, to establish benchmark ratios.</a:t>
            </a:r>
            <a:endParaRPr lang="en-US" sz="2200"/>
          </a:p>
        </p:txBody>
      </p:sp>
      <p:sp>
        <p:nvSpPr>
          <p:cNvPr id="538633" name="Rectangle 9"/>
          <p:cNvSpPr>
            <a:spLocks noChangeArrowheads="1"/>
          </p:cNvSpPr>
          <p:nvPr/>
        </p:nvSpPr>
        <p:spPr bwMode="auto">
          <a:xfrm>
            <a:off x="1042988" y="4191000"/>
            <a:ext cx="7265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Can identify industry groups with International Standard Industrial Classification (ISIC) system.</a:t>
            </a:r>
            <a:endParaRPr lang="en-US" sz="2200"/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Selecting a Benchmark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1" grpId="0" build="p" autoUpdateAnimBg="0"/>
      <p:bldP spid="538632" grpId="0" build="p" autoUpdateAnimBg="0"/>
      <p:bldP spid="53863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4558-4E96-41AC-90D7-BB956F192154}" type="slidenum">
              <a:rPr lang="en-US"/>
              <a:pPr/>
              <a:t>64</a:t>
            </a:fld>
            <a:endParaRPr lang="en-US"/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125538"/>
            <a:ext cx="6699250" cy="381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Peer group analysis</a:t>
            </a: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1042988" y="1773238"/>
            <a:ext cx="74183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Instead of selecting an entire industry, management may select firms similar in size or sales, or who compete in same market.</a:t>
            </a:r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1042988" y="3644900"/>
            <a:ext cx="74914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Average ratios of this peer group would then be used as benchmark.</a:t>
            </a:r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1042988" y="4797425"/>
            <a:ext cx="7275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Peer groups can be only 3 or 4 firms, depending on industry.</a:t>
            </a:r>
          </a:p>
        </p:txBody>
      </p:sp>
      <p:sp>
        <p:nvSpPr>
          <p:cNvPr id="8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Selecting a Benchmark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9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9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4" grpId="0" build="p" autoUpdateAnimBg="0"/>
      <p:bldP spid="539655" grpId="0" build="p" autoUpdateAnimBg="0"/>
      <p:bldP spid="539656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AB5-2620-400C-B35A-3469A972461A}" type="slidenum">
              <a:rPr lang="en-US"/>
              <a:pPr/>
              <a:t>65</a:t>
            </a:fld>
            <a:endParaRPr lang="en-US"/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835150" y="44450"/>
            <a:ext cx="7200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Exhibit 4.6: Peer Group Ratios for Fabrique Aérospatiale</a:t>
            </a:r>
            <a:endParaRPr lang="en-US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38238"/>
            <a:ext cx="5500688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EAD9-E93C-4FFD-8D56-45C7F70A04E8}" type="slidenum">
              <a:rPr lang="en-US"/>
              <a:pPr/>
              <a:t>66</a:t>
            </a:fld>
            <a:endParaRPr lang="en-US"/>
          </a:p>
        </p:txBody>
      </p:sp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1835150" y="53975"/>
            <a:ext cx="705802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Exhibit 4.7: Peer Group Analysis for</a:t>
            </a:r>
            <a:r>
              <a:rPr lang="en-US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Fabrique Aérospatiale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43063"/>
            <a:ext cx="6067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331-34CB-45E7-9F07-C4AD3131AE56}" type="slidenum">
              <a:rPr lang="en-US"/>
              <a:pPr/>
              <a:t>67</a:t>
            </a:fld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8175" y="1773238"/>
            <a:ext cx="6770688" cy="873125"/>
          </a:xfrm>
        </p:spPr>
        <p:txBody>
          <a:bodyPr/>
          <a:lstStyle/>
          <a:p>
            <a:pPr marL="344488" indent="-282575" eaLnBrk="1" hangingPunct="1">
              <a:lnSpc>
                <a:spcPct val="90000"/>
              </a:lnSpc>
              <a:buSzPct val="90000"/>
              <a:buFont typeface="Wingdings" pitchFamily="2" charset="2"/>
              <a:buChar char="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Ratio analysis depends on accounting data based on historical costs.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/>
        </p:nvSpPr>
        <p:spPr bwMode="auto">
          <a:xfrm>
            <a:off x="1835150" y="44450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Limitations of Ratio Analysis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442913" y="4922838"/>
            <a:ext cx="406400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endParaRPr lang="en-GB" sz="2400"/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1908175" y="2852738"/>
            <a:ext cx="72024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No theoretical backing in making judgments based on financial statement and ratio analysis.</a:t>
            </a:r>
            <a:endParaRPr lang="en-US" sz="2200"/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1908175" y="4297363"/>
            <a:ext cx="7275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When doing industry or peer group analysis, one often encounters large, diversified firms that do not fit into any one ISIC code.</a:t>
            </a: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 autoUpdateAnimBg="0"/>
      <p:bldP spid="540679" grpId="0" build="p" autoUpdateAnimBg="0"/>
      <p:bldP spid="540680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7A74-A325-4E62-83CE-79CD1C03B665}" type="slidenum">
              <a:rPr lang="en-US"/>
              <a:pPr/>
              <a:t>68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78025" y="1341438"/>
            <a:ext cx="6770688" cy="838200"/>
          </a:xfrm>
        </p:spPr>
        <p:txBody>
          <a:bodyPr/>
          <a:lstStyle/>
          <a:p>
            <a:pPr marL="344488" indent="-282575" eaLnBrk="1" hangingPunct="1">
              <a:lnSpc>
                <a:spcPct val="90000"/>
              </a:lnSpc>
              <a:buSzPct val="90000"/>
              <a:buFont typeface="Wingdings" pitchFamily="2" charset="2"/>
              <a:buChar char=""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Time trend analysis could be distorted by financial statements affected by inflation.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1960563" y="2420938"/>
            <a:ext cx="685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Multinational firms deal with many accounting standards.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Difficult to compare financial reports.</a:t>
            </a:r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1908175" y="4002088"/>
            <a:ext cx="71310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Even among domestic firms, differences in accounting practices make comparisons difficult.</a:t>
            </a:r>
          </a:p>
          <a:p>
            <a:pPr marL="801688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"/>
            </a:pPr>
            <a:r>
              <a:rPr lang="en-US" sz="2600"/>
              <a:t>E.g. differences between disclosures of public firms versus private firms.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1820863" y="44450"/>
            <a:ext cx="699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MS PGothic" pitchFamily="34" charset="-128"/>
              </a:rPr>
              <a:t>Limitations of Ratio Analysis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0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0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 build="p" autoUpdateAnimBg="0"/>
      <p:bldP spid="630788" grpId="0" build="p" autoUpdateAnimBg="0"/>
      <p:bldP spid="63078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5B9B-4307-4642-9823-E49039632EC0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/>
          </p:cNvSpPr>
          <p:nvPr>
            <p:ph type="title"/>
          </p:nvPr>
        </p:nvSpPr>
        <p:spPr>
          <a:xfrm>
            <a:off x="1835150" y="44450"/>
            <a:ext cx="685165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Learning Objectives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xfrm>
            <a:off x="1763713" y="1268413"/>
            <a:ext cx="7129462" cy="4857750"/>
          </a:xfrm>
        </p:spPr>
        <p:txBody>
          <a:bodyPr/>
          <a:lstStyle/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GB" sz="2400" smtClean="0"/>
              <a:t>Explain the three perspectives from which financial statements can be viewed.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endParaRPr lang="en-GB" sz="2400" smtClean="0"/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GB" sz="2400" smtClean="0"/>
              <a:t>Describe common-sized financial statements, explain why they are used and be able to prepare and use them to analyse the historical performance of a firm.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endParaRPr lang="en-GB" sz="2400" smtClean="0"/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GB" sz="2400" smtClean="0"/>
              <a:t>Discuss how financial ratios facilitate financial analysis and be able to compute and use them to analyse a firm’s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467E-F34B-417F-BFAB-6816C5C78272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/>
          </p:cNvSpPr>
          <p:nvPr>
            <p:ph type="title"/>
          </p:nvPr>
        </p:nvSpPr>
        <p:spPr>
          <a:xfrm>
            <a:off x="1835150" y="44450"/>
            <a:ext cx="685165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Learning Objectives</a:t>
            </a:r>
          </a:p>
        </p:txBody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>
          <a:xfrm>
            <a:off x="1763713" y="1268413"/>
            <a:ext cx="7129462" cy="4857750"/>
          </a:xfrm>
        </p:spPr>
        <p:txBody>
          <a:bodyPr/>
          <a:lstStyle/>
          <a:p>
            <a:pPr marL="609600" indent="-609600" eaLnBrk="1" hangingPunct="1">
              <a:buFont typeface="Arial" pitchFamily="34" charset="0"/>
              <a:buAutoNum type="arabicPeriod" startAt="4"/>
            </a:pPr>
            <a:r>
              <a:rPr lang="en-GB" sz="2400" smtClean="0"/>
              <a:t>Describe the DuPont system of analysis and be able to use it to evaluate a firm’s performance and identify corrective action that may be necessary.</a:t>
            </a:r>
          </a:p>
          <a:p>
            <a:pPr marL="609600" indent="-609600" eaLnBrk="1" hangingPunct="1">
              <a:buFont typeface="Arial" pitchFamily="34" charset="0"/>
              <a:buAutoNum type="arabicPeriod" startAt="4"/>
            </a:pPr>
            <a:endParaRPr lang="en-GB" sz="2400" smtClean="0"/>
          </a:p>
          <a:p>
            <a:pPr marL="609600" indent="-609600" eaLnBrk="1" hangingPunct="1">
              <a:buFont typeface="Arial" pitchFamily="34" charset="0"/>
              <a:buAutoNum type="arabicPeriod" startAt="4"/>
            </a:pPr>
            <a:r>
              <a:rPr lang="en-GB" sz="2400" smtClean="0"/>
              <a:t>Explain what benchmarks are, describe how they are prepared and discuss why they are important in financial statement analysis.</a:t>
            </a:r>
          </a:p>
          <a:p>
            <a:pPr marL="609600" indent="-609600" eaLnBrk="1" hangingPunct="1">
              <a:buFont typeface="Arial" pitchFamily="34" charset="0"/>
              <a:buAutoNum type="arabicPeriod" startAt="4"/>
            </a:pPr>
            <a:endParaRPr lang="en-GB" sz="2400" smtClean="0"/>
          </a:p>
          <a:p>
            <a:pPr marL="609600" indent="-609600" eaLnBrk="1" hangingPunct="1">
              <a:buFont typeface="Arial" pitchFamily="34" charset="0"/>
              <a:buAutoNum type="arabicPeriod" startAt="4"/>
            </a:pPr>
            <a:r>
              <a:rPr lang="en-GB" sz="2400" smtClean="0"/>
              <a:t>Identify the major limitations in using financial statement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E29-B11D-4A4F-8E36-2C8FE6044EFB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2870200"/>
            <a:ext cx="3352800" cy="549275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3000" smtClean="0">
                <a:latin typeface="Arial" pitchFamily="34" charset="0"/>
                <a:ea typeface="MS PGothic" pitchFamily="34" charset="-128"/>
                <a:cs typeface="Arial" pitchFamily="34" charset="0"/>
                <a:hlinkClick r:id="rId3" action="ppaction://hlinksldjump"/>
              </a:rPr>
              <a:t>Ratio Analysis</a:t>
            </a:r>
            <a:endParaRPr lang="en-US" sz="30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051050" y="533400"/>
            <a:ext cx="6559550" cy="685800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Quick Links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85800" y="2819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tabLst>
                <a:tab pos="171450" algn="l"/>
              </a:tabLst>
            </a:pPr>
            <a:endParaRPr lang="en-GB" sz="2600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1908175" y="2322513"/>
            <a:ext cx="49530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600">
                <a:hlinkClick r:id="rId4" action="ppaction://hlinksldjump"/>
              </a:rPr>
              <a:t>Financial Statement Analysis</a:t>
            </a:r>
            <a:endParaRPr lang="en-US" sz="2600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908175" y="3557588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ea typeface="MS PGothic" pitchFamily="34" charset="-128"/>
                <a:hlinkClick r:id="rId5" action="ppaction://hlinksldjump"/>
              </a:rPr>
              <a:t>The DuPont System, ROA, ROE</a:t>
            </a:r>
            <a:endParaRPr lang="en-US" sz="2600">
              <a:ea typeface="MS PGothic" pitchFamily="34" charset="-128"/>
            </a:endParaRP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908175" y="4167188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ea typeface="MS PGothic" pitchFamily="34" charset="-128"/>
                <a:hlinkClick r:id="rId6" action="ppaction://hlinksldjump"/>
              </a:rPr>
              <a:t>Benchmarks</a:t>
            </a:r>
            <a:endParaRPr lang="en-US" sz="2600">
              <a:ea typeface="MS PGothic" pitchFamily="34" charset="-128"/>
            </a:endParaRP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1908175" y="4776788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hlinkClick r:id="rId7" action="ppaction://hlinksldjump"/>
              </a:rPr>
              <a:t>Limitations of Ratio Analysis</a:t>
            </a: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2451</Words>
  <Application>Microsoft Office PowerPoint</Application>
  <PresentationFormat>On-screen Show (4:3)</PresentationFormat>
  <Paragraphs>404</Paragraphs>
  <Slides>68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Office Theme</vt:lpstr>
      <vt:lpstr>1_Office Theme</vt:lpstr>
      <vt:lpstr>Θέμα του Office</vt:lpstr>
      <vt:lpstr>Equation</vt:lpstr>
      <vt:lpstr>Διεθνής Χρηματοοικονομική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Learning Objectives</vt:lpstr>
      <vt:lpstr>Learning Objectives</vt:lpstr>
      <vt:lpstr>Ratio Analysis</vt:lpstr>
      <vt:lpstr>Perspectives on Financial Statement Analysis</vt:lpstr>
      <vt:lpstr>Perspectives on Financial Statement Analysis</vt:lpstr>
      <vt:lpstr>Perspectives on Financial Statement Analysis</vt:lpstr>
      <vt:lpstr>Perspectives on Financial Statement Analysis</vt:lpstr>
      <vt:lpstr>PowerPoint Presentation</vt:lpstr>
      <vt:lpstr>PowerPoint Presentation</vt:lpstr>
      <vt:lpstr>PowerPoint Presentation</vt:lpstr>
      <vt:lpstr>Exhibit 4.1: Common-Size Balance Sheets</vt:lpstr>
      <vt:lpstr>PowerPoint Presentation</vt:lpstr>
      <vt:lpstr>Exhibit 4.2: Common-Size Income Statements for Fabrique Aérospatiale</vt:lpstr>
      <vt:lpstr>PowerPoint Presentation</vt:lpstr>
      <vt:lpstr>PowerPoint Presentation</vt:lpstr>
      <vt:lpstr>Exhibit 4.3: Ratios for Time-Trend Analysis for Fabrique Aérospatiale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Exhibit 4.4: Two Basic Strategies to Earn a Higher ROA</vt:lpstr>
      <vt:lpstr>PowerPoint Presentation</vt:lpstr>
      <vt:lpstr>PowerPoint Presentation</vt:lpstr>
      <vt:lpstr>PowerPoint Presentation</vt:lpstr>
      <vt:lpstr>Exhibit 4.5: Relations in the DuPont System of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Exhibit 4.6: Peer Group Ratios for Fabrique Aérospatiale</vt:lpstr>
      <vt:lpstr>Exhibit 4.7: Peer Group Analysis for Fabrique Aérospatiale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WileyService</dc:creator>
  <cp:lastModifiedBy>user</cp:lastModifiedBy>
  <cp:revision>26</cp:revision>
  <dcterms:created xsi:type="dcterms:W3CDTF">2010-10-07T09:37:22Z</dcterms:created>
  <dcterms:modified xsi:type="dcterms:W3CDTF">2015-11-27T09:41:23Z</dcterms:modified>
</cp:coreProperties>
</file>