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786" r:id="rId2"/>
  </p:sldMasterIdLst>
  <p:notesMasterIdLst>
    <p:notesMasterId r:id="rId25"/>
  </p:notesMasterIdLst>
  <p:sldIdLst>
    <p:sldId id="622" r:id="rId3"/>
    <p:sldId id="623" r:id="rId4"/>
    <p:sldId id="624" r:id="rId5"/>
    <p:sldId id="619" r:id="rId6"/>
    <p:sldId id="618" r:id="rId7"/>
    <p:sldId id="620" r:id="rId8"/>
    <p:sldId id="621" r:id="rId9"/>
    <p:sldId id="577" r:id="rId10"/>
    <p:sldId id="578" r:id="rId11"/>
    <p:sldId id="602" r:id="rId12"/>
    <p:sldId id="579" r:id="rId13"/>
    <p:sldId id="616" r:id="rId14"/>
    <p:sldId id="580" r:id="rId15"/>
    <p:sldId id="581" r:id="rId16"/>
    <p:sldId id="582" r:id="rId17"/>
    <p:sldId id="583" r:id="rId18"/>
    <p:sldId id="584" r:id="rId19"/>
    <p:sldId id="609" r:id="rId20"/>
    <p:sldId id="594" r:id="rId21"/>
    <p:sldId id="586" r:id="rId22"/>
    <p:sldId id="610" r:id="rId23"/>
    <p:sldId id="611" r:id="rId24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FAFAB8"/>
    <a:srgbClr val="FF0066"/>
    <a:srgbClr val="C3DEEB"/>
    <a:srgbClr val="660033"/>
    <a:srgbClr val="663300"/>
    <a:srgbClr val="0000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0C1C7BB-3A08-468F-B5A9-85FFA474202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EEE68D-28DA-4FAD-919C-E1C3803628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D6DA-DCE7-48BA-9767-E55A0807B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2558-B08F-4F80-B7A6-61A22667D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Διαλέξεις 12&amp;13 - Δ΄ Εξάμηνο, 2011                             Π.Κουσούλης, ΤΜΣ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D7704-E346-4604-835E-85D5FB1A97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0EA9A1-05C8-423A-9F49-BC3671B44D9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Διαλέξεις 12&amp;13 - Δ΄ Εξάμηνο, 2011                             Π.Κουσούλης, ΤΜΣ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E2D44A-06A9-4A9D-9BB0-C62034E3D3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E68D-28DA-4FAD-919C-E1C38036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7978-FEA7-4EDD-9D84-93732A199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10DE-7AB8-4E66-BC85-D629DEFB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2E3-68C7-4759-BB80-66233CBEE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E359-D861-4AA1-816D-D423AF78D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7978-FEA7-4EDD-9D84-93732A199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5B29-E134-41F1-8507-CC53B4ED6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8C49-B47F-4E4C-82B5-E37DDBA24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7F6-550B-4DEE-97C6-CCB1DFDE0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CACE-490A-43F2-BAA5-451965EA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D6DA-DCE7-48BA-9767-E55A0807B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2558-B08F-4F80-B7A6-61A22667D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10DE-7AB8-4E66-BC85-D629DEFB4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32E3-68C7-4759-BB80-66233CBEE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algn="tl" rotWithShape="0">
              <a:srgbClr val="808080">
                <a:alpha val="54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4E359-D861-4AA1-816D-D423AF78D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5B29-E134-41F1-8507-CC53B4ED6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8C49-B47F-4E4C-82B5-E37DDBA2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F7F6-550B-4DEE-97C6-CCB1DFDE0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CACE-490A-43F2-BAA5-451965EAF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Αναπληρώσεις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022C0D12-F9B5-4A0F-8C87-3B45226DFE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80" r:id="rId1"/>
    <p:sldLayoutId id="2147484772" r:id="rId2"/>
    <p:sldLayoutId id="2147484781" r:id="rId3"/>
    <p:sldLayoutId id="2147484773" r:id="rId4"/>
    <p:sldLayoutId id="2147484782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3" r:id="rId12"/>
    <p:sldLayoutId id="2147484784" r:id="rId13"/>
    <p:sldLayoutId id="214748478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Αναπληρώσεις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Διαλέξεις 12&amp;13 - Δ΄ Εξάμηνο, 2011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0D12-F9B5-4A0F-8C87-3B45226DF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3: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</a:rPr>
              <a:t>Αρχαιολογία της αιγυπτιακής κοσμοθεωρίας Ι: θρησκευτικό σύστημα &amp; κοσμογονίες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narmer palet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63" y="0"/>
            <a:ext cx="9109075" cy="6884988"/>
          </a:xfrm>
          <a:noFill/>
        </p:spPr>
      </p:pic>
      <p:pic>
        <p:nvPicPr>
          <p:cNvPr id="6" name="Picture 2" descr="narmer palet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288" y="5300663"/>
            <a:ext cx="195421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2982206" y="0"/>
            <a:ext cx="3384376" cy="33265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2000" b="1" smtClean="0">
                <a:solidFill>
                  <a:schemeClr val="bg1"/>
                </a:solidFill>
                <a:ea typeface="+mj-ea"/>
                <a:cs typeface="+mj-cs"/>
              </a:rPr>
              <a:t>Παλέτα του </a:t>
            </a:r>
            <a:r>
              <a:rPr lang="el-GR" sz="2000" b="1" err="1" smtClean="0">
                <a:solidFill>
                  <a:schemeClr val="bg1"/>
                </a:solidFill>
                <a:ea typeface="+mj-ea"/>
                <a:cs typeface="+mj-cs"/>
              </a:rPr>
              <a:t>Ναρ</a:t>
            </a:r>
            <a:r>
              <a:rPr lang="el-GR" sz="2000" b="1" smtClean="0">
                <a:solidFill>
                  <a:schemeClr val="bg1"/>
                </a:solidFill>
                <a:ea typeface="+mj-ea"/>
                <a:cs typeface="+mj-cs"/>
              </a:rPr>
              <a:t>-</a:t>
            </a:r>
            <a:r>
              <a:rPr lang="el-GR" sz="2000" b="1" err="1" smtClean="0">
                <a:solidFill>
                  <a:schemeClr val="bg1"/>
                </a:solidFill>
                <a:ea typeface="+mj-ea"/>
                <a:cs typeface="+mj-cs"/>
              </a:rPr>
              <a:t>μέχερ</a:t>
            </a:r>
            <a:endParaRPr lang="el-GR" sz="2000" b="1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85775"/>
            <a:ext cx="8507288" cy="8549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sz="4000">
                <a:solidFill>
                  <a:srgbClr val="FFC000"/>
                </a:solidFill>
                <a:ea typeface="+mj-ea"/>
                <a:cs typeface="+mj-cs"/>
              </a:rPr>
              <a:t>Στάδια ανάπτυξης της θεολογικής σκέψης (1)</a:t>
            </a:r>
            <a:endParaRPr lang="en-GB" altLang="el-GR" sz="400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3733800"/>
          </a:xfrm>
        </p:spPr>
        <p:txBody>
          <a:bodyPr/>
          <a:lstStyle/>
          <a:p>
            <a:r>
              <a:rPr lang="el-GR" sz="3200" smtClean="0">
                <a:ea typeface="ＭＳ Ｐゴシック" pitchFamily="34" charset="-128"/>
              </a:rPr>
              <a:t>Αναγνώριση και σύλληψη του θείου ως μία δύναμη πέρα και έξω από τον κόσμο των ανθρώπων.</a:t>
            </a:r>
          </a:p>
          <a:p>
            <a:r>
              <a:rPr lang="el-GR" sz="3200" smtClean="0">
                <a:ea typeface="ＭＳ Ｐゴシック" pitchFamily="34" charset="-128"/>
              </a:rPr>
              <a:t>Κυριαρχία επί των στοιχείων της φύσης.</a:t>
            </a:r>
          </a:p>
          <a:p>
            <a:r>
              <a:rPr lang="el-GR" sz="3200" smtClean="0">
                <a:ea typeface="ＭＳ Ｐゴシック" pitchFamily="34" charset="-128"/>
              </a:rPr>
              <a:t>Οικειοποίηση και διάδοση του μέσω της αναπαράστασής του σε μνημεία (</a:t>
            </a:r>
            <a:r>
              <a:rPr lang="el-GR" sz="3200" i="1" smtClean="0">
                <a:solidFill>
                  <a:srgbClr val="FF0000"/>
                </a:solidFill>
                <a:ea typeface="ＭＳ Ｐゴシック" pitchFamily="34" charset="-128"/>
              </a:rPr>
              <a:t>μορφή</a:t>
            </a:r>
            <a:r>
              <a:rPr lang="el-GR" sz="3200" smtClean="0">
                <a:ea typeface="ＭＳ Ｐゴシック" pitchFamily="34" charset="-128"/>
              </a:rPr>
              <a:t>).</a:t>
            </a:r>
          </a:p>
          <a:p>
            <a:pPr>
              <a:buFontTx/>
              <a:buNone/>
            </a:pPr>
            <a:r>
              <a:rPr lang="el-GR" smtClean="0">
                <a:ea typeface="ＭＳ Ｐゴシック" pitchFamily="34" charset="-128"/>
              </a:rPr>
              <a:t>		</a:t>
            </a: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0" y="0"/>
            <a:ext cx="9159875" cy="6884988"/>
            <a:chOff x="0" y="0"/>
            <a:chExt cx="5770" cy="4337"/>
          </a:xfrm>
        </p:grpSpPr>
        <p:pic>
          <p:nvPicPr>
            <p:cNvPr id="24580" name="Picture 27" descr="bahri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2" y="0"/>
              <a:ext cx="2758" cy="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28" descr="04080117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012" cy="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 Box 29"/>
            <p:cNvSpPr txBox="1">
              <a:spLocks noChangeArrowheads="1"/>
            </p:cNvSpPr>
            <p:nvPr/>
          </p:nvSpPr>
          <p:spPr bwMode="auto">
            <a:xfrm>
              <a:off x="254" y="3888"/>
              <a:ext cx="55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00"/>
                  </a:solidFill>
                </a:rPr>
                <a:t>Οι αναπαραστάσεις του θείου στην Αιγυπτιακή τέχνη δεν αντιπροσώπευαν </a:t>
              </a:r>
            </a:p>
            <a:p>
              <a:r>
                <a:rPr lang="el-GR">
                  <a:solidFill>
                    <a:srgbClr val="FF0000"/>
                  </a:solidFill>
                </a:rPr>
                <a:t>πραγματικές μορφές</a:t>
              </a:r>
              <a:r>
                <a:rPr lang="el-GR">
                  <a:solidFill>
                    <a:srgbClr val="FFFF00"/>
                  </a:solidFill>
                </a:rPr>
                <a:t>, αλλά </a:t>
              </a:r>
              <a:r>
                <a:rPr lang="el-GR">
                  <a:solidFill>
                    <a:srgbClr val="FF0000"/>
                  </a:solidFill>
                </a:rPr>
                <a:t>συμβολικές αναφορές</a:t>
              </a:r>
              <a:r>
                <a:rPr lang="el-GR">
                  <a:solidFill>
                    <a:srgbClr val="FFFF00"/>
                  </a:solidFill>
                </a:rPr>
                <a:t> σε μία ανώτερη απρόσωπη δύναμη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82" y="476672"/>
            <a:ext cx="9126538" cy="4949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altLang="el-GR" sz="3500" b="1">
                <a:solidFill>
                  <a:srgbClr val="FFC000"/>
                </a:solidFill>
                <a:ea typeface="+mj-ea"/>
                <a:cs typeface="+mj-cs"/>
              </a:rPr>
              <a:t>Στάδια ανάπτυξης της θεολογικής σκέψης (2)</a:t>
            </a:r>
            <a:endParaRPr lang="en-GB" altLang="el-GR" sz="3500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475163" cy="1655762"/>
          </a:xfrm>
        </p:spPr>
        <p:txBody>
          <a:bodyPr/>
          <a:lstStyle/>
          <a:p>
            <a:pPr>
              <a:buFontTx/>
              <a:buNone/>
            </a:pPr>
            <a:endParaRPr lang="el-GR" sz="28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Μορφή</a:t>
            </a:r>
          </a:p>
          <a:p>
            <a:pPr>
              <a:buFontTx/>
              <a:buNone/>
            </a:pPr>
            <a:r>
              <a:rPr lang="el-GR" sz="2800" smtClean="0">
                <a:ea typeface="ＭＳ Ｐゴシック" pitchFamily="34" charset="-128"/>
              </a:rPr>
              <a:t>		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</a:rPr>
              <a:t>Μπα</a:t>
            </a:r>
            <a:r>
              <a:rPr lang="el-GR" sz="2800" i="1" smtClean="0">
                <a:ea typeface="ＭＳ Ｐゴシック" pitchFamily="34" charset="-128"/>
              </a:rPr>
              <a:t> </a:t>
            </a:r>
            <a:r>
              <a:rPr lang="el-GR" sz="2800" i="1" smtClean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l-GR" sz="2800" i="1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Κα</a:t>
            </a:r>
            <a:r>
              <a:rPr lang="el-GR" sz="2800" i="1" smtClean="0">
                <a:ea typeface="ＭＳ Ｐゴシック" pitchFamily="34" charset="-128"/>
                <a:sym typeface="Symbol" pitchFamily="18" charset="2"/>
              </a:rPr>
              <a:t> (άγαλμα)</a:t>
            </a:r>
            <a:endParaRPr lang="el-GR" sz="2800" i="1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l-GR" sz="28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z="2800" smtClean="0">
              <a:ea typeface="ＭＳ Ｐゴシック" pitchFamily="34" charset="-128"/>
            </a:endParaRPr>
          </a:p>
        </p:txBody>
      </p:sp>
      <p:pic>
        <p:nvPicPr>
          <p:cNvPr id="25603" name="Picture 4" descr="S89_Ba over mummy2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3597275"/>
            <a:ext cx="5076825" cy="3260725"/>
          </a:xfrm>
          <a:noFill/>
        </p:spPr>
      </p:pic>
      <p:sp>
        <p:nvSpPr>
          <p:cNvPr id="14341" name="Line 13"/>
          <p:cNvSpPr>
            <a:spLocks noChangeShapeType="1"/>
          </p:cNvSpPr>
          <p:nvPr/>
        </p:nvSpPr>
        <p:spPr bwMode="auto">
          <a:xfrm>
            <a:off x="1835150" y="3068638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4643438" y="2924175"/>
            <a:ext cx="720725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5606" name="Picture 17" descr="0408015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44675"/>
            <a:ext cx="3762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7829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sz="4000" b="1">
                <a:solidFill>
                  <a:srgbClr val="FFC000"/>
                </a:solidFill>
                <a:ea typeface="+mj-ea"/>
                <a:cs typeface="+mj-cs"/>
              </a:rPr>
              <a:t>Στάδια ανάπτυξης της θεολογικής σκέψης </a:t>
            </a:r>
            <a:r>
              <a:rPr lang="el-GR" altLang="el-GR" sz="4000" b="1" smtClean="0">
                <a:solidFill>
                  <a:srgbClr val="FFC000"/>
                </a:solidFill>
                <a:ea typeface="+mj-ea"/>
                <a:cs typeface="+mj-cs"/>
              </a:rPr>
              <a:t>(3)</a:t>
            </a:r>
            <a:endParaRPr lang="en-GB" altLang="el-GR" sz="4000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1862137"/>
          </a:xfrm>
        </p:spPr>
        <p:txBody>
          <a:bodyPr/>
          <a:lstStyle/>
          <a:p>
            <a:r>
              <a:rPr lang="el-GR" smtClean="0">
                <a:ea typeface="ＭＳ Ｐゴシック" pitchFamily="34" charset="-128"/>
              </a:rPr>
              <a:t>Απόδοση ονομάτων (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ουσία</a:t>
            </a:r>
            <a:r>
              <a:rPr lang="el-GR" smtClean="0">
                <a:ea typeface="ＭＳ Ｐゴシック" pitchFamily="34" charset="-128"/>
              </a:rPr>
              <a:t>).</a:t>
            </a:r>
          </a:p>
          <a:p>
            <a:r>
              <a:rPr lang="el-GR" smtClean="0">
                <a:ea typeface="ＭＳ Ｐゴシック" pitchFamily="34" charset="-128"/>
              </a:rPr>
              <a:t>Χωροθέτηση επιρροής τους (</a:t>
            </a:r>
            <a:r>
              <a:rPr lang="el-GR" i="1" smtClean="0">
                <a:solidFill>
                  <a:srgbClr val="FF0000"/>
                </a:solidFill>
                <a:ea typeface="ＭＳ Ｐゴシック" pitchFamily="34" charset="-128"/>
              </a:rPr>
              <a:t>τοπικότητα</a:t>
            </a:r>
            <a:r>
              <a:rPr lang="el-GR" smtClean="0">
                <a:ea typeface="ＭＳ Ｐゴシック" pitchFamily="34" charset="-128"/>
              </a:rPr>
              <a:t>).</a:t>
            </a:r>
          </a:p>
          <a:p>
            <a:pPr>
              <a:buFontTx/>
              <a:buNone/>
            </a:pPr>
            <a:endParaRPr lang="el-GR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grpSp>
        <p:nvGrpSpPr>
          <p:cNvPr id="1190926" name="Group 14"/>
          <p:cNvGrpSpPr>
            <a:grpSpLocks/>
          </p:cNvGrpSpPr>
          <p:nvPr/>
        </p:nvGrpSpPr>
        <p:grpSpPr bwMode="auto">
          <a:xfrm>
            <a:off x="3233738" y="3357563"/>
            <a:ext cx="2490787" cy="1433512"/>
            <a:chOff x="2037" y="2115"/>
            <a:chExt cx="1569" cy="903"/>
          </a:xfrm>
        </p:grpSpPr>
        <p:sp>
          <p:nvSpPr>
            <p:cNvPr id="15380" name="AutoShape 11"/>
            <p:cNvSpPr>
              <a:spLocks noChangeArrowheads="1"/>
            </p:cNvSpPr>
            <p:nvPr/>
          </p:nvSpPr>
          <p:spPr bwMode="auto">
            <a:xfrm>
              <a:off x="2773" y="2115"/>
              <a:ext cx="136" cy="54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2037" y="2653"/>
              <a:ext cx="156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3200">
                  <a:solidFill>
                    <a:srgbClr val="FFC000"/>
                  </a:solidFill>
                </a:rPr>
                <a:t>Κοσμογονίες</a:t>
              </a:r>
              <a:endParaRPr lang="en-US" sz="3200">
                <a:solidFill>
                  <a:srgbClr val="FFC000"/>
                </a:solidFill>
              </a:endParaRPr>
            </a:p>
          </p:txBody>
        </p:sp>
      </p:grpSp>
      <p:grpSp>
        <p:nvGrpSpPr>
          <p:cNvPr id="1190945" name="Group 33"/>
          <p:cNvGrpSpPr>
            <a:grpSpLocks/>
          </p:cNvGrpSpPr>
          <p:nvPr/>
        </p:nvGrpSpPr>
        <p:grpSpPr bwMode="auto">
          <a:xfrm>
            <a:off x="1033463" y="4941888"/>
            <a:ext cx="6897687" cy="1570037"/>
            <a:chOff x="651" y="3113"/>
            <a:chExt cx="4345" cy="989"/>
          </a:xfrm>
        </p:grpSpPr>
        <p:grpSp>
          <p:nvGrpSpPr>
            <p:cNvPr id="26629" name="Group 24"/>
            <p:cNvGrpSpPr>
              <a:grpSpLocks/>
            </p:cNvGrpSpPr>
            <p:nvPr/>
          </p:nvGrpSpPr>
          <p:grpSpPr bwMode="auto">
            <a:xfrm>
              <a:off x="651" y="3130"/>
              <a:ext cx="2184" cy="759"/>
              <a:chOff x="651" y="3130"/>
              <a:chExt cx="2184" cy="759"/>
            </a:xfrm>
          </p:grpSpPr>
          <p:sp>
            <p:nvSpPr>
              <p:cNvPr id="15378" name="Line 15"/>
              <p:cNvSpPr>
                <a:spLocks noChangeShapeType="1"/>
              </p:cNvSpPr>
              <p:nvPr/>
            </p:nvSpPr>
            <p:spPr bwMode="auto">
              <a:xfrm flipH="1">
                <a:off x="1655" y="3130"/>
                <a:ext cx="1180" cy="3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79" name="Text Box 21"/>
              <p:cNvSpPr txBox="1">
                <a:spLocks noChangeArrowheads="1"/>
              </p:cNvSpPr>
              <p:nvPr/>
            </p:nvSpPr>
            <p:spPr bwMode="auto">
              <a:xfrm>
                <a:off x="651" y="3521"/>
                <a:ext cx="145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3200"/>
                  <a:t>Ερμούπολη</a:t>
                </a:r>
                <a:endParaRPr lang="en-US" sz="3200"/>
              </a:p>
            </p:txBody>
          </p:sp>
        </p:grpSp>
        <p:grpSp>
          <p:nvGrpSpPr>
            <p:cNvPr id="26630" name="Group 32"/>
            <p:cNvGrpSpPr>
              <a:grpSpLocks/>
            </p:cNvGrpSpPr>
            <p:nvPr/>
          </p:nvGrpSpPr>
          <p:grpSpPr bwMode="auto">
            <a:xfrm>
              <a:off x="1552" y="3113"/>
              <a:ext cx="3444" cy="989"/>
              <a:chOff x="1552" y="3113"/>
              <a:chExt cx="3444" cy="989"/>
            </a:xfrm>
          </p:grpSpPr>
          <p:sp>
            <p:nvSpPr>
              <p:cNvPr id="15368" name="Line 9"/>
              <p:cNvSpPr>
                <a:spLocks noChangeShapeType="1"/>
              </p:cNvSpPr>
              <p:nvPr/>
            </p:nvSpPr>
            <p:spPr bwMode="auto">
              <a:xfrm>
                <a:off x="2835" y="3113"/>
                <a:ext cx="0" cy="31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69" name="Text Box 19"/>
              <p:cNvSpPr txBox="1">
                <a:spLocks noChangeArrowheads="1"/>
              </p:cNvSpPr>
              <p:nvPr/>
            </p:nvSpPr>
            <p:spPr bwMode="auto">
              <a:xfrm>
                <a:off x="1552" y="3733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Constantia" charset="0"/>
                    <a:ea typeface="ＭＳ Ｐゴシック" charset="0"/>
                  </a:defRPr>
                </a:lvl2pPr>
                <a:lvl3pPr marL="1143000">
                  <a:defRPr sz="21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3pPr>
                <a:lvl4pPr marL="1600200">
                  <a:defRPr sz="19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4pPr>
                <a:lvl5pPr marL="2057400"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5pPr>
                <a:lvl6pPr marL="2514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5370" name="Text Box 20"/>
              <p:cNvSpPr txBox="1">
                <a:spLocks noChangeArrowheads="1"/>
              </p:cNvSpPr>
              <p:nvPr/>
            </p:nvSpPr>
            <p:spPr bwMode="auto">
              <a:xfrm>
                <a:off x="1766" y="3869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Constantia" charset="0"/>
                    <a:ea typeface="ＭＳ Ｐゴシック" charset="0"/>
                  </a:defRPr>
                </a:lvl2pPr>
                <a:lvl3pPr marL="1143000">
                  <a:defRPr sz="21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3pPr>
                <a:lvl4pPr marL="1600200">
                  <a:defRPr sz="19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4pPr>
                <a:lvl5pPr marL="2057400"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5pPr>
                <a:lvl6pPr marL="2514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Font typeface="Wingdings 2" charset="0"/>
                  <a:buChar char=""/>
                  <a:defRPr sz="1600">
                    <a:solidFill>
                      <a:schemeClr val="tx1"/>
                    </a:solidFill>
                    <a:latin typeface="Constanti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5371" name="Line 8"/>
              <p:cNvSpPr>
                <a:spLocks noChangeShapeType="1"/>
              </p:cNvSpPr>
              <p:nvPr/>
            </p:nvSpPr>
            <p:spPr bwMode="auto">
              <a:xfrm flipH="1">
                <a:off x="1655" y="3113"/>
                <a:ext cx="1180" cy="3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72" name="Line 16"/>
              <p:cNvSpPr>
                <a:spLocks noChangeShapeType="1"/>
              </p:cNvSpPr>
              <p:nvPr/>
            </p:nvSpPr>
            <p:spPr bwMode="auto">
              <a:xfrm>
                <a:off x="2835" y="3113"/>
                <a:ext cx="1" cy="31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73" name="Text Box 22"/>
              <p:cNvSpPr txBox="1">
                <a:spLocks noChangeArrowheads="1"/>
              </p:cNvSpPr>
              <p:nvPr/>
            </p:nvSpPr>
            <p:spPr bwMode="auto">
              <a:xfrm>
                <a:off x="2194" y="3504"/>
                <a:ext cx="1361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3200"/>
                  <a:t>Ηλιούπολη</a:t>
                </a:r>
                <a:endParaRPr lang="en-US" sz="3200"/>
              </a:p>
            </p:txBody>
          </p:sp>
          <p:sp>
            <p:nvSpPr>
              <p:cNvPr id="15374" name="Line 17"/>
              <p:cNvSpPr>
                <a:spLocks noChangeShapeType="1"/>
              </p:cNvSpPr>
              <p:nvPr/>
            </p:nvSpPr>
            <p:spPr bwMode="auto">
              <a:xfrm>
                <a:off x="2835" y="3130"/>
                <a:ext cx="1542" cy="3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638" name="Group 26"/>
              <p:cNvGrpSpPr>
                <a:grpSpLocks/>
              </p:cNvGrpSpPr>
              <p:nvPr/>
            </p:nvGrpSpPr>
            <p:grpSpPr bwMode="auto">
              <a:xfrm>
                <a:off x="2835" y="3113"/>
                <a:ext cx="2161" cy="776"/>
                <a:chOff x="2835" y="3113"/>
                <a:chExt cx="2161" cy="776"/>
              </a:xfrm>
            </p:grpSpPr>
            <p:sp>
              <p:nvSpPr>
                <p:cNvPr id="15376" name="Line 10"/>
                <p:cNvSpPr>
                  <a:spLocks noChangeShapeType="1"/>
                </p:cNvSpPr>
                <p:nvPr/>
              </p:nvSpPr>
              <p:spPr bwMode="auto">
                <a:xfrm>
                  <a:off x="2835" y="3113"/>
                  <a:ext cx="1542" cy="36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7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81" y="3521"/>
                  <a:ext cx="1115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l-GR" sz="3200"/>
                    <a:t>Μέμφιδα</a:t>
                  </a:r>
                  <a:endParaRPr lang="en-US" sz="32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16387" name="Picture 27" descr="Nile Del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388" name="Rectangle 29"/>
            <p:cNvSpPr>
              <a:spLocks noChangeArrowheads="1"/>
            </p:cNvSpPr>
            <p:nvPr/>
          </p:nvSpPr>
          <p:spPr bwMode="auto">
            <a:xfrm>
              <a:off x="1383" y="1117"/>
              <a:ext cx="998" cy="3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sz="4000" b="1">
                <a:solidFill>
                  <a:srgbClr val="FFC000"/>
                </a:solidFill>
                <a:ea typeface="+mj-ea"/>
                <a:cs typeface="+mj-cs"/>
              </a:rPr>
              <a:t>Κοσμογονίες</a:t>
            </a:r>
            <a:r>
              <a:rPr altLang="el-GR" sz="4000" b="1">
                <a:solidFill>
                  <a:srgbClr val="FFC000"/>
                </a:solidFill>
                <a:ea typeface="+mj-ea"/>
                <a:cs typeface="+mj-cs"/>
              </a:rPr>
              <a:t> (1</a:t>
            </a:r>
            <a:r>
              <a:rPr altLang="el-GR" sz="4000" b="1" smtClean="0">
                <a:solidFill>
                  <a:srgbClr val="FFC000"/>
                </a:solidFill>
                <a:ea typeface="+mj-ea"/>
                <a:cs typeface="+mj-cs"/>
              </a:rPr>
              <a:t>)</a:t>
            </a:r>
            <a:r>
              <a:rPr lang="el-GR" altLang="el-GR" sz="4000" b="1" smtClean="0">
                <a:solidFill>
                  <a:srgbClr val="FFC000"/>
                </a:solidFill>
                <a:ea typeface="+mj-ea"/>
                <a:cs typeface="+mj-cs"/>
              </a:rPr>
              <a:t>:</a:t>
            </a:r>
            <a:r>
              <a:rPr lang="el-GR" altLang="el-GR" sz="4000" b="1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l-GR" altLang="el-GR" sz="4000" b="1" smtClean="0">
                <a:solidFill>
                  <a:srgbClr val="FF0000"/>
                </a:solidFill>
                <a:ea typeface="+mj-ea"/>
                <a:cs typeface="+mj-cs"/>
              </a:rPr>
              <a:t>Οκτάδα </a:t>
            </a:r>
            <a:r>
              <a:rPr lang="el-GR" altLang="el-GR" sz="4000" b="1">
                <a:solidFill>
                  <a:srgbClr val="FF0000"/>
                </a:solidFill>
                <a:ea typeface="+mj-ea"/>
                <a:cs typeface="+mj-cs"/>
              </a:rPr>
              <a:t>(Ερμούπολη)</a:t>
            </a:r>
            <a:endParaRPr lang="en-GB" altLang="el-GR" sz="4000" b="1">
              <a:solidFill>
                <a:srgbClr val="FF0000"/>
              </a:solidFill>
              <a:ea typeface="+mj-ea"/>
              <a:cs typeface="+mj-cs"/>
            </a:endParaRPr>
          </a:p>
        </p:txBody>
      </p:sp>
      <p:graphicFrame>
        <p:nvGraphicFramePr>
          <p:cNvPr id="11" name="Group 30"/>
          <p:cNvGraphicFramePr>
            <a:graphicFrameLocks noGrp="1"/>
          </p:cNvGraphicFramePr>
          <p:nvPr>
            <p:ph idx="1"/>
          </p:nvPr>
        </p:nvGraphicFramePr>
        <p:xfrm>
          <a:off x="457200" y="1739900"/>
          <a:ext cx="8229600" cy="4645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Αρσενική οντότητα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(βάτραχος)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Θηλυκή οντότητα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(φίδι)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Στοιχείο της Φύσης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Νουν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Νουνέτ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Άβυσσος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Πρωταρχική ουσία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Χεχ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Χεχέτ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Άπειρο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Κεκ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Κεκέτ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Σκότος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Άμων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Αμουνέτ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Κρυμμένη δημιουργός δύναμη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0"/>
            <a:chExt cx="5760" cy="4337"/>
          </a:xfrm>
        </p:grpSpPr>
        <p:pic>
          <p:nvPicPr>
            <p:cNvPr id="29698" name="Picture 16" descr="Nile Del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6" name="Rectangle 17"/>
            <p:cNvSpPr>
              <a:spLocks noChangeArrowheads="1"/>
            </p:cNvSpPr>
            <p:nvPr/>
          </p:nvSpPr>
          <p:spPr bwMode="auto">
            <a:xfrm>
              <a:off x="3243" y="2841"/>
              <a:ext cx="908" cy="2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σάρωση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341438"/>
            <a:ext cx="91789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35075" y="6453188"/>
            <a:ext cx="6927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chemeClr val="bg1"/>
                </a:solidFill>
              </a:rPr>
              <a:t>Ταφικός πάπυρος ιέρειας από τις Θήβες, περ. 950 π.Χ. (ΕΑ 10554/87)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" name="Έλλειψη 1"/>
          <p:cNvSpPr/>
          <p:nvPr/>
        </p:nvSpPr>
        <p:spPr>
          <a:xfrm>
            <a:off x="900113" y="2636838"/>
            <a:ext cx="6119812" cy="422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cxnSp>
        <p:nvCxnSpPr>
          <p:cNvPr id="15" name="Ευθεία γραμμή σύνδεσης 14"/>
          <p:cNvCxnSpPr>
            <a:stCxn id="2" idx="7"/>
            <a:endCxn id="10" idx="2"/>
          </p:cNvCxnSpPr>
          <p:nvPr/>
        </p:nvCxnSpPr>
        <p:spPr>
          <a:xfrm flipV="1">
            <a:off x="6124575" y="2506663"/>
            <a:ext cx="739775" cy="7477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30832" y="224408"/>
            <a:ext cx="8229600" cy="75632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el-GR" altLang="el-GR" sz="4000" smtClean="0">
                <a:solidFill>
                  <a:srgbClr val="FFFF00"/>
                </a:solidFill>
              </a:rPr>
              <a:t>Κοσμογονίες (2): </a:t>
            </a:r>
            <a:r>
              <a:rPr lang="el-GR" altLang="el-GR" sz="4000" err="1" smtClean="0">
                <a:solidFill>
                  <a:srgbClr val="FF0000"/>
                </a:solidFill>
              </a:rPr>
              <a:t>Εννεάδα</a:t>
            </a:r>
            <a:r>
              <a:rPr lang="el-GR" altLang="el-GR" sz="4000" smtClean="0">
                <a:solidFill>
                  <a:srgbClr val="FF0000"/>
                </a:solidFill>
              </a:rPr>
              <a:t> (Ηλιούπολη)</a:t>
            </a:r>
            <a:endParaRPr lang="el-GR" altLang="el-GR" sz="400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26988" y="-14288"/>
            <a:ext cx="4591051" cy="2493963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l-GR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Εσωτερικό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Δημιουργία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] </a:t>
            </a:r>
            <a:endParaRPr lang="el-GR"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Γνωστό 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Οριοθετημένο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Φωτεινό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Δράση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587875" y="-6350"/>
            <a:ext cx="4551363" cy="2513013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l-GR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Εξωτερικό 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Χάος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el-GR"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Άγνωστο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Αόριστο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Σκοτεινό</a:t>
            </a:r>
          </a:p>
          <a:p>
            <a:pPr marL="273050" indent="-273050" algn="l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l-GR" sz="260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Αδράνεια</a:t>
            </a:r>
            <a:endParaRPr lang="en-GB" sz="260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Buchvom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79675"/>
            <a:ext cx="9144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  <a:t>Θεολογία </a:t>
            </a:r>
            <a:r>
              <a:rPr lang="el-GR" sz="3600" b="1">
                <a:solidFill>
                  <a:srgbClr val="FFC000"/>
                </a:solidFill>
                <a:ea typeface="+mj-ea"/>
                <a:cs typeface="+mj-cs"/>
              </a:rPr>
              <a:t>της </a:t>
            </a:r>
            <a:r>
              <a:rPr lang="el-GR" sz="3600" b="1" smtClean="0">
                <a:solidFill>
                  <a:srgbClr val="FFC000"/>
                </a:solidFill>
                <a:ea typeface="+mj-ea"/>
                <a:cs typeface="+mj-cs"/>
              </a:rPr>
              <a:t>Ηλιούπολης – </a:t>
            </a:r>
            <a:r>
              <a:rPr lang="el-GR" sz="3600" b="1" err="1">
                <a:solidFill>
                  <a:srgbClr val="FFC000"/>
                </a:solidFill>
                <a:ea typeface="+mj-ea"/>
                <a:cs typeface="+mj-cs"/>
              </a:rPr>
              <a:t>Εννεάδα</a:t>
            </a:r>
            <a:r>
              <a:rPr lang="el-GR" sz="4400" b="1" smtClean="0">
                <a:solidFill>
                  <a:srgbClr val="FFC000"/>
                </a:solidFill>
                <a:ea typeface="+mj-ea"/>
                <a:cs typeface="+mj-cs"/>
              </a:rPr>
              <a:t> </a:t>
            </a:r>
            <a:endParaRPr lang="en-GB" sz="4400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229600" cy="41560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l-GR" sz="3000" smtClean="0">
                <a:ea typeface="ＭＳ Ｐゴシック" pitchFamily="34" charset="-128"/>
              </a:rPr>
              <a:t>Άτουμ</a:t>
            </a:r>
          </a:p>
          <a:p>
            <a:pPr marL="0" indent="0" algn="ctr">
              <a:buFont typeface="Wingdings 2" pitchFamily="18" charset="2"/>
              <a:buNone/>
            </a:pPr>
            <a:endParaRPr lang="el-GR" sz="3000" smtClean="0">
              <a:ea typeface="ＭＳ Ｐゴシック" pitchFamily="34" charset="-128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l-GR" sz="3000" smtClean="0">
                <a:ea typeface="ＭＳ Ｐゴシック" pitchFamily="34" charset="-128"/>
              </a:rPr>
              <a:t>Σου – Τεφνούτ</a:t>
            </a:r>
          </a:p>
          <a:p>
            <a:pPr marL="0" indent="0" algn="ctr">
              <a:buFontTx/>
              <a:buNone/>
            </a:pPr>
            <a:endParaRPr lang="el-GR" sz="3000" smtClean="0">
              <a:ea typeface="ＭＳ Ｐゴシック" pitchFamily="34" charset="-128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l-GR" sz="3000" smtClean="0">
                <a:ea typeface="ＭＳ Ｐゴシック" pitchFamily="34" charset="-128"/>
              </a:rPr>
              <a:t>Γκεμπ – Νουτ</a:t>
            </a:r>
          </a:p>
          <a:p>
            <a:pPr marL="0" indent="0" algn="ctr">
              <a:buFontTx/>
              <a:buNone/>
            </a:pPr>
            <a:endParaRPr lang="el-GR" sz="3000" smtClean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l-GR" sz="3000" smtClean="0">
                <a:ea typeface="ＭＳ Ｐゴシック" pitchFamily="34" charset="-128"/>
              </a:rPr>
              <a:t>Όσιρις – Ίσιδα – Νέφθυς – Σεθ</a:t>
            </a:r>
          </a:p>
          <a:p>
            <a:pPr marL="0" indent="0">
              <a:buFontTx/>
              <a:buNone/>
            </a:pPr>
            <a:endParaRPr lang="el-GR" smtClean="0">
              <a:ea typeface="ＭＳ Ｐゴシック" pitchFamily="34" charset="-128"/>
            </a:endParaRPr>
          </a:p>
          <a:p>
            <a:pPr marL="0" indent="0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σάρωση00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4463"/>
            <a:ext cx="1490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B Giza 3 pyram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624"/>
            <a:ext cx="716428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1839913" y="2708275"/>
            <a:ext cx="32369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39975" y="404813"/>
            <a:ext cx="454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bg1"/>
                </a:solidFill>
              </a:rPr>
              <a:t>Μπενμπεν</a:t>
            </a:r>
            <a:r>
              <a:rPr lang="en-US" sz="2000" b="1">
                <a:solidFill>
                  <a:schemeClr val="bg1"/>
                </a:solidFill>
              </a:rPr>
              <a:t> &gt; </a:t>
            </a:r>
            <a:r>
              <a:rPr lang="el-GR" sz="2000" b="1">
                <a:solidFill>
                  <a:schemeClr val="bg1"/>
                </a:solidFill>
              </a:rPr>
              <a:t>ουέμπεν</a:t>
            </a:r>
            <a:r>
              <a:rPr lang="en-US" sz="2000" b="1">
                <a:solidFill>
                  <a:schemeClr val="bg1"/>
                </a:solidFill>
              </a:rPr>
              <a:t> = </a:t>
            </a:r>
            <a:r>
              <a:rPr lang="el-GR" sz="2000" b="1">
                <a:solidFill>
                  <a:schemeClr val="bg1"/>
                </a:solidFill>
              </a:rPr>
              <a:t>«ανατέλλω»</a:t>
            </a:r>
            <a:endParaRPr lang="en-GB" sz="200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19338" y="836613"/>
            <a:ext cx="54213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2000" b="1">
                <a:solidFill>
                  <a:schemeClr val="bg1"/>
                </a:solidFill>
              </a:rPr>
              <a:t>«Ω Ατούμ!</a:t>
            </a:r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l-GR" sz="2000" b="1">
                <a:solidFill>
                  <a:schemeClr val="bg1"/>
                </a:solidFill>
              </a:rPr>
              <a:t>Ανυψώθηκες (</a:t>
            </a:r>
            <a:r>
              <a:rPr lang="el-GR" sz="2000" b="1" i="1">
                <a:solidFill>
                  <a:srgbClr val="FF0000"/>
                </a:solidFill>
              </a:rPr>
              <a:t>ουέμπεν</a:t>
            </a:r>
            <a:r>
              <a:rPr lang="el-GR" sz="2000" b="1">
                <a:solidFill>
                  <a:schemeClr val="bg1"/>
                </a:solidFill>
              </a:rPr>
              <a:t>) όπως 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r>
              <a:rPr lang="el-GR" sz="2000" b="1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l-GR" sz="2000" b="1" i="1">
                <a:solidFill>
                  <a:srgbClr val="FF0000"/>
                </a:solidFill>
              </a:rPr>
              <a:t>μπενμπεν-λιθος</a:t>
            </a:r>
            <a:r>
              <a:rPr lang="el-GR" sz="2000" b="1">
                <a:solidFill>
                  <a:srgbClr val="FF0000"/>
                </a:solidFill>
              </a:rPr>
              <a:t> </a:t>
            </a:r>
            <a:r>
              <a:rPr lang="el-GR" sz="2000" b="1">
                <a:solidFill>
                  <a:schemeClr val="bg1"/>
                </a:solidFill>
              </a:rPr>
              <a:t>στο ιερό οικοδόμημα του </a:t>
            </a:r>
          </a:p>
          <a:p>
            <a:pPr algn="l"/>
            <a:r>
              <a:rPr lang="el-GR" sz="2000" b="1">
                <a:solidFill>
                  <a:schemeClr val="bg1"/>
                </a:solidFill>
              </a:rPr>
              <a:t>Φοίνικα </a:t>
            </a:r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l-GR" sz="2000" b="1" i="1">
                <a:solidFill>
                  <a:srgbClr val="FF0000"/>
                </a:solidFill>
              </a:rPr>
              <a:t>μπένου</a:t>
            </a:r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) </a:t>
            </a:r>
            <a:r>
              <a:rPr lang="el-GR" sz="2000" b="1">
                <a:solidFill>
                  <a:schemeClr val="bg1"/>
                </a:solidFill>
              </a:rPr>
              <a:t>στην Ηλιούπολη</a:t>
            </a:r>
            <a:r>
              <a:rPr lang="el-GR" sz="2000" b="1">
                <a:solidFill>
                  <a:schemeClr val="bg1"/>
                </a:solidFill>
                <a:cs typeface="Times New Roman" pitchFamily="18" charset="0"/>
              </a:rPr>
              <a:t>»</a:t>
            </a:r>
            <a:r>
              <a:rPr lang="el-GR" sz="2000" b="1">
                <a:solidFill>
                  <a:schemeClr val="bg1"/>
                </a:solidFill>
              </a:rPr>
              <a:t> </a:t>
            </a:r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000" b="1">
              <a:solidFill>
                <a:schemeClr val="bg1"/>
              </a:solidFill>
              <a:cs typeface="Times New Roman" pitchFamily="18" charset="0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l-GR" sz="2000" b="1">
                <a:solidFill>
                  <a:schemeClr val="bg1"/>
                </a:solidFill>
              </a:rPr>
              <a:t>ΠΚ,</a:t>
            </a:r>
            <a:r>
              <a:rPr lang="en-GB" sz="2000" b="1">
                <a:solidFill>
                  <a:schemeClr val="bg1"/>
                </a:solidFill>
                <a:cs typeface="Times New Roman" pitchFamily="18" charset="0"/>
              </a:rPr>
              <a:t> §1652) 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827088" y="5192713"/>
            <a:ext cx="7921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200"/>
              <a:t>«Χαίρε, ω Ατούμ! Χαίρε, ω Σκαραβαίε, αυτοδημιούργητε!</a:t>
            </a:r>
          </a:p>
          <a:p>
            <a:r>
              <a:rPr lang="el-GR" sz="2200"/>
              <a:t>Αναπτύσσεσαι, όπως το πρωταρχικό βουνό, εξελίσσεσαι, </a:t>
            </a:r>
          </a:p>
          <a:p>
            <a:r>
              <a:rPr lang="el-GR" sz="2200"/>
              <a:t>όπως ο Σκαραβαίος!» (ΠΚ, </a:t>
            </a:r>
            <a:r>
              <a:rPr lang="en-GB" sz="2400" b="1">
                <a:cs typeface="Times New Roman" pitchFamily="18" charset="0"/>
              </a:rPr>
              <a:t>§</a:t>
            </a:r>
            <a:r>
              <a:rPr lang="el-GR" sz="2200"/>
              <a:t>1587</a:t>
            </a:r>
            <a:r>
              <a:rPr lang="en-US" sz="2200"/>
              <a:t>a-d)</a:t>
            </a:r>
            <a:endParaRPr lang="el-GR" sz="2200"/>
          </a:p>
          <a:p>
            <a:pPr algn="l"/>
            <a:endParaRPr lang="en-GB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3" grpId="0"/>
      <p:bldP spid="14" grpId="0"/>
      <p:bldP spid="194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6544"/>
            <a:ext cx="7772400" cy="838200"/>
          </a:xfrm>
        </p:spPr>
        <p:txBody>
          <a:bodyPr/>
          <a:lstStyle/>
          <a:p>
            <a:pPr algn="ctr">
              <a:defRPr/>
            </a:pPr>
            <a:r>
              <a:rPr lang="el-GR" b="1" smtClean="0">
                <a:solidFill>
                  <a:srgbClr val="FF9900"/>
                </a:solidFill>
                <a:ea typeface="+mj-ea"/>
                <a:cs typeface="+mj-cs"/>
              </a:rPr>
              <a:t>Κοσμογονία της </a:t>
            </a:r>
            <a:r>
              <a:rPr lang="el-GR" b="1">
                <a:solidFill>
                  <a:srgbClr val="FF9900"/>
                </a:solidFill>
                <a:ea typeface="+mj-ea"/>
                <a:cs typeface="+mj-cs"/>
              </a:rPr>
              <a:t>Μέμφιδος</a:t>
            </a:r>
            <a:endParaRPr lang="en-GB" b="1">
              <a:solidFill>
                <a:srgbClr val="FF9900"/>
              </a:solidFill>
              <a:ea typeface="+mj-ea"/>
              <a:cs typeface="+mj-cs"/>
            </a:endParaRP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smtClean="0">
                <a:ea typeface="ＭＳ Ｐゴシック" pitchFamily="34" charset="-128"/>
              </a:rPr>
              <a:t>Εγχάρακτο, στην επιφάνεια μαύρης τετράγωνης πλάκας από γρανίτη.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smtClean="0">
                <a:ea typeface="ＭＳ Ｐゴシック" pitchFamily="34" charset="-128"/>
              </a:rPr>
              <a:t>Χρονολογία: Αντιγράφηκε κατά την 26η Δυναστεία (Φ. Σαβάκο) αλλά η γραφή του είναι ΑΒ και απηχεί αρχαιότερες αντιλήψεις</a:t>
            </a:r>
            <a:endParaRPr lang="en-GB" sz="2400" smtClean="0">
              <a:ea typeface="ＭＳ Ｐゴシック" pitchFamily="34" charset="-128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1196752"/>
            <a:ext cx="903649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shabak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07501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ChangeArrowheads="1"/>
          </p:cNvSpPr>
          <p:nvPr/>
        </p:nvSpPr>
        <p:spPr bwMode="auto">
          <a:xfrm>
            <a:off x="0" y="205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3600">
              <a:latin typeface="Book Antiqua" pitchFamily="18" charset="0"/>
            </a:endParaRPr>
          </a:p>
        </p:txBody>
      </p:sp>
      <p:grpSp>
        <p:nvGrpSpPr>
          <p:cNvPr id="34818" name="Group 13"/>
          <p:cNvGrpSpPr>
            <a:grpSpLocks/>
          </p:cNvGrpSpPr>
          <p:nvPr/>
        </p:nvGrpSpPr>
        <p:grpSpPr bwMode="auto">
          <a:xfrm>
            <a:off x="0" y="1268413"/>
            <a:ext cx="9613900" cy="4968875"/>
            <a:chOff x="0" y="799"/>
            <a:chExt cx="6056" cy="3130"/>
          </a:xfrm>
        </p:grpSpPr>
        <p:pic>
          <p:nvPicPr>
            <p:cNvPr id="34820" name="Picture 6" descr="Egypt_Site_150dp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99"/>
              <a:ext cx="2206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8" descr="ESTMPKN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890"/>
              <a:ext cx="4265" cy="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Oval 11"/>
            <p:cNvSpPr>
              <a:spLocks noChangeArrowheads="1"/>
            </p:cNvSpPr>
            <p:nvPr/>
          </p:nvSpPr>
          <p:spPr bwMode="auto">
            <a:xfrm>
              <a:off x="1066" y="2704"/>
              <a:ext cx="317" cy="1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7E002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el-GR" sz="3600">
                <a:latin typeface="Book Antiqua" charset="0"/>
                <a:ea typeface="ＭＳ Ｐゴシック" charset="0"/>
              </a:endParaRPr>
            </a:p>
          </p:txBody>
        </p:sp>
        <p:sp>
          <p:nvSpPr>
            <p:cNvPr id="23560" name="Line 12"/>
            <p:cNvSpPr>
              <a:spLocks noChangeShapeType="1"/>
            </p:cNvSpPr>
            <p:nvPr/>
          </p:nvSpPr>
          <p:spPr bwMode="auto">
            <a:xfrm flipV="1">
              <a:off x="1383" y="2387"/>
              <a:ext cx="408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685800" y="2603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sz="3600" b="1">
                <a:solidFill>
                  <a:srgbClr val="FFC000"/>
                </a:solidFill>
                <a:latin typeface="Constantia" pitchFamily="18" charset="0"/>
              </a:rPr>
              <a:t>Θεολογία της Έσνα</a:t>
            </a:r>
            <a:r>
              <a:rPr lang="el-GR" sz="4400" b="1">
                <a:solidFill>
                  <a:srgbClr val="FFC000"/>
                </a:solidFill>
                <a:latin typeface="Constantia" pitchFamily="18" charset="0"/>
              </a:rPr>
              <a:t> </a:t>
            </a:r>
            <a:endParaRPr lang="en-GB" sz="4400" b="1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ChangeArrowheads="1"/>
          </p:cNvSpPr>
          <p:nvPr/>
        </p:nvSpPr>
        <p:spPr bwMode="auto">
          <a:xfrm>
            <a:off x="0" y="205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3600">
              <a:latin typeface="Book Antiqua" pitchFamily="18" charset="0"/>
            </a:endParaRPr>
          </a:p>
        </p:txBody>
      </p:sp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179388" y="115888"/>
            <a:ext cx="885666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1. Στην αρχή υπήρχε μόνο ο Νουν, το αρχέγονο ύδωρ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206/1).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2. Παρθενογένεση του δημιουργού θεού, που στην προκειμένη περίπτωση είναι η Νήιθ, ως η πατρώα θεότητα της Έσνα, και δημιουργία του φωτός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206/1-2).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3. Εμφάνιση του πρωταρχικού λοφίσκου της δημιουργίας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2, 4).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4. Γέννηση των 30 αρχέγονων θεοτήτων που ταυτίζονται με τα οκτώ αρχέγονα στοιχεία της θεολογίας της Ερμούπολης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3-4 και 7).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5. Γέννηση του Ρα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7-9).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6. Γέννηση των λοιπών θεοτήτων και των ανθρώπων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9).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l-GR" sz="2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400" i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Γέννηση του Άποφι</a:t>
            </a:r>
            <a:r>
              <a:rPr lang="el-GR" sz="2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10-11).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8. Γέννηση του Θωθ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11).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9. Γέννηση των επτά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DAjsw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(«δημιουργικές επωδές») και της Μεχέτ-Ουερέτ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Esna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 206, 12-13).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7800"/>
            <a:ext cx="9036050" cy="1457325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0000"/>
                </a:solidFill>
                <a:ea typeface="ＭＳ Ｐゴシック" pitchFamily="34" charset="-128"/>
              </a:rPr>
              <a:t>Μάθημα 3</a:t>
            </a:r>
            <a:endParaRPr lang="en-US" sz="40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l-GR" sz="4000" smtClean="0">
                <a:ea typeface="ＭＳ Ｐゴシック" pitchFamily="34" charset="-128"/>
              </a:rPr>
              <a:t>Αρχαιολογία της αιγυπτιακής κοσμοθεωρίας Ι: </a:t>
            </a:r>
          </a:p>
          <a:p>
            <a:pPr eaLnBrk="1" hangingPunct="1"/>
            <a:r>
              <a:rPr lang="el-GR" sz="4000" smtClean="0">
                <a:ea typeface="ＭＳ Ｐゴシック" pitchFamily="34" charset="-128"/>
              </a:rPr>
              <a:t>θρησκευτικό σύστημα &amp; κοσμογονίες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endParaRPr lang="en-US" sz="3600" smtClean="0">
              <a:ea typeface="ＭＳ Ｐゴシック" pitchFamily="34" charset="-128"/>
            </a:endParaRPr>
          </a:p>
          <a:p>
            <a:pPr eaLnBrk="1" hangingPunct="1"/>
            <a:r>
              <a:rPr lang="en-US" sz="3600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 </a:t>
            </a:r>
            <a:endParaRPr lang="el-GR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smtClean="0">
                <a:ea typeface="+mj-ea"/>
                <a:cs typeface="+mj-cs"/>
              </a:rPr>
              <a:t/>
            </a:r>
            <a:br>
              <a:rPr smtClean="0">
                <a:ea typeface="+mj-ea"/>
                <a:cs typeface="+mj-cs"/>
              </a:rPr>
            </a:b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ΑΙΓΥΠΤΙΑΚΗ </a:t>
            </a:r>
            <a:r>
              <a:rPr lang="en-GB" smtClean="0">
                <a:solidFill>
                  <a:srgbClr val="FFC000"/>
                </a:solidFill>
                <a:ea typeface="+mj-ea"/>
                <a:cs typeface="+mj-cs"/>
              </a:rPr>
              <a:t>A</a:t>
            </a: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ΡΧΑΙΟΛΟΓΙΑ Ι</a:t>
            </a:r>
            <a:br>
              <a:rPr lang="el-GR" smtClean="0">
                <a:solidFill>
                  <a:srgbClr val="FFC000"/>
                </a:solidFill>
                <a:ea typeface="+mj-ea"/>
                <a:cs typeface="+mj-cs"/>
              </a:rPr>
            </a:br>
            <a:r>
              <a:rPr lang="el-GR" smtClean="0">
                <a:solidFill>
                  <a:srgbClr val="FFC000"/>
                </a:solidFill>
                <a:ea typeface="+mj-ea"/>
                <a:cs typeface="+mj-cs"/>
              </a:rPr>
              <a:t>Τα μεγάλα Βασίλεια</a:t>
            </a:r>
            <a:endParaRPr lang="el-GR">
              <a:solidFill>
                <a:srgbClr val="FFC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Αιγυπτιακή «θρησκεία»</a:t>
            </a:r>
            <a:endParaRPr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41450"/>
            <a:ext cx="7931150" cy="55165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i="1" smtClean="0">
                <a:ea typeface="ＭＳ Ｐゴシック" pitchFamily="34" charset="-128"/>
              </a:rPr>
              <a:t>Πρωταρχική # Δευτερεύουσα Θρησκεία </a:t>
            </a:r>
            <a:endParaRPr lang="en-US" sz="2400" i="1" smtClean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i="1" smtClean="0">
                <a:ea typeface="ＭＳ Ｐゴシック" pitchFamily="34" charset="-128"/>
              </a:rPr>
              <a:t>(κατά </a:t>
            </a:r>
            <a:r>
              <a:rPr lang="en-US" sz="2400" i="1" smtClean="0">
                <a:ea typeface="ＭＳ Ｐゴシック" pitchFamily="34" charset="-128"/>
              </a:rPr>
              <a:t>S.Morenz &amp; J.Assmann)</a:t>
            </a:r>
            <a:endParaRPr lang="el-GR" sz="2400" i="1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sz="24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&gt; Ανιμιστική</a:t>
            </a:r>
            <a:r>
              <a:rPr lang="en-US" sz="2400" smtClean="0">
                <a:ea typeface="ＭＳ Ｐゴシック" pitchFamily="34" charset="-128"/>
              </a:rPr>
              <a:t>/</a:t>
            </a:r>
            <a:r>
              <a:rPr lang="el-GR" sz="2400" smtClean="0">
                <a:ea typeface="ＭＳ Ｐゴシック" pitchFamily="34" charset="-128"/>
              </a:rPr>
              <a:t>	 </a:t>
            </a:r>
            <a:r>
              <a:rPr lang="el-GR" sz="2400" i="1" smtClean="0">
                <a:ea typeface="ＭＳ Ｐゴシック" pitchFamily="34" charset="-128"/>
              </a:rPr>
              <a:t>#</a:t>
            </a:r>
            <a:r>
              <a:rPr lang="el-GR" sz="2400" smtClean="0">
                <a:ea typeface="ＭＳ Ｐゴシック" pitchFamily="34" charset="-128"/>
              </a:rPr>
              <a:t> 	&gt; Ιδρυματική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</a:t>
            </a:r>
            <a:r>
              <a:rPr lang="en-US" sz="2400" smtClean="0">
                <a:ea typeface="ＭＳ Ｐゴシック" pitchFamily="34" charset="-128"/>
              </a:rPr>
              <a:t>   </a:t>
            </a:r>
            <a:r>
              <a:rPr lang="el-GR" sz="2400" smtClean="0">
                <a:ea typeface="ＭＳ Ｐゴシック" pitchFamily="34" charset="-128"/>
              </a:rPr>
              <a:t>Φυσική		  	(επανάσταση</a:t>
            </a:r>
            <a:r>
              <a:rPr lang="en-US" sz="2400" smtClean="0">
                <a:ea typeface="ＭＳ Ｐゴシック" pitchFamily="34" charset="-128"/>
              </a:rPr>
              <a:t>/</a:t>
            </a:r>
            <a:r>
              <a:rPr lang="el-GR" sz="2400" smtClean="0">
                <a:ea typeface="ＭＳ Ｐゴシック" pitchFamily="34" charset="-128"/>
              </a:rPr>
              <a:t>αποκάλυψη)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&gt; Πολυθεϊστική	 </a:t>
            </a:r>
            <a:r>
              <a:rPr lang="el-GR" sz="2400" i="1" smtClean="0">
                <a:ea typeface="ＭＳ Ｐゴシック" pitchFamily="34" charset="-128"/>
              </a:rPr>
              <a:t>#</a:t>
            </a:r>
            <a:r>
              <a:rPr lang="el-GR" sz="2400" smtClean="0">
                <a:ea typeface="ＭＳ Ｐゴシック" pitchFamily="34" charset="-128"/>
              </a:rPr>
              <a:t> 	&gt; Μονοθεϊστική (με 					</a:t>
            </a:r>
            <a:r>
              <a:rPr lang="en-US" sz="2400" smtClean="0">
                <a:ea typeface="ＭＳ Ｐゴシック" pitchFamily="34" charset="-128"/>
              </a:rPr>
              <a:t>	</a:t>
            </a:r>
            <a:r>
              <a:rPr lang="el-GR" sz="2400" i="1" smtClean="0">
                <a:ea typeface="ＭＳ Ｐゴシック" pitchFamily="34" charset="-128"/>
              </a:rPr>
              <a:t>εξαιρέσεις</a:t>
            </a:r>
            <a:r>
              <a:rPr lang="el-GR" sz="240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				&gt; Ορθολογιστική 						(</a:t>
            </a:r>
            <a:r>
              <a:rPr lang="el-GR" sz="2400" i="1" smtClean="0">
                <a:ea typeface="ＭＳ Ｐゴシック" pitchFamily="34" charset="-128"/>
              </a:rPr>
              <a:t>απόρριψη</a:t>
            </a:r>
            <a:r>
              <a:rPr lang="el-GR" sz="2400" smtClean="0">
                <a:ea typeface="ＭＳ Ｐゴシック" pitchFamily="34" charset="-128"/>
              </a:rPr>
              <a:t> της 						μυθολογίας, μαγείας, ιερού 				</a:t>
            </a:r>
            <a:r>
              <a:rPr lang="en-US" sz="2400" smtClean="0">
                <a:ea typeface="ＭＳ Ｐゴシック" pitchFamily="34" charset="-128"/>
              </a:rPr>
              <a:t>	</a:t>
            </a:r>
            <a:r>
              <a:rPr lang="el-GR" sz="2400" smtClean="0">
                <a:ea typeface="ＭＳ Ｐゴシック" pitchFamily="34" charset="-128"/>
              </a:rPr>
              <a:t>συμβολισμού)</a:t>
            </a:r>
            <a:endParaRPr lang="en-US" sz="24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34" charset="-128"/>
              </a:rPr>
              <a:t>	&gt; </a:t>
            </a:r>
            <a:r>
              <a:rPr lang="el-GR" sz="2400" smtClean="0">
                <a:ea typeface="ＭＳ Ｐゴシック" pitchFamily="34" charset="-128"/>
              </a:rPr>
              <a:t>Τοπικός		 </a:t>
            </a:r>
            <a:r>
              <a:rPr lang="el-GR" sz="2400" i="1" smtClean="0">
                <a:ea typeface="ＭＳ Ｐゴシック" pitchFamily="34" charset="-128"/>
              </a:rPr>
              <a:t>#</a:t>
            </a:r>
            <a:r>
              <a:rPr lang="el-GR" sz="2400" smtClean="0">
                <a:ea typeface="ＭＳ Ｐゴシック" pitchFamily="34" charset="-128"/>
              </a:rPr>
              <a:t> 	&gt; Παγκόσμια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&gt; Λατρεία		 </a:t>
            </a:r>
            <a:r>
              <a:rPr lang="el-GR" sz="2400" i="1" smtClean="0">
                <a:ea typeface="ＭＳ Ｐゴシック" pitchFamily="34" charset="-128"/>
              </a:rPr>
              <a:t>#	&gt; </a:t>
            </a:r>
            <a:r>
              <a:rPr lang="el-GR" sz="2400" smtClean="0">
                <a:ea typeface="ＭＳ Ｐゴシック" pitchFamily="34" charset="-128"/>
              </a:rPr>
              <a:t>Ιερός Κανόνας – Βιβλία</a:t>
            </a:r>
            <a:r>
              <a:rPr lang="el-GR" sz="2400" i="1" smtClean="0">
                <a:ea typeface="ＭＳ Ｐゴシック" pitchFamily="34" charset="-128"/>
              </a:rPr>
              <a:t> </a:t>
            </a:r>
            <a:endParaRPr lang="el-GR" sz="24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ea typeface="ＭＳ Ｐゴシック" pitchFamily="34" charset="-128"/>
              </a:rPr>
              <a:t>	  	</a:t>
            </a: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Άξονες</a:t>
            </a:r>
            <a:endParaRPr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  <a:ea typeface="ＭＳ Ｐゴシック" pitchFamily="34" charset="-128"/>
              </a:rPr>
              <a:t>	  	</a:t>
            </a:r>
            <a:endParaRPr lang="en-US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55738" y="1700213"/>
            <a:ext cx="208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Τελετουργία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1843088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l-GR" sz="2800"/>
              <a:t>Καταλύτης</a:t>
            </a:r>
          </a:p>
          <a:p>
            <a:r>
              <a:rPr lang="el-GR" sz="2800">
                <a:solidFill>
                  <a:srgbClr val="FF0000"/>
                </a:solidFill>
              </a:rPr>
              <a:t>Μαγεία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216400" y="1700213"/>
            <a:ext cx="165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Θεολογία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596063" y="1700213"/>
            <a:ext cx="100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Έθος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838450" y="2852738"/>
            <a:ext cx="1960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Εκφραστής</a:t>
            </a:r>
          </a:p>
          <a:p>
            <a:r>
              <a:rPr lang="el-GR" sz="2800">
                <a:solidFill>
                  <a:srgbClr val="FF0000"/>
                </a:solidFill>
              </a:rPr>
              <a:t>Φαραώ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23850" y="4494213"/>
            <a:ext cx="1938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Ιερή πράξη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549525" y="4508500"/>
            <a:ext cx="225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Θεϊκός λόγος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1476375" y="5589588"/>
            <a:ext cx="166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ransliteration" pitchFamily="34" charset="0"/>
              </a:rPr>
              <a:t>HkA</a:t>
            </a:r>
            <a:r>
              <a:rPr lang="en-US" sz="2800">
                <a:solidFill>
                  <a:srgbClr val="FF0000"/>
                </a:solidFill>
              </a:rPr>
              <a:t> – </a:t>
            </a:r>
            <a:r>
              <a:rPr lang="en-US" sz="2800">
                <a:solidFill>
                  <a:srgbClr val="FF0000"/>
                </a:solidFill>
                <a:latin typeface="Transliteration" pitchFamily="34" charset="0"/>
              </a:rPr>
              <a:t>Axw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076825" y="2914650"/>
            <a:ext cx="1208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Τόπος</a:t>
            </a:r>
          </a:p>
          <a:p>
            <a:r>
              <a:rPr lang="el-GR" sz="2800">
                <a:solidFill>
                  <a:srgbClr val="FF0000"/>
                </a:solidFill>
              </a:rPr>
              <a:t>Ναός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>
            <a:off x="2916238" y="1341438"/>
            <a:ext cx="1295400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4211638" y="1341438"/>
            <a:ext cx="936625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211638" y="1341438"/>
            <a:ext cx="2808287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2339975" y="2276475"/>
            <a:ext cx="1439863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2339975" y="2276475"/>
            <a:ext cx="3311525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1692275" y="4941888"/>
            <a:ext cx="647700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 flipV="1">
            <a:off x="2339975" y="4868863"/>
            <a:ext cx="576263" cy="647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V="1">
            <a:off x="1258888" y="429260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>
            <a:off x="1258888" y="4292600"/>
            <a:ext cx="20891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>
            <a:off x="3348038" y="429260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 flipH="1">
            <a:off x="1187450" y="2276475"/>
            <a:ext cx="1152525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>
            <a:off x="2339975" y="2276475"/>
            <a:ext cx="0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5" name="Line 28"/>
          <p:cNvSpPr>
            <a:spLocks noChangeShapeType="1"/>
          </p:cNvSpPr>
          <p:nvPr/>
        </p:nvSpPr>
        <p:spPr bwMode="auto">
          <a:xfrm flipV="1">
            <a:off x="6372225" y="3068638"/>
            <a:ext cx="863600" cy="288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6" name="Line 29"/>
          <p:cNvSpPr>
            <a:spLocks noChangeShapeType="1"/>
          </p:cNvSpPr>
          <p:nvPr/>
        </p:nvSpPr>
        <p:spPr bwMode="auto">
          <a:xfrm>
            <a:off x="6372225" y="3357563"/>
            <a:ext cx="86360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7299325" y="2876550"/>
            <a:ext cx="176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/>
              <a:t>Θρησκευτικός</a:t>
            </a:r>
            <a:endParaRPr lang="en-US" sz="2000"/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>
            <a:off x="7380288" y="35972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/>
              <a:t>Νεκρικός</a:t>
            </a:r>
            <a:endParaRPr lang="en-US" sz="2000"/>
          </a:p>
        </p:txBody>
      </p:sp>
      <p:sp>
        <p:nvSpPr>
          <p:cNvPr id="10269" name="AutoShape 32"/>
          <p:cNvSpPr>
            <a:spLocks noChangeArrowheads="1"/>
          </p:cNvSpPr>
          <p:nvPr/>
        </p:nvSpPr>
        <p:spPr bwMode="auto">
          <a:xfrm>
            <a:off x="4643438" y="5013325"/>
            <a:ext cx="1728787" cy="360363"/>
          </a:xfrm>
          <a:prstGeom prst="rightArrow">
            <a:avLst>
              <a:gd name="adj1" fmla="val 50000"/>
              <a:gd name="adj2" fmla="val 119934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4859338" y="4687888"/>
            <a:ext cx="969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FFC000"/>
                </a:solidFill>
              </a:rPr>
              <a:t>Στόχος</a:t>
            </a:r>
            <a:endParaRPr lang="en-US" sz="2000">
              <a:solidFill>
                <a:srgbClr val="FFC000"/>
              </a:solidFill>
            </a:endParaRPr>
          </a:p>
        </p:txBody>
      </p:sp>
      <p:sp>
        <p:nvSpPr>
          <p:cNvPr id="10271" name="Line 34"/>
          <p:cNvSpPr>
            <a:spLocks noChangeShapeType="1"/>
          </p:cNvSpPr>
          <p:nvPr/>
        </p:nvSpPr>
        <p:spPr bwMode="auto">
          <a:xfrm>
            <a:off x="6443663" y="4579938"/>
            <a:ext cx="0" cy="12255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2" name="Line 35"/>
          <p:cNvSpPr>
            <a:spLocks noChangeShapeType="1"/>
          </p:cNvSpPr>
          <p:nvPr/>
        </p:nvSpPr>
        <p:spPr bwMode="auto">
          <a:xfrm>
            <a:off x="6443663" y="4581525"/>
            <a:ext cx="3603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443663" y="5805488"/>
            <a:ext cx="3603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753225" y="4335463"/>
            <a:ext cx="213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Διατήρηση της</a:t>
            </a:r>
          </a:p>
          <a:p>
            <a:r>
              <a:rPr lang="el-GR" sz="2400">
                <a:solidFill>
                  <a:srgbClr val="FF0000"/>
                </a:solidFill>
              </a:rPr>
              <a:t>Μάατ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75" name="Rectangle 38"/>
          <p:cNvSpPr>
            <a:spLocks noChangeArrowheads="1"/>
          </p:cNvSpPr>
          <p:nvPr/>
        </p:nvSpPr>
        <p:spPr bwMode="auto">
          <a:xfrm>
            <a:off x="6804025" y="4365625"/>
            <a:ext cx="2051050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  <p:sp>
        <p:nvSpPr>
          <p:cNvPr id="10276" name="Text Box 39"/>
          <p:cNvSpPr txBox="1">
            <a:spLocks noChangeArrowheads="1"/>
          </p:cNvSpPr>
          <p:nvPr/>
        </p:nvSpPr>
        <p:spPr bwMode="auto">
          <a:xfrm>
            <a:off x="6713538" y="5613400"/>
            <a:ext cx="22018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Μεταμόρφωση</a:t>
            </a:r>
          </a:p>
          <a:p>
            <a:r>
              <a:rPr lang="el-GR" sz="2400">
                <a:solidFill>
                  <a:srgbClr val="FF0000"/>
                </a:solidFill>
              </a:rPr>
              <a:t>στο Ντουάτ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77" name="Rectangle 40"/>
          <p:cNvSpPr>
            <a:spLocks noChangeArrowheads="1"/>
          </p:cNvSpPr>
          <p:nvPr/>
        </p:nvSpPr>
        <p:spPr bwMode="auto">
          <a:xfrm>
            <a:off x="6804025" y="5661025"/>
            <a:ext cx="2051050" cy="7207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Προδυναστική περίοδος</a:t>
            </a:r>
            <a:endParaRPr lang="en-GB"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l-GR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Ανιμισμός - ζωολατρία 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Τελετουργικά αντικείμενα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Ταφικά έθιμα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mtClean="0">
              <a:ea typeface="ＭＳ Ｐゴシック" pitchFamily="34" charset="-128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611188" y="1989138"/>
            <a:ext cx="3600450" cy="5635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ea typeface="ＭＳ Ｐゴシック" charset="0"/>
            </a:endParaRPr>
          </a:p>
        </p:txBody>
      </p:sp>
      <p:pic>
        <p:nvPicPr>
          <p:cNvPr id="8" name="Picture 2" descr="hunting palett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7729" y="0"/>
            <a:ext cx="3660775" cy="6858000"/>
          </a:xfrm>
          <a:ln w="28575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211638" y="2349500"/>
            <a:ext cx="1296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Προδυναστική περίοδος</a:t>
            </a:r>
            <a:endParaRPr lang="en-GB"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l-GR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Ζωολατρία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Τελετουργικά αντικείμενα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Ταφικά έθιμα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Πρώτη διάδραση πρώιμης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ηγεμονίας – τελετουργίας </a:t>
            </a:r>
            <a:endParaRPr lang="en-GB" sz="24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1185807" name="Group 15"/>
          <p:cNvGrpSpPr>
            <a:grpSpLocks/>
          </p:cNvGrpSpPr>
          <p:nvPr/>
        </p:nvGrpSpPr>
        <p:grpSpPr bwMode="auto">
          <a:xfrm>
            <a:off x="611188" y="2465388"/>
            <a:ext cx="8532812" cy="4419600"/>
            <a:chOff x="385" y="1536"/>
            <a:chExt cx="5375" cy="2784"/>
          </a:xfrm>
        </p:grpSpPr>
        <p:sp>
          <p:nvSpPr>
            <p:cNvPr id="10245" name="Rectangle 9"/>
            <p:cNvSpPr>
              <a:spLocks noChangeArrowheads="1"/>
            </p:cNvSpPr>
            <p:nvPr/>
          </p:nvSpPr>
          <p:spPr bwMode="auto">
            <a:xfrm>
              <a:off x="385" y="1536"/>
              <a:ext cx="1634" cy="5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pic>
          <p:nvPicPr>
            <p:cNvPr id="21509" name="Picture 11" descr="Scorpion_mh-s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3" y="1825"/>
              <a:ext cx="2637" cy="249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0247" name="Line 12"/>
            <p:cNvSpPr>
              <a:spLocks noChangeShapeType="1"/>
            </p:cNvSpPr>
            <p:nvPr/>
          </p:nvSpPr>
          <p:spPr bwMode="auto">
            <a:xfrm>
              <a:off x="2018" y="1825"/>
              <a:ext cx="124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b="1">
                <a:solidFill>
                  <a:srgbClr val="FFC000"/>
                </a:solidFill>
                <a:ea typeface="+mj-ea"/>
                <a:cs typeface="+mj-cs"/>
              </a:rPr>
              <a:t>Προδυναστική περίοδος</a:t>
            </a:r>
            <a:endParaRPr lang="en-GB" altLang="el-GR" b="1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l-GR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Ζωολατρία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Τελετουργικά αντικείμενα</a:t>
            </a:r>
          </a:p>
          <a:p>
            <a:pPr>
              <a:lnSpc>
                <a:spcPct val="90000"/>
              </a:lnSpc>
            </a:pPr>
            <a:r>
              <a:rPr lang="el-GR" smtClean="0">
                <a:ea typeface="ＭＳ Ｐゴシック" pitchFamily="34" charset="-128"/>
              </a:rPr>
              <a:t>Ταφικά έθιμα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Πρώτες απόπειρες για την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τελετουργική προσέγγιση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rgbClr val="FF0000"/>
                </a:solidFill>
                <a:ea typeface="ＭＳ Ｐゴシック" pitchFamily="34" charset="-128"/>
              </a:rPr>
              <a:t>της μεταθανάτιας ζωής.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1189903" name="Group 15"/>
          <p:cNvGrpSpPr>
            <a:grpSpLocks/>
          </p:cNvGrpSpPr>
          <p:nvPr/>
        </p:nvGrpSpPr>
        <p:grpSpPr bwMode="auto">
          <a:xfrm>
            <a:off x="755650" y="1728788"/>
            <a:ext cx="8424863" cy="4814887"/>
            <a:chOff x="476" y="1089"/>
            <a:chExt cx="5307" cy="3033"/>
          </a:xfrm>
        </p:grpSpPr>
        <p:pic>
          <p:nvPicPr>
            <p:cNvPr id="11269" name="Picture 9" descr="oval pit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1089"/>
              <a:ext cx="3220" cy="175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533" name="Picture 10" descr="BM mummy OK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3" y="2810"/>
              <a:ext cx="3220" cy="13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476" y="2069"/>
              <a:ext cx="1633" cy="2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2" name="Line 14"/>
            <p:cNvSpPr>
              <a:spLocks noChangeShapeType="1"/>
            </p:cNvSpPr>
            <p:nvPr/>
          </p:nvSpPr>
          <p:spPr bwMode="auto">
            <a:xfrm>
              <a:off x="2109" y="2296"/>
              <a:ext cx="453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6155</TotalTime>
  <Words>682</Words>
  <Application>Microsoft Macintosh PowerPoint</Application>
  <PresentationFormat>On-screen Show (4:3)</PresentationFormat>
  <Paragraphs>160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ＭＳ Ｐゴシック</vt:lpstr>
      <vt:lpstr>Constantia</vt:lpstr>
      <vt:lpstr>Wingdings 2</vt:lpstr>
      <vt:lpstr>Times New Roman</vt:lpstr>
      <vt:lpstr>Transliteration</vt:lpstr>
      <vt:lpstr>Symbol</vt:lpstr>
      <vt:lpstr>Wingdings</vt:lpstr>
      <vt:lpstr>Book Antiqua</vt:lpstr>
      <vt:lpstr>Paper</vt:lpstr>
      <vt:lpstr>Office Theme</vt:lpstr>
      <vt:lpstr>Αιγυπτιακή Αρχαιολογία 1: Τα μεγάλα βασίλεια</vt:lpstr>
      <vt:lpstr>Άδειες Χρήσης</vt:lpstr>
      <vt:lpstr>Χρηματοδότηση</vt:lpstr>
      <vt:lpstr>     ΑΙΓΥΠΤΙΑΚΗ AΡΧΑΙΟΛΟΓΙΑ Ι Τα μεγάλα Βασίλεια</vt:lpstr>
      <vt:lpstr>Αιγυπτιακή «θρησκεία»</vt:lpstr>
      <vt:lpstr>Άξονες</vt:lpstr>
      <vt:lpstr>Προδυναστική περίοδος</vt:lpstr>
      <vt:lpstr>Προδυναστική περίοδος</vt:lpstr>
      <vt:lpstr>Προδυναστική περίοδος</vt:lpstr>
      <vt:lpstr>Παλέτα του Ναρ-μέχερ</vt:lpstr>
      <vt:lpstr>Στάδια ανάπτυξης της θεολογικής σκέψης (1)</vt:lpstr>
      <vt:lpstr>Στάδια ανάπτυξης της θεολογικής σκέψης (2)</vt:lpstr>
      <vt:lpstr>Στάδια ανάπτυξης της θεολογικής σκέψης (3)</vt:lpstr>
      <vt:lpstr>Slide 14</vt:lpstr>
      <vt:lpstr>Κοσμογονίες (1): Οκτάδα (Ερμούπολη)</vt:lpstr>
      <vt:lpstr>Slide 16</vt:lpstr>
      <vt:lpstr>Slide 17</vt:lpstr>
      <vt:lpstr>Θεολογία της Ηλιούπολης – Εννεάδα </vt:lpstr>
      <vt:lpstr>Slide 19</vt:lpstr>
      <vt:lpstr>Κοσμογονία της Μέμφιδος</vt:lpstr>
      <vt:lpstr>Slide 21</vt:lpstr>
      <vt:lpstr>Slide 22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Μίνα</cp:lastModifiedBy>
  <cp:revision>267</cp:revision>
  <dcterms:created xsi:type="dcterms:W3CDTF">2002-10-06T20:22:01Z</dcterms:created>
  <dcterms:modified xsi:type="dcterms:W3CDTF">2015-07-15T21:12:35Z</dcterms:modified>
</cp:coreProperties>
</file>