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ppt" ContentType="application/vnd.ms-powerpoint"/>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4"/>
  </p:notesMasterIdLst>
  <p:handoutMasterIdLst>
    <p:handoutMasterId r:id="rId215"/>
  </p:handoutMasterIdLst>
  <p:sldIdLst>
    <p:sldId id="559" r:id="rId2"/>
    <p:sldId id="560" r:id="rId3"/>
    <p:sldId id="561" r:id="rId4"/>
    <p:sldId id="550" r:id="rId5"/>
    <p:sldId id="545" r:id="rId6"/>
    <p:sldId id="546" r:id="rId7"/>
    <p:sldId id="489" r:id="rId8"/>
    <p:sldId id="258" r:id="rId9"/>
    <p:sldId id="507" r:id="rId10"/>
    <p:sldId id="259" r:id="rId11"/>
    <p:sldId id="260" r:id="rId12"/>
    <p:sldId id="332" r:id="rId13"/>
    <p:sldId id="508" r:id="rId14"/>
    <p:sldId id="509" r:id="rId15"/>
    <p:sldId id="510" r:id="rId16"/>
    <p:sldId id="511" r:id="rId17"/>
    <p:sldId id="270" r:id="rId18"/>
    <p:sldId id="512" r:id="rId19"/>
    <p:sldId id="261" r:id="rId20"/>
    <p:sldId id="262" r:id="rId21"/>
    <p:sldId id="263" r:id="rId22"/>
    <p:sldId id="264" r:id="rId23"/>
    <p:sldId id="287" r:id="rId24"/>
    <p:sldId id="265" r:id="rId25"/>
    <p:sldId id="266" r:id="rId26"/>
    <p:sldId id="267" r:id="rId27"/>
    <p:sldId id="268" r:id="rId28"/>
    <p:sldId id="269" r:id="rId29"/>
    <p:sldId id="288" r:id="rId30"/>
    <p:sldId id="289" r:id="rId31"/>
    <p:sldId id="290" r:id="rId32"/>
    <p:sldId id="333" r:id="rId33"/>
    <p:sldId id="274" r:id="rId34"/>
    <p:sldId id="520" r:id="rId35"/>
    <p:sldId id="562" r:id="rId36"/>
    <p:sldId id="521" r:id="rId37"/>
    <p:sldId id="273" r:id="rId38"/>
    <p:sldId id="524" r:id="rId39"/>
    <p:sldId id="283" r:id="rId40"/>
    <p:sldId id="284" r:id="rId41"/>
    <p:sldId id="275" r:id="rId42"/>
    <p:sldId id="280" r:id="rId43"/>
    <p:sldId id="281" r:id="rId44"/>
    <p:sldId id="279" r:id="rId45"/>
    <p:sldId id="276" r:id="rId46"/>
    <p:sldId id="306" r:id="rId47"/>
    <p:sldId id="334" r:id="rId48"/>
    <p:sldId id="335" r:id="rId49"/>
    <p:sldId id="525" r:id="rId50"/>
    <p:sldId id="526" r:id="rId51"/>
    <p:sldId id="527" r:id="rId52"/>
    <p:sldId id="528" r:id="rId53"/>
    <p:sldId id="529" r:id="rId54"/>
    <p:sldId id="530" r:id="rId55"/>
    <p:sldId id="531" r:id="rId56"/>
    <p:sldId id="532" r:id="rId57"/>
    <p:sldId id="533" r:id="rId58"/>
    <p:sldId id="277" r:id="rId59"/>
    <p:sldId id="522" r:id="rId60"/>
    <p:sldId id="536" r:id="rId61"/>
    <p:sldId id="523" r:id="rId62"/>
    <p:sldId id="278" r:id="rId63"/>
    <p:sldId id="282" r:id="rId64"/>
    <p:sldId id="286" r:id="rId65"/>
    <p:sldId id="285" r:id="rId66"/>
    <p:sldId id="534" r:id="rId67"/>
    <p:sldId id="292" r:id="rId68"/>
    <p:sldId id="549" r:id="rId69"/>
    <p:sldId id="307" r:id="rId70"/>
    <p:sldId id="314" r:id="rId71"/>
    <p:sldId id="313" r:id="rId72"/>
    <p:sldId id="309" r:id="rId73"/>
    <p:sldId id="310" r:id="rId74"/>
    <p:sldId id="383" r:id="rId75"/>
    <p:sldId id="404" r:id="rId76"/>
    <p:sldId id="409" r:id="rId77"/>
    <p:sldId id="408" r:id="rId78"/>
    <p:sldId id="410" r:id="rId79"/>
    <p:sldId id="406" r:id="rId80"/>
    <p:sldId id="405" r:id="rId81"/>
    <p:sldId id="403" r:id="rId82"/>
    <p:sldId id="349" r:id="rId83"/>
    <p:sldId id="381" r:id="rId84"/>
    <p:sldId id="382" r:id="rId85"/>
    <p:sldId id="300" r:id="rId86"/>
    <p:sldId id="547" r:id="rId87"/>
    <p:sldId id="548" r:id="rId88"/>
    <p:sldId id="380" r:id="rId89"/>
    <p:sldId id="295" r:id="rId90"/>
    <p:sldId id="293" r:id="rId91"/>
    <p:sldId id="291" r:id="rId92"/>
    <p:sldId id="296" r:id="rId93"/>
    <p:sldId id="399" r:id="rId94"/>
    <p:sldId id="487" r:id="rId95"/>
    <p:sldId id="488" r:id="rId96"/>
    <p:sldId id="327" r:id="rId97"/>
    <p:sldId id="389" r:id="rId98"/>
    <p:sldId id="397" r:id="rId99"/>
    <p:sldId id="398" r:id="rId100"/>
    <p:sldId id="390" r:id="rId101"/>
    <p:sldId id="391" r:id="rId102"/>
    <p:sldId id="392" r:id="rId103"/>
    <p:sldId id="393" r:id="rId104"/>
    <p:sldId id="311" r:id="rId105"/>
    <p:sldId id="394" r:id="rId106"/>
    <p:sldId id="312" r:id="rId107"/>
    <p:sldId id="537" r:id="rId108"/>
    <p:sldId id="538" r:id="rId109"/>
    <p:sldId id="539" r:id="rId110"/>
    <p:sldId id="540" r:id="rId111"/>
    <p:sldId id="301" r:id="rId112"/>
    <p:sldId id="386" r:id="rId113"/>
    <p:sldId id="387" r:id="rId114"/>
    <p:sldId id="384" r:id="rId115"/>
    <p:sldId id="362" r:id="rId116"/>
    <p:sldId id="348" r:id="rId117"/>
    <p:sldId id="363" r:id="rId118"/>
    <p:sldId id="490" r:id="rId119"/>
    <p:sldId id="515" r:id="rId120"/>
    <p:sldId id="491" r:id="rId121"/>
    <p:sldId id="492" r:id="rId122"/>
    <p:sldId id="493" r:id="rId123"/>
    <p:sldId id="494" r:id="rId124"/>
    <p:sldId id="495" r:id="rId125"/>
    <p:sldId id="496" r:id="rId126"/>
    <p:sldId id="497" r:id="rId127"/>
    <p:sldId id="498" r:id="rId128"/>
    <p:sldId id="500" r:id="rId129"/>
    <p:sldId id="501" r:id="rId130"/>
    <p:sldId id="502" r:id="rId131"/>
    <p:sldId id="504" r:id="rId132"/>
    <p:sldId id="503" r:id="rId133"/>
    <p:sldId id="505" r:id="rId134"/>
    <p:sldId id="413" r:id="rId135"/>
    <p:sldId id="506" r:id="rId136"/>
    <p:sldId id="475" r:id="rId137"/>
    <p:sldId id="474" r:id="rId138"/>
    <p:sldId id="338" r:id="rId139"/>
    <p:sldId id="470" r:id="rId140"/>
    <p:sldId id="473" r:id="rId141"/>
    <p:sldId id="476" r:id="rId142"/>
    <p:sldId id="471" r:id="rId143"/>
    <p:sldId id="472" r:id="rId144"/>
    <p:sldId id="486" r:id="rId145"/>
    <p:sldId id="342" r:id="rId146"/>
    <p:sldId id="341" r:id="rId147"/>
    <p:sldId id="433" r:id="rId148"/>
    <p:sldId id="479" r:id="rId149"/>
    <p:sldId id="480" r:id="rId150"/>
    <p:sldId id="481" r:id="rId151"/>
    <p:sldId id="482" r:id="rId152"/>
    <p:sldId id="485" r:id="rId153"/>
    <p:sldId id="484" r:id="rId154"/>
    <p:sldId id="483" r:id="rId155"/>
    <p:sldId id="551" r:id="rId156"/>
    <p:sldId id="552" r:id="rId157"/>
    <p:sldId id="553" r:id="rId158"/>
    <p:sldId id="554" r:id="rId159"/>
    <p:sldId id="555" r:id="rId160"/>
    <p:sldId id="556" r:id="rId161"/>
    <p:sldId id="478" r:id="rId162"/>
    <p:sldId id="440" r:id="rId163"/>
    <p:sldId id="442" r:id="rId164"/>
    <p:sldId id="444" r:id="rId165"/>
    <p:sldId id="366" r:id="rId166"/>
    <p:sldId id="445" r:id="rId167"/>
    <p:sldId id="438" r:id="rId168"/>
    <p:sldId id="436" r:id="rId169"/>
    <p:sldId id="432" r:id="rId170"/>
    <p:sldId id="441" r:id="rId171"/>
    <p:sldId id="437" r:id="rId172"/>
    <p:sldId id="435" r:id="rId173"/>
    <p:sldId id="434" r:id="rId174"/>
    <p:sldId id="439" r:id="rId175"/>
    <p:sldId id="443" r:id="rId176"/>
    <p:sldId id="446" r:id="rId177"/>
    <p:sldId id="447" r:id="rId178"/>
    <p:sldId id="453" r:id="rId179"/>
    <p:sldId id="452" r:id="rId180"/>
    <p:sldId id="557" r:id="rId181"/>
    <p:sldId id="558" r:id="rId182"/>
    <p:sldId id="454" r:id="rId183"/>
    <p:sldId id="455" r:id="rId184"/>
    <p:sldId id="458" r:id="rId185"/>
    <p:sldId id="456" r:id="rId186"/>
    <p:sldId id="457" r:id="rId187"/>
    <p:sldId id="459" r:id="rId188"/>
    <p:sldId id="461" r:id="rId189"/>
    <p:sldId id="466" r:id="rId190"/>
    <p:sldId id="465" r:id="rId191"/>
    <p:sldId id="469" r:id="rId192"/>
    <p:sldId id="464" r:id="rId193"/>
    <p:sldId id="372" r:id="rId194"/>
    <p:sldId id="463" r:id="rId195"/>
    <p:sldId id="367" r:id="rId196"/>
    <p:sldId id="467" r:id="rId197"/>
    <p:sldId id="468" r:id="rId198"/>
    <p:sldId id="462" r:id="rId199"/>
    <p:sldId id="388" r:id="rId200"/>
    <p:sldId id="373" r:id="rId201"/>
    <p:sldId id="374" r:id="rId202"/>
    <p:sldId id="376" r:id="rId203"/>
    <p:sldId id="516" r:id="rId204"/>
    <p:sldId id="370" r:id="rId205"/>
    <p:sldId id="368" r:id="rId206"/>
    <p:sldId id="365" r:id="rId207"/>
    <p:sldId id="544" r:id="rId208"/>
    <p:sldId id="369" r:id="rId209"/>
    <p:sldId id="377" r:id="rId210"/>
    <p:sldId id="378" r:id="rId211"/>
    <p:sldId id="379" r:id="rId212"/>
    <p:sldId id="340" r:id="rId213"/>
  </p:sldIdLst>
  <p:sldSz cx="9144000" cy="6858000" type="screen4x3"/>
  <p:notesSz cx="6669088"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1651" autoAdjust="0"/>
  </p:normalViewPr>
  <p:slideViewPr>
    <p:cSldViewPr>
      <p:cViewPr>
        <p:scale>
          <a:sx n="50" d="100"/>
          <a:sy n="50" d="100"/>
        </p:scale>
        <p:origin x="-1308"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9016"/>
    </p:cViewPr>
  </p:sorterViewPr>
  <p:notesViewPr>
    <p:cSldViewPr>
      <p:cViewPr varScale="1">
        <p:scale>
          <a:sx n="58" d="100"/>
          <a:sy n="58" d="100"/>
        </p:scale>
        <p:origin x="-2356" y="-7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handoutMaster" Target="handoutMasters/handout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EAC12B-405E-48E4-B5F5-26BE4BB84ECE}"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GB"/>
        </a:p>
      </dgm:t>
    </dgm:pt>
    <dgm:pt modelId="{69DDDF18-367F-4BBF-9285-B7F8657A208A}">
      <dgm:prSet phldrT="[Text]" custT="1"/>
      <dgm:spPr>
        <a:solidFill>
          <a:schemeClr val="accent2">
            <a:lumMod val="20000"/>
            <a:lumOff val="80000"/>
          </a:schemeClr>
        </a:solidFill>
        <a:ln w="19050">
          <a:solidFill>
            <a:schemeClr val="tx2"/>
          </a:solidFill>
        </a:ln>
      </dgm:spPr>
      <dgm:t>
        <a:bodyPr/>
        <a:lstStyle/>
        <a:p>
          <a:r>
            <a:rPr lang="el-GR" sz="2800" dirty="0" smtClean="0">
              <a:solidFill>
                <a:schemeClr val="accent6">
                  <a:lumMod val="75000"/>
                </a:schemeClr>
              </a:solidFill>
              <a:latin typeface="Cambria Math" panose="02040503050406030204" pitchFamily="18" charset="0"/>
              <a:ea typeface="Cambria Math" panose="02040503050406030204" pitchFamily="18" charset="0"/>
            </a:rPr>
            <a:t>ΑΡΓΟ ΠΕΤΡΕΛΑΙΟ</a:t>
          </a:r>
          <a:endParaRPr lang="en-GB" sz="2800" dirty="0">
            <a:solidFill>
              <a:schemeClr val="accent6">
                <a:lumMod val="75000"/>
              </a:schemeClr>
            </a:solidFill>
            <a:latin typeface="Cambria Math" panose="02040503050406030204" pitchFamily="18" charset="0"/>
            <a:ea typeface="Cambria Math" panose="02040503050406030204" pitchFamily="18" charset="0"/>
          </a:endParaRPr>
        </a:p>
      </dgm:t>
    </dgm:pt>
    <dgm:pt modelId="{0D7E0A34-2F56-4E05-9F36-BB33B9F17049}" type="parTrans" cxnId="{48EC1771-E70C-4CE2-BED2-0846004B9F9E}">
      <dgm:prSet/>
      <dgm:spPr/>
      <dgm:t>
        <a:bodyPr/>
        <a:lstStyle/>
        <a:p>
          <a:endParaRPr lang="en-GB" sz="2000">
            <a:solidFill>
              <a:schemeClr val="accent6">
                <a:lumMod val="75000"/>
              </a:schemeClr>
            </a:solidFill>
            <a:latin typeface="Cambria Math" panose="02040503050406030204" pitchFamily="18" charset="0"/>
            <a:ea typeface="Cambria Math" panose="02040503050406030204" pitchFamily="18" charset="0"/>
          </a:endParaRPr>
        </a:p>
      </dgm:t>
    </dgm:pt>
    <dgm:pt modelId="{5FBB802C-DBF5-4959-A00D-3B5E9C216DCE}" type="sibTrans" cxnId="{48EC1771-E70C-4CE2-BED2-0846004B9F9E}">
      <dgm:prSet custT="1"/>
      <dgm:spPr>
        <a:solidFill>
          <a:srgbClr val="FFC000"/>
        </a:solidFill>
        <a:ln>
          <a:solidFill>
            <a:schemeClr val="tx1"/>
          </a:solidFill>
        </a:ln>
      </dgm:spPr>
      <dgm:t>
        <a:bodyPr/>
        <a:lstStyle/>
        <a:p>
          <a:endParaRPr lang="en-GB" sz="2400">
            <a:solidFill>
              <a:schemeClr val="accent6">
                <a:lumMod val="75000"/>
              </a:schemeClr>
            </a:solidFill>
            <a:latin typeface="Cambria Math" panose="02040503050406030204" pitchFamily="18" charset="0"/>
            <a:ea typeface="Cambria Math" panose="02040503050406030204" pitchFamily="18" charset="0"/>
          </a:endParaRPr>
        </a:p>
      </dgm:t>
    </dgm:pt>
    <dgm:pt modelId="{95DD874D-2E2D-4193-A52C-FD10786EEB60}">
      <dgm:prSet phldrT="[Text]" custT="1"/>
      <dgm:spPr>
        <a:solidFill>
          <a:schemeClr val="accent2">
            <a:lumMod val="20000"/>
            <a:lumOff val="80000"/>
          </a:schemeClr>
        </a:solidFill>
        <a:ln w="19050">
          <a:solidFill>
            <a:schemeClr val="tx2"/>
          </a:solidFill>
        </a:ln>
      </dgm:spPr>
      <dgm:t>
        <a:bodyPr/>
        <a:lstStyle/>
        <a:p>
          <a:r>
            <a:rPr lang="el-GR" sz="2800" dirty="0" smtClean="0">
              <a:solidFill>
                <a:schemeClr val="accent6">
                  <a:lumMod val="75000"/>
                </a:schemeClr>
              </a:solidFill>
              <a:latin typeface="Cambria Math" panose="02040503050406030204" pitchFamily="18" charset="0"/>
              <a:ea typeface="Cambria Math" panose="02040503050406030204" pitchFamily="18" charset="0"/>
            </a:rPr>
            <a:t>ΑΝΤΛΗΣΗ</a:t>
          </a:r>
          <a:endParaRPr lang="en-GB" sz="2800" dirty="0">
            <a:solidFill>
              <a:schemeClr val="accent6">
                <a:lumMod val="75000"/>
              </a:schemeClr>
            </a:solidFill>
            <a:latin typeface="Cambria Math" panose="02040503050406030204" pitchFamily="18" charset="0"/>
            <a:ea typeface="Cambria Math" panose="02040503050406030204" pitchFamily="18" charset="0"/>
          </a:endParaRPr>
        </a:p>
      </dgm:t>
    </dgm:pt>
    <dgm:pt modelId="{2BA881B7-F87A-4200-BED7-9BD178DD834E}" type="parTrans" cxnId="{F7EE82CE-AE38-493A-9A86-A3D3E74A2381}">
      <dgm:prSet/>
      <dgm:spPr/>
      <dgm:t>
        <a:bodyPr/>
        <a:lstStyle/>
        <a:p>
          <a:endParaRPr lang="en-GB" sz="2000">
            <a:solidFill>
              <a:schemeClr val="accent6">
                <a:lumMod val="75000"/>
              </a:schemeClr>
            </a:solidFill>
            <a:latin typeface="Cambria Math" panose="02040503050406030204" pitchFamily="18" charset="0"/>
            <a:ea typeface="Cambria Math" panose="02040503050406030204" pitchFamily="18" charset="0"/>
          </a:endParaRPr>
        </a:p>
      </dgm:t>
    </dgm:pt>
    <dgm:pt modelId="{C1F4CDF8-7E90-4E73-A0E9-2BD4817100E9}" type="sibTrans" cxnId="{F7EE82CE-AE38-493A-9A86-A3D3E74A2381}">
      <dgm:prSet custT="1"/>
      <dgm:spPr>
        <a:solidFill>
          <a:srgbClr val="FFC000"/>
        </a:solidFill>
        <a:ln>
          <a:solidFill>
            <a:schemeClr val="tx1"/>
          </a:solidFill>
        </a:ln>
      </dgm:spPr>
      <dgm:t>
        <a:bodyPr/>
        <a:lstStyle/>
        <a:p>
          <a:endParaRPr lang="en-GB" sz="2400">
            <a:solidFill>
              <a:schemeClr val="accent6">
                <a:lumMod val="75000"/>
              </a:schemeClr>
            </a:solidFill>
            <a:latin typeface="Cambria Math" panose="02040503050406030204" pitchFamily="18" charset="0"/>
            <a:ea typeface="Cambria Math" panose="02040503050406030204" pitchFamily="18" charset="0"/>
          </a:endParaRPr>
        </a:p>
      </dgm:t>
    </dgm:pt>
    <dgm:pt modelId="{B7126239-0342-4A45-A321-A4C62D121FB6}">
      <dgm:prSet phldrT="[Text]" custT="1"/>
      <dgm:spPr>
        <a:solidFill>
          <a:schemeClr val="accent2">
            <a:lumMod val="20000"/>
            <a:lumOff val="80000"/>
          </a:schemeClr>
        </a:solidFill>
        <a:ln w="19050">
          <a:solidFill>
            <a:schemeClr val="tx2"/>
          </a:solidFill>
        </a:ln>
      </dgm:spPr>
      <dgm:t>
        <a:bodyPr/>
        <a:lstStyle/>
        <a:p>
          <a:r>
            <a:rPr lang="el-GR" sz="2800" dirty="0" smtClean="0">
              <a:solidFill>
                <a:schemeClr val="accent6">
                  <a:lumMod val="75000"/>
                </a:schemeClr>
              </a:solidFill>
              <a:latin typeface="Cambria Math" panose="02040503050406030204" pitchFamily="18" charset="0"/>
              <a:ea typeface="Cambria Math" panose="02040503050406030204" pitchFamily="18" charset="0"/>
            </a:rPr>
            <a:t>ΜΕΤΑΦΟΡΑ</a:t>
          </a:r>
          <a:endParaRPr lang="en-GB" sz="2800" dirty="0">
            <a:solidFill>
              <a:schemeClr val="accent6">
                <a:lumMod val="75000"/>
              </a:schemeClr>
            </a:solidFill>
            <a:latin typeface="Cambria Math" panose="02040503050406030204" pitchFamily="18" charset="0"/>
            <a:ea typeface="Cambria Math" panose="02040503050406030204" pitchFamily="18" charset="0"/>
          </a:endParaRPr>
        </a:p>
      </dgm:t>
    </dgm:pt>
    <dgm:pt modelId="{E0C26784-A9B4-45FF-B04A-A60EB4741A2E}" type="parTrans" cxnId="{2BA2DA66-F7F3-46DD-B012-BA8996E9D446}">
      <dgm:prSet/>
      <dgm:spPr/>
      <dgm:t>
        <a:bodyPr/>
        <a:lstStyle/>
        <a:p>
          <a:endParaRPr lang="en-GB" sz="2000">
            <a:solidFill>
              <a:schemeClr val="accent6">
                <a:lumMod val="75000"/>
              </a:schemeClr>
            </a:solidFill>
            <a:latin typeface="Cambria Math" panose="02040503050406030204" pitchFamily="18" charset="0"/>
            <a:ea typeface="Cambria Math" panose="02040503050406030204" pitchFamily="18" charset="0"/>
          </a:endParaRPr>
        </a:p>
      </dgm:t>
    </dgm:pt>
    <dgm:pt modelId="{6F24AD2F-1BB7-474C-AE83-4284919AA669}" type="sibTrans" cxnId="{2BA2DA66-F7F3-46DD-B012-BA8996E9D446}">
      <dgm:prSet custT="1"/>
      <dgm:spPr>
        <a:solidFill>
          <a:srgbClr val="FFC000"/>
        </a:solidFill>
        <a:ln>
          <a:solidFill>
            <a:schemeClr val="tx1"/>
          </a:solidFill>
        </a:ln>
      </dgm:spPr>
      <dgm:t>
        <a:bodyPr/>
        <a:lstStyle/>
        <a:p>
          <a:endParaRPr lang="en-GB" sz="2400">
            <a:solidFill>
              <a:schemeClr val="accent6">
                <a:lumMod val="75000"/>
              </a:schemeClr>
            </a:solidFill>
            <a:latin typeface="Cambria Math" panose="02040503050406030204" pitchFamily="18" charset="0"/>
            <a:ea typeface="Cambria Math" panose="02040503050406030204" pitchFamily="18" charset="0"/>
          </a:endParaRPr>
        </a:p>
      </dgm:t>
    </dgm:pt>
    <dgm:pt modelId="{AAACC4A2-CFCC-4E8C-98F2-025BE906ED83}">
      <dgm:prSet phldrT="[Text]" custT="1"/>
      <dgm:spPr>
        <a:solidFill>
          <a:schemeClr val="accent2">
            <a:lumMod val="20000"/>
            <a:lumOff val="80000"/>
          </a:schemeClr>
        </a:solidFill>
        <a:ln w="19050">
          <a:solidFill>
            <a:schemeClr val="tx2"/>
          </a:solidFill>
        </a:ln>
      </dgm:spPr>
      <dgm:t>
        <a:bodyPr/>
        <a:lstStyle/>
        <a:p>
          <a:r>
            <a:rPr lang="el-GR" sz="2800" dirty="0" smtClean="0">
              <a:solidFill>
                <a:schemeClr val="accent6">
                  <a:lumMod val="75000"/>
                </a:schemeClr>
              </a:solidFill>
              <a:latin typeface="Cambria Math" panose="02040503050406030204" pitchFamily="18" charset="0"/>
              <a:ea typeface="Cambria Math" panose="02040503050406030204" pitchFamily="18" charset="0"/>
            </a:rPr>
            <a:t>ΦΥΣΙΚΗ ΕΠΕΞΕΡΓΑΣΙΑ</a:t>
          </a:r>
          <a:endParaRPr lang="en-GB" sz="2800" dirty="0">
            <a:solidFill>
              <a:schemeClr val="accent6">
                <a:lumMod val="75000"/>
              </a:schemeClr>
            </a:solidFill>
            <a:latin typeface="Cambria Math" panose="02040503050406030204" pitchFamily="18" charset="0"/>
            <a:ea typeface="Cambria Math" panose="02040503050406030204" pitchFamily="18" charset="0"/>
          </a:endParaRPr>
        </a:p>
      </dgm:t>
    </dgm:pt>
    <dgm:pt modelId="{9CE8F63A-6D45-4C9F-88AF-DF7237195E26}" type="parTrans" cxnId="{6DB11DA9-4B35-4598-A193-86360A1F3FC5}">
      <dgm:prSet/>
      <dgm:spPr/>
      <dgm:t>
        <a:bodyPr/>
        <a:lstStyle/>
        <a:p>
          <a:endParaRPr lang="en-GB" sz="2000">
            <a:solidFill>
              <a:schemeClr val="accent6">
                <a:lumMod val="75000"/>
              </a:schemeClr>
            </a:solidFill>
            <a:latin typeface="Cambria Math" panose="02040503050406030204" pitchFamily="18" charset="0"/>
            <a:ea typeface="Cambria Math" panose="02040503050406030204" pitchFamily="18" charset="0"/>
          </a:endParaRPr>
        </a:p>
      </dgm:t>
    </dgm:pt>
    <dgm:pt modelId="{3F2A03D1-087D-47D4-A8DE-68F83E954BE4}" type="sibTrans" cxnId="{6DB11DA9-4B35-4598-A193-86360A1F3FC5}">
      <dgm:prSet custT="1"/>
      <dgm:spPr>
        <a:solidFill>
          <a:srgbClr val="FFC000"/>
        </a:solidFill>
        <a:ln>
          <a:solidFill>
            <a:schemeClr val="tx1"/>
          </a:solidFill>
        </a:ln>
      </dgm:spPr>
      <dgm:t>
        <a:bodyPr/>
        <a:lstStyle/>
        <a:p>
          <a:endParaRPr lang="en-GB" sz="2400">
            <a:solidFill>
              <a:schemeClr val="accent6">
                <a:lumMod val="75000"/>
              </a:schemeClr>
            </a:solidFill>
            <a:latin typeface="Cambria Math" panose="02040503050406030204" pitchFamily="18" charset="0"/>
            <a:ea typeface="Cambria Math" panose="02040503050406030204" pitchFamily="18" charset="0"/>
          </a:endParaRPr>
        </a:p>
      </dgm:t>
    </dgm:pt>
    <dgm:pt modelId="{4C93B67C-7C72-41B3-95D5-92FD351E3875}">
      <dgm:prSet phldrT="[Text]" custT="1"/>
      <dgm:spPr>
        <a:solidFill>
          <a:schemeClr val="accent2">
            <a:lumMod val="20000"/>
            <a:lumOff val="80000"/>
          </a:schemeClr>
        </a:solidFill>
        <a:ln w="19050">
          <a:solidFill>
            <a:schemeClr val="tx2"/>
          </a:solidFill>
        </a:ln>
      </dgm:spPr>
      <dgm:t>
        <a:bodyPr/>
        <a:lstStyle/>
        <a:p>
          <a:r>
            <a:rPr lang="el-GR" sz="2800" dirty="0" smtClean="0">
              <a:solidFill>
                <a:schemeClr val="accent6">
                  <a:lumMod val="75000"/>
                </a:schemeClr>
              </a:solidFill>
              <a:latin typeface="Cambria Math" panose="02040503050406030204" pitchFamily="18" charset="0"/>
              <a:ea typeface="Cambria Math" panose="02040503050406030204" pitchFamily="18" charset="0"/>
            </a:rPr>
            <a:t>ΧΗΜΙΚΗ ΕΠΕΞΕΡΓΑΣΙΑ</a:t>
          </a:r>
          <a:endParaRPr lang="en-GB" sz="2800" dirty="0">
            <a:solidFill>
              <a:schemeClr val="accent6">
                <a:lumMod val="75000"/>
              </a:schemeClr>
            </a:solidFill>
            <a:latin typeface="Cambria Math" panose="02040503050406030204" pitchFamily="18" charset="0"/>
            <a:ea typeface="Cambria Math" panose="02040503050406030204" pitchFamily="18" charset="0"/>
          </a:endParaRPr>
        </a:p>
      </dgm:t>
    </dgm:pt>
    <dgm:pt modelId="{5C71D280-D0C8-43C3-B5DB-EE8E5B9B176E}" type="parTrans" cxnId="{BAB1FC3B-A001-4235-A6B4-5A74BE0D0027}">
      <dgm:prSet/>
      <dgm:spPr/>
      <dgm:t>
        <a:bodyPr/>
        <a:lstStyle/>
        <a:p>
          <a:endParaRPr lang="en-GB" sz="2000">
            <a:solidFill>
              <a:schemeClr val="accent6">
                <a:lumMod val="75000"/>
              </a:schemeClr>
            </a:solidFill>
            <a:latin typeface="Cambria Math" panose="02040503050406030204" pitchFamily="18" charset="0"/>
            <a:ea typeface="Cambria Math" panose="02040503050406030204" pitchFamily="18" charset="0"/>
          </a:endParaRPr>
        </a:p>
      </dgm:t>
    </dgm:pt>
    <dgm:pt modelId="{CC8CAB25-3C80-4433-8031-E5F50461992B}" type="sibTrans" cxnId="{BAB1FC3B-A001-4235-A6B4-5A74BE0D0027}">
      <dgm:prSet/>
      <dgm:spPr/>
      <dgm:t>
        <a:bodyPr/>
        <a:lstStyle/>
        <a:p>
          <a:endParaRPr lang="en-GB" sz="2000">
            <a:solidFill>
              <a:schemeClr val="accent6">
                <a:lumMod val="75000"/>
              </a:schemeClr>
            </a:solidFill>
            <a:latin typeface="Cambria Math" panose="02040503050406030204" pitchFamily="18" charset="0"/>
            <a:ea typeface="Cambria Math" panose="02040503050406030204" pitchFamily="18" charset="0"/>
          </a:endParaRPr>
        </a:p>
      </dgm:t>
    </dgm:pt>
    <dgm:pt modelId="{561F4120-BB3C-40A1-A65C-06639C9FA061}" type="pres">
      <dgm:prSet presAssocID="{C3EAC12B-405E-48E4-B5F5-26BE4BB84ECE}" presName="diagram" presStyleCnt="0">
        <dgm:presLayoutVars>
          <dgm:dir/>
          <dgm:resizeHandles val="exact"/>
        </dgm:presLayoutVars>
      </dgm:prSet>
      <dgm:spPr/>
      <dgm:t>
        <a:bodyPr/>
        <a:lstStyle/>
        <a:p>
          <a:endParaRPr lang="en-GB"/>
        </a:p>
      </dgm:t>
    </dgm:pt>
    <dgm:pt modelId="{7D968B25-D8D0-4C7A-B687-EC6A1487EF01}" type="pres">
      <dgm:prSet presAssocID="{69DDDF18-367F-4BBF-9285-B7F8657A208A}" presName="node" presStyleLbl="node1" presStyleIdx="0" presStyleCnt="5">
        <dgm:presLayoutVars>
          <dgm:bulletEnabled val="1"/>
        </dgm:presLayoutVars>
      </dgm:prSet>
      <dgm:spPr/>
      <dgm:t>
        <a:bodyPr/>
        <a:lstStyle/>
        <a:p>
          <a:endParaRPr lang="en-GB"/>
        </a:p>
      </dgm:t>
    </dgm:pt>
    <dgm:pt modelId="{23DF407E-62D9-48C6-9CA8-F0DE2C229CF6}" type="pres">
      <dgm:prSet presAssocID="{5FBB802C-DBF5-4959-A00D-3B5E9C216DCE}" presName="sibTrans" presStyleLbl="sibTrans2D1" presStyleIdx="0" presStyleCnt="4"/>
      <dgm:spPr/>
      <dgm:t>
        <a:bodyPr/>
        <a:lstStyle/>
        <a:p>
          <a:endParaRPr lang="en-GB"/>
        </a:p>
      </dgm:t>
    </dgm:pt>
    <dgm:pt modelId="{914A1B93-2249-4B1D-B5E3-751440F7E51B}" type="pres">
      <dgm:prSet presAssocID="{5FBB802C-DBF5-4959-A00D-3B5E9C216DCE}" presName="connectorText" presStyleLbl="sibTrans2D1" presStyleIdx="0" presStyleCnt="4"/>
      <dgm:spPr/>
      <dgm:t>
        <a:bodyPr/>
        <a:lstStyle/>
        <a:p>
          <a:endParaRPr lang="en-GB"/>
        </a:p>
      </dgm:t>
    </dgm:pt>
    <dgm:pt modelId="{7E3308D2-E0AD-4B07-8F86-47C5E68D936F}" type="pres">
      <dgm:prSet presAssocID="{95DD874D-2E2D-4193-A52C-FD10786EEB60}" presName="node" presStyleLbl="node1" presStyleIdx="1" presStyleCnt="5">
        <dgm:presLayoutVars>
          <dgm:bulletEnabled val="1"/>
        </dgm:presLayoutVars>
      </dgm:prSet>
      <dgm:spPr/>
      <dgm:t>
        <a:bodyPr/>
        <a:lstStyle/>
        <a:p>
          <a:endParaRPr lang="en-GB"/>
        </a:p>
      </dgm:t>
    </dgm:pt>
    <dgm:pt modelId="{F4B6DE9C-DC9E-407C-BD5C-C362736D23A2}" type="pres">
      <dgm:prSet presAssocID="{C1F4CDF8-7E90-4E73-A0E9-2BD4817100E9}" presName="sibTrans" presStyleLbl="sibTrans2D1" presStyleIdx="1" presStyleCnt="4"/>
      <dgm:spPr/>
      <dgm:t>
        <a:bodyPr/>
        <a:lstStyle/>
        <a:p>
          <a:endParaRPr lang="en-GB"/>
        </a:p>
      </dgm:t>
    </dgm:pt>
    <dgm:pt modelId="{B608F258-8641-4972-9D57-0FF4251A3265}" type="pres">
      <dgm:prSet presAssocID="{C1F4CDF8-7E90-4E73-A0E9-2BD4817100E9}" presName="connectorText" presStyleLbl="sibTrans2D1" presStyleIdx="1" presStyleCnt="4"/>
      <dgm:spPr/>
      <dgm:t>
        <a:bodyPr/>
        <a:lstStyle/>
        <a:p>
          <a:endParaRPr lang="en-GB"/>
        </a:p>
      </dgm:t>
    </dgm:pt>
    <dgm:pt modelId="{9D35A392-E646-460F-B503-FDD50CA1AA4E}" type="pres">
      <dgm:prSet presAssocID="{B7126239-0342-4A45-A321-A4C62D121FB6}" presName="node" presStyleLbl="node1" presStyleIdx="2" presStyleCnt="5">
        <dgm:presLayoutVars>
          <dgm:bulletEnabled val="1"/>
        </dgm:presLayoutVars>
      </dgm:prSet>
      <dgm:spPr/>
      <dgm:t>
        <a:bodyPr/>
        <a:lstStyle/>
        <a:p>
          <a:endParaRPr lang="en-GB"/>
        </a:p>
      </dgm:t>
    </dgm:pt>
    <dgm:pt modelId="{D7DE4508-79E7-4242-BE02-160776D930ED}" type="pres">
      <dgm:prSet presAssocID="{6F24AD2F-1BB7-474C-AE83-4284919AA669}" presName="sibTrans" presStyleLbl="sibTrans2D1" presStyleIdx="2" presStyleCnt="4"/>
      <dgm:spPr/>
      <dgm:t>
        <a:bodyPr/>
        <a:lstStyle/>
        <a:p>
          <a:endParaRPr lang="en-GB"/>
        </a:p>
      </dgm:t>
    </dgm:pt>
    <dgm:pt modelId="{88874A46-8E5B-4262-9F37-578F82A786D2}" type="pres">
      <dgm:prSet presAssocID="{6F24AD2F-1BB7-474C-AE83-4284919AA669}" presName="connectorText" presStyleLbl="sibTrans2D1" presStyleIdx="2" presStyleCnt="4"/>
      <dgm:spPr/>
      <dgm:t>
        <a:bodyPr/>
        <a:lstStyle/>
        <a:p>
          <a:endParaRPr lang="en-GB"/>
        </a:p>
      </dgm:t>
    </dgm:pt>
    <dgm:pt modelId="{F3248705-C156-4689-B792-FD81B039E48D}" type="pres">
      <dgm:prSet presAssocID="{AAACC4A2-CFCC-4E8C-98F2-025BE906ED83}" presName="node" presStyleLbl="node1" presStyleIdx="3" presStyleCnt="5" custScaleX="129652">
        <dgm:presLayoutVars>
          <dgm:bulletEnabled val="1"/>
        </dgm:presLayoutVars>
      </dgm:prSet>
      <dgm:spPr/>
      <dgm:t>
        <a:bodyPr/>
        <a:lstStyle/>
        <a:p>
          <a:endParaRPr lang="en-GB"/>
        </a:p>
      </dgm:t>
    </dgm:pt>
    <dgm:pt modelId="{E08477A7-C9EB-4EF1-A6BE-08B8DAACE54A}" type="pres">
      <dgm:prSet presAssocID="{3F2A03D1-087D-47D4-A8DE-68F83E954BE4}" presName="sibTrans" presStyleLbl="sibTrans2D1" presStyleIdx="3" presStyleCnt="4"/>
      <dgm:spPr/>
      <dgm:t>
        <a:bodyPr/>
        <a:lstStyle/>
        <a:p>
          <a:endParaRPr lang="en-GB"/>
        </a:p>
      </dgm:t>
    </dgm:pt>
    <dgm:pt modelId="{07DCF0EB-8454-4FAD-BF2C-61ABE69314BA}" type="pres">
      <dgm:prSet presAssocID="{3F2A03D1-087D-47D4-A8DE-68F83E954BE4}" presName="connectorText" presStyleLbl="sibTrans2D1" presStyleIdx="3" presStyleCnt="4"/>
      <dgm:spPr/>
      <dgm:t>
        <a:bodyPr/>
        <a:lstStyle/>
        <a:p>
          <a:endParaRPr lang="en-GB"/>
        </a:p>
      </dgm:t>
    </dgm:pt>
    <dgm:pt modelId="{D404A13E-03D1-452C-9F8D-8537C8E2787F}" type="pres">
      <dgm:prSet presAssocID="{4C93B67C-7C72-41B3-95D5-92FD351E3875}" presName="node" presStyleLbl="node1" presStyleIdx="4" presStyleCnt="5" custScaleX="137553">
        <dgm:presLayoutVars>
          <dgm:bulletEnabled val="1"/>
        </dgm:presLayoutVars>
      </dgm:prSet>
      <dgm:spPr/>
      <dgm:t>
        <a:bodyPr/>
        <a:lstStyle/>
        <a:p>
          <a:endParaRPr lang="en-GB"/>
        </a:p>
      </dgm:t>
    </dgm:pt>
  </dgm:ptLst>
  <dgm:cxnLst>
    <dgm:cxn modelId="{48EC1771-E70C-4CE2-BED2-0846004B9F9E}" srcId="{C3EAC12B-405E-48E4-B5F5-26BE4BB84ECE}" destId="{69DDDF18-367F-4BBF-9285-B7F8657A208A}" srcOrd="0" destOrd="0" parTransId="{0D7E0A34-2F56-4E05-9F36-BB33B9F17049}" sibTransId="{5FBB802C-DBF5-4959-A00D-3B5E9C216DCE}"/>
    <dgm:cxn modelId="{FC1CB070-E1D6-476D-AF6B-C31C626AB52D}" type="presOf" srcId="{6F24AD2F-1BB7-474C-AE83-4284919AA669}" destId="{88874A46-8E5B-4262-9F37-578F82A786D2}" srcOrd="1" destOrd="0" presId="urn:microsoft.com/office/officeart/2005/8/layout/process5"/>
    <dgm:cxn modelId="{B72A5D49-68F3-4014-90EC-FA77501EBB76}" type="presOf" srcId="{95DD874D-2E2D-4193-A52C-FD10786EEB60}" destId="{7E3308D2-E0AD-4B07-8F86-47C5E68D936F}" srcOrd="0" destOrd="0" presId="urn:microsoft.com/office/officeart/2005/8/layout/process5"/>
    <dgm:cxn modelId="{09619627-673C-46B9-8B38-BE6056E869D9}" type="presOf" srcId="{4C93B67C-7C72-41B3-95D5-92FD351E3875}" destId="{D404A13E-03D1-452C-9F8D-8537C8E2787F}" srcOrd="0" destOrd="0" presId="urn:microsoft.com/office/officeart/2005/8/layout/process5"/>
    <dgm:cxn modelId="{8740A382-382B-4E39-B08F-5415301D4214}" type="presOf" srcId="{5FBB802C-DBF5-4959-A00D-3B5E9C216DCE}" destId="{914A1B93-2249-4B1D-B5E3-751440F7E51B}" srcOrd="1" destOrd="0" presId="urn:microsoft.com/office/officeart/2005/8/layout/process5"/>
    <dgm:cxn modelId="{2BA2DA66-F7F3-46DD-B012-BA8996E9D446}" srcId="{C3EAC12B-405E-48E4-B5F5-26BE4BB84ECE}" destId="{B7126239-0342-4A45-A321-A4C62D121FB6}" srcOrd="2" destOrd="0" parTransId="{E0C26784-A9B4-45FF-B04A-A60EB4741A2E}" sibTransId="{6F24AD2F-1BB7-474C-AE83-4284919AA669}"/>
    <dgm:cxn modelId="{4145C608-B10B-43BC-9C42-D186A3B59B2B}" type="presOf" srcId="{C1F4CDF8-7E90-4E73-A0E9-2BD4817100E9}" destId="{F4B6DE9C-DC9E-407C-BD5C-C362736D23A2}" srcOrd="0" destOrd="0" presId="urn:microsoft.com/office/officeart/2005/8/layout/process5"/>
    <dgm:cxn modelId="{29EC3FD7-E007-4418-87B5-E7CCDC85B9EC}" type="presOf" srcId="{69DDDF18-367F-4BBF-9285-B7F8657A208A}" destId="{7D968B25-D8D0-4C7A-B687-EC6A1487EF01}" srcOrd="0" destOrd="0" presId="urn:microsoft.com/office/officeart/2005/8/layout/process5"/>
    <dgm:cxn modelId="{40FD4354-B0A3-41F9-AE60-A7B8CE308460}" type="presOf" srcId="{AAACC4A2-CFCC-4E8C-98F2-025BE906ED83}" destId="{F3248705-C156-4689-B792-FD81B039E48D}" srcOrd="0" destOrd="0" presId="urn:microsoft.com/office/officeart/2005/8/layout/process5"/>
    <dgm:cxn modelId="{BAB1FC3B-A001-4235-A6B4-5A74BE0D0027}" srcId="{C3EAC12B-405E-48E4-B5F5-26BE4BB84ECE}" destId="{4C93B67C-7C72-41B3-95D5-92FD351E3875}" srcOrd="4" destOrd="0" parTransId="{5C71D280-D0C8-43C3-B5DB-EE8E5B9B176E}" sibTransId="{CC8CAB25-3C80-4433-8031-E5F50461992B}"/>
    <dgm:cxn modelId="{AE05AB67-C28C-491B-B4EA-072F79A41A96}" type="presOf" srcId="{B7126239-0342-4A45-A321-A4C62D121FB6}" destId="{9D35A392-E646-460F-B503-FDD50CA1AA4E}" srcOrd="0" destOrd="0" presId="urn:microsoft.com/office/officeart/2005/8/layout/process5"/>
    <dgm:cxn modelId="{1A244567-FA6B-4D0D-93D9-9F5392F86E91}" type="presOf" srcId="{3F2A03D1-087D-47D4-A8DE-68F83E954BE4}" destId="{E08477A7-C9EB-4EF1-A6BE-08B8DAACE54A}" srcOrd="0" destOrd="0" presId="urn:microsoft.com/office/officeart/2005/8/layout/process5"/>
    <dgm:cxn modelId="{C33F1280-CF81-4C2C-B456-4789B184CB42}" type="presOf" srcId="{6F24AD2F-1BB7-474C-AE83-4284919AA669}" destId="{D7DE4508-79E7-4242-BE02-160776D930ED}" srcOrd="0" destOrd="0" presId="urn:microsoft.com/office/officeart/2005/8/layout/process5"/>
    <dgm:cxn modelId="{02765E6B-65E1-4CAE-B1D6-E58EAB2EC912}" type="presOf" srcId="{3F2A03D1-087D-47D4-A8DE-68F83E954BE4}" destId="{07DCF0EB-8454-4FAD-BF2C-61ABE69314BA}" srcOrd="1" destOrd="0" presId="urn:microsoft.com/office/officeart/2005/8/layout/process5"/>
    <dgm:cxn modelId="{93E58B8B-98F1-42F0-9C15-30BAD5DD2DEE}" type="presOf" srcId="{C1F4CDF8-7E90-4E73-A0E9-2BD4817100E9}" destId="{B608F258-8641-4972-9D57-0FF4251A3265}" srcOrd="1" destOrd="0" presId="urn:microsoft.com/office/officeart/2005/8/layout/process5"/>
    <dgm:cxn modelId="{6DB11DA9-4B35-4598-A193-86360A1F3FC5}" srcId="{C3EAC12B-405E-48E4-B5F5-26BE4BB84ECE}" destId="{AAACC4A2-CFCC-4E8C-98F2-025BE906ED83}" srcOrd="3" destOrd="0" parTransId="{9CE8F63A-6D45-4C9F-88AF-DF7237195E26}" sibTransId="{3F2A03D1-087D-47D4-A8DE-68F83E954BE4}"/>
    <dgm:cxn modelId="{E7780DB8-6A3F-470C-A3C1-86A3898CF08F}" type="presOf" srcId="{5FBB802C-DBF5-4959-A00D-3B5E9C216DCE}" destId="{23DF407E-62D9-48C6-9CA8-F0DE2C229CF6}" srcOrd="0" destOrd="0" presId="urn:microsoft.com/office/officeart/2005/8/layout/process5"/>
    <dgm:cxn modelId="{0E5790DC-3FA3-42C9-8E77-1882021DE274}" type="presOf" srcId="{C3EAC12B-405E-48E4-B5F5-26BE4BB84ECE}" destId="{561F4120-BB3C-40A1-A65C-06639C9FA061}" srcOrd="0" destOrd="0" presId="urn:microsoft.com/office/officeart/2005/8/layout/process5"/>
    <dgm:cxn modelId="{F7EE82CE-AE38-493A-9A86-A3D3E74A2381}" srcId="{C3EAC12B-405E-48E4-B5F5-26BE4BB84ECE}" destId="{95DD874D-2E2D-4193-A52C-FD10786EEB60}" srcOrd="1" destOrd="0" parTransId="{2BA881B7-F87A-4200-BED7-9BD178DD834E}" sibTransId="{C1F4CDF8-7E90-4E73-A0E9-2BD4817100E9}"/>
    <dgm:cxn modelId="{B4F70C32-2C2A-4CF2-A7A9-0DEBFAE0DC86}" type="presParOf" srcId="{561F4120-BB3C-40A1-A65C-06639C9FA061}" destId="{7D968B25-D8D0-4C7A-B687-EC6A1487EF01}" srcOrd="0" destOrd="0" presId="urn:microsoft.com/office/officeart/2005/8/layout/process5"/>
    <dgm:cxn modelId="{0A25A945-58E7-4B3B-B67C-773AAD99F438}" type="presParOf" srcId="{561F4120-BB3C-40A1-A65C-06639C9FA061}" destId="{23DF407E-62D9-48C6-9CA8-F0DE2C229CF6}" srcOrd="1" destOrd="0" presId="urn:microsoft.com/office/officeart/2005/8/layout/process5"/>
    <dgm:cxn modelId="{6EA63977-8F99-4973-8721-A56ACDA7ED2D}" type="presParOf" srcId="{23DF407E-62D9-48C6-9CA8-F0DE2C229CF6}" destId="{914A1B93-2249-4B1D-B5E3-751440F7E51B}" srcOrd="0" destOrd="0" presId="urn:microsoft.com/office/officeart/2005/8/layout/process5"/>
    <dgm:cxn modelId="{F488BF56-6256-4C21-B107-5A734F84A50A}" type="presParOf" srcId="{561F4120-BB3C-40A1-A65C-06639C9FA061}" destId="{7E3308D2-E0AD-4B07-8F86-47C5E68D936F}" srcOrd="2" destOrd="0" presId="urn:microsoft.com/office/officeart/2005/8/layout/process5"/>
    <dgm:cxn modelId="{F6417AB9-F31D-48B3-A9A8-22BC563650AC}" type="presParOf" srcId="{561F4120-BB3C-40A1-A65C-06639C9FA061}" destId="{F4B6DE9C-DC9E-407C-BD5C-C362736D23A2}" srcOrd="3" destOrd="0" presId="urn:microsoft.com/office/officeart/2005/8/layout/process5"/>
    <dgm:cxn modelId="{28BC364D-28C3-4029-A21E-EC07841F2191}" type="presParOf" srcId="{F4B6DE9C-DC9E-407C-BD5C-C362736D23A2}" destId="{B608F258-8641-4972-9D57-0FF4251A3265}" srcOrd="0" destOrd="0" presId="urn:microsoft.com/office/officeart/2005/8/layout/process5"/>
    <dgm:cxn modelId="{1A1E7ABD-24D9-460F-BCE9-21DC1932BFCE}" type="presParOf" srcId="{561F4120-BB3C-40A1-A65C-06639C9FA061}" destId="{9D35A392-E646-460F-B503-FDD50CA1AA4E}" srcOrd="4" destOrd="0" presId="urn:microsoft.com/office/officeart/2005/8/layout/process5"/>
    <dgm:cxn modelId="{E4E526EF-30C5-47C8-80DC-1366F5F32D39}" type="presParOf" srcId="{561F4120-BB3C-40A1-A65C-06639C9FA061}" destId="{D7DE4508-79E7-4242-BE02-160776D930ED}" srcOrd="5" destOrd="0" presId="urn:microsoft.com/office/officeart/2005/8/layout/process5"/>
    <dgm:cxn modelId="{26D2150C-9DDA-42E0-BA12-A0F18121EF40}" type="presParOf" srcId="{D7DE4508-79E7-4242-BE02-160776D930ED}" destId="{88874A46-8E5B-4262-9F37-578F82A786D2}" srcOrd="0" destOrd="0" presId="urn:microsoft.com/office/officeart/2005/8/layout/process5"/>
    <dgm:cxn modelId="{B5AC641B-DDFB-47A2-9FB7-01DF20063A36}" type="presParOf" srcId="{561F4120-BB3C-40A1-A65C-06639C9FA061}" destId="{F3248705-C156-4689-B792-FD81B039E48D}" srcOrd="6" destOrd="0" presId="urn:microsoft.com/office/officeart/2005/8/layout/process5"/>
    <dgm:cxn modelId="{889DBA25-5D7C-407C-B7AF-C8CFF6805507}" type="presParOf" srcId="{561F4120-BB3C-40A1-A65C-06639C9FA061}" destId="{E08477A7-C9EB-4EF1-A6BE-08B8DAACE54A}" srcOrd="7" destOrd="0" presId="urn:microsoft.com/office/officeart/2005/8/layout/process5"/>
    <dgm:cxn modelId="{47895F50-35EE-4831-BF02-694CDCBBFDF8}" type="presParOf" srcId="{E08477A7-C9EB-4EF1-A6BE-08B8DAACE54A}" destId="{07DCF0EB-8454-4FAD-BF2C-61ABE69314BA}" srcOrd="0" destOrd="0" presId="urn:microsoft.com/office/officeart/2005/8/layout/process5"/>
    <dgm:cxn modelId="{E87DDFE5-5F01-41A5-851A-929F30757097}" type="presParOf" srcId="{561F4120-BB3C-40A1-A65C-06639C9FA061}" destId="{D404A13E-03D1-452C-9F8D-8537C8E2787F}"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F3B0CE-3912-467A-89EC-26A2855E0ADC}"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GB"/>
        </a:p>
      </dgm:t>
    </dgm:pt>
    <dgm:pt modelId="{722EA8D6-99F2-47CF-A5F9-20C55E744980}">
      <dgm:prSet phldrT="[Text]" custT="1"/>
      <dgm:spPr/>
      <dgm:t>
        <a:bodyPr/>
        <a:lstStyle/>
        <a:p>
          <a:r>
            <a:rPr lang="el-GR" sz="2800" dirty="0" smtClean="0">
              <a:solidFill>
                <a:schemeClr val="tx1"/>
              </a:solidFill>
              <a:latin typeface="Cambria Math" panose="02040503050406030204" pitchFamily="18" charset="0"/>
              <a:ea typeface="Cambria Math" panose="02040503050406030204" pitchFamily="18" charset="0"/>
            </a:rPr>
            <a:t>ΧΗΜΙΚΗ ΕΝΕΡΓΕΙΑ ΚΑΥΣΙΜΟΥ </a:t>
          </a:r>
          <a:endParaRPr lang="en-GB" sz="2800" dirty="0">
            <a:solidFill>
              <a:schemeClr val="tx1"/>
            </a:solidFill>
            <a:latin typeface="Cambria Math" panose="02040503050406030204" pitchFamily="18" charset="0"/>
            <a:ea typeface="Cambria Math" panose="02040503050406030204" pitchFamily="18" charset="0"/>
          </a:endParaRPr>
        </a:p>
      </dgm:t>
    </dgm:pt>
    <dgm:pt modelId="{A2CD6072-1830-4D91-9272-784D95A523CE}" type="parTrans" cxnId="{8F8A3BF5-9D0A-4F13-A03C-F9D3F251D289}">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DD203963-189A-403C-8EC3-94CBF081B439}" type="sibTrans" cxnId="{8F8A3BF5-9D0A-4F13-A03C-F9D3F251D289}">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096E3408-B290-491A-8CBC-C08A59F777A8}">
      <dgm:prSet phldrT="[Text]" custT="1"/>
      <dgm:spPr/>
      <dgm:t>
        <a:bodyPr/>
        <a:lstStyle/>
        <a:p>
          <a:r>
            <a:rPr lang="el-GR" sz="2800" b="1" dirty="0" smtClean="0">
              <a:solidFill>
                <a:srgbClr val="C00000"/>
              </a:solidFill>
              <a:latin typeface="Cambria Math" panose="02040503050406030204" pitchFamily="18" charset="0"/>
              <a:ea typeface="Cambria Math" panose="02040503050406030204" pitchFamily="18" charset="0"/>
            </a:rPr>
            <a:t>ΛΕΒΗΤΑΣ</a:t>
          </a:r>
          <a:endParaRPr lang="en-GB" sz="2800" b="1" dirty="0">
            <a:solidFill>
              <a:srgbClr val="C00000"/>
            </a:solidFill>
            <a:latin typeface="Cambria Math" panose="02040503050406030204" pitchFamily="18" charset="0"/>
            <a:ea typeface="Cambria Math" panose="02040503050406030204" pitchFamily="18" charset="0"/>
          </a:endParaRPr>
        </a:p>
      </dgm:t>
    </dgm:pt>
    <dgm:pt modelId="{59ED919C-4B08-4A63-92CD-339ADDD24022}" type="parTrans" cxnId="{AB5CB699-8AB2-4A9A-BF56-14F4898A6D49}">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B3482611-8AC2-4D27-9F4B-CA5C23A70101}" type="sibTrans" cxnId="{AB5CB699-8AB2-4A9A-BF56-14F4898A6D49}">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F0E8D57C-9855-4358-AF59-5B5EED92792F}">
      <dgm:prSet phldrT="[Text]" custT="1"/>
      <dgm:spPr/>
      <dgm:t>
        <a:bodyPr/>
        <a:lstStyle/>
        <a:p>
          <a:r>
            <a:rPr lang="el-GR" sz="2800" dirty="0" smtClean="0">
              <a:solidFill>
                <a:schemeClr val="tx1"/>
              </a:solidFill>
              <a:latin typeface="Cambria Math" panose="02040503050406030204" pitchFamily="18" charset="0"/>
              <a:ea typeface="Cambria Math" panose="02040503050406030204" pitchFamily="18" charset="0"/>
            </a:rPr>
            <a:t>ΘΕΡΜΙΚΗ ΕΝΕΡΓΕΙΑ</a:t>
          </a:r>
          <a:endParaRPr lang="en-GB" sz="2800" dirty="0">
            <a:solidFill>
              <a:schemeClr val="tx1"/>
            </a:solidFill>
            <a:latin typeface="Cambria Math" panose="02040503050406030204" pitchFamily="18" charset="0"/>
            <a:ea typeface="Cambria Math" panose="02040503050406030204" pitchFamily="18" charset="0"/>
          </a:endParaRPr>
        </a:p>
      </dgm:t>
    </dgm:pt>
    <dgm:pt modelId="{67FC3415-51D3-4647-A47B-768F1BB835F4}" type="parTrans" cxnId="{FBEC3722-49DE-4006-BC55-A633641A57BB}">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B5D3C544-5204-465B-8035-4900C731D72E}" type="sibTrans" cxnId="{FBEC3722-49DE-4006-BC55-A633641A57BB}">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6AD8DC1C-0499-4DAA-B5CB-5B9A3F20AB09}">
      <dgm:prSet phldrT="[Text]" custT="1"/>
      <dgm:spPr/>
      <dgm:t>
        <a:bodyPr/>
        <a:lstStyle/>
        <a:p>
          <a:r>
            <a:rPr lang="el-GR" sz="2800" b="1" dirty="0" smtClean="0">
              <a:solidFill>
                <a:srgbClr val="C00000"/>
              </a:solidFill>
              <a:latin typeface="Cambria Math" panose="02040503050406030204" pitchFamily="18" charset="0"/>
              <a:ea typeface="Cambria Math" panose="02040503050406030204" pitchFamily="18" charset="0"/>
            </a:rPr>
            <a:t>ΣΤΡΟΒΙΛΟΣ</a:t>
          </a:r>
          <a:endParaRPr lang="en-GB" sz="2800" b="1" dirty="0">
            <a:solidFill>
              <a:srgbClr val="C00000"/>
            </a:solidFill>
            <a:latin typeface="Cambria Math" panose="02040503050406030204" pitchFamily="18" charset="0"/>
            <a:ea typeface="Cambria Math" panose="02040503050406030204" pitchFamily="18" charset="0"/>
          </a:endParaRPr>
        </a:p>
      </dgm:t>
    </dgm:pt>
    <dgm:pt modelId="{11A41918-0275-4687-89CC-94A083F1C8C6}" type="parTrans" cxnId="{BE081DDD-038B-4967-B523-57A3E5B16048}">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3DFF77E9-DE96-494B-B825-475721F02123}" type="sibTrans" cxnId="{BE081DDD-038B-4967-B523-57A3E5B16048}">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A7690387-B236-476C-B366-503DE6284C5B}">
      <dgm:prSet phldrT="[Text]" custT="1"/>
      <dgm:spPr/>
      <dgm:t>
        <a:bodyPr/>
        <a:lstStyle/>
        <a:p>
          <a:r>
            <a:rPr lang="el-GR" sz="2800" dirty="0" smtClean="0">
              <a:solidFill>
                <a:schemeClr val="tx1"/>
              </a:solidFill>
              <a:latin typeface="Cambria Math" panose="02040503050406030204" pitchFamily="18" charset="0"/>
              <a:ea typeface="Cambria Math" panose="02040503050406030204" pitchFamily="18" charset="0"/>
            </a:rPr>
            <a:t>ΜΗΧΑΝΙΚΗ ΕΝΕΡΓΕΙΑ</a:t>
          </a:r>
          <a:endParaRPr lang="en-GB" sz="2800" dirty="0">
            <a:solidFill>
              <a:schemeClr val="tx1"/>
            </a:solidFill>
            <a:latin typeface="Cambria Math" panose="02040503050406030204" pitchFamily="18" charset="0"/>
            <a:ea typeface="Cambria Math" panose="02040503050406030204" pitchFamily="18" charset="0"/>
          </a:endParaRPr>
        </a:p>
      </dgm:t>
    </dgm:pt>
    <dgm:pt modelId="{DA8639DF-9E16-42D8-A031-B7BC862E401B}" type="parTrans" cxnId="{2EE53710-EE34-4F55-9744-479373D4CC1D}">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42921276-E3D8-4784-AD9C-0C5E7C512F4B}" type="sibTrans" cxnId="{2EE53710-EE34-4F55-9744-479373D4CC1D}">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F2E6DBC0-A21C-4CE2-9590-534A34DA2205}">
      <dgm:prSet phldrT="[Text]" custT="1"/>
      <dgm:spPr/>
      <dgm:t>
        <a:bodyPr/>
        <a:lstStyle/>
        <a:p>
          <a:r>
            <a:rPr lang="el-GR" sz="2800" b="1" dirty="0" smtClean="0">
              <a:solidFill>
                <a:srgbClr val="C00000"/>
              </a:solidFill>
              <a:latin typeface="Cambria Math" panose="02040503050406030204" pitchFamily="18" charset="0"/>
              <a:ea typeface="Cambria Math" panose="02040503050406030204" pitchFamily="18" charset="0"/>
            </a:rPr>
            <a:t>ΓΕΝΝΗΤΡΙΑ</a:t>
          </a:r>
          <a:endParaRPr lang="en-GB" sz="2800" b="1" dirty="0">
            <a:solidFill>
              <a:srgbClr val="C00000"/>
            </a:solidFill>
            <a:latin typeface="Cambria Math" panose="02040503050406030204" pitchFamily="18" charset="0"/>
            <a:ea typeface="Cambria Math" panose="02040503050406030204" pitchFamily="18" charset="0"/>
          </a:endParaRPr>
        </a:p>
      </dgm:t>
    </dgm:pt>
    <dgm:pt modelId="{BF664BE6-2EEE-4D3C-A147-E7B7417711C9}" type="parTrans" cxnId="{4F468C09-E4D2-4AD2-B546-1FABE06FBF27}">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680A3329-037F-44C7-9610-F21EA4B96DE7}" type="sibTrans" cxnId="{4F468C09-E4D2-4AD2-B546-1FABE06FBF27}">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A8F224B7-FA4E-4D52-9E01-96FF3375611C}">
      <dgm:prSet custT="1"/>
      <dgm:spPr/>
      <dgm:t>
        <a:bodyPr/>
        <a:lstStyle/>
        <a:p>
          <a:r>
            <a:rPr lang="el-GR" sz="2800" dirty="0" smtClean="0">
              <a:solidFill>
                <a:schemeClr val="tx1"/>
              </a:solidFill>
              <a:latin typeface="Cambria Math" panose="02040503050406030204" pitchFamily="18" charset="0"/>
              <a:ea typeface="Cambria Math" panose="02040503050406030204" pitchFamily="18" charset="0"/>
            </a:rPr>
            <a:t>ΗΛΕΚΤΡΙΣΜΟΣ</a:t>
          </a:r>
          <a:endParaRPr lang="en-GB" sz="2800" dirty="0">
            <a:solidFill>
              <a:schemeClr val="tx1"/>
            </a:solidFill>
            <a:latin typeface="Cambria Math" panose="02040503050406030204" pitchFamily="18" charset="0"/>
            <a:ea typeface="Cambria Math" panose="02040503050406030204" pitchFamily="18" charset="0"/>
          </a:endParaRPr>
        </a:p>
      </dgm:t>
    </dgm:pt>
    <dgm:pt modelId="{FC44FB58-4B08-4DCF-A6FE-B9C41EAAC7AA}" type="parTrans" cxnId="{C05DCAD4-495F-4C8F-BD3E-5ABC80839F34}">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58445AD8-92DB-4F3D-8E63-0FA5EE8ADCC0}" type="sibTrans" cxnId="{C05DCAD4-495F-4C8F-BD3E-5ABC80839F34}">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FBC7A6EB-0630-4DA4-8747-0506203E74E2}">
      <dgm:prSet custT="1"/>
      <dgm:spPr/>
      <dgm:t>
        <a:bodyPr/>
        <a:lstStyle/>
        <a:p>
          <a:r>
            <a:rPr lang="el-GR" sz="2800" b="1" dirty="0" smtClean="0">
              <a:solidFill>
                <a:srgbClr val="C00000"/>
              </a:solidFill>
              <a:latin typeface="Cambria Math" panose="02040503050406030204" pitchFamily="18" charset="0"/>
              <a:ea typeface="Cambria Math" panose="02040503050406030204" pitchFamily="18" charset="0"/>
            </a:rPr>
            <a:t>ΚΑΛΥΨΗ</a:t>
          </a:r>
          <a:r>
            <a:rPr lang="el-GR" sz="2800" dirty="0" smtClean="0">
              <a:solidFill>
                <a:schemeClr val="tx1"/>
              </a:solidFill>
              <a:latin typeface="Cambria Math" panose="02040503050406030204" pitchFamily="18" charset="0"/>
              <a:ea typeface="Cambria Math" panose="02040503050406030204" pitchFamily="18" charset="0"/>
            </a:rPr>
            <a:t> </a:t>
          </a:r>
          <a:r>
            <a:rPr lang="el-GR" sz="2800" b="1" dirty="0" smtClean="0">
              <a:solidFill>
                <a:srgbClr val="C00000"/>
              </a:solidFill>
              <a:latin typeface="Cambria Math" panose="02040503050406030204" pitchFamily="18" charset="0"/>
              <a:ea typeface="Cambria Math" panose="02040503050406030204" pitchFamily="18" charset="0"/>
            </a:rPr>
            <a:t>ΑΝΑΓΚΩΝ</a:t>
          </a:r>
          <a:endParaRPr lang="en-GB" sz="2800" b="1" dirty="0">
            <a:solidFill>
              <a:srgbClr val="C00000"/>
            </a:solidFill>
            <a:latin typeface="Cambria Math" panose="02040503050406030204" pitchFamily="18" charset="0"/>
            <a:ea typeface="Cambria Math" panose="02040503050406030204" pitchFamily="18" charset="0"/>
          </a:endParaRPr>
        </a:p>
      </dgm:t>
    </dgm:pt>
    <dgm:pt modelId="{7D62E09F-F9C1-4F2A-B035-BF55F1CB4338}" type="parTrans" cxnId="{17A96A1A-34F8-4871-A765-00D3830FEBA8}">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593CDDD7-BEB6-46CC-BCAC-1CFB43069E8B}" type="sibTrans" cxnId="{17A96A1A-34F8-4871-A765-00D3830FEBA8}">
      <dgm:prSet/>
      <dgm:spPr/>
      <dgm:t>
        <a:bodyPr/>
        <a:lstStyle/>
        <a:p>
          <a:endParaRPr lang="en-GB" sz="2000">
            <a:solidFill>
              <a:schemeClr val="tx1"/>
            </a:solidFill>
            <a:latin typeface="Cambria Math" panose="02040503050406030204" pitchFamily="18" charset="0"/>
            <a:ea typeface="Cambria Math" panose="02040503050406030204" pitchFamily="18" charset="0"/>
          </a:endParaRPr>
        </a:p>
      </dgm:t>
    </dgm:pt>
    <dgm:pt modelId="{3EEB773B-E9F1-4ACB-9398-0BB7981803E3}" type="pres">
      <dgm:prSet presAssocID="{49F3B0CE-3912-467A-89EC-26A2855E0ADC}" presName="Name0" presStyleCnt="0">
        <dgm:presLayoutVars>
          <dgm:dir/>
          <dgm:animLvl val="lvl"/>
          <dgm:resizeHandles val="exact"/>
        </dgm:presLayoutVars>
      </dgm:prSet>
      <dgm:spPr/>
      <dgm:t>
        <a:bodyPr/>
        <a:lstStyle/>
        <a:p>
          <a:endParaRPr lang="en-GB"/>
        </a:p>
      </dgm:t>
    </dgm:pt>
    <dgm:pt modelId="{FDE6C91D-858A-4053-93C0-7F562A965697}" type="pres">
      <dgm:prSet presAssocID="{A8F224B7-FA4E-4D52-9E01-96FF3375611C}" presName="boxAndChildren" presStyleCnt="0"/>
      <dgm:spPr/>
    </dgm:pt>
    <dgm:pt modelId="{25E4FF4D-9751-4302-A56C-75B468F4B3B9}" type="pres">
      <dgm:prSet presAssocID="{A8F224B7-FA4E-4D52-9E01-96FF3375611C}" presName="parentTextBox" presStyleLbl="node1" presStyleIdx="0" presStyleCnt="4"/>
      <dgm:spPr/>
      <dgm:t>
        <a:bodyPr/>
        <a:lstStyle/>
        <a:p>
          <a:endParaRPr lang="en-GB"/>
        </a:p>
      </dgm:t>
    </dgm:pt>
    <dgm:pt modelId="{FE12376A-E8AA-4865-85DA-738CF1CA617F}" type="pres">
      <dgm:prSet presAssocID="{A8F224B7-FA4E-4D52-9E01-96FF3375611C}" presName="entireBox" presStyleLbl="node1" presStyleIdx="0" presStyleCnt="4"/>
      <dgm:spPr/>
      <dgm:t>
        <a:bodyPr/>
        <a:lstStyle/>
        <a:p>
          <a:endParaRPr lang="en-GB"/>
        </a:p>
      </dgm:t>
    </dgm:pt>
    <dgm:pt modelId="{16E7B67E-5B88-4E48-8AA2-718E1BFDBFEA}" type="pres">
      <dgm:prSet presAssocID="{A8F224B7-FA4E-4D52-9E01-96FF3375611C}" presName="descendantBox" presStyleCnt="0"/>
      <dgm:spPr/>
    </dgm:pt>
    <dgm:pt modelId="{3BEF47D7-811A-41A7-B2DF-67F022BEB462}" type="pres">
      <dgm:prSet presAssocID="{FBC7A6EB-0630-4DA4-8747-0506203E74E2}" presName="childTextBox" presStyleLbl="fgAccFollowNode1" presStyleIdx="0" presStyleCnt="4">
        <dgm:presLayoutVars>
          <dgm:bulletEnabled val="1"/>
        </dgm:presLayoutVars>
      </dgm:prSet>
      <dgm:spPr/>
      <dgm:t>
        <a:bodyPr/>
        <a:lstStyle/>
        <a:p>
          <a:endParaRPr lang="en-GB"/>
        </a:p>
      </dgm:t>
    </dgm:pt>
    <dgm:pt modelId="{96FA49C7-F7D6-4E4B-AEE4-4B1F20C0BE39}" type="pres">
      <dgm:prSet presAssocID="{42921276-E3D8-4784-AD9C-0C5E7C512F4B}" presName="sp" presStyleCnt="0"/>
      <dgm:spPr/>
    </dgm:pt>
    <dgm:pt modelId="{2DD11B6F-8DB3-4B3E-85BF-AC62C98645F1}" type="pres">
      <dgm:prSet presAssocID="{A7690387-B236-476C-B366-503DE6284C5B}" presName="arrowAndChildren" presStyleCnt="0"/>
      <dgm:spPr/>
    </dgm:pt>
    <dgm:pt modelId="{9E5C6641-5B91-437E-8ECA-1A5093F1C13B}" type="pres">
      <dgm:prSet presAssocID="{A7690387-B236-476C-B366-503DE6284C5B}" presName="parentTextArrow" presStyleLbl="node1" presStyleIdx="0" presStyleCnt="4"/>
      <dgm:spPr/>
      <dgm:t>
        <a:bodyPr/>
        <a:lstStyle/>
        <a:p>
          <a:endParaRPr lang="en-GB"/>
        </a:p>
      </dgm:t>
    </dgm:pt>
    <dgm:pt modelId="{E7E774F3-395E-4C89-997C-4FCF879D756E}" type="pres">
      <dgm:prSet presAssocID="{A7690387-B236-476C-B366-503DE6284C5B}" presName="arrow" presStyleLbl="node1" presStyleIdx="1" presStyleCnt="4"/>
      <dgm:spPr/>
      <dgm:t>
        <a:bodyPr/>
        <a:lstStyle/>
        <a:p>
          <a:endParaRPr lang="en-GB"/>
        </a:p>
      </dgm:t>
    </dgm:pt>
    <dgm:pt modelId="{4BA8EA0C-1BAC-4651-8357-8D68C5E658E6}" type="pres">
      <dgm:prSet presAssocID="{A7690387-B236-476C-B366-503DE6284C5B}" presName="descendantArrow" presStyleCnt="0"/>
      <dgm:spPr/>
    </dgm:pt>
    <dgm:pt modelId="{4E475E90-FCE2-4E07-B6C4-3D2B61CEC29B}" type="pres">
      <dgm:prSet presAssocID="{F2E6DBC0-A21C-4CE2-9590-534A34DA2205}" presName="childTextArrow" presStyleLbl="fgAccFollowNode1" presStyleIdx="1" presStyleCnt="4">
        <dgm:presLayoutVars>
          <dgm:bulletEnabled val="1"/>
        </dgm:presLayoutVars>
      </dgm:prSet>
      <dgm:spPr/>
      <dgm:t>
        <a:bodyPr/>
        <a:lstStyle/>
        <a:p>
          <a:endParaRPr lang="en-GB"/>
        </a:p>
      </dgm:t>
    </dgm:pt>
    <dgm:pt modelId="{6AD1FE53-6B6F-47B1-93BC-80D257F21551}" type="pres">
      <dgm:prSet presAssocID="{B5D3C544-5204-465B-8035-4900C731D72E}" presName="sp" presStyleCnt="0"/>
      <dgm:spPr/>
    </dgm:pt>
    <dgm:pt modelId="{491CE188-6FF5-4277-95B6-93569A7FEB03}" type="pres">
      <dgm:prSet presAssocID="{F0E8D57C-9855-4358-AF59-5B5EED92792F}" presName="arrowAndChildren" presStyleCnt="0"/>
      <dgm:spPr/>
    </dgm:pt>
    <dgm:pt modelId="{022BE944-4658-4C2B-A1EA-67D5837B30BF}" type="pres">
      <dgm:prSet presAssocID="{F0E8D57C-9855-4358-AF59-5B5EED92792F}" presName="parentTextArrow" presStyleLbl="node1" presStyleIdx="1" presStyleCnt="4"/>
      <dgm:spPr/>
      <dgm:t>
        <a:bodyPr/>
        <a:lstStyle/>
        <a:p>
          <a:endParaRPr lang="en-GB"/>
        </a:p>
      </dgm:t>
    </dgm:pt>
    <dgm:pt modelId="{4B36C3D6-3213-4FF5-85D4-3C09A0D9E31F}" type="pres">
      <dgm:prSet presAssocID="{F0E8D57C-9855-4358-AF59-5B5EED92792F}" presName="arrow" presStyleLbl="node1" presStyleIdx="2" presStyleCnt="4"/>
      <dgm:spPr/>
      <dgm:t>
        <a:bodyPr/>
        <a:lstStyle/>
        <a:p>
          <a:endParaRPr lang="en-GB"/>
        </a:p>
      </dgm:t>
    </dgm:pt>
    <dgm:pt modelId="{BE1B7677-DC6E-4FEB-9411-2D09191A3273}" type="pres">
      <dgm:prSet presAssocID="{F0E8D57C-9855-4358-AF59-5B5EED92792F}" presName="descendantArrow" presStyleCnt="0"/>
      <dgm:spPr/>
    </dgm:pt>
    <dgm:pt modelId="{A7DC84FF-1F9F-4AAE-9612-C55E938C1217}" type="pres">
      <dgm:prSet presAssocID="{6AD8DC1C-0499-4DAA-B5CB-5B9A3F20AB09}" presName="childTextArrow" presStyleLbl="fgAccFollowNode1" presStyleIdx="2" presStyleCnt="4">
        <dgm:presLayoutVars>
          <dgm:bulletEnabled val="1"/>
        </dgm:presLayoutVars>
      </dgm:prSet>
      <dgm:spPr/>
      <dgm:t>
        <a:bodyPr/>
        <a:lstStyle/>
        <a:p>
          <a:endParaRPr lang="en-GB"/>
        </a:p>
      </dgm:t>
    </dgm:pt>
    <dgm:pt modelId="{0A844119-3146-4EA5-8C02-AE610DE45CA1}" type="pres">
      <dgm:prSet presAssocID="{DD203963-189A-403C-8EC3-94CBF081B439}" presName="sp" presStyleCnt="0"/>
      <dgm:spPr/>
    </dgm:pt>
    <dgm:pt modelId="{B2C8F877-D84E-4CCA-80A6-E71CE5E301B1}" type="pres">
      <dgm:prSet presAssocID="{722EA8D6-99F2-47CF-A5F9-20C55E744980}" presName="arrowAndChildren" presStyleCnt="0"/>
      <dgm:spPr/>
    </dgm:pt>
    <dgm:pt modelId="{BE96A216-2382-4143-9A4A-C6C5415FC10B}" type="pres">
      <dgm:prSet presAssocID="{722EA8D6-99F2-47CF-A5F9-20C55E744980}" presName="parentTextArrow" presStyleLbl="node1" presStyleIdx="2" presStyleCnt="4"/>
      <dgm:spPr/>
      <dgm:t>
        <a:bodyPr/>
        <a:lstStyle/>
        <a:p>
          <a:endParaRPr lang="en-GB"/>
        </a:p>
      </dgm:t>
    </dgm:pt>
    <dgm:pt modelId="{C1F1420F-9170-4D58-AB39-AF96D50119BE}" type="pres">
      <dgm:prSet presAssocID="{722EA8D6-99F2-47CF-A5F9-20C55E744980}" presName="arrow" presStyleLbl="node1" presStyleIdx="3" presStyleCnt="4"/>
      <dgm:spPr/>
      <dgm:t>
        <a:bodyPr/>
        <a:lstStyle/>
        <a:p>
          <a:endParaRPr lang="en-GB"/>
        </a:p>
      </dgm:t>
    </dgm:pt>
    <dgm:pt modelId="{5127C4A2-7E2C-446F-9654-37EDD9A000C2}" type="pres">
      <dgm:prSet presAssocID="{722EA8D6-99F2-47CF-A5F9-20C55E744980}" presName="descendantArrow" presStyleCnt="0"/>
      <dgm:spPr/>
    </dgm:pt>
    <dgm:pt modelId="{306F667B-98FA-4F6E-A977-1220EE9A911A}" type="pres">
      <dgm:prSet presAssocID="{096E3408-B290-491A-8CBC-C08A59F777A8}" presName="childTextArrow" presStyleLbl="fgAccFollowNode1" presStyleIdx="3" presStyleCnt="4">
        <dgm:presLayoutVars>
          <dgm:bulletEnabled val="1"/>
        </dgm:presLayoutVars>
      </dgm:prSet>
      <dgm:spPr/>
      <dgm:t>
        <a:bodyPr/>
        <a:lstStyle/>
        <a:p>
          <a:endParaRPr lang="en-GB"/>
        </a:p>
      </dgm:t>
    </dgm:pt>
  </dgm:ptLst>
  <dgm:cxnLst>
    <dgm:cxn modelId="{BE081DDD-038B-4967-B523-57A3E5B16048}" srcId="{F0E8D57C-9855-4358-AF59-5B5EED92792F}" destId="{6AD8DC1C-0499-4DAA-B5CB-5B9A3F20AB09}" srcOrd="0" destOrd="0" parTransId="{11A41918-0275-4687-89CC-94A083F1C8C6}" sibTransId="{3DFF77E9-DE96-494B-B825-475721F02123}"/>
    <dgm:cxn modelId="{B8C6C319-D392-4CEE-92B6-657D85325BDB}" type="presOf" srcId="{6AD8DC1C-0499-4DAA-B5CB-5B9A3F20AB09}" destId="{A7DC84FF-1F9F-4AAE-9612-C55E938C1217}" srcOrd="0" destOrd="0" presId="urn:microsoft.com/office/officeart/2005/8/layout/process4"/>
    <dgm:cxn modelId="{C1BE1C09-1703-4FE7-A1C0-23D58A2FBC2D}" type="presOf" srcId="{F0E8D57C-9855-4358-AF59-5B5EED92792F}" destId="{022BE944-4658-4C2B-A1EA-67D5837B30BF}" srcOrd="0" destOrd="0" presId="urn:microsoft.com/office/officeart/2005/8/layout/process4"/>
    <dgm:cxn modelId="{2EE53710-EE34-4F55-9744-479373D4CC1D}" srcId="{49F3B0CE-3912-467A-89EC-26A2855E0ADC}" destId="{A7690387-B236-476C-B366-503DE6284C5B}" srcOrd="2" destOrd="0" parTransId="{DA8639DF-9E16-42D8-A031-B7BC862E401B}" sibTransId="{42921276-E3D8-4784-AD9C-0C5E7C512F4B}"/>
    <dgm:cxn modelId="{97452D4D-A0FC-4FBD-93B8-66FCCAFB892D}" type="presOf" srcId="{F0E8D57C-9855-4358-AF59-5B5EED92792F}" destId="{4B36C3D6-3213-4FF5-85D4-3C09A0D9E31F}" srcOrd="1" destOrd="0" presId="urn:microsoft.com/office/officeart/2005/8/layout/process4"/>
    <dgm:cxn modelId="{D351E80D-3D89-4BA7-9182-4E8254F4E8EE}" type="presOf" srcId="{A8F224B7-FA4E-4D52-9E01-96FF3375611C}" destId="{25E4FF4D-9751-4302-A56C-75B468F4B3B9}" srcOrd="0" destOrd="0" presId="urn:microsoft.com/office/officeart/2005/8/layout/process4"/>
    <dgm:cxn modelId="{17A96A1A-34F8-4871-A765-00D3830FEBA8}" srcId="{A8F224B7-FA4E-4D52-9E01-96FF3375611C}" destId="{FBC7A6EB-0630-4DA4-8747-0506203E74E2}" srcOrd="0" destOrd="0" parTransId="{7D62E09F-F9C1-4F2A-B035-BF55F1CB4338}" sibTransId="{593CDDD7-BEB6-46CC-BCAC-1CFB43069E8B}"/>
    <dgm:cxn modelId="{7FE22400-EA37-4BF7-93FB-654EDE7F300A}" type="presOf" srcId="{722EA8D6-99F2-47CF-A5F9-20C55E744980}" destId="{C1F1420F-9170-4D58-AB39-AF96D50119BE}" srcOrd="1" destOrd="0" presId="urn:microsoft.com/office/officeart/2005/8/layout/process4"/>
    <dgm:cxn modelId="{83BA4D3F-4D06-4409-A1E4-31107CCE5E00}" type="presOf" srcId="{096E3408-B290-491A-8CBC-C08A59F777A8}" destId="{306F667B-98FA-4F6E-A977-1220EE9A911A}" srcOrd="0" destOrd="0" presId="urn:microsoft.com/office/officeart/2005/8/layout/process4"/>
    <dgm:cxn modelId="{AB5CB699-8AB2-4A9A-BF56-14F4898A6D49}" srcId="{722EA8D6-99F2-47CF-A5F9-20C55E744980}" destId="{096E3408-B290-491A-8CBC-C08A59F777A8}" srcOrd="0" destOrd="0" parTransId="{59ED919C-4B08-4A63-92CD-339ADDD24022}" sibTransId="{B3482611-8AC2-4D27-9F4B-CA5C23A70101}"/>
    <dgm:cxn modelId="{FBEC3722-49DE-4006-BC55-A633641A57BB}" srcId="{49F3B0CE-3912-467A-89EC-26A2855E0ADC}" destId="{F0E8D57C-9855-4358-AF59-5B5EED92792F}" srcOrd="1" destOrd="0" parTransId="{67FC3415-51D3-4647-A47B-768F1BB835F4}" sibTransId="{B5D3C544-5204-465B-8035-4900C731D72E}"/>
    <dgm:cxn modelId="{8F8A3BF5-9D0A-4F13-A03C-F9D3F251D289}" srcId="{49F3B0CE-3912-467A-89EC-26A2855E0ADC}" destId="{722EA8D6-99F2-47CF-A5F9-20C55E744980}" srcOrd="0" destOrd="0" parTransId="{A2CD6072-1830-4D91-9272-784D95A523CE}" sibTransId="{DD203963-189A-403C-8EC3-94CBF081B439}"/>
    <dgm:cxn modelId="{F1CB972F-7809-4CEF-A8E5-42C8191F2CE5}" type="presOf" srcId="{FBC7A6EB-0630-4DA4-8747-0506203E74E2}" destId="{3BEF47D7-811A-41A7-B2DF-67F022BEB462}" srcOrd="0" destOrd="0" presId="urn:microsoft.com/office/officeart/2005/8/layout/process4"/>
    <dgm:cxn modelId="{556B944D-0F5B-40F5-9A84-D058A5453314}" type="presOf" srcId="{A7690387-B236-476C-B366-503DE6284C5B}" destId="{E7E774F3-395E-4C89-997C-4FCF879D756E}" srcOrd="1" destOrd="0" presId="urn:microsoft.com/office/officeart/2005/8/layout/process4"/>
    <dgm:cxn modelId="{17B153C2-C484-4643-9648-4D432B57866D}" type="presOf" srcId="{722EA8D6-99F2-47CF-A5F9-20C55E744980}" destId="{BE96A216-2382-4143-9A4A-C6C5415FC10B}" srcOrd="0" destOrd="0" presId="urn:microsoft.com/office/officeart/2005/8/layout/process4"/>
    <dgm:cxn modelId="{D8E222A6-0661-497F-ABED-9CC414110608}" type="presOf" srcId="{F2E6DBC0-A21C-4CE2-9590-534A34DA2205}" destId="{4E475E90-FCE2-4E07-B6C4-3D2B61CEC29B}" srcOrd="0" destOrd="0" presId="urn:microsoft.com/office/officeart/2005/8/layout/process4"/>
    <dgm:cxn modelId="{4F468C09-E4D2-4AD2-B546-1FABE06FBF27}" srcId="{A7690387-B236-476C-B366-503DE6284C5B}" destId="{F2E6DBC0-A21C-4CE2-9590-534A34DA2205}" srcOrd="0" destOrd="0" parTransId="{BF664BE6-2EEE-4D3C-A147-E7B7417711C9}" sibTransId="{680A3329-037F-44C7-9610-F21EA4B96DE7}"/>
    <dgm:cxn modelId="{22F7CDCA-D421-4CE0-9F1E-E846E83DF7B6}" type="presOf" srcId="{A8F224B7-FA4E-4D52-9E01-96FF3375611C}" destId="{FE12376A-E8AA-4865-85DA-738CF1CA617F}" srcOrd="1" destOrd="0" presId="urn:microsoft.com/office/officeart/2005/8/layout/process4"/>
    <dgm:cxn modelId="{3B00A907-1D4E-41F9-B696-9857E092E155}" type="presOf" srcId="{A7690387-B236-476C-B366-503DE6284C5B}" destId="{9E5C6641-5B91-437E-8ECA-1A5093F1C13B}" srcOrd="0" destOrd="0" presId="urn:microsoft.com/office/officeart/2005/8/layout/process4"/>
    <dgm:cxn modelId="{C05DCAD4-495F-4C8F-BD3E-5ABC80839F34}" srcId="{49F3B0CE-3912-467A-89EC-26A2855E0ADC}" destId="{A8F224B7-FA4E-4D52-9E01-96FF3375611C}" srcOrd="3" destOrd="0" parTransId="{FC44FB58-4B08-4DCF-A6FE-B9C41EAAC7AA}" sibTransId="{58445AD8-92DB-4F3D-8E63-0FA5EE8ADCC0}"/>
    <dgm:cxn modelId="{7206E9E8-6C03-49DA-8B2E-49B8FB6186F5}" type="presOf" srcId="{49F3B0CE-3912-467A-89EC-26A2855E0ADC}" destId="{3EEB773B-E9F1-4ACB-9398-0BB7981803E3}" srcOrd="0" destOrd="0" presId="urn:microsoft.com/office/officeart/2005/8/layout/process4"/>
    <dgm:cxn modelId="{B27A8264-22B8-4181-90D7-46C60B70E56E}" type="presParOf" srcId="{3EEB773B-E9F1-4ACB-9398-0BB7981803E3}" destId="{FDE6C91D-858A-4053-93C0-7F562A965697}" srcOrd="0" destOrd="0" presId="urn:microsoft.com/office/officeart/2005/8/layout/process4"/>
    <dgm:cxn modelId="{DE36C9BC-DF50-4856-A330-AB6E161B1C32}" type="presParOf" srcId="{FDE6C91D-858A-4053-93C0-7F562A965697}" destId="{25E4FF4D-9751-4302-A56C-75B468F4B3B9}" srcOrd="0" destOrd="0" presId="urn:microsoft.com/office/officeart/2005/8/layout/process4"/>
    <dgm:cxn modelId="{CB0C22E2-BB50-4927-9FBB-8C2A4E3F9BF6}" type="presParOf" srcId="{FDE6C91D-858A-4053-93C0-7F562A965697}" destId="{FE12376A-E8AA-4865-85DA-738CF1CA617F}" srcOrd="1" destOrd="0" presId="urn:microsoft.com/office/officeart/2005/8/layout/process4"/>
    <dgm:cxn modelId="{49F58C5F-A7A5-4782-8DA3-87BD9E903CEE}" type="presParOf" srcId="{FDE6C91D-858A-4053-93C0-7F562A965697}" destId="{16E7B67E-5B88-4E48-8AA2-718E1BFDBFEA}" srcOrd="2" destOrd="0" presId="urn:microsoft.com/office/officeart/2005/8/layout/process4"/>
    <dgm:cxn modelId="{D4174062-465C-4A89-A288-5A9206527076}" type="presParOf" srcId="{16E7B67E-5B88-4E48-8AA2-718E1BFDBFEA}" destId="{3BEF47D7-811A-41A7-B2DF-67F022BEB462}" srcOrd="0" destOrd="0" presId="urn:microsoft.com/office/officeart/2005/8/layout/process4"/>
    <dgm:cxn modelId="{761AEFA7-9775-4026-AF10-3E52093F476B}" type="presParOf" srcId="{3EEB773B-E9F1-4ACB-9398-0BB7981803E3}" destId="{96FA49C7-F7D6-4E4B-AEE4-4B1F20C0BE39}" srcOrd="1" destOrd="0" presId="urn:microsoft.com/office/officeart/2005/8/layout/process4"/>
    <dgm:cxn modelId="{BE49FAD3-F175-4B48-9350-E043F812C62E}" type="presParOf" srcId="{3EEB773B-E9F1-4ACB-9398-0BB7981803E3}" destId="{2DD11B6F-8DB3-4B3E-85BF-AC62C98645F1}" srcOrd="2" destOrd="0" presId="urn:microsoft.com/office/officeart/2005/8/layout/process4"/>
    <dgm:cxn modelId="{0A441D6C-2C47-475F-B1B1-0FA8C53BF852}" type="presParOf" srcId="{2DD11B6F-8DB3-4B3E-85BF-AC62C98645F1}" destId="{9E5C6641-5B91-437E-8ECA-1A5093F1C13B}" srcOrd="0" destOrd="0" presId="urn:microsoft.com/office/officeart/2005/8/layout/process4"/>
    <dgm:cxn modelId="{3046D192-3EB9-4CA9-91DE-2396E4B60706}" type="presParOf" srcId="{2DD11B6F-8DB3-4B3E-85BF-AC62C98645F1}" destId="{E7E774F3-395E-4C89-997C-4FCF879D756E}" srcOrd="1" destOrd="0" presId="urn:microsoft.com/office/officeart/2005/8/layout/process4"/>
    <dgm:cxn modelId="{460230A3-B619-4B1E-9D43-EA37701B7137}" type="presParOf" srcId="{2DD11B6F-8DB3-4B3E-85BF-AC62C98645F1}" destId="{4BA8EA0C-1BAC-4651-8357-8D68C5E658E6}" srcOrd="2" destOrd="0" presId="urn:microsoft.com/office/officeart/2005/8/layout/process4"/>
    <dgm:cxn modelId="{48B5EA4B-A682-4851-BA7F-DB1B0CEDCC2C}" type="presParOf" srcId="{4BA8EA0C-1BAC-4651-8357-8D68C5E658E6}" destId="{4E475E90-FCE2-4E07-B6C4-3D2B61CEC29B}" srcOrd="0" destOrd="0" presId="urn:microsoft.com/office/officeart/2005/8/layout/process4"/>
    <dgm:cxn modelId="{376FCC0F-8851-4705-9E16-16ACE6FB2C02}" type="presParOf" srcId="{3EEB773B-E9F1-4ACB-9398-0BB7981803E3}" destId="{6AD1FE53-6B6F-47B1-93BC-80D257F21551}" srcOrd="3" destOrd="0" presId="urn:microsoft.com/office/officeart/2005/8/layout/process4"/>
    <dgm:cxn modelId="{D54BF527-7B6C-462F-B9AF-B2363A9BDAF6}" type="presParOf" srcId="{3EEB773B-E9F1-4ACB-9398-0BB7981803E3}" destId="{491CE188-6FF5-4277-95B6-93569A7FEB03}" srcOrd="4" destOrd="0" presId="urn:microsoft.com/office/officeart/2005/8/layout/process4"/>
    <dgm:cxn modelId="{9D7D2E74-E8E1-41C6-8B14-1077E358B731}" type="presParOf" srcId="{491CE188-6FF5-4277-95B6-93569A7FEB03}" destId="{022BE944-4658-4C2B-A1EA-67D5837B30BF}" srcOrd="0" destOrd="0" presId="urn:microsoft.com/office/officeart/2005/8/layout/process4"/>
    <dgm:cxn modelId="{58531387-2A23-4523-AD4C-E2FE8827AE56}" type="presParOf" srcId="{491CE188-6FF5-4277-95B6-93569A7FEB03}" destId="{4B36C3D6-3213-4FF5-85D4-3C09A0D9E31F}" srcOrd="1" destOrd="0" presId="urn:microsoft.com/office/officeart/2005/8/layout/process4"/>
    <dgm:cxn modelId="{C40A2679-E756-4FCA-8ADA-B0EB9A561992}" type="presParOf" srcId="{491CE188-6FF5-4277-95B6-93569A7FEB03}" destId="{BE1B7677-DC6E-4FEB-9411-2D09191A3273}" srcOrd="2" destOrd="0" presId="urn:microsoft.com/office/officeart/2005/8/layout/process4"/>
    <dgm:cxn modelId="{2391A3D4-C715-460A-B623-5C68145B7DF1}" type="presParOf" srcId="{BE1B7677-DC6E-4FEB-9411-2D09191A3273}" destId="{A7DC84FF-1F9F-4AAE-9612-C55E938C1217}" srcOrd="0" destOrd="0" presId="urn:microsoft.com/office/officeart/2005/8/layout/process4"/>
    <dgm:cxn modelId="{61401128-E556-4FC2-805E-3DFC216AED68}" type="presParOf" srcId="{3EEB773B-E9F1-4ACB-9398-0BB7981803E3}" destId="{0A844119-3146-4EA5-8C02-AE610DE45CA1}" srcOrd="5" destOrd="0" presId="urn:microsoft.com/office/officeart/2005/8/layout/process4"/>
    <dgm:cxn modelId="{A6F76236-9F43-456A-A889-86E4F9A09519}" type="presParOf" srcId="{3EEB773B-E9F1-4ACB-9398-0BB7981803E3}" destId="{B2C8F877-D84E-4CCA-80A6-E71CE5E301B1}" srcOrd="6" destOrd="0" presId="urn:microsoft.com/office/officeart/2005/8/layout/process4"/>
    <dgm:cxn modelId="{5C3C52A5-7312-41F8-B95F-0F30F3485C2C}" type="presParOf" srcId="{B2C8F877-D84E-4CCA-80A6-E71CE5E301B1}" destId="{BE96A216-2382-4143-9A4A-C6C5415FC10B}" srcOrd="0" destOrd="0" presId="urn:microsoft.com/office/officeart/2005/8/layout/process4"/>
    <dgm:cxn modelId="{CC683E67-86DC-42C0-A2FA-104C53871B17}" type="presParOf" srcId="{B2C8F877-D84E-4CCA-80A6-E71CE5E301B1}" destId="{C1F1420F-9170-4D58-AB39-AF96D50119BE}" srcOrd="1" destOrd="0" presId="urn:microsoft.com/office/officeart/2005/8/layout/process4"/>
    <dgm:cxn modelId="{FE954D86-6684-4994-905A-1B6711D830E3}" type="presParOf" srcId="{B2C8F877-D84E-4CCA-80A6-E71CE5E301B1}" destId="{5127C4A2-7E2C-446F-9654-37EDD9A000C2}" srcOrd="2" destOrd="0" presId="urn:microsoft.com/office/officeart/2005/8/layout/process4"/>
    <dgm:cxn modelId="{6B1A13A5-D18B-4425-A6E3-AE8DD91EC69F}" type="presParOf" srcId="{5127C4A2-7E2C-446F-9654-37EDD9A000C2}" destId="{306F667B-98FA-4F6E-A977-1220EE9A911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562"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l-GR"/>
          </a:p>
        </p:txBody>
      </p:sp>
      <p:sp>
        <p:nvSpPr>
          <p:cNvPr id="578563" name="Rectangle 3"/>
          <p:cNvSpPr>
            <a:spLocks noGrp="1" noChangeArrowheads="1"/>
          </p:cNvSpPr>
          <p:nvPr>
            <p:ph type="dt" sz="quarter"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l-GR"/>
          </a:p>
        </p:txBody>
      </p:sp>
      <p:sp>
        <p:nvSpPr>
          <p:cNvPr id="578564" name="Rectangle 4"/>
          <p:cNvSpPr>
            <a:spLocks noGrp="1" noChangeArrowheads="1"/>
          </p:cNvSpPr>
          <p:nvPr>
            <p:ph type="ftr" sz="quarter" idx="2"/>
          </p:nvPr>
        </p:nvSpPr>
        <p:spPr bwMode="auto">
          <a:xfrm>
            <a:off x="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l-GR"/>
          </a:p>
        </p:txBody>
      </p:sp>
      <p:sp>
        <p:nvSpPr>
          <p:cNvPr id="578565" name="Rectangle 5"/>
          <p:cNvSpPr>
            <a:spLocks noGrp="1" noChangeArrowheads="1"/>
          </p:cNvSpPr>
          <p:nvPr>
            <p:ph type="sldNum" sz="quarter" idx="3"/>
          </p:nvPr>
        </p:nvSpPr>
        <p:spPr bwMode="auto">
          <a:xfrm>
            <a:off x="377825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2BA659B2-7078-4279-B2DA-F4BF0EFFA4FE}" type="slidenum">
              <a:rPr lang="el-GR"/>
              <a:pPr>
                <a:defRPr/>
              </a:pPr>
              <a:t>‹#›</a:t>
            </a:fld>
            <a:endParaRPr lang="el-GR"/>
          </a:p>
        </p:txBody>
      </p:sp>
    </p:spTree>
    <p:extLst>
      <p:ext uri="{BB962C8B-B14F-4D97-AF65-F5344CB8AC3E}">
        <p14:creationId xmlns:p14="http://schemas.microsoft.com/office/powerpoint/2010/main" val="1915394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71683" name="Rectangle 3"/>
          <p:cNvSpPr>
            <a:spLocks noGrp="1" noChangeArrowheads="1"/>
          </p:cNvSpPr>
          <p:nvPr>
            <p:ph type="dt"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241668"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p:spPr>
      </p:sp>
      <p:sp>
        <p:nvSpPr>
          <p:cNvPr id="71685" name="Rectangle 5"/>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686" name="Rectangle 6"/>
          <p:cNvSpPr>
            <a:spLocks noGrp="1" noChangeArrowheads="1"/>
          </p:cNvSpPr>
          <p:nvPr>
            <p:ph type="ftr" sz="quarter" idx="4"/>
          </p:nvPr>
        </p:nvSpPr>
        <p:spPr bwMode="auto">
          <a:xfrm>
            <a:off x="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71687" name="Rectangle 7"/>
          <p:cNvSpPr>
            <a:spLocks noGrp="1" noChangeArrowheads="1"/>
          </p:cNvSpPr>
          <p:nvPr>
            <p:ph type="sldNum" sz="quarter" idx="5"/>
          </p:nvPr>
        </p:nvSpPr>
        <p:spPr bwMode="auto">
          <a:xfrm>
            <a:off x="377825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587FD26-D398-4066-95A7-3FD46FADEB86}" type="slidenum">
              <a:rPr lang="en-US"/>
              <a:pPr>
                <a:defRPr/>
              </a:pPr>
              <a:t>‹#›</a:t>
            </a:fld>
            <a:endParaRPr lang="en-US"/>
          </a:p>
        </p:txBody>
      </p:sp>
    </p:spTree>
    <p:extLst>
      <p:ext uri="{BB962C8B-B14F-4D97-AF65-F5344CB8AC3E}">
        <p14:creationId xmlns:p14="http://schemas.microsoft.com/office/powerpoint/2010/main" val="9764630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ww2010.atmos.uiuc.edu/(Gh)/wwhlpr/evaporation.rxml?hret=/guides/mtr/hyd/smry.rxml" TargetMode="External"/><Relationship Id="rId2" Type="http://schemas.openxmlformats.org/officeDocument/2006/relationships/slide" Target="../slides/slide178.xml"/><Relationship Id="rId1" Type="http://schemas.openxmlformats.org/officeDocument/2006/relationships/notesMaster" Target="../notesMasters/notesMaster1.xml"/><Relationship Id="rId5" Type="http://schemas.openxmlformats.org/officeDocument/2006/relationships/hyperlink" Target="http://ww2010.atmos.uiuc.edu/(Gh)/wwhlpr/water_transport.rxml?hret=/guides/mtr/hyd/smry.rxml" TargetMode="External"/><Relationship Id="rId4" Type="http://schemas.openxmlformats.org/officeDocument/2006/relationships/hyperlink" Target="http://ww2010.atmos.uiuc.edu/(Gh)/wwhlpr/condensation.rxml?hret=/guides/mtr/hyd/smry.rxml" TargetMode="Externa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3" Type="http://schemas.openxmlformats.org/officeDocument/2006/relationships/hyperlink" Target="http://www.beaconpower.com/explained/action/action.htm" TargetMode="External"/><Relationship Id="rId2" Type="http://schemas.openxmlformats.org/officeDocument/2006/relationships/slide" Target="../slides/slide201.xml"/><Relationship Id="rId1" Type="http://schemas.openxmlformats.org/officeDocument/2006/relationships/notesMaster" Target="../notesMasters/notesMaster1.xml"/><Relationship Id="rId6" Type="http://schemas.openxmlformats.org/officeDocument/2006/relationships/hyperlink" Target="http://www.beaconpower.com/explained/action/action_3.htm" TargetMode="External"/><Relationship Id="rId5" Type="http://schemas.openxmlformats.org/officeDocument/2006/relationships/hyperlink" Target="http://www.beaconpower.com/explained/action/action_2.htm" TargetMode="External"/><Relationship Id="rId4" Type="http://schemas.openxmlformats.org/officeDocument/2006/relationships/hyperlink" Target="http://www.beaconpower.com/explained/action/action_1.htm" TargetMode="External"/></Relationships>
</file>

<file path=ppt/notesSlides/_rels/notesSlide189.xml.rels><?xml version="1.0" encoding="UTF-8" standalone="yes"?>
<Relationships xmlns="http://schemas.openxmlformats.org/package/2006/relationships"><Relationship Id="rId3" Type="http://schemas.openxmlformats.org/officeDocument/2006/relationships/hyperlink" Target="http://www.beaconpower.com/explained/action/action_1.htm" TargetMode="External"/><Relationship Id="rId2" Type="http://schemas.openxmlformats.org/officeDocument/2006/relationships/slide" Target="../slides/slide202.xml"/><Relationship Id="rId1" Type="http://schemas.openxmlformats.org/officeDocument/2006/relationships/notesMaster" Target="../notesMasters/notesMaster1.xml"/><Relationship Id="rId5" Type="http://schemas.openxmlformats.org/officeDocument/2006/relationships/hyperlink" Target="http://www.beaconpower.com/explained/action/action_3.htm" TargetMode="External"/><Relationship Id="rId4" Type="http://schemas.openxmlformats.org/officeDocument/2006/relationships/hyperlink" Target="http://www.beaconpower.com/explained/action/action_2.htm"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3" Type="http://schemas.openxmlformats.org/officeDocument/2006/relationships/hyperlink" Target="http://www.damtp.cam.ac.uk/user/gr/public/cs_home.html" TargetMode="External"/><Relationship Id="rId2" Type="http://schemas.openxmlformats.org/officeDocument/2006/relationships/slide" Target="../slides/slide212.xml"/><Relationship Id="rId1" Type="http://schemas.openxmlformats.org/officeDocument/2006/relationships/notesMaster" Target="../notesMasters/notesMaster1.xml"/><Relationship Id="rId4" Type="http://schemas.openxmlformats.org/officeDocument/2006/relationships/hyperlink" Target="http://www.damtp.cam.ac.uk/user/gr/public/inf_home.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damtp.cam.ac.uk/user/gr/public/cs_home.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damtp.cam.ac.uk/user/gr/public/inf_home.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cience.howstuffworks.com/question90.htm"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www.engineeringtoolbox.com/boiler-combustion-efficiency-d_271.html"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8" Type="http://schemas.openxmlformats.org/officeDocument/2006/relationships/hyperlink" Target="http://www.howstuffworks.com/engine.htm" TargetMode="External"/><Relationship Id="rId3" Type="http://schemas.openxmlformats.org/officeDocument/2006/relationships/hyperlink" Target="http://www.howstuffworks.com/oil-refining.htm" TargetMode="External"/><Relationship Id="rId7" Type="http://schemas.openxmlformats.org/officeDocument/2006/relationships/hyperlink" Target="http://www.howstuffworks.com/diesel.htm" TargetMode="External"/><Relationship Id="rId2" Type="http://schemas.openxmlformats.org/officeDocument/2006/relationships/slide" Target="../slides/slide97.xml"/><Relationship Id="rId1" Type="http://schemas.openxmlformats.org/officeDocument/2006/relationships/notesMaster" Target="../notesMasters/notesMaster1.xml"/><Relationship Id="rId6" Type="http://schemas.openxmlformats.org/officeDocument/2006/relationships/hyperlink" Target="http://www.howstuffworks.com/horsepower.htm" TargetMode="External"/><Relationship Id="rId5" Type="http://schemas.openxmlformats.org/officeDocument/2006/relationships/hyperlink" Target="http://www.howstuffworks.com/hydropower-plant.htm" TargetMode="External"/><Relationship Id="rId4" Type="http://schemas.openxmlformats.org/officeDocument/2006/relationships/hyperlink" Target="http://www.howstuffworks.com/nuclear.htm"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p:spPr>
        <p:txBody>
          <a:bodyPr/>
          <a:lstStyle/>
          <a:p>
            <a:pPr eaLnBrk="1" hangingPunct="1"/>
            <a:endParaRPr lang="el-GR" smtClean="0"/>
          </a:p>
        </p:txBody>
      </p:sp>
      <p:sp>
        <p:nvSpPr>
          <p:cNvPr id="242692" name="Slide Number Placeholder 3"/>
          <p:cNvSpPr>
            <a:spLocks noGrp="1"/>
          </p:cNvSpPr>
          <p:nvPr>
            <p:ph type="sldNum" sz="quarter" idx="5"/>
          </p:nvPr>
        </p:nvSpPr>
        <p:spPr/>
        <p:txBody>
          <a:bodyPr/>
          <a:lstStyle/>
          <a:p>
            <a:pPr>
              <a:defRPr/>
            </a:pPr>
            <a:fld id="{923DDB30-9EBC-4D52-BB86-4B30ED788954}" type="slidenum">
              <a:rPr lang="en-US" smtClean="0"/>
              <a:pPr>
                <a:defRPr/>
              </a:pPr>
              <a:t>5</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p:spPr>
        <p:txBody>
          <a:bodyPr/>
          <a:lstStyle/>
          <a:p>
            <a:pPr eaLnBrk="1" hangingPunct="1"/>
            <a:endParaRPr lang="el-GR" smtClean="0"/>
          </a:p>
        </p:txBody>
      </p:sp>
      <p:sp>
        <p:nvSpPr>
          <p:cNvPr id="252932" name="Slide Number Placeholder 3"/>
          <p:cNvSpPr>
            <a:spLocks noGrp="1"/>
          </p:cNvSpPr>
          <p:nvPr>
            <p:ph type="sldNum" sz="quarter" idx="5"/>
          </p:nvPr>
        </p:nvSpPr>
        <p:spPr/>
        <p:txBody>
          <a:bodyPr/>
          <a:lstStyle/>
          <a:p>
            <a:pPr>
              <a:defRPr/>
            </a:pPr>
            <a:fld id="{103235D2-42B6-4B2E-B4F4-9870D6DE300C}" type="slidenum">
              <a:rPr lang="en-US" smtClean="0"/>
              <a:pPr>
                <a:defRPr/>
              </a:pPr>
              <a:t>14</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p:txBody>
          <a:bodyPr/>
          <a:lstStyle/>
          <a:p>
            <a:pPr>
              <a:defRPr/>
            </a:pPr>
            <a:fld id="{D8C8733A-1A61-48E0-87A6-B3D71D32FC77}" type="slidenum">
              <a:rPr lang="en-US" smtClean="0"/>
              <a:pPr>
                <a:defRPr/>
              </a:pPr>
              <a:t>105</a:t>
            </a:fld>
            <a:endParaRPr lang="en-US"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pPr eaLnBrk="1" hangingPunct="1"/>
            <a:r>
              <a:rPr lang="en-US" i="1" smtClean="0"/>
              <a:t>An Intercooled &amp; Recuperated Turbine</a:t>
            </a:r>
            <a:r>
              <a:rPr lang="en-US" smtClean="0"/>
              <a:t> </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p:txBody>
          <a:bodyPr/>
          <a:lstStyle/>
          <a:p>
            <a:pPr>
              <a:defRPr/>
            </a:pPr>
            <a:fld id="{795F3D4B-6EC5-45FD-8325-A6D2960D957E}" type="slidenum">
              <a:rPr lang="en-US" smtClean="0"/>
              <a:pPr>
                <a:defRPr/>
              </a:pPr>
              <a:t>106</a:t>
            </a:fld>
            <a:endParaRPr lang="en-US" smtClean="0"/>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r>
              <a:rPr lang="en-US" smtClean="0"/>
              <a:t> The arrangement is known as the steam-injected-gas-turbine (STIG) and has the added advantage of reducing the nitrogen oxide (NOx) emissions because the</a:t>
            </a:r>
          </a:p>
          <a:p>
            <a:pPr eaLnBrk="1" hangingPunct="1"/>
            <a:r>
              <a:rPr lang="en-US" smtClean="0"/>
              <a:t>          combustion temperature is lowered.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p:spPr>
        <p:txBody>
          <a:bodyPr/>
          <a:lstStyle/>
          <a:p>
            <a:pPr eaLnBrk="1" hangingPunct="1"/>
            <a:endParaRPr lang="el-GR" smtClean="0"/>
          </a:p>
        </p:txBody>
      </p:sp>
      <p:sp>
        <p:nvSpPr>
          <p:cNvPr id="359428" name="Slide Number Placeholder 3"/>
          <p:cNvSpPr>
            <a:spLocks noGrp="1"/>
          </p:cNvSpPr>
          <p:nvPr>
            <p:ph type="sldNum" sz="quarter" idx="5"/>
          </p:nvPr>
        </p:nvSpPr>
        <p:spPr/>
        <p:txBody>
          <a:bodyPr/>
          <a:lstStyle/>
          <a:p>
            <a:pPr>
              <a:defRPr/>
            </a:pPr>
            <a:fld id="{7BBF9042-4EE3-482B-A9AA-06777214CB78}" type="slidenum">
              <a:rPr lang="en-US" smtClean="0"/>
              <a:pPr>
                <a:defRPr/>
              </a:pPr>
              <a:t>107</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p:spPr>
        <p:txBody>
          <a:bodyPr/>
          <a:lstStyle/>
          <a:p>
            <a:pPr eaLnBrk="1" hangingPunct="1"/>
            <a:endParaRPr lang="el-GR" smtClean="0"/>
          </a:p>
        </p:txBody>
      </p:sp>
      <p:sp>
        <p:nvSpPr>
          <p:cNvPr id="360452" name="Slide Number Placeholder 3"/>
          <p:cNvSpPr>
            <a:spLocks noGrp="1"/>
          </p:cNvSpPr>
          <p:nvPr>
            <p:ph type="sldNum" sz="quarter" idx="5"/>
          </p:nvPr>
        </p:nvSpPr>
        <p:spPr/>
        <p:txBody>
          <a:bodyPr/>
          <a:lstStyle/>
          <a:p>
            <a:pPr>
              <a:defRPr/>
            </a:pPr>
            <a:fld id="{DF1E870C-ED67-48AF-9735-DBCFA1FA44F7}" type="slidenum">
              <a:rPr lang="en-US" smtClean="0"/>
              <a:pPr>
                <a:defRPr/>
              </a:pPr>
              <a:t>108</a:t>
            </a:fld>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p:spPr>
        <p:txBody>
          <a:bodyPr/>
          <a:lstStyle/>
          <a:p>
            <a:pPr eaLnBrk="1" hangingPunct="1"/>
            <a:endParaRPr lang="el-GR" smtClean="0"/>
          </a:p>
        </p:txBody>
      </p:sp>
      <p:sp>
        <p:nvSpPr>
          <p:cNvPr id="361476" name="Slide Number Placeholder 3"/>
          <p:cNvSpPr>
            <a:spLocks noGrp="1"/>
          </p:cNvSpPr>
          <p:nvPr>
            <p:ph type="sldNum" sz="quarter" idx="5"/>
          </p:nvPr>
        </p:nvSpPr>
        <p:spPr/>
        <p:txBody>
          <a:bodyPr/>
          <a:lstStyle/>
          <a:p>
            <a:pPr>
              <a:defRPr/>
            </a:pPr>
            <a:fld id="{7F17ADC4-1882-46C5-9D5E-73A029DF9DBB}" type="slidenum">
              <a:rPr lang="en-US" smtClean="0"/>
              <a:pPr>
                <a:defRPr/>
              </a:pPr>
              <a:t>109</a:t>
            </a:fld>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p:spPr>
        <p:txBody>
          <a:bodyPr/>
          <a:lstStyle/>
          <a:p>
            <a:pPr eaLnBrk="1" hangingPunct="1"/>
            <a:endParaRPr lang="el-GR" smtClean="0"/>
          </a:p>
        </p:txBody>
      </p:sp>
      <p:sp>
        <p:nvSpPr>
          <p:cNvPr id="362500" name="Slide Number Placeholder 3"/>
          <p:cNvSpPr>
            <a:spLocks noGrp="1"/>
          </p:cNvSpPr>
          <p:nvPr>
            <p:ph type="sldNum" sz="quarter" idx="5"/>
          </p:nvPr>
        </p:nvSpPr>
        <p:spPr/>
        <p:txBody>
          <a:bodyPr/>
          <a:lstStyle/>
          <a:p>
            <a:pPr>
              <a:defRPr/>
            </a:pPr>
            <a:fld id="{E8838F0D-1384-467F-9C47-6F22097A19E7}" type="slidenum">
              <a:rPr lang="en-US" smtClean="0"/>
              <a:pPr>
                <a:defRPr/>
              </a:pPr>
              <a:t>110</a:t>
            </a:fld>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p:spPr>
        <p:txBody>
          <a:bodyPr/>
          <a:lstStyle/>
          <a:p>
            <a:pPr eaLnBrk="1" hangingPunct="1"/>
            <a:endParaRPr lang="el-GR" smtClean="0"/>
          </a:p>
        </p:txBody>
      </p:sp>
      <p:sp>
        <p:nvSpPr>
          <p:cNvPr id="366596" name="Slide Number Placeholder 3"/>
          <p:cNvSpPr>
            <a:spLocks noGrp="1"/>
          </p:cNvSpPr>
          <p:nvPr>
            <p:ph type="sldNum" sz="quarter" idx="5"/>
          </p:nvPr>
        </p:nvSpPr>
        <p:spPr/>
        <p:txBody>
          <a:bodyPr/>
          <a:lstStyle/>
          <a:p>
            <a:pPr>
              <a:defRPr/>
            </a:pPr>
            <a:fld id="{D5B7A7F3-DDE0-4E4D-B141-BC2B4916123A}" type="slidenum">
              <a:rPr lang="en-US" smtClean="0"/>
              <a:pPr>
                <a:defRPr/>
              </a:pPr>
              <a:t>111</a:t>
            </a:fld>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p:spPr>
        <p:txBody>
          <a:bodyPr/>
          <a:lstStyle/>
          <a:p>
            <a:pPr eaLnBrk="1" hangingPunct="1"/>
            <a:endParaRPr lang="el-GR" smtClean="0"/>
          </a:p>
        </p:txBody>
      </p:sp>
      <p:sp>
        <p:nvSpPr>
          <p:cNvPr id="370692" name="Slide Number Placeholder 3"/>
          <p:cNvSpPr>
            <a:spLocks noGrp="1"/>
          </p:cNvSpPr>
          <p:nvPr>
            <p:ph type="sldNum" sz="quarter" idx="5"/>
          </p:nvPr>
        </p:nvSpPr>
        <p:spPr/>
        <p:txBody>
          <a:bodyPr/>
          <a:lstStyle/>
          <a:p>
            <a:pPr>
              <a:defRPr/>
            </a:pPr>
            <a:fld id="{BAE6785A-6F4F-45AE-AE18-2DC6F29CB4D5}" type="slidenum">
              <a:rPr lang="en-US" smtClean="0"/>
              <a:pPr>
                <a:defRPr/>
              </a:pPr>
              <a:t>112</a:t>
            </a:fld>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p:spPr>
        <p:txBody>
          <a:bodyPr/>
          <a:lstStyle/>
          <a:p>
            <a:pPr eaLnBrk="1" hangingPunct="1"/>
            <a:endParaRPr lang="el-GR" smtClean="0"/>
          </a:p>
        </p:txBody>
      </p:sp>
      <p:sp>
        <p:nvSpPr>
          <p:cNvPr id="368644" name="Slide Number Placeholder 3"/>
          <p:cNvSpPr>
            <a:spLocks noGrp="1"/>
          </p:cNvSpPr>
          <p:nvPr>
            <p:ph type="sldNum" sz="quarter" idx="5"/>
          </p:nvPr>
        </p:nvSpPr>
        <p:spPr/>
        <p:txBody>
          <a:bodyPr/>
          <a:lstStyle/>
          <a:p>
            <a:pPr>
              <a:defRPr/>
            </a:pPr>
            <a:fld id="{9F1D0B56-08E6-4A69-9151-F6FE28BBD82A}" type="slidenum">
              <a:rPr lang="en-US" smtClean="0"/>
              <a:pPr>
                <a:defRPr/>
              </a:pPr>
              <a:t>113</a:t>
            </a:fld>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p:spPr>
        <p:txBody>
          <a:bodyPr/>
          <a:lstStyle/>
          <a:p>
            <a:pPr eaLnBrk="1" hangingPunct="1"/>
            <a:endParaRPr lang="el-GR" smtClean="0"/>
          </a:p>
        </p:txBody>
      </p:sp>
      <p:sp>
        <p:nvSpPr>
          <p:cNvPr id="382980" name="Slide Number Placeholder 3"/>
          <p:cNvSpPr>
            <a:spLocks noGrp="1"/>
          </p:cNvSpPr>
          <p:nvPr>
            <p:ph type="sldNum" sz="quarter" idx="5"/>
          </p:nvPr>
        </p:nvSpPr>
        <p:spPr/>
        <p:txBody>
          <a:bodyPr/>
          <a:lstStyle/>
          <a:p>
            <a:pPr>
              <a:defRPr/>
            </a:pPr>
            <a:fld id="{96205F29-4EF5-4AAB-B72B-C1E250951917}" type="slidenum">
              <a:rPr lang="en-US" smtClean="0"/>
              <a:pPr>
                <a:defRPr/>
              </a:pPr>
              <a:t>114</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p:spPr>
        <p:txBody>
          <a:bodyPr/>
          <a:lstStyle/>
          <a:p>
            <a:pPr eaLnBrk="1" hangingPunct="1"/>
            <a:endParaRPr lang="el-GR" smtClean="0"/>
          </a:p>
        </p:txBody>
      </p:sp>
      <p:sp>
        <p:nvSpPr>
          <p:cNvPr id="253956" name="Slide Number Placeholder 3"/>
          <p:cNvSpPr>
            <a:spLocks noGrp="1"/>
          </p:cNvSpPr>
          <p:nvPr>
            <p:ph type="sldNum" sz="quarter" idx="5"/>
          </p:nvPr>
        </p:nvSpPr>
        <p:spPr/>
        <p:txBody>
          <a:bodyPr/>
          <a:lstStyle/>
          <a:p>
            <a:pPr>
              <a:defRPr/>
            </a:pPr>
            <a:fld id="{18A4010F-D059-4B77-8E6A-020A9268BAC1}" type="slidenum">
              <a:rPr lang="en-US" smtClean="0"/>
              <a:pPr>
                <a:defRPr/>
              </a:pPr>
              <a:t>15</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a:ln/>
        </p:spPr>
      </p:sp>
      <p:sp>
        <p:nvSpPr>
          <p:cNvPr id="386051" name="Notes Placeholder 2"/>
          <p:cNvSpPr>
            <a:spLocks noGrp="1"/>
          </p:cNvSpPr>
          <p:nvPr>
            <p:ph type="body" idx="1"/>
          </p:nvPr>
        </p:nvSpPr>
        <p:spPr>
          <a:noFill/>
          <a:ln/>
        </p:spPr>
        <p:txBody>
          <a:bodyPr/>
          <a:lstStyle/>
          <a:p>
            <a:pPr eaLnBrk="1" hangingPunct="1"/>
            <a:endParaRPr lang="el-GR" smtClean="0"/>
          </a:p>
        </p:txBody>
      </p:sp>
      <p:sp>
        <p:nvSpPr>
          <p:cNvPr id="385028" name="Slide Number Placeholder 3"/>
          <p:cNvSpPr>
            <a:spLocks noGrp="1"/>
          </p:cNvSpPr>
          <p:nvPr>
            <p:ph type="sldNum" sz="quarter" idx="5"/>
          </p:nvPr>
        </p:nvSpPr>
        <p:spPr/>
        <p:txBody>
          <a:bodyPr/>
          <a:lstStyle/>
          <a:p>
            <a:pPr>
              <a:defRPr/>
            </a:pPr>
            <a:fld id="{6862072E-2495-4E20-80D6-D0F06E67E320}" type="slidenum">
              <a:rPr lang="en-US" smtClean="0"/>
              <a:pPr>
                <a:defRPr/>
              </a:pPr>
              <a:t>115</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ln/>
        </p:spPr>
      </p:sp>
      <p:sp>
        <p:nvSpPr>
          <p:cNvPr id="385027" name="Notes Placeholder 2"/>
          <p:cNvSpPr>
            <a:spLocks noGrp="1"/>
          </p:cNvSpPr>
          <p:nvPr>
            <p:ph type="body" idx="1"/>
          </p:nvPr>
        </p:nvSpPr>
        <p:spPr>
          <a:noFill/>
          <a:ln/>
        </p:spPr>
        <p:txBody>
          <a:bodyPr/>
          <a:lstStyle/>
          <a:p>
            <a:pPr eaLnBrk="1" hangingPunct="1"/>
            <a:endParaRPr lang="el-GR" smtClean="0"/>
          </a:p>
        </p:txBody>
      </p:sp>
      <p:sp>
        <p:nvSpPr>
          <p:cNvPr id="384004" name="Slide Number Placeholder 3"/>
          <p:cNvSpPr>
            <a:spLocks noGrp="1"/>
          </p:cNvSpPr>
          <p:nvPr>
            <p:ph type="sldNum" sz="quarter" idx="5"/>
          </p:nvPr>
        </p:nvSpPr>
        <p:spPr/>
        <p:txBody>
          <a:bodyPr/>
          <a:lstStyle/>
          <a:p>
            <a:pPr>
              <a:defRPr/>
            </a:pPr>
            <a:fld id="{B010FEBE-A9A7-4E43-AF77-C59DF90AB93F}" type="slidenum">
              <a:rPr lang="en-US" smtClean="0"/>
              <a:pPr>
                <a:defRPr/>
              </a:pPr>
              <a:t>116</a:t>
            </a:fld>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p:txBody>
          <a:bodyPr/>
          <a:lstStyle/>
          <a:p>
            <a:pPr>
              <a:defRPr/>
            </a:pPr>
            <a:fld id="{AD4875D0-8DA0-4F8F-A063-EB68518B1F4D}" type="slidenum">
              <a:rPr lang="en-US" smtClean="0"/>
              <a:pPr>
                <a:defRPr/>
              </a:pPr>
              <a:t>117</a:t>
            </a:fld>
            <a:endParaRPr lang="en-US" smtClean="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lnSpc>
                <a:spcPct val="80000"/>
              </a:lnSpc>
            </a:pPr>
            <a:r>
              <a:rPr lang="en-GB" sz="900" b="1" smtClean="0"/>
              <a:t>An Introduction to Cooling Tower Drift</a:t>
            </a:r>
            <a:r>
              <a:rPr lang="en-GB" sz="900" smtClean="0"/>
              <a:t/>
            </a:r>
            <a:br>
              <a:rPr lang="en-GB" sz="900" smtClean="0"/>
            </a:br>
            <a:r>
              <a:rPr lang="en-GB" sz="900" smtClean="0"/>
              <a:t/>
            </a:r>
            <a:br>
              <a:rPr lang="en-GB" sz="900" smtClean="0"/>
            </a:br>
            <a:r>
              <a:rPr lang="en-GB" sz="900" smtClean="0"/>
              <a:t>In the cooling tower, hot water is sprayed over contact media called fill as air is drawn counter current or cross current to the water stream. As the water is sprayed and evaporated, a large distribution of droplet sizes is created. A portion of these droplets will become entrained in the exit air stream and leave the cooling tower. These droplets are referred to as drift. These drift droplets and the solids they contain will be deposited downwind of the cooling tower. Significant emission and deposition can lead to icing, transformer shorts, environmental degradation, and environmental non-compliance. Inertial impaction devices called drift eliminators are used to control the emission of these drift droplets. High efficiency drift eliminators of modern design can potentially control the drift to less than 0.0005 % of the cooling tower circulating water flow. These drift eliminators are able to capture nearly 100% of the droplets which are larger than 10 microns in diameter. However, large droplets up to 1000 microns may still be generated by cooling towers. </a:t>
            </a:r>
            <a:r>
              <a:rPr lang="el-GR" sz="900" smtClean="0"/>
              <a:t>The sources of these droplets include:</a:t>
            </a:r>
            <a:br>
              <a:rPr lang="el-GR" sz="900" smtClean="0"/>
            </a:br>
            <a:r>
              <a:rPr lang="el-GR" sz="900" smtClean="0"/>
              <a:t/>
            </a:r>
            <a:br>
              <a:rPr lang="el-GR" sz="900" smtClean="0"/>
            </a:br>
            <a:endParaRPr lang="en-GB" sz="900" smtClean="0"/>
          </a:p>
          <a:p>
            <a:pPr eaLnBrk="1" hangingPunct="1">
              <a:lnSpc>
                <a:spcPct val="80000"/>
              </a:lnSpc>
            </a:pPr>
            <a:r>
              <a:rPr lang="en-GB" sz="900" smtClean="0"/>
              <a:t>Gaps in the drift eliminators - The drift eliminators must be installed around cooling tower structural members. This is usually accomplished by cutting the drift eliminator to fit. The cut portion of the drift eliminator does not have the same particle capture characteristics as the unaltered drift eliminator. Any gap left between the drift eliminator and the structural member or wall is also a source of uncontrolled emission. Typically air seals are installed to prevent drift from passing the drift eliminator between the drift eliminator and the wall. </a:t>
            </a:r>
          </a:p>
          <a:p>
            <a:pPr eaLnBrk="1" hangingPunct="1">
              <a:lnSpc>
                <a:spcPct val="80000"/>
              </a:lnSpc>
            </a:pPr>
            <a:r>
              <a:rPr lang="en-GB" sz="900" smtClean="0"/>
              <a:t>Variations in local air velocities - Modern drift eliminators are designed for a fairly wide range of air velocities. If the local velocity is not within the design band, the drift rate may be increased. </a:t>
            </a:r>
          </a:p>
          <a:p>
            <a:pPr eaLnBrk="1" hangingPunct="1">
              <a:lnSpc>
                <a:spcPct val="80000"/>
              </a:lnSpc>
            </a:pPr>
            <a:r>
              <a:rPr lang="en-GB" sz="900" smtClean="0"/>
              <a:t>Re-entrainment of collected drift - Cooling tower structural members, the surface of the fan stack and the cooling tower fan blades collect drift droplets. Water accumulated on these surfaces can be re-entrained in the air. Since these surfaces are downstream of the drift eliminators, the droplet size is determined by the entrainment process and the local velocity. The local air velocity must be greater than the settling velocity in order for emission to occur. Re-entrainment from the drift eliminators can also occur although this is usually caused by overloading due to a malfunction of the cooling tower water distribution system. </a:t>
            </a:r>
          </a:p>
          <a:p>
            <a:pPr eaLnBrk="1" hangingPunct="1">
              <a:lnSpc>
                <a:spcPct val="80000"/>
              </a:lnSpc>
            </a:pPr>
            <a:r>
              <a:rPr lang="en-GB" sz="900" smtClean="0"/>
              <a:t>Emission from such sources may comprise most of the mass of the drift emitted by cooling towers. Cooling towers with high efficiency drift eliminators are able to achieve their low drift rates because the emission of drift through the drift eliminators is actually much lower than the nominal rate. Since the generation of the larger drift droplets is a function of the details of the cooling tower design as well as the quality of the installation of the drift eliminators, the prediction of the size distribution of the drift for a cooling tower yet to be built is subject to great uncertainty</a:t>
            </a:r>
            <a:r>
              <a:rPr lang="en-US" sz="900" smtClean="0"/>
              <a:t>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p:spPr>
      </p:sp>
      <p:sp>
        <p:nvSpPr>
          <p:cNvPr id="388099" name="Notes Placeholder 2"/>
          <p:cNvSpPr>
            <a:spLocks noGrp="1"/>
          </p:cNvSpPr>
          <p:nvPr>
            <p:ph type="body" idx="1"/>
          </p:nvPr>
        </p:nvSpPr>
        <p:spPr>
          <a:noFill/>
          <a:ln/>
        </p:spPr>
        <p:txBody>
          <a:bodyPr/>
          <a:lstStyle/>
          <a:p>
            <a:pPr eaLnBrk="1" hangingPunct="1"/>
            <a:endParaRPr lang="el-GR" smtClean="0"/>
          </a:p>
        </p:txBody>
      </p:sp>
      <p:sp>
        <p:nvSpPr>
          <p:cNvPr id="387076" name="Slide Number Placeholder 3"/>
          <p:cNvSpPr>
            <a:spLocks noGrp="1"/>
          </p:cNvSpPr>
          <p:nvPr>
            <p:ph type="sldNum" sz="quarter" idx="5"/>
          </p:nvPr>
        </p:nvSpPr>
        <p:spPr/>
        <p:txBody>
          <a:bodyPr/>
          <a:lstStyle/>
          <a:p>
            <a:pPr>
              <a:defRPr/>
            </a:pPr>
            <a:fld id="{B4A61701-E9ED-4C9D-9051-B24C154F3857}" type="slidenum">
              <a:rPr lang="en-US" smtClean="0"/>
              <a:pPr>
                <a:defRPr/>
              </a:pPr>
              <a:t>118</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noFill/>
          <a:ln/>
        </p:spPr>
        <p:txBody>
          <a:bodyPr/>
          <a:lstStyle/>
          <a:p>
            <a:pPr eaLnBrk="1" hangingPunct="1"/>
            <a:endParaRPr lang="el-GR" smtClean="0"/>
          </a:p>
        </p:txBody>
      </p:sp>
      <p:sp>
        <p:nvSpPr>
          <p:cNvPr id="388100" name="Slide Number Placeholder 3"/>
          <p:cNvSpPr>
            <a:spLocks noGrp="1"/>
          </p:cNvSpPr>
          <p:nvPr>
            <p:ph type="sldNum" sz="quarter" idx="5"/>
          </p:nvPr>
        </p:nvSpPr>
        <p:spPr/>
        <p:txBody>
          <a:bodyPr/>
          <a:lstStyle/>
          <a:p>
            <a:pPr>
              <a:defRPr/>
            </a:pPr>
            <a:fld id="{3F174771-CBF1-48CD-B30E-354F87D854BD}" type="slidenum">
              <a:rPr lang="en-US" smtClean="0"/>
              <a:pPr>
                <a:defRPr/>
              </a:pPr>
              <a:t>119</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a:ln/>
        </p:spPr>
      </p:sp>
      <p:sp>
        <p:nvSpPr>
          <p:cNvPr id="390147" name="Notes Placeholder 2"/>
          <p:cNvSpPr>
            <a:spLocks noGrp="1"/>
          </p:cNvSpPr>
          <p:nvPr>
            <p:ph type="body" idx="1"/>
          </p:nvPr>
        </p:nvSpPr>
        <p:spPr>
          <a:noFill/>
          <a:ln/>
        </p:spPr>
        <p:txBody>
          <a:bodyPr/>
          <a:lstStyle/>
          <a:p>
            <a:pPr eaLnBrk="1" hangingPunct="1"/>
            <a:endParaRPr lang="el-GR" smtClean="0"/>
          </a:p>
        </p:txBody>
      </p:sp>
      <p:sp>
        <p:nvSpPr>
          <p:cNvPr id="389124" name="Slide Number Placeholder 3"/>
          <p:cNvSpPr>
            <a:spLocks noGrp="1"/>
          </p:cNvSpPr>
          <p:nvPr>
            <p:ph type="sldNum" sz="quarter" idx="5"/>
          </p:nvPr>
        </p:nvSpPr>
        <p:spPr/>
        <p:txBody>
          <a:bodyPr/>
          <a:lstStyle/>
          <a:p>
            <a:pPr>
              <a:defRPr/>
            </a:pPr>
            <a:fld id="{0678330D-16F4-473C-B33A-6B742EE81D81}" type="slidenum">
              <a:rPr lang="en-US" smtClean="0"/>
              <a:pPr>
                <a:defRPr/>
              </a:pPr>
              <a:t>120</a:t>
            </a:fld>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p:txBody>
          <a:bodyPr/>
          <a:lstStyle/>
          <a:p>
            <a:pPr>
              <a:defRPr/>
            </a:pPr>
            <a:fld id="{093FDDF9-F3A5-437E-9766-A94308BFA698}" type="slidenum">
              <a:rPr lang="en-US" smtClean="0"/>
              <a:pPr>
                <a:defRPr/>
              </a:pPr>
              <a:t>121</a:t>
            </a:fld>
            <a:endParaRPr lang="en-US"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r>
              <a:rPr lang="en-GB" smtClean="0"/>
              <a:t>DIRECT INJECTION INVOLVES THE CAPTURE, SEPARATION, TRANSPORT, AND INJECTION OF CARBON DIOXIDE INTO THE DEEP SEA</a:t>
            </a:r>
          </a:p>
          <a:p>
            <a:pPr eaLnBrk="1" hangingPunct="1"/>
            <a:r>
              <a:rPr lang="en-GB" smtClean="0"/>
              <a:t>  </a:t>
            </a:r>
          </a:p>
          <a:p>
            <a:pPr eaLnBrk="1" hangingPunct="1"/>
            <a:r>
              <a:rPr lang="en-GB" smtClean="0"/>
              <a:t>"At great depths, CO2 is denser than sea water, and it may be possible to store it on the bottom as liquid or deposits of icy hydrates," Bishop explains. "At depths easy to reach with pipes, CO2 is buoyant; it has to be diluted and dispersed so it will dissolve."</a:t>
            </a:r>
          </a:p>
          <a:p>
            <a:pPr eaLnBrk="1" hangingPunct="1"/>
            <a:r>
              <a:rPr lang="en-GB" smtClean="0"/>
              <a:t>What happens to carbon dioxide introduced into the ocean in this way may soon be field-tested in Hawaii. Over a two-week period researchers plan to inject 40 to 60 metric tons of pure liquid CO2 over 2,500 feet deep in the ocean near the Big Island.</a:t>
            </a:r>
          </a:p>
          <a:p>
            <a:pPr eaLnBrk="1" hangingPunct="1"/>
            <a:r>
              <a:rPr lang="en-GB" smtClean="0"/>
              <a:t>One variable they will be measuring is acidity. Water and carbon dioxide form carbonic acid, "but once diluted in sea water, carbonic acid is not the dominant chemical species," Bishop says, "because of seawater's high alkalinity and buffering capacity." If calcium carbonate sediments are involved, acidity is even less. "Think of Tums," he suggests.</a:t>
            </a:r>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a:ln/>
        </p:spPr>
      </p:sp>
      <p:sp>
        <p:nvSpPr>
          <p:cNvPr id="392195" name="Notes Placeholder 2"/>
          <p:cNvSpPr>
            <a:spLocks noGrp="1"/>
          </p:cNvSpPr>
          <p:nvPr>
            <p:ph type="body" idx="1"/>
          </p:nvPr>
        </p:nvSpPr>
        <p:spPr>
          <a:noFill/>
          <a:ln/>
        </p:spPr>
        <p:txBody>
          <a:bodyPr/>
          <a:lstStyle/>
          <a:p>
            <a:pPr eaLnBrk="1" hangingPunct="1"/>
            <a:endParaRPr lang="el-GR" smtClean="0"/>
          </a:p>
        </p:txBody>
      </p:sp>
      <p:sp>
        <p:nvSpPr>
          <p:cNvPr id="391172" name="Slide Number Placeholder 3"/>
          <p:cNvSpPr>
            <a:spLocks noGrp="1"/>
          </p:cNvSpPr>
          <p:nvPr>
            <p:ph type="sldNum" sz="quarter" idx="5"/>
          </p:nvPr>
        </p:nvSpPr>
        <p:spPr/>
        <p:txBody>
          <a:bodyPr/>
          <a:lstStyle/>
          <a:p>
            <a:pPr>
              <a:defRPr/>
            </a:pPr>
            <a:fld id="{D1AED40B-5A35-4CD6-96C2-311D41520752}" type="slidenum">
              <a:rPr lang="en-US" smtClean="0"/>
              <a:pPr>
                <a:defRPr/>
              </a:pPr>
              <a:t>122</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a:ln/>
        </p:spPr>
      </p:sp>
      <p:sp>
        <p:nvSpPr>
          <p:cNvPr id="393219" name="Notes Placeholder 2"/>
          <p:cNvSpPr>
            <a:spLocks noGrp="1"/>
          </p:cNvSpPr>
          <p:nvPr>
            <p:ph type="body" idx="1"/>
          </p:nvPr>
        </p:nvSpPr>
        <p:spPr>
          <a:noFill/>
          <a:ln/>
        </p:spPr>
        <p:txBody>
          <a:bodyPr/>
          <a:lstStyle/>
          <a:p>
            <a:pPr eaLnBrk="1" hangingPunct="1"/>
            <a:endParaRPr lang="el-GR" smtClean="0"/>
          </a:p>
        </p:txBody>
      </p:sp>
      <p:sp>
        <p:nvSpPr>
          <p:cNvPr id="392196" name="Slide Number Placeholder 3"/>
          <p:cNvSpPr>
            <a:spLocks noGrp="1"/>
          </p:cNvSpPr>
          <p:nvPr>
            <p:ph type="sldNum" sz="quarter" idx="5"/>
          </p:nvPr>
        </p:nvSpPr>
        <p:spPr/>
        <p:txBody>
          <a:bodyPr/>
          <a:lstStyle/>
          <a:p>
            <a:pPr>
              <a:defRPr/>
            </a:pPr>
            <a:fld id="{2EFA17BC-2851-43DA-A8B6-42BCC0176414}" type="slidenum">
              <a:rPr lang="en-US" smtClean="0"/>
              <a:pPr>
                <a:defRPr/>
              </a:pPr>
              <a:t>123</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ln/>
        </p:spPr>
      </p:sp>
      <p:sp>
        <p:nvSpPr>
          <p:cNvPr id="394243" name="Notes Placeholder 2"/>
          <p:cNvSpPr>
            <a:spLocks noGrp="1"/>
          </p:cNvSpPr>
          <p:nvPr>
            <p:ph type="body" idx="1"/>
          </p:nvPr>
        </p:nvSpPr>
        <p:spPr>
          <a:noFill/>
          <a:ln/>
        </p:spPr>
        <p:txBody>
          <a:bodyPr/>
          <a:lstStyle/>
          <a:p>
            <a:pPr eaLnBrk="1" hangingPunct="1"/>
            <a:endParaRPr lang="el-GR" smtClean="0"/>
          </a:p>
        </p:txBody>
      </p:sp>
      <p:sp>
        <p:nvSpPr>
          <p:cNvPr id="393220" name="Slide Number Placeholder 3"/>
          <p:cNvSpPr>
            <a:spLocks noGrp="1"/>
          </p:cNvSpPr>
          <p:nvPr>
            <p:ph type="sldNum" sz="quarter" idx="5"/>
          </p:nvPr>
        </p:nvSpPr>
        <p:spPr/>
        <p:txBody>
          <a:bodyPr/>
          <a:lstStyle/>
          <a:p>
            <a:pPr>
              <a:defRPr/>
            </a:pPr>
            <a:fld id="{3C47EBC1-3B7D-4BA2-9B9E-2E7BD2F25002}" type="slidenum">
              <a:rPr lang="en-US" smtClean="0"/>
              <a:pPr>
                <a:defRPr/>
              </a:pPr>
              <a:t>124</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p:txBody>
          <a:bodyPr/>
          <a:lstStyle/>
          <a:p>
            <a:pPr>
              <a:defRPr/>
            </a:pPr>
            <a:fld id="{E9779914-9B10-4555-B32D-C8C2E2909AA6}" type="slidenum">
              <a:rPr lang="en-US" smtClean="0"/>
              <a:pPr>
                <a:defRPr/>
              </a:pPr>
              <a:t>16</a:t>
            </a:fld>
            <a:endParaRPr lang="en-US"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xfrm>
            <a:off x="889000" y="4714875"/>
            <a:ext cx="4891088" cy="4467225"/>
          </a:xfrm>
          <a:noFill/>
          <a:ln/>
        </p:spPr>
        <p:txBody>
          <a:bodyPr/>
          <a:lstStyle/>
          <a:p>
            <a:pPr eaLnBrk="1" hangingPunct="1"/>
            <a:r>
              <a:rPr lang="el-GR" sz="1400" smtClean="0"/>
              <a:t> </a:t>
            </a:r>
            <a:r>
              <a:rPr lang="en-US" sz="800" smtClean="0">
                <a:latin typeface="Times New Roman" pitchFamily="18" charset="0"/>
              </a:rPr>
              <a:t>The smarter energy network of the future, EPRI believes, will incorporate a diversified</a:t>
            </a:r>
            <a:r>
              <a:rPr lang="el-GR" sz="800" smtClean="0">
                <a:latin typeface="Times New Roman" pitchFamily="18" charset="0"/>
              </a:rPr>
              <a:t> </a:t>
            </a:r>
            <a:r>
              <a:rPr lang="en-US" sz="800" smtClean="0">
                <a:latin typeface="Times New Roman" pitchFamily="18" charset="0"/>
              </a:rPr>
              <a:t>pool of resources located closer to the consumer, pumping out low- or zero-emissions power in backyards, driveways, downscaled local power stations, and even in automobiles, while giving electricity users the option to become energy vendors. The front end of this new system will be managed by third-party "virtual utilities," which will bundle electricity, gas, Internet access, broadband entertainment, and other customized energy services. (This vision is reminiscent of Edison's original ambition for the industry, which was not to sell lightbulbs, but to create a network of technologies and services that provided illumination.)</a:t>
            </a:r>
            <a:endParaRPr lang="el-GR" sz="800" smtClean="0">
              <a:latin typeface="Times New Roman" pitchFamily="18" charset="0"/>
            </a:endParaRPr>
          </a:p>
          <a:p>
            <a:pPr eaLnBrk="1" hangingPunct="1"/>
            <a:r>
              <a:rPr lang="el-GR" sz="1400" smtClean="0"/>
              <a:t> </a:t>
            </a:r>
            <a:r>
              <a:rPr lang="en-US" sz="800" smtClean="0">
                <a:latin typeface="Times New Roman" pitchFamily="18" charset="0"/>
              </a:rPr>
              <a:t>The smarter energy network of the future, EPRI believes, will incorporate a diversified</a:t>
            </a:r>
            <a:r>
              <a:rPr lang="el-GR" sz="800" smtClean="0">
                <a:latin typeface="Times New Roman" pitchFamily="18" charset="0"/>
              </a:rPr>
              <a:t> </a:t>
            </a:r>
            <a:r>
              <a:rPr lang="en-US" sz="800" smtClean="0">
                <a:latin typeface="Times New Roman" pitchFamily="18" charset="0"/>
              </a:rPr>
              <a:t>pool of resources located closer to the consumer, pumping out low- or zero-emissions power in backyards, driveways, downscaled local power stations, and even in automobiles, while giving electricity users the option to become energy vendors. The front end of this new system will be managed by third-party "virtual utilities," which will bundle electricity, gas, Internet access, broadband entertainment, and other customized energy services. (This vision is reminiscent of Edison's original ambition for the industry, which was not to sell lightbulbs, but to create a network of technologies and services that provided illumination.)</a:t>
            </a:r>
            <a:endParaRPr lang="el-GR" sz="800" smtClean="0">
              <a:latin typeface="Times New Roman" pitchFamily="18" charset="0"/>
            </a:endParaRPr>
          </a:p>
          <a:p>
            <a:pPr eaLnBrk="1" hangingPunct="1"/>
            <a:endParaRPr lang="el-GR"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a:ln/>
        </p:spPr>
        <p:txBody>
          <a:bodyPr/>
          <a:lstStyle/>
          <a:p>
            <a:pPr eaLnBrk="1" hangingPunct="1"/>
            <a:endParaRPr lang="el-GR" smtClean="0"/>
          </a:p>
        </p:txBody>
      </p:sp>
      <p:sp>
        <p:nvSpPr>
          <p:cNvPr id="394244" name="Slide Number Placeholder 3"/>
          <p:cNvSpPr>
            <a:spLocks noGrp="1"/>
          </p:cNvSpPr>
          <p:nvPr>
            <p:ph type="sldNum" sz="quarter" idx="5"/>
          </p:nvPr>
        </p:nvSpPr>
        <p:spPr/>
        <p:txBody>
          <a:bodyPr/>
          <a:lstStyle/>
          <a:p>
            <a:pPr>
              <a:defRPr/>
            </a:pPr>
            <a:fld id="{41AA90CA-8114-442D-875B-C62E2B00E31B}" type="slidenum">
              <a:rPr lang="en-US" smtClean="0"/>
              <a:pPr>
                <a:defRPr/>
              </a:pPr>
              <a:t>125</a:t>
            </a:fld>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a:ln/>
        </p:spPr>
      </p:sp>
      <p:sp>
        <p:nvSpPr>
          <p:cNvPr id="396291" name="Notes Placeholder 2"/>
          <p:cNvSpPr>
            <a:spLocks noGrp="1"/>
          </p:cNvSpPr>
          <p:nvPr>
            <p:ph type="body" idx="1"/>
          </p:nvPr>
        </p:nvSpPr>
        <p:spPr>
          <a:noFill/>
          <a:ln/>
        </p:spPr>
        <p:txBody>
          <a:bodyPr/>
          <a:lstStyle/>
          <a:p>
            <a:pPr eaLnBrk="1" hangingPunct="1"/>
            <a:endParaRPr lang="el-GR" smtClean="0"/>
          </a:p>
        </p:txBody>
      </p:sp>
      <p:sp>
        <p:nvSpPr>
          <p:cNvPr id="395268" name="Slide Number Placeholder 3"/>
          <p:cNvSpPr>
            <a:spLocks noGrp="1"/>
          </p:cNvSpPr>
          <p:nvPr>
            <p:ph type="sldNum" sz="quarter" idx="5"/>
          </p:nvPr>
        </p:nvSpPr>
        <p:spPr/>
        <p:txBody>
          <a:bodyPr/>
          <a:lstStyle/>
          <a:p>
            <a:pPr>
              <a:defRPr/>
            </a:pPr>
            <a:fld id="{C02107AA-2A0E-4854-B1AA-CAF8E52297D7}" type="slidenum">
              <a:rPr lang="en-US" smtClean="0"/>
              <a:pPr>
                <a:defRPr/>
              </a:pPr>
              <a:t>126</a:t>
            </a:fld>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a:ln/>
        </p:spPr>
      </p:sp>
      <p:sp>
        <p:nvSpPr>
          <p:cNvPr id="397315" name="Notes Placeholder 2"/>
          <p:cNvSpPr>
            <a:spLocks noGrp="1"/>
          </p:cNvSpPr>
          <p:nvPr>
            <p:ph type="body" idx="1"/>
          </p:nvPr>
        </p:nvSpPr>
        <p:spPr>
          <a:noFill/>
          <a:ln/>
        </p:spPr>
        <p:txBody>
          <a:bodyPr/>
          <a:lstStyle/>
          <a:p>
            <a:pPr eaLnBrk="1" hangingPunct="1"/>
            <a:endParaRPr lang="el-GR" smtClean="0"/>
          </a:p>
        </p:txBody>
      </p:sp>
      <p:sp>
        <p:nvSpPr>
          <p:cNvPr id="396292" name="Slide Number Placeholder 3"/>
          <p:cNvSpPr>
            <a:spLocks noGrp="1"/>
          </p:cNvSpPr>
          <p:nvPr>
            <p:ph type="sldNum" sz="quarter" idx="5"/>
          </p:nvPr>
        </p:nvSpPr>
        <p:spPr/>
        <p:txBody>
          <a:bodyPr/>
          <a:lstStyle/>
          <a:p>
            <a:pPr>
              <a:defRPr/>
            </a:pPr>
            <a:fld id="{1E06C134-99F2-4479-8C77-D292A334D813}" type="slidenum">
              <a:rPr lang="en-US" smtClean="0"/>
              <a:pPr>
                <a:defRPr/>
              </a:pPr>
              <a:t>127</a:t>
            </a:fld>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a:ln/>
        </p:spPr>
      </p:sp>
      <p:sp>
        <p:nvSpPr>
          <p:cNvPr id="399363" name="Notes Placeholder 2"/>
          <p:cNvSpPr>
            <a:spLocks noGrp="1"/>
          </p:cNvSpPr>
          <p:nvPr>
            <p:ph type="body" idx="1"/>
          </p:nvPr>
        </p:nvSpPr>
        <p:spPr>
          <a:noFill/>
          <a:ln/>
        </p:spPr>
        <p:txBody>
          <a:bodyPr/>
          <a:lstStyle/>
          <a:p>
            <a:pPr eaLnBrk="1" hangingPunct="1"/>
            <a:endParaRPr lang="el-GR" smtClean="0"/>
          </a:p>
        </p:txBody>
      </p:sp>
      <p:sp>
        <p:nvSpPr>
          <p:cNvPr id="398340" name="Slide Number Placeholder 3"/>
          <p:cNvSpPr>
            <a:spLocks noGrp="1"/>
          </p:cNvSpPr>
          <p:nvPr>
            <p:ph type="sldNum" sz="quarter" idx="5"/>
          </p:nvPr>
        </p:nvSpPr>
        <p:spPr/>
        <p:txBody>
          <a:bodyPr/>
          <a:lstStyle/>
          <a:p>
            <a:pPr>
              <a:defRPr/>
            </a:pPr>
            <a:fld id="{956D5FD7-85D2-4A6A-B41E-6DA014A6C689}" type="slidenum">
              <a:rPr lang="en-US" smtClean="0"/>
              <a:pPr>
                <a:defRPr/>
              </a:pPr>
              <a:t>128</a:t>
            </a:fld>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a:ln/>
        </p:spPr>
      </p:sp>
      <p:sp>
        <p:nvSpPr>
          <p:cNvPr id="400387" name="Notes Placeholder 2"/>
          <p:cNvSpPr>
            <a:spLocks noGrp="1"/>
          </p:cNvSpPr>
          <p:nvPr>
            <p:ph type="body" idx="1"/>
          </p:nvPr>
        </p:nvSpPr>
        <p:spPr>
          <a:noFill/>
          <a:ln/>
        </p:spPr>
        <p:txBody>
          <a:bodyPr/>
          <a:lstStyle/>
          <a:p>
            <a:pPr eaLnBrk="1" hangingPunct="1"/>
            <a:endParaRPr lang="el-GR" smtClean="0"/>
          </a:p>
        </p:txBody>
      </p:sp>
      <p:sp>
        <p:nvSpPr>
          <p:cNvPr id="399364" name="Slide Number Placeholder 3"/>
          <p:cNvSpPr>
            <a:spLocks noGrp="1"/>
          </p:cNvSpPr>
          <p:nvPr>
            <p:ph type="sldNum" sz="quarter" idx="5"/>
          </p:nvPr>
        </p:nvSpPr>
        <p:spPr/>
        <p:txBody>
          <a:bodyPr/>
          <a:lstStyle/>
          <a:p>
            <a:pPr>
              <a:defRPr/>
            </a:pPr>
            <a:fld id="{20BCA064-6E08-40A0-82B0-702BCCA5AA78}" type="slidenum">
              <a:rPr lang="en-US" smtClean="0"/>
              <a:pPr>
                <a:defRPr/>
              </a:pPr>
              <a:t>129</a:t>
            </a:fld>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a:ln/>
        </p:spPr>
      </p:sp>
      <p:sp>
        <p:nvSpPr>
          <p:cNvPr id="401411" name="Notes Placeholder 2"/>
          <p:cNvSpPr>
            <a:spLocks noGrp="1"/>
          </p:cNvSpPr>
          <p:nvPr>
            <p:ph type="body" idx="1"/>
          </p:nvPr>
        </p:nvSpPr>
        <p:spPr>
          <a:noFill/>
          <a:ln/>
        </p:spPr>
        <p:txBody>
          <a:bodyPr/>
          <a:lstStyle/>
          <a:p>
            <a:pPr eaLnBrk="1" hangingPunct="1"/>
            <a:endParaRPr lang="el-GR" smtClean="0"/>
          </a:p>
        </p:txBody>
      </p:sp>
      <p:sp>
        <p:nvSpPr>
          <p:cNvPr id="400388" name="Slide Number Placeholder 3"/>
          <p:cNvSpPr>
            <a:spLocks noGrp="1"/>
          </p:cNvSpPr>
          <p:nvPr>
            <p:ph type="sldNum" sz="quarter" idx="5"/>
          </p:nvPr>
        </p:nvSpPr>
        <p:spPr/>
        <p:txBody>
          <a:bodyPr/>
          <a:lstStyle/>
          <a:p>
            <a:pPr>
              <a:defRPr/>
            </a:pPr>
            <a:fld id="{39294E53-DFA3-486C-9865-4E19CA77C626}" type="slidenum">
              <a:rPr lang="en-US" smtClean="0"/>
              <a:pPr>
                <a:defRPr/>
              </a:pPr>
              <a:t>130</a:t>
            </a:fld>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a:ln/>
        </p:spPr>
      </p:sp>
      <p:sp>
        <p:nvSpPr>
          <p:cNvPr id="405507" name="Notes Placeholder 2"/>
          <p:cNvSpPr>
            <a:spLocks noGrp="1"/>
          </p:cNvSpPr>
          <p:nvPr>
            <p:ph type="body" idx="1"/>
          </p:nvPr>
        </p:nvSpPr>
        <p:spPr>
          <a:noFill/>
          <a:ln/>
        </p:spPr>
        <p:txBody>
          <a:bodyPr/>
          <a:lstStyle/>
          <a:p>
            <a:pPr eaLnBrk="1" hangingPunct="1"/>
            <a:endParaRPr lang="el-GR" smtClean="0"/>
          </a:p>
        </p:txBody>
      </p:sp>
      <p:sp>
        <p:nvSpPr>
          <p:cNvPr id="404484" name="Slide Number Placeholder 3"/>
          <p:cNvSpPr>
            <a:spLocks noGrp="1"/>
          </p:cNvSpPr>
          <p:nvPr>
            <p:ph type="sldNum" sz="quarter" idx="5"/>
          </p:nvPr>
        </p:nvSpPr>
        <p:spPr/>
        <p:txBody>
          <a:bodyPr/>
          <a:lstStyle/>
          <a:p>
            <a:pPr>
              <a:defRPr/>
            </a:pPr>
            <a:fld id="{F8CABC51-3949-4D70-8644-EC499501540C}" type="slidenum">
              <a:rPr lang="en-US" smtClean="0"/>
              <a:pPr>
                <a:defRPr/>
              </a:pPr>
              <a:t>131</a:t>
            </a:fld>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a:ln/>
        </p:spPr>
      </p:sp>
      <p:sp>
        <p:nvSpPr>
          <p:cNvPr id="404483" name="Notes Placeholder 2"/>
          <p:cNvSpPr>
            <a:spLocks noGrp="1"/>
          </p:cNvSpPr>
          <p:nvPr>
            <p:ph type="body" idx="1"/>
          </p:nvPr>
        </p:nvSpPr>
        <p:spPr>
          <a:noFill/>
          <a:ln/>
        </p:spPr>
        <p:txBody>
          <a:bodyPr/>
          <a:lstStyle/>
          <a:p>
            <a:pPr eaLnBrk="1" hangingPunct="1"/>
            <a:endParaRPr lang="el-GR" smtClean="0"/>
          </a:p>
        </p:txBody>
      </p:sp>
      <p:sp>
        <p:nvSpPr>
          <p:cNvPr id="403460" name="Slide Number Placeholder 3"/>
          <p:cNvSpPr>
            <a:spLocks noGrp="1"/>
          </p:cNvSpPr>
          <p:nvPr>
            <p:ph type="sldNum" sz="quarter" idx="5"/>
          </p:nvPr>
        </p:nvSpPr>
        <p:spPr/>
        <p:txBody>
          <a:bodyPr/>
          <a:lstStyle/>
          <a:p>
            <a:pPr>
              <a:defRPr/>
            </a:pPr>
            <a:fld id="{53B8D540-7316-4480-A4A6-0C34416A2C35}" type="slidenum">
              <a:rPr lang="en-US" smtClean="0"/>
              <a:pPr>
                <a:defRPr/>
              </a:pPr>
              <a:t>132</a:t>
            </a:fld>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a:ln/>
        </p:spPr>
      </p:sp>
      <p:sp>
        <p:nvSpPr>
          <p:cNvPr id="406531" name="Notes Placeholder 2"/>
          <p:cNvSpPr>
            <a:spLocks noGrp="1"/>
          </p:cNvSpPr>
          <p:nvPr>
            <p:ph type="body" idx="1"/>
          </p:nvPr>
        </p:nvSpPr>
        <p:spPr>
          <a:noFill/>
          <a:ln/>
        </p:spPr>
        <p:txBody>
          <a:bodyPr/>
          <a:lstStyle/>
          <a:p>
            <a:pPr eaLnBrk="1" hangingPunct="1"/>
            <a:endParaRPr lang="el-GR" smtClean="0"/>
          </a:p>
        </p:txBody>
      </p:sp>
      <p:sp>
        <p:nvSpPr>
          <p:cNvPr id="405508" name="Slide Number Placeholder 3"/>
          <p:cNvSpPr>
            <a:spLocks noGrp="1"/>
          </p:cNvSpPr>
          <p:nvPr>
            <p:ph type="sldNum" sz="quarter" idx="5"/>
          </p:nvPr>
        </p:nvSpPr>
        <p:spPr/>
        <p:txBody>
          <a:bodyPr/>
          <a:lstStyle/>
          <a:p>
            <a:pPr>
              <a:defRPr/>
            </a:pPr>
            <a:fld id="{05222091-3E2A-46A5-99F9-65988924FFCE}" type="slidenum">
              <a:rPr lang="en-US" smtClean="0"/>
              <a:pPr>
                <a:defRPr/>
              </a:pPr>
              <a:t>133</a:t>
            </a:fld>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a:ln/>
        </p:spPr>
      </p:sp>
      <p:sp>
        <p:nvSpPr>
          <p:cNvPr id="407555" name="Notes Placeholder 2"/>
          <p:cNvSpPr>
            <a:spLocks noGrp="1"/>
          </p:cNvSpPr>
          <p:nvPr>
            <p:ph type="body" idx="1"/>
          </p:nvPr>
        </p:nvSpPr>
        <p:spPr>
          <a:noFill/>
          <a:ln/>
        </p:spPr>
        <p:txBody>
          <a:bodyPr/>
          <a:lstStyle/>
          <a:p>
            <a:pPr eaLnBrk="1" hangingPunct="1"/>
            <a:endParaRPr lang="el-GR" smtClean="0"/>
          </a:p>
        </p:txBody>
      </p:sp>
      <p:sp>
        <p:nvSpPr>
          <p:cNvPr id="406532" name="Slide Number Placeholder 3"/>
          <p:cNvSpPr>
            <a:spLocks noGrp="1"/>
          </p:cNvSpPr>
          <p:nvPr>
            <p:ph type="sldNum" sz="quarter" idx="5"/>
          </p:nvPr>
        </p:nvSpPr>
        <p:spPr/>
        <p:txBody>
          <a:bodyPr/>
          <a:lstStyle/>
          <a:p>
            <a:pPr>
              <a:defRPr/>
            </a:pPr>
            <a:fld id="{459162EB-EB18-46B7-8F5C-EF2F8ACB1540}" type="slidenum">
              <a:rPr lang="en-US" smtClean="0"/>
              <a:pPr>
                <a:defRPr/>
              </a:pPr>
              <a:t>134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pPr eaLnBrk="1" hangingPunct="1"/>
            <a:endParaRPr lang="el-GR" smtClean="0"/>
          </a:p>
        </p:txBody>
      </p:sp>
      <p:sp>
        <p:nvSpPr>
          <p:cNvPr id="256004" name="Slide Number Placeholder 3"/>
          <p:cNvSpPr>
            <a:spLocks noGrp="1"/>
          </p:cNvSpPr>
          <p:nvPr>
            <p:ph type="sldNum" sz="quarter" idx="5"/>
          </p:nvPr>
        </p:nvSpPr>
        <p:spPr/>
        <p:txBody>
          <a:bodyPr/>
          <a:lstStyle/>
          <a:p>
            <a:pPr>
              <a:defRPr/>
            </a:pPr>
            <a:fld id="{F5C523FE-487A-425A-AF47-7EDD27C5B051}" type="slidenum">
              <a:rPr lang="en-US" smtClean="0"/>
              <a:pPr>
                <a:defRPr/>
              </a:pPr>
              <a:t>17</a:t>
            </a:fld>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a:ln/>
        </p:spPr>
      </p:sp>
      <p:sp>
        <p:nvSpPr>
          <p:cNvPr id="408579" name="Notes Placeholder 2"/>
          <p:cNvSpPr>
            <a:spLocks noGrp="1"/>
          </p:cNvSpPr>
          <p:nvPr>
            <p:ph type="body" idx="1"/>
          </p:nvPr>
        </p:nvSpPr>
        <p:spPr>
          <a:noFill/>
          <a:ln/>
        </p:spPr>
        <p:txBody>
          <a:bodyPr/>
          <a:lstStyle/>
          <a:p>
            <a:pPr eaLnBrk="1" hangingPunct="1"/>
            <a:endParaRPr lang="el-GR" smtClean="0"/>
          </a:p>
        </p:txBody>
      </p:sp>
      <p:sp>
        <p:nvSpPr>
          <p:cNvPr id="407556" name="Slide Number Placeholder 3"/>
          <p:cNvSpPr>
            <a:spLocks noGrp="1"/>
          </p:cNvSpPr>
          <p:nvPr>
            <p:ph type="sldNum" sz="quarter" idx="5"/>
          </p:nvPr>
        </p:nvSpPr>
        <p:spPr/>
        <p:txBody>
          <a:bodyPr/>
          <a:lstStyle/>
          <a:p>
            <a:pPr>
              <a:defRPr/>
            </a:pPr>
            <a:fld id="{1CEB7016-C4E6-4393-9196-4477CE38B156}" type="slidenum">
              <a:rPr lang="en-US" smtClean="0"/>
              <a:pPr>
                <a:defRPr/>
              </a:pPr>
              <a:t>135</a:t>
            </a:fld>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a:ln/>
        </p:spPr>
      </p:sp>
      <p:sp>
        <p:nvSpPr>
          <p:cNvPr id="413699" name="Notes Placeholder 2"/>
          <p:cNvSpPr>
            <a:spLocks noGrp="1"/>
          </p:cNvSpPr>
          <p:nvPr>
            <p:ph type="body" idx="1"/>
          </p:nvPr>
        </p:nvSpPr>
        <p:spPr>
          <a:noFill/>
          <a:ln/>
        </p:spPr>
        <p:txBody>
          <a:bodyPr/>
          <a:lstStyle/>
          <a:p>
            <a:pPr eaLnBrk="1" hangingPunct="1"/>
            <a:endParaRPr lang="el-GR" smtClean="0"/>
          </a:p>
        </p:txBody>
      </p:sp>
      <p:sp>
        <p:nvSpPr>
          <p:cNvPr id="412676" name="Slide Number Placeholder 3"/>
          <p:cNvSpPr>
            <a:spLocks noGrp="1"/>
          </p:cNvSpPr>
          <p:nvPr>
            <p:ph type="sldNum" sz="quarter" idx="5"/>
          </p:nvPr>
        </p:nvSpPr>
        <p:spPr/>
        <p:txBody>
          <a:bodyPr/>
          <a:lstStyle/>
          <a:p>
            <a:pPr>
              <a:defRPr/>
            </a:pPr>
            <a:fld id="{8A66A806-9734-4F6C-860B-ABE52FBC6D63}" type="slidenum">
              <a:rPr lang="en-US" smtClean="0"/>
              <a:pPr>
                <a:defRPr/>
              </a:pPr>
              <a:t>136</a:t>
            </a:fld>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a:ln/>
        </p:spPr>
      </p:sp>
      <p:sp>
        <p:nvSpPr>
          <p:cNvPr id="411651" name="Notes Placeholder 2"/>
          <p:cNvSpPr>
            <a:spLocks noGrp="1"/>
          </p:cNvSpPr>
          <p:nvPr>
            <p:ph type="body" idx="1"/>
          </p:nvPr>
        </p:nvSpPr>
        <p:spPr>
          <a:noFill/>
          <a:ln/>
        </p:spPr>
        <p:txBody>
          <a:bodyPr/>
          <a:lstStyle/>
          <a:p>
            <a:pPr eaLnBrk="1" hangingPunct="1"/>
            <a:endParaRPr lang="el-GR" smtClean="0"/>
          </a:p>
        </p:txBody>
      </p:sp>
      <p:sp>
        <p:nvSpPr>
          <p:cNvPr id="410628" name="Slide Number Placeholder 3"/>
          <p:cNvSpPr>
            <a:spLocks noGrp="1"/>
          </p:cNvSpPr>
          <p:nvPr>
            <p:ph type="sldNum" sz="quarter" idx="5"/>
          </p:nvPr>
        </p:nvSpPr>
        <p:spPr/>
        <p:txBody>
          <a:bodyPr/>
          <a:lstStyle/>
          <a:p>
            <a:pPr>
              <a:defRPr/>
            </a:pPr>
            <a:fld id="{AB7CA79D-04A1-4C79-88B3-CB84917A5EFB}" type="slidenum">
              <a:rPr lang="en-US" smtClean="0"/>
              <a:pPr>
                <a:defRPr/>
              </a:pPr>
              <a:t>137</a:t>
            </a:fld>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a:ln/>
        </p:spPr>
      </p:sp>
      <p:sp>
        <p:nvSpPr>
          <p:cNvPr id="410627" name="Notes Placeholder 2"/>
          <p:cNvSpPr>
            <a:spLocks noGrp="1"/>
          </p:cNvSpPr>
          <p:nvPr>
            <p:ph type="body" idx="1"/>
          </p:nvPr>
        </p:nvSpPr>
        <p:spPr>
          <a:noFill/>
          <a:ln/>
        </p:spPr>
        <p:txBody>
          <a:bodyPr/>
          <a:lstStyle/>
          <a:p>
            <a:pPr eaLnBrk="1" hangingPunct="1"/>
            <a:endParaRPr lang="el-GR" smtClean="0"/>
          </a:p>
        </p:txBody>
      </p:sp>
      <p:sp>
        <p:nvSpPr>
          <p:cNvPr id="409604" name="Slide Number Placeholder 3"/>
          <p:cNvSpPr>
            <a:spLocks noGrp="1"/>
          </p:cNvSpPr>
          <p:nvPr>
            <p:ph type="sldNum" sz="quarter" idx="5"/>
          </p:nvPr>
        </p:nvSpPr>
        <p:spPr/>
        <p:txBody>
          <a:bodyPr/>
          <a:lstStyle/>
          <a:p>
            <a:pPr>
              <a:defRPr/>
            </a:pPr>
            <a:fld id="{718CEFA3-BD47-4EF1-87CB-2BFDF4DBE631}" type="slidenum">
              <a:rPr lang="en-US" smtClean="0"/>
              <a:pPr>
                <a:defRPr/>
              </a:pPr>
              <a:t>138</a:t>
            </a:fld>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a:ln/>
        </p:spPr>
      </p:sp>
      <p:sp>
        <p:nvSpPr>
          <p:cNvPr id="412675" name="Notes Placeholder 2"/>
          <p:cNvSpPr>
            <a:spLocks noGrp="1"/>
          </p:cNvSpPr>
          <p:nvPr>
            <p:ph type="body" idx="1"/>
          </p:nvPr>
        </p:nvSpPr>
        <p:spPr>
          <a:noFill/>
          <a:ln/>
        </p:spPr>
        <p:txBody>
          <a:bodyPr/>
          <a:lstStyle/>
          <a:p>
            <a:pPr eaLnBrk="1" hangingPunct="1"/>
            <a:endParaRPr lang="el-GR" smtClean="0"/>
          </a:p>
        </p:txBody>
      </p:sp>
      <p:sp>
        <p:nvSpPr>
          <p:cNvPr id="411652" name="Slide Number Placeholder 3"/>
          <p:cNvSpPr>
            <a:spLocks noGrp="1"/>
          </p:cNvSpPr>
          <p:nvPr>
            <p:ph type="sldNum" sz="quarter" idx="5"/>
          </p:nvPr>
        </p:nvSpPr>
        <p:spPr/>
        <p:txBody>
          <a:bodyPr/>
          <a:lstStyle/>
          <a:p>
            <a:pPr>
              <a:defRPr/>
            </a:pPr>
            <a:fld id="{1FCB85D7-9F90-4124-9F95-04BE1DBF3E05}" type="slidenum">
              <a:rPr lang="en-US" smtClean="0"/>
              <a:pPr>
                <a:defRPr/>
              </a:pPr>
              <a:t>139</a:t>
            </a:fld>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a:ln/>
        </p:spPr>
      </p:sp>
      <p:sp>
        <p:nvSpPr>
          <p:cNvPr id="417795" name="Notes Placeholder 2"/>
          <p:cNvSpPr>
            <a:spLocks noGrp="1"/>
          </p:cNvSpPr>
          <p:nvPr>
            <p:ph type="body" idx="1"/>
          </p:nvPr>
        </p:nvSpPr>
        <p:spPr>
          <a:noFill/>
          <a:ln/>
        </p:spPr>
        <p:txBody>
          <a:bodyPr/>
          <a:lstStyle/>
          <a:p>
            <a:pPr eaLnBrk="1" hangingPunct="1"/>
            <a:endParaRPr lang="el-GR" smtClean="0"/>
          </a:p>
        </p:txBody>
      </p:sp>
      <p:sp>
        <p:nvSpPr>
          <p:cNvPr id="416772" name="Slide Number Placeholder 3"/>
          <p:cNvSpPr>
            <a:spLocks noGrp="1"/>
          </p:cNvSpPr>
          <p:nvPr>
            <p:ph type="sldNum" sz="quarter" idx="5"/>
          </p:nvPr>
        </p:nvSpPr>
        <p:spPr/>
        <p:txBody>
          <a:bodyPr/>
          <a:lstStyle/>
          <a:p>
            <a:pPr>
              <a:defRPr/>
            </a:pPr>
            <a:fld id="{BE80570D-1501-4693-8776-D914B3E91AD7}" type="slidenum">
              <a:rPr lang="en-US" smtClean="0"/>
              <a:pPr>
                <a:defRPr/>
              </a:pPr>
              <a:t>140</a:t>
            </a:fld>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p:cNvSpPr>
            <a:spLocks noGrp="1" noRot="1" noChangeAspect="1" noTextEdit="1"/>
          </p:cNvSpPr>
          <p:nvPr>
            <p:ph type="sldImg"/>
          </p:nvPr>
        </p:nvSpPr>
        <p:spPr>
          <a:ln/>
        </p:spPr>
      </p:sp>
      <p:sp>
        <p:nvSpPr>
          <p:cNvPr id="414723" name="Notes Placeholder 2"/>
          <p:cNvSpPr>
            <a:spLocks noGrp="1"/>
          </p:cNvSpPr>
          <p:nvPr>
            <p:ph type="body" idx="1"/>
          </p:nvPr>
        </p:nvSpPr>
        <p:spPr>
          <a:noFill/>
          <a:ln/>
        </p:spPr>
        <p:txBody>
          <a:bodyPr/>
          <a:lstStyle/>
          <a:p>
            <a:pPr eaLnBrk="1" hangingPunct="1"/>
            <a:endParaRPr lang="el-GR" smtClean="0"/>
          </a:p>
        </p:txBody>
      </p:sp>
      <p:sp>
        <p:nvSpPr>
          <p:cNvPr id="413700" name="Slide Number Placeholder 3"/>
          <p:cNvSpPr>
            <a:spLocks noGrp="1"/>
          </p:cNvSpPr>
          <p:nvPr>
            <p:ph type="sldNum" sz="quarter" idx="5"/>
          </p:nvPr>
        </p:nvSpPr>
        <p:spPr/>
        <p:txBody>
          <a:bodyPr/>
          <a:lstStyle/>
          <a:p>
            <a:pPr>
              <a:defRPr/>
            </a:pPr>
            <a:fld id="{AB85CBB6-6F22-4F69-90B5-7737C8D4FE46}" type="slidenum">
              <a:rPr lang="en-US" smtClean="0"/>
              <a:pPr>
                <a:defRPr/>
              </a:pPr>
              <a:t>141</a:t>
            </a:fld>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Image Placeholder 1"/>
          <p:cNvSpPr>
            <a:spLocks noGrp="1" noRot="1" noChangeAspect="1" noTextEdit="1"/>
          </p:cNvSpPr>
          <p:nvPr>
            <p:ph type="sldImg"/>
          </p:nvPr>
        </p:nvSpPr>
        <p:spPr>
          <a:ln/>
        </p:spPr>
      </p:sp>
      <p:sp>
        <p:nvSpPr>
          <p:cNvPr id="415747" name="Notes Placeholder 2"/>
          <p:cNvSpPr>
            <a:spLocks noGrp="1"/>
          </p:cNvSpPr>
          <p:nvPr>
            <p:ph type="body" idx="1"/>
          </p:nvPr>
        </p:nvSpPr>
        <p:spPr>
          <a:noFill/>
          <a:ln/>
        </p:spPr>
        <p:txBody>
          <a:bodyPr/>
          <a:lstStyle/>
          <a:p>
            <a:pPr eaLnBrk="1" hangingPunct="1"/>
            <a:endParaRPr lang="el-GR" smtClean="0"/>
          </a:p>
        </p:txBody>
      </p:sp>
      <p:sp>
        <p:nvSpPr>
          <p:cNvPr id="414724" name="Slide Number Placeholder 3"/>
          <p:cNvSpPr>
            <a:spLocks noGrp="1"/>
          </p:cNvSpPr>
          <p:nvPr>
            <p:ph type="sldNum" sz="quarter" idx="5"/>
          </p:nvPr>
        </p:nvSpPr>
        <p:spPr/>
        <p:txBody>
          <a:bodyPr/>
          <a:lstStyle/>
          <a:p>
            <a:pPr>
              <a:defRPr/>
            </a:pPr>
            <a:fld id="{4756E1FD-5986-435D-A96D-F151C56D9073}" type="slidenum">
              <a:rPr lang="en-US" smtClean="0"/>
              <a:pPr>
                <a:defRPr/>
              </a:pPr>
              <a:t>142</a:t>
            </a:fld>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p:cNvSpPr>
            <a:spLocks noGrp="1" noRot="1" noChangeAspect="1" noTextEdit="1"/>
          </p:cNvSpPr>
          <p:nvPr>
            <p:ph type="sldImg"/>
          </p:nvPr>
        </p:nvSpPr>
        <p:spPr>
          <a:ln/>
        </p:spPr>
      </p:sp>
      <p:sp>
        <p:nvSpPr>
          <p:cNvPr id="416771" name="Notes Placeholder 2"/>
          <p:cNvSpPr>
            <a:spLocks noGrp="1"/>
          </p:cNvSpPr>
          <p:nvPr>
            <p:ph type="body" idx="1"/>
          </p:nvPr>
        </p:nvSpPr>
        <p:spPr>
          <a:noFill/>
          <a:ln/>
        </p:spPr>
        <p:txBody>
          <a:bodyPr/>
          <a:lstStyle/>
          <a:p>
            <a:pPr eaLnBrk="1" hangingPunct="1"/>
            <a:endParaRPr lang="el-GR" smtClean="0"/>
          </a:p>
        </p:txBody>
      </p:sp>
      <p:sp>
        <p:nvSpPr>
          <p:cNvPr id="415748" name="Slide Number Placeholder 3"/>
          <p:cNvSpPr>
            <a:spLocks noGrp="1"/>
          </p:cNvSpPr>
          <p:nvPr>
            <p:ph type="sldNum" sz="quarter" idx="5"/>
          </p:nvPr>
        </p:nvSpPr>
        <p:spPr/>
        <p:txBody>
          <a:bodyPr/>
          <a:lstStyle/>
          <a:p>
            <a:pPr>
              <a:defRPr/>
            </a:pPr>
            <a:fld id="{D23BA405-C47B-465E-84E7-8A140FCC267D}" type="slidenum">
              <a:rPr lang="en-US" smtClean="0"/>
              <a:pPr>
                <a:defRPr/>
              </a:pPr>
              <a:t>143</a:t>
            </a:fld>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a:ln/>
        </p:spPr>
      </p:sp>
      <p:sp>
        <p:nvSpPr>
          <p:cNvPr id="418819" name="Notes Placeholder 2"/>
          <p:cNvSpPr>
            <a:spLocks noGrp="1"/>
          </p:cNvSpPr>
          <p:nvPr>
            <p:ph type="body" idx="1"/>
          </p:nvPr>
        </p:nvSpPr>
        <p:spPr>
          <a:noFill/>
          <a:ln/>
        </p:spPr>
        <p:txBody>
          <a:bodyPr/>
          <a:lstStyle/>
          <a:p>
            <a:pPr eaLnBrk="1" hangingPunct="1"/>
            <a:endParaRPr lang="el-GR" smtClean="0"/>
          </a:p>
        </p:txBody>
      </p:sp>
      <p:sp>
        <p:nvSpPr>
          <p:cNvPr id="417796" name="Slide Number Placeholder 3"/>
          <p:cNvSpPr>
            <a:spLocks noGrp="1"/>
          </p:cNvSpPr>
          <p:nvPr>
            <p:ph type="sldNum" sz="quarter" idx="5"/>
          </p:nvPr>
        </p:nvSpPr>
        <p:spPr/>
        <p:txBody>
          <a:bodyPr/>
          <a:lstStyle/>
          <a:p>
            <a:pPr>
              <a:defRPr/>
            </a:pPr>
            <a:fld id="{0E8E9B03-0150-42D0-ABC0-342212DD35AF}" type="slidenum">
              <a:rPr lang="en-US" smtClean="0"/>
              <a:pPr>
                <a:defRPr/>
              </a:pPr>
              <a:t>144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p:spPr>
        <p:txBody>
          <a:bodyPr/>
          <a:lstStyle/>
          <a:p>
            <a:pPr eaLnBrk="1" hangingPunct="1"/>
            <a:endParaRPr lang="el-GR" smtClean="0"/>
          </a:p>
        </p:txBody>
      </p:sp>
      <p:sp>
        <p:nvSpPr>
          <p:cNvPr id="259076" name="Slide Number Placeholder 3"/>
          <p:cNvSpPr>
            <a:spLocks noGrp="1"/>
          </p:cNvSpPr>
          <p:nvPr>
            <p:ph type="sldNum" sz="quarter" idx="5"/>
          </p:nvPr>
        </p:nvSpPr>
        <p:spPr/>
        <p:txBody>
          <a:bodyPr/>
          <a:lstStyle/>
          <a:p>
            <a:pPr>
              <a:defRPr/>
            </a:pPr>
            <a:fld id="{C542A7AB-37A5-4F4C-94DC-92F02A092C6E}" type="slidenum">
              <a:rPr lang="en-US" smtClean="0"/>
              <a:pPr>
                <a:defRPr/>
              </a:pPr>
              <a:t>18</a:t>
            </a:fld>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a:ln/>
        </p:spPr>
      </p:sp>
      <p:sp>
        <p:nvSpPr>
          <p:cNvPr id="419843" name="Notes Placeholder 2"/>
          <p:cNvSpPr>
            <a:spLocks noGrp="1"/>
          </p:cNvSpPr>
          <p:nvPr>
            <p:ph type="body" idx="1"/>
          </p:nvPr>
        </p:nvSpPr>
        <p:spPr>
          <a:noFill/>
          <a:ln/>
        </p:spPr>
        <p:txBody>
          <a:bodyPr/>
          <a:lstStyle/>
          <a:p>
            <a:pPr eaLnBrk="1" hangingPunct="1"/>
            <a:endParaRPr lang="el-GR" smtClean="0"/>
          </a:p>
        </p:txBody>
      </p:sp>
      <p:sp>
        <p:nvSpPr>
          <p:cNvPr id="418820" name="Slide Number Placeholder 3"/>
          <p:cNvSpPr>
            <a:spLocks noGrp="1"/>
          </p:cNvSpPr>
          <p:nvPr>
            <p:ph type="sldNum" sz="quarter" idx="5"/>
          </p:nvPr>
        </p:nvSpPr>
        <p:spPr/>
        <p:txBody>
          <a:bodyPr/>
          <a:lstStyle/>
          <a:p>
            <a:pPr>
              <a:defRPr/>
            </a:pPr>
            <a:fld id="{59E5E403-88E8-49FE-9279-6972FF503209}" type="slidenum">
              <a:rPr lang="en-US" smtClean="0"/>
              <a:pPr>
                <a:defRPr/>
              </a:pPr>
              <a:t>145</a:t>
            </a:fld>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a:ln/>
        </p:spPr>
      </p:sp>
      <p:sp>
        <p:nvSpPr>
          <p:cNvPr id="420867" name="Notes Placeholder 2"/>
          <p:cNvSpPr>
            <a:spLocks noGrp="1"/>
          </p:cNvSpPr>
          <p:nvPr>
            <p:ph type="body" idx="1"/>
          </p:nvPr>
        </p:nvSpPr>
        <p:spPr>
          <a:noFill/>
          <a:ln/>
        </p:spPr>
        <p:txBody>
          <a:bodyPr/>
          <a:lstStyle/>
          <a:p>
            <a:pPr eaLnBrk="1" hangingPunct="1"/>
            <a:endParaRPr lang="el-GR" smtClean="0"/>
          </a:p>
        </p:txBody>
      </p:sp>
      <p:sp>
        <p:nvSpPr>
          <p:cNvPr id="419844" name="Slide Number Placeholder 3"/>
          <p:cNvSpPr>
            <a:spLocks noGrp="1"/>
          </p:cNvSpPr>
          <p:nvPr>
            <p:ph type="sldNum" sz="quarter" idx="5"/>
          </p:nvPr>
        </p:nvSpPr>
        <p:spPr/>
        <p:txBody>
          <a:bodyPr/>
          <a:lstStyle/>
          <a:p>
            <a:pPr>
              <a:defRPr/>
            </a:pPr>
            <a:fld id="{85FABD33-94CA-4540-98C2-474030A46AFC}" type="slidenum">
              <a:rPr lang="en-US" smtClean="0"/>
              <a:pPr>
                <a:defRPr/>
              </a:pPr>
              <a:t>146</a:t>
            </a:fld>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p:cNvSpPr>
            <a:spLocks noGrp="1" noRot="1" noChangeAspect="1" noTextEdit="1"/>
          </p:cNvSpPr>
          <p:nvPr>
            <p:ph type="sldImg"/>
          </p:nvPr>
        </p:nvSpPr>
        <p:spPr>
          <a:ln/>
        </p:spPr>
      </p:sp>
      <p:sp>
        <p:nvSpPr>
          <p:cNvPr id="421891" name="Notes Placeholder 2"/>
          <p:cNvSpPr>
            <a:spLocks noGrp="1"/>
          </p:cNvSpPr>
          <p:nvPr>
            <p:ph type="body" idx="1"/>
          </p:nvPr>
        </p:nvSpPr>
        <p:spPr>
          <a:noFill/>
          <a:ln/>
        </p:spPr>
        <p:txBody>
          <a:bodyPr/>
          <a:lstStyle/>
          <a:p>
            <a:pPr eaLnBrk="1" hangingPunct="1"/>
            <a:endParaRPr lang="el-GR" smtClean="0"/>
          </a:p>
        </p:txBody>
      </p:sp>
      <p:sp>
        <p:nvSpPr>
          <p:cNvPr id="420868" name="Slide Number Placeholder 3"/>
          <p:cNvSpPr>
            <a:spLocks noGrp="1"/>
          </p:cNvSpPr>
          <p:nvPr>
            <p:ph type="sldNum" sz="quarter" idx="5"/>
          </p:nvPr>
        </p:nvSpPr>
        <p:spPr/>
        <p:txBody>
          <a:bodyPr/>
          <a:lstStyle/>
          <a:p>
            <a:pPr>
              <a:defRPr/>
            </a:pPr>
            <a:fld id="{0AA84226-7091-4CCB-9FD7-291538AB68A3}" type="slidenum">
              <a:rPr lang="en-US" smtClean="0"/>
              <a:pPr>
                <a:defRPr/>
              </a:pPr>
              <a:t>147</a:t>
            </a:fld>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a:ln/>
        </p:spPr>
      </p:sp>
      <p:sp>
        <p:nvSpPr>
          <p:cNvPr id="422915" name="Notes Placeholder 2"/>
          <p:cNvSpPr>
            <a:spLocks noGrp="1"/>
          </p:cNvSpPr>
          <p:nvPr>
            <p:ph type="body" idx="1"/>
          </p:nvPr>
        </p:nvSpPr>
        <p:spPr>
          <a:noFill/>
          <a:ln/>
        </p:spPr>
        <p:txBody>
          <a:bodyPr/>
          <a:lstStyle/>
          <a:p>
            <a:pPr eaLnBrk="1" hangingPunct="1"/>
            <a:endParaRPr lang="el-GR" smtClean="0"/>
          </a:p>
        </p:txBody>
      </p:sp>
      <p:sp>
        <p:nvSpPr>
          <p:cNvPr id="421892" name="Slide Number Placeholder 3"/>
          <p:cNvSpPr>
            <a:spLocks noGrp="1"/>
          </p:cNvSpPr>
          <p:nvPr>
            <p:ph type="sldNum" sz="quarter" idx="5"/>
          </p:nvPr>
        </p:nvSpPr>
        <p:spPr/>
        <p:txBody>
          <a:bodyPr/>
          <a:lstStyle/>
          <a:p>
            <a:pPr>
              <a:defRPr/>
            </a:pPr>
            <a:fld id="{CAEA7322-1873-4CA1-834F-1DCAB9F8FB42}" type="slidenum">
              <a:rPr lang="en-US" smtClean="0"/>
              <a:pPr>
                <a:defRPr/>
              </a:pPr>
              <a:t>148</a:t>
            </a:fld>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a:ln/>
        </p:spPr>
      </p:sp>
      <p:sp>
        <p:nvSpPr>
          <p:cNvPr id="423939" name="Notes Placeholder 2"/>
          <p:cNvSpPr>
            <a:spLocks noGrp="1"/>
          </p:cNvSpPr>
          <p:nvPr>
            <p:ph type="body" idx="1"/>
          </p:nvPr>
        </p:nvSpPr>
        <p:spPr>
          <a:noFill/>
          <a:ln/>
        </p:spPr>
        <p:txBody>
          <a:bodyPr/>
          <a:lstStyle/>
          <a:p>
            <a:pPr eaLnBrk="1" hangingPunct="1"/>
            <a:endParaRPr lang="el-GR" smtClean="0"/>
          </a:p>
        </p:txBody>
      </p:sp>
      <p:sp>
        <p:nvSpPr>
          <p:cNvPr id="422916" name="Slide Number Placeholder 3"/>
          <p:cNvSpPr>
            <a:spLocks noGrp="1"/>
          </p:cNvSpPr>
          <p:nvPr>
            <p:ph type="sldNum" sz="quarter" idx="5"/>
          </p:nvPr>
        </p:nvSpPr>
        <p:spPr/>
        <p:txBody>
          <a:bodyPr/>
          <a:lstStyle/>
          <a:p>
            <a:pPr>
              <a:defRPr/>
            </a:pPr>
            <a:fld id="{BA452CE9-CD5B-4013-859E-8CFAD6B28E81}" type="slidenum">
              <a:rPr lang="en-US" smtClean="0"/>
              <a:pPr>
                <a:defRPr/>
              </a:pPr>
              <a:t>149</a:t>
            </a:fld>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a:ln/>
        </p:spPr>
      </p:sp>
      <p:sp>
        <p:nvSpPr>
          <p:cNvPr id="424963" name="Notes Placeholder 2"/>
          <p:cNvSpPr>
            <a:spLocks noGrp="1"/>
          </p:cNvSpPr>
          <p:nvPr>
            <p:ph type="body" idx="1"/>
          </p:nvPr>
        </p:nvSpPr>
        <p:spPr>
          <a:noFill/>
          <a:ln/>
        </p:spPr>
        <p:txBody>
          <a:bodyPr/>
          <a:lstStyle/>
          <a:p>
            <a:pPr eaLnBrk="1" hangingPunct="1"/>
            <a:endParaRPr lang="el-GR" smtClean="0"/>
          </a:p>
        </p:txBody>
      </p:sp>
      <p:sp>
        <p:nvSpPr>
          <p:cNvPr id="423940" name="Slide Number Placeholder 3"/>
          <p:cNvSpPr>
            <a:spLocks noGrp="1"/>
          </p:cNvSpPr>
          <p:nvPr>
            <p:ph type="sldNum" sz="quarter" idx="5"/>
          </p:nvPr>
        </p:nvSpPr>
        <p:spPr/>
        <p:txBody>
          <a:bodyPr/>
          <a:lstStyle/>
          <a:p>
            <a:pPr>
              <a:defRPr/>
            </a:pPr>
            <a:fld id="{4F477797-6D28-4DFF-9CAD-6636830A1777}" type="slidenum">
              <a:rPr lang="en-US" smtClean="0"/>
              <a:pPr>
                <a:defRPr/>
              </a:pPr>
              <a:t>150</a:t>
            </a:fld>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a:ln/>
        </p:spPr>
      </p:sp>
      <p:sp>
        <p:nvSpPr>
          <p:cNvPr id="425987" name="Notes Placeholder 2"/>
          <p:cNvSpPr>
            <a:spLocks noGrp="1"/>
          </p:cNvSpPr>
          <p:nvPr>
            <p:ph type="body" idx="1"/>
          </p:nvPr>
        </p:nvSpPr>
        <p:spPr>
          <a:noFill/>
          <a:ln/>
        </p:spPr>
        <p:txBody>
          <a:bodyPr/>
          <a:lstStyle/>
          <a:p>
            <a:pPr eaLnBrk="1" hangingPunct="1"/>
            <a:endParaRPr lang="el-GR" smtClean="0"/>
          </a:p>
        </p:txBody>
      </p:sp>
      <p:sp>
        <p:nvSpPr>
          <p:cNvPr id="424964" name="Slide Number Placeholder 3"/>
          <p:cNvSpPr>
            <a:spLocks noGrp="1"/>
          </p:cNvSpPr>
          <p:nvPr>
            <p:ph type="sldNum" sz="quarter" idx="5"/>
          </p:nvPr>
        </p:nvSpPr>
        <p:spPr/>
        <p:txBody>
          <a:bodyPr/>
          <a:lstStyle/>
          <a:p>
            <a:pPr>
              <a:defRPr/>
            </a:pPr>
            <a:fld id="{BE991CF5-55C0-4C8A-9CCC-CFB9975FA350}" type="slidenum">
              <a:rPr lang="en-US" smtClean="0"/>
              <a:pPr>
                <a:defRPr/>
              </a:pPr>
              <a:t>151</a:t>
            </a:fld>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Image Placeholder 1"/>
          <p:cNvSpPr>
            <a:spLocks noGrp="1" noRot="1" noChangeAspect="1" noTextEdit="1"/>
          </p:cNvSpPr>
          <p:nvPr>
            <p:ph type="sldImg"/>
          </p:nvPr>
        </p:nvSpPr>
        <p:spPr>
          <a:ln/>
        </p:spPr>
      </p:sp>
      <p:sp>
        <p:nvSpPr>
          <p:cNvPr id="428035" name="Notes Placeholder 2"/>
          <p:cNvSpPr>
            <a:spLocks noGrp="1"/>
          </p:cNvSpPr>
          <p:nvPr>
            <p:ph type="body" idx="1"/>
          </p:nvPr>
        </p:nvSpPr>
        <p:spPr>
          <a:noFill/>
          <a:ln/>
        </p:spPr>
        <p:txBody>
          <a:bodyPr/>
          <a:lstStyle/>
          <a:p>
            <a:pPr eaLnBrk="1" hangingPunct="1"/>
            <a:endParaRPr lang="el-GR" smtClean="0"/>
          </a:p>
        </p:txBody>
      </p:sp>
      <p:sp>
        <p:nvSpPr>
          <p:cNvPr id="427012" name="Slide Number Placeholder 3"/>
          <p:cNvSpPr>
            <a:spLocks noGrp="1"/>
          </p:cNvSpPr>
          <p:nvPr>
            <p:ph type="sldNum" sz="quarter" idx="5"/>
          </p:nvPr>
        </p:nvSpPr>
        <p:spPr/>
        <p:txBody>
          <a:bodyPr/>
          <a:lstStyle/>
          <a:p>
            <a:pPr>
              <a:defRPr/>
            </a:pPr>
            <a:fld id="{3F6C81E0-C10C-4815-B27D-ADA63B06ED43}" type="slidenum">
              <a:rPr lang="en-US" smtClean="0"/>
              <a:pPr>
                <a:defRPr/>
              </a:pPr>
              <a:t>152</a:t>
            </a:fld>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a:ln/>
        </p:spPr>
      </p:sp>
      <p:sp>
        <p:nvSpPr>
          <p:cNvPr id="427011" name="Notes Placeholder 2"/>
          <p:cNvSpPr>
            <a:spLocks noGrp="1"/>
          </p:cNvSpPr>
          <p:nvPr>
            <p:ph type="body" idx="1"/>
          </p:nvPr>
        </p:nvSpPr>
        <p:spPr>
          <a:noFill/>
          <a:ln/>
        </p:spPr>
        <p:txBody>
          <a:bodyPr/>
          <a:lstStyle/>
          <a:p>
            <a:pPr eaLnBrk="1" hangingPunct="1"/>
            <a:endParaRPr lang="el-GR" smtClean="0"/>
          </a:p>
        </p:txBody>
      </p:sp>
      <p:sp>
        <p:nvSpPr>
          <p:cNvPr id="425988" name="Slide Number Placeholder 3"/>
          <p:cNvSpPr>
            <a:spLocks noGrp="1"/>
          </p:cNvSpPr>
          <p:nvPr>
            <p:ph type="sldNum" sz="quarter" idx="5"/>
          </p:nvPr>
        </p:nvSpPr>
        <p:spPr/>
        <p:txBody>
          <a:bodyPr/>
          <a:lstStyle/>
          <a:p>
            <a:pPr>
              <a:defRPr/>
            </a:pPr>
            <a:fld id="{3F48EC96-EEB2-495F-950C-F8E4589A58DB}" type="slidenum">
              <a:rPr lang="en-US" smtClean="0"/>
              <a:pPr>
                <a:defRPr/>
              </a:pPr>
              <a:t>153</a:t>
            </a:fld>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a:ln/>
        </p:spPr>
      </p:sp>
      <p:sp>
        <p:nvSpPr>
          <p:cNvPr id="429059" name="Notes Placeholder 2"/>
          <p:cNvSpPr>
            <a:spLocks noGrp="1"/>
          </p:cNvSpPr>
          <p:nvPr>
            <p:ph type="body" idx="1"/>
          </p:nvPr>
        </p:nvSpPr>
        <p:spPr>
          <a:noFill/>
          <a:ln/>
        </p:spPr>
        <p:txBody>
          <a:bodyPr/>
          <a:lstStyle/>
          <a:p>
            <a:pPr eaLnBrk="1" hangingPunct="1"/>
            <a:endParaRPr lang="el-GR" smtClean="0"/>
          </a:p>
        </p:txBody>
      </p:sp>
      <p:sp>
        <p:nvSpPr>
          <p:cNvPr id="428036" name="Slide Number Placeholder 3"/>
          <p:cNvSpPr>
            <a:spLocks noGrp="1"/>
          </p:cNvSpPr>
          <p:nvPr>
            <p:ph type="sldNum" sz="quarter" idx="5"/>
          </p:nvPr>
        </p:nvSpPr>
        <p:spPr/>
        <p:txBody>
          <a:bodyPr/>
          <a:lstStyle/>
          <a:p>
            <a:pPr>
              <a:defRPr/>
            </a:pPr>
            <a:fld id="{7CECCAB9-870B-4E37-8DA0-32041BA24BD2}" type="slidenum">
              <a:rPr lang="en-US" smtClean="0"/>
              <a:pPr>
                <a:defRPr/>
              </a:pPr>
              <a:t>154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pPr eaLnBrk="1" hangingPunct="1"/>
            <a:endParaRPr lang="el-GR" smtClean="0"/>
          </a:p>
        </p:txBody>
      </p:sp>
      <p:sp>
        <p:nvSpPr>
          <p:cNvPr id="260100" name="Slide Number Placeholder 3"/>
          <p:cNvSpPr>
            <a:spLocks noGrp="1"/>
          </p:cNvSpPr>
          <p:nvPr>
            <p:ph type="sldNum" sz="quarter" idx="5"/>
          </p:nvPr>
        </p:nvSpPr>
        <p:spPr/>
        <p:txBody>
          <a:bodyPr/>
          <a:lstStyle/>
          <a:p>
            <a:pPr>
              <a:defRPr/>
            </a:pPr>
            <a:fld id="{9E9DF675-9FC2-44F9-9623-7946B3485A77}" type="slidenum">
              <a:rPr lang="en-US" smtClean="0"/>
              <a:pPr>
                <a:defRPr/>
              </a:pPr>
              <a:t>19</a:t>
            </a:fld>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a:ln/>
        </p:spPr>
      </p:sp>
      <p:sp>
        <p:nvSpPr>
          <p:cNvPr id="430083" name="Notes Placeholder 2"/>
          <p:cNvSpPr>
            <a:spLocks noGrp="1"/>
          </p:cNvSpPr>
          <p:nvPr>
            <p:ph type="body" idx="1"/>
          </p:nvPr>
        </p:nvSpPr>
        <p:spPr>
          <a:noFill/>
          <a:ln/>
        </p:spPr>
        <p:txBody>
          <a:bodyPr/>
          <a:lstStyle/>
          <a:p>
            <a:pPr eaLnBrk="1" hangingPunct="1"/>
            <a:endParaRPr lang="el-GR" smtClean="0"/>
          </a:p>
        </p:txBody>
      </p:sp>
      <p:sp>
        <p:nvSpPr>
          <p:cNvPr id="429060" name="Slide Number Placeholder 3"/>
          <p:cNvSpPr>
            <a:spLocks noGrp="1"/>
          </p:cNvSpPr>
          <p:nvPr>
            <p:ph type="sldNum" sz="quarter" idx="5"/>
          </p:nvPr>
        </p:nvSpPr>
        <p:spPr/>
        <p:txBody>
          <a:bodyPr/>
          <a:lstStyle/>
          <a:p>
            <a:pPr>
              <a:defRPr/>
            </a:pPr>
            <a:fld id="{986F317C-FEF9-45ED-BE9C-52B80AFBF24F}" type="slidenum">
              <a:rPr lang="en-US" smtClean="0"/>
              <a:pPr>
                <a:defRPr/>
              </a:pPr>
              <a:t>161</a:t>
            </a:fld>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p:cNvSpPr>
            <a:spLocks noGrp="1" noRot="1" noChangeAspect="1" noTextEdit="1"/>
          </p:cNvSpPr>
          <p:nvPr>
            <p:ph type="sldImg"/>
          </p:nvPr>
        </p:nvSpPr>
        <p:spPr>
          <a:ln/>
        </p:spPr>
      </p:sp>
      <p:sp>
        <p:nvSpPr>
          <p:cNvPr id="431107" name="Notes Placeholder 2"/>
          <p:cNvSpPr>
            <a:spLocks noGrp="1"/>
          </p:cNvSpPr>
          <p:nvPr>
            <p:ph type="body" idx="1"/>
          </p:nvPr>
        </p:nvSpPr>
        <p:spPr>
          <a:noFill/>
          <a:ln/>
        </p:spPr>
        <p:txBody>
          <a:bodyPr/>
          <a:lstStyle/>
          <a:p>
            <a:pPr eaLnBrk="1" hangingPunct="1"/>
            <a:endParaRPr lang="el-GR" smtClean="0"/>
          </a:p>
        </p:txBody>
      </p:sp>
      <p:sp>
        <p:nvSpPr>
          <p:cNvPr id="430084" name="Slide Number Placeholder 3"/>
          <p:cNvSpPr>
            <a:spLocks noGrp="1"/>
          </p:cNvSpPr>
          <p:nvPr>
            <p:ph type="sldNum" sz="quarter" idx="5"/>
          </p:nvPr>
        </p:nvSpPr>
        <p:spPr/>
        <p:txBody>
          <a:bodyPr/>
          <a:lstStyle/>
          <a:p>
            <a:pPr>
              <a:defRPr/>
            </a:pPr>
            <a:fld id="{3143CDA1-AFE4-4567-95AE-3C54D65CF058}" type="slidenum">
              <a:rPr lang="en-US" smtClean="0"/>
              <a:pPr>
                <a:defRPr/>
              </a:pPr>
              <a:t>162</a:t>
            </a:fld>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Image Placeholder 1"/>
          <p:cNvSpPr>
            <a:spLocks noGrp="1" noRot="1" noChangeAspect="1" noTextEdit="1"/>
          </p:cNvSpPr>
          <p:nvPr>
            <p:ph type="sldImg"/>
          </p:nvPr>
        </p:nvSpPr>
        <p:spPr>
          <a:ln/>
        </p:spPr>
      </p:sp>
      <p:sp>
        <p:nvSpPr>
          <p:cNvPr id="432131" name="Notes Placeholder 2"/>
          <p:cNvSpPr>
            <a:spLocks noGrp="1"/>
          </p:cNvSpPr>
          <p:nvPr>
            <p:ph type="body" idx="1"/>
          </p:nvPr>
        </p:nvSpPr>
        <p:spPr>
          <a:noFill/>
          <a:ln/>
        </p:spPr>
        <p:txBody>
          <a:bodyPr/>
          <a:lstStyle/>
          <a:p>
            <a:pPr eaLnBrk="1" hangingPunct="1"/>
            <a:endParaRPr lang="el-GR" smtClean="0"/>
          </a:p>
        </p:txBody>
      </p:sp>
      <p:sp>
        <p:nvSpPr>
          <p:cNvPr id="431108" name="Slide Number Placeholder 3"/>
          <p:cNvSpPr>
            <a:spLocks noGrp="1"/>
          </p:cNvSpPr>
          <p:nvPr>
            <p:ph type="sldNum" sz="quarter" idx="5"/>
          </p:nvPr>
        </p:nvSpPr>
        <p:spPr/>
        <p:txBody>
          <a:bodyPr/>
          <a:lstStyle/>
          <a:p>
            <a:pPr>
              <a:defRPr/>
            </a:pPr>
            <a:fld id="{57F9BBE7-C8A1-4B28-8B5B-11EB2517F1FF}" type="slidenum">
              <a:rPr lang="en-US" smtClean="0"/>
              <a:pPr>
                <a:defRPr/>
              </a:pPr>
              <a:t>163</a:t>
            </a:fld>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a:ln/>
        </p:spPr>
      </p:sp>
      <p:sp>
        <p:nvSpPr>
          <p:cNvPr id="433155" name="Notes Placeholder 2"/>
          <p:cNvSpPr>
            <a:spLocks noGrp="1"/>
          </p:cNvSpPr>
          <p:nvPr>
            <p:ph type="body" idx="1"/>
          </p:nvPr>
        </p:nvSpPr>
        <p:spPr>
          <a:noFill/>
          <a:ln/>
        </p:spPr>
        <p:txBody>
          <a:bodyPr/>
          <a:lstStyle/>
          <a:p>
            <a:pPr eaLnBrk="1" hangingPunct="1"/>
            <a:endParaRPr lang="el-GR" smtClean="0"/>
          </a:p>
        </p:txBody>
      </p:sp>
      <p:sp>
        <p:nvSpPr>
          <p:cNvPr id="432132" name="Slide Number Placeholder 3"/>
          <p:cNvSpPr>
            <a:spLocks noGrp="1"/>
          </p:cNvSpPr>
          <p:nvPr>
            <p:ph type="sldNum" sz="quarter" idx="5"/>
          </p:nvPr>
        </p:nvSpPr>
        <p:spPr/>
        <p:txBody>
          <a:bodyPr/>
          <a:lstStyle/>
          <a:p>
            <a:pPr>
              <a:defRPr/>
            </a:pPr>
            <a:fld id="{FB89FADD-25B5-4542-8B09-678E815FFD69}" type="slidenum">
              <a:rPr lang="en-US" smtClean="0"/>
              <a:pPr>
                <a:defRPr/>
              </a:pPr>
              <a:t>164</a:t>
            </a:fld>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p:cNvSpPr>
            <a:spLocks noGrp="1" noRot="1" noChangeAspect="1" noTextEdit="1"/>
          </p:cNvSpPr>
          <p:nvPr>
            <p:ph type="sldImg"/>
          </p:nvPr>
        </p:nvSpPr>
        <p:spPr>
          <a:ln/>
        </p:spPr>
      </p:sp>
      <p:sp>
        <p:nvSpPr>
          <p:cNvPr id="434179" name="Notes Placeholder 2"/>
          <p:cNvSpPr>
            <a:spLocks noGrp="1"/>
          </p:cNvSpPr>
          <p:nvPr>
            <p:ph type="body" idx="1"/>
          </p:nvPr>
        </p:nvSpPr>
        <p:spPr>
          <a:noFill/>
          <a:ln/>
        </p:spPr>
        <p:txBody>
          <a:bodyPr/>
          <a:lstStyle/>
          <a:p>
            <a:pPr eaLnBrk="1" hangingPunct="1"/>
            <a:endParaRPr lang="el-GR" smtClean="0"/>
          </a:p>
        </p:txBody>
      </p:sp>
      <p:sp>
        <p:nvSpPr>
          <p:cNvPr id="433156" name="Slide Number Placeholder 3"/>
          <p:cNvSpPr>
            <a:spLocks noGrp="1"/>
          </p:cNvSpPr>
          <p:nvPr>
            <p:ph type="sldNum" sz="quarter" idx="5"/>
          </p:nvPr>
        </p:nvSpPr>
        <p:spPr/>
        <p:txBody>
          <a:bodyPr/>
          <a:lstStyle/>
          <a:p>
            <a:pPr>
              <a:defRPr/>
            </a:pPr>
            <a:fld id="{DFC85853-6A86-427D-A364-F5CB2B0E20E7}" type="slidenum">
              <a:rPr lang="en-US" smtClean="0"/>
              <a:pPr>
                <a:defRPr/>
              </a:pPr>
              <a:t>165</a:t>
            </a:fld>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noFill/>
          <a:ln/>
        </p:spPr>
        <p:txBody>
          <a:bodyPr/>
          <a:lstStyle/>
          <a:p>
            <a:pPr eaLnBrk="1" hangingPunct="1"/>
            <a:endParaRPr lang="el-GR" smtClean="0"/>
          </a:p>
        </p:txBody>
      </p:sp>
      <p:sp>
        <p:nvSpPr>
          <p:cNvPr id="434180" name="Slide Number Placeholder 3"/>
          <p:cNvSpPr>
            <a:spLocks noGrp="1"/>
          </p:cNvSpPr>
          <p:nvPr>
            <p:ph type="sldNum" sz="quarter" idx="5"/>
          </p:nvPr>
        </p:nvSpPr>
        <p:spPr/>
        <p:txBody>
          <a:bodyPr/>
          <a:lstStyle/>
          <a:p>
            <a:pPr>
              <a:defRPr/>
            </a:pPr>
            <a:fld id="{6FED7E6D-A77D-4358-B563-74B8429BBCA3}" type="slidenum">
              <a:rPr lang="en-US" smtClean="0"/>
              <a:pPr>
                <a:defRPr/>
              </a:pPr>
              <a:t>166</a:t>
            </a:fld>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a:ln/>
        </p:spPr>
      </p:sp>
      <p:sp>
        <p:nvSpPr>
          <p:cNvPr id="436227" name="Notes Placeholder 2"/>
          <p:cNvSpPr>
            <a:spLocks noGrp="1"/>
          </p:cNvSpPr>
          <p:nvPr>
            <p:ph type="body" idx="1"/>
          </p:nvPr>
        </p:nvSpPr>
        <p:spPr>
          <a:noFill/>
          <a:ln/>
        </p:spPr>
        <p:txBody>
          <a:bodyPr/>
          <a:lstStyle/>
          <a:p>
            <a:pPr eaLnBrk="1" hangingPunct="1"/>
            <a:endParaRPr lang="el-GR" smtClean="0"/>
          </a:p>
        </p:txBody>
      </p:sp>
      <p:sp>
        <p:nvSpPr>
          <p:cNvPr id="435204" name="Slide Number Placeholder 3"/>
          <p:cNvSpPr>
            <a:spLocks noGrp="1"/>
          </p:cNvSpPr>
          <p:nvPr>
            <p:ph type="sldNum" sz="quarter" idx="5"/>
          </p:nvPr>
        </p:nvSpPr>
        <p:spPr/>
        <p:txBody>
          <a:bodyPr/>
          <a:lstStyle/>
          <a:p>
            <a:pPr>
              <a:defRPr/>
            </a:pPr>
            <a:fld id="{D59A73AF-A035-497C-8C86-8B11AB850B52}" type="slidenum">
              <a:rPr lang="en-US" smtClean="0"/>
              <a:pPr>
                <a:defRPr/>
              </a:pPr>
              <a:t>167</a:t>
            </a:fld>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pPr eaLnBrk="1" hangingPunct="1"/>
            <a:endParaRPr lang="el-GR" smtClean="0"/>
          </a:p>
        </p:txBody>
      </p:sp>
      <p:sp>
        <p:nvSpPr>
          <p:cNvPr id="436228" name="Slide Number Placeholder 3"/>
          <p:cNvSpPr>
            <a:spLocks noGrp="1"/>
          </p:cNvSpPr>
          <p:nvPr>
            <p:ph type="sldNum" sz="quarter" idx="5"/>
          </p:nvPr>
        </p:nvSpPr>
        <p:spPr/>
        <p:txBody>
          <a:bodyPr/>
          <a:lstStyle/>
          <a:p>
            <a:pPr>
              <a:defRPr/>
            </a:pPr>
            <a:fld id="{F645FBF4-4532-44BE-9D14-79BAF3B3C601}" type="slidenum">
              <a:rPr lang="en-US" smtClean="0"/>
              <a:pPr>
                <a:defRPr/>
              </a:pPr>
              <a:t>168</a:t>
            </a:fld>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Image Placeholder 1"/>
          <p:cNvSpPr>
            <a:spLocks noGrp="1" noRot="1" noChangeAspect="1" noTextEdit="1"/>
          </p:cNvSpPr>
          <p:nvPr>
            <p:ph type="sldImg"/>
          </p:nvPr>
        </p:nvSpPr>
        <p:spPr>
          <a:ln/>
        </p:spPr>
      </p:sp>
      <p:sp>
        <p:nvSpPr>
          <p:cNvPr id="438275" name="Notes Placeholder 2"/>
          <p:cNvSpPr>
            <a:spLocks noGrp="1"/>
          </p:cNvSpPr>
          <p:nvPr>
            <p:ph type="body" idx="1"/>
          </p:nvPr>
        </p:nvSpPr>
        <p:spPr>
          <a:noFill/>
          <a:ln/>
        </p:spPr>
        <p:txBody>
          <a:bodyPr/>
          <a:lstStyle/>
          <a:p>
            <a:pPr eaLnBrk="1" hangingPunct="1"/>
            <a:endParaRPr lang="el-GR" smtClean="0"/>
          </a:p>
        </p:txBody>
      </p:sp>
      <p:sp>
        <p:nvSpPr>
          <p:cNvPr id="437252" name="Slide Number Placeholder 3"/>
          <p:cNvSpPr>
            <a:spLocks noGrp="1"/>
          </p:cNvSpPr>
          <p:nvPr>
            <p:ph type="sldNum" sz="quarter" idx="5"/>
          </p:nvPr>
        </p:nvSpPr>
        <p:spPr/>
        <p:txBody>
          <a:bodyPr/>
          <a:lstStyle/>
          <a:p>
            <a:pPr>
              <a:defRPr/>
            </a:pPr>
            <a:fld id="{BB8AC607-B4E7-48B6-929F-54FC33893773}" type="slidenum">
              <a:rPr lang="en-US" smtClean="0"/>
              <a:pPr>
                <a:defRPr/>
              </a:pPr>
              <a:t>169</a:t>
            </a:fld>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Image Placeholder 1"/>
          <p:cNvSpPr>
            <a:spLocks noGrp="1" noRot="1" noChangeAspect="1" noTextEdit="1"/>
          </p:cNvSpPr>
          <p:nvPr>
            <p:ph type="sldImg"/>
          </p:nvPr>
        </p:nvSpPr>
        <p:spPr>
          <a:ln/>
        </p:spPr>
      </p:sp>
      <p:sp>
        <p:nvSpPr>
          <p:cNvPr id="439299" name="Notes Placeholder 2"/>
          <p:cNvSpPr>
            <a:spLocks noGrp="1"/>
          </p:cNvSpPr>
          <p:nvPr>
            <p:ph type="body" idx="1"/>
          </p:nvPr>
        </p:nvSpPr>
        <p:spPr>
          <a:noFill/>
          <a:ln/>
        </p:spPr>
        <p:txBody>
          <a:bodyPr/>
          <a:lstStyle/>
          <a:p>
            <a:pPr eaLnBrk="1" hangingPunct="1"/>
            <a:endParaRPr lang="el-GR" smtClean="0"/>
          </a:p>
        </p:txBody>
      </p:sp>
      <p:sp>
        <p:nvSpPr>
          <p:cNvPr id="438276" name="Slide Number Placeholder 3"/>
          <p:cNvSpPr>
            <a:spLocks noGrp="1"/>
          </p:cNvSpPr>
          <p:nvPr>
            <p:ph type="sldNum" sz="quarter" idx="5"/>
          </p:nvPr>
        </p:nvSpPr>
        <p:spPr/>
        <p:txBody>
          <a:bodyPr/>
          <a:lstStyle/>
          <a:p>
            <a:pPr>
              <a:defRPr/>
            </a:pPr>
            <a:fld id="{0AFE47A0-CF09-48D3-BCB9-37E623D0B6C4}" type="slidenum">
              <a:rPr lang="en-US" smtClean="0"/>
              <a:pPr>
                <a:defRPr/>
              </a:pPr>
              <a:t>170</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p:spPr>
        <p:txBody>
          <a:bodyPr/>
          <a:lstStyle/>
          <a:p>
            <a:pPr eaLnBrk="1" hangingPunct="1"/>
            <a:endParaRPr lang="el-GR" smtClean="0"/>
          </a:p>
        </p:txBody>
      </p:sp>
      <p:sp>
        <p:nvSpPr>
          <p:cNvPr id="261124" name="Slide Number Placeholder 3"/>
          <p:cNvSpPr>
            <a:spLocks noGrp="1"/>
          </p:cNvSpPr>
          <p:nvPr>
            <p:ph type="sldNum" sz="quarter" idx="5"/>
          </p:nvPr>
        </p:nvSpPr>
        <p:spPr/>
        <p:txBody>
          <a:bodyPr/>
          <a:lstStyle/>
          <a:p>
            <a:pPr>
              <a:defRPr/>
            </a:pPr>
            <a:fld id="{AB9928AF-3B2C-42C4-95DE-148CA4AC0485}" type="slidenum">
              <a:rPr lang="en-US" smtClean="0"/>
              <a:pPr>
                <a:defRPr/>
              </a:pPr>
              <a:t>20</a:t>
            </a:fld>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p:cNvSpPr>
            <a:spLocks noGrp="1" noRot="1" noChangeAspect="1" noTextEdit="1"/>
          </p:cNvSpPr>
          <p:nvPr>
            <p:ph type="sldImg"/>
          </p:nvPr>
        </p:nvSpPr>
        <p:spPr>
          <a:ln/>
        </p:spPr>
      </p:sp>
      <p:sp>
        <p:nvSpPr>
          <p:cNvPr id="440323" name="Notes Placeholder 2"/>
          <p:cNvSpPr>
            <a:spLocks noGrp="1"/>
          </p:cNvSpPr>
          <p:nvPr>
            <p:ph type="body" idx="1"/>
          </p:nvPr>
        </p:nvSpPr>
        <p:spPr>
          <a:noFill/>
          <a:ln/>
        </p:spPr>
        <p:txBody>
          <a:bodyPr/>
          <a:lstStyle/>
          <a:p>
            <a:pPr eaLnBrk="1" hangingPunct="1"/>
            <a:endParaRPr lang="el-GR" smtClean="0"/>
          </a:p>
        </p:txBody>
      </p:sp>
      <p:sp>
        <p:nvSpPr>
          <p:cNvPr id="439300" name="Slide Number Placeholder 3"/>
          <p:cNvSpPr>
            <a:spLocks noGrp="1"/>
          </p:cNvSpPr>
          <p:nvPr>
            <p:ph type="sldNum" sz="quarter" idx="5"/>
          </p:nvPr>
        </p:nvSpPr>
        <p:spPr/>
        <p:txBody>
          <a:bodyPr/>
          <a:lstStyle/>
          <a:p>
            <a:pPr>
              <a:defRPr/>
            </a:pPr>
            <a:fld id="{CA953AB0-C9D2-4E38-882D-9F785D653092}" type="slidenum">
              <a:rPr lang="en-US" smtClean="0"/>
              <a:pPr>
                <a:defRPr/>
              </a:pPr>
              <a:t>171</a:t>
            </a:fld>
            <a:endParaRPr lang="en-US"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Image Placeholder 1"/>
          <p:cNvSpPr>
            <a:spLocks noGrp="1" noRot="1" noChangeAspect="1" noTextEdit="1"/>
          </p:cNvSpPr>
          <p:nvPr>
            <p:ph type="sldImg"/>
          </p:nvPr>
        </p:nvSpPr>
        <p:spPr>
          <a:ln/>
        </p:spPr>
      </p:sp>
      <p:sp>
        <p:nvSpPr>
          <p:cNvPr id="441347" name="Notes Placeholder 2"/>
          <p:cNvSpPr>
            <a:spLocks noGrp="1"/>
          </p:cNvSpPr>
          <p:nvPr>
            <p:ph type="body" idx="1"/>
          </p:nvPr>
        </p:nvSpPr>
        <p:spPr>
          <a:noFill/>
          <a:ln/>
        </p:spPr>
        <p:txBody>
          <a:bodyPr/>
          <a:lstStyle/>
          <a:p>
            <a:pPr eaLnBrk="1" hangingPunct="1"/>
            <a:endParaRPr lang="el-GR" smtClean="0"/>
          </a:p>
        </p:txBody>
      </p:sp>
      <p:sp>
        <p:nvSpPr>
          <p:cNvPr id="440324" name="Slide Number Placeholder 3"/>
          <p:cNvSpPr>
            <a:spLocks noGrp="1"/>
          </p:cNvSpPr>
          <p:nvPr>
            <p:ph type="sldNum" sz="quarter" idx="5"/>
          </p:nvPr>
        </p:nvSpPr>
        <p:spPr/>
        <p:txBody>
          <a:bodyPr/>
          <a:lstStyle/>
          <a:p>
            <a:pPr>
              <a:defRPr/>
            </a:pPr>
            <a:fld id="{8B399C84-88F4-4C76-B24E-8C89A53157EB}" type="slidenum">
              <a:rPr lang="en-US" smtClean="0"/>
              <a:pPr>
                <a:defRPr/>
              </a:pPr>
              <a:t>172</a:t>
            </a:fld>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Image Placeholder 1"/>
          <p:cNvSpPr>
            <a:spLocks noGrp="1" noRot="1" noChangeAspect="1" noTextEdit="1"/>
          </p:cNvSpPr>
          <p:nvPr>
            <p:ph type="sldImg"/>
          </p:nvPr>
        </p:nvSpPr>
        <p:spPr>
          <a:ln/>
        </p:spPr>
      </p:sp>
      <p:sp>
        <p:nvSpPr>
          <p:cNvPr id="442371" name="Notes Placeholder 2"/>
          <p:cNvSpPr>
            <a:spLocks noGrp="1"/>
          </p:cNvSpPr>
          <p:nvPr>
            <p:ph type="body" idx="1"/>
          </p:nvPr>
        </p:nvSpPr>
        <p:spPr>
          <a:noFill/>
          <a:ln/>
        </p:spPr>
        <p:txBody>
          <a:bodyPr/>
          <a:lstStyle/>
          <a:p>
            <a:pPr eaLnBrk="1" hangingPunct="1"/>
            <a:endParaRPr lang="el-GR" smtClean="0"/>
          </a:p>
        </p:txBody>
      </p:sp>
      <p:sp>
        <p:nvSpPr>
          <p:cNvPr id="441348" name="Slide Number Placeholder 3"/>
          <p:cNvSpPr>
            <a:spLocks noGrp="1"/>
          </p:cNvSpPr>
          <p:nvPr>
            <p:ph type="sldNum" sz="quarter" idx="5"/>
          </p:nvPr>
        </p:nvSpPr>
        <p:spPr/>
        <p:txBody>
          <a:bodyPr/>
          <a:lstStyle/>
          <a:p>
            <a:pPr>
              <a:defRPr/>
            </a:pPr>
            <a:fld id="{3F26F10A-A279-4C61-A5DC-2F4D3EBD04BC}" type="slidenum">
              <a:rPr lang="en-US" smtClean="0"/>
              <a:pPr>
                <a:defRPr/>
              </a:pPr>
              <a:t>173</a:t>
            </a:fld>
            <a:endParaRPr lang="en-US"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p:cNvSpPr>
            <a:spLocks noGrp="1" noRot="1" noChangeAspect="1" noTextEdit="1"/>
          </p:cNvSpPr>
          <p:nvPr>
            <p:ph type="sldImg"/>
          </p:nvPr>
        </p:nvSpPr>
        <p:spPr>
          <a:ln/>
        </p:spPr>
      </p:sp>
      <p:sp>
        <p:nvSpPr>
          <p:cNvPr id="443395" name="Notes Placeholder 2"/>
          <p:cNvSpPr>
            <a:spLocks noGrp="1"/>
          </p:cNvSpPr>
          <p:nvPr>
            <p:ph type="body" idx="1"/>
          </p:nvPr>
        </p:nvSpPr>
        <p:spPr>
          <a:noFill/>
          <a:ln/>
        </p:spPr>
        <p:txBody>
          <a:bodyPr/>
          <a:lstStyle/>
          <a:p>
            <a:pPr eaLnBrk="1" hangingPunct="1"/>
            <a:endParaRPr lang="el-GR" smtClean="0"/>
          </a:p>
        </p:txBody>
      </p:sp>
      <p:sp>
        <p:nvSpPr>
          <p:cNvPr id="442372" name="Slide Number Placeholder 3"/>
          <p:cNvSpPr>
            <a:spLocks noGrp="1"/>
          </p:cNvSpPr>
          <p:nvPr>
            <p:ph type="sldNum" sz="quarter" idx="5"/>
          </p:nvPr>
        </p:nvSpPr>
        <p:spPr/>
        <p:txBody>
          <a:bodyPr/>
          <a:lstStyle/>
          <a:p>
            <a:pPr>
              <a:defRPr/>
            </a:pPr>
            <a:fld id="{59E89B07-48D1-4D84-AF3C-3022B86EFC19}" type="slidenum">
              <a:rPr lang="en-US" smtClean="0"/>
              <a:pPr>
                <a:defRPr/>
              </a:pPr>
              <a:t>174</a:t>
            </a:fld>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Image Placeholder 1"/>
          <p:cNvSpPr>
            <a:spLocks noGrp="1" noRot="1" noChangeAspect="1" noTextEdit="1"/>
          </p:cNvSpPr>
          <p:nvPr>
            <p:ph type="sldImg"/>
          </p:nvPr>
        </p:nvSpPr>
        <p:spPr>
          <a:ln/>
        </p:spPr>
      </p:sp>
      <p:sp>
        <p:nvSpPr>
          <p:cNvPr id="444419" name="Notes Placeholder 2"/>
          <p:cNvSpPr>
            <a:spLocks noGrp="1"/>
          </p:cNvSpPr>
          <p:nvPr>
            <p:ph type="body" idx="1"/>
          </p:nvPr>
        </p:nvSpPr>
        <p:spPr>
          <a:noFill/>
          <a:ln/>
        </p:spPr>
        <p:txBody>
          <a:bodyPr/>
          <a:lstStyle/>
          <a:p>
            <a:pPr eaLnBrk="1" hangingPunct="1"/>
            <a:endParaRPr lang="el-GR" smtClean="0"/>
          </a:p>
        </p:txBody>
      </p:sp>
      <p:sp>
        <p:nvSpPr>
          <p:cNvPr id="443396" name="Slide Number Placeholder 3"/>
          <p:cNvSpPr>
            <a:spLocks noGrp="1"/>
          </p:cNvSpPr>
          <p:nvPr>
            <p:ph type="sldNum" sz="quarter" idx="5"/>
          </p:nvPr>
        </p:nvSpPr>
        <p:spPr/>
        <p:txBody>
          <a:bodyPr/>
          <a:lstStyle/>
          <a:p>
            <a:pPr>
              <a:defRPr/>
            </a:pPr>
            <a:fld id="{24B631A9-2CF3-411E-8600-3298249732C8}" type="slidenum">
              <a:rPr lang="en-US" smtClean="0"/>
              <a:pPr>
                <a:defRPr/>
              </a:pPr>
              <a:t>175</a:t>
            </a:fld>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p:cNvSpPr>
            <a:spLocks noGrp="1" noRot="1" noChangeAspect="1" noTextEdit="1"/>
          </p:cNvSpPr>
          <p:nvPr>
            <p:ph type="sldImg"/>
          </p:nvPr>
        </p:nvSpPr>
        <p:spPr>
          <a:ln/>
        </p:spPr>
      </p:sp>
      <p:sp>
        <p:nvSpPr>
          <p:cNvPr id="445443" name="Notes Placeholder 2"/>
          <p:cNvSpPr>
            <a:spLocks noGrp="1"/>
          </p:cNvSpPr>
          <p:nvPr>
            <p:ph type="body" idx="1"/>
          </p:nvPr>
        </p:nvSpPr>
        <p:spPr>
          <a:noFill/>
          <a:ln/>
        </p:spPr>
        <p:txBody>
          <a:bodyPr/>
          <a:lstStyle/>
          <a:p>
            <a:pPr eaLnBrk="1" hangingPunct="1"/>
            <a:endParaRPr lang="el-GR" smtClean="0"/>
          </a:p>
        </p:txBody>
      </p:sp>
      <p:sp>
        <p:nvSpPr>
          <p:cNvPr id="444420" name="Slide Number Placeholder 3"/>
          <p:cNvSpPr>
            <a:spLocks noGrp="1"/>
          </p:cNvSpPr>
          <p:nvPr>
            <p:ph type="sldNum" sz="quarter" idx="5"/>
          </p:nvPr>
        </p:nvSpPr>
        <p:spPr/>
        <p:txBody>
          <a:bodyPr/>
          <a:lstStyle/>
          <a:p>
            <a:pPr>
              <a:defRPr/>
            </a:pPr>
            <a:fld id="{497B0485-B6CC-421E-A9D6-ECB6BB32F69C}" type="slidenum">
              <a:rPr lang="en-US" smtClean="0"/>
              <a:pPr>
                <a:defRPr/>
              </a:pPr>
              <a:t>176</a:t>
            </a:fld>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p:cNvSpPr>
            <a:spLocks noGrp="1" noRot="1" noChangeAspect="1" noTextEdit="1"/>
          </p:cNvSpPr>
          <p:nvPr>
            <p:ph type="sldImg"/>
          </p:nvPr>
        </p:nvSpPr>
        <p:spPr>
          <a:ln/>
        </p:spPr>
      </p:sp>
      <p:sp>
        <p:nvSpPr>
          <p:cNvPr id="446467" name="Notes Placeholder 2"/>
          <p:cNvSpPr>
            <a:spLocks noGrp="1"/>
          </p:cNvSpPr>
          <p:nvPr>
            <p:ph type="body" idx="1"/>
          </p:nvPr>
        </p:nvSpPr>
        <p:spPr>
          <a:noFill/>
          <a:ln/>
        </p:spPr>
        <p:txBody>
          <a:bodyPr/>
          <a:lstStyle/>
          <a:p>
            <a:pPr eaLnBrk="1" hangingPunct="1"/>
            <a:endParaRPr lang="el-GR" smtClean="0"/>
          </a:p>
        </p:txBody>
      </p:sp>
      <p:sp>
        <p:nvSpPr>
          <p:cNvPr id="445444" name="Slide Number Placeholder 3"/>
          <p:cNvSpPr>
            <a:spLocks noGrp="1"/>
          </p:cNvSpPr>
          <p:nvPr>
            <p:ph type="sldNum" sz="quarter" idx="5"/>
          </p:nvPr>
        </p:nvSpPr>
        <p:spPr/>
        <p:txBody>
          <a:bodyPr/>
          <a:lstStyle/>
          <a:p>
            <a:pPr>
              <a:defRPr/>
            </a:pPr>
            <a:fld id="{564F7202-F0F6-4E27-A6B2-AFA33A485BE7}" type="slidenum">
              <a:rPr lang="en-US" smtClean="0"/>
              <a:pPr>
                <a:defRPr/>
              </a:pPr>
              <a:t>177</a:t>
            </a:fld>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p:txBody>
          <a:bodyPr/>
          <a:lstStyle/>
          <a:p>
            <a:pPr>
              <a:defRPr/>
            </a:pPr>
            <a:fld id="{96F1BF7A-D637-4064-BD2A-9A01C6F9C237}" type="slidenum">
              <a:rPr lang="en-US" smtClean="0"/>
              <a:pPr>
                <a:defRPr/>
              </a:pPr>
              <a:t>178</a:t>
            </a:fld>
            <a:endParaRPr lang="en-US" smtClean="0"/>
          </a:p>
        </p:txBody>
      </p:sp>
      <p:sp>
        <p:nvSpPr>
          <p:cNvPr id="448515" name="Rectangle 2"/>
          <p:cNvSpPr>
            <a:spLocks noGrp="1" noRot="1" noChangeAspect="1" noChangeArrowheads="1" noTextEdit="1"/>
          </p:cNvSpPr>
          <p:nvPr>
            <p:ph type="sldImg"/>
          </p:nvPr>
        </p:nvSpPr>
        <p:spPr>
          <a:ln/>
        </p:spPr>
      </p:sp>
      <p:sp>
        <p:nvSpPr>
          <p:cNvPr id="448516" name="Rectangle 3"/>
          <p:cNvSpPr>
            <a:spLocks noGrp="1" noChangeArrowheads="1"/>
          </p:cNvSpPr>
          <p:nvPr>
            <p:ph type="body" idx="1"/>
          </p:nvPr>
        </p:nvSpPr>
        <p:spPr>
          <a:noFill/>
          <a:ln/>
        </p:spPr>
        <p:txBody>
          <a:bodyPr/>
          <a:lstStyle/>
          <a:p>
            <a:pPr eaLnBrk="1" hangingPunct="1"/>
            <a:r>
              <a:rPr lang="en-GB" smtClean="0">
                <a:hlinkClick r:id="rId3"/>
              </a:rPr>
              <a:t>Evaporation</a:t>
            </a:r>
            <a:r>
              <a:rPr lang="en-GB" smtClean="0"/>
              <a:t> of warm surface water increases the amount of moisture in the colder, drier air flowing immediately above the lake surface. With continued evaporation, water vapor in the cold air </a:t>
            </a:r>
            <a:r>
              <a:rPr lang="en-GB" smtClean="0">
                <a:hlinkClick r:id="rId4"/>
              </a:rPr>
              <a:t>condenses</a:t>
            </a:r>
            <a:r>
              <a:rPr lang="en-GB" smtClean="0"/>
              <a:t> to form ice-crystal clouds, which are </a:t>
            </a:r>
            <a:r>
              <a:rPr lang="en-GB" smtClean="0">
                <a:hlinkClick r:id="rId5"/>
              </a:rPr>
              <a:t>transported</a:t>
            </a:r>
            <a:r>
              <a:rPr lang="en-GB" smtClean="0"/>
              <a:t> toward shore</a:t>
            </a:r>
            <a:r>
              <a:rPr lang="el-GR" smtClean="0"/>
              <a:t> </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p:cNvSpPr>
            <a:spLocks noGrp="1" noRot="1" noChangeAspect="1" noTextEdit="1"/>
          </p:cNvSpPr>
          <p:nvPr>
            <p:ph type="sldImg"/>
          </p:nvPr>
        </p:nvSpPr>
        <p:spPr>
          <a:ln/>
        </p:spPr>
      </p:sp>
      <p:sp>
        <p:nvSpPr>
          <p:cNvPr id="447491" name="Notes Placeholder 2"/>
          <p:cNvSpPr>
            <a:spLocks noGrp="1"/>
          </p:cNvSpPr>
          <p:nvPr>
            <p:ph type="body" idx="1"/>
          </p:nvPr>
        </p:nvSpPr>
        <p:spPr>
          <a:noFill/>
          <a:ln/>
        </p:spPr>
        <p:txBody>
          <a:bodyPr/>
          <a:lstStyle/>
          <a:p>
            <a:pPr eaLnBrk="1" hangingPunct="1"/>
            <a:endParaRPr lang="el-GR" smtClean="0"/>
          </a:p>
        </p:txBody>
      </p:sp>
      <p:sp>
        <p:nvSpPr>
          <p:cNvPr id="446468" name="Slide Number Placeholder 3"/>
          <p:cNvSpPr>
            <a:spLocks noGrp="1"/>
          </p:cNvSpPr>
          <p:nvPr>
            <p:ph type="sldNum" sz="quarter" idx="5"/>
          </p:nvPr>
        </p:nvSpPr>
        <p:spPr/>
        <p:txBody>
          <a:bodyPr/>
          <a:lstStyle/>
          <a:p>
            <a:pPr>
              <a:defRPr/>
            </a:pPr>
            <a:fld id="{2EE93EB8-29A8-47F7-963E-3C5739C0EF31}" type="slidenum">
              <a:rPr lang="en-US" smtClean="0"/>
              <a:pPr>
                <a:defRPr/>
              </a:pPr>
              <a:t>179</a:t>
            </a:fld>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a:ln/>
        </p:spPr>
      </p:sp>
      <p:sp>
        <p:nvSpPr>
          <p:cNvPr id="449539" name="Notes Placeholder 2"/>
          <p:cNvSpPr>
            <a:spLocks noGrp="1"/>
          </p:cNvSpPr>
          <p:nvPr>
            <p:ph type="body" idx="1"/>
          </p:nvPr>
        </p:nvSpPr>
        <p:spPr>
          <a:noFill/>
          <a:ln/>
        </p:spPr>
        <p:txBody>
          <a:bodyPr/>
          <a:lstStyle/>
          <a:p>
            <a:pPr eaLnBrk="1" hangingPunct="1"/>
            <a:endParaRPr lang="el-GR" smtClean="0"/>
          </a:p>
        </p:txBody>
      </p:sp>
      <p:sp>
        <p:nvSpPr>
          <p:cNvPr id="448516" name="Slide Number Placeholder 3"/>
          <p:cNvSpPr>
            <a:spLocks noGrp="1"/>
          </p:cNvSpPr>
          <p:nvPr>
            <p:ph type="sldNum" sz="quarter" idx="5"/>
          </p:nvPr>
        </p:nvSpPr>
        <p:spPr/>
        <p:txBody>
          <a:bodyPr/>
          <a:lstStyle/>
          <a:p>
            <a:pPr>
              <a:defRPr/>
            </a:pPr>
            <a:fld id="{672DD4D8-EE12-428E-AD90-27F58723A5D8}" type="slidenum">
              <a:rPr lang="en-US" smtClean="0"/>
              <a:pPr>
                <a:defRPr/>
              </a:pPr>
              <a:t>182</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p:spPr>
        <p:txBody>
          <a:bodyPr/>
          <a:lstStyle/>
          <a:p>
            <a:pPr eaLnBrk="1" hangingPunct="1"/>
            <a:endParaRPr lang="el-GR" smtClean="0"/>
          </a:p>
        </p:txBody>
      </p:sp>
      <p:sp>
        <p:nvSpPr>
          <p:cNvPr id="262148" name="Slide Number Placeholder 3"/>
          <p:cNvSpPr>
            <a:spLocks noGrp="1"/>
          </p:cNvSpPr>
          <p:nvPr>
            <p:ph type="sldNum" sz="quarter" idx="5"/>
          </p:nvPr>
        </p:nvSpPr>
        <p:spPr/>
        <p:txBody>
          <a:bodyPr/>
          <a:lstStyle/>
          <a:p>
            <a:pPr>
              <a:defRPr/>
            </a:pPr>
            <a:fld id="{5254697A-0372-4981-BFB6-8B180715C343}" type="slidenum">
              <a:rPr lang="en-US" smtClean="0"/>
              <a:pPr>
                <a:defRPr/>
              </a:pPr>
              <a:t>21</a:t>
            </a:fld>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a:ln/>
        </p:spPr>
      </p:sp>
      <p:sp>
        <p:nvSpPr>
          <p:cNvPr id="450563" name="Notes Placeholder 2"/>
          <p:cNvSpPr>
            <a:spLocks noGrp="1"/>
          </p:cNvSpPr>
          <p:nvPr>
            <p:ph type="body" idx="1"/>
          </p:nvPr>
        </p:nvSpPr>
        <p:spPr>
          <a:noFill/>
          <a:ln/>
        </p:spPr>
        <p:txBody>
          <a:bodyPr/>
          <a:lstStyle/>
          <a:p>
            <a:pPr eaLnBrk="1" hangingPunct="1"/>
            <a:endParaRPr lang="el-GR" smtClean="0"/>
          </a:p>
        </p:txBody>
      </p:sp>
      <p:sp>
        <p:nvSpPr>
          <p:cNvPr id="449540" name="Slide Number Placeholder 3"/>
          <p:cNvSpPr>
            <a:spLocks noGrp="1"/>
          </p:cNvSpPr>
          <p:nvPr>
            <p:ph type="sldNum" sz="quarter" idx="5"/>
          </p:nvPr>
        </p:nvSpPr>
        <p:spPr/>
        <p:txBody>
          <a:bodyPr/>
          <a:lstStyle/>
          <a:p>
            <a:pPr>
              <a:defRPr/>
            </a:pPr>
            <a:fld id="{BE96497B-7EC2-4506-B01B-5832160FDFC4}" type="slidenum">
              <a:rPr lang="en-US" smtClean="0"/>
              <a:pPr>
                <a:defRPr/>
              </a:pPr>
              <a:t>183</a:t>
            </a:fld>
            <a:endParaRPr lang="en-US"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Image Placeholder 1"/>
          <p:cNvSpPr>
            <a:spLocks noGrp="1" noRot="1" noChangeAspect="1" noTextEdit="1"/>
          </p:cNvSpPr>
          <p:nvPr>
            <p:ph type="sldImg"/>
          </p:nvPr>
        </p:nvSpPr>
        <p:spPr>
          <a:ln/>
        </p:spPr>
      </p:sp>
      <p:sp>
        <p:nvSpPr>
          <p:cNvPr id="451587" name="Notes Placeholder 2"/>
          <p:cNvSpPr>
            <a:spLocks noGrp="1"/>
          </p:cNvSpPr>
          <p:nvPr>
            <p:ph type="body" idx="1"/>
          </p:nvPr>
        </p:nvSpPr>
        <p:spPr>
          <a:noFill/>
          <a:ln/>
        </p:spPr>
        <p:txBody>
          <a:bodyPr/>
          <a:lstStyle/>
          <a:p>
            <a:pPr eaLnBrk="1" hangingPunct="1"/>
            <a:endParaRPr lang="el-GR" smtClean="0"/>
          </a:p>
        </p:txBody>
      </p:sp>
      <p:sp>
        <p:nvSpPr>
          <p:cNvPr id="450564" name="Slide Number Placeholder 3"/>
          <p:cNvSpPr>
            <a:spLocks noGrp="1"/>
          </p:cNvSpPr>
          <p:nvPr>
            <p:ph type="sldNum" sz="quarter" idx="5"/>
          </p:nvPr>
        </p:nvSpPr>
        <p:spPr/>
        <p:txBody>
          <a:bodyPr/>
          <a:lstStyle/>
          <a:p>
            <a:pPr>
              <a:defRPr/>
            </a:pPr>
            <a:fld id="{DF2E7E9A-6565-4315-9380-AD40DCC232D3}" type="slidenum">
              <a:rPr lang="en-US" smtClean="0"/>
              <a:pPr>
                <a:defRPr/>
              </a:pPr>
              <a:t>184</a:t>
            </a:fld>
            <a:endParaRPr lang="en-US"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a:ln/>
        </p:spPr>
      </p:sp>
      <p:sp>
        <p:nvSpPr>
          <p:cNvPr id="452611" name="Notes Placeholder 2"/>
          <p:cNvSpPr>
            <a:spLocks noGrp="1"/>
          </p:cNvSpPr>
          <p:nvPr>
            <p:ph type="body" idx="1"/>
          </p:nvPr>
        </p:nvSpPr>
        <p:spPr>
          <a:noFill/>
          <a:ln/>
        </p:spPr>
        <p:txBody>
          <a:bodyPr/>
          <a:lstStyle/>
          <a:p>
            <a:pPr eaLnBrk="1" hangingPunct="1"/>
            <a:endParaRPr lang="el-GR" smtClean="0"/>
          </a:p>
        </p:txBody>
      </p:sp>
      <p:sp>
        <p:nvSpPr>
          <p:cNvPr id="451588" name="Slide Number Placeholder 3"/>
          <p:cNvSpPr>
            <a:spLocks noGrp="1"/>
          </p:cNvSpPr>
          <p:nvPr>
            <p:ph type="sldNum" sz="quarter" idx="5"/>
          </p:nvPr>
        </p:nvSpPr>
        <p:spPr/>
        <p:txBody>
          <a:bodyPr/>
          <a:lstStyle/>
          <a:p>
            <a:pPr>
              <a:defRPr/>
            </a:pPr>
            <a:fld id="{DF09AAEA-399F-49DA-A962-4F120E71856B}" type="slidenum">
              <a:rPr lang="en-US" smtClean="0"/>
              <a:pPr>
                <a:defRPr/>
              </a:pPr>
              <a:t>185</a:t>
            </a:fld>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a:ln/>
        </p:spPr>
      </p:sp>
      <p:sp>
        <p:nvSpPr>
          <p:cNvPr id="453635" name="Notes Placeholder 2"/>
          <p:cNvSpPr>
            <a:spLocks noGrp="1"/>
          </p:cNvSpPr>
          <p:nvPr>
            <p:ph type="body" idx="1"/>
          </p:nvPr>
        </p:nvSpPr>
        <p:spPr>
          <a:noFill/>
          <a:ln/>
        </p:spPr>
        <p:txBody>
          <a:bodyPr/>
          <a:lstStyle/>
          <a:p>
            <a:pPr eaLnBrk="1" hangingPunct="1"/>
            <a:endParaRPr lang="el-GR" smtClean="0"/>
          </a:p>
        </p:txBody>
      </p:sp>
      <p:sp>
        <p:nvSpPr>
          <p:cNvPr id="452612" name="Slide Number Placeholder 3"/>
          <p:cNvSpPr>
            <a:spLocks noGrp="1"/>
          </p:cNvSpPr>
          <p:nvPr>
            <p:ph type="sldNum" sz="quarter" idx="5"/>
          </p:nvPr>
        </p:nvSpPr>
        <p:spPr/>
        <p:txBody>
          <a:bodyPr/>
          <a:lstStyle/>
          <a:p>
            <a:pPr>
              <a:defRPr/>
            </a:pPr>
            <a:fld id="{382B8E82-4A57-40D7-BB96-8508F1AC10AD}" type="slidenum">
              <a:rPr lang="en-US" smtClean="0"/>
              <a:pPr>
                <a:defRPr/>
              </a:pPr>
              <a:t>186</a:t>
            </a:fld>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a:ln/>
        </p:spPr>
      </p:sp>
      <p:sp>
        <p:nvSpPr>
          <p:cNvPr id="454659" name="Notes Placeholder 2"/>
          <p:cNvSpPr>
            <a:spLocks noGrp="1"/>
          </p:cNvSpPr>
          <p:nvPr>
            <p:ph type="body" idx="1"/>
          </p:nvPr>
        </p:nvSpPr>
        <p:spPr>
          <a:noFill/>
          <a:ln/>
        </p:spPr>
        <p:txBody>
          <a:bodyPr/>
          <a:lstStyle/>
          <a:p>
            <a:pPr eaLnBrk="1" hangingPunct="1"/>
            <a:endParaRPr lang="el-GR" smtClean="0"/>
          </a:p>
        </p:txBody>
      </p:sp>
      <p:sp>
        <p:nvSpPr>
          <p:cNvPr id="453636" name="Slide Number Placeholder 3"/>
          <p:cNvSpPr>
            <a:spLocks noGrp="1"/>
          </p:cNvSpPr>
          <p:nvPr>
            <p:ph type="sldNum" sz="quarter" idx="5"/>
          </p:nvPr>
        </p:nvSpPr>
        <p:spPr/>
        <p:txBody>
          <a:bodyPr/>
          <a:lstStyle/>
          <a:p>
            <a:pPr>
              <a:defRPr/>
            </a:pPr>
            <a:fld id="{7DE98758-F4C5-4499-86D2-6CA35E570A3D}" type="slidenum">
              <a:rPr lang="en-US" smtClean="0"/>
              <a:pPr>
                <a:defRPr/>
              </a:pPr>
              <a:t>187</a:t>
            </a:fld>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p:cNvSpPr>
            <a:spLocks noGrp="1" noRot="1" noChangeAspect="1" noTextEdit="1"/>
          </p:cNvSpPr>
          <p:nvPr>
            <p:ph type="sldImg"/>
          </p:nvPr>
        </p:nvSpPr>
        <p:spPr>
          <a:ln/>
        </p:spPr>
      </p:sp>
      <p:sp>
        <p:nvSpPr>
          <p:cNvPr id="455683" name="Notes Placeholder 2"/>
          <p:cNvSpPr>
            <a:spLocks noGrp="1"/>
          </p:cNvSpPr>
          <p:nvPr>
            <p:ph type="body" idx="1"/>
          </p:nvPr>
        </p:nvSpPr>
        <p:spPr>
          <a:noFill/>
          <a:ln/>
        </p:spPr>
        <p:txBody>
          <a:bodyPr/>
          <a:lstStyle/>
          <a:p>
            <a:pPr eaLnBrk="1" hangingPunct="1"/>
            <a:endParaRPr lang="el-GR" smtClean="0"/>
          </a:p>
        </p:txBody>
      </p:sp>
      <p:sp>
        <p:nvSpPr>
          <p:cNvPr id="454660" name="Slide Number Placeholder 3"/>
          <p:cNvSpPr>
            <a:spLocks noGrp="1"/>
          </p:cNvSpPr>
          <p:nvPr>
            <p:ph type="sldNum" sz="quarter" idx="5"/>
          </p:nvPr>
        </p:nvSpPr>
        <p:spPr/>
        <p:txBody>
          <a:bodyPr/>
          <a:lstStyle/>
          <a:p>
            <a:pPr>
              <a:defRPr/>
            </a:pPr>
            <a:fld id="{D2B4BCC3-C0E5-47CD-B344-173F602B55A9}" type="slidenum">
              <a:rPr lang="en-US" smtClean="0"/>
              <a:pPr>
                <a:defRPr/>
              </a:pPr>
              <a:t>188</a:t>
            </a:fld>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a:ln/>
        </p:spPr>
      </p:sp>
      <p:sp>
        <p:nvSpPr>
          <p:cNvPr id="456707" name="Notes Placeholder 2"/>
          <p:cNvSpPr>
            <a:spLocks noGrp="1"/>
          </p:cNvSpPr>
          <p:nvPr>
            <p:ph type="body" idx="1"/>
          </p:nvPr>
        </p:nvSpPr>
        <p:spPr>
          <a:noFill/>
          <a:ln/>
        </p:spPr>
        <p:txBody>
          <a:bodyPr/>
          <a:lstStyle/>
          <a:p>
            <a:pPr eaLnBrk="1" hangingPunct="1"/>
            <a:endParaRPr lang="el-GR" smtClean="0"/>
          </a:p>
        </p:txBody>
      </p:sp>
      <p:sp>
        <p:nvSpPr>
          <p:cNvPr id="455684" name="Slide Number Placeholder 3"/>
          <p:cNvSpPr>
            <a:spLocks noGrp="1"/>
          </p:cNvSpPr>
          <p:nvPr>
            <p:ph type="sldNum" sz="quarter" idx="5"/>
          </p:nvPr>
        </p:nvSpPr>
        <p:spPr/>
        <p:txBody>
          <a:bodyPr/>
          <a:lstStyle/>
          <a:p>
            <a:pPr>
              <a:defRPr/>
            </a:pPr>
            <a:fld id="{428F05C8-7539-4136-97F6-3B45C87C0307}" type="slidenum">
              <a:rPr lang="en-US" smtClean="0"/>
              <a:pPr>
                <a:defRPr/>
              </a:pPr>
              <a:t>189</a:t>
            </a:fld>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a:ln/>
        </p:spPr>
      </p:sp>
      <p:sp>
        <p:nvSpPr>
          <p:cNvPr id="457731" name="Notes Placeholder 2"/>
          <p:cNvSpPr>
            <a:spLocks noGrp="1"/>
          </p:cNvSpPr>
          <p:nvPr>
            <p:ph type="body" idx="1"/>
          </p:nvPr>
        </p:nvSpPr>
        <p:spPr>
          <a:noFill/>
          <a:ln/>
        </p:spPr>
        <p:txBody>
          <a:bodyPr/>
          <a:lstStyle/>
          <a:p>
            <a:pPr eaLnBrk="1" hangingPunct="1"/>
            <a:endParaRPr lang="el-GR" smtClean="0"/>
          </a:p>
        </p:txBody>
      </p:sp>
      <p:sp>
        <p:nvSpPr>
          <p:cNvPr id="456708" name="Slide Number Placeholder 3"/>
          <p:cNvSpPr>
            <a:spLocks noGrp="1"/>
          </p:cNvSpPr>
          <p:nvPr>
            <p:ph type="sldNum" sz="quarter" idx="5"/>
          </p:nvPr>
        </p:nvSpPr>
        <p:spPr/>
        <p:txBody>
          <a:bodyPr/>
          <a:lstStyle/>
          <a:p>
            <a:pPr>
              <a:defRPr/>
            </a:pPr>
            <a:fld id="{8F3553DC-0524-4CA7-9D98-BDB4C3D3FBC1}" type="slidenum">
              <a:rPr lang="en-US" smtClean="0"/>
              <a:pPr>
                <a:defRPr/>
              </a:pPr>
              <a:t>190</a:t>
            </a:fld>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a:ln/>
        </p:spPr>
      </p:sp>
      <p:sp>
        <p:nvSpPr>
          <p:cNvPr id="458755" name="Notes Placeholder 2"/>
          <p:cNvSpPr>
            <a:spLocks noGrp="1"/>
          </p:cNvSpPr>
          <p:nvPr>
            <p:ph type="body" idx="1"/>
          </p:nvPr>
        </p:nvSpPr>
        <p:spPr>
          <a:noFill/>
          <a:ln/>
        </p:spPr>
        <p:txBody>
          <a:bodyPr/>
          <a:lstStyle/>
          <a:p>
            <a:pPr eaLnBrk="1" hangingPunct="1"/>
            <a:endParaRPr lang="el-GR" smtClean="0"/>
          </a:p>
        </p:txBody>
      </p:sp>
      <p:sp>
        <p:nvSpPr>
          <p:cNvPr id="457732" name="Slide Number Placeholder 3"/>
          <p:cNvSpPr>
            <a:spLocks noGrp="1"/>
          </p:cNvSpPr>
          <p:nvPr>
            <p:ph type="sldNum" sz="quarter" idx="5"/>
          </p:nvPr>
        </p:nvSpPr>
        <p:spPr/>
        <p:txBody>
          <a:bodyPr/>
          <a:lstStyle/>
          <a:p>
            <a:pPr>
              <a:defRPr/>
            </a:pPr>
            <a:fld id="{46B59703-6D01-4E09-80E1-9993F1FDC378}" type="slidenum">
              <a:rPr lang="en-US" smtClean="0"/>
              <a:pPr>
                <a:defRPr/>
              </a:pPr>
              <a:t>191</a:t>
            </a:fld>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a:ln/>
        </p:spPr>
      </p:sp>
      <p:sp>
        <p:nvSpPr>
          <p:cNvPr id="459779" name="Notes Placeholder 2"/>
          <p:cNvSpPr>
            <a:spLocks noGrp="1"/>
          </p:cNvSpPr>
          <p:nvPr>
            <p:ph type="body" idx="1"/>
          </p:nvPr>
        </p:nvSpPr>
        <p:spPr>
          <a:noFill/>
          <a:ln/>
        </p:spPr>
        <p:txBody>
          <a:bodyPr/>
          <a:lstStyle/>
          <a:p>
            <a:pPr eaLnBrk="1" hangingPunct="1"/>
            <a:endParaRPr lang="el-GR" smtClean="0"/>
          </a:p>
        </p:txBody>
      </p:sp>
      <p:sp>
        <p:nvSpPr>
          <p:cNvPr id="458756" name="Slide Number Placeholder 3"/>
          <p:cNvSpPr>
            <a:spLocks noGrp="1"/>
          </p:cNvSpPr>
          <p:nvPr>
            <p:ph type="sldNum" sz="quarter" idx="5"/>
          </p:nvPr>
        </p:nvSpPr>
        <p:spPr/>
        <p:txBody>
          <a:bodyPr/>
          <a:lstStyle/>
          <a:p>
            <a:pPr>
              <a:defRPr/>
            </a:pPr>
            <a:fld id="{BF4D9492-FBDB-453A-B5FE-D86B2CFDC1CF}" type="slidenum">
              <a:rPr lang="en-US" smtClean="0"/>
              <a:pPr>
                <a:defRPr/>
              </a:pPr>
              <a:t>192</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p:spPr>
        <p:txBody>
          <a:bodyPr/>
          <a:lstStyle/>
          <a:p>
            <a:pPr eaLnBrk="1" hangingPunct="1"/>
            <a:endParaRPr lang="el-GR" smtClean="0"/>
          </a:p>
        </p:txBody>
      </p:sp>
      <p:sp>
        <p:nvSpPr>
          <p:cNvPr id="263172" name="Slide Number Placeholder 3"/>
          <p:cNvSpPr>
            <a:spLocks noGrp="1"/>
          </p:cNvSpPr>
          <p:nvPr>
            <p:ph type="sldNum" sz="quarter" idx="5"/>
          </p:nvPr>
        </p:nvSpPr>
        <p:spPr/>
        <p:txBody>
          <a:bodyPr/>
          <a:lstStyle/>
          <a:p>
            <a:pPr>
              <a:defRPr/>
            </a:pPr>
            <a:fld id="{32120960-8B35-4CC9-B69D-A1E11EB1DE53}" type="slidenum">
              <a:rPr lang="en-US" smtClean="0"/>
              <a:pPr>
                <a:defRPr/>
              </a:pPr>
              <a:t>22</a:t>
            </a:fld>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Image Placeholder 1"/>
          <p:cNvSpPr>
            <a:spLocks noGrp="1" noRot="1" noChangeAspect="1" noTextEdit="1"/>
          </p:cNvSpPr>
          <p:nvPr>
            <p:ph type="sldImg"/>
          </p:nvPr>
        </p:nvSpPr>
        <p:spPr>
          <a:ln/>
        </p:spPr>
      </p:sp>
      <p:sp>
        <p:nvSpPr>
          <p:cNvPr id="460803" name="Notes Placeholder 2"/>
          <p:cNvSpPr>
            <a:spLocks noGrp="1"/>
          </p:cNvSpPr>
          <p:nvPr>
            <p:ph type="body" idx="1"/>
          </p:nvPr>
        </p:nvSpPr>
        <p:spPr>
          <a:noFill/>
          <a:ln/>
        </p:spPr>
        <p:txBody>
          <a:bodyPr/>
          <a:lstStyle/>
          <a:p>
            <a:pPr eaLnBrk="1" hangingPunct="1"/>
            <a:endParaRPr lang="el-GR" smtClean="0"/>
          </a:p>
        </p:txBody>
      </p:sp>
      <p:sp>
        <p:nvSpPr>
          <p:cNvPr id="459780" name="Slide Number Placeholder 3"/>
          <p:cNvSpPr>
            <a:spLocks noGrp="1"/>
          </p:cNvSpPr>
          <p:nvPr>
            <p:ph type="sldNum" sz="quarter" idx="5"/>
          </p:nvPr>
        </p:nvSpPr>
        <p:spPr/>
        <p:txBody>
          <a:bodyPr/>
          <a:lstStyle/>
          <a:p>
            <a:pPr>
              <a:defRPr/>
            </a:pPr>
            <a:fld id="{F423C6D0-412A-486C-983B-596DF5A39100}" type="slidenum">
              <a:rPr lang="en-US" smtClean="0"/>
              <a:pPr>
                <a:defRPr/>
              </a:pPr>
              <a:t>193</a:t>
            </a:fld>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a:ln/>
        </p:spPr>
      </p:sp>
      <p:sp>
        <p:nvSpPr>
          <p:cNvPr id="461827" name="Notes Placeholder 2"/>
          <p:cNvSpPr>
            <a:spLocks noGrp="1"/>
          </p:cNvSpPr>
          <p:nvPr>
            <p:ph type="body" idx="1"/>
          </p:nvPr>
        </p:nvSpPr>
        <p:spPr>
          <a:noFill/>
          <a:ln/>
        </p:spPr>
        <p:txBody>
          <a:bodyPr/>
          <a:lstStyle/>
          <a:p>
            <a:pPr eaLnBrk="1" hangingPunct="1"/>
            <a:endParaRPr lang="el-GR" smtClean="0"/>
          </a:p>
        </p:txBody>
      </p:sp>
      <p:sp>
        <p:nvSpPr>
          <p:cNvPr id="460804" name="Slide Number Placeholder 3"/>
          <p:cNvSpPr>
            <a:spLocks noGrp="1"/>
          </p:cNvSpPr>
          <p:nvPr>
            <p:ph type="sldNum" sz="quarter" idx="5"/>
          </p:nvPr>
        </p:nvSpPr>
        <p:spPr/>
        <p:txBody>
          <a:bodyPr/>
          <a:lstStyle/>
          <a:p>
            <a:pPr>
              <a:defRPr/>
            </a:pPr>
            <a:fld id="{C052604C-C61A-4114-B5A9-2C895804543F}" type="slidenum">
              <a:rPr lang="en-US" smtClean="0"/>
              <a:pPr>
                <a:defRPr/>
              </a:pPr>
              <a:t>194</a:t>
            </a:fld>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p:cNvSpPr>
            <a:spLocks noGrp="1" noRot="1" noChangeAspect="1" noTextEdit="1"/>
          </p:cNvSpPr>
          <p:nvPr>
            <p:ph type="sldImg"/>
          </p:nvPr>
        </p:nvSpPr>
        <p:spPr>
          <a:ln/>
        </p:spPr>
      </p:sp>
      <p:sp>
        <p:nvSpPr>
          <p:cNvPr id="462851" name="Notes Placeholder 2"/>
          <p:cNvSpPr>
            <a:spLocks noGrp="1"/>
          </p:cNvSpPr>
          <p:nvPr>
            <p:ph type="body" idx="1"/>
          </p:nvPr>
        </p:nvSpPr>
        <p:spPr>
          <a:noFill/>
          <a:ln/>
        </p:spPr>
        <p:txBody>
          <a:bodyPr/>
          <a:lstStyle/>
          <a:p>
            <a:pPr eaLnBrk="1" hangingPunct="1"/>
            <a:endParaRPr lang="el-GR" smtClean="0"/>
          </a:p>
        </p:txBody>
      </p:sp>
      <p:sp>
        <p:nvSpPr>
          <p:cNvPr id="461828" name="Slide Number Placeholder 3"/>
          <p:cNvSpPr>
            <a:spLocks noGrp="1"/>
          </p:cNvSpPr>
          <p:nvPr>
            <p:ph type="sldNum" sz="quarter" idx="5"/>
          </p:nvPr>
        </p:nvSpPr>
        <p:spPr/>
        <p:txBody>
          <a:bodyPr/>
          <a:lstStyle/>
          <a:p>
            <a:pPr>
              <a:defRPr/>
            </a:pPr>
            <a:fld id="{251D49E0-2BC1-4085-A132-A90446C75802}" type="slidenum">
              <a:rPr lang="en-US" smtClean="0"/>
              <a:pPr>
                <a:defRPr/>
              </a:pPr>
              <a:t>195</a:t>
            </a:fld>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p:cNvSpPr>
            <a:spLocks noGrp="1" noRot="1" noChangeAspect="1" noTextEdit="1"/>
          </p:cNvSpPr>
          <p:nvPr>
            <p:ph type="sldImg"/>
          </p:nvPr>
        </p:nvSpPr>
        <p:spPr>
          <a:ln/>
        </p:spPr>
      </p:sp>
      <p:sp>
        <p:nvSpPr>
          <p:cNvPr id="463875" name="Notes Placeholder 2"/>
          <p:cNvSpPr>
            <a:spLocks noGrp="1"/>
          </p:cNvSpPr>
          <p:nvPr>
            <p:ph type="body" idx="1"/>
          </p:nvPr>
        </p:nvSpPr>
        <p:spPr>
          <a:noFill/>
          <a:ln/>
        </p:spPr>
        <p:txBody>
          <a:bodyPr/>
          <a:lstStyle/>
          <a:p>
            <a:pPr eaLnBrk="1" hangingPunct="1"/>
            <a:endParaRPr lang="el-GR" smtClean="0"/>
          </a:p>
        </p:txBody>
      </p:sp>
      <p:sp>
        <p:nvSpPr>
          <p:cNvPr id="462852" name="Slide Number Placeholder 3"/>
          <p:cNvSpPr>
            <a:spLocks noGrp="1"/>
          </p:cNvSpPr>
          <p:nvPr>
            <p:ph type="sldNum" sz="quarter" idx="5"/>
          </p:nvPr>
        </p:nvSpPr>
        <p:spPr/>
        <p:txBody>
          <a:bodyPr/>
          <a:lstStyle/>
          <a:p>
            <a:pPr>
              <a:defRPr/>
            </a:pPr>
            <a:fld id="{33555D9F-0E8E-4B84-97DD-6BD4C069A90F}" type="slidenum">
              <a:rPr lang="en-US" smtClean="0"/>
              <a:pPr>
                <a:defRPr/>
              </a:pPr>
              <a:t>196</a:t>
            </a:fld>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a:ln/>
        </p:spPr>
      </p:sp>
      <p:sp>
        <p:nvSpPr>
          <p:cNvPr id="464899" name="Notes Placeholder 2"/>
          <p:cNvSpPr>
            <a:spLocks noGrp="1"/>
          </p:cNvSpPr>
          <p:nvPr>
            <p:ph type="body" idx="1"/>
          </p:nvPr>
        </p:nvSpPr>
        <p:spPr>
          <a:noFill/>
          <a:ln/>
        </p:spPr>
        <p:txBody>
          <a:bodyPr/>
          <a:lstStyle/>
          <a:p>
            <a:pPr eaLnBrk="1" hangingPunct="1"/>
            <a:endParaRPr lang="el-GR" smtClean="0"/>
          </a:p>
        </p:txBody>
      </p:sp>
      <p:sp>
        <p:nvSpPr>
          <p:cNvPr id="463876" name="Slide Number Placeholder 3"/>
          <p:cNvSpPr>
            <a:spLocks noGrp="1"/>
          </p:cNvSpPr>
          <p:nvPr>
            <p:ph type="sldNum" sz="quarter" idx="5"/>
          </p:nvPr>
        </p:nvSpPr>
        <p:spPr/>
        <p:txBody>
          <a:bodyPr/>
          <a:lstStyle/>
          <a:p>
            <a:pPr>
              <a:defRPr/>
            </a:pPr>
            <a:fld id="{85D68681-1626-40F1-AD54-9A78923B9A30}" type="slidenum">
              <a:rPr lang="en-US" smtClean="0"/>
              <a:pPr>
                <a:defRPr/>
              </a:pPr>
              <a:t>197</a:t>
            </a:fld>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a:ln/>
        </p:spPr>
      </p:sp>
      <p:sp>
        <p:nvSpPr>
          <p:cNvPr id="465923" name="Notes Placeholder 2"/>
          <p:cNvSpPr>
            <a:spLocks noGrp="1"/>
          </p:cNvSpPr>
          <p:nvPr>
            <p:ph type="body" idx="1"/>
          </p:nvPr>
        </p:nvSpPr>
        <p:spPr>
          <a:noFill/>
          <a:ln/>
        </p:spPr>
        <p:txBody>
          <a:bodyPr/>
          <a:lstStyle/>
          <a:p>
            <a:pPr eaLnBrk="1" hangingPunct="1"/>
            <a:endParaRPr lang="el-GR" smtClean="0"/>
          </a:p>
        </p:txBody>
      </p:sp>
      <p:sp>
        <p:nvSpPr>
          <p:cNvPr id="464900" name="Slide Number Placeholder 3"/>
          <p:cNvSpPr>
            <a:spLocks noGrp="1"/>
          </p:cNvSpPr>
          <p:nvPr>
            <p:ph type="sldNum" sz="quarter" idx="5"/>
          </p:nvPr>
        </p:nvSpPr>
        <p:spPr/>
        <p:txBody>
          <a:bodyPr/>
          <a:lstStyle/>
          <a:p>
            <a:pPr>
              <a:defRPr/>
            </a:pPr>
            <a:fld id="{722FB67D-3313-415C-B79A-570B494926E4}" type="slidenum">
              <a:rPr lang="en-US" smtClean="0"/>
              <a:pPr>
                <a:defRPr/>
              </a:pPr>
              <a:t>198</a:t>
            </a:fld>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a:ln/>
        </p:spPr>
      </p:sp>
      <p:sp>
        <p:nvSpPr>
          <p:cNvPr id="466947" name="Notes Placeholder 2"/>
          <p:cNvSpPr>
            <a:spLocks noGrp="1"/>
          </p:cNvSpPr>
          <p:nvPr>
            <p:ph type="body" idx="1"/>
          </p:nvPr>
        </p:nvSpPr>
        <p:spPr>
          <a:noFill/>
          <a:ln/>
        </p:spPr>
        <p:txBody>
          <a:bodyPr/>
          <a:lstStyle/>
          <a:p>
            <a:pPr eaLnBrk="1" hangingPunct="1"/>
            <a:endParaRPr lang="el-GR" smtClean="0"/>
          </a:p>
        </p:txBody>
      </p:sp>
      <p:sp>
        <p:nvSpPr>
          <p:cNvPr id="465924" name="Slide Number Placeholder 3"/>
          <p:cNvSpPr>
            <a:spLocks noGrp="1"/>
          </p:cNvSpPr>
          <p:nvPr>
            <p:ph type="sldNum" sz="quarter" idx="5"/>
          </p:nvPr>
        </p:nvSpPr>
        <p:spPr/>
        <p:txBody>
          <a:bodyPr/>
          <a:lstStyle/>
          <a:p>
            <a:pPr>
              <a:defRPr/>
            </a:pPr>
            <a:fld id="{9654BFBF-CA94-44CF-803E-C778CA50F6BD}" type="slidenum">
              <a:rPr lang="en-US" smtClean="0"/>
              <a:pPr>
                <a:defRPr/>
              </a:pPr>
              <a:t>199</a:t>
            </a:fld>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a:ln/>
        </p:spPr>
      </p:sp>
      <p:sp>
        <p:nvSpPr>
          <p:cNvPr id="467971" name="Notes Placeholder 2"/>
          <p:cNvSpPr>
            <a:spLocks noGrp="1"/>
          </p:cNvSpPr>
          <p:nvPr>
            <p:ph type="body" idx="1"/>
          </p:nvPr>
        </p:nvSpPr>
        <p:spPr>
          <a:noFill/>
          <a:ln/>
        </p:spPr>
        <p:txBody>
          <a:bodyPr/>
          <a:lstStyle/>
          <a:p>
            <a:pPr eaLnBrk="1" hangingPunct="1"/>
            <a:endParaRPr lang="el-GR" smtClean="0"/>
          </a:p>
        </p:txBody>
      </p:sp>
      <p:sp>
        <p:nvSpPr>
          <p:cNvPr id="466948" name="Slide Number Placeholder 3"/>
          <p:cNvSpPr>
            <a:spLocks noGrp="1"/>
          </p:cNvSpPr>
          <p:nvPr>
            <p:ph type="sldNum" sz="quarter" idx="5"/>
          </p:nvPr>
        </p:nvSpPr>
        <p:spPr/>
        <p:txBody>
          <a:bodyPr/>
          <a:lstStyle/>
          <a:p>
            <a:pPr>
              <a:defRPr/>
            </a:pPr>
            <a:fld id="{BF5FECEB-194A-400B-86DF-4716CAAC6DC4}" type="slidenum">
              <a:rPr lang="en-US" smtClean="0"/>
              <a:pPr>
                <a:defRPr/>
              </a:pPr>
              <a:t>200</a:t>
            </a:fld>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p:txBody>
          <a:bodyPr/>
          <a:lstStyle/>
          <a:p>
            <a:pPr>
              <a:defRPr/>
            </a:pPr>
            <a:fld id="{84E0CD3A-5C5E-44B0-A473-F341A3A5C957}" type="slidenum">
              <a:rPr lang="en-US" smtClean="0"/>
              <a:pPr>
                <a:defRPr/>
              </a:pPr>
              <a:t>201</a:t>
            </a:fld>
            <a:endParaRPr lang="en-US" smtClean="0"/>
          </a:p>
        </p:txBody>
      </p:sp>
      <p:sp>
        <p:nvSpPr>
          <p:cNvPr id="468995" name="Rectangle 2"/>
          <p:cNvSpPr>
            <a:spLocks noGrp="1" noRot="1" noChangeAspect="1" noChangeArrowheads="1" noTextEdit="1"/>
          </p:cNvSpPr>
          <p:nvPr>
            <p:ph type="sldImg"/>
          </p:nvPr>
        </p:nvSpPr>
        <p:spPr>
          <a:ln/>
        </p:spPr>
      </p:sp>
      <p:sp>
        <p:nvSpPr>
          <p:cNvPr id="468996" name="Rectangle 3"/>
          <p:cNvSpPr>
            <a:spLocks noGrp="1" noChangeArrowheads="1"/>
          </p:cNvSpPr>
          <p:nvPr>
            <p:ph type="body" idx="1"/>
          </p:nvPr>
        </p:nvSpPr>
        <p:spPr>
          <a:noFill/>
          <a:ln/>
        </p:spPr>
        <p:txBody>
          <a:bodyPr/>
          <a:lstStyle/>
          <a:p>
            <a:pPr eaLnBrk="1" hangingPunct="1">
              <a:lnSpc>
                <a:spcPct val="90000"/>
              </a:lnSpc>
            </a:pPr>
            <a:r>
              <a:rPr lang="en-GB" b="1" smtClean="0"/>
              <a:t>A Flywheel Energy Storage System</a:t>
            </a:r>
            <a:r>
              <a:rPr lang="en-GB" smtClean="0"/>
              <a:t> consists of a rotating cylinder (rim) suspended on magnetic bearings in a vacuum and connected to a motor/generator. The motor/generator transforms electrical energy into stored kinetic energy by spinning a 150-pound composite rim up to a speed of 700 meters per second. The flywheel is able to spin for extended periods with great efficiency, because friction and drag are virtually eliminated by employing magnetic bearings and a vacuum system. </a:t>
            </a:r>
          </a:p>
          <a:p>
            <a:pPr eaLnBrk="1" hangingPunct="1">
              <a:lnSpc>
                <a:spcPct val="90000"/>
              </a:lnSpc>
            </a:pPr>
            <a:r>
              <a:rPr lang="en-GB" smtClean="0"/>
              <a:t>When the product is called upon to produce electricity (</a:t>
            </a:r>
            <a:r>
              <a:rPr lang="en-GB" smtClean="0">
                <a:hlinkClick r:id="rId3"/>
              </a:rPr>
              <a:t>see flywheel in action</a:t>
            </a:r>
            <a:r>
              <a:rPr lang="en-GB" smtClean="0"/>
              <a:t>), the spinning flywheel drives the motor/generator, that instantaneously converts the kinetic energy into electrical energy. This conversion continues, and the flywheel slows, until it is "discharged.«</a:t>
            </a:r>
            <a:endParaRPr lang="el-GR" smtClean="0"/>
          </a:p>
          <a:p>
            <a:pPr eaLnBrk="1" hangingPunct="1">
              <a:lnSpc>
                <a:spcPct val="90000"/>
              </a:lnSpc>
            </a:pPr>
            <a:endParaRPr lang="el-GR" smtClean="0"/>
          </a:p>
          <a:p>
            <a:pPr eaLnBrk="1" hangingPunct="1">
              <a:lnSpc>
                <a:spcPct val="90000"/>
              </a:lnSpc>
            </a:pPr>
            <a:endParaRPr lang="el-GR" smtClean="0"/>
          </a:p>
          <a:p>
            <a:pPr eaLnBrk="1" hangingPunct="1">
              <a:lnSpc>
                <a:spcPct val="90000"/>
              </a:lnSpc>
            </a:pPr>
            <a:r>
              <a:rPr lang="en-GB" b="1" smtClean="0"/>
              <a:t>Flywheel in Action</a:t>
            </a:r>
            <a:r>
              <a:rPr lang="en-GB" smtClean="0"/>
              <a:t/>
            </a:r>
            <a:br>
              <a:rPr lang="en-GB" smtClean="0"/>
            </a:br>
            <a:r>
              <a:rPr lang="en-GB" smtClean="0"/>
              <a:t>Follow the flywheel through its three modes of operation:</a:t>
            </a:r>
            <a:br>
              <a:rPr lang="en-GB" smtClean="0"/>
            </a:br>
            <a:r>
              <a:rPr lang="en-GB" smtClean="0"/>
              <a:t/>
            </a:r>
            <a:br>
              <a:rPr lang="en-GB" smtClean="0"/>
            </a:br>
            <a:r>
              <a:rPr lang="en-GB" smtClean="0"/>
              <a:t>1. </a:t>
            </a:r>
            <a:r>
              <a:rPr lang="en-GB" smtClean="0">
                <a:hlinkClick r:id="rId4"/>
              </a:rPr>
              <a:t>Flywheel Charge Mode</a:t>
            </a:r>
            <a:endParaRPr lang="en-US" smtClean="0"/>
          </a:p>
          <a:p>
            <a:pPr eaLnBrk="1" hangingPunct="1">
              <a:lnSpc>
                <a:spcPct val="90000"/>
              </a:lnSpc>
            </a:pPr>
            <a:r>
              <a:rPr lang="en-GB" smtClean="0"/>
              <a:t>AC power is supplied to the Flywheel Controller </a:t>
            </a:r>
            <a:endParaRPr lang="el-GR" smtClean="0"/>
          </a:p>
          <a:p>
            <a:pPr eaLnBrk="1" hangingPunct="1">
              <a:lnSpc>
                <a:spcPct val="90000"/>
              </a:lnSpc>
            </a:pPr>
            <a:r>
              <a:rPr lang="en-GB" smtClean="0"/>
              <a:t>Controller powers up the Flywheel to full speed within one hour </a:t>
            </a:r>
            <a:endParaRPr lang="en-US" smtClean="0"/>
          </a:p>
          <a:p>
            <a:pPr eaLnBrk="1" hangingPunct="1">
              <a:lnSpc>
                <a:spcPct val="90000"/>
              </a:lnSpc>
            </a:pPr>
            <a:r>
              <a:rPr lang="en-GB" smtClean="0"/>
              <a:t/>
            </a:r>
            <a:br>
              <a:rPr lang="en-GB" smtClean="0"/>
            </a:br>
            <a:r>
              <a:rPr lang="en-GB" smtClean="0"/>
              <a:t>2. </a:t>
            </a:r>
            <a:r>
              <a:rPr lang="en-GB" smtClean="0">
                <a:hlinkClick r:id="rId5"/>
              </a:rPr>
              <a:t>Flywheel Float Mode</a:t>
            </a:r>
            <a:r>
              <a:rPr lang="en-GB" smtClean="0"/>
              <a:t/>
            </a:r>
            <a:br>
              <a:rPr lang="en-GB" smtClean="0"/>
            </a:br>
            <a:r>
              <a:rPr lang="en-GB" smtClean="0"/>
              <a:t>3. </a:t>
            </a:r>
            <a:r>
              <a:rPr lang="el-GR" smtClean="0">
                <a:hlinkClick r:id="rId6"/>
              </a:rPr>
              <a:t>Flywheel Discharge Mode</a:t>
            </a:r>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p:txBody>
          <a:bodyPr/>
          <a:lstStyle/>
          <a:p>
            <a:pPr>
              <a:defRPr/>
            </a:pPr>
            <a:fld id="{51DB1A04-43B9-41E1-998B-EC0FD54FB444}" type="slidenum">
              <a:rPr lang="en-US" smtClean="0"/>
              <a:pPr>
                <a:defRPr/>
              </a:pPr>
              <a:t>202</a:t>
            </a:fld>
            <a:endParaRPr lang="en-US" smtClean="0"/>
          </a:p>
        </p:txBody>
      </p:sp>
      <p:sp>
        <p:nvSpPr>
          <p:cNvPr id="470019" name="Rectangle 2"/>
          <p:cNvSpPr>
            <a:spLocks noGrp="1" noRot="1" noChangeAspect="1" noChangeArrowheads="1" noTextEdit="1"/>
          </p:cNvSpPr>
          <p:nvPr>
            <p:ph type="sldImg"/>
          </p:nvPr>
        </p:nvSpPr>
        <p:spPr>
          <a:ln/>
        </p:spPr>
      </p:sp>
      <p:sp>
        <p:nvSpPr>
          <p:cNvPr id="470020" name="Rectangle 3"/>
          <p:cNvSpPr>
            <a:spLocks noGrp="1" noChangeArrowheads="1"/>
          </p:cNvSpPr>
          <p:nvPr>
            <p:ph type="body" idx="1"/>
          </p:nvPr>
        </p:nvSpPr>
        <p:spPr>
          <a:noFill/>
          <a:ln/>
        </p:spPr>
        <p:txBody>
          <a:bodyPr/>
          <a:lstStyle/>
          <a:p>
            <a:pPr eaLnBrk="1" hangingPunct="1"/>
            <a:r>
              <a:rPr lang="en-GB" b="1" smtClean="0"/>
              <a:t>Flywheel in Action</a:t>
            </a:r>
            <a:r>
              <a:rPr lang="en-GB" smtClean="0"/>
              <a:t/>
            </a:r>
            <a:br>
              <a:rPr lang="en-GB" smtClean="0"/>
            </a:br>
            <a:r>
              <a:rPr lang="en-GB" smtClean="0"/>
              <a:t>Follow the flywheel through its three modes of operation:</a:t>
            </a:r>
            <a:br>
              <a:rPr lang="en-GB" smtClean="0"/>
            </a:br>
            <a:r>
              <a:rPr lang="en-GB" smtClean="0"/>
              <a:t/>
            </a:r>
            <a:br>
              <a:rPr lang="en-GB" smtClean="0"/>
            </a:br>
            <a:r>
              <a:rPr lang="en-GB" smtClean="0"/>
              <a:t>1. </a:t>
            </a:r>
            <a:r>
              <a:rPr lang="en-GB" smtClean="0">
                <a:hlinkClick r:id="rId3"/>
              </a:rPr>
              <a:t>Flywheel Charge Mode</a:t>
            </a:r>
            <a:r>
              <a:rPr lang="en-GB" smtClean="0"/>
              <a:t/>
            </a:r>
            <a:br>
              <a:rPr lang="en-GB" smtClean="0"/>
            </a:br>
            <a:r>
              <a:rPr lang="en-GB" smtClean="0"/>
              <a:t>2. </a:t>
            </a:r>
            <a:r>
              <a:rPr lang="en-GB" smtClean="0">
                <a:hlinkClick r:id="rId4"/>
              </a:rPr>
              <a:t>Flywheel Float Mode</a:t>
            </a:r>
            <a:r>
              <a:rPr lang="en-GB" smtClean="0"/>
              <a:t/>
            </a:r>
            <a:br>
              <a:rPr lang="en-GB" smtClean="0"/>
            </a:br>
            <a:r>
              <a:rPr lang="en-GB" smtClean="0"/>
              <a:t>3. </a:t>
            </a:r>
            <a:r>
              <a:rPr lang="en-GB" smtClean="0">
                <a:hlinkClick r:id="rId5"/>
              </a:rPr>
              <a:t>Flywheel Discharge Mode</a:t>
            </a:r>
            <a:endParaRPr lang="en-US" smtClean="0"/>
          </a:p>
          <a:p>
            <a:pPr eaLnBrk="1" hangingPunct="1"/>
            <a:r>
              <a:rPr lang="en-GB" smtClean="0"/>
              <a:t>AC power is disrupted </a:t>
            </a:r>
            <a:endParaRPr lang="el-GR" smtClean="0"/>
          </a:p>
          <a:p>
            <a:pPr eaLnBrk="1" hangingPunct="1"/>
            <a:r>
              <a:rPr lang="en-GB" smtClean="0"/>
              <a:t>Flywheel supplies power to the Controller </a:t>
            </a:r>
            <a:endParaRPr lang="el-GR" smtClean="0"/>
          </a:p>
          <a:p>
            <a:pPr eaLnBrk="1" hangingPunct="1"/>
            <a:r>
              <a:rPr lang="en-GB" smtClean="0"/>
              <a:t>Controller provides uninterrupted power to the Customer Load </a:t>
            </a:r>
            <a:endParaRPr lang="el-GR" smtClean="0"/>
          </a:p>
          <a:p>
            <a:pPr eaLnBrk="1" hangingPunct="1"/>
            <a:r>
              <a:rPr lang="el-GR" smtClean="0"/>
              <a:t>Flywheel speed decreases </a:t>
            </a:r>
            <a:endParaRPr lang="en-US" smtClean="0"/>
          </a:p>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p:spPr>
        <p:txBody>
          <a:bodyPr/>
          <a:lstStyle/>
          <a:p>
            <a:pPr eaLnBrk="1" hangingPunct="1"/>
            <a:endParaRPr lang="el-GR" smtClean="0"/>
          </a:p>
        </p:txBody>
      </p:sp>
      <p:sp>
        <p:nvSpPr>
          <p:cNvPr id="264196" name="Slide Number Placeholder 3"/>
          <p:cNvSpPr>
            <a:spLocks noGrp="1"/>
          </p:cNvSpPr>
          <p:nvPr>
            <p:ph type="sldNum" sz="quarter" idx="5"/>
          </p:nvPr>
        </p:nvSpPr>
        <p:spPr/>
        <p:txBody>
          <a:bodyPr/>
          <a:lstStyle/>
          <a:p>
            <a:pPr>
              <a:defRPr/>
            </a:pPr>
            <a:fld id="{66770FD1-D607-4E93-9F32-0C15A1211374}" type="slidenum">
              <a:rPr lang="en-US" smtClean="0"/>
              <a:pPr>
                <a:defRPr/>
              </a:pPr>
              <a:t>23</a:t>
            </a:fld>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p:txBody>
          <a:bodyPr/>
          <a:lstStyle/>
          <a:p>
            <a:pPr>
              <a:defRPr/>
            </a:pPr>
            <a:fld id="{36D45E95-CDB5-47B6-9B98-8D01E83BE231}" type="slidenum">
              <a:rPr lang="en-US" smtClean="0"/>
              <a:pPr>
                <a:defRPr/>
              </a:pPr>
              <a:t>203</a:t>
            </a:fld>
            <a:endParaRPr lang="en-US"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r>
              <a:rPr lang="el-GR" smtClean="0"/>
              <a:t>Μια μικρή κυψέλη καυσίμου της Toshiba θα μπορούσε να αντικαταστήσει τις μπαταρίες στις φορητές ηλεκτρονικές συσκευές από το 2005. Η κυψέλη χρησιμοποιεί μεθανόλη και μπορεί να τροφοδοτήσει ένα mp3 player για 20 ώρες, με μόλις 2ml καυσίμου. </a:t>
            </a:r>
          </a:p>
          <a:p>
            <a:pPr eaLnBrk="1" hangingPunct="1"/>
            <a:r>
              <a:rPr lang="el-GR" smtClean="0"/>
              <a:t>Παρόμοιες κυψέλες καυσίμου που λειτουργούν με υδρογόνο, με μεθάνιο ή μεθανόλη αναμένεται να κάνουν από του χρόνου την εμφάνισή τους και σε φορητούς υπολογιστές. Η NEC έχει ήδη παρουσιάσει έναν πειραματικό φορητό με ενσωματωμένη κυψέλη.</a:t>
            </a:r>
          </a:p>
          <a:p>
            <a:pPr eaLnBrk="1" hangingPunct="1"/>
            <a:r>
              <a:rPr lang="el-GR" smtClean="0"/>
              <a:t>Οι κυψέλες καυσίμου είναι ηλεκτρομηχανικές συσκευές στις οποίες η ενέργεια από χημικές αντιδράσεις μετατρέπεται απευθείας σε ηλεκτρισμό. Τα παραπροϊόντα είναι μόνο διοξείδιο του άνθρακα και νερό, καθιστώντας τις κυψέλες καυσίμου πιο φιλικές για το περιβάλλον.</a:t>
            </a:r>
          </a:p>
          <a:p>
            <a:pPr eaLnBrk="1" hangingPunct="1"/>
            <a:r>
              <a:rPr lang="el-GR" smtClean="0"/>
              <a:t>Το πρωτότυπο που παρουσίασε η Toshiba στην Ιαπωνία έχει μέγεθος 2,2 επί 4,5 εκατοστά και ζυγίζει 8,5 γραμμάρια. «Είναι αρκετά μικρή ώστε να ενσωματωθεί σε ασύρματα ακουστικά για κινητά τηλέφωνα, αλλά αρκετά αποδοτική ώστε να τροφοδοτεί ένα mp3 player για 20 ώρες με ένα και μόνο γέμισμα με δύο χιλιοστόλιτρα μεθανόλης υψηλής συγκέντρωσης» δήλωσε εκπρόσωπος της εταιρείας στο Γαλλικό Πρακτορείο Ειδήσεων.</a:t>
            </a:r>
          </a:p>
          <a:p>
            <a:pPr eaLnBrk="1" hangingPunct="1"/>
            <a:r>
              <a:rPr lang="el-GR" smtClean="0"/>
              <a:t>Η κυψέλη αναμένεται να περάσει στην παραγωγή το 2005, η τιμή της όμως δεν έχει ακόμα καθοριστεί. </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noFill/>
          <a:ln/>
        </p:spPr>
        <p:txBody>
          <a:bodyPr/>
          <a:lstStyle/>
          <a:p>
            <a:pPr eaLnBrk="1" hangingPunct="1"/>
            <a:endParaRPr lang="el-GR" smtClean="0"/>
          </a:p>
        </p:txBody>
      </p:sp>
      <p:sp>
        <p:nvSpPr>
          <p:cNvPr id="471044" name="Slide Number Placeholder 3"/>
          <p:cNvSpPr>
            <a:spLocks noGrp="1"/>
          </p:cNvSpPr>
          <p:nvPr>
            <p:ph type="sldNum" sz="quarter" idx="5"/>
          </p:nvPr>
        </p:nvSpPr>
        <p:spPr/>
        <p:txBody>
          <a:bodyPr/>
          <a:lstStyle/>
          <a:p>
            <a:pPr>
              <a:defRPr/>
            </a:pPr>
            <a:fld id="{CCAB4BFF-E687-4559-9660-6E4223EFCA10}" type="slidenum">
              <a:rPr lang="en-US" smtClean="0"/>
              <a:pPr>
                <a:defRPr/>
              </a:pPr>
              <a:t>204</a:t>
            </a:fld>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p:cNvSpPr>
            <a:spLocks noGrp="1" noRot="1" noChangeAspect="1" noTextEdit="1"/>
          </p:cNvSpPr>
          <p:nvPr>
            <p:ph type="sldImg"/>
          </p:nvPr>
        </p:nvSpPr>
        <p:spPr>
          <a:ln/>
        </p:spPr>
      </p:sp>
      <p:sp>
        <p:nvSpPr>
          <p:cNvPr id="473091" name="Notes Placeholder 2"/>
          <p:cNvSpPr>
            <a:spLocks noGrp="1"/>
          </p:cNvSpPr>
          <p:nvPr>
            <p:ph type="body" idx="1"/>
          </p:nvPr>
        </p:nvSpPr>
        <p:spPr>
          <a:noFill/>
          <a:ln/>
        </p:spPr>
        <p:txBody>
          <a:bodyPr/>
          <a:lstStyle/>
          <a:p>
            <a:pPr eaLnBrk="1" hangingPunct="1"/>
            <a:endParaRPr lang="el-GR" smtClean="0"/>
          </a:p>
        </p:txBody>
      </p:sp>
      <p:sp>
        <p:nvSpPr>
          <p:cNvPr id="472068" name="Slide Number Placeholder 3"/>
          <p:cNvSpPr>
            <a:spLocks noGrp="1"/>
          </p:cNvSpPr>
          <p:nvPr>
            <p:ph type="sldNum" sz="quarter" idx="5"/>
          </p:nvPr>
        </p:nvSpPr>
        <p:spPr/>
        <p:txBody>
          <a:bodyPr/>
          <a:lstStyle/>
          <a:p>
            <a:pPr>
              <a:defRPr/>
            </a:pPr>
            <a:fld id="{3F831B7A-1524-4674-80CC-7DD736B183A4}" type="slidenum">
              <a:rPr lang="en-US" smtClean="0"/>
              <a:pPr>
                <a:defRPr/>
              </a:pPr>
              <a:t>205</a:t>
            </a:fld>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p:cNvSpPr>
            <a:spLocks noGrp="1" noRot="1" noChangeAspect="1" noTextEdit="1"/>
          </p:cNvSpPr>
          <p:nvPr>
            <p:ph type="sldImg"/>
          </p:nvPr>
        </p:nvSpPr>
        <p:spPr>
          <a:ln/>
        </p:spPr>
      </p:sp>
      <p:sp>
        <p:nvSpPr>
          <p:cNvPr id="474115" name="Notes Placeholder 2"/>
          <p:cNvSpPr>
            <a:spLocks noGrp="1"/>
          </p:cNvSpPr>
          <p:nvPr>
            <p:ph type="body" idx="1"/>
          </p:nvPr>
        </p:nvSpPr>
        <p:spPr>
          <a:noFill/>
          <a:ln/>
        </p:spPr>
        <p:txBody>
          <a:bodyPr/>
          <a:lstStyle/>
          <a:p>
            <a:pPr eaLnBrk="1" hangingPunct="1"/>
            <a:endParaRPr lang="el-GR" smtClean="0"/>
          </a:p>
        </p:txBody>
      </p:sp>
      <p:sp>
        <p:nvSpPr>
          <p:cNvPr id="473092" name="Slide Number Placeholder 3"/>
          <p:cNvSpPr>
            <a:spLocks noGrp="1"/>
          </p:cNvSpPr>
          <p:nvPr>
            <p:ph type="sldNum" sz="quarter" idx="5"/>
          </p:nvPr>
        </p:nvSpPr>
        <p:spPr/>
        <p:txBody>
          <a:bodyPr/>
          <a:lstStyle/>
          <a:p>
            <a:pPr>
              <a:defRPr/>
            </a:pPr>
            <a:fld id="{4F463310-05E0-4092-931B-CA63CE224082}" type="slidenum">
              <a:rPr lang="en-US" smtClean="0"/>
              <a:pPr>
                <a:defRPr/>
              </a:pPr>
              <a:t>206</a:t>
            </a:fld>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Slide Image Placeholder 1"/>
          <p:cNvSpPr>
            <a:spLocks noGrp="1" noRot="1" noChangeAspect="1" noTextEdit="1"/>
          </p:cNvSpPr>
          <p:nvPr>
            <p:ph type="sldImg"/>
          </p:nvPr>
        </p:nvSpPr>
        <p:spPr>
          <a:ln/>
        </p:spPr>
      </p:sp>
      <p:sp>
        <p:nvSpPr>
          <p:cNvPr id="475139" name="Notes Placeholder 2"/>
          <p:cNvSpPr>
            <a:spLocks noGrp="1"/>
          </p:cNvSpPr>
          <p:nvPr>
            <p:ph type="body" idx="1"/>
          </p:nvPr>
        </p:nvSpPr>
        <p:spPr>
          <a:noFill/>
          <a:ln/>
        </p:spPr>
        <p:txBody>
          <a:bodyPr/>
          <a:lstStyle/>
          <a:p>
            <a:pPr eaLnBrk="1" hangingPunct="1"/>
            <a:endParaRPr lang="el-GR" smtClean="0"/>
          </a:p>
        </p:txBody>
      </p:sp>
      <p:sp>
        <p:nvSpPr>
          <p:cNvPr id="474116" name="Slide Number Placeholder 3"/>
          <p:cNvSpPr>
            <a:spLocks noGrp="1"/>
          </p:cNvSpPr>
          <p:nvPr>
            <p:ph type="sldNum" sz="quarter" idx="5"/>
          </p:nvPr>
        </p:nvSpPr>
        <p:spPr/>
        <p:txBody>
          <a:bodyPr/>
          <a:lstStyle/>
          <a:p>
            <a:pPr>
              <a:defRPr/>
            </a:pPr>
            <a:fld id="{75D56A81-2DDE-4B17-8172-B0AA05A00103}" type="slidenum">
              <a:rPr lang="en-US" smtClean="0"/>
              <a:pPr>
                <a:defRPr/>
              </a:pPr>
              <a:t>207</a:t>
            </a:fld>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p:cNvSpPr>
            <a:spLocks noGrp="1" noRot="1" noChangeAspect="1" noTextEdit="1"/>
          </p:cNvSpPr>
          <p:nvPr>
            <p:ph type="sldImg"/>
          </p:nvPr>
        </p:nvSpPr>
        <p:spPr>
          <a:ln/>
        </p:spPr>
      </p:sp>
      <p:sp>
        <p:nvSpPr>
          <p:cNvPr id="476163" name="Notes Placeholder 2"/>
          <p:cNvSpPr>
            <a:spLocks noGrp="1"/>
          </p:cNvSpPr>
          <p:nvPr>
            <p:ph type="body" idx="1"/>
          </p:nvPr>
        </p:nvSpPr>
        <p:spPr>
          <a:noFill/>
          <a:ln/>
        </p:spPr>
        <p:txBody>
          <a:bodyPr/>
          <a:lstStyle/>
          <a:p>
            <a:pPr eaLnBrk="1" hangingPunct="1"/>
            <a:endParaRPr lang="el-GR" smtClean="0"/>
          </a:p>
        </p:txBody>
      </p:sp>
      <p:sp>
        <p:nvSpPr>
          <p:cNvPr id="475140" name="Slide Number Placeholder 3"/>
          <p:cNvSpPr>
            <a:spLocks noGrp="1"/>
          </p:cNvSpPr>
          <p:nvPr>
            <p:ph type="sldNum" sz="quarter" idx="5"/>
          </p:nvPr>
        </p:nvSpPr>
        <p:spPr/>
        <p:txBody>
          <a:bodyPr/>
          <a:lstStyle/>
          <a:p>
            <a:pPr>
              <a:defRPr/>
            </a:pPr>
            <a:fld id="{7C042329-2EA1-4944-8379-5C0D3B447E12}" type="slidenum">
              <a:rPr lang="en-US" smtClean="0"/>
              <a:pPr>
                <a:defRPr/>
              </a:pPr>
              <a:t>208</a:t>
            </a:fld>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p:txBody>
          <a:bodyPr/>
          <a:lstStyle/>
          <a:p>
            <a:pPr>
              <a:defRPr/>
            </a:pPr>
            <a:fld id="{A660CF4D-FA14-4668-9CFE-8860B6EF754E}" type="slidenum">
              <a:rPr lang="en-US" smtClean="0"/>
              <a:pPr>
                <a:defRPr/>
              </a:pPr>
              <a:t>209</a:t>
            </a:fld>
            <a:endParaRPr lang="en-US" smtClean="0"/>
          </a:p>
        </p:txBody>
      </p:sp>
      <p:sp>
        <p:nvSpPr>
          <p:cNvPr id="477187" name="Rectangle 2"/>
          <p:cNvSpPr>
            <a:spLocks noGrp="1" noRot="1" noChangeAspect="1" noChangeArrowheads="1" noTextEdit="1"/>
          </p:cNvSpPr>
          <p:nvPr>
            <p:ph type="sldImg"/>
          </p:nvPr>
        </p:nvSpPr>
        <p:spPr>
          <a:ln/>
        </p:spPr>
      </p:sp>
      <p:sp>
        <p:nvSpPr>
          <p:cNvPr id="477188" name="Rectangle 3"/>
          <p:cNvSpPr>
            <a:spLocks noGrp="1" noChangeArrowheads="1"/>
          </p:cNvSpPr>
          <p:nvPr>
            <p:ph type="body" idx="1"/>
          </p:nvPr>
        </p:nvSpPr>
        <p:spPr>
          <a:noFill/>
          <a:ln/>
        </p:spPr>
        <p:txBody>
          <a:bodyPr/>
          <a:lstStyle/>
          <a:p>
            <a:pPr algn="just" eaLnBrk="1" hangingPunct="1">
              <a:spcBef>
                <a:spcPct val="0"/>
              </a:spcBef>
            </a:pPr>
            <a:r>
              <a:rPr lang="en-GB" sz="400" b="1" smtClean="0">
                <a:latin typeface="Times New Roman" pitchFamily="18" charset="0"/>
                <a:cs typeface="Times New Roman" pitchFamily="18" charset="0"/>
              </a:rPr>
              <a:t>Block diagram of the Regenesys™ energy storage system</a:t>
            </a:r>
            <a:endParaRPr lang="en-GB" sz="800" smtClean="0"/>
          </a:p>
          <a:p>
            <a:pPr eaLnBrk="1" hangingPunct="1"/>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p:txBody>
          <a:bodyPr/>
          <a:lstStyle/>
          <a:p>
            <a:pPr>
              <a:defRPr/>
            </a:pPr>
            <a:fld id="{EE76D21E-9D17-4555-8650-F12F0C8A7422}" type="slidenum">
              <a:rPr lang="en-US" smtClean="0"/>
              <a:pPr>
                <a:defRPr/>
              </a:pPr>
              <a:t>210</a:t>
            </a:fld>
            <a:endParaRPr lang="en-US"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r>
              <a:rPr lang="en-GB" b="1" smtClean="0"/>
              <a:t>A single regenerative fuel cell, showing electrolyte and electrical connections</a:t>
            </a:r>
            <a:endParaRPr lang="en-GB" smtClean="0"/>
          </a:p>
          <a:p>
            <a:pPr eaLnBrk="1" hangingPunct="1"/>
            <a:r>
              <a:rPr lang="en-GB" smtClean="0"/>
              <a:t> Regenerative fuel cell plants store or release electrical energy by means of a reversible electrochemical reaction between two salt solutions (the electrolytes). The reaction occurs within an electrochemical cell. The cell has two compartments, one for each electrolyte, physically separated by an ion-exchange membrane. In contrast to most types of battery system, the electrolytes flow into and out of the cell through separate manifolds and are transformed electrochemically inside the cell, as shown in illustration two</a:t>
            </a:r>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p:txBody>
          <a:bodyPr/>
          <a:lstStyle/>
          <a:p>
            <a:pPr>
              <a:defRPr/>
            </a:pPr>
            <a:fld id="{E60BE675-57D3-4C60-AFC0-44D46F646A29}" type="slidenum">
              <a:rPr lang="en-US" smtClean="0"/>
              <a:pPr>
                <a:defRPr/>
              </a:pPr>
              <a:t>211</a:t>
            </a:fld>
            <a:endParaRPr lang="en-US" smtClean="0"/>
          </a:p>
        </p:txBody>
      </p:sp>
      <p:sp>
        <p:nvSpPr>
          <p:cNvPr id="479235" name="Rectangle 2"/>
          <p:cNvSpPr>
            <a:spLocks noGrp="1" noRot="1" noChangeAspect="1" noChangeArrowheads="1" noTextEdit="1"/>
          </p:cNvSpPr>
          <p:nvPr>
            <p:ph type="sldImg"/>
          </p:nvPr>
        </p:nvSpPr>
        <p:spPr>
          <a:ln/>
        </p:spPr>
      </p:sp>
      <p:sp>
        <p:nvSpPr>
          <p:cNvPr id="479236" name="Rectangle 3"/>
          <p:cNvSpPr>
            <a:spLocks noGrp="1" noChangeArrowheads="1"/>
          </p:cNvSpPr>
          <p:nvPr>
            <p:ph type="body" idx="1"/>
          </p:nvPr>
        </p:nvSpPr>
        <p:spPr>
          <a:noFill/>
          <a:ln/>
        </p:spPr>
        <p:txBody>
          <a:bodyPr/>
          <a:lstStyle/>
          <a:p>
            <a:pPr eaLnBrk="1" hangingPunct="1"/>
            <a:r>
              <a:rPr lang="en-GB" smtClean="0"/>
              <a:t>Economies of scale and manufacture can be achieved by linking cells together, with an electrode shared between two cells. The cathode of one cell becomes the anode of another. This is known as bipolar module. The Regenesys™ system uses a number of bipolar modules (illustration three) linked electrically in series to form a string with the required dc bus voltage. The electrolytes are distributed to the modules in parallel through manifolds</a:t>
            </a:r>
            <a:r>
              <a:rPr lang="en-US" smtClean="0"/>
              <a:t> </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p:txBody>
          <a:bodyPr/>
          <a:lstStyle/>
          <a:p>
            <a:pPr>
              <a:defRPr/>
            </a:pPr>
            <a:fld id="{9BE7B39B-D584-45A1-90B5-E98EA97BFAF5}" type="slidenum">
              <a:rPr lang="en-US" smtClean="0"/>
              <a:pPr>
                <a:defRPr/>
              </a:pPr>
              <a:t>212</a:t>
            </a:fld>
            <a:endParaRPr lang="en-US" smtClean="0"/>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a:ln/>
        </p:spPr>
        <p:txBody>
          <a:bodyPr/>
          <a:lstStyle/>
          <a:p>
            <a:pPr eaLnBrk="1" hangingPunct="1"/>
            <a:r>
              <a:rPr lang="en-GB" b="1" smtClean="0"/>
              <a:t>Origin of the cosmic background radiation </a:t>
            </a:r>
          </a:p>
          <a:p>
            <a:pPr eaLnBrk="1" hangingPunct="1"/>
            <a:r>
              <a:rPr lang="en-GB" b="1" smtClean="0"/>
              <a:t>About 100,000 years after the Big Bang, the temperature of the Universe had dropped sufficiently for electrons and protons to combine into hydrogen atoms, p + e --&gt; H. From this time onwards, radiation was effectively unable to interact with the background gas; it has propagated freely ever since, while constantly losing energy because its wavelength is stretched by the expansion of the Universe. Originally, the radiation temperature was about 3000 degrees Kelvin, whereas today it has fallen to only 3K. </a:t>
            </a:r>
          </a:p>
          <a:p>
            <a:pPr eaLnBrk="1" hangingPunct="1"/>
            <a:r>
              <a:rPr lang="en-GB" b="1" smtClean="0"/>
              <a:t>Observers detecting this radiation today are able to see the Universe at a very early stage on what is known as the `surface of last scattering'. Photons in the cosmic microwave background have been travelling towards us for over ten billion years, and have covered a distance of about a million billion billion miles.</a:t>
            </a:r>
            <a:r>
              <a:rPr lang="en-GB" smtClean="0"/>
              <a:t> </a:t>
            </a:r>
            <a:r>
              <a:rPr lang="en-GB" b="1" smtClean="0"/>
              <a:t>The Origin of Fluctuations in the CBR</a:t>
            </a:r>
            <a:endParaRPr lang="en-GB" smtClean="0"/>
          </a:p>
          <a:p>
            <a:pPr eaLnBrk="1" hangingPunct="1"/>
            <a:r>
              <a:rPr lang="en-GB" smtClean="0"/>
              <a:t>There are a variety of competing theories for the origin of large-scale structure and the fluctuations in the cosmic microwave background radiation. These models fall into two categories: (1) causal topological defect models, such as </a:t>
            </a:r>
            <a:r>
              <a:rPr lang="en-GB" smtClean="0">
                <a:hlinkClick r:id="rId3"/>
              </a:rPr>
              <a:t>cosmic strings</a:t>
            </a:r>
            <a:r>
              <a:rPr lang="el-GR" smtClean="0"/>
              <a:t> </a:t>
            </a:r>
            <a:r>
              <a:rPr lang="en-GB" smtClean="0"/>
              <a:t>and textures, or (2) </a:t>
            </a:r>
            <a:r>
              <a:rPr lang="en-GB" smtClean="0">
                <a:hlinkClick r:id="rId4"/>
              </a:rPr>
              <a:t>inflationary scenarios</a:t>
            </a:r>
            <a:r>
              <a:rPr lang="en-GB" smtClean="0"/>
              <a:t>. </a:t>
            </a: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p:spPr>
        <p:txBody>
          <a:bodyPr/>
          <a:lstStyle/>
          <a:p>
            <a:pPr eaLnBrk="1" hangingPunct="1"/>
            <a:endParaRPr lang="el-GR" smtClean="0"/>
          </a:p>
        </p:txBody>
      </p:sp>
      <p:sp>
        <p:nvSpPr>
          <p:cNvPr id="243716" name="Slide Number Placeholder 3"/>
          <p:cNvSpPr>
            <a:spLocks noGrp="1"/>
          </p:cNvSpPr>
          <p:nvPr>
            <p:ph type="sldNum" sz="quarter" idx="5"/>
          </p:nvPr>
        </p:nvSpPr>
        <p:spPr/>
        <p:txBody>
          <a:bodyPr/>
          <a:lstStyle/>
          <a:p>
            <a:pPr>
              <a:defRPr/>
            </a:pPr>
            <a:fld id="{C9576D41-AAFF-4DA3-B27F-7477217F83C0}" type="slidenum">
              <a:rPr lang="en-US" smtClean="0"/>
              <a:pPr>
                <a:defRPr/>
              </a:pPr>
              <a:t>6</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p:spPr>
        <p:txBody>
          <a:bodyPr/>
          <a:lstStyle/>
          <a:p>
            <a:pPr eaLnBrk="1" hangingPunct="1"/>
            <a:endParaRPr lang="el-GR" smtClean="0"/>
          </a:p>
        </p:txBody>
      </p:sp>
      <p:sp>
        <p:nvSpPr>
          <p:cNvPr id="265220" name="Slide Number Placeholder 3"/>
          <p:cNvSpPr>
            <a:spLocks noGrp="1"/>
          </p:cNvSpPr>
          <p:nvPr>
            <p:ph type="sldNum" sz="quarter" idx="5"/>
          </p:nvPr>
        </p:nvSpPr>
        <p:spPr/>
        <p:txBody>
          <a:bodyPr/>
          <a:lstStyle/>
          <a:p>
            <a:pPr>
              <a:defRPr/>
            </a:pPr>
            <a:fld id="{2C87FC8D-D946-49EF-9696-5ED951ACF7B9}" type="slidenum">
              <a:rPr lang="en-US" smtClean="0"/>
              <a:pPr>
                <a:defRPr/>
              </a:pPr>
              <a:t>24</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p:spPr>
        <p:txBody>
          <a:bodyPr/>
          <a:lstStyle/>
          <a:p>
            <a:pPr eaLnBrk="1" hangingPunct="1"/>
            <a:endParaRPr lang="el-GR" smtClean="0"/>
          </a:p>
        </p:txBody>
      </p:sp>
      <p:sp>
        <p:nvSpPr>
          <p:cNvPr id="266244" name="Slide Number Placeholder 3"/>
          <p:cNvSpPr>
            <a:spLocks noGrp="1"/>
          </p:cNvSpPr>
          <p:nvPr>
            <p:ph type="sldNum" sz="quarter" idx="5"/>
          </p:nvPr>
        </p:nvSpPr>
        <p:spPr/>
        <p:txBody>
          <a:bodyPr/>
          <a:lstStyle/>
          <a:p>
            <a:pPr>
              <a:defRPr/>
            </a:pPr>
            <a:fld id="{9C885916-3EB0-4FFF-88EB-FFF6EC8A1E07}" type="slidenum">
              <a:rPr lang="en-US" smtClean="0"/>
              <a:pPr>
                <a:defRPr/>
              </a:pPr>
              <a:t>25</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p:spPr>
        <p:txBody>
          <a:bodyPr/>
          <a:lstStyle/>
          <a:p>
            <a:pPr eaLnBrk="1" hangingPunct="1"/>
            <a:endParaRPr lang="el-GR" smtClean="0"/>
          </a:p>
        </p:txBody>
      </p:sp>
      <p:sp>
        <p:nvSpPr>
          <p:cNvPr id="267268" name="Slide Number Placeholder 3"/>
          <p:cNvSpPr>
            <a:spLocks noGrp="1"/>
          </p:cNvSpPr>
          <p:nvPr>
            <p:ph type="sldNum" sz="quarter" idx="5"/>
          </p:nvPr>
        </p:nvSpPr>
        <p:spPr/>
        <p:txBody>
          <a:bodyPr/>
          <a:lstStyle/>
          <a:p>
            <a:pPr>
              <a:defRPr/>
            </a:pPr>
            <a:fld id="{208ADAE7-9397-4EC4-A0F1-92B8B11D64C0}" type="slidenum">
              <a:rPr lang="en-US" smtClean="0"/>
              <a:pPr>
                <a:defRPr/>
              </a:pPr>
              <a:t>26</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p:spPr>
        <p:txBody>
          <a:bodyPr/>
          <a:lstStyle/>
          <a:p>
            <a:pPr eaLnBrk="1" hangingPunct="1"/>
            <a:endParaRPr lang="el-GR" smtClean="0"/>
          </a:p>
        </p:txBody>
      </p:sp>
      <p:sp>
        <p:nvSpPr>
          <p:cNvPr id="268292" name="Slide Number Placeholder 3"/>
          <p:cNvSpPr>
            <a:spLocks noGrp="1"/>
          </p:cNvSpPr>
          <p:nvPr>
            <p:ph type="sldNum" sz="quarter" idx="5"/>
          </p:nvPr>
        </p:nvSpPr>
        <p:spPr/>
        <p:txBody>
          <a:bodyPr/>
          <a:lstStyle/>
          <a:p>
            <a:pPr>
              <a:defRPr/>
            </a:pPr>
            <a:fld id="{5630EBBA-564B-4278-B00A-A141CA625471}" type="slidenum">
              <a:rPr lang="en-US" smtClean="0"/>
              <a:pPr>
                <a:defRPr/>
              </a:pPr>
              <a:t>27</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p:spPr>
        <p:txBody>
          <a:bodyPr/>
          <a:lstStyle/>
          <a:p>
            <a:pPr eaLnBrk="1" hangingPunct="1"/>
            <a:endParaRPr lang="el-GR" smtClean="0"/>
          </a:p>
        </p:txBody>
      </p:sp>
      <p:sp>
        <p:nvSpPr>
          <p:cNvPr id="269316" name="Slide Number Placeholder 3"/>
          <p:cNvSpPr>
            <a:spLocks noGrp="1"/>
          </p:cNvSpPr>
          <p:nvPr>
            <p:ph type="sldNum" sz="quarter" idx="5"/>
          </p:nvPr>
        </p:nvSpPr>
        <p:spPr/>
        <p:txBody>
          <a:bodyPr/>
          <a:lstStyle/>
          <a:p>
            <a:pPr>
              <a:defRPr/>
            </a:pPr>
            <a:fld id="{9CD605F7-BBD6-4915-ADCD-F26AF0C1ABC4}" type="slidenum">
              <a:rPr lang="en-US" smtClean="0"/>
              <a:pPr>
                <a:defRPr/>
              </a:pPr>
              <a:t>28</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p:txBody>
          <a:bodyPr/>
          <a:lstStyle/>
          <a:p>
            <a:pPr>
              <a:defRPr/>
            </a:pPr>
            <a:fld id="{6C650789-0BF3-4610-AA5D-6BDD111989F7}" type="slidenum">
              <a:rPr lang="en-US" smtClean="0"/>
              <a:pPr>
                <a:defRPr/>
              </a:pPr>
              <a:t>29</a:t>
            </a:fld>
            <a:endParaRPr 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en-GB" smtClean="0"/>
              <a:t>When molecular hydrogen (H2) is added to coal at about 400 degrees Celsius, solid coal is converted to a liquid fuel that is quite similar to petroleum. This process is called </a:t>
            </a:r>
            <a:r>
              <a:rPr lang="en-GB" i="1" smtClean="0"/>
              <a:t>coal liquefaction.</a:t>
            </a:r>
            <a:r>
              <a:rPr lang="en-GB" smtClean="0"/>
              <a:t> Molecular hydrogen is expensive and this is a complex process. So it is not practiced anywhere in the world today. During World War II, Germany was cut off from petroleum fields and it produced all of its gasoline and jet fuel from coal. This is commercially available technology that is believed to become economically attractive when the price of a barrel of crude oil exceeds $30-35. </a:t>
            </a: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p:txBody>
          <a:bodyPr/>
          <a:lstStyle/>
          <a:p>
            <a:pPr>
              <a:defRPr/>
            </a:pPr>
            <a:fld id="{C9A62220-846E-4E25-A4AD-81973608CDC8}" type="slidenum">
              <a:rPr lang="en-US" smtClean="0"/>
              <a:pPr>
                <a:defRPr/>
              </a:pPr>
              <a:t>30</a:t>
            </a:fld>
            <a:endParaRPr lang="en-US"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r>
              <a:rPr lang="en-GB" smtClean="0"/>
              <a:t>When coal is reacted with either steam (H2O) or molecular hydrogen (H2) at temperatures in excess of 700 degrees Celsius, it is converted to a gaseous fuel that is more or less similar to natural gas. This process is called </a:t>
            </a:r>
            <a:r>
              <a:rPr lang="en-GB" i="1" smtClean="0"/>
              <a:t>coal gasification.</a:t>
            </a:r>
            <a:r>
              <a:rPr lang="en-GB" smtClean="0"/>
              <a:t> It is also commercially available technology. It is more attractive economically than coal liquefaction, especially when steam is used in the following (simplified) reaction with coal: </a:t>
            </a:r>
          </a:p>
          <a:p>
            <a:pPr eaLnBrk="1" hangingPunct="1"/>
            <a:r>
              <a:rPr lang="en-GB" smtClean="0"/>
              <a:t>C + H2O = CO + H2 </a:t>
            </a:r>
          </a:p>
          <a:p>
            <a:pPr eaLnBrk="1" hangingPunct="1"/>
            <a:r>
              <a:rPr lang="en-GB" smtClean="0"/>
              <a:t>The product (carbon monoxide, CO, and hydrogen, H2) can be used either as a clean gaseous fuel (having 1/3 of the heating value of natural gas) or as a raw material from which gasoline can be produced. The latter process is called 'indirect liquefaction'. That's how South Africa - with its abundant coal reserves and until recently suffering from an oil embargo - produces most of its gasoline. </a:t>
            </a: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a:ln/>
        </p:spPr>
        <p:txBody>
          <a:bodyPr/>
          <a:lstStyle/>
          <a:p>
            <a:pPr eaLnBrk="1" hangingPunct="1"/>
            <a:endParaRPr lang="el-GR" smtClean="0"/>
          </a:p>
        </p:txBody>
      </p:sp>
      <p:sp>
        <p:nvSpPr>
          <p:cNvPr id="272388" name="Slide Number Placeholder 3"/>
          <p:cNvSpPr>
            <a:spLocks noGrp="1"/>
          </p:cNvSpPr>
          <p:nvPr>
            <p:ph type="sldNum" sz="quarter" idx="5"/>
          </p:nvPr>
        </p:nvSpPr>
        <p:spPr/>
        <p:txBody>
          <a:bodyPr/>
          <a:lstStyle/>
          <a:p>
            <a:pPr>
              <a:defRPr/>
            </a:pPr>
            <a:fld id="{80E0D71E-0322-4E01-B86B-AFEC14E9D913}" type="slidenum">
              <a:rPr lang="en-US" smtClean="0"/>
              <a:pPr>
                <a:defRPr/>
              </a:pPr>
              <a:t>31</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p:spPr>
        <p:txBody>
          <a:bodyPr/>
          <a:lstStyle/>
          <a:p>
            <a:pPr eaLnBrk="1" hangingPunct="1"/>
            <a:endParaRPr lang="el-GR" smtClean="0"/>
          </a:p>
        </p:txBody>
      </p:sp>
      <p:sp>
        <p:nvSpPr>
          <p:cNvPr id="273412" name="Slide Number Placeholder 3"/>
          <p:cNvSpPr>
            <a:spLocks noGrp="1"/>
          </p:cNvSpPr>
          <p:nvPr>
            <p:ph type="sldNum" sz="quarter" idx="5"/>
          </p:nvPr>
        </p:nvSpPr>
        <p:spPr/>
        <p:txBody>
          <a:bodyPr/>
          <a:lstStyle/>
          <a:p>
            <a:pPr>
              <a:defRPr/>
            </a:pPr>
            <a:fld id="{58045F09-4FE7-4677-A5EA-A349EE5878CC}" type="slidenum">
              <a:rPr lang="en-US" smtClean="0"/>
              <a:pPr>
                <a:defRPr/>
              </a:pPr>
              <a:t>32</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pPr eaLnBrk="1" hangingPunct="1"/>
            <a:endParaRPr lang="el-GR" smtClean="0"/>
          </a:p>
        </p:txBody>
      </p:sp>
      <p:sp>
        <p:nvSpPr>
          <p:cNvPr id="274436" name="Slide Number Placeholder 3"/>
          <p:cNvSpPr>
            <a:spLocks noGrp="1"/>
          </p:cNvSpPr>
          <p:nvPr>
            <p:ph type="sldNum" sz="quarter" idx="5"/>
          </p:nvPr>
        </p:nvSpPr>
        <p:spPr/>
        <p:txBody>
          <a:bodyPr/>
          <a:lstStyle/>
          <a:p>
            <a:pPr>
              <a:defRPr/>
            </a:pPr>
            <a:fld id="{0321672D-3A6E-4659-B623-8E041896A1F1}" type="slidenum">
              <a:rPr lang="en-US" smtClean="0"/>
              <a:pPr>
                <a:defRPr/>
              </a:pPr>
              <a:t>33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p:txBody>
          <a:bodyPr/>
          <a:lstStyle/>
          <a:p>
            <a:pPr>
              <a:defRPr/>
            </a:pPr>
            <a:fld id="{EC427C34-FA7D-40CA-B123-F01A1EF2873D}" type="slidenum">
              <a:rPr lang="en-US" smtClean="0"/>
              <a:pPr>
                <a:defRPr/>
              </a:pPr>
              <a:t>7</a:t>
            </a:fld>
            <a:endParaRPr lang="en-US"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GB" b="1" smtClean="0"/>
              <a:t>Origin of the cosmic background radiation </a:t>
            </a:r>
          </a:p>
          <a:p>
            <a:pPr eaLnBrk="1" hangingPunct="1"/>
            <a:r>
              <a:rPr lang="en-GB" b="1" smtClean="0"/>
              <a:t>About 100,000 years after the Big Bang, the temperature of the Universe had dropped sufficiently for electrons and protons to combine into hydrogen atoms, p + e --&gt; H. From this time onwards, radiation was effectively unable to interact with the background gas; it has propagated freely ever since, while constantly losing energy because its wavelength is stretched by the expansion of the Universe. Originally, the radiation temperature was about 3000 degrees Kelvin, whereas today it has fallen to only 3K. </a:t>
            </a:r>
          </a:p>
          <a:p>
            <a:pPr eaLnBrk="1" hangingPunct="1"/>
            <a:r>
              <a:rPr lang="en-GB" b="1" smtClean="0"/>
              <a:t>Observers detecting this radiation today are able to see the Universe at a very early stage on what is known as the `surface of last scattering'. Photons in the cosmic microwave background have been travelling towards us for over ten billion years, and have covered a distance of about a million billion billion miles.</a:t>
            </a:r>
            <a:r>
              <a:rPr lang="en-GB" smtClean="0"/>
              <a:t> </a:t>
            </a:r>
            <a:r>
              <a:rPr lang="en-GB" b="1" smtClean="0"/>
              <a:t>The Origin of Fluctuations in the CBR</a:t>
            </a:r>
            <a:endParaRPr lang="en-GB" smtClean="0"/>
          </a:p>
          <a:p>
            <a:pPr eaLnBrk="1" hangingPunct="1"/>
            <a:r>
              <a:rPr lang="en-GB" smtClean="0"/>
              <a:t>There are a variety of competing theories for the origin of large-scale structure and the fluctuations in the cosmic microwave background radiation. These models fall into two categories: (1) causal topological defect models, such as </a:t>
            </a:r>
            <a:r>
              <a:rPr lang="en-GB" smtClean="0">
                <a:hlinkClick r:id="rId3"/>
              </a:rPr>
              <a:t>cosmic strings</a:t>
            </a:r>
            <a:r>
              <a:rPr lang="el-GR" smtClean="0"/>
              <a:t> </a:t>
            </a:r>
            <a:r>
              <a:rPr lang="en-GB" smtClean="0"/>
              <a:t>and textures, or (2) </a:t>
            </a:r>
            <a:r>
              <a:rPr lang="en-GB" smtClean="0">
                <a:hlinkClick r:id="rId4"/>
              </a:rPr>
              <a:t>inflationary scenarios</a:t>
            </a:r>
            <a:r>
              <a:rPr lang="en-GB" smtClean="0"/>
              <a:t>. </a:t>
            </a:r>
          </a:p>
          <a:p>
            <a:pPr eaLnBrk="1" hangingPunct="1"/>
            <a:r>
              <a:rPr lang="en-GB" smtClean="0"/>
              <a:t>Following subtraction of the dipole anisotropy and components of the detected emission arising from dust (thermal emission), hot gas (free-free emission), and charged particles interacting with magnetic fields (synchrotron emission) in the Milky Way Galaxy, the cosmic microwave background (CMB) anisotropy can be seen. CMB anisotropy tiny fluctuations in the sky brightness at a level of a part in one hundred thousand was first detected by the COBE DMR instrument. The CMB radiation is a remnant of the Big Bang, and the fluctuations are the imprint of density contrast in the early Universe (see slide 24 caption). This image represents the anisotropy detected in data collected during the first two years of DMR operation. Ultimately the DMR was operated for four years. See slide 19 caption for information about map smoothing and projection.</a:t>
            </a:r>
            <a:endParaRPr lang="en-US" smtClean="0"/>
          </a:p>
          <a:p>
            <a:pPr eaLnBrk="1" hangingPunct="1"/>
            <a:r>
              <a:rPr lang="en-US" smtClean="0"/>
              <a:t>24</a:t>
            </a:r>
            <a:endParaRPr lang="en-GB" smtClean="0"/>
          </a:p>
          <a:p>
            <a:pPr eaLnBrk="1" hangingPunct="1"/>
            <a:r>
              <a:rPr lang="en-GB" smtClean="0"/>
              <a:t>This image combines data from the DIRBE obtained at infrared wavelengths of 100, 140 and 240 µm - the longest wavelengths measured by this instrument. The sky brightness at these wavelengths is represented respectively by blue, green, and red colors in the image. This image shows where there is more material (appears brighter) and where this material is coldest (appears redder). The plane of the Milky Way Galaxy lies horizontally across the middle of the image with the Galactic center at the center. Most of the infrared radiation seen in this image originates from cold dust (approximately 20 K, or 20 degrees Centigrade above absolute zero) located in clouds of gas and dust between the stars in the Milky Way Galaxy. The wispy-looking dust features are called "infrared cirrus." The region of the Orion Nebula with active star formation approximately 1,500 light years distance from the Sun appears on the right of the image below the plane of the Milky Way. Neighboring galaxies, the Large and Small Magellanic Clouds, appear as faint "blobs" below and slightly to the right of the Galactic center. Much of the picture appears to be the same color, indicating that there is not a large variation in the dust temperature. Because the brightness of the Solar System and Galaxy tends to decrease with increasing wavelength, these long wavelength DIRBE measurements are particularly valuable for searching for the cosmic infrared background.</a:t>
            </a: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p:spPr>
        <p:txBody>
          <a:bodyPr/>
          <a:lstStyle/>
          <a:p>
            <a:pPr eaLnBrk="1" hangingPunct="1"/>
            <a:endParaRPr lang="el-GR" smtClean="0"/>
          </a:p>
        </p:txBody>
      </p:sp>
      <p:sp>
        <p:nvSpPr>
          <p:cNvPr id="275460" name="Slide Number Placeholder 3"/>
          <p:cNvSpPr>
            <a:spLocks noGrp="1"/>
          </p:cNvSpPr>
          <p:nvPr>
            <p:ph type="sldNum" sz="quarter" idx="5"/>
          </p:nvPr>
        </p:nvSpPr>
        <p:spPr/>
        <p:txBody>
          <a:bodyPr/>
          <a:lstStyle/>
          <a:p>
            <a:pPr>
              <a:defRPr/>
            </a:pPr>
            <a:fld id="{8BA41D96-1886-445A-8E20-3612D25BB33D}" type="slidenum">
              <a:rPr lang="en-US" smtClean="0"/>
              <a:pPr>
                <a:defRPr/>
              </a:pPr>
              <a:t>34</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p:spPr>
        <p:txBody>
          <a:bodyPr/>
          <a:lstStyle/>
          <a:p>
            <a:pPr eaLnBrk="1" hangingPunct="1"/>
            <a:endParaRPr lang="el-GR" smtClean="0"/>
          </a:p>
        </p:txBody>
      </p:sp>
      <p:sp>
        <p:nvSpPr>
          <p:cNvPr id="276484" name="Slide Number Placeholder 3"/>
          <p:cNvSpPr>
            <a:spLocks noGrp="1"/>
          </p:cNvSpPr>
          <p:nvPr>
            <p:ph type="sldNum" sz="quarter" idx="5"/>
          </p:nvPr>
        </p:nvSpPr>
        <p:spPr/>
        <p:txBody>
          <a:bodyPr/>
          <a:lstStyle/>
          <a:p>
            <a:pPr>
              <a:defRPr/>
            </a:pPr>
            <a:fld id="{44B4CD45-07FD-42A7-B03A-FDC507ADAE4D}" type="slidenum">
              <a:rPr lang="en-US" smtClean="0"/>
              <a:pPr>
                <a:defRPr/>
              </a:pPr>
              <a:t>36</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pPr eaLnBrk="1" hangingPunct="1"/>
            <a:endParaRPr lang="el-GR" smtClean="0"/>
          </a:p>
        </p:txBody>
      </p:sp>
      <p:sp>
        <p:nvSpPr>
          <p:cNvPr id="278532" name="Slide Number Placeholder 3"/>
          <p:cNvSpPr>
            <a:spLocks noGrp="1"/>
          </p:cNvSpPr>
          <p:nvPr>
            <p:ph type="sldNum" sz="quarter" idx="5"/>
          </p:nvPr>
        </p:nvSpPr>
        <p:spPr/>
        <p:txBody>
          <a:bodyPr/>
          <a:lstStyle/>
          <a:p>
            <a:pPr>
              <a:defRPr/>
            </a:pPr>
            <a:fld id="{8E75876A-5C62-47BB-9E10-F26C35A8A1B8}" type="slidenum">
              <a:rPr lang="en-US" smtClean="0"/>
              <a:pPr>
                <a:defRPr/>
              </a:pPr>
              <a:t>37</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p:spPr>
        <p:txBody>
          <a:bodyPr/>
          <a:lstStyle/>
          <a:p>
            <a:pPr eaLnBrk="1" hangingPunct="1"/>
            <a:endParaRPr lang="el-GR" smtClean="0"/>
          </a:p>
        </p:txBody>
      </p:sp>
      <p:sp>
        <p:nvSpPr>
          <p:cNvPr id="279556" name="Slide Number Placeholder 3"/>
          <p:cNvSpPr>
            <a:spLocks noGrp="1"/>
          </p:cNvSpPr>
          <p:nvPr>
            <p:ph type="sldNum" sz="quarter" idx="5"/>
          </p:nvPr>
        </p:nvSpPr>
        <p:spPr/>
        <p:txBody>
          <a:bodyPr/>
          <a:lstStyle/>
          <a:p>
            <a:pPr>
              <a:defRPr/>
            </a:pPr>
            <a:fld id="{64F65309-6BE9-400A-9CF2-DA76C90D1645}" type="slidenum">
              <a:rPr lang="en-US" smtClean="0"/>
              <a:pPr>
                <a:defRPr/>
              </a:pPr>
              <a:t>38</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pPr eaLnBrk="1" hangingPunct="1"/>
            <a:endParaRPr lang="el-GR" smtClean="0"/>
          </a:p>
        </p:txBody>
      </p:sp>
      <p:sp>
        <p:nvSpPr>
          <p:cNvPr id="280580" name="Slide Number Placeholder 3"/>
          <p:cNvSpPr>
            <a:spLocks noGrp="1"/>
          </p:cNvSpPr>
          <p:nvPr>
            <p:ph type="sldNum" sz="quarter" idx="5"/>
          </p:nvPr>
        </p:nvSpPr>
        <p:spPr/>
        <p:txBody>
          <a:bodyPr/>
          <a:lstStyle/>
          <a:p>
            <a:pPr>
              <a:defRPr/>
            </a:pPr>
            <a:fld id="{EA9E27D4-1EAA-434F-8C10-767C461BCF3D}" type="slidenum">
              <a:rPr lang="en-US" smtClean="0"/>
              <a:pPr>
                <a:defRPr/>
              </a:pPr>
              <a:t>39</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pPr eaLnBrk="1" hangingPunct="1"/>
            <a:endParaRPr lang="el-GR" smtClean="0"/>
          </a:p>
        </p:txBody>
      </p:sp>
      <p:sp>
        <p:nvSpPr>
          <p:cNvPr id="281604" name="Slide Number Placeholder 3"/>
          <p:cNvSpPr>
            <a:spLocks noGrp="1"/>
          </p:cNvSpPr>
          <p:nvPr>
            <p:ph type="sldNum" sz="quarter" idx="5"/>
          </p:nvPr>
        </p:nvSpPr>
        <p:spPr/>
        <p:txBody>
          <a:bodyPr/>
          <a:lstStyle/>
          <a:p>
            <a:pPr>
              <a:defRPr/>
            </a:pPr>
            <a:fld id="{A2C78C44-C6F5-444D-BB4D-705C1D868EC1}" type="slidenum">
              <a:rPr lang="en-US" smtClean="0"/>
              <a:pPr>
                <a:defRPr/>
              </a:pPr>
              <a:t>40</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pPr eaLnBrk="1" hangingPunct="1"/>
            <a:endParaRPr lang="el-GR" smtClean="0"/>
          </a:p>
        </p:txBody>
      </p:sp>
      <p:sp>
        <p:nvSpPr>
          <p:cNvPr id="282628" name="Slide Number Placeholder 3"/>
          <p:cNvSpPr>
            <a:spLocks noGrp="1"/>
          </p:cNvSpPr>
          <p:nvPr>
            <p:ph type="sldNum" sz="quarter" idx="5"/>
          </p:nvPr>
        </p:nvSpPr>
        <p:spPr/>
        <p:txBody>
          <a:bodyPr/>
          <a:lstStyle/>
          <a:p>
            <a:pPr>
              <a:defRPr/>
            </a:pPr>
            <a:fld id="{C4F7A87C-FE74-4479-AA97-80B589BE40C2}" type="slidenum">
              <a:rPr lang="en-US" smtClean="0"/>
              <a:pPr>
                <a:defRPr/>
              </a:pPr>
              <a:t>41</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p:txBody>
          <a:bodyPr/>
          <a:lstStyle/>
          <a:p>
            <a:pPr>
              <a:defRPr/>
            </a:pPr>
            <a:fld id="{1219541E-0879-4BDA-9ABE-D774B1F3A6ED}" type="slidenum">
              <a:rPr lang="en-US" smtClean="0"/>
              <a:pPr>
                <a:defRPr/>
              </a:pPr>
              <a:t>42</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r>
              <a:rPr lang="en-US" smtClean="0"/>
              <a:t>Oil Leg to Column</a:t>
            </a:r>
          </a:p>
          <a:p>
            <a:pPr eaLnBrk="1" hangingPunct="1"/>
            <a:r>
              <a:rPr lang="en-US" smtClean="0"/>
              <a:t>Predict downdip oil leg or displaced oil. Quantify height of original oil column for calculating volume of oil displaced.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pPr eaLnBrk="1" hangingPunct="1"/>
            <a:endParaRPr lang="el-GR" smtClean="0"/>
          </a:p>
        </p:txBody>
      </p:sp>
      <p:sp>
        <p:nvSpPr>
          <p:cNvPr id="284676" name="Slide Number Placeholder 3"/>
          <p:cNvSpPr>
            <a:spLocks noGrp="1"/>
          </p:cNvSpPr>
          <p:nvPr>
            <p:ph type="sldNum" sz="quarter" idx="5"/>
          </p:nvPr>
        </p:nvSpPr>
        <p:spPr/>
        <p:txBody>
          <a:bodyPr/>
          <a:lstStyle/>
          <a:p>
            <a:pPr>
              <a:defRPr/>
            </a:pPr>
            <a:fld id="{0A3AA30A-28ED-48D8-A5F7-EF9055138866}" type="slidenum">
              <a:rPr lang="en-US" smtClean="0"/>
              <a:pPr>
                <a:defRPr/>
              </a:pPr>
              <a:t>43</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p:spPr>
        <p:txBody>
          <a:bodyPr/>
          <a:lstStyle/>
          <a:p>
            <a:pPr eaLnBrk="1" hangingPunct="1"/>
            <a:endParaRPr lang="el-GR" smtClean="0"/>
          </a:p>
        </p:txBody>
      </p:sp>
      <p:sp>
        <p:nvSpPr>
          <p:cNvPr id="285700" name="Slide Number Placeholder 3"/>
          <p:cNvSpPr>
            <a:spLocks noGrp="1"/>
          </p:cNvSpPr>
          <p:nvPr>
            <p:ph type="sldNum" sz="quarter" idx="5"/>
          </p:nvPr>
        </p:nvSpPr>
        <p:spPr/>
        <p:txBody>
          <a:bodyPr/>
          <a:lstStyle/>
          <a:p>
            <a:pPr>
              <a:defRPr/>
            </a:pPr>
            <a:fld id="{E5401580-71E6-4D63-A33B-20644D31871C}" type="slidenum">
              <a:rPr lang="en-US" smtClean="0"/>
              <a:pPr>
                <a:defRPr/>
              </a:pPr>
              <a:t>44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p:spPr>
        <p:txBody>
          <a:bodyPr/>
          <a:lstStyle/>
          <a:p>
            <a:pPr eaLnBrk="1" hangingPunct="1"/>
            <a:endParaRPr lang="el-GR" smtClean="0"/>
          </a:p>
        </p:txBody>
      </p:sp>
      <p:sp>
        <p:nvSpPr>
          <p:cNvPr id="246788" name="Slide Number Placeholder 3"/>
          <p:cNvSpPr>
            <a:spLocks noGrp="1"/>
          </p:cNvSpPr>
          <p:nvPr>
            <p:ph type="sldNum" sz="quarter" idx="5"/>
          </p:nvPr>
        </p:nvSpPr>
        <p:spPr/>
        <p:txBody>
          <a:bodyPr/>
          <a:lstStyle/>
          <a:p>
            <a:pPr>
              <a:defRPr/>
            </a:pPr>
            <a:fld id="{13F9FCEF-D8D6-4B68-BB16-2ADBDD1412E3}" type="slidenum">
              <a:rPr lang="en-US" smtClean="0"/>
              <a:pPr>
                <a:defRPr/>
              </a:pPr>
              <a:t>8</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p:spPr>
        <p:txBody>
          <a:bodyPr/>
          <a:lstStyle/>
          <a:p>
            <a:pPr eaLnBrk="1" hangingPunct="1"/>
            <a:endParaRPr lang="el-GR" smtClean="0"/>
          </a:p>
        </p:txBody>
      </p:sp>
      <p:sp>
        <p:nvSpPr>
          <p:cNvPr id="286724" name="Slide Number Placeholder 3"/>
          <p:cNvSpPr>
            <a:spLocks noGrp="1"/>
          </p:cNvSpPr>
          <p:nvPr>
            <p:ph type="sldNum" sz="quarter" idx="5"/>
          </p:nvPr>
        </p:nvSpPr>
        <p:spPr/>
        <p:txBody>
          <a:bodyPr/>
          <a:lstStyle/>
          <a:p>
            <a:pPr>
              <a:defRPr/>
            </a:pPr>
            <a:fld id="{24128888-AFF5-41A9-98FF-ECA29B18AC0B}" type="slidenum">
              <a:rPr lang="en-US" smtClean="0"/>
              <a:pPr>
                <a:defRPr/>
              </a:pPr>
              <a:t>45</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p:spPr>
        <p:txBody>
          <a:bodyPr/>
          <a:lstStyle/>
          <a:p>
            <a:pPr eaLnBrk="1" hangingPunct="1"/>
            <a:endParaRPr lang="el-GR" smtClean="0"/>
          </a:p>
        </p:txBody>
      </p:sp>
      <p:sp>
        <p:nvSpPr>
          <p:cNvPr id="287748" name="Slide Number Placeholder 3"/>
          <p:cNvSpPr>
            <a:spLocks noGrp="1"/>
          </p:cNvSpPr>
          <p:nvPr>
            <p:ph type="sldNum" sz="quarter" idx="5"/>
          </p:nvPr>
        </p:nvSpPr>
        <p:spPr/>
        <p:txBody>
          <a:bodyPr/>
          <a:lstStyle/>
          <a:p>
            <a:pPr>
              <a:defRPr/>
            </a:pPr>
            <a:fld id="{94ED6EA1-D654-49F4-9725-2581E7E8F083}" type="slidenum">
              <a:rPr lang="en-US" smtClean="0"/>
              <a:pPr>
                <a:defRPr/>
              </a:pPr>
              <a:t>46</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p:txBody>
          <a:bodyPr/>
          <a:lstStyle/>
          <a:p>
            <a:pPr>
              <a:defRPr/>
            </a:pPr>
            <a:fld id="{271133F0-C0C3-4333-B3BA-91E22159AB87}" type="slidenum">
              <a:rPr lang="en-US" smtClean="0"/>
              <a:pPr>
                <a:defRPr/>
              </a:pPr>
              <a:t>47</a:t>
            </a:fld>
            <a:endParaRPr lang="en-US"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pPr eaLnBrk="1" hangingPunct="1"/>
            <a:r>
              <a:rPr lang="en-GB" smtClean="0"/>
              <a:t>(source: IFP) </a:t>
            </a:r>
          </a:p>
          <a:p>
            <a:pPr eaLnBrk="1" hangingPunct="1"/>
            <a:r>
              <a:rPr lang="en-GB" smtClean="0"/>
              <a:t>Today, the potential represented by deep offshore resources has not yet been clearly determined. Sedimentary areas lying in over 200 m of water represent nearly 55 million km² of sedimentary basins, or four times the conventional offshore surface area. The permits that have already been delivered only cover 5% of this area. </a:t>
            </a:r>
          </a:p>
          <a:p>
            <a:pPr eaLnBrk="1" hangingPunct="1"/>
            <a:r>
              <a:rPr lang="en-GB" smtClean="0"/>
              <a:t>Deep-offshore conditions present certain characteristics (high pressures, low temperatures, large water-depth range, the constant presence of ocean currents, etc.) that are radically different from those typifying conventional offshore operations. </a:t>
            </a: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p:txBody>
          <a:bodyPr/>
          <a:lstStyle/>
          <a:p>
            <a:pPr>
              <a:defRPr/>
            </a:pPr>
            <a:fld id="{2F964268-C0A1-4961-ADA7-92DD8485E848}" type="slidenum">
              <a:rPr lang="en-US" smtClean="0"/>
              <a:pPr>
                <a:defRPr/>
              </a:pPr>
              <a:t>48</a:t>
            </a:fld>
            <a:endParaRPr lang="en-US" smtClean="0"/>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pPr eaLnBrk="1" hangingPunct="1"/>
            <a:r>
              <a:rPr lang="en-GB" smtClean="0"/>
              <a:t>(source: IFP) </a:t>
            </a:r>
          </a:p>
          <a:p>
            <a:pPr eaLnBrk="1" hangingPunct="1"/>
            <a:r>
              <a:rPr lang="en-GB" smtClean="0"/>
              <a:t>For oil companies, the next target depth is 3 000 m. Meeting this objective constitutes a major industry challenge for the next 5 to 10 years. </a:t>
            </a:r>
          </a:p>
          <a:p>
            <a:pPr eaLnBrk="1" hangingPunct="1"/>
            <a:r>
              <a:rPr lang="en-GB" smtClean="0"/>
              <a:t>The transition from deep offshore to ultra-deep offshore will require higher allocations of R&amp;D resources. Beyond a certain limit, it will not be possible to extrapolate from existing solutions, so new ones will have to be found and proven appropriate and reliable. </a:t>
            </a:r>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pPr eaLnBrk="1" hangingPunct="1"/>
            <a:endParaRPr lang="el-GR" smtClean="0"/>
          </a:p>
        </p:txBody>
      </p:sp>
      <p:sp>
        <p:nvSpPr>
          <p:cNvPr id="290820" name="Slide Number Placeholder 3"/>
          <p:cNvSpPr>
            <a:spLocks noGrp="1"/>
          </p:cNvSpPr>
          <p:nvPr>
            <p:ph type="sldNum" sz="quarter" idx="5"/>
          </p:nvPr>
        </p:nvSpPr>
        <p:spPr/>
        <p:txBody>
          <a:bodyPr/>
          <a:lstStyle/>
          <a:p>
            <a:pPr>
              <a:defRPr/>
            </a:pPr>
            <a:fld id="{D90CD389-207A-44E1-A47E-7C3FB32E91C0}" type="slidenum">
              <a:rPr lang="en-US" smtClean="0"/>
              <a:pPr>
                <a:defRPr/>
              </a:pPr>
              <a:t>49</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pPr eaLnBrk="1" hangingPunct="1"/>
            <a:endParaRPr lang="el-GR" smtClean="0"/>
          </a:p>
        </p:txBody>
      </p:sp>
      <p:sp>
        <p:nvSpPr>
          <p:cNvPr id="291844" name="Slide Number Placeholder 3"/>
          <p:cNvSpPr>
            <a:spLocks noGrp="1"/>
          </p:cNvSpPr>
          <p:nvPr>
            <p:ph type="sldNum" sz="quarter" idx="5"/>
          </p:nvPr>
        </p:nvSpPr>
        <p:spPr/>
        <p:txBody>
          <a:bodyPr/>
          <a:lstStyle/>
          <a:p>
            <a:pPr>
              <a:defRPr/>
            </a:pPr>
            <a:fld id="{2E44E509-6A47-4028-AF00-C4A34B52A621}" type="slidenum">
              <a:rPr lang="en-US" smtClean="0"/>
              <a:pPr>
                <a:defRPr/>
              </a:pPr>
              <a:t>50</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p:spPr>
        <p:txBody>
          <a:bodyPr/>
          <a:lstStyle/>
          <a:p>
            <a:pPr eaLnBrk="1" hangingPunct="1"/>
            <a:endParaRPr lang="el-GR" smtClean="0"/>
          </a:p>
        </p:txBody>
      </p:sp>
      <p:sp>
        <p:nvSpPr>
          <p:cNvPr id="292868" name="Slide Number Placeholder 3"/>
          <p:cNvSpPr>
            <a:spLocks noGrp="1"/>
          </p:cNvSpPr>
          <p:nvPr>
            <p:ph type="sldNum" sz="quarter" idx="5"/>
          </p:nvPr>
        </p:nvSpPr>
        <p:spPr/>
        <p:txBody>
          <a:bodyPr/>
          <a:lstStyle/>
          <a:p>
            <a:pPr>
              <a:defRPr/>
            </a:pPr>
            <a:fld id="{CD649DF1-1C60-4A2A-865E-EED1D01A4925}" type="slidenum">
              <a:rPr lang="en-US" smtClean="0"/>
              <a:pPr>
                <a:defRPr/>
              </a:pPr>
              <a:t>51</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p:spPr>
        <p:txBody>
          <a:bodyPr/>
          <a:lstStyle/>
          <a:p>
            <a:pPr eaLnBrk="1" hangingPunct="1"/>
            <a:endParaRPr lang="el-GR" smtClean="0"/>
          </a:p>
        </p:txBody>
      </p:sp>
      <p:sp>
        <p:nvSpPr>
          <p:cNvPr id="293892" name="Slide Number Placeholder 3"/>
          <p:cNvSpPr>
            <a:spLocks noGrp="1"/>
          </p:cNvSpPr>
          <p:nvPr>
            <p:ph type="sldNum" sz="quarter" idx="5"/>
          </p:nvPr>
        </p:nvSpPr>
        <p:spPr/>
        <p:txBody>
          <a:bodyPr/>
          <a:lstStyle/>
          <a:p>
            <a:pPr>
              <a:defRPr/>
            </a:pPr>
            <a:fld id="{3E2A493B-FCC7-4C02-AF40-CBA9B75A19C5}" type="slidenum">
              <a:rPr lang="en-US" smtClean="0"/>
              <a:pPr>
                <a:defRPr/>
              </a:pPr>
              <a:t>52</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p:spPr>
        <p:txBody>
          <a:bodyPr/>
          <a:lstStyle/>
          <a:p>
            <a:pPr eaLnBrk="1" hangingPunct="1"/>
            <a:endParaRPr lang="el-GR" smtClean="0"/>
          </a:p>
        </p:txBody>
      </p:sp>
      <p:sp>
        <p:nvSpPr>
          <p:cNvPr id="294916" name="Slide Number Placeholder 3"/>
          <p:cNvSpPr>
            <a:spLocks noGrp="1"/>
          </p:cNvSpPr>
          <p:nvPr>
            <p:ph type="sldNum" sz="quarter" idx="5"/>
          </p:nvPr>
        </p:nvSpPr>
        <p:spPr/>
        <p:txBody>
          <a:bodyPr/>
          <a:lstStyle/>
          <a:p>
            <a:pPr>
              <a:defRPr/>
            </a:pPr>
            <a:fld id="{DD9CB8A6-1ED1-4501-9A73-02041B289949}" type="slidenum">
              <a:rPr lang="en-US" smtClean="0"/>
              <a:pPr>
                <a:defRPr/>
              </a:pPr>
              <a:t>53</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p:spPr>
        <p:txBody>
          <a:bodyPr/>
          <a:lstStyle/>
          <a:p>
            <a:pPr eaLnBrk="1" hangingPunct="1"/>
            <a:endParaRPr lang="el-GR" smtClean="0"/>
          </a:p>
        </p:txBody>
      </p:sp>
      <p:sp>
        <p:nvSpPr>
          <p:cNvPr id="295940" name="Slide Number Placeholder 3"/>
          <p:cNvSpPr>
            <a:spLocks noGrp="1"/>
          </p:cNvSpPr>
          <p:nvPr>
            <p:ph type="sldNum" sz="quarter" idx="5"/>
          </p:nvPr>
        </p:nvSpPr>
        <p:spPr/>
        <p:txBody>
          <a:bodyPr/>
          <a:lstStyle/>
          <a:p>
            <a:pPr>
              <a:defRPr/>
            </a:pPr>
            <a:fld id="{34CBAF7E-7F3D-466F-AE7E-BB6B4601D15D}" type="slidenum">
              <a:rPr lang="en-US" smtClean="0"/>
              <a:pPr>
                <a:defRPr/>
              </a:pPr>
              <a:t>54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p:spPr>
        <p:txBody>
          <a:bodyPr/>
          <a:lstStyle/>
          <a:p>
            <a:pPr eaLnBrk="1" hangingPunct="1"/>
            <a:endParaRPr lang="el-GR" smtClean="0"/>
          </a:p>
        </p:txBody>
      </p:sp>
      <p:sp>
        <p:nvSpPr>
          <p:cNvPr id="247812" name="Slide Number Placeholder 3"/>
          <p:cNvSpPr>
            <a:spLocks noGrp="1"/>
          </p:cNvSpPr>
          <p:nvPr>
            <p:ph type="sldNum" sz="quarter" idx="5"/>
          </p:nvPr>
        </p:nvSpPr>
        <p:spPr/>
        <p:txBody>
          <a:bodyPr/>
          <a:lstStyle/>
          <a:p>
            <a:pPr>
              <a:defRPr/>
            </a:pPr>
            <a:fld id="{C78D05C4-F483-430E-ADFE-9CED0DDBA1C9}" type="slidenum">
              <a:rPr lang="en-US" smtClean="0"/>
              <a:pPr>
                <a:defRPr/>
              </a:pPr>
              <a:t>9</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p:spPr>
        <p:txBody>
          <a:bodyPr/>
          <a:lstStyle/>
          <a:p>
            <a:pPr eaLnBrk="1" hangingPunct="1"/>
            <a:endParaRPr lang="el-GR" smtClean="0"/>
          </a:p>
        </p:txBody>
      </p:sp>
      <p:sp>
        <p:nvSpPr>
          <p:cNvPr id="296964" name="Slide Number Placeholder 3"/>
          <p:cNvSpPr>
            <a:spLocks noGrp="1"/>
          </p:cNvSpPr>
          <p:nvPr>
            <p:ph type="sldNum" sz="quarter" idx="5"/>
          </p:nvPr>
        </p:nvSpPr>
        <p:spPr/>
        <p:txBody>
          <a:bodyPr/>
          <a:lstStyle/>
          <a:p>
            <a:pPr>
              <a:defRPr/>
            </a:pPr>
            <a:fld id="{0AF54B33-9A4B-40EC-8EBD-F033C6A13055}" type="slidenum">
              <a:rPr lang="en-US" smtClean="0"/>
              <a:pPr>
                <a:defRPr/>
              </a:pPr>
              <a:t>55</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p:spPr>
        <p:txBody>
          <a:bodyPr/>
          <a:lstStyle/>
          <a:p>
            <a:pPr eaLnBrk="1" hangingPunct="1"/>
            <a:endParaRPr lang="el-GR" smtClean="0"/>
          </a:p>
        </p:txBody>
      </p:sp>
      <p:sp>
        <p:nvSpPr>
          <p:cNvPr id="297988" name="Slide Number Placeholder 3"/>
          <p:cNvSpPr>
            <a:spLocks noGrp="1"/>
          </p:cNvSpPr>
          <p:nvPr>
            <p:ph type="sldNum" sz="quarter" idx="5"/>
          </p:nvPr>
        </p:nvSpPr>
        <p:spPr/>
        <p:txBody>
          <a:bodyPr/>
          <a:lstStyle/>
          <a:p>
            <a:pPr>
              <a:defRPr/>
            </a:pPr>
            <a:fld id="{1FFF18E0-9473-48F9-9CBE-0F35B8AE777D}" type="slidenum">
              <a:rPr lang="en-US" smtClean="0"/>
              <a:pPr>
                <a:defRPr/>
              </a:pPr>
              <a:t>56</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p:txBody>
          <a:bodyPr/>
          <a:lstStyle/>
          <a:p>
            <a:pPr>
              <a:defRPr/>
            </a:pPr>
            <a:fld id="{C7DF99A9-0541-43DF-A8DD-3D064C17EC2C}" type="slidenum">
              <a:rPr lang="en-US" smtClean="0"/>
              <a:pPr>
                <a:defRPr/>
              </a:pPr>
              <a:t>57</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pPr eaLnBrk="1" hangingPunct="1"/>
            <a:r>
              <a:rPr lang="el-GR" smtClean="0"/>
              <a:t>eff Davis #5 well during drilling.  This well was spewing oil at such a rate during drilling that the disposal pit had to be emptied twice, and the volume of oil in the drill hole almost stopped the drilling rig crew from finishing the well. </a:t>
            </a:r>
            <a:br>
              <a:rPr lang="el-GR" smtClean="0"/>
            </a:br>
            <a:endParaRPr lang="el-G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p:spPr>
        <p:txBody>
          <a:bodyPr/>
          <a:lstStyle/>
          <a:p>
            <a:pPr eaLnBrk="1" hangingPunct="1"/>
            <a:endParaRPr lang="el-GR" smtClean="0"/>
          </a:p>
        </p:txBody>
      </p:sp>
      <p:sp>
        <p:nvSpPr>
          <p:cNvPr id="300036" name="Slide Number Placeholder 3"/>
          <p:cNvSpPr>
            <a:spLocks noGrp="1"/>
          </p:cNvSpPr>
          <p:nvPr>
            <p:ph type="sldNum" sz="quarter" idx="5"/>
          </p:nvPr>
        </p:nvSpPr>
        <p:spPr/>
        <p:txBody>
          <a:bodyPr/>
          <a:lstStyle/>
          <a:p>
            <a:pPr>
              <a:defRPr/>
            </a:pPr>
            <a:fld id="{CFF8F979-ED8D-4159-9D82-3870FDD00E4A}" type="slidenum">
              <a:rPr lang="en-US" smtClean="0"/>
              <a:pPr>
                <a:defRPr/>
              </a:pPr>
              <a:t>58</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p:txBody>
          <a:bodyPr/>
          <a:lstStyle/>
          <a:p>
            <a:pPr>
              <a:defRPr/>
            </a:pPr>
            <a:fld id="{2B660752-C9A1-4E69-A4D1-EE12D169B197}" type="slidenum">
              <a:rPr lang="en-US" smtClean="0"/>
              <a:pPr>
                <a:defRPr/>
              </a:pPr>
              <a:t>59</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pPr eaLnBrk="1" hangingPunct="1"/>
            <a:r>
              <a:rPr lang="el-GR" smtClean="0"/>
              <a:t>PHOTO CAPTION: Wooden oil derricks stretching out into California's Santa Barbara Channel, circa early 1900s, would be replaced by modern offshore platforms. A series of oil spills forced a moratorium on development of other potential oil and gas deposits off the coast of California.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ln/>
        </p:spPr>
      </p:sp>
      <p:sp>
        <p:nvSpPr>
          <p:cNvPr id="303107" name="Notes Placeholder 2"/>
          <p:cNvSpPr>
            <a:spLocks noGrp="1"/>
          </p:cNvSpPr>
          <p:nvPr>
            <p:ph type="body" idx="1"/>
          </p:nvPr>
        </p:nvSpPr>
        <p:spPr>
          <a:noFill/>
          <a:ln/>
        </p:spPr>
        <p:txBody>
          <a:bodyPr/>
          <a:lstStyle/>
          <a:p>
            <a:pPr eaLnBrk="1" hangingPunct="1"/>
            <a:endParaRPr lang="el-GR" smtClean="0"/>
          </a:p>
        </p:txBody>
      </p:sp>
      <p:sp>
        <p:nvSpPr>
          <p:cNvPr id="302084" name="Slide Number Placeholder 3"/>
          <p:cNvSpPr>
            <a:spLocks noGrp="1"/>
          </p:cNvSpPr>
          <p:nvPr>
            <p:ph type="sldNum" sz="quarter" idx="5"/>
          </p:nvPr>
        </p:nvSpPr>
        <p:spPr/>
        <p:txBody>
          <a:bodyPr/>
          <a:lstStyle/>
          <a:p>
            <a:pPr>
              <a:defRPr/>
            </a:pPr>
            <a:fld id="{3327B8FA-3880-4F08-B781-3D34D8B1D8CA}" type="slidenum">
              <a:rPr lang="en-US" smtClean="0"/>
              <a:pPr>
                <a:defRPr/>
              </a:pPr>
              <a:t>60</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p:txBody>
          <a:bodyPr/>
          <a:lstStyle/>
          <a:p>
            <a:pPr>
              <a:defRPr/>
            </a:pPr>
            <a:fld id="{6C47BFED-E8F6-4350-A28E-5A51F20AFFB9}" type="slidenum">
              <a:rPr lang="en-US" smtClean="0"/>
              <a:pPr>
                <a:defRPr/>
              </a:pPr>
              <a:t>61</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r>
              <a:rPr lang="el-GR" smtClean="0"/>
              <a:t>PHOTO CAPTION: Arak Oil Refinery in Iran, which is one of the world's largest oil producers. It supplies China with approximately 15 percent of the oil the Asian powerhouse imports, which gives it extraordinary political leverage despite U.S. efforts to isolated it.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noFill/>
          <a:ln/>
        </p:spPr>
        <p:txBody>
          <a:bodyPr/>
          <a:lstStyle/>
          <a:p>
            <a:pPr eaLnBrk="1" hangingPunct="1"/>
            <a:endParaRPr lang="el-GR" smtClean="0"/>
          </a:p>
        </p:txBody>
      </p:sp>
      <p:sp>
        <p:nvSpPr>
          <p:cNvPr id="304132" name="Slide Number Placeholder 3"/>
          <p:cNvSpPr>
            <a:spLocks noGrp="1"/>
          </p:cNvSpPr>
          <p:nvPr>
            <p:ph type="sldNum" sz="quarter" idx="5"/>
          </p:nvPr>
        </p:nvSpPr>
        <p:spPr/>
        <p:txBody>
          <a:bodyPr/>
          <a:lstStyle/>
          <a:p>
            <a:pPr>
              <a:defRPr/>
            </a:pPr>
            <a:fld id="{2B8FD0F9-28AB-48D3-95B4-943BA83F2895}" type="slidenum">
              <a:rPr lang="en-US" smtClean="0"/>
              <a:pPr>
                <a:defRPr/>
              </a:pPr>
              <a:t>62</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p:spPr>
        <p:txBody>
          <a:bodyPr/>
          <a:lstStyle/>
          <a:p>
            <a:pPr eaLnBrk="1" hangingPunct="1"/>
            <a:endParaRPr lang="el-GR" smtClean="0"/>
          </a:p>
        </p:txBody>
      </p:sp>
      <p:sp>
        <p:nvSpPr>
          <p:cNvPr id="305156" name="Slide Number Placeholder 3"/>
          <p:cNvSpPr>
            <a:spLocks noGrp="1"/>
          </p:cNvSpPr>
          <p:nvPr>
            <p:ph type="sldNum" sz="quarter" idx="5"/>
          </p:nvPr>
        </p:nvSpPr>
        <p:spPr/>
        <p:txBody>
          <a:bodyPr/>
          <a:lstStyle/>
          <a:p>
            <a:pPr>
              <a:defRPr/>
            </a:pPr>
            <a:fld id="{5A13216F-DFD4-4C86-BF90-26F5E404A2C6}" type="slidenum">
              <a:rPr lang="en-US" smtClean="0"/>
              <a:pPr>
                <a:defRPr/>
              </a:pPr>
              <a:t>63</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p:txBody>
          <a:bodyPr/>
          <a:lstStyle/>
          <a:p>
            <a:pPr>
              <a:defRPr/>
            </a:pPr>
            <a:fld id="{C51B0336-88D0-4CE3-9A41-19DD5382E002}" type="slidenum">
              <a:rPr lang="en-US" smtClean="0"/>
              <a:pPr>
                <a:defRPr/>
              </a:pPr>
              <a:t>64</a:t>
            </a:fld>
            <a:endParaRPr lang="en-US"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lnSpc>
                <a:spcPct val="80000"/>
              </a:lnSpc>
            </a:pPr>
            <a:r>
              <a:rPr lang="en-GB" sz="800" b="1" smtClean="0"/>
              <a:t>Cracking</a:t>
            </a:r>
            <a:br>
              <a:rPr lang="en-GB" sz="800" b="1" smtClean="0"/>
            </a:br>
            <a:r>
              <a:rPr lang="en-GB" sz="800" b="1" smtClean="0"/>
              <a:t>Cracking takes large hydrocarbons and breaks them into smaller ones.</a:t>
            </a:r>
            <a:r>
              <a:rPr lang="en-GB" sz="800" smtClean="0"/>
              <a:t> </a:t>
            </a:r>
            <a:endParaRPr lang="el-GR" sz="800" smtClean="0"/>
          </a:p>
          <a:p>
            <a:pPr eaLnBrk="1" hangingPunct="1">
              <a:lnSpc>
                <a:spcPct val="80000"/>
              </a:lnSpc>
            </a:pPr>
            <a:r>
              <a:rPr lang="en-GB" sz="800" b="1" smtClean="0"/>
              <a:t>There are several types of cracking: </a:t>
            </a:r>
            <a:endParaRPr lang="en-US" sz="800" b="1" smtClean="0"/>
          </a:p>
          <a:p>
            <a:pPr eaLnBrk="1" hangingPunct="1">
              <a:lnSpc>
                <a:spcPct val="80000"/>
              </a:lnSpc>
            </a:pPr>
            <a:r>
              <a:rPr lang="en-GB" sz="800" b="1" smtClean="0"/>
              <a:t>Thermal - you heat large hydrocarbons at high temperatures (sometimes high pressures as well) until they break apart. </a:t>
            </a:r>
            <a:endParaRPr lang="en-US" sz="800" b="1" smtClean="0"/>
          </a:p>
          <a:p>
            <a:pPr lvl="1" eaLnBrk="1" hangingPunct="1">
              <a:lnSpc>
                <a:spcPct val="80000"/>
              </a:lnSpc>
            </a:pPr>
            <a:r>
              <a:rPr lang="en-GB" sz="800" b="1" smtClean="0"/>
              <a:t>steam - high temperature steam (1500 degrees Fahrenheit / 816 degrees Celsius) is used to break ethane, butane and naptha into ethylene and benzene, which are used to manufacture chemicals. </a:t>
            </a:r>
            <a:endParaRPr lang="el-GR" sz="800" b="1" smtClean="0"/>
          </a:p>
          <a:p>
            <a:pPr lvl="1" eaLnBrk="1" hangingPunct="1">
              <a:lnSpc>
                <a:spcPct val="80000"/>
              </a:lnSpc>
            </a:pPr>
            <a:r>
              <a:rPr lang="en-GB" sz="800" b="1" smtClean="0"/>
              <a:t>visbreaking - residual from the distillation tower is heated (900 degrees Fahrenheit / 482 degrees Celsius), cooled with gas oil and rapidly burned (flashed) in a distillation tower. This process reduces the viscosity of heavy weight oils and produces tar. </a:t>
            </a:r>
            <a:endParaRPr lang="el-GR" sz="800" b="1" smtClean="0"/>
          </a:p>
          <a:p>
            <a:pPr lvl="1" eaLnBrk="1" hangingPunct="1">
              <a:lnSpc>
                <a:spcPct val="80000"/>
              </a:lnSpc>
            </a:pPr>
            <a:r>
              <a:rPr lang="en-GB" sz="800" b="1" smtClean="0"/>
              <a:t>coking - residual from the distillation tower is heated to temperatures above 900 degrees Fahrenheit / 482 degrees Celsius until it cracks into heavy oil, gasoline and naphtha. When the process is done, a heavy, almost pure carbon residue is left (coke); the coke is cleaned from the cokers and sold. </a:t>
            </a:r>
            <a:endParaRPr lang="en-US" sz="800" b="1" smtClean="0"/>
          </a:p>
          <a:p>
            <a:pPr eaLnBrk="1" hangingPunct="1">
              <a:lnSpc>
                <a:spcPct val="80000"/>
              </a:lnSpc>
            </a:pPr>
            <a:r>
              <a:rPr lang="en-GB" sz="800" b="1" smtClean="0"/>
              <a:t>- uses a catalyst to speed up the cracking reaction. Catalysts include zeolite, aluminum hydrosilicate, bauxite and silica-alumina. </a:t>
            </a:r>
            <a:endParaRPr lang="en-US" sz="800" b="1" smtClean="0"/>
          </a:p>
          <a:p>
            <a:pPr lvl="1" eaLnBrk="1" hangingPunct="1">
              <a:lnSpc>
                <a:spcPct val="80000"/>
              </a:lnSpc>
            </a:pPr>
            <a:r>
              <a:rPr lang="en-GB" sz="800" b="1" smtClean="0"/>
              <a:t>fluid catalytic cracking - a hot, fluid catalyst (1000 degrees Fahrenheit / 538 degrees Celsius) cracks heavy gas oil into diesel oils and gasoline. </a:t>
            </a:r>
            <a:endParaRPr lang="el-GR" sz="800" b="1" smtClean="0"/>
          </a:p>
          <a:p>
            <a:pPr lvl="1" eaLnBrk="1" hangingPunct="1">
              <a:lnSpc>
                <a:spcPct val="80000"/>
              </a:lnSpc>
            </a:pPr>
            <a:r>
              <a:rPr lang="en-GB" sz="800" b="1" smtClean="0"/>
              <a:t>hydrocracking - similar to fluid catalytic cracking, but uses a different catalyst, lower temperatures, higher pressure, and hydrogen gas. It takes heavy oil and cracks it into gasoline and kerosene (jet fuel). </a:t>
            </a:r>
            <a:endParaRPr lang="en-US" sz="800" b="1" smtClean="0"/>
          </a:p>
          <a:p>
            <a:pPr eaLnBrk="1" hangingPunct="1">
              <a:lnSpc>
                <a:spcPct val="80000"/>
              </a:lnSpc>
            </a:pPr>
            <a:r>
              <a:rPr lang="en-GB" sz="800" b="1" smtClean="0"/>
              <a:t>After various hydrocarbons are cracked into smaller hydrocarbons, the products go through another fractional distillation column to separate them</a:t>
            </a:r>
            <a:r>
              <a:rPr lang="en-US" sz="800" smtClean="0"/>
              <a:t> </a:t>
            </a:r>
            <a:endParaRPr lang="el-GR" sz="800" smtClean="0"/>
          </a:p>
          <a:p>
            <a:pPr eaLnBrk="1" hangingPunct="1">
              <a:lnSpc>
                <a:spcPct val="80000"/>
              </a:lnSpc>
            </a:pPr>
            <a:endParaRPr lang="el-GR" sz="800" b="1" smtClean="0"/>
          </a:p>
          <a:p>
            <a:pPr eaLnBrk="1" hangingPunct="1">
              <a:lnSpc>
                <a:spcPct val="80000"/>
              </a:lnSpc>
            </a:pPr>
            <a:r>
              <a:rPr lang="en-GB" sz="800" b="1" smtClean="0"/>
              <a:t>Unification</a:t>
            </a:r>
            <a:br>
              <a:rPr lang="en-GB" sz="800" b="1" smtClean="0"/>
            </a:br>
            <a:r>
              <a:rPr lang="en-GB" sz="800" b="1" smtClean="0"/>
              <a:t>Sometimes, you need to combine smaller hydrocarbons to make larger ones -- this process is called unification. The major unification process is called catalytic reforming and uses a catalyst (platinum, platinum-rhenium mix) to combine low weight naphtha into aromatics, which are used in making chemicals and in blending gasoline. A significant by-product of this reaction is hydrogen gas, which is then either used for hydrocracking or sold.</a:t>
            </a:r>
            <a:r>
              <a:rPr lang="en-GB" sz="800" smtClean="0"/>
              <a:t> </a:t>
            </a:r>
            <a:endParaRPr lang="el-GR" sz="800" b="1" smtClean="0"/>
          </a:p>
          <a:p>
            <a:pPr eaLnBrk="1" hangingPunct="1">
              <a:lnSpc>
                <a:spcPct val="80000"/>
              </a:lnSpc>
            </a:pPr>
            <a:r>
              <a:rPr lang="en-GB" sz="800" b="1" smtClean="0"/>
              <a:t>Alteration</a:t>
            </a:r>
            <a:br>
              <a:rPr lang="en-GB" sz="800" b="1" smtClean="0"/>
            </a:br>
            <a:r>
              <a:rPr lang="en-GB" sz="800" b="1" smtClean="0"/>
              <a:t>Sometimes, the structures of molecules in one fraction are rearranged to produce another. Commonly, this is done using a process called alkylation. In alkylation, low molecular weight compounds, such as propylene and butylene, are mixed in the presence of a catalyst such as hydrofluoric acid or sulfuric acid (a by-product from removing impurities from many oil products). The products of alkylation are high octane hydrocarbons, which are used in gasoline blends to reduce knocking (see </a:t>
            </a:r>
            <a:r>
              <a:rPr lang="en-GB" sz="800" b="1" smtClean="0">
                <a:hlinkClick r:id="rId3"/>
              </a:rPr>
              <a:t>"What does octane mean?"</a:t>
            </a:r>
            <a:r>
              <a:rPr lang="el-GR" sz="800" b="1" smtClean="0"/>
              <a:t> for details).</a:t>
            </a:r>
            <a:r>
              <a:rPr lang="el-GR" sz="800" smtClean="0"/>
              <a:t> </a:t>
            </a:r>
          </a:p>
          <a:p>
            <a:pPr eaLnBrk="1" hangingPunct="1">
              <a:lnSpc>
                <a:spcPct val="80000"/>
              </a:lnSpc>
            </a:pPr>
            <a:endParaRPr lang="el-GR" sz="800" b="1" smtClean="0"/>
          </a:p>
          <a:p>
            <a:pPr eaLnBrk="1" hangingPunct="1">
              <a:lnSpc>
                <a:spcPct val="80000"/>
              </a:lnSpc>
            </a:pPr>
            <a:r>
              <a:rPr lang="en-GB" sz="800" b="1" smtClean="0"/>
              <a:t>An oil refinery is a combination of all of these units.</a:t>
            </a:r>
            <a:r>
              <a:rPr lang="en-GB" sz="800" smtClean="0"/>
              <a:t> </a:t>
            </a:r>
            <a:endParaRPr lang="en-US" sz="8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pPr eaLnBrk="1" hangingPunct="1"/>
            <a:endParaRPr lang="el-GR" smtClean="0"/>
          </a:p>
        </p:txBody>
      </p:sp>
      <p:sp>
        <p:nvSpPr>
          <p:cNvPr id="248836" name="Slide Number Placeholder 3"/>
          <p:cNvSpPr>
            <a:spLocks noGrp="1"/>
          </p:cNvSpPr>
          <p:nvPr>
            <p:ph type="sldNum" sz="quarter" idx="5"/>
          </p:nvPr>
        </p:nvSpPr>
        <p:spPr/>
        <p:txBody>
          <a:bodyPr/>
          <a:lstStyle/>
          <a:p>
            <a:pPr>
              <a:defRPr/>
            </a:pPr>
            <a:fld id="{87BC95FF-DD45-4C3C-8F4B-92E0D8E9DF22}" type="slidenum">
              <a:rPr lang="en-US" smtClean="0"/>
              <a:pPr>
                <a:defRPr/>
              </a:pPr>
              <a:t>10</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p:txBody>
          <a:bodyPr/>
          <a:lstStyle/>
          <a:p>
            <a:pPr>
              <a:defRPr/>
            </a:pPr>
            <a:fld id="{A0B2D685-BC2E-4235-863D-7A5EDC6424E7}" type="slidenum">
              <a:rPr lang="en-US" smtClean="0"/>
              <a:pPr>
                <a:defRPr/>
              </a:pPr>
              <a:t>65</a:t>
            </a:fld>
            <a:endParaRPr lang="en-US"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r>
              <a:rPr lang="en-GB" smtClean="0"/>
              <a:t>Cracking</a:t>
            </a:r>
            <a:br>
              <a:rPr lang="en-GB" smtClean="0"/>
            </a:br>
            <a:r>
              <a:rPr lang="en-GB" smtClean="0"/>
              <a:t>Cracking takes large hydrocarbons and breaks them into smaller ones. </a:t>
            </a: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p:spPr>
        <p:txBody>
          <a:bodyPr/>
          <a:lstStyle/>
          <a:p>
            <a:pPr eaLnBrk="1" hangingPunct="1"/>
            <a:endParaRPr lang="el-GR" smtClean="0"/>
          </a:p>
        </p:txBody>
      </p:sp>
      <p:sp>
        <p:nvSpPr>
          <p:cNvPr id="309252" name="Slide Number Placeholder 3"/>
          <p:cNvSpPr>
            <a:spLocks noGrp="1"/>
          </p:cNvSpPr>
          <p:nvPr>
            <p:ph type="sldNum" sz="quarter" idx="5"/>
          </p:nvPr>
        </p:nvSpPr>
        <p:spPr/>
        <p:txBody>
          <a:bodyPr/>
          <a:lstStyle/>
          <a:p>
            <a:pPr>
              <a:defRPr/>
            </a:pPr>
            <a:fld id="{33193178-668D-4560-A8AC-71F6C112CB64}" type="slidenum">
              <a:rPr lang="en-US" smtClean="0"/>
              <a:pPr>
                <a:defRPr/>
              </a:pPr>
              <a:t>66</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a:ln/>
        </p:spPr>
        <p:txBody>
          <a:bodyPr/>
          <a:lstStyle/>
          <a:p>
            <a:pPr eaLnBrk="1" hangingPunct="1"/>
            <a:endParaRPr lang="el-GR" smtClean="0"/>
          </a:p>
        </p:txBody>
      </p:sp>
      <p:sp>
        <p:nvSpPr>
          <p:cNvPr id="310276" name="Slide Number Placeholder 3"/>
          <p:cNvSpPr>
            <a:spLocks noGrp="1"/>
          </p:cNvSpPr>
          <p:nvPr>
            <p:ph type="sldNum" sz="quarter" idx="5"/>
          </p:nvPr>
        </p:nvSpPr>
        <p:spPr/>
        <p:txBody>
          <a:bodyPr/>
          <a:lstStyle/>
          <a:p>
            <a:pPr>
              <a:defRPr/>
            </a:pPr>
            <a:fld id="{E6F38D98-7889-425D-A8A9-5765D7A6FD0F}" type="slidenum">
              <a:rPr lang="en-US" smtClean="0"/>
              <a:pPr>
                <a:defRPr/>
              </a:pPr>
              <a:t>67</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p:spPr>
        <p:txBody>
          <a:bodyPr/>
          <a:lstStyle/>
          <a:p>
            <a:pPr eaLnBrk="1" hangingPunct="1"/>
            <a:endParaRPr lang="el-GR" smtClean="0"/>
          </a:p>
        </p:txBody>
      </p:sp>
      <p:sp>
        <p:nvSpPr>
          <p:cNvPr id="311300" name="Slide Number Placeholder 3"/>
          <p:cNvSpPr>
            <a:spLocks noGrp="1"/>
          </p:cNvSpPr>
          <p:nvPr>
            <p:ph type="sldNum" sz="quarter" idx="5"/>
          </p:nvPr>
        </p:nvSpPr>
        <p:spPr/>
        <p:txBody>
          <a:bodyPr/>
          <a:lstStyle/>
          <a:p>
            <a:pPr>
              <a:defRPr/>
            </a:pPr>
            <a:fld id="{24A45380-AEBD-4EFD-949D-264DA7E406C7}" type="slidenum">
              <a:rPr lang="en-US" smtClean="0"/>
              <a:pPr>
                <a:defRPr/>
              </a:pPr>
              <a:t>68</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p:spPr>
        <p:txBody>
          <a:bodyPr/>
          <a:lstStyle/>
          <a:p>
            <a:pPr eaLnBrk="1" hangingPunct="1"/>
            <a:endParaRPr lang="el-GR" smtClean="0"/>
          </a:p>
        </p:txBody>
      </p:sp>
      <p:sp>
        <p:nvSpPr>
          <p:cNvPr id="312324" name="Slide Number Placeholder 3"/>
          <p:cNvSpPr>
            <a:spLocks noGrp="1"/>
          </p:cNvSpPr>
          <p:nvPr>
            <p:ph type="sldNum" sz="quarter" idx="5"/>
          </p:nvPr>
        </p:nvSpPr>
        <p:spPr/>
        <p:txBody>
          <a:bodyPr/>
          <a:lstStyle/>
          <a:p>
            <a:pPr>
              <a:defRPr/>
            </a:pPr>
            <a:fld id="{E43CAE9E-879D-450D-AC35-CAA0D4D22B64}" type="slidenum">
              <a:rPr lang="en-US" smtClean="0"/>
              <a:pPr>
                <a:defRPr/>
              </a:pPr>
              <a:t>69</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p:spPr>
        <p:txBody>
          <a:bodyPr/>
          <a:lstStyle/>
          <a:p>
            <a:pPr eaLnBrk="1" hangingPunct="1"/>
            <a:endParaRPr lang="el-GR" smtClean="0"/>
          </a:p>
        </p:txBody>
      </p:sp>
      <p:sp>
        <p:nvSpPr>
          <p:cNvPr id="313348" name="Slide Number Placeholder 3"/>
          <p:cNvSpPr>
            <a:spLocks noGrp="1"/>
          </p:cNvSpPr>
          <p:nvPr>
            <p:ph type="sldNum" sz="quarter" idx="5"/>
          </p:nvPr>
        </p:nvSpPr>
        <p:spPr/>
        <p:txBody>
          <a:bodyPr/>
          <a:lstStyle/>
          <a:p>
            <a:pPr>
              <a:defRPr/>
            </a:pPr>
            <a:fld id="{32C00FFE-82CD-4CA2-9489-4FE54B465A72}" type="slidenum">
              <a:rPr lang="en-US" smtClean="0"/>
              <a:pPr>
                <a:defRPr/>
              </a:pPr>
              <a:t>70</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p:spPr>
        <p:txBody>
          <a:bodyPr/>
          <a:lstStyle/>
          <a:p>
            <a:pPr eaLnBrk="1" hangingPunct="1"/>
            <a:endParaRPr lang="el-GR" smtClean="0"/>
          </a:p>
        </p:txBody>
      </p:sp>
      <p:sp>
        <p:nvSpPr>
          <p:cNvPr id="314372" name="Slide Number Placeholder 3"/>
          <p:cNvSpPr>
            <a:spLocks noGrp="1"/>
          </p:cNvSpPr>
          <p:nvPr>
            <p:ph type="sldNum" sz="quarter" idx="5"/>
          </p:nvPr>
        </p:nvSpPr>
        <p:spPr/>
        <p:txBody>
          <a:bodyPr/>
          <a:lstStyle/>
          <a:p>
            <a:pPr>
              <a:defRPr/>
            </a:pPr>
            <a:fld id="{9E300F3A-D8CF-4E51-BED3-7BCF0ED130ED}" type="slidenum">
              <a:rPr lang="en-US" smtClean="0"/>
              <a:pPr>
                <a:defRPr/>
              </a:pPr>
              <a:t>71</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noFill/>
          <a:ln/>
        </p:spPr>
        <p:txBody>
          <a:bodyPr/>
          <a:lstStyle/>
          <a:p>
            <a:pPr eaLnBrk="1" hangingPunct="1"/>
            <a:endParaRPr lang="el-GR" smtClean="0"/>
          </a:p>
        </p:txBody>
      </p:sp>
      <p:sp>
        <p:nvSpPr>
          <p:cNvPr id="315396" name="Slide Number Placeholder 3"/>
          <p:cNvSpPr>
            <a:spLocks noGrp="1"/>
          </p:cNvSpPr>
          <p:nvPr>
            <p:ph type="sldNum" sz="quarter" idx="5"/>
          </p:nvPr>
        </p:nvSpPr>
        <p:spPr/>
        <p:txBody>
          <a:bodyPr/>
          <a:lstStyle/>
          <a:p>
            <a:pPr>
              <a:defRPr/>
            </a:pPr>
            <a:fld id="{61B13155-7513-47D6-AB6B-277C3AABDC33}" type="slidenum">
              <a:rPr lang="en-US" smtClean="0"/>
              <a:pPr>
                <a:defRPr/>
              </a:pPr>
              <a:t>72</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noFill/>
          <a:ln/>
        </p:spPr>
        <p:txBody>
          <a:bodyPr/>
          <a:lstStyle/>
          <a:p>
            <a:pPr eaLnBrk="1" hangingPunct="1"/>
            <a:endParaRPr lang="el-GR" smtClean="0"/>
          </a:p>
        </p:txBody>
      </p:sp>
      <p:sp>
        <p:nvSpPr>
          <p:cNvPr id="316420" name="Slide Number Placeholder 3"/>
          <p:cNvSpPr>
            <a:spLocks noGrp="1"/>
          </p:cNvSpPr>
          <p:nvPr>
            <p:ph type="sldNum" sz="quarter" idx="5"/>
          </p:nvPr>
        </p:nvSpPr>
        <p:spPr/>
        <p:txBody>
          <a:bodyPr/>
          <a:lstStyle/>
          <a:p>
            <a:pPr>
              <a:defRPr/>
            </a:pPr>
            <a:fld id="{1439833E-F3FE-4828-B178-5A17152719B2}" type="slidenum">
              <a:rPr lang="en-US" smtClean="0"/>
              <a:pPr>
                <a:defRPr/>
              </a:pPr>
              <a:t>73</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p:spPr>
        <p:txBody>
          <a:bodyPr/>
          <a:lstStyle/>
          <a:p>
            <a:pPr eaLnBrk="1" hangingPunct="1"/>
            <a:endParaRPr lang="el-GR" smtClean="0"/>
          </a:p>
        </p:txBody>
      </p:sp>
      <p:sp>
        <p:nvSpPr>
          <p:cNvPr id="318468" name="Slide Number Placeholder 3"/>
          <p:cNvSpPr>
            <a:spLocks noGrp="1"/>
          </p:cNvSpPr>
          <p:nvPr>
            <p:ph type="sldNum" sz="quarter" idx="5"/>
          </p:nvPr>
        </p:nvSpPr>
        <p:spPr/>
        <p:txBody>
          <a:bodyPr/>
          <a:lstStyle/>
          <a:p>
            <a:pPr>
              <a:defRPr/>
            </a:pPr>
            <a:fld id="{75050484-7DF6-4DEF-873E-1AD268FB494E}" type="slidenum">
              <a:rPr lang="en-US" smtClean="0"/>
              <a:pPr>
                <a:defRPr/>
              </a:pPr>
              <a:t>74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p:spPr>
        <p:txBody>
          <a:bodyPr/>
          <a:lstStyle/>
          <a:p>
            <a:pPr eaLnBrk="1" hangingPunct="1"/>
            <a:endParaRPr lang="el-GR" smtClean="0"/>
          </a:p>
        </p:txBody>
      </p:sp>
      <p:sp>
        <p:nvSpPr>
          <p:cNvPr id="249860" name="Slide Number Placeholder 3"/>
          <p:cNvSpPr>
            <a:spLocks noGrp="1"/>
          </p:cNvSpPr>
          <p:nvPr>
            <p:ph type="sldNum" sz="quarter" idx="5"/>
          </p:nvPr>
        </p:nvSpPr>
        <p:spPr/>
        <p:txBody>
          <a:bodyPr/>
          <a:lstStyle/>
          <a:p>
            <a:pPr>
              <a:defRPr/>
            </a:pPr>
            <a:fld id="{80B77F1B-B2E0-4590-87EB-3A236B007BE5}" type="slidenum">
              <a:rPr lang="en-US" smtClean="0"/>
              <a:pPr>
                <a:defRPr/>
              </a:pPr>
              <a:t>11</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p:spPr>
        <p:txBody>
          <a:bodyPr/>
          <a:lstStyle/>
          <a:p>
            <a:pPr eaLnBrk="1" hangingPunct="1"/>
            <a:endParaRPr lang="el-GR" smtClean="0"/>
          </a:p>
        </p:txBody>
      </p:sp>
      <p:sp>
        <p:nvSpPr>
          <p:cNvPr id="319492" name="Slide Number Placeholder 3"/>
          <p:cNvSpPr>
            <a:spLocks noGrp="1"/>
          </p:cNvSpPr>
          <p:nvPr>
            <p:ph type="sldNum" sz="quarter" idx="5"/>
          </p:nvPr>
        </p:nvSpPr>
        <p:spPr/>
        <p:txBody>
          <a:bodyPr/>
          <a:lstStyle/>
          <a:p>
            <a:pPr>
              <a:defRPr/>
            </a:pPr>
            <a:fld id="{38B0EE9C-6151-457C-8669-C5099DA47CD6}" type="slidenum">
              <a:rPr lang="en-US" smtClean="0"/>
              <a:pPr>
                <a:defRPr/>
              </a:pPr>
              <a:t>75</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p:spPr>
        <p:txBody>
          <a:bodyPr/>
          <a:lstStyle/>
          <a:p>
            <a:pPr eaLnBrk="1" hangingPunct="1"/>
            <a:endParaRPr lang="el-GR" smtClean="0"/>
          </a:p>
        </p:txBody>
      </p:sp>
      <p:sp>
        <p:nvSpPr>
          <p:cNvPr id="320516" name="Slide Number Placeholder 3"/>
          <p:cNvSpPr>
            <a:spLocks noGrp="1"/>
          </p:cNvSpPr>
          <p:nvPr>
            <p:ph type="sldNum" sz="quarter" idx="5"/>
          </p:nvPr>
        </p:nvSpPr>
        <p:spPr/>
        <p:txBody>
          <a:bodyPr/>
          <a:lstStyle/>
          <a:p>
            <a:pPr>
              <a:defRPr/>
            </a:pPr>
            <a:fld id="{EAF65128-3010-4558-BB89-E80BE9EB99D4}" type="slidenum">
              <a:rPr lang="en-US" smtClean="0"/>
              <a:pPr>
                <a:defRPr/>
              </a:pPr>
              <a:t>76</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p:spPr>
        <p:txBody>
          <a:bodyPr/>
          <a:lstStyle/>
          <a:p>
            <a:pPr eaLnBrk="1" hangingPunct="1"/>
            <a:endParaRPr lang="el-GR" smtClean="0"/>
          </a:p>
        </p:txBody>
      </p:sp>
      <p:sp>
        <p:nvSpPr>
          <p:cNvPr id="325636" name="Slide Number Placeholder 3"/>
          <p:cNvSpPr>
            <a:spLocks noGrp="1"/>
          </p:cNvSpPr>
          <p:nvPr>
            <p:ph type="sldNum" sz="quarter" idx="5"/>
          </p:nvPr>
        </p:nvSpPr>
        <p:spPr/>
        <p:txBody>
          <a:bodyPr/>
          <a:lstStyle/>
          <a:p>
            <a:pPr>
              <a:defRPr/>
            </a:pPr>
            <a:fld id="{61BC4DAF-EC31-4423-B2F9-57CD9B43B985}" type="slidenum">
              <a:rPr lang="en-US" smtClean="0"/>
              <a:pPr>
                <a:defRPr/>
              </a:pPr>
              <a:t>77</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p:spPr>
        <p:txBody>
          <a:bodyPr/>
          <a:lstStyle/>
          <a:p>
            <a:pPr eaLnBrk="1" hangingPunct="1"/>
            <a:endParaRPr lang="el-GR" smtClean="0"/>
          </a:p>
        </p:txBody>
      </p:sp>
      <p:sp>
        <p:nvSpPr>
          <p:cNvPr id="321540" name="Slide Number Placeholder 3"/>
          <p:cNvSpPr>
            <a:spLocks noGrp="1"/>
          </p:cNvSpPr>
          <p:nvPr>
            <p:ph type="sldNum" sz="quarter" idx="5"/>
          </p:nvPr>
        </p:nvSpPr>
        <p:spPr/>
        <p:txBody>
          <a:bodyPr/>
          <a:lstStyle/>
          <a:p>
            <a:pPr>
              <a:defRPr/>
            </a:pPr>
            <a:fld id="{3350F95F-E744-4857-9084-B831CC7B1247}" type="slidenum">
              <a:rPr lang="en-US" smtClean="0"/>
              <a:pPr>
                <a:defRPr/>
              </a:pPr>
              <a:t>78</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a:ln/>
        </p:spPr>
        <p:txBody>
          <a:bodyPr/>
          <a:lstStyle/>
          <a:p>
            <a:pPr eaLnBrk="1" hangingPunct="1"/>
            <a:endParaRPr lang="el-GR" smtClean="0"/>
          </a:p>
        </p:txBody>
      </p:sp>
      <p:sp>
        <p:nvSpPr>
          <p:cNvPr id="322564" name="Slide Number Placeholder 3"/>
          <p:cNvSpPr>
            <a:spLocks noGrp="1"/>
          </p:cNvSpPr>
          <p:nvPr>
            <p:ph type="sldNum" sz="quarter" idx="5"/>
          </p:nvPr>
        </p:nvSpPr>
        <p:spPr/>
        <p:txBody>
          <a:bodyPr/>
          <a:lstStyle/>
          <a:p>
            <a:pPr>
              <a:defRPr/>
            </a:pPr>
            <a:fld id="{86990235-8404-4807-93D1-6EE8E599DB23}" type="slidenum">
              <a:rPr lang="en-US" smtClean="0"/>
              <a:pPr>
                <a:defRPr/>
              </a:pPr>
              <a:t>79</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p:txBody>
          <a:bodyPr/>
          <a:lstStyle/>
          <a:p>
            <a:pPr>
              <a:defRPr/>
            </a:pPr>
            <a:fld id="{9AF01465-24E0-446E-A927-D2258B98EF56}" type="slidenum">
              <a:rPr lang="en-US" smtClean="0"/>
              <a:pPr>
                <a:defRPr/>
              </a:pPr>
              <a:t>80</a:t>
            </a:fld>
            <a:endParaRPr lang="en-US"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r>
              <a:rPr lang="en-US" smtClean="0"/>
              <a:t>In an operating fusion reactor, part of the energy generated will serve to maintain the plasma temperature as fresh deuterium and tritium are introduced. However, in the startup of a reactor, either initially or after a temporary shutdown, the plasma will have to be heated to 100 million degrees Celsius.</a:t>
            </a:r>
          </a:p>
          <a:p>
            <a:pPr eaLnBrk="1" hangingPunct="1"/>
            <a:r>
              <a:rPr lang="en-US" smtClean="0"/>
              <a:t>In current tokamak (and other) magnetic fusion experiments, insufficient fusion energy is produced to maintain the plasma temperature. Consequently, the devices operate in short pulses and the plasma must be heated afresh in every pulse</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a:ln/>
        </p:spPr>
      </p:sp>
      <p:sp>
        <p:nvSpPr>
          <p:cNvPr id="327683" name="Notes Placeholder 2"/>
          <p:cNvSpPr>
            <a:spLocks noGrp="1"/>
          </p:cNvSpPr>
          <p:nvPr>
            <p:ph type="body" idx="1"/>
          </p:nvPr>
        </p:nvSpPr>
        <p:spPr>
          <a:noFill/>
          <a:ln/>
        </p:spPr>
        <p:txBody>
          <a:bodyPr/>
          <a:lstStyle/>
          <a:p>
            <a:pPr eaLnBrk="1" hangingPunct="1"/>
            <a:endParaRPr lang="el-GR" smtClean="0"/>
          </a:p>
        </p:txBody>
      </p:sp>
      <p:sp>
        <p:nvSpPr>
          <p:cNvPr id="326660" name="Slide Number Placeholder 3"/>
          <p:cNvSpPr>
            <a:spLocks noGrp="1"/>
          </p:cNvSpPr>
          <p:nvPr>
            <p:ph type="sldNum" sz="quarter" idx="5"/>
          </p:nvPr>
        </p:nvSpPr>
        <p:spPr/>
        <p:txBody>
          <a:bodyPr/>
          <a:lstStyle/>
          <a:p>
            <a:pPr>
              <a:defRPr/>
            </a:pPr>
            <a:fld id="{B629B0EB-5F06-4BF8-8860-ECD09E6498FA}" type="slidenum">
              <a:rPr lang="en-US" smtClean="0"/>
              <a:pPr>
                <a:defRPr/>
              </a:pPr>
              <a:t>81</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p:spPr>
        <p:txBody>
          <a:bodyPr/>
          <a:lstStyle/>
          <a:p>
            <a:pPr eaLnBrk="1" hangingPunct="1"/>
            <a:endParaRPr lang="el-GR" smtClean="0"/>
          </a:p>
        </p:txBody>
      </p:sp>
      <p:sp>
        <p:nvSpPr>
          <p:cNvPr id="327684" name="Slide Number Placeholder 3"/>
          <p:cNvSpPr>
            <a:spLocks noGrp="1"/>
          </p:cNvSpPr>
          <p:nvPr>
            <p:ph type="sldNum" sz="quarter" idx="5"/>
          </p:nvPr>
        </p:nvSpPr>
        <p:spPr/>
        <p:txBody>
          <a:bodyPr/>
          <a:lstStyle/>
          <a:p>
            <a:pPr>
              <a:defRPr/>
            </a:pPr>
            <a:fld id="{86A9B0E5-EC75-4646-A3D3-E6497983DF9B}" type="slidenum">
              <a:rPr lang="en-US" smtClean="0"/>
              <a:pPr>
                <a:defRPr/>
              </a:pPr>
              <a:t>82</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ln/>
        </p:spPr>
      </p:sp>
      <p:sp>
        <p:nvSpPr>
          <p:cNvPr id="329731" name="Notes Placeholder 2"/>
          <p:cNvSpPr>
            <a:spLocks noGrp="1"/>
          </p:cNvSpPr>
          <p:nvPr>
            <p:ph type="body" idx="1"/>
          </p:nvPr>
        </p:nvSpPr>
        <p:spPr>
          <a:noFill/>
          <a:ln/>
        </p:spPr>
        <p:txBody>
          <a:bodyPr/>
          <a:lstStyle/>
          <a:p>
            <a:pPr eaLnBrk="1" hangingPunct="1"/>
            <a:endParaRPr lang="el-GR" smtClean="0"/>
          </a:p>
        </p:txBody>
      </p:sp>
      <p:sp>
        <p:nvSpPr>
          <p:cNvPr id="328708" name="Slide Number Placeholder 3"/>
          <p:cNvSpPr>
            <a:spLocks noGrp="1"/>
          </p:cNvSpPr>
          <p:nvPr>
            <p:ph type="sldNum" sz="quarter" idx="5"/>
          </p:nvPr>
        </p:nvSpPr>
        <p:spPr/>
        <p:txBody>
          <a:bodyPr/>
          <a:lstStyle/>
          <a:p>
            <a:pPr>
              <a:defRPr/>
            </a:pPr>
            <a:fld id="{9002F424-4006-4DB4-8DD7-E24EE004072E}" type="slidenum">
              <a:rPr lang="en-US" smtClean="0"/>
              <a:pPr>
                <a:defRPr/>
              </a:pPr>
              <a:t>83</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a:ln/>
        </p:spPr>
      </p:sp>
      <p:sp>
        <p:nvSpPr>
          <p:cNvPr id="330755" name="Notes Placeholder 2"/>
          <p:cNvSpPr>
            <a:spLocks noGrp="1"/>
          </p:cNvSpPr>
          <p:nvPr>
            <p:ph type="body" idx="1"/>
          </p:nvPr>
        </p:nvSpPr>
        <p:spPr>
          <a:noFill/>
          <a:ln/>
        </p:spPr>
        <p:txBody>
          <a:bodyPr/>
          <a:lstStyle/>
          <a:p>
            <a:pPr eaLnBrk="1" hangingPunct="1"/>
            <a:endParaRPr lang="el-GR" smtClean="0"/>
          </a:p>
        </p:txBody>
      </p:sp>
      <p:sp>
        <p:nvSpPr>
          <p:cNvPr id="329732" name="Slide Number Placeholder 3"/>
          <p:cNvSpPr>
            <a:spLocks noGrp="1"/>
          </p:cNvSpPr>
          <p:nvPr>
            <p:ph type="sldNum" sz="quarter" idx="5"/>
          </p:nvPr>
        </p:nvSpPr>
        <p:spPr/>
        <p:txBody>
          <a:bodyPr/>
          <a:lstStyle/>
          <a:p>
            <a:pPr>
              <a:defRPr/>
            </a:pPr>
            <a:fld id="{DFBE3CB5-9B3B-4748-A603-D22F859FD5BF}" type="slidenum">
              <a:rPr lang="en-US" smtClean="0"/>
              <a:pPr>
                <a:defRPr/>
              </a:pPr>
              <a:t>84</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p:txBody>
          <a:bodyPr/>
          <a:lstStyle/>
          <a:p>
            <a:pPr>
              <a:defRPr/>
            </a:pPr>
            <a:fld id="{18B1477C-91DE-42E1-8EA9-97082CC17D1A}" type="slidenum">
              <a:rPr lang="en-US" smtClean="0"/>
              <a:pPr>
                <a:defRPr/>
              </a:pPr>
              <a:t>12</a:t>
            </a:fld>
            <a:endParaRPr lang="en-US"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smtClean="0"/>
              <a:t>BP AMOCO FOR 1998</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a:noFill/>
          <a:ln/>
        </p:spPr>
        <p:txBody>
          <a:bodyPr/>
          <a:lstStyle/>
          <a:p>
            <a:pPr eaLnBrk="1" hangingPunct="1"/>
            <a:endParaRPr lang="el-GR" smtClean="0"/>
          </a:p>
        </p:txBody>
      </p:sp>
      <p:sp>
        <p:nvSpPr>
          <p:cNvPr id="330756" name="Slide Number Placeholder 3"/>
          <p:cNvSpPr>
            <a:spLocks noGrp="1"/>
          </p:cNvSpPr>
          <p:nvPr>
            <p:ph type="sldNum" sz="quarter" idx="5"/>
          </p:nvPr>
        </p:nvSpPr>
        <p:spPr/>
        <p:txBody>
          <a:bodyPr/>
          <a:lstStyle/>
          <a:p>
            <a:pPr>
              <a:defRPr/>
            </a:pPr>
            <a:fld id="{0F7D0F01-3238-4BD5-BEE7-05551C881496}" type="slidenum">
              <a:rPr lang="en-US" smtClean="0"/>
              <a:pPr>
                <a:defRPr/>
              </a:pPr>
              <a:t>85</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ln/>
        </p:spPr>
        <p:txBody>
          <a:bodyPr/>
          <a:lstStyle/>
          <a:p>
            <a:pPr eaLnBrk="1" hangingPunct="1"/>
            <a:r>
              <a:rPr lang="en-US" b="1" u="sng" smtClean="0">
                <a:hlinkClick r:id="rId3"/>
              </a:rPr>
              <a:t>Combustion Efficiency and Excess Air</a:t>
            </a:r>
            <a:endParaRPr lang="el-GR" b="1" smtClean="0"/>
          </a:p>
          <a:p>
            <a:pPr eaLnBrk="1" hangingPunct="1"/>
            <a:r>
              <a:rPr lang="en-US" b="1" smtClean="0"/>
              <a:t>Optimizing a boilers efficiency is important to minimize fuel consumption and unwanted excess to the environment</a:t>
            </a:r>
            <a:endParaRPr lang="el-GR" b="1" smtClean="0"/>
          </a:p>
          <a:p>
            <a:pPr eaLnBrk="1" hangingPunct="1"/>
            <a:r>
              <a:rPr lang="en-US" smtClean="0"/>
              <a:t>To ensure complete combustion of the fuel used, combustion chambers are supplied with excess air. Excess air increase the amount of oxygen and the probability of combustion of all fuel. </a:t>
            </a:r>
            <a:endParaRPr lang="el-GR" smtClean="0"/>
          </a:p>
          <a:p>
            <a:pPr eaLnBrk="1" hangingPunct="1"/>
            <a:r>
              <a:rPr lang="en-US" smtClean="0"/>
              <a:t>when fuel and oxygen in the air are in perfectly balance - the combustion is said to be </a:t>
            </a:r>
            <a:r>
              <a:rPr lang="en-US" b="1" smtClean="0"/>
              <a:t>stoichiometric</a:t>
            </a:r>
            <a:r>
              <a:rPr lang="en-US" smtClean="0"/>
              <a:t> </a:t>
            </a:r>
            <a:endParaRPr lang="el-GR" smtClean="0"/>
          </a:p>
          <a:p>
            <a:pPr eaLnBrk="1" hangingPunct="1"/>
            <a:r>
              <a:rPr lang="en-US" smtClean="0"/>
              <a:t>The combustion efficiency will increase with increased excess air, until the heat loss in the excess air is larger than than the heat provided by more efficient combustion.</a:t>
            </a:r>
            <a:endParaRPr lang="el-GR" smtClean="0"/>
          </a:p>
          <a:p>
            <a:pPr eaLnBrk="1" hangingPunct="1"/>
            <a:endParaRPr lang="en-US" smtClean="0"/>
          </a:p>
          <a:p>
            <a:pPr eaLnBrk="1" hangingPunct="1"/>
            <a:r>
              <a:rPr lang="en-US" smtClean="0"/>
              <a:t>Typical excess air to achieve highest efficiency for different fuels are </a:t>
            </a:r>
            <a:endParaRPr lang="el-GR" smtClean="0"/>
          </a:p>
          <a:p>
            <a:pPr eaLnBrk="1" hangingPunct="1"/>
            <a:r>
              <a:rPr lang="el-GR" smtClean="0"/>
              <a:t>5 - 10% for natural gas </a:t>
            </a:r>
          </a:p>
          <a:p>
            <a:pPr eaLnBrk="1" hangingPunct="1"/>
            <a:r>
              <a:rPr lang="el-GR" smtClean="0"/>
              <a:t>5 - 20% for fuel oil </a:t>
            </a:r>
          </a:p>
          <a:p>
            <a:pPr eaLnBrk="1" hangingPunct="1"/>
            <a:r>
              <a:rPr lang="el-GR" smtClean="0"/>
              <a:t>15 - 60% for coal </a:t>
            </a:r>
          </a:p>
          <a:p>
            <a:pPr eaLnBrk="1" hangingPunct="1"/>
            <a:endParaRPr lang="el-GR" smtClean="0"/>
          </a:p>
        </p:txBody>
      </p:sp>
      <p:sp>
        <p:nvSpPr>
          <p:cNvPr id="331780" name="Slide Number Placeholder 3"/>
          <p:cNvSpPr>
            <a:spLocks noGrp="1"/>
          </p:cNvSpPr>
          <p:nvPr>
            <p:ph type="sldNum" sz="quarter" idx="5"/>
          </p:nvPr>
        </p:nvSpPr>
        <p:spPr/>
        <p:txBody>
          <a:bodyPr/>
          <a:lstStyle/>
          <a:p>
            <a:pPr>
              <a:defRPr/>
            </a:pPr>
            <a:fld id="{9C8B76DC-7AF5-4C0D-8C6F-F02048C5E534}" type="slidenum">
              <a:rPr lang="en-US" smtClean="0"/>
              <a:pPr>
                <a:defRPr/>
              </a:pPr>
              <a:t>86</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a:ln/>
        </p:spPr>
        <p:txBody>
          <a:bodyPr/>
          <a:lstStyle/>
          <a:p>
            <a:pPr eaLnBrk="1" hangingPunct="1"/>
            <a:r>
              <a:rPr lang="en-US" smtClean="0"/>
              <a:t>Carbon dioxide - CO</a:t>
            </a:r>
            <a:r>
              <a:rPr lang="en-US" baseline="-25000" smtClean="0"/>
              <a:t>2</a:t>
            </a:r>
            <a:r>
              <a:rPr lang="en-US" smtClean="0"/>
              <a:t> - is a product of the combustion and the content in the flue gas is an important indication of the combustion efficiency.</a:t>
            </a:r>
            <a:endParaRPr lang="el-GR" smtClean="0"/>
          </a:p>
          <a:p>
            <a:pPr eaLnBrk="1" hangingPunct="1"/>
            <a:endParaRPr lang="en-US" smtClean="0"/>
          </a:p>
          <a:p>
            <a:pPr eaLnBrk="1" hangingPunct="1"/>
            <a:r>
              <a:rPr lang="en-US" smtClean="0"/>
              <a:t>An optimal content of carbon dioxide - CO</a:t>
            </a:r>
            <a:r>
              <a:rPr lang="en-US" baseline="-25000" smtClean="0"/>
              <a:t>2</a:t>
            </a:r>
            <a:r>
              <a:rPr lang="en-US" smtClean="0"/>
              <a:t> - after combustion is approximately 10% for natural gas, and approximately 13% for light oils.</a:t>
            </a:r>
            <a:endParaRPr lang="el-GR" smtClean="0"/>
          </a:p>
          <a:p>
            <a:pPr eaLnBrk="1" hangingPunct="1"/>
            <a:r>
              <a:rPr lang="en-US" smtClean="0"/>
              <a:t>Normal combustion efficiencies for natural gas at different amounts of excess air and flue gas temperatures are indicated  below:</a:t>
            </a:r>
            <a:endParaRPr lang="el-GR" smtClean="0"/>
          </a:p>
          <a:p>
            <a:pPr eaLnBrk="1" hangingPunct="1"/>
            <a:endParaRPr lang="el-GR" smtClean="0"/>
          </a:p>
        </p:txBody>
      </p:sp>
      <p:sp>
        <p:nvSpPr>
          <p:cNvPr id="332804" name="Slide Number Placeholder 3"/>
          <p:cNvSpPr>
            <a:spLocks noGrp="1"/>
          </p:cNvSpPr>
          <p:nvPr>
            <p:ph type="sldNum" sz="quarter" idx="5"/>
          </p:nvPr>
        </p:nvSpPr>
        <p:spPr/>
        <p:txBody>
          <a:bodyPr/>
          <a:lstStyle/>
          <a:p>
            <a:pPr>
              <a:defRPr/>
            </a:pPr>
            <a:fld id="{C17F212B-76C7-4951-9566-E5275218C67B}" type="slidenum">
              <a:rPr lang="en-US" smtClean="0"/>
              <a:pPr>
                <a:defRPr/>
              </a:pPr>
              <a:t>87</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a:ln/>
        </p:spPr>
      </p:sp>
      <p:sp>
        <p:nvSpPr>
          <p:cNvPr id="334851" name="Notes Placeholder 2"/>
          <p:cNvSpPr>
            <a:spLocks noGrp="1"/>
          </p:cNvSpPr>
          <p:nvPr>
            <p:ph type="body" idx="1"/>
          </p:nvPr>
        </p:nvSpPr>
        <p:spPr>
          <a:noFill/>
          <a:ln/>
        </p:spPr>
        <p:txBody>
          <a:bodyPr/>
          <a:lstStyle/>
          <a:p>
            <a:pPr eaLnBrk="1" hangingPunct="1"/>
            <a:endParaRPr lang="el-GR" smtClean="0"/>
          </a:p>
        </p:txBody>
      </p:sp>
      <p:sp>
        <p:nvSpPr>
          <p:cNvPr id="333828" name="Slide Number Placeholder 3"/>
          <p:cNvSpPr>
            <a:spLocks noGrp="1"/>
          </p:cNvSpPr>
          <p:nvPr>
            <p:ph type="sldNum" sz="quarter" idx="5"/>
          </p:nvPr>
        </p:nvSpPr>
        <p:spPr/>
        <p:txBody>
          <a:bodyPr/>
          <a:lstStyle/>
          <a:p>
            <a:pPr>
              <a:defRPr/>
            </a:pPr>
            <a:fld id="{CCFE14BE-8C26-44E9-926E-75EA60A8ADAB}" type="slidenum">
              <a:rPr lang="en-US" smtClean="0"/>
              <a:pPr>
                <a:defRPr/>
              </a:pPr>
              <a:t>88</a:t>
            </a:fld>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p:spPr>
        <p:txBody>
          <a:bodyPr/>
          <a:lstStyle/>
          <a:p>
            <a:pPr eaLnBrk="1" hangingPunct="1"/>
            <a:endParaRPr lang="el-GR" smtClean="0"/>
          </a:p>
        </p:txBody>
      </p:sp>
      <p:sp>
        <p:nvSpPr>
          <p:cNvPr id="337924" name="Slide Number Placeholder 3"/>
          <p:cNvSpPr>
            <a:spLocks noGrp="1"/>
          </p:cNvSpPr>
          <p:nvPr>
            <p:ph type="sldNum" sz="quarter" idx="5"/>
          </p:nvPr>
        </p:nvSpPr>
        <p:spPr/>
        <p:txBody>
          <a:bodyPr/>
          <a:lstStyle/>
          <a:p>
            <a:pPr>
              <a:defRPr/>
            </a:pPr>
            <a:fld id="{058EC178-DAD7-4C3F-B401-B2B0B48FFCA3}" type="slidenum">
              <a:rPr lang="en-US" smtClean="0"/>
              <a:pPr>
                <a:defRPr/>
              </a:pPr>
              <a:t>89</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p:spPr>
        <p:txBody>
          <a:bodyPr/>
          <a:lstStyle/>
          <a:p>
            <a:pPr eaLnBrk="1" hangingPunct="1"/>
            <a:endParaRPr lang="el-GR" smtClean="0"/>
          </a:p>
        </p:txBody>
      </p:sp>
      <p:sp>
        <p:nvSpPr>
          <p:cNvPr id="336900" name="Slide Number Placeholder 3"/>
          <p:cNvSpPr>
            <a:spLocks noGrp="1"/>
          </p:cNvSpPr>
          <p:nvPr>
            <p:ph type="sldNum" sz="quarter" idx="5"/>
          </p:nvPr>
        </p:nvSpPr>
        <p:spPr/>
        <p:txBody>
          <a:bodyPr/>
          <a:lstStyle/>
          <a:p>
            <a:pPr>
              <a:defRPr/>
            </a:pPr>
            <a:fld id="{08FC5FA2-6797-45E9-8A72-83C2A8EE0603}" type="slidenum">
              <a:rPr lang="en-US" smtClean="0"/>
              <a:pPr>
                <a:defRPr/>
              </a:pPr>
              <a:t>90</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a:ln/>
        </p:spPr>
      </p:sp>
      <p:sp>
        <p:nvSpPr>
          <p:cNvPr id="340995" name="Notes Placeholder 2"/>
          <p:cNvSpPr>
            <a:spLocks noGrp="1"/>
          </p:cNvSpPr>
          <p:nvPr>
            <p:ph type="body" idx="1"/>
          </p:nvPr>
        </p:nvSpPr>
        <p:spPr>
          <a:noFill/>
          <a:ln/>
        </p:spPr>
        <p:txBody>
          <a:bodyPr/>
          <a:lstStyle/>
          <a:p>
            <a:pPr eaLnBrk="1" hangingPunct="1"/>
            <a:endParaRPr lang="el-GR" smtClean="0"/>
          </a:p>
        </p:txBody>
      </p:sp>
      <p:sp>
        <p:nvSpPr>
          <p:cNvPr id="339972" name="Slide Number Placeholder 3"/>
          <p:cNvSpPr>
            <a:spLocks noGrp="1"/>
          </p:cNvSpPr>
          <p:nvPr>
            <p:ph type="sldNum" sz="quarter" idx="5"/>
          </p:nvPr>
        </p:nvSpPr>
        <p:spPr/>
        <p:txBody>
          <a:bodyPr/>
          <a:lstStyle/>
          <a:p>
            <a:pPr>
              <a:defRPr/>
            </a:pPr>
            <a:fld id="{CE26DC0D-21FC-401D-A828-96BE47AF37D9}" type="slidenum">
              <a:rPr lang="en-US" smtClean="0"/>
              <a:pPr>
                <a:defRPr/>
              </a:pPr>
              <a:t>91</a:t>
            </a:fld>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p:spPr>
        <p:txBody>
          <a:bodyPr/>
          <a:lstStyle/>
          <a:p>
            <a:pPr eaLnBrk="1" hangingPunct="1"/>
            <a:endParaRPr lang="el-GR" smtClean="0"/>
          </a:p>
        </p:txBody>
      </p:sp>
      <p:sp>
        <p:nvSpPr>
          <p:cNvPr id="342020" name="Slide Number Placeholder 3"/>
          <p:cNvSpPr>
            <a:spLocks noGrp="1"/>
          </p:cNvSpPr>
          <p:nvPr>
            <p:ph type="sldNum" sz="quarter" idx="5"/>
          </p:nvPr>
        </p:nvSpPr>
        <p:spPr/>
        <p:txBody>
          <a:bodyPr/>
          <a:lstStyle/>
          <a:p>
            <a:pPr>
              <a:defRPr/>
            </a:pPr>
            <a:fld id="{28AF3761-C522-443E-9236-9C61E4D02448}" type="slidenum">
              <a:rPr lang="en-US" smtClean="0"/>
              <a:pPr>
                <a:defRPr/>
              </a:pPr>
              <a:t>92</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p:spPr>
        <p:txBody>
          <a:bodyPr/>
          <a:lstStyle/>
          <a:p>
            <a:pPr eaLnBrk="1" hangingPunct="1"/>
            <a:endParaRPr lang="el-GR" smtClean="0"/>
          </a:p>
        </p:txBody>
      </p:sp>
      <p:sp>
        <p:nvSpPr>
          <p:cNvPr id="343044" name="Slide Number Placeholder 3"/>
          <p:cNvSpPr>
            <a:spLocks noGrp="1"/>
          </p:cNvSpPr>
          <p:nvPr>
            <p:ph type="sldNum" sz="quarter" idx="5"/>
          </p:nvPr>
        </p:nvSpPr>
        <p:spPr/>
        <p:txBody>
          <a:bodyPr/>
          <a:lstStyle/>
          <a:p>
            <a:pPr>
              <a:defRPr/>
            </a:pPr>
            <a:fld id="{25A70D3D-6DFC-46F8-920A-7B4FD6BF2A90}" type="slidenum">
              <a:rPr lang="en-US" smtClean="0"/>
              <a:pPr>
                <a:defRPr/>
              </a:pPr>
              <a:t>93</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p:spPr>
        <p:txBody>
          <a:bodyPr/>
          <a:lstStyle/>
          <a:p>
            <a:pPr eaLnBrk="1" hangingPunct="1"/>
            <a:endParaRPr lang="el-GR" smtClean="0"/>
          </a:p>
        </p:txBody>
      </p:sp>
      <p:sp>
        <p:nvSpPr>
          <p:cNvPr id="344068" name="Slide Number Placeholder 3"/>
          <p:cNvSpPr>
            <a:spLocks noGrp="1"/>
          </p:cNvSpPr>
          <p:nvPr>
            <p:ph type="sldNum" sz="quarter" idx="5"/>
          </p:nvPr>
        </p:nvSpPr>
        <p:spPr/>
        <p:txBody>
          <a:bodyPr/>
          <a:lstStyle/>
          <a:p>
            <a:pPr>
              <a:defRPr/>
            </a:pPr>
            <a:fld id="{E31D8888-9C94-4140-AE5B-EF4417378889}" type="slidenum">
              <a:rPr lang="en-US" smtClean="0"/>
              <a:pPr>
                <a:defRPr/>
              </a:pPr>
              <a:t>94</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p:spPr>
        <p:txBody>
          <a:bodyPr/>
          <a:lstStyle/>
          <a:p>
            <a:pPr eaLnBrk="1" hangingPunct="1"/>
            <a:endParaRPr lang="el-GR" smtClean="0"/>
          </a:p>
        </p:txBody>
      </p:sp>
      <p:sp>
        <p:nvSpPr>
          <p:cNvPr id="251908" name="Slide Number Placeholder 3"/>
          <p:cNvSpPr>
            <a:spLocks noGrp="1"/>
          </p:cNvSpPr>
          <p:nvPr>
            <p:ph type="sldNum" sz="quarter" idx="5"/>
          </p:nvPr>
        </p:nvSpPr>
        <p:spPr/>
        <p:txBody>
          <a:bodyPr/>
          <a:lstStyle/>
          <a:p>
            <a:pPr>
              <a:defRPr/>
            </a:pPr>
            <a:fld id="{C7F7451D-7E81-4B6D-930C-972C8A839026}" type="slidenum">
              <a:rPr lang="en-US" smtClean="0"/>
              <a:pPr>
                <a:defRPr/>
              </a:pPr>
              <a:t>13</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p:spPr>
        <p:txBody>
          <a:bodyPr/>
          <a:lstStyle/>
          <a:p>
            <a:pPr eaLnBrk="1" hangingPunct="1"/>
            <a:endParaRPr lang="el-GR" smtClean="0"/>
          </a:p>
        </p:txBody>
      </p:sp>
      <p:sp>
        <p:nvSpPr>
          <p:cNvPr id="345092" name="Slide Number Placeholder 3"/>
          <p:cNvSpPr>
            <a:spLocks noGrp="1"/>
          </p:cNvSpPr>
          <p:nvPr>
            <p:ph type="sldNum" sz="quarter" idx="5"/>
          </p:nvPr>
        </p:nvSpPr>
        <p:spPr/>
        <p:txBody>
          <a:bodyPr/>
          <a:lstStyle/>
          <a:p>
            <a:pPr>
              <a:defRPr/>
            </a:pPr>
            <a:fld id="{8E93A1F1-E581-4928-B9A1-CB2EFC3B16F4}" type="slidenum">
              <a:rPr lang="en-US" smtClean="0"/>
              <a:pPr>
                <a:defRPr/>
              </a:pPr>
              <a:t>95</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p:spPr>
        <p:txBody>
          <a:bodyPr/>
          <a:lstStyle/>
          <a:p>
            <a:pPr eaLnBrk="1" hangingPunct="1"/>
            <a:endParaRPr lang="el-GR" smtClean="0"/>
          </a:p>
        </p:txBody>
      </p:sp>
      <p:sp>
        <p:nvSpPr>
          <p:cNvPr id="346116" name="Slide Number Placeholder 3"/>
          <p:cNvSpPr>
            <a:spLocks noGrp="1"/>
          </p:cNvSpPr>
          <p:nvPr>
            <p:ph type="sldNum" sz="quarter" idx="5"/>
          </p:nvPr>
        </p:nvSpPr>
        <p:spPr/>
        <p:txBody>
          <a:bodyPr/>
          <a:lstStyle/>
          <a:p>
            <a:pPr>
              <a:defRPr/>
            </a:pPr>
            <a:fld id="{0A2A3A47-9115-465A-BF7E-4B60D5D3288A}" type="slidenum">
              <a:rPr lang="en-US" smtClean="0"/>
              <a:pPr>
                <a:defRPr/>
              </a:pPr>
              <a:t>96</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p:txBody>
          <a:bodyPr/>
          <a:lstStyle/>
          <a:p>
            <a:pPr>
              <a:defRPr/>
            </a:pPr>
            <a:fld id="{C150B32B-01E1-4560-930A-B05910EA17A9}" type="slidenum">
              <a:rPr lang="en-US" smtClean="0"/>
              <a:pPr>
                <a:defRPr/>
              </a:pPr>
              <a:t>97</a:t>
            </a:fld>
            <a:endParaRPr lang="en-US"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pPr eaLnBrk="1" hangingPunct="1">
              <a:lnSpc>
                <a:spcPct val="90000"/>
              </a:lnSpc>
            </a:pPr>
            <a:r>
              <a:rPr lang="en-GB" sz="900" smtClean="0"/>
              <a:t>When you go to an airport and see the commercial jets there, you can't help but notice the huge engines that power them. Most commercial jets are powered by turbofan engines, and turbofans are one example of a general class of engines called </a:t>
            </a:r>
            <a:r>
              <a:rPr lang="en-GB" sz="900" b="1" smtClean="0"/>
              <a:t>gas turbine</a:t>
            </a:r>
            <a:r>
              <a:rPr lang="en-GB" sz="900" smtClean="0"/>
              <a:t> engines. </a:t>
            </a:r>
            <a:endParaRPr lang="el-GR" sz="900" smtClean="0"/>
          </a:p>
          <a:p>
            <a:pPr eaLnBrk="1" hangingPunct="1">
              <a:lnSpc>
                <a:spcPct val="90000"/>
              </a:lnSpc>
            </a:pPr>
            <a:endParaRPr lang="el-GR" sz="900" smtClean="0"/>
          </a:p>
          <a:p>
            <a:pPr eaLnBrk="1" hangingPunct="1">
              <a:lnSpc>
                <a:spcPct val="90000"/>
              </a:lnSpc>
            </a:pPr>
            <a:r>
              <a:rPr lang="en-GB" sz="900" smtClean="0"/>
              <a:t>There are many different kinds of turbines: </a:t>
            </a:r>
            <a:endParaRPr lang="en-US" sz="900" smtClean="0"/>
          </a:p>
          <a:p>
            <a:pPr eaLnBrk="1" hangingPunct="1">
              <a:lnSpc>
                <a:spcPct val="90000"/>
              </a:lnSpc>
            </a:pPr>
            <a:r>
              <a:rPr lang="en-GB" sz="900" smtClean="0"/>
              <a:t>You have probably heard of a </a:t>
            </a:r>
            <a:r>
              <a:rPr lang="en-GB" sz="900" b="1" smtClean="0"/>
              <a:t>steam turbine</a:t>
            </a:r>
            <a:r>
              <a:rPr lang="en-GB" sz="900" smtClean="0"/>
              <a:t>. Most power plants use coal, natural gas, </a:t>
            </a:r>
            <a:r>
              <a:rPr lang="en-GB" sz="900" smtClean="0">
                <a:hlinkClick r:id="rId3"/>
              </a:rPr>
              <a:t>oil</a:t>
            </a:r>
            <a:r>
              <a:rPr lang="en-GB" sz="900" smtClean="0"/>
              <a:t> or a </a:t>
            </a:r>
            <a:r>
              <a:rPr lang="en-GB" sz="900" smtClean="0">
                <a:hlinkClick r:id="rId4"/>
              </a:rPr>
              <a:t>nuclear reactor</a:t>
            </a:r>
            <a:r>
              <a:rPr lang="en-GB" sz="900" smtClean="0"/>
              <a:t> to create steam. The steam runs through a huge and very carefully designed multi-stage turbine to spin an output shaft that drives the plant's generator. </a:t>
            </a:r>
            <a:endParaRPr lang="el-GR" sz="900" smtClean="0"/>
          </a:p>
          <a:p>
            <a:pPr eaLnBrk="1" hangingPunct="1">
              <a:lnSpc>
                <a:spcPct val="90000"/>
              </a:lnSpc>
            </a:pPr>
            <a:r>
              <a:rPr lang="en-GB" sz="900" smtClean="0">
                <a:hlinkClick r:id="rId5"/>
              </a:rPr>
              <a:t>Hydroelectric dams</a:t>
            </a:r>
            <a:r>
              <a:rPr lang="en-GB" sz="900" smtClean="0"/>
              <a:t> use </a:t>
            </a:r>
            <a:r>
              <a:rPr lang="en-GB" sz="900" b="1" smtClean="0"/>
              <a:t>water turbines</a:t>
            </a:r>
            <a:r>
              <a:rPr lang="en-GB" sz="900" smtClean="0"/>
              <a:t> in the same way to generate power. The turbines used in a hydroelectric plant look completely different from a steam turbine because water is so much denser (and slower moving) than steam, but it is the same principle. </a:t>
            </a:r>
            <a:endParaRPr lang="el-GR" sz="900" smtClean="0"/>
          </a:p>
          <a:p>
            <a:pPr eaLnBrk="1" hangingPunct="1">
              <a:lnSpc>
                <a:spcPct val="90000"/>
              </a:lnSpc>
            </a:pPr>
            <a:r>
              <a:rPr lang="en-GB" sz="900" b="1" smtClean="0"/>
              <a:t>Wind turbines</a:t>
            </a:r>
            <a:r>
              <a:rPr lang="en-GB" sz="900" smtClean="0"/>
              <a:t>, also known as wind mills, use the wind as their motive force. A wind turbine looks nothing like a steam turbine or a water turbine because wind is slow moving and very light, but again, the principle is the same. </a:t>
            </a:r>
            <a:endParaRPr lang="en-US" sz="900" smtClean="0"/>
          </a:p>
          <a:p>
            <a:pPr eaLnBrk="1" hangingPunct="1">
              <a:lnSpc>
                <a:spcPct val="90000"/>
              </a:lnSpc>
            </a:pPr>
            <a:r>
              <a:rPr lang="en-GB" sz="900" smtClean="0"/>
              <a:t>A gas turbine is an extension of the same concept. In a gas turbine, a pressurized gas spins the turbine. In all modern gas turbine engines, the engine produces its own pressurized gas, and it does this by burning something like propane, natural gas, kerosene or jet fuel. The heat that comes from burning the fuel expands air, and the high-speed rush of this hot air spins the turbine.</a:t>
            </a:r>
          </a:p>
          <a:p>
            <a:pPr eaLnBrk="1" hangingPunct="1">
              <a:lnSpc>
                <a:spcPct val="90000"/>
              </a:lnSpc>
            </a:pPr>
            <a:r>
              <a:rPr lang="en-GB" sz="900" smtClean="0"/>
              <a:t>Advantages and Disadvantages</a:t>
            </a:r>
            <a:br>
              <a:rPr lang="en-GB" sz="900" smtClean="0"/>
            </a:br>
            <a:r>
              <a:rPr lang="en-GB" sz="900" smtClean="0"/>
              <a:t>So why does the M-1 tank use a 1,500 </a:t>
            </a:r>
            <a:r>
              <a:rPr lang="en-GB" sz="900" smtClean="0">
                <a:hlinkClick r:id="rId6"/>
              </a:rPr>
              <a:t>horsepower</a:t>
            </a:r>
            <a:r>
              <a:rPr lang="en-GB" sz="900" smtClean="0"/>
              <a:t> gas turbine engine instead of a </a:t>
            </a:r>
            <a:r>
              <a:rPr lang="en-GB" sz="900" smtClean="0">
                <a:hlinkClick r:id="rId7"/>
              </a:rPr>
              <a:t>diesel engine</a:t>
            </a:r>
            <a:r>
              <a:rPr lang="en-GB" sz="900" smtClean="0"/>
              <a:t>? It turns out that there are two big advantages of the turbine over the diesel: </a:t>
            </a:r>
            <a:endParaRPr lang="en-US" sz="900" smtClean="0"/>
          </a:p>
          <a:p>
            <a:pPr eaLnBrk="1" hangingPunct="1">
              <a:lnSpc>
                <a:spcPct val="90000"/>
              </a:lnSpc>
            </a:pPr>
            <a:r>
              <a:rPr lang="en-GB" sz="900" smtClean="0"/>
              <a:t>Gas turbine engines have a great </a:t>
            </a:r>
            <a:r>
              <a:rPr lang="en-GB" sz="900" b="1" smtClean="0"/>
              <a:t>power-to-weight ratio</a:t>
            </a:r>
            <a:r>
              <a:rPr lang="en-GB" sz="900" smtClean="0"/>
              <a:t> compared to </a:t>
            </a:r>
            <a:r>
              <a:rPr lang="en-GB" sz="900" smtClean="0">
                <a:hlinkClick r:id="rId8"/>
              </a:rPr>
              <a:t>reciprocating engines</a:t>
            </a:r>
            <a:r>
              <a:rPr lang="en-GB" sz="900" smtClean="0"/>
              <a:t>. That is, the amount of power you get out of the engine compared to the weight of the engine itself is very good. </a:t>
            </a:r>
            <a:endParaRPr lang="el-GR" sz="900" smtClean="0"/>
          </a:p>
          <a:p>
            <a:pPr eaLnBrk="1" hangingPunct="1">
              <a:lnSpc>
                <a:spcPct val="90000"/>
              </a:lnSpc>
            </a:pPr>
            <a:r>
              <a:rPr lang="en-GB" sz="900" smtClean="0"/>
              <a:t>Gas turbine engines are </a:t>
            </a:r>
            <a:r>
              <a:rPr lang="en-GB" sz="900" b="1" smtClean="0"/>
              <a:t>smaller</a:t>
            </a:r>
            <a:r>
              <a:rPr lang="en-GB" sz="900" smtClean="0"/>
              <a:t> than their reciprocating counterparts of the same power. </a:t>
            </a:r>
            <a:endParaRPr lang="en-US" sz="900" smtClean="0"/>
          </a:p>
          <a:p>
            <a:pPr eaLnBrk="1" hangingPunct="1">
              <a:lnSpc>
                <a:spcPct val="90000"/>
              </a:lnSpc>
            </a:pPr>
            <a:r>
              <a:rPr lang="en-GB" sz="900" smtClean="0"/>
              <a:t>The main disadvantage of gas turbines is that, compared to a reciprocating engine of the same size, they are </a:t>
            </a:r>
            <a:r>
              <a:rPr lang="en-GB" sz="900" b="1" smtClean="0"/>
              <a:t>expensive</a:t>
            </a:r>
            <a:r>
              <a:rPr lang="en-GB" sz="900" smtClean="0"/>
              <a:t>. Because they spin at such high speeds and because of the high operating temperatures, designing and manufacturing gas turbines is a tough problem from both the engineering and materials standpoint. Gas turbines also tend to use more fuel when they are idling, and they prefer a constant rather than a fluctuating load. That makes gas turbines great for things like transcontinental jet aircraft and power plants, but explains why you don't have one under the hood of your car.</a:t>
            </a:r>
            <a:endParaRPr lang="en-US" sz="90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p:spPr>
        <p:txBody>
          <a:bodyPr/>
          <a:lstStyle/>
          <a:p>
            <a:pPr eaLnBrk="1" hangingPunct="1"/>
            <a:endParaRPr lang="el-GR" smtClean="0"/>
          </a:p>
        </p:txBody>
      </p:sp>
      <p:sp>
        <p:nvSpPr>
          <p:cNvPr id="349188" name="Slide Number Placeholder 3"/>
          <p:cNvSpPr>
            <a:spLocks noGrp="1"/>
          </p:cNvSpPr>
          <p:nvPr>
            <p:ph type="sldNum" sz="quarter" idx="5"/>
          </p:nvPr>
        </p:nvSpPr>
        <p:spPr/>
        <p:txBody>
          <a:bodyPr/>
          <a:lstStyle/>
          <a:p>
            <a:pPr>
              <a:defRPr/>
            </a:pPr>
            <a:fld id="{C58F55C8-A63E-446D-830D-395BC8F56E75}" type="slidenum">
              <a:rPr lang="en-US" smtClean="0"/>
              <a:pPr>
                <a:defRPr/>
              </a:pPr>
              <a:t>98</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p:spPr>
        <p:txBody>
          <a:bodyPr/>
          <a:lstStyle/>
          <a:p>
            <a:pPr eaLnBrk="1" hangingPunct="1"/>
            <a:endParaRPr lang="el-GR" smtClean="0"/>
          </a:p>
        </p:txBody>
      </p:sp>
      <p:sp>
        <p:nvSpPr>
          <p:cNvPr id="350212" name="Slide Number Placeholder 3"/>
          <p:cNvSpPr>
            <a:spLocks noGrp="1"/>
          </p:cNvSpPr>
          <p:nvPr>
            <p:ph type="sldNum" sz="quarter" idx="5"/>
          </p:nvPr>
        </p:nvSpPr>
        <p:spPr/>
        <p:txBody>
          <a:bodyPr/>
          <a:lstStyle/>
          <a:p>
            <a:pPr>
              <a:defRPr/>
            </a:pPr>
            <a:fld id="{82592DAF-1220-4184-AC29-AD628431108F}" type="slidenum">
              <a:rPr lang="en-US" smtClean="0"/>
              <a:pPr>
                <a:defRPr/>
              </a:pPr>
              <a:t>99</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p:txBody>
          <a:bodyPr/>
          <a:lstStyle/>
          <a:p>
            <a:pPr>
              <a:defRPr/>
            </a:pPr>
            <a:fld id="{C995A96F-5462-4902-AF97-8E8A2ABC10FC}" type="slidenum">
              <a:rPr lang="en-US" smtClean="0"/>
              <a:pPr>
                <a:defRPr/>
              </a:pPr>
              <a:t>100</a:t>
            </a:fld>
            <a:endParaRPr lang="en-US"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a:ln/>
        </p:spPr>
        <p:txBody>
          <a:bodyPr/>
          <a:lstStyle/>
          <a:p>
            <a:pPr eaLnBrk="1" hangingPunct="1"/>
            <a:r>
              <a:rPr lang="en-US" b="1" i="1" smtClean="0"/>
              <a:t>THE GAS-TURBINE PRIMER</a:t>
            </a:r>
            <a:endParaRPr lang="en-US" smtClean="0"/>
          </a:p>
          <a:p>
            <a:pPr eaLnBrk="1" hangingPunct="1"/>
            <a:r>
              <a:rPr lang="en-US" smtClean="0"/>
              <a:t>This section is provided as an educational service to people of all ages and professions who are interested in gas-turbine operation and theory. We feel it is in the best interest of the gas-turbine industry to educate the general population about this technology since it is a major power source used in the generation of electricity, and the power plant of choice for modern aircraft and way-cool boats. </a:t>
            </a:r>
            <a:endParaRPr lang="el-GR" b="1" smtClean="0"/>
          </a:p>
          <a:p>
            <a:pPr eaLnBrk="1" hangingPunct="1"/>
            <a:r>
              <a:rPr lang="el-GR" b="1" smtClean="0"/>
              <a:t>GAS-TURBINE THEORY</a:t>
            </a:r>
            <a:endParaRPr lang="en-US" i="1" smtClean="0"/>
          </a:p>
          <a:p>
            <a:pPr eaLnBrk="1" hangingPunct="1"/>
            <a:r>
              <a:rPr lang="en-US" i="1" smtClean="0"/>
              <a:t>A simple gas turbine is comprised of three main sections a compressor, a combustor, and a turbine. The gas-turbine operates on the principle of the Brayton cycle, where compressed air is mixed with fuel, and burned under constant pressure conditions. The resulting hot gas is allowed to expand through a turbine to perform work. In a 33% efficient gas-turbine approximately two / thirds of this work is spent compressing the air, the rest is available for other work ie.( mechanical drive, electrical generation)</a:t>
            </a:r>
            <a:endParaRPr lang="el-GR" i="1" smtClean="0"/>
          </a:p>
          <a:p>
            <a:pPr eaLnBrk="1" hangingPunct="1"/>
            <a:endParaRPr lang="el-GR" i="1" smtClean="0"/>
          </a:p>
          <a:p>
            <a:pPr eaLnBrk="1" hangingPunct="1"/>
            <a:endParaRPr lang="en-US" i="1"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p:txBody>
          <a:bodyPr/>
          <a:lstStyle/>
          <a:p>
            <a:pPr>
              <a:defRPr/>
            </a:pPr>
            <a:fld id="{8730ADEC-318F-4709-96CE-DBA6017DB36D}" type="slidenum">
              <a:rPr lang="en-US" smtClean="0"/>
              <a:pPr>
                <a:defRPr/>
              </a:pPr>
              <a:t>101</a:t>
            </a:fld>
            <a:endParaRPr lang="en-US"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pPr eaLnBrk="1" hangingPunct="1"/>
            <a:r>
              <a:rPr lang="en-US" i="1" smtClean="0"/>
              <a:t>One variation of this basic cycle is the addition of a regenerator. A gas-turbine with a regenerator (heat exchanger) recaptures some of the energy in the exhaust gas, pre-heating the air entering the combustor. This cycle is typically used on low pressure ratio turbines.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p:txBody>
          <a:bodyPr/>
          <a:lstStyle/>
          <a:p>
            <a:pPr>
              <a:defRPr/>
            </a:pPr>
            <a:fld id="{69C795E2-3453-483F-9672-B80ACE8CA27B}" type="slidenum">
              <a:rPr lang="en-US" smtClean="0"/>
              <a:pPr>
                <a:defRPr/>
              </a:pPr>
              <a:t>102</a:t>
            </a:fld>
            <a:endParaRPr lang="en-US"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pPr eaLnBrk="1" hangingPunct="1"/>
            <a:r>
              <a:rPr lang="en-US" smtClean="0"/>
              <a:t/>
            </a:r>
            <a:br>
              <a:rPr lang="en-US" smtClean="0"/>
            </a:br>
            <a:r>
              <a:rPr lang="en-US" i="1" smtClean="0"/>
              <a:t>Gas-turbines with high pressure ratios can use an intercooler to cool the air between stages of compression, allowing you to burn more fuel and generate more power. Remember, the limiting factor on fuel input is the temperature of the hot gas created, because of the metallurgy of the first stage nozzle and turbine blades. With the advances in materials technology this physical limit is always climbing.</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p:spPr>
        <p:txBody>
          <a:bodyPr/>
          <a:lstStyle/>
          <a:p>
            <a:pPr eaLnBrk="1" hangingPunct="1"/>
            <a:endParaRPr lang="el-GR" smtClean="0"/>
          </a:p>
        </p:txBody>
      </p:sp>
      <p:sp>
        <p:nvSpPr>
          <p:cNvPr id="354308" name="Slide Number Placeholder 3"/>
          <p:cNvSpPr>
            <a:spLocks noGrp="1"/>
          </p:cNvSpPr>
          <p:nvPr>
            <p:ph type="sldNum" sz="quarter" idx="5"/>
          </p:nvPr>
        </p:nvSpPr>
        <p:spPr/>
        <p:txBody>
          <a:bodyPr/>
          <a:lstStyle/>
          <a:p>
            <a:pPr>
              <a:defRPr/>
            </a:pPr>
            <a:fld id="{31FA6264-0375-4CCA-85C1-9AC56171EBF9}" type="slidenum">
              <a:rPr lang="en-US" smtClean="0"/>
              <a:pPr>
                <a:defRPr/>
              </a:pPr>
              <a:t>103</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p:spPr>
        <p:txBody>
          <a:bodyPr/>
          <a:lstStyle/>
          <a:p>
            <a:pPr eaLnBrk="1" hangingPunct="1"/>
            <a:endParaRPr lang="el-GR" smtClean="0"/>
          </a:p>
        </p:txBody>
      </p:sp>
      <p:sp>
        <p:nvSpPr>
          <p:cNvPr id="355332" name="Slide Number Placeholder 3"/>
          <p:cNvSpPr>
            <a:spLocks noGrp="1"/>
          </p:cNvSpPr>
          <p:nvPr>
            <p:ph type="sldNum" sz="quarter" idx="5"/>
          </p:nvPr>
        </p:nvSpPr>
        <p:spPr/>
        <p:txBody>
          <a:bodyPr/>
          <a:lstStyle/>
          <a:p>
            <a:pPr>
              <a:defRPr/>
            </a:pPr>
            <a:fld id="{C48CA0F2-20D3-4B94-A900-0E50A5B34531}" type="slidenum">
              <a:rPr lang="en-US" smtClean="0"/>
              <a:pPr>
                <a:defRPr/>
              </a:pPr>
              <a:t>104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C047F6-6FD1-4011-8503-81CD658387C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A6E2E4-2C89-4B6E-9B94-A5A6278C2AE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27418-8A37-44D0-9BC9-40DCDE5855D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lvl1pPr>
              <a:defRPr sz="3600" b="1">
                <a:solidFill>
                  <a:srgbClr val="C00000"/>
                </a:solidFill>
                <a:latin typeface="Cambria Math" panose="02040503050406030204" pitchFamily="18" charset="0"/>
                <a:ea typeface="Cambria Math" panose="02040503050406030204" pitchFamily="18" charset="0"/>
              </a:defRPr>
            </a:lvl1pPr>
          </a:lstStyle>
          <a:p>
            <a:r>
              <a:rPr lang="en-US" smtClean="0"/>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6DC54-069C-44F9-A648-E20831A1286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D00124-B74D-48B2-ACAF-B356B8FD2BF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FECEC42-4DBB-4072-A8E1-9200A25633C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lvl1pPr>
              <a:defRPr sz="3600" b="1">
                <a:solidFill>
                  <a:srgbClr val="C00000"/>
                </a:solidFill>
                <a:latin typeface="Cambria Math" panose="02040503050406030204" pitchFamily="18" charset="0"/>
                <a:ea typeface="Cambria Math" panose="02040503050406030204" pitchFamily="18" charset="0"/>
              </a:defRPr>
            </a:lvl1pPr>
          </a:lstStyle>
          <a:p>
            <a:r>
              <a:rPr lang="en-US" dirty="0" smtClean="0"/>
              <a:t>Click to edit Master title style</a:t>
            </a:r>
            <a:endParaRPr lang="el-GR" dirty="0"/>
          </a:p>
        </p:txBody>
      </p:sp>
      <p:sp>
        <p:nvSpPr>
          <p:cNvPr id="3" name="Chart Placeholder 2"/>
          <p:cNvSpPr>
            <a:spLocks noGrp="1"/>
          </p:cNvSpPr>
          <p:nvPr>
            <p:ph type="chart" idx="1"/>
          </p:nvPr>
        </p:nvSpPr>
        <p:spPr>
          <a:xfrm>
            <a:off x="457200" y="1600200"/>
            <a:ext cx="8229600" cy="4525963"/>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C8C9DA-BBF2-4BE7-828F-254BC989A00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C3E32D-0F17-4BCD-8B4C-22022694796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1168A-79AA-4AF3-BA31-2980AD59A35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lvl1pPr>
              <a:defRPr sz="3200" b="1">
                <a:solidFill>
                  <a:srgbClr val="C00000"/>
                </a:solidFill>
                <a:latin typeface="Cambria Math" panose="02040503050406030204" pitchFamily="18" charset="0"/>
                <a:ea typeface="Cambria Math" panose="02040503050406030204" pitchFamily="18" charset="0"/>
              </a:defRPr>
            </a:lvl1pPr>
          </a:lstStyle>
          <a:p>
            <a:r>
              <a:rPr lang="en-US" dirty="0" smtClean="0"/>
              <a:t>Click to edit Master title style</a:t>
            </a:r>
            <a:endParaRPr lang="el-GR" dirty="0"/>
          </a:p>
        </p:txBody>
      </p:sp>
      <p:sp>
        <p:nvSpPr>
          <p:cNvPr id="3" name="Content Placeholder 2"/>
          <p:cNvSpPr>
            <a:spLocks noGrp="1"/>
          </p:cNvSpPr>
          <p:nvPr>
            <p:ph idx="1"/>
          </p:nvPr>
        </p:nvSpPr>
        <p:spPr>
          <a:xfrm>
            <a:off x="457200" y="1196752"/>
            <a:ext cx="8229600" cy="4929411"/>
          </a:xfrm>
        </p:spPr>
        <p:txBody>
          <a:bodyPr/>
          <a:lstStyle>
            <a:lvl1pPr>
              <a:defRPr sz="2800">
                <a:latin typeface="Cambria Math" panose="02040503050406030204" pitchFamily="18" charset="0"/>
                <a:ea typeface="Cambria Math" panose="02040503050406030204" pitchFamily="18" charset="0"/>
              </a:defRPr>
            </a:lvl1pPr>
            <a:lvl2pPr>
              <a:defRPr sz="2400">
                <a:latin typeface="Cambria Math" panose="02040503050406030204" pitchFamily="18" charset="0"/>
                <a:ea typeface="Cambria Math" panose="02040503050406030204" pitchFamily="18" charset="0"/>
              </a:defRPr>
            </a:lvl2pPr>
            <a:lvl3pPr>
              <a:defRPr sz="2000">
                <a:latin typeface="Cambria Math" panose="02040503050406030204" pitchFamily="18" charset="0"/>
                <a:ea typeface="Cambria Math" panose="02040503050406030204" pitchFamily="18" charset="0"/>
              </a:defRPr>
            </a:lvl3pPr>
            <a:lvl4pPr>
              <a:defRPr sz="1800">
                <a:latin typeface="Cambria Math" panose="02040503050406030204" pitchFamily="18" charset="0"/>
                <a:ea typeface="Cambria Math" panose="02040503050406030204" pitchFamily="18" charset="0"/>
              </a:defRPr>
            </a:lvl4pPr>
            <a:lvl5pPr>
              <a:defRPr sz="1800">
                <a:latin typeface="Cambria Math" panose="02040503050406030204" pitchFamily="18" charset="0"/>
                <a:ea typeface="Cambria Math"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4BBDFF-DE8E-4ACF-92A1-CB36037CE53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0AD5B2-8903-4B1C-9F4F-2442E8322BD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B6C4C4-2010-4C86-B065-42300C0A43D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ADC2D2-3C4E-4ABF-8028-6C8F9EA529E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lvl1pPr>
              <a:defRPr sz="3200" b="1">
                <a:solidFill>
                  <a:srgbClr val="C00000"/>
                </a:solidFill>
                <a:latin typeface="Cambria Math" panose="02040503050406030204" pitchFamily="18" charset="0"/>
                <a:ea typeface="Cambria Math" panose="02040503050406030204" pitchFamily="18" charset="0"/>
              </a:defRPr>
            </a:lvl1pPr>
          </a:lstStyle>
          <a:p>
            <a:r>
              <a:rPr lang="en-US" dirty="0" smtClean="0"/>
              <a:t>Click to edit Master title style</a:t>
            </a:r>
            <a:endParaRPr lang="el-GR"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117999-D129-4888-9755-0ED3BDCAE5F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437C98-ABC1-4EF6-BEB2-8F8148A753C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D1B300-41AC-4A65-9068-46B521BA7A2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160FF5-E9D5-4293-A873-95807201A6B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49006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9219" name="Rectangle 3"/>
          <p:cNvSpPr>
            <a:spLocks noGrp="1" noChangeArrowheads="1"/>
          </p:cNvSpPr>
          <p:nvPr>
            <p:ph type="body" idx="1"/>
          </p:nvPr>
        </p:nvSpPr>
        <p:spPr bwMode="auto">
          <a:xfrm>
            <a:off x="457200" y="980728"/>
            <a:ext cx="8229600" cy="5145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5883E94B-28C3-4F7D-B9EB-509AD6E84B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rtl="0" eaLnBrk="0" fontAlgn="base" hangingPunct="0">
        <a:spcBef>
          <a:spcPct val="0"/>
        </a:spcBef>
        <a:spcAft>
          <a:spcPct val="0"/>
        </a:spcAft>
        <a:defRPr sz="3200" b="1">
          <a:solidFill>
            <a:srgbClr val="C00000"/>
          </a:solidFill>
          <a:latin typeface="Cambria Math" panose="02040503050406030204" pitchFamily="18" charset="0"/>
          <a:ea typeface="Cambria Math" panose="02040503050406030204" pitchFamily="18" charset="0"/>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5.emf"/><Relationship Id="rId5" Type="http://schemas.openxmlformats.org/officeDocument/2006/relationships/oleObject" Target="../embeddings/Microsoft_Excel_97-2003_Worksheet1.xls"/><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2.xm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1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136.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7.emf"/><Relationship Id="rId5" Type="http://schemas.openxmlformats.org/officeDocument/2006/relationships/oleObject" Target="../embeddings/Microsoft_PowerPoint_97-2003_Presentation2.ppt"/><Relationship Id="rId4" Type="http://schemas.openxmlformats.org/officeDocument/2006/relationships/oleObject" Target="../embeddings/oleObject4.bin"/></Relationships>
</file>

<file path=ppt/slides/_rels/slide1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43.png"/><Relationship Id="rId4" Type="http://schemas.microsoft.com/office/2007/relationships/hdphoto" Target="../media/hdphoto14.wdp"/></Relationships>
</file>

<file path=ppt/slides/_rels/slide13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2.wdp"/></Relationships>
</file>

<file path=ppt/slides/_rels/slide14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microsoft.com/office/2007/relationships/hdphoto" Target="../media/hdphoto15.wdp"/></Relationships>
</file>

<file path=ppt/slides/_rels/slide1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5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70.png"/><Relationship Id="rId4" Type="http://schemas.openxmlformats.org/officeDocument/2006/relationships/oleObject" Target="../embeddings/oleObject5.bin"/></Relationships>
</file>

<file path=ppt/slides/_rels/slide16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83.gif"/><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4.xml"/><Relationship Id="rId1" Type="http://schemas.openxmlformats.org/officeDocument/2006/relationships/slideLayout" Target="../slideLayouts/slideLayout2.xml"/><Relationship Id="rId5" Type="http://schemas.openxmlformats.org/officeDocument/2006/relationships/image" Target="../media/image193.jpeg"/><Relationship Id="rId4" Type="http://schemas.openxmlformats.org/officeDocument/2006/relationships/image" Target="../media/image192.gif"/></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6.xml"/><Relationship Id="rId1" Type="http://schemas.openxmlformats.org/officeDocument/2006/relationships/slideLayout" Target="../slideLayouts/slideLayout6.xml"/><Relationship Id="rId4" Type="http://schemas.openxmlformats.org/officeDocument/2006/relationships/image" Target="../media/image195.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83.xml"/><Relationship Id="rId1" Type="http://schemas.openxmlformats.org/officeDocument/2006/relationships/slideLayout" Target="../slideLayouts/slideLayout6.xml"/><Relationship Id="rId4" Type="http://schemas.openxmlformats.org/officeDocument/2006/relationships/image" Target="../media/image203.jpeg"/></Relationships>
</file>

<file path=ppt/slides/_rels/slide19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0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notesSlide" Target="../notesSlides/notesSlide188.xml"/><Relationship Id="rId1" Type="http://schemas.openxmlformats.org/officeDocument/2006/relationships/slideLayout" Target="../slideLayouts/slideLayout4.xml"/><Relationship Id="rId5" Type="http://schemas.openxmlformats.org/officeDocument/2006/relationships/image" Target="../media/image208.png"/><Relationship Id="rId4" Type="http://schemas.openxmlformats.org/officeDocument/2006/relationships/image" Target="../media/image207.png"/></Relationships>
</file>

<file path=ppt/slides/_rels/slide202.xml.rels><?xml version="1.0" encoding="UTF-8" standalone="yes"?>
<Relationships xmlns="http://schemas.openxmlformats.org/package/2006/relationships"><Relationship Id="rId3" Type="http://schemas.openxmlformats.org/officeDocument/2006/relationships/image" Target="../media/image209.gif"/><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6.xml"/><Relationship Id="rId1" Type="http://schemas.openxmlformats.org/officeDocument/2006/relationships/slideLayout" Target="../slideLayouts/slideLayout2.xml"/><Relationship Id="rId6" Type="http://schemas.openxmlformats.org/officeDocument/2006/relationships/image" Target="file:///D:\My%20Documents\&#928;&#913;&#925;&#917;&#928;&#921;&#931;&#932;&#919;&#924;&#921;&#927;%20&#913;&#921;&#915;&#913;&#921;&#927;&#933;\!&#924;&#945;&#952;&#942;&#956;&#945;&#964;&#945;%20&#954;&#945;&#953;%20&#933;&#955;&#953;&#954;&#972;\!%20&#924;&#940;&#952;&#951;&#956;&#945;%20-%20&#917;&#925;&#917;&#929;&#915;&#917;&#921;&#913;%20&#922;&#913;&#921;%20&#928;&#917;&#929;&#921;&#914;&#913;&#923;&#923;&#927;&#925;\Regenesys\Regenesys%20energy%20storage%20system_files\brochure1_files\storage.gif" TargetMode="External"/><Relationship Id="rId5" Type="http://schemas.openxmlformats.org/officeDocument/2006/relationships/image" Target="../media/image217.gif"/><Relationship Id="rId4" Type="http://schemas.openxmlformats.org/officeDocument/2006/relationships/image" Target="file:///D:\My%20Documents\&#928;&#913;&#925;&#917;&#928;&#921;&#931;&#932;&#919;&#924;&#921;&#927;%20&#913;&#921;&#915;&#913;&#921;&#927;&#933;\!&#924;&#945;&#952;&#942;&#956;&#945;&#964;&#945;%20&#954;&#945;&#953;%20&#933;&#955;&#953;&#954;&#972;\!%20&#924;&#940;&#952;&#951;&#956;&#945;%20-%20&#917;&#925;&#917;&#929;&#915;&#917;&#921;&#913;%20&#922;&#913;&#921;%20&#928;&#917;&#929;&#921;&#914;&#913;&#923;&#923;&#927;&#925;\Regenesys\Regenesys%20energy%20storage%20system_files\brochure1_files\controlsystem.gi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18.gif"/><Relationship Id="rId2" Type="http://schemas.openxmlformats.org/officeDocument/2006/relationships/notesSlide" Target="../notesSlides/notesSlide197.xml"/><Relationship Id="rId1" Type="http://schemas.openxmlformats.org/officeDocument/2006/relationships/slideLayout" Target="../slideLayouts/slideLayout14.xml"/><Relationship Id="rId5" Type="http://schemas.openxmlformats.org/officeDocument/2006/relationships/image" Target="../media/image220.png"/><Relationship Id="rId4" Type="http://schemas.openxmlformats.org/officeDocument/2006/relationships/image" Target="../media/image219.gif"/></Relationships>
</file>

<file path=ppt/slides/_rels/slide211.xml.rels><?xml version="1.0" encoding="UTF-8" standalone="yes"?>
<Relationships xmlns="http://schemas.openxmlformats.org/package/2006/relationships"><Relationship Id="rId3" Type="http://schemas.openxmlformats.org/officeDocument/2006/relationships/image" Target="../media/image221.gif"/><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8.gif"/></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7.png"/><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7.wdp"/></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9.png"/><Relationship Id="rId4" Type="http://schemas.openxmlformats.org/officeDocument/2006/relationships/oleObject" Target="../embeddings/oleObject2.bin"/></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microsoft.com/office/2007/relationships/hdphoto" Target="../media/hdphoto8.wdp"/></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microgravity.grc.nasa.gov/combustion/cfm/usml-1_results.htm"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microsoft.com/office/2007/relationships/hdphoto" Target="../media/hdphoto10.wdp"/></Relationships>
</file>

<file path=ppt/slides/_rels/slide9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2.xml"/><Relationship Id="rId1" Type="http://schemas.openxmlformats.org/officeDocument/2006/relationships/slideLayout" Target="../slideLayouts/slideLayout4.xml"/><Relationship Id="rId5" Type="http://schemas.openxmlformats.org/officeDocument/2006/relationships/image" Target="../media/image104.jpeg"/><Relationship Id="rId4" Type="http://schemas.openxmlformats.org/officeDocument/2006/relationships/hyperlink" Target="http://www.howstuffworks.com/3d/turbine-3d.htm"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a:t>ΕΝΕΡΓΕΙΑΚΗ ΠΟΛΙΤΙΚΗ ΚΑΙ ΔΙΑΧΕΙΡΙΣΗ - ΛΗΨΗ ΑΠΟΦΑΣΕΩΝ</a:t>
            </a:r>
            <a:endParaRPr lang="en-GB" dirty="0"/>
          </a:p>
        </p:txBody>
      </p:sp>
      <p:sp>
        <p:nvSpPr>
          <p:cNvPr id="5" name="Subtitle 4"/>
          <p:cNvSpPr>
            <a:spLocks noGrp="1"/>
          </p:cNvSpPr>
          <p:nvPr>
            <p:ph type="subTitle" idx="1"/>
          </p:nvPr>
        </p:nvSpPr>
        <p:spPr/>
        <p:txBody>
          <a:bodyPr/>
          <a:lstStyle/>
          <a:p>
            <a:r>
              <a:rPr lang="el-GR" dirty="0"/>
              <a:t>ΔΙΑΛΕΞΗ </a:t>
            </a:r>
            <a:r>
              <a:rPr lang="el-GR" dirty="0" err="1"/>
              <a:t>Νο</a:t>
            </a:r>
            <a:r>
              <a:rPr lang="el-GR" dirty="0"/>
              <a:t> </a:t>
            </a:r>
            <a:r>
              <a:rPr lang="el-GR" dirty="0" smtClean="0"/>
              <a:t>06</a:t>
            </a:r>
          </a:p>
          <a:p>
            <a:r>
              <a:rPr lang="el-GR" dirty="0"/>
              <a:t>ΔΙΑΛΕΞΗ </a:t>
            </a:r>
            <a:r>
              <a:rPr lang="el-GR" dirty="0" err="1"/>
              <a:t>Νο</a:t>
            </a:r>
            <a:r>
              <a:rPr lang="el-GR" dirty="0"/>
              <a:t> </a:t>
            </a:r>
            <a:r>
              <a:rPr lang="el-GR" dirty="0" smtClean="0"/>
              <a:t>07</a:t>
            </a:r>
          </a:p>
          <a:p>
            <a:r>
              <a:rPr lang="el-GR" smtClean="0"/>
              <a:t>ΕΝΕΡΓΕΙΑΚΕΣ ΤΕΧΝΟΛΟΓΙΕΣ</a:t>
            </a:r>
            <a:endParaRPr lang="en-GB" dirty="0"/>
          </a:p>
          <a:p>
            <a:endParaRPr lang="en-GB" dirty="0"/>
          </a:p>
        </p:txBody>
      </p:sp>
    </p:spTree>
    <p:extLst>
      <p:ext uri="{BB962C8B-B14F-4D97-AF65-F5344CB8AC3E}">
        <p14:creationId xmlns:p14="http://schemas.microsoft.com/office/powerpoint/2010/main" val="3029440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title"/>
          </p:nvPr>
        </p:nvSpPr>
        <p:spPr>
          <a:xfrm>
            <a:off x="457200" y="274638"/>
            <a:ext cx="8229600" cy="922114"/>
          </a:xfrm>
        </p:spPr>
        <p:txBody>
          <a:bodyPr/>
          <a:lstStyle/>
          <a:p>
            <a:pPr eaLnBrk="1" hangingPunct="1"/>
            <a:r>
              <a:rPr lang="el-GR" dirty="0" smtClean="0"/>
              <a:t>ΠΑΓΚΟΣΜΙΑ ΚΑΤΑΝΑΛΩΣΗ</a:t>
            </a:r>
            <a:r>
              <a:rPr lang="en-GB" dirty="0" smtClean="0"/>
              <a:t> %</a:t>
            </a:r>
            <a:r>
              <a:rPr lang="el-GR" dirty="0" smtClean="0"/>
              <a:t> ΕΝΕΡΓΕΙΑΣ ΑΝΑ ΚΑΥΣΙΜΟ</a:t>
            </a:r>
            <a:endParaRPr lang="en-US"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68759"/>
            <a:ext cx="7920880" cy="5582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l-GR" sz="4000" smtClean="0"/>
              <a:t>Αεριοστρόβιλος με θάλαμο καύσης</a:t>
            </a:r>
            <a:endParaRPr lang="en-US" sz="4000" smtClean="0"/>
          </a:p>
        </p:txBody>
      </p:sp>
      <p:pic>
        <p:nvPicPr>
          <p:cNvPr id="115715" name="Picture 3" descr="TURBINE"/>
          <p:cNvPicPr>
            <a:picLocks noGrp="1" noChangeAspect="1" noChangeArrowheads="1"/>
          </p:cNvPicPr>
          <p:nvPr>
            <p:ph idx="1"/>
          </p:nvPr>
        </p:nvPicPr>
        <p:blipFill>
          <a:blip r:embed="rId3" cstate="print"/>
          <a:srcRect/>
          <a:stretch>
            <a:fillRect/>
          </a:stretch>
        </p:blipFill>
        <p:spPr>
          <a:xfrm>
            <a:off x="611188" y="1916113"/>
            <a:ext cx="7920037" cy="4176712"/>
          </a:xfr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l-GR" sz="3200" smtClean="0"/>
              <a:t>Αεριοστρόβιλος με θάλαμο καύσης και αναγέννηση (ανάκτηση θερμότητας)</a:t>
            </a:r>
            <a:endParaRPr lang="en-US" sz="3200" smtClean="0"/>
          </a:p>
        </p:txBody>
      </p:sp>
      <p:pic>
        <p:nvPicPr>
          <p:cNvPr id="116739" name="Picture 3" descr="TURBINE2"/>
          <p:cNvPicPr>
            <a:picLocks noGrp="1" noChangeAspect="1" noChangeArrowheads="1"/>
          </p:cNvPicPr>
          <p:nvPr>
            <p:ph idx="1"/>
          </p:nvPr>
        </p:nvPicPr>
        <p:blipFill>
          <a:blip r:embed="rId3" cstate="print"/>
          <a:srcRect/>
          <a:stretch>
            <a:fillRect/>
          </a:stretch>
        </p:blipFill>
        <p:spPr>
          <a:xfrm>
            <a:off x="468313" y="1484313"/>
            <a:ext cx="7848600" cy="4941887"/>
          </a:xfr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l-GR" sz="4000" smtClean="0"/>
              <a:t>Αεριοστρόβιλος με ενδιάμεση ψύξη του αέρα (ανάμεσα στα στάδια)</a:t>
            </a:r>
            <a:endParaRPr lang="en-US" sz="4000" smtClean="0"/>
          </a:p>
        </p:txBody>
      </p:sp>
      <p:pic>
        <p:nvPicPr>
          <p:cNvPr id="117763" name="Picture 3" descr="TURBINE3"/>
          <p:cNvPicPr>
            <a:picLocks noGrp="1" noChangeAspect="1" noChangeArrowheads="1"/>
          </p:cNvPicPr>
          <p:nvPr>
            <p:ph idx="1"/>
          </p:nvPr>
        </p:nvPicPr>
        <p:blipFill>
          <a:blip r:embed="rId3" cstate="print"/>
          <a:srcRect/>
          <a:stretch>
            <a:fillRect/>
          </a:stretch>
        </p:blipFill>
        <p:spPr>
          <a:xfrm>
            <a:off x="1362075" y="2047875"/>
            <a:ext cx="6419850" cy="3629025"/>
          </a:xfr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l-GR" sz="4000" smtClean="0"/>
              <a:t>Αεριοστρόβιλος με αναθέρμανση</a:t>
            </a:r>
            <a:endParaRPr lang="en-US" sz="4000" smtClean="0"/>
          </a:p>
        </p:txBody>
      </p:sp>
      <p:pic>
        <p:nvPicPr>
          <p:cNvPr id="118787" name="Picture 3" descr="TURBINE4"/>
          <p:cNvPicPr>
            <a:picLocks noGrp="1" noChangeAspect="1" noChangeArrowheads="1"/>
          </p:cNvPicPr>
          <p:nvPr>
            <p:ph idx="1"/>
          </p:nvPr>
        </p:nvPicPr>
        <p:blipFill>
          <a:blip r:embed="rId3" cstate="print"/>
          <a:srcRect/>
          <a:stretch>
            <a:fillRect/>
          </a:stretch>
        </p:blipFill>
        <p:spPr>
          <a:xfrm>
            <a:off x="1114425" y="2224088"/>
            <a:ext cx="6915150" cy="3276600"/>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a:spLocks noGrp="1" noChangeArrowheads="1"/>
          </p:cNvSpPr>
          <p:nvPr>
            <p:ph type="title"/>
          </p:nvPr>
        </p:nvSpPr>
        <p:spPr/>
        <p:txBody>
          <a:bodyPr/>
          <a:lstStyle/>
          <a:p>
            <a:pPr eaLnBrk="1" hangingPunct="1"/>
            <a:r>
              <a:rPr lang="el-GR" sz="4000" smtClean="0"/>
              <a:t>ΑΕΡΙΟΣΤΡΟΒΙΛΟΣ ΜΕ ΑΝΑΚΤΗΣΗ ΘΕΡΜΟΤΗΤΑΣ</a:t>
            </a:r>
            <a:endParaRPr lang="en-US" sz="4000" smtClean="0"/>
          </a:p>
        </p:txBody>
      </p:sp>
      <p:pic>
        <p:nvPicPr>
          <p:cNvPr id="119811" name="Picture 5"/>
          <p:cNvPicPr>
            <a:picLocks noGrp="1" noChangeAspect="1" noChangeArrowheads="1"/>
          </p:cNvPicPr>
          <p:nvPr>
            <p:ph idx="1"/>
          </p:nvPr>
        </p:nvPicPr>
        <p:blipFill>
          <a:blip r:embed="rId3" cstate="print"/>
          <a:srcRect/>
          <a:stretch>
            <a:fillRect/>
          </a:stretch>
        </p:blipFill>
        <p:spPr>
          <a:xfrm>
            <a:off x="1187450" y="1700213"/>
            <a:ext cx="7129463" cy="4376737"/>
          </a:xfr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z="4000" i="1" smtClean="0"/>
              <a:t>An Intercooled &amp; Recuperated Turbine</a:t>
            </a:r>
            <a:r>
              <a:rPr lang="en-US" sz="4000" smtClean="0"/>
              <a:t> </a:t>
            </a:r>
          </a:p>
        </p:txBody>
      </p:sp>
      <p:pic>
        <p:nvPicPr>
          <p:cNvPr id="120835" name="Picture 3" descr="img00002"/>
          <p:cNvPicPr>
            <a:picLocks noGrp="1" noChangeAspect="1" noChangeArrowheads="1"/>
          </p:cNvPicPr>
          <p:nvPr>
            <p:ph idx="1"/>
          </p:nvPr>
        </p:nvPicPr>
        <p:blipFill>
          <a:blip r:embed="rId3" cstate="print"/>
          <a:srcRect/>
          <a:stretch>
            <a:fillRect/>
          </a:stretch>
        </p:blipFill>
        <p:spPr>
          <a:xfrm>
            <a:off x="1476375" y="1484313"/>
            <a:ext cx="6696075" cy="4497387"/>
          </a:xfr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title"/>
          </p:nvPr>
        </p:nvSpPr>
        <p:spPr/>
        <p:txBody>
          <a:bodyPr/>
          <a:lstStyle/>
          <a:p>
            <a:pPr eaLnBrk="1" hangingPunct="1"/>
            <a:r>
              <a:rPr lang="el-GR" sz="4000" smtClean="0"/>
              <a:t>ΑΕΡΙΟΣΤΡΟΒΙΛΟΣ ΜΕ ΕΓΧΥΣΗ ΑΤΜΟΥ ΓΙΑ ΜΕΙΩΣΗ ΝΟχ</a:t>
            </a:r>
            <a:endParaRPr lang="en-US" sz="4000" smtClean="0"/>
          </a:p>
        </p:txBody>
      </p:sp>
      <p:pic>
        <p:nvPicPr>
          <p:cNvPr id="121859" name="Picture 5"/>
          <p:cNvPicPr>
            <a:picLocks noGrp="1" noChangeAspect="1" noChangeArrowheads="1"/>
          </p:cNvPicPr>
          <p:nvPr>
            <p:ph idx="1"/>
          </p:nvPr>
        </p:nvPicPr>
        <p:blipFill>
          <a:blip r:embed="rId3" cstate="print"/>
          <a:srcRect/>
          <a:stretch>
            <a:fillRect/>
          </a:stretch>
        </p:blipFill>
        <p:spPr>
          <a:xfrm>
            <a:off x="971550" y="1844675"/>
            <a:ext cx="7056438" cy="4330700"/>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l-GR" sz="4000" smtClean="0"/>
              <a:t>Βενζινοκινητήρας-σχηματικό διάγραμμα τροφοδοσίας</a:t>
            </a:r>
          </a:p>
        </p:txBody>
      </p:sp>
      <p:pic>
        <p:nvPicPr>
          <p:cNvPr id="123907" name="Picture 3" descr="MEK βενζίνης καρμπυρατέρ"/>
          <p:cNvPicPr>
            <a:picLocks noGrp="1" noChangeAspect="1" noChangeArrowheads="1"/>
          </p:cNvPicPr>
          <p:nvPr>
            <p:ph idx="1"/>
          </p:nvPr>
        </p:nvPicPr>
        <p:blipFill>
          <a:blip r:embed="rId3" cstate="print"/>
          <a:srcRect/>
          <a:stretch>
            <a:fillRect/>
          </a:stretch>
        </p:blipFill>
        <p:spPr>
          <a:xfrm>
            <a:off x="1733550" y="2092325"/>
            <a:ext cx="5675313" cy="3540125"/>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l-GR" smtClean="0"/>
              <a:t>Μηχανή </a:t>
            </a:r>
            <a:r>
              <a:rPr lang="en-GB" smtClean="0"/>
              <a:t>bypass</a:t>
            </a:r>
            <a:endParaRPr lang="el-GR" smtClean="0"/>
          </a:p>
        </p:txBody>
      </p:sp>
      <p:pic>
        <p:nvPicPr>
          <p:cNvPr id="124931" name="Picture 3" descr="Αεριοστρόβιλος bypass"/>
          <p:cNvPicPr>
            <a:picLocks noGrp="1" noChangeAspect="1" noChangeArrowheads="1"/>
          </p:cNvPicPr>
          <p:nvPr>
            <p:ph idx="1"/>
          </p:nvPr>
        </p:nvPicPr>
        <p:blipFill>
          <a:blip r:embed="rId3" cstate="print"/>
          <a:srcRect/>
          <a:stretch>
            <a:fillRect/>
          </a:stretch>
        </p:blipFill>
        <p:spPr>
          <a:xfrm>
            <a:off x="1646238" y="1827213"/>
            <a:ext cx="5849937" cy="4070350"/>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l-GR" smtClean="0"/>
              <a:t>Στοιχεία τούρμπο-τζέτ μηχανής</a:t>
            </a:r>
          </a:p>
        </p:txBody>
      </p:sp>
      <p:pic>
        <p:nvPicPr>
          <p:cNvPr id="125955" name="Picture 3" descr="Αεριοστρόβιλος"/>
          <p:cNvPicPr>
            <a:picLocks noGrp="1" noChangeAspect="1" noChangeArrowheads="1"/>
          </p:cNvPicPr>
          <p:nvPr>
            <p:ph idx="1"/>
          </p:nvPr>
        </p:nvPicPr>
        <p:blipFill>
          <a:blip r:embed="rId3" cstate="print"/>
          <a:srcRect/>
          <a:stretch>
            <a:fillRect/>
          </a:stretch>
        </p:blipFill>
        <p:spPr>
          <a:xfrm>
            <a:off x="1762125" y="2009775"/>
            <a:ext cx="5619750" cy="3705225"/>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title"/>
          </p:nvPr>
        </p:nvSpPr>
        <p:spPr/>
        <p:txBody>
          <a:bodyPr/>
          <a:lstStyle/>
          <a:p>
            <a:pPr eaLnBrk="1" hangingPunct="1"/>
            <a:r>
              <a:rPr lang="el-GR" sz="4000" smtClean="0"/>
              <a:t>ΚΑΤΑΝΑΛΩΣΗ ΕΝΕΡΓΕΙΑΣ </a:t>
            </a:r>
            <a:br>
              <a:rPr lang="el-GR" sz="4000" smtClean="0"/>
            </a:br>
            <a:r>
              <a:rPr lang="el-GR" sz="4000" smtClean="0"/>
              <a:t>ΑΝΑ ΑΤΟΜΟ</a:t>
            </a:r>
            <a:endParaRPr lang="en-US" sz="4000" smtClean="0"/>
          </a:p>
        </p:txBody>
      </p:sp>
      <p:pic>
        <p:nvPicPr>
          <p:cNvPr id="10242" name="Picture 2" descr="http://upload.wikimedia.org/wikipedia/commons/thumb/9/91/Energy_Use_per_Capita.png/550px-Energy_Use_per_Capita.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stretch>
            <a:fillRect/>
          </a:stretch>
        </p:blipFill>
        <p:spPr bwMode="auto">
          <a:xfrm>
            <a:off x="0" y="2060847"/>
            <a:ext cx="9168511" cy="4400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l-GR" sz="4000" smtClean="0"/>
              <a:t>Θάλαμος καύσης αεριοστροβίλου αεροσκάφους</a:t>
            </a:r>
          </a:p>
        </p:txBody>
      </p:sp>
      <p:pic>
        <p:nvPicPr>
          <p:cNvPr id="126979" name="Picture 3" descr="Αεροπλάνο Θάλαμος καύσης αεριοστροβίλου"/>
          <p:cNvPicPr>
            <a:picLocks noGrp="1" noChangeAspect="1" noChangeArrowheads="1"/>
          </p:cNvPicPr>
          <p:nvPr>
            <p:ph idx="1"/>
          </p:nvPr>
        </p:nvPicPr>
        <p:blipFill>
          <a:blip r:embed="rId3" cstate="print"/>
          <a:srcRect/>
          <a:stretch>
            <a:fillRect/>
          </a:stretch>
        </p:blipFill>
        <p:spPr>
          <a:xfrm>
            <a:off x="125506" y="1844824"/>
            <a:ext cx="8910991" cy="3240360"/>
          </a:xfr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l-GR" sz="4000" smtClean="0"/>
              <a:t>ΜΗΧΑΝΕΣ ΕΣΩΤΕΡΙΚΗΣ ΚΑΥΣΗΣ</a:t>
            </a:r>
          </a:p>
        </p:txBody>
      </p:sp>
      <p:sp>
        <p:nvSpPr>
          <p:cNvPr id="131075" name="Rectangle 3"/>
          <p:cNvSpPr>
            <a:spLocks noGrp="1" noChangeArrowheads="1"/>
          </p:cNvSpPr>
          <p:nvPr>
            <p:ph type="body" idx="1"/>
          </p:nvPr>
        </p:nvSpPr>
        <p:spPr/>
        <p:txBody>
          <a:bodyPr/>
          <a:lstStyle/>
          <a:p>
            <a:pPr eaLnBrk="1" hangingPunct="1"/>
            <a:endParaRPr lang="el-GR"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l-GR" smtClean="0"/>
              <a:t>Μηχανή εσωτερικής καύσης</a:t>
            </a:r>
            <a:endParaRPr lang="en-US" smtClean="0"/>
          </a:p>
        </p:txBody>
      </p:sp>
      <p:pic>
        <p:nvPicPr>
          <p:cNvPr id="135171" name="Picture 3" descr="ice"/>
          <p:cNvPicPr>
            <a:picLocks noGrp="1" noChangeAspect="1" noChangeArrowheads="1"/>
          </p:cNvPicPr>
          <p:nvPr>
            <p:ph idx="1"/>
          </p:nvPr>
        </p:nvPicPr>
        <p:blipFill>
          <a:blip r:embed="rId3" cstate="print"/>
          <a:srcRect/>
          <a:stretch>
            <a:fillRect/>
          </a:stretch>
        </p:blipFill>
        <p:spPr>
          <a:xfrm>
            <a:off x="2124075" y="1268413"/>
            <a:ext cx="4964113" cy="5184775"/>
          </a:xfr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l-GR" smtClean="0"/>
              <a:t>2 – χρονη μηχανή εσωτ.καύσης</a:t>
            </a:r>
          </a:p>
        </p:txBody>
      </p:sp>
      <p:pic>
        <p:nvPicPr>
          <p:cNvPr id="133123" name="Picture 3" descr="eng"/>
          <p:cNvPicPr>
            <a:picLocks noGrp="1" noChangeAspect="1" noChangeArrowheads="1" noCrop="1"/>
          </p:cNvPicPr>
          <p:nvPr>
            <p:ph type="chart" idx="1"/>
          </p:nvPr>
        </p:nvPicPr>
        <p:blipFill>
          <a:blip r:embed="rId3" cstate="print"/>
          <a:srcRect/>
          <a:stretch>
            <a:fillRect/>
          </a:stretch>
        </p:blipFill>
        <p:spPr>
          <a:xfrm>
            <a:off x="3009900" y="1600200"/>
            <a:ext cx="3124200" cy="4525963"/>
          </a:xfr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l-GR" sz="4000" smtClean="0"/>
              <a:t>Πύργοι ψύξης γιά θερμικούς σταθμούς</a:t>
            </a:r>
          </a:p>
        </p:txBody>
      </p:sp>
      <p:sp>
        <p:nvSpPr>
          <p:cNvPr id="147459" name="Rectangle 3"/>
          <p:cNvSpPr>
            <a:spLocks noGrp="1" noChangeArrowheads="1"/>
          </p:cNvSpPr>
          <p:nvPr>
            <p:ph type="body" idx="1"/>
          </p:nvPr>
        </p:nvSpPr>
        <p:spPr/>
        <p:txBody>
          <a:bodyPr/>
          <a:lstStyle/>
          <a:p>
            <a:pPr eaLnBrk="1" hangingPunct="1"/>
            <a:endParaRPr lang="el-GR"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79388" y="260350"/>
            <a:ext cx="3671887" cy="2663825"/>
          </a:xfrm>
        </p:spPr>
        <p:txBody>
          <a:bodyPr/>
          <a:lstStyle/>
          <a:p>
            <a:pPr eaLnBrk="1" hangingPunct="1"/>
            <a:r>
              <a:rPr lang="el-GR" smtClean="0"/>
              <a:t>Πύργος ψύξεως</a:t>
            </a:r>
            <a:endParaRPr lang="en-US" smtClean="0"/>
          </a:p>
        </p:txBody>
      </p:sp>
      <p:pic>
        <p:nvPicPr>
          <p:cNvPr id="149507" name="Picture 3" descr="nuclear-power-tower1"/>
          <p:cNvPicPr>
            <a:picLocks noGrp="1" noChangeAspect="1" noChangeArrowheads="1"/>
          </p:cNvPicPr>
          <p:nvPr>
            <p:ph idx="1"/>
          </p:nvPr>
        </p:nvPicPr>
        <p:blipFill>
          <a:blip r:embed="rId3" cstate="print"/>
          <a:srcRect/>
          <a:stretch>
            <a:fillRect/>
          </a:stretch>
        </p:blipFill>
        <p:spPr>
          <a:xfrm>
            <a:off x="3851275" y="188913"/>
            <a:ext cx="4864100" cy="6480175"/>
          </a:xfr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l-GR" sz="4000" smtClean="0"/>
              <a:t>Σχηματική παράσταση σταθμού με πύργο ψύξεως</a:t>
            </a:r>
            <a:endParaRPr lang="en-US" sz="4000" smtClean="0"/>
          </a:p>
        </p:txBody>
      </p:sp>
      <p:pic>
        <p:nvPicPr>
          <p:cNvPr id="148483" name="Picture 3"/>
          <p:cNvPicPr>
            <a:picLocks noGrp="1" noChangeAspect="1" noChangeArrowheads="1"/>
          </p:cNvPicPr>
          <p:nvPr>
            <p:ph idx="1"/>
          </p:nvPr>
        </p:nvPicPr>
        <p:blipFill>
          <a:blip r:embed="rId3" cstate="print"/>
          <a:srcRect/>
          <a:stretch>
            <a:fillRect/>
          </a:stretch>
        </p:blipFill>
        <p:spPr>
          <a:xfrm>
            <a:off x="1282700" y="1600200"/>
            <a:ext cx="6578600" cy="4525963"/>
          </a:xfr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88814"/>
            <a:ext cx="4548336" cy="6069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0531" name="Picture 3" descr="what is drift?"/>
          <p:cNvPicPr>
            <a:picLocks noGrp="1" noChangeAspect="1" noChangeArrowheads="1"/>
          </p:cNvPicPr>
          <p:nvPr>
            <p:ph idx="1"/>
          </p:nvPr>
        </p:nvPicPr>
        <p:blipFill>
          <a:blip r:embed="rId4" cstate="print"/>
          <a:srcRect/>
          <a:stretch>
            <a:fillRect/>
          </a:stretch>
        </p:blipFill>
        <p:spPr>
          <a:xfrm>
            <a:off x="-36512" y="788814"/>
            <a:ext cx="4608512" cy="5593655"/>
          </a:xfrm>
          <a:solidFill>
            <a:schemeClr val="accent1"/>
          </a:solidFill>
        </p:spPr>
      </p:pic>
      <p:sp>
        <p:nvSpPr>
          <p:cNvPr id="150530" name="Rectangle 2"/>
          <p:cNvSpPr>
            <a:spLocks noGrp="1" noChangeArrowheads="1"/>
          </p:cNvSpPr>
          <p:nvPr>
            <p:ph type="title"/>
          </p:nvPr>
        </p:nvSpPr>
        <p:spPr>
          <a:xfrm>
            <a:off x="-3339" y="-7350"/>
            <a:ext cx="8244408" cy="562074"/>
          </a:xfrm>
        </p:spPr>
        <p:txBody>
          <a:bodyPr/>
          <a:lstStyle/>
          <a:p>
            <a:pPr eaLnBrk="1" hangingPunct="1"/>
            <a:r>
              <a:rPr lang="el-GR" sz="3200" dirty="0" smtClean="0"/>
              <a:t>Πύργος ψύξης (εσωτερικό)</a:t>
            </a:r>
            <a:endParaRPr lang="en-US" sz="3200" dirty="0" smtClean="0"/>
          </a:p>
        </p:txBody>
      </p:sp>
      <p:sp>
        <p:nvSpPr>
          <p:cNvPr id="2" name="Oval 1"/>
          <p:cNvSpPr/>
          <p:nvPr/>
        </p:nvSpPr>
        <p:spPr>
          <a:xfrm>
            <a:off x="5658544" y="4725144"/>
            <a:ext cx="353616"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043376" y="4697524"/>
            <a:ext cx="353616"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516216" y="4669904"/>
            <a:ext cx="353616"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7164288" y="4697524"/>
            <a:ext cx="353616"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7956376" y="4669904"/>
            <a:ext cx="353616" cy="3600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Up Arrow 2"/>
          <p:cNvSpPr/>
          <p:nvPr/>
        </p:nvSpPr>
        <p:spPr>
          <a:xfrm>
            <a:off x="5835352" y="1844824"/>
            <a:ext cx="2049016" cy="4392488"/>
          </a:xfrm>
          <a:prstGeom prst="upArrow">
            <a:avLst/>
          </a:prstGeom>
          <a:solidFill>
            <a:srgbClr val="FFC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l-GR" dirty="0" smtClean="0"/>
              <a:t>ΚΑΤΑΚΡΑΤΗΣΗ </a:t>
            </a:r>
            <a:r>
              <a:rPr lang="en-GB" dirty="0" smtClean="0"/>
              <a:t>CO</a:t>
            </a:r>
            <a:r>
              <a:rPr lang="en-GB" baseline="-25000" dirty="0" smtClean="0"/>
              <a:t>2</a:t>
            </a:r>
            <a:endParaRPr lang="el-GR" baseline="-25000" dirty="0" smtClean="0"/>
          </a:p>
        </p:txBody>
      </p:sp>
      <p:pic>
        <p:nvPicPr>
          <p:cNvPr id="12290" name="Picture 2" descr="http://www.rite.or.jp/English/lab/geological/concep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5" y="1412777"/>
            <a:ext cx="9229575" cy="5418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6"/>
          <p:cNvSpPr>
            <a:spLocks noGrp="1" noChangeArrowheads="1"/>
          </p:cNvSpPr>
          <p:nvPr>
            <p:ph type="title"/>
          </p:nvPr>
        </p:nvSpPr>
        <p:spPr>
          <a:xfrm>
            <a:off x="16913" y="0"/>
            <a:ext cx="8229600" cy="548680"/>
          </a:xfrm>
        </p:spPr>
        <p:txBody>
          <a:bodyPr/>
          <a:lstStyle/>
          <a:p>
            <a:pPr eaLnBrk="1" hangingPunct="1"/>
            <a:r>
              <a:rPr lang="el-GR" sz="3200" dirty="0" smtClean="0"/>
              <a:t>Εκπομπές </a:t>
            </a:r>
            <a:r>
              <a:rPr lang="en-GB" sz="3200" dirty="0" smtClean="0"/>
              <a:t>CO</a:t>
            </a:r>
            <a:r>
              <a:rPr lang="en-GB" sz="3200" baseline="-25000" dirty="0" smtClean="0"/>
              <a:t>2</a:t>
            </a:r>
            <a:r>
              <a:rPr lang="en-GB" sz="3200" dirty="0" smtClean="0"/>
              <a:t> 1900-1990</a:t>
            </a:r>
            <a:endParaRPr lang="el-GR" sz="3200" dirty="0" smtClean="0"/>
          </a:p>
        </p:txBody>
      </p:sp>
      <p:graphicFrame>
        <p:nvGraphicFramePr>
          <p:cNvPr id="6146" name="Object 27"/>
          <p:cNvGraphicFramePr>
            <a:graphicFrameLocks noGrp="1" noChangeAspect="1"/>
          </p:cNvGraphicFramePr>
          <p:nvPr>
            <p:ph idx="1"/>
            <p:extLst>
              <p:ext uri="{D42A27DB-BD31-4B8C-83A1-F6EECF244321}">
                <p14:modId xmlns:p14="http://schemas.microsoft.com/office/powerpoint/2010/main" val="3114087948"/>
              </p:ext>
            </p:extLst>
          </p:nvPr>
        </p:nvGraphicFramePr>
        <p:xfrm>
          <a:off x="2475215" y="563426"/>
          <a:ext cx="6663283" cy="6294574"/>
        </p:xfrm>
        <a:graphic>
          <a:graphicData uri="http://schemas.openxmlformats.org/presentationml/2006/ole">
            <mc:AlternateContent xmlns:mc="http://schemas.openxmlformats.org/markup-compatibility/2006">
              <mc:Choice xmlns:v="urn:schemas-microsoft-com:vml" Requires="v">
                <p:oleObj spid="_x0000_s6159" name="Chart" r:id="rId5" imgW="7280546" imgH="6878739" progId="Excel.Sheet.8">
                  <p:embed/>
                </p:oleObj>
              </mc:Choice>
              <mc:Fallback>
                <p:oleObj name="Chart" r:id="rId5" imgW="7280546" imgH="6878739" progId="Excel.Sheet.8">
                  <p:embed/>
                  <p:pic>
                    <p:nvPicPr>
                      <p:cNvPr id="0"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5215" y="563426"/>
                        <a:ext cx="6663283" cy="6294574"/>
                      </a:xfrm>
                      <a:prstGeom prst="rect">
                        <a:avLst/>
                      </a:prstGeom>
                      <a:noFill/>
                      <a:ln>
                        <a:noFill/>
                      </a:ln>
                      <a:effectLs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title"/>
          </p:nvPr>
        </p:nvSpPr>
        <p:spPr/>
        <p:txBody>
          <a:bodyPr/>
          <a:lstStyle/>
          <a:p>
            <a:pPr eaLnBrk="1" hangingPunct="1"/>
            <a:r>
              <a:rPr lang="el-GR" sz="4000" dirty="0" smtClean="0"/>
              <a:t>ΠΑΓΚΟΣΜΙΑ ΑΠΟΘΕΜΑΤΑ ΠΕΤΡΕΛΑΙΟΥ </a:t>
            </a:r>
            <a:endParaRPr lang="en-US" sz="4000" dirty="0" smtClean="0"/>
          </a:p>
        </p:txBody>
      </p:sp>
      <p:pic>
        <p:nvPicPr>
          <p:cNvPr id="9218" name="Picture 2" descr="http://www.environmentalhistory.org/billkovarik/wp-content/uploads/2014/12/proved.versus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96752"/>
            <a:ext cx="7776864" cy="5712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l-GR" dirty="0" smtClean="0"/>
              <a:t>ΑΠΟΜΑΚΡΥΝΣΗ </a:t>
            </a:r>
            <a:r>
              <a:rPr lang="en-US" dirty="0" smtClean="0"/>
              <a:t>CO</a:t>
            </a:r>
            <a:r>
              <a:rPr lang="en-US" baseline="-25000" dirty="0" smtClean="0"/>
              <a:t>2</a:t>
            </a:r>
          </a:p>
        </p:txBody>
      </p:sp>
      <p:sp>
        <p:nvSpPr>
          <p:cNvPr id="152579" name="Rectangle 3"/>
          <p:cNvSpPr>
            <a:spLocks noGrp="1" noChangeArrowheads="1"/>
          </p:cNvSpPr>
          <p:nvPr>
            <p:ph type="body" idx="1"/>
          </p:nvPr>
        </p:nvSpPr>
        <p:spPr/>
        <p:txBody>
          <a:bodyPr/>
          <a:lstStyle/>
          <a:p>
            <a:pPr eaLnBrk="1" hangingPunct="1"/>
            <a:r>
              <a:rPr lang="el-GR" smtClean="0"/>
              <a:t>ΣΕ ΕΞΑΝΤΛΗΜΕΝΟ ΤΑΜΙΕΥΤΗΡΑ ΠΕΤΡΕΛΑΙΟΥ Η ΦΥΣΙΚΟΥ ΑΕΡΙΟΥ (ή ΓΙΑ ΤΗΝ ΑΝΤΛΗΣΗ ΤΟΥ ΠΕΤΡΕΛΑΙΟΥ)</a:t>
            </a:r>
          </a:p>
          <a:p>
            <a:pPr eaLnBrk="1" hangingPunct="1"/>
            <a:r>
              <a:rPr lang="el-GR" smtClean="0"/>
              <a:t>ΣΕ ΠΑΛΙΟ ΟΡΥΧΕΙΟ</a:t>
            </a:r>
          </a:p>
          <a:p>
            <a:pPr eaLnBrk="1" hangingPunct="1"/>
            <a:r>
              <a:rPr lang="el-GR" smtClean="0"/>
              <a:t>ΣΤΗΝ ΘΑΛΑΣΣΑ</a:t>
            </a:r>
          </a:p>
          <a:p>
            <a:pPr eaLnBrk="1" hangingPunct="1"/>
            <a:endParaRPr lang="el-GR" smtClean="0"/>
          </a:p>
          <a:p>
            <a:pPr eaLnBrk="1" hangingPunct="1"/>
            <a:endParaRPr lang="en-US"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l-GR" dirty="0" smtClean="0"/>
              <a:t>ΑΠΟΜΑΚΡΥΝΣΗ </a:t>
            </a:r>
            <a:r>
              <a:rPr lang="en-US" dirty="0"/>
              <a:t>CO</a:t>
            </a:r>
            <a:r>
              <a:rPr lang="en-US" baseline="-25000" dirty="0"/>
              <a:t>2</a:t>
            </a:r>
            <a:endParaRPr lang="en-US" dirty="0" smtClean="0"/>
          </a:p>
        </p:txBody>
      </p:sp>
      <p:pic>
        <p:nvPicPr>
          <p:cNvPr id="153603" name="Picture 3" descr="sea-injection"/>
          <p:cNvPicPr>
            <a:picLocks noGrp="1" noChangeAspect="1" noChangeArrowheads="1"/>
          </p:cNvPicPr>
          <p:nvPr>
            <p:ph idx="1"/>
          </p:nvPr>
        </p:nvPicPr>
        <p:blipFill>
          <a:blip r:embed="rId3" cstate="print"/>
          <a:srcRect/>
          <a:stretch>
            <a:fillRect/>
          </a:stretch>
        </p:blipFill>
        <p:spPr>
          <a:xfrm>
            <a:off x="971550" y="1484313"/>
            <a:ext cx="7416800" cy="4384675"/>
          </a:xfr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l-GR" sz="4000" dirty="0" smtClean="0"/>
              <a:t>Αποθήκευση </a:t>
            </a:r>
            <a:r>
              <a:rPr lang="en-US" sz="4000" dirty="0"/>
              <a:t>CO</a:t>
            </a:r>
            <a:r>
              <a:rPr lang="en-US" sz="4000" baseline="-25000" dirty="0"/>
              <a:t>2</a:t>
            </a:r>
            <a:r>
              <a:rPr lang="en-US" sz="4000" dirty="0" smtClean="0"/>
              <a:t> </a:t>
            </a:r>
            <a:r>
              <a:rPr lang="el-GR" sz="4000" dirty="0" smtClean="0"/>
              <a:t>σε εξαντλημένη πετρελαιοπηγή</a:t>
            </a:r>
          </a:p>
        </p:txBody>
      </p:sp>
      <p:pic>
        <p:nvPicPr>
          <p:cNvPr id="154627" name="Picture 3" descr="Σκαρίφημα αποθήκευσης CO2 σε εξαντλημένη πετρελαιοπηγή"/>
          <p:cNvPicPr>
            <a:picLocks noGrp="1" noChangeAspect="1" noChangeArrowheads="1"/>
          </p:cNvPicPr>
          <p:nvPr>
            <p:ph idx="1"/>
          </p:nvPr>
        </p:nvPicPr>
        <p:blipFill>
          <a:blip r:embed="rId3" cstate="print"/>
          <a:srcRect/>
          <a:stretch>
            <a:fillRect/>
          </a:stretch>
        </p:blipFill>
        <p:spPr>
          <a:xfrm>
            <a:off x="1624013" y="1600200"/>
            <a:ext cx="5895975" cy="4525963"/>
          </a:xfr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l-GR" sz="4000" dirty="0" smtClean="0"/>
              <a:t>Αποθήκευση </a:t>
            </a:r>
            <a:r>
              <a:rPr lang="en-US" sz="4000" dirty="0"/>
              <a:t>CO</a:t>
            </a:r>
            <a:r>
              <a:rPr lang="en-US" sz="4000" baseline="-25000" dirty="0"/>
              <a:t>2</a:t>
            </a:r>
            <a:r>
              <a:rPr lang="en-US" sz="4000" dirty="0" smtClean="0"/>
              <a:t> </a:t>
            </a:r>
            <a:r>
              <a:rPr lang="el-GR" sz="4000" dirty="0" smtClean="0"/>
              <a:t>σε ταμιευτήρα</a:t>
            </a:r>
          </a:p>
        </p:txBody>
      </p:sp>
      <p:pic>
        <p:nvPicPr>
          <p:cNvPr id="155651" name="Picture 3" descr="Σκαρίφημα αποθήκευσης CO2 σε ταμιευτήρα"/>
          <p:cNvPicPr>
            <a:picLocks noGrp="1" noChangeAspect="1" noChangeArrowheads="1"/>
          </p:cNvPicPr>
          <p:nvPr>
            <p:ph idx="1"/>
          </p:nvPr>
        </p:nvPicPr>
        <p:blipFill>
          <a:blip r:embed="rId3" cstate="print"/>
          <a:srcRect/>
          <a:stretch>
            <a:fillRect/>
          </a:stretch>
        </p:blipFill>
        <p:spPr>
          <a:xfrm>
            <a:off x="1403350" y="1600200"/>
            <a:ext cx="6335713" cy="4525963"/>
          </a:xfr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l-GR" smtClean="0"/>
              <a:t>ΕΠΕΞΕΡΓΑΣΙΑ ΚΑΥΣΑΕΡΙΩΝ</a:t>
            </a:r>
          </a:p>
        </p:txBody>
      </p:sp>
      <p:sp>
        <p:nvSpPr>
          <p:cNvPr id="156675" name="Rectangle 3"/>
          <p:cNvSpPr>
            <a:spLocks noGrp="1" noChangeArrowheads="1"/>
          </p:cNvSpPr>
          <p:nvPr>
            <p:ph type="body" idx="1"/>
          </p:nvPr>
        </p:nvSpPr>
        <p:spPr/>
        <p:txBody>
          <a:bodyPr/>
          <a:lstStyle/>
          <a:p>
            <a:pPr eaLnBrk="1" hangingPunct="1"/>
            <a:endParaRPr lang="el-GR"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250825" y="333375"/>
            <a:ext cx="3600450" cy="1655763"/>
          </a:xfrm>
        </p:spPr>
        <p:txBody>
          <a:bodyPr/>
          <a:lstStyle/>
          <a:p>
            <a:pPr eaLnBrk="1" hangingPunct="1"/>
            <a:r>
              <a:rPr lang="el-GR" sz="2800" smtClean="0"/>
              <a:t>ΣΧΗΜΑΤΙΣΜΟΣ ΝΟ</a:t>
            </a:r>
            <a:r>
              <a:rPr lang="en-US" sz="2800" smtClean="0"/>
              <a:t>x</a:t>
            </a:r>
          </a:p>
        </p:txBody>
      </p:sp>
      <p:pic>
        <p:nvPicPr>
          <p:cNvPr id="157699" name="Picture 3" descr="Bild1.JPG (206726 bytes)"/>
          <p:cNvPicPr>
            <a:picLocks noGrp="1" noChangeAspect="1" noChangeArrowheads="1"/>
          </p:cNvPicPr>
          <p:nvPr>
            <p:ph idx="1"/>
          </p:nvPr>
        </p:nvPicPr>
        <p:blipFill>
          <a:blip r:embed="rId3" cstate="print"/>
          <a:srcRect/>
          <a:stretch>
            <a:fillRect/>
          </a:stretch>
        </p:blipFill>
        <p:spPr>
          <a:xfrm>
            <a:off x="3924300" y="260350"/>
            <a:ext cx="4695825" cy="6264275"/>
          </a:xfr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274638"/>
            <a:ext cx="3682752" cy="4522787"/>
          </a:xfrm>
        </p:spPr>
        <p:txBody>
          <a:bodyPr/>
          <a:lstStyle/>
          <a:p>
            <a:pPr eaLnBrk="1" hangingPunct="1"/>
            <a:r>
              <a:rPr lang="en-US" sz="2800" dirty="0" smtClean="0"/>
              <a:t>KA</a:t>
            </a:r>
            <a:r>
              <a:rPr lang="el-GR" sz="2800" dirty="0" smtClean="0"/>
              <a:t>ΥΣΗ ΣΤΑΓΟΝΑΣ ΠΕΤΡΕΛΑΙΟΥ ΣΕ ΜΙΚΡΟΒΑΡΥΤΗΤΑ</a:t>
            </a:r>
            <a:endParaRPr lang="en-US" sz="2800" dirty="0" smtClean="0"/>
          </a:p>
        </p:txBody>
      </p:sp>
      <p:pic>
        <p:nvPicPr>
          <p:cNvPr id="158723" name="Picture 3" descr="Image"/>
          <p:cNvPicPr>
            <a:picLocks noGrp="1" noChangeAspect="1" noChangeArrowheads="1"/>
          </p:cNvPicPr>
          <p:nvPr>
            <p:ph idx="1"/>
          </p:nvPr>
        </p:nvPicPr>
        <p:blipFill>
          <a:blip r:embed="rId3" cstate="print"/>
          <a:srcRect/>
          <a:stretch>
            <a:fillRect/>
          </a:stretch>
        </p:blipFill>
        <p:spPr>
          <a:xfrm>
            <a:off x="4787900" y="260350"/>
            <a:ext cx="3797300" cy="6337300"/>
          </a:xfr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l-GR" sz="4000" smtClean="0"/>
              <a:t>Μικροφωτογραφία ιπτάμενης τέφρας</a:t>
            </a:r>
            <a:endParaRPr lang="en-US" sz="4000" smtClean="0"/>
          </a:p>
        </p:txBody>
      </p:sp>
      <p:pic>
        <p:nvPicPr>
          <p:cNvPr id="159747" name="Picture 3" descr="flyash1"/>
          <p:cNvPicPr>
            <a:picLocks noGrp="1" noChangeAspect="1" noChangeArrowheads="1"/>
          </p:cNvPicPr>
          <p:nvPr>
            <p:ph sz="half" idx="1"/>
          </p:nvPr>
        </p:nvPicPr>
        <p:blipFill>
          <a:blip r:embed="rId3" cstate="print"/>
          <a:srcRect/>
          <a:stretch>
            <a:fillRect/>
          </a:stretch>
        </p:blipFill>
        <p:spPr>
          <a:xfrm>
            <a:off x="468313" y="2276475"/>
            <a:ext cx="3887787" cy="3060700"/>
          </a:xfrm>
        </p:spPr>
      </p:pic>
      <p:pic>
        <p:nvPicPr>
          <p:cNvPr id="159748" name="Picture 4" descr="flyash2"/>
          <p:cNvPicPr>
            <a:picLocks noGrp="1" noChangeAspect="1" noChangeArrowheads="1"/>
          </p:cNvPicPr>
          <p:nvPr>
            <p:ph sz="half" idx="2"/>
          </p:nvPr>
        </p:nvPicPr>
        <p:blipFill>
          <a:blip r:embed="rId4" cstate="print"/>
          <a:srcRect/>
          <a:stretch>
            <a:fillRect/>
          </a:stretch>
        </p:blipFill>
        <p:spPr>
          <a:xfrm>
            <a:off x="4648200" y="2311400"/>
            <a:ext cx="4100513" cy="3055938"/>
          </a:xfr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l-GR" smtClean="0"/>
              <a:t>ΚΑΥΣΑΕΡΙΑ ΕΠΕΞΕΡΓΑΣΙΑ 1</a:t>
            </a:r>
            <a:endParaRPr lang="en-US" smtClean="0"/>
          </a:p>
        </p:txBody>
      </p:sp>
      <p:pic>
        <p:nvPicPr>
          <p:cNvPr id="161795" name="Picture 3"/>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Lst>
          </a:blip>
          <a:srcRect/>
          <a:stretch>
            <a:fillRect/>
          </a:stretch>
        </p:blipFill>
        <p:spPr>
          <a:xfrm>
            <a:off x="827088" y="1557338"/>
            <a:ext cx="7921625" cy="4784725"/>
          </a:xfr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l-GR" smtClean="0"/>
              <a:t>ΚΑΥΣΑΕΡΙΑ ΕΠΕΞΕΡΓΑΣΙΑ 2</a:t>
            </a:r>
            <a:endParaRPr lang="en-US" smtClean="0"/>
          </a:p>
        </p:txBody>
      </p:sp>
      <p:pic>
        <p:nvPicPr>
          <p:cNvPr id="162819" name="Picture 3"/>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Lst>
          </a:blip>
          <a:srcRect/>
          <a:stretch>
            <a:fillRect/>
          </a:stretch>
        </p:blipFill>
        <p:spPr>
          <a:xfrm>
            <a:off x="684213" y="1412875"/>
            <a:ext cx="7200900" cy="5013325"/>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p:txBody>
          <a:bodyPr/>
          <a:lstStyle/>
          <a:p>
            <a:pPr eaLnBrk="1" hangingPunct="1"/>
            <a:r>
              <a:rPr lang="en-US" smtClean="0"/>
              <a:t>DISTRIBUTED GENERATION</a:t>
            </a:r>
            <a:endParaRPr lang="el-GR" smtClean="0"/>
          </a:p>
        </p:txBody>
      </p:sp>
      <p:sp>
        <p:nvSpPr>
          <p:cNvPr id="21507" name="Rectangle 3"/>
          <p:cNvSpPr>
            <a:spLocks noGrp="1" noChangeArrowheads="1"/>
          </p:cNvSpPr>
          <p:nvPr>
            <p:ph type="subTitle" idx="1"/>
          </p:nvPr>
        </p:nvSpPr>
        <p:spPr/>
        <p:txBody>
          <a:bodyPr/>
          <a:lstStyle/>
          <a:p>
            <a:pPr eaLnBrk="1" hangingPunct="1"/>
            <a:r>
              <a:rPr lang="el-GR" dirty="0" smtClean="0"/>
              <a:t>ΔΙΕΣΠΑΡΜΕΝΗ ΗΛΕΚΤΡΟΠΑΡΑΓΩΓΗ</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l-GR" sz="4000" dirty="0" smtClean="0"/>
              <a:t>Θερμικός σταθμός με επεξεργασία καυσαερίων</a:t>
            </a:r>
          </a:p>
        </p:txBody>
      </p:sp>
      <p:pic>
        <p:nvPicPr>
          <p:cNvPr id="44034" name="Picture 2" descr="http://www.power-eng.com/content/dam/pe/print-articles/2011/oct/1110pe_z1110PEffour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221138"/>
            <a:ext cx="6552728" cy="5602582"/>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http://www.advatechllc.com/wp-content/uploads/2013/01/simplified-dcfs-small.gif"/>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62000"/>
                    </a14:imgEffect>
                  </a14:imgLayer>
                </a14:imgProps>
              </a:ext>
              <a:ext uri="{28A0092B-C50C-407E-A947-70E740481C1C}">
                <a14:useLocalDpi xmlns:a14="http://schemas.microsoft.com/office/drawing/2010/main" val="0"/>
              </a:ext>
            </a:extLst>
          </a:blip>
          <a:srcRect/>
          <a:stretch>
            <a:fillRect/>
          </a:stretch>
        </p:blipFill>
        <p:spPr bwMode="auto">
          <a:xfrm>
            <a:off x="330380" y="1176409"/>
            <a:ext cx="8483240" cy="5640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l-GR" sz="4000" dirty="0" smtClean="0"/>
              <a:t>Σταθμός με </a:t>
            </a:r>
            <a:r>
              <a:rPr lang="el-GR" sz="4000" dirty="0" err="1" smtClean="0"/>
              <a:t>αποθείωση</a:t>
            </a:r>
            <a:r>
              <a:rPr lang="el-GR" sz="4000" dirty="0" smtClean="0"/>
              <a:t>-</a:t>
            </a:r>
            <a:br>
              <a:rPr lang="el-GR" sz="4000" dirty="0" smtClean="0"/>
            </a:br>
            <a:r>
              <a:rPr lang="el-GR" sz="4000" dirty="0" smtClean="0"/>
              <a:t>σχηματική διάταξη λειτουργίας</a:t>
            </a:r>
            <a:endParaRPr lang="en-US" sz="4000" dirty="0" smtClean="0"/>
          </a:p>
        </p:txBody>
      </p:sp>
      <p:graphicFrame>
        <p:nvGraphicFramePr>
          <p:cNvPr id="7170" name="Object 3"/>
          <p:cNvGraphicFramePr>
            <a:graphicFrameLocks noGrp="1" noChangeAspect="1"/>
          </p:cNvGraphicFramePr>
          <p:nvPr>
            <p:ph idx="1"/>
          </p:nvPr>
        </p:nvGraphicFramePr>
        <p:xfrm>
          <a:off x="468313" y="1484313"/>
          <a:ext cx="6983412" cy="5237162"/>
        </p:xfrm>
        <a:graphic>
          <a:graphicData uri="http://schemas.openxmlformats.org/presentationml/2006/ole">
            <mc:AlternateContent xmlns:mc="http://schemas.openxmlformats.org/markup-compatibility/2006">
              <mc:Choice xmlns:v="urn:schemas-microsoft-com:vml" Requires="v">
                <p:oleObj spid="_x0000_s7183" name="Presentation" r:id="rId5" imgW="4572042" imgH="3428869" progId="PowerPoint.Show.8">
                  <p:embed/>
                </p:oleObj>
              </mc:Choice>
              <mc:Fallback>
                <p:oleObj name="Presentation" r:id="rId5" imgW="4572042" imgH="3428869" progId="PowerPoint.Show.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484313"/>
                        <a:ext cx="6983412" cy="523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commons/thumb/f/f1/PowerStation3.svg/800px-PowerStation3.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664"/>
            <a:ext cx="9299706" cy="6393548"/>
          </a:xfrm>
          <a:prstGeom prst="rect">
            <a:avLst/>
          </a:prstGeom>
          <a:noFill/>
          <a:extLst>
            <a:ext uri="{909E8E84-426E-40DD-AFC4-6F175D3DCCD1}">
              <a14:hiddenFill xmlns:a14="http://schemas.microsoft.com/office/drawing/2010/main">
                <a:solidFill>
                  <a:srgbClr val="FFFFFF"/>
                </a:solidFill>
              </a14:hiddenFill>
            </a:ext>
          </a:extLst>
        </p:spPr>
      </p:pic>
      <p:sp>
        <p:nvSpPr>
          <p:cNvPr id="166914" name="Rectangle 2"/>
          <p:cNvSpPr>
            <a:spLocks noGrp="1" noChangeArrowheads="1"/>
          </p:cNvSpPr>
          <p:nvPr>
            <p:ph type="title"/>
          </p:nvPr>
        </p:nvSpPr>
        <p:spPr/>
        <p:txBody>
          <a:bodyPr/>
          <a:lstStyle/>
          <a:p>
            <a:pPr eaLnBrk="1" hangingPunct="1"/>
            <a:r>
              <a:rPr lang="el-GR" sz="4000" dirty="0" smtClean="0"/>
              <a:t>ΣΥΓΧΡΟΝΟΣ ΘΕΡΜΙΚΟΣ ΣΤΑΘΜΟΣ</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l-GR" sz="4000" smtClean="0"/>
              <a:t>ΑΝΑΝΕΩΣΙΜΕΣ ΠΗΓΕΣ ΕΝΕΡΓΕΙΑΣ ΚΑΙ ΤΕΧΝΟΛΟΓΙΑ</a:t>
            </a:r>
          </a:p>
        </p:txBody>
      </p:sp>
      <p:pic>
        <p:nvPicPr>
          <p:cNvPr id="10245" name="Picture 5" descr="http://www.earthlyissues.com/images/imagebg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523999"/>
            <a:ext cx="5904656" cy="52485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eaLnBrk="1" hangingPunct="1"/>
            <a:r>
              <a:rPr lang="el-GR" sz="4000" smtClean="0"/>
              <a:t>ΑΝΑΝΕΩΣΙΜΕΣ ΠΗΓΕΣ ΕΝΕΡΓΕΙΑΣ</a:t>
            </a:r>
          </a:p>
        </p:txBody>
      </p:sp>
      <p:sp>
        <p:nvSpPr>
          <p:cNvPr id="168963" name="Rectangle 3"/>
          <p:cNvSpPr>
            <a:spLocks noGrp="1" noChangeArrowheads="1"/>
          </p:cNvSpPr>
          <p:nvPr>
            <p:ph type="body" idx="1"/>
          </p:nvPr>
        </p:nvSpPr>
        <p:spPr>
          <a:xfrm>
            <a:off x="1043608" y="1196752"/>
            <a:ext cx="7643192" cy="4929411"/>
          </a:xfrm>
        </p:spPr>
        <p:txBody>
          <a:bodyPr/>
          <a:lstStyle/>
          <a:p>
            <a:pPr eaLnBrk="1" hangingPunct="1"/>
            <a:r>
              <a:rPr lang="el-GR" dirty="0" smtClean="0"/>
              <a:t>ΓΕΩΘΕΡΜΙΑ</a:t>
            </a:r>
          </a:p>
          <a:p>
            <a:pPr eaLnBrk="1" hangingPunct="1"/>
            <a:r>
              <a:rPr lang="el-GR" dirty="0" smtClean="0"/>
              <a:t>ΚΥΜΑΤΙΚΗ</a:t>
            </a:r>
          </a:p>
          <a:p>
            <a:pPr eaLnBrk="1" hangingPunct="1"/>
            <a:r>
              <a:rPr lang="el-GR" dirty="0" smtClean="0"/>
              <a:t>ΗΛΙΑΚΗ</a:t>
            </a:r>
          </a:p>
          <a:p>
            <a:pPr eaLnBrk="1" hangingPunct="1"/>
            <a:r>
              <a:rPr lang="el-GR" dirty="0" smtClean="0"/>
              <a:t>ΒΙΟΜΑΖΑ</a:t>
            </a:r>
          </a:p>
          <a:p>
            <a:pPr eaLnBrk="1" hangingPunct="1"/>
            <a:r>
              <a:rPr lang="el-GR" dirty="0" smtClean="0"/>
              <a:t>ΑΙΟΛΙΚΗ</a:t>
            </a:r>
          </a:p>
          <a:p>
            <a:pPr eaLnBrk="1" hangingPunct="1"/>
            <a:r>
              <a:rPr lang="el-GR" dirty="0" smtClean="0"/>
              <a:t>ΥΔΡΑΥΛΙΚΗ ΕΝΕΡΓΕΙΑ</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el-GR" smtClean="0"/>
              <a:t>ΓΕΩΘΕΡΜΙΑ</a:t>
            </a:r>
          </a:p>
        </p:txBody>
      </p:sp>
      <p:sp>
        <p:nvSpPr>
          <p:cNvPr id="169987" name="Rectangle 3"/>
          <p:cNvSpPr>
            <a:spLocks noGrp="1" noChangeArrowheads="1"/>
          </p:cNvSpPr>
          <p:nvPr>
            <p:ph type="body" idx="1"/>
          </p:nvPr>
        </p:nvSpPr>
        <p:spPr/>
        <p:txBody>
          <a:bodyPr/>
          <a:lstStyle/>
          <a:p>
            <a:pPr eaLnBrk="1" hangingPunct="1"/>
            <a:r>
              <a:rPr lang="el-GR" dirty="0"/>
              <a:t>Γεωθερμική κλίμακα 1 </a:t>
            </a:r>
            <a:r>
              <a:rPr lang="el-GR" baseline="30000" dirty="0"/>
              <a:t>ο</a:t>
            </a:r>
            <a:r>
              <a:rPr lang="en-US" dirty="0" smtClean="0"/>
              <a:t>C</a:t>
            </a:r>
            <a:r>
              <a:rPr lang="en-US" dirty="0"/>
              <a:t>/ </a:t>
            </a:r>
            <a:r>
              <a:rPr lang="el-GR" dirty="0" smtClean="0"/>
              <a:t>30</a:t>
            </a:r>
            <a:r>
              <a:rPr lang="en-US" dirty="0" smtClean="0"/>
              <a:t>m</a:t>
            </a:r>
            <a:endParaRPr lang="el-GR" dirty="0"/>
          </a:p>
          <a:p>
            <a:pPr eaLnBrk="1" hangingPunct="1"/>
            <a:endParaRPr lang="el-GR" dirty="0"/>
          </a:p>
          <a:p>
            <a:pPr eaLnBrk="1" hangingPunct="1"/>
            <a:r>
              <a:rPr lang="el-GR" dirty="0"/>
              <a:t>Αβαθής γεωθερμία</a:t>
            </a:r>
          </a:p>
          <a:p>
            <a:pPr eaLnBrk="1" hangingPunct="1"/>
            <a:endParaRPr lang="el-GR" dirty="0"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6"/>
          <p:cNvSpPr>
            <a:spLocks noGrp="1" noChangeArrowheads="1"/>
          </p:cNvSpPr>
          <p:nvPr>
            <p:ph type="title"/>
          </p:nvPr>
        </p:nvSpPr>
        <p:spPr/>
        <p:txBody>
          <a:bodyPr/>
          <a:lstStyle/>
          <a:p>
            <a:pPr eaLnBrk="1" hangingPunct="1"/>
            <a:r>
              <a:rPr lang="el-GR" smtClean="0"/>
              <a:t>Θερμοκρασιακή τομή της Γης</a:t>
            </a:r>
          </a:p>
        </p:txBody>
      </p:sp>
      <p:pic>
        <p:nvPicPr>
          <p:cNvPr id="175107" name="Picture 5" descr="img005"/>
          <p:cNvPicPr>
            <a:picLocks noGrp="1" noChangeAspect="1" noChangeArrowheads="1"/>
          </p:cNvPicPr>
          <p:nvPr>
            <p:ph idx="1"/>
          </p:nvPr>
        </p:nvPicPr>
        <p:blipFill>
          <a:blip r:embed="rId3" cstate="print"/>
          <a:srcRect/>
          <a:stretch>
            <a:fillRect/>
          </a:stretch>
        </p:blipFill>
        <p:spPr>
          <a:xfrm>
            <a:off x="971600" y="1268759"/>
            <a:ext cx="7243104" cy="4824537"/>
          </a:xfr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6"/>
          <p:cNvSpPr>
            <a:spLocks noGrp="1" noChangeArrowheads="1"/>
          </p:cNvSpPr>
          <p:nvPr>
            <p:ph type="title"/>
          </p:nvPr>
        </p:nvSpPr>
        <p:spPr/>
        <p:txBody>
          <a:bodyPr/>
          <a:lstStyle/>
          <a:p>
            <a:pPr eaLnBrk="1" hangingPunct="1"/>
            <a:r>
              <a:rPr lang="el-GR" dirty="0" smtClean="0"/>
              <a:t>Γεωθερμικές περιοχές</a:t>
            </a:r>
          </a:p>
        </p:txBody>
      </p:sp>
      <p:pic>
        <p:nvPicPr>
          <p:cNvPr id="173059" name="Picture 5" descr="img015"/>
          <p:cNvPicPr>
            <a:picLocks noGrp="1" noChangeAspect="1" noChangeArrowheads="1"/>
          </p:cNvPicPr>
          <p:nvPr>
            <p:ph idx="1"/>
          </p:nvPr>
        </p:nvPicPr>
        <p:blipFill>
          <a:blip r:embed="rId3" cstate="print"/>
          <a:srcRect/>
          <a:stretch>
            <a:fillRect/>
          </a:stretch>
        </p:blipFill>
        <p:spPr>
          <a:xfrm>
            <a:off x="683568" y="1604962"/>
            <a:ext cx="7920880" cy="5275995"/>
          </a:xfr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4"/>
          <p:cNvSpPr>
            <a:spLocks noGrp="1" noChangeArrowheads="1"/>
          </p:cNvSpPr>
          <p:nvPr>
            <p:ph type="title"/>
          </p:nvPr>
        </p:nvSpPr>
        <p:spPr>
          <a:xfrm>
            <a:off x="457200" y="0"/>
            <a:ext cx="8229600" cy="1143000"/>
          </a:xfrm>
        </p:spPr>
        <p:txBody>
          <a:bodyPr/>
          <a:lstStyle/>
          <a:p>
            <a:pPr eaLnBrk="1" hangingPunct="1"/>
            <a:r>
              <a:rPr lang="el-GR" sz="3200" dirty="0" smtClean="0"/>
              <a:t>Γεωθερμικές περιοχές στην Ευρώπη</a:t>
            </a:r>
          </a:p>
        </p:txBody>
      </p:sp>
      <p:pic>
        <p:nvPicPr>
          <p:cNvPr id="172035" name="Picture 3" descr="Χάρτης Ευρωπαϊκές γεωθερμικές περιοχές"/>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harpenSoften amount="84000"/>
                    </a14:imgEffect>
                  </a14:imgLayer>
                </a14:imgProps>
              </a:ext>
            </a:extLst>
          </a:blip>
          <a:srcRect/>
          <a:stretch>
            <a:fillRect/>
          </a:stretch>
        </p:blipFill>
        <p:spPr>
          <a:xfrm>
            <a:off x="20387" y="1086942"/>
            <a:ext cx="8512053" cy="6003925"/>
          </a:xfrm>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80" y="1124743"/>
            <a:ext cx="9125519" cy="58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6"/>
          <p:cNvSpPr>
            <a:spLocks noGrp="1" noChangeArrowheads="1"/>
          </p:cNvSpPr>
          <p:nvPr>
            <p:ph type="title"/>
          </p:nvPr>
        </p:nvSpPr>
        <p:spPr/>
        <p:txBody>
          <a:bodyPr/>
          <a:lstStyle/>
          <a:p>
            <a:pPr eaLnBrk="1" hangingPunct="1"/>
            <a:r>
              <a:rPr lang="el-GR" sz="4000" dirty="0" smtClean="0"/>
              <a:t>Γεωθερμία: Σχηματική παράσταση</a:t>
            </a:r>
          </a:p>
        </p:txBody>
      </p:sp>
      <p:pic>
        <p:nvPicPr>
          <p:cNvPr id="174083" name="Picture 5" descr="img012"/>
          <p:cNvPicPr>
            <a:picLocks noGrp="1" noChangeAspect="1" noChangeArrowheads="1"/>
          </p:cNvPicPr>
          <p:nvPr>
            <p:ph idx="1"/>
          </p:nvPr>
        </p:nvPicPr>
        <p:blipFill>
          <a:blip r:embed="rId3" cstate="print"/>
          <a:srcRect/>
          <a:stretch>
            <a:fillRect/>
          </a:stretch>
        </p:blipFill>
        <p:spPr>
          <a:xfrm>
            <a:off x="395536" y="1604962"/>
            <a:ext cx="8136904" cy="5419886"/>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49000"/>
                    </a14:imgEffect>
                  </a14:imgLayer>
                </a14:imgProps>
              </a:ext>
            </a:extLst>
          </a:blip>
          <a:srcRect/>
          <a:stretch>
            <a:fillRect/>
          </a:stretch>
        </p:blipFill>
        <p:spPr bwMode="auto">
          <a:xfrm>
            <a:off x="519934" y="980728"/>
            <a:ext cx="8011846" cy="4896544"/>
          </a:xfrm>
          <a:prstGeom prst="rect">
            <a:avLst/>
          </a:prstGeom>
          <a:noFill/>
          <a:ln w="9525">
            <a:noFill/>
            <a:miter lim="800000"/>
            <a:headEnd/>
            <a:tailEnd/>
          </a:ln>
        </p:spPr>
      </p:pic>
      <p:sp>
        <p:nvSpPr>
          <p:cNvPr id="22531" name="Rectangle 3"/>
          <p:cNvSpPr>
            <a:spLocks noGrp="1" noChangeArrowheads="1"/>
          </p:cNvSpPr>
          <p:nvPr>
            <p:ph type="title"/>
          </p:nvPr>
        </p:nvSpPr>
        <p:spPr/>
        <p:txBody>
          <a:bodyPr/>
          <a:lstStyle/>
          <a:p>
            <a:pPr eaLnBrk="1" hangingPunct="1"/>
            <a:r>
              <a:rPr lang="el-GR" sz="2800" dirty="0" smtClean="0"/>
              <a:t>ΔΙΕΣΠΑΡΜΕΝΟ ΔΙΚΤΥΟ ΜΕ ΣΥΜΒΑΤΙΚΗ ΠΑΡΑΓΩΓΗ</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6"/>
          <p:cNvSpPr>
            <a:spLocks noGrp="1" noChangeArrowheads="1"/>
          </p:cNvSpPr>
          <p:nvPr>
            <p:ph type="title"/>
          </p:nvPr>
        </p:nvSpPr>
        <p:spPr/>
        <p:txBody>
          <a:bodyPr/>
          <a:lstStyle/>
          <a:p>
            <a:pPr eaLnBrk="1" hangingPunct="1"/>
            <a:r>
              <a:rPr lang="el-GR" smtClean="0"/>
              <a:t>Γεωθερμική γεώτρηση</a:t>
            </a:r>
          </a:p>
        </p:txBody>
      </p:sp>
      <p:pic>
        <p:nvPicPr>
          <p:cNvPr id="179203" name="Picture 5" descr="img034"/>
          <p:cNvPicPr>
            <a:picLocks noGrp="1" noChangeAspect="1" noChangeArrowheads="1"/>
          </p:cNvPicPr>
          <p:nvPr>
            <p:ph idx="1"/>
          </p:nvPr>
        </p:nvPicPr>
        <p:blipFill>
          <a:blip r:embed="rId3" cstate="print"/>
          <a:srcRect/>
          <a:stretch>
            <a:fillRect/>
          </a:stretch>
        </p:blipFill>
        <p:spPr>
          <a:xfrm>
            <a:off x="611560" y="1268759"/>
            <a:ext cx="8136904" cy="5434037"/>
          </a:xfr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6"/>
          <p:cNvSpPr>
            <a:spLocks noGrp="1" noChangeArrowheads="1"/>
          </p:cNvSpPr>
          <p:nvPr>
            <p:ph type="title"/>
          </p:nvPr>
        </p:nvSpPr>
        <p:spPr/>
        <p:txBody>
          <a:bodyPr/>
          <a:lstStyle/>
          <a:p>
            <a:pPr eaLnBrk="1" hangingPunct="1"/>
            <a:r>
              <a:rPr lang="el-GR" sz="4000" smtClean="0"/>
              <a:t>Εναλλάκτης </a:t>
            </a:r>
            <a:br>
              <a:rPr lang="el-GR" sz="4000" smtClean="0"/>
            </a:br>
            <a:r>
              <a:rPr lang="el-GR" sz="4000" smtClean="0"/>
              <a:t>γεωθερμικής θερμότητας</a:t>
            </a:r>
          </a:p>
        </p:txBody>
      </p:sp>
      <p:pic>
        <p:nvPicPr>
          <p:cNvPr id="176131" name="Picture 5" descr="img092"/>
          <p:cNvPicPr>
            <a:picLocks noGrp="1" noChangeAspect="1" noChangeArrowheads="1"/>
          </p:cNvPicPr>
          <p:nvPr>
            <p:ph idx="1"/>
          </p:nvPr>
        </p:nvPicPr>
        <p:blipFill>
          <a:blip r:embed="rId3" cstate="print"/>
          <a:srcRect/>
          <a:stretch>
            <a:fillRect/>
          </a:stretch>
        </p:blipFill>
        <p:spPr>
          <a:xfrm>
            <a:off x="1182688" y="1600200"/>
            <a:ext cx="6777037" cy="4525963"/>
          </a:xfr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6"/>
          <p:cNvSpPr>
            <a:spLocks noGrp="1" noChangeArrowheads="1"/>
          </p:cNvSpPr>
          <p:nvPr>
            <p:ph type="title"/>
          </p:nvPr>
        </p:nvSpPr>
        <p:spPr/>
        <p:txBody>
          <a:bodyPr/>
          <a:lstStyle/>
          <a:p>
            <a:pPr eaLnBrk="1" hangingPunct="1"/>
            <a:r>
              <a:rPr lang="el-GR" smtClean="0"/>
              <a:t>Γεωθερμικός σταθμός</a:t>
            </a:r>
          </a:p>
        </p:txBody>
      </p:sp>
      <p:pic>
        <p:nvPicPr>
          <p:cNvPr id="177155" name="Picture 5" descr="img057"/>
          <p:cNvPicPr>
            <a:picLocks noGrp="1" noChangeAspect="1" noChangeArrowheads="1"/>
          </p:cNvPicPr>
          <p:nvPr>
            <p:ph idx="1"/>
          </p:nvPr>
        </p:nvPicPr>
        <p:blipFill>
          <a:blip r:embed="rId3" cstate="print"/>
          <a:srcRect/>
          <a:stretch>
            <a:fillRect/>
          </a:stretch>
        </p:blipFill>
        <p:spPr>
          <a:xfrm>
            <a:off x="528582" y="1268760"/>
            <a:ext cx="8086836" cy="5400600"/>
          </a:xfr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6"/>
          <p:cNvSpPr>
            <a:spLocks noGrp="1" noChangeArrowheads="1"/>
          </p:cNvSpPr>
          <p:nvPr>
            <p:ph type="title"/>
          </p:nvPr>
        </p:nvSpPr>
        <p:spPr/>
        <p:txBody>
          <a:bodyPr/>
          <a:lstStyle/>
          <a:p>
            <a:pPr eaLnBrk="1" hangingPunct="1"/>
            <a:r>
              <a:rPr lang="el-GR" sz="4000" smtClean="0"/>
              <a:t>Γεωθερμικός σταθμός ξηρού ατμού</a:t>
            </a:r>
          </a:p>
        </p:txBody>
      </p:sp>
      <p:pic>
        <p:nvPicPr>
          <p:cNvPr id="178179" name="Picture 5" descr="img049"/>
          <p:cNvPicPr>
            <a:picLocks noGrp="1" noChangeAspect="1" noChangeArrowheads="1"/>
          </p:cNvPicPr>
          <p:nvPr>
            <p:ph idx="1"/>
          </p:nvPr>
        </p:nvPicPr>
        <p:blipFill>
          <a:blip r:embed="rId3" cstate="print"/>
          <a:srcRect/>
          <a:stretch>
            <a:fillRect/>
          </a:stretch>
        </p:blipFill>
        <p:spPr>
          <a:xfrm>
            <a:off x="467544" y="1196752"/>
            <a:ext cx="8352928" cy="5563776"/>
          </a:xfr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idx="1"/>
          </p:nvPr>
        </p:nvSpPr>
        <p:spPr/>
        <p:txBody>
          <a:bodyPr/>
          <a:lstStyle/>
          <a:p>
            <a:pPr eaLnBrk="1" hangingPunct="1"/>
            <a:endParaRPr lang="el-GR" dirty="0" smtClean="0"/>
          </a:p>
        </p:txBody>
      </p:sp>
      <p:pic>
        <p:nvPicPr>
          <p:cNvPr id="10242" name="Picture 2" descr="http://www.focussolar.de/images/solarmaps/country/europe/2007_europe.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8000"/>
                    </a14:imgEffect>
                  </a14:imgLayer>
                </a14:imgProps>
              </a:ext>
              <a:ext uri="{28A0092B-C50C-407E-A947-70E740481C1C}">
                <a14:useLocalDpi xmlns:a14="http://schemas.microsoft.com/office/drawing/2010/main" val="0"/>
              </a:ext>
            </a:extLst>
          </a:blip>
          <a:srcRect/>
          <a:stretch>
            <a:fillRect/>
          </a:stretch>
        </p:blipFill>
        <p:spPr bwMode="auto">
          <a:xfrm>
            <a:off x="1475656" y="-86458"/>
            <a:ext cx="7704129" cy="6944458"/>
          </a:xfrm>
          <a:prstGeom prst="rect">
            <a:avLst/>
          </a:prstGeom>
          <a:noFill/>
          <a:extLst>
            <a:ext uri="{909E8E84-426E-40DD-AFC4-6F175D3DCCD1}">
              <a14:hiddenFill xmlns:a14="http://schemas.microsoft.com/office/drawing/2010/main">
                <a:solidFill>
                  <a:srgbClr val="FFFFFF"/>
                </a:solidFill>
              </a14:hiddenFill>
            </a:ext>
          </a:extLst>
        </p:spPr>
      </p:pic>
      <p:sp>
        <p:nvSpPr>
          <p:cNvPr id="180226" name="Rectangle 2"/>
          <p:cNvSpPr>
            <a:spLocks noGrp="1" noChangeArrowheads="1"/>
          </p:cNvSpPr>
          <p:nvPr>
            <p:ph type="title"/>
          </p:nvPr>
        </p:nvSpPr>
        <p:spPr>
          <a:xfrm>
            <a:off x="457200" y="274638"/>
            <a:ext cx="2761580" cy="1143000"/>
          </a:xfrm>
        </p:spPr>
        <p:txBody>
          <a:bodyPr/>
          <a:lstStyle/>
          <a:p>
            <a:pPr eaLnBrk="1" hangingPunct="1"/>
            <a:r>
              <a:rPr lang="el-GR" dirty="0" smtClean="0"/>
              <a:t>Ηλιακή ενέργεια</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274638"/>
            <a:ext cx="8229600" cy="562074"/>
          </a:xfrm>
        </p:spPr>
        <p:txBody>
          <a:bodyPr/>
          <a:lstStyle/>
          <a:p>
            <a:pPr eaLnBrk="1" hangingPunct="1"/>
            <a:r>
              <a:rPr lang="en-GB" sz="2400" dirty="0" smtClean="0"/>
              <a:t>McDonnell Douglas (currently Boeing) SD system</a:t>
            </a:r>
            <a:endParaRPr lang="en-US" sz="2400" dirty="0" smtClean="0"/>
          </a:p>
        </p:txBody>
      </p:sp>
      <p:pic>
        <p:nvPicPr>
          <p:cNvPr id="181251" name="Picture 3" descr="Image"/>
          <p:cNvPicPr>
            <a:picLocks noGrp="1" noChangeAspect="1" noChangeArrowheads="1"/>
          </p:cNvPicPr>
          <p:nvPr>
            <p:ph idx="1"/>
          </p:nvPr>
        </p:nvPicPr>
        <p:blipFill>
          <a:blip r:embed="rId3" cstate="print"/>
          <a:srcRect/>
          <a:stretch>
            <a:fillRect/>
          </a:stretch>
        </p:blipFill>
        <p:spPr>
          <a:xfrm>
            <a:off x="1835150" y="1196975"/>
            <a:ext cx="6769100" cy="5262563"/>
          </a:xfr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l-GR" sz="2000" smtClean="0"/>
              <a:t>Θερμοηλεκτρικό σύστημα ηλιακής ενέργειας</a:t>
            </a:r>
            <a:br>
              <a:rPr lang="el-GR" sz="2000" smtClean="0"/>
            </a:br>
            <a:r>
              <a:rPr lang="el-GR" sz="2000" smtClean="0"/>
              <a:t/>
            </a:r>
            <a:br>
              <a:rPr lang="el-GR" sz="2000" smtClean="0"/>
            </a:br>
            <a:r>
              <a:rPr lang="en-GB" sz="2000" smtClean="0"/>
              <a:t>Stirling Energy Systems, Inc. (SES)/Boeing, 25 kW SD system at sunset.</a:t>
            </a:r>
            <a:endParaRPr lang="en-US" sz="2000" smtClean="0"/>
          </a:p>
        </p:txBody>
      </p:sp>
      <p:pic>
        <p:nvPicPr>
          <p:cNvPr id="182275" name="Picture 3" descr="Image"/>
          <p:cNvPicPr>
            <a:picLocks noGrp="1" noChangeAspect="1" noChangeArrowheads="1"/>
          </p:cNvPicPr>
          <p:nvPr>
            <p:ph idx="1"/>
          </p:nvPr>
        </p:nvPicPr>
        <p:blipFill>
          <a:blip r:embed="rId3" cstate="print"/>
          <a:srcRect/>
          <a:stretch>
            <a:fillRect/>
          </a:stretch>
        </p:blipFill>
        <p:spPr>
          <a:xfrm>
            <a:off x="2555875" y="1125538"/>
            <a:ext cx="4965700" cy="5400675"/>
          </a:xfr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6"/>
          <p:cNvSpPr>
            <a:spLocks noGrp="1" noChangeArrowheads="1"/>
          </p:cNvSpPr>
          <p:nvPr>
            <p:ph type="title"/>
          </p:nvPr>
        </p:nvSpPr>
        <p:spPr/>
        <p:txBody>
          <a:bodyPr/>
          <a:lstStyle/>
          <a:p>
            <a:pPr eaLnBrk="1" hangingPunct="1"/>
            <a:r>
              <a:rPr lang="el-GR" smtClean="0"/>
              <a:t>Ηλιακό θερμικό σύστημα αέρα</a:t>
            </a:r>
          </a:p>
        </p:txBody>
      </p:sp>
      <p:pic>
        <p:nvPicPr>
          <p:cNvPr id="183299" name="Picture 5" descr="04257-lo"/>
          <p:cNvPicPr>
            <a:picLocks noGrp="1" noChangeAspect="1" noChangeArrowheads="1"/>
          </p:cNvPicPr>
          <p:nvPr>
            <p:ph idx="1"/>
          </p:nvPr>
        </p:nvPicPr>
        <p:blipFill>
          <a:blip r:embed="rId3" cstate="print"/>
          <a:srcRect/>
          <a:stretch>
            <a:fillRect/>
          </a:stretch>
        </p:blipFill>
        <p:spPr>
          <a:xfrm>
            <a:off x="1331640" y="1340768"/>
            <a:ext cx="6480720" cy="4796754"/>
          </a:xfr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6"/>
          <p:cNvSpPr>
            <a:spLocks noGrp="1" noChangeArrowheads="1"/>
          </p:cNvSpPr>
          <p:nvPr>
            <p:ph type="title"/>
          </p:nvPr>
        </p:nvSpPr>
        <p:spPr/>
        <p:txBody>
          <a:bodyPr/>
          <a:lstStyle/>
          <a:p>
            <a:pPr eaLnBrk="1" hangingPunct="1"/>
            <a:r>
              <a:rPr lang="el-GR" sz="4000" smtClean="0"/>
              <a:t>Ηλιακό σύστημα παραγωγής με φωτοβολταϊκά</a:t>
            </a:r>
          </a:p>
        </p:txBody>
      </p:sp>
      <p:pic>
        <p:nvPicPr>
          <p:cNvPr id="184323" name="Picture 5" descr="Solar-Fabrik2"/>
          <p:cNvPicPr>
            <a:picLocks noGrp="1" noChangeAspect="1" noChangeArrowheads="1"/>
          </p:cNvPicPr>
          <p:nvPr>
            <p:ph idx="1"/>
          </p:nvPr>
        </p:nvPicPr>
        <p:blipFill>
          <a:blip r:embed="rId3" cstate="print"/>
          <a:srcRect/>
          <a:stretch>
            <a:fillRect/>
          </a:stretch>
        </p:blipFill>
        <p:spPr>
          <a:xfrm>
            <a:off x="1907704" y="1453766"/>
            <a:ext cx="7231017" cy="5404234"/>
          </a:xfr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6"/>
          <p:cNvSpPr>
            <a:spLocks noGrp="1" noChangeArrowheads="1"/>
          </p:cNvSpPr>
          <p:nvPr>
            <p:ph type="title"/>
          </p:nvPr>
        </p:nvSpPr>
        <p:spPr/>
        <p:txBody>
          <a:bodyPr/>
          <a:lstStyle/>
          <a:p>
            <a:pPr eaLnBrk="1" hangingPunct="1"/>
            <a:r>
              <a:rPr lang="el-GR" smtClean="0"/>
              <a:t>Συγκεντρωτικό ηλιακό κάτοπτρο </a:t>
            </a:r>
          </a:p>
        </p:txBody>
      </p:sp>
      <p:pic>
        <p:nvPicPr>
          <p:cNvPr id="185347" name="Picture 5" descr="solar trough collector"/>
          <p:cNvPicPr>
            <a:picLocks noGrp="1" noChangeAspect="1" noChangeArrowheads="1"/>
          </p:cNvPicPr>
          <p:nvPr>
            <p:ph idx="1"/>
          </p:nvPr>
        </p:nvPicPr>
        <p:blipFill>
          <a:blip r:embed="rId3" cstate="print"/>
          <a:srcRect/>
          <a:stretch>
            <a:fillRect/>
          </a:stretch>
        </p:blipFill>
        <p:spPr>
          <a:xfrm>
            <a:off x="1979713" y="1216192"/>
            <a:ext cx="7164288" cy="5641808"/>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77000"/>
                    </a14:imgEffect>
                  </a14:imgLayer>
                </a14:imgProps>
              </a:ext>
            </a:extLst>
          </a:blip>
          <a:srcRect/>
          <a:stretch>
            <a:fillRect/>
          </a:stretch>
        </p:blipFill>
        <p:spPr bwMode="auto">
          <a:xfrm>
            <a:off x="827584" y="1340768"/>
            <a:ext cx="7488832" cy="4940303"/>
          </a:xfrm>
          <a:prstGeom prst="rect">
            <a:avLst/>
          </a:prstGeom>
          <a:noFill/>
          <a:ln w="9525">
            <a:noFill/>
            <a:miter lim="800000"/>
            <a:headEnd/>
            <a:tailEnd/>
          </a:ln>
        </p:spPr>
      </p:pic>
      <p:sp>
        <p:nvSpPr>
          <p:cNvPr id="23555" name="Rectangle 3"/>
          <p:cNvSpPr>
            <a:spLocks noGrp="1" noChangeArrowheads="1"/>
          </p:cNvSpPr>
          <p:nvPr>
            <p:ph type="ctrTitle"/>
          </p:nvPr>
        </p:nvSpPr>
        <p:spPr>
          <a:xfrm>
            <a:off x="392460" y="188640"/>
            <a:ext cx="8359080" cy="1143000"/>
          </a:xfrm>
        </p:spPr>
        <p:txBody>
          <a:bodyPr/>
          <a:lstStyle/>
          <a:p>
            <a:pPr eaLnBrk="1" hangingPunct="1"/>
            <a:r>
              <a:rPr lang="el-GR" sz="2800" dirty="0" smtClean="0"/>
              <a:t>ΔΙΕΣΠΑΡΜΕΝΟ ΔΙΚΤΥΟ ΜΕ ΔΙΕΣΠΑΡΜΕΝΗ ΠΑΡΑΓΩΓΗ &amp; ΑΝΕΞΑΡΤΗΤΟ ΔΙΚΤΥΟ ΔΙΑΝΟΜΗΣ</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6"/>
          <p:cNvSpPr>
            <a:spLocks noGrp="1" noChangeArrowheads="1"/>
          </p:cNvSpPr>
          <p:nvPr>
            <p:ph type="title"/>
          </p:nvPr>
        </p:nvSpPr>
        <p:spPr>
          <a:xfrm>
            <a:off x="179512" y="274638"/>
            <a:ext cx="8784976" cy="1143000"/>
          </a:xfrm>
        </p:spPr>
        <p:txBody>
          <a:bodyPr/>
          <a:lstStyle/>
          <a:p>
            <a:pPr eaLnBrk="1" hangingPunct="1"/>
            <a:r>
              <a:rPr lang="el-GR" dirty="0" smtClean="0"/>
              <a:t>Ηλιακός θερμικός σταθμός</a:t>
            </a:r>
            <a:r>
              <a:rPr lang="en-GB" dirty="0" smtClean="0"/>
              <a:t>-</a:t>
            </a:r>
            <a:r>
              <a:rPr lang="el-GR" dirty="0" smtClean="0"/>
              <a:t>Γαλλία</a:t>
            </a:r>
          </a:p>
        </p:txBody>
      </p:sp>
      <p:pic>
        <p:nvPicPr>
          <p:cNvPr id="186371" name="Picture 5" descr="odeillo_solar_furnace"/>
          <p:cNvPicPr>
            <a:picLocks noGrp="1" noChangeAspect="1" noChangeArrowheads="1"/>
          </p:cNvPicPr>
          <p:nvPr>
            <p:ph idx="1"/>
          </p:nvPr>
        </p:nvPicPr>
        <p:blipFill>
          <a:blip r:embed="rId3" cstate="print"/>
          <a:srcRect/>
          <a:stretch>
            <a:fillRect/>
          </a:stretch>
        </p:blipFill>
        <p:spPr>
          <a:xfrm>
            <a:off x="864607" y="1340769"/>
            <a:ext cx="8279394" cy="5529294"/>
          </a:xfr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6"/>
          <p:cNvSpPr>
            <a:spLocks noGrp="1" noChangeArrowheads="1"/>
          </p:cNvSpPr>
          <p:nvPr>
            <p:ph type="title"/>
          </p:nvPr>
        </p:nvSpPr>
        <p:spPr/>
        <p:txBody>
          <a:bodyPr/>
          <a:lstStyle/>
          <a:p>
            <a:pPr eaLnBrk="1" hangingPunct="1"/>
            <a:r>
              <a:rPr lang="el-GR" smtClean="0"/>
              <a:t>Ηλιακός θερμικός σταθμός</a:t>
            </a:r>
          </a:p>
        </p:txBody>
      </p:sp>
      <p:pic>
        <p:nvPicPr>
          <p:cNvPr id="187395" name="Picture 5" descr="02244"/>
          <p:cNvPicPr>
            <a:picLocks noGrp="1" noChangeAspect="1" noChangeArrowheads="1"/>
          </p:cNvPicPr>
          <p:nvPr>
            <p:ph idx="1"/>
          </p:nvPr>
        </p:nvPicPr>
        <p:blipFill>
          <a:blip r:embed="rId3" cstate="print"/>
          <a:srcRect/>
          <a:stretch>
            <a:fillRect/>
          </a:stretch>
        </p:blipFill>
        <p:spPr>
          <a:xfrm>
            <a:off x="1907705" y="1204209"/>
            <a:ext cx="7236296" cy="5653791"/>
          </a:xfr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6"/>
          <p:cNvSpPr>
            <a:spLocks noGrp="1" noChangeArrowheads="1"/>
          </p:cNvSpPr>
          <p:nvPr>
            <p:ph type="title"/>
          </p:nvPr>
        </p:nvSpPr>
        <p:spPr/>
        <p:txBody>
          <a:bodyPr/>
          <a:lstStyle/>
          <a:p>
            <a:pPr eaLnBrk="1" hangingPunct="1"/>
            <a:r>
              <a:rPr lang="el-GR" dirty="0" smtClean="0"/>
              <a:t>ΠΥΡΓΟΣ ΕΣΤΙΑΣΗΣ</a:t>
            </a:r>
          </a:p>
        </p:txBody>
      </p:sp>
      <p:pic>
        <p:nvPicPr>
          <p:cNvPr id="189443" name="Picture 5" descr="path-2p2"/>
          <p:cNvPicPr>
            <a:picLocks noGrp="1" noChangeAspect="1" noChangeArrowheads="1"/>
          </p:cNvPicPr>
          <p:nvPr>
            <p:ph idx="1"/>
          </p:nvPr>
        </p:nvPicPr>
        <p:blipFill>
          <a:blip r:embed="rId3" cstate="print"/>
          <a:srcRect/>
          <a:stretch>
            <a:fillRect/>
          </a:stretch>
        </p:blipFill>
        <p:spPr>
          <a:xfrm>
            <a:off x="683569" y="1484258"/>
            <a:ext cx="8460432" cy="5339901"/>
          </a:xfr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1"/>
          <p:cNvSpPr>
            <a:spLocks noGrp="1" noChangeArrowheads="1"/>
          </p:cNvSpPr>
          <p:nvPr>
            <p:ph type="title"/>
          </p:nvPr>
        </p:nvSpPr>
        <p:spPr/>
        <p:txBody>
          <a:bodyPr/>
          <a:lstStyle/>
          <a:p>
            <a:pPr eaLnBrk="1" hangingPunct="1"/>
            <a:r>
              <a:rPr lang="el-GR" sz="4000" smtClean="0"/>
              <a:t>Ηλιακός θερμοηλεκτρικός σταθμός</a:t>
            </a:r>
          </a:p>
        </p:txBody>
      </p:sp>
      <p:pic>
        <p:nvPicPr>
          <p:cNvPr id="188419" name="Picture 10" descr="064242c"/>
          <p:cNvPicPr>
            <a:picLocks noGrp="1" noChangeAspect="1" noChangeArrowheads="1"/>
          </p:cNvPicPr>
          <p:nvPr>
            <p:ph idx="1"/>
          </p:nvPr>
        </p:nvPicPr>
        <p:blipFill>
          <a:blip r:embed="rId3" cstate="print"/>
          <a:srcRect/>
          <a:stretch>
            <a:fillRect/>
          </a:stretch>
        </p:blipFill>
        <p:spPr>
          <a:xfrm>
            <a:off x="1115616" y="1412776"/>
            <a:ext cx="6696744" cy="4463714"/>
          </a:xfr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6"/>
          <p:cNvSpPr>
            <a:spLocks noGrp="1" noChangeArrowheads="1"/>
          </p:cNvSpPr>
          <p:nvPr>
            <p:ph type="title"/>
          </p:nvPr>
        </p:nvSpPr>
        <p:spPr/>
        <p:txBody>
          <a:bodyPr/>
          <a:lstStyle/>
          <a:p>
            <a:pPr eaLnBrk="1" hangingPunct="1"/>
            <a:r>
              <a:rPr lang="el-GR" smtClean="0"/>
              <a:t>Βιοκλιματική αρχιτεκτονική</a:t>
            </a:r>
          </a:p>
        </p:txBody>
      </p:sp>
      <p:pic>
        <p:nvPicPr>
          <p:cNvPr id="190467" name="Picture 5" descr="solar house 5b"/>
          <p:cNvPicPr>
            <a:picLocks noGrp="1" noChangeAspect="1" noChangeArrowheads="1"/>
          </p:cNvPicPr>
          <p:nvPr>
            <p:ph idx="1"/>
          </p:nvPr>
        </p:nvPicPr>
        <p:blipFill>
          <a:blip r:embed="rId3" cstate="print"/>
          <a:srcRect/>
          <a:stretch>
            <a:fillRect/>
          </a:stretch>
        </p:blipFill>
        <p:spPr>
          <a:xfrm>
            <a:off x="971600" y="1340768"/>
            <a:ext cx="7727713" cy="4392488"/>
          </a:xfr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ΗΛΙΑΚΟ ΣΠΙΤΙ </a:t>
            </a:r>
            <a:endParaRPr lang="en-GB" dirty="0"/>
          </a:p>
        </p:txBody>
      </p:sp>
      <p:sp>
        <p:nvSpPr>
          <p:cNvPr id="3" name="Content Placeholder 2"/>
          <p:cNvSpPr>
            <a:spLocks noGrp="1"/>
          </p:cNvSpPr>
          <p:nvPr>
            <p:ph idx="1"/>
          </p:nvPr>
        </p:nvSpPr>
        <p:spPr/>
        <p:txBody>
          <a:bodyPr/>
          <a:lstStyle/>
          <a:p>
            <a:endParaRPr lang="en-GB"/>
          </a:p>
        </p:txBody>
      </p:sp>
      <p:pic>
        <p:nvPicPr>
          <p:cNvPr id="11266" name="Picture 2" descr="http://mktg.factosoft.com/consoglobe/images/maison/maison-bioclimatiq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430777"/>
            <a:ext cx="7236296" cy="542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19415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freshpalace.com/wp-content/uploads/2012/11/Experimental-Bioclimatic-House-Tenerife-Lighting.jpg?a6fb0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 y="764704"/>
            <a:ext cx="9147260" cy="609817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0"/>
            <a:ext cx="8229600" cy="952202"/>
          </a:xfrm>
        </p:spPr>
        <p:txBody>
          <a:bodyPr/>
          <a:lstStyle/>
          <a:p>
            <a:r>
              <a:rPr lang="el-GR" sz="3200" dirty="0" smtClean="0"/>
              <a:t>ΒΙΟΚΛΙΜΑΤΙΚΟ ΣΠΙΤΙ - ΤΕΝΕΡΙΦΗ</a:t>
            </a:r>
            <a:endParaRPr lang="en-GB" sz="3200" dirty="0"/>
          </a:p>
        </p:txBody>
      </p:sp>
    </p:spTree>
    <p:extLst>
      <p:ext uri="{BB962C8B-B14F-4D97-AF65-F5344CB8AC3E}">
        <p14:creationId xmlns:p14="http://schemas.microsoft.com/office/powerpoint/2010/main" val="40585811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7237"/>
            <a:ext cx="9144000" cy="610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l-GR" dirty="0" smtClean="0"/>
              <a:t>ΒΙΟΚΛΙΜΑΤΙΚΟ ΣΠΙΤΙ-</a:t>
            </a:r>
            <a:endParaRPr lang="en-GB" dirty="0"/>
          </a:p>
        </p:txBody>
      </p:sp>
    </p:spTree>
    <p:extLst>
      <p:ext uri="{BB962C8B-B14F-4D97-AF65-F5344CB8AC3E}">
        <p14:creationId xmlns:p14="http://schemas.microsoft.com/office/powerpoint/2010/main" val="1995971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cgarchitect.com/content/portfolioitems/2013/09/86275/bio_house_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451" y="0"/>
            <a:ext cx="8229600" cy="778098"/>
          </a:xfrm>
        </p:spPr>
        <p:txBody>
          <a:bodyPr/>
          <a:lstStyle/>
          <a:p>
            <a:r>
              <a:rPr lang="el-GR" dirty="0" smtClean="0"/>
              <a:t>ΒΙΟΚΛΙΜΑΤΙΚΟ ΣΠΙΤΙ - </a:t>
            </a:r>
            <a:endParaRPr lang="en-GB" dirty="0"/>
          </a:p>
        </p:txBody>
      </p:sp>
    </p:spTree>
    <p:extLst>
      <p:ext uri="{BB962C8B-B14F-4D97-AF65-F5344CB8AC3E}">
        <p14:creationId xmlns:p14="http://schemas.microsoft.com/office/powerpoint/2010/main" val="226625848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2525"/>
            <a:ext cx="923925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8773" y="9525"/>
            <a:ext cx="8229600" cy="1143000"/>
          </a:xfrm>
        </p:spPr>
        <p:txBody>
          <a:bodyPr/>
          <a:lstStyle/>
          <a:p>
            <a:r>
              <a:rPr lang="el-GR" dirty="0" smtClean="0"/>
              <a:t>ΒΙΟΚΛΙΜΑΤΙΚΟ ΣΠΙΤΙ-ΦΥΤΕΜΕΝΗ ΣΤΕΓΗ</a:t>
            </a:r>
            <a:endParaRPr lang="en-GB" dirty="0"/>
          </a:p>
        </p:txBody>
      </p:sp>
    </p:spTree>
    <p:extLst>
      <p:ext uri="{BB962C8B-B14F-4D97-AF65-F5344CB8AC3E}">
        <p14:creationId xmlns:p14="http://schemas.microsoft.com/office/powerpoint/2010/main" val="4234665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274638"/>
            <a:ext cx="8686800" cy="706090"/>
          </a:xfrm>
        </p:spPr>
        <p:txBody>
          <a:bodyPr/>
          <a:lstStyle/>
          <a:p>
            <a:pPr eaLnBrk="1" hangingPunct="1"/>
            <a:r>
              <a:rPr lang="el-GR" sz="3200" dirty="0" smtClean="0">
                <a:solidFill>
                  <a:srgbClr val="C00000"/>
                </a:solidFill>
              </a:rPr>
              <a:t>ΤΟ ΗΛΕΚΤΡΙΚΟ ΔΙΚΤΥΟ ΤΟΥ ΜΕΛΛΟΝΤΟΣ</a:t>
            </a:r>
          </a:p>
        </p:txBody>
      </p:sp>
      <p:pic>
        <p:nvPicPr>
          <p:cNvPr id="24579" name="Picture 3"/>
          <p:cNvPicPr>
            <a:picLocks noGrp="1" noChangeAspect="1" noChangeArrowheads="1"/>
          </p:cNvPicPr>
          <p:nvPr>
            <p:ph sz="half" idx="2"/>
          </p:nvPr>
        </p:nvPicPr>
        <p:blipFill>
          <a:blip r:embed="rId3" cstate="print"/>
          <a:srcRect/>
          <a:stretch>
            <a:fillRect/>
          </a:stretch>
        </p:blipFill>
        <p:spPr>
          <a:xfrm>
            <a:off x="899592" y="869155"/>
            <a:ext cx="7344816" cy="6072041"/>
          </a:xfrm>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4.bp.blogspot.com/-lnAVOHlKEYY/URfXCzzB40I/AAAAAAAAA7M/Pgfm0hyZ-Bg/s1600/HOUSES+IN+GREECE+3.jpg"/>
          <p:cNvPicPr>
            <a:picLocks noChangeAspect="1" noChangeArrowheads="1"/>
          </p:cNvPicPr>
          <p:nvPr/>
        </p:nvPicPr>
        <p:blipFill rotWithShape="1">
          <a:blip r:embed="rId2">
            <a:extLst>
              <a:ext uri="{28A0092B-C50C-407E-A947-70E740481C1C}">
                <a14:useLocalDpi xmlns:a14="http://schemas.microsoft.com/office/drawing/2010/main" val="0"/>
              </a:ext>
            </a:extLst>
          </a:blip>
          <a:srcRect l="5893" t="-16162" r="-6890" b="16162"/>
          <a:stretch/>
        </p:blipFill>
        <p:spPr bwMode="auto">
          <a:xfrm>
            <a:off x="0" y="1496614"/>
            <a:ext cx="9671595" cy="53458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l-GR" dirty="0" smtClean="0"/>
              <a:t>ΒΙΟΚΛΙΜΑΤΙΚΟ ΣΠΙΤΙ: ΕΛΛΑΔΑ</a:t>
            </a:r>
            <a:endParaRPr lang="en-GB" dirty="0"/>
          </a:p>
        </p:txBody>
      </p:sp>
    </p:spTree>
    <p:extLst>
      <p:ext uri="{BB962C8B-B14F-4D97-AF65-F5344CB8AC3E}">
        <p14:creationId xmlns:p14="http://schemas.microsoft.com/office/powerpoint/2010/main" val="135416722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l-GR" smtClean="0"/>
              <a:t>Αιολική ενέργεια</a:t>
            </a:r>
          </a:p>
        </p:txBody>
      </p:sp>
      <p:sp>
        <p:nvSpPr>
          <p:cNvPr id="191491" name="Rectangle 3"/>
          <p:cNvSpPr>
            <a:spLocks noGrp="1" noChangeArrowheads="1"/>
          </p:cNvSpPr>
          <p:nvPr>
            <p:ph type="body" idx="1"/>
          </p:nvPr>
        </p:nvSpPr>
        <p:spPr/>
        <p:txBody>
          <a:bodyPr/>
          <a:lstStyle/>
          <a:p>
            <a:pPr eaLnBrk="1" hangingPunct="1"/>
            <a:endParaRPr lang="el-GR" smtClean="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6"/>
          <p:cNvSpPr>
            <a:spLocks noGrp="1" noChangeArrowheads="1"/>
          </p:cNvSpPr>
          <p:nvPr>
            <p:ph type="title"/>
          </p:nvPr>
        </p:nvSpPr>
        <p:spPr>
          <a:xfrm>
            <a:off x="-2567" y="9644"/>
            <a:ext cx="2918383" cy="3563371"/>
          </a:xfrm>
        </p:spPr>
        <p:txBody>
          <a:bodyPr/>
          <a:lstStyle/>
          <a:p>
            <a:pPr eaLnBrk="1" hangingPunct="1"/>
            <a:r>
              <a:rPr lang="el-GR" dirty="0" smtClean="0"/>
              <a:t>Αιολικός </a:t>
            </a:r>
            <a:r>
              <a:rPr lang="el-GR" dirty="0" err="1"/>
              <a:t>Α</a:t>
            </a:r>
            <a:r>
              <a:rPr lang="el-GR" dirty="0" err="1" smtClean="0"/>
              <a:t>τλας</a:t>
            </a:r>
            <a:r>
              <a:rPr lang="el-GR" dirty="0" smtClean="0"/>
              <a:t> Ευρώπης</a:t>
            </a:r>
          </a:p>
        </p:txBody>
      </p:sp>
      <p:pic>
        <p:nvPicPr>
          <p:cNvPr id="192515" name="Picture 5" descr="wind_europe_rsc"/>
          <p:cNvPicPr>
            <a:picLocks noGrp="1" noChangeAspect="1" noChangeArrowheads="1"/>
          </p:cNvPicPr>
          <p:nvPr>
            <p:ph idx="1"/>
          </p:nvPr>
        </p:nvPicPr>
        <p:blipFill>
          <a:blip r:embed="rId3" cstate="print"/>
          <a:srcRect/>
          <a:stretch>
            <a:fillRect/>
          </a:stretch>
        </p:blipFill>
        <p:spPr>
          <a:xfrm>
            <a:off x="3131840" y="-19945"/>
            <a:ext cx="6012160" cy="6877946"/>
          </a:xfr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a:spLocks noGrp="1" noChangeArrowheads="1"/>
          </p:cNvSpPr>
          <p:nvPr>
            <p:ph type="title"/>
          </p:nvPr>
        </p:nvSpPr>
        <p:spPr/>
        <p:txBody>
          <a:bodyPr/>
          <a:lstStyle/>
          <a:p>
            <a:pPr eaLnBrk="1" hangingPunct="1"/>
            <a:endParaRPr lang="el-GR" smtClean="0"/>
          </a:p>
        </p:txBody>
      </p:sp>
      <p:pic>
        <p:nvPicPr>
          <p:cNvPr id="193539" name="Picture 5" descr="Φωτο bonu2mws"/>
          <p:cNvPicPr>
            <a:picLocks noGrp="1" noChangeAspect="1" noChangeArrowheads="1"/>
          </p:cNvPicPr>
          <p:nvPr>
            <p:ph idx="1"/>
          </p:nvPr>
        </p:nvPicPr>
        <p:blipFill>
          <a:blip r:embed="rId3" cstate="print"/>
          <a:srcRect/>
          <a:stretch>
            <a:fillRect/>
          </a:stretch>
        </p:blipFill>
        <p:spPr>
          <a:xfrm>
            <a:off x="1042988" y="1484313"/>
            <a:ext cx="6842125" cy="4586287"/>
          </a:xfr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6"/>
          <p:cNvSpPr>
            <a:spLocks noGrp="1" noChangeArrowheads="1"/>
          </p:cNvSpPr>
          <p:nvPr>
            <p:ph type="title"/>
          </p:nvPr>
        </p:nvSpPr>
        <p:spPr/>
        <p:txBody>
          <a:bodyPr/>
          <a:lstStyle/>
          <a:p>
            <a:pPr eaLnBrk="1" hangingPunct="1"/>
            <a:r>
              <a:rPr lang="el-GR" smtClean="0"/>
              <a:t>Ανεμογεννήτρια 1650</a:t>
            </a:r>
            <a:r>
              <a:rPr lang="en-US" smtClean="0"/>
              <a:t> W</a:t>
            </a:r>
            <a:endParaRPr lang="el-GR" smtClean="0"/>
          </a:p>
        </p:txBody>
      </p:sp>
      <p:pic>
        <p:nvPicPr>
          <p:cNvPr id="194563" name="Picture 5" descr="vest1650"/>
          <p:cNvPicPr>
            <a:picLocks noGrp="1" noChangeAspect="1" noChangeArrowheads="1"/>
          </p:cNvPicPr>
          <p:nvPr>
            <p:ph idx="1"/>
          </p:nvPr>
        </p:nvPicPr>
        <p:blipFill>
          <a:blip r:embed="rId3" cstate="print"/>
          <a:srcRect/>
          <a:stretch>
            <a:fillRect/>
          </a:stretch>
        </p:blipFill>
        <p:spPr>
          <a:xfrm>
            <a:off x="3087688" y="1600200"/>
            <a:ext cx="2968625" cy="4525963"/>
          </a:xfr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l-GR" sz="4000" smtClean="0"/>
              <a:t>Ανεμογεννήτρια – σχηματική τομή</a:t>
            </a:r>
            <a:endParaRPr lang="en-US" sz="4000" smtClean="0"/>
          </a:p>
        </p:txBody>
      </p:sp>
      <p:pic>
        <p:nvPicPr>
          <p:cNvPr id="195587" name="Picture 3" descr="nwk_windmill_gfx"/>
          <p:cNvPicPr>
            <a:picLocks noGrp="1" noChangeAspect="1" noChangeArrowheads="1"/>
          </p:cNvPicPr>
          <p:nvPr>
            <p:ph idx="1"/>
          </p:nvPr>
        </p:nvPicPr>
        <p:blipFill>
          <a:blip r:embed="rId3" cstate="print"/>
          <a:srcRect/>
          <a:stretch>
            <a:fillRect/>
          </a:stretch>
        </p:blipFill>
        <p:spPr>
          <a:xfrm>
            <a:off x="1979613" y="1484313"/>
            <a:ext cx="4699000" cy="5113337"/>
          </a:xfrm>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9"/>
          <p:cNvSpPr>
            <a:spLocks noGrp="1" noChangeArrowheads="1"/>
          </p:cNvSpPr>
          <p:nvPr>
            <p:ph type="title"/>
          </p:nvPr>
        </p:nvSpPr>
        <p:spPr/>
        <p:txBody>
          <a:bodyPr/>
          <a:lstStyle/>
          <a:p>
            <a:pPr eaLnBrk="1" hangingPunct="1"/>
            <a:r>
              <a:rPr lang="el-GR" smtClean="0"/>
              <a:t>Κατανομή πίεσης στην πτέρυγα</a:t>
            </a:r>
          </a:p>
        </p:txBody>
      </p:sp>
      <p:graphicFrame>
        <p:nvGraphicFramePr>
          <p:cNvPr id="8194" name="Object 8">
            <a:hlinkClick r:id="" action="ppaction://ole?verb=0"/>
          </p:cNvPr>
          <p:cNvGraphicFramePr>
            <a:graphicFrameLocks noGrp="1" noChangeAspect="1"/>
          </p:cNvGraphicFramePr>
          <p:nvPr>
            <p:ph idx="1"/>
          </p:nvPr>
        </p:nvGraphicFramePr>
        <p:xfrm>
          <a:off x="2133600" y="1930400"/>
          <a:ext cx="4876800" cy="3863975"/>
        </p:xfrm>
        <a:graphic>
          <a:graphicData uri="http://schemas.openxmlformats.org/presentationml/2006/ole">
            <mc:AlternateContent xmlns:mc="http://schemas.openxmlformats.org/markup-compatibility/2006">
              <mc:Choice xmlns:v="urn:schemas-microsoft-com:vml" Requires="v">
                <p:oleObj spid="_x0000_s8207" name="Video Clip" r:id="rId4" imgW="4877223" imgH="3863675" progId="Package">
                  <p:embed/>
                </p:oleObj>
              </mc:Choice>
              <mc:Fallback>
                <p:oleObj name="Video Clip" r:id="rId4" imgW="4877223" imgH="3863675" progId="Package">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930400"/>
                        <a:ext cx="4876800"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6"/>
          <p:cNvSpPr>
            <a:spLocks noGrp="1" noChangeArrowheads="1"/>
          </p:cNvSpPr>
          <p:nvPr>
            <p:ph type="title"/>
          </p:nvPr>
        </p:nvSpPr>
        <p:spPr/>
        <p:txBody>
          <a:bodyPr/>
          <a:lstStyle/>
          <a:p>
            <a:pPr eaLnBrk="1" hangingPunct="1"/>
            <a:r>
              <a:rPr lang="el-GR" sz="4000" smtClean="0"/>
              <a:t>Ανεμογεννήτρια - συναρμολόγηση</a:t>
            </a:r>
          </a:p>
        </p:txBody>
      </p:sp>
      <p:pic>
        <p:nvPicPr>
          <p:cNvPr id="196611" name="Picture 5" descr="vestas"/>
          <p:cNvPicPr>
            <a:picLocks noGrp="1" noChangeAspect="1" noChangeArrowheads="1"/>
          </p:cNvPicPr>
          <p:nvPr>
            <p:ph idx="1"/>
          </p:nvPr>
        </p:nvPicPr>
        <p:blipFill>
          <a:blip r:embed="rId3" cstate="print"/>
          <a:srcRect/>
          <a:stretch>
            <a:fillRect/>
          </a:stretch>
        </p:blipFill>
        <p:spPr>
          <a:xfrm>
            <a:off x="2809875" y="1600200"/>
            <a:ext cx="3524250" cy="4525963"/>
          </a:xfr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a:spLocks noGrp="1" noChangeArrowheads="1"/>
          </p:cNvSpPr>
          <p:nvPr>
            <p:ph type="title"/>
          </p:nvPr>
        </p:nvSpPr>
        <p:spPr/>
        <p:txBody>
          <a:bodyPr/>
          <a:lstStyle/>
          <a:p>
            <a:pPr eaLnBrk="1" hangingPunct="1"/>
            <a:r>
              <a:rPr lang="el-GR" sz="4000" smtClean="0"/>
              <a:t>Αιολική ανεμογεννήτρια στην Ολλανδία</a:t>
            </a:r>
          </a:p>
        </p:txBody>
      </p:sp>
      <p:pic>
        <p:nvPicPr>
          <p:cNvPr id="197635" name="Picture 5" descr="ngm2000"/>
          <p:cNvPicPr>
            <a:picLocks noGrp="1" noChangeAspect="1" noChangeArrowheads="1"/>
          </p:cNvPicPr>
          <p:nvPr>
            <p:ph idx="1"/>
          </p:nvPr>
        </p:nvPicPr>
        <p:blipFill>
          <a:blip r:embed="rId3" cstate="print"/>
          <a:srcRect/>
          <a:stretch>
            <a:fillRect/>
          </a:stretch>
        </p:blipFill>
        <p:spPr>
          <a:xfrm>
            <a:off x="1554163" y="1600200"/>
            <a:ext cx="6034087" cy="4525963"/>
          </a:xfr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6"/>
          <p:cNvSpPr>
            <a:spLocks noGrp="1" noChangeArrowheads="1"/>
          </p:cNvSpPr>
          <p:nvPr>
            <p:ph type="title"/>
          </p:nvPr>
        </p:nvSpPr>
        <p:spPr/>
        <p:txBody>
          <a:bodyPr/>
          <a:lstStyle/>
          <a:p>
            <a:pPr eaLnBrk="1" hangingPunct="1"/>
            <a:r>
              <a:rPr lang="el-GR" smtClean="0"/>
              <a:t>ανεμογεννήτρια</a:t>
            </a:r>
          </a:p>
        </p:txBody>
      </p:sp>
      <p:pic>
        <p:nvPicPr>
          <p:cNvPr id="198659" name="Picture 5" descr="aeolus_fog"/>
          <p:cNvPicPr>
            <a:picLocks noGrp="1" noChangeAspect="1" noChangeArrowheads="1"/>
          </p:cNvPicPr>
          <p:nvPr>
            <p:ph idx="1"/>
          </p:nvPr>
        </p:nvPicPr>
        <p:blipFill>
          <a:blip r:embed="rId3" cstate="print"/>
          <a:srcRect/>
          <a:stretch>
            <a:fillRect/>
          </a:stretch>
        </p:blipFill>
        <p:spPr>
          <a:xfrm>
            <a:off x="3132138" y="1600200"/>
            <a:ext cx="2879725" cy="4525963"/>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l-GR" sz="4000" dirty="0" smtClean="0"/>
              <a:t>ΣΤΑΔΙΑ ΠΑΡΑΓΩΓΗΣ ΗΛΕΚΤΡΙΣΜΟΥ</a:t>
            </a:r>
            <a:endParaRPr lang="en-US" sz="4000" dirty="0" smtClean="0"/>
          </a:p>
        </p:txBody>
      </p:sp>
      <p:sp>
        <p:nvSpPr>
          <p:cNvPr id="25603" name="Rectangle 3"/>
          <p:cNvSpPr>
            <a:spLocks noGrp="1" noChangeArrowheads="1"/>
          </p:cNvSpPr>
          <p:nvPr>
            <p:ph type="body" sz="half" idx="1"/>
          </p:nvPr>
        </p:nvSpPr>
        <p:spPr>
          <a:xfrm>
            <a:off x="338811" y="1268760"/>
            <a:ext cx="4038600" cy="3124200"/>
          </a:xfrm>
          <a:solidFill>
            <a:schemeClr val="accent6">
              <a:lumMod val="20000"/>
              <a:lumOff val="80000"/>
            </a:schemeClr>
          </a:solidFill>
        </p:spPr>
        <p:txBody>
          <a:bodyPr/>
          <a:lstStyle/>
          <a:p>
            <a:pPr eaLnBrk="1" hangingPunct="1"/>
            <a:r>
              <a:rPr lang="el-GR" sz="2400" b="1" dirty="0" smtClean="0">
                <a:solidFill>
                  <a:srgbClr val="FF0000"/>
                </a:solidFill>
              </a:rPr>
              <a:t>ΚΥΚΛΟΣ ΑΤΜΟΥ ΚΑΙ ΚΑΥΣΑΕΡΙΩΝ</a:t>
            </a:r>
          </a:p>
          <a:p>
            <a:pPr eaLnBrk="1" hangingPunct="1">
              <a:buFontTx/>
              <a:buNone/>
            </a:pPr>
            <a:endParaRPr lang="el-GR" sz="2400" b="1" dirty="0" smtClean="0"/>
          </a:p>
          <a:p>
            <a:pPr eaLnBrk="1" hangingPunct="1"/>
            <a:r>
              <a:rPr lang="el-GR" sz="2400" dirty="0" smtClean="0"/>
              <a:t>ΧΗΜΙΚΗ – ΠΥΡΗΝΙΚΗ</a:t>
            </a:r>
          </a:p>
          <a:p>
            <a:pPr eaLnBrk="1" hangingPunct="1"/>
            <a:r>
              <a:rPr lang="el-GR" sz="2400" dirty="0" smtClean="0"/>
              <a:t>ΘΕΡΜΙΚΗ</a:t>
            </a:r>
          </a:p>
          <a:p>
            <a:pPr eaLnBrk="1" hangingPunct="1"/>
            <a:r>
              <a:rPr lang="el-GR" sz="2400" dirty="0" smtClean="0"/>
              <a:t>ΜΗΧΑΝΙΚΗ</a:t>
            </a:r>
          </a:p>
          <a:p>
            <a:pPr eaLnBrk="1" hangingPunct="1"/>
            <a:r>
              <a:rPr lang="el-GR" sz="2400" dirty="0" smtClean="0"/>
              <a:t>ΗΛΕΚΤΡΙΚΗ</a:t>
            </a:r>
          </a:p>
          <a:p>
            <a:pPr eaLnBrk="1" hangingPunct="1"/>
            <a:endParaRPr lang="en-US" sz="2400" dirty="0" smtClean="0"/>
          </a:p>
        </p:txBody>
      </p:sp>
      <p:sp>
        <p:nvSpPr>
          <p:cNvPr id="25604" name="Rectangle 4"/>
          <p:cNvSpPr>
            <a:spLocks noGrp="1" noChangeArrowheads="1"/>
          </p:cNvSpPr>
          <p:nvPr>
            <p:ph type="body" sz="half" idx="2"/>
          </p:nvPr>
        </p:nvSpPr>
        <p:spPr>
          <a:xfrm>
            <a:off x="4788024" y="1268760"/>
            <a:ext cx="4038600" cy="2981325"/>
          </a:xfrm>
          <a:solidFill>
            <a:schemeClr val="accent1">
              <a:lumMod val="90000"/>
            </a:schemeClr>
          </a:solidFill>
        </p:spPr>
        <p:txBody>
          <a:bodyPr/>
          <a:lstStyle/>
          <a:p>
            <a:pPr eaLnBrk="1" hangingPunct="1"/>
            <a:r>
              <a:rPr lang="el-GR" sz="2400" b="1" dirty="0" smtClean="0">
                <a:solidFill>
                  <a:srgbClr val="FF0000"/>
                </a:solidFill>
              </a:rPr>
              <a:t>ΥΔΡΟΗΛΕΚΤΡΙΚΗ &amp; ΑΙΟΛΙΚΗ</a:t>
            </a:r>
          </a:p>
          <a:p>
            <a:pPr eaLnBrk="1" hangingPunct="1">
              <a:buFontTx/>
              <a:buNone/>
            </a:pPr>
            <a:endParaRPr lang="el-GR" sz="2400" b="1" dirty="0" smtClean="0"/>
          </a:p>
          <a:p>
            <a:pPr eaLnBrk="1" hangingPunct="1"/>
            <a:r>
              <a:rPr lang="el-GR" sz="2400" dirty="0" smtClean="0"/>
              <a:t>ΚΙΝΗΤΙΚΗ</a:t>
            </a:r>
          </a:p>
          <a:p>
            <a:pPr eaLnBrk="1" hangingPunct="1"/>
            <a:r>
              <a:rPr lang="el-GR" sz="2400" dirty="0" smtClean="0"/>
              <a:t>ΜΗΧΑΝΙΚΗ</a:t>
            </a:r>
          </a:p>
          <a:p>
            <a:pPr eaLnBrk="1" hangingPunct="1"/>
            <a:r>
              <a:rPr lang="el-GR" sz="2400" dirty="0" smtClean="0"/>
              <a:t>ΗΛΕΚΤΡΙΚΗ</a:t>
            </a:r>
          </a:p>
          <a:p>
            <a:pPr eaLnBrk="1" hangingPunct="1"/>
            <a:endParaRPr lang="el-GR" sz="2400" dirty="0" smtClean="0"/>
          </a:p>
          <a:p>
            <a:pPr eaLnBrk="1" hangingPunct="1"/>
            <a:endParaRPr lang="en-US" sz="2400" dirty="0" smtClean="0"/>
          </a:p>
        </p:txBody>
      </p:sp>
      <p:sp>
        <p:nvSpPr>
          <p:cNvPr id="25605" name="Rectangle 6"/>
          <p:cNvSpPr>
            <a:spLocks noChangeArrowheads="1"/>
          </p:cNvSpPr>
          <p:nvPr/>
        </p:nvSpPr>
        <p:spPr bwMode="auto">
          <a:xfrm>
            <a:off x="323850" y="4724400"/>
            <a:ext cx="7920038" cy="1541463"/>
          </a:xfrm>
          <a:prstGeom prst="rect">
            <a:avLst/>
          </a:prstGeom>
          <a:solidFill>
            <a:srgbClr val="FFC000">
              <a:alpha val="42000"/>
            </a:srgbClr>
          </a:solidFill>
          <a:ln w="9525">
            <a:noFill/>
            <a:miter lim="800000"/>
            <a:headEnd/>
            <a:tailEnd/>
          </a:ln>
        </p:spPr>
        <p:txBody>
          <a:bodyPr/>
          <a:lstStyle/>
          <a:p>
            <a:pPr marL="342900" indent="-342900">
              <a:spcBef>
                <a:spcPct val="20000"/>
              </a:spcBef>
              <a:buFontTx/>
              <a:buChar char="•"/>
            </a:pPr>
            <a:r>
              <a:rPr lang="el-GR" sz="2400" b="1" dirty="0">
                <a:solidFill>
                  <a:srgbClr val="FF0000"/>
                </a:solidFill>
              </a:rPr>
              <a:t>ΗΛΕΚΤΡΙΚΗ ΕΝΕΡΓΕΙΑ</a:t>
            </a:r>
          </a:p>
          <a:p>
            <a:pPr marL="342900" indent="-342900">
              <a:spcBef>
                <a:spcPct val="20000"/>
              </a:spcBef>
            </a:pPr>
            <a:r>
              <a:rPr lang="el-GR" sz="2400" dirty="0"/>
              <a:t>ΙΣΧΥΣ: ΣΥΝΕΧΕΣ ΡΕΥΜΑ	</a:t>
            </a:r>
            <a:r>
              <a:rPr lang="en-US" sz="2400" dirty="0"/>
              <a:t>     DC power = I * V</a:t>
            </a:r>
          </a:p>
          <a:p>
            <a:pPr marL="342900" indent="-342900">
              <a:spcBef>
                <a:spcPct val="20000"/>
              </a:spcBef>
            </a:pPr>
            <a:r>
              <a:rPr lang="el-GR" sz="2400" dirty="0"/>
              <a:t>            ΕΝΑΛΛΑΣΣΟΜΕΝΟ    </a:t>
            </a:r>
            <a:r>
              <a:rPr lang="en-US" sz="2400" dirty="0"/>
              <a:t>AC power = I * V * cos(</a:t>
            </a:r>
            <a:r>
              <a:rPr lang="el-GR" sz="2400" dirty="0"/>
              <a:t>φ)	</a:t>
            </a:r>
            <a:endParaRPr lang="en-US" sz="2400"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6"/>
          <p:cNvSpPr>
            <a:spLocks noGrp="1" noChangeArrowheads="1"/>
          </p:cNvSpPr>
          <p:nvPr>
            <p:ph type="title"/>
          </p:nvPr>
        </p:nvSpPr>
        <p:spPr/>
        <p:txBody>
          <a:bodyPr/>
          <a:lstStyle/>
          <a:p>
            <a:pPr eaLnBrk="1" hangingPunct="1"/>
            <a:r>
              <a:rPr lang="el-GR" smtClean="0"/>
              <a:t>Ενσωματώση στο περιβάλλον</a:t>
            </a:r>
          </a:p>
        </p:txBody>
      </p:sp>
      <p:pic>
        <p:nvPicPr>
          <p:cNvPr id="199683" name="Picture 5" descr="Ανεμογεννήτριες με αγελάδες Spanien2"/>
          <p:cNvPicPr>
            <a:picLocks noGrp="1" noChangeAspect="1" noChangeArrowheads="1"/>
          </p:cNvPicPr>
          <p:nvPr>
            <p:ph idx="1"/>
          </p:nvPr>
        </p:nvPicPr>
        <p:blipFill>
          <a:blip r:embed="rId3" cstate="print"/>
          <a:srcRect/>
          <a:stretch>
            <a:fillRect/>
          </a:stretch>
        </p:blipFill>
        <p:spPr>
          <a:xfrm>
            <a:off x="1152525" y="1600200"/>
            <a:ext cx="6837363" cy="4525963"/>
          </a:xfr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6"/>
          <p:cNvSpPr>
            <a:spLocks noGrp="1" noChangeArrowheads="1"/>
          </p:cNvSpPr>
          <p:nvPr>
            <p:ph type="title"/>
          </p:nvPr>
        </p:nvSpPr>
        <p:spPr/>
        <p:txBody>
          <a:bodyPr/>
          <a:lstStyle/>
          <a:p>
            <a:pPr eaLnBrk="1" hangingPunct="1"/>
            <a:r>
              <a:rPr lang="el-GR" smtClean="0"/>
              <a:t>Αιολικό πάρκο</a:t>
            </a:r>
          </a:p>
        </p:txBody>
      </p:sp>
      <p:pic>
        <p:nvPicPr>
          <p:cNvPr id="200707" name="Picture 5" descr="micon55"/>
          <p:cNvPicPr>
            <a:picLocks noGrp="1" noChangeAspect="1" noChangeArrowheads="1"/>
          </p:cNvPicPr>
          <p:nvPr>
            <p:ph idx="1"/>
          </p:nvPr>
        </p:nvPicPr>
        <p:blipFill>
          <a:blip r:embed="rId3" cstate="print"/>
          <a:srcRect/>
          <a:stretch>
            <a:fillRect/>
          </a:stretch>
        </p:blipFill>
        <p:spPr>
          <a:xfrm>
            <a:off x="1174750" y="1600200"/>
            <a:ext cx="6792913" cy="4525963"/>
          </a:xfr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a:spLocks noGrp="1" noChangeArrowheads="1"/>
          </p:cNvSpPr>
          <p:nvPr>
            <p:ph type="title"/>
          </p:nvPr>
        </p:nvSpPr>
        <p:spPr/>
        <p:txBody>
          <a:bodyPr/>
          <a:lstStyle/>
          <a:p>
            <a:pPr eaLnBrk="1" hangingPunct="1"/>
            <a:r>
              <a:rPr lang="el-GR" smtClean="0"/>
              <a:t>Αιολικό πάρκο στην Καλιφόρνια</a:t>
            </a:r>
          </a:p>
        </p:txBody>
      </p:sp>
      <p:pic>
        <p:nvPicPr>
          <p:cNvPr id="201731" name="Picture 5" descr="altcal"/>
          <p:cNvPicPr>
            <a:picLocks noGrp="1" noChangeAspect="1" noChangeArrowheads="1"/>
          </p:cNvPicPr>
          <p:nvPr>
            <p:ph idx="1"/>
          </p:nvPr>
        </p:nvPicPr>
        <p:blipFill>
          <a:blip r:embed="rId3" cstate="print"/>
          <a:srcRect/>
          <a:stretch>
            <a:fillRect/>
          </a:stretch>
        </p:blipFill>
        <p:spPr>
          <a:xfrm>
            <a:off x="1187450" y="1557338"/>
            <a:ext cx="6769100" cy="4478337"/>
          </a:xfr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6"/>
          <p:cNvSpPr>
            <a:spLocks noGrp="1" noChangeArrowheads="1"/>
          </p:cNvSpPr>
          <p:nvPr>
            <p:ph type="title"/>
          </p:nvPr>
        </p:nvSpPr>
        <p:spPr/>
        <p:txBody>
          <a:bodyPr/>
          <a:lstStyle/>
          <a:p>
            <a:pPr eaLnBrk="1" hangingPunct="1"/>
            <a:r>
              <a:rPr lang="el-GR" smtClean="0"/>
              <a:t>Αιολικό πάρκο</a:t>
            </a:r>
          </a:p>
        </p:txBody>
      </p:sp>
      <p:pic>
        <p:nvPicPr>
          <p:cNvPr id="202755" name="Picture 5" descr="chp_windmills"/>
          <p:cNvPicPr>
            <a:picLocks noGrp="1" noChangeAspect="1" noChangeArrowheads="1"/>
          </p:cNvPicPr>
          <p:nvPr>
            <p:ph idx="1"/>
          </p:nvPr>
        </p:nvPicPr>
        <p:blipFill>
          <a:blip r:embed="rId3" cstate="print"/>
          <a:srcRect/>
          <a:stretch>
            <a:fillRect/>
          </a:stretch>
        </p:blipFill>
        <p:spPr>
          <a:xfrm>
            <a:off x="1258888" y="1484313"/>
            <a:ext cx="7058025" cy="4827587"/>
          </a:xfr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6"/>
          <p:cNvSpPr>
            <a:spLocks noGrp="1" noChangeArrowheads="1"/>
          </p:cNvSpPr>
          <p:nvPr>
            <p:ph type="title"/>
          </p:nvPr>
        </p:nvSpPr>
        <p:spPr/>
        <p:txBody>
          <a:bodyPr/>
          <a:lstStyle/>
          <a:p>
            <a:pPr eaLnBrk="1" hangingPunct="1"/>
            <a:r>
              <a:rPr lang="el-GR" smtClean="0"/>
              <a:t>Εγκατάσταση στην θάλασσα</a:t>
            </a:r>
          </a:p>
        </p:txBody>
      </p:sp>
      <p:pic>
        <p:nvPicPr>
          <p:cNvPr id="203779" name="Picture 5" descr="vindebyl"/>
          <p:cNvPicPr>
            <a:picLocks noGrp="1" noChangeAspect="1" noChangeArrowheads="1"/>
          </p:cNvPicPr>
          <p:nvPr>
            <p:ph idx="1"/>
          </p:nvPr>
        </p:nvPicPr>
        <p:blipFill>
          <a:blip r:embed="rId3" cstate="print"/>
          <a:srcRect/>
          <a:stretch>
            <a:fillRect/>
          </a:stretch>
        </p:blipFill>
        <p:spPr>
          <a:xfrm>
            <a:off x="923925" y="1600200"/>
            <a:ext cx="7296150" cy="4525963"/>
          </a:xfr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6"/>
          <p:cNvSpPr>
            <a:spLocks noGrp="1" noChangeArrowheads="1"/>
          </p:cNvSpPr>
          <p:nvPr>
            <p:ph type="title"/>
          </p:nvPr>
        </p:nvSpPr>
        <p:spPr/>
        <p:txBody>
          <a:bodyPr/>
          <a:lstStyle/>
          <a:p>
            <a:pPr eaLnBrk="1" hangingPunct="1"/>
            <a:r>
              <a:rPr lang="el-GR" smtClean="0"/>
              <a:t>Μικρό οικιακό σύστημα</a:t>
            </a:r>
          </a:p>
        </p:txBody>
      </p:sp>
      <p:pic>
        <p:nvPicPr>
          <p:cNvPr id="204803" name="Picture 5" descr="windiag"/>
          <p:cNvPicPr>
            <a:picLocks noGrp="1" noChangeAspect="1" noChangeArrowheads="1"/>
          </p:cNvPicPr>
          <p:nvPr>
            <p:ph idx="1"/>
          </p:nvPr>
        </p:nvPicPr>
        <p:blipFill>
          <a:blip r:embed="rId3" cstate="print"/>
          <a:srcRect/>
          <a:stretch>
            <a:fillRect/>
          </a:stretch>
        </p:blipFill>
        <p:spPr>
          <a:xfrm>
            <a:off x="2281238" y="2143125"/>
            <a:ext cx="4581525" cy="3438525"/>
          </a:xfr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6"/>
          <p:cNvSpPr>
            <a:spLocks noGrp="1" noChangeArrowheads="1"/>
          </p:cNvSpPr>
          <p:nvPr>
            <p:ph type="title"/>
          </p:nvPr>
        </p:nvSpPr>
        <p:spPr/>
        <p:txBody>
          <a:bodyPr/>
          <a:lstStyle/>
          <a:p>
            <a:pPr eaLnBrk="1" hangingPunct="1"/>
            <a:r>
              <a:rPr lang="el-GR" smtClean="0"/>
              <a:t>Μικρό υβριδικό σύστημα</a:t>
            </a:r>
          </a:p>
        </p:txBody>
      </p:sp>
      <p:pic>
        <p:nvPicPr>
          <p:cNvPr id="205827" name="Picture 5" descr="wind pv"/>
          <p:cNvPicPr>
            <a:picLocks noGrp="1" noChangeAspect="1" noChangeArrowheads="1"/>
          </p:cNvPicPr>
          <p:nvPr>
            <p:ph idx="1"/>
          </p:nvPr>
        </p:nvPicPr>
        <p:blipFill>
          <a:blip r:embed="rId3" cstate="print"/>
          <a:srcRect/>
          <a:stretch>
            <a:fillRect/>
          </a:stretch>
        </p:blipFill>
        <p:spPr>
          <a:xfrm>
            <a:off x="2339975" y="1341438"/>
            <a:ext cx="3640138" cy="4968875"/>
          </a:xfr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pietrangeli.com/assets/uploads/gallery/zoom/GibeII_Idro_hydropow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 y="-10819"/>
            <a:ext cx="9141069" cy="6855802"/>
          </a:xfrm>
          <a:prstGeom prst="rect">
            <a:avLst/>
          </a:prstGeom>
          <a:noFill/>
          <a:extLst>
            <a:ext uri="{909E8E84-426E-40DD-AFC4-6F175D3DCCD1}">
              <a14:hiddenFill xmlns:a14="http://schemas.microsoft.com/office/drawing/2010/main">
                <a:solidFill>
                  <a:srgbClr val="FFFFFF"/>
                </a:solidFill>
              </a14:hiddenFill>
            </a:ext>
          </a:extLst>
        </p:spPr>
      </p:pic>
      <p:sp>
        <p:nvSpPr>
          <p:cNvPr id="206850" name="Rectangle 2"/>
          <p:cNvSpPr>
            <a:spLocks noGrp="1" noChangeArrowheads="1"/>
          </p:cNvSpPr>
          <p:nvPr>
            <p:ph type="title"/>
          </p:nvPr>
        </p:nvSpPr>
        <p:spPr>
          <a:xfrm>
            <a:off x="38274" y="5695862"/>
            <a:ext cx="8229600" cy="1143000"/>
          </a:xfrm>
        </p:spPr>
        <p:txBody>
          <a:bodyPr/>
          <a:lstStyle/>
          <a:p>
            <a:pPr eaLnBrk="1" hangingPunct="1"/>
            <a:r>
              <a:rPr lang="el-GR" dirty="0" smtClean="0">
                <a:solidFill>
                  <a:schemeClr val="accent3"/>
                </a:solidFill>
              </a:rPr>
              <a:t>Υδροηλεκτρική ενέργεια</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6"/>
          <p:cNvSpPr>
            <a:spLocks noGrp="1" noChangeArrowheads="1"/>
          </p:cNvSpPr>
          <p:nvPr>
            <p:ph type="title"/>
          </p:nvPr>
        </p:nvSpPr>
        <p:spPr/>
        <p:txBody>
          <a:bodyPr/>
          <a:lstStyle/>
          <a:p>
            <a:pPr eaLnBrk="1" hangingPunct="1"/>
            <a:r>
              <a:rPr lang="el-GR" sz="3200" smtClean="0"/>
              <a:t>Εξάτμιση θερμού επιφανειακού νερού και δημιουργία βροχής στην ξηρά.</a:t>
            </a:r>
          </a:p>
        </p:txBody>
      </p:sp>
      <p:pic>
        <p:nvPicPr>
          <p:cNvPr id="208899" name="Picture 5" descr="smry2"/>
          <p:cNvPicPr>
            <a:picLocks noGrp="1" noChangeAspect="1" noChangeArrowheads="1"/>
          </p:cNvPicPr>
          <p:nvPr>
            <p:ph idx="1"/>
          </p:nvPr>
        </p:nvPicPr>
        <p:blipFill>
          <a:blip r:embed="rId3" cstate="print"/>
          <a:srcRect/>
          <a:stretch>
            <a:fillRect/>
          </a:stretch>
        </p:blipFill>
        <p:spPr>
          <a:xfrm>
            <a:off x="2267745" y="1414683"/>
            <a:ext cx="6876256" cy="5414536"/>
          </a:xfr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a:spLocks noGrp="1" noChangeArrowheads="1"/>
          </p:cNvSpPr>
          <p:nvPr>
            <p:ph type="title"/>
          </p:nvPr>
        </p:nvSpPr>
        <p:spPr/>
        <p:txBody>
          <a:bodyPr/>
          <a:lstStyle/>
          <a:p>
            <a:pPr eaLnBrk="1" hangingPunct="1"/>
            <a:r>
              <a:rPr lang="el-GR" dirty="0" smtClean="0"/>
              <a:t>Υδρολογικός κύκλος</a:t>
            </a:r>
          </a:p>
        </p:txBody>
      </p:sp>
      <p:pic>
        <p:nvPicPr>
          <p:cNvPr id="207875" name="Picture 5" descr="smry1"/>
          <p:cNvPicPr>
            <a:picLocks noGrp="1" noChangeAspect="1" noChangeArrowheads="1" noCrop="1"/>
          </p:cNvPicPr>
          <p:nvPr>
            <p:ph idx="1"/>
          </p:nvPr>
        </p:nvPicPr>
        <p:blipFill>
          <a:blip r:embed="rId3" cstate="print"/>
          <a:srcRect/>
          <a:stretch>
            <a:fillRect/>
          </a:stretch>
        </p:blipFill>
        <p:spPr>
          <a:xfrm>
            <a:off x="827584" y="1628800"/>
            <a:ext cx="7061666" cy="4752528"/>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923928" y="24165"/>
            <a:ext cx="5220072" cy="634082"/>
          </a:xfrm>
        </p:spPr>
        <p:txBody>
          <a:bodyPr/>
          <a:lstStyle/>
          <a:p>
            <a:pPr algn="r" eaLnBrk="1" hangingPunct="1"/>
            <a:r>
              <a:rPr lang="el-GR" dirty="0" smtClean="0"/>
              <a:t>ΓΑΙΑΝΘΡΑΚΕΣ (ΚΑΡΒΟΥΝΟ)</a:t>
            </a:r>
          </a:p>
        </p:txBody>
      </p:sp>
      <p:pic>
        <p:nvPicPr>
          <p:cNvPr id="13314" name="Picture 2" descr="http://upload.wikimedia.org/wikipedia/commons/b/b3/Strip_coal_mi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143710"/>
            <a:ext cx="7092280" cy="4728188"/>
          </a:xfrm>
          <a:prstGeom prst="rect">
            <a:avLst/>
          </a:prstGeom>
          <a:noFill/>
          <a:extLst>
            <a:ext uri="{909E8E84-426E-40DD-AFC4-6F175D3DCCD1}">
              <a14:hiddenFill xmlns:a14="http://schemas.microsoft.com/office/drawing/2010/main">
                <a:solidFill>
                  <a:srgbClr val="FFFFFF"/>
                </a:solidFill>
              </a14:hiddenFill>
            </a:ext>
          </a:extLst>
        </p:spPr>
      </p:pic>
      <p:sp>
        <p:nvSpPr>
          <p:cNvPr id="28675" name="Rectangle 3"/>
          <p:cNvSpPr>
            <a:spLocks noGrp="1" noChangeArrowheads="1"/>
          </p:cNvSpPr>
          <p:nvPr>
            <p:ph type="body" idx="1"/>
          </p:nvPr>
        </p:nvSpPr>
        <p:spPr>
          <a:xfrm>
            <a:off x="0" y="3266"/>
            <a:ext cx="5148064" cy="2489629"/>
          </a:xfrm>
        </p:spPr>
        <p:txBody>
          <a:bodyPr/>
          <a:lstStyle/>
          <a:p>
            <a:pPr eaLnBrk="1" hangingPunct="1"/>
            <a:r>
              <a:rPr lang="el-GR" sz="2400" dirty="0" smtClean="0"/>
              <a:t>ΤΥΡΦΗ</a:t>
            </a:r>
          </a:p>
          <a:p>
            <a:pPr eaLnBrk="1" hangingPunct="1"/>
            <a:r>
              <a:rPr lang="el-GR" sz="2400" dirty="0" smtClean="0"/>
              <a:t>ΛΙΓΝΙΤΗΣ</a:t>
            </a:r>
          </a:p>
          <a:p>
            <a:pPr eaLnBrk="1" hangingPunct="1"/>
            <a:r>
              <a:rPr lang="el-GR" sz="2400" dirty="0" smtClean="0"/>
              <a:t>ΥΠΟ-ΑΣΦΑΛΤΟΥΧΟΙ </a:t>
            </a:r>
            <a:r>
              <a:rPr lang="el-GR" sz="2400" dirty="0"/>
              <a:t>ΓΑΙΑΝΘΡΑΚΕΣ</a:t>
            </a:r>
          </a:p>
          <a:p>
            <a:pPr eaLnBrk="1" hangingPunct="1"/>
            <a:r>
              <a:rPr lang="el-GR" sz="2400" dirty="0" smtClean="0"/>
              <a:t>ΑΣΦΑΛΤΟΥΧΟΙ </a:t>
            </a:r>
            <a:r>
              <a:rPr lang="el-GR" sz="2400" dirty="0"/>
              <a:t>ΓΑΙΑΝΘΡΑΚΕΣ</a:t>
            </a:r>
          </a:p>
          <a:p>
            <a:pPr eaLnBrk="1" hangingPunct="1"/>
            <a:r>
              <a:rPr lang="el-GR" sz="2400" dirty="0" smtClean="0"/>
              <a:t>ΑΝΘΡΑΚΙΤΗΣ</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Φράγμα, αγωγοί, σταθμός, κατάντη ποταμού</a:t>
            </a:r>
            <a:endParaRPr lang="en-GB" dirty="0"/>
          </a:p>
        </p:txBody>
      </p:sp>
      <p:pic>
        <p:nvPicPr>
          <p:cNvPr id="18434" name="Picture 2" descr="http://image.digitalinsightresearch.in/uploads/imagelibrary/CTBR/ID-1004234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87713"/>
            <a:ext cx="8329250" cy="545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54595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Υδροηλεκτρικό φράγμα</a:t>
            </a:r>
            <a:endParaRPr lang="en-GB" dirty="0"/>
          </a:p>
        </p:txBody>
      </p:sp>
      <p:pic>
        <p:nvPicPr>
          <p:cNvPr id="19458" name="Picture 2" descr="http://www.aquila-capital.de/images/dynamic/BAhbB1sHOgdmZkkiAYZwdWJsaWMvc2l0ZXMvNTFiYjFiYjk0NjAzZDY1MTY1MDAwMDA1L2NvbnRlbnRfZW50cnk1MWVkMzM3YjQ2MDNkNjJhNzIwMDAzZDUvNTIxMjM2MjI0NjAzZDYyYmM1MDAwNmMzL2ZpbGVzL3RlYXNlci03Njh4NDM1LWh5ZHJvLTAxLmpwZwY6BkVGWwg6BnA6CnRodW1iSSINNzY4eDQzNT4GOwZU/teaser-768x435-hydro-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28800"/>
            <a:ext cx="9205641" cy="5214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148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r>
              <a:rPr lang="el-GR" smtClean="0"/>
              <a:t>Κίνα – Το μεγάλο φράγμα</a:t>
            </a:r>
          </a:p>
        </p:txBody>
      </p:sp>
      <p:pic>
        <p:nvPicPr>
          <p:cNvPr id="209923" name="Picture 3" descr="3 gorges diversion channel"/>
          <p:cNvPicPr>
            <a:picLocks noGrp="1" noChangeAspect="1" noChangeArrowheads="1"/>
          </p:cNvPicPr>
          <p:nvPr>
            <p:ph idx="1"/>
          </p:nvPr>
        </p:nvPicPr>
        <p:blipFill>
          <a:blip r:embed="rId3" cstate="print"/>
          <a:srcRect/>
          <a:stretch>
            <a:fillRect/>
          </a:stretch>
        </p:blipFill>
        <p:spPr>
          <a:xfrm>
            <a:off x="153844" y="1252800"/>
            <a:ext cx="8667274" cy="5605200"/>
          </a:xfr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3" descr="hydropower-plant-usbr-hoover"/>
          <p:cNvPicPr>
            <a:picLocks noGrp="1" noChangeAspect="1" noChangeArrowheads="1"/>
          </p:cNvPicPr>
          <p:nvPr>
            <p:ph idx="1"/>
          </p:nvPr>
        </p:nvPicPr>
        <p:blipFill>
          <a:blip r:embed="rId3" cstate="print"/>
          <a:srcRect/>
          <a:stretch>
            <a:fillRect/>
          </a:stretch>
        </p:blipFill>
        <p:spPr>
          <a:xfrm>
            <a:off x="3275856" y="110619"/>
            <a:ext cx="5868144" cy="6747381"/>
          </a:xfrm>
        </p:spPr>
      </p:pic>
      <p:sp>
        <p:nvSpPr>
          <p:cNvPr id="210946" name="Rectangle 2"/>
          <p:cNvSpPr>
            <a:spLocks noGrp="1" noChangeArrowheads="1"/>
          </p:cNvSpPr>
          <p:nvPr>
            <p:ph type="title"/>
          </p:nvPr>
        </p:nvSpPr>
        <p:spPr>
          <a:xfrm>
            <a:off x="0" y="9644"/>
            <a:ext cx="3203848" cy="2555259"/>
          </a:xfrm>
        </p:spPr>
        <p:txBody>
          <a:bodyPr/>
          <a:lstStyle/>
          <a:p>
            <a:pPr eaLnBrk="1" hangingPunct="1"/>
            <a:r>
              <a:rPr lang="el-GR" dirty="0" smtClean="0"/>
              <a:t>Κατάντη του φράγματος</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r>
              <a:rPr lang="el-GR" sz="2800" smtClean="0"/>
              <a:t>ΣΥΣΤΗΜΑ ΥΔΡΟΣΤΡΟΒΙΛΟΥ-ΓΕΝΝΗΤΡΙΑΣ</a:t>
            </a:r>
          </a:p>
        </p:txBody>
      </p:sp>
      <p:sp>
        <p:nvSpPr>
          <p:cNvPr id="21197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a:p>
        </p:txBody>
      </p:sp>
      <p:pic>
        <p:nvPicPr>
          <p:cNvPr id="211973" name="Picture 5" descr="kinnunen"/>
          <p:cNvPicPr>
            <a:picLocks noGrp="1" noChangeAspect="1" noChangeArrowheads="1"/>
          </p:cNvPicPr>
          <p:nvPr>
            <p:ph sz="half" idx="2"/>
          </p:nvPr>
        </p:nvPicPr>
        <p:blipFill>
          <a:blip r:embed="rId3" cstate="print"/>
          <a:srcRect/>
          <a:stretch>
            <a:fillRect/>
          </a:stretch>
        </p:blipFill>
        <p:spPr>
          <a:xfrm>
            <a:off x="-93373" y="1916832"/>
            <a:ext cx="9237373" cy="4941168"/>
          </a:xfrm>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274638"/>
            <a:ext cx="8229600" cy="850106"/>
          </a:xfrm>
        </p:spPr>
        <p:txBody>
          <a:bodyPr/>
          <a:lstStyle/>
          <a:p>
            <a:pPr eaLnBrk="1" hangingPunct="1"/>
            <a:r>
              <a:rPr lang="el-GR" dirty="0" smtClean="0"/>
              <a:t>Υδροηλεκτρικός σταθμός-σχηματική παράσταση</a:t>
            </a:r>
          </a:p>
        </p:txBody>
      </p:sp>
      <p:pic>
        <p:nvPicPr>
          <p:cNvPr id="212995" name="Picture 3" descr="hydroturbine"/>
          <p:cNvPicPr>
            <a:picLocks noGrp="1" noChangeAspect="1" noChangeArrowheads="1"/>
          </p:cNvPicPr>
          <p:nvPr>
            <p:ph idx="1"/>
          </p:nvPr>
        </p:nvPicPr>
        <p:blipFill>
          <a:blip r:embed="rId3" cstate="print"/>
          <a:srcRect/>
          <a:stretch>
            <a:fillRect/>
          </a:stretch>
        </p:blipFill>
        <p:spPr>
          <a:xfrm>
            <a:off x="2987824" y="1246983"/>
            <a:ext cx="6156176" cy="5611017"/>
          </a:xfr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r>
              <a:rPr lang="el-GR" smtClean="0"/>
              <a:t>ΥΔΡΟΣΤΡΟΒΙΛΟΣ</a:t>
            </a:r>
          </a:p>
        </p:txBody>
      </p:sp>
      <p:sp>
        <p:nvSpPr>
          <p:cNvPr id="214019" name="Rectangle 3"/>
          <p:cNvSpPr>
            <a:spLocks noGrp="1" noChangeArrowheads="1"/>
          </p:cNvSpPr>
          <p:nvPr>
            <p:ph type="body" sz="half" idx="1"/>
          </p:nvPr>
        </p:nvSpPr>
        <p:spPr/>
        <p:txBody>
          <a:bodyPr/>
          <a:lstStyle/>
          <a:p>
            <a:pPr eaLnBrk="1" hangingPunct="1"/>
            <a:r>
              <a:rPr lang="el-GR" sz="2800" smtClean="0"/>
              <a:t> </a:t>
            </a:r>
          </a:p>
        </p:txBody>
      </p:sp>
      <p:pic>
        <p:nvPicPr>
          <p:cNvPr id="214020" name="Picture 4" descr="HARJOKI"/>
          <p:cNvPicPr>
            <a:picLocks noGrp="1" noChangeAspect="1" noChangeArrowheads="1"/>
          </p:cNvPicPr>
          <p:nvPr>
            <p:ph sz="half" idx="2"/>
          </p:nvPr>
        </p:nvPicPr>
        <p:blipFill>
          <a:blip r:embed="rId3" cstate="print"/>
          <a:srcRect/>
          <a:stretch>
            <a:fillRect/>
          </a:stretch>
        </p:blipFill>
        <p:spPr>
          <a:xfrm>
            <a:off x="1258888" y="1628775"/>
            <a:ext cx="5545137" cy="4498975"/>
          </a:xfrm>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0" y="0"/>
            <a:ext cx="7185992" cy="764704"/>
          </a:xfrm>
        </p:spPr>
        <p:txBody>
          <a:bodyPr/>
          <a:lstStyle/>
          <a:p>
            <a:pPr eaLnBrk="1" hangingPunct="1"/>
            <a:r>
              <a:rPr lang="el-GR" dirty="0" smtClean="0"/>
              <a:t>Τροχός </a:t>
            </a:r>
            <a:r>
              <a:rPr lang="en-US" dirty="0" err="1" smtClean="0"/>
              <a:t>Pelton</a:t>
            </a:r>
            <a:endParaRPr lang="el-GR" dirty="0" smtClean="0"/>
          </a:p>
        </p:txBody>
      </p:sp>
      <p:pic>
        <p:nvPicPr>
          <p:cNvPr id="20482" name="Picture 2" descr="http://www.kelvin.it/img/galleriafoto/foto/equilibratura-turbina-pelton-bi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4705"/>
            <a:ext cx="9145658" cy="609329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theswamp.org/lilly_pond/deegeecees/images/PELTON-sketc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85724"/>
            <a:ext cx="3421558" cy="292543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www.iwr.de/wasser/bilder/technik/pelton1.jpg"/>
          <p:cNvPicPr>
            <a:picLocks noChangeAspect="1" noChangeArrowheads="1"/>
          </p:cNvPicPr>
          <p:nvPr/>
        </p:nvPicPr>
        <p:blipFill rotWithShape="1">
          <a:blip r:embed="rId5">
            <a:extLst>
              <a:ext uri="{28A0092B-C50C-407E-A947-70E740481C1C}">
                <a14:useLocalDpi xmlns:a14="http://schemas.microsoft.com/office/drawing/2010/main" val="0"/>
              </a:ext>
            </a:extLst>
          </a:blip>
          <a:srcRect l="4421" t="27498" r="3396" b="9645"/>
          <a:stretch/>
        </p:blipFill>
        <p:spPr bwMode="auto">
          <a:xfrm>
            <a:off x="2664000" y="3690001"/>
            <a:ext cx="6480000" cy="316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 calcmode="lin" valueType="num">
                                      <p:cBhvr additive="base">
                                        <p:cTn id="17" dur="500" fill="hold"/>
                                        <p:tgtEl>
                                          <p:spTgt spid="20486"/>
                                        </p:tgtEl>
                                        <p:attrNameLst>
                                          <p:attrName>ppt_x</p:attrName>
                                        </p:attrNameLst>
                                      </p:cBhvr>
                                      <p:tavLst>
                                        <p:tav tm="0">
                                          <p:val>
                                            <p:strVal val="#ppt_x"/>
                                          </p:val>
                                        </p:tav>
                                        <p:tav tm="100000">
                                          <p:val>
                                            <p:strVal val="#ppt_x"/>
                                          </p:val>
                                        </p:tav>
                                      </p:tavLst>
                                    </p:anim>
                                    <p:anim calcmode="lin" valueType="num">
                                      <p:cBhvr additive="base">
                                        <p:cTn id="18"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r>
              <a:rPr lang="el-GR" smtClean="0"/>
              <a:t>ΚΥΜΑΤΙΚΗ ΕΝΕΡΓΕΙΑ</a:t>
            </a:r>
          </a:p>
        </p:txBody>
      </p:sp>
      <p:sp>
        <p:nvSpPr>
          <p:cNvPr id="216067" name="Rectangle 3"/>
          <p:cNvSpPr>
            <a:spLocks noGrp="1" noChangeArrowheads="1"/>
          </p:cNvSpPr>
          <p:nvPr>
            <p:ph type="body" idx="1"/>
          </p:nvPr>
        </p:nvSpPr>
        <p:spPr/>
        <p:txBody>
          <a:bodyPr/>
          <a:lstStyle/>
          <a:p>
            <a:pPr eaLnBrk="1" hangingPunct="1"/>
            <a:endParaRPr lang="el-GR" smtClean="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4"/>
          <p:cNvSpPr>
            <a:spLocks noGrp="1" noChangeArrowheads="1"/>
          </p:cNvSpPr>
          <p:nvPr>
            <p:ph type="title"/>
          </p:nvPr>
        </p:nvSpPr>
        <p:spPr/>
        <p:txBody>
          <a:bodyPr/>
          <a:lstStyle/>
          <a:p>
            <a:pPr eaLnBrk="1" hangingPunct="1"/>
            <a:r>
              <a:rPr lang="el-GR" sz="4000" smtClean="0"/>
              <a:t>Αρχή της παλινδρομούσας στήλης</a:t>
            </a:r>
          </a:p>
        </p:txBody>
      </p:sp>
      <p:sp>
        <p:nvSpPr>
          <p:cNvPr id="217091" name="Rectangle 5"/>
          <p:cNvSpPr>
            <a:spLocks noChangeArrowheads="1"/>
          </p:cNvSpPr>
          <p:nvPr/>
        </p:nvSpPr>
        <p:spPr bwMode="auto">
          <a:xfrm>
            <a:off x="-215900" y="2370138"/>
            <a:ext cx="9575800" cy="2119312"/>
          </a:xfrm>
          <a:prstGeom prst="rect">
            <a:avLst/>
          </a:prstGeom>
          <a:noFill/>
          <a:ln w="9525">
            <a:noFill/>
            <a:miter lim="800000"/>
            <a:headEnd/>
            <a:tailEnd/>
          </a:ln>
        </p:spPr>
        <p:txBody>
          <a:bodyPr wrap="none" anchor="ctr">
            <a:spAutoFit/>
          </a:bodyPr>
          <a:lstStyle/>
          <a:p>
            <a:pPr algn="ctr"/>
            <a:r>
              <a:rPr lang="en-US"/>
              <a:t>  </a:t>
            </a:r>
            <a:r>
              <a:rPr lang="en-US" sz="11600"/>
              <a:t> </a:t>
            </a:r>
            <a:r>
              <a:rPr lang="en-US"/>
              <a:t>                                                                      </a:t>
            </a:r>
            <a:r>
              <a:rPr lang="en-US" sz="11600"/>
              <a:t> </a:t>
            </a:r>
            <a:r>
              <a:rPr lang="en-US"/>
              <a:t>                                                               </a:t>
            </a:r>
          </a:p>
          <a:p>
            <a:pPr algn="ctr" eaLnBrk="0" hangingPunct="0"/>
            <a:r>
              <a:rPr lang="en-US" sz="1700" b="1" i="1">
                <a:latin typeface="Times New Roman" pitchFamily="18" charset="0"/>
                <a:cs typeface="Times New Roman" pitchFamily="18" charset="0"/>
              </a:rPr>
              <a:t>Principles of the Oscillating Water Column</a:t>
            </a:r>
            <a:endParaRPr lang="en-US"/>
          </a:p>
        </p:txBody>
      </p:sp>
      <p:pic>
        <p:nvPicPr>
          <p:cNvPr id="217092" name="Picture 6" descr="prince1.jpg (27674 bytes)"/>
          <p:cNvPicPr>
            <a:picLocks noChangeAspect="1" noChangeArrowheads="1"/>
          </p:cNvPicPr>
          <p:nvPr/>
        </p:nvPicPr>
        <p:blipFill>
          <a:blip r:embed="rId3" cstate="print"/>
          <a:srcRect/>
          <a:stretch>
            <a:fillRect/>
          </a:stretch>
        </p:blipFill>
        <p:spPr bwMode="auto">
          <a:xfrm>
            <a:off x="1116013" y="1484313"/>
            <a:ext cx="2951162" cy="2662237"/>
          </a:xfrm>
          <a:prstGeom prst="rect">
            <a:avLst/>
          </a:prstGeom>
          <a:noFill/>
          <a:ln w="9525">
            <a:noFill/>
            <a:miter lim="800000"/>
            <a:headEnd/>
            <a:tailEnd/>
          </a:ln>
        </p:spPr>
      </p:pic>
      <p:pic>
        <p:nvPicPr>
          <p:cNvPr id="217093" name="Picture 7" descr="prince2.jpg (26934 bytes)"/>
          <p:cNvPicPr>
            <a:picLocks noChangeAspect="1" noChangeArrowheads="1"/>
          </p:cNvPicPr>
          <p:nvPr/>
        </p:nvPicPr>
        <p:blipFill>
          <a:blip r:embed="rId4" cstate="print"/>
          <a:srcRect/>
          <a:stretch>
            <a:fillRect/>
          </a:stretch>
        </p:blipFill>
        <p:spPr bwMode="auto">
          <a:xfrm>
            <a:off x="4356100" y="1484313"/>
            <a:ext cx="2952750" cy="266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title"/>
          </p:nvPr>
        </p:nvSpPr>
        <p:spPr>
          <a:xfrm>
            <a:off x="457200" y="274638"/>
            <a:ext cx="8229600" cy="561975"/>
          </a:xfrm>
        </p:spPr>
        <p:txBody>
          <a:bodyPr/>
          <a:lstStyle/>
          <a:p>
            <a:pPr eaLnBrk="1" hangingPunct="1"/>
            <a:r>
              <a:rPr lang="el-GR" sz="3600" smtClean="0"/>
              <a:t>ΑΠΟΘΕΜΑΤΑ ΚΑΡΒΟΥΝΟΥ</a:t>
            </a:r>
            <a:endParaRPr lang="en-US" sz="3600" smtClean="0"/>
          </a:p>
        </p:txBody>
      </p:sp>
      <p:pic>
        <p:nvPicPr>
          <p:cNvPr id="29699" name="Picture 2"/>
          <p:cNvPicPr>
            <a:picLocks noChangeAspect="1" noChangeArrowheads="1"/>
          </p:cNvPicPr>
          <p:nvPr/>
        </p:nvPicPr>
        <p:blipFill>
          <a:blip r:embed="rId3" cstate="print"/>
          <a:srcRect/>
          <a:stretch>
            <a:fillRect/>
          </a:stretch>
        </p:blipFill>
        <p:spPr bwMode="auto">
          <a:xfrm>
            <a:off x="436563" y="873125"/>
            <a:ext cx="8270875" cy="5111750"/>
          </a:xfrm>
          <a:prstGeom prst="rect">
            <a:avLst/>
          </a:prstGeom>
          <a:noFill/>
          <a:ln w="9525">
            <a:solidFill>
              <a:schemeClr val="tx1"/>
            </a:solidFill>
            <a:miter lim="800000"/>
            <a:headEnd/>
            <a:tailEnd/>
          </a:ln>
        </p:spPr>
      </p:pic>
      <p:graphicFrame>
        <p:nvGraphicFramePr>
          <p:cNvPr id="5" name="Table 4"/>
          <p:cNvGraphicFramePr>
            <a:graphicFrameLocks noGrp="1"/>
          </p:cNvGraphicFramePr>
          <p:nvPr/>
        </p:nvGraphicFramePr>
        <p:xfrm>
          <a:off x="179388" y="4076700"/>
          <a:ext cx="3672408" cy="2494280"/>
        </p:xfrm>
        <a:graphic>
          <a:graphicData uri="http://schemas.openxmlformats.org/drawingml/2006/table">
            <a:tbl>
              <a:tblPr bandRow="1">
                <a:tableStyleId>{5C22544A-7EE6-4342-B048-85BDC9FD1C3A}</a:tableStyleId>
              </a:tblPr>
              <a:tblGrid>
                <a:gridCol w="2664296"/>
                <a:gridCol w="1008112"/>
              </a:tblGrid>
              <a:tr h="370840">
                <a:tc>
                  <a:txBody>
                    <a:bodyPr/>
                    <a:lstStyle/>
                    <a:p>
                      <a:r>
                        <a:rPr lang="el-GR" dirty="0" smtClean="0"/>
                        <a:t>ΑΣΙΑ</a:t>
                      </a:r>
                      <a:endParaRPr lang="el-GR" dirty="0"/>
                    </a:p>
                  </a:txBody>
                  <a:tcPr/>
                </a:tc>
                <a:tc>
                  <a:txBody>
                    <a:bodyPr/>
                    <a:lstStyle/>
                    <a:p>
                      <a:pPr algn="r"/>
                      <a:r>
                        <a:rPr lang="el-GR" dirty="0" smtClean="0"/>
                        <a:t>259.3</a:t>
                      </a:r>
                      <a:endParaRPr lang="el-GR" dirty="0"/>
                    </a:p>
                  </a:txBody>
                  <a:tcPr/>
                </a:tc>
              </a:tr>
              <a:tr h="370840">
                <a:tc>
                  <a:txBody>
                    <a:bodyPr/>
                    <a:lstStyle/>
                    <a:p>
                      <a:r>
                        <a:rPr lang="el-GR" dirty="0" smtClean="0"/>
                        <a:t>Β.ΑΜΕΡΙΚΗ</a:t>
                      </a:r>
                      <a:endParaRPr lang="el-GR" dirty="0"/>
                    </a:p>
                  </a:txBody>
                  <a:tcPr/>
                </a:tc>
                <a:tc>
                  <a:txBody>
                    <a:bodyPr/>
                    <a:lstStyle/>
                    <a:p>
                      <a:pPr algn="r"/>
                      <a:r>
                        <a:rPr lang="el-GR" dirty="0" smtClean="0"/>
                        <a:t>246.1</a:t>
                      </a:r>
                      <a:endParaRPr lang="el-GR" dirty="0"/>
                    </a:p>
                  </a:txBody>
                  <a:tcPr/>
                </a:tc>
              </a:tr>
              <a:tr h="370840">
                <a:tc>
                  <a:txBody>
                    <a:bodyPr/>
                    <a:lstStyle/>
                    <a:p>
                      <a:r>
                        <a:rPr lang="el-GR" dirty="0" smtClean="0"/>
                        <a:t>ΑΦΡΙΚΗ</a:t>
                      </a:r>
                      <a:endParaRPr lang="el-GR" dirty="0"/>
                    </a:p>
                  </a:txBody>
                  <a:tcPr/>
                </a:tc>
                <a:tc>
                  <a:txBody>
                    <a:bodyPr/>
                    <a:lstStyle/>
                    <a:p>
                      <a:pPr algn="r"/>
                      <a:r>
                        <a:rPr lang="el-GR" dirty="0" smtClean="0"/>
                        <a:t>32.0</a:t>
                      </a:r>
                      <a:endParaRPr lang="el-GR" dirty="0"/>
                    </a:p>
                  </a:txBody>
                  <a:tcPr/>
                </a:tc>
              </a:tr>
              <a:tr h="370840">
                <a:tc>
                  <a:txBody>
                    <a:bodyPr/>
                    <a:lstStyle/>
                    <a:p>
                      <a:r>
                        <a:rPr lang="el-GR" dirty="0" smtClean="0"/>
                        <a:t>ΕΥΡΩΠΗ</a:t>
                      </a:r>
                      <a:r>
                        <a:rPr lang="el-GR" baseline="0" dirty="0" smtClean="0"/>
                        <a:t> &amp; ΕΥΡΑΣΙΑ</a:t>
                      </a:r>
                      <a:endParaRPr lang="el-GR" dirty="0"/>
                    </a:p>
                  </a:txBody>
                  <a:tcPr/>
                </a:tc>
                <a:tc>
                  <a:txBody>
                    <a:bodyPr/>
                    <a:lstStyle/>
                    <a:p>
                      <a:pPr algn="r"/>
                      <a:r>
                        <a:rPr lang="el-GR" dirty="0" smtClean="0"/>
                        <a:t>272.2</a:t>
                      </a:r>
                      <a:endParaRPr lang="el-GR" dirty="0"/>
                    </a:p>
                  </a:txBody>
                  <a:tcPr/>
                </a:tc>
              </a:tr>
              <a:tr h="370840">
                <a:tc>
                  <a:txBody>
                    <a:bodyPr/>
                    <a:lstStyle/>
                    <a:p>
                      <a:r>
                        <a:rPr lang="el-GR" dirty="0" smtClean="0"/>
                        <a:t>ΚΕΝΤΡ.&amp;ΝΟΤΙΟΣ</a:t>
                      </a:r>
                      <a:r>
                        <a:rPr lang="el-GR" baseline="0" dirty="0" smtClean="0"/>
                        <a:t> ΑΜΕΡΙΚΗ</a:t>
                      </a:r>
                      <a:endParaRPr lang="el-GR" dirty="0"/>
                    </a:p>
                  </a:txBody>
                  <a:tcPr/>
                </a:tc>
                <a:tc>
                  <a:txBody>
                    <a:bodyPr/>
                    <a:lstStyle/>
                    <a:p>
                      <a:pPr algn="r"/>
                      <a:r>
                        <a:rPr lang="el-GR" dirty="0" smtClean="0"/>
                        <a:t>15.0</a:t>
                      </a:r>
                      <a:endParaRPr lang="el-GR" dirty="0"/>
                    </a:p>
                  </a:txBody>
                  <a:tcPr/>
                </a:tc>
              </a:tr>
              <a:tr h="370840">
                <a:tc>
                  <a:txBody>
                    <a:bodyPr/>
                    <a:lstStyle/>
                    <a:p>
                      <a:r>
                        <a:rPr lang="el-GR" dirty="0" smtClean="0"/>
                        <a:t>ΜΕΣΗ ΑΝΑΤΟΛΗ</a:t>
                      </a:r>
                      <a:endParaRPr lang="el-GR" dirty="0"/>
                    </a:p>
                  </a:txBody>
                  <a:tcPr/>
                </a:tc>
                <a:tc>
                  <a:txBody>
                    <a:bodyPr/>
                    <a:lstStyle/>
                    <a:p>
                      <a:pPr algn="r"/>
                      <a:r>
                        <a:rPr lang="el-GR" dirty="0" smtClean="0"/>
                        <a:t>1.4</a:t>
                      </a:r>
                      <a:endParaRPr lang="el-GR" dirty="0"/>
                    </a:p>
                  </a:txBody>
                  <a:tcPr/>
                </a:tc>
              </a:tr>
            </a:tbl>
          </a:graphicData>
        </a:graphic>
      </p:graphicFrame>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title"/>
          </p:nvPr>
        </p:nvSpPr>
        <p:spPr/>
        <p:txBody>
          <a:bodyPr/>
          <a:lstStyle/>
          <a:p>
            <a:pPr eaLnBrk="1" hangingPunct="1"/>
            <a:r>
              <a:rPr lang="el-GR" smtClean="0"/>
              <a:t>Βασική αρχή</a:t>
            </a:r>
          </a:p>
        </p:txBody>
      </p:sp>
      <p:pic>
        <p:nvPicPr>
          <p:cNvPr id="218115" name="Picture 5" descr="wave"/>
          <p:cNvPicPr>
            <a:picLocks noGrp="1" noChangeAspect="1" noChangeArrowheads="1"/>
          </p:cNvPicPr>
          <p:nvPr>
            <p:ph idx="1"/>
          </p:nvPr>
        </p:nvPicPr>
        <p:blipFill>
          <a:blip r:embed="rId3" cstate="print"/>
          <a:srcRect/>
          <a:stretch>
            <a:fillRect/>
          </a:stretch>
        </p:blipFill>
        <p:spPr>
          <a:xfrm>
            <a:off x="1619250" y="1628775"/>
            <a:ext cx="5113338" cy="4465638"/>
          </a:xfrm>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title"/>
          </p:nvPr>
        </p:nvSpPr>
        <p:spPr/>
        <p:txBody>
          <a:bodyPr/>
          <a:lstStyle/>
          <a:p>
            <a:pPr eaLnBrk="1" hangingPunct="1"/>
            <a:r>
              <a:rPr lang="el-GR" smtClean="0"/>
              <a:t>Τομή κυματικού σταθμού</a:t>
            </a:r>
          </a:p>
        </p:txBody>
      </p:sp>
      <p:pic>
        <p:nvPicPr>
          <p:cNvPr id="219139" name="Picture 6" descr="Limpet_for_press_rel2"/>
          <p:cNvPicPr>
            <a:picLocks noGrp="1" noChangeAspect="1" noChangeArrowheads="1"/>
          </p:cNvPicPr>
          <p:nvPr>
            <p:ph idx="1"/>
          </p:nvPr>
        </p:nvPicPr>
        <p:blipFill>
          <a:blip r:embed="rId3" cstate="print"/>
          <a:srcRect/>
          <a:stretch>
            <a:fillRect/>
          </a:stretch>
        </p:blipFill>
        <p:spPr>
          <a:xfrm>
            <a:off x="1763713" y="1700213"/>
            <a:ext cx="5545137" cy="4159250"/>
          </a:xfrm>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6"/>
          <p:cNvSpPr>
            <a:spLocks noGrp="1" noChangeArrowheads="1"/>
          </p:cNvSpPr>
          <p:nvPr>
            <p:ph type="title"/>
          </p:nvPr>
        </p:nvSpPr>
        <p:spPr/>
        <p:txBody>
          <a:bodyPr/>
          <a:lstStyle/>
          <a:p>
            <a:pPr eaLnBrk="1" hangingPunct="1"/>
            <a:r>
              <a:rPr lang="el-GR" smtClean="0"/>
              <a:t>Κυματικός σταθμός</a:t>
            </a:r>
          </a:p>
        </p:txBody>
      </p:sp>
      <p:pic>
        <p:nvPicPr>
          <p:cNvPr id="220163" name="Picture 5" descr="Limpet111"/>
          <p:cNvPicPr>
            <a:picLocks noGrp="1" noChangeAspect="1" noChangeArrowheads="1"/>
          </p:cNvPicPr>
          <p:nvPr>
            <p:ph idx="1"/>
          </p:nvPr>
        </p:nvPicPr>
        <p:blipFill>
          <a:blip r:embed="rId3" cstate="print"/>
          <a:srcRect/>
          <a:stretch>
            <a:fillRect/>
          </a:stretch>
        </p:blipFill>
        <p:spPr>
          <a:xfrm>
            <a:off x="1743075" y="1600200"/>
            <a:ext cx="5657850" cy="4525963"/>
          </a:xfrm>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4"/>
          <p:cNvSpPr>
            <a:spLocks noGrp="1" noChangeArrowheads="1"/>
          </p:cNvSpPr>
          <p:nvPr>
            <p:ph type="title"/>
          </p:nvPr>
        </p:nvSpPr>
        <p:spPr/>
        <p:txBody>
          <a:bodyPr/>
          <a:lstStyle/>
          <a:p>
            <a:pPr eaLnBrk="1" hangingPunct="1"/>
            <a:r>
              <a:rPr lang="el-GR" smtClean="0"/>
              <a:t>Κυματικός σταθμός</a:t>
            </a:r>
          </a:p>
        </p:txBody>
      </p:sp>
      <p:pic>
        <p:nvPicPr>
          <p:cNvPr id="221187" name="Picture 3" descr="Islay631R"/>
          <p:cNvPicPr>
            <a:picLocks noGrp="1" noChangeAspect="1" noChangeArrowheads="1"/>
          </p:cNvPicPr>
          <p:nvPr>
            <p:ph idx="1"/>
          </p:nvPr>
        </p:nvPicPr>
        <p:blipFill>
          <a:blip r:embed="rId3" cstate="print"/>
          <a:srcRect/>
          <a:stretch>
            <a:fillRect/>
          </a:stretch>
        </p:blipFill>
        <p:spPr>
          <a:xfrm>
            <a:off x="1743075" y="1600200"/>
            <a:ext cx="5657850" cy="4525963"/>
          </a:xfrm>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6"/>
          <p:cNvSpPr>
            <a:spLocks noGrp="1" noChangeArrowheads="1"/>
          </p:cNvSpPr>
          <p:nvPr>
            <p:ph type="title"/>
          </p:nvPr>
        </p:nvSpPr>
        <p:spPr/>
        <p:txBody>
          <a:bodyPr/>
          <a:lstStyle/>
          <a:p>
            <a:pPr eaLnBrk="1" hangingPunct="1"/>
            <a:r>
              <a:rPr lang="el-GR" smtClean="0"/>
              <a:t>Κυματικός σταθμός</a:t>
            </a:r>
          </a:p>
        </p:txBody>
      </p:sp>
      <p:pic>
        <p:nvPicPr>
          <p:cNvPr id="222211" name="Picture 5" descr="Islay634R"/>
          <p:cNvPicPr>
            <a:picLocks noGrp="1" noChangeAspect="1" noChangeArrowheads="1"/>
          </p:cNvPicPr>
          <p:nvPr>
            <p:ph idx="1"/>
          </p:nvPr>
        </p:nvPicPr>
        <p:blipFill>
          <a:blip r:embed="rId3" cstate="print"/>
          <a:srcRect/>
          <a:stretch>
            <a:fillRect/>
          </a:stretch>
        </p:blipFill>
        <p:spPr>
          <a:xfrm>
            <a:off x="1743075" y="1600200"/>
            <a:ext cx="5657850" cy="4525963"/>
          </a:xfrm>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r>
              <a:rPr lang="el-GR" smtClean="0"/>
              <a:t>Κυματική μηχανή</a:t>
            </a:r>
            <a:endParaRPr lang="en-US" smtClean="0"/>
          </a:p>
        </p:txBody>
      </p:sp>
      <p:pic>
        <p:nvPicPr>
          <p:cNvPr id="223235" name="Picture 3" descr="wave2"/>
          <p:cNvPicPr>
            <a:picLocks noGrp="1" noChangeAspect="1" noChangeArrowheads="1"/>
          </p:cNvPicPr>
          <p:nvPr>
            <p:ph sz="half" idx="1"/>
          </p:nvPr>
        </p:nvPicPr>
        <p:blipFill>
          <a:blip r:embed="rId3" cstate="print"/>
          <a:srcRect/>
          <a:stretch>
            <a:fillRect/>
          </a:stretch>
        </p:blipFill>
        <p:spPr>
          <a:xfrm>
            <a:off x="1331913" y="1484313"/>
            <a:ext cx="6192837" cy="4087812"/>
          </a:xfrm>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4"/>
          <p:cNvSpPr>
            <a:spLocks noGrp="1" noChangeArrowheads="1"/>
          </p:cNvSpPr>
          <p:nvPr>
            <p:ph type="title"/>
          </p:nvPr>
        </p:nvSpPr>
        <p:spPr/>
        <p:txBody>
          <a:bodyPr/>
          <a:lstStyle/>
          <a:p>
            <a:pPr eaLnBrk="1" hangingPunct="1"/>
            <a:r>
              <a:rPr lang="el-GR" smtClean="0"/>
              <a:t>Κυματική γεννήτρια</a:t>
            </a:r>
          </a:p>
        </p:txBody>
      </p:sp>
      <p:sp>
        <p:nvSpPr>
          <p:cNvPr id="224259" name="Rectangle 8"/>
          <p:cNvSpPr>
            <a:spLocks noChangeArrowheads="1"/>
          </p:cNvSpPr>
          <p:nvPr/>
        </p:nvSpPr>
        <p:spPr bwMode="auto">
          <a:xfrm>
            <a:off x="3263900" y="1287463"/>
            <a:ext cx="2617788" cy="4283075"/>
          </a:xfrm>
          <a:prstGeom prst="rect">
            <a:avLst/>
          </a:prstGeom>
          <a:noFill/>
          <a:ln w="9525">
            <a:noFill/>
            <a:miter lim="800000"/>
            <a:headEnd/>
            <a:tailEnd/>
          </a:ln>
        </p:spPr>
        <p:txBody>
          <a:bodyPr wrap="none" anchor="ctr">
            <a:spAutoFit/>
          </a:bodyPr>
          <a:lstStyle/>
          <a:p>
            <a:r>
              <a:rPr lang="en-US"/>
              <a:t>  </a:t>
            </a:r>
            <a:r>
              <a:rPr lang="en-US" sz="24000"/>
              <a:t> </a:t>
            </a:r>
            <a:r>
              <a:rPr lang="en-US"/>
              <a:t>                       </a:t>
            </a:r>
          </a:p>
          <a:p>
            <a:pPr eaLnBrk="0" hangingPunct="0"/>
            <a:r>
              <a:rPr lang="en-US" sz="1700" b="1" i="1">
                <a:latin typeface="Times New Roman" pitchFamily="18" charset="0"/>
                <a:cs typeface="Times New Roman" pitchFamily="18" charset="0"/>
              </a:rPr>
              <a:t>The Turbo Generator</a:t>
            </a:r>
            <a:endParaRPr lang="en-US" sz="600"/>
          </a:p>
          <a:p>
            <a:pPr eaLnBrk="0" hangingPunct="0"/>
            <a:endParaRPr lang="en-US"/>
          </a:p>
        </p:txBody>
      </p:sp>
      <p:pic>
        <p:nvPicPr>
          <p:cNvPr id="224260" name="Picture 9" descr="tech3.jpg (31072 bytes)"/>
          <p:cNvPicPr>
            <a:picLocks noChangeAspect="1" noChangeArrowheads="1"/>
          </p:cNvPicPr>
          <p:nvPr/>
        </p:nvPicPr>
        <p:blipFill>
          <a:blip r:embed="rId3" cstate="print"/>
          <a:srcRect/>
          <a:stretch>
            <a:fillRect/>
          </a:stretch>
        </p:blipFill>
        <p:spPr bwMode="auto">
          <a:xfrm>
            <a:off x="6300788" y="1557338"/>
            <a:ext cx="1485900" cy="3810000"/>
          </a:xfrm>
          <a:prstGeom prst="rect">
            <a:avLst/>
          </a:prstGeom>
          <a:noFill/>
          <a:ln w="9525">
            <a:noFill/>
            <a:miter lim="800000"/>
            <a:headEnd/>
            <a:tailEnd/>
          </a:ln>
        </p:spPr>
      </p:pic>
      <p:sp>
        <p:nvSpPr>
          <p:cNvPr id="224261" name="Rectangle 10"/>
          <p:cNvSpPr>
            <a:spLocks noChangeArrowheads="1"/>
          </p:cNvSpPr>
          <p:nvPr/>
        </p:nvSpPr>
        <p:spPr bwMode="auto">
          <a:xfrm>
            <a:off x="2765425" y="2157413"/>
            <a:ext cx="3613150" cy="2544762"/>
          </a:xfrm>
          <a:prstGeom prst="rect">
            <a:avLst/>
          </a:prstGeom>
          <a:noFill/>
          <a:ln w="9525">
            <a:noFill/>
            <a:miter lim="800000"/>
            <a:headEnd/>
            <a:tailEnd/>
          </a:ln>
        </p:spPr>
        <p:txBody>
          <a:bodyPr wrap="none" anchor="ctr">
            <a:spAutoFit/>
          </a:bodyPr>
          <a:lstStyle/>
          <a:p>
            <a:pPr algn="ctr"/>
            <a:r>
              <a:rPr lang="en-US"/>
              <a:t>  </a:t>
            </a:r>
            <a:r>
              <a:rPr lang="en-US" sz="14400"/>
              <a:t> </a:t>
            </a:r>
            <a:r>
              <a:rPr lang="en-US"/>
              <a:t>                                            </a:t>
            </a:r>
          </a:p>
          <a:p>
            <a:pPr algn="ctr" eaLnBrk="0" hangingPunct="0"/>
            <a:r>
              <a:rPr lang="en-US" sz="1700" b="1" i="1">
                <a:latin typeface="Times New Roman" pitchFamily="18" charset="0"/>
                <a:cs typeface="Times New Roman" pitchFamily="18" charset="0"/>
              </a:rPr>
              <a:t>500kW Turbo-Generator for LIMPET</a:t>
            </a:r>
            <a:endParaRPr lang="en-US"/>
          </a:p>
        </p:txBody>
      </p:sp>
      <p:pic>
        <p:nvPicPr>
          <p:cNvPr id="224262" name="Picture 11" descr="tech4"/>
          <p:cNvPicPr>
            <a:picLocks noChangeAspect="1" noChangeArrowheads="1"/>
          </p:cNvPicPr>
          <p:nvPr/>
        </p:nvPicPr>
        <p:blipFill>
          <a:blip r:embed="rId4" cstate="print"/>
          <a:srcRect/>
          <a:stretch>
            <a:fillRect/>
          </a:stretch>
        </p:blipFill>
        <p:spPr bwMode="auto">
          <a:xfrm>
            <a:off x="900113" y="1628775"/>
            <a:ext cx="28575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4"/>
          <p:cNvSpPr>
            <a:spLocks noGrp="1" noChangeArrowheads="1"/>
          </p:cNvSpPr>
          <p:nvPr>
            <p:ph type="title"/>
          </p:nvPr>
        </p:nvSpPr>
        <p:spPr>
          <a:xfrm>
            <a:off x="457200" y="274638"/>
            <a:ext cx="4906963" cy="1143000"/>
          </a:xfrm>
        </p:spPr>
        <p:txBody>
          <a:bodyPr/>
          <a:lstStyle/>
          <a:p>
            <a:pPr eaLnBrk="1" hangingPunct="1"/>
            <a:r>
              <a:rPr lang="el-GR" smtClean="0"/>
              <a:t>κατασκευή</a:t>
            </a:r>
          </a:p>
        </p:txBody>
      </p:sp>
      <p:pic>
        <p:nvPicPr>
          <p:cNvPr id="225283" name="Picture 6" descr="terrain.JPG (87195 bytes)"/>
          <p:cNvPicPr>
            <a:picLocks noChangeAspect="1" noChangeArrowheads="1"/>
          </p:cNvPicPr>
          <p:nvPr/>
        </p:nvPicPr>
        <p:blipFill>
          <a:blip r:embed="rId3" cstate="print"/>
          <a:srcRect/>
          <a:stretch>
            <a:fillRect/>
          </a:stretch>
        </p:blipFill>
        <p:spPr bwMode="auto">
          <a:xfrm>
            <a:off x="4716463" y="188913"/>
            <a:ext cx="1924050" cy="636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r>
              <a:rPr lang="el-GR" smtClean="0"/>
              <a:t>ΑΠΟΘΗΚΕΥΣΗ ΕΝΕΡΓΕΙΑΣ</a:t>
            </a:r>
          </a:p>
        </p:txBody>
      </p:sp>
      <p:sp>
        <p:nvSpPr>
          <p:cNvPr id="226307" name="Rectangle 3"/>
          <p:cNvSpPr>
            <a:spLocks noGrp="1" noChangeArrowheads="1"/>
          </p:cNvSpPr>
          <p:nvPr>
            <p:ph type="body" idx="1"/>
          </p:nvPr>
        </p:nvSpPr>
        <p:spPr/>
        <p:txBody>
          <a:bodyPr/>
          <a:lstStyle/>
          <a:p>
            <a:pPr eaLnBrk="1" hangingPunct="1"/>
            <a:endParaRPr lang="el-GR" smtClean="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r>
              <a:rPr lang="el-GR" sz="4000" smtClean="0"/>
              <a:t>Ηλεκτρισμός και θερμότητα δύσκολο να αποθηκευτούν</a:t>
            </a:r>
            <a:endParaRPr lang="en-US" sz="4000" smtClean="0"/>
          </a:p>
        </p:txBody>
      </p:sp>
      <p:sp>
        <p:nvSpPr>
          <p:cNvPr id="227331" name="Rectangle 3"/>
          <p:cNvSpPr>
            <a:spLocks noGrp="1" noChangeArrowheads="1"/>
          </p:cNvSpPr>
          <p:nvPr>
            <p:ph type="body" idx="1"/>
          </p:nvPr>
        </p:nvSpPr>
        <p:spPr/>
        <p:txBody>
          <a:bodyPr/>
          <a:lstStyle/>
          <a:p>
            <a:pPr eaLnBrk="1" hangingPunct="1"/>
            <a:r>
              <a:rPr lang="el-GR" smtClean="0"/>
              <a:t>Υλικά αλλαγής φάσης</a:t>
            </a:r>
          </a:p>
          <a:p>
            <a:pPr eaLnBrk="1" hangingPunct="1"/>
            <a:r>
              <a:rPr lang="el-GR" smtClean="0"/>
              <a:t>Νερό</a:t>
            </a:r>
          </a:p>
          <a:p>
            <a:pPr eaLnBrk="1" hangingPunct="1"/>
            <a:r>
              <a:rPr lang="el-GR" smtClean="0"/>
              <a:t>Βότσαλα</a:t>
            </a:r>
          </a:p>
          <a:p>
            <a:pPr eaLnBrk="1" hangingPunct="1"/>
            <a:r>
              <a:rPr lang="el-GR" smtClean="0"/>
              <a:t>Υδραυλική ενέργεια</a:t>
            </a:r>
          </a:p>
          <a:p>
            <a:pPr eaLnBrk="1" hangingPunct="1"/>
            <a:r>
              <a:rPr lang="el-GR" smtClean="0"/>
              <a:t>Μπαταρία</a:t>
            </a:r>
          </a:p>
          <a:p>
            <a:pPr eaLnBrk="1" hangingPunct="1"/>
            <a:r>
              <a:rPr lang="el-GR" smtClean="0"/>
              <a:t>Περιστρεφόμενη μάζα</a:t>
            </a:r>
          </a:p>
          <a:p>
            <a:pPr eaLnBrk="1" hangingPunct="1"/>
            <a:r>
              <a:rPr lang="el-GR" smtClean="0"/>
              <a:t>Υδρογόνο με ηλεκτρόλυση</a:t>
            </a:r>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677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title"/>
          </p:nvPr>
        </p:nvSpPr>
        <p:spPr/>
        <p:txBody>
          <a:bodyPr/>
          <a:lstStyle/>
          <a:p>
            <a:pPr eaLnBrk="1" hangingPunct="1"/>
            <a:r>
              <a:rPr lang="el-GR" sz="4000" smtClean="0"/>
              <a:t>ΣΧΗΜΑΤΙΣΜΟΣ ΤΟΥ ΚΑΡΒΟΥΝΟΥ</a:t>
            </a:r>
            <a:endParaRPr lang="en-US" sz="4000" smtClean="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005064"/>
            <a:ext cx="7704856"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 t="14478" r="-6" b="2801"/>
          <a:stretch/>
        </p:blipFill>
        <p:spPr bwMode="auto">
          <a:xfrm>
            <a:off x="539552" y="1116000"/>
            <a:ext cx="7704856"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r>
              <a:rPr lang="el-GR" sz="4000" smtClean="0"/>
              <a:t>Γιατί χρειάζεται η αποθήκευση ηλεκτρισμού</a:t>
            </a:r>
            <a:endParaRPr lang="en-US" sz="4000" smtClean="0"/>
          </a:p>
        </p:txBody>
      </p:sp>
      <p:pic>
        <p:nvPicPr>
          <p:cNvPr id="228355" name="Picture 3" descr="storage"/>
          <p:cNvPicPr>
            <a:picLocks noGrp="1" noChangeAspect="1" noChangeArrowheads="1"/>
          </p:cNvPicPr>
          <p:nvPr>
            <p:ph idx="1"/>
          </p:nvPr>
        </p:nvPicPr>
        <p:blipFill>
          <a:blip r:embed="rId3" cstate="print"/>
          <a:srcRect/>
          <a:stretch>
            <a:fillRect/>
          </a:stretch>
        </p:blipFill>
        <p:spPr>
          <a:xfrm>
            <a:off x="900113" y="2420938"/>
            <a:ext cx="6983412" cy="3816350"/>
          </a:xfrm>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pPr eaLnBrk="1" hangingPunct="1"/>
            <a:r>
              <a:rPr lang="en-US" sz="4000" smtClean="0"/>
              <a:t>Fly-wheel </a:t>
            </a:r>
            <a:r>
              <a:rPr lang="el-GR" sz="4000" smtClean="0"/>
              <a:t>γιά αποθήκευση ενέργειας</a:t>
            </a:r>
            <a:endParaRPr lang="en-US" sz="4000" smtClean="0"/>
          </a:p>
        </p:txBody>
      </p:sp>
      <p:pic>
        <p:nvPicPr>
          <p:cNvPr id="229379" name="Picture 3" descr="Flywheel Charge Mode Illustrated"/>
          <p:cNvPicPr>
            <a:picLocks noGrp="1" noChangeAspect="1" noChangeArrowheads="1"/>
          </p:cNvPicPr>
          <p:nvPr>
            <p:ph sz="half" idx="1"/>
          </p:nvPr>
        </p:nvPicPr>
        <p:blipFill>
          <a:blip r:embed="rId3" cstate="print"/>
          <a:srcRect/>
          <a:stretch>
            <a:fillRect/>
          </a:stretch>
        </p:blipFill>
        <p:spPr>
          <a:xfrm>
            <a:off x="4140200" y="1557338"/>
            <a:ext cx="3968750" cy="4824412"/>
          </a:xfrm>
        </p:spPr>
      </p:pic>
      <p:pic>
        <p:nvPicPr>
          <p:cNvPr id="229380" name="Picture 4" descr="flowchart"/>
          <p:cNvPicPr>
            <a:picLocks noGrp="1" noChangeAspect="1" noChangeArrowheads="1"/>
          </p:cNvPicPr>
          <p:nvPr>
            <p:ph sz="half" idx="2"/>
          </p:nvPr>
        </p:nvPicPr>
        <p:blipFill>
          <a:blip r:embed="rId4" cstate="print"/>
          <a:srcRect/>
          <a:stretch>
            <a:fillRect/>
          </a:stretch>
        </p:blipFill>
        <p:spPr>
          <a:xfrm>
            <a:off x="323850" y="1700213"/>
            <a:ext cx="3619500" cy="1714500"/>
          </a:xfrm>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1430"/>
            <a:ext cx="7812360" cy="541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r>
              <a:rPr lang="el-GR" sz="4000" smtClean="0"/>
              <a:t>Λειτουργία περιστρεφόμενου δίσκου</a:t>
            </a:r>
            <a:endParaRPr lang="en-US" sz="4000" smtClean="0"/>
          </a:p>
        </p:txBody>
      </p:sp>
      <p:pic>
        <p:nvPicPr>
          <p:cNvPr id="230403" name="Picture 3" descr="Flywheel Discharge Mode Illustrated"/>
          <p:cNvPicPr>
            <a:picLocks noGrp="1" noChangeAspect="1" noChangeArrowheads="1"/>
          </p:cNvPicPr>
          <p:nvPr>
            <p:ph idx="1"/>
          </p:nvPr>
        </p:nvPicPr>
        <p:blipFill>
          <a:blip r:embed="rId3" cstate="print"/>
          <a:srcRect/>
          <a:stretch>
            <a:fillRect/>
          </a:stretch>
        </p:blipFill>
        <p:spPr>
          <a:xfrm>
            <a:off x="2124075" y="1557338"/>
            <a:ext cx="4086225" cy="4967287"/>
          </a:xfrm>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6"/>
          <p:cNvSpPr>
            <a:spLocks noGrp="1" noChangeArrowheads="1"/>
          </p:cNvSpPr>
          <p:nvPr>
            <p:ph type="title"/>
          </p:nvPr>
        </p:nvSpPr>
        <p:spPr/>
        <p:txBody>
          <a:bodyPr/>
          <a:lstStyle/>
          <a:p>
            <a:pPr eaLnBrk="1" hangingPunct="1"/>
            <a:r>
              <a:rPr lang="el-GR" sz="4000" b="1" smtClean="0"/>
              <a:t>Κυψέλη καυσίμου για φορητές συσκευές</a:t>
            </a:r>
            <a:r>
              <a:rPr lang="el-GR" sz="4000" smtClean="0"/>
              <a:t> </a:t>
            </a:r>
          </a:p>
        </p:txBody>
      </p:sp>
      <p:pic>
        <p:nvPicPr>
          <p:cNvPr id="231427" name="Picture 5" descr="547662_b"/>
          <p:cNvPicPr>
            <a:picLocks noGrp="1" noChangeAspect="1" noChangeArrowheads="1"/>
          </p:cNvPicPr>
          <p:nvPr>
            <p:ph idx="1"/>
          </p:nvPr>
        </p:nvPicPr>
        <p:blipFill>
          <a:blip r:embed="rId3" cstate="print"/>
          <a:srcRect/>
          <a:stretch>
            <a:fillRect/>
          </a:stretch>
        </p:blipFill>
        <p:spPr>
          <a:xfrm>
            <a:off x="2298700" y="2128838"/>
            <a:ext cx="4546600" cy="3467100"/>
          </a:xfrm>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hangingPunct="1"/>
            <a:r>
              <a:rPr lang="el-GR" smtClean="0"/>
              <a:t>Κύτταρο καυσίμου</a:t>
            </a:r>
            <a:endParaRPr lang="en-US" smtClean="0"/>
          </a:p>
        </p:txBody>
      </p:sp>
      <p:pic>
        <p:nvPicPr>
          <p:cNvPr id="232451" name="Picture 3" descr="pem_fuelcell"/>
          <p:cNvPicPr>
            <a:picLocks noGrp="1" noChangeAspect="1" noChangeArrowheads="1"/>
          </p:cNvPicPr>
          <p:nvPr>
            <p:ph idx="1"/>
          </p:nvPr>
        </p:nvPicPr>
        <p:blipFill>
          <a:blip r:embed="rId3" cstate="print"/>
          <a:srcRect/>
          <a:stretch>
            <a:fillRect/>
          </a:stretch>
        </p:blipFill>
        <p:spPr>
          <a:xfrm>
            <a:off x="1187450" y="1557338"/>
            <a:ext cx="6337300" cy="4525962"/>
          </a:xfrm>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eaLnBrk="1" hangingPunct="1"/>
            <a:r>
              <a:rPr lang="el-GR" smtClean="0"/>
              <a:t>Κύτταρο καυσίμου</a:t>
            </a:r>
            <a:endParaRPr lang="en-US" smtClean="0"/>
          </a:p>
        </p:txBody>
      </p:sp>
      <p:pic>
        <p:nvPicPr>
          <p:cNvPr id="233475" name="Picture 3" descr="fairley_pop2"/>
          <p:cNvPicPr>
            <a:picLocks noGrp="1" noChangeAspect="1" noChangeArrowheads="1"/>
          </p:cNvPicPr>
          <p:nvPr>
            <p:ph idx="1"/>
          </p:nvPr>
        </p:nvPicPr>
        <p:blipFill>
          <a:blip r:embed="rId3" cstate="print"/>
          <a:srcRect/>
          <a:stretch>
            <a:fillRect/>
          </a:stretch>
        </p:blipFill>
        <p:spPr>
          <a:xfrm>
            <a:off x="1403350" y="1484313"/>
            <a:ext cx="5976938" cy="4978400"/>
          </a:xfrm>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eaLnBrk="1" hangingPunct="1"/>
            <a:r>
              <a:rPr lang="el-GR" smtClean="0"/>
              <a:t>Κύτταρο καυσίμου</a:t>
            </a:r>
            <a:endParaRPr lang="en-US" smtClean="0"/>
          </a:p>
        </p:txBody>
      </p:sp>
      <p:pic>
        <p:nvPicPr>
          <p:cNvPr id="234499" name="Picture 3" descr="nwk_fuelcell_gfx"/>
          <p:cNvPicPr>
            <a:picLocks noGrp="1" noChangeAspect="1" noChangeArrowheads="1"/>
          </p:cNvPicPr>
          <p:nvPr>
            <p:ph idx="1"/>
          </p:nvPr>
        </p:nvPicPr>
        <p:blipFill>
          <a:blip r:embed="rId3" cstate="print"/>
          <a:srcRect/>
          <a:stretch>
            <a:fillRect/>
          </a:stretch>
        </p:blipFill>
        <p:spPr>
          <a:xfrm>
            <a:off x="2166938" y="1600200"/>
            <a:ext cx="4808537" cy="4525963"/>
          </a:xfrm>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274638"/>
            <a:ext cx="5051425" cy="3802062"/>
          </a:xfrm>
        </p:spPr>
        <p:txBody>
          <a:bodyPr/>
          <a:lstStyle/>
          <a:p>
            <a:pPr eaLnBrk="1" hangingPunct="1"/>
            <a:r>
              <a:rPr lang="el-GR" b="1" smtClean="0"/>
              <a:t>Η δομή της πολυμερούς ηλεκτρολυτικής μεμβράνης</a:t>
            </a:r>
          </a:p>
        </p:txBody>
      </p:sp>
      <p:pic>
        <p:nvPicPr>
          <p:cNvPr id="235523" name="Picture 3"/>
          <p:cNvPicPr>
            <a:picLocks noGrp="1" noChangeAspect="1" noChangeArrowheads="1"/>
          </p:cNvPicPr>
          <p:nvPr>
            <p:ph idx="1"/>
          </p:nvPr>
        </p:nvPicPr>
        <p:blipFill>
          <a:blip r:embed="rId3" cstate="print"/>
          <a:srcRect/>
          <a:stretch>
            <a:fillRect/>
          </a:stretch>
        </p:blipFill>
        <p:spPr>
          <a:xfrm>
            <a:off x="5724525" y="188913"/>
            <a:ext cx="1998663" cy="6243637"/>
          </a:xfrm>
        </p:spPr>
      </p:pic>
      <p:sp>
        <p:nvSpPr>
          <p:cNvPr id="235524" name="Text Box 4"/>
          <p:cNvSpPr txBox="1">
            <a:spLocks noChangeArrowheads="1"/>
          </p:cNvSpPr>
          <p:nvPr/>
        </p:nvSpPr>
        <p:spPr bwMode="auto">
          <a:xfrm>
            <a:off x="468313" y="3716338"/>
            <a:ext cx="4032250" cy="2781300"/>
          </a:xfrm>
          <a:prstGeom prst="rect">
            <a:avLst/>
          </a:prstGeom>
          <a:noFill/>
          <a:ln w="9525">
            <a:noFill/>
            <a:miter lim="800000"/>
            <a:headEnd/>
            <a:tailEnd/>
          </a:ln>
        </p:spPr>
        <p:txBody>
          <a:bodyPr>
            <a:spAutoFit/>
          </a:bodyPr>
          <a:lstStyle/>
          <a:p>
            <a:pPr>
              <a:spcBef>
                <a:spcPct val="50000"/>
              </a:spcBef>
            </a:pPr>
            <a:r>
              <a:rPr lang="el-GR" sz="1600"/>
              <a:t>Τα κύτταρα καυσίμου πολυμερούς ηλεκτρολυτικής μεμβράνης περιορίζονται από το θερμοκρασιακό εύρος στο οποίο το νερό είναι υγρό. Η μεμβράνη θα πρέπει να περιέχει νερό ώστε τα ιόντα υδρογόνου να μπορούν να μεταφέρουν το φορτίο μέσα στην μεμβράνη. Η λειτουργία τους σε θερμοκρασίες που υπερβαίνουν τους 100 </a:t>
            </a:r>
            <a:r>
              <a:rPr lang="en-US" sz="1600"/>
              <a:t>oC</a:t>
            </a:r>
            <a:r>
              <a:rPr lang="el-GR" sz="1600"/>
              <a:t> είναι δυνατή μόνον κάτω από συνθήκες πίεσης, ώστε να διατηρείται η υγρή φάση του νερού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eaLnBrk="1" hangingPunct="1"/>
            <a:r>
              <a:rPr lang="el-GR" smtClean="0"/>
              <a:t>Κύτταρο καυσίμου</a:t>
            </a:r>
            <a:endParaRPr lang="en-US" smtClean="0"/>
          </a:p>
        </p:txBody>
      </p:sp>
      <p:pic>
        <p:nvPicPr>
          <p:cNvPr id="236547" name="Picture 3" descr="fairley_pop1"/>
          <p:cNvPicPr>
            <a:picLocks noGrp="1" noChangeAspect="1" noChangeArrowheads="1"/>
          </p:cNvPicPr>
          <p:nvPr>
            <p:ph idx="1"/>
          </p:nvPr>
        </p:nvPicPr>
        <p:blipFill>
          <a:blip r:embed="rId3" cstate="print"/>
          <a:srcRect/>
          <a:stretch>
            <a:fillRect/>
          </a:stretch>
        </p:blipFill>
        <p:spPr>
          <a:xfrm>
            <a:off x="2235200" y="1600200"/>
            <a:ext cx="4673600" cy="4525963"/>
          </a:xfrm>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r>
              <a:rPr lang="el-GR" sz="4000" smtClean="0"/>
              <a:t>Το σύστημα αποθήκευσης ενέργειας </a:t>
            </a:r>
            <a:r>
              <a:rPr lang="en-US" sz="4000" smtClean="0"/>
              <a:t>REGENESYS</a:t>
            </a:r>
          </a:p>
        </p:txBody>
      </p:sp>
      <p:sp>
        <p:nvSpPr>
          <p:cNvPr id="237571" name="Rectangle 3"/>
          <p:cNvSpPr>
            <a:spLocks noChangeArrowheads="1"/>
          </p:cNvSpPr>
          <p:nvPr/>
        </p:nvSpPr>
        <p:spPr bwMode="auto">
          <a:xfrm>
            <a:off x="1219200" y="1833563"/>
            <a:ext cx="2428875" cy="0"/>
          </a:xfrm>
          <a:prstGeom prst="rect">
            <a:avLst/>
          </a:prstGeom>
          <a:noFill/>
          <a:ln w="9525">
            <a:noFill/>
            <a:miter lim="800000"/>
            <a:headEnd/>
            <a:tailEnd/>
          </a:ln>
        </p:spPr>
        <p:txBody>
          <a:bodyPr wrap="none">
            <a:spAutoFit/>
          </a:bodyPr>
          <a:lstStyle/>
          <a:p>
            <a:endParaRPr lang="el-GR"/>
          </a:p>
        </p:txBody>
      </p:sp>
      <p:pic>
        <p:nvPicPr>
          <p:cNvPr id="237572" name="Picture 4" descr="D:\My Documents\ΠΑΝΕΠΙΣΤΗΜΙΟ ΑΙΓΑΙΟΥ\!Μαθήματα και Υλικό\! Μάθημα - ΕΝΕΡΓΕΙΑ ΚΑΙ ΠΕΡΙΒΑΛΛΟΝ\Regenesys\Regenesys energy storage system_files\brochure1_files\controlsystem.gif"/>
          <p:cNvPicPr>
            <a:picLocks noChangeAspect="1" noChangeArrowheads="1"/>
          </p:cNvPicPr>
          <p:nvPr/>
        </p:nvPicPr>
        <p:blipFill>
          <a:blip r:embed="rId3" r:link="rId4" cstate="print"/>
          <a:srcRect/>
          <a:stretch>
            <a:fillRect/>
          </a:stretch>
        </p:blipFill>
        <p:spPr bwMode="auto">
          <a:xfrm>
            <a:off x="1692275" y="1989138"/>
            <a:ext cx="2430463" cy="1889125"/>
          </a:xfrm>
          <a:prstGeom prst="rect">
            <a:avLst/>
          </a:prstGeom>
          <a:noFill/>
          <a:ln w="9525">
            <a:noFill/>
            <a:miter lim="800000"/>
            <a:headEnd/>
            <a:tailEnd/>
          </a:ln>
        </p:spPr>
      </p:pic>
      <p:sp>
        <p:nvSpPr>
          <p:cNvPr id="237573" name="Rectangle 5"/>
          <p:cNvSpPr>
            <a:spLocks noChangeArrowheads="1"/>
          </p:cNvSpPr>
          <p:nvPr/>
        </p:nvSpPr>
        <p:spPr bwMode="auto">
          <a:xfrm>
            <a:off x="1219200" y="1833563"/>
            <a:ext cx="1838325" cy="0"/>
          </a:xfrm>
          <a:prstGeom prst="rect">
            <a:avLst/>
          </a:prstGeom>
          <a:noFill/>
          <a:ln w="9525">
            <a:noFill/>
            <a:miter lim="800000"/>
            <a:headEnd/>
            <a:tailEnd/>
          </a:ln>
        </p:spPr>
        <p:txBody>
          <a:bodyPr wrap="none">
            <a:spAutoFit/>
          </a:bodyPr>
          <a:lstStyle/>
          <a:p>
            <a:endParaRPr lang="el-GR"/>
          </a:p>
        </p:txBody>
      </p:sp>
      <p:pic>
        <p:nvPicPr>
          <p:cNvPr id="237574" name="Picture 6" descr="D:\My Documents\ΠΑΝΕΠΙΣΤΗΜΙΟ ΑΙΓΑΙΟΥ\!Μαθήματα και Υλικό\! Μάθημα - ΕΝΕΡΓΕΙΑ ΚΑΙ ΠΕΡΙΒΑΛΛΟΝ\Regenesys\Regenesys energy storage system_files\brochure1_files\storage.gif"/>
          <p:cNvPicPr>
            <a:picLocks noChangeAspect="1" noChangeArrowheads="1" noCrop="1"/>
          </p:cNvPicPr>
          <p:nvPr/>
        </p:nvPicPr>
        <p:blipFill>
          <a:blip r:embed="rId5" r:link="rId6" cstate="print"/>
          <a:srcRect/>
          <a:stretch>
            <a:fillRect/>
          </a:stretch>
        </p:blipFill>
        <p:spPr bwMode="auto">
          <a:xfrm>
            <a:off x="4067175" y="1989138"/>
            <a:ext cx="1836738" cy="3192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title"/>
          </p:nvPr>
        </p:nvSpPr>
        <p:spPr>
          <a:xfrm>
            <a:off x="457200" y="42450"/>
            <a:ext cx="8229600" cy="634082"/>
          </a:xfrm>
        </p:spPr>
        <p:txBody>
          <a:bodyPr/>
          <a:lstStyle/>
          <a:p>
            <a:pPr eaLnBrk="1" hangingPunct="1"/>
            <a:r>
              <a:rPr lang="el-GR" dirty="0" smtClean="0"/>
              <a:t>ΚΑΤΗΓΟΡΙΕΣ ΚΑΡΒΟΥΝΟΥ</a:t>
            </a:r>
            <a:endParaRPr lang="en-US" dirty="0" smtClean="0"/>
          </a:p>
        </p:txBody>
      </p:sp>
      <p:pic>
        <p:nvPicPr>
          <p:cNvPr id="16389" name="Picture 5" descr="http://history.alberta.ca/energyheritage/images/content/coal/Coal_Pyramid_RanksofCoal_AlbertaEner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676532"/>
            <a:ext cx="5787355" cy="59898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r>
              <a:rPr lang="el-GR" smtClean="0"/>
              <a:t>Σύστημα κύτταρων καυσίμου</a:t>
            </a:r>
            <a:endParaRPr lang="en-US" smtClean="0"/>
          </a:p>
        </p:txBody>
      </p:sp>
      <p:pic>
        <p:nvPicPr>
          <p:cNvPr id="238595" name="Picture 3" descr="1"/>
          <p:cNvPicPr>
            <a:picLocks noGrp="1" noChangeAspect="1" noChangeArrowheads="1" noCrop="1"/>
          </p:cNvPicPr>
          <p:nvPr>
            <p:ph sz="half" idx="1"/>
          </p:nvPr>
        </p:nvPicPr>
        <p:blipFill>
          <a:blip r:embed="rId3" cstate="print"/>
          <a:srcRect/>
          <a:stretch>
            <a:fillRect/>
          </a:stretch>
        </p:blipFill>
        <p:spPr>
          <a:xfrm>
            <a:off x="1403350" y="1628775"/>
            <a:ext cx="2552700" cy="3529013"/>
          </a:xfrm>
        </p:spPr>
      </p:pic>
      <p:pic>
        <p:nvPicPr>
          <p:cNvPr id="238596" name="Picture 4" descr="p2"/>
          <p:cNvPicPr>
            <a:picLocks noGrp="1" noChangeAspect="1" noChangeArrowheads="1" noCrop="1"/>
          </p:cNvPicPr>
          <p:nvPr>
            <p:ph sz="quarter" idx="2"/>
          </p:nvPr>
        </p:nvPicPr>
        <p:blipFill>
          <a:blip r:embed="rId4" cstate="print"/>
          <a:srcRect/>
          <a:stretch>
            <a:fillRect/>
          </a:stretch>
        </p:blipFill>
        <p:spPr>
          <a:xfrm>
            <a:off x="3995738" y="1628775"/>
            <a:ext cx="3001962" cy="3600450"/>
          </a:xfrm>
        </p:spPr>
      </p:pic>
      <p:pic>
        <p:nvPicPr>
          <p:cNvPr id="238597" name="Picture 5" descr="bottom"/>
          <p:cNvPicPr>
            <a:picLocks noGrp="1" noChangeAspect="1" noChangeArrowheads="1"/>
          </p:cNvPicPr>
          <p:nvPr>
            <p:ph sz="quarter" idx="3"/>
          </p:nvPr>
        </p:nvPicPr>
        <p:blipFill>
          <a:blip r:embed="rId5" cstate="print"/>
          <a:srcRect/>
          <a:stretch>
            <a:fillRect/>
          </a:stretch>
        </p:blipFill>
        <p:spPr>
          <a:xfrm>
            <a:off x="1476375" y="5157788"/>
            <a:ext cx="5111750" cy="517525"/>
          </a:xfrm>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eaLnBrk="1" hangingPunct="1"/>
            <a:r>
              <a:rPr lang="el-GR" sz="4000" smtClean="0"/>
              <a:t>Επαλληλία συστημάτων αποθήκευσης</a:t>
            </a:r>
            <a:endParaRPr lang="en-US" sz="4000" smtClean="0"/>
          </a:p>
        </p:txBody>
      </p:sp>
      <p:pic>
        <p:nvPicPr>
          <p:cNvPr id="239619" name="Picture 3" descr="bipolar"/>
          <p:cNvPicPr>
            <a:picLocks noGrp="1" noChangeAspect="1" noChangeArrowheads="1" noCrop="1"/>
          </p:cNvPicPr>
          <p:nvPr>
            <p:ph idx="1"/>
          </p:nvPr>
        </p:nvPicPr>
        <p:blipFill>
          <a:blip r:embed="rId3" cstate="print"/>
          <a:srcRect/>
          <a:stretch>
            <a:fillRect/>
          </a:stretch>
        </p:blipFill>
        <p:spPr>
          <a:xfrm>
            <a:off x="1476375" y="1557338"/>
            <a:ext cx="7056438" cy="4030662"/>
          </a:xfrm>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r>
              <a:rPr lang="el-GR" sz="4000" smtClean="0"/>
              <a:t>Κοσμική ακτινοβολία – ΤΟ ΤΕΛΟΣ</a:t>
            </a:r>
            <a:endParaRPr lang="en-US" sz="4000" smtClean="0"/>
          </a:p>
        </p:txBody>
      </p:sp>
      <p:pic>
        <p:nvPicPr>
          <p:cNvPr id="240643" name="Picture 3" descr="cmbr_DMR"/>
          <p:cNvPicPr>
            <a:picLocks noGrp="1" noChangeAspect="1" noChangeArrowheads="1"/>
          </p:cNvPicPr>
          <p:nvPr>
            <p:ph idx="1"/>
          </p:nvPr>
        </p:nvPicPr>
        <p:blipFill>
          <a:blip r:embed="rId3" cstate="print"/>
          <a:srcRect/>
          <a:stretch>
            <a:fillRect/>
          </a:stretch>
        </p:blipFill>
        <p:spPr>
          <a:xfrm>
            <a:off x="457200" y="1804988"/>
            <a:ext cx="8229600" cy="41148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title"/>
          </p:nvPr>
        </p:nvSpPr>
        <p:spPr/>
        <p:txBody>
          <a:bodyPr/>
          <a:lstStyle/>
          <a:p>
            <a:pPr eaLnBrk="1" hangingPunct="1"/>
            <a:r>
              <a:rPr lang="el-GR" sz="4000" smtClean="0"/>
              <a:t>ΕΠΙΦΑΝΕΙΑΚΗ ΕΞΟΡΥΞΗ ΛΙΓΝΙΤΗ</a:t>
            </a:r>
            <a:endParaRPr lang="en-US" sz="4000" smtClean="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36712"/>
            <a:ext cx="8712968" cy="5794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835459"/>
            <a:ext cx="7648994" cy="318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l-GR" smtClean="0"/>
              <a:t>ΛΙΓΝΙΤΙΚΟΣ ΕΚΣΚΑΦΕΑΣ</a:t>
            </a:r>
            <a:endParaRPr lang="en-US" smtClean="0"/>
          </a:p>
        </p:txBody>
      </p:sp>
      <p:pic>
        <p:nvPicPr>
          <p:cNvPr id="103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7275"/>
            <a:ext cx="9117652" cy="5045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descr="Image result for COAL OPEN CAST M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196752"/>
            <a:ext cx="5918026" cy="42049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2.bp.blogspot.com/-L1b6ZOZVNaA/UUDRa_zRAkI/AAAAAAAABOQ/ImHbikA4zHQ/s1600/srs_4000_troj_minimar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57275"/>
            <a:ext cx="7740352" cy="5812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 calcmode="lin" valueType="num">
                                      <p:cBhvr additive="base">
                                        <p:cTn id="7" dur="500" fill="hold"/>
                                        <p:tgtEl>
                                          <p:spTgt spid="1038"/>
                                        </p:tgtEl>
                                        <p:attrNameLst>
                                          <p:attrName>ppt_x</p:attrName>
                                        </p:attrNameLst>
                                      </p:cBhvr>
                                      <p:tavLst>
                                        <p:tav tm="0">
                                          <p:val>
                                            <p:strVal val="#ppt_x"/>
                                          </p:val>
                                        </p:tav>
                                        <p:tav tm="100000">
                                          <p:val>
                                            <p:strVal val="#ppt_x"/>
                                          </p:val>
                                        </p:tav>
                                      </p:tavLst>
                                    </p:anim>
                                    <p:anim calcmode="lin" valueType="num">
                                      <p:cBhvr additive="base">
                                        <p:cTn id="8"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40"/>
                                        </p:tgtEl>
                                        <p:attrNameLst>
                                          <p:attrName>style.visibility</p:attrName>
                                        </p:attrNameLst>
                                      </p:cBhvr>
                                      <p:to>
                                        <p:strVal val="visible"/>
                                      </p:to>
                                    </p:set>
                                    <p:anim calcmode="lin" valueType="num">
                                      <p:cBhvr additive="base">
                                        <p:cTn id="13" dur="500" fill="hold"/>
                                        <p:tgtEl>
                                          <p:spTgt spid="1040"/>
                                        </p:tgtEl>
                                        <p:attrNameLst>
                                          <p:attrName>ppt_x</p:attrName>
                                        </p:attrNameLst>
                                      </p:cBhvr>
                                      <p:tavLst>
                                        <p:tav tm="0">
                                          <p:val>
                                            <p:strVal val="#ppt_x"/>
                                          </p:val>
                                        </p:tav>
                                        <p:tav tm="100000">
                                          <p:val>
                                            <p:strVal val="#ppt_x"/>
                                          </p:val>
                                        </p:tav>
                                      </p:tavLst>
                                    </p:anim>
                                    <p:anim calcmode="lin" valueType="num">
                                      <p:cBhvr additive="base">
                                        <p:cTn id="14"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title"/>
          </p:nvPr>
        </p:nvSpPr>
        <p:spPr/>
        <p:txBody>
          <a:bodyPr/>
          <a:lstStyle/>
          <a:p>
            <a:pPr eaLnBrk="1" hangingPunct="1"/>
            <a:r>
              <a:rPr lang="el-GR" smtClean="0"/>
              <a:t>ΤΥΠΙΚΗ ΔΟΜΗ ΓΑΙΑΝΘΡΑΚΩΝ</a:t>
            </a:r>
            <a:endParaRPr lang="en-US" smtClean="0"/>
          </a:p>
        </p:txBody>
      </p:sp>
      <p:pic>
        <p:nvPicPr>
          <p:cNvPr id="1843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6000"/>
                    </a14:imgEffect>
                  </a14:imgLayer>
                </a14:imgProps>
              </a:ext>
              <a:ext uri="{28A0092B-C50C-407E-A947-70E740481C1C}">
                <a14:useLocalDpi xmlns:a14="http://schemas.microsoft.com/office/drawing/2010/main" val="0"/>
              </a:ext>
            </a:extLst>
          </a:blip>
          <a:srcRect/>
          <a:stretch>
            <a:fillRect/>
          </a:stretch>
        </p:blipFill>
        <p:spPr bwMode="auto">
          <a:xfrm>
            <a:off x="683568" y="908719"/>
            <a:ext cx="7272808" cy="5575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922465" y="0"/>
            <a:ext cx="8229600" cy="634082"/>
          </a:xfrm>
        </p:spPr>
        <p:txBody>
          <a:bodyPr/>
          <a:lstStyle/>
          <a:p>
            <a:pPr eaLnBrk="1" hangingPunct="1"/>
            <a:r>
              <a:rPr lang="el-GR" dirty="0" smtClean="0"/>
              <a:t>ΣΤΑΔΙΑ</a:t>
            </a:r>
            <a:endParaRPr lang="en-US" dirty="0" smtClean="0"/>
          </a:p>
        </p:txBody>
      </p:sp>
      <p:sp>
        <p:nvSpPr>
          <p:cNvPr id="34819" name="Rectangle 6"/>
          <p:cNvSpPr>
            <a:spLocks noGrp="1" noChangeArrowheads="1"/>
          </p:cNvSpPr>
          <p:nvPr>
            <p:ph type="body" idx="1"/>
          </p:nvPr>
        </p:nvSpPr>
        <p:spPr>
          <a:xfrm>
            <a:off x="0" y="692696"/>
            <a:ext cx="8229600" cy="4929411"/>
          </a:xfrm>
        </p:spPr>
        <p:txBody>
          <a:bodyPr/>
          <a:lstStyle/>
          <a:p>
            <a:pPr eaLnBrk="1" hangingPunct="1"/>
            <a:r>
              <a:rPr lang="el-GR" dirty="0" smtClean="0"/>
              <a:t>ΕΞΟΡΥΞΗ</a:t>
            </a:r>
          </a:p>
          <a:p>
            <a:pPr eaLnBrk="1" hangingPunct="1"/>
            <a:r>
              <a:rPr lang="el-GR" dirty="0" smtClean="0"/>
              <a:t>ΠΡΟΕΤΟΙΜΑΣΙΑ (ΠΑΡΑΓΩΓΗ ΟΜΟΓΕΝΟΠΟΙΗΜΕΝΗΣ ΠΡΩΤΗΣ ΥΛΗΣ)</a:t>
            </a:r>
          </a:p>
          <a:p>
            <a:pPr eaLnBrk="1" hangingPunct="1"/>
            <a:r>
              <a:rPr lang="el-GR" dirty="0" smtClean="0"/>
              <a:t>ΚΑΥΣΗ</a:t>
            </a:r>
          </a:p>
          <a:p>
            <a:pPr eaLnBrk="1" hangingPunct="1"/>
            <a:r>
              <a:rPr lang="el-GR" dirty="0" smtClean="0"/>
              <a:t>ΠΑΡΑΓΩΓΗ ΘΕΡΜΟΤΗΤΑΣ</a:t>
            </a:r>
          </a:p>
          <a:p>
            <a:pPr eaLnBrk="1" hangingPunct="1"/>
            <a:r>
              <a:rPr lang="el-GR" dirty="0" smtClean="0"/>
              <a:t>ΠΑΡΑΓΩΓΗ ΜΗΧΑΝΙΚΗΣ ΕΝΕΡΓΕΙΑΣ</a:t>
            </a:r>
          </a:p>
          <a:p>
            <a:pPr eaLnBrk="1" hangingPunct="1"/>
            <a:r>
              <a:rPr lang="el-GR" dirty="0" smtClean="0"/>
              <a:t>ΠΑΡΑΓΩΓΗ ΗΛΕΚΤΡΙΣΜΟΥ</a:t>
            </a:r>
          </a:p>
          <a:p>
            <a:pPr eaLnBrk="1" hangingPunct="1"/>
            <a:endParaRPr lang="en-US" dirty="0" smtClean="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247" y="3705225"/>
            <a:ext cx="47625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p:txBody>
          <a:bodyPr/>
          <a:lstStyle/>
          <a:p>
            <a:pPr eaLnBrk="1" hangingPunct="1"/>
            <a:r>
              <a:rPr lang="el-GR" sz="4000" smtClean="0"/>
              <a:t>ΑΠΟΘΕΜΑΤΑ ΛΙΓΝΙΤΗ ΣΤΗΝ ΕΛΛΑΔΑ</a:t>
            </a:r>
            <a:endParaRPr lang="en-US" sz="4000" smtClean="0"/>
          </a:p>
        </p:txBody>
      </p:sp>
      <p:pic>
        <p:nvPicPr>
          <p:cNvPr id="35843" name="Picture 5"/>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harpenSoften amount="83000"/>
                    </a14:imgEffect>
                  </a14:imgLayer>
                </a14:imgProps>
              </a:ext>
            </a:extLst>
          </a:blip>
          <a:srcRect/>
          <a:stretch>
            <a:fillRect/>
          </a:stretch>
        </p:blipFill>
        <p:spPr>
          <a:xfrm>
            <a:off x="792163" y="1600200"/>
            <a:ext cx="7559675" cy="4525963"/>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p:txBody>
          <a:bodyPr/>
          <a:lstStyle/>
          <a:p>
            <a:pPr eaLnBrk="1" hangingPunct="1"/>
            <a:r>
              <a:rPr lang="el-GR" sz="4000" smtClean="0"/>
              <a:t>ΣΥΜΒΑΤΙΚΗ ΚΑΥΣΗ ΣΕ ΕΣΧΑΡΕΣ</a:t>
            </a:r>
            <a:endParaRPr lang="en-US" sz="4000" smtClean="0"/>
          </a:p>
        </p:txBody>
      </p:sp>
      <p:pic>
        <p:nvPicPr>
          <p:cNvPr id="36867" name="Picture 5"/>
          <p:cNvPicPr>
            <a:picLocks noGrp="1" noChangeAspect="1" noChangeArrowheads="1"/>
          </p:cNvPicPr>
          <p:nvPr>
            <p:ph idx="1"/>
          </p:nvPr>
        </p:nvPicPr>
        <p:blipFill>
          <a:blip r:embed="rId3" cstate="print"/>
          <a:srcRect/>
          <a:stretch>
            <a:fillRect/>
          </a:stretch>
        </p:blipFill>
        <p:spPr>
          <a:xfrm>
            <a:off x="457200" y="2325688"/>
            <a:ext cx="8229600" cy="3074987"/>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title"/>
          </p:nvPr>
        </p:nvSpPr>
        <p:spPr/>
        <p:txBody>
          <a:bodyPr/>
          <a:lstStyle/>
          <a:p>
            <a:pPr eaLnBrk="1" hangingPunct="1"/>
            <a:r>
              <a:rPr lang="el-GR" smtClean="0"/>
              <a:t>ΡΕΥΣΤΟΠΟΙΗΜΕΝΗ ΚΛΙΝΗ</a:t>
            </a:r>
            <a:endParaRPr lang="en-US" smtClean="0"/>
          </a:p>
        </p:txBody>
      </p:sp>
      <p:pic>
        <p:nvPicPr>
          <p:cNvPr id="20482" name="Picture 2" descr="http://www.triz-journal.com/wp-content/uploads/2002/07/b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8748464" cy="54081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p:txBody>
          <a:bodyPr/>
          <a:lstStyle/>
          <a:p>
            <a:pPr eaLnBrk="1" hangingPunct="1"/>
            <a:r>
              <a:rPr lang="el-GR" sz="4000" smtClean="0"/>
              <a:t>ΥΓΡΟΠΟΙΗΣΗ ΚΑΙ ΑΕΡΙΟΠΟΙΗΣΗ ΓΑΙΑΝΘΡΑΚΩΝ</a:t>
            </a:r>
            <a:endParaRPr lang="en-US" sz="4000" smtClean="0"/>
          </a:p>
        </p:txBody>
      </p:sp>
      <p:pic>
        <p:nvPicPr>
          <p:cNvPr id="38915" name="Picture 5" descr="synfuels"/>
          <p:cNvPicPr>
            <a:picLocks noGrp="1" noChangeAspect="1" noChangeArrowheads="1"/>
          </p:cNvPicPr>
          <p:nvPr>
            <p:ph idx="1"/>
          </p:nvPr>
        </p:nvPicPr>
        <p:blipFill>
          <a:blip r:embed="rId3" cstate="print"/>
          <a:srcRect/>
          <a:stretch>
            <a:fillRect/>
          </a:stretch>
        </p:blipFill>
        <p:spPr>
          <a:xfrm>
            <a:off x="611188" y="1557338"/>
            <a:ext cx="8137525" cy="4559300"/>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4042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457200" y="10086"/>
            <a:ext cx="8229600" cy="634082"/>
          </a:xfrm>
        </p:spPr>
        <p:txBody>
          <a:bodyPr/>
          <a:lstStyle/>
          <a:p>
            <a:pPr eaLnBrk="1" hangingPunct="1"/>
            <a:r>
              <a:rPr lang="el-GR" dirty="0" smtClean="0"/>
              <a:t>ΑΕΡΙΟΠΟΙΗΣΗ ΓΑΙΑΝΘΡΑΚΩΝ</a:t>
            </a:r>
            <a:endParaRPr lang="en-US" dirty="0" smtClean="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2854"/>
            <a:ext cx="9144000" cy="4233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9" name="Rectangle 5"/>
          <p:cNvSpPr>
            <a:spLocks noGrp="1" noChangeArrowheads="1"/>
          </p:cNvSpPr>
          <p:nvPr>
            <p:ph type="body" idx="1"/>
          </p:nvPr>
        </p:nvSpPr>
        <p:spPr>
          <a:xfrm>
            <a:off x="457200" y="548681"/>
            <a:ext cx="8229600" cy="2064174"/>
          </a:xfrm>
        </p:spPr>
        <p:txBody>
          <a:bodyPr/>
          <a:lstStyle/>
          <a:p>
            <a:pPr marL="0" indent="0" eaLnBrk="1" hangingPunct="1">
              <a:buNone/>
            </a:pPr>
            <a:r>
              <a:rPr lang="en-GB" sz="2400" dirty="0" smtClean="0"/>
              <a:t>	</a:t>
            </a:r>
            <a:r>
              <a:rPr lang="en-GB" sz="3600" b="1" dirty="0" smtClean="0">
                <a:solidFill>
                  <a:schemeClr val="accent6">
                    <a:lumMod val="75000"/>
                  </a:schemeClr>
                </a:solidFill>
              </a:rPr>
              <a:t>C + H</a:t>
            </a:r>
            <a:r>
              <a:rPr lang="en-GB" sz="3600" b="1" baseline="-25000" dirty="0" smtClean="0">
                <a:solidFill>
                  <a:schemeClr val="accent6">
                    <a:lumMod val="75000"/>
                  </a:schemeClr>
                </a:solidFill>
              </a:rPr>
              <a:t>2</a:t>
            </a:r>
            <a:r>
              <a:rPr lang="en-GB" sz="3600" b="1" dirty="0" smtClean="0">
                <a:solidFill>
                  <a:schemeClr val="accent6">
                    <a:lumMod val="75000"/>
                  </a:schemeClr>
                </a:solidFill>
              </a:rPr>
              <a:t>O = CO + H</a:t>
            </a:r>
            <a:r>
              <a:rPr lang="en-GB" sz="3600" b="1" baseline="-25000" dirty="0" smtClean="0">
                <a:solidFill>
                  <a:schemeClr val="accent6">
                    <a:lumMod val="75000"/>
                  </a:schemeClr>
                </a:solidFill>
              </a:rPr>
              <a:t>2</a:t>
            </a:r>
            <a:r>
              <a:rPr lang="en-GB" sz="3600" b="1" dirty="0" smtClean="0">
                <a:solidFill>
                  <a:schemeClr val="accent6">
                    <a:lumMod val="75000"/>
                  </a:schemeClr>
                </a:solidFill>
              </a:rPr>
              <a:t> </a:t>
            </a:r>
            <a:r>
              <a:rPr lang="el-GR" sz="3600" b="1" dirty="0" smtClean="0">
                <a:solidFill>
                  <a:schemeClr val="accent6">
                    <a:lumMod val="75000"/>
                  </a:schemeClr>
                </a:solidFill>
              </a:rPr>
              <a:t>    (στους 700</a:t>
            </a:r>
            <a:r>
              <a:rPr lang="en-US" sz="3600" b="1" dirty="0" smtClean="0">
                <a:solidFill>
                  <a:schemeClr val="accent6">
                    <a:lumMod val="75000"/>
                  </a:schemeClr>
                </a:solidFill>
              </a:rPr>
              <a:t> C)</a:t>
            </a:r>
            <a:endParaRPr lang="en-GB" sz="3600" b="1" dirty="0" smtClean="0">
              <a:solidFill>
                <a:schemeClr val="accent6">
                  <a:lumMod val="75000"/>
                </a:schemeClr>
              </a:solidFill>
            </a:endParaRPr>
          </a:p>
          <a:p>
            <a:pPr eaLnBrk="1" hangingPunct="1">
              <a:buFontTx/>
              <a:buNone/>
            </a:pPr>
            <a:r>
              <a:rPr lang="en-US" sz="2400" dirty="0" smtClean="0"/>
              <a:t>	</a:t>
            </a:r>
            <a:r>
              <a:rPr lang="el-GR" sz="2400" dirty="0" smtClean="0"/>
              <a:t>Το μονοξείδιο του άνθρακα έχει το 1/3 της θερμογόνου δύναμης του φυσικού αερίου, και μπορεί να χρησιμοποιηθεί </a:t>
            </a:r>
            <a:r>
              <a:rPr lang="el-GR" sz="2400" dirty="0" err="1" smtClean="0"/>
              <a:t>γιά</a:t>
            </a:r>
            <a:r>
              <a:rPr lang="el-GR" sz="2400" dirty="0" smtClean="0"/>
              <a:t> την παραγωγή συνθετικής βενζίνης.</a:t>
            </a:r>
            <a:endParaRPr lang="en-US" sz="24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16632"/>
            <a:ext cx="8229600" cy="868363"/>
          </a:xfrm>
        </p:spPr>
        <p:txBody>
          <a:bodyPr/>
          <a:lstStyle/>
          <a:p>
            <a:pPr eaLnBrk="1" hangingPunct="1"/>
            <a:r>
              <a:rPr lang="en-GB" sz="3200" dirty="0" smtClean="0"/>
              <a:t>ΛΙΓΝΙΤΙΚΟΙ ΣΤΑΘΜΟΙ ΗΛΕΚΤΡΟΠΑΡΑΓΩΓΗΣ</a:t>
            </a:r>
            <a:endParaRPr lang="en-US" sz="3200" b="1" dirty="0" smtClean="0"/>
          </a:p>
        </p:txBody>
      </p:sp>
      <p:sp>
        <p:nvSpPr>
          <p:cNvPr id="40963" name="Rectangle 3"/>
          <p:cNvSpPr>
            <a:spLocks noGrp="1" noChangeArrowheads="1"/>
          </p:cNvSpPr>
          <p:nvPr>
            <p:ph type="body" idx="1"/>
          </p:nvPr>
        </p:nvSpPr>
        <p:spPr>
          <a:xfrm>
            <a:off x="251520" y="837009"/>
            <a:ext cx="8640960" cy="5832351"/>
          </a:xfrm>
        </p:spPr>
        <p:txBody>
          <a:bodyPr/>
          <a:lstStyle/>
          <a:p>
            <a:pPr eaLnBrk="1" hangingPunct="1">
              <a:lnSpc>
                <a:spcPct val="80000"/>
              </a:lnSpc>
            </a:pPr>
            <a:r>
              <a:rPr lang="en-GB" sz="2400" b="1" dirty="0" err="1" smtClean="0"/>
              <a:t>Εκμετάλλευση</a:t>
            </a:r>
            <a:r>
              <a:rPr lang="en-GB" sz="2400" b="1" dirty="0" smtClean="0"/>
              <a:t> Ιπ</a:t>
            </a:r>
            <a:r>
              <a:rPr lang="en-GB" sz="2400" b="1" dirty="0" err="1" smtClean="0"/>
              <a:t>τάμενης</a:t>
            </a:r>
            <a:r>
              <a:rPr lang="en-GB" sz="2400" b="1" dirty="0" smtClean="0"/>
              <a:t> </a:t>
            </a:r>
            <a:r>
              <a:rPr lang="en-GB" sz="2400" b="1" dirty="0" err="1" smtClean="0"/>
              <a:t>Τέφρ</a:t>
            </a:r>
            <a:r>
              <a:rPr lang="en-GB" sz="2400" b="1" dirty="0" smtClean="0"/>
              <a:t>ας</a:t>
            </a:r>
            <a:endParaRPr lang="en-GB" sz="2400" dirty="0" smtClean="0"/>
          </a:p>
          <a:p>
            <a:pPr eaLnBrk="1" hangingPunct="1">
              <a:lnSpc>
                <a:spcPct val="80000"/>
              </a:lnSpc>
            </a:pPr>
            <a:r>
              <a:rPr lang="en-GB" sz="2400" dirty="0" err="1" smtClean="0"/>
              <a:t>Δέσμευση</a:t>
            </a:r>
            <a:r>
              <a:rPr lang="en-GB" sz="2400" dirty="0" smtClean="0"/>
              <a:t> </a:t>
            </a:r>
            <a:r>
              <a:rPr lang="en-GB" sz="2400" dirty="0" err="1" smtClean="0"/>
              <a:t>θείου</a:t>
            </a:r>
            <a:r>
              <a:rPr lang="en-GB" sz="2400" dirty="0" smtClean="0"/>
              <a:t> κα</a:t>
            </a:r>
            <a:r>
              <a:rPr lang="en-GB" sz="2400" dirty="0" err="1" smtClean="0"/>
              <a:t>τά</a:t>
            </a:r>
            <a:r>
              <a:rPr lang="en-GB" sz="2400" dirty="0" smtClean="0"/>
              <a:t> </a:t>
            </a:r>
            <a:r>
              <a:rPr lang="en-GB" sz="2400" dirty="0" err="1" smtClean="0"/>
              <a:t>την</a:t>
            </a:r>
            <a:r>
              <a:rPr lang="en-GB" sz="2400" dirty="0" smtClean="0"/>
              <a:t> κα</a:t>
            </a:r>
            <a:r>
              <a:rPr lang="en-GB" sz="2400" dirty="0" err="1" smtClean="0"/>
              <a:t>ύση</a:t>
            </a:r>
            <a:r>
              <a:rPr lang="en-GB" sz="2400" dirty="0" smtClean="0"/>
              <a:t> </a:t>
            </a:r>
            <a:r>
              <a:rPr lang="en-GB" sz="2400" dirty="0" err="1" smtClean="0"/>
              <a:t>λόγω</a:t>
            </a:r>
            <a:r>
              <a:rPr lang="en-GB" sz="2400" dirty="0" smtClean="0"/>
              <a:t> </a:t>
            </a:r>
            <a:r>
              <a:rPr lang="en-GB" sz="2400" dirty="0" err="1" smtClean="0"/>
              <a:t>της</a:t>
            </a:r>
            <a:r>
              <a:rPr lang="en-GB" sz="2400" dirty="0" smtClean="0"/>
              <a:t> π</a:t>
            </a:r>
            <a:r>
              <a:rPr lang="en-GB" sz="2400" dirty="0" err="1" smtClean="0"/>
              <a:t>εριεκτικότητ</a:t>
            </a:r>
            <a:r>
              <a:rPr lang="en-GB" sz="2400" dirty="0" smtClean="0"/>
              <a:t>ας σε ασβέστιο (π.χ. </a:t>
            </a:r>
            <a:r>
              <a:rPr lang="en-GB" sz="2400" dirty="0" err="1" smtClean="0"/>
              <a:t>λιγνίτες</a:t>
            </a:r>
            <a:r>
              <a:rPr lang="en-GB" sz="2400" dirty="0" smtClean="0"/>
              <a:t> </a:t>
            </a:r>
            <a:r>
              <a:rPr lang="en-GB" sz="2400" dirty="0" err="1" smtClean="0"/>
              <a:t>Πτολεμ</a:t>
            </a:r>
            <a:r>
              <a:rPr lang="en-GB" sz="2400" dirty="0" smtClean="0"/>
              <a:t>αΐδας)</a:t>
            </a:r>
          </a:p>
          <a:p>
            <a:pPr eaLnBrk="1" hangingPunct="1">
              <a:lnSpc>
                <a:spcPct val="80000"/>
              </a:lnSpc>
            </a:pPr>
            <a:r>
              <a:rPr lang="en-GB" sz="2400" dirty="0" err="1" smtClean="0"/>
              <a:t>Ως</a:t>
            </a:r>
            <a:r>
              <a:rPr lang="en-GB" sz="2400" dirty="0" smtClean="0"/>
              <a:t> π</a:t>
            </a:r>
            <a:r>
              <a:rPr lang="en-GB" sz="2400" dirty="0" err="1" smtClean="0"/>
              <a:t>ρόσθετο</a:t>
            </a:r>
            <a:r>
              <a:rPr lang="en-GB" sz="2400" dirty="0" smtClean="0"/>
              <a:t> </a:t>
            </a:r>
            <a:r>
              <a:rPr lang="en-GB" sz="2400" dirty="0" err="1" smtClean="0"/>
              <a:t>γιά</a:t>
            </a:r>
            <a:r>
              <a:rPr lang="en-GB" sz="2400" dirty="0" smtClean="0"/>
              <a:t> </a:t>
            </a:r>
            <a:r>
              <a:rPr lang="en-GB" sz="2400" dirty="0" err="1" smtClean="0"/>
              <a:t>την</a:t>
            </a:r>
            <a:r>
              <a:rPr lang="en-GB" sz="2400" dirty="0" smtClean="0"/>
              <a:t> παρα</a:t>
            </a:r>
            <a:r>
              <a:rPr lang="en-GB" sz="2400" dirty="0" err="1" smtClean="0"/>
              <a:t>γωγή</a:t>
            </a:r>
            <a:r>
              <a:rPr lang="en-GB" sz="2400" dirty="0" smtClean="0"/>
              <a:t> </a:t>
            </a:r>
            <a:r>
              <a:rPr lang="en-GB" sz="2400" dirty="0" err="1" smtClean="0"/>
              <a:t>ειδικών</a:t>
            </a:r>
            <a:r>
              <a:rPr lang="en-GB" sz="2400" dirty="0" smtClean="0"/>
              <a:t> </a:t>
            </a:r>
            <a:r>
              <a:rPr lang="en-GB" sz="2400" dirty="0" err="1" smtClean="0"/>
              <a:t>τσιμέντων</a:t>
            </a:r>
            <a:r>
              <a:rPr lang="en-GB" sz="2400" dirty="0" smtClean="0"/>
              <a:t> ( </a:t>
            </a:r>
            <a:r>
              <a:rPr lang="en-GB" sz="2400" dirty="0" err="1" smtClean="0"/>
              <a:t>στην</a:t>
            </a:r>
            <a:r>
              <a:rPr lang="en-GB" sz="2400" dirty="0" smtClean="0"/>
              <a:t> </a:t>
            </a:r>
            <a:r>
              <a:rPr lang="en-GB" sz="2400" dirty="0" err="1" smtClean="0"/>
              <a:t>Ελλάδ</a:t>
            </a:r>
            <a:r>
              <a:rPr lang="en-GB" sz="2400" dirty="0" smtClean="0"/>
              <a:t>α το ποσοστό ιπτάμενης τέφρας στο τελικό προϊόν ανέρχεται στο 10 % )</a:t>
            </a:r>
          </a:p>
          <a:p>
            <a:pPr eaLnBrk="1" hangingPunct="1">
              <a:lnSpc>
                <a:spcPct val="80000"/>
              </a:lnSpc>
            </a:pPr>
            <a:r>
              <a:rPr lang="en-GB" sz="2400" dirty="0" err="1" smtClean="0"/>
              <a:t>Γιά</a:t>
            </a:r>
            <a:r>
              <a:rPr lang="en-GB" sz="2400" dirty="0" smtClean="0"/>
              <a:t> </a:t>
            </a:r>
            <a:r>
              <a:rPr lang="en-GB" sz="2400" dirty="0" err="1" smtClean="0"/>
              <a:t>την</a:t>
            </a:r>
            <a:r>
              <a:rPr lang="en-GB" sz="2400" dirty="0" smtClean="0"/>
              <a:t> κατα</a:t>
            </a:r>
            <a:r>
              <a:rPr lang="en-GB" sz="2400" dirty="0" err="1" smtClean="0"/>
              <a:t>σκευή</a:t>
            </a:r>
            <a:r>
              <a:rPr lang="en-GB" sz="2400" dirty="0" smtClean="0"/>
              <a:t> </a:t>
            </a:r>
            <a:r>
              <a:rPr lang="en-GB" sz="2400" dirty="0" err="1" smtClean="0"/>
              <a:t>ελ</a:t>
            </a:r>
            <a:r>
              <a:rPr lang="en-GB" sz="2400" dirty="0" smtClean="0"/>
              <a:t>αφρών αδρανών</a:t>
            </a:r>
          </a:p>
          <a:p>
            <a:pPr eaLnBrk="1" hangingPunct="1">
              <a:lnSpc>
                <a:spcPct val="80000"/>
              </a:lnSpc>
            </a:pPr>
            <a:r>
              <a:rPr lang="en-GB" sz="2400" dirty="0" err="1" smtClean="0"/>
              <a:t>Στην</a:t>
            </a:r>
            <a:r>
              <a:rPr lang="en-GB" sz="2400" dirty="0" smtClean="0"/>
              <a:t> </a:t>
            </a:r>
            <a:r>
              <a:rPr lang="en-GB" sz="2400" dirty="0" err="1" smtClean="0"/>
              <a:t>οδο</a:t>
            </a:r>
            <a:r>
              <a:rPr lang="en-GB" sz="2400" dirty="0" smtClean="0"/>
              <a:t>ποιΐα γιά : α) θεμελίωση οδοστρωμάτων, β) σταθεροποίηση εδαφών και στεγανοποίηση</a:t>
            </a:r>
          </a:p>
          <a:p>
            <a:pPr eaLnBrk="1" hangingPunct="1">
              <a:lnSpc>
                <a:spcPct val="80000"/>
              </a:lnSpc>
            </a:pPr>
            <a:r>
              <a:rPr lang="en-GB" sz="2400" dirty="0" err="1" smtClean="0"/>
              <a:t>Ως</a:t>
            </a:r>
            <a:r>
              <a:rPr lang="en-GB" sz="2400" dirty="0" smtClean="0"/>
              <a:t> </a:t>
            </a:r>
            <a:r>
              <a:rPr lang="en-GB" sz="2400" dirty="0" err="1" smtClean="0"/>
              <a:t>φορέ</a:t>
            </a:r>
            <a:r>
              <a:rPr lang="en-GB" sz="2400" dirty="0" smtClean="0"/>
              <a:t>ας καταλυτών</a:t>
            </a:r>
          </a:p>
          <a:p>
            <a:pPr eaLnBrk="1" hangingPunct="1">
              <a:lnSpc>
                <a:spcPct val="80000"/>
              </a:lnSpc>
            </a:pPr>
            <a:r>
              <a:rPr lang="en-GB" sz="2400" dirty="0" err="1" smtClean="0"/>
              <a:t>Στην</a:t>
            </a:r>
            <a:r>
              <a:rPr lang="en-GB" sz="2400" dirty="0" smtClean="0"/>
              <a:t> επ</a:t>
            </a:r>
            <a:r>
              <a:rPr lang="en-GB" sz="2400" dirty="0" err="1" smtClean="0"/>
              <a:t>εξεργ</a:t>
            </a:r>
            <a:r>
              <a:rPr lang="en-GB" sz="2400" dirty="0" smtClean="0"/>
              <a:t>ασία υγρών αποβλήτων : α) δέσμευση μαγγανίου, μολύβδου, χρωμίου, φωσφωρικών ϊόντων, και ϊόντων φθορίου, β) δέσμευση φαινόλης, γ) μείωση ΒOD5 και COD</a:t>
            </a:r>
          </a:p>
          <a:p>
            <a:pPr eaLnBrk="1" hangingPunct="1">
              <a:lnSpc>
                <a:spcPct val="80000"/>
              </a:lnSpc>
            </a:pPr>
            <a:r>
              <a:rPr lang="en-GB" sz="2400" dirty="0" err="1" smtClean="0"/>
              <a:t>Στην</a:t>
            </a:r>
            <a:r>
              <a:rPr lang="en-GB" sz="2400" dirty="0" smtClean="0"/>
              <a:t> κατα</a:t>
            </a:r>
            <a:r>
              <a:rPr lang="en-GB" sz="2400" dirty="0" err="1" smtClean="0"/>
              <a:t>σκευή</a:t>
            </a:r>
            <a:r>
              <a:rPr lang="en-GB" sz="2400" dirty="0" smtClean="0"/>
              <a:t> ασβ</a:t>
            </a:r>
            <a:r>
              <a:rPr lang="en-GB" sz="2400" dirty="0" err="1" smtClean="0"/>
              <a:t>εστο</a:t>
            </a:r>
            <a:r>
              <a:rPr lang="en-GB" sz="2400" dirty="0" smtClean="0"/>
              <a:t>πυριτικών πλίνθων και κεραμικών ειδών</a:t>
            </a:r>
          </a:p>
          <a:p>
            <a:pPr eaLnBrk="1" hangingPunct="1">
              <a:lnSpc>
                <a:spcPct val="80000"/>
              </a:lnSpc>
            </a:pPr>
            <a:r>
              <a:rPr lang="en-GB" sz="2400" dirty="0" err="1" smtClean="0"/>
              <a:t>Γιά</a:t>
            </a:r>
            <a:r>
              <a:rPr lang="en-GB" sz="2400" dirty="0" smtClean="0"/>
              <a:t> </a:t>
            </a:r>
            <a:r>
              <a:rPr lang="en-GB" sz="2400" dirty="0" err="1" smtClean="0"/>
              <a:t>εξ</a:t>
            </a:r>
            <a:r>
              <a:rPr lang="en-GB" sz="2400" dirty="0" smtClean="0"/>
              <a:t>αγωγή ιχνοστοιχείων</a:t>
            </a:r>
            <a:endParaRPr lang="en-US" sz="2400"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6" name="Rectangle 2"/>
          <p:cNvSpPr>
            <a:spLocks noGrp="1" noChangeArrowheads="1"/>
          </p:cNvSpPr>
          <p:nvPr>
            <p:ph type="title"/>
          </p:nvPr>
        </p:nvSpPr>
        <p:spPr>
          <a:xfrm>
            <a:off x="457200" y="381000"/>
            <a:ext cx="8229600" cy="634082"/>
          </a:xfrm>
        </p:spPr>
        <p:txBody>
          <a:bodyPr/>
          <a:lstStyle/>
          <a:p>
            <a:pPr eaLnBrk="1" hangingPunct="1"/>
            <a:r>
              <a:rPr lang="el-GR" dirty="0" smtClean="0"/>
              <a:t>ΠΕΤΡΕΛΑΙΟ</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346075"/>
          </a:xfrm>
        </p:spPr>
        <p:txBody>
          <a:bodyPr/>
          <a:lstStyle/>
          <a:p>
            <a:pPr eaLnBrk="1" hangingPunct="1"/>
            <a:r>
              <a:rPr lang="el-GR" sz="3600" dirty="0" smtClean="0"/>
              <a:t>ΠΕΤΡΕΛΑΙΟ </a:t>
            </a:r>
            <a:r>
              <a:rPr lang="en-GB" sz="3600" dirty="0" smtClean="0"/>
              <a:t> </a:t>
            </a:r>
            <a:r>
              <a:rPr lang="el-GR" sz="3600" dirty="0" smtClean="0"/>
              <a:t>- ΑΠΟΘΕΜΑΤΑ(2009)</a:t>
            </a:r>
            <a:endParaRPr lang="en-US" sz="3600" dirty="0" smtClean="0"/>
          </a:p>
        </p:txBody>
      </p:sp>
      <p:pic>
        <p:nvPicPr>
          <p:cNvPr id="43011" name="Picture 1"/>
          <p:cNvPicPr>
            <a:picLocks noChangeAspect="1" noChangeArrowheads="1"/>
          </p:cNvPicPr>
          <p:nvPr/>
        </p:nvPicPr>
        <p:blipFill>
          <a:blip r:embed="rId3" cstate="print"/>
          <a:srcRect/>
          <a:stretch>
            <a:fillRect/>
          </a:stretch>
        </p:blipFill>
        <p:spPr bwMode="auto">
          <a:xfrm>
            <a:off x="274638" y="908050"/>
            <a:ext cx="8594725" cy="5762625"/>
          </a:xfrm>
          <a:prstGeom prst="rect">
            <a:avLst/>
          </a:prstGeom>
          <a:noFill/>
          <a:ln w="9525">
            <a:noFill/>
            <a:miter lim="800000"/>
            <a:headEnd/>
            <a:tailEnd/>
          </a:ln>
        </p:spPr>
      </p:pic>
      <p:graphicFrame>
        <p:nvGraphicFramePr>
          <p:cNvPr id="8" name="Table 7"/>
          <p:cNvGraphicFramePr>
            <a:graphicFrameLocks noGrp="1"/>
          </p:cNvGraphicFramePr>
          <p:nvPr/>
        </p:nvGraphicFramePr>
        <p:xfrm>
          <a:off x="179388" y="4076700"/>
          <a:ext cx="3672408" cy="2494280"/>
        </p:xfrm>
        <a:graphic>
          <a:graphicData uri="http://schemas.openxmlformats.org/drawingml/2006/table">
            <a:tbl>
              <a:tblPr bandRow="1">
                <a:tableStyleId>{5C22544A-7EE6-4342-B048-85BDC9FD1C3A}</a:tableStyleId>
              </a:tblPr>
              <a:tblGrid>
                <a:gridCol w="2664296"/>
                <a:gridCol w="1008112"/>
              </a:tblGrid>
              <a:tr h="370840">
                <a:tc>
                  <a:txBody>
                    <a:bodyPr/>
                    <a:lstStyle/>
                    <a:p>
                      <a:r>
                        <a:rPr lang="el-GR" dirty="0" smtClean="0"/>
                        <a:t>ΑΣΙΑ</a:t>
                      </a:r>
                      <a:endParaRPr lang="el-GR" dirty="0"/>
                    </a:p>
                  </a:txBody>
                  <a:tcPr/>
                </a:tc>
                <a:tc>
                  <a:txBody>
                    <a:bodyPr/>
                    <a:lstStyle/>
                    <a:p>
                      <a:pPr algn="r"/>
                      <a:r>
                        <a:rPr lang="el-GR" dirty="0" smtClean="0"/>
                        <a:t>42.2</a:t>
                      </a:r>
                      <a:endParaRPr lang="el-GR" dirty="0"/>
                    </a:p>
                  </a:txBody>
                  <a:tcPr/>
                </a:tc>
              </a:tr>
              <a:tr h="370840">
                <a:tc>
                  <a:txBody>
                    <a:bodyPr/>
                    <a:lstStyle/>
                    <a:p>
                      <a:r>
                        <a:rPr lang="el-GR" dirty="0" smtClean="0"/>
                        <a:t>Β.ΑΜΕΡΙΚΗ</a:t>
                      </a:r>
                      <a:endParaRPr lang="el-GR" dirty="0"/>
                    </a:p>
                  </a:txBody>
                  <a:tcPr/>
                </a:tc>
                <a:tc>
                  <a:txBody>
                    <a:bodyPr/>
                    <a:lstStyle/>
                    <a:p>
                      <a:pPr algn="r"/>
                      <a:r>
                        <a:rPr lang="el-GR" dirty="0" smtClean="0"/>
                        <a:t>73.3</a:t>
                      </a:r>
                      <a:endParaRPr lang="el-GR" dirty="0"/>
                    </a:p>
                  </a:txBody>
                  <a:tcPr/>
                </a:tc>
              </a:tr>
              <a:tr h="370840">
                <a:tc>
                  <a:txBody>
                    <a:bodyPr/>
                    <a:lstStyle/>
                    <a:p>
                      <a:r>
                        <a:rPr lang="el-GR" dirty="0" smtClean="0"/>
                        <a:t>ΑΦΡΙΚΗ</a:t>
                      </a:r>
                      <a:endParaRPr lang="el-GR" dirty="0"/>
                    </a:p>
                  </a:txBody>
                  <a:tcPr/>
                </a:tc>
                <a:tc>
                  <a:txBody>
                    <a:bodyPr/>
                    <a:lstStyle/>
                    <a:p>
                      <a:pPr algn="r"/>
                      <a:r>
                        <a:rPr lang="el-GR" dirty="0" smtClean="0"/>
                        <a:t>127.7</a:t>
                      </a:r>
                      <a:endParaRPr lang="el-GR" dirty="0"/>
                    </a:p>
                  </a:txBody>
                  <a:tcPr/>
                </a:tc>
              </a:tr>
              <a:tr h="370840">
                <a:tc>
                  <a:txBody>
                    <a:bodyPr/>
                    <a:lstStyle/>
                    <a:p>
                      <a:r>
                        <a:rPr lang="el-GR" dirty="0" smtClean="0"/>
                        <a:t>ΕΥΡΩΠΗ</a:t>
                      </a:r>
                      <a:r>
                        <a:rPr lang="el-GR" baseline="0" dirty="0" smtClean="0"/>
                        <a:t> &amp; ΕΥΡΑΣΙΑ</a:t>
                      </a:r>
                      <a:endParaRPr lang="el-GR" dirty="0"/>
                    </a:p>
                  </a:txBody>
                  <a:tcPr/>
                </a:tc>
                <a:tc>
                  <a:txBody>
                    <a:bodyPr/>
                    <a:lstStyle/>
                    <a:p>
                      <a:pPr algn="r"/>
                      <a:r>
                        <a:rPr lang="el-GR" dirty="0" smtClean="0"/>
                        <a:t>136.9</a:t>
                      </a:r>
                      <a:endParaRPr lang="el-GR" dirty="0"/>
                    </a:p>
                  </a:txBody>
                  <a:tcPr/>
                </a:tc>
              </a:tr>
              <a:tr h="370840">
                <a:tc>
                  <a:txBody>
                    <a:bodyPr/>
                    <a:lstStyle/>
                    <a:p>
                      <a:r>
                        <a:rPr lang="el-GR" dirty="0" smtClean="0"/>
                        <a:t>ΚΕΝΤΡ.&amp;ΝΟΤΙΟΣ</a:t>
                      </a:r>
                      <a:r>
                        <a:rPr lang="el-GR" baseline="0" dirty="0" smtClean="0"/>
                        <a:t> ΑΜΕΡΙΚΗ</a:t>
                      </a:r>
                      <a:endParaRPr lang="el-GR" dirty="0"/>
                    </a:p>
                  </a:txBody>
                  <a:tcPr/>
                </a:tc>
                <a:tc>
                  <a:txBody>
                    <a:bodyPr/>
                    <a:lstStyle/>
                    <a:p>
                      <a:pPr algn="r"/>
                      <a:r>
                        <a:rPr lang="el-GR" dirty="0" smtClean="0"/>
                        <a:t>198.9</a:t>
                      </a:r>
                      <a:endParaRPr lang="el-GR" dirty="0"/>
                    </a:p>
                  </a:txBody>
                  <a:tcPr/>
                </a:tc>
              </a:tr>
              <a:tr h="370840">
                <a:tc>
                  <a:txBody>
                    <a:bodyPr/>
                    <a:lstStyle/>
                    <a:p>
                      <a:r>
                        <a:rPr lang="el-GR" dirty="0" smtClean="0"/>
                        <a:t>ΜΕΣΗ ΑΝΑΤΟΛΗ</a:t>
                      </a:r>
                      <a:endParaRPr lang="el-GR" dirty="0"/>
                    </a:p>
                  </a:txBody>
                  <a:tcPr/>
                </a:tc>
                <a:tc>
                  <a:txBody>
                    <a:bodyPr/>
                    <a:lstStyle/>
                    <a:p>
                      <a:pPr algn="r"/>
                      <a:r>
                        <a:rPr lang="el-GR" dirty="0" smtClean="0"/>
                        <a:t>754.2</a:t>
                      </a:r>
                      <a:endParaRPr lang="el-GR" dirty="0"/>
                    </a:p>
                  </a:txBody>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l-GR" smtClean="0"/>
              <a:t>ΑΠΟΘΕΜΑΤΑ ΠΕΤΡΕΛΑΙΟΥ</a:t>
            </a:r>
          </a:p>
        </p:txBody>
      </p:sp>
      <p:pic>
        <p:nvPicPr>
          <p:cNvPr id="2060" name="Picture 1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74000"/>
                    </a14:imgEffect>
                  </a14:imgLayer>
                </a14:imgProps>
              </a:ext>
              <a:ext uri="{28A0092B-C50C-407E-A947-70E740481C1C}">
                <a14:useLocalDpi xmlns:a14="http://schemas.microsoft.com/office/drawing/2010/main" val="0"/>
              </a:ext>
            </a:extLst>
          </a:blip>
          <a:srcRect/>
          <a:stretch>
            <a:fillRect/>
          </a:stretch>
        </p:blipFill>
        <p:spPr bwMode="auto">
          <a:xfrm>
            <a:off x="20976" y="1052736"/>
            <a:ext cx="921702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5131"/>
          </a:xfrm>
        </p:spPr>
        <p:txBody>
          <a:bodyPr/>
          <a:lstStyle/>
          <a:p>
            <a:r>
              <a:rPr lang="el-GR" sz="2400" dirty="0" smtClean="0"/>
              <a:t>ΑΠΟΔΕΔΕΙΓΜΕΝΑ ΑΠΟΘΕΜΑΤΑ-ΥΠΟΛΕΙΠΟΥΣΑ ΠΑΡΑΓΩΓΗ</a:t>
            </a:r>
            <a:endParaRPr lang="en-GB" sz="24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5131"/>
            <a:ext cx="9144000" cy="609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08170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9022" y="12212"/>
            <a:ext cx="3827462" cy="1184540"/>
          </a:xfrm>
        </p:spPr>
        <p:txBody>
          <a:bodyPr/>
          <a:lstStyle/>
          <a:p>
            <a:pPr eaLnBrk="1" hangingPunct="1"/>
            <a:r>
              <a:rPr lang="el-GR" sz="2400" dirty="0" smtClean="0"/>
              <a:t>ΠΡΟΣΦΟΡΑ</a:t>
            </a:r>
            <a:br>
              <a:rPr lang="el-GR" sz="2400" dirty="0" smtClean="0"/>
            </a:br>
            <a:r>
              <a:rPr lang="el-GR" sz="2400" dirty="0" smtClean="0"/>
              <a:t>ΚΑΙ</a:t>
            </a:r>
            <a:br>
              <a:rPr lang="el-GR" sz="2400" dirty="0" smtClean="0"/>
            </a:br>
            <a:r>
              <a:rPr lang="el-GR" sz="2400" dirty="0" smtClean="0"/>
              <a:t>ΖΗΤΗΣΗ</a:t>
            </a:r>
          </a:p>
        </p:txBody>
      </p:sp>
      <p:pic>
        <p:nvPicPr>
          <p:cNvPr id="44035" name="Picture 3"/>
          <p:cNvPicPr>
            <a:picLocks noGrp="1" noChangeAspect="1" noChangeArrowheads="1"/>
          </p:cNvPicPr>
          <p:nvPr>
            <p:ph idx="1"/>
          </p:nvPr>
        </p:nvPicPr>
        <p:blipFill>
          <a:blip r:embed="rId3" cstate="print"/>
          <a:srcRect/>
          <a:stretch>
            <a:fillRect/>
          </a:stretch>
        </p:blipFill>
        <p:spPr>
          <a:xfrm>
            <a:off x="4643438" y="260350"/>
            <a:ext cx="3498850" cy="6264275"/>
          </a:xfrm>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0" y="1268760"/>
            <a:ext cx="824865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4035"/>
                                        </p:tgtEl>
                                      </p:cBhvr>
                                    </p:animEffect>
                                    <p:set>
                                      <p:cBhvr>
                                        <p:cTn id="7" dur="1" fill="hold">
                                          <p:stCondLst>
                                            <p:cond delay="499"/>
                                          </p:stCondLst>
                                        </p:cTn>
                                        <p:tgtEl>
                                          <p:spTgt spid="440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 calcmode="lin" valueType="num">
                                      <p:cBhvr additive="base">
                                        <p:cTn id="12" dur="500" fill="hold"/>
                                        <p:tgtEl>
                                          <p:spTgt spid="24578"/>
                                        </p:tgtEl>
                                        <p:attrNameLst>
                                          <p:attrName>ppt_x</p:attrName>
                                        </p:attrNameLst>
                                      </p:cBhvr>
                                      <p:tavLst>
                                        <p:tav tm="0">
                                          <p:val>
                                            <p:strVal val="#ppt_x"/>
                                          </p:val>
                                        </p:tav>
                                        <p:tav tm="100000">
                                          <p:val>
                                            <p:strVal val="#ppt_x"/>
                                          </p:val>
                                        </p:tav>
                                      </p:tavLst>
                                    </p:anim>
                                    <p:anim calcmode="lin" valueType="num">
                                      <p:cBhvr additive="base">
                                        <p:cTn id="13"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5" y="58616"/>
            <a:ext cx="9193197" cy="683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2" name="Rectangle 2"/>
          <p:cNvSpPr>
            <a:spLocks noGrp="1" noChangeArrowheads="1"/>
          </p:cNvSpPr>
          <p:nvPr>
            <p:ph type="title"/>
          </p:nvPr>
        </p:nvSpPr>
        <p:spPr>
          <a:xfrm>
            <a:off x="457200" y="25851"/>
            <a:ext cx="8229600" cy="634082"/>
          </a:xfrm>
        </p:spPr>
        <p:txBody>
          <a:bodyPr/>
          <a:lstStyle/>
          <a:p>
            <a:pPr eaLnBrk="1" hangingPunct="1"/>
            <a:r>
              <a:rPr lang="el-GR" dirty="0" smtClean="0"/>
              <a:t>ΧΑΡΤΗΣ ΠΕΤΡΕΛΑΙΑΓΩΓΩΝ ΣΤΗΝ ΕΥΡΩΠΗ</a:t>
            </a:r>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34" y="0"/>
            <a:ext cx="41511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6" name="Rectangle 2"/>
          <p:cNvSpPr>
            <a:spLocks noGrp="1" noChangeArrowheads="1"/>
          </p:cNvSpPr>
          <p:nvPr>
            <p:ph type="title"/>
          </p:nvPr>
        </p:nvSpPr>
        <p:spPr>
          <a:xfrm>
            <a:off x="4716016" y="13590"/>
            <a:ext cx="4427984" cy="649288"/>
          </a:xfrm>
        </p:spPr>
        <p:txBody>
          <a:bodyPr/>
          <a:lstStyle/>
          <a:p>
            <a:pPr eaLnBrk="1" hangingPunct="1"/>
            <a:r>
              <a:rPr lang="en-GB" sz="4000" dirty="0"/>
              <a:t> </a:t>
            </a:r>
            <a:r>
              <a:rPr lang="en-GB" sz="4000" dirty="0" smtClean="0"/>
              <a:t>oil </a:t>
            </a:r>
            <a:r>
              <a:rPr lang="el-GR" sz="4000" dirty="0" err="1" smtClean="0"/>
              <a:t>well</a:t>
            </a:r>
            <a:r>
              <a:rPr lang="el-GR" sz="4000" dirty="0" smtClean="0"/>
              <a:t> </a:t>
            </a:r>
            <a:r>
              <a:rPr lang="el-GR" sz="4000" dirty="0" err="1" smtClean="0"/>
              <a:t>plan</a:t>
            </a:r>
            <a:r>
              <a:rPr lang="el-GR" sz="4000" dirty="0" smtClean="0"/>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9"/>
          <p:cNvSpPr>
            <a:spLocks noGrp="1" noChangeArrowheads="1"/>
          </p:cNvSpPr>
          <p:nvPr>
            <p:ph type="title"/>
          </p:nvPr>
        </p:nvSpPr>
        <p:spPr/>
        <p:txBody>
          <a:bodyPr/>
          <a:lstStyle/>
          <a:p>
            <a:pPr eaLnBrk="1" hangingPunct="1"/>
            <a:r>
              <a:rPr lang="el-GR" smtClean="0"/>
              <a:t>ΤΡΥΠΑΝΙΑ ΠΕΤΡΕΛΑΙΟΥ</a:t>
            </a:r>
            <a:endParaRPr lang="en-US" smtClean="0"/>
          </a:p>
        </p:txBody>
      </p:sp>
      <p:pic>
        <p:nvPicPr>
          <p:cNvPr id="48131" name="Picture 5" descr="01"/>
          <p:cNvPicPr>
            <a:picLocks noGrp="1" noChangeAspect="1" noChangeArrowheads="1"/>
          </p:cNvPicPr>
          <p:nvPr>
            <p:ph sz="half" idx="1"/>
          </p:nvPr>
        </p:nvPicPr>
        <p:blipFill>
          <a:blip r:embed="rId3" cstate="print"/>
          <a:srcRect/>
          <a:stretch>
            <a:fillRect/>
          </a:stretch>
        </p:blipFill>
        <p:spPr>
          <a:xfrm>
            <a:off x="647700" y="2643188"/>
            <a:ext cx="3657600" cy="2438400"/>
          </a:xfrm>
        </p:spPr>
      </p:pic>
      <p:pic>
        <p:nvPicPr>
          <p:cNvPr id="48132" name="Picture 8" descr="02"/>
          <p:cNvPicPr>
            <a:picLocks noGrp="1" noChangeAspect="1" noChangeArrowheads="1"/>
          </p:cNvPicPr>
          <p:nvPr>
            <p:ph sz="half" idx="2"/>
          </p:nvPr>
        </p:nvPicPr>
        <p:blipFill>
          <a:blip r:embed="rId4" cstate="print"/>
          <a:srcRect/>
          <a:stretch>
            <a:fillRect/>
          </a:stretch>
        </p:blipFill>
        <p:spPr>
          <a:xfrm>
            <a:off x="4838700" y="2643188"/>
            <a:ext cx="3657600" cy="24384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l-GR" dirty="0" smtClean="0">
                <a:cs typeface="+mn-cs"/>
              </a:rPr>
              <a:t>Συντελεστές Μετατροπής</a:t>
            </a:r>
          </a:p>
        </p:txBody>
      </p:sp>
      <p:sp>
        <p:nvSpPr>
          <p:cNvPr id="11267" name="2 - Θέση περιεχομένου"/>
          <p:cNvSpPr>
            <a:spLocks noGrp="1"/>
          </p:cNvSpPr>
          <p:nvPr>
            <p:ph idx="1"/>
          </p:nvPr>
        </p:nvSpPr>
        <p:spPr/>
        <p:txBody>
          <a:bodyPr/>
          <a:lstStyle/>
          <a:p>
            <a:pPr>
              <a:buFont typeface="Wingdings" pitchFamily="2" charset="2"/>
              <a:buNone/>
            </a:pPr>
            <a:r>
              <a:rPr lang="el-GR" sz="2000" b="1" dirty="0" smtClean="0"/>
              <a:t>	Βασικές Μονάδες </a:t>
            </a:r>
            <a:r>
              <a:rPr lang="el-GR" sz="2000" b="1" dirty="0" smtClean="0">
                <a:solidFill>
                  <a:srgbClr val="FF0000"/>
                </a:solidFill>
              </a:rPr>
              <a:t>Ενέργειας</a:t>
            </a:r>
          </a:p>
          <a:p>
            <a:endParaRPr lang="el-GR" sz="2000" dirty="0" smtClean="0"/>
          </a:p>
          <a:p>
            <a:pPr>
              <a:tabLst>
                <a:tab pos="2601913" algn="l"/>
                <a:tab pos="3941763" algn="l"/>
                <a:tab pos="5565775" algn="l"/>
              </a:tabLst>
            </a:pPr>
            <a:r>
              <a:rPr lang="en-US" sz="2000" dirty="0" smtClean="0"/>
              <a:t>1 Joule (J)</a:t>
            </a:r>
            <a:r>
              <a:rPr lang="el-GR" sz="2000" dirty="0" smtClean="0"/>
              <a:t>	</a:t>
            </a:r>
            <a:r>
              <a:rPr lang="en-US" sz="2000" dirty="0" smtClean="0"/>
              <a:t>=</a:t>
            </a:r>
            <a:r>
              <a:rPr lang="el-GR" sz="2000" dirty="0" smtClean="0"/>
              <a:t>   </a:t>
            </a:r>
            <a:r>
              <a:rPr lang="en-US" sz="2000" dirty="0" smtClean="0"/>
              <a:t>0.2388 </a:t>
            </a:r>
            <a:r>
              <a:rPr lang="en-US" sz="2000" dirty="0" err="1" smtClean="0"/>
              <a:t>cal</a:t>
            </a:r>
            <a:endParaRPr lang="el-GR" sz="2000" dirty="0" smtClean="0"/>
          </a:p>
          <a:p>
            <a:pPr>
              <a:tabLst>
                <a:tab pos="2601913" algn="l"/>
                <a:tab pos="3941763" algn="l"/>
                <a:tab pos="5565775" algn="l"/>
              </a:tabLst>
            </a:pPr>
            <a:r>
              <a:rPr lang="en-US" sz="2000" dirty="0" smtClean="0"/>
              <a:t>1 calorie (</a:t>
            </a:r>
            <a:r>
              <a:rPr lang="en-US" sz="2000" dirty="0" err="1" smtClean="0"/>
              <a:t>cal</a:t>
            </a:r>
            <a:r>
              <a:rPr lang="en-US" sz="2000" dirty="0" smtClean="0"/>
              <a:t>)</a:t>
            </a:r>
            <a:r>
              <a:rPr lang="el-GR" sz="2000" dirty="0" smtClean="0"/>
              <a:t>	</a:t>
            </a:r>
            <a:r>
              <a:rPr lang="en-US" sz="2000" dirty="0" smtClean="0"/>
              <a:t>=</a:t>
            </a:r>
            <a:r>
              <a:rPr lang="el-GR" sz="2000" dirty="0" smtClean="0"/>
              <a:t>   </a:t>
            </a:r>
            <a:r>
              <a:rPr lang="en-US" sz="2000" dirty="0" smtClean="0"/>
              <a:t>4.1868 J</a:t>
            </a:r>
            <a:endParaRPr lang="el-GR" sz="2000" dirty="0" smtClean="0"/>
          </a:p>
          <a:p>
            <a:pPr>
              <a:tabLst>
                <a:tab pos="2601913" algn="l"/>
                <a:tab pos="3941763" algn="l"/>
                <a:tab pos="5565775" algn="l"/>
              </a:tabLst>
            </a:pPr>
            <a:r>
              <a:rPr lang="en-US" sz="2000" dirty="0" smtClean="0">
                <a:solidFill>
                  <a:srgbClr val="FF0000"/>
                </a:solidFill>
              </a:rPr>
              <a:t>1 barrel</a:t>
            </a:r>
            <a:r>
              <a:rPr lang="el-GR" sz="2000" dirty="0" smtClean="0">
                <a:solidFill>
                  <a:srgbClr val="FF0000"/>
                </a:solidFill>
              </a:rPr>
              <a:t> 	</a:t>
            </a:r>
            <a:r>
              <a:rPr lang="en-US" sz="2000" dirty="0" smtClean="0">
                <a:solidFill>
                  <a:srgbClr val="FF0000"/>
                </a:solidFill>
              </a:rPr>
              <a:t>= 42 US gallons</a:t>
            </a:r>
            <a:r>
              <a:rPr lang="el-GR" sz="2000" dirty="0" smtClean="0">
                <a:solidFill>
                  <a:srgbClr val="FF0000"/>
                </a:solidFill>
              </a:rPr>
              <a:t> 	</a:t>
            </a:r>
            <a:r>
              <a:rPr lang="en-US" sz="2000" dirty="0" smtClean="0">
                <a:solidFill>
                  <a:srgbClr val="FF0000"/>
                </a:solidFill>
              </a:rPr>
              <a:t>=</a:t>
            </a:r>
            <a:r>
              <a:rPr lang="el-GR" sz="2000" dirty="0" smtClean="0">
                <a:solidFill>
                  <a:srgbClr val="FF0000"/>
                </a:solidFill>
              </a:rPr>
              <a:t>  </a:t>
            </a:r>
            <a:r>
              <a:rPr lang="en-US" sz="2000" dirty="0" smtClean="0">
                <a:solidFill>
                  <a:srgbClr val="FF0000"/>
                </a:solidFill>
              </a:rPr>
              <a:t>159 </a:t>
            </a:r>
            <a:r>
              <a:rPr lang="en-US" sz="2000" dirty="0" err="1" smtClean="0">
                <a:solidFill>
                  <a:srgbClr val="FF0000"/>
                </a:solidFill>
              </a:rPr>
              <a:t>litres</a:t>
            </a:r>
            <a:r>
              <a:rPr lang="el-GR" sz="2000" dirty="0" smtClean="0">
                <a:solidFill>
                  <a:srgbClr val="FF0000"/>
                </a:solidFill>
              </a:rPr>
              <a:t> (</a:t>
            </a:r>
            <a:r>
              <a:rPr lang="en-US" sz="2000" dirty="0" err="1" smtClean="0">
                <a:solidFill>
                  <a:srgbClr val="FF0000"/>
                </a:solidFill>
              </a:rPr>
              <a:t>approx</a:t>
            </a:r>
            <a:r>
              <a:rPr lang="el-GR" sz="2000" dirty="0" smtClean="0">
                <a:solidFill>
                  <a:srgbClr val="FF0000"/>
                </a:solidFill>
              </a:rPr>
              <a:t>.)</a:t>
            </a:r>
          </a:p>
          <a:p>
            <a:pPr>
              <a:tabLst>
                <a:tab pos="2601913" algn="l"/>
                <a:tab pos="3941763" algn="l"/>
                <a:tab pos="5565775" algn="l"/>
              </a:tabLst>
            </a:pPr>
            <a:r>
              <a:rPr lang="en-US" sz="2000" dirty="0"/>
              <a:t>1 cubic </a:t>
            </a:r>
            <a:r>
              <a:rPr lang="en-US" sz="2000" dirty="0" err="1"/>
              <a:t>metre</a:t>
            </a:r>
            <a:r>
              <a:rPr lang="el-GR" sz="2000" dirty="0"/>
              <a:t> 	</a:t>
            </a:r>
            <a:r>
              <a:rPr lang="en-US" sz="2000" dirty="0"/>
              <a:t>=</a:t>
            </a:r>
            <a:r>
              <a:rPr lang="el-GR" sz="2000" dirty="0"/>
              <a:t> </a:t>
            </a:r>
            <a:r>
              <a:rPr lang="en-US" sz="2000" dirty="0"/>
              <a:t>35.315 cubic feet</a:t>
            </a:r>
            <a:r>
              <a:rPr lang="el-GR" sz="2000" dirty="0"/>
              <a:t> 	</a:t>
            </a:r>
            <a:r>
              <a:rPr lang="en-US" sz="2000" dirty="0"/>
              <a:t>=</a:t>
            </a:r>
            <a:r>
              <a:rPr lang="el-GR" sz="2000" dirty="0"/>
              <a:t> </a:t>
            </a:r>
            <a:r>
              <a:rPr lang="el-GR" sz="2000" dirty="0" smtClean="0"/>
              <a:t>     </a:t>
            </a:r>
            <a:r>
              <a:rPr lang="en-US" sz="2000" dirty="0" smtClean="0"/>
              <a:t>6.2898 </a:t>
            </a:r>
            <a:r>
              <a:rPr lang="en-US" sz="2000" dirty="0"/>
              <a:t>barrels</a:t>
            </a:r>
            <a:endParaRPr lang="el-GR" sz="2000" dirty="0"/>
          </a:p>
          <a:p>
            <a:pPr>
              <a:tabLst>
                <a:tab pos="2601913" algn="l"/>
                <a:tab pos="3941763" algn="l"/>
                <a:tab pos="5565775" algn="l"/>
              </a:tabLst>
            </a:pPr>
            <a:r>
              <a:rPr lang="en-US" sz="2000" dirty="0" smtClean="0"/>
              <a:t>1 </a:t>
            </a:r>
            <a:r>
              <a:rPr lang="en-US" sz="2000" dirty="0"/>
              <a:t>British thermal unit [BTU] </a:t>
            </a:r>
            <a:r>
              <a:rPr lang="el-GR" sz="2000" dirty="0"/>
              <a:t> 	</a:t>
            </a:r>
            <a:r>
              <a:rPr lang="en-US" sz="2000" dirty="0"/>
              <a:t>=</a:t>
            </a:r>
            <a:r>
              <a:rPr lang="el-GR" sz="2000" dirty="0"/>
              <a:t>  </a:t>
            </a:r>
            <a:r>
              <a:rPr lang="en-US" sz="2000" dirty="0"/>
              <a:t>1.055 kJ </a:t>
            </a:r>
            <a:r>
              <a:rPr lang="el-GR" sz="2000" dirty="0"/>
              <a:t>	</a:t>
            </a:r>
            <a:r>
              <a:rPr lang="en-US" sz="2000" dirty="0"/>
              <a:t>=</a:t>
            </a:r>
            <a:r>
              <a:rPr lang="el-GR" sz="2000" dirty="0"/>
              <a:t> </a:t>
            </a:r>
            <a:r>
              <a:rPr lang="el-GR" sz="2000" dirty="0" smtClean="0"/>
              <a:t>     </a:t>
            </a:r>
            <a:r>
              <a:rPr lang="en-US" sz="2000" dirty="0" smtClean="0"/>
              <a:t>0.252 </a:t>
            </a:r>
            <a:r>
              <a:rPr lang="en-US" sz="2000" dirty="0"/>
              <a:t>kcal</a:t>
            </a:r>
            <a:endParaRPr lang="el-GR" sz="2000" dirty="0"/>
          </a:p>
          <a:p>
            <a:pPr>
              <a:tabLst>
                <a:tab pos="2601913" algn="l"/>
                <a:tab pos="3941763" algn="l"/>
                <a:tab pos="5565775" algn="l"/>
              </a:tabLst>
            </a:pPr>
            <a:r>
              <a:rPr lang="en-US" sz="2000" dirty="0"/>
              <a:t>1 </a:t>
            </a:r>
            <a:r>
              <a:rPr lang="en-US" sz="2000" dirty="0" err="1"/>
              <a:t>tonne</a:t>
            </a:r>
            <a:r>
              <a:rPr lang="en-US" sz="2000" dirty="0"/>
              <a:t> of oil equivalent (toe) </a:t>
            </a:r>
            <a:r>
              <a:rPr lang="el-GR" sz="2000" dirty="0"/>
              <a:t>	</a:t>
            </a:r>
            <a:r>
              <a:rPr lang="en-US" sz="2000" dirty="0"/>
              <a:t>=</a:t>
            </a:r>
            <a:r>
              <a:rPr lang="el-GR" sz="2000" dirty="0"/>
              <a:t> </a:t>
            </a:r>
            <a:r>
              <a:rPr lang="en-US" sz="2000" dirty="0"/>
              <a:t>41.868 GJ </a:t>
            </a:r>
            <a:r>
              <a:rPr lang="el-GR" sz="2000" dirty="0"/>
              <a:t>	</a:t>
            </a:r>
            <a:r>
              <a:rPr lang="en-US" sz="2000" dirty="0"/>
              <a:t>=</a:t>
            </a:r>
            <a:r>
              <a:rPr lang="el-GR" sz="2000" dirty="0"/>
              <a:t> </a:t>
            </a:r>
            <a:r>
              <a:rPr lang="en-US" sz="2000" dirty="0"/>
              <a:t>10 000 </a:t>
            </a:r>
            <a:r>
              <a:rPr lang="en-US" sz="2000" dirty="0" err="1"/>
              <a:t>Mcal</a:t>
            </a:r>
            <a:endParaRPr lang="el-GR" sz="2000" dirty="0"/>
          </a:p>
          <a:p>
            <a:pPr>
              <a:tabLst>
                <a:tab pos="2601913" algn="l"/>
                <a:tab pos="3941763" algn="l"/>
                <a:tab pos="5565775" algn="l"/>
              </a:tabLst>
            </a:pPr>
            <a:r>
              <a:rPr lang="en-US" sz="2000" dirty="0"/>
              <a:t>1 </a:t>
            </a:r>
            <a:r>
              <a:rPr lang="en-US" sz="2000" dirty="0" err="1"/>
              <a:t>tonne</a:t>
            </a:r>
            <a:r>
              <a:rPr lang="en-US" sz="2000" dirty="0"/>
              <a:t> of coal equivalent (</a:t>
            </a:r>
            <a:r>
              <a:rPr lang="en-US" sz="2000" dirty="0" err="1"/>
              <a:t>tce</a:t>
            </a:r>
            <a:r>
              <a:rPr lang="en-US" sz="2000" dirty="0"/>
              <a:t>)</a:t>
            </a:r>
            <a:r>
              <a:rPr lang="el-GR" sz="2000" dirty="0"/>
              <a:t> 	</a:t>
            </a:r>
            <a:r>
              <a:rPr lang="en-US" sz="2000" dirty="0"/>
              <a:t>=</a:t>
            </a:r>
            <a:r>
              <a:rPr lang="el-GR" sz="2000" dirty="0"/>
              <a:t> </a:t>
            </a:r>
            <a:r>
              <a:rPr lang="en-US" sz="2000" dirty="0"/>
              <a:t>29.3 GJ </a:t>
            </a:r>
            <a:r>
              <a:rPr lang="el-GR" sz="2000" dirty="0"/>
              <a:t>	</a:t>
            </a:r>
            <a:r>
              <a:rPr lang="en-US" sz="2000" dirty="0"/>
              <a:t>= </a:t>
            </a:r>
            <a:r>
              <a:rPr lang="el-GR" sz="2000" dirty="0" smtClean="0"/>
              <a:t>  </a:t>
            </a:r>
            <a:r>
              <a:rPr lang="en-US" sz="2000" dirty="0" smtClean="0"/>
              <a:t>7 </a:t>
            </a:r>
            <a:r>
              <a:rPr lang="en-US" sz="2000" dirty="0"/>
              <a:t>000 </a:t>
            </a:r>
            <a:r>
              <a:rPr lang="en-US" sz="2000" dirty="0" err="1"/>
              <a:t>Mcal</a:t>
            </a:r>
            <a:endParaRPr lang="el-GR" sz="2000" dirty="0"/>
          </a:p>
          <a:p>
            <a:pPr>
              <a:buFont typeface="Wingdings" pitchFamily="2" charset="2"/>
              <a:buNone/>
              <a:tabLst>
                <a:tab pos="2601913" algn="l"/>
                <a:tab pos="3941763" algn="l"/>
                <a:tab pos="5565775" algn="l"/>
              </a:tabLst>
            </a:pPr>
            <a:r>
              <a:rPr lang="en-US" sz="2000" b="1" dirty="0" smtClean="0"/>
              <a:t> </a:t>
            </a:r>
            <a:endParaRPr lang="el-GR" sz="2000" dirty="0" smtClean="0"/>
          </a:p>
          <a:p>
            <a:pPr>
              <a:buFont typeface="Wingdings" pitchFamily="2" charset="2"/>
              <a:buNone/>
              <a:tabLst>
                <a:tab pos="2601913" algn="l"/>
                <a:tab pos="3941763" algn="l"/>
                <a:tab pos="5565775" algn="l"/>
              </a:tabLst>
            </a:pPr>
            <a:r>
              <a:rPr lang="el-GR" sz="2000" b="1" dirty="0" smtClean="0"/>
              <a:t>	</a:t>
            </a:r>
            <a:r>
              <a:rPr lang="el-GR" sz="2000" b="1" dirty="0" smtClean="0">
                <a:solidFill>
                  <a:srgbClr val="FF0000"/>
                </a:solidFill>
              </a:rPr>
              <a:t>Ηλεκτρισμός</a:t>
            </a:r>
            <a:endParaRPr lang="el-GR" sz="2000" dirty="0" smtClean="0">
              <a:solidFill>
                <a:srgbClr val="FF0000"/>
              </a:solidFill>
            </a:endParaRPr>
          </a:p>
          <a:p>
            <a:pPr>
              <a:tabLst>
                <a:tab pos="2601913" algn="l"/>
                <a:tab pos="3941763" algn="l"/>
                <a:tab pos="5565775" algn="l"/>
              </a:tabLst>
            </a:pPr>
            <a:r>
              <a:rPr lang="en-US" sz="2000" dirty="0" smtClean="0"/>
              <a:t>1 kWh </a:t>
            </a:r>
            <a:r>
              <a:rPr lang="el-GR" sz="2000" dirty="0" smtClean="0"/>
              <a:t>ηλεκτρισμού </a:t>
            </a:r>
            <a:r>
              <a:rPr lang="en-US" sz="2000" dirty="0" smtClean="0"/>
              <a:t>=</a:t>
            </a:r>
            <a:r>
              <a:rPr lang="el-GR" sz="2000" dirty="0"/>
              <a:t> </a:t>
            </a:r>
            <a:r>
              <a:rPr lang="el-GR" sz="2000" dirty="0" smtClean="0"/>
              <a:t> </a:t>
            </a:r>
            <a:r>
              <a:rPr lang="en-US" sz="2000" dirty="0" smtClean="0"/>
              <a:t>3.6 MJ</a:t>
            </a:r>
            <a:r>
              <a:rPr lang="el-GR" sz="2000" dirty="0" smtClean="0"/>
              <a:t>	</a:t>
            </a:r>
            <a:r>
              <a:rPr lang="en-US" sz="2000" dirty="0" smtClean="0"/>
              <a:t>=</a:t>
            </a:r>
            <a:r>
              <a:rPr lang="el-GR" sz="2000" dirty="0" smtClean="0"/>
              <a:t>  </a:t>
            </a:r>
            <a:r>
              <a:rPr lang="en-US" sz="2000" dirty="0" smtClean="0"/>
              <a:t>approx. 860 kcal</a:t>
            </a:r>
            <a:endParaRPr lang="el-GR" sz="2000" dirty="0" smtClean="0"/>
          </a:p>
          <a:p>
            <a:endParaRPr lang="el-GR" sz="2000"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9"/>
          <p:cNvSpPr>
            <a:spLocks noGrp="1" noChangeArrowheads="1"/>
          </p:cNvSpPr>
          <p:nvPr>
            <p:ph type="title"/>
          </p:nvPr>
        </p:nvSpPr>
        <p:spPr/>
        <p:txBody>
          <a:bodyPr/>
          <a:lstStyle/>
          <a:p>
            <a:pPr eaLnBrk="1" hangingPunct="1"/>
            <a:r>
              <a:rPr lang="el-GR" sz="4000" smtClean="0"/>
              <a:t>ΠΛΩΤΗ ΠΛΑΤΦΟΡΜΑ ΕΞΟΡΥΞΗΣ ΠΕΤΡΕΛΑΙΟΥ</a:t>
            </a:r>
            <a:endParaRPr lang="en-US" sz="4000" smtClean="0"/>
          </a:p>
        </p:txBody>
      </p:sp>
      <p:pic>
        <p:nvPicPr>
          <p:cNvPr id="49155" name="Picture 5" descr="20"/>
          <p:cNvPicPr>
            <a:picLocks noGrp="1" noChangeAspect="1" noChangeArrowheads="1"/>
          </p:cNvPicPr>
          <p:nvPr>
            <p:ph sz="half" idx="1"/>
          </p:nvPr>
        </p:nvPicPr>
        <p:blipFill>
          <a:blip r:embed="rId3" cstate="print"/>
          <a:srcRect/>
          <a:stretch>
            <a:fillRect/>
          </a:stretch>
        </p:blipFill>
        <p:spPr>
          <a:xfrm>
            <a:off x="16647" y="1772816"/>
            <a:ext cx="4581786" cy="3054524"/>
          </a:xfrm>
        </p:spPr>
      </p:pic>
      <p:pic>
        <p:nvPicPr>
          <p:cNvPr id="49156" name="Picture 8" descr="21"/>
          <p:cNvPicPr>
            <a:picLocks noGrp="1" noChangeAspect="1" noChangeArrowheads="1"/>
          </p:cNvPicPr>
          <p:nvPr>
            <p:ph sz="half" idx="2"/>
          </p:nvPr>
        </p:nvPicPr>
        <p:blipFill>
          <a:blip r:embed="rId4" cstate="print"/>
          <a:srcRect/>
          <a:stretch>
            <a:fillRect/>
          </a:stretch>
        </p:blipFill>
        <p:spPr>
          <a:xfrm>
            <a:off x="4572000" y="1749116"/>
            <a:ext cx="4569357" cy="3046238"/>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cdn4.sci-news.com/images/enlarge/image_1523_1e-carbon-diox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47"/>
            <a:ext cx="9144000" cy="6866047"/>
          </a:xfrm>
          <a:prstGeom prst="rect">
            <a:avLst/>
          </a:prstGeom>
          <a:noFill/>
          <a:extLst>
            <a:ext uri="{909E8E84-426E-40DD-AFC4-6F175D3DCCD1}">
              <a14:hiddenFill xmlns:a14="http://schemas.microsoft.com/office/drawing/2010/main">
                <a:solidFill>
                  <a:srgbClr val="FFFFFF"/>
                </a:solidFill>
              </a14:hiddenFill>
            </a:ext>
          </a:extLst>
        </p:spPr>
      </p:pic>
      <p:pic>
        <p:nvPicPr>
          <p:cNvPr id="50179" name="Picture 5"/>
          <p:cNvPicPr>
            <a:picLocks noGrp="1" noChangeAspect="1" noChangeArrowheads="1"/>
          </p:cNvPicPr>
          <p:nvPr>
            <p:ph idx="1"/>
          </p:nvPr>
        </p:nvPicPr>
        <p:blipFill rotWithShape="1">
          <a:blip r:embed="rId4" cstate="print"/>
          <a:srcRect l="20160" t="5429" r="22883" b="18895"/>
          <a:stretch/>
        </p:blipFill>
        <p:spPr>
          <a:xfrm>
            <a:off x="4427984" y="1917000"/>
            <a:ext cx="4572000" cy="3024000"/>
          </a:xfrm>
        </p:spPr>
      </p:pic>
      <p:sp>
        <p:nvSpPr>
          <p:cNvPr id="50178" name="Rectangle 6"/>
          <p:cNvSpPr>
            <a:spLocks noGrp="1" noChangeArrowheads="1"/>
          </p:cNvSpPr>
          <p:nvPr>
            <p:ph type="title"/>
          </p:nvPr>
        </p:nvSpPr>
        <p:spPr>
          <a:xfrm>
            <a:off x="0" y="0"/>
            <a:ext cx="8229600" cy="634082"/>
          </a:xfrm>
        </p:spPr>
        <p:txBody>
          <a:bodyPr/>
          <a:lstStyle/>
          <a:p>
            <a:pPr eaLnBrk="1" hangingPunct="1"/>
            <a:r>
              <a:rPr lang="el-GR" sz="4000" dirty="0" smtClean="0"/>
              <a:t>ΠΟΡΩΔΕΣ ΠΕΤΡΩΜΑ ΜΕ ΠΕΤΡΕΛΑΙΟ</a:t>
            </a:r>
            <a:endParaRPr lang="en-US" sz="4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179"/>
                                        </p:tgtEl>
                                        <p:attrNameLst>
                                          <p:attrName>style.visibility</p:attrName>
                                        </p:attrNameLst>
                                      </p:cBhvr>
                                      <p:to>
                                        <p:strVal val="visible"/>
                                      </p:to>
                                    </p:set>
                                    <p:anim calcmode="lin" valueType="num">
                                      <p:cBhvr additive="base">
                                        <p:cTn id="7" dur="500" fill="hold"/>
                                        <p:tgtEl>
                                          <p:spTgt spid="50179"/>
                                        </p:tgtEl>
                                        <p:attrNameLst>
                                          <p:attrName>ppt_x</p:attrName>
                                        </p:attrNameLst>
                                      </p:cBhvr>
                                      <p:tavLst>
                                        <p:tav tm="0">
                                          <p:val>
                                            <p:strVal val="#ppt_x"/>
                                          </p:val>
                                        </p:tav>
                                        <p:tav tm="100000">
                                          <p:val>
                                            <p:strVal val="#ppt_x"/>
                                          </p:val>
                                        </p:tav>
                                      </p:tavLst>
                                    </p:anim>
                                    <p:anim calcmode="lin" valueType="num">
                                      <p:cBhvr additive="base">
                                        <p:cTn id="8" dur="500" fill="hold"/>
                                        <p:tgtEl>
                                          <p:spTgt spid="501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title"/>
          </p:nvPr>
        </p:nvSpPr>
        <p:spPr>
          <a:xfrm>
            <a:off x="447191" y="67013"/>
            <a:ext cx="8229600" cy="1066130"/>
          </a:xfrm>
        </p:spPr>
        <p:txBody>
          <a:bodyPr/>
          <a:lstStyle/>
          <a:p>
            <a:pPr eaLnBrk="1" hangingPunct="1"/>
            <a:r>
              <a:rPr lang="el-GR" dirty="0" smtClean="0"/>
              <a:t>ΠΕΤΡΕΛΑΙΟ – ΕΓΚΛΩΒΙΣΜΟΣ ΜΕΤΑΞΥ ΑΔΙΑΠΕΡΑΣΤΩΝ ΠΕΤΡΩΜΑΤΩΝ</a:t>
            </a:r>
          </a:p>
        </p:txBody>
      </p:sp>
      <p:pic>
        <p:nvPicPr>
          <p:cNvPr id="29698" name="Picture 2" descr="http://www.msnucleus.org/membership/html/jh/earth/petroleum/images/impermeable_roc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2775"/>
            <a:ext cx="6768752" cy="5487663"/>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81" y="1002807"/>
            <a:ext cx="9123982" cy="5897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additive="base">
                                        <p:cTn id="7" dur="500" fill="hold"/>
                                        <p:tgtEl>
                                          <p:spTgt spid="29699"/>
                                        </p:tgtEl>
                                        <p:attrNameLst>
                                          <p:attrName>ppt_x</p:attrName>
                                        </p:attrNameLst>
                                      </p:cBhvr>
                                      <p:tavLst>
                                        <p:tav tm="0">
                                          <p:val>
                                            <p:strVal val="#ppt_x"/>
                                          </p:val>
                                        </p:tav>
                                        <p:tav tm="100000">
                                          <p:val>
                                            <p:strVal val="#ppt_x"/>
                                          </p:val>
                                        </p:tav>
                                      </p:tavLst>
                                    </p:anim>
                                    <p:anim calcmode="lin" valueType="num">
                                      <p:cBhvr additive="base">
                                        <p:cTn id="8"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9866"/>
            <a:ext cx="9345150" cy="6318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6" name="Rectangle 6"/>
          <p:cNvSpPr>
            <a:spLocks noGrp="1" noChangeArrowheads="1"/>
          </p:cNvSpPr>
          <p:nvPr>
            <p:ph type="title"/>
          </p:nvPr>
        </p:nvSpPr>
        <p:spPr>
          <a:xfrm>
            <a:off x="457200" y="0"/>
            <a:ext cx="8229600" cy="634082"/>
          </a:xfrm>
        </p:spPr>
        <p:txBody>
          <a:bodyPr/>
          <a:lstStyle/>
          <a:p>
            <a:pPr eaLnBrk="1" hangingPunct="1"/>
            <a:r>
              <a:rPr lang="el-GR" sz="2800" dirty="0" smtClean="0"/>
              <a:t>ΠΕΤΡΕΛΑΙΟ – ΕΓΚΛΩΒΙΣΜΟΣ ΣΕ ΤΑΜΙΕΥΤΗΡΕΣ</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9"/>
          <p:cNvSpPr>
            <a:spLocks noGrp="1" noChangeArrowheads="1"/>
          </p:cNvSpPr>
          <p:nvPr>
            <p:ph type="title"/>
          </p:nvPr>
        </p:nvSpPr>
        <p:spPr/>
        <p:txBody>
          <a:bodyPr/>
          <a:lstStyle/>
          <a:p>
            <a:pPr eaLnBrk="1" hangingPunct="1"/>
            <a:r>
              <a:rPr lang="el-GR" sz="4000" smtClean="0"/>
              <a:t>Εντοπισμος γεωλογικών στρωμάτων με ηχητικά κύματα</a:t>
            </a:r>
            <a:endParaRPr lang="en-US" sz="4000" smtClean="0"/>
          </a:p>
        </p:txBody>
      </p:sp>
      <p:pic>
        <p:nvPicPr>
          <p:cNvPr id="53251" name="Picture 5"/>
          <p:cNvPicPr>
            <a:picLocks noGrp="1" noChangeAspect="1" noChangeArrowheads="1"/>
          </p:cNvPicPr>
          <p:nvPr>
            <p:ph sz="half" idx="1"/>
          </p:nvPr>
        </p:nvPicPr>
        <p:blipFill>
          <a:blip r:embed="rId3" cstate="print"/>
          <a:srcRect/>
          <a:stretch>
            <a:fillRect/>
          </a:stretch>
        </p:blipFill>
        <p:spPr>
          <a:xfrm>
            <a:off x="2843213" y="5876925"/>
            <a:ext cx="4038600" cy="731838"/>
          </a:xfrm>
        </p:spPr>
      </p:pic>
      <p:pic>
        <p:nvPicPr>
          <p:cNvPr id="53252" name="Picture 11" descr="Seismic Oil Exploration"/>
          <p:cNvPicPr>
            <a:picLocks noGrp="1" noChangeAspect="1" noChangeArrowheads="1"/>
          </p:cNvPicPr>
          <p:nvPr>
            <p:ph sz="quarter" idx="3"/>
          </p:nvPr>
        </p:nvPicPr>
        <p:blipFill>
          <a:blip r:embed="rId4" cstate="print"/>
          <a:srcRect/>
          <a:stretch>
            <a:fillRect/>
          </a:stretch>
        </p:blipFill>
        <p:spPr>
          <a:xfrm>
            <a:off x="684213" y="1412875"/>
            <a:ext cx="7777162" cy="4486275"/>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idata.over-blog.com/1/76/81/63/oi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890802"/>
            <a:ext cx="7656786" cy="5921251"/>
          </a:xfrm>
          <a:prstGeom prst="rect">
            <a:avLst/>
          </a:prstGeom>
          <a:noFill/>
          <a:extLst>
            <a:ext uri="{909E8E84-426E-40DD-AFC4-6F175D3DCCD1}">
              <a14:hiddenFill xmlns:a14="http://schemas.microsoft.com/office/drawing/2010/main">
                <a:solidFill>
                  <a:srgbClr val="FFFFFF"/>
                </a:solidFill>
              </a14:hiddenFill>
            </a:ext>
          </a:extLst>
        </p:spPr>
      </p:pic>
      <p:sp>
        <p:nvSpPr>
          <p:cNvPr id="54274" name="Rectangle 6"/>
          <p:cNvSpPr>
            <a:spLocks noGrp="1" noChangeArrowheads="1"/>
          </p:cNvSpPr>
          <p:nvPr>
            <p:ph type="title"/>
          </p:nvPr>
        </p:nvSpPr>
        <p:spPr/>
        <p:txBody>
          <a:bodyPr/>
          <a:lstStyle/>
          <a:p>
            <a:pPr eaLnBrk="1" hangingPunct="1"/>
            <a:r>
              <a:rPr lang="el-GR" sz="3200" smtClean="0"/>
              <a:t>ΔΙΑΤΑΞΗ ΠΕΤΡΩΜΑΤΩΝ ΚΑΙ ΤΑΜΙΕΥΤΗΡΩΝ</a:t>
            </a:r>
            <a:br>
              <a:rPr lang="el-GR" sz="3200" smtClean="0"/>
            </a:br>
            <a:r>
              <a:rPr lang="el-GR" sz="3200" smtClean="0"/>
              <a:t>ΜΕΤΑΝΑΣΤΕΥΣΗ ΠΕΤΡΕΛΑΙΟΥ</a:t>
            </a:r>
            <a:endParaRPr lang="en-US" sz="32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title"/>
          </p:nvPr>
        </p:nvSpPr>
        <p:spPr/>
        <p:txBody>
          <a:bodyPr/>
          <a:lstStyle/>
          <a:p>
            <a:pPr eaLnBrk="1" hangingPunct="1"/>
            <a:r>
              <a:rPr lang="el-GR" dirty="0" smtClean="0"/>
              <a:t>Άντληση πετρελαίου</a:t>
            </a:r>
            <a:endParaRPr lang="en-US" dirty="0" smtClean="0"/>
          </a:p>
        </p:txBody>
      </p:sp>
      <p:pic>
        <p:nvPicPr>
          <p:cNvPr id="55299" name="Picture 5"/>
          <p:cNvPicPr>
            <a:picLocks noGrp="1" noChangeAspect="1" noChangeArrowheads="1"/>
          </p:cNvPicPr>
          <p:nvPr>
            <p:ph idx="1"/>
          </p:nvPr>
        </p:nvPicPr>
        <p:blipFill>
          <a:blip r:embed="rId3" cstate="print"/>
          <a:srcRect/>
          <a:stretch>
            <a:fillRect/>
          </a:stretch>
        </p:blipFill>
        <p:spPr>
          <a:xfrm>
            <a:off x="323528" y="908720"/>
            <a:ext cx="8568952" cy="5722672"/>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p:nvPr>
        </p:nvSpPr>
        <p:spPr/>
        <p:txBody>
          <a:bodyPr/>
          <a:lstStyle/>
          <a:p>
            <a:pPr eaLnBrk="1" hangingPunct="1"/>
            <a:r>
              <a:rPr lang="el-GR" sz="4000" smtClean="0"/>
              <a:t>Άντληση πετρελαίου στην θάλασσα</a:t>
            </a:r>
            <a:endParaRPr lang="en-US" sz="4000" smtClean="0"/>
          </a:p>
        </p:txBody>
      </p:sp>
      <p:pic>
        <p:nvPicPr>
          <p:cNvPr id="56323" name="Picture 5" descr="Image45"/>
          <p:cNvPicPr>
            <a:picLocks noGrp="1" noChangeAspect="1" noChangeArrowheads="1"/>
          </p:cNvPicPr>
          <p:nvPr>
            <p:ph idx="1"/>
          </p:nvPr>
        </p:nvPicPr>
        <p:blipFill>
          <a:blip r:embed="rId3" cstate="print"/>
          <a:srcRect/>
          <a:stretch>
            <a:fillRect/>
          </a:stretch>
        </p:blipFill>
        <p:spPr>
          <a:xfrm>
            <a:off x="827088" y="1268413"/>
            <a:ext cx="7777162" cy="5078412"/>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title"/>
          </p:nvPr>
        </p:nvSpPr>
        <p:spPr/>
        <p:txBody>
          <a:bodyPr/>
          <a:lstStyle/>
          <a:p>
            <a:pPr eaLnBrk="1" hangingPunct="1"/>
            <a:r>
              <a:rPr lang="el-GR" sz="4000" smtClean="0"/>
              <a:t>Τεχνολογίες γιά θαλάσσια άντληση</a:t>
            </a:r>
            <a:endParaRPr lang="en-US" sz="4000" smtClean="0"/>
          </a:p>
        </p:txBody>
      </p:sp>
      <p:pic>
        <p:nvPicPr>
          <p:cNvPr id="57347" name="Picture 5" descr="Image46"/>
          <p:cNvPicPr>
            <a:picLocks noGrp="1" noChangeAspect="1" noChangeArrowheads="1"/>
          </p:cNvPicPr>
          <p:nvPr>
            <p:ph idx="1"/>
          </p:nvPr>
        </p:nvPicPr>
        <p:blipFill>
          <a:blip r:embed="rId3" cstate="print"/>
          <a:srcRect/>
          <a:stretch>
            <a:fillRect/>
          </a:stretch>
        </p:blipFill>
        <p:spPr>
          <a:xfrm>
            <a:off x="755650" y="1557338"/>
            <a:ext cx="7056438" cy="5038725"/>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l-GR" sz="4000" smtClean="0"/>
              <a:t>install new cable on the service rig. </a:t>
            </a:r>
          </a:p>
        </p:txBody>
      </p:sp>
      <p:pic>
        <p:nvPicPr>
          <p:cNvPr id="58371" name="Picture 3"/>
          <p:cNvPicPr>
            <a:picLocks noGrp="1" noChangeAspect="1" noChangeArrowheads="1"/>
          </p:cNvPicPr>
          <p:nvPr>
            <p:ph idx="1"/>
          </p:nvPr>
        </p:nvPicPr>
        <p:blipFill>
          <a:blip r:embed="rId3" cstate="print"/>
          <a:srcRect/>
          <a:stretch>
            <a:fillRect/>
          </a:stretch>
        </p:blipFill>
        <p:spPr>
          <a:xfrm>
            <a:off x="1619250" y="1773238"/>
            <a:ext cx="5507038" cy="41275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l-GR" sz="3200" smtClean="0"/>
              <a:t>ΕΥΡΩΠΑΪΚΗ ΕΝΩΣΗ: ΠΟΛΙΤΙΚΕΣ-ΚΛΕΙΔΙΑ ΓΙΑ ΕΝΑΛΛΑΚΤΙΚΟ ΣΕΝΑΡΙΟ</a:t>
            </a:r>
          </a:p>
        </p:txBody>
      </p:sp>
      <p:sp>
        <p:nvSpPr>
          <p:cNvPr id="12291" name="Rectangle 3"/>
          <p:cNvSpPr>
            <a:spLocks noGrp="1" noChangeArrowheads="1"/>
          </p:cNvSpPr>
          <p:nvPr>
            <p:ph type="body" idx="1"/>
          </p:nvPr>
        </p:nvSpPr>
        <p:spPr/>
        <p:txBody>
          <a:bodyPr/>
          <a:lstStyle/>
          <a:p>
            <a:pPr eaLnBrk="1" hangingPunct="1">
              <a:lnSpc>
                <a:spcPct val="80000"/>
              </a:lnSpc>
            </a:pPr>
            <a:r>
              <a:rPr lang="el-GR" sz="2800" smtClean="0"/>
              <a:t>ΗΛΕΚΤΡΟΠΑΡΑΓΩΓΗ</a:t>
            </a:r>
          </a:p>
          <a:p>
            <a:pPr lvl="1" eaLnBrk="1" hangingPunct="1">
              <a:lnSpc>
                <a:spcPct val="80000"/>
              </a:lnSpc>
            </a:pPr>
            <a:r>
              <a:rPr lang="el-GR" sz="2400" smtClean="0"/>
              <a:t>ΟΔΗΓΙΑ ΓΙΑ ΑΝΑΝΕΩΣΙΜΕΣ ΠΗΓΕΣ ΕΝΕΡΓΕΙΑΣ</a:t>
            </a:r>
          </a:p>
          <a:p>
            <a:pPr lvl="1" eaLnBrk="1" hangingPunct="1">
              <a:lnSpc>
                <a:spcPct val="80000"/>
              </a:lnSpc>
            </a:pPr>
            <a:r>
              <a:rPr lang="el-GR" sz="2400" smtClean="0"/>
              <a:t>ΟΔΗΓΙΑ ΓΙΑ ΣΥΜΠΑΡΑΓΩΓΗ ΘΕΡΜΟΤΗΤΑΣ ΚΑΙ ΗΛΕΚΤΡΙΣΜΟΥ</a:t>
            </a:r>
          </a:p>
          <a:p>
            <a:pPr eaLnBrk="1" hangingPunct="1">
              <a:lnSpc>
                <a:spcPct val="80000"/>
              </a:lnSpc>
            </a:pPr>
            <a:r>
              <a:rPr lang="el-GR" sz="2800" smtClean="0"/>
              <a:t>ΤΟΜΕΑΣ ΜΕΤΑΦΟΡΩΝ</a:t>
            </a:r>
          </a:p>
          <a:p>
            <a:pPr lvl="1" eaLnBrk="1" hangingPunct="1">
              <a:lnSpc>
                <a:spcPct val="80000"/>
              </a:lnSpc>
            </a:pPr>
            <a:r>
              <a:rPr lang="el-GR" sz="2400" smtClean="0"/>
              <a:t>ΕΘΕΛΟΝΤΙΚΕΣ ΣΥΜΦΩΝΙΕΣ ΜΕ ΑΥΤΟΚΙΝΗΤΟΒΙΟΜΗΧΑΝΙΕΣ: ΕΠΕΚΤΑΣΗ ΚΑΙ ΕΝΤΑΤΙΚΟΠΟΙΗΣΗ</a:t>
            </a:r>
          </a:p>
          <a:p>
            <a:pPr lvl="1" eaLnBrk="1" hangingPunct="1">
              <a:lnSpc>
                <a:spcPct val="80000"/>
              </a:lnSpc>
            </a:pPr>
            <a:r>
              <a:rPr lang="el-GR" sz="2400" smtClean="0"/>
              <a:t>ΣΤΟΧΟΙ ΒΙΟΚΑΥΣΙΜΩΝ</a:t>
            </a:r>
          </a:p>
          <a:p>
            <a:pPr eaLnBrk="1" hangingPunct="1">
              <a:lnSpc>
                <a:spcPct val="80000"/>
              </a:lnSpc>
            </a:pPr>
            <a:r>
              <a:rPr lang="el-GR" sz="2800" smtClean="0"/>
              <a:t>ΟΙΚΙΑΚΟΣ ΚΑΙ ΕΜΠΟΡΙΚΟΣ ΤΟΜΕΑΣ</a:t>
            </a:r>
          </a:p>
          <a:p>
            <a:pPr lvl="1" eaLnBrk="1" hangingPunct="1">
              <a:lnSpc>
                <a:spcPct val="80000"/>
              </a:lnSpc>
            </a:pPr>
            <a:r>
              <a:rPr lang="el-GR" sz="2400" smtClean="0"/>
              <a:t>ΟΔΗΓΙΑ ΓΙΑ ΕΝΕΡΓΕΙΑΚΗ ΑΠΟΔΟΣΗ ΚΤΙΡΙΩΝ</a:t>
            </a:r>
          </a:p>
          <a:p>
            <a:pPr lvl="1" eaLnBrk="1" hangingPunct="1">
              <a:lnSpc>
                <a:spcPct val="80000"/>
              </a:lnSpc>
            </a:pPr>
            <a:r>
              <a:rPr lang="el-GR" sz="2400" smtClean="0"/>
              <a:t>ΕΝΕΡΓΕΙΑΚΗ ΣΗΜΑΝΣΗ ΣΥΣΚΕΥΩΝ (LABELLING)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l-GR" sz="4000" smtClean="0"/>
              <a:t>service rig that will be used for swabbing and pump replacement </a:t>
            </a:r>
          </a:p>
        </p:txBody>
      </p:sp>
      <p:pic>
        <p:nvPicPr>
          <p:cNvPr id="59395" name="Picture 3"/>
          <p:cNvPicPr>
            <a:picLocks noGrp="1" noChangeAspect="1" noChangeArrowheads="1"/>
          </p:cNvPicPr>
          <p:nvPr>
            <p:ph idx="1"/>
          </p:nvPr>
        </p:nvPicPr>
        <p:blipFill>
          <a:blip r:embed="rId3" cstate="print"/>
          <a:srcRect/>
          <a:stretch>
            <a:fillRect/>
          </a:stretch>
        </p:blipFill>
        <p:spPr>
          <a:xfrm>
            <a:off x="1116013" y="1628775"/>
            <a:ext cx="7777162" cy="4373563"/>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39750" y="260350"/>
            <a:ext cx="8229600" cy="865188"/>
          </a:xfrm>
        </p:spPr>
        <p:txBody>
          <a:bodyPr/>
          <a:lstStyle/>
          <a:p>
            <a:pPr eaLnBrk="1" hangingPunct="1"/>
            <a:r>
              <a:rPr lang="el-GR" dirty="0" err="1" smtClean="0"/>
              <a:t>Drilling</a:t>
            </a:r>
            <a:r>
              <a:rPr lang="el-GR" dirty="0" smtClean="0"/>
              <a:t> </a:t>
            </a:r>
            <a:r>
              <a:rPr lang="el-GR" dirty="0" err="1" smtClean="0"/>
              <a:t>Well</a:t>
            </a:r>
            <a:endParaRPr lang="el-GR" dirty="0" smtClean="0"/>
          </a:p>
        </p:txBody>
      </p:sp>
      <p:pic>
        <p:nvPicPr>
          <p:cNvPr id="60419" name="Picture 3"/>
          <p:cNvPicPr>
            <a:picLocks noGrp="1" noChangeAspect="1" noChangeArrowheads="1"/>
          </p:cNvPicPr>
          <p:nvPr>
            <p:ph idx="1"/>
          </p:nvPr>
        </p:nvPicPr>
        <p:blipFill>
          <a:blip r:embed="rId3" cstate="print"/>
          <a:srcRect/>
          <a:stretch>
            <a:fillRect/>
          </a:stretch>
        </p:blipFill>
        <p:spPr>
          <a:xfrm>
            <a:off x="1476375" y="981075"/>
            <a:ext cx="7199313" cy="5597525"/>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l-GR" dirty="0" err="1" smtClean="0"/>
              <a:t>Drilling</a:t>
            </a:r>
            <a:r>
              <a:rPr lang="el-GR" dirty="0" smtClean="0"/>
              <a:t> </a:t>
            </a:r>
            <a:r>
              <a:rPr lang="el-GR" dirty="0" err="1" smtClean="0"/>
              <a:t>Well</a:t>
            </a:r>
            <a:endParaRPr lang="el-GR" dirty="0" smtClean="0"/>
          </a:p>
        </p:txBody>
      </p:sp>
      <p:pic>
        <p:nvPicPr>
          <p:cNvPr id="61443" name="Picture 3"/>
          <p:cNvPicPr>
            <a:picLocks noGrp="1" noChangeAspect="1" noChangeArrowheads="1"/>
          </p:cNvPicPr>
          <p:nvPr>
            <p:ph idx="1"/>
          </p:nvPr>
        </p:nvPicPr>
        <p:blipFill>
          <a:blip r:embed="rId3" cstate="print"/>
          <a:srcRect/>
          <a:stretch>
            <a:fillRect/>
          </a:stretch>
        </p:blipFill>
        <p:spPr>
          <a:xfrm>
            <a:off x="1403350" y="1125538"/>
            <a:ext cx="7416800" cy="5559425"/>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l-GR" dirty="0" err="1" smtClean="0"/>
              <a:t>Well</a:t>
            </a:r>
            <a:endParaRPr lang="el-GR" dirty="0" smtClean="0"/>
          </a:p>
        </p:txBody>
      </p:sp>
      <p:pic>
        <p:nvPicPr>
          <p:cNvPr id="62467" name="Picture 3"/>
          <p:cNvPicPr>
            <a:picLocks noGrp="1" noChangeAspect="1" noChangeArrowheads="1"/>
          </p:cNvPicPr>
          <p:nvPr>
            <p:ph type="body" idx="1"/>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l-GR" dirty="0" err="1" smtClean="0"/>
              <a:t>Disposal</a:t>
            </a:r>
            <a:r>
              <a:rPr lang="el-GR" dirty="0" smtClean="0"/>
              <a:t> </a:t>
            </a:r>
            <a:r>
              <a:rPr lang="el-GR" dirty="0" err="1" smtClean="0"/>
              <a:t>Pit</a:t>
            </a:r>
            <a:r>
              <a:rPr lang="el-GR" dirty="0" smtClean="0"/>
              <a:t> </a:t>
            </a:r>
            <a:r>
              <a:rPr lang="el-GR" dirty="0" err="1" smtClean="0"/>
              <a:t>for</a:t>
            </a:r>
            <a:r>
              <a:rPr lang="el-GR" dirty="0" smtClean="0"/>
              <a:t> </a:t>
            </a:r>
            <a:r>
              <a:rPr lang="el-GR" dirty="0" err="1" smtClean="0"/>
              <a:t>well</a:t>
            </a:r>
            <a:endParaRPr lang="el-GR" dirty="0" smtClean="0"/>
          </a:p>
        </p:txBody>
      </p:sp>
      <p:pic>
        <p:nvPicPr>
          <p:cNvPr id="63491" name="Picture 3"/>
          <p:cNvPicPr>
            <a:picLocks noGrp="1" noChangeAspect="1" noChangeArrowheads="1"/>
          </p:cNvPicPr>
          <p:nvPr>
            <p:ph type="body" idx="1"/>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l-GR" dirty="0" err="1" smtClean="0"/>
              <a:t>Drilling</a:t>
            </a:r>
            <a:r>
              <a:rPr lang="el-GR" dirty="0" smtClean="0"/>
              <a:t> </a:t>
            </a:r>
            <a:r>
              <a:rPr lang="el-GR" dirty="0" err="1" smtClean="0"/>
              <a:t>well</a:t>
            </a:r>
            <a:endParaRPr lang="el-GR" dirty="0" smtClean="0"/>
          </a:p>
        </p:txBody>
      </p:sp>
      <p:pic>
        <p:nvPicPr>
          <p:cNvPr id="64515" name="Picture 3"/>
          <p:cNvPicPr>
            <a:picLocks noGrp="1" noChangeAspect="1" noChangeArrowheads="1"/>
          </p:cNvPicPr>
          <p:nvPr>
            <p:ph type="body" idx="1"/>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l-GR" dirty="0" err="1" smtClean="0"/>
              <a:t>Tank</a:t>
            </a:r>
            <a:r>
              <a:rPr lang="el-GR" dirty="0" smtClean="0"/>
              <a:t> </a:t>
            </a:r>
            <a:r>
              <a:rPr lang="el-GR" dirty="0" err="1" smtClean="0"/>
              <a:t>for</a:t>
            </a:r>
            <a:r>
              <a:rPr lang="el-GR" dirty="0" smtClean="0"/>
              <a:t> </a:t>
            </a:r>
            <a:r>
              <a:rPr lang="el-GR" dirty="0" err="1" smtClean="0"/>
              <a:t>well</a:t>
            </a:r>
            <a:endParaRPr lang="el-GR" dirty="0" smtClean="0"/>
          </a:p>
        </p:txBody>
      </p:sp>
      <p:pic>
        <p:nvPicPr>
          <p:cNvPr id="65539" name="Picture 3"/>
          <p:cNvPicPr>
            <a:picLocks noGrp="1" noChangeAspect="1" noChangeArrowheads="1"/>
          </p:cNvPicPr>
          <p:nvPr>
            <p:ph type="body" idx="1"/>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l-GR" sz="4000" smtClean="0"/>
              <a:t>well during drilling.  This well was spewing oil</a:t>
            </a:r>
          </a:p>
        </p:txBody>
      </p:sp>
      <p:pic>
        <p:nvPicPr>
          <p:cNvPr id="66563" name="Picture 3"/>
          <p:cNvPicPr>
            <a:picLocks noGrp="1" noChangeAspect="1" noChangeArrowheads="1"/>
          </p:cNvPicPr>
          <p:nvPr>
            <p:ph type="body" idx="1"/>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title"/>
          </p:nvPr>
        </p:nvSpPr>
        <p:spPr/>
        <p:txBody>
          <a:bodyPr/>
          <a:lstStyle/>
          <a:p>
            <a:pPr eaLnBrk="1" hangingPunct="1"/>
            <a:r>
              <a:rPr lang="el-GR" smtClean="0"/>
              <a:t>ΣΥΣΤΑΣΗ ΠΕΤΡΕΛΑΙΟΥ</a:t>
            </a:r>
            <a:endParaRPr lang="en-US" smtClean="0"/>
          </a:p>
        </p:txBody>
      </p:sp>
      <p:pic>
        <p:nvPicPr>
          <p:cNvPr id="67587" name="Picture 5"/>
          <p:cNvPicPr>
            <a:picLocks noGrp="1" noChangeAspect="1" noChangeArrowheads="1"/>
          </p:cNvPicPr>
          <p:nvPr>
            <p:ph idx="1"/>
          </p:nvPr>
        </p:nvPicPr>
        <p:blipFill>
          <a:blip r:embed="rId3" cstate="print"/>
          <a:srcRect/>
          <a:stretch>
            <a:fillRect/>
          </a:stretch>
        </p:blipFill>
        <p:spPr>
          <a:xfrm>
            <a:off x="1403350" y="1341438"/>
            <a:ext cx="6985000" cy="3592512"/>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l-GR" sz="2800" dirty="0" err="1" smtClean="0"/>
              <a:t>Wooden</a:t>
            </a:r>
            <a:r>
              <a:rPr lang="el-GR" sz="2800" dirty="0" smtClean="0"/>
              <a:t> </a:t>
            </a:r>
            <a:r>
              <a:rPr lang="el-GR" sz="2800" dirty="0" err="1" smtClean="0"/>
              <a:t>oil</a:t>
            </a:r>
            <a:r>
              <a:rPr lang="el-GR" sz="2800" dirty="0" smtClean="0"/>
              <a:t> </a:t>
            </a:r>
            <a:r>
              <a:rPr lang="el-GR" sz="2800" dirty="0" err="1" smtClean="0"/>
              <a:t>derricks</a:t>
            </a:r>
            <a:r>
              <a:rPr lang="el-GR" sz="2800" dirty="0" smtClean="0"/>
              <a:t> </a:t>
            </a:r>
            <a:r>
              <a:rPr lang="el-GR" sz="2800" dirty="0" err="1" smtClean="0"/>
              <a:t>stretching</a:t>
            </a:r>
            <a:r>
              <a:rPr lang="el-GR" sz="2800" dirty="0" smtClean="0"/>
              <a:t> </a:t>
            </a:r>
            <a:r>
              <a:rPr lang="el-GR" sz="2800" dirty="0" err="1" smtClean="0"/>
              <a:t>out</a:t>
            </a:r>
            <a:r>
              <a:rPr lang="el-GR" sz="2800" dirty="0" smtClean="0"/>
              <a:t> </a:t>
            </a:r>
            <a:r>
              <a:rPr lang="el-GR" sz="2800" dirty="0" err="1" smtClean="0"/>
              <a:t>into</a:t>
            </a:r>
            <a:r>
              <a:rPr lang="el-GR" sz="2800" dirty="0" smtClean="0"/>
              <a:t> </a:t>
            </a:r>
            <a:r>
              <a:rPr lang="el-GR" sz="2800" dirty="0" err="1" smtClean="0"/>
              <a:t>California's</a:t>
            </a:r>
            <a:r>
              <a:rPr lang="el-GR" sz="2800" dirty="0" smtClean="0"/>
              <a:t> </a:t>
            </a:r>
            <a:r>
              <a:rPr lang="el-GR" sz="2800" dirty="0" err="1" smtClean="0"/>
              <a:t>Santa</a:t>
            </a:r>
            <a:r>
              <a:rPr lang="el-GR" sz="2800" dirty="0" smtClean="0"/>
              <a:t> </a:t>
            </a:r>
            <a:r>
              <a:rPr lang="el-GR" sz="2800" dirty="0" err="1" smtClean="0"/>
              <a:t>Barbara</a:t>
            </a:r>
            <a:r>
              <a:rPr lang="el-GR" sz="2800" dirty="0" smtClean="0"/>
              <a:t> </a:t>
            </a:r>
            <a:r>
              <a:rPr lang="el-GR" sz="2800" dirty="0" err="1" smtClean="0"/>
              <a:t>Channel</a:t>
            </a:r>
            <a:endParaRPr lang="el-GR" sz="2800" dirty="0" smtClean="0"/>
          </a:p>
        </p:txBody>
      </p:sp>
      <p:pic>
        <p:nvPicPr>
          <p:cNvPr id="68611" name="Picture 3"/>
          <p:cNvPicPr>
            <a:picLocks noGrp="1" noChangeAspect="1" noChangeArrowheads="1"/>
          </p:cNvPicPr>
          <p:nvPr>
            <p:ph idx="1"/>
          </p:nvPr>
        </p:nvPicPr>
        <p:blipFill>
          <a:blip r:embed="rId3" cstate="print"/>
          <a:srcRect/>
          <a:stretch>
            <a:fillRect/>
          </a:stretch>
        </p:blipFill>
        <p:spPr>
          <a:xfrm>
            <a:off x="1258888" y="1125538"/>
            <a:ext cx="6985000" cy="5240337"/>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8400"/>
            <a:ext cx="8229600" cy="562074"/>
          </a:xfrm>
        </p:spPr>
        <p:txBody>
          <a:bodyPr/>
          <a:lstStyle/>
          <a:p>
            <a:pPr eaLnBrk="1" hangingPunct="1"/>
            <a:r>
              <a:rPr lang="el-GR" dirty="0" smtClean="0"/>
              <a:t>ΣΤΑΔΙΑ ΜΕΤΑΤΡΟΠΗΣ</a:t>
            </a:r>
          </a:p>
        </p:txBody>
      </p:sp>
      <p:sp>
        <p:nvSpPr>
          <p:cNvPr id="13315" name="Rectangle 3"/>
          <p:cNvSpPr>
            <a:spLocks noGrp="1" noChangeArrowheads="1"/>
          </p:cNvSpPr>
          <p:nvPr>
            <p:ph type="body" idx="1"/>
          </p:nvPr>
        </p:nvSpPr>
        <p:spPr>
          <a:xfrm>
            <a:off x="251520" y="692696"/>
            <a:ext cx="8712968" cy="6048672"/>
          </a:xfrm>
        </p:spPr>
        <p:txBody>
          <a:bodyPr/>
          <a:lstStyle/>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ΣΧΗΜΑΤΙΣΜΟΣ</a:t>
            </a:r>
            <a:r>
              <a:rPr lang="el-GR" sz="1600" dirty="0" smtClean="0">
                <a:solidFill>
                  <a:schemeClr val="tx1">
                    <a:lumMod val="85000"/>
                    <a:lumOff val="15000"/>
                  </a:schemeClr>
                </a:solidFill>
                <a:latin typeface="Cambria Math" panose="02040503050406030204" pitchFamily="18" charset="0"/>
                <a:ea typeface="Cambria Math" panose="02040503050406030204" pitchFamily="18" charset="0"/>
              </a:rPr>
              <a:t>	ΚΑΡΒΟΥΝΟ, ΠΕΤΡΕΛΑΙΟ, ΦΥΣΙΚΟ ΑΕΡΙΟ</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ΚΟΙΤΑΣΜΑ</a:t>
            </a:r>
            <a:r>
              <a:rPr lang="el-GR" sz="1600" dirty="0" smtClean="0">
                <a:solidFill>
                  <a:schemeClr val="tx1">
                    <a:lumMod val="85000"/>
                    <a:lumOff val="15000"/>
                  </a:schemeClr>
                </a:solidFill>
                <a:latin typeface="Cambria Math" panose="02040503050406030204" pitchFamily="18" charset="0"/>
                <a:ea typeface="Cambria Math" panose="02040503050406030204" pitchFamily="18" charset="0"/>
              </a:rPr>
              <a:t>		ΕΝΤΟΠΙΣΜΟΣ ΚΑΙ ΑΞΙΟΛΟΓΗΣΗ</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ΕΞΟΡΥΞΗ</a:t>
            </a:r>
            <a:r>
              <a:rPr lang="el-GR" sz="1600" dirty="0" smtClean="0">
                <a:solidFill>
                  <a:schemeClr val="tx1">
                    <a:lumMod val="85000"/>
                    <a:lumOff val="15000"/>
                  </a:schemeClr>
                </a:solidFill>
                <a:latin typeface="Cambria Math" panose="02040503050406030204" pitchFamily="18" charset="0"/>
                <a:ea typeface="Cambria Math" panose="02040503050406030204" pitchFamily="18" charset="0"/>
              </a:rPr>
              <a:t>		ΥΛΙΚΑ &amp; ΕΝΕΡΓΕΙΑ  -  ΠΕΡΙΒΑΛΛΟΝ </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ΜΕΤΑΦΟΡΑ</a:t>
            </a:r>
            <a:r>
              <a:rPr lang="el-GR" sz="1600" dirty="0" smtClean="0">
                <a:solidFill>
                  <a:schemeClr val="tx1">
                    <a:lumMod val="85000"/>
                    <a:lumOff val="15000"/>
                  </a:schemeClr>
                </a:solidFill>
                <a:latin typeface="Cambria Math" panose="02040503050406030204" pitchFamily="18" charset="0"/>
                <a:ea typeface="Cambria Math" panose="02040503050406030204" pitchFamily="18" charset="0"/>
              </a:rPr>
              <a:t>	ΤΡΕΝΟ, ΦΟΡΤΗΓΑ, ΠΛΟΙΑ, ΑΓΩΓΟΙ</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ΕΠΕΞΕΡΓΑΣΙΑ</a:t>
            </a:r>
            <a:r>
              <a:rPr lang="el-GR" sz="1600" dirty="0" smtClean="0">
                <a:solidFill>
                  <a:schemeClr val="tx1">
                    <a:lumMod val="85000"/>
                    <a:lumOff val="15000"/>
                  </a:schemeClr>
                </a:solidFill>
                <a:latin typeface="Cambria Math" panose="02040503050406030204" pitchFamily="18" charset="0"/>
                <a:ea typeface="Cambria Math" panose="02040503050406030204" pitchFamily="18" charset="0"/>
              </a:rPr>
              <a:t>	ΜΕΤΑΤΡΟΠΗ, ΕΞΕΥΓΕΝΙΣΜΟΣ</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ΚΑΥΣΗ</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ΠΑΡΑΓΩΓΗ ΘΕΡΜΙΚΗΣ ΕΝΕΡΓΕΙΑΣ</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ΠΑΡΑΓΩΓΗ ΜΗΧΑΝΙΚΗΣ ΕΝΕΡΓΕΙΑΣ</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ΠΑΡΑΓΩΓΗ ΗΛΕΚΤΡΙΚΗΣ ΕΝΕΡΓΕΙΑΣ</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ΜΕΤΑΦΟΡΑ &amp; ΔΙΑΝΟΜΗ</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ΧΡΗΣΗ</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ΚΑΛΥΨΗ ΑΝΑΓΚΩΝ</a:t>
            </a:r>
            <a:r>
              <a:rPr lang="el-GR" sz="1600" dirty="0" smtClean="0">
                <a:solidFill>
                  <a:schemeClr val="tx1">
                    <a:lumMod val="85000"/>
                    <a:lumOff val="15000"/>
                  </a:schemeClr>
                </a:solidFill>
                <a:latin typeface="Cambria Math" panose="02040503050406030204" pitchFamily="18" charset="0"/>
                <a:ea typeface="Cambria Math" panose="02040503050406030204" pitchFamily="18" charset="0"/>
              </a:rPr>
              <a:t>   ΘΕΡΜΑΝΣΗ, ΜΑΓΕΙΡΕΜΑ, ΦΩΤΙΣΜΟΣ, ΣΥΣΚΕΥΕΣ, ΜΕΤΑΦΟΡΕΣ, ΠΑΡΑΓΩΓΗ ΥΛΙΚΩΝ</a:t>
            </a:r>
          </a:p>
          <a:p>
            <a:pPr marL="285750" indent="-285750" eaLnBrk="1" hangingPunct="1">
              <a:lnSpc>
                <a:spcPct val="120000"/>
              </a:lnSpc>
              <a:spcBef>
                <a:spcPts val="0"/>
              </a:spcBef>
            </a:pPr>
            <a:r>
              <a:rPr lang="el-GR" sz="2400" b="1" dirty="0" smtClean="0">
                <a:solidFill>
                  <a:schemeClr val="tx1">
                    <a:lumMod val="85000"/>
                    <a:lumOff val="15000"/>
                  </a:schemeClr>
                </a:solidFill>
                <a:latin typeface="Cambria Math" panose="02040503050406030204" pitchFamily="18" charset="0"/>
                <a:ea typeface="Cambria Math" panose="02040503050406030204" pitchFamily="18" charset="0"/>
              </a:rPr>
              <a:t>ΒΙΩΣΙΜΗ ΑΝΑΠΤΥΞΗ</a:t>
            </a:r>
            <a:r>
              <a:rPr lang="el-GR" sz="1600" dirty="0" smtClean="0">
                <a:solidFill>
                  <a:schemeClr val="tx1">
                    <a:lumMod val="85000"/>
                    <a:lumOff val="15000"/>
                  </a:schemeClr>
                </a:solidFill>
                <a:latin typeface="Cambria Math" panose="02040503050406030204" pitchFamily="18" charset="0"/>
                <a:ea typeface="Cambria Math" panose="02040503050406030204" pitchFamily="18" charset="0"/>
              </a:rPr>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351"/>
            <a:ext cx="8397924" cy="6735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351"/>
            <a:ext cx="8395592" cy="6735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5" name="Rectangle 2"/>
          <p:cNvSpPr>
            <a:spLocks noGrp="1" noChangeArrowheads="1"/>
          </p:cNvSpPr>
          <p:nvPr>
            <p:ph type="title"/>
          </p:nvPr>
        </p:nvSpPr>
        <p:spPr/>
        <p:txBody>
          <a:bodyPr/>
          <a:lstStyle/>
          <a:p>
            <a:pPr eaLnBrk="1" hangingPunct="1"/>
            <a:r>
              <a:rPr lang="en-GB" dirty="0" smtClean="0"/>
              <a:t>Alberta tar sands</a:t>
            </a:r>
            <a:endParaRPr lang="el-GR"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85"/>
                                        </p:tgtEl>
                                        <p:attrNameLst>
                                          <p:attrName>style.visibility</p:attrName>
                                        </p:attrNameLst>
                                      </p:cBhvr>
                                      <p:to>
                                        <p:strVal val="visible"/>
                                      </p:to>
                                    </p:set>
                                    <p:anim calcmode="lin" valueType="num">
                                      <p:cBhvr additive="base">
                                        <p:cTn id="7" dur="500" fill="hold"/>
                                        <p:tgtEl>
                                          <p:spTgt spid="3085"/>
                                        </p:tgtEl>
                                        <p:attrNameLst>
                                          <p:attrName>ppt_x</p:attrName>
                                        </p:attrNameLst>
                                      </p:cBhvr>
                                      <p:tavLst>
                                        <p:tav tm="0">
                                          <p:val>
                                            <p:strVal val="#ppt_x"/>
                                          </p:val>
                                        </p:tav>
                                        <p:tav tm="100000">
                                          <p:val>
                                            <p:strVal val="#ppt_x"/>
                                          </p:val>
                                        </p:tav>
                                      </p:tavLst>
                                    </p:anim>
                                    <p:anim calcmode="lin" valueType="num">
                                      <p:cBhvr additive="base">
                                        <p:cTn id="8" dur="500" fill="hold"/>
                                        <p:tgtEl>
                                          <p:spTgt spid="3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3"/>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4" name="Rectangle 2"/>
          <p:cNvSpPr>
            <a:spLocks noGrp="1" noChangeArrowheads="1"/>
          </p:cNvSpPr>
          <p:nvPr>
            <p:ph type="title"/>
          </p:nvPr>
        </p:nvSpPr>
        <p:spPr>
          <a:xfrm>
            <a:off x="0" y="0"/>
            <a:ext cx="3131840" cy="634082"/>
          </a:xfrm>
        </p:spPr>
        <p:txBody>
          <a:bodyPr/>
          <a:lstStyle/>
          <a:p>
            <a:pPr eaLnBrk="1" hangingPunct="1"/>
            <a:r>
              <a:rPr lang="el-GR" dirty="0" err="1" smtClean="0"/>
              <a:t>Oil</a:t>
            </a:r>
            <a:r>
              <a:rPr lang="el-GR" dirty="0" smtClean="0"/>
              <a:t> </a:t>
            </a:r>
            <a:r>
              <a:rPr lang="el-GR" dirty="0" err="1" smtClean="0"/>
              <a:t>Refinery</a:t>
            </a:r>
            <a:endParaRPr lang="el-GR"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title"/>
          </p:nvPr>
        </p:nvSpPr>
        <p:spPr/>
        <p:txBody>
          <a:bodyPr/>
          <a:lstStyle/>
          <a:p>
            <a:pPr eaLnBrk="1" hangingPunct="1"/>
            <a:r>
              <a:rPr lang="el-GR" sz="4000" smtClean="0"/>
              <a:t>ΕΠΕΞΕΡΓΑΣΙΑ ΑΡΓΟΥ ΠΕΤΡΕΛΑΙΟΥ</a:t>
            </a:r>
            <a:endParaRPr lang="en-US" sz="4000" smtClean="0"/>
          </a:p>
        </p:txBody>
      </p:sp>
      <p:graphicFrame>
        <p:nvGraphicFramePr>
          <p:cNvPr id="2" name="Diagram 1"/>
          <p:cNvGraphicFramePr/>
          <p:nvPr>
            <p:extLst>
              <p:ext uri="{D42A27DB-BD31-4B8C-83A1-F6EECF244321}">
                <p14:modId xmlns:p14="http://schemas.microsoft.com/office/powerpoint/2010/main" val="523319099"/>
              </p:ext>
            </p:extLst>
          </p:nvPr>
        </p:nvGraphicFramePr>
        <p:xfrm>
          <a:off x="4564" y="692696"/>
          <a:ext cx="8568952"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532823957"/>
              </p:ext>
            </p:extLst>
          </p:nvPr>
        </p:nvGraphicFramePr>
        <p:xfrm>
          <a:off x="20588" y="4554252"/>
          <a:ext cx="3024336" cy="2286000"/>
        </p:xfrm>
        <a:graphic>
          <a:graphicData uri="http://schemas.openxmlformats.org/drawingml/2006/table">
            <a:tbl>
              <a:tblPr firstRow="1" bandRow="1">
                <a:tableStyleId>{5C22544A-7EE6-4342-B048-85BDC9FD1C3A}</a:tableStyleId>
              </a:tblPr>
              <a:tblGrid>
                <a:gridCol w="3024336"/>
              </a:tblGrid>
              <a:tr h="370840">
                <a:tc>
                  <a:txBody>
                    <a:bodyPr/>
                    <a:lstStyle/>
                    <a:p>
                      <a:r>
                        <a:rPr lang="el-GR" sz="2400" dirty="0" smtClean="0">
                          <a:solidFill>
                            <a:schemeClr val="accent6">
                              <a:lumMod val="75000"/>
                            </a:schemeClr>
                          </a:solidFill>
                          <a:latin typeface="Cambria Math" panose="02040503050406030204" pitchFamily="18" charset="0"/>
                          <a:ea typeface="Cambria Math" panose="02040503050406030204" pitchFamily="18" charset="0"/>
                        </a:rPr>
                        <a:t>ΠΕΤΡΕΛΑΙΟ</a:t>
                      </a:r>
                      <a:endParaRPr lang="en-GB" sz="2400" dirty="0">
                        <a:solidFill>
                          <a:schemeClr val="accent6">
                            <a:lumMod val="75000"/>
                          </a:schemeClr>
                        </a:solidFill>
                        <a:latin typeface="Cambria Math" panose="02040503050406030204" pitchFamily="18" charset="0"/>
                        <a:ea typeface="Cambria Math" panose="02040503050406030204" pitchFamily="18" charset="0"/>
                      </a:endParaRPr>
                    </a:p>
                  </a:txBody>
                  <a:tcPr/>
                </a:tc>
              </a:tr>
              <a:tr h="370840">
                <a:tc>
                  <a:txBody>
                    <a:bodyPr/>
                    <a:lstStyle/>
                    <a:p>
                      <a:r>
                        <a:rPr lang="el-GR" sz="2400" dirty="0" smtClean="0">
                          <a:latin typeface="Cambria Math" panose="02040503050406030204" pitchFamily="18" charset="0"/>
                          <a:ea typeface="Cambria Math" panose="02040503050406030204" pitchFamily="18" charset="0"/>
                        </a:rPr>
                        <a:t>ΜΑΖΟΥΤ</a:t>
                      </a:r>
                      <a:endParaRPr lang="en-GB" sz="2400" dirty="0">
                        <a:latin typeface="Cambria Math" panose="02040503050406030204" pitchFamily="18" charset="0"/>
                        <a:ea typeface="Cambria Math" panose="02040503050406030204" pitchFamily="18" charset="0"/>
                      </a:endParaRPr>
                    </a:p>
                  </a:txBody>
                  <a:tcPr/>
                </a:tc>
              </a:tr>
              <a:tr h="370840">
                <a:tc>
                  <a:txBody>
                    <a:bodyPr/>
                    <a:lstStyle/>
                    <a:p>
                      <a:r>
                        <a:rPr lang="el-GR" sz="2400" dirty="0" smtClean="0">
                          <a:latin typeface="Cambria Math" panose="02040503050406030204" pitchFamily="18" charset="0"/>
                          <a:ea typeface="Cambria Math" panose="02040503050406030204" pitchFamily="18" charset="0"/>
                        </a:rPr>
                        <a:t>ΒΕΝΖΙΝΗ</a:t>
                      </a:r>
                      <a:endParaRPr lang="en-GB" sz="2400" dirty="0">
                        <a:latin typeface="Cambria Math" panose="02040503050406030204" pitchFamily="18" charset="0"/>
                        <a:ea typeface="Cambria Math" panose="02040503050406030204" pitchFamily="18" charset="0"/>
                      </a:endParaRPr>
                    </a:p>
                  </a:txBody>
                  <a:tcPr/>
                </a:tc>
              </a:tr>
              <a:tr h="370840">
                <a:tc>
                  <a:txBody>
                    <a:bodyPr/>
                    <a:lstStyle/>
                    <a:p>
                      <a:r>
                        <a:rPr lang="el-GR" sz="2400" dirty="0" smtClean="0">
                          <a:latin typeface="Cambria Math" panose="02040503050406030204" pitchFamily="18" charset="0"/>
                          <a:ea typeface="Cambria Math" panose="02040503050406030204" pitchFamily="18" charset="0"/>
                        </a:rPr>
                        <a:t>ΚΗΡΟΖΙΝΗ</a:t>
                      </a:r>
                      <a:endParaRPr lang="en-GB" sz="2400" dirty="0">
                        <a:latin typeface="Cambria Math" panose="02040503050406030204" pitchFamily="18" charset="0"/>
                        <a:ea typeface="Cambria Math" panose="02040503050406030204" pitchFamily="18" charset="0"/>
                      </a:endParaRPr>
                    </a:p>
                  </a:txBody>
                  <a:tcPr/>
                </a:tc>
              </a:tr>
              <a:tr h="370840">
                <a:tc>
                  <a:txBody>
                    <a:bodyPr/>
                    <a:lstStyle/>
                    <a:p>
                      <a:r>
                        <a:rPr lang="el-GR" sz="2400" dirty="0" smtClean="0">
                          <a:latin typeface="Cambria Math" panose="02040503050406030204" pitchFamily="18" charset="0"/>
                          <a:ea typeface="Cambria Math" panose="02040503050406030204" pitchFamily="18" charset="0"/>
                        </a:rPr>
                        <a:t>ΛΙΠΑΝΤΕΛΑΙΑ</a:t>
                      </a:r>
                    </a:p>
                  </a:txBody>
                  <a:tcPr/>
                </a:tc>
              </a:tr>
            </a:tbl>
          </a:graphicData>
        </a:graphic>
      </p:graphicFrame>
      <p:sp>
        <p:nvSpPr>
          <p:cNvPr id="6" name="Rounded Rectangle 5"/>
          <p:cNvSpPr/>
          <p:nvPr/>
        </p:nvSpPr>
        <p:spPr>
          <a:xfrm>
            <a:off x="1331640" y="2996952"/>
            <a:ext cx="7488832" cy="1728192"/>
          </a:xfrm>
          <a:prstGeom prst="roundRect">
            <a:avLst/>
          </a:prstGeom>
          <a:noFill/>
          <a:ln cmpd="thinThick">
            <a:solidFill>
              <a:schemeClr val="tx2"/>
            </a:solidFill>
            <a:prstDash val="dash"/>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ine Callout 2 11"/>
          <p:cNvSpPr/>
          <p:nvPr/>
        </p:nvSpPr>
        <p:spPr>
          <a:xfrm>
            <a:off x="6336196" y="5301208"/>
            <a:ext cx="2484276" cy="792088"/>
          </a:xfrm>
          <a:prstGeom prst="borderCallout2">
            <a:avLst>
              <a:gd name="adj1" fmla="val 18750"/>
              <a:gd name="adj2" fmla="val -8333"/>
              <a:gd name="adj3" fmla="val 14782"/>
              <a:gd name="adj4" fmla="val -35965"/>
              <a:gd name="adj5" fmla="val -69201"/>
              <a:gd name="adj6" fmla="val -46156"/>
            </a:avLst>
          </a:prstGeom>
          <a:noFill/>
          <a:ln w="222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solidFill>
                  <a:srgbClr val="C00000"/>
                </a:solidFill>
                <a:latin typeface="Cambria Math" panose="02040503050406030204" pitchFamily="18" charset="0"/>
                <a:ea typeface="Cambria Math" panose="02040503050406030204" pitchFamily="18" charset="0"/>
              </a:rPr>
              <a:t>ΔΙΫΛΙΣΤΗΡΙΟ</a:t>
            </a:r>
            <a:endParaRPr lang="en-GB" sz="2400" dirty="0">
              <a:solidFill>
                <a:srgbClr val="C00000"/>
              </a:solidFill>
              <a:latin typeface="Cambria Math" panose="02040503050406030204" pitchFamily="18" charset="0"/>
              <a:ea typeface="Cambria Math" panose="02040503050406030204"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Grp="1" noChangeAspect="1"/>
          </p:cNvGraphicFramePr>
          <p:nvPr/>
        </p:nvGraphicFramePr>
        <p:xfrm>
          <a:off x="3276600" y="188913"/>
          <a:ext cx="5480050" cy="6553200"/>
        </p:xfrm>
        <a:graphic>
          <a:graphicData uri="http://schemas.openxmlformats.org/presentationml/2006/ole">
            <mc:AlternateContent xmlns:mc="http://schemas.openxmlformats.org/markup-compatibility/2006">
              <mc:Choice xmlns:v="urn:schemas-microsoft-com:vml" Requires="v">
                <p:oleObj spid="_x0000_s33799" name="Photo Editor Photo" r:id="rId4" imgW="2060652" imgH="2463697" progId="">
                  <p:embed/>
                </p:oleObj>
              </mc:Choice>
              <mc:Fallback>
                <p:oleObj name="Photo Editor Photo" r:id="rId4" imgW="2060652" imgH="2463697" progId="">
                  <p:embed/>
                  <p:pic>
                    <p:nvPicPr>
                      <p:cNvPr id="0"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88913"/>
                        <a:ext cx="548005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2" name="Rectangle 6"/>
          <p:cNvSpPr>
            <a:spLocks noGrp="1" noChangeArrowheads="1"/>
          </p:cNvSpPr>
          <p:nvPr>
            <p:ph type="title"/>
          </p:nvPr>
        </p:nvSpPr>
        <p:spPr>
          <a:xfrm>
            <a:off x="457200" y="274638"/>
            <a:ext cx="3466728" cy="2722314"/>
          </a:xfrm>
        </p:spPr>
        <p:txBody>
          <a:bodyPr/>
          <a:lstStyle/>
          <a:p>
            <a:pPr eaLnBrk="1" hangingPunct="1"/>
            <a:r>
              <a:rPr lang="el-GR" sz="4000" dirty="0" smtClean="0"/>
              <a:t>ΚΛΑΣΜΑΤΙΚΗ ΑΠΟΣΤΑΞΗ ΠΕΤΡΕΛΑΙΟΥ</a:t>
            </a:r>
            <a:endParaRPr lang="en-US" sz="4000" dirty="0"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title"/>
          </p:nvPr>
        </p:nvSpPr>
        <p:spPr>
          <a:xfrm>
            <a:off x="-19422" y="12998"/>
            <a:ext cx="8229600" cy="634082"/>
          </a:xfrm>
        </p:spPr>
        <p:txBody>
          <a:bodyPr/>
          <a:lstStyle/>
          <a:p>
            <a:pPr eaLnBrk="1" hangingPunct="1"/>
            <a:r>
              <a:rPr lang="el-GR" dirty="0" smtClean="0"/>
              <a:t>ΚΛΑΣΜΑΤΙΚΗ ΣΤΗΛΗ ΚΑΙ </a:t>
            </a:r>
            <a:r>
              <a:rPr lang="en-GB" dirty="0" smtClean="0"/>
              <a:t>CRACKING</a:t>
            </a:r>
            <a:endParaRPr lang="en-US" dirty="0" smtClean="0"/>
          </a:p>
        </p:txBody>
      </p:sp>
      <p:pic>
        <p:nvPicPr>
          <p:cNvPr id="72707" name="Picture 5" descr="oil-refining-diagram"/>
          <p:cNvPicPr>
            <a:picLocks noGrp="1" noChangeAspect="1" noChangeArrowheads="1"/>
          </p:cNvPicPr>
          <p:nvPr>
            <p:ph idx="1"/>
          </p:nvPr>
        </p:nvPicPr>
        <p:blipFill>
          <a:blip r:embed="rId3" cstate="print"/>
          <a:srcRect/>
          <a:stretch>
            <a:fillRect/>
          </a:stretch>
        </p:blipFill>
        <p:spPr>
          <a:xfrm>
            <a:off x="971550" y="1196975"/>
            <a:ext cx="7129463" cy="4687888"/>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81"/>
          <p:cNvSpPr>
            <a:spLocks noGrp="1" noChangeArrowheads="1"/>
          </p:cNvSpPr>
          <p:nvPr>
            <p:ph type="title"/>
          </p:nvPr>
        </p:nvSpPr>
        <p:spPr>
          <a:xfrm>
            <a:off x="0" y="274638"/>
            <a:ext cx="4211960" cy="2794322"/>
          </a:xfrm>
        </p:spPr>
        <p:txBody>
          <a:bodyPr/>
          <a:lstStyle/>
          <a:p>
            <a:pPr eaLnBrk="1" hangingPunct="1"/>
            <a:r>
              <a:rPr lang="el-GR" sz="3200" dirty="0" smtClean="0"/>
              <a:t>ΤΟ </a:t>
            </a:r>
            <a:r>
              <a:rPr lang="en-US" sz="3200" dirty="0" smtClean="0"/>
              <a:t>CRACKING TOY </a:t>
            </a:r>
            <a:r>
              <a:rPr lang="el-GR" sz="3200" dirty="0" smtClean="0"/>
              <a:t>ΠΕΤΡΕΛΑΙΟΥ ΣΕ ΜΙΚΡΟΤΕΡΟΥΣ ΥΔΡΟΓΟΝΑΝΘΡΑΚΕΣ</a:t>
            </a:r>
            <a:endParaRPr lang="en-US" sz="3200" dirty="0" smtClean="0"/>
          </a:p>
        </p:txBody>
      </p:sp>
      <p:pic>
        <p:nvPicPr>
          <p:cNvPr id="73731" name="Picture 80" descr="oil-refining-cracking-unit"/>
          <p:cNvPicPr>
            <a:picLocks noGrp="1" noChangeAspect="1" noChangeArrowheads="1"/>
          </p:cNvPicPr>
          <p:nvPr>
            <p:ph idx="1"/>
          </p:nvPr>
        </p:nvPicPr>
        <p:blipFill>
          <a:blip r:embed="rId3" cstate="print"/>
          <a:srcRect/>
          <a:stretch>
            <a:fillRect/>
          </a:stretch>
        </p:blipFill>
        <p:spPr>
          <a:xfrm>
            <a:off x="4067945" y="27434"/>
            <a:ext cx="5067672" cy="6684263"/>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l-GR" sz="3600" dirty="0" smtClean="0"/>
              <a:t>ΕΞΕΛΙΞΗ ΤΙΜΩΝ ΠΕΤΡΕΛΑΙΟΥ ($2005)</a:t>
            </a:r>
          </a:p>
        </p:txBody>
      </p:sp>
      <p:pic>
        <p:nvPicPr>
          <p:cNvPr id="74755" name="Picture 3"/>
          <p:cNvPicPr>
            <a:picLocks noGrp="1" noChangeAspect="1" noChangeArrowheads="1"/>
          </p:cNvPicPr>
          <p:nvPr>
            <p:ph type="body" idx="1"/>
          </p:nvPr>
        </p:nvPicPr>
        <p:blipFill>
          <a:blip r:embed="rId3" cstate="print">
            <a:extLst>
              <a:ext uri="{BEBA8EAE-BF5A-486C-A8C5-ECC9F3942E4B}">
                <a14:imgProps xmlns:a14="http://schemas.microsoft.com/office/drawing/2010/main">
                  <a14:imgLayer r:embed="rId4">
                    <a14:imgEffect>
                      <a14:sharpenSoften amount="71000"/>
                    </a14:imgEffect>
                  </a14:imgLayer>
                </a14:imgProps>
              </a:ext>
            </a:extLst>
          </a:blip>
          <a:srcRect/>
          <a:stretch>
            <a:fillRect/>
          </a:stretch>
        </p:blipFill>
        <p:spPr>
          <a:xfrm>
            <a:off x="0" y="1196752"/>
            <a:ext cx="9136462" cy="5472608"/>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5724128" y="7937"/>
            <a:ext cx="3403476" cy="1188815"/>
          </a:xfrm>
        </p:spPr>
        <p:txBody>
          <a:bodyPr/>
          <a:lstStyle/>
          <a:p>
            <a:pPr eaLnBrk="1" hangingPunct="1"/>
            <a:r>
              <a:rPr lang="el-GR" dirty="0" smtClean="0"/>
              <a:t>ΤΟ ΦΥΣΙΚΟ ΑΕΡΙΟ</a:t>
            </a:r>
          </a:p>
        </p:txBody>
      </p:sp>
      <p:sp>
        <p:nvSpPr>
          <p:cNvPr id="2" name="AutoShape 2" descr="Image result for NATURAL G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
            <a:ext cx="5136505" cy="384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551" y="3068961"/>
            <a:ext cx="5052053"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782450"/>
            <a:ext cx="4075551" cy="4075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additive="base">
                                        <p:cTn id="7" dur="500" fill="hold"/>
                                        <p:tgtEl>
                                          <p:spTgt spid="34821"/>
                                        </p:tgtEl>
                                        <p:attrNameLst>
                                          <p:attrName>ppt_x</p:attrName>
                                        </p:attrNameLst>
                                      </p:cBhvr>
                                      <p:tavLst>
                                        <p:tav tm="0">
                                          <p:val>
                                            <p:strVal val="#ppt_x"/>
                                          </p:val>
                                        </p:tav>
                                        <p:tav tm="100000">
                                          <p:val>
                                            <p:strVal val="#ppt_x"/>
                                          </p:val>
                                        </p:tav>
                                      </p:tavLst>
                                    </p:anim>
                                    <p:anim calcmode="lin" valueType="num">
                                      <p:cBhvr additive="base">
                                        <p:cTn id="8" dur="500" fill="hold"/>
                                        <p:tgtEl>
                                          <p:spTgt spid="348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274638"/>
            <a:ext cx="8229600" cy="417512"/>
          </a:xfrm>
        </p:spPr>
        <p:txBody>
          <a:bodyPr/>
          <a:lstStyle/>
          <a:p>
            <a:pPr eaLnBrk="1" hangingPunct="1"/>
            <a:r>
              <a:rPr lang="el-GR" sz="3600" smtClean="0"/>
              <a:t>ΦΥΣΙΚΟ ΑΕΡΙΟ</a:t>
            </a:r>
          </a:p>
        </p:txBody>
      </p:sp>
      <p:pic>
        <p:nvPicPr>
          <p:cNvPr id="76803" name="Picture 2"/>
          <p:cNvPicPr>
            <a:picLocks noChangeAspect="1" noChangeArrowheads="1"/>
          </p:cNvPicPr>
          <p:nvPr/>
        </p:nvPicPr>
        <p:blipFill>
          <a:blip r:embed="rId3" cstate="print"/>
          <a:srcRect/>
          <a:stretch>
            <a:fillRect/>
          </a:stretch>
        </p:blipFill>
        <p:spPr bwMode="auto">
          <a:xfrm>
            <a:off x="428625" y="836613"/>
            <a:ext cx="8286750" cy="5381625"/>
          </a:xfrm>
          <a:prstGeom prst="rect">
            <a:avLst/>
          </a:prstGeom>
          <a:noFill/>
          <a:ln w="9525">
            <a:noFill/>
            <a:miter lim="800000"/>
            <a:headEnd/>
            <a:tailEnd/>
          </a:ln>
        </p:spPr>
      </p:pic>
      <p:graphicFrame>
        <p:nvGraphicFramePr>
          <p:cNvPr id="4" name="Table 3"/>
          <p:cNvGraphicFramePr>
            <a:graphicFrameLocks noGrp="1"/>
          </p:cNvGraphicFramePr>
          <p:nvPr/>
        </p:nvGraphicFramePr>
        <p:xfrm>
          <a:off x="179388" y="4076700"/>
          <a:ext cx="3672408" cy="2494280"/>
        </p:xfrm>
        <a:graphic>
          <a:graphicData uri="http://schemas.openxmlformats.org/drawingml/2006/table">
            <a:tbl>
              <a:tblPr bandRow="1">
                <a:tableStyleId>{5C22544A-7EE6-4342-B048-85BDC9FD1C3A}</a:tableStyleId>
              </a:tblPr>
              <a:tblGrid>
                <a:gridCol w="2664296"/>
                <a:gridCol w="1008112"/>
              </a:tblGrid>
              <a:tr h="370840">
                <a:tc>
                  <a:txBody>
                    <a:bodyPr/>
                    <a:lstStyle/>
                    <a:p>
                      <a:r>
                        <a:rPr lang="el-GR" dirty="0" smtClean="0"/>
                        <a:t>ΑΣΙΑ-ΕΙΡΗΝΙΚΟΣ</a:t>
                      </a:r>
                      <a:endParaRPr lang="el-GR" dirty="0"/>
                    </a:p>
                  </a:txBody>
                  <a:tcPr/>
                </a:tc>
                <a:tc>
                  <a:txBody>
                    <a:bodyPr/>
                    <a:lstStyle/>
                    <a:p>
                      <a:pPr algn="r"/>
                      <a:r>
                        <a:rPr lang="el-GR" dirty="0" smtClean="0"/>
                        <a:t>16.24</a:t>
                      </a:r>
                      <a:endParaRPr lang="el-GR" dirty="0"/>
                    </a:p>
                  </a:txBody>
                  <a:tcPr/>
                </a:tc>
              </a:tr>
              <a:tr h="370840">
                <a:tc>
                  <a:txBody>
                    <a:bodyPr/>
                    <a:lstStyle/>
                    <a:p>
                      <a:r>
                        <a:rPr lang="el-GR" dirty="0" smtClean="0"/>
                        <a:t>Β.ΑΜΕΡΙΚΗ</a:t>
                      </a:r>
                      <a:endParaRPr lang="el-GR" dirty="0"/>
                    </a:p>
                  </a:txBody>
                  <a:tcPr/>
                </a:tc>
                <a:tc>
                  <a:txBody>
                    <a:bodyPr/>
                    <a:lstStyle/>
                    <a:p>
                      <a:pPr algn="r"/>
                      <a:r>
                        <a:rPr lang="el-GR" dirty="0" smtClean="0"/>
                        <a:t>9.16</a:t>
                      </a:r>
                      <a:endParaRPr lang="el-GR" dirty="0"/>
                    </a:p>
                  </a:txBody>
                  <a:tcPr/>
                </a:tc>
              </a:tr>
              <a:tr h="370840">
                <a:tc>
                  <a:txBody>
                    <a:bodyPr/>
                    <a:lstStyle/>
                    <a:p>
                      <a:r>
                        <a:rPr lang="el-GR" dirty="0" smtClean="0"/>
                        <a:t>ΑΦΡΙΚΗ</a:t>
                      </a:r>
                      <a:endParaRPr lang="el-GR" dirty="0"/>
                    </a:p>
                  </a:txBody>
                  <a:tcPr/>
                </a:tc>
                <a:tc>
                  <a:txBody>
                    <a:bodyPr/>
                    <a:lstStyle/>
                    <a:p>
                      <a:pPr algn="r"/>
                      <a:r>
                        <a:rPr lang="el-GR" dirty="0" smtClean="0"/>
                        <a:t>14.76</a:t>
                      </a:r>
                      <a:endParaRPr lang="el-GR" dirty="0"/>
                    </a:p>
                  </a:txBody>
                  <a:tcPr/>
                </a:tc>
              </a:tr>
              <a:tr h="370840">
                <a:tc>
                  <a:txBody>
                    <a:bodyPr/>
                    <a:lstStyle/>
                    <a:p>
                      <a:r>
                        <a:rPr lang="el-GR" dirty="0" smtClean="0"/>
                        <a:t>ΕΥΡΩΠΗ</a:t>
                      </a:r>
                      <a:r>
                        <a:rPr lang="el-GR" baseline="0" dirty="0" smtClean="0"/>
                        <a:t> &amp; ΕΥΡΑΣΙΑ</a:t>
                      </a:r>
                      <a:endParaRPr lang="el-GR" dirty="0"/>
                    </a:p>
                  </a:txBody>
                  <a:tcPr/>
                </a:tc>
                <a:tc>
                  <a:txBody>
                    <a:bodyPr/>
                    <a:lstStyle/>
                    <a:p>
                      <a:pPr algn="r"/>
                      <a:r>
                        <a:rPr lang="el-GR" dirty="0" smtClean="0"/>
                        <a:t>63.09</a:t>
                      </a:r>
                      <a:endParaRPr lang="el-GR" dirty="0"/>
                    </a:p>
                  </a:txBody>
                  <a:tcPr/>
                </a:tc>
              </a:tr>
              <a:tr h="370840">
                <a:tc>
                  <a:txBody>
                    <a:bodyPr/>
                    <a:lstStyle/>
                    <a:p>
                      <a:r>
                        <a:rPr lang="el-GR" dirty="0" smtClean="0"/>
                        <a:t>ΚΕΝΤΡ.&amp;ΝΟΤΙΟΣ</a:t>
                      </a:r>
                      <a:r>
                        <a:rPr lang="el-GR" baseline="0" dirty="0" smtClean="0"/>
                        <a:t> ΑΜΕΡΙΚΗ</a:t>
                      </a:r>
                      <a:endParaRPr lang="el-GR" dirty="0"/>
                    </a:p>
                  </a:txBody>
                  <a:tcPr/>
                </a:tc>
                <a:tc>
                  <a:txBody>
                    <a:bodyPr/>
                    <a:lstStyle/>
                    <a:p>
                      <a:pPr algn="r"/>
                      <a:r>
                        <a:rPr lang="el-GR" dirty="0" smtClean="0"/>
                        <a:t>8.06</a:t>
                      </a:r>
                      <a:endParaRPr lang="el-GR" dirty="0"/>
                    </a:p>
                  </a:txBody>
                  <a:tcPr/>
                </a:tc>
              </a:tr>
              <a:tr h="370840">
                <a:tc>
                  <a:txBody>
                    <a:bodyPr/>
                    <a:lstStyle/>
                    <a:p>
                      <a:r>
                        <a:rPr lang="el-GR" dirty="0" smtClean="0"/>
                        <a:t>ΜΕΣΗ ΑΝΑΤΟΛΗ</a:t>
                      </a:r>
                      <a:endParaRPr lang="el-GR" dirty="0"/>
                    </a:p>
                  </a:txBody>
                  <a:tcPr/>
                </a:tc>
                <a:tc>
                  <a:txBody>
                    <a:bodyPr/>
                    <a:lstStyle/>
                    <a:p>
                      <a:pPr algn="r"/>
                      <a:r>
                        <a:rPr lang="el-GR" dirty="0" smtClean="0"/>
                        <a:t>76.18</a:t>
                      </a:r>
                      <a:endParaRPr lang="el-GR" dirty="0"/>
                    </a:p>
                  </a:txBody>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http://www.pacificconnectorgp.com/assets/images/gallery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0" y="0"/>
            <a:ext cx="9340248" cy="6955954"/>
          </a:xfrm>
          <a:prstGeom prst="rect">
            <a:avLst/>
          </a:prstGeom>
          <a:noFill/>
          <a:extLst>
            <a:ext uri="{909E8E84-426E-40DD-AFC4-6F175D3DCCD1}">
              <a14:hiddenFill xmlns:a14="http://schemas.microsoft.com/office/drawing/2010/main">
                <a:solidFill>
                  <a:srgbClr val="FFFFFF"/>
                </a:solidFill>
              </a14:hiddenFill>
            </a:ext>
          </a:extLst>
        </p:spPr>
      </p:pic>
      <p:sp>
        <p:nvSpPr>
          <p:cNvPr id="77826" name="Rectangle 2"/>
          <p:cNvSpPr>
            <a:spLocks noGrp="1" noChangeArrowheads="1"/>
          </p:cNvSpPr>
          <p:nvPr>
            <p:ph type="title"/>
          </p:nvPr>
        </p:nvSpPr>
        <p:spPr>
          <a:xfrm>
            <a:off x="0" y="32420"/>
            <a:ext cx="8229600" cy="423983"/>
          </a:xfrm>
        </p:spPr>
        <p:txBody>
          <a:bodyPr/>
          <a:lstStyle/>
          <a:p>
            <a:pPr eaLnBrk="1" hangingPunct="1"/>
            <a:r>
              <a:rPr lang="el-GR" dirty="0" smtClean="0"/>
              <a:t>Το φυσικό αέριο</a:t>
            </a:r>
            <a:r>
              <a:rPr lang="en-GB" dirty="0" smtClean="0"/>
              <a:t> – </a:t>
            </a:r>
            <a:r>
              <a:rPr lang="el-GR" dirty="0" smtClean="0"/>
              <a:t>κατασκευή αγωγού</a:t>
            </a:r>
            <a:endParaRPr lang="en-US" dirty="0" smtClean="0"/>
          </a:p>
        </p:txBody>
      </p:sp>
      <p:pic>
        <p:nvPicPr>
          <p:cNvPr id="35846" name="Picture 6" descr="http://upload.wikimedia.org/wikipedia/commons/3/3e/Hasenh%C3%A4ge_NEL-Erdgas-Pipeline_Bau_2011-05-15_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70" y="0"/>
            <a:ext cx="9340247" cy="7005186"/>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http://columbiariverkeeper.org/wp-content/uploads/2012/11/pipel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24" y="35096"/>
            <a:ext cx="9175024" cy="69349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ppt_x"/>
                                          </p:val>
                                        </p:tav>
                                        <p:tav tm="100000">
                                          <p:val>
                                            <p:strVal val="#ppt_x"/>
                                          </p:val>
                                        </p:tav>
                                      </p:tavLst>
                                    </p:anim>
                                    <p:anim calcmode="lin" valueType="num">
                                      <p:cBhvr additive="base">
                                        <p:cTn id="8" dur="500" fill="hold"/>
                                        <p:tgtEl>
                                          <p:spTgt spid="358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l-GR" smtClean="0"/>
              <a:t>Κοσμική ακτινοβολία – η αρχή</a:t>
            </a:r>
            <a:endParaRPr lang="en-US" smtClean="0"/>
          </a:p>
        </p:txBody>
      </p:sp>
      <p:pic>
        <p:nvPicPr>
          <p:cNvPr id="14339" name="Picture 3" descr="cmbr_DMR"/>
          <p:cNvPicPr>
            <a:picLocks noGrp="1" noChangeAspect="1" noChangeArrowheads="1"/>
          </p:cNvPicPr>
          <p:nvPr>
            <p:ph idx="1"/>
          </p:nvPr>
        </p:nvPicPr>
        <p:blipFill>
          <a:blip r:embed="rId3" cstate="print"/>
          <a:srcRect/>
          <a:stretch>
            <a:fillRect/>
          </a:stretch>
        </p:blipFill>
        <p:spPr>
          <a:xfrm>
            <a:off x="457200" y="1804988"/>
            <a:ext cx="8229600" cy="41148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229600" cy="417512"/>
          </a:xfrm>
        </p:spPr>
        <p:txBody>
          <a:bodyPr/>
          <a:lstStyle/>
          <a:p>
            <a:pPr eaLnBrk="1" hangingPunct="1"/>
            <a:r>
              <a:rPr lang="el-GR" sz="2000" smtClean="0"/>
              <a:t>ΤΟ ΦΥΣΙΚΟ ΑΕΡΙΟ ΣΤΗΝ ΕΥΡΩΠΗ</a:t>
            </a:r>
            <a:endParaRPr lang="en-US" sz="2000" smtClean="0"/>
          </a:p>
        </p:txBody>
      </p:sp>
      <p:pic>
        <p:nvPicPr>
          <p:cNvPr id="78851" name="Picture 4"/>
          <p:cNvPicPr>
            <a:picLocks noGrp="1" noChangeAspect="1" noChangeArrowheads="1"/>
          </p:cNvPicPr>
          <p:nvPr>
            <p:ph idx="1"/>
          </p:nvPr>
        </p:nvPicPr>
        <p:blipFill>
          <a:blip r:embed="rId3" cstate="print"/>
          <a:srcRect/>
          <a:stretch>
            <a:fillRect/>
          </a:stretch>
        </p:blipFill>
        <p:spPr>
          <a:xfrm>
            <a:off x="611188" y="765175"/>
            <a:ext cx="7921625" cy="5870575"/>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6"/>
          <p:cNvSpPr>
            <a:spLocks noGrp="1" noChangeArrowheads="1"/>
          </p:cNvSpPr>
          <p:nvPr>
            <p:ph type="title"/>
          </p:nvPr>
        </p:nvSpPr>
        <p:spPr>
          <a:xfrm>
            <a:off x="457200" y="274638"/>
            <a:ext cx="1882775" cy="1143000"/>
          </a:xfrm>
        </p:spPr>
        <p:txBody>
          <a:bodyPr/>
          <a:lstStyle/>
          <a:p>
            <a:pPr eaLnBrk="1" hangingPunct="1"/>
            <a:r>
              <a:rPr lang="el-GR" sz="2000" smtClean="0"/>
              <a:t>ΤΟ ΦΥΣΙΚΟ ΑΕΡΙΟ ΣΤΗΝ ΕΛΛΑΔΑ</a:t>
            </a:r>
            <a:endParaRPr lang="en-US" sz="2000" smtClean="0"/>
          </a:p>
        </p:txBody>
      </p:sp>
      <p:graphicFrame>
        <p:nvGraphicFramePr>
          <p:cNvPr id="5122" name="Object 5"/>
          <p:cNvGraphicFramePr>
            <a:graphicFrameLocks noGrp="1" noChangeAspect="1"/>
          </p:cNvGraphicFramePr>
          <p:nvPr>
            <p:ph idx="1"/>
          </p:nvPr>
        </p:nvGraphicFramePr>
        <p:xfrm>
          <a:off x="2843213" y="260350"/>
          <a:ext cx="6035675" cy="6048375"/>
        </p:xfrm>
        <a:graphic>
          <a:graphicData uri="http://schemas.openxmlformats.org/presentationml/2006/ole">
            <mc:AlternateContent xmlns:mc="http://schemas.openxmlformats.org/markup-compatibility/2006">
              <mc:Choice xmlns:v="urn:schemas-microsoft-com:vml" Requires="v">
                <p:oleObj spid="_x0000_s5135" r:id="rId4" imgW="8640381" imgH="8659434" progId="">
                  <p:embed/>
                </p:oleObj>
              </mc:Choice>
              <mc:Fallback>
                <p:oleObj r:id="rId4" imgW="8640381" imgH="8659434"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260350"/>
                        <a:ext cx="6035675" cy="604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title"/>
          </p:nvPr>
        </p:nvSpPr>
        <p:spPr/>
        <p:txBody>
          <a:bodyPr/>
          <a:lstStyle/>
          <a:p>
            <a:pPr eaLnBrk="1" hangingPunct="1"/>
            <a:r>
              <a:rPr lang="el-GR" smtClean="0"/>
              <a:t>ΣΥΣΤΑΣΗ ΦΥΣΙΚΟΥ ΑΕΡΙΟΥ</a:t>
            </a:r>
            <a:endParaRPr lang="en-US" smtClean="0"/>
          </a:p>
        </p:txBody>
      </p:sp>
      <p:pic>
        <p:nvPicPr>
          <p:cNvPr id="79875" name="Picture 5"/>
          <p:cNvPicPr>
            <a:picLocks noGrp="1" noChangeAspect="1" noChangeArrowheads="1"/>
          </p:cNvPicPr>
          <p:nvPr>
            <p:ph idx="1"/>
          </p:nvPr>
        </p:nvPicPr>
        <p:blipFill>
          <a:blip r:embed="rId3" cstate="print"/>
          <a:srcRect/>
          <a:stretch>
            <a:fillRect/>
          </a:stretch>
        </p:blipFill>
        <p:spPr>
          <a:xfrm>
            <a:off x="-44103" y="1484784"/>
            <a:ext cx="9223922" cy="4752527"/>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title"/>
          </p:nvPr>
        </p:nvSpPr>
        <p:spPr/>
        <p:txBody>
          <a:bodyPr/>
          <a:lstStyle/>
          <a:p>
            <a:pPr eaLnBrk="1" hangingPunct="1"/>
            <a:r>
              <a:rPr lang="el-GR" sz="4000" smtClean="0"/>
              <a:t>ΡΕΒΥΘΟΥΣΑ: ΣΤΑΘΜΟΣ ΑΠΟΘΗΚΕΥΣΗΣ</a:t>
            </a:r>
            <a:endParaRPr lang="en-US" sz="4000" smtClean="0"/>
          </a:p>
        </p:txBody>
      </p:sp>
      <p:pic>
        <p:nvPicPr>
          <p:cNvPr id="80899" name="Picture 5" descr="2"/>
          <p:cNvPicPr>
            <a:picLocks noGrp="1" noChangeAspect="1" noChangeArrowheads="1"/>
          </p:cNvPicPr>
          <p:nvPr>
            <p:ph idx="1"/>
          </p:nvPr>
        </p:nvPicPr>
        <p:blipFill>
          <a:blip r:embed="rId3" cstate="print"/>
          <a:srcRect/>
          <a:stretch>
            <a:fillRect/>
          </a:stretch>
        </p:blipFill>
        <p:spPr>
          <a:xfrm>
            <a:off x="611560" y="1268759"/>
            <a:ext cx="8064896" cy="5093113"/>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8972" y="12998"/>
            <a:ext cx="4330824" cy="634082"/>
          </a:xfrm>
        </p:spPr>
        <p:txBody>
          <a:bodyPr/>
          <a:lstStyle/>
          <a:p>
            <a:pPr eaLnBrk="1" hangingPunct="1"/>
            <a:r>
              <a:rPr lang="el-GR" dirty="0" smtClean="0"/>
              <a:t>ΠΥΡΗΝΙΚΑ ΚΑΥΣΙΜΑ</a:t>
            </a:r>
            <a:endParaRPr lang="en-US" dirty="0" smtClean="0"/>
          </a:p>
        </p:txBody>
      </p:sp>
      <p:pic>
        <p:nvPicPr>
          <p:cNvPr id="36866" name="Picture 2" descr="http://www.acsept.org/Images/fu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2128"/>
            <a:ext cx="4566550" cy="3263617"/>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7220" y="4162425"/>
            <a:ext cx="43624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620688"/>
            <a:ext cx="4347642" cy="286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title"/>
          </p:nvPr>
        </p:nvSpPr>
        <p:spPr/>
        <p:txBody>
          <a:bodyPr/>
          <a:lstStyle/>
          <a:p>
            <a:pPr eaLnBrk="1" hangingPunct="1"/>
            <a:r>
              <a:rPr lang="el-GR" sz="4000" smtClean="0"/>
              <a:t>Συναρμολόγηση πυρηνικής ράβδου</a:t>
            </a:r>
            <a:endParaRPr lang="en-US" sz="4000" smtClean="0"/>
          </a:p>
        </p:txBody>
      </p:sp>
      <p:pic>
        <p:nvPicPr>
          <p:cNvPr id="83971" name="Picture 5" descr="moxfuelassy"/>
          <p:cNvPicPr>
            <a:picLocks noGrp="1" noChangeAspect="1" noChangeArrowheads="1"/>
          </p:cNvPicPr>
          <p:nvPr>
            <p:ph idx="1"/>
          </p:nvPr>
        </p:nvPicPr>
        <p:blipFill>
          <a:blip r:embed="rId3" cstate="print"/>
          <a:srcRect/>
          <a:stretch>
            <a:fillRect/>
          </a:stretch>
        </p:blipFill>
        <p:spPr>
          <a:xfrm>
            <a:off x="2295525" y="1628775"/>
            <a:ext cx="4552950" cy="4467225"/>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title"/>
          </p:nvPr>
        </p:nvSpPr>
        <p:spPr/>
        <p:txBody>
          <a:bodyPr/>
          <a:lstStyle/>
          <a:p>
            <a:pPr eaLnBrk="1" hangingPunct="1"/>
            <a:r>
              <a:rPr lang="el-GR" smtClean="0"/>
              <a:t>Πυρηνικός αντιδραστήρας</a:t>
            </a:r>
            <a:endParaRPr lang="en-US" smtClean="0"/>
          </a:p>
        </p:txBody>
      </p:sp>
      <p:pic>
        <p:nvPicPr>
          <p:cNvPr id="37890" name="Picture 2" descr="http://www.euronuclear.org/info/encyclopedia/images/bwr.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74000"/>
                    </a14:imgEffect>
                  </a14:imgLayer>
                </a14:imgProps>
              </a:ext>
              <a:ext uri="{28A0092B-C50C-407E-A947-70E740481C1C}">
                <a14:useLocalDpi xmlns:a14="http://schemas.microsoft.com/office/drawing/2010/main" val="0"/>
              </a:ext>
            </a:extLst>
          </a:blip>
          <a:srcRect/>
          <a:stretch>
            <a:fillRect/>
          </a:stretch>
        </p:blipFill>
        <p:spPr bwMode="auto">
          <a:xfrm>
            <a:off x="323528" y="908719"/>
            <a:ext cx="7992888" cy="6115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6"/>
          <p:cNvSpPr>
            <a:spLocks noGrp="1" noChangeArrowheads="1"/>
          </p:cNvSpPr>
          <p:nvPr>
            <p:ph type="title"/>
          </p:nvPr>
        </p:nvSpPr>
        <p:spPr/>
        <p:txBody>
          <a:bodyPr/>
          <a:lstStyle/>
          <a:p>
            <a:pPr eaLnBrk="1" hangingPunct="1"/>
            <a:r>
              <a:rPr lang="el-GR" sz="4000" smtClean="0"/>
              <a:t>Υαλοποίηση πυρηνικών αποβλήτων</a:t>
            </a:r>
            <a:endParaRPr lang="en-US" sz="4000" smtClean="0"/>
          </a:p>
        </p:txBody>
      </p:sp>
      <p:pic>
        <p:nvPicPr>
          <p:cNvPr id="90115" name="Picture 5" descr="VitrifiedSilos"/>
          <p:cNvPicPr>
            <a:picLocks noGrp="1" noChangeAspect="1" noChangeArrowheads="1"/>
          </p:cNvPicPr>
          <p:nvPr>
            <p:ph idx="1"/>
          </p:nvPr>
        </p:nvPicPr>
        <p:blipFill>
          <a:blip r:embed="rId3" cstate="print"/>
          <a:srcRect/>
          <a:stretch>
            <a:fillRect/>
          </a:stretch>
        </p:blipFill>
        <p:spPr>
          <a:xfrm>
            <a:off x="2411413" y="1700213"/>
            <a:ext cx="3541712" cy="4752975"/>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l-GR" smtClean="0"/>
              <a:t>ΣΥΝΤΗΞΗ</a:t>
            </a:r>
          </a:p>
        </p:txBody>
      </p:sp>
      <p:sp>
        <p:nvSpPr>
          <p:cNvPr id="2" name="AutoShape 2" descr="Image result for nuclear fu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65890"/>
            <a:ext cx="7200800" cy="5143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title"/>
          </p:nvPr>
        </p:nvSpPr>
        <p:spPr/>
        <p:txBody>
          <a:bodyPr/>
          <a:lstStyle/>
          <a:p>
            <a:pPr eaLnBrk="1" hangingPunct="1"/>
            <a:r>
              <a:rPr lang="el-GR" sz="4000" smtClean="0"/>
              <a:t>Σύντηξη – συγκράτηση πλάσματος</a:t>
            </a:r>
            <a:endParaRPr lang="en-US" sz="4000" smtClean="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383" y="1369244"/>
            <a:ext cx="4995639" cy="474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descr="http://universe-review.ca/I13-09-plasm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7334"/>
            <a:ext cx="4139952" cy="51066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title"/>
          </p:nvPr>
        </p:nvSpPr>
        <p:spPr/>
        <p:txBody>
          <a:bodyPr/>
          <a:lstStyle/>
          <a:p>
            <a:pPr eaLnBrk="1" hangingPunct="1"/>
            <a:r>
              <a:rPr lang="el-GR" sz="4000" smtClean="0"/>
              <a:t>ΕΞΕΛΙΞΗ ΠΑΡΑΓΩΓΗΣ ΕΝΕΡΓΕΙΑΣ</a:t>
            </a:r>
            <a:endParaRPr lang="en-US" sz="4000"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24744"/>
            <a:ext cx="865981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Grp="1" noChangeArrowheads="1"/>
          </p:cNvSpPr>
          <p:nvPr>
            <p:ph type="title"/>
          </p:nvPr>
        </p:nvSpPr>
        <p:spPr/>
        <p:txBody>
          <a:bodyPr/>
          <a:lstStyle/>
          <a:p>
            <a:pPr eaLnBrk="1" hangingPunct="1"/>
            <a:r>
              <a:rPr lang="el-GR" sz="2800" smtClean="0"/>
              <a:t>Σύντηξη–ακτινοβολία πλάσματος στον αντιδραστήρα</a:t>
            </a:r>
            <a:br>
              <a:rPr lang="el-GR" sz="2800" smtClean="0"/>
            </a:br>
            <a:r>
              <a:rPr lang="el-GR" sz="2800" smtClean="0"/>
              <a:t>θερμοκρασία εκκίνησης 100,000,000 </a:t>
            </a:r>
            <a:r>
              <a:rPr lang="en-US" sz="2800" smtClean="0"/>
              <a:t>C</a:t>
            </a:r>
          </a:p>
        </p:txBody>
      </p:sp>
      <p:pic>
        <p:nvPicPr>
          <p:cNvPr id="88067" name="Picture 5" descr="red_plasma_lg"/>
          <p:cNvPicPr>
            <a:picLocks noGrp="1" noChangeAspect="1" noChangeArrowheads="1"/>
          </p:cNvPicPr>
          <p:nvPr>
            <p:ph idx="1"/>
          </p:nvPr>
        </p:nvPicPr>
        <p:blipFill>
          <a:blip r:embed="rId3" cstate="print"/>
          <a:srcRect/>
          <a:stretch>
            <a:fillRect/>
          </a:stretch>
        </p:blipFill>
        <p:spPr>
          <a:xfrm>
            <a:off x="2776538" y="1804988"/>
            <a:ext cx="3590925" cy="4114800"/>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l-GR" smtClean="0"/>
              <a:t>ΜΕΤΑΤΡΟΠΗ ΕΝΕΡΓΕΙΑΣ</a:t>
            </a:r>
          </a:p>
        </p:txBody>
      </p:sp>
      <p:sp>
        <p:nvSpPr>
          <p:cNvPr id="91139" name="Rectangle 3"/>
          <p:cNvSpPr>
            <a:spLocks noGrp="1" noChangeArrowheads="1"/>
          </p:cNvSpPr>
          <p:nvPr>
            <p:ph type="body" idx="1"/>
          </p:nvPr>
        </p:nvSpPr>
        <p:spPr/>
        <p:txBody>
          <a:bodyPr/>
          <a:lstStyle/>
          <a:p>
            <a:pPr eaLnBrk="1" hangingPunct="1"/>
            <a:endParaRPr lang="el-GR"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l-GR" sz="4000" smtClean="0"/>
              <a:t>Ενεργειακή μετατροπή </a:t>
            </a:r>
            <a:br>
              <a:rPr lang="el-GR" sz="4000" smtClean="0"/>
            </a:br>
            <a:r>
              <a:rPr lang="el-GR" sz="4000" smtClean="0"/>
              <a:t>σε θερμικό σταθμό</a:t>
            </a:r>
          </a:p>
        </p:txBody>
      </p:sp>
      <p:graphicFrame>
        <p:nvGraphicFramePr>
          <p:cNvPr id="4" name="Diagram 3"/>
          <p:cNvGraphicFramePr/>
          <p:nvPr>
            <p:extLst>
              <p:ext uri="{D42A27DB-BD31-4B8C-83A1-F6EECF244321}">
                <p14:modId xmlns:p14="http://schemas.microsoft.com/office/powerpoint/2010/main" val="4177502174"/>
              </p:ext>
            </p:extLst>
          </p:nvPr>
        </p:nvGraphicFramePr>
        <p:xfrm>
          <a:off x="1524000" y="1397000"/>
          <a:ext cx="6864424" cy="5056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l-GR" smtClean="0"/>
              <a:t>Βασική αρχή</a:t>
            </a:r>
            <a:endParaRPr lang="en-US" smtClean="0"/>
          </a:p>
        </p:txBody>
      </p:sp>
      <p:pic>
        <p:nvPicPr>
          <p:cNvPr id="93187" name="Picture 3" descr="hero1"/>
          <p:cNvPicPr>
            <a:picLocks noGrp="1" noChangeAspect="1" noChangeArrowheads="1"/>
          </p:cNvPicPr>
          <p:nvPr>
            <p:ph idx="1"/>
          </p:nvPr>
        </p:nvPicPr>
        <p:blipFill>
          <a:blip r:embed="rId3" cstate="print"/>
          <a:srcRect/>
          <a:stretch>
            <a:fillRect/>
          </a:stretch>
        </p:blipFill>
        <p:spPr>
          <a:xfrm>
            <a:off x="2411760" y="1185862"/>
            <a:ext cx="4680520" cy="5511312"/>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l-GR" smtClean="0"/>
              <a:t>Προσπάθειες...</a:t>
            </a:r>
            <a:endParaRPr lang="en-US" smtClean="0"/>
          </a:p>
        </p:txBody>
      </p:sp>
      <p:pic>
        <p:nvPicPr>
          <p:cNvPr id="94211" name="Picture 3" descr="brava1"/>
          <p:cNvPicPr>
            <a:picLocks noGrp="1" noChangeAspect="1" noChangeArrowheads="1"/>
          </p:cNvPicPr>
          <p:nvPr>
            <p:ph idx="1"/>
          </p:nvPr>
        </p:nvPicPr>
        <p:blipFill>
          <a:blip r:embed="rId3" cstate="print"/>
          <a:srcRect/>
          <a:stretch>
            <a:fillRect/>
          </a:stretch>
        </p:blipFill>
        <p:spPr>
          <a:xfrm>
            <a:off x="1116013" y="1557338"/>
            <a:ext cx="6769100" cy="3886200"/>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title"/>
          </p:nvPr>
        </p:nvSpPr>
        <p:spPr/>
        <p:txBody>
          <a:bodyPr/>
          <a:lstStyle/>
          <a:p>
            <a:pPr eaLnBrk="1" hangingPunct="1"/>
            <a:r>
              <a:rPr lang="el-GR" smtClean="0"/>
              <a:t>ΚΑΥΣΗ</a:t>
            </a:r>
            <a:endParaRPr lang="en-US" smtClean="0"/>
          </a:p>
        </p:txBody>
      </p:sp>
      <p:pic>
        <p:nvPicPr>
          <p:cNvPr id="95235" name="Picture 5" descr="see caption">
            <a:hlinkClick r:id="rId3"/>
          </p:cNvPr>
          <p:cNvPicPr>
            <a:picLocks noGrp="1" noChangeAspect="1" noChangeArrowheads="1"/>
          </p:cNvPicPr>
          <p:nvPr>
            <p:ph idx="1"/>
          </p:nvPr>
        </p:nvPicPr>
        <p:blipFill>
          <a:blip r:embed="rId4" cstate="print"/>
          <a:srcRect/>
          <a:stretch>
            <a:fillRect/>
          </a:stretch>
        </p:blipFill>
        <p:spPr>
          <a:xfrm>
            <a:off x="1547664" y="1249362"/>
            <a:ext cx="6048672" cy="5231387"/>
          </a:xfr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57200" y="274638"/>
            <a:ext cx="8229600" cy="796925"/>
          </a:xfrm>
        </p:spPr>
        <p:txBody>
          <a:bodyPr/>
          <a:lstStyle/>
          <a:p>
            <a:pPr eaLnBrk="1" hangingPunct="1"/>
            <a:r>
              <a:rPr lang="el-GR" sz="3200" smtClean="0">
                <a:latin typeface="Cambria" pitchFamily="18" charset="0"/>
              </a:rPr>
              <a:t>Απόδοση καύσης και περίσσεια αέρα</a:t>
            </a:r>
          </a:p>
        </p:txBody>
      </p:sp>
      <p:pic>
        <p:nvPicPr>
          <p:cNvPr id="96260" name="Picture 3" descr="combustion excess air CO fuel"/>
          <p:cNvPicPr>
            <a:picLocks noChangeAspect="1" noChangeArrowheads="1"/>
          </p:cNvPicPr>
          <p:nvPr/>
        </p:nvPicPr>
        <p:blipFill>
          <a:blip r:embed="rId3" cstate="print"/>
          <a:srcRect/>
          <a:stretch>
            <a:fillRect/>
          </a:stretch>
        </p:blipFill>
        <p:spPr bwMode="auto">
          <a:xfrm>
            <a:off x="2428875" y="1143000"/>
            <a:ext cx="6286500" cy="4929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457200" y="274638"/>
            <a:ext cx="8229600" cy="725487"/>
          </a:xfrm>
        </p:spPr>
        <p:txBody>
          <a:bodyPr/>
          <a:lstStyle/>
          <a:p>
            <a:pPr eaLnBrk="1" hangingPunct="1"/>
            <a:r>
              <a:rPr lang="el-GR" sz="3200" smtClean="0">
                <a:latin typeface="Cambria" pitchFamily="18" charset="0"/>
              </a:rPr>
              <a:t>Μεταβολή % </a:t>
            </a:r>
            <a:r>
              <a:rPr lang="en-US" sz="3200" smtClean="0">
                <a:latin typeface="Cambria" pitchFamily="18" charset="0"/>
              </a:rPr>
              <a:t>CO</a:t>
            </a:r>
            <a:r>
              <a:rPr lang="en-US" sz="3200" baseline="-25000" smtClean="0">
                <a:latin typeface="Cambria" pitchFamily="18" charset="0"/>
              </a:rPr>
              <a:t>2</a:t>
            </a:r>
            <a:r>
              <a:rPr lang="en-US" sz="3200" smtClean="0">
                <a:latin typeface="Cambria" pitchFamily="18" charset="0"/>
              </a:rPr>
              <a:t> </a:t>
            </a:r>
            <a:r>
              <a:rPr lang="el-GR" sz="3200" smtClean="0">
                <a:latin typeface="Cambria" pitchFamily="18" charset="0"/>
              </a:rPr>
              <a:t>με την περίσσεια αέρα</a:t>
            </a:r>
          </a:p>
        </p:txBody>
      </p:sp>
      <p:pic>
        <p:nvPicPr>
          <p:cNvPr id="97284" name="Picture 3" descr="combustion excess air"/>
          <p:cNvPicPr>
            <a:picLocks noChangeAspect="1" noChangeArrowheads="1"/>
          </p:cNvPicPr>
          <p:nvPr/>
        </p:nvPicPr>
        <p:blipFill>
          <a:blip r:embed="rId3" cstate="print"/>
          <a:srcRect/>
          <a:stretch>
            <a:fillRect/>
          </a:stretch>
        </p:blipFill>
        <p:spPr bwMode="auto">
          <a:xfrm>
            <a:off x="2714625" y="1279525"/>
            <a:ext cx="5945188" cy="5078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l-GR" smtClean="0"/>
              <a:t>Εσωτερικό θαλάμου καύσεως</a:t>
            </a:r>
            <a:endParaRPr lang="en-US" smtClean="0"/>
          </a:p>
        </p:txBody>
      </p:sp>
      <p:pic>
        <p:nvPicPr>
          <p:cNvPr id="98307" name="Picture 3"/>
          <p:cNvPicPr>
            <a:picLocks noGrp="1" noChangeAspect="1" noChangeArrowheads="1"/>
          </p:cNvPicPr>
          <p:nvPr>
            <p:ph idx="1"/>
          </p:nvPr>
        </p:nvPicPr>
        <p:blipFill>
          <a:blip r:embed="rId3" cstate="print"/>
          <a:srcRect/>
          <a:stretch>
            <a:fillRect/>
          </a:stretch>
        </p:blipFill>
        <p:spPr>
          <a:xfrm>
            <a:off x="2293938" y="1600200"/>
            <a:ext cx="4556125" cy="4525963"/>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title"/>
          </p:nvPr>
        </p:nvSpPr>
        <p:spPr/>
        <p:txBody>
          <a:bodyPr/>
          <a:lstStyle/>
          <a:p>
            <a:pPr eaLnBrk="1" hangingPunct="1"/>
            <a:r>
              <a:rPr lang="el-GR" sz="4000" smtClean="0"/>
              <a:t>Παραγωγή ισχύος – </a:t>
            </a:r>
            <a:br>
              <a:rPr lang="el-GR" sz="4000" smtClean="0"/>
            </a:br>
            <a:r>
              <a:rPr lang="el-GR" sz="4000" smtClean="0"/>
              <a:t>σχηματική παράσταση</a:t>
            </a:r>
          </a:p>
        </p:txBody>
      </p:sp>
      <p:pic>
        <p:nvPicPr>
          <p:cNvPr id="41986" name="Picture 2" descr="http://sydney.edu.au/engineering/electrical/courses/power/images/plant/PowerStations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79000"/>
                    </a14:imgEffect>
                  </a14:imgLayer>
                </a14:imgProps>
              </a:ext>
              <a:ext uri="{28A0092B-C50C-407E-A947-70E740481C1C}">
                <a14:useLocalDpi xmlns:a14="http://schemas.microsoft.com/office/drawing/2010/main" val="0"/>
              </a:ext>
            </a:extLst>
          </a:blip>
          <a:srcRect/>
          <a:stretch>
            <a:fillRect/>
          </a:stretch>
        </p:blipFill>
        <p:spPr bwMode="auto">
          <a:xfrm>
            <a:off x="285271" y="1876424"/>
            <a:ext cx="8745397" cy="40728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260350"/>
            <a:ext cx="8077200" cy="661988"/>
          </a:xfrm>
        </p:spPr>
        <p:txBody>
          <a:bodyPr/>
          <a:lstStyle/>
          <a:p>
            <a:pPr eaLnBrk="1" hangingPunct="1"/>
            <a:r>
              <a:rPr lang="el-GR" sz="3200" dirty="0" smtClean="0">
                <a:solidFill>
                  <a:srgbClr val="C00000"/>
                </a:solidFill>
              </a:rPr>
              <a:t>Η ΔΟΜΗ ΤΟΥ ΕΝΕΡΓΕΙΑΚΟΥ ΣΥΣΤΗΜΑΤΟΣ</a:t>
            </a:r>
          </a:p>
        </p:txBody>
      </p:sp>
      <p:graphicFrame>
        <p:nvGraphicFramePr>
          <p:cNvPr id="582743" name="Group 87"/>
          <p:cNvGraphicFramePr>
            <a:graphicFrameLocks noGrp="1"/>
          </p:cNvGraphicFramePr>
          <p:nvPr>
            <p:ph type="tbl" idx="1"/>
          </p:nvPr>
        </p:nvGraphicFramePr>
        <p:xfrm>
          <a:off x="395288" y="957263"/>
          <a:ext cx="8367712" cy="5808854"/>
        </p:xfrm>
        <a:graphic>
          <a:graphicData uri="http://schemas.openxmlformats.org/drawingml/2006/table">
            <a:tbl>
              <a:tblPr/>
              <a:tblGrid>
                <a:gridCol w="1371600"/>
                <a:gridCol w="1524000"/>
                <a:gridCol w="1219200"/>
                <a:gridCol w="1430337"/>
                <a:gridCol w="1312863"/>
                <a:gridCol w="1509712"/>
              </a:tblGrid>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smtClean="0">
                          <a:ln>
                            <a:noFill/>
                          </a:ln>
                          <a:solidFill>
                            <a:schemeClr val="tx1"/>
                          </a:solidFill>
                          <a:effectLst/>
                          <a:latin typeface="Arial" charset="0"/>
                        </a:rPr>
                        <a:t>ΠΗΓΕΣ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ΤΕΧΝΟΛΟΓΙΑ</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ΜΕΤΑΤΡΟΠΗΣ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Arial" charset="0"/>
                        </a:rPr>
                        <a:t>ΦΟΡΕΑΣ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Arial" charset="0"/>
                        </a:rPr>
                        <a:t>(νόμισμα)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ΤΕΧΝΟΛΟΓΙΑ ΔΙΑΝΟΜΗΣ-ΜΕΤΑΦΟΡΑΣ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Arial" charset="0"/>
                        </a:rPr>
                        <a:t>ΤΕΧΝΟΛΟΓΙΑ ΧΡΗΣΗΣ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Arial" charset="0"/>
                        </a:rPr>
                        <a:t>ΥΠΗΡΕΣΙΕΣ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Πετρέλαιο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Διυλιστήρια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Βενζίνη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Τρένο,τάνκερ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Λέβητας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Θέρμανση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Φυσικό αέριο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Γεωτρήσεις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Πετρέλαιο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Αγωγοί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Λάμπα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Φωτισμός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Κάρβουνο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Ορυχεία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Φυσικό αέριο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Ηλεκτρικές γραμμές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Αιρ Κοντίσιον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Ψύξη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Ηλιακή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Συλλέκτες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Ηλεκτρισμός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Τηλέφωνο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Επικοινωνίες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Αιολική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Ανεμογεννήτριες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Θερμότητα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Αυτοκίνητο</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Τρένο,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Μεταφορές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Υδροηλεκτρ.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Φράγματα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Υδρογόνο</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Κουζίνα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Μαγείρεμα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Γεωθερμία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Γεωθερμικοί σταθμοί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Βιομάζα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Σταθμοί καύσης, πυρόλυσης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Ουράνιο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Ορυχεία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title"/>
          </p:nvPr>
        </p:nvSpPr>
        <p:spPr/>
        <p:txBody>
          <a:bodyPr/>
          <a:lstStyle/>
          <a:p>
            <a:pPr eaLnBrk="1" hangingPunct="1"/>
            <a:r>
              <a:rPr lang="el-GR" sz="2800" dirty="0" smtClean="0"/>
              <a:t>ΗΛΕΚΤΡΟΠΑΡΑΓΩΓΗ-ΣΥΝΔΥΑΣΜΕΝΟΣ ΚΥΚΛΟΣ</a:t>
            </a:r>
            <a:endParaRPr lang="en-US" sz="2800" dirty="0" smtClean="0"/>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96752"/>
            <a:ext cx="7992888" cy="576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6"/>
          <p:cNvSpPr>
            <a:spLocks noGrp="1" noChangeArrowheads="1"/>
          </p:cNvSpPr>
          <p:nvPr>
            <p:ph type="title"/>
          </p:nvPr>
        </p:nvSpPr>
        <p:spPr>
          <a:xfrm>
            <a:off x="0" y="0"/>
            <a:ext cx="9144000" cy="634082"/>
          </a:xfrm>
        </p:spPr>
        <p:txBody>
          <a:bodyPr/>
          <a:lstStyle/>
          <a:p>
            <a:pPr eaLnBrk="1" hangingPunct="1"/>
            <a:r>
              <a:rPr lang="el-GR" sz="3600" dirty="0" smtClean="0"/>
              <a:t>Αεριοστρόβιλος (1) και </a:t>
            </a:r>
            <a:r>
              <a:rPr lang="el-GR" sz="3600" dirty="0"/>
              <a:t>Α</a:t>
            </a:r>
            <a:r>
              <a:rPr lang="el-GR" sz="3600" dirty="0" smtClean="0"/>
              <a:t>τμοστρόβιλος (2)</a:t>
            </a:r>
          </a:p>
        </p:txBody>
      </p:sp>
      <p:pic>
        <p:nvPicPr>
          <p:cNvPr id="104451" name="Picture 5" descr="cyclediag"/>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harpenSoften amount="100000"/>
                    </a14:imgEffect>
                  </a14:imgLayer>
                </a14:imgProps>
              </a:ext>
            </a:extLst>
          </a:blip>
          <a:srcRect/>
          <a:stretch>
            <a:fillRect/>
          </a:stretch>
        </p:blipFill>
        <p:spPr>
          <a:xfrm>
            <a:off x="1043608" y="908720"/>
            <a:ext cx="6408712" cy="5850541"/>
          </a:xfrm>
        </p:spPr>
      </p:pic>
      <p:sp>
        <p:nvSpPr>
          <p:cNvPr id="2" name="TextBox 1"/>
          <p:cNvSpPr txBox="1"/>
          <p:nvPr/>
        </p:nvSpPr>
        <p:spPr>
          <a:xfrm>
            <a:off x="4572000" y="845939"/>
            <a:ext cx="648072" cy="461665"/>
          </a:xfrm>
          <a:prstGeom prst="rect">
            <a:avLst/>
          </a:prstGeom>
          <a:noFill/>
        </p:spPr>
        <p:txBody>
          <a:bodyPr wrap="square" rtlCol="0">
            <a:spAutoFit/>
          </a:bodyPr>
          <a:lstStyle/>
          <a:p>
            <a:r>
              <a:rPr lang="el-GR" sz="2400" b="1" dirty="0" smtClean="0">
                <a:solidFill>
                  <a:srgbClr val="C00000"/>
                </a:solidFill>
                <a:latin typeface="Cambria Math" panose="02040503050406030204" pitchFamily="18" charset="0"/>
                <a:ea typeface="Cambria Math" panose="02040503050406030204" pitchFamily="18" charset="0"/>
              </a:rPr>
              <a:t>(1)</a:t>
            </a:r>
            <a:endParaRPr lang="en-GB" sz="2400" b="1" dirty="0">
              <a:solidFill>
                <a:srgbClr val="C00000"/>
              </a:solidFill>
              <a:latin typeface="Cambria Math" panose="02040503050406030204" pitchFamily="18" charset="0"/>
              <a:ea typeface="Cambria Math" panose="02040503050406030204" pitchFamily="18" charset="0"/>
            </a:endParaRPr>
          </a:p>
        </p:txBody>
      </p:sp>
      <p:sp>
        <p:nvSpPr>
          <p:cNvPr id="5" name="TextBox 4"/>
          <p:cNvSpPr txBox="1"/>
          <p:nvPr/>
        </p:nvSpPr>
        <p:spPr>
          <a:xfrm>
            <a:off x="3707904" y="3717032"/>
            <a:ext cx="648072" cy="461665"/>
          </a:xfrm>
          <a:prstGeom prst="rect">
            <a:avLst/>
          </a:prstGeom>
          <a:noFill/>
        </p:spPr>
        <p:txBody>
          <a:bodyPr wrap="square" rtlCol="0">
            <a:spAutoFit/>
          </a:bodyPr>
          <a:lstStyle/>
          <a:p>
            <a:r>
              <a:rPr lang="el-GR" sz="2400" b="1" dirty="0" smtClean="0">
                <a:solidFill>
                  <a:srgbClr val="C00000"/>
                </a:solidFill>
                <a:latin typeface="Cambria Math" panose="02040503050406030204" pitchFamily="18" charset="0"/>
                <a:ea typeface="Cambria Math" panose="02040503050406030204" pitchFamily="18" charset="0"/>
              </a:rPr>
              <a:t>(2)</a:t>
            </a:r>
            <a:endParaRPr lang="en-GB" sz="2400" b="1" dirty="0">
              <a:solidFill>
                <a:srgbClr val="C00000"/>
              </a:solidFill>
              <a:latin typeface="Cambria Math" panose="02040503050406030204" pitchFamily="18" charset="0"/>
              <a:ea typeface="Cambria Math" panose="02040503050406030204"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6"/>
          <p:cNvSpPr>
            <a:spLocks noGrp="1" noChangeArrowheads="1"/>
          </p:cNvSpPr>
          <p:nvPr>
            <p:ph type="title"/>
          </p:nvPr>
        </p:nvSpPr>
        <p:spPr/>
        <p:txBody>
          <a:bodyPr/>
          <a:lstStyle/>
          <a:p>
            <a:pPr eaLnBrk="1" hangingPunct="1"/>
            <a:r>
              <a:rPr lang="el-GR" sz="4000" smtClean="0"/>
              <a:t>Πυρηνικός σταθμός – σκαρίφημα</a:t>
            </a:r>
          </a:p>
        </p:txBody>
      </p:sp>
      <p:pic>
        <p:nvPicPr>
          <p:cNvPr id="43010" name="Picture 2" descr="http://media-1.web.britannica.com/eb-media/79/162179-004-F2AD87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980728"/>
            <a:ext cx="7920880" cy="58891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Grp="1" noChangeArrowheads="1"/>
          </p:cNvSpPr>
          <p:nvPr>
            <p:ph type="title"/>
          </p:nvPr>
        </p:nvSpPr>
        <p:spPr/>
        <p:txBody>
          <a:bodyPr/>
          <a:lstStyle/>
          <a:p>
            <a:pPr eaLnBrk="1" hangingPunct="1"/>
            <a:endParaRPr lang="el-GR"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95288" y="333375"/>
            <a:ext cx="8229600" cy="941388"/>
          </a:xfrm>
        </p:spPr>
        <p:txBody>
          <a:bodyPr/>
          <a:lstStyle/>
          <a:p>
            <a:pPr eaLnBrk="1" hangingPunct="1"/>
            <a:r>
              <a:rPr lang="el-GR" dirty="0" smtClean="0"/>
              <a:t>ΜΗΧΑΝΕΣ</a:t>
            </a:r>
          </a:p>
        </p:txBody>
      </p:sp>
      <p:sp>
        <p:nvSpPr>
          <p:cNvPr id="108547" name="Rectangle 3"/>
          <p:cNvSpPr>
            <a:spLocks noGrp="1" noChangeArrowheads="1"/>
          </p:cNvSpPr>
          <p:nvPr>
            <p:ph type="body" idx="1"/>
          </p:nvPr>
        </p:nvSpPr>
        <p:spPr>
          <a:xfrm>
            <a:off x="179512" y="1124744"/>
            <a:ext cx="8640960" cy="5328592"/>
          </a:xfrm>
        </p:spPr>
        <p:txBody>
          <a:bodyPr/>
          <a:lstStyle/>
          <a:p>
            <a:pPr eaLnBrk="1" hangingPunct="1">
              <a:lnSpc>
                <a:spcPct val="80000"/>
              </a:lnSpc>
            </a:pPr>
            <a:r>
              <a:rPr lang="en-US" sz="2400" dirty="0" smtClean="0">
                <a:solidFill>
                  <a:srgbClr val="FF0000"/>
                </a:solidFill>
              </a:rPr>
              <a:t>I</a:t>
            </a:r>
            <a:r>
              <a:rPr lang="el-GR" sz="2400" dirty="0" smtClean="0">
                <a:solidFill>
                  <a:srgbClr val="FF0000"/>
                </a:solidFill>
              </a:rPr>
              <a:t>. ΘΕΡΜΙΚΑ</a:t>
            </a:r>
          </a:p>
          <a:p>
            <a:pPr lvl="1" eaLnBrk="1" hangingPunct="1">
              <a:lnSpc>
                <a:spcPct val="80000"/>
              </a:lnSpc>
            </a:pPr>
            <a:r>
              <a:rPr lang="el-GR" sz="2000" dirty="0" smtClean="0"/>
              <a:t>ΑΤΜΟΥ</a:t>
            </a:r>
          </a:p>
          <a:p>
            <a:pPr lvl="2" eaLnBrk="1" hangingPunct="1">
              <a:lnSpc>
                <a:spcPct val="80000"/>
              </a:lnSpc>
            </a:pPr>
            <a:r>
              <a:rPr lang="el-GR" sz="1800" dirty="0" smtClean="0"/>
              <a:t>ΠΑΛΙΝΔΡΟΜΙΚΕΣ</a:t>
            </a:r>
          </a:p>
          <a:p>
            <a:pPr lvl="2" eaLnBrk="1" hangingPunct="1">
              <a:lnSpc>
                <a:spcPct val="80000"/>
              </a:lnSpc>
            </a:pPr>
            <a:r>
              <a:rPr lang="el-GR" sz="1800" dirty="0" smtClean="0"/>
              <a:t>ΣΤΡΟΒΙΛΟΙ</a:t>
            </a:r>
          </a:p>
          <a:p>
            <a:pPr lvl="1" eaLnBrk="1" hangingPunct="1">
              <a:lnSpc>
                <a:spcPct val="80000"/>
              </a:lnSpc>
            </a:pPr>
            <a:r>
              <a:rPr lang="el-GR" sz="2000" dirty="0" smtClean="0"/>
              <a:t>ΜΗΧΑΝΕΣ ΕΣΩΤΕΡΙΚΗΣ ΚΑΥΣΗΣ </a:t>
            </a:r>
          </a:p>
          <a:p>
            <a:pPr lvl="1" eaLnBrk="1" hangingPunct="1">
              <a:lnSpc>
                <a:spcPct val="80000"/>
              </a:lnSpc>
            </a:pPr>
            <a:r>
              <a:rPr lang="el-GR" sz="2000" dirty="0" smtClean="0"/>
              <a:t>ΜΗΧΑΝΕΣ ΕΞΩΤΕΡΙΚΗΣ ΚΑΥΣΗΣ</a:t>
            </a:r>
          </a:p>
          <a:p>
            <a:pPr lvl="1" eaLnBrk="1" hangingPunct="1">
              <a:lnSpc>
                <a:spcPct val="80000"/>
              </a:lnSpc>
            </a:pPr>
            <a:r>
              <a:rPr lang="el-GR" sz="2000" dirty="0" smtClean="0"/>
              <a:t>ΑΕΡΙΟΣΤΡΟΒΙΛΟΜΗΧΑΝΕΣ</a:t>
            </a:r>
            <a:endParaRPr lang="en-GB" sz="2000" dirty="0" smtClean="0"/>
          </a:p>
          <a:p>
            <a:pPr lvl="1" eaLnBrk="1" hangingPunct="1">
              <a:lnSpc>
                <a:spcPct val="80000"/>
              </a:lnSpc>
              <a:buFontTx/>
              <a:buNone/>
            </a:pPr>
            <a:endParaRPr lang="el-GR" sz="2000" dirty="0" smtClean="0"/>
          </a:p>
          <a:p>
            <a:pPr eaLnBrk="1" hangingPunct="1">
              <a:lnSpc>
                <a:spcPct val="80000"/>
              </a:lnSpc>
            </a:pPr>
            <a:r>
              <a:rPr lang="el-GR" sz="2400" dirty="0" smtClean="0">
                <a:solidFill>
                  <a:srgbClr val="FF0000"/>
                </a:solidFill>
              </a:rPr>
              <a:t>ΙΙ. ΥΔΡΟΗΛΕΚΤΡΙΚΑ</a:t>
            </a:r>
            <a:endParaRPr lang="en-GB" sz="2400" dirty="0" smtClean="0">
              <a:solidFill>
                <a:srgbClr val="FF0000"/>
              </a:solidFill>
            </a:endParaRPr>
          </a:p>
          <a:p>
            <a:pPr eaLnBrk="1" hangingPunct="1">
              <a:lnSpc>
                <a:spcPct val="80000"/>
              </a:lnSpc>
            </a:pPr>
            <a:endParaRPr lang="el-GR" sz="2400" dirty="0" smtClean="0">
              <a:solidFill>
                <a:srgbClr val="FF0000"/>
              </a:solidFill>
            </a:endParaRPr>
          </a:p>
          <a:p>
            <a:pPr eaLnBrk="1" hangingPunct="1">
              <a:lnSpc>
                <a:spcPct val="80000"/>
              </a:lnSpc>
            </a:pPr>
            <a:r>
              <a:rPr lang="el-GR" sz="2400" dirty="0" smtClean="0">
                <a:solidFill>
                  <a:srgbClr val="FF0000"/>
                </a:solidFill>
              </a:rPr>
              <a:t>ΙΙΙ. ΑΙΟΛΙΚΕΣ ΜΗΧΑΝΕΣ</a:t>
            </a:r>
            <a:endParaRPr lang="en-GB" sz="2400" dirty="0" smtClean="0">
              <a:solidFill>
                <a:srgbClr val="FF0000"/>
              </a:solidFill>
            </a:endParaRPr>
          </a:p>
          <a:p>
            <a:pPr eaLnBrk="1" hangingPunct="1">
              <a:lnSpc>
                <a:spcPct val="80000"/>
              </a:lnSpc>
            </a:pPr>
            <a:endParaRPr lang="el-GR" sz="2400" dirty="0" smtClean="0">
              <a:solidFill>
                <a:srgbClr val="FF0000"/>
              </a:solidFill>
            </a:endParaRPr>
          </a:p>
          <a:p>
            <a:pPr eaLnBrk="1" hangingPunct="1">
              <a:lnSpc>
                <a:spcPct val="80000"/>
              </a:lnSpc>
            </a:pPr>
            <a:r>
              <a:rPr lang="en-GB" sz="2400" dirty="0" smtClean="0">
                <a:solidFill>
                  <a:srgbClr val="FF0000"/>
                </a:solidFill>
              </a:rPr>
              <a:t>IV. </a:t>
            </a:r>
            <a:r>
              <a:rPr lang="el-GR" sz="2400" dirty="0" smtClean="0">
                <a:solidFill>
                  <a:srgbClr val="FF0000"/>
                </a:solidFill>
              </a:rPr>
              <a:t>ΑΜΕΣΗΣ ΜΕΤΑΤΡΟΠΗΣ</a:t>
            </a:r>
          </a:p>
          <a:p>
            <a:pPr lvl="1" eaLnBrk="1" hangingPunct="1">
              <a:lnSpc>
                <a:spcPct val="80000"/>
              </a:lnSpc>
            </a:pPr>
            <a:r>
              <a:rPr lang="el-GR" sz="2000" dirty="0" smtClean="0"/>
              <a:t>ΚΥΤΤΑΡΑ ΚΑΥΣΙΜΟΥ</a:t>
            </a:r>
          </a:p>
          <a:p>
            <a:pPr lvl="1" eaLnBrk="1" hangingPunct="1">
              <a:lnSpc>
                <a:spcPct val="80000"/>
              </a:lnSpc>
            </a:pPr>
            <a:r>
              <a:rPr lang="el-GR" sz="2000" dirty="0" smtClean="0"/>
              <a:t>ΦΩΤΟΒΟΛΤΑΪΚΑ</a:t>
            </a:r>
          </a:p>
          <a:p>
            <a:pPr lvl="1" eaLnBrk="1" hangingPunct="1">
              <a:lnSpc>
                <a:spcPct val="80000"/>
              </a:lnSpc>
            </a:pPr>
            <a:r>
              <a:rPr lang="el-GR" sz="2000" dirty="0" smtClean="0"/>
              <a:t>ΘΕΡΜΙΚΑ /ΜΑΓΝΗΤΟΥΔΡΟΔΥΝΑΜΙΚΑ/ΘΕΡΜΙΟΝΙΚΑ/ΘΕΡΜΟΗΛΕΚΤΡΙΚΑ</a:t>
            </a:r>
          </a:p>
          <a:p>
            <a:pPr lvl="1" eaLnBrk="1" hangingPunct="1">
              <a:lnSpc>
                <a:spcPct val="80000"/>
              </a:lnSpc>
            </a:pPr>
            <a:endParaRPr lang="el-GR" sz="2000" dirty="0" smtClean="0"/>
          </a:p>
          <a:p>
            <a:pPr lvl="2" eaLnBrk="1" hangingPunct="1">
              <a:lnSpc>
                <a:spcPct val="80000"/>
              </a:lnSpc>
            </a:pPr>
            <a:endParaRPr lang="el-GR" sz="1800"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l-GR" smtClean="0"/>
              <a:t>ΑΠΟΔΟΣΗ ΜΕΤΑΤΡΟΠΗΣ</a:t>
            </a:r>
          </a:p>
        </p:txBody>
      </p:sp>
      <p:sp>
        <p:nvSpPr>
          <p:cNvPr id="109571" name="Rectangle 3"/>
          <p:cNvSpPr>
            <a:spLocks noGrp="1" noChangeArrowheads="1"/>
          </p:cNvSpPr>
          <p:nvPr>
            <p:ph type="body" idx="1"/>
          </p:nvPr>
        </p:nvSpPr>
        <p:spPr/>
        <p:txBody>
          <a:bodyPr/>
          <a:lstStyle/>
          <a:p>
            <a:pPr eaLnBrk="1" hangingPunct="1"/>
            <a:r>
              <a:rPr lang="el-GR" smtClean="0"/>
              <a:t>ΠΕΤΡΕΛΑΙΟ				26.6 %</a:t>
            </a:r>
          </a:p>
          <a:p>
            <a:pPr eaLnBrk="1" hangingPunct="1"/>
            <a:r>
              <a:rPr lang="el-GR" smtClean="0"/>
              <a:t>ΚΑΡΒΟΥΝΟ				32.5 %</a:t>
            </a:r>
          </a:p>
          <a:p>
            <a:pPr eaLnBrk="1" hangingPunct="1"/>
            <a:r>
              <a:rPr lang="el-GR" smtClean="0"/>
              <a:t>ΕΛΑΦΡΟΥ ΥΔΑΤΟΣ 		24.9 %</a:t>
            </a:r>
          </a:p>
          <a:p>
            <a:pPr eaLnBrk="1" hangingPunct="1"/>
            <a:r>
              <a:rPr lang="el-GR" smtClean="0"/>
              <a:t>ΗΛΙΑΚΟΣ ΣΥΛΛΕΚΤΗΣ 	  2.4 %</a:t>
            </a:r>
          </a:p>
          <a:p>
            <a:pPr eaLnBrk="1" hangingPunct="1"/>
            <a:r>
              <a:rPr lang="el-GR" smtClean="0"/>
              <a:t>ΣΥΜΠΑΡΑΓΩΓΗ			50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title"/>
          </p:nvPr>
        </p:nvSpPr>
        <p:spPr/>
        <p:txBody>
          <a:bodyPr/>
          <a:lstStyle/>
          <a:p>
            <a:pPr eaLnBrk="1" hangingPunct="1"/>
            <a:r>
              <a:rPr lang="el-GR" smtClean="0"/>
              <a:t>ΑΕΡΙΟΣΤΡΟΒΙΛΟΣ</a:t>
            </a:r>
            <a:endParaRPr lang="en-US" smtClean="0"/>
          </a:p>
        </p:txBody>
      </p:sp>
      <p:pic>
        <p:nvPicPr>
          <p:cNvPr id="110595" name="Picture 5" descr="gas turbine"/>
          <p:cNvPicPr>
            <a:picLocks noGrp="1" noChangeAspect="1" noChangeArrowheads="1"/>
          </p:cNvPicPr>
          <p:nvPr>
            <p:ph idx="1"/>
          </p:nvPr>
        </p:nvPicPr>
        <p:blipFill>
          <a:blip r:embed="rId3" cstate="print"/>
          <a:srcRect/>
          <a:stretch>
            <a:fillRect/>
          </a:stretch>
        </p:blipFill>
        <p:spPr>
          <a:xfrm>
            <a:off x="1389063" y="1600200"/>
            <a:ext cx="6365875" cy="4525963"/>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5651500" y="1268413"/>
            <a:ext cx="3035300" cy="1858962"/>
          </a:xfrm>
        </p:spPr>
        <p:txBody>
          <a:bodyPr/>
          <a:lstStyle/>
          <a:p>
            <a:pPr eaLnBrk="1" hangingPunct="1"/>
            <a:r>
              <a:rPr lang="el-GR" sz="2800" smtClean="0"/>
              <a:t>Τυπικοί αεριοστρόβιλοι αεροπλάνων</a:t>
            </a:r>
            <a:endParaRPr lang="en-US" sz="2800" smtClean="0"/>
          </a:p>
        </p:txBody>
      </p:sp>
      <p:pic>
        <p:nvPicPr>
          <p:cNvPr id="112643" name="Picture 3" descr="gas-turbine-intro"/>
          <p:cNvPicPr>
            <a:picLocks noGrp="1" noChangeAspect="1" noChangeArrowheads="1"/>
          </p:cNvPicPr>
          <p:nvPr>
            <p:ph sz="half" idx="1"/>
          </p:nvPr>
        </p:nvPicPr>
        <p:blipFill>
          <a:blip r:embed="rId3" cstate="print"/>
          <a:srcRect/>
          <a:stretch>
            <a:fillRect/>
          </a:stretch>
        </p:blipFill>
        <p:spPr>
          <a:xfrm>
            <a:off x="179388" y="260350"/>
            <a:ext cx="5184775" cy="3889375"/>
          </a:xfrm>
        </p:spPr>
      </p:pic>
      <p:pic>
        <p:nvPicPr>
          <p:cNvPr id="112644" name="Picture 4" descr="turbine-3d">
            <a:hlinkClick r:id="rId4"/>
          </p:cNvPr>
          <p:cNvPicPr>
            <a:picLocks noGrp="1" noChangeAspect="1" noChangeArrowheads="1"/>
          </p:cNvPicPr>
          <p:nvPr>
            <p:ph sz="half" idx="2"/>
          </p:nvPr>
        </p:nvPicPr>
        <p:blipFill>
          <a:blip r:embed="rId5" cstate="print"/>
          <a:srcRect/>
          <a:stretch>
            <a:fillRect/>
          </a:stretch>
        </p:blipFill>
        <p:spPr>
          <a:xfrm>
            <a:off x="4211638" y="4365625"/>
            <a:ext cx="4464050" cy="1828800"/>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l-GR" smtClean="0"/>
              <a:t>ΣΤΡΟΒΙΛΟΣ-ΓΕΝΝΗΤΡΙΑ</a:t>
            </a:r>
            <a:endParaRPr lang="en-US" smtClean="0"/>
          </a:p>
        </p:txBody>
      </p:sp>
      <p:pic>
        <p:nvPicPr>
          <p:cNvPr id="113667" name="Picture 3" descr="turbine generator"/>
          <p:cNvPicPr>
            <a:picLocks noGrp="1" noChangeAspect="1" noChangeArrowheads="1"/>
          </p:cNvPicPr>
          <p:nvPr>
            <p:ph idx="1"/>
          </p:nvPr>
        </p:nvPicPr>
        <p:blipFill>
          <a:blip r:embed="rId3" cstate="print"/>
          <a:srcRect/>
          <a:stretch>
            <a:fillRect/>
          </a:stretch>
        </p:blipFill>
        <p:spPr>
          <a:xfrm>
            <a:off x="1833563" y="2038350"/>
            <a:ext cx="5476875" cy="3648075"/>
          </a:xfr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l-GR" smtClean="0"/>
              <a:t>ΣΤΡΟΒΙΛΟΣ 2 ΣΤΑΔΙΩΝ</a:t>
            </a:r>
            <a:endParaRPr lang="en-US" smtClean="0"/>
          </a:p>
        </p:txBody>
      </p:sp>
      <p:pic>
        <p:nvPicPr>
          <p:cNvPr id="114691" name="Picture 3" descr="Turbine blades"/>
          <p:cNvPicPr>
            <a:picLocks noGrp="1" noChangeAspect="1" noChangeArrowheads="1"/>
          </p:cNvPicPr>
          <p:nvPr>
            <p:ph idx="1"/>
          </p:nvPr>
        </p:nvPicPr>
        <p:blipFill>
          <a:blip r:embed="rId3" cstate="print"/>
          <a:srcRect/>
          <a:stretch>
            <a:fillRect/>
          </a:stretch>
        </p:blipFill>
        <p:spPr>
          <a:xfrm>
            <a:off x="1833563" y="2033588"/>
            <a:ext cx="5476875" cy="365760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1429</TotalTime>
  <Words>4456</Words>
  <Application>Microsoft Office PowerPoint</Application>
  <PresentationFormat>On-screen Show (4:3)</PresentationFormat>
  <Paragraphs>748</Paragraphs>
  <Slides>212</Slides>
  <Notes>199</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212</vt:i4>
      </vt:variant>
    </vt:vector>
  </HeadingPairs>
  <TitlesOfParts>
    <vt:vector size="217" baseType="lpstr">
      <vt:lpstr>Default Design</vt:lpstr>
      <vt:lpstr>Photo Editor Photo</vt:lpstr>
      <vt:lpstr>Chart</vt:lpstr>
      <vt:lpstr>Presentation</vt:lpstr>
      <vt:lpstr>Video Clip</vt:lpstr>
      <vt:lpstr>ΕΝΕΡΓΕΙΑΚΗ ΠΟΛΙΤΙΚΗ ΚΑΙ ΔΙΑΧΕΙΡΙΣΗ - ΛΗΨΗ ΑΠΟΦΑΣΕΩΝ</vt:lpstr>
      <vt:lpstr>PowerPoint Presentation</vt:lpstr>
      <vt:lpstr>PowerPoint Presentation</vt:lpstr>
      <vt:lpstr>Συντελεστές Μετατροπής</vt:lpstr>
      <vt:lpstr>ΕΥΡΩΠΑΪΚΗ ΕΝΩΣΗ: ΠΟΛΙΤΙΚΕΣ-ΚΛΕΙΔΙΑ ΓΙΑ ΕΝΑΛΛΑΚΤΙΚΟ ΣΕΝΑΡΙΟ</vt:lpstr>
      <vt:lpstr>ΣΤΑΔΙΑ ΜΕΤΑΤΡΟΠΗΣ</vt:lpstr>
      <vt:lpstr>Κοσμική ακτινοβολία – η αρχή</vt:lpstr>
      <vt:lpstr>ΕΞΕΛΙΞΗ ΠΑΡΑΓΩΓΗΣ ΕΝΕΡΓΕΙΑΣ</vt:lpstr>
      <vt:lpstr>Η ΔΟΜΗ ΤΟΥ ΕΝΕΡΓΕΙΑΚΟΥ ΣΥΣΤΗΜΑΤΟΣ</vt:lpstr>
      <vt:lpstr>ΠΑΓΚΟΣΜΙΑ ΚΑΤΑΝΑΛΩΣΗ % ΕΝΕΡΓΕΙΑΣ ΑΝΑ ΚΑΥΣΙΜΟ</vt:lpstr>
      <vt:lpstr>ΚΑΤΑΝΑΛΩΣΗ ΕΝΕΡΓΕΙΑΣ  ΑΝΑ ΑΤΟΜΟ</vt:lpstr>
      <vt:lpstr>ΠΑΓΚΟΣΜΙΑ ΑΠΟΘΕΜΑΤΑ ΠΕΤΡΕΛΑΙΟΥ </vt:lpstr>
      <vt:lpstr>DISTRIBUTED GENERATION</vt:lpstr>
      <vt:lpstr>ΔΙΕΣΠΑΡΜΕΝΟ ΔΙΚΤΥΟ ΜΕ ΣΥΜΒΑΤΙΚΗ ΠΑΡΑΓΩΓΗ</vt:lpstr>
      <vt:lpstr>ΔΙΕΣΠΑΡΜΕΝΟ ΔΙΚΤΥΟ ΜΕ ΔΙΕΣΠΑΡΜΕΝΗ ΠΑΡΑΓΩΓΗ &amp; ΑΝΕΞΑΡΤΗΤΟ ΔΙΚΤΥΟ ΔΙΑΝΟΜΗΣ</vt:lpstr>
      <vt:lpstr>ΤΟ ΗΛΕΚΤΡΙΚΟ ΔΙΚΤΥΟ ΤΟΥ ΜΕΛΛΟΝΤΟΣ</vt:lpstr>
      <vt:lpstr>ΣΤΑΔΙΑ ΠΑΡΑΓΩΓΗΣ ΗΛΕΚΤΡΙΣΜΟΥ</vt:lpstr>
      <vt:lpstr>ΓΑΙΑΝΘΡΑΚΕΣ (ΚΑΡΒΟΥΝΟ)</vt:lpstr>
      <vt:lpstr>ΑΠΟΘΕΜΑΤΑ ΚΑΡΒΟΥΝΟΥ</vt:lpstr>
      <vt:lpstr>ΣΧΗΜΑΤΙΣΜΟΣ ΤΟΥ ΚΑΡΒΟΥΝΟΥ</vt:lpstr>
      <vt:lpstr>ΚΑΤΗΓΟΡΙΕΣ ΚΑΡΒΟΥΝΟΥ</vt:lpstr>
      <vt:lpstr>ΕΠΙΦΑΝΕΙΑΚΗ ΕΞΟΡΥΞΗ ΛΙΓΝΙΤΗ</vt:lpstr>
      <vt:lpstr>ΛΙΓΝΙΤΙΚΟΣ ΕΚΣΚΑΦΕΑΣ</vt:lpstr>
      <vt:lpstr>ΤΥΠΙΚΗ ΔΟΜΗ ΓΑΙΑΝΘΡΑΚΩΝ</vt:lpstr>
      <vt:lpstr>ΣΤΑΔΙΑ</vt:lpstr>
      <vt:lpstr>ΑΠΟΘΕΜΑΤΑ ΛΙΓΝΙΤΗ ΣΤΗΝ ΕΛΛΑΔΑ</vt:lpstr>
      <vt:lpstr>ΣΥΜΒΑΤΙΚΗ ΚΑΥΣΗ ΣΕ ΕΣΧΑΡΕΣ</vt:lpstr>
      <vt:lpstr>ΡΕΥΣΤΟΠΟΙΗΜΕΝΗ ΚΛΙΝΗ</vt:lpstr>
      <vt:lpstr>ΥΓΡΟΠΟΙΗΣΗ ΚΑΙ ΑΕΡΙΟΠΟΙΗΣΗ ΓΑΙΑΝΘΡΑΚΩΝ</vt:lpstr>
      <vt:lpstr>ΑΕΡΙΟΠΟΙΗΣΗ ΓΑΙΑΝΘΡΑΚΩΝ</vt:lpstr>
      <vt:lpstr>ΛΙΓΝΙΤΙΚΟΙ ΣΤΑΘΜΟΙ ΗΛΕΚΤΡΟΠΑΡΑΓΩΓΗΣ</vt:lpstr>
      <vt:lpstr>ΠΕΤΡΕΛΑΙΟ</vt:lpstr>
      <vt:lpstr>ΠΕΤΡΕΛΑΙΟ  - ΑΠΟΘΕΜΑΤΑ(2009)</vt:lpstr>
      <vt:lpstr>ΑΠΟΘΕΜΑΤΑ ΠΕΤΡΕΛΑΙΟΥ</vt:lpstr>
      <vt:lpstr>ΑΠΟΔΕΔΕΙΓΜΕΝΑ ΑΠΟΘΕΜΑΤΑ-ΥΠΟΛΕΙΠΟΥΣΑ ΠΑΡΑΓΩΓΗ</vt:lpstr>
      <vt:lpstr>ΠΡΟΣΦΟΡΑ ΚΑΙ ΖΗΤΗΣΗ</vt:lpstr>
      <vt:lpstr>ΧΑΡΤΗΣ ΠΕΤΡΕΛΑΙΑΓΩΓΩΝ ΣΤΗΝ ΕΥΡΩΠΗ</vt:lpstr>
      <vt:lpstr> oil well plan   </vt:lpstr>
      <vt:lpstr>ΤΡΥΠΑΝΙΑ ΠΕΤΡΕΛΑΙΟΥ</vt:lpstr>
      <vt:lpstr>ΠΛΩΤΗ ΠΛΑΤΦΟΡΜΑ ΕΞΟΡΥΞΗΣ ΠΕΤΡΕΛΑΙΟΥ</vt:lpstr>
      <vt:lpstr>ΠΟΡΩΔΕΣ ΠΕΤΡΩΜΑ ΜΕ ΠΕΤΡΕΛΑΙΟ</vt:lpstr>
      <vt:lpstr>ΠΕΤΡΕΛΑΙΟ – ΕΓΚΛΩΒΙΣΜΟΣ ΜΕΤΑΞΥ ΑΔΙΑΠΕΡΑΣΤΩΝ ΠΕΤΡΩΜΑΤΩΝ</vt:lpstr>
      <vt:lpstr>ΠΕΤΡΕΛΑΙΟ – ΕΓΚΛΩΒΙΣΜΟΣ ΣΕ ΤΑΜΙΕΥΤΗΡΕΣ</vt:lpstr>
      <vt:lpstr>Εντοπισμος γεωλογικών στρωμάτων με ηχητικά κύματα</vt:lpstr>
      <vt:lpstr>ΔΙΑΤΑΞΗ ΠΕΤΡΩΜΑΤΩΝ ΚΑΙ ΤΑΜΙΕΥΤΗΡΩΝ ΜΕΤΑΝΑΣΤΕΥΣΗ ΠΕΤΡΕΛΑΙΟΥ</vt:lpstr>
      <vt:lpstr>Άντληση πετρελαίου</vt:lpstr>
      <vt:lpstr>Άντληση πετρελαίου στην θάλασσα</vt:lpstr>
      <vt:lpstr>Τεχνολογίες γιά θαλάσσια άντληση</vt:lpstr>
      <vt:lpstr>install new cable on the service rig. </vt:lpstr>
      <vt:lpstr>service rig that will be used for swabbing and pump replacement </vt:lpstr>
      <vt:lpstr>Drilling Well</vt:lpstr>
      <vt:lpstr>Drilling Well</vt:lpstr>
      <vt:lpstr>Well</vt:lpstr>
      <vt:lpstr>Disposal Pit for well</vt:lpstr>
      <vt:lpstr>Drilling well</vt:lpstr>
      <vt:lpstr>Tank for well</vt:lpstr>
      <vt:lpstr>well during drilling.  This well was spewing oil</vt:lpstr>
      <vt:lpstr>ΣΥΣΤΑΣΗ ΠΕΤΡΕΛΑΙΟΥ</vt:lpstr>
      <vt:lpstr>Wooden oil derricks stretching out into California's Santa Barbara Channel</vt:lpstr>
      <vt:lpstr>Alberta tar sands</vt:lpstr>
      <vt:lpstr>Oil Refinery</vt:lpstr>
      <vt:lpstr>ΕΠΕΞΕΡΓΑΣΙΑ ΑΡΓΟΥ ΠΕΤΡΕΛΑΙΟΥ</vt:lpstr>
      <vt:lpstr>ΚΛΑΣΜΑΤΙΚΗ ΑΠΟΣΤΑΞΗ ΠΕΤΡΕΛΑΙΟΥ</vt:lpstr>
      <vt:lpstr>ΚΛΑΣΜΑΤΙΚΗ ΣΤΗΛΗ ΚΑΙ CRACKING</vt:lpstr>
      <vt:lpstr>ΤΟ CRACKING TOY ΠΕΤΡΕΛΑΙΟΥ ΣΕ ΜΙΚΡΟΤΕΡΟΥΣ ΥΔΡΟΓΟΝΑΝΘΡΑΚΕΣ</vt:lpstr>
      <vt:lpstr>ΕΞΕΛΙΞΗ ΤΙΜΩΝ ΠΕΤΡΕΛΑΙΟΥ ($2005)</vt:lpstr>
      <vt:lpstr>ΤΟ ΦΥΣΙΚΟ ΑΕΡΙΟ</vt:lpstr>
      <vt:lpstr>ΦΥΣΙΚΟ ΑΕΡΙΟ</vt:lpstr>
      <vt:lpstr>Το φυσικό αέριο – κατασκευή αγωγού</vt:lpstr>
      <vt:lpstr>ΤΟ ΦΥΣΙΚΟ ΑΕΡΙΟ ΣΤΗΝ ΕΥΡΩΠΗ</vt:lpstr>
      <vt:lpstr>ΤΟ ΦΥΣΙΚΟ ΑΕΡΙΟ ΣΤΗΝ ΕΛΛΑΔΑ</vt:lpstr>
      <vt:lpstr>ΣΥΣΤΑΣΗ ΦΥΣΙΚΟΥ ΑΕΡΙΟΥ</vt:lpstr>
      <vt:lpstr>ΡΕΒΥΘΟΥΣΑ: ΣΤΑΘΜΟΣ ΑΠΟΘΗΚΕΥΣΗΣ</vt:lpstr>
      <vt:lpstr>ΠΥΡΗΝΙΚΑ ΚΑΥΣΙΜΑ</vt:lpstr>
      <vt:lpstr>Συναρμολόγηση πυρηνικής ράβδου</vt:lpstr>
      <vt:lpstr>Πυρηνικός αντιδραστήρας</vt:lpstr>
      <vt:lpstr>Υαλοποίηση πυρηνικών αποβλήτων</vt:lpstr>
      <vt:lpstr>ΣΥΝΤΗΞΗ</vt:lpstr>
      <vt:lpstr>Σύντηξη – συγκράτηση πλάσματος</vt:lpstr>
      <vt:lpstr>Σύντηξη–ακτινοβολία πλάσματος στον αντιδραστήρα θερμοκρασία εκκίνησης 100,000,000 C</vt:lpstr>
      <vt:lpstr>ΜΕΤΑΤΡΟΠΗ ΕΝΕΡΓΕΙΑΣ</vt:lpstr>
      <vt:lpstr>Ενεργειακή μετατροπή  σε θερμικό σταθμό</vt:lpstr>
      <vt:lpstr>Βασική αρχή</vt:lpstr>
      <vt:lpstr>Προσπάθειες...</vt:lpstr>
      <vt:lpstr>ΚΑΥΣΗ</vt:lpstr>
      <vt:lpstr>Απόδοση καύσης και περίσσεια αέρα</vt:lpstr>
      <vt:lpstr>Μεταβολή % CO2 με την περίσσεια αέρα</vt:lpstr>
      <vt:lpstr>Εσωτερικό θαλάμου καύσεως</vt:lpstr>
      <vt:lpstr>Παραγωγή ισχύος –  σχηματική παράσταση</vt:lpstr>
      <vt:lpstr>ΗΛΕΚΤΡΟΠΑΡΑΓΩΓΗ-ΣΥΝΔΥΑΣΜΕΝΟΣ ΚΥΚΛΟΣ</vt:lpstr>
      <vt:lpstr>Αεριοστρόβιλος (1) και Ατμοστρόβιλος (2)</vt:lpstr>
      <vt:lpstr>Πυρηνικός σταθμός – σκαρίφημα</vt:lpstr>
      <vt:lpstr>PowerPoint Presentation</vt:lpstr>
      <vt:lpstr>ΜΗΧΑΝΕΣ</vt:lpstr>
      <vt:lpstr>ΑΠΟΔΟΣΗ ΜΕΤΑΤΡΟΠΗΣ</vt:lpstr>
      <vt:lpstr>ΑΕΡΙΟΣΤΡΟΒΙΛΟΣ</vt:lpstr>
      <vt:lpstr>Τυπικοί αεριοστρόβιλοι αεροπλάνων</vt:lpstr>
      <vt:lpstr>ΣΤΡΟΒΙΛΟΣ-ΓΕΝΝΗΤΡΙΑ</vt:lpstr>
      <vt:lpstr>ΣΤΡΟΒΙΛΟΣ 2 ΣΤΑΔΙΩΝ</vt:lpstr>
      <vt:lpstr>Αεριοστρόβιλος με θάλαμο καύσης</vt:lpstr>
      <vt:lpstr>Αεριοστρόβιλος με θάλαμο καύσης και αναγέννηση (ανάκτηση θερμότητας)</vt:lpstr>
      <vt:lpstr>Αεριοστρόβιλος με ενδιάμεση ψύξη του αέρα (ανάμεσα στα στάδια)</vt:lpstr>
      <vt:lpstr>Αεριοστρόβιλος με αναθέρμανση</vt:lpstr>
      <vt:lpstr>ΑΕΡΙΟΣΤΡΟΒΙΛΟΣ ΜΕ ΑΝΑΚΤΗΣΗ ΘΕΡΜΟΤΗΤΑΣ</vt:lpstr>
      <vt:lpstr>An Intercooled &amp; Recuperated Turbine </vt:lpstr>
      <vt:lpstr>ΑΕΡΙΟΣΤΡΟΒΙΛΟΣ ΜΕ ΕΓΧΥΣΗ ΑΤΜΟΥ ΓΙΑ ΜΕΙΩΣΗ ΝΟχ</vt:lpstr>
      <vt:lpstr>Βενζινοκινητήρας-σχηματικό διάγραμμα τροφοδοσίας</vt:lpstr>
      <vt:lpstr>Μηχανή bypass</vt:lpstr>
      <vt:lpstr>Στοιχεία τούρμπο-τζέτ μηχανής</vt:lpstr>
      <vt:lpstr>Θάλαμος καύσης αεριοστροβίλου αεροσκάφους</vt:lpstr>
      <vt:lpstr>ΜΗΧΑΝΕΣ ΕΣΩΤΕΡΙΚΗΣ ΚΑΥΣΗΣ</vt:lpstr>
      <vt:lpstr>Μηχανή εσωτερικής καύσης</vt:lpstr>
      <vt:lpstr>2 – χρονη μηχανή εσωτ.καύσης</vt:lpstr>
      <vt:lpstr>Πύργοι ψύξης γιά θερμικούς σταθμούς</vt:lpstr>
      <vt:lpstr>Πύργος ψύξεως</vt:lpstr>
      <vt:lpstr>Σχηματική παράσταση σταθμού με πύργο ψύξεως</vt:lpstr>
      <vt:lpstr>Πύργος ψύξης (εσωτερικό)</vt:lpstr>
      <vt:lpstr>ΚΑΤΑΚΡΑΤΗΣΗ CO2</vt:lpstr>
      <vt:lpstr>Εκπομπές CO2 1900-1990</vt:lpstr>
      <vt:lpstr>ΑΠΟΜΑΚΡΥΝΣΗ CO2</vt:lpstr>
      <vt:lpstr>ΑΠΟΜΑΚΡΥΝΣΗ CO2</vt:lpstr>
      <vt:lpstr>Αποθήκευση CO2 σε εξαντλημένη πετρελαιοπηγή</vt:lpstr>
      <vt:lpstr>Αποθήκευση CO2 σε ταμιευτήρα</vt:lpstr>
      <vt:lpstr>ΕΠΕΞΕΡΓΑΣΙΑ ΚΑΥΣΑΕΡΙΩΝ</vt:lpstr>
      <vt:lpstr>ΣΧΗΜΑΤΙΣΜΟΣ ΝΟx</vt:lpstr>
      <vt:lpstr>KAΥΣΗ ΣΤΑΓΟΝΑΣ ΠΕΤΡΕΛΑΙΟΥ ΣΕ ΜΙΚΡΟΒΑΡΥΤΗΤΑ</vt:lpstr>
      <vt:lpstr>Μικροφωτογραφία ιπτάμενης τέφρας</vt:lpstr>
      <vt:lpstr>ΚΑΥΣΑΕΡΙΑ ΕΠΕΞΕΡΓΑΣΙΑ 1</vt:lpstr>
      <vt:lpstr>ΚΑΥΣΑΕΡΙΑ ΕΠΕΞΕΡΓΑΣΙΑ 2</vt:lpstr>
      <vt:lpstr>Θερμικός σταθμός με επεξεργασία καυσαερίων</vt:lpstr>
      <vt:lpstr>Σταθμός με αποθείωση- σχηματική διάταξη λειτουργίας</vt:lpstr>
      <vt:lpstr>ΣΥΓΧΡΟΝΟΣ ΘΕΡΜΙΚΟΣ ΣΤΑΘΜΟΣ</vt:lpstr>
      <vt:lpstr>ΑΝΑΝΕΩΣΙΜΕΣ ΠΗΓΕΣ ΕΝΕΡΓΕΙΑΣ ΚΑΙ ΤΕΧΝΟΛΟΓΙΑ</vt:lpstr>
      <vt:lpstr>ΑΝΑΝΕΩΣΙΜΕΣ ΠΗΓΕΣ ΕΝΕΡΓΕΙΑΣ</vt:lpstr>
      <vt:lpstr>ΓΕΩΘΕΡΜΙΑ</vt:lpstr>
      <vt:lpstr>Θερμοκρασιακή τομή της Γης</vt:lpstr>
      <vt:lpstr>Γεωθερμικές περιοχές</vt:lpstr>
      <vt:lpstr>Γεωθερμικές περιοχές στην Ευρώπη</vt:lpstr>
      <vt:lpstr>Γεωθερμία: Σχηματική παράσταση</vt:lpstr>
      <vt:lpstr>Γεωθερμική γεώτρηση</vt:lpstr>
      <vt:lpstr>Εναλλάκτης  γεωθερμικής θερμότητας</vt:lpstr>
      <vt:lpstr>Γεωθερμικός σταθμός</vt:lpstr>
      <vt:lpstr>Γεωθερμικός σταθμός ξηρού ατμού</vt:lpstr>
      <vt:lpstr>Ηλιακή ενέργεια</vt:lpstr>
      <vt:lpstr>McDonnell Douglas (currently Boeing) SD system</vt:lpstr>
      <vt:lpstr>Θερμοηλεκτρικό σύστημα ηλιακής ενέργειας  Stirling Energy Systems, Inc. (SES)/Boeing, 25 kW SD system at sunset.</vt:lpstr>
      <vt:lpstr>Ηλιακό θερμικό σύστημα αέρα</vt:lpstr>
      <vt:lpstr>Ηλιακό σύστημα παραγωγής με φωτοβολταϊκά</vt:lpstr>
      <vt:lpstr>Συγκεντρωτικό ηλιακό κάτοπτρο </vt:lpstr>
      <vt:lpstr>Ηλιακός θερμικός σταθμός-Γαλλία</vt:lpstr>
      <vt:lpstr>Ηλιακός θερμικός σταθμός</vt:lpstr>
      <vt:lpstr>ΠΥΡΓΟΣ ΕΣΤΙΑΣΗΣ</vt:lpstr>
      <vt:lpstr>Ηλιακός θερμοηλεκτρικός σταθμός</vt:lpstr>
      <vt:lpstr>Βιοκλιματική αρχιτεκτονική</vt:lpstr>
      <vt:lpstr>ΗΛΙΑΚΟ ΣΠΙΤΙ </vt:lpstr>
      <vt:lpstr>ΒΙΟΚΛΙΜΑΤΙΚΟ ΣΠΙΤΙ - ΤΕΝΕΡΙΦΗ</vt:lpstr>
      <vt:lpstr>ΒΙΟΚΛΙΜΑΤΙΚΟ ΣΠΙΤΙ-</vt:lpstr>
      <vt:lpstr>ΒΙΟΚΛΙΜΑΤΙΚΟ ΣΠΙΤΙ - </vt:lpstr>
      <vt:lpstr>ΒΙΟΚΛΙΜΑΤΙΚΟ ΣΠΙΤΙ-ΦΥΤΕΜΕΝΗ ΣΤΕΓΗ</vt:lpstr>
      <vt:lpstr>ΒΙΟΚΛΙΜΑΤΙΚΟ ΣΠΙΤΙ: ΕΛΛΑΔΑ</vt:lpstr>
      <vt:lpstr>Αιολική ενέργεια</vt:lpstr>
      <vt:lpstr>Αιολικός Ατλας Ευρώπης</vt:lpstr>
      <vt:lpstr>PowerPoint Presentation</vt:lpstr>
      <vt:lpstr>Ανεμογεννήτρια 1650 W</vt:lpstr>
      <vt:lpstr>Ανεμογεννήτρια – σχηματική τομή</vt:lpstr>
      <vt:lpstr>Κατανομή πίεσης στην πτέρυγα</vt:lpstr>
      <vt:lpstr>Ανεμογεννήτρια - συναρμολόγηση</vt:lpstr>
      <vt:lpstr>Αιολική ανεμογεννήτρια στην Ολλανδία</vt:lpstr>
      <vt:lpstr>ανεμογεννήτρια</vt:lpstr>
      <vt:lpstr>Ενσωματώση στο περιβάλλον</vt:lpstr>
      <vt:lpstr>Αιολικό πάρκο</vt:lpstr>
      <vt:lpstr>Αιολικό πάρκο στην Καλιφόρνια</vt:lpstr>
      <vt:lpstr>Αιολικό πάρκο</vt:lpstr>
      <vt:lpstr>Εγκατάσταση στην θάλασσα</vt:lpstr>
      <vt:lpstr>Μικρό οικιακό σύστημα</vt:lpstr>
      <vt:lpstr>Μικρό υβριδικό σύστημα</vt:lpstr>
      <vt:lpstr>Υδροηλεκτρική ενέργεια</vt:lpstr>
      <vt:lpstr>Εξάτμιση θερμού επιφανειακού νερού και δημιουργία βροχής στην ξηρά.</vt:lpstr>
      <vt:lpstr>Υδρολογικός κύκλος</vt:lpstr>
      <vt:lpstr>Φράγμα, αγωγοί, σταθμός, κατάντη ποταμού</vt:lpstr>
      <vt:lpstr>Υδροηλεκτρικό φράγμα</vt:lpstr>
      <vt:lpstr>Κίνα – Το μεγάλο φράγμα</vt:lpstr>
      <vt:lpstr>Κατάντη του φράγματος</vt:lpstr>
      <vt:lpstr>ΣΥΣΤΗΜΑ ΥΔΡΟΣΤΡΟΒΙΛΟΥ-ΓΕΝΝΗΤΡΙΑΣ</vt:lpstr>
      <vt:lpstr>Υδροηλεκτρικός σταθμός-σχηματική παράσταση</vt:lpstr>
      <vt:lpstr>ΥΔΡΟΣΤΡΟΒΙΛΟΣ</vt:lpstr>
      <vt:lpstr>Τροχός Pelton</vt:lpstr>
      <vt:lpstr>ΚΥΜΑΤΙΚΗ ΕΝΕΡΓΕΙΑ</vt:lpstr>
      <vt:lpstr>Αρχή της παλινδρομούσας στήλης</vt:lpstr>
      <vt:lpstr>Βασική αρχή</vt:lpstr>
      <vt:lpstr>Τομή κυματικού σταθμού</vt:lpstr>
      <vt:lpstr>Κυματικός σταθμός</vt:lpstr>
      <vt:lpstr>Κυματικός σταθμός</vt:lpstr>
      <vt:lpstr>Κυματικός σταθμός</vt:lpstr>
      <vt:lpstr>Κυματική μηχανή</vt:lpstr>
      <vt:lpstr>Κυματική γεννήτρια</vt:lpstr>
      <vt:lpstr>κατασκευή</vt:lpstr>
      <vt:lpstr>ΑΠΟΘΗΚΕΥΣΗ ΕΝΕΡΓΕΙΑΣ</vt:lpstr>
      <vt:lpstr>Ηλεκτρισμός και θερμότητα δύσκολο να αποθηκευτούν</vt:lpstr>
      <vt:lpstr>Γιατί χρειάζεται η αποθήκευση ηλεκτρισμού</vt:lpstr>
      <vt:lpstr>Fly-wheel γιά αποθήκευση ενέργειας</vt:lpstr>
      <vt:lpstr>Λειτουργία περιστρεφόμενου δίσκου</vt:lpstr>
      <vt:lpstr>Κυψέλη καυσίμου για φορητές συσκευές </vt:lpstr>
      <vt:lpstr>Κύτταρο καυσίμου</vt:lpstr>
      <vt:lpstr>Κύτταρο καυσίμου</vt:lpstr>
      <vt:lpstr>Κύτταρο καυσίμου</vt:lpstr>
      <vt:lpstr>Η δομή της πολυμερούς ηλεκτρολυτικής μεμβράνης</vt:lpstr>
      <vt:lpstr>Κύτταρο καυσίμου</vt:lpstr>
      <vt:lpstr>Το σύστημα αποθήκευσης ενέργειας REGENESYS</vt:lpstr>
      <vt:lpstr>Σύστημα κύτταρων καυσίμου</vt:lpstr>
      <vt:lpstr>Επαλληλία συστημάτων αποθήκευσης</vt:lpstr>
      <vt:lpstr>Κοσμική ακτινοβολία – ΤΟ ΤΕΛΟΣ</vt:lpstr>
    </vt:vector>
  </TitlesOfParts>
  <Company>U 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ΠΕΡΙΒΑΛΛΟΝΤΙΚΗ ΚΑΙ ΟΙΚΟΛΟΓΙΚΗ ΜΗΧΑΝΙΚΗ</dc:title>
  <dc:creator>Dias Haralambopoulos</dc:creator>
  <cp:lastModifiedBy>Dias Haralambopoulos</cp:lastModifiedBy>
  <cp:revision>79</cp:revision>
  <dcterms:created xsi:type="dcterms:W3CDTF">2004-02-23T20:34:55Z</dcterms:created>
  <dcterms:modified xsi:type="dcterms:W3CDTF">2015-02-14T23:03:49Z</dcterms:modified>
</cp:coreProperties>
</file>