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73" r:id="rId2"/>
    <p:sldId id="304" r:id="rId3"/>
    <p:sldId id="305" r:id="rId4"/>
    <p:sldId id="274" r:id="rId5"/>
    <p:sldId id="275" r:id="rId6"/>
    <p:sldId id="276" r:id="rId7"/>
    <p:sldId id="29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7" r:id="rId23"/>
    <p:sldId id="291" r:id="rId24"/>
    <p:sldId id="298" r:id="rId25"/>
    <p:sldId id="292" r:id="rId26"/>
    <p:sldId id="302" r:id="rId27"/>
    <p:sldId id="293" r:id="rId28"/>
    <p:sldId id="303" r:id="rId29"/>
    <p:sldId id="294" r:id="rId30"/>
    <p:sldId id="301" r:id="rId31"/>
    <p:sldId id="295" r:id="rId32"/>
  </p:sldIdLst>
  <p:sldSz cx="9144000" cy="6858000" type="screen4x3"/>
  <p:notesSz cx="6858000" cy="9083675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A5199-1C93-4F6F-B7A5-DECB639074D8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806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806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8A506-6F15-4AC2-8406-27190214CC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1213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7288" y="681038"/>
            <a:ext cx="4543425" cy="340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4746"/>
            <a:ext cx="5486400" cy="4087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Click to edit Master text styles</a:t>
            </a:r>
          </a:p>
          <a:p>
            <a:pPr lvl="1"/>
            <a:r>
              <a:rPr lang="el-GR" noProof="0" smtClean="0"/>
              <a:t>Second level</a:t>
            </a:r>
          </a:p>
          <a:p>
            <a:pPr lvl="2"/>
            <a:r>
              <a:rPr lang="el-GR" noProof="0" smtClean="0"/>
              <a:t>Third level</a:t>
            </a:r>
          </a:p>
          <a:p>
            <a:pPr lvl="3"/>
            <a:r>
              <a:rPr lang="el-GR" noProof="0" smtClean="0"/>
              <a:t>Fourth level</a:t>
            </a:r>
          </a:p>
          <a:p>
            <a:pPr lvl="4"/>
            <a:r>
              <a:rPr lang="el-GR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7915"/>
            <a:ext cx="2971800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7915"/>
            <a:ext cx="2971800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D42B19F-3521-4953-B402-4C01898EC5F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039456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12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13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14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15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16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17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18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19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20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D19080-F3E8-47CC-82FA-0DA20E9ED84B}" type="slidenum">
              <a:rPr lang="el-GR" smtClean="0"/>
              <a:pPr/>
              <a:t>21</a:t>
            </a:fld>
            <a:endParaRPr lang="el-GR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4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22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23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24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25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26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27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28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29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30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31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D19080-F3E8-47CC-82FA-0DA20E9ED84B}" type="slidenum">
              <a:rPr lang="el-GR" smtClean="0"/>
              <a:pPr/>
              <a:t>5</a:t>
            </a:fld>
            <a:endParaRPr lang="el-GR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6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7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8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9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10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11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#1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4770A-B7CD-4D08-82B4-16E0A4BD14F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#1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DD409-5F26-40D9-96E9-E3915EF7B57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#1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45A11-9F7C-4F0E-ABE5-DC7B3E3973A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#1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E4940-C6CC-4B5E-B471-D28055C4D85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#1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59505-9F6E-41E7-90D8-FAB5C075BE0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#1</a:t>
            </a: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81871-ACF6-481C-A6E8-E07CED90C0C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#1</a:t>
            </a: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56453-B4A8-4A19-B17C-9D47F086AC8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#1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7431E-A33D-4BA6-8DF9-3D427EE5AC9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#1</a:t>
            </a: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2BA66-206D-49D0-92B6-D199154FEA5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#1</a:t>
            </a: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E74C9-D686-43CE-8A03-906A9C4C7B9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#1</a:t>
            </a: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DA98C-43E4-4354-B6D3-7E38CED44A7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2013-2014      #1</a:t>
            </a: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281E719-4DAB-4730-AC28-AE1221FCE98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666528" cy="476250"/>
          </a:xfrm>
          <a:noFill/>
        </p:spPr>
        <p:txBody>
          <a:bodyPr/>
          <a:lstStyle/>
          <a:p>
            <a:r>
              <a:rPr lang="en-US" smtClean="0"/>
              <a:t>2013-2014      #1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32656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eaLnBrk="1" hangingPunct="1"/>
            <a:endParaRPr lang="en-US" sz="2400" dirty="0" smtClean="0">
              <a:latin typeface="Verdana" pitchFamily="34" charset="0"/>
            </a:endParaRPr>
          </a:p>
          <a:p>
            <a:pPr eaLnBrk="1" hangingPunct="1"/>
            <a:r>
              <a:rPr lang="el-GR" sz="2400" dirty="0" smtClean="0">
                <a:latin typeface="Verdana" pitchFamily="34" charset="0"/>
              </a:rPr>
              <a:t>Αχιλλέας </a:t>
            </a:r>
            <a:r>
              <a:rPr lang="el-GR" sz="2400" dirty="0" smtClean="0">
                <a:latin typeface="Verdana" pitchFamily="34" charset="0"/>
              </a:rPr>
              <a:t>Μητσός</a:t>
            </a:r>
          </a:p>
          <a:p>
            <a:pPr eaLnBrk="1" hangingPunct="1"/>
            <a:endParaRPr lang="el-GR" sz="2400" b="1" dirty="0" smtClean="0">
              <a:latin typeface="Verdana" pitchFamily="34" charset="0"/>
            </a:endParaRPr>
          </a:p>
          <a:p>
            <a:pPr eaLnBrk="1" hangingPunct="1"/>
            <a:r>
              <a:rPr lang="el-GR" sz="2400" b="1" u="sng" dirty="0" smtClean="0">
                <a:latin typeface="Verdana" pitchFamily="34" charset="0"/>
              </a:rPr>
              <a:t>Οικονομία και Περιβάλλον Ι</a:t>
            </a:r>
          </a:p>
          <a:p>
            <a:pPr eaLnBrk="1" hangingPunct="1"/>
            <a:endParaRPr lang="el-GR" sz="2400" b="1" dirty="0" smtClean="0">
              <a:latin typeface="Verdana" pitchFamily="34" charset="0"/>
            </a:endParaRPr>
          </a:p>
          <a:p>
            <a:pPr eaLnBrk="1" hangingPunct="1"/>
            <a:endParaRPr lang="el-GR" sz="2400" b="1" dirty="0" smtClean="0">
              <a:latin typeface="Verdana" pitchFamily="34" charset="0"/>
            </a:endParaRPr>
          </a:p>
          <a:p>
            <a:pPr algn="l" eaLnBrk="1" hangingPunct="1"/>
            <a:r>
              <a:rPr lang="el-GR" sz="2200" b="1" dirty="0" smtClean="0">
                <a:latin typeface="Verdana" pitchFamily="34" charset="0"/>
              </a:rPr>
              <a:t>1 – Σκοπός, εισαγωγή, επισκόπηση, βασικές έννοιες</a:t>
            </a:r>
            <a:endParaRPr lang="en-US" sz="2200" b="1" dirty="0" smtClean="0">
              <a:latin typeface="Verdana" pitchFamily="34" charset="0"/>
            </a:endParaRPr>
          </a:p>
        </p:txBody>
      </p:sp>
      <p:pic>
        <p:nvPicPr>
          <p:cNvPr id="6" name="Εικόνα 1" descr="image00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04664"/>
            <a:ext cx="8064896" cy="796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Λογότυπο επιχειρησιακού προγράμματος εκπαίδευσης και δια βίου μάθησης&#10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91941" y="5229200"/>
            <a:ext cx="37242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0628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#1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10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467544" y="260648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  <a:p>
            <a:pPr algn="l" eaLnBrk="1" hangingPunct="1"/>
            <a:r>
              <a:rPr lang="el-GR" sz="2400" b="1" u="sng" dirty="0" smtClean="0">
                <a:latin typeface="Verdana" pitchFamily="34" charset="0"/>
              </a:rPr>
              <a:t>Οικονομική Επιστήμη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«η μελέτη του τρόπου με τον οποίο η κοινωνία διαχειρίζεται τους σπανίζοντες πόρους της»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Μικροοικονομική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Μακροοικονομική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	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043608" y="2708920"/>
            <a:ext cx="0" cy="7200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43608" y="270892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43608" y="342900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9270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#1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11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467544" y="260648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  <a:p>
            <a:pPr algn="l" eaLnBrk="1" hangingPunct="1"/>
            <a:r>
              <a:rPr lang="el-GR" sz="2400" b="1" u="sng" dirty="0" smtClean="0">
                <a:latin typeface="Verdana" pitchFamily="34" charset="0"/>
              </a:rPr>
              <a:t>Οικονομική Επιστήμη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«η μελέτη του τρόπου με τον οποίο η κοινωνία διαχειρίζεται τους σπανίζοντες πόρους της»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Μικροοικονομική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Μακροοικονομική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				</a:t>
            </a:r>
            <a:endParaRPr lang="el-GR" sz="1600" i="1" dirty="0" smtClean="0">
              <a:latin typeface="Verdana" pitchFamily="34" charset="0"/>
            </a:endParaRP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	Εργασίας,</a:t>
            </a: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	Διεθνής			</a:t>
            </a:r>
            <a:endParaRPr lang="el-GR" sz="1600" dirty="0" smtClean="0">
              <a:latin typeface="Verdana" pitchFamily="34" charset="0"/>
            </a:endParaRP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	Δημόσια</a:t>
            </a: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	Φυσικών πόρων</a:t>
            </a: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	…			</a:t>
            </a:r>
            <a:endParaRPr lang="el-GR" sz="1600" i="1" dirty="0" smtClean="0">
              <a:latin typeface="Verdana" pitchFamily="34" charset="0"/>
            </a:endParaRPr>
          </a:p>
          <a:p>
            <a:pPr algn="l" eaLnBrk="1" hangingPunct="1"/>
            <a:r>
              <a:rPr lang="el-GR" sz="1600" i="1" dirty="0" smtClean="0">
                <a:latin typeface="Verdana" pitchFamily="34" charset="0"/>
              </a:rPr>
              <a:t>					</a:t>
            </a:r>
            <a:endParaRPr lang="el-GR" sz="2000" dirty="0" smtClean="0">
              <a:latin typeface="Verdana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043608" y="2708920"/>
            <a:ext cx="0" cy="7200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43608" y="270892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43608" y="342900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195736" y="4149080"/>
            <a:ext cx="0" cy="13681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9345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#1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12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467544" y="260648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  <a:p>
            <a:pPr algn="l" eaLnBrk="1" hangingPunct="1"/>
            <a:r>
              <a:rPr lang="el-GR" sz="2400" b="1" u="sng" dirty="0" smtClean="0">
                <a:latin typeface="Verdana" pitchFamily="34" charset="0"/>
              </a:rPr>
              <a:t>Οικονομική Επιστήμη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«η μελέτη του τρόπου με τον οποίο η κοινωνία διαχειρίζεται τους σπανίζοντες πόρους της»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Μικροοικονομική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Μακροοικονομική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				</a:t>
            </a:r>
            <a:r>
              <a:rPr lang="el-GR" sz="1600" i="1" dirty="0" smtClean="0">
                <a:latin typeface="Verdana" pitchFamily="34" charset="0"/>
              </a:rPr>
              <a:t>Θετική προσέγγιση</a:t>
            </a: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	Εργασίας,</a:t>
            </a: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	Διεθνής			</a:t>
            </a:r>
            <a:r>
              <a:rPr lang="el-GR" sz="1600" i="1" dirty="0" smtClean="0">
                <a:latin typeface="Verdana" pitchFamily="34" charset="0"/>
              </a:rPr>
              <a:t>Κανονιστική, Δεοντολογική</a:t>
            </a:r>
            <a:endParaRPr lang="el-GR" sz="1600" dirty="0" smtClean="0">
              <a:latin typeface="Verdana" pitchFamily="34" charset="0"/>
            </a:endParaRP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	Δημόσια</a:t>
            </a: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	Φυσικών πόρων</a:t>
            </a: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	…			</a:t>
            </a:r>
            <a:endParaRPr lang="el-GR" sz="2000" dirty="0" smtClean="0">
              <a:latin typeface="Verdana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043608" y="2708920"/>
            <a:ext cx="0" cy="7200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43608" y="270892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43608" y="342900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195736" y="4149080"/>
            <a:ext cx="0" cy="13681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644008" y="3861048"/>
            <a:ext cx="360040" cy="432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644008" y="4293096"/>
            <a:ext cx="36004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7157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#1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13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467544" y="260648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  <a:p>
            <a:pPr algn="l" eaLnBrk="1" hangingPunct="1"/>
            <a:r>
              <a:rPr lang="el-GR" sz="2400" b="1" u="sng" dirty="0" smtClean="0">
                <a:latin typeface="Verdana" pitchFamily="34" charset="0"/>
              </a:rPr>
              <a:t>Οικονομική Επιστήμη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«η μελέτη του τρόπου με τον οποίο η κοινωνία διαχειρίζεται τους σπανίζοντες πόρους της»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Μικροοικονομική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Μακροοικονομική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				</a:t>
            </a:r>
            <a:r>
              <a:rPr lang="el-GR" sz="1600" i="1" dirty="0" smtClean="0">
                <a:latin typeface="Verdana" pitchFamily="34" charset="0"/>
              </a:rPr>
              <a:t>Θετική προσέγγιση</a:t>
            </a: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	Εργασίας,</a:t>
            </a: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	Διεθνής			</a:t>
            </a:r>
            <a:r>
              <a:rPr lang="el-GR" sz="1600" i="1" dirty="0" smtClean="0">
                <a:latin typeface="Verdana" pitchFamily="34" charset="0"/>
              </a:rPr>
              <a:t>Κανονιστική, Δεοντολογική</a:t>
            </a:r>
            <a:endParaRPr lang="el-GR" sz="1600" dirty="0" smtClean="0">
              <a:latin typeface="Verdana" pitchFamily="34" charset="0"/>
            </a:endParaRP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	Δημόσια</a:t>
            </a: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	Φυσικών πόρων</a:t>
            </a: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	…			</a:t>
            </a:r>
            <a:r>
              <a:rPr lang="el-GR" sz="1600" i="1" dirty="0" smtClean="0">
                <a:latin typeface="Verdana" pitchFamily="34" charset="0"/>
              </a:rPr>
              <a:t>Στατική</a:t>
            </a:r>
          </a:p>
          <a:p>
            <a:pPr algn="l" eaLnBrk="1" hangingPunct="1"/>
            <a:r>
              <a:rPr lang="el-GR" sz="1600" i="1" dirty="0" smtClean="0">
                <a:latin typeface="Verdana" pitchFamily="34" charset="0"/>
              </a:rPr>
              <a:t>					Δυναμική</a:t>
            </a:r>
            <a:r>
              <a:rPr lang="el-GR" sz="2000" dirty="0" smtClean="0">
                <a:latin typeface="Verdana" pitchFamily="34" charset="0"/>
              </a:rPr>
              <a:t>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043608" y="2708920"/>
            <a:ext cx="0" cy="7200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43608" y="270892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43608" y="3429000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195736" y="4149080"/>
            <a:ext cx="0" cy="13681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644008" y="3861048"/>
            <a:ext cx="360040" cy="432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644008" y="4293096"/>
            <a:ext cx="36004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4788024" y="5517232"/>
            <a:ext cx="216024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788024" y="5661248"/>
            <a:ext cx="216024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5338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#1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14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467544" y="260648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  <a:p>
            <a:pPr algn="l" eaLnBrk="1" hangingPunct="1"/>
            <a:r>
              <a:rPr lang="el-GR" sz="2400" b="1" dirty="0" smtClean="0">
                <a:latin typeface="Verdana" pitchFamily="34" charset="0"/>
              </a:rPr>
              <a:t>Οικονομική Επιστήμη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«η μελέτη του τρόπου με τον οποίο η κοινωνία διαχειρίζεται τους </a:t>
            </a:r>
            <a:r>
              <a:rPr lang="el-GR" sz="2800" i="1" dirty="0" smtClean="0">
                <a:latin typeface="Verdana" pitchFamily="34" charset="0"/>
              </a:rPr>
              <a:t>σπανίζοντες πόρους</a:t>
            </a:r>
            <a:r>
              <a:rPr lang="el-GR" sz="2000" dirty="0" smtClean="0">
                <a:latin typeface="Verdana" pitchFamily="34" charset="0"/>
              </a:rPr>
              <a:t> της»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83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#1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15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467544" y="260648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  <a:p>
            <a:pPr algn="l" eaLnBrk="1" hangingPunct="1"/>
            <a:r>
              <a:rPr lang="el-GR" sz="2400" b="1" dirty="0" smtClean="0">
                <a:latin typeface="Verdana" pitchFamily="34" charset="0"/>
              </a:rPr>
              <a:t>Οικονομική Επιστήμη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«η μελέτη του τρόπου με τον οποίο η κοινωνία διαχειρίζεται τους </a:t>
            </a:r>
            <a:r>
              <a:rPr lang="el-GR" sz="2800" i="1" dirty="0" smtClean="0">
                <a:latin typeface="Verdana" pitchFamily="34" charset="0"/>
              </a:rPr>
              <a:t>σπανίζοντες πόρους</a:t>
            </a:r>
            <a:r>
              <a:rPr lang="el-GR" sz="2000" dirty="0" smtClean="0">
                <a:latin typeface="Verdana" pitchFamily="34" charset="0"/>
              </a:rPr>
              <a:t> της»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eaLnBrk="1" hangingPunct="1"/>
            <a:r>
              <a:rPr lang="el-GR" sz="1600" u="sng" dirty="0" smtClean="0">
                <a:latin typeface="Verdana" pitchFamily="34" charset="0"/>
              </a:rPr>
              <a:t>Αφετηρία</a:t>
            </a:r>
            <a:r>
              <a:rPr lang="el-GR" sz="1600" b="1" dirty="0" smtClean="0">
                <a:latin typeface="Verdana" pitchFamily="34" charset="0"/>
              </a:rPr>
              <a:t>: Ορθολογική συμπεριφορά. Οριακό όφελος και κόστος</a:t>
            </a:r>
          </a:p>
          <a:p>
            <a:pPr eaLnBrk="1" hangingPunct="1"/>
            <a:endParaRPr lang="el-GR" sz="1600" b="1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  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 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121291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#1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16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467544" y="260648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  <a:p>
            <a:pPr algn="l" eaLnBrk="1" hangingPunct="1"/>
            <a:r>
              <a:rPr lang="el-GR" sz="2400" b="1" dirty="0" smtClean="0">
                <a:latin typeface="Verdana" pitchFamily="34" charset="0"/>
              </a:rPr>
              <a:t>Οικονομική Επιστήμη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«η μελέτη του τρόπου με τον οποίο η κοινωνία διαχειρίζεται τους </a:t>
            </a:r>
            <a:r>
              <a:rPr lang="el-GR" sz="2800" i="1" dirty="0" smtClean="0">
                <a:latin typeface="Verdana" pitchFamily="34" charset="0"/>
              </a:rPr>
              <a:t>σπανίζοντες πόρους</a:t>
            </a:r>
            <a:r>
              <a:rPr lang="el-GR" sz="2000" dirty="0" smtClean="0">
                <a:latin typeface="Verdana" pitchFamily="34" charset="0"/>
              </a:rPr>
              <a:t> της»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eaLnBrk="1" hangingPunct="1"/>
            <a:r>
              <a:rPr lang="el-GR" sz="1600" u="sng" dirty="0" smtClean="0">
                <a:latin typeface="Verdana" pitchFamily="34" charset="0"/>
              </a:rPr>
              <a:t>Αφετηρία</a:t>
            </a:r>
            <a:r>
              <a:rPr lang="el-GR" sz="1600" b="1" dirty="0" smtClean="0">
                <a:latin typeface="Verdana" pitchFamily="34" charset="0"/>
              </a:rPr>
              <a:t>: Ορθολογική συμπεριφορά. Οριακό όφελος και κόστος</a:t>
            </a:r>
          </a:p>
          <a:p>
            <a:pPr eaLnBrk="1" hangingPunct="1"/>
            <a:endParaRPr lang="el-GR" sz="1600" b="1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  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 Οικονομία της αγοράς 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				Σχεδιαζόμενη οικονομία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</a:t>
            </a: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4067944" y="3717032"/>
            <a:ext cx="648072" cy="6480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8068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#1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17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2200" dirty="0" smtClean="0">
              <a:latin typeface="Verdana" pitchFamily="34" charset="0"/>
            </a:endParaRPr>
          </a:p>
          <a:p>
            <a:pPr algn="l" eaLnBrk="1" hangingPunct="1"/>
            <a:endParaRPr lang="el-GR" sz="2200" dirty="0" smtClean="0">
              <a:latin typeface="Verdana" pitchFamily="34" charset="0"/>
            </a:endParaRPr>
          </a:p>
          <a:p>
            <a:pPr algn="l" eaLnBrk="1" hangingPunct="1"/>
            <a:r>
              <a:rPr lang="el-GR" sz="2200" dirty="0" smtClean="0">
                <a:latin typeface="Verdana" pitchFamily="34" charset="0"/>
              </a:rPr>
              <a:t>Αγορά		τελείως ανταγωνιστική</a:t>
            </a:r>
          </a:p>
          <a:p>
            <a:pPr algn="l" eaLnBrk="1" hangingPunct="1"/>
            <a:r>
              <a:rPr lang="el-GR" sz="2200" dirty="0" smtClean="0">
                <a:latin typeface="Verdana" pitchFamily="34" charset="0"/>
              </a:rPr>
              <a:t>		μονοπωλιακή</a:t>
            </a:r>
          </a:p>
          <a:p>
            <a:pPr algn="l" eaLnBrk="1" hangingPunct="1"/>
            <a:endParaRPr lang="el-GR" sz="2200" dirty="0" smtClean="0">
              <a:latin typeface="Verdana" pitchFamily="34" charset="0"/>
            </a:endParaRPr>
          </a:p>
          <a:p>
            <a:pPr algn="l" eaLnBrk="1" hangingPunct="1"/>
            <a:r>
              <a:rPr lang="el-GR" sz="2200" dirty="0" smtClean="0">
                <a:latin typeface="Verdana" pitchFamily="34" charset="0"/>
              </a:rPr>
              <a:t>	</a:t>
            </a:r>
            <a:endParaRPr lang="el-GR" sz="1800" dirty="0" smtClean="0">
              <a:latin typeface="Verdana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763688" y="1268760"/>
            <a:ext cx="0" cy="43204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763688" y="1268760"/>
            <a:ext cx="288032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763688" y="1700808"/>
            <a:ext cx="288032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5983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#1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18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2200" dirty="0" smtClean="0">
              <a:latin typeface="Verdana" pitchFamily="34" charset="0"/>
            </a:endParaRPr>
          </a:p>
          <a:p>
            <a:pPr algn="l" eaLnBrk="1" hangingPunct="1"/>
            <a:endParaRPr lang="el-GR" sz="2200" dirty="0" smtClean="0">
              <a:latin typeface="Verdana" pitchFamily="34" charset="0"/>
            </a:endParaRPr>
          </a:p>
          <a:p>
            <a:pPr algn="l" eaLnBrk="1" hangingPunct="1"/>
            <a:r>
              <a:rPr lang="el-GR" sz="2200" dirty="0" smtClean="0">
                <a:latin typeface="Verdana" pitchFamily="34" charset="0"/>
              </a:rPr>
              <a:t>Αγορά		τελείως ανταγωνιστική</a:t>
            </a:r>
          </a:p>
          <a:p>
            <a:pPr algn="l" eaLnBrk="1" hangingPunct="1"/>
            <a:r>
              <a:rPr lang="el-GR" sz="2200" dirty="0" smtClean="0">
                <a:latin typeface="Verdana" pitchFamily="34" charset="0"/>
              </a:rPr>
              <a:t>		μονοπωλιακή</a:t>
            </a:r>
          </a:p>
          <a:p>
            <a:pPr algn="l" eaLnBrk="1" hangingPunct="1"/>
            <a:endParaRPr lang="el-GR" sz="2200" dirty="0" smtClean="0">
              <a:latin typeface="Verdana" pitchFamily="34" charset="0"/>
            </a:endParaRPr>
          </a:p>
          <a:p>
            <a:pPr algn="l" eaLnBrk="1" hangingPunct="1"/>
            <a:r>
              <a:rPr lang="el-GR" sz="2200" dirty="0" smtClean="0">
                <a:latin typeface="Verdana" pitchFamily="34" charset="0"/>
              </a:rPr>
              <a:t>	</a:t>
            </a:r>
            <a:r>
              <a:rPr lang="el-GR" sz="2200" b="1" i="1" dirty="0" smtClean="0">
                <a:latin typeface="Verdana" pitchFamily="34" charset="0"/>
              </a:rPr>
              <a:t>Ο </a:t>
            </a:r>
            <a:r>
              <a:rPr lang="en-US" sz="2200" b="1" i="1" dirty="0" smtClean="0">
                <a:latin typeface="Verdana" pitchFamily="34" charset="0"/>
              </a:rPr>
              <a:t>Adam Smith </a:t>
            </a:r>
            <a:r>
              <a:rPr lang="el-GR" sz="2200" b="1" i="1" dirty="0" smtClean="0">
                <a:latin typeface="Verdana" pitchFamily="34" charset="0"/>
              </a:rPr>
              <a:t>και το «αόρατο χέρι»</a:t>
            </a:r>
          </a:p>
          <a:p>
            <a:pPr algn="l" eaLnBrk="1" hangingPunct="1"/>
            <a:endParaRPr lang="el-GR" sz="2200" dirty="0" smtClean="0">
              <a:latin typeface="Verdana" pitchFamily="34" charset="0"/>
            </a:endParaRPr>
          </a:p>
          <a:p>
            <a:pPr algn="l" eaLnBrk="1" hangingPunct="1"/>
            <a:endParaRPr lang="el-GR" sz="2200" dirty="0" smtClean="0">
              <a:latin typeface="Verdana" pitchFamily="34" charset="0"/>
            </a:endParaRPr>
          </a:p>
          <a:p>
            <a:pPr algn="l" eaLnBrk="1" hangingPunct="1"/>
            <a:r>
              <a:rPr lang="el-GR" sz="2200" dirty="0" smtClean="0">
                <a:latin typeface="Verdana" pitchFamily="34" charset="0"/>
              </a:rPr>
              <a:t>    </a:t>
            </a:r>
            <a:endParaRPr lang="el-GR" sz="1800" dirty="0" smtClean="0">
              <a:latin typeface="Verdana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763688" y="1268760"/>
            <a:ext cx="0" cy="43204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763688" y="1268760"/>
            <a:ext cx="288032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763688" y="1700808"/>
            <a:ext cx="288032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4722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#1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19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2200" dirty="0" smtClean="0">
              <a:latin typeface="Verdana" pitchFamily="34" charset="0"/>
            </a:endParaRPr>
          </a:p>
          <a:p>
            <a:pPr algn="l" eaLnBrk="1" hangingPunct="1"/>
            <a:endParaRPr lang="el-GR" sz="2200" dirty="0" smtClean="0">
              <a:latin typeface="Verdana" pitchFamily="34" charset="0"/>
            </a:endParaRPr>
          </a:p>
          <a:p>
            <a:pPr algn="l" eaLnBrk="1" hangingPunct="1"/>
            <a:r>
              <a:rPr lang="el-GR" sz="2200" dirty="0" smtClean="0">
                <a:latin typeface="Verdana" pitchFamily="34" charset="0"/>
              </a:rPr>
              <a:t>Αγορά		τελείως ανταγωνιστική</a:t>
            </a:r>
          </a:p>
          <a:p>
            <a:pPr algn="l" eaLnBrk="1" hangingPunct="1"/>
            <a:r>
              <a:rPr lang="el-GR" sz="2200" dirty="0" smtClean="0">
                <a:latin typeface="Verdana" pitchFamily="34" charset="0"/>
              </a:rPr>
              <a:t>		μονοπωλιακή</a:t>
            </a:r>
          </a:p>
          <a:p>
            <a:pPr algn="l" eaLnBrk="1" hangingPunct="1"/>
            <a:endParaRPr lang="el-GR" sz="2200" dirty="0" smtClean="0">
              <a:latin typeface="Verdana" pitchFamily="34" charset="0"/>
            </a:endParaRPr>
          </a:p>
          <a:p>
            <a:pPr algn="l" eaLnBrk="1" hangingPunct="1"/>
            <a:r>
              <a:rPr lang="el-GR" sz="2200" dirty="0" smtClean="0">
                <a:latin typeface="Verdana" pitchFamily="34" charset="0"/>
              </a:rPr>
              <a:t>	</a:t>
            </a:r>
            <a:r>
              <a:rPr lang="el-GR" sz="2200" b="1" i="1" dirty="0" smtClean="0">
                <a:latin typeface="Verdana" pitchFamily="34" charset="0"/>
              </a:rPr>
              <a:t>Ο </a:t>
            </a:r>
            <a:r>
              <a:rPr lang="en-US" sz="2200" b="1" i="1" dirty="0" smtClean="0">
                <a:latin typeface="Verdana" pitchFamily="34" charset="0"/>
              </a:rPr>
              <a:t>Adam Smith </a:t>
            </a:r>
            <a:r>
              <a:rPr lang="el-GR" sz="2200" b="1" i="1" dirty="0" smtClean="0">
                <a:latin typeface="Verdana" pitchFamily="34" charset="0"/>
              </a:rPr>
              <a:t>και το «αόρατο χέρι»</a:t>
            </a:r>
          </a:p>
          <a:p>
            <a:pPr algn="l" eaLnBrk="1" hangingPunct="1"/>
            <a:endParaRPr lang="el-GR" sz="2200" dirty="0" smtClean="0">
              <a:latin typeface="Verdana" pitchFamily="34" charset="0"/>
            </a:endParaRPr>
          </a:p>
          <a:p>
            <a:pPr algn="l" eaLnBrk="1" hangingPunct="1"/>
            <a:endParaRPr lang="el-GR" sz="2200" dirty="0" smtClean="0">
              <a:latin typeface="Verdana" pitchFamily="34" charset="0"/>
            </a:endParaRPr>
          </a:p>
          <a:p>
            <a:pPr algn="l" eaLnBrk="1" hangingPunct="1"/>
            <a:r>
              <a:rPr lang="el-GR" sz="2200" dirty="0" smtClean="0">
                <a:latin typeface="Verdana" pitchFamily="34" charset="0"/>
              </a:rPr>
              <a:t>    «Αποτυχία της αγοράς», </a:t>
            </a:r>
          </a:p>
          <a:p>
            <a:pPr algn="l" eaLnBrk="1" hangingPunct="1"/>
            <a:r>
              <a:rPr lang="el-GR" sz="2200" dirty="0" smtClean="0">
                <a:latin typeface="Verdana" pitchFamily="34" charset="0"/>
              </a:rPr>
              <a:t>				και δημόσια παρέμβαση</a:t>
            </a: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			αλλά και «κυβερνητική αποτυχία»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763688" y="1268760"/>
            <a:ext cx="0" cy="43204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763688" y="1268760"/>
            <a:ext cx="288032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763688" y="1700808"/>
            <a:ext cx="288032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5815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Εικόνα 2" descr="image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563" y="71438"/>
            <a:ext cx="8312150" cy="623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522512" cy="476250"/>
          </a:xfrm>
          <a:noFill/>
        </p:spPr>
        <p:txBody>
          <a:bodyPr/>
          <a:lstStyle/>
          <a:p>
            <a:r>
              <a:rPr lang="en-US" smtClean="0"/>
              <a:t>2013-2014      #1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20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3000"/>
              </a:spcBef>
              <a:spcAft>
                <a:spcPts val="1800"/>
              </a:spcAft>
            </a:pPr>
            <a:r>
              <a:rPr lang="el-GR" sz="2400" b="1" dirty="0" smtClean="0">
                <a:latin typeface="Verdana" pitchFamily="34" charset="0"/>
              </a:rPr>
              <a:t>Θέματα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Εισαγωγή, επισκόπηση, βασικές έννοιες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b="1" u="sng" dirty="0" smtClean="0">
                <a:latin typeface="Verdana" pitchFamily="34" charset="0"/>
              </a:rPr>
              <a:t>Αλληλεξάρτηση και τα οφέλη του εμπορίου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Λειτουργία της αγοράς. Ζήτηση και προσφορά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Ελαστικότητα. Προσδιοριστικοί παράγοντες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Εξωτερικές επιπτώσεις, δημόσια αγαθά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Δημόσια πολιτική. Αρχές και μέσα δημόσιας παρέμβασης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Διεθνές εμπόριο, διεθνείς οικονομικές σχέσεις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Παραγωγή, ανταγωνισμός, μονοπώλια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229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l"/>
            <a:endParaRPr lang="el-GR" sz="1600" dirty="0" smtClean="0">
              <a:solidFill>
                <a:srgbClr val="002060"/>
              </a:solidFill>
            </a:endParaRPr>
          </a:p>
          <a:p>
            <a:pPr lvl="1" algn="l"/>
            <a:r>
              <a:rPr lang="el-GR" sz="2400" b="1" u="sng" dirty="0" smtClean="0">
                <a:latin typeface="Verdana" pitchFamily="34" charset="0"/>
              </a:rPr>
              <a:t>Αλληλεξάρτηση και τα οφέλη του εμπορίου</a:t>
            </a:r>
          </a:p>
          <a:p>
            <a:pPr lvl="1" algn="l"/>
            <a:endParaRPr lang="en-US" sz="1600" dirty="0" smtClean="0">
              <a:solidFill>
                <a:srgbClr val="002060"/>
              </a:solidFill>
            </a:endParaRPr>
          </a:p>
          <a:p>
            <a:pPr lvl="1" algn="l">
              <a:spcAft>
                <a:spcPts val="600"/>
              </a:spcAft>
              <a:buFont typeface="Wingdings" pitchFamily="2" charset="2"/>
              <a:buChar char="v"/>
            </a:pPr>
            <a:r>
              <a:rPr lang="el-GR" sz="1800" dirty="0" smtClean="0">
                <a:solidFill>
                  <a:srgbClr val="002060"/>
                </a:solidFill>
              </a:rPr>
              <a:t>Αμοιβαία οφέλη από εμπόριο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v"/>
            </a:pPr>
            <a:r>
              <a:rPr lang="el-GR" sz="1800" dirty="0" smtClean="0">
                <a:solidFill>
                  <a:srgbClr val="002060"/>
                </a:solidFill>
              </a:rPr>
              <a:t>Το εμπόριο μπορεί να είναι επωφελές για όλους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v"/>
            </a:pPr>
            <a:r>
              <a:rPr lang="el-GR" sz="1800" dirty="0" smtClean="0">
                <a:solidFill>
                  <a:srgbClr val="002060"/>
                </a:solidFill>
              </a:rPr>
              <a:t>Το ελεύθερο εμπόριο είναι πάντοτε επωφελές για όλους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v"/>
            </a:pPr>
            <a:r>
              <a:rPr lang="el-GR" sz="1800" dirty="0" smtClean="0">
                <a:solidFill>
                  <a:srgbClr val="002060"/>
                </a:solidFill>
              </a:rPr>
              <a:t>Το εμπόριο, κάτω από κάποιες προϋποθέσεις, είναι επωφελές για όλους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v"/>
            </a:pPr>
            <a:r>
              <a:rPr lang="el-GR" sz="1800" dirty="0" smtClean="0">
                <a:solidFill>
                  <a:srgbClr val="002060"/>
                </a:solidFill>
              </a:rPr>
              <a:t>Σε ποια αγαθά συμφέρει να συγκεντρωθεί η παραγωγή</a:t>
            </a:r>
          </a:p>
          <a:p>
            <a:pPr lvl="1" algn="l">
              <a:spcAft>
                <a:spcPts val="600"/>
              </a:spcAft>
            </a:pPr>
            <a:r>
              <a:rPr lang="el-GR" sz="1800" dirty="0" smtClean="0">
                <a:solidFill>
                  <a:srgbClr val="002060"/>
                </a:solidFill>
              </a:rPr>
              <a:t>	*Κόστος ευκαιρίας</a:t>
            </a:r>
          </a:p>
          <a:p>
            <a:pPr lvl="1" algn="l">
              <a:spcAft>
                <a:spcPts val="600"/>
              </a:spcAft>
            </a:pPr>
            <a:r>
              <a:rPr lang="el-GR" sz="1800" dirty="0" smtClean="0">
                <a:solidFill>
                  <a:srgbClr val="002060"/>
                </a:solidFill>
              </a:rPr>
              <a:t>			   *Απόλυτο πλεονέκτημα</a:t>
            </a:r>
          </a:p>
          <a:p>
            <a:pPr lvl="1" algn="l">
              <a:spcAft>
                <a:spcPts val="600"/>
              </a:spcAft>
            </a:pPr>
            <a:r>
              <a:rPr lang="el-GR" sz="1800" dirty="0" smtClean="0">
                <a:solidFill>
                  <a:srgbClr val="002060"/>
                </a:solidFill>
              </a:rPr>
              <a:t>						*Συγκριτικό πλεονέκτημα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v"/>
            </a:pPr>
            <a:r>
              <a:rPr lang="el-GR" sz="1800" dirty="0" smtClean="0">
                <a:solidFill>
                  <a:srgbClr val="002060"/>
                </a:solidFill>
              </a:rPr>
              <a:t>Πως βελτιώνεται η εμπορική θέση</a:t>
            </a:r>
          </a:p>
          <a:p>
            <a:pPr lvl="1" algn="l">
              <a:spcAft>
                <a:spcPts val="600"/>
              </a:spcAft>
            </a:pPr>
            <a:r>
              <a:rPr lang="el-GR" sz="1800" dirty="0" smtClean="0">
                <a:solidFill>
                  <a:srgbClr val="002060"/>
                </a:solidFill>
              </a:rPr>
              <a:t>		* Όροι εμπορίου, τιμές, ισοτιμίες</a:t>
            </a:r>
          </a:p>
          <a:p>
            <a:pPr lvl="1" algn="l">
              <a:spcAft>
                <a:spcPts val="600"/>
              </a:spcAft>
            </a:pPr>
            <a:r>
              <a:rPr lang="el-GR" sz="1800" dirty="0" smtClean="0">
                <a:solidFill>
                  <a:srgbClr val="002060"/>
                </a:solidFill>
              </a:rPr>
              <a:t>		* Πόροι και Παραγωγικότητα</a:t>
            </a:r>
            <a:r>
              <a:rPr lang="el-GR" sz="2000" dirty="0" smtClean="0">
                <a:solidFill>
                  <a:srgbClr val="002060"/>
                </a:solidFill>
              </a:rPr>
              <a:t>				     </a:t>
            </a:r>
          </a:p>
          <a:p>
            <a:pPr lvl="1" algn="l"/>
            <a:endParaRPr lang="el-GR" sz="2000" dirty="0" smtClean="0">
              <a:solidFill>
                <a:srgbClr val="002060"/>
              </a:solidFill>
            </a:endParaRPr>
          </a:p>
        </p:txBody>
      </p:sp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2013-2014      #1</a:t>
            </a:r>
            <a:endParaRPr lang="el-GR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87675" y="6245225"/>
            <a:ext cx="3097213" cy="476250"/>
          </a:xfrm>
        </p:spPr>
        <p:txBody>
          <a:bodyPr/>
          <a:lstStyle/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 dirty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99710-F005-4E03-9A5F-27BCFB60169C}" type="slidenum">
              <a:rPr lang="el-GR"/>
              <a:pPr>
                <a:defRPr/>
              </a:pPr>
              <a:t>21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02809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522512" cy="476250"/>
          </a:xfrm>
          <a:noFill/>
        </p:spPr>
        <p:txBody>
          <a:bodyPr/>
          <a:lstStyle/>
          <a:p>
            <a:r>
              <a:rPr lang="en-US" smtClean="0"/>
              <a:t>2013-2014      #1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22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3000"/>
              </a:spcBef>
              <a:spcAft>
                <a:spcPts val="1800"/>
              </a:spcAft>
            </a:pPr>
            <a:r>
              <a:rPr lang="el-GR" sz="2400" b="1" dirty="0" smtClean="0">
                <a:latin typeface="Verdana" pitchFamily="34" charset="0"/>
              </a:rPr>
              <a:t>Θέματα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Εισαγωγή, επισκόπηση, βασικές έννοιες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Αλληλεξάρτηση και τα οφέλη του εμπορίου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b="1" u="sng" dirty="0" smtClean="0">
                <a:latin typeface="Verdana" pitchFamily="34" charset="0"/>
              </a:rPr>
              <a:t>Λειτουργία της αγοράς. Ζήτηση και προσφορά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Ελαστικότητα. Προσδιοριστικοί παράγοντες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Εξωτερικές επιπτώσεις, δημόσια αγαθά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Δημόσια πολιτική. Αρχές και μέσα δημόσιας παρέμβασης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Διεθνές εμπόριο, διεθνείς οικονομικές σχέσεις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Παραγωγή, ανταγωνισμός, μονοπώλια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569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#1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23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432000"/>
          <a:lstStyle/>
          <a:p>
            <a:pPr algn="l" eaLnBrk="1" hangingPunct="1"/>
            <a:endParaRPr lang="el-GR" sz="2000" b="1" dirty="0" smtClean="0">
              <a:latin typeface="Verdana" pitchFamily="34" charset="0"/>
            </a:endParaRPr>
          </a:p>
          <a:p>
            <a:pPr algn="l" eaLnBrk="1" hangingPunct="1">
              <a:buFont typeface="Wingdings" pitchFamily="2" charset="2"/>
              <a:buChar char="Ø"/>
            </a:pPr>
            <a:r>
              <a:rPr lang="el-GR" sz="2000" b="1" dirty="0" smtClean="0">
                <a:latin typeface="Verdana" pitchFamily="34" charset="0"/>
              </a:rPr>
              <a:t> </a:t>
            </a:r>
            <a:r>
              <a:rPr lang="el-GR" sz="2000" b="1" dirty="0">
                <a:latin typeface="Verdana" pitchFamily="34" charset="0"/>
              </a:rPr>
              <a:t>Λειτουργία της αγοράς. </a:t>
            </a:r>
            <a:r>
              <a:rPr lang="el-GR" sz="2000" b="1" dirty="0" smtClean="0">
                <a:latin typeface="Verdana" pitchFamily="34" charset="0"/>
              </a:rPr>
              <a:t>Ζήτηση </a:t>
            </a:r>
            <a:r>
              <a:rPr lang="el-GR" sz="2000" b="1" dirty="0">
                <a:latin typeface="Verdana" pitchFamily="34" charset="0"/>
              </a:rPr>
              <a:t>και προσφορά</a:t>
            </a:r>
          </a:p>
          <a:p>
            <a:pPr algn="l" eaLnBrk="1" hangingPunct="1"/>
            <a:endParaRPr lang="en-US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Ανταγωνιστική αγορά</a:t>
            </a:r>
          </a:p>
          <a:p>
            <a:pPr algn="l" eaLnBrk="1" hangingPunct="1"/>
            <a:endParaRPr lang="en-US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Καμπύλη </a:t>
            </a:r>
            <a:r>
              <a:rPr lang="el-GR" sz="2000" u="sng" dirty="0" smtClean="0">
                <a:latin typeface="Verdana" pitchFamily="34" charset="0"/>
              </a:rPr>
              <a:t>ζήτησης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 Ατομική και αγοραία ζήτηση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 Προσδιοριστικοί παράγοντες ζήτησης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 Δημόσια παρέμβαση στη ζήτηση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Καμπύλη </a:t>
            </a:r>
            <a:r>
              <a:rPr lang="el-GR" sz="2000" u="sng" dirty="0" smtClean="0">
                <a:latin typeface="Verdana" pitchFamily="34" charset="0"/>
              </a:rPr>
              <a:t>προσφοράς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 Ατομική και αγοραία προσφορά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 Προσδιοριστικοί παράγοντες προσφοράς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 Δημόσια παρέμβαση στη προσφορά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 </a:t>
            </a:r>
            <a:r>
              <a:rPr lang="el-GR" sz="2000" u="sng" dirty="0" smtClean="0">
                <a:latin typeface="Verdana" pitchFamily="34" charset="0"/>
              </a:rPr>
              <a:t>Ισορροπία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 Συνέπειες μετακινήσεων και μετατοπίσεων </a:t>
            </a:r>
          </a:p>
        </p:txBody>
      </p:sp>
    </p:spTree>
    <p:extLst>
      <p:ext uri="{BB962C8B-B14F-4D97-AF65-F5344CB8AC3E}">
        <p14:creationId xmlns:p14="http://schemas.microsoft.com/office/powerpoint/2010/main" xmlns="" val="395804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522512" cy="476250"/>
          </a:xfrm>
          <a:noFill/>
        </p:spPr>
        <p:txBody>
          <a:bodyPr/>
          <a:lstStyle/>
          <a:p>
            <a:r>
              <a:rPr lang="en-US" smtClean="0"/>
              <a:t>2013-2014      #1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24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3000"/>
              </a:spcBef>
              <a:spcAft>
                <a:spcPts val="1800"/>
              </a:spcAft>
            </a:pPr>
            <a:r>
              <a:rPr lang="el-GR" sz="2400" b="1" dirty="0" smtClean="0">
                <a:latin typeface="Verdana" pitchFamily="34" charset="0"/>
              </a:rPr>
              <a:t>Θέματα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Εισαγωγή, επισκόπηση, βασικές έννοιες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Αλληλεξάρτηση και τα οφέλη του εμπορίου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Λειτουργία της αγοράς. Ζήτηση και προσφορά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b="1" u="sng" dirty="0" smtClean="0">
                <a:latin typeface="Verdana" pitchFamily="34" charset="0"/>
              </a:rPr>
              <a:t>Ελαστικότητα. Προσδιοριστικοί παράγοντες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Εξωτερικές επιπτώσεις, δημόσια αγαθά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Δημόσια πολιτική. Αρχές και μέσα δημόσιας παρέμβασης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Διεθνές εμπόριο, διεθνείς οικονομικές σχέσεις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Παραγωγή, ανταγωνισμός, μονοπώλια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569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#1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25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algn="l" eaLnBrk="1" hangingPunct="1">
              <a:spcAft>
                <a:spcPts val="600"/>
              </a:spcAft>
            </a:pPr>
            <a:r>
              <a:rPr lang="el-GR" sz="2400" b="1" dirty="0">
                <a:latin typeface="Verdana" pitchFamily="34" charset="0"/>
              </a:rPr>
              <a:t>Ελαστικότητα. Προσδιοριστικοί παράγοντες</a:t>
            </a:r>
          </a:p>
          <a:p>
            <a:pPr algn="l" eaLnBrk="1" hangingPunct="1">
              <a:spcAft>
                <a:spcPts val="600"/>
              </a:spcAft>
            </a:pPr>
            <a:r>
              <a:rPr lang="el-GR" sz="2400" u="sng" dirty="0" smtClean="0">
                <a:latin typeface="Verdana" pitchFamily="34" charset="0"/>
              </a:rPr>
              <a:t>Α - Θεωρία επιλογών καταναλωτή</a:t>
            </a:r>
          </a:p>
          <a:p>
            <a:pPr algn="l" eaLnBrk="1" hangingPunct="1">
              <a:spcAft>
                <a:spcPts val="600"/>
              </a:spcAft>
            </a:pPr>
            <a:r>
              <a:rPr lang="el-GR" sz="2400" dirty="0" smtClean="0">
                <a:latin typeface="Verdana" pitchFamily="34" charset="0"/>
              </a:rPr>
              <a:t>	1 - Εισοδηματικός περιορισμός</a:t>
            </a:r>
          </a:p>
          <a:p>
            <a:pPr algn="l" eaLnBrk="1" hangingPunct="1">
              <a:spcAft>
                <a:spcPts val="600"/>
              </a:spcAft>
            </a:pPr>
            <a:r>
              <a:rPr lang="el-GR" sz="2400" dirty="0" smtClean="0">
                <a:latin typeface="Verdana" pitchFamily="34" charset="0"/>
              </a:rPr>
              <a:t>	2 - Προτιμήσεις – Καμπύλες αδιαφορίας</a:t>
            </a:r>
          </a:p>
          <a:p>
            <a:pPr algn="l" eaLnBrk="1" hangingPunct="1">
              <a:spcAft>
                <a:spcPts val="600"/>
              </a:spcAft>
            </a:pPr>
            <a:r>
              <a:rPr lang="el-GR" sz="2400" dirty="0" smtClean="0">
                <a:latin typeface="Verdana" pitchFamily="34" charset="0"/>
              </a:rPr>
              <a:t>	3 – Επιλογή</a:t>
            </a:r>
          </a:p>
          <a:p>
            <a:pPr algn="l" eaLnBrk="1" hangingPunct="1">
              <a:spcAft>
                <a:spcPts val="600"/>
              </a:spcAft>
            </a:pPr>
            <a:endParaRPr lang="el-GR" sz="2400" u="sng" dirty="0" smtClean="0">
              <a:latin typeface="Verdana" pitchFamily="34" charset="0"/>
            </a:endParaRPr>
          </a:p>
          <a:p>
            <a:pPr algn="l" eaLnBrk="1" hangingPunct="1">
              <a:spcAft>
                <a:spcPts val="600"/>
              </a:spcAft>
            </a:pPr>
            <a:r>
              <a:rPr lang="el-GR" sz="2400" u="sng" dirty="0" smtClean="0">
                <a:latin typeface="Verdana" pitchFamily="34" charset="0"/>
              </a:rPr>
              <a:t>Β - Ελαστικότητα ζήτησης</a:t>
            </a:r>
          </a:p>
          <a:p>
            <a:pPr algn="l" eaLnBrk="1" hangingPunct="1">
              <a:spcAft>
                <a:spcPts val="600"/>
              </a:spcAft>
            </a:pPr>
            <a:r>
              <a:rPr lang="el-GR" sz="2400" dirty="0" smtClean="0">
                <a:latin typeface="Verdana" pitchFamily="34" charset="0"/>
              </a:rPr>
              <a:t>	1 - Ελαστικότητα ζήτησης ως προς τιμή</a:t>
            </a:r>
          </a:p>
          <a:p>
            <a:pPr algn="l" eaLnBrk="1" hangingPunct="1">
              <a:spcAft>
                <a:spcPts val="600"/>
              </a:spcAft>
            </a:pPr>
            <a:r>
              <a:rPr lang="el-GR" sz="2400" dirty="0" smtClean="0">
                <a:latin typeface="Verdana" pitchFamily="34" charset="0"/>
              </a:rPr>
              <a:t>	2 - Ελαστικότητα ζήτησης ως προς εισόδημα</a:t>
            </a:r>
          </a:p>
          <a:p>
            <a:pPr algn="l" eaLnBrk="1" hangingPunct="1">
              <a:spcAft>
                <a:spcPts val="600"/>
              </a:spcAft>
            </a:pPr>
            <a:r>
              <a:rPr lang="el-GR" sz="2400" dirty="0" smtClean="0">
                <a:latin typeface="Verdana" pitchFamily="34" charset="0"/>
              </a:rPr>
              <a:t>	3 - Σταυροειδής ελαστικότητα ζήτησης</a:t>
            </a:r>
          </a:p>
        </p:txBody>
      </p:sp>
    </p:spTree>
    <p:extLst>
      <p:ext uri="{BB962C8B-B14F-4D97-AF65-F5344CB8AC3E}">
        <p14:creationId xmlns:p14="http://schemas.microsoft.com/office/powerpoint/2010/main" xmlns="" val="28418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522512" cy="476250"/>
          </a:xfrm>
          <a:noFill/>
        </p:spPr>
        <p:txBody>
          <a:bodyPr/>
          <a:lstStyle/>
          <a:p>
            <a:r>
              <a:rPr lang="en-US" smtClean="0"/>
              <a:t>2013-2014      #1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26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3000"/>
              </a:spcBef>
              <a:spcAft>
                <a:spcPts val="1800"/>
              </a:spcAft>
            </a:pPr>
            <a:r>
              <a:rPr lang="el-GR" sz="2400" b="1" dirty="0" smtClean="0">
                <a:latin typeface="Verdana" pitchFamily="34" charset="0"/>
              </a:rPr>
              <a:t>Θέματα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Εισαγωγή, επισκόπηση, βασικές έννοιες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Αλληλεξάρτηση και τα οφέλη του εμπορίου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Λειτουργία της αγοράς. Ζήτηση και προσφορά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Ελαστικότητα. Προσδιοριστικοί παράγοντες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b="1" dirty="0" smtClean="0">
                <a:latin typeface="Verdana" pitchFamily="34" charset="0"/>
              </a:rPr>
              <a:t>Εξωτερικές επιπτώσεις, δημόσια αγαθά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b="1" dirty="0" smtClean="0">
                <a:latin typeface="Verdana" pitchFamily="34" charset="0"/>
              </a:rPr>
              <a:t>Δημόσια πολιτική. Αρχές</a:t>
            </a:r>
            <a:r>
              <a:rPr lang="en-US" sz="2000" b="1" dirty="0" smtClean="0">
                <a:latin typeface="Verdana" pitchFamily="34" charset="0"/>
              </a:rPr>
              <a:t>, </a:t>
            </a:r>
            <a:r>
              <a:rPr lang="el-GR" sz="2000" b="1" dirty="0" smtClean="0">
                <a:latin typeface="Verdana" pitchFamily="34" charset="0"/>
              </a:rPr>
              <a:t>μέσα δημόσιας παρέμβασης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Διεθνές εμπόριο, διεθνείς οικονομικές σχέσεις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Παραγωγή, ανταγωνισμός, μονοπώλια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365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522512" cy="476250"/>
          </a:xfrm>
          <a:noFill/>
        </p:spPr>
        <p:txBody>
          <a:bodyPr/>
          <a:lstStyle/>
          <a:p>
            <a:r>
              <a:rPr lang="en-US" smtClean="0"/>
              <a:t>2013-2014      #1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27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39552" y="188640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60000"/>
          <a:lstStyle/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algn="l" eaLnBrk="1" hangingPunct="1"/>
            <a:r>
              <a:rPr lang="el-GR" sz="2400" b="1" u="sng" dirty="0" smtClean="0">
                <a:latin typeface="Verdana" pitchFamily="34" charset="0"/>
              </a:rPr>
              <a:t>Αρχές δημόσιας πολιτικής</a:t>
            </a:r>
          </a:p>
          <a:p>
            <a:pPr marL="457200" indent="-457200" algn="l" eaLnBrk="1" hangingPunct="1">
              <a:lnSpc>
                <a:spcPct val="150000"/>
              </a:lnSpc>
            </a:pPr>
            <a:r>
              <a:rPr lang="el-GR" sz="2400" dirty="0" smtClean="0">
                <a:latin typeface="Verdana" pitchFamily="34" charset="0"/>
              </a:rPr>
              <a:t>Α. Μέσα – εργαλεία</a:t>
            </a:r>
          </a:p>
          <a:p>
            <a:pPr algn="l" eaLnBrk="1" hangingPunct="1"/>
            <a:r>
              <a:rPr lang="el-GR" sz="2400" dirty="0" smtClean="0">
                <a:latin typeface="Verdana" pitchFamily="34" charset="0"/>
              </a:rPr>
              <a:t>	</a:t>
            </a:r>
            <a:r>
              <a:rPr lang="el-GR" sz="2000" dirty="0" smtClean="0">
                <a:latin typeface="Verdana" pitchFamily="34" charset="0"/>
              </a:rPr>
              <a:t>Ρυθμιστικά και δημοσιονομικά</a:t>
            </a:r>
          </a:p>
          <a:p>
            <a:pPr marL="457200" indent="-457200" algn="l" eaLnBrk="1" hangingPunct="1">
              <a:lnSpc>
                <a:spcPct val="150000"/>
              </a:lnSpc>
            </a:pPr>
            <a:r>
              <a:rPr lang="el-GR" sz="2400" dirty="0" smtClean="0">
                <a:latin typeface="Verdana" pitchFamily="34" charset="0"/>
              </a:rPr>
              <a:t>Β. Αιτίες δημόσιας παρέμβασης</a:t>
            </a:r>
          </a:p>
          <a:p>
            <a:pPr algn="l" eaLnBrk="1" hangingPunct="1"/>
            <a:r>
              <a:rPr lang="el-GR" sz="2400" dirty="0" smtClean="0">
                <a:latin typeface="Verdana" pitchFamily="34" charset="0"/>
              </a:rPr>
              <a:t>	</a:t>
            </a:r>
            <a:r>
              <a:rPr lang="el-GR" sz="2000" dirty="0" smtClean="0">
                <a:latin typeface="Verdana" pitchFamily="34" charset="0"/>
              </a:rPr>
              <a:t>Μακρο-ισορροπία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Αναδιανομή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</a:t>
            </a:r>
            <a:r>
              <a:rPr lang="el-GR" sz="2000" dirty="0" err="1" smtClean="0">
                <a:latin typeface="Verdana" pitchFamily="34" charset="0"/>
              </a:rPr>
              <a:t>Μικρο</a:t>
            </a:r>
            <a:r>
              <a:rPr lang="el-GR" sz="2000" dirty="0" smtClean="0">
                <a:latin typeface="Verdana" pitchFamily="34" charset="0"/>
              </a:rPr>
              <a:t>-ισορροπία</a:t>
            </a:r>
          </a:p>
          <a:p>
            <a:pPr algn="l" eaLnBrk="1" hangingPunct="1">
              <a:lnSpc>
                <a:spcPct val="150000"/>
              </a:lnSpc>
            </a:pPr>
            <a:r>
              <a:rPr lang="el-GR" sz="2400" dirty="0" smtClean="0">
                <a:latin typeface="Verdana" pitchFamily="34" charset="0"/>
              </a:rPr>
              <a:t>Γ. Αποτελέσματα δημόσιας παρέμβασης</a:t>
            </a:r>
          </a:p>
          <a:p>
            <a:pPr algn="l" eaLnBrk="1" hangingPunct="1"/>
            <a:r>
              <a:rPr lang="el-GR" sz="2400" dirty="0" smtClean="0">
                <a:latin typeface="Verdana" pitchFamily="34" charset="0"/>
              </a:rPr>
              <a:t>	</a:t>
            </a:r>
            <a:r>
              <a:rPr lang="el-GR" sz="2000" dirty="0" smtClean="0">
                <a:latin typeface="Verdana" pitchFamily="34" charset="0"/>
              </a:rPr>
              <a:t>στη τιμή των αγαθών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στη προσφορά των αγαθών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στη ζήτηση των αγαθών</a:t>
            </a:r>
          </a:p>
        </p:txBody>
      </p:sp>
    </p:spTree>
    <p:extLst>
      <p:ext uri="{BB962C8B-B14F-4D97-AF65-F5344CB8AC3E}">
        <p14:creationId xmlns:p14="http://schemas.microsoft.com/office/powerpoint/2010/main" xmlns="" val="9053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522512" cy="476250"/>
          </a:xfrm>
          <a:noFill/>
        </p:spPr>
        <p:txBody>
          <a:bodyPr/>
          <a:lstStyle/>
          <a:p>
            <a:r>
              <a:rPr lang="en-US" smtClean="0"/>
              <a:t>2013-2014      #1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28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3000"/>
              </a:spcBef>
              <a:spcAft>
                <a:spcPts val="1800"/>
              </a:spcAft>
            </a:pPr>
            <a:r>
              <a:rPr lang="el-GR" sz="2400" b="1" dirty="0" smtClean="0">
                <a:latin typeface="Verdana" pitchFamily="34" charset="0"/>
              </a:rPr>
              <a:t>Θέματα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Εισαγωγή, επισκόπηση, βασικές έννοιες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Αλληλεξάρτηση και τα οφέλη του εμπορίου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Λειτουργία της αγοράς. Ζήτηση και προσφορά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Ελαστικότητα. Προσδιοριστικοί παράγοντες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Εξωτερικές επιπτώσεις, δημόσια αγαθά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Δημόσια πολιτική. Αρχές και μέσα δημόσιας παρέμβασης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b="1" u="sng" dirty="0" smtClean="0">
                <a:latin typeface="Verdana" pitchFamily="34" charset="0"/>
              </a:rPr>
              <a:t>Διεθνές εμπόριο, διεθνείς οικονομικές σχέσεις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Παραγωγή, ανταγωνισμός, μονοπώλια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4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#1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29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marL="457200" indent="-457200" algn="l" eaLnBrk="1" hangingPunct="1">
              <a:lnSpc>
                <a:spcPct val="250000"/>
              </a:lnSpc>
            </a:pPr>
            <a:r>
              <a:rPr lang="el-GR" sz="2000" b="1" dirty="0">
                <a:latin typeface="Verdana" pitchFamily="34" charset="0"/>
              </a:rPr>
              <a:t>Διεθνές εμπόριο, διεθνείς οικονομικές σχέσεις</a:t>
            </a:r>
          </a:p>
          <a:p>
            <a:pPr marL="457200" indent="-457200" algn="l" eaLnBrk="1" hangingPunct="1">
              <a:lnSpc>
                <a:spcPct val="250000"/>
              </a:lnSpc>
            </a:pPr>
            <a:r>
              <a:rPr lang="el-GR" sz="2000" i="1" u="sng" dirty="0" smtClean="0">
                <a:latin typeface="Verdana" pitchFamily="34" charset="0"/>
              </a:rPr>
              <a:t>Ερωτήματα: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Γιατί διεθνές εμπόριο;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Σε ποια προϊόντα διεθνές εμπόριο;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Γιατί σε αυτά τα προϊόντα διεθνές εμπόριο;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Κερδισμένοι και χαμένοι από διεθνές εμπόριο.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Στόχοι και τρόποι παρέμβασης στο διεθνές εμπόριο.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Περιορισμοί στην κρατική παρέμβαση.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Η Ε.Ε. ως τελωνειακή ένωση … και πέραν αυτής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821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Εικόνα 3" descr="image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03188"/>
            <a:ext cx="8064500" cy="606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522512" cy="476250"/>
          </a:xfrm>
          <a:noFill/>
        </p:spPr>
        <p:txBody>
          <a:bodyPr/>
          <a:lstStyle/>
          <a:p>
            <a:r>
              <a:rPr lang="en-US" smtClean="0"/>
              <a:t>2013-2014      #1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30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3000"/>
              </a:spcBef>
              <a:spcAft>
                <a:spcPts val="1800"/>
              </a:spcAft>
            </a:pPr>
            <a:r>
              <a:rPr lang="el-GR" sz="2400" b="1" dirty="0" smtClean="0">
                <a:latin typeface="Verdana" pitchFamily="34" charset="0"/>
              </a:rPr>
              <a:t>Θέματα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Εισαγωγή, επισκόπηση, βασικές έννοιες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Αλληλεξάρτηση και τα οφέλη του εμπορίου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Λειτουργία της αγοράς. Ζήτηση και προσφορά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Ελαστικότητα. Προσδιοριστικοί παράγοντες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Εξωτερικές επιπτώσεις, δημόσια αγαθά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Δημόσια πολιτική. Αρχές και μέσα δημόσιας παρέμβασης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Διεθνές εμπόριο, διεθνείς οικονομικές σχέσεις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b="1" u="sng" dirty="0" smtClean="0">
                <a:latin typeface="Verdana" pitchFamily="34" charset="0"/>
              </a:rPr>
              <a:t>Παραγωγή, ανταγωνισμός, μονοπώλια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569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#1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31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>
              <a:lnSpc>
                <a:spcPct val="200000"/>
              </a:lnSpc>
            </a:pPr>
            <a:r>
              <a:rPr lang="el-GR" sz="2000" b="1" dirty="0" smtClean="0">
                <a:latin typeface="Verdana" pitchFamily="34" charset="0"/>
              </a:rPr>
              <a:t>	</a:t>
            </a:r>
            <a:r>
              <a:rPr lang="el-GR" sz="2000" b="1" dirty="0">
                <a:latin typeface="Verdana" pitchFamily="34" charset="0"/>
              </a:rPr>
              <a:t>Παραγωγή, ανταγωνισμός, μονοπώλια</a:t>
            </a:r>
          </a:p>
          <a:p>
            <a:pPr algn="l" eaLnBrk="1" hangingPunct="1">
              <a:lnSpc>
                <a:spcPct val="200000"/>
              </a:lnSpc>
            </a:pPr>
            <a:r>
              <a:rPr lang="el-GR" sz="2000" u="sng" dirty="0" smtClean="0">
                <a:latin typeface="Verdana" pitchFamily="34" charset="0"/>
              </a:rPr>
              <a:t>Ερωτήματα - ζητήματα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Συντελεστές παραγωγής</a:t>
            </a:r>
            <a:r>
              <a:rPr lang="en-US" sz="2000" dirty="0" smtClean="0">
                <a:latin typeface="Verdana" pitchFamily="34" charset="0"/>
              </a:rPr>
              <a:t> </a:t>
            </a:r>
            <a:r>
              <a:rPr lang="el-GR" sz="2000" dirty="0" smtClean="0">
                <a:latin typeface="Verdana" pitchFamily="34" charset="0"/>
              </a:rPr>
              <a:t>και αμοιβές τους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Η επιχείρηση και η συνάρτηση παραγωγής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Μορφές αγοράς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Ανταγωνιστική αγορά – Κόστος επιχείρησης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Ανταγωνιστική αγορά – Έσοδα επιχείρησης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Ανταγωνιστική αγορά – Κέρδος επιχείρησης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Μονοπώλια (κ.ά. «ατελείς» αγορές)</a:t>
            </a:r>
          </a:p>
        </p:txBody>
      </p:sp>
    </p:spTree>
    <p:extLst>
      <p:ext uri="{BB962C8B-B14F-4D97-AF65-F5344CB8AC3E}">
        <p14:creationId xmlns:p14="http://schemas.microsoft.com/office/powerpoint/2010/main" xmlns="" val="202742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#1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dirty="0" smtClean="0"/>
              <a:t>Οικονομία και Περιβάλλον Ι 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4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14313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540000" rIns="900000"/>
          <a:lstStyle/>
          <a:p>
            <a:pPr lvl="1" algn="just" eaLnBrk="1" hangingPunct="1"/>
            <a:endParaRPr lang="el-GR" sz="1600" i="1" dirty="0" smtClean="0"/>
          </a:p>
          <a:p>
            <a:pPr lvl="1" algn="just" eaLnBrk="1" hangingPunct="1"/>
            <a:endParaRPr lang="el-GR" sz="1600" i="1" dirty="0" smtClean="0"/>
          </a:p>
          <a:p>
            <a:pPr lvl="1" algn="just" eaLnBrk="1" hangingPunct="1"/>
            <a:endParaRPr lang="el-GR" sz="1600" i="1" dirty="0" smtClean="0"/>
          </a:p>
          <a:p>
            <a:pPr lvl="1" algn="just" eaLnBrk="1" hangingPunct="1"/>
            <a:endParaRPr lang="el-GR" sz="2400" i="1" dirty="0" smtClean="0"/>
          </a:p>
          <a:p>
            <a:pPr lvl="1" algn="just" eaLnBrk="1" hangingPunct="1"/>
            <a:r>
              <a:rPr lang="el-GR" sz="2400" i="1" dirty="0" smtClean="0">
                <a:solidFill>
                  <a:srgbClr val="002060"/>
                </a:solidFill>
              </a:rPr>
              <a:t>Το μάθημα αποβλέπει στην κατανόηση και ανάλυση των βασικών εννοιών της οικονομικής επιστήμης και της δημόσιας πολιτικής και η εφαρμογή τους στον τομέα του περιβάλλοντος</a:t>
            </a:r>
            <a:endParaRPr lang="el-GR" sz="2400" b="1" dirty="0" smtClean="0">
              <a:solidFill>
                <a:srgbClr val="00206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289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>
              <a:lnSpc>
                <a:spcPct val="150000"/>
              </a:lnSpc>
            </a:pPr>
            <a:r>
              <a:rPr lang="el-GR" sz="2400" b="1" u="sng" dirty="0" smtClean="0">
                <a:solidFill>
                  <a:srgbClr val="002060"/>
                </a:solidFill>
              </a:rPr>
              <a:t>Συγγράμματα, βιβλιογραφία </a:t>
            </a:r>
          </a:p>
          <a:p>
            <a:pPr lvl="1" algn="l"/>
            <a:endParaRPr lang="el-GR" sz="1600" dirty="0" smtClean="0">
              <a:solidFill>
                <a:srgbClr val="002060"/>
              </a:solidFill>
            </a:endParaRPr>
          </a:p>
          <a:p>
            <a:pPr lvl="1" algn="l"/>
            <a:r>
              <a:rPr lang="en-US" sz="1600" dirty="0" err="1" smtClean="0">
                <a:solidFill>
                  <a:srgbClr val="002060"/>
                </a:solidFill>
              </a:rPr>
              <a:t>Mankiw</a:t>
            </a:r>
            <a:r>
              <a:rPr lang="en-US" sz="1600" dirty="0" smtClean="0">
                <a:solidFill>
                  <a:srgbClr val="002060"/>
                </a:solidFill>
              </a:rPr>
              <a:t>, G.N., Taylor, M.P.,</a:t>
            </a:r>
          </a:p>
          <a:p>
            <a:pPr lvl="1" algn="l"/>
            <a:r>
              <a:rPr lang="en-US" sz="1600" dirty="0" smtClean="0">
                <a:solidFill>
                  <a:srgbClr val="002060"/>
                </a:solidFill>
              </a:rPr>
              <a:t>	</a:t>
            </a:r>
            <a:r>
              <a:rPr lang="el-GR" sz="1600" dirty="0" smtClean="0">
                <a:solidFill>
                  <a:srgbClr val="002060"/>
                </a:solidFill>
              </a:rPr>
              <a:t>Αρχές Οικονομικής Θεωρίας. Τόμος Α’ – Μικροοικονομική</a:t>
            </a:r>
          </a:p>
          <a:p>
            <a:pPr lvl="1" algn="l"/>
            <a:r>
              <a:rPr lang="el-GR" sz="1600" dirty="0" smtClean="0">
                <a:solidFill>
                  <a:srgbClr val="002060"/>
                </a:solidFill>
              </a:rPr>
              <a:t>	 Αθήνα: </a:t>
            </a:r>
            <a:r>
              <a:rPr lang="en-US" sz="1600" dirty="0" smtClean="0">
                <a:solidFill>
                  <a:srgbClr val="002060"/>
                </a:solidFill>
              </a:rPr>
              <a:t>Gutenberg, 2010</a:t>
            </a:r>
            <a:endParaRPr lang="el-GR" sz="1600" dirty="0" smtClean="0">
              <a:solidFill>
                <a:srgbClr val="002060"/>
              </a:solidFill>
            </a:endParaRPr>
          </a:p>
          <a:p>
            <a:pPr lvl="1" algn="l"/>
            <a:endParaRPr lang="el-GR" sz="1600" dirty="0" smtClean="0">
              <a:solidFill>
                <a:srgbClr val="002060"/>
              </a:solidFill>
            </a:endParaRPr>
          </a:p>
          <a:p>
            <a:pPr lvl="1" algn="l"/>
            <a:r>
              <a:rPr lang="en-US" sz="1600" dirty="0" err="1" smtClean="0">
                <a:solidFill>
                  <a:srgbClr val="002060"/>
                </a:solidFill>
              </a:rPr>
              <a:t>Tietenberg</a:t>
            </a:r>
            <a:r>
              <a:rPr lang="en-US" sz="1600" dirty="0" smtClean="0">
                <a:solidFill>
                  <a:srgbClr val="002060"/>
                </a:solidFill>
              </a:rPr>
              <a:t>, T., </a:t>
            </a:r>
            <a:endParaRPr lang="el-GR" sz="1600" dirty="0" smtClean="0">
              <a:solidFill>
                <a:srgbClr val="002060"/>
              </a:solidFill>
            </a:endParaRPr>
          </a:p>
          <a:p>
            <a:pPr lvl="1" algn="l"/>
            <a:r>
              <a:rPr lang="el-GR" sz="1600" dirty="0" smtClean="0">
                <a:solidFill>
                  <a:srgbClr val="002060"/>
                </a:solidFill>
              </a:rPr>
              <a:t>	Οικονομική του Περιβάλλοντος και των φυσικών πόρων</a:t>
            </a:r>
          </a:p>
          <a:p>
            <a:pPr lvl="1" algn="l"/>
            <a:r>
              <a:rPr lang="el-GR" sz="1600" dirty="0" smtClean="0">
                <a:solidFill>
                  <a:srgbClr val="002060"/>
                </a:solidFill>
              </a:rPr>
              <a:t>	 Αθήνα: </a:t>
            </a:r>
            <a:r>
              <a:rPr lang="en-US" sz="1600" dirty="0" smtClean="0">
                <a:solidFill>
                  <a:srgbClr val="002060"/>
                </a:solidFill>
              </a:rPr>
              <a:t>Gutenberg, 2010</a:t>
            </a:r>
          </a:p>
          <a:p>
            <a:pPr lvl="1" algn="l"/>
            <a:endParaRPr lang="el-GR" sz="1600" dirty="0" smtClean="0">
              <a:solidFill>
                <a:srgbClr val="002060"/>
              </a:solidFill>
            </a:endParaRPr>
          </a:p>
          <a:p>
            <a:pPr lvl="1" algn="l"/>
            <a:r>
              <a:rPr lang="en-US" sz="1600" dirty="0" err="1" smtClean="0">
                <a:solidFill>
                  <a:srgbClr val="002060"/>
                </a:solidFill>
              </a:rPr>
              <a:t>Faucheux</a:t>
            </a:r>
            <a:r>
              <a:rPr lang="en-US" sz="1600" dirty="0" smtClean="0">
                <a:solidFill>
                  <a:srgbClr val="002060"/>
                </a:solidFill>
              </a:rPr>
              <a:t>, S., Noel</a:t>
            </a:r>
            <a:r>
              <a:rPr lang="el-GR" sz="1600" dirty="0" smtClean="0">
                <a:solidFill>
                  <a:srgbClr val="002060"/>
                </a:solidFill>
              </a:rPr>
              <a:t>, </a:t>
            </a:r>
            <a:r>
              <a:rPr lang="en-US" sz="1600" dirty="0" smtClean="0">
                <a:solidFill>
                  <a:srgbClr val="002060"/>
                </a:solidFill>
              </a:rPr>
              <a:t>J.F.,</a:t>
            </a:r>
          </a:p>
          <a:p>
            <a:pPr lvl="1" algn="l"/>
            <a:r>
              <a:rPr lang="en-US" sz="1600" dirty="0" smtClean="0">
                <a:solidFill>
                  <a:srgbClr val="002060"/>
                </a:solidFill>
              </a:rPr>
              <a:t>	</a:t>
            </a:r>
            <a:r>
              <a:rPr lang="el-GR" sz="1600" dirty="0" smtClean="0">
                <a:solidFill>
                  <a:srgbClr val="002060"/>
                </a:solidFill>
              </a:rPr>
              <a:t>Οικονομική των φυσικών πόρων και του περιβάλλοντος</a:t>
            </a:r>
          </a:p>
          <a:p>
            <a:pPr lvl="1" algn="l"/>
            <a:r>
              <a:rPr lang="el-GR" sz="1600" dirty="0" smtClean="0">
                <a:solidFill>
                  <a:srgbClr val="002060"/>
                </a:solidFill>
              </a:rPr>
              <a:t>	 Αθήνα: </a:t>
            </a:r>
            <a:r>
              <a:rPr lang="en-US" sz="1600" dirty="0" smtClean="0">
                <a:solidFill>
                  <a:srgbClr val="002060"/>
                </a:solidFill>
              </a:rPr>
              <a:t>Gutenberg, 2007</a:t>
            </a:r>
            <a:endParaRPr lang="el-GR" sz="1600" dirty="0" smtClean="0">
              <a:solidFill>
                <a:srgbClr val="002060"/>
              </a:solidFill>
            </a:endParaRPr>
          </a:p>
        </p:txBody>
      </p:sp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2013-2014      #1</a:t>
            </a:r>
            <a:endParaRPr lang="el-GR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87675" y="6245225"/>
            <a:ext cx="3097213" cy="476250"/>
          </a:xfrm>
        </p:spPr>
        <p:txBody>
          <a:bodyPr/>
          <a:lstStyle/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 dirty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99710-F005-4E03-9A5F-27BCFB60169C}" type="slidenum">
              <a:rPr lang="el-GR"/>
              <a:pPr>
                <a:defRPr/>
              </a:pPr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02679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#1</a:t>
            </a:r>
            <a:endParaRPr lang="el-GR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Οικονομία και Περιβάλλον Ι 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6</a:t>
            </a:fld>
            <a:endParaRPr lang="el-GR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14313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540000"/>
          <a:lstStyle/>
          <a:p>
            <a:pPr lvl="1" algn="just"/>
            <a:endParaRPr lang="el-GR" sz="1800" b="1" dirty="0" smtClean="0">
              <a:solidFill>
                <a:srgbClr val="002060"/>
              </a:solidFill>
            </a:endParaRPr>
          </a:p>
          <a:p>
            <a:pPr lvl="1"/>
            <a:r>
              <a:rPr lang="el-GR" sz="2000" b="1" dirty="0" smtClean="0">
                <a:solidFill>
                  <a:srgbClr val="002060"/>
                </a:solidFill>
              </a:rPr>
              <a:t>Οργάνωση μαθήματος – Βαθμολογία</a:t>
            </a:r>
            <a:endParaRPr lang="el-GR" sz="2000" dirty="0" smtClean="0">
              <a:solidFill>
                <a:srgbClr val="002060"/>
              </a:solidFill>
            </a:endParaRPr>
          </a:p>
          <a:p>
            <a:pPr lvl="1" algn="just"/>
            <a:endParaRPr lang="el-GR" sz="1800" dirty="0" smtClean="0">
              <a:solidFill>
                <a:srgbClr val="002060"/>
              </a:solidFill>
            </a:endParaRPr>
          </a:p>
          <a:p>
            <a:pPr lvl="1" algn="just"/>
            <a:r>
              <a:rPr lang="el-GR" sz="2000" dirty="0" smtClean="0">
                <a:solidFill>
                  <a:srgbClr val="002060"/>
                </a:solidFill>
              </a:rPr>
              <a:t>Οι εβδομαδιαίες διαλέξεις συνοδεύονται από τη σχετική συζήτηση, στην οποία αναμένεται η ενεργός συμμετοχή όλων.  </a:t>
            </a:r>
          </a:p>
          <a:p>
            <a:pPr lvl="1" algn="just"/>
            <a:endParaRPr lang="el-GR" sz="2000" dirty="0" smtClean="0">
              <a:solidFill>
                <a:srgbClr val="002060"/>
              </a:solidFill>
            </a:endParaRPr>
          </a:p>
          <a:p>
            <a:pPr lvl="1" algn="just"/>
            <a:r>
              <a:rPr lang="el-GR" sz="2000" dirty="0" smtClean="0">
                <a:solidFill>
                  <a:srgbClr val="002060"/>
                </a:solidFill>
              </a:rPr>
              <a:t>Μετά από κάθε θέμα ή ομάδα θεμάτων θα γίνονται (προφορικές ή γραπτές) ασκήσεις.</a:t>
            </a:r>
          </a:p>
          <a:p>
            <a:pPr lvl="1" algn="just"/>
            <a:endParaRPr lang="el-GR" sz="2000" dirty="0" smtClean="0">
              <a:solidFill>
                <a:srgbClr val="002060"/>
              </a:solidFill>
            </a:endParaRPr>
          </a:p>
          <a:p>
            <a:pPr lvl="1" algn="just"/>
            <a:r>
              <a:rPr lang="el-GR" sz="2000" dirty="0" smtClean="0">
                <a:solidFill>
                  <a:srgbClr val="002060"/>
                </a:solidFill>
              </a:rPr>
              <a:t>Γραπτή τελική </a:t>
            </a:r>
            <a:r>
              <a:rPr lang="el-GR" sz="2000" smtClean="0">
                <a:solidFill>
                  <a:srgbClr val="002060"/>
                </a:solidFill>
              </a:rPr>
              <a:t>εξέταση στη </a:t>
            </a:r>
            <a:r>
              <a:rPr lang="el-GR" sz="2000" dirty="0" smtClean="0">
                <a:solidFill>
                  <a:srgbClr val="002060"/>
                </a:solidFill>
              </a:rPr>
              <a:t>βάση πολλών μικρών ερωτήσεων και χωρίς περιορισμούς ως προς την προσκόμιση βιβλίων, σημειώσεων κ.λπ.</a:t>
            </a:r>
          </a:p>
          <a:p>
            <a:pPr lvl="1" algn="just"/>
            <a:endParaRPr lang="el-GR" sz="2000" dirty="0" smtClean="0">
              <a:solidFill>
                <a:srgbClr val="002060"/>
              </a:solidFill>
            </a:endParaRPr>
          </a:p>
          <a:p>
            <a:pPr lvl="1" algn="just"/>
            <a:r>
              <a:rPr lang="el-GR" sz="2000" dirty="0" smtClean="0">
                <a:solidFill>
                  <a:srgbClr val="002060"/>
                </a:solidFill>
              </a:rPr>
              <a:t>Στην βαθμολογία θα </a:t>
            </a:r>
            <a:r>
              <a:rPr lang="el-GR" sz="2000" dirty="0" err="1" smtClean="0">
                <a:solidFill>
                  <a:srgbClr val="002060"/>
                </a:solidFill>
              </a:rPr>
              <a:t>προσμετράται</a:t>
            </a:r>
            <a:r>
              <a:rPr lang="el-GR" sz="2000" dirty="0" smtClean="0">
                <a:solidFill>
                  <a:srgbClr val="002060"/>
                </a:solidFill>
              </a:rPr>
              <a:t> η συμμετοχή στις συζητήσεις και τις ασκήσεις.</a:t>
            </a:r>
            <a:endParaRPr lang="el-GR" sz="2000" b="1" dirty="0" smtClean="0">
              <a:solidFill>
                <a:srgbClr val="00206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112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522512" cy="476250"/>
          </a:xfrm>
          <a:noFill/>
        </p:spPr>
        <p:txBody>
          <a:bodyPr/>
          <a:lstStyle/>
          <a:p>
            <a:r>
              <a:rPr lang="en-US" smtClean="0"/>
              <a:t>2013-2014      #1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7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3000"/>
              </a:spcBef>
              <a:spcAft>
                <a:spcPts val="1800"/>
              </a:spcAft>
            </a:pPr>
            <a:r>
              <a:rPr lang="el-GR" sz="2400" b="1" dirty="0" smtClean="0">
                <a:latin typeface="Verdana" pitchFamily="34" charset="0"/>
              </a:rPr>
              <a:t>Θέματα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b="1" u="sng" dirty="0" smtClean="0">
                <a:latin typeface="Verdana" pitchFamily="34" charset="0"/>
              </a:rPr>
              <a:t>Εισαγωγή, επισκόπηση, βασικές έννοιες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Αλληλεξάρτηση και τα οφέλη του εμπορίου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Λειτουργία της αγοράς. Ζήτηση και προσφορά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Ελαστικότητα. Προσδιοριστικοί παράγοντες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Εξωτερικές επιπτώσεις, δημόσια αγαθά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Δημόσια πολιτική. Αρχές και μέσα δημόσιας παρέμβασης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Διεθνές εμπόριο, διεθνείς οικονομικές σχέσεις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Παραγωγή, ανταγωνισμός, μονοπώλια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297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#1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8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467544" y="260648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  <a:p>
            <a:pPr algn="l" eaLnBrk="1" hangingPunct="1"/>
            <a:r>
              <a:rPr lang="el-GR" sz="2400" b="1" dirty="0" smtClean="0">
                <a:latin typeface="Verdana" pitchFamily="34" charset="0"/>
              </a:rPr>
              <a:t>Οικονομική Επιστήμη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«η μελέτη του τρόπου με τον οποίο η κοινωνία διαχειρίζεται τους σπανίζοντες πόρους της»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350657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#1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9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467544" y="260648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  <a:p>
            <a:pPr algn="l" eaLnBrk="1" hangingPunct="1"/>
            <a:r>
              <a:rPr lang="el-GR" sz="2400" b="1" dirty="0" smtClean="0">
                <a:latin typeface="Verdana" pitchFamily="34" charset="0"/>
              </a:rPr>
              <a:t>Οικονομική </a:t>
            </a:r>
            <a:r>
              <a:rPr lang="el-GR" sz="2400" b="1" u="sng" dirty="0" smtClean="0">
                <a:latin typeface="Verdana" pitchFamily="34" charset="0"/>
              </a:rPr>
              <a:t>Επιστήμη</a:t>
            </a:r>
            <a:r>
              <a:rPr lang="el-GR" sz="2400" b="1" dirty="0" smtClean="0">
                <a:latin typeface="Verdana" pitchFamily="34" charset="0"/>
              </a:rPr>
              <a:t> ;;;;;</a:t>
            </a:r>
            <a:endParaRPr lang="el-GR" sz="2400" b="1" u="sng" dirty="0" smtClean="0">
              <a:latin typeface="Verdana" pitchFamily="34" charset="0"/>
            </a:endParaRP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«η μελέτη του τρόπου με τον οποίο η κοινωνία διαχειρίζεται τους σπανίζοντες πόρους της»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138042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1135</Words>
  <Application>Microsoft Office PowerPoint</Application>
  <PresentationFormat>Προβολή στην οθόνη (4:3)</PresentationFormat>
  <Paragraphs>430</Paragraphs>
  <Slides>31</Slides>
  <Notes>29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31</vt:i4>
      </vt:variant>
    </vt:vector>
  </HeadingPairs>
  <TitlesOfParts>
    <vt:vector size="32" baseType="lpstr">
      <vt:lpstr>Default Design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mitsos</dc:creator>
  <cp:lastModifiedBy>Andreou Antonis</cp:lastModifiedBy>
  <cp:revision>31</cp:revision>
  <cp:lastPrinted>2013-10-07T06:25:51Z</cp:lastPrinted>
  <dcterms:created xsi:type="dcterms:W3CDTF">2007-03-04T10:43:13Z</dcterms:created>
  <dcterms:modified xsi:type="dcterms:W3CDTF">2015-01-16T10:32:41Z</dcterms:modified>
</cp:coreProperties>
</file>