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73" r:id="rId2"/>
    <p:sldId id="304" r:id="rId3"/>
    <p:sldId id="305" r:id="rId4"/>
    <p:sldId id="274" r:id="rId5"/>
    <p:sldId id="275" r:id="rId6"/>
    <p:sldId id="276" r:id="rId7"/>
    <p:sldId id="29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7" r:id="rId23"/>
    <p:sldId id="291" r:id="rId24"/>
    <p:sldId id="298" r:id="rId25"/>
    <p:sldId id="292" r:id="rId26"/>
    <p:sldId id="302" r:id="rId27"/>
    <p:sldId id="293" r:id="rId28"/>
    <p:sldId id="303" r:id="rId29"/>
    <p:sldId id="294" r:id="rId30"/>
    <p:sldId id="301" r:id="rId31"/>
    <p:sldId id="295" r:id="rId32"/>
  </p:sldIdLst>
  <p:sldSz cx="9144000" cy="6858000" type="screen4x3"/>
  <p:notesSz cx="6858000" cy="908367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A5199-1C93-4F6F-B7A5-DECB639074D8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8A506-6F15-4AC2-8406-27190214CC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121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7288" y="681038"/>
            <a:ext cx="4543425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4746"/>
            <a:ext cx="5486400" cy="408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7915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7915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3945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20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80-F3E8-47CC-82FA-0DA20E9ED84B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22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26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28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30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80-F3E8-47CC-82FA-0DA20E9ED84B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666528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32656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dirty="0" smtClean="0">
              <a:latin typeface="Verdana" pitchFamily="34" charset="0"/>
            </a:endParaRPr>
          </a:p>
          <a:p>
            <a:pPr eaLnBrk="1" hangingPunct="1"/>
            <a:r>
              <a:rPr lang="el-GR" sz="2400" dirty="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Οικονομία και Περιβάλλον Ι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1 – Σκοπός, εισαγωγή, επισκόπηση, βασικές έννοιες</a:t>
            </a:r>
            <a:endParaRPr lang="en-US" sz="2200" b="1" dirty="0" smtClean="0">
              <a:latin typeface="Verdana" pitchFamily="34" charset="0"/>
            </a:endParaRPr>
          </a:p>
        </p:txBody>
      </p:sp>
      <p:pic>
        <p:nvPicPr>
          <p:cNvPr id="6" name="Εικόνα 1" descr="image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04664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91941" y="5229200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0628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Οικονομική Επιστήμη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«η μελέτη του τρόπου με τον οποίο η κοινωνία διαχειρίζεται τους σπανίζοντες πόρους της»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Μικροοικονομική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Μακροοικονομική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43608" y="2708920"/>
            <a:ext cx="0" cy="720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43608" y="270892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3608" y="342900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927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Οικονομική Επιστήμη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«η μελέτη του τρόπου με τον οποίο η κοινωνία διαχειρίζεται τους σπανίζοντες πόρους της»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Μικροοικονομική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Μακροοικονομική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</a:t>
            </a:r>
            <a:endParaRPr lang="el-GR" sz="1600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Εργασίας,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Διεθνής			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Δημόσια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Φυσικών πόρων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…			</a:t>
            </a:r>
            <a:endParaRPr lang="el-GR" sz="1600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					</a:t>
            </a:r>
            <a:endParaRPr lang="el-GR" sz="2000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043608" y="2708920"/>
            <a:ext cx="0" cy="720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43608" y="270892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3608" y="342900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95736" y="4149080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9345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Οικονομική Επιστήμη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«η μελέτη του τρόπου με τον οποίο η κοινωνία διαχειρίζεται τους σπανίζοντες πόρους της»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Μικροοικονομική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Μακροοικονομική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</a:t>
            </a:r>
            <a:r>
              <a:rPr lang="el-GR" sz="1600" i="1" dirty="0" smtClean="0">
                <a:latin typeface="Verdana" pitchFamily="34" charset="0"/>
              </a:rPr>
              <a:t>Θετική προσέγγιση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Εργασίας,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Διεθνής			</a:t>
            </a:r>
            <a:r>
              <a:rPr lang="el-GR" sz="1600" i="1" dirty="0" smtClean="0">
                <a:latin typeface="Verdana" pitchFamily="34" charset="0"/>
              </a:rPr>
              <a:t>Κανονιστική, Δεοντολογική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Δημόσια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Φυσικών πόρων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…			</a:t>
            </a:r>
            <a:endParaRPr lang="el-GR" sz="2000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043608" y="2708920"/>
            <a:ext cx="0" cy="720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43608" y="270892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3608" y="342900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95736" y="4149080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644008" y="3861048"/>
            <a:ext cx="360040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44008" y="4293096"/>
            <a:ext cx="36004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715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Οικονομική Επιστήμη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«η μελέτη του τρόπου με τον οποίο η κοινωνία διαχειρίζεται τους σπανίζοντες πόρους της»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Μικροοικονομική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Μακροοικονομική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</a:t>
            </a:r>
            <a:r>
              <a:rPr lang="el-GR" sz="1600" i="1" dirty="0" smtClean="0">
                <a:latin typeface="Verdana" pitchFamily="34" charset="0"/>
              </a:rPr>
              <a:t>Θετική προσέγγιση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Εργασίας,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Διεθνής			</a:t>
            </a:r>
            <a:r>
              <a:rPr lang="el-GR" sz="1600" i="1" dirty="0" smtClean="0">
                <a:latin typeface="Verdana" pitchFamily="34" charset="0"/>
              </a:rPr>
              <a:t>Κανονιστική, Δεοντολογική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Δημόσια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Φυσικών πόρων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…			</a:t>
            </a:r>
            <a:r>
              <a:rPr lang="el-GR" sz="1600" i="1" dirty="0" smtClean="0">
                <a:latin typeface="Verdana" pitchFamily="34" charset="0"/>
              </a:rPr>
              <a:t>Στατική</a:t>
            </a: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					Δυναμική</a:t>
            </a:r>
            <a:r>
              <a:rPr lang="el-GR" sz="2000" dirty="0" smtClean="0">
                <a:latin typeface="Verdana" pitchFamily="34" charset="0"/>
              </a:rPr>
              <a:t>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43608" y="2708920"/>
            <a:ext cx="0" cy="720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43608" y="270892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3608" y="342900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95736" y="4149080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644008" y="3861048"/>
            <a:ext cx="360040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44008" y="4293096"/>
            <a:ext cx="36004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788024" y="5517232"/>
            <a:ext cx="216024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788024" y="5661248"/>
            <a:ext cx="216024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5338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Οικονομική Επιστήμη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«η μελέτη του τρόπου με τον οποίο η κοινωνία διαχειρίζεται τους </a:t>
            </a:r>
            <a:r>
              <a:rPr lang="el-GR" sz="2800" i="1" dirty="0" smtClean="0">
                <a:latin typeface="Verdana" pitchFamily="34" charset="0"/>
              </a:rPr>
              <a:t>σπανίζοντες πόρους</a:t>
            </a:r>
            <a:r>
              <a:rPr lang="el-GR" sz="2000" dirty="0" smtClean="0">
                <a:latin typeface="Verdana" pitchFamily="34" charset="0"/>
              </a:rPr>
              <a:t> της»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8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Οικονομική Επιστήμη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«η μελέτη του τρόπου με τον οποίο η κοινωνία διαχειρίζεται τους </a:t>
            </a:r>
            <a:r>
              <a:rPr lang="el-GR" sz="2800" i="1" dirty="0" smtClean="0">
                <a:latin typeface="Verdana" pitchFamily="34" charset="0"/>
              </a:rPr>
              <a:t>σπανίζοντες πόρους</a:t>
            </a:r>
            <a:r>
              <a:rPr lang="el-GR" sz="2000" dirty="0" smtClean="0">
                <a:latin typeface="Verdana" pitchFamily="34" charset="0"/>
              </a:rPr>
              <a:t> της»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eaLnBrk="1" hangingPunct="1"/>
            <a:r>
              <a:rPr lang="el-GR" sz="1600" u="sng" dirty="0" smtClean="0">
                <a:latin typeface="Verdana" pitchFamily="34" charset="0"/>
              </a:rPr>
              <a:t>Αφετηρία</a:t>
            </a:r>
            <a:r>
              <a:rPr lang="el-GR" sz="1600" b="1" dirty="0" smtClean="0">
                <a:latin typeface="Verdana" pitchFamily="34" charset="0"/>
              </a:rPr>
              <a:t>: Ορθολογική συμπεριφορά. Οριακό όφελος και κόστος</a:t>
            </a:r>
          </a:p>
          <a:p>
            <a:pPr eaLnBrk="1" hangingPunct="1"/>
            <a:endParaRPr lang="el-GR" sz="16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21291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Οικονομική Επιστήμη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«η μελέτη του τρόπου με τον οποίο η κοινωνία διαχειρίζεται τους </a:t>
            </a:r>
            <a:r>
              <a:rPr lang="el-GR" sz="2800" i="1" dirty="0" smtClean="0">
                <a:latin typeface="Verdana" pitchFamily="34" charset="0"/>
              </a:rPr>
              <a:t>σπανίζοντες πόρους</a:t>
            </a:r>
            <a:r>
              <a:rPr lang="el-GR" sz="2000" dirty="0" smtClean="0">
                <a:latin typeface="Verdana" pitchFamily="34" charset="0"/>
              </a:rPr>
              <a:t> της»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eaLnBrk="1" hangingPunct="1"/>
            <a:r>
              <a:rPr lang="el-GR" sz="1600" u="sng" dirty="0" smtClean="0">
                <a:latin typeface="Verdana" pitchFamily="34" charset="0"/>
              </a:rPr>
              <a:t>Αφετηρία</a:t>
            </a:r>
            <a:r>
              <a:rPr lang="el-GR" sz="1600" b="1" dirty="0" smtClean="0">
                <a:latin typeface="Verdana" pitchFamily="34" charset="0"/>
              </a:rPr>
              <a:t>: Ορθολογική συμπεριφορά. Οριακό όφελος και κόστος</a:t>
            </a:r>
          </a:p>
          <a:p>
            <a:pPr eaLnBrk="1" hangingPunct="1"/>
            <a:endParaRPr lang="el-GR" sz="16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Οικονομία της αγοράς 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Σχεδιαζόμενη οικονομία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4067944" y="3717032"/>
            <a:ext cx="648072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8068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Αγορά		τελείως ανταγωνιστική</a:t>
            </a: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		μονοπωλιακή</a:t>
            </a: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	</a:t>
            </a:r>
            <a:endParaRPr lang="el-GR" sz="1800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763688" y="1268760"/>
            <a:ext cx="0" cy="4320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63688" y="1268760"/>
            <a:ext cx="28803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63688" y="1700808"/>
            <a:ext cx="28803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5983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Αγορά		τελείως ανταγωνιστική</a:t>
            </a: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		μονοπωλιακή</a:t>
            </a: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	</a:t>
            </a:r>
            <a:r>
              <a:rPr lang="el-GR" sz="2200" b="1" i="1" dirty="0" smtClean="0">
                <a:latin typeface="Verdana" pitchFamily="34" charset="0"/>
              </a:rPr>
              <a:t>Ο </a:t>
            </a:r>
            <a:r>
              <a:rPr lang="en-US" sz="2200" b="1" i="1" dirty="0" smtClean="0">
                <a:latin typeface="Verdana" pitchFamily="34" charset="0"/>
              </a:rPr>
              <a:t>Adam Smith </a:t>
            </a:r>
            <a:r>
              <a:rPr lang="el-GR" sz="2200" b="1" i="1" dirty="0" smtClean="0">
                <a:latin typeface="Verdana" pitchFamily="34" charset="0"/>
              </a:rPr>
              <a:t>και το «αόρατο χέρι»</a:t>
            </a: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    </a:t>
            </a:r>
            <a:endParaRPr lang="el-GR" sz="1800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763688" y="1268760"/>
            <a:ext cx="0" cy="4320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63688" y="1268760"/>
            <a:ext cx="28803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63688" y="1700808"/>
            <a:ext cx="28803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4722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Αγορά		τελείως ανταγωνιστική</a:t>
            </a: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		μονοπωλιακή</a:t>
            </a: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	</a:t>
            </a:r>
            <a:r>
              <a:rPr lang="el-GR" sz="2200" b="1" i="1" dirty="0" smtClean="0">
                <a:latin typeface="Verdana" pitchFamily="34" charset="0"/>
              </a:rPr>
              <a:t>Ο </a:t>
            </a:r>
            <a:r>
              <a:rPr lang="en-US" sz="2200" b="1" i="1" dirty="0" smtClean="0">
                <a:latin typeface="Verdana" pitchFamily="34" charset="0"/>
              </a:rPr>
              <a:t>Adam Smith </a:t>
            </a:r>
            <a:r>
              <a:rPr lang="el-GR" sz="2200" b="1" i="1" dirty="0" smtClean="0">
                <a:latin typeface="Verdana" pitchFamily="34" charset="0"/>
              </a:rPr>
              <a:t>και το «αόρατο χέρι»</a:t>
            </a: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    «Αποτυχία της αγοράς», </a:t>
            </a: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				και δημόσια παρέμβαση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		αλλά και «κυβερνητική αποτυχία»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763688" y="1268760"/>
            <a:ext cx="0" cy="4320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63688" y="1268760"/>
            <a:ext cx="28803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63688" y="1700808"/>
            <a:ext cx="28803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5815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Θέματα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b="1" u="sng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Δημόσια πολιτική. Αρχές και μέσα δημόσιας παρέμβασης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229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l-GR" sz="2400" b="1" u="sng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lvl="1" algn="l"/>
            <a:endParaRPr lang="en-US" sz="1600" dirty="0" smtClean="0">
              <a:solidFill>
                <a:srgbClr val="002060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002060"/>
                </a:solidFill>
              </a:rPr>
              <a:t>Αμοιβαία οφέλη από εμπόριο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002060"/>
                </a:solidFill>
              </a:rPr>
              <a:t>Το εμπόριο μπορεί να είναι επωφελές για όλους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002060"/>
                </a:solidFill>
              </a:rPr>
              <a:t>Το ελεύθερο εμπόριο είναι πάντοτε επωφελές για όλους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002060"/>
                </a:solidFill>
              </a:rPr>
              <a:t>Το εμπόριο, κάτω από κάποιες προϋποθέσεις, είναι επωφελές για όλους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002060"/>
                </a:solidFill>
              </a:rPr>
              <a:t>Σε ποια αγαθά συμφέρει να συγκεντρωθεί η παραγωγή</a:t>
            </a:r>
          </a:p>
          <a:p>
            <a:pPr lvl="1" algn="l"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</a:rPr>
              <a:t>	*Κόστος ευκαιρίας</a:t>
            </a:r>
          </a:p>
          <a:p>
            <a:pPr lvl="1" algn="l"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</a:rPr>
              <a:t>			   *Απόλυτο πλεονέκτημα</a:t>
            </a:r>
          </a:p>
          <a:p>
            <a:pPr lvl="1" algn="l"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</a:rPr>
              <a:t>						*Συγκριτικό πλεονέκτημα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002060"/>
                </a:solidFill>
              </a:rPr>
              <a:t>Πως βελτιώνεται η εμπορική θέση</a:t>
            </a:r>
          </a:p>
          <a:p>
            <a:pPr lvl="1" algn="l"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</a:rPr>
              <a:t>		* Όροι εμπορίου, τιμές, ισοτιμίες</a:t>
            </a:r>
          </a:p>
          <a:p>
            <a:pPr lvl="1" algn="l"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</a:rPr>
              <a:t>		* Πόροι και Παραγωγικότητα</a:t>
            </a:r>
            <a:r>
              <a:rPr lang="el-GR" sz="2000" dirty="0" smtClean="0">
                <a:solidFill>
                  <a:srgbClr val="002060"/>
                </a:solidFill>
              </a:rPr>
              <a:t>				     </a:t>
            </a:r>
          </a:p>
          <a:p>
            <a:pPr lvl="1" algn="l"/>
            <a:endParaRPr lang="el-GR" sz="20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675" y="6245225"/>
            <a:ext cx="3097213" cy="476250"/>
          </a:xfrm>
        </p:spPr>
        <p:txBody>
          <a:bodyPr/>
          <a:lstStyle/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9710-F005-4E03-9A5F-27BCFB60169C}" type="slidenum">
              <a:rPr lang="el-GR"/>
              <a:pPr>
                <a:defRPr/>
              </a:pPr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2809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Θέματα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b="1" u="sng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Δημόσια πολιτική. Αρχές και μέσα δημόσιας παρέμβασης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6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432000"/>
          <a:lstStyle/>
          <a:p>
            <a:pPr algn="l" eaLnBrk="1" hangingPunct="1"/>
            <a:endParaRPr lang="el-GR" sz="2000" b="1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b="1" dirty="0" smtClean="0">
                <a:latin typeface="Verdana" pitchFamily="34" charset="0"/>
              </a:rPr>
              <a:t> </a:t>
            </a:r>
            <a:r>
              <a:rPr lang="el-GR" sz="2000" b="1" dirty="0">
                <a:latin typeface="Verdana" pitchFamily="34" charset="0"/>
              </a:rPr>
              <a:t>Λειτουργία της αγοράς. </a:t>
            </a:r>
            <a:r>
              <a:rPr lang="el-GR" sz="2000" b="1" dirty="0" smtClean="0">
                <a:latin typeface="Verdana" pitchFamily="34" charset="0"/>
              </a:rPr>
              <a:t>Ζήτηση </a:t>
            </a:r>
            <a:r>
              <a:rPr lang="el-GR" sz="2000" b="1" dirty="0">
                <a:latin typeface="Verdana" pitchFamily="34" charset="0"/>
              </a:rPr>
              <a:t>και προσφορά</a:t>
            </a: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Ανταγωνιστική αγορά</a:t>
            </a: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Καμπύλη </a:t>
            </a:r>
            <a:r>
              <a:rPr lang="el-GR" sz="2000" u="sng" dirty="0" smtClean="0">
                <a:latin typeface="Verdana" pitchFamily="34" charset="0"/>
              </a:rPr>
              <a:t>ζήτησης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Ατομική και αγοραία ζήτηση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Προσδιοριστικοί παράγοντες ζήτησης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Δημόσια παρέμβαση στη ζήτηση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Καμπύλη </a:t>
            </a:r>
            <a:r>
              <a:rPr lang="el-GR" sz="2000" u="sng" dirty="0" smtClean="0">
                <a:latin typeface="Verdana" pitchFamily="34" charset="0"/>
              </a:rPr>
              <a:t>προσφοράς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Ατομική και αγοραία προσφορά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Προσδιοριστικοί παράγοντες προσφοράς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Δημόσια παρέμβαση στη προσφορά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</a:t>
            </a:r>
            <a:r>
              <a:rPr lang="el-GR" sz="2000" u="sng" dirty="0" smtClean="0">
                <a:latin typeface="Verdana" pitchFamily="34" charset="0"/>
              </a:rPr>
              <a:t>Ισορροπία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Συνέπειες μετακινήσεων και μετατοπίσεων </a:t>
            </a:r>
          </a:p>
        </p:txBody>
      </p:sp>
    </p:spTree>
    <p:extLst>
      <p:ext uri="{BB962C8B-B14F-4D97-AF65-F5344CB8AC3E}">
        <p14:creationId xmlns:p14="http://schemas.microsoft.com/office/powerpoint/2010/main" xmlns="" val="395804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Θέματα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b="1" u="sng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Δημόσια πολιτική. Αρχές και μέσα δημόσιας παρέμβασης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6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>
              <a:spcAft>
                <a:spcPts val="600"/>
              </a:spcAft>
            </a:pPr>
            <a:r>
              <a:rPr lang="el-GR" sz="2400" b="1" dirty="0">
                <a:latin typeface="Verdana" pitchFamily="34" charset="0"/>
              </a:rPr>
              <a:t>Ελαστικότητα. Προσδιοριστικοί παράγοντες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1 - Εισοδηματικός περιορισμός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2 - Προτιμήσεις – Καμπύλες αδιαφορίας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3 – Επιλογή</a:t>
            </a:r>
          </a:p>
          <a:p>
            <a:pPr algn="l" eaLnBrk="1" hangingPunct="1">
              <a:spcAft>
                <a:spcPts val="600"/>
              </a:spcAft>
            </a:pPr>
            <a:endParaRPr lang="el-GR" sz="2400" u="sng" dirty="0" smtClean="0">
              <a:latin typeface="Verdana" pitchFamily="34" charset="0"/>
            </a:endParaRPr>
          </a:p>
          <a:p>
            <a:pPr algn="l" eaLnBrk="1" hangingPunct="1">
              <a:spcAft>
                <a:spcPts val="600"/>
              </a:spcAft>
            </a:pPr>
            <a:r>
              <a:rPr lang="el-GR" sz="2400" u="sng" dirty="0" smtClean="0">
                <a:latin typeface="Verdana" pitchFamily="34" charset="0"/>
              </a:rPr>
              <a:t>Β - Ελαστικότητα ζήτησης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1 - Ελαστικότητα ζήτησης ως προς τιμή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2 - Ελαστικότητα ζήτησης ως προς εισόδημα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3 - Σταυροειδής ελαστικότητα ζήτησης</a:t>
            </a:r>
          </a:p>
        </p:txBody>
      </p:sp>
    </p:spTree>
    <p:extLst>
      <p:ext uri="{BB962C8B-B14F-4D97-AF65-F5344CB8AC3E}">
        <p14:creationId xmlns:p14="http://schemas.microsoft.com/office/powerpoint/2010/main" xmlns="" val="28418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Θέματα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b="1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b="1" dirty="0" smtClean="0">
                <a:latin typeface="Verdana" pitchFamily="34" charset="0"/>
              </a:rPr>
              <a:t>Δημόσια πολιτική. Αρχές</a:t>
            </a:r>
            <a:r>
              <a:rPr lang="en-US" sz="2000" b="1" dirty="0" smtClean="0">
                <a:latin typeface="Verdana" pitchFamily="34" charset="0"/>
              </a:rPr>
              <a:t>, </a:t>
            </a:r>
            <a:r>
              <a:rPr lang="el-GR" sz="2000" b="1" dirty="0" smtClean="0">
                <a:latin typeface="Verdana" pitchFamily="34" charset="0"/>
              </a:rPr>
              <a:t>μέσα δημόσιας παρέμβασης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365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Αρχές δημόσιας πολιτικής</a:t>
            </a:r>
          </a:p>
          <a:p>
            <a:pPr marL="457200" indent="-457200" algn="l" eaLnBrk="1" hangingPunct="1">
              <a:lnSpc>
                <a:spcPct val="150000"/>
              </a:lnSpc>
            </a:pPr>
            <a:r>
              <a:rPr lang="el-GR" sz="2400" dirty="0" smtClean="0">
                <a:latin typeface="Verdana" pitchFamily="34" charset="0"/>
              </a:rPr>
              <a:t>Α. Μέσα – εργαλεία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	</a:t>
            </a:r>
            <a:r>
              <a:rPr lang="el-GR" sz="2000" dirty="0" smtClean="0">
                <a:latin typeface="Verdana" pitchFamily="34" charset="0"/>
              </a:rPr>
              <a:t>Ρυθμιστικά και δημοσιονομικά</a:t>
            </a:r>
          </a:p>
          <a:p>
            <a:pPr marL="457200" indent="-457200" algn="l" eaLnBrk="1" hangingPunct="1">
              <a:lnSpc>
                <a:spcPct val="150000"/>
              </a:lnSpc>
            </a:pPr>
            <a:r>
              <a:rPr lang="el-GR" sz="2400" dirty="0" smtClean="0">
                <a:latin typeface="Verdana" pitchFamily="34" charset="0"/>
              </a:rPr>
              <a:t>Β. Αιτίες δημόσιας παρέμβασης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	</a:t>
            </a:r>
            <a:r>
              <a:rPr lang="el-GR" sz="2000" dirty="0" smtClean="0">
                <a:latin typeface="Verdana" pitchFamily="34" charset="0"/>
              </a:rPr>
              <a:t>Μακρο-ισορροπία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Αναδιανομή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</a:t>
            </a:r>
            <a:r>
              <a:rPr lang="el-GR" sz="2000" dirty="0" err="1" smtClean="0">
                <a:latin typeface="Verdana" pitchFamily="34" charset="0"/>
              </a:rPr>
              <a:t>Μικρο</a:t>
            </a:r>
            <a:r>
              <a:rPr lang="el-GR" sz="2000" dirty="0" smtClean="0">
                <a:latin typeface="Verdana" pitchFamily="34" charset="0"/>
              </a:rPr>
              <a:t>-ισορροπία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400" dirty="0" smtClean="0">
                <a:latin typeface="Verdana" pitchFamily="34" charset="0"/>
              </a:rPr>
              <a:t>Γ. Αποτελέσματα δημόσιας παρέμβασης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	</a:t>
            </a:r>
            <a:r>
              <a:rPr lang="el-GR" sz="2000" dirty="0" smtClean="0">
                <a:latin typeface="Verdana" pitchFamily="34" charset="0"/>
              </a:rPr>
              <a:t>στη τιμή των αγαθών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στη προσφορά των αγαθών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στη ζήτηση των αγαθών</a:t>
            </a:r>
          </a:p>
        </p:txBody>
      </p:sp>
    </p:spTree>
    <p:extLst>
      <p:ext uri="{BB962C8B-B14F-4D97-AF65-F5344CB8AC3E}">
        <p14:creationId xmlns:p14="http://schemas.microsoft.com/office/powerpoint/2010/main" xmlns="" val="905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Θέματα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Δημόσια πολιτική. Αρχές και μέσα δημόσιας παρέμβασης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b="1" u="sng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44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marL="457200" indent="-457200" algn="l" eaLnBrk="1" hangingPunct="1">
              <a:lnSpc>
                <a:spcPct val="250000"/>
              </a:lnSpc>
            </a:pPr>
            <a:r>
              <a:rPr lang="el-GR" sz="2000" b="1" dirty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250000"/>
              </a:lnSpc>
            </a:pPr>
            <a:r>
              <a:rPr lang="el-GR" sz="2000" i="1" u="sng" dirty="0" smtClean="0">
                <a:latin typeface="Verdana" pitchFamily="34" charset="0"/>
              </a:rPr>
              <a:t>Ερωτήματα: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Γιατί διεθνές εμπόριο;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Σε ποια προϊόντα διεθνές εμπόριο;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Γιατί σε αυτά τα προϊόντα διεθνές εμπόριο;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Κερδισμένοι και χαμένοι από διεθνές εμπόριο.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Στόχοι και τρόποι παρέμβασης στο διεθνές εμπόριο.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Περιορισμοί στην κρατική παρέμβαση.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Η Ε.Ε. ως τελωνειακή ένωση … και πέραν αυτής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821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Θέματα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Δημόσια πολιτική. Αρχές και μέσα δημόσιας παρέμβασης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b="1" u="sng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6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>
              <a:lnSpc>
                <a:spcPct val="200000"/>
              </a:lnSpc>
            </a:pPr>
            <a:r>
              <a:rPr lang="el-GR" sz="2000" b="1" dirty="0" smtClean="0">
                <a:latin typeface="Verdana" pitchFamily="34" charset="0"/>
              </a:rPr>
              <a:t>	</a:t>
            </a:r>
            <a:r>
              <a:rPr lang="el-GR" sz="2000" b="1" dirty="0">
                <a:latin typeface="Verdana" pitchFamily="34" charset="0"/>
              </a:rPr>
              <a:t>Παραγωγή, ανταγωνισμός, μονοπώλια</a:t>
            </a:r>
          </a:p>
          <a:p>
            <a:pPr algn="l" eaLnBrk="1" hangingPunct="1">
              <a:lnSpc>
                <a:spcPct val="200000"/>
              </a:lnSpc>
            </a:pPr>
            <a:r>
              <a:rPr lang="el-GR" sz="2000" u="sng" dirty="0" smtClean="0">
                <a:latin typeface="Verdana" pitchFamily="34" charset="0"/>
              </a:rPr>
              <a:t>Ερωτήματα - ζητήματα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Συντελεστές παραγωγής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l-GR" sz="2000" dirty="0" smtClean="0">
                <a:latin typeface="Verdana" pitchFamily="34" charset="0"/>
              </a:rPr>
              <a:t>και αμοιβές τους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Η επιχείρηση και η συνάρτηση παραγωγής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Μορφές αγοράς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Ανταγωνιστική αγορά – Κόστος επιχείρησης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Ανταγωνιστική αγορά – Έσοδα επιχείρησης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Ανταγωνιστική αγορά – Κέρδος επιχείρησης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Μονοπώλια (κ.ά. «ατελείς» αγορές)</a:t>
            </a:r>
          </a:p>
        </p:txBody>
      </p:sp>
    </p:spTree>
    <p:extLst>
      <p:ext uri="{BB962C8B-B14F-4D97-AF65-F5344CB8AC3E}">
        <p14:creationId xmlns:p14="http://schemas.microsoft.com/office/powerpoint/2010/main" xmlns="" val="20274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Οικονομία και Περιβάλλον Ι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14313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540000" rIns="900000"/>
          <a:lstStyle/>
          <a:p>
            <a:pPr lvl="1" algn="just" eaLnBrk="1" hangingPunct="1"/>
            <a:endParaRPr lang="el-GR" sz="1600" i="1" dirty="0" smtClean="0"/>
          </a:p>
          <a:p>
            <a:pPr lvl="1" algn="just" eaLnBrk="1" hangingPunct="1"/>
            <a:endParaRPr lang="el-GR" sz="1600" i="1" dirty="0" smtClean="0"/>
          </a:p>
          <a:p>
            <a:pPr lvl="1" algn="just" eaLnBrk="1" hangingPunct="1"/>
            <a:endParaRPr lang="el-GR" sz="1600" i="1" dirty="0" smtClean="0"/>
          </a:p>
          <a:p>
            <a:pPr lvl="1" algn="just" eaLnBrk="1" hangingPunct="1"/>
            <a:endParaRPr lang="el-GR" sz="2400" i="1" dirty="0" smtClean="0"/>
          </a:p>
          <a:p>
            <a:pPr lvl="1" algn="just" eaLnBrk="1" hangingPunct="1"/>
            <a:r>
              <a:rPr lang="el-GR" sz="2400" i="1" dirty="0" smtClean="0">
                <a:solidFill>
                  <a:srgbClr val="002060"/>
                </a:solidFill>
              </a:rPr>
              <a:t>Το μάθημα αποβλέπει στην κατανόηση και ανάλυση των βασικών εννοιών της οικονομικής επιστήμης και της δημόσιας πολιτικής και η εφαρμογή τους στον τομέα του περιβάλλοντος</a:t>
            </a:r>
            <a:endParaRPr lang="el-GR" sz="2400" b="1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28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>
              <a:lnSpc>
                <a:spcPct val="150000"/>
              </a:lnSpc>
            </a:pPr>
            <a:r>
              <a:rPr lang="el-GR" sz="2400" b="1" u="sng" dirty="0" smtClean="0">
                <a:solidFill>
                  <a:srgbClr val="002060"/>
                </a:solidFill>
              </a:rPr>
              <a:t>Συγγράμματα, βιβλιογραφία </a:t>
            </a: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1600" dirty="0" err="1" smtClean="0">
                <a:solidFill>
                  <a:srgbClr val="002060"/>
                </a:solidFill>
              </a:rPr>
              <a:t>Mankiw</a:t>
            </a:r>
            <a:r>
              <a:rPr lang="en-US" sz="1600" dirty="0" smtClean="0">
                <a:solidFill>
                  <a:srgbClr val="002060"/>
                </a:solidFill>
              </a:rPr>
              <a:t>, G.N., Taylor, M.P.,</a:t>
            </a:r>
          </a:p>
          <a:p>
            <a:pPr lvl="1" algn="l"/>
            <a:r>
              <a:rPr lang="en-US" sz="1600" dirty="0" smtClean="0">
                <a:solidFill>
                  <a:srgbClr val="002060"/>
                </a:solidFill>
              </a:rPr>
              <a:t>	</a:t>
            </a:r>
            <a:r>
              <a:rPr lang="el-GR" sz="1600" dirty="0" smtClean="0">
                <a:solidFill>
                  <a:srgbClr val="002060"/>
                </a:solidFill>
              </a:rPr>
              <a:t>Αρχές Οικονομικής Θεωρίας. Τόμος Α’ – Μικροοικονομική</a:t>
            </a: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	 Αθήνα: </a:t>
            </a:r>
            <a:r>
              <a:rPr lang="en-US" sz="1600" dirty="0" smtClean="0">
                <a:solidFill>
                  <a:srgbClr val="002060"/>
                </a:solidFill>
              </a:rPr>
              <a:t>Gutenberg, 2010</a:t>
            </a:r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1600" dirty="0" err="1" smtClean="0">
                <a:solidFill>
                  <a:srgbClr val="002060"/>
                </a:solidFill>
              </a:rPr>
              <a:t>Tietenberg</a:t>
            </a:r>
            <a:r>
              <a:rPr lang="en-US" sz="1600" dirty="0" smtClean="0">
                <a:solidFill>
                  <a:srgbClr val="002060"/>
                </a:solidFill>
              </a:rPr>
              <a:t>, T., </a:t>
            </a:r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	Οικονομική του Περιβάλλοντος και των φυσικών πόρων</a:t>
            </a: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	 Αθήνα: </a:t>
            </a:r>
            <a:r>
              <a:rPr lang="en-US" sz="1600" dirty="0" smtClean="0">
                <a:solidFill>
                  <a:srgbClr val="002060"/>
                </a:solidFill>
              </a:rPr>
              <a:t>Gutenberg, 2010</a:t>
            </a: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1600" dirty="0" err="1" smtClean="0">
                <a:solidFill>
                  <a:srgbClr val="002060"/>
                </a:solidFill>
              </a:rPr>
              <a:t>Faucheux</a:t>
            </a:r>
            <a:r>
              <a:rPr lang="en-US" sz="1600" dirty="0" smtClean="0">
                <a:solidFill>
                  <a:srgbClr val="002060"/>
                </a:solidFill>
              </a:rPr>
              <a:t>, S., Noel</a:t>
            </a:r>
            <a:r>
              <a:rPr lang="el-GR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smtClean="0">
                <a:solidFill>
                  <a:srgbClr val="002060"/>
                </a:solidFill>
              </a:rPr>
              <a:t>J.F.,</a:t>
            </a:r>
          </a:p>
          <a:p>
            <a:pPr lvl="1" algn="l"/>
            <a:r>
              <a:rPr lang="en-US" sz="1600" dirty="0" smtClean="0">
                <a:solidFill>
                  <a:srgbClr val="002060"/>
                </a:solidFill>
              </a:rPr>
              <a:t>	</a:t>
            </a:r>
            <a:r>
              <a:rPr lang="el-GR" sz="1600" dirty="0" smtClean="0">
                <a:solidFill>
                  <a:srgbClr val="002060"/>
                </a:solidFill>
              </a:rPr>
              <a:t>Οικονομική των φυσικών πόρων και του περιβάλλοντος</a:t>
            </a: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	 Αθήνα: </a:t>
            </a:r>
            <a:r>
              <a:rPr lang="en-US" sz="1600" dirty="0" smtClean="0">
                <a:solidFill>
                  <a:srgbClr val="002060"/>
                </a:solidFill>
              </a:rPr>
              <a:t>Gutenberg, 2007</a:t>
            </a:r>
            <a:endParaRPr lang="el-GR" sz="16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2013-2014      #1</a:t>
            </a:r>
            <a:endParaRPr lang="el-GR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675" y="6245225"/>
            <a:ext cx="3097213" cy="476250"/>
          </a:xfrm>
        </p:spPr>
        <p:txBody>
          <a:bodyPr/>
          <a:lstStyle/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9710-F005-4E03-9A5F-27BCFB60169C}" type="slidenum">
              <a:rPr lang="el-GR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2679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Οικονομία και Περιβάλλον Ι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14313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540000"/>
          <a:lstStyle/>
          <a:p>
            <a:pPr lvl="1" algn="just"/>
            <a:endParaRPr lang="el-GR" sz="1800" b="1" dirty="0" smtClean="0">
              <a:solidFill>
                <a:srgbClr val="002060"/>
              </a:solidFill>
            </a:endParaRPr>
          </a:p>
          <a:p>
            <a:pPr lvl="1"/>
            <a:r>
              <a:rPr lang="el-GR" sz="2000" b="1" dirty="0" smtClean="0">
                <a:solidFill>
                  <a:srgbClr val="002060"/>
                </a:solidFill>
              </a:rPr>
              <a:t>Οργάνωση μαθήματος – Βαθμολογία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/>
            <a:endParaRPr lang="el-GR" sz="1800" dirty="0" smtClean="0">
              <a:solidFill>
                <a:srgbClr val="002060"/>
              </a:solidFill>
            </a:endParaRPr>
          </a:p>
          <a:p>
            <a:pPr lvl="1" algn="just"/>
            <a:r>
              <a:rPr lang="el-GR" sz="2000" dirty="0" smtClean="0">
                <a:solidFill>
                  <a:srgbClr val="002060"/>
                </a:solidFill>
              </a:rPr>
              <a:t>Οι εβδομαδιαίες διαλέξεις συνοδεύονται από τη σχετική συζήτηση, στην οποία αναμένεται η ενεργός συμμετοχή όλων.  </a:t>
            </a:r>
          </a:p>
          <a:p>
            <a:pPr lvl="1" algn="just"/>
            <a:endParaRPr lang="el-GR" sz="2000" dirty="0" smtClean="0">
              <a:solidFill>
                <a:srgbClr val="002060"/>
              </a:solidFill>
            </a:endParaRPr>
          </a:p>
          <a:p>
            <a:pPr lvl="1" algn="just"/>
            <a:r>
              <a:rPr lang="el-GR" sz="2000" dirty="0" smtClean="0">
                <a:solidFill>
                  <a:srgbClr val="002060"/>
                </a:solidFill>
              </a:rPr>
              <a:t>Μετά από κάθε θέμα ή ομάδα θεμάτων θα γίνονται (προφορικές ή γραπτές) ασκήσεις.</a:t>
            </a:r>
          </a:p>
          <a:p>
            <a:pPr lvl="1" algn="just"/>
            <a:endParaRPr lang="el-GR" sz="2000" dirty="0" smtClean="0">
              <a:solidFill>
                <a:srgbClr val="002060"/>
              </a:solidFill>
            </a:endParaRPr>
          </a:p>
          <a:p>
            <a:pPr lvl="1" algn="just"/>
            <a:r>
              <a:rPr lang="el-GR" sz="2000" dirty="0" smtClean="0">
                <a:solidFill>
                  <a:srgbClr val="002060"/>
                </a:solidFill>
              </a:rPr>
              <a:t>Γραπτή τελική </a:t>
            </a:r>
            <a:r>
              <a:rPr lang="el-GR" sz="2000" smtClean="0">
                <a:solidFill>
                  <a:srgbClr val="002060"/>
                </a:solidFill>
              </a:rPr>
              <a:t>εξέταση στη </a:t>
            </a:r>
            <a:r>
              <a:rPr lang="el-GR" sz="2000" dirty="0" smtClean="0">
                <a:solidFill>
                  <a:srgbClr val="002060"/>
                </a:solidFill>
              </a:rPr>
              <a:t>βάση πολλών μικρών ερωτήσεων και χωρίς περιορισμούς ως προς την προσκόμιση βιβλίων, σημειώσεων κ.λπ.</a:t>
            </a:r>
          </a:p>
          <a:p>
            <a:pPr lvl="1" algn="just"/>
            <a:endParaRPr lang="el-GR" sz="2000" dirty="0" smtClean="0">
              <a:solidFill>
                <a:srgbClr val="002060"/>
              </a:solidFill>
            </a:endParaRPr>
          </a:p>
          <a:p>
            <a:pPr lvl="1" algn="just"/>
            <a:r>
              <a:rPr lang="el-GR" sz="2000" dirty="0" smtClean="0">
                <a:solidFill>
                  <a:srgbClr val="002060"/>
                </a:solidFill>
              </a:rPr>
              <a:t>Στην βαθμολογία θα </a:t>
            </a:r>
            <a:r>
              <a:rPr lang="el-GR" sz="2000" dirty="0" err="1" smtClean="0">
                <a:solidFill>
                  <a:srgbClr val="002060"/>
                </a:solidFill>
              </a:rPr>
              <a:t>προσμετράται</a:t>
            </a:r>
            <a:r>
              <a:rPr lang="el-GR" sz="2000" dirty="0" smtClean="0">
                <a:solidFill>
                  <a:srgbClr val="002060"/>
                </a:solidFill>
              </a:rPr>
              <a:t> η συμμετοχή στις συζητήσεις και τις ασκήσεις.</a:t>
            </a:r>
            <a:endParaRPr lang="el-GR" sz="2000" b="1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112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Θέματα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b="1" u="sng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Δημόσια πολιτική. Αρχές και μέσα δημόσιας παρέμβασης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29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Οικονομική Επιστήμη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«η μελέτη του τρόπου με τον οποίο η κοινωνία διαχειρίζεται τους σπανίζοντες πόρους της»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50657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#1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Οικονομική </a:t>
            </a:r>
            <a:r>
              <a:rPr lang="el-GR" sz="2400" b="1" u="sng" dirty="0" smtClean="0">
                <a:latin typeface="Verdana" pitchFamily="34" charset="0"/>
              </a:rPr>
              <a:t>Επιστήμη</a:t>
            </a:r>
            <a:r>
              <a:rPr lang="el-GR" sz="2400" b="1" dirty="0" smtClean="0">
                <a:latin typeface="Verdana" pitchFamily="34" charset="0"/>
              </a:rPr>
              <a:t> ;;;;;</a:t>
            </a:r>
            <a:endParaRPr lang="el-GR" sz="2400" b="1" u="sng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«η μελέτη του τρόπου με τον οποίο η κοινωνία διαχειρίζεται τους σπανίζοντες πόρους της»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38042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1135</Words>
  <Application>Microsoft Office PowerPoint</Application>
  <PresentationFormat>Προβολή στην οθόνη (4:3)</PresentationFormat>
  <Paragraphs>430</Paragraphs>
  <Slides>31</Slides>
  <Notes>29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2" baseType="lpstr"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31</cp:revision>
  <cp:lastPrinted>2013-10-07T06:25:51Z</cp:lastPrinted>
  <dcterms:created xsi:type="dcterms:W3CDTF">2007-03-04T10:43:13Z</dcterms:created>
  <dcterms:modified xsi:type="dcterms:W3CDTF">2015-01-16T10:32:41Z</dcterms:modified>
</cp:coreProperties>
</file>