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475875-DDA2-4899-9ED7-204D78C3E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C7E87DA-2875-46E1-8C8E-C00755B05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F8D7345-3627-49FA-94FA-BAE59F07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FA07E5-641A-449D-BB4D-75E9E4F3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133AECB-4CD1-45E1-AB70-3077F9D5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0633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AAC89C-210E-4C19-945E-750945BA3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EECD09C-0162-46D0-9A8C-D09238755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E03E3E-2E31-4CE6-B64D-47FF3F2F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F629A35-A628-4C0F-868A-12B6F010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2E6B76-2557-434B-8592-0A98D7F5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6623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C994A99-FA02-4A80-A64E-737E9A544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654F12A-AD64-4D9D-BF1E-F04034800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44F40DF-C372-4B16-B396-0064E01E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CEFEE71-03AC-4D7C-BA4E-C2228FA18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1180AD-0F8E-402A-A6DA-FC59F292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4729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E1EAE-F443-43F1-AEDC-FAD3FA0E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C5CB22-AC84-477A-ACC4-BDB28E1F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321243-A076-4C98-AB22-C594B986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AF2B37-22BF-44CE-8FB5-F73D86A63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728429-1C1A-4ED9-BBA6-A6CEC3D05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857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10769C-269B-468D-9312-3A1B8F65A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DD3DA20-5F2F-42AF-9E86-15A3DD93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C0DFD4-2E2D-47A8-B8AA-495BF71A8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B5390D-ED56-46E4-BE9B-E3BEA9D5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27112C-9A9C-440C-9D68-BD1849A9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610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AB3ED1-4031-449D-B8A3-0A064795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515F9A-5881-4BBB-A5DA-C9F7DCADA4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D9069D3-7A6C-413F-95C1-AB6DB5FCF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8359F03-57B9-49D8-BAFA-50C1D6C12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BDB2021-2FF7-4A24-B755-7207944C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E5DCBD-BD9D-4EB5-974D-A8B77A26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72633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7306CD-EFD6-4ED2-A2C7-EDA6AF74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AACD8A8-4260-49A7-9130-606F7A023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FD4A2F3-6047-4762-AF3C-FA32C968C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C874C52-25EC-49D0-B34B-6DCA13220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156C641-762F-49DA-A771-E256CFA6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4EE3D49-72C9-41EE-84A8-CF44A2BF5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43A84C4-7741-4400-94D5-46EE73645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61997C0-9285-4AAD-A0ED-698A8938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456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8B77C7-BAB9-4919-AD3B-D34359DD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07696C7-1DB0-4085-8B50-BDBBAB21A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0A9AE5-E5C3-4014-A177-352CF3A5F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0E82184-C8DB-4982-9AD4-EEC6CCAF9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823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094F796-311B-4231-B4A4-AA416E7D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B9BF0B8-E154-4F0D-B460-79DD5F7E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451546-E94E-44BA-96CC-D3463838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8218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A94B0E-60BA-48BD-A86E-57DD249E4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F39992-8073-4EA3-8C1E-0ED7AA3DE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0F638C3-32FF-45C9-9AD9-F9BA4C159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51E081-521F-4255-BFBC-8961C617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F159233-A019-4000-9281-7E92780F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F7CAFF2-1640-4020-BE75-F0117BE3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843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B68B23-946A-46C5-B54F-F2F4BD0D2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21B1880-C153-424F-B429-127923470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E921847-FA0B-4303-B931-485B50246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9064EC7-9E76-41D7-912F-806E9BE2A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E6CA82-BC72-415A-83B0-0D16B0251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B4CAEA2-D043-4F7D-9434-3AFA1E78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6462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DEFF356-A638-407E-8171-BB4F56F03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D112A91-1A63-4495-9952-9540E533F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91CA949-46F5-4547-BF29-0777BCF9F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12/10/2019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35B19D-FA44-4010-8898-E6C55FA8D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F9244E-7E99-4B9F-AEC5-134D9E28A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7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D995AB-F9A2-418B-B814-F898D2F967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C7BF9B84-B0B9-4A74-BE7F-989CF5F11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chemeClr val="tx1"/>
                </a:solidFill>
              </a:rPr>
              <a:t>ΕΡΓΑΣΤΗΡΙΟ </a:t>
            </a:r>
            <a:r>
              <a:rPr lang="en-US" sz="4400" dirty="0"/>
              <a:t>9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15DF389-8EA6-4EC4-B136-D7D80A01B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Εφαρμογές Γεωπληροφορικής στις Κοινωνικές Επιστήμες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A2D6790B-CDA6-4BC1-8569-A3EDAB29832E}"/>
              </a:ext>
            </a:extLst>
          </p:cNvPr>
          <p:cNvSpPr/>
          <p:nvPr/>
        </p:nvSpPr>
        <p:spPr>
          <a:xfrm>
            <a:off x="136849" y="-68761"/>
            <a:ext cx="609600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100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r>
              <a:rPr lang="el-GR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Υπολογισμός του δείκτη 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</a:rPr>
              <a:t>Carstairs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08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2E77DA1C-FAF3-4872-B541-88E079DD0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378" y="70590"/>
            <a:ext cx="7057441" cy="678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82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ABFB1002-9E90-48A1-86F2-D9975C665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01" y="0"/>
            <a:ext cx="9080983" cy="687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085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4C5DFAC2-372D-4D8F-8CF9-A7264DD80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69" y="0"/>
            <a:ext cx="11606970" cy="684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92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B29A79-CC44-4456-BCEC-A1B4B4B0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2FEC1B-FB30-4784-84EC-EB746C8A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Υπολογισμός του δείκτη </a:t>
            </a:r>
            <a:r>
              <a:rPr lang="el-GR" dirty="0" err="1"/>
              <a:t>Carstairs</a:t>
            </a:r>
            <a:endParaRPr lang="el-GR" dirty="0"/>
          </a:p>
          <a:p>
            <a:r>
              <a:rPr lang="el-GR" dirty="0"/>
              <a:t>Δεδομένα: Δημογραφικά στοιχεία τύπου </a:t>
            </a:r>
            <a:r>
              <a:rPr lang="el-GR" dirty="0" err="1"/>
              <a:t>Lower</a:t>
            </a:r>
            <a:r>
              <a:rPr lang="el-GR" dirty="0"/>
              <a:t> </a:t>
            </a:r>
            <a:r>
              <a:rPr lang="el-GR" dirty="0" err="1"/>
              <a:t>Layer</a:t>
            </a:r>
            <a:r>
              <a:rPr lang="el-GR" dirty="0"/>
              <a:t> Super </a:t>
            </a:r>
            <a:r>
              <a:rPr lang="el-GR" dirty="0" err="1"/>
              <a:t>Output</a:t>
            </a:r>
            <a:r>
              <a:rPr lang="el-GR" dirty="0"/>
              <a:t> </a:t>
            </a:r>
            <a:r>
              <a:rPr lang="el-GR" dirty="0" err="1"/>
              <a:t>Area</a:t>
            </a:r>
            <a:r>
              <a:rPr lang="el-GR" dirty="0"/>
              <a:t> (LSOA)</a:t>
            </a:r>
          </a:p>
          <a:p>
            <a:r>
              <a:rPr lang="el-GR" dirty="0"/>
              <a:t>Έχουν σχεδιαστεί ειδικά για τη διάδοση στοιχείων απογραφής και στατιστικών σε επίπεδο γειτονιάς (1.000 -3.000 άτομα)</a:t>
            </a:r>
          </a:p>
          <a:p>
            <a:r>
              <a:rPr lang="el-GR" dirty="0"/>
              <a:t>Περιοχή μελέτης: </a:t>
            </a:r>
            <a:r>
              <a:rPr lang="el-GR" dirty="0" err="1"/>
              <a:t>Northeast</a:t>
            </a:r>
            <a:r>
              <a:rPr lang="el-GR" dirty="0"/>
              <a:t> </a:t>
            </a:r>
            <a:r>
              <a:rPr lang="el-GR" dirty="0" err="1"/>
              <a:t>region</a:t>
            </a:r>
            <a:r>
              <a:rPr lang="el-GR" dirty="0"/>
              <a:t> of </a:t>
            </a:r>
            <a:r>
              <a:rPr lang="el-GR" dirty="0" err="1"/>
              <a:t>England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6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4F3154-03A2-4F2C-9088-EA3D1768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Ποια αρχεία θα χρειαστούμε;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352C5CA-DBFC-448A-B20D-1148E9446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NorthEastRegion.shp</a:t>
            </a:r>
            <a:r>
              <a:rPr lang="en-US" dirty="0"/>
              <a:t> </a:t>
            </a:r>
          </a:p>
          <a:p>
            <a:r>
              <a:rPr lang="en-US" dirty="0"/>
              <a:t>LSOA_BoundaryData.zip </a:t>
            </a:r>
          </a:p>
          <a:p>
            <a:r>
              <a:rPr lang="en-US" dirty="0"/>
              <a:t>Data_Occup_Car.csv </a:t>
            </a:r>
          </a:p>
          <a:p>
            <a:r>
              <a:rPr lang="en-US" dirty="0"/>
              <a:t>Data_Emp_Social.csv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59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558895-7408-4A05-B24D-A782D1481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Επεξεργασία στο </a:t>
            </a:r>
            <a:r>
              <a:rPr lang="en-US" dirty="0"/>
              <a:t>ArcMap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56784D-EE6A-4ED3-B912-B99A9626F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Προσθέστε τα αρχεία </a:t>
            </a:r>
            <a:r>
              <a:rPr lang="en-US" dirty="0"/>
              <a:t>LSOA_2011_EW_BGC_V2 </a:t>
            </a:r>
            <a:r>
              <a:rPr lang="el-GR" dirty="0"/>
              <a:t>και </a:t>
            </a:r>
            <a:r>
              <a:rPr lang="en-US" dirty="0" err="1"/>
              <a:t>NorthEastRegion</a:t>
            </a:r>
            <a:r>
              <a:rPr lang="en-US" dirty="0"/>
              <a:t> </a:t>
            </a:r>
          </a:p>
          <a:p>
            <a:r>
              <a:rPr lang="el-GR" dirty="0"/>
              <a:t>Κρατήστε μόνο τα LSOA δεδομένα στην περιοχή μελέτης στην περιοχή μελέτης (</a:t>
            </a:r>
            <a:r>
              <a:rPr lang="el-GR" dirty="0" err="1"/>
              <a:t>NorthEastRegion</a:t>
            </a:r>
            <a:r>
              <a:rPr lang="el-GR" dirty="0"/>
              <a:t>) </a:t>
            </a:r>
          </a:p>
          <a:p>
            <a:r>
              <a:rPr lang="el-GR" dirty="0"/>
              <a:t>Αποθηκεύστε το αποτέλεσμα ως </a:t>
            </a:r>
            <a:r>
              <a:rPr lang="el-GR" dirty="0" err="1"/>
              <a:t>NORTHEASTLSOA.shp</a:t>
            </a:r>
            <a:r>
              <a:rPr lang="el-GR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91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7658FA-2D60-48FD-B908-138D3AF6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Δείκτης </a:t>
            </a:r>
            <a:r>
              <a:rPr lang="en-US" dirty="0"/>
              <a:t>Carstairs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449C05-0538-4F93-97C3-47CF0D812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O δείκτης στηρίζεται σε 4 μεταβλητές :</a:t>
            </a:r>
          </a:p>
          <a:p>
            <a:pPr marL="0" indent="0">
              <a:buNone/>
            </a:pPr>
            <a:r>
              <a:rPr lang="el-GR" dirty="0"/>
              <a:t>1.Οι άνεργοι ηλικίας άνω των 16 ετών ως ποσοστό του συνόλου των οικονομικά ενεργών ατόμων ηλικίας 16+[Ανεργία]</a:t>
            </a:r>
          </a:p>
          <a:p>
            <a:pPr marL="0" indent="0">
              <a:buNone/>
            </a:pPr>
            <a:r>
              <a:rPr lang="el-GR" dirty="0"/>
              <a:t>2.Άτομα που ζουν σε νοικοκυριά με βαθμολογία αρνητική χωρητικότητα [Συνωστισμός] (Ένα νοικοκυριό με βαθμολογία κάτω από το μηδέν έχει λιγότερα υπνοδωμάτια από αυτά που πρέπει</a:t>
            </a:r>
            <a:r>
              <a:rPr lang="en-US" dirty="0"/>
              <a:t>).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3.Νοικοκυριά χωρίς αυτοκίνητο, ως ποσοστό του συνόλου των νοικοκυριών [Ιδιοκτησία]</a:t>
            </a:r>
          </a:p>
          <a:p>
            <a:pPr marL="0" indent="0">
              <a:buNone/>
            </a:pPr>
            <a:r>
              <a:rPr lang="el-GR" dirty="0"/>
              <a:t>4.Νοικοκυριά στην κοινωνική τάξη E ή D ως ποσοστό του συνόλου των κατοίκων στα νοικοκυριά [κοινωνική τάξη]</a:t>
            </a:r>
          </a:p>
          <a:p>
            <a:r>
              <a:rPr lang="el-GR" dirty="0"/>
              <a:t>Θα παρατηρήσετε ότι όλες οι μεταβλητές αναφέρονται ως αναλογίες. Έχουν επίσης ίση στάθμιση στην παραγωγή του </a:t>
            </a:r>
            <a:r>
              <a:rPr lang="el-GR" dirty="0" err="1"/>
              <a:t>Carstairs</a:t>
            </a:r>
            <a:r>
              <a:rPr lang="el-GR" dirty="0"/>
              <a:t> Δείκτη.</a:t>
            </a:r>
          </a:p>
          <a:p>
            <a:r>
              <a:rPr lang="el-GR" dirty="0"/>
              <a:t>Έχουμε απλοποιήσει ορισμένους από τους δείκτες για τους σκοπούς της παρούσας πρακτικής για την ελαχιστοποίηση επεξεργασίας δεδομένων.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785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839BDF-C891-475C-87D0-468BA3643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Επεξεργασία στο </a:t>
            </a:r>
            <a:r>
              <a:rPr lang="en-US" dirty="0"/>
              <a:t>excel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2636F0-CDC8-4450-95BE-F23C6CFD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–GEO_CODE </a:t>
            </a:r>
          </a:p>
          <a:p>
            <a:pPr marL="0" indent="0">
              <a:buNone/>
            </a:pPr>
            <a:r>
              <a:rPr lang="en-US" dirty="0"/>
              <a:t>–Bedrooms; occupancy rating : Occupancy rating (bedrooms) of -1 or less - Unit : Households </a:t>
            </a:r>
          </a:p>
          <a:p>
            <a:pPr marL="0" indent="0">
              <a:buNone/>
            </a:pPr>
            <a:r>
              <a:rPr lang="en-US" dirty="0"/>
              <a:t>–Bedrooms; occupancy rating : All categories: Occupancy rating (bedrooms) - Unit : Households </a:t>
            </a:r>
          </a:p>
          <a:p>
            <a:pPr marL="0" indent="0">
              <a:buNone/>
            </a:pPr>
            <a:r>
              <a:rPr lang="en-US" dirty="0"/>
              <a:t>–Car or van availability : All categories: Car or van availability - Unit : Households </a:t>
            </a:r>
          </a:p>
          <a:p>
            <a:pPr marL="0" indent="0">
              <a:buNone/>
            </a:pPr>
            <a:r>
              <a:rPr lang="en-US" dirty="0"/>
              <a:t>–Car or van availability : No cars or vans in household - Unit : Households </a:t>
            </a:r>
          </a:p>
          <a:p>
            <a:r>
              <a:rPr lang="el-GR" dirty="0"/>
              <a:t>Οι στήλες C και D περιέχουν τα ίδια στοιχεία (Γιατί;)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70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76BD66-ACC9-4FCF-8882-AF95D1D9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l-GR" dirty="0"/>
              <a:t>Υπολογίστε το ποσοστό των νοικοκυριών που δεν έχουν κανένα αυτοκίνητο, και το ποσοστό των νοικοκυριών που είναι υπερπλήρη </a:t>
            </a:r>
            <a:br>
              <a:rPr lang="el-GR" dirty="0"/>
            </a:br>
            <a:endParaRPr lang="en-US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5D51353-EBDD-42D2-93EB-A56B7BF77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470" y="2256683"/>
            <a:ext cx="6983439" cy="423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06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0531D0-79A8-46C3-9C40-B003F8ED6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l-GR" dirty="0"/>
              <a:t>Οι στήλες F και G βασίζονται σε εκφράσεις ή τύπους. </a:t>
            </a:r>
          </a:p>
          <a:p>
            <a:r>
              <a:rPr lang="el-GR" dirty="0"/>
              <a:t>Αφαιρέστε τους τύπους κρατώντας μόνο τις υπολογιζόμενες τιμές (Πώς;)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48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EE527E-60F4-4390-B780-C92645DD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Αρχείο Data_Emp_Social.csv 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B44439-9BA3-4135-85C1-07F412834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στήλη </a:t>
            </a:r>
            <a:r>
              <a:rPr lang="el-GR" dirty="0" err="1"/>
              <a:t>Unemployment</a:t>
            </a:r>
            <a:r>
              <a:rPr lang="el-GR" dirty="0"/>
              <a:t> περιέχει το ποσοστό των ανέργων σε σχέση με τον οικονομικά ενεργό πληθυσμό </a:t>
            </a:r>
          </a:p>
          <a:p>
            <a:r>
              <a:rPr lang="el-GR" dirty="0"/>
              <a:t>Η στήλη </a:t>
            </a:r>
            <a:r>
              <a:rPr lang="el-GR" dirty="0" err="1"/>
              <a:t>SocialGrade</a:t>
            </a:r>
            <a:r>
              <a:rPr lang="el-GR" dirty="0"/>
              <a:t> περιέχει το ποσοστό των νοικοκυριών στην κατηγορία DE. </a:t>
            </a:r>
          </a:p>
          <a:p>
            <a:r>
              <a:rPr lang="el-GR" dirty="0" err="1"/>
              <a:t>Κονωνική</a:t>
            </a:r>
            <a:r>
              <a:rPr lang="el-GR" dirty="0"/>
              <a:t> κατηγορία DE: </a:t>
            </a:r>
            <a:r>
              <a:rPr lang="el-GR" dirty="0" err="1"/>
              <a:t>Ημι</a:t>
            </a:r>
            <a:r>
              <a:rPr lang="el-GR" dirty="0"/>
              <a:t>-ειδικευμένοι &amp; ανειδίκευτοι εργάτες, άνεργοι ή κατώτερα επαγγέλματα </a:t>
            </a:r>
          </a:p>
          <a:p>
            <a:r>
              <a:rPr lang="el-GR" dirty="0"/>
              <a:t>Αντιγράψτε τις στήλες </a:t>
            </a:r>
            <a:r>
              <a:rPr lang="en-US" dirty="0"/>
              <a:t>Unemployment </a:t>
            </a:r>
            <a:r>
              <a:rPr lang="el-GR" dirty="0"/>
              <a:t>και </a:t>
            </a:r>
            <a:r>
              <a:rPr lang="en-US" dirty="0" err="1"/>
              <a:t>SocialGrade</a:t>
            </a:r>
            <a:r>
              <a:rPr lang="en-US" dirty="0"/>
              <a:t> </a:t>
            </a:r>
            <a:r>
              <a:rPr lang="el-GR" dirty="0"/>
              <a:t>στο αρχείο </a:t>
            </a:r>
            <a:r>
              <a:rPr lang="en-US" dirty="0"/>
              <a:t>Data_Occup_Car.csv (</a:t>
            </a:r>
            <a:r>
              <a:rPr lang="el-GR" dirty="0"/>
              <a:t>προσοχή στα “,” και “.”) </a:t>
            </a:r>
          </a:p>
          <a:p>
            <a:r>
              <a:rPr lang="el-GR" dirty="0"/>
              <a:t>Αποθηκεύστε το ως Carstairs.csv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069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465</Words>
  <Application>Microsoft Office PowerPoint</Application>
  <PresentationFormat>Ευρεία οθόνη</PresentationFormat>
  <Paragraphs>43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ΕΡΓΑΣΤΗΡΙΟ 9</vt:lpstr>
      <vt:lpstr>Στόχοι</vt:lpstr>
      <vt:lpstr>Ποια αρχεία θα χρειαστούμε; </vt:lpstr>
      <vt:lpstr>Επεξεργασία στο ArcMap </vt:lpstr>
      <vt:lpstr>Δείκτης Carstairs </vt:lpstr>
      <vt:lpstr>Επεξεργασία στο excel </vt:lpstr>
      <vt:lpstr>  Υπολογίστε το ποσοστό των νοικοκυριών που δεν έχουν κανένα αυτοκίνητο, και το ποσοστό των νοικοκυριών που είναι υπερπλήρη  </vt:lpstr>
      <vt:lpstr>Παρουσίαση του PowerPoint</vt:lpstr>
      <vt:lpstr>Αρχείο Data_Emp_Social.csv 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ΕΡΓΑΣΤΗΡΙΟ 4</dc:title>
  <dc:creator>Παλαιολόγος Παλαιολόγου</dc:creator>
  <cp:lastModifiedBy>ΠΑΛΑΙΟΛΟΓΟΣ ΠΑΛΑΙΟΛΟΓΟΥ</cp:lastModifiedBy>
  <cp:revision>22</cp:revision>
  <dcterms:created xsi:type="dcterms:W3CDTF">2019-11-12T10:22:07Z</dcterms:created>
  <dcterms:modified xsi:type="dcterms:W3CDTF">2019-12-10T10:40:10Z</dcterms:modified>
</cp:coreProperties>
</file>