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5" r:id="rId2"/>
    <p:sldMasterId id="2147483748" r:id="rId3"/>
  </p:sldMasterIdLst>
  <p:notesMasterIdLst>
    <p:notesMasterId r:id="rId32"/>
  </p:notesMasterIdLst>
  <p:handoutMasterIdLst>
    <p:handoutMasterId r:id="rId33"/>
  </p:handoutMasterIdLst>
  <p:sldIdLst>
    <p:sldId id="604" r:id="rId4"/>
    <p:sldId id="605" r:id="rId5"/>
    <p:sldId id="606" r:id="rId6"/>
    <p:sldId id="547" r:id="rId7"/>
    <p:sldId id="548" r:id="rId8"/>
    <p:sldId id="583" r:id="rId9"/>
    <p:sldId id="582" r:id="rId10"/>
    <p:sldId id="585" r:id="rId11"/>
    <p:sldId id="586" r:id="rId12"/>
    <p:sldId id="587" r:id="rId13"/>
    <p:sldId id="588" r:id="rId14"/>
    <p:sldId id="589" r:id="rId15"/>
    <p:sldId id="590" r:id="rId16"/>
    <p:sldId id="591" r:id="rId17"/>
    <p:sldId id="592" r:id="rId18"/>
    <p:sldId id="593" r:id="rId19"/>
    <p:sldId id="594" r:id="rId20"/>
    <p:sldId id="595" r:id="rId21"/>
    <p:sldId id="596" r:id="rId22"/>
    <p:sldId id="597" r:id="rId23"/>
    <p:sldId id="598" r:id="rId24"/>
    <p:sldId id="599" r:id="rId25"/>
    <p:sldId id="600" r:id="rId26"/>
    <p:sldId id="584" r:id="rId27"/>
    <p:sldId id="602" r:id="rId28"/>
    <p:sldId id="601" r:id="rId29"/>
    <p:sldId id="603" r:id="rId30"/>
    <p:sldId id="549" r:id="rId31"/>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orient="horz" pos="304" userDrawn="1">
          <p15:clr>
            <a:srgbClr val="A4A3A4"/>
          </p15:clr>
        </p15:guide>
        <p15:guide id="3" orient="horz" pos="4144" userDrawn="1">
          <p15:clr>
            <a:srgbClr val="A4A3A4"/>
          </p15:clr>
        </p15:guide>
        <p15:guide id="4" orient="horz" pos="3952" userDrawn="1">
          <p15:clr>
            <a:srgbClr val="A4A3A4"/>
          </p15:clr>
        </p15:guide>
        <p15:guide id="5" orient="horz" pos="1136" userDrawn="1">
          <p15:clr>
            <a:srgbClr val="A4A3A4"/>
          </p15:clr>
        </p15:guide>
        <p15:guide id="6" pos="3839" userDrawn="1">
          <p15:clr>
            <a:srgbClr val="A4A3A4"/>
          </p15:clr>
        </p15:guide>
        <p15:guide id="7" pos="191" userDrawn="1">
          <p15:clr>
            <a:srgbClr val="A4A3A4"/>
          </p15:clr>
        </p15:guide>
        <p15:guide id="8" pos="7486" userDrawn="1">
          <p15:clr>
            <a:srgbClr val="A4A3A4"/>
          </p15:clr>
        </p15:guide>
        <p15:guide id="9" pos="576" userDrawn="1">
          <p15:clr>
            <a:srgbClr val="A4A3A4"/>
          </p15:clr>
        </p15:guide>
        <p15:guide id="10" pos="7102"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4" autoAdjust="0"/>
    <p:restoredTop sz="94660"/>
  </p:normalViewPr>
  <p:slideViewPr>
    <p:cSldViewPr>
      <p:cViewPr varScale="1">
        <p:scale>
          <a:sx n="73" d="100"/>
          <a:sy n="73" d="100"/>
        </p:scale>
        <p:origin x="-108" y="-420"/>
      </p:cViewPr>
      <p:guideLst>
        <p:guide orient="horz" pos="2160"/>
        <p:guide orient="horz" pos="304"/>
        <p:guide orient="horz" pos="4144"/>
        <p:guide orient="horz" pos="3952"/>
        <p:guide orient="horz" pos="1136"/>
        <p:guide pos="3839"/>
        <p:guide pos="191"/>
        <p:guide pos="7486"/>
        <p:guide pos="576"/>
        <p:guide pos="7102"/>
      </p:guideLst>
    </p:cSldViewPr>
  </p:slideViewPr>
  <p:notesTextViewPr>
    <p:cViewPr>
      <p:scale>
        <a:sx n="1" d="1"/>
        <a:sy n="1" d="1"/>
      </p:scale>
      <p:origin x="0" y="0"/>
    </p:cViewPr>
  </p:notesTextViewPr>
  <p:sorterViewPr>
    <p:cViewPr varScale="1">
      <p:scale>
        <a:sx n="100" d="100"/>
        <a:sy n="100" d="100"/>
      </p:scale>
      <p:origin x="0" y="0"/>
    </p:cViewPr>
  </p:sorterViewPr>
  <p:notesViewPr>
    <p:cSldViewPr showGuides="1">
      <p:cViewPr varScale="1">
        <p:scale>
          <a:sx n="76" d="100"/>
          <a:sy n="76" d="100"/>
        </p:scale>
        <p:origin x="1680"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54C6E1-AF92-4FB7-A013-0B520EBC30AE}" type="datetimeFigureOut">
              <a:rPr lang="en-US"/>
              <a:pPr/>
              <a:t>8/13/2015</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52D9BF-D574-4807-B36C-9E2A025BE826}" type="slidenum">
              <a:rPr/>
              <a:pPr/>
              <a:t>‹#›</a:t>
            </a:fld>
            <a:endParaRPr/>
          </a:p>
        </p:txBody>
      </p:sp>
    </p:spTree>
    <p:extLst>
      <p:ext uri="{BB962C8B-B14F-4D97-AF65-F5344CB8AC3E}">
        <p14:creationId xmlns:p14="http://schemas.microsoft.com/office/powerpoint/2010/main" xmlns=""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10850-0874-4A61-99B4-D613C5E8D9EA}" type="datetimeFigureOut">
              <a:rPr lang="en-US"/>
              <a:pPr/>
              <a:t>8/13/2015</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1EC53-F507-411E-9ADC-FBCFECE09D3D}" type="slidenum">
              <a:rPr/>
              <a:pPr/>
              <a:t>‹#›</a:t>
            </a:fld>
            <a:endParaRPr/>
          </a:p>
        </p:txBody>
      </p:sp>
    </p:spTree>
    <p:extLst>
      <p:ext uri="{BB962C8B-B14F-4D97-AF65-F5344CB8AC3E}">
        <p14:creationId xmlns:p14="http://schemas.microsoft.com/office/powerpoint/2010/main" xmlns=""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xmlns=""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a:t>
            </a:fld>
            <a:endParaRPr lang="el-GR"/>
          </a:p>
        </p:txBody>
      </p:sp>
    </p:spTree>
    <p:extLst>
      <p:ext uri="{BB962C8B-B14F-4D97-AF65-F5344CB8AC3E}">
        <p14:creationId xmlns:p14="http://schemas.microsoft.com/office/powerpoint/2010/main" xmlns="" val="3142176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a:t>
            </a:fld>
            <a:endParaRPr lang="el-GR"/>
          </a:p>
        </p:txBody>
      </p:sp>
    </p:spTree>
    <p:extLst>
      <p:ext uri="{BB962C8B-B14F-4D97-AF65-F5344CB8AC3E}">
        <p14:creationId xmlns:p14="http://schemas.microsoft.com/office/powerpoint/2010/main" xmlns="" val="253302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11EC53-F507-411E-9ADC-FBCFECE09D3D}" type="slidenum">
              <a:rPr lang="en-US" smtClean="0"/>
              <a:pPr/>
              <a:t>4</a:t>
            </a:fld>
            <a:endParaRPr lang="en-US"/>
          </a:p>
        </p:txBody>
      </p:sp>
    </p:spTree>
    <p:extLst>
      <p:ext uri="{BB962C8B-B14F-4D97-AF65-F5344CB8AC3E}">
        <p14:creationId xmlns:p14="http://schemas.microsoft.com/office/powerpoint/2010/main" xmlns="" val="39212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68246" y="4063998"/>
            <a:ext cx="9220200" cy="1016000"/>
          </a:xfrm>
        </p:spPr>
        <p:txBody>
          <a:bodyPr>
            <a:normAutofit/>
          </a:bodyPr>
          <a:lstStyle>
            <a:lvl1pPr marL="0" indent="0" algn="ctr">
              <a:spcBef>
                <a:spcPts val="0"/>
              </a:spcBef>
              <a:buNone/>
              <a:defRPr sz="280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2" indent="0" algn="ctr">
              <a:buNone/>
              <a:defRPr>
                <a:solidFill>
                  <a:schemeClr val="tx1">
                    <a:tint val="75000"/>
                  </a:schemeClr>
                </a:solidFill>
              </a:defRPr>
            </a:lvl5pPr>
            <a:lvl6pPr marL="3047466"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1468246" y="1828800"/>
            <a:ext cx="9220200" cy="2147926"/>
          </a:xfrm>
        </p:spPr>
        <p:txBody>
          <a:bodyPr anchor="ctr">
            <a:normAutofit/>
          </a:bodyPr>
          <a:lstStyle>
            <a:lvl1pPr algn="ctr">
              <a:defRPr sz="4400" cap="all" normalizeH="0" baseline="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2147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xmlns="">
        <p15:guide id="0" orient="horz" pos="2160" userDrawn="1">
          <p15:clr>
            <a:srgbClr val="FBAE40"/>
          </p15:clr>
        </p15:guide>
        <p15:guide id="1"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Picture Placeholder 2"/>
          <p:cNvSpPr>
            <a:spLocks noGrp="1"/>
          </p:cNvSpPr>
          <p:nvPr>
            <p:ph type="pic" idx="1"/>
          </p:nvPr>
        </p:nvSpPr>
        <p:spPr>
          <a:xfrm>
            <a:off x="507869" y="482602"/>
            <a:ext cx="6602281" cy="5842001"/>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7821163" y="2108200"/>
            <a:ext cx="3961368" cy="426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7821163" y="482600"/>
            <a:ext cx="3961368" cy="1422400"/>
          </a:xfrm>
        </p:spPr>
        <p:txBody>
          <a:bodyPr anchor="b" anchorCtr="0">
            <a:norm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31507441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Vertical Text Placeholder 2"/>
          <p:cNvSpPr>
            <a:spLocks noGrp="1"/>
          </p:cNvSpPr>
          <p:nvPr>
            <p:ph type="body" orient="vert" idx="1"/>
          </p:nvPr>
        </p:nvSpPr>
        <p:spPr/>
        <p:txBody>
          <a:bodyPr vert="eaVert"/>
          <a:lstStyle>
            <a:lvl5pPr>
              <a:defRPr/>
            </a:lvl5pPr>
            <a:lvl6pPr marL="2669581">
              <a:defRPr baseline="0"/>
            </a:lvl6pPr>
            <a:lvl7pPr marL="2669581">
              <a:defRPr baseline="0"/>
            </a:lvl7pPr>
            <a:lvl8pPr marL="2669581">
              <a:defRPr baseline="0"/>
            </a:lvl8pPr>
            <a:lvl9pPr marL="2669581">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xmlns="" val="21534751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Vertical Text Placeholder 2"/>
          <p:cNvSpPr>
            <a:spLocks noGrp="1"/>
          </p:cNvSpPr>
          <p:nvPr>
            <p:ph type="body" orient="vert" idx="1"/>
          </p:nvPr>
        </p:nvSpPr>
        <p:spPr>
          <a:xfrm>
            <a:off x="914163" y="685800"/>
            <a:ext cx="9040045" cy="5588002"/>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Vertical Title 1"/>
          <p:cNvSpPr>
            <a:spLocks noGrp="1"/>
          </p:cNvSpPr>
          <p:nvPr>
            <p:ph type="title" orient="vert"/>
          </p:nvPr>
        </p:nvSpPr>
        <p:spPr>
          <a:xfrm>
            <a:off x="10040043" y="685800"/>
            <a:ext cx="1843982" cy="5588002"/>
          </a:xfrm>
        </p:spPr>
        <p:txBody>
          <a:bodyPr vert="eaVert"/>
          <a:lstStyle/>
          <a:p>
            <a:r>
              <a:rPr lang="en-US" smtClean="0"/>
              <a:t>Click to edit Master title style</a:t>
            </a:r>
            <a:endParaRPr/>
          </a:p>
        </p:txBody>
      </p:sp>
    </p:spTree>
    <p:extLst>
      <p:ext uri="{BB962C8B-B14F-4D97-AF65-F5344CB8AC3E}">
        <p14:creationId xmlns:p14="http://schemas.microsoft.com/office/powerpoint/2010/main" xmlns="" val="19917638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48"/>
            <a:ext cx="10360501"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23"/>
            <a:ext cx="10360501"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09441"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95986"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3B9B9059-F1D6-41D0-95CF-D21CAA096B3A}" type="datetimeFigureOut">
              <a:rPr lang="en-US" smtClean="0"/>
              <a:pPr/>
              <a:t>8/13/2015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3B9B9059-F1D6-41D0-95CF-D21CAA096B3A}" type="datetimeFigureOut">
              <a:rPr lang="en-US" smtClean="0"/>
              <a:pPr/>
              <a:t>8/13/2015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B9059-F1D6-41D0-95CF-D21CAA096B3A}" type="datetimeFigureOut">
              <a:rPr lang="en-US" smtClean="0"/>
              <a:pPr/>
              <a:t>8/13/2015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Content Placeholder 2"/>
          <p:cNvSpPr>
            <a:spLocks noGrp="1"/>
          </p:cNvSpPr>
          <p:nvPr>
            <p:ph idx="1"/>
          </p:nvPr>
        </p:nvSpPr>
        <p:spPr>
          <a:xfrm>
            <a:off x="914163" y="1803401"/>
            <a:ext cx="10360501" cy="4470400"/>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xmlns="" val="22643087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57" y="273050"/>
            <a:ext cx="4010039"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4765492" y="273073"/>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09457"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61"/>
            <a:ext cx="2742486"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09441" y="274661"/>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Text Placeholder 2"/>
          <p:cNvSpPr>
            <a:spLocks noGrp="1"/>
          </p:cNvSpPr>
          <p:nvPr>
            <p:ph type="body" idx="1"/>
          </p:nvPr>
        </p:nvSpPr>
        <p:spPr>
          <a:xfrm>
            <a:off x="1218883" y="3632200"/>
            <a:ext cx="9751060" cy="1016000"/>
          </a:xfrm>
        </p:spPr>
        <p:txBody>
          <a:bodyPr anchor="t" anchorCtr="0">
            <a:noAutofit/>
          </a:bodyPr>
          <a:lstStyle>
            <a:lvl1pPr marL="0" indent="0" algn="ctr">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2" indent="0">
              <a:buNone/>
              <a:defRPr sz="1900">
                <a:solidFill>
                  <a:schemeClr val="tx1">
                    <a:tint val="75000"/>
                  </a:schemeClr>
                </a:solidFill>
              </a:defRPr>
            </a:lvl5pPr>
            <a:lvl6pPr marL="3047466"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1218883" y="1524002"/>
            <a:ext cx="9751060" cy="1992597"/>
          </a:xfrm>
        </p:spPr>
        <p:txBody>
          <a:bodyPr anchor="b" anchorCtr="0">
            <a:noAutofit/>
          </a:bodyPr>
          <a:lstStyle>
            <a:lvl1pPr algn="ctr">
              <a:defRPr sz="4400" b="0" cap="all" baseline="0"/>
            </a:lvl1pPr>
          </a:lstStyle>
          <a:p>
            <a:r>
              <a:rPr lang="en-US" smtClean="0"/>
              <a:t>Click to edit Master title style</a:t>
            </a:r>
            <a:endParaRPr/>
          </a:p>
        </p:txBody>
      </p:sp>
    </p:spTree>
    <p:extLst>
      <p:ext uri="{BB962C8B-B14F-4D97-AF65-F5344CB8AC3E}">
        <p14:creationId xmlns:p14="http://schemas.microsoft.com/office/powerpoint/2010/main" xmlns="" val="36389043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
        <p:nvSpPr>
          <p:cNvPr id="4" name="Content Placeholder 3"/>
          <p:cNvSpPr>
            <a:spLocks noGrp="1"/>
          </p:cNvSpPr>
          <p:nvPr>
            <p:ph sz="half" idx="2"/>
          </p:nvPr>
        </p:nvSpPr>
        <p:spPr>
          <a:xfrm>
            <a:off x="6297559" y="1803401"/>
            <a:ext cx="4977104" cy="4470400"/>
          </a:xfrm>
        </p:spPr>
        <p:txBody>
          <a:bodyPr>
            <a:normAutofit/>
          </a:bodyPr>
          <a:lstStyle>
            <a:lvl1pPr>
              <a:defRPr sz="2400"/>
            </a:lvl1pPr>
            <a:lvl2pPr>
              <a:defRPr sz="2000"/>
            </a:lvl2pPr>
            <a:lvl3pPr>
              <a:defRPr sz="1800"/>
            </a:lvl3pPr>
            <a:lvl4pPr>
              <a:defRPr sz="1600"/>
            </a:lvl4pPr>
            <a:lvl5pPr>
              <a:defRPr sz="1400"/>
            </a:lvl5pPr>
            <a:lvl6pPr marL="2669581">
              <a:defRPr sz="1400" baseline="0"/>
            </a:lvl6pPr>
            <a:lvl7pPr marL="2669581">
              <a:defRPr sz="1400" baseline="0"/>
            </a:lvl7pPr>
            <a:lvl8pPr marL="2669581">
              <a:defRPr sz="1400" baseline="0"/>
            </a:lvl8pPr>
            <a:lvl9pPr marL="2669581">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Content Placeholder 2"/>
          <p:cNvSpPr>
            <a:spLocks noGrp="1"/>
          </p:cNvSpPr>
          <p:nvPr>
            <p:ph sz="half" idx="1"/>
          </p:nvPr>
        </p:nvSpPr>
        <p:spPr>
          <a:xfrm>
            <a:off x="914162" y="1803401"/>
            <a:ext cx="4977104" cy="4470400"/>
          </a:xfrm>
        </p:spPr>
        <p:txBody>
          <a:bodyPr>
            <a:normAutofit/>
          </a:bodyPr>
          <a:lstStyle>
            <a:lvl1pPr>
              <a:defRPr sz="2400"/>
            </a:lvl1pPr>
            <a:lvl2pPr>
              <a:defRPr sz="2000"/>
            </a:lvl2pPr>
            <a:lvl3pPr>
              <a:defRPr sz="1800"/>
            </a:lvl3pPr>
            <a:lvl4pPr>
              <a:defRPr sz="1600"/>
            </a:lvl4pPr>
            <a:lvl5pPr>
              <a:defRPr sz="1400"/>
            </a:lvl5pPr>
            <a:lvl6pPr>
              <a:defRPr sz="1400"/>
            </a:lvl6pPr>
            <a:lvl7pPr marL="2669581">
              <a:defRPr sz="1400"/>
            </a:lvl7pPr>
            <a:lvl8pPr marL="2669581">
              <a:defRPr sz="1400"/>
            </a:lvl8pPr>
            <a:lvl9pPr marL="2669581">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xmlns="" val="1406580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B9B9059-F1D6-41D0-95CF-D21CAA096B3A}" type="datetimeFigureOut">
              <a:rPr lang="en-US" smtClean="0"/>
              <a:pPr/>
              <a:t>8/13/2015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FD5434-F838-4DD4-A17B-1CB1A1850DF4}" type="slidenum">
              <a:rPr lang="en-US" smtClean="0"/>
              <a:pPr/>
              <a:t>‹#›</a:t>
            </a:fld>
            <a:endParaRPr lang="en-US"/>
          </a:p>
        </p:txBody>
      </p:sp>
      <p:sp>
        <p:nvSpPr>
          <p:cNvPr id="6" name="Content Placeholder 5"/>
          <p:cNvSpPr>
            <a:spLocks noGrp="1"/>
          </p:cNvSpPr>
          <p:nvPr>
            <p:ph sz="quarter" idx="4"/>
          </p:nvPr>
        </p:nvSpPr>
        <p:spPr>
          <a:xfrm>
            <a:off x="6297559"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baseline="0"/>
            </a:lvl8pPr>
            <a:lvl9pPr marL="2669581">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97559"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914162"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a:lvl8pPr>
            <a:lvl9pPr marL="2669581">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Text Placeholder 2"/>
          <p:cNvSpPr>
            <a:spLocks noGrp="1"/>
          </p:cNvSpPr>
          <p:nvPr>
            <p:ph type="body" idx="1"/>
          </p:nvPr>
        </p:nvSpPr>
        <p:spPr>
          <a:xfrm>
            <a:off x="914162"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2" name="Title 1"/>
          <p:cNvSpPr>
            <a:spLocks noGrp="1"/>
          </p:cNvSpPr>
          <p:nvPr>
            <p:ph type="title"/>
          </p:nvPr>
        </p:nvSpPr>
        <p:spPr>
          <a:xfrm>
            <a:off x="914163" y="482600"/>
            <a:ext cx="10360501" cy="1219200"/>
          </a:xfrm>
        </p:spPr>
        <p:txBody>
          <a:bodyPr/>
          <a:lstStyle>
            <a:lvl1pPr>
              <a:defRPr/>
            </a:lvl1pPr>
          </a:lstStyle>
          <a:p>
            <a:r>
              <a:rPr lang="en-US" smtClean="0"/>
              <a:t>Click to edit Master title style</a:t>
            </a:r>
            <a:endParaRPr/>
          </a:p>
        </p:txBody>
      </p:sp>
    </p:spTree>
    <p:extLst>
      <p:ext uri="{BB962C8B-B14F-4D97-AF65-F5344CB8AC3E}">
        <p14:creationId xmlns:p14="http://schemas.microsoft.com/office/powerpoint/2010/main" xmlns="" val="35616801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B9B9059-F1D6-41D0-95CF-D21CAA096B3A}" type="datetimeFigureOut">
              <a:rPr lang="en-US" smtClean="0"/>
              <a:pPr/>
              <a:t>8/13/2015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FD5434-F838-4DD4-A17B-1CB1A1850DF4}" type="slidenum">
              <a:rPr lang="en-US" smtClean="0"/>
              <a:pPr/>
              <a:t>‹#›</a:t>
            </a:fld>
            <a:endParaRPr lang="en-US"/>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xmlns="" val="24696843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B9059-F1D6-41D0-95CF-D21CAA096B3A}" type="datetimeFigureOut">
              <a:rPr lang="en-US" smtClean="0"/>
              <a:pPr/>
              <a:t>8/13/2015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18803428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Content Placeholder 2"/>
          <p:cNvSpPr>
            <a:spLocks noGrp="1"/>
          </p:cNvSpPr>
          <p:nvPr>
            <p:ph idx="1"/>
          </p:nvPr>
        </p:nvSpPr>
        <p:spPr bwMode="white">
          <a:xfrm>
            <a:off x="507868" y="482602"/>
            <a:ext cx="6602280" cy="5842001"/>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821163" y="2108200"/>
            <a:ext cx="3961368" cy="4267200"/>
          </a:xfrm>
        </p:spPr>
        <p:txBody>
          <a:bodyPr anchor="t" anchorCtr="0">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7821163" y="482600"/>
            <a:ext cx="3961368" cy="1422400"/>
          </a:xfrm>
        </p:spPr>
        <p:txBody>
          <a:bodyPr anchor="b">
            <a:no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27683114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Picture Placeholder 2"/>
          <p:cNvSpPr>
            <a:spLocks noGrp="1"/>
          </p:cNvSpPr>
          <p:nvPr>
            <p:ph type="pic" idx="1"/>
          </p:nvPr>
        </p:nvSpPr>
        <p:spPr>
          <a:xfrm>
            <a:off x="507870" y="482601"/>
            <a:ext cx="5077859" cy="5862706"/>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6399134" y="3733800"/>
            <a:ext cx="5180251" cy="172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6399134" y="1905000"/>
            <a:ext cx="5180251" cy="1727200"/>
          </a:xfrm>
        </p:spPr>
        <p:txBody>
          <a:bodyPr anchor="b" anchorCtr="0">
            <a:norm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4489904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r">
              <a:defRPr sz="1100">
                <a:solidFill>
                  <a:schemeClr val="tx1"/>
                </a:solidFill>
              </a:defRPr>
            </a:lvl1pPr>
          </a:lstStyle>
          <a:p>
            <a:fld id="{3B9B9059-F1D6-41D0-95CF-D21CAA096B3A}" type="datetimeFigureOut">
              <a:rPr lang="en-US" smtClean="0"/>
              <a:pPr/>
              <a:t>8/13/2015</a:t>
            </a:fld>
            <a:endParaRPr lang="en-US"/>
          </a:p>
        </p:txBody>
      </p:sp>
      <p:sp>
        <p:nvSpPr>
          <p:cNvPr id="5" name="Footer Placeholder 4"/>
          <p:cNvSpPr>
            <a:spLocks noGrp="1"/>
          </p:cNvSpPr>
          <p:nvPr>
            <p:ph type="ftr" sz="quarter" idx="3"/>
          </p:nvPr>
        </p:nvSpPr>
        <p:spPr>
          <a:xfrm>
            <a:off x="914163" y="6375400"/>
            <a:ext cx="7414869" cy="195072"/>
          </a:xfrm>
          <a:prstGeom prst="rect">
            <a:avLst/>
          </a:prstGeom>
        </p:spPr>
        <p:txBody>
          <a:bodyPr vert="horz" lIns="121899" tIns="60949" rIns="121899" bIns="60949" rtlCol="0" anchor="ctr"/>
          <a:lstStyle>
            <a:lvl1pPr algn="l">
              <a:defRPr sz="1100">
                <a:solidFill>
                  <a:schemeClr val="tx1"/>
                </a:solidFill>
              </a:defRPr>
            </a:lvl1pPr>
          </a:lstStyle>
          <a:p>
            <a:endParaRPr lang="en-US"/>
          </a:p>
        </p:txBody>
      </p:sp>
      <p:sp>
        <p:nvSpPr>
          <p:cNvPr id="6" name="Slide Number Placeholder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r">
              <a:defRPr sz="1100">
                <a:solidFill>
                  <a:schemeClr val="tx1"/>
                </a:solidFill>
              </a:defRPr>
            </a:lvl1pPr>
          </a:lstStyle>
          <a:p>
            <a:fld id="{E5FD5434-F838-4DD4-A17B-1CB1A1850DF4}" type="slidenum">
              <a:rPr lang="en-US" smtClean="0"/>
              <a:pPr/>
              <a:t>‹#›</a:t>
            </a:fld>
            <a:endParaRPr lang="en-US"/>
          </a:p>
        </p:txBody>
      </p:sp>
      <p:sp>
        <p:nvSpPr>
          <p:cNvPr id="3" name="Text Placeholder 2"/>
          <p:cNvSpPr>
            <a:spLocks noGrp="1"/>
          </p:cNvSpPr>
          <p:nvPr>
            <p:ph type="body" idx="1"/>
          </p:nvPr>
        </p:nvSpPr>
        <p:spPr>
          <a:xfrm>
            <a:off x="914163" y="1803401"/>
            <a:ext cx="10360501" cy="4470400"/>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914163" y="482600"/>
            <a:ext cx="10360501" cy="1219200"/>
          </a:xfrm>
          <a:prstGeom prst="rect">
            <a:avLst/>
          </a:prstGeom>
          <a:effectLst/>
        </p:spPr>
        <p:txBody>
          <a:bodyPr vert="horz" lIns="121899" tIns="60949" rIns="121899" bIns="60949" rtlCol="0" anchor="b" anchorCtr="0">
            <a:normAutofit/>
          </a:bodyPr>
          <a:lstStyle/>
          <a:p>
            <a:r>
              <a:rPr lang="en-US" smtClean="0"/>
              <a:t>Click to edit Master title style</a:t>
            </a:r>
            <a:endParaRPr/>
          </a:p>
        </p:txBody>
      </p:sp>
    </p:spTree>
    <p:extLst>
      <p:ext uri="{BB962C8B-B14F-4D97-AF65-F5344CB8AC3E}">
        <p14:creationId xmlns:p14="http://schemas.microsoft.com/office/powerpoint/2010/main" xmlns="" val="429948849"/>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2" algn="l" defTabSz="1218987" rtl="0" eaLnBrk="1" latinLnBrk="0" hangingPunct="1">
        <a:defRPr sz="2400" kern="1200">
          <a:solidFill>
            <a:schemeClr val="tx1"/>
          </a:solidFill>
          <a:latin typeface="+mn-lt"/>
          <a:ea typeface="+mn-ea"/>
          <a:cs typeface="+mn-cs"/>
        </a:defRPr>
      </a:lvl5pPr>
      <a:lvl6pPr marL="3047466"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09441" y="1600206"/>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09441" y="6356373"/>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9B9059-F1D6-41D0-95CF-D21CAA096B3A}" type="datetimeFigureOut">
              <a:rPr lang="en-US" smtClean="0"/>
              <a:pPr/>
              <a:t>8/13/2015</a:t>
            </a:fld>
            <a:endParaRPr lang="en-US"/>
          </a:p>
        </p:txBody>
      </p:sp>
      <p:sp>
        <p:nvSpPr>
          <p:cNvPr id="5" name="Footer Placeholder 4"/>
          <p:cNvSpPr>
            <a:spLocks noGrp="1"/>
          </p:cNvSpPr>
          <p:nvPr>
            <p:ph type="ftr" sz="quarter" idx="3"/>
          </p:nvPr>
        </p:nvSpPr>
        <p:spPr>
          <a:xfrm>
            <a:off x="4164515" y="6356373"/>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73"/>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FD5434-F838-4DD4-A17B-1CB1A1850D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1187" y="1484785"/>
            <a:ext cx="10360501" cy="1470025"/>
          </a:xfrm>
        </p:spPr>
        <p:txBody>
          <a:bodyPr>
            <a:normAutofit/>
          </a:bodyPr>
          <a:lstStyle/>
          <a:p>
            <a:r>
              <a:rPr lang="el-GR" b="1" dirty="0" smtClean="0"/>
              <a:t>Εικονικά Περιβάλλοντα Μάθησης και Πολυμέσα</a:t>
            </a:r>
            <a:endParaRPr lang="el-GR" b="1" dirty="0"/>
          </a:p>
        </p:txBody>
      </p:sp>
      <p:sp>
        <p:nvSpPr>
          <p:cNvPr id="3" name="Υπότιτλος 2"/>
          <p:cNvSpPr>
            <a:spLocks noGrp="1"/>
          </p:cNvSpPr>
          <p:nvPr>
            <p:ph type="subTitle" idx="1"/>
          </p:nvPr>
        </p:nvSpPr>
        <p:spPr>
          <a:xfrm>
            <a:off x="527244" y="2995812"/>
            <a:ext cx="11326308" cy="2290576"/>
          </a:xfrm>
        </p:spPr>
        <p:txBody>
          <a:bodyPr>
            <a:noAutofit/>
          </a:bodyPr>
          <a:lstStyle/>
          <a:p>
            <a:r>
              <a:rPr lang="el-GR" sz="2800" b="1" dirty="0" smtClean="0">
                <a:solidFill>
                  <a:schemeClr val="tx1"/>
                </a:solidFill>
              </a:rPr>
              <a:t>Ενότητα </a:t>
            </a:r>
            <a:r>
              <a:rPr lang="el-GR" sz="2800" b="1" dirty="0" smtClean="0">
                <a:solidFill>
                  <a:schemeClr val="tx1"/>
                </a:solidFill>
              </a:rPr>
              <a:t>8:</a:t>
            </a:r>
            <a:r>
              <a:rPr lang="en-US" sz="2800" dirty="0" smtClean="0">
                <a:solidFill>
                  <a:schemeClr val="tx1"/>
                </a:solidFill>
              </a:rPr>
              <a:t> </a:t>
            </a:r>
            <a:r>
              <a:rPr lang="en-US" sz="2800" dirty="0" smtClean="0">
                <a:solidFill>
                  <a:schemeClr val="tx1"/>
                </a:solidFill>
              </a:rPr>
              <a:t>When Bump</a:t>
            </a:r>
            <a:r>
              <a:rPr lang="el-GR" sz="2800" dirty="0" smtClean="0">
                <a:solidFill>
                  <a:schemeClr val="tx1"/>
                </a:solidFill>
              </a:rPr>
              <a:t>, </a:t>
            </a:r>
            <a:r>
              <a:rPr lang="en-US" sz="2800" dirty="0" smtClean="0">
                <a:solidFill>
                  <a:schemeClr val="tx1"/>
                </a:solidFill>
              </a:rPr>
              <a:t>See, </a:t>
            </a:r>
            <a:r>
              <a:rPr lang="en-US" sz="2800" dirty="0" smtClean="0">
                <a:solidFill>
                  <a:schemeClr val="tx1"/>
                </a:solidFill>
              </a:rPr>
              <a:t>Hear</a:t>
            </a:r>
            <a:endParaRPr lang="el-GR" sz="2800" dirty="0" smtClean="0">
              <a:solidFill>
                <a:schemeClr val="tx1"/>
              </a:solidFill>
            </a:endParaRPr>
          </a:p>
          <a:p>
            <a:endParaRPr lang="el-GR" sz="2800" dirty="0" smtClean="0">
              <a:solidFill>
                <a:schemeClr val="tx1"/>
              </a:solidFill>
            </a:endParaRPr>
          </a:p>
          <a:p>
            <a:r>
              <a:rPr lang="el-GR" sz="2800" dirty="0" smtClean="0">
                <a:solidFill>
                  <a:schemeClr val="tx1"/>
                </a:solidFill>
              </a:rPr>
              <a:t>Εμμανουήλ Φωκίδης</a:t>
            </a:r>
            <a:endParaRPr lang="el-GR" sz="2800" dirty="0" smtClean="0">
              <a:solidFill>
                <a:schemeClr val="tx1"/>
              </a:solidFill>
            </a:endParaRPr>
          </a:p>
          <a:p>
            <a:r>
              <a:rPr lang="el-GR" sz="2800" dirty="0" smtClean="0">
                <a:solidFill>
                  <a:schemeClr val="tx1"/>
                </a:solidFill>
              </a:rPr>
              <a:t>Παιδαγωγικό Τμήμα Δημοτικής Εκπαίδευσης</a:t>
            </a:r>
            <a:endParaRPr lang="en-US" sz="2800" dirty="0" smtClean="0">
              <a:solidFill>
                <a:schemeClr val="tx1"/>
              </a:solidFill>
            </a:endParaRPr>
          </a:p>
        </p:txBody>
      </p:sp>
      <p:pic>
        <p:nvPicPr>
          <p:cNvPr id="4" name="7 - Εικόνα" descr="Λογότυπο για Άδειες χρήσης Creative Commons BY-NC-ND"/>
          <p:cNvPicPr>
            <a:picLocks noChangeAspect="1"/>
          </p:cNvPicPr>
          <p:nvPr/>
        </p:nvPicPr>
        <p:blipFill>
          <a:blip r:embed="rId3" cstate="print"/>
          <a:stretch>
            <a:fillRect/>
          </a:stretch>
        </p:blipFill>
        <p:spPr>
          <a:xfrm>
            <a:off x="2063214" y="5827936"/>
            <a:ext cx="2108364" cy="553393"/>
          </a:xfrm>
          <a:prstGeom prst="rect">
            <a:avLst/>
          </a:prstGeom>
        </p:spPr>
      </p:pic>
      <p:pic>
        <p:nvPicPr>
          <p:cNvPr id="5"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4" cstate="print"/>
          <a:srcRect/>
          <a:stretch>
            <a:fillRect/>
          </a:stretch>
        </p:blipFill>
        <p:spPr bwMode="auto">
          <a:xfrm>
            <a:off x="4786938" y="5591695"/>
            <a:ext cx="5745555" cy="1025873"/>
          </a:xfrm>
          <a:prstGeom prst="rect">
            <a:avLst/>
          </a:prstGeom>
          <a:noFill/>
        </p:spPr>
      </p:pic>
      <p:pic>
        <p:nvPicPr>
          <p:cNvPr id="7" name="Picture 3" descr="logo"/>
          <p:cNvPicPr>
            <a:picLocks noChangeAspect="1" noChangeArrowheads="1"/>
          </p:cNvPicPr>
          <p:nvPr/>
        </p:nvPicPr>
        <p:blipFill>
          <a:blip r:embed="rId5" cstate="print"/>
          <a:srcRect/>
          <a:stretch>
            <a:fillRect/>
          </a:stretch>
        </p:blipFill>
        <p:spPr bwMode="auto">
          <a:xfrm>
            <a:off x="719480" y="404813"/>
            <a:ext cx="1149051" cy="862012"/>
          </a:xfrm>
          <a:prstGeom prst="rect">
            <a:avLst/>
          </a:prstGeom>
          <a:noFill/>
          <a:ln w="9525">
            <a:noFill/>
            <a:miter lim="800000"/>
            <a:headEnd/>
            <a:tailEnd/>
          </a:ln>
        </p:spPr>
      </p:pic>
      <p:sp>
        <p:nvSpPr>
          <p:cNvPr id="8" name="Rectangle 8"/>
          <p:cNvSpPr>
            <a:spLocks noChangeArrowheads="1"/>
          </p:cNvSpPr>
          <p:nvPr/>
        </p:nvSpPr>
        <p:spPr bwMode="auto">
          <a:xfrm>
            <a:off x="2063214" y="548680"/>
            <a:ext cx="5183027" cy="523220"/>
          </a:xfrm>
          <a:prstGeom prst="rect">
            <a:avLst/>
          </a:prstGeom>
          <a:noFill/>
          <a:ln w="9525">
            <a:noFill/>
            <a:miter lim="800000"/>
            <a:headEnd/>
            <a:tailEnd/>
          </a:ln>
        </p:spPr>
        <p:txBody>
          <a:bodyPr wrap="square">
            <a:spAutoFit/>
          </a:bodyPr>
          <a:lstStyle/>
          <a:p>
            <a:r>
              <a:rPr lang="el-GR" altLang="el-GR" sz="2800" b="1" dirty="0" smtClean="0"/>
              <a:t>Πανεπιστήμιο Αιγαίου</a:t>
            </a:r>
          </a:p>
        </p:txBody>
      </p:sp>
    </p:spTree>
    <p:extLst>
      <p:ext uri="{BB962C8B-B14F-4D97-AF65-F5344CB8AC3E}">
        <p14:creationId xmlns:p14="http://schemas.microsoft.com/office/powerpoint/2010/main" xmlns="" val="63169769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Bump</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b="1" dirty="0"/>
              <a:t>Εργασία 24η</a:t>
            </a:r>
            <a:endParaRPr lang="en-US" sz="1800" dirty="0"/>
          </a:p>
          <a:p>
            <a:pPr marL="0" indent="0">
              <a:buNone/>
            </a:pPr>
            <a:r>
              <a:rPr lang="el-GR" sz="1800" dirty="0"/>
              <a:t>Ξεκινήστε ένα καινούριο παιχνίδι και προσθέστε ένα </a:t>
            </a:r>
            <a:r>
              <a:rPr lang="en-US" sz="1800" dirty="0"/>
              <a:t>Kodu </a:t>
            </a:r>
            <a:r>
              <a:rPr lang="el-GR" sz="1800" dirty="0"/>
              <a:t>μερικά δένδρα και μερικούς βράχους. Προγραμματίστε το </a:t>
            </a:r>
            <a:r>
              <a:rPr lang="en-US" sz="1800" dirty="0"/>
              <a:t>Kodu </a:t>
            </a:r>
            <a:r>
              <a:rPr lang="el-GR" sz="1800" dirty="0"/>
              <a:t>έτσι ώστε να παίρνει 5 βαθμούς όταν χτυπάει σε ένα δένδρο και να χάνει 5 βαθμούς όταν χτυπάει σε έναν βράχο.</a:t>
            </a:r>
            <a:endParaRPr lang="en-US" sz="1800" dirty="0"/>
          </a:p>
          <a:p>
            <a:pPr marL="0" indent="0">
              <a:buNone/>
            </a:pPr>
            <a:endParaRPr lang="el-GR" sz="1800" dirty="0" smtClean="0"/>
          </a:p>
        </p:txBody>
      </p:sp>
    </p:spTree>
    <p:extLst>
      <p:ext uri="{BB962C8B-B14F-4D97-AF65-F5344CB8AC3E}">
        <p14:creationId xmlns:p14="http://schemas.microsoft.com/office/powerpoint/2010/main" xmlns="" val="204691728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Bump</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Σε πολλές περιπτώσεις, το σκορ καθορίζει την νίκη στο παιχνίδι. Μπορούμε επίσης να ορίζουμε τι θα συμβεί κάτω από ένα σκορ, πάνω από ένα σκορ ή ακόμα σε μια τυχαία τιμή, όπως στα παρακάτω παραδείγματα:</a:t>
            </a:r>
            <a:endParaRPr lang="el-GR" sz="1800" dirty="0" smtClean="0"/>
          </a:p>
        </p:txBody>
      </p:sp>
      <p:pic>
        <p:nvPicPr>
          <p:cNvPr id="5" name="Picture 4"/>
          <p:cNvPicPr/>
          <p:nvPr/>
        </p:nvPicPr>
        <p:blipFill rotWithShape="1">
          <a:blip r:embed="rId2"/>
          <a:srcRect l="24850" t="25059" r="23473" b="25407"/>
          <a:stretch/>
        </p:blipFill>
        <p:spPr bwMode="auto">
          <a:xfrm>
            <a:off x="4513898" y="3091816"/>
            <a:ext cx="4388826" cy="264144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23446140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Bump</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b="1" dirty="0"/>
              <a:t>Εργασία 25η</a:t>
            </a:r>
            <a:endParaRPr lang="en-US" sz="1800" dirty="0"/>
          </a:p>
          <a:p>
            <a:pPr marL="0" indent="0">
              <a:buNone/>
            </a:pPr>
            <a:r>
              <a:rPr lang="el-GR" sz="1800" dirty="0"/>
              <a:t>Δημιουργείστε έναν κόσμο και προσθέστε αρκετά μήλα. Προσθέστε ένα μηχανάκι και προγραμματίστε το έτσι ώστε να τρώει τα μήλα και να παίρνει κάποιους πόντους. Όταν το σκορ ξεπεράσει μια τιμή που θα ορίσετε, να γίνεται η μέρα νύχτα.</a:t>
            </a:r>
            <a:endParaRPr lang="en-US" sz="1800" dirty="0"/>
          </a:p>
        </p:txBody>
      </p:sp>
    </p:spTree>
    <p:extLst>
      <p:ext uri="{BB962C8B-B14F-4D97-AF65-F5344CB8AC3E}">
        <p14:creationId xmlns:p14="http://schemas.microsoft.com/office/powerpoint/2010/main" xmlns="" val="299991661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Bump</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Είναι αρκετά συνηθισμένο να θέλουμε να εκτελούνται δύο ή και περισσότερες ενέργειες ταυτόχρονα. Για παράδειγμα, μπορεί να θέλουμε το </a:t>
            </a:r>
            <a:r>
              <a:rPr lang="en-US" sz="1800" dirty="0"/>
              <a:t>Kodu </a:t>
            </a:r>
            <a:r>
              <a:rPr lang="el-GR" sz="1800" dirty="0"/>
              <a:t>όταν συγκρουστεί με ένα δένδρο να το φάει και ταυτόχρονα μα ανέβει ένα σκορ κατά 25 βαθμούς. Ένας τρόπος να το υλοποιήσουμε θα ήταν ο παρακάτω:</a:t>
            </a:r>
            <a:endParaRPr lang="en-US" sz="1800" dirty="0"/>
          </a:p>
        </p:txBody>
      </p:sp>
      <p:pic>
        <p:nvPicPr>
          <p:cNvPr id="5" name="Picture 4"/>
          <p:cNvPicPr/>
          <p:nvPr/>
        </p:nvPicPr>
        <p:blipFill rotWithShape="1">
          <a:blip r:embed="rId2"/>
          <a:srcRect l="19550" t="26275" r="24762" b="40108"/>
          <a:stretch/>
        </p:blipFill>
        <p:spPr bwMode="auto">
          <a:xfrm>
            <a:off x="4332553" y="3140968"/>
            <a:ext cx="4714187" cy="180020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09043167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Bump</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Όμως, οι δύο παραπάνω γραμμές έχουν κοινή συνθήκη (όταν χτυπήσουμε το δένδρο). Από τη μία, είναι περιττό να γράφουμε την ίδια συνθήκη δύο φορές (ή και πολύ περισσότερες αν θέλαμε από το ίδιο συμβάν να προκύπτουν πολλά γεγονότα). Από την άλλη, υπάρχει ο κίνδυνος να εκτελεστεί η πρώτη εντολή και εφόσον πια δεν υπάρχει το δένδρο, να μην εκτελεστεί η δεύτερη. Στο </a:t>
            </a:r>
            <a:r>
              <a:rPr lang="en-US" sz="1800" dirty="0"/>
              <a:t>Kodu</a:t>
            </a:r>
            <a:r>
              <a:rPr lang="el-GR" sz="1800" dirty="0"/>
              <a:t>, μπορούμε με πολύ απλό τρόπο να ορίσουμε ότι δύο ή περισσότερα γεγονότα θα συμβούν ταυτόχρονα, όταν ισχύει κοινά για αυτά συνθήκη. Στο παραπάνω παράδειγμα, αρκεί να παραλείψουμε την συνθήκη </a:t>
            </a:r>
            <a:r>
              <a:rPr lang="en-US" sz="1800" dirty="0"/>
              <a:t>When</a:t>
            </a:r>
            <a:r>
              <a:rPr lang="el-GR" sz="1800" dirty="0"/>
              <a:t> στη γραμμή 5 και να την μετακινήσουμε προς τα δεξιά, σέρνοντάς την από τον αριθμό της. Με τον τρόπο αυτό, οι γραμμές 4 και 5 έχουν κοινό "</a:t>
            </a:r>
            <a:r>
              <a:rPr lang="en-US" sz="1800" dirty="0"/>
              <a:t>When</a:t>
            </a:r>
            <a:r>
              <a:rPr lang="el-GR" sz="1800" dirty="0"/>
              <a:t>" και εκτελούνται ταυτόχρονα.</a:t>
            </a:r>
            <a:endParaRPr lang="en-US" sz="1800" dirty="0"/>
          </a:p>
        </p:txBody>
      </p:sp>
      <p:pic>
        <p:nvPicPr>
          <p:cNvPr id="6" name="Picture 5"/>
          <p:cNvPicPr/>
          <p:nvPr/>
        </p:nvPicPr>
        <p:blipFill rotWithShape="1">
          <a:blip r:embed="rId2"/>
          <a:srcRect l="19708" t="27062" r="32010" b="39845"/>
          <a:stretch/>
        </p:blipFill>
        <p:spPr bwMode="auto">
          <a:xfrm>
            <a:off x="4726260" y="4437112"/>
            <a:ext cx="4104456" cy="1728192"/>
          </a:xfrm>
          <a:prstGeom prst="rect">
            <a:avLst/>
          </a:prstGeom>
          <a:ln>
            <a:noFill/>
          </a:ln>
          <a:extLst>
            <a:ext uri="{53640926-AAD7-44D8-BBD7-CCE9431645EC}">
              <a14:shadowObscured xmlns:a14="http://schemas.microsoft.com/office/drawing/2010/main" xmlns=""/>
            </a:ext>
          </a:extLst>
        </p:spPr>
      </p:pic>
      <p:sp>
        <p:nvSpPr>
          <p:cNvPr id="7" name="Oval 6"/>
          <p:cNvSpPr/>
          <p:nvPr/>
        </p:nvSpPr>
        <p:spPr>
          <a:xfrm>
            <a:off x="4942284" y="4258873"/>
            <a:ext cx="2376264" cy="20149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xmlns="" val="204283054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Bump</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Όταν ο χαρακτήρας μας, αλλά και όποιος άλλος χαρακτήρας, συγκρουστεί με ένα αντικείμενο, μπορεί να το "κλωτσήσει". Αυτό γίνεται με την ενέργεια "</a:t>
            </a:r>
            <a:r>
              <a:rPr lang="en-US" sz="1800" dirty="0"/>
              <a:t>Launch</a:t>
            </a:r>
            <a:r>
              <a:rPr lang="el-GR" sz="1800" dirty="0"/>
              <a:t>".</a:t>
            </a:r>
            <a:endParaRPr lang="en-US" sz="1800" dirty="0"/>
          </a:p>
        </p:txBody>
      </p:sp>
      <p:pic>
        <p:nvPicPr>
          <p:cNvPr id="8" name="Picture 7"/>
          <p:cNvPicPr/>
          <p:nvPr/>
        </p:nvPicPr>
        <p:blipFill rotWithShape="1">
          <a:blip r:embed="rId2" cstate="print"/>
          <a:srcRect l="36783" t="1840" r="5577"/>
          <a:stretch/>
        </p:blipFill>
        <p:spPr bwMode="auto">
          <a:xfrm>
            <a:off x="1629916" y="2708920"/>
            <a:ext cx="2952328" cy="2880320"/>
          </a:xfrm>
          <a:prstGeom prst="rect">
            <a:avLst/>
          </a:prstGeom>
          <a:ln>
            <a:noFill/>
          </a:ln>
          <a:extLst>
            <a:ext uri="{53640926-AAD7-44D8-BBD7-CCE9431645EC}">
              <a14:shadowObscured xmlns:a14="http://schemas.microsoft.com/office/drawing/2010/main" xmlns=""/>
            </a:ext>
          </a:extLst>
        </p:spPr>
      </p:pic>
      <p:pic>
        <p:nvPicPr>
          <p:cNvPr id="9" name="Picture 8"/>
          <p:cNvPicPr/>
          <p:nvPr/>
        </p:nvPicPr>
        <p:blipFill rotWithShape="1">
          <a:blip r:embed="rId3"/>
          <a:srcRect l="25478" t="43085" r="30809" b="40896"/>
          <a:stretch/>
        </p:blipFill>
        <p:spPr bwMode="auto">
          <a:xfrm>
            <a:off x="5297996" y="3429000"/>
            <a:ext cx="4972879" cy="108012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202009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Bump</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b="1" dirty="0"/>
              <a:t>Εργασία 26η</a:t>
            </a:r>
            <a:endParaRPr lang="en-US" sz="1800" dirty="0"/>
          </a:p>
          <a:p>
            <a:pPr marL="0" indent="0">
              <a:buNone/>
            </a:pPr>
            <a:r>
              <a:rPr lang="el-GR" sz="1800" dirty="0"/>
              <a:t>Ξεκινήστε ένα καινούριο παιχνίδι και προσθέστε ένα </a:t>
            </a:r>
            <a:r>
              <a:rPr lang="en-US" sz="1800" dirty="0"/>
              <a:t>Kodu </a:t>
            </a:r>
            <a:r>
              <a:rPr lang="el-GR" sz="1800" dirty="0"/>
              <a:t>και μία μπάλα. Αντί το </a:t>
            </a:r>
            <a:r>
              <a:rPr lang="en-US" sz="1800" dirty="0"/>
              <a:t>Kodu </a:t>
            </a:r>
            <a:r>
              <a:rPr lang="el-GR" sz="1800" dirty="0"/>
              <a:t>να κλωτσάει την μπάλα όταν την ακουμπά, ορίστε ένα πλήκτρο για τον σκοπό αυτό. Δείτε τι συμβαίνει όταν  χρησιμοποιείτε το </a:t>
            </a:r>
            <a:r>
              <a:rPr lang="en-US" sz="1800" dirty="0"/>
              <a:t>Action</a:t>
            </a:r>
            <a:r>
              <a:rPr lang="el-GR" sz="1800" dirty="0"/>
              <a:t> "</a:t>
            </a:r>
            <a:r>
              <a:rPr lang="en-US" sz="1800" dirty="0"/>
              <a:t>Launch ball</a:t>
            </a:r>
            <a:r>
              <a:rPr lang="el-GR" sz="1800" dirty="0"/>
              <a:t>". Γιατί;</a:t>
            </a:r>
            <a:endParaRPr lang="en-US" sz="1800" dirty="0"/>
          </a:p>
        </p:txBody>
      </p:sp>
    </p:spTree>
    <p:extLst>
      <p:ext uri="{BB962C8B-B14F-4D97-AF65-F5344CB8AC3E}">
        <p14:creationId xmlns:p14="http://schemas.microsoft.com/office/powerpoint/2010/main" xmlns="" val="276629739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Bump</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Σε αρκετές περιπτώσεις, χρειάζεται να δώσουμε πληροφορίες στον παίκτη ή να έχουμε κάποιας μορφής ανατροφοδότηση. Αυτό γίνεται με την ενέργεια "</a:t>
            </a:r>
            <a:r>
              <a:rPr lang="en-US" sz="1800" dirty="0"/>
              <a:t>Say</a:t>
            </a:r>
            <a:r>
              <a:rPr lang="el-GR" sz="1800" dirty="0"/>
              <a:t>". Υπάρχουν τρεις επιλογές σε αυτή την περίπτωση. Μπορεί το μήνυμα να εμφανιστεί ως μπαλονάκι πάνω από το αντικείμενο που θα "μιλήσει". Είναι επίσης δυνατόν το μήνυμα να εμφανιστεί σε ξεχωριστό παράθυρο. Τέλος, μπορεί να επιλεχθεί και να εμφανιστεί, μία τυχαία γραμμή (αρκεί να έχουμε χωρίσει τις γραμμές του μηνύματος με </a:t>
            </a:r>
            <a:r>
              <a:rPr lang="en-US" sz="1800" dirty="0"/>
              <a:t>Enter</a:t>
            </a:r>
            <a:r>
              <a:rPr lang="el-GR" sz="1800" dirty="0"/>
              <a:t>.</a:t>
            </a:r>
            <a:endParaRPr lang="en-US" sz="1800" dirty="0"/>
          </a:p>
        </p:txBody>
      </p:sp>
      <p:pic>
        <p:nvPicPr>
          <p:cNvPr id="5" name="Picture 4"/>
          <p:cNvPicPr/>
          <p:nvPr/>
        </p:nvPicPr>
        <p:blipFill rotWithShape="1">
          <a:blip r:embed="rId2"/>
          <a:srcRect l="13478" t="44535" r="12516" b="11302"/>
          <a:stretch/>
        </p:blipFill>
        <p:spPr bwMode="auto">
          <a:xfrm>
            <a:off x="4353190" y="3573016"/>
            <a:ext cx="5413629" cy="259228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83045697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Bump</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b="1" dirty="0"/>
              <a:t>Εργασία 27η</a:t>
            </a:r>
            <a:endParaRPr lang="en-US" sz="1800" dirty="0"/>
          </a:p>
          <a:p>
            <a:pPr marL="0" indent="0">
              <a:buNone/>
            </a:pPr>
            <a:r>
              <a:rPr lang="el-GR" sz="1800" dirty="0"/>
              <a:t>Ξεκινήστε ένα καινούριο παιχνίδι και προσθέστε ένα </a:t>
            </a:r>
            <a:r>
              <a:rPr lang="en-US" sz="1800" dirty="0"/>
              <a:t>Kodu </a:t>
            </a:r>
            <a:r>
              <a:rPr lang="el-GR" sz="1800" dirty="0"/>
              <a:t>και ένα δένδρο. Προγραμματίστε το δένδρο να λέει ένα μήνυμα από την αρχή του παιχνιδιού. Πειραματιστείτε με τους διάφορους τρόπους εμφάνισης του μηνύματος. Εμφανίζεται κάποιο πρόβλημα; Γιατί;</a:t>
            </a:r>
            <a:endParaRPr lang="en-US" sz="1800" dirty="0"/>
          </a:p>
        </p:txBody>
      </p:sp>
    </p:spTree>
    <p:extLst>
      <p:ext uri="{BB962C8B-B14F-4D97-AF65-F5344CB8AC3E}">
        <p14:creationId xmlns:p14="http://schemas.microsoft.com/office/powerpoint/2010/main" xmlns="" val="219632478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Bump</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b="1" dirty="0"/>
              <a:t>Η αναγκαιότητα του </a:t>
            </a:r>
            <a:r>
              <a:rPr lang="en-US" sz="1800" b="1" dirty="0"/>
              <a:t>ONCE</a:t>
            </a:r>
            <a:endParaRPr lang="en-US" sz="1800" dirty="0"/>
          </a:p>
          <a:p>
            <a:pPr marL="0" indent="0">
              <a:buNone/>
            </a:pPr>
            <a:r>
              <a:rPr lang="el-GR" sz="1800" dirty="0"/>
              <a:t>Όπως στην προηγούμενη άσκηση, υπάρχει η περίπτωση μια ενέργεια να εκτελείται συνέχεια και να μην μπορούμε να τη διακόψουμε. Κάποιες άλλες φορές μπορεί να θέλουμε να εκτελεστεί κάτι μια φορά, όπως για παράδειγμα όταν πυροβολούμε σφαιρίδια να μην εκτοξεύονται πολλά μαζί αλλά μόνο ένα. Τότε είναι απολύτως απαραίτητη η χρήση της παραμέτρου "</a:t>
            </a:r>
            <a:r>
              <a:rPr lang="en-US" sz="1800" dirty="0"/>
              <a:t>Once"</a:t>
            </a:r>
            <a:r>
              <a:rPr lang="el-GR" sz="1800" dirty="0"/>
              <a:t>.</a:t>
            </a:r>
            <a:endParaRPr lang="en-US" sz="1800" dirty="0"/>
          </a:p>
        </p:txBody>
      </p:sp>
    </p:spTree>
    <p:extLst>
      <p:ext uri="{BB962C8B-B14F-4D97-AF65-F5344CB8AC3E}">
        <p14:creationId xmlns:p14="http://schemas.microsoft.com/office/powerpoint/2010/main" xmlns="" val="371993410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Άδειες Χρήσης</a:t>
            </a:r>
            <a:endParaRPr lang="el-GR" dirty="0"/>
          </a:p>
        </p:txBody>
      </p:sp>
      <p:sp>
        <p:nvSpPr>
          <p:cNvPr id="9" name="Subtitle 8"/>
          <p:cNvSpPr>
            <a:spLocks noGrp="1"/>
          </p:cNvSpPr>
          <p:nvPr>
            <p:ph idx="1"/>
          </p:nvPr>
        </p:nvSpPr>
        <p:spPr/>
        <p:txBody>
          <a:bodyPr>
            <a:normAutofit/>
          </a:bodyPr>
          <a:lstStyle/>
          <a:p>
            <a:pPr algn="l"/>
            <a:r>
              <a:rPr lang="el-GR" sz="2800" dirty="0" smtClean="0"/>
              <a:t>Το παρόν εκπαιδευτικό υλικό υπόκειται σε</a:t>
            </a:r>
            <a:r>
              <a:rPr lang="en-US" sz="2800" dirty="0" smtClean="0"/>
              <a:t> </a:t>
            </a:r>
            <a:r>
              <a:rPr lang="el-GR" sz="2800" dirty="0" smtClean="0"/>
              <a:t>άδειες χρήσης </a:t>
            </a:r>
            <a:r>
              <a:rPr lang="en-US" sz="2800" dirty="0" smtClean="0"/>
              <a:t>Creative Commons. </a:t>
            </a:r>
          </a:p>
          <a:p>
            <a:pPr algn="l"/>
            <a:r>
              <a:rPr lang="el-GR" sz="2800" dirty="0" smtClean="0"/>
              <a:t>Για εκπαιδευτικό υλικό, όπως εικόνες, που υπόκειται σε άλλου τύπου άδειας χρήσης, η άδεια χρήσης αναφέρεται ρητώς. </a:t>
            </a:r>
          </a:p>
        </p:txBody>
      </p:sp>
      <p:sp>
        <p:nvSpPr>
          <p:cNvPr id="3" name="Θέση αριθμού διαφάνειας 2"/>
          <p:cNvSpPr>
            <a:spLocks noGrp="1"/>
          </p:cNvSpPr>
          <p:nvPr>
            <p:ph type="sldNum" sz="quarter" idx="12"/>
          </p:nvPr>
        </p:nvSpPr>
        <p:spPr/>
        <p:txBody>
          <a:bodyPr/>
          <a:lstStyle/>
          <a:p>
            <a:fld id="{53C4726A-630D-4CB4-B088-BAB00F4188E9}" type="slidenum">
              <a:rPr lang="el-GR" smtClean="0"/>
              <a:pPr/>
              <a:t>2</a:t>
            </a:fld>
            <a:endParaRPr lang="el-GR" dirty="0"/>
          </a:p>
        </p:txBody>
      </p:sp>
      <p:pic>
        <p:nvPicPr>
          <p:cNvPr id="5" name="7 - Εικόνα" descr="Λογότυπο για Άδειες χρήσης Creative Commons BY-NC-ND"/>
          <p:cNvPicPr>
            <a:picLocks noChangeAspect="1"/>
          </p:cNvPicPr>
          <p:nvPr/>
        </p:nvPicPr>
        <p:blipFill>
          <a:blip r:embed="rId3" cstate="print"/>
          <a:stretch>
            <a:fillRect/>
          </a:stretch>
        </p:blipFill>
        <p:spPr>
          <a:xfrm>
            <a:off x="4942585" y="4941169"/>
            <a:ext cx="2108364" cy="553393"/>
          </a:xfrm>
          <a:prstGeom prst="rect">
            <a:avLst/>
          </a:prstGeom>
        </p:spPr>
      </p:pic>
    </p:spTree>
    <p:extLst>
      <p:ext uri="{BB962C8B-B14F-4D97-AF65-F5344CB8AC3E}">
        <p14:creationId xmlns:p14="http://schemas.microsoft.com/office/powerpoint/2010/main" xmlns="" val="3767907378"/>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Bump</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Μια άλλη ενέργεια που μπορούμε να εκτελέσουμε με το </a:t>
            </a:r>
            <a:r>
              <a:rPr lang="en-US" sz="1800" dirty="0"/>
              <a:t>Kodu </a:t>
            </a:r>
            <a:r>
              <a:rPr lang="el-GR" sz="1800" dirty="0"/>
              <a:t>είναι να πάρουμε ένα αντικείμενο, να το κουβαλήσουμε και να το δώσουμε σε κάποιον άλλο χαρακτήρα. Με αυτόν τον τρόπο, μπορούμε να υλοποιήσουμε αρκετά περίπλοκα σενάρια, όπως το να βρει ο ήρωάς μας ένα κρυμμένο αντικείμενο, να το πάρει και να το δώσει σε κάποιον άλλον για να κερδίσει βαθμούς. Δυστυχώς, δεν είναι δυνατή η μεταφορά περισσότερων του ενός αντικειμένων. </a:t>
            </a:r>
            <a:endParaRPr lang="en-US" sz="1800" dirty="0"/>
          </a:p>
        </p:txBody>
      </p:sp>
      <p:pic>
        <p:nvPicPr>
          <p:cNvPr id="5" name="Picture 4"/>
          <p:cNvPicPr/>
          <p:nvPr/>
        </p:nvPicPr>
        <p:blipFill rotWithShape="1">
          <a:blip r:embed="rId2" cstate="print"/>
          <a:srcRect l="11493" t="15498" r="46797" b="15922"/>
          <a:stretch/>
        </p:blipFill>
        <p:spPr bwMode="auto">
          <a:xfrm>
            <a:off x="2566020" y="3428999"/>
            <a:ext cx="3024336" cy="2736305"/>
          </a:xfrm>
          <a:prstGeom prst="rect">
            <a:avLst/>
          </a:prstGeom>
          <a:ln>
            <a:noFill/>
          </a:ln>
          <a:extLst>
            <a:ext uri="{53640926-AAD7-44D8-BBD7-CCE9431645EC}">
              <a14:shadowObscured xmlns:a14="http://schemas.microsoft.com/office/drawing/2010/main" xmlns=""/>
            </a:ext>
          </a:extLst>
        </p:spPr>
      </p:pic>
      <p:pic>
        <p:nvPicPr>
          <p:cNvPr id="6" name="Picture 5"/>
          <p:cNvPicPr/>
          <p:nvPr/>
        </p:nvPicPr>
        <p:blipFill rotWithShape="1">
          <a:blip r:embed="rId3"/>
          <a:srcRect l="25126" t="27061" r="31186" b="39582"/>
          <a:stretch/>
        </p:blipFill>
        <p:spPr bwMode="auto">
          <a:xfrm>
            <a:off x="6310436" y="3717032"/>
            <a:ext cx="5112568" cy="216024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37754733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Bump</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b="1" dirty="0"/>
              <a:t>Εργασία 28η</a:t>
            </a:r>
            <a:endParaRPr lang="en-US" sz="1800" dirty="0"/>
          </a:p>
          <a:p>
            <a:pPr marL="0" indent="0">
              <a:buNone/>
            </a:pPr>
            <a:r>
              <a:rPr lang="el-GR" sz="1800" dirty="0"/>
              <a:t>Ξεκινήστε ένα καινούριο παιχνίδι και προσθέστε ένα </a:t>
            </a:r>
            <a:r>
              <a:rPr lang="en-US" sz="1800" dirty="0"/>
              <a:t>Kodu</a:t>
            </a:r>
            <a:r>
              <a:rPr lang="el-GR" sz="1800" dirty="0"/>
              <a:t>, ένα μηχανάκι και μια καρδιά. Προγραμματίστε το </a:t>
            </a:r>
            <a:r>
              <a:rPr lang="en-US" sz="1800" dirty="0"/>
              <a:t>Kodu </a:t>
            </a:r>
            <a:r>
              <a:rPr lang="el-GR" sz="1800" dirty="0"/>
              <a:t>να μπορεί να πάρει την καρδιά και να μπορεί να την δώσει στο μηχανάκι. Όση ώρα ο </a:t>
            </a:r>
            <a:r>
              <a:rPr lang="en-US" sz="1800" dirty="0"/>
              <a:t>Kodu </a:t>
            </a:r>
            <a:r>
              <a:rPr lang="el-GR" sz="1800" dirty="0"/>
              <a:t>κρατά την καρδιά να εκφράζει καρδιές και όταν τη δώσει στο μηχανάκι, να προστεθούν 10 βαθμοί στο σκορ του.</a:t>
            </a:r>
            <a:endParaRPr lang="en-US" sz="1800" dirty="0"/>
          </a:p>
          <a:p>
            <a:pPr marL="0" indent="0">
              <a:buNone/>
            </a:pPr>
            <a:r>
              <a:rPr lang="el-GR" sz="1800" dirty="0"/>
              <a:t> </a:t>
            </a:r>
            <a:endParaRPr lang="en-US" sz="1800" dirty="0"/>
          </a:p>
          <a:p>
            <a:pPr marL="0" indent="0">
              <a:buNone/>
            </a:pPr>
            <a:r>
              <a:rPr lang="el-GR" sz="1800" b="1" dirty="0"/>
              <a:t>Εργασία 29η</a:t>
            </a:r>
            <a:endParaRPr lang="en-US" sz="1800" dirty="0"/>
          </a:p>
          <a:p>
            <a:pPr marL="0" indent="0">
              <a:buNone/>
            </a:pPr>
            <a:r>
              <a:rPr lang="el-GR" sz="1800" dirty="0"/>
              <a:t>Να κατασκευάσετε ένα παιχνίδι στο οποίο ένα αεροπλάνο θα μεταφέρει τον χαρακτήρα σας από ένα σημείο σε ένα άλλο.</a:t>
            </a:r>
            <a:endParaRPr lang="en-US" sz="1800" dirty="0"/>
          </a:p>
        </p:txBody>
      </p:sp>
    </p:spTree>
    <p:extLst>
      <p:ext uri="{BB962C8B-B14F-4D97-AF65-F5344CB8AC3E}">
        <p14:creationId xmlns:p14="http://schemas.microsoft.com/office/powerpoint/2010/main" xmlns="" val="146253424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See, Hear</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Όλοι οι χαρακτήρες μπορούν να δουν και να ακούσουν. Αυτές είναι χρήσιμες ιδιότητες, ειδικά εάν θέλουμε να ξεκινούν ενέργειες βασισμένες σε αυτές τις αισθήσεις. Πρέπει όμως να είμαστε ιδιαίτερα προσεκτικοί, γιατί τόσο η ακοή όσο και η όραση έχουν μεγάλη εμβέλεια και μπορεί να ξεκινούν οι ενέργειες πριν από τη στιγμή που επιθυμούμε. Ωστόσο, η εμβέλεια μπορεί να αλλάξει τόσο προγραμματιστικά όσο και από τις ιδιότητες.</a:t>
            </a:r>
            <a:endParaRPr lang="en-US" sz="1800" dirty="0"/>
          </a:p>
        </p:txBody>
      </p:sp>
      <p:pic>
        <p:nvPicPr>
          <p:cNvPr id="5" name="Picture 4"/>
          <p:cNvPicPr/>
          <p:nvPr/>
        </p:nvPicPr>
        <p:blipFill rotWithShape="1">
          <a:blip r:embed="rId2" cstate="print">
            <a:extLst>
              <a:ext uri="{28A0092B-C50C-407E-A947-70E740481C1C}">
                <a14:useLocalDpi xmlns:a14="http://schemas.microsoft.com/office/drawing/2010/main" xmlns="" val="0"/>
              </a:ext>
            </a:extLst>
          </a:blip>
          <a:srcRect l="24636" t="26533" r="19521" b="24347"/>
          <a:stretch/>
        </p:blipFill>
        <p:spPr bwMode="auto">
          <a:xfrm>
            <a:off x="7318547" y="3508920"/>
            <a:ext cx="4446933" cy="2224336"/>
          </a:xfrm>
          <a:prstGeom prst="rect">
            <a:avLst/>
          </a:prstGeom>
          <a:ln>
            <a:noFill/>
          </a:ln>
          <a:extLst>
            <a:ext uri="{53640926-AAD7-44D8-BBD7-CCE9431645EC}">
              <a14:shadowObscured xmlns:a14="http://schemas.microsoft.com/office/drawing/2010/main" xmlns=""/>
            </a:ext>
          </a:extLst>
        </p:spPr>
      </p:pic>
      <p:grpSp>
        <p:nvGrpSpPr>
          <p:cNvPr id="6" name="Group 5"/>
          <p:cNvGrpSpPr/>
          <p:nvPr/>
        </p:nvGrpSpPr>
        <p:grpSpPr>
          <a:xfrm>
            <a:off x="423346" y="3477212"/>
            <a:ext cx="6607169" cy="2796589"/>
            <a:chOff x="0" y="0"/>
            <a:chExt cx="6082282" cy="247015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xmlns="" val="0"/>
                </a:ext>
              </a:extLst>
            </a:blip>
            <a:srcRect l="24466" t="42298" r="53036" b="40633"/>
            <a:stretch/>
          </p:blipFill>
          <p:spPr bwMode="auto">
            <a:xfrm>
              <a:off x="0" y="0"/>
              <a:ext cx="1376045" cy="652780"/>
            </a:xfrm>
            <a:prstGeom prst="rect">
              <a:avLst/>
            </a:prstGeom>
            <a:ln>
              <a:noFill/>
            </a:ln>
            <a:extLst>
              <a:ext uri="{53640926-AAD7-44D8-BBD7-CCE9431645EC}">
                <a14:shadowObscured xmlns:a14="http://schemas.microsoft.com/office/drawing/2010/main" xmlns=""/>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xmlns="" val="0"/>
                </a:ext>
              </a:extLst>
            </a:blip>
            <a:srcRect l="23319" t="21017" r="33483" b="14364"/>
            <a:stretch/>
          </p:blipFill>
          <p:spPr bwMode="auto">
            <a:xfrm>
              <a:off x="1454226" y="0"/>
              <a:ext cx="2170430" cy="2029460"/>
            </a:xfrm>
            <a:prstGeom prst="rect">
              <a:avLst/>
            </a:prstGeom>
            <a:ln>
              <a:noFill/>
            </a:ln>
            <a:extLst>
              <a:ext uri="{53640926-AAD7-44D8-BBD7-CCE9431645EC}">
                <a14:shadowObscured xmlns:a14="http://schemas.microsoft.com/office/drawing/2010/main" xmlns=""/>
              </a:ext>
            </a:ex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xmlns="" val="0"/>
                </a:ext>
              </a:extLst>
            </a:blip>
            <a:srcRect l="7225" t="8144" r="40554" b="5170"/>
            <a:stretch/>
          </p:blipFill>
          <p:spPr bwMode="auto">
            <a:xfrm>
              <a:off x="3701667" y="0"/>
              <a:ext cx="2380615" cy="2470150"/>
            </a:xfrm>
            <a:prstGeom prst="rect">
              <a:avLst/>
            </a:prstGeom>
            <a:ln>
              <a:noFill/>
            </a:ln>
            <a:extLst>
              <a:ext uri="{53640926-AAD7-44D8-BBD7-CCE9431645EC}">
                <a14:shadowObscured xmlns:a14="http://schemas.microsoft.com/office/drawing/2010/main" xmlns=""/>
              </a:ext>
            </a:extLst>
          </p:spPr>
        </p:pic>
        <p:sp>
          <p:nvSpPr>
            <p:cNvPr id="11" name="Oval 10"/>
            <p:cNvSpPr/>
            <p:nvPr/>
          </p:nvSpPr>
          <p:spPr>
            <a:xfrm>
              <a:off x="1509311" y="352539"/>
              <a:ext cx="924449" cy="13162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xmlns="" val="256020608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See, Hear</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b="1" dirty="0"/>
              <a:t>Εργασία 30η</a:t>
            </a:r>
            <a:endParaRPr lang="en-US" sz="1800" dirty="0"/>
          </a:p>
          <a:p>
            <a:pPr marL="0" indent="0">
              <a:buNone/>
            </a:pPr>
            <a:r>
              <a:rPr lang="el-GR" sz="1800" dirty="0"/>
              <a:t>Προσπαθήστε να υλοποιήσετε ένα σενάριο όπου θα χρησιμοποιείται η τελευταία γραμμή της παραπάνω εικόνας. </a:t>
            </a:r>
            <a:endParaRPr lang="en-US" sz="1800" dirty="0"/>
          </a:p>
          <a:p>
            <a:pPr marL="0" indent="0">
              <a:buNone/>
            </a:pPr>
            <a:r>
              <a:rPr lang="el-GR" sz="1800" b="1" dirty="0"/>
              <a:t>Παρατήρηση!</a:t>
            </a:r>
            <a:r>
              <a:rPr lang="el-GR" sz="1800" dirty="0"/>
              <a:t> Όταν θέλουμε να ελέγχουμε με όραση ή ακοή το σύνολο του χώρου, καλό είναι οι ανάλογες εντολές να τοποθετούνται σε κάποιο αντικείμενο που είναι ψηλά.</a:t>
            </a:r>
            <a:endParaRPr lang="en-US" sz="1800" dirty="0"/>
          </a:p>
          <a:p>
            <a:pPr marL="0" indent="0">
              <a:buNone/>
            </a:pPr>
            <a:r>
              <a:rPr lang="el-GR" sz="1800" dirty="0"/>
              <a:t> </a:t>
            </a:r>
            <a:endParaRPr lang="en-US" sz="1800" dirty="0"/>
          </a:p>
          <a:p>
            <a:pPr marL="0" indent="0">
              <a:buNone/>
            </a:pPr>
            <a:r>
              <a:rPr lang="el-GR" sz="1800" b="1" dirty="0"/>
              <a:t>Εργασία 31η</a:t>
            </a:r>
            <a:endParaRPr lang="en-US" sz="1800" dirty="0"/>
          </a:p>
          <a:p>
            <a:pPr marL="0" indent="0">
              <a:buNone/>
            </a:pPr>
            <a:r>
              <a:rPr lang="el-GR" sz="1800" dirty="0"/>
              <a:t>Δημιουργείστε έναν μεγάλο κόσμο και προσθέστε αρκετά δένδρα. Προσθέστε ένα μηχανάκι και προγραμματίστε το έτσι ώστε να περιπλανιέται. Τι συμβαίνει; Μπορείτε να το κάνετε να αποφεύγει τα δένδρα;</a:t>
            </a:r>
            <a:endParaRPr lang="en-US" sz="1800" dirty="0"/>
          </a:p>
        </p:txBody>
      </p:sp>
    </p:spTree>
    <p:extLst>
      <p:ext uri="{BB962C8B-B14F-4D97-AF65-F5344CB8AC3E}">
        <p14:creationId xmlns:p14="http://schemas.microsoft.com/office/powerpoint/2010/main" xmlns="" val="24980924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Σύνοψη </a:t>
            </a:r>
            <a:r>
              <a:rPr lang="el-GR" dirty="0" smtClean="0"/>
              <a:t>8</a:t>
            </a:r>
            <a:r>
              <a:rPr lang="el-GR" baseline="30000" dirty="0" smtClean="0"/>
              <a:t>ης</a:t>
            </a:r>
            <a:r>
              <a:rPr lang="en-US" dirty="0" smtClean="0"/>
              <a:t> </a:t>
            </a:r>
            <a:r>
              <a:rPr lang="el-GR" dirty="0"/>
              <a:t>διάλεξης</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smtClean="0"/>
              <a:t>Στη διάλεξη αυτή είδαμε την πιο κοινή συνθήκη η οποία ενεργοποιεί γεγονότα, δηλαδή τη σύγκρουση με κάποιο αντικείμενο ή χαρακτήρα.</a:t>
            </a:r>
          </a:p>
          <a:p>
            <a:pPr marL="0" indent="0">
              <a:buNone/>
            </a:pPr>
            <a:endParaRPr lang="el-GR" sz="1800" dirty="0"/>
          </a:p>
          <a:p>
            <a:pPr marL="0" indent="0">
              <a:buNone/>
            </a:pPr>
            <a:endParaRPr lang="el-GR" sz="1800" dirty="0" smtClean="0"/>
          </a:p>
        </p:txBody>
      </p:sp>
      <p:pic>
        <p:nvPicPr>
          <p:cNvPr id="5" name="Picture 4"/>
          <p:cNvPicPr/>
          <p:nvPr/>
        </p:nvPicPr>
        <p:blipFill rotWithShape="1">
          <a:blip r:embed="rId2" cstate="print">
            <a:extLst>
              <a:ext uri="{28A0092B-C50C-407E-A947-70E740481C1C}">
                <a14:useLocalDpi xmlns:a14="http://schemas.microsoft.com/office/drawing/2010/main" xmlns="" val="0"/>
              </a:ext>
            </a:extLst>
          </a:blip>
          <a:srcRect l="25146" t="42555" r="32625" b="40631"/>
          <a:stretch/>
        </p:blipFill>
        <p:spPr bwMode="auto">
          <a:xfrm>
            <a:off x="1125860" y="2636912"/>
            <a:ext cx="3305591" cy="785361"/>
          </a:xfrm>
          <a:prstGeom prst="rect">
            <a:avLst/>
          </a:prstGeom>
          <a:ln>
            <a:noFill/>
          </a:ln>
          <a:extLst>
            <a:ext uri="{53640926-AAD7-44D8-BBD7-CCE9431645EC}">
              <a14:shadowObscured xmlns:a14="http://schemas.microsoft.com/office/drawing/2010/main" xmlns=""/>
            </a:ext>
          </a:extLst>
        </p:spPr>
      </p:pic>
      <p:pic>
        <p:nvPicPr>
          <p:cNvPr id="6" name="Picture 5"/>
          <p:cNvPicPr/>
          <p:nvPr/>
        </p:nvPicPr>
        <p:blipFill rotWithShape="1">
          <a:blip r:embed="rId3" cstate="print">
            <a:extLst>
              <a:ext uri="{28A0092B-C50C-407E-A947-70E740481C1C}">
                <a14:useLocalDpi xmlns:a14="http://schemas.microsoft.com/office/drawing/2010/main" xmlns="" val="0"/>
              </a:ext>
            </a:extLst>
          </a:blip>
          <a:srcRect l="25292" t="42034" r="52538" b="40896"/>
          <a:stretch/>
        </p:blipFill>
        <p:spPr bwMode="auto">
          <a:xfrm>
            <a:off x="1125860" y="3603639"/>
            <a:ext cx="1356360" cy="652145"/>
          </a:xfrm>
          <a:prstGeom prst="rect">
            <a:avLst/>
          </a:prstGeom>
          <a:ln>
            <a:noFill/>
          </a:ln>
          <a:extLst>
            <a:ext uri="{53640926-AAD7-44D8-BBD7-CCE9431645EC}">
              <a14:shadowObscured xmlns:a14="http://schemas.microsoft.com/office/drawing/2010/main" xmlns=""/>
            </a:ext>
          </a:extLst>
        </p:spPr>
      </p:pic>
      <p:pic>
        <p:nvPicPr>
          <p:cNvPr id="7" name="Picture 6"/>
          <p:cNvPicPr/>
          <p:nvPr/>
        </p:nvPicPr>
        <p:blipFill>
          <a:blip r:embed="rId4">
            <a:extLst>
              <a:ext uri="{28A0092B-C50C-407E-A947-70E740481C1C}">
                <a14:useLocalDpi xmlns:a14="http://schemas.microsoft.com/office/drawing/2010/main" xmlns="" val="0"/>
              </a:ext>
            </a:extLst>
          </a:blip>
          <a:srcRect/>
          <a:stretch>
            <a:fillRect/>
          </a:stretch>
        </p:blipFill>
        <p:spPr bwMode="auto">
          <a:xfrm>
            <a:off x="2609855" y="3562364"/>
            <a:ext cx="4792980" cy="2181225"/>
          </a:xfrm>
          <a:prstGeom prst="rect">
            <a:avLst/>
          </a:prstGeom>
          <a:noFill/>
          <a:ln>
            <a:noFill/>
          </a:ln>
        </p:spPr>
      </p:pic>
    </p:spTree>
    <p:extLst>
      <p:ext uri="{BB962C8B-B14F-4D97-AF65-F5344CB8AC3E}">
        <p14:creationId xmlns:p14="http://schemas.microsoft.com/office/powerpoint/2010/main" xmlns="" val="195134348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Σύνοψη </a:t>
            </a:r>
            <a:r>
              <a:rPr lang="el-GR" dirty="0" smtClean="0"/>
              <a:t>8</a:t>
            </a:r>
            <a:r>
              <a:rPr lang="el-GR" baseline="30000" dirty="0" smtClean="0"/>
              <a:t>ης</a:t>
            </a:r>
            <a:r>
              <a:rPr lang="en-US" dirty="0" smtClean="0"/>
              <a:t> </a:t>
            </a:r>
            <a:r>
              <a:rPr lang="el-GR" dirty="0"/>
              <a:t>διάλεξης</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smtClean="0"/>
              <a:t>Είδαμε επίσης πως χρησιμοποιείται το σκορ, την ταυτόχρονη εκτέλεση δύο ή παραπάνω εντολών και την αναγκαιότητα του </a:t>
            </a:r>
            <a:r>
              <a:rPr lang="en-US" sz="1800" dirty="0" smtClean="0"/>
              <a:t>ONCE</a:t>
            </a:r>
            <a:r>
              <a:rPr lang="el-GR" sz="1800" dirty="0" smtClean="0"/>
              <a:t>.</a:t>
            </a:r>
          </a:p>
          <a:p>
            <a:pPr marL="0" indent="0">
              <a:buNone/>
            </a:pPr>
            <a:endParaRPr lang="el-GR" sz="1800" dirty="0"/>
          </a:p>
          <a:p>
            <a:pPr marL="0" indent="0">
              <a:buNone/>
            </a:pPr>
            <a:endParaRPr lang="el-GR" sz="1800" dirty="0" smtClean="0"/>
          </a:p>
        </p:txBody>
      </p:sp>
      <p:pic>
        <p:nvPicPr>
          <p:cNvPr id="8" name="Picture 7"/>
          <p:cNvPicPr/>
          <p:nvPr/>
        </p:nvPicPr>
        <p:blipFill rotWithShape="1">
          <a:blip r:embed="rId2"/>
          <a:srcRect l="24850" t="25059" r="23473" b="25407"/>
          <a:stretch/>
        </p:blipFill>
        <p:spPr bwMode="auto">
          <a:xfrm>
            <a:off x="1125860" y="3140968"/>
            <a:ext cx="4388826" cy="2641440"/>
          </a:xfrm>
          <a:prstGeom prst="rect">
            <a:avLst/>
          </a:prstGeom>
          <a:ln>
            <a:noFill/>
          </a:ln>
          <a:extLst>
            <a:ext uri="{53640926-AAD7-44D8-BBD7-CCE9431645EC}">
              <a14:shadowObscured xmlns:a14="http://schemas.microsoft.com/office/drawing/2010/main" xmlns=""/>
            </a:ext>
          </a:extLst>
        </p:spPr>
      </p:pic>
      <p:pic>
        <p:nvPicPr>
          <p:cNvPr id="9" name="Picture 8"/>
          <p:cNvPicPr/>
          <p:nvPr/>
        </p:nvPicPr>
        <p:blipFill rotWithShape="1">
          <a:blip r:embed="rId3"/>
          <a:srcRect l="19708" t="27062" r="32010" b="39845"/>
          <a:stretch/>
        </p:blipFill>
        <p:spPr bwMode="auto">
          <a:xfrm>
            <a:off x="6502851" y="3501008"/>
            <a:ext cx="4104456" cy="1728192"/>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80658139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Σύνοψη </a:t>
            </a:r>
            <a:r>
              <a:rPr lang="el-GR" dirty="0" smtClean="0"/>
              <a:t>8</a:t>
            </a:r>
            <a:r>
              <a:rPr lang="el-GR" baseline="30000" dirty="0" smtClean="0"/>
              <a:t>ης</a:t>
            </a:r>
            <a:r>
              <a:rPr lang="en-US" dirty="0" smtClean="0"/>
              <a:t> </a:t>
            </a:r>
            <a:r>
              <a:rPr lang="el-GR" dirty="0"/>
              <a:t>διάλεξης</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smtClean="0"/>
              <a:t>Ενδιαφέρον επίσης έχει η δυνατότητα να παίρνουμε, να κουβαλάμε και να δίνουμε αντικείμενα.</a:t>
            </a:r>
          </a:p>
          <a:p>
            <a:pPr marL="0" indent="0">
              <a:buNone/>
            </a:pPr>
            <a:endParaRPr lang="el-GR" sz="1800" dirty="0"/>
          </a:p>
          <a:p>
            <a:pPr marL="0" indent="0">
              <a:buNone/>
            </a:pPr>
            <a:endParaRPr lang="el-GR" sz="1800" dirty="0" smtClean="0"/>
          </a:p>
        </p:txBody>
      </p:sp>
      <p:pic>
        <p:nvPicPr>
          <p:cNvPr id="11" name="Picture 10"/>
          <p:cNvPicPr/>
          <p:nvPr/>
        </p:nvPicPr>
        <p:blipFill rotWithShape="1">
          <a:blip r:embed="rId2"/>
          <a:srcRect l="25126" t="27061" r="31186" b="39582"/>
          <a:stretch/>
        </p:blipFill>
        <p:spPr bwMode="auto">
          <a:xfrm>
            <a:off x="2926060" y="2958481"/>
            <a:ext cx="5112568" cy="216024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15320310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Σύνοψη </a:t>
            </a:r>
            <a:r>
              <a:rPr lang="el-GR" dirty="0" smtClean="0"/>
              <a:t>8</a:t>
            </a:r>
            <a:r>
              <a:rPr lang="el-GR" baseline="30000" dirty="0" smtClean="0"/>
              <a:t>ης</a:t>
            </a:r>
            <a:r>
              <a:rPr lang="en-US" dirty="0" smtClean="0"/>
              <a:t> </a:t>
            </a:r>
            <a:r>
              <a:rPr lang="el-GR" dirty="0"/>
              <a:t>διάλεξης</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smtClean="0"/>
              <a:t>Τέλος είδαμε πως χρησιμοποιείται η όραση και η ακοή στο </a:t>
            </a:r>
            <a:r>
              <a:rPr lang="en-US" sz="1800" dirty="0" smtClean="0"/>
              <a:t>Kodu.</a:t>
            </a:r>
            <a:endParaRPr lang="el-GR" sz="1800" dirty="0" smtClean="0"/>
          </a:p>
          <a:p>
            <a:pPr marL="0" indent="0">
              <a:buNone/>
            </a:pPr>
            <a:endParaRPr lang="el-GR" sz="1800" dirty="0"/>
          </a:p>
          <a:p>
            <a:pPr marL="0" indent="0">
              <a:buNone/>
            </a:pPr>
            <a:endParaRPr lang="el-GR" sz="1800" dirty="0" smtClean="0"/>
          </a:p>
        </p:txBody>
      </p:sp>
      <p:pic>
        <p:nvPicPr>
          <p:cNvPr id="6" name="Picture 5"/>
          <p:cNvPicPr/>
          <p:nvPr/>
        </p:nvPicPr>
        <p:blipFill rotWithShape="1">
          <a:blip r:embed="rId2" cstate="print">
            <a:extLst>
              <a:ext uri="{28A0092B-C50C-407E-A947-70E740481C1C}">
                <a14:useLocalDpi xmlns:a14="http://schemas.microsoft.com/office/drawing/2010/main" xmlns="" val="0"/>
              </a:ext>
            </a:extLst>
          </a:blip>
          <a:srcRect l="24636" t="26533" r="19521" b="24347"/>
          <a:stretch/>
        </p:blipFill>
        <p:spPr bwMode="auto">
          <a:xfrm>
            <a:off x="3574132" y="2780928"/>
            <a:ext cx="5688632" cy="2736304"/>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45763926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22832" y="3198168"/>
            <a:ext cx="2876108" cy="461665"/>
          </a:xfrm>
          <a:prstGeom prst="rect">
            <a:avLst/>
          </a:prstGeom>
        </p:spPr>
        <p:txBody>
          <a:bodyPr wrap="none">
            <a:spAutoFit/>
          </a:bodyPr>
          <a:lstStyle/>
          <a:p>
            <a:r>
              <a:rPr lang="el-GR" dirty="0" smtClean="0"/>
              <a:t>Τέλος </a:t>
            </a:r>
            <a:r>
              <a:rPr lang="en-US" dirty="0"/>
              <a:t>8</a:t>
            </a:r>
            <a:r>
              <a:rPr lang="el-GR" baseline="30000" smtClean="0"/>
              <a:t>ης</a:t>
            </a:r>
            <a:r>
              <a:rPr lang="el-GR" smtClean="0"/>
              <a:t> </a:t>
            </a:r>
            <a:r>
              <a:rPr lang="el-GR" dirty="0" smtClean="0"/>
              <a:t>Διάλεξης</a:t>
            </a:r>
            <a:endParaRPr lang="en-US" dirty="0"/>
          </a:p>
        </p:txBody>
      </p:sp>
    </p:spTree>
    <p:extLst>
      <p:ext uri="{BB962C8B-B14F-4D97-AF65-F5344CB8AC3E}">
        <p14:creationId xmlns:p14="http://schemas.microsoft.com/office/powerpoint/2010/main" xmlns="" val="409285212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609441" y="1340769"/>
            <a:ext cx="10969943" cy="4525963"/>
          </a:xfrm>
        </p:spPr>
        <p:txBody>
          <a:bodyPr>
            <a:normAutofit/>
          </a:bodyPr>
          <a:lstStyle/>
          <a:p>
            <a:r>
              <a:rPr lang="el-GR" sz="2400" dirty="0" smtClean="0"/>
              <a:t>Το παρόν εκπαιδευτικό υλικό έχει αναπτυχθεί στα πλαίσια του εκπαιδευτικού έργου του διδάσκοντα.</a:t>
            </a:r>
            <a:endParaRPr lang="en-US" sz="2400" dirty="0" smtClean="0"/>
          </a:p>
          <a:p>
            <a:r>
              <a:rPr lang="el-GR" sz="2400" dirty="0" smtClean="0"/>
              <a:t>Το έργο «</a:t>
            </a:r>
            <a:r>
              <a:rPr lang="el-GR" sz="2400" b="1" dirty="0" smtClean="0"/>
              <a:t>Ανοικτά Ακαδημαϊκά Μαθήματα στο </a:t>
            </a:r>
            <a:r>
              <a:rPr lang="el-GR" sz="2400" b="1" smtClean="0"/>
              <a:t>Πανεπιστήμιο Αιγαίου</a:t>
            </a:r>
            <a:r>
              <a:rPr lang="el-GR" sz="2400" smtClean="0"/>
              <a:t>» </a:t>
            </a:r>
            <a:r>
              <a:rPr lang="el-GR" sz="2400" dirty="0" smtClean="0"/>
              <a:t>έχει χρηματοδοτήσει μόνο τη αναδιαμόρφωση του εκπαιδευτικού υλικού. </a:t>
            </a:r>
          </a:p>
          <a:p>
            <a:r>
              <a:rPr lang="el-GR" sz="24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3</a:t>
            </a:fld>
            <a:endParaRPr lang="el-GR" dirty="0"/>
          </a:p>
        </p:txBody>
      </p:sp>
      <p:pic>
        <p:nvPicPr>
          <p:cNvPr id="5" name="Picture 3" descr="Λογότυπο Επιχειρησιακού Προγράμματος Εκπαίδευση και Δια βίου Μάθηση"/>
          <p:cNvPicPr>
            <a:picLocks noChangeAspect="1" noChangeArrowheads="1"/>
          </p:cNvPicPr>
          <p:nvPr/>
        </p:nvPicPr>
        <p:blipFill>
          <a:blip r:embed="rId3" cstate="print"/>
          <a:srcRect/>
          <a:stretch>
            <a:fillRect/>
          </a:stretch>
        </p:blipFill>
        <p:spPr bwMode="auto">
          <a:xfrm>
            <a:off x="1775953" y="5055064"/>
            <a:ext cx="8637814" cy="1542288"/>
          </a:xfrm>
          <a:prstGeom prst="rect">
            <a:avLst/>
          </a:prstGeom>
          <a:noFill/>
        </p:spPr>
      </p:pic>
    </p:spTree>
    <p:extLst>
      <p:ext uri="{BB962C8B-B14F-4D97-AF65-F5344CB8AC3E}">
        <p14:creationId xmlns:p14="http://schemas.microsoft.com/office/powerpoint/2010/main" xmlns="" val="2262486911"/>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l-GR" dirty="0" smtClean="0"/>
              <a:t>Διάλεξη 8</a:t>
            </a:r>
            <a:r>
              <a:rPr lang="el-GR" baseline="30000" dirty="0" smtClean="0"/>
              <a:t>η</a:t>
            </a:r>
            <a:r>
              <a:rPr lang="el-GR" dirty="0" smtClean="0"/>
              <a:t> </a:t>
            </a:r>
            <a:r>
              <a:rPr lang="en-US" dirty="0" smtClean="0"/>
              <a:t>When Bump</a:t>
            </a:r>
            <a:r>
              <a:rPr lang="el-GR" dirty="0" smtClean="0"/>
              <a:t>, </a:t>
            </a:r>
            <a:r>
              <a:rPr lang="en-US" dirty="0" smtClean="0"/>
              <a:t>See, Hear</a:t>
            </a:r>
            <a:endParaRPr lang="en-US" dirty="0"/>
          </a:p>
        </p:txBody>
      </p:sp>
      <p:sp>
        <p:nvSpPr>
          <p:cNvPr id="2" name="Title 1"/>
          <p:cNvSpPr>
            <a:spLocks noGrp="1"/>
          </p:cNvSpPr>
          <p:nvPr>
            <p:ph type="ctrTitle"/>
          </p:nvPr>
        </p:nvSpPr>
        <p:spPr/>
        <p:txBody>
          <a:bodyPr>
            <a:normAutofit/>
          </a:bodyPr>
          <a:lstStyle/>
          <a:p>
            <a:r>
              <a:rPr lang="el-GR" cap="none" dirty="0" smtClean="0"/>
              <a:t>Εικονικά Περιβάλλοντα Μάθησης και Πολυμέσα</a:t>
            </a:r>
            <a:endParaRPr lang="en-US" cap="none" dirty="0"/>
          </a:p>
        </p:txBody>
      </p:sp>
    </p:spTree>
    <p:extLst>
      <p:ext uri="{BB962C8B-B14F-4D97-AF65-F5344CB8AC3E}">
        <p14:creationId xmlns:p14="http://schemas.microsoft.com/office/powerpoint/2010/main" xmlns="" val="1132349231"/>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Σύνδεση με τα προηγούμενα</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smtClean="0"/>
              <a:t>Στην </a:t>
            </a:r>
            <a:r>
              <a:rPr lang="el-GR" sz="1800" dirty="0"/>
              <a:t>προηγούμενη διάλεξη είδαμε </a:t>
            </a:r>
            <a:r>
              <a:rPr lang="el-GR" sz="1800" dirty="0" smtClean="0"/>
              <a:t>τη χρήση της διαδρομής-</a:t>
            </a:r>
            <a:r>
              <a:rPr lang="en-US" sz="1800" dirty="0" smtClean="0"/>
              <a:t>path</a:t>
            </a:r>
            <a:r>
              <a:rPr lang="el-GR" sz="1800" dirty="0"/>
              <a:t> </a:t>
            </a:r>
            <a:r>
              <a:rPr lang="el-GR" sz="1800" dirty="0" smtClean="0"/>
              <a:t>και συνθήκες που αφορούν το πληκτρολόγιο, το ποντίκι και άλλες συσκευές εισόδου. </a:t>
            </a:r>
            <a:endParaRPr lang="en-US" sz="1800" dirty="0"/>
          </a:p>
        </p:txBody>
      </p:sp>
      <p:pic>
        <p:nvPicPr>
          <p:cNvPr id="5" name="Picture 4"/>
          <p:cNvPicPr/>
          <p:nvPr/>
        </p:nvPicPr>
        <p:blipFill rotWithShape="1">
          <a:blip r:embed="rId2" cstate="print">
            <a:extLst>
              <a:ext uri="{28A0092B-C50C-407E-A947-70E740481C1C}">
                <a14:useLocalDpi xmlns:a14="http://schemas.microsoft.com/office/drawing/2010/main" xmlns="" val="0"/>
              </a:ext>
            </a:extLst>
          </a:blip>
          <a:srcRect l="24640" t="41767" r="28212" b="40628"/>
          <a:stretch/>
        </p:blipFill>
        <p:spPr bwMode="auto">
          <a:xfrm>
            <a:off x="1117360" y="2750108"/>
            <a:ext cx="4320480" cy="1049535"/>
          </a:xfrm>
          <a:prstGeom prst="rect">
            <a:avLst/>
          </a:prstGeom>
          <a:ln>
            <a:noFill/>
          </a:ln>
          <a:extLst>
            <a:ext uri="{53640926-AAD7-44D8-BBD7-CCE9431645EC}">
              <a14:shadowObscured xmlns:a14="http://schemas.microsoft.com/office/drawing/2010/main" xmlns=""/>
            </a:ext>
          </a:extLst>
        </p:spPr>
      </p:pic>
      <p:pic>
        <p:nvPicPr>
          <p:cNvPr id="6" name="Picture 5"/>
          <p:cNvPicPr/>
          <p:nvPr/>
        </p:nvPicPr>
        <p:blipFill rotWithShape="1">
          <a:blip r:embed="rId3"/>
          <a:srcRect l="15931" t="42900" r="20000" b="25364"/>
          <a:stretch/>
        </p:blipFill>
        <p:spPr bwMode="auto">
          <a:xfrm>
            <a:off x="5442016" y="4149080"/>
            <a:ext cx="5832648" cy="1728192"/>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418429142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Σύνδεση με τα προηγούμενα</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l-GR" sz="1800" dirty="0" smtClean="0"/>
              <a:t>Στη προηγούμενη διάλεξη είδαμε τη χρήση της διαδρομής-</a:t>
            </a:r>
            <a:r>
              <a:rPr lang="en-US" sz="1800" dirty="0" smtClean="0"/>
              <a:t>path</a:t>
            </a:r>
            <a:r>
              <a:rPr lang="el-GR" sz="1800" dirty="0"/>
              <a:t> </a:t>
            </a:r>
            <a:r>
              <a:rPr lang="el-GR" sz="1800" dirty="0" smtClean="0"/>
              <a:t>και συνθήκες που αφορούν το πληκτρολόγιο, το ποντίκι και άλλες συσκευές εισόδου.  Τέλος είδαμε τη χρήση </a:t>
            </a:r>
            <a:r>
              <a:rPr lang="el-GR" sz="1800" smtClean="0"/>
              <a:t>της μουσικής.</a:t>
            </a:r>
            <a:endParaRPr lang="en-US" sz="1800" dirty="0"/>
          </a:p>
        </p:txBody>
      </p:sp>
      <p:pic>
        <p:nvPicPr>
          <p:cNvPr id="7" name="Picture 6"/>
          <p:cNvPicPr/>
          <p:nvPr/>
        </p:nvPicPr>
        <p:blipFill rotWithShape="1">
          <a:blip r:embed="rId2" cstate="print">
            <a:extLst>
              <a:ext uri="{28A0092B-C50C-407E-A947-70E740481C1C}">
                <a14:useLocalDpi xmlns:a14="http://schemas.microsoft.com/office/drawing/2010/main" xmlns="" val="0"/>
              </a:ext>
            </a:extLst>
          </a:blip>
          <a:srcRect l="25294" t="42040" r="19516" b="40108"/>
          <a:stretch/>
        </p:blipFill>
        <p:spPr bwMode="auto">
          <a:xfrm>
            <a:off x="912520" y="2611844"/>
            <a:ext cx="4533820" cy="862817"/>
          </a:xfrm>
          <a:prstGeom prst="rect">
            <a:avLst/>
          </a:prstGeom>
          <a:ln>
            <a:noFill/>
          </a:ln>
          <a:extLst>
            <a:ext uri="{53640926-AAD7-44D8-BBD7-CCE9431645EC}">
              <a14:shadowObscured xmlns:a14="http://schemas.microsoft.com/office/drawing/2010/main" xmlns=""/>
            </a:ext>
          </a:extLst>
        </p:spPr>
      </p:pic>
      <p:pic>
        <p:nvPicPr>
          <p:cNvPr id="8" name="Picture 7"/>
          <p:cNvPicPr/>
          <p:nvPr/>
        </p:nvPicPr>
        <p:blipFill rotWithShape="1">
          <a:blip r:embed="rId3" cstate="print">
            <a:extLst>
              <a:ext uri="{28A0092B-C50C-407E-A947-70E740481C1C}">
                <a14:useLocalDpi xmlns:a14="http://schemas.microsoft.com/office/drawing/2010/main" xmlns="" val="0"/>
              </a:ext>
            </a:extLst>
          </a:blip>
          <a:srcRect l="19049" t="43024" r="15445" b="24080"/>
          <a:stretch/>
        </p:blipFill>
        <p:spPr bwMode="auto">
          <a:xfrm>
            <a:off x="981844" y="3757030"/>
            <a:ext cx="5425044" cy="1465382"/>
          </a:xfrm>
          <a:prstGeom prst="rect">
            <a:avLst/>
          </a:prstGeom>
          <a:ln>
            <a:noFill/>
          </a:ln>
          <a:extLst>
            <a:ext uri="{53640926-AAD7-44D8-BBD7-CCE9431645EC}">
              <a14:shadowObscured xmlns:a14="http://schemas.microsoft.com/office/drawing/2010/main" xmlns=""/>
            </a:ext>
          </a:extLst>
        </p:spPr>
      </p:pic>
      <p:pic>
        <p:nvPicPr>
          <p:cNvPr id="9" name="Picture 8"/>
          <p:cNvPicPr/>
          <p:nvPr/>
        </p:nvPicPr>
        <p:blipFill rotWithShape="1">
          <a:blip r:embed="rId4" cstate="print">
            <a:extLst>
              <a:ext uri="{28A0092B-C50C-407E-A947-70E740481C1C}">
                <a14:useLocalDpi xmlns:a14="http://schemas.microsoft.com/office/drawing/2010/main" xmlns="" val="0"/>
              </a:ext>
            </a:extLst>
          </a:blip>
          <a:srcRect l="24817" t="42799" r="35297" b="41159"/>
          <a:stretch/>
        </p:blipFill>
        <p:spPr bwMode="auto">
          <a:xfrm>
            <a:off x="7174532" y="2637577"/>
            <a:ext cx="3870856" cy="711042"/>
          </a:xfrm>
          <a:prstGeom prst="rect">
            <a:avLst/>
          </a:prstGeom>
          <a:ln>
            <a:noFill/>
          </a:ln>
          <a:extLst>
            <a:ext uri="{53640926-AAD7-44D8-BBD7-CCE9431645EC}">
              <a14:shadowObscured xmlns:a14="http://schemas.microsoft.com/office/drawing/2010/main" xmlns=""/>
            </a:ext>
          </a:extLst>
        </p:spPr>
      </p:pic>
      <p:pic>
        <p:nvPicPr>
          <p:cNvPr id="11" name="Picture 10"/>
          <p:cNvPicPr/>
          <p:nvPr/>
        </p:nvPicPr>
        <p:blipFill rotWithShape="1">
          <a:blip r:embed="rId4" cstate="print">
            <a:extLst>
              <a:ext uri="{28A0092B-C50C-407E-A947-70E740481C1C}">
                <a14:useLocalDpi xmlns:a14="http://schemas.microsoft.com/office/drawing/2010/main" xmlns="" val="0"/>
              </a:ext>
            </a:extLst>
          </a:blip>
          <a:srcRect l="24817" t="59104" r="35297" b="25392"/>
          <a:stretch/>
        </p:blipFill>
        <p:spPr bwMode="auto">
          <a:xfrm>
            <a:off x="7174532" y="4741481"/>
            <a:ext cx="3035679" cy="719272"/>
          </a:xfrm>
          <a:prstGeom prst="rect">
            <a:avLst/>
          </a:prstGeom>
          <a:ln>
            <a:noFill/>
          </a:ln>
          <a:extLst>
            <a:ext uri="{53640926-AAD7-44D8-BBD7-CCE9431645EC}">
              <a14:shadowObscured xmlns:a14="http://schemas.microsoft.com/office/drawing/2010/main" xmlns=""/>
            </a:ext>
          </a:extLst>
        </p:spPr>
      </p:pic>
      <p:pic>
        <p:nvPicPr>
          <p:cNvPr id="12" name="Picture 11"/>
          <p:cNvPicPr/>
          <p:nvPr/>
        </p:nvPicPr>
        <p:blipFill rotWithShape="1">
          <a:blip r:embed="rId5" cstate="print">
            <a:extLst>
              <a:ext uri="{28A0092B-C50C-407E-A947-70E740481C1C}">
                <a14:useLocalDpi xmlns:a14="http://schemas.microsoft.com/office/drawing/2010/main" xmlns="" val="0"/>
              </a:ext>
            </a:extLst>
          </a:blip>
          <a:srcRect l="25124" t="43606" r="35143" b="40627"/>
          <a:stretch/>
        </p:blipFill>
        <p:spPr bwMode="auto">
          <a:xfrm>
            <a:off x="7174532" y="3670637"/>
            <a:ext cx="3026192" cy="731607"/>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06493623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Bump</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Ο πιο συνηθισμένος τρόπος αλληλεπίδρασης με τα αντικείμενα του παιχνιδιού είναι να συγκρουστεί ο χαρακτήρας μας με αυτά. Και σε αυτή την περίπτωση μπορούμε να χρησιμοποιήσουμε τη δήλωση "ΝΟΤ" για να προσδιορίσουμε τι θα συμβεί όταν δεν συγκρούεται. Επίσης, υπάρχει η δήλωση "</a:t>
            </a:r>
            <a:r>
              <a:rPr lang="en-US" sz="1800" dirty="0"/>
              <a:t>Anything</a:t>
            </a:r>
            <a:r>
              <a:rPr lang="el-GR" sz="1800" dirty="0"/>
              <a:t>", όταν δεν θέλουμε να προσδιορίσουμε σύγκρουση με κάποιο συγκεκριμένο αντικείμενο, αλλά με οποιοδήποτε. Τέλος, μπορούμε να προσδιορίσουμε το σημείο σύγκρουσης (αριστερά, δεξιά, μπροστά, πίσω, κτλ.).</a:t>
            </a:r>
            <a:endParaRPr lang="en-US" sz="1800" dirty="0"/>
          </a:p>
          <a:p>
            <a:pPr marL="0" indent="0">
              <a:buNone/>
            </a:pPr>
            <a:endParaRPr lang="el-GR" sz="1800" dirty="0"/>
          </a:p>
          <a:p>
            <a:pPr marL="0" indent="0">
              <a:buNone/>
            </a:pPr>
            <a:endParaRPr lang="el-GR" sz="1800" dirty="0" smtClean="0"/>
          </a:p>
        </p:txBody>
      </p:sp>
      <p:grpSp>
        <p:nvGrpSpPr>
          <p:cNvPr id="5" name="Group 4"/>
          <p:cNvGrpSpPr/>
          <p:nvPr/>
        </p:nvGrpSpPr>
        <p:grpSpPr>
          <a:xfrm>
            <a:off x="3790156" y="3789040"/>
            <a:ext cx="5084146" cy="2376264"/>
            <a:chOff x="0" y="55084"/>
            <a:chExt cx="3917943" cy="193104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xmlns="" val="0"/>
                </a:ext>
              </a:extLst>
            </a:blip>
            <a:srcRect l="14781" t="16025" r="36606" b="7261"/>
            <a:stretch/>
          </p:blipFill>
          <p:spPr bwMode="auto">
            <a:xfrm>
              <a:off x="0" y="55084"/>
              <a:ext cx="1930400" cy="1903730"/>
            </a:xfrm>
            <a:prstGeom prst="rect">
              <a:avLst/>
            </a:prstGeom>
            <a:ln>
              <a:noFill/>
            </a:ln>
            <a:extLst>
              <a:ext uri="{53640926-AAD7-44D8-BBD7-CCE9431645EC}">
                <a14:shadowObscured xmlns:a14="http://schemas.microsoft.com/office/drawing/2010/main" xmlns=""/>
              </a:ext>
            </a:ex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xmlns="" val="0"/>
                </a:ext>
              </a:extLst>
            </a:blip>
            <a:srcRect l="12482" t="22592" r="43019" b="3825"/>
            <a:stretch/>
          </p:blipFill>
          <p:spPr bwMode="auto">
            <a:xfrm>
              <a:off x="2049138" y="55089"/>
              <a:ext cx="1868805" cy="1931035"/>
            </a:xfrm>
            <a:prstGeom prst="rect">
              <a:avLst/>
            </a:prstGeom>
            <a:ln>
              <a:noFill/>
            </a:ln>
            <a:extLst>
              <a:ext uri="{53640926-AAD7-44D8-BBD7-CCE9431645EC}">
                <a14:shadowObscured xmlns:a14="http://schemas.microsoft.com/office/drawing/2010/main" xmlns=""/>
              </a:ext>
            </a:extLst>
          </p:spPr>
        </p:pic>
        <p:sp>
          <p:nvSpPr>
            <p:cNvPr id="8" name="Oval 7"/>
            <p:cNvSpPr/>
            <p:nvPr/>
          </p:nvSpPr>
          <p:spPr>
            <a:xfrm>
              <a:off x="319490" y="738130"/>
              <a:ext cx="863600" cy="12153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xmlns="" val="80073509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Bump</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Μια από τις πιο συνηθισμένες ενέργειες, αφού χτυπήσουμε κάτι, είναι να το "φάμε", που έχει την έννοια της </a:t>
            </a:r>
            <a:r>
              <a:rPr lang="el-GR" sz="1800" dirty="0" smtClean="0"/>
              <a:t>εξαφάνισης </a:t>
            </a:r>
            <a:r>
              <a:rPr lang="el-GR" sz="1800" dirty="0"/>
              <a:t>από τον κόσμο. Ένας δεύτερος τρόπος να εξαφανίσουμε κάτι είναι να το πυροβολήσουμε και να το "σκοτώσουμε".</a:t>
            </a:r>
          </a:p>
          <a:p>
            <a:pPr marL="0" indent="0">
              <a:buNone/>
            </a:pPr>
            <a:endParaRPr lang="el-GR" sz="1800" dirty="0" smtClean="0"/>
          </a:p>
        </p:txBody>
      </p:sp>
      <p:pic>
        <p:nvPicPr>
          <p:cNvPr id="9" name="Picture 8"/>
          <p:cNvPicPr/>
          <p:nvPr/>
        </p:nvPicPr>
        <p:blipFill rotWithShape="1">
          <a:blip r:embed="rId2" cstate="print">
            <a:extLst>
              <a:ext uri="{28A0092B-C50C-407E-A947-70E740481C1C}">
                <a14:useLocalDpi xmlns:a14="http://schemas.microsoft.com/office/drawing/2010/main" xmlns="" val="0"/>
              </a:ext>
            </a:extLst>
          </a:blip>
          <a:srcRect l="25146" t="42555" r="32625" b="40631"/>
          <a:stretch/>
        </p:blipFill>
        <p:spPr bwMode="auto">
          <a:xfrm>
            <a:off x="4805045" y="3147694"/>
            <a:ext cx="3305591" cy="785361"/>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37416954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Bump</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Κάθε παιχνίδι έχει ένα ή και περισσότερα σκορ. Στην ουσία, το σκορ είναι ένας μετρητής που αυξάνει σύμφωνα με τον προγραμματισμό που έχουμε κάνει. Μια καλή πρακτική είναι να προσδιορίζουμε το χρώμα του σκορ, ειδικά όταν χρησιμοποιούμε διάφορους τέτοιους μετρητές, με διαφορετικούς σκοπούς. Μπορούμε να προσθέτουμε ή να αφαιρούμε βαθμούς από ένα σκορ, αλλά επίσης μπορούμε να προσδιορίζουμε συγκεκριμένη τιμή. Το </a:t>
            </a:r>
            <a:r>
              <a:rPr lang="en-US" sz="1800" dirty="0"/>
              <a:t>Kodu </a:t>
            </a:r>
            <a:r>
              <a:rPr lang="el-GR" sz="1800" dirty="0"/>
              <a:t>χρησιμοποιεί ένα ιδιότυπο σύστημα προσδιορισμού μιας συγκεκριμένης τιμής, προσθέτοντας τις τιμές που δίνονται ως επιλογή. Για παράδειγμα, ο αριθμός 175 προκύπτει από το άθροισμα 100+50+20+7.</a:t>
            </a:r>
          </a:p>
          <a:p>
            <a:pPr marL="0" indent="0">
              <a:buNone/>
            </a:pPr>
            <a:endParaRPr lang="el-GR" sz="1800" dirty="0" smtClean="0"/>
          </a:p>
        </p:txBody>
      </p:sp>
      <p:pic>
        <p:nvPicPr>
          <p:cNvPr id="9" name="Picture 8"/>
          <p:cNvPicPr/>
          <p:nvPr/>
        </p:nvPicPr>
        <p:blipFill rotWithShape="1">
          <a:blip r:embed="rId2" cstate="print">
            <a:extLst>
              <a:ext uri="{28A0092B-C50C-407E-A947-70E740481C1C}">
                <a14:useLocalDpi xmlns:a14="http://schemas.microsoft.com/office/drawing/2010/main" xmlns="" val="0"/>
              </a:ext>
            </a:extLst>
          </a:blip>
          <a:srcRect l="25292" t="42034" r="52538" b="40896"/>
          <a:stretch/>
        </p:blipFill>
        <p:spPr bwMode="auto">
          <a:xfrm>
            <a:off x="4610417" y="4262363"/>
            <a:ext cx="1356360" cy="652145"/>
          </a:xfrm>
          <a:prstGeom prst="rect">
            <a:avLst/>
          </a:prstGeom>
          <a:ln>
            <a:noFill/>
          </a:ln>
          <a:extLst>
            <a:ext uri="{53640926-AAD7-44D8-BBD7-CCE9431645EC}">
              <a14:shadowObscured xmlns:a14="http://schemas.microsoft.com/office/drawing/2010/main" xmlns=""/>
            </a:ext>
          </a:extLst>
        </p:spPr>
      </p:pic>
      <p:pic>
        <p:nvPicPr>
          <p:cNvPr id="11" name="Picture 10"/>
          <p:cNvPicPr/>
          <p:nvPr/>
        </p:nvPicPr>
        <p:blipFill>
          <a:blip r:embed="rId3">
            <a:extLst>
              <a:ext uri="{28A0092B-C50C-407E-A947-70E740481C1C}">
                <a14:useLocalDpi xmlns:a14="http://schemas.microsoft.com/office/drawing/2010/main" xmlns="" val="0"/>
              </a:ext>
            </a:extLst>
          </a:blip>
          <a:srcRect/>
          <a:stretch>
            <a:fillRect/>
          </a:stretch>
        </p:blipFill>
        <p:spPr bwMode="auto">
          <a:xfrm>
            <a:off x="6094412" y="4221088"/>
            <a:ext cx="4792980" cy="2181225"/>
          </a:xfrm>
          <a:prstGeom prst="rect">
            <a:avLst/>
          </a:prstGeom>
          <a:noFill/>
          <a:ln>
            <a:noFill/>
          </a:ln>
        </p:spPr>
      </p:pic>
    </p:spTree>
    <p:extLst>
      <p:ext uri="{BB962C8B-B14F-4D97-AF65-F5344CB8AC3E}">
        <p14:creationId xmlns:p14="http://schemas.microsoft.com/office/powerpoint/2010/main" xmlns="" val="306477771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Crimson landscape design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xmlns="" name="Crimson landscape design template" id="{73D20169-401E-4972-B02F-4B0444B70099}" vid="{315B30EE-3D96-471E-B16F-FC36287783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E82CB02-9625-4F39-9A5B-61405831A8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Crimson landscape design slides</Template>
  <TotalTime>0</TotalTime>
  <Words>1438</Words>
  <Application>Microsoft Office PowerPoint</Application>
  <PresentationFormat>Custom</PresentationFormat>
  <Paragraphs>129</Paragraphs>
  <Slides>28</Slides>
  <Notes>4</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Crimson landscape design template</vt:lpstr>
      <vt:lpstr>Office Theme</vt:lpstr>
      <vt:lpstr>Εικονικά Περιβάλλοντα Μάθησης και Πολυμέσα</vt:lpstr>
      <vt:lpstr>Άδειες Χρήσης</vt:lpstr>
      <vt:lpstr>Χρηματοδότηση</vt:lpstr>
      <vt:lpstr>Εικονικά Περιβάλλοντα Μάθησης και Πολυμέσα</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2015-06-09T05:40:37Z</dcterms:created>
  <dcterms:modified xsi:type="dcterms:W3CDTF">2015-08-13T20:29:28Z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TC034605129991</vt:lpwstr>
  </property>
</Properties>
</file>