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26" r:id="rId2"/>
  </p:sldMasterIdLst>
  <p:notesMasterIdLst>
    <p:notesMasterId r:id="rId12"/>
  </p:notesMasterIdLst>
  <p:sldIdLst>
    <p:sldId id="269" r:id="rId3"/>
    <p:sldId id="270" r:id="rId4"/>
    <p:sldId id="271" r:id="rId5"/>
    <p:sldId id="260" r:id="rId6"/>
    <p:sldId id="263" r:id="rId7"/>
    <p:sldId id="265" r:id="rId8"/>
    <p:sldId id="266" r:id="rId9"/>
    <p:sldId id="267" r:id="rId10"/>
    <p:sldId id="268" r:id="rId11"/>
  </p:sldIdLst>
  <p:sldSz cx="15122525" cy="10801350"/>
  <p:notesSz cx="6858000" cy="9723438"/>
  <p:defaultTextStyle>
    <a:defPPr>
      <a:defRPr lang="en-GB"/>
    </a:defPPr>
    <a:lvl1pPr algn="l" rtl="0" fontAlgn="base">
      <a:spcBef>
        <a:spcPct val="0"/>
      </a:spcBef>
      <a:spcAft>
        <a:spcPct val="0"/>
      </a:spcAft>
      <a:defRPr sz="2900" kern="1200">
        <a:solidFill>
          <a:schemeClr val="tx1"/>
        </a:solidFill>
        <a:latin typeface="Arial" charset="0"/>
        <a:ea typeface="+mn-ea"/>
        <a:cs typeface="Arial" charset="0"/>
      </a:defRPr>
    </a:lvl1pPr>
    <a:lvl2pPr marL="457200" algn="l" rtl="0" fontAlgn="base">
      <a:spcBef>
        <a:spcPct val="0"/>
      </a:spcBef>
      <a:spcAft>
        <a:spcPct val="0"/>
      </a:spcAft>
      <a:defRPr sz="2900" kern="1200">
        <a:solidFill>
          <a:schemeClr val="tx1"/>
        </a:solidFill>
        <a:latin typeface="Arial" charset="0"/>
        <a:ea typeface="+mn-ea"/>
        <a:cs typeface="Arial" charset="0"/>
      </a:defRPr>
    </a:lvl2pPr>
    <a:lvl3pPr marL="914400" algn="l" rtl="0" fontAlgn="base">
      <a:spcBef>
        <a:spcPct val="0"/>
      </a:spcBef>
      <a:spcAft>
        <a:spcPct val="0"/>
      </a:spcAft>
      <a:defRPr sz="2900" kern="1200">
        <a:solidFill>
          <a:schemeClr val="tx1"/>
        </a:solidFill>
        <a:latin typeface="Arial" charset="0"/>
        <a:ea typeface="+mn-ea"/>
        <a:cs typeface="Arial" charset="0"/>
      </a:defRPr>
    </a:lvl3pPr>
    <a:lvl4pPr marL="1371600" algn="l" rtl="0" fontAlgn="base">
      <a:spcBef>
        <a:spcPct val="0"/>
      </a:spcBef>
      <a:spcAft>
        <a:spcPct val="0"/>
      </a:spcAft>
      <a:defRPr sz="2900" kern="1200">
        <a:solidFill>
          <a:schemeClr val="tx1"/>
        </a:solidFill>
        <a:latin typeface="Arial" charset="0"/>
        <a:ea typeface="+mn-ea"/>
        <a:cs typeface="Arial" charset="0"/>
      </a:defRPr>
    </a:lvl4pPr>
    <a:lvl5pPr marL="1828800" algn="l" rtl="0" fontAlgn="base">
      <a:spcBef>
        <a:spcPct val="0"/>
      </a:spcBef>
      <a:spcAft>
        <a:spcPct val="0"/>
      </a:spcAft>
      <a:defRPr sz="2900" kern="1200">
        <a:solidFill>
          <a:schemeClr val="tx1"/>
        </a:solidFill>
        <a:latin typeface="Arial" charset="0"/>
        <a:ea typeface="+mn-ea"/>
        <a:cs typeface="Arial" charset="0"/>
      </a:defRPr>
    </a:lvl5pPr>
    <a:lvl6pPr marL="2286000" algn="l" defTabSz="914400" rtl="0" eaLnBrk="1" latinLnBrk="0" hangingPunct="1">
      <a:defRPr sz="2900" kern="1200">
        <a:solidFill>
          <a:schemeClr val="tx1"/>
        </a:solidFill>
        <a:latin typeface="Arial" charset="0"/>
        <a:ea typeface="+mn-ea"/>
        <a:cs typeface="Arial" charset="0"/>
      </a:defRPr>
    </a:lvl6pPr>
    <a:lvl7pPr marL="2743200" algn="l" defTabSz="914400" rtl="0" eaLnBrk="1" latinLnBrk="0" hangingPunct="1">
      <a:defRPr sz="2900" kern="1200">
        <a:solidFill>
          <a:schemeClr val="tx1"/>
        </a:solidFill>
        <a:latin typeface="Arial" charset="0"/>
        <a:ea typeface="+mn-ea"/>
        <a:cs typeface="Arial" charset="0"/>
      </a:defRPr>
    </a:lvl7pPr>
    <a:lvl8pPr marL="3200400" algn="l" defTabSz="914400" rtl="0" eaLnBrk="1" latinLnBrk="0" hangingPunct="1">
      <a:defRPr sz="2900" kern="1200">
        <a:solidFill>
          <a:schemeClr val="tx1"/>
        </a:solidFill>
        <a:latin typeface="Arial" charset="0"/>
        <a:ea typeface="+mn-ea"/>
        <a:cs typeface="Arial" charset="0"/>
      </a:defRPr>
    </a:lvl8pPr>
    <a:lvl9pPr marL="3657600" algn="l" defTabSz="914400" rtl="0" eaLnBrk="1" latinLnBrk="0" hangingPunct="1">
      <a:defRPr sz="29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33CC"/>
    <a:srgbClr val="FF0000"/>
    <a:srgbClr val="66FF33"/>
    <a:srgbClr val="EEEEEE"/>
    <a:srgbClr val="F9F9F9"/>
    <a:srgbClr val="FFFF00"/>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autoAdjust="0"/>
    <p:restoredTop sz="94729" autoAdjust="0"/>
  </p:normalViewPr>
  <p:slideViewPr>
    <p:cSldViewPr showGuides="1">
      <p:cViewPr varScale="1">
        <p:scale>
          <a:sx n="75" d="100"/>
          <a:sy n="75" d="100"/>
        </p:scale>
        <p:origin x="1224" y="54"/>
      </p:cViewPr>
      <p:guideLst>
        <p:guide orient="horz"/>
        <p:guide/>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873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87363"/>
          </a:xfrm>
          <a:prstGeom prst="rect">
            <a:avLst/>
          </a:prstGeom>
        </p:spPr>
        <p:txBody>
          <a:bodyPr vert="horz" lIns="91440" tIns="45720" rIns="91440" bIns="45720" rtlCol="0"/>
          <a:lstStyle>
            <a:lvl1pPr algn="r">
              <a:defRPr sz="1200"/>
            </a:lvl1pPr>
          </a:lstStyle>
          <a:p>
            <a:fld id="{0CE782E2-A9E3-489B-9698-A7CE90F019E7}" type="datetimeFigureOut">
              <a:rPr lang="en-US" smtClean="0"/>
              <a:t>9/3/2015</a:t>
            </a:fld>
            <a:endParaRPr lang="en-US"/>
          </a:p>
        </p:txBody>
      </p:sp>
      <p:sp>
        <p:nvSpPr>
          <p:cNvPr id="4" name="Slide Image Placeholder 3"/>
          <p:cNvSpPr>
            <a:spLocks noGrp="1" noRot="1" noChangeAspect="1"/>
          </p:cNvSpPr>
          <p:nvPr>
            <p:ph type="sldImg" idx="2"/>
          </p:nvPr>
        </p:nvSpPr>
        <p:spPr>
          <a:xfrm>
            <a:off x="1131888" y="1216025"/>
            <a:ext cx="4594225" cy="32813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679950"/>
            <a:ext cx="5486400" cy="38274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236075"/>
            <a:ext cx="2971800" cy="4873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9236075"/>
            <a:ext cx="2971800" cy="487363"/>
          </a:xfrm>
          <a:prstGeom prst="rect">
            <a:avLst/>
          </a:prstGeom>
        </p:spPr>
        <p:txBody>
          <a:bodyPr vert="horz" lIns="91440" tIns="45720" rIns="91440" bIns="45720" rtlCol="0" anchor="b"/>
          <a:lstStyle>
            <a:lvl1pPr algn="r">
              <a:defRPr sz="1200"/>
            </a:lvl1pPr>
          </a:lstStyle>
          <a:p>
            <a:fld id="{39DDF3E7-DCC2-4813-A941-86293D5FB2EE}" type="slidenum">
              <a:rPr lang="en-US" smtClean="0"/>
              <a:t>‹#›</a:t>
            </a:fld>
            <a:endParaRPr lang="en-US"/>
          </a:p>
        </p:txBody>
      </p:sp>
    </p:spTree>
    <p:extLst>
      <p:ext uri="{BB962C8B-B14F-4D97-AF65-F5344CB8AC3E}">
        <p14:creationId xmlns:p14="http://schemas.microsoft.com/office/powerpoint/2010/main" val="1151019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15362"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spcBef>
                <a:spcPct val="0"/>
              </a:spcBef>
              <a:buFontTx/>
              <a:buChar char="•"/>
            </a:pPr>
            <a:endParaRPr lang="el-GR" smtClean="0">
              <a:solidFill>
                <a:srgbClr val="FF0000"/>
              </a:solidFill>
            </a:endParaRPr>
          </a:p>
        </p:txBody>
      </p:sp>
      <p:sp>
        <p:nvSpPr>
          <p:cNvPr id="15363" name="Θέση αριθμού διαφάνειας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5D7E8AB-54B7-4B4B-8A68-3F4EDD44A7C8}" type="slidenum">
              <a:rPr lang="el-GR">
                <a:solidFill>
                  <a:prstClr val="black"/>
                </a:solidFill>
                <a:cs typeface="Arial" charset="0"/>
              </a:rPr>
              <a:pPr fontAlgn="base">
                <a:spcBef>
                  <a:spcPct val="0"/>
                </a:spcBef>
                <a:spcAft>
                  <a:spcPct val="0"/>
                </a:spcAft>
                <a:defRPr/>
              </a:pPr>
              <a:t>1</a:t>
            </a:fld>
            <a:endParaRPr lang="el-GR">
              <a:solidFill>
                <a:prstClr val="black"/>
              </a:solidFill>
              <a:cs typeface="Arial" charset="0"/>
            </a:endParaRPr>
          </a:p>
        </p:txBody>
      </p:sp>
    </p:spTree>
    <p:extLst>
      <p:ext uri="{BB962C8B-B14F-4D97-AF65-F5344CB8AC3E}">
        <p14:creationId xmlns:p14="http://schemas.microsoft.com/office/powerpoint/2010/main" val="2535790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17410"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l-GR" smtClean="0"/>
              <a:t> </a:t>
            </a:r>
          </a:p>
        </p:txBody>
      </p:sp>
      <p:sp>
        <p:nvSpPr>
          <p:cNvPr id="17411" name="Θέση αριθμού διαφάνειας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2E26EAA-23B9-4D40-A7F0-C94D52A49BA6}" type="slidenum">
              <a:rPr lang="el-GR">
                <a:solidFill>
                  <a:prstClr val="black"/>
                </a:solidFill>
                <a:cs typeface="Arial" charset="0"/>
              </a:rPr>
              <a:pPr fontAlgn="base">
                <a:spcBef>
                  <a:spcPct val="0"/>
                </a:spcBef>
                <a:spcAft>
                  <a:spcPct val="0"/>
                </a:spcAft>
                <a:defRPr/>
              </a:pPr>
              <a:t>2</a:t>
            </a:fld>
            <a:endParaRPr lang="el-GR">
              <a:solidFill>
                <a:prstClr val="black"/>
              </a:solidFill>
              <a:cs typeface="Arial" charset="0"/>
            </a:endParaRPr>
          </a:p>
        </p:txBody>
      </p:sp>
    </p:spTree>
    <p:extLst>
      <p:ext uri="{BB962C8B-B14F-4D97-AF65-F5344CB8AC3E}">
        <p14:creationId xmlns:p14="http://schemas.microsoft.com/office/powerpoint/2010/main" val="2373108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19458"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spcBef>
                <a:spcPct val="0"/>
              </a:spcBef>
              <a:buFontTx/>
              <a:buChar char="•"/>
            </a:pPr>
            <a:endParaRPr lang="el-GR" smtClean="0"/>
          </a:p>
        </p:txBody>
      </p:sp>
      <p:sp>
        <p:nvSpPr>
          <p:cNvPr id="19459" name="Θέση αριθμού διαφάνειας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CE21D40-69A3-4BE8-A097-6F80CE983272}" type="slidenum">
              <a:rPr lang="el-GR">
                <a:solidFill>
                  <a:prstClr val="black"/>
                </a:solidFill>
                <a:cs typeface="Arial" charset="0"/>
              </a:rPr>
              <a:pPr fontAlgn="base">
                <a:spcBef>
                  <a:spcPct val="0"/>
                </a:spcBef>
                <a:spcAft>
                  <a:spcPct val="0"/>
                </a:spcAft>
                <a:defRPr/>
              </a:pPr>
              <a:t>3</a:t>
            </a:fld>
            <a:endParaRPr lang="el-GR">
              <a:solidFill>
                <a:prstClr val="black"/>
              </a:solidFill>
              <a:cs typeface="Arial" charset="0"/>
            </a:endParaRPr>
          </a:p>
        </p:txBody>
      </p:sp>
    </p:spTree>
    <p:extLst>
      <p:ext uri="{BB962C8B-B14F-4D97-AF65-F5344CB8AC3E}">
        <p14:creationId xmlns:p14="http://schemas.microsoft.com/office/powerpoint/2010/main" val="2964234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475" y="3355975"/>
            <a:ext cx="12855575" cy="2314575"/>
          </a:xfrm>
          <a:prstGeom prst="rect">
            <a:avLst/>
          </a:prstGeom>
        </p:spPr>
        <p:txBody>
          <a:bodyPr/>
          <a:lstStyle/>
          <a:p>
            <a:r>
              <a:rPr lang="en-US" smtClean="0"/>
              <a:t>Click to edit Master title style</a:t>
            </a:r>
            <a:endParaRPr lang="el-GR"/>
          </a:p>
        </p:txBody>
      </p:sp>
      <p:sp>
        <p:nvSpPr>
          <p:cNvPr id="3" name="Subtitle 2"/>
          <p:cNvSpPr>
            <a:spLocks noGrp="1"/>
          </p:cNvSpPr>
          <p:nvPr>
            <p:ph type="subTitle" idx="1"/>
          </p:nvPr>
        </p:nvSpPr>
        <p:spPr>
          <a:xfrm>
            <a:off x="2268538" y="6121400"/>
            <a:ext cx="10585450" cy="27590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l-GR"/>
          </a:p>
        </p:txBody>
      </p:sp>
      <p:sp>
        <p:nvSpPr>
          <p:cNvPr id="4" name="Rectangle 4"/>
          <p:cNvSpPr>
            <a:spLocks noGrp="1" noChangeArrowheads="1"/>
          </p:cNvSpPr>
          <p:nvPr>
            <p:ph type="dt" sz="half" idx="10"/>
          </p:nvPr>
        </p:nvSpPr>
        <p:spPr>
          <a:xfrm>
            <a:off x="755650" y="9836150"/>
            <a:ext cx="3529013" cy="750888"/>
          </a:xfrm>
          <a:prstGeom prst="rect">
            <a:avLst/>
          </a:prstGeom>
        </p:spPr>
        <p:txBody>
          <a:bodyPr/>
          <a:lstStyle>
            <a:lvl1pPr>
              <a:defRPr/>
            </a:lvl1pPr>
          </a:lstStyle>
          <a:p>
            <a:pPr>
              <a:defRPr/>
            </a:pPr>
            <a:endParaRPr lang="el-GR"/>
          </a:p>
        </p:txBody>
      </p:sp>
      <p:sp>
        <p:nvSpPr>
          <p:cNvPr id="5" name="Rectangle 5"/>
          <p:cNvSpPr>
            <a:spLocks noGrp="1" noChangeArrowheads="1"/>
          </p:cNvSpPr>
          <p:nvPr>
            <p:ph type="ftr" sz="quarter" idx="11"/>
          </p:nvPr>
        </p:nvSpPr>
        <p:spPr>
          <a:xfrm>
            <a:off x="5167313" y="9836150"/>
            <a:ext cx="4787900" cy="750888"/>
          </a:xfrm>
          <a:prstGeom prst="rect">
            <a:avLst/>
          </a:prstGeom>
        </p:spPr>
        <p:txBody>
          <a:bodyPr/>
          <a:lstStyle>
            <a:lvl1pPr>
              <a:defRPr/>
            </a:lvl1pPr>
          </a:lstStyle>
          <a:p>
            <a:pPr>
              <a:defRPr/>
            </a:pPr>
            <a:endParaRPr lang="el-GR"/>
          </a:p>
        </p:txBody>
      </p:sp>
      <p:sp>
        <p:nvSpPr>
          <p:cNvPr id="6" name="Rectangle 6"/>
          <p:cNvSpPr>
            <a:spLocks noGrp="1" noChangeArrowheads="1"/>
          </p:cNvSpPr>
          <p:nvPr>
            <p:ph type="sldNum" sz="quarter" idx="12"/>
          </p:nvPr>
        </p:nvSpPr>
        <p:spPr>
          <a:xfrm>
            <a:off x="10837863" y="9836150"/>
            <a:ext cx="3529012" cy="750888"/>
          </a:xfrm>
          <a:prstGeom prst="rect">
            <a:avLst/>
          </a:prstGeom>
        </p:spPr>
        <p:txBody>
          <a:bodyPr/>
          <a:lstStyle>
            <a:lvl1pPr>
              <a:defRPr/>
            </a:lvl1pPr>
          </a:lstStyle>
          <a:p>
            <a:pPr>
              <a:defRPr/>
            </a:pPr>
            <a:fld id="{114864EF-1407-4753-801F-76030FF682B3}"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55650" y="431800"/>
            <a:ext cx="13611225" cy="1800225"/>
          </a:xfrm>
          <a:prstGeom prst="rect">
            <a:avLst/>
          </a:prstGeom>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a:xfrm>
            <a:off x="755650" y="2520950"/>
            <a:ext cx="13611225" cy="71278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xfrm>
            <a:off x="755650" y="9836150"/>
            <a:ext cx="3529013" cy="750888"/>
          </a:xfrm>
          <a:prstGeom prst="rect">
            <a:avLst/>
          </a:prstGeom>
        </p:spPr>
        <p:txBody>
          <a:bodyPr/>
          <a:lstStyle>
            <a:lvl1pPr>
              <a:defRPr/>
            </a:lvl1pPr>
          </a:lstStyle>
          <a:p>
            <a:pPr>
              <a:defRPr/>
            </a:pPr>
            <a:endParaRPr lang="el-GR"/>
          </a:p>
        </p:txBody>
      </p:sp>
      <p:sp>
        <p:nvSpPr>
          <p:cNvPr id="5" name="Rectangle 5"/>
          <p:cNvSpPr>
            <a:spLocks noGrp="1" noChangeArrowheads="1"/>
          </p:cNvSpPr>
          <p:nvPr>
            <p:ph type="ftr" sz="quarter" idx="11"/>
          </p:nvPr>
        </p:nvSpPr>
        <p:spPr>
          <a:xfrm>
            <a:off x="5167313" y="9836150"/>
            <a:ext cx="4787900" cy="750888"/>
          </a:xfrm>
          <a:prstGeom prst="rect">
            <a:avLst/>
          </a:prstGeom>
        </p:spPr>
        <p:txBody>
          <a:bodyPr/>
          <a:lstStyle>
            <a:lvl1pPr>
              <a:defRPr/>
            </a:lvl1pPr>
          </a:lstStyle>
          <a:p>
            <a:pPr>
              <a:defRPr/>
            </a:pPr>
            <a:endParaRPr lang="el-GR"/>
          </a:p>
        </p:txBody>
      </p:sp>
      <p:sp>
        <p:nvSpPr>
          <p:cNvPr id="6" name="Rectangle 6"/>
          <p:cNvSpPr>
            <a:spLocks noGrp="1" noChangeArrowheads="1"/>
          </p:cNvSpPr>
          <p:nvPr>
            <p:ph type="sldNum" sz="quarter" idx="12"/>
          </p:nvPr>
        </p:nvSpPr>
        <p:spPr>
          <a:xfrm>
            <a:off x="10837863" y="9836150"/>
            <a:ext cx="3529012" cy="750888"/>
          </a:xfrm>
          <a:prstGeom prst="rect">
            <a:avLst/>
          </a:prstGeom>
        </p:spPr>
        <p:txBody>
          <a:bodyPr/>
          <a:lstStyle>
            <a:lvl1pPr>
              <a:defRPr/>
            </a:lvl1pPr>
          </a:lstStyle>
          <a:p>
            <a:pPr>
              <a:defRPr/>
            </a:pPr>
            <a:fld id="{1604B444-F095-4B8F-85C8-AD0F52F3CC1E}"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964863" y="431800"/>
            <a:ext cx="3402012" cy="9217025"/>
          </a:xfrm>
          <a:prstGeom prst="rect">
            <a:avLst/>
          </a:prstGeo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755650" y="431800"/>
            <a:ext cx="10056813" cy="92170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xfrm>
            <a:off x="755650" y="9836150"/>
            <a:ext cx="3529013" cy="750888"/>
          </a:xfrm>
          <a:prstGeom prst="rect">
            <a:avLst/>
          </a:prstGeom>
        </p:spPr>
        <p:txBody>
          <a:bodyPr/>
          <a:lstStyle>
            <a:lvl1pPr>
              <a:defRPr/>
            </a:lvl1pPr>
          </a:lstStyle>
          <a:p>
            <a:pPr>
              <a:defRPr/>
            </a:pPr>
            <a:endParaRPr lang="el-GR"/>
          </a:p>
        </p:txBody>
      </p:sp>
      <p:sp>
        <p:nvSpPr>
          <p:cNvPr id="5" name="Rectangle 5"/>
          <p:cNvSpPr>
            <a:spLocks noGrp="1" noChangeArrowheads="1"/>
          </p:cNvSpPr>
          <p:nvPr>
            <p:ph type="ftr" sz="quarter" idx="11"/>
          </p:nvPr>
        </p:nvSpPr>
        <p:spPr>
          <a:xfrm>
            <a:off x="5167313" y="9836150"/>
            <a:ext cx="4787900" cy="750888"/>
          </a:xfrm>
          <a:prstGeom prst="rect">
            <a:avLst/>
          </a:prstGeom>
        </p:spPr>
        <p:txBody>
          <a:bodyPr/>
          <a:lstStyle>
            <a:lvl1pPr>
              <a:defRPr/>
            </a:lvl1pPr>
          </a:lstStyle>
          <a:p>
            <a:pPr>
              <a:defRPr/>
            </a:pPr>
            <a:endParaRPr lang="el-GR"/>
          </a:p>
        </p:txBody>
      </p:sp>
      <p:sp>
        <p:nvSpPr>
          <p:cNvPr id="6" name="Rectangle 6"/>
          <p:cNvSpPr>
            <a:spLocks noGrp="1" noChangeArrowheads="1"/>
          </p:cNvSpPr>
          <p:nvPr>
            <p:ph type="sldNum" sz="quarter" idx="12"/>
          </p:nvPr>
        </p:nvSpPr>
        <p:spPr>
          <a:xfrm>
            <a:off x="10837863" y="9836150"/>
            <a:ext cx="3529012" cy="750888"/>
          </a:xfrm>
          <a:prstGeom prst="rect">
            <a:avLst/>
          </a:prstGeom>
        </p:spPr>
        <p:txBody>
          <a:bodyPr/>
          <a:lstStyle>
            <a:lvl1pPr>
              <a:defRPr/>
            </a:lvl1pPr>
          </a:lstStyle>
          <a:p>
            <a:pPr>
              <a:defRPr/>
            </a:pPr>
            <a:fld id="{42BBE30F-326D-4E9E-A787-3B7EB428B2D1}"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134190" y="3355420"/>
            <a:ext cx="12854146" cy="2315289"/>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130498" y="6120765"/>
            <a:ext cx="12861529" cy="2760345"/>
          </a:xfrm>
        </p:spPr>
        <p:txBody>
          <a:bodyPr/>
          <a:lstStyle>
            <a:lvl1pPr marL="0" indent="0" algn="ctr">
              <a:buNone/>
              <a:defRPr>
                <a:solidFill>
                  <a:schemeClr val="tx1"/>
                </a:solidFill>
              </a:defRPr>
            </a:lvl1pPr>
            <a:lvl2pPr marL="720090" indent="0" algn="ctr">
              <a:buNone/>
              <a:defRPr>
                <a:solidFill>
                  <a:schemeClr val="tx1">
                    <a:tint val="75000"/>
                  </a:schemeClr>
                </a:solidFill>
              </a:defRPr>
            </a:lvl2pPr>
            <a:lvl3pPr marL="1440180" indent="0" algn="ctr">
              <a:buNone/>
              <a:defRPr>
                <a:solidFill>
                  <a:schemeClr val="tx1">
                    <a:tint val="75000"/>
                  </a:schemeClr>
                </a:solidFill>
              </a:defRPr>
            </a:lvl3pPr>
            <a:lvl4pPr marL="2160270" indent="0" algn="ctr">
              <a:buNone/>
              <a:defRPr>
                <a:solidFill>
                  <a:schemeClr val="tx1">
                    <a:tint val="75000"/>
                  </a:schemeClr>
                </a:solidFill>
              </a:defRPr>
            </a:lvl4pPr>
            <a:lvl5pPr marL="2880360" indent="0" algn="ctr">
              <a:buNone/>
              <a:defRPr>
                <a:solidFill>
                  <a:schemeClr val="tx1">
                    <a:tint val="75000"/>
                  </a:schemeClr>
                </a:solidFill>
              </a:defRPr>
            </a:lvl5pPr>
            <a:lvl6pPr marL="3600450" indent="0" algn="ctr">
              <a:buNone/>
              <a:defRPr>
                <a:solidFill>
                  <a:schemeClr val="tx1">
                    <a:tint val="75000"/>
                  </a:schemeClr>
                </a:solidFill>
              </a:defRPr>
            </a:lvl6pPr>
            <a:lvl7pPr marL="4320540" indent="0" algn="ctr">
              <a:buNone/>
              <a:defRPr>
                <a:solidFill>
                  <a:schemeClr val="tx1">
                    <a:tint val="75000"/>
                  </a:schemeClr>
                </a:solidFill>
              </a:defRPr>
            </a:lvl7pPr>
            <a:lvl8pPr marL="5040630" indent="0" algn="ctr">
              <a:buNone/>
              <a:defRPr>
                <a:solidFill>
                  <a:schemeClr val="tx1">
                    <a:tint val="75000"/>
                  </a:schemeClr>
                </a:solidFill>
              </a:defRPr>
            </a:lvl8pPr>
            <a:lvl9pPr marL="576072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3514484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890"/>
              </a:spcBef>
              <a:defRPr/>
            </a:lvl1pPr>
            <a:lvl2pPr>
              <a:spcBef>
                <a:spcPts val="1890"/>
              </a:spcBef>
              <a:defRPr/>
            </a:lvl2pPr>
            <a:lvl3pPr>
              <a:spcBef>
                <a:spcPts val="1890"/>
              </a:spcBef>
              <a:defRPr/>
            </a:lvl3pPr>
            <a:lvl4pPr>
              <a:spcBef>
                <a:spcPts val="1890"/>
              </a:spcBef>
              <a:defRPr/>
            </a:lvl4pPr>
            <a:lvl5pPr>
              <a:spcBef>
                <a:spcPts val="189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a:spLocks noGrp="1"/>
          </p:cNvSpPr>
          <p:nvPr>
            <p:ph type="sldNum" sz="quarter" idx="10"/>
          </p:nvPr>
        </p:nvSpPr>
        <p:spPr/>
        <p:txBody>
          <a:bodyPr/>
          <a:lstStyle>
            <a:lvl1pPr>
              <a:defRPr/>
            </a:lvl1pPr>
          </a:lstStyle>
          <a:p>
            <a:pPr>
              <a:defRPr/>
            </a:pPr>
            <a:fld id="{E9625ABF-F74C-4F53-892E-44626DE3D6FE}" type="slidenum">
              <a:rPr lang="el-GR">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6933325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756126" y="2520316"/>
            <a:ext cx="6679115" cy="7128392"/>
          </a:xfrm>
        </p:spPr>
        <p:txBody>
          <a:bodyPr/>
          <a:lstStyle>
            <a:lvl1pPr>
              <a:defRPr sz="4410"/>
            </a:lvl1pPr>
            <a:lvl2pPr>
              <a:defRPr sz="3780"/>
            </a:lvl2pPr>
            <a:lvl3pPr>
              <a:defRPr sz="3150"/>
            </a:lvl3pPr>
            <a:lvl4pPr>
              <a:defRPr sz="2835"/>
            </a:lvl4pPr>
            <a:lvl5pPr>
              <a:defRPr sz="2835"/>
            </a:lvl5pPr>
            <a:lvl6pPr>
              <a:defRPr sz="2835"/>
            </a:lvl6pPr>
            <a:lvl7pPr>
              <a:defRPr sz="2835"/>
            </a:lvl7pPr>
            <a:lvl8pPr>
              <a:defRPr sz="2835"/>
            </a:lvl8pPr>
            <a:lvl9pPr>
              <a:defRPr sz="2835"/>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7687284" y="2520316"/>
            <a:ext cx="6679115" cy="7128392"/>
          </a:xfrm>
        </p:spPr>
        <p:txBody>
          <a:bodyPr/>
          <a:lstStyle>
            <a:lvl1pPr>
              <a:defRPr sz="4410"/>
            </a:lvl1pPr>
            <a:lvl2pPr>
              <a:defRPr sz="3780"/>
            </a:lvl2pPr>
            <a:lvl3pPr>
              <a:defRPr sz="3150"/>
            </a:lvl3pPr>
            <a:lvl4pPr>
              <a:defRPr sz="2835"/>
            </a:lvl4pPr>
            <a:lvl5pPr>
              <a:defRPr sz="2835"/>
            </a:lvl5pPr>
            <a:lvl6pPr>
              <a:defRPr sz="2835"/>
            </a:lvl6pPr>
            <a:lvl7pPr>
              <a:defRPr sz="2835"/>
            </a:lvl7pPr>
            <a:lvl8pPr>
              <a:defRPr sz="2835"/>
            </a:lvl8pPr>
            <a:lvl9pPr>
              <a:defRPr sz="2835"/>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a:spLocks noGrp="1"/>
          </p:cNvSpPr>
          <p:nvPr>
            <p:ph type="sldNum" sz="quarter" idx="10"/>
          </p:nvPr>
        </p:nvSpPr>
        <p:spPr/>
        <p:txBody>
          <a:bodyPr/>
          <a:lstStyle>
            <a:lvl1pPr>
              <a:defRPr/>
            </a:lvl1pPr>
          </a:lstStyle>
          <a:p>
            <a:pPr>
              <a:defRPr/>
            </a:pPr>
            <a:fld id="{53C78F85-0E20-4CBD-B297-18DA4FB1432F}" type="slidenum">
              <a:rPr lang="el-GR">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5741976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756126" y="2479450"/>
            <a:ext cx="6681741" cy="1007625"/>
          </a:xfrm>
        </p:spPr>
        <p:txBody>
          <a:bodyPr anchor="b"/>
          <a:lstStyle>
            <a:lvl1pPr marL="0" indent="0">
              <a:buNone/>
              <a:defRPr sz="3780" b="1"/>
            </a:lvl1pPr>
            <a:lvl2pPr marL="720090" indent="0">
              <a:buNone/>
              <a:defRPr sz="3150" b="1"/>
            </a:lvl2pPr>
            <a:lvl3pPr marL="1440180" indent="0">
              <a:buNone/>
              <a:defRPr sz="2835" b="1"/>
            </a:lvl3pPr>
            <a:lvl4pPr marL="2160270" indent="0">
              <a:buNone/>
              <a:defRPr sz="2520" b="1"/>
            </a:lvl4pPr>
            <a:lvl5pPr marL="2880360" indent="0">
              <a:buNone/>
              <a:defRPr sz="2520" b="1"/>
            </a:lvl5pPr>
            <a:lvl6pPr marL="3600450" indent="0">
              <a:buNone/>
              <a:defRPr sz="2520" b="1"/>
            </a:lvl6pPr>
            <a:lvl7pPr marL="4320540" indent="0">
              <a:buNone/>
              <a:defRPr sz="2520" b="1"/>
            </a:lvl7pPr>
            <a:lvl8pPr marL="5040630" indent="0">
              <a:buNone/>
              <a:defRPr sz="2520" b="1"/>
            </a:lvl8pPr>
            <a:lvl9pPr marL="5760720" indent="0">
              <a:buNone/>
              <a:defRPr sz="252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756126" y="3487075"/>
            <a:ext cx="6681741" cy="6109866"/>
          </a:xfrm>
        </p:spPr>
        <p:txBody>
          <a:bodyPr/>
          <a:lstStyle>
            <a:lvl1pPr>
              <a:defRPr sz="3780"/>
            </a:lvl1pPr>
            <a:lvl2pPr>
              <a:defRPr sz="3150"/>
            </a:lvl2pPr>
            <a:lvl3pPr>
              <a:defRPr sz="2835"/>
            </a:lvl3pPr>
            <a:lvl4pPr>
              <a:defRPr sz="2520"/>
            </a:lvl4pPr>
            <a:lvl5pPr>
              <a:defRPr sz="2520"/>
            </a:lvl5pPr>
            <a:lvl6pPr>
              <a:defRPr sz="2520"/>
            </a:lvl6pPr>
            <a:lvl7pPr>
              <a:defRPr sz="2520"/>
            </a:lvl7pPr>
            <a:lvl8pPr>
              <a:defRPr sz="2520"/>
            </a:lvl8pPr>
            <a:lvl9pPr>
              <a:defRPr sz="252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7682034" y="2479450"/>
            <a:ext cx="6684366" cy="1007625"/>
          </a:xfrm>
        </p:spPr>
        <p:txBody>
          <a:bodyPr anchor="b"/>
          <a:lstStyle>
            <a:lvl1pPr marL="0" indent="0">
              <a:buNone/>
              <a:defRPr sz="3780" b="1"/>
            </a:lvl1pPr>
            <a:lvl2pPr marL="720090" indent="0">
              <a:buNone/>
              <a:defRPr sz="3150" b="1"/>
            </a:lvl2pPr>
            <a:lvl3pPr marL="1440180" indent="0">
              <a:buNone/>
              <a:defRPr sz="2835" b="1"/>
            </a:lvl3pPr>
            <a:lvl4pPr marL="2160270" indent="0">
              <a:buNone/>
              <a:defRPr sz="2520" b="1"/>
            </a:lvl4pPr>
            <a:lvl5pPr marL="2880360" indent="0">
              <a:buNone/>
              <a:defRPr sz="2520" b="1"/>
            </a:lvl5pPr>
            <a:lvl6pPr marL="3600450" indent="0">
              <a:buNone/>
              <a:defRPr sz="2520" b="1"/>
            </a:lvl6pPr>
            <a:lvl7pPr marL="4320540" indent="0">
              <a:buNone/>
              <a:defRPr sz="2520" b="1"/>
            </a:lvl7pPr>
            <a:lvl8pPr marL="5040630" indent="0">
              <a:buNone/>
              <a:defRPr sz="2520" b="1"/>
            </a:lvl8pPr>
            <a:lvl9pPr marL="5760720" indent="0">
              <a:buNone/>
              <a:defRPr sz="252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7682034" y="3487075"/>
            <a:ext cx="6684366" cy="6109866"/>
          </a:xfrm>
        </p:spPr>
        <p:txBody>
          <a:bodyPr/>
          <a:lstStyle>
            <a:lvl1pPr>
              <a:defRPr sz="3780"/>
            </a:lvl1pPr>
            <a:lvl2pPr>
              <a:defRPr sz="3150"/>
            </a:lvl2pPr>
            <a:lvl3pPr>
              <a:defRPr sz="2835"/>
            </a:lvl3pPr>
            <a:lvl4pPr>
              <a:defRPr sz="2520"/>
            </a:lvl4pPr>
            <a:lvl5pPr>
              <a:defRPr sz="2520"/>
            </a:lvl5pPr>
            <a:lvl6pPr>
              <a:defRPr sz="2520"/>
            </a:lvl6pPr>
            <a:lvl7pPr>
              <a:defRPr sz="2520"/>
            </a:lvl7pPr>
            <a:lvl8pPr>
              <a:defRPr sz="2520"/>
            </a:lvl8pPr>
            <a:lvl9pPr>
              <a:defRPr sz="252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a:spLocks noGrp="1"/>
          </p:cNvSpPr>
          <p:nvPr>
            <p:ph type="sldNum" sz="quarter" idx="10"/>
          </p:nvPr>
        </p:nvSpPr>
        <p:spPr/>
        <p:txBody>
          <a:bodyPr/>
          <a:lstStyle>
            <a:lvl1pPr>
              <a:defRPr/>
            </a:lvl1pPr>
          </a:lstStyle>
          <a:p>
            <a:pPr>
              <a:defRPr/>
            </a:pPr>
            <a:fld id="{347B5DD0-9E23-473A-9D08-C7A2F8E24656}" type="slidenum">
              <a:rPr lang="el-GR">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873414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αριθμού διαφάνειας 5"/>
          <p:cNvSpPr>
            <a:spLocks noGrp="1"/>
          </p:cNvSpPr>
          <p:nvPr>
            <p:ph type="sldNum" sz="quarter" idx="10"/>
          </p:nvPr>
        </p:nvSpPr>
        <p:spPr/>
        <p:txBody>
          <a:bodyPr/>
          <a:lstStyle>
            <a:lvl1pPr>
              <a:defRPr/>
            </a:lvl1pPr>
          </a:lstStyle>
          <a:p>
            <a:pPr>
              <a:defRPr/>
            </a:pPr>
            <a:fld id="{ABBD89BC-6853-47B0-AADE-2CDD5B729A2F}" type="slidenum">
              <a:rPr lang="el-GR">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1606886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αριθμού διαφάνειας 5"/>
          <p:cNvSpPr>
            <a:spLocks noGrp="1"/>
          </p:cNvSpPr>
          <p:nvPr>
            <p:ph type="sldNum" sz="quarter" idx="10"/>
          </p:nvPr>
        </p:nvSpPr>
        <p:spPr/>
        <p:txBody>
          <a:bodyPr/>
          <a:lstStyle>
            <a:lvl1pPr>
              <a:defRPr/>
            </a:lvl1pPr>
          </a:lstStyle>
          <a:p>
            <a:pPr>
              <a:defRPr/>
            </a:pPr>
            <a:fld id="{CA5E3F75-AFFD-4081-91C9-FE36194D2C71}" type="slidenum">
              <a:rPr lang="el-GR">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9367451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5912487" y="2451948"/>
            <a:ext cx="8453912" cy="7258406"/>
          </a:xfrm>
        </p:spPr>
        <p:txBody>
          <a:bodyPr/>
          <a:lstStyle>
            <a:lvl1pPr>
              <a:defRPr sz="5040"/>
            </a:lvl1pPr>
            <a:lvl2pPr>
              <a:defRPr sz="4410"/>
            </a:lvl2pPr>
            <a:lvl3pPr>
              <a:defRPr sz="3780"/>
            </a:lvl3pPr>
            <a:lvl4pPr>
              <a:defRPr sz="3150"/>
            </a:lvl4pPr>
            <a:lvl5pPr>
              <a:defRPr sz="3150"/>
            </a:lvl5pPr>
            <a:lvl6pPr>
              <a:defRPr sz="3150"/>
            </a:lvl6pPr>
            <a:lvl7pPr>
              <a:defRPr sz="3150"/>
            </a:lvl7pPr>
            <a:lvl8pPr>
              <a:defRPr sz="3150"/>
            </a:lvl8pPr>
            <a:lvl9pPr>
              <a:defRPr sz="315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756127" y="2451948"/>
            <a:ext cx="4975207" cy="7258406"/>
          </a:xfrm>
        </p:spPr>
        <p:txBody>
          <a:bodyPr>
            <a:normAutofit/>
          </a:bodyPr>
          <a:lstStyle>
            <a:lvl1pPr marL="0" indent="0">
              <a:buNone/>
              <a:defRPr sz="3150"/>
            </a:lvl1pPr>
            <a:lvl2pPr marL="720090" indent="0">
              <a:buNone/>
              <a:defRPr sz="1890"/>
            </a:lvl2pPr>
            <a:lvl3pPr marL="1440180" indent="0">
              <a:buNone/>
              <a:defRPr sz="1575"/>
            </a:lvl3pPr>
            <a:lvl4pPr marL="2160270" indent="0">
              <a:buNone/>
              <a:defRPr sz="1418"/>
            </a:lvl4pPr>
            <a:lvl5pPr marL="2880360" indent="0">
              <a:buNone/>
              <a:defRPr sz="1418"/>
            </a:lvl5pPr>
            <a:lvl6pPr marL="3600450" indent="0">
              <a:buNone/>
              <a:defRPr sz="1418"/>
            </a:lvl6pPr>
            <a:lvl7pPr marL="4320540" indent="0">
              <a:buNone/>
              <a:defRPr sz="1418"/>
            </a:lvl7pPr>
            <a:lvl8pPr marL="5040630" indent="0">
              <a:buNone/>
              <a:defRPr sz="1418"/>
            </a:lvl8pPr>
            <a:lvl9pPr marL="5760720" indent="0">
              <a:buNone/>
              <a:defRPr sz="1418"/>
            </a:lvl9pPr>
          </a:lstStyle>
          <a:p>
            <a:pPr lvl="0"/>
            <a:r>
              <a:rPr lang="el-GR" dirty="0" smtClean="0"/>
              <a:t>Στυλ υποδείγματος κειμένου</a:t>
            </a:r>
          </a:p>
        </p:txBody>
      </p:sp>
      <p:sp>
        <p:nvSpPr>
          <p:cNvPr id="6" name="Τίτλος 1"/>
          <p:cNvSpPr>
            <a:spLocks noGrp="1"/>
          </p:cNvSpPr>
          <p:nvPr>
            <p:ph type="title"/>
          </p:nvPr>
        </p:nvSpPr>
        <p:spPr>
          <a:xfrm>
            <a:off x="756126" y="430920"/>
            <a:ext cx="13610273" cy="1803060"/>
          </a:xfrm>
        </p:spPr>
        <p:txBody>
          <a:bodyPr rtlCol="0">
            <a:normAutofit/>
          </a:bodyPr>
          <a:lstStyle>
            <a:lvl1pPr>
              <a:defRPr lang="el-GR"/>
            </a:lvl1pPr>
          </a:lstStyle>
          <a:p>
            <a:pPr lvl="0"/>
            <a:r>
              <a:rPr lang="el-GR" smtClean="0"/>
              <a:t>Στυλ κύριου τίτλου</a:t>
            </a:r>
            <a:endParaRPr lang="el-GR"/>
          </a:p>
        </p:txBody>
      </p:sp>
      <p:sp>
        <p:nvSpPr>
          <p:cNvPr id="5" name="Θέση αριθμού διαφάνειας 5"/>
          <p:cNvSpPr>
            <a:spLocks noGrp="1"/>
          </p:cNvSpPr>
          <p:nvPr>
            <p:ph type="sldNum" sz="quarter" idx="10"/>
          </p:nvPr>
        </p:nvSpPr>
        <p:spPr/>
        <p:txBody>
          <a:bodyPr/>
          <a:lstStyle>
            <a:lvl1pPr>
              <a:defRPr/>
            </a:lvl1pPr>
          </a:lstStyle>
          <a:p>
            <a:pPr>
              <a:defRPr/>
            </a:pPr>
            <a:fld id="{2CD5BFF9-5749-4B1E-B707-69D994B8F60C}" type="slidenum">
              <a:rPr lang="el-GR">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3248817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2964121" y="2451947"/>
            <a:ext cx="9073515" cy="5443805"/>
          </a:xfrm>
        </p:spPr>
        <p:txBody>
          <a:bodyPr rtlCol="0">
            <a:normAutofit/>
          </a:bodyPr>
          <a:lstStyle>
            <a:lvl1pPr marL="0" indent="0">
              <a:buNone/>
              <a:defRPr sz="5040"/>
            </a:lvl1pPr>
            <a:lvl2pPr marL="720090" indent="0">
              <a:buNone/>
              <a:defRPr sz="4410"/>
            </a:lvl2pPr>
            <a:lvl3pPr marL="1440180" indent="0">
              <a:buNone/>
              <a:defRPr sz="3780"/>
            </a:lvl3pPr>
            <a:lvl4pPr marL="2160270" indent="0">
              <a:buNone/>
              <a:defRPr sz="3150"/>
            </a:lvl4pPr>
            <a:lvl5pPr marL="2880360" indent="0">
              <a:buNone/>
              <a:defRPr sz="3150"/>
            </a:lvl5pPr>
            <a:lvl6pPr marL="3600450" indent="0">
              <a:buNone/>
              <a:defRPr sz="3150"/>
            </a:lvl6pPr>
            <a:lvl7pPr marL="4320540" indent="0">
              <a:buNone/>
              <a:defRPr sz="3150"/>
            </a:lvl7pPr>
            <a:lvl8pPr marL="5040630" indent="0">
              <a:buNone/>
              <a:defRPr sz="3150"/>
            </a:lvl8pPr>
            <a:lvl9pPr marL="5760720" indent="0">
              <a:buNone/>
              <a:defRPr sz="3150"/>
            </a:lvl9pPr>
          </a:lstStyle>
          <a:p>
            <a:pPr lvl="0"/>
            <a:endParaRPr lang="el-GR" noProof="0" dirty="0"/>
          </a:p>
        </p:txBody>
      </p:sp>
      <p:sp>
        <p:nvSpPr>
          <p:cNvPr id="4" name="Θέση κειμένου 3"/>
          <p:cNvSpPr>
            <a:spLocks noGrp="1"/>
          </p:cNvSpPr>
          <p:nvPr>
            <p:ph type="body" sz="half" idx="2"/>
          </p:nvPr>
        </p:nvSpPr>
        <p:spPr>
          <a:xfrm>
            <a:off x="2964121" y="8122577"/>
            <a:ext cx="9073515" cy="1598638"/>
          </a:xfrm>
        </p:spPr>
        <p:txBody>
          <a:bodyPr>
            <a:normAutofit/>
          </a:bodyPr>
          <a:lstStyle>
            <a:lvl1pPr marL="0" indent="0">
              <a:buNone/>
              <a:defRPr sz="3150"/>
            </a:lvl1pPr>
            <a:lvl2pPr marL="720090" indent="0">
              <a:buNone/>
              <a:defRPr sz="1890"/>
            </a:lvl2pPr>
            <a:lvl3pPr marL="1440180" indent="0">
              <a:buNone/>
              <a:defRPr sz="1575"/>
            </a:lvl3pPr>
            <a:lvl4pPr marL="2160270" indent="0">
              <a:buNone/>
              <a:defRPr sz="1418"/>
            </a:lvl4pPr>
            <a:lvl5pPr marL="2880360" indent="0">
              <a:buNone/>
              <a:defRPr sz="1418"/>
            </a:lvl5pPr>
            <a:lvl6pPr marL="3600450" indent="0">
              <a:buNone/>
              <a:defRPr sz="1418"/>
            </a:lvl6pPr>
            <a:lvl7pPr marL="4320540" indent="0">
              <a:buNone/>
              <a:defRPr sz="1418"/>
            </a:lvl7pPr>
            <a:lvl8pPr marL="5040630" indent="0">
              <a:buNone/>
              <a:defRPr sz="1418"/>
            </a:lvl8pPr>
            <a:lvl9pPr marL="5760720" indent="0">
              <a:buNone/>
              <a:defRPr sz="1418"/>
            </a:lvl9pPr>
          </a:lstStyle>
          <a:p>
            <a:pPr lvl="0"/>
            <a:r>
              <a:rPr lang="el-GR" dirty="0" smtClean="0"/>
              <a:t>Στυλ υποδείγματος κειμένου</a:t>
            </a:r>
          </a:p>
        </p:txBody>
      </p:sp>
      <p:sp>
        <p:nvSpPr>
          <p:cNvPr id="9" name="Τίτλος 1"/>
          <p:cNvSpPr>
            <a:spLocks noGrp="1"/>
          </p:cNvSpPr>
          <p:nvPr>
            <p:ph type="title"/>
          </p:nvPr>
        </p:nvSpPr>
        <p:spPr>
          <a:xfrm>
            <a:off x="756126" y="430920"/>
            <a:ext cx="13610273" cy="1803060"/>
          </a:xfrm>
        </p:spPr>
        <p:txBody>
          <a:bodyPr rtlCol="0">
            <a:normAutofit/>
          </a:bodyPr>
          <a:lstStyle>
            <a:lvl1pPr>
              <a:defRPr lang="el-GR"/>
            </a:lvl1pPr>
          </a:lstStyle>
          <a:p>
            <a:pPr lvl="0"/>
            <a:r>
              <a:rPr lang="el-GR" smtClean="0"/>
              <a:t>Στυλ κύριου τίτλου</a:t>
            </a:r>
            <a:endParaRPr lang="el-GR"/>
          </a:p>
        </p:txBody>
      </p:sp>
      <p:sp>
        <p:nvSpPr>
          <p:cNvPr id="5" name="Θέση αριθμού διαφάνειας 5"/>
          <p:cNvSpPr>
            <a:spLocks noGrp="1"/>
          </p:cNvSpPr>
          <p:nvPr>
            <p:ph type="sldNum" sz="quarter" idx="10"/>
          </p:nvPr>
        </p:nvSpPr>
        <p:spPr/>
        <p:txBody>
          <a:bodyPr/>
          <a:lstStyle>
            <a:lvl1pPr>
              <a:defRPr/>
            </a:lvl1pPr>
          </a:lstStyle>
          <a:p>
            <a:pPr>
              <a:defRPr/>
            </a:pPr>
            <a:fld id="{E93F5542-3421-4CEA-A516-C5473EDB5C5A}" type="slidenum">
              <a:rPr lang="el-GR">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886675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55650" y="431800"/>
            <a:ext cx="13611225" cy="1800225"/>
          </a:xfrm>
          <a:prstGeom prst="rect">
            <a:avLst/>
          </a:prstGeom>
        </p:spPr>
        <p:txBody>
          <a:bodyPr/>
          <a:lstStyle/>
          <a:p>
            <a:r>
              <a:rPr lang="en-US" smtClean="0"/>
              <a:t>Click to edit Master title style</a:t>
            </a:r>
            <a:endParaRPr lang="el-GR"/>
          </a:p>
        </p:txBody>
      </p:sp>
      <p:sp>
        <p:nvSpPr>
          <p:cNvPr id="3" name="Content Placeholder 2"/>
          <p:cNvSpPr>
            <a:spLocks noGrp="1"/>
          </p:cNvSpPr>
          <p:nvPr>
            <p:ph idx="1"/>
          </p:nvPr>
        </p:nvSpPr>
        <p:spPr>
          <a:xfrm>
            <a:off x="755650" y="2520950"/>
            <a:ext cx="13611225" cy="71278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xfrm>
            <a:off x="755650" y="9836150"/>
            <a:ext cx="3529013" cy="750888"/>
          </a:xfrm>
          <a:prstGeom prst="rect">
            <a:avLst/>
          </a:prstGeom>
        </p:spPr>
        <p:txBody>
          <a:bodyPr/>
          <a:lstStyle>
            <a:lvl1pPr>
              <a:defRPr/>
            </a:lvl1pPr>
          </a:lstStyle>
          <a:p>
            <a:pPr>
              <a:defRPr/>
            </a:pPr>
            <a:endParaRPr lang="el-GR"/>
          </a:p>
        </p:txBody>
      </p:sp>
      <p:sp>
        <p:nvSpPr>
          <p:cNvPr id="5" name="Rectangle 5"/>
          <p:cNvSpPr>
            <a:spLocks noGrp="1" noChangeArrowheads="1"/>
          </p:cNvSpPr>
          <p:nvPr>
            <p:ph type="ftr" sz="quarter" idx="11"/>
          </p:nvPr>
        </p:nvSpPr>
        <p:spPr>
          <a:xfrm>
            <a:off x="5167313" y="9836150"/>
            <a:ext cx="4787900" cy="750888"/>
          </a:xfrm>
          <a:prstGeom prst="rect">
            <a:avLst/>
          </a:prstGeom>
        </p:spPr>
        <p:txBody>
          <a:bodyPr/>
          <a:lstStyle>
            <a:lvl1pPr>
              <a:defRPr/>
            </a:lvl1pPr>
          </a:lstStyle>
          <a:p>
            <a:pPr>
              <a:defRPr/>
            </a:pPr>
            <a:endParaRPr lang="el-GR"/>
          </a:p>
        </p:txBody>
      </p:sp>
      <p:sp>
        <p:nvSpPr>
          <p:cNvPr id="6" name="Rectangle 6"/>
          <p:cNvSpPr>
            <a:spLocks noGrp="1" noChangeArrowheads="1"/>
          </p:cNvSpPr>
          <p:nvPr>
            <p:ph type="sldNum" sz="quarter" idx="12"/>
          </p:nvPr>
        </p:nvSpPr>
        <p:spPr>
          <a:xfrm>
            <a:off x="10837863" y="9836150"/>
            <a:ext cx="3529012" cy="750888"/>
          </a:xfrm>
          <a:prstGeom prst="rect">
            <a:avLst/>
          </a:prstGeom>
        </p:spPr>
        <p:txBody>
          <a:bodyPr/>
          <a:lstStyle>
            <a:lvl1pPr>
              <a:defRPr/>
            </a:lvl1pPr>
          </a:lstStyle>
          <a:p>
            <a:pPr>
              <a:defRPr/>
            </a:pPr>
            <a:fld id="{7BC590B7-30B0-41AE-AE10-F8A01F11164F}" type="slidenum">
              <a:rPr lang="en-GB"/>
              <a:pPr>
                <a:defRPr/>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a:spLocks noGrp="1"/>
          </p:cNvSpPr>
          <p:nvPr>
            <p:ph type="sldNum" sz="quarter" idx="10"/>
          </p:nvPr>
        </p:nvSpPr>
        <p:spPr/>
        <p:txBody>
          <a:bodyPr/>
          <a:lstStyle>
            <a:lvl1pPr>
              <a:defRPr/>
            </a:lvl1pPr>
          </a:lstStyle>
          <a:p>
            <a:pPr>
              <a:defRPr/>
            </a:pPr>
            <a:fld id="{FD15321F-1C45-495F-92F0-51D3BCC7D66F}" type="slidenum">
              <a:rPr lang="el-GR">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6069122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10963831" y="432556"/>
            <a:ext cx="3402568" cy="9216152"/>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756126" y="432556"/>
            <a:ext cx="9955662" cy="9216152"/>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a:spLocks noGrp="1"/>
          </p:cNvSpPr>
          <p:nvPr>
            <p:ph type="sldNum" sz="quarter" idx="10"/>
          </p:nvPr>
        </p:nvSpPr>
        <p:spPr/>
        <p:txBody>
          <a:bodyPr/>
          <a:lstStyle>
            <a:lvl1pPr>
              <a:defRPr/>
            </a:lvl1pPr>
          </a:lstStyle>
          <a:p>
            <a:pPr>
              <a:defRPr/>
            </a:pPr>
            <a:fld id="{A0744282-4514-4B2A-99A1-5B98967818DE}" type="slidenum">
              <a:rPr lang="el-GR">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395935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93800" y="6940550"/>
            <a:ext cx="12855575" cy="2146300"/>
          </a:xfrm>
          <a:prstGeom prst="rect">
            <a:avLst/>
          </a:prstGeo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1193800" y="4578350"/>
            <a:ext cx="12855575" cy="23622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xfrm>
            <a:off x="755650" y="9836150"/>
            <a:ext cx="3529013" cy="750888"/>
          </a:xfrm>
          <a:prstGeom prst="rect">
            <a:avLst/>
          </a:prstGeom>
        </p:spPr>
        <p:txBody>
          <a:bodyPr/>
          <a:lstStyle>
            <a:lvl1pPr>
              <a:defRPr/>
            </a:lvl1pPr>
          </a:lstStyle>
          <a:p>
            <a:pPr>
              <a:defRPr/>
            </a:pPr>
            <a:endParaRPr lang="el-GR"/>
          </a:p>
        </p:txBody>
      </p:sp>
      <p:sp>
        <p:nvSpPr>
          <p:cNvPr id="5" name="Rectangle 5"/>
          <p:cNvSpPr>
            <a:spLocks noGrp="1" noChangeArrowheads="1"/>
          </p:cNvSpPr>
          <p:nvPr>
            <p:ph type="ftr" sz="quarter" idx="11"/>
          </p:nvPr>
        </p:nvSpPr>
        <p:spPr>
          <a:xfrm>
            <a:off x="5167313" y="9836150"/>
            <a:ext cx="4787900" cy="750888"/>
          </a:xfrm>
          <a:prstGeom prst="rect">
            <a:avLst/>
          </a:prstGeom>
        </p:spPr>
        <p:txBody>
          <a:bodyPr/>
          <a:lstStyle>
            <a:lvl1pPr>
              <a:defRPr/>
            </a:lvl1pPr>
          </a:lstStyle>
          <a:p>
            <a:pPr>
              <a:defRPr/>
            </a:pPr>
            <a:endParaRPr lang="el-GR"/>
          </a:p>
        </p:txBody>
      </p:sp>
      <p:sp>
        <p:nvSpPr>
          <p:cNvPr id="6" name="Rectangle 6"/>
          <p:cNvSpPr>
            <a:spLocks noGrp="1" noChangeArrowheads="1"/>
          </p:cNvSpPr>
          <p:nvPr>
            <p:ph type="sldNum" sz="quarter" idx="12"/>
          </p:nvPr>
        </p:nvSpPr>
        <p:spPr>
          <a:xfrm>
            <a:off x="10837863" y="9836150"/>
            <a:ext cx="3529012" cy="750888"/>
          </a:xfrm>
          <a:prstGeom prst="rect">
            <a:avLst/>
          </a:prstGeom>
        </p:spPr>
        <p:txBody>
          <a:bodyPr/>
          <a:lstStyle>
            <a:lvl1pPr>
              <a:defRPr/>
            </a:lvl1pPr>
          </a:lstStyle>
          <a:p>
            <a:pPr>
              <a:defRPr/>
            </a:pPr>
            <a:fld id="{23B3DA4F-BA38-4F37-A9BA-C7B1915D3A22}"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55650" y="431800"/>
            <a:ext cx="13611225" cy="1800225"/>
          </a:xfrm>
          <a:prstGeom prst="rect">
            <a:avLst/>
          </a:prstGeom>
        </p:spPr>
        <p:txBody>
          <a:bodyPr/>
          <a:lstStyle/>
          <a:p>
            <a:r>
              <a:rPr lang="en-US" smtClean="0"/>
              <a:t>Click to edit Master title style</a:t>
            </a:r>
            <a:endParaRPr lang="el-GR"/>
          </a:p>
        </p:txBody>
      </p:sp>
      <p:sp>
        <p:nvSpPr>
          <p:cNvPr id="3" name="Content Placeholder 2"/>
          <p:cNvSpPr>
            <a:spLocks noGrp="1"/>
          </p:cNvSpPr>
          <p:nvPr>
            <p:ph sz="half" idx="1"/>
          </p:nvPr>
        </p:nvSpPr>
        <p:spPr>
          <a:xfrm>
            <a:off x="755650" y="2520950"/>
            <a:ext cx="6729413" cy="71278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7637463" y="2520950"/>
            <a:ext cx="6729412" cy="71278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noChangeArrowheads="1"/>
          </p:cNvSpPr>
          <p:nvPr>
            <p:ph type="dt" sz="half" idx="10"/>
          </p:nvPr>
        </p:nvSpPr>
        <p:spPr>
          <a:xfrm>
            <a:off x="755650" y="9836150"/>
            <a:ext cx="3529013" cy="750888"/>
          </a:xfrm>
          <a:prstGeom prst="rect">
            <a:avLst/>
          </a:prstGeom>
        </p:spPr>
        <p:txBody>
          <a:bodyPr/>
          <a:lstStyle>
            <a:lvl1pPr>
              <a:defRPr/>
            </a:lvl1pPr>
          </a:lstStyle>
          <a:p>
            <a:pPr>
              <a:defRPr/>
            </a:pPr>
            <a:endParaRPr lang="el-GR"/>
          </a:p>
        </p:txBody>
      </p:sp>
      <p:sp>
        <p:nvSpPr>
          <p:cNvPr id="6" name="Footer Placeholder 5"/>
          <p:cNvSpPr>
            <a:spLocks noGrp="1" noChangeArrowheads="1"/>
          </p:cNvSpPr>
          <p:nvPr>
            <p:ph type="ftr" sz="quarter" idx="11"/>
          </p:nvPr>
        </p:nvSpPr>
        <p:spPr>
          <a:xfrm>
            <a:off x="5167313" y="9836150"/>
            <a:ext cx="4787900" cy="750888"/>
          </a:xfrm>
          <a:prstGeom prst="rect">
            <a:avLst/>
          </a:prstGeom>
        </p:spPr>
        <p:txBody>
          <a:bodyPr/>
          <a:lstStyle>
            <a:lvl1pPr>
              <a:defRPr/>
            </a:lvl1pPr>
          </a:lstStyle>
          <a:p>
            <a:pPr>
              <a:defRPr/>
            </a:pPr>
            <a:endParaRPr lang="el-GR"/>
          </a:p>
        </p:txBody>
      </p:sp>
      <p:sp>
        <p:nvSpPr>
          <p:cNvPr id="7" name="Slide Number Placeholder 6"/>
          <p:cNvSpPr>
            <a:spLocks noGrp="1" noChangeArrowheads="1"/>
          </p:cNvSpPr>
          <p:nvPr>
            <p:ph type="sldNum" sz="quarter" idx="12"/>
          </p:nvPr>
        </p:nvSpPr>
        <p:spPr>
          <a:xfrm>
            <a:off x="10837863" y="9836150"/>
            <a:ext cx="3529012" cy="750888"/>
          </a:xfrm>
          <a:prstGeom prst="rect">
            <a:avLst/>
          </a:prstGeom>
        </p:spPr>
        <p:txBody>
          <a:bodyPr/>
          <a:lstStyle>
            <a:lvl1pPr>
              <a:defRPr/>
            </a:lvl1pPr>
          </a:lstStyle>
          <a:p>
            <a:pPr>
              <a:defRPr/>
            </a:pPr>
            <a:fld id="{7D5C22C8-C044-4B31-8A38-9E4583BAD9C2}"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55650" y="431800"/>
            <a:ext cx="13611225" cy="1800225"/>
          </a:xfrm>
          <a:prstGeom prst="rect">
            <a:avLst/>
          </a:prstGeom>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755650" y="2417763"/>
            <a:ext cx="6681788" cy="10080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5650" y="3425825"/>
            <a:ext cx="6681788" cy="62230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7681913" y="2417763"/>
            <a:ext cx="6684962" cy="10080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681913" y="3425825"/>
            <a:ext cx="6684962" cy="62230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Rectangle 4"/>
          <p:cNvSpPr>
            <a:spLocks noGrp="1" noChangeArrowheads="1"/>
          </p:cNvSpPr>
          <p:nvPr>
            <p:ph type="dt" sz="half" idx="10"/>
          </p:nvPr>
        </p:nvSpPr>
        <p:spPr>
          <a:xfrm>
            <a:off x="755650" y="9836150"/>
            <a:ext cx="3529013" cy="750888"/>
          </a:xfrm>
          <a:prstGeom prst="rect">
            <a:avLst/>
          </a:prstGeom>
        </p:spPr>
        <p:txBody>
          <a:bodyPr/>
          <a:lstStyle>
            <a:lvl1pPr>
              <a:defRPr/>
            </a:lvl1pPr>
          </a:lstStyle>
          <a:p>
            <a:pPr>
              <a:defRPr/>
            </a:pPr>
            <a:endParaRPr lang="el-GR"/>
          </a:p>
        </p:txBody>
      </p:sp>
      <p:sp>
        <p:nvSpPr>
          <p:cNvPr id="8" name="Rectangle 5"/>
          <p:cNvSpPr>
            <a:spLocks noGrp="1" noChangeArrowheads="1"/>
          </p:cNvSpPr>
          <p:nvPr>
            <p:ph type="ftr" sz="quarter" idx="11"/>
          </p:nvPr>
        </p:nvSpPr>
        <p:spPr>
          <a:xfrm>
            <a:off x="5167313" y="9836150"/>
            <a:ext cx="4787900" cy="750888"/>
          </a:xfrm>
          <a:prstGeom prst="rect">
            <a:avLst/>
          </a:prstGeom>
        </p:spPr>
        <p:txBody>
          <a:bodyPr/>
          <a:lstStyle>
            <a:lvl1pPr>
              <a:defRPr/>
            </a:lvl1pPr>
          </a:lstStyle>
          <a:p>
            <a:pPr>
              <a:defRPr/>
            </a:pPr>
            <a:endParaRPr lang="el-GR"/>
          </a:p>
        </p:txBody>
      </p:sp>
      <p:sp>
        <p:nvSpPr>
          <p:cNvPr id="9" name="Rectangle 6"/>
          <p:cNvSpPr>
            <a:spLocks noGrp="1" noChangeArrowheads="1"/>
          </p:cNvSpPr>
          <p:nvPr>
            <p:ph type="sldNum" sz="quarter" idx="12"/>
          </p:nvPr>
        </p:nvSpPr>
        <p:spPr>
          <a:xfrm>
            <a:off x="10837863" y="9836150"/>
            <a:ext cx="3529012" cy="750888"/>
          </a:xfrm>
          <a:prstGeom prst="rect">
            <a:avLst/>
          </a:prstGeom>
        </p:spPr>
        <p:txBody>
          <a:bodyPr/>
          <a:lstStyle>
            <a:lvl1pPr>
              <a:defRPr/>
            </a:lvl1pPr>
          </a:lstStyle>
          <a:p>
            <a:pPr>
              <a:defRPr/>
            </a:pPr>
            <a:fld id="{E7E3A3BF-5617-4A73-9820-BAEA504C5D3A}"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55650" y="431800"/>
            <a:ext cx="13611225" cy="1800225"/>
          </a:xfrm>
          <a:prstGeom prst="rect">
            <a:avLst/>
          </a:prstGeom>
        </p:spPr>
        <p:txBody>
          <a:bodyPr/>
          <a:lstStyle/>
          <a:p>
            <a:r>
              <a:rPr lang="en-US" smtClean="0"/>
              <a:t>Click to edit Master title style</a:t>
            </a:r>
            <a:endParaRPr lang="el-GR"/>
          </a:p>
        </p:txBody>
      </p:sp>
      <p:sp>
        <p:nvSpPr>
          <p:cNvPr id="3" name="Rectangle 4"/>
          <p:cNvSpPr>
            <a:spLocks noGrp="1" noChangeArrowheads="1"/>
          </p:cNvSpPr>
          <p:nvPr>
            <p:ph type="dt" sz="half" idx="10"/>
          </p:nvPr>
        </p:nvSpPr>
        <p:spPr>
          <a:xfrm>
            <a:off x="755650" y="9836150"/>
            <a:ext cx="3529013" cy="750888"/>
          </a:xfrm>
          <a:prstGeom prst="rect">
            <a:avLst/>
          </a:prstGeom>
        </p:spPr>
        <p:txBody>
          <a:bodyPr/>
          <a:lstStyle>
            <a:lvl1pPr>
              <a:defRPr/>
            </a:lvl1pPr>
          </a:lstStyle>
          <a:p>
            <a:pPr>
              <a:defRPr/>
            </a:pPr>
            <a:endParaRPr lang="el-GR"/>
          </a:p>
        </p:txBody>
      </p:sp>
      <p:sp>
        <p:nvSpPr>
          <p:cNvPr id="4" name="Rectangle 5"/>
          <p:cNvSpPr>
            <a:spLocks noGrp="1" noChangeArrowheads="1"/>
          </p:cNvSpPr>
          <p:nvPr>
            <p:ph type="ftr" sz="quarter" idx="11"/>
          </p:nvPr>
        </p:nvSpPr>
        <p:spPr>
          <a:xfrm>
            <a:off x="5167313" y="9836150"/>
            <a:ext cx="4787900" cy="750888"/>
          </a:xfrm>
          <a:prstGeom prst="rect">
            <a:avLst/>
          </a:prstGeom>
        </p:spPr>
        <p:txBody>
          <a:bodyPr/>
          <a:lstStyle>
            <a:lvl1pPr>
              <a:defRPr/>
            </a:lvl1pPr>
          </a:lstStyle>
          <a:p>
            <a:pPr>
              <a:defRPr/>
            </a:pPr>
            <a:endParaRPr lang="el-GR"/>
          </a:p>
        </p:txBody>
      </p:sp>
      <p:sp>
        <p:nvSpPr>
          <p:cNvPr id="5" name="Rectangle 6"/>
          <p:cNvSpPr>
            <a:spLocks noGrp="1" noChangeArrowheads="1"/>
          </p:cNvSpPr>
          <p:nvPr>
            <p:ph type="sldNum" sz="quarter" idx="12"/>
          </p:nvPr>
        </p:nvSpPr>
        <p:spPr>
          <a:xfrm>
            <a:off x="10837863" y="9836150"/>
            <a:ext cx="3529012" cy="750888"/>
          </a:xfrm>
          <a:prstGeom prst="rect">
            <a:avLst/>
          </a:prstGeom>
        </p:spPr>
        <p:txBody>
          <a:bodyPr/>
          <a:lstStyle>
            <a:lvl1pPr>
              <a:defRPr/>
            </a:lvl1pPr>
          </a:lstStyle>
          <a:p>
            <a:pPr>
              <a:defRPr/>
            </a:pPr>
            <a:fld id="{93138397-3D85-4B0D-87F7-A23A8780E0A1}"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755650" y="9836150"/>
            <a:ext cx="3529013" cy="750888"/>
          </a:xfrm>
          <a:prstGeom prst="rect">
            <a:avLst/>
          </a:prstGeom>
        </p:spPr>
        <p:txBody>
          <a:bodyPr/>
          <a:lstStyle>
            <a:lvl1pPr>
              <a:defRPr/>
            </a:lvl1pPr>
          </a:lstStyle>
          <a:p>
            <a:pPr>
              <a:defRPr/>
            </a:pPr>
            <a:endParaRPr lang="el-GR"/>
          </a:p>
        </p:txBody>
      </p:sp>
      <p:sp>
        <p:nvSpPr>
          <p:cNvPr id="3" name="Rectangle 5"/>
          <p:cNvSpPr>
            <a:spLocks noGrp="1" noChangeArrowheads="1"/>
          </p:cNvSpPr>
          <p:nvPr>
            <p:ph type="ftr" sz="quarter" idx="11"/>
          </p:nvPr>
        </p:nvSpPr>
        <p:spPr>
          <a:xfrm>
            <a:off x="5167313" y="9836150"/>
            <a:ext cx="4787900" cy="750888"/>
          </a:xfrm>
          <a:prstGeom prst="rect">
            <a:avLst/>
          </a:prstGeom>
        </p:spPr>
        <p:txBody>
          <a:bodyPr/>
          <a:lstStyle>
            <a:lvl1pPr>
              <a:defRPr/>
            </a:lvl1pPr>
          </a:lstStyle>
          <a:p>
            <a:pPr>
              <a:defRPr/>
            </a:pPr>
            <a:endParaRPr lang="el-GR"/>
          </a:p>
        </p:txBody>
      </p:sp>
      <p:sp>
        <p:nvSpPr>
          <p:cNvPr id="4" name="Rectangle 6"/>
          <p:cNvSpPr>
            <a:spLocks noGrp="1" noChangeArrowheads="1"/>
          </p:cNvSpPr>
          <p:nvPr>
            <p:ph type="sldNum" sz="quarter" idx="12"/>
          </p:nvPr>
        </p:nvSpPr>
        <p:spPr>
          <a:xfrm>
            <a:off x="10837863" y="9836150"/>
            <a:ext cx="3529012" cy="750888"/>
          </a:xfrm>
          <a:prstGeom prst="rect">
            <a:avLst/>
          </a:prstGeom>
        </p:spPr>
        <p:txBody>
          <a:bodyPr/>
          <a:lstStyle>
            <a:lvl1pPr>
              <a:defRPr/>
            </a:lvl1pPr>
          </a:lstStyle>
          <a:p>
            <a:pPr>
              <a:defRPr/>
            </a:pPr>
            <a:fld id="{C72B9545-1270-4119-A6F7-72E197326BC6}"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5650" y="430213"/>
            <a:ext cx="4975225" cy="1830387"/>
          </a:xfrm>
          <a:prstGeom prst="rect">
            <a:avLst/>
          </a:prstGeo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5911850" y="430213"/>
            <a:ext cx="8455025" cy="921861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755650" y="2260600"/>
            <a:ext cx="4975225" cy="738822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755650" y="9836150"/>
            <a:ext cx="3529013" cy="750888"/>
          </a:xfrm>
          <a:prstGeom prst="rect">
            <a:avLst/>
          </a:prstGeom>
        </p:spPr>
        <p:txBody>
          <a:bodyPr/>
          <a:lstStyle>
            <a:lvl1pPr>
              <a:defRPr/>
            </a:lvl1pPr>
          </a:lstStyle>
          <a:p>
            <a:pPr>
              <a:defRPr/>
            </a:pPr>
            <a:endParaRPr lang="el-GR"/>
          </a:p>
        </p:txBody>
      </p:sp>
      <p:sp>
        <p:nvSpPr>
          <p:cNvPr id="6" name="Footer Placeholder 5"/>
          <p:cNvSpPr>
            <a:spLocks noGrp="1" noChangeArrowheads="1"/>
          </p:cNvSpPr>
          <p:nvPr>
            <p:ph type="ftr" sz="quarter" idx="11"/>
          </p:nvPr>
        </p:nvSpPr>
        <p:spPr>
          <a:xfrm>
            <a:off x="5167313" y="9836150"/>
            <a:ext cx="4787900" cy="750888"/>
          </a:xfrm>
          <a:prstGeom prst="rect">
            <a:avLst/>
          </a:prstGeom>
        </p:spPr>
        <p:txBody>
          <a:bodyPr/>
          <a:lstStyle>
            <a:lvl1pPr>
              <a:defRPr/>
            </a:lvl1pPr>
          </a:lstStyle>
          <a:p>
            <a:pPr>
              <a:defRPr/>
            </a:pPr>
            <a:endParaRPr lang="el-GR"/>
          </a:p>
        </p:txBody>
      </p:sp>
      <p:sp>
        <p:nvSpPr>
          <p:cNvPr id="7" name="Slide Number Placeholder 6"/>
          <p:cNvSpPr>
            <a:spLocks noGrp="1" noChangeArrowheads="1"/>
          </p:cNvSpPr>
          <p:nvPr>
            <p:ph type="sldNum" sz="quarter" idx="12"/>
          </p:nvPr>
        </p:nvSpPr>
        <p:spPr>
          <a:xfrm>
            <a:off x="10837863" y="9836150"/>
            <a:ext cx="3529012" cy="750888"/>
          </a:xfrm>
          <a:prstGeom prst="rect">
            <a:avLst/>
          </a:prstGeom>
        </p:spPr>
        <p:txBody>
          <a:bodyPr/>
          <a:lstStyle>
            <a:lvl1pPr>
              <a:defRPr/>
            </a:lvl1pPr>
          </a:lstStyle>
          <a:p>
            <a:pPr>
              <a:defRPr/>
            </a:pPr>
            <a:fld id="{B47F086B-E6D6-49F8-B750-80110B0AFFC3}"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63863" y="7561263"/>
            <a:ext cx="9074150" cy="892175"/>
          </a:xfrm>
          <a:prstGeom prst="rect">
            <a:avLst/>
          </a:prstGeo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2963863" y="965200"/>
            <a:ext cx="9074150" cy="648017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Text Placeholder 3"/>
          <p:cNvSpPr>
            <a:spLocks noGrp="1"/>
          </p:cNvSpPr>
          <p:nvPr>
            <p:ph type="body" sz="half" idx="2"/>
          </p:nvPr>
        </p:nvSpPr>
        <p:spPr>
          <a:xfrm>
            <a:off x="2963863" y="8453438"/>
            <a:ext cx="9074150" cy="126841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755650" y="9836150"/>
            <a:ext cx="3529013" cy="750888"/>
          </a:xfrm>
          <a:prstGeom prst="rect">
            <a:avLst/>
          </a:prstGeom>
        </p:spPr>
        <p:txBody>
          <a:bodyPr/>
          <a:lstStyle>
            <a:lvl1pPr>
              <a:defRPr/>
            </a:lvl1pPr>
          </a:lstStyle>
          <a:p>
            <a:pPr>
              <a:defRPr/>
            </a:pPr>
            <a:endParaRPr lang="el-GR"/>
          </a:p>
        </p:txBody>
      </p:sp>
      <p:sp>
        <p:nvSpPr>
          <p:cNvPr id="6" name="Footer Placeholder 5"/>
          <p:cNvSpPr>
            <a:spLocks noGrp="1" noChangeArrowheads="1"/>
          </p:cNvSpPr>
          <p:nvPr>
            <p:ph type="ftr" sz="quarter" idx="11"/>
          </p:nvPr>
        </p:nvSpPr>
        <p:spPr>
          <a:xfrm>
            <a:off x="5167313" y="9836150"/>
            <a:ext cx="4787900" cy="750888"/>
          </a:xfrm>
          <a:prstGeom prst="rect">
            <a:avLst/>
          </a:prstGeom>
        </p:spPr>
        <p:txBody>
          <a:bodyPr/>
          <a:lstStyle>
            <a:lvl1pPr>
              <a:defRPr/>
            </a:lvl1pPr>
          </a:lstStyle>
          <a:p>
            <a:pPr>
              <a:defRPr/>
            </a:pPr>
            <a:endParaRPr lang="el-GR"/>
          </a:p>
        </p:txBody>
      </p:sp>
      <p:sp>
        <p:nvSpPr>
          <p:cNvPr id="7" name="Slide Number Placeholder 6"/>
          <p:cNvSpPr>
            <a:spLocks noGrp="1" noChangeArrowheads="1"/>
          </p:cNvSpPr>
          <p:nvPr>
            <p:ph type="sldNum" sz="quarter" idx="12"/>
          </p:nvPr>
        </p:nvSpPr>
        <p:spPr>
          <a:xfrm>
            <a:off x="10837863" y="9836150"/>
            <a:ext cx="3529012" cy="750888"/>
          </a:xfrm>
          <a:prstGeom prst="rect">
            <a:avLst/>
          </a:prstGeom>
        </p:spPr>
        <p:txBody>
          <a:bodyPr/>
          <a:lstStyle>
            <a:lvl1pPr>
              <a:defRPr/>
            </a:lvl1pPr>
          </a:lstStyle>
          <a:p>
            <a:pPr>
              <a:defRPr/>
            </a:pPr>
            <a:fld id="{07279A9D-800C-4691-B203-877B14456DAC}"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 Box 230"/>
          <p:cNvSpPr txBox="1">
            <a:spLocks noChangeArrowheads="1"/>
          </p:cNvSpPr>
          <p:nvPr/>
        </p:nvSpPr>
        <p:spPr bwMode="auto">
          <a:xfrm>
            <a:off x="0" y="10539413"/>
            <a:ext cx="14730413" cy="246062"/>
          </a:xfrm>
          <a:prstGeom prst="rect">
            <a:avLst/>
          </a:prstGeom>
          <a:noFill/>
          <a:ln w="9525">
            <a:noFill/>
            <a:miter lim="800000"/>
            <a:headEnd/>
            <a:tailEnd/>
          </a:ln>
        </p:spPr>
        <p:txBody>
          <a:bodyPr wrap="none">
            <a:spAutoFit/>
          </a:bodyPr>
          <a:lstStyle/>
          <a:p>
            <a:pPr defTabSz="1481138">
              <a:defRPr/>
            </a:pPr>
            <a:r>
              <a:rPr lang="el-GR" sz="1000" dirty="0"/>
              <a:t>ΠΑΝΕΠΙΣΤΗΜΙΟ ΑΙΓΑΙΟΥ / ΤΜΗΜΑ ΜΗΧΑΝΙΚΩΝ ΣΧΕΔΙΑΣΗΣ ΠΡΟΪΟΝΤΩΝ ΚΑΙ ΣΥΣΤΗΜΑΤΩΝ / ΣΤΟΥΝΤΙΟ </a:t>
            </a:r>
            <a:r>
              <a:rPr lang="en-GB" sz="1000" dirty="0"/>
              <a:t>V</a:t>
            </a:r>
            <a:r>
              <a:rPr lang="el-GR" sz="1000" dirty="0"/>
              <a:t> </a:t>
            </a:r>
            <a:r>
              <a:rPr lang="en-US" sz="1000" dirty="0"/>
              <a:t>–VIII </a:t>
            </a:r>
            <a:r>
              <a:rPr lang="el-GR" sz="1000" dirty="0"/>
              <a:t>/  ΠΡΟΔΙΑΓΡΑΦΕΣ ΣΧΕΔΙΑΣΗΣ / ΣΚΟΥΡΜΠΟΥΤΗΣ Ε. /   ΞΕΝΑΚΗΣ Γ., ΠΑΠΑΔΟΠΟΥΛΟΣ Δ., ΠΑΠΑΚΩΣΤΟΠΟΥΛΟΣ Β., ΦΩΤΙΑΔΗΣ Σ.,</a:t>
            </a:r>
            <a:endParaRPr lang="en-GB" sz="1000" dirty="0"/>
          </a:p>
        </p:txBody>
      </p:sp>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ctr" defTabSz="1481138" rtl="0" eaLnBrk="0" fontAlgn="base" hangingPunct="0">
        <a:spcBef>
          <a:spcPct val="0"/>
        </a:spcBef>
        <a:spcAft>
          <a:spcPct val="0"/>
        </a:spcAft>
        <a:defRPr sz="7100">
          <a:solidFill>
            <a:schemeClr val="tx2"/>
          </a:solidFill>
          <a:latin typeface="+mj-lt"/>
          <a:ea typeface="+mj-ea"/>
          <a:cs typeface="+mj-cs"/>
        </a:defRPr>
      </a:lvl1pPr>
      <a:lvl2pPr algn="ctr" defTabSz="1481138" rtl="0" eaLnBrk="0" fontAlgn="base" hangingPunct="0">
        <a:spcBef>
          <a:spcPct val="0"/>
        </a:spcBef>
        <a:spcAft>
          <a:spcPct val="0"/>
        </a:spcAft>
        <a:defRPr sz="7100">
          <a:solidFill>
            <a:schemeClr val="tx2"/>
          </a:solidFill>
          <a:latin typeface="Arial" charset="0"/>
          <a:cs typeface="Arial" charset="0"/>
        </a:defRPr>
      </a:lvl2pPr>
      <a:lvl3pPr algn="ctr" defTabSz="1481138" rtl="0" eaLnBrk="0" fontAlgn="base" hangingPunct="0">
        <a:spcBef>
          <a:spcPct val="0"/>
        </a:spcBef>
        <a:spcAft>
          <a:spcPct val="0"/>
        </a:spcAft>
        <a:defRPr sz="7100">
          <a:solidFill>
            <a:schemeClr val="tx2"/>
          </a:solidFill>
          <a:latin typeface="Arial" charset="0"/>
          <a:cs typeface="Arial" charset="0"/>
        </a:defRPr>
      </a:lvl3pPr>
      <a:lvl4pPr algn="ctr" defTabSz="1481138" rtl="0" eaLnBrk="0" fontAlgn="base" hangingPunct="0">
        <a:spcBef>
          <a:spcPct val="0"/>
        </a:spcBef>
        <a:spcAft>
          <a:spcPct val="0"/>
        </a:spcAft>
        <a:defRPr sz="7100">
          <a:solidFill>
            <a:schemeClr val="tx2"/>
          </a:solidFill>
          <a:latin typeface="Arial" charset="0"/>
          <a:cs typeface="Arial" charset="0"/>
        </a:defRPr>
      </a:lvl4pPr>
      <a:lvl5pPr algn="ctr" defTabSz="1481138" rtl="0" eaLnBrk="0" fontAlgn="base" hangingPunct="0">
        <a:spcBef>
          <a:spcPct val="0"/>
        </a:spcBef>
        <a:spcAft>
          <a:spcPct val="0"/>
        </a:spcAft>
        <a:defRPr sz="7100">
          <a:solidFill>
            <a:schemeClr val="tx2"/>
          </a:solidFill>
          <a:latin typeface="Arial" charset="0"/>
          <a:cs typeface="Arial" charset="0"/>
        </a:defRPr>
      </a:lvl5pPr>
      <a:lvl6pPr marL="457200" algn="ctr" defTabSz="1481138" rtl="0" fontAlgn="base">
        <a:spcBef>
          <a:spcPct val="0"/>
        </a:spcBef>
        <a:spcAft>
          <a:spcPct val="0"/>
        </a:spcAft>
        <a:defRPr sz="7100">
          <a:solidFill>
            <a:schemeClr val="tx2"/>
          </a:solidFill>
          <a:latin typeface="Arial" charset="0"/>
          <a:cs typeface="Arial" charset="0"/>
        </a:defRPr>
      </a:lvl6pPr>
      <a:lvl7pPr marL="914400" algn="ctr" defTabSz="1481138" rtl="0" fontAlgn="base">
        <a:spcBef>
          <a:spcPct val="0"/>
        </a:spcBef>
        <a:spcAft>
          <a:spcPct val="0"/>
        </a:spcAft>
        <a:defRPr sz="7100">
          <a:solidFill>
            <a:schemeClr val="tx2"/>
          </a:solidFill>
          <a:latin typeface="Arial" charset="0"/>
          <a:cs typeface="Arial" charset="0"/>
        </a:defRPr>
      </a:lvl7pPr>
      <a:lvl8pPr marL="1371600" algn="ctr" defTabSz="1481138" rtl="0" fontAlgn="base">
        <a:spcBef>
          <a:spcPct val="0"/>
        </a:spcBef>
        <a:spcAft>
          <a:spcPct val="0"/>
        </a:spcAft>
        <a:defRPr sz="7100">
          <a:solidFill>
            <a:schemeClr val="tx2"/>
          </a:solidFill>
          <a:latin typeface="Arial" charset="0"/>
          <a:cs typeface="Arial" charset="0"/>
        </a:defRPr>
      </a:lvl8pPr>
      <a:lvl9pPr marL="1828800" algn="ctr" defTabSz="1481138" rtl="0" fontAlgn="base">
        <a:spcBef>
          <a:spcPct val="0"/>
        </a:spcBef>
        <a:spcAft>
          <a:spcPct val="0"/>
        </a:spcAft>
        <a:defRPr sz="7100">
          <a:solidFill>
            <a:schemeClr val="tx2"/>
          </a:solidFill>
          <a:latin typeface="Arial" charset="0"/>
          <a:cs typeface="Arial" charset="0"/>
        </a:defRPr>
      </a:lvl9pPr>
    </p:titleStyle>
    <p:bodyStyle>
      <a:lvl1pPr marL="555625" indent="-555625" algn="l" defTabSz="1481138" rtl="0" eaLnBrk="0" fontAlgn="base" hangingPunct="0">
        <a:spcBef>
          <a:spcPct val="20000"/>
        </a:spcBef>
        <a:spcAft>
          <a:spcPct val="0"/>
        </a:spcAft>
        <a:buChar char="•"/>
        <a:defRPr sz="5200">
          <a:solidFill>
            <a:schemeClr val="tx1"/>
          </a:solidFill>
          <a:latin typeface="+mn-lt"/>
          <a:ea typeface="+mn-ea"/>
          <a:cs typeface="+mn-cs"/>
        </a:defRPr>
      </a:lvl1pPr>
      <a:lvl2pPr marL="1203325" indent="-461963" algn="l" defTabSz="1481138" rtl="0" eaLnBrk="0" fontAlgn="base" hangingPunct="0">
        <a:spcBef>
          <a:spcPct val="20000"/>
        </a:spcBef>
        <a:spcAft>
          <a:spcPct val="0"/>
        </a:spcAft>
        <a:buChar char="–"/>
        <a:defRPr sz="4500">
          <a:solidFill>
            <a:schemeClr val="tx1"/>
          </a:solidFill>
          <a:latin typeface="+mn-lt"/>
          <a:cs typeface="+mn-cs"/>
        </a:defRPr>
      </a:lvl2pPr>
      <a:lvl3pPr marL="1851025" indent="-369888" algn="l" defTabSz="1481138" rtl="0" eaLnBrk="0" fontAlgn="base" hangingPunct="0">
        <a:spcBef>
          <a:spcPct val="20000"/>
        </a:spcBef>
        <a:spcAft>
          <a:spcPct val="0"/>
        </a:spcAft>
        <a:buChar char="•"/>
        <a:defRPr sz="3900">
          <a:solidFill>
            <a:schemeClr val="tx1"/>
          </a:solidFill>
          <a:latin typeface="+mn-lt"/>
          <a:cs typeface="+mn-cs"/>
        </a:defRPr>
      </a:lvl3pPr>
      <a:lvl4pPr marL="2592388" indent="-369888" algn="l" defTabSz="1481138" rtl="0" eaLnBrk="0" fontAlgn="base" hangingPunct="0">
        <a:spcBef>
          <a:spcPct val="20000"/>
        </a:spcBef>
        <a:spcAft>
          <a:spcPct val="0"/>
        </a:spcAft>
        <a:buChar char="–"/>
        <a:defRPr sz="3200">
          <a:solidFill>
            <a:schemeClr val="tx1"/>
          </a:solidFill>
          <a:latin typeface="+mn-lt"/>
          <a:cs typeface="+mn-cs"/>
        </a:defRPr>
      </a:lvl4pPr>
      <a:lvl5pPr marL="3333750" indent="-371475" algn="l" defTabSz="1481138" rtl="0" eaLnBrk="0" fontAlgn="base" hangingPunct="0">
        <a:spcBef>
          <a:spcPct val="20000"/>
        </a:spcBef>
        <a:spcAft>
          <a:spcPct val="0"/>
        </a:spcAft>
        <a:buChar char="»"/>
        <a:defRPr sz="3200">
          <a:solidFill>
            <a:schemeClr val="tx1"/>
          </a:solidFill>
          <a:latin typeface="+mn-lt"/>
          <a:cs typeface="+mn-cs"/>
        </a:defRPr>
      </a:lvl5pPr>
      <a:lvl6pPr marL="3790950" indent="-371475" algn="l" defTabSz="1481138" rtl="0" fontAlgn="base">
        <a:spcBef>
          <a:spcPct val="20000"/>
        </a:spcBef>
        <a:spcAft>
          <a:spcPct val="0"/>
        </a:spcAft>
        <a:buChar char="»"/>
        <a:defRPr sz="3200">
          <a:solidFill>
            <a:schemeClr val="tx1"/>
          </a:solidFill>
          <a:latin typeface="+mn-lt"/>
          <a:cs typeface="+mn-cs"/>
        </a:defRPr>
      </a:lvl6pPr>
      <a:lvl7pPr marL="4248150" indent="-371475" algn="l" defTabSz="1481138" rtl="0" fontAlgn="base">
        <a:spcBef>
          <a:spcPct val="20000"/>
        </a:spcBef>
        <a:spcAft>
          <a:spcPct val="0"/>
        </a:spcAft>
        <a:buChar char="»"/>
        <a:defRPr sz="3200">
          <a:solidFill>
            <a:schemeClr val="tx1"/>
          </a:solidFill>
          <a:latin typeface="+mn-lt"/>
          <a:cs typeface="+mn-cs"/>
        </a:defRPr>
      </a:lvl7pPr>
      <a:lvl8pPr marL="4705350" indent="-371475" algn="l" defTabSz="1481138" rtl="0" fontAlgn="base">
        <a:spcBef>
          <a:spcPct val="20000"/>
        </a:spcBef>
        <a:spcAft>
          <a:spcPct val="0"/>
        </a:spcAft>
        <a:buChar char="»"/>
        <a:defRPr sz="3200">
          <a:solidFill>
            <a:schemeClr val="tx1"/>
          </a:solidFill>
          <a:latin typeface="+mn-lt"/>
          <a:cs typeface="+mn-cs"/>
        </a:defRPr>
      </a:lvl8pPr>
      <a:lvl9pPr marL="5162550" indent="-371475" algn="l" defTabSz="1481138" rtl="0" fontAlgn="base">
        <a:spcBef>
          <a:spcPct val="20000"/>
        </a:spcBef>
        <a:spcAft>
          <a:spcPct val="0"/>
        </a:spcAft>
        <a:buChar char="»"/>
        <a:defRPr sz="3200">
          <a:solidFill>
            <a:schemeClr val="tx1"/>
          </a:solidFill>
          <a:latin typeface="+mn-lt"/>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Θέση τίτλου 1"/>
          <p:cNvSpPr>
            <a:spLocks noGrp="1"/>
          </p:cNvSpPr>
          <p:nvPr>
            <p:ph type="title"/>
          </p:nvPr>
        </p:nvSpPr>
        <p:spPr bwMode="auto">
          <a:xfrm>
            <a:off x="756126" y="432555"/>
            <a:ext cx="13610273" cy="18002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Στυλ κύριου τίτλου</a:t>
            </a:r>
          </a:p>
        </p:txBody>
      </p:sp>
      <p:sp>
        <p:nvSpPr>
          <p:cNvPr id="1027" name="Θέση κειμένου 2"/>
          <p:cNvSpPr>
            <a:spLocks noGrp="1"/>
          </p:cNvSpPr>
          <p:nvPr>
            <p:ph type="body" idx="1"/>
          </p:nvPr>
        </p:nvSpPr>
        <p:spPr bwMode="auto">
          <a:xfrm>
            <a:off x="756126" y="2520316"/>
            <a:ext cx="13610273" cy="71283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6" name="Θέση αριθμού διαφάνειας 5"/>
          <p:cNvSpPr>
            <a:spLocks noGrp="1"/>
          </p:cNvSpPr>
          <p:nvPr>
            <p:ph type="sldNum" sz="quarter" idx="4"/>
          </p:nvPr>
        </p:nvSpPr>
        <p:spPr>
          <a:xfrm>
            <a:off x="10837810" y="10011252"/>
            <a:ext cx="3528589" cy="575072"/>
          </a:xfrm>
          <a:prstGeom prst="rect">
            <a:avLst/>
          </a:prstGeom>
        </p:spPr>
        <p:txBody>
          <a:bodyPr vert="horz" lIns="91440" tIns="45720" rIns="91440" bIns="45720" rtlCol="0" anchor="ctr"/>
          <a:lstStyle>
            <a:lvl1pPr algn="r" fontAlgn="auto">
              <a:spcBef>
                <a:spcPts val="0"/>
              </a:spcBef>
              <a:spcAft>
                <a:spcPts val="0"/>
              </a:spcAft>
              <a:defRPr sz="2205">
                <a:solidFill>
                  <a:schemeClr val="tx1"/>
                </a:solidFill>
                <a:latin typeface="+mn-lt"/>
                <a:cs typeface="+mn-cs"/>
              </a:defRPr>
            </a:lvl1pPr>
          </a:lstStyle>
          <a:p>
            <a:pPr>
              <a:defRPr/>
            </a:pPr>
            <a:fld id="{2CC3E15C-D21C-4297-AA94-D9CEBA128DA8}" type="slidenum">
              <a:rPr lang="el-GR">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855448146"/>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Lst>
  <p:timing>
    <p:tnLst>
      <p:par>
        <p:cTn id="1" dur="indefinite" restart="never" nodeType="tmRoot"/>
      </p:par>
    </p:tnLst>
  </p:timing>
  <p:hf hdr="0" ftr="0" dt="0"/>
  <p:txStyles>
    <p:titleStyle>
      <a:lvl1pPr algn="ctr" rtl="0" eaLnBrk="0" fontAlgn="base" hangingPunct="0">
        <a:spcBef>
          <a:spcPct val="0"/>
        </a:spcBef>
        <a:spcAft>
          <a:spcPct val="0"/>
        </a:spcAft>
        <a:defRPr sz="6930" b="1" kern="1200">
          <a:solidFill>
            <a:schemeClr val="tx1"/>
          </a:solidFill>
          <a:latin typeface="+mj-lt"/>
          <a:ea typeface="+mj-ea"/>
          <a:cs typeface="+mj-cs"/>
        </a:defRPr>
      </a:lvl1pPr>
      <a:lvl2pPr algn="ctr" rtl="0" eaLnBrk="0" fontAlgn="base" hangingPunct="0">
        <a:spcBef>
          <a:spcPct val="0"/>
        </a:spcBef>
        <a:spcAft>
          <a:spcPct val="0"/>
        </a:spcAft>
        <a:defRPr sz="6930" b="1">
          <a:solidFill>
            <a:schemeClr val="tx1"/>
          </a:solidFill>
          <a:latin typeface="Calibri" pitchFamily="34" charset="0"/>
        </a:defRPr>
      </a:lvl2pPr>
      <a:lvl3pPr algn="ctr" rtl="0" eaLnBrk="0" fontAlgn="base" hangingPunct="0">
        <a:spcBef>
          <a:spcPct val="0"/>
        </a:spcBef>
        <a:spcAft>
          <a:spcPct val="0"/>
        </a:spcAft>
        <a:defRPr sz="6930" b="1">
          <a:solidFill>
            <a:schemeClr val="tx1"/>
          </a:solidFill>
          <a:latin typeface="Calibri" pitchFamily="34" charset="0"/>
        </a:defRPr>
      </a:lvl3pPr>
      <a:lvl4pPr algn="ctr" rtl="0" eaLnBrk="0" fontAlgn="base" hangingPunct="0">
        <a:spcBef>
          <a:spcPct val="0"/>
        </a:spcBef>
        <a:spcAft>
          <a:spcPct val="0"/>
        </a:spcAft>
        <a:defRPr sz="6930" b="1">
          <a:solidFill>
            <a:schemeClr val="tx1"/>
          </a:solidFill>
          <a:latin typeface="Calibri" pitchFamily="34" charset="0"/>
        </a:defRPr>
      </a:lvl4pPr>
      <a:lvl5pPr algn="ctr" rtl="0" eaLnBrk="0" fontAlgn="base" hangingPunct="0">
        <a:spcBef>
          <a:spcPct val="0"/>
        </a:spcBef>
        <a:spcAft>
          <a:spcPct val="0"/>
        </a:spcAft>
        <a:defRPr sz="6930" b="1">
          <a:solidFill>
            <a:schemeClr val="tx1"/>
          </a:solidFill>
          <a:latin typeface="Calibri" pitchFamily="34" charset="0"/>
        </a:defRPr>
      </a:lvl5pPr>
      <a:lvl6pPr marL="720090" algn="ctr" rtl="0" fontAlgn="base">
        <a:spcBef>
          <a:spcPct val="0"/>
        </a:spcBef>
        <a:spcAft>
          <a:spcPct val="0"/>
        </a:spcAft>
        <a:defRPr sz="6930" b="1">
          <a:solidFill>
            <a:schemeClr val="tx1"/>
          </a:solidFill>
          <a:latin typeface="Calibri" pitchFamily="34" charset="0"/>
        </a:defRPr>
      </a:lvl6pPr>
      <a:lvl7pPr marL="1440180" algn="ctr" rtl="0" fontAlgn="base">
        <a:spcBef>
          <a:spcPct val="0"/>
        </a:spcBef>
        <a:spcAft>
          <a:spcPct val="0"/>
        </a:spcAft>
        <a:defRPr sz="6930" b="1">
          <a:solidFill>
            <a:schemeClr val="tx1"/>
          </a:solidFill>
          <a:latin typeface="Calibri" pitchFamily="34" charset="0"/>
        </a:defRPr>
      </a:lvl7pPr>
      <a:lvl8pPr marL="2160270" algn="ctr" rtl="0" fontAlgn="base">
        <a:spcBef>
          <a:spcPct val="0"/>
        </a:spcBef>
        <a:spcAft>
          <a:spcPct val="0"/>
        </a:spcAft>
        <a:defRPr sz="6930" b="1">
          <a:solidFill>
            <a:schemeClr val="tx1"/>
          </a:solidFill>
          <a:latin typeface="Calibri" pitchFamily="34" charset="0"/>
        </a:defRPr>
      </a:lvl8pPr>
      <a:lvl9pPr marL="2880360" algn="ctr" rtl="0" fontAlgn="base">
        <a:spcBef>
          <a:spcPct val="0"/>
        </a:spcBef>
        <a:spcAft>
          <a:spcPct val="0"/>
        </a:spcAft>
        <a:defRPr sz="6930" b="1">
          <a:solidFill>
            <a:schemeClr val="tx1"/>
          </a:solidFill>
          <a:latin typeface="Calibri" pitchFamily="34" charset="0"/>
        </a:defRPr>
      </a:lvl9pPr>
    </p:titleStyle>
    <p:bodyStyle>
      <a:lvl1pPr marL="540068" indent="-540068" algn="l" rtl="0" eaLnBrk="0" fontAlgn="base" hangingPunct="0">
        <a:spcBef>
          <a:spcPct val="20000"/>
        </a:spcBef>
        <a:spcAft>
          <a:spcPct val="0"/>
        </a:spcAft>
        <a:buFont typeface="Arial" charset="0"/>
        <a:buChar char="•"/>
        <a:defRPr sz="5040" kern="1200">
          <a:solidFill>
            <a:schemeClr val="tx1"/>
          </a:solidFill>
          <a:latin typeface="+mn-lt"/>
          <a:ea typeface="+mn-ea"/>
          <a:cs typeface="+mn-cs"/>
        </a:defRPr>
      </a:lvl1pPr>
      <a:lvl2pPr marL="1170146" indent="-450056" algn="l" rtl="0" eaLnBrk="0" fontAlgn="base" hangingPunct="0">
        <a:spcBef>
          <a:spcPct val="20000"/>
        </a:spcBef>
        <a:spcAft>
          <a:spcPct val="0"/>
        </a:spcAft>
        <a:buFont typeface="Arial" charset="0"/>
        <a:buChar char="–"/>
        <a:defRPr sz="4410" kern="1200">
          <a:solidFill>
            <a:schemeClr val="tx1"/>
          </a:solidFill>
          <a:latin typeface="+mn-lt"/>
          <a:ea typeface="+mn-ea"/>
          <a:cs typeface="+mn-cs"/>
        </a:defRPr>
      </a:lvl2pPr>
      <a:lvl3pPr marL="1800225" indent="-360045" algn="l" rtl="0" eaLnBrk="0" fontAlgn="base" hangingPunct="0">
        <a:spcBef>
          <a:spcPct val="20000"/>
        </a:spcBef>
        <a:spcAft>
          <a:spcPct val="0"/>
        </a:spcAft>
        <a:buFont typeface="Arial" charset="0"/>
        <a:buChar char="•"/>
        <a:defRPr sz="3780" kern="1200">
          <a:solidFill>
            <a:schemeClr val="tx1"/>
          </a:solidFill>
          <a:latin typeface="+mn-lt"/>
          <a:ea typeface="+mn-ea"/>
          <a:cs typeface="+mn-cs"/>
        </a:defRPr>
      </a:lvl3pPr>
      <a:lvl4pPr marL="2520315" indent="-360045" algn="l" rtl="0" eaLnBrk="0" fontAlgn="base" hangingPunct="0">
        <a:spcBef>
          <a:spcPct val="20000"/>
        </a:spcBef>
        <a:spcAft>
          <a:spcPct val="0"/>
        </a:spcAft>
        <a:buFont typeface="Arial" charset="0"/>
        <a:buChar char="–"/>
        <a:defRPr sz="3150" kern="1200">
          <a:solidFill>
            <a:schemeClr val="tx1"/>
          </a:solidFill>
          <a:latin typeface="+mn-lt"/>
          <a:ea typeface="+mn-ea"/>
          <a:cs typeface="+mn-cs"/>
        </a:defRPr>
      </a:lvl4pPr>
      <a:lvl5pPr marL="3240405" indent="-360045" algn="l" rtl="0" eaLnBrk="0" fontAlgn="base" hangingPunct="0">
        <a:spcBef>
          <a:spcPct val="20000"/>
        </a:spcBef>
        <a:spcAft>
          <a:spcPct val="0"/>
        </a:spcAft>
        <a:buFont typeface="Arial" charset="0"/>
        <a:buChar char="»"/>
        <a:defRPr sz="3150" kern="1200">
          <a:solidFill>
            <a:schemeClr val="tx1"/>
          </a:solidFill>
          <a:latin typeface="+mn-lt"/>
          <a:ea typeface="+mn-ea"/>
          <a:cs typeface="+mn-cs"/>
        </a:defRPr>
      </a:lvl5pPr>
      <a:lvl6pPr marL="3960495" indent="-360045" algn="l" defTabSz="1440180" rtl="0" eaLnBrk="1" latinLnBrk="0" hangingPunct="1">
        <a:spcBef>
          <a:spcPct val="20000"/>
        </a:spcBef>
        <a:buFont typeface="Arial" pitchFamily="34" charset="0"/>
        <a:buChar char="•"/>
        <a:defRPr sz="3150" kern="1200">
          <a:solidFill>
            <a:schemeClr val="tx1"/>
          </a:solidFill>
          <a:latin typeface="+mn-lt"/>
          <a:ea typeface="+mn-ea"/>
          <a:cs typeface="+mn-cs"/>
        </a:defRPr>
      </a:lvl6pPr>
      <a:lvl7pPr marL="4680585" indent="-360045" algn="l" defTabSz="1440180" rtl="0" eaLnBrk="1" latinLnBrk="0" hangingPunct="1">
        <a:spcBef>
          <a:spcPct val="20000"/>
        </a:spcBef>
        <a:buFont typeface="Arial" pitchFamily="34" charset="0"/>
        <a:buChar char="•"/>
        <a:defRPr sz="3150" kern="1200">
          <a:solidFill>
            <a:schemeClr val="tx1"/>
          </a:solidFill>
          <a:latin typeface="+mn-lt"/>
          <a:ea typeface="+mn-ea"/>
          <a:cs typeface="+mn-cs"/>
        </a:defRPr>
      </a:lvl7pPr>
      <a:lvl8pPr marL="5400675" indent="-360045" algn="l" defTabSz="1440180" rtl="0" eaLnBrk="1" latinLnBrk="0" hangingPunct="1">
        <a:spcBef>
          <a:spcPct val="20000"/>
        </a:spcBef>
        <a:buFont typeface="Arial" pitchFamily="34" charset="0"/>
        <a:buChar char="•"/>
        <a:defRPr sz="3150" kern="1200">
          <a:solidFill>
            <a:schemeClr val="tx1"/>
          </a:solidFill>
          <a:latin typeface="+mn-lt"/>
          <a:ea typeface="+mn-ea"/>
          <a:cs typeface="+mn-cs"/>
        </a:defRPr>
      </a:lvl8pPr>
      <a:lvl9pPr marL="6120765" indent="-360045" algn="l" defTabSz="1440180" rtl="0" eaLnBrk="1" latinLnBrk="0" hangingPunct="1">
        <a:spcBef>
          <a:spcPct val="20000"/>
        </a:spcBef>
        <a:buFont typeface="Arial" pitchFamily="34" charset="0"/>
        <a:buChar char="•"/>
        <a:defRPr sz="3150" kern="1200">
          <a:solidFill>
            <a:schemeClr val="tx1"/>
          </a:solidFill>
          <a:latin typeface="+mn-lt"/>
          <a:ea typeface="+mn-ea"/>
          <a:cs typeface="+mn-cs"/>
        </a:defRPr>
      </a:lvl9pPr>
    </p:bodyStyle>
    <p:otherStyle>
      <a:defPPr>
        <a:defRPr lang="el-GR"/>
      </a:defPPr>
      <a:lvl1pPr marL="0" algn="l" defTabSz="1440180" rtl="0" eaLnBrk="1" latinLnBrk="0" hangingPunct="1">
        <a:defRPr sz="2835" kern="1200">
          <a:solidFill>
            <a:schemeClr val="tx1"/>
          </a:solidFill>
          <a:latin typeface="+mn-lt"/>
          <a:ea typeface="+mn-ea"/>
          <a:cs typeface="+mn-cs"/>
        </a:defRPr>
      </a:lvl1pPr>
      <a:lvl2pPr marL="720090" algn="l" defTabSz="1440180" rtl="0" eaLnBrk="1" latinLnBrk="0" hangingPunct="1">
        <a:defRPr sz="2835" kern="1200">
          <a:solidFill>
            <a:schemeClr val="tx1"/>
          </a:solidFill>
          <a:latin typeface="+mn-lt"/>
          <a:ea typeface="+mn-ea"/>
          <a:cs typeface="+mn-cs"/>
        </a:defRPr>
      </a:lvl2pPr>
      <a:lvl3pPr marL="1440180" algn="l" defTabSz="1440180" rtl="0" eaLnBrk="1" latinLnBrk="0" hangingPunct="1">
        <a:defRPr sz="2835" kern="1200">
          <a:solidFill>
            <a:schemeClr val="tx1"/>
          </a:solidFill>
          <a:latin typeface="+mn-lt"/>
          <a:ea typeface="+mn-ea"/>
          <a:cs typeface="+mn-cs"/>
        </a:defRPr>
      </a:lvl3pPr>
      <a:lvl4pPr marL="2160270" algn="l" defTabSz="1440180" rtl="0" eaLnBrk="1" latinLnBrk="0" hangingPunct="1">
        <a:defRPr sz="2835" kern="1200">
          <a:solidFill>
            <a:schemeClr val="tx1"/>
          </a:solidFill>
          <a:latin typeface="+mn-lt"/>
          <a:ea typeface="+mn-ea"/>
          <a:cs typeface="+mn-cs"/>
        </a:defRPr>
      </a:lvl4pPr>
      <a:lvl5pPr marL="2880360" algn="l" defTabSz="1440180" rtl="0" eaLnBrk="1" latinLnBrk="0" hangingPunct="1">
        <a:defRPr sz="2835" kern="1200">
          <a:solidFill>
            <a:schemeClr val="tx1"/>
          </a:solidFill>
          <a:latin typeface="+mn-lt"/>
          <a:ea typeface="+mn-ea"/>
          <a:cs typeface="+mn-cs"/>
        </a:defRPr>
      </a:lvl5pPr>
      <a:lvl6pPr marL="3600450" algn="l" defTabSz="1440180" rtl="0" eaLnBrk="1" latinLnBrk="0" hangingPunct="1">
        <a:defRPr sz="2835" kern="1200">
          <a:solidFill>
            <a:schemeClr val="tx1"/>
          </a:solidFill>
          <a:latin typeface="+mn-lt"/>
          <a:ea typeface="+mn-ea"/>
          <a:cs typeface="+mn-cs"/>
        </a:defRPr>
      </a:lvl6pPr>
      <a:lvl7pPr marL="4320540" algn="l" defTabSz="1440180" rtl="0" eaLnBrk="1" latinLnBrk="0" hangingPunct="1">
        <a:defRPr sz="2835" kern="1200">
          <a:solidFill>
            <a:schemeClr val="tx1"/>
          </a:solidFill>
          <a:latin typeface="+mn-lt"/>
          <a:ea typeface="+mn-ea"/>
          <a:cs typeface="+mn-cs"/>
        </a:defRPr>
      </a:lvl7pPr>
      <a:lvl8pPr marL="5040630" algn="l" defTabSz="1440180" rtl="0" eaLnBrk="1" latinLnBrk="0" hangingPunct="1">
        <a:defRPr sz="2835" kern="1200">
          <a:solidFill>
            <a:schemeClr val="tx1"/>
          </a:solidFill>
          <a:latin typeface="+mn-lt"/>
          <a:ea typeface="+mn-ea"/>
          <a:cs typeface="+mn-cs"/>
        </a:defRPr>
      </a:lvl8pPr>
      <a:lvl9pPr marL="5760720" algn="l" defTabSz="1440180" rtl="0" eaLnBrk="1" latinLnBrk="0" hangingPunct="1">
        <a:defRPr sz="283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Τίτλος 1"/>
          <p:cNvSpPr>
            <a:spLocks noGrp="1"/>
          </p:cNvSpPr>
          <p:nvPr>
            <p:ph type="ctrTitle"/>
          </p:nvPr>
        </p:nvSpPr>
        <p:spPr>
          <a:xfrm>
            <a:off x="1550512" y="3017879"/>
            <a:ext cx="11906488" cy="1815227"/>
          </a:xfrm>
        </p:spPr>
        <p:txBody>
          <a:bodyPr/>
          <a:lstStyle/>
          <a:p>
            <a:pPr eaLnBrk="1" hangingPunct="1"/>
            <a:r>
              <a:rPr lang="en-US" sz="3780" dirty="0">
                <a:latin typeface="Arial" charset="0"/>
              </a:rPr>
              <a:t>Studio </a:t>
            </a:r>
            <a:r>
              <a:rPr lang="en-US" sz="3780">
                <a:latin typeface="Arial" charset="0"/>
              </a:rPr>
              <a:t>VI-Product </a:t>
            </a:r>
            <a:r>
              <a:rPr lang="en-US" sz="3780" smtClean="0">
                <a:latin typeface="Arial" charset="0"/>
              </a:rPr>
              <a:t>Design 2 </a:t>
            </a:r>
            <a:r>
              <a:rPr lang="el-GR" sz="3780" dirty="0">
                <a:latin typeface="Arial" charset="0"/>
              </a:rPr>
              <a:t/>
            </a:r>
            <a:br>
              <a:rPr lang="el-GR" sz="3780" dirty="0">
                <a:latin typeface="Arial" charset="0"/>
              </a:rPr>
            </a:br>
            <a:endParaRPr lang="en-US" sz="3780" dirty="0">
              <a:latin typeface="Arial" charset="0"/>
            </a:endParaRPr>
          </a:p>
        </p:txBody>
      </p:sp>
      <p:sp>
        <p:nvSpPr>
          <p:cNvPr id="14338" name="Υπότιτλος 2"/>
          <p:cNvSpPr>
            <a:spLocks noGrp="1"/>
          </p:cNvSpPr>
          <p:nvPr>
            <p:ph type="subTitle" idx="1"/>
          </p:nvPr>
        </p:nvSpPr>
        <p:spPr>
          <a:xfrm>
            <a:off x="1437997" y="4948119"/>
            <a:ext cx="12361545" cy="2947868"/>
          </a:xfrm>
        </p:spPr>
        <p:txBody>
          <a:bodyPr/>
          <a:lstStyle/>
          <a:p>
            <a:pPr eaLnBrk="1" hangingPunct="1">
              <a:lnSpc>
                <a:spcPct val="80000"/>
              </a:lnSpc>
            </a:pPr>
            <a:r>
              <a:rPr lang="el-GR" sz="4410" b="1" dirty="0"/>
              <a:t>Ενότητα 2</a:t>
            </a:r>
            <a:r>
              <a:rPr lang="el-GR" sz="3150" b="1" dirty="0"/>
              <a:t>:</a:t>
            </a:r>
            <a:r>
              <a:rPr lang="el-GR" sz="3780" dirty="0">
                <a:latin typeface="Arial" charset="0"/>
              </a:rPr>
              <a:t> Προδιαγραφές Σχεδίασης ΙΙ</a:t>
            </a:r>
          </a:p>
          <a:p>
            <a:pPr eaLnBrk="1" hangingPunct="1">
              <a:lnSpc>
                <a:spcPct val="80000"/>
              </a:lnSpc>
            </a:pPr>
            <a:r>
              <a:rPr lang="el-GR" sz="3780" dirty="0">
                <a:latin typeface="Arial" charset="0"/>
              </a:rPr>
              <a:t> </a:t>
            </a:r>
          </a:p>
          <a:p>
            <a:pPr eaLnBrk="1" hangingPunct="1">
              <a:lnSpc>
                <a:spcPct val="80000"/>
              </a:lnSpc>
            </a:pPr>
            <a:endParaRPr lang="el-GR" sz="3780" dirty="0">
              <a:latin typeface="Arial" charset="0"/>
            </a:endParaRPr>
          </a:p>
          <a:p>
            <a:pPr eaLnBrk="1" hangingPunct="1">
              <a:lnSpc>
                <a:spcPct val="80000"/>
              </a:lnSpc>
            </a:pPr>
            <a:r>
              <a:rPr lang="el-GR" sz="3780" dirty="0">
                <a:latin typeface="Arial" charset="0"/>
              </a:rPr>
              <a:t> </a:t>
            </a:r>
          </a:p>
          <a:p>
            <a:pPr eaLnBrk="1" hangingPunct="1">
              <a:lnSpc>
                <a:spcPct val="80000"/>
              </a:lnSpc>
            </a:pPr>
            <a:r>
              <a:rPr lang="el-GR" sz="3780" dirty="0">
                <a:latin typeface="Arial" charset="0"/>
              </a:rPr>
              <a:t> </a:t>
            </a:r>
          </a:p>
          <a:p>
            <a:pPr eaLnBrk="1" hangingPunct="1">
              <a:lnSpc>
                <a:spcPct val="80000"/>
              </a:lnSpc>
            </a:pPr>
            <a:r>
              <a:rPr lang="el-GR" sz="3780" dirty="0">
                <a:latin typeface="Arial" charset="0"/>
              </a:rPr>
              <a:t> </a:t>
            </a:r>
          </a:p>
          <a:p>
            <a:pPr eaLnBrk="1" hangingPunct="1">
              <a:lnSpc>
                <a:spcPct val="80000"/>
              </a:lnSpc>
            </a:pPr>
            <a:endParaRPr lang="el-GR" sz="3780" dirty="0">
              <a:latin typeface="Arial" charset="0"/>
            </a:endParaRPr>
          </a:p>
          <a:p>
            <a:pPr eaLnBrk="1" hangingPunct="1">
              <a:lnSpc>
                <a:spcPct val="80000"/>
              </a:lnSpc>
            </a:pPr>
            <a:r>
              <a:rPr lang="el-GR" sz="3780" dirty="0">
                <a:latin typeface="Arial" charset="0"/>
              </a:rPr>
              <a:t> </a:t>
            </a:r>
          </a:p>
          <a:p>
            <a:pPr eaLnBrk="1" hangingPunct="1">
              <a:lnSpc>
                <a:spcPct val="80000"/>
              </a:lnSpc>
            </a:pPr>
            <a:endParaRPr lang="el-GR" sz="3780" dirty="0">
              <a:latin typeface="Arial" charset="0"/>
            </a:endParaRPr>
          </a:p>
          <a:p>
            <a:pPr eaLnBrk="1" hangingPunct="1">
              <a:lnSpc>
                <a:spcPct val="80000"/>
              </a:lnSpc>
            </a:pPr>
            <a:r>
              <a:rPr lang="el-GR" sz="3780" dirty="0">
                <a:latin typeface="Arial" charset="0"/>
              </a:rPr>
              <a:t> </a:t>
            </a:r>
          </a:p>
          <a:p>
            <a:pPr eaLnBrk="1" hangingPunct="1">
              <a:lnSpc>
                <a:spcPct val="80000"/>
              </a:lnSpc>
            </a:pPr>
            <a:endParaRPr lang="en-US" sz="3780" dirty="0">
              <a:latin typeface="Arial" charset="0"/>
            </a:endParaRPr>
          </a:p>
          <a:p>
            <a:pPr eaLnBrk="1" hangingPunct="1">
              <a:lnSpc>
                <a:spcPct val="80000"/>
              </a:lnSpc>
            </a:pPr>
            <a:r>
              <a:rPr lang="en-US" sz="3780" dirty="0">
                <a:latin typeface="Arial" charset="0"/>
              </a:rPr>
              <a:t> </a:t>
            </a:r>
          </a:p>
          <a:p>
            <a:pPr eaLnBrk="1" hangingPunct="1">
              <a:lnSpc>
                <a:spcPct val="80000"/>
              </a:lnSpc>
            </a:pPr>
            <a:endParaRPr lang="el-GR" sz="3780" dirty="0">
              <a:latin typeface="Arial" charset="0"/>
            </a:endParaRPr>
          </a:p>
          <a:p>
            <a:pPr eaLnBrk="1" hangingPunct="1">
              <a:lnSpc>
                <a:spcPct val="80000"/>
              </a:lnSpc>
            </a:pPr>
            <a:endParaRPr lang="el-GR" sz="3780" dirty="0">
              <a:latin typeface="Arial" charset="0"/>
            </a:endParaRPr>
          </a:p>
          <a:p>
            <a:pPr eaLnBrk="1" hangingPunct="1">
              <a:lnSpc>
                <a:spcPct val="80000"/>
              </a:lnSpc>
            </a:pPr>
            <a:r>
              <a:rPr lang="el-GR" sz="3780" dirty="0">
                <a:latin typeface="Arial" charset="0"/>
              </a:rPr>
              <a:t> </a:t>
            </a:r>
          </a:p>
          <a:p>
            <a:pPr eaLnBrk="1" hangingPunct="1">
              <a:lnSpc>
                <a:spcPct val="80000"/>
              </a:lnSpc>
            </a:pPr>
            <a:endParaRPr lang="el-GR" sz="3780" dirty="0">
              <a:latin typeface="Arial" charset="0"/>
            </a:endParaRPr>
          </a:p>
          <a:p>
            <a:pPr eaLnBrk="1" hangingPunct="1">
              <a:lnSpc>
                <a:spcPct val="80000"/>
              </a:lnSpc>
            </a:pPr>
            <a:r>
              <a:rPr lang="el-GR" sz="3780" dirty="0">
                <a:latin typeface="Arial" charset="0"/>
              </a:rPr>
              <a:t> </a:t>
            </a:r>
          </a:p>
          <a:p>
            <a:pPr eaLnBrk="1" hangingPunct="1">
              <a:lnSpc>
                <a:spcPct val="80000"/>
              </a:lnSpc>
            </a:pPr>
            <a:r>
              <a:rPr lang="el-GR" sz="3780" dirty="0">
                <a:latin typeface="Arial" charset="0"/>
              </a:rPr>
              <a:t> </a:t>
            </a:r>
          </a:p>
          <a:p>
            <a:pPr eaLnBrk="1" hangingPunct="1">
              <a:lnSpc>
                <a:spcPct val="80000"/>
              </a:lnSpc>
            </a:pPr>
            <a:endParaRPr lang="el-GR" sz="3780" dirty="0">
              <a:latin typeface="Arial" charset="0"/>
            </a:endParaRPr>
          </a:p>
          <a:p>
            <a:pPr eaLnBrk="1" hangingPunct="1">
              <a:lnSpc>
                <a:spcPct val="80000"/>
              </a:lnSpc>
            </a:pPr>
            <a:r>
              <a:rPr lang="el-GR" sz="3780" dirty="0">
                <a:latin typeface="Arial" charset="0"/>
              </a:rPr>
              <a:t> </a:t>
            </a:r>
          </a:p>
          <a:p>
            <a:pPr eaLnBrk="1" hangingPunct="1">
              <a:lnSpc>
                <a:spcPct val="80000"/>
              </a:lnSpc>
            </a:pPr>
            <a:endParaRPr lang="el-GR" sz="3780" dirty="0">
              <a:latin typeface="Arial" charset="0"/>
            </a:endParaRPr>
          </a:p>
          <a:p>
            <a:pPr eaLnBrk="1" hangingPunct="1">
              <a:lnSpc>
                <a:spcPct val="80000"/>
              </a:lnSpc>
            </a:pPr>
            <a:r>
              <a:rPr lang="el-GR" sz="3780" dirty="0">
                <a:latin typeface="Arial" charset="0"/>
              </a:rPr>
              <a:t> </a:t>
            </a:r>
          </a:p>
          <a:p>
            <a:pPr eaLnBrk="1" hangingPunct="1">
              <a:lnSpc>
                <a:spcPct val="80000"/>
              </a:lnSpc>
            </a:pPr>
            <a:endParaRPr lang="el-GR" sz="3780" dirty="0">
              <a:latin typeface="Arial" charset="0"/>
            </a:endParaRPr>
          </a:p>
        </p:txBody>
      </p:sp>
      <p:pic>
        <p:nvPicPr>
          <p:cNvPr id="14339" name="7 - Εικόνα" descr="Λογότυπο για Άδειες χρήσης Creative Commons BY-NC-ND"/>
          <p:cNvPicPr>
            <a:picLocks noChangeAspect="1"/>
          </p:cNvPicPr>
          <p:nvPr/>
        </p:nvPicPr>
        <p:blipFill>
          <a:blip r:embed="rId3"/>
          <a:srcRect/>
          <a:stretch>
            <a:fillRect/>
          </a:stretch>
        </p:blipFill>
        <p:spPr bwMode="auto">
          <a:xfrm>
            <a:off x="2910681" y="8916115"/>
            <a:ext cx="3850481" cy="1347669"/>
          </a:xfrm>
          <a:prstGeom prst="rect">
            <a:avLst/>
          </a:prstGeom>
          <a:noFill/>
          <a:ln w="9525">
            <a:noFill/>
            <a:miter lim="800000"/>
            <a:headEnd/>
            <a:tailEnd/>
          </a:ln>
        </p:spPr>
      </p:pic>
      <p:pic>
        <p:nvPicPr>
          <p:cNvPr id="14340"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a:srcRect/>
          <a:stretch>
            <a:fillRect/>
          </a:stretch>
        </p:blipFill>
        <p:spPr bwMode="auto">
          <a:xfrm>
            <a:off x="7108706" y="8803601"/>
            <a:ext cx="6788348" cy="1617701"/>
          </a:xfrm>
          <a:prstGeom prst="rect">
            <a:avLst/>
          </a:prstGeom>
          <a:noFill/>
          <a:ln w="9525">
            <a:noFill/>
            <a:miter lim="800000"/>
            <a:headEnd/>
            <a:tailEnd/>
          </a:ln>
        </p:spPr>
      </p:pic>
      <p:pic>
        <p:nvPicPr>
          <p:cNvPr id="14341" name="Picture 8" descr="cms4383"/>
          <p:cNvPicPr>
            <a:picLocks noChangeAspect="1" noChangeArrowheads="1"/>
          </p:cNvPicPr>
          <p:nvPr/>
        </p:nvPicPr>
        <p:blipFill>
          <a:blip r:embed="rId5"/>
          <a:srcRect/>
          <a:stretch>
            <a:fillRect/>
          </a:stretch>
        </p:blipFill>
        <p:spPr bwMode="auto">
          <a:xfrm>
            <a:off x="5066185" y="253802"/>
            <a:ext cx="4693086" cy="2640330"/>
          </a:xfrm>
          <a:prstGeom prst="rect">
            <a:avLst/>
          </a:prstGeom>
          <a:noFill/>
          <a:ln w="9525">
            <a:noFill/>
            <a:miter lim="800000"/>
            <a:headEnd/>
            <a:tailEnd/>
          </a:ln>
        </p:spPr>
      </p:pic>
      <p:sp>
        <p:nvSpPr>
          <p:cNvPr id="14342" name="Rectangle 7"/>
          <p:cNvSpPr>
            <a:spLocks noChangeArrowheads="1"/>
          </p:cNvSpPr>
          <p:nvPr/>
        </p:nvSpPr>
        <p:spPr bwMode="auto">
          <a:xfrm>
            <a:off x="4018320" y="6153051"/>
            <a:ext cx="7200900" cy="2709973"/>
          </a:xfrm>
          <a:prstGeom prst="rect">
            <a:avLst/>
          </a:prstGeom>
          <a:noFill/>
          <a:ln w="9525">
            <a:noFill/>
            <a:miter lim="800000"/>
            <a:headEnd/>
            <a:tailEnd/>
          </a:ln>
        </p:spPr>
        <p:txBody>
          <a:bodyPr>
            <a:spAutoFit/>
          </a:bodyPr>
          <a:lstStyle/>
          <a:p>
            <a:pPr algn="ctr"/>
            <a:r>
              <a:rPr lang="el-GR" sz="2835" b="1" i="1" dirty="0">
                <a:solidFill>
                  <a:prstClr val="black"/>
                </a:solidFill>
              </a:rPr>
              <a:t>Δάνος Παπαδόπουλος, Βασίλειος Παπακωστόπουλος, Σκουλούδη Χριστίνα, Ευγένιος Σκουρμπούτης &amp; Σέργιος Φωτιάδης </a:t>
            </a:r>
          </a:p>
          <a:p>
            <a:pPr algn="ctr"/>
            <a:r>
              <a:rPr lang="el-GR" sz="2835" b="1" i="1" dirty="0">
                <a:solidFill>
                  <a:prstClr val="black"/>
                </a:solidFill>
              </a:rPr>
              <a:t>Τμήμα Μηχανικών Σχεδίασης Προϊόντων και Συστημάτων</a:t>
            </a:r>
          </a:p>
        </p:txBody>
      </p:sp>
    </p:spTree>
    <p:extLst>
      <p:ext uri="{BB962C8B-B14F-4D97-AF65-F5344CB8AC3E}">
        <p14:creationId xmlns:p14="http://schemas.microsoft.com/office/powerpoint/2010/main" val="1608042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7"/>
          <p:cNvSpPr>
            <a:spLocks noGrp="1"/>
          </p:cNvSpPr>
          <p:nvPr>
            <p:ph type="title"/>
          </p:nvPr>
        </p:nvSpPr>
        <p:spPr/>
        <p:txBody>
          <a:bodyPr/>
          <a:lstStyle/>
          <a:p>
            <a:pPr eaLnBrk="1" hangingPunct="1"/>
            <a:r>
              <a:rPr lang="el-GR" smtClean="0"/>
              <a:t>Άδειες Χρήσης</a:t>
            </a:r>
          </a:p>
        </p:txBody>
      </p:sp>
      <p:sp>
        <p:nvSpPr>
          <p:cNvPr id="16386" name="Subtitle 8"/>
          <p:cNvSpPr>
            <a:spLocks noGrp="1"/>
          </p:cNvSpPr>
          <p:nvPr>
            <p:ph idx="1"/>
          </p:nvPr>
        </p:nvSpPr>
        <p:spPr/>
        <p:txBody>
          <a:bodyPr/>
          <a:lstStyle/>
          <a:p>
            <a:pPr eaLnBrk="1" hangingPunct="1"/>
            <a:r>
              <a:rPr lang="el-GR" sz="4410" dirty="0"/>
              <a:t>Το παρόν εκπαιδευτικό υλικό υπόκειται σε</a:t>
            </a:r>
            <a:r>
              <a:rPr lang="en-US" sz="4410" dirty="0"/>
              <a:t> </a:t>
            </a:r>
            <a:r>
              <a:rPr lang="el-GR" sz="4410" dirty="0"/>
              <a:t>άδειες χρήσης </a:t>
            </a:r>
            <a:r>
              <a:rPr lang="en-US" sz="4410" dirty="0"/>
              <a:t>Creative Commons. </a:t>
            </a:r>
          </a:p>
          <a:p>
            <a:pPr eaLnBrk="1" hangingPunct="1"/>
            <a:r>
              <a:rPr lang="el-GR" sz="4410" dirty="0"/>
              <a:t>Για εκπαιδευτικό υλικό, όπως εικόνες, που υπόκειται σε άλλου τύπου άδειας χρήσης, η άδεια χρήσης αναφέρεται ρητώς. </a:t>
            </a:r>
          </a:p>
        </p:txBody>
      </p:sp>
      <p:pic>
        <p:nvPicPr>
          <p:cNvPr id="16387" name="7 - Εικόνα" descr="Λογότυπο για Άδειες χρήσης Creative Commons BY-NC-ND"/>
          <p:cNvPicPr>
            <a:picLocks noChangeAspect="1"/>
          </p:cNvPicPr>
          <p:nvPr/>
        </p:nvPicPr>
        <p:blipFill>
          <a:blip r:embed="rId3"/>
          <a:srcRect/>
          <a:stretch>
            <a:fillRect/>
          </a:stretch>
        </p:blipFill>
        <p:spPr bwMode="auto">
          <a:xfrm>
            <a:off x="6201092" y="7783473"/>
            <a:ext cx="2490311" cy="870109"/>
          </a:xfrm>
          <a:prstGeom prst="rect">
            <a:avLst/>
          </a:prstGeom>
          <a:noFill/>
          <a:ln w="9525">
            <a:noFill/>
            <a:miter lim="800000"/>
            <a:headEnd/>
            <a:tailEnd/>
          </a:ln>
        </p:spPr>
      </p:pic>
      <p:sp>
        <p:nvSpPr>
          <p:cNvPr id="16388" name="Θέση αριθμού διαφάνειας 2"/>
          <p:cNvSpPr>
            <a:spLocks noGrp="1"/>
          </p:cNvSpPr>
          <p:nvPr>
            <p:ph type="sldNum"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F1DF246-C5AD-4F6B-9427-7BD9D4D79F87}" type="slidenum">
              <a:rPr lang="el-GR">
                <a:solidFill>
                  <a:prstClr val="black"/>
                </a:solidFill>
                <a:cs typeface="Arial" charset="0"/>
              </a:rPr>
              <a:pPr fontAlgn="base">
                <a:spcBef>
                  <a:spcPct val="0"/>
                </a:spcBef>
                <a:spcAft>
                  <a:spcPct val="0"/>
                </a:spcAft>
                <a:defRPr/>
              </a:pPr>
              <a:t>2</a:t>
            </a:fld>
            <a:endParaRPr lang="el-GR">
              <a:solidFill>
                <a:prstClr val="black"/>
              </a:solidFill>
              <a:cs typeface="Arial" charset="0"/>
            </a:endParaRPr>
          </a:p>
        </p:txBody>
      </p:sp>
    </p:spTree>
    <p:extLst>
      <p:ext uri="{BB962C8B-B14F-4D97-AF65-F5344CB8AC3E}">
        <p14:creationId xmlns:p14="http://schemas.microsoft.com/office/powerpoint/2010/main" val="12879483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eaLnBrk="1" hangingPunct="1"/>
            <a:r>
              <a:rPr lang="el-GR" smtClean="0"/>
              <a:t>Χρηματοδότηση</a:t>
            </a:r>
          </a:p>
        </p:txBody>
      </p:sp>
      <p:sp>
        <p:nvSpPr>
          <p:cNvPr id="18434" name="Content Placeholder 2"/>
          <p:cNvSpPr>
            <a:spLocks noGrp="1"/>
          </p:cNvSpPr>
          <p:nvPr>
            <p:ph idx="1"/>
          </p:nvPr>
        </p:nvSpPr>
        <p:spPr>
          <a:xfrm>
            <a:off x="1080452" y="2112765"/>
            <a:ext cx="12961620" cy="7128390"/>
          </a:xfrm>
        </p:spPr>
        <p:txBody>
          <a:bodyPr/>
          <a:lstStyle/>
          <a:p>
            <a:pPr eaLnBrk="1" hangingPunct="1"/>
            <a:r>
              <a:rPr lang="el-GR" sz="3780" dirty="0"/>
              <a:t>Το παρόν εκπαιδευτικό υλικό έχει αναπτυχθεί στα πλαίσια του εκπαιδευτικού έργου του διδάσκοντα.</a:t>
            </a:r>
            <a:endParaRPr lang="en-US" sz="3780" dirty="0"/>
          </a:p>
          <a:p>
            <a:pPr eaLnBrk="1" hangingPunct="1"/>
            <a:r>
              <a:rPr lang="el-GR" sz="3780" dirty="0"/>
              <a:t>Το έργο «</a:t>
            </a:r>
            <a:r>
              <a:rPr lang="el-GR" sz="3780" b="1" dirty="0"/>
              <a:t>Ανοικτά Ακαδημαϊκά Μαθήματα στο Πανεπιστήμιο Αιγαίου</a:t>
            </a:r>
            <a:r>
              <a:rPr lang="el-GR" sz="3780" dirty="0"/>
              <a:t>» έχει χρηματοδοτήσει μόνο τη αναδιαμόρφωση του εκπαιδευτικού υλικού. </a:t>
            </a:r>
          </a:p>
          <a:p>
            <a:pPr eaLnBrk="1" hangingPunct="1"/>
            <a:r>
              <a:rPr lang="el-GR" sz="3780" dirty="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18435" name="Picture 3" descr="Λογότυπο Επιχειρησιακού Προγράμματος Εκπαίδευση και Δια βίου Μάθηση"/>
          <p:cNvPicPr>
            <a:picLocks noChangeAspect="1" noChangeArrowheads="1"/>
          </p:cNvPicPr>
          <p:nvPr/>
        </p:nvPicPr>
        <p:blipFill>
          <a:blip r:embed="rId3"/>
          <a:srcRect/>
          <a:stretch>
            <a:fillRect/>
          </a:stretch>
        </p:blipFill>
        <p:spPr bwMode="auto">
          <a:xfrm>
            <a:off x="2458126" y="7960995"/>
            <a:ext cx="10206276" cy="2430304"/>
          </a:xfrm>
          <a:prstGeom prst="rect">
            <a:avLst/>
          </a:prstGeom>
          <a:noFill/>
          <a:ln w="9525">
            <a:noFill/>
            <a:miter lim="800000"/>
            <a:headEnd/>
            <a:tailEnd/>
          </a:ln>
        </p:spPr>
      </p:pic>
      <p:sp>
        <p:nvSpPr>
          <p:cNvPr id="18436" name="Θέση αριθμού διαφάνειας 5"/>
          <p:cNvSpPr>
            <a:spLocks noGrp="1"/>
          </p:cNvSpPr>
          <p:nvPr>
            <p:ph type="sldNum"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52066ED-54F6-49E1-A098-5FA3FB2FD820}" type="slidenum">
              <a:rPr lang="el-GR">
                <a:solidFill>
                  <a:prstClr val="black"/>
                </a:solidFill>
                <a:cs typeface="Arial" charset="0"/>
              </a:rPr>
              <a:pPr fontAlgn="base">
                <a:spcBef>
                  <a:spcPct val="0"/>
                </a:spcBef>
                <a:spcAft>
                  <a:spcPct val="0"/>
                </a:spcAft>
                <a:defRPr/>
              </a:pPr>
              <a:t>3</a:t>
            </a:fld>
            <a:endParaRPr lang="el-GR">
              <a:solidFill>
                <a:prstClr val="black"/>
              </a:solidFill>
              <a:cs typeface="Arial" charset="0"/>
            </a:endParaRPr>
          </a:p>
        </p:txBody>
      </p:sp>
    </p:spTree>
    <p:extLst>
      <p:ext uri="{BB962C8B-B14F-4D97-AF65-F5344CB8AC3E}">
        <p14:creationId xmlns:p14="http://schemas.microsoft.com/office/powerpoint/2010/main" val="10019919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Text Box 230"/>
          <p:cNvSpPr txBox="1">
            <a:spLocks noChangeArrowheads="1"/>
          </p:cNvSpPr>
          <p:nvPr/>
        </p:nvSpPr>
        <p:spPr bwMode="auto">
          <a:xfrm>
            <a:off x="274638" y="900113"/>
            <a:ext cx="13355451" cy="9571851"/>
          </a:xfrm>
          <a:prstGeom prst="rect">
            <a:avLst/>
          </a:prstGeom>
          <a:noFill/>
          <a:ln w="9525">
            <a:noFill/>
            <a:miter lim="800000"/>
            <a:headEnd/>
            <a:tailEnd/>
          </a:ln>
        </p:spPr>
        <p:txBody>
          <a:bodyPr wrap="none">
            <a:spAutoFit/>
          </a:bodyPr>
          <a:lstStyle/>
          <a:p>
            <a:pPr defTabSz="1481138"/>
            <a:r>
              <a:rPr lang="el-GR" sz="2800" dirty="0"/>
              <a:t>ΠΑΝΕΠΙΣΤΗΜΙΟ ΑΙΓΑΙΟΥ </a:t>
            </a:r>
          </a:p>
          <a:p>
            <a:pPr defTabSz="1481138"/>
            <a:r>
              <a:rPr lang="el-GR" sz="2800" dirty="0"/>
              <a:t>ΤΜΗΜΑ ΜΗΧΑΝΙΚΩΝ ΣΧΕΔΙΑΣΗΣ ΠΡΟΪΟΝΤΩΝ ΚΑΙ ΣΥΣΤΗΜΑΤΩΝ</a:t>
            </a:r>
          </a:p>
          <a:p>
            <a:pPr defTabSz="1481138"/>
            <a:endParaRPr lang="el-GR" sz="6000" b="1" dirty="0"/>
          </a:p>
          <a:p>
            <a:pPr defTabSz="1481138"/>
            <a:r>
              <a:rPr lang="en-US" sz="6000" b="1" dirty="0"/>
              <a:t>STUDIO</a:t>
            </a:r>
            <a:r>
              <a:rPr lang="el-GR" sz="6000" b="1"/>
              <a:t> </a:t>
            </a:r>
            <a:r>
              <a:rPr lang="en-GB" sz="6000" b="1" smtClean="0"/>
              <a:t>VI</a:t>
            </a:r>
            <a:endParaRPr lang="el-GR" sz="6000" b="1" dirty="0"/>
          </a:p>
          <a:p>
            <a:pPr defTabSz="1481138"/>
            <a:endParaRPr lang="en-GB" sz="6000" b="1" dirty="0"/>
          </a:p>
          <a:p>
            <a:pPr defTabSz="1481138"/>
            <a:r>
              <a:rPr lang="el-GR" sz="2800" b="1" dirty="0"/>
              <a:t>ΣΗΜΕΙΩΣΕΙΣ ΘΕΩΡΙΑΣ </a:t>
            </a:r>
          </a:p>
          <a:p>
            <a:pPr defTabSz="1481138"/>
            <a:r>
              <a:rPr lang="el-GR" sz="2800" b="1" dirty="0">
                <a:solidFill>
                  <a:srgbClr val="008000"/>
                </a:solidFill>
              </a:rPr>
              <a:t>ΠΡΟΔΙΑΓΡΑΦΕΣ</a:t>
            </a:r>
            <a:r>
              <a:rPr lang="en-US" sz="2800" b="1" dirty="0">
                <a:solidFill>
                  <a:srgbClr val="008000"/>
                </a:solidFill>
              </a:rPr>
              <a:t> </a:t>
            </a:r>
            <a:r>
              <a:rPr lang="el-GR" sz="2800" b="1" dirty="0" smtClean="0">
                <a:solidFill>
                  <a:srgbClr val="008000"/>
                </a:solidFill>
              </a:rPr>
              <a:t>ΣΧΕΔΙΑΣΗΣ 2 </a:t>
            </a:r>
            <a:r>
              <a:rPr lang="el-GR" sz="2800" b="1" dirty="0">
                <a:solidFill>
                  <a:srgbClr val="008000"/>
                </a:solidFill>
              </a:rPr>
              <a:t>[</a:t>
            </a:r>
            <a:r>
              <a:rPr lang="en-US" sz="2800" b="1" dirty="0">
                <a:solidFill>
                  <a:srgbClr val="008000"/>
                </a:solidFill>
              </a:rPr>
              <a:t>DESIGN </a:t>
            </a:r>
            <a:r>
              <a:rPr lang="en-US" sz="2800" b="1" dirty="0" smtClean="0">
                <a:solidFill>
                  <a:srgbClr val="008000"/>
                </a:solidFill>
              </a:rPr>
              <a:t>GUIDELINES</a:t>
            </a:r>
            <a:r>
              <a:rPr lang="el-GR" sz="2800" b="1" dirty="0">
                <a:solidFill>
                  <a:srgbClr val="008000"/>
                </a:solidFill>
              </a:rPr>
              <a:t> </a:t>
            </a:r>
            <a:r>
              <a:rPr lang="el-GR" sz="2800" b="1" dirty="0" smtClean="0">
                <a:solidFill>
                  <a:srgbClr val="008000"/>
                </a:solidFill>
              </a:rPr>
              <a:t>2</a:t>
            </a:r>
            <a:r>
              <a:rPr lang="en-US" sz="2800" b="1" dirty="0" smtClean="0">
                <a:solidFill>
                  <a:srgbClr val="008000"/>
                </a:solidFill>
              </a:rPr>
              <a:t>]</a:t>
            </a:r>
            <a:endParaRPr lang="el-GR" sz="2800" b="1" dirty="0" smtClean="0">
              <a:solidFill>
                <a:srgbClr val="008000"/>
              </a:solidFill>
            </a:endParaRPr>
          </a:p>
          <a:p>
            <a:pPr defTabSz="1481138"/>
            <a:r>
              <a:rPr lang="el-GR" sz="2800" b="1" dirty="0" smtClean="0">
                <a:solidFill>
                  <a:srgbClr val="008000"/>
                </a:solidFill>
              </a:rPr>
              <a:t>ΒΑΘΜΟΣ ΠΕΡΙΟΡΙΣΜΟΥ</a:t>
            </a:r>
            <a:endParaRPr lang="el-GR" sz="2800" dirty="0" smtClean="0"/>
          </a:p>
          <a:p>
            <a:pPr defTabSz="1481138"/>
            <a:endParaRPr lang="el-GR" sz="2800" dirty="0" smtClean="0"/>
          </a:p>
          <a:p>
            <a:pPr defTabSz="1481138"/>
            <a:endParaRPr lang="el-GR" sz="2800" dirty="0"/>
          </a:p>
          <a:p>
            <a:pPr defTabSz="1481138"/>
            <a:endParaRPr lang="el-GR" sz="2800" dirty="0"/>
          </a:p>
          <a:p>
            <a:pPr defTabSz="1481138"/>
            <a:endParaRPr lang="el-GR" sz="2800" dirty="0"/>
          </a:p>
          <a:p>
            <a:pPr defTabSz="1481138"/>
            <a:endParaRPr lang="el-GR" sz="2800" dirty="0"/>
          </a:p>
          <a:p>
            <a:pPr defTabSz="1481138"/>
            <a:endParaRPr lang="el-GR" sz="2800" dirty="0"/>
          </a:p>
          <a:p>
            <a:pPr defTabSz="1481138"/>
            <a:endParaRPr lang="el-GR" sz="2800" dirty="0"/>
          </a:p>
          <a:p>
            <a:pPr defTabSz="1481138"/>
            <a:r>
              <a:rPr lang="el-GR" sz="2000" dirty="0" smtClean="0"/>
              <a:t>201</a:t>
            </a:r>
            <a:r>
              <a:rPr lang="en-US" sz="2000" dirty="0"/>
              <a:t>5</a:t>
            </a:r>
            <a:endParaRPr lang="el-GR" sz="2000" dirty="0"/>
          </a:p>
          <a:p>
            <a:pPr defTabSz="1481138"/>
            <a:endParaRPr lang="el-GR" sz="2000" dirty="0"/>
          </a:p>
          <a:p>
            <a:pPr defTabSz="1481138"/>
            <a:r>
              <a:rPr lang="el-GR" sz="2000" dirty="0"/>
              <a:t>ΣΥΓΓΡΑΦΗ: ΣΚΟΥΡΜΠΟΥΤΗΣ Ε.</a:t>
            </a:r>
          </a:p>
          <a:p>
            <a:pPr defTabSz="1481138"/>
            <a:endParaRPr lang="el-GR" sz="2000" dirty="0"/>
          </a:p>
          <a:p>
            <a:pPr defTabSz="1481138"/>
            <a:r>
              <a:rPr lang="el-GR" sz="2000" dirty="0"/>
              <a:t>ΔΙΔΑΣΚΟΝΤΕΣ: ΞΕΝΑΚΗΣ Ι., ΠΑΠΔΌΠΟΥΛΟΣ Δ..,ΠΑΠΑΚΩΣΤΟΠΟΥΛΟΣ Β., ΣΚΟΥΡΜΠΟΥΤΗΣ Ε., ΦΩΤΙΑΔΗΣ Σ.</a:t>
            </a:r>
            <a:endParaRPr lang="en-GB" sz="2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4"/>
          <p:cNvSpPr txBox="1">
            <a:spLocks noChangeArrowheads="1"/>
          </p:cNvSpPr>
          <p:nvPr/>
        </p:nvSpPr>
        <p:spPr bwMode="auto">
          <a:xfrm>
            <a:off x="560388" y="257175"/>
            <a:ext cx="9644062" cy="519113"/>
          </a:xfrm>
          <a:prstGeom prst="rect">
            <a:avLst/>
          </a:prstGeom>
          <a:solidFill>
            <a:srgbClr val="92D050"/>
          </a:solidFill>
          <a:ln w="9525">
            <a:noFill/>
            <a:miter lim="800000"/>
            <a:headEnd/>
            <a:tailEnd/>
          </a:ln>
        </p:spPr>
        <p:txBody>
          <a:bodyPr lIns="148133" tIns="74066" rIns="148133" bIns="74066">
            <a:spAutoFit/>
          </a:bodyPr>
          <a:lstStyle/>
          <a:p>
            <a:pPr defTabSz="1481138"/>
            <a:r>
              <a:rPr lang="el-GR" sz="2400" b="1"/>
              <a:t>ΒΑΘΜΟΣ ΠΕΡΙΟΡΙΣΜΟΥ ΠΡΟΔΙΑΓΡΑΦΩΝ ΣΧΕΔΙΑΣΗΣ 1</a:t>
            </a:r>
          </a:p>
        </p:txBody>
      </p:sp>
      <p:sp>
        <p:nvSpPr>
          <p:cNvPr id="8195" name="Text Box 4"/>
          <p:cNvSpPr txBox="1">
            <a:spLocks noChangeArrowheads="1"/>
          </p:cNvSpPr>
          <p:nvPr/>
        </p:nvSpPr>
        <p:spPr bwMode="auto">
          <a:xfrm>
            <a:off x="631825" y="757238"/>
            <a:ext cx="14490700" cy="6797675"/>
          </a:xfrm>
          <a:prstGeom prst="rect">
            <a:avLst/>
          </a:prstGeom>
          <a:noFill/>
          <a:ln w="9525">
            <a:noFill/>
            <a:miter lim="800000"/>
            <a:headEnd/>
            <a:tailEnd/>
          </a:ln>
        </p:spPr>
        <p:txBody>
          <a:bodyPr lIns="148133" tIns="74066" rIns="148133" bIns="74066">
            <a:spAutoFit/>
          </a:bodyPr>
          <a:lstStyle/>
          <a:p>
            <a:pPr defTabSz="1481138">
              <a:defRPr/>
            </a:pPr>
            <a:r>
              <a:rPr lang="el-GR" sz="2400" dirty="0">
                <a:solidFill>
                  <a:schemeClr val="tx1">
                    <a:lumMod val="65000"/>
                    <a:lumOff val="35000"/>
                  </a:schemeClr>
                </a:solidFill>
              </a:rPr>
              <a:t>Ένα από τα πιο δύσκολα έργα κατά την σύνταξη προδιαγραφών είναι ο καθορισμός του βαθμού περιορισμού μίας προδιαγραφής σχεδίασης.</a:t>
            </a:r>
          </a:p>
          <a:p>
            <a:pPr defTabSz="1481138">
              <a:defRPr/>
            </a:pPr>
            <a:r>
              <a:rPr lang="el-GR" sz="2400" dirty="0">
                <a:solidFill>
                  <a:schemeClr val="tx1">
                    <a:lumMod val="65000"/>
                    <a:lumOff val="35000"/>
                  </a:schemeClr>
                </a:solidFill>
              </a:rPr>
              <a:t>Με άλλα λόγια, </a:t>
            </a:r>
            <a:r>
              <a:rPr lang="el-GR" sz="2400" b="1" dirty="0">
                <a:solidFill>
                  <a:schemeClr val="tx1">
                    <a:lumMod val="65000"/>
                    <a:lumOff val="35000"/>
                  </a:schemeClr>
                </a:solidFill>
              </a:rPr>
              <a:t>πόσο περιοριστική πρέπει να είναι μία προδιαγραφή</a:t>
            </a:r>
            <a:r>
              <a:rPr lang="el-GR" sz="2400" dirty="0">
                <a:solidFill>
                  <a:schemeClr val="tx1">
                    <a:lumMod val="65000"/>
                    <a:lumOff val="35000"/>
                  </a:schemeClr>
                </a:solidFill>
              </a:rPr>
              <a:t>;</a:t>
            </a:r>
          </a:p>
          <a:p>
            <a:pPr defTabSz="1481138">
              <a:defRPr/>
            </a:pPr>
            <a:endParaRPr lang="el-GR" sz="2400" dirty="0">
              <a:solidFill>
                <a:schemeClr val="tx1">
                  <a:lumMod val="65000"/>
                  <a:lumOff val="35000"/>
                </a:schemeClr>
              </a:solidFill>
            </a:endParaRPr>
          </a:p>
          <a:p>
            <a:pPr defTabSz="1481138">
              <a:defRPr/>
            </a:pPr>
            <a:r>
              <a:rPr lang="el-GR" sz="2400" dirty="0">
                <a:solidFill>
                  <a:schemeClr val="tx1">
                    <a:lumMod val="65000"/>
                    <a:lumOff val="35000"/>
                  </a:schemeClr>
                </a:solidFill>
              </a:rPr>
              <a:t>Η μόνη απάντηση που μπορεί να δοθεί στο παραπάνω ερώτημα είναι ότι δεν υπάρχει κάποιος γενικός κανόνας και ότι </a:t>
            </a:r>
            <a:r>
              <a:rPr lang="el-GR" sz="2400" b="1" dirty="0">
                <a:solidFill>
                  <a:schemeClr val="tx1">
                    <a:lumMod val="65000"/>
                    <a:lumOff val="35000"/>
                  </a:schemeClr>
                </a:solidFill>
              </a:rPr>
              <a:t>κάθε προδιαγραφή καθορίζεται βάσει των αποτελεσμάτων έρευνας και ανάλυσης στο συγκεκριμένο πεδίο για κάθε παράμετρο ξεχωριστά</a:t>
            </a:r>
            <a:r>
              <a:rPr lang="el-GR" sz="2400" dirty="0">
                <a:solidFill>
                  <a:schemeClr val="tx1">
                    <a:lumMod val="65000"/>
                    <a:lumOff val="35000"/>
                  </a:schemeClr>
                </a:solidFill>
              </a:rPr>
              <a:t>.</a:t>
            </a:r>
          </a:p>
          <a:p>
            <a:pPr defTabSz="1481138">
              <a:defRPr/>
            </a:pPr>
            <a:endParaRPr lang="el-GR" sz="2400" dirty="0">
              <a:solidFill>
                <a:schemeClr val="tx1">
                  <a:lumMod val="65000"/>
                  <a:lumOff val="35000"/>
                </a:schemeClr>
              </a:solidFill>
            </a:endParaRPr>
          </a:p>
          <a:p>
            <a:pPr defTabSz="1481138">
              <a:defRPr/>
            </a:pPr>
            <a:r>
              <a:rPr lang="el-GR" sz="2400" dirty="0">
                <a:solidFill>
                  <a:schemeClr val="tx1">
                    <a:lumMod val="65000"/>
                    <a:lumOff val="35000"/>
                  </a:schemeClr>
                </a:solidFill>
              </a:rPr>
              <a:t>Με άλλα λόγια, </a:t>
            </a:r>
            <a:r>
              <a:rPr lang="el-GR" sz="2400" b="1" dirty="0">
                <a:solidFill>
                  <a:schemeClr val="tx1">
                    <a:lumMod val="65000"/>
                    <a:lumOff val="35000"/>
                  </a:schemeClr>
                </a:solidFill>
              </a:rPr>
              <a:t>κάθε προδιαγραφή μπορεί να είναι μόνο όσο περιοριστική επιτρέπουν τα συμπεράσματα της έρευνας</a:t>
            </a:r>
            <a:r>
              <a:rPr lang="el-GR" sz="2400" dirty="0">
                <a:solidFill>
                  <a:schemeClr val="tx1">
                    <a:lumMod val="65000"/>
                    <a:lumOff val="35000"/>
                  </a:schemeClr>
                </a:solidFill>
              </a:rPr>
              <a:t>. Αν μία απόφαση μπορεί να παρθεί σε θεωρητικό επίπεδο βάσει αυτών, και μάλιστα </a:t>
            </a:r>
            <a:r>
              <a:rPr lang="el-GR" sz="2400" b="1" dirty="0">
                <a:solidFill>
                  <a:schemeClr val="tx1">
                    <a:lumMod val="65000"/>
                    <a:lumOff val="35000"/>
                  </a:schemeClr>
                </a:solidFill>
              </a:rPr>
              <a:t>εκτός πλαισίου</a:t>
            </a:r>
            <a:r>
              <a:rPr lang="el-GR" sz="2400" dirty="0">
                <a:solidFill>
                  <a:schemeClr val="tx1">
                    <a:lumMod val="65000"/>
                    <a:lumOff val="35000"/>
                  </a:schemeClr>
                </a:solidFill>
              </a:rPr>
              <a:t>, είναι θεμιτό και επιθυμητό να παρθεί. Αν τα ερευνητικά δεδομένα δεν υποστηρίζουν την απόφαση, αυτή μπορεί να παρθεί στο επόμενο στάδιο σχεδίασης αφού αξιολογηθούν οι σχεδιαστικές λύσεις που προκύπτουν από την προδιαγραφή και </a:t>
            </a:r>
            <a:r>
              <a:rPr lang="el-GR" sz="2400" b="1" dirty="0">
                <a:solidFill>
                  <a:schemeClr val="tx1">
                    <a:lumMod val="65000"/>
                    <a:lumOff val="35000"/>
                  </a:schemeClr>
                </a:solidFill>
              </a:rPr>
              <a:t>συνυπολογιστούν και οι αλληλεπιδράσεις με άλλες σχεδιαστικές λύσεις</a:t>
            </a:r>
            <a:r>
              <a:rPr lang="el-GR" sz="2400" dirty="0">
                <a:solidFill>
                  <a:schemeClr val="tx1">
                    <a:lumMod val="65000"/>
                    <a:lumOff val="35000"/>
                  </a:schemeClr>
                </a:solidFill>
              </a:rPr>
              <a:t>.</a:t>
            </a:r>
          </a:p>
          <a:p>
            <a:pPr defTabSz="1481138">
              <a:defRPr/>
            </a:pPr>
            <a:endParaRPr lang="el-GR" sz="2400" dirty="0">
              <a:solidFill>
                <a:schemeClr val="tx1">
                  <a:lumMod val="65000"/>
                  <a:lumOff val="35000"/>
                </a:schemeClr>
              </a:solidFill>
            </a:endParaRPr>
          </a:p>
          <a:p>
            <a:pPr defTabSz="1481138">
              <a:defRPr/>
            </a:pPr>
            <a:r>
              <a:rPr lang="el-GR" sz="2400" dirty="0">
                <a:solidFill>
                  <a:schemeClr val="tx1">
                    <a:lumMod val="65000"/>
                    <a:lumOff val="35000"/>
                  </a:schemeClr>
                </a:solidFill>
              </a:rPr>
              <a:t>Το βασικό μοντέλο της διαδικασίας σχεδίασης μπορεί να οπτικοποιηθεί και σαν μία κλίμακα που τοποθετεί τα παραδοτέα στο φάσμα αόριστο – συγκεκριμένο με τις δύο βασικές φάσεις της διαδικασίας να οριοθετούνται από τις προδιαγραφές σχεδίασης.</a:t>
            </a:r>
          </a:p>
        </p:txBody>
      </p:sp>
      <p:cxnSp>
        <p:nvCxnSpPr>
          <p:cNvPr id="19460" name="Straight Connector 6"/>
          <p:cNvCxnSpPr>
            <a:cxnSpLocks noChangeShapeType="1"/>
          </p:cNvCxnSpPr>
          <p:nvPr/>
        </p:nvCxnSpPr>
        <p:spPr bwMode="auto">
          <a:xfrm flipV="1">
            <a:off x="560388" y="8224838"/>
            <a:ext cx="14144625" cy="0"/>
          </a:xfrm>
          <a:prstGeom prst="line">
            <a:avLst/>
          </a:prstGeom>
          <a:noFill/>
          <a:ln w="508000" algn="ctr">
            <a:solidFill>
              <a:schemeClr val="tx1"/>
            </a:solidFill>
            <a:round/>
            <a:headEnd/>
            <a:tailEnd/>
          </a:ln>
        </p:spPr>
      </p:cxnSp>
      <p:sp>
        <p:nvSpPr>
          <p:cNvPr id="19461" name="Isosceles Triangle 7"/>
          <p:cNvSpPr>
            <a:spLocks noChangeArrowheads="1"/>
          </p:cNvSpPr>
          <p:nvPr/>
        </p:nvSpPr>
        <p:spPr bwMode="auto">
          <a:xfrm>
            <a:off x="4775200" y="8081963"/>
            <a:ext cx="5286375" cy="1962150"/>
          </a:xfrm>
          <a:prstGeom prst="triangle">
            <a:avLst>
              <a:gd name="adj" fmla="val 50000"/>
            </a:avLst>
          </a:prstGeom>
          <a:solidFill>
            <a:srgbClr val="FF0000"/>
          </a:solidFill>
          <a:ln w="76200" algn="ctr">
            <a:solidFill>
              <a:schemeClr val="tx1"/>
            </a:solidFill>
            <a:round/>
            <a:headEnd/>
            <a:tailEnd/>
          </a:ln>
        </p:spPr>
        <p:txBody>
          <a:bodyPr/>
          <a:lstStyle/>
          <a:p>
            <a:pPr algn="ctr" defTabSz="1481138"/>
            <a:r>
              <a:rPr lang="el-GR" sz="2400" b="1"/>
              <a:t>ΠΡΟΔΙΑΓΡΑΦΕΣ</a:t>
            </a:r>
          </a:p>
          <a:p>
            <a:pPr algn="ctr" defTabSz="1481138"/>
            <a:r>
              <a:rPr lang="el-GR" sz="2400" b="1"/>
              <a:t>ΣΧΕΔΙΑΣΗΣ</a:t>
            </a:r>
          </a:p>
        </p:txBody>
      </p:sp>
      <p:sp>
        <p:nvSpPr>
          <p:cNvPr id="19462" name="TextBox 8"/>
          <p:cNvSpPr txBox="1">
            <a:spLocks noChangeArrowheads="1"/>
          </p:cNvSpPr>
          <p:nvPr/>
        </p:nvSpPr>
        <p:spPr bwMode="auto">
          <a:xfrm>
            <a:off x="703263" y="8010525"/>
            <a:ext cx="1571625" cy="461963"/>
          </a:xfrm>
          <a:prstGeom prst="rect">
            <a:avLst/>
          </a:prstGeom>
          <a:noFill/>
          <a:ln w="9525">
            <a:noFill/>
            <a:miter lim="800000"/>
            <a:headEnd/>
            <a:tailEnd/>
          </a:ln>
        </p:spPr>
        <p:txBody>
          <a:bodyPr>
            <a:spAutoFit/>
          </a:bodyPr>
          <a:lstStyle/>
          <a:p>
            <a:r>
              <a:rPr lang="el-GR" sz="2400" b="1">
                <a:solidFill>
                  <a:schemeClr val="bg1"/>
                </a:solidFill>
              </a:rPr>
              <a:t>ΑΟΡΙΣΤΟ</a:t>
            </a:r>
          </a:p>
        </p:txBody>
      </p:sp>
      <p:sp>
        <p:nvSpPr>
          <p:cNvPr id="19463" name="TextBox 9"/>
          <p:cNvSpPr txBox="1">
            <a:spLocks noChangeArrowheads="1"/>
          </p:cNvSpPr>
          <p:nvPr/>
        </p:nvSpPr>
        <p:spPr bwMode="auto">
          <a:xfrm>
            <a:off x="11990388" y="8010525"/>
            <a:ext cx="2643187" cy="461963"/>
          </a:xfrm>
          <a:prstGeom prst="rect">
            <a:avLst/>
          </a:prstGeom>
          <a:noFill/>
          <a:ln w="9525">
            <a:noFill/>
            <a:miter lim="800000"/>
            <a:headEnd/>
            <a:tailEnd/>
          </a:ln>
        </p:spPr>
        <p:txBody>
          <a:bodyPr>
            <a:spAutoFit/>
          </a:bodyPr>
          <a:lstStyle/>
          <a:p>
            <a:r>
              <a:rPr lang="el-GR" sz="2400" b="1">
                <a:solidFill>
                  <a:schemeClr val="bg1"/>
                </a:solidFill>
              </a:rPr>
              <a:t>ΣΥΓΚΕΚΡΙΜΕΝΟ</a:t>
            </a:r>
          </a:p>
        </p:txBody>
      </p:sp>
      <p:sp>
        <p:nvSpPr>
          <p:cNvPr id="19464" name="Rectangle 4"/>
          <p:cNvSpPr>
            <a:spLocks noChangeArrowheads="1"/>
          </p:cNvSpPr>
          <p:nvPr/>
        </p:nvSpPr>
        <p:spPr bwMode="auto">
          <a:xfrm>
            <a:off x="560388" y="7516813"/>
            <a:ext cx="6786562" cy="384175"/>
          </a:xfrm>
          <a:prstGeom prst="rect">
            <a:avLst/>
          </a:prstGeom>
          <a:solidFill>
            <a:schemeClr val="accent1"/>
          </a:solidFill>
          <a:ln w="9525" algn="ctr">
            <a:noFill/>
            <a:round/>
            <a:headEnd/>
            <a:tailEnd/>
          </a:ln>
        </p:spPr>
        <p:txBody>
          <a:bodyPr/>
          <a:lstStyle/>
          <a:p>
            <a:pPr defTabSz="1481138"/>
            <a:r>
              <a:rPr lang="el-GR" sz="2400" b="1"/>
              <a:t>ΦΑΣΗ ΕΡΕΥΝΑΣ ΚΑΙ ΑΝΑΛΥΣΗΣ</a:t>
            </a:r>
          </a:p>
          <a:p>
            <a:pPr defTabSz="1481138"/>
            <a:endParaRPr lang="el-GR" sz="2400" b="1"/>
          </a:p>
          <a:p>
            <a:pPr defTabSz="1481138"/>
            <a:endParaRPr lang="el-GR" sz="2400" b="1"/>
          </a:p>
        </p:txBody>
      </p:sp>
      <p:sp>
        <p:nvSpPr>
          <p:cNvPr id="19465" name="Rectangle 7"/>
          <p:cNvSpPr>
            <a:spLocks noChangeArrowheads="1"/>
          </p:cNvSpPr>
          <p:nvPr/>
        </p:nvSpPr>
        <p:spPr bwMode="auto">
          <a:xfrm>
            <a:off x="7489825" y="7516813"/>
            <a:ext cx="7143750" cy="384175"/>
          </a:xfrm>
          <a:prstGeom prst="rect">
            <a:avLst/>
          </a:prstGeom>
          <a:solidFill>
            <a:srgbClr val="FFFF00"/>
          </a:solidFill>
          <a:ln w="9525" algn="ctr">
            <a:noFill/>
            <a:round/>
            <a:headEnd/>
            <a:tailEnd/>
          </a:ln>
        </p:spPr>
        <p:txBody>
          <a:bodyPr/>
          <a:lstStyle/>
          <a:p>
            <a:pPr algn="r" defTabSz="1481138"/>
            <a:r>
              <a:rPr lang="el-GR" sz="2400" b="1"/>
              <a:t>ΦΑΣΗ ΥΛΟΠΟΙΗΣΗΣ / ΕΝΣΩΜΑΤΩΣΗΣ</a:t>
            </a:r>
          </a:p>
        </p:txBody>
      </p:sp>
      <p:sp>
        <p:nvSpPr>
          <p:cNvPr id="19466" name="Rectangle 4"/>
          <p:cNvSpPr>
            <a:spLocks noChangeArrowheads="1"/>
          </p:cNvSpPr>
          <p:nvPr/>
        </p:nvSpPr>
        <p:spPr bwMode="auto">
          <a:xfrm>
            <a:off x="631825" y="8439150"/>
            <a:ext cx="1928813" cy="571500"/>
          </a:xfrm>
          <a:prstGeom prst="rect">
            <a:avLst/>
          </a:prstGeom>
          <a:noFill/>
          <a:ln w="9525" algn="ctr">
            <a:noFill/>
            <a:round/>
            <a:headEnd/>
            <a:tailEnd/>
          </a:ln>
        </p:spPr>
        <p:txBody>
          <a:bodyPr/>
          <a:lstStyle/>
          <a:p>
            <a:pPr defTabSz="1481138"/>
            <a:r>
              <a:rPr lang="el-GR" sz="2000" b="1">
                <a:solidFill>
                  <a:srgbClr val="006600"/>
                </a:solidFill>
              </a:rPr>
              <a:t>ΕΡΕΥΝΗΤΙΚΑ </a:t>
            </a:r>
          </a:p>
          <a:p>
            <a:pPr defTabSz="1481138"/>
            <a:r>
              <a:rPr lang="el-GR" sz="2000" b="1">
                <a:solidFill>
                  <a:srgbClr val="006600"/>
                </a:solidFill>
              </a:rPr>
              <a:t>ΔΕΔΟΜΕΝΑ</a:t>
            </a:r>
          </a:p>
          <a:p>
            <a:pPr defTabSz="1481138"/>
            <a:endParaRPr lang="el-GR" sz="2400" b="1">
              <a:solidFill>
                <a:srgbClr val="262673"/>
              </a:solidFill>
            </a:endParaRPr>
          </a:p>
          <a:p>
            <a:pPr defTabSz="1481138"/>
            <a:endParaRPr lang="el-GR" sz="2400" b="1">
              <a:solidFill>
                <a:srgbClr val="262673"/>
              </a:solidFill>
            </a:endParaRPr>
          </a:p>
        </p:txBody>
      </p:sp>
      <p:sp>
        <p:nvSpPr>
          <p:cNvPr id="19467" name="Rectangle 4"/>
          <p:cNvSpPr>
            <a:spLocks noChangeArrowheads="1"/>
          </p:cNvSpPr>
          <p:nvPr/>
        </p:nvSpPr>
        <p:spPr bwMode="auto">
          <a:xfrm>
            <a:off x="3060700" y="8439150"/>
            <a:ext cx="2428875" cy="571500"/>
          </a:xfrm>
          <a:prstGeom prst="rect">
            <a:avLst/>
          </a:prstGeom>
          <a:noFill/>
          <a:ln w="9525" algn="ctr">
            <a:noFill/>
            <a:round/>
            <a:headEnd/>
            <a:tailEnd/>
          </a:ln>
        </p:spPr>
        <p:txBody>
          <a:bodyPr/>
          <a:lstStyle/>
          <a:p>
            <a:pPr defTabSz="1481138"/>
            <a:r>
              <a:rPr lang="el-GR" sz="2000" b="1">
                <a:solidFill>
                  <a:srgbClr val="006600"/>
                </a:solidFill>
              </a:rPr>
              <a:t>ΣΥΜΠΕΡΑΣΜΑΤΑ ΕΡΕΥΝΑΣ</a:t>
            </a:r>
          </a:p>
          <a:p>
            <a:pPr defTabSz="1481138"/>
            <a:endParaRPr lang="el-GR" sz="2400" b="1">
              <a:solidFill>
                <a:srgbClr val="262673"/>
              </a:solidFill>
            </a:endParaRPr>
          </a:p>
          <a:p>
            <a:pPr defTabSz="1481138"/>
            <a:endParaRPr lang="el-GR" sz="2400" b="1">
              <a:solidFill>
                <a:srgbClr val="262673"/>
              </a:solidFill>
            </a:endParaRPr>
          </a:p>
        </p:txBody>
      </p:sp>
      <p:sp>
        <p:nvSpPr>
          <p:cNvPr id="19468" name="Rectangle 4"/>
          <p:cNvSpPr>
            <a:spLocks noChangeArrowheads="1"/>
          </p:cNvSpPr>
          <p:nvPr/>
        </p:nvSpPr>
        <p:spPr bwMode="auto">
          <a:xfrm>
            <a:off x="9061450" y="8439150"/>
            <a:ext cx="2428875" cy="571500"/>
          </a:xfrm>
          <a:prstGeom prst="rect">
            <a:avLst/>
          </a:prstGeom>
          <a:noFill/>
          <a:ln w="9525" algn="ctr">
            <a:noFill/>
            <a:round/>
            <a:headEnd/>
            <a:tailEnd/>
          </a:ln>
        </p:spPr>
        <p:txBody>
          <a:bodyPr/>
          <a:lstStyle/>
          <a:p>
            <a:pPr algn="r" defTabSz="1481138"/>
            <a:r>
              <a:rPr lang="el-GR" sz="2000" b="1">
                <a:solidFill>
                  <a:srgbClr val="006600"/>
                </a:solidFill>
              </a:rPr>
              <a:t>ΕΠΙ ΜΕΡΟΥΣ ΣΧΕΔΙΑΣΤΙΚΕΣ ΛΥΣΕΙΣ</a:t>
            </a:r>
          </a:p>
          <a:p>
            <a:pPr algn="r" defTabSz="1481138"/>
            <a:endParaRPr lang="el-GR" sz="2400" b="1">
              <a:solidFill>
                <a:srgbClr val="262673"/>
              </a:solidFill>
            </a:endParaRPr>
          </a:p>
          <a:p>
            <a:pPr algn="r" defTabSz="1481138"/>
            <a:endParaRPr lang="el-GR" sz="2400" b="1">
              <a:solidFill>
                <a:srgbClr val="262673"/>
              </a:solidFill>
            </a:endParaRPr>
          </a:p>
        </p:txBody>
      </p:sp>
      <p:sp>
        <p:nvSpPr>
          <p:cNvPr id="19469" name="Rectangle 4"/>
          <p:cNvSpPr>
            <a:spLocks noChangeArrowheads="1"/>
          </p:cNvSpPr>
          <p:nvPr/>
        </p:nvSpPr>
        <p:spPr bwMode="auto">
          <a:xfrm>
            <a:off x="10990263" y="8439150"/>
            <a:ext cx="2428875" cy="571500"/>
          </a:xfrm>
          <a:prstGeom prst="rect">
            <a:avLst/>
          </a:prstGeom>
          <a:noFill/>
          <a:ln w="9525" algn="ctr">
            <a:noFill/>
            <a:round/>
            <a:headEnd/>
            <a:tailEnd/>
          </a:ln>
        </p:spPr>
        <p:txBody>
          <a:bodyPr/>
          <a:lstStyle/>
          <a:p>
            <a:pPr algn="r" defTabSz="1481138"/>
            <a:r>
              <a:rPr lang="el-GR" sz="2000" b="1">
                <a:solidFill>
                  <a:srgbClr val="006600"/>
                </a:solidFill>
              </a:rPr>
              <a:t>ΠΡΟΣΧΕΔΙΑ</a:t>
            </a:r>
          </a:p>
          <a:p>
            <a:pPr algn="r" defTabSz="1481138"/>
            <a:endParaRPr lang="el-GR" sz="2400" b="1">
              <a:solidFill>
                <a:srgbClr val="262673"/>
              </a:solidFill>
            </a:endParaRPr>
          </a:p>
          <a:p>
            <a:pPr algn="r" defTabSz="1481138"/>
            <a:endParaRPr lang="el-GR" sz="2400" b="1">
              <a:solidFill>
                <a:srgbClr val="262673"/>
              </a:solidFill>
            </a:endParaRPr>
          </a:p>
        </p:txBody>
      </p:sp>
      <p:sp>
        <p:nvSpPr>
          <p:cNvPr id="19470" name="Rectangle 4"/>
          <p:cNvSpPr>
            <a:spLocks noChangeArrowheads="1"/>
          </p:cNvSpPr>
          <p:nvPr/>
        </p:nvSpPr>
        <p:spPr bwMode="auto">
          <a:xfrm>
            <a:off x="13276263" y="8439150"/>
            <a:ext cx="1489075" cy="571500"/>
          </a:xfrm>
          <a:prstGeom prst="rect">
            <a:avLst/>
          </a:prstGeom>
          <a:noFill/>
          <a:ln w="9525" algn="ctr">
            <a:noFill/>
            <a:round/>
            <a:headEnd/>
            <a:tailEnd/>
          </a:ln>
        </p:spPr>
        <p:txBody>
          <a:bodyPr/>
          <a:lstStyle/>
          <a:p>
            <a:pPr algn="r" defTabSz="1481138"/>
            <a:r>
              <a:rPr lang="el-GR" sz="2000" b="1">
                <a:solidFill>
                  <a:srgbClr val="006600"/>
                </a:solidFill>
              </a:rPr>
              <a:t>ΤΕΛΙΚΟ ΣΧΕΔΙΟ</a:t>
            </a:r>
          </a:p>
          <a:p>
            <a:pPr algn="r" defTabSz="1481138"/>
            <a:endParaRPr lang="el-GR" sz="2400" b="1">
              <a:solidFill>
                <a:srgbClr val="262673"/>
              </a:solidFill>
            </a:endParaRPr>
          </a:p>
          <a:p>
            <a:pPr algn="r" defTabSz="1481138"/>
            <a:endParaRPr lang="el-GR" sz="2400" b="1">
              <a:solidFill>
                <a:srgbClr val="262673"/>
              </a:solidFill>
            </a:endParaRPr>
          </a:p>
        </p:txBody>
      </p:sp>
      <p:sp>
        <p:nvSpPr>
          <p:cNvPr id="19471" name="Rectangle 4"/>
          <p:cNvSpPr>
            <a:spLocks noChangeArrowheads="1"/>
          </p:cNvSpPr>
          <p:nvPr/>
        </p:nvSpPr>
        <p:spPr bwMode="auto">
          <a:xfrm>
            <a:off x="631825" y="9153525"/>
            <a:ext cx="2786063" cy="571500"/>
          </a:xfrm>
          <a:prstGeom prst="rect">
            <a:avLst/>
          </a:prstGeom>
          <a:noFill/>
          <a:ln w="9525" algn="ctr">
            <a:noFill/>
            <a:round/>
            <a:headEnd/>
            <a:tailEnd/>
          </a:ln>
        </p:spPr>
        <p:txBody>
          <a:bodyPr/>
          <a:lstStyle/>
          <a:p>
            <a:pPr defTabSz="1481138"/>
            <a:r>
              <a:rPr lang="el-GR" sz="2400" b="1"/>
              <a:t>ΘΕΩΡΗΤΙΚΟ</a:t>
            </a:r>
          </a:p>
          <a:p>
            <a:pPr defTabSz="1481138"/>
            <a:r>
              <a:rPr lang="el-GR" sz="2000" b="1"/>
              <a:t>ΛΟΓΟΣ</a:t>
            </a:r>
          </a:p>
          <a:p>
            <a:pPr defTabSz="1481138"/>
            <a:r>
              <a:rPr lang="el-GR" sz="2000" b="1"/>
              <a:t>ΕΡΩΤΗΣΗ</a:t>
            </a:r>
          </a:p>
          <a:p>
            <a:pPr defTabSz="1481138"/>
            <a:r>
              <a:rPr lang="el-GR" sz="2000" b="1"/>
              <a:t>ΣΤΟΧΟΣ</a:t>
            </a:r>
          </a:p>
          <a:p>
            <a:pPr defTabSz="1481138"/>
            <a:endParaRPr lang="el-GR" sz="2400" b="1"/>
          </a:p>
          <a:p>
            <a:pPr defTabSz="1481138"/>
            <a:endParaRPr lang="el-GR" sz="2400" b="1"/>
          </a:p>
          <a:p>
            <a:pPr defTabSz="1481138"/>
            <a:endParaRPr lang="el-GR" sz="2400" b="1"/>
          </a:p>
        </p:txBody>
      </p:sp>
      <p:sp>
        <p:nvSpPr>
          <p:cNvPr id="19472" name="Rectangle 4"/>
          <p:cNvSpPr>
            <a:spLocks noChangeArrowheads="1"/>
          </p:cNvSpPr>
          <p:nvPr/>
        </p:nvSpPr>
        <p:spPr bwMode="auto">
          <a:xfrm>
            <a:off x="11918950" y="9153525"/>
            <a:ext cx="2786063" cy="571500"/>
          </a:xfrm>
          <a:prstGeom prst="rect">
            <a:avLst/>
          </a:prstGeom>
          <a:noFill/>
          <a:ln w="9525" algn="ctr">
            <a:noFill/>
            <a:round/>
            <a:headEnd/>
            <a:tailEnd/>
          </a:ln>
        </p:spPr>
        <p:txBody>
          <a:bodyPr/>
          <a:lstStyle/>
          <a:p>
            <a:pPr algn="r" defTabSz="1481138"/>
            <a:r>
              <a:rPr lang="el-GR" sz="2400" b="1"/>
              <a:t>ΠΡΑΚΤΙΚΟ</a:t>
            </a:r>
          </a:p>
          <a:p>
            <a:pPr algn="r" defTabSz="1481138"/>
            <a:r>
              <a:rPr lang="el-GR" sz="2000" b="1"/>
              <a:t>ΠΡΑΞΗ</a:t>
            </a:r>
          </a:p>
          <a:p>
            <a:pPr algn="r" defTabSz="1481138"/>
            <a:r>
              <a:rPr lang="el-GR" sz="2000" b="1"/>
              <a:t>ΑΠΑΝΤΗΣΗ</a:t>
            </a:r>
          </a:p>
          <a:p>
            <a:pPr algn="r" defTabSz="1481138"/>
            <a:r>
              <a:rPr lang="el-GR" sz="2000" b="1"/>
              <a:t>ΣΧΕΔΙΟ/ΛΥΣΗ</a:t>
            </a:r>
          </a:p>
          <a:p>
            <a:pPr algn="r" defTabSz="1481138"/>
            <a:endParaRPr lang="el-GR" sz="2400" b="1"/>
          </a:p>
          <a:p>
            <a:pPr algn="r" defTabSz="1481138"/>
            <a:endParaRPr lang="el-GR" sz="2400" b="1"/>
          </a:p>
          <a:p>
            <a:pPr algn="r" defTabSz="1481138"/>
            <a:endParaRPr lang="el-GR" sz="2400" b="1"/>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482" name="Straight Connector 3"/>
          <p:cNvCxnSpPr>
            <a:cxnSpLocks noChangeShapeType="1"/>
          </p:cNvCxnSpPr>
          <p:nvPr/>
        </p:nvCxnSpPr>
        <p:spPr bwMode="auto">
          <a:xfrm flipV="1">
            <a:off x="560388" y="4829175"/>
            <a:ext cx="14144625" cy="0"/>
          </a:xfrm>
          <a:prstGeom prst="line">
            <a:avLst/>
          </a:prstGeom>
          <a:noFill/>
          <a:ln w="508000" algn="ctr">
            <a:solidFill>
              <a:schemeClr val="tx1"/>
            </a:solidFill>
            <a:round/>
            <a:headEnd/>
            <a:tailEnd/>
          </a:ln>
        </p:spPr>
      </p:cxnSp>
      <p:sp>
        <p:nvSpPr>
          <p:cNvPr id="20483" name="Isosceles Triangle 4"/>
          <p:cNvSpPr>
            <a:spLocks noChangeArrowheads="1"/>
          </p:cNvSpPr>
          <p:nvPr/>
        </p:nvSpPr>
        <p:spPr bwMode="auto">
          <a:xfrm>
            <a:off x="4775200" y="4686300"/>
            <a:ext cx="5286375" cy="1962150"/>
          </a:xfrm>
          <a:prstGeom prst="triangle">
            <a:avLst>
              <a:gd name="adj" fmla="val 50000"/>
            </a:avLst>
          </a:prstGeom>
          <a:solidFill>
            <a:srgbClr val="FF0000"/>
          </a:solidFill>
          <a:ln w="76200" algn="ctr">
            <a:solidFill>
              <a:schemeClr val="tx1"/>
            </a:solidFill>
            <a:round/>
            <a:headEnd/>
            <a:tailEnd/>
          </a:ln>
        </p:spPr>
        <p:txBody>
          <a:bodyPr/>
          <a:lstStyle/>
          <a:p>
            <a:pPr algn="ctr" defTabSz="1481138"/>
            <a:r>
              <a:rPr lang="el-GR" sz="2400" b="1"/>
              <a:t>ΠΡΟΔΙΑΓΡΑΦΗ</a:t>
            </a:r>
          </a:p>
          <a:p>
            <a:pPr algn="ctr" defTabSz="1481138"/>
            <a:r>
              <a:rPr lang="el-GR" sz="2400" b="1"/>
              <a:t>ΣΧΕΔΙΑΣΗΣ</a:t>
            </a:r>
          </a:p>
        </p:txBody>
      </p:sp>
      <p:sp>
        <p:nvSpPr>
          <p:cNvPr id="20484" name="TextBox 5"/>
          <p:cNvSpPr txBox="1">
            <a:spLocks noChangeArrowheads="1"/>
          </p:cNvSpPr>
          <p:nvPr/>
        </p:nvSpPr>
        <p:spPr bwMode="auto">
          <a:xfrm>
            <a:off x="703263" y="4614863"/>
            <a:ext cx="1571625" cy="461962"/>
          </a:xfrm>
          <a:prstGeom prst="rect">
            <a:avLst/>
          </a:prstGeom>
          <a:noFill/>
          <a:ln w="9525">
            <a:noFill/>
            <a:miter lim="800000"/>
            <a:headEnd/>
            <a:tailEnd/>
          </a:ln>
        </p:spPr>
        <p:txBody>
          <a:bodyPr>
            <a:spAutoFit/>
          </a:bodyPr>
          <a:lstStyle/>
          <a:p>
            <a:r>
              <a:rPr lang="el-GR" sz="2400" b="1">
                <a:solidFill>
                  <a:schemeClr val="bg1"/>
                </a:solidFill>
              </a:rPr>
              <a:t>ΑΟΡΙΣΤΟ</a:t>
            </a:r>
          </a:p>
        </p:txBody>
      </p:sp>
      <p:sp>
        <p:nvSpPr>
          <p:cNvPr id="20485" name="TextBox 6"/>
          <p:cNvSpPr txBox="1">
            <a:spLocks noChangeArrowheads="1"/>
          </p:cNvSpPr>
          <p:nvPr/>
        </p:nvSpPr>
        <p:spPr bwMode="auto">
          <a:xfrm>
            <a:off x="11990388" y="4614863"/>
            <a:ext cx="2643187" cy="461962"/>
          </a:xfrm>
          <a:prstGeom prst="rect">
            <a:avLst/>
          </a:prstGeom>
          <a:noFill/>
          <a:ln w="9525">
            <a:noFill/>
            <a:miter lim="800000"/>
            <a:headEnd/>
            <a:tailEnd/>
          </a:ln>
        </p:spPr>
        <p:txBody>
          <a:bodyPr>
            <a:spAutoFit/>
          </a:bodyPr>
          <a:lstStyle/>
          <a:p>
            <a:r>
              <a:rPr lang="el-GR" sz="2400" b="1">
                <a:solidFill>
                  <a:schemeClr val="bg1"/>
                </a:solidFill>
              </a:rPr>
              <a:t>ΣΥΓΚΕΚΡΙΜΕΝΟ</a:t>
            </a:r>
          </a:p>
        </p:txBody>
      </p:sp>
      <p:sp>
        <p:nvSpPr>
          <p:cNvPr id="20486" name="Rectangle 4"/>
          <p:cNvSpPr>
            <a:spLocks noChangeArrowheads="1"/>
          </p:cNvSpPr>
          <p:nvPr/>
        </p:nvSpPr>
        <p:spPr bwMode="auto">
          <a:xfrm>
            <a:off x="560388" y="3829050"/>
            <a:ext cx="6786562" cy="571500"/>
          </a:xfrm>
          <a:prstGeom prst="rect">
            <a:avLst/>
          </a:prstGeom>
          <a:solidFill>
            <a:schemeClr val="accent1"/>
          </a:solidFill>
          <a:ln w="9525" algn="ctr">
            <a:noFill/>
            <a:round/>
            <a:headEnd/>
            <a:tailEnd/>
          </a:ln>
        </p:spPr>
        <p:txBody>
          <a:bodyPr/>
          <a:lstStyle/>
          <a:p>
            <a:pPr defTabSz="1481138"/>
            <a:r>
              <a:rPr lang="el-GR" sz="2400" b="1"/>
              <a:t>ΦΑΣΗ ΕΡΕΥΝΑΣ ΚΑΙ ΑΝΑΛΥΣΗΣ</a:t>
            </a:r>
          </a:p>
          <a:p>
            <a:pPr defTabSz="1481138"/>
            <a:endParaRPr lang="el-GR" sz="2400" b="1"/>
          </a:p>
          <a:p>
            <a:pPr defTabSz="1481138"/>
            <a:endParaRPr lang="el-GR" sz="2400" b="1"/>
          </a:p>
        </p:txBody>
      </p:sp>
      <p:sp>
        <p:nvSpPr>
          <p:cNvPr id="20487" name="Rectangle 7"/>
          <p:cNvSpPr>
            <a:spLocks noChangeArrowheads="1"/>
          </p:cNvSpPr>
          <p:nvPr/>
        </p:nvSpPr>
        <p:spPr bwMode="auto">
          <a:xfrm>
            <a:off x="7489825" y="3829050"/>
            <a:ext cx="7143750" cy="571500"/>
          </a:xfrm>
          <a:prstGeom prst="rect">
            <a:avLst/>
          </a:prstGeom>
          <a:solidFill>
            <a:srgbClr val="FFFF00"/>
          </a:solidFill>
          <a:ln w="9525" algn="ctr">
            <a:noFill/>
            <a:round/>
            <a:headEnd/>
            <a:tailEnd/>
          </a:ln>
        </p:spPr>
        <p:txBody>
          <a:bodyPr/>
          <a:lstStyle/>
          <a:p>
            <a:pPr algn="r" defTabSz="1481138"/>
            <a:r>
              <a:rPr lang="el-GR" sz="2400" b="1"/>
              <a:t>ΦΑΣΗ ΥΛΟΠΟΙΗΣΗΣ / ΕΝΣΩΜΑΤΩΣΗΣ</a:t>
            </a:r>
          </a:p>
        </p:txBody>
      </p:sp>
      <p:sp>
        <p:nvSpPr>
          <p:cNvPr id="20488" name="Rectangle 4"/>
          <p:cNvSpPr>
            <a:spLocks noChangeArrowheads="1"/>
          </p:cNvSpPr>
          <p:nvPr/>
        </p:nvSpPr>
        <p:spPr bwMode="auto">
          <a:xfrm>
            <a:off x="631825" y="5219700"/>
            <a:ext cx="2071688" cy="571500"/>
          </a:xfrm>
          <a:prstGeom prst="rect">
            <a:avLst/>
          </a:prstGeom>
          <a:solidFill>
            <a:schemeClr val="bg1"/>
          </a:solidFill>
          <a:ln w="9525" algn="ctr">
            <a:noFill/>
            <a:round/>
            <a:headEnd/>
            <a:tailEnd/>
          </a:ln>
        </p:spPr>
        <p:txBody>
          <a:bodyPr/>
          <a:lstStyle/>
          <a:p>
            <a:pPr defTabSz="1481138"/>
            <a:r>
              <a:rPr lang="el-GR" sz="1600" b="1">
                <a:solidFill>
                  <a:srgbClr val="006600"/>
                </a:solidFill>
              </a:rPr>
              <a:t>ΕΡΕΥΝΗΤΙΚΑ </a:t>
            </a:r>
          </a:p>
          <a:p>
            <a:pPr defTabSz="1481138"/>
            <a:r>
              <a:rPr lang="el-GR" sz="1600" b="1">
                <a:solidFill>
                  <a:srgbClr val="006600"/>
                </a:solidFill>
              </a:rPr>
              <a:t>ΔΕΔΟΜΕΝΑ</a:t>
            </a:r>
          </a:p>
          <a:p>
            <a:pPr defTabSz="1481138"/>
            <a:r>
              <a:rPr lang="el-GR" sz="1600" b="1">
                <a:solidFill>
                  <a:srgbClr val="006600"/>
                </a:solidFill>
              </a:rPr>
              <a:t>ΠΑΡΑΜΕΤΡΟΥ</a:t>
            </a:r>
          </a:p>
          <a:p>
            <a:pPr defTabSz="1481138"/>
            <a:endParaRPr lang="el-GR" sz="1600" b="1">
              <a:solidFill>
                <a:srgbClr val="262673"/>
              </a:solidFill>
            </a:endParaRPr>
          </a:p>
          <a:p>
            <a:pPr defTabSz="1481138"/>
            <a:endParaRPr lang="el-GR" sz="1600" b="1">
              <a:solidFill>
                <a:srgbClr val="262673"/>
              </a:solidFill>
            </a:endParaRPr>
          </a:p>
        </p:txBody>
      </p:sp>
      <p:sp>
        <p:nvSpPr>
          <p:cNvPr id="20489" name="Rectangle 4"/>
          <p:cNvSpPr>
            <a:spLocks noChangeArrowheads="1"/>
          </p:cNvSpPr>
          <p:nvPr/>
        </p:nvSpPr>
        <p:spPr bwMode="auto">
          <a:xfrm>
            <a:off x="3060700" y="5219700"/>
            <a:ext cx="2428875" cy="571500"/>
          </a:xfrm>
          <a:prstGeom prst="rect">
            <a:avLst/>
          </a:prstGeom>
          <a:solidFill>
            <a:schemeClr val="bg1"/>
          </a:solidFill>
          <a:ln w="9525" algn="ctr">
            <a:noFill/>
            <a:round/>
            <a:headEnd/>
            <a:tailEnd/>
          </a:ln>
        </p:spPr>
        <p:txBody>
          <a:bodyPr/>
          <a:lstStyle/>
          <a:p>
            <a:pPr defTabSz="1481138"/>
            <a:r>
              <a:rPr lang="el-GR" sz="1600" b="1">
                <a:solidFill>
                  <a:srgbClr val="006600"/>
                </a:solidFill>
              </a:rPr>
              <a:t>ΣΥΜΠΕΡΑΣΜΑΤΑ ΕΡΕΥΝΑΣ</a:t>
            </a:r>
          </a:p>
          <a:p>
            <a:pPr defTabSz="1481138"/>
            <a:r>
              <a:rPr lang="el-GR" sz="1600" b="1">
                <a:solidFill>
                  <a:srgbClr val="006600"/>
                </a:solidFill>
              </a:rPr>
              <a:t>ΠΑΡΑΜΕΤΡΟΥ</a:t>
            </a:r>
          </a:p>
          <a:p>
            <a:pPr defTabSz="1481138"/>
            <a:endParaRPr lang="el-GR" sz="1600" b="1">
              <a:solidFill>
                <a:srgbClr val="262673"/>
              </a:solidFill>
            </a:endParaRPr>
          </a:p>
          <a:p>
            <a:pPr defTabSz="1481138"/>
            <a:endParaRPr lang="el-GR" sz="1600" b="1">
              <a:solidFill>
                <a:srgbClr val="262673"/>
              </a:solidFill>
            </a:endParaRPr>
          </a:p>
        </p:txBody>
      </p:sp>
      <p:sp>
        <p:nvSpPr>
          <p:cNvPr id="20490" name="Rectangle 4"/>
          <p:cNvSpPr>
            <a:spLocks noChangeArrowheads="1"/>
          </p:cNvSpPr>
          <p:nvPr/>
        </p:nvSpPr>
        <p:spPr bwMode="auto">
          <a:xfrm>
            <a:off x="9061450" y="5219700"/>
            <a:ext cx="2428875" cy="571500"/>
          </a:xfrm>
          <a:prstGeom prst="rect">
            <a:avLst/>
          </a:prstGeom>
          <a:solidFill>
            <a:schemeClr val="bg1"/>
          </a:solidFill>
          <a:ln w="9525" algn="ctr">
            <a:noFill/>
            <a:round/>
            <a:headEnd/>
            <a:tailEnd/>
          </a:ln>
        </p:spPr>
        <p:txBody>
          <a:bodyPr/>
          <a:lstStyle/>
          <a:p>
            <a:pPr defTabSz="1481138"/>
            <a:r>
              <a:rPr lang="el-GR" sz="1600" b="1">
                <a:solidFill>
                  <a:srgbClr val="006600"/>
                </a:solidFill>
              </a:rPr>
              <a:t>ΕΠΙ ΜΕΡΟΥΣ ΣΧΕΔΙΑΣΤΙΚΕΣ ΛΥΣΕΙΣ</a:t>
            </a:r>
          </a:p>
          <a:p>
            <a:pPr defTabSz="1481138"/>
            <a:r>
              <a:rPr lang="el-GR" sz="1600" b="1">
                <a:solidFill>
                  <a:srgbClr val="006600"/>
                </a:solidFill>
              </a:rPr>
              <a:t>ΠΑΡΑΜΕΤΡΟΥ</a:t>
            </a:r>
          </a:p>
          <a:p>
            <a:pPr defTabSz="1481138"/>
            <a:endParaRPr lang="el-GR" sz="1600" b="1">
              <a:solidFill>
                <a:srgbClr val="262673"/>
              </a:solidFill>
            </a:endParaRPr>
          </a:p>
          <a:p>
            <a:pPr defTabSz="1481138"/>
            <a:endParaRPr lang="el-GR" sz="1600" b="1">
              <a:solidFill>
                <a:srgbClr val="262673"/>
              </a:solidFill>
            </a:endParaRPr>
          </a:p>
        </p:txBody>
      </p:sp>
      <p:sp>
        <p:nvSpPr>
          <p:cNvPr id="20491" name="Rectangle 4"/>
          <p:cNvSpPr>
            <a:spLocks noChangeArrowheads="1"/>
          </p:cNvSpPr>
          <p:nvPr/>
        </p:nvSpPr>
        <p:spPr bwMode="auto">
          <a:xfrm>
            <a:off x="11490325" y="5219700"/>
            <a:ext cx="1785938" cy="571500"/>
          </a:xfrm>
          <a:prstGeom prst="rect">
            <a:avLst/>
          </a:prstGeom>
          <a:solidFill>
            <a:schemeClr val="bg1"/>
          </a:solidFill>
          <a:ln w="9525" algn="ctr">
            <a:noFill/>
            <a:round/>
            <a:headEnd/>
            <a:tailEnd/>
          </a:ln>
        </p:spPr>
        <p:txBody>
          <a:bodyPr/>
          <a:lstStyle/>
          <a:p>
            <a:pPr defTabSz="1481138"/>
            <a:r>
              <a:rPr lang="el-GR" sz="1600" b="1">
                <a:solidFill>
                  <a:srgbClr val="006600"/>
                </a:solidFill>
              </a:rPr>
              <a:t>ΠΡΟΣΧΕΔΙΑ</a:t>
            </a:r>
          </a:p>
          <a:p>
            <a:pPr defTabSz="1481138"/>
            <a:r>
              <a:rPr lang="el-GR" sz="1600" b="1">
                <a:solidFill>
                  <a:srgbClr val="006600"/>
                </a:solidFill>
              </a:rPr>
              <a:t>ΠΟΥ ΠΕΡΙΕΧΟΥΝ ΤΗΝ ΠΑΡΑΜΕΤΡΟ</a:t>
            </a:r>
          </a:p>
          <a:p>
            <a:pPr defTabSz="1481138"/>
            <a:endParaRPr lang="el-GR" sz="1600" b="1">
              <a:solidFill>
                <a:srgbClr val="262673"/>
              </a:solidFill>
            </a:endParaRPr>
          </a:p>
          <a:p>
            <a:pPr defTabSz="1481138"/>
            <a:endParaRPr lang="el-GR" sz="1600" b="1">
              <a:solidFill>
                <a:srgbClr val="262673"/>
              </a:solidFill>
            </a:endParaRPr>
          </a:p>
        </p:txBody>
      </p:sp>
      <p:sp>
        <p:nvSpPr>
          <p:cNvPr id="20492" name="Rectangle 4"/>
          <p:cNvSpPr>
            <a:spLocks noChangeArrowheads="1"/>
          </p:cNvSpPr>
          <p:nvPr/>
        </p:nvSpPr>
        <p:spPr bwMode="auto">
          <a:xfrm>
            <a:off x="13633450" y="5219700"/>
            <a:ext cx="1489075" cy="571500"/>
          </a:xfrm>
          <a:prstGeom prst="rect">
            <a:avLst/>
          </a:prstGeom>
          <a:solidFill>
            <a:schemeClr val="bg1"/>
          </a:solidFill>
          <a:ln w="9525" algn="ctr">
            <a:noFill/>
            <a:round/>
            <a:headEnd/>
            <a:tailEnd/>
          </a:ln>
        </p:spPr>
        <p:txBody>
          <a:bodyPr/>
          <a:lstStyle/>
          <a:p>
            <a:pPr defTabSz="1481138"/>
            <a:r>
              <a:rPr lang="el-GR" sz="1600" b="1">
                <a:solidFill>
                  <a:srgbClr val="006600"/>
                </a:solidFill>
              </a:rPr>
              <a:t>ΤΕΛΙΚΟ ΣΧΕΔΙΟ</a:t>
            </a:r>
          </a:p>
          <a:p>
            <a:pPr defTabSz="1481138"/>
            <a:endParaRPr lang="el-GR" sz="1600" b="1">
              <a:solidFill>
                <a:srgbClr val="262673"/>
              </a:solidFill>
            </a:endParaRPr>
          </a:p>
          <a:p>
            <a:pPr defTabSz="1481138"/>
            <a:endParaRPr lang="el-GR" sz="1600" b="1">
              <a:solidFill>
                <a:srgbClr val="262673"/>
              </a:solidFill>
            </a:endParaRPr>
          </a:p>
        </p:txBody>
      </p:sp>
      <p:sp>
        <p:nvSpPr>
          <p:cNvPr id="9229" name="Rectangle 14"/>
          <p:cNvSpPr>
            <a:spLocks noChangeArrowheads="1"/>
          </p:cNvSpPr>
          <p:nvPr/>
        </p:nvSpPr>
        <p:spPr bwMode="auto">
          <a:xfrm>
            <a:off x="560388" y="757238"/>
            <a:ext cx="14562137" cy="3046412"/>
          </a:xfrm>
          <a:prstGeom prst="rect">
            <a:avLst/>
          </a:prstGeom>
          <a:noFill/>
          <a:ln w="9525">
            <a:noFill/>
            <a:miter lim="800000"/>
            <a:headEnd/>
            <a:tailEnd/>
          </a:ln>
        </p:spPr>
        <p:txBody>
          <a:bodyPr>
            <a:spAutoFit/>
          </a:bodyPr>
          <a:lstStyle/>
          <a:p>
            <a:pPr defTabSz="1481138">
              <a:defRPr/>
            </a:pPr>
            <a:r>
              <a:rPr lang="el-GR" sz="2400" dirty="0">
                <a:solidFill>
                  <a:schemeClr val="tx1">
                    <a:lumMod val="65000"/>
                    <a:lumOff val="35000"/>
                  </a:schemeClr>
                </a:solidFill>
              </a:rPr>
              <a:t>Η κλίμακα που τοποθετεί τα παραδοτέα στο φάσμα αόριστο – συγκεκριμένο μπορεί να αποτελέσει την βάση κατανόησης της διαδικασίας λήψης αποφάσεων κατά την σχεδίαση αλλά και κατά την σύνταξη προδιαγραφών συγκεκριμένα.</a:t>
            </a:r>
          </a:p>
          <a:p>
            <a:pPr defTabSz="1481138">
              <a:defRPr/>
            </a:pPr>
            <a:endParaRPr lang="el-GR" sz="2400" dirty="0">
              <a:solidFill>
                <a:schemeClr val="tx1">
                  <a:lumMod val="65000"/>
                  <a:lumOff val="35000"/>
                </a:schemeClr>
              </a:solidFill>
            </a:endParaRPr>
          </a:p>
          <a:p>
            <a:pPr defTabSz="1481138">
              <a:defRPr/>
            </a:pPr>
            <a:r>
              <a:rPr lang="el-GR" sz="2400" dirty="0">
                <a:solidFill>
                  <a:schemeClr val="tx1">
                    <a:lumMod val="65000"/>
                    <a:lumOff val="35000"/>
                  </a:schemeClr>
                </a:solidFill>
              </a:rPr>
              <a:t>Ακριβώς όπως η συγκεκριμένη κλίμακα οπτικοποιεί την ωρίμανση ενός σχεδίου καθώς ξεκινάει ως υλικό έρευνας και σταδιακά αποκρυσταλλώνεται σε συμπεράσματα, προδιαγραφές, σχεδιαστικές λύσεις κλπ., έτσι </a:t>
            </a:r>
            <a:r>
              <a:rPr lang="el-GR" sz="2400" b="1" dirty="0">
                <a:solidFill>
                  <a:schemeClr val="tx1">
                    <a:lumMod val="65000"/>
                    <a:lumOff val="35000"/>
                  </a:schemeClr>
                </a:solidFill>
              </a:rPr>
              <a:t>μπορεί και να εφαρμοστεί σε κάθε σχεδιαστικό υποέργο </a:t>
            </a:r>
            <a:r>
              <a:rPr lang="el-GR" sz="2400" dirty="0">
                <a:solidFill>
                  <a:schemeClr val="tx1">
                    <a:lumMod val="65000"/>
                    <a:lumOff val="35000"/>
                  </a:schemeClr>
                </a:solidFill>
              </a:rPr>
              <a:t>το οποίο αφορά την οποιαδήποτε παράμετρο σχεδίασης [χαρακτηριστικό, λειτουργική απαίτηση κλπ.]. </a:t>
            </a:r>
          </a:p>
        </p:txBody>
      </p:sp>
      <p:sp>
        <p:nvSpPr>
          <p:cNvPr id="20494" name="Text Box 4"/>
          <p:cNvSpPr txBox="1">
            <a:spLocks noChangeArrowheads="1"/>
          </p:cNvSpPr>
          <p:nvPr/>
        </p:nvSpPr>
        <p:spPr bwMode="auto">
          <a:xfrm>
            <a:off x="560388" y="257175"/>
            <a:ext cx="9644062" cy="519113"/>
          </a:xfrm>
          <a:prstGeom prst="rect">
            <a:avLst/>
          </a:prstGeom>
          <a:solidFill>
            <a:srgbClr val="92D050"/>
          </a:solidFill>
          <a:ln w="9525">
            <a:noFill/>
            <a:miter lim="800000"/>
            <a:headEnd/>
            <a:tailEnd/>
          </a:ln>
        </p:spPr>
        <p:txBody>
          <a:bodyPr lIns="148133" tIns="74066" rIns="148133" bIns="74066">
            <a:spAutoFit/>
          </a:bodyPr>
          <a:lstStyle/>
          <a:p>
            <a:pPr defTabSz="1481138"/>
            <a:r>
              <a:rPr lang="el-GR" sz="2400" b="1"/>
              <a:t>ΒΑΘΜΟΣ ΠΕΡΙΟΡΙΣΜΟΥ ΠΡΟΔΙΑΓΡΑΦΩΝ ΣΧΕΔΙΑΣΗΣ 2</a:t>
            </a:r>
          </a:p>
        </p:txBody>
      </p:sp>
      <p:sp>
        <p:nvSpPr>
          <p:cNvPr id="9231" name="Rectangle 16"/>
          <p:cNvSpPr>
            <a:spLocks noChangeArrowheads="1"/>
          </p:cNvSpPr>
          <p:nvPr/>
        </p:nvSpPr>
        <p:spPr bwMode="auto">
          <a:xfrm>
            <a:off x="560388" y="6686550"/>
            <a:ext cx="14562137" cy="4524375"/>
          </a:xfrm>
          <a:prstGeom prst="rect">
            <a:avLst/>
          </a:prstGeom>
          <a:noFill/>
          <a:ln w="9525">
            <a:noFill/>
            <a:miter lim="800000"/>
            <a:headEnd/>
            <a:tailEnd/>
          </a:ln>
        </p:spPr>
        <p:txBody>
          <a:bodyPr>
            <a:spAutoFit/>
          </a:bodyPr>
          <a:lstStyle/>
          <a:p>
            <a:pPr defTabSz="1481138">
              <a:defRPr/>
            </a:pPr>
            <a:r>
              <a:rPr lang="el-GR" sz="2400" dirty="0">
                <a:solidFill>
                  <a:schemeClr val="tx1">
                    <a:lumMod val="65000"/>
                    <a:lumOff val="35000"/>
                  </a:schemeClr>
                </a:solidFill>
              </a:rPr>
              <a:t>Η διαδικασία σύνταξης προδιαγραφών οριοθετεί τις δύο βασικές φάσεις της σχεδίασης είναι όμως μία </a:t>
            </a:r>
            <a:r>
              <a:rPr lang="el-GR" sz="2400" b="1" dirty="0">
                <a:solidFill>
                  <a:schemeClr val="tx1">
                    <a:lumMod val="65000"/>
                    <a:lumOff val="35000"/>
                  </a:schemeClr>
                </a:solidFill>
              </a:rPr>
              <a:t>διαρκής διαδικασία </a:t>
            </a:r>
            <a:r>
              <a:rPr lang="el-GR" sz="2400" dirty="0">
                <a:solidFill>
                  <a:schemeClr val="tx1">
                    <a:lumMod val="65000"/>
                    <a:lumOff val="35000"/>
                  </a:schemeClr>
                </a:solidFill>
              </a:rPr>
              <a:t>η οποία συχνά ξεκινάει σχεδόν από την αρχή της έρευνας. </a:t>
            </a:r>
          </a:p>
          <a:p>
            <a:pPr defTabSz="1481138">
              <a:defRPr/>
            </a:pPr>
            <a:r>
              <a:rPr lang="el-GR" sz="2400" dirty="0">
                <a:solidFill>
                  <a:schemeClr val="tx1">
                    <a:lumMod val="65000"/>
                    <a:lumOff val="35000"/>
                  </a:schemeClr>
                </a:solidFill>
              </a:rPr>
              <a:t>Σε επίπεδο σχεδιαστικού υποέργου η σύνταξη μίας προδιαγραφής μπορεί να παρομοιαστεί με ένα </a:t>
            </a:r>
            <a:r>
              <a:rPr lang="en-US" sz="2400" b="1" dirty="0">
                <a:solidFill>
                  <a:schemeClr val="tx1">
                    <a:lumMod val="65000"/>
                    <a:lumOff val="35000"/>
                  </a:schemeClr>
                </a:solidFill>
              </a:rPr>
              <a:t>slider</a:t>
            </a:r>
            <a:r>
              <a:rPr lang="en-US" sz="2400" dirty="0">
                <a:solidFill>
                  <a:schemeClr val="tx1">
                    <a:lumMod val="65000"/>
                    <a:lumOff val="35000"/>
                  </a:schemeClr>
                </a:solidFill>
              </a:rPr>
              <a:t> </a:t>
            </a:r>
            <a:r>
              <a:rPr lang="el-GR" sz="2400" dirty="0">
                <a:solidFill>
                  <a:schemeClr val="tx1">
                    <a:lumMod val="65000"/>
                    <a:lumOff val="35000"/>
                  </a:schemeClr>
                </a:solidFill>
              </a:rPr>
              <a:t>το οποίο κινείται από τα αριστερά προς τα δεξιά καθώς η προδιαγραφή γίνεται ολοένα και πιο περιοριστική με την εμφάνιση νέων ερευνητικών δεδομένων και συμπερασμάτων. </a:t>
            </a:r>
          </a:p>
          <a:p>
            <a:pPr defTabSz="1481138">
              <a:defRPr/>
            </a:pPr>
            <a:endParaRPr lang="el-GR" sz="2400" dirty="0">
              <a:solidFill>
                <a:schemeClr val="tx1">
                  <a:lumMod val="65000"/>
                  <a:lumOff val="35000"/>
                </a:schemeClr>
              </a:solidFill>
            </a:endParaRPr>
          </a:p>
          <a:p>
            <a:pPr defTabSz="1481138">
              <a:defRPr/>
            </a:pPr>
            <a:r>
              <a:rPr lang="el-GR" sz="2400" dirty="0">
                <a:solidFill>
                  <a:schemeClr val="tx1">
                    <a:lumMod val="65000"/>
                    <a:lumOff val="35000"/>
                  </a:schemeClr>
                </a:solidFill>
              </a:rPr>
              <a:t>Στο σημείο που κάποια περαιτέρω περιοριστική απόφαση δεν μπορεί να ληφθεί θεωρητικά, βάσει της έρευνας και ανάλυσης δηλαδή, η προδιαγραφή βρίσκεται στην τελική της μορφή καθώς περαιτέρω αποφάσεις απαιτούν την </a:t>
            </a:r>
            <a:r>
              <a:rPr lang="el-GR" sz="2400" b="1" dirty="0">
                <a:solidFill>
                  <a:schemeClr val="tx1">
                    <a:lumMod val="65000"/>
                    <a:lumOff val="35000"/>
                  </a:schemeClr>
                </a:solidFill>
              </a:rPr>
              <a:t>αξιολόγηση σχεδίων </a:t>
            </a:r>
            <a:r>
              <a:rPr lang="el-GR" sz="2400" dirty="0">
                <a:solidFill>
                  <a:schemeClr val="tx1">
                    <a:lumMod val="65000"/>
                    <a:lumOff val="35000"/>
                  </a:schemeClr>
                </a:solidFill>
              </a:rPr>
              <a:t>που απαντούν στην προδιαγραφή και </a:t>
            </a:r>
            <a:r>
              <a:rPr lang="el-GR" sz="2400" b="1" dirty="0">
                <a:solidFill>
                  <a:schemeClr val="tx1">
                    <a:lumMod val="65000"/>
                    <a:lumOff val="35000"/>
                  </a:schemeClr>
                </a:solidFill>
              </a:rPr>
              <a:t>συνυπολογισμό των αλληλεπιδράσεων</a:t>
            </a:r>
            <a:r>
              <a:rPr lang="el-GR" sz="2400" dirty="0">
                <a:solidFill>
                  <a:schemeClr val="tx1">
                    <a:lumMod val="65000"/>
                    <a:lumOff val="35000"/>
                  </a:schemeClr>
                </a:solidFill>
              </a:rPr>
              <a:t> με άλλες προδιαγραφές.  </a:t>
            </a:r>
          </a:p>
          <a:p>
            <a:pPr defTabSz="1481138">
              <a:defRPr/>
            </a:pPr>
            <a:endParaRPr lang="el-GR" sz="2400" dirty="0">
              <a:solidFill>
                <a:schemeClr val="tx1">
                  <a:lumMod val="65000"/>
                  <a:lumOff val="35000"/>
                </a:schemeClr>
              </a:solidFill>
            </a:endParaRPr>
          </a:p>
          <a:p>
            <a:pPr defTabSz="1481138">
              <a:defRPr/>
            </a:pPr>
            <a:endParaRPr lang="el-GR" sz="2400" dirty="0">
              <a:solidFill>
                <a:schemeClr val="tx1">
                  <a:lumMod val="65000"/>
                  <a:lumOff val="35000"/>
                </a:schemeClr>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506" name="Straight Connector 3"/>
          <p:cNvCxnSpPr>
            <a:cxnSpLocks noChangeShapeType="1"/>
          </p:cNvCxnSpPr>
          <p:nvPr/>
        </p:nvCxnSpPr>
        <p:spPr bwMode="auto">
          <a:xfrm flipV="1">
            <a:off x="560388" y="3081338"/>
            <a:ext cx="14144625" cy="0"/>
          </a:xfrm>
          <a:prstGeom prst="line">
            <a:avLst/>
          </a:prstGeom>
          <a:noFill/>
          <a:ln w="508000" algn="ctr">
            <a:solidFill>
              <a:schemeClr val="tx1"/>
            </a:solidFill>
            <a:round/>
            <a:headEnd/>
            <a:tailEnd/>
          </a:ln>
        </p:spPr>
      </p:cxnSp>
      <p:sp>
        <p:nvSpPr>
          <p:cNvPr id="21507" name="Isosceles Triangle 4"/>
          <p:cNvSpPr>
            <a:spLocks noChangeArrowheads="1"/>
          </p:cNvSpPr>
          <p:nvPr/>
        </p:nvSpPr>
        <p:spPr bwMode="auto">
          <a:xfrm>
            <a:off x="4775200" y="2938463"/>
            <a:ext cx="5286375" cy="1962150"/>
          </a:xfrm>
          <a:prstGeom prst="triangle">
            <a:avLst>
              <a:gd name="adj" fmla="val 50000"/>
            </a:avLst>
          </a:prstGeom>
          <a:solidFill>
            <a:srgbClr val="FF0000"/>
          </a:solidFill>
          <a:ln w="76200" algn="ctr">
            <a:solidFill>
              <a:schemeClr val="tx1"/>
            </a:solidFill>
            <a:round/>
            <a:headEnd/>
            <a:tailEnd/>
          </a:ln>
        </p:spPr>
        <p:txBody>
          <a:bodyPr/>
          <a:lstStyle/>
          <a:p>
            <a:pPr algn="ctr" defTabSz="1481138"/>
            <a:r>
              <a:rPr lang="el-GR" sz="2400" b="1"/>
              <a:t>ΠΡΟΔΙΑΓΡΑΦΗ</a:t>
            </a:r>
          </a:p>
          <a:p>
            <a:pPr algn="ctr" defTabSz="1481138"/>
            <a:r>
              <a:rPr lang="el-GR" sz="2400" b="1"/>
              <a:t>ΣΧΕΔΙΑΣΗΣ</a:t>
            </a:r>
          </a:p>
        </p:txBody>
      </p:sp>
      <p:sp>
        <p:nvSpPr>
          <p:cNvPr id="21508" name="TextBox 5"/>
          <p:cNvSpPr txBox="1">
            <a:spLocks noChangeArrowheads="1"/>
          </p:cNvSpPr>
          <p:nvPr/>
        </p:nvSpPr>
        <p:spPr bwMode="auto">
          <a:xfrm>
            <a:off x="703263" y="2867025"/>
            <a:ext cx="1571625" cy="461963"/>
          </a:xfrm>
          <a:prstGeom prst="rect">
            <a:avLst/>
          </a:prstGeom>
          <a:noFill/>
          <a:ln w="9525">
            <a:noFill/>
            <a:miter lim="800000"/>
            <a:headEnd/>
            <a:tailEnd/>
          </a:ln>
        </p:spPr>
        <p:txBody>
          <a:bodyPr>
            <a:spAutoFit/>
          </a:bodyPr>
          <a:lstStyle/>
          <a:p>
            <a:r>
              <a:rPr lang="el-GR" sz="2400" b="1">
                <a:solidFill>
                  <a:schemeClr val="bg1"/>
                </a:solidFill>
              </a:rPr>
              <a:t>ΑΟΡΙΣΤΟ</a:t>
            </a:r>
          </a:p>
        </p:txBody>
      </p:sp>
      <p:sp>
        <p:nvSpPr>
          <p:cNvPr id="21509" name="TextBox 6"/>
          <p:cNvSpPr txBox="1">
            <a:spLocks noChangeArrowheads="1"/>
          </p:cNvSpPr>
          <p:nvPr/>
        </p:nvSpPr>
        <p:spPr bwMode="auto">
          <a:xfrm>
            <a:off x="11990388" y="2867025"/>
            <a:ext cx="2643187" cy="461963"/>
          </a:xfrm>
          <a:prstGeom prst="rect">
            <a:avLst/>
          </a:prstGeom>
          <a:noFill/>
          <a:ln w="9525">
            <a:noFill/>
            <a:miter lim="800000"/>
            <a:headEnd/>
            <a:tailEnd/>
          </a:ln>
        </p:spPr>
        <p:txBody>
          <a:bodyPr>
            <a:spAutoFit/>
          </a:bodyPr>
          <a:lstStyle/>
          <a:p>
            <a:r>
              <a:rPr lang="el-GR" sz="2400" b="1">
                <a:solidFill>
                  <a:schemeClr val="bg1"/>
                </a:solidFill>
              </a:rPr>
              <a:t>ΣΥΓΚΕΚΡΙΜΕΝΟ</a:t>
            </a:r>
          </a:p>
        </p:txBody>
      </p:sp>
      <p:sp>
        <p:nvSpPr>
          <p:cNvPr id="21510" name="Rectangle 4"/>
          <p:cNvSpPr>
            <a:spLocks noChangeArrowheads="1"/>
          </p:cNvSpPr>
          <p:nvPr/>
        </p:nvSpPr>
        <p:spPr bwMode="auto">
          <a:xfrm>
            <a:off x="560388" y="2081213"/>
            <a:ext cx="6786562" cy="571500"/>
          </a:xfrm>
          <a:prstGeom prst="rect">
            <a:avLst/>
          </a:prstGeom>
          <a:solidFill>
            <a:schemeClr val="accent1"/>
          </a:solidFill>
          <a:ln w="9525" algn="ctr">
            <a:noFill/>
            <a:round/>
            <a:headEnd/>
            <a:tailEnd/>
          </a:ln>
        </p:spPr>
        <p:txBody>
          <a:bodyPr/>
          <a:lstStyle/>
          <a:p>
            <a:pPr defTabSz="1481138"/>
            <a:r>
              <a:rPr lang="el-GR" sz="2400" b="1"/>
              <a:t>ΦΑΣΗ ΕΡΕΥΝΑΣ ΚΑΙ ΑΝΑΛΥΣΗΣ</a:t>
            </a:r>
          </a:p>
          <a:p>
            <a:pPr defTabSz="1481138"/>
            <a:endParaRPr lang="el-GR" sz="2400" b="1"/>
          </a:p>
          <a:p>
            <a:pPr defTabSz="1481138"/>
            <a:endParaRPr lang="el-GR" sz="2400" b="1"/>
          </a:p>
        </p:txBody>
      </p:sp>
      <p:sp>
        <p:nvSpPr>
          <p:cNvPr id="21511" name="Rectangle 7"/>
          <p:cNvSpPr>
            <a:spLocks noChangeArrowheads="1"/>
          </p:cNvSpPr>
          <p:nvPr/>
        </p:nvSpPr>
        <p:spPr bwMode="auto">
          <a:xfrm>
            <a:off x="7489825" y="2081213"/>
            <a:ext cx="7143750" cy="571500"/>
          </a:xfrm>
          <a:prstGeom prst="rect">
            <a:avLst/>
          </a:prstGeom>
          <a:solidFill>
            <a:srgbClr val="FFFF00"/>
          </a:solidFill>
          <a:ln w="9525" algn="ctr">
            <a:noFill/>
            <a:round/>
            <a:headEnd/>
            <a:tailEnd/>
          </a:ln>
        </p:spPr>
        <p:txBody>
          <a:bodyPr/>
          <a:lstStyle/>
          <a:p>
            <a:pPr algn="r" defTabSz="1481138"/>
            <a:r>
              <a:rPr lang="el-GR" sz="2400" b="1"/>
              <a:t>ΦΑΣΗ ΥΛΟΠΟΙΗΣΗΣ / ΕΝΣΩΜΑΤΩΣΗΣ</a:t>
            </a:r>
          </a:p>
        </p:txBody>
      </p:sp>
      <p:sp>
        <p:nvSpPr>
          <p:cNvPr id="21512" name="Rectangle 4"/>
          <p:cNvSpPr>
            <a:spLocks noChangeArrowheads="1"/>
          </p:cNvSpPr>
          <p:nvPr/>
        </p:nvSpPr>
        <p:spPr bwMode="auto">
          <a:xfrm>
            <a:off x="631825" y="3471863"/>
            <a:ext cx="2071688" cy="571500"/>
          </a:xfrm>
          <a:prstGeom prst="rect">
            <a:avLst/>
          </a:prstGeom>
          <a:solidFill>
            <a:schemeClr val="bg1"/>
          </a:solidFill>
          <a:ln w="9525" algn="ctr">
            <a:noFill/>
            <a:round/>
            <a:headEnd/>
            <a:tailEnd/>
          </a:ln>
        </p:spPr>
        <p:txBody>
          <a:bodyPr/>
          <a:lstStyle/>
          <a:p>
            <a:pPr defTabSz="1481138"/>
            <a:r>
              <a:rPr lang="el-GR" sz="1600" b="1">
                <a:solidFill>
                  <a:srgbClr val="006600"/>
                </a:solidFill>
              </a:rPr>
              <a:t>ΕΡΕΥΝΗΤΙΚΑ </a:t>
            </a:r>
          </a:p>
          <a:p>
            <a:pPr defTabSz="1481138"/>
            <a:r>
              <a:rPr lang="el-GR" sz="1600" b="1">
                <a:solidFill>
                  <a:srgbClr val="006600"/>
                </a:solidFill>
              </a:rPr>
              <a:t>ΔΕΔΟΜΕΝΑ</a:t>
            </a:r>
          </a:p>
          <a:p>
            <a:pPr defTabSz="1481138"/>
            <a:r>
              <a:rPr lang="el-GR" sz="1600" b="1">
                <a:solidFill>
                  <a:srgbClr val="006600"/>
                </a:solidFill>
              </a:rPr>
              <a:t>ΠΑΡΑΜΕΤΡΟΥ</a:t>
            </a:r>
          </a:p>
          <a:p>
            <a:pPr defTabSz="1481138"/>
            <a:endParaRPr lang="el-GR" sz="1600" b="1">
              <a:solidFill>
                <a:srgbClr val="262673"/>
              </a:solidFill>
            </a:endParaRPr>
          </a:p>
          <a:p>
            <a:pPr defTabSz="1481138"/>
            <a:endParaRPr lang="el-GR" sz="1600" b="1">
              <a:solidFill>
                <a:srgbClr val="262673"/>
              </a:solidFill>
            </a:endParaRPr>
          </a:p>
        </p:txBody>
      </p:sp>
      <p:sp>
        <p:nvSpPr>
          <p:cNvPr id="21513" name="Rectangle 4"/>
          <p:cNvSpPr>
            <a:spLocks noChangeArrowheads="1"/>
          </p:cNvSpPr>
          <p:nvPr/>
        </p:nvSpPr>
        <p:spPr bwMode="auto">
          <a:xfrm>
            <a:off x="3060700" y="3471863"/>
            <a:ext cx="2428875" cy="571500"/>
          </a:xfrm>
          <a:prstGeom prst="rect">
            <a:avLst/>
          </a:prstGeom>
          <a:solidFill>
            <a:schemeClr val="bg1"/>
          </a:solidFill>
          <a:ln w="9525" algn="ctr">
            <a:noFill/>
            <a:round/>
            <a:headEnd/>
            <a:tailEnd/>
          </a:ln>
        </p:spPr>
        <p:txBody>
          <a:bodyPr/>
          <a:lstStyle/>
          <a:p>
            <a:pPr defTabSz="1481138"/>
            <a:r>
              <a:rPr lang="el-GR" sz="1600" b="1">
                <a:solidFill>
                  <a:srgbClr val="006600"/>
                </a:solidFill>
              </a:rPr>
              <a:t>ΣΥΜΠΕΡΑΣΜΑΤΑ ΕΡΕΥΝΑΣ</a:t>
            </a:r>
          </a:p>
          <a:p>
            <a:pPr defTabSz="1481138"/>
            <a:r>
              <a:rPr lang="el-GR" sz="1600" b="1">
                <a:solidFill>
                  <a:srgbClr val="006600"/>
                </a:solidFill>
              </a:rPr>
              <a:t>ΠΑΡΑΜΕΤΡΟΥ</a:t>
            </a:r>
          </a:p>
          <a:p>
            <a:pPr defTabSz="1481138"/>
            <a:endParaRPr lang="el-GR" sz="1600" b="1">
              <a:solidFill>
                <a:srgbClr val="262673"/>
              </a:solidFill>
            </a:endParaRPr>
          </a:p>
          <a:p>
            <a:pPr defTabSz="1481138"/>
            <a:endParaRPr lang="el-GR" sz="1600" b="1">
              <a:solidFill>
                <a:srgbClr val="262673"/>
              </a:solidFill>
            </a:endParaRPr>
          </a:p>
        </p:txBody>
      </p:sp>
      <p:sp>
        <p:nvSpPr>
          <p:cNvPr id="21514" name="Rectangle 4"/>
          <p:cNvSpPr>
            <a:spLocks noChangeArrowheads="1"/>
          </p:cNvSpPr>
          <p:nvPr/>
        </p:nvSpPr>
        <p:spPr bwMode="auto">
          <a:xfrm>
            <a:off x="9061450" y="3471863"/>
            <a:ext cx="2428875" cy="571500"/>
          </a:xfrm>
          <a:prstGeom prst="rect">
            <a:avLst/>
          </a:prstGeom>
          <a:solidFill>
            <a:schemeClr val="bg1"/>
          </a:solidFill>
          <a:ln w="9525" algn="ctr">
            <a:noFill/>
            <a:round/>
            <a:headEnd/>
            <a:tailEnd/>
          </a:ln>
        </p:spPr>
        <p:txBody>
          <a:bodyPr/>
          <a:lstStyle/>
          <a:p>
            <a:pPr defTabSz="1481138"/>
            <a:r>
              <a:rPr lang="el-GR" sz="1600" b="1">
                <a:solidFill>
                  <a:srgbClr val="006600"/>
                </a:solidFill>
              </a:rPr>
              <a:t>ΕΠΙ ΜΕΡΟΥΣ ΣΧΕΔΙΑΣΤΙΚΕΣ ΛΥΣΕΙΣ</a:t>
            </a:r>
          </a:p>
          <a:p>
            <a:pPr defTabSz="1481138"/>
            <a:r>
              <a:rPr lang="el-GR" sz="1600" b="1">
                <a:solidFill>
                  <a:srgbClr val="006600"/>
                </a:solidFill>
              </a:rPr>
              <a:t>ΠΑΡΑΜΕΤΡΟΥ</a:t>
            </a:r>
          </a:p>
          <a:p>
            <a:pPr defTabSz="1481138"/>
            <a:endParaRPr lang="el-GR" sz="1600" b="1">
              <a:solidFill>
                <a:srgbClr val="262673"/>
              </a:solidFill>
            </a:endParaRPr>
          </a:p>
          <a:p>
            <a:pPr defTabSz="1481138"/>
            <a:endParaRPr lang="el-GR" sz="1600" b="1">
              <a:solidFill>
                <a:srgbClr val="262673"/>
              </a:solidFill>
            </a:endParaRPr>
          </a:p>
        </p:txBody>
      </p:sp>
      <p:sp>
        <p:nvSpPr>
          <p:cNvPr id="21515" name="Rectangle 4"/>
          <p:cNvSpPr>
            <a:spLocks noChangeArrowheads="1"/>
          </p:cNvSpPr>
          <p:nvPr/>
        </p:nvSpPr>
        <p:spPr bwMode="auto">
          <a:xfrm>
            <a:off x="11490325" y="3471863"/>
            <a:ext cx="1785938" cy="571500"/>
          </a:xfrm>
          <a:prstGeom prst="rect">
            <a:avLst/>
          </a:prstGeom>
          <a:solidFill>
            <a:schemeClr val="bg1"/>
          </a:solidFill>
          <a:ln w="9525" algn="ctr">
            <a:noFill/>
            <a:round/>
            <a:headEnd/>
            <a:tailEnd/>
          </a:ln>
        </p:spPr>
        <p:txBody>
          <a:bodyPr/>
          <a:lstStyle/>
          <a:p>
            <a:pPr defTabSz="1481138"/>
            <a:r>
              <a:rPr lang="el-GR" sz="1600" b="1">
                <a:solidFill>
                  <a:srgbClr val="006600"/>
                </a:solidFill>
              </a:rPr>
              <a:t>ΠΡΟΣΧΕΔΙΑ</a:t>
            </a:r>
          </a:p>
          <a:p>
            <a:pPr defTabSz="1481138"/>
            <a:r>
              <a:rPr lang="el-GR" sz="1600" b="1">
                <a:solidFill>
                  <a:srgbClr val="006600"/>
                </a:solidFill>
              </a:rPr>
              <a:t>ΠΟΥ ΠΕΡΙΕΧΟΥΝ ΤΗΝ ΠΑΡΑΜΕΤΡΟ</a:t>
            </a:r>
          </a:p>
          <a:p>
            <a:pPr defTabSz="1481138"/>
            <a:endParaRPr lang="el-GR" sz="1600" b="1">
              <a:solidFill>
                <a:srgbClr val="262673"/>
              </a:solidFill>
            </a:endParaRPr>
          </a:p>
          <a:p>
            <a:pPr defTabSz="1481138"/>
            <a:endParaRPr lang="el-GR" sz="1600" b="1">
              <a:solidFill>
                <a:srgbClr val="262673"/>
              </a:solidFill>
            </a:endParaRPr>
          </a:p>
        </p:txBody>
      </p:sp>
      <p:sp>
        <p:nvSpPr>
          <p:cNvPr id="21516" name="Rectangle 4"/>
          <p:cNvSpPr>
            <a:spLocks noChangeArrowheads="1"/>
          </p:cNvSpPr>
          <p:nvPr/>
        </p:nvSpPr>
        <p:spPr bwMode="auto">
          <a:xfrm>
            <a:off x="13633450" y="3471863"/>
            <a:ext cx="1489075" cy="571500"/>
          </a:xfrm>
          <a:prstGeom prst="rect">
            <a:avLst/>
          </a:prstGeom>
          <a:solidFill>
            <a:schemeClr val="bg1"/>
          </a:solidFill>
          <a:ln w="9525" algn="ctr">
            <a:noFill/>
            <a:round/>
            <a:headEnd/>
            <a:tailEnd/>
          </a:ln>
        </p:spPr>
        <p:txBody>
          <a:bodyPr/>
          <a:lstStyle/>
          <a:p>
            <a:pPr defTabSz="1481138"/>
            <a:r>
              <a:rPr lang="el-GR" sz="1600" b="1">
                <a:solidFill>
                  <a:srgbClr val="006600"/>
                </a:solidFill>
              </a:rPr>
              <a:t>ΤΕΛΙΚΟ ΣΧΕΔΙΟ</a:t>
            </a:r>
          </a:p>
          <a:p>
            <a:pPr defTabSz="1481138"/>
            <a:endParaRPr lang="el-GR" sz="1600" b="1">
              <a:solidFill>
                <a:srgbClr val="262673"/>
              </a:solidFill>
            </a:endParaRPr>
          </a:p>
          <a:p>
            <a:pPr defTabSz="1481138"/>
            <a:endParaRPr lang="el-GR" sz="1600" b="1">
              <a:solidFill>
                <a:srgbClr val="262673"/>
              </a:solidFill>
            </a:endParaRPr>
          </a:p>
        </p:txBody>
      </p:sp>
      <p:sp>
        <p:nvSpPr>
          <p:cNvPr id="21517" name="Text Box 4"/>
          <p:cNvSpPr txBox="1">
            <a:spLocks noChangeArrowheads="1"/>
          </p:cNvSpPr>
          <p:nvPr/>
        </p:nvSpPr>
        <p:spPr bwMode="auto">
          <a:xfrm>
            <a:off x="560388" y="257175"/>
            <a:ext cx="9644062" cy="519113"/>
          </a:xfrm>
          <a:prstGeom prst="rect">
            <a:avLst/>
          </a:prstGeom>
          <a:solidFill>
            <a:srgbClr val="92D050"/>
          </a:solidFill>
          <a:ln w="9525">
            <a:noFill/>
            <a:miter lim="800000"/>
            <a:headEnd/>
            <a:tailEnd/>
          </a:ln>
        </p:spPr>
        <p:txBody>
          <a:bodyPr lIns="148133" tIns="74066" rIns="148133" bIns="74066">
            <a:spAutoFit/>
          </a:bodyPr>
          <a:lstStyle/>
          <a:p>
            <a:pPr defTabSz="1481138"/>
            <a:r>
              <a:rPr lang="el-GR" sz="2400" b="1"/>
              <a:t>ΒΑΘΜΟΣ ΠΕΡΙΟΡΙΣΜΟΥ ΠΡΟΔΙΑΓΡΑΦΩΝ ΣΧΕΔΙΑΣΗΣ 3</a:t>
            </a:r>
          </a:p>
        </p:txBody>
      </p:sp>
      <p:sp>
        <p:nvSpPr>
          <p:cNvPr id="10254" name="Rectangle 16"/>
          <p:cNvSpPr>
            <a:spLocks noChangeArrowheads="1"/>
          </p:cNvSpPr>
          <p:nvPr/>
        </p:nvSpPr>
        <p:spPr bwMode="auto">
          <a:xfrm>
            <a:off x="560388" y="5175250"/>
            <a:ext cx="14562137" cy="6740525"/>
          </a:xfrm>
          <a:prstGeom prst="rect">
            <a:avLst/>
          </a:prstGeom>
          <a:noFill/>
          <a:ln w="9525">
            <a:noFill/>
            <a:miter lim="800000"/>
            <a:headEnd/>
            <a:tailEnd/>
          </a:ln>
        </p:spPr>
        <p:txBody>
          <a:bodyPr>
            <a:spAutoFit/>
          </a:bodyPr>
          <a:lstStyle/>
          <a:p>
            <a:pPr defTabSz="1481138">
              <a:defRPr/>
            </a:pPr>
            <a:r>
              <a:rPr lang="el-GR" sz="2400" dirty="0">
                <a:solidFill>
                  <a:schemeClr val="tx1">
                    <a:lumMod val="65000"/>
                    <a:lumOff val="35000"/>
                  </a:schemeClr>
                </a:solidFill>
              </a:rPr>
              <a:t>Πιο αριστερά από το ιδανικό και η προδιαγραφή είναι ασαφής/αόριστη και δεν περιέχει επαρκή/πλούσια πληροφορία για την υλοποίηση σχεδιαστικών λύσεων που αφορούν την συγκεκριμένη παράμετρο. Ακριβώς επειδή ο σχεδιαστικός στόχος δεν έχει καθοριστεί επαρκώς είναι δύσκολο να παραχθεί καινοτομία. Επιπροσθέτως χάνεται χρόνος στην υλοποίηση σχεδιαστικών λύσεων οι οποίες μπορεί να είναι είτε αδιέξοδες είτε άσχετες με την παράμετρο.</a:t>
            </a:r>
          </a:p>
          <a:p>
            <a:pPr defTabSz="1481138">
              <a:defRPr/>
            </a:pPr>
            <a:endParaRPr lang="el-GR" sz="2400" dirty="0">
              <a:solidFill>
                <a:schemeClr val="tx1">
                  <a:lumMod val="65000"/>
                  <a:lumOff val="35000"/>
                </a:schemeClr>
              </a:solidFill>
            </a:endParaRPr>
          </a:p>
          <a:p>
            <a:pPr defTabSz="1481138">
              <a:defRPr/>
            </a:pPr>
            <a:r>
              <a:rPr lang="el-GR" sz="2400" b="1" dirty="0">
                <a:solidFill>
                  <a:schemeClr val="tx1">
                    <a:lumMod val="65000"/>
                    <a:lumOff val="35000"/>
                  </a:schemeClr>
                </a:solidFill>
              </a:rPr>
              <a:t>Παράδειγμα: </a:t>
            </a:r>
            <a:r>
              <a:rPr lang="el-GR" sz="2400" dirty="0">
                <a:solidFill>
                  <a:schemeClr val="tx1">
                    <a:lumMod val="65000"/>
                    <a:lumOff val="35000"/>
                  </a:schemeClr>
                </a:solidFill>
              </a:rPr>
              <a:t>Η αισθητική του αντικειμένου πρέπει να είναι απλή.</a:t>
            </a:r>
          </a:p>
          <a:p>
            <a:pPr defTabSz="1481138">
              <a:defRPr/>
            </a:pPr>
            <a:endParaRPr lang="el-GR" sz="2400" dirty="0">
              <a:solidFill>
                <a:schemeClr val="tx1">
                  <a:lumMod val="65000"/>
                  <a:lumOff val="35000"/>
                </a:schemeClr>
              </a:solidFill>
            </a:endParaRPr>
          </a:p>
          <a:p>
            <a:pPr defTabSz="1481138">
              <a:defRPr/>
            </a:pPr>
            <a:r>
              <a:rPr lang="el-GR" sz="2400" dirty="0">
                <a:solidFill>
                  <a:schemeClr val="tx1">
                    <a:lumMod val="65000"/>
                    <a:lumOff val="35000"/>
                  </a:schemeClr>
                </a:solidFill>
              </a:rPr>
              <a:t>Πιο δεξιά από το ιδανικό και η προδιαγραφή είναι ύπερπεριοριστική/καταπιεστική και περιορίζει το εύρος πειραματισμού άρα και καινοτομίας που μπορεί να παραχθεί κατά την υλοποίηση σχεδιαστικών λύσεων για την συγκεκριμένη παράμετρο. Αυτό συμβαίνει συχνά όταν προδιαγράφονται σχεδιαστικές λύσεις αντί των στόχων που αυτές εξυπηρετούν.</a:t>
            </a:r>
          </a:p>
          <a:p>
            <a:pPr defTabSz="1481138">
              <a:defRPr/>
            </a:pPr>
            <a:endParaRPr lang="el-GR" sz="2400" dirty="0">
              <a:solidFill>
                <a:schemeClr val="tx1">
                  <a:lumMod val="65000"/>
                  <a:lumOff val="35000"/>
                </a:schemeClr>
              </a:solidFill>
            </a:endParaRPr>
          </a:p>
          <a:p>
            <a:pPr defTabSz="1481138">
              <a:defRPr/>
            </a:pPr>
            <a:r>
              <a:rPr lang="el-GR" sz="2400" b="1" dirty="0">
                <a:solidFill>
                  <a:schemeClr val="tx1">
                    <a:lumMod val="65000"/>
                    <a:lumOff val="35000"/>
                  </a:schemeClr>
                </a:solidFill>
              </a:rPr>
              <a:t>Παράδειγμα: </a:t>
            </a:r>
            <a:r>
              <a:rPr lang="el-GR" sz="2400" dirty="0">
                <a:solidFill>
                  <a:schemeClr val="tx1">
                    <a:lumMod val="65000"/>
                    <a:lumOff val="35000"/>
                  </a:schemeClr>
                </a:solidFill>
              </a:rPr>
              <a:t>Το όχημα πρέπει να έχει μεγάλους τροχούς.  </a:t>
            </a:r>
          </a:p>
          <a:p>
            <a:pPr defTabSz="1481138">
              <a:defRPr/>
            </a:pPr>
            <a:endParaRPr lang="el-GR" sz="2400" dirty="0">
              <a:solidFill>
                <a:schemeClr val="tx1">
                  <a:lumMod val="65000"/>
                  <a:lumOff val="35000"/>
                </a:schemeClr>
              </a:solidFill>
            </a:endParaRPr>
          </a:p>
          <a:p>
            <a:pPr defTabSz="1481138">
              <a:defRPr/>
            </a:pPr>
            <a:endParaRPr lang="el-GR" sz="2400" dirty="0">
              <a:solidFill>
                <a:schemeClr val="tx1">
                  <a:lumMod val="65000"/>
                  <a:lumOff val="35000"/>
                </a:schemeClr>
              </a:solidFill>
            </a:endParaRPr>
          </a:p>
          <a:p>
            <a:pPr defTabSz="1481138">
              <a:defRPr/>
            </a:pPr>
            <a:endParaRPr lang="el-GR" sz="2400" dirty="0">
              <a:solidFill>
                <a:schemeClr val="tx1">
                  <a:lumMod val="65000"/>
                  <a:lumOff val="35000"/>
                </a:schemeClr>
              </a:solidFill>
            </a:endParaRPr>
          </a:p>
          <a:p>
            <a:pPr defTabSz="1481138">
              <a:defRPr/>
            </a:pPr>
            <a:endParaRPr lang="el-GR" sz="2400" dirty="0">
              <a:solidFill>
                <a:schemeClr val="tx1">
                  <a:lumMod val="65000"/>
                  <a:lumOff val="35000"/>
                </a:schemeClr>
              </a:solidFill>
            </a:endParaRPr>
          </a:p>
        </p:txBody>
      </p:sp>
      <p:sp>
        <p:nvSpPr>
          <p:cNvPr id="10256" name="Rectangle 18"/>
          <p:cNvSpPr>
            <a:spLocks noChangeArrowheads="1"/>
          </p:cNvSpPr>
          <p:nvPr/>
        </p:nvSpPr>
        <p:spPr bwMode="auto">
          <a:xfrm>
            <a:off x="560388" y="971550"/>
            <a:ext cx="14562137" cy="830263"/>
          </a:xfrm>
          <a:prstGeom prst="rect">
            <a:avLst/>
          </a:prstGeom>
          <a:noFill/>
          <a:ln w="9525">
            <a:noFill/>
            <a:miter lim="800000"/>
            <a:headEnd/>
            <a:tailEnd/>
          </a:ln>
        </p:spPr>
        <p:txBody>
          <a:bodyPr>
            <a:spAutoFit/>
          </a:bodyPr>
          <a:lstStyle/>
          <a:p>
            <a:pPr defTabSz="1481138">
              <a:defRPr/>
            </a:pPr>
            <a:r>
              <a:rPr lang="el-GR" sz="2400" dirty="0">
                <a:solidFill>
                  <a:schemeClr val="tx1">
                    <a:lumMod val="65000"/>
                    <a:lumOff val="35000"/>
                  </a:schemeClr>
                </a:solidFill>
              </a:rPr>
              <a:t>Η διαρκής διαδικασία σύνταξης μίας προδιαγραφής κινείται από τα αριστερά προς τα δεξιά και όταν αυτή σταματήσει τότε η προδιαγραφή για την συγκεκριμένη παράμετρο είναι οριστική.</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530" name="Straight Connector 3"/>
          <p:cNvCxnSpPr>
            <a:cxnSpLocks noChangeShapeType="1"/>
          </p:cNvCxnSpPr>
          <p:nvPr/>
        </p:nvCxnSpPr>
        <p:spPr bwMode="auto">
          <a:xfrm flipV="1">
            <a:off x="560388" y="5224463"/>
            <a:ext cx="14144625" cy="0"/>
          </a:xfrm>
          <a:prstGeom prst="line">
            <a:avLst/>
          </a:prstGeom>
          <a:noFill/>
          <a:ln w="508000" algn="ctr">
            <a:solidFill>
              <a:schemeClr val="tx1"/>
            </a:solidFill>
            <a:round/>
            <a:headEnd/>
            <a:tailEnd/>
          </a:ln>
        </p:spPr>
      </p:cxnSp>
      <p:sp>
        <p:nvSpPr>
          <p:cNvPr id="22531" name="Isosceles Triangle 4"/>
          <p:cNvSpPr>
            <a:spLocks noChangeArrowheads="1"/>
          </p:cNvSpPr>
          <p:nvPr/>
        </p:nvSpPr>
        <p:spPr bwMode="auto">
          <a:xfrm>
            <a:off x="4989513" y="5043488"/>
            <a:ext cx="3746500" cy="1390650"/>
          </a:xfrm>
          <a:prstGeom prst="triangle">
            <a:avLst>
              <a:gd name="adj" fmla="val 50000"/>
            </a:avLst>
          </a:prstGeom>
          <a:solidFill>
            <a:srgbClr val="FF0000"/>
          </a:solidFill>
          <a:ln w="76200" algn="ctr">
            <a:solidFill>
              <a:schemeClr val="tx1"/>
            </a:solidFill>
            <a:round/>
            <a:headEnd/>
            <a:tailEnd/>
          </a:ln>
        </p:spPr>
        <p:txBody>
          <a:bodyPr/>
          <a:lstStyle/>
          <a:p>
            <a:pPr algn="ctr" defTabSz="1481138"/>
            <a:r>
              <a:rPr lang="el-GR" sz="1800" b="1"/>
              <a:t>ΠΡΟΔΙΑΓΡΑΦΗ</a:t>
            </a:r>
          </a:p>
          <a:p>
            <a:pPr algn="ctr" defTabSz="1481138"/>
            <a:r>
              <a:rPr lang="el-GR" sz="1800" b="1"/>
              <a:t>ΣΧΕΔΙΑΣΗΣ</a:t>
            </a:r>
          </a:p>
        </p:txBody>
      </p:sp>
      <p:sp>
        <p:nvSpPr>
          <p:cNvPr id="22532" name="TextBox 5"/>
          <p:cNvSpPr txBox="1">
            <a:spLocks noChangeArrowheads="1"/>
          </p:cNvSpPr>
          <p:nvPr/>
        </p:nvSpPr>
        <p:spPr bwMode="auto">
          <a:xfrm>
            <a:off x="703263" y="5010150"/>
            <a:ext cx="1571625" cy="461963"/>
          </a:xfrm>
          <a:prstGeom prst="rect">
            <a:avLst/>
          </a:prstGeom>
          <a:noFill/>
          <a:ln w="9525">
            <a:noFill/>
            <a:miter lim="800000"/>
            <a:headEnd/>
            <a:tailEnd/>
          </a:ln>
        </p:spPr>
        <p:txBody>
          <a:bodyPr>
            <a:spAutoFit/>
          </a:bodyPr>
          <a:lstStyle/>
          <a:p>
            <a:r>
              <a:rPr lang="el-GR" sz="2400" b="1">
                <a:solidFill>
                  <a:schemeClr val="bg1"/>
                </a:solidFill>
              </a:rPr>
              <a:t>ΑΟΡΙΣΤΟ</a:t>
            </a:r>
          </a:p>
        </p:txBody>
      </p:sp>
      <p:sp>
        <p:nvSpPr>
          <p:cNvPr id="22533" name="TextBox 6"/>
          <p:cNvSpPr txBox="1">
            <a:spLocks noChangeArrowheads="1"/>
          </p:cNvSpPr>
          <p:nvPr/>
        </p:nvSpPr>
        <p:spPr bwMode="auto">
          <a:xfrm>
            <a:off x="11990388" y="5010150"/>
            <a:ext cx="2643187" cy="461963"/>
          </a:xfrm>
          <a:prstGeom prst="rect">
            <a:avLst/>
          </a:prstGeom>
          <a:noFill/>
          <a:ln w="9525">
            <a:noFill/>
            <a:miter lim="800000"/>
            <a:headEnd/>
            <a:tailEnd/>
          </a:ln>
        </p:spPr>
        <p:txBody>
          <a:bodyPr>
            <a:spAutoFit/>
          </a:bodyPr>
          <a:lstStyle/>
          <a:p>
            <a:r>
              <a:rPr lang="el-GR" sz="2400" b="1">
                <a:solidFill>
                  <a:schemeClr val="bg1"/>
                </a:solidFill>
              </a:rPr>
              <a:t>ΣΥΓΚΕΚΡΙΜΕΝΟ</a:t>
            </a:r>
          </a:p>
        </p:txBody>
      </p:sp>
      <p:sp>
        <p:nvSpPr>
          <p:cNvPr id="22534" name="Rectangle 4"/>
          <p:cNvSpPr>
            <a:spLocks noChangeArrowheads="1"/>
          </p:cNvSpPr>
          <p:nvPr/>
        </p:nvSpPr>
        <p:spPr bwMode="auto">
          <a:xfrm>
            <a:off x="560388" y="4224338"/>
            <a:ext cx="6143625" cy="571500"/>
          </a:xfrm>
          <a:prstGeom prst="rect">
            <a:avLst/>
          </a:prstGeom>
          <a:solidFill>
            <a:schemeClr val="accent1"/>
          </a:solidFill>
          <a:ln w="9525" algn="ctr">
            <a:noFill/>
            <a:round/>
            <a:headEnd/>
            <a:tailEnd/>
          </a:ln>
        </p:spPr>
        <p:txBody>
          <a:bodyPr/>
          <a:lstStyle/>
          <a:p>
            <a:pPr defTabSz="1481138"/>
            <a:r>
              <a:rPr lang="el-GR" sz="2400" b="1"/>
              <a:t>ΦΑΣΗ ΕΡΕΥΝΑΣ ΚΑΙ ΑΝΑΛΥΣΗΣ</a:t>
            </a:r>
          </a:p>
          <a:p>
            <a:pPr defTabSz="1481138"/>
            <a:endParaRPr lang="el-GR" sz="2400" b="1"/>
          </a:p>
          <a:p>
            <a:pPr defTabSz="1481138"/>
            <a:endParaRPr lang="el-GR" sz="2400" b="1"/>
          </a:p>
        </p:txBody>
      </p:sp>
      <p:sp>
        <p:nvSpPr>
          <p:cNvPr id="22535" name="Rectangle 7"/>
          <p:cNvSpPr>
            <a:spLocks noChangeArrowheads="1"/>
          </p:cNvSpPr>
          <p:nvPr/>
        </p:nvSpPr>
        <p:spPr bwMode="auto">
          <a:xfrm>
            <a:off x="6989763" y="4224338"/>
            <a:ext cx="7643812" cy="571500"/>
          </a:xfrm>
          <a:prstGeom prst="rect">
            <a:avLst/>
          </a:prstGeom>
          <a:solidFill>
            <a:srgbClr val="FFFF00"/>
          </a:solidFill>
          <a:ln w="9525" algn="ctr">
            <a:noFill/>
            <a:round/>
            <a:headEnd/>
            <a:tailEnd/>
          </a:ln>
        </p:spPr>
        <p:txBody>
          <a:bodyPr/>
          <a:lstStyle/>
          <a:p>
            <a:pPr algn="r" defTabSz="1481138"/>
            <a:r>
              <a:rPr lang="el-GR" sz="2400" b="1"/>
              <a:t>ΦΑΣΗ ΥΛΟΠΟΙΗΣΗΣ / ΕΝΣΩΜΑΤΩΣΗΣ</a:t>
            </a:r>
          </a:p>
        </p:txBody>
      </p:sp>
      <p:sp>
        <p:nvSpPr>
          <p:cNvPr id="22536" name="Rectangle 4"/>
          <p:cNvSpPr>
            <a:spLocks noChangeArrowheads="1"/>
          </p:cNvSpPr>
          <p:nvPr/>
        </p:nvSpPr>
        <p:spPr bwMode="auto">
          <a:xfrm>
            <a:off x="631825" y="5614988"/>
            <a:ext cx="2071688" cy="571500"/>
          </a:xfrm>
          <a:prstGeom prst="rect">
            <a:avLst/>
          </a:prstGeom>
          <a:solidFill>
            <a:schemeClr val="bg1"/>
          </a:solidFill>
          <a:ln w="9525" algn="ctr">
            <a:noFill/>
            <a:round/>
            <a:headEnd/>
            <a:tailEnd/>
          </a:ln>
        </p:spPr>
        <p:txBody>
          <a:bodyPr/>
          <a:lstStyle/>
          <a:p>
            <a:pPr defTabSz="1481138"/>
            <a:r>
              <a:rPr lang="el-GR" sz="1600" b="1">
                <a:solidFill>
                  <a:srgbClr val="006600"/>
                </a:solidFill>
              </a:rPr>
              <a:t>ΕΡΕΥΝΗΤΙΚΑ </a:t>
            </a:r>
          </a:p>
          <a:p>
            <a:pPr defTabSz="1481138"/>
            <a:r>
              <a:rPr lang="el-GR" sz="1600" b="1">
                <a:solidFill>
                  <a:srgbClr val="006600"/>
                </a:solidFill>
              </a:rPr>
              <a:t>ΔΕΔΟΜΕΝΑ</a:t>
            </a:r>
          </a:p>
          <a:p>
            <a:pPr defTabSz="1481138"/>
            <a:r>
              <a:rPr lang="el-GR" sz="1600" b="1">
                <a:solidFill>
                  <a:srgbClr val="006600"/>
                </a:solidFill>
              </a:rPr>
              <a:t>Μορφολογία εδαφών φυσικών καταστροφών....</a:t>
            </a:r>
          </a:p>
          <a:p>
            <a:pPr defTabSz="1481138"/>
            <a:r>
              <a:rPr lang="el-GR" sz="1600" b="1">
                <a:solidFill>
                  <a:srgbClr val="006600"/>
                </a:solidFill>
              </a:rPr>
              <a:t>Είδη μετάδοσης κίνησης / τεχνολογία....</a:t>
            </a:r>
          </a:p>
          <a:p>
            <a:pPr defTabSz="1481138"/>
            <a:endParaRPr lang="el-GR" sz="1600" b="1">
              <a:solidFill>
                <a:srgbClr val="262673"/>
              </a:solidFill>
            </a:endParaRPr>
          </a:p>
          <a:p>
            <a:pPr defTabSz="1481138"/>
            <a:endParaRPr lang="el-GR" sz="1600" b="1">
              <a:solidFill>
                <a:srgbClr val="262673"/>
              </a:solidFill>
            </a:endParaRPr>
          </a:p>
        </p:txBody>
      </p:sp>
      <p:sp>
        <p:nvSpPr>
          <p:cNvPr id="22537" name="Rectangle 4"/>
          <p:cNvSpPr>
            <a:spLocks noChangeArrowheads="1"/>
          </p:cNvSpPr>
          <p:nvPr/>
        </p:nvSpPr>
        <p:spPr bwMode="auto">
          <a:xfrm>
            <a:off x="2560638" y="5614988"/>
            <a:ext cx="2428875" cy="571500"/>
          </a:xfrm>
          <a:prstGeom prst="rect">
            <a:avLst/>
          </a:prstGeom>
          <a:solidFill>
            <a:schemeClr val="bg1"/>
          </a:solidFill>
          <a:ln w="9525" algn="ctr">
            <a:noFill/>
            <a:round/>
            <a:headEnd/>
            <a:tailEnd/>
          </a:ln>
        </p:spPr>
        <p:txBody>
          <a:bodyPr/>
          <a:lstStyle/>
          <a:p>
            <a:pPr defTabSz="1481138"/>
            <a:r>
              <a:rPr lang="el-GR" sz="1600" b="1">
                <a:solidFill>
                  <a:srgbClr val="006600"/>
                </a:solidFill>
              </a:rPr>
              <a:t>ΣΥΜΠΕΡΑΣΜΑΤΑ ΕΡΕΥΝΑΣ</a:t>
            </a:r>
          </a:p>
          <a:p>
            <a:pPr defTabSz="1481138"/>
            <a:r>
              <a:rPr lang="el-GR" sz="1600" b="1">
                <a:solidFill>
                  <a:srgbClr val="006600"/>
                </a:solidFill>
              </a:rPr>
              <a:t>Κυρίως λάσπη, χιόνι, κακοτράχαλοι δρόμοι.</a:t>
            </a:r>
          </a:p>
          <a:p>
            <a:pPr defTabSz="1481138"/>
            <a:r>
              <a:rPr lang="el-GR" sz="1600" b="1">
                <a:solidFill>
                  <a:srgbClr val="006600"/>
                </a:solidFill>
              </a:rPr>
              <a:t>2,3,4,6,8 τροχοί, ερπύστριες, χόβερκραφτ, σκι, αλυσίδες..........</a:t>
            </a:r>
          </a:p>
          <a:p>
            <a:pPr defTabSz="1481138"/>
            <a:endParaRPr lang="el-GR" sz="1600" b="1">
              <a:solidFill>
                <a:srgbClr val="262673"/>
              </a:solidFill>
            </a:endParaRPr>
          </a:p>
          <a:p>
            <a:pPr defTabSz="1481138"/>
            <a:endParaRPr lang="el-GR" sz="1600" b="1">
              <a:solidFill>
                <a:srgbClr val="262673"/>
              </a:solidFill>
            </a:endParaRPr>
          </a:p>
        </p:txBody>
      </p:sp>
      <p:sp>
        <p:nvSpPr>
          <p:cNvPr id="22538" name="Rectangle 4"/>
          <p:cNvSpPr>
            <a:spLocks noChangeArrowheads="1"/>
          </p:cNvSpPr>
          <p:nvPr/>
        </p:nvSpPr>
        <p:spPr bwMode="auto">
          <a:xfrm>
            <a:off x="9061450" y="5614988"/>
            <a:ext cx="2428875" cy="571500"/>
          </a:xfrm>
          <a:prstGeom prst="rect">
            <a:avLst/>
          </a:prstGeom>
          <a:solidFill>
            <a:schemeClr val="bg1"/>
          </a:solidFill>
          <a:ln w="9525" algn="ctr">
            <a:noFill/>
            <a:round/>
            <a:headEnd/>
            <a:tailEnd/>
          </a:ln>
        </p:spPr>
        <p:txBody>
          <a:bodyPr/>
          <a:lstStyle/>
          <a:p>
            <a:pPr defTabSz="1481138"/>
            <a:r>
              <a:rPr lang="el-GR" sz="1600" b="1">
                <a:solidFill>
                  <a:srgbClr val="006600"/>
                </a:solidFill>
              </a:rPr>
              <a:t>ΕΠΙ ΜΕΡΟΥΣ ΣΧΕΔΙΑΣΤΙΚΕΣ ΛΥΣΕΙΣ</a:t>
            </a:r>
          </a:p>
          <a:p>
            <a:pPr defTabSz="1481138"/>
            <a:r>
              <a:rPr lang="el-GR" sz="1600" b="1">
                <a:solidFill>
                  <a:srgbClr val="006600"/>
                </a:solidFill>
              </a:rPr>
              <a:t>2,3,4,6,8 τροχοί, ερπύστριες, χόβερκραφτ, σκι, αλυσίδες..........</a:t>
            </a:r>
          </a:p>
          <a:p>
            <a:pPr defTabSz="1481138"/>
            <a:endParaRPr lang="el-GR" sz="1600" b="1">
              <a:solidFill>
                <a:srgbClr val="006600"/>
              </a:solidFill>
            </a:endParaRPr>
          </a:p>
          <a:p>
            <a:pPr defTabSz="1481138"/>
            <a:endParaRPr lang="el-GR" sz="1600" b="1">
              <a:solidFill>
                <a:srgbClr val="262673"/>
              </a:solidFill>
            </a:endParaRPr>
          </a:p>
          <a:p>
            <a:pPr defTabSz="1481138"/>
            <a:endParaRPr lang="el-GR" sz="1600" b="1">
              <a:solidFill>
                <a:srgbClr val="262673"/>
              </a:solidFill>
            </a:endParaRPr>
          </a:p>
        </p:txBody>
      </p:sp>
      <p:sp>
        <p:nvSpPr>
          <p:cNvPr id="22539" name="Rectangle 4"/>
          <p:cNvSpPr>
            <a:spLocks noChangeArrowheads="1"/>
          </p:cNvSpPr>
          <p:nvPr/>
        </p:nvSpPr>
        <p:spPr bwMode="auto">
          <a:xfrm>
            <a:off x="11990388" y="5614988"/>
            <a:ext cx="1785937" cy="571500"/>
          </a:xfrm>
          <a:prstGeom prst="rect">
            <a:avLst/>
          </a:prstGeom>
          <a:solidFill>
            <a:schemeClr val="bg1"/>
          </a:solidFill>
          <a:ln w="9525" algn="ctr">
            <a:noFill/>
            <a:round/>
            <a:headEnd/>
            <a:tailEnd/>
          </a:ln>
        </p:spPr>
        <p:txBody>
          <a:bodyPr/>
          <a:lstStyle/>
          <a:p>
            <a:pPr defTabSz="1481138"/>
            <a:r>
              <a:rPr lang="el-GR" sz="1600" b="1">
                <a:solidFill>
                  <a:srgbClr val="006600"/>
                </a:solidFill>
              </a:rPr>
              <a:t>ΠΡΟΣΧΕΔΙΑ</a:t>
            </a:r>
          </a:p>
          <a:p>
            <a:pPr defTabSz="1481138"/>
            <a:r>
              <a:rPr lang="el-GR" sz="1600" b="1">
                <a:solidFill>
                  <a:srgbClr val="006600"/>
                </a:solidFill>
              </a:rPr>
              <a:t>Προσχέδιο 1</a:t>
            </a:r>
          </a:p>
          <a:p>
            <a:pPr defTabSz="1481138"/>
            <a:r>
              <a:rPr lang="el-GR" sz="1600" b="1">
                <a:solidFill>
                  <a:srgbClr val="006600"/>
                </a:solidFill>
              </a:rPr>
              <a:t>Όχημα με 6 τροχούς</a:t>
            </a:r>
          </a:p>
          <a:p>
            <a:pPr defTabSz="1481138"/>
            <a:endParaRPr lang="el-GR" sz="1600" b="1">
              <a:solidFill>
                <a:srgbClr val="006600"/>
              </a:solidFill>
            </a:endParaRPr>
          </a:p>
          <a:p>
            <a:pPr defTabSz="1481138"/>
            <a:r>
              <a:rPr lang="el-GR" sz="1600" b="1">
                <a:solidFill>
                  <a:srgbClr val="006600"/>
                </a:solidFill>
              </a:rPr>
              <a:t>Προσχέδιο 2</a:t>
            </a:r>
          </a:p>
          <a:p>
            <a:pPr defTabSz="1481138"/>
            <a:r>
              <a:rPr lang="el-GR" sz="1600" b="1">
                <a:solidFill>
                  <a:srgbClr val="006600"/>
                </a:solidFill>
              </a:rPr>
              <a:t>Όχημα με ερπύστριες</a:t>
            </a:r>
          </a:p>
          <a:p>
            <a:pPr defTabSz="1481138"/>
            <a:endParaRPr lang="el-GR" sz="1600" b="1">
              <a:solidFill>
                <a:srgbClr val="006600"/>
              </a:solidFill>
            </a:endParaRPr>
          </a:p>
          <a:p>
            <a:pPr defTabSz="1481138"/>
            <a:r>
              <a:rPr lang="el-GR" sz="1600" b="1">
                <a:solidFill>
                  <a:srgbClr val="006600"/>
                </a:solidFill>
              </a:rPr>
              <a:t>Προσχέδιο 3</a:t>
            </a:r>
          </a:p>
          <a:p>
            <a:pPr defTabSz="1481138"/>
            <a:r>
              <a:rPr lang="el-GR" sz="1600" b="1">
                <a:solidFill>
                  <a:srgbClr val="006600"/>
                </a:solidFill>
              </a:rPr>
              <a:t>Χοβερκραφτ</a:t>
            </a:r>
          </a:p>
          <a:p>
            <a:pPr defTabSz="1481138"/>
            <a:endParaRPr lang="el-GR" sz="1600" b="1">
              <a:solidFill>
                <a:srgbClr val="262673"/>
              </a:solidFill>
            </a:endParaRPr>
          </a:p>
          <a:p>
            <a:pPr defTabSz="1481138"/>
            <a:endParaRPr lang="el-GR" sz="1600" b="1">
              <a:solidFill>
                <a:srgbClr val="262673"/>
              </a:solidFill>
            </a:endParaRPr>
          </a:p>
        </p:txBody>
      </p:sp>
      <p:sp>
        <p:nvSpPr>
          <p:cNvPr id="22540" name="Rectangle 4"/>
          <p:cNvSpPr>
            <a:spLocks noChangeArrowheads="1"/>
          </p:cNvSpPr>
          <p:nvPr/>
        </p:nvSpPr>
        <p:spPr bwMode="auto">
          <a:xfrm>
            <a:off x="13633450" y="5614988"/>
            <a:ext cx="1489075" cy="571500"/>
          </a:xfrm>
          <a:prstGeom prst="rect">
            <a:avLst/>
          </a:prstGeom>
          <a:solidFill>
            <a:schemeClr val="bg1"/>
          </a:solidFill>
          <a:ln w="9525" algn="ctr">
            <a:noFill/>
            <a:round/>
            <a:headEnd/>
            <a:tailEnd/>
          </a:ln>
        </p:spPr>
        <p:txBody>
          <a:bodyPr/>
          <a:lstStyle/>
          <a:p>
            <a:pPr defTabSz="1481138"/>
            <a:r>
              <a:rPr lang="el-GR" sz="1600" b="1">
                <a:solidFill>
                  <a:srgbClr val="006600"/>
                </a:solidFill>
              </a:rPr>
              <a:t>ΤΕΛΙΚΟ ΣΧΕΔΙΟ</a:t>
            </a:r>
          </a:p>
          <a:p>
            <a:pPr defTabSz="1481138"/>
            <a:r>
              <a:rPr lang="el-GR" sz="1600" b="1">
                <a:solidFill>
                  <a:srgbClr val="006600"/>
                </a:solidFill>
              </a:rPr>
              <a:t>Χοβερκραφτ</a:t>
            </a:r>
          </a:p>
          <a:p>
            <a:pPr defTabSz="1481138"/>
            <a:endParaRPr lang="el-GR" sz="1600" b="1">
              <a:solidFill>
                <a:srgbClr val="262673"/>
              </a:solidFill>
            </a:endParaRPr>
          </a:p>
          <a:p>
            <a:pPr defTabSz="1481138"/>
            <a:endParaRPr lang="el-GR" sz="1600" b="1">
              <a:solidFill>
                <a:srgbClr val="262673"/>
              </a:solidFill>
            </a:endParaRPr>
          </a:p>
        </p:txBody>
      </p:sp>
      <p:sp>
        <p:nvSpPr>
          <p:cNvPr id="22541" name="Text Box 4"/>
          <p:cNvSpPr txBox="1">
            <a:spLocks noChangeArrowheads="1"/>
          </p:cNvSpPr>
          <p:nvPr/>
        </p:nvSpPr>
        <p:spPr bwMode="auto">
          <a:xfrm>
            <a:off x="560388" y="257175"/>
            <a:ext cx="14001750" cy="519113"/>
          </a:xfrm>
          <a:prstGeom prst="rect">
            <a:avLst/>
          </a:prstGeom>
          <a:solidFill>
            <a:srgbClr val="92D050"/>
          </a:solidFill>
          <a:ln w="9525">
            <a:noFill/>
            <a:miter lim="800000"/>
            <a:headEnd/>
            <a:tailEnd/>
          </a:ln>
        </p:spPr>
        <p:txBody>
          <a:bodyPr lIns="148133" tIns="74066" rIns="148133" bIns="74066">
            <a:spAutoFit/>
          </a:bodyPr>
          <a:lstStyle/>
          <a:p>
            <a:pPr defTabSz="1481138"/>
            <a:r>
              <a:rPr lang="el-GR" sz="2400" b="1"/>
              <a:t>ΒΑΘΜΟΣ ΠΕΡΙΟΡΙΣΜΟΥ ΠΡΟΔΙΑΓΡΑΦΩΝ ΣΧΕΔΙΑΣΗΣ 4: ΛΕΙΤΟΥΡΓΙΚΕΣ ΑΠΑΙΤΗΣΕΙΣ</a:t>
            </a:r>
          </a:p>
        </p:txBody>
      </p:sp>
      <p:sp>
        <p:nvSpPr>
          <p:cNvPr id="11279" name="Rectangle 16"/>
          <p:cNvSpPr>
            <a:spLocks noChangeArrowheads="1"/>
          </p:cNvSpPr>
          <p:nvPr/>
        </p:nvSpPr>
        <p:spPr bwMode="auto">
          <a:xfrm>
            <a:off x="560388" y="971550"/>
            <a:ext cx="14562137" cy="3046413"/>
          </a:xfrm>
          <a:prstGeom prst="rect">
            <a:avLst/>
          </a:prstGeom>
          <a:noFill/>
          <a:ln w="9525">
            <a:noFill/>
            <a:miter lim="800000"/>
            <a:headEnd/>
            <a:tailEnd/>
          </a:ln>
        </p:spPr>
        <p:txBody>
          <a:bodyPr>
            <a:spAutoFit/>
          </a:bodyPr>
          <a:lstStyle/>
          <a:p>
            <a:pPr defTabSz="1481138">
              <a:defRPr/>
            </a:pPr>
            <a:r>
              <a:rPr lang="el-GR" sz="2400" dirty="0">
                <a:solidFill>
                  <a:schemeClr val="tx1">
                    <a:lumMod val="65000"/>
                    <a:lumOff val="35000"/>
                  </a:schemeClr>
                </a:solidFill>
              </a:rPr>
              <a:t>Οι λειτουργικές απαιτήσεις, που συνήθως ανταποκρίνονται σε παραμέτρους τεχνικής φύσεως είναι ιδιαιτέρως σημαντικό να μην είναι υπερπεριοριστικές καθώς είναι οι προδιαγραφές οι οποίες συνήθως παράγουν καινοτομία. Η προδιαγραφή σχεδιαστικών λύσεων είναι σύνηθες λάθος σε αυτή την περίπτωση.</a:t>
            </a:r>
          </a:p>
          <a:p>
            <a:pPr defTabSz="1481138">
              <a:defRPr/>
            </a:pPr>
            <a:endParaRPr lang="el-GR" sz="2400" dirty="0">
              <a:solidFill>
                <a:schemeClr val="tx1">
                  <a:lumMod val="65000"/>
                  <a:lumOff val="35000"/>
                </a:schemeClr>
              </a:solidFill>
            </a:endParaRPr>
          </a:p>
          <a:p>
            <a:pPr defTabSz="1481138">
              <a:defRPr/>
            </a:pPr>
            <a:r>
              <a:rPr lang="el-GR" sz="2400" dirty="0">
                <a:solidFill>
                  <a:schemeClr val="tx1">
                    <a:lumMod val="65000"/>
                    <a:lumOff val="35000"/>
                  </a:schemeClr>
                </a:solidFill>
              </a:rPr>
              <a:t>Ας θεωρηθεί ότι αντικείμενο σχεδίασης είναι ένα όχημα το οποίο πρέπει να κινείται σε όλα τα εδάφη για την μεταφορά ιατροφαρμακευτικού υλικού σε πληγείσες από φυσικές καταστροφές περιοχές.</a:t>
            </a:r>
          </a:p>
          <a:p>
            <a:pPr defTabSz="1481138">
              <a:defRPr/>
            </a:pPr>
            <a:r>
              <a:rPr lang="el-GR" sz="2400" dirty="0">
                <a:solidFill>
                  <a:schemeClr val="tx1">
                    <a:lumMod val="65000"/>
                    <a:lumOff val="35000"/>
                  </a:schemeClr>
                </a:solidFill>
              </a:rPr>
              <a:t>Η αποκρυστάλλωση της παραμέτρου η οποία αφορά το σύστημα μετάδοσης κίνησης ανάμεσα στο όχημα και το έδαφος θα μπορούσε συνοπτικά να οπτικοποιηθεί ως εξής στην κλίμακα αορίστου/συγκεκριμένου. </a:t>
            </a:r>
          </a:p>
        </p:txBody>
      </p:sp>
      <p:sp>
        <p:nvSpPr>
          <p:cNvPr id="22543" name="Rectangle 4"/>
          <p:cNvSpPr>
            <a:spLocks noChangeArrowheads="1"/>
          </p:cNvSpPr>
          <p:nvPr/>
        </p:nvSpPr>
        <p:spPr bwMode="auto">
          <a:xfrm>
            <a:off x="5489575" y="6615113"/>
            <a:ext cx="2428875" cy="571500"/>
          </a:xfrm>
          <a:prstGeom prst="rect">
            <a:avLst/>
          </a:prstGeom>
          <a:solidFill>
            <a:schemeClr val="bg1"/>
          </a:solidFill>
          <a:ln w="9525" algn="ctr">
            <a:noFill/>
            <a:round/>
            <a:headEnd/>
            <a:tailEnd/>
          </a:ln>
        </p:spPr>
        <p:txBody>
          <a:bodyPr/>
          <a:lstStyle/>
          <a:p>
            <a:pPr defTabSz="1481138"/>
            <a:r>
              <a:rPr lang="el-GR" sz="1600" b="1">
                <a:solidFill>
                  <a:srgbClr val="006600"/>
                </a:solidFill>
              </a:rPr>
              <a:t>Το όχημα πρέπει να μπορεί να κινηθεί σε βαθιά λάσπη, νερό μέχρι 1,5 μ βάθος, χιόνι και κακοτράχαλους χωματόδρομους. </a:t>
            </a:r>
          </a:p>
          <a:p>
            <a:pPr defTabSz="1481138"/>
            <a:endParaRPr lang="el-GR" sz="1600" b="1">
              <a:solidFill>
                <a:srgbClr val="262673"/>
              </a:solidFill>
            </a:endParaRPr>
          </a:p>
          <a:p>
            <a:pPr defTabSz="1481138"/>
            <a:endParaRPr lang="el-GR" sz="1600" b="1">
              <a:solidFill>
                <a:srgbClr val="262673"/>
              </a:solidFill>
            </a:endParaRPr>
          </a:p>
        </p:txBody>
      </p:sp>
      <p:sp>
        <p:nvSpPr>
          <p:cNvPr id="11281" name="Rectangle 18"/>
          <p:cNvSpPr>
            <a:spLocks noChangeArrowheads="1"/>
          </p:cNvSpPr>
          <p:nvPr/>
        </p:nvSpPr>
        <p:spPr bwMode="auto">
          <a:xfrm>
            <a:off x="274638" y="8401050"/>
            <a:ext cx="14562137" cy="1938338"/>
          </a:xfrm>
          <a:prstGeom prst="rect">
            <a:avLst/>
          </a:prstGeom>
          <a:noFill/>
          <a:ln w="9525">
            <a:noFill/>
            <a:miter lim="800000"/>
            <a:headEnd/>
            <a:tailEnd/>
          </a:ln>
        </p:spPr>
        <p:txBody>
          <a:bodyPr>
            <a:spAutoFit/>
          </a:bodyPr>
          <a:lstStyle/>
          <a:p>
            <a:pPr defTabSz="1481138">
              <a:defRPr/>
            </a:pPr>
            <a:r>
              <a:rPr lang="el-GR" sz="2400" dirty="0">
                <a:solidFill>
                  <a:schemeClr val="tx1">
                    <a:lumMod val="65000"/>
                    <a:lumOff val="35000"/>
                  </a:schemeClr>
                </a:solidFill>
              </a:rPr>
              <a:t>Αν στην προκειμένη περίπτωση ο σχεδιαστής είχε αποφασίσει πρόωρα, χωρίς να υποστηρίζεται ως μόνη θεμιτή επιλογή από την έρευνα και χωρίς να συμπεριλάβει τις υπόλοιπες σχεδιαστικές παραμέτρους, ότι το όχημα θα έπρεπε να έχει μεγάλους τροχούς, τότε τα προσχέδια θα ήταν παραλλαγές με 2-8 τροχούς. Η ευκαιρία για παραγωγή καινοτομίας εκτός των ορίων θα είχε χαθεί καθώς η έρευνα υποστήριζε ότι μία βιώσιμη λύση ήταν το χόβερκραφτ, το οποίο κατέληξε να είναι και το τελικό σχέδιο.</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554" name="Straight Connector 3"/>
          <p:cNvCxnSpPr>
            <a:cxnSpLocks noChangeShapeType="1"/>
          </p:cNvCxnSpPr>
          <p:nvPr/>
        </p:nvCxnSpPr>
        <p:spPr bwMode="auto">
          <a:xfrm flipV="1">
            <a:off x="560388" y="4619625"/>
            <a:ext cx="14144625" cy="0"/>
          </a:xfrm>
          <a:prstGeom prst="line">
            <a:avLst/>
          </a:prstGeom>
          <a:noFill/>
          <a:ln w="508000" algn="ctr">
            <a:solidFill>
              <a:schemeClr val="tx1"/>
            </a:solidFill>
            <a:round/>
            <a:headEnd/>
            <a:tailEnd/>
          </a:ln>
        </p:spPr>
      </p:cxnSp>
      <p:sp>
        <p:nvSpPr>
          <p:cNvPr id="23555" name="Isosceles Triangle 4"/>
          <p:cNvSpPr>
            <a:spLocks noChangeArrowheads="1"/>
          </p:cNvSpPr>
          <p:nvPr/>
        </p:nvSpPr>
        <p:spPr bwMode="auto">
          <a:xfrm>
            <a:off x="4989513" y="4438650"/>
            <a:ext cx="3746500" cy="1390650"/>
          </a:xfrm>
          <a:prstGeom prst="triangle">
            <a:avLst>
              <a:gd name="adj" fmla="val 50000"/>
            </a:avLst>
          </a:prstGeom>
          <a:solidFill>
            <a:srgbClr val="FF0000"/>
          </a:solidFill>
          <a:ln w="76200" algn="ctr">
            <a:solidFill>
              <a:schemeClr val="tx1"/>
            </a:solidFill>
            <a:round/>
            <a:headEnd/>
            <a:tailEnd/>
          </a:ln>
        </p:spPr>
        <p:txBody>
          <a:bodyPr/>
          <a:lstStyle/>
          <a:p>
            <a:pPr algn="ctr" defTabSz="1481138"/>
            <a:r>
              <a:rPr lang="el-GR" sz="1800" b="1"/>
              <a:t>ΠΡΟΔΙΑΓΡΑΦΗ</a:t>
            </a:r>
          </a:p>
          <a:p>
            <a:pPr algn="ctr" defTabSz="1481138"/>
            <a:r>
              <a:rPr lang="el-GR" sz="1800" b="1"/>
              <a:t>ΣΧΕΔΙΑΣΗΣ</a:t>
            </a:r>
          </a:p>
        </p:txBody>
      </p:sp>
      <p:sp>
        <p:nvSpPr>
          <p:cNvPr id="23556" name="TextBox 5"/>
          <p:cNvSpPr txBox="1">
            <a:spLocks noChangeArrowheads="1"/>
          </p:cNvSpPr>
          <p:nvPr/>
        </p:nvSpPr>
        <p:spPr bwMode="auto">
          <a:xfrm>
            <a:off x="703263" y="4405313"/>
            <a:ext cx="1571625" cy="461962"/>
          </a:xfrm>
          <a:prstGeom prst="rect">
            <a:avLst/>
          </a:prstGeom>
          <a:noFill/>
          <a:ln w="9525">
            <a:noFill/>
            <a:miter lim="800000"/>
            <a:headEnd/>
            <a:tailEnd/>
          </a:ln>
        </p:spPr>
        <p:txBody>
          <a:bodyPr>
            <a:spAutoFit/>
          </a:bodyPr>
          <a:lstStyle/>
          <a:p>
            <a:r>
              <a:rPr lang="el-GR" sz="2400" b="1">
                <a:solidFill>
                  <a:schemeClr val="bg1"/>
                </a:solidFill>
              </a:rPr>
              <a:t>ΑΟΡΙΣΤΟ</a:t>
            </a:r>
          </a:p>
        </p:txBody>
      </p:sp>
      <p:sp>
        <p:nvSpPr>
          <p:cNvPr id="23557" name="TextBox 6"/>
          <p:cNvSpPr txBox="1">
            <a:spLocks noChangeArrowheads="1"/>
          </p:cNvSpPr>
          <p:nvPr/>
        </p:nvSpPr>
        <p:spPr bwMode="auto">
          <a:xfrm>
            <a:off x="11990388" y="4405313"/>
            <a:ext cx="2643187" cy="461962"/>
          </a:xfrm>
          <a:prstGeom prst="rect">
            <a:avLst/>
          </a:prstGeom>
          <a:noFill/>
          <a:ln w="9525">
            <a:noFill/>
            <a:miter lim="800000"/>
            <a:headEnd/>
            <a:tailEnd/>
          </a:ln>
        </p:spPr>
        <p:txBody>
          <a:bodyPr>
            <a:spAutoFit/>
          </a:bodyPr>
          <a:lstStyle/>
          <a:p>
            <a:r>
              <a:rPr lang="el-GR" sz="2400" b="1">
                <a:solidFill>
                  <a:schemeClr val="bg1"/>
                </a:solidFill>
              </a:rPr>
              <a:t>ΣΥΓΚΕΚΡΙΜΕΝΟ</a:t>
            </a:r>
          </a:p>
        </p:txBody>
      </p:sp>
      <p:sp>
        <p:nvSpPr>
          <p:cNvPr id="23558" name="Rectangle 4"/>
          <p:cNvSpPr>
            <a:spLocks noChangeArrowheads="1"/>
          </p:cNvSpPr>
          <p:nvPr/>
        </p:nvSpPr>
        <p:spPr bwMode="auto">
          <a:xfrm>
            <a:off x="560388" y="3619500"/>
            <a:ext cx="6143625" cy="571500"/>
          </a:xfrm>
          <a:prstGeom prst="rect">
            <a:avLst/>
          </a:prstGeom>
          <a:solidFill>
            <a:schemeClr val="accent1"/>
          </a:solidFill>
          <a:ln w="9525" algn="ctr">
            <a:noFill/>
            <a:round/>
            <a:headEnd/>
            <a:tailEnd/>
          </a:ln>
        </p:spPr>
        <p:txBody>
          <a:bodyPr/>
          <a:lstStyle/>
          <a:p>
            <a:pPr defTabSz="1481138"/>
            <a:r>
              <a:rPr lang="el-GR" sz="2400" b="1"/>
              <a:t>ΦΑΣΗ ΕΡΕΥΝΑΣ ΚΑΙ ΑΝΑΛΥΣΗΣ</a:t>
            </a:r>
          </a:p>
          <a:p>
            <a:pPr defTabSz="1481138"/>
            <a:endParaRPr lang="el-GR" sz="2400" b="1"/>
          </a:p>
          <a:p>
            <a:pPr defTabSz="1481138"/>
            <a:endParaRPr lang="el-GR" sz="2400" b="1"/>
          </a:p>
        </p:txBody>
      </p:sp>
      <p:sp>
        <p:nvSpPr>
          <p:cNvPr id="23559" name="Rectangle 7"/>
          <p:cNvSpPr>
            <a:spLocks noChangeArrowheads="1"/>
          </p:cNvSpPr>
          <p:nvPr/>
        </p:nvSpPr>
        <p:spPr bwMode="auto">
          <a:xfrm>
            <a:off x="6989763" y="3619500"/>
            <a:ext cx="7643812" cy="571500"/>
          </a:xfrm>
          <a:prstGeom prst="rect">
            <a:avLst/>
          </a:prstGeom>
          <a:solidFill>
            <a:srgbClr val="FFFF00"/>
          </a:solidFill>
          <a:ln w="9525" algn="ctr">
            <a:noFill/>
            <a:round/>
            <a:headEnd/>
            <a:tailEnd/>
          </a:ln>
        </p:spPr>
        <p:txBody>
          <a:bodyPr/>
          <a:lstStyle/>
          <a:p>
            <a:pPr algn="r" defTabSz="1481138"/>
            <a:r>
              <a:rPr lang="el-GR" sz="2400" b="1"/>
              <a:t>ΦΑΣΗ ΥΛΟΠΟΙΗΣΗΣ / ΕΝΣΩΜΑΤΩΣΗΣ</a:t>
            </a:r>
          </a:p>
        </p:txBody>
      </p:sp>
      <p:sp>
        <p:nvSpPr>
          <p:cNvPr id="23560" name="Rectangle 4"/>
          <p:cNvSpPr>
            <a:spLocks noChangeArrowheads="1"/>
          </p:cNvSpPr>
          <p:nvPr/>
        </p:nvSpPr>
        <p:spPr bwMode="auto">
          <a:xfrm>
            <a:off x="631825" y="5010150"/>
            <a:ext cx="2071688" cy="571500"/>
          </a:xfrm>
          <a:prstGeom prst="rect">
            <a:avLst/>
          </a:prstGeom>
          <a:solidFill>
            <a:schemeClr val="bg1"/>
          </a:solidFill>
          <a:ln w="9525" algn="ctr">
            <a:noFill/>
            <a:round/>
            <a:headEnd/>
            <a:tailEnd/>
          </a:ln>
        </p:spPr>
        <p:txBody>
          <a:bodyPr/>
          <a:lstStyle/>
          <a:p>
            <a:pPr defTabSz="1481138"/>
            <a:r>
              <a:rPr lang="el-GR" sz="1600" b="1">
                <a:solidFill>
                  <a:srgbClr val="006600"/>
                </a:solidFill>
              </a:rPr>
              <a:t>ΕΡΕΥΝΗΤΙΚΑ </a:t>
            </a:r>
          </a:p>
          <a:p>
            <a:pPr defTabSz="1481138"/>
            <a:r>
              <a:rPr lang="el-GR" sz="1600" b="1">
                <a:solidFill>
                  <a:srgbClr val="006600"/>
                </a:solidFill>
              </a:rPr>
              <a:t>ΔΕΔΟΜΕΝΑ</a:t>
            </a:r>
          </a:p>
          <a:p>
            <a:pPr defTabSz="1481138"/>
            <a:r>
              <a:rPr lang="el-GR" sz="1600" b="1">
                <a:solidFill>
                  <a:srgbClr val="006600"/>
                </a:solidFill>
              </a:rPr>
              <a:t>Ανταγωνιστικά προϊόντα</a:t>
            </a:r>
          </a:p>
          <a:p>
            <a:pPr defTabSz="1481138"/>
            <a:r>
              <a:rPr lang="el-GR" sz="1600" b="1">
                <a:solidFill>
                  <a:srgbClr val="006600"/>
                </a:solidFill>
              </a:rPr>
              <a:t>Χρηστες</a:t>
            </a:r>
          </a:p>
          <a:p>
            <a:pPr defTabSz="1481138"/>
            <a:r>
              <a:rPr lang="el-GR" sz="1600" b="1">
                <a:solidFill>
                  <a:srgbClr val="006600"/>
                </a:solidFill>
              </a:rPr>
              <a:t>Κουλτούρα </a:t>
            </a:r>
            <a:r>
              <a:rPr lang="en-US" sz="1600" b="1">
                <a:solidFill>
                  <a:srgbClr val="006600"/>
                </a:solidFill>
              </a:rPr>
              <a:t>iPhone</a:t>
            </a:r>
          </a:p>
          <a:p>
            <a:pPr defTabSz="1481138"/>
            <a:r>
              <a:rPr lang="el-GR" sz="1600" b="1">
                <a:solidFill>
                  <a:srgbClr val="006600"/>
                </a:solidFill>
              </a:rPr>
              <a:t>Κλπ.</a:t>
            </a:r>
          </a:p>
          <a:p>
            <a:pPr defTabSz="1481138"/>
            <a:endParaRPr lang="el-GR" sz="1600" b="1">
              <a:solidFill>
                <a:srgbClr val="262673"/>
              </a:solidFill>
            </a:endParaRPr>
          </a:p>
          <a:p>
            <a:pPr defTabSz="1481138"/>
            <a:endParaRPr lang="el-GR" sz="1600" b="1">
              <a:solidFill>
                <a:srgbClr val="262673"/>
              </a:solidFill>
            </a:endParaRPr>
          </a:p>
        </p:txBody>
      </p:sp>
      <p:sp>
        <p:nvSpPr>
          <p:cNvPr id="23561" name="Rectangle 4"/>
          <p:cNvSpPr>
            <a:spLocks noChangeArrowheads="1"/>
          </p:cNvSpPr>
          <p:nvPr/>
        </p:nvSpPr>
        <p:spPr bwMode="auto">
          <a:xfrm>
            <a:off x="2560638" y="5010150"/>
            <a:ext cx="2428875" cy="571500"/>
          </a:xfrm>
          <a:prstGeom prst="rect">
            <a:avLst/>
          </a:prstGeom>
          <a:solidFill>
            <a:schemeClr val="bg1"/>
          </a:solidFill>
          <a:ln w="9525" algn="ctr">
            <a:noFill/>
            <a:round/>
            <a:headEnd/>
            <a:tailEnd/>
          </a:ln>
        </p:spPr>
        <p:txBody>
          <a:bodyPr/>
          <a:lstStyle/>
          <a:p>
            <a:pPr defTabSz="1481138"/>
            <a:r>
              <a:rPr lang="el-GR" sz="1600" b="1">
                <a:solidFill>
                  <a:srgbClr val="006600"/>
                </a:solidFill>
              </a:rPr>
              <a:t>ΣΥΜΠΕΡΑΣΜΑΤΑ ΕΡΕΥΝΑΣ</a:t>
            </a:r>
          </a:p>
          <a:p>
            <a:pPr defTabSz="1481138"/>
            <a:r>
              <a:rPr lang="el-GR" sz="1600" b="1">
                <a:solidFill>
                  <a:srgbClr val="006600"/>
                </a:solidFill>
              </a:rPr>
              <a:t>Απλότητα</a:t>
            </a:r>
          </a:p>
          <a:p>
            <a:pPr defTabSz="1481138"/>
            <a:r>
              <a:rPr lang="el-GR" sz="1600" b="1">
                <a:solidFill>
                  <a:srgbClr val="006600"/>
                </a:solidFill>
              </a:rPr>
              <a:t>Μινιμαλισμός</a:t>
            </a:r>
          </a:p>
          <a:p>
            <a:pPr defTabSz="1481138"/>
            <a:r>
              <a:rPr lang="el-GR" sz="1600" b="1">
                <a:solidFill>
                  <a:srgbClr val="006600"/>
                </a:solidFill>
              </a:rPr>
              <a:t>Επιρροή από </a:t>
            </a:r>
            <a:r>
              <a:rPr lang="en-US" sz="1600" b="1">
                <a:solidFill>
                  <a:srgbClr val="006600"/>
                </a:solidFill>
              </a:rPr>
              <a:t>Dieter Rams</a:t>
            </a:r>
            <a:r>
              <a:rPr lang="el-GR" sz="1600" b="1">
                <a:solidFill>
                  <a:srgbClr val="006600"/>
                </a:solidFill>
              </a:rPr>
              <a:t> [</a:t>
            </a:r>
            <a:r>
              <a:rPr lang="en-US" sz="1600" b="1">
                <a:solidFill>
                  <a:srgbClr val="006600"/>
                </a:solidFill>
              </a:rPr>
              <a:t>DR]</a:t>
            </a:r>
            <a:endParaRPr lang="el-GR" sz="1600" b="1">
              <a:solidFill>
                <a:srgbClr val="006600"/>
              </a:solidFill>
            </a:endParaRPr>
          </a:p>
          <a:p>
            <a:pPr defTabSz="1481138"/>
            <a:endParaRPr lang="el-GR" sz="1600" b="1">
              <a:solidFill>
                <a:srgbClr val="262673"/>
              </a:solidFill>
            </a:endParaRPr>
          </a:p>
          <a:p>
            <a:pPr defTabSz="1481138"/>
            <a:endParaRPr lang="el-GR" sz="1600" b="1">
              <a:solidFill>
                <a:srgbClr val="262673"/>
              </a:solidFill>
            </a:endParaRPr>
          </a:p>
        </p:txBody>
      </p:sp>
      <p:sp>
        <p:nvSpPr>
          <p:cNvPr id="23562" name="Rectangle 4"/>
          <p:cNvSpPr>
            <a:spLocks noChangeArrowheads="1"/>
          </p:cNvSpPr>
          <p:nvPr/>
        </p:nvSpPr>
        <p:spPr bwMode="auto">
          <a:xfrm>
            <a:off x="8847138" y="5010150"/>
            <a:ext cx="2428875" cy="571500"/>
          </a:xfrm>
          <a:prstGeom prst="rect">
            <a:avLst/>
          </a:prstGeom>
          <a:solidFill>
            <a:schemeClr val="bg1"/>
          </a:solidFill>
          <a:ln w="9525" algn="ctr">
            <a:noFill/>
            <a:round/>
            <a:headEnd/>
            <a:tailEnd/>
          </a:ln>
        </p:spPr>
        <p:txBody>
          <a:bodyPr/>
          <a:lstStyle/>
          <a:p>
            <a:pPr defTabSz="1481138"/>
            <a:r>
              <a:rPr lang="el-GR" sz="1600" b="1">
                <a:solidFill>
                  <a:srgbClr val="006600"/>
                </a:solidFill>
              </a:rPr>
              <a:t>ΕΠΙ ΜΕΡΟΥΣ ΣΧΕΔΙΑΣΤΙΚΕΣ ΛΥΣΕΙΣ</a:t>
            </a:r>
          </a:p>
          <a:p>
            <a:pPr defTabSz="1481138"/>
            <a:r>
              <a:rPr lang="el-GR" sz="1600" b="1">
                <a:solidFill>
                  <a:srgbClr val="006600"/>
                </a:solidFill>
              </a:rPr>
              <a:t>Γραμμές </a:t>
            </a:r>
            <a:r>
              <a:rPr lang="en-US" sz="1600" b="1">
                <a:solidFill>
                  <a:srgbClr val="006600"/>
                </a:solidFill>
              </a:rPr>
              <a:t>DR</a:t>
            </a:r>
          </a:p>
          <a:p>
            <a:pPr defTabSz="1481138"/>
            <a:r>
              <a:rPr lang="el-GR" sz="1600" b="1">
                <a:solidFill>
                  <a:srgbClr val="006600"/>
                </a:solidFill>
              </a:rPr>
              <a:t>Καμπύλες </a:t>
            </a:r>
            <a:r>
              <a:rPr lang="en-US" sz="1600" b="1">
                <a:solidFill>
                  <a:srgbClr val="006600"/>
                </a:solidFill>
              </a:rPr>
              <a:t>DR</a:t>
            </a:r>
          </a:p>
          <a:p>
            <a:pPr defTabSz="1481138"/>
            <a:r>
              <a:rPr lang="el-GR" sz="1600" b="1">
                <a:solidFill>
                  <a:srgbClr val="006600"/>
                </a:solidFill>
              </a:rPr>
              <a:t>Περιγράμματα </a:t>
            </a:r>
            <a:r>
              <a:rPr lang="en-US" sz="1600" b="1">
                <a:solidFill>
                  <a:srgbClr val="006600"/>
                </a:solidFill>
              </a:rPr>
              <a:t>DR</a:t>
            </a:r>
            <a:endParaRPr lang="el-GR" sz="1600" b="1">
              <a:solidFill>
                <a:srgbClr val="006600"/>
              </a:solidFill>
            </a:endParaRPr>
          </a:p>
          <a:p>
            <a:pPr defTabSz="1481138"/>
            <a:r>
              <a:rPr lang="el-GR" sz="1600" b="1">
                <a:solidFill>
                  <a:srgbClr val="006600"/>
                </a:solidFill>
              </a:rPr>
              <a:t>Λεπτομέρειες </a:t>
            </a:r>
            <a:r>
              <a:rPr lang="en-US" sz="1600" b="1">
                <a:solidFill>
                  <a:srgbClr val="006600"/>
                </a:solidFill>
              </a:rPr>
              <a:t>DR</a:t>
            </a:r>
          </a:p>
          <a:p>
            <a:pPr defTabSz="1481138"/>
            <a:endParaRPr lang="en-US" sz="1600" b="1">
              <a:solidFill>
                <a:srgbClr val="006600"/>
              </a:solidFill>
            </a:endParaRPr>
          </a:p>
          <a:p>
            <a:pPr defTabSz="1481138"/>
            <a:endParaRPr lang="el-GR" sz="1600" b="1">
              <a:solidFill>
                <a:srgbClr val="006600"/>
              </a:solidFill>
            </a:endParaRPr>
          </a:p>
          <a:p>
            <a:pPr defTabSz="1481138"/>
            <a:endParaRPr lang="el-GR" sz="1600" b="1">
              <a:solidFill>
                <a:srgbClr val="006600"/>
              </a:solidFill>
            </a:endParaRPr>
          </a:p>
          <a:p>
            <a:pPr defTabSz="1481138"/>
            <a:endParaRPr lang="el-GR" sz="1600" b="1">
              <a:solidFill>
                <a:srgbClr val="262673"/>
              </a:solidFill>
            </a:endParaRPr>
          </a:p>
          <a:p>
            <a:pPr defTabSz="1481138"/>
            <a:endParaRPr lang="el-GR" sz="1600" b="1">
              <a:solidFill>
                <a:srgbClr val="262673"/>
              </a:solidFill>
            </a:endParaRPr>
          </a:p>
        </p:txBody>
      </p:sp>
      <p:sp>
        <p:nvSpPr>
          <p:cNvPr id="23563" name="Rectangle 4"/>
          <p:cNvSpPr>
            <a:spLocks noChangeArrowheads="1"/>
          </p:cNvSpPr>
          <p:nvPr/>
        </p:nvSpPr>
        <p:spPr bwMode="auto">
          <a:xfrm>
            <a:off x="11418888" y="5010150"/>
            <a:ext cx="2357437" cy="571500"/>
          </a:xfrm>
          <a:prstGeom prst="rect">
            <a:avLst/>
          </a:prstGeom>
          <a:solidFill>
            <a:schemeClr val="bg1"/>
          </a:solidFill>
          <a:ln w="9525" algn="ctr">
            <a:noFill/>
            <a:round/>
            <a:headEnd/>
            <a:tailEnd/>
          </a:ln>
        </p:spPr>
        <p:txBody>
          <a:bodyPr/>
          <a:lstStyle/>
          <a:p>
            <a:pPr defTabSz="1481138"/>
            <a:r>
              <a:rPr lang="el-GR" sz="1600" b="1">
                <a:solidFill>
                  <a:srgbClr val="006600"/>
                </a:solidFill>
              </a:rPr>
              <a:t>ΠΡΟΣΧΕΔΙΑ</a:t>
            </a:r>
          </a:p>
          <a:p>
            <a:pPr defTabSz="1481138"/>
            <a:r>
              <a:rPr lang="el-GR" sz="1600" b="1">
                <a:solidFill>
                  <a:srgbClr val="006600"/>
                </a:solidFill>
              </a:rPr>
              <a:t>Προσχέδιο 1</a:t>
            </a:r>
          </a:p>
          <a:p>
            <a:pPr defTabSz="1481138"/>
            <a:r>
              <a:rPr lang="en-US" sz="1600" b="1">
                <a:solidFill>
                  <a:srgbClr val="006600"/>
                </a:solidFill>
              </a:rPr>
              <a:t>Smartphone </a:t>
            </a:r>
            <a:r>
              <a:rPr lang="el-GR" sz="1600" b="1">
                <a:solidFill>
                  <a:srgbClr val="006600"/>
                </a:solidFill>
              </a:rPr>
              <a:t>εμπνεσμένο από </a:t>
            </a:r>
            <a:r>
              <a:rPr lang="en-US" sz="1600" b="1">
                <a:solidFill>
                  <a:srgbClr val="006600"/>
                </a:solidFill>
              </a:rPr>
              <a:t>Radio DR</a:t>
            </a:r>
            <a:endParaRPr lang="el-GR" sz="1600" b="1">
              <a:solidFill>
                <a:srgbClr val="006600"/>
              </a:solidFill>
            </a:endParaRPr>
          </a:p>
          <a:p>
            <a:pPr defTabSz="1481138"/>
            <a:endParaRPr lang="el-GR" sz="1600" b="1">
              <a:solidFill>
                <a:srgbClr val="006600"/>
              </a:solidFill>
            </a:endParaRPr>
          </a:p>
          <a:p>
            <a:pPr defTabSz="1481138"/>
            <a:r>
              <a:rPr lang="el-GR" sz="1600" b="1">
                <a:solidFill>
                  <a:srgbClr val="006600"/>
                </a:solidFill>
              </a:rPr>
              <a:t>Προσχέδιο 2</a:t>
            </a:r>
          </a:p>
          <a:p>
            <a:pPr defTabSz="1481138"/>
            <a:r>
              <a:rPr lang="en-US" sz="1600" b="1">
                <a:solidFill>
                  <a:srgbClr val="006600"/>
                </a:solidFill>
              </a:rPr>
              <a:t>Smartphone TV DR</a:t>
            </a:r>
            <a:endParaRPr lang="el-GR" sz="1600" b="1">
              <a:solidFill>
                <a:srgbClr val="006600"/>
              </a:solidFill>
            </a:endParaRPr>
          </a:p>
          <a:p>
            <a:pPr defTabSz="1481138"/>
            <a:endParaRPr lang="el-GR" sz="1600" b="1">
              <a:solidFill>
                <a:srgbClr val="006600"/>
              </a:solidFill>
            </a:endParaRPr>
          </a:p>
          <a:p>
            <a:pPr defTabSz="1481138"/>
            <a:r>
              <a:rPr lang="el-GR" sz="1600" b="1">
                <a:solidFill>
                  <a:srgbClr val="006600"/>
                </a:solidFill>
              </a:rPr>
              <a:t>Προσχέδιο 3</a:t>
            </a:r>
          </a:p>
          <a:p>
            <a:pPr defTabSz="1481138"/>
            <a:r>
              <a:rPr lang="en-US" sz="1600" b="1">
                <a:solidFill>
                  <a:srgbClr val="006600"/>
                </a:solidFill>
              </a:rPr>
              <a:t>Smartphone Tape D.R.</a:t>
            </a:r>
            <a:endParaRPr lang="el-GR" sz="1600" b="1">
              <a:solidFill>
                <a:srgbClr val="006600"/>
              </a:solidFill>
            </a:endParaRPr>
          </a:p>
          <a:p>
            <a:pPr defTabSz="1481138"/>
            <a:endParaRPr lang="el-GR" sz="1600" b="1">
              <a:solidFill>
                <a:srgbClr val="262673"/>
              </a:solidFill>
            </a:endParaRPr>
          </a:p>
          <a:p>
            <a:pPr defTabSz="1481138"/>
            <a:endParaRPr lang="el-GR" sz="1600" b="1">
              <a:solidFill>
                <a:srgbClr val="262673"/>
              </a:solidFill>
            </a:endParaRPr>
          </a:p>
        </p:txBody>
      </p:sp>
      <p:sp>
        <p:nvSpPr>
          <p:cNvPr id="23564" name="Rectangle 4"/>
          <p:cNvSpPr>
            <a:spLocks noChangeArrowheads="1"/>
          </p:cNvSpPr>
          <p:nvPr/>
        </p:nvSpPr>
        <p:spPr bwMode="auto">
          <a:xfrm>
            <a:off x="13633450" y="5010150"/>
            <a:ext cx="1489075" cy="571500"/>
          </a:xfrm>
          <a:prstGeom prst="rect">
            <a:avLst/>
          </a:prstGeom>
          <a:solidFill>
            <a:schemeClr val="bg1"/>
          </a:solidFill>
          <a:ln w="9525" algn="ctr">
            <a:noFill/>
            <a:round/>
            <a:headEnd/>
            <a:tailEnd/>
          </a:ln>
        </p:spPr>
        <p:txBody>
          <a:bodyPr/>
          <a:lstStyle/>
          <a:p>
            <a:pPr defTabSz="1481138"/>
            <a:r>
              <a:rPr lang="el-GR" sz="1600" b="1">
                <a:solidFill>
                  <a:srgbClr val="006600"/>
                </a:solidFill>
              </a:rPr>
              <a:t>ΤΕΛΙΚΟ ΣΧΕΔΙΟ</a:t>
            </a:r>
          </a:p>
          <a:p>
            <a:pPr defTabSz="1481138"/>
            <a:r>
              <a:rPr lang="en-US" sz="1600" b="1">
                <a:solidFill>
                  <a:srgbClr val="006600"/>
                </a:solidFill>
              </a:rPr>
              <a:t>Smartphone </a:t>
            </a:r>
            <a:r>
              <a:rPr lang="el-GR" sz="1600" b="1">
                <a:solidFill>
                  <a:srgbClr val="006600"/>
                </a:solidFill>
              </a:rPr>
              <a:t>εμπνεσμένο από </a:t>
            </a:r>
            <a:r>
              <a:rPr lang="en-US" sz="1600" b="1">
                <a:solidFill>
                  <a:srgbClr val="006600"/>
                </a:solidFill>
              </a:rPr>
              <a:t>Radio D.R.</a:t>
            </a:r>
            <a:endParaRPr lang="el-GR" sz="1600" b="1">
              <a:solidFill>
                <a:srgbClr val="006600"/>
              </a:solidFill>
            </a:endParaRPr>
          </a:p>
          <a:p>
            <a:pPr defTabSz="1481138"/>
            <a:endParaRPr lang="el-GR" sz="1600" b="1">
              <a:solidFill>
                <a:srgbClr val="262673"/>
              </a:solidFill>
            </a:endParaRPr>
          </a:p>
          <a:p>
            <a:pPr defTabSz="1481138"/>
            <a:endParaRPr lang="el-GR" sz="1600" b="1">
              <a:solidFill>
                <a:srgbClr val="262673"/>
              </a:solidFill>
            </a:endParaRPr>
          </a:p>
        </p:txBody>
      </p:sp>
      <p:sp>
        <p:nvSpPr>
          <p:cNvPr id="23565" name="Text Box 4"/>
          <p:cNvSpPr txBox="1">
            <a:spLocks noChangeArrowheads="1"/>
          </p:cNvSpPr>
          <p:nvPr/>
        </p:nvSpPr>
        <p:spPr bwMode="auto">
          <a:xfrm>
            <a:off x="560388" y="257175"/>
            <a:ext cx="14001750" cy="519113"/>
          </a:xfrm>
          <a:prstGeom prst="rect">
            <a:avLst/>
          </a:prstGeom>
          <a:solidFill>
            <a:srgbClr val="92D050"/>
          </a:solidFill>
          <a:ln w="9525">
            <a:noFill/>
            <a:miter lim="800000"/>
            <a:headEnd/>
            <a:tailEnd/>
          </a:ln>
        </p:spPr>
        <p:txBody>
          <a:bodyPr lIns="148133" tIns="74066" rIns="148133" bIns="74066">
            <a:spAutoFit/>
          </a:bodyPr>
          <a:lstStyle/>
          <a:p>
            <a:pPr defTabSz="1481138"/>
            <a:r>
              <a:rPr lang="el-GR" sz="2400" b="1"/>
              <a:t>ΒΑΘΜΟΣ ΠΕΡΙΟΡΙΣΜΟΥ ΠΡΟΔΙΑΓΡΑΦΩΝ ΣΧΕΔΙΑΣΗΣ 4: ΧΑΡΑΚΤΗΡΙΣΤΙΚΑ</a:t>
            </a:r>
          </a:p>
        </p:txBody>
      </p:sp>
      <p:sp>
        <p:nvSpPr>
          <p:cNvPr id="12303" name="Rectangle 16"/>
          <p:cNvSpPr>
            <a:spLocks noChangeArrowheads="1"/>
          </p:cNvSpPr>
          <p:nvPr/>
        </p:nvSpPr>
        <p:spPr bwMode="auto">
          <a:xfrm>
            <a:off x="560388" y="900113"/>
            <a:ext cx="14562137" cy="3786187"/>
          </a:xfrm>
          <a:prstGeom prst="rect">
            <a:avLst/>
          </a:prstGeom>
          <a:noFill/>
          <a:ln w="9525">
            <a:noFill/>
            <a:miter lim="800000"/>
            <a:headEnd/>
            <a:tailEnd/>
          </a:ln>
        </p:spPr>
        <p:txBody>
          <a:bodyPr>
            <a:spAutoFit/>
          </a:bodyPr>
          <a:lstStyle/>
          <a:p>
            <a:pPr defTabSz="1481138">
              <a:defRPr/>
            </a:pPr>
            <a:r>
              <a:rPr lang="el-GR" sz="2400" dirty="0">
                <a:solidFill>
                  <a:schemeClr val="tx1">
                    <a:lumMod val="65000"/>
                    <a:lumOff val="35000"/>
                  </a:schemeClr>
                </a:solidFill>
              </a:rPr>
              <a:t>Τα χαρακτηριστικά, και κυρίως όσα ανταποκρίνονται σε παραμέτρους ανθρωποκεντρικής φύσεως όπως η αισθητική ή ο συμβολισμός είναι συνήθως</a:t>
            </a:r>
            <a:r>
              <a:rPr lang="en-US" sz="2400" dirty="0">
                <a:solidFill>
                  <a:schemeClr val="tx1">
                    <a:lumMod val="65000"/>
                    <a:lumOff val="35000"/>
                  </a:schemeClr>
                </a:solidFill>
              </a:rPr>
              <a:t> </a:t>
            </a:r>
            <a:r>
              <a:rPr lang="el-GR" sz="2400" dirty="0">
                <a:solidFill>
                  <a:schemeClr val="tx1">
                    <a:lumMod val="65000"/>
                    <a:lumOff val="35000"/>
                  </a:schemeClr>
                </a:solidFill>
              </a:rPr>
              <a:t>απαραίτητο να είναι καλά ορισμένες.</a:t>
            </a:r>
          </a:p>
          <a:p>
            <a:pPr defTabSz="1481138">
              <a:defRPr/>
            </a:pPr>
            <a:endParaRPr lang="el-GR" sz="2400" dirty="0">
              <a:solidFill>
                <a:schemeClr val="tx1">
                  <a:lumMod val="65000"/>
                  <a:lumOff val="35000"/>
                </a:schemeClr>
              </a:solidFill>
            </a:endParaRPr>
          </a:p>
          <a:p>
            <a:pPr defTabSz="1481138">
              <a:defRPr/>
            </a:pPr>
            <a:r>
              <a:rPr lang="el-GR" sz="2400" dirty="0">
                <a:solidFill>
                  <a:schemeClr val="tx1">
                    <a:lumMod val="65000"/>
                    <a:lumOff val="35000"/>
                  </a:schemeClr>
                </a:solidFill>
              </a:rPr>
              <a:t>Ας θεωρηθεί ότι αντικείμενο σχεδίασης είναι ένα </a:t>
            </a:r>
            <a:r>
              <a:rPr lang="en-US" sz="2400" dirty="0" err="1">
                <a:solidFill>
                  <a:schemeClr val="tx1">
                    <a:lumMod val="65000"/>
                    <a:lumOff val="35000"/>
                  </a:schemeClr>
                </a:solidFill>
              </a:rPr>
              <a:t>smartphone</a:t>
            </a:r>
            <a:r>
              <a:rPr lang="en-US" sz="2400" dirty="0">
                <a:solidFill>
                  <a:schemeClr val="tx1">
                    <a:lumMod val="65000"/>
                    <a:lumOff val="35000"/>
                  </a:schemeClr>
                </a:solidFill>
              </a:rPr>
              <a:t> </a:t>
            </a:r>
            <a:r>
              <a:rPr lang="el-GR" sz="2400" dirty="0">
                <a:solidFill>
                  <a:schemeClr val="tx1">
                    <a:lumMod val="65000"/>
                    <a:lumOff val="35000"/>
                  </a:schemeClr>
                </a:solidFill>
              </a:rPr>
              <a:t>το οποίο πρέπει να αποτελέσει το αντίπαλο δέος στο </a:t>
            </a:r>
            <a:r>
              <a:rPr lang="en-US" sz="2400" dirty="0" err="1">
                <a:solidFill>
                  <a:schemeClr val="tx1">
                    <a:lumMod val="65000"/>
                    <a:lumOff val="35000"/>
                  </a:schemeClr>
                </a:solidFill>
              </a:rPr>
              <a:t>iPhone</a:t>
            </a:r>
            <a:r>
              <a:rPr lang="en-US" sz="2400" dirty="0">
                <a:solidFill>
                  <a:schemeClr val="tx1">
                    <a:lumMod val="65000"/>
                    <a:lumOff val="35000"/>
                  </a:schemeClr>
                </a:solidFill>
              </a:rPr>
              <a:t> </a:t>
            </a:r>
            <a:r>
              <a:rPr lang="el-GR" sz="2400" dirty="0">
                <a:solidFill>
                  <a:schemeClr val="tx1">
                    <a:lumMod val="65000"/>
                    <a:lumOff val="35000"/>
                  </a:schemeClr>
                </a:solidFill>
              </a:rPr>
              <a:t>της </a:t>
            </a:r>
            <a:r>
              <a:rPr lang="en-US" sz="2400" dirty="0">
                <a:solidFill>
                  <a:schemeClr val="tx1">
                    <a:lumMod val="65000"/>
                    <a:lumOff val="35000"/>
                  </a:schemeClr>
                </a:solidFill>
              </a:rPr>
              <a:t>Apple.</a:t>
            </a:r>
            <a:endParaRPr lang="el-GR" sz="2400" dirty="0">
              <a:solidFill>
                <a:schemeClr val="tx1">
                  <a:lumMod val="65000"/>
                  <a:lumOff val="35000"/>
                </a:schemeClr>
              </a:solidFill>
            </a:endParaRPr>
          </a:p>
          <a:p>
            <a:pPr defTabSz="1481138">
              <a:defRPr/>
            </a:pPr>
            <a:r>
              <a:rPr lang="el-GR" sz="2400" dirty="0">
                <a:solidFill>
                  <a:schemeClr val="tx1">
                    <a:lumMod val="65000"/>
                    <a:lumOff val="35000"/>
                  </a:schemeClr>
                </a:solidFill>
              </a:rPr>
              <a:t>Η αποκρυστάλλωση της παραμέτρου η οποία αφορά την αισθητική θα μπορούσε συνοπτικά να οπτικοποιηθεί ως εξής στην κλίμακα αορίστου/συγκεκριμένου. </a:t>
            </a:r>
          </a:p>
          <a:p>
            <a:pPr defTabSz="1481138">
              <a:defRPr/>
            </a:pPr>
            <a:endParaRPr lang="en-US" sz="2400" dirty="0">
              <a:solidFill>
                <a:schemeClr val="tx1">
                  <a:lumMod val="65000"/>
                  <a:lumOff val="35000"/>
                </a:schemeClr>
              </a:solidFill>
            </a:endParaRPr>
          </a:p>
          <a:p>
            <a:pPr defTabSz="1481138">
              <a:defRPr/>
            </a:pPr>
            <a:endParaRPr lang="en-US" sz="2400" dirty="0">
              <a:solidFill>
                <a:schemeClr val="tx1">
                  <a:lumMod val="65000"/>
                  <a:lumOff val="35000"/>
                </a:schemeClr>
              </a:solidFill>
            </a:endParaRPr>
          </a:p>
          <a:p>
            <a:pPr defTabSz="1481138">
              <a:defRPr/>
            </a:pPr>
            <a:endParaRPr lang="el-GR" sz="2400" dirty="0">
              <a:solidFill>
                <a:schemeClr val="tx1">
                  <a:lumMod val="65000"/>
                  <a:lumOff val="35000"/>
                </a:schemeClr>
              </a:solidFill>
            </a:endParaRPr>
          </a:p>
        </p:txBody>
      </p:sp>
      <p:sp>
        <p:nvSpPr>
          <p:cNvPr id="23567" name="Rectangle 4"/>
          <p:cNvSpPr>
            <a:spLocks noChangeArrowheads="1"/>
          </p:cNvSpPr>
          <p:nvPr/>
        </p:nvSpPr>
        <p:spPr bwMode="auto">
          <a:xfrm>
            <a:off x="5489575" y="6010275"/>
            <a:ext cx="2428875" cy="571500"/>
          </a:xfrm>
          <a:prstGeom prst="rect">
            <a:avLst/>
          </a:prstGeom>
          <a:solidFill>
            <a:schemeClr val="bg1"/>
          </a:solidFill>
          <a:ln w="9525" algn="ctr">
            <a:noFill/>
            <a:round/>
            <a:headEnd/>
            <a:tailEnd/>
          </a:ln>
        </p:spPr>
        <p:txBody>
          <a:bodyPr/>
          <a:lstStyle/>
          <a:p>
            <a:pPr defTabSz="1481138"/>
            <a:r>
              <a:rPr lang="en-US" sz="1600" b="1">
                <a:solidFill>
                  <a:srgbClr val="006600"/>
                </a:solidFill>
              </a:rPr>
              <a:t>To smartphone </a:t>
            </a:r>
            <a:r>
              <a:rPr lang="el-GR" sz="1600" b="1">
                <a:solidFill>
                  <a:srgbClr val="006600"/>
                </a:solidFill>
              </a:rPr>
              <a:t>πρέπει να έχει αισθητική η οποία είναι εμπνευσμένη από τις φόρμες των οπτικοακουστικών προϊόντων του </a:t>
            </a:r>
            <a:r>
              <a:rPr lang="en-US" sz="1600" b="1">
                <a:solidFill>
                  <a:srgbClr val="006600"/>
                </a:solidFill>
              </a:rPr>
              <a:t>DR</a:t>
            </a:r>
            <a:endParaRPr lang="el-GR" sz="1600" b="1">
              <a:solidFill>
                <a:srgbClr val="262673"/>
              </a:solidFill>
            </a:endParaRPr>
          </a:p>
        </p:txBody>
      </p:sp>
      <p:sp>
        <p:nvSpPr>
          <p:cNvPr id="12305" name="Rectangle 18"/>
          <p:cNvSpPr>
            <a:spLocks noChangeArrowheads="1"/>
          </p:cNvSpPr>
          <p:nvPr/>
        </p:nvSpPr>
        <p:spPr bwMode="auto">
          <a:xfrm>
            <a:off x="203200" y="7974013"/>
            <a:ext cx="14562138" cy="2308225"/>
          </a:xfrm>
          <a:prstGeom prst="rect">
            <a:avLst/>
          </a:prstGeom>
          <a:noFill/>
          <a:ln w="9525">
            <a:noFill/>
            <a:miter lim="800000"/>
            <a:headEnd/>
            <a:tailEnd/>
          </a:ln>
        </p:spPr>
        <p:txBody>
          <a:bodyPr>
            <a:spAutoFit/>
          </a:bodyPr>
          <a:lstStyle/>
          <a:p>
            <a:pPr defTabSz="1481138">
              <a:defRPr/>
            </a:pPr>
            <a:r>
              <a:rPr lang="el-GR" sz="2400" dirty="0">
                <a:solidFill>
                  <a:schemeClr val="tx1">
                    <a:lumMod val="65000"/>
                    <a:lumOff val="35000"/>
                  </a:schemeClr>
                </a:solidFill>
              </a:rPr>
              <a:t>Αν στην προκειμένη περίπτωση ο σχεδιαστής είχε αφήσει ακαθόριστη την προδιαγραφή προδιαγράφοντας ότι το </a:t>
            </a:r>
            <a:r>
              <a:rPr lang="en-US" sz="2400" dirty="0" err="1">
                <a:solidFill>
                  <a:schemeClr val="tx1">
                    <a:lumMod val="65000"/>
                    <a:lumOff val="35000"/>
                  </a:schemeClr>
                </a:solidFill>
              </a:rPr>
              <a:t>smartphone</a:t>
            </a:r>
            <a:r>
              <a:rPr lang="en-US" sz="2400" dirty="0">
                <a:solidFill>
                  <a:schemeClr val="tx1">
                    <a:lumMod val="65000"/>
                    <a:lumOff val="35000"/>
                  </a:schemeClr>
                </a:solidFill>
              </a:rPr>
              <a:t> </a:t>
            </a:r>
            <a:r>
              <a:rPr lang="el-GR" sz="2400" dirty="0">
                <a:solidFill>
                  <a:schemeClr val="tx1">
                    <a:lumMod val="65000"/>
                    <a:lumOff val="35000"/>
                  </a:schemeClr>
                </a:solidFill>
              </a:rPr>
              <a:t>πρέπει να είναι απλό</a:t>
            </a:r>
            <a:r>
              <a:rPr lang="en-US" sz="2400" dirty="0">
                <a:solidFill>
                  <a:schemeClr val="tx1">
                    <a:lumMod val="65000"/>
                    <a:lumOff val="35000"/>
                  </a:schemeClr>
                </a:solidFill>
              </a:rPr>
              <a:t>,</a:t>
            </a:r>
            <a:r>
              <a:rPr lang="el-GR" sz="2400" dirty="0">
                <a:solidFill>
                  <a:schemeClr val="tx1">
                    <a:lumMod val="65000"/>
                    <a:lumOff val="35000"/>
                  </a:schemeClr>
                </a:solidFill>
              </a:rPr>
              <a:t> τότε θα είχε αναλωθεί στην ανεύρεση ΕΜΛ για να προσδιορίσει την απλότητα. Ενδεχομένως να κατέληγε σε ένα προσχέδιο εμπνευσμένο από τον </a:t>
            </a:r>
            <a:r>
              <a:rPr lang="en-US" sz="2400" dirty="0">
                <a:solidFill>
                  <a:schemeClr val="tx1">
                    <a:lumMod val="65000"/>
                    <a:lumOff val="35000"/>
                  </a:schemeClr>
                </a:solidFill>
              </a:rPr>
              <a:t>Dieter Rams, </a:t>
            </a:r>
            <a:r>
              <a:rPr lang="el-GR" sz="2400" dirty="0">
                <a:solidFill>
                  <a:schemeClr val="tx1">
                    <a:lumMod val="65000"/>
                    <a:lumOff val="35000"/>
                  </a:schemeClr>
                </a:solidFill>
              </a:rPr>
              <a:t>όμως πολύτιμη ενέργεια θα είχε χαθεί στον πειραματισμό πάνω στην έννοια απλότητα. Επιπλέον η ωρίμανση του τελικού σχεδίου θα ήταν ελλειπής σε σύγκριση με το αν το είχε προαποφασίσει σε επίπεδο προδιαγραφών, καθώς δεν θα είχαν υπάρξει 3 προσχέδια στο ιδίωμα </a:t>
            </a:r>
            <a:r>
              <a:rPr lang="en-US" sz="2400" dirty="0">
                <a:solidFill>
                  <a:schemeClr val="tx1">
                    <a:lumMod val="65000"/>
                    <a:lumOff val="35000"/>
                  </a:schemeClr>
                </a:solidFill>
              </a:rPr>
              <a:t>Dieter Rams</a:t>
            </a:r>
            <a:r>
              <a:rPr lang="el-GR" sz="2400" dirty="0">
                <a:solidFill>
                  <a:schemeClr val="tx1">
                    <a:lumMod val="65000"/>
                    <a:lumOff val="35000"/>
                  </a:schemeClr>
                </a:solidFill>
              </a:rPr>
              <a:t>. </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481138" rtl="0" eaLnBrk="1" fontAlgn="base" latinLnBrk="0" hangingPunct="1">
          <a:lnSpc>
            <a:spcPct val="100000"/>
          </a:lnSpc>
          <a:spcBef>
            <a:spcPct val="0"/>
          </a:spcBef>
          <a:spcAft>
            <a:spcPct val="0"/>
          </a:spcAft>
          <a:buClrTx/>
          <a:buSzTx/>
          <a:buFontTx/>
          <a:buNone/>
          <a:tabLst/>
          <a:defRPr kumimoji="0" lang="en-GB" sz="29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481138" rtl="0" eaLnBrk="1" fontAlgn="base" latinLnBrk="0" hangingPunct="1">
          <a:lnSpc>
            <a:spcPct val="100000"/>
          </a:lnSpc>
          <a:spcBef>
            <a:spcPct val="0"/>
          </a:spcBef>
          <a:spcAft>
            <a:spcPct val="0"/>
          </a:spcAft>
          <a:buClrTx/>
          <a:buSzTx/>
          <a:buFontTx/>
          <a:buNone/>
          <a:tabLst/>
          <a:defRPr kumimoji="0" lang="en-GB" sz="29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7741</TotalTime>
  <Words>1373</Words>
  <Application>Microsoft Office PowerPoint</Application>
  <PresentationFormat>Custom</PresentationFormat>
  <Paragraphs>217</Paragraphs>
  <Slides>9</Slides>
  <Notes>3</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9</vt:i4>
      </vt:variant>
    </vt:vector>
  </HeadingPairs>
  <TitlesOfParts>
    <vt:vector size="13" baseType="lpstr">
      <vt:lpstr>Arial</vt:lpstr>
      <vt:lpstr>Calibri</vt:lpstr>
      <vt:lpstr>Default Design</vt:lpstr>
      <vt:lpstr>Θέμα του Office</vt:lpstr>
      <vt:lpstr>Studio VI-Product Design 2  </vt:lpstr>
      <vt:lpstr>Άδειες Χρήσης</vt:lpstr>
      <vt:lpstr>Χρηματοδότηση</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Eugene Scourboutis</dc:creator>
  <cp:lastModifiedBy>Pellas Nikolaos</cp:lastModifiedBy>
  <cp:revision>376</cp:revision>
  <dcterms:created xsi:type="dcterms:W3CDTF">2008-10-14T08:57:44Z</dcterms:created>
  <dcterms:modified xsi:type="dcterms:W3CDTF">2015-09-03T07:36:03Z</dcterms:modified>
</cp:coreProperties>
</file>