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9"/>
  </p:handoutMasterIdLst>
  <p:sldIdLst>
    <p:sldId id="256" r:id="rId2"/>
    <p:sldId id="257" r:id="rId3"/>
    <p:sldId id="258" r:id="rId4"/>
    <p:sldId id="277" r:id="rId5"/>
    <p:sldId id="259" r:id="rId6"/>
    <p:sldId id="278" r:id="rId7"/>
    <p:sldId id="279" r:id="rId8"/>
    <p:sldId id="280" r:id="rId9"/>
    <p:sldId id="260" r:id="rId10"/>
    <p:sldId id="266" r:id="rId11"/>
    <p:sldId id="282" r:id="rId12"/>
    <p:sldId id="281" r:id="rId13"/>
    <p:sldId id="263" r:id="rId14"/>
    <p:sldId id="264" r:id="rId15"/>
    <p:sldId id="283" r:id="rId16"/>
    <p:sldId id="285" r:id="rId17"/>
    <p:sldId id="284" r:id="rId18"/>
    <p:sldId id="287" r:id="rId19"/>
    <p:sldId id="268" r:id="rId20"/>
    <p:sldId id="269" r:id="rId21"/>
    <p:sldId id="286" r:id="rId22"/>
    <p:sldId id="270" r:id="rId23"/>
    <p:sldId id="272" r:id="rId24"/>
    <p:sldId id="273" r:id="rId25"/>
    <p:sldId id="274" r:id="rId26"/>
    <p:sldId id="276" r:id="rId27"/>
    <p:sldId id="271" r:id="rId28"/>
  </p:sldIdLst>
  <p:sldSz cx="9144000" cy="6858000" type="screen4x3"/>
  <p:notesSz cx="6881813" cy="100028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48" y="3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500063"/>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97313" y="0"/>
            <a:ext cx="2982912" cy="500063"/>
          </a:xfrm>
          <a:prstGeom prst="rect">
            <a:avLst/>
          </a:prstGeom>
        </p:spPr>
        <p:txBody>
          <a:bodyPr vert="horz" lIns="91440" tIns="45720" rIns="91440" bIns="45720" rtlCol="0"/>
          <a:lstStyle>
            <a:lvl1pPr algn="r">
              <a:defRPr sz="1200"/>
            </a:lvl1pPr>
          </a:lstStyle>
          <a:p>
            <a:fld id="{913EC4D6-B68A-434D-AD2B-89C2E4DF2B1F}" type="datetimeFigureOut">
              <a:rPr lang="el-GR" smtClean="0"/>
              <a:t>04/11/2020</a:t>
            </a:fld>
            <a:endParaRPr lang="el-GR"/>
          </a:p>
        </p:txBody>
      </p:sp>
      <p:sp>
        <p:nvSpPr>
          <p:cNvPr id="4" name="Footer Placeholder 3"/>
          <p:cNvSpPr>
            <a:spLocks noGrp="1"/>
          </p:cNvSpPr>
          <p:nvPr>
            <p:ph type="ftr" sz="quarter" idx="2"/>
          </p:nvPr>
        </p:nvSpPr>
        <p:spPr>
          <a:xfrm>
            <a:off x="0" y="9501188"/>
            <a:ext cx="2982913" cy="500062"/>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97313" y="9501188"/>
            <a:ext cx="2982912" cy="500062"/>
          </a:xfrm>
          <a:prstGeom prst="rect">
            <a:avLst/>
          </a:prstGeom>
        </p:spPr>
        <p:txBody>
          <a:bodyPr vert="horz" lIns="91440" tIns="45720" rIns="91440" bIns="45720" rtlCol="0" anchor="b"/>
          <a:lstStyle>
            <a:lvl1pPr algn="r">
              <a:defRPr sz="1200"/>
            </a:lvl1pPr>
          </a:lstStyle>
          <a:p>
            <a:fld id="{86C3CA4A-C65B-43C5-A654-E3D5AA969363}" type="slidenum">
              <a:rPr lang="el-GR" smtClean="0"/>
              <a:t>‹#›</a:t>
            </a:fld>
            <a:endParaRPr lang="el-GR"/>
          </a:p>
        </p:txBody>
      </p:sp>
    </p:spTree>
    <p:extLst>
      <p:ext uri="{BB962C8B-B14F-4D97-AF65-F5344CB8AC3E}">
        <p14:creationId xmlns:p14="http://schemas.microsoft.com/office/powerpoint/2010/main" val="375511144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Κάντε κλικ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04/11/2020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04/11/2020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04/11/2020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idx="1"/>
          </p:nvPr>
        </p:nvSpPr>
        <p:spPr/>
        <p:txBody>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04/11/2020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Κάντε κλικ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04/11/2020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04/11/2020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04/11/2020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04/11/2020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04/11/2020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Κάντε κλικ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04/11/2020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Κάντε κλικ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04/11/2020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04/11/2020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a:solidFill>
            <a:schemeClr val="bg2">
              <a:lumMod val="75000"/>
            </a:schemeClr>
          </a:solidFill>
        </p:spPr>
        <p:txBody>
          <a:bodyPr>
            <a:normAutofit/>
          </a:bodyPr>
          <a:lstStyle/>
          <a:p>
            <a:r>
              <a:rPr lang="el-GR" sz="3200" b="1" u="sng" dirty="0"/>
              <a:t>Προπομποί Πολυεθνικών Επιχειρήσεων</a:t>
            </a:r>
            <a:endParaRPr lang="el-GR" sz="3200" dirty="0"/>
          </a:p>
        </p:txBody>
      </p:sp>
      <p:sp>
        <p:nvSpPr>
          <p:cNvPr id="3" name="2 - Θέση περιεχομένου"/>
          <p:cNvSpPr>
            <a:spLocks noGrp="1"/>
          </p:cNvSpPr>
          <p:nvPr>
            <p:ph idx="1"/>
          </p:nvPr>
        </p:nvSpPr>
        <p:spPr>
          <a:xfrm>
            <a:off x="467544" y="1052736"/>
            <a:ext cx="8229600" cy="3168352"/>
          </a:xfrm>
        </p:spPr>
        <p:txBody>
          <a:bodyPr>
            <a:normAutofit fontScale="47500" lnSpcReduction="20000"/>
          </a:bodyPr>
          <a:lstStyle/>
          <a:p>
            <a:endParaRPr lang="el-GR" dirty="0"/>
          </a:p>
          <a:p>
            <a:pPr lvl="0"/>
            <a:r>
              <a:rPr lang="el-GR" b="1" dirty="0"/>
              <a:t>Θεσμικό / νομικό πλαίσιο αυτοκρατορίας.</a:t>
            </a:r>
            <a:endParaRPr lang="el-GR" dirty="0"/>
          </a:p>
          <a:p>
            <a:pPr lvl="0"/>
            <a:r>
              <a:rPr lang="el-GR" b="1" dirty="0"/>
              <a:t>Κυρίως εμπορικές δραστηριότητες.</a:t>
            </a:r>
            <a:endParaRPr lang="el-GR" dirty="0"/>
          </a:p>
          <a:p>
            <a:pPr>
              <a:buNone/>
            </a:pPr>
            <a:endParaRPr lang="en-US" dirty="0"/>
          </a:p>
          <a:p>
            <a:pPr>
              <a:buNone/>
            </a:pPr>
            <a:endParaRPr lang="en-US" dirty="0"/>
          </a:p>
          <a:p>
            <a:pPr>
              <a:buNone/>
            </a:pPr>
            <a:endParaRPr lang="en-US" dirty="0"/>
          </a:p>
          <a:p>
            <a:pPr>
              <a:buNone/>
            </a:pPr>
            <a:endParaRPr lang="en-US" dirty="0"/>
          </a:p>
          <a:p>
            <a:pPr>
              <a:buNone/>
            </a:pPr>
            <a:br>
              <a:rPr lang="el-GR" dirty="0"/>
            </a:br>
            <a:endParaRPr lang="en-US" dirty="0"/>
          </a:p>
          <a:p>
            <a:pPr lvl="0"/>
            <a:endParaRPr lang="en-US" b="1" dirty="0"/>
          </a:p>
          <a:p>
            <a:pPr lvl="0"/>
            <a:endParaRPr lang="en-US" b="1" dirty="0"/>
          </a:p>
          <a:p>
            <a:pPr lvl="0"/>
            <a:r>
              <a:rPr lang="el-GR" b="1" dirty="0"/>
              <a:t>Εκτενές οργανωτικό δίκτυο με ιεραρχικές δομές.</a:t>
            </a:r>
            <a:endParaRPr lang="el-GR" dirty="0"/>
          </a:p>
          <a:p>
            <a:pPr lvl="0"/>
            <a:r>
              <a:rPr lang="el-GR" b="1" dirty="0"/>
              <a:t>Ο συντονισμός είναι παρόμοιος των Π.Ε. των αρχών του 20</a:t>
            </a:r>
            <a:r>
              <a:rPr lang="el-GR" b="1" baseline="30000" dirty="0"/>
              <a:t>ου</a:t>
            </a:r>
            <a:r>
              <a:rPr lang="el-GR" b="1" dirty="0"/>
              <a:t> αιώνα.</a:t>
            </a:r>
            <a:endParaRPr lang="el-GR" dirty="0"/>
          </a:p>
          <a:p>
            <a:pPr>
              <a:buNone/>
            </a:pPr>
            <a:endParaRPr lang="el-GR" dirty="0"/>
          </a:p>
        </p:txBody>
      </p:sp>
      <p:sp>
        <p:nvSpPr>
          <p:cNvPr id="1026" name="Text Box 2"/>
          <p:cNvSpPr txBox="1">
            <a:spLocks noChangeArrowheads="1"/>
          </p:cNvSpPr>
          <p:nvPr/>
        </p:nvSpPr>
        <p:spPr bwMode="auto">
          <a:xfrm>
            <a:off x="1043608" y="1916832"/>
            <a:ext cx="2232248" cy="1368152"/>
          </a:xfrm>
          <a:prstGeom prst="rect">
            <a:avLst/>
          </a:prstGeom>
          <a:solidFill>
            <a:srgbClr val="FFFFFF"/>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434975" lvl="1" indent="0" defTabSz="914400" rtl="0" eaLnBrk="1" fontAlgn="base" latinLnBrk="0" hangingPunct="1">
              <a:lnSpc>
                <a:spcPct val="100000"/>
              </a:lnSpc>
              <a:spcBef>
                <a:spcPct val="0"/>
              </a:spcBef>
              <a:buClrTx/>
              <a:buSzTx/>
              <a:buFont typeface="Wingdings" pitchFamily="2" charset="2"/>
              <a:buChar char="§"/>
              <a:tabLst/>
            </a:pPr>
            <a:r>
              <a:rPr kumimoji="0" lang="el-GR" sz="1400" b="1" i="0" u="none" strike="noStrike" cap="none" normalizeH="0" baseline="0" dirty="0" err="1">
                <a:ln>
                  <a:noFill/>
                </a:ln>
                <a:solidFill>
                  <a:schemeClr val="tx1"/>
                </a:solidFill>
                <a:effectLst/>
                <a:latin typeface="Calibri" pitchFamily="34" charset="0"/>
                <a:cs typeface="Arial" pitchFamily="34" charset="0"/>
              </a:rPr>
              <a:t>British</a:t>
            </a:r>
            <a:r>
              <a:rPr kumimoji="0" lang="el-GR" sz="1400" b="1" i="0" u="none" strike="noStrike" cap="none" normalizeH="0" baseline="0" dirty="0">
                <a:ln>
                  <a:noFill/>
                </a:ln>
                <a:solidFill>
                  <a:schemeClr val="tx1"/>
                </a:solidFill>
                <a:effectLst/>
                <a:latin typeface="Calibri" pitchFamily="34" charset="0"/>
                <a:cs typeface="Arial" pitchFamily="34" charset="0"/>
              </a:rPr>
              <a:t> </a:t>
            </a:r>
            <a:r>
              <a:rPr kumimoji="0" lang="el-GR" sz="1400" b="1" i="0" u="none" strike="noStrike" cap="none" normalizeH="0" baseline="0" dirty="0" err="1">
                <a:ln>
                  <a:noFill/>
                </a:ln>
                <a:solidFill>
                  <a:schemeClr val="tx1"/>
                </a:solidFill>
                <a:effectLst/>
                <a:latin typeface="Calibri" pitchFamily="34" charset="0"/>
                <a:cs typeface="Arial" pitchFamily="34" charset="0"/>
              </a:rPr>
              <a:t>East</a:t>
            </a:r>
            <a:r>
              <a:rPr kumimoji="0" lang="el-GR" sz="1400" b="1" i="0" u="none" strike="noStrike" cap="none" normalizeH="0" baseline="0" dirty="0">
                <a:ln>
                  <a:noFill/>
                </a:ln>
                <a:solidFill>
                  <a:schemeClr val="tx1"/>
                </a:solidFill>
                <a:effectLst/>
                <a:latin typeface="Calibri" pitchFamily="34" charset="0"/>
                <a:cs typeface="Arial" pitchFamily="34" charset="0"/>
              </a:rPr>
              <a:t> </a:t>
            </a:r>
            <a:r>
              <a:rPr kumimoji="0" lang="el-GR" sz="1400" b="1" i="0" u="none" strike="noStrike" cap="none" normalizeH="0" baseline="0" dirty="0" err="1">
                <a:ln>
                  <a:noFill/>
                </a:ln>
                <a:solidFill>
                  <a:schemeClr val="tx1"/>
                </a:solidFill>
                <a:effectLst/>
                <a:latin typeface="Calibri" pitchFamily="34" charset="0"/>
                <a:cs typeface="Arial" pitchFamily="34" charset="0"/>
              </a:rPr>
              <a:t>India</a:t>
            </a:r>
            <a:r>
              <a:rPr kumimoji="0" lang="el-GR" sz="1400" b="1" i="0" u="none" strike="noStrike" cap="none" normalizeH="0" baseline="0" dirty="0">
                <a:ln>
                  <a:noFill/>
                </a:ln>
                <a:solidFill>
                  <a:schemeClr val="tx1"/>
                </a:solidFill>
                <a:effectLst/>
                <a:latin typeface="Calibri" pitchFamily="34" charset="0"/>
                <a:cs typeface="Arial" pitchFamily="34" charset="0"/>
              </a:rPr>
              <a:t> </a:t>
            </a:r>
            <a:r>
              <a:rPr kumimoji="0" lang="el-GR" sz="1400" b="1" i="0" u="none" strike="noStrike" cap="none" normalizeH="0" baseline="0" dirty="0" err="1">
                <a:ln>
                  <a:noFill/>
                </a:ln>
                <a:solidFill>
                  <a:schemeClr val="tx1"/>
                </a:solidFill>
                <a:effectLst/>
                <a:latin typeface="Calibri" pitchFamily="34" charset="0"/>
                <a:cs typeface="Arial" pitchFamily="34" charset="0"/>
              </a:rPr>
              <a:t>Co</a:t>
            </a:r>
            <a:endParaRPr kumimoji="0" lang="el-GR" sz="1400" b="1" i="0" u="none" strike="noStrike" cap="none" normalizeH="0" baseline="0" dirty="0">
              <a:ln>
                <a:noFill/>
              </a:ln>
              <a:solidFill>
                <a:schemeClr val="tx1"/>
              </a:solidFill>
              <a:effectLst/>
              <a:latin typeface="Calibri" pitchFamily="34" charset="0"/>
              <a:cs typeface="Arial" pitchFamily="34" charset="0"/>
            </a:endParaRPr>
          </a:p>
          <a:p>
            <a:pPr marR="0" lvl="0" indent="0" defTabSz="914400" rtl="0" eaLnBrk="1" fontAlgn="base" latinLnBrk="0" hangingPunct="1">
              <a:lnSpc>
                <a:spcPct val="100000"/>
              </a:lnSpc>
              <a:spcBef>
                <a:spcPct val="0"/>
              </a:spcBef>
              <a:buClrTx/>
              <a:buSzTx/>
              <a:buFont typeface="Wingdings" pitchFamily="2" charset="2"/>
              <a:buChar char="§"/>
              <a:tabLst/>
            </a:pPr>
            <a:r>
              <a:rPr kumimoji="0" lang="el-GR" sz="1400" b="1" i="0" u="none" strike="noStrike" cap="none" normalizeH="0" baseline="0" dirty="0" err="1">
                <a:ln>
                  <a:noFill/>
                </a:ln>
                <a:solidFill>
                  <a:schemeClr val="tx1"/>
                </a:solidFill>
                <a:effectLst/>
                <a:latin typeface="Calibri" pitchFamily="34" charset="0"/>
                <a:cs typeface="Arial" pitchFamily="34" charset="0"/>
              </a:rPr>
              <a:t>Dutch</a:t>
            </a:r>
            <a:r>
              <a:rPr kumimoji="0" lang="el-GR" sz="1400" b="1" i="0" u="none" strike="noStrike" cap="none" normalizeH="0" baseline="0" dirty="0">
                <a:ln>
                  <a:noFill/>
                </a:ln>
                <a:solidFill>
                  <a:schemeClr val="tx1"/>
                </a:solidFill>
                <a:effectLst/>
                <a:latin typeface="Calibri" pitchFamily="34" charset="0"/>
                <a:cs typeface="Arial" pitchFamily="34" charset="0"/>
              </a:rPr>
              <a:t> </a:t>
            </a:r>
            <a:r>
              <a:rPr kumimoji="0" lang="el-GR" sz="1400" b="1" i="0" u="none" strike="noStrike" cap="none" normalizeH="0" baseline="0" dirty="0" err="1">
                <a:ln>
                  <a:noFill/>
                </a:ln>
                <a:solidFill>
                  <a:schemeClr val="tx1"/>
                </a:solidFill>
                <a:effectLst/>
                <a:latin typeface="Calibri" pitchFamily="34" charset="0"/>
                <a:cs typeface="Arial" pitchFamily="34" charset="0"/>
              </a:rPr>
              <a:t>East</a:t>
            </a:r>
            <a:r>
              <a:rPr kumimoji="0" lang="el-GR" sz="1400" b="1" i="0" u="none" strike="noStrike" cap="none" normalizeH="0" baseline="0" dirty="0">
                <a:ln>
                  <a:noFill/>
                </a:ln>
                <a:solidFill>
                  <a:schemeClr val="tx1"/>
                </a:solidFill>
                <a:effectLst/>
                <a:latin typeface="Calibri" pitchFamily="34" charset="0"/>
                <a:cs typeface="Arial" pitchFamily="34" charset="0"/>
              </a:rPr>
              <a:t> </a:t>
            </a:r>
            <a:r>
              <a:rPr kumimoji="0" lang="el-GR" sz="1400" b="1" i="0" u="none" strike="noStrike" cap="none" normalizeH="0" baseline="0" dirty="0" err="1">
                <a:ln>
                  <a:noFill/>
                </a:ln>
                <a:solidFill>
                  <a:schemeClr val="tx1"/>
                </a:solidFill>
                <a:effectLst/>
                <a:latin typeface="Calibri" pitchFamily="34" charset="0"/>
                <a:cs typeface="Arial" pitchFamily="34" charset="0"/>
              </a:rPr>
              <a:t>India</a:t>
            </a:r>
            <a:r>
              <a:rPr kumimoji="0" lang="el-GR" sz="1400" b="1" i="0" u="none" strike="noStrike" cap="none" normalizeH="0" baseline="0" dirty="0">
                <a:ln>
                  <a:noFill/>
                </a:ln>
                <a:solidFill>
                  <a:schemeClr val="tx1"/>
                </a:solidFill>
                <a:effectLst/>
                <a:latin typeface="Calibri" pitchFamily="34" charset="0"/>
                <a:cs typeface="Arial" pitchFamily="34" charset="0"/>
              </a:rPr>
              <a:t> </a:t>
            </a:r>
            <a:r>
              <a:rPr kumimoji="0" lang="el-GR" sz="1400" b="1" i="0" u="none" strike="noStrike" cap="none" normalizeH="0" baseline="0" dirty="0" err="1">
                <a:ln>
                  <a:noFill/>
                </a:ln>
                <a:solidFill>
                  <a:schemeClr val="tx1"/>
                </a:solidFill>
                <a:effectLst/>
                <a:latin typeface="Calibri" pitchFamily="34" charset="0"/>
                <a:cs typeface="Arial" pitchFamily="34" charset="0"/>
              </a:rPr>
              <a:t>Co</a:t>
            </a:r>
            <a:endParaRPr kumimoji="0" lang="el-GR" sz="1400" b="1" i="0" u="none" strike="noStrike" cap="none" normalizeH="0" baseline="0" dirty="0">
              <a:ln>
                <a:noFill/>
              </a:ln>
              <a:solidFill>
                <a:schemeClr val="tx1"/>
              </a:solidFill>
              <a:effectLst/>
              <a:latin typeface="Calibri" pitchFamily="34" charset="0"/>
              <a:cs typeface="Arial" pitchFamily="34" charset="0"/>
            </a:endParaRPr>
          </a:p>
          <a:p>
            <a:pPr marL="0" marR="434975" lvl="1" indent="0" defTabSz="914400" rtl="0" eaLnBrk="1" fontAlgn="base" latinLnBrk="0" hangingPunct="1">
              <a:lnSpc>
                <a:spcPct val="100000"/>
              </a:lnSpc>
              <a:spcBef>
                <a:spcPct val="0"/>
              </a:spcBef>
              <a:buClrTx/>
              <a:buSzTx/>
              <a:buFontTx/>
              <a:buNone/>
              <a:tabLst/>
            </a:pPr>
            <a:endParaRPr kumimoji="0" lang="el-GR" sz="1400" b="1" i="0" u="none" strike="noStrike" cap="none" normalizeH="0" baseline="0" dirty="0">
              <a:ln>
                <a:noFill/>
              </a:ln>
              <a:solidFill>
                <a:schemeClr val="tx1"/>
              </a:solidFill>
              <a:effectLst/>
              <a:latin typeface="Times New Roman" pitchFamily="18" charset="0"/>
              <a:cs typeface="Arial" pitchFamily="34" charset="0"/>
            </a:endParaRPr>
          </a:p>
          <a:p>
            <a:pPr marL="0" marR="434975" lvl="1" indent="0" defTabSz="914400" rtl="0" eaLnBrk="1" fontAlgn="base" latinLnBrk="0" hangingPunct="1">
              <a:lnSpc>
                <a:spcPct val="100000"/>
              </a:lnSpc>
              <a:spcBef>
                <a:spcPct val="0"/>
              </a:spcBef>
              <a:buClrTx/>
              <a:buSzTx/>
              <a:buFont typeface="Wingdings" pitchFamily="2" charset="2"/>
              <a:buChar char="§"/>
              <a:tabLst/>
            </a:pPr>
            <a:r>
              <a:rPr kumimoji="0" lang="el-GR" sz="1400" b="1" i="0" u="none" strike="noStrike" cap="none" normalizeH="0" baseline="0" dirty="0" err="1">
                <a:ln>
                  <a:noFill/>
                </a:ln>
                <a:solidFill>
                  <a:schemeClr val="tx1"/>
                </a:solidFill>
                <a:effectLst/>
                <a:latin typeface="Calibri" pitchFamily="34" charset="0"/>
                <a:cs typeface="Arial" pitchFamily="34" charset="0"/>
              </a:rPr>
              <a:t>Hudson</a:t>
            </a:r>
            <a:r>
              <a:rPr kumimoji="0" lang="el-GR" sz="1400" b="1" i="0" u="none" strike="noStrike" cap="none" normalizeH="0" baseline="0" dirty="0">
                <a:ln>
                  <a:noFill/>
                </a:ln>
                <a:solidFill>
                  <a:schemeClr val="tx1"/>
                </a:solidFill>
                <a:effectLst/>
                <a:latin typeface="Calibri" pitchFamily="34" charset="0"/>
                <a:cs typeface="Arial" pitchFamily="34" charset="0"/>
              </a:rPr>
              <a:t> </a:t>
            </a:r>
            <a:r>
              <a:rPr kumimoji="0" lang="el-GR" sz="1400" b="1" i="0" u="none" strike="noStrike" cap="none" normalizeH="0" baseline="0" dirty="0" err="1">
                <a:ln>
                  <a:noFill/>
                </a:ln>
                <a:solidFill>
                  <a:schemeClr val="tx1"/>
                </a:solidFill>
                <a:effectLst/>
                <a:latin typeface="Calibri" pitchFamily="34" charset="0"/>
                <a:cs typeface="Arial" pitchFamily="34" charset="0"/>
              </a:rPr>
              <a:t>Bay</a:t>
            </a:r>
            <a:r>
              <a:rPr kumimoji="0" lang="el-GR" sz="1400" b="1" i="0" u="none" strike="noStrike" cap="none" normalizeH="0" baseline="0" dirty="0">
                <a:ln>
                  <a:noFill/>
                </a:ln>
                <a:solidFill>
                  <a:schemeClr val="tx1"/>
                </a:solidFill>
                <a:effectLst/>
                <a:latin typeface="Calibri" pitchFamily="34" charset="0"/>
                <a:cs typeface="Arial" pitchFamily="34" charset="0"/>
              </a:rPr>
              <a:t> </a:t>
            </a:r>
            <a:r>
              <a:rPr kumimoji="0" lang="el-GR" sz="1400" b="1" i="0" u="none" strike="noStrike" cap="none" normalizeH="0" baseline="0" dirty="0" err="1">
                <a:ln>
                  <a:noFill/>
                </a:ln>
                <a:solidFill>
                  <a:schemeClr val="tx1"/>
                </a:solidFill>
                <a:effectLst/>
                <a:latin typeface="Calibri" pitchFamily="34" charset="0"/>
                <a:cs typeface="Arial" pitchFamily="34" charset="0"/>
              </a:rPr>
              <a:t>Company</a:t>
            </a:r>
            <a:endParaRPr kumimoji="0" lang="el-GR" sz="1400" b="1" i="0" u="none" strike="noStrike" cap="none" normalizeH="0" baseline="0" dirty="0">
              <a:ln>
                <a:noFill/>
              </a:ln>
              <a:solidFill>
                <a:schemeClr val="tx1"/>
              </a:solidFill>
              <a:effectLst/>
              <a:latin typeface="Calibri" pitchFamily="34" charset="0"/>
              <a:cs typeface="Arial" pitchFamily="34" charset="0"/>
            </a:endParaRPr>
          </a:p>
          <a:p>
            <a:pPr marR="0" lvl="0" indent="0" defTabSz="914400" rtl="0" eaLnBrk="1" fontAlgn="base" latinLnBrk="0" hangingPunct="1">
              <a:lnSpc>
                <a:spcPct val="100000"/>
              </a:lnSpc>
              <a:spcBef>
                <a:spcPct val="0"/>
              </a:spcBef>
              <a:buClrTx/>
              <a:buSzTx/>
              <a:buFont typeface="Wingdings" pitchFamily="2" charset="2"/>
              <a:buChar char="§"/>
              <a:tabLst/>
            </a:pPr>
            <a:r>
              <a:rPr kumimoji="0" lang="en-US" sz="1400" b="1" i="0" u="none" strike="noStrike" cap="none" normalizeH="0" baseline="0" dirty="0">
                <a:ln>
                  <a:noFill/>
                </a:ln>
                <a:solidFill>
                  <a:schemeClr val="tx1"/>
                </a:solidFill>
                <a:effectLst/>
                <a:latin typeface="Calibri" pitchFamily="34" charset="0"/>
                <a:cs typeface="Arial" pitchFamily="34" charset="0"/>
              </a:rPr>
              <a:t>(</a:t>
            </a:r>
            <a:r>
              <a:rPr kumimoji="0" lang="el-GR" sz="1400" b="1" i="0" u="none" strike="noStrike" cap="none" normalizeH="0" baseline="0" dirty="0" err="1">
                <a:ln>
                  <a:noFill/>
                </a:ln>
                <a:solidFill>
                  <a:schemeClr val="tx1"/>
                </a:solidFill>
                <a:effectLst/>
                <a:latin typeface="Calibri" pitchFamily="34" charset="0"/>
                <a:cs typeface="Arial" pitchFamily="34" charset="0"/>
              </a:rPr>
              <a:t>British</a:t>
            </a:r>
            <a:r>
              <a:rPr kumimoji="0" lang="en-US" sz="1400" b="1" i="0" u="none" strike="noStrike" cap="none" normalizeH="0" baseline="0" dirty="0">
                <a:ln>
                  <a:noFill/>
                </a:ln>
                <a:solidFill>
                  <a:schemeClr val="tx1"/>
                </a:solidFill>
                <a:effectLst/>
                <a:latin typeface="Calibri" pitchFamily="34" charset="0"/>
                <a:cs typeface="Arial" pitchFamily="34" charset="0"/>
              </a:rPr>
              <a:t>)</a:t>
            </a:r>
            <a:r>
              <a:rPr kumimoji="0" lang="el-GR" sz="1400" b="1" i="0" u="none" strike="noStrike" cap="none" normalizeH="0" baseline="0" dirty="0">
                <a:ln>
                  <a:noFill/>
                </a:ln>
                <a:solidFill>
                  <a:schemeClr val="tx1"/>
                </a:solidFill>
                <a:effectLst/>
                <a:latin typeface="Calibri" pitchFamily="34" charset="0"/>
                <a:cs typeface="Arial" pitchFamily="34" charset="0"/>
              </a:rPr>
              <a:t> </a:t>
            </a:r>
            <a:r>
              <a:rPr kumimoji="0" lang="el-GR" sz="1400" b="1" i="0" u="none" strike="noStrike" cap="none" normalizeH="0" baseline="0" dirty="0" err="1">
                <a:ln>
                  <a:noFill/>
                </a:ln>
                <a:solidFill>
                  <a:schemeClr val="tx1"/>
                </a:solidFill>
                <a:effectLst/>
                <a:latin typeface="Calibri" pitchFamily="34" charset="0"/>
                <a:cs typeface="Arial" pitchFamily="34" charset="0"/>
              </a:rPr>
              <a:t>Royal</a:t>
            </a:r>
            <a:r>
              <a:rPr kumimoji="0" lang="el-GR" sz="1400" b="1" i="0" u="none" strike="noStrike" cap="none" normalizeH="0" baseline="0" dirty="0">
                <a:ln>
                  <a:noFill/>
                </a:ln>
                <a:solidFill>
                  <a:schemeClr val="tx1"/>
                </a:solidFill>
                <a:effectLst/>
                <a:latin typeface="Calibri" pitchFamily="34" charset="0"/>
                <a:cs typeface="Arial" pitchFamily="34" charset="0"/>
              </a:rPr>
              <a:t> </a:t>
            </a:r>
            <a:r>
              <a:rPr kumimoji="0" lang="el-GR" sz="1400" b="1" i="0" u="none" strike="noStrike" cap="none" normalizeH="0" baseline="0" dirty="0" err="1">
                <a:ln>
                  <a:noFill/>
                </a:ln>
                <a:solidFill>
                  <a:schemeClr val="tx1"/>
                </a:solidFill>
                <a:effectLst/>
                <a:latin typeface="Calibri" pitchFamily="34" charset="0"/>
                <a:cs typeface="Arial" pitchFamily="34" charset="0"/>
              </a:rPr>
              <a:t>Africa</a:t>
            </a:r>
            <a:r>
              <a:rPr kumimoji="0" lang="el-GR" sz="1400" b="1" i="0" u="none" strike="noStrike" cap="none" normalizeH="0" baseline="0" dirty="0">
                <a:ln>
                  <a:noFill/>
                </a:ln>
                <a:solidFill>
                  <a:schemeClr val="tx1"/>
                </a:solidFill>
                <a:effectLst/>
                <a:latin typeface="Calibri" pitchFamily="34" charset="0"/>
                <a:cs typeface="Arial" pitchFamily="34" charset="0"/>
              </a:rPr>
              <a:t> </a:t>
            </a:r>
            <a:r>
              <a:rPr kumimoji="0" lang="el-GR" sz="1400" b="1" i="0" u="none" strike="noStrike" cap="none" normalizeH="0" baseline="0" dirty="0" err="1">
                <a:ln>
                  <a:noFill/>
                </a:ln>
                <a:solidFill>
                  <a:schemeClr val="tx1"/>
                </a:solidFill>
                <a:effectLst/>
                <a:latin typeface="Calibri" pitchFamily="34" charset="0"/>
                <a:cs typeface="Arial" pitchFamily="34" charset="0"/>
              </a:rPr>
              <a:t>Co</a:t>
            </a:r>
            <a:endParaRPr kumimoji="0" lang="el-GR" sz="1400" b="1" i="0" u="none" strike="noStrike" cap="none" normalizeH="0" baseline="0" dirty="0">
              <a:ln>
                <a:noFill/>
              </a:ln>
              <a:solidFill>
                <a:schemeClr val="tx1"/>
              </a:solidFill>
              <a:effectLst/>
              <a:latin typeface="Calibri" pitchFamily="34" charset="0"/>
              <a:cs typeface="Arial" pitchFamily="34" charset="0"/>
            </a:endParaRPr>
          </a:p>
          <a:p>
            <a:pPr marR="0" lvl="0" indent="0" defTabSz="914400" rtl="0" eaLnBrk="1" fontAlgn="base" latinLnBrk="0" hangingPunct="1">
              <a:lnSpc>
                <a:spcPct val="100000"/>
              </a:lnSpc>
              <a:spcBef>
                <a:spcPct val="0"/>
              </a:spcBef>
              <a:buClrTx/>
              <a:buSzTx/>
              <a:buFontTx/>
              <a:buNone/>
              <a:tabLst/>
            </a:pP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
        <p:nvSpPr>
          <p:cNvPr id="1027" name="Text Box 3"/>
          <p:cNvSpPr txBox="1">
            <a:spLocks noChangeArrowheads="1"/>
          </p:cNvSpPr>
          <p:nvPr/>
        </p:nvSpPr>
        <p:spPr bwMode="auto">
          <a:xfrm>
            <a:off x="3995936" y="1988840"/>
            <a:ext cx="2255838" cy="1224136"/>
          </a:xfrm>
          <a:prstGeom prst="rect">
            <a:avLst/>
          </a:prstGeom>
          <a:solidFill>
            <a:srgbClr val="FFFFFF"/>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1" indent="0" defTabSz="914400" rtl="0" eaLnBrk="1" fontAlgn="base" latinLnBrk="0" hangingPunct="1">
              <a:lnSpc>
                <a:spcPct val="100000"/>
              </a:lnSpc>
              <a:spcBef>
                <a:spcPct val="0"/>
              </a:spcBef>
              <a:spcAft>
                <a:spcPct val="0"/>
              </a:spcAft>
              <a:buClrTx/>
              <a:buSzTx/>
              <a:buFont typeface="Wingdings" pitchFamily="2" charset="2"/>
              <a:buChar char="§"/>
              <a:tabLst/>
            </a:pPr>
            <a:r>
              <a:rPr kumimoji="0" lang="el-GR" sz="1400" b="1" i="0" u="none" strike="noStrike" cap="none" normalizeH="0" baseline="0" dirty="0">
                <a:ln>
                  <a:noFill/>
                </a:ln>
                <a:solidFill>
                  <a:schemeClr val="tx1"/>
                </a:solidFill>
                <a:effectLst/>
                <a:latin typeface="Calibri" pitchFamily="34" charset="0"/>
                <a:cs typeface="Arial" pitchFamily="34" charset="0"/>
              </a:rPr>
              <a:t>Θεσμικό / νομικό πλαίσιο αυτοκρατορίας.</a:t>
            </a:r>
          </a:p>
          <a:p>
            <a:pPr marR="0" lvl="0" indent="0" defTabSz="914400" rtl="0" eaLnBrk="1" fontAlgn="base" latinLnBrk="0" hangingPunct="1">
              <a:lnSpc>
                <a:spcPct val="100000"/>
              </a:lnSpc>
              <a:spcBef>
                <a:spcPct val="0"/>
              </a:spcBef>
              <a:spcAft>
                <a:spcPct val="0"/>
              </a:spcAft>
              <a:buClrTx/>
              <a:buSzTx/>
              <a:buFont typeface="Wingdings" pitchFamily="2" charset="2"/>
              <a:buChar char="§"/>
              <a:tabLst/>
            </a:pPr>
            <a:r>
              <a:rPr kumimoji="0" lang="el-GR" sz="1400" b="1" i="0" u="none" strike="noStrike" cap="none" normalizeH="0" baseline="0" dirty="0">
                <a:ln>
                  <a:noFill/>
                </a:ln>
                <a:solidFill>
                  <a:schemeClr val="tx1"/>
                </a:solidFill>
                <a:effectLst/>
                <a:latin typeface="Calibri" pitchFamily="34" charset="0"/>
                <a:cs typeface="Arial" pitchFamily="34" charset="0"/>
              </a:rPr>
              <a:t>Κυρίως</a:t>
            </a:r>
            <a:r>
              <a:rPr kumimoji="0" lang="en-US" sz="1400" b="1" i="0" u="none" strike="noStrike" cap="none" normalizeH="0" dirty="0">
                <a:ln>
                  <a:noFill/>
                </a:ln>
                <a:solidFill>
                  <a:schemeClr val="tx1"/>
                </a:solidFill>
                <a:effectLst/>
                <a:latin typeface="Calibri" pitchFamily="34" charset="0"/>
                <a:cs typeface="Arial" pitchFamily="34" charset="0"/>
              </a:rPr>
              <a:t> </a:t>
            </a:r>
            <a:r>
              <a:rPr kumimoji="0" lang="el-GR" sz="1400" b="1" i="0" u="none" strike="noStrike" cap="none" normalizeH="0" baseline="0" dirty="0">
                <a:ln>
                  <a:noFill/>
                </a:ln>
                <a:solidFill>
                  <a:schemeClr val="tx1"/>
                </a:solidFill>
                <a:effectLst/>
                <a:latin typeface="Calibri" pitchFamily="34" charset="0"/>
                <a:cs typeface="Arial" pitchFamily="34" charset="0"/>
              </a:rPr>
              <a:t>εμπορικές δραστηριότητες.</a:t>
            </a:r>
          </a:p>
          <a:p>
            <a:pPr marR="0" lvl="0" indent="0"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
        <p:nvSpPr>
          <p:cNvPr id="1028" name="AutoShape 4"/>
          <p:cNvSpPr>
            <a:spLocks/>
          </p:cNvSpPr>
          <p:nvPr/>
        </p:nvSpPr>
        <p:spPr bwMode="auto">
          <a:xfrm>
            <a:off x="3635896" y="2060848"/>
            <a:ext cx="119062" cy="1049338"/>
          </a:xfrm>
          <a:prstGeom prst="rightBrace">
            <a:avLst>
              <a:gd name="adj1" fmla="val 73445"/>
              <a:gd name="adj2" fmla="val 50000"/>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pic>
        <p:nvPicPr>
          <p:cNvPr id="1030" name="Picture 6"/>
          <p:cNvPicPr>
            <a:picLocks noChangeAspect="1" noChangeArrowheads="1"/>
          </p:cNvPicPr>
          <p:nvPr/>
        </p:nvPicPr>
        <p:blipFill>
          <a:blip r:embed="rId2" cstate="print"/>
          <a:srcRect/>
          <a:stretch>
            <a:fillRect/>
          </a:stretch>
        </p:blipFill>
        <p:spPr bwMode="auto">
          <a:xfrm>
            <a:off x="827584" y="4293096"/>
            <a:ext cx="1962150" cy="1371600"/>
          </a:xfrm>
          <a:prstGeom prst="rect">
            <a:avLst/>
          </a:prstGeom>
          <a:noFill/>
          <a:ln w="9525">
            <a:solidFill>
              <a:schemeClr val="tx1"/>
            </a:solidFill>
            <a:miter lim="800000"/>
            <a:headEnd/>
            <a:tailEnd/>
          </a:ln>
        </p:spPr>
      </p:pic>
      <p:sp>
        <p:nvSpPr>
          <p:cNvPr id="10" name="9 - Ορθογώνιο"/>
          <p:cNvSpPr/>
          <p:nvPr/>
        </p:nvSpPr>
        <p:spPr>
          <a:xfrm>
            <a:off x="683568" y="5733256"/>
            <a:ext cx="2304256" cy="523220"/>
          </a:xfrm>
          <a:prstGeom prst="rect">
            <a:avLst/>
          </a:prstGeom>
        </p:spPr>
        <p:txBody>
          <a:bodyPr wrap="square">
            <a:spAutoFit/>
          </a:bodyPr>
          <a:lstStyle/>
          <a:p>
            <a:pPr marL="0" marR="434975" lvl="1" algn="ctr" fontAlgn="base">
              <a:spcBef>
                <a:spcPct val="0"/>
              </a:spcBef>
            </a:pPr>
            <a:r>
              <a:rPr lang="en-US" sz="1400" b="1" dirty="0">
                <a:latin typeface="Calibri" pitchFamily="34" charset="0"/>
                <a:cs typeface="Arial" pitchFamily="34" charset="0"/>
              </a:rPr>
              <a:t>     </a:t>
            </a:r>
            <a:r>
              <a:rPr lang="el-GR" sz="1400" b="1" dirty="0" err="1">
                <a:latin typeface="Calibri" pitchFamily="34" charset="0"/>
                <a:cs typeface="Arial" pitchFamily="34" charset="0"/>
              </a:rPr>
              <a:t>British</a:t>
            </a:r>
            <a:r>
              <a:rPr lang="el-GR" sz="1400" b="1" dirty="0">
                <a:latin typeface="Calibri" pitchFamily="34" charset="0"/>
                <a:cs typeface="Arial" pitchFamily="34" charset="0"/>
              </a:rPr>
              <a:t> </a:t>
            </a:r>
            <a:r>
              <a:rPr lang="el-GR" sz="1400" b="1" dirty="0" err="1">
                <a:latin typeface="Calibri" pitchFamily="34" charset="0"/>
                <a:cs typeface="Arial" pitchFamily="34" charset="0"/>
              </a:rPr>
              <a:t>East</a:t>
            </a:r>
            <a:r>
              <a:rPr lang="el-GR" sz="1400" b="1" dirty="0">
                <a:latin typeface="Calibri" pitchFamily="34" charset="0"/>
                <a:cs typeface="Arial" pitchFamily="34" charset="0"/>
              </a:rPr>
              <a:t> </a:t>
            </a:r>
            <a:r>
              <a:rPr lang="el-GR" sz="1400" b="1" dirty="0" err="1">
                <a:latin typeface="Calibri" pitchFamily="34" charset="0"/>
                <a:cs typeface="Arial" pitchFamily="34" charset="0"/>
              </a:rPr>
              <a:t>India</a:t>
            </a:r>
            <a:r>
              <a:rPr lang="el-GR" sz="1400" b="1" dirty="0">
                <a:latin typeface="Calibri" pitchFamily="34" charset="0"/>
                <a:cs typeface="Arial" pitchFamily="34" charset="0"/>
              </a:rPr>
              <a:t> </a:t>
            </a:r>
            <a:endParaRPr lang="en-US" sz="1400" b="1" dirty="0">
              <a:latin typeface="Calibri" pitchFamily="34" charset="0"/>
              <a:cs typeface="Arial" pitchFamily="34" charset="0"/>
            </a:endParaRPr>
          </a:p>
          <a:p>
            <a:pPr marL="0" marR="434975" lvl="1" algn="ctr" fontAlgn="base">
              <a:spcBef>
                <a:spcPct val="0"/>
              </a:spcBef>
            </a:pPr>
            <a:r>
              <a:rPr lang="el-GR" sz="1400" b="1" dirty="0" err="1">
                <a:latin typeface="Calibri" pitchFamily="34" charset="0"/>
                <a:cs typeface="Arial" pitchFamily="34" charset="0"/>
              </a:rPr>
              <a:t>Co</a:t>
            </a:r>
            <a:r>
              <a:rPr lang="en-US" sz="1400" b="1" dirty="0" err="1">
                <a:latin typeface="Calibri" pitchFamily="34" charset="0"/>
                <a:cs typeface="Arial" pitchFamily="34" charset="0"/>
              </a:rPr>
              <a:t>mpany</a:t>
            </a:r>
            <a:r>
              <a:rPr lang="en-US" sz="1400" b="1" dirty="0">
                <a:latin typeface="Calibri" pitchFamily="34" charset="0"/>
                <a:cs typeface="Arial" pitchFamily="34" charset="0"/>
              </a:rPr>
              <a:t> (1600-1874)</a:t>
            </a:r>
          </a:p>
        </p:txBody>
      </p:sp>
      <p:pic>
        <p:nvPicPr>
          <p:cNvPr id="1033" name="Picture 9"/>
          <p:cNvPicPr>
            <a:picLocks noChangeAspect="1" noChangeArrowheads="1"/>
          </p:cNvPicPr>
          <p:nvPr/>
        </p:nvPicPr>
        <p:blipFill>
          <a:blip r:embed="rId3" cstate="print"/>
          <a:srcRect/>
          <a:stretch>
            <a:fillRect/>
          </a:stretch>
        </p:blipFill>
        <p:spPr bwMode="auto">
          <a:xfrm>
            <a:off x="3275856" y="4077072"/>
            <a:ext cx="4176464" cy="2702265"/>
          </a:xfrm>
          <a:prstGeom prst="rect">
            <a:avLst/>
          </a:prstGeom>
          <a:noFill/>
          <a:ln w="9525">
            <a:noFill/>
            <a:miter lim="800000"/>
            <a:headEnd/>
            <a:tailEnd/>
          </a:ln>
        </p:spPr>
      </p:pic>
      <p:sp>
        <p:nvSpPr>
          <p:cNvPr id="14" name="13 - Ορθογώνιο"/>
          <p:cNvSpPr/>
          <p:nvPr/>
        </p:nvSpPr>
        <p:spPr>
          <a:xfrm>
            <a:off x="7740352" y="4509120"/>
            <a:ext cx="1152128" cy="1815882"/>
          </a:xfrm>
          <a:prstGeom prst="rect">
            <a:avLst/>
          </a:prstGeom>
          <a:ln>
            <a:solidFill>
              <a:schemeClr val="tx1"/>
            </a:solidFill>
          </a:ln>
        </p:spPr>
        <p:txBody>
          <a:bodyPr wrap="square">
            <a:spAutoFit/>
          </a:bodyPr>
          <a:lstStyle/>
          <a:p>
            <a:r>
              <a:rPr lang="el-GR" sz="1600" b="1" dirty="0" err="1">
                <a:latin typeface="Calibri" pitchFamily="34" charset="0"/>
                <a:cs typeface="Arial" pitchFamily="34" charset="0"/>
              </a:rPr>
              <a:t>Royal</a:t>
            </a:r>
            <a:r>
              <a:rPr lang="el-GR" sz="1600" b="1" dirty="0">
                <a:latin typeface="Calibri" pitchFamily="34" charset="0"/>
                <a:cs typeface="Arial" pitchFamily="34" charset="0"/>
              </a:rPr>
              <a:t> </a:t>
            </a:r>
            <a:r>
              <a:rPr lang="el-GR" sz="1600" b="1" dirty="0" err="1">
                <a:latin typeface="Calibri" pitchFamily="34" charset="0"/>
                <a:cs typeface="Arial" pitchFamily="34" charset="0"/>
              </a:rPr>
              <a:t>Africa</a:t>
            </a:r>
            <a:r>
              <a:rPr lang="el-GR" sz="1600" b="1" dirty="0">
                <a:latin typeface="Calibri" pitchFamily="34" charset="0"/>
                <a:cs typeface="Arial" pitchFamily="34" charset="0"/>
              </a:rPr>
              <a:t> </a:t>
            </a:r>
            <a:r>
              <a:rPr lang="el-GR" sz="1600" b="1" dirty="0" err="1">
                <a:latin typeface="Calibri" pitchFamily="34" charset="0"/>
                <a:cs typeface="Arial" pitchFamily="34" charset="0"/>
              </a:rPr>
              <a:t>Co</a:t>
            </a:r>
            <a:r>
              <a:rPr lang="el-GR" sz="1600" b="1" dirty="0">
                <a:latin typeface="Calibri" pitchFamily="34" charset="0"/>
                <a:cs typeface="Arial" pitchFamily="34" charset="0"/>
              </a:rPr>
              <a:t> </a:t>
            </a:r>
            <a:r>
              <a:rPr lang="en-US" sz="1600" b="1" dirty="0">
                <a:latin typeface="Calibri" pitchFamily="34" charset="0"/>
                <a:cs typeface="Arial" pitchFamily="34" charset="0"/>
              </a:rPr>
              <a:t>(1660):</a:t>
            </a:r>
          </a:p>
          <a:p>
            <a:r>
              <a:rPr lang="el-GR" sz="1600" b="1" dirty="0">
                <a:latin typeface="Calibri" pitchFamily="34" charset="0"/>
                <a:cs typeface="Arial" pitchFamily="34" charset="0"/>
              </a:rPr>
              <a:t>Μετέφερε  5,000 σκλάβους το χρόνο.</a:t>
            </a:r>
            <a:endParaRPr lang="en-US" sz="1600" b="1" dirty="0">
              <a:latin typeface="Calibri"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611560" y="188640"/>
            <a:ext cx="2915816"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1" u="sng" strike="noStrike" cap="none" normalizeH="0" baseline="0" dirty="0">
                <a:ln>
                  <a:noFill/>
                </a:ln>
                <a:solidFill>
                  <a:schemeClr val="tx1"/>
                </a:solidFill>
                <a:effectLst/>
                <a:latin typeface="Arial" pitchFamily="34" charset="0"/>
                <a:ea typeface="Times New Roman" pitchFamily="18" charset="0"/>
                <a:cs typeface="Arial" pitchFamily="34" charset="0"/>
              </a:rPr>
              <a:t>Ξένες Άμεσες Επενδύσεις (20</a:t>
            </a:r>
            <a:r>
              <a:rPr kumimoji="0" lang="en-US" sz="1200" b="1" i="1" u="sng" strike="noStrike" cap="none" normalizeH="0" baseline="0" dirty="0">
                <a:ln>
                  <a:noFill/>
                </a:ln>
                <a:solidFill>
                  <a:schemeClr val="tx1"/>
                </a:solidFill>
                <a:effectLst/>
                <a:latin typeface="Arial" pitchFamily="34" charset="0"/>
                <a:ea typeface="Times New Roman" pitchFamily="18" charset="0"/>
                <a:cs typeface="Arial" pitchFamily="34" charset="0"/>
              </a:rPr>
              <a:t>15</a:t>
            </a:r>
            <a:r>
              <a:rPr kumimoji="0" lang="el-GR" sz="1200" b="1" i="1" u="sng"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
        <p:nvSpPr>
          <p:cNvPr id="717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7173" name="Rectangle 5"/>
          <p:cNvSpPr>
            <a:spLocks noChangeArrowheads="1"/>
          </p:cNvSpPr>
          <p:nvPr/>
        </p:nvSpPr>
        <p:spPr bwMode="auto">
          <a:xfrm>
            <a:off x="0" y="2362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174" name="Rectangle 6"/>
          <p:cNvSpPr>
            <a:spLocks noChangeArrowheads="1"/>
          </p:cNvSpPr>
          <p:nvPr/>
        </p:nvSpPr>
        <p:spPr bwMode="auto">
          <a:xfrm>
            <a:off x="0" y="4124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900" b="0" i="0" u="none" strike="noStrike" cap="none" normalizeH="0" baseline="0">
                <a:ln>
                  <a:noFill/>
                </a:ln>
                <a:solidFill>
                  <a:schemeClr val="tx1"/>
                </a:solidFill>
                <a:effectLst/>
                <a:latin typeface="Arial" pitchFamily="34" charset="0"/>
                <a:cs typeface="Arial" pitchFamily="34" charset="0"/>
              </a:rPr>
              <a:t> </a:t>
            </a:r>
            <a:endParaRPr kumimoji="0" lang="el-GR" sz="1800" b="0" i="0" u="none" strike="noStrike" cap="none" normalizeH="0" baseline="0">
              <a:ln>
                <a:noFill/>
              </a:ln>
              <a:solidFill>
                <a:schemeClr val="tx1"/>
              </a:solidFill>
              <a:effectLst/>
              <a:latin typeface="Arial" pitchFamily="34" charset="0"/>
              <a:cs typeface="Arial" pitchFamily="34" charset="0"/>
            </a:endParaRPr>
          </a:p>
        </p:txBody>
      </p:sp>
      <p:pic>
        <p:nvPicPr>
          <p:cNvPr id="2" name="Εικόνα 1"/>
          <p:cNvPicPr>
            <a:picLocks noChangeAspect="1"/>
          </p:cNvPicPr>
          <p:nvPr/>
        </p:nvPicPr>
        <p:blipFill rotWithShape="1">
          <a:blip r:embed="rId2"/>
          <a:srcRect t="-1" b="8474"/>
          <a:stretch/>
        </p:blipFill>
        <p:spPr>
          <a:xfrm>
            <a:off x="251520" y="548680"/>
            <a:ext cx="8280920" cy="3888432"/>
          </a:xfrm>
          <a:prstGeom prst="rect">
            <a:avLst/>
          </a:prstGeom>
        </p:spPr>
      </p:pic>
      <p:sp>
        <p:nvSpPr>
          <p:cNvPr id="3" name="2 - Θέση περιεχομένου"/>
          <p:cNvSpPr>
            <a:spLocks noGrp="1"/>
          </p:cNvSpPr>
          <p:nvPr>
            <p:ph idx="1"/>
          </p:nvPr>
        </p:nvSpPr>
        <p:spPr>
          <a:xfrm>
            <a:off x="323528" y="4869160"/>
            <a:ext cx="8280920" cy="1931952"/>
          </a:xfrm>
          <a:ln>
            <a:solidFill>
              <a:schemeClr val="tx1"/>
            </a:solidFill>
          </a:ln>
        </p:spPr>
        <p:txBody>
          <a:bodyPr>
            <a:normAutofit/>
          </a:bodyPr>
          <a:lstStyle/>
          <a:p>
            <a:pPr marL="822960" lvl="0" indent="-457200">
              <a:buFont typeface="Wingdings" panose="05000000000000000000" pitchFamily="2" charset="2"/>
              <a:buChar char="Ø"/>
            </a:pPr>
            <a:r>
              <a:rPr lang="el-GR" sz="1400" b="1" dirty="0"/>
              <a:t>Το 1/6 των ΠΕ είναι από την ΝΑ Ασία, ενώ εκεί λειτουργούν περισσότερες θυγατρικές από ότι στις ανεπτυγμένες οικονομίες.</a:t>
            </a:r>
            <a:endParaRPr lang="el-GR" sz="1400" dirty="0"/>
          </a:p>
          <a:p>
            <a:pPr marL="822960" lvl="0" indent="-457200">
              <a:buFont typeface="Wingdings" panose="05000000000000000000" pitchFamily="2" charset="2"/>
              <a:buChar char="Ø"/>
            </a:pPr>
            <a:r>
              <a:rPr lang="el-GR" sz="1400" b="1" dirty="0"/>
              <a:t>Συγκεκριμένα τμήματα του πλανήτη απέχουν ολοκληρωτικά από τη παγκοσμιοποίηση της παραγωγής (Δ. Ασία, Αφρική).</a:t>
            </a:r>
            <a:endParaRPr lang="el-GR" sz="1400" dirty="0"/>
          </a:p>
          <a:p>
            <a:pPr marL="822960" lvl="0" indent="-457200">
              <a:buFont typeface="Wingdings" panose="05000000000000000000" pitchFamily="2" charset="2"/>
              <a:buChar char="Ø"/>
            </a:pPr>
            <a:r>
              <a:rPr lang="el-GR" sz="1400" b="1" dirty="0"/>
              <a:t>Από τη δεκαετία του 1970 οι ΗΠΑ έγιναν σημαντικός απ</a:t>
            </a:r>
            <a:r>
              <a:rPr lang="en-US" sz="1400" b="1" dirty="0"/>
              <a:t>o</a:t>
            </a:r>
            <a:r>
              <a:rPr lang="el-GR" sz="1400" b="1" dirty="0"/>
              <a:t>δέκτης ΞΑΕ λόγω ευνοϊκού επιχειρηματικού περιβάλλοντος.</a:t>
            </a:r>
            <a:endParaRPr lang="el-GR" sz="1400" dirty="0"/>
          </a:p>
          <a:p>
            <a:pPr marL="822960" lvl="0" indent="-457200">
              <a:buFont typeface="Wingdings" panose="05000000000000000000" pitchFamily="2" charset="2"/>
              <a:buChar char="Ø"/>
            </a:pPr>
            <a:r>
              <a:rPr lang="el-GR" sz="1400" b="1" dirty="0"/>
              <a:t>Σε αντίθεση η Ιαπωνία παραμένει κυρίως πηγή ΞΑΕ (κλειστά δίκτυα επιχειρήσεων </a:t>
            </a:r>
            <a:r>
              <a:rPr lang="el-GR" sz="1400" b="1" dirty="0" err="1"/>
              <a:t>κ΄</a:t>
            </a:r>
            <a:r>
              <a:rPr lang="el-GR" sz="1400" b="1" dirty="0"/>
              <a:t> συλλογική ιδιοκτησία).</a:t>
            </a:r>
            <a:endParaRPr lang="el-GR" sz="1400" dirty="0"/>
          </a:p>
        </p:txBody>
      </p:sp>
      <p:sp>
        <p:nvSpPr>
          <p:cNvPr id="12" name="Rectangle 3"/>
          <p:cNvSpPr>
            <a:spLocks noChangeArrowheads="1"/>
          </p:cNvSpPr>
          <p:nvPr/>
        </p:nvSpPr>
        <p:spPr bwMode="auto">
          <a:xfrm>
            <a:off x="323528" y="4455005"/>
            <a:ext cx="4104456"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l-GR" sz="1200" b="1" u="sng" dirty="0">
                <a:latin typeface="Arial" pitchFamily="34" charset="0"/>
                <a:ea typeface="Times New Roman" pitchFamily="18" charset="0"/>
                <a:cs typeface="Arial" pitchFamily="34" charset="0"/>
              </a:rPr>
              <a:t>Πηγή</a:t>
            </a:r>
            <a:r>
              <a:rPr lang="en-US" sz="1200" dirty="0">
                <a:latin typeface="Arial" pitchFamily="34" charset="0"/>
                <a:ea typeface="Times New Roman" pitchFamily="18" charset="0"/>
                <a:cs typeface="Arial" pitchFamily="34" charset="0"/>
              </a:rPr>
              <a:t>: UNCTAD, World Investment Report 2015</a:t>
            </a:r>
            <a:endParaRPr kumimoji="0" lang="en-US" sz="1200" i="0" strike="noStrike" cap="none" normalizeH="0" baseline="0" dirty="0">
              <a:ln>
                <a:noFill/>
              </a:ln>
              <a:solidFill>
                <a:schemeClr val="tx1"/>
              </a:solidFill>
              <a:effectLst/>
              <a:latin typeface="Arial" pitchFamily="34" charset="0"/>
              <a:ea typeface="Times New Roman" pitchFamily="18"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395536" y="550720"/>
            <a:ext cx="3960440" cy="4824535"/>
          </a:xfrm>
          <a:prstGeom prst="rect">
            <a:avLst/>
          </a:prstGeom>
        </p:spPr>
      </p:pic>
      <p:sp>
        <p:nvSpPr>
          <p:cNvPr id="6" name="TextBox 5"/>
          <p:cNvSpPr txBox="1"/>
          <p:nvPr/>
        </p:nvSpPr>
        <p:spPr>
          <a:xfrm>
            <a:off x="4536504" y="166297"/>
            <a:ext cx="4464496" cy="646331"/>
          </a:xfrm>
          <a:prstGeom prst="rect">
            <a:avLst/>
          </a:prstGeom>
          <a:solidFill>
            <a:schemeClr val="bg2">
              <a:lumMod val="75000"/>
            </a:schemeClr>
          </a:solidFill>
          <a:ln>
            <a:solidFill>
              <a:schemeClr val="tx1"/>
            </a:solidFill>
          </a:ln>
        </p:spPr>
        <p:txBody>
          <a:bodyPr wrap="square" rtlCol="0">
            <a:spAutoFit/>
          </a:bodyPr>
          <a:lstStyle/>
          <a:p>
            <a:pPr algn="ctr"/>
            <a:r>
              <a:rPr lang="el-GR" b="1" dirty="0"/>
              <a:t>Κυριαρχία του τριτογενούς τομέα στις επενδύσεις των πολυεθνικών</a:t>
            </a:r>
            <a:endParaRPr lang="en-US" b="1" dirty="0"/>
          </a:p>
        </p:txBody>
      </p:sp>
      <p:pic>
        <p:nvPicPr>
          <p:cNvPr id="7" name="Εικόνα 6"/>
          <p:cNvPicPr>
            <a:picLocks noChangeAspect="1"/>
          </p:cNvPicPr>
          <p:nvPr/>
        </p:nvPicPr>
        <p:blipFill>
          <a:blip r:embed="rId3"/>
          <a:stretch>
            <a:fillRect/>
          </a:stretch>
        </p:blipFill>
        <p:spPr>
          <a:xfrm>
            <a:off x="1008982" y="5733256"/>
            <a:ext cx="6693988" cy="1005927"/>
          </a:xfrm>
          <a:prstGeom prst="rect">
            <a:avLst/>
          </a:prstGeom>
        </p:spPr>
      </p:pic>
      <p:pic>
        <p:nvPicPr>
          <p:cNvPr id="2" name="Εικόνα 1"/>
          <p:cNvPicPr>
            <a:picLocks noChangeAspect="1"/>
          </p:cNvPicPr>
          <p:nvPr/>
        </p:nvPicPr>
        <p:blipFill>
          <a:blip r:embed="rId4"/>
          <a:stretch>
            <a:fillRect/>
          </a:stretch>
        </p:blipFill>
        <p:spPr>
          <a:xfrm>
            <a:off x="4530392" y="1134131"/>
            <a:ext cx="4470608" cy="2645893"/>
          </a:xfrm>
          <a:prstGeom prst="rect">
            <a:avLst/>
          </a:prstGeom>
        </p:spPr>
      </p:pic>
      <p:sp>
        <p:nvSpPr>
          <p:cNvPr id="8" name="Rectangle 7"/>
          <p:cNvSpPr>
            <a:spLocks noChangeArrowheads="1"/>
          </p:cNvSpPr>
          <p:nvPr/>
        </p:nvSpPr>
        <p:spPr bwMode="auto">
          <a:xfrm>
            <a:off x="4530392" y="3773358"/>
            <a:ext cx="4613608"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defTabSz="914400" rtl="0" eaLnBrk="0" fontAlgn="base" latinLnBrk="0" hangingPunct="0">
              <a:lnSpc>
                <a:spcPct val="100000"/>
              </a:lnSpc>
              <a:spcBef>
                <a:spcPct val="0"/>
              </a:spcBef>
              <a:spcAft>
                <a:spcPct val="0"/>
              </a:spcAft>
              <a:buClrTx/>
              <a:buSzTx/>
              <a:buFont typeface="Wingdings" pitchFamily="2" charset="2"/>
              <a:buChar char="q"/>
              <a:tabLst>
                <a:tab pos="355600" algn="l"/>
              </a:tabLst>
            </a:pPr>
            <a:r>
              <a:rPr kumimoji="0" lang="el-GR"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Η πλειοψηφία των σχετικών δραστηριοτήτων (τραπεζικές, ασφαλιστικές) λαμβάνει χώρα στα χρηματιστικά κέντρα των ανεπτυγμένων χωρών.</a:t>
            </a:r>
          </a:p>
          <a:p>
            <a:pPr marL="0" marR="0" lvl="0" defTabSz="914400" rtl="0" eaLnBrk="0" fontAlgn="base" latinLnBrk="0" hangingPunct="0">
              <a:lnSpc>
                <a:spcPct val="100000"/>
              </a:lnSpc>
              <a:spcBef>
                <a:spcPct val="0"/>
              </a:spcBef>
              <a:spcAft>
                <a:spcPct val="0"/>
              </a:spcAft>
              <a:buClrTx/>
              <a:buSzTx/>
              <a:tabLst>
                <a:tab pos="355600" algn="l"/>
              </a:tabLst>
            </a:pPr>
            <a:endParaRPr kumimoji="0" lang="el-GR" sz="1400" b="0" i="0" u="none" strike="noStrike" cap="none" normalizeH="0" baseline="0" dirty="0">
              <a:ln>
                <a:noFill/>
              </a:ln>
              <a:solidFill>
                <a:schemeClr val="tx1"/>
              </a:solidFill>
              <a:effectLst/>
              <a:latin typeface="Arial" pitchFamily="34" charset="0"/>
              <a:cs typeface="Arial" pitchFamily="34" charset="0"/>
            </a:endParaRPr>
          </a:p>
          <a:p>
            <a:pPr marL="0" marR="0" lvl="0" defTabSz="914400" rtl="0" eaLnBrk="0" fontAlgn="base" latinLnBrk="0" hangingPunct="0">
              <a:lnSpc>
                <a:spcPct val="100000"/>
              </a:lnSpc>
              <a:spcBef>
                <a:spcPct val="0"/>
              </a:spcBef>
              <a:spcAft>
                <a:spcPct val="0"/>
              </a:spcAft>
              <a:buClrTx/>
              <a:buSzTx/>
              <a:buFont typeface="Wingdings" pitchFamily="2" charset="2"/>
              <a:buChar char="q"/>
              <a:tabLst>
                <a:tab pos="355600" algn="l"/>
              </a:tabLst>
            </a:pPr>
            <a:r>
              <a:rPr kumimoji="0" lang="el-GR"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Σημασία των  </a:t>
            </a:r>
            <a:r>
              <a:rPr kumimoji="0" lang="el-GR" sz="1400" b="1" i="0" u="sng" strike="noStrike" cap="none" normalizeH="0" baseline="0" dirty="0">
                <a:ln>
                  <a:noFill/>
                </a:ln>
                <a:solidFill>
                  <a:schemeClr val="tx1"/>
                </a:solidFill>
                <a:effectLst/>
                <a:latin typeface="Arial" pitchFamily="34" charset="0"/>
                <a:ea typeface="Times New Roman" pitchFamily="18" charset="0"/>
                <a:cs typeface="Arial" pitchFamily="34" charset="0"/>
              </a:rPr>
              <a:t>Προηγμένων Υπηρεσιών προς τις Επιχειρήσεις</a:t>
            </a:r>
            <a:r>
              <a:rPr kumimoji="0" lang="el-GR"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l-GR" sz="1400" b="0" i="0" u="none" strike="noStrike" cap="none" normalizeH="0" baseline="0" dirty="0">
              <a:ln>
                <a:noFill/>
              </a:ln>
              <a:solidFill>
                <a:schemeClr val="tx1"/>
              </a:solidFill>
              <a:effectLst/>
              <a:latin typeface="Arial" pitchFamily="34" charset="0"/>
              <a:cs typeface="Arial" pitchFamily="34" charset="0"/>
            </a:endParaRPr>
          </a:p>
          <a:p>
            <a:pPr marL="0" marR="0" lvl="0" defTabSz="914400" rtl="0" eaLnBrk="0" fontAlgn="base" latinLnBrk="0" hangingPunct="0">
              <a:lnSpc>
                <a:spcPct val="100000"/>
              </a:lnSpc>
              <a:spcBef>
                <a:spcPct val="0"/>
              </a:spcBef>
              <a:spcAft>
                <a:spcPct val="0"/>
              </a:spcAft>
              <a:buClrTx/>
              <a:buSzTx/>
              <a:tabLst>
                <a:tab pos="355600" algn="l"/>
              </a:tabLst>
            </a:pPr>
            <a:r>
              <a:rPr kumimoji="0" lang="el-GR"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en-GB"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Advanced Producer Services</a:t>
            </a:r>
            <a:r>
              <a:rPr lang="el-GR" sz="1400" b="1" dirty="0">
                <a:latin typeface="Arial" pitchFamily="34" charset="0"/>
                <a:ea typeface="Times New Roman" pitchFamily="18" charset="0"/>
                <a:cs typeface="Arial" pitchFamily="34" charset="0"/>
              </a:rPr>
              <a:t> </a:t>
            </a:r>
            <a:r>
              <a:rPr lang="el-GR" sz="1400" dirty="0">
                <a:latin typeface="Arial" pitchFamily="34" charset="0"/>
                <a:cs typeface="Arial" pitchFamily="34" charset="0"/>
              </a:rPr>
              <a:t>/ </a:t>
            </a:r>
            <a:r>
              <a:rPr kumimoji="0" lang="el-GR"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λογιστικές, νομικές, επενδυτικές).</a:t>
            </a:r>
            <a:endParaRPr kumimoji="0" lang="el-GR" sz="1400" b="0" i="0" u="none" strike="noStrike" cap="none" normalizeH="0" baseline="0" dirty="0">
              <a:ln>
                <a:noFill/>
              </a:ln>
              <a:solidFill>
                <a:schemeClr val="tx1"/>
              </a:solidFill>
              <a:effectLst/>
              <a:latin typeface="Arial" pitchFamily="34" charset="0"/>
              <a:cs typeface="Arial" pitchFamily="34" charset="0"/>
            </a:endParaRPr>
          </a:p>
        </p:txBody>
      </p:sp>
      <p:sp>
        <p:nvSpPr>
          <p:cNvPr id="9" name="Ορθογώνιο 8"/>
          <p:cNvSpPr/>
          <p:nvPr/>
        </p:nvSpPr>
        <p:spPr>
          <a:xfrm>
            <a:off x="799843" y="187054"/>
            <a:ext cx="3151825" cy="369332"/>
          </a:xfrm>
          <a:prstGeom prst="rect">
            <a:avLst/>
          </a:prstGeom>
          <a:solidFill>
            <a:schemeClr val="bg2">
              <a:lumMod val="75000"/>
            </a:schemeClr>
          </a:solidFill>
        </p:spPr>
        <p:txBody>
          <a:bodyPr wrap="none">
            <a:spAutoFit/>
          </a:bodyPr>
          <a:lstStyle/>
          <a:p>
            <a:r>
              <a:rPr lang="el-GR" b="1" dirty="0"/>
              <a:t>Εξαγορές και τις συγχωνεύσεις</a:t>
            </a:r>
            <a:endParaRPr lang="en-US" dirty="0"/>
          </a:p>
        </p:txBody>
      </p:sp>
    </p:spTree>
    <p:extLst>
      <p:ext uri="{BB962C8B-B14F-4D97-AF65-F5344CB8AC3E}">
        <p14:creationId xmlns:p14="http://schemas.microsoft.com/office/powerpoint/2010/main" val="958534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71778"/>
            <a:ext cx="5463195" cy="3892527"/>
          </a:xfrm>
          <a:prstGeom prst="rect">
            <a:avLst/>
          </a:prstGeom>
        </p:spPr>
      </p:pic>
      <p:pic>
        <p:nvPicPr>
          <p:cNvPr id="11" name="Εικόνα 10"/>
          <p:cNvPicPr>
            <a:picLocks noChangeAspect="1"/>
          </p:cNvPicPr>
          <p:nvPr/>
        </p:nvPicPr>
        <p:blipFill rotWithShape="1">
          <a:blip r:embed="rId3"/>
          <a:srcRect l="1469" r="926"/>
          <a:stretch/>
        </p:blipFill>
        <p:spPr>
          <a:xfrm>
            <a:off x="635284" y="5161287"/>
            <a:ext cx="6662244" cy="1132129"/>
          </a:xfrm>
          <a:prstGeom prst="rect">
            <a:avLst/>
          </a:prstGeom>
        </p:spPr>
      </p:pic>
      <p:pic>
        <p:nvPicPr>
          <p:cNvPr id="13" name="Εικόνα 12"/>
          <p:cNvPicPr>
            <a:picLocks noChangeAspect="1"/>
          </p:cNvPicPr>
          <p:nvPr/>
        </p:nvPicPr>
        <p:blipFill>
          <a:blip r:embed="rId4"/>
          <a:stretch>
            <a:fillRect/>
          </a:stretch>
        </p:blipFill>
        <p:spPr>
          <a:xfrm>
            <a:off x="631389" y="4349099"/>
            <a:ext cx="6666139" cy="932267"/>
          </a:xfrm>
          <a:prstGeom prst="rect">
            <a:avLst/>
          </a:prstGeom>
        </p:spPr>
      </p:pic>
      <p:pic>
        <p:nvPicPr>
          <p:cNvPr id="14" name="Εικόνα 13"/>
          <p:cNvPicPr>
            <a:picLocks noChangeAspect="1"/>
          </p:cNvPicPr>
          <p:nvPr/>
        </p:nvPicPr>
        <p:blipFill>
          <a:blip r:embed="rId5"/>
          <a:stretch>
            <a:fillRect/>
          </a:stretch>
        </p:blipFill>
        <p:spPr>
          <a:xfrm>
            <a:off x="3516801" y="1772816"/>
            <a:ext cx="3799442" cy="2342989"/>
          </a:xfrm>
          <a:prstGeom prst="rect">
            <a:avLst/>
          </a:prstGeom>
        </p:spPr>
      </p:pic>
      <p:pic>
        <p:nvPicPr>
          <p:cNvPr id="2" name="Εικόνα 1"/>
          <p:cNvPicPr>
            <a:picLocks noChangeAspect="1"/>
          </p:cNvPicPr>
          <p:nvPr/>
        </p:nvPicPr>
        <p:blipFill>
          <a:blip r:embed="rId6"/>
          <a:stretch>
            <a:fillRect/>
          </a:stretch>
        </p:blipFill>
        <p:spPr>
          <a:xfrm>
            <a:off x="6809632" y="372392"/>
            <a:ext cx="2170364" cy="1944793"/>
          </a:xfrm>
          <a:prstGeom prst="rect">
            <a:avLst/>
          </a:prstGeom>
        </p:spPr>
      </p:pic>
    </p:spTree>
    <p:extLst>
      <p:ext uri="{BB962C8B-B14F-4D97-AF65-F5344CB8AC3E}">
        <p14:creationId xmlns:p14="http://schemas.microsoft.com/office/powerpoint/2010/main" val="93013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49040"/>
          <a:stretch/>
        </p:blipFill>
        <p:spPr bwMode="auto">
          <a:xfrm>
            <a:off x="285800" y="116631"/>
            <a:ext cx="8568952" cy="624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46440" y="6363807"/>
            <a:ext cx="2808312" cy="276999"/>
          </a:xfrm>
          <a:prstGeom prst="rect">
            <a:avLst/>
          </a:prstGeom>
          <a:noFill/>
        </p:spPr>
        <p:txBody>
          <a:bodyPr wrap="square" rtlCol="0">
            <a:spAutoFit/>
          </a:bodyPr>
          <a:lstStyle/>
          <a:p>
            <a:r>
              <a:rPr lang="en-US" sz="1200" b="1" dirty="0" err="1"/>
              <a:t>UNCTAD</a:t>
            </a:r>
            <a:r>
              <a:rPr lang="en-US" sz="1200" b="1" dirty="0"/>
              <a:t>: </a:t>
            </a:r>
            <a:r>
              <a:rPr lang="en-GB" sz="1200" b="1" dirty="0"/>
              <a:t>World Investment Report 2014</a:t>
            </a:r>
            <a:endParaRPr lang="el-GR" sz="12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395536" y="116632"/>
            <a:ext cx="8298803" cy="6393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902377" y="6510309"/>
            <a:ext cx="2808312" cy="276999"/>
          </a:xfrm>
          <a:prstGeom prst="rect">
            <a:avLst/>
          </a:prstGeom>
          <a:noFill/>
        </p:spPr>
        <p:txBody>
          <a:bodyPr wrap="square" rtlCol="0">
            <a:spAutoFit/>
          </a:bodyPr>
          <a:lstStyle/>
          <a:p>
            <a:r>
              <a:rPr lang="en-US" sz="1200" b="1" dirty="0" err="1"/>
              <a:t>UNCTAD</a:t>
            </a:r>
            <a:r>
              <a:rPr lang="en-US" sz="1200" b="1" dirty="0"/>
              <a:t>: </a:t>
            </a:r>
            <a:r>
              <a:rPr lang="en-GB" sz="1200" b="1" dirty="0"/>
              <a:t>World Investment Report 2014</a:t>
            </a:r>
            <a:endParaRPr lang="el-GR" sz="12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562074"/>
          </a:xfrm>
          <a:solidFill>
            <a:schemeClr val="bg2">
              <a:lumMod val="75000"/>
            </a:schemeClr>
          </a:solidFill>
        </p:spPr>
        <p:txBody>
          <a:bodyPr>
            <a:normAutofit fontScale="90000"/>
          </a:bodyPr>
          <a:lstStyle/>
          <a:p>
            <a:r>
              <a:rPr lang="el-GR" sz="2000" b="1" dirty="0"/>
              <a:t>Δομή οργάνωσης και δικτύωση των δραστηριοτήτων των πολυεθνικών επιχειρήσεων</a:t>
            </a:r>
            <a:endParaRPr lang="en-US" sz="2000" b="1" dirty="0"/>
          </a:p>
        </p:txBody>
      </p:sp>
      <p:sp>
        <p:nvSpPr>
          <p:cNvPr id="4" name="Θέση περιεχομένου 3"/>
          <p:cNvSpPr>
            <a:spLocks noGrp="1"/>
          </p:cNvSpPr>
          <p:nvPr>
            <p:ph idx="1"/>
          </p:nvPr>
        </p:nvSpPr>
        <p:spPr>
          <a:xfrm>
            <a:off x="488138" y="980729"/>
            <a:ext cx="7756269" cy="1800200"/>
          </a:xfrm>
        </p:spPr>
        <p:txBody>
          <a:bodyPr>
            <a:normAutofit/>
          </a:bodyPr>
          <a:lstStyle/>
          <a:p>
            <a:r>
              <a:rPr lang="el-GR" sz="1400" b="1" dirty="0"/>
              <a:t>Θεωρίες δεκαετίας 1960 (</a:t>
            </a:r>
            <a:r>
              <a:rPr lang="en-US" sz="1400" b="1" dirty="0" err="1"/>
              <a:t>Hymer</a:t>
            </a:r>
            <a:r>
              <a:rPr lang="en-US" sz="1400" b="1" dirty="0"/>
              <a:t>, Dunning Wells </a:t>
            </a:r>
            <a:r>
              <a:rPr lang="el-GR" sz="1400" b="1" dirty="0"/>
              <a:t>κ.α.)</a:t>
            </a:r>
          </a:p>
          <a:p>
            <a:pPr marL="800100" lvl="2" indent="0">
              <a:buNone/>
            </a:pPr>
            <a:r>
              <a:rPr lang="el-GR" sz="1400" b="1" dirty="0"/>
              <a:t>Προϋπόθεση για την επέκταση των δραστηριοτήτων μιας εταιρείας σε μια άλλη χώρα είναι το </a:t>
            </a:r>
            <a:r>
              <a:rPr lang="el-GR" sz="1400" b="1" u="sng" dirty="0"/>
              <a:t>ΜΕΓΕΘΟΣ</a:t>
            </a:r>
            <a:r>
              <a:rPr lang="el-GR" sz="1400" b="1" dirty="0"/>
              <a:t> </a:t>
            </a:r>
            <a:r>
              <a:rPr lang="el-GR" sz="1400" b="1" dirty="0">
                <a:sym typeface="Wingdings" panose="05000000000000000000" pitchFamily="2" charset="2"/>
              </a:rPr>
              <a:t> απόρροια ισχυρής παρουσίας </a:t>
            </a:r>
            <a:r>
              <a:rPr lang="el-GR" sz="1400" b="1" dirty="0"/>
              <a:t>στην εγχώρια αγορά (επίτευξη οικ. κλίμακας, </a:t>
            </a:r>
            <a:r>
              <a:rPr lang="el-GR" sz="1400" b="1" dirty="0" err="1"/>
              <a:t>αναγνωρισιμότητα</a:t>
            </a:r>
            <a:r>
              <a:rPr lang="el-GR" sz="1400" b="1" dirty="0"/>
              <a:t> προϊόντων, διαφημιστικές / διοικητικές ικανότητες κλπ.)</a:t>
            </a:r>
          </a:p>
          <a:p>
            <a:pPr marL="800100" lvl="2" indent="0">
              <a:buNone/>
            </a:pPr>
            <a:endParaRPr lang="el-GR" sz="1400" b="1" dirty="0"/>
          </a:p>
          <a:p>
            <a:r>
              <a:rPr lang="el-GR" sz="1400" b="1" dirty="0"/>
              <a:t>Κύκλος Ζωής Προϊόντων : Τα στάδια εξέλιξης μιας τυπικής αμερικανικής πολυεθνικής</a:t>
            </a:r>
            <a:endParaRPr lang="en-US" sz="1400" b="1" dirty="0"/>
          </a:p>
        </p:txBody>
      </p:sp>
      <p:pic>
        <p:nvPicPr>
          <p:cNvPr id="5" name="Εικόνα 4"/>
          <p:cNvPicPr>
            <a:picLocks noChangeAspect="1"/>
          </p:cNvPicPr>
          <p:nvPr/>
        </p:nvPicPr>
        <p:blipFill>
          <a:blip r:embed="rId2"/>
          <a:stretch>
            <a:fillRect/>
          </a:stretch>
        </p:blipFill>
        <p:spPr>
          <a:xfrm>
            <a:off x="1115616" y="2924946"/>
            <a:ext cx="6984776" cy="3546286"/>
          </a:xfrm>
          <a:prstGeom prst="rect">
            <a:avLst/>
          </a:prstGeom>
        </p:spPr>
      </p:pic>
    </p:spTree>
    <p:extLst>
      <p:ext uri="{BB962C8B-B14F-4D97-AF65-F5344CB8AC3E}">
        <p14:creationId xmlns:p14="http://schemas.microsoft.com/office/powerpoint/2010/main" val="1940296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94318"/>
            <a:ext cx="3672408" cy="764705"/>
          </a:xfrm>
          <a:solidFill>
            <a:schemeClr val="bg2">
              <a:lumMod val="75000"/>
            </a:schemeClr>
          </a:solidFill>
        </p:spPr>
        <p:txBody>
          <a:bodyPr>
            <a:noAutofit/>
          </a:bodyPr>
          <a:lstStyle/>
          <a:p>
            <a:br>
              <a:rPr lang="el-GR" sz="1600" dirty="0"/>
            </a:br>
            <a:r>
              <a:rPr lang="el-GR" sz="1600" dirty="0"/>
              <a:t>Η συμβατική διαδρομή</a:t>
            </a:r>
            <a:br>
              <a:rPr lang="el-GR" sz="1600" dirty="0"/>
            </a:br>
            <a:endParaRPr lang="en-US" sz="1600" dirty="0"/>
          </a:p>
        </p:txBody>
      </p:sp>
      <p:sp>
        <p:nvSpPr>
          <p:cNvPr id="3" name="Θέση περιεχομένου 2"/>
          <p:cNvSpPr>
            <a:spLocks noGrp="1"/>
          </p:cNvSpPr>
          <p:nvPr>
            <p:ph idx="1"/>
          </p:nvPr>
        </p:nvSpPr>
        <p:spPr>
          <a:xfrm>
            <a:off x="5004048" y="980727"/>
            <a:ext cx="3707904" cy="4104458"/>
          </a:xfrm>
          <a:ln>
            <a:solidFill>
              <a:schemeClr val="tx1"/>
            </a:solidFill>
          </a:ln>
        </p:spPr>
        <p:txBody>
          <a:bodyPr>
            <a:noAutofit/>
          </a:bodyPr>
          <a:lstStyle/>
          <a:p>
            <a:r>
              <a:rPr lang="el-GR" sz="1200" b="1" dirty="0"/>
              <a:t>Εξαγορές πολυεθνικών, οι οποίες μετατρέπουν αυτόματα την ιδιοκτήτρια εταιρεία σε πολυεθνική</a:t>
            </a:r>
          </a:p>
          <a:p>
            <a:pPr marL="0" indent="0">
              <a:buNone/>
            </a:pPr>
            <a:r>
              <a:rPr lang="en-US" sz="1200" b="1" dirty="0"/>
              <a:t>	Lenovo </a:t>
            </a:r>
            <a:r>
              <a:rPr lang="en-US" sz="1200" b="1" dirty="0">
                <a:sym typeface="Wingdings" panose="05000000000000000000" pitchFamily="2" charset="2"/>
              </a:rPr>
              <a:t> IBM PC (2004)</a:t>
            </a:r>
          </a:p>
          <a:p>
            <a:pPr marL="0" indent="0">
              <a:buNone/>
            </a:pPr>
            <a:r>
              <a:rPr lang="en-US" sz="1200" b="1" dirty="0">
                <a:sym typeface="Wingdings" panose="05000000000000000000" pitchFamily="2" charset="2"/>
              </a:rPr>
              <a:t>	Tata Group  Jaguar (2008)</a:t>
            </a:r>
            <a:endParaRPr lang="el-GR" sz="1200" b="1" dirty="0">
              <a:sym typeface="Wingdings" panose="05000000000000000000" pitchFamily="2" charset="2"/>
            </a:endParaRPr>
          </a:p>
          <a:p>
            <a:pPr marL="0" indent="0">
              <a:buNone/>
            </a:pPr>
            <a:endParaRPr lang="el-GR" sz="1200" b="1" dirty="0"/>
          </a:p>
          <a:p>
            <a:r>
              <a:rPr lang="el-GR" sz="1200" b="1" dirty="0"/>
              <a:t>Διασυνοριακές συνεργασίες πολυεθνικών εταιρειών του ίδιου κλάδου </a:t>
            </a:r>
          </a:p>
          <a:p>
            <a:pPr marL="0" indent="0">
              <a:buNone/>
            </a:pPr>
            <a:r>
              <a:rPr lang="el-GR" sz="1200" b="1" dirty="0"/>
              <a:t>         (1990 </a:t>
            </a:r>
            <a:r>
              <a:rPr lang="el-GR" sz="1200" b="1" dirty="0">
                <a:sym typeface="Wingdings" panose="05000000000000000000" pitchFamily="2" charset="2"/>
              </a:rPr>
              <a:t></a:t>
            </a:r>
            <a:r>
              <a:rPr lang="el-GR" sz="1200" b="1" dirty="0"/>
              <a:t> 1700 συνεργασίες· 1995 </a:t>
            </a:r>
            <a:r>
              <a:rPr lang="el-GR" sz="1200" b="1" dirty="0">
                <a:sym typeface="Wingdings" panose="05000000000000000000" pitchFamily="2" charset="2"/>
              </a:rPr>
              <a:t></a:t>
            </a:r>
            <a:r>
              <a:rPr lang="el-GR" sz="1200" b="1" dirty="0"/>
              <a:t> 4600)</a:t>
            </a:r>
          </a:p>
          <a:p>
            <a:pPr marL="0" indent="0">
              <a:buNone/>
            </a:pPr>
            <a:endParaRPr lang="el-GR" sz="1200" b="1" dirty="0"/>
          </a:p>
          <a:p>
            <a:r>
              <a:rPr lang="el-GR" sz="1200" b="1" dirty="0"/>
              <a:t>Διαδικασίες κατάτμησης της παραγωγής και ανάθεσης τμήματος της από Π.Ε. σε τοπικές ΜΜΕ (</a:t>
            </a:r>
            <a:r>
              <a:rPr lang="el-GR" sz="1200" b="1" dirty="0" err="1"/>
              <a:t>slicing</a:t>
            </a:r>
            <a:r>
              <a:rPr lang="el-GR" sz="1200" b="1" dirty="0"/>
              <a:t> </a:t>
            </a:r>
            <a:r>
              <a:rPr lang="el-GR" sz="1200" b="1" dirty="0" err="1"/>
              <a:t>up</a:t>
            </a:r>
            <a:r>
              <a:rPr lang="el-GR" sz="1200" b="1" dirty="0"/>
              <a:t> the </a:t>
            </a:r>
            <a:r>
              <a:rPr lang="el-GR" sz="1200" b="1" dirty="0" err="1"/>
              <a:t>value</a:t>
            </a:r>
            <a:r>
              <a:rPr lang="el-GR" sz="1200" b="1" dirty="0"/>
              <a:t> </a:t>
            </a:r>
            <a:r>
              <a:rPr lang="el-GR" sz="1200" b="1" dirty="0" err="1"/>
              <a:t>chain</a:t>
            </a:r>
            <a:r>
              <a:rPr lang="el-GR" sz="1200" b="1" dirty="0"/>
              <a:t>).</a:t>
            </a:r>
          </a:p>
          <a:p>
            <a:endParaRPr lang="el-GR" sz="1200" b="1" dirty="0"/>
          </a:p>
          <a:p>
            <a:pPr marL="800100" lvl="2" indent="0">
              <a:buNone/>
            </a:pPr>
            <a:r>
              <a:rPr lang="el-GR" sz="1200" b="1" dirty="0"/>
              <a:t>Μικρές εταιρείες αναλαμβάνουν ρόλους σε πολυεθνικά δίκτυα.</a:t>
            </a:r>
          </a:p>
          <a:p>
            <a:endParaRPr lang="el-GR" sz="1200" b="1" dirty="0"/>
          </a:p>
          <a:p>
            <a:r>
              <a:rPr lang="el-GR" sz="1200" b="1" dirty="0"/>
              <a:t>Διεθνοποίηση δραστηριοτήτων ΜΜΕ μέσω σχημάτων συνεργασίας / </a:t>
            </a:r>
            <a:r>
              <a:rPr lang="el-GR" sz="1200" b="1" dirty="0" err="1"/>
              <a:t>συμβολαιακής</a:t>
            </a:r>
            <a:r>
              <a:rPr lang="el-GR" sz="1200" b="1" dirty="0"/>
              <a:t> εκχώρησης δικαιωμάτων (</a:t>
            </a:r>
            <a:r>
              <a:rPr lang="el-GR" sz="1200" b="1" dirty="0" err="1"/>
              <a:t>Franchising</a:t>
            </a:r>
            <a:r>
              <a:rPr lang="el-GR" sz="1200" b="1" dirty="0"/>
              <a:t>). </a:t>
            </a:r>
          </a:p>
          <a:p>
            <a:endParaRPr lang="el-GR" sz="1200" b="1" dirty="0"/>
          </a:p>
          <a:p>
            <a:endParaRPr lang="el-GR" sz="1200" b="1" dirty="0"/>
          </a:p>
          <a:p>
            <a:endParaRPr lang="en-US" sz="1200" b="1" dirty="0"/>
          </a:p>
        </p:txBody>
      </p:sp>
      <p:pic>
        <p:nvPicPr>
          <p:cNvPr id="4" name="Εικόνα 3"/>
          <p:cNvPicPr>
            <a:picLocks noChangeAspect="1"/>
          </p:cNvPicPr>
          <p:nvPr/>
        </p:nvPicPr>
        <p:blipFill rotWithShape="1">
          <a:blip r:embed="rId2"/>
          <a:srcRect l="5773" r="12260" b="1065"/>
          <a:stretch/>
        </p:blipFill>
        <p:spPr>
          <a:xfrm>
            <a:off x="323528" y="980727"/>
            <a:ext cx="4248472" cy="4104457"/>
          </a:xfrm>
          <a:prstGeom prst="rect">
            <a:avLst/>
          </a:prstGeom>
          <a:ln>
            <a:solidFill>
              <a:schemeClr val="tx1"/>
            </a:solidFill>
          </a:ln>
        </p:spPr>
      </p:pic>
      <p:sp>
        <p:nvSpPr>
          <p:cNvPr id="5" name="Τίτλος 1"/>
          <p:cNvSpPr txBox="1">
            <a:spLocks/>
          </p:cNvSpPr>
          <p:nvPr/>
        </p:nvSpPr>
        <p:spPr>
          <a:xfrm>
            <a:off x="5147556" y="94319"/>
            <a:ext cx="3420888" cy="764705"/>
          </a:xfrm>
          <a:prstGeom prst="rect">
            <a:avLst/>
          </a:prstGeom>
          <a:solidFill>
            <a:schemeClr val="bg2">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1600" dirty="0"/>
              <a:t>Τα νέα δεδομένα : καινοφανείς συνεργασίες &amp; διεισδύσεις σε αγορές </a:t>
            </a:r>
            <a:endParaRPr lang="en-US" sz="1600" dirty="0"/>
          </a:p>
        </p:txBody>
      </p:sp>
      <p:sp>
        <p:nvSpPr>
          <p:cNvPr id="6" name="Βέλος προς τα κάτω 5"/>
          <p:cNvSpPr/>
          <p:nvPr/>
        </p:nvSpPr>
        <p:spPr>
          <a:xfrm>
            <a:off x="6444208" y="3717032"/>
            <a:ext cx="648072" cy="14401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p:nvSpPr>
        <p:spPr>
          <a:xfrm>
            <a:off x="1187624" y="5373216"/>
            <a:ext cx="6840760" cy="1169551"/>
          </a:xfrm>
          <a:prstGeom prst="rect">
            <a:avLst/>
          </a:prstGeom>
          <a:noFill/>
        </p:spPr>
        <p:txBody>
          <a:bodyPr wrap="square" rtlCol="0">
            <a:spAutoFit/>
          </a:bodyPr>
          <a:lstStyle/>
          <a:p>
            <a:r>
              <a:rPr lang="el-GR" sz="1400" b="1" dirty="0"/>
              <a:t>Από που ξεκινούν και που σταματούν οι οργανωτικές δομές μιας Π.Ε.;</a:t>
            </a:r>
          </a:p>
          <a:p>
            <a:endParaRPr lang="el-GR" sz="1400" b="1" dirty="0"/>
          </a:p>
          <a:p>
            <a:pPr marL="285750" indent="-285750">
              <a:buFont typeface="Wingdings" panose="05000000000000000000" pitchFamily="2" charset="2"/>
              <a:buChar char="q"/>
            </a:pPr>
            <a:r>
              <a:rPr lang="el-GR" sz="1400" b="1" dirty="0"/>
              <a:t>Τυπικά, οι Π.Ε. υπόκεινται στη δικαιοδοσία της χώρας στην οποία είναι καταγεγραμμένες και λειτουργούν.  </a:t>
            </a:r>
          </a:p>
          <a:p>
            <a:pPr marL="285750" indent="-285750">
              <a:buFont typeface="Wingdings" panose="05000000000000000000" pitchFamily="2" charset="2"/>
              <a:buChar char="q"/>
            </a:pPr>
            <a:r>
              <a:rPr lang="el-GR" sz="1400" b="1" dirty="0"/>
              <a:t>Διεθνές πλαίσιο ελέγχου δεν υπάρχει. </a:t>
            </a:r>
            <a:endParaRPr lang="en-US" sz="1400" b="1" dirty="0"/>
          </a:p>
        </p:txBody>
      </p:sp>
      <p:sp>
        <p:nvSpPr>
          <p:cNvPr id="8" name="TextBox 7"/>
          <p:cNvSpPr txBox="1"/>
          <p:nvPr/>
        </p:nvSpPr>
        <p:spPr>
          <a:xfrm>
            <a:off x="251520" y="5052999"/>
            <a:ext cx="1728192" cy="307777"/>
          </a:xfrm>
          <a:prstGeom prst="rect">
            <a:avLst/>
          </a:prstGeom>
          <a:noFill/>
        </p:spPr>
        <p:txBody>
          <a:bodyPr wrap="square" rtlCol="0">
            <a:spAutoFit/>
          </a:bodyPr>
          <a:lstStyle/>
          <a:p>
            <a:r>
              <a:rPr lang="el-GR" sz="1400" u="sng" dirty="0"/>
              <a:t>Πηγή</a:t>
            </a:r>
            <a:r>
              <a:rPr lang="el-GR" sz="1400" dirty="0"/>
              <a:t>:</a:t>
            </a:r>
            <a:r>
              <a:rPr lang="en-US" sz="1400" dirty="0"/>
              <a:t> (</a:t>
            </a:r>
            <a:r>
              <a:rPr lang="en-US" sz="1400" dirty="0" err="1"/>
              <a:t>Dicken</a:t>
            </a:r>
            <a:r>
              <a:rPr lang="en-US" sz="1400" dirty="0"/>
              <a:t>, 2011)</a:t>
            </a:r>
            <a:r>
              <a:rPr lang="el-GR" sz="1400" dirty="0"/>
              <a:t> </a:t>
            </a:r>
            <a:endParaRPr lang="en-US" sz="1400" dirty="0"/>
          </a:p>
        </p:txBody>
      </p:sp>
    </p:spTree>
    <p:extLst>
      <p:ext uri="{BB962C8B-B14F-4D97-AF65-F5344CB8AC3E}">
        <p14:creationId xmlns:p14="http://schemas.microsoft.com/office/powerpoint/2010/main" val="722765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5303" y="274638"/>
            <a:ext cx="8081497" cy="490066"/>
          </a:xfrm>
          <a:solidFill>
            <a:schemeClr val="bg2">
              <a:lumMod val="75000"/>
            </a:schemeClr>
          </a:solidFill>
        </p:spPr>
        <p:txBody>
          <a:bodyPr>
            <a:normAutofit/>
          </a:bodyPr>
          <a:lstStyle/>
          <a:p>
            <a:r>
              <a:rPr lang="el-GR" sz="1800" b="1" u="sng" dirty="0"/>
              <a:t>Π.Ε. Δίκτυα εντός δικτυών  </a:t>
            </a:r>
            <a:endParaRPr lang="en-US" sz="1800" b="1" u="sng" dirty="0"/>
          </a:p>
        </p:txBody>
      </p:sp>
      <p:pic>
        <p:nvPicPr>
          <p:cNvPr id="6" name="Εικόνα 5"/>
          <p:cNvPicPr>
            <a:picLocks noChangeAspect="1"/>
          </p:cNvPicPr>
          <p:nvPr/>
        </p:nvPicPr>
        <p:blipFill>
          <a:blip r:embed="rId2"/>
          <a:stretch>
            <a:fillRect/>
          </a:stretch>
        </p:blipFill>
        <p:spPr>
          <a:xfrm>
            <a:off x="198178" y="867165"/>
            <a:ext cx="6030006" cy="4729094"/>
          </a:xfrm>
          <a:prstGeom prst="rect">
            <a:avLst/>
          </a:prstGeom>
        </p:spPr>
      </p:pic>
      <p:pic>
        <p:nvPicPr>
          <p:cNvPr id="7" name="Εικόνα 6"/>
          <p:cNvPicPr>
            <a:picLocks noChangeAspect="1"/>
          </p:cNvPicPr>
          <p:nvPr/>
        </p:nvPicPr>
        <p:blipFill>
          <a:blip r:embed="rId3"/>
          <a:stretch>
            <a:fillRect/>
          </a:stretch>
        </p:blipFill>
        <p:spPr>
          <a:xfrm>
            <a:off x="4134035" y="5013176"/>
            <a:ext cx="5009965" cy="1641571"/>
          </a:xfrm>
          <a:prstGeom prst="rect">
            <a:avLst/>
          </a:prstGeom>
        </p:spPr>
      </p:pic>
      <p:sp>
        <p:nvSpPr>
          <p:cNvPr id="8" name="Rectangle 2"/>
          <p:cNvSpPr>
            <a:spLocks noChangeArrowheads="1"/>
          </p:cNvSpPr>
          <p:nvPr/>
        </p:nvSpPr>
        <p:spPr bwMode="auto">
          <a:xfrm>
            <a:off x="5652120" y="4489956"/>
            <a:ext cx="3335511" cy="523220"/>
          </a:xfrm>
          <a:prstGeom prst="rect">
            <a:avLst/>
          </a:prstGeom>
          <a:solidFill>
            <a:schemeClr val="bg2">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Θεσμικές Ρυθμιστικές Αλλαγές για Προσέλκυση ΞΑΕ (</a:t>
            </a:r>
            <a:r>
              <a:rPr lang="en-US" sz="1400" b="1" dirty="0">
                <a:latin typeface="Arial" pitchFamily="34" charset="0"/>
                <a:ea typeface="Times New Roman" pitchFamily="18" charset="0"/>
                <a:cs typeface="Arial" pitchFamily="34" charset="0"/>
              </a:rPr>
              <a:t>2000</a:t>
            </a:r>
            <a:r>
              <a:rPr kumimoji="0" lang="el-GR"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-20</a:t>
            </a:r>
            <a:r>
              <a:rPr kumimoji="0" lang="en-US"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11</a:t>
            </a:r>
            <a:r>
              <a:rPr kumimoji="0" lang="el-GR"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
        <p:nvSpPr>
          <p:cNvPr id="9" name="TextBox 8"/>
          <p:cNvSpPr txBox="1"/>
          <p:nvPr/>
        </p:nvSpPr>
        <p:spPr>
          <a:xfrm>
            <a:off x="198178" y="5596259"/>
            <a:ext cx="1728192" cy="307777"/>
          </a:xfrm>
          <a:prstGeom prst="rect">
            <a:avLst/>
          </a:prstGeom>
          <a:noFill/>
        </p:spPr>
        <p:txBody>
          <a:bodyPr wrap="square" rtlCol="0">
            <a:spAutoFit/>
          </a:bodyPr>
          <a:lstStyle/>
          <a:p>
            <a:r>
              <a:rPr lang="el-GR" sz="1400" u="sng" dirty="0"/>
              <a:t>Πηγή</a:t>
            </a:r>
            <a:r>
              <a:rPr lang="el-GR" sz="1400" dirty="0"/>
              <a:t>:</a:t>
            </a:r>
            <a:r>
              <a:rPr lang="en-US" sz="1400" dirty="0"/>
              <a:t> (</a:t>
            </a:r>
            <a:r>
              <a:rPr lang="en-US" sz="1400" dirty="0" err="1"/>
              <a:t>Dicken</a:t>
            </a:r>
            <a:r>
              <a:rPr lang="en-US" sz="1400" dirty="0"/>
              <a:t>, 2011)</a:t>
            </a:r>
            <a:r>
              <a:rPr lang="el-GR" sz="1400" dirty="0"/>
              <a:t> </a:t>
            </a:r>
            <a:endParaRPr lang="en-US" sz="1400" dirty="0"/>
          </a:p>
        </p:txBody>
      </p:sp>
    </p:spTree>
    <p:extLst>
      <p:ext uri="{BB962C8B-B14F-4D97-AF65-F5344CB8AC3E}">
        <p14:creationId xmlns:p14="http://schemas.microsoft.com/office/powerpoint/2010/main" val="1184648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0CCE17D1-72E4-4C77-8921-B5A7406E2D2C}"/>
              </a:ext>
            </a:extLst>
          </p:cNvPr>
          <p:cNvPicPr>
            <a:picLocks noChangeAspect="1"/>
          </p:cNvPicPr>
          <p:nvPr/>
        </p:nvPicPr>
        <p:blipFill>
          <a:blip r:embed="rId2"/>
          <a:stretch>
            <a:fillRect/>
          </a:stretch>
        </p:blipFill>
        <p:spPr>
          <a:xfrm>
            <a:off x="396044" y="908720"/>
            <a:ext cx="4536504" cy="2719873"/>
          </a:xfrm>
          <a:prstGeom prst="rect">
            <a:avLst/>
          </a:prstGeom>
        </p:spPr>
      </p:pic>
      <p:sp>
        <p:nvSpPr>
          <p:cNvPr id="7" name="Rectangle 4">
            <a:extLst>
              <a:ext uri="{FF2B5EF4-FFF2-40B4-BE49-F238E27FC236}">
                <a16:creationId xmlns:a16="http://schemas.microsoft.com/office/drawing/2014/main" id="{D86C1935-F4B5-4E23-AF8A-C1CE386AB60E}"/>
              </a:ext>
            </a:extLst>
          </p:cNvPr>
          <p:cNvSpPr>
            <a:spLocks noChangeArrowheads="1"/>
          </p:cNvSpPr>
          <p:nvPr/>
        </p:nvSpPr>
        <p:spPr bwMode="auto">
          <a:xfrm>
            <a:off x="396044" y="260648"/>
            <a:ext cx="2699792" cy="461665"/>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355600" algn="l"/>
              </a:tabLst>
            </a:pPr>
            <a:r>
              <a:rPr kumimoji="0" lang="el-GR"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Η δομή μιας ιδεατής πολυεθνικής με έδρα το Μόντρεαλ</a:t>
            </a: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
        <p:nvSpPr>
          <p:cNvPr id="9" name="Rectangle 5">
            <a:extLst>
              <a:ext uri="{FF2B5EF4-FFF2-40B4-BE49-F238E27FC236}">
                <a16:creationId xmlns:a16="http://schemas.microsoft.com/office/drawing/2014/main" id="{27B6C16B-35D6-4AC8-9108-B54C44F09EF0}"/>
              </a:ext>
            </a:extLst>
          </p:cNvPr>
          <p:cNvSpPr>
            <a:spLocks noChangeArrowheads="1"/>
          </p:cNvSpPr>
          <p:nvPr/>
        </p:nvSpPr>
        <p:spPr bwMode="auto">
          <a:xfrm>
            <a:off x="407869" y="3595473"/>
            <a:ext cx="356388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355600" algn="l"/>
              </a:tabLst>
            </a:pPr>
            <a:r>
              <a:rPr kumimoji="0" lang="el-G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Πηγή</a:t>
            </a: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GB"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R.S. Wall and G.A. van </a:t>
            </a:r>
            <a:r>
              <a:rPr kumimoji="0" lang="en-GB" sz="1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der</a:t>
            </a:r>
            <a:r>
              <a:rPr kumimoji="0" lang="en-GB"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GB" sz="1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Knaap</a:t>
            </a: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2009)</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11" name="Εικόνα 10">
            <a:extLst>
              <a:ext uri="{FF2B5EF4-FFF2-40B4-BE49-F238E27FC236}">
                <a16:creationId xmlns:a16="http://schemas.microsoft.com/office/drawing/2014/main" id="{02EFD410-CB3C-409A-A1F8-B40E5371BCC7}"/>
              </a:ext>
            </a:extLst>
          </p:cNvPr>
          <p:cNvPicPr>
            <a:picLocks noChangeAspect="1"/>
          </p:cNvPicPr>
          <p:nvPr/>
        </p:nvPicPr>
        <p:blipFill>
          <a:blip r:embed="rId3"/>
          <a:stretch>
            <a:fillRect/>
          </a:stretch>
        </p:blipFill>
        <p:spPr>
          <a:xfrm>
            <a:off x="1406839" y="4251491"/>
            <a:ext cx="7771208" cy="2348880"/>
          </a:xfrm>
          <a:prstGeom prst="rect">
            <a:avLst/>
          </a:prstGeom>
        </p:spPr>
      </p:pic>
      <p:pic>
        <p:nvPicPr>
          <p:cNvPr id="13" name="Εικόνα 12">
            <a:extLst>
              <a:ext uri="{FF2B5EF4-FFF2-40B4-BE49-F238E27FC236}">
                <a16:creationId xmlns:a16="http://schemas.microsoft.com/office/drawing/2014/main" id="{DF70EF5C-75D6-4A52-8D38-5E446777B131}"/>
              </a:ext>
            </a:extLst>
          </p:cNvPr>
          <p:cNvPicPr>
            <a:picLocks noChangeAspect="1"/>
          </p:cNvPicPr>
          <p:nvPr/>
        </p:nvPicPr>
        <p:blipFill>
          <a:blip r:embed="rId4"/>
          <a:stretch>
            <a:fillRect/>
          </a:stretch>
        </p:blipFill>
        <p:spPr>
          <a:xfrm>
            <a:off x="5461514" y="2165355"/>
            <a:ext cx="3716533" cy="2076886"/>
          </a:xfrm>
          <a:prstGeom prst="rect">
            <a:avLst/>
          </a:prstGeom>
        </p:spPr>
      </p:pic>
    </p:spTree>
    <p:extLst>
      <p:ext uri="{BB962C8B-B14F-4D97-AF65-F5344CB8AC3E}">
        <p14:creationId xmlns:p14="http://schemas.microsoft.com/office/powerpoint/2010/main" val="1503233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16632"/>
            <a:ext cx="8352928" cy="562074"/>
          </a:xfrm>
          <a:solidFill>
            <a:schemeClr val="bg2">
              <a:lumMod val="75000"/>
            </a:schemeClr>
          </a:solidFill>
        </p:spPr>
        <p:txBody>
          <a:bodyPr>
            <a:normAutofit/>
          </a:bodyPr>
          <a:lstStyle/>
          <a:p>
            <a:r>
              <a:rPr lang="el-GR" sz="1800" b="1" u="sng" dirty="0"/>
              <a:t>Η διεθνής αγορά δεν λειτουργεί ικανοποιητικά!</a:t>
            </a:r>
          </a:p>
        </p:txBody>
      </p:sp>
      <p:sp>
        <p:nvSpPr>
          <p:cNvPr id="5121" name="Text Box 1"/>
          <p:cNvSpPr txBox="1">
            <a:spLocks noChangeArrowheads="1"/>
          </p:cNvSpPr>
          <p:nvPr/>
        </p:nvSpPr>
        <p:spPr bwMode="auto">
          <a:xfrm>
            <a:off x="107504" y="3923014"/>
            <a:ext cx="8928992" cy="5760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457200" lvl="1" indent="-457200" algn="ctr" eaLnBrk="1" fontAlgn="base" latinLnBrk="0" hangingPunct="1">
              <a:lnSpc>
                <a:spcPct val="100000"/>
              </a:lnSpc>
              <a:spcBef>
                <a:spcPct val="0"/>
              </a:spcBef>
              <a:spcAft>
                <a:spcPct val="0"/>
              </a:spcAft>
              <a:tabLst/>
            </a:pPr>
            <a:r>
              <a:rPr kumimoji="0" lang="el-GR" sz="1400" b="1" i="0" u="none" strike="noStrike" cap="none" normalizeH="0" baseline="0" dirty="0">
                <a:ln>
                  <a:noFill/>
                </a:ln>
                <a:solidFill>
                  <a:schemeClr val="tx1"/>
                </a:solidFill>
                <a:effectLst/>
                <a:latin typeface="Times New Roman" pitchFamily="18" charset="0"/>
                <a:cs typeface="Arial" pitchFamily="34" charset="0"/>
              </a:rPr>
              <a:t>Το επιχειρηματικό κόστος είναι σημαντικά μικρότερο αν οι οικονομικές δραστηριότητες οργανωθούν μέσα στην εταιρεία </a:t>
            </a:r>
            <a:r>
              <a:rPr kumimoji="0" lang="el-GR" sz="1400" b="1" i="0" u="none" strike="noStrike" cap="none" normalizeH="0" dirty="0">
                <a:ln>
                  <a:noFill/>
                </a:ln>
                <a:solidFill>
                  <a:schemeClr val="tx1"/>
                </a:solidFill>
                <a:effectLst/>
                <a:latin typeface="Times New Roman" pitchFamily="18" charset="0"/>
                <a:cs typeface="Arial" pitchFamily="34" charset="0"/>
              </a:rPr>
              <a:t> </a:t>
            </a:r>
            <a:r>
              <a:rPr kumimoji="0" lang="el-GR" sz="1400" b="1" i="0" u="none" strike="noStrike" cap="none" normalizeH="0" baseline="0" dirty="0">
                <a:ln>
                  <a:noFill/>
                </a:ln>
                <a:solidFill>
                  <a:schemeClr val="tx1"/>
                </a:solidFill>
                <a:effectLst/>
                <a:latin typeface="Times New Roman" pitchFamily="18" charset="0"/>
                <a:cs typeface="Arial" pitchFamily="34" charset="0"/>
              </a:rPr>
              <a:t>(ή ανάμεσα σε εταιρείες) από ότι μέσα από την αγορά.</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400" b="0" i="0" u="none" strike="noStrike" cap="none" normalizeH="0" baseline="0" dirty="0">
              <a:ln>
                <a:noFill/>
              </a:ln>
              <a:solidFill>
                <a:schemeClr val="tx1"/>
              </a:solidFill>
              <a:effectLst/>
              <a:latin typeface="Arial" pitchFamily="34" charset="0"/>
              <a:cs typeface="Arial" pitchFamily="34" charset="0"/>
            </a:endParaRPr>
          </a:p>
        </p:txBody>
      </p:sp>
      <p:sp>
        <p:nvSpPr>
          <p:cNvPr id="5122" name="Line 2"/>
          <p:cNvSpPr>
            <a:spLocks noChangeShapeType="1"/>
          </p:cNvSpPr>
          <p:nvPr/>
        </p:nvSpPr>
        <p:spPr bwMode="auto">
          <a:xfrm>
            <a:off x="4427984" y="4869160"/>
            <a:ext cx="288032" cy="432048"/>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l-GR"/>
          </a:p>
        </p:txBody>
      </p:sp>
      <p:sp>
        <p:nvSpPr>
          <p:cNvPr id="8" name="7 - Ορθογώνιο"/>
          <p:cNvSpPr/>
          <p:nvPr/>
        </p:nvSpPr>
        <p:spPr>
          <a:xfrm>
            <a:off x="2339752" y="4509120"/>
            <a:ext cx="4032448" cy="369332"/>
          </a:xfrm>
          <a:prstGeom prst="rect">
            <a:avLst/>
          </a:prstGeom>
        </p:spPr>
        <p:txBody>
          <a:bodyPr wrap="square">
            <a:spAutoFit/>
          </a:bodyPr>
          <a:lstStyle/>
          <a:p>
            <a:r>
              <a:rPr lang="en-GB" b="1" u="sng" dirty="0" err="1"/>
              <a:t>Παγκοσμιοποίηση</a:t>
            </a:r>
            <a:r>
              <a:rPr lang="en-GB" b="1" u="sng" dirty="0"/>
              <a:t> </a:t>
            </a:r>
            <a:r>
              <a:rPr lang="en-GB" b="1" u="sng" dirty="0" err="1"/>
              <a:t>της</a:t>
            </a:r>
            <a:r>
              <a:rPr lang="en-GB" b="1" u="sng" dirty="0"/>
              <a:t> </a:t>
            </a:r>
            <a:r>
              <a:rPr lang="en-GB" b="1" u="sng" dirty="0" err="1"/>
              <a:t>οικονομίας</a:t>
            </a:r>
            <a:endParaRPr lang="el-GR" b="1" u="sng" dirty="0"/>
          </a:p>
        </p:txBody>
      </p:sp>
      <p:sp>
        <p:nvSpPr>
          <p:cNvPr id="5125" name="Text Box 5"/>
          <p:cNvSpPr txBox="1">
            <a:spLocks noChangeArrowheads="1"/>
          </p:cNvSpPr>
          <p:nvPr/>
        </p:nvSpPr>
        <p:spPr bwMode="auto">
          <a:xfrm>
            <a:off x="4427984" y="5301208"/>
            <a:ext cx="2592288" cy="115212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lvl="1" eaLnBrk="1" fontAlgn="base" latinLnBrk="0" hangingPunct="1">
              <a:lnSpc>
                <a:spcPct val="100000"/>
              </a:lnSpc>
              <a:spcBef>
                <a:spcPct val="0"/>
              </a:spcBef>
              <a:tabLst/>
            </a:pPr>
            <a:r>
              <a:rPr kumimoji="0" lang="el-GR" sz="1600" b="1" i="0" u="none" strike="noStrike" cap="none" normalizeH="0" baseline="0" dirty="0">
                <a:ln>
                  <a:noFill/>
                </a:ln>
                <a:solidFill>
                  <a:schemeClr val="tx1"/>
                </a:solidFill>
                <a:effectLst/>
                <a:latin typeface="Calibri" pitchFamily="34" charset="0"/>
                <a:cs typeface="Arial" pitchFamily="34" charset="0"/>
              </a:rPr>
              <a:t>Υποκατάσταση των συναλλαγών της αγοράς από έσω- (και </a:t>
            </a:r>
            <a:r>
              <a:rPr kumimoji="0" lang="el-GR" sz="1600" b="1" i="0" u="none" strike="noStrike" cap="none" normalizeH="0" baseline="0" dirty="0" err="1">
                <a:ln>
                  <a:noFill/>
                </a:ln>
                <a:solidFill>
                  <a:schemeClr val="tx1"/>
                </a:solidFill>
                <a:effectLst/>
                <a:latin typeface="Calibri" pitchFamily="34" charset="0"/>
                <a:cs typeface="Arial" pitchFamily="34" charset="0"/>
              </a:rPr>
              <a:t>δι</a:t>
            </a:r>
            <a:r>
              <a:rPr kumimoji="0" lang="el-GR" sz="1600" b="1" i="0" u="none" strike="noStrike" cap="none" normalizeH="0" baseline="0" dirty="0">
                <a:ln>
                  <a:noFill/>
                </a:ln>
                <a:solidFill>
                  <a:schemeClr val="tx1"/>
                </a:solidFill>
                <a:effectLst/>
                <a:latin typeface="Calibri" pitchFamily="34" charset="0"/>
                <a:cs typeface="Arial" pitchFamily="34" charset="0"/>
              </a:rPr>
              <a:t>-) επιχειρηματικά δίκτυα.</a:t>
            </a:r>
          </a:p>
        </p:txBody>
      </p:sp>
      <p:sp>
        <p:nvSpPr>
          <p:cNvPr id="10" name="9 - Ορθογώνιο"/>
          <p:cNvSpPr/>
          <p:nvPr/>
        </p:nvSpPr>
        <p:spPr>
          <a:xfrm>
            <a:off x="1979712" y="5301208"/>
            <a:ext cx="1998624" cy="338554"/>
          </a:xfrm>
          <a:prstGeom prst="rect">
            <a:avLst/>
          </a:prstGeom>
        </p:spPr>
        <p:txBody>
          <a:bodyPr wrap="none">
            <a:spAutoFit/>
          </a:bodyPr>
          <a:lstStyle/>
          <a:p>
            <a:r>
              <a:rPr lang="el-GR" sz="1600" b="1" dirty="0"/>
              <a:t>Άνοιγμα των αγορών</a:t>
            </a:r>
          </a:p>
        </p:txBody>
      </p:sp>
      <p:sp>
        <p:nvSpPr>
          <p:cNvPr id="11" name="Line 2"/>
          <p:cNvSpPr>
            <a:spLocks noChangeShapeType="1"/>
          </p:cNvSpPr>
          <p:nvPr/>
        </p:nvSpPr>
        <p:spPr bwMode="auto">
          <a:xfrm flipH="1">
            <a:off x="3707904" y="4869160"/>
            <a:ext cx="288032" cy="432048"/>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l-GR"/>
          </a:p>
        </p:txBody>
      </p:sp>
      <p:sp>
        <p:nvSpPr>
          <p:cNvPr id="12" name="2 - Θέση περιεχομένου"/>
          <p:cNvSpPr txBox="1">
            <a:spLocks/>
          </p:cNvSpPr>
          <p:nvPr/>
        </p:nvSpPr>
        <p:spPr>
          <a:xfrm>
            <a:off x="457200" y="833410"/>
            <a:ext cx="8229600" cy="879956"/>
          </a:xfrm>
          <a:prstGeom prst="rect">
            <a:avLst/>
          </a:prstGeom>
          <a:ln>
            <a:solidFill>
              <a:schemeClr val="tx1"/>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pPr>
            <a:r>
              <a:rPr lang="el-GR" sz="1400" b="1" dirty="0"/>
              <a:t>Οι Π.Ε. δεν περιορίζονται στη προμήθεια προϊόντων ή στις εισαγωγές /εξαγωγές εξαρτημάτων και πρώτων υλών από την παγκόσμια αγορά. Προχωρούν όλο και περισσότερο </a:t>
            </a:r>
            <a:r>
              <a:rPr lang="el-GR" sz="1400" b="1" u="sng" dirty="0"/>
              <a:t>ΚΑΙ</a:t>
            </a:r>
            <a:r>
              <a:rPr lang="el-GR" sz="1400" b="1" dirty="0"/>
              <a:t> σε παραγωγικές συνεργασίες με άλλες (μικρότερες) εταιρείες, ο ρόλος των οποίων παραμένει συγκεκριμένος &amp; «κλειδωμένος» μέσα στο δίκτυο που ελέγχει η Π.Ε.   </a:t>
            </a:r>
          </a:p>
        </p:txBody>
      </p:sp>
      <p:sp>
        <p:nvSpPr>
          <p:cNvPr id="5" name="TextBox 4"/>
          <p:cNvSpPr txBox="1"/>
          <p:nvPr/>
        </p:nvSpPr>
        <p:spPr>
          <a:xfrm>
            <a:off x="863588" y="1901150"/>
            <a:ext cx="7704856" cy="1815882"/>
          </a:xfrm>
          <a:prstGeom prst="rect">
            <a:avLst/>
          </a:prstGeom>
          <a:noFill/>
        </p:spPr>
        <p:txBody>
          <a:bodyPr wrap="square" rtlCol="0">
            <a:spAutoFit/>
          </a:bodyPr>
          <a:lstStyle/>
          <a:p>
            <a:pPr lvl="0"/>
            <a:r>
              <a:rPr lang="el-GR" sz="1400" b="1" dirty="0"/>
              <a:t>Μέσω των υπεργολαβιών (</a:t>
            </a:r>
            <a:r>
              <a:rPr lang="en-US" sz="1400" b="1" dirty="0"/>
              <a:t>subcontracting)</a:t>
            </a:r>
            <a:r>
              <a:rPr lang="el-GR" sz="1400" b="1" dirty="0"/>
              <a:t>, οι επιχειρήσεις εντολείς του κέντρου:</a:t>
            </a:r>
          </a:p>
          <a:p>
            <a:endParaRPr lang="el-GR" sz="1400" b="1" dirty="0"/>
          </a:p>
          <a:p>
            <a:pPr marL="285750" indent="-285750">
              <a:buFont typeface="Wingdings" panose="05000000000000000000" pitchFamily="2" charset="2"/>
              <a:buChar char="§"/>
            </a:pPr>
            <a:r>
              <a:rPr lang="el-GR" sz="1400" b="1" dirty="0"/>
              <a:t>Μειώνουν τις απαιτήσεις τους σε πάγιο και μεταβλητό κεφάλαιο, δημιουργώντας κεφαλαιακά αποθέματα για τη χρηματοδότηση άλλων δραστηριοτήτων.</a:t>
            </a:r>
          </a:p>
          <a:p>
            <a:pPr marL="285750" indent="-285750">
              <a:buFont typeface="Wingdings" panose="05000000000000000000" pitchFamily="2" charset="2"/>
              <a:buChar char="§"/>
            </a:pPr>
            <a:r>
              <a:rPr lang="el-GR" sz="1400" b="1" dirty="0"/>
              <a:t>Επιτυγχάνουν ευελιξία απέναντι στις αυξομειώσεις της διεθνούς ζήτησης.</a:t>
            </a:r>
          </a:p>
          <a:p>
            <a:pPr marL="285750" indent="-285750">
              <a:buFont typeface="Wingdings" panose="05000000000000000000" pitchFamily="2" charset="2"/>
              <a:buChar char="§"/>
            </a:pPr>
            <a:r>
              <a:rPr lang="el-GR" sz="1400" b="1" dirty="0"/>
              <a:t>Μεταβιβάζουν τα κοινωνικά και τα περιβαλλοντικά κόστη της φυσικής παραγωγής σε άλλες χώρες, μαζί με τις σχετικές κοινωνικές εντάσεις και συγκρούσεις.</a:t>
            </a:r>
          </a:p>
          <a:p>
            <a:r>
              <a:rPr lang="el-GR" sz="1400" b="1" dirty="0"/>
              <a:t>						(</a:t>
            </a:r>
            <a:r>
              <a:rPr lang="el-GR" sz="1400" b="1" dirty="0" err="1"/>
              <a:t>Κουρλιούρος</a:t>
            </a:r>
            <a:r>
              <a:rPr lang="el-GR" sz="1400" b="1" dirty="0"/>
              <a:t>, 2011)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cstate="print"/>
          <a:srcRect/>
          <a:stretch>
            <a:fillRect/>
          </a:stretch>
        </p:blipFill>
        <p:spPr bwMode="auto">
          <a:xfrm>
            <a:off x="899592" y="1412776"/>
            <a:ext cx="7128439" cy="4923768"/>
          </a:xfrm>
          <a:prstGeom prst="rect">
            <a:avLst/>
          </a:prstGeom>
          <a:noFill/>
          <a:ln w="9525">
            <a:noFill/>
            <a:miter lim="800000"/>
            <a:headEnd/>
            <a:tailEnd/>
          </a:ln>
        </p:spPr>
      </p:pic>
      <p:sp>
        <p:nvSpPr>
          <p:cNvPr id="5" name="4 - Ορθογώνιο"/>
          <p:cNvSpPr/>
          <p:nvPr/>
        </p:nvSpPr>
        <p:spPr>
          <a:xfrm>
            <a:off x="1331640" y="692696"/>
            <a:ext cx="4752528" cy="338554"/>
          </a:xfrm>
          <a:prstGeom prst="rect">
            <a:avLst/>
          </a:prstGeom>
        </p:spPr>
        <p:txBody>
          <a:bodyPr wrap="square">
            <a:spAutoFit/>
          </a:bodyPr>
          <a:lstStyle/>
          <a:p>
            <a:pPr lvl="0" fontAlgn="base">
              <a:spcBef>
                <a:spcPct val="0"/>
              </a:spcBef>
              <a:buFont typeface="Wingdings" pitchFamily="2" charset="2"/>
              <a:buChar char="§"/>
            </a:pPr>
            <a:r>
              <a:rPr lang="el-GR" sz="1600" b="1" dirty="0" err="1">
                <a:latin typeface="Calibri" pitchFamily="34" charset="0"/>
                <a:cs typeface="Arial" pitchFamily="34" charset="0"/>
              </a:rPr>
              <a:t>Dutch</a:t>
            </a:r>
            <a:r>
              <a:rPr lang="el-GR" sz="1600" b="1" dirty="0">
                <a:latin typeface="Calibri" pitchFamily="34" charset="0"/>
                <a:cs typeface="Arial" pitchFamily="34" charset="0"/>
              </a:rPr>
              <a:t> </a:t>
            </a:r>
            <a:r>
              <a:rPr lang="el-GR" sz="1600" b="1" dirty="0" err="1">
                <a:latin typeface="Calibri" pitchFamily="34" charset="0"/>
                <a:cs typeface="Arial" pitchFamily="34" charset="0"/>
              </a:rPr>
              <a:t>East</a:t>
            </a:r>
            <a:r>
              <a:rPr lang="el-GR" sz="1600" b="1" dirty="0">
                <a:latin typeface="Calibri" pitchFamily="34" charset="0"/>
                <a:cs typeface="Arial" pitchFamily="34" charset="0"/>
              </a:rPr>
              <a:t> </a:t>
            </a:r>
            <a:r>
              <a:rPr lang="el-GR" sz="1600" b="1" dirty="0" err="1">
                <a:latin typeface="Calibri" pitchFamily="34" charset="0"/>
                <a:cs typeface="Arial" pitchFamily="34" charset="0"/>
              </a:rPr>
              <a:t>India</a:t>
            </a:r>
            <a:r>
              <a:rPr lang="el-GR" sz="1600" b="1" dirty="0">
                <a:latin typeface="Calibri" pitchFamily="34" charset="0"/>
                <a:cs typeface="Arial" pitchFamily="34" charset="0"/>
              </a:rPr>
              <a:t> </a:t>
            </a:r>
            <a:r>
              <a:rPr lang="el-GR" sz="1600" b="1" dirty="0" err="1">
                <a:latin typeface="Calibri" pitchFamily="34" charset="0"/>
                <a:cs typeface="Arial" pitchFamily="34" charset="0"/>
              </a:rPr>
              <a:t>Co</a:t>
            </a:r>
            <a:r>
              <a:rPr lang="en-US" sz="1600" b="1" dirty="0" err="1">
                <a:latin typeface="Calibri" pitchFamily="34" charset="0"/>
                <a:cs typeface="Arial" pitchFamily="34" charset="0"/>
              </a:rPr>
              <a:t>mpany</a:t>
            </a:r>
            <a:r>
              <a:rPr lang="en-US" sz="1600" b="1" dirty="0">
                <a:latin typeface="Calibri" pitchFamily="34" charset="0"/>
                <a:cs typeface="Arial" pitchFamily="34" charset="0"/>
              </a:rPr>
              <a:t> (1602-1798)</a:t>
            </a:r>
            <a:endParaRPr lang="el-GR" sz="1600" b="1" dirty="0">
              <a:latin typeface="Calibri"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23528" y="1052736"/>
            <a:ext cx="4968552" cy="1944216"/>
          </a:xfrm>
        </p:spPr>
        <p:txBody>
          <a:bodyPr>
            <a:noAutofit/>
          </a:bodyPr>
          <a:lstStyle/>
          <a:p>
            <a:r>
              <a:rPr lang="el-GR" sz="1600" b="1" dirty="0"/>
              <a:t>Ιδρύθηκε το 1866 </a:t>
            </a:r>
          </a:p>
          <a:p>
            <a:pPr>
              <a:buNone/>
            </a:pPr>
            <a:r>
              <a:rPr lang="el-GR" sz="1600" b="1" dirty="0"/>
              <a:t>	         Απασχολεί 230,000 εργαζόμενους παγκοσμίως</a:t>
            </a:r>
          </a:p>
          <a:p>
            <a:pPr>
              <a:buNone/>
            </a:pPr>
            <a:r>
              <a:rPr lang="el-GR" sz="1600" b="1" dirty="0"/>
              <a:t>	         Παγκόσμιες πωλήσεις </a:t>
            </a:r>
            <a:r>
              <a:rPr lang="en-US" sz="1600" b="1" dirty="0"/>
              <a:t>US</a:t>
            </a:r>
            <a:r>
              <a:rPr lang="el-GR" sz="1600" b="1" dirty="0"/>
              <a:t>$ 64 δις (2005)</a:t>
            </a:r>
          </a:p>
          <a:p>
            <a:pPr>
              <a:buNone/>
            </a:pPr>
            <a:endParaRPr lang="el-GR" sz="1600" b="1" dirty="0"/>
          </a:p>
          <a:p>
            <a:r>
              <a:rPr lang="el-GR" sz="1600" b="1" dirty="0"/>
              <a:t>Το φάσμα των προϊόντων που παράγει είναι </a:t>
            </a:r>
          </a:p>
          <a:p>
            <a:pPr>
              <a:buNone/>
            </a:pPr>
            <a:r>
              <a:rPr lang="el-GR" sz="1600" b="1" dirty="0"/>
              <a:t>	ιδιαίτερα ευρύ : </a:t>
            </a:r>
          </a:p>
        </p:txBody>
      </p:sp>
      <p:sp>
        <p:nvSpPr>
          <p:cNvPr id="4098" name="Rectangle 2"/>
          <p:cNvSpPr>
            <a:spLocks noChangeArrowheads="1"/>
          </p:cNvSpPr>
          <p:nvPr/>
        </p:nvSpPr>
        <p:spPr bwMode="auto">
          <a:xfrm>
            <a:off x="971600" y="389275"/>
            <a:ext cx="4968552" cy="400110"/>
          </a:xfrm>
          <a:prstGeom prst="rect">
            <a:avLst/>
          </a:prstGeom>
          <a:solidFill>
            <a:schemeClr val="bg2">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sng" strike="noStrike" cap="none" normalizeH="0" baseline="0" dirty="0">
                <a:ln>
                  <a:noFill/>
                </a:ln>
                <a:solidFill>
                  <a:schemeClr val="tx1"/>
                </a:solidFill>
                <a:effectLst/>
                <a:latin typeface="Arial" pitchFamily="34" charset="0"/>
                <a:ea typeface="Times New Roman" pitchFamily="18" charset="0"/>
                <a:cs typeface="Arial" pitchFamily="34" charset="0"/>
              </a:rPr>
              <a:t>Παράδειγμα Πολυεθνικής – </a:t>
            </a:r>
            <a:r>
              <a:rPr kumimoji="0" lang="en-US" sz="2000" b="1" i="0" u="sng" strike="noStrike" cap="none" normalizeH="0" baseline="0" dirty="0">
                <a:ln>
                  <a:noFill/>
                </a:ln>
                <a:solidFill>
                  <a:schemeClr val="tx1"/>
                </a:solidFill>
                <a:effectLst/>
                <a:latin typeface="Arial" pitchFamily="34" charset="0"/>
                <a:ea typeface="Times New Roman" pitchFamily="18" charset="0"/>
                <a:cs typeface="Arial" pitchFamily="34" charset="0"/>
              </a:rPr>
              <a:t>NESTL</a:t>
            </a:r>
            <a:r>
              <a:rPr kumimoji="0" lang="el-GR" sz="2000" b="1" i="0" u="sng" strike="noStrike" cap="none" normalizeH="0" baseline="0" dirty="0">
                <a:ln>
                  <a:noFill/>
                </a:ln>
                <a:solidFill>
                  <a:schemeClr val="tx1"/>
                </a:solidFill>
                <a:effectLst/>
                <a:latin typeface="Arial" pitchFamily="34" charset="0"/>
                <a:ea typeface="Times New Roman" pitchFamily="18" charset="0"/>
                <a:cs typeface="Arial" pitchFamily="34" charset="0"/>
              </a:rPr>
              <a:t>É</a:t>
            </a:r>
            <a:r>
              <a:rPr kumimoji="0" lang="el-GR"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l-GR" sz="2000" b="0" i="0" u="none" strike="noStrike" cap="none" normalizeH="0" baseline="0" dirty="0">
              <a:ln>
                <a:noFill/>
              </a:ln>
              <a:solidFill>
                <a:schemeClr val="tx1"/>
              </a:solidFill>
              <a:effectLst/>
              <a:latin typeface="Arial" pitchFamily="34" charset="0"/>
              <a:cs typeface="Arial" pitchFamily="34" charset="0"/>
            </a:endParaRPr>
          </a:p>
        </p:txBody>
      </p:sp>
      <p:pic>
        <p:nvPicPr>
          <p:cNvPr id="4097" name="Picture 1"/>
          <p:cNvPicPr>
            <a:picLocks noChangeAspect="1" noChangeArrowheads="1"/>
          </p:cNvPicPr>
          <p:nvPr/>
        </p:nvPicPr>
        <p:blipFill>
          <a:blip r:embed="rId2" cstate="print"/>
          <a:srcRect/>
          <a:stretch>
            <a:fillRect/>
          </a:stretch>
        </p:blipFill>
        <p:spPr bwMode="auto">
          <a:xfrm>
            <a:off x="5940152" y="260648"/>
            <a:ext cx="971550" cy="647700"/>
          </a:xfrm>
          <a:prstGeom prst="rect">
            <a:avLst/>
          </a:prstGeom>
          <a:noFill/>
          <a:ln>
            <a:solidFill>
              <a:schemeClr val="bg2">
                <a:lumMod val="75000"/>
              </a:schemeClr>
            </a:solidFill>
          </a:ln>
        </p:spPr>
      </p:pic>
      <p:sp>
        <p:nvSpPr>
          <p:cNvPr id="4100" name="Text Box 4"/>
          <p:cNvSpPr txBox="1">
            <a:spLocks noChangeArrowheads="1"/>
          </p:cNvSpPr>
          <p:nvPr/>
        </p:nvSpPr>
        <p:spPr bwMode="auto">
          <a:xfrm>
            <a:off x="5436096" y="1124744"/>
            <a:ext cx="2980482" cy="2031325"/>
          </a:xfrm>
          <a:prstGeom prst="rect">
            <a:avLst/>
          </a:prstGeom>
          <a:solidFill>
            <a:srgbClr val="CCFFCC"/>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457200" marR="111125" lvl="1" indent="0" algn="just"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err="1">
                <a:ln>
                  <a:noFill/>
                </a:ln>
                <a:solidFill>
                  <a:schemeClr val="tx1"/>
                </a:solidFill>
                <a:effectLst/>
                <a:latin typeface="Times New Roman" pitchFamily="18" charset="0"/>
                <a:cs typeface="Arial" pitchFamily="34" charset="0"/>
              </a:rPr>
              <a:t>Γαλα</a:t>
            </a:r>
            <a:r>
              <a:rPr kumimoji="0" lang="en-GB" sz="1400" b="1" i="0" u="none" strike="noStrike" cap="none" normalizeH="0" baseline="0" dirty="0">
                <a:ln>
                  <a:noFill/>
                </a:ln>
                <a:solidFill>
                  <a:schemeClr val="tx1"/>
                </a:solidFill>
                <a:effectLst/>
                <a:latin typeface="Times New Roman" pitchFamily="18" charset="0"/>
                <a:cs typeface="Arial" pitchFamily="34" charset="0"/>
              </a:rPr>
              <a:t> </a:t>
            </a:r>
            <a:r>
              <a:rPr kumimoji="0" lang="el-GR" sz="1400" b="1" i="0" u="none" strike="noStrike" cap="none" normalizeH="0" baseline="0" dirty="0" err="1">
                <a:ln>
                  <a:noFill/>
                </a:ln>
                <a:solidFill>
                  <a:schemeClr val="tx1"/>
                </a:solidFill>
                <a:effectLst/>
                <a:latin typeface="Times New Roman" pitchFamily="18" charset="0"/>
                <a:cs typeface="Arial" pitchFamily="34" charset="0"/>
              </a:rPr>
              <a:t>Βλάχας</a:t>
            </a:r>
            <a:r>
              <a:rPr kumimoji="0" lang="en-GB" sz="1400" b="1" i="0" u="none" strike="noStrike" cap="none" normalizeH="0" baseline="0" dirty="0">
                <a:ln>
                  <a:noFill/>
                </a:ln>
                <a:solidFill>
                  <a:schemeClr val="tx1"/>
                </a:solidFill>
                <a:effectLst/>
                <a:latin typeface="Times New Roman" pitchFamily="18" charset="0"/>
                <a:cs typeface="Arial" pitchFamily="34" charset="0"/>
              </a:rPr>
              <a:t>, </a:t>
            </a:r>
            <a:r>
              <a:rPr kumimoji="0" lang="en-US" sz="1400" b="1" i="0" u="none" strike="noStrike" cap="none" normalizeH="0" baseline="0" dirty="0">
                <a:ln>
                  <a:noFill/>
                </a:ln>
                <a:solidFill>
                  <a:schemeClr val="tx1"/>
                </a:solidFill>
                <a:effectLst/>
                <a:latin typeface="Times New Roman" pitchFamily="18" charset="0"/>
                <a:cs typeface="Arial" pitchFamily="34" charset="0"/>
              </a:rPr>
              <a:t>Carnation</a:t>
            </a:r>
            <a:r>
              <a:rPr kumimoji="0" lang="en-GB" sz="1400" b="1" i="0" u="none" strike="noStrike" cap="none" normalizeH="0" baseline="0" dirty="0">
                <a:ln>
                  <a:noFill/>
                </a:ln>
                <a:solidFill>
                  <a:schemeClr val="tx1"/>
                </a:solidFill>
                <a:effectLst/>
                <a:latin typeface="Times New Roman" pitchFamily="18" charset="0"/>
                <a:cs typeface="Arial" pitchFamily="34" charset="0"/>
              </a:rPr>
              <a:t>, </a:t>
            </a:r>
            <a:r>
              <a:rPr kumimoji="0" lang="en-GB" sz="1400" b="1" i="0" u="none" strike="noStrike" cap="none" normalizeH="0" baseline="0" dirty="0" err="1">
                <a:ln>
                  <a:noFill/>
                </a:ln>
                <a:solidFill>
                  <a:schemeClr val="tx1"/>
                </a:solidFill>
                <a:effectLst/>
                <a:latin typeface="Times New Roman" pitchFamily="18" charset="0"/>
                <a:cs typeface="Arial" pitchFamily="34" charset="0"/>
              </a:rPr>
              <a:t>Neslac</a:t>
            </a:r>
            <a:r>
              <a:rPr kumimoji="0" lang="en-US" sz="1400" b="1" i="0" u="none" strike="noStrike" cap="none" normalizeH="0" baseline="0" dirty="0">
                <a:ln>
                  <a:noFill/>
                </a:ln>
                <a:solidFill>
                  <a:schemeClr val="tx1"/>
                </a:solidFill>
                <a:effectLst/>
                <a:latin typeface="Times New Roman" pitchFamily="18" charset="0"/>
                <a:cs typeface="Arial" pitchFamily="34" charset="0"/>
              </a:rPr>
              <a:t>, … </a:t>
            </a:r>
            <a:r>
              <a:rPr kumimoji="0" lang="en-US" sz="1400" b="1" i="0" u="none" strike="noStrike" cap="none" normalizeH="0" baseline="0" dirty="0" err="1">
                <a:ln>
                  <a:noFill/>
                </a:ln>
                <a:solidFill>
                  <a:schemeClr val="tx1"/>
                </a:solidFill>
                <a:effectLst/>
                <a:latin typeface="Times New Roman" pitchFamily="18" charset="0"/>
                <a:cs typeface="Arial" pitchFamily="34" charset="0"/>
              </a:rPr>
              <a:t>Nesquik</a:t>
            </a:r>
            <a:r>
              <a:rPr kumimoji="0" lang="en-GB" sz="1400" b="1" i="0" u="none" strike="noStrike" cap="none" normalizeH="0" baseline="0" dirty="0">
                <a:ln>
                  <a:noFill/>
                </a:ln>
                <a:solidFill>
                  <a:schemeClr val="tx1"/>
                </a:solidFill>
                <a:effectLst/>
                <a:latin typeface="Times New Roman" pitchFamily="18" charset="0"/>
                <a:cs typeface="Arial" pitchFamily="34" charset="0"/>
              </a:rPr>
              <a:t>, </a:t>
            </a:r>
            <a:r>
              <a:rPr kumimoji="0" lang="en-US" sz="1400" b="1" i="0" u="none" strike="noStrike" cap="none" normalizeH="0" baseline="0" dirty="0">
                <a:ln>
                  <a:noFill/>
                </a:ln>
                <a:solidFill>
                  <a:schemeClr val="tx1"/>
                </a:solidFill>
                <a:effectLst/>
                <a:latin typeface="Times New Roman" pitchFamily="18" charset="0"/>
                <a:cs typeface="Arial" pitchFamily="34" charset="0"/>
              </a:rPr>
              <a:t>Cheerios, Fitness, Crunch </a:t>
            </a:r>
            <a:r>
              <a:rPr kumimoji="0" lang="el-GR" sz="1400" b="1" i="0" u="none" strike="noStrike" cap="none" normalizeH="0" baseline="0" dirty="0">
                <a:ln>
                  <a:noFill/>
                </a:ln>
                <a:solidFill>
                  <a:schemeClr val="tx1"/>
                </a:solidFill>
                <a:effectLst/>
                <a:latin typeface="Times New Roman" pitchFamily="18" charset="0"/>
                <a:cs typeface="Arial" pitchFamily="34" charset="0"/>
              </a:rPr>
              <a:t>Δημητριακά</a:t>
            </a:r>
            <a:r>
              <a:rPr kumimoji="0" lang="en-US" sz="1400" b="1" i="0" u="none" strike="noStrike" cap="none" normalizeH="0" baseline="0" dirty="0">
                <a:ln>
                  <a:noFill/>
                </a:ln>
                <a:solidFill>
                  <a:schemeClr val="tx1"/>
                </a:solidFill>
                <a:effectLst/>
                <a:latin typeface="Times New Roman" pitchFamily="18" charset="0"/>
                <a:cs typeface="Arial" pitchFamily="34" charset="0"/>
              </a:rPr>
              <a:t>, … Kit </a:t>
            </a:r>
            <a:r>
              <a:rPr kumimoji="0" lang="en-US" sz="1400" b="1" i="0" u="none" strike="noStrike" cap="none" normalizeH="0" baseline="0" dirty="0" err="1">
                <a:ln>
                  <a:noFill/>
                </a:ln>
                <a:solidFill>
                  <a:schemeClr val="tx1"/>
                </a:solidFill>
                <a:effectLst/>
                <a:latin typeface="Times New Roman" pitchFamily="18" charset="0"/>
                <a:cs typeface="Arial" pitchFamily="34" charset="0"/>
              </a:rPr>
              <a:t>kat</a:t>
            </a:r>
            <a:r>
              <a:rPr kumimoji="0" lang="en-US" sz="1400" b="1" i="0" u="none" strike="noStrike" cap="none" normalizeH="0" baseline="0" dirty="0">
                <a:ln>
                  <a:noFill/>
                </a:ln>
                <a:solidFill>
                  <a:schemeClr val="tx1"/>
                </a:solidFill>
                <a:effectLst/>
                <a:latin typeface="Times New Roman" pitchFamily="18" charset="0"/>
                <a:cs typeface="Arial" pitchFamily="34" charset="0"/>
              </a:rPr>
              <a:t>, </a:t>
            </a:r>
            <a:r>
              <a:rPr kumimoji="0" lang="en-US" sz="1400" b="1" i="0" u="none" strike="noStrike" cap="none" normalizeH="0" baseline="0" dirty="0" err="1">
                <a:ln>
                  <a:noFill/>
                </a:ln>
                <a:solidFill>
                  <a:schemeClr val="tx1"/>
                </a:solidFill>
                <a:effectLst/>
                <a:latin typeface="Times New Roman" pitchFamily="18" charset="0"/>
                <a:cs typeface="Arial" pitchFamily="34" charset="0"/>
              </a:rPr>
              <a:t>Smarties</a:t>
            </a:r>
            <a:r>
              <a:rPr kumimoji="0" lang="en-US" sz="1400" b="1" i="0" u="none" strike="noStrike" cap="none" normalizeH="0" baseline="0" dirty="0">
                <a:ln>
                  <a:noFill/>
                </a:ln>
                <a:solidFill>
                  <a:schemeClr val="tx1"/>
                </a:solidFill>
                <a:effectLst/>
                <a:latin typeface="Times New Roman" pitchFamily="18" charset="0"/>
                <a:cs typeface="Arial" pitchFamily="34" charset="0"/>
              </a:rPr>
              <a:t>, </a:t>
            </a:r>
            <a:r>
              <a:rPr kumimoji="0" lang="en-GB" sz="1400" b="1" i="0" u="none" strike="noStrike" cap="none" normalizeH="0" baseline="0" dirty="0">
                <a:ln>
                  <a:noFill/>
                </a:ln>
                <a:solidFill>
                  <a:schemeClr val="tx1"/>
                </a:solidFill>
                <a:effectLst/>
                <a:latin typeface="Times New Roman" pitchFamily="18" charset="0"/>
                <a:cs typeface="Arial" pitchFamily="34" charset="0"/>
              </a:rPr>
              <a:t>…</a:t>
            </a:r>
            <a:r>
              <a:rPr kumimoji="0" lang="en-US" sz="1400" b="1" i="0" u="none" strike="noStrike" cap="none" normalizeH="0" baseline="0" dirty="0">
                <a:ln>
                  <a:noFill/>
                </a:ln>
                <a:solidFill>
                  <a:schemeClr val="tx1"/>
                </a:solidFill>
                <a:effectLst/>
                <a:latin typeface="Times New Roman" pitchFamily="18" charset="0"/>
                <a:cs typeface="Arial" pitchFamily="34" charset="0"/>
              </a:rPr>
              <a:t> </a:t>
            </a:r>
            <a:r>
              <a:rPr kumimoji="0" lang="el-GR" sz="1400" b="1" i="0" u="none" strike="noStrike" cap="none" normalizeH="0" baseline="0" dirty="0">
                <a:ln>
                  <a:noFill/>
                </a:ln>
                <a:solidFill>
                  <a:schemeClr val="tx1"/>
                </a:solidFill>
                <a:effectLst/>
                <a:latin typeface="Times New Roman" pitchFamily="18" charset="0"/>
                <a:cs typeface="Arial" pitchFamily="34" charset="0"/>
              </a:rPr>
              <a:t>Νερό</a:t>
            </a:r>
            <a:r>
              <a:rPr kumimoji="0" lang="en-US" sz="1400" b="1" i="0" u="none" strike="noStrike" cap="none" normalizeH="0" baseline="0" dirty="0">
                <a:ln>
                  <a:noFill/>
                </a:ln>
                <a:solidFill>
                  <a:schemeClr val="tx1"/>
                </a:solidFill>
                <a:effectLst/>
                <a:latin typeface="Times New Roman" pitchFamily="18" charset="0"/>
                <a:cs typeface="Arial" pitchFamily="34" charset="0"/>
              </a:rPr>
              <a:t> </a:t>
            </a:r>
            <a:r>
              <a:rPr kumimoji="0" lang="el-GR" sz="1400" b="1" i="0" u="none" strike="noStrike" cap="none" normalizeH="0" baseline="0" dirty="0">
                <a:ln>
                  <a:noFill/>
                </a:ln>
                <a:solidFill>
                  <a:schemeClr val="tx1"/>
                </a:solidFill>
                <a:effectLst/>
                <a:latin typeface="Times New Roman" pitchFamily="18" charset="0"/>
                <a:cs typeface="Arial" pitchFamily="34" charset="0"/>
              </a:rPr>
              <a:t>ΚΟΡΠΗ</a:t>
            </a:r>
            <a:r>
              <a:rPr kumimoji="0" lang="en-US" sz="1400" b="1" i="0" u="none" strike="noStrike" cap="none" normalizeH="0" baseline="0" dirty="0">
                <a:ln>
                  <a:noFill/>
                </a:ln>
                <a:solidFill>
                  <a:schemeClr val="tx1"/>
                </a:solidFill>
                <a:effectLst/>
                <a:latin typeface="Times New Roman" pitchFamily="18" charset="0"/>
                <a:cs typeface="Arial" pitchFamily="34" charset="0"/>
              </a:rPr>
              <a:t>, Perrier, … </a:t>
            </a:r>
            <a:r>
              <a:rPr kumimoji="0" lang="en-US" sz="1400" b="1" i="0" u="none" strike="noStrike" cap="none" normalizeH="0" baseline="0" dirty="0" err="1">
                <a:ln>
                  <a:noFill/>
                </a:ln>
                <a:solidFill>
                  <a:schemeClr val="tx1"/>
                </a:solidFill>
                <a:effectLst/>
                <a:latin typeface="Times New Roman" pitchFamily="18" charset="0"/>
                <a:cs typeface="Arial" pitchFamily="34" charset="0"/>
              </a:rPr>
              <a:t>Maggi</a:t>
            </a:r>
            <a:r>
              <a:rPr kumimoji="0" lang="en-US" sz="1400" b="1" i="0" u="none" strike="noStrike" cap="none" normalizeH="0" baseline="0" dirty="0">
                <a:ln>
                  <a:noFill/>
                </a:ln>
                <a:solidFill>
                  <a:schemeClr val="tx1"/>
                </a:solidFill>
                <a:effectLst/>
                <a:latin typeface="Times New Roman" pitchFamily="18" charset="0"/>
                <a:cs typeface="Arial" pitchFamily="34" charset="0"/>
              </a:rPr>
              <a:t>, </a:t>
            </a:r>
            <a:r>
              <a:rPr kumimoji="0" lang="en-US" sz="1400" b="1" i="0" u="none" strike="noStrike" cap="none" normalizeH="0" baseline="0" dirty="0" err="1">
                <a:ln>
                  <a:noFill/>
                </a:ln>
                <a:solidFill>
                  <a:schemeClr val="tx1"/>
                </a:solidFill>
                <a:effectLst/>
                <a:latin typeface="Times New Roman" pitchFamily="18" charset="0"/>
                <a:cs typeface="Arial" pitchFamily="34" charset="0"/>
              </a:rPr>
              <a:t>Buitoni</a:t>
            </a:r>
            <a:r>
              <a:rPr kumimoji="0" lang="en-US" sz="1400" b="1" i="0" u="none" strike="noStrike" cap="none" normalizeH="0" baseline="0" dirty="0">
                <a:ln>
                  <a:noFill/>
                </a:ln>
                <a:solidFill>
                  <a:schemeClr val="tx1"/>
                </a:solidFill>
                <a:effectLst/>
                <a:latin typeface="Times New Roman" pitchFamily="18" charset="0"/>
                <a:cs typeface="Arial" pitchFamily="34" charset="0"/>
              </a:rPr>
              <a:t>, … </a:t>
            </a:r>
            <a:r>
              <a:rPr kumimoji="0" lang="el-GR" sz="1400" b="1" i="0" u="none" strike="noStrike" cap="none" normalizeH="0" baseline="0" dirty="0">
                <a:ln>
                  <a:noFill/>
                </a:ln>
                <a:solidFill>
                  <a:schemeClr val="tx1"/>
                </a:solidFill>
                <a:effectLst/>
                <a:latin typeface="Times New Roman" pitchFamily="18" charset="0"/>
                <a:cs typeface="Arial" pitchFamily="34" charset="0"/>
              </a:rPr>
              <a:t>Καφές</a:t>
            </a:r>
            <a:r>
              <a:rPr kumimoji="0" lang="en-US" sz="1400" b="1" i="0" u="none" strike="noStrike" cap="none" normalizeH="0" baseline="0" dirty="0">
                <a:ln>
                  <a:noFill/>
                </a:ln>
                <a:solidFill>
                  <a:schemeClr val="tx1"/>
                </a:solidFill>
                <a:effectLst/>
                <a:latin typeface="Times New Roman" pitchFamily="18" charset="0"/>
                <a:cs typeface="Arial" pitchFamily="34" charset="0"/>
              </a:rPr>
              <a:t> </a:t>
            </a:r>
            <a:r>
              <a:rPr kumimoji="0" lang="el-GR" sz="1400" b="1" i="0" u="none" strike="noStrike" cap="none" normalizeH="0" baseline="0" dirty="0" err="1">
                <a:ln>
                  <a:noFill/>
                </a:ln>
                <a:solidFill>
                  <a:schemeClr val="tx1"/>
                </a:solidFill>
                <a:effectLst/>
                <a:latin typeface="Times New Roman" pitchFamily="18" charset="0"/>
                <a:cs typeface="Arial" pitchFamily="34" charset="0"/>
              </a:rPr>
              <a:t>Λουμίδης</a:t>
            </a:r>
            <a:r>
              <a:rPr kumimoji="0" lang="en-US" sz="1400" b="1" i="0" u="none" strike="noStrike" cap="none" normalizeH="0" baseline="0" dirty="0">
                <a:ln>
                  <a:noFill/>
                </a:ln>
                <a:solidFill>
                  <a:schemeClr val="tx1"/>
                </a:solidFill>
                <a:effectLst/>
                <a:latin typeface="Times New Roman" pitchFamily="18" charset="0"/>
                <a:cs typeface="Arial" pitchFamily="34" charset="0"/>
              </a:rPr>
              <a:t>, </a:t>
            </a:r>
            <a:r>
              <a:rPr kumimoji="0" lang="en-US" sz="1400" b="1" i="0" u="none" strike="noStrike" cap="none" normalizeH="0" baseline="0" dirty="0" err="1">
                <a:ln>
                  <a:noFill/>
                </a:ln>
                <a:solidFill>
                  <a:schemeClr val="tx1"/>
                </a:solidFill>
                <a:effectLst/>
                <a:latin typeface="Times New Roman" pitchFamily="18" charset="0"/>
                <a:cs typeface="Arial" pitchFamily="34" charset="0"/>
              </a:rPr>
              <a:t>Nescafé</a:t>
            </a:r>
            <a:r>
              <a:rPr kumimoji="0" lang="en-US" sz="1400" b="1" i="0" u="none" strike="noStrike" cap="none" normalizeH="0" baseline="0" dirty="0">
                <a:ln>
                  <a:noFill/>
                </a:ln>
                <a:solidFill>
                  <a:schemeClr val="tx1"/>
                </a:solidFill>
                <a:effectLst/>
                <a:latin typeface="Times New Roman" pitchFamily="18" charset="0"/>
                <a:cs typeface="Arial" pitchFamily="34" charset="0"/>
              </a:rPr>
              <a:t>,… Friskies, … </a:t>
            </a:r>
            <a:r>
              <a:rPr kumimoji="0" lang="en-US" sz="1400" b="1" i="0" u="none" strike="noStrike" cap="none" normalizeH="0" baseline="0" dirty="0" err="1">
                <a:ln>
                  <a:noFill/>
                </a:ln>
                <a:solidFill>
                  <a:schemeClr val="tx1"/>
                </a:solidFill>
                <a:effectLst/>
                <a:latin typeface="Times New Roman" pitchFamily="18" charset="0"/>
                <a:cs typeface="Arial" pitchFamily="34" charset="0"/>
              </a:rPr>
              <a:t>L’Oréal</a:t>
            </a:r>
            <a:r>
              <a:rPr kumimoji="0" lang="en-US" sz="1400" b="1" i="0" u="none" strike="noStrike" cap="none" normalizeH="0" baseline="0" dirty="0">
                <a:ln>
                  <a:noFill/>
                </a:ln>
                <a:solidFill>
                  <a:schemeClr val="tx1"/>
                </a:solidFill>
                <a:effectLst/>
                <a:latin typeface="Times New Roman" pitchFamily="18" charset="0"/>
                <a:cs typeface="Arial" pitchFamily="34" charset="0"/>
              </a:rPr>
              <a:t>…</a:t>
            </a: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
        <p:nvSpPr>
          <p:cNvPr id="9" name="2 - Θέση περιεχομένου"/>
          <p:cNvSpPr txBox="1">
            <a:spLocks/>
          </p:cNvSpPr>
          <p:nvPr/>
        </p:nvSpPr>
        <p:spPr>
          <a:xfrm>
            <a:off x="323528" y="4509120"/>
            <a:ext cx="8229600" cy="165618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101" name="Rectangle 5"/>
          <p:cNvSpPr>
            <a:spLocks noChangeArrowheads="1"/>
          </p:cNvSpPr>
          <p:nvPr/>
        </p:nvSpPr>
        <p:spPr bwMode="auto">
          <a:xfrm>
            <a:off x="251520" y="3068960"/>
            <a:ext cx="8244408"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tab pos="914400" algn="l"/>
              </a:tabLst>
            </a:pPr>
            <a:r>
              <a:rPr kumimoji="0" lang="el-GR"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        Αγορές </a:t>
            </a:r>
            <a:r>
              <a:rPr kumimoji="0" lang="en-US"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l-GR"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Επενδύσεις το 2000-2005:</a:t>
            </a:r>
            <a:endParaRPr kumimoji="0" lang="el-GR" sz="900" b="0" i="0" u="none" strike="noStrike" cap="none" normalizeH="0" baseline="0" dirty="0">
              <a:ln>
                <a:noFill/>
              </a:ln>
              <a:solidFill>
                <a:schemeClr val="tx1"/>
              </a:solidFill>
              <a:effectLst/>
              <a:latin typeface="Arial" pitchFamily="34" charset="0"/>
              <a:cs typeface="Arial" pitchFamily="34" charset="0"/>
            </a:endParaRPr>
          </a:p>
          <a:p>
            <a:pPr lvl="2" algn="just" eaLnBrk="0" fontAlgn="base" hangingPunct="0">
              <a:spcBef>
                <a:spcPct val="0"/>
              </a:spcBef>
              <a:spcAft>
                <a:spcPct val="0"/>
              </a:spcAft>
              <a:buFont typeface="Wingdings" pitchFamily="2" charset="2"/>
              <a:buChar char=""/>
              <a:tabLst>
                <a:tab pos="914400" algn="l"/>
              </a:tabLst>
            </a:pPr>
            <a:r>
              <a:rPr kumimoji="0" lang="en-US" sz="1400" b="1" i="0" u="none" strike="noStrike" cap="none" normalizeH="0" baseline="0" dirty="0">
                <a:ln>
                  <a:noFill/>
                </a:ln>
                <a:solidFill>
                  <a:schemeClr val="tx1"/>
                </a:solidFill>
                <a:effectLst/>
                <a:ea typeface="Times New Roman" pitchFamily="18" charset="0"/>
                <a:cs typeface="Arial" pitchFamily="34" charset="0"/>
              </a:rPr>
              <a:t>Ralston Purina </a:t>
            </a:r>
            <a:r>
              <a:rPr kumimoji="0" lang="en-US" sz="1400" b="1" i="0" u="none" strike="noStrike" cap="none" normalizeH="0" baseline="0" dirty="0">
                <a:ln>
                  <a:noFill/>
                </a:ln>
                <a:solidFill>
                  <a:schemeClr val="tx1"/>
                </a:solidFill>
                <a:effectLst/>
                <a:ea typeface="Times New Roman" pitchFamily="18" charset="0"/>
                <a:cs typeface="Arial" pitchFamily="34" charset="0"/>
                <a:sym typeface="Wingdings" pitchFamily="2" charset="2"/>
              </a:rPr>
              <a:t></a:t>
            </a:r>
            <a:r>
              <a:rPr kumimoji="0" lang="el-GR" sz="1400" b="1" i="0" u="none" strike="noStrike" cap="none" normalizeH="0" baseline="0" dirty="0">
                <a:ln>
                  <a:noFill/>
                </a:ln>
                <a:solidFill>
                  <a:schemeClr val="tx1"/>
                </a:solidFill>
                <a:effectLst/>
                <a:ea typeface="Times New Roman" pitchFamily="18" charset="0"/>
                <a:cs typeface="Arial" pitchFamily="34" charset="0"/>
              </a:rPr>
              <a:t> 1</a:t>
            </a:r>
            <a:r>
              <a:rPr kumimoji="0" lang="el-GR" sz="1400" b="1" i="0" u="none" strike="noStrike" cap="none" normalizeH="0" baseline="30000" dirty="0">
                <a:ln>
                  <a:noFill/>
                </a:ln>
                <a:solidFill>
                  <a:schemeClr val="tx1"/>
                </a:solidFill>
                <a:effectLst/>
                <a:ea typeface="Times New Roman" pitchFamily="18" charset="0"/>
                <a:cs typeface="Arial" pitchFamily="34" charset="0"/>
                <a:sym typeface="Wingdings" pitchFamily="2" charset="2"/>
              </a:rPr>
              <a:t>η</a:t>
            </a:r>
            <a:r>
              <a:rPr kumimoji="0" lang="el-GR" sz="1400" b="1" i="0" u="none" strike="noStrike" cap="none" normalizeH="0" baseline="0" dirty="0">
                <a:ln>
                  <a:noFill/>
                </a:ln>
                <a:solidFill>
                  <a:schemeClr val="tx1"/>
                </a:solidFill>
                <a:effectLst/>
                <a:ea typeface="Times New Roman" pitchFamily="18" charset="0"/>
                <a:cs typeface="Arial" pitchFamily="34" charset="0"/>
                <a:sym typeface="Wingdings" pitchFamily="2" charset="2"/>
              </a:rPr>
              <a:t> εταιρεία σε τροφές ζώων (</a:t>
            </a:r>
            <a:r>
              <a:rPr kumimoji="0" lang="en-US" sz="1400" b="1" i="0" u="none" strike="noStrike" cap="none" normalizeH="0" baseline="0" dirty="0">
                <a:ln>
                  <a:noFill/>
                </a:ln>
                <a:solidFill>
                  <a:schemeClr val="tx1"/>
                </a:solidFill>
                <a:effectLst/>
                <a:ea typeface="Times New Roman" pitchFamily="18" charset="0"/>
                <a:cs typeface="Arial" pitchFamily="34" charset="0"/>
                <a:sym typeface="Wingdings" pitchFamily="2" charset="2"/>
              </a:rPr>
              <a:t>Friskies</a:t>
            </a:r>
            <a:r>
              <a:rPr kumimoji="0" lang="el-GR" sz="1400" b="1" i="0" u="none" strike="noStrike" cap="none" normalizeH="0" baseline="0" dirty="0">
                <a:ln>
                  <a:noFill/>
                </a:ln>
                <a:solidFill>
                  <a:schemeClr val="tx1"/>
                </a:solidFill>
                <a:effectLst/>
                <a:ea typeface="Times New Roman" pitchFamily="18" charset="0"/>
                <a:cs typeface="Arial" pitchFamily="34" charset="0"/>
                <a:sym typeface="Wingdings" pitchFamily="2" charset="2"/>
              </a:rPr>
              <a:t>)</a:t>
            </a:r>
            <a:endParaRPr kumimoji="0" lang="el-GR" sz="1400" b="0" i="0" u="none" strike="noStrike" cap="none" normalizeH="0" baseline="0" dirty="0">
              <a:ln>
                <a:noFill/>
              </a:ln>
              <a:solidFill>
                <a:schemeClr val="tx1"/>
              </a:solidFill>
              <a:effectLst/>
              <a:cs typeface="Arial" pitchFamily="34" charset="0"/>
              <a:sym typeface="Wingdings" pitchFamily="2" charset="2"/>
            </a:endParaRPr>
          </a:p>
          <a:p>
            <a:pPr lvl="2" algn="just" eaLnBrk="0" fontAlgn="base" hangingPunct="0">
              <a:spcBef>
                <a:spcPct val="0"/>
              </a:spcBef>
              <a:spcAft>
                <a:spcPct val="0"/>
              </a:spcAft>
              <a:buFont typeface="Wingdings" pitchFamily="2" charset="2"/>
              <a:buChar char=""/>
              <a:tabLst>
                <a:tab pos="914400" algn="l"/>
              </a:tabLst>
            </a:pPr>
            <a:r>
              <a:rPr kumimoji="0" lang="en-US" sz="1400" b="1" i="0" u="none" strike="noStrike" cap="none" normalizeH="0" baseline="0" dirty="0">
                <a:ln>
                  <a:noFill/>
                </a:ln>
                <a:solidFill>
                  <a:schemeClr val="tx1"/>
                </a:solidFill>
                <a:effectLst/>
                <a:ea typeface="Times New Roman" pitchFamily="18" charset="0"/>
                <a:cs typeface="Arial" pitchFamily="34" charset="0"/>
                <a:sym typeface="Wingdings" pitchFamily="2" charset="2"/>
              </a:rPr>
              <a:t>Perrier </a:t>
            </a:r>
            <a:endParaRPr kumimoji="0" lang="el-GR" sz="1400" b="0" i="0" u="none" strike="noStrike" cap="none" normalizeH="0" baseline="0" dirty="0">
              <a:ln>
                <a:noFill/>
              </a:ln>
              <a:solidFill>
                <a:schemeClr val="tx1"/>
              </a:solidFill>
              <a:effectLst/>
              <a:cs typeface="Arial" pitchFamily="34" charset="0"/>
              <a:sym typeface="Wingdings" pitchFamily="2" charset="2"/>
            </a:endParaRPr>
          </a:p>
          <a:p>
            <a:pPr lvl="2" algn="just" eaLnBrk="0" fontAlgn="base" hangingPunct="0">
              <a:spcBef>
                <a:spcPct val="0"/>
              </a:spcBef>
              <a:spcAft>
                <a:spcPct val="0"/>
              </a:spcAft>
              <a:buFont typeface="Wingdings" pitchFamily="2" charset="2"/>
              <a:buChar char=""/>
              <a:tabLst>
                <a:tab pos="914400" algn="l"/>
              </a:tabLst>
            </a:pPr>
            <a:r>
              <a:rPr kumimoji="0" lang="en-US" sz="1400" b="1" i="0" u="none" strike="noStrike" cap="none" normalizeH="0" baseline="0" dirty="0" err="1">
                <a:ln>
                  <a:noFill/>
                </a:ln>
                <a:solidFill>
                  <a:schemeClr val="tx1"/>
                </a:solidFill>
                <a:effectLst/>
                <a:ea typeface="Times New Roman" pitchFamily="18" charset="0"/>
                <a:cs typeface="Arial" pitchFamily="34" charset="0"/>
                <a:sym typeface="Wingdings" pitchFamily="2" charset="2"/>
              </a:rPr>
              <a:t>Dreyers</a:t>
            </a:r>
            <a:r>
              <a:rPr kumimoji="0" lang="en-US" sz="1400" b="1" i="0" u="none" strike="noStrike" cap="none" normalizeH="0" baseline="0" dirty="0">
                <a:ln>
                  <a:noFill/>
                </a:ln>
                <a:solidFill>
                  <a:schemeClr val="tx1"/>
                </a:solidFill>
                <a:effectLst/>
                <a:ea typeface="Times New Roman" pitchFamily="18" charset="0"/>
                <a:cs typeface="Arial" pitchFamily="34" charset="0"/>
                <a:sym typeface="Wingdings" pitchFamily="2" charset="2"/>
              </a:rPr>
              <a:t> </a:t>
            </a:r>
            <a:r>
              <a:rPr kumimoji="0" lang="el-GR" sz="1400" b="1" i="0" u="none" strike="noStrike" cap="none" normalizeH="0" baseline="0" dirty="0">
                <a:ln>
                  <a:noFill/>
                </a:ln>
                <a:solidFill>
                  <a:schemeClr val="tx1"/>
                </a:solidFill>
                <a:effectLst/>
                <a:ea typeface="Times New Roman" pitchFamily="18" charset="0"/>
                <a:cs typeface="Arial" pitchFamily="34" charset="0"/>
              </a:rPr>
              <a:t> Από τις μεγαλύτερες εταιρείες παγωτών (ΗΠΑ)</a:t>
            </a:r>
            <a:endParaRPr kumimoji="0" lang="el-GR" sz="1400" b="0" i="0" u="none" strike="noStrike" cap="none" normalizeH="0" baseline="0" dirty="0">
              <a:ln>
                <a:noFill/>
              </a:ln>
              <a:solidFill>
                <a:schemeClr val="tx1"/>
              </a:solidFill>
              <a:effectLst/>
              <a:cs typeface="Arial" pitchFamily="34" charset="0"/>
              <a:sym typeface="Wingdings" pitchFamily="2" charset="2"/>
            </a:endParaRPr>
          </a:p>
          <a:p>
            <a:pPr lvl="2" algn="just" eaLnBrk="0" fontAlgn="base" hangingPunct="0">
              <a:spcBef>
                <a:spcPct val="0"/>
              </a:spcBef>
              <a:spcAft>
                <a:spcPct val="0"/>
              </a:spcAft>
              <a:buFont typeface="Wingdings" pitchFamily="2" charset="2"/>
              <a:buChar char=""/>
              <a:tabLst>
                <a:tab pos="914400" algn="l"/>
              </a:tabLst>
            </a:pPr>
            <a:r>
              <a:rPr lang="el-GR" sz="1400" b="1" dirty="0">
                <a:ea typeface="Times New Roman" pitchFamily="18" charset="0"/>
                <a:cs typeface="Arial" pitchFamily="34" charset="0"/>
                <a:sym typeface="Wingdings" pitchFamily="2" charset="2"/>
              </a:rPr>
              <a:t>Ε</a:t>
            </a:r>
            <a:r>
              <a:rPr kumimoji="0" lang="el-GR" sz="1400" b="1" i="0" u="none" strike="noStrike" cap="none" normalizeH="0" baseline="0" dirty="0">
                <a:ln>
                  <a:noFill/>
                </a:ln>
                <a:solidFill>
                  <a:schemeClr val="tx1"/>
                </a:solidFill>
                <a:effectLst/>
                <a:ea typeface="Times New Roman" pitchFamily="18" charset="0"/>
                <a:cs typeface="Arial" pitchFamily="34" charset="0"/>
                <a:sym typeface="Wingdings" pitchFamily="2" charset="2"/>
              </a:rPr>
              <a:t>πένδυσε </a:t>
            </a:r>
            <a:r>
              <a:rPr kumimoji="0" lang="en-US" sz="1400" b="1" i="0" u="none" strike="noStrike" cap="none" normalizeH="0" baseline="0" dirty="0">
                <a:ln>
                  <a:noFill/>
                </a:ln>
                <a:solidFill>
                  <a:schemeClr val="tx1"/>
                </a:solidFill>
                <a:effectLst/>
                <a:ea typeface="Times New Roman" pitchFamily="18" charset="0"/>
                <a:cs typeface="Arial" pitchFamily="34" charset="0"/>
                <a:sym typeface="Wingdings" pitchFamily="2" charset="2"/>
              </a:rPr>
              <a:t>US</a:t>
            </a:r>
            <a:r>
              <a:rPr kumimoji="0" lang="el-GR" sz="1400" b="1" i="0" u="none" strike="noStrike" cap="none" normalizeH="0" baseline="0" dirty="0">
                <a:ln>
                  <a:noFill/>
                </a:ln>
                <a:solidFill>
                  <a:schemeClr val="tx1"/>
                </a:solidFill>
                <a:effectLst/>
                <a:ea typeface="Times New Roman" pitchFamily="18" charset="0"/>
                <a:cs typeface="Arial" pitchFamily="34" charset="0"/>
                <a:sym typeface="Wingdings" pitchFamily="2" charset="2"/>
              </a:rPr>
              <a:t>$ 120 εκ (2003) για δημιουργία εργοστασίου συσκευασίας καφέ στη Ρωσία.</a:t>
            </a:r>
          </a:p>
        </p:txBody>
      </p:sp>
      <p:sp>
        <p:nvSpPr>
          <p:cNvPr id="4102" name="Rectangle 6"/>
          <p:cNvSpPr>
            <a:spLocks noChangeArrowheads="1"/>
          </p:cNvSpPr>
          <p:nvPr/>
        </p:nvSpPr>
        <p:spPr bwMode="auto">
          <a:xfrm>
            <a:off x="251520" y="4437112"/>
            <a:ext cx="828092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i="0" u="sng" strike="noStrike" cap="none" normalizeH="0" baseline="0" dirty="0">
                <a:ln>
                  <a:noFill/>
                </a:ln>
                <a:solidFill>
                  <a:schemeClr val="tx1"/>
                </a:solidFill>
                <a:effectLst/>
                <a:latin typeface="Arial" pitchFamily="34" charset="0"/>
                <a:ea typeface="Times New Roman" pitchFamily="18" charset="0"/>
                <a:cs typeface="Arial" pitchFamily="34" charset="0"/>
              </a:rPr>
              <a:t>Ανακοίνωση στον Τύπο:</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4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dirty="0">
                <a:ln>
                  <a:noFill/>
                </a:ln>
                <a:solidFill>
                  <a:schemeClr val="tx1"/>
                </a:solidFill>
                <a:effectLst/>
                <a:latin typeface="Verdana" pitchFamily="34" charset="0"/>
                <a:ea typeface="Times New Roman" pitchFamily="18" charset="0"/>
                <a:cs typeface="Arial" pitchFamily="34" charset="0"/>
              </a:rPr>
              <a:t>H NESTLÉ ΕΛΛΑΣ Α.Ε. (NESTLÉ) ανακοινώνει την υπογραφή συμφωνίας με την ΔΕΛΤΑ ΣΥΜΜΕΤΟΧΩΝ Α.Ε. (ΔΕΛΤΑ ΣΥΜΜΕΤΟΧΩΝ) σχετικά με την εξαγορά του συνόλου της συμμετοχής της ΔΕΛΤΑ ΣΥΜΜΕΤΟΧΩΝ στη ΔΕΛΤΑ ΒΙΟΜΗΧΑΝΙΑ ΠΑΓΩΤΟΥ Α.Ε. (ΔΕΛΤΑ ΠΑΓΩΤΟΥ) που ανέρχεται στο 96.53%.</a:t>
            </a:r>
            <a:endParaRPr kumimoji="0" lang="el-GR" sz="14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dirty="0">
                <a:ln>
                  <a:noFill/>
                </a:ln>
                <a:solidFill>
                  <a:schemeClr val="tx1"/>
                </a:solidFill>
                <a:effectLst/>
                <a:latin typeface="Verdana" pitchFamily="34" charset="0"/>
                <a:ea typeface="Times New Roman" pitchFamily="18" charset="0"/>
                <a:cs typeface="Arial" pitchFamily="34" charset="0"/>
              </a:rPr>
              <a:t>H ΔΕΛΤΑ ΠΑΓΩΤΟΥ είναι εταιρεία εισηγμένη στο Χρηματιστήριο Αθηνών με δραστηριότητα στην Ελλάδα, τη Βουλγαρία τη FYROM, τη Ρουμανία, τη Βοσνία, τη Σερβία και το Μαυροβούνιο. Ο ενοποιημένος κύκλος εργασιών της ΔΕΛΤΑ ΠΑΓΩΤΟΥ κατά την 31 Δεκεμβρίου του 2004 ανήλθε στο ποσό των € 122 εκατ.</a:t>
            </a:r>
            <a:endParaRPr kumimoji="0" lang="el-GR" sz="1400" b="0" i="0" u="none" strike="noStrike" cap="none" normalizeH="0" baseline="0" dirty="0">
              <a:ln>
                <a:noFill/>
              </a:ln>
              <a:solidFill>
                <a:schemeClr val="tx1"/>
              </a:solidFill>
              <a:effectLst/>
              <a:latin typeface="Arial" pitchFamily="34" charset="0"/>
              <a:cs typeface="Arial" pitchFamily="34" charset="0"/>
            </a:endParaRPr>
          </a:p>
        </p:txBody>
      </p:sp>
      <p:cxnSp>
        <p:nvCxnSpPr>
          <p:cNvPr id="13" name="12 - Ευθύγραμμο βέλος σύνδεσης"/>
          <p:cNvCxnSpPr/>
          <p:nvPr/>
        </p:nvCxnSpPr>
        <p:spPr>
          <a:xfrm>
            <a:off x="2555776" y="2708920"/>
            <a:ext cx="27363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634082"/>
          </a:xfrm>
        </p:spPr>
        <p:txBody>
          <a:bodyPr>
            <a:normAutofit/>
          </a:bodyPr>
          <a:lstStyle/>
          <a:p>
            <a:r>
              <a:rPr lang="en-US" sz="2800" b="1" dirty="0"/>
              <a:t>…</a:t>
            </a:r>
          </a:p>
        </p:txBody>
      </p:sp>
      <p:pic>
        <p:nvPicPr>
          <p:cNvPr id="4" name="Εικόνα 3"/>
          <p:cNvPicPr>
            <a:picLocks noChangeAspect="1"/>
          </p:cNvPicPr>
          <p:nvPr/>
        </p:nvPicPr>
        <p:blipFill>
          <a:blip r:embed="rId2"/>
          <a:stretch>
            <a:fillRect/>
          </a:stretch>
        </p:blipFill>
        <p:spPr>
          <a:xfrm>
            <a:off x="395536" y="44624"/>
            <a:ext cx="5904656" cy="6789495"/>
          </a:xfrm>
          <a:prstGeom prst="rect">
            <a:avLst/>
          </a:prstGeom>
        </p:spPr>
      </p:pic>
      <p:sp>
        <p:nvSpPr>
          <p:cNvPr id="5" name="TextBox 4"/>
          <p:cNvSpPr txBox="1"/>
          <p:nvPr/>
        </p:nvSpPr>
        <p:spPr>
          <a:xfrm>
            <a:off x="6660232" y="548680"/>
            <a:ext cx="2232248" cy="1477328"/>
          </a:xfrm>
          <a:prstGeom prst="rect">
            <a:avLst/>
          </a:prstGeom>
          <a:solidFill>
            <a:schemeClr val="bg2">
              <a:lumMod val="75000"/>
            </a:schemeClr>
          </a:solidFill>
        </p:spPr>
        <p:txBody>
          <a:bodyPr wrap="square" rtlCol="0">
            <a:spAutoFit/>
          </a:bodyPr>
          <a:lstStyle/>
          <a:p>
            <a:r>
              <a:rPr lang="el-GR" dirty="0"/>
              <a:t>Παράδειγμα δικτύου επιχειρήσεων στις νέες τεχνολογίες από την Ελλάδα και την ΕΕ</a:t>
            </a:r>
            <a:endParaRPr lang="en-US" dirty="0"/>
          </a:p>
        </p:txBody>
      </p:sp>
    </p:spTree>
    <p:extLst>
      <p:ext uri="{BB962C8B-B14F-4D97-AF65-F5344CB8AC3E}">
        <p14:creationId xmlns:p14="http://schemas.microsoft.com/office/powerpoint/2010/main" val="1753377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648072"/>
          </a:xfrm>
          <a:solidFill>
            <a:schemeClr val="bg2">
              <a:lumMod val="75000"/>
            </a:schemeClr>
          </a:solidFill>
        </p:spPr>
        <p:txBody>
          <a:bodyPr>
            <a:normAutofit/>
          </a:bodyPr>
          <a:lstStyle/>
          <a:p>
            <a:r>
              <a:rPr lang="el-GR" sz="3200" b="1" u="sng" dirty="0"/>
              <a:t>Ελληνικές Πολυεθνικές</a:t>
            </a:r>
            <a:endParaRPr lang="el-GR" sz="3200" dirty="0"/>
          </a:p>
        </p:txBody>
      </p:sp>
      <p:sp>
        <p:nvSpPr>
          <p:cNvPr id="3" name="2 - Θέση περιεχομένου"/>
          <p:cNvSpPr>
            <a:spLocks noGrp="1"/>
          </p:cNvSpPr>
          <p:nvPr>
            <p:ph idx="1"/>
          </p:nvPr>
        </p:nvSpPr>
        <p:spPr>
          <a:xfrm>
            <a:off x="611560" y="980728"/>
            <a:ext cx="8229600" cy="1512168"/>
          </a:xfrm>
        </p:spPr>
        <p:txBody>
          <a:bodyPr>
            <a:noAutofit/>
          </a:bodyPr>
          <a:lstStyle/>
          <a:p>
            <a:pPr algn="ctr">
              <a:buNone/>
            </a:pPr>
            <a:r>
              <a:rPr lang="el-GR" sz="1800" b="1" dirty="0"/>
              <a:t>Έρευνα ΙΟΒΕ 2007: </a:t>
            </a:r>
            <a:r>
              <a:rPr lang="el-GR" sz="1800" dirty="0"/>
              <a:t>ΙΔΡΥΜΑ ΟΙΚΟΝΟΜΙΚΩΝ &amp; ΒΙΟΜΗΧΑΝΙΚΩΝ ΕΡΕΥΝΩΝ</a:t>
            </a:r>
            <a:endParaRPr lang="el-GR" sz="1800" b="1" dirty="0"/>
          </a:p>
          <a:p>
            <a:endParaRPr lang="en-US" sz="1800" b="1" dirty="0"/>
          </a:p>
          <a:p>
            <a:r>
              <a:rPr lang="el-GR" sz="1800" b="1" dirty="0"/>
              <a:t>Το 2000 δε, για πρώτη φορά, η αξία των ελληνικών επενδύσεων στο εξωτερικό ξεπέρασε αυτή των εισροών.</a:t>
            </a:r>
            <a:endParaRPr lang="en-US" sz="1800" b="1" dirty="0"/>
          </a:p>
          <a:p>
            <a:pPr>
              <a:buNone/>
            </a:pPr>
            <a:endParaRPr lang="el-GR" sz="1800" dirty="0"/>
          </a:p>
          <a:p>
            <a:pPr>
              <a:buNone/>
            </a:pPr>
            <a:r>
              <a:rPr lang="en-US" sz="1800" b="1" dirty="0"/>
              <a:t>			</a:t>
            </a:r>
            <a:r>
              <a:rPr lang="el-GR" sz="1800" b="1" u="sng" dirty="0"/>
              <a:t>Ελληνικές Θυγατρικές : Χωρικός καταμερισμός </a:t>
            </a:r>
            <a:endParaRPr lang="el-GR" sz="1800" dirty="0"/>
          </a:p>
          <a:p>
            <a:endParaRPr lang="el-GR" sz="1800" dirty="0"/>
          </a:p>
        </p:txBody>
      </p:sp>
      <p:sp>
        <p:nvSpPr>
          <p:cNvPr id="51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5121" name="Picture 1" descr="slide1"/>
          <p:cNvPicPr>
            <a:picLocks noChangeAspect="1" noChangeArrowheads="1"/>
          </p:cNvPicPr>
          <p:nvPr/>
        </p:nvPicPr>
        <p:blipFill>
          <a:blip r:embed="rId2" cstate="print"/>
          <a:srcRect/>
          <a:stretch>
            <a:fillRect/>
          </a:stretch>
        </p:blipFill>
        <p:spPr bwMode="auto">
          <a:xfrm>
            <a:off x="1691680" y="2636912"/>
            <a:ext cx="6031359" cy="3752156"/>
          </a:xfrm>
          <a:prstGeom prst="rect">
            <a:avLst/>
          </a:prstGeom>
          <a:noFill/>
          <a:ln>
            <a:solidFill>
              <a:schemeClr val="tx1"/>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a:solidFill>
            <a:schemeClr val="bg2">
              <a:lumMod val="75000"/>
            </a:schemeClr>
          </a:solidFill>
        </p:spPr>
        <p:txBody>
          <a:bodyPr>
            <a:normAutofit/>
          </a:bodyPr>
          <a:lstStyle/>
          <a:p>
            <a:r>
              <a:rPr lang="el-GR" sz="2800" b="1" u="sng" dirty="0"/>
              <a:t>Περιφερειακή δραστηριοποίηση</a:t>
            </a:r>
            <a:endParaRPr lang="el-GR" sz="2800" dirty="0"/>
          </a:p>
        </p:txBody>
      </p:sp>
      <p:sp>
        <p:nvSpPr>
          <p:cNvPr id="3" name="2 - Θέση περιεχομένου"/>
          <p:cNvSpPr>
            <a:spLocks noGrp="1"/>
          </p:cNvSpPr>
          <p:nvPr>
            <p:ph idx="1"/>
          </p:nvPr>
        </p:nvSpPr>
        <p:spPr>
          <a:xfrm>
            <a:off x="467544" y="980728"/>
            <a:ext cx="8229600" cy="2188840"/>
          </a:xfrm>
        </p:spPr>
        <p:txBody>
          <a:bodyPr>
            <a:noAutofit/>
          </a:bodyPr>
          <a:lstStyle/>
          <a:p>
            <a:pPr marL="0" algn="just">
              <a:lnSpc>
                <a:spcPct val="170000"/>
              </a:lnSpc>
              <a:spcBef>
                <a:spcPts val="0"/>
              </a:spcBef>
              <a:buNone/>
            </a:pPr>
            <a:r>
              <a:rPr lang="el-GR" sz="1600" b="1" dirty="0"/>
              <a:t>Περισσότερες από 3.500 επιχειρήσεις ελληνικών συμφερόντων δραστηριοποιούνται στις χώρες της Βαλκανικής έχοντας επενδύσει, περίπου 6 δις. δολάρια την τριετία 2004-07. </a:t>
            </a:r>
          </a:p>
          <a:p>
            <a:pPr>
              <a:buNone/>
            </a:pPr>
            <a:endParaRPr lang="el-GR" sz="1600" b="1" dirty="0"/>
          </a:p>
          <a:p>
            <a:pPr lvl="1">
              <a:buFont typeface="Wingdings" pitchFamily="2" charset="2"/>
              <a:buChar char="q"/>
            </a:pPr>
            <a:r>
              <a:rPr lang="el-GR" sz="1600" b="1" i="1" dirty="0"/>
              <a:t>Βουλγαρία</a:t>
            </a:r>
            <a:r>
              <a:rPr lang="el-GR" sz="1600" b="1" dirty="0"/>
              <a:t>:  η Ελλάδα είναι ο δεύτερος μεγαλύτερος επενδυτής μετά την Αυστρία, με επενδύσεις αξίας 1,4 δις €. </a:t>
            </a:r>
          </a:p>
          <a:p>
            <a:pPr lvl="1">
              <a:buFont typeface="Wingdings" pitchFamily="2" charset="2"/>
              <a:buChar char="q"/>
            </a:pPr>
            <a:r>
              <a:rPr lang="el-GR" sz="1600" b="1" i="1" dirty="0"/>
              <a:t>Ρουμανία</a:t>
            </a:r>
            <a:r>
              <a:rPr lang="el-GR" sz="1600" b="1" dirty="0"/>
              <a:t>:  η Ελλάδα είναι ο 10ος σε σειρά επενδυτής.  530 ελληνικές επιχειρήσεις έχουν επενδύσει περίπου 3 δις €. </a:t>
            </a:r>
          </a:p>
          <a:p>
            <a:pPr>
              <a:buNone/>
            </a:pPr>
            <a:endParaRPr lang="el-GR" sz="1600" b="1" dirty="0"/>
          </a:p>
        </p:txBody>
      </p:sp>
      <p:sp>
        <p:nvSpPr>
          <p:cNvPr id="40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4097" name="Picture 1"/>
          <p:cNvPicPr>
            <a:picLocks noChangeAspect="1" noChangeArrowheads="1"/>
          </p:cNvPicPr>
          <p:nvPr/>
        </p:nvPicPr>
        <p:blipFill>
          <a:blip r:embed="rId2" cstate="print"/>
          <a:srcRect/>
          <a:stretch>
            <a:fillRect/>
          </a:stretch>
        </p:blipFill>
        <p:spPr bwMode="auto">
          <a:xfrm>
            <a:off x="323528" y="3573016"/>
            <a:ext cx="5180630" cy="3081090"/>
          </a:xfrm>
          <a:prstGeom prst="rect">
            <a:avLst/>
          </a:prstGeom>
          <a:noFill/>
          <a:ln>
            <a:solidFill>
              <a:schemeClr val="tx1"/>
            </a:solidFill>
          </a:ln>
          <a:effectLst/>
        </p:spPr>
      </p:pic>
      <p:sp>
        <p:nvSpPr>
          <p:cNvPr id="4099" name="Rectangle 3"/>
          <p:cNvSpPr>
            <a:spLocks noChangeArrowheads="1"/>
          </p:cNvSpPr>
          <p:nvPr/>
        </p:nvSpPr>
        <p:spPr bwMode="auto">
          <a:xfrm>
            <a:off x="323528" y="3284984"/>
            <a:ext cx="288032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strike="noStrike" cap="none" normalizeH="0" baseline="0" dirty="0">
                <a:ln>
                  <a:noFill/>
                </a:ln>
                <a:solidFill>
                  <a:schemeClr val="tx1"/>
                </a:solidFill>
                <a:effectLst/>
                <a:latin typeface="Arial" pitchFamily="34" charset="0"/>
                <a:ea typeface="Times New Roman" pitchFamily="18" charset="0"/>
                <a:cs typeface="Arial" pitchFamily="34" charset="0"/>
              </a:rPr>
              <a:t>Τομείς δραστηριοτήτων</a:t>
            </a:r>
            <a:endParaRPr kumimoji="0" lang="el-GR" sz="1800" b="0" i="0" strike="noStrike" cap="none" normalizeH="0" baseline="0" dirty="0">
              <a:ln>
                <a:noFill/>
              </a:ln>
              <a:solidFill>
                <a:schemeClr val="tx1"/>
              </a:solidFill>
              <a:effectLst/>
              <a:latin typeface="Arial" pitchFamily="34" charset="0"/>
              <a:cs typeface="Arial" pitchFamily="34" charset="0"/>
            </a:endParaRPr>
          </a:p>
        </p:txBody>
      </p:sp>
      <p:sp>
        <p:nvSpPr>
          <p:cNvPr id="4100" name="Rectangle 4"/>
          <p:cNvSpPr>
            <a:spLocks noChangeArrowheads="1"/>
          </p:cNvSpPr>
          <p:nvPr/>
        </p:nvSpPr>
        <p:spPr bwMode="auto">
          <a:xfrm>
            <a:off x="5724128" y="3575775"/>
            <a:ext cx="3167336" cy="3093585"/>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tabLst>
                <a:tab pos="593725" algn="l"/>
              </a:tabLst>
            </a:pPr>
            <a:r>
              <a:rPr kumimoji="0" lang="el-GR" sz="1400" b="1" i="0" u="sng" strike="noStrike" cap="none" normalizeH="0" baseline="0" dirty="0">
                <a:ln>
                  <a:noFill/>
                </a:ln>
                <a:solidFill>
                  <a:schemeClr val="tx1"/>
                </a:solidFill>
                <a:effectLst/>
                <a:latin typeface="Arial" pitchFamily="34" charset="0"/>
                <a:ea typeface="Times New Roman" pitchFamily="18" charset="0"/>
                <a:cs typeface="Arial" pitchFamily="34" charset="0"/>
              </a:rPr>
              <a:t>Πρωτοκαθεδρία τραπεζικού τομέα</a:t>
            </a:r>
            <a:r>
              <a:rPr kumimoji="0" lang="el-GR"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el-GR" sz="900" b="1" i="0" u="none" strike="noStrike" cap="none" normalizeH="0" baseline="0" dirty="0">
              <a:ln>
                <a:noFill/>
              </a:ln>
              <a:solidFill>
                <a:schemeClr val="tx1"/>
              </a:solidFill>
              <a:effectLst/>
              <a:latin typeface="Arial" pitchFamily="34" charset="0"/>
              <a:cs typeface="Arial" pitchFamily="34" charset="0"/>
            </a:endParaRPr>
          </a:p>
          <a:p>
            <a:pPr marL="457200" marR="0" lvl="1" indent="0" defTabSz="914400" rtl="0" eaLnBrk="0" fontAlgn="base" latinLnBrk="0" hangingPunct="0">
              <a:lnSpc>
                <a:spcPct val="100000"/>
              </a:lnSpc>
              <a:spcBef>
                <a:spcPct val="0"/>
              </a:spcBef>
              <a:spcAft>
                <a:spcPct val="0"/>
              </a:spcAft>
              <a:buClrTx/>
              <a:buSzTx/>
              <a:buFont typeface="Wingdings" pitchFamily="2" charset="2"/>
              <a:buChar char="q"/>
              <a:tabLst>
                <a:tab pos="593725" algn="l"/>
              </a:tabLst>
            </a:pPr>
            <a:r>
              <a:rPr kumimoji="0" lang="el-GR"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Στη </a:t>
            </a:r>
            <a:r>
              <a:rPr kumimoji="0" lang="el-GR" sz="1400" b="1" i="1" u="none" strike="noStrike" cap="none" normalizeH="0" baseline="0" dirty="0">
                <a:ln>
                  <a:noFill/>
                </a:ln>
                <a:solidFill>
                  <a:schemeClr val="tx1"/>
                </a:solidFill>
                <a:effectLst/>
                <a:latin typeface="Arial" pitchFamily="34" charset="0"/>
                <a:ea typeface="Times New Roman" pitchFamily="18" charset="0"/>
                <a:cs typeface="Arial" pitchFamily="34" charset="0"/>
              </a:rPr>
              <a:t>Βουλγαρία</a:t>
            </a:r>
            <a:r>
              <a:rPr kumimoji="0" lang="el-GR"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 δραστηριοποιούνται 5 ελληνικές τράπεζες μέσω 363 υποκαταστημάτων όπου απασχολούν περίπου 4,000 εργαζόμενους.</a:t>
            </a:r>
            <a:endParaRPr kumimoji="0" lang="en-US" sz="14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457200" marR="0" lvl="1" indent="0" defTabSz="914400" rtl="0" eaLnBrk="0" fontAlgn="base" latinLnBrk="0" hangingPunct="0">
              <a:lnSpc>
                <a:spcPct val="100000"/>
              </a:lnSpc>
              <a:spcBef>
                <a:spcPct val="0"/>
              </a:spcBef>
              <a:spcAft>
                <a:spcPct val="0"/>
              </a:spcAft>
              <a:buClrTx/>
              <a:buSzTx/>
              <a:tabLst>
                <a:tab pos="593725" algn="l"/>
              </a:tabLst>
            </a:pPr>
            <a:endParaRPr kumimoji="0" lang="el-GR" sz="900" b="1" i="0" u="none" strike="noStrike" cap="none" normalizeH="0" baseline="0" dirty="0">
              <a:ln>
                <a:noFill/>
              </a:ln>
              <a:solidFill>
                <a:schemeClr val="tx1"/>
              </a:solidFill>
              <a:effectLst/>
              <a:latin typeface="Arial" pitchFamily="34" charset="0"/>
              <a:cs typeface="Arial" pitchFamily="34" charset="0"/>
            </a:endParaRPr>
          </a:p>
          <a:p>
            <a:pPr marL="457200" marR="0" lvl="1" indent="0" defTabSz="914400" rtl="0" eaLnBrk="0" fontAlgn="base" latinLnBrk="0" hangingPunct="0">
              <a:lnSpc>
                <a:spcPct val="100000"/>
              </a:lnSpc>
              <a:spcBef>
                <a:spcPct val="0"/>
              </a:spcBef>
              <a:spcAft>
                <a:spcPct val="0"/>
              </a:spcAft>
              <a:buClrTx/>
              <a:buSzTx/>
              <a:buFont typeface="Wingdings" pitchFamily="2" charset="2"/>
              <a:buChar char="q"/>
              <a:tabLst>
                <a:tab pos="593725" algn="l"/>
              </a:tabLst>
            </a:pPr>
            <a:r>
              <a:rPr kumimoji="0" lang="el-GR"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Στη </a:t>
            </a:r>
            <a:r>
              <a:rPr kumimoji="0" lang="el-GR" sz="1400" b="1" i="1" u="none" strike="noStrike" cap="none" normalizeH="0" baseline="0" dirty="0">
                <a:ln>
                  <a:noFill/>
                </a:ln>
                <a:solidFill>
                  <a:schemeClr val="tx1"/>
                </a:solidFill>
                <a:effectLst/>
                <a:latin typeface="Arial" pitchFamily="34" charset="0"/>
                <a:ea typeface="Times New Roman" pitchFamily="18" charset="0"/>
                <a:cs typeface="Arial" pitchFamily="34" charset="0"/>
              </a:rPr>
              <a:t>Ρουμανία</a:t>
            </a:r>
            <a:r>
              <a:rPr kumimoji="0" lang="el-GR"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 δραστηριοποιούνται 7 τράπεζες, μέσω 266 υποκαταστημάτων όπου απασχολούν 6,000 εργαζόμενους.</a:t>
            </a:r>
            <a:endParaRPr kumimoji="0" lang="el-GR" sz="1800" b="1"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a:solidFill>
            <a:schemeClr val="bg2">
              <a:lumMod val="75000"/>
            </a:schemeClr>
          </a:solidFill>
        </p:spPr>
        <p:txBody>
          <a:bodyPr>
            <a:normAutofit/>
          </a:bodyPr>
          <a:lstStyle/>
          <a:p>
            <a:r>
              <a:rPr lang="el-GR" sz="2800" b="1" u="sng" dirty="0"/>
              <a:t>Δομικά χαρακτηριστικά δραστηριοτήτων</a:t>
            </a:r>
            <a:endParaRPr lang="el-GR" sz="2800" dirty="0"/>
          </a:p>
        </p:txBody>
      </p:sp>
      <p:sp>
        <p:nvSpPr>
          <p:cNvPr id="3" name="2 - Θέση περιεχομένου"/>
          <p:cNvSpPr>
            <a:spLocks noGrp="1"/>
          </p:cNvSpPr>
          <p:nvPr>
            <p:ph idx="1"/>
          </p:nvPr>
        </p:nvSpPr>
        <p:spPr>
          <a:xfrm>
            <a:off x="457200" y="1268760"/>
            <a:ext cx="8229600" cy="4857403"/>
          </a:xfrm>
        </p:spPr>
        <p:txBody>
          <a:bodyPr>
            <a:normAutofit fontScale="70000" lnSpcReduction="20000"/>
          </a:bodyPr>
          <a:lstStyle/>
          <a:p>
            <a:pPr>
              <a:buNone/>
            </a:pPr>
            <a:r>
              <a:rPr lang="el-GR" b="1" u="sng" dirty="0"/>
              <a:t>Α) Δυναμικές επιχειρήσεις</a:t>
            </a:r>
            <a:endParaRPr lang="el-GR" b="1" dirty="0"/>
          </a:p>
          <a:p>
            <a:pPr>
              <a:buNone/>
            </a:pPr>
            <a:r>
              <a:rPr lang="el-GR" b="1" dirty="0"/>
              <a:t>Οι πολυεθνικές επιχειρήσεις του δείγματος κινούνται με 10πλάσιους ρυθμούς σε σχέση με τον μέσο όρο της εγχώριας οικονομίας</a:t>
            </a:r>
          </a:p>
          <a:p>
            <a:pPr>
              <a:buNone/>
            </a:pPr>
            <a:r>
              <a:rPr lang="en-US" b="1" dirty="0"/>
              <a:t>	</a:t>
            </a:r>
            <a:r>
              <a:rPr lang="el-GR" b="1" u="sng" dirty="0"/>
              <a:t>2001-2004:</a:t>
            </a:r>
            <a:endParaRPr lang="el-GR" b="1" dirty="0"/>
          </a:p>
          <a:p>
            <a:pPr lvl="1">
              <a:buFont typeface="Wingdings" pitchFamily="2" charset="2"/>
              <a:buChar char="q"/>
            </a:pPr>
            <a:r>
              <a:rPr lang="el-GR" b="1" dirty="0"/>
              <a:t>Μέσος ετήσιος ρυθμός αύξησης των εξαγωγών των ελληνικών επιχειρήσεων που κινούνται </a:t>
            </a:r>
            <a:r>
              <a:rPr lang="el-GR" b="1" u="sng" dirty="0"/>
              <a:t>και</a:t>
            </a:r>
            <a:r>
              <a:rPr lang="el-GR" b="1" dirty="0"/>
              <a:t> στο εξωτερικό :  170% </a:t>
            </a:r>
          </a:p>
          <a:p>
            <a:pPr lvl="1">
              <a:buFont typeface="Wingdings" pitchFamily="2" charset="2"/>
              <a:buChar char="q"/>
            </a:pPr>
            <a:r>
              <a:rPr lang="el-GR" b="1" dirty="0"/>
              <a:t>Μέσος ετήσιος ρυθμός αύξησης των Ελληνικών εξαγωγών : 18% </a:t>
            </a:r>
          </a:p>
          <a:p>
            <a:pPr>
              <a:buNone/>
            </a:pPr>
            <a:r>
              <a:rPr lang="el-GR" b="1" dirty="0"/>
              <a:t> </a:t>
            </a:r>
          </a:p>
          <a:p>
            <a:pPr>
              <a:buNone/>
            </a:pPr>
            <a:r>
              <a:rPr lang="el-GR" b="1" u="sng" dirty="0"/>
              <a:t>Β) Δημιουργία θέσεων εργασίας</a:t>
            </a:r>
            <a:endParaRPr lang="el-GR" b="1" dirty="0"/>
          </a:p>
          <a:p>
            <a:pPr>
              <a:buNone/>
            </a:pPr>
            <a:r>
              <a:rPr lang="en-US" b="1" dirty="0"/>
              <a:t>	</a:t>
            </a:r>
            <a:r>
              <a:rPr lang="el-GR" b="1" u="sng" dirty="0"/>
              <a:t>2001-2005</a:t>
            </a:r>
            <a:r>
              <a:rPr lang="en-US" b="1" u="sng" dirty="0"/>
              <a:t>:</a:t>
            </a:r>
            <a:endParaRPr lang="el-GR" b="1" u="sng" dirty="0"/>
          </a:p>
          <a:p>
            <a:pPr lvl="1">
              <a:buFont typeface="Wingdings" pitchFamily="2" charset="2"/>
              <a:buChar char="q"/>
            </a:pPr>
            <a:r>
              <a:rPr lang="en-US" b="1" dirty="0"/>
              <a:t>M</a:t>
            </a:r>
            <a:r>
              <a:rPr lang="el-GR" b="1" dirty="0" err="1"/>
              <a:t>έσος</a:t>
            </a:r>
            <a:r>
              <a:rPr lang="el-GR" b="1" dirty="0"/>
              <a:t> ετήσιος ρυθμός αύξησης θέσεων εργασίας:  7,9%. </a:t>
            </a:r>
          </a:p>
          <a:p>
            <a:pPr lvl="1">
              <a:buFont typeface="Wingdings" pitchFamily="2" charset="2"/>
              <a:buChar char="q"/>
            </a:pPr>
            <a:r>
              <a:rPr lang="en-US" b="1" dirty="0"/>
              <a:t>M</a:t>
            </a:r>
            <a:r>
              <a:rPr lang="el-GR" b="1" dirty="0" err="1"/>
              <a:t>έσος</a:t>
            </a:r>
            <a:r>
              <a:rPr lang="el-GR" b="1" dirty="0"/>
              <a:t> ετήσιος ρυθμός αύξησης στο σύνολο της χώρας: 2%</a:t>
            </a:r>
          </a:p>
          <a:p>
            <a:pPr lvl="1">
              <a:buFont typeface="Wingdings" pitchFamily="2" charset="2"/>
              <a:buChar char="q"/>
            </a:pPr>
            <a:r>
              <a:rPr lang="en-US" b="1" dirty="0"/>
              <a:t>M</a:t>
            </a:r>
            <a:r>
              <a:rPr lang="el-GR" b="1" dirty="0" err="1"/>
              <a:t>έσα</a:t>
            </a:r>
            <a:r>
              <a:rPr lang="el-GR" b="1" dirty="0"/>
              <a:t> στην Ελλάδα, αυξάνουν τις θέσεις εργασίας που παρέχουν με μεγαλύτερους ρυθμούς από το μέσο όρο.</a:t>
            </a:r>
          </a:p>
          <a:p>
            <a:pPr>
              <a:buNone/>
            </a:pPr>
            <a:endParaRPr lang="el-GR"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39552" y="332656"/>
            <a:ext cx="8229600" cy="1008112"/>
          </a:xfrm>
        </p:spPr>
        <p:txBody>
          <a:bodyPr>
            <a:normAutofit fontScale="47500" lnSpcReduction="20000"/>
          </a:bodyPr>
          <a:lstStyle/>
          <a:p>
            <a:pPr>
              <a:buNone/>
            </a:pPr>
            <a:r>
              <a:rPr lang="el-GR" sz="3400" b="1" u="sng" dirty="0"/>
              <a:t>Γ) Εξάρτηση από μητρική χώρα</a:t>
            </a:r>
            <a:endParaRPr lang="el-GR" sz="3400" b="1" dirty="0"/>
          </a:p>
          <a:p>
            <a:pPr>
              <a:buNone/>
            </a:pPr>
            <a:r>
              <a:rPr lang="el-GR" sz="3400" b="1" dirty="0"/>
              <a:t>Το 2005 η συνεισφορά των αλλοδαπών παραγωγικών δραστηριοτήτων των ελληνικών πολυεθνικών ανέρχεται στο 33% του συνόλου των πωλήσεων και στο 41% του συνόλου των εργαζομένων σε αυτές.</a:t>
            </a:r>
          </a:p>
          <a:p>
            <a:endParaRPr lang="el-GR" b="1" dirty="0"/>
          </a:p>
          <a:p>
            <a:pPr>
              <a:buNone/>
            </a:pPr>
            <a:endParaRPr lang="el-GR" b="1" dirty="0"/>
          </a:p>
        </p:txBody>
      </p:sp>
      <p:graphicFrame>
        <p:nvGraphicFramePr>
          <p:cNvPr id="4" name="3 - Πίνακας"/>
          <p:cNvGraphicFramePr>
            <a:graphicFrameLocks noGrp="1"/>
          </p:cNvGraphicFramePr>
          <p:nvPr/>
        </p:nvGraphicFramePr>
        <p:xfrm>
          <a:off x="395536" y="2132856"/>
          <a:ext cx="3888432" cy="4064000"/>
        </p:xfrm>
        <a:graphic>
          <a:graphicData uri="http://schemas.openxmlformats.org/drawingml/2006/table">
            <a:tbl>
              <a:tblPr/>
              <a:tblGrid>
                <a:gridCol w="1874470">
                  <a:extLst>
                    <a:ext uri="{9D8B030D-6E8A-4147-A177-3AD203B41FA5}">
                      <a16:colId xmlns:a16="http://schemas.microsoft.com/office/drawing/2014/main" val="20000"/>
                    </a:ext>
                  </a:extLst>
                </a:gridCol>
                <a:gridCol w="2013962">
                  <a:extLst>
                    <a:ext uri="{9D8B030D-6E8A-4147-A177-3AD203B41FA5}">
                      <a16:colId xmlns:a16="http://schemas.microsoft.com/office/drawing/2014/main" val="20001"/>
                    </a:ext>
                  </a:extLst>
                </a:gridCol>
              </a:tblGrid>
              <a:tr h="293783">
                <a:tc>
                  <a:txBody>
                    <a:bodyPr/>
                    <a:lstStyle/>
                    <a:p>
                      <a:pPr marL="474980" indent="-17780" algn="l">
                        <a:lnSpc>
                          <a:spcPct val="150000"/>
                        </a:lnSpc>
                        <a:spcAft>
                          <a:spcPts val="0"/>
                        </a:spcAft>
                      </a:pPr>
                      <a:r>
                        <a:rPr lang="el-GR" sz="1200" b="1" dirty="0">
                          <a:solidFill>
                            <a:srgbClr val="FFFFFF"/>
                          </a:solidFill>
                          <a:latin typeface="Times New Roman"/>
                          <a:ea typeface="Times New Roman"/>
                        </a:rPr>
                        <a:t>Εταιρεία</a:t>
                      </a:r>
                      <a:endParaRPr lang="el-GR" sz="1200" b="1" dirty="0">
                        <a:latin typeface="Times New Roman"/>
                        <a:ea typeface="Times New Roman"/>
                      </a:endParaRPr>
                    </a:p>
                  </a:txBody>
                  <a:tcPr marL="36723" marR="36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474980" indent="-17780" algn="l">
                        <a:lnSpc>
                          <a:spcPct val="150000"/>
                        </a:lnSpc>
                        <a:spcAft>
                          <a:spcPts val="0"/>
                        </a:spcAft>
                      </a:pPr>
                      <a:r>
                        <a:rPr lang="el-GR" sz="1200" b="1">
                          <a:solidFill>
                            <a:srgbClr val="FFFFFF"/>
                          </a:solidFill>
                          <a:latin typeface="Times New Roman"/>
                          <a:ea typeface="Times New Roman"/>
                        </a:rPr>
                        <a:t>Συμμετοχή στα Κέρδη</a:t>
                      </a:r>
                      <a:endParaRPr lang="el-GR" sz="1200" b="1">
                        <a:latin typeface="Times New Roman"/>
                        <a:ea typeface="Times New Roman"/>
                      </a:endParaRPr>
                    </a:p>
                  </a:txBody>
                  <a:tcPr marL="36723" marR="36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extLst>
                  <a:ext uri="{0D108BD9-81ED-4DB2-BD59-A6C34878D82A}">
                    <a16:rowId xmlns:a16="http://schemas.microsoft.com/office/drawing/2014/main" val="10000"/>
                  </a:ext>
                </a:extLst>
              </a:tr>
              <a:tr h="342747">
                <a:tc>
                  <a:txBody>
                    <a:bodyPr/>
                    <a:lstStyle/>
                    <a:p>
                      <a:pPr marL="474980" indent="-17780" algn="just">
                        <a:lnSpc>
                          <a:spcPct val="150000"/>
                        </a:lnSpc>
                        <a:spcAft>
                          <a:spcPts val="0"/>
                        </a:spcAft>
                      </a:pPr>
                      <a:r>
                        <a:rPr lang="en-US" sz="1200" b="1">
                          <a:latin typeface="Times New Roman"/>
                          <a:ea typeface="Times New Roman"/>
                        </a:rPr>
                        <a:t>Alfa Bank</a:t>
                      </a:r>
                      <a:endParaRPr lang="el-GR" sz="1200" b="1">
                        <a:latin typeface="Times New Roman"/>
                        <a:ea typeface="Times New Roman"/>
                      </a:endParaRPr>
                    </a:p>
                  </a:txBody>
                  <a:tcPr marL="36723" marR="36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4980" indent="-17780" algn="just">
                        <a:lnSpc>
                          <a:spcPct val="150000"/>
                        </a:lnSpc>
                        <a:spcAft>
                          <a:spcPts val="0"/>
                        </a:spcAft>
                      </a:pPr>
                      <a:r>
                        <a:rPr lang="en-US" sz="1200" b="1">
                          <a:latin typeface="Times New Roman"/>
                          <a:ea typeface="Times New Roman"/>
                        </a:rPr>
                        <a:t>11,5 %</a:t>
                      </a:r>
                      <a:r>
                        <a:rPr lang="el-GR" sz="1200" b="1">
                          <a:latin typeface="Times New Roman"/>
                          <a:ea typeface="Times New Roman"/>
                        </a:rPr>
                        <a:t> κερδών</a:t>
                      </a:r>
                    </a:p>
                  </a:txBody>
                  <a:tcPr marL="36723" marR="36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2747">
                <a:tc>
                  <a:txBody>
                    <a:bodyPr/>
                    <a:lstStyle/>
                    <a:p>
                      <a:pPr marL="474980" indent="-17780" algn="just">
                        <a:lnSpc>
                          <a:spcPct val="150000"/>
                        </a:lnSpc>
                        <a:spcAft>
                          <a:spcPts val="0"/>
                        </a:spcAft>
                      </a:pPr>
                      <a:r>
                        <a:rPr lang="el-GR" sz="1200" b="1">
                          <a:latin typeface="Times New Roman"/>
                          <a:ea typeface="Times New Roman"/>
                        </a:rPr>
                        <a:t>Τράπεζα Πειραιώς</a:t>
                      </a:r>
                    </a:p>
                  </a:txBody>
                  <a:tcPr marL="36723" marR="36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4980" indent="-17780" algn="just">
                        <a:lnSpc>
                          <a:spcPct val="150000"/>
                        </a:lnSpc>
                        <a:spcAft>
                          <a:spcPts val="0"/>
                        </a:spcAft>
                      </a:pPr>
                      <a:r>
                        <a:rPr lang="en-US" sz="1200" b="1">
                          <a:latin typeface="Times New Roman"/>
                          <a:ea typeface="Times New Roman"/>
                        </a:rPr>
                        <a:t>14%</a:t>
                      </a:r>
                      <a:r>
                        <a:rPr lang="el-GR" sz="1200" b="1">
                          <a:latin typeface="Times New Roman"/>
                          <a:ea typeface="Times New Roman"/>
                        </a:rPr>
                        <a:t>     κερδών</a:t>
                      </a:r>
                    </a:p>
                  </a:txBody>
                  <a:tcPr marL="36723" marR="36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2747">
                <a:tc>
                  <a:txBody>
                    <a:bodyPr/>
                    <a:lstStyle/>
                    <a:p>
                      <a:pPr marL="474980" indent="-17780" algn="just">
                        <a:lnSpc>
                          <a:spcPct val="150000"/>
                        </a:lnSpc>
                        <a:spcAft>
                          <a:spcPts val="0"/>
                        </a:spcAft>
                      </a:pPr>
                      <a:r>
                        <a:rPr lang="el-GR" sz="1200" b="1">
                          <a:latin typeface="Times New Roman"/>
                          <a:ea typeface="Times New Roman"/>
                        </a:rPr>
                        <a:t>Τιτάν</a:t>
                      </a:r>
                    </a:p>
                  </a:txBody>
                  <a:tcPr marL="36723" marR="36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4980" indent="-17780" algn="just">
                        <a:lnSpc>
                          <a:spcPct val="150000"/>
                        </a:lnSpc>
                        <a:spcAft>
                          <a:spcPts val="0"/>
                        </a:spcAft>
                      </a:pPr>
                      <a:r>
                        <a:rPr lang="en-US" sz="1200" b="1">
                          <a:latin typeface="Times New Roman"/>
                          <a:ea typeface="Times New Roman"/>
                        </a:rPr>
                        <a:t>55%</a:t>
                      </a:r>
                      <a:r>
                        <a:rPr lang="el-GR" sz="1200" b="1">
                          <a:latin typeface="Times New Roman"/>
                          <a:ea typeface="Times New Roman"/>
                        </a:rPr>
                        <a:t>     κερδών</a:t>
                      </a:r>
                    </a:p>
                  </a:txBody>
                  <a:tcPr marL="36723" marR="36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2747">
                <a:tc>
                  <a:txBody>
                    <a:bodyPr/>
                    <a:lstStyle/>
                    <a:p>
                      <a:pPr marL="474980" indent="-17780" algn="just">
                        <a:lnSpc>
                          <a:spcPct val="150000"/>
                        </a:lnSpc>
                        <a:spcAft>
                          <a:spcPts val="0"/>
                        </a:spcAft>
                      </a:pPr>
                      <a:r>
                        <a:rPr lang="el-GR" sz="1200" b="1">
                          <a:latin typeface="Times New Roman"/>
                          <a:ea typeface="Times New Roman"/>
                        </a:rPr>
                        <a:t>Μ.Ι. Μαϊλης</a:t>
                      </a:r>
                    </a:p>
                  </a:txBody>
                  <a:tcPr marL="36723" marR="36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4980" indent="-17780" algn="just">
                        <a:lnSpc>
                          <a:spcPct val="150000"/>
                        </a:lnSpc>
                        <a:spcAft>
                          <a:spcPts val="0"/>
                        </a:spcAft>
                      </a:pPr>
                      <a:r>
                        <a:rPr lang="en-US" sz="1200" b="1">
                          <a:latin typeface="Times New Roman"/>
                          <a:ea typeface="Times New Roman"/>
                        </a:rPr>
                        <a:t>97</a:t>
                      </a:r>
                      <a:r>
                        <a:rPr lang="el-GR" sz="1200" b="1">
                          <a:latin typeface="Times New Roman"/>
                          <a:ea typeface="Times New Roman"/>
                        </a:rPr>
                        <a:t> %    πωλήσεων</a:t>
                      </a:r>
                    </a:p>
                  </a:txBody>
                  <a:tcPr marL="36723" marR="36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2747">
                <a:tc>
                  <a:txBody>
                    <a:bodyPr/>
                    <a:lstStyle/>
                    <a:p>
                      <a:pPr marL="474980" indent="-17780" algn="just">
                        <a:lnSpc>
                          <a:spcPct val="150000"/>
                        </a:lnSpc>
                        <a:spcAft>
                          <a:spcPts val="0"/>
                        </a:spcAft>
                      </a:pPr>
                      <a:r>
                        <a:rPr lang="el-GR" sz="1200" b="1">
                          <a:latin typeface="Times New Roman"/>
                          <a:ea typeface="Times New Roman"/>
                        </a:rPr>
                        <a:t>Αλουμίλ</a:t>
                      </a:r>
                    </a:p>
                  </a:txBody>
                  <a:tcPr marL="36723" marR="36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4980" indent="-17780" algn="just">
                        <a:lnSpc>
                          <a:spcPct val="150000"/>
                        </a:lnSpc>
                        <a:spcAft>
                          <a:spcPts val="0"/>
                        </a:spcAft>
                      </a:pPr>
                      <a:r>
                        <a:rPr lang="en-US" sz="1200" b="1">
                          <a:latin typeface="Times New Roman"/>
                          <a:ea typeface="Times New Roman"/>
                        </a:rPr>
                        <a:t>55</a:t>
                      </a:r>
                      <a:r>
                        <a:rPr lang="el-GR" sz="1200" b="1">
                          <a:latin typeface="Times New Roman"/>
                          <a:ea typeface="Times New Roman"/>
                        </a:rPr>
                        <a:t>%     πωλήσεων</a:t>
                      </a:r>
                    </a:p>
                  </a:txBody>
                  <a:tcPr marL="36723" marR="36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2747">
                <a:tc>
                  <a:txBody>
                    <a:bodyPr/>
                    <a:lstStyle/>
                    <a:p>
                      <a:pPr marL="474980" indent="-17780" algn="just">
                        <a:lnSpc>
                          <a:spcPct val="150000"/>
                        </a:lnSpc>
                        <a:spcAft>
                          <a:spcPts val="0"/>
                        </a:spcAft>
                      </a:pPr>
                      <a:r>
                        <a:rPr lang="en-US" sz="1200" b="1">
                          <a:latin typeface="Times New Roman"/>
                          <a:ea typeface="Times New Roman"/>
                        </a:rPr>
                        <a:t>S&amp;B</a:t>
                      </a:r>
                      <a:endParaRPr lang="el-GR" sz="1200" b="1">
                        <a:latin typeface="Times New Roman"/>
                        <a:ea typeface="Times New Roman"/>
                      </a:endParaRPr>
                    </a:p>
                  </a:txBody>
                  <a:tcPr marL="36723" marR="36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4980" indent="-17780" algn="just">
                        <a:lnSpc>
                          <a:spcPct val="150000"/>
                        </a:lnSpc>
                        <a:spcAft>
                          <a:spcPts val="0"/>
                        </a:spcAft>
                      </a:pPr>
                      <a:r>
                        <a:rPr lang="en-US" sz="1200" b="1">
                          <a:latin typeface="Times New Roman"/>
                          <a:ea typeface="Times New Roman"/>
                        </a:rPr>
                        <a:t>57%</a:t>
                      </a:r>
                      <a:r>
                        <a:rPr lang="el-GR" sz="1200" b="1">
                          <a:latin typeface="Times New Roman"/>
                          <a:ea typeface="Times New Roman"/>
                        </a:rPr>
                        <a:t>     κερδών</a:t>
                      </a:r>
                    </a:p>
                  </a:txBody>
                  <a:tcPr marL="36723" marR="36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2747">
                <a:tc>
                  <a:txBody>
                    <a:bodyPr/>
                    <a:lstStyle/>
                    <a:p>
                      <a:pPr marL="474980" indent="-17780" algn="just">
                        <a:lnSpc>
                          <a:spcPct val="150000"/>
                        </a:lnSpc>
                        <a:spcAft>
                          <a:spcPts val="0"/>
                        </a:spcAft>
                      </a:pPr>
                      <a:r>
                        <a:rPr lang="el-GR" sz="1200" b="1">
                          <a:latin typeface="Times New Roman"/>
                          <a:ea typeface="Times New Roman"/>
                        </a:rPr>
                        <a:t>Σαράντης Γρ.</a:t>
                      </a:r>
                    </a:p>
                  </a:txBody>
                  <a:tcPr marL="36723" marR="36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4980" indent="-17780" algn="just">
                        <a:lnSpc>
                          <a:spcPct val="150000"/>
                        </a:lnSpc>
                        <a:spcAft>
                          <a:spcPts val="0"/>
                        </a:spcAft>
                      </a:pPr>
                      <a:r>
                        <a:rPr lang="en-US" sz="1200" b="1">
                          <a:latin typeface="Times New Roman"/>
                          <a:ea typeface="Times New Roman"/>
                        </a:rPr>
                        <a:t>38,2</a:t>
                      </a:r>
                      <a:r>
                        <a:rPr lang="el-GR" sz="1200" b="1">
                          <a:latin typeface="Times New Roman"/>
                          <a:ea typeface="Times New Roman"/>
                        </a:rPr>
                        <a:t>%  πωλήσεων</a:t>
                      </a:r>
                    </a:p>
                  </a:txBody>
                  <a:tcPr marL="36723" marR="36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2747">
                <a:tc>
                  <a:txBody>
                    <a:bodyPr/>
                    <a:lstStyle/>
                    <a:p>
                      <a:pPr marL="474980" indent="-17780" algn="just">
                        <a:lnSpc>
                          <a:spcPct val="150000"/>
                        </a:lnSpc>
                        <a:spcAft>
                          <a:spcPts val="0"/>
                        </a:spcAft>
                      </a:pPr>
                      <a:r>
                        <a:rPr lang="en-US" sz="1200" b="1">
                          <a:latin typeface="Times New Roman"/>
                          <a:ea typeface="Times New Roman"/>
                        </a:rPr>
                        <a:t>CARDICO</a:t>
                      </a:r>
                      <a:endParaRPr lang="el-GR" sz="1200" b="1">
                        <a:latin typeface="Times New Roman"/>
                        <a:ea typeface="Times New Roman"/>
                      </a:endParaRPr>
                    </a:p>
                  </a:txBody>
                  <a:tcPr marL="36723" marR="36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4980" indent="-17780" algn="just">
                        <a:lnSpc>
                          <a:spcPct val="150000"/>
                        </a:lnSpc>
                        <a:spcAft>
                          <a:spcPts val="0"/>
                        </a:spcAft>
                      </a:pPr>
                      <a:r>
                        <a:rPr lang="en-US" sz="1200" b="1">
                          <a:latin typeface="Times New Roman"/>
                          <a:ea typeface="Times New Roman"/>
                        </a:rPr>
                        <a:t>63%</a:t>
                      </a:r>
                      <a:r>
                        <a:rPr lang="el-GR" sz="1200" b="1">
                          <a:latin typeface="Times New Roman"/>
                          <a:ea typeface="Times New Roman"/>
                        </a:rPr>
                        <a:t>     κερδών</a:t>
                      </a:r>
                    </a:p>
                  </a:txBody>
                  <a:tcPr marL="36723" marR="36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42747">
                <a:tc>
                  <a:txBody>
                    <a:bodyPr/>
                    <a:lstStyle/>
                    <a:p>
                      <a:pPr marL="474980" indent="-17780" algn="just">
                        <a:lnSpc>
                          <a:spcPct val="150000"/>
                        </a:lnSpc>
                        <a:spcAft>
                          <a:spcPts val="0"/>
                        </a:spcAft>
                      </a:pPr>
                      <a:r>
                        <a:rPr lang="en-US" sz="1200" b="1">
                          <a:latin typeface="Times New Roman"/>
                          <a:ea typeface="Times New Roman"/>
                        </a:rPr>
                        <a:t>Chipita Inter</a:t>
                      </a:r>
                      <a:endParaRPr lang="el-GR" sz="1200" b="1">
                        <a:latin typeface="Times New Roman"/>
                        <a:ea typeface="Times New Roman"/>
                      </a:endParaRPr>
                    </a:p>
                  </a:txBody>
                  <a:tcPr marL="36723" marR="36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4980" indent="-17780" algn="just">
                        <a:lnSpc>
                          <a:spcPct val="150000"/>
                        </a:lnSpc>
                        <a:spcAft>
                          <a:spcPts val="0"/>
                        </a:spcAft>
                      </a:pPr>
                      <a:r>
                        <a:rPr lang="en-US" sz="1200" b="1">
                          <a:latin typeface="Times New Roman"/>
                          <a:ea typeface="Times New Roman"/>
                        </a:rPr>
                        <a:t>70</a:t>
                      </a:r>
                      <a:r>
                        <a:rPr lang="el-GR" sz="1200" b="1">
                          <a:latin typeface="Times New Roman"/>
                          <a:ea typeface="Times New Roman"/>
                        </a:rPr>
                        <a:t>%     πωλήσεων</a:t>
                      </a:r>
                    </a:p>
                  </a:txBody>
                  <a:tcPr marL="36723" marR="36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42747">
                <a:tc>
                  <a:txBody>
                    <a:bodyPr/>
                    <a:lstStyle/>
                    <a:p>
                      <a:pPr marL="474980" indent="-17780" algn="just">
                        <a:lnSpc>
                          <a:spcPct val="150000"/>
                        </a:lnSpc>
                        <a:spcAft>
                          <a:spcPts val="0"/>
                        </a:spcAft>
                      </a:pPr>
                      <a:r>
                        <a:rPr lang="el-GR" sz="1200" b="1">
                          <a:latin typeface="Times New Roman"/>
                          <a:ea typeface="Times New Roman"/>
                        </a:rPr>
                        <a:t>Μύλοι Λούλη</a:t>
                      </a:r>
                    </a:p>
                  </a:txBody>
                  <a:tcPr marL="36723" marR="36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4980" indent="-17780" algn="just">
                        <a:lnSpc>
                          <a:spcPct val="150000"/>
                        </a:lnSpc>
                        <a:spcAft>
                          <a:spcPts val="0"/>
                        </a:spcAft>
                      </a:pPr>
                      <a:r>
                        <a:rPr lang="en-US" sz="1200" b="1">
                          <a:latin typeface="Times New Roman"/>
                          <a:ea typeface="Times New Roman"/>
                        </a:rPr>
                        <a:t>52%</a:t>
                      </a:r>
                      <a:r>
                        <a:rPr lang="el-GR" sz="1200" b="1">
                          <a:latin typeface="Times New Roman"/>
                          <a:ea typeface="Times New Roman"/>
                        </a:rPr>
                        <a:t>     κερδών</a:t>
                      </a:r>
                    </a:p>
                  </a:txBody>
                  <a:tcPr marL="36723" marR="36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42747">
                <a:tc>
                  <a:txBody>
                    <a:bodyPr/>
                    <a:lstStyle/>
                    <a:p>
                      <a:pPr marL="474980" indent="-17780" algn="just">
                        <a:lnSpc>
                          <a:spcPct val="150000"/>
                        </a:lnSpc>
                        <a:spcAft>
                          <a:spcPts val="0"/>
                        </a:spcAft>
                      </a:pPr>
                      <a:r>
                        <a:rPr lang="el-GR" sz="1200" b="1" dirty="0">
                          <a:latin typeface="Times New Roman"/>
                          <a:ea typeface="Times New Roman"/>
                        </a:rPr>
                        <a:t>Εθνική</a:t>
                      </a:r>
                    </a:p>
                  </a:txBody>
                  <a:tcPr marL="36723" marR="36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4980" indent="-17780" algn="just">
                        <a:lnSpc>
                          <a:spcPct val="150000"/>
                        </a:lnSpc>
                        <a:spcAft>
                          <a:spcPts val="0"/>
                        </a:spcAft>
                      </a:pPr>
                      <a:r>
                        <a:rPr lang="en-US" sz="1200" b="1" dirty="0">
                          <a:latin typeface="Times New Roman"/>
                          <a:ea typeface="Times New Roman"/>
                        </a:rPr>
                        <a:t>10%</a:t>
                      </a:r>
                      <a:r>
                        <a:rPr lang="el-GR" sz="1200" b="1" dirty="0">
                          <a:latin typeface="Times New Roman"/>
                          <a:ea typeface="Times New Roman"/>
                        </a:rPr>
                        <a:t>     κερδών</a:t>
                      </a:r>
                    </a:p>
                  </a:txBody>
                  <a:tcPr marL="36723" marR="36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graphicFrame>
        <p:nvGraphicFramePr>
          <p:cNvPr id="5" name="4 - Πίνακας"/>
          <p:cNvGraphicFramePr>
            <a:graphicFrameLocks noGrp="1"/>
          </p:cNvGraphicFramePr>
          <p:nvPr/>
        </p:nvGraphicFramePr>
        <p:xfrm>
          <a:off x="4499992" y="1196753"/>
          <a:ext cx="4320480" cy="5400605"/>
        </p:xfrm>
        <a:graphic>
          <a:graphicData uri="http://schemas.openxmlformats.org/drawingml/2006/table">
            <a:tbl>
              <a:tblPr/>
              <a:tblGrid>
                <a:gridCol w="1371996">
                  <a:extLst>
                    <a:ext uri="{9D8B030D-6E8A-4147-A177-3AD203B41FA5}">
                      <a16:colId xmlns:a16="http://schemas.microsoft.com/office/drawing/2014/main" val="20000"/>
                    </a:ext>
                  </a:extLst>
                </a:gridCol>
                <a:gridCol w="1474242">
                  <a:extLst>
                    <a:ext uri="{9D8B030D-6E8A-4147-A177-3AD203B41FA5}">
                      <a16:colId xmlns:a16="http://schemas.microsoft.com/office/drawing/2014/main" val="20001"/>
                    </a:ext>
                  </a:extLst>
                </a:gridCol>
                <a:gridCol w="1474242">
                  <a:extLst>
                    <a:ext uri="{9D8B030D-6E8A-4147-A177-3AD203B41FA5}">
                      <a16:colId xmlns:a16="http://schemas.microsoft.com/office/drawing/2014/main" val="20002"/>
                    </a:ext>
                  </a:extLst>
                </a:gridCol>
              </a:tblGrid>
              <a:tr h="461902">
                <a:tc>
                  <a:txBody>
                    <a:bodyPr/>
                    <a:lstStyle/>
                    <a:p>
                      <a:pPr marL="474980" indent="-17780" algn="l">
                        <a:lnSpc>
                          <a:spcPct val="100000"/>
                        </a:lnSpc>
                        <a:spcAft>
                          <a:spcPts val="0"/>
                        </a:spcAft>
                      </a:pPr>
                      <a:r>
                        <a:rPr lang="el-GR" sz="1100" b="1" dirty="0">
                          <a:solidFill>
                            <a:srgbClr val="FFFFFF"/>
                          </a:solidFill>
                          <a:latin typeface="Times New Roman"/>
                          <a:ea typeface="Times New Roman"/>
                        </a:rPr>
                        <a:t>Εταιρεία</a:t>
                      </a:r>
                      <a:endParaRPr lang="el-GR" sz="1100" b="1" dirty="0">
                        <a:latin typeface="Times New Roman"/>
                        <a:ea typeface="Times New Roman"/>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474980" indent="-17780" algn="l">
                        <a:lnSpc>
                          <a:spcPct val="100000"/>
                        </a:lnSpc>
                        <a:spcAft>
                          <a:spcPts val="0"/>
                        </a:spcAft>
                      </a:pPr>
                      <a:r>
                        <a:rPr lang="el-GR" sz="1100" b="1">
                          <a:solidFill>
                            <a:srgbClr val="FFFFFF"/>
                          </a:solidFill>
                          <a:latin typeface="Times New Roman"/>
                          <a:ea typeface="Times New Roman"/>
                        </a:rPr>
                        <a:t>Εργαζόμενοι στην Ελλάδα </a:t>
                      </a:r>
                      <a:endParaRPr lang="el-GR" sz="1100" b="1">
                        <a:latin typeface="Times New Roman"/>
                        <a:ea typeface="Times New Roman"/>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474980" indent="-17780" algn="l">
                        <a:lnSpc>
                          <a:spcPct val="100000"/>
                        </a:lnSpc>
                        <a:spcAft>
                          <a:spcPts val="0"/>
                        </a:spcAft>
                      </a:pPr>
                      <a:r>
                        <a:rPr lang="el-GR" sz="1100" b="1">
                          <a:solidFill>
                            <a:srgbClr val="FFFFFF"/>
                          </a:solidFill>
                          <a:latin typeface="Times New Roman"/>
                          <a:ea typeface="Times New Roman"/>
                        </a:rPr>
                        <a:t>Εργαζόμενοι στο Εξωτερικό</a:t>
                      </a:r>
                      <a:endParaRPr lang="el-GR" sz="1100" b="1">
                        <a:latin typeface="Times New Roman"/>
                        <a:ea typeface="Times New Roman"/>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extLst>
                  <a:ext uri="{0D108BD9-81ED-4DB2-BD59-A6C34878D82A}">
                    <a16:rowId xmlns:a16="http://schemas.microsoft.com/office/drawing/2014/main" val="10000"/>
                  </a:ext>
                </a:extLst>
              </a:tr>
              <a:tr h="230594">
                <a:tc>
                  <a:txBody>
                    <a:bodyPr/>
                    <a:lstStyle/>
                    <a:p>
                      <a:pPr marL="474980" indent="-17780" algn="just">
                        <a:lnSpc>
                          <a:spcPct val="100000"/>
                        </a:lnSpc>
                        <a:spcAft>
                          <a:spcPts val="0"/>
                        </a:spcAft>
                      </a:pPr>
                      <a:r>
                        <a:rPr lang="en-US" sz="1100" b="1" dirty="0">
                          <a:latin typeface="Times New Roman"/>
                          <a:ea typeface="Times New Roman"/>
                        </a:rPr>
                        <a:t>Alfa Bank</a:t>
                      </a:r>
                      <a:endParaRPr lang="el-GR" sz="1100" b="1" dirty="0">
                        <a:latin typeface="Times New Roman"/>
                        <a:ea typeface="Times New Roman"/>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4980" indent="-17780" algn="just">
                        <a:lnSpc>
                          <a:spcPct val="100000"/>
                        </a:lnSpc>
                        <a:spcAft>
                          <a:spcPts val="0"/>
                        </a:spcAft>
                      </a:pPr>
                      <a:r>
                        <a:rPr lang="el-GR" sz="1100" b="1">
                          <a:latin typeface="Times New Roman"/>
                          <a:ea typeface="Times New Roman"/>
                        </a:rPr>
                        <a:t>8300</a:t>
                      </a: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4980" indent="-17780" algn="just">
                        <a:lnSpc>
                          <a:spcPct val="100000"/>
                        </a:lnSpc>
                        <a:spcAft>
                          <a:spcPts val="0"/>
                        </a:spcAft>
                      </a:pPr>
                      <a:r>
                        <a:rPr lang="el-GR" sz="1100" b="1">
                          <a:latin typeface="Times New Roman"/>
                          <a:ea typeface="Times New Roman"/>
                        </a:rPr>
                        <a:t>3200</a:t>
                      </a: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1902">
                <a:tc>
                  <a:txBody>
                    <a:bodyPr/>
                    <a:lstStyle/>
                    <a:p>
                      <a:pPr marL="474980" indent="-17780" algn="just">
                        <a:lnSpc>
                          <a:spcPct val="100000"/>
                        </a:lnSpc>
                        <a:spcAft>
                          <a:spcPts val="0"/>
                        </a:spcAft>
                      </a:pPr>
                      <a:r>
                        <a:rPr lang="el-GR" sz="1100" b="1" dirty="0">
                          <a:latin typeface="Times New Roman"/>
                          <a:ea typeface="Times New Roman"/>
                        </a:rPr>
                        <a:t>Τράπεζα Πειραιώς</a:t>
                      </a: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4980" indent="-17780" algn="just">
                        <a:lnSpc>
                          <a:spcPct val="100000"/>
                        </a:lnSpc>
                        <a:spcAft>
                          <a:spcPts val="0"/>
                        </a:spcAft>
                      </a:pPr>
                      <a:r>
                        <a:rPr lang="el-GR" sz="1100" b="1" dirty="0">
                          <a:latin typeface="Times New Roman"/>
                          <a:ea typeface="Times New Roman"/>
                        </a:rPr>
                        <a:t>5650</a:t>
                      </a: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4980" indent="-17780" algn="just">
                        <a:lnSpc>
                          <a:spcPct val="100000"/>
                        </a:lnSpc>
                        <a:spcAft>
                          <a:spcPts val="0"/>
                        </a:spcAft>
                      </a:pPr>
                      <a:r>
                        <a:rPr lang="el-GR" sz="1100" b="1" dirty="0">
                          <a:latin typeface="Times New Roman"/>
                          <a:ea typeface="Times New Roman"/>
                        </a:rPr>
                        <a:t>2500</a:t>
                      </a: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0594">
                <a:tc>
                  <a:txBody>
                    <a:bodyPr/>
                    <a:lstStyle/>
                    <a:p>
                      <a:pPr marL="474980" indent="-17780" algn="just">
                        <a:lnSpc>
                          <a:spcPct val="100000"/>
                        </a:lnSpc>
                        <a:spcAft>
                          <a:spcPts val="0"/>
                        </a:spcAft>
                      </a:pPr>
                      <a:r>
                        <a:rPr lang="el-GR" sz="1100" b="1" dirty="0" err="1">
                          <a:latin typeface="Times New Roman"/>
                          <a:ea typeface="Times New Roman"/>
                        </a:rPr>
                        <a:t>Τιτάν</a:t>
                      </a:r>
                      <a:endParaRPr lang="el-GR" sz="1100" b="1" dirty="0">
                        <a:latin typeface="Times New Roman"/>
                        <a:ea typeface="Times New Roman"/>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4980" indent="-17780" algn="just">
                        <a:lnSpc>
                          <a:spcPct val="100000"/>
                        </a:lnSpc>
                        <a:spcAft>
                          <a:spcPts val="0"/>
                        </a:spcAft>
                      </a:pPr>
                      <a:r>
                        <a:rPr lang="el-GR" sz="1100" b="1" dirty="0">
                          <a:latin typeface="Times New Roman"/>
                          <a:ea typeface="Times New Roman"/>
                        </a:rPr>
                        <a:t>3000</a:t>
                      </a: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4980" indent="-17780" algn="just">
                        <a:lnSpc>
                          <a:spcPct val="100000"/>
                        </a:lnSpc>
                        <a:spcAft>
                          <a:spcPts val="0"/>
                        </a:spcAft>
                      </a:pPr>
                      <a:r>
                        <a:rPr lang="el-GR" sz="1100" b="1" dirty="0">
                          <a:latin typeface="Times New Roman"/>
                          <a:ea typeface="Times New Roman"/>
                        </a:rPr>
                        <a:t>3035</a:t>
                      </a: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0594">
                <a:tc>
                  <a:txBody>
                    <a:bodyPr/>
                    <a:lstStyle/>
                    <a:p>
                      <a:pPr marL="474980" indent="-17780" algn="just">
                        <a:lnSpc>
                          <a:spcPct val="100000"/>
                        </a:lnSpc>
                        <a:spcAft>
                          <a:spcPts val="0"/>
                        </a:spcAft>
                      </a:pPr>
                      <a:r>
                        <a:rPr lang="el-GR" sz="1100" b="1">
                          <a:latin typeface="Times New Roman"/>
                          <a:ea typeface="Times New Roman"/>
                        </a:rPr>
                        <a:t>Μ.Ι. Μαϊλης</a:t>
                      </a: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4980" indent="-17780" algn="just">
                        <a:lnSpc>
                          <a:spcPct val="100000"/>
                        </a:lnSpc>
                        <a:spcAft>
                          <a:spcPts val="0"/>
                        </a:spcAft>
                      </a:pPr>
                      <a:r>
                        <a:rPr lang="el-GR" sz="1100" b="1" dirty="0">
                          <a:latin typeface="Times New Roman"/>
                          <a:ea typeface="Times New Roman"/>
                        </a:rPr>
                        <a:t>450</a:t>
                      </a: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4980" indent="-17780" algn="just">
                        <a:lnSpc>
                          <a:spcPct val="100000"/>
                        </a:lnSpc>
                        <a:spcAft>
                          <a:spcPts val="0"/>
                        </a:spcAft>
                      </a:pPr>
                      <a:r>
                        <a:rPr lang="el-GR" sz="1100" b="1">
                          <a:latin typeface="Times New Roman"/>
                          <a:ea typeface="Times New Roman"/>
                        </a:rPr>
                        <a:t>1550</a:t>
                      </a: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0594">
                <a:tc>
                  <a:txBody>
                    <a:bodyPr/>
                    <a:lstStyle/>
                    <a:p>
                      <a:pPr marL="474980" indent="-17780" algn="just">
                        <a:lnSpc>
                          <a:spcPct val="100000"/>
                        </a:lnSpc>
                        <a:spcAft>
                          <a:spcPts val="0"/>
                        </a:spcAft>
                      </a:pPr>
                      <a:r>
                        <a:rPr lang="el-GR" sz="1100" b="1">
                          <a:latin typeface="Times New Roman"/>
                          <a:ea typeface="Times New Roman"/>
                        </a:rPr>
                        <a:t>Αλουμίλ</a:t>
                      </a: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4980" indent="-17780" algn="just">
                        <a:lnSpc>
                          <a:spcPct val="100000"/>
                        </a:lnSpc>
                        <a:spcAft>
                          <a:spcPts val="0"/>
                        </a:spcAft>
                      </a:pPr>
                      <a:r>
                        <a:rPr lang="el-GR" sz="1100" b="1" dirty="0">
                          <a:latin typeface="Times New Roman"/>
                          <a:ea typeface="Times New Roman"/>
                        </a:rPr>
                        <a:t>950</a:t>
                      </a: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4980" indent="-17780" algn="just">
                        <a:lnSpc>
                          <a:spcPct val="100000"/>
                        </a:lnSpc>
                        <a:spcAft>
                          <a:spcPts val="0"/>
                        </a:spcAft>
                      </a:pPr>
                      <a:r>
                        <a:rPr lang="el-GR" sz="1100" b="1">
                          <a:latin typeface="Times New Roman"/>
                          <a:ea typeface="Times New Roman"/>
                        </a:rPr>
                        <a:t>950</a:t>
                      </a: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0594">
                <a:tc>
                  <a:txBody>
                    <a:bodyPr/>
                    <a:lstStyle/>
                    <a:p>
                      <a:pPr marL="474980" indent="-17780" algn="just">
                        <a:lnSpc>
                          <a:spcPct val="100000"/>
                        </a:lnSpc>
                        <a:spcAft>
                          <a:spcPts val="0"/>
                        </a:spcAft>
                      </a:pPr>
                      <a:r>
                        <a:rPr lang="el-GR" sz="1100" b="1">
                          <a:latin typeface="Times New Roman"/>
                          <a:ea typeface="Times New Roman"/>
                        </a:rPr>
                        <a:t>ΕΛΠΕ</a:t>
                      </a: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4980" indent="-17780" algn="just">
                        <a:lnSpc>
                          <a:spcPct val="100000"/>
                        </a:lnSpc>
                        <a:spcAft>
                          <a:spcPts val="0"/>
                        </a:spcAft>
                      </a:pPr>
                      <a:r>
                        <a:rPr lang="el-GR" sz="1100" b="1" dirty="0">
                          <a:latin typeface="Times New Roman"/>
                          <a:ea typeface="Times New Roman"/>
                        </a:rPr>
                        <a:t>3664</a:t>
                      </a: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4980" indent="-17780" algn="just">
                        <a:lnSpc>
                          <a:spcPct val="100000"/>
                        </a:lnSpc>
                        <a:spcAft>
                          <a:spcPts val="0"/>
                        </a:spcAft>
                      </a:pPr>
                      <a:r>
                        <a:rPr lang="el-GR" sz="1100" b="1">
                          <a:latin typeface="Times New Roman"/>
                          <a:ea typeface="Times New Roman"/>
                        </a:rPr>
                        <a:t>1800</a:t>
                      </a: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0594">
                <a:tc>
                  <a:txBody>
                    <a:bodyPr/>
                    <a:lstStyle/>
                    <a:p>
                      <a:pPr marL="474980" indent="-17780" algn="just">
                        <a:lnSpc>
                          <a:spcPct val="100000"/>
                        </a:lnSpc>
                        <a:spcAft>
                          <a:spcPts val="0"/>
                        </a:spcAft>
                      </a:pPr>
                      <a:r>
                        <a:rPr lang="en-US" sz="1100" b="1">
                          <a:latin typeface="Times New Roman"/>
                          <a:ea typeface="Times New Roman"/>
                        </a:rPr>
                        <a:t>Eurobank</a:t>
                      </a:r>
                      <a:endParaRPr lang="el-GR" sz="1100" b="1">
                        <a:latin typeface="Times New Roman"/>
                        <a:ea typeface="Times New Roman"/>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4980" indent="-17780" algn="just">
                        <a:lnSpc>
                          <a:spcPct val="100000"/>
                        </a:lnSpc>
                        <a:spcAft>
                          <a:spcPts val="0"/>
                        </a:spcAft>
                      </a:pPr>
                      <a:r>
                        <a:rPr lang="el-GR" sz="1100" b="1" dirty="0">
                          <a:latin typeface="Times New Roman"/>
                          <a:ea typeface="Times New Roman"/>
                        </a:rPr>
                        <a:t>9000</a:t>
                      </a: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4980" indent="-17780" algn="just">
                        <a:lnSpc>
                          <a:spcPct val="100000"/>
                        </a:lnSpc>
                        <a:spcAft>
                          <a:spcPts val="0"/>
                        </a:spcAft>
                      </a:pPr>
                      <a:r>
                        <a:rPr lang="el-GR" sz="1100" b="1">
                          <a:latin typeface="Times New Roman"/>
                          <a:ea typeface="Times New Roman"/>
                        </a:rPr>
                        <a:t>7000</a:t>
                      </a: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30594">
                <a:tc>
                  <a:txBody>
                    <a:bodyPr/>
                    <a:lstStyle/>
                    <a:p>
                      <a:pPr marL="474980" indent="-17780" algn="just">
                        <a:lnSpc>
                          <a:spcPct val="100000"/>
                        </a:lnSpc>
                        <a:spcAft>
                          <a:spcPts val="0"/>
                        </a:spcAft>
                      </a:pPr>
                      <a:r>
                        <a:rPr lang="en-US" sz="1100" b="1">
                          <a:latin typeface="Times New Roman"/>
                          <a:ea typeface="Times New Roman"/>
                        </a:rPr>
                        <a:t>Intralot</a:t>
                      </a:r>
                      <a:endParaRPr lang="el-GR" sz="1100" b="1">
                        <a:latin typeface="Times New Roman"/>
                        <a:ea typeface="Times New Roman"/>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4980" indent="-17780" algn="just">
                        <a:lnSpc>
                          <a:spcPct val="100000"/>
                        </a:lnSpc>
                        <a:spcAft>
                          <a:spcPts val="0"/>
                        </a:spcAft>
                      </a:pPr>
                      <a:r>
                        <a:rPr lang="el-GR" sz="1100" b="1" dirty="0">
                          <a:latin typeface="Times New Roman"/>
                          <a:ea typeface="Times New Roman"/>
                        </a:rPr>
                        <a:t>1248</a:t>
                      </a: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4980" indent="-17780" algn="just">
                        <a:lnSpc>
                          <a:spcPct val="100000"/>
                        </a:lnSpc>
                        <a:spcAft>
                          <a:spcPts val="0"/>
                        </a:spcAft>
                      </a:pPr>
                      <a:r>
                        <a:rPr lang="el-GR" sz="1100" b="1">
                          <a:latin typeface="Times New Roman"/>
                          <a:ea typeface="Times New Roman"/>
                        </a:rPr>
                        <a:t>2200</a:t>
                      </a: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30594">
                <a:tc>
                  <a:txBody>
                    <a:bodyPr/>
                    <a:lstStyle/>
                    <a:p>
                      <a:pPr marL="474980" indent="-17780" algn="just">
                        <a:lnSpc>
                          <a:spcPct val="100000"/>
                        </a:lnSpc>
                        <a:spcAft>
                          <a:spcPts val="0"/>
                        </a:spcAft>
                      </a:pPr>
                      <a:r>
                        <a:rPr lang="el-GR" sz="1100" b="1">
                          <a:latin typeface="Times New Roman"/>
                          <a:ea typeface="Times New Roman"/>
                        </a:rPr>
                        <a:t>Γερμανός</a:t>
                      </a: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4980" indent="-17780" algn="just">
                        <a:lnSpc>
                          <a:spcPct val="100000"/>
                        </a:lnSpc>
                        <a:spcAft>
                          <a:spcPts val="0"/>
                        </a:spcAft>
                      </a:pPr>
                      <a:r>
                        <a:rPr lang="el-GR" sz="1100" b="1" dirty="0">
                          <a:latin typeface="Times New Roman"/>
                          <a:ea typeface="Times New Roman"/>
                        </a:rPr>
                        <a:t>2600</a:t>
                      </a: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4980" indent="-17780" algn="just">
                        <a:lnSpc>
                          <a:spcPct val="100000"/>
                        </a:lnSpc>
                        <a:spcAft>
                          <a:spcPts val="0"/>
                        </a:spcAft>
                      </a:pPr>
                      <a:r>
                        <a:rPr lang="el-GR" sz="1100" b="1">
                          <a:latin typeface="Times New Roman"/>
                          <a:ea typeface="Times New Roman"/>
                        </a:rPr>
                        <a:t>2200</a:t>
                      </a: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58059">
                <a:tc>
                  <a:txBody>
                    <a:bodyPr/>
                    <a:lstStyle/>
                    <a:p>
                      <a:pPr marL="474980" indent="-17780" algn="just">
                        <a:lnSpc>
                          <a:spcPct val="100000"/>
                        </a:lnSpc>
                        <a:spcAft>
                          <a:spcPts val="0"/>
                        </a:spcAft>
                      </a:pPr>
                      <a:r>
                        <a:rPr lang="en-US" sz="1100" b="1">
                          <a:latin typeface="Times New Roman"/>
                          <a:ea typeface="Times New Roman"/>
                        </a:rPr>
                        <a:t>Coca Cola 3E</a:t>
                      </a:r>
                      <a:endParaRPr lang="el-GR" sz="1100" b="1">
                        <a:latin typeface="Times New Roman"/>
                        <a:ea typeface="Times New Roman"/>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4980" indent="-17780" algn="just">
                        <a:lnSpc>
                          <a:spcPct val="100000"/>
                        </a:lnSpc>
                        <a:spcAft>
                          <a:spcPts val="0"/>
                        </a:spcAft>
                      </a:pPr>
                      <a:r>
                        <a:rPr lang="el-GR" sz="1100" b="1" dirty="0">
                          <a:latin typeface="Times New Roman"/>
                          <a:ea typeface="Times New Roman"/>
                        </a:rPr>
                        <a:t>2300</a:t>
                      </a: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4980" indent="-17780" algn="just">
                        <a:lnSpc>
                          <a:spcPct val="100000"/>
                        </a:lnSpc>
                        <a:spcAft>
                          <a:spcPts val="0"/>
                        </a:spcAft>
                      </a:pPr>
                      <a:r>
                        <a:rPr lang="el-GR" sz="1100" b="1">
                          <a:latin typeface="Times New Roman"/>
                          <a:ea typeface="Times New Roman"/>
                        </a:rPr>
                        <a:t>35.367</a:t>
                      </a: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30594">
                <a:tc>
                  <a:txBody>
                    <a:bodyPr/>
                    <a:lstStyle/>
                    <a:p>
                      <a:pPr marL="474980" indent="-17780" algn="just">
                        <a:lnSpc>
                          <a:spcPct val="100000"/>
                        </a:lnSpc>
                        <a:spcAft>
                          <a:spcPts val="0"/>
                        </a:spcAft>
                      </a:pPr>
                      <a:r>
                        <a:rPr lang="en-US" sz="1100" b="1">
                          <a:latin typeface="Times New Roman"/>
                          <a:ea typeface="Times New Roman"/>
                        </a:rPr>
                        <a:t>S&amp;B</a:t>
                      </a:r>
                      <a:endParaRPr lang="el-GR" sz="1100" b="1">
                        <a:latin typeface="Times New Roman"/>
                        <a:ea typeface="Times New Roman"/>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4980" indent="-17780" algn="just">
                        <a:lnSpc>
                          <a:spcPct val="100000"/>
                        </a:lnSpc>
                        <a:spcAft>
                          <a:spcPts val="0"/>
                        </a:spcAft>
                      </a:pPr>
                      <a:r>
                        <a:rPr lang="el-GR" sz="1100" b="1" dirty="0">
                          <a:latin typeface="Times New Roman"/>
                          <a:ea typeface="Times New Roman"/>
                        </a:rPr>
                        <a:t>993</a:t>
                      </a: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4980" indent="-17780" algn="just">
                        <a:lnSpc>
                          <a:spcPct val="100000"/>
                        </a:lnSpc>
                        <a:spcAft>
                          <a:spcPts val="0"/>
                        </a:spcAft>
                      </a:pPr>
                      <a:r>
                        <a:rPr lang="el-GR" sz="1100" b="1">
                          <a:latin typeface="Times New Roman"/>
                          <a:ea typeface="Times New Roman"/>
                        </a:rPr>
                        <a:t>1287</a:t>
                      </a: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58059">
                <a:tc>
                  <a:txBody>
                    <a:bodyPr/>
                    <a:lstStyle/>
                    <a:p>
                      <a:pPr marL="474980" indent="-17780" algn="just">
                        <a:lnSpc>
                          <a:spcPct val="100000"/>
                        </a:lnSpc>
                        <a:spcAft>
                          <a:spcPts val="0"/>
                        </a:spcAft>
                      </a:pPr>
                      <a:r>
                        <a:rPr lang="el-GR" sz="1100" b="1">
                          <a:latin typeface="Times New Roman"/>
                          <a:ea typeface="Times New Roman"/>
                        </a:rPr>
                        <a:t>Σαράντης Γρ.</a:t>
                      </a: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4980" indent="-17780" algn="just">
                        <a:lnSpc>
                          <a:spcPct val="100000"/>
                        </a:lnSpc>
                        <a:spcAft>
                          <a:spcPts val="0"/>
                        </a:spcAft>
                      </a:pPr>
                      <a:r>
                        <a:rPr lang="el-GR" sz="1100" b="1" dirty="0">
                          <a:latin typeface="Times New Roman"/>
                          <a:ea typeface="Times New Roman"/>
                        </a:rPr>
                        <a:t>1387</a:t>
                      </a: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4980" indent="-17780" algn="just">
                        <a:lnSpc>
                          <a:spcPct val="100000"/>
                        </a:lnSpc>
                        <a:spcAft>
                          <a:spcPts val="0"/>
                        </a:spcAft>
                      </a:pPr>
                      <a:r>
                        <a:rPr lang="el-GR" sz="1100" b="1">
                          <a:latin typeface="Times New Roman"/>
                          <a:ea typeface="Times New Roman"/>
                        </a:rPr>
                        <a:t>648</a:t>
                      </a: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30594">
                <a:tc>
                  <a:txBody>
                    <a:bodyPr/>
                    <a:lstStyle/>
                    <a:p>
                      <a:pPr marL="474980" indent="-17780" algn="just">
                        <a:lnSpc>
                          <a:spcPct val="100000"/>
                        </a:lnSpc>
                        <a:spcAft>
                          <a:spcPts val="0"/>
                        </a:spcAft>
                      </a:pPr>
                      <a:r>
                        <a:rPr lang="en-US" sz="1100" b="1">
                          <a:latin typeface="Times New Roman"/>
                          <a:ea typeface="Times New Roman"/>
                        </a:rPr>
                        <a:t>CARDICO</a:t>
                      </a:r>
                      <a:endParaRPr lang="el-GR" sz="1100" b="1">
                        <a:latin typeface="Times New Roman"/>
                        <a:ea typeface="Times New Roman"/>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4980" indent="-17780" algn="just">
                        <a:lnSpc>
                          <a:spcPct val="100000"/>
                        </a:lnSpc>
                        <a:spcAft>
                          <a:spcPts val="0"/>
                        </a:spcAft>
                      </a:pPr>
                      <a:r>
                        <a:rPr lang="en-US" sz="1100" b="1" dirty="0">
                          <a:latin typeface="Times New Roman"/>
                          <a:ea typeface="Times New Roman"/>
                        </a:rPr>
                        <a:t>108</a:t>
                      </a:r>
                      <a:endParaRPr lang="el-GR" sz="1100" b="1" dirty="0">
                        <a:latin typeface="Times New Roman"/>
                        <a:ea typeface="Times New Roman"/>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4980" indent="-17780" algn="just">
                        <a:lnSpc>
                          <a:spcPct val="100000"/>
                        </a:lnSpc>
                        <a:spcAft>
                          <a:spcPts val="0"/>
                        </a:spcAft>
                      </a:pPr>
                      <a:r>
                        <a:rPr lang="en-US" sz="1100" b="1">
                          <a:latin typeface="Times New Roman"/>
                          <a:ea typeface="Times New Roman"/>
                        </a:rPr>
                        <a:t>1449</a:t>
                      </a:r>
                      <a:endParaRPr lang="el-GR" sz="1100" b="1">
                        <a:latin typeface="Times New Roman"/>
                        <a:ea typeface="Times New Roman"/>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58059">
                <a:tc>
                  <a:txBody>
                    <a:bodyPr/>
                    <a:lstStyle/>
                    <a:p>
                      <a:pPr marL="474980" indent="-17780" algn="just">
                        <a:lnSpc>
                          <a:spcPct val="100000"/>
                        </a:lnSpc>
                        <a:spcAft>
                          <a:spcPts val="0"/>
                        </a:spcAft>
                      </a:pPr>
                      <a:r>
                        <a:rPr lang="en-US" sz="1100" b="1">
                          <a:latin typeface="Times New Roman"/>
                          <a:ea typeface="Times New Roman"/>
                        </a:rPr>
                        <a:t>Chipita Inter</a:t>
                      </a:r>
                      <a:endParaRPr lang="el-GR" sz="1100" b="1">
                        <a:latin typeface="Times New Roman"/>
                        <a:ea typeface="Times New Roman"/>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4980" indent="-17780" algn="just">
                        <a:lnSpc>
                          <a:spcPct val="100000"/>
                        </a:lnSpc>
                        <a:spcAft>
                          <a:spcPts val="0"/>
                        </a:spcAft>
                      </a:pPr>
                      <a:r>
                        <a:rPr lang="en-US" sz="1100" b="1" dirty="0">
                          <a:latin typeface="Times New Roman"/>
                          <a:ea typeface="Times New Roman"/>
                        </a:rPr>
                        <a:t>1081</a:t>
                      </a:r>
                      <a:endParaRPr lang="el-GR" sz="1100" b="1" dirty="0">
                        <a:latin typeface="Times New Roman"/>
                        <a:ea typeface="Times New Roman"/>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4980" indent="-17780" algn="just">
                        <a:lnSpc>
                          <a:spcPct val="100000"/>
                        </a:lnSpc>
                        <a:spcAft>
                          <a:spcPts val="0"/>
                        </a:spcAft>
                      </a:pPr>
                      <a:r>
                        <a:rPr lang="en-US" sz="1100" b="1" dirty="0">
                          <a:latin typeface="Times New Roman"/>
                          <a:ea typeface="Times New Roman"/>
                        </a:rPr>
                        <a:t>3919</a:t>
                      </a:r>
                      <a:endParaRPr lang="el-GR" sz="1100" b="1" dirty="0">
                        <a:latin typeface="Times New Roman"/>
                        <a:ea typeface="Times New Roman"/>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58059">
                <a:tc>
                  <a:txBody>
                    <a:bodyPr/>
                    <a:lstStyle/>
                    <a:p>
                      <a:pPr marL="474980" indent="-17780" algn="just">
                        <a:lnSpc>
                          <a:spcPct val="100000"/>
                        </a:lnSpc>
                        <a:spcAft>
                          <a:spcPts val="0"/>
                        </a:spcAft>
                      </a:pPr>
                      <a:r>
                        <a:rPr lang="el-GR" sz="1100" b="1">
                          <a:latin typeface="Times New Roman"/>
                          <a:ea typeface="Times New Roman"/>
                        </a:rPr>
                        <a:t>Μύλοι Λούλη</a:t>
                      </a: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4980" indent="-17780" algn="just">
                        <a:lnSpc>
                          <a:spcPct val="100000"/>
                        </a:lnSpc>
                        <a:spcAft>
                          <a:spcPts val="0"/>
                        </a:spcAft>
                      </a:pPr>
                      <a:r>
                        <a:rPr lang="el-GR" sz="1100" b="1" dirty="0">
                          <a:latin typeface="Times New Roman"/>
                          <a:ea typeface="Times New Roman"/>
                        </a:rPr>
                        <a:t>322</a:t>
                      </a: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4980" indent="-17780" algn="just">
                        <a:lnSpc>
                          <a:spcPct val="100000"/>
                        </a:lnSpc>
                        <a:spcAft>
                          <a:spcPts val="0"/>
                        </a:spcAft>
                      </a:pPr>
                      <a:r>
                        <a:rPr lang="el-GR" sz="1100" b="1" dirty="0">
                          <a:latin typeface="Times New Roman"/>
                          <a:ea typeface="Times New Roman"/>
                        </a:rPr>
                        <a:t>1197</a:t>
                      </a: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30594">
                <a:tc>
                  <a:txBody>
                    <a:bodyPr/>
                    <a:lstStyle/>
                    <a:p>
                      <a:pPr marL="474980" indent="-17780" algn="just">
                        <a:lnSpc>
                          <a:spcPct val="100000"/>
                        </a:lnSpc>
                        <a:spcAft>
                          <a:spcPts val="0"/>
                        </a:spcAft>
                      </a:pPr>
                      <a:r>
                        <a:rPr lang="en-US" sz="1100" b="1">
                          <a:latin typeface="Times New Roman"/>
                          <a:ea typeface="Times New Roman"/>
                        </a:rPr>
                        <a:t>Lavipharm</a:t>
                      </a:r>
                      <a:endParaRPr lang="el-GR" sz="1100" b="1">
                        <a:latin typeface="Times New Roman"/>
                        <a:ea typeface="Times New Roman"/>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4980" indent="-17780" algn="just">
                        <a:lnSpc>
                          <a:spcPct val="100000"/>
                        </a:lnSpc>
                        <a:spcAft>
                          <a:spcPts val="0"/>
                        </a:spcAft>
                      </a:pPr>
                      <a:r>
                        <a:rPr lang="en-US" sz="1100" b="1">
                          <a:latin typeface="Times New Roman"/>
                          <a:ea typeface="Times New Roman"/>
                        </a:rPr>
                        <a:t>900</a:t>
                      </a:r>
                      <a:endParaRPr lang="el-GR" sz="1100" b="1">
                        <a:latin typeface="Times New Roman"/>
                        <a:ea typeface="Times New Roman"/>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4980" indent="-17780" algn="just">
                        <a:lnSpc>
                          <a:spcPct val="100000"/>
                        </a:lnSpc>
                        <a:spcAft>
                          <a:spcPts val="0"/>
                        </a:spcAft>
                      </a:pPr>
                      <a:r>
                        <a:rPr lang="en-US" sz="1100" b="1" dirty="0">
                          <a:latin typeface="Times New Roman"/>
                          <a:ea typeface="Times New Roman"/>
                        </a:rPr>
                        <a:t>258</a:t>
                      </a:r>
                      <a:endParaRPr lang="el-GR" sz="1100" b="1" dirty="0">
                        <a:latin typeface="Times New Roman"/>
                        <a:ea typeface="Times New Roman"/>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30594">
                <a:tc>
                  <a:txBody>
                    <a:bodyPr/>
                    <a:lstStyle/>
                    <a:p>
                      <a:pPr marL="474980" indent="-17780" algn="just">
                        <a:lnSpc>
                          <a:spcPct val="100000"/>
                        </a:lnSpc>
                        <a:spcAft>
                          <a:spcPts val="0"/>
                        </a:spcAft>
                      </a:pPr>
                      <a:r>
                        <a:rPr lang="el-GR" sz="1100" b="1">
                          <a:latin typeface="Times New Roman"/>
                          <a:ea typeface="Times New Roman"/>
                        </a:rPr>
                        <a:t>Βερόπουλος</a:t>
                      </a: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4980" indent="-17780" algn="just">
                        <a:lnSpc>
                          <a:spcPct val="100000"/>
                        </a:lnSpc>
                        <a:spcAft>
                          <a:spcPts val="0"/>
                        </a:spcAft>
                      </a:pPr>
                      <a:r>
                        <a:rPr lang="el-GR" sz="1100" b="1">
                          <a:latin typeface="Times New Roman"/>
                          <a:ea typeface="Times New Roman"/>
                        </a:rPr>
                        <a:t>4800</a:t>
                      </a: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4980" indent="-17780" algn="just">
                        <a:lnSpc>
                          <a:spcPct val="100000"/>
                        </a:lnSpc>
                        <a:spcAft>
                          <a:spcPts val="0"/>
                        </a:spcAft>
                      </a:pPr>
                      <a:r>
                        <a:rPr lang="el-GR" sz="1100" b="1" dirty="0">
                          <a:latin typeface="Times New Roman"/>
                          <a:ea typeface="Times New Roman"/>
                        </a:rPr>
                        <a:t>500</a:t>
                      </a: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30594">
                <a:tc>
                  <a:txBody>
                    <a:bodyPr/>
                    <a:lstStyle/>
                    <a:p>
                      <a:pPr marL="474980" indent="-17780" algn="just">
                        <a:lnSpc>
                          <a:spcPct val="100000"/>
                        </a:lnSpc>
                        <a:spcAft>
                          <a:spcPts val="0"/>
                        </a:spcAft>
                      </a:pPr>
                      <a:r>
                        <a:rPr lang="en-US" sz="1100" b="1">
                          <a:latin typeface="Times New Roman"/>
                          <a:ea typeface="Times New Roman"/>
                        </a:rPr>
                        <a:t>Notos</a:t>
                      </a:r>
                      <a:endParaRPr lang="el-GR" sz="1100" b="1">
                        <a:latin typeface="Times New Roman"/>
                        <a:ea typeface="Times New Roman"/>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4980" indent="-17780" algn="just">
                        <a:lnSpc>
                          <a:spcPct val="100000"/>
                        </a:lnSpc>
                        <a:spcAft>
                          <a:spcPts val="0"/>
                        </a:spcAft>
                      </a:pPr>
                      <a:r>
                        <a:rPr lang="el-GR" sz="1100" b="1">
                          <a:latin typeface="Times New Roman"/>
                          <a:ea typeface="Times New Roman"/>
                        </a:rPr>
                        <a:t>2180</a:t>
                      </a: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4980" indent="-17780" algn="just">
                        <a:lnSpc>
                          <a:spcPct val="100000"/>
                        </a:lnSpc>
                        <a:spcAft>
                          <a:spcPts val="0"/>
                        </a:spcAft>
                      </a:pPr>
                      <a:r>
                        <a:rPr lang="el-GR" sz="1100" b="1" dirty="0">
                          <a:latin typeface="Times New Roman"/>
                          <a:ea typeface="Times New Roman"/>
                        </a:rPr>
                        <a:t>130</a:t>
                      </a: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30594">
                <a:tc>
                  <a:txBody>
                    <a:bodyPr/>
                    <a:lstStyle/>
                    <a:p>
                      <a:pPr marL="474980" indent="-17780" algn="just">
                        <a:lnSpc>
                          <a:spcPct val="100000"/>
                        </a:lnSpc>
                        <a:spcAft>
                          <a:spcPts val="0"/>
                        </a:spcAft>
                      </a:pPr>
                      <a:r>
                        <a:rPr lang="el-GR" sz="1100" b="1">
                          <a:latin typeface="Times New Roman"/>
                          <a:ea typeface="Times New Roman"/>
                        </a:rPr>
                        <a:t>Εθνική</a:t>
                      </a: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74980" indent="-17780" algn="just">
                        <a:lnSpc>
                          <a:spcPct val="100000"/>
                        </a:lnSpc>
                        <a:spcAft>
                          <a:spcPts val="0"/>
                        </a:spcAft>
                      </a:pPr>
                      <a:r>
                        <a:rPr lang="el-GR" sz="1100" b="1">
                          <a:latin typeface="Times New Roman"/>
                          <a:ea typeface="Times New Roman"/>
                        </a:rPr>
                        <a:t>15.941</a:t>
                      </a: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74980" indent="-17780" algn="just">
                        <a:lnSpc>
                          <a:spcPct val="100000"/>
                        </a:lnSpc>
                        <a:spcAft>
                          <a:spcPts val="0"/>
                        </a:spcAft>
                      </a:pPr>
                      <a:r>
                        <a:rPr lang="el-GR" sz="1100" b="1" dirty="0">
                          <a:latin typeface="Times New Roman"/>
                          <a:ea typeface="Times New Roman"/>
                        </a:rPr>
                        <a:t>5777</a:t>
                      </a: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16249">
                <a:tc>
                  <a:txBody>
                    <a:bodyPr/>
                    <a:lstStyle/>
                    <a:p>
                      <a:pPr marL="474980" indent="-17780" algn="just">
                        <a:lnSpc>
                          <a:spcPct val="100000"/>
                        </a:lnSpc>
                        <a:spcAft>
                          <a:spcPts val="0"/>
                        </a:spcAft>
                      </a:pPr>
                      <a:r>
                        <a:rPr lang="el-GR" sz="1100" b="1">
                          <a:solidFill>
                            <a:srgbClr val="FFFFFF"/>
                          </a:solidFill>
                          <a:latin typeface="Times New Roman"/>
                          <a:ea typeface="Times New Roman"/>
                        </a:rPr>
                        <a:t>ΣΥΝΟΛΟ</a:t>
                      </a:r>
                      <a:endParaRPr lang="el-GR" sz="1100" b="1">
                        <a:latin typeface="Times New Roman"/>
                        <a:ea typeface="Times New Roman"/>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474980" indent="-17780" algn="just">
                        <a:lnSpc>
                          <a:spcPct val="100000"/>
                        </a:lnSpc>
                        <a:spcAft>
                          <a:spcPts val="0"/>
                        </a:spcAft>
                      </a:pPr>
                      <a:r>
                        <a:rPr lang="el-GR" sz="1100" b="1" dirty="0">
                          <a:solidFill>
                            <a:srgbClr val="FFFFFF"/>
                          </a:solidFill>
                          <a:latin typeface="Times New Roman"/>
                          <a:ea typeface="Times New Roman"/>
                        </a:rPr>
                        <a:t>64.874</a:t>
                      </a:r>
                      <a:endParaRPr lang="el-GR" sz="1100" b="1" dirty="0">
                        <a:latin typeface="Times New Roman"/>
                        <a:ea typeface="Times New Roman"/>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474980" indent="-17780" algn="just">
                        <a:lnSpc>
                          <a:spcPct val="100000"/>
                        </a:lnSpc>
                        <a:spcAft>
                          <a:spcPts val="0"/>
                        </a:spcAft>
                      </a:pPr>
                      <a:r>
                        <a:rPr lang="el-GR" sz="1100" b="1" dirty="0">
                          <a:solidFill>
                            <a:srgbClr val="FFFFFF"/>
                          </a:solidFill>
                          <a:latin typeface="Times New Roman"/>
                          <a:ea typeface="Times New Roman"/>
                        </a:rPr>
                        <a:t>74.255</a:t>
                      </a:r>
                      <a:endParaRPr lang="el-GR" sz="1100" b="1" dirty="0">
                        <a:latin typeface="Times New Roman"/>
                        <a:ea typeface="Times New Roman"/>
                      </a:endParaRPr>
                    </a:p>
                  </a:txBody>
                  <a:tcPr marL="32599" marR="32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extLst>
                  <a:ext uri="{0D108BD9-81ED-4DB2-BD59-A6C34878D82A}">
                    <a16:rowId xmlns:a16="http://schemas.microsoft.com/office/drawing/2014/main" val="10020"/>
                  </a:ext>
                </a:extLst>
              </a:tr>
            </a:tbl>
          </a:graphicData>
        </a:graphic>
      </p:graphicFrame>
      <p:sp>
        <p:nvSpPr>
          <p:cNvPr id="6" name="5 - Ορθογώνιο"/>
          <p:cNvSpPr/>
          <p:nvPr/>
        </p:nvSpPr>
        <p:spPr>
          <a:xfrm>
            <a:off x="611560" y="1556792"/>
            <a:ext cx="3528392" cy="523220"/>
          </a:xfrm>
          <a:prstGeom prst="rect">
            <a:avLst/>
          </a:prstGeom>
          <a:ln>
            <a:solidFill>
              <a:schemeClr val="tx1"/>
            </a:solidFill>
          </a:ln>
        </p:spPr>
        <p:txBody>
          <a:bodyPr wrap="square">
            <a:spAutoFit/>
          </a:bodyPr>
          <a:lstStyle/>
          <a:p>
            <a:pPr>
              <a:buNone/>
            </a:pPr>
            <a:r>
              <a:rPr lang="el-GR" sz="1400" b="1" dirty="0"/>
              <a:t>Η Συμμετοχή Θυγατρικών του Εξωτερικού</a:t>
            </a:r>
            <a:r>
              <a:rPr lang="en-US" sz="1400" b="1" dirty="0"/>
              <a:t> </a:t>
            </a:r>
          </a:p>
          <a:p>
            <a:pPr>
              <a:buNone/>
            </a:pPr>
            <a:r>
              <a:rPr lang="el-GR" sz="1400" b="1" dirty="0"/>
              <a:t>στα κέρδη ή πωλήσεις των Πολυεθνικών</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σάρωση"/>
          <p:cNvPicPr>
            <a:picLocks noChangeAspect="1" noChangeArrowheads="1"/>
          </p:cNvPicPr>
          <p:nvPr/>
        </p:nvPicPr>
        <p:blipFill>
          <a:blip r:embed="rId2" cstate="print">
            <a:lum contrast="42000"/>
          </a:blip>
          <a:srcRect l="1833" b="2727"/>
          <a:stretch>
            <a:fillRect/>
          </a:stretch>
        </p:blipFill>
        <p:spPr bwMode="auto">
          <a:xfrm>
            <a:off x="1403648" y="1052736"/>
            <a:ext cx="6057900" cy="4953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229600" cy="576064"/>
          </a:xfrm>
          <a:solidFill>
            <a:schemeClr val="bg2">
              <a:lumMod val="75000"/>
            </a:schemeClr>
          </a:solidFill>
        </p:spPr>
        <p:txBody>
          <a:bodyPr>
            <a:normAutofit fontScale="90000"/>
          </a:bodyPr>
          <a:lstStyle/>
          <a:p>
            <a:r>
              <a:rPr lang="el-GR" sz="3200" b="1" u="sng" dirty="0"/>
              <a:t>ΠΕ και ΞΑΕ</a:t>
            </a:r>
            <a:endParaRPr lang="el-GR" sz="3200" dirty="0"/>
          </a:p>
        </p:txBody>
      </p:sp>
      <p:sp>
        <p:nvSpPr>
          <p:cNvPr id="3" name="2 - Θέση περιεχομένου"/>
          <p:cNvSpPr>
            <a:spLocks noGrp="1"/>
          </p:cNvSpPr>
          <p:nvPr>
            <p:ph idx="1"/>
          </p:nvPr>
        </p:nvSpPr>
        <p:spPr>
          <a:xfrm>
            <a:off x="457200" y="764704"/>
            <a:ext cx="8435280" cy="5760640"/>
          </a:xfrm>
        </p:spPr>
        <p:txBody>
          <a:bodyPr>
            <a:normAutofit/>
          </a:bodyPr>
          <a:lstStyle/>
          <a:p>
            <a:pPr>
              <a:buFont typeface="Wingdings" pitchFamily="2" charset="2"/>
              <a:buChar char="q"/>
            </a:pPr>
            <a:r>
              <a:rPr lang="el-GR" sz="1800" b="1" dirty="0"/>
              <a:t> ΞΑΕ: Παίγνιο μηδενικού ή θετικού αθροίσματος;  </a:t>
            </a:r>
          </a:p>
          <a:p>
            <a:pPr>
              <a:buNone/>
            </a:pPr>
            <a:endParaRPr lang="el-GR" sz="1800" b="1" dirty="0"/>
          </a:p>
          <a:p>
            <a:pPr lvl="0">
              <a:buFont typeface="Wingdings" pitchFamily="2" charset="2"/>
              <a:buChar char="q"/>
            </a:pPr>
            <a:r>
              <a:rPr lang="el-GR" sz="1800" b="1" dirty="0"/>
              <a:t>Οδηγούν σε αύξηση των ανισοτήτων;</a:t>
            </a:r>
          </a:p>
          <a:p>
            <a:pPr lvl="1"/>
            <a:r>
              <a:rPr lang="el-GR" sz="1400" b="1" dirty="0"/>
              <a:t>Η συντριπτική πλειοψηφία των ΞΑΕ κατευθύνεται από ανεπτυγμένες σε ανεπτυγμένες χώρες </a:t>
            </a:r>
          </a:p>
          <a:p>
            <a:pPr lvl="1">
              <a:buNone/>
            </a:pPr>
            <a:endParaRPr lang="el-GR" sz="1400" b="1" dirty="0"/>
          </a:p>
          <a:p>
            <a:pPr lvl="0">
              <a:buFont typeface="Wingdings" pitchFamily="2" charset="2"/>
              <a:buChar char="q"/>
            </a:pPr>
            <a:r>
              <a:rPr lang="el-GR" sz="1800" b="1" dirty="0"/>
              <a:t>Απομυζούνται οι εργαζόμενοι στις αναπτυσσόμενες οικονομίες;</a:t>
            </a:r>
          </a:p>
          <a:p>
            <a:pPr lvl="1"/>
            <a:r>
              <a:rPr lang="el-GR" sz="1400" b="1" dirty="0"/>
              <a:t>Πληρώνονται πολύ λιγότερο από τις ανεπτυγμένες.</a:t>
            </a:r>
          </a:p>
          <a:p>
            <a:pPr lvl="1"/>
            <a:r>
              <a:rPr lang="el-GR" sz="1400" b="1" dirty="0"/>
              <a:t>Παρατηρούνται παραβιάσεις εργασιακών δικαιωμάτων.</a:t>
            </a:r>
          </a:p>
          <a:p>
            <a:pPr lvl="1"/>
            <a:r>
              <a:rPr lang="el-GR" sz="1400" b="1" dirty="0"/>
              <a:t>Εξασφαλίζουν απασχόληση σε χώρες χωρίς επίδομα ανεργίας.</a:t>
            </a:r>
          </a:p>
          <a:p>
            <a:pPr lvl="1"/>
            <a:r>
              <a:rPr lang="el-GR" sz="1400" b="1" dirty="0"/>
              <a:t>Οι μισθοί των πολυεθνικών στις αναπτυσσόμενες οικονομίες </a:t>
            </a:r>
          </a:p>
          <a:p>
            <a:pPr lvl="1">
              <a:buNone/>
            </a:pPr>
            <a:r>
              <a:rPr lang="el-GR" sz="1400" b="1" dirty="0"/>
              <a:t>	είναι υψηλότεροι από το μέσο όρο των αμοιβών στη χώρα.</a:t>
            </a:r>
          </a:p>
          <a:p>
            <a:pPr>
              <a:buNone/>
            </a:pPr>
            <a:r>
              <a:rPr lang="el-GR" sz="1400" b="1" dirty="0"/>
              <a:t> </a:t>
            </a:r>
          </a:p>
          <a:p>
            <a:pPr lvl="0">
              <a:buFont typeface="Wingdings" pitchFamily="2" charset="2"/>
              <a:buChar char="q"/>
            </a:pPr>
            <a:r>
              <a:rPr lang="el-GR" sz="1800" b="1" dirty="0"/>
              <a:t>Ανειδίκευτη εργασία στις ανεπτυγμένες χώρες. </a:t>
            </a:r>
          </a:p>
          <a:p>
            <a:pPr lvl="1"/>
            <a:r>
              <a:rPr lang="el-GR" sz="1400" b="1" dirty="0"/>
              <a:t>Η ζήτηση για ανειδίκευτη εργασία περιορίστηκε σημαντικά.</a:t>
            </a:r>
          </a:p>
          <a:p>
            <a:pPr lvl="1"/>
            <a:r>
              <a:rPr lang="el-GR" sz="1400" b="1" dirty="0"/>
              <a:t>Η ανεργία αυξήθηκε.</a:t>
            </a:r>
          </a:p>
          <a:p>
            <a:pPr lvl="1"/>
            <a:r>
              <a:rPr lang="el-GR" sz="1400" b="1" dirty="0"/>
              <a:t>Οι αμοιβές και οι ώρες εργασίας μειώθηκαν (</a:t>
            </a:r>
            <a:r>
              <a:rPr lang="el-GR" sz="1400" b="1" dirty="0" err="1"/>
              <a:t>δεκ</a:t>
            </a:r>
            <a:r>
              <a:rPr lang="el-GR" sz="1400" b="1" dirty="0"/>
              <a:t>. 1980 και ’90).</a:t>
            </a:r>
          </a:p>
          <a:p>
            <a:pPr lvl="1"/>
            <a:r>
              <a:rPr lang="el-GR" sz="1400" b="1" dirty="0"/>
              <a:t>Η μείωση του κόστους της τιμής των προϊόντων αυξάνει το πραγματικό εισόδημα των καταναλωτών.</a:t>
            </a:r>
          </a:p>
          <a:p>
            <a:pPr lvl="1"/>
            <a:r>
              <a:rPr lang="el-GR" sz="1400" b="1" dirty="0"/>
              <a:t>Δημιουργήθηκαν θέσεις εργασίας στις υπηρεσίες όπου οι αμοιβές είναι καλύτερες από αυτές των κλάδων που ανταγωνίζονταν τα φθηνά εισαγόμενα προϊόντα.</a:t>
            </a:r>
          </a:p>
        </p:txBody>
      </p:sp>
      <p:pic>
        <p:nvPicPr>
          <p:cNvPr id="27650" name="Picture 2"/>
          <p:cNvPicPr>
            <a:picLocks noChangeAspect="1" noChangeArrowheads="1"/>
          </p:cNvPicPr>
          <p:nvPr/>
        </p:nvPicPr>
        <p:blipFill>
          <a:blip r:embed="rId2" cstate="print"/>
          <a:srcRect/>
          <a:stretch>
            <a:fillRect/>
          </a:stretch>
        </p:blipFill>
        <p:spPr bwMode="auto">
          <a:xfrm>
            <a:off x="6068618" y="2708920"/>
            <a:ext cx="2669527" cy="201622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a:solidFill>
            <a:schemeClr val="bg2">
              <a:lumMod val="75000"/>
            </a:schemeClr>
          </a:solidFill>
        </p:spPr>
        <p:txBody>
          <a:bodyPr>
            <a:normAutofit/>
          </a:bodyPr>
          <a:lstStyle/>
          <a:p>
            <a:r>
              <a:rPr lang="el-GR" sz="3200" b="1" u="sng" dirty="0"/>
              <a:t>Διεθνοποίηση της παραγωγής (1850-2ος ΠΠ)</a:t>
            </a:r>
            <a:endParaRPr lang="el-GR" sz="3200" dirty="0"/>
          </a:p>
        </p:txBody>
      </p:sp>
      <p:sp>
        <p:nvSpPr>
          <p:cNvPr id="3" name="2 - Θέση περιεχομένου"/>
          <p:cNvSpPr>
            <a:spLocks noGrp="1"/>
          </p:cNvSpPr>
          <p:nvPr>
            <p:ph idx="1"/>
          </p:nvPr>
        </p:nvSpPr>
        <p:spPr>
          <a:xfrm>
            <a:off x="457200" y="1340768"/>
            <a:ext cx="8229600" cy="5112568"/>
          </a:xfrm>
        </p:spPr>
        <p:txBody>
          <a:bodyPr>
            <a:normAutofit/>
          </a:bodyPr>
          <a:lstStyle/>
          <a:p>
            <a:pPr lvl="0">
              <a:buFont typeface="Wingdings" pitchFamily="2" charset="2"/>
              <a:buChar char="q"/>
            </a:pPr>
            <a:r>
              <a:rPr lang="el-GR" sz="1800" b="1" dirty="0"/>
              <a:t>Ελεύθερες ροές κεφαλαίου και ΞΑΕ.</a:t>
            </a:r>
            <a:endParaRPr lang="el-GR" sz="1800" dirty="0"/>
          </a:p>
          <a:p>
            <a:pPr lvl="0">
              <a:buFont typeface="Wingdings" pitchFamily="2" charset="2"/>
              <a:buChar char="q"/>
            </a:pPr>
            <a:r>
              <a:rPr lang="el-GR" sz="1800" b="1" dirty="0"/>
              <a:t>Κατοχύρωση ιδιοκτησιακών δικαιωμάτων με διμερείς συμφωνίες.</a:t>
            </a:r>
            <a:endParaRPr lang="el-GR" sz="1800" dirty="0"/>
          </a:p>
          <a:p>
            <a:pPr lvl="0">
              <a:buFont typeface="Wingdings" pitchFamily="2" charset="2"/>
              <a:buChar char="q"/>
            </a:pPr>
            <a:r>
              <a:rPr lang="el-GR" sz="1800" b="1" dirty="0"/>
              <a:t>Ανάπτυξη τηλεπικοινωνιών </a:t>
            </a:r>
            <a:r>
              <a:rPr lang="el-GR" sz="1800" b="1" dirty="0" err="1"/>
              <a:t>κ΄</a:t>
            </a:r>
            <a:r>
              <a:rPr lang="el-GR" sz="1800" b="1" dirty="0"/>
              <a:t> δυνατότητα οργάνωσης της παραγωγής / εμπορίας από την έδρα της επιχείρησης. </a:t>
            </a:r>
            <a:endParaRPr lang="el-GR" sz="1800" dirty="0"/>
          </a:p>
          <a:p>
            <a:pPr>
              <a:buNone/>
            </a:pPr>
            <a:endParaRPr lang="el-GR" sz="1800" dirty="0"/>
          </a:p>
          <a:p>
            <a:pPr lvl="0">
              <a:buFont typeface="Wingdings" pitchFamily="2" charset="2"/>
              <a:buChar char="q"/>
            </a:pPr>
            <a:r>
              <a:rPr lang="el-GR" sz="1800" b="1" dirty="0"/>
              <a:t>Οι επενδύσεις επικεντρώθηκαν στον πρωτογενή τομέα:</a:t>
            </a:r>
            <a:endParaRPr lang="el-GR" sz="1800" dirty="0"/>
          </a:p>
          <a:p>
            <a:pPr lvl="1"/>
            <a:r>
              <a:rPr lang="el-GR" sz="1800" b="1" dirty="0"/>
              <a:t>55% ΞΑΕ </a:t>
            </a:r>
            <a:r>
              <a:rPr lang="el-GR" sz="1800" b="1" dirty="0">
                <a:sym typeface="Wingdings"/>
              </a:rPr>
              <a:t></a:t>
            </a:r>
            <a:r>
              <a:rPr lang="el-GR" sz="1800" b="1" dirty="0"/>
              <a:t> φυτείες, κτηνοτροφία, εξορύξεις  πρώτων υλών.</a:t>
            </a:r>
            <a:endParaRPr lang="el-GR" sz="1800" dirty="0"/>
          </a:p>
          <a:p>
            <a:pPr lvl="1"/>
            <a:r>
              <a:rPr lang="el-GR" sz="1800" b="1" dirty="0"/>
              <a:t>15% ΞΑΕ </a:t>
            </a:r>
            <a:r>
              <a:rPr lang="el-GR" sz="1800" b="1" dirty="0">
                <a:sym typeface="Wingdings"/>
              </a:rPr>
              <a:t></a:t>
            </a:r>
            <a:r>
              <a:rPr lang="el-GR" sz="1800" b="1" dirty="0"/>
              <a:t> βιομηχανική παραγωγή.</a:t>
            </a:r>
            <a:endParaRPr lang="el-GR" sz="1800" dirty="0"/>
          </a:p>
          <a:p>
            <a:pPr lvl="1"/>
            <a:r>
              <a:rPr lang="el-GR" sz="1800" b="1" dirty="0"/>
              <a:t>30% ΞΑΕ </a:t>
            </a:r>
            <a:r>
              <a:rPr lang="el-GR" sz="1800" b="1" dirty="0">
                <a:sym typeface="Wingdings"/>
              </a:rPr>
              <a:t></a:t>
            </a:r>
            <a:r>
              <a:rPr lang="el-GR" sz="1800" b="1" dirty="0"/>
              <a:t> τραπεζικές </a:t>
            </a:r>
            <a:r>
              <a:rPr lang="el-GR" sz="1800" b="1" dirty="0" err="1"/>
              <a:t>κ΄</a:t>
            </a:r>
            <a:r>
              <a:rPr lang="el-GR" sz="1800" b="1" dirty="0"/>
              <a:t> εμπορικές δραστηριότητες.</a:t>
            </a:r>
          </a:p>
          <a:p>
            <a:pPr marL="0" lvl="1" indent="0">
              <a:spcBef>
                <a:spcPts val="0"/>
              </a:spcBef>
              <a:buNone/>
            </a:pPr>
            <a:endParaRPr lang="el-GR" sz="1800" b="1" dirty="0"/>
          </a:p>
          <a:p>
            <a:pPr marL="0" lvl="1" indent="0">
              <a:spcBef>
                <a:spcPts val="0"/>
              </a:spcBef>
              <a:buNone/>
            </a:pPr>
            <a:endParaRPr lang="el-GR" sz="1800" b="1" dirty="0"/>
          </a:p>
          <a:p>
            <a:pPr marL="0" lvl="1" indent="0">
              <a:spcBef>
                <a:spcPts val="0"/>
              </a:spcBef>
              <a:buNone/>
            </a:pPr>
            <a:endParaRPr lang="el-GR" sz="1800" b="1" dirty="0"/>
          </a:p>
          <a:p>
            <a:pPr lvl="0"/>
            <a:endParaRPr lang="el-GR" sz="1800" b="1" dirty="0"/>
          </a:p>
          <a:p>
            <a:pPr lvl="0"/>
            <a:endParaRPr lang="el-GR" sz="1800" b="1" dirty="0"/>
          </a:p>
          <a:p>
            <a:pPr lvl="0">
              <a:buFont typeface="Wingdings" pitchFamily="2" charset="2"/>
              <a:buChar char="q"/>
            </a:pPr>
            <a:r>
              <a:rPr lang="el-GR" sz="1800" b="1" dirty="0"/>
              <a:t>Κατάρρευση κανόνα χρυσού – φραγμοί στο εμπόριο.</a:t>
            </a:r>
            <a:endParaRPr lang="el-GR" sz="1800" dirty="0"/>
          </a:p>
          <a:p>
            <a:pPr lvl="0">
              <a:buFont typeface="Wingdings" pitchFamily="2" charset="2"/>
              <a:buChar char="q"/>
            </a:pPr>
            <a:r>
              <a:rPr lang="el-GR" sz="1800" b="1" dirty="0"/>
              <a:t>Άνοδος ΞΑΕ βιομηχανικής παραγωγής.</a:t>
            </a:r>
            <a:endParaRPr lang="el-GR" sz="1800" dirty="0"/>
          </a:p>
          <a:p>
            <a:pPr marL="0" lvl="1" indent="0">
              <a:spcBef>
                <a:spcPts val="0"/>
              </a:spcBef>
              <a:buNone/>
            </a:pPr>
            <a:endParaRPr lang="el-GR" sz="1800" dirty="0"/>
          </a:p>
          <a:p>
            <a:pPr>
              <a:buNone/>
            </a:pPr>
            <a:endParaRPr lang="el-GR" sz="1800" dirty="0"/>
          </a:p>
        </p:txBody>
      </p:sp>
      <p:sp>
        <p:nvSpPr>
          <p:cNvPr id="2050" name="Text Box 2"/>
          <p:cNvSpPr txBox="1">
            <a:spLocks noChangeArrowheads="1"/>
          </p:cNvSpPr>
          <p:nvPr/>
        </p:nvSpPr>
        <p:spPr bwMode="auto">
          <a:xfrm>
            <a:off x="971600" y="4437112"/>
            <a:ext cx="2849562" cy="9683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1" indent="0" algn="l" defTabSz="914400" rtl="0" eaLnBrk="1" fontAlgn="base" latinLnBrk="0" hangingPunct="1">
              <a:lnSpc>
                <a:spcPct val="100000"/>
              </a:lnSpc>
              <a:spcBef>
                <a:spcPct val="0"/>
              </a:spcBef>
              <a:spcAft>
                <a:spcPct val="0"/>
              </a:spcAft>
              <a:buClrTx/>
              <a:buSzTx/>
              <a:buFont typeface="Times New Roman" pitchFamily="18" charset="0"/>
              <a:buChar char="-"/>
              <a:tabLst/>
            </a:pPr>
            <a:r>
              <a:rPr kumimoji="0" lang="el-GR" sz="1400" b="1" i="0" u="none" strike="noStrike" cap="none" normalizeH="0" baseline="0" dirty="0">
                <a:ln>
                  <a:noFill/>
                </a:ln>
                <a:solidFill>
                  <a:schemeClr val="tx1"/>
                </a:solidFill>
                <a:effectLst/>
                <a:latin typeface="Calibri" pitchFamily="34" charset="0"/>
                <a:cs typeface="Arial" pitchFamily="34" charset="0"/>
              </a:rPr>
              <a:t>Η. Βασίλειο 50%</a:t>
            </a:r>
          </a:p>
          <a:p>
            <a:pPr marR="0" lvl="0" indent="0" algn="l" defTabSz="914400" rtl="0" eaLnBrk="1" fontAlgn="base" latinLnBrk="0" hangingPunct="1">
              <a:lnSpc>
                <a:spcPct val="100000"/>
              </a:lnSpc>
              <a:spcBef>
                <a:spcPct val="0"/>
              </a:spcBef>
              <a:spcAft>
                <a:spcPct val="0"/>
              </a:spcAft>
              <a:buClrTx/>
              <a:buSzTx/>
              <a:buFont typeface="Times New Roman" pitchFamily="18" charset="0"/>
              <a:buChar char="-"/>
              <a:tabLst/>
            </a:pPr>
            <a:r>
              <a:rPr kumimoji="0" lang="el-GR" sz="1400" b="1" i="0" u="none" strike="noStrike" cap="none" normalizeH="0" baseline="0" dirty="0">
                <a:ln>
                  <a:noFill/>
                </a:ln>
                <a:solidFill>
                  <a:schemeClr val="tx1"/>
                </a:solidFill>
                <a:effectLst/>
                <a:latin typeface="Calibri" pitchFamily="34" charset="0"/>
                <a:cs typeface="Arial" pitchFamily="34" charset="0"/>
              </a:rPr>
              <a:t>ΗΠΑ 20%</a:t>
            </a:r>
          </a:p>
          <a:p>
            <a:pPr marR="0" lvl="0" indent="0" algn="l" defTabSz="914400" rtl="0" eaLnBrk="1" fontAlgn="base" latinLnBrk="0" hangingPunct="1">
              <a:lnSpc>
                <a:spcPct val="100000"/>
              </a:lnSpc>
              <a:spcBef>
                <a:spcPct val="0"/>
              </a:spcBef>
              <a:spcAft>
                <a:spcPct val="0"/>
              </a:spcAft>
              <a:buClrTx/>
              <a:buSzTx/>
              <a:buFont typeface="Times New Roman" pitchFamily="18" charset="0"/>
              <a:buChar char="-"/>
              <a:tabLst/>
            </a:pPr>
            <a:r>
              <a:rPr kumimoji="0" lang="el-GR" sz="1400" b="1" i="0" u="none" strike="noStrike" cap="none" normalizeH="0" baseline="0" dirty="0">
                <a:ln>
                  <a:noFill/>
                </a:ln>
                <a:solidFill>
                  <a:schemeClr val="tx1"/>
                </a:solidFill>
                <a:effectLst/>
                <a:latin typeface="Calibri" pitchFamily="34" charset="0"/>
                <a:cs typeface="Arial" pitchFamily="34" charset="0"/>
              </a:rPr>
              <a:t>Γαλλία, Γερμανία, Σουηδία.</a:t>
            </a: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
        <p:nvSpPr>
          <p:cNvPr id="2051" name="Text Box 3"/>
          <p:cNvSpPr txBox="1">
            <a:spLocks noChangeArrowheads="1"/>
          </p:cNvSpPr>
          <p:nvPr/>
        </p:nvSpPr>
        <p:spPr bwMode="auto">
          <a:xfrm>
            <a:off x="4139952" y="4437112"/>
            <a:ext cx="2849563" cy="9683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400" b="1" i="0" u="none" strike="noStrike" cap="none" normalizeH="0" baseline="0" dirty="0">
                <a:ln>
                  <a:noFill/>
                </a:ln>
                <a:solidFill>
                  <a:schemeClr val="tx1"/>
                </a:solidFill>
                <a:effectLst/>
                <a:latin typeface="Calibri" pitchFamily="34" charset="0"/>
                <a:cs typeface="Arial" pitchFamily="34" charset="0"/>
              </a:rPr>
              <a:t>60% των ΞΑΕ σε αναπτυσσόμενες εκτός Ευρώπης περιοχές. (Καναδάς, ΗΠΑ, Ρωσία)</a:t>
            </a: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804" y="183878"/>
            <a:ext cx="8229600" cy="436810"/>
          </a:xfrm>
          <a:solidFill>
            <a:schemeClr val="bg2">
              <a:lumMod val="75000"/>
            </a:schemeClr>
          </a:solidFill>
        </p:spPr>
        <p:txBody>
          <a:bodyPr>
            <a:noAutofit/>
          </a:bodyPr>
          <a:lstStyle/>
          <a:p>
            <a:r>
              <a:rPr lang="el-GR" sz="2800" b="1" dirty="0"/>
              <a:t>Πολυεθνικές στην Αθήνα το μεσοπόλεμο</a:t>
            </a:r>
          </a:p>
        </p:txBody>
      </p:sp>
      <p:sp>
        <p:nvSpPr>
          <p:cNvPr id="3" name="Content Placeholder 2"/>
          <p:cNvSpPr>
            <a:spLocks noGrp="1"/>
          </p:cNvSpPr>
          <p:nvPr>
            <p:ph idx="1"/>
          </p:nvPr>
        </p:nvSpPr>
        <p:spPr>
          <a:xfrm>
            <a:off x="554856" y="5013176"/>
            <a:ext cx="8229600" cy="1512168"/>
          </a:xfrm>
        </p:spPr>
        <p:txBody>
          <a:bodyPr>
            <a:noAutofit/>
          </a:bodyPr>
          <a:lstStyle/>
          <a:p>
            <a:pPr lvl="0"/>
            <a:r>
              <a:rPr lang="el-GR" sz="1600" b="1" dirty="0"/>
              <a:t>Η διάρκεια των συμβάσεων ορίστηκε σε 50 χρόνια. Όμως το ελληνικό Δημόσιο είχε τη δυνατότητα μετά 25 χρόνια από την έναρξη της λειτουργίας των εταιρειών  να προβεί σε εξαγορά των εγκαταστάσεών τους. </a:t>
            </a:r>
            <a:endParaRPr lang="en-US" sz="1600" b="1" dirty="0"/>
          </a:p>
          <a:p>
            <a:pPr lvl="0"/>
            <a:r>
              <a:rPr lang="el-GR" sz="1600" b="1" dirty="0"/>
              <a:t>Οι κρατικοποιήσεις τη δεκαετία του 1950 έγιναν με πόρους από το σχέδιο </a:t>
            </a:r>
            <a:r>
              <a:rPr lang="en-US" sz="1600" b="1" dirty="0"/>
              <a:t>Marshall </a:t>
            </a:r>
            <a:r>
              <a:rPr lang="el-GR" sz="1600" b="1" dirty="0"/>
              <a:t>και τις Ιταλικές πολεμικές επανορθώσεις.</a:t>
            </a:r>
          </a:p>
          <a:p>
            <a:endParaRPr lang="el-GR" sz="1600" b="1" dirty="0"/>
          </a:p>
        </p:txBody>
      </p:sp>
      <p:graphicFrame>
        <p:nvGraphicFramePr>
          <p:cNvPr id="6" name="Group 90"/>
          <p:cNvGraphicFramePr>
            <a:graphicFrameLocks noGrp="1"/>
          </p:cNvGraphicFramePr>
          <p:nvPr>
            <p:extLst>
              <p:ext uri="{D42A27DB-BD31-4B8C-83A1-F6EECF244321}">
                <p14:modId xmlns:p14="http://schemas.microsoft.com/office/powerpoint/2010/main" val="771172063"/>
              </p:ext>
            </p:extLst>
          </p:nvPr>
        </p:nvGraphicFramePr>
        <p:xfrm>
          <a:off x="683567" y="2031167"/>
          <a:ext cx="8064897" cy="2654526"/>
        </p:xfrm>
        <a:graphic>
          <a:graphicData uri="http://schemas.openxmlformats.org/drawingml/2006/table">
            <a:tbl>
              <a:tblPr/>
              <a:tblGrid>
                <a:gridCol w="2232248">
                  <a:extLst>
                    <a:ext uri="{9D8B030D-6E8A-4147-A177-3AD203B41FA5}">
                      <a16:colId xmlns:a16="http://schemas.microsoft.com/office/drawing/2014/main" val="20000"/>
                    </a:ext>
                  </a:extLst>
                </a:gridCol>
                <a:gridCol w="3013766">
                  <a:extLst>
                    <a:ext uri="{9D8B030D-6E8A-4147-A177-3AD203B41FA5}">
                      <a16:colId xmlns:a16="http://schemas.microsoft.com/office/drawing/2014/main" val="20001"/>
                    </a:ext>
                  </a:extLst>
                </a:gridCol>
                <a:gridCol w="2818883">
                  <a:extLst>
                    <a:ext uri="{9D8B030D-6E8A-4147-A177-3AD203B41FA5}">
                      <a16:colId xmlns:a16="http://schemas.microsoft.com/office/drawing/2014/main" val="20002"/>
                    </a:ext>
                  </a:extLst>
                </a:gridCol>
              </a:tblGrid>
              <a:tr h="32619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1" i="0" u="none" strike="noStrike" cap="none" normalizeH="0" baseline="0" dirty="0">
                          <a:ln>
                            <a:noFill/>
                          </a:ln>
                          <a:solidFill>
                            <a:schemeClr val="tx1"/>
                          </a:solidFill>
                          <a:effectLst/>
                          <a:latin typeface="Arial" charset="0"/>
                        </a:rPr>
                        <a:t>ΕΠΕΝΔΥΣΗ</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1" i="0" u="none" strike="noStrike" cap="none" normalizeH="0" baseline="0" dirty="0">
                          <a:ln>
                            <a:noFill/>
                          </a:ln>
                          <a:solidFill>
                            <a:schemeClr val="tx1"/>
                          </a:solidFill>
                          <a:effectLst/>
                          <a:latin typeface="Arial" charset="0"/>
                        </a:rPr>
                        <a:t>ΕΤΑΙΡΕΙΑ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1" i="0" u="none" strike="noStrike" cap="none" normalizeH="0" baseline="0" dirty="0">
                          <a:ln>
                            <a:noFill/>
                          </a:ln>
                          <a:solidFill>
                            <a:schemeClr val="tx1"/>
                          </a:solidFill>
                          <a:effectLst/>
                          <a:latin typeface="Arial" charset="0"/>
                        </a:rPr>
                        <a:t>Κρατικοποίηση </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418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1" i="0" u="none" strike="noStrike" cap="none" normalizeH="0" baseline="0" dirty="0">
                          <a:ln>
                            <a:noFill/>
                          </a:ln>
                          <a:solidFill>
                            <a:srgbClr val="CC3300"/>
                          </a:solidFill>
                          <a:effectLst/>
                          <a:latin typeface="Arial" charset="0"/>
                        </a:rPr>
                        <a:t>1925: Φράγμα &amp; Λίμνη Μαραθώνα</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err="1">
                          <a:ln>
                            <a:noFill/>
                          </a:ln>
                          <a:solidFill>
                            <a:srgbClr val="CC3300"/>
                          </a:solidFill>
                          <a:effectLst/>
                          <a:latin typeface="Arial" charset="0"/>
                        </a:rPr>
                        <a:t>ULEN</a:t>
                      </a:r>
                      <a:r>
                        <a:rPr kumimoji="0" lang="en-GB" sz="1400" b="1" i="0" u="none" strike="noStrike" cap="none" normalizeH="0" baseline="0" dirty="0">
                          <a:ln>
                            <a:noFill/>
                          </a:ln>
                          <a:solidFill>
                            <a:srgbClr val="CC3300"/>
                          </a:solidFill>
                          <a:effectLst/>
                          <a:latin typeface="Arial" charset="0"/>
                        </a:rPr>
                        <a:t> </a:t>
                      </a:r>
                      <a:endParaRPr kumimoji="0" lang="el-GR" sz="1400" b="1" i="0" u="none" strike="noStrike" cap="none" normalizeH="0" baseline="0" dirty="0">
                        <a:ln>
                          <a:noFill/>
                        </a:ln>
                        <a:solidFill>
                          <a:srgbClr val="CC33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1" i="0" u="none" strike="noStrike" cap="none" normalizeH="0" baseline="0" dirty="0">
                          <a:ln>
                            <a:noFill/>
                          </a:ln>
                          <a:solidFill>
                            <a:srgbClr val="CC3300"/>
                          </a:solidFill>
                          <a:effectLst/>
                          <a:latin typeface="Arial" charset="0"/>
                        </a:rPr>
                        <a:t>(Αμερικανική)</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1" i="0" u="none" strike="noStrike" cap="none" normalizeH="0" baseline="0" dirty="0">
                          <a:ln>
                            <a:noFill/>
                          </a:ln>
                          <a:solidFill>
                            <a:srgbClr val="CC3300"/>
                          </a:solidFill>
                          <a:effectLst/>
                          <a:latin typeface="Arial" charset="0"/>
                        </a:rPr>
                        <a:t>1974 : Ελληνική Εταιρεία Υδάτων (ΕΕΥ)</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492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1" i="0" u="none" strike="noStrike" cap="none" normalizeH="0" baseline="0" dirty="0">
                          <a:ln>
                            <a:noFill/>
                          </a:ln>
                          <a:solidFill>
                            <a:srgbClr val="336600"/>
                          </a:solidFill>
                          <a:effectLst/>
                          <a:latin typeface="Arial" charset="0"/>
                        </a:rPr>
                        <a:t>1925: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1" i="0" u="none" strike="noStrike" cap="none" normalizeH="0" baseline="0" dirty="0">
                          <a:ln>
                            <a:noFill/>
                          </a:ln>
                          <a:solidFill>
                            <a:srgbClr val="336600"/>
                          </a:solidFill>
                          <a:effectLst/>
                          <a:latin typeface="Arial" charset="0"/>
                        </a:rPr>
                        <a:t>Παραγωγή ρεύματος</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336600"/>
                          </a:solidFill>
                          <a:effectLst/>
                          <a:latin typeface="Arial" charset="0"/>
                        </a:rPr>
                        <a:t>Power and Traction Finance Company Ltd</a:t>
                      </a:r>
                      <a:r>
                        <a:rPr kumimoji="0" lang="el-GR" sz="1400" b="1" i="0" u="none" strike="noStrike" cap="none" normalizeH="0" baseline="0" dirty="0">
                          <a:ln>
                            <a:noFill/>
                          </a:ln>
                          <a:solidFill>
                            <a:srgbClr val="336600"/>
                          </a:solidFill>
                          <a:effectLst/>
                          <a:latin typeface="Arial" charset="0"/>
                        </a:rPr>
                        <a:t> (Βρετανική)</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1" i="0" u="none" strike="noStrike" cap="none" normalizeH="0" baseline="0" dirty="0">
                          <a:ln>
                            <a:noFill/>
                          </a:ln>
                          <a:solidFill>
                            <a:schemeClr val="tx1"/>
                          </a:solidFill>
                          <a:effectLst/>
                          <a:latin typeface="Arial" charset="0"/>
                        </a:rPr>
                        <a:t>1950: ΔΕΗ</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130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1" i="0" u="none" strike="noStrike" cap="none" normalizeH="0" baseline="0" dirty="0">
                          <a:ln>
                            <a:noFill/>
                          </a:ln>
                          <a:solidFill>
                            <a:schemeClr val="accent2"/>
                          </a:solidFill>
                          <a:effectLst/>
                          <a:latin typeface="Arial" charset="0"/>
                        </a:rPr>
                        <a:t>Αστικές συγκοινωνίες</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a:ln>
                            <a:noFill/>
                          </a:ln>
                          <a:solidFill>
                            <a:schemeClr val="accent2"/>
                          </a:solidFill>
                          <a:effectLst/>
                          <a:latin typeface="Arial" charset="0"/>
                        </a:rPr>
                        <a:t>Power </a:t>
                      </a:r>
                      <a:endParaRPr kumimoji="0" lang="el-GR" sz="1400" b="1" i="0" u="none" strike="noStrike" cap="none" normalizeH="0" baseline="0" dirty="0">
                        <a:ln>
                          <a:noFill/>
                        </a:ln>
                        <a:solidFill>
                          <a:schemeClr val="accent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400" b="1"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442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1" i="0" u="none" strike="noStrike" cap="none" normalizeH="0" baseline="0" dirty="0">
                          <a:ln>
                            <a:noFill/>
                          </a:ln>
                          <a:solidFill>
                            <a:srgbClr val="A50021"/>
                          </a:solidFill>
                          <a:effectLst/>
                          <a:latin typeface="Arial" charset="0"/>
                        </a:rPr>
                        <a:t>Τηλεφωνικό δίκτυο</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1" i="0" u="none" strike="noStrike" cap="none" normalizeH="0" baseline="0" dirty="0">
                          <a:ln>
                            <a:noFill/>
                          </a:ln>
                          <a:solidFill>
                            <a:srgbClr val="A50021"/>
                          </a:solidFill>
                          <a:effectLst/>
                          <a:latin typeface="Arial" charset="0"/>
                        </a:rPr>
                        <a:t>Γερμανικές εταιρείες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1" i="0" u="none" strike="noStrike" cap="none" normalizeH="0" baseline="0" dirty="0">
                          <a:ln>
                            <a:noFill/>
                          </a:ln>
                          <a:solidFill>
                            <a:schemeClr val="tx1"/>
                          </a:solidFill>
                          <a:effectLst/>
                          <a:latin typeface="Arial" charset="0"/>
                        </a:rPr>
                        <a:t>1949: ΟΤΕ</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20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1" i="0" u="none" strike="noStrike" cap="none" normalizeH="0" baseline="0" dirty="0">
                          <a:ln>
                            <a:noFill/>
                          </a:ln>
                          <a:solidFill>
                            <a:srgbClr val="A50021"/>
                          </a:solidFill>
                          <a:effectLst/>
                          <a:latin typeface="Arial" charset="0"/>
                        </a:rPr>
                        <a:t>Τηλέγραφος</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A50021"/>
                          </a:solidFill>
                          <a:effectLst/>
                          <a:latin typeface="Arial" charset="0"/>
                        </a:rPr>
                        <a:t>Eastern</a:t>
                      </a:r>
                      <a:r>
                        <a:rPr kumimoji="0" lang="el-GR" sz="1400" b="1" i="0" u="none" strike="noStrike" cap="none" normalizeH="0" baseline="0" dirty="0">
                          <a:ln>
                            <a:noFill/>
                          </a:ln>
                          <a:solidFill>
                            <a:srgbClr val="A50021"/>
                          </a:solidFill>
                          <a:effectLst/>
                          <a:latin typeface="Arial" charset="0"/>
                        </a:rPr>
                        <a:t> (Βρετανική)</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1" i="0" u="none" strike="noStrike" cap="none" normalizeH="0" baseline="0" dirty="0">
                          <a:ln>
                            <a:noFill/>
                          </a:ln>
                          <a:solidFill>
                            <a:schemeClr val="tx1"/>
                          </a:solidFill>
                          <a:effectLst/>
                          <a:latin typeface="Arial" charset="0"/>
                        </a:rPr>
                        <a:t>1949: ΟΤΕ</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 name="TextBox 3"/>
          <p:cNvSpPr txBox="1"/>
          <p:nvPr/>
        </p:nvSpPr>
        <p:spPr>
          <a:xfrm>
            <a:off x="580852" y="764704"/>
            <a:ext cx="8208912" cy="1077218"/>
          </a:xfrm>
          <a:prstGeom prst="rect">
            <a:avLst/>
          </a:prstGeom>
          <a:noFill/>
        </p:spPr>
        <p:txBody>
          <a:bodyPr wrap="square" rtlCol="0">
            <a:spAutoFit/>
          </a:bodyPr>
          <a:lstStyle/>
          <a:p>
            <a:r>
              <a:rPr lang="el-GR" sz="1600" b="1" dirty="0"/>
              <a:t>Η Ελλάδα της χρεοκοπίας του 1893 ως και το 1950 γίνεται ο παράδεισος των ιδιωτικών επενδύσεων. Διεθνείς συμπράξεις αμερικανικών, βρετανικών, γαλλικών και γερμανικών, κυρίως, συμφερόντων επιτυγχάνουν εξαιρετικούς όρους εξαγοράς της αποκλειστικής δυνατότητας εκμετάλλευσης.</a:t>
            </a:r>
          </a:p>
        </p:txBody>
      </p:sp>
    </p:spTree>
    <p:extLst>
      <p:ext uri="{BB962C8B-B14F-4D97-AF65-F5344CB8AC3E}">
        <p14:creationId xmlns:p14="http://schemas.microsoft.com/office/powerpoint/2010/main" val="1609940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23528" y="3926399"/>
            <a:ext cx="1260140" cy="1815882"/>
          </a:xfrm>
          <a:prstGeom prst="rect">
            <a:avLst/>
          </a:prstGeom>
          <a:noFill/>
          <a:ln>
            <a:solidFill>
              <a:schemeClr val="tx1"/>
            </a:solidFill>
          </a:ln>
        </p:spPr>
        <p:txBody>
          <a:bodyPr wrap="square" rtlCol="0">
            <a:spAutoFit/>
          </a:bodyPr>
          <a:lstStyle/>
          <a:p>
            <a:r>
              <a:rPr lang="el-GR" sz="1400" b="1" dirty="0"/>
              <a:t>Οι </a:t>
            </a:r>
            <a:r>
              <a:rPr lang="en-US" sz="1400" b="1" dirty="0"/>
              <a:t>100</a:t>
            </a:r>
            <a:r>
              <a:rPr lang="el-GR" sz="1400" b="1" dirty="0"/>
              <a:t> μεγαλύτερες πολυεθνικές και το δίκτυο των θυγατρικών εταιρειών τους</a:t>
            </a:r>
            <a:endParaRPr lang="en-US" sz="1400" b="1" dirty="0"/>
          </a:p>
        </p:txBody>
      </p:sp>
      <p:sp>
        <p:nvSpPr>
          <p:cNvPr id="3" name="2 - Θέση περιεχομένου"/>
          <p:cNvSpPr>
            <a:spLocks noGrp="1"/>
          </p:cNvSpPr>
          <p:nvPr>
            <p:ph idx="1"/>
          </p:nvPr>
        </p:nvSpPr>
        <p:spPr>
          <a:xfrm>
            <a:off x="3779912" y="699353"/>
            <a:ext cx="5040560" cy="1512168"/>
          </a:xfrm>
          <a:ln w="28575" cmpd="dbl">
            <a:solidFill>
              <a:schemeClr val="tx1"/>
            </a:solidFill>
          </a:ln>
        </p:spPr>
        <p:txBody>
          <a:bodyPr>
            <a:noAutofit/>
          </a:bodyPr>
          <a:lstStyle/>
          <a:p>
            <a:pPr>
              <a:buNone/>
            </a:pPr>
            <a:r>
              <a:rPr lang="el-GR" sz="1400" b="1" dirty="0"/>
              <a:t> 	</a:t>
            </a:r>
            <a:r>
              <a:rPr lang="en-GB" sz="1400" b="1" u="sng" dirty="0"/>
              <a:t>UNCTAD</a:t>
            </a:r>
            <a:r>
              <a:rPr lang="el-GR" sz="1400" b="1" u="sng" dirty="0"/>
              <a:t> (2009) </a:t>
            </a:r>
            <a:endParaRPr lang="el-GR" sz="1400" u="sng" dirty="0"/>
          </a:p>
          <a:p>
            <a:r>
              <a:rPr lang="el-GR" sz="1400" b="1" dirty="0"/>
              <a:t>82,000 πολυεθνικές </a:t>
            </a:r>
            <a:r>
              <a:rPr lang="en-GB" sz="1400" b="1" dirty="0">
                <a:sym typeface="Wingdings"/>
              </a:rPr>
              <a:t></a:t>
            </a:r>
            <a:r>
              <a:rPr lang="en-GB" sz="1400" b="1" dirty="0"/>
              <a:t> </a:t>
            </a:r>
            <a:r>
              <a:rPr lang="el-GR" sz="1400" b="1" dirty="0"/>
              <a:t>  810,000 θυγατρικές ($ 7τρις )</a:t>
            </a:r>
          </a:p>
          <a:p>
            <a:endParaRPr lang="el-GR" sz="1400" dirty="0"/>
          </a:p>
          <a:p>
            <a:pPr>
              <a:buNone/>
            </a:pPr>
            <a:r>
              <a:rPr lang="el-GR" sz="1400" b="1" dirty="0"/>
              <a:t>			  	12% της κεφαλαιακής αξίας </a:t>
            </a:r>
            <a:endParaRPr lang="el-GR" sz="1400" dirty="0"/>
          </a:p>
          <a:p>
            <a:r>
              <a:rPr lang="el-GR" sz="1400" b="1" dirty="0"/>
              <a:t> 100 μεγαλύτερες     </a:t>
            </a:r>
            <a:r>
              <a:rPr lang="en-GB" sz="1400" b="1" dirty="0">
                <a:sym typeface="Wingdings"/>
              </a:rPr>
              <a:t></a:t>
            </a:r>
            <a:r>
              <a:rPr lang="en-GB" sz="1400" b="1" dirty="0"/>
              <a:t> </a:t>
            </a:r>
            <a:r>
              <a:rPr lang="el-GR" sz="1400" b="1" dirty="0"/>
              <a:t>  	</a:t>
            </a:r>
            <a:r>
              <a:rPr lang="en-GB" sz="1400" b="1" dirty="0"/>
              <a:t>14 % </a:t>
            </a:r>
            <a:r>
              <a:rPr lang="el-GR" sz="1400" b="1" dirty="0"/>
              <a:t>των πωλήσεων</a:t>
            </a:r>
            <a:endParaRPr lang="el-GR" sz="1400" dirty="0"/>
          </a:p>
          <a:p>
            <a:pPr>
              <a:buNone/>
            </a:pPr>
            <a:r>
              <a:rPr lang="el-GR" sz="1400" b="1" dirty="0"/>
              <a:t>				13% των απασχολουμένων</a:t>
            </a:r>
            <a:endParaRPr lang="el-GR" sz="1400" dirty="0"/>
          </a:p>
          <a:p>
            <a:pPr>
              <a:buNone/>
            </a:pPr>
            <a:endParaRPr lang="el-GR" sz="1400" dirty="0"/>
          </a:p>
        </p:txBody>
      </p:sp>
      <p:sp>
        <p:nvSpPr>
          <p:cNvPr id="3074" name="Text Box 2"/>
          <p:cNvSpPr txBox="1">
            <a:spLocks noChangeArrowheads="1"/>
          </p:cNvSpPr>
          <p:nvPr/>
        </p:nvSpPr>
        <p:spPr bwMode="auto">
          <a:xfrm>
            <a:off x="1511660" y="246916"/>
            <a:ext cx="1368152" cy="452437"/>
          </a:xfrm>
          <a:prstGeom prst="rect">
            <a:avLst/>
          </a:prstGeom>
          <a:solidFill>
            <a:schemeClr val="bg2">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b="1" i="0" u="none" strike="noStrike" cap="none" normalizeH="0" baseline="0" dirty="0">
                <a:ln>
                  <a:noFill/>
                </a:ln>
                <a:solidFill>
                  <a:schemeClr val="tx1"/>
                </a:solidFill>
                <a:effectLst/>
                <a:latin typeface="Calibri" pitchFamily="34" charset="0"/>
                <a:cs typeface="Arial" pitchFamily="34" charset="0"/>
              </a:rPr>
              <a:t>Πολυεθνική</a:t>
            </a:r>
            <a:endParaRPr kumimoji="0" lang="el-GR" b="0" i="0" u="none" strike="noStrike" cap="none" normalizeH="0" baseline="0" dirty="0">
              <a:ln>
                <a:noFill/>
              </a:ln>
              <a:solidFill>
                <a:schemeClr val="tx1"/>
              </a:solidFill>
              <a:effectLst/>
              <a:latin typeface="Arial" pitchFamily="34" charset="0"/>
              <a:cs typeface="Arial" pitchFamily="34" charset="0"/>
            </a:endParaRPr>
          </a:p>
        </p:txBody>
      </p:sp>
      <p:sp>
        <p:nvSpPr>
          <p:cNvPr id="3075" name="Text Box 3"/>
          <p:cNvSpPr txBox="1">
            <a:spLocks noChangeArrowheads="1"/>
          </p:cNvSpPr>
          <p:nvPr/>
        </p:nvSpPr>
        <p:spPr bwMode="auto">
          <a:xfrm>
            <a:off x="827584" y="1268760"/>
            <a:ext cx="2736304" cy="158417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lang="el-GR" sz="1400" b="1" dirty="0">
                <a:latin typeface="Calibri" pitchFamily="34" charset="0"/>
                <a:cs typeface="Arial" pitchFamily="34" charset="0"/>
              </a:rPr>
              <a:t>Π</a:t>
            </a:r>
            <a:r>
              <a:rPr kumimoji="0" lang="el-GR" sz="1400" b="1" i="0" u="none" strike="noStrike" cap="none" normalizeH="0" baseline="0" dirty="0">
                <a:ln>
                  <a:noFill/>
                </a:ln>
                <a:solidFill>
                  <a:schemeClr val="tx1"/>
                </a:solidFill>
                <a:effectLst/>
                <a:latin typeface="Calibri" pitchFamily="34" charset="0"/>
                <a:cs typeface="Arial" pitchFamily="34" charset="0"/>
              </a:rPr>
              <a:t>αράγει / διακινεί προϊόντα ή υπηρεσίες σε παραπάνω από μία χώρες.  </a:t>
            </a:r>
          </a:p>
          <a:p>
            <a:pPr marL="0" marR="0" lvl="0" indent="0" algn="just" defTabSz="914400" rtl="0" eaLnBrk="1" fontAlgn="base" latinLnBrk="0" hangingPunct="1">
              <a:lnSpc>
                <a:spcPct val="100000"/>
              </a:lnSpc>
              <a:spcBef>
                <a:spcPct val="0"/>
              </a:spcBef>
              <a:spcAft>
                <a:spcPts val="1000"/>
              </a:spcAft>
              <a:buClrTx/>
              <a:buSzTx/>
              <a:buFontTx/>
              <a:buNone/>
              <a:tabLst/>
            </a:pPr>
            <a:r>
              <a:rPr lang="el-GR" sz="1400" b="1" dirty="0">
                <a:latin typeface="Calibri" pitchFamily="34" charset="0"/>
                <a:cs typeface="Arial" pitchFamily="34" charset="0"/>
              </a:rPr>
              <a:t>Μ</a:t>
            </a:r>
            <a:r>
              <a:rPr kumimoji="0" lang="el-GR" sz="1400" b="1" i="0" u="none" strike="noStrike" cap="none" normalizeH="0" baseline="0" dirty="0">
                <a:ln>
                  <a:noFill/>
                </a:ln>
                <a:solidFill>
                  <a:schemeClr val="tx1"/>
                </a:solidFill>
                <a:effectLst/>
                <a:latin typeface="Calibri" pitchFamily="34" charset="0"/>
                <a:cs typeface="Arial" pitchFamily="34" charset="0"/>
              </a:rPr>
              <a:t>έσω ΞΑΕ ελέγχει ή διευθύνει θυγατρικές σε χώρες εκτός της βάσης της.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400" b="0" i="0" u="none" strike="noStrike" cap="none" normalizeH="0" baseline="0" dirty="0">
              <a:ln>
                <a:noFill/>
              </a:ln>
              <a:solidFill>
                <a:schemeClr val="tx1"/>
              </a:solidFill>
              <a:effectLst/>
              <a:latin typeface="Arial" pitchFamily="34" charset="0"/>
              <a:cs typeface="Arial" pitchFamily="34" charset="0"/>
            </a:endParaRPr>
          </a:p>
        </p:txBody>
      </p:sp>
      <p:sp>
        <p:nvSpPr>
          <p:cNvPr id="13" name="Βέλος προς τα κάτω 12"/>
          <p:cNvSpPr/>
          <p:nvPr/>
        </p:nvSpPr>
        <p:spPr>
          <a:xfrm>
            <a:off x="1727684" y="840040"/>
            <a:ext cx="93610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Εικόνα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660" y="3284984"/>
            <a:ext cx="6950546" cy="3112300"/>
          </a:xfrm>
          <a:prstGeom prst="rect">
            <a:avLst/>
          </a:prstGeom>
        </p:spPr>
      </p:pic>
      <p:sp>
        <p:nvSpPr>
          <p:cNvPr id="15" name="TextBox 14"/>
          <p:cNvSpPr txBox="1"/>
          <p:nvPr/>
        </p:nvSpPr>
        <p:spPr>
          <a:xfrm>
            <a:off x="5148064" y="6397284"/>
            <a:ext cx="3384376" cy="276999"/>
          </a:xfrm>
          <a:prstGeom prst="rect">
            <a:avLst/>
          </a:prstGeom>
          <a:noFill/>
        </p:spPr>
        <p:txBody>
          <a:bodyPr wrap="square" rtlCol="0">
            <a:spAutoFit/>
          </a:bodyPr>
          <a:lstStyle/>
          <a:p>
            <a:r>
              <a:rPr lang="el-GR" sz="1200" b="1" u="sng" dirty="0"/>
              <a:t>Πηγή</a:t>
            </a:r>
            <a:r>
              <a:rPr lang="el-GR" sz="1200" b="1" dirty="0"/>
              <a:t>:</a:t>
            </a:r>
            <a:r>
              <a:rPr lang="el-GR" sz="1200" dirty="0"/>
              <a:t> </a:t>
            </a:r>
            <a:r>
              <a:rPr lang="en-US" sz="1200" dirty="0"/>
              <a:t>Cities and Global Corporate Networks (2015)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490066"/>
          </a:xfrm>
          <a:solidFill>
            <a:schemeClr val="bg2">
              <a:lumMod val="75000"/>
            </a:schemeClr>
          </a:solidFill>
        </p:spPr>
        <p:txBody>
          <a:bodyPr>
            <a:normAutofit fontScale="90000"/>
          </a:bodyPr>
          <a:lstStyle/>
          <a:p>
            <a:r>
              <a:rPr lang="el-GR" sz="2800" b="1" dirty="0"/>
              <a:t>Προσανατολισμός επενδυτικών κινήσεων των Π.Ε. </a:t>
            </a:r>
            <a:endParaRPr lang="en-US" sz="2800" b="1" dirty="0"/>
          </a:p>
        </p:txBody>
      </p:sp>
      <p:sp>
        <p:nvSpPr>
          <p:cNvPr id="3" name="Θέση περιεχομένου 2"/>
          <p:cNvSpPr>
            <a:spLocks noGrp="1"/>
          </p:cNvSpPr>
          <p:nvPr>
            <p:ph idx="1"/>
          </p:nvPr>
        </p:nvSpPr>
        <p:spPr>
          <a:xfrm>
            <a:off x="1907704" y="905604"/>
            <a:ext cx="6779096" cy="1152128"/>
          </a:xfrm>
        </p:spPr>
        <p:txBody>
          <a:bodyPr>
            <a:normAutofit lnSpcReduction="10000"/>
          </a:bodyPr>
          <a:lstStyle/>
          <a:p>
            <a:pPr marL="514350" indent="-514350">
              <a:buFont typeface="+mj-lt"/>
              <a:buAutoNum type="arabicPeriod"/>
            </a:pPr>
            <a:r>
              <a:rPr lang="el-GR" sz="1600" b="1" dirty="0"/>
              <a:t>Μέγεθος αγοράς</a:t>
            </a:r>
          </a:p>
          <a:p>
            <a:pPr marL="514350" indent="-514350">
              <a:buFont typeface="+mj-lt"/>
              <a:buAutoNum type="arabicPeriod"/>
            </a:pPr>
            <a:r>
              <a:rPr lang="el-GR" sz="1600" b="1" dirty="0"/>
              <a:t>Συνεργασίες που βασίζονται σε οικονομίες της γνώσης / νέες τεχνολογίες / καινοτομία</a:t>
            </a:r>
          </a:p>
          <a:p>
            <a:pPr marL="514350" indent="-514350">
              <a:buFont typeface="+mj-lt"/>
              <a:buAutoNum type="arabicPeriod"/>
            </a:pPr>
            <a:r>
              <a:rPr lang="el-GR" sz="1600" b="1" dirty="0"/>
              <a:t>Χαμηλό εργατικό κόστος / ένταση εργασιακών διεκδικήσεων</a:t>
            </a:r>
            <a:endParaRPr lang="en-US" sz="1600" b="1" dirty="0"/>
          </a:p>
        </p:txBody>
      </p:sp>
      <p:pic>
        <p:nvPicPr>
          <p:cNvPr id="5" name="Εικόνα 4"/>
          <p:cNvPicPr>
            <a:picLocks noChangeAspect="1"/>
          </p:cNvPicPr>
          <p:nvPr/>
        </p:nvPicPr>
        <p:blipFill>
          <a:blip r:embed="rId2"/>
          <a:stretch>
            <a:fillRect/>
          </a:stretch>
        </p:blipFill>
        <p:spPr>
          <a:xfrm rot="5400000">
            <a:off x="1555827" y="1101562"/>
            <a:ext cx="4577443" cy="6771587"/>
          </a:xfrm>
          <a:prstGeom prst="rect">
            <a:avLst/>
          </a:prstGeom>
        </p:spPr>
      </p:pic>
      <p:sp>
        <p:nvSpPr>
          <p:cNvPr id="6" name="TextBox 5"/>
          <p:cNvSpPr txBox="1"/>
          <p:nvPr/>
        </p:nvSpPr>
        <p:spPr>
          <a:xfrm>
            <a:off x="7164287" y="6468300"/>
            <a:ext cx="1728192" cy="307777"/>
          </a:xfrm>
          <a:prstGeom prst="rect">
            <a:avLst/>
          </a:prstGeom>
          <a:noFill/>
        </p:spPr>
        <p:txBody>
          <a:bodyPr wrap="square" rtlCol="0">
            <a:spAutoFit/>
          </a:bodyPr>
          <a:lstStyle/>
          <a:p>
            <a:r>
              <a:rPr lang="el-GR" sz="1400" u="sng" dirty="0"/>
              <a:t>Πηγή</a:t>
            </a:r>
            <a:r>
              <a:rPr lang="el-GR" sz="1400" dirty="0"/>
              <a:t>:</a:t>
            </a:r>
            <a:r>
              <a:rPr lang="en-US" sz="1400" dirty="0"/>
              <a:t> (</a:t>
            </a:r>
            <a:r>
              <a:rPr lang="en-US" sz="1400" dirty="0" err="1"/>
              <a:t>Dicken</a:t>
            </a:r>
            <a:r>
              <a:rPr lang="en-US" sz="1400" dirty="0"/>
              <a:t>, 2011)</a:t>
            </a:r>
            <a:r>
              <a:rPr lang="el-GR" sz="1400" dirty="0"/>
              <a:t> </a:t>
            </a:r>
            <a:endParaRPr lang="en-US" sz="1400" dirty="0"/>
          </a:p>
        </p:txBody>
      </p:sp>
      <p:sp>
        <p:nvSpPr>
          <p:cNvPr id="7" name="TextBox 6"/>
          <p:cNvSpPr txBox="1"/>
          <p:nvPr/>
        </p:nvSpPr>
        <p:spPr>
          <a:xfrm>
            <a:off x="457200" y="2198633"/>
            <a:ext cx="6773141" cy="369332"/>
          </a:xfrm>
          <a:prstGeom prst="rect">
            <a:avLst/>
          </a:prstGeom>
          <a:solidFill>
            <a:schemeClr val="bg2">
              <a:lumMod val="90000"/>
            </a:schemeClr>
          </a:solidFill>
          <a:ln>
            <a:solidFill>
              <a:schemeClr val="tx1"/>
            </a:solidFill>
          </a:ln>
        </p:spPr>
        <p:txBody>
          <a:bodyPr wrap="square" rtlCol="0">
            <a:spAutoFit/>
          </a:bodyPr>
          <a:lstStyle/>
          <a:p>
            <a:r>
              <a:rPr lang="en-US" b="1" dirty="0"/>
              <a:t>1. </a:t>
            </a:r>
            <a:r>
              <a:rPr lang="el-GR" b="1" dirty="0"/>
              <a:t>Μέγεθος αγοράς – Ακαθάριστο Εθνικό Προϊόν ανά Κάτοικο (2007) </a:t>
            </a:r>
            <a:endParaRPr lang="en-US" b="1" dirty="0"/>
          </a:p>
        </p:txBody>
      </p:sp>
    </p:spTree>
    <p:extLst>
      <p:ext uri="{BB962C8B-B14F-4D97-AF65-F5344CB8AC3E}">
        <p14:creationId xmlns:p14="http://schemas.microsoft.com/office/powerpoint/2010/main" val="740367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7584" y="274638"/>
            <a:ext cx="7776864" cy="562074"/>
          </a:xfrm>
          <a:solidFill>
            <a:schemeClr val="bg2">
              <a:lumMod val="75000"/>
            </a:schemeClr>
          </a:solidFill>
        </p:spPr>
        <p:txBody>
          <a:bodyPr>
            <a:noAutofit/>
          </a:bodyPr>
          <a:lstStyle/>
          <a:p>
            <a:r>
              <a:rPr lang="el-GR" sz="1800" b="1" dirty="0"/>
              <a:t>2. Συνεργασίες που βασίζονται σε οικονομίες της γνώσης / νέες τεχνολογίες / καινοτομία</a:t>
            </a:r>
            <a:endParaRPr lang="en-US" sz="1800" b="1" dirty="0"/>
          </a:p>
        </p:txBody>
      </p:sp>
      <p:pic>
        <p:nvPicPr>
          <p:cNvPr id="4" name="Εικόνα 3"/>
          <p:cNvPicPr>
            <a:picLocks noChangeAspect="1"/>
          </p:cNvPicPr>
          <p:nvPr/>
        </p:nvPicPr>
        <p:blipFill>
          <a:blip r:embed="rId2"/>
          <a:stretch>
            <a:fillRect/>
          </a:stretch>
        </p:blipFill>
        <p:spPr>
          <a:xfrm>
            <a:off x="1331640" y="1198408"/>
            <a:ext cx="6692337" cy="4606856"/>
          </a:xfrm>
          <a:prstGeom prst="rect">
            <a:avLst/>
          </a:prstGeom>
        </p:spPr>
      </p:pic>
      <p:sp>
        <p:nvSpPr>
          <p:cNvPr id="5" name="TextBox 4"/>
          <p:cNvSpPr txBox="1"/>
          <p:nvPr/>
        </p:nvSpPr>
        <p:spPr>
          <a:xfrm>
            <a:off x="6588224" y="5889961"/>
            <a:ext cx="1584176" cy="276999"/>
          </a:xfrm>
          <a:prstGeom prst="rect">
            <a:avLst/>
          </a:prstGeom>
          <a:noFill/>
        </p:spPr>
        <p:txBody>
          <a:bodyPr wrap="square" rtlCol="0">
            <a:spAutoFit/>
          </a:bodyPr>
          <a:lstStyle/>
          <a:p>
            <a:r>
              <a:rPr lang="el-GR" sz="1200" u="sng" dirty="0"/>
              <a:t>Πηγή</a:t>
            </a:r>
            <a:r>
              <a:rPr lang="el-GR" sz="1200" dirty="0"/>
              <a:t>: </a:t>
            </a:r>
            <a:r>
              <a:rPr lang="en-US" sz="1200" dirty="0"/>
              <a:t>(</a:t>
            </a:r>
            <a:r>
              <a:rPr lang="en-US" sz="1200" dirty="0" err="1"/>
              <a:t>Dicken</a:t>
            </a:r>
            <a:r>
              <a:rPr lang="en-US" sz="1200" dirty="0"/>
              <a:t>, 2011)</a:t>
            </a:r>
          </a:p>
        </p:txBody>
      </p:sp>
    </p:spTree>
    <p:extLst>
      <p:ext uri="{BB962C8B-B14F-4D97-AF65-F5344CB8AC3E}">
        <p14:creationId xmlns:p14="http://schemas.microsoft.com/office/powerpoint/2010/main" val="3224304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418058"/>
          </a:xfrm>
          <a:solidFill>
            <a:schemeClr val="bg2">
              <a:lumMod val="75000"/>
            </a:schemeClr>
          </a:solidFill>
        </p:spPr>
        <p:txBody>
          <a:bodyPr>
            <a:noAutofit/>
          </a:bodyPr>
          <a:lstStyle/>
          <a:p>
            <a:r>
              <a:rPr lang="en-US" sz="1800" b="1" dirty="0"/>
              <a:t>3. </a:t>
            </a:r>
            <a:r>
              <a:rPr lang="el-GR" sz="1800" b="1" dirty="0"/>
              <a:t>Εργασιακό Κόστος</a:t>
            </a:r>
            <a:endParaRPr lang="en-US" sz="1800" b="1" dirty="0"/>
          </a:p>
        </p:txBody>
      </p:sp>
      <p:pic>
        <p:nvPicPr>
          <p:cNvPr id="4" name="Εικόνα 3"/>
          <p:cNvPicPr>
            <a:picLocks noChangeAspect="1"/>
          </p:cNvPicPr>
          <p:nvPr/>
        </p:nvPicPr>
        <p:blipFill>
          <a:blip r:embed="rId2"/>
          <a:stretch>
            <a:fillRect/>
          </a:stretch>
        </p:blipFill>
        <p:spPr>
          <a:xfrm>
            <a:off x="2012587" y="1124744"/>
            <a:ext cx="5118825" cy="5254467"/>
          </a:xfrm>
          <a:prstGeom prst="rect">
            <a:avLst/>
          </a:prstGeom>
        </p:spPr>
      </p:pic>
      <p:sp>
        <p:nvSpPr>
          <p:cNvPr id="5" name="TextBox 4"/>
          <p:cNvSpPr txBox="1"/>
          <p:nvPr/>
        </p:nvSpPr>
        <p:spPr>
          <a:xfrm>
            <a:off x="7136213" y="6071434"/>
            <a:ext cx="1728192" cy="307777"/>
          </a:xfrm>
          <a:prstGeom prst="rect">
            <a:avLst/>
          </a:prstGeom>
          <a:noFill/>
        </p:spPr>
        <p:txBody>
          <a:bodyPr wrap="square" rtlCol="0">
            <a:spAutoFit/>
          </a:bodyPr>
          <a:lstStyle/>
          <a:p>
            <a:r>
              <a:rPr lang="el-GR" sz="1400" u="sng" dirty="0"/>
              <a:t>Πηγή</a:t>
            </a:r>
            <a:r>
              <a:rPr lang="el-GR" sz="1400" dirty="0"/>
              <a:t>:</a:t>
            </a:r>
            <a:r>
              <a:rPr lang="en-US" sz="1400" dirty="0"/>
              <a:t> (</a:t>
            </a:r>
            <a:r>
              <a:rPr lang="en-US" sz="1400" dirty="0" err="1"/>
              <a:t>Dicken</a:t>
            </a:r>
            <a:r>
              <a:rPr lang="en-US" sz="1400" dirty="0"/>
              <a:t>, 2011)</a:t>
            </a:r>
            <a:r>
              <a:rPr lang="el-GR" sz="1400" dirty="0"/>
              <a:t> </a:t>
            </a:r>
            <a:endParaRPr lang="en-US" sz="1400" dirty="0"/>
          </a:p>
        </p:txBody>
      </p:sp>
    </p:spTree>
    <p:extLst>
      <p:ext uri="{BB962C8B-B14F-4D97-AF65-F5344CB8AC3E}">
        <p14:creationId xmlns:p14="http://schemas.microsoft.com/office/powerpoint/2010/main" val="1194030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85633" y="4405754"/>
            <a:ext cx="3394720" cy="1905075"/>
          </a:xfrm>
        </p:spPr>
        <p:txBody>
          <a:bodyPr>
            <a:normAutofit lnSpcReduction="10000"/>
          </a:bodyPr>
          <a:lstStyle/>
          <a:p>
            <a:pPr>
              <a:buNone/>
            </a:pPr>
            <a:r>
              <a:rPr lang="el-GR" sz="1400" b="1" dirty="0"/>
              <a:t>	</a:t>
            </a:r>
            <a:r>
              <a:rPr lang="el-GR" sz="1400" b="1" u="sng" dirty="0"/>
              <a:t>1970-2000 κ’ 2003-2007 </a:t>
            </a:r>
            <a:r>
              <a:rPr lang="el-GR" sz="1400" b="1" u="sng" dirty="0">
                <a:sym typeface="Wingdings" panose="05000000000000000000" pitchFamily="2" charset="2"/>
              </a:rPr>
              <a:t>:</a:t>
            </a:r>
          </a:p>
          <a:p>
            <a:pPr>
              <a:buNone/>
            </a:pPr>
            <a:r>
              <a:rPr lang="el-GR" sz="1400" b="1" dirty="0">
                <a:sym typeface="Wingdings" panose="05000000000000000000" pitchFamily="2" charset="2"/>
              </a:rPr>
              <a:t>	</a:t>
            </a:r>
            <a:r>
              <a:rPr lang="el-GR" sz="1400" b="1" u="sng" dirty="0"/>
              <a:t>Αλματώδης Ανάπτυξη</a:t>
            </a:r>
            <a:endParaRPr lang="el-GR" sz="1400" dirty="0"/>
          </a:p>
          <a:p>
            <a:pPr>
              <a:buNone/>
            </a:pPr>
            <a:endParaRPr lang="el-GR" sz="1400" dirty="0"/>
          </a:p>
          <a:p>
            <a:pPr>
              <a:buFont typeface="Wingdings" pitchFamily="2" charset="2"/>
              <a:buChar char="q"/>
            </a:pPr>
            <a:r>
              <a:rPr lang="en-GB" sz="1400" b="1" dirty="0"/>
              <a:t>APEC, NAFTA </a:t>
            </a:r>
            <a:r>
              <a:rPr lang="el-GR" sz="1400" b="1" dirty="0" err="1"/>
              <a:t>κ΄</a:t>
            </a:r>
            <a:r>
              <a:rPr lang="en-GB" sz="1400" b="1" dirty="0"/>
              <a:t> E.E.</a:t>
            </a:r>
            <a:r>
              <a:rPr lang="el-GR" sz="1400" b="1" dirty="0"/>
              <a:t> </a:t>
            </a:r>
            <a:r>
              <a:rPr lang="el-GR" sz="2000" b="1" dirty="0">
                <a:sym typeface="Wingdings" panose="05000000000000000000" pitchFamily="2" charset="2"/>
              </a:rPr>
              <a:t>&gt;</a:t>
            </a:r>
            <a:r>
              <a:rPr lang="el-GR" sz="1400" b="1" dirty="0"/>
              <a:t> 70% ΞΑΕ </a:t>
            </a:r>
          </a:p>
          <a:p>
            <a:pPr>
              <a:buFont typeface="Wingdings" pitchFamily="2" charset="2"/>
              <a:buChar char="q"/>
            </a:pPr>
            <a:r>
              <a:rPr lang="el-GR" sz="1400" b="1" dirty="0"/>
              <a:t>Μόνο </a:t>
            </a:r>
            <a:r>
              <a:rPr lang="en-US" sz="1400" b="1" dirty="0"/>
              <a:t>30</a:t>
            </a:r>
            <a:r>
              <a:rPr lang="el-GR" sz="1400" b="1" dirty="0"/>
              <a:t>% των ΞΑΕ στις υπόλοιπες αναπτυσσόμενες.</a:t>
            </a:r>
            <a:endParaRPr lang="el-GR" sz="1400" dirty="0"/>
          </a:p>
          <a:p>
            <a:pPr>
              <a:buNone/>
            </a:pPr>
            <a:r>
              <a:rPr lang="el-GR" sz="1400" b="1" dirty="0"/>
              <a:t> </a:t>
            </a:r>
            <a:endParaRPr lang="el-GR" sz="1400" dirty="0"/>
          </a:p>
          <a:p>
            <a:pPr>
              <a:buNone/>
            </a:pPr>
            <a:endParaRPr lang="el-GR" sz="1400" dirty="0"/>
          </a:p>
        </p:txBody>
      </p:sp>
      <p:sp>
        <p:nvSpPr>
          <p:cNvPr id="13313" name="Rectangle 1"/>
          <p:cNvSpPr>
            <a:spLocks noChangeArrowheads="1"/>
          </p:cNvSpPr>
          <p:nvPr/>
        </p:nvSpPr>
        <p:spPr bwMode="auto">
          <a:xfrm>
            <a:off x="467544" y="324101"/>
            <a:ext cx="7975343" cy="307777"/>
          </a:xfrm>
          <a:prstGeom prst="rect">
            <a:avLst/>
          </a:prstGeom>
          <a:solidFill>
            <a:schemeClr val="bg2">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Ετήσιοι ρυθμοί εισροής (</a:t>
            </a:r>
            <a:r>
              <a:rPr kumimoji="0" lang="en-US"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inflows</a:t>
            </a:r>
            <a:r>
              <a:rPr kumimoji="0" lang="el-GR"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 δις $) των ΞΑΕ (19</a:t>
            </a:r>
            <a:r>
              <a:rPr kumimoji="0" lang="en-US"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95-2016</a:t>
            </a:r>
            <a:r>
              <a:rPr kumimoji="0" lang="el-GR"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
        <p:nvSpPr>
          <p:cNvPr id="13315" name="Rectangle 3"/>
          <p:cNvSpPr>
            <a:spLocks noChangeArrowheads="1"/>
          </p:cNvSpPr>
          <p:nvPr/>
        </p:nvSpPr>
        <p:spPr bwMode="auto">
          <a:xfrm>
            <a:off x="452460" y="3025535"/>
            <a:ext cx="4104456"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l-GR" sz="1200" b="1" u="sng" dirty="0">
                <a:latin typeface="Arial" pitchFamily="34" charset="0"/>
                <a:ea typeface="Times New Roman" pitchFamily="18" charset="0"/>
                <a:cs typeface="Arial" pitchFamily="34" charset="0"/>
              </a:rPr>
              <a:t>Πηγή</a:t>
            </a:r>
            <a:r>
              <a:rPr lang="en-US" sz="1200" dirty="0">
                <a:latin typeface="Arial" pitchFamily="34" charset="0"/>
                <a:ea typeface="Times New Roman" pitchFamily="18" charset="0"/>
                <a:cs typeface="Arial" pitchFamily="34" charset="0"/>
              </a:rPr>
              <a:t>: UNCTAD, World Investment Report 2014</a:t>
            </a:r>
            <a:endParaRPr kumimoji="0" lang="en-US" sz="1200" i="0" strike="noStrike" cap="none" normalizeH="0" baseline="0" dirty="0">
              <a:ln>
                <a:noFill/>
              </a:ln>
              <a:solidFill>
                <a:schemeClr val="tx1"/>
              </a:solidFill>
              <a:effectLst/>
              <a:latin typeface="Arial" pitchFamily="34" charset="0"/>
              <a:ea typeface="Times New Roman" pitchFamily="18" charset="0"/>
              <a:cs typeface="Arial" pitchFamily="34" charset="0"/>
            </a:endParaRPr>
          </a:p>
        </p:txBody>
      </p:sp>
      <p:pic>
        <p:nvPicPr>
          <p:cNvPr id="2" name="Εικόνα 1"/>
          <p:cNvPicPr>
            <a:picLocks noChangeAspect="1"/>
          </p:cNvPicPr>
          <p:nvPr/>
        </p:nvPicPr>
        <p:blipFill>
          <a:blip r:embed="rId2"/>
          <a:stretch>
            <a:fillRect/>
          </a:stretch>
        </p:blipFill>
        <p:spPr>
          <a:xfrm>
            <a:off x="467544" y="831484"/>
            <a:ext cx="7975343" cy="2213992"/>
          </a:xfrm>
          <a:prstGeom prst="rect">
            <a:avLst/>
          </a:prstGeom>
        </p:spPr>
      </p:pic>
      <p:pic>
        <p:nvPicPr>
          <p:cNvPr id="8" name="Picture 1"/>
          <p:cNvPicPr>
            <a:picLocks noChangeAspect="1" noChangeArrowheads="1"/>
          </p:cNvPicPr>
          <p:nvPr/>
        </p:nvPicPr>
        <p:blipFill>
          <a:blip r:embed="rId3" cstate="print"/>
          <a:srcRect/>
          <a:stretch>
            <a:fillRect/>
          </a:stretch>
        </p:blipFill>
        <p:spPr bwMode="auto">
          <a:xfrm>
            <a:off x="4559648" y="4437112"/>
            <a:ext cx="4332832" cy="2061220"/>
          </a:xfrm>
          <a:prstGeom prst="rect">
            <a:avLst/>
          </a:prstGeom>
          <a:noFill/>
          <a:ln w="9525">
            <a:solidFill>
              <a:schemeClr val="tx1"/>
            </a:solidFill>
            <a:miter lim="800000"/>
            <a:headEnd/>
            <a:tailEnd/>
          </a:ln>
        </p:spPr>
      </p:pic>
      <p:sp>
        <p:nvSpPr>
          <p:cNvPr id="9" name="5 - TextBox"/>
          <p:cNvSpPr txBox="1"/>
          <p:nvPr/>
        </p:nvSpPr>
        <p:spPr>
          <a:xfrm>
            <a:off x="4556916" y="4036422"/>
            <a:ext cx="4332833" cy="369332"/>
          </a:xfrm>
          <a:prstGeom prst="rect">
            <a:avLst/>
          </a:prstGeom>
          <a:noFill/>
          <a:ln w="38100">
            <a:solidFill>
              <a:schemeClr val="tx1"/>
            </a:solidFill>
          </a:ln>
        </p:spPr>
        <p:txBody>
          <a:bodyPr wrap="square" rtlCol="0">
            <a:spAutoFit/>
          </a:bodyPr>
          <a:lstStyle/>
          <a:p>
            <a:r>
              <a:rPr lang="el-GR" dirty="0"/>
              <a:t>ΞΑΕ στην Κίνα σε δις $ (1</a:t>
            </a:r>
            <a:r>
              <a:rPr lang="en-US" dirty="0"/>
              <a:t>9</a:t>
            </a:r>
            <a:r>
              <a:rPr lang="el-GR" dirty="0"/>
              <a:t>84-2008).</a:t>
            </a: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1520</TotalTime>
  <Words>2033</Words>
  <Application>Microsoft Office PowerPoint</Application>
  <PresentationFormat>Προβολή στην οθόνη (4:3)</PresentationFormat>
  <Paragraphs>313</Paragraphs>
  <Slides>27</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27</vt:i4>
      </vt:variant>
    </vt:vector>
  </HeadingPairs>
  <TitlesOfParts>
    <vt:vector size="33" baseType="lpstr">
      <vt:lpstr>Arial</vt:lpstr>
      <vt:lpstr>Calibri</vt:lpstr>
      <vt:lpstr>Times New Roman</vt:lpstr>
      <vt:lpstr>Verdana</vt:lpstr>
      <vt:lpstr>Wingdings</vt:lpstr>
      <vt:lpstr>Θέμα του Office</vt:lpstr>
      <vt:lpstr>Προπομποί Πολυεθνικών Επιχειρήσεων</vt:lpstr>
      <vt:lpstr>Παρουσίαση του PowerPoint</vt:lpstr>
      <vt:lpstr>Διεθνοποίηση της παραγωγής (1850-2ος ΠΠ)</vt:lpstr>
      <vt:lpstr>Πολυεθνικές στην Αθήνα το μεσοπόλεμο</vt:lpstr>
      <vt:lpstr>Παρουσίαση του PowerPoint</vt:lpstr>
      <vt:lpstr>Προσανατολισμός επενδυτικών κινήσεων των Π.Ε. </vt:lpstr>
      <vt:lpstr>2. Συνεργασίες που βασίζονται σε οικονομίες της γνώσης / νέες τεχνολογίες / καινοτομία</vt:lpstr>
      <vt:lpstr>3. Εργασιακό Κόστος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Δομή οργάνωσης και δικτύωση των δραστηριοτήτων των πολυεθνικών επιχειρήσεων</vt:lpstr>
      <vt:lpstr> Η συμβατική διαδρομή </vt:lpstr>
      <vt:lpstr>Π.Ε. Δίκτυα εντός δικτυών  </vt:lpstr>
      <vt:lpstr>Παρουσίαση του PowerPoint</vt:lpstr>
      <vt:lpstr>Η διεθνής αγορά δεν λειτουργεί ικανοποιητικά!</vt:lpstr>
      <vt:lpstr>Παρουσίαση του PowerPoint</vt:lpstr>
      <vt:lpstr>…</vt:lpstr>
      <vt:lpstr>Ελληνικές Πολυεθνικές</vt:lpstr>
      <vt:lpstr>Περιφερειακή δραστηριοποίηση</vt:lpstr>
      <vt:lpstr>Δομικά χαρακτηριστικά δραστηριοτήτων</vt:lpstr>
      <vt:lpstr>Παρουσίαση του PowerPoint</vt:lpstr>
      <vt:lpstr>Παρουσίαση του PowerPoint</vt:lpstr>
      <vt:lpstr>ΠΕ και ΞΑΕ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Media Center</dc:creator>
  <cp:lastModifiedBy>Chorianopoulos Ioannis</cp:lastModifiedBy>
  <cp:revision>87</cp:revision>
  <cp:lastPrinted>2015-11-01T11:39:39Z</cp:lastPrinted>
  <dcterms:created xsi:type="dcterms:W3CDTF">2011-10-29T16:32:57Z</dcterms:created>
  <dcterms:modified xsi:type="dcterms:W3CDTF">2020-11-04T09:33:27Z</dcterms:modified>
</cp:coreProperties>
</file>