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13</a:t>
            </a:r>
          </a:p>
        </p:txBody>
      </p:sp>
      <p:sp>
        <p:nvSpPr>
          <p:cNvPr id="6" name="Subtitle 5"/>
          <p:cNvSpPr>
            <a:spLocks noGrp="1"/>
          </p:cNvSpPr>
          <p:nvPr>
            <p:ph type="subTitle" idx="1"/>
          </p:nvPr>
        </p:nvSpPr>
        <p:spPr/>
        <p:txBody>
          <a:bodyPr>
            <a:normAutofit/>
          </a:bodyPr>
          <a:lstStyle/>
          <a:p>
            <a:r>
              <a:rPr lang="el-GR" dirty="0"/>
              <a:t>Η ΟΜΟΣΠΟΝΔΙΑΚΗ ΤΡΑΠΕΖΑ</a:t>
            </a:r>
            <a:endParaRPr lang="en-US" dirty="0"/>
          </a:p>
        </p:txBody>
      </p:sp>
      <p:sp>
        <p:nvSpPr>
          <p:cNvPr id="4" name="TextBox 6">
            <a:extLst>
              <a:ext uri="{FF2B5EF4-FFF2-40B4-BE49-F238E27FC236}">
                <a16:creationId xmlns:a16="http://schemas.microsoft.com/office/drawing/2014/main" id="{97E1824B-617A-410F-A28E-40914DBBEB90}"/>
              </a:ext>
            </a:extLst>
          </p:cNvPr>
          <p:cNvSpPr txBox="1"/>
          <p:nvPr/>
        </p:nvSpPr>
        <p:spPr>
          <a:xfrm>
            <a:off x="5858731" y="565604"/>
            <a:ext cx="1401346" cy="369332"/>
          </a:xfrm>
          <a:prstGeom prst="rect">
            <a:avLst/>
          </a:prstGeom>
          <a:solidFill>
            <a:srgbClr val="92D050"/>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r>
              <a:rPr lang="el-GR" dirty="0">
                <a:solidFill>
                  <a:schemeClr val="bg1"/>
                </a:solidFill>
              </a:rPr>
              <a:t>ΚΕΦΑΛΑΙΟ</a:t>
            </a:r>
            <a:endParaRPr lang="en-US" sz="1400" dirty="0">
              <a:solidFill>
                <a:schemeClr val="bg1"/>
              </a:solidFill>
            </a:endParaRPr>
          </a:p>
        </p:txBody>
      </p:sp>
    </p:spTree>
    <p:extLst>
      <p:ext uri="{BB962C8B-B14F-4D97-AF65-F5344CB8AC3E}">
        <p14:creationId xmlns:p14="http://schemas.microsoft.com/office/powerpoint/2010/main" val="204305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(4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000" dirty="0"/>
              <a:t>13-2</a:t>
            </a:r>
            <a:r>
              <a:rPr lang="el-GR" sz="2000" dirty="0"/>
              <a:t>β</a:t>
            </a:r>
            <a:r>
              <a:rPr lang="en-US" sz="2000" dirty="0"/>
              <a:t> </a:t>
            </a:r>
            <a:r>
              <a:rPr lang="el-GR" sz="2000" dirty="0"/>
              <a:t>Η Διαδικασία Διεύρυνσης της Προσφοράς Χρήματος </a:t>
            </a:r>
            <a:r>
              <a:rPr lang="en-US" sz="2000" dirty="0"/>
              <a:t>(</a:t>
            </a:r>
            <a:r>
              <a:rPr lang="el-GR" sz="2000" dirty="0"/>
              <a:t>συνέχεια</a:t>
            </a:r>
            <a:r>
              <a:rPr lang="en-US" sz="2000" dirty="0"/>
              <a:t>)</a:t>
            </a:r>
          </a:p>
          <a:p>
            <a:pPr lvl="2"/>
            <a:r>
              <a:rPr lang="el-GR" sz="2000" dirty="0"/>
              <a:t>Η Κατάσταση για την Τράπεζα</a:t>
            </a:r>
            <a:r>
              <a:rPr lang="en-US" sz="2000" dirty="0"/>
              <a:t> A: </a:t>
            </a:r>
            <a:r>
              <a:rPr lang="el-GR" sz="2000" dirty="0"/>
              <a:t>Πλέον</a:t>
            </a:r>
            <a:r>
              <a:rPr lang="en-US" sz="2000" dirty="0"/>
              <a:t>, </a:t>
            </a:r>
            <a:r>
              <a:rPr lang="el-GR" sz="2000" dirty="0"/>
              <a:t>Η τράπεζα</a:t>
            </a:r>
            <a:r>
              <a:rPr lang="en-US" sz="2000" dirty="0"/>
              <a:t> A </a:t>
            </a:r>
            <a:r>
              <a:rPr lang="el-GR" sz="2000" dirty="0"/>
              <a:t>έχει</a:t>
            </a:r>
            <a:r>
              <a:rPr lang="en-US" sz="2000" dirty="0"/>
              <a:t> $500 </a:t>
            </a:r>
            <a:r>
              <a:rPr lang="el-GR" sz="2000" dirty="0"/>
              <a:t>σε υπερβάλλοντα αποθεματικά. Υποθέστε ότι δανείζει</a:t>
            </a:r>
            <a:r>
              <a:rPr lang="en-US" sz="2000" dirty="0"/>
              <a:t> $500 </a:t>
            </a:r>
            <a:r>
              <a:rPr lang="el-GR" sz="2000" dirty="0"/>
              <a:t>στην</a:t>
            </a:r>
            <a:r>
              <a:rPr lang="en-US" sz="2000" dirty="0"/>
              <a:t> Jill </a:t>
            </a:r>
            <a:r>
              <a:rPr lang="el-GR" sz="2000" dirty="0"/>
              <a:t>με τη μορφή μιας νέας κατάθεσης όψεως αξίας </a:t>
            </a:r>
            <a:r>
              <a:rPr lang="en-US" sz="2000" dirty="0"/>
              <a:t>$500</a:t>
            </a:r>
          </a:p>
          <a:p>
            <a:pPr lvl="2"/>
            <a:r>
              <a:rPr lang="el-GR" sz="2000" i="0" dirty="0"/>
              <a:t>Ποια Είναι </a:t>
            </a:r>
            <a:r>
              <a:rPr lang="el-GR" sz="2000" dirty="0"/>
              <a:t>Τ</a:t>
            </a:r>
            <a:r>
              <a:rPr lang="el-GR" sz="2000" i="0" dirty="0"/>
              <a:t>ώρα η Προσφορά Χρήματος; </a:t>
            </a:r>
            <a:r>
              <a:rPr lang="en-US" sz="2000" i="0" dirty="0"/>
              <a:t>$10</a:t>
            </a:r>
            <a:r>
              <a:rPr lang="el-GR" sz="2000" dirty="0"/>
              <a:t>.</a:t>
            </a:r>
            <a:r>
              <a:rPr lang="en-US" sz="2000" i="0" dirty="0"/>
              <a:t>500</a:t>
            </a:r>
          </a:p>
          <a:p>
            <a:pPr lvl="2"/>
            <a:r>
              <a:rPr lang="el-GR" sz="2000" dirty="0"/>
              <a:t>Η Διαδικασία Συνεχίζεται:</a:t>
            </a:r>
            <a:r>
              <a:rPr lang="en-US" sz="2000" dirty="0"/>
              <a:t> </a:t>
            </a:r>
            <a:r>
              <a:rPr lang="el-GR" sz="2000" dirty="0"/>
              <a:t>Η </a:t>
            </a:r>
            <a:r>
              <a:rPr lang="en-US" sz="2000" dirty="0"/>
              <a:t>Jill </a:t>
            </a:r>
            <a:r>
              <a:rPr lang="el-GR" sz="2000" dirty="0"/>
              <a:t>παίρνει το δάνειο των </a:t>
            </a:r>
            <a:r>
              <a:rPr lang="en-US" sz="2000" dirty="0"/>
              <a:t>$500 </a:t>
            </a:r>
            <a:r>
              <a:rPr lang="el-GR" sz="2000" dirty="0"/>
              <a:t>από την τράπεζα </a:t>
            </a:r>
            <a:r>
              <a:rPr lang="en-US" sz="2000" dirty="0"/>
              <a:t>A </a:t>
            </a:r>
            <a:r>
              <a:rPr lang="el-GR" sz="2000" dirty="0"/>
              <a:t>και εκδίδει μια επιταγή στον </a:t>
            </a:r>
            <a:r>
              <a:rPr lang="en-US" sz="2000" dirty="0"/>
              <a:t>Joe </a:t>
            </a:r>
            <a:r>
              <a:rPr lang="el-GR" sz="2000" dirty="0"/>
              <a:t>για τα υλικά που αγοράζει από αυτόν. Ο</a:t>
            </a:r>
            <a:r>
              <a:rPr lang="en-US" sz="2000" dirty="0"/>
              <a:t> Joe </a:t>
            </a:r>
            <a:r>
              <a:rPr lang="el-GR" sz="2000" dirty="0"/>
              <a:t>παίρνει τα </a:t>
            </a:r>
            <a:r>
              <a:rPr lang="en-US" sz="2000" dirty="0"/>
              <a:t>$500 </a:t>
            </a:r>
            <a:r>
              <a:rPr lang="el-GR" sz="2000" dirty="0"/>
              <a:t>και τα καταθέτει στον δικό του λογαριασμό Όψεως στην Τράπεζα Β</a:t>
            </a:r>
            <a:endParaRPr lang="en-US" sz="2000" i="0" dirty="0"/>
          </a:p>
          <a:p>
            <a:pPr lvl="1"/>
            <a:endParaRPr lang="en-US" dirty="0"/>
          </a:p>
          <a:p>
            <a:pPr marL="400050" lvl="1" indent="0">
              <a:buNone/>
            </a:pP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146E59C0-61A7-4654-8A96-687463BF772C}"/>
              </a:ext>
            </a:extLst>
          </p:cNvPr>
          <p:cNvPicPr>
            <a:picLocks noChangeAspect="1"/>
          </p:cNvPicPr>
          <p:nvPr/>
        </p:nvPicPr>
        <p:blipFill>
          <a:blip r:embed="rId2"/>
          <a:stretch>
            <a:fillRect/>
          </a:stretch>
        </p:blipFill>
        <p:spPr>
          <a:xfrm>
            <a:off x="1308296" y="5120173"/>
            <a:ext cx="6794695" cy="1370103"/>
          </a:xfrm>
          <a:prstGeom prst="rect">
            <a:avLst/>
          </a:prstGeom>
        </p:spPr>
      </p:pic>
    </p:spTree>
    <p:extLst>
      <p:ext uri="{BB962C8B-B14F-4D97-AF65-F5344CB8AC3E}">
        <p14:creationId xmlns:p14="http://schemas.microsoft.com/office/powerpoint/2010/main" val="166957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(5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fontScale="85000" lnSpcReduction="20000"/>
          </a:bodyPr>
          <a:lstStyle/>
          <a:p>
            <a:pPr lvl="1"/>
            <a:r>
              <a:rPr lang="en-US" dirty="0"/>
              <a:t>13-2</a:t>
            </a:r>
            <a:r>
              <a:rPr lang="el-GR" dirty="0"/>
              <a:t>β</a:t>
            </a:r>
            <a:r>
              <a:rPr lang="en-US" dirty="0"/>
              <a:t> </a:t>
            </a:r>
            <a:r>
              <a:rPr lang="el-GR" dirty="0"/>
              <a:t>Η Διαδικασία Διεύρυνσης της Προσφοράς Χρήματος </a:t>
            </a:r>
            <a:r>
              <a:rPr lang="en-US" sz="1400" dirty="0"/>
              <a:t>(</a:t>
            </a:r>
            <a:r>
              <a:rPr lang="el-GR" sz="1400" dirty="0"/>
              <a:t>συνέχεια</a:t>
            </a:r>
            <a:r>
              <a:rPr lang="en-US" sz="1400" dirty="0"/>
              <a:t>)</a:t>
            </a:r>
            <a:endParaRPr lang="en-US" dirty="0"/>
          </a:p>
          <a:p>
            <a:pPr lvl="2"/>
            <a:r>
              <a:rPr lang="en-US" dirty="0"/>
              <a:t>“</a:t>
            </a:r>
            <a:r>
              <a:rPr lang="el-GR" dirty="0"/>
              <a:t>Από που προήλθαν τα</a:t>
            </a:r>
            <a:r>
              <a:rPr lang="en-US" dirty="0"/>
              <a:t> $500 </a:t>
            </a:r>
            <a:r>
              <a:rPr lang="el-GR" dirty="0"/>
              <a:t>σε αποθεματικά στην τράπεζα Β; Όταν εκκαθαρίζεται η επιταγή που έδωσε η</a:t>
            </a:r>
            <a:r>
              <a:rPr lang="en-US" dirty="0"/>
              <a:t> Jill </a:t>
            </a:r>
            <a:r>
              <a:rPr lang="el-GR" dirty="0"/>
              <a:t>στον </a:t>
            </a:r>
            <a:r>
              <a:rPr lang="en-US" dirty="0"/>
              <a:t>Joe, </a:t>
            </a:r>
            <a:r>
              <a:rPr lang="el-GR" dirty="0"/>
              <a:t>η τράπεζα</a:t>
            </a:r>
            <a:r>
              <a:rPr lang="en-US" dirty="0"/>
              <a:t> A </a:t>
            </a:r>
            <a:r>
              <a:rPr lang="el-GR" dirty="0"/>
              <a:t>καταθέτει </a:t>
            </a:r>
            <a:r>
              <a:rPr lang="en-US" dirty="0"/>
              <a:t>$500 </a:t>
            </a:r>
            <a:r>
              <a:rPr lang="el-GR" dirty="0"/>
              <a:t>στην τράπεζα </a:t>
            </a:r>
            <a:r>
              <a:rPr lang="en-US" dirty="0"/>
              <a:t>B</a:t>
            </a:r>
            <a:r>
              <a:rPr lang="el-GR" dirty="0"/>
              <a:t>. Η τράπεζα</a:t>
            </a:r>
            <a:r>
              <a:rPr lang="en-US" dirty="0"/>
              <a:t> A </a:t>
            </a:r>
            <a:r>
              <a:rPr lang="el-GR" dirty="0"/>
              <a:t>δίνει εντολή στην Ομοσπονδιακή Τράπεζα να μεταφέρει</a:t>
            </a:r>
            <a:r>
              <a:rPr lang="en-US" dirty="0"/>
              <a:t> $500 </a:t>
            </a:r>
            <a:r>
              <a:rPr lang="el-GR" dirty="0"/>
              <a:t>από τον λογαριασμό αποθεματικών της στον λογαριασμό αποθεματικών της τράπεζας Β</a:t>
            </a:r>
            <a:endParaRPr lang="en-US" dirty="0"/>
          </a:p>
          <a:p>
            <a:pPr lvl="2"/>
            <a:r>
              <a:rPr lang="el-GR" i="0" dirty="0"/>
              <a:t>Η τράπεζα</a:t>
            </a:r>
            <a:r>
              <a:rPr lang="en-US" i="0" dirty="0"/>
              <a:t> B </a:t>
            </a:r>
            <a:r>
              <a:rPr lang="el-GR" dirty="0"/>
              <a:t>διαθέτει αποθεματικά ύψους</a:t>
            </a:r>
            <a:r>
              <a:rPr lang="en-US" i="0" dirty="0"/>
              <a:t> $500, </a:t>
            </a:r>
            <a:r>
              <a:rPr lang="el-GR" i="0" dirty="0"/>
              <a:t>αλλά απαιτείται να διαθέτει μόλις</a:t>
            </a:r>
            <a:r>
              <a:rPr lang="en-US" i="0" dirty="0"/>
              <a:t> $50 </a:t>
            </a:r>
            <a:r>
              <a:rPr lang="el-GR" i="0" dirty="0"/>
              <a:t>σε αποθεματικά. Η Τράπεζα Β διαθέτει </a:t>
            </a:r>
            <a:r>
              <a:rPr lang="en-US" i="0" dirty="0"/>
              <a:t>$450 </a:t>
            </a:r>
            <a:r>
              <a:rPr lang="el-GR" i="0" dirty="0"/>
              <a:t>σε υπερβάλλοντα αποθεματικά. Η τράπεζα Β χρησιμοποιεί αυτά τα υπερβάλλοντα αποθεματικά για να δώσει ένα δάνειο αξίας </a:t>
            </a:r>
            <a:r>
              <a:rPr lang="en-US" i="0" dirty="0"/>
              <a:t>$450 </a:t>
            </a:r>
            <a:r>
              <a:rPr lang="el-GR" i="0" dirty="0"/>
              <a:t>στον</a:t>
            </a:r>
            <a:r>
              <a:rPr lang="en-US" i="0" dirty="0"/>
              <a:t> Jamal </a:t>
            </a:r>
            <a:r>
              <a:rPr lang="el-GR" i="0" dirty="0"/>
              <a:t>με τη μορφή μιας κατάθεσης όψεως</a:t>
            </a:r>
            <a:endParaRPr lang="en-US" i="0" dirty="0"/>
          </a:p>
          <a:p>
            <a:pPr lvl="2"/>
            <a:r>
              <a:rPr lang="el-GR" dirty="0"/>
              <a:t>Ποια Είναι η Προσφορά Χρήματος Τώρα;</a:t>
            </a:r>
            <a:r>
              <a:rPr lang="en-US" dirty="0"/>
              <a:t> $10</a:t>
            </a:r>
            <a:r>
              <a:rPr lang="el-GR" dirty="0"/>
              <a:t>.</a:t>
            </a:r>
            <a:r>
              <a:rPr lang="en-US" dirty="0"/>
              <a:t>950</a:t>
            </a:r>
          </a:p>
          <a:p>
            <a:pPr lvl="3"/>
            <a:r>
              <a:rPr lang="el-GR" i="0" dirty="0"/>
              <a:t>Δεν είναι </a:t>
            </a:r>
            <a:r>
              <a:rPr lang="en-US" i="0" dirty="0"/>
              <a:t>$10</a:t>
            </a:r>
            <a:r>
              <a:rPr lang="el-GR" i="0" dirty="0"/>
              <a:t>.</a:t>
            </a:r>
            <a:r>
              <a:rPr lang="en-US" i="0" dirty="0"/>
              <a:t>450</a:t>
            </a:r>
            <a:r>
              <a:rPr lang="el-GR" i="0" dirty="0"/>
              <a:t>, αφού όταν η </a:t>
            </a:r>
            <a:r>
              <a:rPr lang="en-US" i="0" dirty="0"/>
              <a:t>Jill </a:t>
            </a:r>
            <a:r>
              <a:rPr lang="el-GR" i="0" dirty="0"/>
              <a:t>αποπληρώσει το δάνειο των </a:t>
            </a:r>
            <a:r>
              <a:rPr lang="en-US" i="0" dirty="0"/>
              <a:t>$500 </a:t>
            </a:r>
            <a:r>
              <a:rPr lang="el-GR" i="0" dirty="0"/>
              <a:t>στην τράπεζα </a:t>
            </a:r>
            <a:r>
              <a:rPr lang="en-US" i="0" dirty="0"/>
              <a:t>A, </a:t>
            </a:r>
            <a:r>
              <a:rPr lang="el-GR" i="0" dirty="0"/>
              <a:t>η τράπεζα θα μπορεί να δανείσει τα </a:t>
            </a:r>
            <a:r>
              <a:rPr lang="en-US" i="0" dirty="0"/>
              <a:t>$500 </a:t>
            </a:r>
            <a:r>
              <a:rPr lang="el-GR" i="0" dirty="0"/>
              <a:t>σε κάποιον άλλον</a:t>
            </a:r>
            <a:r>
              <a:rPr lang="en-US" i="0" dirty="0"/>
              <a:t>, </a:t>
            </a:r>
            <a:r>
              <a:rPr lang="el-GR" i="0" dirty="0"/>
              <a:t>δημιουργώντας μια νέα κατάθεση όψεως αξίας</a:t>
            </a:r>
            <a:r>
              <a:rPr lang="en-US" i="0" dirty="0"/>
              <a:t> $500</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567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(6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fontScale="85000" lnSpcReduction="10000"/>
          </a:bodyPr>
          <a:lstStyle/>
          <a:p>
            <a:pPr lvl="1"/>
            <a:r>
              <a:rPr lang="en-US" dirty="0"/>
              <a:t>13-2</a:t>
            </a:r>
            <a:r>
              <a:rPr lang="el-GR" dirty="0"/>
              <a:t>β</a:t>
            </a:r>
            <a:r>
              <a:rPr lang="en-US" dirty="0"/>
              <a:t> </a:t>
            </a:r>
            <a:r>
              <a:rPr lang="el-GR" dirty="0"/>
              <a:t>Η Διαδικασία Διεύρυνσης της Προσφοράς Χρήματος </a:t>
            </a:r>
            <a:r>
              <a:rPr lang="en-US" sz="1400" dirty="0"/>
              <a:t>(</a:t>
            </a:r>
            <a:r>
              <a:rPr lang="el-GR" sz="1400" dirty="0"/>
              <a:t>συνέχεια</a:t>
            </a:r>
            <a:r>
              <a:rPr lang="en-US" sz="1400" dirty="0"/>
              <a:t>)</a:t>
            </a:r>
            <a:endParaRPr lang="en-US" dirty="0"/>
          </a:p>
          <a:p>
            <a:pPr lvl="2"/>
            <a:r>
              <a:rPr lang="el-GR" dirty="0"/>
              <a:t>Οι Επιπτώσεις της μη Διαρροής Μετρητών και των Μηδενικών Υπερβαλλόντων Αποθεματικών</a:t>
            </a:r>
            <a:endParaRPr lang="en-US" dirty="0"/>
          </a:p>
          <a:p>
            <a:pPr lvl="3"/>
            <a:r>
              <a:rPr lang="el-GR" b="1" i="0" dirty="0">
                <a:solidFill>
                  <a:srgbClr val="87004A"/>
                </a:solidFill>
              </a:rPr>
              <a:t>Διαρροή Μετρητών</a:t>
            </a:r>
            <a:r>
              <a:rPr lang="en-US" i="0" dirty="0"/>
              <a:t>: </a:t>
            </a:r>
            <a:r>
              <a:rPr lang="el-GR" i="0" dirty="0"/>
              <a:t>Προκύπτει όταν τα κεφάλαια διατηρούνται ως μετρητά αντί να κατατεθούν σε μια κατάθεση όψεως</a:t>
            </a:r>
            <a:endParaRPr lang="en-US" i="0" dirty="0"/>
          </a:p>
          <a:p>
            <a:pPr lvl="3"/>
            <a:r>
              <a:rPr lang="el-GR" i="0" dirty="0"/>
              <a:t>Μέχρι τώρα έχουμε υποθέσει δύο πράγματα</a:t>
            </a:r>
            <a:r>
              <a:rPr lang="en-US" i="0" dirty="0"/>
              <a:t>:</a:t>
            </a:r>
          </a:p>
          <a:p>
            <a:pPr lvl="4"/>
            <a:r>
              <a:rPr lang="el-GR" dirty="0"/>
              <a:t>Η Τράπεζα</a:t>
            </a:r>
            <a:r>
              <a:rPr lang="en-US" dirty="0"/>
              <a:t> A </a:t>
            </a:r>
            <a:r>
              <a:rPr lang="el-GR" dirty="0"/>
              <a:t>και η Τράπεζα</a:t>
            </a:r>
            <a:r>
              <a:rPr lang="en-US" dirty="0"/>
              <a:t> B </a:t>
            </a:r>
            <a:r>
              <a:rPr lang="el-GR" dirty="0"/>
              <a:t>χρησιμοποίησαν το σύνολο των υπερβαλλόντων αποθεματικών τους για να χορηγήσουν δάνεια</a:t>
            </a:r>
            <a:endParaRPr lang="en-US" dirty="0"/>
          </a:p>
          <a:p>
            <a:pPr lvl="4"/>
            <a:r>
              <a:rPr lang="el-GR" i="0" dirty="0"/>
              <a:t>Όταν η</a:t>
            </a:r>
            <a:r>
              <a:rPr lang="en-US" i="0" dirty="0"/>
              <a:t> Jill </a:t>
            </a:r>
            <a:r>
              <a:rPr lang="el-GR" i="0" dirty="0"/>
              <a:t>πλήρωσε</a:t>
            </a:r>
            <a:r>
              <a:rPr lang="en-US" i="0" dirty="0"/>
              <a:t> $500 </a:t>
            </a:r>
            <a:r>
              <a:rPr lang="el-GR" i="0" dirty="0"/>
              <a:t>στον</a:t>
            </a:r>
            <a:r>
              <a:rPr lang="en-US" i="0" dirty="0"/>
              <a:t> Joe, </a:t>
            </a:r>
            <a:r>
              <a:rPr lang="el-GR" i="0" dirty="0"/>
              <a:t>ο </a:t>
            </a:r>
            <a:r>
              <a:rPr lang="en-US" i="0" dirty="0"/>
              <a:t>Joe </a:t>
            </a:r>
            <a:r>
              <a:rPr lang="el-GR" i="0" dirty="0"/>
              <a:t>κατέθεσε όλο το ποσό στην τράπεζα Β. Θα μπορούσε να καταθέσει μόνο</a:t>
            </a:r>
            <a:r>
              <a:rPr lang="en-US" i="0" dirty="0"/>
              <a:t> $200</a:t>
            </a:r>
            <a:r>
              <a:rPr lang="el-GR" dirty="0"/>
              <a:t> και να ζητά </a:t>
            </a:r>
            <a:r>
              <a:rPr lang="en-US" i="0" dirty="0"/>
              <a:t>$300 </a:t>
            </a:r>
            <a:r>
              <a:rPr lang="el-GR" i="0" dirty="0"/>
              <a:t>σε μετρητά. Σε αυτήν την περίπτωση, θα υπήρχε μια διαρροή μετρητών αξίας </a:t>
            </a:r>
            <a:r>
              <a:rPr lang="en-US" i="0" dirty="0"/>
              <a:t>$300</a:t>
            </a:r>
          </a:p>
          <a:p>
            <a:pPr lvl="4"/>
            <a:r>
              <a:rPr lang="el-GR" dirty="0"/>
              <a:t>Καθώς μετακινούμαστε από τη μια τράπεζα στην άλλη, κάθε νέα τράπεζα χορηγεί νέα δάνεια, αλλά κάθε φορά το ποσό του δανείου είναι χαμηλότερο από εκείνο της προηγούμενης τράπεζας</a:t>
            </a:r>
            <a:r>
              <a:rPr lang="en-US" dirty="0"/>
              <a:t> (</a:t>
            </a:r>
            <a:r>
              <a:rPr lang="el-GR" dirty="0"/>
              <a:t>Σχήμα</a:t>
            </a:r>
            <a:r>
              <a:rPr lang="en-US" dirty="0"/>
              <a:t> 2) </a:t>
            </a:r>
            <a:endParaRPr lang="en-US" i="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2113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Ομοσπονδιακή Τράπεζα, οι Τράπεζες και μια Αύξηση στις Καταθέσεις Όψεως ή στην Προσφορά Χρήματος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5" name="Εικόνα 4">
            <a:extLst>
              <a:ext uri="{FF2B5EF4-FFF2-40B4-BE49-F238E27FC236}">
                <a16:creationId xmlns:a16="http://schemas.microsoft.com/office/drawing/2014/main" id="{D051F397-66DF-4D67-A6C9-E71E02D62EE4}"/>
              </a:ext>
            </a:extLst>
          </p:cNvPr>
          <p:cNvPicPr>
            <a:picLocks noChangeAspect="1"/>
          </p:cNvPicPr>
          <p:nvPr/>
        </p:nvPicPr>
        <p:blipFill>
          <a:blip r:embed="rId2"/>
          <a:stretch>
            <a:fillRect/>
          </a:stretch>
        </p:blipFill>
        <p:spPr>
          <a:xfrm>
            <a:off x="711323" y="1445378"/>
            <a:ext cx="7526215" cy="4788739"/>
          </a:xfrm>
          <a:prstGeom prst="rect">
            <a:avLst/>
          </a:prstGeom>
        </p:spPr>
      </p:pic>
    </p:spTree>
    <p:extLst>
      <p:ext uri="{BB962C8B-B14F-4D97-AF65-F5344CB8AC3E}">
        <p14:creationId xmlns:p14="http://schemas.microsoft.com/office/powerpoint/2010/main" val="317382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(7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13-2</a:t>
            </a:r>
            <a:r>
              <a:rPr lang="el-GR" dirty="0"/>
              <a:t>β</a:t>
            </a:r>
            <a:r>
              <a:rPr lang="en-US" dirty="0"/>
              <a:t> </a:t>
            </a:r>
            <a:r>
              <a:rPr lang="el-GR" dirty="0"/>
              <a:t>Η Διαδικασία Διεύρυνσης της Προσφοράς Χρήματος </a:t>
            </a:r>
            <a:r>
              <a:rPr lang="en-US" sz="1400" dirty="0"/>
              <a:t>(</a:t>
            </a:r>
            <a:r>
              <a:rPr lang="el-GR" sz="1400" dirty="0"/>
              <a:t>συνέχεια</a:t>
            </a:r>
            <a:r>
              <a:rPr lang="en-US" sz="1400" dirty="0"/>
              <a:t>)</a:t>
            </a:r>
            <a:endParaRPr lang="en-US" dirty="0"/>
          </a:p>
          <a:p>
            <a:pPr lvl="2"/>
            <a:r>
              <a:rPr lang="el-GR" dirty="0"/>
              <a:t>Οι Επιπτώσεις της μη Διαρροής Μετρητών και των Μηδενικών Υπερβαλλόντων Αποθεματικών </a:t>
            </a:r>
            <a:r>
              <a:rPr lang="en-US" sz="1400" dirty="0"/>
              <a:t>(</a:t>
            </a:r>
            <a:r>
              <a:rPr lang="el-GR" sz="1400" dirty="0"/>
              <a:t>συνέχεια</a:t>
            </a:r>
            <a:r>
              <a:rPr lang="en-US" sz="1400" dirty="0"/>
              <a:t>)</a:t>
            </a:r>
            <a:endParaRPr lang="en-US" dirty="0"/>
          </a:p>
          <a:p>
            <a:pPr lvl="3"/>
            <a:r>
              <a:rPr lang="el-GR" i="0" dirty="0"/>
              <a:t>Πώς υπολογίζουμε την προσφορά χρήματος;</a:t>
            </a:r>
            <a:r>
              <a:rPr lang="en-US" i="0" dirty="0"/>
              <a:t> </a:t>
            </a:r>
            <a:r>
              <a:rPr lang="en-US" dirty="0"/>
              <a:t> </a:t>
            </a:r>
          </a:p>
          <a:p>
            <a:pPr lvl="3"/>
            <a:endParaRPr lang="en-US" i="0" dirty="0"/>
          </a:p>
          <a:p>
            <a:pPr lvl="3"/>
            <a:endParaRPr lang="en-US" b="1" i="0" dirty="0">
              <a:solidFill>
                <a:srgbClr val="87004A"/>
              </a:solidFill>
            </a:endParaRPr>
          </a:p>
          <a:p>
            <a:pPr lvl="3"/>
            <a:r>
              <a:rPr lang="el-GR" b="1" i="0" dirty="0">
                <a:solidFill>
                  <a:srgbClr val="87004A"/>
                </a:solidFill>
              </a:rPr>
              <a:t>Απλός Πολλαπλασιαστής Καταθέσεων</a:t>
            </a:r>
            <a:r>
              <a:rPr lang="en-US" b="1" i="0" dirty="0">
                <a:solidFill>
                  <a:srgbClr val="87004A"/>
                </a:solidFill>
              </a:rPr>
              <a:t>:</a:t>
            </a:r>
            <a:r>
              <a:rPr lang="en-US" i="0" dirty="0"/>
              <a:t> </a:t>
            </a:r>
            <a:r>
              <a:rPr lang="el-GR" i="0" dirty="0"/>
              <a:t>Το αντίστροφο του λόγου ελάχιστων υποχρεωτικών διαθεσίμων</a:t>
            </a:r>
            <a:r>
              <a:rPr lang="en-US" i="0" dirty="0"/>
              <a:t> </a:t>
            </a:r>
            <a:r>
              <a:rPr lang="en-US" dirty="0"/>
              <a:t>r</a:t>
            </a:r>
            <a:r>
              <a:rPr lang="en-US" i="0" dirty="0"/>
              <a:t>: 1/</a:t>
            </a:r>
            <a:r>
              <a:rPr lang="en-US" dirty="0"/>
              <a:t>r</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D9BFF840-A41C-43E5-9F22-F445D83A338C}"/>
              </a:ext>
            </a:extLst>
          </p:cNvPr>
          <p:cNvPicPr>
            <a:picLocks noChangeAspect="1"/>
          </p:cNvPicPr>
          <p:nvPr/>
        </p:nvPicPr>
        <p:blipFill>
          <a:blip r:embed="rId2"/>
          <a:stretch>
            <a:fillRect/>
          </a:stretch>
        </p:blipFill>
        <p:spPr>
          <a:xfrm>
            <a:off x="2086944" y="3607291"/>
            <a:ext cx="4721819" cy="613597"/>
          </a:xfrm>
          <a:prstGeom prst="rect">
            <a:avLst/>
          </a:prstGeom>
        </p:spPr>
      </p:pic>
      <p:pic>
        <p:nvPicPr>
          <p:cNvPr id="9" name="Εικόνα 8">
            <a:extLst>
              <a:ext uri="{FF2B5EF4-FFF2-40B4-BE49-F238E27FC236}">
                <a16:creationId xmlns:a16="http://schemas.microsoft.com/office/drawing/2014/main" id="{F6CBE3E3-EBF0-436B-A22E-0F234116B523}"/>
              </a:ext>
            </a:extLst>
          </p:cNvPr>
          <p:cNvPicPr>
            <a:picLocks noChangeAspect="1"/>
          </p:cNvPicPr>
          <p:nvPr/>
        </p:nvPicPr>
        <p:blipFill>
          <a:blip r:embed="rId3"/>
          <a:stretch>
            <a:fillRect/>
          </a:stretch>
        </p:blipFill>
        <p:spPr>
          <a:xfrm>
            <a:off x="1638609" y="5499605"/>
            <a:ext cx="6379976" cy="563343"/>
          </a:xfrm>
          <a:prstGeom prst="rect">
            <a:avLst/>
          </a:prstGeom>
        </p:spPr>
      </p:pic>
    </p:spTree>
    <p:extLst>
      <p:ext uri="{BB962C8B-B14F-4D97-AF65-F5344CB8AC3E}">
        <p14:creationId xmlns:p14="http://schemas.microsoft.com/office/powerpoint/2010/main" val="183966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(8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dirty="0"/>
              <a:t>13-2</a:t>
            </a:r>
            <a:r>
              <a:rPr lang="el-GR" dirty="0"/>
              <a:t>γ</a:t>
            </a:r>
            <a:r>
              <a:rPr lang="en-US" dirty="0"/>
              <a:t> </a:t>
            </a:r>
            <a:r>
              <a:rPr lang="el-GR" dirty="0"/>
              <a:t>Η Διαδικασία Συρρίκνωσης της Προσφοράς Χρήματος</a:t>
            </a:r>
            <a:endParaRPr lang="en-US" dirty="0"/>
          </a:p>
          <a:p>
            <a:pPr lvl="2"/>
            <a:r>
              <a:rPr lang="el-GR" b="1" dirty="0">
                <a:solidFill>
                  <a:srgbClr val="87004A"/>
                </a:solidFill>
              </a:rPr>
              <a:t>Πώληση Ανοικτής Αγοράς</a:t>
            </a:r>
            <a:r>
              <a:rPr lang="en-US" dirty="0"/>
              <a:t>: </a:t>
            </a:r>
            <a:r>
              <a:rPr lang="el-GR" dirty="0"/>
              <a:t>Η πώληση κρατικών Χρεογράφων από την Ομοσπονδιακή Τράπεζα</a:t>
            </a:r>
            <a:endParaRPr lang="en-US" dirty="0"/>
          </a:p>
          <a:p>
            <a:pPr lvl="2"/>
            <a:r>
              <a:rPr lang="el-GR" b="1" dirty="0">
                <a:solidFill>
                  <a:srgbClr val="87004A"/>
                </a:solidFill>
              </a:rPr>
              <a:t>Έλλειμμα Αποθεματικών</a:t>
            </a:r>
            <a:r>
              <a:rPr lang="en-US" dirty="0"/>
              <a:t>: </a:t>
            </a:r>
            <a:r>
              <a:rPr lang="el-GR" dirty="0"/>
              <a:t>Η κατάσταση που προκύπτει όταν μια τράπεζα έχει λιγότερα αποθεματικά από τα υποχρεωτικά που ορίζονται από τον λόγο ελάχιστων υποχρεωτικών διαθεσίμων</a:t>
            </a:r>
          </a:p>
          <a:p>
            <a:pPr marL="731520" lvl="2" indent="0">
              <a:buNone/>
            </a:pPr>
            <a:endParaRPr lang="en-US" dirty="0"/>
          </a:p>
          <a:p>
            <a:pPr marL="731520" lvl="2" indent="0">
              <a:buNone/>
            </a:pPr>
            <a:endParaRPr lang="en-US" dirty="0"/>
          </a:p>
          <a:p>
            <a:pPr lvl="2"/>
            <a:endParaRPr lang="en-US" dirty="0"/>
          </a:p>
          <a:p>
            <a:pPr lvl="2"/>
            <a:endParaRPr lang="en-US" dirty="0"/>
          </a:p>
          <a:p>
            <a:pPr lvl="2"/>
            <a:r>
              <a:rPr lang="el-GR" dirty="0"/>
              <a:t>Αυτή τη φορά</a:t>
            </a:r>
            <a:r>
              <a:rPr lang="en-US" dirty="0"/>
              <a:t>, </a:t>
            </a:r>
            <a:r>
              <a:rPr lang="el-GR" dirty="0"/>
              <a:t>η Ομοσπονδιακή Τράπεζα προχωρά σε πώληση ανοικτής αγοράς. Πουλά κρατικά χρεόγραφα αξίας </a:t>
            </a:r>
            <a:r>
              <a:rPr lang="en-US" dirty="0"/>
              <a:t>$400 </a:t>
            </a:r>
            <a:r>
              <a:rPr lang="el-GR" dirty="0"/>
              <a:t>στην τράπεζα</a:t>
            </a:r>
            <a:r>
              <a:rPr lang="en-US" dirty="0"/>
              <a:t> A</a:t>
            </a:r>
            <a:r>
              <a:rPr lang="el-GR" dirty="0"/>
              <a:t>. Όπως η Ομοσπονδιακή Τράπεζα μπορεί να δημιουργήσει χρήματα </a:t>
            </a:r>
            <a:r>
              <a:rPr lang="el-GR" i="1" dirty="0"/>
              <a:t>από το τίποτα</a:t>
            </a:r>
            <a:r>
              <a:rPr lang="el-GR" dirty="0"/>
              <a:t>, έτσι μπορεί και να τα </a:t>
            </a:r>
            <a:r>
              <a:rPr lang="el-GR" i="1" dirty="0"/>
              <a:t>εξαφανίσει</a:t>
            </a:r>
            <a:endParaRPr lang="en-US" i="1"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7A4E6C96-6413-4FD0-9AFC-ACF22B3E6495}"/>
              </a:ext>
            </a:extLst>
          </p:cNvPr>
          <p:cNvPicPr>
            <a:picLocks noChangeAspect="1"/>
          </p:cNvPicPr>
          <p:nvPr/>
        </p:nvPicPr>
        <p:blipFill>
          <a:blip r:embed="rId2"/>
          <a:stretch>
            <a:fillRect/>
          </a:stretch>
        </p:blipFill>
        <p:spPr>
          <a:xfrm>
            <a:off x="2065274" y="3670712"/>
            <a:ext cx="5404671" cy="1041525"/>
          </a:xfrm>
          <a:prstGeom prst="rect">
            <a:avLst/>
          </a:prstGeom>
        </p:spPr>
      </p:pic>
    </p:spTree>
    <p:extLst>
      <p:ext uri="{BB962C8B-B14F-4D97-AF65-F5344CB8AC3E}">
        <p14:creationId xmlns:p14="http://schemas.microsoft.com/office/powerpoint/2010/main" val="363424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(9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dirty="0"/>
              <a:t>13-2</a:t>
            </a:r>
            <a:r>
              <a:rPr lang="el-GR" dirty="0"/>
              <a:t>γ</a:t>
            </a:r>
            <a:r>
              <a:rPr lang="en-US" dirty="0"/>
              <a:t> </a:t>
            </a:r>
            <a:r>
              <a:rPr lang="el-GR" dirty="0"/>
              <a:t>Η Διαδικασία Συρρίκνωσης της Προσφοράς Χρήματος </a:t>
            </a:r>
            <a:r>
              <a:rPr lang="en-US" sz="1400" dirty="0"/>
              <a:t>(</a:t>
            </a:r>
            <a:r>
              <a:rPr lang="el-GR" sz="1400" dirty="0"/>
              <a:t>συνέχεια</a:t>
            </a:r>
            <a:r>
              <a:rPr lang="en-US" sz="1400" dirty="0"/>
              <a:t>)</a:t>
            </a:r>
          </a:p>
          <a:p>
            <a:pPr lvl="1"/>
            <a:endParaRPr lang="en-US" dirty="0"/>
          </a:p>
          <a:p>
            <a:pPr lvl="1"/>
            <a:endParaRPr lang="en-US" dirty="0"/>
          </a:p>
          <a:p>
            <a:pPr marL="400050" lvl="1" indent="0">
              <a:buNone/>
            </a:pPr>
            <a:endParaRPr lang="en-US" dirty="0"/>
          </a:p>
          <a:p>
            <a:pPr lvl="1"/>
            <a:r>
              <a:rPr lang="el-GR" dirty="0"/>
              <a:t>Τα αποθεματικά της τράπεζας Α μειώθηκαν από</a:t>
            </a:r>
            <a:r>
              <a:rPr lang="en-US" dirty="0"/>
              <a:t> $1</a:t>
            </a:r>
            <a:r>
              <a:rPr lang="el-GR" dirty="0"/>
              <a:t>.</a:t>
            </a:r>
            <a:r>
              <a:rPr lang="en-US" dirty="0"/>
              <a:t>000 </a:t>
            </a:r>
            <a:r>
              <a:rPr lang="el-GR" dirty="0"/>
              <a:t>σε</a:t>
            </a:r>
            <a:r>
              <a:rPr lang="en-US" dirty="0"/>
              <a:t> $600</a:t>
            </a:r>
            <a:r>
              <a:rPr lang="el-GR" dirty="0"/>
              <a:t>. Η τράπεζα Α έχει έλλειμμα αποθεματικών. Μπορεί να:</a:t>
            </a:r>
            <a:r>
              <a:rPr lang="en-US" dirty="0"/>
              <a:t> (1) </a:t>
            </a:r>
            <a:r>
              <a:rPr lang="el-GR" dirty="0"/>
              <a:t>προσπαθήσει να δανειστεί από άλλη τράπεζα</a:t>
            </a:r>
            <a:r>
              <a:rPr lang="en-US" dirty="0"/>
              <a:t>, (2) </a:t>
            </a:r>
            <a:r>
              <a:rPr lang="el-GR" dirty="0"/>
              <a:t>προσπαθήσει να δανειστεί από την Ομοσπονδιακή Τράπεζα</a:t>
            </a:r>
            <a:r>
              <a:rPr lang="en-US" dirty="0"/>
              <a:t>, (3) </a:t>
            </a:r>
            <a:r>
              <a:rPr lang="el-GR" dirty="0"/>
              <a:t>χρησιμοποιήσει μέρος των αποπληρωμών δανείων στη θέση του ελλείμματος αποθεματικών</a:t>
            </a:r>
            <a:endParaRPr lang="en-US" dirty="0"/>
          </a:p>
          <a:p>
            <a:pPr lvl="1"/>
            <a:r>
              <a:rPr lang="el-GR" dirty="0"/>
              <a:t>Αν ο</a:t>
            </a:r>
            <a:r>
              <a:rPr lang="en-US" dirty="0"/>
              <a:t> Harry </a:t>
            </a:r>
            <a:r>
              <a:rPr lang="el-GR" dirty="0"/>
              <a:t>καταθέσει $400 στην τράπεζα Α για την αποπληρωμή ενός δανείου, η τράπεζα Α θα μπορούσε να χορηγήσει ένα άλλο δάνειο. Ωστόσο, επιλέγει να κρατήσει τα</a:t>
            </a:r>
            <a:r>
              <a:rPr lang="en-US" dirty="0"/>
              <a:t> $400 </a:t>
            </a:r>
            <a:r>
              <a:rPr lang="el-GR" dirty="0"/>
              <a:t>σε αποθεματικά</a:t>
            </a:r>
            <a:endParaRPr lang="en-US" dirty="0"/>
          </a:p>
          <a:p>
            <a:pPr lvl="2"/>
            <a:endParaRPr lang="en-US" b="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D0B394F7-1FC0-46C2-AC6F-0C24E08A6E6B}"/>
              </a:ext>
            </a:extLst>
          </p:cNvPr>
          <p:cNvPicPr>
            <a:picLocks noChangeAspect="1"/>
          </p:cNvPicPr>
          <p:nvPr/>
        </p:nvPicPr>
        <p:blipFill>
          <a:blip r:embed="rId2"/>
          <a:stretch>
            <a:fillRect/>
          </a:stretch>
        </p:blipFill>
        <p:spPr>
          <a:xfrm>
            <a:off x="2180493" y="1943439"/>
            <a:ext cx="5556738" cy="1079666"/>
          </a:xfrm>
          <a:prstGeom prst="rect">
            <a:avLst/>
          </a:prstGeom>
        </p:spPr>
      </p:pic>
    </p:spTree>
    <p:extLst>
      <p:ext uri="{BB962C8B-B14F-4D97-AF65-F5344CB8AC3E}">
        <p14:creationId xmlns:p14="http://schemas.microsoft.com/office/powerpoint/2010/main" val="250288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(10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13-2</a:t>
            </a:r>
            <a:r>
              <a:rPr lang="el-GR" dirty="0"/>
              <a:t>γ</a:t>
            </a:r>
            <a:r>
              <a:rPr lang="en-US" dirty="0"/>
              <a:t> </a:t>
            </a:r>
            <a:r>
              <a:rPr lang="el-GR" dirty="0"/>
              <a:t>Η Διαδικασία Συρρίκνωσης της Προσφοράς Χρήματος </a:t>
            </a:r>
            <a:r>
              <a:rPr lang="en-US" sz="1400" dirty="0"/>
              <a:t>(</a:t>
            </a:r>
            <a:r>
              <a:rPr lang="el-GR" sz="1400" dirty="0"/>
              <a:t>συνέχεια</a:t>
            </a:r>
            <a:r>
              <a:rPr lang="en-US" sz="1400" dirty="0"/>
              <a:t>)</a:t>
            </a:r>
          </a:p>
          <a:p>
            <a:pPr lvl="2"/>
            <a:r>
              <a:rPr lang="el-GR" dirty="0"/>
              <a:t>Ως εκ τούτου, οι καταθέσεις όψεως της τράπεζας Α μειώνονται κατά</a:t>
            </a:r>
            <a:r>
              <a:rPr lang="en-US" dirty="0"/>
              <a:t> $400</a:t>
            </a:r>
            <a:r>
              <a:rPr lang="el-GR" dirty="0"/>
              <a:t> και η προσφορά χρήματος μειώνεται κατά </a:t>
            </a:r>
            <a:r>
              <a:rPr lang="en-US" dirty="0"/>
              <a:t>$400 </a:t>
            </a:r>
            <a:r>
              <a:rPr lang="el-GR" dirty="0"/>
              <a:t>σε</a:t>
            </a:r>
            <a:r>
              <a:rPr lang="en-US" dirty="0"/>
              <a:t> $9</a:t>
            </a:r>
            <a:r>
              <a:rPr lang="el-GR" dirty="0"/>
              <a:t>.</a:t>
            </a:r>
            <a:r>
              <a:rPr lang="en-US" dirty="0"/>
              <a:t>600</a:t>
            </a:r>
            <a:r>
              <a:rPr lang="el-GR" dirty="0"/>
              <a:t>. Αυτό το αποτέλεσμα συνεχίζεται στις τράπεζες Β, Γ </a:t>
            </a:r>
            <a:r>
              <a:rPr lang="el-GR" dirty="0" err="1"/>
              <a:t>κ.ο.κ.</a:t>
            </a:r>
            <a:r>
              <a:rPr lang="el-GR" dirty="0"/>
              <a:t> </a:t>
            </a:r>
            <a:r>
              <a:rPr lang="en-US" dirty="0"/>
              <a:t> </a:t>
            </a:r>
          </a:p>
          <a:p>
            <a:pPr lvl="2"/>
            <a:r>
              <a:rPr lang="el-GR" dirty="0"/>
              <a:t>Υπολογίζουμε πόσο θα μειωθούν οι καταθέσεις όψεως </a:t>
            </a:r>
            <a:r>
              <a:rPr lang="en-US" dirty="0"/>
              <a:t>(</a:t>
            </a:r>
            <a:r>
              <a:rPr lang="el-GR" dirty="0"/>
              <a:t>ή η προσφορά χρήματος</a:t>
            </a:r>
            <a:r>
              <a:rPr lang="en-US" dirty="0"/>
              <a:t>):</a:t>
            </a:r>
            <a:r>
              <a:rPr lang="en-US" b="1" dirty="0"/>
              <a:t>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36976BAB-CC96-4815-9BE5-AA7C61E2AB70}"/>
              </a:ext>
            </a:extLst>
          </p:cNvPr>
          <p:cNvPicPr>
            <a:picLocks noChangeAspect="1"/>
          </p:cNvPicPr>
          <p:nvPr/>
        </p:nvPicPr>
        <p:blipFill>
          <a:blip r:embed="rId2"/>
          <a:stretch>
            <a:fillRect/>
          </a:stretch>
        </p:blipFill>
        <p:spPr>
          <a:xfrm>
            <a:off x="1885340" y="4912756"/>
            <a:ext cx="5207155" cy="648867"/>
          </a:xfrm>
          <a:prstGeom prst="rect">
            <a:avLst/>
          </a:prstGeom>
        </p:spPr>
      </p:pic>
      <p:pic>
        <p:nvPicPr>
          <p:cNvPr id="7" name="Εικόνα 6">
            <a:extLst>
              <a:ext uri="{FF2B5EF4-FFF2-40B4-BE49-F238E27FC236}">
                <a16:creationId xmlns:a16="http://schemas.microsoft.com/office/drawing/2014/main" id="{053502C3-3F32-48B6-9F90-CE0E2BC3CB30}"/>
              </a:ext>
            </a:extLst>
          </p:cNvPr>
          <p:cNvPicPr>
            <a:picLocks noChangeAspect="1"/>
          </p:cNvPicPr>
          <p:nvPr/>
        </p:nvPicPr>
        <p:blipFill>
          <a:blip r:embed="rId3"/>
          <a:stretch>
            <a:fillRect/>
          </a:stretch>
        </p:blipFill>
        <p:spPr>
          <a:xfrm>
            <a:off x="1041009" y="5607411"/>
            <a:ext cx="7385538" cy="603849"/>
          </a:xfrm>
          <a:prstGeom prst="rect">
            <a:avLst/>
          </a:prstGeom>
        </p:spPr>
      </p:pic>
    </p:spTree>
    <p:extLst>
      <p:ext uri="{BB962C8B-B14F-4D97-AF65-F5344CB8AC3E}">
        <p14:creationId xmlns:p14="http://schemas.microsoft.com/office/powerpoint/2010/main" val="287079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13-3  </a:t>
            </a:r>
            <a:r>
              <a:rPr lang="el-GR" dirty="0"/>
              <a:t>Άλλα Εργαλεία της Ομοσπονδιακής Τράπεζας και Πρόσφατες Δράσεις της </a:t>
            </a:r>
            <a:r>
              <a:rPr lang="en-US" sz="1400" dirty="0"/>
              <a:t>(1 </a:t>
            </a:r>
            <a:r>
              <a:rPr lang="el-GR" sz="1400" dirty="0"/>
              <a:t>από</a:t>
            </a:r>
            <a:r>
              <a:rPr lang="en-US" sz="1400" dirty="0"/>
              <a:t> </a:t>
            </a:r>
            <a:r>
              <a:rPr lang="el-GR" sz="1400" dirty="0"/>
              <a:t>2</a:t>
            </a:r>
            <a:r>
              <a:rPr lang="en-US" sz="1400" dirty="0"/>
              <a:t>) </a:t>
            </a:r>
          </a:p>
        </p:txBody>
      </p:sp>
      <p:sp>
        <p:nvSpPr>
          <p:cNvPr id="3" name="Content Placeholder 2"/>
          <p:cNvSpPr>
            <a:spLocks noGrp="1"/>
          </p:cNvSpPr>
          <p:nvPr>
            <p:ph idx="1"/>
          </p:nvPr>
        </p:nvSpPr>
        <p:spPr>
          <a:xfrm>
            <a:off x="324374" y="1470681"/>
            <a:ext cx="8329089" cy="5107540"/>
          </a:xfrm>
        </p:spPr>
        <p:txBody>
          <a:bodyPr>
            <a:normAutofit fontScale="77500" lnSpcReduction="20000"/>
          </a:bodyPr>
          <a:lstStyle/>
          <a:p>
            <a:pPr lvl="1"/>
            <a:r>
              <a:rPr lang="en-US" dirty="0"/>
              <a:t>13-3</a:t>
            </a:r>
            <a:r>
              <a:rPr lang="el-GR" dirty="0"/>
              <a:t>α</a:t>
            </a:r>
            <a:r>
              <a:rPr lang="en-US" dirty="0"/>
              <a:t> </a:t>
            </a:r>
            <a:r>
              <a:rPr lang="el-GR" dirty="0"/>
              <a:t>Ο Λόγος Ελάχιστων Υποχρεωτικών Αποθεματικών</a:t>
            </a:r>
            <a:endParaRPr lang="en-US" dirty="0"/>
          </a:p>
          <a:p>
            <a:pPr lvl="2"/>
            <a:r>
              <a:rPr lang="el-GR" dirty="0"/>
              <a:t>Η μείωση του λόγου ελάχιστων υποχρεωτικών αποθεματικών θα αυξήσει την προσφορά χρήματος</a:t>
            </a:r>
            <a:endParaRPr lang="en-US" dirty="0"/>
          </a:p>
          <a:p>
            <a:pPr lvl="2"/>
            <a:r>
              <a:rPr lang="el-GR" dirty="0"/>
              <a:t>Η αύξηση του λόγου ελάχιστων υποχρεωτικών διαθεσίμων θα μειώσει την προσφορά χρήματος</a:t>
            </a:r>
            <a:endParaRPr lang="en-US" dirty="0"/>
          </a:p>
          <a:p>
            <a:pPr lvl="1"/>
            <a:r>
              <a:rPr lang="en-US" dirty="0"/>
              <a:t>13-3</a:t>
            </a:r>
            <a:r>
              <a:rPr lang="el-GR" dirty="0"/>
              <a:t>β</a:t>
            </a:r>
            <a:r>
              <a:rPr lang="en-US" dirty="0"/>
              <a:t> </a:t>
            </a:r>
            <a:r>
              <a:rPr lang="el-GR" dirty="0"/>
              <a:t>Η Επικουρική Πιστωτική Διευκόλυνση και η Αγορά Ομοσπονδιακών Κεφαλαίων</a:t>
            </a:r>
            <a:endParaRPr lang="en-US" dirty="0"/>
          </a:p>
          <a:p>
            <a:pPr lvl="2"/>
            <a:r>
              <a:rPr lang="el-GR" b="1" dirty="0">
                <a:solidFill>
                  <a:srgbClr val="87004A"/>
                </a:solidFill>
              </a:rPr>
              <a:t>Προεξοφλητικό Δάνειο</a:t>
            </a:r>
            <a:r>
              <a:rPr lang="en-US" dirty="0"/>
              <a:t>: </a:t>
            </a:r>
            <a:r>
              <a:rPr lang="el-GR" dirty="0"/>
              <a:t>Δάνειο που χορηγεί η Ομοσπονδιακή Τράπεζα σε μια εμπορική τράπεζα</a:t>
            </a:r>
            <a:endParaRPr lang="en-US" dirty="0"/>
          </a:p>
          <a:p>
            <a:pPr lvl="2"/>
            <a:r>
              <a:rPr lang="el-GR" b="1" dirty="0">
                <a:solidFill>
                  <a:srgbClr val="87004A"/>
                </a:solidFill>
              </a:rPr>
              <a:t>Προεξοφλητικό Επιτόκιο</a:t>
            </a:r>
            <a:r>
              <a:rPr lang="en-US" dirty="0"/>
              <a:t>: </a:t>
            </a:r>
            <a:r>
              <a:rPr lang="el-GR" dirty="0"/>
              <a:t>Το επιτόκιο που χρεώνει η Ομοσπονδιακή Τράπεζα στα πιστωτικά ιδρύματα όταν δανείζονται αποθεματικά από αυτήν. Το επιτόκιο που επιβάλλεται σε ένα προεξοφλητικό δάνειο</a:t>
            </a:r>
            <a:endParaRPr lang="en-US" dirty="0"/>
          </a:p>
          <a:p>
            <a:pPr lvl="2"/>
            <a:r>
              <a:rPr lang="el-GR" b="1" dirty="0">
                <a:solidFill>
                  <a:srgbClr val="87004A"/>
                </a:solidFill>
              </a:rPr>
              <a:t>Επιτόκιο Ομοσπονδιακών Κεφαλαίων</a:t>
            </a:r>
            <a:r>
              <a:rPr lang="en-US" dirty="0"/>
              <a:t>: </a:t>
            </a:r>
            <a:r>
              <a:rPr lang="el-GR" dirty="0"/>
              <a:t>Το επιτόκιο στην αγορά ομοσπονδιακών κεφαλαίων. Το επιτόκιο που χρεώνουν οι τράπεζες η μια στην άλλη για τον δανεισμό αποθεματικών</a:t>
            </a:r>
            <a:endParaRPr lang="en-US" dirty="0"/>
          </a:p>
          <a:p>
            <a:pPr lvl="2"/>
            <a:r>
              <a:rPr lang="el-GR" b="1" dirty="0">
                <a:solidFill>
                  <a:srgbClr val="87004A"/>
                </a:solidFill>
              </a:rPr>
              <a:t>Αγορά Ομοσπονδιακών Κεφαλαίων</a:t>
            </a:r>
            <a:r>
              <a:rPr lang="en-US" dirty="0"/>
              <a:t>: </a:t>
            </a:r>
            <a:r>
              <a:rPr lang="el-GR" dirty="0"/>
              <a:t>Η αγορά όπου οι τράπεζες δανείζουν αποθεματικά η μία στην άλλη, συνήθως για σύντομες χρονικές περιόδους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67362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13-3  </a:t>
            </a:r>
            <a:r>
              <a:rPr lang="en-US" dirty="0"/>
              <a:t>Other Fed Tools and Recent Fed Actions </a:t>
            </a:r>
            <a:r>
              <a:rPr lang="en-US" sz="1400" dirty="0"/>
              <a:t>(2 </a:t>
            </a:r>
            <a:r>
              <a:rPr lang="el-GR" sz="1400" dirty="0"/>
              <a:t>από 2</a:t>
            </a:r>
            <a:r>
              <a:rPr lang="en-US" sz="1400" dirty="0"/>
              <a:t>) </a:t>
            </a:r>
          </a:p>
        </p:txBody>
      </p:sp>
      <p:sp>
        <p:nvSpPr>
          <p:cNvPr id="3" name="Content Placeholder 2"/>
          <p:cNvSpPr>
            <a:spLocks noGrp="1"/>
          </p:cNvSpPr>
          <p:nvPr>
            <p:ph idx="1"/>
          </p:nvPr>
        </p:nvSpPr>
        <p:spPr>
          <a:xfrm>
            <a:off x="324374" y="1470681"/>
            <a:ext cx="8329089" cy="5107540"/>
          </a:xfrm>
        </p:spPr>
        <p:txBody>
          <a:bodyPr>
            <a:normAutofit fontScale="92500" lnSpcReduction="20000"/>
          </a:bodyPr>
          <a:lstStyle/>
          <a:p>
            <a:pPr lvl="1"/>
            <a:r>
              <a:rPr lang="en-US" dirty="0"/>
              <a:t>13-3</a:t>
            </a:r>
            <a:r>
              <a:rPr lang="el-GR" dirty="0"/>
              <a:t>γ</a:t>
            </a:r>
            <a:r>
              <a:rPr lang="en-US" dirty="0"/>
              <a:t> </a:t>
            </a:r>
            <a:r>
              <a:rPr lang="el-GR" dirty="0"/>
              <a:t>Η Ομοσπονδιακή Τράπεζα και το Επιτόκιο – Στόχος των Ομοσπονδιακών Κεφαλαίων</a:t>
            </a:r>
            <a:endParaRPr lang="en-US" dirty="0"/>
          </a:p>
          <a:p>
            <a:pPr lvl="2"/>
            <a:r>
              <a:rPr lang="el-GR" b="1" dirty="0">
                <a:solidFill>
                  <a:srgbClr val="87004A"/>
                </a:solidFill>
              </a:rPr>
              <a:t>Επιτόκιο – Στόχος Ομοσπονδιακών Κεφαλαίων</a:t>
            </a:r>
            <a:r>
              <a:rPr lang="en-US" dirty="0"/>
              <a:t>: </a:t>
            </a:r>
            <a:r>
              <a:rPr lang="el-GR" dirty="0"/>
              <a:t>Το ύψος του επιτοκίου ομοσπονδιακών κεφαλαίων που η Ομοσπονδιακή Τράπεζα επιθυμεί να επιτύχει</a:t>
            </a:r>
            <a:endParaRPr lang="en-US" dirty="0"/>
          </a:p>
          <a:p>
            <a:pPr lvl="1"/>
            <a:r>
              <a:rPr lang="en-US" dirty="0"/>
              <a:t>13-3</a:t>
            </a:r>
            <a:r>
              <a:rPr lang="el-GR" dirty="0"/>
              <a:t> Τι Είναι η Ελεύθερη Τραπεζική;</a:t>
            </a:r>
            <a:endParaRPr lang="en-US" dirty="0"/>
          </a:p>
          <a:p>
            <a:pPr lvl="2"/>
            <a:r>
              <a:rPr lang="el-GR" dirty="0"/>
              <a:t>Αν δεν υπήρχε η Ομοσπονδιακή Τράπεζα, ποιος θα έλεγχε την προσφορά χρήματος; Μια επιλογή είναι η νομισματική ρύθμιση, γνωστή ως ελεύθερη τραπεζική</a:t>
            </a:r>
            <a:endParaRPr lang="en-US" dirty="0"/>
          </a:p>
          <a:p>
            <a:pPr lvl="2"/>
            <a:r>
              <a:rPr lang="el-GR" dirty="0"/>
              <a:t>Πώς θα λειτουργούσε αυτό;</a:t>
            </a:r>
            <a:endParaRPr lang="en-US" dirty="0"/>
          </a:p>
          <a:p>
            <a:pPr lvl="3"/>
            <a:r>
              <a:rPr lang="el-GR" i="0" dirty="0"/>
              <a:t>Κάθε τράπεζα θα εξέδιδε το δικό της νόμισμα με βάση, πιθανόν, κάποια αποθεματικά αγαθών, και η προσφορά χρήματος θα προσδιοριζόταν από τις δυνάμεις της αγοράς</a:t>
            </a:r>
            <a:endParaRPr lang="en-US" i="0" dirty="0"/>
          </a:p>
          <a:p>
            <a:pPr lvl="3"/>
            <a:r>
              <a:rPr lang="el-GR" i="0" dirty="0"/>
              <a:t>Η προσφορά χρήματος</a:t>
            </a:r>
            <a:r>
              <a:rPr lang="en-US" i="0" dirty="0"/>
              <a:t> </a:t>
            </a:r>
            <a:r>
              <a:rPr lang="el-GR" i="0" dirty="0"/>
              <a:t>θα προσαρμοζόταν προς τα πάνω ή προς τα κάτω, ανταποκρινόμενη στις μεταβολές της ζήτησης για κόσμου </a:t>
            </a:r>
            <a:r>
              <a:rPr lang="el-GR" i="0"/>
              <a:t>για χρήμα</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06937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13-1 </a:t>
            </a:r>
            <a:r>
              <a:rPr lang="en-US" sz="2400" dirty="0"/>
              <a:t>	</a:t>
            </a:r>
            <a:r>
              <a:rPr lang="el-GR" sz="2400" dirty="0"/>
              <a:t>Η Δομή και οι Λειτουργίες της Ομοσπονδιακής Τράπεζας </a:t>
            </a:r>
          </a:p>
          <a:p>
            <a:r>
              <a:rPr lang="en-US" sz="2400" dirty="0">
                <a:solidFill>
                  <a:srgbClr val="87004A"/>
                </a:solidFill>
              </a:rPr>
              <a:t>13-2 </a:t>
            </a:r>
            <a:r>
              <a:rPr lang="en-US" sz="2400" dirty="0"/>
              <a:t>	</a:t>
            </a:r>
            <a:r>
              <a:rPr lang="el-GR" sz="2400" dirty="0"/>
              <a:t>Η Διαδικασία Διεύρυνσης της Προσφοράς Χρήματος</a:t>
            </a:r>
            <a:endParaRPr lang="en-US" sz="2400" dirty="0"/>
          </a:p>
          <a:p>
            <a:r>
              <a:rPr lang="en-US" sz="2400" dirty="0">
                <a:solidFill>
                  <a:srgbClr val="87004A"/>
                </a:solidFill>
              </a:rPr>
              <a:t>13-3</a:t>
            </a:r>
            <a:r>
              <a:rPr lang="en-US" sz="2400" dirty="0"/>
              <a:t>	</a:t>
            </a:r>
            <a:r>
              <a:rPr lang="el-GR" sz="2400" dirty="0"/>
              <a:t>Άλλα Εργαλεία της Ομοσπονδιακής Τράπεζας και Πρόσφατες Δράσεις της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6969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13-1  </a:t>
            </a:r>
            <a:r>
              <a:rPr lang="el-GR" dirty="0"/>
              <a:t>Η Δομή και οι Λειτουργίες της Ομοσπονδιακής Τράπεζας </a:t>
            </a:r>
            <a:r>
              <a:rPr lang="en-US" sz="1400" dirty="0"/>
              <a:t>(1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l-GR" dirty="0"/>
              <a:t>Η Ομοσπονδιακή Τράπεζα είναι η κεντρική τράπεζα των ΗΠΑ. Κεντρικές τράπεζες υπάρχουν επίσης και σε άλλες χώρες</a:t>
            </a:r>
            <a:endParaRPr lang="en-US" dirty="0"/>
          </a:p>
          <a:p>
            <a:pPr lvl="1"/>
            <a:r>
              <a:rPr lang="en-US" dirty="0"/>
              <a:t>13-1</a:t>
            </a:r>
            <a:r>
              <a:rPr lang="el-GR" dirty="0"/>
              <a:t>α</a:t>
            </a:r>
            <a:r>
              <a:rPr lang="en-US" dirty="0"/>
              <a:t> </a:t>
            </a:r>
            <a:r>
              <a:rPr lang="el-GR" dirty="0"/>
              <a:t>Η Δομή της Ομοσπονδιακής Τράπεζας</a:t>
            </a:r>
            <a:endParaRPr lang="en-US" dirty="0"/>
          </a:p>
          <a:p>
            <a:pPr lvl="2"/>
            <a:r>
              <a:rPr lang="el-GR" b="1" dirty="0">
                <a:solidFill>
                  <a:srgbClr val="87004A"/>
                </a:solidFill>
              </a:rPr>
              <a:t>Διοικητικό Συμβούλιο</a:t>
            </a:r>
            <a:r>
              <a:rPr lang="en-US" dirty="0"/>
              <a:t>: </a:t>
            </a:r>
            <a:r>
              <a:rPr lang="el-GR" dirty="0"/>
              <a:t>Η διοίκηση της Ομοσπονδιακής Τράπεζας</a:t>
            </a:r>
            <a:endParaRPr lang="en-US" dirty="0"/>
          </a:p>
          <a:p>
            <a:pPr lvl="2"/>
            <a:r>
              <a:rPr lang="el-GR" b="1" dirty="0">
                <a:solidFill>
                  <a:srgbClr val="87004A"/>
                </a:solidFill>
              </a:rPr>
              <a:t>Ομοσπονδιακή Επιτροπή Ανοικτής Αγοράς </a:t>
            </a:r>
            <a:r>
              <a:rPr lang="en-US" b="1" dirty="0">
                <a:solidFill>
                  <a:srgbClr val="87004A"/>
                </a:solidFill>
              </a:rPr>
              <a:t>(FOMC)</a:t>
            </a:r>
            <a:r>
              <a:rPr lang="en-US" b="1" dirty="0"/>
              <a:t>:</a:t>
            </a:r>
            <a:r>
              <a:rPr lang="en-US" dirty="0"/>
              <a:t> </a:t>
            </a:r>
            <a:r>
              <a:rPr lang="el-GR" dirty="0"/>
              <a:t>Η δωδεκαμελής ομάδα χάραξης πολιτικών της Ομοσπονδιακής Τράπεζας. Η επιτροπή έχει την εξουσία να διεξάγει πράξεις ανοικτής αγοράς</a:t>
            </a:r>
            <a:endParaRPr lang="en-US" dirty="0"/>
          </a:p>
          <a:p>
            <a:pPr lvl="2"/>
            <a:r>
              <a:rPr lang="el-GR" b="1" dirty="0">
                <a:solidFill>
                  <a:srgbClr val="87004A"/>
                </a:solidFill>
              </a:rPr>
              <a:t>Πράξης Ανοικτής Αγοράς</a:t>
            </a:r>
            <a:r>
              <a:rPr lang="en-US" dirty="0"/>
              <a:t>: </a:t>
            </a:r>
            <a:r>
              <a:rPr lang="el-GR" dirty="0"/>
              <a:t>Η αγορά και η πώληση κρατικών χρεογράφων από την Κεντρική Ομοσπονδιακή Τράπεζα</a:t>
            </a:r>
            <a:endParaRPr lang="en-US" dirty="0"/>
          </a:p>
          <a:p>
            <a:pPr lvl="2"/>
            <a:r>
              <a:rPr lang="el-GR" b="1" dirty="0">
                <a:solidFill>
                  <a:srgbClr val="87004A"/>
                </a:solidFill>
              </a:rPr>
              <a:t>Νομισματική Πολιτική</a:t>
            </a:r>
            <a:r>
              <a:rPr lang="en-US" dirty="0"/>
              <a:t>: </a:t>
            </a:r>
            <a:r>
              <a:rPr lang="el-GR" dirty="0"/>
              <a:t>Αλλαγές στην προσφορά χρήματος ώστε να επιτυγχάνονται δηλωμένοι μακροοικονομικοί στόχοι</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37143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Περιοχές και Τοποθεσίες της Ομοσπονδιακής Τράπεζας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4" name="Εικόνα 3">
            <a:extLst>
              <a:ext uri="{FF2B5EF4-FFF2-40B4-BE49-F238E27FC236}">
                <a16:creationId xmlns:a16="http://schemas.microsoft.com/office/drawing/2014/main" id="{91CC03FB-08AE-4228-9A6F-F559476D9D5A}"/>
              </a:ext>
            </a:extLst>
          </p:cNvPr>
          <p:cNvPicPr>
            <a:picLocks noChangeAspect="1"/>
          </p:cNvPicPr>
          <p:nvPr/>
        </p:nvPicPr>
        <p:blipFill>
          <a:blip r:embed="rId2"/>
          <a:stretch>
            <a:fillRect/>
          </a:stretch>
        </p:blipFill>
        <p:spPr>
          <a:xfrm>
            <a:off x="564540" y="1270758"/>
            <a:ext cx="8088923" cy="3901384"/>
          </a:xfrm>
          <a:prstGeom prst="rect">
            <a:avLst/>
          </a:prstGeom>
        </p:spPr>
      </p:pic>
      <p:pic>
        <p:nvPicPr>
          <p:cNvPr id="7" name="Εικόνα 6">
            <a:extLst>
              <a:ext uri="{FF2B5EF4-FFF2-40B4-BE49-F238E27FC236}">
                <a16:creationId xmlns:a16="http://schemas.microsoft.com/office/drawing/2014/main" id="{8AC70D77-6DC6-4F6B-99DE-73BABC02EE12}"/>
              </a:ext>
            </a:extLst>
          </p:cNvPr>
          <p:cNvPicPr>
            <a:picLocks noChangeAspect="1"/>
          </p:cNvPicPr>
          <p:nvPr/>
        </p:nvPicPr>
        <p:blipFill>
          <a:blip r:embed="rId3"/>
          <a:stretch>
            <a:fillRect/>
          </a:stretch>
        </p:blipFill>
        <p:spPr>
          <a:xfrm>
            <a:off x="234362" y="5300231"/>
            <a:ext cx="8675275" cy="457945"/>
          </a:xfrm>
          <a:prstGeom prst="rect">
            <a:avLst/>
          </a:prstGeom>
        </p:spPr>
      </p:pic>
    </p:spTree>
    <p:extLst>
      <p:ext uri="{BB962C8B-B14F-4D97-AF65-F5344CB8AC3E}">
        <p14:creationId xmlns:p14="http://schemas.microsoft.com/office/powerpoint/2010/main" val="307454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13-1  </a:t>
            </a:r>
            <a:r>
              <a:rPr lang="el-GR" dirty="0"/>
              <a:t>Η Δομή και οι Λειτουργίες της Ομοσπονδιακής Τράπεζας </a:t>
            </a:r>
            <a:r>
              <a:rPr lang="en-US" sz="1400" dirty="0"/>
              <a:t>(2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dirty="0"/>
              <a:t>13-1b </a:t>
            </a:r>
            <a:r>
              <a:rPr lang="el-GR" dirty="0"/>
              <a:t>Λειτουργίες της Ομοσπονδιακής Τράπεζας</a:t>
            </a:r>
            <a:endParaRPr lang="en-US" dirty="0"/>
          </a:p>
          <a:p>
            <a:pPr marL="1005840" lvl="3" indent="0">
              <a:buNone/>
            </a:pPr>
            <a:r>
              <a:rPr lang="el-GR" i="0" dirty="0"/>
              <a:t>Η Ομοσπονδιακή Τράπεζα διαθέτει οκτώ βασικές λειτουργίες</a:t>
            </a:r>
            <a:r>
              <a:rPr lang="en-US" i="0" dirty="0"/>
              <a:t>:</a:t>
            </a:r>
          </a:p>
          <a:p>
            <a:pPr lvl="3"/>
            <a:r>
              <a:rPr lang="en-US" dirty="0"/>
              <a:t>1. </a:t>
            </a:r>
            <a:r>
              <a:rPr lang="el-GR" dirty="0"/>
              <a:t>Έλεγχος της προσφοράς χρήματος</a:t>
            </a:r>
            <a:endParaRPr lang="en-US" dirty="0"/>
          </a:p>
          <a:p>
            <a:pPr lvl="3"/>
            <a:r>
              <a:rPr lang="en-US" dirty="0"/>
              <a:t>2. </a:t>
            </a:r>
            <a:r>
              <a:rPr lang="el-GR" dirty="0"/>
              <a:t>Προσφορά χαρτονομισμάτων στην οικονομία (χαρτονομίσματα Ομοσπονδιακής Τράπεζας</a:t>
            </a:r>
            <a:r>
              <a:rPr lang="en-US" dirty="0"/>
              <a:t>)</a:t>
            </a:r>
          </a:p>
          <a:p>
            <a:pPr lvl="3"/>
            <a:r>
              <a:rPr lang="en-US" dirty="0"/>
              <a:t>3. </a:t>
            </a:r>
            <a:r>
              <a:rPr lang="el-GR" dirty="0"/>
              <a:t>Παροχή υπηρεσιών εκκαθάρισης επιταγών</a:t>
            </a:r>
            <a:endParaRPr lang="en-US" dirty="0"/>
          </a:p>
          <a:p>
            <a:pPr lvl="3"/>
            <a:r>
              <a:rPr lang="en-US" dirty="0"/>
              <a:t>4. </a:t>
            </a:r>
            <a:r>
              <a:rPr lang="el-GR" dirty="0"/>
              <a:t>Διατήρηση αποθεματικών πιστωτικών ιδρυμάτων</a:t>
            </a:r>
            <a:endParaRPr lang="en-US" dirty="0"/>
          </a:p>
          <a:p>
            <a:pPr lvl="3"/>
            <a:r>
              <a:rPr lang="en-US" dirty="0"/>
              <a:t>5. </a:t>
            </a:r>
            <a:r>
              <a:rPr lang="el-GR" dirty="0"/>
              <a:t>Επόπτευση τραπεζών μελών</a:t>
            </a:r>
            <a:endParaRPr lang="en-US" dirty="0"/>
          </a:p>
          <a:p>
            <a:pPr lvl="3"/>
            <a:r>
              <a:rPr lang="en-US" dirty="0"/>
              <a:t>6. </a:t>
            </a:r>
            <a:r>
              <a:rPr lang="el-GR" dirty="0"/>
              <a:t>Τραπεζίτης της κυβέρνησης</a:t>
            </a:r>
            <a:endParaRPr lang="en-US" dirty="0"/>
          </a:p>
          <a:p>
            <a:pPr lvl="3"/>
            <a:r>
              <a:rPr lang="en-US" dirty="0"/>
              <a:t>7. </a:t>
            </a:r>
            <a:r>
              <a:rPr lang="el-GR" dirty="0"/>
              <a:t>Δανειστής έσχατης λύσης</a:t>
            </a:r>
            <a:endParaRPr lang="en-US" dirty="0"/>
          </a:p>
          <a:p>
            <a:pPr lvl="3"/>
            <a:r>
              <a:rPr lang="en-US" dirty="0"/>
              <a:t>8. </a:t>
            </a:r>
            <a:r>
              <a:rPr lang="el-GR" dirty="0"/>
              <a:t>Διαχείριση της πώλησης των χρεογράφων του δημοσίου των ΗΠΑ (δημοπρασίες</a:t>
            </a:r>
            <a:r>
              <a:rPr lang="en-US" dirty="0"/>
              <a:t>)</a:t>
            </a:r>
          </a:p>
          <a:p>
            <a:pPr lvl="2"/>
            <a:r>
              <a:rPr lang="el-GR" b="1" dirty="0">
                <a:solidFill>
                  <a:srgbClr val="87004A"/>
                </a:solidFill>
              </a:rPr>
              <a:t>Χρεόγραφα του Αμερικανικού Δημοσίου</a:t>
            </a:r>
            <a:r>
              <a:rPr lang="en-US" dirty="0"/>
              <a:t>: </a:t>
            </a:r>
            <a:r>
              <a:rPr lang="el-GR" dirty="0"/>
              <a:t>Ομόλογα και αντίστοιχα χρεόγραφα που εκδίδει το υπουργείο οικονομικών των ΗΠΑ όταν δανείζεται κεφάλαια</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9302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13-1  </a:t>
            </a:r>
            <a:r>
              <a:rPr lang="el-GR" dirty="0"/>
              <a:t>Η Δομή και οι Λειτουργίες της Ομοσπονδιακής Τράπεζας </a:t>
            </a:r>
            <a:r>
              <a:rPr lang="en-US" sz="1400" dirty="0"/>
              <a:t>(3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fontScale="70000" lnSpcReduction="20000"/>
          </a:bodyPr>
          <a:lstStyle/>
          <a:p>
            <a:pPr lvl="1"/>
            <a:r>
              <a:rPr lang="en-US" dirty="0"/>
              <a:t>13-1</a:t>
            </a:r>
            <a:r>
              <a:rPr lang="el-GR" dirty="0"/>
              <a:t>γ</a:t>
            </a:r>
            <a:r>
              <a:rPr lang="en-US" dirty="0"/>
              <a:t> </a:t>
            </a:r>
            <a:r>
              <a:rPr lang="el-GR" dirty="0"/>
              <a:t>Συνηθισμένες Παρανοήσεις για το Υπουργείο Οικονομικών των ΗΠΑ και την Ομοσπονδιακή Τράπεζα</a:t>
            </a:r>
            <a:endParaRPr lang="en-US" dirty="0"/>
          </a:p>
          <a:p>
            <a:pPr lvl="2"/>
            <a:r>
              <a:rPr lang="el-GR" dirty="0"/>
              <a:t>Ορισμένοι μπερδεύουν το υπουργείο οικονομικών των ΗΠΑ με την Ομοσπονδιακή Τράπεζα. Θεωρούν λανθασμένα ότι το υπουργείο οικονομικών διαθέτει κάποιες λειτουργίες που στην ουσία τις διαθέτει η Ομοσπονδιακή Τράπεζα. Ωστόσο, υπάρχουν σημαντικές διαφορές μεταξύ τους</a:t>
            </a:r>
            <a:endParaRPr lang="en-US" dirty="0"/>
          </a:p>
          <a:p>
            <a:pPr lvl="3"/>
            <a:r>
              <a:rPr lang="el-GR" i="0" dirty="0"/>
              <a:t>Το Υπουργείο Οικονομικών των ΗΠΑ είναι μια υπηρεσία δημοσιονομικής πολιτικής, ενώ η Ομοσπονδιακή Τράπεζα μια υπηρεσία νομισματικής πολιτικής</a:t>
            </a:r>
            <a:endParaRPr lang="en-US" i="0" dirty="0"/>
          </a:p>
          <a:p>
            <a:pPr lvl="3"/>
            <a:r>
              <a:rPr lang="el-GR" i="0" dirty="0"/>
              <a:t>Η ομοσπονδιακή κυβέρνηση δαπανά κεφάλαια, ενώ το υπουργείο οικονομικών συλλέγει τους φόρους και δανείζεται τα απαραίτητα κεφάλαια για την εξόφληση προμηθευτών και άλλων. Υποχρέωση του υπουργείου οικονομικών είναι να διαχειριστεί τα οικονομικά ζητήματα της κυβέρνησης. Εκτός από τα κέρματα, το υπουργείο οικονομικών δεν εκδίδει χρήματα και δεν μπορεί να δημιουργήσει χρήμα, όπως κάνει η Ομοσπονδιακή Τράπεζα</a:t>
            </a:r>
            <a:endParaRPr lang="en-US" i="0" dirty="0"/>
          </a:p>
          <a:p>
            <a:pPr lvl="3"/>
            <a:r>
              <a:rPr lang="el-GR" i="0" dirty="0"/>
              <a:t>Η Ομοσπονδιακή Τράπεζα ασχολείται κυρίως με τη διαθεσιμότητα του χρήματος και των πιστώσεων για το σύνολο της οικονομίας. Δεν εκδίδει χρεόγραφα του δημοσίου. Δεν είναι επιφορτισμένη με την υποχρέωση να ικανοποιεί τις χρηματοπιστωτικές ανάγκες της ομοσπονδιακής κυβέρνησης. Η υποχρέωσή της είναι να παρέχει ένα σταθερό νομισματικό πλαίσιο για την οικονομία</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7980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(1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fontScale="92500"/>
          </a:bodyPr>
          <a:lstStyle/>
          <a:p>
            <a:pPr lvl="1"/>
            <a:r>
              <a:rPr lang="en-US" dirty="0"/>
              <a:t>13-2</a:t>
            </a:r>
            <a:r>
              <a:rPr lang="el-GR" dirty="0"/>
              <a:t>α</a:t>
            </a:r>
            <a:r>
              <a:rPr lang="en-US" dirty="0"/>
              <a:t> </a:t>
            </a:r>
            <a:r>
              <a:rPr lang="el-GR" dirty="0"/>
              <a:t>Συνοπτική Ανακεφαλαίωση των Αποθεματικών, των Ελάχιστων Υποχρεωτικών Αποθεματικών και των Υπερβαλλόντων Αποθεματικών</a:t>
            </a:r>
            <a:endParaRPr lang="en-US" dirty="0"/>
          </a:p>
          <a:p>
            <a:pPr lvl="2"/>
            <a:r>
              <a:rPr lang="el-GR" dirty="0"/>
              <a:t>Θυμηθείτε</a:t>
            </a:r>
            <a:r>
              <a:rPr lang="en-US" dirty="0"/>
              <a:t>:</a:t>
            </a:r>
          </a:p>
          <a:p>
            <a:pPr lvl="2"/>
            <a:r>
              <a:rPr lang="en-US" dirty="0"/>
              <a:t>1. </a:t>
            </a:r>
            <a:r>
              <a:rPr lang="el-GR" dirty="0"/>
              <a:t>Αποθεματικά</a:t>
            </a:r>
            <a:r>
              <a:rPr lang="en-US" dirty="0"/>
              <a:t> = </a:t>
            </a:r>
            <a:r>
              <a:rPr lang="el-GR" dirty="0"/>
              <a:t>Καταθέσεις της τράπεζας στην Ομοσπονδιακή Τράπεζα </a:t>
            </a:r>
            <a:r>
              <a:rPr lang="en-US" dirty="0"/>
              <a:t>+ </a:t>
            </a:r>
            <a:r>
              <a:rPr lang="el-GR" dirty="0"/>
              <a:t>Χρήματα θησαυροφυλακίου</a:t>
            </a:r>
            <a:endParaRPr lang="en-US" dirty="0"/>
          </a:p>
          <a:p>
            <a:pPr lvl="2"/>
            <a:r>
              <a:rPr lang="en-US" dirty="0"/>
              <a:t>2. </a:t>
            </a:r>
            <a:r>
              <a:rPr lang="el-GR" dirty="0"/>
              <a:t>Υποχρεωτικά αποθεματικά </a:t>
            </a:r>
            <a:r>
              <a:rPr lang="en-US" dirty="0"/>
              <a:t>= </a:t>
            </a:r>
            <a:r>
              <a:rPr lang="en-US" i="1" dirty="0"/>
              <a:t>r</a:t>
            </a:r>
            <a:r>
              <a:rPr lang="en-US" dirty="0"/>
              <a:t> x </a:t>
            </a:r>
            <a:r>
              <a:rPr lang="el-GR" dirty="0"/>
              <a:t>Καταθέσεις όψεως</a:t>
            </a:r>
            <a:endParaRPr lang="en-US" dirty="0"/>
          </a:p>
          <a:p>
            <a:pPr lvl="2"/>
            <a:r>
              <a:rPr lang="en-US" dirty="0"/>
              <a:t>3. </a:t>
            </a:r>
            <a:r>
              <a:rPr lang="el-GR" dirty="0"/>
              <a:t>Υπερβάλλοντα αποθεματικά </a:t>
            </a:r>
            <a:r>
              <a:rPr lang="en-US" dirty="0"/>
              <a:t>= </a:t>
            </a:r>
            <a:r>
              <a:rPr lang="el-GR" dirty="0"/>
              <a:t>Αποθεματικά</a:t>
            </a:r>
            <a:r>
              <a:rPr lang="en-US" dirty="0"/>
              <a:t> – </a:t>
            </a:r>
            <a:r>
              <a:rPr lang="el-GR" dirty="0"/>
              <a:t>Υποχρεωτικά αποθεματικά</a:t>
            </a:r>
            <a:endParaRPr lang="en-US" dirty="0"/>
          </a:p>
          <a:p>
            <a:pPr lvl="2"/>
            <a:r>
              <a:rPr lang="en-US" dirty="0"/>
              <a:t>4. </a:t>
            </a:r>
            <a:r>
              <a:rPr lang="el-GR" dirty="0"/>
              <a:t>Μια τράπεζα μπορεί να χρησιμοποιήσει τα υπερβάλλοντα αποθεματικά της για να δημιουργήσει νέα δάνεια</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41817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(2 </a:t>
            </a:r>
            <a:r>
              <a:rPr lang="el-GR" sz="1400" dirty="0"/>
              <a:t>από</a:t>
            </a:r>
            <a:r>
              <a:rPr lang="en-US" sz="1400" dirty="0"/>
              <a:t> 10) </a:t>
            </a:r>
          </a:p>
        </p:txBody>
      </p:sp>
      <p:sp>
        <p:nvSpPr>
          <p:cNvPr id="3" name="Content Placeholder 2"/>
          <p:cNvSpPr>
            <a:spLocks noGrp="1"/>
          </p:cNvSpPr>
          <p:nvPr>
            <p:ph idx="1"/>
          </p:nvPr>
        </p:nvSpPr>
        <p:spPr>
          <a:xfrm>
            <a:off x="324374" y="1362457"/>
            <a:ext cx="8352084" cy="5228843"/>
          </a:xfrm>
        </p:spPr>
        <p:txBody>
          <a:bodyPr>
            <a:normAutofit/>
          </a:bodyPr>
          <a:lstStyle/>
          <a:p>
            <a:pPr lvl="1"/>
            <a:r>
              <a:rPr lang="en-US" sz="2000" dirty="0"/>
              <a:t>13-2</a:t>
            </a:r>
            <a:r>
              <a:rPr lang="el-GR" sz="2000" dirty="0"/>
              <a:t>β</a:t>
            </a:r>
            <a:r>
              <a:rPr lang="en-US" sz="2000" dirty="0"/>
              <a:t> </a:t>
            </a:r>
            <a:r>
              <a:rPr lang="el-GR" sz="2000" dirty="0"/>
              <a:t>Η Διαδικασία Διεύρυνσης της Προσφοράς Χρήματος</a:t>
            </a:r>
            <a:endParaRPr lang="en-US" sz="2000" dirty="0"/>
          </a:p>
          <a:p>
            <a:pPr lvl="2"/>
            <a:r>
              <a:rPr lang="el-GR" sz="2000" dirty="0"/>
              <a:t>Θυμηθείτε ότι </a:t>
            </a:r>
            <a:r>
              <a:rPr lang="en-US" sz="2000" dirty="0"/>
              <a:t>M1 = </a:t>
            </a:r>
            <a:r>
              <a:rPr lang="el-GR" sz="2000" dirty="0"/>
              <a:t>Νόμισμα εκτός τραπεζών </a:t>
            </a:r>
            <a:r>
              <a:rPr lang="en-US" sz="2000" dirty="0"/>
              <a:t>+ </a:t>
            </a:r>
            <a:r>
              <a:rPr lang="el-GR" sz="2000" dirty="0"/>
              <a:t>Καταθέσεις όψεως </a:t>
            </a:r>
            <a:r>
              <a:rPr lang="en-US" sz="2000" dirty="0"/>
              <a:t>+ </a:t>
            </a:r>
            <a:r>
              <a:rPr lang="el-GR" sz="2000" dirty="0"/>
              <a:t>Ταξιδιωτικές επιταγές</a:t>
            </a:r>
            <a:endParaRPr lang="en-US" sz="2000" dirty="0"/>
          </a:p>
          <a:p>
            <a:pPr lvl="2"/>
            <a:r>
              <a:rPr lang="el-GR" sz="2000" dirty="0"/>
              <a:t>Αν οι καταθέσεις όψεως είναι </a:t>
            </a:r>
            <a:r>
              <a:rPr lang="en-US" sz="2000" dirty="0"/>
              <a:t>$10</a:t>
            </a:r>
            <a:r>
              <a:rPr lang="el-GR" sz="2000" dirty="0"/>
              <a:t>.</a:t>
            </a:r>
            <a:r>
              <a:rPr lang="en-US" sz="2000" dirty="0"/>
              <a:t>000</a:t>
            </a:r>
            <a:r>
              <a:rPr lang="el-GR" sz="2000" dirty="0"/>
              <a:t> και τα υπόλοιπα στοιχεία είναι </a:t>
            </a:r>
            <a:r>
              <a:rPr lang="en-US" sz="2000" dirty="0"/>
              <a:t>$0, </a:t>
            </a:r>
            <a:r>
              <a:rPr lang="el-GR" sz="2000" dirty="0"/>
              <a:t>τότε προσφορά χρήματος </a:t>
            </a:r>
            <a:r>
              <a:rPr lang="en-US" sz="2000" dirty="0"/>
              <a:t>= $10</a:t>
            </a:r>
            <a:r>
              <a:rPr lang="el-GR" sz="2000" dirty="0"/>
              <a:t>.</a:t>
            </a:r>
            <a:r>
              <a:rPr lang="en-US" sz="2000" dirty="0"/>
              <a:t>000</a:t>
            </a:r>
            <a:r>
              <a:rPr lang="el-GR" sz="2000" dirty="0"/>
              <a:t>. Υποθέστε ότι</a:t>
            </a:r>
            <a:r>
              <a:rPr lang="en-US" sz="2000" dirty="0"/>
              <a:t>:</a:t>
            </a:r>
          </a:p>
          <a:p>
            <a:pPr lvl="3"/>
            <a:r>
              <a:rPr lang="el-GR" sz="2000" i="0" dirty="0"/>
              <a:t>Το σύνολο των παρακάτω καταθέσεων βρίσκονται στην τράπεζα Α</a:t>
            </a:r>
            <a:endParaRPr lang="en-US" sz="2000" i="0" dirty="0"/>
          </a:p>
          <a:p>
            <a:pPr lvl="3"/>
            <a:r>
              <a:rPr lang="el-GR" sz="2000" i="0" dirty="0"/>
              <a:t>Ο λόγος ελάχιστων υποχρεωτικών αποθεματικών είναι </a:t>
            </a:r>
            <a:r>
              <a:rPr lang="en-US" sz="2000" i="0" dirty="0"/>
              <a:t>10%</a:t>
            </a:r>
            <a:r>
              <a:rPr lang="el-GR" sz="2000" i="0" dirty="0"/>
              <a:t> και</a:t>
            </a:r>
            <a:endParaRPr lang="en-US" sz="2000" i="0" dirty="0"/>
          </a:p>
          <a:p>
            <a:pPr lvl="3"/>
            <a:r>
              <a:rPr lang="el-GR" sz="2000" i="0" dirty="0"/>
              <a:t>Η τράπεζα</a:t>
            </a:r>
            <a:r>
              <a:rPr lang="en-US" sz="2000" i="0" dirty="0"/>
              <a:t> A </a:t>
            </a:r>
            <a:r>
              <a:rPr lang="el-GR" sz="2000" i="0" dirty="0"/>
              <a:t>διαθέτει </a:t>
            </a:r>
            <a:r>
              <a:rPr lang="en-US" sz="2000" i="0" dirty="0"/>
              <a:t>$1</a:t>
            </a:r>
            <a:r>
              <a:rPr lang="el-GR" sz="2000" i="0" dirty="0"/>
              <a:t>.</a:t>
            </a:r>
            <a:r>
              <a:rPr lang="en-US" sz="2000" i="0" dirty="0"/>
              <a:t>000 </a:t>
            </a:r>
            <a:r>
              <a:rPr lang="el-GR" sz="2000" i="0" dirty="0"/>
              <a:t>σε αποθεματικά και καθόλου υπερβάλλοντα αποθεματικό</a:t>
            </a:r>
            <a:endParaRPr lang="en-US" sz="2000" i="0" dirty="0"/>
          </a:p>
          <a:p>
            <a:pPr lvl="1"/>
            <a:endParaRPr lang="en-US" dirty="0"/>
          </a:p>
          <a:p>
            <a:pPr marL="400050" lvl="1" indent="0">
              <a:buNone/>
            </a:pP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F05BEE81-E101-4FF9-A3D3-025EE6C82049}"/>
              </a:ext>
            </a:extLst>
          </p:cNvPr>
          <p:cNvPicPr>
            <a:picLocks noChangeAspect="1"/>
          </p:cNvPicPr>
          <p:nvPr/>
        </p:nvPicPr>
        <p:blipFill>
          <a:blip r:embed="rId2"/>
          <a:stretch>
            <a:fillRect/>
          </a:stretch>
        </p:blipFill>
        <p:spPr>
          <a:xfrm>
            <a:off x="1768739" y="5088067"/>
            <a:ext cx="5912221" cy="1126137"/>
          </a:xfrm>
          <a:prstGeom prst="rect">
            <a:avLst/>
          </a:prstGeom>
        </p:spPr>
      </p:pic>
    </p:spTree>
    <p:extLst>
      <p:ext uri="{BB962C8B-B14F-4D97-AF65-F5344CB8AC3E}">
        <p14:creationId xmlns:p14="http://schemas.microsoft.com/office/powerpoint/2010/main" val="191478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13-2  </a:t>
            </a:r>
            <a:r>
              <a:rPr lang="el-GR" dirty="0"/>
              <a:t>Η Διαδικασία Διεύρυνσης της Προσφοράς Χρήματος </a:t>
            </a:r>
            <a:r>
              <a:rPr lang="en-US" sz="1400" dirty="0"/>
              <a:t>(3 </a:t>
            </a:r>
            <a:r>
              <a:rPr lang="el-GR" sz="1400" dirty="0"/>
              <a:t>από</a:t>
            </a:r>
            <a:r>
              <a:rPr lang="en-US" sz="1400" dirty="0"/>
              <a:t> 10)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000" dirty="0"/>
              <a:t>13-2</a:t>
            </a:r>
            <a:r>
              <a:rPr lang="el-GR" sz="2000" dirty="0"/>
              <a:t>β</a:t>
            </a:r>
            <a:r>
              <a:rPr lang="en-US" sz="2000" dirty="0"/>
              <a:t> </a:t>
            </a:r>
            <a:r>
              <a:rPr lang="el-GR" sz="2000" dirty="0"/>
              <a:t>Η Διαδικασία Διεύρυνσης της Προσφοράς Χρήματος </a:t>
            </a:r>
            <a:r>
              <a:rPr lang="en-US" sz="2000" dirty="0"/>
              <a:t>(</a:t>
            </a:r>
            <a:r>
              <a:rPr lang="el-GR" sz="2000" dirty="0"/>
              <a:t>συνέχεια</a:t>
            </a:r>
            <a:r>
              <a:rPr lang="en-US" sz="2000" dirty="0"/>
              <a:t>)</a:t>
            </a:r>
          </a:p>
          <a:p>
            <a:pPr lvl="2"/>
            <a:r>
              <a:rPr lang="el-GR" sz="2000" dirty="0"/>
              <a:t>Η Ομοσπονδιακή Τράπεζα διεξάγει μια αγορά ανοικτής αγοράς</a:t>
            </a:r>
            <a:endParaRPr lang="en-US" sz="2000" dirty="0"/>
          </a:p>
          <a:p>
            <a:pPr lvl="3"/>
            <a:r>
              <a:rPr lang="el-GR" sz="2000" b="1" i="0" dirty="0">
                <a:solidFill>
                  <a:srgbClr val="87004A"/>
                </a:solidFill>
              </a:rPr>
              <a:t>Αγορά Ανοικτής Αγοράς</a:t>
            </a:r>
            <a:r>
              <a:rPr lang="en-US" sz="2000" i="0" dirty="0"/>
              <a:t>: </a:t>
            </a:r>
            <a:r>
              <a:rPr lang="el-GR" sz="2000" i="0" dirty="0"/>
              <a:t>Η αγορά κρατικών χρεογράφων από την Ομοσπονδιακή Τράπεζα</a:t>
            </a:r>
            <a:endParaRPr lang="en-US" sz="2000" i="0" dirty="0"/>
          </a:p>
          <a:p>
            <a:pPr lvl="3"/>
            <a:r>
              <a:rPr lang="el-GR" sz="2000" i="0" dirty="0"/>
              <a:t>Η Ομοσπονδιακή Τράπεζα αγοράζει κρατικά χρεόγραφα αξίας</a:t>
            </a:r>
            <a:r>
              <a:rPr lang="en-US" sz="2000" i="0" dirty="0"/>
              <a:t> $500 </a:t>
            </a:r>
            <a:r>
              <a:rPr lang="el-GR" sz="2000" i="0" dirty="0"/>
              <a:t>από την τράπεζα </a:t>
            </a:r>
            <a:r>
              <a:rPr lang="en-US" sz="2000" i="0" dirty="0"/>
              <a:t>A</a:t>
            </a:r>
            <a:r>
              <a:rPr lang="el-GR" sz="2000" i="0" dirty="0"/>
              <a:t>. Από που αντλεί η Ομοσπονδιακή Τράπεζα τα</a:t>
            </a:r>
            <a:r>
              <a:rPr lang="en-US" sz="2000" i="0" dirty="0"/>
              <a:t> $500 </a:t>
            </a:r>
            <a:r>
              <a:rPr lang="el-GR" sz="2000" i="0" dirty="0"/>
              <a:t>που πρέπει να αποδώσει στην τράπεζα </a:t>
            </a:r>
            <a:r>
              <a:rPr lang="en-US" sz="2000" i="0" dirty="0"/>
              <a:t>A</a:t>
            </a:r>
            <a:r>
              <a:rPr lang="el-GR" sz="2000" i="0" dirty="0"/>
              <a:t>;</a:t>
            </a:r>
            <a:r>
              <a:rPr lang="en-US" sz="2000" i="0" dirty="0"/>
              <a:t> </a:t>
            </a:r>
            <a:r>
              <a:rPr lang="el-GR" sz="2000" dirty="0"/>
              <a:t>Από το τίποτα</a:t>
            </a:r>
            <a:r>
              <a:rPr lang="el-GR" sz="2000" i="0" dirty="0"/>
              <a:t>.</a:t>
            </a:r>
            <a:r>
              <a:rPr lang="en-US" sz="2000" i="0" dirty="0"/>
              <a:t> </a:t>
            </a:r>
            <a:r>
              <a:rPr lang="el-GR" sz="2000" i="0" dirty="0"/>
              <a:t>Η Ομοσπονδιακή Τράπεζα απλώς αλλάζει το ποσό</a:t>
            </a:r>
            <a:r>
              <a:rPr lang="en-US" sz="2000" i="0" dirty="0"/>
              <a:t> </a:t>
            </a:r>
            <a:r>
              <a:rPr lang="el-GR" sz="2000" i="0" dirty="0"/>
              <a:t>του αποθεματικού λογαριασμού της τράπεζας </a:t>
            </a:r>
            <a:r>
              <a:rPr lang="en-US" sz="2000" i="0" dirty="0"/>
              <a:t>A</a:t>
            </a:r>
            <a:r>
              <a:rPr lang="el-GR" sz="2000" i="0" dirty="0"/>
              <a:t> από </a:t>
            </a:r>
            <a:r>
              <a:rPr lang="en-US" sz="2000" i="0" dirty="0"/>
              <a:t>$1</a:t>
            </a:r>
            <a:r>
              <a:rPr lang="el-GR" sz="2000" i="0" dirty="0"/>
              <a:t>.</a:t>
            </a:r>
            <a:r>
              <a:rPr lang="en-US" sz="2000" i="0" dirty="0"/>
              <a:t>000 </a:t>
            </a:r>
            <a:r>
              <a:rPr lang="el-GR" sz="2000" i="0" dirty="0"/>
              <a:t>σε</a:t>
            </a:r>
            <a:r>
              <a:rPr lang="en-US" sz="2000" i="0" dirty="0"/>
              <a:t> $1</a:t>
            </a:r>
            <a:r>
              <a:rPr lang="el-GR" sz="2000" i="0" dirty="0"/>
              <a:t>.</a:t>
            </a:r>
            <a:r>
              <a:rPr lang="en-US" sz="2000" i="0" dirty="0"/>
              <a:t>500</a:t>
            </a:r>
          </a:p>
          <a:p>
            <a:pPr lvl="1"/>
            <a:endParaRPr lang="en-US" dirty="0"/>
          </a:p>
          <a:p>
            <a:pPr lvl="1"/>
            <a:endParaRPr lang="en-US" dirty="0"/>
          </a:p>
          <a:p>
            <a:pPr marL="731520" lvl="2" indent="0">
              <a:buNone/>
            </a:pP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BF427717-D53A-4877-823E-3EDB252C6E4E}"/>
              </a:ext>
            </a:extLst>
          </p:cNvPr>
          <p:cNvPicPr>
            <a:picLocks noChangeAspect="1"/>
          </p:cNvPicPr>
          <p:nvPr/>
        </p:nvPicPr>
        <p:blipFill>
          <a:blip r:embed="rId2"/>
          <a:stretch>
            <a:fillRect/>
          </a:stretch>
        </p:blipFill>
        <p:spPr>
          <a:xfrm>
            <a:off x="1541316" y="5200663"/>
            <a:ext cx="6696222" cy="1390637"/>
          </a:xfrm>
          <a:prstGeom prst="rect">
            <a:avLst/>
          </a:prstGeom>
        </p:spPr>
      </p:pic>
    </p:spTree>
    <p:extLst>
      <p:ext uri="{BB962C8B-B14F-4D97-AF65-F5344CB8AC3E}">
        <p14:creationId xmlns:p14="http://schemas.microsoft.com/office/powerpoint/2010/main" val="3972317084"/>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1041</TotalTime>
  <Words>1841</Words>
  <Application>Microsoft Office PowerPoint</Application>
  <PresentationFormat>Προβολή στην οθόνη (4:3)</PresentationFormat>
  <Paragraphs>144</Paragraphs>
  <Slides>19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19</vt:i4>
      </vt:variant>
    </vt:vector>
  </HeadingPairs>
  <TitlesOfParts>
    <vt:vector size="28" baseType="lpstr">
      <vt:lpstr>Arial</vt:lpstr>
      <vt:lpstr>Arial Narrow</vt:lpstr>
      <vt:lpstr>Arial Narrow Bold</vt:lpstr>
      <vt:lpstr>Calibri</vt:lpstr>
      <vt:lpstr>Century Gothic</vt:lpstr>
      <vt:lpstr>Century Schoolbook</vt:lpstr>
      <vt:lpstr>Lucida Grande</vt:lpstr>
      <vt:lpstr>Palatino Linotype</vt:lpstr>
      <vt:lpstr>Arnold12e_new</vt:lpstr>
      <vt:lpstr>13</vt:lpstr>
      <vt:lpstr>Παρουσίαση του PowerPoint</vt:lpstr>
      <vt:lpstr>13-1  Η Δομή και οι Λειτουργίες της Ομοσπονδιακής Τράπεζας (1 από 3) </vt:lpstr>
      <vt:lpstr>Περιοχές και Τοποθεσίες της Ομοσπονδιακής Τράπεζας</vt:lpstr>
      <vt:lpstr>13-1  Η Δομή και οι Λειτουργίες της Ομοσπονδιακής Τράπεζας (2 από 3) </vt:lpstr>
      <vt:lpstr>13-1  Η Δομή και οι Λειτουργίες της Ομοσπονδιακής Τράπεζας (3 από 3) </vt:lpstr>
      <vt:lpstr>13-2  Η Διαδικασία Διεύρυνσης της Προσφοράς Χρήματος (1 από 10) </vt:lpstr>
      <vt:lpstr>13-2  Η Διαδικασία Διεύρυνσης της Προσφοράς Χρήματος (2 από 10) </vt:lpstr>
      <vt:lpstr>13-2  Η Διαδικασία Διεύρυνσης της Προσφοράς Χρήματος (3 από 10) </vt:lpstr>
      <vt:lpstr>13-2  Η Διαδικασία Διεύρυνσης της Προσφοράς Χρήματος (4 από 10) </vt:lpstr>
      <vt:lpstr>13-2  Η Διαδικασία Διεύρυνσης της Προσφοράς Χρήματος (5 από 10) </vt:lpstr>
      <vt:lpstr>13-2  Η Διαδικασία Διεύρυνσης της Προσφοράς Χρήματος (6 από 10) </vt:lpstr>
      <vt:lpstr>Η Ομοσπονδιακή Τράπεζα, οι Τράπεζες και μια Αύξηση στις Καταθέσεις Όψεως ή στην Προσφορά Χρήματος</vt:lpstr>
      <vt:lpstr>13-2  Η Διαδικασία Διεύρυνσης της Προσφοράς Χρήματος (7 από 10) </vt:lpstr>
      <vt:lpstr>13-2  Η Διαδικασία Διεύρυνσης της Προσφοράς Χρήματος (8 από 10) </vt:lpstr>
      <vt:lpstr>13-2  Η Διαδικασία Διεύρυνσης της Προσφοράς Χρήματος (9 από 10) </vt:lpstr>
      <vt:lpstr>13-2  Η Διαδικασία Διεύρυνσης της Προσφοράς Χρήματος (10 από 10) </vt:lpstr>
      <vt:lpstr>13-3  Άλλα Εργαλεία της Ομοσπονδιακής Τράπεζας και Πρόσφατες Δράσεις της (1 από 2) </vt:lpstr>
      <vt:lpstr>13-3  Other Fed Tools and Recent Fed Actions (2 από 2)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112</cp:revision>
  <dcterms:created xsi:type="dcterms:W3CDTF">2017-01-09T20:37:40Z</dcterms:created>
  <dcterms:modified xsi:type="dcterms:W3CDTF">2021-06-30T07:20:04Z</dcterms:modified>
</cp:coreProperties>
</file>