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820" r:id="rId2"/>
  </p:sldMasterIdLst>
  <p:notesMasterIdLst>
    <p:notesMasterId r:id="rId29"/>
  </p:notesMasterIdLst>
  <p:handoutMasterIdLst>
    <p:handoutMasterId r:id="rId30"/>
  </p:handoutMasterIdLst>
  <p:sldIdLst>
    <p:sldId id="385" r:id="rId3"/>
    <p:sldId id="386" r:id="rId4"/>
    <p:sldId id="387" r:id="rId5"/>
    <p:sldId id="259" r:id="rId6"/>
    <p:sldId id="374" r:id="rId7"/>
    <p:sldId id="375" r:id="rId8"/>
    <p:sldId id="376" r:id="rId9"/>
    <p:sldId id="322" r:id="rId10"/>
    <p:sldId id="377" r:id="rId11"/>
    <p:sldId id="359" r:id="rId12"/>
    <p:sldId id="360" r:id="rId13"/>
    <p:sldId id="361" r:id="rId14"/>
    <p:sldId id="362" r:id="rId15"/>
    <p:sldId id="363" r:id="rId16"/>
    <p:sldId id="369" r:id="rId17"/>
    <p:sldId id="370" r:id="rId18"/>
    <p:sldId id="371" r:id="rId19"/>
    <p:sldId id="373" r:id="rId20"/>
    <p:sldId id="372" r:id="rId21"/>
    <p:sldId id="378" r:id="rId22"/>
    <p:sldId id="379" r:id="rId23"/>
    <p:sldId id="380" r:id="rId24"/>
    <p:sldId id="381" r:id="rId25"/>
    <p:sldId id="382" r:id="rId26"/>
    <p:sldId id="383" r:id="rId27"/>
    <p:sldId id="384" r:id="rId28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808000"/>
    <a:srgbClr val="FF0000"/>
    <a:srgbClr val="800000"/>
    <a:srgbClr val="99FF33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>
        <p:scale>
          <a:sx n="77" d="100"/>
          <a:sy n="77" d="100"/>
        </p:scale>
        <p:origin x="-26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t" anchorCtr="0" compatLnSpc="1">
            <a:prstTxWarp prst="textNoShape">
              <a:avLst/>
            </a:prstTxWarp>
          </a:bodyPr>
          <a:lstStyle>
            <a:lvl1pPr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t" anchorCtr="0" compatLnSpc="1">
            <a:prstTxWarp prst="textNoShape">
              <a:avLst/>
            </a:prstTxWarp>
          </a:bodyPr>
          <a:lstStyle>
            <a:lvl1pPr algn="r"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b" anchorCtr="0" compatLnSpc="1">
            <a:prstTxWarp prst="textNoShape">
              <a:avLst/>
            </a:prstTxWarp>
          </a:bodyPr>
          <a:lstStyle>
            <a:lvl1pPr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b" anchorCtr="0" compatLnSpc="1">
            <a:prstTxWarp prst="textNoShape">
              <a:avLst/>
            </a:prstTxWarp>
          </a:bodyPr>
          <a:lstStyle>
            <a:lvl1pPr algn="r"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FF38B414-FEE6-4A91-BCD4-3440063AB6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70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t" anchorCtr="0" compatLnSpc="1">
            <a:prstTxWarp prst="textNoShape">
              <a:avLst/>
            </a:prstTxWarp>
          </a:bodyPr>
          <a:lstStyle>
            <a:lvl1pPr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t" anchorCtr="0" compatLnSpc="1">
            <a:prstTxWarp prst="textNoShape">
              <a:avLst/>
            </a:prstTxWarp>
          </a:bodyPr>
          <a:lstStyle>
            <a:lvl1pPr algn="r"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b" anchorCtr="0" compatLnSpc="1">
            <a:prstTxWarp prst="textNoShape">
              <a:avLst/>
            </a:prstTxWarp>
          </a:bodyPr>
          <a:lstStyle>
            <a:lvl1pPr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8" tIns="47624" rIns="95248" bIns="47624" numCol="1" anchor="b" anchorCtr="0" compatLnSpc="1">
            <a:prstTxWarp prst="textNoShape">
              <a:avLst/>
            </a:prstTxWarp>
          </a:bodyPr>
          <a:lstStyle>
            <a:lvl1pPr algn="r" defTabSz="95392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A8D6C99-39E7-4F00-9827-65BFA55711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182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35B8A5E-812E-4780-8F35-152557BCAB24}" type="slidenum">
              <a:rPr lang="el-GR" smtClean="0"/>
              <a:pPr defTabSz="952500"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A869F79-436C-4952-B005-0984444D886B}" type="slidenum">
              <a:rPr lang="el-GR" smtClean="0"/>
              <a:pPr defTabSz="952500"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F4C0EDDB-473A-48A8-8F3F-469A54B9BA6D}" type="slidenum">
              <a:rPr lang="el-GR" smtClean="0"/>
              <a:pPr defTabSz="952500"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53961282-C1A4-4AA9-9B16-B2F60B86CC13}" type="slidenum">
              <a:rPr lang="el-GR" smtClean="0"/>
              <a:pPr defTabSz="952500"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3D31611-DF82-4A0D-8134-D0E7EF23F6F0}" type="slidenum">
              <a:rPr lang="el-GR" smtClean="0"/>
              <a:pPr defTabSz="952500"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BBA6BCA4-B812-4C1B-BD6B-3F69480004C9}" type="slidenum">
              <a:rPr lang="el-GR" smtClean="0"/>
              <a:pPr defTabSz="952500"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3BF02E4E-34B7-4176-8C09-A263CE37A6EF}" type="slidenum">
              <a:rPr lang="el-GR" smtClean="0"/>
              <a:pPr defTabSz="952500"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76558D5A-43D4-44A1-85A9-0E3779D41822}" type="slidenum">
              <a:rPr lang="el-GR" smtClean="0"/>
              <a:pPr defTabSz="952500"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3524E5F1-7320-4A6D-A75A-1816D96E8B31}" type="slidenum">
              <a:rPr lang="el-GR" smtClean="0"/>
              <a:pPr defTabSz="952500"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DD59817-CD3B-4A83-BFA6-A4A90F86A3BD}" type="slidenum">
              <a:rPr lang="el-GR" smtClean="0"/>
              <a:pPr defTabSz="952500"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BCF0CB98-6A88-4890-9085-4550802736E3}" type="slidenum">
              <a:rPr lang="el-GR" smtClean="0"/>
              <a:pPr defTabSz="948302"/>
              <a:t>26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75AF0955-52DC-4CB7-8766-0FE4F6DD3DB4}" type="slidenum">
              <a:rPr lang="el-GR" smtClean="0"/>
              <a:pPr defTabSz="952500"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1EC73BB-42BF-43FB-A6AC-E7A8D0C3241B}" type="slidenum">
              <a:rPr lang="el-GR" smtClean="0"/>
              <a:pPr defTabSz="952500"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39B812AB-7AD6-4BD9-85FD-44BD2AD4A5BD}" type="slidenum">
              <a:rPr lang="el-GR" smtClean="0"/>
              <a:pPr defTabSz="952500"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53B2EF0-527C-4DD3-A71A-1B3B1CFDE058}" type="slidenum">
              <a:rPr lang="el-GR" smtClean="0"/>
              <a:pPr defTabSz="952500"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BD60BFE3-AD91-45E6-B86C-EBCED9BE85EA}" type="slidenum">
              <a:rPr lang="el-GR" smtClean="0"/>
              <a:pPr defTabSz="952500"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35C50B8-4BB6-4CC1-BC37-932CF7C42039}" type="slidenum">
              <a:rPr lang="el-GR" smtClean="0"/>
              <a:pPr defTabSz="952500"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2468-3F3B-4E14-BE27-174F17D77D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3ADC-73DE-49ED-AE6C-07CE19DB9E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D7FD-7881-4C11-B912-F342E5DDD8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EE97-6B40-420A-A096-B9EA7A4C88B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F082-4008-4C36-9820-BE0B6F9596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C6B3-C36E-47F8-A803-AF7DB57642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E553-A372-4041-8519-0D1F71C73D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AD4B-8F94-4282-A276-E46D0EE6B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4378-3EDE-4F22-B5DF-717F0591B0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EEF7-9271-4E15-8D4D-606D89CCAC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4E5D-7062-481B-A2C7-70B1F74C88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CE54-D592-4BFF-A054-1AEE6F30D6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6ABEDF2D-C5E5-4AB1-B538-EA2516B4C1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Έλεγχος Κανονικότητας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3357562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1285875"/>
            <a:ext cx="3533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37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643313" y="2143125"/>
            <a:ext cx="571500" cy="142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4038" name="8 - Έλλειψη"/>
          <p:cNvSpPr>
            <a:spLocks noChangeArrowheads="1"/>
          </p:cNvSpPr>
          <p:nvPr/>
        </p:nvSpPr>
        <p:spPr bwMode="auto">
          <a:xfrm>
            <a:off x="5500688" y="1714500"/>
            <a:ext cx="1357312" cy="214313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4039" name="9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6500813" y="1571625"/>
            <a:ext cx="1285875" cy="214313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44040" name="10 - TextBox"/>
          <p:cNvSpPr txBox="1">
            <a:spLocks noChangeArrowheads="1"/>
          </p:cNvSpPr>
          <p:nvPr/>
        </p:nvSpPr>
        <p:spPr bwMode="auto">
          <a:xfrm>
            <a:off x="7643813" y="1428750"/>
            <a:ext cx="1214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 για την οποία θα κάνουμε έλεγχο κανονικότητας</a:t>
            </a:r>
          </a:p>
        </p:txBody>
      </p:sp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3571875"/>
            <a:ext cx="26860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16 - Έλλειψη"/>
          <p:cNvSpPr>
            <a:spLocks noChangeArrowheads="1"/>
          </p:cNvSpPr>
          <p:nvPr/>
        </p:nvSpPr>
        <p:spPr bwMode="auto">
          <a:xfrm>
            <a:off x="6643688" y="1785938"/>
            <a:ext cx="928687" cy="214312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4043" name="1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6429376" y="2857500"/>
            <a:ext cx="1928812" cy="357187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44044" name="22 - Έλλειψη"/>
          <p:cNvSpPr>
            <a:spLocks noChangeArrowheads="1"/>
          </p:cNvSpPr>
          <p:nvPr/>
        </p:nvSpPr>
        <p:spPr bwMode="auto">
          <a:xfrm>
            <a:off x="6286500" y="4643438"/>
            <a:ext cx="1714500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4045" name="23 - Ευθύγραμμο βέλος σύνδεσης"/>
          <p:cNvCxnSpPr>
            <a:cxnSpLocks noChangeShapeType="1"/>
          </p:cNvCxnSpPr>
          <p:nvPr/>
        </p:nvCxnSpPr>
        <p:spPr bwMode="auto">
          <a:xfrm rot="10800000">
            <a:off x="5286375" y="4714875"/>
            <a:ext cx="1000125" cy="1588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44046" name="25 - TextBox"/>
          <p:cNvSpPr txBox="1">
            <a:spLocks noChangeArrowheads="1"/>
          </p:cNvSpPr>
          <p:nvPr/>
        </p:nvSpPr>
        <p:spPr bwMode="auto">
          <a:xfrm>
            <a:off x="4071938" y="4214813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Η επιλογή για το τεστ Κανονικότητας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Έλεγχος Κανονικότητας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14500"/>
            <a:ext cx="538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3 - Ορθογώνιο"/>
          <p:cNvSpPr>
            <a:spLocks noChangeArrowheads="1"/>
          </p:cNvSpPr>
          <p:nvPr/>
        </p:nvSpPr>
        <p:spPr bwMode="auto">
          <a:xfrm>
            <a:off x="2357438" y="1928813"/>
            <a:ext cx="1928812" cy="6429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45061" name="4 - TextBox"/>
          <p:cNvSpPr txBox="1">
            <a:spLocks noChangeArrowheads="1"/>
          </p:cNvSpPr>
          <p:nvPr/>
        </p:nvSpPr>
        <p:spPr bwMode="auto">
          <a:xfrm>
            <a:off x="857250" y="3214688"/>
            <a:ext cx="7358063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το τεστ </a:t>
            </a:r>
            <a:r>
              <a:rPr lang="en-US" sz="1200"/>
              <a:t>Kolmogorov Smirnov, </a:t>
            </a:r>
            <a:r>
              <a:rPr lang="el-GR" sz="1200"/>
              <a:t>το </a:t>
            </a:r>
            <a:r>
              <a:rPr lang="en-US" sz="1200"/>
              <a:t>sig = 0</a:t>
            </a:r>
            <a:r>
              <a:rPr lang="el-GR" sz="1200"/>
              <a:t>.</a:t>
            </a:r>
            <a:r>
              <a:rPr lang="en-US" sz="1200"/>
              <a:t>000 &lt;0.05</a:t>
            </a:r>
            <a:r>
              <a:rPr lang="el-GR" sz="1200"/>
              <a:t>. Επομένως απορρίπτουμε την Η</a:t>
            </a:r>
            <a:r>
              <a:rPr lang="el-GR" sz="1200" baseline="-25000"/>
              <a:t>0</a:t>
            </a:r>
            <a:r>
              <a:rPr lang="el-GR" sz="1200"/>
              <a:t>. Δηλαδή η μεταβλητή δεν ακολουθεί την Κανονική Κατανομή</a:t>
            </a:r>
          </a:p>
        </p:txBody>
      </p:sp>
      <p:sp>
        <p:nvSpPr>
          <p:cNvPr id="45062" name="5 - Ορθογώνιο"/>
          <p:cNvSpPr>
            <a:spLocks noChangeArrowheads="1"/>
          </p:cNvSpPr>
          <p:nvPr/>
        </p:nvSpPr>
        <p:spPr bwMode="auto">
          <a:xfrm>
            <a:off x="4357688" y="1928813"/>
            <a:ext cx="1928812" cy="642937"/>
          </a:xfrm>
          <a:prstGeom prst="rect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45063" name="6 - TextBox"/>
          <p:cNvSpPr txBox="1">
            <a:spLocks noChangeArrowheads="1"/>
          </p:cNvSpPr>
          <p:nvPr/>
        </p:nvSpPr>
        <p:spPr bwMode="auto">
          <a:xfrm>
            <a:off x="857250" y="4000500"/>
            <a:ext cx="7358063" cy="461963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το τεστ </a:t>
            </a:r>
            <a:r>
              <a:rPr lang="en-US" sz="1200"/>
              <a:t>Shapiro-Wilk, </a:t>
            </a:r>
            <a:r>
              <a:rPr lang="el-GR" sz="1200"/>
              <a:t>το </a:t>
            </a:r>
            <a:r>
              <a:rPr lang="en-US" sz="1200"/>
              <a:t>sig = 0</a:t>
            </a:r>
            <a:r>
              <a:rPr lang="el-GR" sz="1200"/>
              <a:t>.</a:t>
            </a:r>
            <a:r>
              <a:rPr lang="en-US" sz="1200"/>
              <a:t>000 &lt;0.05</a:t>
            </a:r>
            <a:r>
              <a:rPr lang="el-GR" sz="1200"/>
              <a:t>. Επομένως απορρίπτουμε την Η</a:t>
            </a:r>
            <a:r>
              <a:rPr lang="el-GR" sz="1200" baseline="-25000"/>
              <a:t>0</a:t>
            </a:r>
            <a:r>
              <a:rPr lang="el-GR" sz="1200"/>
              <a:t>. Δηλαδή η μεταβλητή δεν ακολουθεί την Κανονική Κατανομή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Έλεγχος Κανονικότητας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5321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4 - TextBox"/>
          <p:cNvSpPr txBox="1">
            <a:spLocks noChangeArrowheads="1"/>
          </p:cNvSpPr>
          <p:nvPr/>
        </p:nvSpPr>
        <p:spPr bwMode="auto">
          <a:xfrm>
            <a:off x="4714875" y="3429000"/>
            <a:ext cx="3714750" cy="4619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το Ιστόγραμμα ελέγχουμε την κανονικότητα. Η καμπύλη αφορά κανονική κατανομή.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Έλεγχος Κανονικότητας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63"/>
            <a:ext cx="5224463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3 - Ορθογώνιο"/>
          <p:cNvSpPr>
            <a:spLocks noChangeArrowheads="1"/>
          </p:cNvSpPr>
          <p:nvPr/>
        </p:nvSpPr>
        <p:spPr bwMode="auto">
          <a:xfrm>
            <a:off x="5929313" y="3000375"/>
            <a:ext cx="2928937" cy="8302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latin typeface="Verdana" pitchFamily="34" charset="0"/>
                <a:ea typeface="Raavi" pitchFamily="2"/>
                <a:cs typeface="Raavi" pitchFamily="2"/>
              </a:rPr>
              <a:t>Η κανονικότητα ελέγχεται και με το </a:t>
            </a:r>
            <a:r>
              <a:rPr lang="en-US" sz="1200">
                <a:latin typeface="Verdana" pitchFamily="34" charset="0"/>
                <a:ea typeface="Raavi" pitchFamily="2"/>
                <a:cs typeface="Raavi" pitchFamily="2"/>
              </a:rPr>
              <a:t>Q-Q Plot. </a:t>
            </a:r>
            <a:r>
              <a:rPr lang="el-GR" sz="1200">
                <a:latin typeface="Verdana" pitchFamily="34" charset="0"/>
                <a:ea typeface="Raavi" pitchFamily="2"/>
                <a:cs typeface="Raavi" pitchFamily="2"/>
              </a:rPr>
              <a:t>Όταν όλα τα σημεία βρίσκονται κοντά στην γραμμή η κατανομή θεωρείται κανονική.</a:t>
            </a:r>
            <a:endParaRPr lang="en-US" sz="1200">
              <a:latin typeface="Verdana" pitchFamily="34" charset="0"/>
              <a:ea typeface="Raavi" pitchFamily="2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700" smtClean="0"/>
              <a:t>Έλεγχος Υποθέσεων σε Ποιοτικές Μεταβλητές – </a:t>
            </a:r>
            <a:r>
              <a:rPr lang="en-US" sz="2700" smtClean="0"/>
              <a:t>x</a:t>
            </a:r>
            <a:r>
              <a:rPr lang="en-US" sz="2700" baseline="30000" smtClean="0"/>
              <a:t>2</a:t>
            </a:r>
            <a:endParaRPr lang="el-GR" sz="2700" baseline="30000" smtClean="0"/>
          </a:p>
        </p:txBody>
      </p:sp>
      <p:sp>
        <p:nvSpPr>
          <p:cNvPr id="48131" name="4 - TextBox"/>
          <p:cNvSpPr txBox="1">
            <a:spLocks noChangeArrowheads="1"/>
          </p:cNvSpPr>
          <p:nvPr/>
        </p:nvSpPr>
        <p:spPr bwMode="auto">
          <a:xfrm>
            <a:off x="642938" y="1500188"/>
            <a:ext cx="82153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dirty="0"/>
              <a:t>Για να προσδιορίσουμε τη σχέση μεταξύ δύο ποιοτικών μεταβλητών χρησιμοποιούμε το </a:t>
            </a:r>
            <a:r>
              <a:rPr lang="en-US" sz="1600" dirty="0"/>
              <a:t>x</a:t>
            </a:r>
            <a:r>
              <a:rPr lang="el-GR" sz="1600" baseline="30000" dirty="0"/>
              <a:t>2</a:t>
            </a:r>
            <a:r>
              <a:rPr lang="el-GR" sz="1600" dirty="0"/>
              <a:t> </a:t>
            </a:r>
            <a:r>
              <a:rPr lang="en-US" sz="1600" dirty="0"/>
              <a:t>test. </a:t>
            </a:r>
          </a:p>
          <a:p>
            <a:endParaRPr lang="en-US" sz="1600" dirty="0"/>
          </a:p>
          <a:p>
            <a:r>
              <a:rPr lang="el-GR" sz="1600" dirty="0"/>
              <a:t>Οι υποθέσεις που ελέγχουμε είναι οι εξής:</a:t>
            </a:r>
          </a:p>
          <a:p>
            <a:endParaRPr lang="en-US" sz="1600" dirty="0"/>
          </a:p>
          <a:p>
            <a:r>
              <a:rPr lang="el-GR" sz="1600" b="1" dirty="0"/>
              <a:t>Η</a:t>
            </a:r>
            <a:r>
              <a:rPr lang="el-GR" sz="1600" b="1" baseline="-25000" dirty="0"/>
              <a:t>0</a:t>
            </a:r>
            <a:r>
              <a:rPr lang="el-GR" sz="1600" b="1" dirty="0"/>
              <a:t>:</a:t>
            </a:r>
            <a:r>
              <a:rPr lang="el-GR" sz="1600" dirty="0"/>
              <a:t> 	Δεν υπάρχει σχέση ανάμεσα στις δύο μεταβλητές</a:t>
            </a:r>
          </a:p>
          <a:p>
            <a:pPr algn="just"/>
            <a:r>
              <a:rPr lang="el-GR" sz="1600" dirty="0"/>
              <a:t>	(οι </a:t>
            </a:r>
            <a:r>
              <a:rPr lang="el-GR" sz="1600" dirty="0" err="1"/>
              <a:t>παρατηρηθείσες</a:t>
            </a:r>
            <a:r>
              <a:rPr lang="el-GR" sz="1600" dirty="0"/>
              <a:t> συχνότητες είναι ίσες με τις αναμενόμενες 	συχνότητες)</a:t>
            </a:r>
          </a:p>
          <a:p>
            <a:r>
              <a:rPr lang="el-GR" sz="1600" b="1" dirty="0"/>
              <a:t>Η</a:t>
            </a:r>
            <a:r>
              <a:rPr lang="el-GR" sz="1600" b="1" baseline="-25000" dirty="0"/>
              <a:t>1</a:t>
            </a:r>
            <a:r>
              <a:rPr lang="el-GR" sz="1600" b="1" dirty="0"/>
              <a:t>:</a:t>
            </a:r>
            <a:r>
              <a:rPr lang="el-GR" sz="1600" dirty="0"/>
              <a:t>	Υπάρχει σχέση ανάμεσα στις δύο μεταβλητές</a:t>
            </a:r>
          </a:p>
          <a:p>
            <a:pPr algn="just"/>
            <a:r>
              <a:rPr lang="el-GR" sz="1600" dirty="0"/>
              <a:t>	(οι </a:t>
            </a:r>
            <a:r>
              <a:rPr lang="el-GR" sz="1600" dirty="0" err="1"/>
              <a:t>παρατηρηθείσες</a:t>
            </a:r>
            <a:r>
              <a:rPr lang="el-GR" sz="1600" dirty="0"/>
              <a:t> συχνότητες και οι αναμενόμενες συχνότητες 	διαφέρουν)</a:t>
            </a:r>
          </a:p>
          <a:p>
            <a:r>
              <a:rPr lang="el-GR" sz="1600" dirty="0"/>
              <a:t> </a:t>
            </a:r>
          </a:p>
          <a:p>
            <a:r>
              <a:rPr lang="el-GR" sz="1600" dirty="0"/>
              <a:t> </a:t>
            </a:r>
          </a:p>
          <a:p>
            <a:r>
              <a:rPr lang="el-GR" sz="1600" b="1" dirty="0"/>
              <a:t>Προϋπόθεση εφαρμογής του </a:t>
            </a:r>
            <a:r>
              <a:rPr lang="en-US" sz="1600" b="1" dirty="0"/>
              <a:t>x</a:t>
            </a:r>
            <a:r>
              <a:rPr lang="el-GR" sz="1600" b="1" baseline="30000" dirty="0"/>
              <a:t>2</a:t>
            </a:r>
            <a:r>
              <a:rPr lang="el-GR" sz="1600" b="1" dirty="0"/>
              <a:t> </a:t>
            </a:r>
            <a:r>
              <a:rPr lang="en-US" sz="1600" b="1" dirty="0"/>
              <a:t>test</a:t>
            </a:r>
            <a:r>
              <a:rPr lang="el-GR" sz="1600" b="1" dirty="0"/>
              <a:t> </a:t>
            </a:r>
            <a:endParaRPr lang="el-GR" sz="1600" dirty="0"/>
          </a:p>
          <a:p>
            <a:pPr>
              <a:buFont typeface="Arial" charset="0"/>
              <a:buChar char="•"/>
            </a:pPr>
            <a:r>
              <a:rPr lang="el-GR" sz="1600" dirty="0"/>
              <a:t>όλες οι αναμενόμενες συχνότητες πρέπει να είναι &gt; 5</a:t>
            </a:r>
          </a:p>
          <a:p>
            <a:pPr>
              <a:buFont typeface="Arial" charset="0"/>
              <a:buChar char="•"/>
            </a:pPr>
            <a:r>
              <a:rPr lang="el-GR" sz="1600" dirty="0"/>
              <a:t>εναλλακτικά το 85% των αναμενόμενων συχνοτήτων πρέπει να είναι μεταξύ 2 και 5</a:t>
            </a:r>
          </a:p>
          <a:p>
            <a:r>
              <a:rPr lang="el-GR" sz="1600" dirty="0"/>
              <a:t> </a:t>
            </a:r>
          </a:p>
          <a:p>
            <a:r>
              <a:rPr lang="el-GR" sz="1600" dirty="0"/>
              <a:t> </a:t>
            </a:r>
            <a:r>
              <a:rPr lang="el-GR" sz="1600" b="1" dirty="0"/>
              <a:t>Εάν δεν ισχύουν οι προϋποθέσεις αυτές εφαρμόζουμε:</a:t>
            </a:r>
            <a:endParaRPr lang="el-GR" sz="1600" dirty="0"/>
          </a:p>
          <a:p>
            <a:r>
              <a:rPr lang="el-GR" sz="1600" dirty="0" err="1"/>
              <a:t>Exact</a:t>
            </a:r>
            <a:r>
              <a:rPr lang="el-GR" sz="1600" dirty="0"/>
              <a:t> </a:t>
            </a:r>
            <a:r>
              <a:rPr lang="el-GR" sz="1600" dirty="0" err="1"/>
              <a:t>Test</a:t>
            </a:r>
            <a:r>
              <a:rPr lang="el-GR" sz="1600" dirty="0"/>
              <a:t>  ή </a:t>
            </a:r>
            <a:r>
              <a:rPr lang="en-US" sz="1600" dirty="0"/>
              <a:t>Monte Carlo Test</a:t>
            </a:r>
            <a:endParaRPr lang="el-GR" sz="1600" dirty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700" smtClean="0"/>
              <a:t>Έλεγχος Υποθέσεων σε Ποιοτικές Μεταβλητές – </a:t>
            </a:r>
            <a:r>
              <a:rPr lang="en-US" sz="2700" smtClean="0"/>
              <a:t>x</a:t>
            </a:r>
            <a:r>
              <a:rPr lang="en-US" sz="2700" baseline="30000" smtClean="0"/>
              <a:t>2</a:t>
            </a:r>
            <a:endParaRPr lang="el-GR" sz="2700" baseline="3000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5004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75"/>
            <a:ext cx="302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7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2143125"/>
            <a:ext cx="642937" cy="2857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3429000"/>
            <a:ext cx="21558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8 - Έλλειψη"/>
          <p:cNvSpPr>
            <a:spLocks noChangeArrowheads="1"/>
          </p:cNvSpPr>
          <p:nvPr/>
        </p:nvSpPr>
        <p:spPr bwMode="auto">
          <a:xfrm>
            <a:off x="7072313" y="1571625"/>
            <a:ext cx="500062" cy="285750"/>
          </a:xfrm>
          <a:prstGeom prst="ellips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9160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536531" y="2536032"/>
            <a:ext cx="1643063" cy="28575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49161" name="11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7215188" y="3214688"/>
            <a:ext cx="928687" cy="5715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49162" name="12 - TextBox"/>
          <p:cNvSpPr txBox="1">
            <a:spLocks noChangeArrowheads="1"/>
          </p:cNvSpPr>
          <p:nvPr/>
        </p:nvSpPr>
        <p:spPr bwMode="auto">
          <a:xfrm>
            <a:off x="7643813" y="2928938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7030A0"/>
                </a:solidFill>
              </a:rPr>
              <a:t>Υπολογίζουμε το </a:t>
            </a:r>
            <a:r>
              <a:rPr lang="en-US" sz="1200">
                <a:solidFill>
                  <a:srgbClr val="7030A0"/>
                </a:solidFill>
              </a:rPr>
              <a:t>x</a:t>
            </a:r>
            <a:r>
              <a:rPr lang="en-US" sz="1200" baseline="30000">
                <a:solidFill>
                  <a:srgbClr val="7030A0"/>
                </a:solidFill>
              </a:rPr>
              <a:t>2</a:t>
            </a:r>
            <a:endParaRPr lang="el-GR" sz="1200" baseline="30000">
              <a:solidFill>
                <a:srgbClr val="7030A0"/>
              </a:solidFill>
            </a:endParaRPr>
          </a:p>
        </p:txBody>
      </p:sp>
      <p:sp>
        <p:nvSpPr>
          <p:cNvPr id="49163" name="17 - Έλλειψη"/>
          <p:cNvSpPr>
            <a:spLocks noChangeArrowheads="1"/>
          </p:cNvSpPr>
          <p:nvPr/>
        </p:nvSpPr>
        <p:spPr bwMode="auto">
          <a:xfrm>
            <a:off x="7072313" y="1785938"/>
            <a:ext cx="500062" cy="214312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pic>
        <p:nvPicPr>
          <p:cNvPr id="4916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3643313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65" name="1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464969" y="2178844"/>
            <a:ext cx="1857375" cy="1500187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49166" name="21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571750" y="4357688"/>
            <a:ext cx="1428750" cy="928687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49167" name="22 - TextBox"/>
          <p:cNvSpPr txBox="1">
            <a:spLocks noChangeArrowheads="1"/>
          </p:cNvSpPr>
          <p:nvPr/>
        </p:nvSpPr>
        <p:spPr bwMode="auto">
          <a:xfrm>
            <a:off x="1214438" y="51435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Υπολογίζουμε τις παρατηρηθείσες και τις αναμενόμενες τιμές καθώς και τα αντίστοιχα ποσοστά.</a:t>
            </a:r>
            <a:endParaRPr lang="el-GR" sz="1200" baseline="30000">
              <a:solidFill>
                <a:srgbClr val="FFC000"/>
              </a:solidFill>
            </a:endParaRPr>
          </a:p>
        </p:txBody>
      </p:sp>
      <p:cxnSp>
        <p:nvCxnSpPr>
          <p:cNvPr id="49168" name="2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5000625"/>
            <a:ext cx="1285875" cy="357188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700" smtClean="0"/>
              <a:t>Έλεγχος Υποθέσεων σε Ποιοτικές Μεταβλητές – </a:t>
            </a:r>
            <a:r>
              <a:rPr lang="en-US" sz="2700" smtClean="0"/>
              <a:t>x</a:t>
            </a:r>
            <a:r>
              <a:rPr lang="en-US" sz="2700" baseline="30000" smtClean="0"/>
              <a:t>2</a:t>
            </a:r>
            <a:endParaRPr lang="el-GR" sz="2700" baseline="30000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7643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75" y="5715000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Count</a:t>
            </a:r>
            <a:r>
              <a:rPr lang="el-GR" sz="12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l-GR" sz="1200" dirty="0">
                <a:latin typeface="+mj-lt"/>
              </a:rPr>
              <a:t>Οι πραγματικές τιμές</a:t>
            </a:r>
            <a:r>
              <a:rPr lang="el-GR" sz="12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Expected</a:t>
            </a:r>
            <a:r>
              <a:rPr lang="el-GR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count</a:t>
            </a:r>
            <a:r>
              <a:rPr lang="el-GR" sz="1200" dirty="0">
                <a:latin typeface="+mj-lt"/>
              </a:rPr>
              <a:t>: Οι εκτιμώμενες τιμές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, Residual: </a:t>
            </a:r>
            <a:r>
              <a:rPr lang="en-US" sz="1200" dirty="0">
                <a:latin typeface="+mj-lt"/>
              </a:rPr>
              <a:t>H </a:t>
            </a:r>
            <a:r>
              <a:rPr lang="el-GR" sz="1200" dirty="0">
                <a:latin typeface="+mj-lt"/>
              </a:rPr>
              <a:t>διαφορά ανάμεσα στις πραγματικές</a:t>
            </a:r>
            <a:r>
              <a:rPr lang="en-US" sz="1200" dirty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	&amp; τις εκτιμώμενες τιμές</a:t>
            </a:r>
            <a:r>
              <a:rPr lang="en-US" sz="1200" dirty="0">
                <a:latin typeface="+mj-lt"/>
              </a:rPr>
              <a:t>, </a:t>
            </a:r>
            <a:endParaRPr lang="el-G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700" smtClean="0"/>
              <a:t>Έλεγχος Υποθέσεων σε Ποιοτικές Μεταβλητές – </a:t>
            </a:r>
            <a:r>
              <a:rPr lang="en-US" sz="2700" smtClean="0"/>
              <a:t>x</a:t>
            </a:r>
            <a:r>
              <a:rPr lang="en-US" sz="2700" baseline="30000" smtClean="0"/>
              <a:t>2</a:t>
            </a:r>
            <a:endParaRPr lang="el-GR" sz="2700" baseline="30000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14500"/>
            <a:ext cx="4991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Oval 8"/>
          <p:cNvSpPr>
            <a:spLocks noChangeArrowheads="1"/>
          </p:cNvSpPr>
          <p:nvPr/>
        </p:nvSpPr>
        <p:spPr bwMode="auto">
          <a:xfrm>
            <a:off x="1000125" y="3000375"/>
            <a:ext cx="5072063" cy="358775"/>
          </a:xfrm>
          <a:prstGeom prst="ellips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5" name="Line 9"/>
          <p:cNvSpPr>
            <a:spLocks noChangeShapeType="1"/>
          </p:cNvSpPr>
          <p:nvPr/>
        </p:nvSpPr>
        <p:spPr bwMode="auto">
          <a:xfrm>
            <a:off x="1285875" y="3286125"/>
            <a:ext cx="214313" cy="500063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1571625" y="3643313"/>
            <a:ext cx="6429375" cy="307975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latin typeface="Tahoma" pitchFamily="34" charset="0"/>
              </a:rPr>
              <a:t>Η προϋπόθεση ισχύει, επομένως βλέπουμε το </a:t>
            </a:r>
            <a:r>
              <a:rPr lang="en-US" sz="1400">
                <a:latin typeface="Tahoma" pitchFamily="34" charset="0"/>
              </a:rPr>
              <a:t>Pearson chi – square Test</a:t>
            </a:r>
            <a:endParaRPr lang="el-GR" sz="1400">
              <a:latin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5000" y="1643063"/>
            <a:ext cx="2714625" cy="11699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Tahoma" charset="0"/>
              </a:rPr>
              <a:t>Chi-Square=4.010</a:t>
            </a:r>
          </a:p>
          <a:p>
            <a:pPr>
              <a:defRPr/>
            </a:pPr>
            <a:r>
              <a:rPr lang="en-US" sz="1400" dirty="0">
                <a:latin typeface="Tahoma" charset="0"/>
              </a:rPr>
              <a:t>Significant=0.405 &gt;0.05 </a:t>
            </a:r>
            <a:r>
              <a:rPr lang="el-GR" sz="1400" dirty="0">
                <a:latin typeface="Tahoma" charset="0"/>
              </a:rPr>
              <a:t>άρα δεχόμαστε την Η</a:t>
            </a:r>
            <a:r>
              <a:rPr lang="en-US" sz="1400" baseline="-25000" dirty="0">
                <a:latin typeface="Tahoma" charset="0"/>
              </a:rPr>
              <a:t>0</a:t>
            </a:r>
            <a:r>
              <a:rPr lang="el-GR" sz="1400" dirty="0">
                <a:latin typeface="Tahoma" charset="0"/>
              </a:rPr>
              <a:t>, δηλαδή δεν υπάρχει σχέση μεταξύ των δύο μεταβλητών. </a:t>
            </a:r>
            <a:endParaRPr lang="en-US" sz="1400" dirty="0">
              <a:latin typeface="Tahoma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786313" y="2311400"/>
            <a:ext cx="857250" cy="46038"/>
          </a:xfrm>
          <a:prstGeom prst="line">
            <a:avLst/>
          </a:prstGeom>
          <a:noFill/>
          <a:ln w="38100" cmpd="dbl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071563" y="2286000"/>
            <a:ext cx="3643312" cy="142875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1210" name="Text Box 14"/>
          <p:cNvSpPr txBox="1">
            <a:spLocks noChangeArrowheads="1"/>
          </p:cNvSpPr>
          <p:nvPr/>
        </p:nvSpPr>
        <p:spPr bwMode="auto">
          <a:xfrm>
            <a:off x="785813" y="4857750"/>
            <a:ext cx="7777162" cy="642938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100000">
                <a:srgbClr val="99CCFF">
                  <a:alpha val="87000"/>
                </a:srgbClr>
              </a:gs>
            </a:gsLst>
            <a:lin ang="5400000" scaled="1"/>
          </a:gra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latin typeface="Tahoma" pitchFamily="34" charset="0"/>
              </a:rPr>
              <a:t>Σημείωση: </a:t>
            </a:r>
          </a:p>
          <a:p>
            <a:pPr>
              <a:spcBef>
                <a:spcPct val="50000"/>
              </a:spcBef>
            </a:pPr>
            <a:r>
              <a:rPr lang="el-GR" sz="1400">
                <a:latin typeface="Tahoma" pitchFamily="34" charset="0"/>
              </a:rPr>
              <a:t>Στους πίνακες 2</a:t>
            </a:r>
            <a:r>
              <a:rPr lang="en-US" sz="1400">
                <a:latin typeface="Tahoma" pitchFamily="34" charset="0"/>
              </a:rPr>
              <a:t>x</a:t>
            </a:r>
            <a:r>
              <a:rPr lang="el-GR" sz="1400">
                <a:latin typeface="Tahoma" pitchFamily="34" charset="0"/>
              </a:rPr>
              <a:t>2 το </a:t>
            </a:r>
            <a:r>
              <a:rPr lang="en-US" sz="1400">
                <a:latin typeface="Tahoma" pitchFamily="34" charset="0"/>
              </a:rPr>
              <a:t>Fisher’s Exact Test </a:t>
            </a:r>
            <a:r>
              <a:rPr lang="el-GR" sz="1400">
                <a:latin typeface="Tahoma" pitchFamily="34" charset="0"/>
              </a:rPr>
              <a:t>εμφανίζεται με την αρχική εντολή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700" smtClean="0"/>
              <a:t>Έλεγχος Υποθέσεων σε Ποιοτικές Μεταβλητές – </a:t>
            </a:r>
            <a:r>
              <a:rPr lang="en-US" sz="2700" smtClean="0"/>
              <a:t>x</a:t>
            </a:r>
            <a:r>
              <a:rPr lang="en-US" sz="2700" baseline="30000" smtClean="0"/>
              <a:t>2</a:t>
            </a:r>
            <a:endParaRPr lang="el-GR" sz="2700" baseline="3000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5004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75"/>
            <a:ext cx="302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29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2143125"/>
            <a:ext cx="642937" cy="2857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2230" name="8 - Έλλειψη"/>
          <p:cNvSpPr>
            <a:spLocks noChangeArrowheads="1"/>
          </p:cNvSpPr>
          <p:nvPr/>
        </p:nvSpPr>
        <p:spPr bwMode="auto">
          <a:xfrm>
            <a:off x="7072313" y="1500188"/>
            <a:ext cx="500062" cy="142875"/>
          </a:xfrm>
          <a:prstGeom prst="ellips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714750"/>
            <a:ext cx="27241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32" name="9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6107907" y="2750344"/>
            <a:ext cx="2357437" cy="142875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52233" name="20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500563" y="4286250"/>
            <a:ext cx="1571625" cy="714375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52234" name="23 - TextBox"/>
          <p:cNvSpPr txBox="1">
            <a:spLocks noChangeArrowheads="1"/>
          </p:cNvSpPr>
          <p:nvPr/>
        </p:nvSpPr>
        <p:spPr bwMode="auto">
          <a:xfrm>
            <a:off x="2786063" y="500062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7030A0"/>
                </a:solidFill>
              </a:rPr>
              <a:t>To Monte Carlo test</a:t>
            </a:r>
            <a:r>
              <a:rPr lang="el-GR" sz="1200">
                <a:solidFill>
                  <a:srgbClr val="7030A0"/>
                </a:solidFill>
              </a:rPr>
              <a:t>, εφόσον δεν ισχύουν οι προϋποθέσεις εφαρμογής του </a:t>
            </a:r>
            <a:r>
              <a:rPr lang="en-US" sz="1200">
                <a:solidFill>
                  <a:srgbClr val="7030A0"/>
                </a:solidFill>
              </a:rPr>
              <a:t>x</a:t>
            </a:r>
            <a:r>
              <a:rPr lang="en-US" sz="1200" baseline="30000">
                <a:solidFill>
                  <a:srgbClr val="7030A0"/>
                </a:solidFill>
              </a:rPr>
              <a:t>2</a:t>
            </a:r>
            <a:r>
              <a:rPr lang="en-US" sz="1200">
                <a:solidFill>
                  <a:srgbClr val="7030A0"/>
                </a:solidFill>
              </a:rPr>
              <a:t> test</a:t>
            </a:r>
            <a:endParaRPr lang="el-GR" sz="1200" baseline="30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700" smtClean="0"/>
              <a:t>Έλεγχος Υποθέσεων σε Ποιοτικές Μεταβλητές – </a:t>
            </a:r>
            <a:r>
              <a:rPr lang="en-US" sz="2700" smtClean="0"/>
              <a:t>x</a:t>
            </a:r>
            <a:r>
              <a:rPr lang="en-US" sz="2700" baseline="30000" smtClean="0"/>
              <a:t>2</a:t>
            </a:r>
            <a:endParaRPr lang="el-GR" sz="2700" baseline="30000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8534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85938" y="4643438"/>
            <a:ext cx="5429250" cy="523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Tahoma" charset="0"/>
              </a:rPr>
              <a:t>Sig = 0.397&gt;0.05 </a:t>
            </a:r>
            <a:r>
              <a:rPr lang="el-GR" sz="1400" dirty="0">
                <a:latin typeface="Tahoma" charset="0"/>
              </a:rPr>
              <a:t>άρα και δεχόμαστε την Η</a:t>
            </a:r>
            <a:r>
              <a:rPr lang="en-US" sz="1400" baseline="-25000" dirty="0">
                <a:latin typeface="Tahoma" charset="0"/>
              </a:rPr>
              <a:t>0</a:t>
            </a:r>
            <a:r>
              <a:rPr lang="el-GR" sz="1400" dirty="0">
                <a:latin typeface="Tahoma" charset="0"/>
              </a:rPr>
              <a:t>, δηλαδή δεν υπάρχει σχέση μεταξύ των δύο μεταβλητών. </a:t>
            </a:r>
            <a:endParaRPr lang="en-US" sz="1400" dirty="0">
              <a:latin typeface="Tahoma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500563" y="3000375"/>
            <a:ext cx="525462" cy="1571625"/>
          </a:xfrm>
          <a:prstGeom prst="line">
            <a:avLst/>
          </a:prstGeom>
          <a:noFill/>
          <a:ln w="38100" cmpd="dbl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28625" y="2857500"/>
            <a:ext cx="6143625" cy="142875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T-test</a:t>
            </a:r>
            <a:endParaRPr lang="el-GR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714375" y="1571625"/>
            <a:ext cx="778668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 smtClean="0"/>
              <a:t>Το </a:t>
            </a:r>
            <a:r>
              <a:rPr lang="en-US" sz="1600" dirty="0" smtClean="0"/>
              <a:t>T-test </a:t>
            </a:r>
            <a:r>
              <a:rPr lang="el-GR" sz="1600" dirty="0" smtClean="0"/>
              <a:t>χρησιμοποιείται 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1600" dirty="0" smtClean="0"/>
              <a:t> Για να ελέγξουμε τη διαφορά μεταξύ του μέσου μιας μεταβλητής και μιας τιμής που έχουμε ορίσει.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sz="1600" dirty="0"/>
          </a:p>
          <a:p>
            <a:pPr algn="just">
              <a:buFont typeface="Wingdings" pitchFamily="2" charset="2"/>
              <a:buChar char="Ø"/>
              <a:defRPr/>
            </a:pPr>
            <a:endParaRPr lang="el-GR" sz="16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1600" dirty="0" smtClean="0"/>
              <a:t> Όταν υπάρχει μία ποσοτική μεταβλητή και μία κατηγορική μεταβλητή με δύο κατηγορίες (π.χ. ναι-όχι, Άνδρας-Γυναίκα, Πρωτεύουσα-Επαρχεία) και θέλουμε να ελέγξουμε τη διαφορά των μέσων μεταξύ των κατηγοριών της κατηγορικής μεταβλητής.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sz="16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1600" dirty="0" smtClean="0"/>
              <a:t>Για να συγκρίνουμε τους μέσους μια μεταβλητής για δύο εξαρτημένα δείγματα. </a:t>
            </a:r>
            <a:endParaRPr lang="el-GR" sz="1600" dirty="0"/>
          </a:p>
        </p:txBody>
      </p:sp>
      <p:sp>
        <p:nvSpPr>
          <p:cNvPr id="6" name="5 - TextBox"/>
          <p:cNvSpPr txBox="1"/>
          <p:nvPr/>
        </p:nvSpPr>
        <p:spPr>
          <a:xfrm>
            <a:off x="714348" y="5000636"/>
            <a:ext cx="778668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 smtClean="0"/>
              <a:t>Για την εφαρμογή του </a:t>
            </a:r>
            <a:r>
              <a:rPr lang="en-US" sz="1600" dirty="0" smtClean="0"/>
              <a:t>t-test </a:t>
            </a:r>
            <a:r>
              <a:rPr lang="el-GR" sz="1600" dirty="0" smtClean="0"/>
              <a:t>πρέπει να ισχύουν ορισμένες προϋποθέσεις. </a:t>
            </a:r>
          </a:p>
          <a:p>
            <a:pPr algn="just">
              <a:defRPr/>
            </a:pPr>
            <a:r>
              <a:rPr lang="el-GR" sz="1600" dirty="0" smtClean="0"/>
              <a:t>Εάν δεν ισχύουν προχωρούμε στα αντίστοιχα μη παραμετρικά τεστ.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One Sample T-test</a:t>
            </a:r>
            <a:endParaRPr lang="el-GR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714348" y="1714488"/>
            <a:ext cx="8215313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 smtClean="0"/>
              <a:t>Το </a:t>
            </a:r>
            <a:r>
              <a:rPr lang="en-US" sz="1600" dirty="0" smtClean="0"/>
              <a:t>t-test </a:t>
            </a:r>
            <a:r>
              <a:rPr lang="el-GR" sz="1600" dirty="0" smtClean="0"/>
              <a:t>για ένα δείγμα χρησιμοποιείται για </a:t>
            </a:r>
            <a:r>
              <a:rPr lang="el-GR" sz="1600" dirty="0"/>
              <a:t>να ελέγξουμε τη διαφορά μεταξύ του μέσου μιας μεταβλητής και μιας τιμής που έχουμε ορίσει</a:t>
            </a:r>
            <a:r>
              <a:rPr lang="el-GR" sz="1600" dirty="0" smtClean="0"/>
              <a:t>.</a:t>
            </a:r>
          </a:p>
          <a:p>
            <a:pPr>
              <a:defRPr/>
            </a:pPr>
            <a:endParaRPr lang="el-GR" sz="1600" i="1" u="sng" dirty="0"/>
          </a:p>
          <a:p>
            <a:pPr marL="0" lvl="1">
              <a:defRPr/>
            </a:pPr>
            <a:r>
              <a:rPr lang="el-GR" sz="1600" i="1" dirty="0"/>
              <a:t>Η</a:t>
            </a:r>
            <a:r>
              <a:rPr lang="el-GR" sz="1600" i="1" baseline="-25000" dirty="0"/>
              <a:t>0</a:t>
            </a:r>
            <a:r>
              <a:rPr lang="el-GR" sz="1600" i="1" dirty="0"/>
              <a:t>: </a:t>
            </a:r>
            <a:r>
              <a:rPr lang="el-GR" sz="1600" i="1" dirty="0" smtClean="0"/>
              <a:t>Η μέση τιμή της μεταβλητής είναι ίση με την τιμή </a:t>
            </a:r>
            <a:r>
              <a:rPr lang="el-GR" sz="1600" i="1" dirty="0"/>
              <a:t>μ</a:t>
            </a:r>
            <a:r>
              <a:rPr lang="el-GR" sz="1600" i="1" baseline="-25000" dirty="0"/>
              <a:t>0</a:t>
            </a:r>
            <a:r>
              <a:rPr lang="el-GR" sz="1600" i="1" dirty="0" smtClean="0"/>
              <a:t>  </a:t>
            </a:r>
            <a:r>
              <a:rPr lang="el-GR" sz="1600" i="1" dirty="0"/>
              <a:t>ή </a:t>
            </a:r>
          </a:p>
          <a:p>
            <a:pPr marL="0" lvl="1">
              <a:defRPr/>
            </a:pPr>
            <a:r>
              <a:rPr lang="el-GR" sz="1600" i="1" dirty="0"/>
              <a:t>		Η</a:t>
            </a:r>
            <a:r>
              <a:rPr lang="el-GR" sz="1600" i="1" baseline="-25000" dirty="0"/>
              <a:t>0</a:t>
            </a:r>
            <a:r>
              <a:rPr lang="el-GR" sz="1600" i="1" dirty="0"/>
              <a:t>: </a:t>
            </a:r>
            <a:r>
              <a:rPr lang="el-GR" sz="1600" i="1" dirty="0" smtClean="0"/>
              <a:t>μ=μ</a:t>
            </a:r>
            <a:r>
              <a:rPr lang="el-GR" sz="1600" i="1" baseline="-25000" dirty="0" smtClean="0"/>
              <a:t>0</a:t>
            </a:r>
            <a:endParaRPr lang="el-GR" sz="1600" i="1" baseline="-25000" dirty="0"/>
          </a:p>
          <a:p>
            <a:pPr marL="0" lvl="1">
              <a:defRPr/>
            </a:pPr>
            <a:r>
              <a:rPr lang="el-GR" sz="1600" i="1" dirty="0"/>
              <a:t>Η</a:t>
            </a:r>
            <a:r>
              <a:rPr lang="el-GR" sz="1600" i="1" baseline="-25000" dirty="0"/>
              <a:t>1</a:t>
            </a:r>
            <a:r>
              <a:rPr lang="el-GR" sz="1600" i="1" dirty="0"/>
              <a:t>: Η μέση τιμή της μεταβλητής </a:t>
            </a:r>
            <a:r>
              <a:rPr lang="el-GR" sz="1600" i="1" dirty="0" smtClean="0"/>
              <a:t>δεν είναι </a:t>
            </a:r>
            <a:r>
              <a:rPr lang="el-GR" sz="1600" i="1" dirty="0"/>
              <a:t>ίση με την τιμή μ</a:t>
            </a:r>
            <a:r>
              <a:rPr lang="el-GR" sz="1600" i="1" baseline="-25000" dirty="0"/>
              <a:t>0</a:t>
            </a:r>
            <a:r>
              <a:rPr lang="el-GR" sz="1600" i="1" dirty="0"/>
              <a:t>  ή</a:t>
            </a:r>
          </a:p>
          <a:p>
            <a:pPr marL="0" lvl="1">
              <a:defRPr/>
            </a:pPr>
            <a:r>
              <a:rPr lang="el-GR" sz="1600" i="1" dirty="0"/>
              <a:t>		</a:t>
            </a:r>
            <a:r>
              <a:rPr lang="el-GR" sz="1600" i="1" dirty="0" smtClean="0"/>
              <a:t>Η</a:t>
            </a:r>
            <a:r>
              <a:rPr lang="en-US" sz="1600" i="1" baseline="-25000" dirty="0" smtClean="0"/>
              <a:t>1</a:t>
            </a:r>
            <a:r>
              <a:rPr lang="el-GR" sz="1600" i="1" dirty="0" smtClean="0"/>
              <a:t>: μ≠</a:t>
            </a:r>
            <a:r>
              <a:rPr lang="el-GR" sz="1600" i="1" dirty="0"/>
              <a:t>μ</a:t>
            </a:r>
            <a:r>
              <a:rPr lang="el-GR" sz="1600" i="1" baseline="-25000" dirty="0"/>
              <a:t>0</a:t>
            </a:r>
            <a:endParaRPr lang="el-GR" sz="1600" i="1" dirty="0"/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endParaRPr lang="el-GR" sz="1600" dirty="0"/>
          </a:p>
        </p:txBody>
      </p:sp>
      <p:sp>
        <p:nvSpPr>
          <p:cNvPr id="6" name="5 - TextBox"/>
          <p:cNvSpPr txBox="1"/>
          <p:nvPr/>
        </p:nvSpPr>
        <p:spPr>
          <a:xfrm>
            <a:off x="642910" y="4143380"/>
            <a:ext cx="7786688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b="1" u="sng" dirty="0" smtClean="0"/>
              <a:t>Προϋπόθεση Εφαρμογής του τεστ</a:t>
            </a:r>
          </a:p>
          <a:p>
            <a:pPr algn="just">
              <a:defRPr/>
            </a:pPr>
            <a:r>
              <a:rPr lang="el-GR" sz="1600" dirty="0" smtClean="0"/>
              <a:t>Η μεταβλητή πρέπει να ακολουθεί Κανονική Κατανομή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600" i="1" dirty="0" smtClean="0"/>
              <a:t>Εάν δεν ισχύει η προϋπόθεση προχωρούμε στο αντίστοιχο μη παραμετρικό </a:t>
            </a:r>
            <a:r>
              <a:rPr lang="en-US" sz="1600" i="1" dirty="0" err="1" smtClean="0"/>
              <a:t>Wilcoxon</a:t>
            </a:r>
            <a:r>
              <a:rPr lang="en-US" sz="1600" i="1" dirty="0" smtClean="0"/>
              <a:t> Test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One Sample T-test</a:t>
            </a:r>
            <a:endParaRPr 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714348" y="1714488"/>
            <a:ext cx="82153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 smtClean="0"/>
              <a:t>Επιστρέφοντας στο αρχείο </a:t>
            </a:r>
            <a:r>
              <a:rPr lang="en-US" sz="1600" dirty="0" err="1" smtClean="0"/>
              <a:t>ICT_exp_sav</a:t>
            </a:r>
            <a:r>
              <a:rPr lang="en-US" sz="1600" dirty="0" smtClean="0"/>
              <a:t> </a:t>
            </a:r>
            <a:r>
              <a:rPr lang="el-GR" sz="1600" dirty="0" smtClean="0"/>
              <a:t>έστω ότι θέλουμε να ελέγξουμε την υπόθεση ότι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τα μέσα έξοδα για Τεχνολογίες Πληροφορικής είναι ίσα με 3.</a:t>
            </a:r>
          </a:p>
          <a:p>
            <a:pPr>
              <a:defRPr/>
            </a:pPr>
            <a:endParaRPr lang="el-GR" sz="1600" i="1" u="sng" dirty="0"/>
          </a:p>
          <a:p>
            <a:pPr marL="0" lvl="1">
              <a:defRPr/>
            </a:pP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: μ=3</a:t>
            </a:r>
            <a:endParaRPr lang="el-GR" sz="1600" b="1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defRPr/>
            </a:pP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</a:rPr>
              <a:t>: μ≠3</a:t>
            </a:r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endParaRPr lang="el-GR" sz="1600" i="1" dirty="0" smtClean="0"/>
          </a:p>
          <a:p>
            <a:pPr marL="0" lvl="1">
              <a:defRPr/>
            </a:pPr>
            <a:r>
              <a:rPr lang="el-GR" sz="1600" dirty="0" smtClean="0"/>
              <a:t>Αρχικά θα ελέγξουμε εάν ισχύει η </a:t>
            </a:r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προϋπόθεση</a:t>
            </a:r>
            <a:r>
              <a:rPr lang="el-GR" sz="1600" dirty="0" smtClean="0"/>
              <a:t>, δηλαδή εάν η μεταβλητή Έξοδα για Τεχνολογίες Πληροφορικής ακολουθεί Κανονική Κατανομή. </a:t>
            </a:r>
            <a:endParaRPr lang="el-GR" sz="1600" dirty="0"/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endParaRPr lang="el-GR" sz="1600" dirty="0"/>
          </a:p>
        </p:txBody>
      </p:sp>
      <p:sp>
        <p:nvSpPr>
          <p:cNvPr id="7" name="3 - TextBox"/>
          <p:cNvSpPr txBox="1">
            <a:spLocks noChangeArrowheads="1"/>
          </p:cNvSpPr>
          <p:nvPr/>
        </p:nvSpPr>
        <p:spPr bwMode="auto">
          <a:xfrm>
            <a:off x="714348" y="4143380"/>
            <a:ext cx="7143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dirty="0"/>
              <a:t>Η υπόθεση που ελέγχουμε είναι:</a:t>
            </a:r>
          </a:p>
          <a:p>
            <a:endParaRPr lang="el-GR" sz="1600" dirty="0"/>
          </a:p>
          <a:p>
            <a:r>
              <a:rPr lang="el-GR" sz="1600" dirty="0"/>
              <a:t>Η</a:t>
            </a:r>
            <a:r>
              <a:rPr lang="el-GR" sz="1600" baseline="-25000" dirty="0"/>
              <a:t>0</a:t>
            </a:r>
            <a:r>
              <a:rPr lang="el-GR" sz="1600" dirty="0"/>
              <a:t>: Η μεταβλητή ακολουθεί την Κανονική Κατανομή</a:t>
            </a:r>
          </a:p>
          <a:p>
            <a:r>
              <a:rPr lang="el-GR" sz="1600" dirty="0"/>
              <a:t>Η</a:t>
            </a:r>
            <a:r>
              <a:rPr lang="el-GR" sz="1600" baseline="-25000" dirty="0"/>
              <a:t>1</a:t>
            </a:r>
            <a:r>
              <a:rPr lang="el-GR" sz="1600" dirty="0"/>
              <a:t>: Η μεταβλητή δεν ακολουθεί την Κανονική </a:t>
            </a:r>
            <a:r>
              <a:rPr lang="el-GR" sz="1600" dirty="0" smtClean="0"/>
              <a:t>Κατανομή</a:t>
            </a:r>
          </a:p>
          <a:p>
            <a:endParaRPr lang="el-GR" sz="1600" dirty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One Sample T-test</a:t>
            </a:r>
            <a:endParaRPr lang="el-GR" dirty="0" smtClean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898060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571612"/>
            <a:ext cx="30650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643049"/>
            <a:ext cx="2000264" cy="243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357694"/>
            <a:ext cx="5381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6000760" y="4286256"/>
            <a:ext cx="29289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+mj-lt"/>
              </a:rPr>
              <a:t>Το δείγμα μας είναι &gt;30, επομένως από το </a:t>
            </a:r>
            <a:r>
              <a:rPr lang="en-US" sz="1400" dirty="0" smtClean="0">
                <a:latin typeface="+mj-lt"/>
              </a:rPr>
              <a:t>test </a:t>
            </a:r>
            <a:r>
              <a:rPr lang="en-US" sz="1400" dirty="0" err="1" smtClean="0">
                <a:latin typeface="+mj-lt"/>
              </a:rPr>
              <a:t>Kolmogorov</a:t>
            </a:r>
            <a:r>
              <a:rPr lang="en-US" sz="1400" dirty="0" smtClean="0">
                <a:latin typeface="+mj-lt"/>
              </a:rPr>
              <a:t>-Smirnov:</a:t>
            </a:r>
          </a:p>
          <a:p>
            <a:r>
              <a:rPr lang="en-US" sz="1400" dirty="0" smtClean="0">
                <a:latin typeface="+mj-lt"/>
              </a:rPr>
              <a:t>Sig=0,200&gt;0,05 </a:t>
            </a:r>
          </a:p>
          <a:p>
            <a:r>
              <a:rPr lang="el-GR" sz="1400" dirty="0" smtClean="0">
                <a:latin typeface="+mj-lt"/>
              </a:rPr>
              <a:t>Άρα </a:t>
            </a:r>
            <a:r>
              <a:rPr lang="el-GR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ισχύει</a:t>
            </a:r>
            <a:r>
              <a:rPr lang="el-GR" sz="1400" dirty="0" smtClean="0">
                <a:latin typeface="+mj-lt"/>
              </a:rPr>
              <a:t> η προϋπόθεση της κανονικότητας και έτσι προχωράμε στον έλεγχο </a:t>
            </a:r>
            <a:r>
              <a:rPr lang="en-US" sz="1400" dirty="0" smtClean="0">
                <a:latin typeface="+mj-lt"/>
              </a:rPr>
              <a:t>t-test.</a:t>
            </a:r>
            <a:endParaRPr lang="el-GR" sz="1400" dirty="0" smtClean="0">
              <a:latin typeface="+mj-lt"/>
            </a:endParaRPr>
          </a:p>
          <a:p>
            <a:endParaRPr lang="el-GR" sz="1400" dirty="0">
              <a:latin typeface="+mj-lt"/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 bwMode="auto">
          <a:xfrm rot="5400000" flipH="1" flipV="1">
            <a:off x="3178959" y="1893083"/>
            <a:ext cx="357190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- Ευθύγραμμο βέλος σύνδεσης"/>
          <p:cNvCxnSpPr/>
          <p:nvPr/>
        </p:nvCxnSpPr>
        <p:spPr bwMode="auto">
          <a:xfrm flipV="1">
            <a:off x="6286512" y="1857364"/>
            <a:ext cx="785818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- Έλλειψη"/>
          <p:cNvSpPr/>
          <p:nvPr/>
        </p:nvSpPr>
        <p:spPr bwMode="auto">
          <a:xfrm>
            <a:off x="6643702" y="2571744"/>
            <a:ext cx="1285884" cy="3571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8" name="17 - Έλλειψη"/>
          <p:cNvSpPr/>
          <p:nvPr/>
        </p:nvSpPr>
        <p:spPr bwMode="auto">
          <a:xfrm>
            <a:off x="3286116" y="4857760"/>
            <a:ext cx="785818" cy="35719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One Sample T-test</a:t>
            </a:r>
            <a:endParaRPr lang="el-GR" dirty="0" smtClean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3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4429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- Ευθύγραμμο βέλος σύνδεσης"/>
          <p:cNvCxnSpPr/>
          <p:nvPr/>
        </p:nvCxnSpPr>
        <p:spPr bwMode="auto">
          <a:xfrm rot="5400000" flipH="1" flipV="1">
            <a:off x="4179091" y="2107397"/>
            <a:ext cx="357190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5 - Έλλειψη"/>
          <p:cNvSpPr/>
          <p:nvPr/>
        </p:nvSpPr>
        <p:spPr bwMode="auto">
          <a:xfrm>
            <a:off x="7072330" y="3357562"/>
            <a:ext cx="571504" cy="3571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 bwMode="auto">
          <a:xfrm rot="16200000" flipH="1">
            <a:off x="6893735" y="4250537"/>
            <a:ext cx="1143008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15140" y="4857760"/>
            <a:ext cx="21431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400" dirty="0" smtClean="0">
                <a:latin typeface="+mj-lt"/>
              </a:rPr>
              <a:t>Εισάγουμε την τιμή με την οποία θέλουμε να συγκριθεί ο μέσος της εξαρτημένης μεταβλητής</a:t>
            </a:r>
            <a:endParaRPr lang="el-GR" sz="1400" dirty="0">
              <a:latin typeface="+mj-lt"/>
            </a:endParaRP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357694"/>
            <a:ext cx="2552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- Ευθύγραμμο βέλος σύνδεσης"/>
          <p:cNvCxnSpPr/>
          <p:nvPr/>
        </p:nvCxnSpPr>
        <p:spPr bwMode="auto">
          <a:xfrm rot="10800000" flipV="1">
            <a:off x="5715008" y="2143116"/>
            <a:ext cx="2357454" cy="22145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4" name="13 - Ευθύγραμμο βέλος σύνδεσης"/>
          <p:cNvCxnSpPr/>
          <p:nvPr/>
        </p:nvCxnSpPr>
        <p:spPr bwMode="auto">
          <a:xfrm rot="10800000" flipV="1">
            <a:off x="3286116" y="5000636"/>
            <a:ext cx="785818" cy="4286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00100" y="514351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400" dirty="0" smtClean="0">
                <a:latin typeface="+mj-lt"/>
              </a:rPr>
              <a:t>Δηλώνουμε το αντίστοιχο διάστημα εμπιστοσύνης</a:t>
            </a: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One Sample T-test</a:t>
            </a:r>
            <a:endParaRPr lang="el-GR" dirty="0" smtClean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464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 bwMode="auto">
          <a:xfrm>
            <a:off x="5143504" y="2357430"/>
            <a:ext cx="785818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00760" y="2000240"/>
            <a:ext cx="2286016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400" dirty="0" smtClean="0">
                <a:latin typeface="+mj-lt"/>
              </a:rPr>
              <a:t>Περιγραφικά στατιστικά για τη μεταβλητή που εξετάζουμε</a:t>
            </a:r>
            <a:endParaRPr lang="el-GR" sz="1400" dirty="0">
              <a:latin typeface="+mj-lt"/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0"/>
            <a:ext cx="6457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Έλλειψη"/>
          <p:cNvSpPr/>
          <p:nvPr/>
        </p:nvSpPr>
        <p:spPr bwMode="auto">
          <a:xfrm>
            <a:off x="4071934" y="3214686"/>
            <a:ext cx="928694" cy="357190"/>
          </a:xfrm>
          <a:prstGeom prst="ellipse">
            <a:avLst/>
          </a:prstGeom>
          <a:noFill/>
          <a:ln w="1905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 bwMode="auto">
          <a:xfrm flipV="1">
            <a:off x="5072066" y="3286124"/>
            <a:ext cx="2214578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CCFF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86644" y="3000372"/>
            <a:ext cx="1357353" cy="523220"/>
          </a:xfrm>
          <a:prstGeom prst="rect">
            <a:avLst/>
          </a:prstGeom>
          <a:noFill/>
          <a:ln w="9525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400" dirty="0" smtClean="0">
                <a:latin typeface="+mj-lt"/>
              </a:rPr>
              <a:t>Η τιμή που έχουμε εισάγει</a:t>
            </a:r>
            <a:endParaRPr lang="el-GR" sz="1400" dirty="0"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282" y="4714884"/>
            <a:ext cx="6572296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Sig = </a:t>
            </a:r>
            <a:r>
              <a:rPr lang="en-US" sz="1400" dirty="0" smtClean="0">
                <a:latin typeface="+mj-lt"/>
              </a:rPr>
              <a:t>0.</a:t>
            </a:r>
            <a:r>
              <a:rPr lang="el-GR" sz="1400" dirty="0" smtClean="0">
                <a:latin typeface="+mj-lt"/>
              </a:rPr>
              <a:t>009</a:t>
            </a:r>
            <a:r>
              <a:rPr lang="el-GR" sz="1400" dirty="0">
                <a:latin typeface="+mj-lt"/>
              </a:rPr>
              <a:t>&lt;</a:t>
            </a:r>
            <a:r>
              <a:rPr lang="en-US" sz="1400" dirty="0" smtClean="0">
                <a:latin typeface="+mj-lt"/>
              </a:rPr>
              <a:t>0.05 </a:t>
            </a:r>
            <a:r>
              <a:rPr lang="el-GR" sz="1400" dirty="0">
                <a:latin typeface="+mj-lt"/>
              </a:rPr>
              <a:t>άρα </a:t>
            </a:r>
            <a:r>
              <a:rPr lang="el-GR" sz="1400" dirty="0" smtClean="0">
                <a:latin typeface="+mj-lt"/>
              </a:rPr>
              <a:t>απορρίπτουμε την </a:t>
            </a:r>
            <a:r>
              <a:rPr lang="el-GR" sz="1400" dirty="0">
                <a:latin typeface="+mj-lt"/>
              </a:rPr>
              <a:t>Η</a:t>
            </a:r>
            <a:r>
              <a:rPr lang="en-US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, δηλαδή </a:t>
            </a:r>
            <a:r>
              <a:rPr lang="el-GR" sz="1400" dirty="0" smtClean="0">
                <a:latin typeface="+mj-lt"/>
              </a:rPr>
              <a:t>οι μέσες δαπάνες για Τεχνολογίες Πληροφορικής διαφέρουν στατιστικά σημαντική από την τιμή του 3%.</a:t>
            </a:r>
            <a:endParaRPr lang="en-US" sz="1400" dirty="0">
              <a:latin typeface="+mj-lt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3286116" y="4286256"/>
            <a:ext cx="382586" cy="428628"/>
          </a:xfrm>
          <a:prstGeom prst="line">
            <a:avLst/>
          </a:prstGeom>
          <a:noFill/>
          <a:ln w="38100" cmpd="dbl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357554" y="3500438"/>
            <a:ext cx="785818" cy="857256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61176" y="3786190"/>
            <a:ext cx="1897104" cy="182665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1400" dirty="0" smtClean="0">
                <a:latin typeface="+mj-lt"/>
              </a:rPr>
              <a:t>Η </a:t>
            </a:r>
            <a:r>
              <a:rPr lang="el-GR" sz="1400" dirty="0">
                <a:latin typeface="+mj-lt"/>
              </a:rPr>
              <a:t>διαφορά ανάμεσα στη μέση τιμή του υπό εξέταση δείγματος </a:t>
            </a:r>
            <a:r>
              <a:rPr lang="el-GR" sz="1400" dirty="0" smtClean="0">
                <a:latin typeface="+mj-lt"/>
              </a:rPr>
              <a:t>(2,6107) και </a:t>
            </a:r>
            <a:r>
              <a:rPr lang="el-GR" sz="1400" dirty="0">
                <a:latin typeface="+mj-lt"/>
              </a:rPr>
              <a:t>της μέσης τιμής </a:t>
            </a:r>
            <a:r>
              <a:rPr lang="el-GR" sz="1400" dirty="0" smtClean="0">
                <a:latin typeface="+mj-lt"/>
              </a:rPr>
              <a:t>(3) </a:t>
            </a:r>
            <a:r>
              <a:rPr lang="el-GR" sz="1400" dirty="0">
                <a:latin typeface="+mj-lt"/>
              </a:rPr>
              <a:t>που θέλουμε να ελέγξουμε </a:t>
            </a:r>
          </a:p>
        </p:txBody>
      </p:sp>
      <p:sp>
        <p:nvSpPr>
          <p:cNvPr id="22" name="21 - Έλλειψη"/>
          <p:cNvSpPr/>
          <p:nvPr/>
        </p:nvSpPr>
        <p:spPr bwMode="auto">
          <a:xfrm>
            <a:off x="4214810" y="3857628"/>
            <a:ext cx="928694" cy="500066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 bwMode="auto">
          <a:xfrm>
            <a:off x="5143504" y="4071942"/>
            <a:ext cx="1857388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8596" y="5357826"/>
            <a:ext cx="6643734" cy="8356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l-GR" sz="1400" dirty="0" smtClean="0">
                <a:latin typeface="+mj-lt"/>
              </a:rPr>
              <a:t>Το 95% διάστημα εμπιστοσύνης για τη διαφορά ανάμεσα </a:t>
            </a:r>
            <a:r>
              <a:rPr lang="el-GR" sz="1400" dirty="0">
                <a:latin typeface="+mj-lt"/>
              </a:rPr>
              <a:t>στη μέση τιμή του υπό εξέταση δείγματος </a:t>
            </a:r>
            <a:r>
              <a:rPr lang="el-GR" sz="1400" dirty="0" smtClean="0">
                <a:latin typeface="+mj-lt"/>
              </a:rPr>
              <a:t>(2,6107) και </a:t>
            </a:r>
            <a:r>
              <a:rPr lang="el-GR" sz="1400" dirty="0">
                <a:latin typeface="+mj-lt"/>
              </a:rPr>
              <a:t>της μέσης τιμής </a:t>
            </a:r>
            <a:r>
              <a:rPr lang="el-GR" sz="1400" dirty="0" smtClean="0">
                <a:latin typeface="+mj-lt"/>
              </a:rPr>
              <a:t>(3) </a:t>
            </a:r>
            <a:r>
              <a:rPr lang="el-GR" sz="1400" dirty="0">
                <a:latin typeface="+mj-lt"/>
              </a:rPr>
              <a:t>που θέλουμε να </a:t>
            </a:r>
            <a:r>
              <a:rPr lang="el-GR" sz="1400" dirty="0" smtClean="0">
                <a:latin typeface="+mj-lt"/>
              </a:rPr>
              <a:t>ελέγξουμε κυμαίνεται μεταξύ -0,6716 και -0,1072.  </a:t>
            </a:r>
            <a:endParaRPr lang="el-GR" sz="1400" dirty="0">
              <a:latin typeface="+mj-lt"/>
            </a:endParaRPr>
          </a:p>
        </p:txBody>
      </p:sp>
      <p:sp>
        <p:nvSpPr>
          <p:cNvPr id="27" name="26 - Έλλειψη"/>
          <p:cNvSpPr/>
          <p:nvPr/>
        </p:nvSpPr>
        <p:spPr bwMode="auto">
          <a:xfrm>
            <a:off x="5072066" y="3357562"/>
            <a:ext cx="2000264" cy="1143008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cxnSp>
        <p:nvCxnSpPr>
          <p:cNvPr id="28" name="27 - Ευθύγραμμο βέλος σύνδεσης"/>
          <p:cNvCxnSpPr/>
          <p:nvPr/>
        </p:nvCxnSpPr>
        <p:spPr bwMode="auto">
          <a:xfrm rot="16200000" flipH="1">
            <a:off x="6322231" y="4822041"/>
            <a:ext cx="928694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One Sample T-test</a:t>
            </a:r>
            <a:endParaRPr lang="el-GR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8775" y="1785926"/>
            <a:ext cx="878522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algn="just"/>
            <a:r>
              <a:rPr lang="el-GR" sz="1400" dirty="0" smtClean="0">
                <a:latin typeface="+mj-lt"/>
              </a:rPr>
              <a:t>Στην περίπτωση που η εναλλακτική υπόθεση Η</a:t>
            </a:r>
            <a:r>
              <a:rPr lang="el-GR" sz="1400" baseline="-25000" dirty="0" smtClean="0">
                <a:latin typeface="+mj-lt"/>
              </a:rPr>
              <a:t>1</a:t>
            </a:r>
            <a:r>
              <a:rPr lang="el-GR" sz="1400" dirty="0" smtClean="0">
                <a:latin typeface="+mj-lt"/>
              </a:rPr>
              <a:t> δεν ήταν η Η</a:t>
            </a:r>
            <a:r>
              <a:rPr lang="el-GR" sz="1400" baseline="-25000" dirty="0" smtClean="0">
                <a:latin typeface="+mj-lt"/>
              </a:rPr>
              <a:t>1</a:t>
            </a:r>
            <a:r>
              <a:rPr lang="el-GR" sz="1400" dirty="0" smtClean="0">
                <a:latin typeface="+mj-lt"/>
              </a:rPr>
              <a:t>: Η</a:t>
            </a:r>
            <a:r>
              <a:rPr lang="el-GR" sz="1400" baseline="-25000" dirty="0" smtClean="0">
                <a:latin typeface="+mj-lt"/>
              </a:rPr>
              <a:t>0</a:t>
            </a:r>
            <a:r>
              <a:rPr lang="el-GR" sz="1400" dirty="0" smtClean="0">
                <a:latin typeface="+mj-lt"/>
              </a:rPr>
              <a:t>: μ≠3 αλλά μία εκ των </a:t>
            </a:r>
          </a:p>
          <a:p>
            <a:pPr marL="0" lvl="1" algn="just"/>
            <a:r>
              <a:rPr lang="el-GR" sz="1400" dirty="0" smtClean="0">
                <a:latin typeface="+mj-lt"/>
              </a:rPr>
              <a:t>Η</a:t>
            </a:r>
            <a:r>
              <a:rPr lang="el-GR" sz="1400" baseline="-25000" dirty="0" smtClean="0">
                <a:latin typeface="+mj-lt"/>
              </a:rPr>
              <a:t>1</a:t>
            </a:r>
            <a:r>
              <a:rPr lang="el-GR" sz="1400" dirty="0" smtClean="0">
                <a:latin typeface="+mj-lt"/>
              </a:rPr>
              <a:t>:  μ&gt;3 ή Η</a:t>
            </a:r>
            <a:r>
              <a:rPr lang="el-GR" sz="1400" baseline="-25000" dirty="0" smtClean="0">
                <a:latin typeface="+mj-lt"/>
              </a:rPr>
              <a:t>1</a:t>
            </a:r>
            <a:r>
              <a:rPr lang="el-GR" sz="1400" dirty="0" smtClean="0">
                <a:latin typeface="+mj-lt"/>
              </a:rPr>
              <a:t>:  μ&lt;3 τότε θα ίσχυαν τα εξής: </a:t>
            </a:r>
            <a:endParaRPr lang="el-GR" sz="1400" b="1" dirty="0" smtClean="0">
              <a:latin typeface="+mj-lt"/>
            </a:endParaRPr>
          </a:p>
          <a:p>
            <a:pPr marL="0" lvl="1" algn="just"/>
            <a:endParaRPr lang="el-GR" sz="14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endParaRPr lang="el-GR" sz="1400" dirty="0" smtClean="0">
              <a:latin typeface="+mj-lt"/>
            </a:endParaRPr>
          </a:p>
          <a:p>
            <a:pPr algn="just"/>
            <a:r>
              <a:rPr lang="el-GR" sz="1400" b="1" dirty="0" err="1" smtClean="0">
                <a:latin typeface="+mj-lt"/>
              </a:rPr>
              <a:t>Η</a:t>
            </a:r>
            <a:r>
              <a:rPr lang="el-GR" sz="1400" b="1" baseline="-25000" dirty="0" err="1" smtClean="0">
                <a:latin typeface="+mj-lt"/>
              </a:rPr>
              <a:t>ο</a:t>
            </a:r>
            <a:r>
              <a:rPr lang="el-GR" sz="1400" b="1" dirty="0">
                <a:latin typeface="+mj-lt"/>
              </a:rPr>
              <a:t>: </a:t>
            </a:r>
            <a:r>
              <a:rPr lang="el-GR" sz="1400" b="1" dirty="0" err="1">
                <a:latin typeface="+mj-lt"/>
              </a:rPr>
              <a:t>μ=μ</a:t>
            </a:r>
            <a:r>
              <a:rPr lang="el-GR" sz="1400" b="1" baseline="-25000" dirty="0" err="1">
                <a:latin typeface="+mj-lt"/>
              </a:rPr>
              <a:t>ο</a:t>
            </a:r>
            <a:r>
              <a:rPr lang="el-GR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vs</a:t>
            </a:r>
            <a:r>
              <a:rPr lang="en-US" sz="1400" b="1" dirty="0">
                <a:latin typeface="+mj-lt"/>
              </a:rPr>
              <a:t> </a:t>
            </a:r>
            <a:r>
              <a:rPr lang="el-GR" sz="1400" b="1" dirty="0">
                <a:latin typeface="+mj-lt"/>
              </a:rPr>
              <a:t>Η</a:t>
            </a:r>
            <a:r>
              <a:rPr lang="el-GR" sz="1400" b="1" baseline="-25000" dirty="0">
                <a:latin typeface="+mj-lt"/>
              </a:rPr>
              <a:t>1</a:t>
            </a:r>
            <a:r>
              <a:rPr lang="el-GR" sz="1400" b="1" dirty="0">
                <a:latin typeface="+mj-lt"/>
              </a:rPr>
              <a:t>: μ &gt; </a:t>
            </a:r>
            <a:r>
              <a:rPr lang="el-GR" sz="1400" b="1" dirty="0" err="1">
                <a:latin typeface="+mj-lt"/>
              </a:rPr>
              <a:t>μ</a:t>
            </a:r>
            <a:r>
              <a:rPr lang="el-GR" sz="1400" b="1" baseline="-25000" dirty="0" err="1">
                <a:latin typeface="+mj-lt"/>
              </a:rPr>
              <a:t>ο</a:t>
            </a:r>
            <a:endParaRPr lang="el-GR" sz="1400" b="1" baseline="-25000" dirty="0">
              <a:latin typeface="+mj-lt"/>
            </a:endParaRPr>
          </a:p>
          <a:p>
            <a:pPr algn="just"/>
            <a:endParaRPr lang="el-GR" sz="1400" b="1" baseline="-25000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en-US" sz="1400" dirty="0" smtClean="0">
                <a:latin typeface="+mj-lt"/>
              </a:rPr>
              <a:t>p-value=0.0</a:t>
            </a:r>
            <a:r>
              <a:rPr lang="el-GR" sz="1400" dirty="0" smtClean="0">
                <a:latin typeface="+mj-lt"/>
              </a:rPr>
              <a:t>09</a:t>
            </a:r>
            <a:r>
              <a:rPr lang="en-US" sz="1400" dirty="0" smtClean="0">
                <a:latin typeface="+mj-lt"/>
              </a:rPr>
              <a:t>/2=0.0</a:t>
            </a:r>
            <a:r>
              <a:rPr lang="el-GR" sz="1400" dirty="0" smtClean="0">
                <a:latin typeface="+mj-lt"/>
              </a:rPr>
              <a:t>045&lt; </a:t>
            </a:r>
            <a:r>
              <a:rPr lang="el-GR" sz="1400" dirty="0">
                <a:latin typeface="+mj-lt"/>
              </a:rPr>
              <a:t>0.05</a:t>
            </a:r>
            <a:r>
              <a:rPr lang="en-US" sz="1400" dirty="0">
                <a:latin typeface="+mj-lt"/>
              </a:rPr>
              <a:t> </a:t>
            </a:r>
          </a:p>
          <a:p>
            <a:pPr algn="just"/>
            <a:r>
              <a:rPr lang="el-GR" sz="1400" dirty="0">
                <a:latin typeface="+mj-lt"/>
              </a:rPr>
              <a:t>Άρα </a:t>
            </a:r>
            <a:r>
              <a:rPr lang="el-GR" sz="1400" dirty="0" smtClean="0">
                <a:latin typeface="+mj-lt"/>
              </a:rPr>
              <a:t>απορρίπτουμε </a:t>
            </a:r>
            <a:r>
              <a:rPr lang="el-GR" sz="1400" dirty="0">
                <a:latin typeface="+mj-lt"/>
              </a:rPr>
              <a:t>τη μηδενική υπόθεση </a:t>
            </a:r>
          </a:p>
          <a:p>
            <a:pPr algn="just"/>
            <a:endParaRPr lang="el-GR" sz="1400" dirty="0">
              <a:latin typeface="+mj-lt"/>
            </a:endParaRPr>
          </a:p>
          <a:p>
            <a:pPr algn="just"/>
            <a:r>
              <a:rPr lang="el-GR" sz="1400" b="1" dirty="0" err="1">
                <a:latin typeface="+mj-lt"/>
              </a:rPr>
              <a:t>Η</a:t>
            </a:r>
            <a:r>
              <a:rPr lang="el-GR" sz="1400" b="1" baseline="-25000" dirty="0" err="1">
                <a:latin typeface="+mj-lt"/>
              </a:rPr>
              <a:t>ο</a:t>
            </a:r>
            <a:r>
              <a:rPr lang="el-GR" sz="1400" b="1" dirty="0">
                <a:latin typeface="+mj-lt"/>
              </a:rPr>
              <a:t>: </a:t>
            </a:r>
            <a:r>
              <a:rPr lang="el-GR" sz="1400" b="1" dirty="0" err="1">
                <a:latin typeface="+mj-lt"/>
              </a:rPr>
              <a:t>μ=μ</a:t>
            </a:r>
            <a:r>
              <a:rPr lang="el-GR" sz="1400" b="1" baseline="-25000" dirty="0" err="1">
                <a:latin typeface="+mj-lt"/>
              </a:rPr>
              <a:t>ο</a:t>
            </a:r>
            <a:r>
              <a:rPr lang="el-GR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vs</a:t>
            </a:r>
            <a:r>
              <a:rPr lang="en-US" sz="1400" b="1" dirty="0">
                <a:latin typeface="+mj-lt"/>
              </a:rPr>
              <a:t> </a:t>
            </a:r>
            <a:r>
              <a:rPr lang="el-GR" sz="1400" b="1" dirty="0">
                <a:latin typeface="+mj-lt"/>
              </a:rPr>
              <a:t>Η</a:t>
            </a:r>
            <a:r>
              <a:rPr lang="el-GR" sz="1400" b="1" baseline="-25000" dirty="0">
                <a:latin typeface="+mj-lt"/>
              </a:rPr>
              <a:t>1</a:t>
            </a:r>
            <a:r>
              <a:rPr lang="el-GR" sz="1400" b="1" dirty="0">
                <a:latin typeface="+mj-lt"/>
              </a:rPr>
              <a:t>: μ &lt; </a:t>
            </a:r>
            <a:r>
              <a:rPr lang="el-GR" sz="1400" b="1" dirty="0" err="1">
                <a:latin typeface="+mj-lt"/>
              </a:rPr>
              <a:t>μ</a:t>
            </a:r>
            <a:r>
              <a:rPr lang="el-GR" sz="1400" b="1" baseline="-25000" dirty="0" err="1">
                <a:latin typeface="+mj-lt"/>
              </a:rPr>
              <a:t>ο</a:t>
            </a:r>
            <a:r>
              <a:rPr lang="en-US" sz="1400" b="1" baseline="-25000" dirty="0">
                <a:latin typeface="+mj-lt"/>
              </a:rPr>
              <a:t>  </a:t>
            </a:r>
            <a:endParaRPr lang="el-GR" sz="1400" b="1" baseline="-25000" dirty="0">
              <a:latin typeface="+mj-lt"/>
            </a:endParaRPr>
          </a:p>
          <a:p>
            <a:pPr algn="just"/>
            <a:endParaRPr lang="el-GR" sz="1400" b="1" baseline="-25000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en-US" sz="1400" dirty="0">
                <a:latin typeface="+mj-lt"/>
              </a:rPr>
              <a:t>1-</a:t>
            </a:r>
            <a:r>
              <a:rPr lang="el-GR" sz="1400" dirty="0">
                <a:latin typeface="+mj-lt"/>
              </a:rPr>
              <a:t>(</a:t>
            </a:r>
            <a:r>
              <a:rPr lang="en-US" sz="1400" dirty="0">
                <a:latin typeface="+mj-lt"/>
              </a:rPr>
              <a:t>p</a:t>
            </a:r>
            <a:r>
              <a:rPr lang="el-GR" sz="1400" dirty="0">
                <a:latin typeface="+mj-lt"/>
              </a:rPr>
              <a:t>-</a:t>
            </a:r>
            <a:r>
              <a:rPr lang="en-US" sz="1400" dirty="0">
                <a:latin typeface="+mj-lt"/>
              </a:rPr>
              <a:t>value</a:t>
            </a:r>
            <a:r>
              <a:rPr lang="el-GR" sz="1400" dirty="0">
                <a:latin typeface="+mj-lt"/>
              </a:rPr>
              <a:t>)</a:t>
            </a:r>
            <a:r>
              <a:rPr lang="en-US" sz="1400" dirty="0">
                <a:latin typeface="+mj-lt"/>
              </a:rPr>
              <a:t>= </a:t>
            </a:r>
            <a:r>
              <a:rPr lang="en-US" sz="1400" dirty="0" smtClean="0">
                <a:latin typeface="+mj-lt"/>
              </a:rPr>
              <a:t>1-</a:t>
            </a:r>
            <a:r>
              <a:rPr lang="el-GR" sz="1400" dirty="0" smtClean="0">
                <a:latin typeface="+mj-lt"/>
              </a:rPr>
              <a:t>(</a:t>
            </a:r>
            <a:r>
              <a:rPr lang="en-US" sz="1400" dirty="0" smtClean="0">
                <a:latin typeface="+mj-lt"/>
              </a:rPr>
              <a:t>0.0</a:t>
            </a:r>
            <a:r>
              <a:rPr lang="el-GR" sz="1400" dirty="0" smtClean="0">
                <a:latin typeface="+mj-lt"/>
              </a:rPr>
              <a:t>09</a:t>
            </a:r>
            <a:r>
              <a:rPr lang="en-US" sz="1400" dirty="0" smtClean="0">
                <a:latin typeface="+mj-lt"/>
              </a:rPr>
              <a:t>/2</a:t>
            </a:r>
            <a:r>
              <a:rPr lang="el-GR" sz="1400" dirty="0" smtClean="0">
                <a:latin typeface="+mj-lt"/>
              </a:rPr>
              <a:t>)</a:t>
            </a:r>
            <a:r>
              <a:rPr lang="en-US" sz="1400" dirty="0" smtClean="0">
                <a:latin typeface="+mj-lt"/>
              </a:rPr>
              <a:t>=0.9</a:t>
            </a:r>
            <a:r>
              <a:rPr lang="el-GR" sz="1400" dirty="0" smtClean="0">
                <a:latin typeface="+mj-lt"/>
              </a:rPr>
              <a:t>955&gt;0.05</a:t>
            </a:r>
            <a:endParaRPr lang="el-GR" sz="1400" dirty="0">
              <a:latin typeface="+mj-lt"/>
            </a:endParaRPr>
          </a:p>
          <a:p>
            <a:pPr algn="just"/>
            <a:r>
              <a:rPr lang="el-GR" sz="1400" dirty="0"/>
              <a:t>Άρα </a:t>
            </a:r>
            <a:r>
              <a:rPr lang="el-GR" sz="1400" dirty="0" smtClean="0">
                <a:latin typeface="+mj-lt"/>
              </a:rPr>
              <a:t>δεχόμαστε </a:t>
            </a:r>
            <a:r>
              <a:rPr lang="el-GR" sz="1400" dirty="0"/>
              <a:t>τη μηδενική υπόθεση </a:t>
            </a:r>
            <a:endParaRPr lang="el-GR" sz="1400" b="1" baseline="-25000" dirty="0">
              <a:latin typeface="+mj-lt"/>
            </a:endParaRPr>
          </a:p>
          <a:p>
            <a:pPr algn="just"/>
            <a:endParaRPr lang="el-GR" sz="1400" b="1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Έλεγχοι Υποθέσεων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Έλεγχος Κανονικότητας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Έλεγχος Υποθέσεων σε Ποιοτικές Μεταβλητές – </a:t>
            </a:r>
            <a:r>
              <a:rPr lang="en-US" sz="2100" dirty="0" smtClean="0"/>
              <a:t>x</a:t>
            </a:r>
            <a:r>
              <a:rPr lang="en-US" sz="2100" baseline="30000" dirty="0" smtClean="0"/>
              <a:t>2</a:t>
            </a:r>
            <a:r>
              <a:rPr lang="el-GR" sz="2100" baseline="30000" dirty="0" smtClean="0"/>
              <a:t> </a:t>
            </a:r>
            <a:r>
              <a:rPr lang="en-US" sz="2100" dirty="0" smtClean="0"/>
              <a:t> test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100" dirty="0" smtClean="0"/>
              <a:t>T- Test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 Ένα Δείγμα</a:t>
            </a:r>
            <a:r>
              <a:rPr lang="en-US" sz="2100" dirty="0" smtClean="0"/>
              <a:t> (one sample t test)</a:t>
            </a: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l-GR" sz="2100" baseline="300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4"/>
              </a:buBlip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Έλεγχοι Υποθέσεων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14375" y="1571625"/>
            <a:ext cx="7786688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Μια  υπόθεση είναι μια αφαιρετική δήλωση της σχέσης μεταξύ δύο ή περισσοτέρων μεταβλητών που μπορούν να μετρηθούν.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14375" y="2214563"/>
            <a:ext cx="8215313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Για να ελεγχθούν οι υποθέσεις πρέπει να διαμορφωθούν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/>
              <a:t> η Μηδενική Υπόθεση (Η</a:t>
            </a:r>
            <a:r>
              <a:rPr lang="el-GR" sz="1600" baseline="-25000" dirty="0"/>
              <a:t>0</a:t>
            </a:r>
            <a:r>
              <a:rPr lang="el-GR" sz="1600" dirty="0"/>
              <a:t>) και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/>
              <a:t> η Εναλλακτική Υπόθεση (Η</a:t>
            </a:r>
            <a:r>
              <a:rPr lang="el-GR" sz="1600" baseline="-25000" dirty="0"/>
              <a:t>1</a:t>
            </a:r>
            <a:r>
              <a:rPr lang="el-GR" sz="1600" dirty="0"/>
              <a:t>)</a:t>
            </a:r>
          </a:p>
          <a:p>
            <a:pPr marL="0" lvl="1">
              <a:defRPr/>
            </a:pPr>
            <a:endParaRPr lang="el-GR" sz="1600" dirty="0"/>
          </a:p>
          <a:p>
            <a:pPr marL="0" lvl="1">
              <a:defRPr/>
            </a:pPr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Η Μηδενική Υπόθεση ονομάζεται επίσης και «Υπόθεση της μη Διαφοράς»</a:t>
            </a:r>
          </a:p>
          <a:p>
            <a:pPr marL="0" lvl="1">
              <a:defRPr/>
            </a:pPr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Η Εναλλακτική Υπόθεση είναι η «θετική εκδοχή» της μηδενικής υπόθεσης</a:t>
            </a:r>
          </a:p>
          <a:p>
            <a:pPr marL="0" lvl="1">
              <a:defRPr/>
            </a:pPr>
            <a:endParaRPr lang="el-GR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defRPr/>
            </a:pPr>
            <a:r>
              <a:rPr lang="el-GR" sz="1400" i="1" u="sng" dirty="0"/>
              <a:t>Παράδειγμα</a:t>
            </a:r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0</a:t>
            </a:r>
            <a:r>
              <a:rPr lang="el-GR" sz="1400" i="1" dirty="0"/>
              <a:t>: Δεν υπάρχει διαφορά στη βαθμολογία το μάθημα της Στατιστικής μεταξύ φοιτητών και φοιτητριών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</a:t>
            </a:r>
            <a:r>
              <a:rPr lang="el-GR" sz="1400" i="1" dirty="0" err="1"/>
              <a:t>μα=μβ</a:t>
            </a:r>
            <a:endParaRPr lang="el-GR" sz="1400" i="1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1</a:t>
            </a:r>
            <a:r>
              <a:rPr lang="el-GR" sz="1400" i="1" dirty="0"/>
              <a:t>: Υπάρχει διαφορά στη βαθμολογία το μάθημα της Στατιστικής μεταξύ φοιτητών και φοιτητριών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</a:t>
            </a:r>
            <a:r>
              <a:rPr lang="el-GR" sz="1400" i="1" dirty="0" err="1"/>
              <a:t>μα≠μβ</a:t>
            </a: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i="1" dirty="0"/>
          </a:p>
          <a:p>
            <a:pPr marL="0" lvl="1">
              <a:defRPr/>
            </a:pPr>
            <a:endParaRPr lang="el-GR" dirty="0"/>
          </a:p>
        </p:txBody>
      </p:sp>
      <p:sp>
        <p:nvSpPr>
          <p:cNvPr id="39941" name="9 - TextBox"/>
          <p:cNvSpPr txBox="1">
            <a:spLocks noChangeArrowheads="1"/>
          </p:cNvSpPr>
          <p:nvPr/>
        </p:nvSpPr>
        <p:spPr bwMode="auto">
          <a:xfrm>
            <a:off x="714375" y="5286375"/>
            <a:ext cx="7858125" cy="830263"/>
          </a:xfrm>
          <a:prstGeom prst="rect">
            <a:avLst/>
          </a:prstGeo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/>
              <a:t>Η απόρριψη της Η0 και η αποδοχή της Η1 </a:t>
            </a:r>
            <a:r>
              <a:rPr lang="el-GR" sz="1600" b="1" dirty="0"/>
              <a:t>δε θεωρείται εμπεριστατωμένη απόδειξη </a:t>
            </a:r>
            <a:r>
              <a:rPr lang="el-GR" sz="1600" dirty="0"/>
              <a:t>ότι η εναλλακτική υπόθεση είναι πράγματι αληθινή, απλώς αποτελεί στοιχείο για την αύξηση της πεποίθησης του ερευνητή ότι η Η1 είναι σωστή.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Έλεγχοι Υποθέσεων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14375" y="1571625"/>
            <a:ext cx="771525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Είδη Τεστ</a:t>
            </a:r>
          </a:p>
          <a:p>
            <a:pPr>
              <a:defRPr/>
            </a:pPr>
            <a:endParaRPr lang="el-GR" dirty="0"/>
          </a:p>
          <a:p>
            <a:pPr>
              <a:buFontTx/>
              <a:buChar char="-"/>
              <a:defRPr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Τεστ ενός δείγματος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one sample tests)</a:t>
            </a:r>
          </a:p>
          <a:p>
            <a:pPr>
              <a:defRPr/>
            </a:pPr>
            <a:r>
              <a:rPr lang="el-GR" sz="1600" i="1" dirty="0"/>
              <a:t>Συγκρίνουν το δείγμα με τον πληθυσμό και εξετάζουν αν το στατιστικό δείγμα δεν διαφέρει στατιστικά σημαντικά σε μια παράμετρο του πληθυσμού.</a:t>
            </a:r>
          </a:p>
          <a:p>
            <a:pPr>
              <a:defRPr/>
            </a:pPr>
            <a:endParaRPr lang="en-US" i="1" dirty="0"/>
          </a:p>
          <a:p>
            <a:pPr>
              <a:buFontTx/>
              <a:buChar char="-"/>
              <a:defRPr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Τεστ δύο δειγμάτων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two sample tests)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l-GR" sz="1600" i="1" dirty="0"/>
              <a:t>Ελέγχεται αν δεν υπάρχει στατιστικά σημαντική διαφορά μεταξύ δύο δειγμάτων και κατ’ επέκταση αν τα δύο δείγματα αντιπροσωπεύουν διαφορετικούς πληθυσμούς.</a:t>
            </a:r>
            <a:endParaRPr lang="en-US" sz="1600" i="1" dirty="0"/>
          </a:p>
          <a:p>
            <a:pPr>
              <a:buFontTx/>
              <a:buChar char="-"/>
              <a:defRPr/>
            </a:pPr>
            <a:endParaRPr lang="en-US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Έλεγχοι Υποθέσεων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14375" y="1357313"/>
            <a:ext cx="771525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u="sng" dirty="0">
                <a:solidFill>
                  <a:schemeClr val="accent1">
                    <a:lumMod val="50000"/>
                  </a:schemeClr>
                </a:solidFill>
              </a:rPr>
              <a:t>Βήματα Ελέγχων Υποθέσεων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1</a:t>
            </a:r>
            <a:r>
              <a:rPr lang="el-GR" sz="1400" i="1" baseline="30000" dirty="0"/>
              <a:t>ο</a:t>
            </a:r>
            <a:r>
              <a:rPr lang="el-GR" sz="1400" i="1" dirty="0"/>
              <a:t> Διατύπωση της Υπόθεσης 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2</a:t>
            </a:r>
            <a:r>
              <a:rPr lang="el-GR" sz="1400" i="1" baseline="30000" dirty="0"/>
              <a:t>ο</a:t>
            </a:r>
            <a:r>
              <a:rPr lang="el-GR" sz="1400" i="1" dirty="0"/>
              <a:t> Καθορισμός του επιπέδου στατιστικής σημαντικότητας (</a:t>
            </a:r>
            <a:r>
              <a:rPr lang="en-US" sz="1400" i="1" dirty="0"/>
              <a:t>significance level)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3</a:t>
            </a:r>
            <a:r>
              <a:rPr lang="el-GR" sz="1400" i="1" baseline="30000" dirty="0"/>
              <a:t>ο </a:t>
            </a:r>
            <a:r>
              <a:rPr lang="el-GR" sz="1400" i="1" dirty="0"/>
              <a:t>Υπολογισμός του στατιστικού τεστ</a:t>
            </a:r>
            <a:r>
              <a:rPr lang="en-US" sz="1400" i="1" dirty="0"/>
              <a:t> (test statistic)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 4</a:t>
            </a:r>
            <a:r>
              <a:rPr lang="el-GR" sz="1400" i="1" baseline="30000" dirty="0"/>
              <a:t>ο </a:t>
            </a:r>
            <a:r>
              <a:rPr lang="el-GR" sz="1400" i="1" dirty="0"/>
              <a:t>Υπολογισμός της κρίσιμης στατιστικής αξίας</a:t>
            </a:r>
            <a:r>
              <a:rPr lang="en-US" sz="1400" i="1" dirty="0"/>
              <a:t> (critical statistical value)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5</a:t>
            </a:r>
            <a:r>
              <a:rPr lang="el-GR" sz="1400" i="1" baseline="30000" dirty="0"/>
              <a:t>ο </a:t>
            </a:r>
            <a:r>
              <a:rPr lang="el-GR" sz="1400" i="1" dirty="0"/>
              <a:t>Σύγκριση του στατιστικού με την κρίσιμη στατιστική αξία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6</a:t>
            </a:r>
            <a:r>
              <a:rPr lang="el-GR" sz="1400" i="1" baseline="30000" dirty="0"/>
              <a:t>ο</a:t>
            </a:r>
            <a:r>
              <a:rPr lang="el-GR" sz="1400" i="1" dirty="0"/>
              <a:t> Εξαγωγή συμπεράσματος</a:t>
            </a:r>
            <a:endParaRPr lang="en-US" sz="1400" i="1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714375" y="4357688"/>
            <a:ext cx="7858125" cy="17843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Ο γενικός κανόνας για την απόρριψη ή την αποδοχή της μηδενικής υπόθεσης όταν χρησιμοποιείται η </a:t>
            </a:r>
            <a:r>
              <a:rPr lang="en-US" sz="1600" dirty="0"/>
              <a:t>p-value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l-GR" sz="1600" dirty="0"/>
              <a:t>κρίσιμη στατιστική αξία – </a:t>
            </a:r>
            <a:r>
              <a:rPr lang="en-US" sz="1600" dirty="0"/>
              <a:t>sig.)</a:t>
            </a:r>
            <a:r>
              <a:rPr lang="el-GR" sz="1600" dirty="0"/>
              <a:t> είναι: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600" dirty="0"/>
              <a:t>Εάν </a:t>
            </a:r>
            <a:r>
              <a:rPr lang="en-US" sz="1600" dirty="0"/>
              <a:t>p&gt;0.05 </a:t>
            </a:r>
            <a:r>
              <a:rPr lang="el-GR" sz="1600" dirty="0"/>
              <a:t>η Η</a:t>
            </a:r>
            <a:r>
              <a:rPr lang="el-GR" sz="1600" baseline="-25000" dirty="0"/>
              <a:t>0</a:t>
            </a:r>
            <a:r>
              <a:rPr lang="el-GR" sz="1600" dirty="0"/>
              <a:t> γίνεται αποδεκτή σε επίπεδο σημαντικότητας α=0,05</a:t>
            </a:r>
          </a:p>
          <a:p>
            <a:pPr algn="just">
              <a:defRPr/>
            </a:pPr>
            <a:r>
              <a:rPr lang="el-GR" sz="1600" dirty="0">
                <a:solidFill>
                  <a:srgbClr val="FF0000"/>
                </a:solidFill>
              </a:rPr>
              <a:t>Εάν </a:t>
            </a: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l-GR" sz="1600" dirty="0">
                <a:solidFill>
                  <a:srgbClr val="FF0000"/>
                </a:solidFill>
              </a:rPr>
              <a:t>&lt;</a:t>
            </a:r>
            <a:r>
              <a:rPr lang="en-US" sz="1600" dirty="0">
                <a:solidFill>
                  <a:srgbClr val="FF0000"/>
                </a:solidFill>
              </a:rPr>
              <a:t>0.05 </a:t>
            </a:r>
            <a:r>
              <a:rPr lang="el-GR" sz="1600" dirty="0">
                <a:solidFill>
                  <a:srgbClr val="FF0000"/>
                </a:solidFill>
              </a:rPr>
              <a:t>η Η</a:t>
            </a:r>
            <a:r>
              <a:rPr lang="el-GR" sz="1600" baseline="-25000" dirty="0">
                <a:solidFill>
                  <a:srgbClr val="FF0000"/>
                </a:solidFill>
              </a:rPr>
              <a:t>0</a:t>
            </a:r>
            <a:r>
              <a:rPr lang="el-GR" sz="1600" dirty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απορρίπτεται </a:t>
            </a:r>
            <a:r>
              <a:rPr lang="el-GR" sz="1600" dirty="0">
                <a:solidFill>
                  <a:srgbClr val="FF0000"/>
                </a:solidFill>
              </a:rPr>
              <a:t>σε επίπεδο σημαντικότητας α=0,05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400" i="1" dirty="0"/>
              <a:t>Το επίπεδο σημαντικότητας α μπορεί να είναι και διαφορετικό, δηλ. α=0,01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/>
              <a:t>Έλεγχος Κανονικότητας</a:t>
            </a:r>
          </a:p>
        </p:txBody>
      </p:sp>
      <p:sp>
        <p:nvSpPr>
          <p:cNvPr id="43011" name="2 - TextBox"/>
          <p:cNvSpPr txBox="1">
            <a:spLocks noChangeArrowheads="1"/>
          </p:cNvSpPr>
          <p:nvPr/>
        </p:nvSpPr>
        <p:spPr bwMode="auto">
          <a:xfrm>
            <a:off x="785813" y="1714500"/>
            <a:ext cx="7929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dirty="0"/>
              <a:t>Για να ελέγξουμε αν η κατανομή μιας μεταβλητής ακολουθεί την </a:t>
            </a:r>
            <a:r>
              <a:rPr lang="el-GR" dirty="0">
                <a:solidFill>
                  <a:srgbClr val="FF0000"/>
                </a:solidFill>
              </a:rPr>
              <a:t>Κανονική Κατανομή</a:t>
            </a:r>
            <a:r>
              <a:rPr lang="el-GR" dirty="0"/>
              <a:t>, εφαρμόζουμε το τεστ</a:t>
            </a:r>
            <a:r>
              <a:rPr lang="en-US" dirty="0"/>
              <a:t> </a:t>
            </a:r>
            <a:r>
              <a:rPr lang="en-US" dirty="0" err="1"/>
              <a:t>Kolmogorov</a:t>
            </a:r>
            <a:r>
              <a:rPr lang="en-US" dirty="0"/>
              <a:t> Smirnov </a:t>
            </a:r>
            <a:r>
              <a:rPr lang="el-GR" dirty="0"/>
              <a:t> ή, για μικρά δείγματα, το </a:t>
            </a:r>
            <a:r>
              <a:rPr lang="en-US" dirty="0"/>
              <a:t>Shapiro </a:t>
            </a:r>
            <a:r>
              <a:rPr lang="en-US" dirty="0" err="1"/>
              <a:t>Wilk</a:t>
            </a:r>
            <a:r>
              <a:rPr lang="en-US" dirty="0"/>
              <a:t>. </a:t>
            </a:r>
            <a:endParaRPr lang="el-GR" dirty="0"/>
          </a:p>
        </p:txBody>
      </p:sp>
      <p:sp>
        <p:nvSpPr>
          <p:cNvPr id="43012" name="3 - TextBox"/>
          <p:cNvSpPr txBox="1">
            <a:spLocks noChangeArrowheads="1"/>
          </p:cNvSpPr>
          <p:nvPr/>
        </p:nvSpPr>
        <p:spPr bwMode="auto">
          <a:xfrm>
            <a:off x="785813" y="2928938"/>
            <a:ext cx="7143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Η υπόθεση που ελέγχουμε είναι:</a:t>
            </a:r>
          </a:p>
          <a:p>
            <a:endParaRPr lang="el-GR"/>
          </a:p>
          <a:p>
            <a:r>
              <a:rPr lang="el-GR"/>
              <a:t>Η</a:t>
            </a:r>
            <a:r>
              <a:rPr lang="el-GR" baseline="-25000"/>
              <a:t>0</a:t>
            </a:r>
            <a:r>
              <a:rPr lang="el-GR"/>
              <a:t>: Η μεταβλητή ακολουθεί την Κανονική Κατανομή</a:t>
            </a:r>
          </a:p>
          <a:p>
            <a:r>
              <a:rPr lang="el-GR"/>
              <a:t>Η</a:t>
            </a:r>
            <a:r>
              <a:rPr lang="el-GR" baseline="-25000"/>
              <a:t>1</a:t>
            </a:r>
            <a:r>
              <a:rPr lang="el-GR"/>
              <a:t>: Η μεταβλητή δεν ακολουθεί την Κανονική Κατανομή</a:t>
            </a:r>
          </a:p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928688" y="4643438"/>
            <a:ext cx="6786562" cy="369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Κριτήριο Απόρριψης: Απορρίπτουμε την Η</a:t>
            </a:r>
            <a:r>
              <a:rPr lang="el-GR" baseline="-25000" dirty="0"/>
              <a:t>0</a:t>
            </a:r>
            <a:r>
              <a:rPr lang="el-GR" dirty="0"/>
              <a:t> αν </a:t>
            </a:r>
            <a:r>
              <a:rPr lang="en-US" dirty="0"/>
              <a:t>sig&lt;0.05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dirty="0" smtClean="0"/>
              <a:t>Έλεγχος Κανονικότητας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899592" y="1700808"/>
            <a:ext cx="7344816" cy="44012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C00000"/>
                </a:solidFill>
              </a:rPr>
              <a:t>Dataset advertisements</a:t>
            </a:r>
          </a:p>
          <a:p>
            <a:pPr algn="just"/>
            <a:endParaRPr lang="en-US" sz="1400" dirty="0" smtClean="0"/>
          </a:p>
          <a:p>
            <a:pPr algn="just"/>
            <a:r>
              <a:rPr lang="el-GR" sz="1400" dirty="0" smtClean="0"/>
              <a:t>Τριάντα περιοδικά κατατάχθηκαν με βάση το εκπαιδευτικό επίπεδο των αναγνωστών τους. Στη συνέχεια επιλέχθηκαν τρία περιοδικά από κάθε ένα από τα τρία εκπαιδευτικά επίπεδα, και από αυτά, επιλέχθηκαν τυχαία 6 διαφημίσεις. Για τις διαφημίσεις αυτές καταγράφηκαν ο αριθμός των λέξεων στο κείμενο, ο αριθμός των προτάσεων στο κείμενο και ο αριθμός των λέξεων στο κείμενο που είχαν περισσότερες από 3 συλλαβές. Οι μεταβλητές που χρησιμοποιούνται είναι οι εξής:</a:t>
            </a:r>
            <a:endParaRPr lang="en-US" sz="1400" dirty="0" smtClean="0"/>
          </a:p>
          <a:p>
            <a:pPr algn="just"/>
            <a:endParaRPr lang="el-GR" sz="14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l-GR" sz="1400" dirty="0" smtClean="0"/>
              <a:t> </a:t>
            </a:r>
            <a:r>
              <a:rPr lang="en-GB" sz="1400" dirty="0" smtClean="0"/>
              <a:t>words</a:t>
            </a:r>
            <a:r>
              <a:rPr lang="el-GR" sz="1400" dirty="0" smtClean="0"/>
              <a:t> = Αριθμός λέξεων στο κείμενο της διαφήμισης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400" dirty="0" smtClean="0"/>
              <a:t>sentences</a:t>
            </a:r>
            <a:r>
              <a:rPr lang="el-GR" sz="1400" dirty="0" smtClean="0"/>
              <a:t> = Αριθμός προτάσεων στο κείμενο της διαφήμισης 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US" sz="1400" dirty="0" smtClean="0"/>
              <a:t>syllable</a:t>
            </a:r>
            <a:r>
              <a:rPr lang="el-GR" sz="1400" dirty="0" smtClean="0"/>
              <a:t> = Αριθμός λέξεων με περισσότερες από 3 συλλαβές στο κείμενο της διαφήμισης 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400" dirty="0" smtClean="0"/>
              <a:t>magazine = 1. Scientific American</a:t>
            </a:r>
            <a:r>
              <a:rPr lang="en-US" sz="1400" dirty="0" smtClean="0"/>
              <a:t>,</a:t>
            </a:r>
            <a:r>
              <a:rPr lang="en-GB" sz="1400" dirty="0" smtClean="0"/>
              <a:t> 2. Fortune</a:t>
            </a:r>
            <a:r>
              <a:rPr lang="en-US" sz="1400" dirty="0" smtClean="0"/>
              <a:t>,</a:t>
            </a:r>
            <a:r>
              <a:rPr lang="en-GB" sz="1400" dirty="0" smtClean="0"/>
              <a:t> 3. The New Yorker</a:t>
            </a:r>
            <a:r>
              <a:rPr lang="en-US" sz="1400" dirty="0" smtClean="0"/>
              <a:t>, </a:t>
            </a:r>
            <a:r>
              <a:rPr lang="en-GB" sz="1400" dirty="0" smtClean="0"/>
              <a:t>4. Sports </a:t>
            </a:r>
            <a:r>
              <a:rPr lang="en-GB" sz="1400" dirty="0" err="1" smtClean="0"/>
              <a:t>IIlustrated</a:t>
            </a:r>
            <a:r>
              <a:rPr lang="en-US" sz="1400" dirty="0" smtClean="0"/>
              <a:t>,</a:t>
            </a:r>
            <a:r>
              <a:rPr lang="en-GB" sz="1400" dirty="0" smtClean="0"/>
              <a:t> 5. Newsweek, 6. People, 7. National Enquirer, 8. Grit,  9. True Confessions  </a:t>
            </a:r>
            <a:endParaRPr lang="el-GR" sz="14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400" dirty="0" err="1" smtClean="0"/>
              <a:t>ed_level</a:t>
            </a:r>
            <a:r>
              <a:rPr lang="en-GB" sz="1400" dirty="0" smtClean="0"/>
              <a:t> = </a:t>
            </a:r>
            <a:r>
              <a:rPr lang="el-GR" sz="1400" dirty="0" smtClean="0"/>
              <a:t>Επίπεδο Εκπαίδευση</a:t>
            </a:r>
            <a:r>
              <a:rPr lang="en-GB" sz="1400" dirty="0" smtClean="0"/>
              <a:t> (1: </a:t>
            </a:r>
            <a:r>
              <a:rPr lang="el-GR" sz="1400" dirty="0" smtClean="0"/>
              <a:t>Υψηλό Μορφωτικό Επίπεδο</a:t>
            </a:r>
            <a:r>
              <a:rPr lang="en-GB" sz="1400" dirty="0" smtClean="0"/>
              <a:t>, 2: </a:t>
            </a:r>
            <a:r>
              <a:rPr lang="el-GR" sz="1400" dirty="0" smtClean="0"/>
              <a:t>Μέτριο Μορφωτικό Επίπεδο</a:t>
            </a:r>
            <a:r>
              <a:rPr lang="en-GB" sz="1400" dirty="0" smtClean="0"/>
              <a:t>, 3: </a:t>
            </a:r>
            <a:r>
              <a:rPr lang="el-GR" sz="1400" dirty="0" smtClean="0"/>
              <a:t>Χαμηλό Μορφωτικό Επίπεδο</a:t>
            </a:r>
            <a:r>
              <a:rPr lang="en-GB" sz="1400" dirty="0" smtClean="0"/>
              <a:t>)</a:t>
            </a:r>
            <a:endParaRPr lang="el-GR" sz="14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US" sz="1400" dirty="0" smtClean="0"/>
              <a:t>age </a:t>
            </a:r>
            <a:r>
              <a:rPr lang="el-GR" sz="1400" dirty="0" smtClean="0"/>
              <a:t>= Ηλικιακή Κατηγορία (1: Άτομα ηλικίας έως 25 ετών, 2: Άτομα ηλικίας μεταξύ 25 και 40 ετών, 3: Άτομα ηλικίας μεγαλύτερης των 40 ετών)</a:t>
            </a:r>
          </a:p>
          <a:p>
            <a:pPr algn="just"/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2626</TotalTime>
  <Words>1381</Words>
  <Application>Microsoft Office PowerPoint</Application>
  <PresentationFormat>Προβολή στην οθόνη (4:3)</PresentationFormat>
  <Paragraphs>213</Paragraphs>
  <Slides>26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Στούντιο</vt:lpstr>
      <vt:lpstr>Θέμα του Office</vt:lpstr>
      <vt:lpstr>ΑΝΑΛΥΣΗ ΔΕΔΟΜΕΝΩΝ</vt:lpstr>
      <vt:lpstr>Άδειες Χρήσης</vt:lpstr>
      <vt:lpstr>Χρηματοδότηση</vt:lpstr>
      <vt:lpstr>Περιεχόμενα Διάλεξης</vt:lpstr>
      <vt:lpstr>Έλεγχοι Υποθέσεων</vt:lpstr>
      <vt:lpstr>Έλεγχοι Υποθέσεων</vt:lpstr>
      <vt:lpstr>Έλεγχοι Υποθέσεων</vt:lpstr>
      <vt:lpstr>Έλεγχος Κανονικότητας</vt:lpstr>
      <vt:lpstr>Έλεγχος Κανονικότητας</vt:lpstr>
      <vt:lpstr>Έλεγχος Κανονικότητας</vt:lpstr>
      <vt:lpstr>Έλεγχος Κανονικότητας</vt:lpstr>
      <vt:lpstr>Έλεγχος Κανονικότητας</vt:lpstr>
      <vt:lpstr>Έλεγχος Κανονικότητας</vt:lpstr>
      <vt:lpstr>Έλεγχος Υποθέσεων σε Ποιοτικές Μεταβλητές – x2</vt:lpstr>
      <vt:lpstr>Έλεγχος Υποθέσεων σε Ποιοτικές Μεταβλητές – x2</vt:lpstr>
      <vt:lpstr>Έλεγχος Υποθέσεων σε Ποιοτικές Μεταβλητές – x2</vt:lpstr>
      <vt:lpstr>Έλεγχος Υποθέσεων σε Ποιοτικές Μεταβλητές – x2</vt:lpstr>
      <vt:lpstr>Έλεγχος Υποθέσεων σε Ποιοτικές Μεταβλητές – x2</vt:lpstr>
      <vt:lpstr>Έλεγχος Υποθέσεων σε Ποιοτικές Μεταβλητές – x2</vt:lpstr>
      <vt:lpstr>T-test</vt:lpstr>
      <vt:lpstr>One Sample T-test</vt:lpstr>
      <vt:lpstr>One Sample T-test</vt:lpstr>
      <vt:lpstr>One Sample T-test</vt:lpstr>
      <vt:lpstr>One Sample T-test</vt:lpstr>
      <vt:lpstr>One Sample T-test</vt:lpstr>
      <vt:lpstr>One Sample T-test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CS</cp:lastModifiedBy>
  <cp:revision>212</cp:revision>
  <dcterms:created xsi:type="dcterms:W3CDTF">2009-09-29T10:20:01Z</dcterms:created>
  <dcterms:modified xsi:type="dcterms:W3CDTF">2015-11-14T21:24:50Z</dcterms:modified>
</cp:coreProperties>
</file>