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 id="1" name="bofy" initials="b" lastIdx="1" clrIdx="1">
    <p:extLst>
      <p:ext uri="{19B8F6BF-5375-455C-9EA6-DF929625EA0E}">
        <p15:presenceInfo xmlns:p15="http://schemas.microsoft.com/office/powerpoint/2012/main" userId="bof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14/7/2015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l-GR" sz="2200" dirty="0" smtClean="0"/>
              <a:t>Η χωρίς όρια ικανοποίηση όλων των επιθυμιών δε συνεπάγεται την ευδαιμονία, ούτε οδηγεί στην ευτυχία, ούτε ακόμα στη μεγαλύτερη απόλαυση.</a:t>
            </a:r>
          </a:p>
          <a:p>
            <a:pPr lvl="1"/>
            <a:r>
              <a:rPr lang="el-GR" sz="2200" dirty="0" smtClean="0"/>
              <a:t>Το όνειρο να γίνουμε κύριοι της ζωής μας τέλειωσε, όταν αρχίσαμε να συνειδητοποιούμε το γεγονός ότι έχουμε γίνει όλοι γρανάζια της γραφειοκρατικής μηχανής· ότι οι σκέψεις, τα συναισθήματα και οι προτιμήσεις μας κατευθύνονται από την κυβέρνηση και τη βιομηχανία, καθώς και από τα μέσα μαζικής ενημέρωσης που βρίσκονται κάτω από τον έλεγχο τους.</a:t>
            </a:r>
          </a:p>
          <a:p>
            <a:pPr lvl="1"/>
            <a:r>
              <a:rPr lang="el-GR" sz="2200" dirty="0" smtClean="0"/>
              <a:t>Η οικονομική πρόοδος παρέμεινε περιορισμένη στα πλούσια κράτη και το χάσμα ανάμεσα στα φτωχά και τα πλούσια κράτη πλάτυνε ακόμα περισσότερο.</a:t>
            </a:r>
          </a:p>
          <a:p>
            <a:pPr lvl="1"/>
            <a:r>
              <a:rPr lang="el-GR" sz="2200" dirty="0" smtClean="0"/>
              <a:t>Η ίδια η τεχνολογική πρόοδος έχει δημιουργήσει κινδύνους οικολογικούς καθώς και τον κίνδυνο πυρηνικού πολέμου, που ο καθένας τους ή και οι δυο μαζί μπορούν να καταστρέψουν ολόκληρο τον πολιτισμό, και ίσως ακόμα και την ίδια τη ζωή.</a:t>
            </a:r>
            <a:endParaRPr lang="en-US" dirty="0"/>
          </a:p>
        </p:txBody>
      </p:sp>
      <p:sp>
        <p:nvSpPr>
          <p:cNvPr id="4" name="Slide Number Placeholder 3"/>
          <p:cNvSpPr>
            <a:spLocks noGrp="1"/>
          </p:cNvSpPr>
          <p:nvPr>
            <p:ph type="sldNum" sz="quarter" idx="10"/>
          </p:nvPr>
        </p:nvSpPr>
        <p:spPr/>
        <p:txBody>
          <a:bodyPr/>
          <a:lstStyle/>
          <a:p>
            <a:fld id="{C3EF47C1-9133-43E5-BC17-9D742B349143}" type="slidenum">
              <a:rPr lang="en-US" smtClean="0"/>
              <a:t>15</a:t>
            </a:fld>
            <a:endParaRPr lang="en-US"/>
          </a:p>
        </p:txBody>
      </p:sp>
    </p:spTree>
    <p:extLst>
      <p:ext uri="{BB962C8B-B14F-4D97-AF65-F5344CB8AC3E}">
        <p14:creationId xmlns:p14="http://schemas.microsoft.com/office/powerpoint/2010/main" val="95327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C3EF47C1-9133-43E5-BC17-9D742B349143}" type="slidenum">
              <a:rPr lang="en-US" smtClean="0"/>
              <a:t>16</a:t>
            </a:fld>
            <a:endParaRPr lang="en-US"/>
          </a:p>
        </p:txBody>
      </p:sp>
    </p:spTree>
    <p:extLst>
      <p:ext uri="{BB962C8B-B14F-4D97-AF65-F5344CB8AC3E}">
        <p14:creationId xmlns:p14="http://schemas.microsoft.com/office/powerpoint/2010/main" val="101899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
            </a:r>
            <a:br>
              <a:rPr lang="el-GR" sz="3200" dirty="0">
                <a:latin typeface="Arial" charset="0"/>
              </a:rPr>
            </a:br>
            <a:r>
              <a:rPr lang="el-GR" sz="3200" dirty="0">
                <a:latin typeface="Arial" charset="0"/>
              </a:rPr>
              <a:t>Αειφόρος σχεδίαση </a:t>
            </a:r>
            <a:br>
              <a:rPr lang="el-GR" sz="3200" dirty="0">
                <a:latin typeface="Arial" charset="0"/>
              </a:rPr>
            </a:br>
            <a:endParaRPr lang="el-GR" sz="3200" dirty="0" smtClean="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latin typeface="Arial" panose="020B0604020202020204" pitchFamily="34" charset="0"/>
                <a:cs typeface="Arial" panose="020B0604020202020204" pitchFamily="34" charset="0"/>
              </a:rPr>
              <a:t>Ενότητα </a:t>
            </a:r>
            <a:r>
              <a:rPr lang="en-US" sz="2800" b="1" dirty="0" smtClean="0">
                <a:latin typeface="Arial" panose="020B0604020202020204" pitchFamily="34" charset="0"/>
                <a:cs typeface="Arial" panose="020B0604020202020204" pitchFamily="34" charset="0"/>
              </a:rPr>
              <a:t>2</a:t>
            </a:r>
            <a:r>
              <a:rPr lang="el-GR"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Μοντερνικότητα-Οι ρίζες της μη- αειφορίας </a:t>
            </a:r>
            <a:endParaRPr lang="el-GR" sz="2800" dirty="0" smtClean="0">
              <a:latin typeface="Arial" panose="020B0604020202020204" pitchFamily="34" charset="0"/>
              <a:cs typeface="Arial" panose="020B0604020202020204" pitchFamily="34" charset="0"/>
            </a:endParaRPr>
          </a:p>
          <a:p>
            <a:pPr eaLnBrk="1" hangingPunct="1">
              <a:lnSpc>
                <a:spcPct val="80000"/>
              </a:lnSpc>
            </a:pPr>
            <a:r>
              <a:rPr lang="el-GR" sz="2800" dirty="0" smtClean="0">
                <a:latin typeface="Arial" panose="020B0604020202020204" pitchFamily="34" charset="0"/>
                <a:cs typeface="Arial" panose="020B0604020202020204" pitchFamily="34" charset="0"/>
              </a:rPr>
              <a:t>(Μέρος Α)</a:t>
            </a:r>
            <a:endParaRPr lang="el-GR" sz="2800" dirty="0" smtClean="0">
              <a:latin typeface="Arial" panose="020B0604020202020204" pitchFamily="34" charset="0"/>
              <a:cs typeface="Arial" panose="020B0604020202020204" pitchFamily="34" charset="0"/>
            </a:endParaRP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Σπυρίδων Μποφυλάτος </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Μοντερνισμός </a:t>
            </a:r>
            <a:r>
              <a:rPr lang="en-US" dirty="0" smtClean="0"/>
              <a:t>vs </a:t>
            </a:r>
            <a:r>
              <a:rPr lang="el-GR" dirty="0"/>
              <a:t>Μ</a:t>
            </a:r>
            <a:r>
              <a:rPr lang="el-GR" dirty="0" smtClean="0"/>
              <a:t>οντερνικότητα</a:t>
            </a:r>
            <a:endParaRPr lang="en-US" dirty="0"/>
          </a:p>
        </p:txBody>
      </p:sp>
      <p:sp>
        <p:nvSpPr>
          <p:cNvPr id="3" name="Content Placeholder 2"/>
          <p:cNvSpPr>
            <a:spLocks noGrp="1"/>
          </p:cNvSpPr>
          <p:nvPr>
            <p:ph idx="1"/>
          </p:nvPr>
        </p:nvSpPr>
        <p:spPr>
          <a:xfrm>
            <a:off x="321370" y="908721"/>
            <a:ext cx="8145377" cy="4839370"/>
          </a:xfrm>
        </p:spPr>
        <p:txBody>
          <a:bodyPr>
            <a:noAutofit/>
          </a:bodyPr>
          <a:lstStyle/>
          <a:p>
            <a:pPr marL="0" indent="0">
              <a:buNone/>
            </a:pPr>
            <a:r>
              <a:rPr lang="el-GR" dirty="0" smtClean="0"/>
              <a:t>Βασικά χαρακτηριστικά του ήταν</a:t>
            </a:r>
          </a:p>
          <a:p>
            <a:r>
              <a:rPr lang="el-GR" dirty="0" smtClean="0"/>
              <a:t>Η αμφισβήτηση των παραδόσεων</a:t>
            </a:r>
          </a:p>
          <a:p>
            <a:r>
              <a:rPr lang="el-GR" dirty="0" smtClean="0"/>
              <a:t>Απόρριψη του παρελθόντος</a:t>
            </a:r>
          </a:p>
          <a:p>
            <a:r>
              <a:rPr lang="el-GR" dirty="0" smtClean="0"/>
              <a:t>Οπτική προς το μέλλον</a:t>
            </a:r>
          </a:p>
          <a:p>
            <a:r>
              <a:rPr lang="el-GR" dirty="0" smtClean="0"/>
              <a:t>Αφαίρεση αντί ρεαλισμού</a:t>
            </a:r>
          </a:p>
          <a:p>
            <a:pPr marL="0" indent="0">
              <a:buNone/>
            </a:pPr>
            <a:r>
              <a:rPr lang="el-GR" b="1" dirty="0" smtClean="0"/>
              <a:t>Παραδείγματα</a:t>
            </a:r>
            <a:r>
              <a:rPr lang="el-GR" b="1" dirty="0" smtClean="0"/>
              <a:t>: Κυβισμός, φουτουρισμός νταντά, σουρεαλισμός, αφηρημένος εξπρεσιονισμός,</a:t>
            </a:r>
            <a:r>
              <a:rPr lang="en-US" b="1" dirty="0" smtClean="0"/>
              <a:t> </a:t>
            </a:r>
            <a:r>
              <a:rPr lang="en-US" b="1" dirty="0"/>
              <a:t>Picasso, Matisse, Marinetti, Duchamp, Kandinsky, Pollock </a:t>
            </a:r>
            <a:endParaRPr lang="en-US" dirty="0"/>
          </a:p>
          <a:p>
            <a:endParaRPr lang="en-US" dirty="0"/>
          </a:p>
        </p:txBody>
      </p:sp>
    </p:spTree>
    <p:extLst>
      <p:ext uri="{BB962C8B-B14F-4D97-AF65-F5344CB8AC3E}">
        <p14:creationId xmlns:p14="http://schemas.microsoft.com/office/powerpoint/2010/main" val="36025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Βιομηχανική επανάσταση</a:t>
            </a:r>
            <a:endParaRPr lang="el-GR" dirty="0"/>
          </a:p>
        </p:txBody>
      </p:sp>
      <p:sp>
        <p:nvSpPr>
          <p:cNvPr id="3" name="Content Placeholder 2"/>
          <p:cNvSpPr>
            <a:spLocks noGrp="1"/>
          </p:cNvSpPr>
          <p:nvPr>
            <p:ph idx="1"/>
          </p:nvPr>
        </p:nvSpPr>
        <p:spPr/>
        <p:txBody>
          <a:bodyPr/>
          <a:lstStyle/>
          <a:p>
            <a:r>
              <a:rPr lang="el-GR" sz="2800" dirty="0" smtClean="0"/>
              <a:t>Εφεύρεση της ατμομηχανής το 1690 -&gt;βιομηχανική επανάσταση</a:t>
            </a:r>
          </a:p>
          <a:p>
            <a:pPr marL="0" indent="0">
              <a:buNone/>
            </a:pPr>
            <a:r>
              <a:rPr lang="el-GR" sz="2800" dirty="0" smtClean="0"/>
              <a:t>«</a:t>
            </a:r>
            <a:r>
              <a:rPr lang="el-GR" sz="2800" i="1" dirty="0" smtClean="0"/>
              <a:t>Καμία κοινωνία </a:t>
            </a:r>
            <a:r>
              <a:rPr lang="el-GR" sz="2800" i="1" dirty="0"/>
              <a:t>στο </a:t>
            </a:r>
            <a:r>
              <a:rPr lang="el-GR" sz="2800" i="1" dirty="0" smtClean="0"/>
              <a:t>παρελθόν </a:t>
            </a:r>
            <a:r>
              <a:rPr lang="el-GR" sz="2800" i="1" dirty="0"/>
              <a:t>δεν </a:t>
            </a:r>
            <a:r>
              <a:rPr lang="el-GR" sz="2800" i="1" dirty="0" smtClean="0"/>
              <a:t>είχε κατορθώσει </a:t>
            </a:r>
            <a:r>
              <a:rPr lang="el-GR" sz="2800" i="1" dirty="0"/>
              <a:t>να </a:t>
            </a:r>
            <a:r>
              <a:rPr lang="el-GR" sz="2800" i="1" dirty="0" smtClean="0"/>
              <a:t>ξεπεράσει </a:t>
            </a:r>
            <a:r>
              <a:rPr lang="el-GR" sz="2800" i="1" dirty="0"/>
              <a:t>τους </a:t>
            </a:r>
            <a:r>
              <a:rPr lang="el-GR" sz="2800" i="1" dirty="0" smtClean="0"/>
              <a:t>περιορισμούς </a:t>
            </a:r>
            <a:r>
              <a:rPr lang="el-GR" sz="2800" i="1" dirty="0"/>
              <a:t>στην </a:t>
            </a:r>
            <a:r>
              <a:rPr lang="el-GR" sz="2800" i="1" dirty="0" smtClean="0"/>
              <a:t>παραγωγή </a:t>
            </a:r>
            <a:r>
              <a:rPr lang="el-GR" sz="2800" i="1" dirty="0"/>
              <a:t>που </a:t>
            </a:r>
            <a:r>
              <a:rPr lang="el-GR" sz="2800" i="1" dirty="0" smtClean="0"/>
              <a:t>τίθενται από </a:t>
            </a:r>
            <a:r>
              <a:rPr lang="el-GR" sz="2800" i="1" dirty="0"/>
              <a:t>την </a:t>
            </a:r>
            <a:r>
              <a:rPr lang="el-GR" sz="2800" i="1" dirty="0" smtClean="0"/>
              <a:t>δομή </a:t>
            </a:r>
            <a:r>
              <a:rPr lang="el-GR" sz="2800" i="1" dirty="0"/>
              <a:t>της </a:t>
            </a:r>
            <a:r>
              <a:rPr lang="el-GR" sz="2800" i="1" dirty="0" smtClean="0"/>
              <a:t>κοινωνίας, </a:t>
            </a:r>
            <a:r>
              <a:rPr lang="el-GR" sz="2800" i="1" dirty="0"/>
              <a:t>την </a:t>
            </a:r>
            <a:r>
              <a:rPr lang="el-GR" sz="2800" i="1" dirty="0" smtClean="0"/>
              <a:t>πεινά </a:t>
            </a:r>
            <a:r>
              <a:rPr lang="el-GR" sz="2800" i="1" dirty="0"/>
              <a:t>και τον </a:t>
            </a:r>
            <a:r>
              <a:rPr lang="el-GR" sz="2800" i="1" dirty="0" smtClean="0"/>
              <a:t>θάνατό, </a:t>
            </a:r>
            <a:r>
              <a:rPr lang="el-GR" sz="2800" i="1" dirty="0"/>
              <a:t>και την </a:t>
            </a:r>
            <a:r>
              <a:rPr lang="el-GR" sz="2800" i="1" dirty="0" smtClean="0"/>
              <a:t>επιστήμη.</a:t>
            </a:r>
            <a:r>
              <a:rPr lang="el-GR" sz="2800" dirty="0" smtClean="0"/>
              <a:t>»  </a:t>
            </a:r>
            <a:r>
              <a:rPr lang="el-GR" sz="2800" dirty="0"/>
              <a:t>(</a:t>
            </a:r>
            <a:r>
              <a:rPr lang="el-GR" sz="2800" dirty="0" err="1"/>
              <a:t>Hobsbawm</a:t>
            </a:r>
            <a:r>
              <a:rPr lang="el-GR" sz="2800" dirty="0"/>
              <a:t>, 1962</a:t>
            </a:r>
            <a:r>
              <a:rPr lang="el-GR" sz="2800" dirty="0" smtClean="0"/>
              <a:t>)</a:t>
            </a:r>
          </a:p>
          <a:p>
            <a:pPr marL="0" indent="0">
              <a:buNone/>
            </a:pPr>
            <a:r>
              <a:rPr lang="el-GR" sz="2800" dirty="0" smtClean="0"/>
              <a:t>Πρώτη </a:t>
            </a:r>
            <a:r>
              <a:rPr lang="el-GR" sz="2800" dirty="0" smtClean="0"/>
              <a:t>φορά η παραγωγική δύναμη της ανθρωπότητας είναι μεγαλύτερη από το άθροισμα των αναγκών της. Αυτό είναι δυνατό χάρη στη </a:t>
            </a:r>
            <a:r>
              <a:rPr lang="el-GR" sz="2800" b="1" u="sng" dirty="0" smtClean="0"/>
              <a:t>μαζική παραγωγή</a:t>
            </a:r>
            <a:r>
              <a:rPr lang="el-GR" sz="2800" dirty="0" smtClean="0"/>
              <a:t>.</a:t>
            </a:r>
            <a:endParaRPr lang="el-GR" sz="2800" dirty="0"/>
          </a:p>
        </p:txBody>
      </p:sp>
    </p:spTree>
    <p:extLst>
      <p:ext uri="{BB962C8B-B14F-4D97-AF65-F5344CB8AC3E}">
        <p14:creationId xmlns:p14="http://schemas.microsoft.com/office/powerpoint/2010/main" val="292671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qzprod.files.wordpress.com/2013/07/world-population-world-gdp_chart-1.png?w=1024&amp;h=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5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7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Βιομηχανοποίηση</a:t>
            </a:r>
            <a:endParaRPr lang="en-US" dirty="0"/>
          </a:p>
        </p:txBody>
      </p:sp>
      <p:sp>
        <p:nvSpPr>
          <p:cNvPr id="3" name="Content Placeholder 2"/>
          <p:cNvSpPr>
            <a:spLocks noGrp="1"/>
          </p:cNvSpPr>
          <p:nvPr>
            <p:ph idx="1"/>
          </p:nvPr>
        </p:nvSpPr>
        <p:spPr/>
        <p:txBody>
          <a:bodyPr/>
          <a:lstStyle/>
          <a:p>
            <a:pPr lvl="0"/>
            <a:r>
              <a:rPr lang="x-none" dirty="0"/>
              <a:t>Αυξήση της παραγωγής </a:t>
            </a:r>
            <a:r>
              <a:rPr lang="el-GR" dirty="0" smtClean="0"/>
              <a:t>με ταυτόχρονη </a:t>
            </a:r>
            <a:r>
              <a:rPr lang="x-none" dirty="0" smtClean="0"/>
              <a:t>μειώση </a:t>
            </a:r>
            <a:r>
              <a:rPr lang="x-none" dirty="0"/>
              <a:t>του </a:t>
            </a:r>
            <a:r>
              <a:rPr lang="x-none" dirty="0" smtClean="0"/>
              <a:t>κόστο</a:t>
            </a:r>
            <a:r>
              <a:rPr lang="el-GR" dirty="0"/>
              <a:t>υ</a:t>
            </a:r>
            <a:r>
              <a:rPr lang="x-none" dirty="0" smtClean="0"/>
              <a:t>ς </a:t>
            </a:r>
            <a:r>
              <a:rPr lang="x-none" dirty="0"/>
              <a:t>των προϊόντων και της </a:t>
            </a:r>
            <a:r>
              <a:rPr lang="x-none" dirty="0" smtClean="0"/>
              <a:t>χειρωνακτική</a:t>
            </a:r>
            <a:r>
              <a:rPr lang="el-GR" dirty="0" smtClean="0"/>
              <a:t>ς</a:t>
            </a:r>
            <a:r>
              <a:rPr lang="x-none" dirty="0" smtClean="0"/>
              <a:t> </a:t>
            </a:r>
            <a:r>
              <a:rPr lang="x-none" dirty="0"/>
              <a:t>εργασία</a:t>
            </a:r>
            <a:r>
              <a:rPr lang="x-none" dirty="0" smtClean="0"/>
              <a:t>.</a:t>
            </a:r>
            <a:endParaRPr lang="en-US" dirty="0" smtClean="0"/>
          </a:p>
          <a:p>
            <a:pPr lvl="0"/>
            <a:r>
              <a:rPr lang="el-GR" dirty="0" smtClean="0"/>
              <a:t>Αύξηση πληθυσμού</a:t>
            </a:r>
          </a:p>
          <a:p>
            <a:pPr marL="171450" lvl="1" indent="0">
              <a:buNone/>
            </a:pPr>
            <a:r>
              <a:rPr lang="el-GR" sz="1650" dirty="0"/>
              <a:t>«</a:t>
            </a:r>
            <a:r>
              <a:rPr lang="el-GR" sz="1650" i="1" dirty="0"/>
              <a:t>Κάθε εποχή και σε κάθε κράτος οι αυξήσεις του πληθυσμού είναι περιορισμένες από τα μέσα διαβίωσης, και ότι όταν αυτά τα μέσα διαβίωσης αυξάνονται, ο πληθυσμός επίσης θα αυξηθεί, και ότι η αύξηση του πληθυσμού θα είναι περιορισμένη από τη "φτώχεια και εξαθλίωση.</a:t>
            </a:r>
            <a:r>
              <a:rPr lang="el-GR" sz="1650" dirty="0"/>
              <a:t>» (</a:t>
            </a:r>
            <a:r>
              <a:rPr lang="en-US" sz="1650" dirty="0"/>
              <a:t>Malthus 1798)</a:t>
            </a:r>
            <a:endParaRPr lang="el-GR" sz="1650" dirty="0"/>
          </a:p>
          <a:p>
            <a:pPr lvl="0"/>
            <a:r>
              <a:rPr lang="el-GR" dirty="0" smtClean="0"/>
              <a:t>Αστυφιλία </a:t>
            </a:r>
          </a:p>
          <a:p>
            <a:pPr lvl="1"/>
            <a:r>
              <a:rPr lang="el-GR" sz="1650" dirty="0"/>
              <a:t>Το </a:t>
            </a:r>
            <a:r>
              <a:rPr lang="en-US" sz="1650" dirty="0"/>
              <a:t>Duisburg, </a:t>
            </a:r>
            <a:r>
              <a:rPr lang="el-GR" sz="1650" dirty="0"/>
              <a:t>μια πόλη με  ένα εργοστάσιο, ένα χυτήριο και έναν βιομηχανικό μύλο από πληθυσμό</a:t>
            </a:r>
            <a:r>
              <a:rPr lang="en-US" sz="1650" dirty="0"/>
              <a:t> 8,900 </a:t>
            </a:r>
            <a:r>
              <a:rPr lang="el-GR" sz="1650" dirty="0"/>
              <a:t>κάτοικων το </a:t>
            </a:r>
            <a:r>
              <a:rPr lang="en-US" sz="1650" dirty="0"/>
              <a:t>1848 </a:t>
            </a:r>
            <a:r>
              <a:rPr lang="el-GR" sz="1650" dirty="0"/>
              <a:t>έφτασε τους</a:t>
            </a:r>
            <a:r>
              <a:rPr lang="en-US" sz="1650" dirty="0"/>
              <a:t> 106,700 </a:t>
            </a:r>
            <a:r>
              <a:rPr lang="el-GR" sz="1650" dirty="0"/>
              <a:t>κάτοικους το </a:t>
            </a:r>
            <a:r>
              <a:rPr lang="en-US" sz="1650" dirty="0"/>
              <a:t>1904</a:t>
            </a:r>
            <a:endParaRPr lang="x-none" sz="1650" dirty="0"/>
          </a:p>
          <a:p>
            <a:endParaRPr lang="en-US" dirty="0"/>
          </a:p>
        </p:txBody>
      </p:sp>
    </p:spTree>
    <p:extLst>
      <p:ext uri="{BB962C8B-B14F-4D97-AF65-F5344CB8AC3E}">
        <p14:creationId xmlns:p14="http://schemas.microsoft.com/office/powerpoint/2010/main" val="209044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Υλισμός</a:t>
            </a:r>
            <a:endParaRPr lang="en-US" dirty="0"/>
          </a:p>
        </p:txBody>
      </p:sp>
      <p:sp>
        <p:nvSpPr>
          <p:cNvPr id="3" name="Content Placeholder 2"/>
          <p:cNvSpPr>
            <a:spLocks noGrp="1"/>
          </p:cNvSpPr>
          <p:nvPr>
            <p:ph idx="1"/>
          </p:nvPr>
        </p:nvSpPr>
        <p:spPr>
          <a:xfrm>
            <a:off x="710673" y="2366010"/>
            <a:ext cx="7721093" cy="3154680"/>
          </a:xfrm>
        </p:spPr>
        <p:txBody>
          <a:bodyPr>
            <a:normAutofit fontScale="47500" lnSpcReduction="20000"/>
          </a:bodyPr>
          <a:lstStyle/>
          <a:p>
            <a:r>
              <a:rPr lang="el-GR" dirty="0" smtClean="0"/>
              <a:t>Με τον όρο «φετιχισμός των εμπορευμάτων» (</a:t>
            </a:r>
            <a:r>
              <a:rPr lang="en-US" dirty="0" smtClean="0"/>
              <a:t>Commodity Fetishism</a:t>
            </a:r>
            <a:r>
              <a:rPr lang="el-GR" dirty="0" smtClean="0"/>
              <a:t>) </a:t>
            </a:r>
            <a:r>
              <a:rPr lang="en-US" dirty="0"/>
              <a:t>(Marx, </a:t>
            </a:r>
            <a:r>
              <a:rPr lang="en-US" dirty="0" smtClean="0"/>
              <a:t>1867)</a:t>
            </a:r>
            <a:r>
              <a:rPr lang="el-GR" dirty="0" smtClean="0"/>
              <a:t> αναφερόμαστε στην  «</a:t>
            </a:r>
            <a:r>
              <a:rPr lang="el-GR" i="1" dirty="0" err="1" smtClean="0"/>
              <a:t>μυστικοποίηση</a:t>
            </a:r>
            <a:r>
              <a:rPr lang="el-GR" i="1" dirty="0" smtClean="0"/>
              <a:t> </a:t>
            </a:r>
            <a:r>
              <a:rPr lang="el-GR" i="1" dirty="0"/>
              <a:t>των ανθρώπινων σχέσεων που προκύπτουν από την ανάπτυξη του εμπορίου στην αγορά, </a:t>
            </a:r>
            <a:r>
              <a:rPr lang="el-GR" i="1" dirty="0" smtClean="0"/>
              <a:t>όταν οι </a:t>
            </a:r>
            <a:r>
              <a:rPr lang="el-GR" i="1" dirty="0"/>
              <a:t>κοινωνικές σχέσεις μεταξύ των ανθρώπων εκφράζονται ως, με τη </a:t>
            </a:r>
            <a:r>
              <a:rPr lang="el-GR" i="1" dirty="0" smtClean="0"/>
              <a:t>μεσολάβηση των </a:t>
            </a:r>
            <a:r>
              <a:rPr lang="el-GR" i="1" dirty="0"/>
              <a:t>και </a:t>
            </a:r>
            <a:r>
              <a:rPr lang="el-GR" i="1" dirty="0" smtClean="0"/>
              <a:t> μετατρέπονται σε σχέσεις μεταξύ αντικειμένων ή χρήματων</a:t>
            </a:r>
            <a:r>
              <a:rPr lang="el-GR" dirty="0" smtClean="0"/>
              <a:t>»</a:t>
            </a:r>
          </a:p>
          <a:p>
            <a:endParaRPr lang="el-GR" dirty="0"/>
          </a:p>
          <a:p>
            <a:r>
              <a:rPr lang="el-GR" dirty="0" smtClean="0"/>
              <a:t>«</a:t>
            </a:r>
            <a:r>
              <a:rPr lang="el-GR" i="1" dirty="0" smtClean="0"/>
              <a:t>Εάν </a:t>
            </a:r>
            <a:r>
              <a:rPr lang="el-GR" i="1" dirty="0"/>
              <a:t>με ρωτούσαν -Τι είναι η σκλαβιά; και έπρεπε να απαντήσω με μια λέξη, θα έλεγα 'Φόνος' και θα γινόμουν αμέσως κατανοητός. Δεν θα χρειαζόταν κανένα επιπλέον επιχείρημα για να δείξω ότι το να αφαιρείς από κάποιους τις σκέψεις τους, τις επιθυμίες τους, την προσωπικότητά τους είναι μια εξουσία ζωής και θανάτου, και το να σκλαβώνεις έναν άνθρωπο είναι σαν να τον σκοτώνεις. Επομένως γιατί στην ερώτηση -Τι είναι ιδιοκτησία; να μην απαντήσω -</a:t>
            </a:r>
            <a:r>
              <a:rPr lang="el-GR" i="1" dirty="0" smtClean="0"/>
              <a:t>'Κλοπή</a:t>
            </a:r>
            <a:r>
              <a:rPr lang="en-US" i="1" dirty="0" smtClean="0"/>
              <a:t>’</a:t>
            </a:r>
            <a:r>
              <a:rPr lang="el-GR" dirty="0" smtClean="0"/>
              <a:t>»</a:t>
            </a:r>
            <a:r>
              <a:rPr lang="en-US" dirty="0" smtClean="0"/>
              <a:t> </a:t>
            </a:r>
            <a:r>
              <a:rPr lang="en-US" dirty="0"/>
              <a:t>(Proudhon</a:t>
            </a:r>
            <a:r>
              <a:rPr lang="en-US" i="1" dirty="0"/>
              <a:t>,</a:t>
            </a:r>
            <a:r>
              <a:rPr lang="en-US" dirty="0"/>
              <a:t>1840)</a:t>
            </a:r>
            <a:endParaRPr lang="el-GR" dirty="0"/>
          </a:p>
        </p:txBody>
      </p:sp>
    </p:spTree>
    <p:extLst>
      <p:ext uri="{BB962C8B-B14F-4D97-AF65-F5344CB8AC3E}">
        <p14:creationId xmlns:p14="http://schemas.microsoft.com/office/powerpoint/2010/main" val="34270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Υλισμός</a:t>
            </a:r>
            <a:endParaRPr lang="en-US" dirty="0"/>
          </a:p>
        </p:txBody>
      </p:sp>
      <p:sp>
        <p:nvSpPr>
          <p:cNvPr id="3" name="Content Placeholder 2"/>
          <p:cNvSpPr>
            <a:spLocks noGrp="1"/>
          </p:cNvSpPr>
          <p:nvPr>
            <p:ph idx="1"/>
          </p:nvPr>
        </p:nvSpPr>
        <p:spPr>
          <a:xfrm>
            <a:off x="282011" y="1268760"/>
            <a:ext cx="8473155" cy="4251931"/>
          </a:xfrm>
        </p:spPr>
        <p:txBody>
          <a:bodyPr>
            <a:noAutofit/>
          </a:bodyPr>
          <a:lstStyle/>
          <a:p>
            <a:r>
              <a:rPr lang="el-GR" sz="2000" dirty="0"/>
              <a:t>Η </a:t>
            </a:r>
            <a:r>
              <a:rPr lang="el-GR" sz="2000" dirty="0" smtClean="0"/>
              <a:t>Μεγάλη Υπόσχεση της Χωρίς Όρια Προόδου - </a:t>
            </a:r>
            <a:r>
              <a:rPr lang="el-GR" sz="2000" dirty="0"/>
              <a:t>η υπόσχεση της κυριαρχίας πάνω στη φύση, της υλικής αφθονίας, της απέραντης ευτυχίας για όσο το δυνατό μεγαλύτερο αριθμό ανθρώπων και της ανεμπόδιστης προσωπικής ελευθερίας-συντηρούσε τις ελπίδες και την πίστη ολόκληρων γενεών από την αρχή της βιομηχανικής εποχής</a:t>
            </a:r>
            <a:r>
              <a:rPr lang="el-GR" sz="2000" dirty="0" smtClean="0"/>
              <a:t>. Πλέον </a:t>
            </a:r>
            <a:r>
              <a:rPr lang="el-GR" sz="2000" dirty="0"/>
              <a:t>όλο και περισσότεροι άνθρωποι αρχίζουν να </a:t>
            </a:r>
            <a:r>
              <a:rPr lang="el-GR" sz="2000" b="1" dirty="0"/>
              <a:t>συνειδητοποιούν ότι</a:t>
            </a:r>
            <a:r>
              <a:rPr lang="el-GR" sz="2000" b="1" dirty="0" smtClean="0"/>
              <a:t>:</a:t>
            </a:r>
          </a:p>
          <a:p>
            <a:endParaRPr lang="el-GR" sz="2000" dirty="0"/>
          </a:p>
          <a:p>
            <a:pPr lvl="1"/>
            <a:r>
              <a:rPr lang="el-GR" sz="1200" dirty="0"/>
              <a:t>Η χωρίς όρια ικανοποίηση όλων των επιθυμιών δε συνεπάγεται την ευδαιμονία</a:t>
            </a:r>
          </a:p>
          <a:p>
            <a:pPr lvl="1"/>
            <a:r>
              <a:rPr lang="el-GR" sz="1200" dirty="0"/>
              <a:t>Το όνειρο να γίνουμε κύριοι της ζωής μας τέλειωσε, όταν αρχίσαμε να συνειδητοποιούμε το γεγονός ότι έχουμε γίνει όλοι γρανάζια της γραφειοκρατικής μηχανής</a:t>
            </a:r>
          </a:p>
          <a:p>
            <a:pPr lvl="1"/>
            <a:r>
              <a:rPr lang="el-GR" sz="1200" dirty="0"/>
              <a:t>Η οικονομική πρόοδος παρέμεινε περιορισμένη στα πλούσια κράτη και το χάσμα ανάμεσα στα φτωχά και τα πλούσια κράτη πλάτυνε ακόμα περισσότερο.</a:t>
            </a:r>
          </a:p>
          <a:p>
            <a:pPr lvl="1"/>
            <a:r>
              <a:rPr lang="el-GR" sz="1200" dirty="0"/>
              <a:t>Η ίδια η τεχνολογική πρόοδος έχει δημιουργήσει κινδύνους οικολογικούς που μπορούν να καταστρέψουν ολόκληρο τον πολιτισμό, και ίσως ακόμα και την ίδια τη ζωή.</a:t>
            </a:r>
          </a:p>
          <a:p>
            <a:pPr marL="0" indent="0">
              <a:buNone/>
            </a:pPr>
            <a:r>
              <a:rPr lang="el-GR" sz="2000" dirty="0" smtClean="0"/>
              <a:t>(</a:t>
            </a:r>
            <a:r>
              <a:rPr lang="en-US" sz="2000" dirty="0" smtClean="0"/>
              <a:t>Fromm</a:t>
            </a:r>
            <a:r>
              <a:rPr lang="el-GR" sz="2000" dirty="0" smtClean="0"/>
              <a:t> </a:t>
            </a:r>
            <a:r>
              <a:rPr lang="en-US" sz="2000" dirty="0" smtClean="0"/>
              <a:t>1976)</a:t>
            </a:r>
            <a:endParaRPr lang="en-US" sz="2000" dirty="0"/>
          </a:p>
        </p:txBody>
      </p:sp>
    </p:spTree>
    <p:extLst>
      <p:ext uri="{BB962C8B-B14F-4D97-AF65-F5344CB8AC3E}">
        <p14:creationId xmlns:p14="http://schemas.microsoft.com/office/powerpoint/2010/main" val="378723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Υλισμός</a:t>
            </a:r>
            <a:endParaRPr lang="en-US" dirty="0"/>
          </a:p>
        </p:txBody>
      </p:sp>
      <p:sp>
        <p:nvSpPr>
          <p:cNvPr id="3" name="Content Placeholder 2"/>
          <p:cNvSpPr>
            <a:spLocks noGrp="1"/>
          </p:cNvSpPr>
          <p:nvPr>
            <p:ph idx="1"/>
          </p:nvPr>
        </p:nvSpPr>
        <p:spPr>
          <a:xfrm>
            <a:off x="282011" y="1196752"/>
            <a:ext cx="8473155" cy="4323939"/>
          </a:xfrm>
        </p:spPr>
        <p:txBody>
          <a:bodyPr>
            <a:noAutofit/>
          </a:bodyPr>
          <a:lstStyle/>
          <a:p>
            <a:pPr>
              <a:lnSpc>
                <a:spcPct val="150000"/>
              </a:lnSpc>
            </a:pPr>
            <a:r>
              <a:rPr lang="el-GR" dirty="0" smtClean="0"/>
              <a:t>Υπόβαθρο της </a:t>
            </a:r>
            <a:r>
              <a:rPr lang="el-GR" dirty="0"/>
              <a:t>Μεγάλη Υπόσχεση της Χωρίς Όρια Προόδου </a:t>
            </a:r>
            <a:endParaRPr lang="el-GR" dirty="0" smtClean="0"/>
          </a:p>
          <a:p>
            <a:pPr lvl="1">
              <a:lnSpc>
                <a:spcPct val="150000"/>
              </a:lnSpc>
            </a:pPr>
            <a:r>
              <a:rPr lang="el-GR" sz="1650" dirty="0"/>
              <a:t>Ότι σκοπός της ζωής είναι η ευτυχία, δηλαδή η μεγαλύτερη δυνατή ηδονή, που ορίζεται σαν η ικανοποίηση κάθε επιθυμίας η υποκειμενικής ανάγκης που μπορεί να αισθανθεί κάποιος (</a:t>
            </a:r>
            <a:r>
              <a:rPr lang="el-GR" sz="1650" b="1" dirty="0"/>
              <a:t>ριζοσπαστικός ηδονισμός</a:t>
            </a:r>
            <a:r>
              <a:rPr lang="el-GR" sz="1650" dirty="0"/>
              <a:t>).</a:t>
            </a:r>
          </a:p>
          <a:p>
            <a:pPr lvl="1">
              <a:lnSpc>
                <a:spcPct val="150000"/>
              </a:lnSpc>
            </a:pPr>
            <a:r>
              <a:rPr lang="el-GR" sz="1650" dirty="0"/>
              <a:t>Ότι ο εγωκεντρισμός, ο ατομικισμός και η απληστία, που είναι απαραίτητα στο σύστημα για να λειτουργεί κανονικά, οδηγούν στην αρμονία και στην ειρήνη. (</a:t>
            </a:r>
            <a:r>
              <a:rPr lang="el-GR" sz="1650" b="1" dirty="0"/>
              <a:t>άνευ ορίων εγωισμός</a:t>
            </a:r>
            <a:r>
              <a:rPr lang="el-GR" sz="1650" dirty="0"/>
              <a:t>)</a:t>
            </a:r>
          </a:p>
          <a:p>
            <a:pPr marL="0" indent="0">
              <a:buNone/>
            </a:pPr>
            <a:r>
              <a:rPr lang="el-GR" dirty="0" smtClean="0"/>
              <a:t>(</a:t>
            </a:r>
            <a:r>
              <a:rPr lang="en-US" dirty="0" smtClean="0"/>
              <a:t>Fromm</a:t>
            </a:r>
            <a:r>
              <a:rPr lang="el-GR" dirty="0" smtClean="0"/>
              <a:t> </a:t>
            </a:r>
            <a:r>
              <a:rPr lang="en-US" dirty="0" smtClean="0"/>
              <a:t>1976)</a:t>
            </a:r>
            <a:endParaRPr lang="en-US" dirty="0"/>
          </a:p>
        </p:txBody>
      </p:sp>
    </p:spTree>
    <p:extLst>
      <p:ext uri="{BB962C8B-B14F-4D97-AF65-F5344CB8AC3E}">
        <p14:creationId xmlns:p14="http://schemas.microsoft.com/office/powerpoint/2010/main" val="35023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Είναι </a:t>
            </a:r>
            <a:r>
              <a:rPr lang="el-GR" dirty="0" smtClean="0"/>
              <a:t>- </a:t>
            </a:r>
            <a:r>
              <a:rPr lang="el-GR" dirty="0" smtClean="0"/>
              <a:t>Έχειν</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Το «έχειν» ως τρόπος ύπαρξης είναι απολυτά συνδεδεμένος με την έννοια της </a:t>
            </a:r>
            <a:r>
              <a:rPr lang="el-GR" dirty="0"/>
              <a:t>ιδιοκτησίας. </a:t>
            </a:r>
            <a:endParaRPr lang="el-GR" dirty="0" smtClean="0"/>
          </a:p>
          <a:p>
            <a:pPr lvl="2"/>
            <a:r>
              <a:rPr lang="el-GR" dirty="0" smtClean="0"/>
              <a:t>Σε </a:t>
            </a:r>
            <a:r>
              <a:rPr lang="el-GR" dirty="0"/>
              <a:t>αυτόν τον τρόπο την ύπαρξη μόνο που έχει σημασία είναι η απόκτηση της περιουσίας μου και απεριόριστο δικαίωμα μου για να κρατήσω αυτό που έχω αποκτήσει. </a:t>
            </a:r>
            <a:endParaRPr lang="el-GR" dirty="0" smtClean="0"/>
          </a:p>
          <a:p>
            <a:pPr lvl="2"/>
            <a:r>
              <a:rPr lang="el-GR" dirty="0" smtClean="0"/>
              <a:t>Το «έχειν» </a:t>
            </a:r>
            <a:r>
              <a:rPr lang="el-GR" dirty="0"/>
              <a:t>αποκλείει τους άλλους, </a:t>
            </a:r>
            <a:endParaRPr lang="el-GR" dirty="0" smtClean="0"/>
          </a:p>
          <a:p>
            <a:pPr lvl="2"/>
            <a:r>
              <a:rPr lang="el-GR" dirty="0" smtClean="0"/>
              <a:t>Δεν </a:t>
            </a:r>
            <a:r>
              <a:rPr lang="el-GR" dirty="0"/>
              <a:t>απαιτεί καμία περαιτέρω προσπάθεια από την πλευρά μου </a:t>
            </a:r>
            <a:r>
              <a:rPr lang="el-GR" dirty="0" smtClean="0"/>
              <a:t>στο να κρατήσω </a:t>
            </a:r>
            <a:r>
              <a:rPr lang="el-GR" dirty="0"/>
              <a:t>την ιδιοκτησία μου ή να κάνουν παραγωγική χρήση </a:t>
            </a:r>
            <a:r>
              <a:rPr lang="el-GR" dirty="0" smtClean="0"/>
              <a:t>της.</a:t>
            </a:r>
          </a:p>
          <a:p>
            <a:r>
              <a:rPr lang="el-GR" dirty="0" smtClean="0"/>
              <a:t>Σε </a:t>
            </a:r>
            <a:r>
              <a:rPr lang="el-GR" dirty="0"/>
              <a:t>αυτή την κατάσταση της ζωής </a:t>
            </a:r>
            <a:r>
              <a:rPr lang="el-GR" dirty="0" smtClean="0"/>
              <a:t>βασικός είναι ο  </a:t>
            </a:r>
            <a:r>
              <a:rPr lang="el-GR" dirty="0" err="1" smtClean="0"/>
              <a:t>αυτο</a:t>
            </a:r>
            <a:r>
              <a:rPr lang="el-GR" dirty="0" smtClean="0"/>
              <a:t>-προσδιορισμό μέσω της </a:t>
            </a:r>
            <a:r>
              <a:rPr lang="el-GR" dirty="0"/>
              <a:t>περιουσίας του, που αποτελείται από υλικά και άυλα αγαθά. </a:t>
            </a:r>
            <a:r>
              <a:rPr lang="el-GR" dirty="0" smtClean="0"/>
              <a:t>Δεν </a:t>
            </a:r>
            <a:r>
              <a:rPr lang="el-GR" dirty="0"/>
              <a:t>υπάρχει ζωντανή σχέση ανάμεσα σε μένα και αυτό που έχω. </a:t>
            </a:r>
          </a:p>
          <a:p>
            <a:r>
              <a:rPr lang="el-GR" dirty="0" smtClean="0"/>
              <a:t>Ο </a:t>
            </a:r>
            <a:r>
              <a:rPr lang="el-GR" dirty="0"/>
              <a:t>τρόπος που έχει η ύπαρξη δεν αποδεικνύεται από μια ζωντανή, παραγωγική διαδικασία μεταξύ υποκειμένου και αντικειμένου? κάνει τα πράγματα τόσο αντικειμένου και υποκειμένου. Αυτή η σχέση είναι ένα από τα νέκρα, δεν ζωντάνιας.</a:t>
            </a:r>
            <a:endParaRPr lang="en-US" dirty="0"/>
          </a:p>
        </p:txBody>
      </p:sp>
    </p:spTree>
    <p:extLst>
      <p:ext uri="{BB962C8B-B14F-4D97-AF65-F5344CB8AC3E}">
        <p14:creationId xmlns:p14="http://schemas.microsoft.com/office/powerpoint/2010/main" val="373534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Είναι </a:t>
            </a:r>
            <a:r>
              <a:rPr lang="el-GR" dirty="0" smtClean="0"/>
              <a:t>- </a:t>
            </a:r>
            <a:r>
              <a:rPr lang="el-GR" dirty="0" smtClean="0"/>
              <a:t>Έχειν</a:t>
            </a:r>
            <a:endParaRPr lang="en-US" dirty="0"/>
          </a:p>
        </p:txBody>
      </p:sp>
      <p:sp>
        <p:nvSpPr>
          <p:cNvPr id="3" name="Content Placeholder 2"/>
          <p:cNvSpPr>
            <a:spLocks noGrp="1"/>
          </p:cNvSpPr>
          <p:nvPr>
            <p:ph idx="1"/>
          </p:nvPr>
        </p:nvSpPr>
        <p:spPr>
          <a:xfrm>
            <a:off x="332715" y="1124744"/>
            <a:ext cx="8433303" cy="4797920"/>
          </a:xfrm>
        </p:spPr>
        <p:txBody>
          <a:bodyPr>
            <a:noAutofit/>
          </a:bodyPr>
          <a:lstStyle/>
          <a:p>
            <a:pPr>
              <a:lnSpc>
                <a:spcPct val="100000"/>
              </a:lnSpc>
            </a:pPr>
            <a:r>
              <a:rPr lang="el-GR" sz="2000" dirty="0" smtClean="0"/>
              <a:t>Σύμφωνα </a:t>
            </a:r>
            <a:r>
              <a:rPr lang="el-GR" sz="2000" dirty="0"/>
              <a:t>με </a:t>
            </a:r>
            <a:r>
              <a:rPr lang="el-GR" sz="2000" dirty="0" err="1"/>
              <a:t>Heideger</a:t>
            </a:r>
            <a:r>
              <a:rPr lang="el-GR" sz="2000" dirty="0"/>
              <a:t> "είναι", είναι αυτό που κάνει τον άνθρωπο διαφορετικό από </a:t>
            </a:r>
            <a:r>
              <a:rPr lang="el-GR" sz="2000" dirty="0" err="1" smtClean="0"/>
              <a:t>αλλές</a:t>
            </a:r>
            <a:r>
              <a:rPr lang="el-GR" sz="2000" dirty="0" smtClean="0"/>
              <a:t> μορφές </a:t>
            </a:r>
            <a:r>
              <a:rPr lang="el-GR" sz="2000" dirty="0" err="1" smtClean="0"/>
              <a:t>ζωης</a:t>
            </a:r>
            <a:r>
              <a:rPr lang="el-GR" sz="2000" dirty="0" smtClean="0"/>
              <a:t>. </a:t>
            </a:r>
            <a:r>
              <a:rPr lang="el-GR" sz="2000" dirty="0"/>
              <a:t>Από το "Είναι" ενσωματώνει την κατανόηση του τι σημαίνει να είναι (</a:t>
            </a:r>
            <a:r>
              <a:rPr lang="el-GR" sz="2000" dirty="0" err="1" smtClean="0"/>
              <a:t>αυτο</a:t>
            </a:r>
            <a:r>
              <a:rPr lang="el-GR" sz="2000" dirty="0" smtClean="0"/>
              <a:t>-αναφορά). (</a:t>
            </a:r>
            <a:r>
              <a:rPr lang="el-GR" sz="2000" dirty="0" err="1"/>
              <a:t>Heideger</a:t>
            </a:r>
            <a:r>
              <a:rPr lang="el-GR" sz="2000" dirty="0"/>
              <a:t> 1927</a:t>
            </a:r>
            <a:r>
              <a:rPr lang="el-GR" sz="2000" dirty="0" smtClean="0"/>
              <a:t>)</a:t>
            </a:r>
          </a:p>
          <a:p>
            <a:pPr>
              <a:lnSpc>
                <a:spcPct val="100000"/>
              </a:lnSpc>
            </a:pPr>
            <a:r>
              <a:rPr lang="el-GR" sz="2000" dirty="0" smtClean="0"/>
              <a:t>Ο </a:t>
            </a:r>
            <a:r>
              <a:rPr lang="el-GR" sz="2000" dirty="0" err="1" smtClean="0"/>
              <a:t>Heideger</a:t>
            </a:r>
            <a:r>
              <a:rPr lang="el-GR" sz="2000" dirty="0" smtClean="0"/>
              <a:t> χρησιμοποιεί τον όρο </a:t>
            </a:r>
            <a:r>
              <a:rPr lang="el-GR" sz="2000" dirty="0"/>
              <a:t>"</a:t>
            </a:r>
            <a:r>
              <a:rPr lang="el-GR" sz="2000" b="1" dirty="0"/>
              <a:t>DAESIN</a:t>
            </a:r>
            <a:r>
              <a:rPr lang="el-GR" sz="2000" dirty="0"/>
              <a:t>", η οποία μπορεί να μεταφραστεί ως «είναι </a:t>
            </a:r>
            <a:r>
              <a:rPr lang="el-GR" sz="2000" dirty="0" smtClean="0"/>
              <a:t>στο τώρα»,(</a:t>
            </a:r>
            <a:r>
              <a:rPr lang="en-US" sz="2000" dirty="0" smtClean="0"/>
              <a:t>being there) </a:t>
            </a:r>
          </a:p>
          <a:p>
            <a:pPr>
              <a:lnSpc>
                <a:spcPct val="100000"/>
              </a:lnSpc>
            </a:pPr>
            <a:r>
              <a:rPr lang="en-US" sz="2000" dirty="0" smtClean="0"/>
              <a:t>H</a:t>
            </a:r>
            <a:r>
              <a:rPr lang="el-GR" sz="2000" dirty="0" smtClean="0"/>
              <a:t> </a:t>
            </a:r>
            <a:r>
              <a:rPr lang="el-GR" sz="2000" dirty="0"/>
              <a:t>έννοια αυτή είναι σε αντίθεση με το καρτεσιανό </a:t>
            </a:r>
            <a:r>
              <a:rPr lang="el-GR" sz="2000" dirty="0" smtClean="0"/>
              <a:t>δυϊσμό</a:t>
            </a:r>
            <a:r>
              <a:rPr lang="en-US" sz="2000" dirty="0" smtClean="0"/>
              <a:t>,</a:t>
            </a:r>
            <a:r>
              <a:rPr lang="el-GR" sz="2000" dirty="0" smtClean="0"/>
              <a:t> το</a:t>
            </a:r>
            <a:r>
              <a:rPr lang="el-GR" sz="2000" dirty="0"/>
              <a:t>ν</a:t>
            </a:r>
            <a:r>
              <a:rPr lang="el-GR" sz="2000" dirty="0" smtClean="0"/>
              <a:t> διαχωρισμού σώμα-νου. Πρόκειται </a:t>
            </a:r>
            <a:r>
              <a:rPr lang="el-GR" sz="2000" dirty="0"/>
              <a:t>για «</a:t>
            </a:r>
            <a:r>
              <a:rPr lang="el-GR" sz="2000" dirty="0" smtClean="0"/>
              <a:t>συν-δημιουργία </a:t>
            </a:r>
            <a:r>
              <a:rPr lang="el-GR" sz="2000" dirty="0"/>
              <a:t>των δύο μέσα από </a:t>
            </a:r>
            <a:r>
              <a:rPr lang="el-GR" sz="2000" dirty="0" smtClean="0"/>
              <a:t>την καθημερινή </a:t>
            </a:r>
            <a:r>
              <a:rPr lang="el-GR" sz="2000" dirty="0" err="1" smtClean="0"/>
              <a:t>εμβύθιση</a:t>
            </a:r>
            <a:r>
              <a:rPr lang="el-GR" sz="2000" dirty="0" smtClean="0"/>
              <a:t> </a:t>
            </a:r>
            <a:r>
              <a:rPr lang="el-GR" sz="2000" dirty="0"/>
              <a:t>στην πραγματικότητα. </a:t>
            </a:r>
            <a:endParaRPr lang="el-GR" sz="2000" dirty="0" smtClean="0"/>
          </a:p>
          <a:p>
            <a:pPr>
              <a:lnSpc>
                <a:spcPct val="150000"/>
              </a:lnSpc>
            </a:pPr>
            <a:r>
              <a:rPr lang="el-GR" sz="2000" dirty="0" smtClean="0"/>
              <a:t>Το «είναι» είναι </a:t>
            </a:r>
            <a:r>
              <a:rPr lang="el-GR" sz="2000" dirty="0"/>
              <a:t>ένα </a:t>
            </a:r>
            <a:r>
              <a:rPr lang="el-GR" sz="2000" dirty="0" smtClean="0"/>
              <a:t>φαινόμενο δεύτερης τάξης.</a:t>
            </a:r>
          </a:p>
          <a:p>
            <a:pPr>
              <a:lnSpc>
                <a:spcPct val="100000"/>
              </a:lnSpc>
            </a:pPr>
            <a:r>
              <a:rPr lang="el-GR" sz="2000" dirty="0" smtClean="0"/>
              <a:t>Το «είναι» βασίζεται στην αυθεντική εμπειρία, μια εμπειρία απελευθερωμένη από τη κοινωνική σύμβαση και τι είναι αναμενόμενο από αυτή.</a:t>
            </a:r>
            <a:endParaRPr lang="el-GR" sz="2000" dirty="0"/>
          </a:p>
        </p:txBody>
      </p:sp>
    </p:spTree>
    <p:extLst>
      <p:ext uri="{BB962C8B-B14F-4D97-AF65-F5344CB8AC3E}">
        <p14:creationId xmlns:p14="http://schemas.microsoft.com/office/powerpoint/2010/main" val="227127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Μαζική παραγωγή</a:t>
            </a:r>
            <a:endParaRPr lang="en-US" dirty="0"/>
          </a:p>
        </p:txBody>
      </p:sp>
      <p:sp>
        <p:nvSpPr>
          <p:cNvPr id="3" name="Content Placeholder 2"/>
          <p:cNvSpPr>
            <a:spLocks noGrp="1"/>
          </p:cNvSpPr>
          <p:nvPr>
            <p:ph idx="1"/>
          </p:nvPr>
        </p:nvSpPr>
        <p:spPr/>
        <p:txBody>
          <a:bodyPr/>
          <a:lstStyle/>
          <a:p>
            <a:r>
              <a:rPr lang="el-GR" dirty="0" smtClean="0"/>
              <a:t>Ρυθμός παραγωγής &gt; ρυθμός κατανάλωσης</a:t>
            </a:r>
          </a:p>
          <a:p>
            <a:endParaRPr lang="el-GR" dirty="0"/>
          </a:p>
          <a:p>
            <a:pPr>
              <a:spcBef>
                <a:spcPts val="851"/>
              </a:spcBef>
              <a:spcAft>
                <a:spcPts val="851"/>
              </a:spcAft>
            </a:pPr>
            <a:r>
              <a:rPr lang="x-none" sz="1800" dirty="0"/>
              <a:t>Προκειμενου να διατηρηθει η αυξητικη ταση του καπιταλισμου ο καταναλωτισμος εχει γινει βασικο στοιχειο της καθημερινης ζωης.</a:t>
            </a:r>
          </a:p>
          <a:p>
            <a:pPr>
              <a:spcBef>
                <a:spcPts val="851"/>
              </a:spcBef>
              <a:spcAft>
                <a:spcPts val="851"/>
              </a:spcAft>
            </a:pPr>
            <a:r>
              <a:rPr lang="x-none" sz="1800" dirty="0"/>
              <a:t>Τα υλικά αντικείμενα δεν ειναι ένα μέσο επίτευξης στόχων αλλά εφήμερα status symbols.</a:t>
            </a:r>
          </a:p>
          <a:p>
            <a:pPr>
              <a:spcBef>
                <a:spcPts val="851"/>
              </a:spcBef>
              <a:spcAft>
                <a:spcPts val="851"/>
              </a:spcAft>
            </a:pPr>
            <a:r>
              <a:rPr lang="x-none" sz="1800" dirty="0"/>
              <a:t>Σε επίπεδο ψυχολογίας η καταναλωτίκη συμπεριφορά  έχει πολλά κοινά με την συμπεριφορά εθισμού</a:t>
            </a:r>
          </a:p>
          <a:p>
            <a:endParaRPr lang="en-US" dirty="0"/>
          </a:p>
        </p:txBody>
      </p:sp>
    </p:spTree>
    <p:extLst>
      <p:ext uri="{BB962C8B-B14F-4D97-AF65-F5344CB8AC3E}">
        <p14:creationId xmlns:p14="http://schemas.microsoft.com/office/powerpoint/2010/main" val="387685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Ανάπτυξη</a:t>
            </a:r>
            <a:endParaRPr lang="en-US" dirty="0"/>
          </a:p>
        </p:txBody>
      </p:sp>
      <p:sp>
        <p:nvSpPr>
          <p:cNvPr id="3" name="Content Placeholder 2"/>
          <p:cNvSpPr>
            <a:spLocks noGrp="1"/>
          </p:cNvSpPr>
          <p:nvPr>
            <p:ph idx="1"/>
          </p:nvPr>
        </p:nvSpPr>
        <p:spPr/>
        <p:txBody>
          <a:bodyPr/>
          <a:lstStyle/>
          <a:p>
            <a:pPr>
              <a:lnSpc>
                <a:spcPct val="150000"/>
              </a:lnSpc>
            </a:pPr>
            <a:r>
              <a:rPr lang="el-GR" sz="2400" dirty="0" smtClean="0"/>
              <a:t>Αναγκαία η αύξηση των </a:t>
            </a:r>
            <a:r>
              <a:rPr lang="el-GR" sz="2400" b="1" dirty="0" smtClean="0"/>
              <a:t>ρυθμών αύξησης</a:t>
            </a:r>
            <a:r>
              <a:rPr lang="el-GR" sz="2400" dirty="0" smtClean="0"/>
              <a:t>!</a:t>
            </a:r>
          </a:p>
          <a:p>
            <a:pPr>
              <a:lnSpc>
                <a:spcPct val="150000"/>
              </a:lnSpc>
            </a:pPr>
            <a:r>
              <a:rPr lang="el-GR" sz="2400" dirty="0" smtClean="0"/>
              <a:t>Είναι προσδεμένη στην νομισματική αξία.</a:t>
            </a:r>
          </a:p>
          <a:p>
            <a:pPr>
              <a:lnSpc>
                <a:spcPct val="150000"/>
              </a:lnSpc>
            </a:pPr>
            <a:r>
              <a:rPr lang="el-GR" sz="2400" dirty="0" smtClean="0"/>
              <a:t>Η επιστημονική καινοτομία είναι ένας από τους κινητήριους μοχλούς της.</a:t>
            </a:r>
          </a:p>
          <a:p>
            <a:pPr>
              <a:lnSpc>
                <a:spcPct val="150000"/>
              </a:lnSpc>
            </a:pPr>
            <a:r>
              <a:rPr lang="el-GR" sz="2400" dirty="0" smtClean="0"/>
              <a:t>Τα αγαθά και οι υπηρεσίες αποτελούν ένα τρόπο αύξησης κερδών όχι ένα τρόπο κάλυψης των ανθρωπίνων αναγκών</a:t>
            </a:r>
            <a:endParaRPr lang="en-US" sz="2400" dirty="0"/>
          </a:p>
        </p:txBody>
      </p:sp>
    </p:spTree>
    <p:extLst>
      <p:ext uri="{BB962C8B-B14F-4D97-AF65-F5344CB8AC3E}">
        <p14:creationId xmlns:p14="http://schemas.microsoft.com/office/powerpoint/2010/main" val="412413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4" y="2433728"/>
            <a:ext cx="8877993" cy="1304510"/>
          </a:xfrm>
        </p:spPr>
        <p:txBody>
          <a:bodyPr>
            <a:noAutofit/>
          </a:bodyPr>
          <a:lstStyle/>
          <a:p>
            <a:r>
              <a:rPr lang="el-GR" sz="3000" dirty="0" smtClean="0"/>
              <a:t>Μοντερνικότητα </a:t>
            </a:r>
            <a:r>
              <a:rPr lang="el-GR" sz="3000" dirty="0"/>
              <a:t>- </a:t>
            </a:r>
            <a:r>
              <a:rPr lang="el-GR" sz="3000" dirty="0"/>
              <a:t>Ο</a:t>
            </a:r>
            <a:r>
              <a:rPr lang="el-GR" sz="3000" dirty="0" smtClean="0"/>
              <a:t>ι ρίζες </a:t>
            </a:r>
            <a:r>
              <a:rPr lang="el-GR" sz="3000" dirty="0"/>
              <a:t>της </a:t>
            </a:r>
            <a:r>
              <a:rPr lang="en-US" sz="3000" dirty="0"/>
              <a:t/>
            </a:r>
            <a:br>
              <a:rPr lang="en-US" sz="3000" dirty="0"/>
            </a:br>
            <a:r>
              <a:rPr lang="el-GR" sz="3000" dirty="0" smtClean="0"/>
              <a:t>μη-αειφορίας</a:t>
            </a:r>
            <a:r>
              <a:rPr lang="en-US" sz="3000" dirty="0"/>
              <a:t/>
            </a:r>
            <a:br>
              <a:rPr lang="en-US" sz="3000" dirty="0"/>
            </a:br>
            <a:r>
              <a:rPr lang="en-US" sz="1350" dirty="0"/>
              <a:t> </a:t>
            </a:r>
            <a:r>
              <a:rPr lang="el-GR" sz="3000" dirty="0"/>
              <a:t/>
            </a:r>
            <a:br>
              <a:rPr lang="el-GR" sz="3000" dirty="0"/>
            </a:br>
            <a:r>
              <a:rPr lang="en-US" sz="3000" dirty="0"/>
              <a:t>Modernity- the roots of unsustainability</a:t>
            </a:r>
          </a:p>
        </p:txBody>
      </p:sp>
      <p:sp>
        <p:nvSpPr>
          <p:cNvPr id="3" name="Subtitle 2"/>
          <p:cNvSpPr>
            <a:spLocks noGrp="1"/>
          </p:cNvSpPr>
          <p:nvPr>
            <p:ph type="subTitle" idx="1"/>
          </p:nvPr>
        </p:nvSpPr>
        <p:spPr/>
        <p:txBody>
          <a:bodyPr/>
          <a:lstStyle/>
          <a:p>
            <a:r>
              <a:rPr lang="el-GR" dirty="0" smtClean="0">
                <a:latin typeface="Segoe UI" panose="020B0502040204020203" pitchFamily="34" charset="0"/>
                <a:cs typeface="Segoe UI" panose="020B0502040204020203" pitchFamily="34" charset="0"/>
              </a:rPr>
              <a:t>9020 Σχεδίαση για αειφορία</a:t>
            </a:r>
            <a:endParaRPr lang="en-US" dirty="0" smtClean="0">
              <a:latin typeface="Segoe UI" panose="020B0502040204020203" pitchFamily="34" charset="0"/>
              <a:cs typeface="Segoe UI" panose="020B0502040204020203" pitchFamily="34" charset="0"/>
            </a:endParaRPr>
          </a:p>
          <a:p>
            <a:r>
              <a:rPr lang="el-GR" dirty="0" smtClean="0">
                <a:latin typeface="Segoe UI" panose="020B0502040204020203" pitchFamily="34" charset="0"/>
                <a:cs typeface="Segoe UI" panose="020B0502040204020203" pitchFamily="34" charset="0"/>
              </a:rPr>
              <a:t>Εβδομάδα 2η</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241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Εισαγωγη</a:t>
            </a:r>
            <a:endParaRPr lang="en-US" dirty="0"/>
          </a:p>
        </p:txBody>
      </p:sp>
      <p:sp>
        <p:nvSpPr>
          <p:cNvPr id="3" name="Content Placeholder 2"/>
          <p:cNvSpPr>
            <a:spLocks noGrp="1"/>
          </p:cNvSpPr>
          <p:nvPr>
            <p:ph idx="1"/>
          </p:nvPr>
        </p:nvSpPr>
        <p:spPr/>
        <p:txBody>
          <a:bodyPr>
            <a:normAutofit/>
          </a:bodyPr>
          <a:lstStyle/>
          <a:p>
            <a:pPr marL="0" indent="0">
              <a:buNone/>
            </a:pPr>
            <a:r>
              <a:rPr lang="el-GR" sz="2400" dirty="0"/>
              <a:t>Σχεδίαση για αειφορία =/= Αειφόρος σχεδίαση</a:t>
            </a:r>
            <a:endParaRPr lang="el-GR" sz="1800" dirty="0"/>
          </a:p>
          <a:p>
            <a:pPr marL="0" indent="0">
              <a:buNone/>
            </a:pPr>
            <a:endParaRPr lang="el-GR" sz="1800" dirty="0"/>
          </a:p>
          <a:p>
            <a:pPr lvl="1">
              <a:lnSpc>
                <a:spcPct val="150000"/>
              </a:lnSpc>
            </a:pPr>
            <a:r>
              <a:rPr lang="el-GR" sz="1800" dirty="0"/>
              <a:t>Στην πρώτη περίπτωση η αειφορία είναι ένας στόχος, μια διεργασία, μια </a:t>
            </a:r>
            <a:r>
              <a:rPr lang="en-US" sz="1800" dirty="0"/>
              <a:t>“</a:t>
            </a:r>
            <a:r>
              <a:rPr lang="el-GR" sz="1800" dirty="0"/>
              <a:t>ανέφικτη» ουτοπία.</a:t>
            </a:r>
          </a:p>
          <a:p>
            <a:pPr lvl="1">
              <a:lnSpc>
                <a:spcPct val="150000"/>
              </a:lnSpc>
            </a:pPr>
            <a:r>
              <a:rPr lang="el-GR" sz="1800" dirty="0"/>
              <a:t>Συνεπώς η ελαχιστοποίηση της μη-αειφορίας δεν οδηγεί στην ανάδυση αειφορίας.</a:t>
            </a:r>
          </a:p>
          <a:p>
            <a:pPr lvl="1">
              <a:lnSpc>
                <a:spcPct val="150000"/>
              </a:lnSpc>
            </a:pPr>
            <a:r>
              <a:rPr lang="el-GR" sz="1800" dirty="0"/>
              <a:t>Προκειμένου να μεταβούμε σε μια αειφόρα κοινωνία πρέπει πρώτα να κατανοήσουμε πως φθάσαμε σε μια μη-αειφόρα κοινωνία </a:t>
            </a:r>
            <a:endParaRPr lang="en-US" dirty="0"/>
          </a:p>
        </p:txBody>
      </p:sp>
    </p:spTree>
    <p:extLst>
      <p:ext uri="{BB962C8B-B14F-4D97-AF65-F5344CB8AC3E}">
        <p14:creationId xmlns:p14="http://schemas.microsoft.com/office/powerpoint/2010/main" val="4172379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a:t>
            </a:r>
            <a:r>
              <a:rPr lang="el-GR" dirty="0" err="1" smtClean="0"/>
              <a:t>αειφορία</a:t>
            </a:r>
            <a:endParaRPr lang="en-US" dirty="0"/>
          </a:p>
        </p:txBody>
      </p:sp>
      <p:sp>
        <p:nvSpPr>
          <p:cNvPr id="3" name="Content Placeholder 2"/>
          <p:cNvSpPr>
            <a:spLocks noGrp="1"/>
          </p:cNvSpPr>
          <p:nvPr>
            <p:ph idx="1"/>
          </p:nvPr>
        </p:nvSpPr>
        <p:spPr/>
        <p:txBody>
          <a:bodyPr>
            <a:normAutofit/>
          </a:bodyPr>
          <a:lstStyle/>
          <a:p>
            <a:pPr>
              <a:lnSpc>
                <a:spcPct val="150000"/>
              </a:lnSpc>
            </a:pPr>
            <a:r>
              <a:rPr lang="el-GR" sz="1800" dirty="0"/>
              <a:t>Αναγνωρίζοντας τις ρίζες της μη-αειφορίας μπορούμε</a:t>
            </a:r>
          </a:p>
          <a:p>
            <a:pPr lvl="1">
              <a:lnSpc>
                <a:spcPct val="150000"/>
              </a:lnSpc>
            </a:pPr>
            <a:r>
              <a:rPr lang="el-GR" sz="1800" dirty="0"/>
              <a:t>Να  πλαισιώσουμε το παρόν</a:t>
            </a:r>
          </a:p>
          <a:p>
            <a:pPr lvl="1">
              <a:lnSpc>
                <a:spcPct val="150000"/>
              </a:lnSpc>
            </a:pPr>
            <a:r>
              <a:rPr lang="el-GR" sz="1800" dirty="0"/>
              <a:t>Να αναγνωρίσουμε τις νόρμες και τις παραδοχές μας</a:t>
            </a:r>
          </a:p>
          <a:p>
            <a:pPr lvl="1"/>
            <a:r>
              <a:rPr lang="el-GR" dirty="0" smtClean="0"/>
              <a:t>Να ανακαλύψουμε μια νέα καινοτόμα κατεύθυνση</a:t>
            </a:r>
          </a:p>
          <a:p>
            <a:r>
              <a:rPr lang="en-US" sz="1800" dirty="0"/>
              <a:t>“</a:t>
            </a:r>
            <a:r>
              <a:rPr lang="en-US" sz="1800" i="1" dirty="0"/>
              <a:t>Almost everything is being done</a:t>
            </a:r>
            <a:r>
              <a:rPr lang="el-GR" sz="1800" i="1" dirty="0"/>
              <a:t> </a:t>
            </a:r>
            <a:r>
              <a:rPr lang="en-US" sz="1800" i="1" dirty="0"/>
              <a:t>in the name of sustainable development addresses and attempts to reduce unsustainability. But</a:t>
            </a:r>
            <a:r>
              <a:rPr lang="el-GR" sz="1800" i="1" dirty="0"/>
              <a:t> </a:t>
            </a:r>
            <a:r>
              <a:rPr lang="en-US" sz="1800" i="1" dirty="0"/>
              <a:t>reducing </a:t>
            </a:r>
            <a:r>
              <a:rPr lang="en-US" sz="1800" i="1" dirty="0" err="1"/>
              <a:t>unstainability</a:t>
            </a:r>
            <a:r>
              <a:rPr lang="en-US" sz="1800" i="1" dirty="0"/>
              <a:t>, although critical, does not and will not create sustainability.</a:t>
            </a:r>
            <a:r>
              <a:rPr lang="en-US" sz="1800" dirty="0"/>
              <a:t>”(Ehrenfeld</a:t>
            </a:r>
            <a:r>
              <a:rPr lang="el-GR" sz="1800" dirty="0"/>
              <a:t> </a:t>
            </a:r>
            <a:r>
              <a:rPr lang="en-US" sz="1800" dirty="0"/>
              <a:t>2008).</a:t>
            </a:r>
            <a:endParaRPr lang="en-US" sz="3300" dirty="0"/>
          </a:p>
          <a:p>
            <a:pPr lvl="1">
              <a:lnSpc>
                <a:spcPct val="150000"/>
              </a:lnSpc>
            </a:pPr>
            <a:endParaRPr lang="en-US" sz="1800" dirty="0"/>
          </a:p>
        </p:txBody>
      </p:sp>
    </p:spTree>
    <p:extLst>
      <p:ext uri="{BB962C8B-B14F-4D97-AF65-F5344CB8AC3E}">
        <p14:creationId xmlns:p14="http://schemas.microsoft.com/office/powerpoint/2010/main" val="91000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Μοντερνικότητα</a:t>
            </a:r>
            <a:endParaRPr lang="en-US" dirty="0"/>
          </a:p>
        </p:txBody>
      </p:sp>
      <p:sp>
        <p:nvSpPr>
          <p:cNvPr id="3" name="Content Placeholder 2"/>
          <p:cNvSpPr>
            <a:spLocks noGrp="1"/>
          </p:cNvSpPr>
          <p:nvPr>
            <p:ph idx="1"/>
          </p:nvPr>
        </p:nvSpPr>
        <p:spPr/>
        <p:txBody>
          <a:bodyPr/>
          <a:lstStyle/>
          <a:p>
            <a:r>
              <a:rPr lang="el-GR" dirty="0"/>
              <a:t>Ως Μοντερνικότητα (</a:t>
            </a:r>
            <a:r>
              <a:rPr lang="el-GR" dirty="0" err="1"/>
              <a:t>modernity</a:t>
            </a:r>
            <a:r>
              <a:rPr lang="el-GR" dirty="0"/>
              <a:t> </a:t>
            </a:r>
            <a:r>
              <a:rPr lang="el-GR" dirty="0" err="1"/>
              <a:t>οχι</a:t>
            </a:r>
            <a:r>
              <a:rPr lang="el-GR" dirty="0"/>
              <a:t> </a:t>
            </a:r>
            <a:r>
              <a:rPr lang="el-GR" dirty="0" err="1"/>
              <a:t>modernism</a:t>
            </a:r>
            <a:r>
              <a:rPr lang="el-GR" dirty="0"/>
              <a:t>) ορίζουμε μια </a:t>
            </a:r>
            <a:r>
              <a:rPr lang="el-GR" dirty="0" smtClean="0"/>
              <a:t>εποχή </a:t>
            </a:r>
            <a:r>
              <a:rPr lang="el-GR" dirty="0"/>
              <a:t>της </a:t>
            </a:r>
            <a:r>
              <a:rPr lang="el-GR" dirty="0" smtClean="0"/>
              <a:t>ανθρώπινής </a:t>
            </a:r>
            <a:r>
              <a:rPr lang="el-GR" dirty="0"/>
              <a:t>κοινωνίας (π.χ. εποχή του </a:t>
            </a:r>
            <a:r>
              <a:rPr lang="el-GR" dirty="0" smtClean="0"/>
              <a:t>Χαλκού).</a:t>
            </a:r>
            <a:endParaRPr lang="el-GR" dirty="0"/>
          </a:p>
          <a:p>
            <a:endParaRPr lang="el-GR" dirty="0"/>
          </a:p>
          <a:p>
            <a:r>
              <a:rPr lang="el-GR" dirty="0"/>
              <a:t>Το </a:t>
            </a:r>
            <a:r>
              <a:rPr lang="el-GR" dirty="0" smtClean="0"/>
              <a:t>σημείο έναρξης τοποθετείται αναμεσά </a:t>
            </a:r>
            <a:r>
              <a:rPr lang="el-GR" dirty="0"/>
              <a:t>στην Γαλλική </a:t>
            </a:r>
            <a:r>
              <a:rPr lang="el-GR" dirty="0" smtClean="0"/>
              <a:t>επανάστασή </a:t>
            </a:r>
            <a:r>
              <a:rPr lang="el-GR" dirty="0"/>
              <a:t>και τη η βιομηχανική </a:t>
            </a:r>
            <a:r>
              <a:rPr lang="el-GR" dirty="0" smtClean="0"/>
              <a:t>επανάσταση</a:t>
            </a:r>
          </a:p>
          <a:p>
            <a:endParaRPr lang="el-GR" dirty="0"/>
          </a:p>
          <a:p>
            <a:r>
              <a:rPr lang="el-GR" dirty="0" smtClean="0"/>
              <a:t>Ζούμε την εποχή της  ύστερης Μοντερνικότητας ή </a:t>
            </a:r>
            <a:r>
              <a:rPr lang="el-GR" dirty="0" err="1" smtClean="0"/>
              <a:t>Μετα</a:t>
            </a:r>
            <a:r>
              <a:rPr lang="el-GR" dirty="0"/>
              <a:t>-</a:t>
            </a:r>
            <a:r>
              <a:rPr lang="el-GR" dirty="0" smtClean="0"/>
              <a:t>Μοντερνικότητας</a:t>
            </a:r>
            <a:endParaRPr lang="el-GR" dirty="0"/>
          </a:p>
          <a:p>
            <a:endParaRPr lang="el-GR" dirty="0"/>
          </a:p>
          <a:p>
            <a:endParaRPr lang="en-US" dirty="0"/>
          </a:p>
        </p:txBody>
      </p:sp>
    </p:spTree>
    <p:extLst>
      <p:ext uri="{BB962C8B-B14F-4D97-AF65-F5344CB8AC3E}">
        <p14:creationId xmlns:p14="http://schemas.microsoft.com/office/powerpoint/2010/main" val="11342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Μοντερνικότητα</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Εργαλειοποίηση της φύσης</a:t>
            </a:r>
            <a:endParaRPr lang="en-US" dirty="0" smtClean="0"/>
          </a:p>
          <a:p>
            <a:r>
              <a:rPr lang="el-GR" dirty="0" smtClean="0"/>
              <a:t>Μαζική παραγωγή</a:t>
            </a:r>
          </a:p>
          <a:p>
            <a:r>
              <a:rPr lang="el-GR" dirty="0" smtClean="0"/>
              <a:t>Βιομηχανοποίηση</a:t>
            </a:r>
            <a:endParaRPr lang="el-GR" dirty="0"/>
          </a:p>
          <a:p>
            <a:r>
              <a:rPr lang="el-GR" dirty="0" smtClean="0"/>
              <a:t>Αύξηση </a:t>
            </a:r>
            <a:r>
              <a:rPr lang="el-GR" dirty="0"/>
              <a:t>του επιπέδου </a:t>
            </a:r>
            <a:r>
              <a:rPr lang="el-GR" dirty="0" smtClean="0"/>
              <a:t>ζωής</a:t>
            </a:r>
            <a:endParaRPr lang="el-GR" dirty="0"/>
          </a:p>
          <a:p>
            <a:r>
              <a:rPr lang="el-GR" dirty="0" smtClean="0"/>
              <a:t>Επιστημονική μέθοδος </a:t>
            </a:r>
            <a:r>
              <a:rPr lang="el-GR" dirty="0"/>
              <a:t>– </a:t>
            </a:r>
            <a:r>
              <a:rPr lang="el-GR" dirty="0" smtClean="0"/>
              <a:t>Ορθολογική σκέψη</a:t>
            </a:r>
            <a:endParaRPr lang="el-GR" dirty="0"/>
          </a:p>
          <a:p>
            <a:r>
              <a:rPr lang="el-GR" dirty="0" smtClean="0"/>
              <a:t>Καπιταλισμός</a:t>
            </a:r>
          </a:p>
          <a:p>
            <a:r>
              <a:rPr lang="el-GR" dirty="0" smtClean="0"/>
              <a:t>Υλισμός</a:t>
            </a:r>
            <a:endParaRPr lang="el-GR" dirty="0"/>
          </a:p>
          <a:p>
            <a:r>
              <a:rPr lang="el-GR" dirty="0"/>
              <a:t>Επικεντρωμένος στο </a:t>
            </a:r>
            <a:r>
              <a:rPr lang="el-GR" dirty="0" smtClean="0"/>
              <a:t>μέλλον </a:t>
            </a:r>
          </a:p>
          <a:p>
            <a:r>
              <a:rPr lang="el-GR" dirty="0" smtClean="0"/>
              <a:t>Πρόοδός</a:t>
            </a:r>
            <a:endParaRPr lang="el-GR" dirty="0"/>
          </a:p>
          <a:p>
            <a:r>
              <a:rPr lang="el-GR" dirty="0"/>
              <a:t>Καταναλωτισμός</a:t>
            </a:r>
          </a:p>
        </p:txBody>
      </p:sp>
    </p:spTree>
    <p:extLst>
      <p:ext uri="{BB962C8B-B14F-4D97-AF65-F5344CB8AC3E}">
        <p14:creationId xmlns:p14="http://schemas.microsoft.com/office/powerpoint/2010/main" val="10234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Μοντερνισμός </a:t>
            </a:r>
            <a:r>
              <a:rPr lang="en-US" dirty="0" smtClean="0"/>
              <a:t>vs </a:t>
            </a:r>
            <a:r>
              <a:rPr lang="el-GR" dirty="0" smtClean="0"/>
              <a:t>Μοντερνικότητα</a:t>
            </a:r>
            <a:endParaRPr lang="en-US" dirty="0"/>
          </a:p>
        </p:txBody>
      </p:sp>
      <p:sp>
        <p:nvSpPr>
          <p:cNvPr id="3" name="Content Placeholder 2"/>
          <p:cNvSpPr>
            <a:spLocks noGrp="1"/>
          </p:cNvSpPr>
          <p:nvPr>
            <p:ph idx="1"/>
          </p:nvPr>
        </p:nvSpPr>
        <p:spPr>
          <a:xfrm>
            <a:off x="682146" y="1484784"/>
            <a:ext cx="7778147" cy="4274863"/>
          </a:xfrm>
        </p:spPr>
        <p:txBody>
          <a:bodyPr>
            <a:noAutofit/>
          </a:bodyPr>
          <a:lstStyle/>
          <a:p>
            <a:pPr marL="0" indent="0">
              <a:buNone/>
            </a:pPr>
            <a:r>
              <a:rPr lang="el-GR" dirty="0" smtClean="0"/>
              <a:t>Ο μοντερνισμός αποτελεί ένα καλλιτεχνικό ρεύμα βασισμένο πιάνω στις ιδέες και τις άξιες της Μοντερνικότητας και αναφέρεται κυρίως στις </a:t>
            </a:r>
          </a:p>
          <a:p>
            <a:r>
              <a:rPr lang="el-GR" dirty="0" smtClean="0"/>
              <a:t>Εικαστικές τέχνες</a:t>
            </a:r>
            <a:r>
              <a:rPr lang="en-US" dirty="0" smtClean="0"/>
              <a:t> </a:t>
            </a:r>
            <a:endParaRPr lang="el-GR" dirty="0" smtClean="0"/>
          </a:p>
          <a:p>
            <a:r>
              <a:rPr lang="el-GR" dirty="0" smtClean="0"/>
              <a:t>Την λογοτεχνία</a:t>
            </a:r>
            <a:r>
              <a:rPr lang="en-US" dirty="0" smtClean="0"/>
              <a:t>	</a:t>
            </a:r>
            <a:endParaRPr lang="el-GR" dirty="0" smtClean="0"/>
          </a:p>
          <a:p>
            <a:r>
              <a:rPr lang="el-GR" dirty="0" smtClean="0"/>
              <a:t>Την αρχιτεκτονική</a:t>
            </a:r>
          </a:p>
        </p:txBody>
      </p:sp>
    </p:spTree>
    <p:extLst>
      <p:ext uri="{BB962C8B-B14F-4D97-AF65-F5344CB8AC3E}">
        <p14:creationId xmlns:p14="http://schemas.microsoft.com/office/powerpoint/2010/main" val="42756384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1360</Words>
  <Application>Microsoft Office PowerPoint</Application>
  <PresentationFormat>On-screen Show (4:3)</PresentationFormat>
  <Paragraphs>119</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UI</vt:lpstr>
      <vt:lpstr>Θέμα του Office</vt:lpstr>
      <vt:lpstr> Αειφόρος σχεδίαση  </vt:lpstr>
      <vt:lpstr>Άδειες Χρήσης</vt:lpstr>
      <vt:lpstr>Χρηματοδότηση</vt:lpstr>
      <vt:lpstr>Μοντερνικότητα - Οι ρίζες της  μη-αειφορίας   Modernity- the roots of unsustainability</vt:lpstr>
      <vt:lpstr>Εισαγωγη</vt:lpstr>
      <vt:lpstr>Μη-αειφορία</vt:lpstr>
      <vt:lpstr>Μοντερνικότητα</vt:lpstr>
      <vt:lpstr>Μοντερνικότητα</vt:lpstr>
      <vt:lpstr>Μοντερνισμός vs Μοντερνικότητα</vt:lpstr>
      <vt:lpstr>Μοντερνισμός vs Μοντερνικότητα</vt:lpstr>
      <vt:lpstr>Βιομηχανική επανάσταση</vt:lpstr>
      <vt:lpstr>PowerPoint Presentation</vt:lpstr>
      <vt:lpstr>Βιομηχανοποίηση</vt:lpstr>
      <vt:lpstr>Υλισμός</vt:lpstr>
      <vt:lpstr>Υλισμός</vt:lpstr>
      <vt:lpstr>Υλισμός</vt:lpstr>
      <vt:lpstr>Είναι - Έχειν</vt:lpstr>
      <vt:lpstr>Είναι - Έχειν</vt:lpstr>
      <vt:lpstr>Μαζική παραγωγή</vt:lpstr>
      <vt:lpstr>Ανάπτυξη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154</cp:revision>
  <dcterms:created xsi:type="dcterms:W3CDTF">2012-09-06T09:03:05Z</dcterms:created>
  <dcterms:modified xsi:type="dcterms:W3CDTF">2015-07-14T07:16:30Z</dcterms:modified>
</cp:coreProperties>
</file>