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4"/>
  </p:sldMasterIdLst>
  <p:notesMasterIdLst>
    <p:notesMasterId r:id="rId228"/>
  </p:notesMasterIdLst>
  <p:sldIdLst>
    <p:sldId id="256" r:id="rId5"/>
    <p:sldId id="293" r:id="rId6"/>
    <p:sldId id="280" r:id="rId7"/>
    <p:sldId id="284" r:id="rId8"/>
    <p:sldId id="283" r:id="rId9"/>
    <p:sldId id="257" r:id="rId10"/>
    <p:sldId id="261" r:id="rId11"/>
    <p:sldId id="281" r:id="rId12"/>
    <p:sldId id="291" r:id="rId13"/>
    <p:sldId id="262" r:id="rId14"/>
    <p:sldId id="290" r:id="rId15"/>
    <p:sldId id="275" r:id="rId16"/>
    <p:sldId id="264" r:id="rId17"/>
    <p:sldId id="265" r:id="rId18"/>
    <p:sldId id="266" r:id="rId19"/>
    <p:sldId id="285" r:id="rId20"/>
    <p:sldId id="267" r:id="rId21"/>
    <p:sldId id="268" r:id="rId22"/>
    <p:sldId id="269" r:id="rId23"/>
    <p:sldId id="288" r:id="rId24"/>
    <p:sldId id="270" r:id="rId25"/>
    <p:sldId id="292" r:id="rId26"/>
    <p:sldId id="273" r:id="rId27"/>
    <p:sldId id="286" r:id="rId28"/>
    <p:sldId id="271" r:id="rId29"/>
    <p:sldId id="289" r:id="rId30"/>
    <p:sldId id="274" r:id="rId31"/>
    <p:sldId id="272" r:id="rId32"/>
    <p:sldId id="278" r:id="rId33"/>
    <p:sldId id="279" r:id="rId34"/>
    <p:sldId id="287"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387" r:id="rId154"/>
    <p:sldId id="388" r:id="rId155"/>
    <p:sldId id="389" r:id="rId156"/>
    <p:sldId id="390" r:id="rId157"/>
    <p:sldId id="391" r:id="rId158"/>
    <p:sldId id="392" r:id="rId159"/>
    <p:sldId id="393" r:id="rId160"/>
    <p:sldId id="394" r:id="rId161"/>
    <p:sldId id="395" r:id="rId162"/>
    <p:sldId id="396" r:id="rId163"/>
    <p:sldId id="397" r:id="rId164"/>
    <p:sldId id="398" r:id="rId165"/>
    <p:sldId id="399" r:id="rId166"/>
    <p:sldId id="400" r:id="rId167"/>
    <p:sldId id="401" r:id="rId168"/>
    <p:sldId id="402" r:id="rId169"/>
    <p:sldId id="403" r:id="rId170"/>
    <p:sldId id="404" r:id="rId171"/>
    <p:sldId id="405" r:id="rId172"/>
    <p:sldId id="406" r:id="rId173"/>
    <p:sldId id="407" r:id="rId174"/>
    <p:sldId id="408" r:id="rId175"/>
    <p:sldId id="409" r:id="rId176"/>
    <p:sldId id="410" r:id="rId177"/>
    <p:sldId id="411" r:id="rId178"/>
    <p:sldId id="412" r:id="rId179"/>
    <p:sldId id="413" r:id="rId180"/>
    <p:sldId id="414" r:id="rId181"/>
    <p:sldId id="415" r:id="rId182"/>
    <p:sldId id="416" r:id="rId183"/>
    <p:sldId id="417" r:id="rId184"/>
    <p:sldId id="418" r:id="rId185"/>
    <p:sldId id="419" r:id="rId186"/>
    <p:sldId id="420" r:id="rId187"/>
    <p:sldId id="421" r:id="rId188"/>
    <p:sldId id="422" r:id="rId189"/>
    <p:sldId id="423" r:id="rId190"/>
    <p:sldId id="424" r:id="rId191"/>
    <p:sldId id="425" r:id="rId192"/>
    <p:sldId id="426" r:id="rId193"/>
    <p:sldId id="427" r:id="rId194"/>
    <p:sldId id="428" r:id="rId195"/>
    <p:sldId id="429" r:id="rId196"/>
    <p:sldId id="430" r:id="rId197"/>
    <p:sldId id="431" r:id="rId198"/>
    <p:sldId id="432" r:id="rId199"/>
    <p:sldId id="433" r:id="rId200"/>
    <p:sldId id="434" r:id="rId201"/>
    <p:sldId id="435" r:id="rId202"/>
    <p:sldId id="436" r:id="rId203"/>
    <p:sldId id="437" r:id="rId204"/>
    <p:sldId id="438" r:id="rId205"/>
    <p:sldId id="439" r:id="rId206"/>
    <p:sldId id="440" r:id="rId207"/>
    <p:sldId id="441" r:id="rId208"/>
    <p:sldId id="442" r:id="rId209"/>
    <p:sldId id="443" r:id="rId210"/>
    <p:sldId id="444" r:id="rId211"/>
    <p:sldId id="445" r:id="rId212"/>
    <p:sldId id="446" r:id="rId213"/>
    <p:sldId id="447" r:id="rId214"/>
    <p:sldId id="448" r:id="rId215"/>
    <p:sldId id="449" r:id="rId216"/>
    <p:sldId id="450" r:id="rId217"/>
    <p:sldId id="451" r:id="rId218"/>
    <p:sldId id="456" r:id="rId219"/>
    <p:sldId id="457" r:id="rId220"/>
    <p:sldId id="458" r:id="rId221"/>
    <p:sldId id="460" r:id="rId222"/>
    <p:sldId id="486" r:id="rId223"/>
    <p:sldId id="487" r:id="rId224"/>
    <p:sldId id="488" r:id="rId225"/>
    <p:sldId id="489" r:id="rId226"/>
    <p:sldId id="459" r:id="rId227"/>
  </p:sldIdLst>
  <p:sldSz cx="9144000" cy="6858000" type="screen4x3"/>
  <p:notesSz cx="6743700" cy="98806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5">
          <p15:clr>
            <a:srgbClr val="A4A3A4"/>
          </p15:clr>
        </p15:guide>
        <p15:guide id="2" orient="horz" pos="1026">
          <p15:clr>
            <a:srgbClr val="A4A3A4"/>
          </p15:clr>
        </p15:guide>
        <p15:guide id="3" pos="385">
          <p15:clr>
            <a:srgbClr val="A4A3A4"/>
          </p15:clr>
        </p15:guide>
        <p15:guide id="4" orient="horz" pos="2840">
          <p15:clr>
            <a:srgbClr val="A4A3A4"/>
          </p15:clr>
        </p15:guide>
        <p15:guide id="5" orient="horz" pos="1706">
          <p15:clr>
            <a:srgbClr val="A4A3A4"/>
          </p15:clr>
        </p15:guide>
        <p15:guide id="6" pos="5375">
          <p15:clr>
            <a:srgbClr val="A4A3A4"/>
          </p15:clr>
        </p15:guide>
        <p15:guide id="7" pos="975">
          <p15:clr>
            <a:srgbClr val="A4A3A4"/>
          </p15:clr>
        </p15:guide>
        <p15:guide id="8" pos="567">
          <p15:clr>
            <a:srgbClr val="A4A3A4"/>
          </p15:clr>
        </p15:guide>
        <p15:guide id="9" pos="2154">
          <p15:clr>
            <a:srgbClr val="A4A3A4"/>
          </p15:clr>
        </p15:guide>
        <p15:guide id="10" pos="397">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12">
          <p15:clr>
            <a:srgbClr val="A4A3A4"/>
          </p15:clr>
        </p15:guide>
        <p15:guide id="4"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ickson Ann" initials="HA" lastIdx="3" clrIdx="0"/>
  <p:cmAuthor id="1" name="Yotov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B56"/>
    <a:srgbClr val="00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70949" autoAdjust="0"/>
  </p:normalViewPr>
  <p:slideViewPr>
    <p:cSldViewPr>
      <p:cViewPr varScale="1">
        <p:scale>
          <a:sx n="61" d="100"/>
          <a:sy n="61" d="100"/>
        </p:scale>
        <p:origin x="2333" y="34"/>
      </p:cViewPr>
      <p:guideLst>
        <p:guide orient="horz" pos="255"/>
        <p:guide orient="horz" pos="1026"/>
        <p:guide pos="385"/>
        <p:guide orient="horz" pos="2840"/>
        <p:guide orient="horz" pos="1706"/>
        <p:guide pos="5375"/>
        <p:guide pos="975"/>
        <p:guide pos="567"/>
        <p:guide pos="2154"/>
        <p:guide pos="397"/>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4" d="100"/>
          <a:sy n="84" d="100"/>
        </p:scale>
        <p:origin x="-3384" y="-67"/>
      </p:cViewPr>
      <p:guideLst>
        <p:guide orient="horz" pos="3126"/>
        <p:guide pos="2141"/>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tableStyles" Target="tableStyle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commentAuthors" Target="commentAuthors.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24D6A-A75D-493F-899E-DD1AA3777F2A}" type="doc">
      <dgm:prSet loTypeId="urn:microsoft.com/office/officeart/2005/8/layout/chevron1" loCatId="process" qsTypeId="urn:microsoft.com/office/officeart/2005/8/quickstyle/simple1" qsCatId="simple" csTypeId="urn:microsoft.com/office/officeart/2005/8/colors/colorful4" csCatId="colorful" phldr="1"/>
      <dgm:spPr/>
    </dgm:pt>
    <dgm:pt modelId="{4D274AFD-3A70-4D26-9EE5-509B8F2D0112}">
      <dgm:prSet phldrT="[Text]" custT="1"/>
      <dgm:spPr/>
      <dgm:t>
        <a:bodyPr/>
        <a:lstStyle/>
        <a:p>
          <a:r>
            <a:rPr lang="en-GB" sz="1400" b="1" dirty="0"/>
            <a:t>Generic</a:t>
          </a:r>
        </a:p>
      </dgm:t>
    </dgm:pt>
    <dgm:pt modelId="{8B51D849-EB7E-4CDF-8542-5C2DF3F8E95D}" type="parTrans" cxnId="{7FFE2FA7-CD17-4B14-90A5-E1A40E5FFDF1}">
      <dgm:prSet/>
      <dgm:spPr/>
      <dgm:t>
        <a:bodyPr/>
        <a:lstStyle/>
        <a:p>
          <a:endParaRPr lang="en-GB"/>
        </a:p>
      </dgm:t>
    </dgm:pt>
    <dgm:pt modelId="{812E1A6C-EB50-426E-BB42-C88A4A9D063B}" type="sibTrans" cxnId="{7FFE2FA7-CD17-4B14-90A5-E1A40E5FFDF1}">
      <dgm:prSet/>
      <dgm:spPr/>
      <dgm:t>
        <a:bodyPr/>
        <a:lstStyle/>
        <a:p>
          <a:endParaRPr lang="en-GB"/>
        </a:p>
      </dgm:t>
    </dgm:pt>
    <dgm:pt modelId="{CD7DE2D3-4BB0-4420-9335-8A409606E646}">
      <dgm:prSet phldrT="[Text]" custT="1"/>
      <dgm:spPr/>
      <dgm:t>
        <a:bodyPr/>
        <a:lstStyle/>
        <a:p>
          <a:r>
            <a:rPr lang="en-GB" sz="1400" b="1" dirty="0"/>
            <a:t>Descriptive</a:t>
          </a:r>
        </a:p>
      </dgm:t>
    </dgm:pt>
    <dgm:pt modelId="{DEB1C897-E774-4BF9-83AF-6EC2A57AB814}" type="parTrans" cxnId="{3EDCD4C1-4580-4C30-8C08-15F9C49AF2D4}">
      <dgm:prSet/>
      <dgm:spPr/>
      <dgm:t>
        <a:bodyPr/>
        <a:lstStyle/>
        <a:p>
          <a:endParaRPr lang="en-GB"/>
        </a:p>
      </dgm:t>
    </dgm:pt>
    <dgm:pt modelId="{F43D1400-84DC-46EA-82C5-FCEF7437EE45}" type="sibTrans" cxnId="{3EDCD4C1-4580-4C30-8C08-15F9C49AF2D4}">
      <dgm:prSet/>
      <dgm:spPr/>
      <dgm:t>
        <a:bodyPr/>
        <a:lstStyle/>
        <a:p>
          <a:endParaRPr lang="en-GB"/>
        </a:p>
      </dgm:t>
    </dgm:pt>
    <dgm:pt modelId="{C7EDE2E8-D98E-4FDB-8AD6-F4E5EF6EE45A}">
      <dgm:prSet phldrT="[Text]" custT="1"/>
      <dgm:spPr/>
      <dgm:t>
        <a:bodyPr/>
        <a:lstStyle/>
        <a:p>
          <a:r>
            <a:rPr lang="en-GB" sz="1400" b="1" dirty="0"/>
            <a:t>Fanciful/ arbitrary</a:t>
          </a:r>
        </a:p>
      </dgm:t>
    </dgm:pt>
    <dgm:pt modelId="{98767DC7-F3AE-43E4-B2AD-A22352B3DE73}" type="parTrans" cxnId="{A6BF5F61-4B5D-4E9D-973F-02D6870675DC}">
      <dgm:prSet/>
      <dgm:spPr/>
      <dgm:t>
        <a:bodyPr/>
        <a:lstStyle/>
        <a:p>
          <a:endParaRPr lang="en-GB"/>
        </a:p>
      </dgm:t>
    </dgm:pt>
    <dgm:pt modelId="{03949AFA-0421-41F6-8492-B4C792FBE00C}" type="sibTrans" cxnId="{A6BF5F61-4B5D-4E9D-973F-02D6870675DC}">
      <dgm:prSet/>
      <dgm:spPr/>
      <dgm:t>
        <a:bodyPr/>
        <a:lstStyle/>
        <a:p>
          <a:endParaRPr lang="en-GB"/>
        </a:p>
      </dgm:t>
    </dgm:pt>
    <dgm:pt modelId="{57673B0B-93E1-4066-B0B0-1617A87CB2D3}">
      <dgm:prSet phldrT="[Text]" custT="1"/>
      <dgm:spPr/>
      <dgm:t>
        <a:bodyPr/>
        <a:lstStyle/>
        <a:p>
          <a:r>
            <a:rPr lang="en-GB" sz="1400" b="1" dirty="0"/>
            <a:t>Suggestive</a:t>
          </a:r>
        </a:p>
      </dgm:t>
    </dgm:pt>
    <dgm:pt modelId="{17040CB4-BED4-4BC7-B8B5-461A8B10B1A7}" type="parTrans" cxnId="{D9551220-CFC1-4D55-B236-91420D65942B}">
      <dgm:prSet/>
      <dgm:spPr/>
      <dgm:t>
        <a:bodyPr/>
        <a:lstStyle/>
        <a:p>
          <a:endParaRPr lang="en-GB"/>
        </a:p>
      </dgm:t>
    </dgm:pt>
    <dgm:pt modelId="{7F26C384-3B54-42AB-9719-2ADFA68055F2}" type="sibTrans" cxnId="{D9551220-CFC1-4D55-B236-91420D65942B}">
      <dgm:prSet/>
      <dgm:spPr/>
      <dgm:t>
        <a:bodyPr/>
        <a:lstStyle/>
        <a:p>
          <a:endParaRPr lang="en-GB"/>
        </a:p>
      </dgm:t>
    </dgm:pt>
    <dgm:pt modelId="{B09BAD3D-BB12-4AA1-98DD-EF01BFE42AD3}">
      <dgm:prSet phldrT="[Text]" custT="1"/>
      <dgm:spPr/>
      <dgm:t>
        <a:bodyPr/>
        <a:lstStyle/>
        <a:p>
          <a:r>
            <a:rPr lang="en-GB" sz="1400" b="1" dirty="0"/>
            <a:t>Reputed/ well-known</a:t>
          </a:r>
        </a:p>
      </dgm:t>
    </dgm:pt>
    <dgm:pt modelId="{98497036-EDAE-4907-8783-847E7B40514C}" type="parTrans" cxnId="{C2F61D32-F249-4069-B8A8-AA2804181417}">
      <dgm:prSet/>
      <dgm:spPr/>
      <dgm:t>
        <a:bodyPr/>
        <a:lstStyle/>
        <a:p>
          <a:endParaRPr lang="en-GB"/>
        </a:p>
      </dgm:t>
    </dgm:pt>
    <dgm:pt modelId="{D6722CD4-CC01-4F1E-9388-B8303242C621}" type="sibTrans" cxnId="{C2F61D32-F249-4069-B8A8-AA2804181417}">
      <dgm:prSet/>
      <dgm:spPr/>
      <dgm:t>
        <a:bodyPr/>
        <a:lstStyle/>
        <a:p>
          <a:endParaRPr lang="en-GB"/>
        </a:p>
      </dgm:t>
    </dgm:pt>
    <dgm:pt modelId="{BAE0A425-7E02-46AD-8D5F-81C733C81EE5}" type="pres">
      <dgm:prSet presAssocID="{E7A24D6A-A75D-493F-899E-DD1AA3777F2A}" presName="Name0" presStyleCnt="0">
        <dgm:presLayoutVars>
          <dgm:dir/>
          <dgm:animLvl val="lvl"/>
          <dgm:resizeHandles val="exact"/>
        </dgm:presLayoutVars>
      </dgm:prSet>
      <dgm:spPr/>
    </dgm:pt>
    <dgm:pt modelId="{304284AC-C4BB-48C9-8CB4-75CD1621D513}" type="pres">
      <dgm:prSet presAssocID="{4D274AFD-3A70-4D26-9EE5-509B8F2D0112}" presName="parTxOnly" presStyleLbl="node1" presStyleIdx="0" presStyleCnt="5" custLinFactNeighborX="-907" custLinFactNeighborY="-2259">
        <dgm:presLayoutVars>
          <dgm:chMax val="0"/>
          <dgm:chPref val="0"/>
          <dgm:bulletEnabled val="1"/>
        </dgm:presLayoutVars>
      </dgm:prSet>
      <dgm:spPr/>
    </dgm:pt>
    <dgm:pt modelId="{AAEA2E7C-7C26-4CC6-9B15-CD3B1830DB77}" type="pres">
      <dgm:prSet presAssocID="{812E1A6C-EB50-426E-BB42-C88A4A9D063B}" presName="parTxOnlySpace" presStyleCnt="0"/>
      <dgm:spPr/>
    </dgm:pt>
    <dgm:pt modelId="{C53FE546-B01A-4471-BB82-B0544659295B}" type="pres">
      <dgm:prSet presAssocID="{CD7DE2D3-4BB0-4420-9335-8A409606E646}" presName="parTxOnly" presStyleLbl="node1" presStyleIdx="1" presStyleCnt="5" custScaleX="105964">
        <dgm:presLayoutVars>
          <dgm:chMax val="0"/>
          <dgm:chPref val="0"/>
          <dgm:bulletEnabled val="1"/>
        </dgm:presLayoutVars>
      </dgm:prSet>
      <dgm:spPr/>
    </dgm:pt>
    <dgm:pt modelId="{3CF7D35B-1654-4D89-AD09-62EDDB078B6C}" type="pres">
      <dgm:prSet presAssocID="{F43D1400-84DC-46EA-82C5-FCEF7437EE45}" presName="parTxOnlySpace" presStyleCnt="0"/>
      <dgm:spPr/>
    </dgm:pt>
    <dgm:pt modelId="{CA4E77BD-A82C-4792-91E9-AC63B7C7D572}" type="pres">
      <dgm:prSet presAssocID="{57673B0B-93E1-4066-B0B0-1617A87CB2D3}" presName="parTxOnly" presStyleLbl="node1" presStyleIdx="2" presStyleCnt="5" custScaleX="105322">
        <dgm:presLayoutVars>
          <dgm:chMax val="0"/>
          <dgm:chPref val="0"/>
          <dgm:bulletEnabled val="1"/>
        </dgm:presLayoutVars>
      </dgm:prSet>
      <dgm:spPr/>
    </dgm:pt>
    <dgm:pt modelId="{16D00C47-261A-4DA0-8003-098967854C17}" type="pres">
      <dgm:prSet presAssocID="{7F26C384-3B54-42AB-9719-2ADFA68055F2}" presName="parTxOnlySpace" presStyleCnt="0"/>
      <dgm:spPr/>
    </dgm:pt>
    <dgm:pt modelId="{EF7E56D7-0104-48B3-94AA-CA9088283503}" type="pres">
      <dgm:prSet presAssocID="{C7EDE2E8-D98E-4FDB-8AD6-F4E5EF6EE45A}" presName="parTxOnly" presStyleLbl="node1" presStyleIdx="3" presStyleCnt="5">
        <dgm:presLayoutVars>
          <dgm:chMax val="0"/>
          <dgm:chPref val="0"/>
          <dgm:bulletEnabled val="1"/>
        </dgm:presLayoutVars>
      </dgm:prSet>
      <dgm:spPr/>
    </dgm:pt>
    <dgm:pt modelId="{FD9F6DF9-4630-490C-B6BF-48C91E5D385B}" type="pres">
      <dgm:prSet presAssocID="{03949AFA-0421-41F6-8492-B4C792FBE00C}" presName="parTxOnlySpace" presStyleCnt="0"/>
      <dgm:spPr/>
    </dgm:pt>
    <dgm:pt modelId="{3BFC6E23-7EF8-405B-8DB7-504241221864}" type="pres">
      <dgm:prSet presAssocID="{B09BAD3D-BB12-4AA1-98DD-EF01BFE42AD3}" presName="parTxOnly" presStyleLbl="node1" presStyleIdx="4" presStyleCnt="5">
        <dgm:presLayoutVars>
          <dgm:chMax val="0"/>
          <dgm:chPref val="0"/>
          <dgm:bulletEnabled val="1"/>
        </dgm:presLayoutVars>
      </dgm:prSet>
      <dgm:spPr/>
    </dgm:pt>
  </dgm:ptLst>
  <dgm:cxnLst>
    <dgm:cxn modelId="{3629227F-B67A-42C3-8F18-C34EE5E08E59}" type="presOf" srcId="{CD7DE2D3-4BB0-4420-9335-8A409606E646}" destId="{C53FE546-B01A-4471-BB82-B0544659295B}" srcOrd="0" destOrd="0" presId="urn:microsoft.com/office/officeart/2005/8/layout/chevron1"/>
    <dgm:cxn modelId="{A6BF5F61-4B5D-4E9D-973F-02D6870675DC}" srcId="{E7A24D6A-A75D-493F-899E-DD1AA3777F2A}" destId="{C7EDE2E8-D98E-4FDB-8AD6-F4E5EF6EE45A}" srcOrd="3" destOrd="0" parTransId="{98767DC7-F3AE-43E4-B2AD-A22352B3DE73}" sibTransId="{03949AFA-0421-41F6-8492-B4C792FBE00C}"/>
    <dgm:cxn modelId="{BE9C8258-0678-4609-B20F-2C9AF41036A7}" type="presOf" srcId="{E7A24D6A-A75D-493F-899E-DD1AA3777F2A}" destId="{BAE0A425-7E02-46AD-8D5F-81C733C81EE5}" srcOrd="0" destOrd="0" presId="urn:microsoft.com/office/officeart/2005/8/layout/chevron1"/>
    <dgm:cxn modelId="{EA558AD3-06EC-41EE-9326-71A2B8ECB898}" type="presOf" srcId="{B09BAD3D-BB12-4AA1-98DD-EF01BFE42AD3}" destId="{3BFC6E23-7EF8-405B-8DB7-504241221864}" srcOrd="0" destOrd="0" presId="urn:microsoft.com/office/officeart/2005/8/layout/chevron1"/>
    <dgm:cxn modelId="{9D3B8F15-E299-41B5-BC3A-1180E32A541D}" type="presOf" srcId="{57673B0B-93E1-4066-B0B0-1617A87CB2D3}" destId="{CA4E77BD-A82C-4792-91E9-AC63B7C7D572}" srcOrd="0" destOrd="0" presId="urn:microsoft.com/office/officeart/2005/8/layout/chevron1"/>
    <dgm:cxn modelId="{7FFE2FA7-CD17-4B14-90A5-E1A40E5FFDF1}" srcId="{E7A24D6A-A75D-493F-899E-DD1AA3777F2A}" destId="{4D274AFD-3A70-4D26-9EE5-509B8F2D0112}" srcOrd="0" destOrd="0" parTransId="{8B51D849-EB7E-4CDF-8542-5C2DF3F8E95D}" sibTransId="{812E1A6C-EB50-426E-BB42-C88A4A9D063B}"/>
    <dgm:cxn modelId="{9441D707-F807-4BB4-8170-9145713D5710}" type="presOf" srcId="{C7EDE2E8-D98E-4FDB-8AD6-F4E5EF6EE45A}" destId="{EF7E56D7-0104-48B3-94AA-CA9088283503}" srcOrd="0" destOrd="0" presId="urn:microsoft.com/office/officeart/2005/8/layout/chevron1"/>
    <dgm:cxn modelId="{3EDCD4C1-4580-4C30-8C08-15F9C49AF2D4}" srcId="{E7A24D6A-A75D-493F-899E-DD1AA3777F2A}" destId="{CD7DE2D3-4BB0-4420-9335-8A409606E646}" srcOrd="1" destOrd="0" parTransId="{DEB1C897-E774-4BF9-83AF-6EC2A57AB814}" sibTransId="{F43D1400-84DC-46EA-82C5-FCEF7437EE45}"/>
    <dgm:cxn modelId="{C2F61D32-F249-4069-B8A8-AA2804181417}" srcId="{E7A24D6A-A75D-493F-899E-DD1AA3777F2A}" destId="{B09BAD3D-BB12-4AA1-98DD-EF01BFE42AD3}" srcOrd="4" destOrd="0" parTransId="{98497036-EDAE-4907-8783-847E7B40514C}" sibTransId="{D6722CD4-CC01-4F1E-9388-B8303242C621}"/>
    <dgm:cxn modelId="{CEB5B44D-F02D-4E2D-8619-08614C97251A}" type="presOf" srcId="{4D274AFD-3A70-4D26-9EE5-509B8F2D0112}" destId="{304284AC-C4BB-48C9-8CB4-75CD1621D513}" srcOrd="0" destOrd="0" presId="urn:microsoft.com/office/officeart/2005/8/layout/chevron1"/>
    <dgm:cxn modelId="{D9551220-CFC1-4D55-B236-91420D65942B}" srcId="{E7A24D6A-A75D-493F-899E-DD1AA3777F2A}" destId="{57673B0B-93E1-4066-B0B0-1617A87CB2D3}" srcOrd="2" destOrd="0" parTransId="{17040CB4-BED4-4BC7-B8B5-461A8B10B1A7}" sibTransId="{7F26C384-3B54-42AB-9719-2ADFA68055F2}"/>
    <dgm:cxn modelId="{D9F02956-CBFE-415A-96E7-7842C8C64EB5}" type="presParOf" srcId="{BAE0A425-7E02-46AD-8D5F-81C733C81EE5}" destId="{304284AC-C4BB-48C9-8CB4-75CD1621D513}" srcOrd="0" destOrd="0" presId="urn:microsoft.com/office/officeart/2005/8/layout/chevron1"/>
    <dgm:cxn modelId="{19970512-0940-492E-841B-B9A41EE82723}" type="presParOf" srcId="{BAE0A425-7E02-46AD-8D5F-81C733C81EE5}" destId="{AAEA2E7C-7C26-4CC6-9B15-CD3B1830DB77}" srcOrd="1" destOrd="0" presId="urn:microsoft.com/office/officeart/2005/8/layout/chevron1"/>
    <dgm:cxn modelId="{39307D49-3A37-42F9-A0DE-34A857A5FDF1}" type="presParOf" srcId="{BAE0A425-7E02-46AD-8D5F-81C733C81EE5}" destId="{C53FE546-B01A-4471-BB82-B0544659295B}" srcOrd="2" destOrd="0" presId="urn:microsoft.com/office/officeart/2005/8/layout/chevron1"/>
    <dgm:cxn modelId="{1A8A3F6A-B39B-47BF-87E6-C06AA96ADA06}" type="presParOf" srcId="{BAE0A425-7E02-46AD-8D5F-81C733C81EE5}" destId="{3CF7D35B-1654-4D89-AD09-62EDDB078B6C}" srcOrd="3" destOrd="0" presId="urn:microsoft.com/office/officeart/2005/8/layout/chevron1"/>
    <dgm:cxn modelId="{F91FF5F1-9FBD-4D1F-A82E-748936C2523E}" type="presParOf" srcId="{BAE0A425-7E02-46AD-8D5F-81C733C81EE5}" destId="{CA4E77BD-A82C-4792-91E9-AC63B7C7D572}" srcOrd="4" destOrd="0" presId="urn:microsoft.com/office/officeart/2005/8/layout/chevron1"/>
    <dgm:cxn modelId="{9D000A6A-BAF9-438A-B74A-01F07E3F2DFE}" type="presParOf" srcId="{BAE0A425-7E02-46AD-8D5F-81C733C81EE5}" destId="{16D00C47-261A-4DA0-8003-098967854C17}" srcOrd="5" destOrd="0" presId="urn:microsoft.com/office/officeart/2005/8/layout/chevron1"/>
    <dgm:cxn modelId="{394C9985-3AB5-475B-8188-9CA97EBE720A}" type="presParOf" srcId="{BAE0A425-7E02-46AD-8D5F-81C733C81EE5}" destId="{EF7E56D7-0104-48B3-94AA-CA9088283503}" srcOrd="6" destOrd="0" presId="urn:microsoft.com/office/officeart/2005/8/layout/chevron1"/>
    <dgm:cxn modelId="{63A46358-0A75-4639-979C-60829B963AE2}" type="presParOf" srcId="{BAE0A425-7E02-46AD-8D5F-81C733C81EE5}" destId="{FD9F6DF9-4630-490C-B6BF-48C91E5D385B}" srcOrd="7" destOrd="0" presId="urn:microsoft.com/office/officeart/2005/8/layout/chevron1"/>
    <dgm:cxn modelId="{B576A813-AC4E-49A8-B8AD-D895B56F8EEA}" type="presParOf" srcId="{BAE0A425-7E02-46AD-8D5F-81C733C81EE5}" destId="{3BFC6E23-7EF8-405B-8DB7-50424122186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ABA0A-EC92-4C1C-A8E8-23A6FA013E17}" type="doc">
      <dgm:prSet loTypeId="urn:microsoft.com/office/officeart/2005/8/layout/radial5" loCatId="cycle" qsTypeId="urn:microsoft.com/office/officeart/2005/8/quickstyle/simple2" qsCatId="simple" csTypeId="urn:microsoft.com/office/officeart/2005/8/colors/accent1_1" csCatId="accent1" phldr="1"/>
      <dgm:spPr/>
      <dgm:t>
        <a:bodyPr/>
        <a:lstStyle/>
        <a:p>
          <a:endParaRPr lang="en-GB"/>
        </a:p>
      </dgm:t>
    </dgm:pt>
    <dgm:pt modelId="{6F96E9B8-AB28-41E8-8861-B989E48738CE}">
      <dgm:prSet phldrT="[Text]"/>
      <dgm:spPr/>
      <dgm:t>
        <a:bodyPr/>
        <a:lstStyle/>
        <a:p>
          <a:r>
            <a:rPr lang="en-GB" dirty="0"/>
            <a:t>Idea</a:t>
          </a:r>
        </a:p>
      </dgm:t>
    </dgm:pt>
    <dgm:pt modelId="{43170C1F-BA4B-4B84-A534-8F96303F453A}" type="parTrans" cxnId="{60DA7A11-F83F-40FD-8319-B7541CA2ECB8}">
      <dgm:prSet/>
      <dgm:spPr/>
      <dgm:t>
        <a:bodyPr/>
        <a:lstStyle/>
        <a:p>
          <a:endParaRPr lang="en-GB"/>
        </a:p>
      </dgm:t>
    </dgm:pt>
    <dgm:pt modelId="{067B1AAF-9A3D-4646-A16B-88E8B368ABBA}" type="sibTrans" cxnId="{60DA7A11-F83F-40FD-8319-B7541CA2ECB8}">
      <dgm:prSet/>
      <dgm:spPr/>
      <dgm:t>
        <a:bodyPr/>
        <a:lstStyle/>
        <a:p>
          <a:endParaRPr lang="en-GB"/>
        </a:p>
      </dgm:t>
    </dgm:pt>
    <dgm:pt modelId="{297FAFED-B1D4-4103-B42A-AC55FA1787CE}">
      <dgm:prSet phldrT="[Text]"/>
      <dgm:spPr/>
      <dgm:t>
        <a:bodyPr/>
        <a:lstStyle/>
        <a:p>
          <a:r>
            <a:rPr lang="en-GB" b="1" dirty="0"/>
            <a:t>Expression 1</a:t>
          </a:r>
        </a:p>
      </dgm:t>
    </dgm:pt>
    <dgm:pt modelId="{145A6850-BDF3-4CA1-887F-AF0B9BBAC828}" type="parTrans" cxnId="{8BBCD686-74CB-414D-8222-AFE32511E116}">
      <dgm:prSet/>
      <dgm:spPr/>
      <dgm:t>
        <a:bodyPr/>
        <a:lstStyle/>
        <a:p>
          <a:endParaRPr lang="en-GB" dirty="0">
            <a:solidFill>
              <a:srgbClr val="800000"/>
            </a:solidFill>
          </a:endParaRPr>
        </a:p>
      </dgm:t>
    </dgm:pt>
    <dgm:pt modelId="{72DFA04A-6A00-4185-809C-E27F9D1954CE}" type="sibTrans" cxnId="{8BBCD686-74CB-414D-8222-AFE32511E116}">
      <dgm:prSet/>
      <dgm:spPr/>
      <dgm:t>
        <a:bodyPr/>
        <a:lstStyle/>
        <a:p>
          <a:endParaRPr lang="en-GB"/>
        </a:p>
      </dgm:t>
    </dgm:pt>
    <dgm:pt modelId="{84E4E4FE-E15D-4598-A11A-3DFDF1546D91}">
      <dgm:prSet phldrT="[Text]"/>
      <dgm:spPr/>
      <dgm:t>
        <a:bodyPr/>
        <a:lstStyle/>
        <a:p>
          <a:r>
            <a:rPr lang="en-GB" b="1" dirty="0"/>
            <a:t>Expression 3</a:t>
          </a:r>
        </a:p>
      </dgm:t>
    </dgm:pt>
    <dgm:pt modelId="{4C43F61E-CD15-457C-BD9B-2F1BA44625DA}" type="parTrans" cxnId="{CFC9F2E2-A3DD-4003-B4ED-923C46A664DE}">
      <dgm:prSet/>
      <dgm:spPr/>
      <dgm:t>
        <a:bodyPr/>
        <a:lstStyle/>
        <a:p>
          <a:endParaRPr lang="en-GB" dirty="0"/>
        </a:p>
      </dgm:t>
    </dgm:pt>
    <dgm:pt modelId="{455F9196-0C3B-4B5E-94DC-4B00FE187D7B}" type="sibTrans" cxnId="{CFC9F2E2-A3DD-4003-B4ED-923C46A664DE}">
      <dgm:prSet/>
      <dgm:spPr/>
      <dgm:t>
        <a:bodyPr/>
        <a:lstStyle/>
        <a:p>
          <a:endParaRPr lang="en-GB"/>
        </a:p>
      </dgm:t>
    </dgm:pt>
    <dgm:pt modelId="{E3AA27F0-DAFF-4037-A99C-8A85EBEF2A71}">
      <dgm:prSet phldrT="[Text]"/>
      <dgm:spPr/>
      <dgm:t>
        <a:bodyPr/>
        <a:lstStyle/>
        <a:p>
          <a:r>
            <a:rPr lang="en-GB" b="1" dirty="0"/>
            <a:t>Expression 2</a:t>
          </a:r>
        </a:p>
      </dgm:t>
    </dgm:pt>
    <dgm:pt modelId="{53DBE45A-DAFB-46CF-BC0E-D86096EDEFCC}" type="parTrans" cxnId="{142D595B-01AC-4805-90BD-562C40EEA294}">
      <dgm:prSet/>
      <dgm:spPr/>
      <dgm:t>
        <a:bodyPr/>
        <a:lstStyle/>
        <a:p>
          <a:endParaRPr lang="en-GB" dirty="0"/>
        </a:p>
      </dgm:t>
    </dgm:pt>
    <dgm:pt modelId="{E03DF56C-6DED-4318-8B8F-0C2B90FF229A}" type="sibTrans" cxnId="{142D595B-01AC-4805-90BD-562C40EEA294}">
      <dgm:prSet/>
      <dgm:spPr/>
      <dgm:t>
        <a:bodyPr/>
        <a:lstStyle/>
        <a:p>
          <a:endParaRPr lang="en-GB"/>
        </a:p>
      </dgm:t>
    </dgm:pt>
    <dgm:pt modelId="{9D094211-DDEE-4E79-86F7-586861FC625F}" type="pres">
      <dgm:prSet presAssocID="{1B0ABA0A-EC92-4C1C-A8E8-23A6FA013E17}" presName="Name0" presStyleCnt="0">
        <dgm:presLayoutVars>
          <dgm:chMax val="1"/>
          <dgm:dir/>
          <dgm:animLvl val="ctr"/>
          <dgm:resizeHandles val="exact"/>
        </dgm:presLayoutVars>
      </dgm:prSet>
      <dgm:spPr/>
    </dgm:pt>
    <dgm:pt modelId="{9A3FD8F9-1376-4EB2-A09A-7CE54DFB379F}" type="pres">
      <dgm:prSet presAssocID="{6F96E9B8-AB28-41E8-8861-B989E48738CE}" presName="centerShape" presStyleLbl="node0" presStyleIdx="0" presStyleCnt="1" custLinFactNeighborY="1338"/>
      <dgm:spPr/>
    </dgm:pt>
    <dgm:pt modelId="{71E9012F-41C9-407D-A55F-B173AC8B19C9}" type="pres">
      <dgm:prSet presAssocID="{145A6850-BDF3-4CA1-887F-AF0B9BBAC828}" presName="parTrans" presStyleLbl="sibTrans2D1" presStyleIdx="0" presStyleCnt="3" custScaleX="125541"/>
      <dgm:spPr/>
    </dgm:pt>
    <dgm:pt modelId="{C86BC8F4-C808-40E4-987A-C2CA7C02FCE1}" type="pres">
      <dgm:prSet presAssocID="{145A6850-BDF3-4CA1-887F-AF0B9BBAC828}" presName="connectorText" presStyleLbl="sibTrans2D1" presStyleIdx="0" presStyleCnt="3"/>
      <dgm:spPr/>
    </dgm:pt>
    <dgm:pt modelId="{1EEB1CF3-B38A-4573-9FA5-DA030368F3DD}" type="pres">
      <dgm:prSet presAssocID="{297FAFED-B1D4-4103-B42A-AC55FA1787CE}" presName="node" presStyleLbl="node1" presStyleIdx="0" presStyleCnt="3" custRadScaleRad="91526">
        <dgm:presLayoutVars>
          <dgm:bulletEnabled val="1"/>
        </dgm:presLayoutVars>
      </dgm:prSet>
      <dgm:spPr/>
    </dgm:pt>
    <dgm:pt modelId="{39B31A23-7596-468F-BA05-C78609FA8BBE}" type="pres">
      <dgm:prSet presAssocID="{4C43F61E-CD15-457C-BD9B-2F1BA44625DA}" presName="parTrans" presStyleLbl="sibTrans2D1" presStyleIdx="1" presStyleCnt="3"/>
      <dgm:spPr/>
    </dgm:pt>
    <dgm:pt modelId="{85DA7845-F8CB-4173-BF91-556C17C64FD3}" type="pres">
      <dgm:prSet presAssocID="{4C43F61E-CD15-457C-BD9B-2F1BA44625DA}" presName="connectorText" presStyleLbl="sibTrans2D1" presStyleIdx="1" presStyleCnt="3"/>
      <dgm:spPr/>
    </dgm:pt>
    <dgm:pt modelId="{A50FA89C-18A5-4F85-80E9-56F057380FE5}" type="pres">
      <dgm:prSet presAssocID="{84E4E4FE-E15D-4598-A11A-3DFDF1546D91}" presName="node" presStyleLbl="node1" presStyleIdx="1" presStyleCnt="3" custRadScaleRad="100286" custRadScaleInc="469">
        <dgm:presLayoutVars>
          <dgm:bulletEnabled val="1"/>
        </dgm:presLayoutVars>
      </dgm:prSet>
      <dgm:spPr/>
    </dgm:pt>
    <dgm:pt modelId="{C12F319F-C781-4708-B134-2FAA20F45893}" type="pres">
      <dgm:prSet presAssocID="{53DBE45A-DAFB-46CF-BC0E-D86096EDEFCC}" presName="parTrans" presStyleLbl="sibTrans2D1" presStyleIdx="2" presStyleCnt="3"/>
      <dgm:spPr/>
    </dgm:pt>
    <dgm:pt modelId="{02E1E279-56B4-4277-B9D1-72BA0F611790}" type="pres">
      <dgm:prSet presAssocID="{53DBE45A-DAFB-46CF-BC0E-D86096EDEFCC}" presName="connectorText" presStyleLbl="sibTrans2D1" presStyleIdx="2" presStyleCnt="3"/>
      <dgm:spPr/>
    </dgm:pt>
    <dgm:pt modelId="{2879206C-3AD1-477E-945C-1F3D207CCA32}" type="pres">
      <dgm:prSet presAssocID="{E3AA27F0-DAFF-4037-A99C-8A85EBEF2A71}" presName="node" presStyleLbl="node1" presStyleIdx="2" presStyleCnt="3" custRadScaleRad="100286" custRadScaleInc="-469">
        <dgm:presLayoutVars>
          <dgm:bulletEnabled val="1"/>
        </dgm:presLayoutVars>
      </dgm:prSet>
      <dgm:spPr/>
    </dgm:pt>
  </dgm:ptLst>
  <dgm:cxnLst>
    <dgm:cxn modelId="{BED6F62B-2E16-4FE7-B32B-6BF5622ABDB3}" type="presOf" srcId="{6F96E9B8-AB28-41E8-8861-B989E48738CE}" destId="{9A3FD8F9-1376-4EB2-A09A-7CE54DFB379F}" srcOrd="0" destOrd="0" presId="urn:microsoft.com/office/officeart/2005/8/layout/radial5"/>
    <dgm:cxn modelId="{60DA7A11-F83F-40FD-8319-B7541CA2ECB8}" srcId="{1B0ABA0A-EC92-4C1C-A8E8-23A6FA013E17}" destId="{6F96E9B8-AB28-41E8-8861-B989E48738CE}" srcOrd="0" destOrd="0" parTransId="{43170C1F-BA4B-4B84-A534-8F96303F453A}" sibTransId="{067B1AAF-9A3D-4646-A16B-88E8B368ABBA}"/>
    <dgm:cxn modelId="{CFC9F2E2-A3DD-4003-B4ED-923C46A664DE}" srcId="{6F96E9B8-AB28-41E8-8861-B989E48738CE}" destId="{84E4E4FE-E15D-4598-A11A-3DFDF1546D91}" srcOrd="1" destOrd="0" parTransId="{4C43F61E-CD15-457C-BD9B-2F1BA44625DA}" sibTransId="{455F9196-0C3B-4B5E-94DC-4B00FE187D7B}"/>
    <dgm:cxn modelId="{142D595B-01AC-4805-90BD-562C40EEA294}" srcId="{6F96E9B8-AB28-41E8-8861-B989E48738CE}" destId="{E3AA27F0-DAFF-4037-A99C-8A85EBEF2A71}" srcOrd="2" destOrd="0" parTransId="{53DBE45A-DAFB-46CF-BC0E-D86096EDEFCC}" sibTransId="{E03DF56C-6DED-4318-8B8F-0C2B90FF229A}"/>
    <dgm:cxn modelId="{9CBE837E-11DF-468F-975B-D05DB6D421EF}" type="presOf" srcId="{53DBE45A-DAFB-46CF-BC0E-D86096EDEFCC}" destId="{02E1E279-56B4-4277-B9D1-72BA0F611790}" srcOrd="1" destOrd="0" presId="urn:microsoft.com/office/officeart/2005/8/layout/radial5"/>
    <dgm:cxn modelId="{149E24DF-3612-4E3F-8D25-0E4B8326E77B}" type="presOf" srcId="{145A6850-BDF3-4CA1-887F-AF0B9BBAC828}" destId="{C86BC8F4-C808-40E4-987A-C2CA7C02FCE1}" srcOrd="1" destOrd="0" presId="urn:microsoft.com/office/officeart/2005/8/layout/radial5"/>
    <dgm:cxn modelId="{7316B96B-5A81-4539-97F0-9E5B2E748F5D}" type="presOf" srcId="{145A6850-BDF3-4CA1-887F-AF0B9BBAC828}" destId="{71E9012F-41C9-407D-A55F-B173AC8B19C9}" srcOrd="0" destOrd="0" presId="urn:microsoft.com/office/officeart/2005/8/layout/radial5"/>
    <dgm:cxn modelId="{407993B0-1C44-4398-8B2B-503F69A2F310}" type="presOf" srcId="{1B0ABA0A-EC92-4C1C-A8E8-23A6FA013E17}" destId="{9D094211-DDEE-4E79-86F7-586861FC625F}" srcOrd="0" destOrd="0" presId="urn:microsoft.com/office/officeart/2005/8/layout/radial5"/>
    <dgm:cxn modelId="{ED7B96B9-9B68-48C6-8A90-10FEBE7837BE}" type="presOf" srcId="{297FAFED-B1D4-4103-B42A-AC55FA1787CE}" destId="{1EEB1CF3-B38A-4573-9FA5-DA030368F3DD}" srcOrd="0" destOrd="0" presId="urn:microsoft.com/office/officeart/2005/8/layout/radial5"/>
    <dgm:cxn modelId="{B5E4A3CB-BC5A-4279-A259-1737ABBA8A73}" type="presOf" srcId="{4C43F61E-CD15-457C-BD9B-2F1BA44625DA}" destId="{85DA7845-F8CB-4173-BF91-556C17C64FD3}" srcOrd="1" destOrd="0" presId="urn:microsoft.com/office/officeart/2005/8/layout/radial5"/>
    <dgm:cxn modelId="{DF3A2E7D-9CB5-40FD-9573-7981F0C36177}" type="presOf" srcId="{4C43F61E-CD15-457C-BD9B-2F1BA44625DA}" destId="{39B31A23-7596-468F-BA05-C78609FA8BBE}" srcOrd="0" destOrd="0" presId="urn:microsoft.com/office/officeart/2005/8/layout/radial5"/>
    <dgm:cxn modelId="{019EA1F7-5500-4914-9B9A-A875ED04D71F}" type="presOf" srcId="{53DBE45A-DAFB-46CF-BC0E-D86096EDEFCC}" destId="{C12F319F-C781-4708-B134-2FAA20F45893}" srcOrd="0" destOrd="0" presId="urn:microsoft.com/office/officeart/2005/8/layout/radial5"/>
    <dgm:cxn modelId="{8BBCD686-74CB-414D-8222-AFE32511E116}" srcId="{6F96E9B8-AB28-41E8-8861-B989E48738CE}" destId="{297FAFED-B1D4-4103-B42A-AC55FA1787CE}" srcOrd="0" destOrd="0" parTransId="{145A6850-BDF3-4CA1-887F-AF0B9BBAC828}" sibTransId="{72DFA04A-6A00-4185-809C-E27F9D1954CE}"/>
    <dgm:cxn modelId="{CB2F7620-E21A-4E54-B1BC-3850988C1444}" type="presOf" srcId="{84E4E4FE-E15D-4598-A11A-3DFDF1546D91}" destId="{A50FA89C-18A5-4F85-80E9-56F057380FE5}" srcOrd="0" destOrd="0" presId="urn:microsoft.com/office/officeart/2005/8/layout/radial5"/>
    <dgm:cxn modelId="{5C595F08-4B8A-401C-8933-C2D300848443}" type="presOf" srcId="{E3AA27F0-DAFF-4037-A99C-8A85EBEF2A71}" destId="{2879206C-3AD1-477E-945C-1F3D207CCA32}" srcOrd="0" destOrd="0" presId="urn:microsoft.com/office/officeart/2005/8/layout/radial5"/>
    <dgm:cxn modelId="{6E849DAF-F695-4A02-9309-C2716A820118}" type="presParOf" srcId="{9D094211-DDEE-4E79-86F7-586861FC625F}" destId="{9A3FD8F9-1376-4EB2-A09A-7CE54DFB379F}" srcOrd="0" destOrd="0" presId="urn:microsoft.com/office/officeart/2005/8/layout/radial5"/>
    <dgm:cxn modelId="{F4A1DB5E-3C80-416C-9F64-458B523B1952}" type="presParOf" srcId="{9D094211-DDEE-4E79-86F7-586861FC625F}" destId="{71E9012F-41C9-407D-A55F-B173AC8B19C9}" srcOrd="1" destOrd="0" presId="urn:microsoft.com/office/officeart/2005/8/layout/radial5"/>
    <dgm:cxn modelId="{4A43AA09-A05C-4D64-9A24-3B94CD31907F}" type="presParOf" srcId="{71E9012F-41C9-407D-A55F-B173AC8B19C9}" destId="{C86BC8F4-C808-40E4-987A-C2CA7C02FCE1}" srcOrd="0" destOrd="0" presId="urn:microsoft.com/office/officeart/2005/8/layout/radial5"/>
    <dgm:cxn modelId="{EE3FD18A-3E97-4F7E-8482-A4FEA975BA98}" type="presParOf" srcId="{9D094211-DDEE-4E79-86F7-586861FC625F}" destId="{1EEB1CF3-B38A-4573-9FA5-DA030368F3DD}" srcOrd="2" destOrd="0" presId="urn:microsoft.com/office/officeart/2005/8/layout/radial5"/>
    <dgm:cxn modelId="{0C30FCA4-8571-4144-A764-AF680EC65D96}" type="presParOf" srcId="{9D094211-DDEE-4E79-86F7-586861FC625F}" destId="{39B31A23-7596-468F-BA05-C78609FA8BBE}" srcOrd="3" destOrd="0" presId="urn:microsoft.com/office/officeart/2005/8/layout/radial5"/>
    <dgm:cxn modelId="{5D146FE2-6641-4B31-A4F3-D0D814D9D4FA}" type="presParOf" srcId="{39B31A23-7596-468F-BA05-C78609FA8BBE}" destId="{85DA7845-F8CB-4173-BF91-556C17C64FD3}" srcOrd="0" destOrd="0" presId="urn:microsoft.com/office/officeart/2005/8/layout/radial5"/>
    <dgm:cxn modelId="{D2FAA0C8-B4E7-4AA0-BCD1-161A54770836}" type="presParOf" srcId="{9D094211-DDEE-4E79-86F7-586861FC625F}" destId="{A50FA89C-18A5-4F85-80E9-56F057380FE5}" srcOrd="4" destOrd="0" presId="urn:microsoft.com/office/officeart/2005/8/layout/radial5"/>
    <dgm:cxn modelId="{358AB66E-D746-4533-94CF-19388F8A911C}" type="presParOf" srcId="{9D094211-DDEE-4E79-86F7-586861FC625F}" destId="{C12F319F-C781-4708-B134-2FAA20F45893}" srcOrd="5" destOrd="0" presId="urn:microsoft.com/office/officeart/2005/8/layout/radial5"/>
    <dgm:cxn modelId="{6643AD3B-76F6-44B0-B61E-22B3E892DFF3}" type="presParOf" srcId="{C12F319F-C781-4708-B134-2FAA20F45893}" destId="{02E1E279-56B4-4277-B9D1-72BA0F611790}" srcOrd="0" destOrd="0" presId="urn:microsoft.com/office/officeart/2005/8/layout/radial5"/>
    <dgm:cxn modelId="{31FEB337-DCE7-442A-AFF7-0C534E50B071}" type="presParOf" srcId="{9D094211-DDEE-4E79-86F7-586861FC625F}" destId="{2879206C-3AD1-477E-945C-1F3D207CCA32}"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E2583-75F6-4684-8258-2634761E485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C8903830-6648-45E2-81BC-2182ACB3FDC1}">
      <dgm:prSet phldrT="[Text]"/>
      <dgm:spPr/>
      <dgm:t>
        <a:bodyPr/>
        <a:lstStyle/>
        <a:p>
          <a:r>
            <a:rPr lang="en-GB" b="1" dirty="0"/>
            <a:t>Copyright</a:t>
          </a:r>
        </a:p>
      </dgm:t>
    </dgm:pt>
    <dgm:pt modelId="{812B4C9B-16CF-496D-826B-8FBC4ADA19A0}" type="parTrans" cxnId="{51DADAC9-547B-4B8F-B2D1-8E18905A15E6}">
      <dgm:prSet/>
      <dgm:spPr/>
      <dgm:t>
        <a:bodyPr/>
        <a:lstStyle/>
        <a:p>
          <a:endParaRPr lang="en-GB"/>
        </a:p>
      </dgm:t>
    </dgm:pt>
    <dgm:pt modelId="{D9415420-4A03-47AB-8ACB-137857604299}" type="sibTrans" cxnId="{51DADAC9-547B-4B8F-B2D1-8E18905A15E6}">
      <dgm:prSet/>
      <dgm:spPr/>
      <dgm:t>
        <a:bodyPr/>
        <a:lstStyle/>
        <a:p>
          <a:endParaRPr lang="en-GB"/>
        </a:p>
      </dgm:t>
    </dgm:pt>
    <dgm:pt modelId="{B718EAE3-AEC3-44CE-8B58-6F5058827593}">
      <dgm:prSet phldrT="[Text]"/>
      <dgm:spPr/>
      <dgm:t>
        <a:bodyPr/>
        <a:lstStyle/>
        <a:p>
          <a:r>
            <a:rPr lang="en-GB" b="1" dirty="0">
              <a:solidFill>
                <a:srgbClr val="800000"/>
              </a:solidFill>
            </a:rPr>
            <a:t>Economic rights</a:t>
          </a:r>
        </a:p>
      </dgm:t>
    </dgm:pt>
    <dgm:pt modelId="{7428E4E4-C826-4A3D-A095-2C37DE922098}" type="parTrans" cxnId="{DAF71DFB-DCC3-4DD1-A964-D9147C1C81DE}">
      <dgm:prSet/>
      <dgm:spPr/>
      <dgm:t>
        <a:bodyPr/>
        <a:lstStyle/>
        <a:p>
          <a:endParaRPr lang="en-GB"/>
        </a:p>
      </dgm:t>
    </dgm:pt>
    <dgm:pt modelId="{80ED52B7-1659-4B09-A80D-92AF57E1FB14}" type="sibTrans" cxnId="{DAF71DFB-DCC3-4DD1-A964-D9147C1C81DE}">
      <dgm:prSet/>
      <dgm:spPr/>
      <dgm:t>
        <a:bodyPr/>
        <a:lstStyle/>
        <a:p>
          <a:endParaRPr lang="en-GB"/>
        </a:p>
      </dgm:t>
    </dgm:pt>
    <dgm:pt modelId="{676DA197-C704-433F-A10D-7ADC07ABA114}">
      <dgm:prSet phldrT="[Text]"/>
      <dgm:spPr/>
      <dgm:t>
        <a:bodyPr/>
        <a:lstStyle/>
        <a:p>
          <a:r>
            <a:rPr lang="en-GB" b="1" dirty="0">
              <a:solidFill>
                <a:srgbClr val="800000"/>
              </a:solidFill>
            </a:rPr>
            <a:t>Moral rights</a:t>
          </a:r>
        </a:p>
      </dgm:t>
    </dgm:pt>
    <dgm:pt modelId="{BB22E142-90FA-4300-944A-5172D4C2FEC0}" type="parTrans" cxnId="{342582A7-3245-4F5F-AB87-C9C49DA8F842}">
      <dgm:prSet/>
      <dgm:spPr/>
      <dgm:t>
        <a:bodyPr/>
        <a:lstStyle/>
        <a:p>
          <a:endParaRPr lang="en-GB"/>
        </a:p>
      </dgm:t>
    </dgm:pt>
    <dgm:pt modelId="{4889FEBF-40EF-49E3-958F-B795E88B1BE0}" type="sibTrans" cxnId="{342582A7-3245-4F5F-AB87-C9C49DA8F842}">
      <dgm:prSet/>
      <dgm:spPr/>
      <dgm:t>
        <a:bodyPr/>
        <a:lstStyle/>
        <a:p>
          <a:endParaRPr lang="en-GB"/>
        </a:p>
      </dgm:t>
    </dgm:pt>
    <dgm:pt modelId="{309735E0-0AA7-4A97-B05D-091611EF788C}">
      <dgm:prSet phldrT="[Text]"/>
      <dgm:spPr/>
      <dgm:t>
        <a:bodyPr/>
        <a:lstStyle/>
        <a:p>
          <a:r>
            <a:rPr lang="en-GB" b="1" dirty="0"/>
            <a:t>Right of reproduction</a:t>
          </a:r>
        </a:p>
      </dgm:t>
    </dgm:pt>
    <dgm:pt modelId="{0124572F-4160-41EC-A9DE-0BFACE415C39}" type="parTrans" cxnId="{6CFED96B-A6B6-4261-8E57-C214224A1854}">
      <dgm:prSet/>
      <dgm:spPr/>
      <dgm:t>
        <a:bodyPr/>
        <a:lstStyle/>
        <a:p>
          <a:endParaRPr lang="en-GB"/>
        </a:p>
      </dgm:t>
    </dgm:pt>
    <dgm:pt modelId="{23F70B24-4659-40EB-9A76-EF062F01C618}" type="sibTrans" cxnId="{6CFED96B-A6B6-4261-8E57-C214224A1854}">
      <dgm:prSet/>
      <dgm:spPr/>
      <dgm:t>
        <a:bodyPr/>
        <a:lstStyle/>
        <a:p>
          <a:endParaRPr lang="en-GB"/>
        </a:p>
      </dgm:t>
    </dgm:pt>
    <dgm:pt modelId="{25A1F5D9-FCE8-4BE6-8FEF-D0CB5069B957}">
      <dgm:prSet phldrT="[Text]"/>
      <dgm:spPr/>
      <dgm:t>
        <a:bodyPr/>
        <a:lstStyle/>
        <a:p>
          <a:r>
            <a:rPr lang="en-GB" b="1" dirty="0"/>
            <a:t>Right of communication to the public</a:t>
          </a:r>
        </a:p>
      </dgm:t>
    </dgm:pt>
    <dgm:pt modelId="{5E4A8D12-643E-46D0-9F8A-F8970CE20FBA}" type="parTrans" cxnId="{A26C9C6B-BF6E-4DF6-A630-FC52641DCEEA}">
      <dgm:prSet/>
      <dgm:spPr/>
      <dgm:t>
        <a:bodyPr/>
        <a:lstStyle/>
        <a:p>
          <a:endParaRPr lang="en-GB"/>
        </a:p>
      </dgm:t>
    </dgm:pt>
    <dgm:pt modelId="{980D0496-27B4-4FC6-9331-8A2F150B204C}" type="sibTrans" cxnId="{A26C9C6B-BF6E-4DF6-A630-FC52641DCEEA}">
      <dgm:prSet/>
      <dgm:spPr/>
      <dgm:t>
        <a:bodyPr/>
        <a:lstStyle/>
        <a:p>
          <a:endParaRPr lang="en-GB"/>
        </a:p>
      </dgm:t>
    </dgm:pt>
    <dgm:pt modelId="{87140EE7-640A-4E90-88C4-7727660440E2}" type="pres">
      <dgm:prSet presAssocID="{73FE2583-75F6-4684-8258-2634761E485F}" presName="Name0" presStyleCnt="0">
        <dgm:presLayoutVars>
          <dgm:orgChart val="1"/>
          <dgm:chPref val="1"/>
          <dgm:dir/>
          <dgm:animOne val="branch"/>
          <dgm:animLvl val="lvl"/>
          <dgm:resizeHandles/>
        </dgm:presLayoutVars>
      </dgm:prSet>
      <dgm:spPr/>
    </dgm:pt>
    <dgm:pt modelId="{6E98EE86-544F-4F84-99CE-995A2D6E7BDA}" type="pres">
      <dgm:prSet presAssocID="{C8903830-6648-45E2-81BC-2182ACB3FDC1}" presName="hierRoot1" presStyleCnt="0">
        <dgm:presLayoutVars>
          <dgm:hierBranch val="init"/>
        </dgm:presLayoutVars>
      </dgm:prSet>
      <dgm:spPr/>
    </dgm:pt>
    <dgm:pt modelId="{CDA4A7CF-501E-4B8B-BB36-22987D8E8F27}" type="pres">
      <dgm:prSet presAssocID="{C8903830-6648-45E2-81BC-2182ACB3FDC1}" presName="rootComposite1" presStyleCnt="0"/>
      <dgm:spPr/>
    </dgm:pt>
    <dgm:pt modelId="{6D55252E-0D1B-4F09-8F1C-DB352AA7FF2E}" type="pres">
      <dgm:prSet presAssocID="{C8903830-6648-45E2-81BC-2182ACB3FDC1}" presName="rootText1" presStyleLbl="alignAcc1" presStyleIdx="0" presStyleCnt="0">
        <dgm:presLayoutVars>
          <dgm:chPref val="3"/>
        </dgm:presLayoutVars>
      </dgm:prSet>
      <dgm:spPr/>
    </dgm:pt>
    <dgm:pt modelId="{4F3CD179-9B2E-4C58-8961-BE9F878E83CD}" type="pres">
      <dgm:prSet presAssocID="{C8903830-6648-45E2-81BC-2182ACB3FDC1}" presName="topArc1" presStyleLbl="parChTrans1D1" presStyleIdx="0" presStyleCnt="10"/>
      <dgm:spPr/>
    </dgm:pt>
    <dgm:pt modelId="{9409ADF0-9ADF-42FD-81EE-D87D87DBC426}" type="pres">
      <dgm:prSet presAssocID="{C8903830-6648-45E2-81BC-2182ACB3FDC1}" presName="bottomArc1" presStyleLbl="parChTrans1D1" presStyleIdx="1" presStyleCnt="10"/>
      <dgm:spPr/>
    </dgm:pt>
    <dgm:pt modelId="{5E671AC8-DBC8-49F0-8805-F9084F735E58}" type="pres">
      <dgm:prSet presAssocID="{C8903830-6648-45E2-81BC-2182ACB3FDC1}" presName="topConnNode1" presStyleLbl="node1" presStyleIdx="0" presStyleCnt="0"/>
      <dgm:spPr/>
    </dgm:pt>
    <dgm:pt modelId="{59A2B35A-C734-4DCD-969D-809721ADD99B}" type="pres">
      <dgm:prSet presAssocID="{C8903830-6648-45E2-81BC-2182ACB3FDC1}" presName="hierChild2" presStyleCnt="0"/>
      <dgm:spPr/>
    </dgm:pt>
    <dgm:pt modelId="{8440F6DE-E258-473A-B7F0-D8E80621B85E}" type="pres">
      <dgm:prSet presAssocID="{7428E4E4-C826-4A3D-A095-2C37DE922098}" presName="Name28" presStyleLbl="parChTrans1D2" presStyleIdx="0" presStyleCnt="2"/>
      <dgm:spPr/>
    </dgm:pt>
    <dgm:pt modelId="{A729AC39-4EB8-4A8C-88E2-BDE4EF68E6E5}" type="pres">
      <dgm:prSet presAssocID="{B718EAE3-AEC3-44CE-8B58-6F5058827593}" presName="hierRoot2" presStyleCnt="0">
        <dgm:presLayoutVars>
          <dgm:hierBranch/>
        </dgm:presLayoutVars>
      </dgm:prSet>
      <dgm:spPr/>
    </dgm:pt>
    <dgm:pt modelId="{C412A357-FCA5-4964-A443-7B1B63B45C62}" type="pres">
      <dgm:prSet presAssocID="{B718EAE3-AEC3-44CE-8B58-6F5058827593}" presName="rootComposite2" presStyleCnt="0"/>
      <dgm:spPr/>
    </dgm:pt>
    <dgm:pt modelId="{29457184-20A0-4493-B7C9-9861E33BE30C}" type="pres">
      <dgm:prSet presAssocID="{B718EAE3-AEC3-44CE-8B58-6F5058827593}" presName="rootText2" presStyleLbl="alignAcc1" presStyleIdx="0" presStyleCnt="0">
        <dgm:presLayoutVars>
          <dgm:chPref val="3"/>
        </dgm:presLayoutVars>
      </dgm:prSet>
      <dgm:spPr/>
    </dgm:pt>
    <dgm:pt modelId="{42A15415-40EE-4E37-B6A5-04A40FB25CF0}" type="pres">
      <dgm:prSet presAssocID="{B718EAE3-AEC3-44CE-8B58-6F5058827593}" presName="topArc2" presStyleLbl="parChTrans1D1" presStyleIdx="2" presStyleCnt="10"/>
      <dgm:spPr/>
    </dgm:pt>
    <dgm:pt modelId="{C93A058B-0504-450D-8AFF-A2A5D2F442A3}" type="pres">
      <dgm:prSet presAssocID="{B718EAE3-AEC3-44CE-8B58-6F5058827593}" presName="bottomArc2" presStyleLbl="parChTrans1D1" presStyleIdx="3" presStyleCnt="10"/>
      <dgm:spPr/>
    </dgm:pt>
    <dgm:pt modelId="{4038F996-31B0-4E83-B76D-B1C797FB9735}" type="pres">
      <dgm:prSet presAssocID="{B718EAE3-AEC3-44CE-8B58-6F5058827593}" presName="topConnNode2" presStyleLbl="node2" presStyleIdx="0" presStyleCnt="0"/>
      <dgm:spPr/>
    </dgm:pt>
    <dgm:pt modelId="{2863E1DF-1062-4BE9-8643-F2B16EF0F931}" type="pres">
      <dgm:prSet presAssocID="{B718EAE3-AEC3-44CE-8B58-6F5058827593}" presName="hierChild4" presStyleCnt="0"/>
      <dgm:spPr/>
    </dgm:pt>
    <dgm:pt modelId="{8C8075A4-0024-484C-BF79-85AA2ED8C811}" type="pres">
      <dgm:prSet presAssocID="{0124572F-4160-41EC-A9DE-0BFACE415C39}" presName="Name28" presStyleLbl="parChTrans1D3" presStyleIdx="0" presStyleCnt="2"/>
      <dgm:spPr/>
    </dgm:pt>
    <dgm:pt modelId="{6C353B2F-4E3F-4A0C-B343-D7C6F5B51522}" type="pres">
      <dgm:prSet presAssocID="{309735E0-0AA7-4A97-B05D-091611EF788C}" presName="hierRoot2" presStyleCnt="0">
        <dgm:presLayoutVars>
          <dgm:hierBranch/>
        </dgm:presLayoutVars>
      </dgm:prSet>
      <dgm:spPr/>
    </dgm:pt>
    <dgm:pt modelId="{9F29D60C-AE1D-4C1D-9EEF-897B55713FCD}" type="pres">
      <dgm:prSet presAssocID="{309735E0-0AA7-4A97-B05D-091611EF788C}" presName="rootComposite2" presStyleCnt="0"/>
      <dgm:spPr/>
    </dgm:pt>
    <dgm:pt modelId="{C45B955F-5279-4057-A677-0829E2CE8E29}" type="pres">
      <dgm:prSet presAssocID="{309735E0-0AA7-4A97-B05D-091611EF788C}" presName="rootText2" presStyleLbl="alignAcc1" presStyleIdx="0" presStyleCnt="0">
        <dgm:presLayoutVars>
          <dgm:chPref val="3"/>
        </dgm:presLayoutVars>
      </dgm:prSet>
      <dgm:spPr/>
    </dgm:pt>
    <dgm:pt modelId="{F57823EB-5780-49AE-B951-A4386B93C70C}" type="pres">
      <dgm:prSet presAssocID="{309735E0-0AA7-4A97-B05D-091611EF788C}" presName="topArc2" presStyleLbl="parChTrans1D1" presStyleIdx="4" presStyleCnt="10"/>
      <dgm:spPr/>
    </dgm:pt>
    <dgm:pt modelId="{966B7167-9D04-4254-B7AF-8957078E7FA4}" type="pres">
      <dgm:prSet presAssocID="{309735E0-0AA7-4A97-B05D-091611EF788C}" presName="bottomArc2" presStyleLbl="parChTrans1D1" presStyleIdx="5" presStyleCnt="10"/>
      <dgm:spPr/>
    </dgm:pt>
    <dgm:pt modelId="{668903F4-A3A5-4058-9332-174F06C39B00}" type="pres">
      <dgm:prSet presAssocID="{309735E0-0AA7-4A97-B05D-091611EF788C}" presName="topConnNode2" presStyleLbl="node3" presStyleIdx="0" presStyleCnt="0"/>
      <dgm:spPr/>
    </dgm:pt>
    <dgm:pt modelId="{140BD6F6-A258-4083-8B26-8FB5F5B150D6}" type="pres">
      <dgm:prSet presAssocID="{309735E0-0AA7-4A97-B05D-091611EF788C}" presName="hierChild4" presStyleCnt="0"/>
      <dgm:spPr/>
    </dgm:pt>
    <dgm:pt modelId="{62B6CD78-8D16-42DD-A331-A16150F7C795}" type="pres">
      <dgm:prSet presAssocID="{309735E0-0AA7-4A97-B05D-091611EF788C}" presName="hierChild5" presStyleCnt="0"/>
      <dgm:spPr/>
    </dgm:pt>
    <dgm:pt modelId="{2BB49852-012C-4B7B-96AC-1AEF518933F7}" type="pres">
      <dgm:prSet presAssocID="{5E4A8D12-643E-46D0-9F8A-F8970CE20FBA}" presName="Name28" presStyleLbl="parChTrans1D3" presStyleIdx="1" presStyleCnt="2"/>
      <dgm:spPr/>
    </dgm:pt>
    <dgm:pt modelId="{9D3E9034-C0B7-4C5B-8FFD-7E65C5AA9DC4}" type="pres">
      <dgm:prSet presAssocID="{25A1F5D9-FCE8-4BE6-8FEF-D0CB5069B957}" presName="hierRoot2" presStyleCnt="0">
        <dgm:presLayoutVars>
          <dgm:hierBranch/>
        </dgm:presLayoutVars>
      </dgm:prSet>
      <dgm:spPr/>
    </dgm:pt>
    <dgm:pt modelId="{5DE0D9D2-05A5-4033-8EE5-E876674D9492}" type="pres">
      <dgm:prSet presAssocID="{25A1F5D9-FCE8-4BE6-8FEF-D0CB5069B957}" presName="rootComposite2" presStyleCnt="0"/>
      <dgm:spPr/>
    </dgm:pt>
    <dgm:pt modelId="{825EC7EB-4EEB-404A-AF1E-33E78FB7B33C}" type="pres">
      <dgm:prSet presAssocID="{25A1F5D9-FCE8-4BE6-8FEF-D0CB5069B957}" presName="rootText2" presStyleLbl="alignAcc1" presStyleIdx="0" presStyleCnt="0">
        <dgm:presLayoutVars>
          <dgm:chPref val="3"/>
        </dgm:presLayoutVars>
      </dgm:prSet>
      <dgm:spPr/>
    </dgm:pt>
    <dgm:pt modelId="{38D3314C-B3DB-47B3-8D6A-6B5DF477EA7D}" type="pres">
      <dgm:prSet presAssocID="{25A1F5D9-FCE8-4BE6-8FEF-D0CB5069B957}" presName="topArc2" presStyleLbl="parChTrans1D1" presStyleIdx="6" presStyleCnt="10"/>
      <dgm:spPr/>
    </dgm:pt>
    <dgm:pt modelId="{A0D1FBA7-7F15-40F4-AD88-D30103874F9D}" type="pres">
      <dgm:prSet presAssocID="{25A1F5D9-FCE8-4BE6-8FEF-D0CB5069B957}" presName="bottomArc2" presStyleLbl="parChTrans1D1" presStyleIdx="7" presStyleCnt="10"/>
      <dgm:spPr/>
    </dgm:pt>
    <dgm:pt modelId="{0A55E39D-E0B6-465B-BD50-67C69E5BDB3C}" type="pres">
      <dgm:prSet presAssocID="{25A1F5D9-FCE8-4BE6-8FEF-D0CB5069B957}" presName="topConnNode2" presStyleLbl="node3" presStyleIdx="0" presStyleCnt="0"/>
      <dgm:spPr/>
    </dgm:pt>
    <dgm:pt modelId="{CC3CC540-FB00-4F0D-8D8E-1F9CAFE39CFD}" type="pres">
      <dgm:prSet presAssocID="{25A1F5D9-FCE8-4BE6-8FEF-D0CB5069B957}" presName="hierChild4" presStyleCnt="0"/>
      <dgm:spPr/>
    </dgm:pt>
    <dgm:pt modelId="{CAB11B1E-2654-43FA-85E9-54EAB14C471E}" type="pres">
      <dgm:prSet presAssocID="{25A1F5D9-FCE8-4BE6-8FEF-D0CB5069B957}" presName="hierChild5" presStyleCnt="0"/>
      <dgm:spPr/>
    </dgm:pt>
    <dgm:pt modelId="{5271E110-3081-48FC-93FE-5E2DBD38B0C2}" type="pres">
      <dgm:prSet presAssocID="{B718EAE3-AEC3-44CE-8B58-6F5058827593}" presName="hierChild5" presStyleCnt="0"/>
      <dgm:spPr/>
    </dgm:pt>
    <dgm:pt modelId="{96430664-F3B9-4C52-973D-07295F5D18B2}" type="pres">
      <dgm:prSet presAssocID="{BB22E142-90FA-4300-944A-5172D4C2FEC0}" presName="Name28" presStyleLbl="parChTrans1D2" presStyleIdx="1" presStyleCnt="2"/>
      <dgm:spPr/>
    </dgm:pt>
    <dgm:pt modelId="{8048BD02-D5A5-46D8-972A-2A0E5AABB127}" type="pres">
      <dgm:prSet presAssocID="{676DA197-C704-433F-A10D-7ADC07ABA114}" presName="hierRoot2" presStyleCnt="0">
        <dgm:presLayoutVars>
          <dgm:hierBranch val="init"/>
        </dgm:presLayoutVars>
      </dgm:prSet>
      <dgm:spPr/>
    </dgm:pt>
    <dgm:pt modelId="{E9FA8881-5203-489A-B36F-43F0624A8854}" type="pres">
      <dgm:prSet presAssocID="{676DA197-C704-433F-A10D-7ADC07ABA114}" presName="rootComposite2" presStyleCnt="0"/>
      <dgm:spPr/>
    </dgm:pt>
    <dgm:pt modelId="{2CC83EA8-411D-4AB6-A45F-E90B7F261E52}" type="pres">
      <dgm:prSet presAssocID="{676DA197-C704-433F-A10D-7ADC07ABA114}" presName="rootText2" presStyleLbl="alignAcc1" presStyleIdx="0" presStyleCnt="0">
        <dgm:presLayoutVars>
          <dgm:chPref val="3"/>
        </dgm:presLayoutVars>
      </dgm:prSet>
      <dgm:spPr/>
    </dgm:pt>
    <dgm:pt modelId="{53BC8DFC-F111-43A6-80B0-FFDFE788DBAF}" type="pres">
      <dgm:prSet presAssocID="{676DA197-C704-433F-A10D-7ADC07ABA114}" presName="topArc2" presStyleLbl="parChTrans1D1" presStyleIdx="8" presStyleCnt="10"/>
      <dgm:spPr/>
    </dgm:pt>
    <dgm:pt modelId="{A3CA2148-2383-4D5E-A045-5894599ACD5A}" type="pres">
      <dgm:prSet presAssocID="{676DA197-C704-433F-A10D-7ADC07ABA114}" presName="bottomArc2" presStyleLbl="parChTrans1D1" presStyleIdx="9" presStyleCnt="10"/>
      <dgm:spPr/>
    </dgm:pt>
    <dgm:pt modelId="{AE56EF61-E27B-458C-84E5-BEDDFB701140}" type="pres">
      <dgm:prSet presAssocID="{676DA197-C704-433F-A10D-7ADC07ABA114}" presName="topConnNode2" presStyleLbl="node2" presStyleIdx="0" presStyleCnt="0"/>
      <dgm:spPr/>
    </dgm:pt>
    <dgm:pt modelId="{C43C07FA-5F95-47DC-9FB5-4A24FFBEA6B6}" type="pres">
      <dgm:prSet presAssocID="{676DA197-C704-433F-A10D-7ADC07ABA114}" presName="hierChild4" presStyleCnt="0"/>
      <dgm:spPr/>
    </dgm:pt>
    <dgm:pt modelId="{A0B68282-0065-4C22-BAA7-4CA272DF836B}" type="pres">
      <dgm:prSet presAssocID="{676DA197-C704-433F-A10D-7ADC07ABA114}" presName="hierChild5" presStyleCnt="0"/>
      <dgm:spPr/>
    </dgm:pt>
    <dgm:pt modelId="{494901C2-2907-4E78-BB23-57EEA054CDCD}" type="pres">
      <dgm:prSet presAssocID="{C8903830-6648-45E2-81BC-2182ACB3FDC1}" presName="hierChild3" presStyleCnt="0"/>
      <dgm:spPr/>
    </dgm:pt>
  </dgm:ptLst>
  <dgm:cxnLst>
    <dgm:cxn modelId="{BB223BDD-CE4F-4EC1-B196-ECEC2DB6251A}" type="presOf" srcId="{B718EAE3-AEC3-44CE-8B58-6F5058827593}" destId="{29457184-20A0-4493-B7C9-9861E33BE30C}" srcOrd="0" destOrd="0" presId="urn:microsoft.com/office/officeart/2008/layout/HalfCircleOrganizationChart"/>
    <dgm:cxn modelId="{ED92F27D-2877-4575-B344-37C590F7252D}" type="presOf" srcId="{0124572F-4160-41EC-A9DE-0BFACE415C39}" destId="{8C8075A4-0024-484C-BF79-85AA2ED8C811}" srcOrd="0" destOrd="0" presId="urn:microsoft.com/office/officeart/2008/layout/HalfCircleOrganizationChart"/>
    <dgm:cxn modelId="{342582A7-3245-4F5F-AB87-C9C49DA8F842}" srcId="{C8903830-6648-45E2-81BC-2182ACB3FDC1}" destId="{676DA197-C704-433F-A10D-7ADC07ABA114}" srcOrd="1" destOrd="0" parTransId="{BB22E142-90FA-4300-944A-5172D4C2FEC0}" sibTransId="{4889FEBF-40EF-49E3-958F-B795E88B1BE0}"/>
    <dgm:cxn modelId="{95A89E2D-E57C-4DA8-8338-E7CD90340CA0}" type="presOf" srcId="{7428E4E4-C826-4A3D-A095-2C37DE922098}" destId="{8440F6DE-E258-473A-B7F0-D8E80621B85E}" srcOrd="0" destOrd="0" presId="urn:microsoft.com/office/officeart/2008/layout/HalfCircleOrganizationChart"/>
    <dgm:cxn modelId="{51DADAC9-547B-4B8F-B2D1-8E18905A15E6}" srcId="{73FE2583-75F6-4684-8258-2634761E485F}" destId="{C8903830-6648-45E2-81BC-2182ACB3FDC1}" srcOrd="0" destOrd="0" parTransId="{812B4C9B-16CF-496D-826B-8FBC4ADA19A0}" sibTransId="{D9415420-4A03-47AB-8ACB-137857604299}"/>
    <dgm:cxn modelId="{BCF286A5-3F64-4C6F-9B00-60E0CD2A3DE0}" type="presOf" srcId="{C8903830-6648-45E2-81BC-2182ACB3FDC1}" destId="{6D55252E-0D1B-4F09-8F1C-DB352AA7FF2E}" srcOrd="0" destOrd="0" presId="urn:microsoft.com/office/officeart/2008/layout/HalfCircleOrganizationChart"/>
    <dgm:cxn modelId="{E75C6CEA-12F0-421A-86F3-4357918A4C08}" type="presOf" srcId="{C8903830-6648-45E2-81BC-2182ACB3FDC1}" destId="{5E671AC8-DBC8-49F0-8805-F9084F735E58}" srcOrd="1" destOrd="0" presId="urn:microsoft.com/office/officeart/2008/layout/HalfCircleOrganizationChart"/>
    <dgm:cxn modelId="{803B03F4-AEDB-492E-9C82-C54396E541C0}" type="presOf" srcId="{309735E0-0AA7-4A97-B05D-091611EF788C}" destId="{668903F4-A3A5-4058-9332-174F06C39B00}" srcOrd="1" destOrd="0" presId="urn:microsoft.com/office/officeart/2008/layout/HalfCircleOrganizationChart"/>
    <dgm:cxn modelId="{F4AC79F9-77B5-464F-A770-E74C757BF4B5}" type="presOf" srcId="{BB22E142-90FA-4300-944A-5172D4C2FEC0}" destId="{96430664-F3B9-4C52-973D-07295F5D18B2}" srcOrd="0" destOrd="0" presId="urn:microsoft.com/office/officeart/2008/layout/HalfCircleOrganizationChart"/>
    <dgm:cxn modelId="{F0D642ED-9864-4EDB-A36C-E088EEAC1480}" type="presOf" srcId="{25A1F5D9-FCE8-4BE6-8FEF-D0CB5069B957}" destId="{825EC7EB-4EEB-404A-AF1E-33E78FB7B33C}" srcOrd="0" destOrd="0" presId="urn:microsoft.com/office/officeart/2008/layout/HalfCircleOrganizationChart"/>
    <dgm:cxn modelId="{0F725895-D44B-4F37-AD05-9E20BFCE00B8}" type="presOf" srcId="{5E4A8D12-643E-46D0-9F8A-F8970CE20FBA}" destId="{2BB49852-012C-4B7B-96AC-1AEF518933F7}" srcOrd="0" destOrd="0" presId="urn:microsoft.com/office/officeart/2008/layout/HalfCircleOrganizationChart"/>
    <dgm:cxn modelId="{DAF71DFB-DCC3-4DD1-A964-D9147C1C81DE}" srcId="{C8903830-6648-45E2-81BC-2182ACB3FDC1}" destId="{B718EAE3-AEC3-44CE-8B58-6F5058827593}" srcOrd="0" destOrd="0" parTransId="{7428E4E4-C826-4A3D-A095-2C37DE922098}" sibTransId="{80ED52B7-1659-4B09-A80D-92AF57E1FB14}"/>
    <dgm:cxn modelId="{167807F0-A4DB-4D11-B986-A5EC15FEC7C3}" type="presOf" srcId="{B718EAE3-AEC3-44CE-8B58-6F5058827593}" destId="{4038F996-31B0-4E83-B76D-B1C797FB9735}" srcOrd="1" destOrd="0" presId="urn:microsoft.com/office/officeart/2008/layout/HalfCircleOrganizationChart"/>
    <dgm:cxn modelId="{EDBDD31D-2857-4858-B797-503DF206AA63}" type="presOf" srcId="{25A1F5D9-FCE8-4BE6-8FEF-D0CB5069B957}" destId="{0A55E39D-E0B6-465B-BD50-67C69E5BDB3C}" srcOrd="1" destOrd="0" presId="urn:microsoft.com/office/officeart/2008/layout/HalfCircleOrganizationChart"/>
    <dgm:cxn modelId="{216F6D99-1BC4-4208-A568-3E2CEAA6EE77}" type="presOf" srcId="{309735E0-0AA7-4A97-B05D-091611EF788C}" destId="{C45B955F-5279-4057-A677-0829E2CE8E29}" srcOrd="0" destOrd="0" presId="urn:microsoft.com/office/officeart/2008/layout/HalfCircleOrganizationChart"/>
    <dgm:cxn modelId="{E66DEE9B-CBE8-4082-8BA6-4263DD1C888C}" type="presOf" srcId="{676DA197-C704-433F-A10D-7ADC07ABA114}" destId="{2CC83EA8-411D-4AB6-A45F-E90B7F261E52}" srcOrd="0" destOrd="0" presId="urn:microsoft.com/office/officeart/2008/layout/HalfCircleOrganizationChart"/>
    <dgm:cxn modelId="{21D7213A-F2FD-4C35-8CE3-9F75D756A7F0}" type="presOf" srcId="{73FE2583-75F6-4684-8258-2634761E485F}" destId="{87140EE7-640A-4E90-88C4-7727660440E2}" srcOrd="0" destOrd="0" presId="urn:microsoft.com/office/officeart/2008/layout/HalfCircleOrganizationChart"/>
    <dgm:cxn modelId="{A26C9C6B-BF6E-4DF6-A630-FC52641DCEEA}" srcId="{B718EAE3-AEC3-44CE-8B58-6F5058827593}" destId="{25A1F5D9-FCE8-4BE6-8FEF-D0CB5069B957}" srcOrd="1" destOrd="0" parTransId="{5E4A8D12-643E-46D0-9F8A-F8970CE20FBA}" sibTransId="{980D0496-27B4-4FC6-9331-8A2F150B204C}"/>
    <dgm:cxn modelId="{6CFED96B-A6B6-4261-8E57-C214224A1854}" srcId="{B718EAE3-AEC3-44CE-8B58-6F5058827593}" destId="{309735E0-0AA7-4A97-B05D-091611EF788C}" srcOrd="0" destOrd="0" parTransId="{0124572F-4160-41EC-A9DE-0BFACE415C39}" sibTransId="{23F70B24-4659-40EB-9A76-EF062F01C618}"/>
    <dgm:cxn modelId="{6360C76D-5F7F-4359-9D03-6EEDAD06D99F}" type="presOf" srcId="{676DA197-C704-433F-A10D-7ADC07ABA114}" destId="{AE56EF61-E27B-458C-84E5-BEDDFB701140}" srcOrd="1" destOrd="0" presId="urn:microsoft.com/office/officeart/2008/layout/HalfCircleOrganizationChart"/>
    <dgm:cxn modelId="{D266074C-609A-41B8-95A1-98AEB9879D4A}" type="presParOf" srcId="{87140EE7-640A-4E90-88C4-7727660440E2}" destId="{6E98EE86-544F-4F84-99CE-995A2D6E7BDA}" srcOrd="0" destOrd="0" presId="urn:microsoft.com/office/officeart/2008/layout/HalfCircleOrganizationChart"/>
    <dgm:cxn modelId="{EB8EBD9A-9D24-42B1-B31E-F714D8B3E1AD}" type="presParOf" srcId="{6E98EE86-544F-4F84-99CE-995A2D6E7BDA}" destId="{CDA4A7CF-501E-4B8B-BB36-22987D8E8F27}" srcOrd="0" destOrd="0" presId="urn:microsoft.com/office/officeart/2008/layout/HalfCircleOrganizationChart"/>
    <dgm:cxn modelId="{AE8CF9D0-6221-4137-86DC-8C3DAE291EA0}" type="presParOf" srcId="{CDA4A7CF-501E-4B8B-BB36-22987D8E8F27}" destId="{6D55252E-0D1B-4F09-8F1C-DB352AA7FF2E}" srcOrd="0" destOrd="0" presId="urn:microsoft.com/office/officeart/2008/layout/HalfCircleOrganizationChart"/>
    <dgm:cxn modelId="{BC9DE855-17A7-4901-A09B-2E3592C106AB}" type="presParOf" srcId="{CDA4A7CF-501E-4B8B-BB36-22987D8E8F27}" destId="{4F3CD179-9B2E-4C58-8961-BE9F878E83CD}" srcOrd="1" destOrd="0" presId="urn:microsoft.com/office/officeart/2008/layout/HalfCircleOrganizationChart"/>
    <dgm:cxn modelId="{2373D866-864C-4B55-A88B-740E9515AA4D}" type="presParOf" srcId="{CDA4A7CF-501E-4B8B-BB36-22987D8E8F27}" destId="{9409ADF0-9ADF-42FD-81EE-D87D87DBC426}" srcOrd="2" destOrd="0" presId="urn:microsoft.com/office/officeart/2008/layout/HalfCircleOrganizationChart"/>
    <dgm:cxn modelId="{D61CFBB4-9758-48A0-96FC-EB3A36B24716}" type="presParOf" srcId="{CDA4A7CF-501E-4B8B-BB36-22987D8E8F27}" destId="{5E671AC8-DBC8-49F0-8805-F9084F735E58}" srcOrd="3" destOrd="0" presId="urn:microsoft.com/office/officeart/2008/layout/HalfCircleOrganizationChart"/>
    <dgm:cxn modelId="{AD711FA1-E6D8-46FC-892E-D321E35A9FAA}" type="presParOf" srcId="{6E98EE86-544F-4F84-99CE-995A2D6E7BDA}" destId="{59A2B35A-C734-4DCD-969D-809721ADD99B}" srcOrd="1" destOrd="0" presId="urn:microsoft.com/office/officeart/2008/layout/HalfCircleOrganizationChart"/>
    <dgm:cxn modelId="{C87D5188-8B0C-46CA-937B-30245BB38C4E}" type="presParOf" srcId="{59A2B35A-C734-4DCD-969D-809721ADD99B}" destId="{8440F6DE-E258-473A-B7F0-D8E80621B85E}" srcOrd="0" destOrd="0" presId="urn:microsoft.com/office/officeart/2008/layout/HalfCircleOrganizationChart"/>
    <dgm:cxn modelId="{BF478A30-4460-44D8-BADA-3E5E7A11D243}" type="presParOf" srcId="{59A2B35A-C734-4DCD-969D-809721ADD99B}" destId="{A729AC39-4EB8-4A8C-88E2-BDE4EF68E6E5}" srcOrd="1" destOrd="0" presId="urn:microsoft.com/office/officeart/2008/layout/HalfCircleOrganizationChart"/>
    <dgm:cxn modelId="{61E775CC-975C-43A8-8A71-C99D0D89B971}" type="presParOf" srcId="{A729AC39-4EB8-4A8C-88E2-BDE4EF68E6E5}" destId="{C412A357-FCA5-4964-A443-7B1B63B45C62}" srcOrd="0" destOrd="0" presId="urn:microsoft.com/office/officeart/2008/layout/HalfCircleOrganizationChart"/>
    <dgm:cxn modelId="{1B6677A6-BF48-4DA8-A700-CAC2D7F23523}" type="presParOf" srcId="{C412A357-FCA5-4964-A443-7B1B63B45C62}" destId="{29457184-20A0-4493-B7C9-9861E33BE30C}" srcOrd="0" destOrd="0" presId="urn:microsoft.com/office/officeart/2008/layout/HalfCircleOrganizationChart"/>
    <dgm:cxn modelId="{E7146B28-F556-4EF7-9F50-0230553F1021}" type="presParOf" srcId="{C412A357-FCA5-4964-A443-7B1B63B45C62}" destId="{42A15415-40EE-4E37-B6A5-04A40FB25CF0}" srcOrd="1" destOrd="0" presId="urn:microsoft.com/office/officeart/2008/layout/HalfCircleOrganizationChart"/>
    <dgm:cxn modelId="{53893D21-028A-4503-98F9-EF9AC633245D}" type="presParOf" srcId="{C412A357-FCA5-4964-A443-7B1B63B45C62}" destId="{C93A058B-0504-450D-8AFF-A2A5D2F442A3}" srcOrd="2" destOrd="0" presId="urn:microsoft.com/office/officeart/2008/layout/HalfCircleOrganizationChart"/>
    <dgm:cxn modelId="{108A528F-FCC2-47C0-B8D1-324DBAF18061}" type="presParOf" srcId="{C412A357-FCA5-4964-A443-7B1B63B45C62}" destId="{4038F996-31B0-4E83-B76D-B1C797FB9735}" srcOrd="3" destOrd="0" presId="urn:microsoft.com/office/officeart/2008/layout/HalfCircleOrganizationChart"/>
    <dgm:cxn modelId="{33B4AC2A-F059-44DE-B126-88E95693F627}" type="presParOf" srcId="{A729AC39-4EB8-4A8C-88E2-BDE4EF68E6E5}" destId="{2863E1DF-1062-4BE9-8643-F2B16EF0F931}" srcOrd="1" destOrd="0" presId="urn:microsoft.com/office/officeart/2008/layout/HalfCircleOrganizationChart"/>
    <dgm:cxn modelId="{957C6B7D-78CE-4F3B-B5C0-07677C4001A4}" type="presParOf" srcId="{2863E1DF-1062-4BE9-8643-F2B16EF0F931}" destId="{8C8075A4-0024-484C-BF79-85AA2ED8C811}" srcOrd="0" destOrd="0" presId="urn:microsoft.com/office/officeart/2008/layout/HalfCircleOrganizationChart"/>
    <dgm:cxn modelId="{A79D18E5-244B-46E8-A232-7327EADFDF3C}" type="presParOf" srcId="{2863E1DF-1062-4BE9-8643-F2B16EF0F931}" destId="{6C353B2F-4E3F-4A0C-B343-D7C6F5B51522}" srcOrd="1" destOrd="0" presId="urn:microsoft.com/office/officeart/2008/layout/HalfCircleOrganizationChart"/>
    <dgm:cxn modelId="{E9A1631B-D84D-4D12-875A-46C57798F24D}" type="presParOf" srcId="{6C353B2F-4E3F-4A0C-B343-D7C6F5B51522}" destId="{9F29D60C-AE1D-4C1D-9EEF-897B55713FCD}" srcOrd="0" destOrd="0" presId="urn:microsoft.com/office/officeart/2008/layout/HalfCircleOrganizationChart"/>
    <dgm:cxn modelId="{5EE2D00A-291C-4741-A144-B6D1BFEAD806}" type="presParOf" srcId="{9F29D60C-AE1D-4C1D-9EEF-897B55713FCD}" destId="{C45B955F-5279-4057-A677-0829E2CE8E29}" srcOrd="0" destOrd="0" presId="urn:microsoft.com/office/officeart/2008/layout/HalfCircleOrganizationChart"/>
    <dgm:cxn modelId="{1CC455D6-015E-434D-95EA-6FF5BC2C742C}" type="presParOf" srcId="{9F29D60C-AE1D-4C1D-9EEF-897B55713FCD}" destId="{F57823EB-5780-49AE-B951-A4386B93C70C}" srcOrd="1" destOrd="0" presId="urn:microsoft.com/office/officeart/2008/layout/HalfCircleOrganizationChart"/>
    <dgm:cxn modelId="{02C8DE66-4728-490B-9361-CE747C768357}" type="presParOf" srcId="{9F29D60C-AE1D-4C1D-9EEF-897B55713FCD}" destId="{966B7167-9D04-4254-B7AF-8957078E7FA4}" srcOrd="2" destOrd="0" presId="urn:microsoft.com/office/officeart/2008/layout/HalfCircleOrganizationChart"/>
    <dgm:cxn modelId="{F0519D6A-5A9A-4074-AF7B-1924712F5CE7}" type="presParOf" srcId="{9F29D60C-AE1D-4C1D-9EEF-897B55713FCD}" destId="{668903F4-A3A5-4058-9332-174F06C39B00}" srcOrd="3" destOrd="0" presId="urn:microsoft.com/office/officeart/2008/layout/HalfCircleOrganizationChart"/>
    <dgm:cxn modelId="{99C80BF3-AE87-4FC8-9CF5-D39AE9BD723A}" type="presParOf" srcId="{6C353B2F-4E3F-4A0C-B343-D7C6F5B51522}" destId="{140BD6F6-A258-4083-8B26-8FB5F5B150D6}" srcOrd="1" destOrd="0" presId="urn:microsoft.com/office/officeart/2008/layout/HalfCircleOrganizationChart"/>
    <dgm:cxn modelId="{361D5BC3-A743-4041-A534-8C8D9AF41EF8}" type="presParOf" srcId="{6C353B2F-4E3F-4A0C-B343-D7C6F5B51522}" destId="{62B6CD78-8D16-42DD-A331-A16150F7C795}" srcOrd="2" destOrd="0" presId="urn:microsoft.com/office/officeart/2008/layout/HalfCircleOrganizationChart"/>
    <dgm:cxn modelId="{08C61050-7098-4D83-86C5-73F4668A4E60}" type="presParOf" srcId="{2863E1DF-1062-4BE9-8643-F2B16EF0F931}" destId="{2BB49852-012C-4B7B-96AC-1AEF518933F7}" srcOrd="2" destOrd="0" presId="urn:microsoft.com/office/officeart/2008/layout/HalfCircleOrganizationChart"/>
    <dgm:cxn modelId="{1CA411B3-6B96-4571-A0EB-1DC4C4284C25}" type="presParOf" srcId="{2863E1DF-1062-4BE9-8643-F2B16EF0F931}" destId="{9D3E9034-C0B7-4C5B-8FFD-7E65C5AA9DC4}" srcOrd="3" destOrd="0" presId="urn:microsoft.com/office/officeart/2008/layout/HalfCircleOrganizationChart"/>
    <dgm:cxn modelId="{4933154E-9CCB-47DA-A4E5-39678C786203}" type="presParOf" srcId="{9D3E9034-C0B7-4C5B-8FFD-7E65C5AA9DC4}" destId="{5DE0D9D2-05A5-4033-8EE5-E876674D9492}" srcOrd="0" destOrd="0" presId="urn:microsoft.com/office/officeart/2008/layout/HalfCircleOrganizationChart"/>
    <dgm:cxn modelId="{09CC318F-D614-4EE2-A862-4212AEC0BBEE}" type="presParOf" srcId="{5DE0D9D2-05A5-4033-8EE5-E876674D9492}" destId="{825EC7EB-4EEB-404A-AF1E-33E78FB7B33C}" srcOrd="0" destOrd="0" presId="urn:microsoft.com/office/officeart/2008/layout/HalfCircleOrganizationChart"/>
    <dgm:cxn modelId="{546DA586-27A4-459B-BA05-12EBD3CF6FED}" type="presParOf" srcId="{5DE0D9D2-05A5-4033-8EE5-E876674D9492}" destId="{38D3314C-B3DB-47B3-8D6A-6B5DF477EA7D}" srcOrd="1" destOrd="0" presId="urn:microsoft.com/office/officeart/2008/layout/HalfCircleOrganizationChart"/>
    <dgm:cxn modelId="{BA29A22A-9EAD-4D2D-BF79-D5772D046CB0}" type="presParOf" srcId="{5DE0D9D2-05A5-4033-8EE5-E876674D9492}" destId="{A0D1FBA7-7F15-40F4-AD88-D30103874F9D}" srcOrd="2" destOrd="0" presId="urn:microsoft.com/office/officeart/2008/layout/HalfCircleOrganizationChart"/>
    <dgm:cxn modelId="{AEB2022F-134C-4862-B796-181956CF1344}" type="presParOf" srcId="{5DE0D9D2-05A5-4033-8EE5-E876674D9492}" destId="{0A55E39D-E0B6-465B-BD50-67C69E5BDB3C}" srcOrd="3" destOrd="0" presId="urn:microsoft.com/office/officeart/2008/layout/HalfCircleOrganizationChart"/>
    <dgm:cxn modelId="{5B1B0F83-79AD-4C00-948D-C818ACFFBDA3}" type="presParOf" srcId="{9D3E9034-C0B7-4C5B-8FFD-7E65C5AA9DC4}" destId="{CC3CC540-FB00-4F0D-8D8E-1F9CAFE39CFD}" srcOrd="1" destOrd="0" presId="urn:microsoft.com/office/officeart/2008/layout/HalfCircleOrganizationChart"/>
    <dgm:cxn modelId="{7A4E84C7-13A1-4728-BB40-DEFFDACE60A8}" type="presParOf" srcId="{9D3E9034-C0B7-4C5B-8FFD-7E65C5AA9DC4}" destId="{CAB11B1E-2654-43FA-85E9-54EAB14C471E}" srcOrd="2" destOrd="0" presId="urn:microsoft.com/office/officeart/2008/layout/HalfCircleOrganizationChart"/>
    <dgm:cxn modelId="{6FABDB56-4621-4194-B589-561AE0E017A6}" type="presParOf" srcId="{A729AC39-4EB8-4A8C-88E2-BDE4EF68E6E5}" destId="{5271E110-3081-48FC-93FE-5E2DBD38B0C2}" srcOrd="2" destOrd="0" presId="urn:microsoft.com/office/officeart/2008/layout/HalfCircleOrganizationChart"/>
    <dgm:cxn modelId="{88EE26E0-8DB4-4D67-912A-BD632A79CD98}" type="presParOf" srcId="{59A2B35A-C734-4DCD-969D-809721ADD99B}" destId="{96430664-F3B9-4C52-973D-07295F5D18B2}" srcOrd="2" destOrd="0" presId="urn:microsoft.com/office/officeart/2008/layout/HalfCircleOrganizationChart"/>
    <dgm:cxn modelId="{C6F20C01-3B59-41F6-B206-03D3AFC8FE8E}" type="presParOf" srcId="{59A2B35A-C734-4DCD-969D-809721ADD99B}" destId="{8048BD02-D5A5-46D8-972A-2A0E5AABB127}" srcOrd="3" destOrd="0" presId="urn:microsoft.com/office/officeart/2008/layout/HalfCircleOrganizationChart"/>
    <dgm:cxn modelId="{38D1BCA4-5141-45D6-95C7-4F7917916578}" type="presParOf" srcId="{8048BD02-D5A5-46D8-972A-2A0E5AABB127}" destId="{E9FA8881-5203-489A-B36F-43F0624A8854}" srcOrd="0" destOrd="0" presId="urn:microsoft.com/office/officeart/2008/layout/HalfCircleOrganizationChart"/>
    <dgm:cxn modelId="{4E1FCD23-5A0B-47B0-AF02-CFA18BC04F09}" type="presParOf" srcId="{E9FA8881-5203-489A-B36F-43F0624A8854}" destId="{2CC83EA8-411D-4AB6-A45F-E90B7F261E52}" srcOrd="0" destOrd="0" presId="urn:microsoft.com/office/officeart/2008/layout/HalfCircleOrganizationChart"/>
    <dgm:cxn modelId="{C46455E7-B83A-4073-98FF-4206640D9D42}" type="presParOf" srcId="{E9FA8881-5203-489A-B36F-43F0624A8854}" destId="{53BC8DFC-F111-43A6-80B0-FFDFE788DBAF}" srcOrd="1" destOrd="0" presId="urn:microsoft.com/office/officeart/2008/layout/HalfCircleOrganizationChart"/>
    <dgm:cxn modelId="{8E923E54-2692-49BE-A523-A94CF312B4CE}" type="presParOf" srcId="{E9FA8881-5203-489A-B36F-43F0624A8854}" destId="{A3CA2148-2383-4D5E-A045-5894599ACD5A}" srcOrd="2" destOrd="0" presId="urn:microsoft.com/office/officeart/2008/layout/HalfCircleOrganizationChart"/>
    <dgm:cxn modelId="{756EF3C8-D29F-4475-8CC7-E31ED7DF3203}" type="presParOf" srcId="{E9FA8881-5203-489A-B36F-43F0624A8854}" destId="{AE56EF61-E27B-458C-84E5-BEDDFB701140}" srcOrd="3" destOrd="0" presId="urn:microsoft.com/office/officeart/2008/layout/HalfCircleOrganizationChart"/>
    <dgm:cxn modelId="{77016EDC-A911-425E-B30F-65AABAE780B0}" type="presParOf" srcId="{8048BD02-D5A5-46D8-972A-2A0E5AABB127}" destId="{C43C07FA-5F95-47DC-9FB5-4A24FFBEA6B6}" srcOrd="1" destOrd="0" presId="urn:microsoft.com/office/officeart/2008/layout/HalfCircleOrganizationChart"/>
    <dgm:cxn modelId="{C93B5822-6B1C-4243-A103-47247241CBD8}" type="presParOf" srcId="{8048BD02-D5A5-46D8-972A-2A0E5AABB127}" destId="{A0B68282-0065-4C22-BAA7-4CA272DF836B}" srcOrd="2" destOrd="0" presId="urn:microsoft.com/office/officeart/2008/layout/HalfCircleOrganizationChart"/>
    <dgm:cxn modelId="{2B87C9CB-34A1-4EF9-BC58-B28853509574}" type="presParOf" srcId="{6E98EE86-544F-4F84-99CE-995A2D6E7BDA}" destId="{494901C2-2907-4E78-BB23-57EEA054CDC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284AC-C4BB-48C9-8CB4-75CD1621D513}">
      <dsp:nvSpPr>
        <dsp:cNvPr id="0" name=""/>
        <dsp:cNvSpPr/>
      </dsp:nvSpPr>
      <dsp:spPr>
        <a:xfrm>
          <a:off x="0" y="1232626"/>
          <a:ext cx="1680637" cy="67225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Generic</a:t>
          </a:r>
        </a:p>
      </dsp:txBody>
      <dsp:txXfrm>
        <a:off x="336128" y="1232626"/>
        <a:ext cx="1008382" cy="672255"/>
      </dsp:txXfrm>
    </dsp:sp>
    <dsp:sp modelId="{C53FE546-B01A-4471-BB82-B0544659295B}">
      <dsp:nvSpPr>
        <dsp:cNvPr id="0" name=""/>
        <dsp:cNvSpPr/>
      </dsp:nvSpPr>
      <dsp:spPr>
        <a:xfrm>
          <a:off x="1513081" y="1247812"/>
          <a:ext cx="1780870" cy="672255"/>
        </a:xfrm>
        <a:prstGeom prst="chevron">
          <a:avLst/>
        </a:prstGeom>
        <a:solidFill>
          <a:schemeClr val="accent4">
            <a:hueOff val="-3056120"/>
            <a:satOff val="7392"/>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Descriptive</a:t>
          </a:r>
        </a:p>
      </dsp:txBody>
      <dsp:txXfrm>
        <a:off x="1849209" y="1247812"/>
        <a:ext cx="1108615" cy="672255"/>
      </dsp:txXfrm>
    </dsp:sp>
    <dsp:sp modelId="{CA4E77BD-A82C-4792-91E9-AC63B7C7D572}">
      <dsp:nvSpPr>
        <dsp:cNvPr id="0" name=""/>
        <dsp:cNvSpPr/>
      </dsp:nvSpPr>
      <dsp:spPr>
        <a:xfrm>
          <a:off x="3125888" y="1247812"/>
          <a:ext cx="1770081" cy="672255"/>
        </a:xfrm>
        <a:prstGeom prst="chevron">
          <a:avLst/>
        </a:prstGeom>
        <a:solidFill>
          <a:schemeClr val="accent4">
            <a:hueOff val="-6112240"/>
            <a:satOff val="14784"/>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Suggestive</a:t>
          </a:r>
        </a:p>
      </dsp:txBody>
      <dsp:txXfrm>
        <a:off x="3462016" y="1247812"/>
        <a:ext cx="1097826" cy="672255"/>
      </dsp:txXfrm>
    </dsp:sp>
    <dsp:sp modelId="{EF7E56D7-0104-48B3-94AA-CA9088283503}">
      <dsp:nvSpPr>
        <dsp:cNvPr id="0" name=""/>
        <dsp:cNvSpPr/>
      </dsp:nvSpPr>
      <dsp:spPr>
        <a:xfrm>
          <a:off x="4727905" y="1247812"/>
          <a:ext cx="1680637" cy="672255"/>
        </a:xfrm>
        <a:prstGeom prst="chevron">
          <a:avLst/>
        </a:prstGeom>
        <a:solidFill>
          <a:schemeClr val="accent4">
            <a:hueOff val="-9168359"/>
            <a:satOff val="22175"/>
            <a:lumOff val="3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Fanciful/ arbitrary</a:t>
          </a:r>
        </a:p>
      </dsp:txBody>
      <dsp:txXfrm>
        <a:off x="5064033" y="1247812"/>
        <a:ext cx="1008382" cy="672255"/>
      </dsp:txXfrm>
    </dsp:sp>
    <dsp:sp modelId="{3BFC6E23-7EF8-405B-8DB7-504241221864}">
      <dsp:nvSpPr>
        <dsp:cNvPr id="0" name=""/>
        <dsp:cNvSpPr/>
      </dsp:nvSpPr>
      <dsp:spPr>
        <a:xfrm>
          <a:off x="6240479" y="1247812"/>
          <a:ext cx="1680637" cy="672255"/>
        </a:xfrm>
        <a:prstGeom prst="chevron">
          <a:avLst/>
        </a:prstGeom>
        <a:solidFill>
          <a:schemeClr val="accent4">
            <a:hueOff val="-12224479"/>
            <a:satOff val="29567"/>
            <a:lumOff val="4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Reputed/ well-known</a:t>
          </a:r>
        </a:p>
      </dsp:txBody>
      <dsp:txXfrm>
        <a:off x="6576607" y="1247812"/>
        <a:ext cx="1008382" cy="672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FD8F9-1376-4EB2-A09A-7CE54DFB379F}">
      <dsp:nvSpPr>
        <dsp:cNvPr id="0" name=""/>
        <dsp:cNvSpPr/>
      </dsp:nvSpPr>
      <dsp:spPr>
        <a:xfrm>
          <a:off x="2610514" y="2151540"/>
          <a:ext cx="1495470" cy="149547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Idea</a:t>
          </a:r>
        </a:p>
      </dsp:txBody>
      <dsp:txXfrm>
        <a:off x="2829521" y="2370547"/>
        <a:ext cx="1057456" cy="1057456"/>
      </dsp:txXfrm>
    </dsp:sp>
    <dsp:sp modelId="{71E9012F-41C9-407D-A55F-B173AC8B19C9}">
      <dsp:nvSpPr>
        <dsp:cNvPr id="0" name=""/>
        <dsp:cNvSpPr/>
      </dsp:nvSpPr>
      <dsp:spPr>
        <a:xfrm rot="16200000">
          <a:off x="3199850" y="1666389"/>
          <a:ext cx="316798" cy="5084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solidFill>
              <a:srgbClr val="800000"/>
            </a:solidFill>
          </a:endParaRPr>
        </a:p>
      </dsp:txBody>
      <dsp:txXfrm>
        <a:off x="3247370" y="1815601"/>
        <a:ext cx="221759" cy="305075"/>
      </dsp:txXfrm>
    </dsp:sp>
    <dsp:sp modelId="{1EEB1CF3-B38A-4573-9FA5-DA030368F3DD}">
      <dsp:nvSpPr>
        <dsp:cNvPr id="0" name=""/>
        <dsp:cNvSpPr/>
      </dsp:nvSpPr>
      <dsp:spPr>
        <a:xfrm>
          <a:off x="2610514" y="179943"/>
          <a:ext cx="1495470" cy="149547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Expression 1</a:t>
          </a:r>
        </a:p>
      </dsp:txBody>
      <dsp:txXfrm>
        <a:off x="2829521" y="398950"/>
        <a:ext cx="1057456" cy="1057456"/>
      </dsp:txXfrm>
    </dsp:sp>
    <dsp:sp modelId="{39B31A23-7596-468F-BA05-C78609FA8BBE}">
      <dsp:nvSpPr>
        <dsp:cNvPr id="0" name=""/>
        <dsp:cNvSpPr/>
      </dsp:nvSpPr>
      <dsp:spPr>
        <a:xfrm rot="1723036">
          <a:off x="4105618" y="3137454"/>
          <a:ext cx="302783" cy="5084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4111204" y="3217323"/>
        <a:ext cx="211948" cy="305075"/>
      </dsp:txXfrm>
    </dsp:sp>
    <dsp:sp modelId="{A50FA89C-18A5-4F85-80E9-56F057380FE5}">
      <dsp:nvSpPr>
        <dsp:cNvPr id="0" name=""/>
        <dsp:cNvSpPr/>
      </dsp:nvSpPr>
      <dsp:spPr>
        <a:xfrm>
          <a:off x="4423066" y="3144593"/>
          <a:ext cx="1495470" cy="149547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Expression 3</a:t>
          </a:r>
        </a:p>
      </dsp:txBody>
      <dsp:txXfrm>
        <a:off x="4642073" y="3363600"/>
        <a:ext cx="1057456" cy="1057456"/>
      </dsp:txXfrm>
    </dsp:sp>
    <dsp:sp modelId="{C12F319F-C781-4708-B134-2FAA20F45893}">
      <dsp:nvSpPr>
        <dsp:cNvPr id="0" name=""/>
        <dsp:cNvSpPr/>
      </dsp:nvSpPr>
      <dsp:spPr>
        <a:xfrm rot="9076964">
          <a:off x="2308097" y="3137454"/>
          <a:ext cx="302783" cy="50845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10800000">
        <a:off x="2393346" y="3217323"/>
        <a:ext cx="211948" cy="305075"/>
      </dsp:txXfrm>
    </dsp:sp>
    <dsp:sp modelId="{2879206C-3AD1-477E-945C-1F3D207CCA32}">
      <dsp:nvSpPr>
        <dsp:cNvPr id="0" name=""/>
        <dsp:cNvSpPr/>
      </dsp:nvSpPr>
      <dsp:spPr>
        <a:xfrm>
          <a:off x="797962" y="3144593"/>
          <a:ext cx="1495470" cy="149547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Expression 2</a:t>
          </a:r>
        </a:p>
      </dsp:txBody>
      <dsp:txXfrm>
        <a:off x="1016969" y="3363600"/>
        <a:ext cx="1057456" cy="1057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30664-F3B9-4C52-973D-07295F5D18B2}">
      <dsp:nvSpPr>
        <dsp:cNvPr id="0" name=""/>
        <dsp:cNvSpPr/>
      </dsp:nvSpPr>
      <dsp:spPr>
        <a:xfrm>
          <a:off x="4663582" y="1163350"/>
          <a:ext cx="1405539" cy="487873"/>
        </a:xfrm>
        <a:custGeom>
          <a:avLst/>
          <a:gdLst/>
          <a:ahLst/>
          <a:cxnLst/>
          <a:rect l="0" t="0" r="0" b="0"/>
          <a:pathLst>
            <a:path>
              <a:moveTo>
                <a:pt x="0" y="0"/>
              </a:moveTo>
              <a:lnTo>
                <a:pt x="0" y="243936"/>
              </a:lnTo>
              <a:lnTo>
                <a:pt x="1405539" y="243936"/>
              </a:lnTo>
              <a:lnTo>
                <a:pt x="1405539" y="487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49852-012C-4B7B-96AC-1AEF518933F7}">
      <dsp:nvSpPr>
        <dsp:cNvPr id="0" name=""/>
        <dsp:cNvSpPr/>
      </dsp:nvSpPr>
      <dsp:spPr>
        <a:xfrm>
          <a:off x="3258042" y="2812826"/>
          <a:ext cx="1405539" cy="487873"/>
        </a:xfrm>
        <a:custGeom>
          <a:avLst/>
          <a:gdLst/>
          <a:ahLst/>
          <a:cxnLst/>
          <a:rect l="0" t="0" r="0" b="0"/>
          <a:pathLst>
            <a:path>
              <a:moveTo>
                <a:pt x="0" y="0"/>
              </a:moveTo>
              <a:lnTo>
                <a:pt x="0" y="243936"/>
              </a:lnTo>
              <a:lnTo>
                <a:pt x="1405539" y="243936"/>
              </a:lnTo>
              <a:lnTo>
                <a:pt x="1405539" y="4878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75A4-0024-484C-BF79-85AA2ED8C811}">
      <dsp:nvSpPr>
        <dsp:cNvPr id="0" name=""/>
        <dsp:cNvSpPr/>
      </dsp:nvSpPr>
      <dsp:spPr>
        <a:xfrm>
          <a:off x="1852502" y="2812826"/>
          <a:ext cx="1405539" cy="487873"/>
        </a:xfrm>
        <a:custGeom>
          <a:avLst/>
          <a:gdLst/>
          <a:ahLst/>
          <a:cxnLst/>
          <a:rect l="0" t="0" r="0" b="0"/>
          <a:pathLst>
            <a:path>
              <a:moveTo>
                <a:pt x="1405539" y="0"/>
              </a:moveTo>
              <a:lnTo>
                <a:pt x="1405539" y="243936"/>
              </a:lnTo>
              <a:lnTo>
                <a:pt x="0" y="243936"/>
              </a:lnTo>
              <a:lnTo>
                <a:pt x="0" y="4878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0F6DE-E258-473A-B7F0-D8E80621B85E}">
      <dsp:nvSpPr>
        <dsp:cNvPr id="0" name=""/>
        <dsp:cNvSpPr/>
      </dsp:nvSpPr>
      <dsp:spPr>
        <a:xfrm>
          <a:off x="3258042" y="1163350"/>
          <a:ext cx="1405539" cy="487873"/>
        </a:xfrm>
        <a:custGeom>
          <a:avLst/>
          <a:gdLst/>
          <a:ahLst/>
          <a:cxnLst/>
          <a:rect l="0" t="0" r="0" b="0"/>
          <a:pathLst>
            <a:path>
              <a:moveTo>
                <a:pt x="1405539" y="0"/>
              </a:moveTo>
              <a:lnTo>
                <a:pt x="1405539" y="243936"/>
              </a:lnTo>
              <a:lnTo>
                <a:pt x="0" y="243936"/>
              </a:lnTo>
              <a:lnTo>
                <a:pt x="0" y="487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CD179-9B2E-4C58-8961-BE9F878E83CD}">
      <dsp:nvSpPr>
        <dsp:cNvPr id="0" name=""/>
        <dsp:cNvSpPr/>
      </dsp:nvSpPr>
      <dsp:spPr>
        <a:xfrm>
          <a:off x="4082780" y="1747"/>
          <a:ext cx="1161603" cy="116160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9ADF0-9ADF-42FD-81EE-D87D87DBC426}">
      <dsp:nvSpPr>
        <dsp:cNvPr id="0" name=""/>
        <dsp:cNvSpPr/>
      </dsp:nvSpPr>
      <dsp:spPr>
        <a:xfrm>
          <a:off x="4082780" y="1747"/>
          <a:ext cx="1161603" cy="116160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5252E-0D1B-4F09-8F1C-DB352AA7FF2E}">
      <dsp:nvSpPr>
        <dsp:cNvPr id="0" name=""/>
        <dsp:cNvSpPr/>
      </dsp:nvSpPr>
      <dsp:spPr>
        <a:xfrm>
          <a:off x="3501979" y="210835"/>
          <a:ext cx="2323206" cy="743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Copyright</a:t>
          </a:r>
        </a:p>
      </dsp:txBody>
      <dsp:txXfrm>
        <a:off x="3501979" y="210835"/>
        <a:ext cx="2323206" cy="743425"/>
      </dsp:txXfrm>
    </dsp:sp>
    <dsp:sp modelId="{42A15415-40EE-4E37-B6A5-04A40FB25CF0}">
      <dsp:nvSpPr>
        <dsp:cNvPr id="0" name=""/>
        <dsp:cNvSpPr/>
      </dsp:nvSpPr>
      <dsp:spPr>
        <a:xfrm>
          <a:off x="2677241" y="1651223"/>
          <a:ext cx="1161603" cy="116160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3A058B-0504-450D-8AFF-A2A5D2F442A3}">
      <dsp:nvSpPr>
        <dsp:cNvPr id="0" name=""/>
        <dsp:cNvSpPr/>
      </dsp:nvSpPr>
      <dsp:spPr>
        <a:xfrm>
          <a:off x="2677241" y="1651223"/>
          <a:ext cx="1161603" cy="116160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57184-20A0-4493-B7C9-9861E33BE30C}">
      <dsp:nvSpPr>
        <dsp:cNvPr id="0" name=""/>
        <dsp:cNvSpPr/>
      </dsp:nvSpPr>
      <dsp:spPr>
        <a:xfrm>
          <a:off x="2096439" y="1860312"/>
          <a:ext cx="2323206" cy="743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800000"/>
              </a:solidFill>
            </a:rPr>
            <a:t>Economic rights</a:t>
          </a:r>
        </a:p>
      </dsp:txBody>
      <dsp:txXfrm>
        <a:off x="2096439" y="1860312"/>
        <a:ext cx="2323206" cy="743425"/>
      </dsp:txXfrm>
    </dsp:sp>
    <dsp:sp modelId="{F57823EB-5780-49AE-B951-A4386B93C70C}">
      <dsp:nvSpPr>
        <dsp:cNvPr id="0" name=""/>
        <dsp:cNvSpPr/>
      </dsp:nvSpPr>
      <dsp:spPr>
        <a:xfrm>
          <a:off x="1271701" y="3300699"/>
          <a:ext cx="1161603" cy="116160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B7167-9D04-4254-B7AF-8957078E7FA4}">
      <dsp:nvSpPr>
        <dsp:cNvPr id="0" name=""/>
        <dsp:cNvSpPr/>
      </dsp:nvSpPr>
      <dsp:spPr>
        <a:xfrm>
          <a:off x="1271701" y="3300699"/>
          <a:ext cx="1161603" cy="116160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B955F-5279-4057-A677-0829E2CE8E29}">
      <dsp:nvSpPr>
        <dsp:cNvPr id="0" name=""/>
        <dsp:cNvSpPr/>
      </dsp:nvSpPr>
      <dsp:spPr>
        <a:xfrm>
          <a:off x="690899" y="3509788"/>
          <a:ext cx="2323206" cy="743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Right of reproduction</a:t>
          </a:r>
        </a:p>
      </dsp:txBody>
      <dsp:txXfrm>
        <a:off x="690899" y="3509788"/>
        <a:ext cx="2323206" cy="743425"/>
      </dsp:txXfrm>
    </dsp:sp>
    <dsp:sp modelId="{38D3314C-B3DB-47B3-8D6A-6B5DF477EA7D}">
      <dsp:nvSpPr>
        <dsp:cNvPr id="0" name=""/>
        <dsp:cNvSpPr/>
      </dsp:nvSpPr>
      <dsp:spPr>
        <a:xfrm>
          <a:off x="4082780" y="3300699"/>
          <a:ext cx="1161603" cy="116160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1FBA7-7F15-40F4-AD88-D30103874F9D}">
      <dsp:nvSpPr>
        <dsp:cNvPr id="0" name=""/>
        <dsp:cNvSpPr/>
      </dsp:nvSpPr>
      <dsp:spPr>
        <a:xfrm>
          <a:off x="4082780" y="3300699"/>
          <a:ext cx="1161603" cy="116160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EC7EB-4EEB-404A-AF1E-33E78FB7B33C}">
      <dsp:nvSpPr>
        <dsp:cNvPr id="0" name=""/>
        <dsp:cNvSpPr/>
      </dsp:nvSpPr>
      <dsp:spPr>
        <a:xfrm>
          <a:off x="3501979" y="3509788"/>
          <a:ext cx="2323206" cy="743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t>Right of communication to the public</a:t>
          </a:r>
        </a:p>
      </dsp:txBody>
      <dsp:txXfrm>
        <a:off x="3501979" y="3509788"/>
        <a:ext cx="2323206" cy="743425"/>
      </dsp:txXfrm>
    </dsp:sp>
    <dsp:sp modelId="{53BC8DFC-F111-43A6-80B0-FFDFE788DBAF}">
      <dsp:nvSpPr>
        <dsp:cNvPr id="0" name=""/>
        <dsp:cNvSpPr/>
      </dsp:nvSpPr>
      <dsp:spPr>
        <a:xfrm>
          <a:off x="5488320" y="1651223"/>
          <a:ext cx="1161603" cy="116160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A2148-2383-4D5E-A045-5894599ACD5A}">
      <dsp:nvSpPr>
        <dsp:cNvPr id="0" name=""/>
        <dsp:cNvSpPr/>
      </dsp:nvSpPr>
      <dsp:spPr>
        <a:xfrm>
          <a:off x="5488320" y="1651223"/>
          <a:ext cx="1161603" cy="116160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83EA8-411D-4AB6-A45F-E90B7F261E52}">
      <dsp:nvSpPr>
        <dsp:cNvPr id="0" name=""/>
        <dsp:cNvSpPr/>
      </dsp:nvSpPr>
      <dsp:spPr>
        <a:xfrm>
          <a:off x="4907518" y="1860312"/>
          <a:ext cx="2323206" cy="7434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800000"/>
              </a:solidFill>
            </a:rPr>
            <a:t>Moral rights</a:t>
          </a:r>
        </a:p>
      </dsp:txBody>
      <dsp:txXfrm>
        <a:off x="4907518" y="1860312"/>
        <a:ext cx="2323206" cy="7434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3005" cy="494584"/>
          </a:xfrm>
          <a:prstGeom prst="rect">
            <a:avLst/>
          </a:prstGeom>
        </p:spPr>
        <p:txBody>
          <a:bodyPr vert="horz" lIns="90891" tIns="45446" rIns="90891" bIns="45446" rtlCol="0"/>
          <a:lstStyle>
            <a:lvl1pPr algn="l">
              <a:defRPr sz="1200"/>
            </a:lvl1pPr>
          </a:lstStyle>
          <a:p>
            <a:pPr>
              <a:defRPr/>
            </a:pPr>
            <a:endParaRPr lang="en-GB"/>
          </a:p>
        </p:txBody>
      </p:sp>
      <p:sp>
        <p:nvSpPr>
          <p:cNvPr id="3" name="Date Placeholder 2"/>
          <p:cNvSpPr>
            <a:spLocks noGrp="1"/>
          </p:cNvSpPr>
          <p:nvPr>
            <p:ph type="dt" idx="1"/>
          </p:nvPr>
        </p:nvSpPr>
        <p:spPr>
          <a:xfrm>
            <a:off x="3819121" y="0"/>
            <a:ext cx="2923005" cy="494584"/>
          </a:xfrm>
          <a:prstGeom prst="rect">
            <a:avLst/>
          </a:prstGeom>
        </p:spPr>
        <p:txBody>
          <a:bodyPr vert="horz" lIns="90891" tIns="45446" rIns="90891" bIns="45446" rtlCol="0"/>
          <a:lstStyle>
            <a:lvl1pPr algn="r">
              <a:defRPr sz="1200"/>
            </a:lvl1pPr>
          </a:lstStyle>
          <a:p>
            <a:pPr>
              <a:defRPr/>
            </a:pPr>
            <a:fld id="{EE63DE2F-B300-4038-8EF0-3A252F62BF14}" type="datetimeFigureOut">
              <a:rPr lang="en-GB"/>
              <a:pPr>
                <a:defRPr/>
              </a:pPr>
              <a:t>25/11/2016</a:t>
            </a:fld>
            <a:endParaRPr lang="en-GB"/>
          </a:p>
        </p:txBody>
      </p:sp>
      <p:sp>
        <p:nvSpPr>
          <p:cNvPr id="4" name="Slide Image Placeholder 3"/>
          <p:cNvSpPr>
            <a:spLocks noGrp="1" noRot="1" noChangeAspect="1"/>
          </p:cNvSpPr>
          <p:nvPr>
            <p:ph type="sldImg" idx="2"/>
          </p:nvPr>
        </p:nvSpPr>
        <p:spPr>
          <a:xfrm>
            <a:off x="901700" y="741363"/>
            <a:ext cx="4940300" cy="3705225"/>
          </a:xfrm>
          <a:prstGeom prst="rect">
            <a:avLst/>
          </a:prstGeom>
          <a:noFill/>
          <a:ln w="12700">
            <a:solidFill>
              <a:prstClr val="black"/>
            </a:solidFill>
          </a:ln>
        </p:spPr>
        <p:txBody>
          <a:bodyPr vert="horz" lIns="90891" tIns="45446" rIns="90891" bIns="45446" rtlCol="0" anchor="ctr"/>
          <a:lstStyle/>
          <a:p>
            <a:pPr lvl="0"/>
            <a:endParaRPr lang="en-GB" noProof="0"/>
          </a:p>
        </p:txBody>
      </p:sp>
      <p:sp>
        <p:nvSpPr>
          <p:cNvPr id="5" name="Notes Placeholder 4"/>
          <p:cNvSpPr>
            <a:spLocks noGrp="1"/>
          </p:cNvSpPr>
          <p:nvPr>
            <p:ph type="body" sz="quarter" idx="3"/>
          </p:nvPr>
        </p:nvSpPr>
        <p:spPr>
          <a:xfrm>
            <a:off x="674055" y="4693009"/>
            <a:ext cx="5395590" cy="4446507"/>
          </a:xfrm>
          <a:prstGeom prst="rect">
            <a:avLst/>
          </a:prstGeom>
        </p:spPr>
        <p:txBody>
          <a:bodyPr vert="horz" lIns="90891" tIns="45446" rIns="90891" bIns="454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84437"/>
            <a:ext cx="2923005" cy="494583"/>
          </a:xfrm>
          <a:prstGeom prst="rect">
            <a:avLst/>
          </a:prstGeom>
        </p:spPr>
        <p:txBody>
          <a:bodyPr vert="horz" lIns="90891" tIns="45446" rIns="90891" bIns="45446"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9121" y="9384437"/>
            <a:ext cx="2923005" cy="494583"/>
          </a:xfrm>
          <a:prstGeom prst="rect">
            <a:avLst/>
          </a:prstGeom>
        </p:spPr>
        <p:txBody>
          <a:bodyPr vert="horz" lIns="90891" tIns="45446" rIns="90891" bIns="45446" rtlCol="0" anchor="b"/>
          <a:lstStyle>
            <a:lvl1pPr algn="r">
              <a:defRPr sz="1200"/>
            </a:lvl1pPr>
          </a:lstStyle>
          <a:p>
            <a:pPr>
              <a:defRPr/>
            </a:pPr>
            <a:fld id="{7735B17E-AA6C-4583-8372-5CEFABEF79F5}" type="slidenum">
              <a:rPr lang="en-GB"/>
              <a:pPr>
                <a:defRPr/>
              </a:pPr>
              <a:t>‹#›</a:t>
            </a:fld>
            <a:endParaRPr lang="en-GB"/>
          </a:p>
        </p:txBody>
      </p:sp>
    </p:spTree>
    <p:extLst>
      <p:ext uri="{BB962C8B-B14F-4D97-AF65-F5344CB8AC3E}">
        <p14:creationId xmlns:p14="http://schemas.microsoft.com/office/powerpoint/2010/main" val="415164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E31452D6-D00B-4111-ADFA-918551FBB4C0}" type="slidenum">
              <a:rPr lang="en-GB" smtClean="0"/>
              <a:pPr eaLnBrk="1" hangingPunct="1"/>
              <a:t>1</a:t>
            </a:fld>
            <a:endParaRPr lang="en-GB"/>
          </a:p>
        </p:txBody>
      </p:sp>
    </p:spTree>
    <p:extLst>
      <p:ext uri="{BB962C8B-B14F-4D97-AF65-F5344CB8AC3E}">
        <p14:creationId xmlns:p14="http://schemas.microsoft.com/office/powerpoint/2010/main" val="3704495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IE" dirty="0"/>
              <a:t>Applications for registration of a trade mark can be rejected</a:t>
            </a:r>
            <a:r>
              <a:rPr lang="en-IE" baseline="0" dirty="0"/>
              <a:t> based on</a:t>
            </a:r>
            <a:r>
              <a:rPr lang="en-IE" dirty="0"/>
              <a:t> </a:t>
            </a:r>
            <a:r>
              <a:rPr lang="en-IE" b="0" dirty="0"/>
              <a:t>absolute grounds for refusal</a:t>
            </a:r>
            <a:r>
              <a:rPr lang="en-IE" dirty="0"/>
              <a:t>. </a:t>
            </a:r>
          </a:p>
          <a:p>
            <a:pPr algn="l"/>
            <a:endParaRPr lang="en-IE" dirty="0"/>
          </a:p>
          <a:p>
            <a:pPr algn="l"/>
            <a:r>
              <a:rPr lang="en-IE" dirty="0"/>
              <a:t>If absolute grounds for refusal are found to exist by the examiner</a:t>
            </a:r>
            <a:r>
              <a:rPr lang="en-IE" baseline="0" dirty="0"/>
              <a:t> at the relevant trade mark office</a:t>
            </a:r>
            <a:r>
              <a:rPr lang="en-IE" dirty="0"/>
              <a:t>, the </a:t>
            </a:r>
            <a:r>
              <a:rPr lang="en-IE" baseline="0" dirty="0"/>
              <a:t> mark application will be rejected. However, some grounds for refusal can be remedied or overcome.</a:t>
            </a:r>
          </a:p>
          <a:p>
            <a:pPr algn="l"/>
            <a:endParaRPr lang="en-IE" baseline="0" dirty="0"/>
          </a:p>
          <a:p>
            <a:pPr algn="l"/>
            <a:r>
              <a:rPr lang="en-IE" baseline="0" dirty="0"/>
              <a:t>What are absolute grounds for refusal?</a:t>
            </a:r>
            <a:endParaRPr lang="en-IE" dirty="0"/>
          </a:p>
          <a:p>
            <a:pPr algn="l"/>
            <a:r>
              <a:rPr lang="en-IE" dirty="0"/>
              <a:t> </a:t>
            </a:r>
          </a:p>
          <a:p>
            <a:pPr algn="l"/>
            <a:r>
              <a:rPr lang="en-IE" dirty="0"/>
              <a:t>Firstly, registration will be refused if the sign does not fulfil the representation requirement we talked about earlier.</a:t>
            </a:r>
          </a:p>
          <a:p>
            <a:pPr algn="l"/>
            <a:r>
              <a:rPr lang="en-IE" dirty="0"/>
              <a:t> </a:t>
            </a:r>
          </a:p>
          <a:p>
            <a:pPr algn="l"/>
            <a:r>
              <a:rPr lang="en-IE" dirty="0"/>
              <a:t>Secondly, to be registered</a:t>
            </a:r>
            <a:r>
              <a:rPr lang="en-IE" baseline="0" dirty="0"/>
              <a:t> as a trade mark,</a:t>
            </a:r>
            <a:r>
              <a:rPr lang="en-IE" dirty="0"/>
              <a:t> a sign must always have </a:t>
            </a:r>
            <a:r>
              <a:rPr lang="en-IE" b="0" dirty="0"/>
              <a:t>a distinctive character</a:t>
            </a:r>
            <a:r>
              <a:rPr lang="en-IE" dirty="0"/>
              <a:t>. A mark is distinctive if it can fulfil the origin function. When assessing the distinctive character, no distinction can be made between different categories of trade marks. However, some trade marks might lack distinctive character due to a different consumer perception.</a:t>
            </a:r>
          </a:p>
          <a:p>
            <a:pPr algn="l"/>
            <a:endParaRPr lang="en-IE" dirty="0"/>
          </a:p>
          <a:p>
            <a:r>
              <a:rPr lang="en-IE" i="0" baseline="0" dirty="0"/>
              <a:t>In the case of colour </a:t>
            </a:r>
            <a:r>
              <a:rPr lang="en-IE" i="1" baseline="0" dirty="0"/>
              <a:t>per se </a:t>
            </a:r>
            <a:r>
              <a:rPr lang="en-IE" i="0" baseline="0" dirty="0"/>
              <a:t>marks, t</a:t>
            </a:r>
            <a:r>
              <a:rPr lang="en-IE" i="0" dirty="0"/>
              <a:t>he consumer might not perceive the colour as an indication of the commercial origin of certain goods and services.</a:t>
            </a:r>
            <a:r>
              <a:rPr lang="en-IE" i="0" baseline="0" dirty="0"/>
              <a:t> </a:t>
            </a:r>
          </a:p>
          <a:p>
            <a:pPr marL="170421" indent="-170421">
              <a:buFontTx/>
              <a:buChar char="-"/>
            </a:pPr>
            <a:endParaRPr lang="en-IE" i="0" dirty="0"/>
          </a:p>
          <a:p>
            <a:r>
              <a:rPr lang="en-IE" i="0" dirty="0"/>
              <a:t>Slogans. The perception of the average consumer might be different when encountering a slogan,</a:t>
            </a:r>
            <a:r>
              <a:rPr lang="en-IE" i="0" baseline="0" dirty="0"/>
              <a:t> </a:t>
            </a:r>
            <a:r>
              <a:rPr lang="en-IE" i="0" dirty="0"/>
              <a:t>because it sends a message that could apply to any trader.</a:t>
            </a:r>
          </a:p>
          <a:p>
            <a:pPr marL="170421" indent="-170421">
              <a:buFontTx/>
              <a:buChar char="-"/>
            </a:pPr>
            <a:endParaRPr lang="en-IE" i="0" baseline="0" dirty="0"/>
          </a:p>
          <a:p>
            <a:r>
              <a:rPr lang="en-IE" i="0" baseline="0" dirty="0"/>
              <a:t>Marks that consist of the shape of the goods itself, if the sign’s shape does not differ substantially from other shapes in the market. The average consumer is </a:t>
            </a:r>
            <a:r>
              <a:rPr lang="en-IE" i="0" dirty="0">
                <a:effectLst/>
              </a:rPr>
              <a:t>not in the habit of making assumptions about the origin of products on the basis of their shape in the absence of any graphic or word element.</a:t>
            </a:r>
          </a:p>
          <a:p>
            <a:pPr algn="l"/>
            <a:endParaRPr lang="en-IE"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C6B98748-B9BF-434B-92D9-AD4B54CA999E}" type="slidenum">
              <a:rPr lang="en-GB" smtClean="0"/>
              <a:pPr eaLnBrk="1" hangingPunct="1"/>
              <a:t>10</a:t>
            </a:fld>
            <a:endParaRPr lang="en-GB"/>
          </a:p>
        </p:txBody>
      </p:sp>
    </p:spTree>
    <p:extLst>
      <p:ext uri="{BB962C8B-B14F-4D97-AF65-F5344CB8AC3E}">
        <p14:creationId xmlns:p14="http://schemas.microsoft.com/office/powerpoint/2010/main" val="27376055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b="0" noProof="0" dirty="0"/>
              <a:t>The </a:t>
            </a:r>
            <a:r>
              <a:rPr lang="en-GB" b="0" baseline="0" noProof="0" dirty="0"/>
              <a:t>EU’s </a:t>
            </a:r>
            <a:r>
              <a:rPr lang="en-GB" b="0" noProof="0" dirty="0"/>
              <a:t>Product Piracy Regulation - Regulation 1383/2003 – is</a:t>
            </a:r>
            <a:r>
              <a:rPr lang="en-GB" b="0" baseline="0" noProof="0" dirty="0"/>
              <a:t> aimed at stopping pirated goods at the borders of the EU.</a:t>
            </a:r>
            <a:endParaRPr lang="en-GB" b="0" noProof="0" dirty="0"/>
          </a:p>
          <a:p>
            <a:pPr defTabSz="908914">
              <a:defRPr/>
            </a:pPr>
            <a:endParaRPr lang="en-GB" b="0" noProof="0" dirty="0"/>
          </a:p>
          <a:p>
            <a:pPr defTabSz="908914">
              <a:defRPr/>
            </a:pPr>
            <a:r>
              <a:rPr lang="en-GB" b="0" noProof="0" dirty="0"/>
              <a:t>It</a:t>
            </a:r>
            <a:r>
              <a:rPr lang="en-GB" b="0" baseline="0" noProof="0" dirty="0"/>
              <a:t> allows c</a:t>
            </a:r>
            <a:r>
              <a:rPr lang="en-GB" noProof="0" dirty="0"/>
              <a:t>ustoms authorities to keep allegedly counterfeited goods off the market.</a:t>
            </a:r>
            <a:r>
              <a:rPr lang="en-GB" baseline="0" noProof="0" dirty="0"/>
              <a:t> </a:t>
            </a:r>
            <a:endParaRPr lang="en-GB" noProof="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100</a:t>
            </a:fld>
            <a:endParaRPr lang="en-IE"/>
          </a:p>
        </p:txBody>
      </p:sp>
    </p:spTree>
    <p:extLst>
      <p:ext uri="{BB962C8B-B14F-4D97-AF65-F5344CB8AC3E}">
        <p14:creationId xmlns:p14="http://schemas.microsoft.com/office/powerpoint/2010/main" val="4870504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Calibri" pitchFamily="34" charset="0"/>
                <a:cs typeface="Calibri" pitchFamily="34" charset="0"/>
              </a:rPr>
              <a:t>Contrary to widespread belief, material posted on the internet </a:t>
            </a:r>
            <a:r>
              <a:rPr lang="en-IE" dirty="0"/>
              <a:t>– </a:t>
            </a:r>
            <a:r>
              <a:rPr lang="en-GB" dirty="0">
                <a:latin typeface="Calibri" pitchFamily="34" charset="0"/>
                <a:cs typeface="Calibri" pitchFamily="34" charset="0"/>
              </a:rPr>
              <a:t>including in blogs, chat rooms and e-mails </a:t>
            </a:r>
            <a:r>
              <a:rPr lang="en-IE" dirty="0"/>
              <a:t>–</a:t>
            </a:r>
            <a:r>
              <a:rPr lang="en-GB" dirty="0">
                <a:latin typeface="Calibri" pitchFamily="34" charset="0"/>
                <a:cs typeface="Calibri" pitchFamily="34" charset="0"/>
              </a:rPr>
              <a:t> cannot be used without permission. </a:t>
            </a:r>
          </a:p>
          <a:p>
            <a:pPr algn="l"/>
            <a:endParaRPr lang="en-GB" baseline="0" dirty="0"/>
          </a:p>
          <a:p>
            <a:pPr algn="l"/>
            <a:r>
              <a:rPr lang="en-GB" dirty="0">
                <a:latin typeface="Calibri" pitchFamily="34" charset="0"/>
                <a:cs typeface="Calibri" pitchFamily="34" charset="0"/>
              </a:rPr>
              <a:t>Internet service providers are exempted, provided that they are unaware of any unlawful activities by its clients and that, upon obtaining such knowledge or awareness, they acts expeditiously to remove or disable access to the information</a:t>
            </a:r>
            <a:endParaRPr lang="en-GB" baseline="0" dirty="0"/>
          </a:p>
          <a:p>
            <a:endParaRPr lang="en-GB" baseline="0" dirty="0"/>
          </a:p>
          <a:p>
            <a:pPr algn="l"/>
            <a:r>
              <a:rPr lang="en-GB" dirty="0">
                <a:latin typeface="Calibri" pitchFamily="34" charset="0"/>
                <a:cs typeface="Calibri" pitchFamily="34" charset="0"/>
              </a:rPr>
              <a:t>Providers of “peer to peer” file-sharing software are liable for copyright infringement on the basis that they distribute “a device with the object of promoting its use to infringe copyright, as shown by clear expression or other affirmative steps taken to foster infringement” </a:t>
            </a:r>
            <a:endParaRPr lang="en-GB" baseline="0" dirty="0"/>
          </a:p>
          <a:p>
            <a:pPr algn="l"/>
            <a:endParaRPr lang="en-GB" baseline="0" dirty="0"/>
          </a:p>
          <a:p>
            <a:pPr defTabSz="908914">
              <a:defRPr/>
            </a:pPr>
            <a:r>
              <a:rPr lang="en-GB" dirty="0">
                <a:latin typeface="Calibri" pitchFamily="34" charset="0"/>
                <a:cs typeface="Calibri" pitchFamily="34" charset="0"/>
              </a:rPr>
              <a:t>In response to the massive scale of the reproduction of protected works on the internet, copyright-holders have developed and implemented aimed at preventing unauthorised use. These include technical devices that prevent copying. However, users have found ways to circumvent these barriers, an act which is in itself prohibited in many countries.</a:t>
            </a:r>
          </a:p>
          <a:p>
            <a:pPr algn="l"/>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101</a:t>
            </a:fld>
            <a:endParaRPr lang="en-IE"/>
          </a:p>
        </p:txBody>
      </p:sp>
    </p:spTree>
    <p:extLst>
      <p:ext uri="{BB962C8B-B14F-4D97-AF65-F5344CB8AC3E}">
        <p14:creationId xmlns:p14="http://schemas.microsoft.com/office/powerpoint/2010/main" val="6211461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21" indent="-170421">
              <a:buFontTx/>
              <a:buChar char="-"/>
            </a:pPr>
            <a:endParaRPr lang="en-US"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102</a:t>
            </a:fld>
            <a:endParaRPr lang="en-IE"/>
          </a:p>
        </p:txBody>
      </p:sp>
    </p:spTree>
    <p:extLst>
      <p:ext uri="{BB962C8B-B14F-4D97-AF65-F5344CB8AC3E}">
        <p14:creationId xmlns:p14="http://schemas.microsoft.com/office/powerpoint/2010/main" val="24050520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103</a:t>
            </a:fld>
            <a:endParaRPr lang="en-GB" dirty="0"/>
          </a:p>
        </p:txBody>
      </p:sp>
    </p:spTree>
    <p:extLst>
      <p:ext uri="{BB962C8B-B14F-4D97-AF65-F5344CB8AC3E}">
        <p14:creationId xmlns:p14="http://schemas.microsoft.com/office/powerpoint/2010/main" val="25252377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is a case study involving various aspects of copyright law.</a:t>
            </a:r>
          </a:p>
          <a:p>
            <a:endParaRPr lang="en-GB" dirty="0"/>
          </a:p>
          <a:p>
            <a:r>
              <a:rPr lang="en-GB" dirty="0"/>
              <a:t>We will start the module with some background information on computer programs and how they are protected by copyright law.</a:t>
            </a:r>
          </a:p>
          <a:p>
            <a:r>
              <a:rPr lang="en-GB" dirty="0"/>
              <a:t> </a:t>
            </a:r>
          </a:p>
          <a:p>
            <a:r>
              <a:rPr lang="en-GB" dirty="0"/>
              <a:t>We will then look at the facts of the case and the two parties involved, examine the legal questions that arose and investigate judgment C‑406/10 of the European Court of Justice to find answers to these questions.</a:t>
            </a:r>
          </a:p>
          <a:p>
            <a:r>
              <a:rPr lang="en-GB" dirty="0"/>
              <a:t> </a:t>
            </a:r>
          </a:p>
          <a:p>
            <a:r>
              <a:rPr lang="en-GB" dirty="0"/>
              <a:t>We will finish with a summary of the conclusions of the Court of Justice.</a:t>
            </a:r>
          </a:p>
          <a:p>
            <a:r>
              <a:rPr lang="en-GB" dirty="0"/>
              <a:t> </a:t>
            </a:r>
          </a:p>
          <a:p>
            <a:pPr algn="just" defTabSz="908914" eaLnBrk="1" fontAlgn="auto" hangingPunct="1">
              <a:spcBef>
                <a:spcPts val="0"/>
              </a:spcBef>
              <a:spcAft>
                <a:spcPts val="0"/>
              </a:spcAft>
              <a:defRPr/>
            </a:pP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104</a:t>
            </a:fld>
            <a:endParaRPr lang="en-GB" dirty="0"/>
          </a:p>
        </p:txBody>
      </p:sp>
    </p:spTree>
    <p:extLst>
      <p:ext uri="{BB962C8B-B14F-4D97-AF65-F5344CB8AC3E}">
        <p14:creationId xmlns:p14="http://schemas.microsoft.com/office/powerpoint/2010/main" val="25523954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slides that follow summarise the</a:t>
            </a:r>
            <a:r>
              <a:rPr lang="en-GB" baseline="0" dirty="0"/>
              <a:t> copyright protection afforded to computer programs by European and international law. We will see what computer programs are and what they do. We will also address the question of why software should be protected.</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105</a:t>
            </a:fld>
            <a:endParaRPr lang="en-GB" dirty="0"/>
          </a:p>
        </p:txBody>
      </p:sp>
    </p:spTree>
    <p:extLst>
      <p:ext uri="{BB962C8B-B14F-4D97-AF65-F5344CB8AC3E}">
        <p14:creationId xmlns:p14="http://schemas.microsoft.com/office/powerpoint/2010/main" val="941427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Computer programs – or software </a:t>
            </a:r>
            <a:r>
              <a:rPr lang="en-IE" dirty="0"/>
              <a:t>– </a:t>
            </a:r>
            <a:r>
              <a:rPr lang="en-GB" dirty="0"/>
              <a:t>are essentially a sequence of instructions for a computer to perform a specified task.</a:t>
            </a:r>
          </a:p>
          <a:p>
            <a:pPr defTabSz="908914" eaLnBrk="1" fontAlgn="auto" hangingPunct="1">
              <a:spcBef>
                <a:spcPts val="0"/>
              </a:spcBef>
              <a:spcAft>
                <a:spcPts val="0"/>
              </a:spcAft>
              <a:defRPr/>
            </a:pPr>
            <a:endParaRPr lang="en-GB" dirty="0"/>
          </a:p>
          <a:p>
            <a:pPr defTabSz="908914" eaLnBrk="1" fontAlgn="auto" hangingPunct="1">
              <a:spcBef>
                <a:spcPts val="0"/>
              </a:spcBef>
              <a:spcAft>
                <a:spcPts val="0"/>
              </a:spcAft>
              <a:defRPr/>
            </a:pPr>
            <a:r>
              <a:rPr lang="en-GB" dirty="0"/>
              <a:t>They consist of source code, which is the human-readable computer programming language of a computer program, and object code, which is the part of the program that operates the computer.</a:t>
            </a:r>
          </a:p>
          <a:p>
            <a:pPr defTabSz="908914" eaLnBrk="1" fontAlgn="auto" hangingPunct="1">
              <a:spcBef>
                <a:spcPts val="0"/>
              </a:spcBef>
              <a:spcAft>
                <a:spcPts val="0"/>
              </a:spcAft>
              <a:defRPr/>
            </a:pPr>
            <a:endParaRPr lang="en-GB" dirty="0"/>
          </a:p>
          <a:p>
            <a:pPr defTabSz="908914" eaLnBrk="1" fontAlgn="auto" hangingPunct="1">
              <a:spcBef>
                <a:spcPts val="0"/>
              </a:spcBef>
              <a:spcAft>
                <a:spcPts val="0"/>
              </a:spcAft>
              <a:defRPr/>
            </a:pPr>
            <a:r>
              <a:rPr lang="en-GB" dirty="0"/>
              <a:t>The transformation from source code into object code is done by programs known as compilers. Through the compilation process, the readable source code is transformed into object code. The reverse operation is called decompilation.</a:t>
            </a:r>
            <a:endParaRPr lang="en-IE"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106</a:t>
            </a:fld>
            <a:endParaRPr lang="en-GB" dirty="0"/>
          </a:p>
        </p:txBody>
      </p:sp>
    </p:spTree>
    <p:extLst>
      <p:ext uri="{BB962C8B-B14F-4D97-AF65-F5344CB8AC3E}">
        <p14:creationId xmlns:p14="http://schemas.microsoft.com/office/powerpoint/2010/main" val="11626725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 development of computer programs requires the investment of considerable resources. </a:t>
            </a:r>
          </a:p>
          <a:p>
            <a:pPr algn="l"/>
            <a:endParaRPr lang="en-GB" dirty="0"/>
          </a:p>
          <a:p>
            <a:pPr algn="l"/>
            <a:r>
              <a:rPr lang="en-GB" dirty="0"/>
              <a:t>However, they can be copied very easily and at a fraction of the cost needed to develop them. </a:t>
            </a:r>
          </a:p>
          <a:p>
            <a:pPr algn="l"/>
            <a:endParaRPr lang="en-GB" dirty="0"/>
          </a:p>
          <a:p>
            <a:pPr algn="l"/>
            <a:r>
              <a:rPr lang="en-GB" dirty="0"/>
              <a:t>If software were not protected, there would be less incentive to develop it, a consequence which would be highly undesirable in view of their important role in today’s society. </a:t>
            </a:r>
          </a:p>
          <a:p>
            <a:pPr algn="l"/>
            <a:endParaRPr lang="en-GB" baseline="0"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107</a:t>
            </a:fld>
            <a:endParaRPr lang="en-GB" dirty="0"/>
          </a:p>
        </p:txBody>
      </p:sp>
    </p:spTree>
    <p:extLst>
      <p:ext uri="{BB962C8B-B14F-4D97-AF65-F5344CB8AC3E}">
        <p14:creationId xmlns:p14="http://schemas.microsoft.com/office/powerpoint/2010/main" val="33016868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The cornerstone of the legal framework at international level is the Berne Convention of 1886. Article 2(1) of the Convention states that the expression “literary and artistic works” includes “</a:t>
            </a:r>
            <a:r>
              <a:rPr lang="en-GB" b="0" baseline="0" dirty="0"/>
              <a:t>every production in the literary domain, whatever may be the mode or form of its expression</a:t>
            </a:r>
            <a:r>
              <a:rPr lang="en-GB" baseline="0" dirty="0"/>
              <a:t>”. </a:t>
            </a:r>
            <a:r>
              <a:rPr lang="en-GB" dirty="0"/>
              <a:t>It goes on to give a non-exhaustive list of examples that can be considered literary and artistic works. The Convention was created at a time when computers were still the stuff of science fiction, but the description of what is protectable is broad enough to include computer programs. </a:t>
            </a:r>
          </a:p>
          <a:p>
            <a:pPr algn="l"/>
            <a:endParaRPr lang="en-GB" baseline="0" dirty="0"/>
          </a:p>
          <a:p>
            <a:pPr algn="l"/>
            <a:r>
              <a:rPr lang="en-GB" baseline="0" dirty="0"/>
              <a:t>This has been followed by other international treaties and agreements. For example, Article 10(1) of the TRIPS Agreement and Article 4 of the WIPO Copyright Treaty consider computer programs to be literary works within the meaning of Article 2 of the Berne Convention. The TRIPS Agreement adds that both source and object code can be protected.</a:t>
            </a:r>
          </a:p>
        </p:txBody>
      </p:sp>
      <p:sp>
        <p:nvSpPr>
          <p:cNvPr id="4" name="Slide Number Placeholder 3"/>
          <p:cNvSpPr>
            <a:spLocks noGrp="1"/>
          </p:cNvSpPr>
          <p:nvPr>
            <p:ph type="sldNum" sz="quarter" idx="10"/>
          </p:nvPr>
        </p:nvSpPr>
        <p:spPr/>
        <p:txBody>
          <a:bodyPr/>
          <a:lstStyle/>
          <a:p>
            <a:fld id="{22FC7593-B8DD-4FF7-A256-8BE9F53C8A33}" type="slidenum">
              <a:rPr lang="en-GB" smtClean="0"/>
              <a:pPr/>
              <a:t>108</a:t>
            </a:fld>
            <a:endParaRPr lang="en-GB" dirty="0"/>
          </a:p>
        </p:txBody>
      </p:sp>
    </p:spTree>
    <p:extLst>
      <p:ext uri="{BB962C8B-B14F-4D97-AF65-F5344CB8AC3E}">
        <p14:creationId xmlns:p14="http://schemas.microsoft.com/office/powerpoint/2010/main" val="38480817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At European level, the EU Council adopted the Directive on the legal protection of computer programs in 1991. The more recent, codified version of this directive is Directive 2009/24/EC, which is known as the Software Directive.</a:t>
            </a:r>
          </a:p>
          <a:p>
            <a:pPr algn="l"/>
            <a:endParaRPr lang="en-GB" baseline="0" dirty="0"/>
          </a:p>
          <a:p>
            <a:pPr algn="l"/>
            <a:r>
              <a:rPr lang="en-GB" baseline="0" dirty="0"/>
              <a:t>The Software Directive considers computer programs to be literary works, worthy of protection under copyright. </a:t>
            </a:r>
          </a:p>
          <a:p>
            <a:pPr algn="l"/>
            <a:endParaRPr lang="en-IE" baseline="0" dirty="0"/>
          </a:p>
          <a:p>
            <a:pPr algn="l"/>
            <a:r>
              <a:rPr lang="en-IE" baseline="0" dirty="0"/>
              <a:t>It protects “the </a:t>
            </a:r>
            <a:r>
              <a:rPr lang="en-IE" b="1" baseline="0" dirty="0"/>
              <a:t>expression</a:t>
            </a:r>
            <a:r>
              <a:rPr lang="en-IE" baseline="0" dirty="0"/>
              <a:t> in any form of a computer program”. This explicitly includes preparatory design material leading to the development of a program. However, the ideas and principles underlying the program are not protected. This is the basic idea/expression dichotomy that characterises copyright law.</a:t>
            </a:r>
          </a:p>
          <a:p>
            <a:pPr algn="l"/>
            <a:endParaRPr lang="en-IE" baseline="0" dirty="0"/>
          </a:p>
          <a:p>
            <a:pPr algn="l"/>
            <a:r>
              <a:rPr lang="en-IE" baseline="0" dirty="0"/>
              <a:t>The criterion for protection according to the Directive is originality. This means that the program must be the author’s own intellectual creation</a:t>
            </a:r>
            <a:r>
              <a:rPr lang="en-GB" baseline="0" dirty="0"/>
              <a:t>.</a:t>
            </a:r>
            <a:endParaRPr lang="en-IE" baseline="0"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109</a:t>
            </a:fld>
            <a:endParaRPr lang="en-GB" dirty="0"/>
          </a:p>
        </p:txBody>
      </p:sp>
    </p:spTree>
    <p:extLst>
      <p:ext uri="{BB962C8B-B14F-4D97-AF65-F5344CB8AC3E}">
        <p14:creationId xmlns:p14="http://schemas.microsoft.com/office/powerpoint/2010/main" val="405600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IE" dirty="0"/>
              <a:t>A sign is </a:t>
            </a:r>
            <a:r>
              <a:rPr lang="en-IE" b="1" dirty="0"/>
              <a:t>descriptive</a:t>
            </a:r>
            <a:r>
              <a:rPr lang="en-IE" dirty="0"/>
              <a:t> if </a:t>
            </a:r>
            <a:r>
              <a:rPr lang="en-IE" dirty="0">
                <a:effectLst/>
              </a:rPr>
              <a:t>it consists exclusively of signs or indications which may serve, in trade, to designate the kind, quality, quantity, intended purpose, value, geographical origin or time of production of the goods or the rendering of the service, or other characteristics of the goods or service.</a:t>
            </a:r>
            <a:endParaRPr lang="en-IE" baseline="0" dirty="0">
              <a:effectLst/>
            </a:endParaRPr>
          </a:p>
          <a:p>
            <a:pPr algn="l"/>
            <a:endParaRPr lang="en-IE" baseline="0" dirty="0">
              <a:effectLst/>
            </a:endParaRPr>
          </a:p>
          <a:p>
            <a:pPr algn="l"/>
            <a:r>
              <a:rPr lang="en-IE" baseline="0" dirty="0">
                <a:effectLst/>
              </a:rPr>
              <a:t>A sign is </a:t>
            </a:r>
            <a:r>
              <a:rPr lang="en-IE" b="1" i="0" baseline="0" dirty="0">
                <a:effectLst/>
              </a:rPr>
              <a:t>generic</a:t>
            </a:r>
            <a:r>
              <a:rPr lang="en-IE" baseline="0" dirty="0">
                <a:effectLst/>
              </a:rPr>
              <a:t> if it </a:t>
            </a:r>
            <a:r>
              <a:rPr lang="en-IE" dirty="0">
                <a:effectLst/>
              </a:rPr>
              <a:t>consists exclusively of signs or indications which have become customary in the current language or in the bona fide and established practices of the trade. </a:t>
            </a:r>
            <a:r>
              <a:rPr lang="en-IE" baseline="0" dirty="0">
                <a:effectLst/>
              </a:rPr>
              <a:t>It can also </a:t>
            </a:r>
            <a:r>
              <a:rPr lang="en-IE" dirty="0"/>
              <a:t>cover figurative elements which are either frequent or have become the standard designation for goods and services.</a:t>
            </a:r>
          </a:p>
          <a:p>
            <a:pPr algn="l"/>
            <a:endParaRPr lang="en-IE" dirty="0"/>
          </a:p>
          <a:p>
            <a:pPr defTabSz="908914">
              <a:defRPr/>
            </a:pPr>
            <a:r>
              <a:rPr lang="en-IE" dirty="0"/>
              <a:t>Marks that have no inherent distinctive character or are descriptive or generic can still </a:t>
            </a:r>
            <a:r>
              <a:rPr lang="en-IE" b="1" dirty="0"/>
              <a:t>acquire distinctiveness</a:t>
            </a:r>
            <a:r>
              <a:rPr lang="en-IE" dirty="0"/>
              <a:t> through extensive use. A</a:t>
            </a:r>
            <a:r>
              <a:rPr lang="en-IE" baseline="0" dirty="0"/>
              <a:t> trade mark is considered to have become distinctive if it is capable of being recognised by a sufficiently large part of the relevant public as the mark of one single company or organisation. </a:t>
            </a:r>
          </a:p>
          <a:p>
            <a:pPr defTabSz="908914">
              <a:defRPr/>
            </a:pPr>
            <a:endParaRPr lang="en-IE" i="0" baseline="0" dirty="0"/>
          </a:p>
          <a:p>
            <a:pPr algn="l"/>
            <a:r>
              <a:rPr lang="en-IE" i="0" dirty="0"/>
              <a:t>The distinctive character</a:t>
            </a:r>
            <a:r>
              <a:rPr lang="en-IE" i="0" baseline="0" dirty="0"/>
              <a:t> of a sign must be assessed from the point of view of the average consumer, who is reasonably well informed, observant and circumspect. The level of attention of the average consumer can vary depending on the goods or services involved. The distinctive character of a sign must always be assessed in relation to the goods and services for which registration is sought.</a:t>
            </a:r>
            <a:endParaRPr lang="en-IE" i="0" dirty="0"/>
          </a:p>
          <a:p>
            <a:pPr algn="l"/>
            <a:endParaRPr lang="en-IE" i="0"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C6B98748-B9BF-434B-92D9-AD4B54CA999E}" type="slidenum">
              <a:rPr lang="en-GB" smtClean="0"/>
              <a:pPr eaLnBrk="1" hangingPunct="1"/>
              <a:t>11</a:t>
            </a:fld>
            <a:endParaRPr lang="en-GB"/>
          </a:p>
        </p:txBody>
      </p:sp>
    </p:spTree>
    <p:extLst>
      <p:ext uri="{BB962C8B-B14F-4D97-AF65-F5344CB8AC3E}">
        <p14:creationId xmlns:p14="http://schemas.microsoft.com/office/powerpoint/2010/main" val="41144420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This case study also touches</a:t>
            </a:r>
            <a:r>
              <a:rPr lang="en-GB" baseline="0" dirty="0"/>
              <a:t> on the topic of copyright protection for works other than computer programs.</a:t>
            </a:r>
          </a:p>
          <a:p>
            <a:pPr algn="l"/>
            <a:endParaRPr lang="en-GB" dirty="0"/>
          </a:p>
          <a:p>
            <a:pPr algn="l"/>
            <a:r>
              <a:rPr lang="en-GB" baseline="0" dirty="0"/>
              <a:t>In the EU, certain aspects of copyright and related rights are harmonised. Under t</a:t>
            </a:r>
            <a:r>
              <a:rPr lang="en-GB" dirty="0"/>
              <a:t>he Information Society Directive, the member states must give</a:t>
            </a:r>
            <a:r>
              <a:rPr lang="en-GB" baseline="0" dirty="0"/>
              <a:t> authors the exclusive right to authorise or prohibit the reproduction of their works.</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110</a:t>
            </a:fld>
            <a:endParaRPr lang="en-GB" dirty="0"/>
          </a:p>
        </p:txBody>
      </p:sp>
    </p:spTree>
    <p:extLst>
      <p:ext uri="{BB962C8B-B14F-4D97-AF65-F5344CB8AC3E}">
        <p14:creationId xmlns:p14="http://schemas.microsoft.com/office/powerpoint/2010/main" val="30734588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following slides will provide an overview of the main facts of the case.</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111</a:t>
            </a:fld>
            <a:endParaRPr lang="en-GB" dirty="0"/>
          </a:p>
        </p:txBody>
      </p:sp>
    </p:spTree>
    <p:extLst>
      <p:ext uri="{BB962C8B-B14F-4D97-AF65-F5344CB8AC3E}">
        <p14:creationId xmlns:p14="http://schemas.microsoft.com/office/powerpoint/2010/main" val="12124490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Our case study</a:t>
            </a:r>
            <a:r>
              <a:rPr lang="en-GB" baseline="0" dirty="0"/>
              <a:t> involves</a:t>
            </a:r>
            <a:r>
              <a:rPr lang="en-GB" dirty="0"/>
              <a:t> SAS Institute Inc.,</a:t>
            </a:r>
            <a:r>
              <a:rPr lang="en-GB" baseline="0" dirty="0"/>
              <a:t> a d</a:t>
            </a:r>
            <a:r>
              <a:rPr lang="en-GB" dirty="0"/>
              <a:t>eveloper of analytical software.</a:t>
            </a:r>
          </a:p>
          <a:p>
            <a:pPr algn="l"/>
            <a:endParaRPr lang="en-GB" dirty="0"/>
          </a:p>
          <a:p>
            <a:pPr algn="l"/>
            <a:r>
              <a:rPr lang="en-GB" dirty="0"/>
              <a:t>SAS Institute developed the SAS System, which consisted of:</a:t>
            </a:r>
          </a:p>
          <a:p>
            <a:endParaRPr lang="en-GB" dirty="0"/>
          </a:p>
          <a:p>
            <a:pPr marL="170421" indent="-170421">
              <a:buFontTx/>
              <a:buChar char="-"/>
            </a:pPr>
            <a:r>
              <a:rPr lang="en-GB" dirty="0"/>
              <a:t>Base SAS,</a:t>
            </a:r>
            <a:r>
              <a:rPr lang="en-GB" baseline="0" dirty="0"/>
              <a:t> which is the core component,</a:t>
            </a:r>
            <a:endParaRPr lang="en-GB" dirty="0"/>
          </a:p>
          <a:p>
            <a:pPr marL="170421" indent="-170421">
              <a:buFontTx/>
              <a:buChar char="-"/>
            </a:pPr>
            <a:r>
              <a:rPr lang="en-GB" dirty="0"/>
              <a:t>scripts, or application programs, and </a:t>
            </a:r>
          </a:p>
          <a:p>
            <a:pPr marL="170421" indent="-170421">
              <a:buFontTx/>
              <a:buChar char="-"/>
            </a:pPr>
            <a:r>
              <a:rPr lang="en-GB" dirty="0"/>
              <a:t>a</a:t>
            </a:r>
            <a:r>
              <a:rPr lang="en-GB" baseline="0" dirty="0"/>
              <a:t> s</a:t>
            </a:r>
            <a:r>
              <a:rPr lang="en-GB" dirty="0"/>
              <a:t>pecific SAS language, in other words a programming language peculiar to the SAS System and used to write scripts.</a:t>
            </a:r>
          </a:p>
          <a:p>
            <a:pPr algn="l"/>
            <a:endParaRPr lang="en-GB" dirty="0"/>
          </a:p>
          <a:p>
            <a:pPr algn="l"/>
            <a:r>
              <a:rPr lang="en-GB" dirty="0"/>
              <a:t>Over the years, users of the SAS System wrote numerous scripts in the SAS language. Although there were many other suppliers of analytical software which competed with SAS Institute, any users wanting to switch suppliers would have had to have rewritten their existing application programs in a different programming language. Understandably, considering the investment involved, many of them were hesitant to make the change.</a:t>
            </a:r>
          </a:p>
        </p:txBody>
      </p:sp>
      <p:sp>
        <p:nvSpPr>
          <p:cNvPr id="4" name="Slide Number Placeholder 3"/>
          <p:cNvSpPr>
            <a:spLocks noGrp="1"/>
          </p:cNvSpPr>
          <p:nvPr>
            <p:ph type="sldNum" sz="quarter" idx="10"/>
          </p:nvPr>
        </p:nvSpPr>
        <p:spPr/>
        <p:txBody>
          <a:bodyPr/>
          <a:lstStyle/>
          <a:p>
            <a:fld id="{22FC7593-B8DD-4FF7-A256-8BE9F53C8A33}" type="slidenum">
              <a:rPr lang="en-GB" smtClean="0"/>
              <a:pPr/>
              <a:t>112</a:t>
            </a:fld>
            <a:endParaRPr lang="en-GB" dirty="0"/>
          </a:p>
        </p:txBody>
      </p:sp>
    </p:spTree>
    <p:extLst>
      <p:ext uri="{BB962C8B-B14F-4D97-AF65-F5344CB8AC3E}">
        <p14:creationId xmlns:p14="http://schemas.microsoft.com/office/powerpoint/2010/main" val="173730230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A company called World Programming Ltd recognised that there was a demand for alternative software which was capable of executing scripts written in the SAS language.</a:t>
            </a:r>
          </a:p>
          <a:p>
            <a:pPr algn="l"/>
            <a:endParaRPr lang="en-IE" dirty="0"/>
          </a:p>
          <a:p>
            <a:pPr algn="l"/>
            <a:r>
              <a:rPr lang="en-IE" dirty="0"/>
              <a:t>It</a:t>
            </a:r>
            <a:r>
              <a:rPr lang="en-IE" baseline="0" dirty="0"/>
              <a:t> </a:t>
            </a:r>
            <a:r>
              <a:rPr lang="en-IE" dirty="0"/>
              <a:t>created </a:t>
            </a:r>
            <a:r>
              <a:rPr lang="en-IE" baseline="0" dirty="0"/>
              <a:t>the</a:t>
            </a:r>
            <a:r>
              <a:rPr lang="en-IE" dirty="0"/>
              <a:t> </a:t>
            </a:r>
            <a:r>
              <a:rPr lang="en-IE" b="0" dirty="0"/>
              <a:t>World Programming System</a:t>
            </a:r>
            <a:r>
              <a:rPr lang="en-IE" dirty="0"/>
              <a:t>, which allowed users</a:t>
            </a:r>
            <a:r>
              <a:rPr lang="en-IE" baseline="0" dirty="0"/>
              <a:t> to e</a:t>
            </a:r>
            <a:r>
              <a:rPr lang="en-IE" dirty="0"/>
              <a:t>xecute scripts in the SAS language, making it easier for them to switch software suppliers.</a:t>
            </a:r>
          </a:p>
          <a:p>
            <a:pPr algn="l"/>
            <a:endParaRPr lang="en-IE" dirty="0"/>
          </a:p>
          <a:p>
            <a:pPr algn="l"/>
            <a:r>
              <a:rPr lang="en-IE" dirty="0"/>
              <a:t>The method used by WPL consisted of observing, studying and testing the behaviour of the SAS System. It was accepted by the parties to the case that WPL had had no access to the source code and had</a:t>
            </a:r>
            <a:r>
              <a:rPr lang="en-IE" baseline="0" dirty="0"/>
              <a:t> not attempted </a:t>
            </a:r>
            <a:r>
              <a:rPr lang="en-IE" dirty="0"/>
              <a:t>a decompilation from object code into source code.</a:t>
            </a:r>
          </a:p>
          <a:p>
            <a:pPr algn="l"/>
            <a:endParaRPr lang="en-IE" dirty="0"/>
          </a:p>
          <a:p>
            <a:pPr algn="l"/>
            <a:r>
              <a:rPr lang="en-IE" dirty="0"/>
              <a:t>To develop its own system, WPL bought a copy of the SAS Learning Edition under</a:t>
            </a:r>
            <a:r>
              <a:rPr lang="en-IE" baseline="0" dirty="0"/>
              <a:t> a </a:t>
            </a:r>
            <a:r>
              <a:rPr lang="en-IE" dirty="0"/>
              <a:t>click-through licence for non-production purposes only.</a:t>
            </a:r>
          </a:p>
          <a:p>
            <a:pPr algn="l"/>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113</a:t>
            </a:fld>
            <a:endParaRPr lang="en-GB" dirty="0"/>
          </a:p>
        </p:txBody>
      </p:sp>
    </p:spTree>
    <p:extLst>
      <p:ext uri="{BB962C8B-B14F-4D97-AF65-F5344CB8AC3E}">
        <p14:creationId xmlns:p14="http://schemas.microsoft.com/office/powerpoint/2010/main" val="32045483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This slide shows</a:t>
            </a:r>
            <a:r>
              <a:rPr lang="en-GB" baseline="0" dirty="0"/>
              <a:t> the claims which SAS Institute brought against WPL. It claimed infringement of copyright in the SAS manuals, arguing that WPL had copied them when creating the World Programming System and the WPS manual. It also claimed that copyright in the different components of the SAS System itself had been infringed by WPL’s use of the SAS manuals, and that WPL had breached the terms of the licence of the SAS Learning Edition.</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114</a:t>
            </a:fld>
            <a:endParaRPr lang="en-GB" dirty="0"/>
          </a:p>
        </p:txBody>
      </p:sp>
    </p:spTree>
    <p:extLst>
      <p:ext uri="{BB962C8B-B14F-4D97-AF65-F5344CB8AC3E}">
        <p14:creationId xmlns:p14="http://schemas.microsoft.com/office/powerpoint/2010/main" val="13214808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a:t>
            </a:r>
            <a:r>
              <a:rPr lang="en-GB" baseline="0" dirty="0"/>
              <a:t> come to</a:t>
            </a:r>
            <a:r>
              <a:rPr lang="en-GB" dirty="0"/>
              <a:t> various interesting</a:t>
            </a:r>
            <a:r>
              <a:rPr lang="en-GB" baseline="0" dirty="0"/>
              <a:t> questions that were raised in the case.</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115</a:t>
            </a:fld>
            <a:endParaRPr lang="en-GB" dirty="0"/>
          </a:p>
        </p:txBody>
      </p:sp>
    </p:spTree>
    <p:extLst>
      <p:ext uri="{BB962C8B-B14F-4D97-AF65-F5344CB8AC3E}">
        <p14:creationId xmlns:p14="http://schemas.microsoft.com/office/powerpoint/2010/main" val="36884354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This case raised many different issues and questions.</a:t>
            </a:r>
          </a:p>
          <a:p>
            <a:pPr algn="l"/>
            <a:endParaRPr lang="en-IE" dirty="0"/>
          </a:p>
          <a:p>
            <a:pPr algn="l"/>
            <a:r>
              <a:rPr lang="en-IE" b="0" dirty="0"/>
              <a:t>First o</a:t>
            </a:r>
            <a:r>
              <a:rPr lang="en-IE" dirty="0"/>
              <a:t>f all, what is the meaning of “expression in any form of a computer program”?</a:t>
            </a:r>
            <a:r>
              <a:rPr lang="en-IE" baseline="0" dirty="0"/>
              <a:t> </a:t>
            </a:r>
            <a:r>
              <a:rPr lang="en-IE" dirty="0"/>
              <a:t>Does this include functionality? Programming language? Data file format?</a:t>
            </a:r>
          </a:p>
          <a:p>
            <a:pPr algn="l"/>
            <a:endParaRPr lang="en-IE" dirty="0"/>
          </a:p>
          <a:p>
            <a:pPr algn="l"/>
            <a:r>
              <a:rPr lang="en-IE" dirty="0"/>
              <a:t>The </a:t>
            </a:r>
            <a:r>
              <a:rPr lang="en-IE" b="0" dirty="0"/>
              <a:t>second </a:t>
            </a:r>
            <a:r>
              <a:rPr lang="en-IE" dirty="0"/>
              <a:t>is whether or not</a:t>
            </a:r>
            <a:r>
              <a:rPr lang="en-IE" baseline="0" dirty="0"/>
              <a:t> l</a:t>
            </a:r>
            <a:r>
              <a:rPr lang="en-IE" dirty="0"/>
              <a:t>icensees are entitled to study the underlying ideas of a computer program with a purpose that is contrary to the licensing</a:t>
            </a:r>
            <a:r>
              <a:rPr lang="en-IE" baseline="0" dirty="0"/>
              <a:t> agreement.</a:t>
            </a:r>
            <a:endParaRPr lang="en-IE" dirty="0"/>
          </a:p>
          <a:p>
            <a:pPr algn="l"/>
            <a:endParaRPr lang="en-IE" dirty="0"/>
          </a:p>
          <a:p>
            <a:pPr algn="l"/>
            <a:r>
              <a:rPr lang="en-IE" dirty="0"/>
              <a:t>The third question is whether or not the reproduction of elements of a user manual in a computer program or in a</a:t>
            </a:r>
            <a:r>
              <a:rPr lang="en-IE" baseline="0" dirty="0"/>
              <a:t> manual for it constitutes c</a:t>
            </a:r>
            <a:r>
              <a:rPr lang="en-IE" dirty="0"/>
              <a:t>opyright infringement.</a:t>
            </a:r>
          </a:p>
          <a:p>
            <a:pPr algn="l"/>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116</a:t>
            </a:fld>
            <a:endParaRPr lang="en-GB" dirty="0"/>
          </a:p>
        </p:txBody>
      </p:sp>
    </p:spTree>
    <p:extLst>
      <p:ext uri="{BB962C8B-B14F-4D97-AF65-F5344CB8AC3E}">
        <p14:creationId xmlns:p14="http://schemas.microsoft.com/office/powerpoint/2010/main" val="31333012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We will now take a look at the judgment handed down by the European Court of Justice. </a:t>
            </a:r>
          </a:p>
        </p:txBody>
      </p:sp>
      <p:sp>
        <p:nvSpPr>
          <p:cNvPr id="4" name="Slide Number Placeholder 3"/>
          <p:cNvSpPr>
            <a:spLocks noGrp="1"/>
          </p:cNvSpPr>
          <p:nvPr>
            <p:ph type="sldNum" sz="quarter" idx="10"/>
          </p:nvPr>
        </p:nvSpPr>
        <p:spPr/>
        <p:txBody>
          <a:bodyPr/>
          <a:lstStyle/>
          <a:p>
            <a:fld id="{22FC7593-B8DD-4FF7-A256-8BE9F53C8A33}" type="slidenum">
              <a:rPr lang="en-GB" smtClean="0"/>
              <a:pPr/>
              <a:t>117</a:t>
            </a:fld>
            <a:endParaRPr lang="en-GB" dirty="0"/>
          </a:p>
        </p:txBody>
      </p:sp>
    </p:spTree>
    <p:extLst>
      <p:ext uri="{BB962C8B-B14F-4D97-AF65-F5344CB8AC3E}">
        <p14:creationId xmlns:p14="http://schemas.microsoft.com/office/powerpoint/2010/main" val="39043498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The court held that the expression of a computer</a:t>
            </a:r>
            <a:r>
              <a:rPr lang="en-IE" baseline="0" dirty="0"/>
              <a:t> program is any e</a:t>
            </a:r>
            <a:r>
              <a:rPr lang="en-IE" dirty="0"/>
              <a:t>xpression in any form of that computer program which </a:t>
            </a:r>
            <a:r>
              <a:rPr lang="en-IE" b="0" dirty="0"/>
              <a:t>permits reproduction </a:t>
            </a:r>
            <a:r>
              <a:rPr lang="en-IE" dirty="0"/>
              <a:t>in different computer languages. For example,</a:t>
            </a:r>
            <a:r>
              <a:rPr lang="en-IE" baseline="0" dirty="0"/>
              <a:t> the source code and object code can be considered expressions of a computer program, but the graphical user interface cannot.</a:t>
            </a:r>
            <a:endParaRPr lang="en-IE" dirty="0"/>
          </a:p>
          <a:p>
            <a:pPr algn="l"/>
            <a:endParaRPr lang="en-IE" dirty="0"/>
          </a:p>
          <a:p>
            <a:pPr algn="l"/>
            <a:r>
              <a:rPr lang="en-IE" dirty="0"/>
              <a:t>The expression of a computer program also includes</a:t>
            </a:r>
            <a:r>
              <a:rPr lang="en-IE" baseline="0" dirty="0"/>
              <a:t> t</a:t>
            </a:r>
            <a:r>
              <a:rPr lang="en-IE" dirty="0"/>
              <a:t>he</a:t>
            </a:r>
            <a:r>
              <a:rPr lang="en-IE" baseline="0" dirty="0"/>
              <a:t> p</a:t>
            </a:r>
            <a:r>
              <a:rPr lang="en-IE" dirty="0"/>
              <a:t>reparatory design work,</a:t>
            </a:r>
            <a:r>
              <a:rPr lang="en-IE" baseline="0" dirty="0"/>
              <a:t> but only on condition that it is </a:t>
            </a:r>
            <a:r>
              <a:rPr lang="en-IE" dirty="0"/>
              <a:t>capable of leading to the subsequent creation of a computer program.</a:t>
            </a:r>
          </a:p>
        </p:txBody>
      </p:sp>
      <p:sp>
        <p:nvSpPr>
          <p:cNvPr id="4" name="Slide Number Placeholder 3"/>
          <p:cNvSpPr>
            <a:spLocks noGrp="1"/>
          </p:cNvSpPr>
          <p:nvPr>
            <p:ph type="sldNum" sz="quarter" idx="10"/>
          </p:nvPr>
        </p:nvSpPr>
        <p:spPr/>
        <p:txBody>
          <a:bodyPr/>
          <a:lstStyle/>
          <a:p>
            <a:fld id="{22FC7593-B8DD-4FF7-A256-8BE9F53C8A33}" type="slidenum">
              <a:rPr lang="en-GB" smtClean="0"/>
              <a:pPr/>
              <a:t>118</a:t>
            </a:fld>
            <a:endParaRPr lang="en-GB" dirty="0"/>
          </a:p>
        </p:txBody>
      </p:sp>
    </p:spTree>
    <p:extLst>
      <p:ext uri="{BB962C8B-B14F-4D97-AF65-F5344CB8AC3E}">
        <p14:creationId xmlns:p14="http://schemas.microsoft.com/office/powerpoint/2010/main" val="30322432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As a consequence of the idea/expression dichotomy in copyright</a:t>
            </a:r>
            <a:r>
              <a:rPr lang="en-GB" baseline="0" dirty="0"/>
              <a:t> law, the court concluded that neither the functionality nor the programming language nor the format of data files can be protected by copyright.</a:t>
            </a:r>
          </a:p>
          <a:p>
            <a:pPr algn="l"/>
            <a:endParaRPr lang="en-GB" baseline="0" dirty="0"/>
          </a:p>
          <a:p>
            <a:pPr algn="l"/>
            <a:r>
              <a:rPr lang="en-GB" baseline="0" dirty="0"/>
              <a:t>The court held that allowing the functionality of the computer program to be protected under copyright would amount to the monopolisation of ideas. This would run counter to the aim of copyright protection.</a:t>
            </a:r>
          </a:p>
          <a:p>
            <a:pPr algn="l"/>
            <a:endParaRPr lang="en-GB" baseline="0" dirty="0"/>
          </a:p>
          <a:p>
            <a:pPr algn="l"/>
            <a:r>
              <a:rPr lang="en-GB" baseline="0" dirty="0"/>
              <a:t>It stated that programming languages and data file formats are means to exploit the functions of computer programs. </a:t>
            </a:r>
          </a:p>
        </p:txBody>
      </p:sp>
      <p:sp>
        <p:nvSpPr>
          <p:cNvPr id="4" name="Slide Number Placeholder 3"/>
          <p:cNvSpPr>
            <a:spLocks noGrp="1"/>
          </p:cNvSpPr>
          <p:nvPr>
            <p:ph type="sldNum" sz="quarter" idx="10"/>
          </p:nvPr>
        </p:nvSpPr>
        <p:spPr/>
        <p:txBody>
          <a:bodyPr/>
          <a:lstStyle/>
          <a:p>
            <a:fld id="{22FC7593-B8DD-4FF7-A256-8BE9F53C8A33}" type="slidenum">
              <a:rPr lang="en-GB" smtClean="0"/>
              <a:pPr/>
              <a:t>119</a:t>
            </a:fld>
            <a:endParaRPr lang="en-GB" dirty="0"/>
          </a:p>
        </p:txBody>
      </p:sp>
    </p:spTree>
    <p:extLst>
      <p:ext uri="{BB962C8B-B14F-4D97-AF65-F5344CB8AC3E}">
        <p14:creationId xmlns:p14="http://schemas.microsoft.com/office/powerpoint/2010/main" val="79872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8914" eaLnBrk="1" hangingPunct="1">
              <a:spcBef>
                <a:spcPct val="0"/>
              </a:spcBef>
              <a:defRPr/>
            </a:pPr>
            <a:r>
              <a:rPr lang="en-IE" dirty="0"/>
              <a:t>The more distinctive the trade mark, the stronger the mark. Strong marks, therefore,</a:t>
            </a:r>
            <a:r>
              <a:rPr lang="en-IE" baseline="0" dirty="0"/>
              <a:t> give wider protection. </a:t>
            </a:r>
            <a:r>
              <a:rPr lang="en-IE" dirty="0"/>
              <a:t>However, more distinctive marks typically require more financial investment in marketing to raise consumer awareness.</a:t>
            </a:r>
          </a:p>
          <a:p>
            <a:pPr defTabSz="908914" eaLnBrk="1" hangingPunct="1">
              <a:spcBef>
                <a:spcPct val="0"/>
              </a:spcBef>
              <a:defRPr/>
            </a:pPr>
            <a:endParaRPr lang="en-IE" dirty="0"/>
          </a:p>
          <a:p>
            <a:pPr defTabSz="908914" eaLnBrk="1" hangingPunct="1">
              <a:spcBef>
                <a:spcPct val="0"/>
              </a:spcBef>
              <a:defRPr/>
            </a:pPr>
            <a:r>
              <a:rPr lang="en-IE" dirty="0"/>
              <a:t>The distinctive character of trade marks can be represented on a sliding scale, from non-registrable marks - </a:t>
            </a:r>
            <a:r>
              <a:rPr lang="en-IE" baseline="0" dirty="0"/>
              <a:t>generic and descriptive signs - to registrable signs, that is suggestive and fanciful or arbitrary signs.</a:t>
            </a:r>
          </a:p>
          <a:p>
            <a:pPr defTabSz="908914" eaLnBrk="1" hangingPunct="1">
              <a:spcBef>
                <a:spcPct val="0"/>
              </a:spcBef>
              <a:defRPr/>
            </a:pPr>
            <a:endParaRPr lang="en-IE" dirty="0"/>
          </a:p>
          <a:p>
            <a:pPr defTabSz="908914" eaLnBrk="1" hangingPunct="1">
              <a:spcBef>
                <a:spcPct val="0"/>
              </a:spcBef>
              <a:defRPr/>
            </a:pPr>
            <a:r>
              <a:rPr lang="en-IE" dirty="0"/>
              <a:t>For a mark to be descriptive, the relationship between the mark and the descriptive meaning must be concrete and direct and not require further reflection.</a:t>
            </a:r>
          </a:p>
          <a:p>
            <a:pPr defTabSz="908914" eaLnBrk="1" hangingPunct="1">
              <a:spcBef>
                <a:spcPct val="0"/>
              </a:spcBef>
              <a:defRPr/>
            </a:pPr>
            <a:endParaRPr lang="en-IE" dirty="0"/>
          </a:p>
          <a:p>
            <a:pPr defTabSz="908914" eaLnBrk="1" hangingPunct="1">
              <a:spcBef>
                <a:spcPct val="0"/>
              </a:spcBef>
              <a:defRPr/>
            </a:pPr>
            <a:r>
              <a:rPr lang="en-IE" dirty="0"/>
              <a:t>Suggestive terms are those which suggest certain characteristics of the goods without really describing them. Allusive terms can best be described as plays on words.</a:t>
            </a:r>
          </a:p>
          <a:p>
            <a:pPr defTabSz="908914" eaLnBrk="1" hangingPunct="1">
              <a:spcBef>
                <a:spcPct val="0"/>
              </a:spcBef>
              <a:defRPr/>
            </a:pPr>
            <a:endParaRPr lang="en-IE" dirty="0"/>
          </a:p>
          <a:p>
            <a:pPr defTabSz="908914" eaLnBrk="1" hangingPunct="1">
              <a:spcBef>
                <a:spcPct val="0"/>
              </a:spcBef>
              <a:defRPr/>
            </a:pPr>
            <a:r>
              <a:rPr lang="en-IE" dirty="0"/>
              <a:t>Fanciful or arbitrary signs</a:t>
            </a:r>
            <a:r>
              <a:rPr lang="en-IE" baseline="0" dirty="0"/>
              <a:t> </a:t>
            </a:r>
            <a:r>
              <a:rPr lang="en-IE" dirty="0"/>
              <a:t>have an</a:t>
            </a:r>
            <a:r>
              <a:rPr lang="en-IE" baseline="0" dirty="0"/>
              <a:t> average </a:t>
            </a:r>
            <a:r>
              <a:rPr lang="en-IE" dirty="0"/>
              <a:t>distinctive character.</a:t>
            </a:r>
          </a:p>
          <a:p>
            <a:pPr defTabSz="908914" eaLnBrk="1" hangingPunct="1">
              <a:spcBef>
                <a:spcPct val="0"/>
              </a:spcBef>
              <a:defRPr/>
            </a:pPr>
            <a:endParaRPr lang="en-IE" dirty="0"/>
          </a:p>
          <a:p>
            <a:pPr algn="l" eaLnBrk="1" hangingPunct="1">
              <a:spcBef>
                <a:spcPct val="0"/>
              </a:spcBef>
            </a:pPr>
            <a:r>
              <a:rPr lang="en-IE" dirty="0"/>
              <a:t>Finally, trade marks can have an enhanced distinctive character as a consequence of use. Some marks can become well known by the general public.</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89D4E606-23E0-465E-92B6-8DE0D1927A22}" type="slidenum">
              <a:rPr lang="en-GB" smtClean="0"/>
              <a:pPr eaLnBrk="1" hangingPunct="1"/>
              <a:t>12</a:t>
            </a:fld>
            <a:endParaRPr lang="en-GB" dirty="0"/>
          </a:p>
        </p:txBody>
      </p:sp>
    </p:spTree>
    <p:extLst>
      <p:ext uri="{BB962C8B-B14F-4D97-AF65-F5344CB8AC3E}">
        <p14:creationId xmlns:p14="http://schemas.microsoft.com/office/powerpoint/2010/main" val="14708828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Next, we</a:t>
            </a:r>
            <a:r>
              <a:rPr lang="en-GB" baseline="0" dirty="0"/>
              <a:t> come to</a:t>
            </a:r>
            <a:r>
              <a:rPr lang="en-GB" dirty="0"/>
              <a:t> the question of whether or not a licensee</a:t>
            </a:r>
            <a:r>
              <a:rPr lang="en-GB" baseline="0" dirty="0"/>
              <a:t> is permitted to observe, study or test the functioning of a computer program by performing acts which run counter to the purpose and framework established by the licence.</a:t>
            </a:r>
          </a:p>
          <a:p>
            <a:pPr algn="l"/>
            <a:endParaRPr lang="en-GB" baseline="0" dirty="0"/>
          </a:p>
          <a:p>
            <a:pPr algn="l"/>
            <a:r>
              <a:rPr lang="en-GB" baseline="0" dirty="0"/>
              <a:t>A</a:t>
            </a:r>
            <a:r>
              <a:rPr lang="en-GB" dirty="0"/>
              <a:t>rticle 5(3) of the Software Directive</a:t>
            </a:r>
            <a:r>
              <a:rPr lang="en-GB" baseline="0" dirty="0"/>
              <a:t> allows for exceptions to the exclusive rights which are awarded to </a:t>
            </a:r>
            <a:r>
              <a:rPr lang="en-GB" i="0" baseline="0" dirty="0"/>
              <a:t>the author of a computer program. It says that the p</a:t>
            </a:r>
            <a:r>
              <a:rPr lang="en-GB" i="0" dirty="0"/>
              <a:t>erson having a right to use a copy of the computer program</a:t>
            </a:r>
            <a:r>
              <a:rPr lang="en-GB" i="0" baseline="0" dirty="0"/>
              <a:t> may </a:t>
            </a:r>
            <a:r>
              <a:rPr lang="en-GB" i="0" dirty="0"/>
              <a:t>observe, study or test the functioning thereof by performing any of the acts of loading, displaying, running, transmitting or storing the program which that person is entitled to do.</a:t>
            </a:r>
          </a:p>
          <a:p>
            <a:pPr algn="l"/>
            <a:endParaRPr lang="en-GB" i="0" dirty="0"/>
          </a:p>
          <a:p>
            <a:pPr defTabSz="908914" eaLnBrk="1" fontAlgn="auto" hangingPunct="1">
              <a:spcBef>
                <a:spcPts val="0"/>
              </a:spcBef>
              <a:spcAft>
                <a:spcPts val="0"/>
              </a:spcAft>
              <a:defRPr/>
            </a:pPr>
            <a:r>
              <a:rPr lang="en-GB" i="0" dirty="0"/>
              <a:t>The Court</a:t>
            </a:r>
            <a:r>
              <a:rPr lang="en-GB" i="0" baseline="0" dirty="0"/>
              <a:t> stated that </a:t>
            </a:r>
            <a:r>
              <a:rPr lang="en-GB" dirty="0"/>
              <a:t>the acts which a licensee is entitled to do are the acts for which he has obtained authorisation from the right-holder and the acts of loading and running, which are necessary to use the computer program.</a:t>
            </a:r>
            <a:endParaRPr lang="en-GB" i="0" dirty="0"/>
          </a:p>
          <a:p>
            <a:pPr algn="l"/>
            <a:endParaRPr lang="en-GB" i="0" dirty="0"/>
          </a:p>
          <a:p>
            <a:pPr algn="l"/>
            <a:r>
              <a:rPr lang="en-GB" i="0" dirty="0"/>
              <a:t>However, the licensee can perform these acts only as long as he does not infringe</a:t>
            </a:r>
            <a:r>
              <a:rPr lang="en-GB" i="0" baseline="0" dirty="0"/>
              <a:t> the copyright of the software. </a:t>
            </a:r>
          </a:p>
          <a:p>
            <a:pPr algn="l"/>
            <a:endParaRPr lang="en-GB" i="0" baseline="0" dirty="0"/>
          </a:p>
          <a:p>
            <a:pPr algn="l"/>
            <a:endParaRPr lang="en-GB" baseline="0"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120</a:t>
            </a:fld>
            <a:endParaRPr lang="en-GB" dirty="0"/>
          </a:p>
        </p:txBody>
      </p:sp>
    </p:spTree>
    <p:extLst>
      <p:ext uri="{BB962C8B-B14F-4D97-AF65-F5344CB8AC3E}">
        <p14:creationId xmlns:p14="http://schemas.microsoft.com/office/powerpoint/2010/main" val="19593586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The SAS manuals constituted a protected literary work.</a:t>
            </a:r>
          </a:p>
          <a:p>
            <a:pPr algn="l"/>
            <a:endParaRPr lang="en-IE" dirty="0"/>
          </a:p>
          <a:p>
            <a:pPr algn="l"/>
            <a:r>
              <a:rPr lang="en-IE" baseline="0" dirty="0"/>
              <a:t>The Software Directive was not applicable to them, as they were not a computer program. But the </a:t>
            </a:r>
            <a:r>
              <a:rPr lang="en-IE" dirty="0"/>
              <a:t>Information Society </a:t>
            </a:r>
            <a:r>
              <a:rPr lang="en-IE" baseline="0" dirty="0"/>
              <a:t>Directive, including Article 2(a), which attributes to the author an exclusive right to prohibit or authorise the reproduction of his work “in whole or in part”, was applicable. Reproduction in another manual or in a different from, such as a computer program, falls within the scope of the provision.</a:t>
            </a:r>
          </a:p>
          <a:p>
            <a:pPr algn="l"/>
            <a:endParaRPr lang="en-IE" baseline="0" dirty="0"/>
          </a:p>
          <a:p>
            <a:pPr algn="l"/>
            <a:r>
              <a:rPr lang="en-IE" baseline="0" dirty="0"/>
              <a:t>It follows from this that parts </a:t>
            </a:r>
            <a:r>
              <a:rPr lang="en-IE" dirty="0"/>
              <a:t>of a work can also enjoy protection, but only on condition that</a:t>
            </a:r>
            <a:r>
              <a:rPr lang="en-IE" baseline="0" dirty="0"/>
              <a:t> the part in question is an expression </a:t>
            </a:r>
            <a:r>
              <a:rPr lang="en-IE" dirty="0"/>
              <a:t>of the intellectual creation of the author. </a:t>
            </a:r>
          </a:p>
          <a:p>
            <a:pPr algn="l"/>
            <a:endParaRPr lang="en-IE" dirty="0"/>
          </a:p>
          <a:p>
            <a:pPr algn="l"/>
            <a:r>
              <a:rPr lang="en-IE" baseline="0" dirty="0"/>
              <a:t>Certain </a:t>
            </a:r>
            <a:r>
              <a:rPr lang="en-IE" dirty="0"/>
              <a:t>elements, when considered in isolation, are not intellectual creations. Examples include </a:t>
            </a:r>
            <a:r>
              <a:rPr lang="en-GB" dirty="0"/>
              <a:t>keywords, syntax, commands or combinations of commands, and options. </a:t>
            </a:r>
            <a:r>
              <a:rPr lang="en-IE" dirty="0"/>
              <a:t>Only through choice, sequence and combination of those elements can there</a:t>
            </a:r>
            <a:r>
              <a:rPr lang="en-IE" baseline="0" dirty="0"/>
              <a:t> be expression.</a:t>
            </a:r>
            <a:endParaRPr lang="en-IE" dirty="0"/>
          </a:p>
          <a:p>
            <a:pPr algn="l"/>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121</a:t>
            </a:fld>
            <a:endParaRPr lang="en-GB" dirty="0"/>
          </a:p>
        </p:txBody>
      </p:sp>
    </p:spTree>
    <p:extLst>
      <p:ext uri="{BB962C8B-B14F-4D97-AF65-F5344CB8AC3E}">
        <p14:creationId xmlns:p14="http://schemas.microsoft.com/office/powerpoint/2010/main" val="26695481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122</a:t>
            </a:fld>
            <a:endParaRPr lang="en-GB" dirty="0"/>
          </a:p>
        </p:txBody>
      </p:sp>
    </p:spTree>
    <p:extLst>
      <p:ext uri="{BB962C8B-B14F-4D97-AF65-F5344CB8AC3E}">
        <p14:creationId xmlns:p14="http://schemas.microsoft.com/office/powerpoint/2010/main" val="1222984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issues that were resolved by the European Court of Justice.</a:t>
            </a:r>
          </a:p>
          <a:p>
            <a:endParaRPr lang="en-GB" dirty="0"/>
          </a:p>
          <a:p>
            <a:r>
              <a:rPr lang="en-GB" dirty="0"/>
              <a:t>Firstly, the Court gave a definition of what is meant by “the expression of a computer program”. According to this definition, the functionality, programming language and format of the data files of a computer program are not protected by software copyright.</a:t>
            </a:r>
          </a:p>
          <a:p>
            <a:r>
              <a:rPr lang="en-GB" dirty="0"/>
              <a:t> </a:t>
            </a:r>
          </a:p>
          <a:p>
            <a:r>
              <a:rPr lang="en-GB" dirty="0"/>
              <a:t>It also delineated the circumstances in which the authorisation of the author of the copyright-protected work is not necessary. This is the case when a person who has the right to use a copy is observing, studying or testing the functioning of a program by carrying out, without infringing copyright, acts of loading and running necessary for use and/or acts allowed by the licence.</a:t>
            </a:r>
          </a:p>
          <a:p>
            <a:r>
              <a:rPr lang="en-GB" dirty="0"/>
              <a:t> </a:t>
            </a:r>
          </a:p>
          <a:p>
            <a:r>
              <a:rPr lang="en-GB" dirty="0"/>
              <a:t>Finally, the Court explained that, through choice, sequence and combination, certain elements not protected by copyright can when considered in isolation nonetheless amount to copyright-protected works when they are the expression of an intellectual creation of the author.</a:t>
            </a:r>
          </a:p>
          <a:p>
            <a:endParaRPr lang="en-IE"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123</a:t>
            </a:fld>
            <a:endParaRPr lang="en-GB" dirty="0"/>
          </a:p>
        </p:txBody>
      </p:sp>
    </p:spTree>
    <p:extLst>
      <p:ext uri="{BB962C8B-B14F-4D97-AF65-F5344CB8AC3E}">
        <p14:creationId xmlns:p14="http://schemas.microsoft.com/office/powerpoint/2010/main" val="27315312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Here</a:t>
            </a:r>
            <a:r>
              <a:rPr lang="en-GB" baseline="0" dirty="0"/>
              <a:t> is a list of legal texts and other cases from the Court of Justice which will provide useful background information.</a:t>
            </a:r>
            <a:endParaRPr lang="en-GB" dirty="0"/>
          </a:p>
        </p:txBody>
      </p:sp>
      <p:sp>
        <p:nvSpPr>
          <p:cNvPr id="4" name="Slide Number Placeholder 3"/>
          <p:cNvSpPr>
            <a:spLocks noGrp="1"/>
          </p:cNvSpPr>
          <p:nvPr>
            <p:ph type="sldNum" sz="quarter" idx="10"/>
          </p:nvPr>
        </p:nvSpPr>
        <p:spPr/>
        <p:txBody>
          <a:bodyPr/>
          <a:lstStyle/>
          <a:p>
            <a:fld id="{22FC7593-B8DD-4FF7-A256-8BE9F53C8A33}" type="slidenum">
              <a:rPr lang="en-GB" smtClean="0"/>
              <a:pPr/>
              <a:t>124</a:t>
            </a:fld>
            <a:endParaRPr lang="en-GB" dirty="0"/>
          </a:p>
        </p:txBody>
      </p:sp>
    </p:spTree>
    <p:extLst>
      <p:ext uri="{BB962C8B-B14F-4D97-AF65-F5344CB8AC3E}">
        <p14:creationId xmlns:p14="http://schemas.microsoft.com/office/powerpoint/2010/main" val="16034965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starts with a recap of what we have learnt about copyright. We will then work through a number of exercises on various aspects of the topic.</a:t>
            </a:r>
          </a:p>
        </p:txBody>
      </p:sp>
      <p:sp>
        <p:nvSpPr>
          <p:cNvPr id="4" name="Slide Number Placeholder 3"/>
          <p:cNvSpPr>
            <a:spLocks noGrp="1"/>
          </p:cNvSpPr>
          <p:nvPr>
            <p:ph type="sldNum" sz="quarter" idx="10"/>
          </p:nvPr>
        </p:nvSpPr>
        <p:spPr/>
        <p:txBody>
          <a:bodyPr/>
          <a:lstStyle/>
          <a:p>
            <a:fld id="{61046107-D7AF-4DB9-AE57-A1AE52EE3938}" type="slidenum">
              <a:rPr lang="en-GB" smtClean="0"/>
              <a:t>125</a:t>
            </a:fld>
            <a:endParaRPr lang="en-GB"/>
          </a:p>
        </p:txBody>
      </p:sp>
    </p:spTree>
    <p:extLst>
      <p:ext uri="{BB962C8B-B14F-4D97-AF65-F5344CB8AC3E}">
        <p14:creationId xmlns:p14="http://schemas.microsoft.com/office/powerpoint/2010/main" val="33417778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126</a:t>
            </a:fld>
            <a:endParaRPr lang="en-GB"/>
          </a:p>
        </p:txBody>
      </p:sp>
    </p:spTree>
    <p:extLst>
      <p:ext uri="{BB962C8B-B14F-4D97-AF65-F5344CB8AC3E}">
        <p14:creationId xmlns:p14="http://schemas.microsoft.com/office/powerpoint/2010/main" val="39195727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In the main module, we</a:t>
            </a:r>
            <a:r>
              <a:rPr lang="en-IE" baseline="0" dirty="0"/>
              <a:t> discovered that c</a:t>
            </a:r>
            <a:r>
              <a:rPr lang="en-IE" dirty="0"/>
              <a:t>opyright</a:t>
            </a:r>
            <a:r>
              <a:rPr lang="en-IE" baseline="0" dirty="0"/>
              <a:t> protects literary and artistic works, and that there is a </a:t>
            </a:r>
            <a:r>
              <a:rPr lang="en-IE" dirty="0"/>
              <a:t>distinction between ideas and expressions, with copyright protecting the latter only.</a:t>
            </a:r>
            <a:r>
              <a:rPr lang="en-IE" baseline="0" dirty="0"/>
              <a:t> We also found out that, in order to be protected, an artistic work must be </a:t>
            </a:r>
            <a:r>
              <a:rPr lang="en-IE" dirty="0"/>
              <a:t>original.</a:t>
            </a:r>
          </a:p>
          <a:p>
            <a:pPr algn="l"/>
            <a:endParaRPr lang="en-IE" dirty="0"/>
          </a:p>
          <a:p>
            <a:pPr algn="l"/>
            <a:r>
              <a:rPr lang="en-IE" dirty="0"/>
              <a:t>We heard</a:t>
            </a:r>
            <a:r>
              <a:rPr lang="en-IE" baseline="0" dirty="0"/>
              <a:t> that c</a:t>
            </a:r>
            <a:r>
              <a:rPr lang="en-IE" dirty="0"/>
              <a:t>opyright is not subject to formalities</a:t>
            </a:r>
            <a:r>
              <a:rPr lang="en-IE" baseline="0" dirty="0"/>
              <a:t> such as registration, and that the interests of performers, producers and broadcasters are protected by so-called neighbouring rights.</a:t>
            </a:r>
            <a:endParaRPr lang="en-IE" dirty="0"/>
          </a:p>
          <a:p>
            <a:pPr algn="l"/>
            <a:endParaRPr lang="en-IE" dirty="0"/>
          </a:p>
          <a:p>
            <a:pPr algn="l"/>
            <a:endParaRPr lang="en-IE" dirty="0"/>
          </a:p>
          <a:p>
            <a:pPr algn="l"/>
            <a:endParaRPr lang="en-IE" dirty="0"/>
          </a:p>
          <a:p>
            <a:pPr algn="l"/>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solidFill>
                  <a:prstClr val="black"/>
                </a:solidFill>
              </a:rPr>
              <a:pPr/>
              <a:t>127</a:t>
            </a:fld>
            <a:endParaRPr lang="en-GB">
              <a:solidFill>
                <a:prstClr val="black"/>
              </a:solidFill>
            </a:endParaRPr>
          </a:p>
        </p:txBody>
      </p:sp>
    </p:spTree>
    <p:extLst>
      <p:ext uri="{BB962C8B-B14F-4D97-AF65-F5344CB8AC3E}">
        <p14:creationId xmlns:p14="http://schemas.microsoft.com/office/powerpoint/2010/main" val="307772794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1">
              <a:defRPr/>
            </a:pPr>
            <a:r>
              <a:rPr lang="en-IE" dirty="0"/>
              <a:t>The</a:t>
            </a:r>
            <a:r>
              <a:rPr lang="en-IE" baseline="0" dirty="0"/>
              <a:t> r</a:t>
            </a:r>
            <a:r>
              <a:rPr lang="en-IE" dirty="0"/>
              <a:t>ights conferred on the author can be divided into </a:t>
            </a:r>
            <a:r>
              <a:rPr lang="en-GB" baseline="0" noProof="0" dirty="0"/>
              <a:t>economic rights and moral rights.</a:t>
            </a:r>
          </a:p>
          <a:p>
            <a:endParaRPr lang="es-ES" baseline="0" dirty="0"/>
          </a:p>
          <a:p>
            <a:r>
              <a:rPr lang="en-GB" dirty="0">
                <a:latin typeface="Calibri" pitchFamily="34" charset="0"/>
                <a:cs typeface="Calibri" pitchFamily="34" charset="0"/>
              </a:rPr>
              <a:t>Exceptions allow users to use copyright-protected works for purposes such as criticism and review or education and research.  </a:t>
            </a:r>
            <a:endParaRPr lang="en-IE" baseline="0" dirty="0"/>
          </a:p>
          <a:p>
            <a:pPr algn="l"/>
            <a:endParaRPr lang="en-IE" baseline="0" dirty="0"/>
          </a:p>
          <a:p>
            <a:pPr algn="l"/>
            <a:r>
              <a:rPr lang="en-GB" dirty="0"/>
              <a:t>Using copyright-protected works without the permission of the author or right-holder constitutes infringement. There are various remedies available to deal with infringement.</a:t>
            </a:r>
            <a:endParaRPr lang="en-IE" dirty="0"/>
          </a:p>
        </p:txBody>
      </p:sp>
      <p:sp>
        <p:nvSpPr>
          <p:cNvPr id="4" name="Slide Number Placeholder 3"/>
          <p:cNvSpPr>
            <a:spLocks noGrp="1"/>
          </p:cNvSpPr>
          <p:nvPr>
            <p:ph type="sldNum" sz="quarter" idx="10"/>
          </p:nvPr>
        </p:nvSpPr>
        <p:spPr/>
        <p:txBody>
          <a:bodyPr/>
          <a:lstStyle/>
          <a:p>
            <a:fld id="{61046107-D7AF-4DB9-AE57-A1AE52EE3938}" type="slidenum">
              <a:rPr lang="en-GB" smtClean="0"/>
              <a:t>128</a:t>
            </a:fld>
            <a:endParaRPr lang="en-GB"/>
          </a:p>
        </p:txBody>
      </p:sp>
    </p:spTree>
    <p:extLst>
      <p:ext uri="{BB962C8B-B14F-4D97-AF65-F5344CB8AC3E}">
        <p14:creationId xmlns:p14="http://schemas.microsoft.com/office/powerpoint/2010/main" val="186751257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aseline="0" dirty="0"/>
              <a:t>The first exercise concerns the subject-matter protected by copyright.</a:t>
            </a:r>
          </a:p>
        </p:txBody>
      </p:sp>
      <p:sp>
        <p:nvSpPr>
          <p:cNvPr id="4" name="Slide Number Placeholder 3"/>
          <p:cNvSpPr>
            <a:spLocks noGrp="1"/>
          </p:cNvSpPr>
          <p:nvPr>
            <p:ph type="sldNum" sz="quarter" idx="10"/>
          </p:nvPr>
        </p:nvSpPr>
        <p:spPr/>
        <p:txBody>
          <a:bodyPr/>
          <a:lstStyle/>
          <a:p>
            <a:fld id="{61046107-D7AF-4DB9-AE57-A1AE52EE3938}" type="slidenum">
              <a:rPr lang="en-GB" smtClean="0"/>
              <a:t>129</a:t>
            </a:fld>
            <a:endParaRPr lang="en-GB"/>
          </a:p>
        </p:txBody>
      </p:sp>
    </p:spTree>
    <p:extLst>
      <p:ext uri="{BB962C8B-B14F-4D97-AF65-F5344CB8AC3E}">
        <p14:creationId xmlns:p14="http://schemas.microsoft.com/office/powerpoint/2010/main" val="342186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IE" dirty="0"/>
              <a:t>Other types of sign may also be refused on</a:t>
            </a:r>
            <a:r>
              <a:rPr lang="en-IE" baseline="0" dirty="0"/>
              <a:t> absolute grounds. Unlike a lack of distinctive character these grounds cannot be overcome by extensive use of the sign.</a:t>
            </a:r>
          </a:p>
          <a:p>
            <a:pPr defTabSz="908914" eaLnBrk="1" hangingPunct="1">
              <a:spcBef>
                <a:spcPct val="0"/>
              </a:spcBef>
              <a:defRPr/>
            </a:pPr>
            <a:endParaRPr lang="en-IE" dirty="0"/>
          </a:p>
          <a:p>
            <a:r>
              <a:rPr lang="en-US" sz="1200" kern="1200" dirty="0">
                <a:solidFill>
                  <a:schemeClr val="tx1"/>
                </a:solidFill>
                <a:effectLst/>
                <a:latin typeface="+mn-lt"/>
                <a:ea typeface="+mn-ea"/>
                <a:cs typeface="+mn-cs"/>
              </a:rPr>
              <a:t>Certain shape marks cannot be registered. These include: signs that consist exclusively of the shape, or another characteristic, which results from the nature of the goods themselves; the shape, or another characteristic, of the goods which is necessary to obtain a technical result; or the shape, or another characteristic which gives substantial value to the goods.</a:t>
            </a:r>
            <a:endParaRPr lang="en-IE" sz="1200" kern="1200" dirty="0">
              <a:solidFill>
                <a:schemeClr val="tx1"/>
              </a:solidFill>
              <a:effectLst/>
              <a:latin typeface="+mn-lt"/>
              <a:ea typeface="+mn-ea"/>
              <a:cs typeface="+mn-cs"/>
            </a:endParaRPr>
          </a:p>
          <a:p>
            <a:pPr algn="l" eaLnBrk="1" hangingPunct="1">
              <a:spcBef>
                <a:spcPct val="0"/>
              </a:spcBef>
            </a:pPr>
            <a:endParaRPr lang="en-IE" dirty="0"/>
          </a:p>
          <a:p>
            <a:pPr algn="l" eaLnBrk="1" hangingPunct="1">
              <a:spcBef>
                <a:spcPct val="0"/>
              </a:spcBef>
            </a:pPr>
            <a:r>
              <a:rPr lang="en-IE" dirty="0"/>
              <a:t>Signs contrary to “public policy” or “accepted principles of morality” are also excluded from trade mark protection. “Public policy” is the body of all legal rules that are necessary for the functioning of a democratic society and a state of law. “Accepted principles of morality” are those principles that are absolutely necessary for the proper functioning of a society. Only the intrinsic qualities of the mark applied for are relevant, and not the conduct of the applicant. Examples of signs that are </a:t>
            </a:r>
            <a:r>
              <a:rPr lang="en-IE" baseline="0" dirty="0"/>
              <a:t>excluded are signs that are against the law; blasphemous, offensive,</a:t>
            </a:r>
            <a:r>
              <a:rPr lang="en-IE" dirty="0"/>
              <a:t> racist or discriminatory terms;</a:t>
            </a:r>
            <a:r>
              <a:rPr lang="en-IE" baseline="0" dirty="0"/>
              <a:t> all direct references or incitements to commit criminal acts; and names of terrorist organisations.</a:t>
            </a:r>
          </a:p>
          <a:p>
            <a:pPr algn="l" eaLnBrk="1" hangingPunct="1">
              <a:spcBef>
                <a:spcPct val="0"/>
              </a:spcBef>
            </a:pPr>
            <a:endParaRPr lang="en-IE" dirty="0">
              <a:effectLst/>
            </a:endParaRPr>
          </a:p>
          <a:p>
            <a:pPr algn="l" eaLnBrk="1" hangingPunct="1">
              <a:spcBef>
                <a:spcPct val="0"/>
              </a:spcBef>
            </a:pPr>
            <a:r>
              <a:rPr lang="en-IE" dirty="0">
                <a:effectLst/>
              </a:rPr>
              <a:t>Trade marks which are of such a nature as to </a:t>
            </a:r>
            <a:r>
              <a:rPr lang="en-IE" b="0" dirty="0">
                <a:effectLst/>
              </a:rPr>
              <a:t>deceive</a:t>
            </a:r>
            <a:r>
              <a:rPr lang="en-IE" dirty="0">
                <a:effectLst/>
              </a:rPr>
              <a:t> the public, for instance as to the nature, quality or geographical origin of the goods or services,</a:t>
            </a:r>
            <a:r>
              <a:rPr lang="en-IE" baseline="0" dirty="0">
                <a:effectLst/>
              </a:rPr>
              <a:t> will be refused registration. </a:t>
            </a:r>
          </a:p>
          <a:p>
            <a:pPr algn="l" eaLnBrk="1" hangingPunct="1">
              <a:spcBef>
                <a:spcPct val="0"/>
              </a:spcBef>
            </a:pPr>
            <a:endParaRPr lang="en-IE" baseline="0" dirty="0"/>
          </a:p>
          <a:p>
            <a:pPr algn="l" eaLnBrk="1" hangingPunct="1">
              <a:spcBef>
                <a:spcPct val="0"/>
              </a:spcBef>
            </a:pPr>
            <a:r>
              <a:rPr lang="en-IE" dirty="0"/>
              <a:t>Identical reproductions of flags and symbols, emblems of states and international intergovernmental organisations as well as “heraldic imitations” can be incorporated in trade marks only on condition that the authority concerned has authorised their use.</a:t>
            </a:r>
          </a:p>
          <a:p>
            <a:pPr algn="l" eaLnBrk="1" hangingPunct="1">
              <a:spcBef>
                <a:spcPct val="0"/>
              </a:spcBef>
            </a:pPr>
            <a:endParaRPr lang="en-IE" dirty="0"/>
          </a:p>
          <a:p>
            <a:pPr algn="l" eaLnBrk="1" hangingPunct="1">
              <a:spcBef>
                <a:spcPct val="0"/>
              </a:spcBef>
            </a:pPr>
            <a:r>
              <a:rPr lang="en-IE" dirty="0"/>
              <a:t>Protected geographical indications and protected designations of origin</a:t>
            </a:r>
            <a:r>
              <a:rPr lang="en-US" baseline="0" dirty="0"/>
              <a:t> enjoy special protection under EU law. T</a:t>
            </a:r>
            <a:r>
              <a:rPr lang="en-IE" dirty="0" err="1"/>
              <a:t>rade</a:t>
            </a:r>
            <a:r>
              <a:rPr lang="en-IE" dirty="0"/>
              <a:t> marks which consist of or contain PGIs or PDOs where the goods do not have the claimed geographical origin will be refused. </a:t>
            </a: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C12646A1-4B1F-47E1-BC67-643EB37B5E49}" type="slidenum">
              <a:rPr lang="en-GB" smtClean="0"/>
              <a:pPr eaLnBrk="1" hangingPunct="1"/>
              <a:t>13</a:t>
            </a:fld>
            <a:endParaRPr lang="en-GB" dirty="0"/>
          </a:p>
        </p:txBody>
      </p:sp>
    </p:spTree>
    <p:extLst>
      <p:ext uri="{BB962C8B-B14F-4D97-AF65-F5344CB8AC3E}">
        <p14:creationId xmlns:p14="http://schemas.microsoft.com/office/powerpoint/2010/main" val="39414514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dirty="0"/>
              <a:t>Which of the items shown on this slide are eligible for copyright protection?</a:t>
            </a:r>
          </a:p>
        </p:txBody>
      </p:sp>
      <p:sp>
        <p:nvSpPr>
          <p:cNvPr id="4" name="Slide Number Placeholder 3"/>
          <p:cNvSpPr>
            <a:spLocks noGrp="1"/>
          </p:cNvSpPr>
          <p:nvPr>
            <p:ph type="sldNum" sz="quarter" idx="10"/>
          </p:nvPr>
        </p:nvSpPr>
        <p:spPr/>
        <p:txBody>
          <a:bodyPr/>
          <a:lstStyle/>
          <a:p>
            <a:fld id="{61046107-D7AF-4DB9-AE57-A1AE52EE3938}" type="slidenum">
              <a:rPr lang="en-GB" smtClean="0"/>
              <a:t>130</a:t>
            </a:fld>
            <a:endParaRPr lang="en-GB"/>
          </a:p>
        </p:txBody>
      </p:sp>
    </p:spTree>
    <p:extLst>
      <p:ext uri="{BB962C8B-B14F-4D97-AF65-F5344CB8AC3E}">
        <p14:creationId xmlns:p14="http://schemas.microsoft.com/office/powerpoint/2010/main" val="35175193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In order to answer the questions on the previous slide, we need to establish the answers to the questions shown here. </a:t>
            </a:r>
          </a:p>
        </p:txBody>
      </p:sp>
      <p:sp>
        <p:nvSpPr>
          <p:cNvPr id="4" name="Slide Number Placeholder 3"/>
          <p:cNvSpPr>
            <a:spLocks noGrp="1"/>
          </p:cNvSpPr>
          <p:nvPr>
            <p:ph type="sldNum" sz="quarter" idx="10"/>
          </p:nvPr>
        </p:nvSpPr>
        <p:spPr/>
        <p:txBody>
          <a:bodyPr/>
          <a:lstStyle/>
          <a:p>
            <a:fld id="{61046107-D7AF-4DB9-AE57-A1AE52EE3938}" type="slidenum">
              <a:rPr lang="en-GB" smtClean="0"/>
              <a:t>131</a:t>
            </a:fld>
            <a:endParaRPr lang="en-GB"/>
          </a:p>
        </p:txBody>
      </p:sp>
    </p:spTree>
    <p:extLst>
      <p:ext uri="{BB962C8B-B14F-4D97-AF65-F5344CB8AC3E}">
        <p14:creationId xmlns:p14="http://schemas.microsoft.com/office/powerpoint/2010/main" val="10399853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132</a:t>
            </a:fld>
            <a:endParaRPr lang="en-GB"/>
          </a:p>
        </p:txBody>
      </p:sp>
    </p:spTree>
    <p:extLst>
      <p:ext uri="{BB962C8B-B14F-4D97-AF65-F5344CB8AC3E}">
        <p14:creationId xmlns:p14="http://schemas.microsoft.com/office/powerpoint/2010/main" val="77260078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1">
              <a:defRPr/>
            </a:pPr>
            <a:r>
              <a:rPr lang="en-GB" b="0" baseline="0" dirty="0"/>
              <a:t>Eligibility for copyright protection should be decided in each individual case, taking into account the relevant facts and circumstances. </a:t>
            </a:r>
          </a:p>
          <a:p>
            <a:pPr defTabSz="903461">
              <a:defRPr/>
            </a:pPr>
            <a:endParaRPr lang="en-GB" b="0" baseline="0" dirty="0"/>
          </a:p>
          <a:p>
            <a:pPr defTabSz="903461">
              <a:defRPr/>
            </a:pPr>
            <a:r>
              <a:rPr lang="en-IE" baseline="0" dirty="0"/>
              <a:t>The work must be original. </a:t>
            </a:r>
            <a:r>
              <a:rPr lang="en-GB" baseline="0" dirty="0"/>
              <a:t>In the case of portrait photographs, the determining factor is whether it is the intellectual creation of the author reflecting his personality and expressing his free and creative choices. </a:t>
            </a:r>
          </a:p>
          <a:p>
            <a:pPr defTabSz="903461">
              <a:defRPr/>
            </a:pPr>
            <a:endParaRPr lang="en-GB" baseline="0" dirty="0"/>
          </a:p>
          <a:p>
            <a:pPr defTabSz="903461">
              <a:defRPr/>
            </a:pPr>
            <a:r>
              <a:rPr lang="en-GB" baseline="0" dirty="0"/>
              <a:t>Telephone directories are not protected, because they lack both originality and intellectual involvement.</a:t>
            </a:r>
          </a:p>
          <a:p>
            <a:pPr defTabSz="903461">
              <a:defRPr/>
            </a:pPr>
            <a:endParaRPr lang="en-GB" baseline="0" dirty="0"/>
          </a:p>
          <a:p>
            <a:pPr defTabSz="903461">
              <a:defRPr/>
            </a:pPr>
            <a:r>
              <a:rPr lang="en-GB" baseline="0" dirty="0"/>
              <a:t>Ideas or mere facts are not protected. Some TV show formats have been regarded by the courts as mere ideas for TV shows and therefore not protectable.</a:t>
            </a:r>
            <a:endParaRPr lang="en-GB" b="0" baseline="0" dirty="0"/>
          </a:p>
          <a:p>
            <a:pPr defTabSz="903461">
              <a:defRPr/>
            </a:pPr>
            <a:endParaRPr lang="en-GB" b="0" baseline="0" dirty="0"/>
          </a:p>
          <a:p>
            <a:pPr defTabSz="903461">
              <a:defRPr/>
            </a:pPr>
            <a:endParaRPr lang="en-GB" b="0" baseline="0" dirty="0"/>
          </a:p>
          <a:p>
            <a:pPr defTabSz="903461">
              <a:defRPr/>
            </a:pPr>
            <a:endParaRPr lang="en-GB" b="1" baseline="0" dirty="0"/>
          </a:p>
          <a:p>
            <a:pPr defTabSz="903461">
              <a:defRPr/>
            </a:pPr>
            <a:endParaRPr lang="en-GB" baseline="0" dirty="0"/>
          </a:p>
          <a:p>
            <a:pPr marL="225865" indent="-225865" defTabSz="903461">
              <a:buFontTx/>
              <a:buAutoNum type="arabicPeriod"/>
              <a:defRPr/>
            </a:pPr>
            <a:endParaRPr lang="en-GB" baseline="0" dirty="0"/>
          </a:p>
          <a:p>
            <a:pPr marL="225865" indent="-225865">
              <a:buAutoNum type="arabicPeriod"/>
            </a:pPr>
            <a:endParaRPr lang="en-GB" baseline="0" dirty="0"/>
          </a:p>
          <a:p>
            <a:pPr algn="l"/>
            <a:endParaRPr lang="en-GB" baseline="0" dirty="0"/>
          </a:p>
          <a:p>
            <a:pPr algn="l"/>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1046107-D7AF-4DB9-AE57-A1AE52EE3938}" type="slidenum">
              <a:rPr lang="en-GB" smtClean="0"/>
              <a:t>133</a:t>
            </a:fld>
            <a:endParaRPr lang="en-GB"/>
          </a:p>
        </p:txBody>
      </p:sp>
    </p:spTree>
    <p:extLst>
      <p:ext uri="{BB962C8B-B14F-4D97-AF65-F5344CB8AC3E}">
        <p14:creationId xmlns:p14="http://schemas.microsoft.com/office/powerpoint/2010/main" val="27231004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dirty="0"/>
              <a:t>The second exercise is about the economic and moral rights of copyright.</a:t>
            </a:r>
          </a:p>
          <a:p>
            <a:pPr algn="just"/>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134</a:t>
            </a:fld>
            <a:endParaRPr lang="en-GB"/>
          </a:p>
        </p:txBody>
      </p:sp>
    </p:spTree>
    <p:extLst>
      <p:ext uri="{BB962C8B-B14F-4D97-AF65-F5344CB8AC3E}">
        <p14:creationId xmlns:p14="http://schemas.microsoft.com/office/powerpoint/2010/main" val="18218747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exercise you should imagine that you want to use a musical composition protected by copyright as background music for your website. You have bought the music as a sound recording. Do you need permission from the relevant right-holders to use the work? Who do you need to contact?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1046107-D7AF-4DB9-AE57-A1AE52EE3938}" type="slidenum">
              <a:rPr lang="en-GB" smtClean="0"/>
              <a:t>135</a:t>
            </a:fld>
            <a:endParaRPr lang="en-GB"/>
          </a:p>
        </p:txBody>
      </p:sp>
    </p:spTree>
    <p:extLst>
      <p:ext uri="{BB962C8B-B14F-4D97-AF65-F5344CB8AC3E}">
        <p14:creationId xmlns:p14="http://schemas.microsoft.com/office/powerpoint/2010/main" val="368287670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find the solution, we need to answer the questions shown on this slide.</a:t>
            </a:r>
          </a:p>
        </p:txBody>
      </p:sp>
      <p:sp>
        <p:nvSpPr>
          <p:cNvPr id="4" name="Slide Number Placeholder 3"/>
          <p:cNvSpPr>
            <a:spLocks noGrp="1"/>
          </p:cNvSpPr>
          <p:nvPr>
            <p:ph type="sldNum" sz="quarter" idx="10"/>
          </p:nvPr>
        </p:nvSpPr>
        <p:spPr/>
        <p:txBody>
          <a:bodyPr/>
          <a:lstStyle/>
          <a:p>
            <a:fld id="{61046107-D7AF-4DB9-AE57-A1AE52EE3938}" type="slidenum">
              <a:rPr lang="en-GB" smtClean="0"/>
              <a:t>136</a:t>
            </a:fld>
            <a:endParaRPr lang="en-GB"/>
          </a:p>
        </p:txBody>
      </p:sp>
    </p:spTree>
    <p:extLst>
      <p:ext uri="{BB962C8B-B14F-4D97-AF65-F5344CB8AC3E}">
        <p14:creationId xmlns:p14="http://schemas.microsoft.com/office/powerpoint/2010/main" val="35344042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137</a:t>
            </a:fld>
            <a:endParaRPr lang="en-GB"/>
          </a:p>
        </p:txBody>
      </p:sp>
    </p:spTree>
    <p:extLst>
      <p:ext uri="{BB962C8B-B14F-4D97-AF65-F5344CB8AC3E}">
        <p14:creationId xmlns:p14="http://schemas.microsoft.com/office/powerpoint/2010/main" val="8090565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0" baseline="0" dirty="0"/>
              <a:t>A work protected by copyright cannot be used without permission, unless an exception or a limitation applies.</a:t>
            </a:r>
          </a:p>
          <a:p>
            <a:pPr algn="l"/>
            <a:endParaRPr lang="en-IE" b="0" baseline="0" dirty="0"/>
          </a:p>
          <a:p>
            <a:pPr algn="l"/>
            <a:r>
              <a:rPr lang="en-IE" b="0" baseline="0" dirty="0"/>
              <a:t>Copyright provides the author with exclusive economic rights over the work. Economic rights can be transferred by either assignment or licence. </a:t>
            </a:r>
          </a:p>
          <a:p>
            <a:pPr algn="l"/>
            <a:endParaRPr lang="en-IE" b="0" baseline="0" dirty="0"/>
          </a:p>
          <a:p>
            <a:pPr algn="l"/>
            <a:r>
              <a:rPr lang="en-IE" b="0" baseline="0" dirty="0"/>
              <a:t>Moral rights are independent of economic rights and always remain with the author.</a:t>
            </a:r>
          </a:p>
          <a:p>
            <a:pPr algn="l"/>
            <a:endParaRPr lang="en-IE" b="0" baseline="0" dirty="0"/>
          </a:p>
          <a:p>
            <a:pPr algn="l"/>
            <a:r>
              <a:rPr lang="en-IE" b="0" baseline="0" dirty="0"/>
              <a:t>In the situation described, you would have to obtain permission to use both the musical composition of the song and the sound recording. You would therefore have to contact the music publisher, the recording company and also the performers. For permission to use works or performances, the easiest way is to contact a collective management organisation.</a:t>
            </a:r>
          </a:p>
          <a:p>
            <a:pPr algn="l"/>
            <a:endParaRPr lang="en-IE" b="0" baseline="0" dirty="0"/>
          </a:p>
          <a:p>
            <a:pPr algn="l"/>
            <a:endParaRPr lang="en-GB" baseline="0" dirty="0"/>
          </a:p>
        </p:txBody>
      </p:sp>
      <p:sp>
        <p:nvSpPr>
          <p:cNvPr id="4" name="Slide Number Placeholder 3"/>
          <p:cNvSpPr>
            <a:spLocks noGrp="1"/>
          </p:cNvSpPr>
          <p:nvPr>
            <p:ph type="sldNum" sz="quarter" idx="10"/>
          </p:nvPr>
        </p:nvSpPr>
        <p:spPr/>
        <p:txBody>
          <a:bodyPr/>
          <a:lstStyle/>
          <a:p>
            <a:fld id="{61046107-D7AF-4DB9-AE57-A1AE52EE3938}" type="slidenum">
              <a:rPr lang="en-GB" smtClean="0"/>
              <a:t>138</a:t>
            </a:fld>
            <a:endParaRPr lang="en-GB"/>
          </a:p>
        </p:txBody>
      </p:sp>
    </p:spTree>
    <p:extLst>
      <p:ext uri="{BB962C8B-B14F-4D97-AF65-F5344CB8AC3E}">
        <p14:creationId xmlns:p14="http://schemas.microsoft.com/office/powerpoint/2010/main" val="233024070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1046107-D7AF-4DB9-AE57-A1AE52EE3938}" type="slidenum">
              <a:rPr lang="en-GB" smtClean="0"/>
              <a:t>139</a:t>
            </a:fld>
            <a:endParaRPr lang="en-GB"/>
          </a:p>
        </p:txBody>
      </p:sp>
    </p:spTree>
    <p:extLst>
      <p:ext uri="{BB962C8B-B14F-4D97-AF65-F5344CB8AC3E}">
        <p14:creationId xmlns:p14="http://schemas.microsoft.com/office/powerpoint/2010/main" val="342237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dirty="0"/>
              <a:t>We know that some trade mark applicants file new marks which are similar to older trade marks. The coexistence of two such trade marks can be an issue if an identical trade mark is already protected for identical or similar goods and services or if there is a similar trade mark which is already protected for identical or similar goods and service and also there is a likelihood of confusion between the two trade marks.</a:t>
            </a:r>
          </a:p>
          <a:p>
            <a:pPr eaLnBrk="1" hangingPunct="1">
              <a:spcBef>
                <a:spcPct val="0"/>
              </a:spcBef>
            </a:pPr>
            <a:endParaRPr lang="en-US" altLang="de-DE" dirty="0"/>
          </a:p>
          <a:p>
            <a:pPr eaLnBrk="1" hangingPunct="1">
              <a:spcBef>
                <a:spcPct val="0"/>
              </a:spcBef>
            </a:pPr>
            <a:r>
              <a:rPr lang="en-US" altLang="de-DE" dirty="0"/>
              <a:t>In other words, we want to ensure that members of the public are not confused about the origin of the goods and services.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A09537E3-739B-431E-9E28-AEC115DC5620}" type="slidenum">
              <a:rPr lang="en-GB" smtClean="0"/>
              <a:pPr eaLnBrk="1" hangingPunct="1"/>
              <a:t>14</a:t>
            </a:fld>
            <a:endParaRPr lang="en-GB" dirty="0"/>
          </a:p>
        </p:txBody>
      </p:sp>
    </p:spTree>
    <p:extLst>
      <p:ext uri="{BB962C8B-B14F-4D97-AF65-F5344CB8AC3E}">
        <p14:creationId xmlns:p14="http://schemas.microsoft.com/office/powerpoint/2010/main" val="397564982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dirty="0"/>
              <a:t>For the purposes of this exercise, you are a researcher at a university and you have been asked to prepare a distance-learning</a:t>
            </a:r>
            <a:r>
              <a:rPr lang="en-IE" baseline="0" dirty="0"/>
              <a:t> course. You would like to use copyright-protected works to illustrate and explain the course content. Are you allowed to use these works without permission?</a:t>
            </a:r>
            <a:endParaRPr lang="en-IE" dirty="0"/>
          </a:p>
          <a:p>
            <a:pPr algn="just"/>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140</a:t>
            </a:fld>
            <a:endParaRPr lang="en-GB"/>
          </a:p>
        </p:txBody>
      </p:sp>
    </p:spTree>
    <p:extLst>
      <p:ext uri="{BB962C8B-B14F-4D97-AF65-F5344CB8AC3E}">
        <p14:creationId xmlns:p14="http://schemas.microsoft.com/office/powerpoint/2010/main" val="330460824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To get the solution to this exercise, we</a:t>
            </a:r>
            <a:r>
              <a:rPr lang="en-GB" baseline="0" dirty="0"/>
              <a:t> need to answer the questions shown on the slide.</a:t>
            </a:r>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141</a:t>
            </a:fld>
            <a:endParaRPr lang="en-GB"/>
          </a:p>
        </p:txBody>
      </p:sp>
    </p:spTree>
    <p:extLst>
      <p:ext uri="{BB962C8B-B14F-4D97-AF65-F5344CB8AC3E}">
        <p14:creationId xmlns:p14="http://schemas.microsoft.com/office/powerpoint/2010/main" val="326585828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142</a:t>
            </a:fld>
            <a:endParaRPr lang="en-GB"/>
          </a:p>
        </p:txBody>
      </p:sp>
    </p:spTree>
    <p:extLst>
      <p:ext uri="{BB962C8B-B14F-4D97-AF65-F5344CB8AC3E}">
        <p14:creationId xmlns:p14="http://schemas.microsoft.com/office/powerpoint/2010/main" val="226186606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461">
              <a:defRPr/>
            </a:pPr>
            <a:r>
              <a:rPr lang="en-GB" b="0" dirty="0"/>
              <a:t>Limitations and exceptions are allowed where the public interest is served or to balance the rights of authors and right-holders against those of </a:t>
            </a:r>
            <a:r>
              <a:rPr lang="en-GB" b="0" baseline="0" dirty="0"/>
              <a:t>users. They are allowed for education, research and teaching purposes. </a:t>
            </a:r>
          </a:p>
          <a:p>
            <a:pPr defTabSz="903461">
              <a:defRPr/>
            </a:pPr>
            <a:endParaRPr lang="en-GB" b="0" baseline="0" dirty="0"/>
          </a:p>
          <a:p>
            <a:pPr lvl="0"/>
            <a:r>
              <a:rPr lang="en-GB" b="0" baseline="0" dirty="0"/>
              <a:t>Their application is subject to the so-called “three-step test”.</a:t>
            </a:r>
            <a:r>
              <a:rPr lang="en-GB" dirty="0"/>
              <a:t> According to this test, the limitation or exception can apply only in certain special cases.</a:t>
            </a:r>
          </a:p>
          <a:p>
            <a:pPr lvl="0"/>
            <a:r>
              <a:rPr lang="en-GB" dirty="0"/>
              <a:t>It must not conflict with the normal exploitation of the work and it must not unreasonably prejudice the legitimate interest of the author.</a:t>
            </a:r>
            <a:endParaRPr lang="en-GB" b="0" baseline="0" dirty="0"/>
          </a:p>
          <a:p>
            <a:pPr marL="169398" indent="-169398" defTabSz="903461">
              <a:buFontTx/>
              <a:buChar char="-"/>
              <a:defRPr/>
            </a:pPr>
            <a:endParaRPr lang="en-GB" b="0" baseline="0" dirty="0"/>
          </a:p>
          <a:p>
            <a:pPr defTabSz="903461">
              <a:defRPr/>
            </a:pPr>
            <a:r>
              <a:rPr lang="en-GB" b="0" baseline="0" dirty="0"/>
              <a:t>In some countries use of work is free; in others, it is subject to payment of an equitable remuneration.</a:t>
            </a:r>
          </a:p>
          <a:p>
            <a:pPr defTabSz="903461">
              <a:defRPr/>
            </a:pPr>
            <a:endParaRPr lang="en-GB" b="0" baseline="0" dirty="0"/>
          </a:p>
          <a:p>
            <a:pPr defTabSz="903461">
              <a:defRPr/>
            </a:pPr>
            <a:r>
              <a:rPr lang="en-GB" b="0" baseline="0" dirty="0"/>
              <a:t>The materials in our exercise are to be used for teaching purposes. But does the online distribution of works in a distance-learning course involve any commercial activity? You should check the national copyright laws regarding the right of reproduction and the right of communication to the public.</a:t>
            </a:r>
          </a:p>
          <a:p>
            <a:pPr marL="169398" indent="-169398" defTabSz="903461">
              <a:buFontTx/>
              <a:buChar char="-"/>
              <a:defRPr/>
            </a:pPr>
            <a:endParaRPr lang="en-GB" b="0" baseline="0" dirty="0"/>
          </a:p>
          <a:p>
            <a:pPr defTabSz="903461">
              <a:defRPr/>
            </a:pPr>
            <a:r>
              <a:rPr lang="en-GB" b="0" baseline="0" dirty="0"/>
              <a:t>When use of protected works is allowed, the original author must be credited.</a:t>
            </a:r>
          </a:p>
        </p:txBody>
      </p:sp>
      <p:sp>
        <p:nvSpPr>
          <p:cNvPr id="4" name="Slide Number Placeholder 3"/>
          <p:cNvSpPr>
            <a:spLocks noGrp="1"/>
          </p:cNvSpPr>
          <p:nvPr>
            <p:ph type="sldNum" sz="quarter" idx="10"/>
          </p:nvPr>
        </p:nvSpPr>
        <p:spPr/>
        <p:txBody>
          <a:bodyPr/>
          <a:lstStyle/>
          <a:p>
            <a:fld id="{61046107-D7AF-4DB9-AE57-A1AE52EE3938}" type="slidenum">
              <a:rPr lang="en-GB" smtClean="0"/>
              <a:t>143</a:t>
            </a:fld>
            <a:endParaRPr lang="en-GB"/>
          </a:p>
        </p:txBody>
      </p:sp>
    </p:spTree>
    <p:extLst>
      <p:ext uri="{BB962C8B-B14F-4D97-AF65-F5344CB8AC3E}">
        <p14:creationId xmlns:p14="http://schemas.microsoft.com/office/powerpoint/2010/main" val="214474234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fourth exercise deals with the enforcement of copyright, and what can be done when copyright is infringed</a:t>
            </a:r>
            <a:r>
              <a:rPr lang="en-IE" dirty="0"/>
              <a:t>. </a:t>
            </a:r>
          </a:p>
          <a:p>
            <a:pPr algn="just"/>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144</a:t>
            </a:fld>
            <a:endParaRPr lang="en-GB"/>
          </a:p>
        </p:txBody>
      </p:sp>
    </p:spTree>
    <p:extLst>
      <p:ext uri="{BB962C8B-B14F-4D97-AF65-F5344CB8AC3E}">
        <p14:creationId xmlns:p14="http://schemas.microsoft.com/office/powerpoint/2010/main" val="329924997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exercise, you should imagine that you are the producer</a:t>
            </a:r>
            <a:r>
              <a:rPr lang="en-GB" baseline="0" dirty="0"/>
              <a:t> of a cinema film which has been disseminated on the internet through a file-sharing system, without your permission. What can you do to enforce your rights?</a:t>
            </a:r>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145</a:t>
            </a:fld>
            <a:endParaRPr lang="en-GB"/>
          </a:p>
        </p:txBody>
      </p:sp>
    </p:spTree>
    <p:extLst>
      <p:ext uri="{BB962C8B-B14F-4D97-AF65-F5344CB8AC3E}">
        <p14:creationId xmlns:p14="http://schemas.microsoft.com/office/powerpoint/2010/main" val="80898660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find the solution to this problem, we need to answer the questions shown on the slide.</a:t>
            </a:r>
            <a:endParaRPr lang="en-GB" dirty="0"/>
          </a:p>
        </p:txBody>
      </p:sp>
      <p:sp>
        <p:nvSpPr>
          <p:cNvPr id="4" name="Slide Number Placeholder 3"/>
          <p:cNvSpPr>
            <a:spLocks noGrp="1"/>
          </p:cNvSpPr>
          <p:nvPr>
            <p:ph type="sldNum" sz="quarter" idx="10"/>
          </p:nvPr>
        </p:nvSpPr>
        <p:spPr/>
        <p:txBody>
          <a:bodyPr/>
          <a:lstStyle/>
          <a:p>
            <a:fld id="{61046107-D7AF-4DB9-AE57-A1AE52EE3938}" type="slidenum">
              <a:rPr lang="en-GB" smtClean="0"/>
              <a:t>146</a:t>
            </a:fld>
            <a:endParaRPr lang="en-GB"/>
          </a:p>
        </p:txBody>
      </p:sp>
    </p:spTree>
    <p:extLst>
      <p:ext uri="{BB962C8B-B14F-4D97-AF65-F5344CB8AC3E}">
        <p14:creationId xmlns:p14="http://schemas.microsoft.com/office/powerpoint/2010/main" val="385645776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1046107-D7AF-4DB9-AE57-A1AE52EE3938}" type="slidenum">
              <a:rPr lang="en-GB" smtClean="0"/>
              <a:t>147</a:t>
            </a:fld>
            <a:endParaRPr lang="en-GB"/>
          </a:p>
        </p:txBody>
      </p:sp>
    </p:spTree>
    <p:extLst>
      <p:ext uri="{BB962C8B-B14F-4D97-AF65-F5344CB8AC3E}">
        <p14:creationId xmlns:p14="http://schemas.microsoft.com/office/powerpoint/2010/main" val="24783553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The internet poses new challenges, as websites are located in one country but accessible worldwide.</a:t>
            </a:r>
          </a:p>
          <a:p>
            <a:endParaRPr lang="en-GB" b="0" baseline="0" dirty="0"/>
          </a:p>
          <a:p>
            <a:r>
              <a:rPr lang="en-GB" b="0" baseline="0" dirty="0"/>
              <a:t>The first step is to identify the persons responsible for the unauthorised use and send them a “cease and desist” letter. You should also inform the internet service provider or ISP hosting the website about the infringement and ask it to disable access to infringing content or to remove the infringing content. </a:t>
            </a:r>
          </a:p>
          <a:p>
            <a:pPr marL="169398" indent="-169398">
              <a:buFontTx/>
              <a:buChar char="-"/>
            </a:pPr>
            <a:endParaRPr lang="en-GB" b="0" baseline="0" dirty="0"/>
          </a:p>
          <a:p>
            <a:r>
              <a:rPr lang="en-GB" b="0" baseline="0" dirty="0"/>
              <a:t>There are three categories of ISP that are exempted from liability: those that transmit information, those that engage in “caching” information and those engaged in “</a:t>
            </a:r>
            <a:r>
              <a:rPr lang="en-GB" b="0" baseline="0" noProof="0" dirty="0"/>
              <a:t>hosting</a:t>
            </a:r>
            <a:r>
              <a:rPr lang="en-GB" b="0" baseline="0" dirty="0"/>
              <a:t>” information. The exemption applies only if the service provider is unaware of the unlawful activities of its client and that upon obtaining such knowledge it acts expeditiously to remove, or disable access to, such content.</a:t>
            </a:r>
          </a:p>
          <a:p>
            <a:pPr marL="169398" indent="-169398">
              <a:buFontTx/>
              <a:buChar char="-"/>
            </a:pPr>
            <a:endParaRPr lang="en-GB" b="0" baseline="0" dirty="0"/>
          </a:p>
          <a:p>
            <a:r>
              <a:rPr lang="en-GB" b="0" baseline="0" dirty="0"/>
              <a:t>Pending the final outcome of the case, you can apply for a provisional measure, such as an injunction, which is a temporary order addressed to the defendant prohibiting any further infringing activity. To protect your work from future infringement, you can apply what are known as technical protection measures aimed at preventing the unauthorised use of works, including technical devices preventing copying. </a:t>
            </a:r>
            <a:endParaRPr lang="en-GB" b="0" dirty="0"/>
          </a:p>
        </p:txBody>
      </p:sp>
      <p:sp>
        <p:nvSpPr>
          <p:cNvPr id="4" name="Slide Number Placeholder 3"/>
          <p:cNvSpPr>
            <a:spLocks noGrp="1"/>
          </p:cNvSpPr>
          <p:nvPr>
            <p:ph type="sldNum" sz="quarter" idx="10"/>
          </p:nvPr>
        </p:nvSpPr>
        <p:spPr/>
        <p:txBody>
          <a:bodyPr/>
          <a:lstStyle/>
          <a:p>
            <a:fld id="{61046107-D7AF-4DB9-AE57-A1AE52EE3938}" type="slidenum">
              <a:rPr lang="en-GB" smtClean="0"/>
              <a:t>148</a:t>
            </a:fld>
            <a:endParaRPr lang="en-GB"/>
          </a:p>
        </p:txBody>
      </p:sp>
    </p:spTree>
    <p:extLst>
      <p:ext uri="{BB962C8B-B14F-4D97-AF65-F5344CB8AC3E}">
        <p14:creationId xmlns:p14="http://schemas.microsoft.com/office/powerpoint/2010/main" val="24135261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Here are two websites with more information about EU and international legislation on copyright and related rights.</a:t>
            </a:r>
          </a:p>
        </p:txBody>
      </p:sp>
      <p:sp>
        <p:nvSpPr>
          <p:cNvPr id="4" name="Slide Number Placeholder 3"/>
          <p:cNvSpPr>
            <a:spLocks noGrp="1"/>
          </p:cNvSpPr>
          <p:nvPr>
            <p:ph type="sldNum" sz="quarter" idx="10"/>
          </p:nvPr>
        </p:nvSpPr>
        <p:spPr/>
        <p:txBody>
          <a:bodyPr/>
          <a:lstStyle/>
          <a:p>
            <a:fld id="{61046107-D7AF-4DB9-AE57-A1AE52EE3938}" type="slidenum">
              <a:rPr lang="en-GB" smtClean="0"/>
              <a:t>149</a:t>
            </a:fld>
            <a:endParaRPr lang="en-GB"/>
          </a:p>
        </p:txBody>
      </p:sp>
    </p:spTree>
    <p:extLst>
      <p:ext uri="{BB962C8B-B14F-4D97-AF65-F5344CB8AC3E}">
        <p14:creationId xmlns:p14="http://schemas.microsoft.com/office/powerpoint/2010/main" val="143956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E" dirty="0"/>
              <a:t>The likelihood of confusion depends on a number of factors. The two most important factors are the degree of similarity between the goods and services and the degree of similarity between the signs.</a:t>
            </a:r>
            <a:endParaRPr lang="en-GB" dirty="0"/>
          </a:p>
          <a:p>
            <a:pPr algn="l" eaLnBrk="1" hangingPunct="1">
              <a:spcBef>
                <a:spcPct val="0"/>
              </a:spcBef>
            </a:pPr>
            <a:endParaRPr lang="en-IE" dirty="0"/>
          </a:p>
          <a:p>
            <a:pPr algn="l" eaLnBrk="1" hangingPunct="1">
              <a:spcBef>
                <a:spcPct val="0"/>
              </a:spcBef>
            </a:pPr>
            <a:r>
              <a:rPr lang="en-IE" b="0" dirty="0"/>
              <a:t>The similarity</a:t>
            </a:r>
            <a:r>
              <a:rPr lang="en-IE" b="0" baseline="0" dirty="0"/>
              <a:t> between two signs</a:t>
            </a:r>
            <a:r>
              <a:rPr lang="en-IE" b="1" baseline="0" dirty="0"/>
              <a:t> </a:t>
            </a:r>
            <a:r>
              <a:rPr lang="en-IE" baseline="0" dirty="0"/>
              <a:t>is assessed from a visual, aural and conceptual perspective.</a:t>
            </a:r>
            <a:r>
              <a:rPr lang="en-IE" dirty="0"/>
              <a:t>	</a:t>
            </a:r>
          </a:p>
          <a:p>
            <a:pPr algn="l" eaLnBrk="1" hangingPunct="1">
              <a:spcBef>
                <a:spcPct val="0"/>
              </a:spcBef>
            </a:pPr>
            <a:endParaRPr lang="en-IE" dirty="0"/>
          </a:p>
          <a:p>
            <a:pPr algn="l" eaLnBrk="1" hangingPunct="1">
              <a:spcBef>
                <a:spcPct val="0"/>
              </a:spcBef>
            </a:pPr>
            <a:r>
              <a:rPr lang="en-IE" dirty="0"/>
              <a:t>The factors taken into account include the n</a:t>
            </a:r>
            <a:r>
              <a:rPr lang="en-GB" dirty="0"/>
              <a:t>ature of the goods and services, their intended use, and complementary or competing goods.</a:t>
            </a:r>
          </a:p>
          <a:p>
            <a:pPr algn="l" eaLnBrk="1" hangingPunct="1">
              <a:spcBef>
                <a:spcPct val="0"/>
              </a:spcBef>
            </a:pPr>
            <a:endParaRPr lang="en-IE" dirty="0"/>
          </a:p>
          <a:p>
            <a:pPr algn="l" eaLnBrk="1" hangingPunct="1">
              <a:spcBef>
                <a:spcPct val="0"/>
              </a:spcBef>
            </a:pPr>
            <a:r>
              <a:rPr lang="en-IE" dirty="0"/>
              <a:t>Other factors that may be relevant to the case include the relevant public and the degree of attention of the relevant consumer. The overall assessment is based on all of these factors put together.</a:t>
            </a: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18FA118C-FCCA-41D8-BD58-180E65981230}" type="slidenum">
              <a:rPr lang="en-GB" smtClean="0"/>
              <a:pPr eaLnBrk="1" hangingPunct="1"/>
              <a:t>15</a:t>
            </a:fld>
            <a:endParaRPr lang="en-GB"/>
          </a:p>
        </p:txBody>
      </p:sp>
    </p:spTree>
    <p:extLst>
      <p:ext uri="{BB962C8B-B14F-4D97-AF65-F5344CB8AC3E}">
        <p14:creationId xmlns:p14="http://schemas.microsoft.com/office/powerpoint/2010/main" val="322679670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This presentation explains how trade secrets and know-how can be valuable and strategically important forms of intellectual property. </a:t>
            </a:r>
          </a:p>
          <a:p>
            <a:endParaRPr lang="de-DE" altLang="en-US" dirty="0"/>
          </a:p>
        </p:txBody>
      </p:sp>
      <p:sp>
        <p:nvSpPr>
          <p:cNvPr id="3584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92BCC547-FB50-45C0-909F-B7828086EB4A}" type="slidenum">
              <a:rPr lang="en-GB" altLang="de-DE">
                <a:cs typeface="Arial" panose="020B0604020202020204" pitchFamily="34" charset="0"/>
              </a:rPr>
              <a:pPr eaLnBrk="1" hangingPunct="1">
                <a:spcBef>
                  <a:spcPct val="0"/>
                </a:spcBef>
              </a:pPr>
              <a:t>150</a:t>
            </a:fld>
            <a:endParaRPr lang="en-GB" altLang="de-DE">
              <a:cs typeface="Arial" panose="020B0604020202020204" pitchFamily="34" charset="0"/>
            </a:endParaRPr>
          </a:p>
        </p:txBody>
      </p:sp>
    </p:spTree>
    <p:extLst>
      <p:ext uri="{BB962C8B-B14F-4D97-AF65-F5344CB8AC3E}">
        <p14:creationId xmlns:p14="http://schemas.microsoft.com/office/powerpoint/2010/main" val="298014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51E8AAD-81B9-4445-8694-2520C13C2A43}" type="slidenum">
              <a:rPr lang="en-GB" altLang="de-DE">
                <a:cs typeface="Arial" panose="020B0604020202020204" pitchFamily="34" charset="0"/>
              </a:rPr>
              <a:pPr eaLnBrk="1" hangingPunct="1">
                <a:spcBef>
                  <a:spcPct val="0"/>
                </a:spcBef>
              </a:pPr>
              <a:t>151</a:t>
            </a:fld>
            <a:endParaRPr lang="en-GB" altLang="de-DE">
              <a:cs typeface="Arial" panose="020B0604020202020204" pitchFamily="34" charset="0"/>
            </a:endParaRPr>
          </a:p>
        </p:txBody>
      </p:sp>
      <p:sp>
        <p:nvSpPr>
          <p:cNvPr id="36867" name="Rectangle 2"/>
          <p:cNvSpPr>
            <a:spLocks noGrp="1" noRot="1" noChangeAspect="1" noTextEdit="1"/>
          </p:cNvSpPr>
          <p:nvPr>
            <p:ph type="sldImg"/>
          </p:nvPr>
        </p:nvSpPr>
        <p:spPr>
          <a:ln/>
        </p:spPr>
      </p:sp>
      <p:sp>
        <p:nvSpPr>
          <p:cNvPr id="3686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454457"/>
            <a:r>
              <a:rPr lang="en-US" altLang="de-DE" dirty="0"/>
              <a:t>The presentation sheds light on two lesser-known but important ways of protecting IP: trade secrets and know-how. </a:t>
            </a:r>
          </a:p>
          <a:p>
            <a:pPr algn="just" defTabSz="454457"/>
            <a:endParaRPr lang="en-US" altLang="de-DE" dirty="0"/>
          </a:p>
          <a:p>
            <a:pPr algn="just" defTabSz="454457"/>
            <a:r>
              <a:rPr lang="en-US" altLang="de-DE" dirty="0"/>
              <a:t>Trade secrets and know-how are closely related. What unites them is a dependence on confidentiality for their effectiveness.</a:t>
            </a:r>
          </a:p>
          <a:p>
            <a:pPr algn="just" defTabSz="454457"/>
            <a:endParaRPr lang="en-US" altLang="de-DE" dirty="0"/>
          </a:p>
          <a:p>
            <a:pPr algn="just" defTabSz="454457"/>
            <a:r>
              <a:rPr lang="en-US" altLang="de-DE" dirty="0"/>
              <a:t>Any business </a:t>
            </a:r>
            <a:r>
              <a:rPr lang="en-GB" altLang="en-US" dirty="0"/>
              <a:t>–</a:t>
            </a:r>
            <a:r>
              <a:rPr lang="en-US" altLang="de-DE" dirty="0"/>
              <a:t> whether in manufacturing or services </a:t>
            </a:r>
            <a:r>
              <a:rPr lang="en-GB" altLang="en-US" dirty="0"/>
              <a:t>– </a:t>
            </a:r>
            <a:r>
              <a:rPr lang="en-US" altLang="de-DE" dirty="0"/>
              <a:t>can potentially benefit from protecting trade secrets or know-how.</a:t>
            </a:r>
          </a:p>
          <a:p>
            <a:pPr algn="just" defTabSz="454457"/>
            <a:endParaRPr lang="en-US" altLang="de-DE" dirty="0"/>
          </a:p>
          <a:p>
            <a:pPr algn="just" defTabSz="454457"/>
            <a:r>
              <a:rPr lang="en-US" altLang="de-DE" dirty="0"/>
              <a:t>It is perfectly possible for know-how or a trade secret to be your most valuable form of IP right.</a:t>
            </a:r>
          </a:p>
        </p:txBody>
      </p:sp>
      <p:sp>
        <p:nvSpPr>
          <p:cNvPr id="36869"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70760751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C547BA3D-D65C-44E8-993F-E66F50FC619E}" type="slidenum">
              <a:rPr lang="en-GB" altLang="de-DE">
                <a:cs typeface="Arial" panose="020B0604020202020204" pitchFamily="34" charset="0"/>
              </a:rPr>
              <a:pPr eaLnBrk="1" hangingPunct="1">
                <a:spcBef>
                  <a:spcPct val="0"/>
                </a:spcBef>
              </a:pPr>
              <a:t>152</a:t>
            </a:fld>
            <a:endParaRPr lang="en-GB" altLang="de-DE">
              <a:cs typeface="Arial" panose="020B0604020202020204" pitchFamily="34" charset="0"/>
            </a:endParaRPr>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Let’s look first at trade secrets.</a:t>
            </a:r>
          </a:p>
        </p:txBody>
      </p:sp>
      <p:sp>
        <p:nvSpPr>
          <p:cNvPr id="37893"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37894"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A9D8E4E8-EDCC-409A-A130-BC7CCE71F206}" type="slidenum">
              <a:rPr lang="en-US" altLang="de-DE"/>
              <a:pPr algn="r" eaLnBrk="1" hangingPunct="1">
                <a:spcBef>
                  <a:spcPct val="0"/>
                </a:spcBef>
              </a:pPr>
              <a:t>152</a:t>
            </a:fld>
            <a:endParaRPr lang="en-US" altLang="de-DE"/>
          </a:p>
        </p:txBody>
      </p:sp>
    </p:spTree>
    <p:extLst>
      <p:ext uri="{BB962C8B-B14F-4D97-AF65-F5344CB8AC3E}">
        <p14:creationId xmlns:p14="http://schemas.microsoft.com/office/powerpoint/2010/main" val="305627903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9C62204-5226-4E39-88A9-3C37679568A8}" type="slidenum">
              <a:rPr lang="en-GB" altLang="de-DE">
                <a:cs typeface="Arial" panose="020B0604020202020204" pitchFamily="34" charset="0"/>
              </a:rPr>
              <a:pPr eaLnBrk="1" hangingPunct="1">
                <a:spcBef>
                  <a:spcPct val="0"/>
                </a:spcBef>
              </a:pPr>
              <a:t>153</a:t>
            </a:fld>
            <a:endParaRPr lang="en-GB" altLang="de-DE">
              <a:cs typeface="Arial" panose="020B0604020202020204" pitchFamily="34" charset="0"/>
            </a:endParaRPr>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The term ‘trade secret’ may sound old-fashioned. In an age of instant internet searches, very little seems to be unknown or unknowable. But trade secrets still have </a:t>
            </a:r>
            <a:r>
              <a:rPr lang="en-GB" dirty="0"/>
              <a:t>–</a:t>
            </a:r>
            <a:r>
              <a:rPr lang="en-US" altLang="de-DE" dirty="0"/>
              <a:t> and probably always will have </a:t>
            </a:r>
            <a:r>
              <a:rPr lang="en-GB" dirty="0"/>
              <a:t>–</a:t>
            </a:r>
            <a:r>
              <a:rPr lang="en-US" altLang="de-DE" dirty="0"/>
              <a:t> an important role to play in giving businesses a competitive edge.</a:t>
            </a:r>
          </a:p>
          <a:p>
            <a:pPr defTabSz="454457" eaLnBrk="1" hangingPunct="1"/>
            <a:endParaRPr lang="en-US" altLang="de-DE" dirty="0"/>
          </a:p>
          <a:p>
            <a:pPr defTabSz="454457" eaLnBrk="1" hangingPunct="1"/>
            <a:r>
              <a:rPr lang="en-US" altLang="de-DE" dirty="0"/>
              <a:t>What makes a trade secret? A trade secret is any information that is deliberately not disclosed and that economically benefits its owner for as long as it remains secret and that may economically harm its owner, or benefit competitors, if it is disclosed against the owner’s wishes.</a:t>
            </a:r>
          </a:p>
          <a:p>
            <a:pPr defTabSz="454457" eaLnBrk="1" hangingPunct="1"/>
            <a:endParaRPr lang="en-US" altLang="de-DE" dirty="0"/>
          </a:p>
          <a:p>
            <a:pPr defTabSz="454457" eaLnBrk="1" hangingPunct="1"/>
            <a:r>
              <a:rPr lang="en-US" altLang="de-DE" dirty="0"/>
              <a:t>A major advantage is that there is no time limit for protection - unlike patents, registered designs, trade marks or even copyright.</a:t>
            </a:r>
          </a:p>
          <a:p>
            <a:pPr defTabSz="454457" eaLnBrk="1" hangingPunct="1"/>
            <a:endParaRPr lang="en-US" altLang="de-DE" dirty="0"/>
          </a:p>
          <a:p>
            <a:pPr defTabSz="454457" eaLnBrk="1" hangingPunct="1"/>
            <a:r>
              <a:rPr lang="en-US" altLang="de-DE" dirty="0"/>
              <a:t>Most importantly, a secret is not a secret unless it is actively KEPT a secret –potentially indefinitely. That’s where the difficulty may lie!</a:t>
            </a:r>
          </a:p>
          <a:p>
            <a:pPr defTabSz="454457"/>
            <a:endParaRPr lang="en-GB" altLang="de-DE" dirty="0"/>
          </a:p>
          <a:p>
            <a:pPr defTabSz="454457" eaLnBrk="1" hangingPunct="1"/>
            <a:r>
              <a:rPr lang="en-GB" altLang="de-DE" dirty="0"/>
              <a:t> </a:t>
            </a:r>
          </a:p>
          <a:p>
            <a:pPr lvl="1" defTabSz="454457" eaLnBrk="1" hangingPunct="1"/>
            <a:endParaRPr lang="en-US" altLang="de-DE" dirty="0">
              <a:latin typeface="Arial" panose="020B0604020202020204" pitchFamily="34" charset="0"/>
              <a:cs typeface="Arial" panose="020B0604020202020204" pitchFamily="34" charset="0"/>
            </a:endParaRPr>
          </a:p>
        </p:txBody>
      </p:sp>
      <p:sp>
        <p:nvSpPr>
          <p:cNvPr id="38917"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CD67A941-9E36-451D-BF07-50F578B7E6A2}" type="slidenum">
              <a:rPr lang="de-DE" altLang="de-DE" sz="1300"/>
              <a:pPr algn="r" eaLnBrk="1" hangingPunct="1">
                <a:spcBef>
                  <a:spcPct val="0"/>
                </a:spcBef>
              </a:pPr>
              <a:t>153</a:t>
            </a:fld>
            <a:endParaRPr lang="de-DE" altLang="de-DE" sz="1300"/>
          </a:p>
        </p:txBody>
      </p:sp>
      <p:sp>
        <p:nvSpPr>
          <p:cNvPr id="38918"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15567694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F5013BC5-EC9D-4074-BF4A-32E0803C7283}" type="slidenum">
              <a:rPr lang="en-GB" altLang="de-DE">
                <a:cs typeface="Arial" panose="020B0604020202020204" pitchFamily="34" charset="0"/>
              </a:rPr>
              <a:pPr eaLnBrk="1" hangingPunct="1">
                <a:spcBef>
                  <a:spcPct val="0"/>
                </a:spcBef>
              </a:pPr>
              <a:t>154</a:t>
            </a:fld>
            <a:endParaRPr lang="en-GB" altLang="de-DE">
              <a:cs typeface="Arial" panose="020B0604020202020204" pitchFamily="34" charset="0"/>
            </a:endParaRPr>
          </a:p>
        </p:txBody>
      </p:sp>
      <p:sp>
        <p:nvSpPr>
          <p:cNvPr id="39939" name="Rectangle 7"/>
          <p:cNvSpPr txBox="1">
            <a:spLocks noGrp="1" noChangeArrowheads="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CAD14BB5-7A9B-4A54-9E0E-3BA6125B3209}" type="slidenum">
              <a:rPr lang="en-US" altLang="de-DE" sz="1300"/>
              <a:pPr algn="r" eaLnBrk="1" hangingPunct="1">
                <a:spcBef>
                  <a:spcPct val="0"/>
                </a:spcBef>
              </a:pPr>
              <a:t>154</a:t>
            </a:fld>
            <a:endParaRPr lang="en-US" altLang="de-DE" sz="1300"/>
          </a:p>
        </p:txBody>
      </p:sp>
      <p:sp>
        <p:nvSpPr>
          <p:cNvPr id="39940" name="Rectangle 2"/>
          <p:cNvSpPr>
            <a:spLocks noGrp="1" noRot="1" noChangeAspect="1" noChangeArrowheads="1" noTextEdit="1"/>
          </p:cNvSpPr>
          <p:nvPr>
            <p:ph type="sldImg"/>
          </p:nvPr>
        </p:nvSpPr>
        <p:spPr>
          <a:xfrm>
            <a:off x="900113" y="741363"/>
            <a:ext cx="4941887" cy="3708400"/>
          </a:xfrm>
          <a:ln/>
        </p:spPr>
      </p:sp>
      <p:sp>
        <p:nvSpPr>
          <p:cNvPr id="39941" name="Rectangle 3"/>
          <p:cNvSpPr>
            <a:spLocks noGrp="1" noChangeArrowheads="1"/>
          </p:cNvSpPr>
          <p:nvPr>
            <p:ph type="body" idx="1"/>
          </p:nvPr>
        </p:nvSpPr>
        <p:spPr>
          <a:xfrm>
            <a:off x="674055" y="4697750"/>
            <a:ext cx="5392440" cy="4446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What can be protected by a trade secret? Just about anything. No one can tell you: ‘You can’t protect that’. Unlike patents, where you can be refused protection for the whole or part of your technical solution.</a:t>
            </a:r>
          </a:p>
          <a:p>
            <a:pPr defTabSz="454457" eaLnBrk="1" hangingPunct="1"/>
            <a:endParaRPr lang="en-US" altLang="de-DE" dirty="0"/>
          </a:p>
          <a:p>
            <a:pPr defTabSz="454457" eaLnBrk="1" hangingPunct="1"/>
            <a:r>
              <a:rPr lang="en-US" altLang="de-DE" dirty="0"/>
              <a:t>Trade secrets can be shared with other people</a:t>
            </a:r>
            <a:r>
              <a:rPr lang="en-GB" dirty="0"/>
              <a:t> – </a:t>
            </a:r>
            <a:r>
              <a:rPr lang="en-US" altLang="de-DE" dirty="0"/>
              <a:t>inside or outside the business </a:t>
            </a:r>
            <a:r>
              <a:rPr lang="en-GB" dirty="0"/>
              <a:t>–</a:t>
            </a:r>
            <a:r>
              <a:rPr lang="en-US" altLang="de-DE" dirty="0"/>
              <a:t> yet still protected. We’ll  look at ways of doing this later.</a:t>
            </a:r>
          </a:p>
          <a:p>
            <a:pPr defTabSz="454457" eaLnBrk="1" hangingPunct="1"/>
            <a:endParaRPr lang="en-US" altLang="de-DE" dirty="0"/>
          </a:p>
          <a:p>
            <a:pPr defTabSz="454457" eaLnBrk="1" hangingPunct="1"/>
            <a:r>
              <a:rPr lang="en-US" altLang="de-DE" dirty="0"/>
              <a:t>It should go without saying, though, that any sharing must only be done on legally binding terms of confidentiality. </a:t>
            </a:r>
          </a:p>
          <a:p>
            <a:pPr defTabSz="454457" eaLnBrk="1" hangingPunct="1"/>
            <a:endParaRPr lang="en-US" altLang="de-DE" dirty="0"/>
          </a:p>
          <a:p>
            <a:pPr defTabSz="454457" eaLnBrk="1" hangingPunct="1"/>
            <a:r>
              <a:rPr lang="en-US" altLang="de-DE" dirty="0"/>
              <a:t>What are the benefits of keeping important information secret? They might be modest or they might be huge, but they will be positive. </a:t>
            </a:r>
          </a:p>
          <a:p>
            <a:pPr defTabSz="454457" eaLnBrk="1" hangingPunct="1"/>
            <a:endParaRPr lang="en-US" altLang="de-DE" dirty="0"/>
          </a:p>
          <a:p>
            <a:pPr defTabSz="454457" eaLnBrk="1" hangingPunct="1"/>
            <a:r>
              <a:rPr lang="en-US" altLang="de-DE" dirty="0"/>
              <a:t>The most famous example </a:t>
            </a:r>
            <a:r>
              <a:rPr lang="en-GB" dirty="0"/>
              <a:t>–</a:t>
            </a:r>
            <a:r>
              <a:rPr lang="en-US" altLang="de-DE" dirty="0"/>
              <a:t> but far from the only one </a:t>
            </a:r>
            <a:r>
              <a:rPr lang="en-GB" dirty="0"/>
              <a:t>– </a:t>
            </a:r>
            <a:r>
              <a:rPr lang="en-US" altLang="de-DE" dirty="0"/>
              <a:t>is Coca-Cola. A multinational, iconic, 129-year-old business worth countless billions of dollars</a:t>
            </a:r>
            <a:r>
              <a:rPr lang="en-GB" dirty="0"/>
              <a:t> – </a:t>
            </a:r>
            <a:r>
              <a:rPr lang="en-US" altLang="de-DE" dirty="0"/>
              <a:t>all based on a secret recipe for a fizzy drink.</a:t>
            </a:r>
          </a:p>
        </p:txBody>
      </p:sp>
      <p:sp>
        <p:nvSpPr>
          <p:cNvPr id="39942"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32309655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Now let’s move on to know-how.</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D7A297C-C95E-42A8-9025-58F1370AE383}" type="slidenum">
              <a:rPr lang="en-GB" altLang="de-DE">
                <a:cs typeface="Arial" panose="020B0604020202020204" pitchFamily="34" charset="0"/>
              </a:rPr>
              <a:pPr eaLnBrk="1" hangingPunct="1">
                <a:spcBef>
                  <a:spcPct val="0"/>
                </a:spcBef>
              </a:pPr>
              <a:t>155</a:t>
            </a:fld>
            <a:endParaRPr lang="en-GB" altLang="de-DE" dirty="0">
              <a:cs typeface="Arial" panose="020B0604020202020204" pitchFamily="34" charset="0"/>
            </a:endParaRPr>
          </a:p>
        </p:txBody>
      </p:sp>
    </p:spTree>
    <p:extLst>
      <p:ext uri="{BB962C8B-B14F-4D97-AF65-F5344CB8AC3E}">
        <p14:creationId xmlns:p14="http://schemas.microsoft.com/office/powerpoint/2010/main" val="278752582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0E825D05-B6C4-4E0C-99C6-F7D3056545B4}" type="slidenum">
              <a:rPr lang="en-GB" altLang="de-DE">
                <a:cs typeface="Arial" panose="020B0604020202020204" pitchFamily="34" charset="0"/>
              </a:rPr>
              <a:pPr eaLnBrk="1" hangingPunct="1">
                <a:spcBef>
                  <a:spcPct val="0"/>
                </a:spcBef>
              </a:pPr>
              <a:t>156</a:t>
            </a:fld>
            <a:endParaRPr lang="en-GB" altLang="de-DE">
              <a:cs typeface="Arial" panose="020B0604020202020204" pitchFamily="34" charset="0"/>
            </a:endParaRPr>
          </a:p>
        </p:txBody>
      </p:sp>
      <p:sp>
        <p:nvSpPr>
          <p:cNvPr id="41987" name="Slide Image Placeholder 1"/>
          <p:cNvSpPr>
            <a:spLocks noGrp="1" noRot="1" noChangeAspect="1" noTextEdit="1"/>
          </p:cNvSpPr>
          <p:nvPr>
            <p:ph type="sldImg"/>
          </p:nvPr>
        </p:nvSpPr>
        <p:spPr>
          <a:ln/>
        </p:spPr>
      </p:sp>
      <p:sp>
        <p:nvSpPr>
          <p:cNvPr id="4198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Another term for know-how is expert knowledge. This special knowledge is not known to the great majority of people. Maybe not even to other experts in that field.</a:t>
            </a:r>
          </a:p>
          <a:p>
            <a:pPr defTabSz="454457" eaLnBrk="1" hangingPunct="1"/>
            <a:endParaRPr lang="en-US" altLang="de-DE" dirty="0"/>
          </a:p>
          <a:p>
            <a:pPr defTabSz="454457" eaLnBrk="1" hangingPunct="1"/>
            <a:r>
              <a:rPr lang="en-US" altLang="de-DE" dirty="0"/>
              <a:t>It is the ability to do something with more skill or efficiency than someone without that knowledge, for example to source materials more cheaply than a competitor or to manufacture more efficiently than a competitor even when both use the same equipment and processes.</a:t>
            </a:r>
          </a:p>
          <a:p>
            <a:pPr defTabSz="454457" eaLnBrk="1" hangingPunct="1"/>
            <a:endParaRPr lang="en-US" altLang="de-DE" dirty="0"/>
          </a:p>
          <a:p>
            <a:pPr defTabSz="454457" eaLnBrk="1" hangingPunct="1"/>
            <a:r>
              <a:rPr lang="en-US" altLang="de-DE" dirty="0"/>
              <a:t>Let’s say that a patent for a manufacturing process states that the process needs to operate at between 5 and 25 degrees Celsius. Someone who knows the process well has found that the best operating temperature is 10 degrees Celsius. That’s valuable information, known to hardly anyone else. That’s know-how. Without it, you’re left with trial and error.</a:t>
            </a:r>
          </a:p>
          <a:p>
            <a:pPr defTabSz="454457" eaLnBrk="1" hangingPunct="1"/>
            <a:endParaRPr lang="en-US" altLang="de-DE" dirty="0"/>
          </a:p>
          <a:p>
            <a:pPr defTabSz="454457" eaLnBrk="1" hangingPunct="1"/>
            <a:r>
              <a:rPr lang="en-US" altLang="de-DE" dirty="0"/>
              <a:t>Obviously there’s some overlap between know-how and trade secrets. Roughly speaking, know-how qualifies as a trade secret when it can be said to have independent economic value.</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p:txBody>
      </p:sp>
      <p:sp>
        <p:nvSpPr>
          <p:cNvPr id="41989"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34C3BFED-25D7-4069-AC5E-48D3B8106371}" type="slidenum">
              <a:rPr lang="de-DE" altLang="de-DE"/>
              <a:pPr algn="r" eaLnBrk="1" hangingPunct="1">
                <a:spcBef>
                  <a:spcPct val="0"/>
                </a:spcBef>
              </a:pPr>
              <a:t>156</a:t>
            </a:fld>
            <a:endParaRPr lang="de-DE" altLang="de-DE" dirty="0"/>
          </a:p>
        </p:txBody>
      </p:sp>
      <p:sp>
        <p:nvSpPr>
          <p:cNvPr id="41990"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130918417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2AE8F504-D124-4074-B68C-9B54965211B6}" type="slidenum">
              <a:rPr lang="en-GB" altLang="de-DE">
                <a:cs typeface="Arial" panose="020B0604020202020204" pitchFamily="34" charset="0"/>
              </a:rPr>
              <a:pPr eaLnBrk="1" hangingPunct="1">
                <a:spcBef>
                  <a:spcPct val="0"/>
                </a:spcBef>
              </a:pPr>
              <a:t>157</a:t>
            </a:fld>
            <a:endParaRPr lang="en-GB" altLang="de-DE">
              <a:cs typeface="Arial" panose="020B0604020202020204" pitchFamily="34" charset="0"/>
            </a:endParaRPr>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In a real sense, trade secrets and know-how are at opposite ends of the IP scale from patents and registered designs. Not in terms of importance but in terms of function.</a:t>
            </a:r>
          </a:p>
          <a:p>
            <a:pPr defTabSz="454457" eaLnBrk="1" hangingPunct="1"/>
            <a:endParaRPr lang="en-US" altLang="de-DE" dirty="0"/>
          </a:p>
          <a:p>
            <a:pPr defTabSz="454457" eaLnBrk="1" hangingPunct="1"/>
            <a:r>
              <a:rPr lang="en-US" altLang="de-DE" dirty="0"/>
              <a:t>The whole point of patents in particular is that they encourage the protected DISCLOSURE of ideas. Apply for a patent, and 18 months later it’s published and the whole world knows about it. </a:t>
            </a:r>
          </a:p>
          <a:p>
            <a:pPr defTabSz="454457" eaLnBrk="1" hangingPunct="1"/>
            <a:endParaRPr lang="en-US" altLang="de-DE" dirty="0"/>
          </a:p>
          <a:p>
            <a:pPr defTabSz="454457" eaLnBrk="1" hangingPunct="1"/>
            <a:r>
              <a:rPr lang="en-US" altLang="de-DE" dirty="0"/>
              <a:t>The whole point of trade secrets and know-how is that NOTHING is publicly disclosed. Perhaps forever, as in the case of the Coca-Cola recipe.</a:t>
            </a:r>
          </a:p>
          <a:p>
            <a:pPr defTabSz="454457" eaLnBrk="1" hangingPunct="1"/>
            <a:endParaRPr lang="en-US" altLang="de-DE" dirty="0"/>
          </a:p>
          <a:p>
            <a:pPr defTabSz="454457" eaLnBrk="1" hangingPunct="1"/>
            <a:r>
              <a:rPr lang="en-US" altLang="de-DE" dirty="0"/>
              <a:t>For that reason, it’s impossible to have a register of trade secrets and know-how. It would be absurd. It would completely defeat the object. </a:t>
            </a:r>
          </a:p>
          <a:p>
            <a:pPr defTabSz="454457" eaLnBrk="1" hangingPunct="1"/>
            <a:endParaRPr lang="en-US" altLang="de-DE" dirty="0"/>
          </a:p>
          <a:p>
            <a:pPr defTabSz="454457" eaLnBrk="1" hangingPunct="1"/>
            <a:r>
              <a:rPr lang="en-US" altLang="de-DE" dirty="0"/>
              <a:t>It’s also impossible to put geographical limits on secrets. A piece of information with commercial value cannot sensibly be unknown in one country but common knowledge in another.</a:t>
            </a:r>
          </a:p>
          <a:p>
            <a:pPr defTabSz="454457" eaLnBrk="1" hangingPunct="1"/>
            <a:endParaRPr lang="en-US" altLang="de-DE" dirty="0"/>
          </a:p>
          <a:p>
            <a:pPr defTabSz="454457" eaLnBrk="1" hangingPunct="1"/>
            <a:r>
              <a:rPr lang="en-US" altLang="de-DE" dirty="0"/>
              <a:t>As long as a trade secret or know-how is kept secret, it remains valuable IP. But the moment the secret gets out, the IP disappears. That’s why maintaining secrecy is central to trade secrets and know-how.</a:t>
            </a:r>
          </a:p>
          <a:p>
            <a:pPr defTabSz="454457" eaLnBrk="1" hangingPunct="1"/>
            <a:endParaRPr lang="en-US" altLang="de-DE" dirty="0"/>
          </a:p>
        </p:txBody>
      </p:sp>
      <p:sp>
        <p:nvSpPr>
          <p:cNvPr id="43013"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43014"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072A0037-5989-47C5-83D9-FA9840BC2A34}" type="slidenum">
              <a:rPr lang="en-US" altLang="de-DE"/>
              <a:pPr algn="r" eaLnBrk="1" hangingPunct="1">
                <a:spcBef>
                  <a:spcPct val="0"/>
                </a:spcBef>
              </a:pPr>
              <a:t>157</a:t>
            </a:fld>
            <a:endParaRPr lang="en-US" altLang="de-DE"/>
          </a:p>
        </p:txBody>
      </p:sp>
    </p:spTree>
    <p:extLst>
      <p:ext uri="{BB962C8B-B14F-4D97-AF65-F5344CB8AC3E}">
        <p14:creationId xmlns:p14="http://schemas.microsoft.com/office/powerpoint/2010/main" val="5344466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37C72A95-8539-48BF-90B2-0D7E8E117038}" type="slidenum">
              <a:rPr lang="en-GB" altLang="de-DE">
                <a:cs typeface="Arial" panose="020B0604020202020204" pitchFamily="34" charset="0"/>
              </a:rPr>
              <a:pPr eaLnBrk="1" hangingPunct="1">
                <a:spcBef>
                  <a:spcPct val="0"/>
                </a:spcBef>
              </a:pPr>
              <a:t>158</a:t>
            </a:fld>
            <a:endParaRPr lang="en-GB" altLang="de-DE">
              <a:cs typeface="Arial" panose="020B0604020202020204" pitchFamily="34"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So you’ve got your trade secret or you’ve got your know-how. Let’s now look at how you go about protecting it.</a:t>
            </a:r>
          </a:p>
        </p:txBody>
      </p:sp>
      <p:sp>
        <p:nvSpPr>
          <p:cNvPr id="44037"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E9D03C22-7A0C-499D-A2FB-2B90149F7F90}" type="slidenum">
              <a:rPr lang="de-DE" altLang="de-DE"/>
              <a:pPr algn="r" eaLnBrk="1" hangingPunct="1">
                <a:spcBef>
                  <a:spcPct val="0"/>
                </a:spcBef>
              </a:pPr>
              <a:t>158</a:t>
            </a:fld>
            <a:endParaRPr lang="de-DE" altLang="de-DE" dirty="0"/>
          </a:p>
        </p:txBody>
      </p:sp>
      <p:sp>
        <p:nvSpPr>
          <p:cNvPr id="44038"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39752305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If you have a piece of information or body of knowledge that you don’t want to share with your competitors, it’s your responsibility to make sure it stays secret.  
</a:t>
            </a:r>
          </a:p>
          <a:p>
            <a:pPr defTabSz="454457" eaLnBrk="1" hangingPunct="1"/>
            <a:r>
              <a:rPr lang="en-US" altLang="de-DE" dirty="0"/>
              <a:t>That may not cost you anything additional, but it may mean making a lot of effort!</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E1961102-80BD-46FA-BC75-7113282267E5}" type="slidenum">
              <a:rPr lang="en-GB" altLang="de-DE">
                <a:cs typeface="Arial" panose="020B0604020202020204" pitchFamily="34" charset="0"/>
              </a:rPr>
              <a:pPr eaLnBrk="1" hangingPunct="1">
                <a:spcBef>
                  <a:spcPct val="0"/>
                </a:spcBef>
              </a:pPr>
              <a:t>159</a:t>
            </a:fld>
            <a:endParaRPr lang="en-GB" altLang="de-DE">
              <a:cs typeface="Arial" panose="020B0604020202020204" pitchFamily="34" charset="0"/>
            </a:endParaRPr>
          </a:p>
        </p:txBody>
      </p:sp>
    </p:spTree>
    <p:extLst>
      <p:ext uri="{BB962C8B-B14F-4D97-AF65-F5344CB8AC3E}">
        <p14:creationId xmlns:p14="http://schemas.microsoft.com/office/powerpoint/2010/main" val="245537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pPr defTabSz="908914">
              <a:defRPr/>
            </a:pPr>
            <a:r>
              <a:rPr lang="en-IE" dirty="0"/>
              <a:t>The second part of this presentation deals with trade mark registration.</a:t>
            </a:r>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16</a:t>
            </a:fld>
            <a:endParaRPr lang="en-GB"/>
          </a:p>
        </p:txBody>
      </p:sp>
    </p:spTree>
    <p:extLst>
      <p:ext uri="{BB962C8B-B14F-4D97-AF65-F5344CB8AC3E}">
        <p14:creationId xmlns:p14="http://schemas.microsoft.com/office/powerpoint/2010/main" val="232991450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51F32EA2-DDC9-44B5-8748-954C9381E07E}" type="slidenum">
              <a:rPr lang="en-GB" altLang="de-DE">
                <a:cs typeface="Arial" panose="020B0604020202020204" pitchFamily="34" charset="0"/>
              </a:rPr>
              <a:pPr eaLnBrk="1" hangingPunct="1">
                <a:spcBef>
                  <a:spcPct val="0"/>
                </a:spcBef>
              </a:pPr>
              <a:t>160</a:t>
            </a:fld>
            <a:endParaRPr lang="en-GB" altLang="de-DE">
              <a:cs typeface="Arial" panose="020B0604020202020204" pitchFamily="34" charset="0"/>
            </a:endParaRPr>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It is not enough to CLAIM that a certain piece of information is confidential. You must be able to PROVE that it was kept confidential and secure. Information that is known to “only” 50 people is unlikely to be truly confidential. So in the event of a dispute, this proof is the first thing a court will want to see.</a:t>
            </a:r>
          </a:p>
          <a:p>
            <a:pPr defTabSz="454457" eaLnBrk="1" hangingPunct="1"/>
            <a:endParaRPr lang="en-US" altLang="de-DE" dirty="0"/>
          </a:p>
          <a:p>
            <a:pPr defTabSz="454457" eaLnBrk="1" hangingPunct="1"/>
            <a:r>
              <a:rPr lang="en-US" altLang="de-DE" dirty="0"/>
              <a:t>Also, if shared with a third party, confidential information must be disclosed in conditions of strict mutual confidentiality only.</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eaLnBrk="1" hangingPunct="1"/>
            <a:endParaRPr lang="en-GB" altLang="ja-JP" dirty="0">
              <a:latin typeface="Arial" panose="020B0604020202020204" pitchFamily="34" charset="0"/>
              <a:ea typeface="ＭＳ Ｐゴシック" panose="020B0600070205080204" pitchFamily="34" charset="-128"/>
            </a:endParaRPr>
          </a:p>
          <a:p>
            <a:pPr defTabSz="454457" eaLnBrk="1" hangingPunct="1"/>
            <a:endParaRPr lang="en-GB" altLang="ja-JP" dirty="0">
              <a:latin typeface="Arial" panose="020B0604020202020204" pitchFamily="34" charset="0"/>
              <a:ea typeface="ＭＳ Ｐゴシック" panose="020B0600070205080204" pitchFamily="34" charset="-128"/>
            </a:endParaRPr>
          </a:p>
          <a:p>
            <a:pPr defTabSz="454457" eaLnBrk="1" hangingPunct="1"/>
            <a:r>
              <a:rPr lang="en-GB" altLang="de-DE" dirty="0">
                <a:latin typeface="Arial" panose="020B0604020202020204" pitchFamily="34" charset="0"/>
                <a:ea typeface="ＭＳ Ｐゴシック" panose="020B0600070205080204" pitchFamily="34" charset="-128"/>
              </a:rPr>
              <a:t> </a:t>
            </a:r>
          </a:p>
          <a:p>
            <a:pPr defTabSz="454457" eaLnBrk="1" hangingPunct="1">
              <a:spcBef>
                <a:spcPct val="0"/>
              </a:spcBef>
            </a:pPr>
            <a:endParaRPr lang="en-US" altLang="ja-JP"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p:txBody>
      </p:sp>
      <p:sp>
        <p:nvSpPr>
          <p:cNvPr id="46085"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E4929421-08A5-41D7-8041-759C23A0AEF1}" type="slidenum">
              <a:rPr lang="de-DE" altLang="de-DE"/>
              <a:pPr algn="r" eaLnBrk="1" hangingPunct="1">
                <a:spcBef>
                  <a:spcPct val="0"/>
                </a:spcBef>
              </a:pPr>
              <a:t>160</a:t>
            </a:fld>
            <a:endParaRPr lang="de-DE" altLang="de-DE" dirty="0"/>
          </a:p>
        </p:txBody>
      </p:sp>
      <p:sp>
        <p:nvSpPr>
          <p:cNvPr id="46086"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334358822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4FC8EB21-F527-4E1F-8C1B-FE315FCC61BD}" type="slidenum">
              <a:rPr lang="en-GB" altLang="de-DE">
                <a:cs typeface="Arial" panose="020B0604020202020204" pitchFamily="34" charset="0"/>
              </a:rPr>
              <a:pPr eaLnBrk="1" hangingPunct="1">
                <a:spcBef>
                  <a:spcPct val="0"/>
                </a:spcBef>
              </a:pPr>
              <a:t>161</a:t>
            </a:fld>
            <a:endParaRPr lang="en-GB" altLang="de-DE">
              <a:cs typeface="Arial" panose="020B0604020202020204" pitchFamily="34" charset="0"/>
            </a:endParaRPr>
          </a:p>
        </p:txBody>
      </p:sp>
      <p:sp>
        <p:nvSpPr>
          <p:cNvPr id="47107" name="Slide Image Placeholder 1"/>
          <p:cNvSpPr>
            <a:spLocks noGrp="1" noRot="1" noChangeAspect="1" noTextEdit="1"/>
          </p:cNvSpPr>
          <p:nvPr>
            <p:ph type="sldImg"/>
          </p:nvPr>
        </p:nvSpPr>
        <p:spPr>
          <a:ln/>
        </p:spPr>
      </p:sp>
      <p:sp>
        <p:nvSpPr>
          <p:cNvPr id="47109"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47110"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A36641AF-386F-4AE5-A706-2ABCE5AE5205}" type="slidenum">
              <a:rPr lang="en-US" altLang="de-DE"/>
              <a:pPr algn="r" eaLnBrk="1" hangingPunct="1">
                <a:spcBef>
                  <a:spcPct val="0"/>
                </a:spcBef>
              </a:pPr>
              <a:t>161</a:t>
            </a:fld>
            <a:endParaRPr lang="en-US" altLang="de-DE"/>
          </a:p>
        </p:txBody>
      </p:sp>
      <p:sp>
        <p:nvSpPr>
          <p:cNvPr id="9" name="Notes Placeholder 2"/>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GB" altLang="de-DE" dirty="0"/>
              <a:t>Sometimes it can be simpler to understand what counts as confidential information by looking at what is not confidential.</a:t>
            </a:r>
          </a:p>
          <a:p>
            <a:pPr defTabSz="454457" eaLnBrk="1" hangingPunct="1"/>
            <a:endParaRPr lang="en-GB" altLang="de-DE" dirty="0"/>
          </a:p>
          <a:p>
            <a:pPr defTabSz="454457" eaLnBrk="1" hangingPunct="1"/>
            <a:r>
              <a:rPr lang="en-GB" altLang="de-DE" dirty="0"/>
              <a:t>The first two bullet points are self-explanatory.</a:t>
            </a:r>
          </a:p>
          <a:p>
            <a:pPr defTabSz="454457" eaLnBrk="1" hangingPunct="1"/>
            <a:endParaRPr lang="en-GB" altLang="de-DE" dirty="0"/>
          </a:p>
          <a:p>
            <a:pPr defTabSz="454457" eaLnBrk="1" hangingPunct="1"/>
            <a:r>
              <a:rPr lang="en-GB" altLang="de-DE" dirty="0"/>
              <a:t>The third relates to information that you may have disclosed BEFORE deciding you want it to be secret. If you don’t start thinking of IP from the word go, this can be a  very easy trap to fall into.</a:t>
            </a:r>
          </a:p>
          <a:p>
            <a:pPr defTabSz="454457" eaLnBrk="1" hangingPunct="1"/>
            <a:endParaRPr lang="en-GB" altLang="de-DE" dirty="0"/>
          </a:p>
          <a:p>
            <a:pPr defTabSz="454457" eaLnBrk="1" hangingPunct="1"/>
            <a:r>
              <a:rPr lang="en-GB" altLang="de-DE" dirty="0"/>
              <a:t>The fourth covers perhaps rare situations where you can’t call information secret if the law makes you disclose it. An example might be food ingredients that have to be listed on the packet.</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eaLnBrk="1" hangingPunct="1"/>
            <a:endParaRPr lang="en-GB" altLang="ja-JP" dirty="0">
              <a:latin typeface="Arial" panose="020B0604020202020204" pitchFamily="34" charset="0"/>
              <a:ea typeface="ＭＳ Ｐゴシック" panose="020B0600070205080204" pitchFamily="34" charset="-128"/>
            </a:endParaRPr>
          </a:p>
          <a:p>
            <a:pPr defTabSz="454457" eaLnBrk="1" hangingPunct="1"/>
            <a:endParaRPr lang="en-GB" altLang="ja-JP" dirty="0">
              <a:latin typeface="Arial" panose="020B0604020202020204" pitchFamily="34" charset="0"/>
              <a:ea typeface="ＭＳ Ｐゴシック" panose="020B0600070205080204" pitchFamily="34" charset="-128"/>
            </a:endParaRPr>
          </a:p>
          <a:p>
            <a:pPr defTabSz="454457" eaLnBrk="1" hangingPunct="1"/>
            <a:r>
              <a:rPr lang="en-GB" altLang="de-DE" dirty="0">
                <a:latin typeface="Arial" panose="020B0604020202020204" pitchFamily="34" charset="0"/>
                <a:ea typeface="ＭＳ Ｐゴシック" panose="020B0600070205080204" pitchFamily="34" charset="-128"/>
              </a:rPr>
              <a:t> </a:t>
            </a:r>
          </a:p>
          <a:p>
            <a:pPr defTabSz="454457" eaLnBrk="1" hangingPunct="1">
              <a:spcBef>
                <a:spcPct val="0"/>
              </a:spcBef>
            </a:pPr>
            <a:endParaRPr lang="en-US" altLang="ja-JP"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a:p>
            <a:pPr defTabSz="454457" eaLnBrk="1" hangingPunct="1">
              <a:spcBef>
                <a:spcPct val="0"/>
              </a:spcBef>
            </a:pPr>
            <a:endParaRPr lang="en-US" altLang="de-D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74240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382E2F0C-4222-4EB5-A593-8118A10DC43E}" type="slidenum">
              <a:rPr lang="en-GB" altLang="de-DE">
                <a:cs typeface="Arial" panose="020B0604020202020204" pitchFamily="34" charset="0"/>
              </a:rPr>
              <a:pPr eaLnBrk="1" hangingPunct="1">
                <a:spcBef>
                  <a:spcPct val="0"/>
                </a:spcBef>
              </a:pPr>
              <a:t>162</a:t>
            </a:fld>
            <a:endParaRPr lang="en-GB" altLang="de-DE">
              <a:cs typeface="Arial" panose="020B0604020202020204" pitchFamily="34" charset="0"/>
            </a:endParaRPr>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GB" altLang="de-DE" dirty="0"/>
              <a:t>Because of their confidential nature which requires disclosure to obtain legal protection, trade secrets are not protected in the same way as other forms of IP. </a:t>
            </a:r>
          </a:p>
          <a:p>
            <a:pPr defTabSz="454457" eaLnBrk="1" hangingPunct="1"/>
            <a:endParaRPr lang="en-GB" altLang="de-DE" dirty="0"/>
          </a:p>
          <a:p>
            <a:pPr defTabSz="454457" eaLnBrk="1" hangingPunct="1"/>
            <a:r>
              <a:rPr lang="en-GB" altLang="de-DE" dirty="0"/>
              <a:t>Trade secrets are protected without any registration or the fulfilment of any formal requirements or procedures to any official authority of protection. Therefore a trade secret can be protected without limitation of time, potential unlimited global protection; as long as it is kept confidential. </a:t>
            </a:r>
          </a:p>
          <a:p>
            <a:pPr defTabSz="454457" eaLnBrk="1" hangingPunct="1"/>
            <a:endParaRPr lang="en-GB" altLang="de-DE" dirty="0"/>
          </a:p>
          <a:p>
            <a:pPr defTabSz="454457" eaLnBrk="1" hangingPunct="1"/>
            <a:r>
              <a:rPr lang="en-GB" altLang="de-DE" dirty="0"/>
              <a:t>However, trade secret protection is generally weak and more difficult to enforce. Trade secrets protection only protects against improper acquisition, use or disclosure of confidential information. If the secret is disclosed, anyone may have access to it. The disadvantages of trade secrets are also high costs connected with the implementation of the safety and information protection policy, control, surveillance. Furthermore others may discover it independently or may patent it.</a:t>
            </a:r>
            <a:endParaRPr lang="en-US" altLang="de-DE" dirty="0"/>
          </a:p>
        </p:txBody>
      </p:sp>
      <p:sp>
        <p:nvSpPr>
          <p:cNvPr id="48133"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48134"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3960D00E-C681-481C-BE52-27B565DE91E7}" type="slidenum">
              <a:rPr lang="en-US" altLang="de-DE"/>
              <a:pPr algn="r" eaLnBrk="1" hangingPunct="1">
                <a:spcBef>
                  <a:spcPct val="0"/>
                </a:spcBef>
              </a:pPr>
              <a:t>162</a:t>
            </a:fld>
            <a:endParaRPr lang="en-US" altLang="de-DE" dirty="0"/>
          </a:p>
        </p:txBody>
      </p:sp>
    </p:spTree>
    <p:extLst>
      <p:ext uri="{BB962C8B-B14F-4D97-AF65-F5344CB8AC3E}">
        <p14:creationId xmlns:p14="http://schemas.microsoft.com/office/powerpoint/2010/main" val="164910695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C0DECA10-AA12-4C5D-AD39-DC98B291B6BB}" type="slidenum">
              <a:rPr lang="en-GB" altLang="de-DE">
                <a:cs typeface="Arial" panose="020B0604020202020204" pitchFamily="34" charset="0"/>
              </a:rPr>
              <a:pPr eaLnBrk="1" hangingPunct="1">
                <a:spcBef>
                  <a:spcPct val="0"/>
                </a:spcBef>
              </a:pPr>
              <a:t>163</a:t>
            </a:fld>
            <a:endParaRPr lang="en-GB" altLang="de-DE">
              <a:cs typeface="Arial" panose="020B0604020202020204" pitchFamily="34" charset="0"/>
            </a:endParaRPr>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Common sense says you don’t share secrets, but often a business can’t run without some sharing. Those who typically need access to confidential information include employees and essential suppliers of goods and services.   </a:t>
            </a:r>
          </a:p>
          <a:p>
            <a:pPr defTabSz="454457" eaLnBrk="1" hangingPunct="1"/>
            <a:endParaRPr lang="en-US" altLang="de-DE" dirty="0"/>
          </a:p>
          <a:p>
            <a:pPr defTabSz="454457" eaLnBrk="1" hangingPunct="1"/>
            <a:r>
              <a:rPr lang="en-US" altLang="de-DE" dirty="0"/>
              <a:t>If access is unavoidable, it must be controlled by legally binding agreements. The handshake and ‘my word is my bond’ approach just won’t do.</a:t>
            </a:r>
          </a:p>
          <a:p>
            <a:pPr defTabSz="454457" eaLnBrk="1" hangingPunct="1"/>
            <a:endParaRPr lang="en-US" altLang="de-DE" dirty="0"/>
          </a:p>
          <a:p>
            <a:pPr defTabSz="454457" eaLnBrk="1" hangingPunct="1"/>
            <a:r>
              <a:rPr lang="en-US" altLang="de-DE" dirty="0"/>
              <a:t>Examples of such contracts include restrictive covenants for employees and suppliers, and non-disclosure agreements for potential licensees, technical advisers and the like.</a:t>
            </a:r>
          </a:p>
          <a:p>
            <a:pPr defTabSz="454457" eaLnBrk="1" hangingPunct="1"/>
            <a:endParaRPr lang="en-US" altLang="de-DE" dirty="0"/>
          </a:p>
          <a:p>
            <a:pPr defTabSz="454457" eaLnBrk="1" hangingPunct="1"/>
            <a:r>
              <a:rPr lang="en-US" altLang="de-DE" dirty="0"/>
              <a:t>The golden rule is, no matter how legally binding, disclosure should be kept to an absolute minimum.</a:t>
            </a:r>
          </a:p>
        </p:txBody>
      </p:sp>
      <p:sp>
        <p:nvSpPr>
          <p:cNvPr id="49157"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568E6307-A640-413C-84AA-F3AD5632AAE7}" type="slidenum">
              <a:rPr lang="de-DE" altLang="de-DE"/>
              <a:pPr algn="r" eaLnBrk="1" hangingPunct="1">
                <a:spcBef>
                  <a:spcPct val="0"/>
                </a:spcBef>
              </a:pPr>
              <a:t>163</a:t>
            </a:fld>
            <a:endParaRPr lang="de-DE" altLang="de-DE" dirty="0"/>
          </a:p>
        </p:txBody>
      </p:sp>
      <p:sp>
        <p:nvSpPr>
          <p:cNvPr id="49158"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349246881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31D0288-BA39-46DF-8A8F-512DFA5DD368}" type="slidenum">
              <a:rPr lang="en-GB" altLang="de-DE">
                <a:cs typeface="Arial" panose="020B0604020202020204" pitchFamily="34" charset="0"/>
              </a:rPr>
              <a:pPr eaLnBrk="1" hangingPunct="1">
                <a:spcBef>
                  <a:spcPct val="0"/>
                </a:spcBef>
              </a:pPr>
              <a:t>164</a:t>
            </a:fld>
            <a:endParaRPr lang="en-GB" altLang="de-DE">
              <a:cs typeface="Arial" panose="020B0604020202020204" pitchFamily="34" charset="0"/>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It is important to bear in mind that everything changes with time, so review your trade secrets and know-how status regularly. </a:t>
            </a:r>
          </a:p>
          <a:p>
            <a:pPr defTabSz="454457" eaLnBrk="1" hangingPunct="1"/>
            <a:endParaRPr lang="en-US" altLang="de-DE" dirty="0"/>
          </a:p>
          <a:p>
            <a:pPr defTabSz="454457" eaLnBrk="1" hangingPunct="1"/>
            <a:r>
              <a:rPr lang="en-US" altLang="de-DE" dirty="0"/>
              <a:t>Look for THREATS</a:t>
            </a:r>
            <a:r>
              <a:rPr lang="en-GB" dirty="0"/>
              <a:t> – </a:t>
            </a:r>
            <a:r>
              <a:rPr lang="en-US" altLang="de-DE" dirty="0"/>
              <a:t>which can include your own complacency and carelessness. Today’s trade secret may become tomorrow’s common knowledge.</a:t>
            </a:r>
          </a:p>
          <a:p>
            <a:pPr defTabSz="454457" eaLnBrk="1" hangingPunct="1"/>
            <a:endParaRPr lang="en-US" altLang="de-DE" dirty="0"/>
          </a:p>
          <a:p>
            <a:pPr defTabSz="454457" eaLnBrk="1" hangingPunct="1"/>
            <a:r>
              <a:rPr lang="en-US" altLang="de-DE" dirty="0"/>
              <a:t>Look also for OPPORTUNITIES – new situations that may give rise to more trade secrets and more know-how. What you assume to be common knowledge may actually be known only to you.</a:t>
            </a:r>
          </a:p>
          <a:p>
            <a:pPr defTabSz="454457" eaLnBrk="1" hangingPunct="1"/>
            <a:endParaRPr lang="en-US" altLang="de-DE" dirty="0"/>
          </a:p>
          <a:p>
            <a:pPr defTabSz="454457" eaLnBrk="1" hangingPunct="1"/>
            <a:r>
              <a:rPr lang="en-US" altLang="de-DE" dirty="0"/>
              <a:t>If in doubt: keep it confidential.</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p:txBody>
      </p:sp>
      <p:sp>
        <p:nvSpPr>
          <p:cNvPr id="50181"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0182"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25825A28-ED10-4136-8B0A-2919F92ABFD6}" type="slidenum">
              <a:rPr lang="en-US" altLang="de-DE"/>
              <a:pPr algn="r" eaLnBrk="1" hangingPunct="1">
                <a:spcBef>
                  <a:spcPct val="0"/>
                </a:spcBef>
              </a:pPr>
              <a:t>164</a:t>
            </a:fld>
            <a:endParaRPr lang="en-US" altLang="de-DE"/>
          </a:p>
        </p:txBody>
      </p:sp>
    </p:spTree>
    <p:extLst>
      <p:ext uri="{BB962C8B-B14F-4D97-AF65-F5344CB8AC3E}">
        <p14:creationId xmlns:p14="http://schemas.microsoft.com/office/powerpoint/2010/main" val="3732750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EF236A27-68C6-4FCC-AE30-4DB8B0F440FC}" type="slidenum">
              <a:rPr lang="en-GB" altLang="de-DE">
                <a:cs typeface="Arial" panose="020B0604020202020204" pitchFamily="34" charset="0"/>
              </a:rPr>
              <a:pPr eaLnBrk="1" hangingPunct="1">
                <a:spcBef>
                  <a:spcPct val="0"/>
                </a:spcBef>
              </a:pPr>
              <a:t>165</a:t>
            </a:fld>
            <a:endParaRPr lang="en-GB" altLang="de-DE">
              <a:cs typeface="Arial" panose="020B0604020202020204" pitchFamily="34" charset="0"/>
            </a:endParaRPr>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Practical steps to maintain confidentiality include labelling all confidential information as confidential, restricting access to sensitive information, using NDAs rigorously and consistently and training employees to be aware of the importance of non-disclosure.</a:t>
            </a:r>
          </a:p>
          <a:p>
            <a:pPr defTabSz="454457" eaLnBrk="1" hangingPunct="1"/>
            <a:endParaRPr lang="en-US" altLang="de-DE" dirty="0"/>
          </a:p>
          <a:p>
            <a:pPr defTabSz="454457" eaLnBrk="1" hangingPunct="1"/>
            <a:r>
              <a:rPr lang="en-US" altLang="de-DE" dirty="0"/>
              <a:t>The acid test is the one shown at the bottom of this slide. How would a court rate the steps you’ve taken to protect yourself?</a:t>
            </a:r>
          </a:p>
        </p:txBody>
      </p:sp>
      <p:sp>
        <p:nvSpPr>
          <p:cNvPr id="51205"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1206"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D97A5DA7-F864-4391-87F5-76A2E5B8DAAC}" type="slidenum">
              <a:rPr lang="en-US" altLang="de-DE"/>
              <a:pPr algn="r" eaLnBrk="1" hangingPunct="1">
                <a:spcBef>
                  <a:spcPct val="0"/>
                </a:spcBef>
              </a:pPr>
              <a:t>165</a:t>
            </a:fld>
            <a:endParaRPr lang="en-US" altLang="de-DE" dirty="0"/>
          </a:p>
        </p:txBody>
      </p:sp>
    </p:spTree>
    <p:extLst>
      <p:ext uri="{BB962C8B-B14F-4D97-AF65-F5344CB8AC3E}">
        <p14:creationId xmlns:p14="http://schemas.microsoft.com/office/powerpoint/2010/main" val="39542332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Turning your trade secrets or know-how into intellectual property rights is one thing. Enforcing your rights may be quite another. Let’s now look at how it can be done.</a:t>
            </a:r>
          </a:p>
          <a:p>
            <a:endParaRPr lang="en-US" altLang="de-DE" dirty="0">
              <a:solidFill>
                <a:srgbClr val="4C575F"/>
              </a:solidFill>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1C62086-8A56-4D94-BC2D-B07ACF51B5E2}" type="slidenum">
              <a:rPr lang="en-GB" altLang="de-DE">
                <a:cs typeface="Arial" panose="020B0604020202020204" pitchFamily="34" charset="0"/>
              </a:rPr>
              <a:pPr eaLnBrk="1" hangingPunct="1">
                <a:spcBef>
                  <a:spcPct val="0"/>
                </a:spcBef>
              </a:pPr>
              <a:t>166</a:t>
            </a:fld>
            <a:endParaRPr lang="en-GB" altLang="de-DE">
              <a:cs typeface="Arial" panose="020B0604020202020204" pitchFamily="34" charset="0"/>
            </a:endParaRPr>
          </a:p>
        </p:txBody>
      </p:sp>
    </p:spTree>
    <p:extLst>
      <p:ext uri="{BB962C8B-B14F-4D97-AF65-F5344CB8AC3E}">
        <p14:creationId xmlns:p14="http://schemas.microsoft.com/office/powerpoint/2010/main" val="408114013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F2A0AE2A-684D-474A-AB9D-CC31738D7E33}" type="slidenum">
              <a:rPr lang="en-GB" altLang="de-DE">
                <a:cs typeface="Arial" panose="020B0604020202020204" pitchFamily="34" charset="0"/>
              </a:rPr>
              <a:pPr eaLnBrk="1" hangingPunct="1">
                <a:spcBef>
                  <a:spcPct val="0"/>
                </a:spcBef>
              </a:pPr>
              <a:t>167</a:t>
            </a:fld>
            <a:endParaRPr lang="en-GB" altLang="de-DE">
              <a:cs typeface="Arial" panose="020B0604020202020204" pitchFamily="34" charset="0"/>
            </a:endParaRPr>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It all leads to contracts that stand up in court – which means it’s false economy not to have your contracts written by legal or IP professionals. This could be your biggest cost, but don’t begrudge it.</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eaLnBrk="1" hangingPunct="1"/>
            <a:endParaRPr lang="en-GB" altLang="de-DE" dirty="0">
              <a:latin typeface="Arial" panose="020B0604020202020204" pitchFamily="34" charset="0"/>
              <a:ea typeface="ＭＳ Ｐゴシック" panose="020B0600070205080204" pitchFamily="34" charset="-128"/>
            </a:endParaRPr>
          </a:p>
        </p:txBody>
      </p:sp>
      <p:sp>
        <p:nvSpPr>
          <p:cNvPr id="53253"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3254"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4F76B4E6-07B3-4C05-AF1C-293F0E6F0E36}" type="slidenum">
              <a:rPr lang="en-US" altLang="de-DE"/>
              <a:pPr algn="r" eaLnBrk="1" hangingPunct="1">
                <a:spcBef>
                  <a:spcPct val="0"/>
                </a:spcBef>
              </a:pPr>
              <a:t>167</a:t>
            </a:fld>
            <a:endParaRPr lang="en-US" altLang="de-DE"/>
          </a:p>
        </p:txBody>
      </p:sp>
    </p:spTree>
    <p:extLst>
      <p:ext uri="{BB962C8B-B14F-4D97-AF65-F5344CB8AC3E}">
        <p14:creationId xmlns:p14="http://schemas.microsoft.com/office/powerpoint/2010/main" val="39845407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FC7ABE7F-B627-4C27-883F-E00D59011B04}" type="slidenum">
              <a:rPr lang="en-GB" altLang="de-DE">
                <a:cs typeface="Arial" panose="020B0604020202020204" pitchFamily="34" charset="0"/>
              </a:rPr>
              <a:pPr eaLnBrk="1" hangingPunct="1">
                <a:spcBef>
                  <a:spcPct val="0"/>
                </a:spcBef>
              </a:pPr>
              <a:t>168</a:t>
            </a:fld>
            <a:endParaRPr lang="en-GB" altLang="de-DE">
              <a:cs typeface="Arial" panose="020B0604020202020204" pitchFamily="34" charset="0"/>
            </a:endParaRPr>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A restrictive covenant is a contract between – most usually – an employee and employer. It prohibits </a:t>
            </a:r>
            <a:r>
              <a:rPr lang="en-US" altLang="de-DE" dirty="0" err="1"/>
              <a:t>behaviour</a:t>
            </a:r>
            <a:r>
              <a:rPr lang="en-US" altLang="de-DE" dirty="0"/>
              <a:t> specified as not in the employer’s interest.</a:t>
            </a:r>
          </a:p>
          <a:p>
            <a:pPr defTabSz="454457" eaLnBrk="1" hangingPunct="1"/>
            <a:endParaRPr lang="en-US" altLang="de-DE" dirty="0"/>
          </a:p>
          <a:p>
            <a:pPr defTabSz="454457" eaLnBrk="1" hangingPunct="1"/>
            <a:r>
              <a:rPr lang="en-US" altLang="de-DE" dirty="0"/>
              <a:t>Restrictive covenants are justifiable if they protect something of high value to the business. But they also restrict the freedom of people whose talent and goodwill the business depends on. For that reason, it is essential to get appropriate professional advice on the framing and writing of the covenant.</a:t>
            </a:r>
          </a:p>
          <a:p>
            <a:pPr defTabSz="454457"/>
            <a:endParaRPr lang="en-US" altLang="de-DE" dirty="0">
              <a:latin typeface="Arial" panose="020B0604020202020204" pitchFamily="34" charset="0"/>
              <a:ea typeface="ＭＳ Ｐゴシック" panose="020B0600070205080204" pitchFamily="34" charset="-128"/>
            </a:endParaRPr>
          </a:p>
        </p:txBody>
      </p:sp>
      <p:sp>
        <p:nvSpPr>
          <p:cNvPr id="54277"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4278"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3120FADA-92FD-4E14-AD0F-D61769D062D3}" type="slidenum">
              <a:rPr lang="en-US" altLang="de-DE"/>
              <a:pPr algn="r" eaLnBrk="1" hangingPunct="1">
                <a:spcBef>
                  <a:spcPct val="0"/>
                </a:spcBef>
              </a:pPr>
              <a:t>168</a:t>
            </a:fld>
            <a:endParaRPr lang="en-US" altLang="de-DE"/>
          </a:p>
        </p:txBody>
      </p:sp>
    </p:spTree>
    <p:extLst>
      <p:ext uri="{BB962C8B-B14F-4D97-AF65-F5344CB8AC3E}">
        <p14:creationId xmlns:p14="http://schemas.microsoft.com/office/powerpoint/2010/main" val="35497480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04C846D6-35C0-4F7E-B636-19A2FD965DBB}" type="slidenum">
              <a:rPr lang="en-GB" altLang="de-DE">
                <a:cs typeface="Arial" panose="020B0604020202020204" pitchFamily="34" charset="0"/>
              </a:rPr>
              <a:pPr eaLnBrk="1" hangingPunct="1">
                <a:spcBef>
                  <a:spcPct val="0"/>
                </a:spcBef>
              </a:pPr>
              <a:t>169</a:t>
            </a:fld>
            <a:endParaRPr lang="en-GB" altLang="de-DE">
              <a:cs typeface="Arial" panose="020B0604020202020204" pitchFamily="34" charset="0"/>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A typical clause in restrictive covenants states that all IP created in the course of employment belongs to the employer. ‘Created in the course of employment’ can include private projects apparently unrelated to employment but making use of an employer’s resources</a:t>
            </a:r>
            <a:r>
              <a:rPr lang="en-GB" dirty="0"/>
              <a:t> – </a:t>
            </a:r>
            <a:r>
              <a:rPr lang="en-US" altLang="de-DE" dirty="0"/>
              <a:t>which may include confidential information. This can be a highly contentious area so be careful to define it clearly.</a:t>
            </a:r>
          </a:p>
          <a:p>
            <a:pPr defTabSz="454457" eaLnBrk="1" hangingPunct="1"/>
            <a:endParaRPr lang="en-US" altLang="de-DE" dirty="0"/>
          </a:p>
          <a:p>
            <a:pPr defTabSz="454457" eaLnBrk="1" hangingPunct="1"/>
            <a:r>
              <a:rPr lang="en-US" altLang="de-DE" dirty="0"/>
              <a:t>Under restraint of trade or non-competition clauses, an ex-employee may not work in a specified geographical area, or for a competitor, for a specified period of time.</a:t>
            </a:r>
          </a:p>
          <a:p>
            <a:pPr defTabSz="454457" eaLnBrk="1" hangingPunct="1"/>
            <a:endParaRPr lang="en-US" altLang="de-DE" dirty="0"/>
          </a:p>
          <a:p>
            <a:pPr defTabSz="454457" eaLnBrk="1" hangingPunct="1"/>
            <a:r>
              <a:rPr lang="en-US" altLang="de-DE" dirty="0"/>
              <a:t>Non-solicitation or non-dealing causes stipulate that former employees may not contact customers of their former employer for a specified period of time.</a:t>
            </a:r>
          </a:p>
          <a:p>
            <a:pPr defTabSz="454457" eaLnBrk="1" hangingPunct="1"/>
            <a:endParaRPr lang="en-US" altLang="de-DE" dirty="0"/>
          </a:p>
          <a:p>
            <a:pPr defTabSz="454457" eaLnBrk="1" hangingPunct="1"/>
            <a:r>
              <a:rPr lang="en-US" altLang="de-DE" dirty="0"/>
              <a:t>And non-disclosure agreement clauses state that employees may not disclose or use confidential information belonging to the employer except with the employer’s prior knowledge and permission.</a:t>
            </a:r>
          </a:p>
          <a:p>
            <a:pPr defTabSz="454457" eaLnBrk="1" hangingPunct="1"/>
            <a:endParaRPr lang="en-US" altLang="de-DE" dirty="0"/>
          </a:p>
          <a:p>
            <a:pPr defTabSz="454457" eaLnBrk="1" hangingPunct="1"/>
            <a:r>
              <a:rPr lang="en-US" altLang="de-DE" dirty="0"/>
              <a:t>It is advisable to take appropriate professional advice on the framing and writing of restrictive covenants.</a:t>
            </a:r>
            <a:endParaRPr lang="en-GB" altLang="ja-JP" dirty="0"/>
          </a:p>
        </p:txBody>
      </p:sp>
      <p:sp>
        <p:nvSpPr>
          <p:cNvPr id="55301"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5302"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8E8AD165-080D-4807-9445-D8B0FB4691E1}" type="slidenum">
              <a:rPr lang="en-US" altLang="de-DE"/>
              <a:pPr algn="r" eaLnBrk="1" hangingPunct="1">
                <a:spcBef>
                  <a:spcPct val="0"/>
                </a:spcBef>
              </a:pPr>
              <a:t>169</a:t>
            </a:fld>
            <a:endParaRPr lang="en-US" altLang="de-DE"/>
          </a:p>
        </p:txBody>
      </p:sp>
    </p:spTree>
    <p:extLst>
      <p:ext uri="{BB962C8B-B14F-4D97-AF65-F5344CB8AC3E}">
        <p14:creationId xmlns:p14="http://schemas.microsoft.com/office/powerpoint/2010/main" val="74903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8914" eaLnBrk="1" hangingPunct="1">
              <a:spcBef>
                <a:spcPct val="0"/>
              </a:spcBef>
              <a:defRPr/>
            </a:pPr>
            <a:r>
              <a:rPr lang="en-US" dirty="0"/>
              <a:t>Registration is possible at three levels, national, EU and international. D</a:t>
            </a:r>
            <a:r>
              <a:rPr lang="en-US" baseline="0" dirty="0"/>
              <a:t>ifferent circumstances will lead applicants to prefer one route over the another. </a:t>
            </a:r>
          </a:p>
          <a:p>
            <a:pPr eaLnBrk="1" hangingPunct="1">
              <a:spcBef>
                <a:spcPct val="0"/>
              </a:spcBef>
            </a:pPr>
            <a:endParaRPr lang="en-US" baseline="0" dirty="0"/>
          </a:p>
          <a:p>
            <a:pPr algn="l"/>
            <a:r>
              <a:rPr lang="en-IE" dirty="0"/>
              <a:t>National applications can be filed at the national trade mark offices in those countries where protection is needed.</a:t>
            </a:r>
          </a:p>
          <a:p>
            <a:pPr algn="l"/>
            <a:r>
              <a:rPr lang="en-IE" dirty="0"/>
              <a:t> </a:t>
            </a:r>
          </a:p>
          <a:p>
            <a:r>
              <a:rPr lang="en-US" sz="1200" kern="1200" dirty="0">
                <a:solidFill>
                  <a:schemeClr val="tx1"/>
                </a:solidFill>
                <a:effectLst/>
                <a:latin typeface="+mn-lt"/>
                <a:ea typeface="+mn-ea"/>
                <a:cs typeface="+mn-cs"/>
              </a:rPr>
              <a:t>At EU level, registration can be sought before the European Union Intellectual Property Office (EUIPO) to obtain protection that extends over the whole territory of the EU.</a:t>
            </a:r>
            <a:endParaRPr lang="en-IE" sz="1200" kern="1200" dirty="0">
              <a:solidFill>
                <a:schemeClr val="tx1"/>
              </a:solidFill>
              <a:effectLst/>
              <a:latin typeface="+mn-lt"/>
              <a:ea typeface="+mn-ea"/>
              <a:cs typeface="+mn-cs"/>
            </a:endParaRPr>
          </a:p>
          <a:p>
            <a:pPr algn="l"/>
            <a:r>
              <a:rPr lang="en-IE" dirty="0"/>
              <a:t> </a:t>
            </a:r>
          </a:p>
          <a:p>
            <a:pPr algn="l"/>
            <a:r>
              <a:rPr lang="en-IE" dirty="0"/>
              <a:t>International registration is possible with the International Bureau of WIPO, under the Madrid System. International applications must be based on a national or EU application.</a:t>
            </a:r>
          </a:p>
          <a:p>
            <a:pPr algn="l"/>
            <a:endParaRPr lang="en-US" baseline="0" dirty="0"/>
          </a:p>
          <a:p>
            <a:pPr defTabSz="908914" eaLnBrk="1" hangingPunct="1">
              <a:spcBef>
                <a:spcPct val="0"/>
              </a:spcBef>
              <a:defRPr/>
            </a:pPr>
            <a:r>
              <a:rPr lang="en-IE" dirty="0"/>
              <a:t>What is important is the first registration, whether it is at national, EU or international level. Whoever registers their mark first will obtain the trade mark right.</a:t>
            </a:r>
            <a:endParaRPr lang="en-GB" dirty="0"/>
          </a:p>
          <a:p>
            <a:pPr defTabSz="908914" eaLnBrk="1" hangingPunct="1">
              <a:spcBef>
                <a:spcPct val="0"/>
              </a:spcBef>
              <a:defRPr/>
            </a:pPr>
            <a:endParaRPr lang="en-US" baseline="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E1EE1636-113B-481A-9001-EF426DC2FB84}" type="slidenum">
              <a:rPr lang="en-GB" smtClean="0"/>
              <a:pPr eaLnBrk="1" hangingPunct="1"/>
              <a:t>17</a:t>
            </a:fld>
            <a:endParaRPr lang="en-GB"/>
          </a:p>
        </p:txBody>
      </p:sp>
    </p:spTree>
    <p:extLst>
      <p:ext uri="{BB962C8B-B14F-4D97-AF65-F5344CB8AC3E}">
        <p14:creationId xmlns:p14="http://schemas.microsoft.com/office/powerpoint/2010/main" val="5399611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F2D8A84-9BA2-4490-9898-9C1DBF30C516}" type="slidenum">
              <a:rPr lang="en-GB" altLang="de-DE">
                <a:cs typeface="Arial" panose="020B0604020202020204" pitchFamily="34" charset="0"/>
              </a:rPr>
              <a:pPr eaLnBrk="1" hangingPunct="1">
                <a:spcBef>
                  <a:spcPct val="0"/>
                </a:spcBef>
              </a:pPr>
              <a:t>170</a:t>
            </a:fld>
            <a:endParaRPr lang="en-GB" altLang="de-DE">
              <a:cs typeface="Arial" panose="020B0604020202020204" pitchFamily="34" charset="0"/>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NDAs are often stand-alone documents, but their provisions are typically included in restrictive covenants.</a:t>
            </a:r>
          </a:p>
          <a:p>
            <a:pPr defTabSz="454457" eaLnBrk="1" hangingPunct="1"/>
            <a:endParaRPr lang="en-US" altLang="de-DE" dirty="0"/>
          </a:p>
          <a:p>
            <a:pPr defTabSz="454457" eaLnBrk="1" hangingPunct="1"/>
            <a:r>
              <a:rPr lang="en-US" altLang="de-DE" dirty="0"/>
              <a:t>They balance the need to protect IP with the need to obtain a third party’s co-operation, so are usually less onerous than restrictive covenants. They make it clear that any IP disclosed belongs to the disclosing party, and they should include, among other things, an indication of the information being disclosed, a definition of exactly who is and is not allowed access to it, and the duration of the period of confidentiality.</a:t>
            </a:r>
          </a:p>
          <a:p>
            <a:pPr defTabSz="454457" eaLnBrk="1" hangingPunct="1"/>
            <a:endParaRPr lang="en-US" altLang="de-DE" dirty="0"/>
          </a:p>
          <a:p>
            <a:pPr defTabSz="454457" eaLnBrk="1" hangingPunct="1"/>
            <a:r>
              <a:rPr lang="en-US" altLang="de-DE" dirty="0"/>
              <a:t>There are many freely available models of NDA on the internet, but professional advice is best. If you write your own, at least get it </a:t>
            </a:r>
            <a:r>
              <a:rPr lang="en-US" altLang="de-DE" dirty="0" err="1"/>
              <a:t>scrutinised</a:t>
            </a:r>
            <a:r>
              <a:rPr lang="en-US" altLang="de-DE" dirty="0"/>
              <a:t> by a professional. </a:t>
            </a:r>
          </a:p>
          <a:p>
            <a:pPr defTabSz="454457" eaLnBrk="1" hangingPunct="1"/>
            <a:endParaRPr lang="en-US" altLang="de-DE" dirty="0"/>
          </a:p>
          <a:p>
            <a:pPr defTabSz="454457" eaLnBrk="1" hangingPunct="1"/>
            <a:r>
              <a:rPr lang="en-US" altLang="de-DE" dirty="0"/>
              <a:t>Because NDAs are legally binding, often for several years, people outside the business may be reluctant to sign. Therefore use them only when absolutely necessary, and keep them clear and reasonably short. </a:t>
            </a:r>
          </a:p>
          <a:p>
            <a:pPr defTabSz="454457"/>
            <a:endParaRPr lang="en-US" altLang="de-DE" dirty="0">
              <a:solidFill>
                <a:srgbClr val="000000"/>
              </a:solidFill>
              <a:latin typeface="Arial" panose="020B0604020202020204" pitchFamily="34" charset="0"/>
              <a:ea typeface="ＭＳ Ｐゴシック" panose="020B0600070205080204" pitchFamily="34" charset="-128"/>
            </a:endParaRPr>
          </a:p>
        </p:txBody>
      </p:sp>
      <p:sp>
        <p:nvSpPr>
          <p:cNvPr id="56325"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6326"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60000530-F04E-4586-93D6-01B62363B790}" type="slidenum">
              <a:rPr lang="en-US" altLang="de-DE"/>
              <a:pPr algn="r" eaLnBrk="1" hangingPunct="1">
                <a:spcBef>
                  <a:spcPct val="0"/>
                </a:spcBef>
              </a:pPr>
              <a:t>170</a:t>
            </a:fld>
            <a:endParaRPr lang="en-US" altLang="de-DE"/>
          </a:p>
        </p:txBody>
      </p:sp>
    </p:spTree>
    <p:extLst>
      <p:ext uri="{BB962C8B-B14F-4D97-AF65-F5344CB8AC3E}">
        <p14:creationId xmlns:p14="http://schemas.microsoft.com/office/powerpoint/2010/main" val="101534920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80F7B307-9E87-4FA1-9128-B21837965228}" type="slidenum">
              <a:rPr lang="en-GB" altLang="de-DE">
                <a:cs typeface="Arial" panose="020B0604020202020204" pitchFamily="34" charset="0"/>
              </a:rPr>
              <a:pPr eaLnBrk="1" hangingPunct="1">
                <a:spcBef>
                  <a:spcPct val="0"/>
                </a:spcBef>
              </a:pPr>
              <a:t>171</a:t>
            </a:fld>
            <a:endParaRPr lang="en-GB" altLang="de-DE">
              <a:cs typeface="Arial" panose="020B0604020202020204" pitchFamily="34" charset="0"/>
            </a:endParaRPr>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It’s no good waiting until your day in court to find that your restrictive covenant or NDA has enormous holes in it. </a:t>
            </a:r>
          </a:p>
          <a:p>
            <a:pPr defTabSz="454457" eaLnBrk="1" hangingPunct="1"/>
            <a:endParaRPr lang="en-US" altLang="ja-JP" dirty="0"/>
          </a:p>
          <a:p>
            <a:pPr defTabSz="454457" eaLnBrk="1" hangingPunct="1"/>
            <a:r>
              <a:rPr lang="en-US" altLang="ja-JP" dirty="0"/>
              <a:t>If a breach of confidentiality is alleged, any legal judgment may depend entirely on the exact wording of the contract, so s</a:t>
            </a:r>
            <a:r>
              <a:rPr lang="en-US" altLang="de-DE" dirty="0"/>
              <a:t>pend time</a:t>
            </a:r>
            <a:r>
              <a:rPr lang="en-GB" dirty="0"/>
              <a:t> – </a:t>
            </a:r>
            <a:r>
              <a:rPr lang="en-US" altLang="de-DE" dirty="0"/>
              <a:t>and some money </a:t>
            </a:r>
            <a:r>
              <a:rPr lang="en-GB" dirty="0"/>
              <a:t>–</a:t>
            </a:r>
            <a:r>
              <a:rPr lang="en-US" altLang="de-DE" dirty="0"/>
              <a:t> on the QUALITY of your contracts before you get anyone to sign anything.</a:t>
            </a:r>
          </a:p>
          <a:p>
            <a:pPr defTabSz="454457"/>
            <a:endParaRPr lang="en-US" altLang="ja-JP" sz="1800" dirty="0">
              <a:solidFill>
                <a:srgbClr val="000000"/>
              </a:solidFill>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p:txBody>
      </p:sp>
      <p:sp>
        <p:nvSpPr>
          <p:cNvPr id="57349"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57350"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9EA2994F-AFD9-40A9-84FF-57EF460D4406}" type="slidenum">
              <a:rPr lang="en-US" altLang="de-DE"/>
              <a:pPr algn="r" eaLnBrk="1" hangingPunct="1">
                <a:spcBef>
                  <a:spcPct val="0"/>
                </a:spcBef>
              </a:pPr>
              <a:t>171</a:t>
            </a:fld>
            <a:endParaRPr lang="en-US" altLang="de-DE"/>
          </a:p>
        </p:txBody>
      </p:sp>
    </p:spTree>
    <p:extLst>
      <p:ext uri="{BB962C8B-B14F-4D97-AF65-F5344CB8AC3E}">
        <p14:creationId xmlns:p14="http://schemas.microsoft.com/office/powerpoint/2010/main" val="72179890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185F1645-3BE8-4094-A9D3-A9F392ABC94E}" type="slidenum">
              <a:rPr lang="en-GB" altLang="de-DE">
                <a:cs typeface="Arial" panose="020B0604020202020204" pitchFamily="34" charset="0"/>
              </a:rPr>
              <a:pPr eaLnBrk="1" hangingPunct="1">
                <a:spcBef>
                  <a:spcPct val="0"/>
                </a:spcBef>
              </a:pPr>
              <a:t>172</a:t>
            </a:fld>
            <a:endParaRPr lang="en-GB" altLang="de-DE">
              <a:cs typeface="Arial" panose="020B0604020202020204" pitchFamily="34"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Ideally, you need to avoid having to seek a legal remedy, because that means something has already gone badly wrong. Focus more on continuously maintaining and improving the security of your trade secrets and know-how. </a:t>
            </a:r>
          </a:p>
          <a:p>
            <a:pPr defTabSz="454457" eaLnBrk="1" hangingPunct="1"/>
            <a:endParaRPr lang="en-US" altLang="de-DE" dirty="0"/>
          </a:p>
          <a:p>
            <a:pPr defTabSz="454457" eaLnBrk="1" hangingPunct="1"/>
            <a:r>
              <a:rPr lang="en-GB" altLang="en-US" dirty="0"/>
              <a:t>Article 39 of the TRIPS Agreement recognises that you have a right to protect your ‘proprietary information’ </a:t>
            </a:r>
            <a:r>
              <a:rPr lang="en-GB" dirty="0"/>
              <a:t>– </a:t>
            </a:r>
            <a:r>
              <a:rPr lang="en-GB" altLang="en-US" dirty="0"/>
              <a:t>which by inference covers trade secrets and know-how.</a:t>
            </a:r>
          </a:p>
          <a:p>
            <a:pPr defTabSz="454457" eaLnBrk="1" hangingPunct="1"/>
            <a:r>
              <a:rPr lang="en-GB" altLang="en-US" dirty="0"/>
              <a:t> </a:t>
            </a:r>
          </a:p>
          <a:p>
            <a:pPr defTabSz="454457" eaLnBrk="1" hangingPunct="1"/>
            <a:r>
              <a:rPr lang="en-GB" altLang="en-US" dirty="0"/>
              <a:t>With the ratification of the WTO treaties there is an expectation that each country will make appropriate provisions in its own laws. This is the case with EU member states, so you can be confident that your trade secrets and know-how can be protected in Europe (and in practice in many other countries).</a:t>
            </a:r>
          </a:p>
          <a:p>
            <a:pPr defTabSz="454457" eaLnBrk="1" hangingPunct="1">
              <a:spcBef>
                <a:spcPct val="0"/>
              </a:spcBef>
            </a:pPr>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p:txBody>
      </p:sp>
      <p:sp>
        <p:nvSpPr>
          <p:cNvPr id="58373"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55B59DEA-D118-4E80-B0E1-FB908E24C180}" type="slidenum">
              <a:rPr lang="de-DE" altLang="de-DE"/>
              <a:pPr algn="r" eaLnBrk="1" hangingPunct="1">
                <a:spcBef>
                  <a:spcPct val="0"/>
                </a:spcBef>
              </a:pPr>
              <a:t>172</a:t>
            </a:fld>
            <a:endParaRPr lang="de-DE" altLang="de-DE" dirty="0"/>
          </a:p>
        </p:txBody>
      </p:sp>
      <p:sp>
        <p:nvSpPr>
          <p:cNvPr id="58374"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305391853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4348BE87-5530-49AB-B078-138A9FDDB4BD}" type="slidenum">
              <a:rPr lang="en-GB" altLang="de-DE">
                <a:cs typeface="Arial" panose="020B0604020202020204" pitchFamily="34" charset="0"/>
              </a:rPr>
              <a:pPr eaLnBrk="1" hangingPunct="1">
                <a:spcBef>
                  <a:spcPct val="0"/>
                </a:spcBef>
              </a:pPr>
              <a:t>173</a:t>
            </a:fld>
            <a:endParaRPr lang="en-GB" altLang="de-DE">
              <a:cs typeface="Arial" panose="020B0604020202020204" pitchFamily="34" charset="0"/>
            </a:endParaRPr>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Intellectual property doesn’t exist for its own sake. It’s there to help you make a profit </a:t>
            </a:r>
            <a:r>
              <a:rPr lang="en-GB" dirty="0"/>
              <a:t>– </a:t>
            </a:r>
            <a:r>
              <a:rPr lang="en-US" altLang="de-DE" dirty="0"/>
              <a:t>so let’s now look at how that’s done.</a:t>
            </a:r>
          </a:p>
        </p:txBody>
      </p:sp>
      <p:sp>
        <p:nvSpPr>
          <p:cNvPr id="59397"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63C7BCF9-2438-43EE-BCC3-84D5B4B1F6B8}" type="slidenum">
              <a:rPr lang="de-DE" altLang="de-DE"/>
              <a:pPr algn="r" eaLnBrk="1" hangingPunct="1">
                <a:spcBef>
                  <a:spcPct val="0"/>
                </a:spcBef>
              </a:pPr>
              <a:t>173</a:t>
            </a:fld>
            <a:endParaRPr lang="de-DE" altLang="de-DE" dirty="0"/>
          </a:p>
        </p:txBody>
      </p:sp>
      <p:sp>
        <p:nvSpPr>
          <p:cNvPr id="59398"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19285620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AB4E2F40-9486-429C-A07E-505122BEEF89}" type="slidenum">
              <a:rPr lang="en-GB" altLang="de-DE">
                <a:cs typeface="Arial" panose="020B0604020202020204" pitchFamily="34" charset="0"/>
              </a:rPr>
              <a:pPr eaLnBrk="1" hangingPunct="1">
                <a:spcBef>
                  <a:spcPct val="0"/>
                </a:spcBef>
              </a:pPr>
              <a:t>174</a:t>
            </a:fld>
            <a:endParaRPr lang="en-GB" altLang="de-DE">
              <a:cs typeface="Arial" panose="020B0604020202020204" pitchFamily="34" charset="0"/>
            </a:endParaRPr>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Which is better – patent protection or trade secret protection?</a:t>
            </a:r>
          </a:p>
          <a:p>
            <a:pPr defTabSz="454457" eaLnBrk="1" hangingPunct="1"/>
            <a:endParaRPr lang="en-US" altLang="de-DE" dirty="0"/>
          </a:p>
          <a:p>
            <a:pPr defTabSz="454457" eaLnBrk="1" hangingPunct="1"/>
            <a:r>
              <a:rPr lang="en-US" altLang="de-DE" dirty="0"/>
              <a:t>A patent may be better if a technology can be reverse engineered or developed independently by competitors or have a relatively short-lived commercial value.</a:t>
            </a:r>
          </a:p>
          <a:p>
            <a:pPr defTabSz="454457" eaLnBrk="1" hangingPunct="1"/>
            <a:endParaRPr lang="en-US" altLang="de-DE" dirty="0"/>
          </a:p>
          <a:p>
            <a:pPr defTabSz="454457" eaLnBrk="1" hangingPunct="1"/>
            <a:r>
              <a:rPr lang="en-US" altLang="de-DE" dirty="0"/>
              <a:t>A trade secret may be used instead or in addition if the technology or product has a 20+ year life span, if there is nothing patentable in the technology or if enforcing a patent is likely to be difficult.</a:t>
            </a:r>
          </a:p>
          <a:p>
            <a:pPr defTabSz="454457" eaLnBrk="1" hangingPunct="1"/>
            <a:endParaRPr lang="en-US" altLang="de-DE" dirty="0"/>
          </a:p>
          <a:p>
            <a:pPr defTabSz="454457" eaLnBrk="1" hangingPunct="1"/>
            <a:r>
              <a:rPr lang="en-US" altLang="de-DE" dirty="0"/>
              <a:t>These are only very rough guidelines. The best protection for a business, its products and its technologies usually comes from a COMBINATION of different forms of IP right. What that combination should be will vary from case to case. Again, you will need to seek professional advice to get it right.</a:t>
            </a:r>
          </a:p>
        </p:txBody>
      </p:sp>
      <p:sp>
        <p:nvSpPr>
          <p:cNvPr id="60421"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60422"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A3DC71D5-A0C3-4598-8E0D-D8B52EF1A735}" type="slidenum">
              <a:rPr lang="en-US" altLang="de-DE"/>
              <a:pPr algn="r" eaLnBrk="1" hangingPunct="1">
                <a:spcBef>
                  <a:spcPct val="0"/>
                </a:spcBef>
              </a:pPr>
              <a:t>174</a:t>
            </a:fld>
            <a:endParaRPr lang="en-US" altLang="de-DE"/>
          </a:p>
        </p:txBody>
      </p:sp>
    </p:spTree>
    <p:extLst>
      <p:ext uri="{BB962C8B-B14F-4D97-AF65-F5344CB8AC3E}">
        <p14:creationId xmlns:p14="http://schemas.microsoft.com/office/powerpoint/2010/main" val="359326888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C0E816B-2B51-4CB8-AC65-E41EC4DC763F}" type="slidenum">
              <a:rPr lang="en-GB" altLang="de-DE">
                <a:cs typeface="Arial" panose="020B0604020202020204" pitchFamily="34" charset="0"/>
              </a:rPr>
              <a:pPr eaLnBrk="1" hangingPunct="1">
                <a:spcBef>
                  <a:spcPct val="0"/>
                </a:spcBef>
              </a:pPr>
              <a:t>175</a:t>
            </a:fld>
            <a:endParaRPr lang="en-GB" altLang="de-DE">
              <a:cs typeface="Arial" panose="020B0604020202020204" pitchFamily="34" charset="0"/>
            </a:endParaRPr>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Intellectual property is just that – property. It can be bought, sold, stolen, damaged, copied – just like physical property. The fact that trade secrets or know-how may spend most of their time locked inside someone’s head doesn’t alter that fact. </a:t>
            </a:r>
          </a:p>
          <a:p>
            <a:pPr defTabSz="454457" eaLnBrk="1" hangingPunct="1"/>
            <a:endParaRPr lang="en-US" altLang="de-DE" dirty="0"/>
          </a:p>
          <a:p>
            <a:pPr defTabSz="454457" eaLnBrk="1" hangingPunct="1"/>
            <a:r>
              <a:rPr lang="en-US" altLang="de-DE" dirty="0"/>
              <a:t>The slide shows different ways of “working” trade secrets and know-how. You can use them to beat competitors in the market-place. They are licensable, so you can include them in licensing agreements alongside registered IP rights. They can be assigned or sold in the same way as registered IP rights. And they can help improve the prospects of a new business.</a:t>
            </a:r>
          </a:p>
        </p:txBody>
      </p:sp>
      <p:sp>
        <p:nvSpPr>
          <p:cNvPr id="61445"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61446"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FA49215F-A053-412B-9CF3-5754F0EE2578}" type="slidenum">
              <a:rPr lang="en-US" altLang="de-DE"/>
              <a:pPr algn="r" eaLnBrk="1" hangingPunct="1">
                <a:spcBef>
                  <a:spcPct val="0"/>
                </a:spcBef>
              </a:pPr>
              <a:t>175</a:t>
            </a:fld>
            <a:endParaRPr lang="en-US" altLang="de-DE"/>
          </a:p>
        </p:txBody>
      </p:sp>
    </p:spTree>
    <p:extLst>
      <p:ext uri="{BB962C8B-B14F-4D97-AF65-F5344CB8AC3E}">
        <p14:creationId xmlns:p14="http://schemas.microsoft.com/office/powerpoint/2010/main" val="341915492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EA71A142-B3EC-4869-8F75-6350095B8CA8}" type="slidenum">
              <a:rPr lang="en-GB" altLang="de-DE">
                <a:cs typeface="Arial" panose="020B0604020202020204" pitchFamily="34" charset="0"/>
              </a:rPr>
              <a:pPr eaLnBrk="1" hangingPunct="1">
                <a:spcBef>
                  <a:spcPct val="0"/>
                </a:spcBef>
              </a:pPr>
              <a:t>176</a:t>
            </a:fld>
            <a:endParaRPr lang="en-GB" altLang="de-DE">
              <a:cs typeface="Arial" panose="020B0604020202020204" pitchFamily="34" charset="0"/>
            </a:endParaRPr>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err="1"/>
              <a:t>Registrable</a:t>
            </a:r>
            <a:r>
              <a:rPr lang="en-US" altLang="de-DE" dirty="0"/>
              <a:t> IP – particularly patents – has a higher perceived status, but it is in the public domain for all to see.</a:t>
            </a:r>
          </a:p>
          <a:p>
            <a:pPr defTabSz="454457" eaLnBrk="1" hangingPunct="1"/>
            <a:endParaRPr lang="en-US" altLang="de-DE" dirty="0"/>
          </a:p>
          <a:p>
            <a:pPr defTabSz="454457" eaLnBrk="1" hangingPunct="1"/>
            <a:r>
              <a:rPr lang="en-US" altLang="de-DE" dirty="0"/>
              <a:t>But there may be more value in having your IP kept out of the public domain. The less others know what you’ve got, the better.</a:t>
            </a:r>
          </a:p>
          <a:p>
            <a:pPr defTabSz="454457" eaLnBrk="1" hangingPunct="1"/>
            <a:endParaRPr lang="en-GB" altLang="de-DE" dirty="0">
              <a:latin typeface="Arial" panose="020B0604020202020204" pitchFamily="34" charset="0"/>
              <a:ea typeface="ＭＳ Ｐゴシック" panose="020B0600070205080204" pitchFamily="34" charset="-128"/>
            </a:endParaRPr>
          </a:p>
          <a:p>
            <a:pPr defTabSz="454457" eaLnBrk="1" hangingPunct="1"/>
            <a:endParaRPr lang="en-GB" altLang="de-DE" dirty="0">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p:txBody>
      </p:sp>
      <p:sp>
        <p:nvSpPr>
          <p:cNvPr id="62469"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0A25BBCD-3DAC-43D5-B4CC-FF4DED3AD13A}" type="slidenum">
              <a:rPr lang="de-DE" altLang="de-DE"/>
              <a:pPr algn="r" eaLnBrk="1" hangingPunct="1">
                <a:spcBef>
                  <a:spcPct val="0"/>
                </a:spcBef>
              </a:pPr>
              <a:t>176</a:t>
            </a:fld>
            <a:endParaRPr lang="de-DE" altLang="de-DE" dirty="0"/>
          </a:p>
        </p:txBody>
      </p:sp>
      <p:sp>
        <p:nvSpPr>
          <p:cNvPr id="62470"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83291715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A96DA443-7A68-4D83-86ED-A03516D2086A}" type="slidenum">
              <a:rPr lang="en-GB" altLang="de-DE">
                <a:cs typeface="Arial" panose="020B0604020202020204" pitchFamily="34" charset="0"/>
              </a:rPr>
              <a:pPr eaLnBrk="1" hangingPunct="1">
                <a:spcBef>
                  <a:spcPct val="0"/>
                </a:spcBef>
              </a:pPr>
              <a:t>177</a:t>
            </a:fld>
            <a:endParaRPr lang="en-GB" altLang="de-DE">
              <a:cs typeface="Arial" panose="020B0604020202020204" pitchFamily="34"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By now you know that trade secrets and know-how have real value. One thing to guard against is that, if you make your employees aware of its importance</a:t>
            </a:r>
            <a:r>
              <a:rPr lang="en-GB" dirty="0"/>
              <a:t> – </a:t>
            </a:r>
            <a:r>
              <a:rPr lang="en-US" altLang="de-DE" dirty="0"/>
              <a:t>as you should</a:t>
            </a:r>
            <a:r>
              <a:rPr lang="en-GB" dirty="0"/>
              <a:t> – </a:t>
            </a:r>
            <a:r>
              <a:rPr lang="en-US" altLang="de-DE" dirty="0"/>
              <a:t>then one or two of them might start to think ‘I’ll have some of that.’  So yet again, make sure you always do your utmost to keep confidential information genuinely confidential and in your control. It usually costs little, and can help you achieve your business goals.</a:t>
            </a:r>
          </a:p>
        </p:txBody>
      </p:sp>
      <p:sp>
        <p:nvSpPr>
          <p:cNvPr id="63493"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8982F701-0AC7-4681-A068-A14B744A2907}" type="slidenum">
              <a:rPr lang="de-DE" altLang="de-DE" sz="1300"/>
              <a:pPr algn="r" eaLnBrk="1" hangingPunct="1">
                <a:spcBef>
                  <a:spcPct val="0"/>
                </a:spcBef>
              </a:pPr>
              <a:t>177</a:t>
            </a:fld>
            <a:endParaRPr lang="de-DE" altLang="de-DE" sz="1300"/>
          </a:p>
        </p:txBody>
      </p:sp>
      <p:sp>
        <p:nvSpPr>
          <p:cNvPr id="63494"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81607032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2F11A60D-7EDA-40C8-8A71-86871BB677D4}" type="slidenum">
              <a:rPr lang="en-GB" altLang="de-DE">
                <a:cs typeface="Arial" panose="020B0604020202020204" pitchFamily="34" charset="0"/>
              </a:rPr>
              <a:pPr eaLnBrk="1" hangingPunct="1">
                <a:spcBef>
                  <a:spcPct val="0"/>
                </a:spcBef>
              </a:pPr>
              <a:t>178</a:t>
            </a:fld>
            <a:endParaRPr lang="en-GB" altLang="de-DE">
              <a:cs typeface="Arial" panose="020B0604020202020204" pitchFamily="34" charset="0"/>
            </a:endParaRPr>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Whatever forms of IP you use, you’re entirely on your own when it comes to policing them. No IP right – </a:t>
            </a:r>
            <a:r>
              <a:rPr lang="en-US" altLang="de-DE" dirty="0" err="1"/>
              <a:t>registrable</a:t>
            </a:r>
            <a:r>
              <a:rPr lang="en-US" altLang="de-DE" dirty="0"/>
              <a:t> or non-</a:t>
            </a:r>
            <a:r>
              <a:rPr lang="en-US" altLang="de-DE" dirty="0" err="1"/>
              <a:t>registrable</a:t>
            </a:r>
            <a:r>
              <a:rPr lang="en-US" altLang="de-DE" dirty="0"/>
              <a:t> – is self-enforcing. That’s not always understood. </a:t>
            </a:r>
          </a:p>
          <a:p>
            <a:pPr defTabSz="454457" eaLnBrk="1" hangingPunct="1"/>
            <a:endParaRPr lang="en-US" altLang="de-DE" dirty="0"/>
          </a:p>
          <a:p>
            <a:pPr defTabSz="454457" eaLnBrk="1" hangingPunct="1"/>
            <a:r>
              <a:rPr lang="en-US" altLang="de-DE" dirty="0"/>
              <a:t>Gathering hard evidence that confidentiality has been breached can be very difficult </a:t>
            </a:r>
            <a:r>
              <a:rPr lang="en-GB" dirty="0"/>
              <a:t>–</a:t>
            </a:r>
            <a:r>
              <a:rPr lang="en-US" altLang="de-DE" dirty="0"/>
              <a:t> so make every effort to avoid getting in that position in the first place. It is entirely your responsibility to detect and take action against the infringement of ANY of your IP rights, including breaches of confidentiality.</a:t>
            </a: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a:p>
            <a:pPr defTabSz="454457"/>
            <a:endParaRPr lang="en-US" altLang="de-DE" sz="1800" dirty="0">
              <a:solidFill>
                <a:srgbClr val="000000"/>
              </a:solidFill>
              <a:latin typeface="Arial" panose="020B0604020202020204" pitchFamily="34" charset="0"/>
              <a:ea typeface="ＭＳ Ｐゴシック" panose="020B0600070205080204" pitchFamily="34" charset="-128"/>
            </a:endParaRPr>
          </a:p>
        </p:txBody>
      </p:sp>
      <p:sp>
        <p:nvSpPr>
          <p:cNvPr id="64517" name="Slide Number Placeholder 3"/>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8826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8826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0161E26E-E168-4EC6-BB9A-D8A0DA09BC08}" type="slidenum">
              <a:rPr lang="de-DE" altLang="de-DE" sz="1300"/>
              <a:pPr algn="r" eaLnBrk="1" hangingPunct="1">
                <a:spcBef>
                  <a:spcPct val="0"/>
                </a:spcBef>
              </a:pPr>
              <a:t>178</a:t>
            </a:fld>
            <a:endParaRPr lang="de-DE" altLang="de-DE" sz="1300"/>
          </a:p>
        </p:txBody>
      </p:sp>
      <p:sp>
        <p:nvSpPr>
          <p:cNvPr id="64518" name="Footer Placeholder 1"/>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Tree>
    <p:extLst>
      <p:ext uri="{BB962C8B-B14F-4D97-AF65-F5344CB8AC3E}">
        <p14:creationId xmlns:p14="http://schemas.microsoft.com/office/powerpoint/2010/main" val="282070772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7511206D-B1DC-453C-BC63-F68BE725A0F8}" type="slidenum">
              <a:rPr lang="en-GB" altLang="de-DE">
                <a:cs typeface="Arial" panose="020B0604020202020204" pitchFamily="34" charset="0"/>
              </a:rPr>
              <a:pPr eaLnBrk="1" hangingPunct="1">
                <a:spcBef>
                  <a:spcPct val="0"/>
                </a:spcBef>
              </a:pPr>
              <a:t>179</a:t>
            </a:fld>
            <a:endParaRPr lang="en-GB" altLang="de-DE">
              <a:cs typeface="Arial" panose="020B0604020202020204" pitchFamily="34" charset="0"/>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US" altLang="de-DE" dirty="0"/>
              <a:t>The short answer to this question is no. The longer answer is that depending on the circumstances, one form of IP right may be more effective or valuable than another.</a:t>
            </a:r>
          </a:p>
          <a:p>
            <a:pPr defTabSz="454457" eaLnBrk="1" hangingPunct="1"/>
            <a:endParaRPr lang="en-US" altLang="de-DE" dirty="0"/>
          </a:p>
          <a:p>
            <a:pPr defTabSz="454457" eaLnBrk="1" hangingPunct="1"/>
            <a:r>
              <a:rPr lang="en-US" altLang="de-DE" dirty="0"/>
              <a:t>Do not dismiss an IP right just because it is less well known. There are many instances of trade secrets or know-how proving more useful than patents.</a:t>
            </a:r>
          </a:p>
          <a:p>
            <a:pPr defTabSz="454457" eaLnBrk="1" hangingPunct="1"/>
            <a:endParaRPr lang="en-US" altLang="de-DE" dirty="0"/>
          </a:p>
          <a:p>
            <a:pPr defTabSz="454457" eaLnBrk="1" hangingPunct="1"/>
            <a:r>
              <a:rPr lang="en-US" altLang="de-DE" dirty="0"/>
              <a:t>Intellectual property is an area where things can quickly get complicated. Before saying, ‘I want this information to be MY trade secret or MY know-how’, make sure you know exactly what you’re doing and why you’re doing it. If in doubt, seek professional advice </a:t>
            </a:r>
            <a:r>
              <a:rPr lang="en-GB" dirty="0"/>
              <a:t>–</a:t>
            </a:r>
            <a:r>
              <a:rPr lang="en-US" altLang="de-DE" dirty="0"/>
              <a:t> it’ll be money well spent.</a:t>
            </a:r>
          </a:p>
          <a:p>
            <a:pPr defTabSz="454457" eaLnBrk="1" hangingPunct="1"/>
            <a:endParaRPr lang="en-US" altLang="de-DE" dirty="0">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a:p>
            <a:pPr defTabSz="454457" eaLnBrk="1" hangingPunct="1"/>
            <a:endParaRPr lang="en-US" altLang="de-DE" dirty="0">
              <a:latin typeface="Arial" panose="020B0604020202020204" pitchFamily="34" charset="0"/>
              <a:ea typeface="ＭＳ Ｐゴシック" panose="020B0600070205080204" pitchFamily="34" charset="-128"/>
            </a:endParaRPr>
          </a:p>
        </p:txBody>
      </p:sp>
      <p:sp>
        <p:nvSpPr>
          <p:cNvPr id="65541"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65542"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0B46BC5E-F7FC-4C4B-B0F8-66B5D1F737E3}" type="slidenum">
              <a:rPr lang="en-US" altLang="de-DE"/>
              <a:pPr algn="r" eaLnBrk="1" hangingPunct="1">
                <a:spcBef>
                  <a:spcPct val="0"/>
                </a:spcBef>
              </a:pPr>
              <a:t>179</a:t>
            </a:fld>
            <a:endParaRPr lang="en-US" altLang="de-DE"/>
          </a:p>
        </p:txBody>
      </p:sp>
    </p:spTree>
    <p:extLst>
      <p:ext uri="{BB962C8B-B14F-4D97-AF65-F5344CB8AC3E}">
        <p14:creationId xmlns:p14="http://schemas.microsoft.com/office/powerpoint/2010/main" val="409902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IE" dirty="0"/>
              <a:t>The European Union trade mark system provides protection at EU level. </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It is a centralised system that gives unitary protection in all the EU member states. This means that a sign cannot be registered as a European Union trade mark if, for example, it lacks distinctive character in one</a:t>
            </a:r>
            <a:r>
              <a:rPr lang="en-IE" baseline="0" dirty="0"/>
              <a:t> member state</a:t>
            </a:r>
            <a:r>
              <a:rPr lang="en-IE" dirty="0"/>
              <a:t>.</a:t>
            </a:r>
            <a:r>
              <a:rPr lang="en-IE" baseline="0" dirty="0"/>
              <a:t> It could, h</a:t>
            </a:r>
            <a:r>
              <a:rPr lang="en-IE" dirty="0"/>
              <a:t>owever,</a:t>
            </a:r>
            <a:r>
              <a:rPr lang="en-IE" baseline="0" dirty="0"/>
              <a:t> be c</a:t>
            </a:r>
            <a:r>
              <a:rPr lang="en-IE" dirty="0"/>
              <a:t>onverted to a national application.</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The European Union trade mark exists in parallel with the national trade mark systems. The regime has not replaced the existing national systems for obtaining protection at national level.</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The</a:t>
            </a:r>
            <a:r>
              <a:rPr lang="en-IE" baseline="0" dirty="0"/>
              <a:t> European Union trade mark system offers a number of</a:t>
            </a:r>
            <a:r>
              <a:rPr lang="en-IE" dirty="0"/>
              <a:t> </a:t>
            </a:r>
            <a:r>
              <a:rPr lang="en-IE" b="0" dirty="0"/>
              <a:t>advantages.</a:t>
            </a:r>
            <a:r>
              <a:rPr lang="en-IE" b="1" dirty="0"/>
              <a:t> </a:t>
            </a:r>
            <a:r>
              <a:rPr lang="en-IE" b="0" dirty="0"/>
              <a:t>Applicants</a:t>
            </a:r>
            <a:r>
              <a:rPr lang="en-IE" b="0" baseline="0" dirty="0"/>
              <a:t> only need to file o</a:t>
            </a:r>
            <a:r>
              <a:rPr lang="en-GB" dirty="0"/>
              <a:t>ne application in any of the official EU languages, and pay one set of fees in one currency, the euro. They follow one set of procedures in one office, and have only one file to manage. In return they are afforded broader legal protection.</a:t>
            </a:r>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GB"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26433850-1454-4D42-AD46-D0AE269040B3}" type="slidenum">
              <a:rPr lang="en-GB" smtClean="0"/>
              <a:pPr eaLnBrk="1" hangingPunct="1"/>
              <a:t>18</a:t>
            </a:fld>
            <a:endParaRPr lang="en-GB"/>
          </a:p>
        </p:txBody>
      </p:sp>
    </p:spTree>
    <p:extLst>
      <p:ext uri="{BB962C8B-B14F-4D97-AF65-F5344CB8AC3E}">
        <p14:creationId xmlns:p14="http://schemas.microsoft.com/office/powerpoint/2010/main" val="145867704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8492" indent="-284036"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91CD07B0-79DE-4E08-9780-A880729F4694}" type="slidenum">
              <a:rPr lang="en-GB" altLang="de-DE">
                <a:cs typeface="Arial" panose="020B0604020202020204" pitchFamily="34" charset="0"/>
              </a:rPr>
              <a:pPr eaLnBrk="1" hangingPunct="1">
                <a:spcBef>
                  <a:spcPct val="0"/>
                </a:spcBef>
              </a:pPr>
              <a:t>180</a:t>
            </a:fld>
            <a:endParaRPr lang="en-GB" altLang="de-DE">
              <a:cs typeface="Arial" panose="020B0604020202020204" pitchFamily="34" charset="0"/>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Trade secrets are separately regulated across Europe: national authorities and laws govern their grant, scope, enforcement and validity within the national territory. Nevertheless, the European Parliament has recently voted to adopt the Proposal for a Directive on the protection of Trade Secrets against their unlawful acquisition, use and disclosure, which seeks to harmonize the protection of trade secrets all across the European Union in three main areas, namely:</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definition of what is a “trade secret” and how they will be protected;</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remedies available to trade secrets holders in the event of misuse of misappropriation of their trade secrets; and</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measures the Court can use to prevent the disclosure of trade secrets during legal proceedings.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Trade secret infringements by third parties are generally considered as torts.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Trade secret lawsuits require the plaintiff to prove the existence of a trade secret and that he has ownership rights to it.</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in most cases, the only way to deal with that is to hire a patent attorney or some other suitable IP law specialist.</a:t>
            </a:r>
            <a:endParaRPr lang="en-IE" sz="1200" kern="1200" dirty="0">
              <a:solidFill>
                <a:schemeClr val="tx1"/>
              </a:solidFill>
              <a:effectLst/>
              <a:latin typeface="+mn-lt"/>
              <a:ea typeface="+mn-ea"/>
              <a:cs typeface="+mn-cs"/>
            </a:endParaRPr>
          </a:p>
        </p:txBody>
      </p:sp>
      <p:sp>
        <p:nvSpPr>
          <p:cNvPr id="66565" name="Footer Placeholder 3"/>
          <p:cNvSpPr txBox="1">
            <a:spLocks noGrp="1"/>
          </p:cNvSpPr>
          <p:nvPr/>
        </p:nvSpPr>
        <p:spPr bwMode="auto">
          <a:xfrm>
            <a:off x="0"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endParaRPr lang="en-US" altLang="de-DE"/>
          </a:p>
        </p:txBody>
      </p:sp>
      <p:sp>
        <p:nvSpPr>
          <p:cNvPr id="66566" name="Slide Number Placeholder 4"/>
          <p:cNvSpPr txBox="1">
            <a:spLocks noGrp="1"/>
          </p:cNvSpPr>
          <p:nvPr/>
        </p:nvSpPr>
        <p:spPr bwMode="auto">
          <a:xfrm>
            <a:off x="3817546" y="9389177"/>
            <a:ext cx="2921431" cy="4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6036B844-28E8-4F5C-8C33-3714AA43DCC3}" type="slidenum">
              <a:rPr lang="en-US" altLang="de-DE"/>
              <a:pPr algn="r" eaLnBrk="1" hangingPunct="1">
                <a:spcBef>
                  <a:spcPct val="0"/>
                </a:spcBef>
              </a:pPr>
              <a:t>180</a:t>
            </a:fld>
            <a:endParaRPr lang="en-US" altLang="de-DE"/>
          </a:p>
        </p:txBody>
      </p:sp>
    </p:spTree>
    <p:extLst>
      <p:ext uri="{BB962C8B-B14F-4D97-AF65-F5344CB8AC3E}">
        <p14:creationId xmlns:p14="http://schemas.microsoft.com/office/powerpoint/2010/main" val="303826519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GB" altLang="en-US" dirty="0"/>
              <a:t>This presentation consists of a case study on the use of trade secrets and know-how.</a:t>
            </a: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3C469991-83EC-48A6-8398-D6860ECA4CBD}" type="slidenum">
              <a:rPr lang="en-GB" altLang="en-US"/>
              <a:pPr eaLnBrk="1" hangingPunct="1">
                <a:spcBef>
                  <a:spcPct val="0"/>
                </a:spcBef>
              </a:pPr>
              <a:t>181</a:t>
            </a:fld>
            <a:endParaRPr lang="en-GB" altLang="en-US"/>
          </a:p>
        </p:txBody>
      </p:sp>
    </p:spTree>
    <p:extLst>
      <p:ext uri="{BB962C8B-B14F-4D97-AF65-F5344CB8AC3E}">
        <p14:creationId xmlns:p14="http://schemas.microsoft.com/office/powerpoint/2010/main" val="1450950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r>
              <a:rPr lang="en-GB" altLang="en-US" dirty="0"/>
              <a:t>In this presentation we will look at a company called </a:t>
            </a:r>
            <a:r>
              <a:rPr lang="en-GB" altLang="en-US" dirty="0" err="1"/>
              <a:t>Facit</a:t>
            </a:r>
            <a:r>
              <a:rPr lang="en-GB" altLang="en-US" dirty="0"/>
              <a:t> Homes and how they came to use trade secrets to protect their IP. We will remind ourselves of the advantages and disadvantages of trade secrets over patents and trade marks, as well as the ways in which trade secrets can be protected and enforced.</a:t>
            </a:r>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E22D066F-7D21-4C9A-A7EC-580A287786DF}" type="slidenum">
              <a:rPr lang="en-GB" altLang="en-US"/>
              <a:pPr eaLnBrk="1" hangingPunct="1">
                <a:spcBef>
                  <a:spcPct val="0"/>
                </a:spcBef>
              </a:pPr>
              <a:t>182</a:t>
            </a:fld>
            <a:endParaRPr lang="en-GB" altLang="en-US"/>
          </a:p>
        </p:txBody>
      </p:sp>
    </p:spTree>
    <p:extLst>
      <p:ext uri="{BB962C8B-B14F-4D97-AF65-F5344CB8AC3E}">
        <p14:creationId xmlns:p14="http://schemas.microsoft.com/office/powerpoint/2010/main" val="22665455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pPr>
            <a:r>
              <a:rPr lang="en-GB" altLang="en-US" dirty="0"/>
              <a:t>Unlike many other architecture practices, </a:t>
            </a:r>
            <a:r>
              <a:rPr lang="en-GB" altLang="en-US" dirty="0" err="1"/>
              <a:t>Facit</a:t>
            </a:r>
            <a:r>
              <a:rPr lang="en-GB" altLang="en-US" dirty="0"/>
              <a:t> Homes not only design houses but also manufacture the components needed to build them. </a:t>
            </a:r>
          </a:p>
          <a:p>
            <a:pPr defTabSz="454457" eaLnBrk="1" hangingPunct="1">
              <a:lnSpc>
                <a:spcPct val="90000"/>
              </a:lnSpc>
            </a:pPr>
            <a:endParaRPr lang="en-GB" altLang="en-US" dirty="0"/>
          </a:p>
          <a:p>
            <a:pPr defTabSz="454457" eaLnBrk="1" hangingPunct="1">
              <a:lnSpc>
                <a:spcPct val="90000"/>
              </a:lnSpc>
            </a:pPr>
            <a:r>
              <a:rPr lang="en-GB" altLang="en-US" dirty="0"/>
              <a:t>What makes the company unique is its </a:t>
            </a:r>
            <a:r>
              <a:rPr lang="en-GB" altLang="ja-JP" dirty="0"/>
              <a:t>innovative on-site manufacturing process.</a:t>
            </a:r>
          </a:p>
          <a:p>
            <a:pPr defTabSz="454457" eaLnBrk="1" hangingPunct="1">
              <a:lnSpc>
                <a:spcPct val="90000"/>
              </a:lnSpc>
            </a:pPr>
            <a:endParaRPr lang="en-GB" altLang="en-US" dirty="0"/>
          </a:p>
          <a:p>
            <a:pPr defTabSz="454457" eaLnBrk="1" hangingPunct="1">
              <a:lnSpc>
                <a:spcPct val="90000"/>
              </a:lnSpc>
            </a:pPr>
            <a:r>
              <a:rPr lang="en-GB" altLang="en-US" dirty="0"/>
              <a:t>It is one of the first companies in the world to digitally fabricate and manufacture an entire house on-site. The company's patented D-Process uses a compact, high-tech machine to turn a 3-D computer model into exact physical components that can be joined together.</a:t>
            </a:r>
            <a:br>
              <a:rPr lang="en-GB" altLang="en-US" dirty="0"/>
            </a:br>
            <a:br>
              <a:rPr lang="en-GB" altLang="en-US" dirty="0"/>
            </a:br>
            <a:r>
              <a:rPr lang="en-GB" altLang="en-US" dirty="0"/>
              <a:t>The slide shows the various timber elements required to build a</a:t>
            </a:r>
            <a:r>
              <a:rPr lang="en-GB" altLang="ja-JP" dirty="0"/>
              <a:t> house the company designed for a client in London.  </a:t>
            </a:r>
          </a:p>
          <a:p>
            <a:pPr eaLnBrk="1" hangingPunct="1">
              <a:lnSpc>
                <a:spcPct val="90000"/>
              </a:lnSpc>
            </a:pPr>
            <a:endParaRPr lang="en-GB" altLang="en-US" dirty="0">
              <a:latin typeface="Times" panose="02020603050405020304" pitchFamily="18" charset="0"/>
              <a:ea typeface="ヒラギノ角ゴ Pro W3" pitchFamily="29" charset="-128"/>
              <a:cs typeface="Arial" panose="020B0604020202020204" pitchFamily="34" charset="0"/>
            </a:endParaRPr>
          </a:p>
          <a:p>
            <a:pPr eaLnBrk="1" hangingPunct="1">
              <a:lnSpc>
                <a:spcPct val="90000"/>
              </a:lnSpc>
            </a:pPr>
            <a:endParaRPr lang="en-GB" altLang="en-US" dirty="0">
              <a:latin typeface="Times" panose="02020603050405020304" pitchFamily="18" charset="0"/>
              <a:ea typeface="ヒラギノ角ゴ Pro W3" pitchFamily="29" charset="-128"/>
              <a:cs typeface="Arial" panose="020B0604020202020204" pitchFamily="34" charset="0"/>
            </a:endParaRPr>
          </a:p>
          <a:p>
            <a:pPr eaLnBrk="1" hangingPunct="1">
              <a:lnSpc>
                <a:spcPct val="90000"/>
              </a:lnSpc>
            </a:pPr>
            <a:endParaRPr lang="en-GB" altLang="en-US" dirty="0">
              <a:latin typeface="Times" panose="02020603050405020304" pitchFamily="18" charset="0"/>
              <a:ea typeface="ヒラギノ角ゴ Pro W3" pitchFamily="29" charset="-128"/>
              <a:cs typeface="Arial" panose="020B0604020202020204" pitchFamily="34" charset="0"/>
            </a:endParaRPr>
          </a:p>
          <a:p>
            <a:pPr eaLnBrk="1" hangingPunct="1">
              <a:lnSpc>
                <a:spcPct val="90000"/>
              </a:lnSpc>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E029782E-E7D0-4C8E-82EF-00E595EF0C6A}" type="slidenum">
              <a:rPr lang="en-GB" altLang="en-US"/>
              <a:pPr eaLnBrk="1" hangingPunct="1">
                <a:spcBef>
                  <a:spcPct val="0"/>
                </a:spcBef>
              </a:pPr>
              <a:t>183</a:t>
            </a:fld>
            <a:endParaRPr lang="en-GB" altLang="en-US"/>
          </a:p>
        </p:txBody>
      </p:sp>
    </p:spTree>
    <p:extLst>
      <p:ext uri="{BB962C8B-B14F-4D97-AF65-F5344CB8AC3E}">
        <p14:creationId xmlns:p14="http://schemas.microsoft.com/office/powerpoint/2010/main" val="254468765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During construction of the house, the manufactured timber </a:t>
            </a:r>
            <a:r>
              <a:rPr lang="en-US" altLang="en-US" dirty="0"/>
              <a:t>components are placed into a timber sole plate. The timber sole plate, which is the base of the house, and each component are cut by a </a:t>
            </a:r>
            <a:r>
              <a:rPr lang="en-US" altLang="en-US" dirty="0" err="1"/>
              <a:t>computerised</a:t>
            </a:r>
            <a:r>
              <a:rPr lang="en-US" altLang="en-US" dirty="0"/>
              <a:t> machine with a high degree of accuracy and little wastage. </a:t>
            </a:r>
            <a:br>
              <a:rPr lang="en-GB" altLang="en-US" dirty="0"/>
            </a:br>
            <a:br>
              <a:rPr lang="en-GB" altLang="en-US" dirty="0">
                <a:latin typeface="Times" panose="02020603050405020304" pitchFamily="18" charset="0"/>
                <a:ea typeface="ヒラギノ角ゴ Pro W3" pitchFamily="29"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7E1E9EC2-1CF5-4C15-9848-372F59FFAF50}" type="slidenum">
              <a:rPr lang="en-GB" altLang="en-US"/>
              <a:pPr eaLnBrk="1" hangingPunct="1">
                <a:spcBef>
                  <a:spcPct val="0"/>
                </a:spcBef>
              </a:pPr>
              <a:t>184</a:t>
            </a:fld>
            <a:endParaRPr lang="en-GB" altLang="en-US"/>
          </a:p>
        </p:txBody>
      </p:sp>
    </p:spTree>
    <p:extLst>
      <p:ext uri="{BB962C8B-B14F-4D97-AF65-F5344CB8AC3E}">
        <p14:creationId xmlns:p14="http://schemas.microsoft.com/office/powerpoint/2010/main" val="231927525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pPr>
            <a:r>
              <a:rPr lang="en-US" altLang="en-US" dirty="0"/>
              <a:t>The components are made using the D-Process™ mobile production facility, which is located on the building site itself. It transforms computer models into </a:t>
            </a:r>
            <a:r>
              <a:rPr lang="en-GB" altLang="en-US" dirty="0"/>
              <a:t>the </a:t>
            </a:r>
            <a:r>
              <a:rPr lang="en-US" altLang="en-US" dirty="0"/>
              <a:t>physical components to be used in the building. The components are produced on demand, which helps</a:t>
            </a:r>
            <a:r>
              <a:rPr lang="de-DE" altLang="en-US" dirty="0"/>
              <a:t> </a:t>
            </a:r>
            <a:r>
              <a:rPr lang="en-US" altLang="en-US" dirty="0"/>
              <a:t>keep costs down and eradicate</a:t>
            </a:r>
            <a:r>
              <a:rPr lang="en-GB" altLang="en-US" dirty="0"/>
              <a:t> </a:t>
            </a:r>
            <a:r>
              <a:rPr lang="en-US" altLang="en-US" dirty="0"/>
              <a:t>lead times.</a:t>
            </a:r>
            <a:endParaRPr lang="en-GB" altLang="en-US" dirty="0"/>
          </a:p>
          <a:p>
            <a:pPr defTabSz="454457" eaLnBrk="1" hangingPunct="1">
              <a:lnSpc>
                <a:spcPct val="90000"/>
              </a:lnSpc>
            </a:pPr>
            <a:endParaRPr lang="en-GB" altLang="en-US" dirty="0"/>
          </a:p>
          <a:p>
            <a:pPr defTabSz="454457" eaLnBrk="1" hangingPunct="1">
              <a:lnSpc>
                <a:spcPct val="90000"/>
              </a:lnSpc>
            </a:pPr>
            <a:r>
              <a:rPr lang="en-GB" altLang="en-US" dirty="0"/>
              <a:t>Now we have seen the manufacturing process, let’s</a:t>
            </a:r>
            <a:r>
              <a:rPr lang="en-GB" altLang="ja-JP" dirty="0"/>
              <a:t> have a look at how the company protects its innovations.</a:t>
            </a:r>
          </a:p>
          <a:p>
            <a:pPr eaLnBrk="1" hangingPunct="1"/>
            <a:endParaRPr lang="en-GB" altLang="en-US" dirty="0">
              <a:latin typeface="Times" panose="02020603050405020304" pitchFamily="18" charset="0"/>
              <a:ea typeface="ヒラギノ角ゴ Pro W3" pitchFamily="29" charset="-128"/>
              <a:cs typeface="Arial" panose="020B0604020202020204" pitchFamily="34" charset="0"/>
            </a:endParaRPr>
          </a:p>
          <a:p>
            <a:pPr eaLnBrk="1" hangingPunct="1"/>
            <a:r>
              <a:rPr lang="en-GB" altLang="en-US" dirty="0">
                <a:latin typeface="Times" panose="02020603050405020304" pitchFamily="18" charset="0"/>
                <a:ea typeface="ヒラギノ角ゴ Pro W3" pitchFamily="29" charset="-128"/>
                <a:cs typeface="Arial" panose="020B0604020202020204" pitchFamily="34" charset="0"/>
              </a:rPr>
              <a:t>  </a:t>
            </a:r>
            <a:r>
              <a:rPr lang="en-US" altLang="en-US" dirty="0">
                <a:latin typeface="Times" panose="02020603050405020304" pitchFamily="18" charset="0"/>
                <a:ea typeface="ヒラギノ角ゴ Pro W3" pitchFamily="29" charset="-128"/>
                <a:cs typeface="Arial" panose="020B0604020202020204" pitchFamily="34" charset="0"/>
              </a:rPr>
              <a:t> </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F83EDBAC-5720-4E58-8C93-49A4DD5851BC}" type="slidenum">
              <a:rPr lang="en-GB" altLang="en-US"/>
              <a:pPr eaLnBrk="1" hangingPunct="1">
                <a:spcBef>
                  <a:spcPct val="0"/>
                </a:spcBef>
              </a:pPr>
              <a:t>185</a:t>
            </a:fld>
            <a:endParaRPr lang="en-GB" altLang="en-US"/>
          </a:p>
        </p:txBody>
      </p:sp>
    </p:spTree>
    <p:extLst>
      <p:ext uri="{BB962C8B-B14F-4D97-AF65-F5344CB8AC3E}">
        <p14:creationId xmlns:p14="http://schemas.microsoft.com/office/powerpoint/2010/main" val="318161667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pPr>
            <a:r>
              <a:rPr lang="en-GB" altLang="en-US" dirty="0"/>
              <a:t>In order for the manufacturing unit to produce the pre-fabricated timber elements, the computer must be programmed with a machine code which provides the machine with the exact instructions to control the technical process with the necessary precision. As you can see from the extract on the slide, there is </a:t>
            </a:r>
            <a:r>
              <a:rPr lang="en-US" altLang="en-US" dirty="0"/>
              <a:t>no “code” as such. It is more like a list or direction.</a:t>
            </a:r>
            <a:endParaRPr lang="en-GB" altLang="en-US" dirty="0"/>
          </a:p>
          <a:p>
            <a:pPr defTabSz="454457" eaLnBrk="1" hangingPunct="1">
              <a:lnSpc>
                <a:spcPct val="90000"/>
              </a:lnSpc>
            </a:pPr>
            <a:endParaRPr lang="en-US" altLang="en-US" dirty="0"/>
          </a:p>
          <a:p>
            <a:pPr defTabSz="454457" eaLnBrk="1" hangingPunct="1">
              <a:lnSpc>
                <a:spcPct val="90000"/>
              </a:lnSpc>
            </a:pPr>
            <a:r>
              <a:rPr lang="en-US" altLang="en-US" dirty="0"/>
              <a:t>The code used by </a:t>
            </a:r>
            <a:r>
              <a:rPr lang="en-US" altLang="en-US" dirty="0" err="1"/>
              <a:t>Facit</a:t>
            </a:r>
            <a:r>
              <a:rPr lang="en-US" altLang="en-US" dirty="0"/>
              <a:t> Homes is called G-Code. Widely used in the manufacturing industry, it is a very simple standard language giving co-ordinates and type of cut. As with any language, the programmer has to have the skill and experience to use it in the way that best suits the task. In this case, it means translating the 3D drawings generated by a CAD </a:t>
            </a:r>
            <a:r>
              <a:rPr lang="en-US" altLang="en-US" dirty="0" err="1"/>
              <a:t>programme</a:t>
            </a:r>
            <a:r>
              <a:rPr lang="en-US" altLang="en-US" dirty="0"/>
              <a:t> into G-Code to instruct the machine. </a:t>
            </a:r>
            <a:endParaRPr lang="en-GB" altLang="en-US" dirty="0"/>
          </a:p>
          <a:p>
            <a:pPr defTabSz="454457" eaLnBrk="1" hangingPunct="1">
              <a:lnSpc>
                <a:spcPct val="90000"/>
              </a:lnSpc>
            </a:pPr>
            <a:endParaRPr lang="en-US" altLang="en-US" dirty="0"/>
          </a:p>
          <a:p>
            <a:pPr defTabSz="454457" eaLnBrk="1" hangingPunct="1">
              <a:lnSpc>
                <a:spcPct val="90000"/>
              </a:lnSpc>
            </a:pPr>
            <a:r>
              <a:rPr lang="en-US" altLang="en-US" dirty="0" err="1"/>
              <a:t>Facit</a:t>
            </a:r>
            <a:r>
              <a:rPr lang="en-US" altLang="en-US" dirty="0"/>
              <a:t> Homes identified this know-how as the company’s most valuable asset, which, if disclosed, would seriously harm its business interests. The most effective way to protect his kind of know-how is to keep it secret, since the IP framework does not provide for any other method of protection.</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9DC9E134-A027-467E-B024-C3FFC85969BE}" type="slidenum">
              <a:rPr lang="en-GB" altLang="en-US"/>
              <a:pPr eaLnBrk="1" hangingPunct="1">
                <a:spcBef>
                  <a:spcPct val="0"/>
                </a:spcBef>
              </a:pPr>
              <a:t>186</a:t>
            </a:fld>
            <a:endParaRPr lang="en-GB" altLang="en-US"/>
          </a:p>
        </p:txBody>
      </p:sp>
    </p:spTree>
    <p:extLst>
      <p:ext uri="{BB962C8B-B14F-4D97-AF65-F5344CB8AC3E}">
        <p14:creationId xmlns:p14="http://schemas.microsoft.com/office/powerpoint/2010/main" val="19318958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pPr>
            <a:r>
              <a:rPr lang="en-US" altLang="en-US" dirty="0"/>
              <a:t>When Bruce Bell, the founder of </a:t>
            </a:r>
            <a:r>
              <a:rPr lang="en-US" altLang="en-US" dirty="0" err="1"/>
              <a:t>Facit</a:t>
            </a:r>
            <a:r>
              <a:rPr lang="en-US" altLang="en-US" dirty="0"/>
              <a:t> Homes, started out, he thought that certain aspects of his components might be patentable, for example how to put them together. He discussed the possibility with a patent attorney and they reviewed the advantages and disadvantages of patent protection. Utility model protection was not an option, as the company is based in the UK, where there are no utility models. </a:t>
            </a:r>
          </a:p>
          <a:p>
            <a:pPr defTabSz="454457" eaLnBrk="1" hangingPunct="1">
              <a:lnSpc>
                <a:spcPct val="90000"/>
              </a:lnSpc>
            </a:pPr>
            <a:endParaRPr lang="en-US" altLang="en-US" dirty="0"/>
          </a:p>
          <a:p>
            <a:pPr defTabSz="454457" eaLnBrk="1" hangingPunct="1">
              <a:lnSpc>
                <a:spcPct val="90000"/>
              </a:lnSpc>
            </a:pPr>
            <a:r>
              <a:rPr lang="en-US" altLang="en-US" dirty="0"/>
              <a:t>The attorney was able to identify other IP in the business, such as copyright in the computer program, the design drawings and the design of the building itself, trade marks in the company’s name and logo, and confidential information.</a:t>
            </a:r>
          </a:p>
          <a:p>
            <a:pPr defTabSz="454457" eaLnBrk="1" hangingPunct="1">
              <a:lnSpc>
                <a:spcPct val="90000"/>
              </a:lnSpc>
            </a:pPr>
            <a:endParaRPr lang="en-US" altLang="en-US" dirty="0"/>
          </a:p>
          <a:p>
            <a:pPr defTabSz="454457" eaLnBrk="1" hangingPunct="1">
              <a:lnSpc>
                <a:spcPct val="90000"/>
              </a:lnSpc>
            </a:pPr>
            <a:r>
              <a:rPr lang="en-US" altLang="en-US" dirty="0"/>
              <a:t>It turned out that the company’s most valuable asset was its confidential information </a:t>
            </a:r>
            <a:r>
              <a:rPr lang="en-GB" dirty="0"/>
              <a:t>–</a:t>
            </a:r>
            <a:r>
              <a:rPr lang="en-US" altLang="en-US" dirty="0"/>
              <a:t> or trade secrets.</a:t>
            </a:r>
            <a:br>
              <a:rPr lang="en-US" altLang="en-US" dirty="0"/>
            </a:br>
            <a:endParaRPr lang="en-US" altLang="en-US" dirty="0"/>
          </a:p>
          <a:p>
            <a:pPr defTabSz="454457" eaLnBrk="1" hangingPunct="1">
              <a:lnSpc>
                <a:spcPct val="90000"/>
              </a:lnSpc>
            </a:pPr>
            <a:r>
              <a:rPr lang="en-GB" altLang="en-US" dirty="0"/>
              <a:t>Of course, Bruce Bell could have tried to obtain a patent for his system of assembling the timber components in addition to keeping his technical innovation secret. He could also have tried to register a design, although this would not have been easy since functional elements of designs are excluded from registration. </a:t>
            </a:r>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3061B498-ADF7-46F7-B078-587932D588F7}" type="slidenum">
              <a:rPr lang="en-GB" altLang="en-US"/>
              <a:pPr eaLnBrk="1" hangingPunct="1">
                <a:spcBef>
                  <a:spcPct val="0"/>
                </a:spcBef>
              </a:pPr>
              <a:t>187</a:t>
            </a:fld>
            <a:endParaRPr lang="en-GB" altLang="en-US"/>
          </a:p>
        </p:txBody>
      </p:sp>
    </p:spTree>
    <p:extLst>
      <p:ext uri="{BB962C8B-B14F-4D97-AF65-F5344CB8AC3E}">
        <p14:creationId xmlns:p14="http://schemas.microsoft.com/office/powerpoint/2010/main" val="20458602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Trade secrets have a number of advantages over patents and utility models. </a:t>
            </a:r>
          </a:p>
          <a:p>
            <a:pPr defTabSz="454457" eaLnBrk="1" hangingPunct="1">
              <a:lnSpc>
                <a:spcPct val="90000"/>
              </a:lnSpc>
              <a:defRPr/>
            </a:pPr>
            <a:endParaRPr lang="en-US" altLang="en-US" dirty="0"/>
          </a:p>
          <a:p>
            <a:pPr defTabSz="454457" eaLnBrk="1" hangingPunct="1">
              <a:lnSpc>
                <a:spcPct val="90000"/>
              </a:lnSpc>
              <a:defRPr/>
            </a:pPr>
            <a:r>
              <a:rPr lang="en-US" altLang="en-US" dirty="0"/>
              <a:t>Trade secrets can potentially be protected forever, whereas patent protection is limited in time.</a:t>
            </a:r>
          </a:p>
          <a:p>
            <a:pPr defTabSz="454457" eaLnBrk="1" hangingPunct="1">
              <a:lnSpc>
                <a:spcPct val="90000"/>
              </a:lnSpc>
              <a:defRPr/>
            </a:pPr>
            <a:endParaRPr lang="en-US" altLang="en-US" dirty="0"/>
          </a:p>
          <a:p>
            <a:pPr defTabSz="454457" eaLnBrk="1" hangingPunct="1">
              <a:lnSpc>
                <a:spcPct val="90000"/>
              </a:lnSpc>
              <a:defRPr/>
            </a:pPr>
            <a:r>
              <a:rPr lang="en-US" altLang="en-US" dirty="0"/>
              <a:t>They are also cheaper to obtain, and their effect is immediate. The patent grant process, on the other hand, can take anything from two to five years.</a:t>
            </a:r>
          </a:p>
          <a:p>
            <a:pPr defTabSz="454457" eaLnBrk="1" hangingPunct="1">
              <a:lnSpc>
                <a:spcPct val="90000"/>
              </a:lnSpc>
              <a:defRPr/>
            </a:pPr>
            <a:endParaRPr lang="en-US" altLang="en-US" dirty="0"/>
          </a:p>
          <a:p>
            <a:pPr defTabSz="454457" eaLnBrk="1" hangingPunct="1">
              <a:lnSpc>
                <a:spcPct val="90000"/>
              </a:lnSpc>
              <a:defRPr/>
            </a:pPr>
            <a:r>
              <a:rPr lang="en-US" altLang="en-US" dirty="0"/>
              <a:t>Patent and utility model protection is restricted to the country in which they were applied for, while there is no restriction on territory for trade secrets.</a:t>
            </a:r>
          </a:p>
          <a:p>
            <a:pPr defTabSz="454457" eaLnBrk="1" hangingPunct="1">
              <a:lnSpc>
                <a:spcPct val="90000"/>
              </a:lnSpc>
              <a:defRPr/>
            </a:pPr>
            <a:endParaRPr lang="en-US" altLang="en-US" dirty="0"/>
          </a:p>
          <a:p>
            <a:pPr defTabSz="454457" eaLnBrk="1" hangingPunct="1">
              <a:lnSpc>
                <a:spcPct val="90000"/>
              </a:lnSpc>
              <a:defRPr/>
            </a:pPr>
            <a:r>
              <a:rPr lang="en-US" altLang="en-US" dirty="0"/>
              <a:t>On the down side, the protection of trade secrets is only as robust as the contractual arrangements in place to keep the information secret. It relies on people keeping the information secret. If there is an information leak, the burden is on the owner to prove that it has been leaked and to identify the source. With patents, no such proof is needed.</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911729CB-D20C-48F7-882B-94E934A4BCE6}" type="slidenum">
              <a:rPr lang="en-GB" altLang="en-US"/>
              <a:pPr eaLnBrk="1" hangingPunct="1">
                <a:spcBef>
                  <a:spcPct val="0"/>
                </a:spcBef>
              </a:pPr>
              <a:t>188</a:t>
            </a:fld>
            <a:endParaRPr lang="en-GB" altLang="en-US"/>
          </a:p>
        </p:txBody>
      </p:sp>
    </p:spTree>
    <p:extLst>
      <p:ext uri="{BB962C8B-B14F-4D97-AF65-F5344CB8AC3E}">
        <p14:creationId xmlns:p14="http://schemas.microsoft.com/office/powerpoint/2010/main" val="323206729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First-mover advantage is, according to Wikipedia, the advantage gained by the initial or first-moving significant occupant of a market segment.</a:t>
            </a:r>
          </a:p>
          <a:p>
            <a:pPr defTabSz="454457" eaLnBrk="1" hangingPunct="1">
              <a:lnSpc>
                <a:spcPct val="90000"/>
              </a:lnSpc>
              <a:defRPr/>
            </a:pPr>
            <a:endParaRPr lang="en-GB" altLang="en-US" dirty="0"/>
          </a:p>
          <a:p>
            <a:pPr defTabSz="454457" eaLnBrk="1" hangingPunct="1">
              <a:lnSpc>
                <a:spcPct val="90000"/>
              </a:lnSpc>
              <a:defRPr/>
            </a:pPr>
            <a:r>
              <a:rPr lang="en-GB" altLang="en-US" dirty="0"/>
              <a:t>Bruce Bell had a unique opportunity to demonstrate his new technology to the public when he was asked by the producers of Grand Designs, a popular TV programme on the UK’s Channel 4, to build a simple structure in front of the cameras in two days. The company did not have any registered intellectual property rights at this stage, but Bruce went ahead anyway as he did not want to miss the opportunity to publicise his business. </a:t>
            </a:r>
          </a:p>
          <a:p>
            <a:pPr defTabSz="454457" eaLnBrk="1" hangingPunct="1">
              <a:lnSpc>
                <a:spcPct val="90000"/>
              </a:lnSpc>
              <a:defRPr/>
            </a:pPr>
            <a:endParaRPr lang="en-GB" altLang="en-US" dirty="0"/>
          </a:p>
          <a:p>
            <a:pPr defTabSz="454457" eaLnBrk="1" hangingPunct="1">
              <a:lnSpc>
                <a:spcPct val="90000"/>
              </a:lnSpc>
              <a:defRPr/>
            </a:pPr>
            <a:r>
              <a:rPr lang="en-GB" altLang="en-US" dirty="0"/>
              <a:t>However, first-movers cannot always fully exploit their technological advantage once their innovative ideas – if not their trade secrets – have been clearly exposed. Other companies, with better marketing techniques, more investment and better connections, may follow. In fact, quite often, it is not the first mover who is the most successful company, but the second or even third company in the business. These later arrivals can avoid mistakes and may make or develop more effective technology based on the original ideas of the first mover.</a:t>
            </a:r>
          </a:p>
          <a:p>
            <a:pPr>
              <a:lnSpc>
                <a:spcPct val="90000"/>
              </a:lnSpc>
            </a:pPr>
            <a:endParaRPr lang="en-GB" altLang="en-US" dirty="0">
              <a:latin typeface="Times" panose="02020603050405020304" pitchFamily="18" charset="0"/>
              <a:ea typeface="ＭＳ Ｐゴシック" panose="020B0600070205080204" pitchFamily="34" charset="-128"/>
              <a:cs typeface="Times" panose="02020603050405020304" pitchFamily="18" charset="0"/>
            </a:endParaRPr>
          </a:p>
          <a:p>
            <a:pPr>
              <a:lnSpc>
                <a:spcPct val="90000"/>
              </a:lnSpc>
            </a:pPr>
            <a:endParaRPr lang="en-GB" altLang="en-US" dirty="0">
              <a:latin typeface="Times" panose="02020603050405020304" pitchFamily="18" charset="0"/>
              <a:ea typeface="ＭＳ Ｐゴシック" panose="020B0600070205080204" pitchFamily="34" charset="-128"/>
              <a:cs typeface="Times" panose="02020603050405020304" pitchFamily="18" charset="0"/>
            </a:endParaRPr>
          </a:p>
          <a:p>
            <a:pPr>
              <a:lnSpc>
                <a:spcPct val="90000"/>
              </a:lnSpc>
            </a:pPr>
            <a:endParaRPr lang="en-GB" altLang="en-US" dirty="0">
              <a:latin typeface="Times" panose="02020603050405020304" pitchFamily="18" charset="0"/>
              <a:ea typeface="ＭＳ Ｐゴシック" panose="020B0600070205080204" pitchFamily="34" charset="-128"/>
              <a:cs typeface="Times" panose="02020603050405020304"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17485FAE-9911-4718-9665-091F5B81AF23}" type="slidenum">
              <a:rPr lang="en-GB" altLang="en-US"/>
              <a:pPr eaLnBrk="1" hangingPunct="1">
                <a:spcBef>
                  <a:spcPct val="0"/>
                </a:spcBef>
              </a:pPr>
              <a:t>189</a:t>
            </a:fld>
            <a:endParaRPr lang="en-GB" altLang="en-US"/>
          </a:p>
        </p:txBody>
      </p:sp>
    </p:spTree>
    <p:extLst>
      <p:ext uri="{BB962C8B-B14F-4D97-AF65-F5344CB8AC3E}">
        <p14:creationId xmlns:p14="http://schemas.microsoft.com/office/powerpoint/2010/main" val="85719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IE" dirty="0"/>
              <a:t>The procedure starts with </a:t>
            </a:r>
            <a:r>
              <a:rPr lang="en-IE" b="0" dirty="0"/>
              <a:t>the filing of the application,</a:t>
            </a:r>
            <a:r>
              <a:rPr lang="en-IE" b="0" baseline="0" dirty="0"/>
              <a:t> either with the</a:t>
            </a:r>
            <a:r>
              <a:rPr lang="en-IE" dirty="0"/>
              <a:t> EUIPO itself or at any of the national trade mark offices.</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The EUIPO issues a receipt and starts the </a:t>
            </a:r>
            <a:r>
              <a:rPr lang="en-IE" b="0" dirty="0"/>
              <a:t>examination</a:t>
            </a:r>
            <a:r>
              <a:rPr lang="en-IE" dirty="0"/>
              <a:t> procedure, which includes the examination on </a:t>
            </a:r>
            <a:r>
              <a:rPr lang="en-IE" b="0" dirty="0"/>
              <a:t>absolute grounds for refusal</a:t>
            </a:r>
            <a:r>
              <a:rPr lang="en-IE" dirty="0"/>
              <a:t>. It</a:t>
            </a:r>
            <a:r>
              <a:rPr lang="en-IE" baseline="0" dirty="0"/>
              <a:t> is at </a:t>
            </a:r>
            <a:r>
              <a:rPr lang="en-IE" dirty="0"/>
              <a:t>this stage of the procedure that the Office checks if the sign can or cannot be a trade mark.</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If no problems arise during the examination, the trade mark is </a:t>
            </a:r>
            <a:r>
              <a:rPr lang="en-IE" b="0" dirty="0"/>
              <a:t>published</a:t>
            </a:r>
            <a:r>
              <a:rPr lang="en-IE" dirty="0"/>
              <a:t> in Part A of the European Union Trade Marks Bulletin. If the application is refused, it is not published. </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Once a</a:t>
            </a:r>
            <a:r>
              <a:rPr lang="en-IE" baseline="0" dirty="0"/>
              <a:t> trade mark is </a:t>
            </a:r>
            <a:r>
              <a:rPr lang="en-IE" dirty="0"/>
              <a:t>published, the </a:t>
            </a:r>
            <a:r>
              <a:rPr lang="en-IE" b="0" dirty="0"/>
              <a:t>opposition</a:t>
            </a:r>
            <a:r>
              <a:rPr lang="en-IE" dirty="0"/>
              <a:t> period starts. If no oppositions are filed during this period, the application proceeds to registration. The EUIPO does not examine </a:t>
            </a:r>
            <a:r>
              <a:rPr lang="en-IE" b="0" dirty="0"/>
              <a:t>relative grounds for refusal of its own motion</a:t>
            </a:r>
            <a:r>
              <a:rPr lang="en-IE" dirty="0"/>
              <a:t>. The opposition procedure will only take place if a third party asks the Office to reject a EUTM application. Generally speaking, an opponent must have rights in an earlier trade mark and the trade mark applied for must be found to be incompatible with the earlier rights. </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An application will be </a:t>
            </a:r>
            <a:r>
              <a:rPr lang="en-IE" b="0" dirty="0"/>
              <a:t>registered</a:t>
            </a:r>
            <a:r>
              <a:rPr lang="en-IE" dirty="0"/>
              <a:t> if the examination of the trade mark has raised no objections and either no opposition has been filed, or any opposition filed has been rejected. The registered trade mark is </a:t>
            </a:r>
            <a:r>
              <a:rPr lang="en-IE" b="0" dirty="0"/>
              <a:t>published</a:t>
            </a:r>
            <a:r>
              <a:rPr lang="en-IE" dirty="0"/>
              <a:t> in Part B of the European Union Trade Marks Bulletin and a certificate</a:t>
            </a:r>
            <a:r>
              <a:rPr lang="en-IE" baseline="0" dirty="0"/>
              <a:t> is issued to </a:t>
            </a:r>
            <a:r>
              <a:rPr lang="en-IE" dirty="0"/>
              <a:t>the applicant.</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After registration the EUTM can still be deemed invalid or be revoked. </a:t>
            </a:r>
          </a:p>
          <a:p>
            <a:pPr eaLnBrk="1" fontAlgn="auto" hangingPunct="1">
              <a:spcBef>
                <a:spcPts val="0"/>
              </a:spcBef>
              <a:spcAft>
                <a:spcPts val="0"/>
              </a:spcAft>
              <a:defRPr/>
            </a:pPr>
            <a:endParaRPr lang="en-IE" dirty="0"/>
          </a:p>
          <a:p>
            <a:pPr eaLnBrk="1" fontAlgn="auto" hangingPunct="1">
              <a:spcBef>
                <a:spcPts val="0"/>
              </a:spcBef>
              <a:spcAft>
                <a:spcPts val="0"/>
              </a:spcAft>
              <a:defRPr/>
            </a:pPr>
            <a:r>
              <a:rPr lang="en-IE" dirty="0"/>
              <a:t>Decisions of the Opposition Division are subject to </a:t>
            </a:r>
            <a:r>
              <a:rPr lang="en-IE" b="0" dirty="0"/>
              <a:t>appeal</a:t>
            </a:r>
            <a:r>
              <a:rPr lang="en-IE" dirty="0"/>
              <a:t> by any of the parties. Appeals are decided on by the EUIPO’s boards of appeal. In parallel to the appeal proceedings the parties can request mediation to resolve the conflict.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88FD1E7D-27F2-49AC-AC41-2D51804F0DDE}" type="slidenum">
              <a:rPr lang="en-GB" smtClean="0"/>
              <a:pPr eaLnBrk="1" hangingPunct="1"/>
              <a:t>19</a:t>
            </a:fld>
            <a:endParaRPr lang="en-GB"/>
          </a:p>
        </p:txBody>
      </p:sp>
    </p:spTree>
    <p:extLst>
      <p:ext uri="{BB962C8B-B14F-4D97-AF65-F5344CB8AC3E}">
        <p14:creationId xmlns:p14="http://schemas.microsoft.com/office/powerpoint/2010/main" val="391394050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err="1"/>
              <a:t>Facit</a:t>
            </a:r>
            <a:r>
              <a:rPr lang="en-GB" altLang="en-US" dirty="0"/>
              <a:t> Homes use machine security settings to restrict access to sensitive information in their mobile production facility. Security settings allow authorised users to set a password for opening files and prevent others from printing, saving, screen grabbing, copying text and so on.</a:t>
            </a:r>
          </a:p>
          <a:p>
            <a:pPr defTabSz="454457" eaLnBrk="1" hangingPunct="1">
              <a:lnSpc>
                <a:spcPct val="90000"/>
              </a:lnSpc>
              <a:defRPr/>
            </a:pPr>
            <a:endParaRPr lang="en-GB" altLang="en-US" dirty="0"/>
          </a:p>
          <a:p>
            <a:pPr defTabSz="454457" eaLnBrk="1" hangingPunct="1">
              <a:lnSpc>
                <a:spcPct val="90000"/>
              </a:lnSpc>
              <a:defRPr/>
            </a:pPr>
            <a:r>
              <a:rPr lang="en-GB" altLang="en-US" dirty="0"/>
              <a:t>Their employees have confidentiality clauses in their contracts of employment. These confidentiality clauses are very common, as employees normally have a duty to act loyally towards their employer. </a:t>
            </a:r>
            <a:br>
              <a:rPr lang="en-GB" altLang="ja-JP" dirty="0"/>
            </a:br>
            <a:endParaRPr lang="en-GB" altLang="ja-JP" dirty="0"/>
          </a:p>
          <a:p>
            <a:pPr defTabSz="454457" eaLnBrk="1" hangingPunct="1">
              <a:lnSpc>
                <a:spcPct val="90000"/>
              </a:lnSpc>
              <a:defRPr/>
            </a:pPr>
            <a:r>
              <a:rPr lang="en-GB" altLang="en-US" dirty="0"/>
              <a:t>The company uses non-disclosure or confidential disclosure agreements or clauses when dealing with their European partner, with whom it needs to share confidential information or trade secrets. Such agreements are signed before the confidential information is disclosed. </a:t>
            </a:r>
          </a:p>
          <a:p>
            <a:pPr defTabSz="454457" eaLnBrk="1" hangingPunct="1">
              <a:lnSpc>
                <a:spcPct val="90000"/>
              </a:lnSpc>
              <a:defRPr/>
            </a:pPr>
            <a:endParaRPr lang="en-GB" altLang="en-US" dirty="0"/>
          </a:p>
          <a:p>
            <a:pPr defTabSz="454457" eaLnBrk="1" hangingPunct="1">
              <a:lnSpc>
                <a:spcPct val="90000"/>
              </a:lnSpc>
              <a:defRPr/>
            </a:pPr>
            <a:r>
              <a:rPr lang="en-GB" altLang="en-US" dirty="0"/>
              <a:t>They offer appropriate training so that employees are aware of their duty of fidelity and to use the systems provided to keep information confidential. The stricter such measures are, the more likely an employer will be able to identify the source of a leak and enforce the obligation to keep information confidential. </a:t>
            </a:r>
          </a:p>
          <a:p>
            <a:pPr defTabSz="454457" eaLnBrk="1" hangingPunct="1">
              <a:lnSpc>
                <a:spcPct val="90000"/>
              </a:lnSpc>
              <a:defRPr/>
            </a:pPr>
            <a:endParaRPr lang="en-GB" altLang="en-US" dirty="0"/>
          </a:p>
          <a:p>
            <a:pPr defTabSz="454457" eaLnBrk="1" hangingPunct="1">
              <a:lnSpc>
                <a:spcPct val="90000"/>
              </a:lnSpc>
              <a:defRPr/>
            </a:pPr>
            <a:r>
              <a:rPr lang="en-GB" altLang="en-US" dirty="0"/>
              <a:t>For </a:t>
            </a:r>
            <a:r>
              <a:rPr lang="en-GB" altLang="en-US" dirty="0" err="1"/>
              <a:t>Facit</a:t>
            </a:r>
            <a:r>
              <a:rPr lang="en-GB" altLang="en-US" dirty="0"/>
              <a:t> Homes, this means that employees are generally aware of which information is sensitive, use encryption technology when sending such information, and keep records of who the information was sent to.</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20D61BA3-4C2D-47F5-A45B-EBB3C7674AE8}" type="slidenum">
              <a:rPr lang="en-GB" altLang="en-US"/>
              <a:pPr eaLnBrk="1" hangingPunct="1">
                <a:spcBef>
                  <a:spcPct val="0"/>
                </a:spcBef>
              </a:pPr>
              <a:t>190</a:t>
            </a:fld>
            <a:endParaRPr lang="en-GB" altLang="en-US"/>
          </a:p>
        </p:txBody>
      </p:sp>
    </p:spTree>
    <p:extLst>
      <p:ext uri="{BB962C8B-B14F-4D97-AF65-F5344CB8AC3E}">
        <p14:creationId xmlns:p14="http://schemas.microsoft.com/office/powerpoint/2010/main" val="373993620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err="1"/>
              <a:t>Facit</a:t>
            </a:r>
            <a:r>
              <a:rPr lang="en-US" altLang="en-US" dirty="0"/>
              <a:t> Homes have so far not had any reason to enforce contracts relating to trade secrets, and so we can only discuss enforcement in theory. We have already seen that the method of protecting trade secrets is through contracts. Contracts are private agreements between two or more parties and are enforced in civil courts. Certain obligations are implied in the employment contract, even if they are not expressly stated in the written contract. These obligations are either based on common law, as in the UK, on statutes or written law, or on both. For example, it would be wrong – a “tort” </a:t>
            </a:r>
            <a:r>
              <a:rPr lang="en-GB" dirty="0"/>
              <a:t>–</a:t>
            </a:r>
            <a:r>
              <a:rPr lang="en-US" altLang="en-US" dirty="0"/>
              <a:t> of an employee to breach his duty of confidentiality even when the duty is not expressly stated in the contract.</a:t>
            </a:r>
          </a:p>
          <a:p>
            <a:pPr defTabSz="454457" eaLnBrk="1" hangingPunct="1">
              <a:lnSpc>
                <a:spcPct val="90000"/>
              </a:lnSpc>
              <a:defRPr/>
            </a:pPr>
            <a:endParaRPr lang="en-US" altLang="en-US" dirty="0"/>
          </a:p>
          <a:p>
            <a:pPr defTabSz="454457" eaLnBrk="1" hangingPunct="1">
              <a:lnSpc>
                <a:spcPct val="90000"/>
              </a:lnSpc>
              <a:defRPr/>
            </a:pPr>
            <a:r>
              <a:rPr lang="en-US" altLang="en-US" dirty="0"/>
              <a:t>The onus is on the claimant or plaintiff to prove that a trade secret or the duty of fidelity or confidentiality existed and that there was a breach of contract. In most countries, the claimant must be able to show that ‘</a:t>
            </a:r>
            <a:r>
              <a:rPr lang="en-US" altLang="ja-JP" dirty="0"/>
              <a:t>on the balance of probabilities</a:t>
            </a:r>
            <a:r>
              <a:rPr lang="en-US" altLang="en-US" dirty="0"/>
              <a:t>’</a:t>
            </a:r>
            <a:r>
              <a:rPr lang="en-US" altLang="ja-JP" dirty="0"/>
              <a:t> confidential information existed and has been misused. </a:t>
            </a:r>
          </a:p>
          <a:p>
            <a:pPr defTabSz="454457" eaLnBrk="1" hangingPunct="1">
              <a:lnSpc>
                <a:spcPct val="90000"/>
              </a:lnSpc>
              <a:defRPr/>
            </a:pPr>
            <a:endParaRPr lang="en-US" altLang="en-US" dirty="0"/>
          </a:p>
          <a:p>
            <a:pPr defTabSz="454457" eaLnBrk="1" hangingPunct="1">
              <a:lnSpc>
                <a:spcPct val="90000"/>
              </a:lnSpc>
              <a:defRPr/>
            </a:pPr>
            <a:r>
              <a:rPr lang="en-US" altLang="en-US" dirty="0"/>
              <a:t>A civil court can order "remedies" if it decides that the defendant has breached their obligations to keep information confidential. These remedies can include injunctions, which are instructions issued by the court to not do something or to stop doing something. In most cases, this is already too late when the information is leaked. </a:t>
            </a:r>
            <a:r>
              <a:rPr lang="en-GB" altLang="en-US" dirty="0"/>
              <a:t>They can also include </a:t>
            </a:r>
            <a:r>
              <a:rPr lang="en-US" altLang="en-US" dirty="0"/>
              <a:t>the award of damages for the losses suffered.</a:t>
            </a:r>
          </a:p>
          <a:p>
            <a:pPr defTabSz="454457" eaLnBrk="1" hangingPunct="1">
              <a:lnSpc>
                <a:spcPct val="90000"/>
              </a:lnSpc>
              <a:defRPr/>
            </a:pPr>
            <a:endParaRPr lang="en-US" altLang="en-US" dirty="0"/>
          </a:p>
          <a:p>
            <a:pPr defTabSz="454457" eaLnBrk="1" hangingPunct="1">
              <a:lnSpc>
                <a:spcPct val="90000"/>
              </a:lnSpc>
              <a:defRPr/>
            </a:pPr>
            <a:r>
              <a:rPr lang="en-US" altLang="en-US" dirty="0"/>
              <a:t>In some countries and in certain circumstances, the theft of trade secrets or dealing in illegally obtained confidential information can be a criminal offence and may be subject to serious penalties.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344FBA7E-326E-4E95-ACB3-B5A2728245EC}" type="slidenum">
              <a:rPr lang="en-GB" altLang="en-US"/>
              <a:pPr eaLnBrk="1" hangingPunct="1">
                <a:spcBef>
                  <a:spcPct val="0"/>
                </a:spcBef>
              </a:pPr>
              <a:t>191</a:t>
            </a:fld>
            <a:endParaRPr lang="en-GB" altLang="en-US"/>
          </a:p>
        </p:txBody>
      </p:sp>
    </p:spTree>
    <p:extLst>
      <p:ext uri="{BB962C8B-B14F-4D97-AF65-F5344CB8AC3E}">
        <p14:creationId xmlns:p14="http://schemas.microsoft.com/office/powerpoint/2010/main" val="28110165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err="1"/>
              <a:t>Facit</a:t>
            </a:r>
            <a:r>
              <a:rPr lang="en-US" altLang="en-US" dirty="0"/>
              <a:t> Homes are currently considering expanding the business and are looking for suitable business partners. They are already collaborating with an architecture practice in Denmark called </a:t>
            </a:r>
            <a:r>
              <a:rPr lang="en-US" altLang="en-US" dirty="0" err="1"/>
              <a:t>Eentilen</a:t>
            </a:r>
            <a:r>
              <a:rPr lang="en-US" altLang="en-US" dirty="0"/>
              <a:t>. </a:t>
            </a:r>
            <a:r>
              <a:rPr lang="en-US" altLang="en-US" dirty="0" err="1"/>
              <a:t>Eentilen</a:t>
            </a:r>
            <a:r>
              <a:rPr lang="en-US" altLang="en-US" dirty="0"/>
              <a:t> design the houses and provide the digital 3D models to </a:t>
            </a:r>
            <a:r>
              <a:rPr lang="en-US" altLang="en-US" dirty="0" err="1"/>
              <a:t>Facit</a:t>
            </a:r>
            <a:r>
              <a:rPr lang="en-US" altLang="en-US" dirty="0"/>
              <a:t> Homes, who then translate the digital 3D design into the machine code to instruct the </a:t>
            </a:r>
            <a:r>
              <a:rPr lang="en-US" altLang="en-US" dirty="0" err="1"/>
              <a:t>computerised</a:t>
            </a:r>
            <a:r>
              <a:rPr lang="en-US" altLang="en-US" dirty="0"/>
              <a:t> machine in the mobile production facility on site in Denmark. </a:t>
            </a:r>
          </a:p>
          <a:p>
            <a:pPr defTabSz="454457" eaLnBrk="1" hangingPunct="1">
              <a:lnSpc>
                <a:spcPct val="90000"/>
              </a:lnSpc>
              <a:defRPr/>
            </a:pPr>
            <a:endParaRPr lang="en-US" altLang="en-US" dirty="0"/>
          </a:p>
          <a:p>
            <a:pPr defTabSz="454457" eaLnBrk="1" hangingPunct="1">
              <a:lnSpc>
                <a:spcPct val="90000"/>
              </a:lnSpc>
              <a:defRPr/>
            </a:pPr>
            <a:r>
              <a:rPr lang="en-US" altLang="en-US" dirty="0"/>
              <a:t>In this way, </a:t>
            </a:r>
            <a:r>
              <a:rPr lang="en-US" altLang="en-US" dirty="0" err="1"/>
              <a:t>Facit</a:t>
            </a:r>
            <a:r>
              <a:rPr lang="en-US" altLang="en-US" dirty="0"/>
              <a:t> Homes do not have to disclose their trade secrets to their partner. </a:t>
            </a:r>
          </a:p>
          <a:p>
            <a:pPr defTabSz="454457" eaLnBrk="1" hangingPunct="1">
              <a:lnSpc>
                <a:spcPct val="90000"/>
              </a:lnSpc>
              <a:defRPr/>
            </a:pPr>
            <a:endParaRPr lang="en-US" altLang="en-US" dirty="0"/>
          </a:p>
          <a:p>
            <a:pPr defTabSz="454457" eaLnBrk="1" hangingPunct="1">
              <a:lnSpc>
                <a:spcPct val="90000"/>
              </a:lnSpc>
              <a:defRPr/>
            </a:pPr>
            <a:r>
              <a:rPr lang="en-US" altLang="en-US" dirty="0"/>
              <a:t>The company has considered licensing the software or setting up a franchising model, which would mean less involvement in the job and scope for more rapid expansion and investment, but has so far not pursued either of these options.</a:t>
            </a:r>
          </a:p>
          <a:p>
            <a:pPr>
              <a:lnSpc>
                <a:spcPct val="90000"/>
              </a:lnSpc>
            </a:pPr>
            <a:endParaRPr lang="en-US" altLang="en-US" dirty="0">
              <a:latin typeface="Times" panose="02020603050405020304" pitchFamily="18" charset="0"/>
              <a:ea typeface="ＭＳ Ｐゴシック" panose="020B0600070205080204" pitchFamily="34" charset="-128"/>
              <a:cs typeface="Times" panose="02020603050405020304" pitchFamily="18" charset="0"/>
            </a:endParaRPr>
          </a:p>
          <a:p>
            <a:pPr>
              <a:lnSpc>
                <a:spcPct val="90000"/>
              </a:lnSpc>
            </a:pPr>
            <a:endParaRPr lang="en-US" altLang="en-US" dirty="0">
              <a:latin typeface="Times" panose="02020603050405020304" pitchFamily="18" charset="0"/>
              <a:ea typeface="ＭＳ Ｐゴシック" panose="020B0600070205080204" pitchFamily="34" charset="-128"/>
              <a:cs typeface="Times" panose="02020603050405020304" pitchFamily="18" charset="0"/>
            </a:endParaRPr>
          </a:p>
          <a:p>
            <a:pPr>
              <a:lnSpc>
                <a:spcPct val="90000"/>
              </a:lnSpc>
            </a:pPr>
            <a:endParaRPr lang="en-US" altLang="en-US" dirty="0">
              <a:latin typeface="Times" panose="02020603050405020304" pitchFamily="18" charset="0"/>
              <a:ea typeface="ＭＳ Ｐゴシック" panose="020B0600070205080204" pitchFamily="34" charset="-128"/>
              <a:cs typeface="Times" panose="02020603050405020304" pitchFamily="18" charset="0"/>
            </a:endParaRPr>
          </a:p>
          <a:p>
            <a:pPr>
              <a:lnSpc>
                <a:spcPct val="90000"/>
              </a:lnSpc>
            </a:pPr>
            <a:r>
              <a:rPr lang="en-US" altLang="en-US" dirty="0">
                <a:latin typeface="Times" panose="02020603050405020304" pitchFamily="18" charset="0"/>
                <a:ea typeface="ＭＳ Ｐゴシック" panose="020B0600070205080204" pitchFamily="34" charset="-128"/>
                <a:cs typeface="Times" panose="02020603050405020304" pitchFamily="18" charset="0"/>
              </a:rPr>
              <a: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37473750" indent="-3702244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6142"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90599"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5056" indent="-227228"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9512"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3969"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08426"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62883" indent="-22722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6F1B7449-0E1C-4442-A7F0-63CF02DB67F4}" type="slidenum">
              <a:rPr lang="en-GB" altLang="en-US"/>
              <a:pPr eaLnBrk="1" hangingPunct="1">
                <a:spcBef>
                  <a:spcPct val="0"/>
                </a:spcBef>
              </a:pPr>
              <a:t>192</a:t>
            </a:fld>
            <a:endParaRPr lang="en-GB" altLang="en-US"/>
          </a:p>
        </p:txBody>
      </p:sp>
    </p:spTree>
    <p:extLst>
      <p:ext uri="{BB962C8B-B14F-4D97-AF65-F5344CB8AC3E}">
        <p14:creationId xmlns:p14="http://schemas.microsoft.com/office/powerpoint/2010/main" val="67607807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4819"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GB" dirty="0"/>
              <a:t>Here we are going to recap briefly, then look at practical examples of how IP rights in trade secrets and know-how can be used to prevent unfair competition.</a:t>
            </a:r>
            <a:endParaRPr lang="en-US" altLang="en-US" dirty="0"/>
          </a:p>
        </p:txBody>
      </p:sp>
      <p:sp>
        <p:nvSpPr>
          <p:cNvPr id="4" name="Slide Number Placeholder 7"/>
          <p:cNvSpPr>
            <a:spLocks noGrp="1" noChangeArrowheads="1"/>
          </p:cNvSpPr>
          <p:nvPr>
            <p:ph type="sldNum" sz="quarter" idx="5"/>
          </p:nvPr>
        </p:nvSpPr>
        <p:spPr>
          <a:xfrm>
            <a:off x="5750917" y="9370104"/>
            <a:ext cx="1000107" cy="494583"/>
          </a:xfrm>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68016E09-1E65-4E47-989E-8CCF9CCEA6F9}" type="slidenum">
              <a:rPr lang="en-GB" altLang="en-US"/>
              <a:pPr eaLnBrk="1" hangingPunct="1">
                <a:spcBef>
                  <a:spcPct val="0"/>
                </a:spcBef>
              </a:pPr>
              <a:t>193</a:t>
            </a:fld>
            <a:endParaRPr lang="en-GB" altLang="en-US"/>
          </a:p>
        </p:txBody>
      </p:sp>
    </p:spTree>
    <p:extLst>
      <p:ext uri="{BB962C8B-B14F-4D97-AF65-F5344CB8AC3E}">
        <p14:creationId xmlns:p14="http://schemas.microsoft.com/office/powerpoint/2010/main" val="121523812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168963"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This presentation starts with a recap of confidentiality in practice. We will then work through a number of court cases on various aspects of the topic. These are followed by a series of exercises for the students.</a:t>
            </a:r>
            <a:endParaRPr lang="en-US" altLang="en-US" dirty="0"/>
          </a:p>
        </p:txBody>
      </p:sp>
      <p:sp>
        <p:nvSpPr>
          <p:cNvPr id="35845" name="Foliennummernplatzhalter 3"/>
          <p:cNvSpPr txBox="1">
            <a:spLocks noGrp="1"/>
          </p:cNvSpPr>
          <p:nvPr/>
        </p:nvSpPr>
        <p:spPr bwMode="auto">
          <a:xfrm>
            <a:off x="3789197" y="9341773"/>
            <a:ext cx="2899382" cy="4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A4FFCC3B-46FA-4509-B553-4A537D795192}" type="slidenum">
              <a:rPr lang="en-US" altLang="en-US"/>
              <a:pPr algn="r" eaLnBrk="1" hangingPunct="1">
                <a:spcBef>
                  <a:spcPct val="0"/>
                </a:spcBef>
              </a:pPr>
              <a:t>194</a:t>
            </a:fld>
            <a:endParaRPr lang="en-US" altLang="en-US" dirty="0"/>
          </a:p>
        </p:txBody>
      </p:sp>
    </p:spTree>
    <p:extLst>
      <p:ext uri="{BB962C8B-B14F-4D97-AF65-F5344CB8AC3E}">
        <p14:creationId xmlns:p14="http://schemas.microsoft.com/office/powerpoint/2010/main" val="355564764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B372AC45-95E8-4BF8-85CB-A566311CD368}" type="slidenum">
              <a:rPr lang="en-GB" altLang="en-US"/>
              <a:pPr eaLnBrk="1" hangingPunct="1">
                <a:spcBef>
                  <a:spcPct val="0"/>
                </a:spcBef>
              </a:pPr>
              <a:t>195</a:t>
            </a:fld>
            <a:endParaRPr lang="en-GB" altLang="en-US"/>
          </a:p>
        </p:txBody>
      </p:sp>
      <p:sp>
        <p:nvSpPr>
          <p:cNvPr id="185346" name="Folienbildplatzhalt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185347"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A breach of confidentiality can potentially ruin your business, so you need to take all reasonable steps to ensure that you have binding contracts in place to stop that happening.</a:t>
            </a:r>
          </a:p>
          <a:p>
            <a:pPr defTabSz="454457" eaLnBrk="1" hangingPunct="1">
              <a:lnSpc>
                <a:spcPct val="90000"/>
              </a:lnSpc>
              <a:defRPr/>
            </a:pPr>
            <a:endParaRPr lang="en-GB" altLang="en-US" dirty="0"/>
          </a:p>
          <a:p>
            <a:pPr defTabSz="454457" eaLnBrk="1" hangingPunct="1">
              <a:lnSpc>
                <a:spcPct val="90000"/>
              </a:lnSpc>
              <a:defRPr/>
            </a:pPr>
            <a:r>
              <a:rPr lang="en-GB" altLang="en-US" dirty="0"/>
              <a:t>At the same time, accusing someone of a breach of contract is an extremely serious matter, so a court is going to put the contract that binds them under a microscope.</a:t>
            </a:r>
          </a:p>
          <a:p>
            <a:pPr defTabSz="454457" eaLnBrk="1" hangingPunct="1">
              <a:lnSpc>
                <a:spcPct val="90000"/>
              </a:lnSpc>
              <a:defRPr/>
            </a:pPr>
            <a:endParaRPr lang="en-GB" altLang="en-US" dirty="0"/>
          </a:p>
          <a:p>
            <a:pPr defTabSz="454457" eaLnBrk="1" hangingPunct="1">
              <a:lnSpc>
                <a:spcPct val="90000"/>
              </a:lnSpc>
              <a:defRPr/>
            </a:pPr>
            <a:r>
              <a:rPr lang="en-GB" altLang="en-US" dirty="0"/>
              <a:t>So you have to be confident that your contracts meet the requirements not just of your business, but also those of a court.</a:t>
            </a:r>
            <a:endParaRPr lang="en-US" altLang="en-US" dirty="0"/>
          </a:p>
        </p:txBody>
      </p:sp>
    </p:spTree>
    <p:extLst>
      <p:ext uri="{BB962C8B-B14F-4D97-AF65-F5344CB8AC3E}">
        <p14:creationId xmlns:p14="http://schemas.microsoft.com/office/powerpoint/2010/main" val="129871277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0DB9630E-D348-411A-9586-229968D4F94D}" type="slidenum">
              <a:rPr lang="en-GB" altLang="en-US"/>
              <a:pPr eaLnBrk="1" hangingPunct="1">
                <a:spcBef>
                  <a:spcPct val="0"/>
                </a:spcBef>
              </a:pPr>
              <a:t>196</a:t>
            </a:fld>
            <a:endParaRPr lang="en-GB" altLang="en-US"/>
          </a:p>
        </p:txBody>
      </p:sp>
      <p:sp>
        <p:nvSpPr>
          <p:cNvPr id="187394" name="Folienbildplatzhalt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187395"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The slide shows a list of the main things you actually DO to protect your confidential information. As you can see, there is nothing particularly difficult about any of it.</a:t>
            </a:r>
          </a:p>
          <a:p>
            <a:pPr defTabSz="454457" eaLnBrk="1" hangingPunct="1">
              <a:lnSpc>
                <a:spcPct val="90000"/>
              </a:lnSpc>
              <a:defRPr/>
            </a:pPr>
            <a:endParaRPr lang="en-GB" altLang="en-US" dirty="0"/>
          </a:p>
          <a:p>
            <a:pPr defTabSz="454457" eaLnBrk="1" hangingPunct="1">
              <a:lnSpc>
                <a:spcPct val="90000"/>
              </a:lnSpc>
              <a:defRPr/>
            </a:pPr>
            <a:r>
              <a:rPr lang="en-GB" altLang="en-US" dirty="0"/>
              <a:t>You should label the information as confidential, restrict access to it, use contracts to impose non-disclosure on employees and others, and seek professional advice to make your contracts legally robust. </a:t>
            </a:r>
          </a:p>
          <a:p>
            <a:pPr defTabSz="454457" eaLnBrk="1" hangingPunct="1">
              <a:lnSpc>
                <a:spcPct val="90000"/>
              </a:lnSpc>
              <a:defRPr/>
            </a:pPr>
            <a:endParaRPr lang="en-GB" altLang="en-US" dirty="0"/>
          </a:p>
          <a:p>
            <a:pPr defTabSz="454457" eaLnBrk="1" hangingPunct="1">
              <a:lnSpc>
                <a:spcPct val="90000"/>
              </a:lnSpc>
              <a:defRPr/>
            </a:pPr>
            <a:r>
              <a:rPr lang="en-GB" altLang="en-US" dirty="0"/>
              <a:t>The hardest part is probably paying for professional advice, but it will almost certainly be a very false economy if you do without it.</a:t>
            </a:r>
          </a:p>
        </p:txBody>
      </p:sp>
    </p:spTree>
    <p:extLst>
      <p:ext uri="{BB962C8B-B14F-4D97-AF65-F5344CB8AC3E}">
        <p14:creationId xmlns:p14="http://schemas.microsoft.com/office/powerpoint/2010/main" val="158236373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6EC986B1-7CA9-4A1C-A041-F09AA6B5CE82}" type="slidenum">
              <a:rPr lang="en-GB" altLang="en-US"/>
              <a:pPr eaLnBrk="1" hangingPunct="1">
                <a:spcBef>
                  <a:spcPct val="0"/>
                </a:spcBef>
              </a:pPr>
              <a:t>197</a:t>
            </a:fld>
            <a:endParaRPr lang="en-GB" altLang="en-US"/>
          </a:p>
        </p:txBody>
      </p:sp>
      <p:sp>
        <p:nvSpPr>
          <p:cNvPr id="18944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3891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US" altLang="en-US" dirty="0"/>
              <a:t>Employee awareness and training in IP matters is often overlooked, but could make maintaining confidentiality in the long term much easier. </a:t>
            </a:r>
          </a:p>
          <a:p>
            <a:pPr defTabSz="454457" eaLnBrk="1" hangingPunct="1">
              <a:lnSpc>
                <a:spcPct val="90000"/>
              </a:lnSpc>
              <a:defRPr/>
            </a:pPr>
            <a:endParaRPr lang="en-US" altLang="en-US" dirty="0"/>
          </a:p>
          <a:p>
            <a:pPr defTabSz="454457" eaLnBrk="1" hangingPunct="1">
              <a:lnSpc>
                <a:spcPct val="90000"/>
              </a:lnSpc>
              <a:defRPr/>
            </a:pPr>
            <a:r>
              <a:rPr lang="en-GB" altLang="en-US" dirty="0"/>
              <a:t>If you do not want your trade secrets becoming public knowledge, you have to explain to your employees why they should keep work-related information confidential and the potential consequences to employee interests of breaching confidentiality – loss of business, loss of jobs, loss of bonuses, loss of promotion opportunities, and so on.</a:t>
            </a:r>
            <a:endParaRPr lang="de-DE" altLang="en-US" dirty="0"/>
          </a:p>
        </p:txBody>
      </p:sp>
    </p:spTree>
    <p:extLst>
      <p:ext uri="{BB962C8B-B14F-4D97-AF65-F5344CB8AC3E}">
        <p14:creationId xmlns:p14="http://schemas.microsoft.com/office/powerpoint/2010/main" val="326022753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C1D9F1E9-FF2E-4FBC-9F30-C80A636955F5}" type="slidenum">
              <a:rPr lang="en-GB" altLang="en-US"/>
              <a:pPr eaLnBrk="1" hangingPunct="1">
                <a:spcBef>
                  <a:spcPct val="0"/>
                </a:spcBef>
              </a:pPr>
              <a:t>198</a:t>
            </a:fld>
            <a:endParaRPr lang="en-GB" altLang="en-US"/>
          </a:p>
        </p:txBody>
      </p:sp>
      <p:sp>
        <p:nvSpPr>
          <p:cNvPr id="19353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1935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Let us now look at what happened when five cases involving trade secrets and know-how came to court.</a:t>
            </a:r>
          </a:p>
        </p:txBody>
      </p:sp>
    </p:spTree>
    <p:extLst>
      <p:ext uri="{BB962C8B-B14F-4D97-AF65-F5344CB8AC3E}">
        <p14:creationId xmlns:p14="http://schemas.microsoft.com/office/powerpoint/2010/main" val="33048490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096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US" altLang="en-US" dirty="0"/>
              <a:t>In the interests of accuracy I must point out that the bottles of Listerine you are looking at here are marketed by Johnson &amp; Johnson. It is no longer a Warner-Lambert product.</a:t>
            </a:r>
          </a:p>
          <a:p>
            <a:pPr defTabSz="451301"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40965" name="Slide Number Placeholder 3"/>
          <p:cNvSpPr txBox="1">
            <a:spLocks noGrp="1"/>
          </p:cNvSpPr>
          <p:nvPr/>
        </p:nvSpPr>
        <p:spPr bwMode="auto">
          <a:xfrm>
            <a:off x="3789197" y="9341773"/>
            <a:ext cx="2899382" cy="4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08FFE24C-FDB2-46E7-9529-03A5631C2A0C}" type="slidenum">
              <a:rPr lang="en-US" altLang="en-US"/>
              <a:pPr algn="r" eaLnBrk="1" hangingPunct="1">
                <a:spcBef>
                  <a:spcPct val="0"/>
                </a:spcBef>
              </a:pPr>
              <a:t>199</a:t>
            </a:fld>
            <a:endParaRPr lang="en-US" altLang="en-US" dirty="0"/>
          </a:p>
        </p:txBody>
      </p:sp>
    </p:spTree>
    <p:extLst>
      <p:ext uri="{BB962C8B-B14F-4D97-AF65-F5344CB8AC3E}">
        <p14:creationId xmlns:p14="http://schemas.microsoft.com/office/powerpoint/2010/main" val="257457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2</a:t>
            </a:fld>
            <a:endParaRPr lang="en-GB"/>
          </a:p>
        </p:txBody>
      </p:sp>
    </p:spTree>
    <p:extLst>
      <p:ext uri="{BB962C8B-B14F-4D97-AF65-F5344CB8AC3E}">
        <p14:creationId xmlns:p14="http://schemas.microsoft.com/office/powerpoint/2010/main" val="278140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This slide shows the official e-filing application form used by applicants to file applications for European Union trade marks online.</a:t>
            </a:r>
          </a:p>
          <a:p>
            <a:pPr algn="l"/>
            <a:endParaRPr lang="en-GB" baseline="0" dirty="0"/>
          </a:p>
          <a:p>
            <a:pPr algn="l"/>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20</a:t>
            </a:fld>
            <a:endParaRPr lang="en-GB"/>
          </a:p>
        </p:txBody>
      </p:sp>
    </p:spTree>
    <p:extLst>
      <p:ext uri="{BB962C8B-B14F-4D97-AF65-F5344CB8AC3E}">
        <p14:creationId xmlns:p14="http://schemas.microsoft.com/office/powerpoint/2010/main" val="297278649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A8675F3B-EC98-452B-9EB7-2D737B14EC76}" type="slidenum">
              <a:rPr lang="en-GB" altLang="en-US"/>
              <a:pPr eaLnBrk="1" hangingPunct="1">
                <a:spcBef>
                  <a:spcPct val="0"/>
                </a:spcBef>
              </a:pPr>
              <a:t>200</a:t>
            </a:fld>
            <a:endParaRPr lang="en-GB" altLang="en-US"/>
          </a:p>
        </p:txBody>
      </p:sp>
      <p:sp>
        <p:nvSpPr>
          <p:cNvPr id="19763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1976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In 1880, Warner-Lambert Pharmaceutical Co acquired a license from John J Reynolds </a:t>
            </a:r>
            <a:r>
              <a:rPr lang="en-GB" altLang="en-US" dirty="0" err="1"/>
              <a:t>Inc</a:t>
            </a:r>
            <a:r>
              <a:rPr lang="en-GB" altLang="en-US" dirty="0"/>
              <a:t> for the Listerine formula – a trade secret. In return, Reynolds would get royalty payments from Warner-Lambert.</a:t>
            </a:r>
          </a:p>
          <a:p>
            <a:pPr defTabSz="454457" eaLnBrk="1" hangingPunct="1">
              <a:lnSpc>
                <a:spcPct val="90000"/>
              </a:lnSpc>
              <a:defRPr/>
            </a:pPr>
            <a:endParaRPr lang="en-GB" altLang="en-US" dirty="0"/>
          </a:p>
          <a:p>
            <a:pPr defTabSz="454457" eaLnBrk="1" hangingPunct="1">
              <a:lnSpc>
                <a:spcPct val="90000"/>
              </a:lnSpc>
              <a:defRPr/>
            </a:pPr>
            <a:r>
              <a:rPr lang="en-GB" altLang="en-US" dirty="0"/>
              <a:t>In 1931 the Listerine formula was published in the Journal of the American Medical Association.</a:t>
            </a:r>
          </a:p>
          <a:p>
            <a:pPr defTabSz="454457" eaLnBrk="1" hangingPunct="1">
              <a:lnSpc>
                <a:spcPct val="90000"/>
              </a:lnSpc>
              <a:defRPr/>
            </a:pPr>
            <a:endParaRPr lang="en-GB" altLang="en-US" dirty="0"/>
          </a:p>
          <a:p>
            <a:pPr defTabSz="454457" eaLnBrk="1" hangingPunct="1">
              <a:lnSpc>
                <a:spcPct val="90000"/>
              </a:lnSpc>
              <a:defRPr/>
            </a:pPr>
            <a:r>
              <a:rPr lang="en-GB" altLang="en-US" dirty="0"/>
              <a:t>By 1956 Warner-Lambert had paid Reynolds a total of 22 million US dollars in royalties.</a:t>
            </a:r>
          </a:p>
          <a:p>
            <a:pPr defTabSz="454457" eaLnBrk="1" hangingPunct="1">
              <a:lnSpc>
                <a:spcPct val="90000"/>
              </a:lnSpc>
              <a:defRPr/>
            </a:pPr>
            <a:endParaRPr lang="de-DE" altLang="en-US" dirty="0"/>
          </a:p>
          <a:p>
            <a:pPr defTabSz="454457" eaLnBrk="1" hangingPunct="1">
              <a:lnSpc>
                <a:spcPct val="90000"/>
              </a:lnSpc>
              <a:defRPr/>
            </a:pPr>
            <a:r>
              <a:rPr lang="en-GB" altLang="en-US" dirty="0"/>
              <a:t>It was not until 1960, almost 30 years after the formula was published by an independent researcher, that Warner-Lambert went to court in an attempt to stop the royalty payments.</a:t>
            </a:r>
          </a:p>
        </p:txBody>
      </p:sp>
    </p:spTree>
    <p:extLst>
      <p:ext uri="{BB962C8B-B14F-4D97-AF65-F5344CB8AC3E}">
        <p14:creationId xmlns:p14="http://schemas.microsoft.com/office/powerpoint/2010/main" val="283292467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017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The court ruled that Warner-Lambert had to keep on paying royalties. It looked at the 1880 contract that had been freely entered into by both parties, and found no reason in law to stop the payments.</a:t>
            </a:r>
          </a:p>
          <a:p>
            <a:pPr defTabSz="454457" eaLnBrk="1" hangingPunct="1">
              <a:lnSpc>
                <a:spcPct val="90000"/>
              </a:lnSpc>
              <a:defRPr/>
            </a:pPr>
            <a:endParaRPr lang="en-GB" altLang="en-US" dirty="0"/>
          </a:p>
          <a:p>
            <a:pPr defTabSz="454457" eaLnBrk="1" hangingPunct="1">
              <a:lnSpc>
                <a:spcPct val="90000"/>
              </a:lnSpc>
              <a:defRPr/>
            </a:pPr>
            <a:r>
              <a:rPr lang="en-GB" altLang="en-US" dirty="0"/>
              <a:t>Evidently the 1880 contract had not allowed for the eventuality that the Listerine formula might one day be disclosed, that it might suddenly stop being a secret.</a:t>
            </a:r>
          </a:p>
          <a:p>
            <a:pPr defTabSz="454457" eaLnBrk="1" hangingPunct="1">
              <a:lnSpc>
                <a:spcPct val="90000"/>
              </a:lnSpc>
              <a:defRPr/>
            </a:pPr>
            <a:endParaRPr lang="en-GB" altLang="en-US" dirty="0"/>
          </a:p>
          <a:p>
            <a:pPr defTabSz="454457" eaLnBrk="1" hangingPunct="1">
              <a:lnSpc>
                <a:spcPct val="90000"/>
              </a:lnSpc>
              <a:defRPr/>
            </a:pPr>
            <a:r>
              <a:rPr lang="en-GB" altLang="en-US" dirty="0"/>
              <a:t>Were Warner-Lambert naive or incompetent? Did they not consider the possibility that the formula might not stay secret forever? Or were they so keen to get the formula that they agreed to everything Reynolds proposed?</a:t>
            </a:r>
          </a:p>
          <a:p>
            <a:pPr defTabSz="454457" eaLnBrk="1" hangingPunct="1">
              <a:lnSpc>
                <a:spcPct val="90000"/>
              </a:lnSpc>
              <a:defRPr/>
            </a:pPr>
            <a:endParaRPr lang="en-GB" altLang="en-US" dirty="0"/>
          </a:p>
          <a:p>
            <a:pPr defTabSz="454457" eaLnBrk="1" hangingPunct="1">
              <a:lnSpc>
                <a:spcPct val="90000"/>
              </a:lnSpc>
              <a:defRPr/>
            </a:pPr>
            <a:r>
              <a:rPr lang="en-GB" altLang="en-US" dirty="0"/>
              <a:t>We may never know the full story, but we do know the legal consequence. The court ruled that Warner-Lambert must carry on paying up, or renegotiate the contract. Little chance of renegotiation, one might imagine.</a:t>
            </a:r>
          </a:p>
        </p:txBody>
      </p:sp>
      <p:sp>
        <p:nvSpPr>
          <p:cNvPr id="43013" name="Slide Number Placeholder 3"/>
          <p:cNvSpPr txBox="1">
            <a:spLocks noGrp="1"/>
          </p:cNvSpPr>
          <p:nvPr/>
        </p:nvSpPr>
        <p:spPr bwMode="auto">
          <a:xfrm>
            <a:off x="3789197" y="9341773"/>
            <a:ext cx="2899382" cy="4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68EE3D8D-1F5F-45BD-AFF9-591DE8FBCA56}" type="slidenum">
              <a:rPr lang="en-US" altLang="en-US"/>
              <a:pPr algn="r" eaLnBrk="1" hangingPunct="1">
                <a:spcBef>
                  <a:spcPct val="0"/>
                </a:spcBef>
              </a:pPr>
              <a:t>201</a:t>
            </a:fld>
            <a:endParaRPr lang="en-US" altLang="en-US" dirty="0"/>
          </a:p>
        </p:txBody>
      </p:sp>
    </p:spTree>
    <p:extLst>
      <p:ext uri="{BB962C8B-B14F-4D97-AF65-F5344CB8AC3E}">
        <p14:creationId xmlns:p14="http://schemas.microsoft.com/office/powerpoint/2010/main" val="333847299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9C3D865E-332B-442D-B426-A9C4889D85FA}" type="slidenum">
              <a:rPr lang="en-GB" altLang="en-US"/>
              <a:pPr eaLnBrk="1" hangingPunct="1">
                <a:spcBef>
                  <a:spcPct val="0"/>
                </a:spcBef>
              </a:pPr>
              <a:t>202</a:t>
            </a:fld>
            <a:endParaRPr lang="en-GB" altLang="en-US"/>
          </a:p>
        </p:txBody>
      </p:sp>
      <p:sp>
        <p:nvSpPr>
          <p:cNvPr id="44035"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037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dirty="0"/>
              <a:t>In cases based on allegations of misappropriation of trade secrets, the courts have to decide:</a:t>
            </a:r>
          </a:p>
          <a:p>
            <a:pPr defTabSz="454457" eaLnBrk="1" hangingPunct="1">
              <a:lnSpc>
                <a:spcPct val="90000"/>
              </a:lnSpc>
              <a:defRPr/>
            </a:pPr>
            <a:endParaRPr lang="en-GB" dirty="0"/>
          </a:p>
          <a:p>
            <a:pPr defTabSz="454457" eaLnBrk="1" hangingPunct="1">
              <a:lnSpc>
                <a:spcPct val="90000"/>
              </a:lnSpc>
              <a:defRPr/>
            </a:pPr>
            <a:r>
              <a:rPr lang="en-GB" dirty="0"/>
              <a:t>– Whether misappropriation has actually taken place – and often that is not straight forward.</a:t>
            </a:r>
          </a:p>
          <a:p>
            <a:pPr defTabSz="454457" eaLnBrk="1" hangingPunct="1">
              <a:lnSpc>
                <a:spcPct val="90000"/>
              </a:lnSpc>
              <a:defRPr/>
            </a:pPr>
            <a:r>
              <a:rPr lang="en-GB" dirty="0"/>
              <a:t>– Whether the trade secret was protected well enough in the first place.</a:t>
            </a:r>
            <a:endParaRPr lang="en-US" altLang="en-US" dirty="0"/>
          </a:p>
        </p:txBody>
      </p:sp>
    </p:spTree>
    <p:extLst>
      <p:ext uri="{BB962C8B-B14F-4D97-AF65-F5344CB8AC3E}">
        <p14:creationId xmlns:p14="http://schemas.microsoft.com/office/powerpoint/2010/main" val="5295653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09ED0C0C-5FF1-4B6C-953C-7593718F9572}" type="slidenum">
              <a:rPr lang="en-GB" altLang="en-US"/>
              <a:pPr eaLnBrk="1" hangingPunct="1">
                <a:spcBef>
                  <a:spcPct val="0"/>
                </a:spcBef>
              </a:pPr>
              <a:t>203</a:t>
            </a:fld>
            <a:endParaRPr lang="en-GB" altLang="en-US"/>
          </a:p>
        </p:txBody>
      </p:sp>
      <p:sp>
        <p:nvSpPr>
          <p:cNvPr id="20582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058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Rockwell Graphics could have patented the piece part drawings, as they specified the materials, dimensions, tolerances and methods of manufacture. They considered this unnecessary, as parts could not be reverse engineered without completely dismantling a whole press. The assumption was that anyone who bought a Rockwell press would not see any point in doing that.</a:t>
            </a:r>
          </a:p>
          <a:p>
            <a:pPr defTabSz="454457" eaLnBrk="1" hangingPunct="1">
              <a:lnSpc>
                <a:spcPct val="90000"/>
              </a:lnSpc>
              <a:defRPr/>
            </a:pPr>
            <a:endParaRPr lang="en-GB" altLang="en-US" dirty="0"/>
          </a:p>
          <a:p>
            <a:pPr defTabSz="454457" eaLnBrk="1" hangingPunct="1">
              <a:lnSpc>
                <a:spcPct val="90000"/>
              </a:lnSpc>
              <a:defRPr/>
            </a:pPr>
            <a:r>
              <a:rPr lang="en-GB" altLang="en-US" dirty="0"/>
              <a:t>Rockwell kept all its piece part drawings in a vault in a building to which only a few authorised employees had access. So far so good </a:t>
            </a:r>
            <a:r>
              <a:rPr lang="en-GB" dirty="0"/>
              <a:t>–</a:t>
            </a:r>
            <a:r>
              <a:rPr lang="en-GB" altLang="en-US" dirty="0"/>
              <a:t> but manufacturers contracted to make parts also had to see the drawings.</a:t>
            </a:r>
          </a:p>
          <a:p>
            <a:pPr defTabSz="454457" eaLnBrk="1" hangingPunct="1">
              <a:lnSpc>
                <a:spcPct val="90000"/>
              </a:lnSpc>
              <a:defRPr/>
            </a:pPr>
            <a:endParaRPr lang="de-DE" altLang="en-US" dirty="0"/>
          </a:p>
          <a:p>
            <a:pPr defTabSz="454457" eaLnBrk="1" hangingPunct="1">
              <a:lnSpc>
                <a:spcPct val="90000"/>
              </a:lnSpc>
              <a:defRPr/>
            </a:pPr>
            <a:r>
              <a:rPr lang="en-GB" dirty="0"/>
              <a:t>The compromise was to make them sign NDAs, and give them copies stamped with words to the effect that each drawing was confidential. Given all that security, it seems unfortunate to say the least that Rockwell was haphazard about getting the copies of the drawings back.</a:t>
            </a:r>
          </a:p>
          <a:p>
            <a:pPr defTabSz="454457" eaLnBrk="1" hangingPunct="1">
              <a:lnSpc>
                <a:spcPct val="90000"/>
              </a:lnSpc>
              <a:defRPr/>
            </a:pPr>
            <a:endParaRPr lang="en-GB" dirty="0"/>
          </a:p>
          <a:p>
            <a:pPr defTabSz="454457" eaLnBrk="1" hangingPunct="1">
              <a:lnSpc>
                <a:spcPct val="90000"/>
              </a:lnSpc>
              <a:defRPr/>
            </a:pPr>
            <a:r>
              <a:rPr lang="en-GB" dirty="0"/>
              <a:t>Then a former Rockwell employee who had been fired for being in possession of piece part drawings, joined DEV Industries, a competing manufacturer.</a:t>
            </a:r>
            <a:endParaRPr lang="en-US" altLang="en-US" dirty="0"/>
          </a:p>
        </p:txBody>
      </p:sp>
    </p:spTree>
    <p:extLst>
      <p:ext uri="{BB962C8B-B14F-4D97-AF65-F5344CB8AC3E}">
        <p14:creationId xmlns:p14="http://schemas.microsoft.com/office/powerpoint/2010/main" val="23595062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E281C329-CA90-42A9-B330-6319E33B6627}" type="slidenum">
              <a:rPr lang="en-GB" altLang="en-US"/>
              <a:pPr eaLnBrk="1" hangingPunct="1">
                <a:spcBef>
                  <a:spcPct val="0"/>
                </a:spcBef>
              </a:pPr>
              <a:t>204</a:t>
            </a:fld>
            <a:endParaRPr lang="en-GB" altLang="en-US"/>
          </a:p>
        </p:txBody>
      </p:sp>
      <p:sp>
        <p:nvSpPr>
          <p:cNvPr id="20787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4608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GB" dirty="0"/>
              <a:t>DEV started manufacturing presses similar to Rockwell products. Rockwell sued for misappropriation of trade secrets. DEV then claimed that it had obtained many Rockwell drawings from different contractors, but could not prove it had obtained them lawfully.</a:t>
            </a:r>
          </a:p>
          <a:p>
            <a:pPr defTabSz="454457" eaLnBrk="1" hangingPunct="1">
              <a:lnSpc>
                <a:spcPct val="90000"/>
              </a:lnSpc>
              <a:defRPr/>
            </a:pPr>
            <a:endParaRPr lang="en-GB" dirty="0"/>
          </a:p>
          <a:p>
            <a:pPr defTabSz="454457" eaLnBrk="1" hangingPunct="1">
              <a:lnSpc>
                <a:spcPct val="90000"/>
              </a:lnSpc>
              <a:defRPr/>
            </a:pPr>
            <a:r>
              <a:rPr lang="en-GB" dirty="0"/>
              <a:t>So here are the two questions for the court. Did DEV obtain drawings unlawfully? And did Rockwell really protect its trade secrets, or was it negligent by not retrieving drawings from contractors?</a:t>
            </a:r>
            <a:endParaRPr lang="en-US" altLang="en-US" dirty="0"/>
          </a:p>
        </p:txBody>
      </p:sp>
    </p:spTree>
    <p:extLst>
      <p:ext uri="{BB962C8B-B14F-4D97-AF65-F5344CB8AC3E}">
        <p14:creationId xmlns:p14="http://schemas.microsoft.com/office/powerpoint/2010/main" val="389989516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51EEC08-04B7-4BDB-B6B8-349679CA8AD7}" type="slidenum">
              <a:rPr lang="en-GB" altLang="en-US"/>
              <a:pPr eaLnBrk="1" hangingPunct="1">
                <a:spcBef>
                  <a:spcPct val="0"/>
                </a:spcBef>
              </a:pPr>
              <a:t>205</a:t>
            </a:fld>
            <a:endParaRPr lang="en-GB" altLang="en-US"/>
          </a:p>
        </p:txBody>
      </p:sp>
      <p:sp>
        <p:nvSpPr>
          <p:cNvPr id="20992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4710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US" altLang="en-US" dirty="0"/>
              <a:t>Was there misappropriation? Yes. The former employees removed and passed on drawings without </a:t>
            </a:r>
            <a:r>
              <a:rPr lang="en-US" altLang="en-US" dirty="0" err="1"/>
              <a:t>authorisation</a:t>
            </a:r>
            <a:r>
              <a:rPr lang="en-US" altLang="en-US" dirty="0"/>
              <a:t> and so broke their employment contracts.</a:t>
            </a:r>
          </a:p>
          <a:p>
            <a:pPr defTabSz="454457" eaLnBrk="1" hangingPunct="1">
              <a:lnSpc>
                <a:spcPct val="90000"/>
              </a:lnSpc>
              <a:defRPr/>
            </a:pPr>
            <a:endParaRPr lang="en-US" altLang="en-US" dirty="0"/>
          </a:p>
          <a:p>
            <a:pPr defTabSz="454457" eaLnBrk="1" hangingPunct="1">
              <a:lnSpc>
                <a:spcPct val="90000"/>
              </a:lnSpc>
              <a:defRPr/>
            </a:pPr>
            <a:r>
              <a:rPr lang="en-US" altLang="en-US" dirty="0"/>
              <a:t>Was Rockwell negligent by being inconsistent about the return of drawings? Apparently not. The court found that Rockwell had taken reasonable security measures. The drawings had not passed into the public domain because the contractors, having signed NDAs, were still bound by confidentiality.</a:t>
            </a:r>
          </a:p>
          <a:p>
            <a:pPr defTabSz="454457" eaLnBrk="1" hangingPunct="1">
              <a:lnSpc>
                <a:spcPct val="90000"/>
              </a:lnSpc>
              <a:defRPr/>
            </a:pPr>
            <a:endParaRPr lang="en-US" altLang="en-US" dirty="0"/>
          </a:p>
          <a:p>
            <a:pPr defTabSz="454457" eaLnBrk="1" hangingPunct="1">
              <a:lnSpc>
                <a:spcPct val="90000"/>
              </a:lnSpc>
              <a:defRPr/>
            </a:pPr>
            <a:r>
              <a:rPr lang="en-US" altLang="en-US" dirty="0"/>
              <a:t>A factor in Rockwell’s </a:t>
            </a:r>
            <a:r>
              <a:rPr lang="en-US" altLang="en-US" dirty="0" err="1"/>
              <a:t>favour</a:t>
            </a:r>
            <a:r>
              <a:rPr lang="en-US" altLang="en-US" dirty="0"/>
              <a:t> was that it had a good record of keeping documents safely and restricting access.</a:t>
            </a:r>
          </a:p>
          <a:p>
            <a:endParaRPr lang="en-US" altLang="en-US" sz="18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2908540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2483998-FAB2-4B31-AA63-A7EED9EFB084}" type="slidenum">
              <a:rPr lang="en-GB" altLang="en-US"/>
              <a:pPr eaLnBrk="1" hangingPunct="1">
                <a:spcBef>
                  <a:spcPct val="0"/>
                </a:spcBef>
              </a:pPr>
              <a:t>206</a:t>
            </a:fld>
            <a:endParaRPr lang="en-GB" altLang="en-US"/>
          </a:p>
        </p:txBody>
      </p:sp>
      <p:sp>
        <p:nvSpPr>
          <p:cNvPr id="48131"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119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It might be argued that Rockwell got off lightly here, and there are certainly lessons in this case study about the need for total diligence. If you put security measures in place, don’t let them lapse. You must maintain and protect your trade secrets or you may regret it and lose control of them. You must also take reasonable steps to ensure their protection.</a:t>
            </a:r>
            <a:endParaRPr lang="en-US" altLang="en-US" dirty="0"/>
          </a:p>
        </p:txBody>
      </p:sp>
    </p:spTree>
    <p:extLst>
      <p:ext uri="{BB962C8B-B14F-4D97-AF65-F5344CB8AC3E}">
        <p14:creationId xmlns:p14="http://schemas.microsoft.com/office/powerpoint/2010/main" val="228386528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AA6825A4-F66E-4E03-B7AC-2BA3522FAFE1}" type="slidenum">
              <a:rPr lang="en-GB" altLang="en-US"/>
              <a:pPr eaLnBrk="1" hangingPunct="1">
                <a:spcBef>
                  <a:spcPct val="0"/>
                </a:spcBef>
              </a:pPr>
              <a:t>207</a:t>
            </a:fld>
            <a:endParaRPr lang="en-GB" altLang="en-US"/>
          </a:p>
        </p:txBody>
      </p:sp>
      <p:sp>
        <p:nvSpPr>
          <p:cNvPr id="21401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140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This next case addresses a quite fundamental question: you have got some information </a:t>
            </a:r>
            <a:r>
              <a:rPr lang="en-GB" dirty="0"/>
              <a:t>–</a:t>
            </a:r>
            <a:r>
              <a:rPr lang="en-US" altLang="en-US" dirty="0"/>
              <a:t> are you justified in calling it a trade secret?</a:t>
            </a:r>
          </a:p>
        </p:txBody>
      </p:sp>
    </p:spTree>
    <p:extLst>
      <p:ext uri="{BB962C8B-B14F-4D97-AF65-F5344CB8AC3E}">
        <p14:creationId xmlns:p14="http://schemas.microsoft.com/office/powerpoint/2010/main" val="413656860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680090C2-8E73-4C4A-885D-8E490C3F014D}" type="slidenum">
              <a:rPr lang="en-GB" altLang="en-US"/>
              <a:pPr eaLnBrk="1" hangingPunct="1">
                <a:spcBef>
                  <a:spcPct val="0"/>
                </a:spcBef>
              </a:pPr>
              <a:t>208</a:t>
            </a:fld>
            <a:endParaRPr lang="en-GB" altLang="en-US"/>
          </a:p>
        </p:txBody>
      </p:sp>
      <p:sp>
        <p:nvSpPr>
          <p:cNvPr id="21606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160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Some background is needed here.</a:t>
            </a:r>
          </a:p>
          <a:p>
            <a:pPr defTabSz="454457" eaLnBrk="1" hangingPunct="1">
              <a:lnSpc>
                <a:spcPct val="90000"/>
              </a:lnSpc>
              <a:defRPr/>
            </a:pPr>
            <a:endParaRPr lang="en-US" altLang="en-US" dirty="0"/>
          </a:p>
          <a:p>
            <a:pPr defTabSz="454457" eaLnBrk="1" hangingPunct="1">
              <a:lnSpc>
                <a:spcPct val="90000"/>
              </a:lnSpc>
              <a:defRPr/>
            </a:pPr>
            <a:r>
              <a:rPr lang="en-US" altLang="en-US" dirty="0"/>
              <a:t>Metallurgical Industries bought furnaces from </a:t>
            </a:r>
            <a:r>
              <a:rPr lang="en-US" altLang="en-US" dirty="0" err="1"/>
              <a:t>ThermoVac</a:t>
            </a:r>
            <a:r>
              <a:rPr lang="en-US" altLang="en-US" dirty="0"/>
              <a:t> to process spent tungsten carbide and extract carbide for reuse, and then modified them for their own use. </a:t>
            </a:r>
          </a:p>
          <a:p>
            <a:pPr defTabSz="454457" eaLnBrk="1" hangingPunct="1">
              <a:lnSpc>
                <a:spcPct val="90000"/>
              </a:lnSpc>
              <a:defRPr/>
            </a:pPr>
            <a:endParaRPr lang="en-US" altLang="en-US" dirty="0"/>
          </a:p>
          <a:p>
            <a:pPr defTabSz="454457" eaLnBrk="1" hangingPunct="1">
              <a:lnSpc>
                <a:spcPct val="90000"/>
              </a:lnSpc>
              <a:defRPr/>
            </a:pPr>
            <a:r>
              <a:rPr lang="en-US" altLang="en-US" dirty="0"/>
              <a:t>The modifications were shown in detail to </a:t>
            </a:r>
            <a:r>
              <a:rPr lang="en-US" altLang="en-US" dirty="0" err="1"/>
              <a:t>ThermoVac’s</a:t>
            </a:r>
            <a:r>
              <a:rPr lang="en-US" altLang="en-US" dirty="0"/>
              <a:t> representative, Irving Bielefeldt. He was told that the modifications were trade secrets and that they were disclosed to him under confidentiality.</a:t>
            </a:r>
          </a:p>
          <a:p>
            <a:pPr defTabSz="454457" eaLnBrk="1" hangingPunct="1">
              <a:lnSpc>
                <a:spcPct val="90000"/>
              </a:lnSpc>
              <a:defRPr/>
            </a:pPr>
            <a:endParaRPr lang="en-US" altLang="en-US" dirty="0"/>
          </a:p>
          <a:p>
            <a:pPr defTabSz="454457" eaLnBrk="1" hangingPunct="1">
              <a:lnSpc>
                <a:spcPct val="90000"/>
              </a:lnSpc>
              <a:defRPr/>
            </a:pPr>
            <a:r>
              <a:rPr lang="en-US" altLang="en-US" dirty="0" err="1"/>
              <a:t>ThermoVac</a:t>
            </a:r>
            <a:r>
              <a:rPr lang="en-US" altLang="en-US" dirty="0"/>
              <a:t> went bankrupt. Bielefeldt and other </a:t>
            </a:r>
            <a:r>
              <a:rPr lang="en-US" altLang="en-US" dirty="0" err="1"/>
              <a:t>ThermoVac</a:t>
            </a:r>
            <a:r>
              <a:rPr lang="en-US" altLang="en-US" dirty="0"/>
              <a:t> employees set up </a:t>
            </a:r>
            <a:r>
              <a:rPr lang="en-US" altLang="en-US" dirty="0" err="1"/>
              <a:t>Fourtek</a:t>
            </a:r>
            <a:r>
              <a:rPr lang="en-US" altLang="en-US" dirty="0"/>
              <a:t> </a:t>
            </a:r>
            <a:r>
              <a:rPr lang="en-US" altLang="en-US" dirty="0" err="1"/>
              <a:t>Inc</a:t>
            </a:r>
            <a:r>
              <a:rPr lang="en-US" altLang="en-US" dirty="0"/>
              <a:t> and began making the modified furnaces.</a:t>
            </a:r>
          </a:p>
          <a:p>
            <a:pPr defTabSz="454457" eaLnBrk="1" hangingPunct="1">
              <a:lnSpc>
                <a:spcPct val="90000"/>
              </a:lnSpc>
              <a:defRPr/>
            </a:pPr>
            <a:endParaRPr lang="en-US" altLang="en-US" dirty="0"/>
          </a:p>
          <a:p>
            <a:pPr defTabSz="454457" eaLnBrk="1" hangingPunct="1">
              <a:lnSpc>
                <a:spcPct val="90000"/>
              </a:lnSpc>
              <a:defRPr/>
            </a:pPr>
            <a:r>
              <a:rPr lang="en-US" altLang="en-US" dirty="0"/>
              <a:t>Metallurgical Industries alleged that </a:t>
            </a:r>
            <a:r>
              <a:rPr lang="en-US" altLang="en-US" dirty="0" err="1"/>
              <a:t>Fourtek</a:t>
            </a:r>
            <a:r>
              <a:rPr lang="en-US" altLang="en-US" dirty="0"/>
              <a:t> had misappropriated the trade secrets disclosed to Bielefeldt.</a:t>
            </a:r>
          </a:p>
        </p:txBody>
      </p:sp>
    </p:spTree>
    <p:extLst>
      <p:ext uri="{BB962C8B-B14F-4D97-AF65-F5344CB8AC3E}">
        <p14:creationId xmlns:p14="http://schemas.microsoft.com/office/powerpoint/2010/main" val="25196898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62648347-F8AD-48EF-A8C4-8CAA87D916AD}" type="slidenum">
              <a:rPr lang="en-GB" altLang="en-US"/>
              <a:pPr eaLnBrk="1" hangingPunct="1">
                <a:spcBef>
                  <a:spcPct val="0"/>
                </a:spcBef>
              </a:pPr>
              <a:t>209</a:t>
            </a:fld>
            <a:endParaRPr lang="en-GB" altLang="en-US"/>
          </a:p>
        </p:txBody>
      </p:sp>
      <p:sp>
        <p:nvSpPr>
          <p:cNvPr id="21811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512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US" altLang="en-US" dirty="0" err="1"/>
              <a:t>Bielefeldt</a:t>
            </a:r>
            <a:r>
              <a:rPr lang="en-US" altLang="en-US" dirty="0"/>
              <a:t> could not use the argument that he did not know the drawings were confidential, as he had been told explicitly that they were. </a:t>
            </a:r>
          </a:p>
          <a:p>
            <a:pPr defTabSz="454457" eaLnBrk="1" hangingPunct="1">
              <a:lnSpc>
                <a:spcPct val="90000"/>
              </a:lnSpc>
              <a:defRPr/>
            </a:pPr>
            <a:endParaRPr lang="en-US" altLang="en-US" dirty="0"/>
          </a:p>
          <a:p>
            <a:pPr defTabSz="454457" eaLnBrk="1" hangingPunct="1">
              <a:lnSpc>
                <a:spcPct val="90000"/>
              </a:lnSpc>
              <a:defRPr/>
            </a:pPr>
            <a:r>
              <a:rPr lang="en-US" altLang="en-US" dirty="0"/>
              <a:t>Instead he used the </a:t>
            </a:r>
            <a:r>
              <a:rPr lang="en-US" altLang="en-US" dirty="0" err="1"/>
              <a:t>defence</a:t>
            </a:r>
            <a:r>
              <a:rPr lang="en-US" altLang="en-US" dirty="0"/>
              <a:t> that the drawings were already in the public domain, because two other companies saw them before him. He presumably hoped his case would be strengthened because Metallurgical Industries seemed to make little effort to take back all the copies.</a:t>
            </a:r>
          </a:p>
          <a:p>
            <a:pPr defTabSz="454457" eaLnBrk="1" hangingPunct="1">
              <a:lnSpc>
                <a:spcPct val="90000"/>
              </a:lnSpc>
              <a:defRPr/>
            </a:pPr>
            <a:endParaRPr lang="en-US" altLang="en-US" dirty="0"/>
          </a:p>
          <a:p>
            <a:pPr defTabSz="454457" eaLnBrk="1" hangingPunct="1">
              <a:lnSpc>
                <a:spcPct val="90000"/>
              </a:lnSpc>
              <a:defRPr/>
            </a:pPr>
            <a:r>
              <a:rPr lang="en-US" altLang="en-US" dirty="0"/>
              <a:t>In effect he was relying on the principle that, for something to be a trade secret, it must be actively and diligently KEPT a secret. Metallurgical Industries had failed in this regard, which meant that their drawings were not trade secrets but information in the public domain.</a:t>
            </a:r>
          </a:p>
        </p:txBody>
      </p:sp>
    </p:spTree>
    <p:extLst>
      <p:ext uri="{BB962C8B-B14F-4D97-AF65-F5344CB8AC3E}">
        <p14:creationId xmlns:p14="http://schemas.microsoft.com/office/powerpoint/2010/main" val="51325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endParaRPr lang="en-IE"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09DAA569-029A-4765-850B-822390519DC7}" type="slidenum">
              <a:rPr lang="en-GB" smtClean="0"/>
              <a:pPr eaLnBrk="1" hangingPunct="1"/>
              <a:t>21</a:t>
            </a:fld>
            <a:endParaRPr lang="en-GB"/>
          </a:p>
        </p:txBody>
      </p:sp>
    </p:spTree>
    <p:extLst>
      <p:ext uri="{BB962C8B-B14F-4D97-AF65-F5344CB8AC3E}">
        <p14:creationId xmlns:p14="http://schemas.microsoft.com/office/powerpoint/2010/main" val="334119135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C81C955-5262-4BB9-AFE2-BFA300C72B1A}" type="slidenum">
              <a:rPr lang="en-GB" altLang="en-US"/>
              <a:pPr eaLnBrk="1" hangingPunct="1">
                <a:spcBef>
                  <a:spcPct val="0"/>
                </a:spcBef>
              </a:pPr>
              <a:t>210</a:t>
            </a:fld>
            <a:endParaRPr lang="en-GB" altLang="en-US"/>
          </a:p>
        </p:txBody>
      </p:sp>
      <p:sp>
        <p:nvSpPr>
          <p:cNvPr id="22016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20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Here is the situation the court had to consider.</a:t>
            </a:r>
          </a:p>
          <a:p>
            <a:pPr defTabSz="454457" eaLnBrk="1" hangingPunct="1">
              <a:lnSpc>
                <a:spcPct val="90000"/>
              </a:lnSpc>
              <a:defRPr/>
            </a:pPr>
            <a:endParaRPr lang="en-US" altLang="en-US" dirty="0"/>
          </a:p>
          <a:p>
            <a:pPr defTabSz="454457" eaLnBrk="1" hangingPunct="1">
              <a:lnSpc>
                <a:spcPct val="90000"/>
              </a:lnSpc>
              <a:defRPr/>
            </a:pPr>
            <a:r>
              <a:rPr lang="en-US" altLang="en-US" dirty="0"/>
              <a:t>Irving Bielefeldt was relying, more or less, on the court deciding that Metallurgical Industries had been neglectful of their own trade secrets, which were now open industry knowledge </a:t>
            </a:r>
            <a:r>
              <a:rPr lang="nl-NL" dirty="0"/>
              <a:t>–</a:t>
            </a:r>
            <a:r>
              <a:rPr lang="en-US" altLang="en-US" dirty="0"/>
              <a:t> so why should he be bound any longer by confidentiality?</a:t>
            </a:r>
          </a:p>
          <a:p>
            <a:pPr defTabSz="454457" eaLnBrk="1" hangingPunct="1">
              <a:lnSpc>
                <a:spcPct val="90000"/>
              </a:lnSpc>
              <a:defRPr/>
            </a:pPr>
            <a:endParaRPr lang="en-US" altLang="en-US" dirty="0"/>
          </a:p>
          <a:p>
            <a:pPr defTabSz="454457" eaLnBrk="1" hangingPunct="1">
              <a:lnSpc>
                <a:spcPct val="90000"/>
              </a:lnSpc>
              <a:defRPr/>
            </a:pPr>
            <a:r>
              <a:rPr lang="en-US" altLang="en-US" dirty="0"/>
              <a:t>Metallurgical Industries claimed that the drawings met all the main trade secrets criteria: </a:t>
            </a:r>
          </a:p>
          <a:p>
            <a:pPr defTabSz="454457" eaLnBrk="1" hangingPunct="1">
              <a:lnSpc>
                <a:spcPct val="90000"/>
              </a:lnSpc>
              <a:defRPr/>
            </a:pPr>
            <a:endParaRPr lang="en-US" altLang="en-US" dirty="0"/>
          </a:p>
          <a:p>
            <a:pPr defTabSz="454457" eaLnBrk="1" hangingPunct="1">
              <a:lnSpc>
                <a:spcPct val="90000"/>
              </a:lnSpc>
              <a:defRPr/>
            </a:pPr>
            <a:r>
              <a:rPr lang="en-US" altLang="en-US" dirty="0"/>
              <a:t>-  the drawings had independent economic value</a:t>
            </a:r>
          </a:p>
          <a:p>
            <a:pPr defTabSz="454457" eaLnBrk="1" hangingPunct="1">
              <a:lnSpc>
                <a:spcPct val="90000"/>
              </a:lnSpc>
              <a:defRPr/>
            </a:pPr>
            <a:r>
              <a:rPr lang="en-US" altLang="en-US" dirty="0"/>
              <a:t>-  taken together they added up to a very substantial commercial asset, and</a:t>
            </a:r>
          </a:p>
          <a:p>
            <a:pPr defTabSz="454457" eaLnBrk="1" hangingPunct="1">
              <a:lnSpc>
                <a:spcPct val="90000"/>
              </a:lnSpc>
              <a:defRPr/>
            </a:pPr>
            <a:r>
              <a:rPr lang="en-US" altLang="en-US" dirty="0"/>
              <a:t>-  they were protected by stringent security and an NDA that Bielefeldt had signed.</a:t>
            </a:r>
          </a:p>
          <a:p>
            <a:pPr defTabSz="454457" eaLnBrk="1" hangingPunct="1">
              <a:lnSpc>
                <a:spcPct val="90000"/>
              </a:lnSpc>
              <a:defRPr/>
            </a:pPr>
            <a:endParaRPr lang="en-US" altLang="en-US" dirty="0"/>
          </a:p>
          <a:p>
            <a:pPr defTabSz="454457" eaLnBrk="1" hangingPunct="1">
              <a:lnSpc>
                <a:spcPct val="90000"/>
              </a:lnSpc>
              <a:defRPr/>
            </a:pPr>
            <a:r>
              <a:rPr lang="en-US" altLang="en-US" dirty="0"/>
              <a:t>What do you think? </a:t>
            </a:r>
          </a:p>
          <a:p>
            <a:pPr defTabSz="454457" eaLnBrk="1" hangingPunct="1">
              <a:lnSpc>
                <a:spcPct val="90000"/>
              </a:lnSpc>
              <a:defRPr/>
            </a:pPr>
            <a:endParaRPr lang="en-US" altLang="en-US" dirty="0"/>
          </a:p>
          <a:p>
            <a:pPr defTabSz="454457" eaLnBrk="1" hangingPunct="1">
              <a:lnSpc>
                <a:spcPct val="90000"/>
              </a:lnSpc>
              <a:defRPr/>
            </a:pPr>
            <a:r>
              <a:rPr lang="en-US" altLang="en-US" dirty="0"/>
              <a:t>If you were the judge, would you accept the drawings as trade secrets, or would you accept Irving </a:t>
            </a:r>
            <a:r>
              <a:rPr lang="en-US" altLang="en-US" dirty="0" err="1"/>
              <a:t>Bielefeldt’s</a:t>
            </a:r>
            <a:r>
              <a:rPr lang="en-US" altLang="en-US" dirty="0"/>
              <a:t> argument that they might have been trade secrets once but no longer were?</a:t>
            </a:r>
          </a:p>
        </p:txBody>
      </p:sp>
    </p:spTree>
    <p:extLst>
      <p:ext uri="{BB962C8B-B14F-4D97-AF65-F5344CB8AC3E}">
        <p14:creationId xmlns:p14="http://schemas.microsoft.com/office/powerpoint/2010/main" val="91423371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EB94D7BC-DE0E-4F4A-B91C-CE9F227E34B5}" type="slidenum">
              <a:rPr lang="en-GB" altLang="en-US"/>
              <a:pPr eaLnBrk="1" hangingPunct="1">
                <a:spcBef>
                  <a:spcPct val="0"/>
                </a:spcBef>
              </a:pPr>
              <a:t>211</a:t>
            </a:fld>
            <a:endParaRPr lang="en-GB" altLang="en-US"/>
          </a:p>
        </p:txBody>
      </p:sp>
      <p:sp>
        <p:nvSpPr>
          <p:cNvPr id="222210"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22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The court additionally considered the two companies that Bielefeldt claimed had seen the drawings before him.</a:t>
            </a:r>
          </a:p>
          <a:p>
            <a:pPr defTabSz="454457" eaLnBrk="1" hangingPunct="1">
              <a:lnSpc>
                <a:spcPct val="90000"/>
              </a:lnSpc>
              <a:defRPr/>
            </a:pPr>
            <a:endParaRPr lang="en-US" altLang="en-US" dirty="0"/>
          </a:p>
          <a:p>
            <a:pPr defTabSz="454457" eaLnBrk="1" hangingPunct="1">
              <a:lnSpc>
                <a:spcPct val="90000"/>
              </a:lnSpc>
              <a:defRPr/>
            </a:pPr>
            <a:r>
              <a:rPr lang="en-US" altLang="en-US" dirty="0"/>
              <a:t>It concluded that in both instances, Metallurgical Industries had disclosed under confidentiality and had done so to further the company’s economic interest </a:t>
            </a:r>
            <a:r>
              <a:rPr lang="nl-NL" dirty="0"/>
              <a:t>–</a:t>
            </a:r>
            <a:r>
              <a:rPr lang="en-US" altLang="en-US" dirty="0"/>
              <a:t> a legitimate use of trade secrets. </a:t>
            </a:r>
          </a:p>
          <a:p>
            <a:pPr defTabSz="454457" eaLnBrk="1" hangingPunct="1">
              <a:lnSpc>
                <a:spcPct val="90000"/>
              </a:lnSpc>
              <a:defRPr/>
            </a:pPr>
            <a:endParaRPr lang="en-US" altLang="en-US" dirty="0"/>
          </a:p>
          <a:p>
            <a:pPr defTabSz="454457" eaLnBrk="1" hangingPunct="1">
              <a:lnSpc>
                <a:spcPct val="90000"/>
              </a:lnSpc>
              <a:defRPr/>
            </a:pPr>
            <a:r>
              <a:rPr lang="en-US" altLang="en-US" dirty="0"/>
              <a:t>One of the companies was going to build furnaces for Metallurgical Industries, while the other was a prospective licensee of the technology including the modifications.</a:t>
            </a:r>
          </a:p>
          <a:p>
            <a:pPr defTabSz="454457" eaLnBrk="1" hangingPunct="1">
              <a:lnSpc>
                <a:spcPct val="90000"/>
              </a:lnSpc>
              <a:defRPr/>
            </a:pPr>
            <a:endParaRPr lang="en-US" altLang="en-US" dirty="0"/>
          </a:p>
          <a:p>
            <a:pPr defTabSz="454457" eaLnBrk="1" hangingPunct="1">
              <a:lnSpc>
                <a:spcPct val="90000"/>
              </a:lnSpc>
              <a:defRPr/>
            </a:pPr>
            <a:r>
              <a:rPr lang="en-US" altLang="en-US" dirty="0"/>
              <a:t>So Bielefeldt and his company </a:t>
            </a:r>
            <a:r>
              <a:rPr lang="en-US" altLang="en-US" dirty="0" err="1"/>
              <a:t>Fourtek</a:t>
            </a:r>
            <a:r>
              <a:rPr lang="en-US" altLang="en-US" dirty="0"/>
              <a:t> lost the case comprehensively.</a:t>
            </a:r>
          </a:p>
        </p:txBody>
      </p:sp>
    </p:spTree>
    <p:extLst>
      <p:ext uri="{BB962C8B-B14F-4D97-AF65-F5344CB8AC3E}">
        <p14:creationId xmlns:p14="http://schemas.microsoft.com/office/powerpoint/2010/main" val="220600341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0CD6E6B4-A228-4E82-BD5F-F19864ED518A}" type="slidenum">
              <a:rPr lang="en-GB" altLang="en-US"/>
              <a:pPr eaLnBrk="1" hangingPunct="1">
                <a:spcBef>
                  <a:spcPct val="0"/>
                </a:spcBef>
              </a:pPr>
              <a:t>212</a:t>
            </a:fld>
            <a:endParaRPr lang="en-GB" altLang="en-US"/>
          </a:p>
        </p:txBody>
      </p:sp>
      <p:sp>
        <p:nvSpPr>
          <p:cNvPr id="22425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242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What happens when you have protected your know-how or trade secret and it is giving you a definite competitive advantage, and then along comes someone who finds a way round your secret by their own independent effort?</a:t>
            </a:r>
          </a:p>
          <a:p>
            <a:pPr defTabSz="454457" eaLnBrk="1" hangingPunct="1">
              <a:lnSpc>
                <a:spcPct val="90000"/>
              </a:lnSpc>
              <a:defRPr/>
            </a:pPr>
            <a:endParaRPr lang="en-US" altLang="en-US" dirty="0"/>
          </a:p>
          <a:p>
            <a:pPr defTabSz="454457" eaLnBrk="1" hangingPunct="1">
              <a:lnSpc>
                <a:spcPct val="90000"/>
              </a:lnSpc>
              <a:defRPr/>
            </a:pPr>
            <a:r>
              <a:rPr lang="en-US" altLang="en-US" dirty="0"/>
              <a:t>Suddenly your secret is much less valuable. Your new competitor has reverse engineered your product, or has independently invented an alternative that many consumers prefer to yours.</a:t>
            </a:r>
          </a:p>
          <a:p>
            <a:pPr defTabSz="454457" eaLnBrk="1" hangingPunct="1">
              <a:lnSpc>
                <a:spcPct val="90000"/>
              </a:lnSpc>
              <a:defRPr/>
            </a:pPr>
            <a:endParaRPr lang="en-US" altLang="en-US" dirty="0"/>
          </a:p>
          <a:p>
            <a:pPr defTabSz="454457" eaLnBrk="1" hangingPunct="1">
              <a:lnSpc>
                <a:spcPct val="90000"/>
              </a:lnSpc>
              <a:defRPr/>
            </a:pPr>
            <a:r>
              <a:rPr lang="en-US" altLang="en-US" dirty="0"/>
              <a:t>To what extent can you use your trade secret as an IP right to prevent others from taking business away from you? </a:t>
            </a:r>
          </a:p>
        </p:txBody>
      </p:sp>
    </p:spTree>
    <p:extLst>
      <p:ext uri="{BB962C8B-B14F-4D97-AF65-F5344CB8AC3E}">
        <p14:creationId xmlns:p14="http://schemas.microsoft.com/office/powerpoint/2010/main" val="16432653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7A223C00-5EFF-41CF-8552-406750F796D4}" type="slidenum">
              <a:rPr lang="en-GB" altLang="en-US"/>
              <a:pPr eaLnBrk="1" hangingPunct="1">
                <a:spcBef>
                  <a:spcPct val="0"/>
                </a:spcBef>
              </a:pPr>
              <a:t>213</a:t>
            </a:fld>
            <a:endParaRPr lang="en-GB" altLang="en-US"/>
          </a:p>
        </p:txBody>
      </p:sp>
      <p:sp>
        <p:nvSpPr>
          <p:cNvPr id="22630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2263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US" altLang="en-US" dirty="0"/>
              <a:t>The Chicago Lock Company sold locks with keys that were hard to duplicate. They were clever locks. The company kept the serial numbers and tumbler combinations secret, so anyone needing a replacement key had to call the company, give them the serial number on the lock, then wait to be sent a new key.</a:t>
            </a:r>
          </a:p>
          <a:p>
            <a:pPr defTabSz="454457" eaLnBrk="1" hangingPunct="1">
              <a:lnSpc>
                <a:spcPct val="90000"/>
              </a:lnSpc>
              <a:defRPr/>
            </a:pPr>
            <a:endParaRPr lang="en-US" altLang="en-US" dirty="0"/>
          </a:p>
          <a:p>
            <a:pPr defTabSz="454457" eaLnBrk="1" hangingPunct="1">
              <a:lnSpc>
                <a:spcPct val="90000"/>
              </a:lnSpc>
              <a:defRPr/>
            </a:pPr>
            <a:r>
              <a:rPr lang="en-US" altLang="en-US" dirty="0"/>
              <a:t>Understandably, many customers did not want to wait. They would simply summon a locksmith to pick the lock and get the tumbler combinations. The locksmith could then cut a key immediately.</a:t>
            </a:r>
          </a:p>
          <a:p>
            <a:pPr defTabSz="454457" eaLnBrk="1" hangingPunct="1">
              <a:lnSpc>
                <a:spcPct val="90000"/>
              </a:lnSpc>
              <a:defRPr/>
            </a:pPr>
            <a:r>
              <a:rPr lang="en-US" altLang="en-US" dirty="0"/>
              <a:t> </a:t>
            </a:r>
          </a:p>
          <a:p>
            <a:pPr defTabSz="454457" eaLnBrk="1" hangingPunct="1">
              <a:lnSpc>
                <a:spcPct val="90000"/>
              </a:lnSpc>
              <a:defRPr/>
            </a:pPr>
            <a:r>
              <a:rPr lang="en-US" altLang="en-US" dirty="0"/>
              <a:t>Defendants Morris and Victor </a:t>
            </a:r>
            <a:r>
              <a:rPr lang="en-US" altLang="en-US" dirty="0" err="1"/>
              <a:t>Fanberg</a:t>
            </a:r>
            <a:r>
              <a:rPr lang="en-US" altLang="en-US" dirty="0"/>
              <a:t> had the bright idea of contacting locksmiths, collecting all the serial numbers and tumbler combinations they had found and publishing them as a directory. Locksmiths then did not need to bother picking the locks. </a:t>
            </a:r>
          </a:p>
          <a:p>
            <a:pPr defTabSz="454457" eaLnBrk="1" hangingPunct="1">
              <a:lnSpc>
                <a:spcPct val="90000"/>
              </a:lnSpc>
              <a:defRPr/>
            </a:pPr>
            <a:endParaRPr lang="en-US" altLang="en-US" dirty="0"/>
          </a:p>
          <a:p>
            <a:pPr defTabSz="454457" eaLnBrk="1" hangingPunct="1">
              <a:lnSpc>
                <a:spcPct val="90000"/>
              </a:lnSpc>
              <a:defRPr/>
            </a:pPr>
            <a:r>
              <a:rPr lang="en-US" altLang="en-US" dirty="0"/>
              <a:t>The whole operation cost the customer less and was faster. It brought locksmiths more work, so both customers and locksmiths benefited from the directory. </a:t>
            </a:r>
          </a:p>
        </p:txBody>
      </p:sp>
    </p:spTree>
    <p:extLst>
      <p:ext uri="{BB962C8B-B14F-4D97-AF65-F5344CB8AC3E}">
        <p14:creationId xmlns:p14="http://schemas.microsoft.com/office/powerpoint/2010/main" val="343679656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5DE374EB-85D4-411B-AFA2-E7C7192D4BEB}" type="slidenum">
              <a:rPr lang="en-GB" altLang="en-US"/>
              <a:pPr eaLnBrk="1" hangingPunct="1">
                <a:spcBef>
                  <a:spcPct val="0"/>
                </a:spcBef>
              </a:pPr>
              <a:t>214</a:t>
            </a:fld>
            <a:endParaRPr lang="en-GB" altLang="en-US"/>
          </a:p>
        </p:txBody>
      </p:sp>
      <p:sp>
        <p:nvSpPr>
          <p:cNvPr id="22835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563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GB" dirty="0"/>
              <a:t>Based on what you should know by now, it’s fairly easy to see why the court decision went the way it did.</a:t>
            </a:r>
          </a:p>
          <a:p>
            <a:pPr defTabSz="454457" eaLnBrk="1" hangingPunct="1">
              <a:lnSpc>
                <a:spcPct val="90000"/>
              </a:lnSpc>
              <a:defRPr/>
            </a:pPr>
            <a:endParaRPr lang="en-GB" dirty="0"/>
          </a:p>
          <a:p>
            <a:pPr defTabSz="454457" eaLnBrk="1" hangingPunct="1">
              <a:lnSpc>
                <a:spcPct val="90000"/>
              </a:lnSpc>
              <a:defRPr/>
            </a:pPr>
            <a:r>
              <a:rPr lang="en-GB" dirty="0"/>
              <a:t>The </a:t>
            </a:r>
            <a:r>
              <a:rPr lang="en-GB" dirty="0" err="1"/>
              <a:t>Fanbergs</a:t>
            </a:r>
            <a:r>
              <a:rPr lang="en-GB" dirty="0"/>
              <a:t> had no relationship with the Chicago Lock Company and had not entered into any contract of confidentiality. Nor did they compete with the Chicago Lock Company in selling identical or similar locks. They didn’t in fact sell locks or hardware at all. Everything they did was entirely independent and the outcome of their own entrepreneurialism.</a:t>
            </a:r>
          </a:p>
          <a:p>
            <a:pPr defTabSz="454457" eaLnBrk="1" hangingPunct="1">
              <a:lnSpc>
                <a:spcPct val="90000"/>
              </a:lnSpc>
              <a:defRPr/>
            </a:pPr>
            <a:endParaRPr lang="en-GB" dirty="0"/>
          </a:p>
          <a:p>
            <a:pPr defTabSz="454457" eaLnBrk="1" hangingPunct="1">
              <a:lnSpc>
                <a:spcPct val="90000"/>
              </a:lnSpc>
              <a:defRPr/>
            </a:pPr>
            <a:r>
              <a:rPr lang="en-GB" dirty="0"/>
              <a:t>Nor did the locksmiths have any contract of confidentiality with the Chicago Lock Company. They too were free and independent agents. Their primary duty of care was to the customers who paid them for their services.</a:t>
            </a:r>
          </a:p>
          <a:p>
            <a:pPr defTabSz="454457" eaLnBrk="1" hangingPunct="1">
              <a:lnSpc>
                <a:spcPct val="90000"/>
              </a:lnSpc>
              <a:defRPr/>
            </a:pPr>
            <a:endParaRPr lang="en-GB" dirty="0"/>
          </a:p>
          <a:p>
            <a:pPr defTabSz="454457" eaLnBrk="1" hangingPunct="1">
              <a:lnSpc>
                <a:spcPct val="90000"/>
              </a:lnSpc>
              <a:defRPr/>
            </a:pPr>
            <a:r>
              <a:rPr lang="en-GB" dirty="0"/>
              <a:t>It’s clear therefore that the </a:t>
            </a:r>
            <a:r>
              <a:rPr lang="en-GB" dirty="0" err="1"/>
              <a:t>Fanbergs</a:t>
            </a:r>
            <a:r>
              <a:rPr lang="en-GB" dirty="0"/>
              <a:t> didn’t misappropriate information belonging to the Chicago Lock Company. Nor did the locksmiths.</a:t>
            </a:r>
          </a:p>
          <a:p>
            <a:pPr defTabSz="454457" eaLnBrk="1" hangingPunct="1">
              <a:lnSpc>
                <a:spcPct val="90000"/>
              </a:lnSpc>
              <a:defRPr/>
            </a:pPr>
            <a:endParaRPr lang="de-DE" altLang="en-US" dirty="0"/>
          </a:p>
          <a:p>
            <a:pPr defTabSz="454457" eaLnBrk="1" hangingPunct="1">
              <a:lnSpc>
                <a:spcPct val="90000"/>
              </a:lnSpc>
              <a:defRPr/>
            </a:pPr>
            <a:r>
              <a:rPr lang="en-GB" dirty="0"/>
              <a:t>The </a:t>
            </a:r>
            <a:r>
              <a:rPr lang="en-GB" dirty="0" err="1"/>
              <a:t>Fanbergs</a:t>
            </a:r>
            <a:r>
              <a:rPr lang="en-GB" dirty="0"/>
              <a:t> acquired information from the locksmiths, who in turn acquired it as a necessary step in doing the perfectly legitimate job the customer was paying them to do.</a:t>
            </a:r>
          </a:p>
          <a:p>
            <a:pPr defTabSz="454457" eaLnBrk="1" hangingPunct="1">
              <a:lnSpc>
                <a:spcPct val="90000"/>
              </a:lnSpc>
              <a:defRPr/>
            </a:pPr>
            <a:endParaRPr lang="en-GB" dirty="0"/>
          </a:p>
          <a:p>
            <a:pPr defTabSz="454457" eaLnBrk="1" hangingPunct="1">
              <a:lnSpc>
                <a:spcPct val="90000"/>
              </a:lnSpc>
              <a:defRPr/>
            </a:pPr>
            <a:r>
              <a:rPr lang="en-GB" dirty="0"/>
              <a:t>Another lesson, perhaps, is that companies that try to use trade secrets to control the market too tightly will eventually come unstuck — because others will look for clever ways to beat them at their own game.</a:t>
            </a:r>
            <a:endParaRPr lang="en-US" altLang="en-US" dirty="0"/>
          </a:p>
        </p:txBody>
      </p:sp>
    </p:spTree>
    <p:extLst>
      <p:ext uri="{BB962C8B-B14F-4D97-AF65-F5344CB8AC3E}">
        <p14:creationId xmlns:p14="http://schemas.microsoft.com/office/powerpoint/2010/main" val="402039109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7ECC4B12-C112-4997-BC39-FB5CFBE9ADFE}" type="slidenum">
              <a:rPr lang="en-GB" altLang="en-US"/>
              <a:pPr eaLnBrk="1" hangingPunct="1">
                <a:spcBef>
                  <a:spcPct val="0"/>
                </a:spcBef>
              </a:pPr>
              <a:t>215</a:t>
            </a:fld>
            <a:endParaRPr lang="en-GB" altLang="en-US"/>
          </a:p>
        </p:txBody>
      </p:sp>
      <p:sp>
        <p:nvSpPr>
          <p:cNvPr id="237570"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a:extLst>
        </p:spPr>
      </p:sp>
      <p:sp>
        <p:nvSpPr>
          <p:cNvPr id="6144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4457" eaLnBrk="1" hangingPunct="1">
              <a:lnSpc>
                <a:spcPct val="90000"/>
              </a:lnSpc>
              <a:defRPr/>
            </a:pPr>
            <a:r>
              <a:rPr lang="en-US" altLang="en-US" dirty="0"/>
              <a:t>This court case relates to Kevlar, a product made by DuPont. Kevlar is the subject of many patents. Its inventor, Stephanie </a:t>
            </a:r>
            <a:r>
              <a:rPr lang="en-US" altLang="en-US" dirty="0" err="1"/>
              <a:t>Kwolek</a:t>
            </a:r>
            <a:r>
              <a:rPr lang="en-US" altLang="en-US" dirty="0"/>
              <a:t>, was a DuPont employee and so the invention belonged to DuPont. </a:t>
            </a:r>
          </a:p>
          <a:p>
            <a:pPr defTabSz="454457" eaLnBrk="1" hangingPunct="1">
              <a:lnSpc>
                <a:spcPct val="90000"/>
              </a:lnSpc>
              <a:defRPr/>
            </a:pPr>
            <a:endParaRPr lang="en-US" altLang="en-US" dirty="0"/>
          </a:p>
          <a:p>
            <a:pPr defTabSz="454457" eaLnBrk="1" hangingPunct="1">
              <a:lnSpc>
                <a:spcPct val="90000"/>
              </a:lnSpc>
              <a:defRPr/>
            </a:pPr>
            <a:r>
              <a:rPr lang="en-US" altLang="en-US" dirty="0"/>
              <a:t>All the original DuPont patents for Kevlar have now expired. Nonetheless, DuPont still dominates the Kevlar market. This case study gives some insight into how it does it.</a:t>
            </a:r>
          </a:p>
        </p:txBody>
      </p:sp>
    </p:spTree>
    <p:extLst>
      <p:ext uri="{BB962C8B-B14F-4D97-AF65-F5344CB8AC3E}">
        <p14:creationId xmlns:p14="http://schemas.microsoft.com/office/powerpoint/2010/main" val="276972042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877FAA55-654B-4E68-96A0-D549C01C4B07}" type="slidenum">
              <a:rPr lang="en-GB" altLang="en-US"/>
              <a:pPr eaLnBrk="1" hangingPunct="1">
                <a:spcBef>
                  <a:spcPct val="0"/>
                </a:spcBef>
              </a:pPr>
              <a:t>216</a:t>
            </a:fld>
            <a:endParaRPr lang="en-GB" altLang="en-US"/>
          </a:p>
        </p:txBody>
      </p:sp>
      <p:sp>
        <p:nvSpPr>
          <p:cNvPr id="62467"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396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4457" eaLnBrk="1" hangingPunct="1">
              <a:lnSpc>
                <a:spcPct val="90000"/>
              </a:lnSpc>
              <a:defRPr/>
            </a:pPr>
            <a:r>
              <a:rPr lang="en-GB" altLang="en-US" dirty="0"/>
              <a:t>Korean company </a:t>
            </a:r>
            <a:r>
              <a:rPr lang="en-GB" altLang="en-US" dirty="0" err="1"/>
              <a:t>Kolon</a:t>
            </a:r>
            <a:r>
              <a:rPr lang="en-GB" altLang="en-US" dirty="0"/>
              <a:t> Industries tried to take business away from DuPont by hiring former senior DuPont employees who were familiar with the DuPont know-how.</a:t>
            </a:r>
          </a:p>
          <a:p>
            <a:pPr defTabSz="454457" eaLnBrk="1" hangingPunct="1">
              <a:lnSpc>
                <a:spcPct val="90000"/>
              </a:lnSpc>
              <a:defRPr/>
            </a:pPr>
            <a:endParaRPr lang="en-US" altLang="en-US" dirty="0"/>
          </a:p>
          <a:p>
            <a:pPr defTabSz="454457" eaLnBrk="1" hangingPunct="1">
              <a:lnSpc>
                <a:spcPct val="90000"/>
              </a:lnSpc>
              <a:defRPr/>
            </a:pPr>
            <a:r>
              <a:rPr lang="en-US" altLang="en-US" dirty="0"/>
              <a:t>When </a:t>
            </a:r>
            <a:r>
              <a:rPr lang="en-US" altLang="en-US" dirty="0" err="1"/>
              <a:t>Kolon’s</a:t>
            </a:r>
            <a:r>
              <a:rPr lang="en-US" altLang="en-US" dirty="0"/>
              <a:t> strategy became evident, DuPont took them to court. The complaint was that the former DuPont employees still had a duty of confidentiality to DuPont, and so were guilty of breach of contract, while Kolon was guilty of misappropriating trade secrets.</a:t>
            </a:r>
          </a:p>
          <a:p>
            <a:pPr defTabSz="454457" eaLnBrk="1" hangingPunct="1">
              <a:lnSpc>
                <a:spcPct val="90000"/>
              </a:lnSpc>
              <a:defRPr/>
            </a:pPr>
            <a:endParaRPr lang="en-US" altLang="en-US" dirty="0"/>
          </a:p>
          <a:p>
            <a:pPr defTabSz="454457" eaLnBrk="1" hangingPunct="1">
              <a:lnSpc>
                <a:spcPct val="90000"/>
              </a:lnSpc>
              <a:defRPr/>
            </a:pPr>
            <a:r>
              <a:rPr lang="en-US" altLang="en-US" dirty="0"/>
              <a:t>The court case related to a particular Kolon product called </a:t>
            </a:r>
            <a:r>
              <a:rPr lang="en-US" altLang="en-US" dirty="0" err="1"/>
              <a:t>Heracron</a:t>
            </a:r>
            <a:r>
              <a:rPr lang="en-US" altLang="en-US" dirty="0"/>
              <a:t>. One former DuPont employee, Michael Mitchell, pleaded guilty and was sentenced to 18 months imprisonment. DuPont came away with a 919.9 million dollar award against Kolon and a 20-year injunction to stop Kolon selling </a:t>
            </a:r>
            <a:r>
              <a:rPr lang="en-US" altLang="en-US" dirty="0" err="1"/>
              <a:t>Heracron</a:t>
            </a:r>
            <a:r>
              <a:rPr lang="en-US" altLang="en-US" dirty="0"/>
              <a:t> and other Kevlar-type products.</a:t>
            </a:r>
          </a:p>
          <a:p>
            <a:pPr defTabSz="454457" eaLnBrk="1" hangingPunct="1">
              <a:lnSpc>
                <a:spcPct val="90000"/>
              </a:lnSpc>
              <a:defRPr/>
            </a:pPr>
            <a:endParaRPr lang="en-US" altLang="en-US" dirty="0"/>
          </a:p>
        </p:txBody>
      </p:sp>
    </p:spTree>
    <p:extLst>
      <p:ext uri="{BB962C8B-B14F-4D97-AF65-F5344CB8AC3E}">
        <p14:creationId xmlns:p14="http://schemas.microsoft.com/office/powerpoint/2010/main" val="414557376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416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685">
              <a:defRPr/>
            </a:pPr>
            <a:r>
              <a:rPr lang="en-US" altLang="en-US" dirty="0"/>
              <a:t>Owing to a successful 2014 appeal that overturned the court’s judgment and ordered a retrial, however, this case is far from over.  Yet it still illustrates that even the largest companies need protection from predatory competitors </a:t>
            </a:r>
            <a:r>
              <a:rPr lang="nl-NL" dirty="0"/>
              <a:t>–</a:t>
            </a:r>
            <a:r>
              <a:rPr lang="en-US" altLang="en-US" dirty="0"/>
              <a:t> and trade secrets coupled with legally binding contracts can be powerful enough to do the job!</a:t>
            </a:r>
          </a:p>
        </p:txBody>
      </p:sp>
      <p:sp>
        <p:nvSpPr>
          <p:cNvPr id="63493" name="Slide Number Placeholder 3"/>
          <p:cNvSpPr txBox="1">
            <a:spLocks noGrp="1"/>
          </p:cNvSpPr>
          <p:nvPr/>
        </p:nvSpPr>
        <p:spPr bwMode="auto">
          <a:xfrm>
            <a:off x="3789197" y="9341773"/>
            <a:ext cx="2899382" cy="49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spcBef>
                <a:spcPct val="0"/>
              </a:spcBef>
            </a:pPr>
            <a:fld id="{AC7FEA39-22AC-485B-BDF1-1B83DC149440}" type="slidenum">
              <a:rPr lang="en-US" altLang="en-US"/>
              <a:pPr algn="r" eaLnBrk="1" hangingPunct="1">
                <a:spcBef>
                  <a:spcPct val="0"/>
                </a:spcBef>
              </a:pPr>
              <a:t>217</a:t>
            </a:fld>
            <a:endParaRPr lang="en-US" altLang="en-US"/>
          </a:p>
        </p:txBody>
      </p:sp>
    </p:spTree>
    <p:extLst>
      <p:ext uri="{BB962C8B-B14F-4D97-AF65-F5344CB8AC3E}">
        <p14:creationId xmlns:p14="http://schemas.microsoft.com/office/powerpoint/2010/main" val="90178924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4457" eaLnBrk="1" hangingPunct="1">
              <a:lnSpc>
                <a:spcPct val="90000"/>
              </a:lnSpc>
              <a:defRPr/>
            </a:pPr>
            <a:r>
              <a:rPr lang="de-DE" b="1" dirty="0" err="1"/>
              <a:t>Fictional</a:t>
            </a:r>
            <a:r>
              <a:rPr lang="de-DE" b="1" dirty="0"/>
              <a:t> </a:t>
            </a:r>
            <a:r>
              <a:rPr lang="de-DE" b="1" dirty="0" err="1"/>
              <a:t>description</a:t>
            </a:r>
            <a:endParaRPr lang="en-GB" b="1" dirty="0"/>
          </a:p>
          <a:p>
            <a:pPr defTabSz="454457" eaLnBrk="1" hangingPunct="1">
              <a:lnSpc>
                <a:spcPct val="90000"/>
              </a:lnSpc>
              <a:defRPr/>
            </a:pPr>
            <a:endParaRPr lang="en-GB" dirty="0"/>
          </a:p>
          <a:p>
            <a:pPr defTabSz="454457" eaLnBrk="1" hangingPunct="1">
              <a:lnSpc>
                <a:spcPct val="90000"/>
              </a:lnSpc>
              <a:defRPr/>
            </a:pPr>
            <a:r>
              <a:rPr lang="en-GB" dirty="0"/>
              <a:t>You own a small research and development company. You have long known of a product called </a:t>
            </a:r>
            <a:r>
              <a:rPr lang="en-GB" dirty="0" err="1"/>
              <a:t>ProNice</a:t>
            </a:r>
            <a:r>
              <a:rPr lang="en-GB" dirty="0"/>
              <a:t>, made and sold by a company called </a:t>
            </a:r>
            <a:r>
              <a:rPr lang="en-GB" dirty="0" err="1"/>
              <a:t>Fairdeal</a:t>
            </a:r>
            <a:r>
              <a:rPr lang="en-GB" dirty="0"/>
              <a:t> Ltd. </a:t>
            </a:r>
            <a:r>
              <a:rPr lang="en-GB" dirty="0" err="1"/>
              <a:t>ProNice</a:t>
            </a:r>
            <a:r>
              <a:rPr lang="en-GB" dirty="0"/>
              <a:t> is a very successful product; it generates a great deal of sales revenue for </a:t>
            </a:r>
            <a:r>
              <a:rPr lang="en-GB" dirty="0" err="1"/>
              <a:t>Fairdeal</a:t>
            </a:r>
            <a:r>
              <a:rPr lang="en-GB" dirty="0"/>
              <a:t>.</a:t>
            </a:r>
          </a:p>
          <a:p>
            <a:pPr defTabSz="454457" eaLnBrk="1" hangingPunct="1">
              <a:lnSpc>
                <a:spcPct val="90000"/>
              </a:lnSpc>
              <a:defRPr/>
            </a:pPr>
            <a:endParaRPr lang="en-GB" dirty="0"/>
          </a:p>
          <a:p>
            <a:pPr defTabSz="454457" eaLnBrk="1" hangingPunct="1">
              <a:lnSpc>
                <a:spcPct val="90000"/>
              </a:lnSpc>
              <a:defRPr/>
            </a:pPr>
            <a:r>
              <a:rPr lang="en-GB" dirty="0"/>
              <a:t>You have developed the technology for a new product – </a:t>
            </a:r>
            <a:r>
              <a:rPr lang="en-GB" dirty="0" err="1"/>
              <a:t>iBetter</a:t>
            </a:r>
            <a:r>
              <a:rPr lang="en-GB" dirty="0"/>
              <a:t> – which you are confident is superior to </a:t>
            </a:r>
            <a:r>
              <a:rPr lang="en-GB" dirty="0" err="1"/>
              <a:t>ProNice</a:t>
            </a:r>
            <a:r>
              <a:rPr lang="en-GB" dirty="0"/>
              <a:t>. Trials of prototypes show it to be 40 per cent more efficient and much simpler to manufacture. The factory gate cost is predicted to be around half that of </a:t>
            </a:r>
            <a:r>
              <a:rPr lang="en-GB" dirty="0" err="1"/>
              <a:t>ProNice</a:t>
            </a:r>
            <a:r>
              <a:rPr lang="en-GB" dirty="0"/>
              <a:t>.</a:t>
            </a:r>
          </a:p>
          <a:p>
            <a:pPr defTabSz="454457" eaLnBrk="1" hangingPunct="1">
              <a:lnSpc>
                <a:spcPct val="90000"/>
              </a:lnSpc>
              <a:defRPr/>
            </a:pPr>
            <a:endParaRPr lang="en-GB" dirty="0"/>
          </a:p>
          <a:p>
            <a:pPr defTabSz="454457" eaLnBrk="1" hangingPunct="1">
              <a:lnSpc>
                <a:spcPct val="90000"/>
              </a:lnSpc>
              <a:defRPr/>
            </a:pPr>
            <a:r>
              <a:rPr lang="en-GB" dirty="0"/>
              <a:t>You are now keen to:</a:t>
            </a:r>
          </a:p>
          <a:p>
            <a:pPr defTabSz="454457" eaLnBrk="1" hangingPunct="1">
              <a:lnSpc>
                <a:spcPct val="90000"/>
              </a:lnSpc>
              <a:defRPr/>
            </a:pPr>
            <a:endParaRPr lang="en-GB" dirty="0"/>
          </a:p>
          <a:p>
            <a:pPr defTabSz="454457" eaLnBrk="1" hangingPunct="1">
              <a:lnSpc>
                <a:spcPct val="90000"/>
              </a:lnSpc>
              <a:defRPr/>
            </a:pPr>
            <a:r>
              <a:rPr lang="en-GB" dirty="0"/>
              <a:t>– Find a licensee for your </a:t>
            </a:r>
            <a:r>
              <a:rPr lang="en-GB" dirty="0" err="1"/>
              <a:t>iBetter</a:t>
            </a:r>
            <a:r>
              <a:rPr lang="en-GB" dirty="0"/>
              <a:t> technology.</a:t>
            </a:r>
          </a:p>
          <a:p>
            <a:pPr defTabSz="454457" eaLnBrk="1" hangingPunct="1">
              <a:lnSpc>
                <a:spcPct val="90000"/>
              </a:lnSpc>
              <a:defRPr/>
            </a:pPr>
            <a:r>
              <a:rPr lang="en-GB" dirty="0"/>
              <a:t>– Recruit a researcher to help your company carry out further confidential R&amp;D in this technology field. </a:t>
            </a:r>
          </a:p>
        </p:txBody>
      </p:sp>
      <p:sp>
        <p:nvSpPr>
          <p:cNvPr id="4" name="Foliennummernplatzhalter 3"/>
          <p:cNvSpPr>
            <a:spLocks noGrp="1"/>
          </p:cNvSpPr>
          <p:nvPr>
            <p:ph type="sldNum" sz="quarter" idx="10"/>
          </p:nvPr>
        </p:nvSpPr>
        <p:spPr/>
        <p:txBody>
          <a:bodyPr/>
          <a:lstStyle/>
          <a:p>
            <a:pPr>
              <a:defRPr/>
            </a:pPr>
            <a:fld id="{7735B17E-AA6C-4583-8372-5CEFABEF79F5}" type="slidenum">
              <a:rPr lang="en-GB" smtClean="0"/>
              <a:pPr>
                <a:defRPr/>
              </a:pPr>
              <a:t>218</a:t>
            </a:fld>
            <a:endParaRPr lang="en-GB"/>
          </a:p>
        </p:txBody>
      </p:sp>
    </p:spTree>
    <p:extLst>
      <p:ext uri="{BB962C8B-B14F-4D97-AF65-F5344CB8AC3E}">
        <p14:creationId xmlns:p14="http://schemas.microsoft.com/office/powerpoint/2010/main" val="152044933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4457" eaLnBrk="1" hangingPunct="1">
              <a:lnSpc>
                <a:spcPct val="90000"/>
              </a:lnSpc>
              <a:defRPr/>
            </a:pPr>
            <a:r>
              <a:rPr lang="en-GB" dirty="0"/>
              <a:t>Let´s assume you have a friend who works for </a:t>
            </a:r>
            <a:r>
              <a:rPr lang="en-GB" dirty="0" err="1"/>
              <a:t>Fairdeal</a:t>
            </a:r>
            <a:r>
              <a:rPr lang="en-GB" dirty="0"/>
              <a:t> Ltd. You have not seen him since university, but you arrange a meeting. You hope to get first-hand information from him about the market for </a:t>
            </a:r>
            <a:r>
              <a:rPr lang="en-GB" dirty="0" err="1"/>
              <a:t>ProNice</a:t>
            </a:r>
            <a:r>
              <a:rPr lang="en-GB" dirty="0"/>
              <a:t>, as this may help you get </a:t>
            </a:r>
            <a:r>
              <a:rPr lang="en-GB" dirty="0" err="1"/>
              <a:t>iBetter</a:t>
            </a:r>
            <a:r>
              <a:rPr lang="en-GB" dirty="0"/>
              <a:t> into the same market.</a:t>
            </a:r>
          </a:p>
          <a:p>
            <a:pPr defTabSz="454457" eaLnBrk="1" hangingPunct="1">
              <a:lnSpc>
                <a:spcPct val="90000"/>
              </a:lnSpc>
              <a:defRPr/>
            </a:pPr>
            <a:endParaRPr lang="en-GB" dirty="0"/>
          </a:p>
          <a:p>
            <a:pPr defTabSz="454457" eaLnBrk="1" hangingPunct="1">
              <a:lnSpc>
                <a:spcPct val="90000"/>
              </a:lnSpc>
              <a:defRPr/>
            </a:pPr>
            <a:r>
              <a:rPr lang="en-GB" dirty="0"/>
              <a:t>You tell him that your conversation needs to be confidential. He agrees and seems interested. Encouraged, you tell him about </a:t>
            </a:r>
            <a:r>
              <a:rPr lang="en-GB" dirty="0" err="1"/>
              <a:t>iBetter</a:t>
            </a:r>
            <a:r>
              <a:rPr lang="en-GB" dirty="0"/>
              <a:t> in considerable detail.</a:t>
            </a:r>
          </a:p>
          <a:p>
            <a:pPr defTabSz="454457" eaLnBrk="1" hangingPunct="1">
              <a:lnSpc>
                <a:spcPct val="90000"/>
              </a:lnSpc>
              <a:defRPr/>
            </a:pPr>
            <a:endParaRPr lang="en-GB" dirty="0"/>
          </a:p>
          <a:p>
            <a:pPr defTabSz="454457" eaLnBrk="1" hangingPunct="1">
              <a:lnSpc>
                <a:spcPct val="90000"/>
              </a:lnSpc>
              <a:defRPr/>
            </a:pPr>
            <a:r>
              <a:rPr lang="en-GB" dirty="0"/>
              <a:t>It’s essentially an informal conversation, so you do not ask your friend to sign a non-disclosure agreement (NDA).</a:t>
            </a:r>
          </a:p>
          <a:p>
            <a:pPr defTabSz="454457" eaLnBrk="1" hangingPunct="1">
              <a:lnSpc>
                <a:spcPct val="90000"/>
              </a:lnSpc>
              <a:defRPr/>
            </a:pPr>
            <a:r>
              <a:rPr lang="en-GB" dirty="0"/>
              <a:t>Several months go by. Finding a licensee for </a:t>
            </a:r>
            <a:r>
              <a:rPr lang="en-GB" dirty="0" err="1"/>
              <a:t>iBetter</a:t>
            </a:r>
            <a:r>
              <a:rPr lang="en-GB" dirty="0"/>
              <a:t> is taking no longer than you expected.</a:t>
            </a:r>
          </a:p>
          <a:p>
            <a:pPr defTabSz="454457" eaLnBrk="1" hangingPunct="1">
              <a:lnSpc>
                <a:spcPct val="90000"/>
              </a:lnSpc>
              <a:defRPr/>
            </a:pPr>
            <a:r>
              <a:rPr lang="en-GB" dirty="0"/>
              <a:t>Then, to your dismay, you read a news release from </a:t>
            </a:r>
            <a:r>
              <a:rPr lang="en-GB" dirty="0" err="1"/>
              <a:t>Fairdeal</a:t>
            </a:r>
            <a:r>
              <a:rPr lang="en-GB" dirty="0"/>
              <a:t>. They are soon to launch a product that is </a:t>
            </a:r>
            <a:r>
              <a:rPr lang="en-GB" dirty="0" err="1"/>
              <a:t>iBetter</a:t>
            </a:r>
            <a:r>
              <a:rPr lang="en-GB" dirty="0"/>
              <a:t> in all but name.</a:t>
            </a:r>
          </a:p>
          <a:p>
            <a:pPr defTabSz="454457" eaLnBrk="1" hangingPunct="1">
              <a:lnSpc>
                <a:spcPct val="90000"/>
              </a:lnSpc>
              <a:defRPr/>
            </a:pPr>
            <a:r>
              <a:rPr lang="en-GB" dirty="0"/>
              <a:t>You have applied for a patent for the </a:t>
            </a:r>
            <a:r>
              <a:rPr lang="en-GB" dirty="0" err="1"/>
              <a:t>iBetter</a:t>
            </a:r>
            <a:r>
              <a:rPr lang="en-GB" dirty="0"/>
              <a:t> technology – but you filed it after you spoke to your friend.</a:t>
            </a:r>
          </a:p>
          <a:p>
            <a:pPr defTabSz="454457" eaLnBrk="1" hangingPunct="1">
              <a:lnSpc>
                <a:spcPct val="90000"/>
              </a:lnSpc>
              <a:defRPr/>
            </a:pPr>
            <a:endParaRPr lang="en-GB" dirty="0"/>
          </a:p>
          <a:p>
            <a:pPr defTabSz="454457" eaLnBrk="1" hangingPunct="1">
              <a:lnSpc>
                <a:spcPct val="90000"/>
              </a:lnSpc>
              <a:defRPr/>
            </a:pPr>
            <a:r>
              <a:rPr lang="en-GB" dirty="0"/>
              <a:t>Do you have any legal remedy against </a:t>
            </a:r>
            <a:r>
              <a:rPr lang="en-GB" dirty="0" err="1"/>
              <a:t>Fairdeal</a:t>
            </a:r>
            <a:r>
              <a:rPr lang="en-GB" dirty="0"/>
              <a:t>?</a:t>
            </a:r>
          </a:p>
        </p:txBody>
      </p:sp>
      <p:sp>
        <p:nvSpPr>
          <p:cNvPr id="4" name="Foliennummernplatzhalter 3"/>
          <p:cNvSpPr>
            <a:spLocks noGrp="1"/>
          </p:cNvSpPr>
          <p:nvPr>
            <p:ph type="sldNum" sz="quarter" idx="10"/>
          </p:nvPr>
        </p:nvSpPr>
        <p:spPr/>
        <p:txBody>
          <a:bodyPr/>
          <a:lstStyle/>
          <a:p>
            <a:pPr>
              <a:defRPr/>
            </a:pPr>
            <a:fld id="{7735B17E-AA6C-4583-8372-5CEFABEF79F5}" type="slidenum">
              <a:rPr lang="en-GB" smtClean="0"/>
              <a:pPr>
                <a:defRPr/>
              </a:pPr>
              <a:t>219</a:t>
            </a:fld>
            <a:endParaRPr lang="en-GB"/>
          </a:p>
        </p:txBody>
      </p:sp>
    </p:spTree>
    <p:extLst>
      <p:ext uri="{BB962C8B-B14F-4D97-AF65-F5344CB8AC3E}">
        <p14:creationId xmlns:p14="http://schemas.microsoft.com/office/powerpoint/2010/main" val="154327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These days, most</a:t>
            </a:r>
            <a:r>
              <a:rPr lang="en-GB" baseline="0" noProof="0" dirty="0"/>
              <a:t> brand names are registered as trade marks. There are cases in which a brand is not registered and is copied by a competitor. In most countries, these unregistered marks have very limited protection. There is no EU-wide protection and the user of the unregistered trade mark needs to rely on national laws. </a:t>
            </a:r>
          </a:p>
          <a:p>
            <a:endParaRPr lang="en-GB" baseline="0" noProof="0" dirty="0"/>
          </a:p>
          <a:p>
            <a:r>
              <a:rPr lang="en-GB" baseline="0" noProof="0" dirty="0"/>
              <a:t>In the UK, a trader can take action against another trader for "passing off“, in other words for trying to suggest to consumers that its products are similar or identical to those offered by the original trader. In Germany, when one trader takes unfair advantage of the good name of a competitor's products, protection is granted under unfair competition law . </a:t>
            </a:r>
          </a:p>
          <a:p>
            <a:endParaRPr lang="en-GB" baseline="0" noProof="0" dirty="0"/>
          </a:p>
          <a:p>
            <a:r>
              <a:rPr lang="en-GB" baseline="0" noProof="0" dirty="0"/>
              <a:t>The protection is very limited and often depends on the facts of the case. It is always better to register a trade mark than rely on an unregistered trade mark.</a:t>
            </a:r>
            <a:endParaRPr lang="en-GB" noProof="0" dirty="0"/>
          </a:p>
          <a:p>
            <a:endParaRPr lang="en-GB" noProof="0"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22</a:t>
            </a:fld>
            <a:endParaRPr lang="en-GB"/>
          </a:p>
        </p:txBody>
      </p:sp>
    </p:spTree>
    <p:extLst>
      <p:ext uri="{BB962C8B-B14F-4D97-AF65-F5344CB8AC3E}">
        <p14:creationId xmlns:p14="http://schemas.microsoft.com/office/powerpoint/2010/main" val="315631073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4457" eaLnBrk="1" hangingPunct="1">
              <a:lnSpc>
                <a:spcPct val="90000"/>
              </a:lnSpc>
              <a:defRPr/>
            </a:pPr>
            <a:r>
              <a:rPr lang="en-GB" dirty="0"/>
              <a:t>In the hope of negotiating a licensing deal with </a:t>
            </a:r>
            <a:r>
              <a:rPr lang="en-GB" dirty="0" err="1"/>
              <a:t>Fairdeal</a:t>
            </a:r>
            <a:r>
              <a:rPr lang="en-GB" dirty="0"/>
              <a:t> – surely </a:t>
            </a:r>
            <a:r>
              <a:rPr lang="en-GB" dirty="0" err="1"/>
              <a:t>iBetter</a:t>
            </a:r>
            <a:r>
              <a:rPr lang="en-GB" dirty="0"/>
              <a:t> will be just what they’re looking for? – you ask for, and are granted, a meeting with a </a:t>
            </a:r>
            <a:r>
              <a:rPr lang="en-GB" dirty="0" err="1"/>
              <a:t>Fairdeal</a:t>
            </a:r>
            <a:r>
              <a:rPr lang="en-GB" dirty="0"/>
              <a:t> product manager.</a:t>
            </a:r>
          </a:p>
          <a:p>
            <a:pPr defTabSz="454457" eaLnBrk="1" hangingPunct="1">
              <a:lnSpc>
                <a:spcPct val="90000"/>
              </a:lnSpc>
              <a:defRPr/>
            </a:pPr>
            <a:endParaRPr lang="en-GB" dirty="0"/>
          </a:p>
          <a:p>
            <a:pPr defTabSz="454457" eaLnBrk="1" hangingPunct="1">
              <a:lnSpc>
                <a:spcPct val="90000"/>
              </a:lnSpc>
              <a:defRPr/>
            </a:pPr>
            <a:r>
              <a:rPr lang="en-GB" dirty="0"/>
              <a:t>You sign </a:t>
            </a:r>
            <a:r>
              <a:rPr lang="en-GB" dirty="0" err="1"/>
              <a:t>Fairdeal’s</a:t>
            </a:r>
            <a:r>
              <a:rPr lang="en-GB" dirty="0"/>
              <a:t> NDA. (They don’t want to put their own R&amp;D secrets at risk by talking to you except in strict confidence.)</a:t>
            </a:r>
          </a:p>
          <a:p>
            <a:pPr defTabSz="454457" eaLnBrk="1" hangingPunct="1">
              <a:lnSpc>
                <a:spcPct val="90000"/>
              </a:lnSpc>
              <a:defRPr/>
            </a:pPr>
            <a:r>
              <a:rPr lang="en-GB" dirty="0"/>
              <a:t>You have not so far applied for a patent for the </a:t>
            </a:r>
            <a:r>
              <a:rPr lang="en-GB" dirty="0" err="1"/>
              <a:t>iBetter</a:t>
            </a:r>
            <a:r>
              <a:rPr lang="en-GB" dirty="0"/>
              <a:t> technology.</a:t>
            </a:r>
          </a:p>
          <a:p>
            <a:pPr defTabSz="454457" eaLnBrk="1" hangingPunct="1">
              <a:lnSpc>
                <a:spcPct val="90000"/>
              </a:lnSpc>
              <a:defRPr/>
            </a:pPr>
            <a:r>
              <a:rPr lang="en-GB" dirty="0"/>
              <a:t>At the meeting you disclose detailed information about </a:t>
            </a:r>
            <a:r>
              <a:rPr lang="en-GB" dirty="0" err="1"/>
              <a:t>iBetter</a:t>
            </a:r>
            <a:r>
              <a:rPr lang="en-GB" dirty="0"/>
              <a:t> and how it could be manufactured.</a:t>
            </a:r>
          </a:p>
          <a:p>
            <a:pPr defTabSz="454457" eaLnBrk="1" hangingPunct="1">
              <a:lnSpc>
                <a:spcPct val="90000"/>
              </a:lnSpc>
              <a:defRPr/>
            </a:pPr>
            <a:r>
              <a:rPr lang="en-GB" dirty="0"/>
              <a:t>A few months go by. You hear nothing from </a:t>
            </a:r>
            <a:r>
              <a:rPr lang="en-GB" dirty="0" err="1"/>
              <a:t>Fairdeal</a:t>
            </a:r>
            <a:r>
              <a:rPr lang="en-GB" dirty="0"/>
              <a:t>. </a:t>
            </a:r>
          </a:p>
          <a:p>
            <a:pPr defTabSz="454457" eaLnBrk="1" hangingPunct="1">
              <a:lnSpc>
                <a:spcPct val="90000"/>
              </a:lnSpc>
              <a:defRPr/>
            </a:pPr>
            <a:r>
              <a:rPr lang="en-GB" dirty="0"/>
              <a:t>Then you discover that </a:t>
            </a:r>
            <a:r>
              <a:rPr lang="en-GB" dirty="0" err="1"/>
              <a:t>Fairdeal</a:t>
            </a:r>
            <a:r>
              <a:rPr lang="en-GB" dirty="0"/>
              <a:t> has filed a patent application for the </a:t>
            </a:r>
            <a:r>
              <a:rPr lang="en-GB" dirty="0" err="1"/>
              <a:t>iBetter</a:t>
            </a:r>
            <a:r>
              <a:rPr lang="en-GB" dirty="0"/>
              <a:t> technology.</a:t>
            </a:r>
          </a:p>
          <a:p>
            <a:pPr defTabSz="454457" eaLnBrk="1" hangingPunct="1">
              <a:lnSpc>
                <a:spcPct val="90000"/>
              </a:lnSpc>
              <a:defRPr/>
            </a:pPr>
            <a:endParaRPr lang="en-GB" dirty="0"/>
          </a:p>
          <a:p>
            <a:pPr defTabSz="454457" eaLnBrk="1" hangingPunct="1">
              <a:lnSpc>
                <a:spcPct val="90000"/>
              </a:lnSpc>
              <a:defRPr/>
            </a:pPr>
            <a:r>
              <a:rPr lang="en-GB" dirty="0"/>
              <a:t>Do you have any legal remedy against </a:t>
            </a:r>
            <a:r>
              <a:rPr lang="en-GB" dirty="0" err="1"/>
              <a:t>Fairdeal</a:t>
            </a:r>
            <a:r>
              <a:rPr lang="en-GB" dirty="0"/>
              <a:t>?</a:t>
            </a:r>
          </a:p>
        </p:txBody>
      </p:sp>
      <p:sp>
        <p:nvSpPr>
          <p:cNvPr id="4" name="Foliennummernplatzhalter 3"/>
          <p:cNvSpPr>
            <a:spLocks noGrp="1"/>
          </p:cNvSpPr>
          <p:nvPr>
            <p:ph type="sldNum" sz="quarter" idx="10"/>
          </p:nvPr>
        </p:nvSpPr>
        <p:spPr/>
        <p:txBody>
          <a:bodyPr/>
          <a:lstStyle/>
          <a:p>
            <a:pPr>
              <a:defRPr/>
            </a:pPr>
            <a:fld id="{7735B17E-AA6C-4583-8372-5CEFABEF79F5}" type="slidenum">
              <a:rPr lang="en-GB" smtClean="0"/>
              <a:pPr>
                <a:defRPr/>
              </a:pPr>
              <a:t>220</a:t>
            </a:fld>
            <a:endParaRPr lang="en-GB"/>
          </a:p>
        </p:txBody>
      </p:sp>
    </p:spTree>
    <p:extLst>
      <p:ext uri="{BB962C8B-B14F-4D97-AF65-F5344CB8AC3E}">
        <p14:creationId xmlns:p14="http://schemas.microsoft.com/office/powerpoint/2010/main" val="26135418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4457" eaLnBrk="1" hangingPunct="1">
              <a:lnSpc>
                <a:spcPct val="90000"/>
              </a:lnSpc>
              <a:defRPr/>
            </a:pPr>
            <a:r>
              <a:rPr lang="en-GB" dirty="0"/>
              <a:t>You want to recruit a researcher for another </a:t>
            </a:r>
            <a:r>
              <a:rPr lang="en-GB" dirty="0" err="1"/>
              <a:t>iBetter</a:t>
            </a:r>
            <a:r>
              <a:rPr lang="en-GB" dirty="0"/>
              <a:t> project. Dr Right looks promising. She signs your NDA and you then e-mail her the technical information she needs to understand the project.</a:t>
            </a:r>
          </a:p>
          <a:p>
            <a:pPr defTabSz="454457" eaLnBrk="1" hangingPunct="1">
              <a:lnSpc>
                <a:spcPct val="90000"/>
              </a:lnSpc>
              <a:defRPr/>
            </a:pPr>
            <a:endParaRPr lang="en-GB" dirty="0"/>
          </a:p>
          <a:p>
            <a:pPr defTabSz="454457" eaLnBrk="1" hangingPunct="1">
              <a:lnSpc>
                <a:spcPct val="90000"/>
              </a:lnSpc>
              <a:defRPr/>
            </a:pPr>
            <a:r>
              <a:rPr lang="en-GB" dirty="0"/>
              <a:t>Unfortunately, by mistake, you send the e-mail to someone with a similar name – a Dr </a:t>
            </a:r>
            <a:r>
              <a:rPr lang="en-GB" dirty="0" err="1"/>
              <a:t>Righton</a:t>
            </a:r>
            <a:r>
              <a:rPr lang="en-GB" dirty="0"/>
              <a:t> – who even more unfortunately works for a company that competes with yours.</a:t>
            </a:r>
          </a:p>
          <a:p>
            <a:pPr defTabSz="454457" eaLnBrk="1" hangingPunct="1">
              <a:lnSpc>
                <a:spcPct val="90000"/>
              </a:lnSpc>
              <a:defRPr/>
            </a:pPr>
            <a:endParaRPr lang="en-GB" dirty="0"/>
          </a:p>
          <a:p>
            <a:pPr defTabSz="454457" eaLnBrk="1" hangingPunct="1">
              <a:lnSpc>
                <a:spcPct val="90000"/>
              </a:lnSpc>
              <a:defRPr/>
            </a:pPr>
            <a:r>
              <a:rPr lang="en-GB" dirty="0"/>
              <a:t>Can Dr </a:t>
            </a:r>
            <a:r>
              <a:rPr lang="en-GB" dirty="0" err="1"/>
              <a:t>Righton</a:t>
            </a:r>
            <a:r>
              <a:rPr lang="en-GB" dirty="0"/>
              <a:t> now use your research data without your permission?</a:t>
            </a:r>
          </a:p>
        </p:txBody>
      </p:sp>
      <p:sp>
        <p:nvSpPr>
          <p:cNvPr id="4" name="Foliennummernplatzhalter 3"/>
          <p:cNvSpPr>
            <a:spLocks noGrp="1"/>
          </p:cNvSpPr>
          <p:nvPr>
            <p:ph type="sldNum" sz="quarter" idx="10"/>
          </p:nvPr>
        </p:nvSpPr>
        <p:spPr/>
        <p:txBody>
          <a:bodyPr/>
          <a:lstStyle/>
          <a:p>
            <a:pPr>
              <a:defRPr/>
            </a:pPr>
            <a:fld id="{7735B17E-AA6C-4583-8372-5CEFABEF79F5}" type="slidenum">
              <a:rPr lang="en-GB" smtClean="0"/>
              <a:pPr>
                <a:defRPr/>
              </a:pPr>
              <a:t>221</a:t>
            </a:fld>
            <a:endParaRPr lang="en-GB"/>
          </a:p>
        </p:txBody>
      </p:sp>
    </p:spTree>
    <p:extLst>
      <p:ext uri="{BB962C8B-B14F-4D97-AF65-F5344CB8AC3E}">
        <p14:creationId xmlns:p14="http://schemas.microsoft.com/office/powerpoint/2010/main" val="321137220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4457" eaLnBrk="1" hangingPunct="1">
              <a:lnSpc>
                <a:spcPct val="90000"/>
              </a:lnSpc>
              <a:defRPr/>
            </a:pPr>
            <a:r>
              <a:rPr lang="en-GB" dirty="0"/>
              <a:t>You want to recruit a researcher for another </a:t>
            </a:r>
            <a:r>
              <a:rPr lang="en-GB" dirty="0" err="1"/>
              <a:t>iBetter</a:t>
            </a:r>
            <a:r>
              <a:rPr lang="en-GB" dirty="0"/>
              <a:t> project. You send a NDA to Dr Smith, your preferred candidate. She signs it and you then send her details of the </a:t>
            </a:r>
            <a:r>
              <a:rPr lang="en-GB" dirty="0" err="1"/>
              <a:t>iBetter</a:t>
            </a:r>
            <a:r>
              <a:rPr lang="en-GB" dirty="0"/>
              <a:t> technology.</a:t>
            </a:r>
          </a:p>
          <a:p>
            <a:pPr defTabSz="454457" eaLnBrk="1" hangingPunct="1">
              <a:lnSpc>
                <a:spcPct val="90000"/>
              </a:lnSpc>
              <a:defRPr/>
            </a:pPr>
            <a:endParaRPr lang="en-GB" dirty="0"/>
          </a:p>
          <a:p>
            <a:pPr defTabSz="454457" eaLnBrk="1" hangingPunct="1">
              <a:lnSpc>
                <a:spcPct val="90000"/>
              </a:lnSpc>
              <a:defRPr/>
            </a:pPr>
            <a:r>
              <a:rPr lang="en-GB" dirty="0"/>
              <a:t>A few days before she signs the NDA, you have a meal out with friends. During conversation you casually reveal key details of the </a:t>
            </a:r>
            <a:r>
              <a:rPr lang="en-GB" dirty="0" err="1"/>
              <a:t>iBetter</a:t>
            </a:r>
            <a:r>
              <a:rPr lang="en-GB" dirty="0"/>
              <a:t> technology. It’s broadly the same information you sent Dr Smith. It’s spoken rather than written, but some of your friends have enough technical knowledge to understand what you’re talking about.</a:t>
            </a:r>
          </a:p>
          <a:p>
            <a:pPr defTabSz="454457" eaLnBrk="1" hangingPunct="1">
              <a:lnSpc>
                <a:spcPct val="90000"/>
              </a:lnSpc>
              <a:defRPr/>
            </a:pPr>
            <a:endParaRPr lang="en-GB" dirty="0"/>
          </a:p>
          <a:p>
            <a:pPr defTabSz="454457" eaLnBrk="1" hangingPunct="1">
              <a:lnSpc>
                <a:spcPct val="90000"/>
              </a:lnSpc>
              <a:defRPr/>
            </a:pPr>
            <a:r>
              <a:rPr lang="en-GB" dirty="0"/>
              <a:t>Can the information you sent Dr Smith be considered confidential? Is the NDA Dr Smith signed legally binding?</a:t>
            </a:r>
          </a:p>
        </p:txBody>
      </p:sp>
      <p:sp>
        <p:nvSpPr>
          <p:cNvPr id="4" name="Foliennummernplatzhalter 3"/>
          <p:cNvSpPr>
            <a:spLocks noGrp="1"/>
          </p:cNvSpPr>
          <p:nvPr>
            <p:ph type="sldNum" sz="quarter" idx="10"/>
          </p:nvPr>
        </p:nvSpPr>
        <p:spPr/>
        <p:txBody>
          <a:bodyPr/>
          <a:lstStyle/>
          <a:p>
            <a:pPr>
              <a:defRPr/>
            </a:pPr>
            <a:fld id="{7735B17E-AA6C-4583-8372-5CEFABEF79F5}" type="slidenum">
              <a:rPr lang="en-GB" smtClean="0"/>
              <a:pPr>
                <a:defRPr/>
              </a:pPr>
              <a:t>222</a:t>
            </a:fld>
            <a:endParaRPr lang="en-GB"/>
          </a:p>
        </p:txBody>
      </p:sp>
    </p:spTree>
    <p:extLst>
      <p:ext uri="{BB962C8B-B14F-4D97-AF65-F5344CB8AC3E}">
        <p14:creationId xmlns:p14="http://schemas.microsoft.com/office/powerpoint/2010/main" val="44194573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 name="Notes Placeholder 2"/>
          <p:cNvSpPr>
            <a:spLocks noGrp="1"/>
          </p:cNvSpPr>
          <p:nvPr>
            <p:ph type="body" idx="1"/>
          </p:nvPr>
        </p:nvSpPr>
        <p:spPr/>
        <p:txBody>
          <a:bodyPr/>
          <a:lstStyle/>
          <a:p>
            <a:pPr defTabSz="454457" eaLnBrk="1" hangingPunct="1">
              <a:lnSpc>
                <a:spcPct val="90000"/>
              </a:lnSpc>
              <a:defRPr/>
            </a:pPr>
            <a:r>
              <a:rPr lang="en-US" altLang="en-US" dirty="0"/>
              <a:t>Never overlook the potential of trade secrets and know-how to protect your business and improve its prospects. </a:t>
            </a:r>
          </a:p>
          <a:p>
            <a:pPr defTabSz="454457" eaLnBrk="1" hangingPunct="1">
              <a:lnSpc>
                <a:spcPct val="90000"/>
              </a:lnSpc>
              <a:defRPr/>
            </a:pPr>
            <a:endParaRPr lang="en-US" altLang="en-US" dirty="0"/>
          </a:p>
          <a:p>
            <a:pPr defTabSz="454457" eaLnBrk="1" hangingPunct="1">
              <a:lnSpc>
                <a:spcPct val="90000"/>
              </a:lnSpc>
              <a:defRPr/>
            </a:pPr>
            <a:r>
              <a:rPr lang="en-US" altLang="en-US" dirty="0"/>
              <a:t>Guard your trade secrets and know-how by having appropriate contracts of confidentiality, including covenants and NDAs, and by being diligent in restricting access to and use of confidential information.</a:t>
            </a:r>
          </a:p>
          <a:p>
            <a:pPr defTabSz="454457" eaLnBrk="1" hangingPunct="1">
              <a:lnSpc>
                <a:spcPct val="90000"/>
              </a:lnSpc>
              <a:defRPr/>
            </a:pPr>
            <a:endParaRPr lang="en-US" altLang="en-US" dirty="0"/>
          </a:p>
          <a:p>
            <a:pPr defTabSz="454457" eaLnBrk="1" hangingPunct="1">
              <a:lnSpc>
                <a:spcPct val="90000"/>
              </a:lnSpc>
              <a:defRPr/>
            </a:pPr>
            <a:r>
              <a:rPr lang="en-US" altLang="en-US" dirty="0"/>
              <a:t>Be alert to independent discovery or reverse engineering that might destroy your trade secrets.</a:t>
            </a:r>
          </a:p>
        </p:txBody>
      </p:sp>
      <p:sp>
        <p:nvSpPr>
          <p:cNvPr id="64516" name="Slide Number Placeholder 3"/>
          <p:cNvSpPr>
            <a:spLocks noGrp="1"/>
          </p:cNvSpPr>
          <p:nvPr>
            <p:ph type="sldNum" sz="quarter" idx="5"/>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733759" indent="-28088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282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579553"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32432" indent="-225651"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48688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41345"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395802"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50259" indent="-22565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686CD61A-E6E3-4135-9256-CD2115DA6E0A}" type="slidenum">
              <a:rPr lang="en-GB" altLang="en-US"/>
              <a:pPr eaLnBrk="1" hangingPunct="1">
                <a:spcBef>
                  <a:spcPct val="0"/>
                </a:spcBef>
              </a:pPr>
              <a:t>223</a:t>
            </a:fld>
            <a:endParaRPr lang="en-GB" altLang="en-US"/>
          </a:p>
        </p:txBody>
      </p:sp>
    </p:spTree>
    <p:extLst>
      <p:ext uri="{BB962C8B-B14F-4D97-AF65-F5344CB8AC3E}">
        <p14:creationId xmlns:p14="http://schemas.microsoft.com/office/powerpoint/2010/main" val="99697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IE" dirty="0"/>
              <a:t>Registration is</a:t>
            </a:r>
            <a:r>
              <a:rPr lang="en-IE" baseline="0" dirty="0"/>
              <a:t> valid</a:t>
            </a:r>
            <a:r>
              <a:rPr lang="en-IE" dirty="0"/>
              <a:t> for a period of ten years from the date of filing of the application. This protection can be renewed indefinitely. </a:t>
            </a:r>
          </a:p>
          <a:p>
            <a:pPr algn="l"/>
            <a:endParaRPr lang="en-IE" dirty="0"/>
          </a:p>
          <a:p>
            <a:pPr algn="l"/>
            <a:r>
              <a:rPr lang="en-IE" dirty="0"/>
              <a:t>However,</a:t>
            </a:r>
            <a:r>
              <a:rPr lang="en-IE" baseline="0" dirty="0"/>
              <a:t> t</a:t>
            </a:r>
            <a:r>
              <a:rPr lang="en-IE" dirty="0"/>
              <a:t>his indefinite</a:t>
            </a:r>
            <a:r>
              <a:rPr lang="en-IE" baseline="0" dirty="0"/>
              <a:t> protection comes with an obligation: use it or lose it! Owners of registered trade marks are obliged to use them in a genuine manner. The requirement is applicable from five years after registration.</a:t>
            </a:r>
          </a:p>
          <a:p>
            <a:pPr algn="l"/>
            <a:endParaRPr lang="en-IE" baseline="0" dirty="0"/>
          </a:p>
          <a:p>
            <a:pPr algn="l"/>
            <a:r>
              <a:rPr lang="en-IE" baseline="0" dirty="0"/>
              <a:t>The use of the trade mark has to be genuine. In other words, it has to be actual use on the market and not mere token use. The use does not always have to be quantitatively significant for it to be deemed genuine.</a:t>
            </a:r>
          </a:p>
          <a:p>
            <a:pPr algn="l"/>
            <a:endParaRPr lang="en-IE" baseline="0" dirty="0"/>
          </a:p>
          <a:p>
            <a:pPr algn="l"/>
            <a:r>
              <a:rPr lang="en-IE" baseline="0" dirty="0"/>
              <a:t>One of the possible consequences of non-use is that the trade mark might be revoked.</a:t>
            </a:r>
          </a:p>
          <a:p>
            <a:pPr algn="l"/>
            <a:endParaRPr lang="en-IE" dirty="0"/>
          </a:p>
          <a:p>
            <a:pPr algn="l"/>
            <a:r>
              <a:rPr lang="en-IE" baseline="0" dirty="0"/>
              <a:t>Trade mark protection can be cancelled. A mark can be declared invalid or it can be revoked if it has acquired a generic character and the proprietor has contributed to this, or if it is misused or used in a misleading way.</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8E1F5665-5DF2-4B86-AC4E-ECA6DA3C84AD}" type="slidenum">
              <a:rPr lang="en-GB" smtClean="0"/>
              <a:pPr eaLnBrk="1" hangingPunct="1"/>
              <a:t>23</a:t>
            </a:fld>
            <a:endParaRPr lang="en-GB"/>
          </a:p>
        </p:txBody>
      </p:sp>
    </p:spTree>
    <p:extLst>
      <p:ext uri="{BB962C8B-B14F-4D97-AF65-F5344CB8AC3E}">
        <p14:creationId xmlns:p14="http://schemas.microsoft.com/office/powerpoint/2010/main" val="281802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pPr algn="l"/>
            <a:r>
              <a:rPr lang="en-GB" dirty="0"/>
              <a:t>The last section of the presentation will focus</a:t>
            </a:r>
            <a:r>
              <a:rPr lang="en-GB" baseline="0" dirty="0"/>
              <a:t> on trade mark infringement. In order to understand what infringement is, we first have to look at the scope of protection of trade marks. In other words: </a:t>
            </a:r>
            <a:r>
              <a:rPr lang="en-GB" b="0" baseline="0" dirty="0"/>
              <a:t>what rights does a trade mark confer? We will also look at</a:t>
            </a:r>
            <a:r>
              <a:rPr lang="en-GB" baseline="0" dirty="0"/>
              <a:t> the uses which are exceptions to trade mark infringement.</a:t>
            </a:r>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24</a:t>
            </a:fld>
            <a:endParaRPr lang="en-GB"/>
          </a:p>
        </p:txBody>
      </p:sp>
    </p:spTree>
    <p:extLst>
      <p:ext uri="{BB962C8B-B14F-4D97-AF65-F5344CB8AC3E}">
        <p14:creationId xmlns:p14="http://schemas.microsoft.com/office/powerpoint/2010/main" val="1650725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IE" dirty="0"/>
              <a:t>Registered trade marks give their owners an </a:t>
            </a:r>
            <a:r>
              <a:rPr lang="en-IE" b="0" dirty="0"/>
              <a:t>exclusive right </a:t>
            </a:r>
            <a:r>
              <a:rPr lang="en-IE" dirty="0"/>
              <a:t>to prevent all others who do not have their consent from using the mark in the course of trade. Owners can prevent the unauthorised use of an identical sign</a:t>
            </a:r>
            <a:r>
              <a:rPr lang="en-IE" baseline="0" dirty="0"/>
              <a:t> f</a:t>
            </a:r>
            <a:r>
              <a:rPr lang="en-IE" dirty="0"/>
              <a:t>or identical goods and services,</a:t>
            </a:r>
            <a:r>
              <a:rPr lang="en-IE" baseline="0" dirty="0"/>
              <a:t> if </a:t>
            </a:r>
            <a:r>
              <a:rPr lang="en-IE" dirty="0"/>
              <a:t>that use </a:t>
            </a:r>
            <a:r>
              <a:rPr lang="en-IE" baseline="0" dirty="0"/>
              <a:t>damages one of the functions of their trade mark.</a:t>
            </a:r>
            <a:endParaRPr lang="en-IE" dirty="0"/>
          </a:p>
          <a:p>
            <a:pPr algn="l"/>
            <a:endParaRPr lang="en-IE" dirty="0"/>
          </a:p>
          <a:p>
            <a:pPr algn="l"/>
            <a:r>
              <a:rPr lang="en-IE" dirty="0"/>
              <a:t>Owners can also prevent the use of an identical sign for identical or similar goods</a:t>
            </a:r>
            <a:r>
              <a:rPr lang="en-IE" baseline="0" dirty="0"/>
              <a:t> and services and the use of a similar sign for identical or similar goods and services, but only provided that</a:t>
            </a:r>
            <a:r>
              <a:rPr lang="en-IE" dirty="0"/>
              <a:t> there is a likelihood of confusion</a:t>
            </a:r>
            <a:r>
              <a:rPr lang="en-IE" baseline="0" dirty="0"/>
              <a:t>.</a:t>
            </a:r>
          </a:p>
          <a:p>
            <a:pPr algn="l"/>
            <a:endParaRPr lang="en-IE" dirty="0"/>
          </a:p>
          <a:p>
            <a:pPr algn="l"/>
            <a:r>
              <a:rPr lang="en-IE" dirty="0"/>
              <a:t>The trade mark system is characterised by two</a:t>
            </a:r>
            <a:r>
              <a:rPr lang="en-IE" baseline="0" dirty="0"/>
              <a:t> important principles that limit the scope of protection.</a:t>
            </a:r>
          </a:p>
          <a:p>
            <a:pPr algn="l"/>
            <a:endParaRPr lang="en-IE" baseline="0" dirty="0"/>
          </a:p>
          <a:p>
            <a:pPr algn="l"/>
            <a:r>
              <a:rPr lang="en-IE" dirty="0"/>
              <a:t>One</a:t>
            </a:r>
            <a:r>
              <a:rPr lang="en-IE" baseline="0" dirty="0"/>
              <a:t> is</a:t>
            </a:r>
            <a:r>
              <a:rPr lang="en-IE" dirty="0"/>
              <a:t> the principle</a:t>
            </a:r>
            <a:r>
              <a:rPr lang="en-IE" baseline="0" dirty="0"/>
              <a:t> of speciality, under which the </a:t>
            </a:r>
            <a:r>
              <a:rPr lang="en-IE" dirty="0"/>
              <a:t>exclusive right of the holder of the trade mark is linked only to the goods and services for which the mark is registered, or to similar goods and services. This</a:t>
            </a:r>
            <a:r>
              <a:rPr lang="en-IE" baseline="0" dirty="0"/>
              <a:t> will be examined more thoroughly in the next slide.</a:t>
            </a:r>
            <a:endParaRPr lang="en-IE" dirty="0"/>
          </a:p>
          <a:p>
            <a:pPr algn="l"/>
            <a:r>
              <a:rPr lang="en-IE" dirty="0"/>
              <a:t> </a:t>
            </a:r>
          </a:p>
          <a:p>
            <a:pPr algn="l"/>
            <a:r>
              <a:rPr lang="en-IE" b="0" dirty="0"/>
              <a:t>The other is the principle of territoriality.</a:t>
            </a:r>
            <a:r>
              <a:rPr lang="en-IE" b="0" baseline="0" dirty="0"/>
              <a:t> </a:t>
            </a:r>
            <a:r>
              <a:rPr lang="en-IE" dirty="0"/>
              <a:t>A trade mark offers</a:t>
            </a:r>
            <a:r>
              <a:rPr lang="en-IE" baseline="0" dirty="0"/>
              <a:t> an exclusive right that is limited to one country or region. The mark offers protection within the territory where it is registered. For national trade marks, this is the national territory for which registration is obtained. European Union trade marks offer a wider scope of protection, for the whole of the EU.</a:t>
            </a:r>
            <a:endParaRPr lang="en-IE"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A1F32D9D-1233-4FB4-B0B3-F193C48B6CE9}" type="slidenum">
              <a:rPr lang="en-GB" smtClean="0"/>
              <a:pPr eaLnBrk="1" hangingPunct="1"/>
              <a:t>25</a:t>
            </a:fld>
            <a:endParaRPr lang="en-GB"/>
          </a:p>
        </p:txBody>
      </p:sp>
    </p:spTree>
    <p:extLst>
      <p:ext uri="{BB962C8B-B14F-4D97-AF65-F5344CB8AC3E}">
        <p14:creationId xmlns:p14="http://schemas.microsoft.com/office/powerpoint/2010/main" val="266469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noProof="0" dirty="0"/>
              <a:t>Trade marks have to be applied for in relation to specific goods and services. This is known as the principle of </a:t>
            </a:r>
            <a:r>
              <a:rPr lang="en-US" baseline="0" noProof="0" dirty="0" err="1"/>
              <a:t>speciality</a:t>
            </a:r>
            <a:r>
              <a:rPr lang="en-US" baseline="0" noProof="0" dirty="0"/>
              <a:t>.</a:t>
            </a:r>
          </a:p>
          <a:p>
            <a:pPr algn="l"/>
            <a:endParaRPr lang="es-ES" baseline="0" dirty="0"/>
          </a:p>
          <a:p>
            <a:pPr algn="l"/>
            <a:r>
              <a:rPr lang="en-US" baseline="0" noProof="0" dirty="0"/>
              <a:t>It has the effect of limiting the scope of protection, meaning that t</a:t>
            </a:r>
            <a:r>
              <a:rPr lang="en-IE" baseline="0" dirty="0"/>
              <a:t>he </a:t>
            </a:r>
            <a:r>
              <a:rPr lang="en-IE" dirty="0"/>
              <a:t>exclusive right of the holder of the trade mark is limited to the goods and services for which it is registered, or to similar goods and services.</a:t>
            </a:r>
          </a:p>
          <a:p>
            <a:pPr algn="l"/>
            <a:endParaRPr lang="es-ES" baseline="0" dirty="0"/>
          </a:p>
          <a:p>
            <a:pPr algn="l"/>
            <a:r>
              <a:rPr lang="en-US" baseline="0" noProof="0" dirty="0"/>
              <a:t>Different traders can therefore use similar or identical trade marks on the same market for different goods or services.</a:t>
            </a:r>
          </a:p>
          <a:p>
            <a:pPr algn="l"/>
            <a:endParaRPr lang="es-ES" baseline="0" dirty="0"/>
          </a:p>
          <a:p>
            <a:pPr algn="l"/>
            <a:r>
              <a:rPr lang="en-US" baseline="0" noProof="0" dirty="0"/>
              <a:t>A good example of this principle can be found in the use of the Lotus trade marks, which includes pastries, papers and motor vehicles. Since the goods are not similar, the trade marks can peacefully coexist in the market.</a:t>
            </a:r>
          </a:p>
          <a:p>
            <a:pPr algn="l"/>
            <a:endParaRPr lang="es-ES" baseline="0" dirty="0"/>
          </a:p>
          <a:p>
            <a:pPr defTabSz="908914">
              <a:defRPr/>
            </a:pPr>
            <a:r>
              <a:rPr lang="en-US" baseline="0" noProof="0" dirty="0"/>
              <a:t>The identification of goods and services is made easier by the use of classification systems. </a:t>
            </a:r>
            <a:r>
              <a:rPr lang="de-DE" baseline="0" noProof="0" dirty="0"/>
              <a:t>The EUIPO </a:t>
            </a:r>
            <a:r>
              <a:rPr lang="de-DE" baseline="0" noProof="0" dirty="0" err="1"/>
              <a:t>uses</a:t>
            </a:r>
            <a:r>
              <a:rPr lang="de-DE" baseline="0" noProof="0" dirty="0"/>
              <a:t> </a:t>
            </a:r>
            <a:r>
              <a:rPr lang="de-DE" baseline="0" noProof="0" dirty="0" err="1"/>
              <a:t>the</a:t>
            </a:r>
            <a:r>
              <a:rPr lang="de-DE" baseline="0" noProof="0" dirty="0"/>
              <a:t> </a:t>
            </a:r>
            <a:r>
              <a:rPr lang="en-IE" dirty="0"/>
              <a:t>Nice</a:t>
            </a:r>
            <a:r>
              <a:rPr lang="en-IE" baseline="0" dirty="0"/>
              <a:t> Classification, which is</a:t>
            </a:r>
            <a:r>
              <a:rPr lang="en-IE" dirty="0"/>
              <a:t> an international classification system applied to the registration of trade marks and service marks.</a:t>
            </a:r>
          </a:p>
          <a:p>
            <a:pPr defTabSz="908914">
              <a:defRPr/>
            </a:pPr>
            <a:endParaRPr lang="en-IE"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26</a:t>
            </a:fld>
            <a:endParaRPr lang="en-GB" dirty="0"/>
          </a:p>
        </p:txBody>
      </p:sp>
    </p:spTree>
    <p:extLst>
      <p:ext uri="{BB962C8B-B14F-4D97-AF65-F5344CB8AC3E}">
        <p14:creationId xmlns:p14="http://schemas.microsoft.com/office/powerpoint/2010/main" val="661637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IE" dirty="0"/>
              <a:t>Trade marks with a reputation enjoy a wider protection, beyond the limitations of the principle of speciality. Even if there is no likelihood of confusion between the signs concerned, the exclusive right of the holder of the reputed mark - the</a:t>
            </a:r>
            <a:r>
              <a:rPr lang="en-IE" baseline="0" dirty="0"/>
              <a:t> mark with a reputation - </a:t>
            </a:r>
            <a:r>
              <a:rPr lang="en-IE" dirty="0"/>
              <a:t>can still be harmed. However, to obtain this broader protection the following requirements have to be fulfilled.</a:t>
            </a:r>
          </a:p>
          <a:p>
            <a:pPr algn="l" eaLnBrk="1" hangingPunct="1">
              <a:spcBef>
                <a:spcPct val="0"/>
              </a:spcBef>
            </a:pPr>
            <a:endParaRPr lang="en-IE" dirty="0"/>
          </a:p>
          <a:p>
            <a:pPr algn="l" eaLnBrk="1" hangingPunct="1">
              <a:spcBef>
                <a:spcPct val="0"/>
              </a:spcBef>
            </a:pPr>
            <a:r>
              <a:rPr lang="en-IE" dirty="0"/>
              <a:t>The signs have to be identical or similar - although the goods and services can be dissimilar.</a:t>
            </a:r>
          </a:p>
          <a:p>
            <a:pPr algn="l" eaLnBrk="1" hangingPunct="1">
              <a:spcBef>
                <a:spcPct val="0"/>
              </a:spcBef>
            </a:pPr>
            <a:endParaRPr lang="en-IE" dirty="0"/>
          </a:p>
          <a:p>
            <a:pPr algn="l" eaLnBrk="1" hangingPunct="1">
              <a:spcBef>
                <a:spcPct val="0"/>
              </a:spcBef>
            </a:pPr>
            <a:r>
              <a:rPr lang="en-IE" dirty="0"/>
              <a:t>The earlier registered mark must have a reputation in the relevant territory. It must be known by a significant part of the public in a substantial part of the relevant territory. Reputation is thus a knowledge threshold requirement.</a:t>
            </a:r>
          </a:p>
          <a:p>
            <a:pPr algn="l" eaLnBrk="1" hangingPunct="1">
              <a:spcBef>
                <a:spcPct val="0"/>
              </a:spcBef>
            </a:pPr>
            <a:endParaRPr lang="en-IE" dirty="0"/>
          </a:p>
          <a:p>
            <a:pPr algn="l" eaLnBrk="1" hangingPunct="1">
              <a:spcBef>
                <a:spcPct val="0"/>
              </a:spcBef>
            </a:pPr>
            <a:r>
              <a:rPr lang="en-IE" dirty="0"/>
              <a:t>The contested use of the sign must be capable of taking unfair advantage of, or be detrimental to, the distinctiveness or repute of the earlier mark. This could include blurring,</a:t>
            </a:r>
            <a:r>
              <a:rPr lang="en-IE" baseline="0" dirty="0"/>
              <a:t> that is, d</a:t>
            </a:r>
            <a:r>
              <a:rPr lang="en-IE" dirty="0"/>
              <a:t>etriment to the distinctiveness of the mark; dilution</a:t>
            </a:r>
            <a:r>
              <a:rPr lang="en-IE" baseline="0" dirty="0"/>
              <a:t> by t</a:t>
            </a:r>
            <a:r>
              <a:rPr lang="en-IE" dirty="0"/>
              <a:t>arnishing or detriment to the repute of the trade</a:t>
            </a:r>
            <a:r>
              <a:rPr lang="en-IE" baseline="0" dirty="0"/>
              <a:t> mark; and free-riding, that is, taking u</a:t>
            </a:r>
            <a:r>
              <a:rPr lang="en-IE" dirty="0"/>
              <a:t>nfair advantage of distinctiveness or repute.</a:t>
            </a:r>
          </a:p>
          <a:p>
            <a:pPr algn="l" eaLnBrk="1" hangingPunct="1">
              <a:spcBef>
                <a:spcPct val="0"/>
              </a:spcBef>
            </a:pPr>
            <a:endParaRPr lang="en-IE" dirty="0"/>
          </a:p>
          <a:p>
            <a:pPr algn="l" eaLnBrk="1" hangingPunct="1">
              <a:spcBef>
                <a:spcPct val="0"/>
              </a:spcBef>
            </a:pPr>
            <a:endParaRPr lang="en-GB"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51D374D5-2C52-4AD9-993E-58FBA30C3F51}" type="slidenum">
              <a:rPr lang="en-GB" smtClean="0"/>
              <a:pPr eaLnBrk="1" hangingPunct="1"/>
              <a:t>27</a:t>
            </a:fld>
            <a:endParaRPr lang="en-GB" dirty="0"/>
          </a:p>
        </p:txBody>
      </p:sp>
    </p:spTree>
    <p:extLst>
      <p:ext uri="{BB962C8B-B14F-4D97-AF65-F5344CB8AC3E}">
        <p14:creationId xmlns:p14="http://schemas.microsoft.com/office/powerpoint/2010/main" val="1781266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8914">
              <a:defRPr/>
            </a:pPr>
            <a:r>
              <a:rPr lang="nl-BE" dirty="0" err="1"/>
              <a:t>This</a:t>
            </a:r>
            <a:r>
              <a:rPr lang="nl-BE" dirty="0"/>
              <a:t> slide </a:t>
            </a:r>
            <a:r>
              <a:rPr lang="nl-BE" dirty="0" err="1"/>
              <a:t>gives</a:t>
            </a:r>
            <a:r>
              <a:rPr lang="nl-BE" dirty="0"/>
              <a:t> </a:t>
            </a:r>
            <a:r>
              <a:rPr lang="nl-BE" dirty="0" err="1"/>
              <a:t>an</a:t>
            </a:r>
            <a:r>
              <a:rPr lang="nl-BE" dirty="0"/>
              <a:t> </a:t>
            </a:r>
            <a:r>
              <a:rPr lang="nl-BE" dirty="0" err="1"/>
              <a:t>overview</a:t>
            </a:r>
            <a:r>
              <a:rPr lang="nl-BE" dirty="0"/>
              <a:t> of </a:t>
            </a:r>
            <a:r>
              <a:rPr lang="nl-BE" dirty="0" err="1"/>
              <a:t>the</a:t>
            </a:r>
            <a:r>
              <a:rPr lang="nl-BE" dirty="0"/>
              <a:t> different kinds of </a:t>
            </a:r>
            <a:r>
              <a:rPr lang="en-GB" dirty="0"/>
              <a:t>infringing use, including</a:t>
            </a:r>
            <a:r>
              <a:rPr lang="en-IE" baseline="0" dirty="0"/>
              <a:t> attaching the sign to the packaging of the goods, offering or putting the goods on the market, and use of the mark on business paper.</a:t>
            </a:r>
          </a:p>
          <a:p>
            <a:pPr marL="170421" indent="-170421" defTabSz="908914">
              <a:buFontTx/>
              <a:buChar char="-"/>
              <a:defRPr/>
            </a:pPr>
            <a:endParaRPr lang="en-IE" baseline="0" dirty="0"/>
          </a:p>
          <a:p>
            <a:pPr defTabSz="908914">
              <a:defRPr/>
            </a:pPr>
            <a:r>
              <a:rPr lang="en-IE" baseline="0" dirty="0"/>
              <a:t>Even use that is not visible to the consumer can be considered infringing use.</a:t>
            </a:r>
          </a:p>
          <a:p>
            <a:pPr algn="l"/>
            <a:endParaRPr lang="en-IE" dirty="0"/>
          </a:p>
          <a:p>
            <a:pPr algn="l"/>
            <a:r>
              <a:rPr lang="en-IE" dirty="0"/>
              <a:t>However, for there to be trade mark infringement, a number of conditions</a:t>
            </a:r>
            <a:r>
              <a:rPr lang="en-IE" baseline="0" dirty="0"/>
              <a:t> have to be fulfilled. </a:t>
            </a:r>
          </a:p>
          <a:p>
            <a:pPr algn="l"/>
            <a:endParaRPr lang="en-IE" baseline="0" dirty="0"/>
          </a:p>
          <a:p>
            <a:pPr algn="l"/>
            <a:r>
              <a:rPr lang="en-IE" dirty="0"/>
              <a:t>First of all the signs have to be identical</a:t>
            </a:r>
            <a:r>
              <a:rPr lang="en-IE" baseline="0" dirty="0"/>
              <a:t> or </a:t>
            </a:r>
            <a:r>
              <a:rPr lang="en-IE" dirty="0"/>
              <a:t>similar and</a:t>
            </a:r>
            <a:r>
              <a:rPr lang="en-IE" baseline="0" dirty="0"/>
              <a:t> used for identical or similar goods and services. In addition, the sign has to be used as a trade mark, in other words </a:t>
            </a:r>
            <a:r>
              <a:rPr lang="en-IE" dirty="0"/>
              <a:t>for the purpose of distinguishing the goods or services as originating from a particular business or company. The</a:t>
            </a:r>
            <a:r>
              <a:rPr lang="en-IE" baseline="0" dirty="0"/>
              <a:t> use has to take place in the course of trade, that is within the context of a commercial activity with a view to economic advantage, and it has to be w</a:t>
            </a:r>
            <a:r>
              <a:rPr lang="en-IE" dirty="0"/>
              <a:t>ithout the consent of the trade mark owner.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21ED280A-D86A-4687-84BC-159CC9C44324}" type="slidenum">
              <a:rPr lang="en-GB" smtClean="0"/>
              <a:pPr eaLnBrk="1" hangingPunct="1"/>
              <a:t>28</a:t>
            </a:fld>
            <a:endParaRPr lang="en-GB" dirty="0"/>
          </a:p>
        </p:txBody>
      </p:sp>
    </p:spTree>
    <p:extLst>
      <p:ext uri="{BB962C8B-B14F-4D97-AF65-F5344CB8AC3E}">
        <p14:creationId xmlns:p14="http://schemas.microsoft.com/office/powerpoint/2010/main" val="63117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have already seen that private use of a trade mark is allowed.</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even use of a trade mark in the course of trade can be allowed. Trade mark owners cannot prohibit third parties from using their own name or address, or indications concerning the kind, quality, quantity, intended purpose, value, geographical origin, time of</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production or other characteristics of the goods and services; from using the name or address of the third party, where that third party is a natural person; or from using the trade mark when it is necessary to indicate the intended purpose of a product or service, for example</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case of accessories and spare parts.</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use in the course of trade has to take place in accordance with honest practices in industrial or commercial matters. Third parties are obliged to act fairly in relation to the legitimate interests of the trade mark holder.</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the case where the use affects the value of the trade mark, suggests a commercial connection with the trade mark owner or</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discredits the mark, or where the product is presented as an imitation.</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Trade mark proprietors can also consent to use of their trade mark by a third party and can license their trade marks to others.</a:t>
            </a:r>
            <a:r>
              <a:rPr lang="en-I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Where the proprietors of a mark have acquiesced, for a period of five successive years, in the use of a later mark while being aware of such use, they lose the right to apply for a declaration of invalidity or to oppose the registration of the later mark.</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by “exhaustion of rights” we mean that a trade mark owner cannot prohibit the use of a trade mark in relation to </a:t>
            </a:r>
            <a:r>
              <a:rPr lang="en-US" sz="1200" i="1" kern="1200" dirty="0">
                <a:solidFill>
                  <a:schemeClr val="tx1"/>
                </a:solidFill>
                <a:effectLst/>
                <a:latin typeface="+mn-lt"/>
                <a:ea typeface="+mn-ea"/>
                <a:cs typeface="+mn-cs"/>
              </a:rPr>
              <a:t>goods </a:t>
            </a:r>
            <a:r>
              <a:rPr lang="en-US" sz="1200" kern="1200" dirty="0">
                <a:solidFill>
                  <a:schemeClr val="tx1"/>
                </a:solidFill>
                <a:effectLst/>
                <a:latin typeface="+mn-lt"/>
                <a:ea typeface="+mn-ea"/>
                <a:cs typeface="+mn-cs"/>
              </a:rPr>
              <a:t>which</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been put on the market in the European Economic Area (EEA) under that trade mark by the owner or with his consent. The resale and accompanying advertising of products bearing a registered trade mark is possible.</a:t>
            </a:r>
            <a:endParaRPr 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FE474B1F-0E5D-43C1-A37F-00A998A7D986}" type="slidenum">
              <a:rPr lang="en-GB" smtClean="0"/>
              <a:pPr eaLnBrk="1" hangingPunct="1"/>
              <a:t>29</a:t>
            </a:fld>
            <a:endParaRPr lang="en-GB" dirty="0"/>
          </a:p>
        </p:txBody>
      </p:sp>
    </p:spTree>
    <p:extLst>
      <p:ext uri="{BB962C8B-B14F-4D97-AF65-F5344CB8AC3E}">
        <p14:creationId xmlns:p14="http://schemas.microsoft.com/office/powerpoint/2010/main" val="200124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aseline="0" dirty="0"/>
              <a:t>This module will introduce you to the core concepts of trade marks and trade mark registration. It is divided into three main parts: definition, registration and infringement.</a:t>
            </a:r>
          </a:p>
          <a:p>
            <a:pPr algn="l"/>
            <a:endParaRPr lang="en-US" baseline="0" dirty="0"/>
          </a:p>
          <a:p>
            <a:pPr algn="l"/>
            <a:r>
              <a:rPr lang="en-US" baseline="0" dirty="0"/>
              <a:t>We shall look at the definition of a trade mark, the grounds on which registration can be refused, and the importance of distinctive character. We will find out how to register a trade mark, and what happens after registration. Finally, we shall examine the rights and scope of protection afforded by trade marks, and look at aspects of trade mark infringement.</a:t>
            </a:r>
          </a:p>
          <a:p>
            <a:pPr algn="l"/>
            <a:endParaRPr lang="en-US" baseline="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E11A198C-26D4-45C9-9E3B-4C626BC1126B}" type="slidenum">
              <a:rPr lang="en-GB" smtClean="0"/>
              <a:pPr eaLnBrk="1" hangingPunct="1"/>
              <a:t>3</a:t>
            </a:fld>
            <a:endParaRPr lang="en-GB"/>
          </a:p>
        </p:txBody>
      </p:sp>
    </p:spTree>
    <p:extLst>
      <p:ext uri="{BB962C8B-B14F-4D97-AF65-F5344CB8AC3E}">
        <p14:creationId xmlns:p14="http://schemas.microsoft.com/office/powerpoint/2010/main" val="360757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After all we have discussed I have a few questions for you:</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What is the main function of a trade mark? (The main function is the origin function.)</a:t>
            </a:r>
            <a:endParaRPr lang="en-IE"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Why is it so complicated to get a registered European Union trade mark for a smell? (Only signs which are capable of being</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Represented according to the EUTMR can be registered as trade marks.)</a:t>
            </a:r>
            <a:endParaRPr lang="en-IE"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Would it be possible to register the word mark “EUROPIG” as a European Union trade mark for meat, sausages, smoked meats, ham and bacon?</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word “EUROPIG” is descriptive for the goods in question and should therefore be refused under Article 7(1)(c) EUTMEUTMR.)</a:t>
            </a:r>
            <a:endParaRPr lang="en-IE"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How is the likelihood of confusion assessed? (The coexistence of trade marks can be</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issue if there is a risk or likelihood of confusion about the origin of the goods and services concerned.)</a:t>
            </a:r>
            <a:endParaRPr lang="en-IE" sz="1200" kern="1200" dirty="0">
              <a:solidFill>
                <a:schemeClr val="tx1"/>
              </a:solidFill>
              <a:effectLst/>
              <a:latin typeface="+mn-lt"/>
              <a:ea typeface="+mn-ea"/>
              <a:cs typeface="+mn-cs"/>
            </a:endParaRPr>
          </a:p>
          <a:p>
            <a:endParaRPr lang="en-US" baseline="0" dirty="0"/>
          </a:p>
          <a:p>
            <a:endParaRPr lang="en-US" baseline="0"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4CC92D13-C18E-45A8-B268-8EC680B7657E}" type="slidenum">
              <a:rPr lang="en-GB" smtClean="0"/>
              <a:pPr eaLnBrk="1" hangingPunct="1"/>
              <a:t>30</a:t>
            </a:fld>
            <a:endParaRPr lang="en-GB"/>
          </a:p>
        </p:txBody>
      </p:sp>
    </p:spTree>
    <p:extLst>
      <p:ext uri="{BB962C8B-B14F-4D97-AF65-F5344CB8AC3E}">
        <p14:creationId xmlns:p14="http://schemas.microsoft.com/office/powerpoint/2010/main" val="2898719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31</a:t>
            </a:fld>
            <a:endParaRPr lang="en-GB"/>
          </a:p>
        </p:txBody>
      </p:sp>
    </p:spTree>
    <p:extLst>
      <p:ext uri="{BB962C8B-B14F-4D97-AF65-F5344CB8AC3E}">
        <p14:creationId xmlns:p14="http://schemas.microsoft.com/office/powerpoint/2010/main" val="1938396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a:t>This case study focuses on an application for a Community trade mark for the shape of a loudspeaker made by the Danish firm Bang &amp; Olufsen.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F2C395-041D-4A3F-93A0-8E3ABE77F95D}" type="slidenum">
              <a:rPr lang="en-GB" altLang="de-DE">
                <a:latin typeface="Arial" panose="020B0604020202020204" pitchFamily="34" charset="0"/>
              </a:rPr>
              <a:pPr>
                <a:spcBef>
                  <a:spcPct val="0"/>
                </a:spcBef>
              </a:pPr>
              <a:t>32</a:t>
            </a:fld>
            <a:endParaRPr lang="en-GB" altLang="de-DE">
              <a:latin typeface="Arial" panose="020B0604020202020204" pitchFamily="34" charset="0"/>
            </a:endParaRPr>
          </a:p>
        </p:txBody>
      </p:sp>
    </p:spTree>
    <p:extLst>
      <p:ext uri="{BB962C8B-B14F-4D97-AF65-F5344CB8AC3E}">
        <p14:creationId xmlns:p14="http://schemas.microsoft.com/office/powerpoint/2010/main" val="1925342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The European Union trade mark application in our case study has the application number 3354371. It was filed by Bang &amp; </a:t>
            </a:r>
            <a:r>
              <a:rPr lang="en-GB" altLang="de-DE" dirty="0" err="1"/>
              <a:t>Olufsen</a:t>
            </a:r>
            <a:r>
              <a:rPr lang="en-GB" altLang="de-DE" dirty="0"/>
              <a:t> on 17 September 2003, for goods such as </a:t>
            </a:r>
            <a:r>
              <a:rPr lang="en-IE" altLang="de-DE" dirty="0"/>
              <a:t>electric and electronic apparatus and appliances for analogue, digital or optical reception, processing, reproduction, regulation or distribution of sound signals, loudspeakers and music furniture.</a:t>
            </a:r>
            <a:endParaRPr lang="en-GB" altLang="de-DE"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1E3AE6-205F-4EE7-BDDC-58E2AD2D18BC}" type="slidenum">
              <a:rPr lang="en-GB" altLang="de-DE">
                <a:latin typeface="Arial" panose="020B0604020202020204" pitchFamily="34" charset="0"/>
              </a:rPr>
              <a:pPr>
                <a:spcBef>
                  <a:spcPct val="0"/>
                </a:spcBef>
              </a:pPr>
              <a:t>33</a:t>
            </a:fld>
            <a:endParaRPr lang="en-GB" altLang="de-DE">
              <a:latin typeface="Arial" panose="020B0604020202020204" pitchFamily="34" charset="0"/>
            </a:endParaRPr>
          </a:p>
        </p:txBody>
      </p:sp>
    </p:spTree>
    <p:extLst>
      <p:ext uri="{BB962C8B-B14F-4D97-AF65-F5344CB8AC3E}">
        <p14:creationId xmlns:p14="http://schemas.microsoft.com/office/powerpoint/2010/main" val="133041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This slide shows the actual sign for which registration was sought. It consists of the shape of a loudspeaker.</a:t>
            </a:r>
          </a:p>
          <a:p>
            <a:pPr eaLnBrk="1" hangingPunct="1">
              <a:spcBef>
                <a:spcPct val="0"/>
              </a:spcBef>
            </a:pPr>
            <a:endParaRPr lang="en-GB" altLang="de-DE" dirty="0"/>
          </a:p>
          <a:p>
            <a:pPr eaLnBrk="1" hangingPunct="1">
              <a:spcBef>
                <a:spcPct val="0"/>
              </a:spcBef>
            </a:pPr>
            <a:r>
              <a:rPr lang="en-GB" altLang="de-DE" dirty="0"/>
              <a:t>The applicant, Bang &amp; </a:t>
            </a:r>
            <a:r>
              <a:rPr lang="en-GB" altLang="de-DE" dirty="0" err="1"/>
              <a:t>Olufsen</a:t>
            </a:r>
            <a:r>
              <a:rPr lang="en-GB" altLang="de-DE" dirty="0"/>
              <a:t>, is a company renowned for its distinctive range of high-quality televisions, music systems and high-performance loudspeakers. It sells its products through an independent retail network of concept stores in over 100 different countries.</a:t>
            </a:r>
          </a:p>
          <a:p>
            <a:pPr eaLnBrk="1" hangingPunct="1">
              <a:spcBef>
                <a:spcPct val="0"/>
              </a:spcBef>
            </a:pPr>
            <a:endParaRPr lang="en-GB" altLang="de-DE" dirty="0"/>
          </a:p>
          <a:p>
            <a:pPr eaLnBrk="1" hangingPunct="1">
              <a:spcBef>
                <a:spcPct val="0"/>
              </a:spcBef>
            </a:pPr>
            <a:r>
              <a:rPr lang="en-GB" altLang="de-DE" dirty="0"/>
              <a:t>The loudspeaker was originally registered as a design right in Denmark. On the market since 1991, it was described by the company as “an icon of Bang &amp; </a:t>
            </a:r>
            <a:r>
              <a:rPr lang="en-GB" altLang="de-DE" dirty="0" err="1"/>
              <a:t>Olufsen</a:t>
            </a:r>
            <a:r>
              <a:rPr lang="en-GB" altLang="de-DE" dirty="0"/>
              <a:t> design”.</a:t>
            </a:r>
          </a:p>
          <a:p>
            <a:pPr eaLnBrk="1" hangingPunct="1">
              <a:spcBef>
                <a:spcPct val="0"/>
              </a:spcBef>
            </a:pPr>
            <a:endParaRPr lang="en-GB" altLang="de-DE"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74EA79-DCEC-4DDE-A810-E75A5B28BF66}" type="slidenum">
              <a:rPr lang="en-GB" altLang="de-DE">
                <a:latin typeface="Arial" panose="020B0604020202020204" pitchFamily="34" charset="0"/>
              </a:rPr>
              <a:pPr>
                <a:spcBef>
                  <a:spcPct val="0"/>
                </a:spcBef>
              </a:pPr>
              <a:t>34</a:t>
            </a:fld>
            <a:endParaRPr lang="en-GB" altLang="de-DE">
              <a:latin typeface="Arial" panose="020B0604020202020204" pitchFamily="34" charset="0"/>
            </a:endParaRPr>
          </a:p>
        </p:txBody>
      </p:sp>
    </p:spTree>
    <p:extLst>
      <p:ext uri="{BB962C8B-B14F-4D97-AF65-F5344CB8AC3E}">
        <p14:creationId xmlns:p14="http://schemas.microsoft.com/office/powerpoint/2010/main" val="182517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As we have just seen, Bang &amp; </a:t>
            </a:r>
            <a:r>
              <a:rPr lang="en-GB" altLang="de-DE" dirty="0" err="1"/>
              <a:t>Olufsen</a:t>
            </a:r>
            <a:r>
              <a:rPr lang="en-GB" altLang="de-DE" dirty="0"/>
              <a:t> filed their application on 17 September 2003.</a:t>
            </a:r>
          </a:p>
          <a:p>
            <a:pPr eaLnBrk="1" hangingPunct="1">
              <a:spcBef>
                <a:spcPct val="0"/>
              </a:spcBef>
            </a:pPr>
            <a:endParaRPr lang="en-GB" altLang="de-DE" dirty="0"/>
          </a:p>
          <a:p>
            <a:pPr eaLnBrk="1" hangingPunct="1">
              <a:spcBef>
                <a:spcPct val="0"/>
              </a:spcBef>
            </a:pPr>
            <a:r>
              <a:rPr lang="en-GB" altLang="de-DE" dirty="0"/>
              <a:t>On 1 March 2005, the examiner at the EUIPO rejected the application pursuant to Article 7(1)(b) of the European Union Trade Mark Regulation, considering it to be devoid of any distinctive character.</a:t>
            </a:r>
          </a:p>
          <a:p>
            <a:pPr eaLnBrk="1" hangingPunct="1">
              <a:spcBef>
                <a:spcPct val="0"/>
              </a:spcBef>
            </a:pPr>
            <a:endParaRPr lang="en-GB" altLang="de-DE" dirty="0"/>
          </a:p>
          <a:p>
            <a:pPr eaLnBrk="1" hangingPunct="1">
              <a:spcBef>
                <a:spcPct val="0"/>
              </a:spcBef>
            </a:pPr>
            <a:r>
              <a:rPr lang="en-GB" altLang="de-DE" dirty="0"/>
              <a:t>B&amp;O appealed against this decision, but their appeal was dismissed by the First Board of Appeal in a decision of 22 September 2005. The rejection was based on Article 7(1)(b) of the European Union Trade</a:t>
            </a:r>
            <a:r>
              <a:rPr lang="en-GB" altLang="de-DE" baseline="0" dirty="0"/>
              <a:t> Mark </a:t>
            </a:r>
            <a:r>
              <a:rPr lang="en-GB" altLang="de-DE" dirty="0"/>
              <a:t>Regulation.</a:t>
            </a:r>
          </a:p>
          <a:p>
            <a:pPr eaLnBrk="1" hangingPunct="1">
              <a:spcBef>
                <a:spcPct val="0"/>
              </a:spcBef>
            </a:pPr>
            <a:endParaRPr lang="en-GB" altLang="de-DE" dirty="0"/>
          </a:p>
          <a:p>
            <a:pPr eaLnBrk="1" hangingPunct="1">
              <a:spcBef>
                <a:spcPct val="0"/>
              </a:spcBef>
            </a:pPr>
            <a:r>
              <a:rPr lang="en-GB" altLang="de-DE" dirty="0"/>
              <a:t>B&amp;O contested this decision by lodging a further appeal, and on 10 October 2007 the Court of First Instance annulled the decision of the First Board of Appeal, stating that the sign for which registration was sought had a sufficient degree of distinctive character because of its valuable shape and that the Board had misconstrued the wording of Article 7(1)(b) of the Regulation.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7995A-3F20-45E6-9779-F25CC814B13D}" type="slidenum">
              <a:rPr lang="en-GB" altLang="de-DE">
                <a:latin typeface="Arial" panose="020B0604020202020204" pitchFamily="34" charset="0"/>
              </a:rPr>
              <a:pPr>
                <a:spcBef>
                  <a:spcPct val="0"/>
                </a:spcBef>
              </a:pPr>
              <a:t>35</a:t>
            </a:fld>
            <a:endParaRPr lang="en-GB" altLang="de-DE">
              <a:latin typeface="Arial" panose="020B0604020202020204" pitchFamily="34" charset="0"/>
            </a:endParaRPr>
          </a:p>
        </p:txBody>
      </p:sp>
    </p:spTree>
    <p:extLst>
      <p:ext uri="{BB962C8B-B14F-4D97-AF65-F5344CB8AC3E}">
        <p14:creationId xmlns:p14="http://schemas.microsoft.com/office/powerpoint/2010/main" val="187825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The case was referred back to the EUIPO and reallocated to the First Board of Appeal. In communications of 26 February and 22 April 2008, the Board invited B&amp;O to comment on the application of Article 7(1)(e)(iii) of the European Union Trade Mark Regulation.</a:t>
            </a:r>
          </a:p>
          <a:p>
            <a:pPr eaLnBrk="1" hangingPunct="1">
              <a:spcBef>
                <a:spcPct val="0"/>
              </a:spcBef>
            </a:pPr>
            <a:endParaRPr lang="en-GB" altLang="de-DE" dirty="0"/>
          </a:p>
          <a:p>
            <a:pPr eaLnBrk="1" hangingPunct="1">
              <a:spcBef>
                <a:spcPct val="0"/>
              </a:spcBef>
            </a:pPr>
            <a:r>
              <a:rPr lang="en-GB" altLang="de-DE" dirty="0"/>
              <a:t>By decision of 10 September 2008, the First Board of Appeal annulled the examiner’s decision of 1 March 2005, which was based on Article 7(1)(b) of the Regulation. But it nevertheless still rejected the application, as it considered that the sign consisted exclusively of the shape, which gives substantial value to the goods within the meaning of Article 7(1)(e)(iii).</a:t>
            </a:r>
          </a:p>
          <a:p>
            <a:pPr eaLnBrk="1" hangingPunct="1">
              <a:spcBef>
                <a:spcPct val="0"/>
              </a:spcBef>
            </a:pPr>
            <a:endParaRPr lang="en-GB" altLang="de-DE" dirty="0"/>
          </a:p>
          <a:p>
            <a:pPr eaLnBrk="1" hangingPunct="1">
              <a:spcBef>
                <a:spcPct val="0"/>
              </a:spcBef>
            </a:pPr>
            <a:r>
              <a:rPr lang="en-GB" altLang="de-DE" dirty="0"/>
              <a:t>B&amp;O disagreed with this, but its arguments were dismissed in a judgment of the General Court dated 6 October 2011.</a:t>
            </a:r>
          </a:p>
          <a:p>
            <a:pPr eaLnBrk="1" hangingPunct="1">
              <a:spcBef>
                <a:spcPct val="0"/>
              </a:spcBef>
            </a:pPr>
            <a:endParaRPr lang="en-GB" altLang="de-DE"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1B9007-EE99-4D16-AA47-8B939E50EA5E}" type="slidenum">
              <a:rPr lang="en-GB" altLang="de-DE">
                <a:latin typeface="Arial" panose="020B0604020202020204" pitchFamily="34" charset="0"/>
              </a:rPr>
              <a:pPr>
                <a:spcBef>
                  <a:spcPct val="0"/>
                </a:spcBef>
              </a:pPr>
              <a:t>36</a:t>
            </a:fld>
            <a:endParaRPr lang="en-GB" altLang="de-DE">
              <a:latin typeface="Arial" panose="020B0604020202020204" pitchFamily="34" charset="0"/>
            </a:endParaRPr>
          </a:p>
        </p:txBody>
      </p:sp>
    </p:spTree>
    <p:extLst>
      <p:ext uri="{BB962C8B-B14F-4D97-AF65-F5344CB8AC3E}">
        <p14:creationId xmlns:p14="http://schemas.microsoft.com/office/powerpoint/2010/main" val="2853643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The focus in this case study is on the distinctive character of the shape of the loudspeaker. Does it lack all distinctive character, or is it perhaps too distinctive?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The relevant questions are as follows:</a:t>
            </a:r>
          </a:p>
          <a:p>
            <a:pPr marL="170421" indent="-170421" eaLnBrk="1" fontAlgn="auto" hangingPunct="1">
              <a:spcBef>
                <a:spcPts val="0"/>
              </a:spcBef>
              <a:spcAft>
                <a:spcPts val="0"/>
              </a:spcAft>
              <a:buFontTx/>
              <a:buChar char="-"/>
              <a:defRPr/>
            </a:pPr>
            <a:endParaRPr lang="en-GB" dirty="0"/>
          </a:p>
          <a:p>
            <a:pPr eaLnBrk="1" fontAlgn="auto" hangingPunct="1">
              <a:spcBef>
                <a:spcPts val="0"/>
              </a:spcBef>
              <a:spcAft>
                <a:spcPts val="0"/>
              </a:spcAft>
              <a:defRPr/>
            </a:pPr>
            <a:r>
              <a:rPr lang="en-GB" dirty="0"/>
              <a:t>Is the sign devoid of any distinctive character according to Article 7(1)(b) of the European Union Trade Mark Regulation? What criteria have to be taken into account when determining the relevant public? When is a shape mark distinctive?</a:t>
            </a:r>
          </a:p>
          <a:p>
            <a:pPr marL="170421" indent="-170421" eaLnBrk="1" fontAlgn="auto" hangingPunct="1">
              <a:spcBef>
                <a:spcPts val="0"/>
              </a:spcBef>
              <a:spcAft>
                <a:spcPts val="0"/>
              </a:spcAft>
              <a:buFontTx/>
              <a:buChar char="-"/>
              <a:defRPr/>
            </a:pPr>
            <a:endParaRPr lang="en-GB" dirty="0"/>
          </a:p>
          <a:p>
            <a:pPr eaLnBrk="1" fontAlgn="auto" hangingPunct="1">
              <a:spcBef>
                <a:spcPts val="0"/>
              </a:spcBef>
              <a:spcAft>
                <a:spcPts val="0"/>
              </a:spcAft>
              <a:defRPr/>
            </a:pPr>
            <a:r>
              <a:rPr lang="en-GB" dirty="0"/>
              <a:t>Moreover, does the sign consist exclusively of the shape,</a:t>
            </a:r>
            <a:r>
              <a:rPr lang="en-GB" baseline="0" dirty="0"/>
              <a:t> or another characteristic, </a:t>
            </a:r>
            <a:r>
              <a:rPr lang="en-GB" dirty="0"/>
              <a:t>which gives substantial value to the goods pursuant to Article 7(1)(e)(iii) of the Regulation? What does “exclusively” mean? And what is the meaning of “substantial value”? </a:t>
            </a:r>
          </a:p>
          <a:p>
            <a:pPr marL="624878" lvl="1" indent="-170421" eaLnBrk="1" fontAlgn="auto" hangingPunct="1">
              <a:spcBef>
                <a:spcPts val="0"/>
              </a:spcBef>
              <a:spcAft>
                <a:spcPts val="0"/>
              </a:spcAft>
              <a:buFontTx/>
              <a:buChar char="-"/>
              <a:defRPr/>
            </a:pPr>
            <a:endParaRPr lang="en-GB" dirty="0"/>
          </a:p>
          <a:p>
            <a:pPr eaLnBrk="1" fontAlgn="auto" hangingPunct="1">
              <a:spcBef>
                <a:spcPts val="0"/>
              </a:spcBef>
              <a:spcAft>
                <a:spcPts val="0"/>
              </a:spcAft>
              <a:defRPr/>
            </a:pPr>
            <a:r>
              <a:rPr lang="en-GB" dirty="0"/>
              <a:t>If Article 7(1)(e)(iii) is applicable, can Article 7(3) be applied? Can the sign acquire distinctive character through use?</a:t>
            </a:r>
          </a:p>
          <a:p>
            <a:pPr marL="170421" lvl="1" indent="-170421" eaLnBrk="1" fontAlgn="auto" hangingPunct="1">
              <a:spcBef>
                <a:spcPts val="0"/>
              </a:spcBef>
              <a:spcAft>
                <a:spcPts val="0"/>
              </a:spcAft>
              <a:buFontTx/>
              <a:buChar char="-"/>
              <a:defRPr/>
            </a:pPr>
            <a:endParaRPr lang="en-GB" dirty="0"/>
          </a:p>
          <a:p>
            <a:pPr marL="0" lvl="1" eaLnBrk="1" fontAlgn="auto" hangingPunct="1">
              <a:spcBef>
                <a:spcPts val="0"/>
              </a:spcBef>
              <a:spcAft>
                <a:spcPts val="0"/>
              </a:spcAft>
              <a:defRPr/>
            </a:pPr>
            <a:r>
              <a:rPr lang="en-GB" dirty="0"/>
              <a:t>Last but not least, can or must the Board of Appeal reassess the application based on another absolute ground for refusal?</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38A327-0A0C-402E-B6D9-E089322728A3}" type="slidenum">
              <a:rPr lang="en-GB" altLang="de-DE">
                <a:latin typeface="Arial" panose="020B0604020202020204" pitchFamily="34" charset="0"/>
              </a:rPr>
              <a:pPr>
                <a:spcBef>
                  <a:spcPct val="0"/>
                </a:spcBef>
              </a:pPr>
              <a:t>37</a:t>
            </a:fld>
            <a:endParaRPr lang="en-GB" altLang="de-DE">
              <a:latin typeface="Arial" panose="020B0604020202020204" pitchFamily="34" charset="0"/>
            </a:endParaRPr>
          </a:p>
        </p:txBody>
      </p:sp>
    </p:spTree>
    <p:extLst>
      <p:ext uri="{BB962C8B-B14F-4D97-AF65-F5344CB8AC3E}">
        <p14:creationId xmlns:p14="http://schemas.microsoft.com/office/powerpoint/2010/main" val="328479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de-DE" dirty="0"/>
              <a:t>The first topic to be dealt with is the inherent distinctive character of the shape mark in question.</a:t>
            </a:r>
          </a:p>
          <a:p>
            <a:pPr eaLnBrk="1" hangingPunct="1">
              <a:spcBef>
                <a:spcPct val="0"/>
              </a:spcBef>
            </a:pPr>
            <a:endParaRPr lang="en-IE" altLang="de-DE" dirty="0"/>
          </a:p>
          <a:p>
            <a:pPr eaLnBrk="1" hangingPunct="1">
              <a:spcBef>
                <a:spcPct val="0"/>
              </a:spcBef>
            </a:pPr>
            <a:r>
              <a:rPr lang="en-IE" altLang="de-DE" dirty="0"/>
              <a:t>According to Article 7(1)(b) of the European Union Trade Mark Regulation, trade marks which are devoid of any distinctive character shall not be registered. </a:t>
            </a:r>
          </a:p>
          <a:p>
            <a:pPr eaLnBrk="1" hangingPunct="1">
              <a:spcBef>
                <a:spcPct val="0"/>
              </a:spcBef>
            </a:pPr>
            <a:endParaRPr lang="en-IE" altLang="de-DE" dirty="0"/>
          </a:p>
          <a:p>
            <a:pPr eaLnBrk="1" hangingPunct="1">
              <a:spcBef>
                <a:spcPct val="0"/>
              </a:spcBef>
            </a:pPr>
            <a:r>
              <a:rPr lang="en-IE" altLang="de-DE" dirty="0"/>
              <a:t>Distinctive character is assessed by reference to (a) the goods or services in question, in this case the loudspeaker, and (b) the perception of the relevant public, which consists of the average consumers of the goods or services in question.</a:t>
            </a:r>
          </a:p>
          <a:p>
            <a:pPr eaLnBrk="1" hangingPunct="1">
              <a:spcBef>
                <a:spcPct val="0"/>
              </a:spcBef>
            </a:pPr>
            <a:endParaRPr lang="en-IE" altLang="de-DE" dirty="0"/>
          </a:p>
          <a:p>
            <a:pPr eaLnBrk="1" hangingPunct="1">
              <a:spcBef>
                <a:spcPct val="0"/>
              </a:spcBef>
            </a:pPr>
            <a:r>
              <a:rPr lang="en-IE" altLang="de-DE" dirty="0"/>
              <a:t>Who is the relevant public in this case? Is it a restricted public, or does it consist of all average consumers in the EU?</a:t>
            </a:r>
          </a:p>
          <a:p>
            <a:pPr eaLnBrk="1" hangingPunct="1">
              <a:spcBef>
                <a:spcPct val="0"/>
              </a:spcBef>
            </a:pPr>
            <a:endParaRPr lang="en-IE" altLang="de-DE" dirty="0"/>
          </a:p>
          <a:p>
            <a:pPr eaLnBrk="1" hangingPunct="1">
              <a:spcBef>
                <a:spcPct val="0"/>
              </a:spcBef>
            </a:pPr>
            <a:r>
              <a:rPr lang="en-IE" altLang="de-DE" dirty="0"/>
              <a:t>B&amp;O argued that the goods were of “high value and top-of-the-range”, and that the target group was therefore restricted. It rejected the view that the relevant public consisted of all average European Union consumers.</a:t>
            </a:r>
          </a:p>
          <a:p>
            <a:pPr eaLnBrk="1" hangingPunct="1">
              <a:spcBef>
                <a:spcPct val="0"/>
              </a:spcBef>
            </a:pPr>
            <a:endParaRPr lang="en-IE" altLang="de-DE" dirty="0"/>
          </a:p>
          <a:p>
            <a:pPr eaLnBrk="1" hangingPunct="1">
              <a:spcBef>
                <a:spcPct val="0"/>
              </a:spcBef>
            </a:pPr>
            <a:r>
              <a:rPr lang="en-IE" altLang="de-DE" dirty="0"/>
              <a:t>The Board of Appeal considered that the buyers of hi-fi equipment should be taken into account. These consumers are aware that the shape of a loudspeaker can be dictated by functional and aesthetic considerations.</a:t>
            </a:r>
          </a:p>
          <a:p>
            <a:pPr eaLnBrk="1" hangingPunct="1">
              <a:spcBef>
                <a:spcPct val="0"/>
              </a:spcBef>
            </a:pPr>
            <a:endParaRPr lang="en-GB" altLang="de-DE"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CBCE47-54D4-4C61-B517-586E436DABAA}" type="slidenum">
              <a:rPr lang="en-GB" altLang="de-DE">
                <a:latin typeface="Arial" panose="020B0604020202020204" pitchFamily="34" charset="0"/>
              </a:rPr>
              <a:pPr>
                <a:spcBef>
                  <a:spcPct val="0"/>
                </a:spcBef>
              </a:pPr>
              <a:t>38</a:t>
            </a:fld>
            <a:endParaRPr lang="en-GB" altLang="de-DE">
              <a:latin typeface="Arial" panose="020B0604020202020204" pitchFamily="34" charset="0"/>
            </a:endParaRPr>
          </a:p>
        </p:txBody>
      </p:sp>
    </p:spTree>
    <p:extLst>
      <p:ext uri="{BB962C8B-B14F-4D97-AF65-F5344CB8AC3E}">
        <p14:creationId xmlns:p14="http://schemas.microsoft.com/office/powerpoint/2010/main" val="387896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The Court of First Instance was of the opinion that all average European Union consumers should be considered. The fact that the loudspeakers were “top-of-the-range” and were sold in a selective distribution network at a high price was irrelevant. The particular marketing method used by the applicant should not be considered during the examination of the registration of the mark, because this could change once the mark was registered.</a:t>
            </a:r>
          </a:p>
          <a:p>
            <a:pPr eaLnBrk="1" hangingPunct="1">
              <a:spcBef>
                <a:spcPct val="0"/>
              </a:spcBef>
            </a:pPr>
            <a:endParaRPr lang="en-GB" altLang="de-DE" dirty="0"/>
          </a:p>
          <a:p>
            <a:pPr eaLnBrk="1" hangingPunct="1">
              <a:spcBef>
                <a:spcPct val="0"/>
              </a:spcBef>
            </a:pPr>
            <a:r>
              <a:rPr lang="en-GB" altLang="de-DE" dirty="0"/>
              <a:t>However, the level of attention of this average consumer may vary according to the goods and services in question. Consumers have a low level of attention when buying everyday consumer goods. Their level of attention is higher when purchasing durable or high-value goods, or products for exceptional use.</a:t>
            </a:r>
          </a:p>
          <a:p>
            <a:pPr eaLnBrk="1" hangingPunct="1">
              <a:spcBef>
                <a:spcPct val="0"/>
              </a:spcBef>
            </a:pPr>
            <a:endParaRPr lang="en-GB" altLang="de-DE"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9EFAE0-1A3C-4DA5-9A0C-2FDC581C94A3}" type="slidenum">
              <a:rPr lang="en-GB" altLang="de-DE">
                <a:latin typeface="Arial" panose="020B0604020202020204" pitchFamily="34" charset="0"/>
              </a:rPr>
              <a:pPr>
                <a:spcBef>
                  <a:spcPct val="0"/>
                </a:spcBef>
              </a:pPr>
              <a:t>39</a:t>
            </a:fld>
            <a:endParaRPr lang="en-GB" altLang="de-DE">
              <a:latin typeface="Arial" panose="020B0604020202020204" pitchFamily="34" charset="0"/>
            </a:endParaRPr>
          </a:p>
        </p:txBody>
      </p:sp>
    </p:spTree>
    <p:extLst>
      <p:ext uri="{BB962C8B-B14F-4D97-AF65-F5344CB8AC3E}">
        <p14:creationId xmlns:p14="http://schemas.microsoft.com/office/powerpoint/2010/main" val="330415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The slide shows the logo of H&amp;M, a multinational retail company.</a:t>
            </a:r>
          </a:p>
          <a:p>
            <a:pPr algn="l"/>
            <a:endParaRPr lang="en-GB" baseline="0" dirty="0"/>
          </a:p>
          <a:p>
            <a:pPr algn="l"/>
            <a:r>
              <a:rPr lang="en-GB" baseline="0" dirty="0"/>
              <a:t>Are you familiar with this logo? If so, where have you seen it? Do you know anything about the type of products which are sold under it?</a:t>
            </a:r>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4</a:t>
            </a:fld>
            <a:endParaRPr lang="en-GB"/>
          </a:p>
        </p:txBody>
      </p:sp>
    </p:spTree>
    <p:extLst>
      <p:ext uri="{BB962C8B-B14F-4D97-AF65-F5344CB8AC3E}">
        <p14:creationId xmlns:p14="http://schemas.microsoft.com/office/powerpoint/2010/main" val="2332584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a:t>It is obvious that B&amp;O loudspeakers are not everyday consumer goods. They are not cheap. They have a technological nature. They are durable and can last for many years. </a:t>
            </a:r>
          </a:p>
          <a:p>
            <a:pPr eaLnBrk="1" hangingPunct="1">
              <a:spcBef>
                <a:spcPct val="0"/>
              </a:spcBef>
            </a:pPr>
            <a:endParaRPr lang="en-GB" altLang="de-DE"/>
          </a:p>
          <a:p>
            <a:pPr eaLnBrk="1" hangingPunct="1">
              <a:spcBef>
                <a:spcPct val="0"/>
              </a:spcBef>
            </a:pPr>
            <a:r>
              <a:rPr lang="en-GB" altLang="de-DE"/>
              <a:t>So the level of attention of the relevant consumer when buying these goods is high. </a:t>
            </a:r>
          </a:p>
          <a:p>
            <a:pPr eaLnBrk="1" hangingPunct="1">
              <a:spcBef>
                <a:spcPct val="0"/>
              </a:spcBef>
            </a:pPr>
            <a:endParaRPr lang="en-GB" altLang="de-DE"/>
          </a:p>
          <a:p>
            <a:pPr eaLnBrk="1" hangingPunct="1">
              <a:spcBef>
                <a:spcPct val="0"/>
              </a:spcBef>
            </a:pPr>
            <a:r>
              <a:rPr lang="en-GB" altLang="de-DE"/>
              <a:t>This leads to the conclusion that the relevant public consists of average consumers who purchase the goods after careful examination. They therefore exhibit a high level of attention.</a:t>
            </a:r>
          </a:p>
          <a:p>
            <a:pPr eaLnBrk="1" hangingPunct="1">
              <a:spcBef>
                <a:spcPct val="0"/>
              </a:spcBef>
            </a:pPr>
            <a:endParaRPr lang="en-IE" altLang="de-D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7004E8-D5F7-4F8E-8DBC-CF5B039518C5}" type="slidenum">
              <a:rPr lang="en-GB" altLang="de-DE">
                <a:latin typeface="Arial" panose="020B0604020202020204" pitchFamily="34" charset="0"/>
              </a:rPr>
              <a:pPr>
                <a:spcBef>
                  <a:spcPct val="0"/>
                </a:spcBef>
              </a:pPr>
              <a:t>40</a:t>
            </a:fld>
            <a:endParaRPr lang="en-GB" altLang="de-DE">
              <a:latin typeface="Arial" panose="020B0604020202020204" pitchFamily="34" charset="0"/>
            </a:endParaRPr>
          </a:p>
        </p:txBody>
      </p:sp>
    </p:spTree>
    <p:extLst>
      <p:ext uri="{BB962C8B-B14F-4D97-AF65-F5344CB8AC3E}">
        <p14:creationId xmlns:p14="http://schemas.microsoft.com/office/powerpoint/2010/main" val="689799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Now that we know who the relevant public is, we can examine whether or not the shape has an inherent distinctive character.</a:t>
            </a:r>
          </a:p>
          <a:p>
            <a:pPr eaLnBrk="1" hangingPunct="1">
              <a:spcBef>
                <a:spcPct val="0"/>
              </a:spcBef>
            </a:pPr>
            <a:endParaRPr lang="en-GB" altLang="de-DE" dirty="0"/>
          </a:p>
          <a:p>
            <a:pPr eaLnBrk="1" hangingPunct="1">
              <a:spcBef>
                <a:spcPct val="0"/>
              </a:spcBef>
            </a:pPr>
            <a:r>
              <a:rPr lang="en-GB" altLang="de-DE" dirty="0"/>
              <a:t>The sign consists of the shape of the product itself. Can this type of mark have any distinctive character? Must we apply stricter criteria?</a:t>
            </a:r>
          </a:p>
          <a:p>
            <a:pPr eaLnBrk="1" hangingPunct="1">
              <a:spcBef>
                <a:spcPct val="0"/>
              </a:spcBef>
            </a:pPr>
            <a:endParaRPr lang="en-GB" altLang="de-DE" dirty="0"/>
          </a:p>
          <a:p>
            <a:pPr eaLnBrk="1" hangingPunct="1">
              <a:spcBef>
                <a:spcPct val="0"/>
              </a:spcBef>
            </a:pPr>
            <a:r>
              <a:rPr lang="en-GB" altLang="de-DE" dirty="0"/>
              <a:t>According to the established case law of the Court of Justice, these types of marks may not be treated any differently from figurative marks or word marks. There is no need to apply stricter criteria when assessing the distinctive character of shape marks. A minimum degree of distinctiveness will be sufficient.</a:t>
            </a:r>
          </a:p>
          <a:p>
            <a:pPr eaLnBrk="1" hangingPunct="1">
              <a:spcBef>
                <a:spcPct val="0"/>
              </a:spcBef>
            </a:pPr>
            <a:endParaRPr lang="en-GB" altLang="de-DE" dirty="0"/>
          </a:p>
          <a:p>
            <a:pPr marL="0" lvl="1" eaLnBrk="1" hangingPunct="1">
              <a:spcBef>
                <a:spcPct val="0"/>
              </a:spcBef>
            </a:pPr>
            <a:r>
              <a:rPr lang="en-GB" altLang="de-DE" dirty="0"/>
              <a:t>However, the perception of the relevant public will be different. </a:t>
            </a:r>
            <a:r>
              <a:rPr lang="en-IE" altLang="de-DE" dirty="0"/>
              <a:t>Average consumers are not in the habit of making assumptions about the commercial origin of products on the basis of their shape. </a:t>
            </a:r>
            <a:r>
              <a:rPr lang="en-GB" altLang="de-DE" dirty="0"/>
              <a:t>Establishing distinctive character can be more difficult.</a:t>
            </a:r>
          </a:p>
          <a:p>
            <a:pPr eaLnBrk="1" hangingPunct="1">
              <a:spcBef>
                <a:spcPct val="0"/>
              </a:spcBef>
            </a:pPr>
            <a:endParaRPr lang="en-GB" altLang="de-DE" dirty="0"/>
          </a:p>
          <a:p>
            <a:pPr eaLnBrk="1" hangingPunct="1">
              <a:spcBef>
                <a:spcPct val="0"/>
              </a:spcBef>
            </a:pPr>
            <a:r>
              <a:rPr lang="en-GB" altLang="de-DE" dirty="0"/>
              <a:t>In those circumstances, only a mark which departs significantly from the norm or customs of the sector will have a distinctive character.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640BC-5DD8-41E4-A4DA-20F45F0FCE33}" type="slidenum">
              <a:rPr lang="en-GB" altLang="de-DE">
                <a:latin typeface="Arial" panose="020B0604020202020204" pitchFamily="34" charset="0"/>
              </a:rPr>
              <a:pPr>
                <a:spcBef>
                  <a:spcPct val="0"/>
                </a:spcBef>
              </a:pPr>
              <a:t>41</a:t>
            </a:fld>
            <a:endParaRPr lang="en-GB" altLang="de-DE">
              <a:latin typeface="Arial" panose="020B0604020202020204" pitchFamily="34" charset="0"/>
            </a:endParaRPr>
          </a:p>
        </p:txBody>
      </p:sp>
    </p:spTree>
    <p:extLst>
      <p:ext uri="{BB962C8B-B14F-4D97-AF65-F5344CB8AC3E}">
        <p14:creationId xmlns:p14="http://schemas.microsoft.com/office/powerpoint/2010/main" val="3414676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The loudspeaker is in the form of a vertical, pencil-shaped column. According to B&amp;O, it has an ‘organ pipe’-like shape. It could also be described as consisting of a tube, which is the core of the speaker, joined to an inverted cone.</a:t>
            </a:r>
          </a:p>
          <a:p>
            <a:pPr eaLnBrk="1" hangingPunct="1">
              <a:spcBef>
                <a:spcPct val="0"/>
              </a:spcBef>
            </a:pPr>
            <a:r>
              <a:rPr lang="en-GB" altLang="de-DE" dirty="0"/>
              <a:t> </a:t>
            </a:r>
          </a:p>
          <a:p>
            <a:pPr eaLnBrk="1" hangingPunct="1">
              <a:spcBef>
                <a:spcPct val="0"/>
              </a:spcBef>
            </a:pPr>
            <a:r>
              <a:rPr lang="en-GB" altLang="de-DE" dirty="0"/>
              <a:t>The pointed end of the pencil or organ pipe is joined to a flat, square base.</a:t>
            </a:r>
          </a:p>
          <a:p>
            <a:pPr algn="just" eaLnBrk="1" hangingPunct="1">
              <a:spcBef>
                <a:spcPct val="0"/>
              </a:spcBef>
            </a:pPr>
            <a:endParaRPr lang="en-GB" altLang="de-DE" dirty="0"/>
          </a:p>
          <a:p>
            <a:pPr algn="just" eaLnBrk="1" hangingPunct="1">
              <a:spcBef>
                <a:spcPct val="0"/>
              </a:spcBef>
            </a:pPr>
            <a:r>
              <a:rPr lang="en-IE" altLang="de-DE" dirty="0"/>
              <a:t>Conventional loudspeakers, on the other hand, generally </a:t>
            </a:r>
            <a:r>
              <a:rPr lang="en-GB" altLang="de-DE" dirty="0"/>
              <a:t>follow regular, right-angled lines.</a:t>
            </a:r>
            <a:endParaRPr lang="en-IE" altLang="de-DE" dirty="0"/>
          </a:p>
          <a:p>
            <a:pPr algn="just" eaLnBrk="1" hangingPunct="1">
              <a:spcBef>
                <a:spcPct val="0"/>
              </a:spcBef>
            </a:pPr>
            <a:endParaRPr lang="en-IE" altLang="de-DE"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91E5B5-DA4E-4062-A666-616DDB2D6D27}" type="slidenum">
              <a:rPr lang="en-GB" altLang="de-DE">
                <a:latin typeface="Arial" panose="020B0604020202020204" pitchFamily="34" charset="0"/>
              </a:rPr>
              <a:pPr>
                <a:spcBef>
                  <a:spcPct val="0"/>
                </a:spcBef>
              </a:pPr>
              <a:t>42</a:t>
            </a:fld>
            <a:endParaRPr lang="en-GB" altLang="de-DE">
              <a:latin typeface="Arial" panose="020B0604020202020204" pitchFamily="34" charset="0"/>
            </a:endParaRPr>
          </a:p>
        </p:txBody>
      </p:sp>
    </p:spTree>
    <p:extLst>
      <p:ext uri="{BB962C8B-B14F-4D97-AF65-F5344CB8AC3E}">
        <p14:creationId xmlns:p14="http://schemas.microsoft.com/office/powerpoint/2010/main" val="1661126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The Board of Appeal and the Court of First Instance came to different conclusions as to the distinctiveness of the shape mark.</a:t>
            </a:r>
          </a:p>
          <a:p>
            <a:pPr eaLnBrk="1" hangingPunct="1">
              <a:spcBef>
                <a:spcPct val="0"/>
              </a:spcBef>
            </a:pPr>
            <a:endParaRPr lang="en-GB" altLang="de-DE" dirty="0"/>
          </a:p>
          <a:p>
            <a:pPr eaLnBrk="1" hangingPunct="1">
              <a:spcBef>
                <a:spcPct val="0"/>
              </a:spcBef>
            </a:pPr>
            <a:r>
              <a:rPr lang="en-GB" altLang="de-DE" dirty="0"/>
              <a:t>According to the Board of Appeal there was no doubt that it was striking in some aspects. Nevertheless, in the Board’s opinion, it is not sufficient that the features of a shape are unusual. It referred to the relevant public and stated that the consumer in question can make the distinction between the design of the product and the branding. Consumers will use the brand name and not the outward appearance of the loudspeaker to orientate themselves.</a:t>
            </a:r>
          </a:p>
          <a:p>
            <a:pPr eaLnBrk="1" hangingPunct="1">
              <a:spcBef>
                <a:spcPct val="0"/>
              </a:spcBef>
            </a:pPr>
            <a:endParaRPr lang="en-GB" altLang="de-DE" dirty="0"/>
          </a:p>
          <a:p>
            <a:pPr eaLnBrk="1" hangingPunct="1">
              <a:spcBef>
                <a:spcPct val="0"/>
              </a:spcBef>
            </a:pPr>
            <a:r>
              <a:rPr lang="en-GB" altLang="de-DE" dirty="0"/>
              <a:t>The Court of First Instance stated that </a:t>
            </a:r>
            <a:r>
              <a:rPr lang="en-IE" altLang="de-DE" dirty="0"/>
              <a:t>all the features distance the trade mark applied for from the shapes which are commonly found in the sector concerned. The loudspeaker was very striking and truly specific.</a:t>
            </a:r>
          </a:p>
          <a:p>
            <a:pPr eaLnBrk="1" hangingPunct="1">
              <a:spcBef>
                <a:spcPct val="0"/>
              </a:spcBef>
            </a:pPr>
            <a:endParaRPr lang="en-IE" altLang="de-DE" dirty="0"/>
          </a:p>
          <a:p>
            <a:pPr eaLnBrk="1" hangingPunct="1">
              <a:spcBef>
                <a:spcPct val="0"/>
              </a:spcBef>
            </a:pPr>
            <a:r>
              <a:rPr lang="en-IE" altLang="de-DE" dirty="0"/>
              <a:t>The conclusion of the Court was that the sign possessed an inherent distinctive character.</a:t>
            </a:r>
            <a:endParaRPr lang="en-GB" altLang="de-DE"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FAB13C-EDF5-4E4D-8435-AF4CA915C983}" type="slidenum">
              <a:rPr lang="en-GB" altLang="de-DE">
                <a:latin typeface="Arial" panose="020B0604020202020204" pitchFamily="34" charset="0"/>
              </a:rPr>
              <a:pPr>
                <a:spcBef>
                  <a:spcPct val="0"/>
                </a:spcBef>
              </a:pPr>
              <a:t>43</a:t>
            </a:fld>
            <a:endParaRPr lang="en-GB" altLang="de-DE">
              <a:latin typeface="Arial" panose="020B0604020202020204" pitchFamily="34" charset="0"/>
            </a:endParaRPr>
          </a:p>
        </p:txBody>
      </p:sp>
    </p:spTree>
    <p:extLst>
      <p:ext uri="{BB962C8B-B14F-4D97-AF65-F5344CB8AC3E}">
        <p14:creationId xmlns:p14="http://schemas.microsoft.com/office/powerpoint/2010/main" val="3315876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de-DE" dirty="0"/>
              <a:t>The Court of First Instance annulled the decision of the Board of Appeal and sent the case back to the EUIPO.</a:t>
            </a:r>
          </a:p>
          <a:p>
            <a:pPr eaLnBrk="1" hangingPunct="1">
              <a:spcBef>
                <a:spcPct val="0"/>
              </a:spcBef>
            </a:pPr>
            <a:endParaRPr lang="en-IE" altLang="de-DE" dirty="0"/>
          </a:p>
          <a:p>
            <a:pPr eaLnBrk="1" hangingPunct="1">
              <a:spcBef>
                <a:spcPct val="0"/>
              </a:spcBef>
            </a:pPr>
            <a:r>
              <a:rPr lang="en-IE" altLang="de-DE" dirty="0"/>
              <a:t>The EUIPO is required to comply with the judgments of the Court of the European Union. It therefore annulled the decision of the examiner, which was based on Article 7(1)(b) of the European Union Trade Mark Regulation. But the Board continued the examination by considering a new ground for refusal, that of Article 7(1)(e)(iii). </a:t>
            </a:r>
          </a:p>
          <a:p>
            <a:pPr eaLnBrk="1" hangingPunct="1">
              <a:spcBef>
                <a:spcPct val="0"/>
              </a:spcBef>
            </a:pPr>
            <a:endParaRPr lang="en-IE" altLang="de-DE" dirty="0"/>
          </a:p>
          <a:p>
            <a:pPr eaLnBrk="1" hangingPunct="1">
              <a:spcBef>
                <a:spcPct val="0"/>
              </a:spcBef>
            </a:pPr>
            <a:r>
              <a:rPr lang="en-IE" altLang="de-DE" dirty="0"/>
              <a:t>Are the Boards of Appeal competent to examine any new absolute ground for refusal? According to the General Court, they are. They are required to take the necessary measures to comply with any judgment of the courts of the EU which orders annulment. </a:t>
            </a:r>
            <a:r>
              <a:rPr lang="en-GB" altLang="de-DE" dirty="0"/>
              <a:t>They can continue </a:t>
            </a:r>
            <a:r>
              <a:rPr lang="en-IE" altLang="de-DE" dirty="0"/>
              <a:t>the procedure for the examination of the mark and reject it where they consider that the sign in question is covered by another absolute ground for refusal.</a:t>
            </a:r>
          </a:p>
          <a:p>
            <a:pPr eaLnBrk="1" hangingPunct="1">
              <a:spcBef>
                <a:spcPct val="0"/>
              </a:spcBef>
            </a:pPr>
            <a:endParaRPr lang="en-IE" altLang="de-DE" dirty="0"/>
          </a:p>
          <a:p>
            <a:pPr eaLnBrk="1" hangingPunct="1">
              <a:spcBef>
                <a:spcPct val="0"/>
              </a:spcBef>
            </a:pPr>
            <a:r>
              <a:rPr lang="en-IE" altLang="de-DE" dirty="0"/>
              <a:t>It is important to remember that each absolute ground is independent. There is no hierarchy among them, although examining a sign under Article 7(1)(e)(iii) first might have an advantage, </a:t>
            </a:r>
            <a:r>
              <a:rPr lang="en-GB" altLang="de-DE" dirty="0"/>
              <a:t>because whenever a shape mark is refused under subsection (e) of the provision it can never acquire a distinctive character. Therefore, the examiner does not need to consider Article 7(3) in such a case.</a:t>
            </a:r>
            <a:r>
              <a:rPr lang="en-IE" altLang="de-DE" dirty="0"/>
              <a:t> </a:t>
            </a:r>
          </a:p>
          <a:p>
            <a:pPr eaLnBrk="1" hangingPunct="1">
              <a:spcBef>
                <a:spcPct val="0"/>
              </a:spcBef>
            </a:pPr>
            <a:endParaRPr lang="en-IE" altLang="de-DE" dirty="0"/>
          </a:p>
          <a:p>
            <a:pPr eaLnBrk="1" hangingPunct="1">
              <a:spcBef>
                <a:spcPct val="0"/>
              </a:spcBef>
            </a:pPr>
            <a:r>
              <a:rPr lang="en-IE" altLang="de-DE" dirty="0"/>
              <a:t>As we will see on the next slide, this provision is not applicable to the shape mark in our case study.</a:t>
            </a:r>
          </a:p>
          <a:p>
            <a:pPr eaLnBrk="1" hangingPunct="1">
              <a:spcBef>
                <a:spcPct val="0"/>
              </a:spcBef>
            </a:pPr>
            <a:endParaRPr lang="en-IE" altLang="de-DE"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D9C48B-E2F6-419F-87D8-2D401923E105}" type="slidenum">
              <a:rPr lang="en-GB" altLang="de-DE">
                <a:latin typeface="Arial" panose="020B0604020202020204" pitchFamily="34" charset="0"/>
              </a:rPr>
              <a:pPr>
                <a:spcBef>
                  <a:spcPct val="0"/>
                </a:spcBef>
              </a:pPr>
              <a:t>44</a:t>
            </a:fld>
            <a:endParaRPr lang="en-GB" altLang="de-DE">
              <a:latin typeface="Arial" panose="020B0604020202020204" pitchFamily="34" charset="0"/>
            </a:endParaRPr>
          </a:p>
        </p:txBody>
      </p:sp>
    </p:spTree>
    <p:extLst>
      <p:ext uri="{BB962C8B-B14F-4D97-AF65-F5344CB8AC3E}">
        <p14:creationId xmlns:p14="http://schemas.microsoft.com/office/powerpoint/2010/main" val="3039598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en-US" dirty="0"/>
              <a:t>A product’s shape is a sign which can also constitute a trade mark. </a:t>
            </a:r>
          </a:p>
          <a:p>
            <a:pPr eaLnBrk="1" hangingPunct="1">
              <a:spcBef>
                <a:spcPct val="0"/>
              </a:spcBef>
            </a:pPr>
            <a:endParaRPr lang="en-IE" altLang="en-US" dirty="0"/>
          </a:p>
          <a:p>
            <a:pPr eaLnBrk="1" hangingPunct="1">
              <a:spcBef>
                <a:spcPct val="0"/>
              </a:spcBef>
            </a:pPr>
            <a:r>
              <a:rPr lang="en-IE" altLang="en-US" dirty="0"/>
              <a:t>However, we need to think carefully about the monopoly rights granted by a trade mark and how this can affect commerce. Is it in the public interest to grant such monopolies? The regulation clearly says that a sign which consists exclusively (and we emphasise the word exclusively) of the shape of the goods and which gives substantial value to the goods cannot be registered. </a:t>
            </a:r>
          </a:p>
          <a:p>
            <a:pPr eaLnBrk="1" hangingPunct="1">
              <a:spcBef>
                <a:spcPct val="0"/>
              </a:spcBef>
            </a:pPr>
            <a:endParaRPr lang="en-IE" altLang="en-US" dirty="0"/>
          </a:p>
          <a:p>
            <a:pPr eaLnBrk="1" hangingPunct="1">
              <a:spcBef>
                <a:spcPct val="0"/>
              </a:spcBef>
            </a:pPr>
            <a:r>
              <a:rPr lang="en-IE" altLang="en-US" dirty="0"/>
              <a:t>The public interest in using shapes in general is served by not allowing trade marks to be registered when design rights or copyrights with a limited life span can be filed. The aim is to prevent a permanent monopoly being granted.</a:t>
            </a:r>
          </a:p>
          <a:p>
            <a:pPr eaLnBrk="1" hangingPunct="1">
              <a:spcBef>
                <a:spcPct val="0"/>
              </a:spcBef>
            </a:pPr>
            <a:endParaRPr lang="en-IE" altLang="en-US" dirty="0"/>
          </a:p>
          <a:p>
            <a:pPr eaLnBrk="1" hangingPunct="1">
              <a:spcBef>
                <a:spcPct val="0"/>
              </a:spcBef>
            </a:pPr>
            <a:r>
              <a:rPr lang="en-IE" altLang="en-US" dirty="0"/>
              <a:t>It is important to note that a shape can never acquire a distinctive character through use.</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09A623-C6C7-4FE5-A77B-D57C2BE2D93F}" type="slidenum">
              <a:rPr lang="en-GB" altLang="de-DE">
                <a:latin typeface="Arial" panose="020B0604020202020204" pitchFamily="34" charset="0"/>
              </a:rPr>
              <a:pPr>
                <a:spcBef>
                  <a:spcPct val="0"/>
                </a:spcBef>
              </a:pPr>
              <a:t>45</a:t>
            </a:fld>
            <a:endParaRPr lang="en-GB" altLang="de-DE">
              <a:latin typeface="Arial" panose="020B0604020202020204" pitchFamily="34" charset="0"/>
            </a:endParaRPr>
          </a:p>
        </p:txBody>
      </p:sp>
    </p:spTree>
    <p:extLst>
      <p:ext uri="{BB962C8B-B14F-4D97-AF65-F5344CB8AC3E}">
        <p14:creationId xmlns:p14="http://schemas.microsoft.com/office/powerpoint/2010/main" val="4071322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Boards of Appeal have dealt with this issue quite extensively.</a:t>
            </a:r>
          </a:p>
          <a:p>
            <a:pPr eaLnBrk="1" hangingPunct="1">
              <a:spcBef>
                <a:spcPct val="0"/>
              </a:spcBef>
            </a:pPr>
            <a:endParaRPr lang="en-GB" altLang="en-US" dirty="0"/>
          </a:p>
          <a:p>
            <a:pPr eaLnBrk="1" hangingPunct="1">
              <a:spcBef>
                <a:spcPct val="0"/>
              </a:spcBef>
            </a:pPr>
            <a:r>
              <a:rPr lang="en-IE" altLang="en-US" dirty="0"/>
              <a:t>According to the Boards, a shape gives substantial value to a product if it has the potential to influence to a large extent the consumer’s decision to buy the product. </a:t>
            </a:r>
          </a:p>
          <a:p>
            <a:pPr eaLnBrk="1" hangingPunct="1">
              <a:spcBef>
                <a:spcPct val="0"/>
              </a:spcBef>
            </a:pPr>
            <a:endParaRPr lang="en-IE" altLang="en-US" dirty="0"/>
          </a:p>
          <a:p>
            <a:pPr eaLnBrk="1" hangingPunct="1">
              <a:spcBef>
                <a:spcPct val="0"/>
              </a:spcBef>
            </a:pPr>
            <a:r>
              <a:rPr lang="en-IE" altLang="en-US" dirty="0"/>
              <a:t>The mere fact that the shape is pleasing to the eye or attractive is not sufficient to exclude it from trade mark protection. If this were the case, hardly any shape marks could be registered.</a:t>
            </a:r>
          </a:p>
          <a:p>
            <a:pPr eaLnBrk="1" hangingPunct="1">
              <a:spcBef>
                <a:spcPct val="0"/>
              </a:spcBef>
            </a:pPr>
            <a:endParaRPr lang="en-IE" altLang="en-US" dirty="0"/>
          </a:p>
          <a:p>
            <a:pPr eaLnBrk="1" hangingPunct="1">
              <a:spcBef>
                <a:spcPct val="0"/>
              </a:spcBef>
            </a:pPr>
            <a:r>
              <a:rPr lang="en-IE" altLang="en-US" dirty="0"/>
              <a:t>However, the shape is not necessarily the only factor which gives substantial value to a product. </a:t>
            </a:r>
          </a:p>
          <a:p>
            <a:pPr eaLnBrk="1" hangingPunct="1">
              <a:spcBef>
                <a:spcPct val="0"/>
              </a:spcBef>
            </a:pPr>
            <a:endParaRPr lang="en-IE" altLang="en-US" dirty="0"/>
          </a:p>
          <a:p>
            <a:pPr eaLnBrk="1" hangingPunct="1">
              <a:spcBef>
                <a:spcPct val="0"/>
              </a:spcBef>
            </a:pPr>
            <a:r>
              <a:rPr lang="en-GB" altLang="en-US" dirty="0"/>
              <a:t>The Board referred to three</a:t>
            </a:r>
            <a:r>
              <a:rPr lang="en-IE" altLang="en-US" dirty="0"/>
              <a:t> indicators that may be taken into consideration in order to show whether or not a product is mainly bought for its aesthetic value. </a:t>
            </a:r>
          </a:p>
          <a:p>
            <a:pPr eaLnBrk="1" hangingPunct="1">
              <a:spcBef>
                <a:spcPct val="0"/>
              </a:spcBef>
            </a:pPr>
            <a:endParaRPr lang="en-IE" altLang="en-US" dirty="0"/>
          </a:p>
          <a:p>
            <a:pPr eaLnBrk="1" hangingPunct="1">
              <a:spcBef>
                <a:spcPct val="0"/>
              </a:spcBef>
            </a:pPr>
            <a:r>
              <a:rPr lang="en-IE" altLang="en-US" dirty="0"/>
              <a:t>One is the behaviour of the manufacturer. B&amp;O relied heavily on the appearance and design of the loudspeaker in its advertisements. The visual appeal of the loudspeaker was used as a key selling point. </a:t>
            </a:r>
          </a:p>
          <a:p>
            <a:pPr eaLnBrk="1" hangingPunct="1">
              <a:spcBef>
                <a:spcPct val="0"/>
              </a:spcBef>
            </a:pPr>
            <a:endParaRPr lang="en-IE" altLang="en-US" dirty="0"/>
          </a:p>
          <a:p>
            <a:pPr eaLnBrk="1" hangingPunct="1">
              <a:spcBef>
                <a:spcPct val="0"/>
              </a:spcBef>
            </a:pPr>
            <a:r>
              <a:rPr lang="en-IE" altLang="en-US" dirty="0"/>
              <a:t>The second is the behaviour of consumers. We know retailers emphasised the aesthetic appearance of the product to sell the loudspeaker to consumers. </a:t>
            </a:r>
          </a:p>
          <a:p>
            <a:pPr eaLnBrk="1" hangingPunct="1">
              <a:spcBef>
                <a:spcPct val="0"/>
              </a:spcBef>
            </a:pPr>
            <a:endParaRPr lang="en-IE" altLang="en-US" dirty="0"/>
          </a:p>
          <a:p>
            <a:pPr eaLnBrk="1" hangingPunct="1">
              <a:spcBef>
                <a:spcPct val="0"/>
              </a:spcBef>
            </a:pPr>
            <a:r>
              <a:rPr lang="en-IE" altLang="en-US" dirty="0"/>
              <a:t>The third is the behaviour of experts. Experts wrote about the uniqueness of the design of the loudspeaker in our case study.</a:t>
            </a:r>
            <a:endParaRPr lang="en-GB" altLang="en-US" dirty="0"/>
          </a:p>
          <a:p>
            <a:pPr eaLnBrk="1" hangingPunct="1">
              <a:spcBef>
                <a:spcPct val="0"/>
              </a:spcBef>
            </a:pPr>
            <a:endParaRPr lang="en-GB"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9DE4A-0838-4B80-B69F-FD20E01AECF6}" type="slidenum">
              <a:rPr lang="en-GB" altLang="de-DE">
                <a:latin typeface="Arial" panose="020B0604020202020204" pitchFamily="34" charset="0"/>
              </a:rPr>
              <a:pPr>
                <a:spcBef>
                  <a:spcPct val="0"/>
                </a:spcBef>
              </a:pPr>
              <a:t>46</a:t>
            </a:fld>
            <a:endParaRPr lang="en-GB" altLang="de-DE">
              <a:latin typeface="Arial" panose="020B0604020202020204" pitchFamily="34" charset="0"/>
            </a:endParaRPr>
          </a:p>
        </p:txBody>
      </p:sp>
    </p:spTree>
    <p:extLst>
      <p:ext uri="{BB962C8B-B14F-4D97-AF65-F5344CB8AC3E}">
        <p14:creationId xmlns:p14="http://schemas.microsoft.com/office/powerpoint/2010/main" val="1929532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de-DE" dirty="0"/>
              <a:t>The Board of Appeal did not consider the value of the materials of the product, the technology used, the sound quality or the price of the loudspeaker on the market.</a:t>
            </a:r>
          </a:p>
          <a:p>
            <a:pPr eaLnBrk="1" hangingPunct="1">
              <a:spcBef>
                <a:spcPct val="0"/>
              </a:spcBef>
            </a:pPr>
            <a:endParaRPr lang="en-IE" altLang="de-DE" dirty="0"/>
          </a:p>
          <a:p>
            <a:pPr eaLnBrk="1" hangingPunct="1">
              <a:spcBef>
                <a:spcPct val="0"/>
              </a:spcBef>
            </a:pPr>
            <a:r>
              <a:rPr lang="en-IE" altLang="de-DE" dirty="0"/>
              <a:t>The General Court agreed with this decision. There is no obligation to take into account the perception of the target public with regard to this ground for refusal. Also, other characteristics of the goods, such as their technical qualities, can confer considerable value as well. The fact that the shape gives substantial value to the goods does not preclude this. </a:t>
            </a:r>
          </a:p>
          <a:p>
            <a:pPr eaLnBrk="1" hangingPunct="1">
              <a:spcBef>
                <a:spcPct val="0"/>
              </a:spcBef>
            </a:pPr>
            <a:endParaRPr lang="en-IE" altLang="de-DE" dirty="0"/>
          </a:p>
          <a:p>
            <a:pPr eaLnBrk="1" hangingPunct="1">
              <a:spcBef>
                <a:spcPct val="0"/>
              </a:spcBef>
            </a:pPr>
            <a:r>
              <a:rPr lang="en-IE" altLang="de-DE" dirty="0"/>
              <a:t>In the case of the B&amp;O loudspeaker, it is clear that the design is an element which is very important in the consumer’s choice, even if other elements are taken into account.</a:t>
            </a:r>
          </a:p>
          <a:p>
            <a:pPr eaLnBrk="1" hangingPunct="1">
              <a:spcBef>
                <a:spcPct val="0"/>
              </a:spcBef>
            </a:pPr>
            <a:endParaRPr lang="en-IE" altLang="de-DE" dirty="0"/>
          </a:p>
          <a:p>
            <a:pPr eaLnBrk="1" hangingPunct="1">
              <a:spcBef>
                <a:spcPct val="0"/>
              </a:spcBef>
            </a:pPr>
            <a:r>
              <a:rPr lang="en-IE" altLang="de-DE" dirty="0"/>
              <a:t>Therefore, in the Court’s opinion, the Board of Appeal was correct in its decision and had not erred in law.</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A0A053-76F9-4EC0-A658-3195FA49D3DA}" type="slidenum">
              <a:rPr lang="en-GB" altLang="de-DE">
                <a:latin typeface="Arial" panose="020B0604020202020204" pitchFamily="34" charset="0"/>
              </a:rPr>
              <a:pPr>
                <a:spcBef>
                  <a:spcPct val="0"/>
                </a:spcBef>
              </a:pPr>
              <a:t>47</a:t>
            </a:fld>
            <a:endParaRPr lang="en-GB" altLang="de-DE">
              <a:latin typeface="Arial" panose="020B0604020202020204" pitchFamily="34" charset="0"/>
            </a:endParaRPr>
          </a:p>
        </p:txBody>
      </p:sp>
    </p:spTree>
    <p:extLst>
      <p:ext uri="{BB962C8B-B14F-4D97-AF65-F5344CB8AC3E}">
        <p14:creationId xmlns:p14="http://schemas.microsoft.com/office/powerpoint/2010/main" val="2432512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This slide deals with the meaning of “exclusively” in Article 7(1)(e)(iii) of the European Union Trade Mark Regulation. Remember: </a:t>
            </a:r>
            <a:r>
              <a:rPr lang="en-IE" altLang="de-DE" dirty="0"/>
              <a:t>only signs that consist exclusively of a shape,</a:t>
            </a:r>
            <a:r>
              <a:rPr lang="en-IE" altLang="de-DE" baseline="0" dirty="0"/>
              <a:t> or another characteristic, </a:t>
            </a:r>
            <a:r>
              <a:rPr lang="en-IE" altLang="de-DE" dirty="0"/>
              <a:t>that gives substantial value are excluded from trade mark protection.</a:t>
            </a:r>
          </a:p>
          <a:p>
            <a:pPr eaLnBrk="1" hangingPunct="1">
              <a:spcBef>
                <a:spcPct val="0"/>
              </a:spcBef>
            </a:pPr>
            <a:endParaRPr lang="en-GB" altLang="de-DE" dirty="0"/>
          </a:p>
          <a:p>
            <a:pPr eaLnBrk="1" hangingPunct="1">
              <a:spcBef>
                <a:spcPct val="0"/>
              </a:spcBef>
            </a:pPr>
            <a:r>
              <a:rPr lang="en-GB" altLang="de-DE" dirty="0"/>
              <a:t>The Board of Appeal gave its own interpretation of the term. It is not possible to isolate and consider only the essential features of the shape. The trade mark has to be analysed as a whole. No element of the shape can be isolated from the design as a whole.</a:t>
            </a:r>
          </a:p>
          <a:p>
            <a:pPr eaLnBrk="1" hangingPunct="1">
              <a:spcBef>
                <a:spcPct val="0"/>
              </a:spcBef>
            </a:pPr>
            <a:endParaRPr lang="en-GB" altLang="de-DE" dirty="0"/>
          </a:p>
          <a:p>
            <a:pPr eaLnBrk="1" hangingPunct="1">
              <a:spcBef>
                <a:spcPct val="0"/>
              </a:spcBef>
            </a:pPr>
            <a:r>
              <a:rPr lang="en-GB" altLang="de-DE" dirty="0"/>
              <a:t>In this case, the base of the loudspeaker is also part of the shape and also gives value.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89E9B-AF0A-45D2-B409-E19718B4C335}" type="slidenum">
              <a:rPr lang="en-GB" altLang="de-DE">
                <a:latin typeface="Arial" panose="020B0604020202020204" pitchFamily="34" charset="0"/>
              </a:rPr>
              <a:pPr>
                <a:spcBef>
                  <a:spcPct val="0"/>
                </a:spcBef>
              </a:pPr>
              <a:t>48</a:t>
            </a:fld>
            <a:endParaRPr lang="en-GB" altLang="de-DE">
              <a:latin typeface="Arial" panose="020B0604020202020204" pitchFamily="34" charset="0"/>
            </a:endParaRPr>
          </a:p>
        </p:txBody>
      </p:sp>
    </p:spTree>
    <p:extLst>
      <p:ext uri="{BB962C8B-B14F-4D97-AF65-F5344CB8AC3E}">
        <p14:creationId xmlns:p14="http://schemas.microsoft.com/office/powerpoint/2010/main" val="2618894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In the end, Bang &amp; </a:t>
            </a:r>
            <a:r>
              <a:rPr lang="en-GB" altLang="de-DE" dirty="0" err="1"/>
              <a:t>Olufsen’s</a:t>
            </a:r>
            <a:r>
              <a:rPr lang="en-GB" altLang="de-DE" dirty="0"/>
              <a:t> application for a Community trade mark for the 3D shape of their loudspeaker was rejected.</a:t>
            </a:r>
          </a:p>
          <a:p>
            <a:pPr eaLnBrk="1" hangingPunct="1">
              <a:spcBef>
                <a:spcPct val="0"/>
              </a:spcBef>
            </a:pPr>
            <a:endParaRPr lang="en-GB" altLang="de-DE" dirty="0"/>
          </a:p>
          <a:p>
            <a:pPr eaLnBrk="1" hangingPunct="1">
              <a:spcBef>
                <a:spcPct val="0"/>
              </a:spcBef>
            </a:pPr>
            <a:r>
              <a:rPr lang="en-GB" altLang="de-DE" dirty="0"/>
              <a:t>As a result, applicants wishing to register shape marks find themselves in an awkward position. If a shape is too common, it is not distinctive enough, and registration as a trade mark is excluded. If it is too striking, the trade mark could be considered as giving substantial value to the goods, and the shape barred from trade mark protection.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CB867-6B06-48F3-8160-E246F35CAEA0}" type="slidenum">
              <a:rPr lang="en-GB" altLang="de-DE">
                <a:latin typeface="Arial" panose="020B0604020202020204" pitchFamily="34" charset="0"/>
              </a:rPr>
              <a:pPr>
                <a:spcBef>
                  <a:spcPct val="0"/>
                </a:spcBef>
              </a:pPr>
              <a:t>49</a:t>
            </a:fld>
            <a:endParaRPr lang="en-GB" altLang="de-DE">
              <a:latin typeface="Arial" panose="020B0604020202020204" pitchFamily="34" charset="0"/>
            </a:endParaRPr>
          </a:p>
        </p:txBody>
      </p:sp>
    </p:spTree>
    <p:extLst>
      <p:ext uri="{BB962C8B-B14F-4D97-AF65-F5344CB8AC3E}">
        <p14:creationId xmlns:p14="http://schemas.microsoft.com/office/powerpoint/2010/main" val="4461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pPr algn="l"/>
            <a:r>
              <a:rPr lang="en-GB" dirty="0"/>
              <a:t>In the first part of this presentation we will focus on</a:t>
            </a:r>
            <a:r>
              <a:rPr lang="en-GB" baseline="0" dirty="0"/>
              <a:t> what constitutes a trade mark. We will start with the legal definition and then go on to sum up the different types of trade mark, with plenty of examples. We will also find out which signs cannot be trade marks because they are excluded from registration due to absolute or relative grounds for refusal.</a:t>
            </a:r>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5</a:t>
            </a:fld>
            <a:endParaRPr lang="en-GB"/>
          </a:p>
        </p:txBody>
      </p:sp>
    </p:spTree>
    <p:extLst>
      <p:ext uri="{BB962C8B-B14F-4D97-AF65-F5344CB8AC3E}">
        <p14:creationId xmlns:p14="http://schemas.microsoft.com/office/powerpoint/2010/main" val="2765311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dirty="0"/>
              <a:t>One final question remains: is Article 7(1)(e)(iii) unfair to designers?</a:t>
            </a:r>
          </a:p>
          <a:p>
            <a:pPr eaLnBrk="1" hangingPunct="1">
              <a:spcBef>
                <a:spcPct val="0"/>
              </a:spcBef>
            </a:pPr>
            <a:endParaRPr lang="en-GB" altLang="de-DE" dirty="0"/>
          </a:p>
          <a:p>
            <a:pPr eaLnBrk="1" hangingPunct="1">
              <a:spcBef>
                <a:spcPct val="0"/>
              </a:spcBef>
            </a:pPr>
            <a:r>
              <a:rPr lang="en-IE" altLang="de-DE" dirty="0"/>
              <a:t>One might argue that refusal under Article 7(1)(e)(iii) of the European Union Trade Mark Regulation is unfair to successful designers, as it bars their products from registration even if they are distinctive. The decision seems to penalise designers who come up with striking and skilful designs. Should such shape marks be allowed trade mark protection once proof of acquired distinctiveness has been submitted?</a:t>
            </a:r>
          </a:p>
          <a:p>
            <a:pPr eaLnBrk="1" hangingPunct="1">
              <a:spcBef>
                <a:spcPct val="0"/>
              </a:spcBef>
            </a:pPr>
            <a:endParaRPr lang="en-IE" altLang="de-DE" dirty="0"/>
          </a:p>
          <a:p>
            <a:pPr eaLnBrk="1" hangingPunct="1">
              <a:spcBef>
                <a:spcPct val="0"/>
              </a:spcBef>
            </a:pPr>
            <a:r>
              <a:rPr lang="en-IE" altLang="de-DE" dirty="0"/>
              <a:t>The EU legislator chose to prioritise the protection of both valuable designs and copyright-protected works by means of design and copyright law, both of which provide limited protection in time. To try and monopolise such a valuable shape through trade mark protection would be a misuse of trade mark law</a:t>
            </a:r>
            <a:r>
              <a:rPr lang="nl-BE" altLang="de-DE" dirty="0"/>
              <a:t>. </a:t>
            </a:r>
            <a:endParaRPr lang="en-IE" altLang="de-DE"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492" indent="-284036">
              <a:spcBef>
                <a:spcPct val="30000"/>
              </a:spcBef>
              <a:defRPr sz="1200">
                <a:solidFill>
                  <a:schemeClr val="tx1"/>
                </a:solidFill>
                <a:latin typeface="Calibri" panose="020F0502020204030204" pitchFamily="34" charset="0"/>
              </a:defRPr>
            </a:lvl2pPr>
            <a:lvl3pPr marL="1136142" indent="-227228">
              <a:spcBef>
                <a:spcPct val="30000"/>
              </a:spcBef>
              <a:defRPr sz="1200">
                <a:solidFill>
                  <a:schemeClr val="tx1"/>
                </a:solidFill>
                <a:latin typeface="Calibri" panose="020F0502020204030204" pitchFamily="34" charset="0"/>
              </a:defRPr>
            </a:lvl3pPr>
            <a:lvl4pPr marL="1590599" indent="-227228">
              <a:spcBef>
                <a:spcPct val="30000"/>
              </a:spcBef>
              <a:defRPr sz="1200">
                <a:solidFill>
                  <a:schemeClr val="tx1"/>
                </a:solidFill>
                <a:latin typeface="Calibri" panose="020F0502020204030204" pitchFamily="34" charset="0"/>
              </a:defRPr>
            </a:lvl4pPr>
            <a:lvl5pPr marL="2045056" indent="-227228">
              <a:spcBef>
                <a:spcPct val="30000"/>
              </a:spcBef>
              <a:defRPr sz="1200">
                <a:solidFill>
                  <a:schemeClr val="tx1"/>
                </a:solidFill>
                <a:latin typeface="Calibri" panose="020F0502020204030204" pitchFamily="34" charset="0"/>
              </a:defRPr>
            </a:lvl5pPr>
            <a:lvl6pPr marL="2499512" indent="-227228" eaLnBrk="0" fontAlgn="base" hangingPunct="0">
              <a:spcBef>
                <a:spcPct val="30000"/>
              </a:spcBef>
              <a:spcAft>
                <a:spcPct val="0"/>
              </a:spcAft>
              <a:defRPr sz="1200">
                <a:solidFill>
                  <a:schemeClr val="tx1"/>
                </a:solidFill>
                <a:latin typeface="Calibri" panose="020F0502020204030204" pitchFamily="34" charset="0"/>
              </a:defRPr>
            </a:lvl6pPr>
            <a:lvl7pPr marL="2953969" indent="-227228" eaLnBrk="0" fontAlgn="base" hangingPunct="0">
              <a:spcBef>
                <a:spcPct val="30000"/>
              </a:spcBef>
              <a:spcAft>
                <a:spcPct val="0"/>
              </a:spcAft>
              <a:defRPr sz="1200">
                <a:solidFill>
                  <a:schemeClr val="tx1"/>
                </a:solidFill>
                <a:latin typeface="Calibri" panose="020F0502020204030204" pitchFamily="34" charset="0"/>
              </a:defRPr>
            </a:lvl7pPr>
            <a:lvl8pPr marL="3408426" indent="-227228" eaLnBrk="0" fontAlgn="base" hangingPunct="0">
              <a:spcBef>
                <a:spcPct val="30000"/>
              </a:spcBef>
              <a:spcAft>
                <a:spcPct val="0"/>
              </a:spcAft>
              <a:defRPr sz="1200">
                <a:solidFill>
                  <a:schemeClr val="tx1"/>
                </a:solidFill>
                <a:latin typeface="Calibri" panose="020F0502020204030204" pitchFamily="34" charset="0"/>
              </a:defRPr>
            </a:lvl8pPr>
            <a:lvl9pPr marL="3862883" indent="-2272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F17928-5297-47C3-90C8-CFEA02A4D7AB}" type="slidenum">
              <a:rPr lang="en-GB" altLang="de-DE">
                <a:latin typeface="Arial" panose="020B0604020202020204" pitchFamily="34" charset="0"/>
              </a:rPr>
              <a:pPr>
                <a:spcBef>
                  <a:spcPct val="0"/>
                </a:spcBef>
              </a:pPr>
              <a:t>50</a:t>
            </a:fld>
            <a:endParaRPr lang="en-GB" altLang="de-DE">
              <a:latin typeface="Arial" panose="020B0604020202020204" pitchFamily="34" charset="0"/>
            </a:endParaRPr>
          </a:p>
        </p:txBody>
      </p:sp>
    </p:spTree>
    <p:extLst>
      <p:ext uri="{BB962C8B-B14F-4D97-AF65-F5344CB8AC3E}">
        <p14:creationId xmlns:p14="http://schemas.microsoft.com/office/powerpoint/2010/main" val="2826229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89E998D-572C-4058-A86F-E3003EFF615E}" type="slidenum">
              <a:rPr lang="en-GB" altLang="en-US">
                <a:latin typeface="Arial" panose="020B0604020202020204" pitchFamily="34" charset="0"/>
              </a:rPr>
              <a:pPr eaLnBrk="1" hangingPunct="1">
                <a:spcBef>
                  <a:spcPct val="0"/>
                </a:spcBef>
              </a:pPr>
              <a:t>51</a:t>
            </a:fld>
            <a:endParaRPr lang="en-GB" altLang="en-US">
              <a:latin typeface="Arial" panose="020B0604020202020204" pitchFamily="34" charset="0"/>
            </a:endParaRPr>
          </a:p>
        </p:txBody>
      </p:sp>
    </p:spTree>
    <p:extLst>
      <p:ext uri="{BB962C8B-B14F-4D97-AF65-F5344CB8AC3E}">
        <p14:creationId xmlns:p14="http://schemas.microsoft.com/office/powerpoint/2010/main" val="3981878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We will start this module on trade mark exercises with a short recapitulation of absolute and relative grounds for refusal.</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26436B5-3BA7-4C7B-9FBA-459A89AD0013}" type="slidenum">
              <a:rPr lang="en-GB" altLang="en-US">
                <a:latin typeface="Arial" panose="020B0604020202020204" pitchFamily="34" charset="0"/>
              </a:rPr>
              <a:pPr eaLnBrk="1" hangingPunct="1">
                <a:spcBef>
                  <a:spcPct val="0"/>
                </a:spcBef>
              </a:pPr>
              <a:t>52</a:t>
            </a:fld>
            <a:endParaRPr lang="en-GB" altLang="en-US">
              <a:latin typeface="Arial" panose="020B0604020202020204" pitchFamily="34" charset="0"/>
            </a:endParaRPr>
          </a:p>
        </p:txBody>
      </p:sp>
    </p:spTree>
    <p:extLst>
      <p:ext uri="{BB962C8B-B14F-4D97-AF65-F5344CB8AC3E}">
        <p14:creationId xmlns:p14="http://schemas.microsoft.com/office/powerpoint/2010/main" val="2257195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We shall now review the grounds for the refusal of a trade mark.</a:t>
            </a:r>
          </a:p>
          <a:p>
            <a:pPr eaLnBrk="1" fontAlgn="auto" hangingPunct="1">
              <a:spcBef>
                <a:spcPts val="0"/>
              </a:spcBef>
              <a:spcAft>
                <a:spcPts val="0"/>
              </a:spcAft>
              <a:defRPr/>
            </a:pPr>
            <a:endParaRPr lang="en-GB" dirty="0">
              <a:ea typeface="+mn-ea"/>
              <a:cs typeface="+mn-cs"/>
            </a:endParaRPr>
          </a:p>
          <a:p>
            <a:pPr eaLnBrk="1" fontAlgn="auto" hangingPunct="1">
              <a:spcBef>
                <a:spcPts val="0"/>
              </a:spcBef>
              <a:spcAft>
                <a:spcPts val="0"/>
              </a:spcAft>
              <a:defRPr/>
            </a:pPr>
            <a:r>
              <a:rPr lang="en-GB" dirty="0">
                <a:ea typeface="+mn-ea"/>
                <a:cs typeface="+mn-cs"/>
              </a:rPr>
              <a:t>There are absolute grounds for refusal, such as the distinctiveness of the trade mark, and relative grounds for refusal.</a:t>
            </a:r>
          </a:p>
          <a:p>
            <a:pPr eaLnBrk="1" fontAlgn="auto" hangingPunct="1">
              <a:spcBef>
                <a:spcPts val="0"/>
              </a:spcBef>
              <a:spcAft>
                <a:spcPts val="0"/>
              </a:spcAft>
              <a:defRPr/>
            </a:pPr>
            <a:endParaRPr lang="en-GB" dirty="0">
              <a:ea typeface="+mn-ea"/>
              <a:cs typeface="+mn-cs"/>
            </a:endParaRPr>
          </a:p>
          <a:p>
            <a:pPr eaLnBrk="1" fontAlgn="auto" hangingPunct="1">
              <a:spcBef>
                <a:spcPts val="0"/>
              </a:spcBef>
              <a:spcAft>
                <a:spcPts val="0"/>
              </a:spcAft>
              <a:defRPr/>
            </a:pPr>
            <a:r>
              <a:rPr lang="en-GB" dirty="0">
                <a:ea typeface="+mn-ea"/>
                <a:cs typeface="+mn-cs"/>
              </a:rPr>
              <a:t>A trade mark will be refused on relative grounds where the peaceful co-existence of the mark with another - older - trade mark is an issue and there is a likelihood of confusion between the marks.</a:t>
            </a:r>
          </a:p>
          <a:p>
            <a:pPr eaLnBrk="1" fontAlgn="auto" hangingPunct="1">
              <a:spcBef>
                <a:spcPts val="0"/>
              </a:spcBef>
              <a:spcAft>
                <a:spcPts val="0"/>
              </a:spcAft>
              <a:defRPr/>
            </a:pPr>
            <a:endParaRPr lang="en-GB" dirty="0">
              <a:ea typeface="+mn-ea"/>
              <a:cs typeface="+mn-cs"/>
            </a:endParaRPr>
          </a:p>
          <a:p>
            <a:pPr eaLnBrk="1" fontAlgn="auto" hangingPunct="1">
              <a:spcBef>
                <a:spcPts val="0"/>
              </a:spcBef>
              <a:spcAft>
                <a:spcPts val="0"/>
              </a:spcAft>
              <a:defRPr/>
            </a:pPr>
            <a:endParaRPr lang="en-GB" strike="sngStrike" dirty="0">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F5D3A35-1C8D-40E9-97CE-F7AD8DB99D69}" type="slidenum">
              <a:rPr lang="en-GB" altLang="en-US">
                <a:latin typeface="Arial" panose="020B0604020202020204" pitchFamily="34" charset="0"/>
              </a:rPr>
              <a:pPr eaLnBrk="1" hangingPunct="1">
                <a:spcBef>
                  <a:spcPct val="0"/>
                </a:spcBef>
              </a:pPr>
              <a:t>53</a:t>
            </a:fld>
            <a:endParaRPr lang="en-GB" altLang="en-US">
              <a:latin typeface="Arial" panose="020B0604020202020204" pitchFamily="34" charset="0"/>
            </a:endParaRPr>
          </a:p>
        </p:txBody>
      </p:sp>
    </p:spTree>
    <p:extLst>
      <p:ext uri="{BB962C8B-B14F-4D97-AF65-F5344CB8AC3E}">
        <p14:creationId xmlns:p14="http://schemas.microsoft.com/office/powerpoint/2010/main" val="2324938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We assess the likelihood of confusion by comparing the signs as well as the registered goods and services of the older trade mark with the younger trade mark. It is important to think about the commercial origin of the goods: will the relevant members of the public think that the goods have the same commercial origin?</a:t>
            </a:r>
          </a:p>
          <a:p>
            <a:pPr eaLnBrk="1" fontAlgn="auto" hangingPunct="1">
              <a:spcBef>
                <a:spcPts val="0"/>
              </a:spcBef>
              <a:spcAft>
                <a:spcPts val="0"/>
              </a:spcAft>
              <a:defRPr/>
            </a:pPr>
            <a:endParaRPr lang="en-GB" strike="sngStrike" dirty="0">
              <a:ea typeface="+mn-ea"/>
              <a:cs typeface="+mn-cs"/>
            </a:endParaRPr>
          </a:p>
          <a:p>
            <a:pPr eaLnBrk="1" fontAlgn="auto" hangingPunct="1">
              <a:spcBef>
                <a:spcPts val="0"/>
              </a:spcBef>
              <a:spcAft>
                <a:spcPts val="0"/>
              </a:spcAft>
              <a:defRPr/>
            </a:pPr>
            <a:endParaRPr lang="en-GB" strike="sngStrike" dirty="0">
              <a:ea typeface="+mn-ea"/>
              <a:cs typeface="+mn-cs"/>
            </a:endParaRPr>
          </a:p>
          <a:p>
            <a:pPr eaLnBrk="1" fontAlgn="auto" hangingPunct="1">
              <a:spcBef>
                <a:spcPts val="0"/>
              </a:spcBef>
              <a:spcAft>
                <a:spcPts val="0"/>
              </a:spcAft>
              <a:defRPr/>
            </a:pPr>
            <a:endParaRPr lang="en-GB" strike="sngStrike" dirty="0">
              <a:ea typeface="+mn-ea"/>
              <a:cs typeface="+mn-cs"/>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085F7A7-CABD-45D3-8CFC-48F0C3B8968E}" type="slidenum">
              <a:rPr lang="en-GB" altLang="en-US">
                <a:latin typeface="Arial" panose="020B0604020202020204" pitchFamily="34" charset="0"/>
              </a:rPr>
              <a:pPr eaLnBrk="1" hangingPunct="1">
                <a:spcBef>
                  <a:spcPct val="0"/>
                </a:spcBef>
              </a:pPr>
              <a:t>54</a:t>
            </a:fld>
            <a:endParaRPr lang="en-GB" altLang="en-US">
              <a:latin typeface="Arial" panose="020B0604020202020204" pitchFamily="34" charset="0"/>
            </a:endParaRPr>
          </a:p>
        </p:txBody>
      </p:sp>
    </p:spTree>
    <p:extLst>
      <p:ext uri="{BB962C8B-B14F-4D97-AF65-F5344CB8AC3E}">
        <p14:creationId xmlns:p14="http://schemas.microsoft.com/office/powerpoint/2010/main" val="3861377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In this first exercise we will be focussing on examining absolute grounds for refusal, in particular lack of distinctive character, in relation to an application for a European Union trade mark.</a:t>
            </a:r>
          </a:p>
          <a:p>
            <a:pPr eaLnBrk="1" hangingPunct="1">
              <a:spcBef>
                <a:spcPct val="0"/>
              </a:spcBef>
            </a:pPr>
            <a:endParaRPr lang="en-GB" altLang="en-US" dirty="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43AAFF-BE6C-4003-9B31-9CC4A3654D43}" type="slidenum">
              <a:rPr lang="en-GB" altLang="en-US">
                <a:latin typeface="Arial" panose="020B0604020202020204" pitchFamily="34" charset="0"/>
              </a:rPr>
              <a:pPr eaLnBrk="1" hangingPunct="1">
                <a:spcBef>
                  <a:spcPct val="0"/>
                </a:spcBef>
              </a:pPr>
              <a:t>55</a:t>
            </a:fld>
            <a:endParaRPr lang="en-GB" altLang="en-US">
              <a:latin typeface="Arial" panose="020B0604020202020204" pitchFamily="34" charset="0"/>
            </a:endParaRPr>
          </a:p>
        </p:txBody>
      </p:sp>
    </p:spTree>
    <p:extLst>
      <p:ext uri="{BB962C8B-B14F-4D97-AF65-F5344CB8AC3E}">
        <p14:creationId xmlns:p14="http://schemas.microsoft.com/office/powerpoint/2010/main" val="1332459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For exercise 1, I am going to ask you to imagine that you are an examiner at the EUIPO. Your job today is to examine an application for the word mark </a:t>
            </a:r>
            <a:r>
              <a:rPr lang="ja-JP" altLang="en-GB" dirty="0">
                <a:ea typeface="ＭＳ Ｐゴシック" panose="020B0600070205080204" pitchFamily="34" charset="-128"/>
              </a:rPr>
              <a:t>“</a:t>
            </a:r>
            <a:r>
              <a:rPr lang="en-GB" altLang="ja-JP" dirty="0" err="1">
                <a:ea typeface="ＭＳ Ｐゴシック" panose="020B0600070205080204" pitchFamily="34" charset="-128"/>
              </a:rPr>
              <a:t>REfuel</a:t>
            </a:r>
            <a:r>
              <a:rPr lang="ja-JP" altLang="en-GB" dirty="0">
                <a:ea typeface="ＭＳ Ｐゴシック" panose="020B0600070205080204" pitchFamily="34" charset="-128"/>
              </a:rPr>
              <a:t>”</a:t>
            </a:r>
            <a:r>
              <a:rPr lang="en-GB" altLang="ja-JP" dirty="0">
                <a:ea typeface="ＭＳ Ｐゴシック" panose="020B0600070205080204" pitchFamily="34" charset="-128"/>
              </a:rPr>
              <a:t>.</a:t>
            </a:r>
            <a:endParaRPr lang="en-IE" altLang="ja-JP" dirty="0">
              <a:ea typeface="ＭＳ Ｐゴシック" panose="020B0600070205080204" pitchFamily="34" charset="-128"/>
            </a:endParaRP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applicants are seeking registration for the following goods and services:</a:t>
            </a:r>
          </a:p>
          <a:p>
            <a:pPr eaLnBrk="1" hangingPunct="1">
              <a:spcBef>
                <a:spcPct val="0"/>
              </a:spcBef>
            </a:pPr>
            <a:endParaRPr lang="en-GB" altLang="en-US" dirty="0">
              <a:ea typeface="ＭＳ Ｐゴシック" panose="020B0600070205080204" pitchFamily="34" charset="-128"/>
            </a:endParaRPr>
          </a:p>
          <a:p>
            <a:pPr eaLnBrk="1" hangingPunct="1">
              <a:spcBef>
                <a:spcPct val="0"/>
              </a:spcBef>
              <a:buFontTx/>
              <a:buChar char="-"/>
            </a:pPr>
            <a:r>
              <a:rPr lang="en-GB" altLang="en-US" dirty="0">
                <a:ea typeface="ＭＳ Ｐゴシック" panose="020B0600070205080204" pitchFamily="34" charset="-128"/>
              </a:rPr>
              <a:t> Class 1: Combusting preparations (chemical additives to motor fuel and lubricants)</a:t>
            </a:r>
          </a:p>
          <a:p>
            <a:pPr eaLnBrk="1" hangingPunct="1">
              <a:spcBef>
                <a:spcPct val="0"/>
              </a:spcBef>
              <a:buFontTx/>
              <a:buChar char="-"/>
            </a:pPr>
            <a:r>
              <a:rPr lang="en-GB" altLang="en-US" dirty="0">
                <a:ea typeface="ＭＳ Ｐゴシック" panose="020B0600070205080204" pitchFamily="34" charset="-128"/>
              </a:rPr>
              <a:t> Class 4: Industrial oils and greases, lubricants, fuels (including motor spirit) and </a:t>
            </a:r>
            <a:r>
              <a:rPr lang="en-GB" altLang="en-US" dirty="0" err="1">
                <a:ea typeface="ＭＳ Ｐゴシック" panose="020B0600070205080204" pitchFamily="34" charset="-128"/>
              </a:rPr>
              <a:t>illuminants</a:t>
            </a:r>
            <a:endParaRPr lang="en-GB" altLang="en-US" dirty="0">
              <a:ea typeface="ＭＳ Ｐゴシック" panose="020B0600070205080204" pitchFamily="34" charset="-128"/>
            </a:endParaRPr>
          </a:p>
          <a:p>
            <a:pPr eaLnBrk="1" hangingPunct="1">
              <a:spcBef>
                <a:spcPct val="0"/>
              </a:spcBef>
              <a:buFontTx/>
              <a:buChar char="-"/>
            </a:pPr>
            <a:r>
              <a:rPr lang="en-GB" altLang="en-US" dirty="0">
                <a:ea typeface="ＭＳ Ｐゴシック" panose="020B0600070205080204" pitchFamily="34" charset="-128"/>
              </a:rPr>
              <a:t> Class 40: Treatment and processing of crude oil and other forms of energy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3B82D96-6CD5-4A6D-906F-FC52CFE64849}" type="slidenum">
              <a:rPr lang="en-GB" altLang="en-US">
                <a:latin typeface="Arial" panose="020B0604020202020204" pitchFamily="34" charset="0"/>
              </a:rPr>
              <a:pPr eaLnBrk="1" hangingPunct="1">
                <a:spcBef>
                  <a:spcPct val="0"/>
                </a:spcBef>
              </a:pPr>
              <a:t>56</a:t>
            </a:fld>
            <a:endParaRPr lang="en-GB" altLang="en-US">
              <a:latin typeface="Arial" panose="020B0604020202020204" pitchFamily="34" charset="0"/>
            </a:endParaRPr>
          </a:p>
        </p:txBody>
      </p:sp>
    </p:spTree>
    <p:extLst>
      <p:ext uri="{BB962C8B-B14F-4D97-AF65-F5344CB8AC3E}">
        <p14:creationId xmlns:p14="http://schemas.microsoft.com/office/powerpoint/2010/main" val="3980808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Would you accept the application, or reject it? For all the goods and services requested, or some of them?</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Is there an absolute ground for refusal which might be applicable? Are there any reasons to reject it?</a:t>
            </a:r>
          </a:p>
          <a:p>
            <a:pPr eaLnBrk="1" hangingPunct="1">
              <a:spcBef>
                <a:spcPct val="0"/>
              </a:spcBef>
            </a:pPr>
            <a:endParaRPr lang="en-GB" altLang="en-US">
              <a:ea typeface="ＭＳ Ｐゴシック" panose="020B0600070205080204"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A133B47-23C3-4FA6-8517-6FE1B7B298C3}" type="slidenum">
              <a:rPr lang="en-GB" altLang="en-US">
                <a:latin typeface="Arial" panose="020B0604020202020204" pitchFamily="34" charset="0"/>
              </a:rPr>
              <a:pPr eaLnBrk="1" hangingPunct="1">
                <a:spcBef>
                  <a:spcPct val="0"/>
                </a:spcBef>
              </a:pPr>
              <a:t>57</a:t>
            </a:fld>
            <a:endParaRPr lang="en-GB" altLang="en-US">
              <a:latin typeface="Arial" panose="020B0604020202020204" pitchFamily="34" charset="0"/>
            </a:endParaRPr>
          </a:p>
        </p:txBody>
      </p:sp>
    </p:spTree>
    <p:extLst>
      <p:ext uri="{BB962C8B-B14F-4D97-AF65-F5344CB8AC3E}">
        <p14:creationId xmlns:p14="http://schemas.microsoft.com/office/powerpoint/2010/main" val="34377709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ea typeface="ＭＳ Ｐゴシック" pitchFamily="34" charset="-128"/>
              </a:rPr>
              <a:t>I asked you to think about whether there is an absolute ground for refusal of the trade mark application. If you think about the meaning of the word “refuel” in English there is an obvious meaning, which is a standard or recognised meaning for a particular business activity. The word “fuel” also exists in French and Spanish.</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But the trade mark has a distinctive element – the capitalised initial letters RE. This gives some degree of distinctiveness to the sign.</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So how would you decide? </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In fact, the examiner agreed to register the mark.</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In fact, the examiner agreed to register the mark.</a:t>
            </a:r>
          </a:p>
          <a:p>
            <a:pPr eaLnBrk="1" hangingPunct="1">
              <a:spcBef>
                <a:spcPct val="0"/>
              </a:spcBef>
              <a:defRPr/>
            </a:pPr>
            <a:endParaRPr lang="en-GB" altLang="en-US" strike="sngStrike" dirty="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266F159-17F3-430F-9B66-9EC97D01AA43}" type="slidenum">
              <a:rPr lang="en-GB" altLang="en-US">
                <a:latin typeface="Arial" panose="020B0604020202020204" pitchFamily="34" charset="0"/>
              </a:rPr>
              <a:pPr eaLnBrk="1" hangingPunct="1">
                <a:spcBef>
                  <a:spcPct val="0"/>
                </a:spcBef>
              </a:pPr>
              <a:t>58</a:t>
            </a:fld>
            <a:endParaRPr lang="en-GB" altLang="en-US">
              <a:latin typeface="Arial" panose="020B0604020202020204" pitchFamily="34" charset="0"/>
            </a:endParaRPr>
          </a:p>
        </p:txBody>
      </p:sp>
    </p:spTree>
    <p:extLst>
      <p:ext uri="{BB962C8B-B14F-4D97-AF65-F5344CB8AC3E}">
        <p14:creationId xmlns:p14="http://schemas.microsoft.com/office/powerpoint/2010/main" val="4097390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Exercise 2 is a continuation of the first exercise. In this part I would like you to assess the likelihood of confusion between two trade marks.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983C461-AB30-4BD4-8E54-D9387CE1BDB2}" type="slidenum">
              <a:rPr lang="en-GB" altLang="en-US">
                <a:latin typeface="Arial" panose="020B0604020202020204" pitchFamily="34" charset="0"/>
              </a:rPr>
              <a:pPr eaLnBrk="1" hangingPunct="1">
                <a:spcBef>
                  <a:spcPct val="0"/>
                </a:spcBef>
              </a:pPr>
              <a:t>59</a:t>
            </a:fld>
            <a:endParaRPr lang="en-GB" altLang="en-US">
              <a:latin typeface="Arial" panose="020B0604020202020204" pitchFamily="34" charset="0"/>
            </a:endParaRPr>
          </a:p>
        </p:txBody>
      </p:sp>
    </p:spTree>
    <p:extLst>
      <p:ext uri="{BB962C8B-B14F-4D97-AF65-F5344CB8AC3E}">
        <p14:creationId xmlns:p14="http://schemas.microsoft.com/office/powerpoint/2010/main" val="99375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8914" eaLnBrk="1" hangingPunct="1">
              <a:spcBef>
                <a:spcPct val="0"/>
              </a:spcBef>
              <a:defRPr/>
            </a:pPr>
            <a:r>
              <a:rPr lang="en-IE" dirty="0"/>
              <a:t>The main function of trade marks is to indicate the commercial source of the products and services concerned. Trade marks function as a quality standard, so that consumers can be confident when they buy a product or service bearing a particular mark that they are getting the product or service they expect. Trade marks are also used in sales promotion and as an instrument of commercial strategy.</a:t>
            </a:r>
          </a:p>
          <a:p>
            <a:pPr defTabSz="908914" eaLnBrk="1" hangingPunct="1">
              <a:spcBef>
                <a:spcPct val="0"/>
              </a:spcBef>
              <a:defRPr/>
            </a:pPr>
            <a:endParaRPr lang="en-IE" dirty="0"/>
          </a:p>
          <a:p>
            <a:pPr algn="l"/>
            <a:r>
              <a:rPr lang="en-IE" dirty="0"/>
              <a:t>Furthermore, only signs that can be </a:t>
            </a:r>
            <a:r>
              <a:rPr lang="en-IE" b="0" dirty="0"/>
              <a:t>represented</a:t>
            </a:r>
            <a:r>
              <a:rPr lang="en-IE" b="0" baseline="0" dirty="0"/>
              <a:t> </a:t>
            </a:r>
            <a:r>
              <a:rPr lang="en-US" sz="1200" b="0" kern="1200" dirty="0">
                <a:solidFill>
                  <a:schemeClr val="tx1"/>
                </a:solidFill>
                <a:effectLst/>
                <a:latin typeface="+mn-lt"/>
                <a:ea typeface="+mn-ea"/>
                <a:cs typeface="+mn-cs"/>
              </a:rPr>
              <a:t>in the Register of the European Union Trade Marks, in a manner which enables the competent authorities and the public to determine the clear and precise subject matter of the protection afforded to their proprietors, </a:t>
            </a:r>
            <a:r>
              <a:rPr lang="en-IE" b="0" dirty="0"/>
              <a:t>can be registered as trade marks. Trade mark application forms must contain a representation</a:t>
            </a:r>
            <a:r>
              <a:rPr lang="en-IE" b="0" baseline="0" dirty="0"/>
              <a:t> of the trade mark in question.</a:t>
            </a:r>
          </a:p>
          <a:p>
            <a:pPr algn="l"/>
            <a:endParaRPr lang="en-IE" b="0" baseline="0" dirty="0"/>
          </a:p>
          <a:p>
            <a:r>
              <a:rPr lang="en-US" sz="1200" kern="1200" dirty="0">
                <a:solidFill>
                  <a:schemeClr val="tx1"/>
                </a:solidFill>
                <a:effectLst/>
                <a:latin typeface="+mn-lt"/>
                <a:ea typeface="+mn-ea"/>
                <a:cs typeface="+mn-cs"/>
              </a:rPr>
              <a:t>Please note that the elimination of the requirement of graphical representation will enter into force on 1 October of 2017, once the European Commission issues secondary legislation to complement and develop some of the provisions of the EUTMR.</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Trade mark application forms must contain a representation of the sign in question.</a:t>
            </a:r>
            <a:endParaRPr lang="en-IE" b="0" baseline="0" dirty="0"/>
          </a:p>
          <a:p>
            <a:pPr algn="l"/>
            <a:r>
              <a:rPr lang="en-IE" dirty="0"/>
              <a:t>In</a:t>
            </a:r>
            <a:r>
              <a:rPr lang="en-IE" baseline="0" dirty="0"/>
              <a:t> the case of European Union trade marks, the Court of Justice decided that t</a:t>
            </a:r>
            <a:r>
              <a:rPr lang="en-IE" dirty="0"/>
              <a:t>he representation of a sign must be</a:t>
            </a:r>
            <a:r>
              <a:rPr lang="en-IE" baseline="0" dirty="0"/>
              <a:t> </a:t>
            </a:r>
            <a:r>
              <a:rPr lang="en-IE" dirty="0"/>
              <a:t>clear,</a:t>
            </a:r>
            <a:r>
              <a:rPr lang="en-IE" baseline="0" dirty="0"/>
              <a:t> </a:t>
            </a:r>
            <a:r>
              <a:rPr lang="en-IE" dirty="0"/>
              <a:t>precise,</a:t>
            </a:r>
            <a:r>
              <a:rPr lang="en-IE" baseline="0" dirty="0"/>
              <a:t> </a:t>
            </a:r>
            <a:r>
              <a:rPr lang="en-IE" dirty="0"/>
              <a:t>self-contained,</a:t>
            </a:r>
            <a:r>
              <a:rPr lang="en-IE" baseline="0" dirty="0"/>
              <a:t> </a:t>
            </a:r>
            <a:r>
              <a:rPr lang="en-IE" dirty="0"/>
              <a:t>easily accessible, intelligible, durable and objective. Signs that do not meet these requirements will not be registered.</a:t>
            </a:r>
          </a:p>
          <a:p>
            <a:pPr algn="l"/>
            <a:endParaRPr lang="en-IE"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means that, from 1 October 2017, signs can be represented in any appropriate form using generally available technology, as long as the representation is clear, precise, self-contained, easily accessible, intelligible, durable and objective. Ahead of the entry into force of this provision of the Amending Regulation, the Office will provide users with information on the alternative media and formats that are considered to comply with the new provision.</a:t>
            </a:r>
            <a:endParaRPr lang="en-IE" sz="1200" kern="1200" dirty="0">
              <a:solidFill>
                <a:schemeClr val="tx1"/>
              </a:solidFill>
              <a:effectLst/>
              <a:latin typeface="+mn-lt"/>
              <a:ea typeface="+mn-ea"/>
              <a:cs typeface="+mn-cs"/>
            </a:endParaRPr>
          </a:p>
          <a:p>
            <a:pPr algn="l"/>
            <a:endParaRPr lang="en-IE"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F1FB51B1-2E52-4628-B59F-304362E7B2B5}" type="slidenum">
              <a:rPr lang="en-GB" smtClean="0"/>
              <a:pPr eaLnBrk="1" hangingPunct="1"/>
              <a:t>6</a:t>
            </a:fld>
            <a:endParaRPr lang="en-GB"/>
          </a:p>
        </p:txBody>
      </p:sp>
    </p:spTree>
    <p:extLst>
      <p:ext uri="{BB962C8B-B14F-4D97-AF65-F5344CB8AC3E}">
        <p14:creationId xmlns:p14="http://schemas.microsoft.com/office/powerpoint/2010/main" val="2342804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As we saw, the EUIPO examiner accepted </a:t>
            </a:r>
            <a:r>
              <a:rPr lang="en-GB" altLang="en-US" dirty="0" err="1">
                <a:ea typeface="ＭＳ Ｐゴシック" panose="020B0600070205080204" pitchFamily="34" charset="-128"/>
              </a:rPr>
              <a:t>REfuel</a:t>
            </a:r>
            <a:r>
              <a:rPr lang="en-GB" altLang="en-US" dirty="0">
                <a:ea typeface="ＭＳ Ｐゴシック" panose="020B0600070205080204" pitchFamily="34" charset="-128"/>
              </a:rPr>
              <a:t> for all the goods and services for which registration was sought.</a:t>
            </a:r>
          </a:p>
          <a:p>
            <a:pPr eaLnBrk="1" hangingPunct="1">
              <a:spcBef>
                <a:spcPct val="0"/>
              </a:spcBef>
              <a:buFontTx/>
              <a:buChar char="-"/>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At some point following registration of the mark, the owner of the older trade mark, </a:t>
            </a:r>
            <a:r>
              <a:rPr lang="en-GB" altLang="en-US" dirty="0" err="1">
                <a:ea typeface="ＭＳ Ｐゴシック" panose="020B0600070205080204" pitchFamily="34" charset="-128"/>
              </a:rPr>
              <a:t>REfuel</a:t>
            </a:r>
            <a:r>
              <a:rPr lang="en-GB" altLang="en-US" dirty="0">
                <a:ea typeface="ＭＳ Ｐゴシック" panose="020B0600070205080204" pitchFamily="34" charset="-128"/>
              </a:rPr>
              <a:t>, becomes aware of a European Union trade mark </a:t>
            </a:r>
            <a:r>
              <a:rPr lang="en-GB" altLang="ja-JP" dirty="0">
                <a:ea typeface="ＭＳ Ｐゴシック" panose="020B0600070205080204" pitchFamily="34" charset="-128"/>
              </a:rPr>
              <a:t>application for a figurative sign, 4Refuel,  which it thinks is similar to its own mark.</a:t>
            </a:r>
          </a:p>
          <a:p>
            <a:pPr eaLnBrk="1" hangingPunct="1">
              <a:spcBef>
                <a:spcPct val="0"/>
              </a:spcBef>
              <a:buFontTx/>
              <a:buChar char="-"/>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application has been published in the European Union Trade Marks Bulletin.</a:t>
            </a:r>
          </a:p>
          <a:p>
            <a:pPr eaLnBrk="1" hangingPunct="1">
              <a:spcBef>
                <a:spcPct val="0"/>
              </a:spcBef>
              <a:buFontTx/>
              <a:buChar char="-"/>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owner of </a:t>
            </a:r>
            <a:r>
              <a:rPr lang="en-GB" altLang="en-US" dirty="0" err="1">
                <a:ea typeface="ＭＳ Ｐゴシック" panose="020B0600070205080204" pitchFamily="34" charset="-128"/>
              </a:rPr>
              <a:t>REfuel</a:t>
            </a:r>
            <a:r>
              <a:rPr lang="en-GB" altLang="en-US" dirty="0">
                <a:ea typeface="ＭＳ Ｐゴシック" panose="020B0600070205080204" pitchFamily="34" charset="-128"/>
              </a:rPr>
              <a:t> decides to take steps to block the registration of this sign for all the requested goods and services. </a:t>
            </a:r>
          </a:p>
          <a:p>
            <a:pPr eaLnBrk="1" hangingPunct="1">
              <a:spcBef>
                <a:spcPct val="0"/>
              </a:spcBef>
            </a:pPr>
            <a:endParaRPr lang="en-GB" altLang="en-US" dirty="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11D6DB8-CB3A-4C7F-B759-8CC7ED7242DB}" type="slidenum">
              <a:rPr lang="en-GB" altLang="en-US">
                <a:latin typeface="Arial" panose="020B0604020202020204" pitchFamily="34" charset="0"/>
              </a:rPr>
              <a:pPr eaLnBrk="1" hangingPunct="1">
                <a:spcBef>
                  <a:spcPct val="0"/>
                </a:spcBef>
              </a:pPr>
              <a:t>60</a:t>
            </a:fld>
            <a:endParaRPr lang="en-GB" altLang="en-US">
              <a:latin typeface="Arial" panose="020B0604020202020204" pitchFamily="34" charset="0"/>
            </a:endParaRPr>
          </a:p>
        </p:txBody>
      </p:sp>
    </p:spTree>
    <p:extLst>
      <p:ext uri="{BB962C8B-B14F-4D97-AF65-F5344CB8AC3E}">
        <p14:creationId xmlns:p14="http://schemas.microsoft.com/office/powerpoint/2010/main" val="176137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The applicant wants to register 4Refuel for goods and services in various classes.</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The slide shows the main categories concerned.</a:t>
            </a:r>
          </a:p>
          <a:p>
            <a:pPr eaLnBrk="1" hangingPunct="1">
              <a:spcBef>
                <a:spcPct val="0"/>
              </a:spcBef>
            </a:pPr>
            <a:endParaRPr lang="en-GB" altLang="en-US">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DC7A503-B2E9-4561-9047-F4B000C1015A}" type="slidenum">
              <a:rPr lang="en-GB" altLang="en-US">
                <a:latin typeface="Arial" panose="020B0604020202020204" pitchFamily="34" charset="0"/>
              </a:rPr>
              <a:pPr eaLnBrk="1" hangingPunct="1">
                <a:spcBef>
                  <a:spcPct val="0"/>
                </a:spcBef>
              </a:pPr>
              <a:t>61</a:t>
            </a:fld>
            <a:endParaRPr lang="en-GB" altLang="en-US">
              <a:latin typeface="Arial" panose="020B0604020202020204" pitchFamily="34" charset="0"/>
            </a:endParaRPr>
          </a:p>
        </p:txBody>
      </p:sp>
    </p:spTree>
    <p:extLst>
      <p:ext uri="{BB962C8B-B14F-4D97-AF65-F5344CB8AC3E}">
        <p14:creationId xmlns:p14="http://schemas.microsoft.com/office/powerpoint/2010/main" val="1332326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Now both the holder of the earlier Community trade mark and the trade mark applicant need to seek advice.</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I would like you to divide yourselves into two groups. The first group should decide what advice they should give the owners of REfuel with regard to stopping the registration of 4Refuel, and whether they are likely to be successful.</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The second group should provide arguments that the applicant can use to try and dismiss the opposition.</a:t>
            </a:r>
          </a:p>
          <a:p>
            <a:pPr eaLnBrk="1" hangingPunct="1">
              <a:spcBef>
                <a:spcPct val="0"/>
              </a:spcBef>
            </a:pPr>
            <a:endParaRPr lang="en-GB" altLang="en-US">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EA24D4E-8FC7-43FB-828B-6F6679D1FBCA}" type="slidenum">
              <a:rPr lang="en-GB" altLang="en-US">
                <a:latin typeface="Arial" panose="020B0604020202020204" pitchFamily="34" charset="0"/>
              </a:rPr>
              <a:pPr eaLnBrk="1" hangingPunct="1">
                <a:spcBef>
                  <a:spcPct val="0"/>
                </a:spcBef>
              </a:pPr>
              <a:t>62</a:t>
            </a:fld>
            <a:endParaRPr lang="en-GB" altLang="en-US">
              <a:latin typeface="Arial" panose="020B0604020202020204" pitchFamily="34" charset="0"/>
            </a:endParaRPr>
          </a:p>
        </p:txBody>
      </p:sp>
    </p:spTree>
    <p:extLst>
      <p:ext uri="{BB962C8B-B14F-4D97-AF65-F5344CB8AC3E}">
        <p14:creationId xmlns:p14="http://schemas.microsoft.com/office/powerpoint/2010/main" val="2146713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It might be useful to ask yourselves the following questions:</a:t>
            </a:r>
          </a:p>
          <a:p>
            <a:pPr eaLnBrk="1" hangingPunct="1">
              <a:spcBef>
                <a:spcPct val="0"/>
              </a:spcBef>
            </a:pPr>
            <a:endParaRPr lang="en-GB" altLang="en-US" dirty="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GB" altLang="en-US" dirty="0">
                <a:ea typeface="ＭＳ Ｐゴシック" panose="020B0600070205080204" pitchFamily="34" charset="-128"/>
              </a:rPr>
              <a:t> Are the goods and services similar?</a:t>
            </a:r>
          </a:p>
          <a:p>
            <a:pPr eaLnBrk="1" hangingPunct="1">
              <a:spcBef>
                <a:spcPct val="0"/>
              </a:spcBef>
              <a:buFont typeface="Calibri" panose="020F0502020204030204" pitchFamily="34" charset="0"/>
              <a:buAutoNum type="arabicPeriod"/>
            </a:pPr>
            <a:endParaRPr lang="en-GB" altLang="en-US" dirty="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GB" altLang="en-US" dirty="0">
                <a:ea typeface="ＭＳ Ｐゴシック" panose="020B0600070205080204" pitchFamily="34" charset="-128"/>
              </a:rPr>
              <a:t> Are the signs similar? Aspects to consider include the relevant territory, visual similarities, aural similarities and conceptual similarities.</a:t>
            </a:r>
          </a:p>
          <a:p>
            <a:pPr marL="676952" lvl="1" indent="-225651" eaLnBrk="1" hangingPunct="1">
              <a:spcBef>
                <a:spcPct val="0"/>
              </a:spcBef>
              <a:buFont typeface="Calibri" panose="020F0502020204030204" pitchFamily="34" charset="0"/>
              <a:buAutoNum type="alphaLcParenR"/>
            </a:pPr>
            <a:endParaRPr lang="en-GB" altLang="en-US" dirty="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GB" altLang="en-US" dirty="0">
                <a:ea typeface="ＭＳ Ｐゴシック" panose="020B0600070205080204" pitchFamily="34" charset="-128"/>
              </a:rPr>
              <a:t> What are the distinctive and dominant elements of the signs?</a:t>
            </a:r>
          </a:p>
          <a:p>
            <a:pPr eaLnBrk="1" hangingPunct="1">
              <a:spcBef>
                <a:spcPct val="0"/>
              </a:spcBef>
              <a:buFont typeface="Calibri" panose="020F0502020204030204" pitchFamily="34" charset="0"/>
              <a:buAutoNum type="arabicPeriod"/>
            </a:pPr>
            <a:endParaRPr lang="en-GB" altLang="en-US" dirty="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GB" altLang="en-US" dirty="0">
                <a:ea typeface="ＭＳ Ｐゴシック" panose="020B0600070205080204" pitchFamily="34" charset="-128"/>
              </a:rPr>
              <a:t> What is the relevant public and its level of attention?</a:t>
            </a:r>
          </a:p>
          <a:p>
            <a:pPr eaLnBrk="1" hangingPunct="1">
              <a:spcBef>
                <a:spcPct val="0"/>
              </a:spcBef>
              <a:buFont typeface="Calibri" panose="020F0502020204030204" pitchFamily="34" charset="0"/>
              <a:buAutoNum type="arabicPeriod"/>
            </a:pPr>
            <a:endParaRPr lang="en-GB" altLang="en-US" dirty="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n-GB" altLang="en-US" dirty="0">
                <a:ea typeface="ＭＳ Ｐゴシック" panose="020B0600070205080204" pitchFamily="34" charset="-128"/>
              </a:rPr>
              <a:t> What is your global assessment?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2AC5A58-CE90-46BC-9A83-89DE92368DE5}" type="slidenum">
              <a:rPr lang="en-GB" altLang="en-US">
                <a:latin typeface="Arial" panose="020B0604020202020204" pitchFamily="34" charset="0"/>
              </a:rPr>
              <a:pPr eaLnBrk="1" hangingPunct="1">
                <a:spcBef>
                  <a:spcPct val="0"/>
                </a:spcBef>
              </a:pPr>
              <a:t>63</a:t>
            </a:fld>
            <a:endParaRPr lang="en-GB" altLang="en-US">
              <a:latin typeface="Arial" panose="020B0604020202020204" pitchFamily="34" charset="0"/>
            </a:endParaRPr>
          </a:p>
        </p:txBody>
      </p:sp>
    </p:spTree>
    <p:extLst>
      <p:ext uri="{BB962C8B-B14F-4D97-AF65-F5344CB8AC3E}">
        <p14:creationId xmlns:p14="http://schemas.microsoft.com/office/powerpoint/2010/main" val="3681034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In the following slides we will carry out a step-by-step analysis of the solution to the exercise.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3E37C71-01BC-4CE7-81FD-93D0DCA68CBD}" type="slidenum">
              <a:rPr lang="en-GB" altLang="en-US">
                <a:latin typeface="Arial" panose="020B0604020202020204" pitchFamily="34" charset="0"/>
              </a:rPr>
              <a:pPr eaLnBrk="1" hangingPunct="1">
                <a:spcBef>
                  <a:spcPct val="0"/>
                </a:spcBef>
              </a:pPr>
              <a:t>64</a:t>
            </a:fld>
            <a:endParaRPr lang="en-GB" altLang="en-US">
              <a:latin typeface="Arial" panose="020B0604020202020204" pitchFamily="34" charset="0"/>
            </a:endParaRPr>
          </a:p>
        </p:txBody>
      </p:sp>
    </p:spTree>
    <p:extLst>
      <p:ext uri="{BB962C8B-B14F-4D97-AF65-F5344CB8AC3E}">
        <p14:creationId xmlns:p14="http://schemas.microsoft.com/office/powerpoint/2010/main" val="2361650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ea typeface="ＭＳ Ｐゴシック" pitchFamily="34" charset="-128"/>
              </a:rPr>
              <a:t>You will remember that we had to decide whether the mark was distinctive enough to allow registration. We agreed that the capitalised “RE” component gave some distinctiveness, but the fact remains that the descriptive nature or meaning of the mark is still relevant. We need to protect the public interested to make sure that the trade mark owner does not monopolise use of the word “refuel”. In other words, the scope of protection will be very narrow.</a:t>
            </a:r>
          </a:p>
          <a:p>
            <a:pPr eaLnBrk="1" hangingPunct="1">
              <a:spcBef>
                <a:spcPct val="0"/>
              </a:spcBef>
              <a:defRPr/>
            </a:pPr>
            <a:endParaRPr lang="en-GB" altLang="en-US" strike="sngStrike" dirty="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D66E9D6-042F-4121-BFEA-D25E6E60D761}" type="slidenum">
              <a:rPr lang="en-GB" altLang="en-US">
                <a:latin typeface="Arial" panose="020B0604020202020204" pitchFamily="34" charset="0"/>
              </a:rPr>
              <a:pPr eaLnBrk="1" hangingPunct="1">
                <a:spcBef>
                  <a:spcPct val="0"/>
                </a:spcBef>
              </a:pPr>
              <a:t>65</a:t>
            </a:fld>
            <a:endParaRPr lang="en-GB" altLang="en-US">
              <a:latin typeface="Arial" panose="020B0604020202020204" pitchFamily="34" charset="0"/>
            </a:endParaRPr>
          </a:p>
        </p:txBody>
      </p:sp>
    </p:spTree>
    <p:extLst>
      <p:ext uri="{BB962C8B-B14F-4D97-AF65-F5344CB8AC3E}">
        <p14:creationId xmlns:p14="http://schemas.microsoft.com/office/powerpoint/2010/main" val="7092302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dirty="0">
                <a:ea typeface="ＭＳ Ｐゴシック" panose="020B0600070205080204" pitchFamily="34" charset="-128"/>
              </a:rPr>
              <a:t>This slide shows the different goods and services that are included in the scope of protection of the registered European Union trade mark on the left, and the European Union trade mark application on the right.</a:t>
            </a:r>
          </a:p>
          <a:p>
            <a:r>
              <a:rPr lang="en-GB" altLang="de-DE" dirty="0">
                <a:ea typeface="ＭＳ Ｐゴシック" panose="020B0600070205080204" pitchFamily="34" charset="-128"/>
              </a:rPr>
              <a:t>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DAE2A9-B23F-438A-AC65-22E79ECA6CA9}" type="slidenum">
              <a:rPr lang="en-GB" altLang="en-US">
                <a:latin typeface="Arial" panose="020B0604020202020204" pitchFamily="34" charset="0"/>
              </a:rPr>
              <a:pPr eaLnBrk="1" hangingPunct="1">
                <a:spcBef>
                  <a:spcPct val="0"/>
                </a:spcBef>
              </a:pPr>
              <a:t>66</a:t>
            </a:fld>
            <a:endParaRPr lang="en-GB" altLang="en-US">
              <a:latin typeface="Arial" panose="020B0604020202020204" pitchFamily="34" charset="0"/>
            </a:endParaRPr>
          </a:p>
        </p:txBody>
      </p:sp>
    </p:spTree>
    <p:extLst>
      <p:ext uri="{BB962C8B-B14F-4D97-AF65-F5344CB8AC3E}">
        <p14:creationId xmlns:p14="http://schemas.microsoft.com/office/powerpoint/2010/main" val="33782919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IE" dirty="0">
                <a:ea typeface="+mn-ea"/>
                <a:cs typeface="+mn-cs"/>
              </a:rPr>
              <a:t>Are the different goods and services for the two trade marks similar or dissimilar?</a:t>
            </a:r>
          </a:p>
          <a:p>
            <a:pPr eaLnBrk="1" fontAlgn="auto" hangingPunct="1">
              <a:spcBef>
                <a:spcPts val="0"/>
              </a:spcBef>
              <a:spcAft>
                <a:spcPts val="0"/>
              </a:spcAft>
              <a:defRPr/>
            </a:pPr>
            <a:endParaRPr lang="en-IE" dirty="0">
              <a:ea typeface="+mn-ea"/>
              <a:cs typeface="+mn-cs"/>
            </a:endParaRPr>
          </a:p>
          <a:p>
            <a:pPr eaLnBrk="1" fontAlgn="auto" hangingPunct="1">
              <a:spcBef>
                <a:spcPts val="0"/>
              </a:spcBef>
              <a:spcAft>
                <a:spcPts val="0"/>
              </a:spcAft>
              <a:defRPr/>
            </a:pPr>
            <a:r>
              <a:rPr lang="en-IE" dirty="0">
                <a:ea typeface="+mn-ea"/>
                <a:cs typeface="+mn-cs"/>
              </a:rPr>
              <a:t>In class 4 - fuels and lubricants - the goods are identical</a:t>
            </a:r>
          </a:p>
          <a:p>
            <a:pPr eaLnBrk="1" fontAlgn="auto" hangingPunct="1">
              <a:spcBef>
                <a:spcPts val="0"/>
              </a:spcBef>
              <a:spcAft>
                <a:spcPts val="0"/>
              </a:spcAft>
              <a:defRPr/>
            </a:pPr>
            <a:endParaRPr lang="en-IE" dirty="0">
              <a:ea typeface="+mn-ea"/>
              <a:cs typeface="+mn-cs"/>
            </a:endParaRPr>
          </a:p>
          <a:p>
            <a:pPr eaLnBrk="1" fontAlgn="auto" hangingPunct="1">
              <a:spcBef>
                <a:spcPts val="0"/>
              </a:spcBef>
              <a:spcAft>
                <a:spcPts val="0"/>
              </a:spcAft>
              <a:defRPr/>
            </a:pPr>
            <a:r>
              <a:rPr lang="en-IE" dirty="0">
                <a:ea typeface="+mn-ea"/>
                <a:cs typeface="+mn-cs"/>
              </a:rPr>
              <a:t>In class 35 – the retailing of fuels and lubricants – the services are similar because this involves the retailing or sale of products of class 4. Members of the public will think that the services and goods have the same commercial origin.</a:t>
            </a:r>
          </a:p>
          <a:p>
            <a:pPr eaLnBrk="1" fontAlgn="auto" hangingPunct="1">
              <a:spcBef>
                <a:spcPts val="0"/>
              </a:spcBef>
              <a:spcAft>
                <a:spcPts val="0"/>
              </a:spcAft>
              <a:defRPr/>
            </a:pPr>
            <a:endParaRPr lang="en-IE" dirty="0">
              <a:ea typeface="+mn-ea"/>
              <a:cs typeface="+mn-cs"/>
            </a:endParaRPr>
          </a:p>
          <a:p>
            <a:pPr eaLnBrk="1" fontAlgn="auto" hangingPunct="1">
              <a:spcBef>
                <a:spcPts val="0"/>
              </a:spcBef>
              <a:spcAft>
                <a:spcPts val="0"/>
              </a:spcAft>
              <a:defRPr/>
            </a:pPr>
            <a:r>
              <a:rPr lang="en-IE" dirty="0">
                <a:ea typeface="+mn-ea"/>
                <a:cs typeface="+mn-cs"/>
              </a:rPr>
              <a:t>In class 35, franchising services are clearly dissimilar to the goods in classes 1, 4 and 10.</a:t>
            </a:r>
          </a:p>
          <a:p>
            <a:pPr eaLnBrk="1" fontAlgn="auto" hangingPunct="1">
              <a:spcBef>
                <a:spcPts val="0"/>
              </a:spcBef>
              <a:spcAft>
                <a:spcPts val="0"/>
              </a:spcAft>
              <a:defRPr/>
            </a:pPr>
            <a:endParaRPr lang="en-IE" dirty="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4F9AC22-FBBE-4332-B68F-1B7B1F1FD436}" type="slidenum">
              <a:rPr lang="en-GB" altLang="en-US">
                <a:latin typeface="Arial" panose="020B0604020202020204" pitchFamily="34" charset="0"/>
              </a:rPr>
              <a:pPr eaLnBrk="1" hangingPunct="1">
                <a:spcBef>
                  <a:spcPct val="0"/>
                </a:spcBef>
              </a:pPr>
              <a:t>67</a:t>
            </a:fld>
            <a:endParaRPr lang="en-GB" altLang="en-US">
              <a:latin typeface="Arial" panose="020B0604020202020204" pitchFamily="34" charset="0"/>
            </a:endParaRPr>
          </a:p>
        </p:txBody>
      </p:sp>
    </p:spTree>
    <p:extLst>
      <p:ext uri="{BB962C8B-B14F-4D97-AF65-F5344CB8AC3E}">
        <p14:creationId xmlns:p14="http://schemas.microsoft.com/office/powerpoint/2010/main" val="3273079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ea typeface="ＭＳ Ｐゴシック" pitchFamily="34" charset="-128"/>
              </a:rPr>
              <a:t>In class 37, refuelling and lubrication services for vehicles and equipment are similar to lubricants and fuel in class 4. Members of the public will think that they have the same commercial origin.</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The services in class 39 relating to the transportation and delivery of fuels, oils, lubricants and greases are dissimilar. It is usual to contract different companies to provide the transportation services for goods, such as those in classes 1 and 4. There is therefore no likelihood of confusion. Similar companies providing transportation services are not generally the same as those providing the services in class 40, which is the treatment and processing of crude oil. Therefore there is no confusion.</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Finally, the services in class 42 are certainly linked in some manner to the goods in class 4, but there is no direct connection. Goods and services are by their very nature different from each other.</a:t>
            </a:r>
            <a:endParaRPr lang="en-GB" altLang="en-US" strike="sngStrike" dirty="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A45D515-B6C8-43AC-B89A-67DCA009A0F9}" type="slidenum">
              <a:rPr lang="en-GB" altLang="en-US">
                <a:latin typeface="Arial" panose="020B0604020202020204" pitchFamily="34" charset="0"/>
              </a:rPr>
              <a:pPr eaLnBrk="1" hangingPunct="1">
                <a:spcBef>
                  <a:spcPct val="0"/>
                </a:spcBef>
              </a:pPr>
              <a:t>68</a:t>
            </a:fld>
            <a:endParaRPr lang="en-GB" altLang="en-US">
              <a:latin typeface="Arial" panose="020B0604020202020204" pitchFamily="34" charset="0"/>
            </a:endParaRPr>
          </a:p>
        </p:txBody>
      </p:sp>
    </p:spTree>
    <p:extLst>
      <p:ext uri="{BB962C8B-B14F-4D97-AF65-F5344CB8AC3E}">
        <p14:creationId xmlns:p14="http://schemas.microsoft.com/office/powerpoint/2010/main" val="16380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IE" altLang="en-US" dirty="0">
                <a:ea typeface="ＭＳ Ｐゴシック" pitchFamily="34" charset="-128"/>
              </a:rPr>
              <a:t>We shall now look at the two signs in the whole of the EU, as the marks cover all the member states. We need to consider cultural and linguistic perspectives in all these countries.</a:t>
            </a:r>
          </a:p>
          <a:p>
            <a:pPr eaLnBrk="1" hangingPunct="1">
              <a:spcBef>
                <a:spcPct val="0"/>
              </a:spcBef>
              <a:defRPr/>
            </a:pPr>
            <a:endParaRPr lang="en-IE" altLang="en-US" strike="sngStrike" dirty="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3BB1470-65B2-40FB-8908-C78D48B4989A}" type="slidenum">
              <a:rPr lang="en-GB" altLang="en-US">
                <a:latin typeface="Arial" panose="020B0604020202020204" pitchFamily="34" charset="0"/>
              </a:rPr>
              <a:pPr eaLnBrk="1" hangingPunct="1">
                <a:spcBef>
                  <a:spcPct val="0"/>
                </a:spcBef>
              </a:pPr>
              <a:t>69</a:t>
            </a:fld>
            <a:endParaRPr lang="en-GB" altLang="en-US">
              <a:latin typeface="Arial" panose="020B0604020202020204" pitchFamily="34" charset="0"/>
            </a:endParaRPr>
          </a:p>
        </p:txBody>
      </p:sp>
    </p:spTree>
    <p:extLst>
      <p:ext uri="{BB962C8B-B14F-4D97-AF65-F5344CB8AC3E}">
        <p14:creationId xmlns:p14="http://schemas.microsoft.com/office/powerpoint/2010/main" val="129056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IE" dirty="0"/>
              <a:t>This slide shows some of the</a:t>
            </a:r>
            <a:r>
              <a:rPr lang="en-IE" baseline="0" dirty="0"/>
              <a:t> different </a:t>
            </a:r>
            <a:r>
              <a:rPr lang="en-IE" b="0" baseline="0" dirty="0"/>
              <a:t>types of trade mark</a:t>
            </a:r>
            <a:r>
              <a:rPr lang="en-IE" baseline="0" dirty="0"/>
              <a:t>. Can you think of any other examples?</a:t>
            </a:r>
            <a:endParaRPr lang="en-IE" dirty="0"/>
          </a:p>
          <a:p>
            <a:pPr algn="l" eaLnBrk="1" hangingPunct="1">
              <a:spcBef>
                <a:spcPct val="0"/>
              </a:spcBef>
            </a:pPr>
            <a:endParaRPr lang="en-IE" dirty="0"/>
          </a:p>
          <a:p>
            <a:pPr algn="l" eaLnBrk="1" hangingPunct="1">
              <a:spcBef>
                <a:spcPct val="0"/>
              </a:spcBef>
            </a:pPr>
            <a:r>
              <a:rPr lang="en-IE" b="1" dirty="0"/>
              <a:t>Word marks </a:t>
            </a:r>
            <a:r>
              <a:rPr lang="en-IE" b="0" dirty="0"/>
              <a:t>are</a:t>
            </a:r>
            <a:r>
              <a:rPr lang="en-IE" dirty="0"/>
              <a:t> typewritten marks with elements including letters, words, numerals, keyboard signs</a:t>
            </a:r>
            <a:r>
              <a:rPr lang="en-IE" baseline="0" dirty="0"/>
              <a:t> and/or</a:t>
            </a:r>
            <a:r>
              <a:rPr lang="en-IE" dirty="0"/>
              <a:t> punctuation</a:t>
            </a:r>
            <a:r>
              <a:rPr lang="en-IE" baseline="0" dirty="0"/>
              <a:t> marks. Signs </a:t>
            </a:r>
            <a:r>
              <a:rPr lang="en-IE" dirty="0"/>
              <a:t>consisting of verbal elements</a:t>
            </a:r>
            <a:r>
              <a:rPr lang="en-IE" baseline="0" dirty="0"/>
              <a:t> in non-standard font, in colour or in a non-EU alphabet are figurative marks, not word marks.</a:t>
            </a:r>
            <a:r>
              <a:rPr lang="en-IE" dirty="0"/>
              <a:t> </a:t>
            </a:r>
          </a:p>
          <a:p>
            <a:pPr algn="l" eaLnBrk="1" hangingPunct="1">
              <a:spcBef>
                <a:spcPct val="0"/>
              </a:spcBef>
            </a:pPr>
            <a:endParaRPr lang="en-IE" dirty="0"/>
          </a:p>
          <a:p>
            <a:pPr algn="l" eaLnBrk="1" hangingPunct="1">
              <a:spcBef>
                <a:spcPct val="0"/>
              </a:spcBef>
            </a:pPr>
            <a:r>
              <a:rPr lang="en-IE" b="1" dirty="0"/>
              <a:t>Figurative</a:t>
            </a:r>
            <a:r>
              <a:rPr lang="en-IE" b="1" baseline="0" dirty="0"/>
              <a:t> marks</a:t>
            </a:r>
            <a:r>
              <a:rPr lang="en-IE" baseline="0" dirty="0"/>
              <a:t> are marks consisting of figurative elements (logos or graphic designs) and/or verbal elements in a non-standard font or in colour.</a:t>
            </a:r>
          </a:p>
          <a:p>
            <a:pPr algn="l" eaLnBrk="1" hangingPunct="1">
              <a:spcBef>
                <a:spcPct val="0"/>
              </a:spcBef>
            </a:pPr>
            <a:br>
              <a:rPr lang="en-IE" dirty="0"/>
            </a:br>
            <a:r>
              <a:rPr lang="en-IE" b="1" dirty="0"/>
              <a:t>Three-dimensional</a:t>
            </a:r>
            <a:r>
              <a:rPr lang="en-IE" b="1" baseline="0" dirty="0"/>
              <a:t> marks</a:t>
            </a:r>
            <a:r>
              <a:rPr lang="en-IE" baseline="0" dirty="0"/>
              <a:t> are marks consisting of a three-dimensional shape. This includes containers, packaging and the product itself.</a:t>
            </a:r>
          </a:p>
          <a:p>
            <a:pPr algn="l" eaLnBrk="1" hangingPunct="1">
              <a:spcBef>
                <a:spcPct val="0"/>
              </a:spcBef>
            </a:pPr>
            <a:endParaRPr lang="en-IE" baseline="0" dirty="0"/>
          </a:p>
          <a:p>
            <a:pPr algn="l" eaLnBrk="1" hangingPunct="1">
              <a:spcBef>
                <a:spcPct val="0"/>
              </a:spcBef>
            </a:pPr>
            <a:r>
              <a:rPr lang="en-IE" b="1" baseline="0" dirty="0"/>
              <a:t>Colour </a:t>
            </a:r>
            <a:r>
              <a:rPr lang="en-IE" b="1" i="1" baseline="0" dirty="0"/>
              <a:t>per se </a:t>
            </a:r>
            <a:r>
              <a:rPr lang="en-IE" b="1" baseline="0" dirty="0"/>
              <a:t>marks </a:t>
            </a:r>
            <a:r>
              <a:rPr lang="en-IE" b="0" baseline="0" dirty="0"/>
              <a:t>offer </a:t>
            </a:r>
            <a:r>
              <a:rPr lang="en-IE" baseline="0" dirty="0"/>
              <a:t>protection to one or more colours, regardless of any specific shape or configuration. What is protected is the shade of the colour or colours and, if there is more than one colour, the ratio in which the colours are arranged. </a:t>
            </a:r>
            <a:r>
              <a:rPr lang="en-IE" dirty="0"/>
              <a:t>If the</a:t>
            </a:r>
            <a:r>
              <a:rPr lang="en-IE" baseline="0" dirty="0"/>
              <a:t> representation contains other matter, such as words or images, it is a figurative mark rather than a colour </a:t>
            </a:r>
            <a:r>
              <a:rPr lang="en-IE" i="1" baseline="0" dirty="0"/>
              <a:t>per se </a:t>
            </a:r>
            <a:r>
              <a:rPr lang="en-IE" baseline="0" dirty="0"/>
              <a:t>mark.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8492" indent="-284036" eaLnBrk="0" hangingPunct="0">
              <a:defRPr>
                <a:solidFill>
                  <a:schemeClr val="tx1"/>
                </a:solidFill>
                <a:latin typeface="Arial" charset="0"/>
                <a:cs typeface="Arial" charset="0"/>
              </a:defRPr>
            </a:lvl2pPr>
            <a:lvl3pPr marL="1136142" indent="-227228" eaLnBrk="0" hangingPunct="0">
              <a:defRPr>
                <a:solidFill>
                  <a:schemeClr val="tx1"/>
                </a:solidFill>
                <a:latin typeface="Arial" charset="0"/>
                <a:cs typeface="Arial" charset="0"/>
              </a:defRPr>
            </a:lvl3pPr>
            <a:lvl4pPr marL="1590599" indent="-227228" eaLnBrk="0" hangingPunct="0">
              <a:defRPr>
                <a:solidFill>
                  <a:schemeClr val="tx1"/>
                </a:solidFill>
                <a:latin typeface="Arial" charset="0"/>
                <a:cs typeface="Arial" charset="0"/>
              </a:defRPr>
            </a:lvl4pPr>
            <a:lvl5pPr marL="2045056" indent="-227228" eaLnBrk="0" hangingPunct="0">
              <a:defRPr>
                <a:solidFill>
                  <a:schemeClr val="tx1"/>
                </a:solidFill>
                <a:latin typeface="Arial" charset="0"/>
                <a:cs typeface="Arial" charset="0"/>
              </a:defRPr>
            </a:lvl5pPr>
            <a:lvl6pPr marL="2499512" indent="-227228" eaLnBrk="0" fontAlgn="base" hangingPunct="0">
              <a:spcBef>
                <a:spcPct val="0"/>
              </a:spcBef>
              <a:spcAft>
                <a:spcPct val="0"/>
              </a:spcAft>
              <a:defRPr>
                <a:solidFill>
                  <a:schemeClr val="tx1"/>
                </a:solidFill>
                <a:latin typeface="Arial" charset="0"/>
                <a:cs typeface="Arial" charset="0"/>
              </a:defRPr>
            </a:lvl6pPr>
            <a:lvl7pPr marL="2953969" indent="-227228" eaLnBrk="0" fontAlgn="base" hangingPunct="0">
              <a:spcBef>
                <a:spcPct val="0"/>
              </a:spcBef>
              <a:spcAft>
                <a:spcPct val="0"/>
              </a:spcAft>
              <a:defRPr>
                <a:solidFill>
                  <a:schemeClr val="tx1"/>
                </a:solidFill>
                <a:latin typeface="Arial" charset="0"/>
                <a:cs typeface="Arial" charset="0"/>
              </a:defRPr>
            </a:lvl7pPr>
            <a:lvl8pPr marL="3408426" indent="-227228" eaLnBrk="0" fontAlgn="base" hangingPunct="0">
              <a:spcBef>
                <a:spcPct val="0"/>
              </a:spcBef>
              <a:spcAft>
                <a:spcPct val="0"/>
              </a:spcAft>
              <a:defRPr>
                <a:solidFill>
                  <a:schemeClr val="tx1"/>
                </a:solidFill>
                <a:latin typeface="Arial" charset="0"/>
                <a:cs typeface="Arial" charset="0"/>
              </a:defRPr>
            </a:lvl8pPr>
            <a:lvl9pPr marL="3862883" indent="-227228" eaLnBrk="0" fontAlgn="base" hangingPunct="0">
              <a:spcBef>
                <a:spcPct val="0"/>
              </a:spcBef>
              <a:spcAft>
                <a:spcPct val="0"/>
              </a:spcAft>
              <a:defRPr>
                <a:solidFill>
                  <a:schemeClr val="tx1"/>
                </a:solidFill>
                <a:latin typeface="Arial" charset="0"/>
                <a:cs typeface="Arial" charset="0"/>
              </a:defRPr>
            </a:lvl9pPr>
          </a:lstStyle>
          <a:p>
            <a:pPr eaLnBrk="1" hangingPunct="1"/>
            <a:fld id="{0021828B-882C-4FC6-A1E4-C332DEBAC4FD}" type="slidenum">
              <a:rPr lang="en-GB" smtClean="0"/>
              <a:pPr eaLnBrk="1" hangingPunct="1"/>
              <a:t>7</a:t>
            </a:fld>
            <a:endParaRPr lang="en-GB"/>
          </a:p>
        </p:txBody>
      </p:sp>
    </p:spTree>
    <p:extLst>
      <p:ext uri="{BB962C8B-B14F-4D97-AF65-F5344CB8AC3E}">
        <p14:creationId xmlns:p14="http://schemas.microsoft.com/office/powerpoint/2010/main" val="2283082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en-US" dirty="0">
                <a:ea typeface="ＭＳ Ｐゴシック" panose="020B0600070205080204" pitchFamily="34" charset="-128"/>
              </a:rPr>
              <a:t>Think clearly about the two signs. What is similar and what is different?</a:t>
            </a:r>
          </a:p>
          <a:p>
            <a:pPr eaLnBrk="1" hangingPunct="1">
              <a:spcBef>
                <a:spcPct val="0"/>
              </a:spcBef>
            </a:pPr>
            <a:endParaRPr lang="en-IE" altLang="en-US" dirty="0">
              <a:ea typeface="ＭＳ Ｐゴシック" panose="020B0600070205080204" pitchFamily="34" charset="-128"/>
            </a:endParaRPr>
          </a:p>
          <a:p>
            <a:pPr eaLnBrk="1" hangingPunct="1">
              <a:spcBef>
                <a:spcPct val="0"/>
              </a:spcBef>
            </a:pPr>
            <a:r>
              <a:rPr lang="en-IE" altLang="en-US" dirty="0">
                <a:ea typeface="ＭＳ Ｐゴシック" panose="020B0600070205080204" pitchFamily="34" charset="-128"/>
              </a:rPr>
              <a:t>Visually – what do you see? They are similar in that they have the same</a:t>
            </a:r>
            <a:r>
              <a:rPr lang="en-GB" altLang="en-US" dirty="0">
                <a:ea typeface="ＭＳ Ｐゴシック" panose="020B0600070205080204" pitchFamily="34" charset="-128"/>
              </a:rPr>
              <a:t> verbal element </a:t>
            </a:r>
            <a:r>
              <a:rPr lang="ja-JP" altLang="en-GB" dirty="0">
                <a:ea typeface="ＭＳ Ｐゴシック" panose="020B0600070205080204" pitchFamily="34" charset="-128"/>
              </a:rPr>
              <a:t>“</a:t>
            </a:r>
            <a:r>
              <a:rPr lang="en-GB" altLang="ja-JP" dirty="0">
                <a:ea typeface="ＭＳ Ｐゴシック" panose="020B0600070205080204" pitchFamily="34" charset="-128"/>
              </a:rPr>
              <a:t>refuel</a:t>
            </a:r>
            <a:r>
              <a:rPr lang="ja-JP" altLang="en-GB" dirty="0">
                <a:ea typeface="ＭＳ Ｐゴシック" panose="020B0600070205080204" pitchFamily="34" charset="-128"/>
              </a:rPr>
              <a:t>”</a:t>
            </a:r>
            <a:r>
              <a:rPr lang="en-GB" altLang="ja-JP" dirty="0">
                <a:ea typeface="ＭＳ Ｐゴシック" panose="020B0600070205080204" pitchFamily="34" charset="-128"/>
              </a:rPr>
              <a:t>.</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differences are in the capital letters at the beginning, the colours, the addition of </a:t>
            </a:r>
            <a:r>
              <a:rPr lang="ja-JP" altLang="en-GB" dirty="0">
                <a:ea typeface="ＭＳ Ｐゴシック" panose="020B0600070205080204" pitchFamily="34" charset="-128"/>
              </a:rPr>
              <a:t>“</a:t>
            </a:r>
            <a:r>
              <a:rPr lang="en-GB" altLang="ja-JP" dirty="0">
                <a:ea typeface="ＭＳ Ｐゴシック" panose="020B0600070205080204" pitchFamily="34" charset="-128"/>
              </a:rPr>
              <a:t>4</a:t>
            </a:r>
            <a:r>
              <a:rPr lang="ja-JP" altLang="en-GB" dirty="0">
                <a:ea typeface="ＭＳ Ｐゴシック" panose="020B0600070205080204" pitchFamily="34" charset="-128"/>
              </a:rPr>
              <a:t>”</a:t>
            </a:r>
            <a:r>
              <a:rPr lang="en-GB" altLang="ja-JP" dirty="0">
                <a:ea typeface="ＭＳ Ｐゴシック" panose="020B0600070205080204" pitchFamily="34" charset="-128"/>
              </a:rPr>
              <a:t> at the beginning, and the p</a:t>
            </a:r>
            <a:r>
              <a:rPr lang="en-GB" altLang="en-US" dirty="0">
                <a:ea typeface="ＭＳ Ｐゴシック" panose="020B0600070205080204" pitchFamily="34" charset="-128"/>
              </a:rPr>
              <a:t>lain versus stylised script.</a:t>
            </a:r>
          </a:p>
          <a:p>
            <a:pPr eaLnBrk="1" hangingPunct="1">
              <a:spcBef>
                <a:spcPct val="0"/>
              </a:spcBef>
            </a:pPr>
            <a:endParaRPr lang="en-IE" altLang="en-US" dirty="0">
              <a:ea typeface="ＭＳ Ｐゴシック" panose="020B0600070205080204" pitchFamily="34" charset="-128"/>
            </a:endParaRPr>
          </a:p>
          <a:p>
            <a:pPr eaLnBrk="1" hangingPunct="1">
              <a:spcBef>
                <a:spcPct val="0"/>
              </a:spcBef>
            </a:pPr>
            <a:r>
              <a:rPr lang="en-IE" altLang="en-US" dirty="0">
                <a:ea typeface="ＭＳ Ｐゴシック" panose="020B0600070205080204" pitchFamily="34" charset="-128"/>
              </a:rPr>
              <a:t>Now we need to think about what you can hear.</a:t>
            </a:r>
          </a:p>
          <a:p>
            <a:pPr eaLnBrk="1" hangingPunct="1">
              <a:spcBef>
                <a:spcPct val="0"/>
              </a:spcBef>
            </a:pPr>
            <a:endParaRPr lang="en-IE"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presence of the number </a:t>
            </a:r>
            <a:r>
              <a:rPr lang="ja-JP" altLang="en-GB" dirty="0">
                <a:ea typeface="ＭＳ Ｐゴシック" panose="020B0600070205080204" pitchFamily="34" charset="-128"/>
              </a:rPr>
              <a:t>“</a:t>
            </a:r>
            <a:r>
              <a:rPr lang="en-GB" altLang="ja-JP" dirty="0">
                <a:ea typeface="ＭＳ Ｐゴシック" panose="020B0600070205080204" pitchFamily="34" charset="-128"/>
              </a:rPr>
              <a:t>4</a:t>
            </a:r>
            <a:r>
              <a:rPr lang="ja-JP" altLang="en-GB" dirty="0">
                <a:ea typeface="ＭＳ Ｐゴシック" panose="020B0600070205080204" pitchFamily="34" charset="-128"/>
              </a:rPr>
              <a:t>”</a:t>
            </a:r>
            <a:r>
              <a:rPr lang="en-GB" altLang="ja-JP" dirty="0">
                <a:ea typeface="ＭＳ Ｐゴシック" panose="020B0600070205080204" pitchFamily="34" charset="-128"/>
              </a:rPr>
              <a:t> modifies the sound, which v</a:t>
            </a:r>
            <a:r>
              <a:rPr lang="en-GB" altLang="en-US" dirty="0">
                <a:ea typeface="ＭＳ Ｐゴシック" panose="020B0600070205080204" pitchFamily="34" charset="-128"/>
              </a:rPr>
              <a:t>aries according to the language of reference.</a:t>
            </a:r>
          </a:p>
          <a:p>
            <a:pPr eaLnBrk="1" hangingPunct="1">
              <a:spcBef>
                <a:spcPct val="0"/>
              </a:spcBef>
              <a:buFontTx/>
              <a:buChar char="-"/>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As far as the conceptual meaning is concerned, what do you understand? English, Spanish and French speakers, for example, would understand “re-supply with fuel”.</a:t>
            </a:r>
          </a:p>
          <a:p>
            <a:pPr eaLnBrk="1" hangingPunct="1">
              <a:spcBef>
                <a:spcPct val="0"/>
              </a:spcBef>
              <a:buFontTx/>
              <a:buChar char="-"/>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 overall conclusion is that the signs are similar only to a low degree, limited to </a:t>
            </a:r>
            <a:r>
              <a:rPr lang="ja-JP" altLang="en-GB" dirty="0">
                <a:ea typeface="ＭＳ Ｐゴシック" panose="020B0600070205080204" pitchFamily="34" charset="-128"/>
              </a:rPr>
              <a:t>“</a:t>
            </a:r>
            <a:r>
              <a:rPr lang="en-GB" altLang="ja-JP" dirty="0">
                <a:ea typeface="ＭＳ Ｐゴシック" panose="020B0600070205080204" pitchFamily="34" charset="-128"/>
              </a:rPr>
              <a:t>refuel</a:t>
            </a:r>
            <a:r>
              <a:rPr lang="ja-JP" altLang="en-GB" dirty="0">
                <a:ea typeface="ＭＳ Ｐゴシック" panose="020B0600070205080204" pitchFamily="34" charset="-128"/>
              </a:rPr>
              <a:t>”</a:t>
            </a:r>
            <a:r>
              <a:rPr lang="en-GB" altLang="ja-JP" dirty="0">
                <a:ea typeface="ＭＳ Ｐゴシック" panose="020B0600070205080204" pitchFamily="34" charset="-128"/>
              </a:rPr>
              <a:t>, a descriptive element.</a:t>
            </a:r>
            <a:endParaRPr lang="en-GB" altLang="en-US" dirty="0">
              <a:ea typeface="ＭＳ Ｐゴシック" panose="020B0600070205080204" pitchFamily="34" charset="-128"/>
            </a:endParaRPr>
          </a:p>
          <a:p>
            <a:pPr eaLnBrk="1" hangingPunct="1">
              <a:spcBef>
                <a:spcPct val="0"/>
              </a:spcBef>
            </a:pPr>
            <a:endParaRPr lang="en-IE" altLang="en-US" dirty="0">
              <a:ea typeface="ＭＳ Ｐゴシック" panose="020B0600070205080204" pitchFamily="34" charset="-128"/>
            </a:endParaRPr>
          </a:p>
          <a:p>
            <a:pPr eaLnBrk="1" hangingPunct="1">
              <a:spcBef>
                <a:spcPct val="0"/>
              </a:spcBef>
            </a:pPr>
            <a:endParaRPr lang="en-IE" altLang="en-US" dirty="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FA9C962-5753-4485-B714-55D96FD1969D}" type="slidenum">
              <a:rPr lang="en-GB" altLang="en-US">
                <a:latin typeface="Arial" panose="020B0604020202020204" pitchFamily="34" charset="0"/>
              </a:rPr>
              <a:pPr eaLnBrk="1" hangingPunct="1">
                <a:spcBef>
                  <a:spcPct val="0"/>
                </a:spcBef>
              </a:pPr>
              <a:t>70</a:t>
            </a:fld>
            <a:endParaRPr lang="en-GB" altLang="en-US">
              <a:latin typeface="Arial" panose="020B0604020202020204" pitchFamily="34" charset="0"/>
            </a:endParaRPr>
          </a:p>
        </p:txBody>
      </p:sp>
    </p:spTree>
    <p:extLst>
      <p:ext uri="{BB962C8B-B14F-4D97-AF65-F5344CB8AC3E}">
        <p14:creationId xmlns:p14="http://schemas.microsoft.com/office/powerpoint/2010/main" val="342423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We know that the word element “refuel” is descriptive for the registered mark</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We know also that the distinctive element is the capitalised RE at the beginning of the mark.</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We see, however, that the younger mark has a red number 4 at the beginning and the descriptive word ‘refuel’ in blue.</a:t>
            </a:r>
          </a:p>
          <a:p>
            <a:pPr eaLnBrk="1" hangingPunct="1">
              <a:spcBef>
                <a:spcPct val="0"/>
              </a:spcBef>
            </a:pPr>
            <a:endParaRPr lang="en-GB" altLang="en-US" dirty="0">
              <a:ea typeface="ＭＳ Ｐゴシック" panose="020B0600070205080204" pitchFamily="34" charset="-128"/>
            </a:endParaRPr>
          </a:p>
          <a:p>
            <a:pPr eaLnBrk="1" hangingPunct="1">
              <a:spcBef>
                <a:spcPct val="0"/>
              </a:spcBef>
            </a:pPr>
            <a:r>
              <a:rPr lang="en-GB" altLang="en-US" dirty="0">
                <a:ea typeface="ＭＳ Ｐゴシック" panose="020B0600070205080204" pitchFamily="34" charset="-128"/>
              </a:rPr>
              <a:t>These are the distinctive elements of the younger mark.</a:t>
            </a:r>
          </a:p>
          <a:p>
            <a:pPr eaLnBrk="1" hangingPunct="1">
              <a:spcBef>
                <a:spcPct val="0"/>
              </a:spcBef>
            </a:pPr>
            <a:endParaRPr lang="en-GB" altLang="en-US" dirty="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F343272-6661-45FA-9D5A-88BD3DEAB609}" type="slidenum">
              <a:rPr lang="en-GB" altLang="en-US">
                <a:latin typeface="Arial" panose="020B0604020202020204" pitchFamily="34" charset="0"/>
              </a:rPr>
              <a:pPr eaLnBrk="1" hangingPunct="1">
                <a:spcBef>
                  <a:spcPct val="0"/>
                </a:spcBef>
              </a:pPr>
              <a:t>71</a:t>
            </a:fld>
            <a:endParaRPr lang="en-GB" altLang="en-US">
              <a:latin typeface="Arial" panose="020B0604020202020204" pitchFamily="34" charset="0"/>
            </a:endParaRPr>
          </a:p>
        </p:txBody>
      </p:sp>
    </p:spTree>
    <p:extLst>
      <p:ext uri="{BB962C8B-B14F-4D97-AF65-F5344CB8AC3E}">
        <p14:creationId xmlns:p14="http://schemas.microsoft.com/office/powerpoint/2010/main" val="2681814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Now we need to know who  the members of the relevant public are. </a:t>
            </a:r>
          </a:p>
          <a:p>
            <a:pPr eaLnBrk="1" fontAlgn="auto" hangingPunct="1">
              <a:spcBef>
                <a:spcPts val="0"/>
              </a:spcBef>
              <a:spcAft>
                <a:spcPts val="0"/>
              </a:spcAft>
              <a:defRPr/>
            </a:pPr>
            <a:endParaRPr lang="en-GB" dirty="0">
              <a:ea typeface="+mn-ea"/>
              <a:cs typeface="+mn-cs"/>
            </a:endParaRPr>
          </a:p>
          <a:p>
            <a:pPr eaLnBrk="1" fontAlgn="auto" hangingPunct="1">
              <a:spcBef>
                <a:spcPts val="0"/>
              </a:spcBef>
              <a:spcAft>
                <a:spcPts val="0"/>
              </a:spcAft>
              <a:defRPr/>
            </a:pPr>
            <a:r>
              <a:rPr lang="en-GB" dirty="0">
                <a:ea typeface="+mn-ea"/>
                <a:cs typeface="+mn-cs"/>
              </a:rPr>
              <a:t>Both marks are valid in the European Union, so we need to consider all the member states.</a:t>
            </a:r>
          </a:p>
          <a:p>
            <a:pPr eaLnBrk="1" fontAlgn="auto" hangingPunct="1">
              <a:spcBef>
                <a:spcPts val="0"/>
              </a:spcBef>
              <a:spcAft>
                <a:spcPts val="0"/>
              </a:spcAft>
              <a:defRPr/>
            </a:pPr>
            <a:endParaRPr lang="en-GB" dirty="0">
              <a:ea typeface="+mn-ea"/>
              <a:cs typeface="+mn-cs"/>
            </a:endParaRPr>
          </a:p>
          <a:p>
            <a:pPr eaLnBrk="1" fontAlgn="auto" hangingPunct="1">
              <a:spcBef>
                <a:spcPts val="0"/>
              </a:spcBef>
              <a:spcAft>
                <a:spcPts val="0"/>
              </a:spcAft>
              <a:defRPr/>
            </a:pPr>
            <a:r>
              <a:rPr lang="en-GB" dirty="0">
                <a:ea typeface="+mn-ea"/>
                <a:cs typeface="+mn-cs"/>
              </a:rPr>
              <a:t>Some of the goods and services </a:t>
            </a:r>
            <a:r>
              <a:rPr lang="en-GB" dirty="0"/>
              <a:t>are directed at the public at large. These are</a:t>
            </a:r>
          </a:p>
          <a:p>
            <a:pPr marL="169398" indent="-169398" eaLnBrk="1" fontAlgn="auto" hangingPunct="1">
              <a:spcBef>
                <a:spcPts val="0"/>
              </a:spcBef>
              <a:spcAft>
                <a:spcPts val="0"/>
              </a:spcAft>
              <a:buFontTx/>
              <a:buChar char="-"/>
              <a:defRPr/>
            </a:pPr>
            <a:endParaRPr lang="en-GB" dirty="0"/>
          </a:p>
          <a:p>
            <a:pPr marL="169398" indent="-169398" eaLnBrk="1" fontAlgn="auto" hangingPunct="1">
              <a:spcBef>
                <a:spcPts val="0"/>
              </a:spcBef>
              <a:spcAft>
                <a:spcPts val="0"/>
              </a:spcAft>
              <a:buFontTx/>
              <a:buChar char="-"/>
              <a:defRPr/>
            </a:pPr>
            <a:r>
              <a:rPr lang="en-GB" dirty="0"/>
              <a:t>fuels and lubricants</a:t>
            </a:r>
          </a:p>
          <a:p>
            <a:pPr marL="169398" indent="-169398" eaLnBrk="1" fontAlgn="auto" hangingPunct="1">
              <a:spcBef>
                <a:spcPts val="0"/>
              </a:spcBef>
              <a:spcAft>
                <a:spcPts val="0"/>
              </a:spcAft>
              <a:buFontTx/>
              <a:buChar char="-"/>
              <a:defRPr/>
            </a:pPr>
            <a:r>
              <a:rPr lang="en-GB" dirty="0"/>
              <a:t>retailing of fuels and lubricants</a:t>
            </a:r>
          </a:p>
          <a:p>
            <a:pPr marL="169398" indent="-169398" eaLnBrk="1" fontAlgn="auto" hangingPunct="1">
              <a:spcBef>
                <a:spcPts val="0"/>
              </a:spcBef>
              <a:spcAft>
                <a:spcPts val="0"/>
              </a:spcAft>
              <a:buFontTx/>
              <a:buChar char="-"/>
              <a:defRPr/>
            </a:pPr>
            <a:r>
              <a:rPr lang="en-GB" dirty="0"/>
              <a:t>refuelling and lubrication services for vehicles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Others are directed at specialised groups of professionals. These are refuelling and lubrication services for equipment.</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The level of attention of the public therefore ranges from reasonably attentive to</a:t>
            </a:r>
            <a:r>
              <a:rPr lang="en-GB" dirty="0">
                <a:sym typeface="Wingdings" pitchFamily="2" charset="2"/>
              </a:rPr>
              <a:t> highly attentive.</a:t>
            </a:r>
            <a:endParaRPr lang="en-GB"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BCA1317-0210-4A5B-9491-F88C9BD93E00}" type="slidenum">
              <a:rPr lang="en-GB" altLang="en-US">
                <a:latin typeface="Arial" panose="020B0604020202020204" pitchFamily="34" charset="0"/>
              </a:rPr>
              <a:pPr eaLnBrk="1" hangingPunct="1">
                <a:spcBef>
                  <a:spcPct val="0"/>
                </a:spcBef>
              </a:pPr>
              <a:t>72</a:t>
            </a:fld>
            <a:endParaRPr lang="en-GB" altLang="en-US">
              <a:latin typeface="Arial" panose="020B0604020202020204" pitchFamily="34" charset="0"/>
            </a:endParaRPr>
          </a:p>
        </p:txBody>
      </p:sp>
    </p:spTree>
    <p:extLst>
      <p:ext uri="{BB962C8B-B14F-4D97-AF65-F5344CB8AC3E}">
        <p14:creationId xmlns:p14="http://schemas.microsoft.com/office/powerpoint/2010/main" val="3195317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ea typeface="ＭＳ Ｐゴシック" pitchFamily="34" charset="-128"/>
              </a:rPr>
              <a:t>Finally, we need to put everything together and make a global assessment.</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We have a low degree of similarity between the signs.</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Some goods are identical. Some services are similar. Other goods and services are not similar.</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The older trade mark is not very distinctive and has a narrow scope of protection.</a:t>
            </a:r>
          </a:p>
          <a:p>
            <a:pPr eaLnBrk="1" hangingPunct="1">
              <a:spcBef>
                <a:spcPct val="0"/>
              </a:spcBef>
              <a:defRPr/>
            </a:pPr>
            <a:endParaRPr lang="en-GB" altLang="en-US" dirty="0">
              <a:ea typeface="ＭＳ Ｐゴシック" pitchFamily="34" charset="-128"/>
            </a:endParaRPr>
          </a:p>
          <a:p>
            <a:pPr eaLnBrk="1" hangingPunct="1">
              <a:spcBef>
                <a:spcPct val="0"/>
              </a:spcBef>
              <a:defRPr/>
            </a:pPr>
            <a:r>
              <a:rPr lang="en-GB" altLang="en-US" dirty="0">
                <a:ea typeface="ＭＳ Ｐゴシック" pitchFamily="34" charset="-128"/>
              </a:rPr>
              <a:t>There is therefore no likelihood of confusion.</a:t>
            </a:r>
          </a:p>
          <a:p>
            <a:pPr eaLnBrk="1" hangingPunct="1">
              <a:spcBef>
                <a:spcPct val="0"/>
              </a:spcBef>
              <a:defRPr/>
            </a:pPr>
            <a:endParaRPr lang="en-GB" altLang="en-US" strike="sngStrike" dirty="0">
              <a:ea typeface="ＭＳ Ｐゴシック" pitchFamily="34" charset="-128"/>
            </a:endParaRPr>
          </a:p>
          <a:p>
            <a:pPr eaLnBrk="1" hangingPunct="1">
              <a:spcBef>
                <a:spcPct val="0"/>
              </a:spcBef>
              <a:defRPr/>
            </a:pPr>
            <a:endParaRPr lang="en-GB" altLang="en-US" strike="sngStrike" dirty="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9882EE5-D644-456D-93FB-501A236DB21E}" type="slidenum">
              <a:rPr lang="en-GB" altLang="en-US">
                <a:latin typeface="Arial" panose="020B0604020202020204" pitchFamily="34" charset="0"/>
              </a:rPr>
              <a:pPr eaLnBrk="1" hangingPunct="1">
                <a:spcBef>
                  <a:spcPct val="0"/>
                </a:spcBef>
              </a:pPr>
              <a:t>73</a:t>
            </a:fld>
            <a:endParaRPr lang="en-GB" altLang="en-US">
              <a:latin typeface="Arial" panose="020B0604020202020204" pitchFamily="34" charset="0"/>
            </a:endParaRPr>
          </a:p>
        </p:txBody>
      </p:sp>
    </p:spTree>
    <p:extLst>
      <p:ext uri="{BB962C8B-B14F-4D97-AF65-F5344CB8AC3E}">
        <p14:creationId xmlns:p14="http://schemas.microsoft.com/office/powerpoint/2010/main" val="41684844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Here are the two main decisions concerned. You can read more about examination and opposition in the EUIPO manual of trade mark practice on their website at </a:t>
            </a:r>
            <a:r>
              <a:rPr lang="en-US" sz="1200" kern="1200" dirty="0">
                <a:solidFill>
                  <a:schemeClr val="tx1"/>
                </a:solidFill>
                <a:effectLst/>
                <a:latin typeface="+mn-lt"/>
                <a:ea typeface="+mn-ea"/>
                <a:cs typeface="+mn-cs"/>
              </a:rPr>
              <a:t>http://euipo.europa.eu.</a:t>
            </a:r>
            <a:endParaRPr lang="en-GB" altLang="en-US" dirty="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3759" indent="-28088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282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79553"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32432" indent="-22565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8688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1345"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95802"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0259" indent="-225651"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5C412F8-7FC8-4FED-A47F-C0A1F69657F0}" type="slidenum">
              <a:rPr lang="en-GB" altLang="en-US">
                <a:latin typeface="Arial" panose="020B0604020202020204" pitchFamily="34" charset="0"/>
              </a:rPr>
              <a:pPr eaLnBrk="1" hangingPunct="1">
                <a:spcBef>
                  <a:spcPct val="0"/>
                </a:spcBef>
              </a:pPr>
              <a:t>74</a:t>
            </a:fld>
            <a:endParaRPr lang="en-GB" altLang="en-US">
              <a:latin typeface="Arial" panose="020B0604020202020204" pitchFamily="34" charset="0"/>
            </a:endParaRPr>
          </a:p>
        </p:txBody>
      </p:sp>
    </p:spTree>
    <p:extLst>
      <p:ext uri="{BB962C8B-B14F-4D97-AF65-F5344CB8AC3E}">
        <p14:creationId xmlns:p14="http://schemas.microsoft.com/office/powerpoint/2010/main" val="2125191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rgbClr val="141944"/>
                </a:solidFill>
                <a:latin typeface="Arial Narrow" pitchFamily="34" charset="0"/>
              </a:defRPr>
            </a:lvl1pPr>
            <a:lvl2pPr marL="738492" indent="-284036" eaLnBrk="0" hangingPunct="0">
              <a:defRPr>
                <a:solidFill>
                  <a:srgbClr val="141944"/>
                </a:solidFill>
                <a:latin typeface="Arial Narrow" pitchFamily="34" charset="0"/>
              </a:defRPr>
            </a:lvl2pPr>
            <a:lvl3pPr marL="1136142" indent="-227228" eaLnBrk="0" hangingPunct="0">
              <a:defRPr>
                <a:solidFill>
                  <a:srgbClr val="141944"/>
                </a:solidFill>
                <a:latin typeface="Arial Narrow" pitchFamily="34" charset="0"/>
              </a:defRPr>
            </a:lvl3pPr>
            <a:lvl4pPr marL="1590599" indent="-227228" eaLnBrk="0" hangingPunct="0">
              <a:defRPr>
                <a:solidFill>
                  <a:srgbClr val="141944"/>
                </a:solidFill>
                <a:latin typeface="Arial Narrow" pitchFamily="34" charset="0"/>
              </a:defRPr>
            </a:lvl4pPr>
            <a:lvl5pPr marL="2045056" indent="-227228" eaLnBrk="0" hangingPunct="0">
              <a:defRPr>
                <a:solidFill>
                  <a:srgbClr val="141944"/>
                </a:solidFill>
                <a:latin typeface="Arial Narrow" pitchFamily="34" charset="0"/>
              </a:defRPr>
            </a:lvl5pPr>
            <a:lvl6pPr marL="2499512" indent="-227228" eaLnBrk="0" fontAlgn="base" hangingPunct="0">
              <a:spcBef>
                <a:spcPct val="0"/>
              </a:spcBef>
              <a:spcAft>
                <a:spcPct val="0"/>
              </a:spcAft>
              <a:defRPr>
                <a:solidFill>
                  <a:srgbClr val="141944"/>
                </a:solidFill>
                <a:latin typeface="Arial Narrow" pitchFamily="34" charset="0"/>
              </a:defRPr>
            </a:lvl6pPr>
            <a:lvl7pPr marL="2953969" indent="-227228" eaLnBrk="0" fontAlgn="base" hangingPunct="0">
              <a:spcBef>
                <a:spcPct val="0"/>
              </a:spcBef>
              <a:spcAft>
                <a:spcPct val="0"/>
              </a:spcAft>
              <a:defRPr>
                <a:solidFill>
                  <a:srgbClr val="141944"/>
                </a:solidFill>
                <a:latin typeface="Arial Narrow" pitchFamily="34" charset="0"/>
              </a:defRPr>
            </a:lvl7pPr>
            <a:lvl8pPr marL="3408426" indent="-227228" eaLnBrk="0" fontAlgn="base" hangingPunct="0">
              <a:spcBef>
                <a:spcPct val="0"/>
              </a:spcBef>
              <a:spcAft>
                <a:spcPct val="0"/>
              </a:spcAft>
              <a:defRPr>
                <a:solidFill>
                  <a:srgbClr val="141944"/>
                </a:solidFill>
                <a:latin typeface="Arial Narrow" pitchFamily="34" charset="0"/>
              </a:defRPr>
            </a:lvl8pPr>
            <a:lvl9pPr marL="3862883" indent="-227228" eaLnBrk="0" fontAlgn="base" hangingPunct="0">
              <a:spcBef>
                <a:spcPct val="0"/>
              </a:spcBef>
              <a:spcAft>
                <a:spcPct val="0"/>
              </a:spcAft>
              <a:defRPr>
                <a:solidFill>
                  <a:srgbClr val="141944"/>
                </a:solidFill>
                <a:latin typeface="Arial Narrow" pitchFamily="34" charset="0"/>
              </a:defRPr>
            </a:lvl9pPr>
          </a:lstStyle>
          <a:p>
            <a:pPr eaLnBrk="1" hangingPunct="1"/>
            <a:fld id="{020C15B8-C35E-4C57-9F57-67E95B8D8036}" type="slidenum">
              <a:rPr lang="en-IE" smtClean="0">
                <a:solidFill>
                  <a:schemeClr val="tx1"/>
                </a:solidFill>
                <a:latin typeface="Arial" charset="0"/>
              </a:rPr>
              <a:pPr eaLnBrk="1" hangingPunct="1"/>
              <a:t>75</a:t>
            </a:fld>
            <a:endParaRPr lang="en-IE" dirty="0">
              <a:solidFill>
                <a:schemeClr val="tx1"/>
              </a:solidFill>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IE" dirty="0"/>
              <a:t>This module is all about copyright.</a:t>
            </a:r>
          </a:p>
        </p:txBody>
      </p:sp>
    </p:spTree>
    <p:extLst>
      <p:ext uri="{BB962C8B-B14F-4D97-AF65-F5344CB8AC3E}">
        <p14:creationId xmlns:p14="http://schemas.microsoft.com/office/powerpoint/2010/main" val="22867217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It is divided into three parts: definition, protection and enforcement.</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76</a:t>
            </a:fld>
            <a:endParaRPr lang="en-IE" dirty="0"/>
          </a:p>
        </p:txBody>
      </p:sp>
    </p:spTree>
    <p:extLst>
      <p:ext uri="{BB962C8B-B14F-4D97-AF65-F5344CB8AC3E}">
        <p14:creationId xmlns:p14="http://schemas.microsoft.com/office/powerpoint/2010/main" val="9613526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In this part of the presentation we will look at what copyright is and what it protects.</a:t>
            </a:r>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77</a:t>
            </a:fld>
            <a:endParaRPr lang="en-IE" dirty="0"/>
          </a:p>
        </p:txBody>
      </p:sp>
    </p:spTree>
    <p:extLst>
      <p:ext uri="{BB962C8B-B14F-4D97-AF65-F5344CB8AC3E}">
        <p14:creationId xmlns:p14="http://schemas.microsoft.com/office/powerpoint/2010/main" val="31498182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itchFamily="34" charset="0"/>
                <a:cs typeface="Calibri" pitchFamily="34" charset="0"/>
              </a:rPr>
              <a:t>Copyright is a property right which protects original works such as novels, plays, music, paintings, sculptures, movies, film scripts and computer programs.</a:t>
            </a:r>
          </a:p>
          <a:p>
            <a:r>
              <a:rPr lang="en-GB" dirty="0">
                <a:latin typeface="Calibri" pitchFamily="34" charset="0"/>
                <a:cs typeface="Calibri" pitchFamily="34" charset="0"/>
              </a:rPr>
              <a:t> </a:t>
            </a:r>
          </a:p>
          <a:p>
            <a:r>
              <a:rPr lang="en-GB" dirty="0">
                <a:latin typeface="Calibri" pitchFamily="34" charset="0"/>
                <a:cs typeface="Calibri" pitchFamily="34" charset="0"/>
              </a:rPr>
              <a:t>Copyright grants authors a number of exclusive rights - or economic rights - which allow them to control the exploitation of their work, and moral rights, which include the right to prevent the mutilation or false attribution of their work.</a:t>
            </a:r>
          </a:p>
          <a:p>
            <a:pPr algn="l"/>
            <a:endParaRPr lang="en-GB" dirty="0"/>
          </a:p>
          <a:p>
            <a:pPr defTabSz="908914">
              <a:defRPr/>
            </a:pPr>
            <a:r>
              <a:rPr lang="en-GB" dirty="0">
                <a:latin typeface="Calibri" pitchFamily="34" charset="0"/>
                <a:cs typeface="Calibri" pitchFamily="34" charset="0"/>
              </a:rPr>
              <a:t>There is a clear distinction to be made between the intangible right in the work and the property right in the physical embodiment of the work. The owner of a painting, for example, is not entitled to make and sell a copy of it. </a:t>
            </a:r>
          </a:p>
          <a:p>
            <a:pPr algn="l"/>
            <a:endParaRPr lang="en-GB" dirty="0"/>
          </a:p>
          <a:p>
            <a:pPr algn="l"/>
            <a:r>
              <a:rPr lang="en-GB" dirty="0"/>
              <a:t>It is also important to be aware of the differences between</a:t>
            </a:r>
            <a:r>
              <a:rPr lang="en-GB" baseline="0" dirty="0"/>
              <a:t> the system of copyright in the English-speaking world and the continental European “</a:t>
            </a:r>
            <a:r>
              <a:rPr lang="en-GB" i="1" baseline="0" dirty="0"/>
              <a:t>droit </a:t>
            </a:r>
            <a:r>
              <a:rPr lang="en-GB" i="1" baseline="0" dirty="0" err="1"/>
              <a:t>d’auteur</a:t>
            </a:r>
            <a:r>
              <a:rPr lang="en-GB" baseline="0" dirty="0"/>
              <a:t>” system. The main difference lies in the importance that is attributed to the relationship between the author and his work. In the </a:t>
            </a:r>
            <a:r>
              <a:rPr lang="en-GB" i="1" baseline="0" dirty="0"/>
              <a:t>droit </a:t>
            </a:r>
            <a:r>
              <a:rPr lang="en-GB" i="1" baseline="0" dirty="0" err="1"/>
              <a:t>d’auteur</a:t>
            </a:r>
            <a:r>
              <a:rPr lang="en-GB" i="1" baseline="0" dirty="0"/>
              <a:t> </a:t>
            </a:r>
            <a:r>
              <a:rPr lang="en-GB" baseline="0" dirty="0"/>
              <a:t>system, a series of inalienable moral rights are accorded to the author, while the common law approach of the copyright system focuses more on the economic value of the work. In recent years, the dividing line between the two systems has become increasingly blurred. </a:t>
            </a:r>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78</a:t>
            </a:fld>
            <a:endParaRPr lang="en-IE"/>
          </a:p>
        </p:txBody>
      </p:sp>
    </p:spTree>
    <p:extLst>
      <p:ext uri="{BB962C8B-B14F-4D97-AF65-F5344CB8AC3E}">
        <p14:creationId xmlns:p14="http://schemas.microsoft.com/office/powerpoint/2010/main" val="929398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dirty="0"/>
              <a:t>Society benefits</a:t>
            </a:r>
            <a:r>
              <a:rPr lang="en-GB" baseline="0" dirty="0"/>
              <a:t> from copyright. It stimulates investment in artistic creations. It encourages </a:t>
            </a:r>
            <a:r>
              <a:rPr lang="en-GB" dirty="0"/>
              <a:t>learning, creates economic benefits</a:t>
            </a:r>
            <a:r>
              <a:rPr lang="en-GB" baseline="0" dirty="0"/>
              <a:t> and promotes </a:t>
            </a:r>
            <a:r>
              <a:rPr lang="en-GB" dirty="0"/>
              <a:t>cultural development.</a:t>
            </a:r>
          </a:p>
          <a:p>
            <a:pPr defTabSz="908914">
              <a:defRPr/>
            </a:pPr>
            <a:endParaRPr lang="en-GB" dirty="0"/>
          </a:p>
          <a:p>
            <a:pPr defTabSz="908914">
              <a:defRPr/>
            </a:pPr>
            <a:r>
              <a:rPr lang="en-GB" dirty="0"/>
              <a:t>But what about freedom of expression? There is a certain </a:t>
            </a:r>
            <a:r>
              <a:rPr lang="en-GB" baseline="0" dirty="0"/>
              <a:t>tension between copyright and the freedom of expression enshrined in Article 10 of the Convention for the Protection of Human Rights and Fundamental Freedoms.</a:t>
            </a:r>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79</a:t>
            </a:fld>
            <a:endParaRPr lang="en-IE"/>
          </a:p>
        </p:txBody>
      </p:sp>
    </p:spTree>
    <p:extLst>
      <p:ext uri="{BB962C8B-B14F-4D97-AF65-F5344CB8AC3E}">
        <p14:creationId xmlns:p14="http://schemas.microsoft.com/office/powerpoint/2010/main" val="42916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pPr>
            <a:r>
              <a:rPr lang="en-IE" b="0" dirty="0"/>
              <a:t>The</a:t>
            </a:r>
            <a:r>
              <a:rPr lang="en-IE" b="0" baseline="0" dirty="0"/>
              <a:t> types of sign shown on the slide are capable of serving as trade marks, although some of them cannot be registered as they do not fulfil the graphical representation requirement.</a:t>
            </a:r>
            <a:endParaRPr lang="en-IE" b="0" dirty="0"/>
          </a:p>
          <a:p>
            <a:pPr algn="l" eaLnBrk="1" hangingPunct="1">
              <a:spcBef>
                <a:spcPct val="0"/>
              </a:spcBef>
            </a:pPr>
            <a:endParaRPr lang="en-IE" b="1" dirty="0"/>
          </a:p>
          <a:p>
            <a:pPr algn="l" eaLnBrk="1" hangingPunct="1">
              <a:spcBef>
                <a:spcPct val="0"/>
              </a:spcBef>
            </a:pPr>
            <a:r>
              <a:rPr lang="en-IE" b="1" dirty="0"/>
              <a:t>Sound marks </a:t>
            </a:r>
            <a:r>
              <a:rPr lang="en-IE" dirty="0"/>
              <a:t>can consist of any sound, music or jingle. They must be represented</a:t>
            </a:r>
            <a:r>
              <a:rPr lang="en-IE" baseline="0" dirty="0"/>
              <a:t> using the standard methods for reproducing sound graphically, for example musical notation. If those standard methods cannot be used, </a:t>
            </a:r>
            <a:r>
              <a:rPr lang="en-IE" dirty="0"/>
              <a:t>an electronic sound file is an option</a:t>
            </a:r>
            <a:r>
              <a:rPr lang="en-IE" baseline="0" dirty="0"/>
              <a:t>.</a:t>
            </a:r>
          </a:p>
          <a:p>
            <a:pPr algn="l" eaLnBrk="1" hangingPunct="1">
              <a:spcBef>
                <a:spcPct val="0"/>
              </a:spcBef>
            </a:pPr>
            <a:endParaRPr lang="en-IE" baseline="0" dirty="0"/>
          </a:p>
          <a:p>
            <a:pPr defTabSz="908914" eaLnBrk="1" hangingPunct="1">
              <a:spcBef>
                <a:spcPct val="0"/>
              </a:spcBef>
              <a:defRPr/>
            </a:pPr>
            <a:r>
              <a:rPr lang="en-IE" b="1" baseline="0" dirty="0"/>
              <a:t>Movement or animated marks </a:t>
            </a:r>
            <a:r>
              <a:rPr lang="en-IE" baseline="0" dirty="0"/>
              <a:t>consist of different sequences and contain animation. These marks can be represented graphically by showing the different sequences of the movement, accompanied by a detailed description explaining the animation.</a:t>
            </a:r>
          </a:p>
          <a:p>
            <a:pPr defTabSz="908914" eaLnBrk="1" hangingPunct="1">
              <a:spcBef>
                <a:spcPct val="0"/>
              </a:spcBef>
              <a:defRPr/>
            </a:pPr>
            <a:endParaRPr lang="en-IE" dirty="0"/>
          </a:p>
          <a:p>
            <a:pPr algn="l" eaLnBrk="1" hangingPunct="1">
              <a:spcBef>
                <a:spcPct val="0"/>
              </a:spcBef>
            </a:pPr>
            <a:r>
              <a:rPr lang="en-IE" b="1" dirty="0"/>
              <a:t>Smell or olfactory marks</a:t>
            </a:r>
            <a:r>
              <a:rPr lang="en-IE" b="1" baseline="0" dirty="0"/>
              <a:t> </a:t>
            </a:r>
            <a:r>
              <a:rPr lang="en-IE" dirty="0"/>
              <a:t>are currently not acceptable as trade marks. At</a:t>
            </a:r>
            <a:r>
              <a:rPr lang="en-IE" baseline="0" dirty="0"/>
              <a:t> the moment there is no way of graphically representing a smell in such a way that the representation is clear, precise, self-contained, easily accessible, intelligible, durable and objective. Chemical formulae of the olfactory molecule are not acceptable.</a:t>
            </a:r>
          </a:p>
          <a:p>
            <a:pPr algn="l" eaLnBrk="1" hangingPunct="1">
              <a:spcBef>
                <a:spcPct val="0"/>
              </a:spcBef>
            </a:pPr>
            <a:endParaRPr lang="en-IE" baseline="0" dirty="0"/>
          </a:p>
          <a:p>
            <a:pPr algn="l" eaLnBrk="1" hangingPunct="1">
              <a:spcBef>
                <a:spcPct val="0"/>
              </a:spcBef>
            </a:pPr>
            <a:r>
              <a:rPr lang="en-IE" b="0" baseline="0" dirty="0"/>
              <a:t>Other marks include </a:t>
            </a:r>
            <a:r>
              <a:rPr lang="en-IE" b="1" baseline="0" dirty="0"/>
              <a:t>holograms, position marks </a:t>
            </a:r>
            <a:r>
              <a:rPr lang="en-IE" b="0" baseline="0" dirty="0"/>
              <a:t>and</a:t>
            </a:r>
            <a:r>
              <a:rPr lang="en-IE" b="1" baseline="0" dirty="0"/>
              <a:t> tracer marks</a:t>
            </a:r>
            <a:r>
              <a:rPr lang="en-IE" b="0" baseline="0" dirty="0"/>
              <a:t>.</a:t>
            </a:r>
            <a:r>
              <a:rPr lang="en-IE" b="1" baseline="0" dirty="0"/>
              <a:t> </a:t>
            </a:r>
            <a:r>
              <a:rPr lang="en-IE" baseline="0" dirty="0"/>
              <a:t>Holograms are particularly difficult to represent graphically, as a paper representation does not allow the image to change as it would naturally on holographic paper. Position marks are signs positioned on a particular part of a product. The aim is to protect the placement of the mark on the product, so a description detailing the positioning is essential. Tracer marks consist of coloured lines or threads applied to certain products.</a:t>
            </a:r>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8</a:t>
            </a:fld>
            <a:endParaRPr lang="en-GB"/>
          </a:p>
        </p:txBody>
      </p:sp>
    </p:spTree>
    <p:extLst>
      <p:ext uri="{BB962C8B-B14F-4D97-AF65-F5344CB8AC3E}">
        <p14:creationId xmlns:p14="http://schemas.microsoft.com/office/powerpoint/2010/main" val="3030444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8914">
              <a:defRPr/>
            </a:pPr>
            <a:r>
              <a:rPr lang="en-GB" dirty="0">
                <a:latin typeface="Calibri" pitchFamily="34" charset="0"/>
                <a:cs typeface="Calibri" pitchFamily="34" charset="0"/>
              </a:rPr>
              <a:t>Rights that are not the result of a creation but are “related” or “ancillary” to the rights of authors and creators are known as </a:t>
            </a:r>
            <a:r>
              <a:rPr lang="en-GB" baseline="0" dirty="0"/>
              <a:t>neighbouring rights.</a:t>
            </a:r>
          </a:p>
          <a:p>
            <a:pPr marL="0" lvl="1" defTabSz="908914">
              <a:defRPr/>
            </a:pPr>
            <a:endParaRPr lang="en-GB" dirty="0"/>
          </a:p>
          <a:p>
            <a:pPr marL="0" lvl="1" defTabSz="908914">
              <a:defRPr/>
            </a:pPr>
            <a:r>
              <a:rPr lang="en-GB" dirty="0"/>
              <a:t>They</a:t>
            </a:r>
            <a:r>
              <a:rPr lang="en-GB" baseline="0" dirty="0"/>
              <a:t> are accorded to performers, producers of phonograms and broadcasting organisations.</a:t>
            </a:r>
          </a:p>
          <a:p>
            <a:pPr marL="0" lvl="1" defTabSz="908914">
              <a:defRPr/>
            </a:pPr>
            <a:endParaRPr lang="en-GB" baseline="0" dirty="0"/>
          </a:p>
          <a:p>
            <a:pPr marL="0" lvl="1" defTabSz="908914">
              <a:defRPr/>
            </a:pPr>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80</a:t>
            </a:fld>
            <a:endParaRPr lang="en-IE"/>
          </a:p>
        </p:txBody>
      </p:sp>
    </p:spTree>
    <p:extLst>
      <p:ext uri="{BB962C8B-B14F-4D97-AF65-F5344CB8AC3E}">
        <p14:creationId xmlns:p14="http://schemas.microsoft.com/office/powerpoint/2010/main" val="5331376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dirty="0"/>
              <a:t>Copyright protects the </a:t>
            </a:r>
            <a:r>
              <a:rPr lang="en-GB" b="0" dirty="0">
                <a:solidFill>
                  <a:srgbClr val="800000"/>
                </a:solidFill>
              </a:rPr>
              <a:t>original expressions </a:t>
            </a:r>
            <a:r>
              <a:rPr lang="en-GB" dirty="0"/>
              <a:t>of ideas rather than the ideas themselves. This</a:t>
            </a:r>
            <a:r>
              <a:rPr lang="en-GB" baseline="0" dirty="0"/>
              <a:t> distinction is known as the idea/expression dichotomy and is a universally accepted principle.</a:t>
            </a:r>
          </a:p>
          <a:p>
            <a:pPr defTabSz="908914">
              <a:defRPr/>
            </a:pPr>
            <a:endParaRPr lang="en-GB" baseline="0" dirty="0"/>
          </a:p>
          <a:p>
            <a:pPr defTabSz="908914">
              <a:defRPr/>
            </a:pPr>
            <a:r>
              <a:rPr lang="en-GB" baseline="0" dirty="0"/>
              <a:t>As shown by the image on the slide, there can be many possible expressions of the same idea. For</a:t>
            </a:r>
            <a:r>
              <a:rPr lang="en-GB" dirty="0"/>
              <a:t> example,</a:t>
            </a:r>
            <a:r>
              <a:rPr lang="en-GB" baseline="0" dirty="0"/>
              <a:t> the story of a little wizard whose parents have been killed by a dark magician is a simple idea that anybody can use. However, the series of novels about Harry Potter represent a specific expression of that idea worthy of copyright protection.</a:t>
            </a:r>
            <a:endParaRPr lang="en-GB" dirty="0"/>
          </a:p>
          <a:p>
            <a:pPr defTabSz="908914">
              <a:defRPr/>
            </a:pPr>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81</a:t>
            </a:fld>
            <a:endParaRPr lang="en-IE"/>
          </a:p>
        </p:txBody>
      </p:sp>
    </p:spTree>
    <p:extLst>
      <p:ext uri="{BB962C8B-B14F-4D97-AF65-F5344CB8AC3E}">
        <p14:creationId xmlns:p14="http://schemas.microsoft.com/office/powerpoint/2010/main" val="39057329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dirty="0"/>
              <a:t>Copyright</a:t>
            </a:r>
            <a:r>
              <a:rPr lang="en-GB" baseline="0" dirty="0"/>
              <a:t> protects the original expression of an idea.</a:t>
            </a:r>
          </a:p>
          <a:p>
            <a:pPr defTabSz="908914">
              <a:defRPr/>
            </a:pPr>
            <a:endParaRPr lang="en-GB" baseline="0" dirty="0"/>
          </a:p>
          <a:p>
            <a:pPr defTabSz="908914">
              <a:defRPr/>
            </a:pPr>
            <a:r>
              <a:rPr lang="en-GB" baseline="0" dirty="0"/>
              <a:t>This applies not only to “artistic” or “literary” works, but also to works in the scientific field, including trains and bridges, and applied art such as furniture.</a:t>
            </a:r>
          </a:p>
          <a:p>
            <a:pPr defTabSz="908914">
              <a:defRPr/>
            </a:pPr>
            <a:endParaRPr lang="en-GB" baseline="0" dirty="0"/>
          </a:p>
          <a:p>
            <a:pPr defTabSz="908914">
              <a:defRPr/>
            </a:pPr>
            <a:r>
              <a:rPr lang="en-GB" baseline="0" dirty="0"/>
              <a:t>The types of material that can be protected are therefore very diverse. They include l</a:t>
            </a:r>
            <a:r>
              <a:rPr lang="en-GB" dirty="0"/>
              <a:t>iterary, dramatic, musical, architectural, photographic and artistic works, sound recordings, films, broadcasts, cable programmes, original databases</a:t>
            </a:r>
            <a:r>
              <a:rPr lang="en-GB" baseline="0" dirty="0"/>
              <a:t> and </a:t>
            </a:r>
            <a:r>
              <a:rPr lang="en-GB" dirty="0"/>
              <a:t>computer programs</a:t>
            </a:r>
            <a:r>
              <a:rPr lang="en-GB" baseline="0" dirty="0"/>
              <a:t>.</a:t>
            </a:r>
            <a:endParaRPr lang="en-GB" dirty="0"/>
          </a:p>
          <a:p>
            <a:pPr defTabSz="908914">
              <a:defRPr/>
            </a:pPr>
            <a:endParaRPr lang="en-GB" dirty="0"/>
          </a:p>
          <a:p>
            <a:pPr defTabSz="908914">
              <a:defRPr/>
            </a:pPr>
            <a:endParaRPr lang="en-GB" dirty="0">
              <a:solidFill>
                <a:srgbClr val="000000"/>
              </a:solidFill>
              <a:latin typeface="Calibri" pitchFamily="34" charset="0"/>
            </a:endParaRPr>
          </a:p>
          <a:p>
            <a:pPr defTabSz="908914">
              <a:defRPr/>
            </a:pPr>
            <a:endParaRPr lang="en-GB" dirty="0">
              <a:solidFill>
                <a:srgbClr val="000000"/>
              </a:solidFill>
              <a:latin typeface="Calibri" pitchFamily="34" charset="0"/>
            </a:endParaRPr>
          </a:p>
          <a:p>
            <a:pPr defTabSz="908914">
              <a:defRPr/>
            </a:pPr>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82</a:t>
            </a:fld>
            <a:endParaRPr lang="en-IE"/>
          </a:p>
        </p:txBody>
      </p:sp>
    </p:spTree>
    <p:extLst>
      <p:ext uri="{BB962C8B-B14F-4D97-AF65-F5344CB8AC3E}">
        <p14:creationId xmlns:p14="http://schemas.microsoft.com/office/powerpoint/2010/main" val="3749456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Software and computer programs are protected</a:t>
            </a:r>
            <a:r>
              <a:rPr lang="en-GB" baseline="0" dirty="0"/>
              <a:t> as literary works.</a:t>
            </a:r>
          </a:p>
          <a:p>
            <a:pPr algn="l"/>
            <a:endParaRPr lang="en-GB" baseline="0" dirty="0"/>
          </a:p>
          <a:p>
            <a:pPr algn="l"/>
            <a:r>
              <a:rPr lang="en-GB" baseline="0" dirty="0"/>
              <a:t>The EU has adopted a special directive to ensure the legal protection of computer programs in all member states. The Computer Programs Directive defines a computer program as a literary work within the meaning of the Berne Convention. </a:t>
            </a:r>
          </a:p>
          <a:p>
            <a:pPr algn="l"/>
            <a:endParaRPr lang="en-GB" baseline="0" dirty="0"/>
          </a:p>
          <a:p>
            <a:pPr algn="l"/>
            <a:r>
              <a:rPr lang="en-GB" baseline="0" dirty="0"/>
              <a:t>Computer programs are considered to include the preparatory design material, </a:t>
            </a:r>
            <a:r>
              <a:rPr lang="en-IE" baseline="0" dirty="0"/>
              <a:t>but not works integrated into the program, such as algorithms and interfaces</a:t>
            </a:r>
            <a:r>
              <a:rPr lang="en-GB" baseline="0" dirty="0"/>
              <a:t>.</a:t>
            </a:r>
          </a:p>
          <a:p>
            <a:pPr algn="l"/>
            <a:endParaRPr lang="en-GB" baseline="0" dirty="0"/>
          </a:p>
          <a:p>
            <a:pPr defTabSz="908914">
              <a:defRPr/>
            </a:pPr>
            <a:r>
              <a:rPr lang="en-GB" dirty="0">
                <a:latin typeface="Calibri" pitchFamily="34" charset="0"/>
                <a:cs typeface="Calibri" pitchFamily="34" charset="0"/>
              </a:rPr>
              <a:t>Ideas and principles which underlie any element of a computer program, including those which underlie its interfaces, are excluded from the scope of protection. </a:t>
            </a:r>
          </a:p>
          <a:p>
            <a:pPr algn="l"/>
            <a:endParaRPr lang="en-IE"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83</a:t>
            </a:fld>
            <a:endParaRPr lang="en-IE"/>
          </a:p>
        </p:txBody>
      </p:sp>
    </p:spTree>
    <p:extLst>
      <p:ext uri="{BB962C8B-B14F-4D97-AF65-F5344CB8AC3E}">
        <p14:creationId xmlns:p14="http://schemas.microsoft.com/office/powerpoint/2010/main" val="33042999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Databases</a:t>
            </a:r>
            <a:r>
              <a:rPr lang="en-GB" baseline="0" dirty="0"/>
              <a:t> are also covered by an EU directive.</a:t>
            </a:r>
          </a:p>
          <a:p>
            <a:pPr algn="l"/>
            <a:endParaRPr lang="en-GB" dirty="0"/>
          </a:p>
          <a:p>
            <a:pPr algn="l"/>
            <a:r>
              <a:rPr lang="en-IE" dirty="0"/>
              <a:t>According to this directive, a database is protected by copyright if the selection or arrangement of its content is original</a:t>
            </a:r>
            <a:r>
              <a:rPr lang="en-IE" baseline="0" dirty="0"/>
              <a:t>. Copyright protection d</a:t>
            </a:r>
            <a:r>
              <a:rPr lang="en-IE" dirty="0"/>
              <a:t>oes </a:t>
            </a:r>
            <a:r>
              <a:rPr lang="en-IE" b="1" dirty="0"/>
              <a:t>not</a:t>
            </a:r>
            <a:r>
              <a:rPr lang="en-IE" dirty="0"/>
              <a:t> apply to the software used to organise the database or to the material contained in it.</a:t>
            </a:r>
          </a:p>
          <a:p>
            <a:pPr algn="l"/>
            <a:endParaRPr lang="en-IE" dirty="0"/>
          </a:p>
          <a:p>
            <a:pPr algn="l"/>
            <a:r>
              <a:rPr lang="en-IE" dirty="0"/>
              <a:t>In addition to copyright protection, databases</a:t>
            </a:r>
            <a:r>
              <a:rPr lang="en-IE" baseline="0" dirty="0"/>
              <a:t> can also be protected by a </a:t>
            </a:r>
            <a:r>
              <a:rPr lang="en-IE" i="1" baseline="0" dirty="0"/>
              <a:t>sui generis </a:t>
            </a:r>
            <a:r>
              <a:rPr lang="en-IE" baseline="0" dirty="0"/>
              <a:t>right. To obtain this right, the makers of the database must have made a substantial qualitative or quantitative investment in it.</a:t>
            </a:r>
            <a:endParaRPr lang="fr-FR"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84</a:t>
            </a:fld>
            <a:endParaRPr lang="en-IE"/>
          </a:p>
        </p:txBody>
      </p:sp>
    </p:spTree>
    <p:extLst>
      <p:ext uri="{BB962C8B-B14F-4D97-AF65-F5344CB8AC3E}">
        <p14:creationId xmlns:p14="http://schemas.microsoft.com/office/powerpoint/2010/main" val="14267071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section looks at various aspects of copyright protection, including the terms of the protection, its nature and scope.</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85</a:t>
            </a:fld>
            <a:endParaRPr lang="en-IE"/>
          </a:p>
        </p:txBody>
      </p:sp>
    </p:spTree>
    <p:extLst>
      <p:ext uri="{BB962C8B-B14F-4D97-AF65-F5344CB8AC3E}">
        <p14:creationId xmlns:p14="http://schemas.microsoft.com/office/powerpoint/2010/main" val="36660119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IE" dirty="0"/>
              <a:t>Copyright protection exists from the moment the work is created. Registration is not necessary in order for copyright to exist. </a:t>
            </a:r>
          </a:p>
          <a:p>
            <a:pPr algn="l"/>
            <a:endParaRPr lang="en-IE" dirty="0"/>
          </a:p>
          <a:p>
            <a:pPr algn="l"/>
            <a:r>
              <a:rPr lang="en-IE" dirty="0"/>
              <a:t>However, an optional registration process is available in some countries. Registration can be useful as it can help</a:t>
            </a:r>
            <a:r>
              <a:rPr lang="en-IE" baseline="0" dirty="0"/>
              <a:t> </a:t>
            </a:r>
            <a:r>
              <a:rPr lang="en-IE" dirty="0"/>
              <a:t>prove the date of creation in the event of infringement. </a:t>
            </a:r>
          </a:p>
          <a:p>
            <a:pPr algn="l"/>
            <a:endParaRPr lang="en-IE" dirty="0"/>
          </a:p>
          <a:p>
            <a:pPr defTabSz="908914">
              <a:defRPr/>
            </a:pPr>
            <a:r>
              <a:rPr lang="en-IE" dirty="0"/>
              <a:t>The</a:t>
            </a:r>
            <a:r>
              <a:rPr lang="en-IE" baseline="0" dirty="0"/>
              <a:t> </a:t>
            </a:r>
            <a:r>
              <a:rPr lang="en-IE" dirty="0"/>
              <a:t>“©”</a:t>
            </a:r>
            <a:r>
              <a:rPr lang="en-IE" baseline="0" dirty="0"/>
              <a:t> symbol is</a:t>
            </a:r>
            <a:r>
              <a:rPr lang="en-IE" dirty="0">
                <a:latin typeface="Calibri" pitchFamily="34" charset="0"/>
                <a:cs typeface="Calibri" pitchFamily="34" charset="0"/>
              </a:rPr>
              <a:t> used to show that the work benefits from copyright protection. While not mandatory, its use is highly recommended. </a:t>
            </a:r>
          </a:p>
          <a:p>
            <a:pPr algn="l"/>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86</a:t>
            </a:fld>
            <a:endParaRPr lang="en-IE"/>
          </a:p>
        </p:txBody>
      </p:sp>
    </p:spTree>
    <p:extLst>
      <p:ext uri="{BB962C8B-B14F-4D97-AF65-F5344CB8AC3E}">
        <p14:creationId xmlns:p14="http://schemas.microsoft.com/office/powerpoint/2010/main" val="25112900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Originality is the</a:t>
            </a:r>
            <a:r>
              <a:rPr lang="en-GB" baseline="0" dirty="0"/>
              <a:t> key concept in copyright law. </a:t>
            </a:r>
          </a:p>
          <a:p>
            <a:pPr algn="l"/>
            <a:endParaRPr lang="en-GB" baseline="0" dirty="0"/>
          </a:p>
          <a:p>
            <a:r>
              <a:rPr lang="en-GB" baseline="0" dirty="0"/>
              <a:t>In civil law countries, this means that a</a:t>
            </a:r>
            <a:r>
              <a:rPr lang="en-GB" dirty="0"/>
              <a:t> work must express the author's personality.</a:t>
            </a:r>
          </a:p>
          <a:p>
            <a:endParaRPr lang="en-GB" dirty="0"/>
          </a:p>
          <a:p>
            <a:r>
              <a:rPr lang="en-GB" dirty="0"/>
              <a:t>The common</a:t>
            </a:r>
            <a:r>
              <a:rPr lang="en-GB" baseline="0" dirty="0"/>
              <a:t> law countries</a:t>
            </a:r>
            <a:r>
              <a:rPr lang="en-GB" dirty="0"/>
              <a:t>, meanwhile,</a:t>
            </a:r>
            <a:r>
              <a:rPr lang="en-GB" baseline="0" dirty="0"/>
              <a:t> have traditionally focused on the</a:t>
            </a:r>
            <a:r>
              <a:rPr lang="en-GB" dirty="0"/>
              <a:t> skill and labour that go into</a:t>
            </a:r>
            <a:r>
              <a:rPr lang="en-GB" baseline="0" dirty="0"/>
              <a:t> making a work. This is known as the “</a:t>
            </a:r>
            <a:r>
              <a:rPr lang="en-GB" dirty="0"/>
              <a:t>sweat of the brow” doctrine.</a:t>
            </a:r>
            <a:r>
              <a:rPr lang="en-GB" baseline="0" dirty="0"/>
              <a:t> However, more recently t</a:t>
            </a:r>
            <a:r>
              <a:rPr lang="en-GB" dirty="0"/>
              <a:t>he courts here have</a:t>
            </a:r>
            <a:r>
              <a:rPr lang="en-GB" baseline="0" dirty="0"/>
              <a:t> stated that </a:t>
            </a:r>
            <a:r>
              <a:rPr lang="en-GB" dirty="0"/>
              <a:t>works must possess a certain level of creativity.</a:t>
            </a:r>
          </a:p>
          <a:p>
            <a:endParaRPr lang="en-GB" dirty="0"/>
          </a:p>
          <a:p>
            <a:r>
              <a:rPr lang="en-GB" baseline="0" dirty="0"/>
              <a:t>Some EU directives state that a work will be regarded as original if it is the author’s own intellectual creation.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87</a:t>
            </a:fld>
            <a:endParaRPr lang="en-IE"/>
          </a:p>
        </p:txBody>
      </p:sp>
    </p:spTree>
    <p:extLst>
      <p:ext uri="{BB962C8B-B14F-4D97-AF65-F5344CB8AC3E}">
        <p14:creationId xmlns:p14="http://schemas.microsoft.com/office/powerpoint/2010/main" val="1888437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This</a:t>
            </a:r>
            <a:r>
              <a:rPr lang="en-GB" baseline="0" dirty="0"/>
              <a:t> slide shows the main international conventions relating to copyright. </a:t>
            </a:r>
          </a:p>
          <a:p>
            <a:pPr algn="l"/>
            <a:endParaRPr lang="en-GB" baseline="0" dirty="0"/>
          </a:p>
          <a:p>
            <a:pPr algn="l"/>
            <a:r>
              <a:rPr lang="en-GB" baseline="0" dirty="0"/>
              <a:t>All of these treaties include the principle of national treatment. They establish minimum standards for the member states and for the national copyright legislation of these states.</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88</a:t>
            </a:fld>
            <a:endParaRPr lang="en-IE"/>
          </a:p>
        </p:txBody>
      </p:sp>
    </p:spTree>
    <p:extLst>
      <p:ext uri="{BB962C8B-B14F-4D97-AF65-F5344CB8AC3E}">
        <p14:creationId xmlns:p14="http://schemas.microsoft.com/office/powerpoint/2010/main" val="20248180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This slide gives an</a:t>
            </a:r>
            <a:r>
              <a:rPr lang="en-GB" baseline="0" dirty="0"/>
              <a:t> overview of the rights conferred by copyright.</a:t>
            </a:r>
          </a:p>
          <a:p>
            <a:pPr algn="l"/>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89</a:t>
            </a:fld>
            <a:endParaRPr lang="en-IE"/>
          </a:p>
        </p:txBody>
      </p:sp>
    </p:spTree>
    <p:extLst>
      <p:ext uri="{BB962C8B-B14F-4D97-AF65-F5344CB8AC3E}">
        <p14:creationId xmlns:p14="http://schemas.microsoft.com/office/powerpoint/2010/main" val="208371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We shall now</a:t>
            </a:r>
            <a:r>
              <a:rPr lang="en-GB" baseline="0" noProof="0" dirty="0"/>
              <a:t> deal with several different types of trade mark which overlap to a certain extent. They are not very common and so you do not need to know much about them unless you are working in specialised areas.</a:t>
            </a:r>
          </a:p>
          <a:p>
            <a:endParaRPr lang="en-GB" baseline="0" noProof="0" dirty="0"/>
          </a:p>
          <a:p>
            <a:r>
              <a:rPr lang="en-GB" dirty="0"/>
              <a:t>Certification marks certify the nature or origin of the goods or services to which they have been applied. This could include the region, location or origin of the goods or services, the materials of construction, the method or mode of manufacture or provision, and so on. They can also certify the manufacture or provision of services by members of an organisation that meet certain standards. Examples include the CE mark and the </a:t>
            </a:r>
            <a:r>
              <a:rPr lang="en-GB" dirty="0" err="1"/>
              <a:t>woolmark</a:t>
            </a:r>
            <a:r>
              <a:rPr lang="en-GB" dirty="0"/>
              <a:t>.</a:t>
            </a:r>
            <a:endParaRPr lang="de-DE" dirty="0"/>
          </a:p>
          <a:p>
            <a:r>
              <a:rPr lang="en-GB" dirty="0"/>
              <a:t> </a:t>
            </a:r>
            <a:endParaRPr lang="de-DE" dirty="0"/>
          </a:p>
          <a:p>
            <a:r>
              <a:rPr lang="en-GB" dirty="0"/>
              <a:t>Collective marks are trade marks that are owned by an organisation and used by its members to identify themselves with a level of quality or accuracy, geographical origin, or other characteristics set by the organisation. In other words, they show the source of origin of the goods from a group of traders. The CA mark, for example, is used in the UK by chartered accountants.</a:t>
            </a:r>
          </a:p>
          <a:p>
            <a:endParaRPr lang="de-DE" dirty="0"/>
          </a:p>
          <a:p>
            <a:r>
              <a:rPr lang="en-GB" dirty="0"/>
              <a:t>Geographical indications, designations of origin and traditional specialities guaranteed are used to protect the names of agricultural products, foodstuffs, wines, aromatized</a:t>
            </a:r>
            <a:r>
              <a:rPr lang="en-GB" baseline="0" dirty="0"/>
              <a:t> wines and spirits</a:t>
            </a:r>
            <a:r>
              <a:rPr lang="en-GB" dirty="0"/>
              <a:t>. </a:t>
            </a:r>
          </a:p>
          <a:p>
            <a:endParaRPr lang="en-GB" dirty="0"/>
          </a:p>
          <a:p>
            <a:r>
              <a:rPr lang="en-GB" dirty="0"/>
              <a:t>Geographical indications and designations of origin are used to indicate agricultural products and foodstuffs,</a:t>
            </a:r>
            <a:r>
              <a:rPr lang="en-GB" baseline="0" dirty="0"/>
              <a:t> wines, aromatized wines and spirits</a:t>
            </a:r>
            <a:r>
              <a:rPr lang="en-GB" dirty="0"/>
              <a:t> from a defined geographical area.</a:t>
            </a:r>
            <a:r>
              <a:rPr lang="de-DE" dirty="0"/>
              <a:t> In </a:t>
            </a:r>
            <a:r>
              <a:rPr lang="de-DE" dirty="0" err="1"/>
              <a:t>the</a:t>
            </a:r>
            <a:r>
              <a:rPr lang="de-DE" dirty="0"/>
              <a:t> </a:t>
            </a:r>
            <a:r>
              <a:rPr lang="de-DE" dirty="0" err="1"/>
              <a:t>foodstuffs</a:t>
            </a:r>
            <a:r>
              <a:rPr lang="de-DE" dirty="0"/>
              <a:t> </a:t>
            </a:r>
            <a:r>
              <a:rPr lang="de-DE" dirty="0" err="1"/>
              <a:t>sector</a:t>
            </a:r>
            <a:r>
              <a:rPr lang="de-DE" dirty="0"/>
              <a:t>,</a:t>
            </a:r>
            <a:r>
              <a:rPr lang="de-DE" baseline="0" dirty="0"/>
              <a:t> p</a:t>
            </a:r>
            <a:r>
              <a:rPr lang="en-GB" dirty="0" err="1"/>
              <a:t>rotected</a:t>
            </a:r>
            <a:r>
              <a:rPr lang="en-GB" dirty="0"/>
              <a:t> designations of origin describe foodstuffs which are produced, processed and prepared in a given geographical area using recognised know-how. Protected geographical indications indicate a link with the area in at least one of the stages of production, processing or preparation. The link with the area is therefore stronger for PDOs.</a:t>
            </a:r>
            <a:endParaRPr lang="de-DE" dirty="0"/>
          </a:p>
          <a:p>
            <a:endParaRPr lang="en-GB" dirty="0"/>
          </a:p>
          <a:p>
            <a:r>
              <a:rPr lang="en-GB" dirty="0"/>
              <a:t>Finally, traditional specialities guaranteed is for products produced using traditional raw materials and characterised by a traditional composition or by a method of production or processing that corresponds to a traditional method. There is no need for a link to a particular area. </a:t>
            </a:r>
            <a:endParaRPr lang="de-DE" dirty="0"/>
          </a:p>
          <a:p>
            <a:endParaRPr lang="de-DE" dirty="0"/>
          </a:p>
          <a:p>
            <a:endParaRPr lang="en-GB" dirty="0"/>
          </a:p>
        </p:txBody>
      </p:sp>
      <p:sp>
        <p:nvSpPr>
          <p:cNvPr id="4" name="Slide Number Placeholder 3"/>
          <p:cNvSpPr>
            <a:spLocks noGrp="1"/>
          </p:cNvSpPr>
          <p:nvPr>
            <p:ph type="sldNum" sz="quarter" idx="10"/>
          </p:nvPr>
        </p:nvSpPr>
        <p:spPr/>
        <p:txBody>
          <a:bodyPr/>
          <a:lstStyle/>
          <a:p>
            <a:pPr>
              <a:defRPr/>
            </a:pPr>
            <a:fld id="{7735B17E-AA6C-4583-8372-5CEFABEF79F5}" type="slidenum">
              <a:rPr lang="en-GB" smtClean="0"/>
              <a:pPr>
                <a:defRPr/>
              </a:pPr>
              <a:t>9</a:t>
            </a:fld>
            <a:endParaRPr lang="en-GB"/>
          </a:p>
        </p:txBody>
      </p:sp>
    </p:spTree>
    <p:extLst>
      <p:ext uri="{BB962C8B-B14F-4D97-AF65-F5344CB8AC3E}">
        <p14:creationId xmlns:p14="http://schemas.microsoft.com/office/powerpoint/2010/main" val="19056239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economic exploitation rights that are conferred by copyright include the right of reproduction, the right of adaption, the right of communication to the public</a:t>
            </a:r>
            <a:r>
              <a:rPr lang="en-IE" dirty="0"/>
              <a:t> – </a:t>
            </a:r>
            <a:r>
              <a:rPr lang="en-GB" baseline="0" dirty="0"/>
              <a:t>including the right to make the work available on the internet </a:t>
            </a:r>
            <a:r>
              <a:rPr lang="en-IE" dirty="0"/>
              <a:t>– </a:t>
            </a:r>
            <a:r>
              <a:rPr lang="en-GB" baseline="0" dirty="0"/>
              <a:t>the right of distribution and the resale right.</a:t>
            </a:r>
          </a:p>
          <a:p>
            <a:pPr marL="170421" indent="-170421">
              <a:buFontTx/>
              <a:buChar char="-"/>
            </a:pPr>
            <a:endParaRPr lang="en-GB" baseline="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90</a:t>
            </a:fld>
            <a:endParaRPr lang="en-IE"/>
          </a:p>
        </p:txBody>
      </p:sp>
    </p:spTree>
    <p:extLst>
      <p:ext uri="{BB962C8B-B14F-4D97-AF65-F5344CB8AC3E}">
        <p14:creationId xmlns:p14="http://schemas.microsoft.com/office/powerpoint/2010/main" val="2036135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There are two systems of exceptions to copyright protection.</a:t>
            </a:r>
          </a:p>
          <a:p>
            <a:pPr algn="l"/>
            <a:endParaRPr lang="en-GB" baseline="0" dirty="0"/>
          </a:p>
          <a:p>
            <a:r>
              <a:rPr lang="en-GB" baseline="0" dirty="0"/>
              <a:t>In the English-speaking tradition, the concept of “fair use” is applicable. Use of the work is authorised for certain purposes, which are not explicitly listed.</a:t>
            </a:r>
          </a:p>
          <a:p>
            <a:endParaRPr lang="en-GB" baseline="0" dirty="0"/>
          </a:p>
          <a:p>
            <a:r>
              <a:rPr lang="en-GB" dirty="0"/>
              <a:t>In the continental European tradition, use is</a:t>
            </a:r>
            <a:r>
              <a:rPr lang="en-GB" baseline="0" dirty="0"/>
              <a:t> made of an exhaustive list of exceptions.</a:t>
            </a:r>
          </a:p>
          <a:p>
            <a:pPr marL="170421" indent="-170421">
              <a:buFontTx/>
              <a:buChar char="-"/>
            </a:pPr>
            <a:endParaRPr lang="en-GB" baseline="0" dirty="0"/>
          </a:p>
          <a:p>
            <a:r>
              <a:rPr lang="en-GB" baseline="0" dirty="0"/>
              <a:t>Both of these systems are subjected to the “triple test” of the Berne Convention and the TRIPS Agreement. </a:t>
            </a:r>
          </a:p>
          <a:p>
            <a:endParaRPr lang="en-GB" baseline="0" dirty="0"/>
          </a:p>
          <a:p>
            <a:r>
              <a:rPr lang="en-GB" baseline="0" dirty="0"/>
              <a:t>Examples of frequently adopted exceptions include use of the work for the sole purpose of illustration or scientific research, quotations for purposes such as criticism or review, and use for the purpose of caricature, parody or pastiche.</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91</a:t>
            </a:fld>
            <a:endParaRPr lang="en-IE"/>
          </a:p>
        </p:txBody>
      </p:sp>
    </p:spTree>
    <p:extLst>
      <p:ext uri="{BB962C8B-B14F-4D97-AF65-F5344CB8AC3E}">
        <p14:creationId xmlns:p14="http://schemas.microsoft.com/office/powerpoint/2010/main" val="9751081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Moral rights are intended to protect</a:t>
            </a:r>
            <a:r>
              <a:rPr lang="en-GB" baseline="0" dirty="0"/>
              <a:t> the intimate relationship between authors and their work.</a:t>
            </a:r>
          </a:p>
          <a:p>
            <a:pPr algn="l"/>
            <a:endParaRPr lang="en-GB" baseline="0" dirty="0"/>
          </a:p>
          <a:p>
            <a:pPr algn="l"/>
            <a:r>
              <a:rPr lang="en-GB" baseline="0" dirty="0"/>
              <a:t>The main moral rights are the paternity right, which is the right to claim authorship of a specific work; the right of integrity, which is the right to stand up against any act that could distort the work or harm its reputation; and the right of disclosure, which is the author’s right to decide when he discloses his work to the public.</a:t>
            </a:r>
          </a:p>
          <a:p>
            <a:pPr marL="170421" indent="-170421">
              <a:buFontTx/>
              <a:buChar char="-"/>
            </a:pPr>
            <a:endParaRPr lang="en-GB" baseline="0" dirty="0"/>
          </a:p>
          <a:p>
            <a:r>
              <a:rPr lang="en-GB" baseline="0" dirty="0"/>
              <a:t>Moral rights cannot be assigned or transferred.</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92</a:t>
            </a:fld>
            <a:endParaRPr lang="en-IE"/>
          </a:p>
        </p:txBody>
      </p:sp>
    </p:spTree>
    <p:extLst>
      <p:ext uri="{BB962C8B-B14F-4D97-AF65-F5344CB8AC3E}">
        <p14:creationId xmlns:p14="http://schemas.microsoft.com/office/powerpoint/2010/main" val="39233358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aseline="0" dirty="0"/>
              <a:t>In the </a:t>
            </a:r>
            <a:r>
              <a:rPr lang="en-GB" i="1" baseline="0" dirty="0"/>
              <a:t>droit d’auteur</a:t>
            </a:r>
            <a:r>
              <a:rPr lang="en-GB" baseline="0" dirty="0"/>
              <a:t> system, the physical person who created the work is considered to be the creator. In general, the same is true for the copyright system, but in countries with this system the rights can also be directly vested in a legal person, for example a company.</a:t>
            </a:r>
          </a:p>
          <a:p>
            <a:pPr algn="l"/>
            <a:endParaRPr lang="en-GB" dirty="0"/>
          </a:p>
          <a:p>
            <a:pPr algn="l"/>
            <a:r>
              <a:rPr lang="en-GB" dirty="0"/>
              <a:t>A</a:t>
            </a:r>
            <a:r>
              <a:rPr lang="en-GB" baseline="0" dirty="0"/>
              <a:t> </a:t>
            </a:r>
            <a:r>
              <a:rPr lang="en-GB" dirty="0"/>
              <a:t>work may have several creators who then share authorship of</a:t>
            </a:r>
            <a:r>
              <a:rPr lang="en-GB" baseline="0" dirty="0"/>
              <a:t> the work. As a general principle, only a contribution to the originality of the work will be recognised as conferring the status of co-author.</a:t>
            </a:r>
            <a:endParaRPr lang="en-GB" dirty="0"/>
          </a:p>
          <a:p>
            <a:pPr algn="l"/>
            <a:endParaRPr lang="en-GB" dirty="0"/>
          </a:p>
          <a:p>
            <a:pPr algn="l"/>
            <a:r>
              <a:rPr lang="en-IE" dirty="0"/>
              <a:t>In the absence of an agreement to the contrary, the rights to works created in the course of employment belong to the employer.</a:t>
            </a:r>
            <a:endParaRPr lang="fr-FR"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93</a:t>
            </a:fld>
            <a:endParaRPr lang="en-IE"/>
          </a:p>
        </p:txBody>
      </p:sp>
    </p:spTree>
    <p:extLst>
      <p:ext uri="{BB962C8B-B14F-4D97-AF65-F5344CB8AC3E}">
        <p14:creationId xmlns:p14="http://schemas.microsoft.com/office/powerpoint/2010/main" val="29892888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dirty="0"/>
              <a:t>The term of protection afforded by copyright varies from country to country. It also depends on the type of work. </a:t>
            </a:r>
          </a:p>
          <a:p>
            <a:pPr defTabSz="908914">
              <a:defRPr/>
            </a:pPr>
            <a:endParaRPr lang="en-GB" dirty="0"/>
          </a:p>
          <a:p>
            <a:pPr defTabSz="908914">
              <a:defRPr/>
            </a:pPr>
            <a:r>
              <a:rPr lang="en-GB" dirty="0"/>
              <a:t>As</a:t>
            </a:r>
            <a:r>
              <a:rPr lang="en-GB" baseline="0" dirty="0"/>
              <a:t> a b</a:t>
            </a:r>
            <a:r>
              <a:rPr lang="en-GB" dirty="0"/>
              <a:t>asic rule,</a:t>
            </a:r>
            <a:r>
              <a:rPr lang="en-GB" baseline="0" dirty="0"/>
              <a:t> copyright is valid for a period of </a:t>
            </a:r>
            <a:r>
              <a:rPr lang="en-GB" dirty="0"/>
              <a:t>70 years after the author’s death.</a:t>
            </a:r>
          </a:p>
          <a:p>
            <a:pPr algn="l"/>
            <a:endParaRPr lang="en-GB" dirty="0"/>
          </a:p>
          <a:p>
            <a:pPr algn="l"/>
            <a:r>
              <a:rPr lang="en-GB" dirty="0"/>
              <a:t>In the EU, the term of protection is governed by </a:t>
            </a:r>
            <a:r>
              <a:rPr lang="en-IE" b="0" dirty="0"/>
              <a:t>Directive 2006/116/EC on the term of protection of copyright and certain related rights.</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94</a:t>
            </a:fld>
            <a:endParaRPr lang="en-IE"/>
          </a:p>
        </p:txBody>
      </p:sp>
    </p:spTree>
    <p:extLst>
      <p:ext uri="{BB962C8B-B14F-4D97-AF65-F5344CB8AC3E}">
        <p14:creationId xmlns:p14="http://schemas.microsoft.com/office/powerpoint/2010/main" val="31134728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section deals with the enforcement of copyright, and includes infringement, remedies, border measures and the internet.</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95</a:t>
            </a:fld>
            <a:endParaRPr lang="en-IE"/>
          </a:p>
        </p:txBody>
      </p:sp>
    </p:spTree>
    <p:extLst>
      <p:ext uri="{BB962C8B-B14F-4D97-AF65-F5344CB8AC3E}">
        <p14:creationId xmlns:p14="http://schemas.microsoft.com/office/powerpoint/2010/main" val="41802085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noProof="0" dirty="0"/>
              <a:t>Copyright infringement occurs when a third party</a:t>
            </a:r>
            <a:r>
              <a:rPr lang="en-GB" baseline="0" noProof="0" dirty="0"/>
              <a:t> </a:t>
            </a:r>
            <a:r>
              <a:rPr lang="en-GB" noProof="0" dirty="0"/>
              <a:t>exercises</a:t>
            </a:r>
            <a:r>
              <a:rPr lang="en-GB" baseline="0" noProof="0" dirty="0"/>
              <a:t> </a:t>
            </a:r>
            <a:r>
              <a:rPr lang="en-GB" noProof="0" dirty="0"/>
              <a:t>one of the rights of the author or owner without their consent.</a:t>
            </a:r>
          </a:p>
          <a:p>
            <a:pPr defTabSz="908914">
              <a:defRPr/>
            </a:pPr>
            <a:endParaRPr lang="en-GB" noProof="0" dirty="0"/>
          </a:p>
          <a:p>
            <a:pPr defTabSz="908914">
              <a:defRPr/>
            </a:pPr>
            <a:r>
              <a:rPr lang="en-GB" noProof="0" dirty="0"/>
              <a:t>Infringement occurs when a substantia</a:t>
            </a:r>
            <a:r>
              <a:rPr lang="en-GB" baseline="0" noProof="0" dirty="0"/>
              <a:t>l part of the copyright-protected work is used.</a:t>
            </a:r>
            <a:endParaRPr lang="en-GB" noProof="0" dirty="0"/>
          </a:p>
          <a:p>
            <a:pPr defTabSz="908914">
              <a:defRPr/>
            </a:pPr>
            <a:endParaRPr lang="en-GB" noProof="0" dirty="0"/>
          </a:p>
          <a:p>
            <a:pPr algn="l"/>
            <a:r>
              <a:rPr lang="en-GB" baseline="0" noProof="0" dirty="0"/>
              <a:t>Examples of defences that can be invoked by third parties include:</a:t>
            </a:r>
          </a:p>
          <a:p>
            <a:pPr algn="l"/>
            <a:endParaRPr lang="en-GB" dirty="0">
              <a:latin typeface="Calibri" pitchFamily="34" charset="0"/>
              <a:cs typeface="Calibri" pitchFamily="34" charset="0"/>
            </a:endParaRPr>
          </a:p>
          <a:p>
            <a:pPr algn="l"/>
            <a:r>
              <a:rPr lang="en-GB" dirty="0">
                <a:latin typeface="Calibri" pitchFamily="34" charset="0"/>
                <a:cs typeface="Calibri" pitchFamily="34" charset="0"/>
              </a:rPr>
              <a:t>- It is not the same expression but merely the same idea.</a:t>
            </a:r>
            <a:endParaRPr lang="en-IE" dirty="0">
              <a:latin typeface="Calibri" pitchFamily="34" charset="0"/>
              <a:cs typeface="Calibri" pitchFamily="34" charset="0"/>
            </a:endParaRPr>
          </a:p>
          <a:p>
            <a:pPr lvl="0" algn="l"/>
            <a:r>
              <a:rPr lang="en-GB" dirty="0">
                <a:latin typeface="Calibri" pitchFamily="34" charset="0"/>
                <a:cs typeface="Calibri" pitchFamily="34" charset="0"/>
              </a:rPr>
              <a:t>- It was non-creative material.</a:t>
            </a:r>
            <a:endParaRPr lang="en-IE" dirty="0">
              <a:latin typeface="Calibri" pitchFamily="34" charset="0"/>
              <a:cs typeface="Calibri" pitchFamily="34" charset="0"/>
            </a:endParaRPr>
          </a:p>
          <a:p>
            <a:r>
              <a:rPr lang="en-GB" dirty="0">
                <a:latin typeface="Calibri" pitchFamily="34" charset="0"/>
                <a:cs typeface="Calibri" pitchFamily="34" charset="0"/>
              </a:rPr>
              <a:t>- The work has already entered the public domain.</a:t>
            </a:r>
          </a:p>
          <a:p>
            <a:endParaRPr lang="en-GB" dirty="0">
              <a:latin typeface="Calibri" pitchFamily="34" charset="0"/>
              <a:cs typeface="Calibri" pitchFamily="34" charset="0"/>
            </a:endParaRPr>
          </a:p>
          <a:p>
            <a:pPr defTabSz="908914">
              <a:defRPr/>
            </a:pPr>
            <a:r>
              <a:rPr lang="en-GB" dirty="0">
                <a:latin typeface="Calibri" pitchFamily="34" charset="0"/>
                <a:cs typeface="Calibri" pitchFamily="34" charset="0"/>
              </a:rPr>
              <a:t>Ignorance of the fact that a certain act constitutes an infringement and the absence of intention to infringe do not constitute a defence in an action for copyright infringement.</a:t>
            </a:r>
            <a:endParaRPr lang="en-IE" dirty="0">
              <a:latin typeface="Calibri" pitchFamily="34" charset="0"/>
              <a:cs typeface="Calibri" pitchFamily="34" charset="0"/>
            </a:endParaRPr>
          </a:p>
          <a:p>
            <a:pPr defTabSz="908914">
              <a:defRPr/>
            </a:pPr>
            <a:r>
              <a:rPr lang="en-GB" baseline="0" noProof="0" dirty="0"/>
              <a:t> </a:t>
            </a:r>
            <a:endParaRPr lang="en-GB" noProof="0" dirty="0"/>
          </a:p>
          <a:p>
            <a:pPr defTabSz="908914">
              <a:defRPr/>
            </a:pPr>
            <a:r>
              <a:rPr lang="en-GB" noProof="0" dirty="0"/>
              <a:t>According to the exhaustion of</a:t>
            </a:r>
            <a:r>
              <a:rPr lang="en-GB" baseline="0" noProof="0" dirty="0"/>
              <a:t> rights doctrine that exists within the EU, copyright is exhausted upon the first sale of the goods within the EU.</a:t>
            </a:r>
            <a:endParaRPr lang="en-GB" noProof="0"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96</a:t>
            </a:fld>
            <a:endParaRPr lang="en-IE"/>
          </a:p>
        </p:txBody>
      </p:sp>
    </p:spTree>
    <p:extLst>
      <p:ext uri="{BB962C8B-B14F-4D97-AF65-F5344CB8AC3E}">
        <p14:creationId xmlns:p14="http://schemas.microsoft.com/office/powerpoint/2010/main" val="20250598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914">
              <a:defRPr/>
            </a:pPr>
            <a:r>
              <a:rPr lang="en-GB" dirty="0"/>
              <a:t>Copyright</a:t>
            </a:r>
            <a:r>
              <a:rPr lang="en-GB" baseline="0" dirty="0"/>
              <a:t> infringement often occurs in more than one country. This is a problem when it comes to establishing the competent jurisdiction able to handle the case. </a:t>
            </a:r>
          </a:p>
          <a:p>
            <a:pPr defTabSz="908914">
              <a:defRPr/>
            </a:pPr>
            <a:endParaRPr lang="en-GB" baseline="0" dirty="0"/>
          </a:p>
          <a:p>
            <a:pPr defTabSz="908914">
              <a:defRPr/>
            </a:pPr>
            <a:r>
              <a:rPr lang="en-GB" baseline="0" dirty="0"/>
              <a:t>In the EU, this difficult matter is harmonised by </a:t>
            </a:r>
            <a:r>
              <a:rPr lang="en-GB" dirty="0"/>
              <a:t>Regulation 44/2001 </a:t>
            </a:r>
            <a:r>
              <a:rPr lang="en-IE" dirty="0"/>
              <a:t>of 22 December 2000 on jurisdiction and the recognition and enforcement of judgments in civil and commercial matters.</a:t>
            </a:r>
            <a:r>
              <a:rPr lang="en-IE" baseline="0" dirty="0"/>
              <a:t> The b</a:t>
            </a:r>
            <a:r>
              <a:rPr lang="en-IE" dirty="0"/>
              <a:t>asic rule</a:t>
            </a:r>
            <a:r>
              <a:rPr lang="en-IE" baseline="0" dirty="0"/>
              <a:t> is that the defendant may be sued in the country of his </a:t>
            </a:r>
            <a:r>
              <a:rPr lang="en-IE" dirty="0"/>
              <a:t>domicile or in the country where the infringing activities took place.</a:t>
            </a:r>
          </a:p>
          <a:p>
            <a:pPr defTabSz="908914">
              <a:defRPr/>
            </a:pPr>
            <a:endParaRPr lang="en-IE" dirty="0"/>
          </a:p>
          <a:p>
            <a:pPr defTabSz="908914">
              <a:defRPr/>
            </a:pPr>
            <a:r>
              <a:rPr lang="en-IE" dirty="0"/>
              <a:t>But what about infringement on the</a:t>
            </a:r>
            <a:r>
              <a:rPr lang="en-IE" baseline="0" dirty="0"/>
              <a:t> internet? The mere fact that counterfeited goods are sold through a website accessible within the European Union does not automatically confer jurisdiction on a court of one of the member states.</a:t>
            </a:r>
            <a:endParaRPr lang="en-GB" dirty="0"/>
          </a:p>
          <a:p>
            <a:pPr algn="l"/>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97</a:t>
            </a:fld>
            <a:endParaRPr lang="en-IE"/>
          </a:p>
        </p:txBody>
      </p:sp>
    </p:spTree>
    <p:extLst>
      <p:ext uri="{BB962C8B-B14F-4D97-AF65-F5344CB8AC3E}">
        <p14:creationId xmlns:p14="http://schemas.microsoft.com/office/powerpoint/2010/main" val="37116616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In the EU, the enforcement of</a:t>
            </a:r>
            <a:r>
              <a:rPr lang="en-GB" baseline="0" dirty="0"/>
              <a:t> IP rights is governed by the Enforcement Directive, under which the member states are obliged to adopt the necessary measures, procedures and remedies to ensure the enforcement of IP rights.</a:t>
            </a:r>
          </a:p>
          <a:p>
            <a:pPr algn="l"/>
            <a:endParaRPr lang="en-GB" baseline="0" dirty="0"/>
          </a:p>
          <a:p>
            <a:pPr algn="l"/>
            <a:r>
              <a:rPr lang="en-GB" baseline="0" dirty="0"/>
              <a:t>At international level, the TRIPS Agreement provides minimum standards for the member states to uphold.</a:t>
            </a:r>
          </a:p>
          <a:p>
            <a:pPr algn="l"/>
            <a:endParaRPr lang="en-GB" baseline="0" dirty="0"/>
          </a:p>
          <a:p>
            <a:pPr algn="l"/>
            <a:r>
              <a:rPr lang="en-GB" dirty="0"/>
              <a:t>Before we look at</a:t>
            </a:r>
            <a:r>
              <a:rPr lang="en-GB" baseline="0" dirty="0"/>
              <a:t> the remedies that are open to right-holders, we also need to consider two other key aspects of the infringement procedure. </a:t>
            </a:r>
          </a:p>
          <a:p>
            <a:pPr algn="l"/>
            <a:endParaRPr lang="en-GB" baseline="0" dirty="0"/>
          </a:p>
          <a:p>
            <a:pPr algn="l"/>
            <a:r>
              <a:rPr lang="en-GB" baseline="0" dirty="0"/>
              <a:t>The first of these is the need to identify the defendants in the case. They are not just the person or persons responsible for the unauthorised use, but also</a:t>
            </a:r>
            <a:r>
              <a:rPr lang="en-GB" dirty="0">
                <a:latin typeface="Calibri" pitchFamily="34" charset="0"/>
                <a:cs typeface="Calibri" pitchFamily="34" charset="0"/>
              </a:rPr>
              <a:t> all persons involved in the chain of events leading to the infringement, including manufacturers, importers, resellers, retailers and, possibly, in the case of a legal person, directors and shareholders.</a:t>
            </a:r>
          </a:p>
          <a:p>
            <a:pPr algn="l"/>
            <a:endParaRPr lang="en-GB" baseline="0" dirty="0"/>
          </a:p>
          <a:p>
            <a:pPr algn="l"/>
            <a:r>
              <a:rPr lang="en-GB" baseline="0" dirty="0"/>
              <a:t>The second is the question of time, which in most infringement cases is of the essence. Provisional injunctions preventing any further distribution of the infringing copies of the work are therefore absolutely vital.</a:t>
            </a:r>
            <a:endParaRPr lang="en-GB" dirty="0"/>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98</a:t>
            </a:fld>
            <a:endParaRPr lang="en-IE"/>
          </a:p>
        </p:txBody>
      </p:sp>
    </p:spTree>
    <p:extLst>
      <p:ext uri="{BB962C8B-B14F-4D97-AF65-F5344CB8AC3E}">
        <p14:creationId xmlns:p14="http://schemas.microsoft.com/office/powerpoint/2010/main" val="8605239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There are a number of different</a:t>
            </a:r>
            <a:r>
              <a:rPr lang="en-GB" baseline="0" dirty="0"/>
              <a:t> remedies and procedures available for enforcing copyright. </a:t>
            </a:r>
          </a:p>
          <a:p>
            <a:pPr algn="l"/>
            <a:endParaRPr lang="en-GB" baseline="0" dirty="0"/>
          </a:p>
          <a:p>
            <a:pPr algn="l"/>
            <a:r>
              <a:rPr lang="en-IE" baseline="0" dirty="0"/>
              <a:t>Provisional or precautionary measures include stopping further infringement, seizing infringing goods and seizing the movable and immovable propriety of the alleged infringer.</a:t>
            </a:r>
          </a:p>
          <a:p>
            <a:pPr algn="l"/>
            <a:endParaRPr lang="en-IE" baseline="0" dirty="0"/>
          </a:p>
          <a:p>
            <a:pPr algn="l"/>
            <a:r>
              <a:rPr lang="en-IE" baseline="0" dirty="0"/>
              <a:t>Measures to preserve evidence can also be taken.</a:t>
            </a:r>
          </a:p>
          <a:p>
            <a:pPr algn="l"/>
            <a:endParaRPr lang="en-IE" baseline="0" dirty="0"/>
          </a:p>
          <a:p>
            <a:pPr algn="l"/>
            <a:r>
              <a:rPr lang="en-IE" baseline="0" dirty="0"/>
              <a:t>In terms of final relief, the court may order the destruction of the infringing material and award damages, including the confiscation of profits, and court costs and legal fees.</a:t>
            </a:r>
          </a:p>
        </p:txBody>
      </p:sp>
      <p:sp>
        <p:nvSpPr>
          <p:cNvPr id="4" name="Slide Number Placeholder 3"/>
          <p:cNvSpPr>
            <a:spLocks noGrp="1"/>
          </p:cNvSpPr>
          <p:nvPr>
            <p:ph type="sldNum" sz="quarter" idx="10"/>
          </p:nvPr>
        </p:nvSpPr>
        <p:spPr/>
        <p:txBody>
          <a:bodyPr/>
          <a:lstStyle/>
          <a:p>
            <a:pPr>
              <a:defRPr/>
            </a:pPr>
            <a:fld id="{CB3C3C24-17BE-442F-9D90-76444C515DC1}" type="slidenum">
              <a:rPr lang="en-IE" smtClean="0"/>
              <a:pPr>
                <a:defRPr/>
              </a:pPr>
              <a:t>99</a:t>
            </a:fld>
            <a:endParaRPr lang="en-IE"/>
          </a:p>
        </p:txBody>
      </p:sp>
    </p:spTree>
    <p:extLst>
      <p:ext uri="{BB962C8B-B14F-4D97-AF65-F5344CB8AC3E}">
        <p14:creationId xmlns:p14="http://schemas.microsoft.com/office/powerpoint/2010/main" val="3905786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0" y="6021388"/>
            <a:ext cx="9144000" cy="8366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a:t>Click to edit Master title style</a:t>
            </a:r>
            <a:endParaRPr lang="de-DE" noProof="0"/>
          </a:p>
        </p:txBody>
      </p:sp>
      <p:pic>
        <p:nvPicPr>
          <p:cNvPr id="4105"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738" y="188913"/>
            <a:ext cx="1166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p:nvSpPr>
        <p:spPr bwMode="auto">
          <a:xfrm>
            <a:off x="0" y="61658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solidFill>
                  <a:schemeClr val="bg1"/>
                </a:solidFill>
              </a:rPr>
              <a:t>Intellectual Property Teaching Kit</a:t>
            </a:r>
          </a:p>
        </p:txBody>
      </p:sp>
      <p:pic>
        <p:nvPicPr>
          <p:cNvPr id="8"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05851" y="237079"/>
            <a:ext cx="1686429" cy="459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6" name="Slide Number Placeholder 5"/>
          <p:cNvSpPr>
            <a:spLocks noGrp="1"/>
          </p:cNvSpPr>
          <p:nvPr>
            <p:ph type="sldNum" sz="quarter" idx="11"/>
          </p:nvPr>
        </p:nvSpPr>
        <p:spPr/>
        <p:txBody>
          <a:bodyPr/>
          <a:lstStyle>
            <a:lvl1pPr>
              <a:defRPr/>
            </a:lvl1pPr>
          </a:lstStyle>
          <a:p>
            <a:pPr>
              <a:defRPr/>
            </a:pPr>
            <a:fld id="{5C14D359-E59F-4D48-A404-8C611904B562}" type="slidenum">
              <a:rPr lang="de-DE" smtClean="0"/>
              <a:pPr>
                <a:defRPr/>
              </a:pPr>
              <a:t>‹#›</a:t>
            </a:fld>
            <a:r>
              <a:rPr lang="de-DE"/>
              <a:t>/19</a:t>
            </a:r>
          </a:p>
        </p:txBody>
      </p:sp>
    </p:spTree>
    <p:extLst>
      <p:ext uri="{BB962C8B-B14F-4D97-AF65-F5344CB8AC3E}">
        <p14:creationId xmlns:p14="http://schemas.microsoft.com/office/powerpoint/2010/main" val="193933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5" name="Slide Number Placeholder 4"/>
          <p:cNvSpPr>
            <a:spLocks noGrp="1"/>
          </p:cNvSpPr>
          <p:nvPr>
            <p:ph type="sldNum" sz="quarter" idx="11"/>
          </p:nvPr>
        </p:nvSpPr>
        <p:spPr/>
        <p:txBody>
          <a:bodyPr/>
          <a:lstStyle>
            <a:lvl1pPr>
              <a:defRPr/>
            </a:lvl1pPr>
          </a:lstStyle>
          <a:p>
            <a:pPr>
              <a:defRPr/>
            </a:pPr>
            <a:fld id="{E18001F7-A7B4-4BF5-BF89-E0478593AA24}" type="slidenum">
              <a:rPr lang="de-DE" smtClean="0"/>
              <a:pPr>
                <a:defRPr/>
              </a:pPr>
              <a:t>‹#›</a:t>
            </a:fld>
            <a:r>
              <a:rPr lang="de-DE"/>
              <a:t>/19</a:t>
            </a:r>
          </a:p>
        </p:txBody>
      </p:sp>
    </p:spTree>
    <p:extLst>
      <p:ext uri="{BB962C8B-B14F-4D97-AF65-F5344CB8AC3E}">
        <p14:creationId xmlns:p14="http://schemas.microsoft.com/office/powerpoint/2010/main" val="143590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4813"/>
            <a:ext cx="1979613" cy="5680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404813"/>
            <a:ext cx="5789612" cy="5680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5" name="Slide Number Placeholder 4"/>
          <p:cNvSpPr>
            <a:spLocks noGrp="1"/>
          </p:cNvSpPr>
          <p:nvPr>
            <p:ph type="sldNum" sz="quarter" idx="11"/>
          </p:nvPr>
        </p:nvSpPr>
        <p:spPr/>
        <p:txBody>
          <a:bodyPr/>
          <a:lstStyle>
            <a:lvl1pPr>
              <a:defRPr/>
            </a:lvl1pPr>
          </a:lstStyle>
          <a:p>
            <a:pPr>
              <a:defRPr/>
            </a:pPr>
            <a:fld id="{72C6D893-B9E9-4E42-9CB9-0ABC52A862FA}" type="slidenum">
              <a:rPr lang="de-DE" smtClean="0"/>
              <a:pPr>
                <a:defRPr/>
              </a:pPr>
              <a:t>‹#›</a:t>
            </a:fld>
            <a:r>
              <a:rPr lang="de-DE"/>
              <a:t>/19</a:t>
            </a:r>
          </a:p>
        </p:txBody>
      </p:sp>
    </p:spTree>
    <p:extLst>
      <p:ext uri="{BB962C8B-B14F-4D97-AF65-F5344CB8AC3E}">
        <p14:creationId xmlns:p14="http://schemas.microsoft.com/office/powerpoint/2010/main" val="29101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a:t>Click to edit Master title style</a:t>
            </a:r>
            <a:endParaRPr lang="de-DE" noProof="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4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a:xfrm>
            <a:off x="611188" y="6553200"/>
            <a:ext cx="6913140" cy="476250"/>
          </a:xfrm>
        </p:spPr>
        <p:txBody>
          <a:bodyPr/>
          <a:lstStyle>
            <a:lvl1pPr>
              <a:defRPr/>
            </a:lvl1p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lvl1pPr>
              <a:defRPr/>
            </a:lvl1pPr>
          </a:lstStyle>
          <a:p>
            <a:pPr>
              <a:defRPr/>
            </a:pPr>
            <a:fld id="{247B5036-5345-4F12-960C-805CBB254162}" type="slidenum">
              <a:rPr lang="de-DE" smtClean="0"/>
              <a:pPr>
                <a:defRPr/>
              </a:pPr>
              <a:t>‹#›</a:t>
            </a:fld>
            <a:endParaRPr lang="de-DE" dirty="0"/>
          </a:p>
        </p:txBody>
      </p:sp>
    </p:spTree>
    <p:extLst>
      <p:ext uri="{BB962C8B-B14F-4D97-AF65-F5344CB8AC3E}">
        <p14:creationId xmlns:p14="http://schemas.microsoft.com/office/powerpoint/2010/main" val="247912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611188" y="6553200"/>
            <a:ext cx="6985148" cy="476250"/>
          </a:xfrm>
        </p:spPr>
        <p:txBody>
          <a:bodyPr/>
          <a:lstStyle>
            <a:lvl1pPr>
              <a:defRPr/>
            </a:lvl1p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lvl1pPr>
              <a:defRPr/>
            </a:lvl1pPr>
          </a:lstStyle>
          <a:p>
            <a:pPr>
              <a:defRPr/>
            </a:pPr>
            <a:fld id="{C126516D-2BF6-4F54-BC1F-35CC5013F9FE}" type="slidenum">
              <a:rPr lang="de-DE" smtClean="0"/>
              <a:pPr>
                <a:defRPr/>
              </a:pPr>
              <a:t>‹#›</a:t>
            </a:fld>
            <a:endParaRPr lang="de-DE" dirty="0"/>
          </a:p>
        </p:txBody>
      </p:sp>
    </p:spTree>
    <p:extLst>
      <p:ext uri="{BB962C8B-B14F-4D97-AF65-F5344CB8AC3E}">
        <p14:creationId xmlns:p14="http://schemas.microsoft.com/office/powerpoint/2010/main" val="284225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1620838"/>
            <a:ext cx="38846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20838"/>
            <a:ext cx="388461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611188" y="6553200"/>
            <a:ext cx="6985148" cy="476250"/>
          </a:xfrm>
        </p:spPr>
        <p:txBody>
          <a:bodyPr/>
          <a:lstStyle>
            <a:lvl1pPr>
              <a:defRPr/>
            </a:lvl1pPr>
          </a:lstStyle>
          <a:p>
            <a:pPr>
              <a:defRPr/>
            </a:pPr>
            <a:r>
              <a:rPr lang="en-US"/>
              <a:t>Intellectual Property Teaching Kit</a:t>
            </a:r>
            <a:endParaRPr lang="en-GB" dirty="0"/>
          </a:p>
        </p:txBody>
      </p:sp>
      <p:sp>
        <p:nvSpPr>
          <p:cNvPr id="6" name="Slide Number Placeholder 5"/>
          <p:cNvSpPr>
            <a:spLocks noGrp="1"/>
          </p:cNvSpPr>
          <p:nvPr>
            <p:ph type="sldNum" sz="quarter" idx="11"/>
          </p:nvPr>
        </p:nvSpPr>
        <p:spPr/>
        <p:txBody>
          <a:bodyPr/>
          <a:lstStyle>
            <a:lvl1pPr>
              <a:defRPr/>
            </a:lvl1pPr>
          </a:lstStyle>
          <a:p>
            <a:pPr>
              <a:defRPr/>
            </a:pPr>
            <a:fld id="{628ACF3E-118D-456F-90A6-842FE6F3098A}" type="slidenum">
              <a:rPr lang="de-DE" smtClean="0"/>
              <a:pPr>
                <a:defRPr/>
              </a:pPr>
              <a:t>‹#›</a:t>
            </a:fld>
            <a:endParaRPr lang="de-DE" dirty="0"/>
          </a:p>
        </p:txBody>
      </p:sp>
    </p:spTree>
    <p:extLst>
      <p:ext uri="{BB962C8B-B14F-4D97-AF65-F5344CB8AC3E}">
        <p14:creationId xmlns:p14="http://schemas.microsoft.com/office/powerpoint/2010/main" val="251919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8" name="Slide Number Placeholder 7"/>
          <p:cNvSpPr>
            <a:spLocks noGrp="1"/>
          </p:cNvSpPr>
          <p:nvPr>
            <p:ph type="sldNum" sz="quarter" idx="11"/>
          </p:nvPr>
        </p:nvSpPr>
        <p:spPr/>
        <p:txBody>
          <a:bodyPr/>
          <a:lstStyle>
            <a:lvl1pPr>
              <a:defRPr/>
            </a:lvl1pPr>
          </a:lstStyle>
          <a:p>
            <a:pPr>
              <a:defRPr/>
            </a:pPr>
            <a:fld id="{2332DB37-FF62-4029-994E-47C6D71A3946}" type="slidenum">
              <a:rPr lang="de-DE" smtClean="0"/>
              <a:pPr>
                <a:defRPr/>
              </a:pPr>
              <a:t>‹#›</a:t>
            </a:fld>
            <a:endParaRPr lang="de-DE" dirty="0"/>
          </a:p>
        </p:txBody>
      </p:sp>
    </p:spTree>
    <p:extLst>
      <p:ext uri="{BB962C8B-B14F-4D97-AF65-F5344CB8AC3E}">
        <p14:creationId xmlns:p14="http://schemas.microsoft.com/office/powerpoint/2010/main" val="37518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4" name="Slide Number Placeholder 3"/>
          <p:cNvSpPr>
            <a:spLocks noGrp="1"/>
          </p:cNvSpPr>
          <p:nvPr>
            <p:ph type="sldNum" sz="quarter" idx="11"/>
          </p:nvPr>
        </p:nvSpPr>
        <p:spPr/>
        <p:txBody>
          <a:bodyPr/>
          <a:lstStyle>
            <a:lvl1pPr>
              <a:defRPr/>
            </a:lvl1pPr>
          </a:lstStyle>
          <a:p>
            <a:pPr>
              <a:defRPr/>
            </a:pPr>
            <a:fld id="{85E4E238-5F36-4EF1-B5F5-0A2083E3A31E}" type="slidenum">
              <a:rPr lang="de-DE" smtClean="0"/>
              <a:pPr>
                <a:defRPr/>
              </a:pPr>
              <a:t>‹#›</a:t>
            </a:fld>
            <a:endParaRPr lang="de-DE" dirty="0"/>
          </a:p>
        </p:txBody>
      </p:sp>
    </p:spTree>
    <p:extLst>
      <p:ext uri="{BB962C8B-B14F-4D97-AF65-F5344CB8AC3E}">
        <p14:creationId xmlns:p14="http://schemas.microsoft.com/office/powerpoint/2010/main" val="241046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3" name="Slide Number Placeholder 2"/>
          <p:cNvSpPr>
            <a:spLocks noGrp="1"/>
          </p:cNvSpPr>
          <p:nvPr>
            <p:ph type="sldNum" sz="quarter" idx="11"/>
          </p:nvPr>
        </p:nvSpPr>
        <p:spPr/>
        <p:txBody>
          <a:bodyPr/>
          <a:lstStyle>
            <a:lvl1pPr>
              <a:defRPr/>
            </a:lvl1pPr>
          </a:lstStyle>
          <a:p>
            <a:pPr>
              <a:defRPr/>
            </a:pPr>
            <a:fld id="{8A8BE611-FFF7-44D6-AB45-87353C5CB84E}" type="slidenum">
              <a:rPr lang="de-DE" smtClean="0"/>
              <a:pPr>
                <a:defRPr/>
              </a:pPr>
              <a:t>‹#›</a:t>
            </a:fld>
            <a:endParaRPr lang="de-DE" dirty="0"/>
          </a:p>
        </p:txBody>
      </p:sp>
    </p:spTree>
    <p:extLst>
      <p:ext uri="{BB962C8B-B14F-4D97-AF65-F5344CB8AC3E}">
        <p14:creationId xmlns:p14="http://schemas.microsoft.com/office/powerpoint/2010/main" val="27194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Intellectual Property Teaching Kit</a:t>
            </a:r>
            <a:endParaRPr lang="en-GB"/>
          </a:p>
        </p:txBody>
      </p:sp>
      <p:sp>
        <p:nvSpPr>
          <p:cNvPr id="6" name="Slide Number Placeholder 5"/>
          <p:cNvSpPr>
            <a:spLocks noGrp="1"/>
          </p:cNvSpPr>
          <p:nvPr>
            <p:ph type="sldNum" sz="quarter" idx="11"/>
          </p:nvPr>
        </p:nvSpPr>
        <p:spPr/>
        <p:txBody>
          <a:bodyPr/>
          <a:lstStyle>
            <a:lvl1pPr>
              <a:defRPr/>
            </a:lvl1pPr>
          </a:lstStyle>
          <a:p>
            <a:pPr>
              <a:defRPr/>
            </a:pPr>
            <a:fld id="{96810A03-CA6C-4EEC-BABB-42F09850A21E}" type="slidenum">
              <a:rPr lang="de-DE" smtClean="0"/>
              <a:pPr>
                <a:defRPr/>
              </a:pPr>
              <a:t>‹#›</a:t>
            </a:fld>
            <a:r>
              <a:rPr lang="de-DE"/>
              <a:t>/19</a:t>
            </a:r>
          </a:p>
        </p:txBody>
      </p:sp>
    </p:spTree>
    <p:extLst>
      <p:ext uri="{BB962C8B-B14F-4D97-AF65-F5344CB8AC3E}">
        <p14:creationId xmlns:p14="http://schemas.microsoft.com/office/powerpoint/2010/main" val="218526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6453188"/>
            <a:ext cx="9144000" cy="40481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6" name="Rectangle 4"/>
          <p:cNvSpPr>
            <a:spLocks noGrp="1" noChangeArrowheads="1"/>
          </p:cNvSpPr>
          <p:nvPr>
            <p:ph type="title"/>
          </p:nvPr>
        </p:nvSpPr>
        <p:spPr bwMode="auto">
          <a:xfrm>
            <a:off x="611188" y="404813"/>
            <a:ext cx="7921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Title 24 pt Arial, if possible only one line,</a:t>
            </a:r>
            <a:br>
              <a:rPr lang="de-DE"/>
            </a:br>
            <a:r>
              <a:rPr lang="de-DE"/>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Body text Arial 20 pt</a:t>
            </a:r>
          </a:p>
          <a:p>
            <a:pPr lvl="1"/>
            <a:r>
              <a:rPr lang="de-DE"/>
              <a:t>Zweite Ebene</a:t>
            </a:r>
          </a:p>
          <a:p>
            <a:pPr lvl="2"/>
            <a:r>
              <a:rPr lang="de-DE"/>
              <a:t>Dritte Ebene</a:t>
            </a:r>
          </a:p>
          <a:p>
            <a:pPr lvl="3"/>
            <a:r>
              <a:rPr lang="de-DE"/>
              <a:t>Vierte Ebene</a:t>
            </a:r>
          </a:p>
          <a:p>
            <a:pPr lvl="4"/>
            <a:r>
              <a:rPr lang="de-DE"/>
              <a:t>Fünfte Ebene</a:t>
            </a:r>
          </a:p>
        </p:txBody>
      </p:sp>
      <p:sp>
        <p:nvSpPr>
          <p:cNvPr id="3082" name="Rectangle 10"/>
          <p:cNvSpPr>
            <a:spLocks noGrp="1" noChangeArrowheads="1"/>
          </p:cNvSpPr>
          <p:nvPr>
            <p:ph type="ftr" sz="quarter" idx="3"/>
          </p:nvPr>
        </p:nvSpPr>
        <p:spPr bwMode="auto">
          <a:xfrm>
            <a:off x="611188" y="6553200"/>
            <a:ext cx="5408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a:lvl1pPr>
          </a:lstStyle>
          <a:p>
            <a:pPr>
              <a:defRPr/>
            </a:pPr>
            <a:r>
              <a:rPr lang="en-US"/>
              <a:t>Intellectual Property Teaching Kit</a:t>
            </a:r>
            <a:endParaRPr lang="en-GB" dirty="0"/>
          </a:p>
        </p:txBody>
      </p:sp>
      <p:sp>
        <p:nvSpPr>
          <p:cNvPr id="3079" name="Rectangle 7"/>
          <p:cNvSpPr>
            <a:spLocks noGrp="1" noChangeArrowheads="1"/>
          </p:cNvSpPr>
          <p:nvPr>
            <p:ph type="sldNum" sz="quarter" idx="4"/>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1200"/>
            </a:lvl1pPr>
          </a:lstStyle>
          <a:p>
            <a:pPr>
              <a:defRPr/>
            </a:pPr>
            <a:fld id="{65B9864B-4B18-4ECC-BE5A-E3435FD04C31}" type="slidenum">
              <a:rPr lang="de-DE" smtClean="0"/>
              <a:pPr>
                <a:defRPr/>
              </a:pPr>
              <a:t>‹#›</a:t>
            </a:fld>
            <a:r>
              <a:rPr lang="de-DE"/>
              <a:t>/19</a:t>
            </a:r>
          </a:p>
        </p:txBody>
      </p:sp>
      <p:sp>
        <p:nvSpPr>
          <p:cNvPr id="7" name="Rectangle 7"/>
          <p:cNvSpPr>
            <a:spLocks noChangeArrowheads="1"/>
          </p:cNvSpPr>
          <p:nvPr userDrawn="1"/>
        </p:nvSpPr>
        <p:spPr bwMode="auto">
          <a:xfrm>
            <a:off x="0" y="6453188"/>
            <a:ext cx="9144000" cy="404812"/>
          </a:xfrm>
          <a:prstGeom prst="rect">
            <a:avLst/>
          </a:prstGeom>
          <a:solidFill>
            <a:schemeClr val="hlink">
              <a:alpha val="1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31" r:id="rId1"/>
    <p:sldLayoutId id="2147483842"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dt="0"/>
  <p:txStyles>
    <p:titleStyle>
      <a:lvl1pPr algn="l" rtl="0" eaLnBrk="1" fontAlgn="base" hangingPunct="1">
        <a:spcBef>
          <a:spcPct val="0"/>
        </a:spcBef>
        <a:spcAft>
          <a:spcPct val="0"/>
        </a:spcAft>
        <a:defRPr sz="2400" b="1">
          <a:solidFill>
            <a:srgbClr val="404B56"/>
          </a:solidFill>
          <a:latin typeface="+mj-lt"/>
          <a:ea typeface="+mj-ea"/>
          <a:cs typeface="+mj-cs"/>
        </a:defRPr>
      </a:lvl1pPr>
      <a:lvl2pPr algn="l" rtl="0" eaLnBrk="1" fontAlgn="base" hangingPunct="1">
        <a:spcBef>
          <a:spcPct val="0"/>
        </a:spcBef>
        <a:spcAft>
          <a:spcPct val="0"/>
        </a:spcAft>
        <a:defRPr sz="2400" b="1">
          <a:solidFill>
            <a:srgbClr val="404B56"/>
          </a:solidFill>
          <a:latin typeface="Arial" charset="0"/>
        </a:defRPr>
      </a:lvl2pPr>
      <a:lvl3pPr algn="l" rtl="0" eaLnBrk="1" fontAlgn="base" hangingPunct="1">
        <a:spcBef>
          <a:spcPct val="0"/>
        </a:spcBef>
        <a:spcAft>
          <a:spcPct val="0"/>
        </a:spcAft>
        <a:defRPr sz="2400" b="1">
          <a:solidFill>
            <a:srgbClr val="404B56"/>
          </a:solidFill>
          <a:latin typeface="Arial" charset="0"/>
        </a:defRPr>
      </a:lvl3pPr>
      <a:lvl4pPr algn="l" rtl="0" eaLnBrk="1" fontAlgn="base" hangingPunct="1">
        <a:spcBef>
          <a:spcPct val="0"/>
        </a:spcBef>
        <a:spcAft>
          <a:spcPct val="0"/>
        </a:spcAft>
        <a:defRPr sz="2400" b="1">
          <a:solidFill>
            <a:srgbClr val="404B56"/>
          </a:solidFill>
          <a:latin typeface="Arial" charset="0"/>
        </a:defRPr>
      </a:lvl4pPr>
      <a:lvl5pPr algn="l" rtl="0" eaLnBrk="1" fontAlgn="base" hangingPunct="1">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1" fontAlgn="base" hangingPunct="1">
        <a:spcBef>
          <a:spcPct val="20000"/>
        </a:spcBef>
        <a:spcAft>
          <a:spcPct val="0"/>
        </a:spcAft>
        <a:buChar char="–"/>
        <a:defRPr sz="2000">
          <a:solidFill>
            <a:schemeClr val="tx1"/>
          </a:solidFill>
          <a:latin typeface="+mn-lt"/>
        </a:defRPr>
      </a:lvl2pPr>
      <a:lvl3pPr marL="806450" indent="-269875" algn="l" rtl="0" eaLnBrk="1" fontAlgn="base" hangingPunct="1">
        <a:spcBef>
          <a:spcPct val="20000"/>
        </a:spcBef>
        <a:spcAft>
          <a:spcPct val="0"/>
        </a:spcAft>
        <a:buChar char="•"/>
        <a:defRPr sz="2000">
          <a:solidFill>
            <a:schemeClr val="tx1"/>
          </a:solidFill>
          <a:latin typeface="+mn-lt"/>
        </a:defRPr>
      </a:lvl3pPr>
      <a:lvl4pPr marL="1076325" indent="-268288" algn="l" rtl="0" eaLnBrk="1" fontAlgn="base" hangingPunct="1">
        <a:spcBef>
          <a:spcPct val="20000"/>
        </a:spcBef>
        <a:spcAft>
          <a:spcPct val="0"/>
        </a:spcAft>
        <a:buChar char="–"/>
        <a:defRPr sz="2000">
          <a:solidFill>
            <a:schemeClr val="tx1"/>
          </a:solidFill>
          <a:latin typeface="+mn-lt"/>
        </a:defRPr>
      </a:lvl4pPr>
      <a:lvl5pPr marL="1346200" indent="-268288" algn="l" rtl="0" eaLnBrk="1" fontAlgn="base" hangingPunct="1">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hyperlink" Target="http://www.wipo.int/copyright/en/treaties.htm" TargetMode="External"/><Relationship Id="rId2" Type="http://schemas.openxmlformats.org/officeDocument/2006/relationships/notesSlide" Target="../notesSlides/notesSlide149.xml"/><Relationship Id="rId1" Type="http://schemas.openxmlformats.org/officeDocument/2006/relationships/slideLayout" Target="../slideLayouts/slideLayout3.xml"/><Relationship Id="rId4" Type="http://schemas.openxmlformats.org/officeDocument/2006/relationships/hyperlink" Target="http://ec.europa.eu/internal_market/copyright/acquis/index_en.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5.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7.xml"/><Relationship Id="rId16"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3.xml"/><Relationship Id="rId7" Type="http://schemas.openxmlformats.org/officeDocument/2006/relationships/image" Target="../media/image2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notesSlide" Target="../notesSlides/notesSlide8.xml"/><Relationship Id="rId9" Type="http://schemas.openxmlformats.org/officeDocument/2006/relationships/image" Target="../media/image2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dirty="0"/>
              <a:t>IP </a:t>
            </a:r>
            <a:r>
              <a:rPr lang="de-DE" dirty="0" err="1"/>
              <a:t>Advanced</a:t>
            </a:r>
            <a:r>
              <a:rPr lang="de-DE" dirty="0"/>
              <a:t> Part II</a:t>
            </a:r>
            <a:br>
              <a:rPr lang="de-DE" dirty="0"/>
            </a:br>
            <a:br>
              <a:rPr lang="de-DE" dirty="0"/>
            </a:br>
            <a:endParaRPr lang="en-GB" sz="2400" b="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a:t>What cannot be a trade mark (I)</a:t>
            </a:r>
          </a:p>
        </p:txBody>
      </p:sp>
      <p:sp>
        <p:nvSpPr>
          <p:cNvPr id="8195" name="Content Placeholder 2"/>
          <p:cNvSpPr>
            <a:spLocks noGrp="1"/>
          </p:cNvSpPr>
          <p:nvPr>
            <p:ph idx="1"/>
          </p:nvPr>
        </p:nvSpPr>
        <p:spPr/>
        <p:txBody>
          <a:bodyPr/>
          <a:lstStyle/>
          <a:p>
            <a:pPr marL="0" indent="0">
              <a:buNone/>
            </a:pPr>
            <a:r>
              <a:rPr lang="en-GB" dirty="0"/>
              <a:t>Registration of a trade mark can be rejected based on "</a:t>
            </a:r>
            <a:r>
              <a:rPr lang="en-GB" dirty="0">
                <a:solidFill>
                  <a:srgbClr val="404B56"/>
                </a:solidFill>
              </a:rPr>
              <a:t>absolute grounds for refusal</a:t>
            </a:r>
            <a:r>
              <a:rPr lang="en-GB" dirty="0"/>
              <a:t>". This applies to:</a:t>
            </a:r>
          </a:p>
          <a:p>
            <a:endParaRPr lang="en-GB" dirty="0"/>
          </a:p>
          <a:p>
            <a:r>
              <a:rPr lang="en-GB" dirty="0"/>
              <a:t>Signs that cannot be represented</a:t>
            </a:r>
          </a:p>
          <a:p>
            <a:pPr marL="0" indent="0">
              <a:buNone/>
            </a:pPr>
            <a:endParaRPr lang="en-GB" dirty="0"/>
          </a:p>
          <a:p>
            <a:r>
              <a:rPr lang="en-GB" dirty="0"/>
              <a:t>Signs devoid of any </a:t>
            </a:r>
            <a:r>
              <a:rPr lang="en-GB" dirty="0">
                <a:solidFill>
                  <a:srgbClr val="404B56"/>
                </a:solidFill>
              </a:rPr>
              <a:t>distinctive character</a:t>
            </a:r>
          </a:p>
          <a:p>
            <a:pPr lvl="1"/>
            <a:endParaRPr lang="en-GB" dirty="0"/>
          </a:p>
          <a:p>
            <a:endParaRPr lang="en-GB" dirty="0"/>
          </a:p>
        </p:txBody>
      </p:sp>
      <p:sp>
        <p:nvSpPr>
          <p:cNvPr id="8196" name="Footer Placeholder 3"/>
          <p:cNvSpPr>
            <a:spLocks noGrp="1"/>
          </p:cNvSpPr>
          <p:nvPr>
            <p:ph type="ftr" sz="quarter" idx="10"/>
          </p:nvPr>
        </p:nvSpPr>
        <p:spPr>
          <a:xfrm>
            <a:off x="611188" y="6553200"/>
            <a:ext cx="7129462"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10</a:t>
            </a:fld>
            <a:endParaRPr lang="de-DE"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Border measures</a:t>
            </a:r>
            <a:endParaRPr lang="fr-FR" dirty="0"/>
          </a:p>
        </p:txBody>
      </p:sp>
      <p:sp>
        <p:nvSpPr>
          <p:cNvPr id="3" name="Content Placeholder 2"/>
          <p:cNvSpPr>
            <a:spLocks noGrp="1"/>
          </p:cNvSpPr>
          <p:nvPr>
            <p:ph idx="1"/>
          </p:nvPr>
        </p:nvSpPr>
        <p:spPr/>
        <p:txBody>
          <a:bodyPr/>
          <a:lstStyle/>
          <a:p>
            <a:r>
              <a:rPr lang="en-IE" dirty="0"/>
              <a:t>EU Product Piracy Regulation</a:t>
            </a:r>
          </a:p>
          <a:p>
            <a:endParaRPr lang="fr-FR" dirty="0"/>
          </a:p>
          <a:p>
            <a:r>
              <a:rPr lang="en-GB" dirty="0"/>
              <a:t>Customs can suspend release</a:t>
            </a:r>
          </a:p>
          <a:p>
            <a:pPr lvl="1"/>
            <a:r>
              <a:rPr lang="en-GB" i="1" dirty="0"/>
              <a:t>ex officio</a:t>
            </a:r>
          </a:p>
          <a:p>
            <a:pPr lvl="1"/>
            <a:r>
              <a:rPr lang="en-GB" dirty="0"/>
              <a:t>on request</a:t>
            </a:r>
          </a:p>
          <a:p>
            <a:pPr marL="0" indent="0">
              <a:buNone/>
            </a:pPr>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100</a:t>
            </a:fld>
            <a:endParaRPr lang="en-IE"/>
          </a:p>
        </p:txBody>
      </p:sp>
    </p:spTree>
    <p:extLst>
      <p:ext uri="{BB962C8B-B14F-4D97-AF65-F5344CB8AC3E}">
        <p14:creationId xmlns:p14="http://schemas.microsoft.com/office/powerpoint/2010/main" val="18487240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Copyright and </a:t>
            </a:r>
            <a:r>
              <a:rPr lang="en-GB" dirty="0"/>
              <a:t>the internet</a:t>
            </a:r>
            <a:endParaRPr lang="fr-FR" dirty="0"/>
          </a:p>
        </p:txBody>
      </p:sp>
      <p:sp>
        <p:nvSpPr>
          <p:cNvPr id="3" name="Content Placeholder 2"/>
          <p:cNvSpPr>
            <a:spLocks noGrp="1"/>
          </p:cNvSpPr>
          <p:nvPr>
            <p:ph idx="1"/>
          </p:nvPr>
        </p:nvSpPr>
        <p:spPr/>
        <p:txBody>
          <a:bodyPr/>
          <a:lstStyle/>
          <a:p>
            <a:r>
              <a:rPr lang="en-GB" dirty="0"/>
              <a:t>Liability of ISPs</a:t>
            </a:r>
          </a:p>
          <a:p>
            <a:endParaRPr lang="en-GB" dirty="0"/>
          </a:p>
          <a:p>
            <a:r>
              <a:rPr lang="en-GB" dirty="0"/>
              <a:t>P2P file sharing</a:t>
            </a:r>
          </a:p>
          <a:p>
            <a:pPr marL="0" indent="0">
              <a:buNone/>
            </a:pPr>
            <a:endParaRPr lang="en-GB" dirty="0"/>
          </a:p>
          <a:p>
            <a:r>
              <a:rPr lang="en-GB"/>
              <a:t>Protection through </a:t>
            </a:r>
            <a:r>
              <a:rPr lang="en-GB" dirty="0"/>
              <a:t>technological measures</a:t>
            </a:r>
            <a:endParaRPr lang="fr-FR"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101</a:t>
            </a:fld>
            <a:endParaRPr lang="en-IE"/>
          </a:p>
        </p:txBody>
      </p:sp>
    </p:spTree>
    <p:extLst>
      <p:ext uri="{BB962C8B-B14F-4D97-AF65-F5344CB8AC3E}">
        <p14:creationId xmlns:p14="http://schemas.microsoft.com/office/powerpoint/2010/main" val="35766362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a:t>
            </a:r>
          </a:p>
        </p:txBody>
      </p:sp>
      <p:sp>
        <p:nvSpPr>
          <p:cNvPr id="3" name="Content Placeholder 2"/>
          <p:cNvSpPr>
            <a:spLocks noGrp="1"/>
          </p:cNvSpPr>
          <p:nvPr>
            <p:ph idx="1"/>
          </p:nvPr>
        </p:nvSpPr>
        <p:spPr/>
        <p:txBody>
          <a:bodyPr/>
          <a:lstStyle/>
          <a:p>
            <a:pPr marL="457200" indent="-457200">
              <a:buFont typeface="+mj-lt"/>
              <a:buAutoNum type="arabicPeriod"/>
            </a:pPr>
            <a:r>
              <a:rPr lang="en-GB" dirty="0"/>
              <a:t>What is meant by the idea/expression dichotomy?</a:t>
            </a:r>
          </a:p>
          <a:p>
            <a:pPr marL="457200" indent="-457200">
              <a:buFont typeface="+mj-lt"/>
              <a:buAutoNum type="arabicPeriod"/>
            </a:pPr>
            <a:endParaRPr lang="en-GB" dirty="0"/>
          </a:p>
          <a:p>
            <a:pPr marL="457200" indent="-457200">
              <a:buFont typeface="+mj-lt"/>
              <a:buAutoNum type="arabicPeriod"/>
            </a:pPr>
            <a:r>
              <a:rPr lang="en-GB" dirty="0"/>
              <a:t>When is a work original?</a:t>
            </a:r>
          </a:p>
          <a:p>
            <a:pPr marL="457200" indent="-457200">
              <a:buFont typeface="+mj-lt"/>
              <a:buAutoNum type="arabicPeriod"/>
            </a:pPr>
            <a:endParaRPr lang="en-GB" dirty="0"/>
          </a:p>
          <a:p>
            <a:pPr marL="457200" indent="-457200">
              <a:buFont typeface="+mj-lt"/>
              <a:buAutoNum type="arabicPeriod"/>
            </a:pPr>
            <a:r>
              <a:rPr lang="en-GB" dirty="0"/>
              <a:t>What are the main rights conferred by copyright?</a:t>
            </a:r>
          </a:p>
          <a:p>
            <a:pPr marL="457200" indent="-457200">
              <a:buFont typeface="+mj-lt"/>
              <a:buAutoNum type="arabicPeriod"/>
            </a:pPr>
            <a:endParaRPr lang="en-GB" dirty="0"/>
          </a:p>
          <a:p>
            <a:pPr marL="457200" indent="-457200">
              <a:buFont typeface="+mj-lt"/>
              <a:buAutoNum type="arabicPeriod"/>
            </a:pPr>
            <a:r>
              <a:rPr lang="en-GB" dirty="0"/>
              <a:t>When does copyright infringement occur?</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102</a:t>
            </a:fld>
            <a:endParaRPr lang="en-IE"/>
          </a:p>
        </p:txBody>
      </p:sp>
    </p:spTree>
    <p:extLst>
      <p:ext uri="{BB962C8B-B14F-4D97-AF65-F5344CB8AC3E}">
        <p14:creationId xmlns:p14="http://schemas.microsoft.com/office/powerpoint/2010/main" val="19165763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41" y="4406900"/>
            <a:ext cx="7772400" cy="1362075"/>
          </a:xfrm>
        </p:spPr>
        <p:txBody>
          <a:bodyPr/>
          <a:lstStyle/>
          <a:p>
            <a:r>
              <a:rPr lang="en-GB" dirty="0"/>
              <a:t>Copyright case study</a:t>
            </a:r>
            <a:br>
              <a:rPr lang="en-GB" dirty="0"/>
            </a:br>
            <a:r>
              <a:rPr lang="en-GB" dirty="0"/>
              <a:t>SAS Institute v. World Programming</a:t>
            </a:r>
            <a:br>
              <a:rPr lang="en-GB" dirty="0"/>
            </a:br>
            <a:br>
              <a:rPr lang="en-GB" dirty="0"/>
            </a:br>
            <a:endParaRPr lang="en-GB" sz="2400" b="0" i="1" dirty="0"/>
          </a:p>
        </p:txBody>
      </p:sp>
      <p:sp>
        <p:nvSpPr>
          <p:cNvPr id="4" name="Textplatzhalter 3"/>
          <p:cNvSpPr>
            <a:spLocks noGrp="1"/>
          </p:cNvSpPr>
          <p:nvPr>
            <p:ph type="body" idx="1"/>
          </p:nvPr>
        </p:nvSpPr>
        <p:spPr/>
        <p:txBody>
          <a:bodyPr/>
          <a:lstStyle/>
          <a:p>
            <a:endParaRPr lang="de-DE"/>
          </a:p>
        </p:txBody>
      </p:sp>
      <p:sp>
        <p:nvSpPr>
          <p:cNvPr id="5" name="Fußzeilenplatzhalter 4"/>
          <p:cNvSpPr>
            <a:spLocks noGrp="1"/>
          </p:cNvSpPr>
          <p:nvPr>
            <p:ph type="ftr" sz="quarter" idx="10"/>
          </p:nvPr>
        </p:nvSpPr>
        <p:spPr/>
        <p:txBody>
          <a:bodyPr/>
          <a:lstStyle/>
          <a:p>
            <a:r>
              <a:rPr lang="en-US"/>
              <a:t>Intellectual Property Teaching Kit</a:t>
            </a:r>
            <a:endParaRPr lang="en-GB" dirty="0"/>
          </a:p>
        </p:txBody>
      </p:sp>
      <p:sp>
        <p:nvSpPr>
          <p:cNvPr id="6" name="Foliennummernplatzhalter 5"/>
          <p:cNvSpPr>
            <a:spLocks noGrp="1"/>
          </p:cNvSpPr>
          <p:nvPr>
            <p:ph type="sldNum" sz="quarter" idx="11"/>
          </p:nvPr>
        </p:nvSpPr>
        <p:spPr/>
        <p:txBody>
          <a:bodyPr/>
          <a:lstStyle/>
          <a:p>
            <a:fld id="{336503F0-A09D-4D97-B318-23FC93BB7969}" type="slidenum">
              <a:rPr lang="de-DE" smtClean="0"/>
              <a:pPr/>
              <a:t>103</a:t>
            </a:fld>
            <a:endParaRPr lang="de-DE" dirty="0"/>
          </a:p>
        </p:txBody>
      </p:sp>
    </p:spTree>
    <p:extLst>
      <p:ext uri="{BB962C8B-B14F-4D97-AF65-F5344CB8AC3E}">
        <p14:creationId xmlns:p14="http://schemas.microsoft.com/office/powerpoint/2010/main" val="8403081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a:t>
            </a:r>
          </a:p>
        </p:txBody>
      </p:sp>
      <p:sp>
        <p:nvSpPr>
          <p:cNvPr id="3" name="Content Placeholder 2"/>
          <p:cNvSpPr>
            <a:spLocks noGrp="1"/>
          </p:cNvSpPr>
          <p:nvPr>
            <p:ph idx="1"/>
          </p:nvPr>
        </p:nvSpPr>
        <p:spPr/>
        <p:txBody>
          <a:bodyPr/>
          <a:lstStyle/>
          <a:p>
            <a:r>
              <a:rPr lang="en-GB" dirty="0"/>
              <a:t>Background</a:t>
            </a:r>
          </a:p>
          <a:p>
            <a:endParaRPr lang="en-GB" dirty="0"/>
          </a:p>
          <a:p>
            <a:r>
              <a:rPr lang="en-GB" dirty="0"/>
              <a:t>Facts of the case</a:t>
            </a:r>
          </a:p>
          <a:p>
            <a:endParaRPr lang="en-GB" dirty="0"/>
          </a:p>
          <a:p>
            <a:r>
              <a:rPr lang="en-GB" dirty="0"/>
              <a:t>Relevant questions</a:t>
            </a:r>
          </a:p>
          <a:p>
            <a:endParaRPr lang="en-GB" dirty="0"/>
          </a:p>
          <a:p>
            <a:r>
              <a:rPr lang="en-GB" dirty="0"/>
              <a:t>Court of Justice C-406/10</a:t>
            </a:r>
          </a:p>
          <a:p>
            <a:endParaRPr lang="en-GB" dirty="0"/>
          </a:p>
          <a:p>
            <a:r>
              <a:rPr lang="en-GB" dirty="0"/>
              <a:t>Conclusion</a:t>
            </a:r>
          </a:p>
          <a:p>
            <a:endParaRPr lang="en-GB" dirty="0"/>
          </a:p>
          <a:p>
            <a:r>
              <a:rPr lang="en-GB" dirty="0"/>
              <a:t>Useful links</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104</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21065005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0341" y="4406900"/>
            <a:ext cx="7772400" cy="1362075"/>
          </a:xfrm>
        </p:spPr>
        <p:txBody>
          <a:bodyPr/>
          <a:lstStyle/>
          <a:p>
            <a:r>
              <a:rPr lang="en-GB" dirty="0"/>
              <a:t>Background</a:t>
            </a:r>
          </a:p>
        </p:txBody>
      </p:sp>
      <p:sp>
        <p:nvSpPr>
          <p:cNvPr id="6" name="Text Placeholder 5"/>
          <p:cNvSpPr>
            <a:spLocks noGrp="1"/>
          </p:cNvSpPr>
          <p:nvPr>
            <p:ph type="body" idx="1"/>
          </p:nvPr>
        </p:nvSpPr>
        <p:spPr/>
        <p:txBody>
          <a:bodyPr/>
          <a:lstStyle/>
          <a:p>
            <a:endParaRPr lang="en-GB" dirty="0"/>
          </a:p>
        </p:txBody>
      </p:sp>
      <p:sp>
        <p:nvSpPr>
          <p:cNvPr id="2" name="Slide Number Placeholder 1"/>
          <p:cNvSpPr>
            <a:spLocks noGrp="1"/>
          </p:cNvSpPr>
          <p:nvPr>
            <p:ph type="sldNum" sz="quarter" idx="11"/>
          </p:nvPr>
        </p:nvSpPr>
        <p:spPr/>
        <p:txBody>
          <a:bodyPr/>
          <a:lstStyle/>
          <a:p>
            <a:fld id="{336503F0-A09D-4D97-B318-23FC93BB7969}" type="slidenum">
              <a:rPr lang="de-DE" smtClean="0"/>
              <a:pPr/>
              <a:t>105</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000577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is a computer program?</a:t>
            </a:r>
          </a:p>
        </p:txBody>
      </p:sp>
      <p:sp>
        <p:nvSpPr>
          <p:cNvPr id="6" name="Content Placeholder 5"/>
          <p:cNvSpPr>
            <a:spLocks noGrp="1"/>
          </p:cNvSpPr>
          <p:nvPr>
            <p:ph idx="1"/>
          </p:nvPr>
        </p:nvSpPr>
        <p:spPr/>
        <p:txBody>
          <a:bodyPr/>
          <a:lstStyle/>
          <a:p>
            <a:r>
              <a:rPr lang="en-GB" dirty="0"/>
              <a:t>Software</a:t>
            </a:r>
          </a:p>
          <a:p>
            <a:endParaRPr lang="en-GB" dirty="0"/>
          </a:p>
          <a:p>
            <a:r>
              <a:rPr lang="en-GB" dirty="0"/>
              <a:t>Sequence of instructions for performing a specified task with a computer</a:t>
            </a:r>
          </a:p>
          <a:p>
            <a:endParaRPr lang="en-GB" dirty="0"/>
          </a:p>
          <a:p>
            <a:r>
              <a:rPr lang="en-GB" dirty="0"/>
              <a:t> Source code			Object code</a:t>
            </a:r>
          </a:p>
          <a:p>
            <a:pPr marL="0" indent="0">
              <a:buNone/>
            </a:pPr>
            <a:endParaRPr lang="en-GB" dirty="0"/>
          </a:p>
        </p:txBody>
      </p:sp>
      <p:sp>
        <p:nvSpPr>
          <p:cNvPr id="3" name="Right Arrow 2"/>
          <p:cNvSpPr/>
          <p:nvPr/>
        </p:nvSpPr>
        <p:spPr>
          <a:xfrm>
            <a:off x="2915816" y="3274504"/>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9756576" y="3274504"/>
            <a:ext cx="184731" cy="369332"/>
          </a:xfrm>
          <a:prstGeom prst="rect">
            <a:avLst/>
          </a:prstGeom>
          <a:noFill/>
        </p:spPr>
        <p:txBody>
          <a:bodyPr wrap="none" rtlCol="0">
            <a:spAutoFit/>
          </a:bodyPr>
          <a:lstStyle/>
          <a:p>
            <a:endParaRPr lang="en-GB" dirty="0"/>
          </a:p>
        </p:txBody>
      </p:sp>
      <p:sp>
        <p:nvSpPr>
          <p:cNvPr id="8" name="TextBox 7"/>
          <p:cNvSpPr txBox="1"/>
          <p:nvPr/>
        </p:nvSpPr>
        <p:spPr>
          <a:xfrm>
            <a:off x="2555776" y="4293096"/>
            <a:ext cx="1440160" cy="400110"/>
          </a:xfrm>
          <a:prstGeom prst="rect">
            <a:avLst/>
          </a:prstGeom>
          <a:noFill/>
        </p:spPr>
        <p:txBody>
          <a:bodyPr wrap="square" rtlCol="0">
            <a:spAutoFit/>
          </a:bodyPr>
          <a:lstStyle/>
          <a:p>
            <a:pPr algn="ctr"/>
            <a:r>
              <a:rPr lang="en-GB" sz="2000" dirty="0"/>
              <a:t>Compiler</a:t>
            </a:r>
          </a:p>
        </p:txBody>
      </p:sp>
      <p:sp>
        <p:nvSpPr>
          <p:cNvPr id="2" name="Slide Number Placeholder 1"/>
          <p:cNvSpPr>
            <a:spLocks noGrp="1"/>
          </p:cNvSpPr>
          <p:nvPr>
            <p:ph type="sldNum" sz="quarter" idx="11"/>
          </p:nvPr>
        </p:nvSpPr>
        <p:spPr/>
        <p:txBody>
          <a:bodyPr/>
          <a:lstStyle/>
          <a:p>
            <a:fld id="{23868C9A-A7FA-43FF-A916-3D8EB9F996B4}" type="slidenum">
              <a:rPr lang="de-DE" smtClean="0"/>
              <a:pPr/>
              <a:t>106</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41843688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software be protected?</a:t>
            </a:r>
          </a:p>
        </p:txBody>
      </p:sp>
      <p:sp>
        <p:nvSpPr>
          <p:cNvPr id="3" name="Content Placeholder 2"/>
          <p:cNvSpPr>
            <a:spLocks noGrp="1"/>
          </p:cNvSpPr>
          <p:nvPr>
            <p:ph idx="1"/>
          </p:nvPr>
        </p:nvSpPr>
        <p:spPr/>
        <p:txBody>
          <a:bodyPr/>
          <a:lstStyle/>
          <a:p>
            <a:r>
              <a:rPr lang="en-GB" dirty="0"/>
              <a:t>Considerable investment of resources</a:t>
            </a:r>
          </a:p>
          <a:p>
            <a:endParaRPr lang="en-GB" dirty="0"/>
          </a:p>
          <a:p>
            <a:r>
              <a:rPr lang="en-GB" dirty="0"/>
              <a:t>Easily copied</a:t>
            </a:r>
          </a:p>
          <a:p>
            <a:endParaRPr lang="en-GB" dirty="0"/>
          </a:p>
          <a:p>
            <a:r>
              <a:rPr lang="en-GB" dirty="0"/>
              <a:t>Important role in today's world</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107</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18265901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Legal protection of computer programs at international level</a:t>
            </a:r>
          </a:p>
        </p:txBody>
      </p:sp>
      <p:sp>
        <p:nvSpPr>
          <p:cNvPr id="3" name="Content Placeholder 2"/>
          <p:cNvSpPr>
            <a:spLocks noGrp="1"/>
          </p:cNvSpPr>
          <p:nvPr>
            <p:ph idx="1"/>
          </p:nvPr>
        </p:nvSpPr>
        <p:spPr/>
        <p:txBody>
          <a:bodyPr/>
          <a:lstStyle/>
          <a:p>
            <a:r>
              <a:rPr lang="en-GB" dirty="0"/>
              <a:t>Berne Convention</a:t>
            </a:r>
          </a:p>
          <a:p>
            <a:endParaRPr lang="en-GB" dirty="0"/>
          </a:p>
          <a:p>
            <a:r>
              <a:rPr lang="en-GB" dirty="0"/>
              <a:t>TRIPS Agreement</a:t>
            </a:r>
          </a:p>
          <a:p>
            <a:endParaRPr lang="en-GB" dirty="0"/>
          </a:p>
          <a:p>
            <a:r>
              <a:rPr lang="en-GB" dirty="0"/>
              <a:t>WIPO Copyright Treaty</a:t>
            </a:r>
          </a:p>
          <a:p>
            <a:endParaRPr lang="en-GB" dirty="0"/>
          </a:p>
        </p:txBody>
      </p:sp>
      <p:sp>
        <p:nvSpPr>
          <p:cNvPr id="5" name="TextBox 4"/>
          <p:cNvSpPr txBox="1"/>
          <p:nvPr/>
        </p:nvSpPr>
        <p:spPr>
          <a:xfrm>
            <a:off x="5076056" y="1949047"/>
            <a:ext cx="3562124" cy="1015663"/>
          </a:xfrm>
          <a:prstGeom prst="rect">
            <a:avLst/>
          </a:prstGeom>
          <a:noFill/>
        </p:spPr>
        <p:txBody>
          <a:bodyPr wrap="square" rtlCol="0">
            <a:spAutoFit/>
          </a:bodyPr>
          <a:lstStyle/>
          <a:p>
            <a:pPr algn="ctr"/>
            <a:r>
              <a:rPr lang="en-GB" sz="2000" dirty="0"/>
              <a:t>Literary works</a:t>
            </a:r>
            <a:br>
              <a:rPr lang="en-GB" sz="2000" dirty="0"/>
            </a:br>
            <a:r>
              <a:rPr lang="en-GB" sz="2000" dirty="0"/>
              <a:t>=</a:t>
            </a:r>
            <a:br>
              <a:rPr lang="en-GB" sz="2000" dirty="0"/>
            </a:br>
            <a:r>
              <a:rPr lang="en-GB" sz="2000" dirty="0"/>
              <a:t>Copyright protection</a:t>
            </a:r>
          </a:p>
        </p:txBody>
      </p:sp>
      <p:sp>
        <p:nvSpPr>
          <p:cNvPr id="6" name="Right Brace 5"/>
          <p:cNvSpPr/>
          <p:nvPr/>
        </p:nvSpPr>
        <p:spPr>
          <a:xfrm>
            <a:off x="4283968" y="1628775"/>
            <a:ext cx="792088" cy="16562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Slide Number Placeholder 6"/>
          <p:cNvSpPr>
            <a:spLocks noGrp="1"/>
          </p:cNvSpPr>
          <p:nvPr>
            <p:ph type="sldNum" sz="quarter" idx="11"/>
          </p:nvPr>
        </p:nvSpPr>
        <p:spPr/>
        <p:txBody>
          <a:bodyPr/>
          <a:lstStyle/>
          <a:p>
            <a:fld id="{23868C9A-A7FA-43FF-A916-3D8EB9F996B4}" type="slidenum">
              <a:rPr lang="de-DE" smtClean="0"/>
              <a:pPr/>
              <a:t>108</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6791326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protection of computer programs at EU level</a:t>
            </a:r>
          </a:p>
        </p:txBody>
      </p:sp>
      <p:sp>
        <p:nvSpPr>
          <p:cNvPr id="3" name="Content Placeholder 2"/>
          <p:cNvSpPr>
            <a:spLocks noGrp="1"/>
          </p:cNvSpPr>
          <p:nvPr>
            <p:ph idx="1"/>
          </p:nvPr>
        </p:nvSpPr>
        <p:spPr/>
        <p:txBody>
          <a:bodyPr/>
          <a:lstStyle/>
          <a:p>
            <a:pPr marL="0" indent="0">
              <a:buNone/>
            </a:pPr>
            <a:r>
              <a:rPr lang="en-GB" dirty="0"/>
              <a:t>Software Directive (2009/24/EC)</a:t>
            </a:r>
          </a:p>
          <a:p>
            <a:pPr lvl="1"/>
            <a:endParaRPr lang="en-GB" dirty="0"/>
          </a:p>
          <a:p>
            <a:pPr lvl="1"/>
            <a:r>
              <a:rPr lang="en-GB" dirty="0"/>
              <a:t>copyright protection as literary work</a:t>
            </a:r>
          </a:p>
          <a:p>
            <a:pPr lvl="1"/>
            <a:endParaRPr lang="en-GB" dirty="0"/>
          </a:p>
          <a:p>
            <a:pPr lvl="1"/>
            <a:r>
              <a:rPr lang="en-GB" dirty="0"/>
              <a:t>idea/expression dichotomy</a:t>
            </a:r>
          </a:p>
          <a:p>
            <a:pPr lvl="1"/>
            <a:endParaRPr lang="en-GB" dirty="0"/>
          </a:p>
          <a:p>
            <a:pPr lvl="1"/>
            <a:r>
              <a:rPr lang="en-GB" dirty="0"/>
              <a:t>criterion for protection = originality</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109</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87579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a:t>What cannot be a trade mark (II)</a:t>
            </a:r>
          </a:p>
        </p:txBody>
      </p:sp>
      <p:sp>
        <p:nvSpPr>
          <p:cNvPr id="8195" name="Content Placeholder 2"/>
          <p:cNvSpPr>
            <a:spLocks noGrp="1"/>
          </p:cNvSpPr>
          <p:nvPr>
            <p:ph idx="1"/>
          </p:nvPr>
        </p:nvSpPr>
        <p:spPr/>
        <p:txBody>
          <a:bodyPr/>
          <a:lstStyle/>
          <a:p>
            <a:r>
              <a:rPr lang="en-GB" dirty="0"/>
              <a:t>Signs which are descriptive</a:t>
            </a:r>
          </a:p>
          <a:p>
            <a:pPr marL="0" indent="0">
              <a:buNone/>
            </a:pPr>
            <a:endParaRPr lang="en-GB" dirty="0"/>
          </a:p>
          <a:p>
            <a:r>
              <a:rPr lang="en-GB" dirty="0"/>
              <a:t>Signs which are generic</a:t>
            </a:r>
          </a:p>
          <a:p>
            <a:endParaRPr lang="en-GB" dirty="0"/>
          </a:p>
          <a:p>
            <a:pPr marL="0" indent="0">
              <a:buNone/>
            </a:pPr>
            <a:r>
              <a:rPr lang="en-GB" dirty="0"/>
              <a:t>However</a:t>
            </a:r>
            <a:r>
              <a:rPr lang="en-GB" dirty="0">
                <a:solidFill>
                  <a:srgbClr val="404B56"/>
                </a:solidFill>
              </a:rPr>
              <a:t>, acquiring distinctive character</a:t>
            </a:r>
            <a:r>
              <a:rPr lang="en-GB" dirty="0">
                <a:solidFill>
                  <a:srgbClr val="009999"/>
                </a:solidFill>
              </a:rPr>
              <a:t> </a:t>
            </a:r>
            <a:r>
              <a:rPr lang="en-GB" dirty="0"/>
              <a:t>through use is possible</a:t>
            </a:r>
          </a:p>
          <a:p>
            <a:pPr lvl="1"/>
            <a:endParaRPr lang="en-GB" dirty="0"/>
          </a:p>
          <a:p>
            <a:endParaRPr lang="en-GB" dirty="0"/>
          </a:p>
        </p:txBody>
      </p:sp>
      <p:sp>
        <p:nvSpPr>
          <p:cNvPr id="8196"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11</a:t>
            </a:fld>
            <a:endParaRPr lang="de-DE" dirty="0"/>
          </a:p>
        </p:txBody>
      </p:sp>
    </p:spTree>
    <p:extLst>
      <p:ext uri="{BB962C8B-B14F-4D97-AF65-F5344CB8AC3E}">
        <p14:creationId xmlns:p14="http://schemas.microsoft.com/office/powerpoint/2010/main" val="27848685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Copyright protection at EU level</a:t>
            </a:r>
            <a:endParaRPr lang="en-GB" dirty="0"/>
          </a:p>
        </p:txBody>
      </p:sp>
      <p:sp>
        <p:nvSpPr>
          <p:cNvPr id="3" name="Content Placeholder 2"/>
          <p:cNvSpPr>
            <a:spLocks noGrp="1"/>
          </p:cNvSpPr>
          <p:nvPr>
            <p:ph idx="1"/>
          </p:nvPr>
        </p:nvSpPr>
        <p:spPr/>
        <p:txBody>
          <a:bodyPr/>
          <a:lstStyle/>
          <a:p>
            <a:pPr marL="0" indent="0">
              <a:buNone/>
            </a:pPr>
            <a:r>
              <a:rPr lang="en-GB" dirty="0"/>
              <a:t>Information Society Directive (2001/29/EC)</a:t>
            </a:r>
          </a:p>
          <a:p>
            <a:pPr lvl="1"/>
            <a:endParaRPr lang="en-GB" dirty="0"/>
          </a:p>
          <a:p>
            <a:pPr lvl="1"/>
            <a:r>
              <a:rPr lang="en-GB" dirty="0"/>
              <a:t>harmonisation of aspects of copyright in the information society</a:t>
            </a:r>
          </a:p>
          <a:p>
            <a:pPr lvl="1"/>
            <a:endParaRPr lang="en-GB" dirty="0"/>
          </a:p>
          <a:p>
            <a:pPr lvl="1"/>
            <a:r>
              <a:rPr lang="en-GB" dirty="0"/>
              <a:t>authors have exclusive right to authorise or prohibit the reproduction</a:t>
            </a:r>
            <a:r>
              <a:rPr lang="en-GB" dirty="0">
                <a:solidFill>
                  <a:srgbClr val="C00000"/>
                </a:solidFill>
              </a:rPr>
              <a:t> </a:t>
            </a:r>
            <a:r>
              <a:rPr lang="en-GB" dirty="0"/>
              <a:t>of their works</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110</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5803190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0341" y="4406900"/>
            <a:ext cx="7772400" cy="1362075"/>
          </a:xfrm>
        </p:spPr>
        <p:txBody>
          <a:bodyPr/>
          <a:lstStyle/>
          <a:p>
            <a:r>
              <a:rPr lang="en-GB" dirty="0"/>
              <a:t>about the case</a:t>
            </a:r>
          </a:p>
        </p:txBody>
      </p:sp>
      <p:sp>
        <p:nvSpPr>
          <p:cNvPr id="6" name="Text Placeholder 5"/>
          <p:cNvSpPr>
            <a:spLocks noGrp="1"/>
          </p:cNvSpPr>
          <p:nvPr>
            <p:ph type="body" idx="1"/>
          </p:nvPr>
        </p:nvSpPr>
        <p:spPr/>
        <p:txBody>
          <a:bodyPr/>
          <a:lstStyle/>
          <a:p>
            <a:endParaRPr lang="en-GB" dirty="0"/>
          </a:p>
        </p:txBody>
      </p:sp>
      <p:sp>
        <p:nvSpPr>
          <p:cNvPr id="2" name="Slide Number Placeholder 1"/>
          <p:cNvSpPr>
            <a:spLocks noGrp="1"/>
          </p:cNvSpPr>
          <p:nvPr>
            <p:ph type="sldNum" sz="quarter" idx="11"/>
          </p:nvPr>
        </p:nvSpPr>
        <p:spPr/>
        <p:txBody>
          <a:bodyPr/>
          <a:lstStyle/>
          <a:p>
            <a:fld id="{336503F0-A09D-4D97-B318-23FC93BB7969}" type="slidenum">
              <a:rPr lang="de-DE" smtClean="0"/>
              <a:pPr/>
              <a:t>111</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29766265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921625" cy="936625"/>
          </a:xfrm>
        </p:spPr>
        <p:txBody>
          <a:bodyPr/>
          <a:lstStyle/>
          <a:p>
            <a:r>
              <a:rPr lang="en-GB" dirty="0"/>
              <a:t>Facts of the case (I)</a:t>
            </a:r>
          </a:p>
        </p:txBody>
      </p:sp>
      <p:sp>
        <p:nvSpPr>
          <p:cNvPr id="3" name="Content Placeholder 2"/>
          <p:cNvSpPr>
            <a:spLocks noGrp="1"/>
          </p:cNvSpPr>
          <p:nvPr>
            <p:ph idx="1"/>
          </p:nvPr>
        </p:nvSpPr>
        <p:spPr/>
        <p:txBody>
          <a:bodyPr/>
          <a:lstStyle/>
          <a:p>
            <a:r>
              <a:rPr lang="en-GB" dirty="0"/>
              <a:t>SAS Institute Inc.</a:t>
            </a:r>
          </a:p>
          <a:p>
            <a:pPr lvl="1"/>
            <a:r>
              <a:rPr lang="en-GB" dirty="0"/>
              <a:t>developer of analytical software</a:t>
            </a:r>
          </a:p>
          <a:p>
            <a:pPr lvl="1"/>
            <a:endParaRPr lang="en-GB" dirty="0"/>
          </a:p>
          <a:p>
            <a:r>
              <a:rPr lang="en-GB" dirty="0"/>
              <a:t>SAS System</a:t>
            </a:r>
          </a:p>
          <a:p>
            <a:pPr lvl="1"/>
            <a:r>
              <a:rPr lang="en-GB" dirty="0"/>
              <a:t>specific SAS language</a:t>
            </a:r>
          </a:p>
          <a:p>
            <a:endParaRPr lang="en-GB" dirty="0"/>
          </a:p>
          <a:p>
            <a:r>
              <a:rPr lang="en-GB" dirty="0"/>
              <a:t>Customers could not change software suppliers without rewriting their programs in another programming language</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112</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4189436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Facts of the case (II)</a:t>
            </a:r>
          </a:p>
        </p:txBody>
      </p:sp>
      <p:sp>
        <p:nvSpPr>
          <p:cNvPr id="3" name="Content Placeholder 2"/>
          <p:cNvSpPr>
            <a:spLocks noGrp="1"/>
          </p:cNvSpPr>
          <p:nvPr>
            <p:ph idx="1"/>
          </p:nvPr>
        </p:nvSpPr>
        <p:spPr/>
        <p:txBody>
          <a:bodyPr/>
          <a:lstStyle/>
          <a:p>
            <a:r>
              <a:rPr lang="en-GB" dirty="0"/>
              <a:t>Market demand for alternative software</a:t>
            </a:r>
          </a:p>
          <a:p>
            <a:endParaRPr lang="en-GB" dirty="0"/>
          </a:p>
          <a:p>
            <a:r>
              <a:rPr lang="en-GB" dirty="0"/>
              <a:t>World Programming Ltd produces World Programming System</a:t>
            </a:r>
          </a:p>
          <a:p>
            <a:endParaRPr lang="en-GB" dirty="0"/>
          </a:p>
          <a:p>
            <a:r>
              <a:rPr lang="en-GB" dirty="0"/>
              <a:t>Method used</a:t>
            </a:r>
          </a:p>
          <a:p>
            <a:endParaRPr lang="en-GB" dirty="0"/>
          </a:p>
          <a:p>
            <a:r>
              <a:rPr lang="en-GB" dirty="0"/>
              <a:t>Copy of Learning Edition purchased by WPL</a:t>
            </a:r>
          </a:p>
          <a:p>
            <a:endParaRPr lang="en-GB" dirty="0"/>
          </a:p>
        </p:txBody>
      </p:sp>
      <p:sp>
        <p:nvSpPr>
          <p:cNvPr id="5" name="Slide Number Placeholder 4"/>
          <p:cNvSpPr>
            <a:spLocks noGrp="1"/>
          </p:cNvSpPr>
          <p:nvPr>
            <p:ph type="sldNum" sz="quarter" idx="11"/>
          </p:nvPr>
        </p:nvSpPr>
        <p:spPr/>
        <p:txBody>
          <a:bodyPr/>
          <a:lstStyle/>
          <a:p>
            <a:fld id="{23868C9A-A7FA-43FF-A916-3D8EB9F996B4}" type="slidenum">
              <a:rPr lang="de-DE" smtClean="0"/>
              <a:pPr/>
              <a:t>113</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134630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dispute</a:t>
            </a:r>
          </a:p>
        </p:txBody>
      </p:sp>
      <p:sp>
        <p:nvSpPr>
          <p:cNvPr id="3" name="Content Placeholder 2"/>
          <p:cNvSpPr>
            <a:spLocks noGrp="1"/>
          </p:cNvSpPr>
          <p:nvPr>
            <p:ph idx="1"/>
          </p:nvPr>
        </p:nvSpPr>
        <p:spPr/>
        <p:txBody>
          <a:bodyPr/>
          <a:lstStyle/>
          <a:p>
            <a:pPr marL="0" indent="0">
              <a:buNone/>
            </a:pPr>
            <a:r>
              <a:rPr lang="en-GB" dirty="0"/>
              <a:t>SAS Institute claims</a:t>
            </a:r>
          </a:p>
          <a:p>
            <a:endParaRPr lang="en-GB" dirty="0"/>
          </a:p>
          <a:p>
            <a:pPr lvl="1">
              <a:buFont typeface="Arial" panose="020B0604020202020204" pitchFamily="34" charset="0"/>
              <a:buChar char="–"/>
            </a:pPr>
            <a:r>
              <a:rPr lang="en-GB" dirty="0"/>
              <a:t>infringement of copyright of SAS manuals</a:t>
            </a:r>
          </a:p>
          <a:p>
            <a:pPr lvl="1">
              <a:buFont typeface="Arial" panose="020B0604020202020204" pitchFamily="34" charset="0"/>
              <a:buChar char="–"/>
            </a:pPr>
            <a:endParaRPr lang="en-GB" dirty="0"/>
          </a:p>
          <a:p>
            <a:pPr lvl="1">
              <a:buFont typeface="Arial" panose="020B0604020202020204" pitchFamily="34" charset="0"/>
              <a:buChar char="–"/>
            </a:pPr>
            <a:r>
              <a:rPr lang="en-GB" dirty="0"/>
              <a:t>infringement of copyright of SAS components</a:t>
            </a:r>
          </a:p>
          <a:p>
            <a:pPr lvl="1">
              <a:buFont typeface="Arial" panose="020B0604020202020204" pitchFamily="34" charset="0"/>
              <a:buChar char="–"/>
            </a:pPr>
            <a:endParaRPr lang="en-GB" dirty="0"/>
          </a:p>
          <a:p>
            <a:pPr lvl="1">
              <a:buFont typeface="Arial" panose="020B0604020202020204" pitchFamily="34" charset="0"/>
              <a:buChar char="–"/>
            </a:pPr>
            <a:r>
              <a:rPr lang="en-GB" dirty="0"/>
              <a:t>use of the Learning Edition in breach of licence</a:t>
            </a:r>
          </a:p>
          <a:p>
            <a:pPr lvl="2"/>
            <a:endParaRPr lang="en-GB" dirty="0"/>
          </a:p>
          <a:p>
            <a:pPr lvl="1"/>
            <a:endParaRPr lang="en-GB" dirty="0"/>
          </a:p>
          <a:p>
            <a:pPr lvl="1"/>
            <a:endParaRPr lang="en-GB" dirty="0"/>
          </a:p>
        </p:txBody>
      </p:sp>
      <p:sp>
        <p:nvSpPr>
          <p:cNvPr id="5" name="Slide Number Placeholder 4"/>
          <p:cNvSpPr>
            <a:spLocks noGrp="1"/>
          </p:cNvSpPr>
          <p:nvPr>
            <p:ph type="sldNum" sz="quarter" idx="11"/>
          </p:nvPr>
        </p:nvSpPr>
        <p:spPr/>
        <p:txBody>
          <a:bodyPr/>
          <a:lstStyle/>
          <a:p>
            <a:fld id="{23868C9A-A7FA-43FF-A916-3D8EB9F996B4}" type="slidenum">
              <a:rPr lang="de-DE" smtClean="0"/>
              <a:pPr/>
              <a:t>114</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7984630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010" y="4406900"/>
            <a:ext cx="7772400" cy="1362075"/>
          </a:xfrm>
        </p:spPr>
        <p:txBody>
          <a:bodyPr/>
          <a:lstStyle/>
          <a:p>
            <a:r>
              <a:rPr lang="en-GB" dirty="0"/>
              <a:t>questions</a:t>
            </a:r>
          </a:p>
        </p:txBody>
      </p:sp>
      <p:sp>
        <p:nvSpPr>
          <p:cNvPr id="6" name="Text Placeholder 5"/>
          <p:cNvSpPr>
            <a:spLocks noGrp="1"/>
          </p:cNvSpPr>
          <p:nvPr>
            <p:ph type="body" idx="1"/>
          </p:nvPr>
        </p:nvSpPr>
        <p:spPr/>
        <p:txBody>
          <a:bodyPr/>
          <a:lstStyle/>
          <a:p>
            <a:endParaRPr lang="en-GB" dirty="0"/>
          </a:p>
        </p:txBody>
      </p:sp>
      <p:sp>
        <p:nvSpPr>
          <p:cNvPr id="2" name="Slide Number Placeholder 1"/>
          <p:cNvSpPr>
            <a:spLocks noGrp="1"/>
          </p:cNvSpPr>
          <p:nvPr>
            <p:ph type="sldNum" sz="quarter" idx="11"/>
          </p:nvPr>
        </p:nvSpPr>
        <p:spPr/>
        <p:txBody>
          <a:bodyPr/>
          <a:lstStyle/>
          <a:p>
            <a:fld id="{336503F0-A09D-4D97-B318-23FC93BB7969}" type="slidenum">
              <a:rPr lang="de-DE" smtClean="0"/>
              <a:pPr/>
              <a:t>115</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11255092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Legal questions</a:t>
            </a:r>
          </a:p>
        </p:txBody>
      </p:sp>
      <p:sp>
        <p:nvSpPr>
          <p:cNvPr id="6" name="Content Placeholder 5"/>
          <p:cNvSpPr>
            <a:spLocks noGrp="1"/>
          </p:cNvSpPr>
          <p:nvPr>
            <p:ph idx="1"/>
          </p:nvPr>
        </p:nvSpPr>
        <p:spPr/>
        <p:txBody>
          <a:bodyPr/>
          <a:lstStyle/>
          <a:p>
            <a:r>
              <a:rPr lang="en-GB" dirty="0"/>
              <a:t>What is the meaning of "expression in any form of a computer program"?</a:t>
            </a:r>
          </a:p>
          <a:p>
            <a:endParaRPr lang="en-GB" dirty="0"/>
          </a:p>
          <a:p>
            <a:r>
              <a:rPr lang="en-GB" dirty="0"/>
              <a:t>Is the licensee entitled to study underlying ideas with a purpose contrary to the licence?</a:t>
            </a:r>
          </a:p>
          <a:p>
            <a:endParaRPr lang="en-GB" dirty="0"/>
          </a:p>
          <a:p>
            <a:r>
              <a:rPr lang="en-GB" dirty="0"/>
              <a:t>Does the reproduction of elements of user manuals constitute copyright infringement?</a:t>
            </a:r>
          </a:p>
          <a:p>
            <a:endParaRPr lang="en-GB" dirty="0"/>
          </a:p>
        </p:txBody>
      </p:sp>
      <p:sp>
        <p:nvSpPr>
          <p:cNvPr id="2" name="Slide Number Placeholder 1"/>
          <p:cNvSpPr>
            <a:spLocks noGrp="1"/>
          </p:cNvSpPr>
          <p:nvPr>
            <p:ph type="sldNum" sz="quarter" idx="11"/>
          </p:nvPr>
        </p:nvSpPr>
        <p:spPr/>
        <p:txBody>
          <a:bodyPr/>
          <a:lstStyle/>
          <a:p>
            <a:fld id="{23868C9A-A7FA-43FF-A916-3D8EB9F996B4}" type="slidenum">
              <a:rPr lang="de-DE" smtClean="0"/>
              <a:pPr/>
              <a:t>116</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28746203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41" y="4406900"/>
            <a:ext cx="7772400" cy="1362075"/>
          </a:xfrm>
        </p:spPr>
        <p:txBody>
          <a:bodyPr/>
          <a:lstStyle/>
          <a:p>
            <a:r>
              <a:rPr lang="en-GB" dirty="0"/>
              <a:t>Court of Justice judgment C-406/10</a:t>
            </a:r>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36503F0-A09D-4D97-B318-23FC93BB7969}" type="slidenum">
              <a:rPr lang="de-DE" smtClean="0"/>
              <a:pPr/>
              <a:t>117</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4213044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meant by "the expression of a computer program"?</a:t>
            </a:r>
            <a:endParaRPr lang="en-GB" dirty="0"/>
          </a:p>
        </p:txBody>
      </p:sp>
      <p:sp>
        <p:nvSpPr>
          <p:cNvPr id="3" name="Content Placeholder 2"/>
          <p:cNvSpPr>
            <a:spLocks noGrp="1"/>
          </p:cNvSpPr>
          <p:nvPr>
            <p:ph idx="1"/>
          </p:nvPr>
        </p:nvSpPr>
        <p:spPr/>
        <p:txBody>
          <a:bodyPr/>
          <a:lstStyle/>
          <a:p>
            <a:r>
              <a:rPr lang="en-IE" dirty="0"/>
              <a:t>Expression which permits reproduction in different computer languages</a:t>
            </a:r>
          </a:p>
          <a:p>
            <a:endParaRPr lang="en-GB" dirty="0"/>
          </a:p>
          <a:p>
            <a:r>
              <a:rPr lang="en-GB" dirty="0"/>
              <a:t>Preparatory design work</a:t>
            </a:r>
          </a:p>
          <a:p>
            <a:pPr lvl="1"/>
            <a:r>
              <a:rPr lang="en-IE" dirty="0"/>
              <a:t>provided it is capable of leading to the subsequent creation of a computer program</a:t>
            </a:r>
            <a:endParaRPr lang="en-GB" dirty="0"/>
          </a:p>
          <a:p>
            <a:endParaRPr lang="en-GB" dirty="0"/>
          </a:p>
        </p:txBody>
      </p:sp>
      <p:sp>
        <p:nvSpPr>
          <p:cNvPr id="5" name="Slide Number Placeholder 4"/>
          <p:cNvSpPr>
            <a:spLocks noGrp="1"/>
          </p:cNvSpPr>
          <p:nvPr>
            <p:ph type="sldNum" sz="quarter" idx="11"/>
          </p:nvPr>
        </p:nvSpPr>
        <p:spPr/>
        <p:txBody>
          <a:bodyPr/>
          <a:lstStyle/>
          <a:p>
            <a:fld id="{23868C9A-A7FA-43FF-A916-3D8EB9F996B4}" type="slidenum">
              <a:rPr lang="de-DE" smtClean="0"/>
              <a:pPr/>
              <a:t>118</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27441143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not protected by copyright</a:t>
            </a:r>
          </a:p>
        </p:txBody>
      </p:sp>
      <p:sp>
        <p:nvSpPr>
          <p:cNvPr id="3" name="Content Placeholder 2"/>
          <p:cNvSpPr>
            <a:spLocks noGrp="1"/>
          </p:cNvSpPr>
          <p:nvPr>
            <p:ph idx="1"/>
          </p:nvPr>
        </p:nvSpPr>
        <p:spPr/>
        <p:txBody>
          <a:bodyPr/>
          <a:lstStyle/>
          <a:p>
            <a:r>
              <a:rPr lang="en-GB" dirty="0"/>
              <a:t>Functionality</a:t>
            </a:r>
          </a:p>
          <a:p>
            <a:endParaRPr lang="en-GB" dirty="0"/>
          </a:p>
          <a:p>
            <a:r>
              <a:rPr lang="en-GB" dirty="0"/>
              <a:t>Programming language</a:t>
            </a:r>
          </a:p>
          <a:p>
            <a:endParaRPr lang="en-GB" dirty="0"/>
          </a:p>
          <a:p>
            <a:r>
              <a:rPr lang="en-GB" dirty="0"/>
              <a:t>Format of data files</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119</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86559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Scale or degree of distinctiveness</a:t>
            </a:r>
          </a:p>
        </p:txBody>
      </p:sp>
      <p:sp>
        <p:nvSpPr>
          <p:cNvPr id="9219" name="Content Placeholder 2"/>
          <p:cNvSpPr>
            <a:spLocks noGrp="1"/>
          </p:cNvSpPr>
          <p:nvPr>
            <p:ph idx="1"/>
          </p:nvPr>
        </p:nvSpPr>
        <p:spPr/>
        <p:txBody>
          <a:bodyPr/>
          <a:lstStyle/>
          <a:p>
            <a:pPr marL="285750" indent="-285750" eaLnBrk="1" hangingPunct="1"/>
            <a:r>
              <a:rPr lang="en-GB" dirty="0"/>
              <a:t>The more distinctive the trade mark, the stronger the mark</a:t>
            </a:r>
          </a:p>
          <a:p>
            <a:pPr marL="285750" indent="-285750" eaLnBrk="1" hangingPunct="1"/>
            <a:endParaRPr lang="en-GB" dirty="0"/>
          </a:p>
          <a:p>
            <a:pPr marL="285750" indent="-285750" eaLnBrk="1" hangingPunct="1"/>
            <a:r>
              <a:rPr lang="en-GB" dirty="0"/>
              <a:t>Strong trade marks give wider protection</a:t>
            </a:r>
          </a:p>
          <a:p>
            <a:pPr marL="285750" indent="-285750" eaLnBrk="1" hangingPunct="1"/>
            <a:endParaRPr lang="en-GB" dirty="0"/>
          </a:p>
          <a:p>
            <a:pPr marL="285750" indent="-285750" eaLnBrk="1" hangingPunct="1"/>
            <a:r>
              <a:rPr lang="en-GB" dirty="0"/>
              <a:t>Level of distinctiveness: </a:t>
            </a:r>
          </a:p>
        </p:txBody>
      </p:sp>
      <p:sp>
        <p:nvSpPr>
          <p:cNvPr id="9220"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graphicFrame>
        <p:nvGraphicFramePr>
          <p:cNvPr id="5" name="Content Placeholder 7"/>
          <p:cNvGraphicFramePr>
            <a:graphicFrameLocks/>
          </p:cNvGraphicFramePr>
          <p:nvPr>
            <p:extLst>
              <p:ext uri="{D42A27DB-BD31-4B8C-83A1-F6EECF244321}">
                <p14:modId xmlns:p14="http://schemas.microsoft.com/office/powerpoint/2010/main" val="2379737246"/>
              </p:ext>
            </p:extLst>
          </p:nvPr>
        </p:nvGraphicFramePr>
        <p:xfrm>
          <a:off x="539552" y="3090831"/>
          <a:ext cx="7921625" cy="3167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96951" y="3786122"/>
            <a:ext cx="1152128" cy="369332"/>
          </a:xfrm>
          <a:prstGeom prst="rect">
            <a:avLst/>
          </a:prstGeom>
          <a:noFill/>
        </p:spPr>
        <p:txBody>
          <a:bodyPr wrap="square" rtlCol="0">
            <a:spAutoFit/>
          </a:bodyPr>
          <a:lstStyle/>
          <a:p>
            <a:r>
              <a:rPr lang="en-GB" dirty="0"/>
              <a:t>None</a:t>
            </a:r>
          </a:p>
        </p:txBody>
      </p:sp>
      <p:sp>
        <p:nvSpPr>
          <p:cNvPr id="10" name="TextBox 9"/>
          <p:cNvSpPr txBox="1"/>
          <p:nvPr/>
        </p:nvSpPr>
        <p:spPr>
          <a:xfrm>
            <a:off x="6798339" y="3232124"/>
            <a:ext cx="1368152" cy="923330"/>
          </a:xfrm>
          <a:prstGeom prst="rect">
            <a:avLst/>
          </a:prstGeom>
          <a:noFill/>
        </p:spPr>
        <p:txBody>
          <a:bodyPr wrap="square" rtlCol="0">
            <a:spAutoFit/>
          </a:bodyPr>
          <a:lstStyle/>
          <a:p>
            <a:r>
              <a:rPr lang="en-GB" dirty="0"/>
              <a:t>Enhanced through use</a:t>
            </a:r>
          </a:p>
        </p:txBody>
      </p:sp>
      <p:sp>
        <p:nvSpPr>
          <p:cNvPr id="11" name="TextBox 10"/>
          <p:cNvSpPr txBox="1"/>
          <p:nvPr/>
        </p:nvSpPr>
        <p:spPr>
          <a:xfrm>
            <a:off x="5436096" y="3786122"/>
            <a:ext cx="1152128" cy="369332"/>
          </a:xfrm>
          <a:prstGeom prst="rect">
            <a:avLst/>
          </a:prstGeom>
          <a:noFill/>
        </p:spPr>
        <p:txBody>
          <a:bodyPr wrap="square" rtlCol="0">
            <a:spAutoFit/>
          </a:bodyPr>
          <a:lstStyle/>
          <a:p>
            <a:r>
              <a:rPr lang="en-GB" dirty="0"/>
              <a:t>Average</a:t>
            </a:r>
          </a:p>
        </p:txBody>
      </p:sp>
      <p:sp>
        <p:nvSpPr>
          <p:cNvPr id="13" name="TextBox 12"/>
          <p:cNvSpPr txBox="1"/>
          <p:nvPr/>
        </p:nvSpPr>
        <p:spPr>
          <a:xfrm>
            <a:off x="792900" y="5168225"/>
            <a:ext cx="2232248" cy="1200329"/>
          </a:xfrm>
          <a:prstGeom prst="rect">
            <a:avLst/>
          </a:prstGeom>
          <a:noFill/>
        </p:spPr>
        <p:txBody>
          <a:bodyPr wrap="square" rtlCol="0">
            <a:spAutoFit/>
          </a:bodyPr>
          <a:lstStyle/>
          <a:p>
            <a:r>
              <a:rPr lang="en-GB" dirty="0"/>
              <a:t>Not registrable, unless  distinctiveness has been acquired</a:t>
            </a:r>
          </a:p>
        </p:txBody>
      </p:sp>
      <p:sp>
        <p:nvSpPr>
          <p:cNvPr id="14" name="TextBox 13"/>
          <p:cNvSpPr txBox="1"/>
          <p:nvPr/>
        </p:nvSpPr>
        <p:spPr>
          <a:xfrm>
            <a:off x="4117877" y="5228649"/>
            <a:ext cx="1872208" cy="369332"/>
          </a:xfrm>
          <a:prstGeom prst="rect">
            <a:avLst/>
          </a:prstGeom>
          <a:noFill/>
        </p:spPr>
        <p:txBody>
          <a:bodyPr wrap="square" rtlCol="0">
            <a:spAutoFit/>
          </a:bodyPr>
          <a:lstStyle/>
          <a:p>
            <a:r>
              <a:rPr lang="en-GB" dirty="0"/>
              <a:t>Registrable</a:t>
            </a:r>
          </a:p>
        </p:txBody>
      </p:sp>
      <p:sp>
        <p:nvSpPr>
          <p:cNvPr id="2" name="TextBox 1"/>
          <p:cNvSpPr txBox="1"/>
          <p:nvPr/>
        </p:nvSpPr>
        <p:spPr>
          <a:xfrm>
            <a:off x="4145870" y="3786122"/>
            <a:ext cx="792088" cy="369332"/>
          </a:xfrm>
          <a:prstGeom prst="rect">
            <a:avLst/>
          </a:prstGeom>
          <a:noFill/>
        </p:spPr>
        <p:txBody>
          <a:bodyPr wrap="square" rtlCol="0">
            <a:spAutoFit/>
          </a:bodyPr>
          <a:lstStyle/>
          <a:p>
            <a:r>
              <a:rPr lang="en-GB" dirty="0"/>
              <a:t>Low</a:t>
            </a:r>
          </a:p>
        </p:txBody>
      </p:sp>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12</a:t>
            </a:fld>
            <a:endParaRPr lang="de-DE"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Studying the functioning of a computer program</a:t>
            </a:r>
          </a:p>
        </p:txBody>
      </p:sp>
      <p:sp>
        <p:nvSpPr>
          <p:cNvPr id="3" name="Content Placeholder 2"/>
          <p:cNvSpPr>
            <a:spLocks noGrp="1"/>
          </p:cNvSpPr>
          <p:nvPr>
            <p:ph idx="1"/>
          </p:nvPr>
        </p:nvSpPr>
        <p:spPr/>
        <p:txBody>
          <a:bodyPr/>
          <a:lstStyle/>
          <a:p>
            <a:r>
              <a:rPr lang="en-GB" dirty="0"/>
              <a:t>Article 5(3) Software Directive:</a:t>
            </a:r>
          </a:p>
          <a:p>
            <a:pPr lvl="1"/>
            <a:r>
              <a:rPr lang="en-GB" dirty="0"/>
              <a:t>exception to the restricted acts</a:t>
            </a:r>
          </a:p>
          <a:p>
            <a:endParaRPr lang="en-GB" dirty="0"/>
          </a:p>
          <a:p>
            <a:r>
              <a:rPr lang="en-GB" dirty="0"/>
              <a:t>Studying by performing acts which the licensee is entitled to do</a:t>
            </a:r>
          </a:p>
          <a:p>
            <a:pPr lvl="1"/>
            <a:r>
              <a:rPr lang="en-GB" dirty="0"/>
              <a:t>authorisation obtained</a:t>
            </a:r>
          </a:p>
          <a:p>
            <a:pPr lvl="1"/>
            <a:r>
              <a:rPr lang="en-GB" dirty="0"/>
              <a:t>loading and running necessary for use</a:t>
            </a:r>
          </a:p>
          <a:p>
            <a:endParaRPr lang="en-GB" dirty="0"/>
          </a:p>
          <a:p>
            <a:r>
              <a:rPr lang="en-GB" dirty="0"/>
              <a:t>Without infringing copyright</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120</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213447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Reproduction of elements of a user manual</a:t>
            </a:r>
          </a:p>
        </p:txBody>
      </p:sp>
      <p:sp>
        <p:nvSpPr>
          <p:cNvPr id="3" name="Content Placeholder 2"/>
          <p:cNvSpPr>
            <a:spLocks noGrp="1"/>
          </p:cNvSpPr>
          <p:nvPr>
            <p:ph idx="1"/>
          </p:nvPr>
        </p:nvSpPr>
        <p:spPr/>
        <p:txBody>
          <a:bodyPr/>
          <a:lstStyle/>
          <a:p>
            <a:r>
              <a:rPr lang="en-GB" dirty="0"/>
              <a:t>User manual as protected literary work</a:t>
            </a:r>
          </a:p>
          <a:p>
            <a:pPr lvl="1"/>
            <a:r>
              <a:rPr lang="en-GB" dirty="0"/>
              <a:t>parts of a work also protected</a:t>
            </a:r>
          </a:p>
          <a:p>
            <a:pPr lvl="1"/>
            <a:endParaRPr lang="en-GB" dirty="0"/>
          </a:p>
          <a:p>
            <a:r>
              <a:rPr lang="en-GB" dirty="0"/>
              <a:t>Condition for protection</a:t>
            </a:r>
          </a:p>
          <a:p>
            <a:pPr lvl="1"/>
            <a:r>
              <a:rPr lang="en-GB" b="1" dirty="0"/>
              <a:t>expression</a:t>
            </a:r>
            <a:r>
              <a:rPr lang="en-GB" dirty="0"/>
              <a:t> of the intellectual creation of the author</a:t>
            </a:r>
          </a:p>
          <a:p>
            <a:endParaRPr lang="en-GB" dirty="0"/>
          </a:p>
          <a:p>
            <a:r>
              <a:rPr lang="en-GB" dirty="0"/>
              <a:t>What about elements considered in isolation?</a:t>
            </a:r>
          </a:p>
        </p:txBody>
      </p:sp>
      <p:sp>
        <p:nvSpPr>
          <p:cNvPr id="5" name="Slide Number Placeholder 4"/>
          <p:cNvSpPr>
            <a:spLocks noGrp="1"/>
          </p:cNvSpPr>
          <p:nvPr>
            <p:ph type="sldNum" sz="quarter" idx="11"/>
          </p:nvPr>
        </p:nvSpPr>
        <p:spPr/>
        <p:txBody>
          <a:bodyPr/>
          <a:lstStyle/>
          <a:p>
            <a:fld id="{23868C9A-A7FA-43FF-A916-3D8EB9F996B4}" type="slidenum">
              <a:rPr lang="de-DE" smtClean="0"/>
              <a:pPr/>
              <a:t>121</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19842938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0341" y="4406900"/>
            <a:ext cx="7772400" cy="1362075"/>
          </a:xfrm>
        </p:spPr>
        <p:txBody>
          <a:bodyPr/>
          <a:lstStyle/>
          <a:p>
            <a:r>
              <a:rPr lang="en-GB" dirty="0"/>
              <a:t>conclusion</a:t>
            </a:r>
          </a:p>
        </p:txBody>
      </p:sp>
      <p:sp>
        <p:nvSpPr>
          <p:cNvPr id="6" name="Text Placeholder 5"/>
          <p:cNvSpPr>
            <a:spLocks noGrp="1"/>
          </p:cNvSpPr>
          <p:nvPr>
            <p:ph type="body" idx="1"/>
          </p:nvPr>
        </p:nvSpPr>
        <p:spPr/>
        <p:txBody>
          <a:bodyPr/>
          <a:lstStyle/>
          <a:p>
            <a:endParaRPr lang="en-GB" dirty="0"/>
          </a:p>
        </p:txBody>
      </p:sp>
      <p:sp>
        <p:nvSpPr>
          <p:cNvPr id="2" name="Slide Number Placeholder 1"/>
          <p:cNvSpPr>
            <a:spLocks noGrp="1"/>
          </p:cNvSpPr>
          <p:nvPr>
            <p:ph type="sldNum" sz="quarter" idx="11"/>
          </p:nvPr>
        </p:nvSpPr>
        <p:spPr/>
        <p:txBody>
          <a:bodyPr/>
          <a:lstStyle/>
          <a:p>
            <a:fld id="{336503F0-A09D-4D97-B318-23FC93BB7969}" type="slidenum">
              <a:rPr lang="de-DE" smtClean="0"/>
              <a:pPr/>
              <a:t>122</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40279884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Issues resolved </a:t>
            </a:r>
            <a:r>
              <a:rPr lang="en-GB"/>
              <a:t>by the Court </a:t>
            </a:r>
            <a:r>
              <a:rPr lang="en-GB" dirty="0"/>
              <a:t>of Justice </a:t>
            </a:r>
          </a:p>
        </p:txBody>
      </p:sp>
      <p:sp>
        <p:nvSpPr>
          <p:cNvPr id="6" name="Content Placeholder 5"/>
          <p:cNvSpPr>
            <a:spLocks noGrp="1"/>
          </p:cNvSpPr>
          <p:nvPr>
            <p:ph idx="1"/>
          </p:nvPr>
        </p:nvSpPr>
        <p:spPr/>
        <p:txBody>
          <a:bodyPr/>
          <a:lstStyle/>
          <a:p>
            <a:r>
              <a:rPr lang="en-GB" dirty="0"/>
              <a:t>Definition of "expression of a computer program"</a:t>
            </a:r>
          </a:p>
          <a:p>
            <a:endParaRPr lang="en-GB" dirty="0"/>
          </a:p>
          <a:p>
            <a:r>
              <a:rPr lang="en-GB" dirty="0"/>
              <a:t>Circumstances in which no authorisation is necessary</a:t>
            </a:r>
          </a:p>
          <a:p>
            <a:endParaRPr lang="en-GB" dirty="0"/>
          </a:p>
          <a:p>
            <a:r>
              <a:rPr lang="en-GB" dirty="0"/>
              <a:t>Conditions for infringement of copyright in user manual</a:t>
            </a:r>
          </a:p>
          <a:p>
            <a:endParaRPr lang="en-GB" dirty="0"/>
          </a:p>
          <a:p>
            <a:endParaRPr lang="en-GB" dirty="0"/>
          </a:p>
        </p:txBody>
      </p:sp>
      <p:sp>
        <p:nvSpPr>
          <p:cNvPr id="2" name="Slide Number Placeholder 1"/>
          <p:cNvSpPr>
            <a:spLocks noGrp="1"/>
          </p:cNvSpPr>
          <p:nvPr>
            <p:ph type="sldNum" sz="quarter" idx="11"/>
          </p:nvPr>
        </p:nvSpPr>
        <p:spPr/>
        <p:txBody>
          <a:bodyPr/>
          <a:lstStyle/>
          <a:p>
            <a:fld id="{23868C9A-A7FA-43FF-A916-3D8EB9F996B4}" type="slidenum">
              <a:rPr lang="de-DE" smtClean="0"/>
              <a:pPr/>
              <a:t>123</a:t>
            </a:fld>
            <a:endParaRPr lang="de-DE" dirty="0"/>
          </a:p>
        </p:txBody>
      </p:sp>
      <p:sp>
        <p:nvSpPr>
          <p:cNvPr id="3" name="Fußzeilenplatzhalter 2"/>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13765927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a:t>
            </a:r>
          </a:p>
        </p:txBody>
      </p:sp>
      <p:sp>
        <p:nvSpPr>
          <p:cNvPr id="3" name="Content Placeholder 2"/>
          <p:cNvSpPr>
            <a:spLocks noGrp="1"/>
          </p:cNvSpPr>
          <p:nvPr>
            <p:ph idx="1"/>
          </p:nvPr>
        </p:nvSpPr>
        <p:spPr/>
        <p:txBody>
          <a:bodyPr/>
          <a:lstStyle/>
          <a:p>
            <a:r>
              <a:rPr lang="en-GB" dirty="0"/>
              <a:t>Information Society Directive</a:t>
            </a:r>
          </a:p>
          <a:p>
            <a:endParaRPr lang="en-GB" dirty="0"/>
          </a:p>
          <a:p>
            <a:r>
              <a:rPr lang="en-GB" dirty="0"/>
              <a:t>Software Directive</a:t>
            </a:r>
          </a:p>
          <a:p>
            <a:endParaRPr lang="en-GB" dirty="0"/>
          </a:p>
          <a:p>
            <a:r>
              <a:rPr lang="en-GB" dirty="0"/>
              <a:t>Opinion of Advocate General Bot</a:t>
            </a:r>
          </a:p>
          <a:p>
            <a:endParaRPr lang="en-GB" dirty="0"/>
          </a:p>
          <a:p>
            <a:r>
              <a:rPr lang="en-GB" dirty="0"/>
              <a:t>ECJ judgment of 16/07/2009, C-5/08, '</a:t>
            </a:r>
            <a:r>
              <a:rPr lang="en-GB" dirty="0" err="1"/>
              <a:t>Infopaq</a:t>
            </a:r>
            <a:r>
              <a:rPr lang="en-GB" dirty="0"/>
              <a:t> International'</a:t>
            </a:r>
          </a:p>
          <a:p>
            <a:endParaRPr lang="en-GB" dirty="0"/>
          </a:p>
          <a:p>
            <a:r>
              <a:rPr lang="en-GB" dirty="0"/>
              <a:t>ECJ judgment of 22/12/2010, C-393/09, '</a:t>
            </a:r>
            <a:r>
              <a:rPr lang="en-GB" dirty="0" err="1"/>
              <a:t>Bezpečnostní</a:t>
            </a:r>
            <a:r>
              <a:rPr lang="en-GB" dirty="0"/>
              <a:t> </a:t>
            </a:r>
            <a:r>
              <a:rPr lang="en-GB" dirty="0" err="1"/>
              <a:t>softwarová</a:t>
            </a:r>
            <a:r>
              <a:rPr lang="en-GB" dirty="0"/>
              <a:t> </a:t>
            </a:r>
            <a:r>
              <a:rPr lang="en-GB" dirty="0" err="1"/>
              <a:t>asociace</a:t>
            </a:r>
            <a:r>
              <a:rPr lang="en-GB" dirty="0"/>
              <a:t>' </a:t>
            </a:r>
          </a:p>
          <a:p>
            <a:endParaRPr lang="en-GB" i="1" dirty="0"/>
          </a:p>
        </p:txBody>
      </p:sp>
      <p:sp>
        <p:nvSpPr>
          <p:cNvPr id="5" name="Slide Number Placeholder 4"/>
          <p:cNvSpPr>
            <a:spLocks noGrp="1"/>
          </p:cNvSpPr>
          <p:nvPr>
            <p:ph type="sldNum" sz="quarter" idx="11"/>
          </p:nvPr>
        </p:nvSpPr>
        <p:spPr/>
        <p:txBody>
          <a:bodyPr/>
          <a:lstStyle/>
          <a:p>
            <a:fld id="{23868C9A-A7FA-43FF-A916-3D8EB9F996B4}" type="slidenum">
              <a:rPr lang="de-DE" smtClean="0"/>
              <a:pPr/>
              <a:t>124</a:t>
            </a:fld>
            <a:endParaRPr lang="de-DE" dirty="0"/>
          </a:p>
        </p:txBody>
      </p:sp>
      <p:sp>
        <p:nvSpPr>
          <p:cNvPr id="4" name="Fußzeilenplatzhalter 3"/>
          <p:cNvSpPr>
            <a:spLocks noGrp="1"/>
          </p:cNvSpPr>
          <p:nvPr>
            <p:ph type="ftr" sz="quarter" idx="10"/>
          </p:nvPr>
        </p:nvSpPr>
        <p:spPr/>
        <p:txBody>
          <a:bodyPr/>
          <a:lstStyle/>
          <a:p>
            <a:r>
              <a:rPr lang="en-US"/>
              <a:t>Intellectual Property Teaching Kit</a:t>
            </a:r>
            <a:endParaRPr lang="en-GB" dirty="0"/>
          </a:p>
        </p:txBody>
      </p:sp>
    </p:spTree>
    <p:extLst>
      <p:ext uri="{BB962C8B-B14F-4D97-AF65-F5344CB8AC3E}">
        <p14:creationId xmlns:p14="http://schemas.microsoft.com/office/powerpoint/2010/main" val="39530171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0019" y="4406900"/>
            <a:ext cx="7772400" cy="1362075"/>
          </a:xfrm>
        </p:spPr>
        <p:txBody>
          <a:bodyPr/>
          <a:lstStyle/>
          <a:p>
            <a:r>
              <a:rPr lang="en-GB" dirty="0"/>
              <a:t>Copyright exercises</a:t>
            </a:r>
            <a:br>
              <a:rPr lang="en-GB" dirty="0"/>
            </a:br>
            <a:br>
              <a:rPr lang="en-GB" dirty="0"/>
            </a:br>
            <a:endParaRPr lang="en-GB" sz="2400" b="0" i="1" dirty="0"/>
          </a:p>
        </p:txBody>
      </p:sp>
      <p:sp>
        <p:nvSpPr>
          <p:cNvPr id="2" name="Textplatzhalter 1"/>
          <p:cNvSpPr>
            <a:spLocks noGrp="1"/>
          </p:cNvSpPr>
          <p:nvPr>
            <p:ph type="body" idx="1"/>
          </p:nvPr>
        </p:nvSpPr>
        <p:spPr/>
        <p:txBody>
          <a:bodyPr/>
          <a:lstStyle/>
          <a:p>
            <a:endParaRPr lang="de-DE"/>
          </a:p>
        </p:txBody>
      </p:sp>
      <p:sp>
        <p:nvSpPr>
          <p:cNvPr id="3" name="Fußzeilenplatzhalter 2"/>
          <p:cNvSpPr>
            <a:spLocks noGrp="1"/>
          </p:cNvSpPr>
          <p:nvPr>
            <p:ph type="ftr" sz="quarter" idx="10"/>
          </p:nvPr>
        </p:nvSpPr>
        <p:spPr/>
        <p:txBody>
          <a:bodyPr/>
          <a:lstStyle/>
          <a:p>
            <a:r>
              <a:rPr lang="en-US"/>
              <a:t>Intellectual Property Teaching Kit</a:t>
            </a:r>
            <a:endParaRPr lang="en-GB"/>
          </a:p>
        </p:txBody>
      </p:sp>
      <p:sp>
        <p:nvSpPr>
          <p:cNvPr id="4" name="Foliennummernplatzhalter 3"/>
          <p:cNvSpPr>
            <a:spLocks noGrp="1"/>
          </p:cNvSpPr>
          <p:nvPr>
            <p:ph type="sldNum" sz="quarter" idx="11"/>
          </p:nvPr>
        </p:nvSpPr>
        <p:spPr/>
        <p:txBody>
          <a:bodyPr/>
          <a:lstStyle/>
          <a:p>
            <a:fld id="{ECE4FED1-EEF2-4299-8477-A598EC398E8A}" type="slidenum">
              <a:rPr lang="de-DE" smtClean="0"/>
              <a:pPr/>
              <a:t>125</a:t>
            </a:fld>
            <a:endParaRPr lang="de-DE" dirty="0"/>
          </a:p>
        </p:txBody>
      </p:sp>
    </p:spTree>
    <p:extLst>
      <p:ext uri="{BB962C8B-B14F-4D97-AF65-F5344CB8AC3E}">
        <p14:creationId xmlns:p14="http://schemas.microsoft.com/office/powerpoint/2010/main" val="35711494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77" y="4406900"/>
            <a:ext cx="7772400" cy="1362075"/>
          </a:xfrm>
        </p:spPr>
        <p:txBody>
          <a:bodyPr/>
          <a:lstStyle/>
          <a:p>
            <a:r>
              <a:rPr lang="en-GB" dirty="0"/>
              <a:t>recap</a:t>
            </a:r>
          </a:p>
        </p:txBody>
      </p:sp>
      <p:sp>
        <p:nvSpPr>
          <p:cNvPr id="6" name="Text Placeholder 5"/>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7" name="Slide Number Placeholder 6"/>
          <p:cNvSpPr>
            <a:spLocks noGrp="1"/>
          </p:cNvSpPr>
          <p:nvPr>
            <p:ph type="sldNum" sz="quarter" idx="11"/>
          </p:nvPr>
        </p:nvSpPr>
        <p:spPr/>
        <p:txBody>
          <a:bodyPr/>
          <a:lstStyle/>
          <a:p>
            <a:fld id="{ECE4FED1-EEF2-4299-8477-A598EC398E8A}" type="slidenum">
              <a:rPr lang="de-DE" smtClean="0"/>
              <a:pPr/>
              <a:t>126</a:t>
            </a:fld>
            <a:endParaRPr lang="de-DE" dirty="0"/>
          </a:p>
        </p:txBody>
      </p:sp>
    </p:spTree>
    <p:extLst>
      <p:ext uri="{BB962C8B-B14F-4D97-AF65-F5344CB8AC3E}">
        <p14:creationId xmlns:p14="http://schemas.microsoft.com/office/powerpoint/2010/main" val="20555589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Subject-matter protected by copyright</a:t>
            </a:r>
          </a:p>
        </p:txBody>
      </p:sp>
      <p:sp>
        <p:nvSpPr>
          <p:cNvPr id="3" name="Content Placeholder 2"/>
          <p:cNvSpPr>
            <a:spLocks noGrp="1"/>
          </p:cNvSpPr>
          <p:nvPr>
            <p:ph idx="1"/>
          </p:nvPr>
        </p:nvSpPr>
        <p:spPr>
          <a:xfrm>
            <a:off x="611560" y="1621141"/>
            <a:ext cx="7921625" cy="4464050"/>
          </a:xfrm>
        </p:spPr>
        <p:txBody>
          <a:bodyPr/>
          <a:lstStyle/>
          <a:p>
            <a:pPr marL="0" indent="0">
              <a:buNone/>
            </a:pPr>
            <a:r>
              <a:rPr lang="es-ES_tradnl" b="1" dirty="0"/>
              <a:t>Copyright </a:t>
            </a:r>
          </a:p>
          <a:p>
            <a:pPr marL="0" indent="0">
              <a:buNone/>
            </a:pPr>
            <a:endParaRPr lang="es-ES_tradnl" dirty="0"/>
          </a:p>
          <a:p>
            <a:pPr marL="270000" indent="-270000"/>
            <a:r>
              <a:rPr lang="es-ES_tradnl" dirty="0"/>
              <a:t>Protects rights of creators for their literary and artistic works</a:t>
            </a:r>
          </a:p>
          <a:p>
            <a:pPr marL="270000" indent="-270000">
              <a:buNone/>
            </a:pPr>
            <a:endParaRPr lang="es-ES_tradnl" dirty="0"/>
          </a:p>
          <a:p>
            <a:pPr marL="540000" lvl="3" indent="-270000">
              <a:buFont typeface="Arial" panose="020B0604020202020204" pitchFamily="34" charset="0"/>
              <a:buChar char="–"/>
            </a:pPr>
            <a:r>
              <a:rPr lang="en-IE" dirty="0"/>
              <a:t>idea/expression dichotomy</a:t>
            </a:r>
          </a:p>
          <a:p>
            <a:pPr marL="540000" lvl="3" indent="-270000">
              <a:buFont typeface="Arial" panose="020B0604020202020204" pitchFamily="34" charset="0"/>
              <a:buChar char="–"/>
            </a:pPr>
            <a:r>
              <a:rPr lang="en-IE" dirty="0"/>
              <a:t>requirement of originality</a:t>
            </a:r>
          </a:p>
          <a:p>
            <a:pPr marL="540000" lvl="3" indent="-270000">
              <a:buFont typeface="Arial" panose="020B0604020202020204" pitchFamily="34" charset="0"/>
              <a:buChar char="–"/>
            </a:pPr>
            <a:r>
              <a:rPr lang="en-IE" dirty="0"/>
              <a:t>does not have to be registered</a:t>
            </a:r>
          </a:p>
          <a:p>
            <a:pPr marL="270000" indent="-270000"/>
            <a:endParaRPr lang="en-GB" b="1" dirty="0"/>
          </a:p>
          <a:p>
            <a:pPr marL="270000" indent="-270000">
              <a:buNone/>
            </a:pPr>
            <a:r>
              <a:rPr lang="en-IE" b="1" dirty="0"/>
              <a:t>Neighbouring rights</a:t>
            </a:r>
          </a:p>
          <a:p>
            <a:pPr marL="270000" indent="-270000"/>
            <a:endParaRPr lang="en-IE" dirty="0"/>
          </a:p>
          <a:p>
            <a:pPr marL="270000" indent="-270000"/>
            <a:r>
              <a:rPr lang="en-IE" dirty="0"/>
              <a:t>Protect rights of performers, producers of phonograms and broadcasting organisations</a:t>
            </a:r>
          </a:p>
          <a:p>
            <a:pPr marL="0" indent="0">
              <a:buNone/>
            </a:pPr>
            <a:endParaRPr lang="en-GB" b="1" dirty="0"/>
          </a:p>
        </p:txBody>
      </p:sp>
      <p:sp>
        <p:nvSpPr>
          <p:cNvPr id="4" name="Footer Placeholder 3"/>
          <p:cNvSpPr>
            <a:spLocks noGrp="1"/>
          </p:cNvSpPr>
          <p:nvPr>
            <p:ph type="ftr" sz="quarter" idx="10"/>
          </p:nvPr>
        </p:nvSpPr>
        <p:spPr/>
        <p:txBody>
          <a:bodyPr/>
          <a:lstStyle/>
          <a:p>
            <a:r>
              <a:rPr lang="en-US">
                <a:solidFill>
                  <a:srgbClr val="4C575F"/>
                </a:solidFill>
              </a:rPr>
              <a:t>Intellectual Property Teaching Kit</a:t>
            </a:r>
            <a:endParaRPr lang="en-GB">
              <a:solidFill>
                <a:srgbClr val="4C575F"/>
              </a:solidFill>
            </a:endParaRPr>
          </a:p>
        </p:txBody>
      </p:sp>
      <p:sp>
        <p:nvSpPr>
          <p:cNvPr id="6" name="Slide Number Placeholder 5"/>
          <p:cNvSpPr>
            <a:spLocks noGrp="1"/>
          </p:cNvSpPr>
          <p:nvPr>
            <p:ph type="sldNum" sz="quarter" idx="11"/>
          </p:nvPr>
        </p:nvSpPr>
        <p:spPr/>
        <p:txBody>
          <a:bodyPr/>
          <a:lstStyle/>
          <a:p>
            <a:fld id="{AD5163E5-DFC9-43E6-BEA1-076F656BDFD4}" type="slidenum">
              <a:rPr lang="de-DE" smtClean="0"/>
              <a:pPr/>
              <a:t>127</a:t>
            </a:fld>
            <a:endParaRPr lang="de-DE" dirty="0"/>
          </a:p>
        </p:txBody>
      </p:sp>
    </p:spTree>
    <p:extLst>
      <p:ext uri="{BB962C8B-B14F-4D97-AF65-F5344CB8AC3E}">
        <p14:creationId xmlns:p14="http://schemas.microsoft.com/office/powerpoint/2010/main" val="40718948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Rights, exceptions and enforcement</a:t>
            </a:r>
          </a:p>
        </p:txBody>
      </p:sp>
      <p:sp>
        <p:nvSpPr>
          <p:cNvPr id="3" name="Content Placeholder 2"/>
          <p:cNvSpPr>
            <a:spLocks noGrp="1"/>
          </p:cNvSpPr>
          <p:nvPr>
            <p:ph idx="1"/>
          </p:nvPr>
        </p:nvSpPr>
        <p:spPr/>
        <p:txBody>
          <a:bodyPr/>
          <a:lstStyle/>
          <a:p>
            <a:r>
              <a:rPr lang="en-GB" dirty="0"/>
              <a:t>Rights</a:t>
            </a:r>
            <a:r>
              <a:rPr lang="es-ES_tradnl" dirty="0"/>
              <a:t> </a:t>
            </a:r>
            <a:r>
              <a:rPr lang="en-GB" dirty="0"/>
              <a:t>conferred on the author:</a:t>
            </a:r>
          </a:p>
          <a:p>
            <a:endParaRPr lang="en-IE" b="1" dirty="0"/>
          </a:p>
          <a:p>
            <a:pPr lvl="1"/>
            <a:r>
              <a:rPr lang="en-IE" dirty="0"/>
              <a:t>economic rights </a:t>
            </a:r>
          </a:p>
          <a:p>
            <a:pPr lvl="1"/>
            <a:r>
              <a:rPr lang="en-IE" dirty="0"/>
              <a:t>moral rights</a:t>
            </a:r>
          </a:p>
          <a:p>
            <a:endParaRPr lang="en-IE" dirty="0"/>
          </a:p>
          <a:p>
            <a:r>
              <a:rPr lang="en-GB" dirty="0"/>
              <a:t>Exceptions and limitations</a:t>
            </a:r>
          </a:p>
          <a:p>
            <a:endParaRPr lang="en-GB" dirty="0"/>
          </a:p>
          <a:p>
            <a:r>
              <a:rPr lang="en-GB" dirty="0"/>
              <a:t>Infringement</a:t>
            </a:r>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128</a:t>
            </a:fld>
            <a:endParaRPr lang="de-DE" dirty="0"/>
          </a:p>
        </p:txBody>
      </p:sp>
    </p:spTree>
    <p:extLst>
      <p:ext uri="{BB962C8B-B14F-4D97-AF65-F5344CB8AC3E}">
        <p14:creationId xmlns:p14="http://schemas.microsoft.com/office/powerpoint/2010/main" val="41346934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998" y="4406900"/>
            <a:ext cx="7772400" cy="1362075"/>
          </a:xfrm>
        </p:spPr>
        <p:txBody>
          <a:bodyPr/>
          <a:lstStyle/>
          <a:p>
            <a:r>
              <a:rPr lang="en-GB" dirty="0"/>
              <a:t>subject-matter</a:t>
            </a:r>
          </a:p>
        </p:txBody>
      </p:sp>
      <p:sp>
        <p:nvSpPr>
          <p:cNvPr id="7" name="Text Placeholder 6"/>
          <p:cNvSpPr>
            <a:spLocks noGrp="1"/>
          </p:cNvSpPr>
          <p:nvPr>
            <p:ph type="body" idx="1"/>
          </p:nvPr>
        </p:nvSpPr>
        <p:spPr>
          <a:xfrm>
            <a:off x="601998" y="2906713"/>
            <a:ext cx="7772400" cy="1500187"/>
          </a:xfrm>
        </p:spPr>
        <p:txBody>
          <a:bodyPr/>
          <a:lstStyle/>
          <a:p>
            <a:r>
              <a:rPr lang="en-GB" sz="4000" dirty="0"/>
              <a:t>Exercise 1</a:t>
            </a:r>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ECE4FED1-EEF2-4299-8477-A598EC398E8A}" type="slidenum">
              <a:rPr lang="de-DE" smtClean="0"/>
              <a:pPr/>
              <a:t>129</a:t>
            </a:fld>
            <a:endParaRPr lang="de-DE" dirty="0"/>
          </a:p>
        </p:txBody>
      </p:sp>
    </p:spTree>
    <p:extLst>
      <p:ext uri="{BB962C8B-B14F-4D97-AF65-F5344CB8AC3E}">
        <p14:creationId xmlns:p14="http://schemas.microsoft.com/office/powerpoint/2010/main" val="91731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a:t>Absolute grounds for refusal</a:t>
            </a:r>
          </a:p>
        </p:txBody>
      </p:sp>
      <p:sp>
        <p:nvSpPr>
          <p:cNvPr id="10243" name="Content Placeholder 2"/>
          <p:cNvSpPr>
            <a:spLocks noGrp="1"/>
          </p:cNvSpPr>
          <p:nvPr>
            <p:ph idx="1"/>
          </p:nvPr>
        </p:nvSpPr>
        <p:spPr>
          <a:xfrm>
            <a:off x="611188" y="1628775"/>
            <a:ext cx="7921625" cy="4464050"/>
          </a:xfrm>
        </p:spPr>
        <p:txBody>
          <a:bodyPr/>
          <a:lstStyle/>
          <a:p>
            <a:r>
              <a:rPr lang="en-GB" dirty="0"/>
              <a:t>Certain three-dimensional shapes</a:t>
            </a:r>
          </a:p>
          <a:p>
            <a:endParaRPr lang="en-GB" dirty="0"/>
          </a:p>
          <a:p>
            <a:r>
              <a:rPr lang="en-GB" dirty="0"/>
              <a:t>Signs contrary to public policy or morality</a:t>
            </a:r>
          </a:p>
          <a:p>
            <a:endParaRPr lang="en-GB" dirty="0"/>
          </a:p>
          <a:p>
            <a:r>
              <a:rPr lang="en-GB" dirty="0"/>
              <a:t>Deceptive trade marks</a:t>
            </a:r>
          </a:p>
          <a:p>
            <a:endParaRPr lang="en-GB" dirty="0"/>
          </a:p>
          <a:p>
            <a:r>
              <a:rPr lang="en-GB" dirty="0"/>
              <a:t>Signs which consist of flags and other protected symbols</a:t>
            </a:r>
          </a:p>
          <a:p>
            <a:endParaRPr lang="en-GB" dirty="0"/>
          </a:p>
          <a:p>
            <a:r>
              <a:rPr lang="en-GB" dirty="0"/>
              <a:t>Protected geographical indications</a:t>
            </a:r>
          </a:p>
          <a:p>
            <a:pPr lvl="1"/>
            <a:endParaRPr lang="en-GB" dirty="0"/>
          </a:p>
          <a:p>
            <a:pPr lvl="1"/>
            <a:endParaRPr lang="en-GB" dirty="0"/>
          </a:p>
          <a:p>
            <a:pPr lvl="1"/>
            <a:endParaRPr lang="en-GB" dirty="0"/>
          </a:p>
        </p:txBody>
      </p:sp>
      <p:sp>
        <p:nvSpPr>
          <p:cNvPr id="10244" name="Footer Placeholder 3"/>
          <p:cNvSpPr>
            <a:spLocks noGrp="1"/>
          </p:cNvSpPr>
          <p:nvPr>
            <p:ph type="ftr" sz="quarter" idx="10"/>
          </p:nvPr>
        </p:nvSpPr>
        <p:spPr>
          <a:xfrm>
            <a:off x="611188" y="6553200"/>
            <a:ext cx="5689004"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13</a:t>
            </a:fld>
            <a:endParaRPr lang="de-DE"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a:t>
            </a:r>
          </a:p>
        </p:txBody>
      </p:sp>
      <p:sp>
        <p:nvSpPr>
          <p:cNvPr id="3" name="Content Placeholder 2"/>
          <p:cNvSpPr>
            <a:spLocks noGrp="1"/>
          </p:cNvSpPr>
          <p:nvPr>
            <p:ph idx="1"/>
          </p:nvPr>
        </p:nvSpPr>
        <p:spPr/>
        <p:txBody>
          <a:bodyPr/>
          <a:lstStyle/>
          <a:p>
            <a:r>
              <a:rPr lang="en-GB" dirty="0"/>
              <a:t>Portrait photographs</a:t>
            </a:r>
          </a:p>
          <a:p>
            <a:endParaRPr lang="en-GB" dirty="0"/>
          </a:p>
          <a:p>
            <a:r>
              <a:rPr lang="en-GB" dirty="0"/>
              <a:t>TV show formats</a:t>
            </a:r>
          </a:p>
          <a:p>
            <a:endParaRPr lang="en-GB" dirty="0"/>
          </a:p>
          <a:p>
            <a:r>
              <a:rPr lang="en-GB" dirty="0"/>
              <a:t>Telephone directories</a:t>
            </a:r>
          </a:p>
          <a:p>
            <a:endParaRPr lang="en-GB" dirty="0"/>
          </a:p>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130</a:t>
            </a:fld>
            <a:endParaRPr lang="de-DE" dirty="0"/>
          </a:p>
        </p:txBody>
      </p:sp>
    </p:spTree>
    <p:extLst>
      <p:ext uri="{BB962C8B-B14F-4D97-AF65-F5344CB8AC3E}">
        <p14:creationId xmlns:p14="http://schemas.microsoft.com/office/powerpoint/2010/main" val="13238798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IE" dirty="0"/>
              <a:t>What is eligible for copyright protection? </a:t>
            </a:r>
          </a:p>
          <a:p>
            <a:pPr marL="457200" indent="-457200">
              <a:buFont typeface="+mj-lt"/>
              <a:buAutoNum type="arabicPeriod"/>
            </a:pPr>
            <a:endParaRPr lang="en-IE" dirty="0"/>
          </a:p>
          <a:p>
            <a:pPr marL="457200" indent="-457200">
              <a:buFont typeface="+mj-lt"/>
              <a:buAutoNum type="arabicPeriod"/>
            </a:pPr>
            <a:r>
              <a:rPr lang="en-GB" dirty="0"/>
              <a:t>When does copyright protection begin?</a:t>
            </a:r>
          </a:p>
          <a:p>
            <a:pPr marL="457200" indent="-457200">
              <a:buFont typeface="+mj-lt"/>
              <a:buAutoNum type="arabicPeriod"/>
            </a:pPr>
            <a:endParaRPr lang="en-GB" dirty="0"/>
          </a:p>
          <a:p>
            <a:pPr marL="457200" indent="-457200">
              <a:buFont typeface="+mj-lt"/>
              <a:buAutoNum type="arabicPeriod"/>
            </a:pPr>
            <a:r>
              <a:rPr lang="en-GB" dirty="0"/>
              <a:t>What</a:t>
            </a:r>
            <a:r>
              <a:rPr lang="es-ES_tradnl" dirty="0"/>
              <a:t> </a:t>
            </a:r>
            <a:r>
              <a:rPr lang="en-GB" dirty="0"/>
              <a:t>requirements</a:t>
            </a:r>
            <a:r>
              <a:rPr lang="es-ES_tradnl" dirty="0"/>
              <a:t> </a:t>
            </a:r>
            <a:r>
              <a:rPr lang="en-GB" dirty="0"/>
              <a:t>must </a:t>
            </a:r>
            <a:r>
              <a:rPr lang="es-ES_tradnl" dirty="0"/>
              <a:t>be </a:t>
            </a:r>
            <a:r>
              <a:rPr lang="en-GB" dirty="0"/>
              <a:t>met</a:t>
            </a:r>
            <a:r>
              <a:rPr lang="es-ES_tradnl" dirty="0"/>
              <a:t>?</a:t>
            </a:r>
          </a:p>
          <a:p>
            <a:pPr marL="457200" indent="-457200">
              <a:buFont typeface="+mj-lt"/>
              <a:buAutoNum type="arabicPeriod"/>
            </a:pPr>
            <a:endParaRPr lang="es-ES_tradnl" dirty="0"/>
          </a:p>
          <a:p>
            <a:pPr marL="457200" indent="-457200">
              <a:buFont typeface="+mj-lt"/>
              <a:buAutoNum type="arabicPeriod"/>
            </a:pPr>
            <a:r>
              <a:rPr lang="en-GB" dirty="0"/>
              <a:t>What does that mean for portrait photographs, TV show formats and telephone directories</a:t>
            </a:r>
            <a:r>
              <a:rPr lang="es-ES_tradnl" dirty="0"/>
              <a:t>?</a:t>
            </a:r>
          </a:p>
          <a:p>
            <a:endParaRPr lang="es-ES_tradnl" dirty="0"/>
          </a:p>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131</a:t>
            </a:fld>
            <a:endParaRPr lang="de-DE" dirty="0"/>
          </a:p>
        </p:txBody>
      </p:sp>
    </p:spTree>
    <p:extLst>
      <p:ext uri="{BB962C8B-B14F-4D97-AF65-F5344CB8AC3E}">
        <p14:creationId xmlns:p14="http://schemas.microsoft.com/office/powerpoint/2010/main" val="34053480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998" y="4406900"/>
            <a:ext cx="7772400" cy="1362075"/>
          </a:xfrm>
        </p:spPr>
        <p:txBody>
          <a:bodyPr/>
          <a:lstStyle/>
          <a:p>
            <a:r>
              <a:rPr lang="en-GB" dirty="0"/>
              <a:t>discussion</a:t>
            </a:r>
          </a:p>
        </p:txBody>
      </p:sp>
      <p:sp>
        <p:nvSpPr>
          <p:cNvPr id="6" name="Text Placeholder 5"/>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ECE4FED1-EEF2-4299-8477-A598EC398E8A}" type="slidenum">
              <a:rPr lang="de-DE" smtClean="0"/>
              <a:pPr/>
              <a:t>132</a:t>
            </a:fld>
            <a:endParaRPr lang="de-DE" dirty="0"/>
          </a:p>
        </p:txBody>
      </p:sp>
    </p:spTree>
    <p:extLst>
      <p:ext uri="{BB962C8B-B14F-4D97-AF65-F5344CB8AC3E}">
        <p14:creationId xmlns:p14="http://schemas.microsoft.com/office/powerpoint/2010/main" val="27538401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a:t>
            </a:r>
          </a:p>
        </p:txBody>
      </p:sp>
      <p:sp>
        <p:nvSpPr>
          <p:cNvPr id="3" name="Content Placeholder 2"/>
          <p:cNvSpPr>
            <a:spLocks noGrp="1"/>
          </p:cNvSpPr>
          <p:nvPr>
            <p:ph idx="1"/>
          </p:nvPr>
        </p:nvSpPr>
        <p:spPr/>
        <p:txBody>
          <a:bodyPr/>
          <a:lstStyle/>
          <a:p>
            <a:pPr marL="457200" indent="-457200">
              <a:spcBef>
                <a:spcPts val="480"/>
              </a:spcBef>
              <a:buFont typeface="+mj-lt"/>
              <a:buAutoNum type="arabicPeriod"/>
            </a:pPr>
            <a:r>
              <a:rPr lang="en-IE" dirty="0"/>
              <a:t>Eligibility for copyright protection is decided on a case-by-case basis</a:t>
            </a:r>
          </a:p>
          <a:p>
            <a:pPr marL="457200" indent="-457200">
              <a:spcBef>
                <a:spcPts val="480"/>
              </a:spcBef>
              <a:buFont typeface="+mj-lt"/>
              <a:buAutoNum type="arabicPeriod"/>
            </a:pPr>
            <a:endParaRPr lang="en-IE" dirty="0"/>
          </a:p>
          <a:p>
            <a:pPr marL="457200" indent="-457200">
              <a:spcBef>
                <a:spcPts val="480"/>
              </a:spcBef>
              <a:buFont typeface="+mj-lt"/>
              <a:buAutoNum type="arabicPeriod"/>
            </a:pPr>
            <a:r>
              <a:rPr lang="en-IE" dirty="0"/>
              <a:t>Protection is granted from the moment of creation</a:t>
            </a:r>
          </a:p>
          <a:p>
            <a:pPr marL="457200" indent="-457200">
              <a:spcBef>
                <a:spcPts val="480"/>
              </a:spcBef>
              <a:buFont typeface="+mj-lt"/>
              <a:buAutoNum type="arabicPeriod"/>
            </a:pPr>
            <a:endParaRPr lang="en-IE" dirty="0"/>
          </a:p>
          <a:p>
            <a:pPr marL="457200" indent="-457200">
              <a:spcBef>
                <a:spcPts val="480"/>
              </a:spcBef>
              <a:buFont typeface="+mj-lt"/>
              <a:buAutoNum type="arabicPeriod"/>
            </a:pPr>
            <a:r>
              <a:rPr lang="en-IE" dirty="0"/>
              <a:t>Work must be original</a:t>
            </a:r>
          </a:p>
          <a:p>
            <a:pPr marL="457200" indent="-457200">
              <a:spcBef>
                <a:spcPts val="480"/>
              </a:spcBef>
              <a:buFont typeface="+mj-lt"/>
              <a:buAutoNum type="arabicPeriod"/>
            </a:pPr>
            <a:endParaRPr lang="en-IE" dirty="0"/>
          </a:p>
          <a:p>
            <a:pPr marL="457200" indent="-457200">
              <a:spcBef>
                <a:spcPts val="480"/>
              </a:spcBef>
              <a:buFont typeface="+mj-lt"/>
              <a:buAutoNum type="arabicPeriod"/>
            </a:pPr>
            <a:r>
              <a:rPr lang="en-IE" dirty="0"/>
              <a:t>Portrait photographs and TV show formats are eligible in some cases; telephone directories are not eligible</a:t>
            </a:r>
          </a:p>
          <a:p>
            <a:pPr marL="457200" indent="-457200">
              <a:spcBef>
                <a:spcPts val="480"/>
              </a:spcBef>
              <a:buAutoNum type="arabicPeriod"/>
            </a:pPr>
            <a:endParaRPr lang="en-IE" dirty="0"/>
          </a:p>
          <a:p>
            <a:pPr marL="457200" indent="-457200">
              <a:spcBef>
                <a:spcPts val="480"/>
              </a:spcBef>
              <a:buAutoNum type="arabicPeriod"/>
            </a:pPr>
            <a:endParaRPr lang="en-GB" dirty="0"/>
          </a:p>
          <a:p>
            <a:pPr marL="457200" indent="-457200">
              <a:spcBef>
                <a:spcPts val="480"/>
              </a:spcBef>
              <a:buAutoNum type="arabicPeriod"/>
            </a:pPr>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133</a:t>
            </a:fld>
            <a:endParaRPr lang="de-DE" dirty="0"/>
          </a:p>
        </p:txBody>
      </p:sp>
    </p:spTree>
    <p:extLst>
      <p:ext uri="{BB962C8B-B14F-4D97-AF65-F5344CB8AC3E}">
        <p14:creationId xmlns:p14="http://schemas.microsoft.com/office/powerpoint/2010/main" val="21343820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998" y="4406900"/>
            <a:ext cx="7772400" cy="1362075"/>
          </a:xfrm>
        </p:spPr>
        <p:txBody>
          <a:bodyPr/>
          <a:lstStyle/>
          <a:p>
            <a:r>
              <a:rPr lang="en-GB" dirty="0"/>
              <a:t>rights involved</a:t>
            </a:r>
          </a:p>
        </p:txBody>
      </p:sp>
      <p:sp>
        <p:nvSpPr>
          <p:cNvPr id="7" name="Text Placeholder 6"/>
          <p:cNvSpPr>
            <a:spLocks noGrp="1"/>
          </p:cNvSpPr>
          <p:nvPr>
            <p:ph type="body" idx="1"/>
          </p:nvPr>
        </p:nvSpPr>
        <p:spPr>
          <a:xfrm>
            <a:off x="601998" y="2906713"/>
            <a:ext cx="7772400" cy="1500187"/>
          </a:xfrm>
        </p:spPr>
        <p:txBody>
          <a:bodyPr/>
          <a:lstStyle/>
          <a:p>
            <a:r>
              <a:rPr lang="en-GB" sz="4000" dirty="0"/>
              <a:t>Exercise 2</a:t>
            </a:r>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ECE4FED1-EEF2-4299-8477-A598EC398E8A}" type="slidenum">
              <a:rPr lang="de-DE" smtClean="0"/>
              <a:pPr/>
              <a:t>134</a:t>
            </a:fld>
            <a:endParaRPr lang="de-DE" dirty="0"/>
          </a:p>
        </p:txBody>
      </p:sp>
    </p:spTree>
    <p:extLst>
      <p:ext uri="{BB962C8B-B14F-4D97-AF65-F5344CB8AC3E}">
        <p14:creationId xmlns:p14="http://schemas.microsoft.com/office/powerpoint/2010/main" val="41894827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a:t>
            </a:r>
          </a:p>
        </p:txBody>
      </p:sp>
      <p:sp>
        <p:nvSpPr>
          <p:cNvPr id="3" name="Content Placeholder 2"/>
          <p:cNvSpPr>
            <a:spLocks noGrp="1"/>
          </p:cNvSpPr>
          <p:nvPr>
            <p:ph idx="1"/>
          </p:nvPr>
        </p:nvSpPr>
        <p:spPr/>
        <p:txBody>
          <a:bodyPr/>
          <a:lstStyle/>
          <a:p>
            <a:r>
              <a:rPr lang="en-IE" dirty="0"/>
              <a:t>You would like to use a musical composition protected by copyright as background music for your website. You bought the music as a sound recording. Do you need permission from the relevant right-holders to use the work? Who do you need to contact?</a:t>
            </a:r>
          </a:p>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135</a:t>
            </a:fld>
            <a:endParaRPr lang="de-DE" dirty="0"/>
          </a:p>
        </p:txBody>
      </p:sp>
    </p:spTree>
    <p:extLst>
      <p:ext uri="{BB962C8B-B14F-4D97-AF65-F5344CB8AC3E}">
        <p14:creationId xmlns:p14="http://schemas.microsoft.com/office/powerpoint/2010/main" val="39760355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pPr marL="457200" indent="-457200">
              <a:buFont typeface="+mj-lt"/>
              <a:buAutoNum type="arabicPeriod"/>
            </a:pPr>
            <a:r>
              <a:rPr lang="en-GB" dirty="0"/>
              <a:t>When do you need to get permission to use a work?</a:t>
            </a:r>
          </a:p>
          <a:p>
            <a:pPr marL="457200" indent="-457200">
              <a:buFont typeface="+mj-lt"/>
              <a:buAutoNum type="arabicPeriod"/>
            </a:pPr>
            <a:endParaRPr lang="es-ES_tradnl" dirty="0"/>
          </a:p>
          <a:p>
            <a:pPr marL="457200" indent="-457200">
              <a:buFont typeface="+mj-lt"/>
              <a:buAutoNum type="arabicPeriod"/>
            </a:pPr>
            <a:r>
              <a:rPr lang="en-GB" dirty="0"/>
              <a:t>Can economic rights be transferred?</a:t>
            </a:r>
          </a:p>
          <a:p>
            <a:pPr marL="457200" indent="-457200">
              <a:buFont typeface="+mj-lt"/>
              <a:buAutoNum type="arabicPeriod"/>
            </a:pPr>
            <a:endParaRPr lang="es-ES_tradnl" dirty="0"/>
          </a:p>
          <a:p>
            <a:pPr marL="457200" indent="-457200">
              <a:buFont typeface="+mj-lt"/>
              <a:buAutoNum type="arabicPeriod"/>
            </a:pPr>
            <a:r>
              <a:rPr lang="en-GB" dirty="0"/>
              <a:t>Can moral rights be transferred?</a:t>
            </a:r>
          </a:p>
          <a:p>
            <a:pPr marL="457200" indent="-457200">
              <a:buFont typeface="+mj-lt"/>
              <a:buAutoNum type="arabicPeriod"/>
            </a:pPr>
            <a:endParaRPr lang="es-ES_tradnl" dirty="0"/>
          </a:p>
          <a:p>
            <a:pPr marL="457200" indent="-457200">
              <a:buFont typeface="+mj-lt"/>
              <a:buAutoNum type="arabicPeriod"/>
            </a:pPr>
            <a:r>
              <a:rPr lang="en-GB" dirty="0"/>
              <a:t>Who should you contact?</a:t>
            </a:r>
          </a:p>
          <a:p>
            <a:endParaRPr lang="es-ES_tradnl"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136</a:t>
            </a:fld>
            <a:endParaRPr lang="de-DE" dirty="0"/>
          </a:p>
        </p:txBody>
      </p:sp>
    </p:spTree>
    <p:extLst>
      <p:ext uri="{BB962C8B-B14F-4D97-AF65-F5344CB8AC3E}">
        <p14:creationId xmlns:p14="http://schemas.microsoft.com/office/powerpoint/2010/main" val="30029238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77" y="4406900"/>
            <a:ext cx="7772400" cy="1362075"/>
          </a:xfrm>
        </p:spPr>
        <p:txBody>
          <a:bodyPr/>
          <a:lstStyle/>
          <a:p>
            <a:r>
              <a:rPr lang="en-GB" dirty="0"/>
              <a:t>Discussion</a:t>
            </a:r>
          </a:p>
        </p:txBody>
      </p:sp>
      <p:sp>
        <p:nvSpPr>
          <p:cNvPr id="6" name="Text Placeholder 5"/>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ECE4FED1-EEF2-4299-8477-A598EC398E8A}" type="slidenum">
              <a:rPr lang="de-DE" smtClean="0"/>
              <a:pPr/>
              <a:t>137</a:t>
            </a:fld>
            <a:endParaRPr lang="de-DE" dirty="0"/>
          </a:p>
        </p:txBody>
      </p:sp>
    </p:spTree>
    <p:extLst>
      <p:ext uri="{BB962C8B-B14F-4D97-AF65-F5344CB8AC3E}">
        <p14:creationId xmlns:p14="http://schemas.microsoft.com/office/powerpoint/2010/main" val="30543488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Answers</a:t>
            </a:r>
          </a:p>
        </p:txBody>
      </p:sp>
      <p:sp>
        <p:nvSpPr>
          <p:cNvPr id="6" name="Content Placeholder 5"/>
          <p:cNvSpPr>
            <a:spLocks noGrp="1"/>
          </p:cNvSpPr>
          <p:nvPr>
            <p:ph idx="1"/>
          </p:nvPr>
        </p:nvSpPr>
        <p:spPr/>
        <p:txBody>
          <a:bodyPr/>
          <a:lstStyle/>
          <a:p>
            <a:pPr marL="457200" indent="-457200">
              <a:buFont typeface="+mj-lt"/>
              <a:buAutoNum type="arabicPeriod"/>
            </a:pPr>
            <a:r>
              <a:rPr lang="en-IE" dirty="0"/>
              <a:t>A work cannot be used without the permission of the author or right-holder, unless an exception or limitation applies</a:t>
            </a:r>
          </a:p>
          <a:p>
            <a:pPr marL="457200" indent="-457200">
              <a:buFont typeface="+mj-lt"/>
              <a:buAutoNum type="arabicPeriod"/>
            </a:pPr>
            <a:endParaRPr lang="en-IE" dirty="0"/>
          </a:p>
          <a:p>
            <a:pPr marL="457200" indent="-457200">
              <a:buFont typeface="+mj-lt"/>
              <a:buAutoNum type="arabicPeriod"/>
            </a:pPr>
            <a:r>
              <a:rPr lang="en-IE" dirty="0"/>
              <a:t>Economic rights may be transferred or licensed</a:t>
            </a:r>
          </a:p>
          <a:p>
            <a:pPr marL="457200" indent="-457200">
              <a:buFont typeface="+mj-lt"/>
              <a:buAutoNum type="arabicPeriod"/>
            </a:pPr>
            <a:endParaRPr lang="en-IE" dirty="0"/>
          </a:p>
          <a:p>
            <a:pPr marL="457200" indent="-457200">
              <a:buFont typeface="+mj-lt"/>
              <a:buAutoNum type="arabicPeriod"/>
            </a:pPr>
            <a:r>
              <a:rPr lang="en-IE" dirty="0"/>
              <a:t>Moral rights always stay with author</a:t>
            </a:r>
          </a:p>
          <a:p>
            <a:pPr marL="457200" indent="-457200">
              <a:buFont typeface="+mj-lt"/>
              <a:buAutoNum type="arabicPeriod"/>
            </a:pPr>
            <a:endParaRPr lang="en-IE" dirty="0"/>
          </a:p>
          <a:p>
            <a:pPr marL="457200" indent="-457200">
              <a:buFont typeface="+mj-lt"/>
              <a:buAutoNum type="arabicPeriod"/>
            </a:pPr>
            <a:r>
              <a:rPr lang="en-IE" dirty="0"/>
              <a:t>You should contact the publisher, the recording company, the performers and/or the relevant collective management organisation</a:t>
            </a:r>
          </a:p>
          <a:p>
            <a:pPr marL="0" indent="0">
              <a:buNone/>
            </a:pPr>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AD5163E5-DFC9-43E6-BEA1-076F656BDFD4}" type="slidenum">
              <a:rPr lang="de-DE" smtClean="0"/>
              <a:pPr/>
              <a:t>138</a:t>
            </a:fld>
            <a:endParaRPr lang="de-DE" dirty="0"/>
          </a:p>
        </p:txBody>
      </p:sp>
    </p:spTree>
    <p:extLst>
      <p:ext uri="{BB962C8B-B14F-4D97-AF65-F5344CB8AC3E}">
        <p14:creationId xmlns:p14="http://schemas.microsoft.com/office/powerpoint/2010/main" val="5205435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77" y="4406900"/>
            <a:ext cx="7772400" cy="1362075"/>
          </a:xfrm>
        </p:spPr>
        <p:txBody>
          <a:bodyPr/>
          <a:lstStyle/>
          <a:p>
            <a:r>
              <a:rPr lang="en-GB" sz="3600" dirty="0"/>
              <a:t>exceptions and limitations</a:t>
            </a:r>
          </a:p>
        </p:txBody>
      </p:sp>
      <p:sp>
        <p:nvSpPr>
          <p:cNvPr id="3" name="Text Placeholder 2"/>
          <p:cNvSpPr>
            <a:spLocks noGrp="1"/>
          </p:cNvSpPr>
          <p:nvPr>
            <p:ph type="body" idx="1"/>
          </p:nvPr>
        </p:nvSpPr>
        <p:spPr>
          <a:xfrm>
            <a:off x="593977" y="2906713"/>
            <a:ext cx="7772400" cy="1500187"/>
          </a:xfrm>
        </p:spPr>
        <p:txBody>
          <a:bodyPr/>
          <a:lstStyle/>
          <a:p>
            <a:r>
              <a:rPr lang="en-GB" sz="4000" dirty="0"/>
              <a:t>Exercise 3</a:t>
            </a:r>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ECE4FED1-EEF2-4299-8477-A598EC398E8A}" type="slidenum">
              <a:rPr lang="de-DE" smtClean="0"/>
              <a:pPr/>
              <a:t>139</a:t>
            </a:fld>
            <a:endParaRPr lang="de-DE" dirty="0"/>
          </a:p>
        </p:txBody>
      </p:sp>
    </p:spTree>
    <p:extLst>
      <p:ext uri="{BB962C8B-B14F-4D97-AF65-F5344CB8AC3E}">
        <p14:creationId xmlns:p14="http://schemas.microsoft.com/office/powerpoint/2010/main" val="194771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a:t>Relative grounds for refusal</a:t>
            </a:r>
          </a:p>
        </p:txBody>
      </p:sp>
      <p:sp>
        <p:nvSpPr>
          <p:cNvPr id="11267" name="Content Placeholder 2"/>
          <p:cNvSpPr>
            <a:spLocks noGrp="1"/>
          </p:cNvSpPr>
          <p:nvPr>
            <p:ph idx="1"/>
          </p:nvPr>
        </p:nvSpPr>
        <p:spPr/>
        <p:txBody>
          <a:bodyPr/>
          <a:lstStyle/>
          <a:p>
            <a:r>
              <a:rPr lang="en-GB" dirty="0"/>
              <a:t>The coexistence of two trade marks on the market can be an issue if:</a:t>
            </a:r>
          </a:p>
          <a:p>
            <a:pPr lvl="1"/>
            <a:endParaRPr lang="en-GB" dirty="0"/>
          </a:p>
          <a:p>
            <a:pPr lvl="1"/>
            <a:r>
              <a:rPr lang="en-GB" dirty="0"/>
              <a:t>an </a:t>
            </a:r>
            <a:r>
              <a:rPr lang="en-GB" b="1" dirty="0">
                <a:solidFill>
                  <a:srgbClr val="404B56"/>
                </a:solidFill>
              </a:rPr>
              <a:t>identical</a:t>
            </a:r>
            <a:r>
              <a:rPr lang="en-GB" dirty="0"/>
              <a:t> trade mark is already protected for identical or similar goods and services</a:t>
            </a:r>
          </a:p>
          <a:p>
            <a:pPr lvl="1"/>
            <a:endParaRPr lang="en-GB" dirty="0"/>
          </a:p>
          <a:p>
            <a:pPr lvl="1"/>
            <a:r>
              <a:rPr lang="en-GB" dirty="0"/>
              <a:t>a </a:t>
            </a:r>
            <a:r>
              <a:rPr lang="en-GB" b="1" dirty="0">
                <a:solidFill>
                  <a:srgbClr val="404B56"/>
                </a:solidFill>
              </a:rPr>
              <a:t>similar</a:t>
            </a:r>
            <a:r>
              <a:rPr lang="en-GB" dirty="0"/>
              <a:t> trade mark is already protected for identical or similar goods and services </a:t>
            </a:r>
            <a:r>
              <a:rPr lang="en-GB" b="1" dirty="0"/>
              <a:t>and</a:t>
            </a:r>
            <a:r>
              <a:rPr lang="en-GB" dirty="0"/>
              <a:t> there is a </a:t>
            </a:r>
            <a:r>
              <a:rPr lang="en-GB" b="1" dirty="0">
                <a:solidFill>
                  <a:srgbClr val="404B56"/>
                </a:solidFill>
              </a:rPr>
              <a:t>likelihood of confusion </a:t>
            </a:r>
            <a:r>
              <a:rPr lang="en-GB" dirty="0"/>
              <a:t>between the two signs</a:t>
            </a:r>
          </a:p>
          <a:p>
            <a:pPr lvl="1"/>
            <a:endParaRPr lang="en-GB" dirty="0"/>
          </a:p>
          <a:p>
            <a:pPr marL="885825" lvl="2" indent="-342900">
              <a:buFont typeface="Wingdings" panose="05000000000000000000" pitchFamily="2" charset="2"/>
              <a:buChar char="Ø"/>
            </a:pPr>
            <a:r>
              <a:rPr lang="en-GB" dirty="0"/>
              <a:t>Risk of confusion about the origin of the goods and services</a:t>
            </a:r>
          </a:p>
        </p:txBody>
      </p:sp>
      <p:sp>
        <p:nvSpPr>
          <p:cNvPr id="11268"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14</a:t>
            </a:fld>
            <a:endParaRPr lang="de-DE"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Scenario</a:t>
            </a:r>
          </a:p>
        </p:txBody>
      </p:sp>
      <p:sp>
        <p:nvSpPr>
          <p:cNvPr id="6" name="Content Placeholder 5"/>
          <p:cNvSpPr>
            <a:spLocks noGrp="1"/>
          </p:cNvSpPr>
          <p:nvPr>
            <p:ph idx="1"/>
          </p:nvPr>
        </p:nvSpPr>
        <p:spPr/>
        <p:txBody>
          <a:bodyPr/>
          <a:lstStyle/>
          <a:p>
            <a:r>
              <a:rPr lang="en-IE" dirty="0"/>
              <a:t>You are a researcher at a university and preparing a distance-learning course. You would like to use copyright-protected works to illustrate and explain the course content. Can you use them without permission?</a:t>
            </a:r>
          </a:p>
          <a:p>
            <a:endParaRPr lang="en-GB" dirty="0"/>
          </a:p>
          <a:p>
            <a:pPr marL="0" indent="0">
              <a:buNone/>
            </a:pPr>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AD5163E5-DFC9-43E6-BEA1-076F656BDFD4}" type="slidenum">
              <a:rPr lang="de-DE" smtClean="0"/>
              <a:pPr/>
              <a:t>140</a:t>
            </a:fld>
            <a:endParaRPr lang="de-DE" dirty="0"/>
          </a:p>
        </p:txBody>
      </p:sp>
    </p:spTree>
    <p:extLst>
      <p:ext uri="{BB962C8B-B14F-4D97-AF65-F5344CB8AC3E}">
        <p14:creationId xmlns:p14="http://schemas.microsoft.com/office/powerpoint/2010/main" val="2804327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Questions</a:t>
            </a:r>
          </a:p>
        </p:txBody>
      </p:sp>
      <p:sp>
        <p:nvSpPr>
          <p:cNvPr id="2" name="Content Placeholder 1"/>
          <p:cNvSpPr>
            <a:spLocks noGrp="1"/>
          </p:cNvSpPr>
          <p:nvPr>
            <p:ph idx="1"/>
          </p:nvPr>
        </p:nvSpPr>
        <p:spPr/>
        <p:txBody>
          <a:bodyPr/>
          <a:lstStyle/>
          <a:p>
            <a:pPr marL="457200" indent="-457200">
              <a:buFont typeface="+mj-lt"/>
              <a:buAutoNum type="arabicPeriod"/>
            </a:pPr>
            <a:r>
              <a:rPr lang="en-IE" dirty="0"/>
              <a:t>When are you allowed to use copyright-protected works without permission?</a:t>
            </a:r>
          </a:p>
          <a:p>
            <a:pPr marL="457200" indent="-457200">
              <a:buFont typeface="+mj-lt"/>
              <a:buAutoNum type="arabicPeriod"/>
            </a:pPr>
            <a:endParaRPr lang="en-IE" dirty="0"/>
          </a:p>
          <a:p>
            <a:pPr marL="457200" indent="-457200">
              <a:buFont typeface="+mj-lt"/>
              <a:buAutoNum type="arabicPeriod"/>
            </a:pPr>
            <a:r>
              <a:rPr lang="en-IE" dirty="0"/>
              <a:t>What conditions apply?</a:t>
            </a:r>
          </a:p>
          <a:p>
            <a:pPr marL="457200" indent="-457200">
              <a:buFont typeface="+mj-lt"/>
              <a:buAutoNum type="arabicPeriod"/>
            </a:pPr>
            <a:endParaRPr lang="en-IE" dirty="0"/>
          </a:p>
          <a:p>
            <a:pPr marL="457200" indent="-457200">
              <a:buFont typeface="+mj-lt"/>
              <a:buAutoNum type="arabicPeriod"/>
            </a:pPr>
            <a:r>
              <a:rPr lang="en-IE" dirty="0"/>
              <a:t>Do you have to pay to use them?</a:t>
            </a:r>
          </a:p>
          <a:p>
            <a:pPr marL="457200" indent="-457200">
              <a:buFont typeface="+mj-lt"/>
              <a:buAutoNum type="arabicPeriod"/>
            </a:pPr>
            <a:endParaRPr lang="en-IE" dirty="0"/>
          </a:p>
          <a:p>
            <a:pPr marL="457200" indent="-457200">
              <a:buFont typeface="+mj-lt"/>
              <a:buAutoNum type="arabicPeriod"/>
            </a:pPr>
            <a:r>
              <a:rPr lang="en-IE" dirty="0"/>
              <a:t>What about the materials referred to in this exercise?</a:t>
            </a:r>
          </a:p>
          <a:p>
            <a:pPr marL="457200" indent="-457200">
              <a:buFont typeface="+mj-lt"/>
              <a:buAutoNum type="arabicPeriod"/>
            </a:pPr>
            <a:endParaRPr lang="en-IE" dirty="0"/>
          </a:p>
          <a:p>
            <a:endParaRPr lang="es-ES_tradnl"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141</a:t>
            </a:fld>
            <a:endParaRPr lang="de-DE" dirty="0"/>
          </a:p>
        </p:txBody>
      </p:sp>
    </p:spTree>
    <p:extLst>
      <p:ext uri="{BB962C8B-B14F-4D97-AF65-F5344CB8AC3E}">
        <p14:creationId xmlns:p14="http://schemas.microsoft.com/office/powerpoint/2010/main" val="21772099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77" y="4406900"/>
            <a:ext cx="7772400" cy="1362075"/>
          </a:xfrm>
        </p:spPr>
        <p:txBody>
          <a:bodyPr/>
          <a:lstStyle/>
          <a:p>
            <a:r>
              <a:rPr lang="en-GB" dirty="0"/>
              <a:t>Discussion</a:t>
            </a:r>
          </a:p>
        </p:txBody>
      </p:sp>
      <p:sp>
        <p:nvSpPr>
          <p:cNvPr id="3" name="Conten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ECE4FED1-EEF2-4299-8477-A598EC398E8A}" type="slidenum">
              <a:rPr lang="de-DE" smtClean="0"/>
              <a:pPr/>
              <a:t>142</a:t>
            </a:fld>
            <a:endParaRPr lang="de-DE" dirty="0"/>
          </a:p>
        </p:txBody>
      </p:sp>
    </p:spTree>
    <p:extLst>
      <p:ext uri="{BB962C8B-B14F-4D97-AF65-F5344CB8AC3E}">
        <p14:creationId xmlns:p14="http://schemas.microsoft.com/office/powerpoint/2010/main" val="4736618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a:t>
            </a:r>
          </a:p>
        </p:txBody>
      </p:sp>
      <p:sp>
        <p:nvSpPr>
          <p:cNvPr id="3" name="Content Placeholder 2"/>
          <p:cNvSpPr>
            <a:spLocks noGrp="1"/>
          </p:cNvSpPr>
          <p:nvPr>
            <p:ph idx="1"/>
          </p:nvPr>
        </p:nvSpPr>
        <p:spPr>
          <a:xfrm>
            <a:off x="613149" y="1629343"/>
            <a:ext cx="7921625" cy="4464050"/>
          </a:xfrm>
        </p:spPr>
        <p:txBody>
          <a:bodyPr/>
          <a:lstStyle/>
          <a:p>
            <a:pPr marL="457200" indent="-457200">
              <a:buFont typeface="+mj-lt"/>
              <a:buAutoNum type="arabicPeriod"/>
            </a:pPr>
            <a:r>
              <a:rPr lang="en-IE" dirty="0"/>
              <a:t>For education and research, for teaching purposes and to quote short extracts</a:t>
            </a:r>
          </a:p>
          <a:p>
            <a:pPr marL="457200" indent="-457200">
              <a:buFont typeface="+mj-lt"/>
              <a:buAutoNum type="arabicPeriod"/>
            </a:pPr>
            <a:endParaRPr lang="en-IE" dirty="0"/>
          </a:p>
          <a:p>
            <a:pPr marL="457200" indent="-457200">
              <a:buFont typeface="+mj-lt"/>
              <a:buAutoNum type="arabicPeriod"/>
            </a:pPr>
            <a:r>
              <a:rPr lang="en-IE" dirty="0"/>
              <a:t>Subject to "three-step test"</a:t>
            </a:r>
          </a:p>
          <a:p>
            <a:pPr marL="457200" indent="-457200">
              <a:buFont typeface="+mj-lt"/>
              <a:buAutoNum type="arabicPeriod"/>
            </a:pPr>
            <a:endParaRPr lang="en-IE" dirty="0"/>
          </a:p>
          <a:p>
            <a:pPr marL="457200" indent="-457200">
              <a:buFont typeface="+mj-lt"/>
              <a:buAutoNum type="arabicPeriod"/>
            </a:pPr>
            <a:r>
              <a:rPr lang="en-IE" dirty="0"/>
              <a:t>Subject to payment in some countries</a:t>
            </a:r>
          </a:p>
          <a:p>
            <a:pPr marL="457200" indent="-457200">
              <a:buFont typeface="+mj-lt"/>
              <a:buAutoNum type="arabicPeriod"/>
            </a:pPr>
            <a:endParaRPr lang="en-IE" dirty="0"/>
          </a:p>
          <a:p>
            <a:pPr marL="457200" indent="-457200">
              <a:buFont typeface="+mj-lt"/>
              <a:buAutoNum type="arabicPeriod"/>
            </a:pPr>
            <a:r>
              <a:rPr lang="en-IE" dirty="0"/>
              <a:t>The materials are for teaching purposes. But are they for non-commercial purposes?</a:t>
            </a:r>
          </a:p>
          <a:p>
            <a:pPr marL="457200" indent="-457200">
              <a:buFont typeface="+mj-lt"/>
              <a:buAutoNum type="arabicPeriod"/>
            </a:pPr>
            <a:endParaRPr lang="en-IE" dirty="0"/>
          </a:p>
          <a:p>
            <a:pPr marL="0" indent="0">
              <a:buNone/>
            </a:pPr>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143</a:t>
            </a:fld>
            <a:endParaRPr lang="de-DE" dirty="0"/>
          </a:p>
        </p:txBody>
      </p:sp>
    </p:spTree>
    <p:extLst>
      <p:ext uri="{BB962C8B-B14F-4D97-AF65-F5344CB8AC3E}">
        <p14:creationId xmlns:p14="http://schemas.microsoft.com/office/powerpoint/2010/main" val="16490699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backgroundMark x1="43944" y1="68167" x2="44500" y2="67417"/>
                        <a14:backgroundMark x1="42667" y1="66250" x2="54111" y2="61417"/>
                        <a14:backgroundMark x1="54389" y1="61417" x2="53778" y2="80750"/>
                        <a14:backgroundMark x1="53778" y1="80750" x2="42944" y2="84917"/>
                        <a14:backgroundMark x1="42944" y1="84917" x2="43222" y2="64833"/>
                        <a14:backgroundMark x1="46611" y1="68583" x2="46611" y2="68583"/>
                        <a14:backgroundMark x1="52944" y1="61667" x2="54389" y2="63833"/>
                        <a14:backgroundMark x1="44222" y1="69000" x2="45056" y2="78333"/>
                        <a14:backgroundMark x1="45222" y1="77583" x2="52556" y2="65583"/>
                        <a14:backgroundMark x1="52556" y1="65583" x2="50722" y2="6600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2" name="Title 1"/>
          <p:cNvSpPr>
            <a:spLocks noGrp="1"/>
          </p:cNvSpPr>
          <p:nvPr>
            <p:ph type="title"/>
          </p:nvPr>
        </p:nvSpPr>
        <p:spPr>
          <a:xfrm>
            <a:off x="585956" y="4406900"/>
            <a:ext cx="7772400" cy="1362075"/>
          </a:xfrm>
        </p:spPr>
        <p:txBody>
          <a:bodyPr/>
          <a:lstStyle/>
          <a:p>
            <a:r>
              <a:rPr lang="en-GB" dirty="0"/>
              <a:t>enforcement </a:t>
            </a:r>
          </a:p>
        </p:txBody>
      </p:sp>
      <p:sp>
        <p:nvSpPr>
          <p:cNvPr id="3" name="Content Placeholder 2"/>
          <p:cNvSpPr>
            <a:spLocks noGrp="1"/>
          </p:cNvSpPr>
          <p:nvPr>
            <p:ph type="body" idx="1"/>
          </p:nvPr>
        </p:nvSpPr>
        <p:spPr>
          <a:xfrm>
            <a:off x="585956" y="2906713"/>
            <a:ext cx="7772400" cy="1500187"/>
          </a:xfrm>
        </p:spPr>
        <p:txBody>
          <a:bodyPr/>
          <a:lstStyle/>
          <a:p>
            <a:r>
              <a:rPr lang="en-GB" sz="4000" dirty="0"/>
              <a:t>Exercise 4</a:t>
            </a:r>
          </a:p>
        </p:txBody>
      </p:sp>
      <p:sp>
        <p:nvSpPr>
          <p:cNvPr id="4" name="Footer Placeholder 3"/>
          <p:cNvSpPr>
            <a:spLocks noGrp="1"/>
          </p:cNvSpPr>
          <p:nvPr>
            <p:ph type="ftr" sz="quarter" idx="10"/>
          </p:nvPr>
        </p:nvSpPr>
        <p:spPr/>
        <p:txBody>
          <a:bodyPr/>
          <a:lstStyle/>
          <a:p>
            <a:r>
              <a:rPr lang="en-US"/>
              <a:t>Intellectual Property Teaching Kit</a:t>
            </a:r>
            <a:endParaRPr lang="en-GB" dirty="0"/>
          </a:p>
        </p:txBody>
      </p:sp>
      <p:sp>
        <p:nvSpPr>
          <p:cNvPr id="6" name="Slide Number Placeholder 5"/>
          <p:cNvSpPr>
            <a:spLocks noGrp="1"/>
          </p:cNvSpPr>
          <p:nvPr>
            <p:ph type="sldNum" sz="quarter" idx="11"/>
          </p:nvPr>
        </p:nvSpPr>
        <p:spPr/>
        <p:txBody>
          <a:bodyPr/>
          <a:lstStyle/>
          <a:p>
            <a:fld id="{ECE4FED1-EEF2-4299-8477-A598EC398E8A}" type="slidenum">
              <a:rPr lang="de-DE" smtClean="0"/>
              <a:pPr/>
              <a:t>144</a:t>
            </a:fld>
            <a:endParaRPr lang="de-DE" dirty="0"/>
          </a:p>
        </p:txBody>
      </p:sp>
    </p:spTree>
    <p:extLst>
      <p:ext uri="{BB962C8B-B14F-4D97-AF65-F5344CB8AC3E}">
        <p14:creationId xmlns:p14="http://schemas.microsoft.com/office/powerpoint/2010/main" val="8731858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a:t>
            </a:r>
          </a:p>
        </p:txBody>
      </p:sp>
      <p:sp>
        <p:nvSpPr>
          <p:cNvPr id="3" name="Content Placeholder 2"/>
          <p:cNvSpPr>
            <a:spLocks noGrp="1"/>
          </p:cNvSpPr>
          <p:nvPr>
            <p:ph idx="1"/>
          </p:nvPr>
        </p:nvSpPr>
        <p:spPr>
          <a:xfrm>
            <a:off x="611188" y="1628775"/>
            <a:ext cx="7921625" cy="4464050"/>
          </a:xfrm>
        </p:spPr>
        <p:txBody>
          <a:bodyPr/>
          <a:lstStyle/>
          <a:p>
            <a:r>
              <a:rPr lang="en-IE" dirty="0"/>
              <a:t>You are the producer of a cinema film which has been disseminated without your consent on the internet through a file-sharing system. What can you do to enforce your rights? </a:t>
            </a:r>
          </a:p>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145</a:t>
            </a:fld>
            <a:endParaRPr lang="de-DE" dirty="0"/>
          </a:p>
        </p:txBody>
      </p:sp>
    </p:spTree>
    <p:extLst>
      <p:ext uri="{BB962C8B-B14F-4D97-AF65-F5344CB8AC3E}">
        <p14:creationId xmlns:p14="http://schemas.microsoft.com/office/powerpoint/2010/main" val="5081798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lstStyle/>
          <a:p>
            <a:pPr marL="457200" indent="-457200">
              <a:buFont typeface="+mj-lt"/>
              <a:buAutoNum type="arabicPeriod"/>
            </a:pPr>
            <a:r>
              <a:rPr lang="en-GB" dirty="0"/>
              <a:t>What are the special problems associated with copyright infringement on the internet?</a:t>
            </a:r>
          </a:p>
          <a:p>
            <a:pPr marL="457200" indent="-457200">
              <a:buFont typeface="+mj-lt"/>
              <a:buAutoNum type="arabicPeriod"/>
            </a:pPr>
            <a:endParaRPr lang="en-GB" dirty="0"/>
          </a:p>
          <a:p>
            <a:pPr marL="457200" indent="-457200">
              <a:buFont typeface="+mj-lt"/>
              <a:buAutoNum type="arabicPeriod"/>
            </a:pPr>
            <a:r>
              <a:rPr lang="en-GB" dirty="0"/>
              <a:t>What steps can you take?</a:t>
            </a:r>
          </a:p>
          <a:p>
            <a:pPr marL="457200" indent="-457200">
              <a:buFont typeface="+mj-lt"/>
              <a:buAutoNum type="arabicPeriod"/>
            </a:pPr>
            <a:endParaRPr lang="en-GB" dirty="0"/>
          </a:p>
          <a:p>
            <a:pPr marL="457200" indent="-457200">
              <a:buFont typeface="+mj-lt"/>
              <a:buAutoNum type="arabicPeriod"/>
            </a:pPr>
            <a:r>
              <a:rPr lang="en-GB" dirty="0"/>
              <a:t>Is the ISP also liable?</a:t>
            </a:r>
          </a:p>
          <a:p>
            <a:pPr marL="457200" indent="-457200">
              <a:buFont typeface="+mj-lt"/>
              <a:buAutoNum type="arabicPeriod"/>
            </a:pPr>
            <a:endParaRPr lang="en-GB" dirty="0"/>
          </a:p>
          <a:p>
            <a:pPr marL="457200" indent="-457200">
              <a:buFont typeface="+mj-lt"/>
              <a:buAutoNum type="arabicPeriod"/>
            </a:pPr>
            <a:r>
              <a:rPr lang="en-GB" dirty="0"/>
              <a:t>What measures can you take to protect your works from future infringement?</a:t>
            </a:r>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146</a:t>
            </a:fld>
            <a:endParaRPr lang="de-DE" dirty="0"/>
          </a:p>
        </p:txBody>
      </p:sp>
    </p:spTree>
    <p:extLst>
      <p:ext uri="{BB962C8B-B14F-4D97-AF65-F5344CB8AC3E}">
        <p14:creationId xmlns:p14="http://schemas.microsoft.com/office/powerpoint/2010/main" val="23600288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998" y="4406900"/>
            <a:ext cx="7772400" cy="1362075"/>
          </a:xfrm>
        </p:spPr>
        <p:txBody>
          <a:bodyPr/>
          <a:lstStyle/>
          <a:p>
            <a:r>
              <a:rPr lang="es-ES_tradnl" dirty="0"/>
              <a:t>discussion</a:t>
            </a:r>
            <a:endParaRPr lang="en-IE" dirty="0"/>
          </a:p>
        </p:txBody>
      </p:sp>
      <p:sp>
        <p:nvSpPr>
          <p:cNvPr id="6" name="Text Placeholder 5"/>
          <p:cNvSpPr>
            <a:spLocks noGrp="1"/>
          </p:cNvSpPr>
          <p:nvPr>
            <p:ph type="body" idx="1"/>
          </p:nvPr>
        </p:nvSpPr>
        <p:spPr/>
        <p:txBody>
          <a:bodyPr/>
          <a:lstStyle/>
          <a:p>
            <a:endParaRPr lang="en-IE"/>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ECE4FED1-EEF2-4299-8477-A598EC398E8A}" type="slidenum">
              <a:rPr lang="de-DE" smtClean="0"/>
              <a:pPr/>
              <a:t>147</a:t>
            </a:fld>
            <a:endParaRPr lang="de-DE" dirty="0"/>
          </a:p>
        </p:txBody>
      </p:sp>
    </p:spTree>
    <p:extLst>
      <p:ext uri="{BB962C8B-B14F-4D97-AF65-F5344CB8AC3E}">
        <p14:creationId xmlns:p14="http://schemas.microsoft.com/office/powerpoint/2010/main" val="14797102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Answers</a:t>
            </a:r>
          </a:p>
        </p:txBody>
      </p:sp>
      <p:sp>
        <p:nvSpPr>
          <p:cNvPr id="6" name="Content Placeholder 5"/>
          <p:cNvSpPr>
            <a:spLocks noGrp="1"/>
          </p:cNvSpPr>
          <p:nvPr>
            <p:ph idx="1"/>
          </p:nvPr>
        </p:nvSpPr>
        <p:spPr/>
        <p:txBody>
          <a:bodyPr/>
          <a:lstStyle/>
          <a:p>
            <a:pPr marL="457200" indent="-457200">
              <a:buFont typeface="+mj-lt"/>
              <a:buAutoNum type="arabicPeriod"/>
            </a:pPr>
            <a:r>
              <a:rPr lang="en-IE" dirty="0"/>
              <a:t>Websites are located in one country but accessible worldwide</a:t>
            </a:r>
          </a:p>
          <a:p>
            <a:pPr marL="457200" indent="-457200">
              <a:buFont typeface="+mj-lt"/>
              <a:buAutoNum type="arabicPeriod"/>
            </a:pPr>
            <a:endParaRPr lang="en-IE" dirty="0"/>
          </a:p>
          <a:p>
            <a:pPr marL="457200" indent="-457200">
              <a:buFont typeface="+mj-lt"/>
              <a:buAutoNum type="arabicPeriod"/>
            </a:pPr>
            <a:r>
              <a:rPr lang="en-IE" dirty="0"/>
              <a:t>Send a cease and desist letter and ask the ISP to disable access to or remove the infringing content</a:t>
            </a:r>
          </a:p>
          <a:p>
            <a:pPr marL="457200" indent="-457200">
              <a:buFont typeface="+mj-lt"/>
              <a:buAutoNum type="arabicPeriod"/>
            </a:pPr>
            <a:endParaRPr lang="en-IE" dirty="0"/>
          </a:p>
          <a:p>
            <a:pPr marL="457200" indent="-457200">
              <a:buFont typeface="+mj-lt"/>
              <a:buAutoNum type="arabicPeriod"/>
            </a:pPr>
            <a:r>
              <a:rPr lang="en-IE" dirty="0"/>
              <a:t>Three categories of ISP are exempted from liability</a:t>
            </a:r>
          </a:p>
          <a:p>
            <a:pPr marL="457200" indent="-457200">
              <a:buFont typeface="+mj-lt"/>
              <a:buAutoNum type="arabicPeriod"/>
            </a:pPr>
            <a:endParaRPr lang="en-IE" dirty="0"/>
          </a:p>
          <a:p>
            <a:pPr marL="457200" indent="-457200">
              <a:buFont typeface="+mj-lt"/>
              <a:buAutoNum type="arabicPeriod"/>
            </a:pPr>
            <a:r>
              <a:rPr lang="en-IE" dirty="0"/>
              <a:t>Apply technical protection measures</a:t>
            </a:r>
          </a:p>
          <a:p>
            <a:endParaRPr lang="en-IE"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3" name="Slide Number Placeholder 2"/>
          <p:cNvSpPr>
            <a:spLocks noGrp="1"/>
          </p:cNvSpPr>
          <p:nvPr>
            <p:ph type="sldNum" sz="quarter" idx="11"/>
          </p:nvPr>
        </p:nvSpPr>
        <p:spPr/>
        <p:txBody>
          <a:bodyPr/>
          <a:lstStyle/>
          <a:p>
            <a:fld id="{AD5163E5-DFC9-43E6-BEA1-076F656BDFD4}" type="slidenum">
              <a:rPr lang="de-DE" smtClean="0"/>
              <a:pPr/>
              <a:t>148</a:t>
            </a:fld>
            <a:endParaRPr lang="de-DE" dirty="0"/>
          </a:p>
        </p:txBody>
      </p:sp>
    </p:spTree>
    <p:extLst>
      <p:ext uri="{BB962C8B-B14F-4D97-AF65-F5344CB8AC3E}">
        <p14:creationId xmlns:p14="http://schemas.microsoft.com/office/powerpoint/2010/main" val="6150280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 </a:t>
            </a:r>
          </a:p>
        </p:txBody>
      </p:sp>
      <p:sp>
        <p:nvSpPr>
          <p:cNvPr id="3" name="Content Placeholder 2"/>
          <p:cNvSpPr>
            <a:spLocks noGrp="1"/>
          </p:cNvSpPr>
          <p:nvPr>
            <p:ph idx="1"/>
          </p:nvPr>
        </p:nvSpPr>
        <p:spPr/>
        <p:txBody>
          <a:bodyPr/>
          <a:lstStyle/>
          <a:p>
            <a:r>
              <a:rPr lang="en-GB" dirty="0"/>
              <a:t>International treaties on copyright and related rights</a:t>
            </a:r>
          </a:p>
          <a:p>
            <a:pPr marL="271463" lvl="1" indent="0">
              <a:buNone/>
            </a:pPr>
            <a:endParaRPr lang="en-GB" dirty="0">
              <a:hlinkClick r:id="rId3"/>
            </a:endParaRPr>
          </a:p>
          <a:p>
            <a:pPr marL="271463" lvl="1" indent="0">
              <a:buNone/>
            </a:pPr>
            <a:r>
              <a:rPr lang="en-GB" dirty="0">
                <a:hlinkClick r:id="rId3"/>
              </a:rPr>
              <a:t>www.wipo.int/copyright/en/treaties.htm</a:t>
            </a:r>
            <a:endParaRPr lang="en-GB" dirty="0"/>
          </a:p>
          <a:p>
            <a:pPr marL="271463" lvl="1" indent="0">
              <a:buNone/>
            </a:pPr>
            <a:endParaRPr lang="en-GB" dirty="0"/>
          </a:p>
          <a:p>
            <a:endParaRPr lang="en-GB" dirty="0"/>
          </a:p>
          <a:p>
            <a:r>
              <a:rPr lang="en-GB" dirty="0"/>
              <a:t>EU legislation ("</a:t>
            </a:r>
            <a:r>
              <a:rPr lang="en-GB" dirty="0" err="1"/>
              <a:t>acquis</a:t>
            </a:r>
            <a:r>
              <a:rPr lang="en-GB" dirty="0"/>
              <a:t>") on copyright and related rights</a:t>
            </a:r>
          </a:p>
          <a:p>
            <a:pPr marL="271463" lvl="1" indent="0">
              <a:buNone/>
            </a:pPr>
            <a:endParaRPr lang="en-GB" dirty="0">
              <a:hlinkClick r:id="rId4"/>
            </a:endParaRPr>
          </a:p>
          <a:p>
            <a:pPr marL="271463" lvl="1" indent="0">
              <a:buNone/>
            </a:pPr>
            <a:r>
              <a:rPr lang="en-GB" dirty="0">
                <a:hlinkClick r:id="rId4"/>
              </a:rPr>
              <a:t>http://ec.europa.eu/internal_market/copyright/acquis/index_en.htm</a:t>
            </a:r>
            <a:endParaRPr lang="en-GB" dirty="0"/>
          </a:p>
          <a:p>
            <a:pPr marL="271463" lvl="1" indent="0">
              <a:buNone/>
            </a:pPr>
            <a:endParaRPr lang="en-GB" dirty="0"/>
          </a:p>
          <a:p>
            <a:endParaRPr lang="en-GB" dirty="0"/>
          </a:p>
        </p:txBody>
      </p:sp>
      <p:sp>
        <p:nvSpPr>
          <p:cNvPr id="4" name="Footer Placeholder 3"/>
          <p:cNvSpPr>
            <a:spLocks noGrp="1"/>
          </p:cNvSpPr>
          <p:nvPr>
            <p:ph type="ftr" sz="quarter" idx="10"/>
          </p:nvPr>
        </p:nvSpPr>
        <p:spPr/>
        <p:txBody>
          <a:bodyPr/>
          <a:lstStyle/>
          <a:p>
            <a:r>
              <a:rPr lang="en-US"/>
              <a:t>Intellectual Property Teaching Kit</a:t>
            </a:r>
            <a:endParaRPr lang="en-GB"/>
          </a:p>
        </p:txBody>
      </p:sp>
      <p:sp>
        <p:nvSpPr>
          <p:cNvPr id="6" name="Slide Number Placeholder 5"/>
          <p:cNvSpPr>
            <a:spLocks noGrp="1"/>
          </p:cNvSpPr>
          <p:nvPr>
            <p:ph type="sldNum" sz="quarter" idx="11"/>
          </p:nvPr>
        </p:nvSpPr>
        <p:spPr/>
        <p:txBody>
          <a:bodyPr/>
          <a:lstStyle/>
          <a:p>
            <a:fld id="{AD5163E5-DFC9-43E6-BEA1-076F656BDFD4}" type="slidenum">
              <a:rPr lang="de-DE" smtClean="0"/>
              <a:pPr/>
              <a:t>149</a:t>
            </a:fld>
            <a:endParaRPr lang="de-DE" dirty="0"/>
          </a:p>
        </p:txBody>
      </p:sp>
    </p:spTree>
    <p:extLst>
      <p:ext uri="{BB962C8B-B14F-4D97-AF65-F5344CB8AC3E}">
        <p14:creationId xmlns:p14="http://schemas.microsoft.com/office/powerpoint/2010/main" val="424864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a:t>Assessing the likelihood of confusion</a:t>
            </a:r>
          </a:p>
        </p:txBody>
      </p:sp>
      <p:sp>
        <p:nvSpPr>
          <p:cNvPr id="12291" name="Content Placeholder 2"/>
          <p:cNvSpPr>
            <a:spLocks noGrp="1"/>
          </p:cNvSpPr>
          <p:nvPr>
            <p:ph idx="1"/>
          </p:nvPr>
        </p:nvSpPr>
        <p:spPr/>
        <p:txBody>
          <a:bodyPr/>
          <a:lstStyle/>
          <a:p>
            <a:r>
              <a:rPr lang="en-GB" dirty="0"/>
              <a:t>Similarity between signs</a:t>
            </a:r>
          </a:p>
          <a:p>
            <a:endParaRPr lang="en-GB" dirty="0"/>
          </a:p>
          <a:p>
            <a:r>
              <a:rPr lang="en-GB" dirty="0"/>
              <a:t>Similarity between goods and services</a:t>
            </a:r>
          </a:p>
          <a:p>
            <a:endParaRPr lang="en-GB" dirty="0"/>
          </a:p>
          <a:p>
            <a:r>
              <a:rPr lang="en-GB" dirty="0"/>
              <a:t>Overall assessment</a:t>
            </a:r>
          </a:p>
        </p:txBody>
      </p:sp>
      <p:sp>
        <p:nvSpPr>
          <p:cNvPr id="12292" name="Footer Placeholder 3"/>
          <p:cNvSpPr>
            <a:spLocks noGrp="1"/>
          </p:cNvSpPr>
          <p:nvPr>
            <p:ph type="ftr" sz="quarter" idx="10"/>
          </p:nvPr>
        </p:nvSpPr>
        <p:spPr>
          <a:xfrm>
            <a:off x="611188" y="6553200"/>
            <a:ext cx="5689004"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15</a:t>
            </a:fld>
            <a:endParaRPr lang="de-DE"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0341" y="4406900"/>
            <a:ext cx="7772400" cy="1362075"/>
          </a:xfrm>
        </p:spPr>
        <p:txBody>
          <a:bodyPr/>
          <a:lstStyle/>
          <a:p>
            <a:pPr eaLnBrk="1" hangingPunct="1"/>
            <a:r>
              <a:rPr lang="en-GB" altLang="de-DE" dirty="0"/>
              <a:t>Trade secrets AND</a:t>
            </a:r>
            <a:br>
              <a:rPr lang="en-GB" altLang="de-DE" dirty="0"/>
            </a:br>
            <a:r>
              <a:rPr lang="en-GB" altLang="de-DE" dirty="0"/>
              <a:t>KNOW-HOW</a:t>
            </a:r>
            <a:br>
              <a:rPr lang="en-GB" altLang="de-DE" dirty="0"/>
            </a:br>
            <a:br>
              <a:rPr lang="en-GB" altLang="de-DE" dirty="0"/>
            </a:br>
            <a:r>
              <a:rPr lang="en-GB" altLang="ja-JP" dirty="0"/>
              <a:t> </a:t>
            </a:r>
            <a:br>
              <a:rPr lang="en-GB" altLang="ja-JP" dirty="0"/>
            </a:br>
            <a:endParaRPr lang="de-DE" altLang="de-DE" dirty="0"/>
          </a:p>
        </p:txBody>
      </p:sp>
      <p:sp>
        <p:nvSpPr>
          <p:cNvPr id="2" name="Textplatzhalter 1"/>
          <p:cNvSpPr>
            <a:spLocks noGrp="1"/>
          </p:cNvSpPr>
          <p:nvPr>
            <p:ph type="body" idx="1"/>
          </p:nvPr>
        </p:nvSpPr>
        <p:spPr/>
        <p:txBody>
          <a:bodyPr/>
          <a:lstStyle/>
          <a:p>
            <a:endParaRPr lang="de-DE" dirty="0"/>
          </a:p>
        </p:txBody>
      </p:sp>
      <p:sp>
        <p:nvSpPr>
          <p:cNvPr id="3" name="Fußzeilenplatzhalter 2"/>
          <p:cNvSpPr>
            <a:spLocks noGrp="1"/>
          </p:cNvSpPr>
          <p:nvPr>
            <p:ph type="ftr" sz="quarter" idx="10"/>
          </p:nvPr>
        </p:nvSpPr>
        <p:spPr/>
        <p:txBody>
          <a:bodyPr/>
          <a:lstStyle/>
          <a:p>
            <a:pPr>
              <a:defRPr/>
            </a:pPr>
            <a:r>
              <a:rPr lang="en-US"/>
              <a:t>Intellectual Property Teaching Kit</a:t>
            </a:r>
            <a:endParaRPr lang="en-GB" dirty="0"/>
          </a:p>
        </p:txBody>
      </p:sp>
      <p:sp>
        <p:nvSpPr>
          <p:cNvPr id="4" name="Foliennummernplatzhalter 3"/>
          <p:cNvSpPr>
            <a:spLocks noGrp="1"/>
          </p:cNvSpPr>
          <p:nvPr>
            <p:ph type="sldNum" sz="quarter" idx="11"/>
          </p:nvPr>
        </p:nvSpPr>
        <p:spPr/>
        <p:txBody>
          <a:bodyPr/>
          <a:lstStyle/>
          <a:p>
            <a:fld id="{A8DDA9A2-2418-4E35-9FB6-416996566AB1}" type="slidenum">
              <a:rPr lang="de-DE" altLang="de-DE" smtClean="0"/>
              <a:pPr/>
              <a:t>150</a:t>
            </a:fld>
            <a:endParaRPr lang="de-DE" altLang="de-DE" dirty="0"/>
          </a:p>
        </p:txBody>
      </p:sp>
    </p:spTree>
    <p:extLst>
      <p:ext uri="{BB962C8B-B14F-4D97-AF65-F5344CB8AC3E}">
        <p14:creationId xmlns:p14="http://schemas.microsoft.com/office/powerpoint/2010/main" val="2275765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en-US" altLang="de-DE" dirty="0">
                <a:solidFill>
                  <a:schemeClr val="tx1"/>
                </a:solidFill>
              </a:rPr>
              <a:t>Contents</a:t>
            </a:r>
          </a:p>
        </p:txBody>
      </p:sp>
      <p:sp>
        <p:nvSpPr>
          <p:cNvPr id="4099" name="Inhaltsplatzhalter 2"/>
          <p:cNvSpPr>
            <a:spLocks noGrp="1"/>
          </p:cNvSpPr>
          <p:nvPr>
            <p:ph idx="1"/>
          </p:nvPr>
        </p:nvSpPr>
        <p:spPr/>
        <p:txBody>
          <a:bodyPr/>
          <a:lstStyle/>
          <a:p>
            <a:pPr eaLnBrk="1" hangingPunct="1">
              <a:lnSpc>
                <a:spcPct val="120000"/>
              </a:lnSpc>
              <a:spcBef>
                <a:spcPct val="0"/>
              </a:spcBef>
            </a:pPr>
            <a:r>
              <a:rPr lang="en-US" altLang="de-DE" dirty="0"/>
              <a:t>Trade secrets</a:t>
            </a:r>
          </a:p>
          <a:p>
            <a:pPr marL="381000" indent="-457200" eaLnBrk="1" hangingPunct="1">
              <a:lnSpc>
                <a:spcPct val="120000"/>
              </a:lnSpc>
              <a:spcBef>
                <a:spcPct val="0"/>
              </a:spcBef>
            </a:pPr>
            <a:endParaRPr lang="en-US" altLang="de-DE" dirty="0"/>
          </a:p>
          <a:p>
            <a:pPr>
              <a:lnSpc>
                <a:spcPct val="120000"/>
              </a:lnSpc>
              <a:spcBef>
                <a:spcPct val="0"/>
              </a:spcBef>
            </a:pPr>
            <a:r>
              <a:rPr lang="en-US" altLang="de-DE" dirty="0"/>
              <a:t>Know-how</a:t>
            </a:r>
          </a:p>
          <a:p>
            <a:pPr marL="381000" indent="-457200" eaLnBrk="1" hangingPunct="1">
              <a:lnSpc>
                <a:spcPct val="120000"/>
              </a:lnSpc>
              <a:spcBef>
                <a:spcPct val="0"/>
              </a:spcBef>
            </a:pPr>
            <a:endParaRPr lang="en-US" altLang="de-DE" dirty="0"/>
          </a:p>
          <a:p>
            <a:pPr>
              <a:lnSpc>
                <a:spcPct val="120000"/>
              </a:lnSpc>
              <a:spcBef>
                <a:spcPct val="0"/>
              </a:spcBef>
            </a:pPr>
            <a:r>
              <a:rPr lang="en-US" altLang="de-DE" dirty="0"/>
              <a:t>How to protect and enforce trade secrets and know-how</a:t>
            </a:r>
          </a:p>
          <a:p>
            <a:pPr marL="381000" indent="-457200" eaLnBrk="1" hangingPunct="1">
              <a:lnSpc>
                <a:spcPct val="120000"/>
              </a:lnSpc>
              <a:spcBef>
                <a:spcPct val="0"/>
              </a:spcBef>
            </a:pPr>
            <a:endParaRPr lang="en-US" altLang="de-DE" dirty="0"/>
          </a:p>
          <a:p>
            <a:pPr>
              <a:lnSpc>
                <a:spcPct val="120000"/>
              </a:lnSpc>
              <a:spcBef>
                <a:spcPct val="0"/>
              </a:spcBef>
            </a:pPr>
            <a:r>
              <a:rPr lang="en-US" altLang="de-DE" dirty="0"/>
              <a:t>How to extract value from trade secrets and know-how</a:t>
            </a:r>
          </a:p>
          <a:p>
            <a:pPr marL="0" indent="0" eaLnBrk="1" hangingPunct="1">
              <a:lnSpc>
                <a:spcPct val="120000"/>
              </a:lnSpc>
              <a:spcBef>
                <a:spcPct val="0"/>
              </a:spcBef>
              <a:buNone/>
            </a:pPr>
            <a:endParaRPr lang="en-US" altLang="de-DE" dirty="0"/>
          </a:p>
        </p:txBody>
      </p:sp>
      <p:sp>
        <p:nvSpPr>
          <p:cNvPr id="4100" name="TextBox 1"/>
          <p:cNvSpPr txBox="1">
            <a:spLocks noChangeArrowheads="1"/>
          </p:cNvSpPr>
          <p:nvPr/>
        </p:nvSpPr>
        <p:spPr bwMode="auto">
          <a:xfrm>
            <a:off x="2955925" y="67246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de-DE" sz="1800">
              <a:cs typeface="Arial" panose="020B0604020202020204" pitchFamily="34" charset="0"/>
            </a:endParaRPr>
          </a:p>
        </p:txBody>
      </p:sp>
      <p:sp>
        <p:nvSpPr>
          <p:cNvPr id="4101"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796FBA2-0B6B-4672-B3D6-AAF9993AD441}" type="slidenum">
              <a:rPr lang="de-DE" altLang="de-DE" sz="1200">
                <a:cs typeface="Arial" panose="020B0604020202020204" pitchFamily="34" charset="0"/>
              </a:rPr>
              <a:pPr algn="r" eaLnBrk="1" hangingPunct="1">
                <a:spcBef>
                  <a:spcPct val="0"/>
                </a:spcBef>
                <a:buFontTx/>
                <a:buNone/>
              </a:pPr>
              <a:t>151</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151</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10272627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9672" y="4406900"/>
            <a:ext cx="7772400" cy="1362075"/>
          </a:xfrm>
        </p:spPr>
        <p:txBody>
          <a:bodyPr/>
          <a:lstStyle/>
          <a:p>
            <a:pPr eaLnBrk="1" hangingPunct="1"/>
            <a:r>
              <a:rPr lang="en-US" altLang="de-DE" dirty="0">
                <a:solidFill>
                  <a:schemeClr val="tx1"/>
                </a:solidFill>
              </a:rPr>
              <a:t>trade </a:t>
            </a:r>
            <a:r>
              <a:rPr lang="en-US" altLang="de-DE" dirty="0" err="1">
                <a:solidFill>
                  <a:schemeClr val="tx1"/>
                </a:solidFill>
              </a:rPr>
              <a:t>secretS</a:t>
            </a:r>
            <a:endParaRPr lang="en-US" altLang="de-DE" dirty="0">
              <a:solidFill>
                <a:schemeClr val="tx1"/>
              </a:solidFill>
            </a:endParaRPr>
          </a:p>
        </p:txBody>
      </p:sp>
      <p:sp>
        <p:nvSpPr>
          <p:cNvPr id="2" name="Textplatzhalter 1"/>
          <p:cNvSpPr>
            <a:spLocks noGrp="1"/>
          </p:cNvSpPr>
          <p:nvPr>
            <p:ph type="body" idx="1"/>
          </p:nvPr>
        </p:nvSpPr>
        <p:spPr/>
        <p:txBody>
          <a:bodyPr/>
          <a:lstStyle/>
          <a:p>
            <a:endParaRPr lang="de-DE"/>
          </a:p>
        </p:txBody>
      </p:sp>
      <p:sp>
        <p:nvSpPr>
          <p:cNvPr id="5123" name="Foliennummernplatzhalter 5"/>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8052A41-F73C-426C-9D4D-3455184E3E6D}" type="slidenum">
              <a:rPr lang="de-DE" altLang="de-DE" sz="1200">
                <a:cs typeface="Arial" panose="020B0604020202020204" pitchFamily="34" charset="0"/>
              </a:rPr>
              <a:pPr algn="r" eaLnBrk="1" hangingPunct="1">
                <a:spcBef>
                  <a:spcPct val="0"/>
                </a:spcBef>
                <a:buFontTx/>
                <a:buNone/>
              </a:pPr>
              <a:t>152</a:t>
            </a:fld>
            <a:endParaRPr lang="de-DE" altLang="de-DE" sz="1200">
              <a:cs typeface="Arial" panose="020B0604020202020204" pitchFamily="34" charset="0"/>
            </a:endParaRPr>
          </a:p>
        </p:txBody>
      </p:sp>
      <p:sp>
        <p:nvSpPr>
          <p:cNvPr id="4" name="Foliennummernplatzhalter 3"/>
          <p:cNvSpPr>
            <a:spLocks noGrp="1"/>
          </p:cNvSpPr>
          <p:nvPr>
            <p:ph type="sldNum" sz="quarter" idx="11"/>
          </p:nvPr>
        </p:nvSpPr>
        <p:spPr/>
        <p:txBody>
          <a:bodyPr/>
          <a:lstStyle/>
          <a:p>
            <a:fld id="{A8DDA9A2-2418-4E35-9FB6-416996566AB1}" type="slidenum">
              <a:rPr lang="de-DE" altLang="de-DE" smtClean="0"/>
              <a:pPr/>
              <a:t>152</a:t>
            </a:fld>
            <a:endParaRPr lang="de-DE" altLang="de-DE" dirty="0"/>
          </a:p>
        </p:txBody>
      </p:sp>
      <p:sp>
        <p:nvSpPr>
          <p:cNvPr id="5" name="Fußzeilenplatzhalter 4"/>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5436926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de-DE" dirty="0">
                <a:solidFill>
                  <a:schemeClr val="tx1"/>
                </a:solidFill>
              </a:rPr>
              <a:t>What is a trade secret? </a:t>
            </a:r>
            <a:r>
              <a:rPr lang="en-US" altLang="de-DE" dirty="0">
                <a:solidFill>
                  <a:srgbClr val="000000"/>
                </a:solidFill>
              </a:rPr>
              <a:t>					</a:t>
            </a:r>
            <a:endParaRPr lang="en-US" altLang="de-DE" dirty="0">
              <a:solidFill>
                <a:srgbClr val="7F7F7F"/>
              </a:solidFill>
            </a:endParaRPr>
          </a:p>
        </p:txBody>
      </p:sp>
      <p:sp>
        <p:nvSpPr>
          <p:cNvPr id="11267" name="Content Placeholder 2"/>
          <p:cNvSpPr>
            <a:spLocks noGrp="1"/>
          </p:cNvSpPr>
          <p:nvPr>
            <p:ph idx="1"/>
          </p:nvPr>
        </p:nvSpPr>
        <p:spPr/>
        <p:txBody>
          <a:bodyPr/>
          <a:lstStyle/>
          <a:p>
            <a:pPr eaLnBrk="1" hangingPunct="1">
              <a:lnSpc>
                <a:spcPct val="90000"/>
              </a:lnSpc>
              <a:defRPr/>
            </a:pPr>
            <a:r>
              <a:rPr lang="en-US" altLang="de-DE" dirty="0"/>
              <a:t>Any information that is deliberately not disclosed and that:</a:t>
            </a:r>
          </a:p>
          <a:p>
            <a:pPr eaLnBrk="1" hangingPunct="1">
              <a:lnSpc>
                <a:spcPct val="90000"/>
              </a:lnSpc>
              <a:buFont typeface="Wingdings" panose="05000000000000000000" pitchFamily="2" charset="2"/>
              <a:buNone/>
              <a:defRPr/>
            </a:pPr>
            <a:endParaRPr lang="en-US" altLang="de-DE" dirty="0"/>
          </a:p>
          <a:p>
            <a:pPr lvl="1" eaLnBrk="1" hangingPunct="1">
              <a:lnSpc>
                <a:spcPct val="90000"/>
              </a:lnSpc>
              <a:defRPr/>
            </a:pPr>
            <a:r>
              <a:rPr lang="en-US" altLang="de-DE" dirty="0"/>
              <a:t>Economically benefits its owner for as long as it remains secret</a:t>
            </a:r>
          </a:p>
          <a:p>
            <a:pPr eaLnBrk="1" hangingPunct="1">
              <a:lnSpc>
                <a:spcPct val="90000"/>
              </a:lnSpc>
              <a:defRPr/>
            </a:pPr>
            <a:endParaRPr lang="en-US" altLang="de-DE" dirty="0"/>
          </a:p>
          <a:p>
            <a:pPr lvl="1" eaLnBrk="1" hangingPunct="1">
              <a:lnSpc>
                <a:spcPct val="90000"/>
              </a:lnSpc>
              <a:defRPr/>
            </a:pPr>
            <a:r>
              <a:rPr lang="en-US" altLang="de-DE" dirty="0"/>
              <a:t>May economically harm its owner, or benefit competitors, if disclosed against its owner's wishes</a:t>
            </a:r>
          </a:p>
          <a:p>
            <a:pPr eaLnBrk="1" hangingPunct="1">
              <a:lnSpc>
                <a:spcPct val="90000"/>
              </a:lnSpc>
              <a:defRPr/>
            </a:pPr>
            <a:endParaRPr lang="en-US" altLang="de-DE" dirty="0"/>
          </a:p>
          <a:p>
            <a:pPr eaLnBrk="1" hangingPunct="1">
              <a:lnSpc>
                <a:spcPct val="90000"/>
              </a:lnSpc>
              <a:defRPr/>
            </a:pPr>
            <a:r>
              <a:rPr lang="en-US" altLang="de-DE" dirty="0"/>
              <a:t>A powerful and valuable form of intellectual property (IP) with a potentially unlimited life</a:t>
            </a:r>
          </a:p>
          <a:p>
            <a:pPr eaLnBrk="1" hangingPunct="1">
              <a:lnSpc>
                <a:spcPct val="90000"/>
              </a:lnSpc>
              <a:buFont typeface="Wingdings" panose="05000000000000000000" pitchFamily="2" charset="2"/>
              <a:buNone/>
              <a:defRPr/>
            </a:pPr>
            <a:endParaRPr lang="en-US" altLang="de-DE" dirty="0"/>
          </a:p>
          <a:p>
            <a:pPr eaLnBrk="1" hangingPunct="1">
              <a:lnSpc>
                <a:spcPct val="90000"/>
              </a:lnSpc>
              <a:defRPr/>
            </a:pPr>
            <a:r>
              <a:rPr lang="en-US" altLang="de-DE" dirty="0"/>
              <a:t>Not enough to call it a secret. It must be actively kept a secret</a:t>
            </a:r>
          </a:p>
          <a:p>
            <a:pPr marL="671513" lvl="1" indent="-400050" eaLnBrk="1" hangingPunct="1">
              <a:lnSpc>
                <a:spcPct val="90000"/>
              </a:lnSpc>
              <a:buFont typeface="Wingdings" pitchFamily="2" charset="2"/>
              <a:buChar char="§"/>
              <a:defRPr/>
            </a:pPr>
            <a:endParaRPr lang="en-US" altLang="de-DE" dirty="0"/>
          </a:p>
          <a:p>
            <a:pPr eaLnBrk="1" hangingPunct="1">
              <a:defRPr/>
            </a:pPr>
            <a:endParaRPr lang="en-US" altLang="de-DE" dirty="0"/>
          </a:p>
          <a:p>
            <a:pPr eaLnBrk="1" hangingPunct="1">
              <a:defRPr/>
            </a:pPr>
            <a:endParaRPr lang="en-US" altLang="de-DE" dirty="0"/>
          </a:p>
        </p:txBody>
      </p:sp>
      <p:sp>
        <p:nvSpPr>
          <p:cNvPr id="6148"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A3242B8-E0BC-4A06-B00E-8AC61F629B08}" type="slidenum">
              <a:rPr lang="de-DE" altLang="de-DE" sz="1200">
                <a:cs typeface="Arial" panose="020B0604020202020204" pitchFamily="34" charset="0"/>
              </a:rPr>
              <a:pPr algn="r" eaLnBrk="1" hangingPunct="1">
                <a:spcBef>
                  <a:spcPct val="0"/>
                </a:spcBef>
                <a:buFontTx/>
                <a:buNone/>
              </a:pPr>
              <a:t>153</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153</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7436604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de-DE" dirty="0">
                <a:solidFill>
                  <a:schemeClr val="tx1"/>
                </a:solidFill>
              </a:rPr>
              <a:t>Summary – trade secrets</a:t>
            </a:r>
            <a:r>
              <a:rPr lang="en-US" altLang="de-DE" b="0" dirty="0">
                <a:solidFill>
                  <a:srgbClr val="000000"/>
                </a:solidFill>
              </a:rPr>
              <a:t>						</a:t>
            </a:r>
            <a:endParaRPr lang="en-US" altLang="de-DE" b="0" dirty="0">
              <a:solidFill>
                <a:srgbClr val="7F7F7F"/>
              </a:solidFill>
            </a:endParaRPr>
          </a:p>
        </p:txBody>
      </p:sp>
      <p:sp>
        <p:nvSpPr>
          <p:cNvPr id="7171" name="Text Box 9"/>
          <p:cNvSpPr txBox="1">
            <a:spLocks noChangeArrowheads="1"/>
          </p:cNvSpPr>
          <p:nvPr/>
        </p:nvSpPr>
        <p:spPr bwMode="auto">
          <a:xfrm>
            <a:off x="539750" y="1533791"/>
            <a:ext cx="345618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de-DE" b="1" dirty="0">
                <a:cs typeface="Arial" panose="020B0604020202020204" pitchFamily="34" charset="0"/>
              </a:rPr>
              <a:t>Scope</a:t>
            </a:r>
            <a:endParaRPr lang="en-US" altLang="de-DE" b="1" u="sng" dirty="0">
              <a:cs typeface="Arial" panose="020B0604020202020204" pitchFamily="34" charset="0"/>
            </a:endParaRPr>
          </a:p>
          <a:p>
            <a:pPr eaLnBrk="1" hangingPunct="1">
              <a:spcBef>
                <a:spcPct val="0"/>
              </a:spcBef>
              <a:buFontTx/>
              <a:buNone/>
            </a:pPr>
            <a:r>
              <a:rPr lang="en-US" altLang="de-DE" dirty="0">
                <a:cs typeface="Arial" panose="020B0604020202020204" pitchFamily="34" charset="0"/>
              </a:rPr>
              <a:t>Can be any information that is genuinely kept secret</a:t>
            </a:r>
          </a:p>
          <a:p>
            <a:pPr eaLnBrk="1" hangingPunct="1">
              <a:spcBef>
                <a:spcPct val="0"/>
              </a:spcBef>
              <a:buFontTx/>
              <a:buNone/>
            </a:pPr>
            <a:endParaRPr lang="en-US" altLang="de-DE" dirty="0">
              <a:cs typeface="Arial" panose="020B0604020202020204" pitchFamily="34" charset="0"/>
            </a:endParaRPr>
          </a:p>
        </p:txBody>
      </p:sp>
      <p:sp>
        <p:nvSpPr>
          <p:cNvPr id="7174"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39F3F9E-B696-49DD-B966-B14B73DB10DC}" type="slidenum">
              <a:rPr lang="de-DE" altLang="de-DE" sz="1200">
                <a:cs typeface="Arial" panose="020B0604020202020204" pitchFamily="34" charset="0"/>
              </a:rPr>
              <a:pPr algn="r" eaLnBrk="1" hangingPunct="1">
                <a:spcBef>
                  <a:spcPct val="0"/>
                </a:spcBef>
                <a:buFontTx/>
                <a:buNone/>
              </a:pPr>
              <a:t>154</a:t>
            </a:fld>
            <a:endParaRPr lang="de-DE" altLang="de-DE" sz="1200">
              <a:cs typeface="Arial" panose="020B0604020202020204" pitchFamily="34" charset="0"/>
            </a:endParaRPr>
          </a:p>
        </p:txBody>
      </p:sp>
      <p:sp>
        <p:nvSpPr>
          <p:cNvPr id="7176" name="Text Box 9"/>
          <p:cNvSpPr txBox="1">
            <a:spLocks noChangeArrowheads="1"/>
          </p:cNvSpPr>
          <p:nvPr/>
        </p:nvSpPr>
        <p:spPr bwMode="auto">
          <a:xfrm>
            <a:off x="523708" y="5005069"/>
            <a:ext cx="3832268"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de-DE" b="1" dirty="0">
                <a:cs typeface="Arial" panose="020B0604020202020204" pitchFamily="34" charset="0"/>
              </a:rPr>
              <a:t>Benefit</a:t>
            </a:r>
          </a:p>
          <a:p>
            <a:pPr eaLnBrk="1" hangingPunct="1">
              <a:spcBef>
                <a:spcPct val="0"/>
              </a:spcBef>
              <a:buFontTx/>
              <a:buNone/>
            </a:pPr>
            <a:r>
              <a:rPr lang="en-US" altLang="de-DE" dirty="0">
                <a:cs typeface="Arial" panose="020B0604020202020204" pitchFamily="34" charset="0"/>
              </a:rPr>
              <a:t>Can be of substantial long-term commercial value to its owner</a:t>
            </a:r>
          </a:p>
        </p:txBody>
      </p:sp>
      <p:sp>
        <p:nvSpPr>
          <p:cNvPr id="7177" name="Text Box 9"/>
          <p:cNvSpPr txBox="1">
            <a:spLocks noChangeArrowheads="1"/>
          </p:cNvSpPr>
          <p:nvPr/>
        </p:nvSpPr>
        <p:spPr bwMode="auto">
          <a:xfrm>
            <a:off x="547771" y="3081938"/>
            <a:ext cx="3600202" cy="16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de-DE" b="1" dirty="0">
                <a:cs typeface="Arial" panose="020B0604020202020204" pitchFamily="34" charset="0"/>
              </a:rPr>
              <a:t>Access</a:t>
            </a:r>
            <a:endParaRPr lang="en-US" altLang="de-DE" dirty="0">
              <a:cs typeface="Arial" panose="020B0604020202020204" pitchFamily="34" charset="0"/>
            </a:endParaRPr>
          </a:p>
          <a:p>
            <a:pPr eaLnBrk="1" hangingPunct="1">
              <a:spcBef>
                <a:spcPct val="0"/>
              </a:spcBef>
              <a:buFontTx/>
              <a:buNone/>
            </a:pPr>
            <a:r>
              <a:rPr lang="en-US" altLang="de-DE" dirty="0">
                <a:cs typeface="Arial" panose="020B0604020202020204" pitchFamily="34" charset="0"/>
              </a:rPr>
              <a:t>Must be strictly limited and controlled by contract</a:t>
            </a:r>
            <a:r>
              <a:rPr lang="en-US" altLang="de-DE" b="1" dirty="0">
                <a:cs typeface="Arial" panose="020B0604020202020204" pitchFamily="34" charset="0"/>
              </a:rPr>
              <a:t> </a:t>
            </a:r>
            <a:r>
              <a:rPr lang="en-US" altLang="de-DE" dirty="0">
                <a:cs typeface="Arial" panose="020B0604020202020204" pitchFamily="34" charset="0"/>
              </a:rPr>
              <a:t>– </a:t>
            </a:r>
            <a:br>
              <a:rPr lang="en-US" altLang="de-DE" dirty="0">
                <a:cs typeface="Arial" panose="020B0604020202020204" pitchFamily="34" charset="0"/>
              </a:rPr>
            </a:br>
            <a:r>
              <a:rPr lang="en-US" altLang="de-DE" dirty="0">
                <a:cs typeface="Arial" panose="020B0604020202020204" pitchFamily="34" charset="0"/>
              </a:rPr>
              <a:t>for example NDAs</a:t>
            </a:r>
            <a:r>
              <a:rPr lang="en-US" altLang="de-DE" b="1" dirty="0">
                <a:cs typeface="Arial" panose="020B0604020202020204" pitchFamily="34" charset="0"/>
              </a:rPr>
              <a:t> </a:t>
            </a:r>
          </a:p>
          <a:p>
            <a:pPr eaLnBrk="1" hangingPunct="1">
              <a:spcBef>
                <a:spcPct val="0"/>
              </a:spcBef>
              <a:buFontTx/>
              <a:buNone/>
            </a:pPr>
            <a:endParaRPr lang="en-US" altLang="de-DE" dirty="0">
              <a:cs typeface="Arial" panose="020B0604020202020204" pitchFamily="34" charset="0"/>
            </a:endParaRPr>
          </a:p>
        </p:txBody>
      </p:sp>
      <p:sp>
        <p:nvSpPr>
          <p:cNvPr id="13" name="Foliennummernplatzhalter 12"/>
          <p:cNvSpPr>
            <a:spLocks noGrp="1"/>
          </p:cNvSpPr>
          <p:nvPr>
            <p:ph type="sldNum" sz="quarter" idx="11"/>
          </p:nvPr>
        </p:nvSpPr>
        <p:spPr/>
        <p:txBody>
          <a:bodyPr/>
          <a:lstStyle/>
          <a:p>
            <a:fld id="{4B8A303A-CB01-45D7-BE6C-66976D6B36D5}" type="slidenum">
              <a:rPr lang="de-DE" altLang="de-DE" smtClean="0"/>
              <a:pPr/>
              <a:t>154</a:t>
            </a:fld>
            <a:endParaRPr lang="de-DE" altLang="de-DE" dirty="0"/>
          </a:p>
        </p:txBody>
      </p:sp>
      <p:sp>
        <p:nvSpPr>
          <p:cNvPr id="15" name="Fußzeilenplatzhalter 14"/>
          <p:cNvSpPr>
            <a:spLocks noGrp="1"/>
          </p:cNvSpPr>
          <p:nvPr>
            <p:ph type="ftr" sz="quarter" idx="10"/>
          </p:nvPr>
        </p:nvSpPr>
        <p:spPr/>
        <p:txBody>
          <a:bodyPr/>
          <a:lstStyle/>
          <a:p>
            <a:pPr>
              <a:defRPr/>
            </a:pPr>
            <a:r>
              <a:rPr lang="en-US"/>
              <a:t>Intellectual Property Teaching Kit</a:t>
            </a:r>
            <a:endParaRPr lang="en-GB" dirty="0"/>
          </a:p>
        </p:txBody>
      </p:sp>
      <p:pic>
        <p:nvPicPr>
          <p:cNvPr id="2" name="Grafik 1"/>
          <p:cNvPicPr>
            <a:picLocks noChangeAspect="1"/>
          </p:cNvPicPr>
          <p:nvPr/>
        </p:nvPicPr>
        <p:blipFill>
          <a:blip r:embed="rId3"/>
          <a:stretch>
            <a:fillRect/>
          </a:stretch>
        </p:blipFill>
        <p:spPr>
          <a:xfrm>
            <a:off x="5309003" y="1598502"/>
            <a:ext cx="3220625" cy="3985339"/>
          </a:xfrm>
          <a:prstGeom prst="rect">
            <a:avLst/>
          </a:prstGeom>
        </p:spPr>
      </p:pic>
    </p:spTree>
    <p:extLst>
      <p:ext uri="{BB962C8B-B14F-4D97-AF65-F5344CB8AC3E}">
        <p14:creationId xmlns:p14="http://schemas.microsoft.com/office/powerpoint/2010/main" val="38871876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651" y="4406900"/>
            <a:ext cx="7772400" cy="1362075"/>
          </a:xfrm>
        </p:spPr>
        <p:txBody>
          <a:bodyPr/>
          <a:lstStyle/>
          <a:p>
            <a:pPr eaLnBrk="1" hangingPunct="1"/>
            <a:r>
              <a:rPr lang="en-US" altLang="de-DE" dirty="0"/>
              <a:t>know-how</a:t>
            </a:r>
          </a:p>
        </p:txBody>
      </p:sp>
      <p:sp>
        <p:nvSpPr>
          <p:cNvPr id="3" name="Textplatzhalter 2"/>
          <p:cNvSpPr>
            <a:spLocks noGrp="1"/>
          </p:cNvSpPr>
          <p:nvPr>
            <p:ph type="body" idx="1"/>
          </p:nvPr>
        </p:nvSpPr>
        <p:spPr/>
        <p:txBody>
          <a:bodyPr/>
          <a:lstStyle/>
          <a:p>
            <a:endParaRPr lang="de-DE"/>
          </a:p>
        </p:txBody>
      </p:sp>
      <p:sp>
        <p:nvSpPr>
          <p:cNvPr id="8195" name="Foliennummernplatzhalter 5"/>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D6A9DFC-49D0-4C2B-A40F-175A910822E4}" type="slidenum">
              <a:rPr lang="de-DE" altLang="de-DE" sz="1200">
                <a:cs typeface="Arial" panose="020B0604020202020204" pitchFamily="34" charset="0"/>
              </a:rPr>
              <a:pPr algn="r" eaLnBrk="1" hangingPunct="1">
                <a:spcBef>
                  <a:spcPct val="0"/>
                </a:spcBef>
                <a:buFontTx/>
                <a:buNone/>
              </a:pPr>
              <a:t>155</a:t>
            </a:fld>
            <a:endParaRPr lang="de-DE" altLang="de-DE" sz="1200">
              <a:cs typeface="Arial" panose="020B0604020202020204" pitchFamily="34" charset="0"/>
            </a:endParaRPr>
          </a:p>
        </p:txBody>
      </p:sp>
      <p:sp>
        <p:nvSpPr>
          <p:cNvPr id="5" name="Foliennummernplatzhalter 4"/>
          <p:cNvSpPr>
            <a:spLocks noGrp="1"/>
          </p:cNvSpPr>
          <p:nvPr>
            <p:ph type="sldNum" sz="quarter" idx="11"/>
          </p:nvPr>
        </p:nvSpPr>
        <p:spPr/>
        <p:txBody>
          <a:bodyPr/>
          <a:lstStyle/>
          <a:p>
            <a:fld id="{A8DDA9A2-2418-4E35-9FB6-416996566AB1}" type="slidenum">
              <a:rPr lang="de-DE" altLang="de-DE" smtClean="0"/>
              <a:pPr/>
              <a:t>155</a:t>
            </a:fld>
            <a:endParaRPr lang="de-DE" altLang="de-DE" dirty="0"/>
          </a:p>
        </p:txBody>
      </p:sp>
      <p:sp>
        <p:nvSpPr>
          <p:cNvPr id="6" name="Fußzeilenplatzhalter 5"/>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748736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de-DE" dirty="0">
                <a:solidFill>
                  <a:schemeClr val="tx1"/>
                </a:solidFill>
              </a:rPr>
              <a:t>What is know-how?</a:t>
            </a:r>
            <a:br>
              <a:rPr lang="en-US" altLang="de-DE" dirty="0">
                <a:solidFill>
                  <a:srgbClr val="000000"/>
                </a:solidFill>
              </a:rPr>
            </a:br>
            <a:endParaRPr lang="en-US" altLang="de-DE" dirty="0">
              <a:solidFill>
                <a:srgbClr val="000000"/>
              </a:solidFill>
            </a:endParaRPr>
          </a:p>
        </p:txBody>
      </p:sp>
      <p:sp>
        <p:nvSpPr>
          <p:cNvPr id="110595" name="Content Placeholder 2"/>
          <p:cNvSpPr>
            <a:spLocks noGrp="1"/>
          </p:cNvSpPr>
          <p:nvPr>
            <p:ph idx="1"/>
          </p:nvPr>
        </p:nvSpPr>
        <p:spPr/>
        <p:txBody>
          <a:bodyPr/>
          <a:lstStyle/>
          <a:p>
            <a:pPr eaLnBrk="1" hangingPunct="1">
              <a:defRPr/>
            </a:pPr>
            <a:r>
              <a:rPr lang="en-US" altLang="de-DE" dirty="0"/>
              <a:t>Any secret or restricted information or knowledge that improves its owner's </a:t>
            </a:r>
            <a:r>
              <a:rPr lang="en-US" altLang="de-DE" b="1" dirty="0"/>
              <a:t>ability</a:t>
            </a:r>
            <a:r>
              <a:rPr lang="en-US" altLang="de-DE" dirty="0"/>
              <a:t> to produce a desired outcome</a:t>
            </a:r>
          </a:p>
          <a:p>
            <a:pPr eaLnBrk="1" hangingPunct="1">
              <a:defRPr/>
            </a:pPr>
            <a:endParaRPr lang="en-US" altLang="de-DE" dirty="0"/>
          </a:p>
          <a:p>
            <a:pPr eaLnBrk="1" hangingPunct="1">
              <a:defRPr/>
            </a:pPr>
            <a:r>
              <a:rPr lang="en-US" altLang="de-DE" dirty="0"/>
              <a:t>May enable a business to:</a:t>
            </a:r>
          </a:p>
          <a:p>
            <a:pPr lvl="1" eaLnBrk="1" hangingPunct="1">
              <a:defRPr/>
            </a:pPr>
            <a:r>
              <a:rPr lang="en-US" altLang="de-DE" dirty="0"/>
              <a:t>source materials more cheaply than a competitor</a:t>
            </a:r>
          </a:p>
          <a:p>
            <a:pPr lvl="1" eaLnBrk="1" hangingPunct="1">
              <a:defRPr/>
            </a:pPr>
            <a:r>
              <a:rPr lang="en-US" altLang="de-DE" dirty="0"/>
              <a:t>manufacture more efficiently than a competitor even when both use the same equipment and processes</a:t>
            </a:r>
            <a:br>
              <a:rPr lang="en-US" altLang="de-DE" dirty="0"/>
            </a:br>
            <a:endParaRPr lang="en-US" altLang="de-DE" dirty="0"/>
          </a:p>
          <a:p>
            <a:pPr eaLnBrk="1" hangingPunct="1">
              <a:defRPr/>
            </a:pPr>
            <a:r>
              <a:rPr lang="en-US" altLang="de-DE" dirty="0"/>
              <a:t>Can be </a:t>
            </a:r>
            <a:r>
              <a:rPr lang="en-US" altLang="de-DE" b="1" dirty="0"/>
              <a:t>tangible</a:t>
            </a:r>
            <a:r>
              <a:rPr lang="en-US" altLang="de-DE" dirty="0"/>
              <a:t>: blueprints, formulae, instructions, specifications</a:t>
            </a:r>
            <a:br>
              <a:rPr lang="en-US" altLang="de-DE" dirty="0"/>
            </a:br>
            <a:endParaRPr lang="en-US" altLang="de-DE" dirty="0"/>
          </a:p>
          <a:p>
            <a:pPr eaLnBrk="1" hangingPunct="1">
              <a:defRPr/>
            </a:pPr>
            <a:r>
              <a:rPr lang="en-US" altLang="de-DE" dirty="0"/>
              <a:t>Or </a:t>
            </a:r>
            <a:r>
              <a:rPr lang="en-US" altLang="de-DE" b="1" dirty="0"/>
              <a:t>intangible</a:t>
            </a:r>
            <a:r>
              <a:rPr lang="en-US" altLang="de-DE" dirty="0"/>
              <a:t>: process management skills, market intelligence, quality control techniques</a:t>
            </a:r>
            <a:endParaRPr lang="en-US" altLang="de-DE" b="1" dirty="0"/>
          </a:p>
          <a:p>
            <a:pPr marL="0" indent="0" eaLnBrk="1" hangingPunct="1">
              <a:buFont typeface="Wingdings" panose="05000000000000000000" pitchFamily="2" charset="2"/>
              <a:buNone/>
              <a:defRPr/>
            </a:pPr>
            <a:endParaRPr lang="en-US" altLang="de-DE" b="1" dirty="0">
              <a:solidFill>
                <a:srgbClr val="333399"/>
              </a:solidFill>
            </a:endParaRPr>
          </a:p>
          <a:p>
            <a:pPr marL="0" indent="0" eaLnBrk="1" hangingPunct="1">
              <a:buFontTx/>
              <a:buNone/>
              <a:defRPr/>
            </a:pPr>
            <a:endParaRPr lang="en-US" altLang="de-DE" u="sng" dirty="0">
              <a:solidFill>
                <a:schemeClr val="tx2"/>
              </a:solidFill>
            </a:endParaRPr>
          </a:p>
          <a:p>
            <a:pPr marL="0" indent="0" eaLnBrk="1" hangingPunct="1">
              <a:buFontTx/>
              <a:buNone/>
              <a:defRPr/>
            </a:pPr>
            <a:endParaRPr lang="en-US" altLang="de-DE" b="1" dirty="0">
              <a:solidFill>
                <a:schemeClr val="bg2"/>
              </a:solidFill>
            </a:endParaRPr>
          </a:p>
          <a:p>
            <a:pPr marL="0" indent="0" eaLnBrk="1" hangingPunct="1">
              <a:buFontTx/>
              <a:buNone/>
              <a:defRPr/>
            </a:pPr>
            <a:endParaRPr lang="en-US" altLang="de-DE" dirty="0">
              <a:solidFill>
                <a:srgbClr val="C0362B"/>
              </a:solidFill>
            </a:endParaRPr>
          </a:p>
        </p:txBody>
      </p:sp>
      <p:sp>
        <p:nvSpPr>
          <p:cNvPr id="9220" name="Foliennummernplatzhalter 5"/>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DD22AB1-EB98-45F1-9C10-388EBD554979}" type="slidenum">
              <a:rPr lang="de-DE" altLang="de-DE" sz="1200">
                <a:cs typeface="Arial" panose="020B0604020202020204" pitchFamily="34" charset="0"/>
              </a:rPr>
              <a:pPr algn="r" eaLnBrk="1" hangingPunct="1">
                <a:spcBef>
                  <a:spcPct val="0"/>
                </a:spcBef>
                <a:buFontTx/>
                <a:buNone/>
              </a:pPr>
              <a:t>156</a:t>
            </a:fld>
            <a:endParaRPr lang="de-DE" altLang="de-DE" sz="1200">
              <a:cs typeface="Arial" panose="020B0604020202020204" pitchFamily="34" charset="0"/>
            </a:endParaRPr>
          </a:p>
        </p:txBody>
      </p:sp>
      <p:sp>
        <p:nvSpPr>
          <p:cNvPr id="9223" name="Title 1"/>
          <p:cNvSpPr>
            <a:spLocks/>
          </p:cNvSpPr>
          <p:nvPr/>
        </p:nvSpPr>
        <p:spPr bwMode="auto">
          <a:xfrm>
            <a:off x="304800" y="457200"/>
            <a:ext cx="853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534988" indent="-263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de-DE" sz="2400">
              <a:solidFill>
                <a:schemeClr val="bg2"/>
              </a:solidFill>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156</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4179201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altLang="de-DE" dirty="0">
                <a:solidFill>
                  <a:schemeClr val="tx1"/>
                </a:solidFill>
              </a:rPr>
              <a:t>Common features of trade secrets and know-how</a:t>
            </a:r>
          </a:p>
        </p:txBody>
      </p:sp>
      <p:sp>
        <p:nvSpPr>
          <p:cNvPr id="10242" name="Content Placeholder 5"/>
          <p:cNvSpPr>
            <a:spLocks noGrp="1"/>
          </p:cNvSpPr>
          <p:nvPr>
            <p:ph idx="1"/>
          </p:nvPr>
        </p:nvSpPr>
        <p:spPr>
          <a:xfrm>
            <a:off x="611188" y="1620838"/>
            <a:ext cx="7580601" cy="4001095"/>
          </a:xfrm>
        </p:spPr>
        <p:txBody>
          <a:bodyPr wrap="none">
            <a:spAutoFit/>
          </a:bodyPr>
          <a:lstStyle/>
          <a:p>
            <a:pPr eaLnBrk="1" hangingPunct="1"/>
            <a:r>
              <a:rPr lang="en-US" altLang="de-DE" dirty="0"/>
              <a:t>There is no official register, and so no statutory protection</a:t>
            </a:r>
            <a:endParaRPr lang="en-US" altLang="de-DE" b="1" dirty="0"/>
          </a:p>
          <a:p>
            <a:pPr eaLnBrk="1" hangingPunct="1"/>
            <a:endParaRPr lang="en-US" altLang="de-DE" b="1" dirty="0"/>
          </a:p>
          <a:p>
            <a:pPr eaLnBrk="1" hangingPunct="1"/>
            <a:r>
              <a:rPr lang="en-US" altLang="de-DE" dirty="0"/>
              <a:t>Protection depends entirely on keeping information secret</a:t>
            </a:r>
            <a:endParaRPr lang="en-US" altLang="de-DE" b="1" dirty="0"/>
          </a:p>
          <a:p>
            <a:pPr eaLnBrk="1" hangingPunct="1"/>
            <a:endParaRPr lang="en-US" altLang="de-DE" b="1" u="sng" dirty="0"/>
          </a:p>
          <a:p>
            <a:pPr marL="269875" lvl="1" indent="-269875" eaLnBrk="1" hangingPunct="1">
              <a:buFont typeface="Wingdings" panose="05000000000000000000" pitchFamily="2" charset="2"/>
              <a:buChar char="§"/>
            </a:pPr>
            <a:r>
              <a:rPr lang="en-US" altLang="de-DE" dirty="0"/>
              <a:t>There is no geographical limitation </a:t>
            </a:r>
          </a:p>
          <a:p>
            <a:pPr marL="269875" lvl="1" indent="-269875" eaLnBrk="1" hangingPunct="1">
              <a:buFont typeface="Wingdings" panose="05000000000000000000" pitchFamily="2" charset="2"/>
              <a:buChar char="§"/>
            </a:pPr>
            <a:endParaRPr lang="en-US" altLang="de-DE" dirty="0"/>
          </a:p>
          <a:p>
            <a:pPr marL="269875" lvl="1" indent="-269875" eaLnBrk="1" hangingPunct="1">
              <a:buFont typeface="Wingdings" panose="05000000000000000000" pitchFamily="2" charset="2"/>
              <a:buChar char="§"/>
            </a:pPr>
            <a:r>
              <a:rPr lang="en-US" altLang="de-DE" dirty="0"/>
              <a:t>As long as secrecy is maintained, protection</a:t>
            </a:r>
            <a:r>
              <a:rPr lang="en-US" altLang="de-DE" b="1" dirty="0"/>
              <a:t> </a:t>
            </a:r>
            <a:r>
              <a:rPr lang="en-US" altLang="de-DE" dirty="0"/>
              <a:t>can last indefinitely</a:t>
            </a:r>
            <a:endParaRPr lang="en-US" altLang="de-DE" b="1" dirty="0">
              <a:solidFill>
                <a:srgbClr val="000000"/>
              </a:solidFill>
            </a:endParaRPr>
          </a:p>
          <a:p>
            <a:pPr marL="270000" lvl="1" indent="-270000" eaLnBrk="1" hangingPunct="1">
              <a:buFont typeface="Wingdings" panose="05000000000000000000" pitchFamily="2" charset="2"/>
              <a:buChar char="§"/>
            </a:pPr>
            <a:endParaRPr lang="en-US" altLang="de-DE" b="1" dirty="0">
              <a:solidFill>
                <a:srgbClr val="000000"/>
              </a:solidFill>
            </a:endParaRPr>
          </a:p>
          <a:p>
            <a:pPr marL="270000" lvl="1" indent="-270000" eaLnBrk="1" hangingPunct="1">
              <a:buFont typeface="Wingdings" panose="05000000000000000000" pitchFamily="2" charset="2"/>
              <a:buChar char="§"/>
            </a:pPr>
            <a:endParaRPr lang="en-US" altLang="de-DE" b="1" dirty="0">
              <a:solidFill>
                <a:srgbClr val="000000"/>
              </a:solidFill>
            </a:endParaRPr>
          </a:p>
          <a:p>
            <a:pPr marL="270000" lvl="1" indent="-270000" eaLnBrk="1" hangingPunct="1">
              <a:buFontTx/>
              <a:buNone/>
            </a:pPr>
            <a:endParaRPr lang="en-US" altLang="de-DE" dirty="0"/>
          </a:p>
          <a:p>
            <a:pPr marL="270000" indent="-270000" eaLnBrk="1" hangingPunct="1">
              <a:buFont typeface="Wingdings" panose="05000000000000000000" pitchFamily="2" charset="2"/>
              <a:buChar char="u"/>
            </a:pPr>
            <a:endParaRPr lang="en-US" altLang="de-DE" dirty="0"/>
          </a:p>
        </p:txBody>
      </p:sp>
      <p:sp>
        <p:nvSpPr>
          <p:cNvPr id="10244"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4E7A1BE-EE1E-4018-A9C7-3C0F072E5FE6}" type="slidenum">
              <a:rPr lang="de-DE" altLang="de-DE" sz="1200">
                <a:cs typeface="Arial" panose="020B0604020202020204" pitchFamily="34" charset="0"/>
              </a:rPr>
              <a:pPr algn="r" eaLnBrk="1" hangingPunct="1">
                <a:spcBef>
                  <a:spcPct val="0"/>
                </a:spcBef>
                <a:buFontTx/>
                <a:buNone/>
              </a:pPr>
              <a:t>157</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157</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472626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9672" y="4388238"/>
            <a:ext cx="7772400" cy="1362075"/>
          </a:xfrm>
        </p:spPr>
        <p:txBody>
          <a:bodyPr/>
          <a:lstStyle/>
          <a:p>
            <a:pPr eaLnBrk="1" hangingPunct="1"/>
            <a:r>
              <a:rPr lang="en-US" altLang="de-DE" dirty="0"/>
              <a:t>How TO PROTECT </a:t>
            </a:r>
            <a:br>
              <a:rPr lang="en-US" altLang="de-DE" dirty="0"/>
            </a:br>
            <a:r>
              <a:rPr lang="en-US" altLang="de-DE" dirty="0"/>
              <a:t>TRADE SECRETS AND </a:t>
            </a:r>
            <a:br>
              <a:rPr lang="en-US" altLang="de-DE" dirty="0"/>
            </a:br>
            <a:r>
              <a:rPr lang="en-US" altLang="de-DE" dirty="0"/>
              <a:t>KNOW-HOW RIGHTS</a:t>
            </a:r>
          </a:p>
        </p:txBody>
      </p:sp>
      <p:sp>
        <p:nvSpPr>
          <p:cNvPr id="2" name="Textplatzhalter 1"/>
          <p:cNvSpPr>
            <a:spLocks noGrp="1"/>
          </p:cNvSpPr>
          <p:nvPr>
            <p:ph type="body" idx="1"/>
          </p:nvPr>
        </p:nvSpPr>
        <p:spPr/>
        <p:txBody>
          <a:bodyPr/>
          <a:lstStyle/>
          <a:p>
            <a:endParaRPr lang="de-DE" dirty="0"/>
          </a:p>
        </p:txBody>
      </p:sp>
      <p:sp>
        <p:nvSpPr>
          <p:cNvPr id="11267"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99C944D-87BD-4DC6-8B43-F8A45B238FDE}" type="slidenum">
              <a:rPr lang="de-DE" altLang="de-DE" sz="1200">
                <a:cs typeface="Arial" panose="020B0604020202020204" pitchFamily="34" charset="0"/>
              </a:rPr>
              <a:pPr algn="r" eaLnBrk="1" hangingPunct="1">
                <a:spcBef>
                  <a:spcPct val="0"/>
                </a:spcBef>
                <a:buFontTx/>
                <a:buNone/>
              </a:pPr>
              <a:t>158</a:t>
            </a:fld>
            <a:endParaRPr lang="de-DE" altLang="de-DE" sz="1200">
              <a:cs typeface="Arial" panose="020B0604020202020204" pitchFamily="34" charset="0"/>
            </a:endParaRPr>
          </a:p>
        </p:txBody>
      </p:sp>
      <p:sp>
        <p:nvSpPr>
          <p:cNvPr id="4" name="Foliennummernplatzhalter 3"/>
          <p:cNvSpPr>
            <a:spLocks noGrp="1"/>
          </p:cNvSpPr>
          <p:nvPr>
            <p:ph type="sldNum" sz="quarter" idx="11"/>
          </p:nvPr>
        </p:nvSpPr>
        <p:spPr/>
        <p:txBody>
          <a:bodyPr/>
          <a:lstStyle/>
          <a:p>
            <a:fld id="{A8DDA9A2-2418-4E35-9FB6-416996566AB1}" type="slidenum">
              <a:rPr lang="de-DE" altLang="de-DE" smtClean="0"/>
              <a:pPr/>
              <a:t>158</a:t>
            </a:fld>
            <a:endParaRPr lang="de-DE" altLang="de-DE" dirty="0"/>
          </a:p>
        </p:txBody>
      </p:sp>
      <p:sp>
        <p:nvSpPr>
          <p:cNvPr id="5" name="Fußzeilenplatzhalter 4"/>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773177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de-DE" dirty="0">
                <a:solidFill>
                  <a:schemeClr val="tx1"/>
                </a:solidFill>
              </a:rPr>
              <a:t>It must not just BE secret – it must be KEPT secret</a:t>
            </a:r>
            <a:br>
              <a:rPr lang="en-US" altLang="de-DE" sz="1800" b="0" dirty="0">
                <a:solidFill>
                  <a:srgbClr val="000000"/>
                </a:solidFill>
              </a:rPr>
            </a:br>
            <a:br>
              <a:rPr lang="en-US" altLang="de-DE" sz="1800" b="0" dirty="0">
                <a:solidFill>
                  <a:srgbClr val="000000"/>
                </a:solidFill>
              </a:rPr>
            </a:br>
            <a:br>
              <a:rPr lang="en-US" altLang="de-DE" sz="1800" b="0" dirty="0">
                <a:solidFill>
                  <a:srgbClr val="000000"/>
                </a:solidFill>
              </a:rPr>
            </a:br>
            <a:br>
              <a:rPr lang="en-US" altLang="de-DE" sz="1800" b="0" dirty="0">
                <a:solidFill>
                  <a:srgbClr val="000000"/>
                </a:solidFill>
              </a:rPr>
            </a:br>
            <a:br>
              <a:rPr lang="en-US" altLang="de-DE" sz="1800" b="0" dirty="0">
                <a:solidFill>
                  <a:srgbClr val="000000"/>
                </a:solidFill>
              </a:rPr>
            </a:br>
            <a:endParaRPr lang="en-US" altLang="de-DE" sz="1800" b="0" dirty="0">
              <a:solidFill>
                <a:srgbClr val="000000"/>
              </a:solidFill>
            </a:endParaRPr>
          </a:p>
        </p:txBody>
      </p:sp>
      <p:sp>
        <p:nvSpPr>
          <p:cNvPr id="12291" name="Inhaltsplatzhalter 1"/>
          <p:cNvSpPr>
            <a:spLocks noGrp="1"/>
          </p:cNvSpPr>
          <p:nvPr>
            <p:ph idx="1"/>
          </p:nvPr>
        </p:nvSpPr>
        <p:spPr/>
        <p:txBody>
          <a:bodyPr/>
          <a:lstStyle/>
          <a:p>
            <a:r>
              <a:rPr lang="en-US" altLang="de-DE" dirty="0"/>
              <a:t>Protection depends entirely on the IP owner's ability to keep information secret. It is no one else's responsibility</a:t>
            </a:r>
          </a:p>
          <a:p>
            <a:endParaRPr lang="en-US" altLang="de-DE" dirty="0"/>
          </a:p>
          <a:p>
            <a:r>
              <a:rPr lang="en-US" altLang="de-DE" dirty="0"/>
              <a:t>The owner must make a positive effort to keep trade secrets or know-how confidential and beyond the reach of competitors </a:t>
            </a:r>
          </a:p>
          <a:p>
            <a:endParaRPr lang="en-US" altLang="de-DE" dirty="0"/>
          </a:p>
          <a:p>
            <a:r>
              <a:rPr lang="en-US" altLang="de-DE" dirty="0"/>
              <a:t>This may not be easy!</a:t>
            </a:r>
            <a:endParaRPr lang="de-DE" altLang="en-US" dirty="0"/>
          </a:p>
        </p:txBody>
      </p:sp>
      <p:sp>
        <p:nvSpPr>
          <p:cNvPr id="12293" name="Slide Number Placehold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7F0C4E0-4CD1-4DE5-9352-0EB5013E6036}" type="slidenum">
              <a:rPr lang="de-DE" altLang="de-DE" sz="1200">
                <a:cs typeface="Arial" panose="020B0604020202020204" pitchFamily="34" charset="0"/>
              </a:rPr>
              <a:pPr algn="r" eaLnBrk="1" hangingPunct="1">
                <a:spcBef>
                  <a:spcPct val="0"/>
                </a:spcBef>
                <a:buFontTx/>
                <a:buNone/>
              </a:pPr>
              <a:t>159</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159</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63246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0" y="4406900"/>
            <a:ext cx="7772400" cy="1362075"/>
          </a:xfrm>
        </p:spPr>
        <p:txBody>
          <a:bodyPr/>
          <a:lstStyle/>
          <a:p>
            <a:r>
              <a:rPr lang="en-GB" dirty="0"/>
              <a:t>registration</a:t>
            </a:r>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a:xfrm>
            <a:off x="611188" y="6553200"/>
            <a:ext cx="5689004"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C126516D-2BF6-4F54-BC1F-35CC5013F9FE}" type="slidenum">
              <a:rPr lang="de-DE" smtClean="0"/>
              <a:pPr>
                <a:defRPr/>
              </a:pPr>
              <a:t>16</a:t>
            </a:fld>
            <a:endParaRPr lang="de-DE" dirty="0"/>
          </a:p>
        </p:txBody>
      </p:sp>
    </p:spTree>
    <p:extLst>
      <p:ext uri="{BB962C8B-B14F-4D97-AF65-F5344CB8AC3E}">
        <p14:creationId xmlns:p14="http://schemas.microsoft.com/office/powerpoint/2010/main" val="25484649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de-DE" dirty="0">
                <a:solidFill>
                  <a:schemeClr val="tx1"/>
                </a:solidFill>
              </a:rPr>
              <a:t>What is confidential information?</a:t>
            </a:r>
          </a:p>
        </p:txBody>
      </p:sp>
      <p:sp>
        <p:nvSpPr>
          <p:cNvPr id="13315"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en-US" altLang="de-DE" dirty="0"/>
              <a:t>First, it must be Information that actually is confidential </a:t>
            </a:r>
          </a:p>
          <a:p>
            <a:endParaRPr lang="en-US" altLang="de-DE" dirty="0"/>
          </a:p>
          <a:p>
            <a:r>
              <a:rPr lang="en-US" altLang="de-DE" dirty="0"/>
              <a:t>Second, it is information that if shared with a third party must be disclosed only in conditions of strict mutual confidentiality </a:t>
            </a:r>
          </a:p>
        </p:txBody>
      </p:sp>
      <p:sp>
        <p:nvSpPr>
          <p:cNvPr id="13316"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6D46813-BA39-44B9-AB37-03FA44F6B2FF}" type="slidenum">
              <a:rPr lang="de-DE" altLang="de-DE" sz="1200">
                <a:cs typeface="Arial" panose="020B0604020202020204" pitchFamily="34" charset="0"/>
              </a:rPr>
              <a:pPr algn="r" eaLnBrk="1" hangingPunct="1">
                <a:spcBef>
                  <a:spcPct val="0"/>
                </a:spcBef>
                <a:buFontTx/>
                <a:buNone/>
              </a:pPr>
              <a:t>160</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160</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0919364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de-DE" dirty="0">
                <a:solidFill>
                  <a:schemeClr val="tx1"/>
                </a:solidFill>
              </a:rPr>
              <a:t>What in law is NOT confidential?</a:t>
            </a:r>
          </a:p>
        </p:txBody>
      </p:sp>
      <p:sp>
        <p:nvSpPr>
          <p:cNvPr id="14339" name="Content Placeholder 2"/>
          <p:cNvSpPr>
            <a:spLocks noGrp="1"/>
          </p:cNvSpPr>
          <p:nvPr>
            <p:ph idx="1"/>
          </p:nvPr>
        </p:nvSpPr>
        <p:spPr>
          <a:xfrm>
            <a:off x="340880" y="1620838"/>
            <a:ext cx="8209285" cy="44640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1">
              <a:buFont typeface="Wingdings" panose="05000000000000000000" pitchFamily="2" charset="2"/>
              <a:buChar char="§"/>
            </a:pPr>
            <a:r>
              <a:rPr lang="en-US" altLang="de-DE" dirty="0"/>
              <a:t>Information already in the public domain</a:t>
            </a:r>
          </a:p>
          <a:p>
            <a:endParaRPr lang="en-US" altLang="de-DE" dirty="0"/>
          </a:p>
          <a:p>
            <a:pPr lvl="1">
              <a:buFont typeface="Wingdings" panose="05000000000000000000" pitchFamily="2" charset="2"/>
              <a:buChar char="§"/>
            </a:pPr>
            <a:r>
              <a:rPr lang="en-US" altLang="de-DE" dirty="0"/>
              <a:t>Information already known to the receiving party</a:t>
            </a:r>
          </a:p>
          <a:p>
            <a:pPr lvl="1">
              <a:buFont typeface="Wingdings" panose="05000000000000000000" pitchFamily="2" charset="2"/>
              <a:buChar char="§"/>
            </a:pPr>
            <a:endParaRPr lang="en-US" altLang="de-DE" dirty="0"/>
          </a:p>
          <a:p>
            <a:pPr lvl="1">
              <a:buFont typeface="Wingdings" panose="05000000000000000000" pitchFamily="2" charset="2"/>
              <a:buChar char="§"/>
            </a:pPr>
            <a:r>
              <a:rPr lang="en-US" altLang="de-DE" dirty="0"/>
              <a:t>Information disclosed to a third party without restrictions</a:t>
            </a:r>
          </a:p>
          <a:p>
            <a:pPr lvl="1">
              <a:buFont typeface="Wingdings" panose="05000000000000000000" pitchFamily="2" charset="2"/>
              <a:buChar char="§"/>
            </a:pPr>
            <a:endParaRPr lang="en-US" altLang="de-DE" dirty="0"/>
          </a:p>
          <a:p>
            <a:pPr lvl="1">
              <a:buFont typeface="Wingdings" panose="05000000000000000000" pitchFamily="2" charset="2"/>
              <a:buChar char="§"/>
            </a:pPr>
            <a:r>
              <a:rPr lang="en-US" altLang="de-DE" dirty="0"/>
              <a:t>Information whose public disclosure is required by law or statutory regulation</a:t>
            </a:r>
          </a:p>
          <a:p>
            <a:pPr lvl="2"/>
            <a:endParaRPr lang="en-US" altLang="de-DE" dirty="0"/>
          </a:p>
        </p:txBody>
      </p:sp>
      <p:sp>
        <p:nvSpPr>
          <p:cNvPr id="14340"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F7A81AF-5D18-4733-96C8-6B0BC8A69B34}" type="slidenum">
              <a:rPr lang="de-DE" altLang="de-DE" sz="1200">
                <a:cs typeface="Arial" panose="020B0604020202020204" pitchFamily="34" charset="0"/>
              </a:rPr>
              <a:pPr algn="r" eaLnBrk="1" hangingPunct="1">
                <a:spcBef>
                  <a:spcPct val="0"/>
                </a:spcBef>
                <a:buFontTx/>
                <a:buNone/>
              </a:pPr>
              <a:t>161</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161</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8844700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de-DE" dirty="0">
                <a:solidFill>
                  <a:schemeClr val="tx1"/>
                </a:solidFill>
              </a:rPr>
              <a:t>Confidentiality pros and cons</a:t>
            </a:r>
            <a:br>
              <a:rPr lang="en-US" altLang="de-DE" dirty="0"/>
            </a:br>
            <a:endParaRPr lang="en-US" altLang="de-DE" dirty="0"/>
          </a:p>
        </p:txBody>
      </p:sp>
      <p:graphicFrame>
        <p:nvGraphicFramePr>
          <p:cNvPr id="38927" name="Group 15"/>
          <p:cNvGraphicFramePr>
            <a:graphicFrameLocks noGrp="1"/>
          </p:cNvGraphicFramePr>
          <p:nvPr>
            <p:ph idx="1"/>
            <p:extLst>
              <p:ext uri="{D42A27DB-BD31-4B8C-83A1-F6EECF244321}">
                <p14:modId xmlns:p14="http://schemas.microsoft.com/office/powerpoint/2010/main" val="2253482244"/>
              </p:ext>
            </p:extLst>
          </p:nvPr>
        </p:nvGraphicFramePr>
        <p:xfrm>
          <a:off x="611188" y="1527528"/>
          <a:ext cx="7921625" cy="4754562"/>
        </p:xfrm>
        <a:graphic>
          <a:graphicData uri="http://schemas.openxmlformats.org/drawingml/2006/table">
            <a:tbl>
              <a:tblPr/>
              <a:tblGrid>
                <a:gridCol w="3960813">
                  <a:extLst>
                    <a:ext uri="{9D8B030D-6E8A-4147-A177-3AD203B41FA5}">
                      <a16:colId xmlns:a16="http://schemas.microsoft.com/office/drawing/2014/main" val="20000"/>
                    </a:ext>
                  </a:extLst>
                </a:gridCol>
                <a:gridCol w="3960812">
                  <a:extLst>
                    <a:ext uri="{9D8B030D-6E8A-4147-A177-3AD203B41FA5}">
                      <a16:colId xmlns:a16="http://schemas.microsoft.com/office/drawing/2014/main" val="20001"/>
                    </a:ext>
                  </a:extLst>
                </a:gridCol>
              </a:tblGrid>
              <a:tr h="4754562">
                <a:tc>
                  <a:txBody>
                    <a:bodyPr/>
                    <a:lstStyle>
                      <a:lvl1pPr defTabSz="457200" eaLnBrk="0" hangingPunct="0">
                        <a:spcBef>
                          <a:spcPct val="20000"/>
                        </a:spcBef>
                        <a:buFont typeface="Wingdings" panose="05000000000000000000" pitchFamily="2" charset="2"/>
                        <a:defRPr>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de-DE" sz="3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endParaRPr kumimoji="0" lang="en-US" altLang="de-DE" sz="2000" b="1" i="0" u="sng" strike="noStrike" cap="none" normalizeH="0" baseline="0" dirty="0">
                        <a:ln>
                          <a:noFill/>
                        </a:ln>
                        <a:solidFill>
                          <a:srgbClr val="333399"/>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de-DE"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Potentially indefinite period of IP protection</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endPar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Potentially unlimited global protection</a:t>
                      </a:r>
                      <a:endParaRPr kumimoji="0" lang="en-US" altLang="de-DE" sz="2000" b="0" i="0" u="sng"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endPar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No registration required</a:t>
                      </a:r>
                      <a:endParaRPr kumimoji="0" lang="en-US" altLang="de-DE"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de-DE"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de-DE"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Wingdings" panose="05000000000000000000" pitchFamily="2" charset="2"/>
                        <a:defRPr>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de-DE" sz="32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endParaRPr kumimoji="0" lang="en-US" altLang="de-DE" sz="2000" b="1" i="0" u="sng" strike="noStrike" cap="none" normalizeH="0" baseline="0" dirty="0">
                        <a:ln>
                          <a:noFill/>
                        </a:ln>
                        <a:solidFill>
                          <a:srgbClr val="333399"/>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de-DE"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de-DE"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Lose confidentiality = lose IP protection</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Can't stop a third party from independently discovering and using the same information</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de-DE"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Law requires proof of damage before providing a remedy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de-DE"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371"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2F5E584-60AA-4DC6-9C5D-BFC346040582}" type="slidenum">
              <a:rPr lang="de-DE" altLang="de-DE" sz="1200">
                <a:cs typeface="Arial" panose="020B0604020202020204" pitchFamily="34" charset="0"/>
              </a:rPr>
              <a:pPr algn="r" eaLnBrk="1" hangingPunct="1">
                <a:spcBef>
                  <a:spcPct val="0"/>
                </a:spcBef>
                <a:buFontTx/>
                <a:buNone/>
              </a:pPr>
              <a:t>162</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162</a:t>
            </a:fld>
            <a:endParaRPr lang="de-DE" altLang="de-DE" dirty="0"/>
          </a:p>
        </p:txBody>
      </p:sp>
      <p:sp>
        <p:nvSpPr>
          <p:cNvPr id="4" name="Fußzeilenplatzhalter 3"/>
          <p:cNvSpPr>
            <a:spLocks noGrp="1"/>
          </p:cNvSpPr>
          <p:nvPr>
            <p:ph type="ftr" sz="quarter" idx="10"/>
          </p:nvPr>
        </p:nvSpPr>
        <p:spPr>
          <a:xfrm>
            <a:off x="611188" y="6546735"/>
            <a:ext cx="6913140" cy="476250"/>
          </a:xfrm>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3759123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de-DE" dirty="0">
                <a:solidFill>
                  <a:schemeClr val="tx1"/>
                </a:solidFill>
              </a:rPr>
              <a:t>How to disclose information confidentially</a:t>
            </a:r>
          </a:p>
        </p:txBody>
      </p:sp>
      <p:sp>
        <p:nvSpPr>
          <p:cNvPr id="16387" name="Content Placeholder 2"/>
          <p:cNvSpPr>
            <a:spLocks noGrp="1"/>
          </p:cNvSpPr>
          <p:nvPr>
            <p:ph idx="1"/>
          </p:nvPr>
        </p:nvSpPr>
        <p:spPr/>
        <p:txBody>
          <a:bodyPr/>
          <a:lstStyle/>
          <a:p>
            <a:pPr eaLnBrk="1" hangingPunct="1">
              <a:defRPr/>
            </a:pPr>
            <a:r>
              <a:rPr lang="en-US" altLang="de-DE" dirty="0"/>
              <a:t>Legally binding contracts</a:t>
            </a:r>
          </a:p>
          <a:p>
            <a:pPr eaLnBrk="1" hangingPunct="1">
              <a:defRPr/>
            </a:pPr>
            <a:endParaRPr lang="en-US" altLang="de-DE" b="1" dirty="0"/>
          </a:p>
          <a:p>
            <a:pPr lvl="1" eaLnBrk="1" hangingPunct="1">
              <a:defRPr/>
            </a:pPr>
            <a:r>
              <a:rPr lang="en-US" altLang="de-DE" b="1" dirty="0"/>
              <a:t>Restrictive covenants</a:t>
            </a:r>
            <a:r>
              <a:rPr lang="en-US" altLang="de-DE" dirty="0"/>
              <a:t> for</a:t>
            </a:r>
            <a:r>
              <a:rPr lang="en-US" altLang="de-DE" dirty="0">
                <a:sym typeface="Wingdings" pitchFamily="2" charset="2"/>
              </a:rPr>
              <a:t> </a:t>
            </a:r>
            <a:r>
              <a:rPr lang="en-US" altLang="de-DE" dirty="0"/>
              <a:t>employees, suppliers, subcontractors etc.</a:t>
            </a:r>
          </a:p>
          <a:p>
            <a:pPr lvl="1" eaLnBrk="1" hangingPunct="1">
              <a:defRPr/>
            </a:pPr>
            <a:endParaRPr lang="en-US" altLang="de-DE" b="1" dirty="0"/>
          </a:p>
          <a:p>
            <a:pPr lvl="1" eaLnBrk="1" hangingPunct="1">
              <a:defRPr/>
            </a:pPr>
            <a:r>
              <a:rPr lang="en-US" altLang="de-DE" b="1" dirty="0"/>
              <a:t>Non-disclosure agreements </a:t>
            </a:r>
            <a:r>
              <a:rPr lang="en-US" altLang="de-DE" dirty="0"/>
              <a:t>(NDAs – also known as</a:t>
            </a:r>
            <a:br>
              <a:rPr lang="en-US" altLang="de-DE" dirty="0"/>
            </a:br>
            <a:r>
              <a:rPr lang="en-US" altLang="de-DE" dirty="0"/>
              <a:t>confidential disclosure agreements or CDAs) for less 'tied' parties such as potential licensees, technical advisers, ad-hoc project contributors</a:t>
            </a:r>
          </a:p>
          <a:p>
            <a:pPr marL="0" indent="0" eaLnBrk="1" hangingPunct="1">
              <a:buFont typeface="Wingdings" panose="05000000000000000000" pitchFamily="2" charset="2"/>
              <a:buNone/>
              <a:defRPr/>
            </a:pPr>
            <a:endParaRPr lang="en-US" altLang="de-DE" dirty="0"/>
          </a:p>
          <a:p>
            <a:pPr eaLnBrk="1" hangingPunct="1">
              <a:defRPr/>
            </a:pPr>
            <a:r>
              <a:rPr lang="en-US" altLang="de-DE" dirty="0"/>
              <a:t>Disclosures should be kept to an absolute minimum</a:t>
            </a:r>
          </a:p>
          <a:p>
            <a:pPr marL="0" indent="0" eaLnBrk="1" hangingPunct="1">
              <a:defRPr/>
            </a:pPr>
            <a:endParaRPr lang="en-US" altLang="de-DE" dirty="0"/>
          </a:p>
          <a:p>
            <a:pPr marL="0" indent="0" eaLnBrk="1" hangingPunct="1">
              <a:defRPr/>
            </a:pPr>
            <a:endParaRPr lang="en-US" altLang="de-DE" dirty="0"/>
          </a:p>
          <a:p>
            <a:pPr marL="541338" lvl="1" indent="-269875" eaLnBrk="1" hangingPunct="1">
              <a:buFontTx/>
              <a:buNone/>
              <a:defRPr/>
            </a:pPr>
            <a:endParaRPr lang="en-US" altLang="de-DE" dirty="0"/>
          </a:p>
          <a:p>
            <a:pPr marL="541338" lvl="1" indent="-269875" eaLnBrk="1" hangingPunct="1">
              <a:buFontTx/>
              <a:buNone/>
              <a:defRPr/>
            </a:pPr>
            <a:endParaRPr lang="en-US" altLang="de-DE" dirty="0"/>
          </a:p>
          <a:p>
            <a:pPr marL="541338" lvl="1" indent="-269875" eaLnBrk="1" hangingPunct="1">
              <a:buFontTx/>
              <a:buNone/>
              <a:defRPr/>
            </a:pPr>
            <a:endParaRPr lang="en-US" altLang="de-DE" dirty="0"/>
          </a:p>
        </p:txBody>
      </p:sp>
      <p:sp>
        <p:nvSpPr>
          <p:cNvPr id="16388" name="Foliennummernplatzhalter 5"/>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72FAD67-C4E6-4A11-BD9A-871B4BED2FAE}" type="slidenum">
              <a:rPr lang="de-DE" altLang="de-DE" sz="1200">
                <a:cs typeface="Arial" panose="020B0604020202020204" pitchFamily="34" charset="0"/>
              </a:rPr>
              <a:pPr algn="r" eaLnBrk="1" hangingPunct="1">
                <a:spcBef>
                  <a:spcPct val="0"/>
                </a:spcBef>
                <a:buFontTx/>
                <a:buNone/>
              </a:pPr>
              <a:t>163</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163</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9777036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de-DE" dirty="0">
                <a:solidFill>
                  <a:schemeClr val="tx1"/>
                </a:solidFill>
              </a:rPr>
              <a:t>Constantly review your trade secrets and know-how</a:t>
            </a:r>
          </a:p>
        </p:txBody>
      </p:sp>
      <p:sp>
        <p:nvSpPr>
          <p:cNvPr id="17411" name="Content Placeholder 2"/>
          <p:cNvSpPr>
            <a:spLocks noGrp="1"/>
          </p:cNvSpPr>
          <p:nvPr>
            <p:ph idx="1"/>
          </p:nvPr>
        </p:nvSpPr>
        <p:spPr/>
        <p:txBody>
          <a:bodyPr/>
          <a:lstStyle/>
          <a:p>
            <a:pPr marL="270000" indent="-270000" eaLnBrk="1" hangingPunct="1"/>
            <a:r>
              <a:rPr lang="en-US" altLang="de-DE" dirty="0"/>
              <a:t>Today's trade secret may become tomorrow's common knowledge – in which case you lose your IP</a:t>
            </a:r>
          </a:p>
          <a:p>
            <a:pPr marL="270000" indent="-270000" eaLnBrk="1" hangingPunct="1"/>
            <a:endParaRPr lang="en-US" altLang="de-DE" dirty="0"/>
          </a:p>
          <a:p>
            <a:pPr marL="270000" indent="-270000" eaLnBrk="1" hangingPunct="1"/>
            <a:r>
              <a:rPr lang="en-US" altLang="de-DE" dirty="0"/>
              <a:t>Equally, what you assume is common knowledge may actually be known only to you – in which case you may acquire valuable IP</a:t>
            </a:r>
          </a:p>
          <a:p>
            <a:pPr marL="270000" indent="-270000" eaLnBrk="1" hangingPunct="1"/>
            <a:endParaRPr lang="en-US" altLang="de-DE" dirty="0"/>
          </a:p>
          <a:p>
            <a:pPr marL="270000" indent="-270000" eaLnBrk="1" hangingPunct="1"/>
            <a:r>
              <a:rPr lang="en-US" altLang="de-DE" dirty="0"/>
              <a:t> So continuously evaluate the information that helps run your business. It could be more (or less) valuable than you think </a:t>
            </a:r>
          </a:p>
          <a:p>
            <a:pPr marL="270000" indent="-270000" eaLnBrk="1" hangingPunct="1"/>
            <a:endParaRPr lang="en-US" altLang="de-DE" dirty="0"/>
          </a:p>
          <a:p>
            <a:pPr marL="270000" indent="-270000" eaLnBrk="1" hangingPunct="1"/>
            <a:r>
              <a:rPr lang="en-US" altLang="de-DE" dirty="0"/>
              <a:t>If in doubt, </a:t>
            </a:r>
            <a:r>
              <a:rPr lang="en-US" altLang="de-DE" b="1" dirty="0"/>
              <a:t>keep it confidential</a:t>
            </a:r>
            <a:r>
              <a:rPr lang="en-US" altLang="de-DE" dirty="0"/>
              <a:t>. Whatever it is – if it's not your secret, you'll get little or no commercial advantage from it</a:t>
            </a:r>
          </a:p>
          <a:p>
            <a:pPr marL="0" indent="0" eaLnBrk="1" hangingPunct="1">
              <a:buFont typeface="Wingdings" panose="05000000000000000000" pitchFamily="2" charset="2"/>
              <a:buNone/>
            </a:pPr>
            <a:endParaRPr lang="en-US" altLang="de-DE" dirty="0"/>
          </a:p>
          <a:p>
            <a:pPr marL="811213" lvl="2" indent="-268288" eaLnBrk="1" hangingPunct="1"/>
            <a:endParaRPr lang="en-US" altLang="de-DE" dirty="0"/>
          </a:p>
        </p:txBody>
      </p:sp>
      <p:sp>
        <p:nvSpPr>
          <p:cNvPr id="17412"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8C24330-9202-4307-B106-EEDF65DB20DB}" type="slidenum">
              <a:rPr lang="de-DE" altLang="de-DE" sz="1200">
                <a:cs typeface="Arial" panose="020B0604020202020204" pitchFamily="34" charset="0"/>
              </a:rPr>
              <a:pPr algn="r" eaLnBrk="1" hangingPunct="1">
                <a:spcBef>
                  <a:spcPct val="0"/>
                </a:spcBef>
                <a:buFontTx/>
                <a:buNone/>
              </a:pPr>
              <a:t>164</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164</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2086845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de-DE" dirty="0">
                <a:solidFill>
                  <a:schemeClr val="tx1"/>
                </a:solidFill>
              </a:rPr>
              <a:t>Practical steps to maintain confidentiality</a:t>
            </a:r>
          </a:p>
        </p:txBody>
      </p:sp>
      <p:sp>
        <p:nvSpPr>
          <p:cNvPr id="18435" name="Content Placeholder 2"/>
          <p:cNvSpPr>
            <a:spLocks noGrp="1"/>
          </p:cNvSpPr>
          <p:nvPr>
            <p:ph idx="1"/>
          </p:nvPr>
        </p:nvSpPr>
        <p:spPr/>
        <p:txBody>
          <a:bodyPr>
            <a:normAutofit lnSpcReduction="10000"/>
          </a:bodyPr>
          <a:lstStyle/>
          <a:p>
            <a:pPr eaLnBrk="1" hangingPunct="1"/>
            <a:r>
              <a:rPr lang="en-US" altLang="de-DE" b="1" dirty="0"/>
              <a:t>Label </a:t>
            </a:r>
            <a:r>
              <a:rPr lang="en-US" altLang="de-DE" dirty="0"/>
              <a:t>all</a:t>
            </a:r>
            <a:r>
              <a:rPr lang="en-US" altLang="de-DE" b="1" dirty="0"/>
              <a:t> </a:t>
            </a:r>
            <a:r>
              <a:rPr lang="en-US" altLang="de-DE" dirty="0"/>
              <a:t>confidential information as </a:t>
            </a:r>
            <a:r>
              <a:rPr lang="en-US" altLang="de-DE" i="1" dirty="0"/>
              <a:t>CONFIDENTIAL</a:t>
            </a:r>
          </a:p>
          <a:p>
            <a:pPr marL="271463" lvl="1" indent="0" eaLnBrk="1" hangingPunct="1">
              <a:buFontTx/>
              <a:buNone/>
            </a:pPr>
            <a:endParaRPr lang="en-US" altLang="de-DE" dirty="0"/>
          </a:p>
          <a:p>
            <a:pPr eaLnBrk="1" hangingPunct="1"/>
            <a:r>
              <a:rPr lang="en-US" altLang="de-DE" b="1" dirty="0"/>
              <a:t>Restrict access</a:t>
            </a:r>
            <a:r>
              <a:rPr lang="en-US" altLang="de-DE" dirty="0"/>
              <a:t> to sensitive information. If it needs to be kept secret, keep it </a:t>
            </a:r>
            <a:r>
              <a:rPr lang="en-GB" altLang="de-DE" dirty="0"/>
              <a:t>in a secure, off-limits area</a:t>
            </a:r>
          </a:p>
          <a:p>
            <a:pPr eaLnBrk="1" hangingPunct="1"/>
            <a:endParaRPr lang="en-GB" altLang="de-DE" dirty="0"/>
          </a:p>
          <a:p>
            <a:pPr eaLnBrk="1" hangingPunct="1"/>
            <a:r>
              <a:rPr lang="en-GB" altLang="de-DE" b="1" dirty="0"/>
              <a:t>Use NDAs</a:t>
            </a:r>
            <a:r>
              <a:rPr lang="en-GB" altLang="de-DE" dirty="0"/>
              <a:t> rigorously and consistently</a:t>
            </a:r>
          </a:p>
          <a:p>
            <a:pPr eaLnBrk="1" hangingPunct="1"/>
            <a:endParaRPr lang="en-GB" altLang="de-DE" dirty="0"/>
          </a:p>
          <a:p>
            <a:pPr eaLnBrk="1" hangingPunct="1"/>
            <a:r>
              <a:rPr lang="en-GB" altLang="de-DE" b="1" dirty="0"/>
              <a:t>Train employees</a:t>
            </a:r>
            <a:r>
              <a:rPr lang="en-GB" altLang="de-DE" dirty="0"/>
              <a:t> to be aware of the importance of non-disclosure</a:t>
            </a:r>
          </a:p>
          <a:p>
            <a:pPr eaLnBrk="1" hangingPunct="1"/>
            <a:endParaRPr lang="en-GB" altLang="de-DE" dirty="0"/>
          </a:p>
          <a:p>
            <a:pPr eaLnBrk="1" hangingPunct="1"/>
            <a:r>
              <a:rPr lang="en-GB" altLang="de-DE" dirty="0"/>
              <a:t>Consider including </a:t>
            </a:r>
            <a:r>
              <a:rPr lang="en-GB" altLang="de-DE" b="1" dirty="0"/>
              <a:t>sanctions for breaching confidentiality</a:t>
            </a:r>
            <a:r>
              <a:rPr lang="en-GB" altLang="de-DE" dirty="0"/>
              <a:t> in contracts of employment</a:t>
            </a:r>
          </a:p>
          <a:p>
            <a:pPr marL="0" indent="0" eaLnBrk="1" hangingPunct="1">
              <a:buNone/>
            </a:pPr>
            <a:endParaRPr lang="en-GB" altLang="de-DE" dirty="0"/>
          </a:p>
          <a:p>
            <a:pPr eaLnBrk="1" hangingPunct="1"/>
            <a:r>
              <a:rPr lang="en-GB" altLang="de-DE" dirty="0"/>
              <a:t>Ask yourself: would a court agree that appropriate steps have been taken to safeguard your trade secrets and know-how? </a:t>
            </a:r>
            <a:endParaRPr lang="en-US" altLang="de-DE" dirty="0"/>
          </a:p>
          <a:p>
            <a:pPr eaLnBrk="1" hangingPunct="1"/>
            <a:endParaRPr lang="en-US" altLang="de-DE" dirty="0"/>
          </a:p>
        </p:txBody>
      </p:sp>
      <p:sp>
        <p:nvSpPr>
          <p:cNvPr id="18436"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923F3CA-CC2E-4C8F-95CA-E20B18DF42D1}" type="slidenum">
              <a:rPr lang="de-DE" altLang="de-DE" sz="1200">
                <a:cs typeface="Arial" panose="020B0604020202020204" pitchFamily="34" charset="0"/>
              </a:rPr>
              <a:pPr algn="r" eaLnBrk="1" hangingPunct="1">
                <a:spcBef>
                  <a:spcPct val="0"/>
                </a:spcBef>
                <a:buFontTx/>
                <a:buNone/>
              </a:pPr>
              <a:t>165</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165</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4345015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9672" y="4416231"/>
            <a:ext cx="7772400" cy="1362075"/>
          </a:xfrm>
        </p:spPr>
        <p:txBody>
          <a:bodyPr/>
          <a:lstStyle/>
          <a:p>
            <a:pPr eaLnBrk="1" hangingPunct="1"/>
            <a:r>
              <a:rPr lang="en-US" altLang="de-DE" dirty="0"/>
              <a:t>how to enforce </a:t>
            </a:r>
            <a:br>
              <a:rPr lang="en-US" altLang="de-DE" dirty="0"/>
            </a:br>
            <a:r>
              <a:rPr lang="en-US" altLang="de-DE" dirty="0"/>
              <a:t>trade secrets and </a:t>
            </a:r>
            <a:br>
              <a:rPr lang="en-US" altLang="de-DE" dirty="0"/>
            </a:br>
            <a:r>
              <a:rPr lang="en-US" altLang="de-DE" dirty="0"/>
              <a:t>know-how rights</a:t>
            </a:r>
          </a:p>
        </p:txBody>
      </p:sp>
      <p:sp>
        <p:nvSpPr>
          <p:cNvPr id="2" name="Textplatzhalter 1"/>
          <p:cNvSpPr>
            <a:spLocks noGrp="1"/>
          </p:cNvSpPr>
          <p:nvPr>
            <p:ph type="body" idx="1"/>
          </p:nvPr>
        </p:nvSpPr>
        <p:spPr/>
        <p:txBody>
          <a:bodyPr/>
          <a:lstStyle/>
          <a:p>
            <a:endParaRPr lang="de-DE"/>
          </a:p>
        </p:txBody>
      </p:sp>
      <p:sp>
        <p:nvSpPr>
          <p:cNvPr id="19460" name="Slide Number Placehold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E294BF6-0DD4-4D46-992B-E9263E61358F}" type="slidenum">
              <a:rPr lang="de-DE" altLang="de-DE" sz="1200">
                <a:cs typeface="Arial" panose="020B0604020202020204" pitchFamily="34" charset="0"/>
              </a:rPr>
              <a:pPr algn="r" eaLnBrk="1" hangingPunct="1">
                <a:spcBef>
                  <a:spcPct val="0"/>
                </a:spcBef>
                <a:buFontTx/>
                <a:buNone/>
              </a:pPr>
              <a:t>166</a:t>
            </a:fld>
            <a:endParaRPr lang="de-DE" altLang="de-DE" sz="1200">
              <a:cs typeface="Arial" panose="020B0604020202020204" pitchFamily="34" charset="0"/>
            </a:endParaRPr>
          </a:p>
        </p:txBody>
      </p:sp>
      <p:sp>
        <p:nvSpPr>
          <p:cNvPr id="4" name="Foliennummernplatzhalter 3"/>
          <p:cNvSpPr>
            <a:spLocks noGrp="1"/>
          </p:cNvSpPr>
          <p:nvPr>
            <p:ph type="sldNum" sz="quarter" idx="11"/>
          </p:nvPr>
        </p:nvSpPr>
        <p:spPr/>
        <p:txBody>
          <a:bodyPr/>
          <a:lstStyle/>
          <a:p>
            <a:fld id="{A8DDA9A2-2418-4E35-9FB6-416996566AB1}" type="slidenum">
              <a:rPr lang="de-DE" altLang="de-DE" smtClean="0"/>
              <a:pPr/>
              <a:t>166</a:t>
            </a:fld>
            <a:endParaRPr lang="de-DE" altLang="de-DE" dirty="0"/>
          </a:p>
        </p:txBody>
      </p:sp>
      <p:sp>
        <p:nvSpPr>
          <p:cNvPr id="5" name="Fußzeilenplatzhalter 4"/>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684731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de-DE" dirty="0">
                <a:solidFill>
                  <a:schemeClr val="tx1"/>
                </a:solidFill>
              </a:rPr>
              <a:t>Contracts are EVERYTHING</a:t>
            </a:r>
          </a:p>
        </p:txBody>
      </p:sp>
      <p:sp>
        <p:nvSpPr>
          <p:cNvPr id="20483" name="Content Placeholder 2"/>
          <p:cNvSpPr>
            <a:spLocks noGrp="1"/>
          </p:cNvSpPr>
          <p:nvPr>
            <p:ph idx="1"/>
          </p:nvPr>
        </p:nvSpPr>
        <p:spPr/>
        <p:txBody>
          <a:bodyPr/>
          <a:lstStyle/>
          <a:p>
            <a:pPr eaLnBrk="1" hangingPunct="1">
              <a:defRPr/>
            </a:pPr>
            <a:r>
              <a:rPr lang="en-US" altLang="de-DE" dirty="0"/>
              <a:t>Private agreements between two or more parties: </a:t>
            </a:r>
          </a:p>
          <a:p>
            <a:pPr eaLnBrk="1" hangingPunct="1">
              <a:defRPr/>
            </a:pPr>
            <a:endParaRPr lang="en-US" altLang="de-DE" dirty="0"/>
          </a:p>
          <a:p>
            <a:pPr lvl="1" eaLnBrk="1" hangingPunct="1">
              <a:defRPr/>
            </a:pPr>
            <a:r>
              <a:rPr lang="en-US" altLang="de-DE" dirty="0"/>
              <a:t>define the exact scope of protection</a:t>
            </a:r>
          </a:p>
          <a:p>
            <a:pPr lvl="1" eaLnBrk="1" hangingPunct="1">
              <a:defRPr/>
            </a:pPr>
            <a:r>
              <a:rPr lang="en-US" altLang="de-DE" dirty="0"/>
              <a:t>put everything in writing</a:t>
            </a:r>
          </a:p>
          <a:p>
            <a:pPr lvl="1" eaLnBrk="1" hangingPunct="1">
              <a:defRPr/>
            </a:pPr>
            <a:r>
              <a:rPr lang="en-US" altLang="de-DE" dirty="0"/>
              <a:t>are legally enforceable</a:t>
            </a:r>
          </a:p>
          <a:p>
            <a:pPr eaLnBrk="1" hangingPunct="1">
              <a:defRPr/>
            </a:pPr>
            <a:endParaRPr lang="en-US" altLang="de-DE" dirty="0"/>
          </a:p>
          <a:p>
            <a:pPr eaLnBrk="1" hangingPunct="1">
              <a:defRPr/>
            </a:pPr>
            <a:r>
              <a:rPr lang="en-US" altLang="de-DE" dirty="0"/>
              <a:t>Types of contract include:</a:t>
            </a:r>
          </a:p>
          <a:p>
            <a:pPr eaLnBrk="1" hangingPunct="1">
              <a:buFont typeface="Wingdings" panose="05000000000000000000" pitchFamily="2" charset="2"/>
              <a:buNone/>
              <a:defRPr/>
            </a:pPr>
            <a:r>
              <a:rPr lang="en-US" altLang="de-DE" dirty="0"/>
              <a:t> </a:t>
            </a:r>
          </a:p>
          <a:p>
            <a:pPr marL="614363" lvl="1" indent="-342900" eaLnBrk="1" hangingPunct="1">
              <a:defRPr/>
            </a:pPr>
            <a:r>
              <a:rPr lang="en-US" altLang="de-DE" dirty="0"/>
              <a:t>restrictive covenants</a:t>
            </a:r>
          </a:p>
          <a:p>
            <a:pPr marL="614363" lvl="1" indent="-342900" eaLnBrk="1" hangingPunct="1">
              <a:defRPr/>
            </a:pPr>
            <a:r>
              <a:rPr lang="en-US" altLang="de-DE" dirty="0"/>
              <a:t>non-disclosure agreements (NDAs)</a:t>
            </a:r>
          </a:p>
        </p:txBody>
      </p:sp>
      <p:sp>
        <p:nvSpPr>
          <p:cNvPr id="20484"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778A0778-998F-4ACD-90BE-B779915B1F98}" type="slidenum">
              <a:rPr lang="de-DE" altLang="de-DE" sz="1200">
                <a:cs typeface="Arial" panose="020B0604020202020204" pitchFamily="34" charset="0"/>
              </a:rPr>
              <a:pPr algn="r" eaLnBrk="1" hangingPunct="1">
                <a:spcBef>
                  <a:spcPct val="0"/>
                </a:spcBef>
                <a:buFontTx/>
                <a:buNone/>
              </a:pPr>
              <a:t>167</a:t>
            </a:fld>
            <a:endParaRPr lang="de-DE" altLang="de-DE" sz="1200">
              <a:cs typeface="Arial" panose="020B0604020202020204" pitchFamily="34" charset="0"/>
            </a:endParaRPr>
          </a:p>
        </p:txBody>
      </p:sp>
      <p:sp>
        <p:nvSpPr>
          <p:cNvPr id="2" name="Fußzeilenplatzhalter 1"/>
          <p:cNvSpPr>
            <a:spLocks noGrp="1"/>
          </p:cNvSpPr>
          <p:nvPr>
            <p:ph type="ftr" sz="quarter" idx="10"/>
          </p:nvPr>
        </p:nvSpPr>
        <p:spPr/>
        <p:txBody>
          <a:bodyPr/>
          <a:lstStyle/>
          <a:p>
            <a:pPr>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167</a:t>
            </a:fld>
            <a:endParaRPr lang="de-DE" altLang="de-DE" dirty="0"/>
          </a:p>
        </p:txBody>
      </p:sp>
    </p:spTree>
    <p:extLst>
      <p:ext uri="{BB962C8B-B14F-4D97-AF65-F5344CB8AC3E}">
        <p14:creationId xmlns:p14="http://schemas.microsoft.com/office/powerpoint/2010/main" val="36272978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defRPr/>
            </a:pPr>
            <a:r>
              <a:rPr lang="en-US" dirty="0">
                <a:solidFill>
                  <a:schemeClr val="tx1"/>
                </a:solidFill>
                <a:cs typeface="+mj-cs"/>
              </a:rPr>
              <a:t>Restrictive covenants</a:t>
            </a:r>
          </a:p>
        </p:txBody>
      </p:sp>
      <p:sp>
        <p:nvSpPr>
          <p:cNvPr id="21507"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en-US" altLang="de-DE" dirty="0"/>
              <a:t>Prohibit </a:t>
            </a:r>
            <a:r>
              <a:rPr lang="en-GB" altLang="de-DE" dirty="0"/>
              <a:t>behaviour</a:t>
            </a:r>
            <a:r>
              <a:rPr lang="en-US" altLang="de-DE" dirty="0"/>
              <a:t> specified as not in the employer's interest</a:t>
            </a:r>
            <a:endParaRPr lang="en-US" altLang="ja-JP" dirty="0"/>
          </a:p>
          <a:p>
            <a:endParaRPr lang="en-US" altLang="de-DE" dirty="0"/>
          </a:p>
          <a:p>
            <a:r>
              <a:rPr lang="en-US" altLang="de-DE" dirty="0"/>
              <a:t>Help protect business interests, which can specifically include trade secrets and know-how</a:t>
            </a:r>
          </a:p>
          <a:p>
            <a:endParaRPr lang="en-US" altLang="de-DE" dirty="0"/>
          </a:p>
          <a:p>
            <a:r>
              <a:rPr lang="en-US" altLang="de-DE" dirty="0"/>
              <a:t>Cover time periods before, during and after employment</a:t>
            </a:r>
          </a:p>
          <a:p>
            <a:endParaRPr lang="en-US" altLang="de-DE" dirty="0">
              <a:solidFill>
                <a:srgbClr val="000000"/>
              </a:solidFill>
            </a:endParaRPr>
          </a:p>
          <a:p>
            <a:endParaRPr lang="en-US" altLang="de-DE" dirty="0">
              <a:solidFill>
                <a:srgbClr val="000000"/>
              </a:solidFill>
            </a:endParaRPr>
          </a:p>
          <a:p>
            <a:endParaRPr lang="en-US" altLang="de-DE" dirty="0">
              <a:solidFill>
                <a:srgbClr val="000000"/>
              </a:solidFill>
            </a:endParaRPr>
          </a:p>
        </p:txBody>
      </p:sp>
      <p:sp>
        <p:nvSpPr>
          <p:cNvPr id="21508"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5DF1831-2F40-436B-B9E0-8A11A27A4500}" type="slidenum">
              <a:rPr lang="de-DE" altLang="de-DE" sz="1200">
                <a:cs typeface="Arial" panose="020B0604020202020204" pitchFamily="34" charset="0"/>
              </a:rPr>
              <a:pPr algn="r" eaLnBrk="1" hangingPunct="1">
                <a:spcBef>
                  <a:spcPct val="0"/>
                </a:spcBef>
                <a:buFontTx/>
                <a:buNone/>
              </a:pPr>
              <a:t>168</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168</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1437969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de-DE" dirty="0">
                <a:solidFill>
                  <a:schemeClr val="tx1"/>
                </a:solidFill>
              </a:rPr>
              <a:t>Typical protection clauses in restrictive covenants</a:t>
            </a:r>
          </a:p>
        </p:txBody>
      </p:sp>
      <p:sp>
        <p:nvSpPr>
          <p:cNvPr id="22531" name="Content Placeholder 2"/>
          <p:cNvSpPr>
            <a:spLocks noGrp="1"/>
          </p:cNvSpPr>
          <p:nvPr>
            <p:ph idx="1"/>
          </p:nvPr>
        </p:nvSpPr>
        <p:spPr/>
        <p:txBody>
          <a:bodyPr/>
          <a:lstStyle/>
          <a:p>
            <a:pPr eaLnBrk="1" hangingPunct="1"/>
            <a:r>
              <a:rPr lang="en-US" altLang="de-DE" dirty="0"/>
              <a:t>A</a:t>
            </a:r>
            <a:r>
              <a:rPr lang="en-US" altLang="ja-JP" dirty="0"/>
              <a:t>ll IP created in the course of employment belongs to the employer</a:t>
            </a:r>
          </a:p>
          <a:p>
            <a:pPr eaLnBrk="1" hangingPunct="1"/>
            <a:endParaRPr lang="en-US" altLang="de-DE" dirty="0"/>
          </a:p>
          <a:p>
            <a:pPr eaLnBrk="1" hangingPunct="1"/>
            <a:r>
              <a:rPr lang="en-US" altLang="de-DE" dirty="0"/>
              <a:t>Restraint of trade or non-competition clauses</a:t>
            </a:r>
          </a:p>
          <a:p>
            <a:pPr eaLnBrk="1" hangingPunct="1"/>
            <a:endParaRPr lang="en-US" altLang="de-DE" dirty="0"/>
          </a:p>
          <a:p>
            <a:pPr eaLnBrk="1" hangingPunct="1"/>
            <a:r>
              <a:rPr lang="en-US" altLang="de-DE" dirty="0"/>
              <a:t>Non-solicitation/non-dealing clauses </a:t>
            </a:r>
          </a:p>
          <a:p>
            <a:pPr eaLnBrk="1" hangingPunct="1">
              <a:buFont typeface="Wingdings" panose="05000000000000000000" pitchFamily="2" charset="2"/>
              <a:buNone/>
            </a:pPr>
            <a:endParaRPr lang="en-US" altLang="de-DE" dirty="0"/>
          </a:p>
          <a:p>
            <a:pPr eaLnBrk="1" hangingPunct="1"/>
            <a:r>
              <a:rPr lang="en-US" altLang="de-DE" dirty="0"/>
              <a:t>Non-disclosure agreement clause </a:t>
            </a:r>
          </a:p>
        </p:txBody>
      </p:sp>
      <p:sp>
        <p:nvSpPr>
          <p:cNvPr id="22532"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5A0FF1B-D777-484D-BBA6-5319CD449E02}" type="slidenum">
              <a:rPr lang="de-DE" altLang="de-DE" sz="1200">
                <a:cs typeface="Arial" panose="020B0604020202020204" pitchFamily="34" charset="0"/>
              </a:rPr>
              <a:pPr algn="r" eaLnBrk="1" hangingPunct="1">
                <a:spcBef>
                  <a:spcPct val="0"/>
                </a:spcBef>
                <a:buFontTx/>
                <a:buNone/>
              </a:pPr>
              <a:t>169</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169</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2875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a:t>How to obtain registration</a:t>
            </a:r>
          </a:p>
        </p:txBody>
      </p:sp>
      <p:sp>
        <p:nvSpPr>
          <p:cNvPr id="13315" name="Content Placeholder 2"/>
          <p:cNvSpPr>
            <a:spLocks noGrp="1"/>
          </p:cNvSpPr>
          <p:nvPr>
            <p:ph idx="1"/>
          </p:nvPr>
        </p:nvSpPr>
        <p:spPr/>
        <p:txBody>
          <a:bodyPr/>
          <a:lstStyle/>
          <a:p>
            <a:r>
              <a:rPr lang="en-GB" dirty="0"/>
              <a:t>Registration is possible at three levels:</a:t>
            </a:r>
          </a:p>
          <a:p>
            <a:endParaRPr lang="en-GB" dirty="0"/>
          </a:p>
          <a:p>
            <a:pPr lvl="1"/>
            <a:r>
              <a:rPr lang="en-GB" dirty="0"/>
              <a:t>national</a:t>
            </a:r>
          </a:p>
          <a:p>
            <a:pPr lvl="1"/>
            <a:r>
              <a:rPr lang="en-GB" dirty="0"/>
              <a:t>EU</a:t>
            </a:r>
          </a:p>
          <a:p>
            <a:pPr lvl="1"/>
            <a:r>
              <a:rPr lang="en-GB" dirty="0"/>
              <a:t>international</a:t>
            </a:r>
          </a:p>
          <a:p>
            <a:pPr lvl="1"/>
            <a:endParaRPr lang="en-GB" dirty="0"/>
          </a:p>
          <a:p>
            <a:pPr marL="269875" lvl="1" indent="-269875">
              <a:buFont typeface="Wingdings" pitchFamily="2" charset="2"/>
              <a:buChar char="§"/>
            </a:pPr>
            <a:r>
              <a:rPr lang="en-GB" dirty="0"/>
              <a:t>Coexistence</a:t>
            </a:r>
          </a:p>
          <a:p>
            <a:pPr marL="269875" lvl="1" indent="-269875">
              <a:buFont typeface="Wingdings" pitchFamily="2" charset="2"/>
              <a:buChar char="§"/>
            </a:pPr>
            <a:endParaRPr lang="en-GB" dirty="0"/>
          </a:p>
          <a:p>
            <a:pPr marL="269875" lvl="1" indent="-269875">
              <a:buFont typeface="Wingdings" pitchFamily="2" charset="2"/>
              <a:buChar char="§"/>
            </a:pPr>
            <a:r>
              <a:rPr lang="en-GB" dirty="0">
                <a:solidFill>
                  <a:srgbClr val="404B56"/>
                </a:solidFill>
              </a:rPr>
              <a:t>Remember: Be the first!</a:t>
            </a:r>
          </a:p>
        </p:txBody>
      </p:sp>
      <p:sp>
        <p:nvSpPr>
          <p:cNvPr id="13316" name="Footer Placeholder 3"/>
          <p:cNvSpPr>
            <a:spLocks noGrp="1"/>
          </p:cNvSpPr>
          <p:nvPr>
            <p:ph type="ftr" sz="quarter" idx="10"/>
          </p:nvPr>
        </p:nvSpPr>
        <p:spPr>
          <a:xfrm>
            <a:off x="611188" y="6553200"/>
            <a:ext cx="5689004"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17</a:t>
            </a:fld>
            <a:endParaRPr lang="de-DE"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de-DE" dirty="0">
                <a:solidFill>
                  <a:schemeClr val="tx1"/>
                </a:solidFill>
              </a:rPr>
              <a:t>Non-disclosure agreements (NDAs)</a:t>
            </a:r>
          </a:p>
        </p:txBody>
      </p:sp>
      <p:sp>
        <p:nvSpPr>
          <p:cNvPr id="23555" name="Content Placeholder 2"/>
          <p:cNvSpPr>
            <a:spLocks noGrp="1"/>
          </p:cNvSpPr>
          <p:nvPr>
            <p:ph idx="1"/>
          </p:nvPr>
        </p:nvSpPr>
        <p:spPr/>
        <p:txBody>
          <a:bodyPr>
            <a:normAutofit lnSpcReduction="10000"/>
          </a:bodyPr>
          <a:lstStyle/>
          <a:p>
            <a:pPr eaLnBrk="1" hangingPunct="1">
              <a:defRPr/>
            </a:pPr>
            <a:r>
              <a:rPr lang="en-US" altLang="de-DE" dirty="0"/>
              <a:t>Balance need to protect IP with need to obtain a third party's co-operation, so are usually less onerous than restrictive covenants</a:t>
            </a:r>
          </a:p>
          <a:p>
            <a:pPr eaLnBrk="1" hangingPunct="1">
              <a:defRPr/>
            </a:pPr>
            <a:endParaRPr lang="en-US" altLang="de-DE" dirty="0"/>
          </a:p>
          <a:p>
            <a:pPr eaLnBrk="1" hangingPunct="1">
              <a:defRPr/>
            </a:pPr>
            <a:r>
              <a:rPr lang="en-US" altLang="de-DE" dirty="0"/>
              <a:t>Make it clear that any IP disclosed belongs to disclosing party</a:t>
            </a:r>
          </a:p>
          <a:p>
            <a:pPr eaLnBrk="1" hangingPunct="1">
              <a:defRPr/>
            </a:pPr>
            <a:endParaRPr lang="en-US" altLang="de-DE" dirty="0"/>
          </a:p>
          <a:p>
            <a:pPr eaLnBrk="1" hangingPunct="1">
              <a:defRPr/>
            </a:pPr>
            <a:r>
              <a:rPr lang="en-US" altLang="de-DE" dirty="0"/>
              <a:t>Should include:</a:t>
            </a:r>
          </a:p>
          <a:p>
            <a:pPr marL="614363" lvl="1" indent="-342900" eaLnBrk="1" hangingPunct="1">
              <a:defRPr/>
            </a:pPr>
            <a:r>
              <a:rPr lang="en-US" altLang="de-DE" dirty="0"/>
              <a:t>indication of confidential information being disclosed</a:t>
            </a:r>
          </a:p>
          <a:p>
            <a:pPr marL="614363" lvl="1" indent="-342900" eaLnBrk="1" hangingPunct="1">
              <a:defRPr/>
            </a:pPr>
            <a:r>
              <a:rPr lang="en-US" altLang="de-DE" dirty="0"/>
              <a:t>definition of exactly who is (and is not) allowed access to the confidential information</a:t>
            </a:r>
          </a:p>
          <a:p>
            <a:pPr marL="614363" lvl="1" indent="-342900" eaLnBrk="1" hangingPunct="1">
              <a:defRPr/>
            </a:pPr>
            <a:r>
              <a:rPr lang="en-US" altLang="de-DE" dirty="0"/>
              <a:t>duration of period of confidentiality</a:t>
            </a:r>
          </a:p>
          <a:p>
            <a:pPr marL="614363" lvl="1" indent="-342900" eaLnBrk="1" hangingPunct="1">
              <a:defRPr/>
            </a:pPr>
            <a:r>
              <a:rPr lang="en-US" altLang="de-DE" dirty="0"/>
              <a:t>each party's obligations and the circumstances in which they may be terminated</a:t>
            </a:r>
          </a:p>
          <a:p>
            <a:pPr marL="614363" lvl="1" indent="-342900" eaLnBrk="1" hangingPunct="1">
              <a:defRPr/>
            </a:pPr>
            <a:r>
              <a:rPr lang="en-US" altLang="de-DE" dirty="0"/>
              <a:t>applicable laws and legal jurisdictions</a:t>
            </a:r>
          </a:p>
          <a:p>
            <a:pPr marL="541338" lvl="1" indent="-269875" eaLnBrk="1" hangingPunct="1">
              <a:defRPr/>
            </a:pPr>
            <a:endParaRPr lang="en-US" altLang="de-DE" dirty="0">
              <a:solidFill>
                <a:srgbClr val="000000"/>
              </a:solidFill>
            </a:endParaRPr>
          </a:p>
          <a:p>
            <a:pPr marL="0" indent="0" eaLnBrk="1" hangingPunct="1">
              <a:buNone/>
              <a:defRPr/>
            </a:pPr>
            <a:endParaRPr lang="en-US" altLang="de-DE" dirty="0"/>
          </a:p>
          <a:p>
            <a:pPr marL="0" indent="0" eaLnBrk="1" hangingPunct="1">
              <a:defRPr/>
            </a:pPr>
            <a:endParaRPr lang="en-US" altLang="de-DE" dirty="0"/>
          </a:p>
        </p:txBody>
      </p:sp>
      <p:sp>
        <p:nvSpPr>
          <p:cNvPr id="23556"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D5454CB-6C9B-421C-8345-067BA542B2E4}" type="slidenum">
              <a:rPr lang="de-DE" altLang="de-DE" sz="1200">
                <a:cs typeface="Arial" panose="020B0604020202020204" pitchFamily="34" charset="0"/>
              </a:rPr>
              <a:pPr algn="r" eaLnBrk="1" hangingPunct="1">
                <a:spcBef>
                  <a:spcPct val="0"/>
                </a:spcBef>
                <a:buFontTx/>
                <a:buNone/>
              </a:pPr>
              <a:t>170</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170</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5948353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de-DE" dirty="0">
                <a:solidFill>
                  <a:schemeClr val="tx1"/>
                </a:solidFill>
              </a:rPr>
              <a:t>Enforceability – reliance on contracts</a:t>
            </a:r>
          </a:p>
        </p:txBody>
      </p:sp>
      <p:sp>
        <p:nvSpPr>
          <p:cNvPr id="24579" name="Content Placeholder 2"/>
          <p:cNvSpPr>
            <a:spLocks noGrp="1"/>
          </p:cNvSpPr>
          <p:nvPr>
            <p:ph idx="1"/>
          </p:nvPr>
        </p:nvSpPr>
        <p:spPr/>
        <p:txBody>
          <a:bodyPr/>
          <a:lstStyle/>
          <a:p>
            <a:pPr eaLnBrk="1" hangingPunct="1">
              <a:defRPr/>
            </a:pPr>
            <a:r>
              <a:rPr lang="en-US" altLang="de-DE" dirty="0"/>
              <a:t>The law of contracts applies to both restrictive covenants and NDAs. They are </a:t>
            </a:r>
            <a:r>
              <a:rPr lang="en-US" altLang="de-DE" b="1" dirty="0"/>
              <a:t>private</a:t>
            </a:r>
            <a:r>
              <a:rPr lang="en-US" altLang="de-DE" dirty="0"/>
              <a:t> agreements that are </a:t>
            </a:r>
            <a:r>
              <a:rPr lang="en-US" altLang="de-DE" b="1" dirty="0"/>
              <a:t>legally binding</a:t>
            </a:r>
            <a:r>
              <a:rPr lang="en-US" altLang="de-DE" dirty="0"/>
              <a:t> on both parties</a:t>
            </a:r>
          </a:p>
          <a:p>
            <a:pPr eaLnBrk="1" hangingPunct="1">
              <a:defRPr/>
            </a:pPr>
            <a:endParaRPr lang="en-US" altLang="de-DE" dirty="0"/>
          </a:p>
          <a:p>
            <a:pPr eaLnBrk="1" hangingPunct="1">
              <a:defRPr/>
            </a:pPr>
            <a:r>
              <a:rPr lang="en-US" altLang="de-DE" dirty="0"/>
              <a:t>If a breach of confidentiality is alleged, any legal judgment may depend entirely on the exact wording of the contract</a:t>
            </a:r>
          </a:p>
          <a:p>
            <a:pPr eaLnBrk="1" hangingPunct="1">
              <a:defRPr/>
            </a:pPr>
            <a:endParaRPr lang="en-US" altLang="de-DE" dirty="0"/>
          </a:p>
          <a:p>
            <a:pPr eaLnBrk="1" hangingPunct="1">
              <a:defRPr/>
            </a:pPr>
            <a:r>
              <a:rPr lang="en-US" altLang="de-DE" dirty="0"/>
              <a:t>It is therefore vital to ensure that the contract (covenant or NDA) is of sufficient quality to meet legal requirements</a:t>
            </a:r>
          </a:p>
          <a:p>
            <a:pPr marL="0" indent="0" eaLnBrk="1" hangingPunct="1">
              <a:buFont typeface="Wingdings" panose="05000000000000000000" pitchFamily="2" charset="2"/>
              <a:buNone/>
              <a:defRPr/>
            </a:pPr>
            <a:endParaRPr lang="en-US" altLang="de-DE" dirty="0"/>
          </a:p>
          <a:p>
            <a:pPr marL="271463" lvl="1" indent="0" eaLnBrk="1" hangingPunct="1">
              <a:defRPr/>
            </a:pPr>
            <a:endParaRPr lang="en-US" altLang="de-DE" dirty="0"/>
          </a:p>
          <a:p>
            <a:pPr marL="271463" lvl="1" indent="0" eaLnBrk="1" hangingPunct="1">
              <a:buFontTx/>
              <a:buNone/>
              <a:defRPr/>
            </a:pPr>
            <a:endParaRPr lang="en-US" altLang="de-DE" dirty="0"/>
          </a:p>
          <a:p>
            <a:pPr marL="271463" lvl="1" indent="0" eaLnBrk="1" hangingPunct="1">
              <a:buFontTx/>
              <a:buNone/>
              <a:defRPr/>
            </a:pPr>
            <a:endParaRPr lang="en-US" altLang="de-DE" dirty="0"/>
          </a:p>
          <a:p>
            <a:pPr marL="271463" lvl="1" indent="0" eaLnBrk="1" hangingPunct="1">
              <a:defRPr/>
            </a:pPr>
            <a:endParaRPr lang="en-US" altLang="de-DE" dirty="0"/>
          </a:p>
        </p:txBody>
      </p:sp>
      <p:sp>
        <p:nvSpPr>
          <p:cNvPr id="24580"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0517F7E-51CB-4B3A-8EF8-2AD03145D0D7}" type="slidenum">
              <a:rPr lang="de-DE" altLang="de-DE" sz="1200">
                <a:cs typeface="Arial" panose="020B0604020202020204" pitchFamily="34" charset="0"/>
              </a:rPr>
              <a:pPr algn="r" eaLnBrk="1" hangingPunct="1">
                <a:spcBef>
                  <a:spcPct val="0"/>
                </a:spcBef>
                <a:buFontTx/>
                <a:buNone/>
              </a:pPr>
              <a:t>171</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171</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626124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de-DE" dirty="0">
                <a:solidFill>
                  <a:schemeClr val="tx1"/>
                </a:solidFill>
              </a:rPr>
              <a:t>Know your IP rights</a:t>
            </a:r>
          </a:p>
        </p:txBody>
      </p:sp>
      <p:sp>
        <p:nvSpPr>
          <p:cNvPr id="25603" name="Content Placeholder 2"/>
          <p:cNvSpPr>
            <a:spLocks noGrp="1"/>
          </p:cNvSpPr>
          <p:nvPr>
            <p:ph idx="1"/>
          </p:nvPr>
        </p:nvSpPr>
        <p:spPr/>
        <p:txBody>
          <a:bodyPr/>
          <a:lstStyle/>
          <a:p>
            <a:pPr eaLnBrk="1" hangingPunct="1"/>
            <a:r>
              <a:rPr lang="en-US" altLang="de-DE" dirty="0"/>
              <a:t>Article 39 of the World Trade </a:t>
            </a:r>
            <a:r>
              <a:rPr lang="en-US" altLang="de-DE" dirty="0" err="1"/>
              <a:t>Organisation</a:t>
            </a:r>
            <a:r>
              <a:rPr lang="en-US" altLang="de-DE" dirty="0"/>
              <a:t> (WTO) Agreement on Trade-Related Aspects of Intellectual Property Rights (TRIPS) covers </a:t>
            </a:r>
            <a:r>
              <a:rPr lang="en-US" altLang="ja-JP" b="1" dirty="0"/>
              <a:t>proprietary information</a:t>
            </a:r>
            <a:endParaRPr lang="en-US" altLang="de-DE" dirty="0"/>
          </a:p>
          <a:p>
            <a:pPr eaLnBrk="1" hangingPunct="1"/>
            <a:endParaRPr lang="en-US" altLang="de-DE" dirty="0"/>
          </a:p>
          <a:p>
            <a:pPr eaLnBrk="1" hangingPunct="1"/>
            <a:r>
              <a:rPr lang="en-US" altLang="de-DE" dirty="0"/>
              <a:t>Proprietary</a:t>
            </a:r>
            <a:r>
              <a:rPr lang="en-US" altLang="ja-JP" dirty="0"/>
              <a:t> information is confidential information not protected by patent, registered design or copyright</a:t>
            </a:r>
          </a:p>
          <a:p>
            <a:pPr eaLnBrk="1" hangingPunct="1"/>
            <a:endParaRPr lang="en-US" altLang="de-DE" dirty="0"/>
          </a:p>
          <a:p>
            <a:pPr eaLnBrk="1" hangingPunct="1"/>
            <a:r>
              <a:rPr lang="en-US" altLang="de-DE" dirty="0"/>
              <a:t>While Article 39 does not specifically mention trade secrets and know-how, their inclusion can be inferred  </a:t>
            </a:r>
          </a:p>
        </p:txBody>
      </p:sp>
      <p:sp>
        <p:nvSpPr>
          <p:cNvPr id="25604"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7981C39-C658-4A8B-AFB5-651AD6D6D197}" type="slidenum">
              <a:rPr lang="de-DE" altLang="de-DE" sz="1200">
                <a:cs typeface="Arial" panose="020B0604020202020204" pitchFamily="34" charset="0"/>
              </a:rPr>
              <a:pPr algn="r" eaLnBrk="1" hangingPunct="1">
                <a:spcBef>
                  <a:spcPct val="0"/>
                </a:spcBef>
                <a:buFontTx/>
                <a:buNone/>
              </a:pPr>
              <a:t>172</a:t>
            </a:fld>
            <a:endParaRPr lang="de-DE" altLang="de-DE" sz="1200">
              <a:cs typeface="Arial" panose="020B0604020202020204" pitchFamily="34" charset="0"/>
            </a:endParaRPr>
          </a:p>
        </p:txBody>
      </p:sp>
      <p:sp>
        <p:nvSpPr>
          <p:cNvPr id="2" name="Fußzeilenplatzhalter 1"/>
          <p:cNvSpPr>
            <a:spLocks noGrp="1"/>
          </p:cNvSpPr>
          <p:nvPr>
            <p:ph type="ftr" sz="quarter" idx="10"/>
          </p:nvPr>
        </p:nvSpPr>
        <p:spPr/>
        <p:txBody>
          <a:bodyPr/>
          <a:lstStyle/>
          <a:p>
            <a:pPr>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172</a:t>
            </a:fld>
            <a:endParaRPr lang="de-DE" altLang="de-DE" dirty="0"/>
          </a:p>
        </p:txBody>
      </p:sp>
    </p:spTree>
    <p:extLst>
      <p:ext uri="{BB962C8B-B14F-4D97-AF65-F5344CB8AC3E}">
        <p14:creationId xmlns:p14="http://schemas.microsoft.com/office/powerpoint/2010/main" val="5231801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0341" y="4406900"/>
            <a:ext cx="7772400" cy="1362075"/>
          </a:xfrm>
        </p:spPr>
        <p:txBody>
          <a:bodyPr/>
          <a:lstStyle/>
          <a:p>
            <a:pPr eaLnBrk="1" hangingPunct="1"/>
            <a:r>
              <a:rPr lang="en-US" altLang="de-DE" dirty="0"/>
              <a:t>How to extract value from trade secrets and know-how</a:t>
            </a:r>
          </a:p>
        </p:txBody>
      </p:sp>
      <p:sp>
        <p:nvSpPr>
          <p:cNvPr id="2" name="Textplatzhalter 1"/>
          <p:cNvSpPr>
            <a:spLocks noGrp="1"/>
          </p:cNvSpPr>
          <p:nvPr>
            <p:ph type="body" idx="1"/>
          </p:nvPr>
        </p:nvSpPr>
        <p:spPr/>
        <p:txBody>
          <a:bodyPr/>
          <a:lstStyle/>
          <a:p>
            <a:endParaRPr lang="de-DE"/>
          </a:p>
        </p:txBody>
      </p:sp>
      <p:sp>
        <p:nvSpPr>
          <p:cNvPr id="26627"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DEC52DF-98C9-41FC-A89B-021B957D2522}" type="slidenum">
              <a:rPr lang="de-DE" altLang="de-DE" sz="1200">
                <a:cs typeface="Arial" panose="020B0604020202020204" pitchFamily="34" charset="0"/>
              </a:rPr>
              <a:pPr algn="r" eaLnBrk="1" hangingPunct="1">
                <a:spcBef>
                  <a:spcPct val="0"/>
                </a:spcBef>
                <a:buFontTx/>
                <a:buNone/>
              </a:pPr>
              <a:t>173</a:t>
            </a:fld>
            <a:endParaRPr lang="de-DE" altLang="de-DE" sz="1200">
              <a:cs typeface="Arial" panose="020B0604020202020204" pitchFamily="34" charset="0"/>
            </a:endParaRPr>
          </a:p>
        </p:txBody>
      </p:sp>
      <p:sp>
        <p:nvSpPr>
          <p:cNvPr id="4" name="Foliennummernplatzhalter 3"/>
          <p:cNvSpPr>
            <a:spLocks noGrp="1"/>
          </p:cNvSpPr>
          <p:nvPr>
            <p:ph type="sldNum" sz="quarter" idx="11"/>
          </p:nvPr>
        </p:nvSpPr>
        <p:spPr/>
        <p:txBody>
          <a:bodyPr/>
          <a:lstStyle/>
          <a:p>
            <a:fld id="{A8DDA9A2-2418-4E35-9FB6-416996566AB1}" type="slidenum">
              <a:rPr lang="de-DE" altLang="de-DE" smtClean="0"/>
              <a:pPr/>
              <a:t>173</a:t>
            </a:fld>
            <a:endParaRPr lang="de-DE" altLang="de-DE" dirty="0"/>
          </a:p>
        </p:txBody>
      </p:sp>
      <p:sp>
        <p:nvSpPr>
          <p:cNvPr id="5" name="Fußzeilenplatzhalter 4"/>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8514061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defRPr/>
            </a:pPr>
            <a:r>
              <a:rPr lang="en-US" dirty="0">
                <a:cs typeface="+mj-cs"/>
              </a:rPr>
              <a:t>Patents or trade secrets?</a:t>
            </a:r>
          </a:p>
        </p:txBody>
      </p:sp>
      <p:sp>
        <p:nvSpPr>
          <p:cNvPr id="27651" name="Content Placeholder 5"/>
          <p:cNvSpPr>
            <a:spLocks noGrp="1"/>
          </p:cNvSpPr>
          <p:nvPr>
            <p:ph idx="1"/>
          </p:nvPr>
        </p:nvSpPr>
        <p:spPr>
          <a:xfrm>
            <a:off x="611188" y="1620838"/>
            <a:ext cx="7921625" cy="400109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en-US" altLang="de-DE" dirty="0"/>
              <a:t>A patent may (possibly) be better if a technology:</a:t>
            </a:r>
          </a:p>
          <a:p>
            <a:endParaRPr lang="en-US" altLang="de-DE" dirty="0"/>
          </a:p>
          <a:p>
            <a:pPr lvl="1"/>
            <a:r>
              <a:rPr lang="en-US" altLang="de-DE" dirty="0"/>
              <a:t>can be reverse engineered</a:t>
            </a:r>
          </a:p>
          <a:p>
            <a:pPr lvl="1"/>
            <a:r>
              <a:rPr lang="en-US" altLang="de-DE" dirty="0"/>
              <a:t>might be developed independently by competitors</a:t>
            </a:r>
          </a:p>
          <a:p>
            <a:pPr lvl="1"/>
            <a:r>
              <a:rPr lang="en-US" altLang="de-DE" dirty="0"/>
              <a:t>might have relatively short-lived commercial value</a:t>
            </a:r>
          </a:p>
          <a:p>
            <a:endParaRPr lang="en-US" altLang="de-DE" dirty="0"/>
          </a:p>
          <a:p>
            <a:r>
              <a:rPr lang="en-US" altLang="de-DE" dirty="0"/>
              <a:t>A trade secret may (possibly) be used instead or in addition if:</a:t>
            </a:r>
          </a:p>
          <a:p>
            <a:endParaRPr lang="en-US" altLang="de-DE" dirty="0">
              <a:solidFill>
                <a:srgbClr val="000000"/>
              </a:solidFill>
            </a:endParaRPr>
          </a:p>
          <a:p>
            <a:pPr lvl="1"/>
            <a:r>
              <a:rPr lang="en-US" altLang="de-DE" dirty="0"/>
              <a:t>the technology or product may have a 20+ year life span</a:t>
            </a:r>
          </a:p>
          <a:p>
            <a:pPr lvl="1"/>
            <a:r>
              <a:rPr lang="en-US" altLang="de-DE" dirty="0"/>
              <a:t>there is nothing patentable in the technology</a:t>
            </a:r>
          </a:p>
          <a:p>
            <a:pPr lvl="1"/>
            <a:r>
              <a:rPr lang="en-US" altLang="de-DE" dirty="0"/>
              <a:t>enforcing a patent is likely to be difficult </a:t>
            </a:r>
          </a:p>
        </p:txBody>
      </p:sp>
      <p:sp>
        <p:nvSpPr>
          <p:cNvPr id="27652"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FC55927-0737-4B13-9DB9-C21C1E4B5908}" type="slidenum">
              <a:rPr lang="de-DE" altLang="de-DE" sz="1200">
                <a:cs typeface="Arial" panose="020B0604020202020204" pitchFamily="34" charset="0"/>
              </a:rPr>
              <a:pPr algn="r" eaLnBrk="1" hangingPunct="1">
                <a:spcBef>
                  <a:spcPct val="0"/>
                </a:spcBef>
                <a:buFontTx/>
                <a:buNone/>
              </a:pPr>
              <a:t>174</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174</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9245657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de-DE" dirty="0">
                <a:solidFill>
                  <a:schemeClr val="tx1"/>
                </a:solidFill>
              </a:rPr>
              <a:t>Ways of 'working' trade secrets and know-how</a:t>
            </a:r>
          </a:p>
        </p:txBody>
      </p:sp>
      <p:sp>
        <p:nvSpPr>
          <p:cNvPr id="28675" name="Content Placeholder 2"/>
          <p:cNvSpPr>
            <a:spLocks noGrp="1"/>
          </p:cNvSpPr>
          <p:nvPr>
            <p:ph idx="1"/>
          </p:nvPr>
        </p:nvSpPr>
        <p:spPr>
          <a:xfrm>
            <a:off x="606098" y="1620838"/>
            <a:ext cx="7926715" cy="4464050"/>
          </a:xfrm>
        </p:spPr>
        <p:txBody>
          <a:bodyPr/>
          <a:lstStyle/>
          <a:p>
            <a:pPr marL="270000" indent="-270000"/>
            <a:r>
              <a:rPr lang="en-US" altLang="de-DE" b="1" dirty="0"/>
              <a:t>Market advantage</a:t>
            </a:r>
            <a:r>
              <a:rPr lang="en-US" altLang="de-DE" dirty="0"/>
              <a:t>: Use them to beat competitors in the </a:t>
            </a:r>
            <a:br>
              <a:rPr lang="en-US" altLang="de-DE" dirty="0"/>
            </a:br>
            <a:r>
              <a:rPr lang="en-US" altLang="de-DE" dirty="0"/>
              <a:t>market-place</a:t>
            </a:r>
          </a:p>
          <a:p>
            <a:pPr marL="270000" indent="-270000"/>
            <a:endParaRPr lang="de-DE" altLang="de-DE" dirty="0"/>
          </a:p>
          <a:p>
            <a:pPr marL="270000" indent="-270000"/>
            <a:r>
              <a:rPr lang="de-DE" altLang="de-DE" b="1" dirty="0"/>
              <a:t>Licensing</a:t>
            </a:r>
            <a:r>
              <a:rPr lang="de-DE" altLang="de-DE" dirty="0"/>
              <a:t>: </a:t>
            </a:r>
            <a:r>
              <a:rPr lang="de-DE" altLang="de-DE" dirty="0" err="1"/>
              <a:t>They</a:t>
            </a:r>
            <a:r>
              <a:rPr lang="de-DE" altLang="de-DE" dirty="0"/>
              <a:t> </a:t>
            </a:r>
            <a:r>
              <a:rPr lang="de-DE" altLang="de-DE" dirty="0" err="1"/>
              <a:t>are</a:t>
            </a:r>
            <a:r>
              <a:rPr lang="de-DE" altLang="de-DE" dirty="0"/>
              <a:t> </a:t>
            </a:r>
            <a:r>
              <a:rPr lang="de-DE" altLang="de-DE" dirty="0" err="1"/>
              <a:t>licensable</a:t>
            </a:r>
            <a:r>
              <a:rPr lang="de-DE" altLang="de-DE" dirty="0"/>
              <a:t>, so </a:t>
            </a:r>
            <a:r>
              <a:rPr lang="de-DE" altLang="de-DE" dirty="0" err="1"/>
              <a:t>include</a:t>
            </a:r>
            <a:r>
              <a:rPr lang="de-DE" altLang="de-DE" dirty="0"/>
              <a:t> </a:t>
            </a:r>
            <a:r>
              <a:rPr lang="de-DE" altLang="de-DE" dirty="0" err="1"/>
              <a:t>them</a:t>
            </a:r>
            <a:r>
              <a:rPr lang="de-DE" altLang="de-DE" dirty="0"/>
              <a:t> in </a:t>
            </a:r>
            <a:r>
              <a:rPr lang="de-DE" altLang="de-DE" dirty="0" err="1"/>
              <a:t>licensing</a:t>
            </a:r>
            <a:r>
              <a:rPr lang="de-DE" altLang="de-DE" dirty="0"/>
              <a:t> </a:t>
            </a:r>
            <a:r>
              <a:rPr lang="de-DE" altLang="de-DE" dirty="0" err="1"/>
              <a:t>agreements</a:t>
            </a:r>
            <a:r>
              <a:rPr lang="de-DE" altLang="de-DE" dirty="0"/>
              <a:t> </a:t>
            </a:r>
            <a:r>
              <a:rPr lang="de-DE" altLang="de-DE" dirty="0" err="1"/>
              <a:t>alongside</a:t>
            </a:r>
            <a:r>
              <a:rPr lang="de-DE" altLang="de-DE" dirty="0"/>
              <a:t> registered IP </a:t>
            </a:r>
            <a:r>
              <a:rPr lang="de-DE" altLang="de-DE" dirty="0" err="1"/>
              <a:t>rights</a:t>
            </a:r>
            <a:endParaRPr lang="de-DE" altLang="de-DE" dirty="0"/>
          </a:p>
          <a:p>
            <a:pPr marL="270000" indent="-270000"/>
            <a:endParaRPr lang="de-DE" altLang="de-DE" dirty="0"/>
          </a:p>
          <a:p>
            <a:pPr marL="270000" indent="-270000"/>
            <a:r>
              <a:rPr lang="de-DE" altLang="de-DE" b="1" dirty="0" err="1"/>
              <a:t>Assignment</a:t>
            </a:r>
            <a:r>
              <a:rPr lang="de-DE" altLang="de-DE" b="1" dirty="0"/>
              <a:t> </a:t>
            </a:r>
            <a:r>
              <a:rPr lang="de-DE" altLang="de-DE" b="1" dirty="0" err="1"/>
              <a:t>or</a:t>
            </a:r>
            <a:r>
              <a:rPr lang="de-DE" altLang="de-DE" b="1" dirty="0"/>
              <a:t> </a:t>
            </a:r>
            <a:r>
              <a:rPr lang="de-DE" altLang="de-DE" b="1" dirty="0" err="1"/>
              <a:t>sale</a:t>
            </a:r>
            <a:r>
              <a:rPr lang="de-DE" altLang="de-DE" dirty="0"/>
              <a:t>: </a:t>
            </a:r>
            <a:r>
              <a:rPr lang="en-GB" altLang="de-DE" dirty="0"/>
              <a:t>They can also be assigned or sold in the same way as registered IP rights</a:t>
            </a:r>
          </a:p>
          <a:p>
            <a:pPr marL="270000" indent="-270000"/>
            <a:endParaRPr lang="de-DE" altLang="de-DE" dirty="0"/>
          </a:p>
          <a:p>
            <a:pPr marL="270000" indent="-270000"/>
            <a:r>
              <a:rPr lang="de-DE" altLang="de-DE" b="1" dirty="0"/>
              <a:t>Spin-offs </a:t>
            </a:r>
            <a:r>
              <a:rPr lang="de-DE" altLang="de-DE" b="1" dirty="0" err="1"/>
              <a:t>or</a:t>
            </a:r>
            <a:r>
              <a:rPr lang="de-DE" altLang="de-DE" b="1" dirty="0"/>
              <a:t> </a:t>
            </a:r>
            <a:r>
              <a:rPr lang="de-DE" altLang="de-DE" b="1" dirty="0" err="1"/>
              <a:t>start-up</a:t>
            </a:r>
            <a:r>
              <a:rPr lang="de-DE" altLang="de-DE" dirty="0"/>
              <a:t>: </a:t>
            </a:r>
            <a:r>
              <a:rPr lang="de-DE" altLang="de-DE" dirty="0" err="1"/>
              <a:t>They</a:t>
            </a:r>
            <a:r>
              <a:rPr lang="de-DE" altLang="de-DE" dirty="0"/>
              <a:t> </a:t>
            </a:r>
            <a:r>
              <a:rPr lang="de-DE" altLang="de-DE" dirty="0" err="1"/>
              <a:t>can</a:t>
            </a:r>
            <a:r>
              <a:rPr lang="de-DE" altLang="de-DE" dirty="0"/>
              <a:t> </a:t>
            </a:r>
            <a:r>
              <a:rPr lang="de-DE" altLang="de-DE" dirty="0" err="1"/>
              <a:t>help</a:t>
            </a:r>
            <a:r>
              <a:rPr lang="de-DE" altLang="de-DE" dirty="0"/>
              <a:t> </a:t>
            </a:r>
            <a:r>
              <a:rPr lang="de-DE" altLang="de-DE" dirty="0" err="1"/>
              <a:t>improve</a:t>
            </a:r>
            <a:r>
              <a:rPr lang="de-DE" altLang="de-DE" dirty="0"/>
              <a:t> </a:t>
            </a:r>
            <a:r>
              <a:rPr lang="de-DE" altLang="de-DE" dirty="0" err="1"/>
              <a:t>the</a:t>
            </a:r>
            <a:r>
              <a:rPr lang="de-DE" altLang="de-DE" dirty="0"/>
              <a:t> </a:t>
            </a:r>
            <a:r>
              <a:rPr lang="de-DE" altLang="de-DE" dirty="0" err="1"/>
              <a:t>prospects</a:t>
            </a:r>
            <a:r>
              <a:rPr lang="de-DE" altLang="de-DE" dirty="0"/>
              <a:t> </a:t>
            </a:r>
            <a:r>
              <a:rPr lang="de-DE" altLang="de-DE" dirty="0" err="1"/>
              <a:t>of</a:t>
            </a:r>
            <a:r>
              <a:rPr lang="de-DE" altLang="de-DE" dirty="0"/>
              <a:t> a </a:t>
            </a:r>
            <a:r>
              <a:rPr lang="de-DE" altLang="de-DE" dirty="0" err="1"/>
              <a:t>new</a:t>
            </a:r>
            <a:r>
              <a:rPr lang="de-DE" altLang="de-DE" dirty="0"/>
              <a:t> </a:t>
            </a:r>
            <a:r>
              <a:rPr lang="de-DE" altLang="de-DE" dirty="0" err="1"/>
              <a:t>business</a:t>
            </a:r>
            <a:r>
              <a:rPr lang="de-DE" altLang="de-DE" dirty="0"/>
              <a:t> </a:t>
            </a:r>
            <a:endParaRPr lang="en-US" altLang="de-DE" dirty="0"/>
          </a:p>
          <a:p>
            <a:pPr marL="270000" indent="-270000" eaLnBrk="1" hangingPunct="1"/>
            <a:endParaRPr lang="en-US" altLang="de-DE" dirty="0"/>
          </a:p>
          <a:p>
            <a:pPr marL="270000" lvl="1" indent="-270000" eaLnBrk="1" hangingPunct="1">
              <a:buFontTx/>
              <a:buNone/>
            </a:pPr>
            <a:endParaRPr lang="en-US"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175</a:t>
            </a:fld>
            <a:endParaRPr lang="de-DE" altLang="de-DE" dirty="0"/>
          </a:p>
        </p:txBody>
      </p:sp>
      <p:sp>
        <p:nvSpPr>
          <p:cNvPr id="28676" name="Foliennummernplatzhalter 6"/>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D8FE2B0-78F4-4CA4-96D5-874BDCC64D91}" type="slidenum">
              <a:rPr lang="de-DE" altLang="de-DE" sz="1200">
                <a:cs typeface="Arial" panose="020B0604020202020204" pitchFamily="34" charset="0"/>
              </a:rPr>
              <a:pPr algn="r" eaLnBrk="1" hangingPunct="1">
                <a:spcBef>
                  <a:spcPct val="0"/>
                </a:spcBef>
                <a:buFontTx/>
                <a:buNone/>
              </a:pPr>
              <a:t>175</a:t>
            </a:fld>
            <a:endParaRPr lang="de-DE" altLang="de-DE" sz="1200">
              <a:cs typeface="Arial" panose="020B0604020202020204" pitchFamily="34" charset="0"/>
            </a:endParaRPr>
          </a:p>
        </p:txBody>
      </p:sp>
    </p:spTree>
    <p:extLst>
      <p:ext uri="{BB962C8B-B14F-4D97-AF65-F5344CB8AC3E}">
        <p14:creationId xmlns:p14="http://schemas.microsoft.com/office/powerpoint/2010/main" val="33753644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de-DE" dirty="0"/>
              <a:t>All IP </a:t>
            </a:r>
            <a:r>
              <a:rPr lang="en-US" altLang="de-DE" dirty="0">
                <a:cs typeface="Arial" panose="020B0604020202020204" pitchFamily="34" charset="0"/>
              </a:rPr>
              <a:t>–</a:t>
            </a:r>
            <a:r>
              <a:rPr lang="en-US" altLang="de-DE" dirty="0"/>
              <a:t> </a:t>
            </a:r>
            <a:r>
              <a:rPr lang="en-US" altLang="de-DE" dirty="0" err="1"/>
              <a:t>registrable</a:t>
            </a:r>
            <a:r>
              <a:rPr lang="en-US" altLang="de-DE" dirty="0"/>
              <a:t> or non-</a:t>
            </a:r>
            <a:r>
              <a:rPr lang="en-US" altLang="de-DE" dirty="0" err="1"/>
              <a:t>registrable</a:t>
            </a:r>
            <a:r>
              <a:rPr lang="en-US" altLang="de-DE" dirty="0"/>
              <a:t> </a:t>
            </a:r>
            <a:r>
              <a:rPr lang="en-US" altLang="de-DE" dirty="0">
                <a:cs typeface="Arial" panose="020B0604020202020204" pitchFamily="34" charset="0"/>
              </a:rPr>
              <a:t>–</a:t>
            </a:r>
            <a:r>
              <a:rPr lang="en-US" altLang="de-DE" dirty="0"/>
              <a:t> has value (I) </a:t>
            </a:r>
            <a:br>
              <a:rPr lang="en-US" altLang="de-DE" dirty="0"/>
            </a:br>
            <a:endParaRPr lang="en-US" altLang="de-DE" dirty="0"/>
          </a:p>
        </p:txBody>
      </p:sp>
      <p:sp>
        <p:nvSpPr>
          <p:cNvPr id="29699" name="Content Placeholder 2"/>
          <p:cNvSpPr>
            <a:spLocks noGrp="1"/>
          </p:cNvSpPr>
          <p:nvPr>
            <p:ph idx="1"/>
          </p:nvPr>
        </p:nvSpPr>
        <p:spPr/>
        <p:txBody>
          <a:bodyPr/>
          <a:lstStyle/>
          <a:p>
            <a:pPr eaLnBrk="1" hangingPunct="1"/>
            <a:r>
              <a:rPr lang="en-US" altLang="de-DE" b="1" dirty="0" err="1"/>
              <a:t>Registrable</a:t>
            </a:r>
            <a:r>
              <a:rPr lang="en-US" altLang="de-DE" b="1" dirty="0"/>
              <a:t> IP</a:t>
            </a:r>
            <a:r>
              <a:rPr lang="en-US" altLang="de-DE" dirty="0"/>
              <a:t> (particularly a patent) has higher perceived status but:</a:t>
            </a:r>
          </a:p>
          <a:p>
            <a:pPr eaLnBrk="1" hangingPunct="1"/>
            <a:endParaRPr lang="en-US" altLang="de-DE" dirty="0"/>
          </a:p>
          <a:p>
            <a:pPr lvl="1" eaLnBrk="1" hangingPunct="1"/>
            <a:r>
              <a:rPr lang="en-US" altLang="de-DE" dirty="0"/>
              <a:t>It is documented and so in the public domain for all to see</a:t>
            </a:r>
          </a:p>
          <a:p>
            <a:pPr lvl="1" eaLnBrk="1" hangingPunct="1"/>
            <a:endParaRPr lang="en-US" altLang="de-DE" dirty="0"/>
          </a:p>
          <a:p>
            <a:pPr lvl="1" eaLnBrk="1" hangingPunct="1"/>
            <a:r>
              <a:rPr lang="en-US" altLang="de-DE" dirty="0"/>
              <a:t>By defining the technology it may leave too much </a:t>
            </a:r>
            <a:r>
              <a:rPr lang="en-US" altLang="de-DE" b="1" dirty="0"/>
              <a:t>un</a:t>
            </a:r>
            <a:r>
              <a:rPr lang="en-US" altLang="de-DE" dirty="0"/>
              <a:t>protected</a:t>
            </a:r>
          </a:p>
          <a:p>
            <a:pPr lvl="1" eaLnBrk="1" hangingPunct="1"/>
            <a:endParaRPr lang="en-US" altLang="de-DE" dirty="0"/>
          </a:p>
          <a:p>
            <a:pPr lvl="1" eaLnBrk="1" hangingPunct="1"/>
            <a:r>
              <a:rPr lang="en-US" altLang="de-DE" dirty="0"/>
              <a:t>Protection is limited by time and territory</a:t>
            </a:r>
          </a:p>
          <a:p>
            <a:pPr lvl="1" eaLnBrk="1" hangingPunct="1"/>
            <a:endParaRPr lang="en-US" altLang="de-DE" dirty="0"/>
          </a:p>
          <a:p>
            <a:pPr lvl="1" eaLnBrk="1" hangingPunct="1"/>
            <a:r>
              <a:rPr lang="en-US" altLang="de-DE" dirty="0"/>
              <a:t>Enforcing the IP right may be prohibitively expensive</a:t>
            </a:r>
          </a:p>
          <a:p>
            <a:pPr eaLnBrk="1" hangingPunct="1">
              <a:buFont typeface="Wingdings" panose="05000000000000000000" pitchFamily="2" charset="2"/>
              <a:buNone/>
            </a:pPr>
            <a:endParaRPr lang="en-US" altLang="de-DE" dirty="0"/>
          </a:p>
          <a:p>
            <a:pPr eaLnBrk="1" hangingPunct="1">
              <a:buFont typeface="Wingdings" panose="05000000000000000000" pitchFamily="2" charset="2"/>
              <a:buNone/>
            </a:pPr>
            <a:r>
              <a:rPr lang="en-US" altLang="de-DE" dirty="0"/>
              <a:t>.</a:t>
            </a:r>
          </a:p>
        </p:txBody>
      </p:sp>
      <p:sp>
        <p:nvSpPr>
          <p:cNvPr id="29700"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6DA7DF8-F74E-4A1E-9729-69EB27A89BF2}" type="slidenum">
              <a:rPr lang="de-DE" altLang="de-DE" sz="1200">
                <a:cs typeface="Arial" panose="020B0604020202020204" pitchFamily="34" charset="0"/>
              </a:rPr>
              <a:pPr algn="r" eaLnBrk="1" hangingPunct="1">
                <a:spcBef>
                  <a:spcPct val="0"/>
                </a:spcBef>
                <a:buFontTx/>
                <a:buNone/>
              </a:pPr>
              <a:t>176</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176</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6662682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GB" altLang="en-US" dirty="0"/>
              <a:t>All IP – </a:t>
            </a:r>
            <a:r>
              <a:rPr lang="en-GB" altLang="en-US" dirty="0" err="1"/>
              <a:t>registrable</a:t>
            </a:r>
            <a:r>
              <a:rPr lang="en-GB" altLang="en-US" dirty="0"/>
              <a:t> or non-</a:t>
            </a:r>
            <a:r>
              <a:rPr lang="en-GB" altLang="en-US" dirty="0" err="1"/>
              <a:t>registrable</a:t>
            </a:r>
            <a:r>
              <a:rPr lang="en-GB" altLang="en-US" dirty="0"/>
              <a:t> – has value (II)</a:t>
            </a:r>
            <a:endParaRPr lang="en-US" altLang="de-DE" dirty="0"/>
          </a:p>
        </p:txBody>
      </p:sp>
      <p:sp>
        <p:nvSpPr>
          <p:cNvPr id="30723" name="Content Placeholder 2"/>
          <p:cNvSpPr>
            <a:spLocks noGrp="1"/>
          </p:cNvSpPr>
          <p:nvPr>
            <p:ph idx="1"/>
          </p:nvPr>
        </p:nvSpPr>
        <p:spPr/>
        <p:txBody>
          <a:bodyPr/>
          <a:lstStyle/>
          <a:p>
            <a:r>
              <a:rPr lang="en-US" altLang="de-DE" b="1" dirty="0"/>
              <a:t>Non-</a:t>
            </a:r>
            <a:r>
              <a:rPr lang="en-US" altLang="de-DE" b="1" dirty="0" err="1"/>
              <a:t>registrable</a:t>
            </a:r>
            <a:r>
              <a:rPr lang="en-US" altLang="de-DE" b="1" dirty="0"/>
              <a:t> IP </a:t>
            </a:r>
            <a:r>
              <a:rPr lang="en-US" altLang="de-DE" dirty="0"/>
              <a:t>– including trade secrets and know-how – is lesser known but:</a:t>
            </a:r>
          </a:p>
          <a:p>
            <a:pPr eaLnBrk="1" hangingPunct="1"/>
            <a:endParaRPr lang="en-US" altLang="de-DE" dirty="0"/>
          </a:p>
          <a:p>
            <a:pPr lvl="1" eaLnBrk="1" hangingPunct="1"/>
            <a:r>
              <a:rPr lang="en-US" altLang="de-DE" dirty="0"/>
              <a:t>It can be kept private and unseen and yet still be IP</a:t>
            </a:r>
          </a:p>
          <a:p>
            <a:pPr lvl="1" eaLnBrk="1" hangingPunct="1"/>
            <a:endParaRPr lang="en-US" altLang="de-DE" dirty="0"/>
          </a:p>
          <a:p>
            <a:pPr lvl="1" eaLnBrk="1" hangingPunct="1"/>
            <a:r>
              <a:rPr lang="en-US" altLang="de-DE" dirty="0"/>
              <a:t>Ownership is not restricted by time or territory</a:t>
            </a:r>
          </a:p>
          <a:p>
            <a:pPr lvl="1" eaLnBrk="1" hangingPunct="1"/>
            <a:endParaRPr lang="en-US" altLang="de-DE" dirty="0"/>
          </a:p>
          <a:p>
            <a:pPr lvl="1" eaLnBrk="1" hangingPunct="1"/>
            <a:r>
              <a:rPr lang="en-US" altLang="de-DE" dirty="0"/>
              <a:t>Controlled access can help achieve business goals</a:t>
            </a:r>
          </a:p>
          <a:p>
            <a:pPr lvl="1" eaLnBrk="1" hangingPunct="1"/>
            <a:endParaRPr lang="en-US" altLang="de-DE" dirty="0"/>
          </a:p>
          <a:p>
            <a:pPr lvl="1" eaLnBrk="1" hangingPunct="1"/>
            <a:r>
              <a:rPr lang="en-US" altLang="de-DE" dirty="0"/>
              <a:t>It usually costs little to keep trade secrets and know-how secure</a:t>
            </a:r>
            <a:endParaRPr lang="en-US" altLang="de-DE" b="1" dirty="0">
              <a:solidFill>
                <a:srgbClr val="000000"/>
              </a:solidFill>
            </a:endParaRPr>
          </a:p>
          <a:p>
            <a:pPr eaLnBrk="1" hangingPunct="1">
              <a:buFont typeface="Wingdings" panose="05000000000000000000" pitchFamily="2" charset="2"/>
              <a:buNone/>
            </a:pPr>
            <a:endParaRPr lang="en-US" altLang="de-DE" b="1" dirty="0">
              <a:solidFill>
                <a:srgbClr val="000000"/>
              </a:solidFill>
            </a:endParaRPr>
          </a:p>
          <a:p>
            <a:pPr eaLnBrk="1" hangingPunct="1">
              <a:buFont typeface="Wingdings" panose="05000000000000000000" pitchFamily="2" charset="2"/>
              <a:buNone/>
            </a:pPr>
            <a:endParaRPr lang="en-US" altLang="de-DE" dirty="0"/>
          </a:p>
          <a:p>
            <a:pPr eaLnBrk="1" hangingPunct="1">
              <a:buFont typeface="Wingdings" panose="05000000000000000000" pitchFamily="2" charset="2"/>
              <a:buNone/>
            </a:pPr>
            <a:endParaRPr lang="en-US" altLang="de-DE" dirty="0"/>
          </a:p>
          <a:p>
            <a:pPr eaLnBrk="1" hangingPunct="1">
              <a:buFont typeface="Wingdings" panose="05000000000000000000" pitchFamily="2" charset="2"/>
              <a:buNone/>
            </a:pPr>
            <a:endParaRPr lang="en-US" altLang="de-DE" dirty="0"/>
          </a:p>
          <a:p>
            <a:pPr eaLnBrk="1" hangingPunct="1">
              <a:buFontTx/>
              <a:buNone/>
            </a:pPr>
            <a:endParaRPr lang="en-US" altLang="de-DE" dirty="0"/>
          </a:p>
          <a:p>
            <a:pPr eaLnBrk="1" hangingPunct="1">
              <a:buFontTx/>
              <a:buNone/>
            </a:pPr>
            <a:endParaRPr lang="en-US" altLang="de-DE" dirty="0"/>
          </a:p>
          <a:p>
            <a:pPr eaLnBrk="1" hangingPunct="1"/>
            <a:endParaRPr lang="en-US" altLang="de-DE" dirty="0"/>
          </a:p>
        </p:txBody>
      </p:sp>
      <p:sp>
        <p:nvSpPr>
          <p:cNvPr id="30724"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3856534-465C-4945-8B3A-01E0C5AE6EDE}" type="slidenum">
              <a:rPr lang="de-DE" altLang="de-DE" sz="1200">
                <a:cs typeface="Arial" panose="020B0604020202020204" pitchFamily="34" charset="0"/>
              </a:rPr>
              <a:pPr algn="r" eaLnBrk="1" hangingPunct="1">
                <a:spcBef>
                  <a:spcPct val="0"/>
                </a:spcBef>
                <a:buFontTx/>
                <a:buNone/>
              </a:pPr>
              <a:t>177</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177</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15879595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de-DE" dirty="0">
                <a:solidFill>
                  <a:schemeClr val="tx1"/>
                </a:solidFill>
              </a:rPr>
              <a:t>Common to all IP</a:t>
            </a:r>
          </a:p>
        </p:txBody>
      </p:sp>
      <p:sp>
        <p:nvSpPr>
          <p:cNvPr id="31747" name="Content Placeholder 2"/>
          <p:cNvSpPr>
            <a:spLocks noGrp="1"/>
          </p:cNvSpPr>
          <p:nvPr>
            <p:ph idx="1"/>
          </p:nvPr>
        </p:nvSpPr>
        <p:spPr/>
        <p:txBody>
          <a:bodyPr/>
          <a:lstStyle/>
          <a:p>
            <a:r>
              <a:rPr lang="en-US" altLang="de-DE" dirty="0"/>
              <a:t>No IP right – </a:t>
            </a:r>
            <a:r>
              <a:rPr lang="en-US" altLang="de-DE" dirty="0" err="1"/>
              <a:t>registrable</a:t>
            </a:r>
            <a:r>
              <a:rPr lang="en-US" altLang="de-DE" dirty="0"/>
              <a:t> or non-</a:t>
            </a:r>
            <a:r>
              <a:rPr lang="en-US" altLang="de-DE" dirty="0" err="1"/>
              <a:t>registrable</a:t>
            </a:r>
            <a:r>
              <a:rPr lang="en-US" altLang="de-DE" dirty="0"/>
              <a:t> – is self-enforcing</a:t>
            </a:r>
          </a:p>
          <a:p>
            <a:pPr eaLnBrk="1" hangingPunct="1"/>
            <a:endParaRPr lang="en-US" altLang="de-DE" dirty="0"/>
          </a:p>
          <a:p>
            <a:pPr eaLnBrk="1" hangingPunct="1"/>
            <a:r>
              <a:rPr lang="en-US" altLang="de-DE" dirty="0"/>
              <a:t>It is 100 per cent </a:t>
            </a:r>
            <a:r>
              <a:rPr lang="en-US" altLang="de-DE" b="1" dirty="0"/>
              <a:t>your</a:t>
            </a:r>
            <a:r>
              <a:rPr lang="en-US" altLang="de-DE" dirty="0"/>
              <a:t> responsibility to detect and take action against infringement of any of your IP rights</a:t>
            </a:r>
          </a:p>
          <a:p>
            <a:pPr eaLnBrk="1" hangingPunct="1"/>
            <a:endParaRPr lang="en-US" altLang="de-DE" dirty="0"/>
          </a:p>
          <a:p>
            <a:pPr eaLnBrk="1" hangingPunct="1"/>
            <a:r>
              <a:rPr lang="en-US" altLang="de-DE" dirty="0"/>
              <a:t>That includes breaches of confidentiality  </a:t>
            </a:r>
          </a:p>
          <a:p>
            <a:pPr eaLnBrk="1" hangingPunct="1"/>
            <a:endParaRPr lang="en-US" altLang="de-DE" dirty="0">
              <a:solidFill>
                <a:srgbClr val="000000"/>
              </a:solidFill>
            </a:endParaRPr>
          </a:p>
        </p:txBody>
      </p:sp>
      <p:sp>
        <p:nvSpPr>
          <p:cNvPr id="31748" name="Foliennummernplatzhalt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1FDD694-C0F8-4003-9AF1-4D1DBC90F81E}" type="slidenum">
              <a:rPr lang="de-DE" altLang="de-DE" sz="1200">
                <a:cs typeface="Arial" panose="020B0604020202020204" pitchFamily="34" charset="0"/>
              </a:rPr>
              <a:pPr algn="r" eaLnBrk="1" hangingPunct="1">
                <a:spcBef>
                  <a:spcPct val="0"/>
                </a:spcBef>
                <a:buFontTx/>
                <a:buNone/>
              </a:pPr>
              <a:t>178</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178</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6418249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pPr eaLnBrk="1" hangingPunct="1"/>
            <a:r>
              <a:rPr lang="en-US" altLang="de-DE" dirty="0">
                <a:solidFill>
                  <a:schemeClr val="tx1"/>
                </a:solidFill>
              </a:rPr>
              <a:t>Is any one form of IP right more important than another?</a:t>
            </a:r>
          </a:p>
        </p:txBody>
      </p:sp>
      <p:sp>
        <p:nvSpPr>
          <p:cNvPr id="32771" name="Content Placeholder 2"/>
          <p:cNvSpPr>
            <a:spLocks noGrp="1"/>
          </p:cNvSpPr>
          <p:nvPr>
            <p:ph idx="1"/>
          </p:nvPr>
        </p:nvSpPr>
        <p:spPr/>
        <p:txBody>
          <a:bodyPr/>
          <a:lstStyle/>
          <a:p>
            <a:pPr eaLnBrk="1" hangingPunct="1">
              <a:defRPr/>
            </a:pPr>
            <a:r>
              <a:rPr lang="en-US" altLang="de-DE" dirty="0"/>
              <a:t>The short answer is no</a:t>
            </a:r>
          </a:p>
          <a:p>
            <a:pPr eaLnBrk="1" hangingPunct="1">
              <a:defRPr/>
            </a:pPr>
            <a:endParaRPr lang="en-US" altLang="de-DE" dirty="0"/>
          </a:p>
          <a:p>
            <a:pPr eaLnBrk="1" hangingPunct="1">
              <a:defRPr/>
            </a:pPr>
            <a:r>
              <a:rPr lang="en-US" altLang="de-DE" dirty="0"/>
              <a:t>The longer answer is that in specific circumstances, one form of IP right may be more effective or valuable than another</a:t>
            </a:r>
          </a:p>
          <a:p>
            <a:pPr eaLnBrk="1" hangingPunct="1">
              <a:defRPr/>
            </a:pPr>
            <a:endParaRPr lang="en-US" altLang="de-DE" dirty="0"/>
          </a:p>
          <a:p>
            <a:pPr eaLnBrk="1" hangingPunct="1">
              <a:defRPr/>
            </a:pPr>
            <a:r>
              <a:rPr lang="en-US" altLang="de-DE" dirty="0"/>
              <a:t>Do not to dismiss an IP right just because it is less well known</a:t>
            </a:r>
          </a:p>
          <a:p>
            <a:pPr eaLnBrk="1" hangingPunct="1">
              <a:defRPr/>
            </a:pPr>
            <a:endParaRPr lang="en-US" altLang="de-DE" dirty="0"/>
          </a:p>
          <a:p>
            <a:pPr eaLnBrk="1" hangingPunct="1">
              <a:defRPr/>
            </a:pPr>
            <a:r>
              <a:rPr lang="en-US" altLang="de-DE" dirty="0"/>
              <a:t>If you do want a trade secret or know-how as an IP right, make sure to secure that right correctly</a:t>
            </a:r>
          </a:p>
          <a:p>
            <a:pPr marL="0" indent="0" eaLnBrk="1" hangingPunct="1">
              <a:buFont typeface="Times" charset="0"/>
              <a:buChar char="•"/>
              <a:defRPr/>
            </a:pPr>
            <a:endParaRPr lang="en-US" altLang="de-DE" dirty="0">
              <a:solidFill>
                <a:srgbClr val="000000"/>
              </a:solidFill>
            </a:endParaRPr>
          </a:p>
          <a:p>
            <a:pPr marL="0" indent="0" eaLnBrk="1" hangingPunct="1">
              <a:buFont typeface="Times" charset="0"/>
              <a:buChar char="•"/>
              <a:defRPr/>
            </a:pPr>
            <a:endParaRPr lang="en-US" altLang="de-DE" dirty="0">
              <a:solidFill>
                <a:srgbClr val="000000"/>
              </a:solidFill>
            </a:endParaRPr>
          </a:p>
          <a:p>
            <a:pPr marL="0" indent="0" eaLnBrk="1" hangingPunct="1">
              <a:buFont typeface="Wingdings" panose="05000000000000000000" pitchFamily="2" charset="2"/>
              <a:buNone/>
              <a:defRPr/>
            </a:pPr>
            <a:endParaRPr lang="en-US" altLang="de-DE" dirty="0">
              <a:solidFill>
                <a:srgbClr val="000000"/>
              </a:solidFill>
            </a:endParaRPr>
          </a:p>
          <a:p>
            <a:pPr marL="0" indent="0" eaLnBrk="1" hangingPunct="1">
              <a:buFont typeface="Wingdings" panose="05000000000000000000" pitchFamily="2" charset="2"/>
              <a:buNone/>
              <a:defRPr/>
            </a:pPr>
            <a:endParaRPr lang="en-US" altLang="de-DE" dirty="0">
              <a:solidFill>
                <a:srgbClr val="000000"/>
              </a:solidFill>
            </a:endParaRPr>
          </a:p>
          <a:p>
            <a:pPr marL="0" indent="0" eaLnBrk="1" hangingPunct="1">
              <a:defRPr/>
            </a:pPr>
            <a:endParaRPr lang="en-US" altLang="de-DE" dirty="0"/>
          </a:p>
          <a:p>
            <a:pPr marL="0" indent="0" eaLnBrk="1" hangingPunct="1">
              <a:defRPr/>
            </a:pPr>
            <a:endParaRPr lang="en-US" altLang="de-DE" sz="1800" dirty="0"/>
          </a:p>
        </p:txBody>
      </p:sp>
      <p:sp>
        <p:nvSpPr>
          <p:cNvPr id="32773" name="Slide Number Placehold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CC78953-9783-4FA5-936E-2430F66A1D9A}" type="slidenum">
              <a:rPr lang="de-DE" altLang="de-DE" sz="1200">
                <a:cs typeface="Arial" panose="020B0604020202020204" pitchFamily="34" charset="0"/>
              </a:rPr>
              <a:pPr algn="r" eaLnBrk="1" hangingPunct="1">
                <a:spcBef>
                  <a:spcPct val="0"/>
                </a:spcBef>
                <a:buFontTx/>
                <a:buNone/>
              </a:pPr>
              <a:t>179</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179</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283556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a:t>The European Union trade mark</a:t>
            </a:r>
          </a:p>
        </p:txBody>
      </p:sp>
      <p:sp>
        <p:nvSpPr>
          <p:cNvPr id="14339" name="Content Placeholder 2"/>
          <p:cNvSpPr>
            <a:spLocks noGrp="1"/>
          </p:cNvSpPr>
          <p:nvPr>
            <p:ph idx="1"/>
          </p:nvPr>
        </p:nvSpPr>
        <p:spPr/>
        <p:txBody>
          <a:bodyPr/>
          <a:lstStyle/>
          <a:p>
            <a:r>
              <a:rPr lang="en-GB" dirty="0"/>
              <a:t>Protection at EU level</a:t>
            </a:r>
          </a:p>
          <a:p>
            <a:endParaRPr lang="en-GB" dirty="0"/>
          </a:p>
          <a:p>
            <a:r>
              <a:rPr lang="en-GB" dirty="0"/>
              <a:t>Two main principles</a:t>
            </a:r>
          </a:p>
          <a:p>
            <a:pPr lvl="1"/>
            <a:r>
              <a:rPr lang="en-GB" dirty="0"/>
              <a:t>unitary character</a:t>
            </a:r>
          </a:p>
          <a:p>
            <a:pPr lvl="1"/>
            <a:r>
              <a:rPr lang="en-GB" dirty="0"/>
              <a:t>coexistence with national trade marks</a:t>
            </a:r>
          </a:p>
          <a:p>
            <a:endParaRPr lang="en-GB" dirty="0"/>
          </a:p>
          <a:p>
            <a:r>
              <a:rPr lang="en-GB" dirty="0"/>
              <a:t>Advantages of the EUTM</a:t>
            </a:r>
          </a:p>
          <a:p>
            <a:pPr lvl="1"/>
            <a:r>
              <a:rPr lang="en-GB" dirty="0"/>
              <a:t>one application procedure</a:t>
            </a:r>
          </a:p>
          <a:p>
            <a:pPr lvl="1"/>
            <a:r>
              <a:rPr lang="en-GB" dirty="0"/>
              <a:t>broader legal protection</a:t>
            </a:r>
          </a:p>
        </p:txBody>
      </p:sp>
      <p:sp>
        <p:nvSpPr>
          <p:cNvPr id="14340"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18</a:t>
            </a:fld>
            <a:endParaRPr lang="de-DE"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de-DE" dirty="0">
                <a:solidFill>
                  <a:schemeClr val="tx1"/>
                </a:solidFill>
              </a:rPr>
              <a:t>Facts of enforcement in Europe</a:t>
            </a:r>
          </a:p>
        </p:txBody>
      </p:sp>
      <p:sp>
        <p:nvSpPr>
          <p:cNvPr id="33795" name="Content Placeholder 2"/>
          <p:cNvSpPr>
            <a:spLocks noGrp="1"/>
          </p:cNvSpPr>
          <p:nvPr>
            <p:ph idx="1"/>
          </p:nvPr>
        </p:nvSpPr>
        <p:spPr/>
        <p:txBody>
          <a:bodyPr/>
          <a:lstStyle/>
          <a:p>
            <a:pPr eaLnBrk="1" hangingPunct="1"/>
            <a:r>
              <a:rPr lang="en-US" altLang="de-DE" dirty="0"/>
              <a:t>In a court of law the burden of proving a breach of confidentiality is always on the owner of the trade secret or know-how </a:t>
            </a:r>
          </a:p>
          <a:p>
            <a:pPr eaLnBrk="1" hangingPunct="1"/>
            <a:endParaRPr lang="en-US" altLang="de-DE" dirty="0"/>
          </a:p>
          <a:p>
            <a:pPr eaLnBrk="1" hangingPunct="1"/>
            <a:r>
              <a:rPr lang="en-US" altLang="de-DE" dirty="0"/>
              <a:t>He or she must be able to prove that:</a:t>
            </a:r>
          </a:p>
          <a:p>
            <a:pPr marL="541338" lvl="1" indent="-269875" eaLnBrk="1" hangingPunct="1"/>
            <a:r>
              <a:rPr lang="en-US" altLang="de-DE" dirty="0"/>
              <a:t>A wrong was committed and harm caused </a:t>
            </a:r>
          </a:p>
          <a:p>
            <a:pPr marL="541338" lvl="1" indent="-269875" eaLnBrk="1" hangingPunct="1"/>
            <a:r>
              <a:rPr lang="en-US" altLang="de-DE" dirty="0"/>
              <a:t>Contracts and protection measures were fit for purpose </a:t>
            </a:r>
          </a:p>
          <a:p>
            <a:pPr marL="541338" lvl="1" indent="-269875" eaLnBrk="1" hangingPunct="1"/>
            <a:endParaRPr lang="en-US" altLang="de-DE" dirty="0"/>
          </a:p>
          <a:p>
            <a:pPr eaLnBrk="1" hangingPunct="1"/>
            <a:r>
              <a:rPr lang="en-US" altLang="de-DE" dirty="0"/>
              <a:t>Confidentiality laws are not </a:t>
            </a:r>
            <a:r>
              <a:rPr lang="en-US" altLang="de-DE" dirty="0" err="1"/>
              <a:t>harmonised</a:t>
            </a:r>
            <a:r>
              <a:rPr lang="en-US" altLang="de-DE" dirty="0"/>
              <a:t> across Europe. Trade secrets and know-how are protected but legal procedures may differ from state to state</a:t>
            </a:r>
          </a:p>
        </p:txBody>
      </p:sp>
      <p:sp>
        <p:nvSpPr>
          <p:cNvPr id="33797" name="Slide Number Placeholder 4"/>
          <p:cNvSpPr txBox="1">
            <a:spLocks noGrp="1"/>
          </p:cNvSpPr>
          <p:nvPr/>
        </p:nvSpPr>
        <p:spPr bwMode="auto">
          <a:xfrm>
            <a:off x="7740650" y="65246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22C3AA1-B08B-4360-8BCE-A575C6216AFB}" type="slidenum">
              <a:rPr lang="de-DE" altLang="de-DE" sz="1200">
                <a:cs typeface="Arial" panose="020B0604020202020204" pitchFamily="34" charset="0"/>
              </a:rPr>
              <a:pPr algn="r" eaLnBrk="1" hangingPunct="1">
                <a:spcBef>
                  <a:spcPct val="0"/>
                </a:spcBef>
                <a:buFontTx/>
                <a:buNone/>
              </a:pPr>
              <a:t>180</a:t>
            </a:fld>
            <a:endParaRPr lang="de-DE" altLang="de-DE" sz="1200">
              <a:cs typeface="Arial" panose="020B0604020202020204" pitchFamily="34" charset="0"/>
            </a:endParaRPr>
          </a:p>
        </p:txBody>
      </p:sp>
      <p:sp>
        <p:nvSpPr>
          <p:cNvPr id="3" name="Foliennummernplatzhalter 2"/>
          <p:cNvSpPr>
            <a:spLocks noGrp="1"/>
          </p:cNvSpPr>
          <p:nvPr>
            <p:ph type="sldNum" sz="quarter" idx="11"/>
          </p:nvPr>
        </p:nvSpPr>
        <p:spPr/>
        <p:txBody>
          <a:bodyPr/>
          <a:lstStyle/>
          <a:p>
            <a:fld id="{4B8A303A-CB01-45D7-BE6C-66976D6B36D5}" type="slidenum">
              <a:rPr lang="de-DE" altLang="de-DE" smtClean="0"/>
              <a:pPr/>
              <a:t>180</a:t>
            </a:fld>
            <a:endParaRPr lang="de-DE" altLang="de-DE" dirty="0"/>
          </a:p>
        </p:txBody>
      </p:sp>
      <p:sp>
        <p:nvSpPr>
          <p:cNvPr id="4" name="Fußzeilenplatzhalter 3"/>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892285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9672" y="4416231"/>
            <a:ext cx="7772400" cy="1362075"/>
          </a:xfrm>
        </p:spPr>
        <p:txBody>
          <a:bodyPr/>
          <a:lstStyle/>
          <a:p>
            <a:r>
              <a:rPr lang="en-GB" altLang="en-US" dirty="0">
                <a:ea typeface="ＭＳ Ｐゴシック" panose="020B0600070205080204" pitchFamily="34" charset="-128"/>
              </a:rPr>
              <a:t>Trade secrets and</a:t>
            </a:r>
            <a:br>
              <a:rPr lang="en-GB" altLang="en-US" dirty="0">
                <a:ea typeface="ＭＳ Ｐゴシック" panose="020B0600070205080204" pitchFamily="34" charset="-128"/>
              </a:rPr>
            </a:br>
            <a:r>
              <a:rPr lang="en-GB" altLang="en-US" dirty="0">
                <a:ea typeface="ＭＳ Ｐゴシック" panose="020B0600070205080204" pitchFamily="34" charset="-128"/>
              </a:rPr>
              <a:t>know-how case study</a:t>
            </a:r>
            <a:br>
              <a:rPr lang="en-GB" altLang="en-US" dirty="0">
                <a:ea typeface="ＭＳ Ｐゴシック" panose="020B0600070205080204" pitchFamily="34" charset="-128"/>
              </a:rPr>
            </a:br>
            <a:br>
              <a:rPr lang="en-GB" altLang="en-US" dirty="0">
                <a:ea typeface="ＭＳ Ｐゴシック" panose="020B0600070205080204" pitchFamily="34" charset="-128"/>
              </a:rPr>
            </a:br>
            <a:endParaRPr lang="en-GB" altLang="en-US" dirty="0">
              <a:ea typeface="ＭＳ Ｐゴシック" panose="020B0600070205080204" pitchFamily="34" charset="-128"/>
            </a:endParaRPr>
          </a:p>
        </p:txBody>
      </p:sp>
      <p:sp>
        <p:nvSpPr>
          <p:cNvPr id="6" name="Textplatzhalter 5"/>
          <p:cNvSpPr>
            <a:spLocks noGrp="1"/>
          </p:cNvSpPr>
          <p:nvPr>
            <p:ph type="body" idx="1"/>
          </p:nvPr>
        </p:nvSpPr>
        <p:spPr/>
        <p:txBody>
          <a:bodyPr/>
          <a:lstStyle/>
          <a:p>
            <a:endParaRPr lang="de-DE"/>
          </a:p>
        </p:txBody>
      </p:sp>
      <p:sp>
        <p:nvSpPr>
          <p:cNvPr id="7" name="Fußzeilenplatzhalter 6"/>
          <p:cNvSpPr>
            <a:spLocks noGrp="1"/>
          </p:cNvSpPr>
          <p:nvPr>
            <p:ph type="ftr" sz="quarter" idx="10"/>
          </p:nvPr>
        </p:nvSpPr>
        <p:spPr>
          <a:xfrm>
            <a:off x="611188" y="6553200"/>
            <a:ext cx="7561212" cy="476200"/>
          </a:xfrm>
        </p:spPr>
        <p:txBody>
          <a:bodyPr/>
          <a:lstStyle/>
          <a:p>
            <a:pPr>
              <a:defRPr/>
            </a:pPr>
            <a:r>
              <a:rPr lang="en-US" altLang="en-US"/>
              <a:t>Intellectual Property Teaching Kit</a:t>
            </a:r>
            <a:endParaRPr lang="en-GB" altLang="en-US" dirty="0"/>
          </a:p>
        </p:txBody>
      </p:sp>
      <p:sp>
        <p:nvSpPr>
          <p:cNvPr id="8" name="Foliennummernplatzhalter 7"/>
          <p:cNvSpPr>
            <a:spLocks noGrp="1"/>
          </p:cNvSpPr>
          <p:nvPr>
            <p:ph type="sldNum" sz="quarter" idx="11"/>
          </p:nvPr>
        </p:nvSpPr>
        <p:spPr/>
        <p:txBody>
          <a:bodyPr/>
          <a:lstStyle/>
          <a:p>
            <a:fld id="{21CDD615-E292-4737-9E62-454FAB08E1EE}" type="slidenum">
              <a:rPr lang="de-DE" altLang="en-US" smtClean="0"/>
              <a:pPr/>
              <a:t>181</a:t>
            </a:fld>
            <a:endParaRPr lang="de-DE" altLang="en-US" dirty="0"/>
          </a:p>
        </p:txBody>
      </p:sp>
    </p:spTree>
    <p:extLst>
      <p:ext uri="{BB962C8B-B14F-4D97-AF65-F5344CB8AC3E}">
        <p14:creationId xmlns:p14="http://schemas.microsoft.com/office/powerpoint/2010/main" val="511757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xfrm>
            <a:off x="611188" y="6553200"/>
            <a:ext cx="7561212" cy="62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40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532DA07-A230-4CA0-8960-D0BD5562A647}" type="slidenum">
              <a:rPr lang="de-DE" altLang="en-US" sz="1200" smtClean="0"/>
              <a:pPr eaLnBrk="1" hangingPunct="1">
                <a:spcBef>
                  <a:spcPct val="0"/>
                </a:spcBef>
                <a:buFontTx/>
                <a:buNone/>
              </a:pPr>
              <a:t>182</a:t>
            </a:fld>
            <a:endParaRPr lang="de-DE" altLang="en-US" sz="1200" dirty="0"/>
          </a:p>
        </p:txBody>
      </p:sp>
      <p:sp>
        <p:nvSpPr>
          <p:cNvPr id="4100" name="Rectangle 2"/>
          <p:cNvSpPr>
            <a:spLocks noGrp="1" noChangeArrowheads="1"/>
          </p:cNvSpPr>
          <p:nvPr>
            <p:ph type="title"/>
          </p:nvPr>
        </p:nvSpPr>
        <p:spPr/>
        <p:txBody>
          <a:bodyPr/>
          <a:lstStyle/>
          <a:p>
            <a:pPr eaLnBrk="1" hangingPunct="1"/>
            <a:r>
              <a:rPr lang="de-DE" altLang="en-US">
                <a:ea typeface="ＭＳ Ｐゴシック" panose="020B0600070205080204" pitchFamily="34" charset="-128"/>
              </a:rPr>
              <a:t>Contents</a:t>
            </a:r>
          </a:p>
        </p:txBody>
      </p:sp>
      <p:sp>
        <p:nvSpPr>
          <p:cNvPr id="4101" name="Rectangle 3"/>
          <p:cNvSpPr>
            <a:spLocks noGrp="1" noChangeArrowheads="1"/>
          </p:cNvSpPr>
          <p:nvPr>
            <p:ph type="body" idx="1"/>
          </p:nvPr>
        </p:nvSpPr>
        <p:spPr/>
        <p:txBody>
          <a:bodyPr>
            <a:noAutofit/>
          </a:bodyPr>
          <a:lstStyle/>
          <a:p>
            <a:pPr eaLnBrk="1" hangingPunct="1">
              <a:spcBef>
                <a:spcPts val="200"/>
              </a:spcBef>
            </a:pPr>
            <a:r>
              <a:rPr lang="en-GB" altLang="en-US" dirty="0">
                <a:ea typeface="ＭＳ Ｐゴシック" panose="020B0600070205080204" pitchFamily="34" charset="-128"/>
              </a:rPr>
              <a:t>Who are </a:t>
            </a:r>
            <a:r>
              <a:rPr lang="en-GB" altLang="en-US" dirty="0" err="1">
                <a:ea typeface="ＭＳ Ｐゴシック" panose="020B0600070205080204" pitchFamily="34" charset="-128"/>
              </a:rPr>
              <a:t>Facit</a:t>
            </a:r>
            <a:r>
              <a:rPr lang="en-GB" altLang="en-US" dirty="0">
                <a:ea typeface="ＭＳ Ｐゴシック" panose="020B0600070205080204" pitchFamily="34" charset="-128"/>
              </a:rPr>
              <a:t> Homes?</a:t>
            </a:r>
          </a:p>
          <a:p>
            <a:pPr eaLnBrk="1" hangingPunct="1">
              <a:spcBef>
                <a:spcPts val="200"/>
              </a:spcBef>
            </a:pPr>
            <a:endParaRPr lang="en-GB" altLang="en-US" dirty="0">
              <a:ea typeface="ＭＳ Ｐゴシック" panose="020B0600070205080204" pitchFamily="34" charset="-128"/>
            </a:endParaRPr>
          </a:p>
          <a:p>
            <a:pPr eaLnBrk="1" hangingPunct="1">
              <a:spcBef>
                <a:spcPts val="200"/>
              </a:spcBef>
            </a:pPr>
            <a:r>
              <a:rPr lang="en-GB" altLang="en-US" dirty="0" err="1">
                <a:ea typeface="ＭＳ Ｐゴシック" panose="020B0600070205080204" pitchFamily="34" charset="-128"/>
              </a:rPr>
              <a:t>Facit</a:t>
            </a:r>
            <a:r>
              <a:rPr lang="en-GB" altLang="en-US" dirty="0">
                <a:ea typeface="ＭＳ Ｐゴシック" panose="020B0600070205080204" pitchFamily="34" charset="-128"/>
              </a:rPr>
              <a:t> Homes' trade secrets</a:t>
            </a:r>
          </a:p>
          <a:p>
            <a:pPr eaLnBrk="1" hangingPunct="1">
              <a:spcBef>
                <a:spcPts val="200"/>
              </a:spcBef>
            </a:pPr>
            <a:endParaRPr lang="en-GB" altLang="en-US" dirty="0">
              <a:ea typeface="ＭＳ Ｐゴシック" panose="020B0600070205080204" pitchFamily="34" charset="-128"/>
            </a:endParaRPr>
          </a:p>
          <a:p>
            <a:pPr eaLnBrk="1" hangingPunct="1">
              <a:spcBef>
                <a:spcPts val="200"/>
              </a:spcBef>
            </a:pPr>
            <a:r>
              <a:rPr lang="en-GB" altLang="en-US" dirty="0">
                <a:ea typeface="ＭＳ Ｐゴシック" panose="020B0600070205080204" pitchFamily="34" charset="-128"/>
              </a:rPr>
              <a:t>Initial IP strategy</a:t>
            </a:r>
          </a:p>
          <a:p>
            <a:pPr marL="540000" lvl="2" indent="-270000" eaLnBrk="1" hangingPunct="1">
              <a:spcBef>
                <a:spcPts val="200"/>
              </a:spcBef>
              <a:buFont typeface="Arial" panose="020B0604020202020204" pitchFamily="34" charset="0"/>
              <a:buChar char="–"/>
            </a:pPr>
            <a:r>
              <a:rPr lang="en-GB" altLang="en-US" dirty="0">
                <a:ea typeface="ＭＳ Ｐゴシック" panose="020B0600070205080204" pitchFamily="34" charset="-128"/>
              </a:rPr>
              <a:t>Identification of IP rights</a:t>
            </a:r>
          </a:p>
          <a:p>
            <a:pPr marL="540000" lvl="2" indent="-270000" eaLnBrk="1" hangingPunct="1">
              <a:spcBef>
                <a:spcPts val="200"/>
              </a:spcBef>
              <a:buFont typeface="Arial" panose="020B0604020202020204" pitchFamily="34" charset="0"/>
              <a:buChar char="–"/>
            </a:pPr>
            <a:r>
              <a:rPr lang="en-GB" altLang="en-US" dirty="0">
                <a:ea typeface="ＭＳ Ｐゴシック" panose="020B0600070205080204" pitchFamily="34" charset="-128"/>
              </a:rPr>
              <a:t>Advantages of protecting a trade secret vs patent/utility model</a:t>
            </a:r>
          </a:p>
          <a:p>
            <a:pPr marL="540000" lvl="2" indent="-270000" eaLnBrk="1" hangingPunct="1">
              <a:spcBef>
                <a:spcPts val="200"/>
              </a:spcBef>
              <a:buFont typeface="Arial" panose="020B0604020202020204" pitchFamily="34" charset="0"/>
              <a:buChar char="–"/>
            </a:pPr>
            <a:r>
              <a:rPr lang="en-GB" altLang="en-US" dirty="0">
                <a:ea typeface="ＭＳ Ｐゴシック" panose="020B0600070205080204" pitchFamily="34" charset="-128"/>
              </a:rPr>
              <a:t>First-mover advantage</a:t>
            </a:r>
          </a:p>
          <a:p>
            <a:pPr lvl="2" eaLnBrk="1" hangingPunct="1">
              <a:spcBef>
                <a:spcPts val="200"/>
              </a:spcBef>
              <a:buFont typeface="Symbol" panose="05050102010706020507" pitchFamily="18" charset="2"/>
              <a:buChar char="-"/>
            </a:pPr>
            <a:endParaRPr lang="en-GB" altLang="en-US" dirty="0">
              <a:ea typeface="ＭＳ Ｐゴシック" panose="020B0600070205080204" pitchFamily="34" charset="-128"/>
            </a:endParaRPr>
          </a:p>
          <a:p>
            <a:pPr eaLnBrk="1" hangingPunct="1">
              <a:spcBef>
                <a:spcPts val="200"/>
              </a:spcBef>
            </a:pPr>
            <a:r>
              <a:rPr lang="en-GB" altLang="en-US" dirty="0">
                <a:ea typeface="ＭＳ Ｐゴシック" panose="020B0600070205080204" pitchFamily="34" charset="-128"/>
              </a:rPr>
              <a:t>Protection and enforcement of trade secrets</a:t>
            </a:r>
          </a:p>
          <a:p>
            <a:pPr marL="540000" lvl="2" indent="-270000" eaLnBrk="1" hangingPunct="1">
              <a:spcBef>
                <a:spcPts val="200"/>
              </a:spcBef>
              <a:buFont typeface="Arial" panose="020B0604020202020204" pitchFamily="34" charset="0"/>
              <a:buChar char="–"/>
            </a:pPr>
            <a:r>
              <a:rPr lang="en-GB" altLang="en-US" dirty="0">
                <a:ea typeface="ＭＳ Ｐゴシック" panose="020B0600070205080204" pitchFamily="34" charset="-128"/>
              </a:rPr>
              <a:t>Contracts and agreements</a:t>
            </a:r>
          </a:p>
          <a:p>
            <a:pPr marL="540000" lvl="2" indent="-270000" eaLnBrk="1" hangingPunct="1">
              <a:spcBef>
                <a:spcPts val="200"/>
              </a:spcBef>
              <a:buFont typeface="Arial" panose="020B0604020202020204" pitchFamily="34" charset="0"/>
              <a:buChar char="–"/>
            </a:pPr>
            <a:r>
              <a:rPr lang="en-GB" altLang="en-US" dirty="0">
                <a:ea typeface="ＭＳ Ｐゴシック" panose="020B0600070205080204" pitchFamily="34" charset="-128"/>
              </a:rPr>
              <a:t>Enforcement of contracts and agreements</a:t>
            </a:r>
          </a:p>
          <a:p>
            <a:pPr lvl="2" eaLnBrk="1" hangingPunct="1">
              <a:spcBef>
                <a:spcPts val="200"/>
              </a:spcBef>
              <a:buFont typeface="Symbol" panose="05050102010706020507" pitchFamily="18" charset="2"/>
              <a:buChar char="-"/>
            </a:pPr>
            <a:endParaRPr lang="en-GB" altLang="en-US" dirty="0">
              <a:ea typeface="ＭＳ Ｐゴシック" panose="020B0600070205080204" pitchFamily="34" charset="-128"/>
            </a:endParaRPr>
          </a:p>
          <a:p>
            <a:pPr eaLnBrk="1" hangingPunct="1">
              <a:spcBef>
                <a:spcPts val="200"/>
              </a:spcBef>
            </a:pPr>
            <a:r>
              <a:rPr lang="en-GB" altLang="en-US" dirty="0">
                <a:ea typeface="ＭＳ Ｐゴシック" panose="020B0600070205080204" pitchFamily="34" charset="-128"/>
              </a:rPr>
              <a:t>Growing the business </a:t>
            </a:r>
          </a:p>
        </p:txBody>
      </p:sp>
    </p:spTree>
    <p:extLst>
      <p:ext uri="{BB962C8B-B14F-4D97-AF65-F5344CB8AC3E}">
        <p14:creationId xmlns:p14="http://schemas.microsoft.com/office/powerpoint/2010/main" val="6163414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ea typeface="ＭＳ Ｐゴシック" panose="020B0600070205080204" pitchFamily="34" charset="-128"/>
              </a:rPr>
              <a:t>Who are Facit Homes?</a:t>
            </a:r>
          </a:p>
        </p:txBody>
      </p:sp>
      <p:sp>
        <p:nvSpPr>
          <p:cNvPr id="5123" name="Content Placeholder 2"/>
          <p:cNvSpPr>
            <a:spLocks noGrp="1"/>
          </p:cNvSpPr>
          <p:nvPr>
            <p:ph idx="1"/>
          </p:nvPr>
        </p:nvSpPr>
        <p:spPr>
          <a:xfrm>
            <a:off x="648512" y="1620838"/>
            <a:ext cx="2055812" cy="4551362"/>
          </a:xfrm>
        </p:spPr>
        <p:txBody>
          <a:bodyPr/>
          <a:lstStyle/>
          <a:p>
            <a:pPr marL="0" indent="0" eaLnBrk="1" hangingPunct="1">
              <a:buFont typeface="Wingdings" panose="05000000000000000000" pitchFamily="2" charset="2"/>
              <a:buNone/>
            </a:pPr>
            <a:r>
              <a:rPr lang="en-US" altLang="en-US" dirty="0" err="1">
                <a:ea typeface="ＭＳ Ｐゴシック" panose="020B0600070205080204" pitchFamily="34" charset="-128"/>
              </a:rPr>
              <a:t>Facit</a:t>
            </a:r>
            <a:r>
              <a:rPr lang="en-US" altLang="en-US" dirty="0">
                <a:ea typeface="ＭＳ Ｐゴシック" panose="020B0600070205080204" pitchFamily="34" charset="-128"/>
              </a:rPr>
              <a:t> Homes </a:t>
            </a:r>
            <a:br>
              <a:rPr lang="en-US" altLang="en-US" dirty="0">
                <a:ea typeface="ＭＳ Ｐゴシック" panose="020B0600070205080204" pitchFamily="34" charset="-128"/>
              </a:rPr>
            </a:br>
            <a:r>
              <a:rPr lang="en-US" altLang="en-US" dirty="0">
                <a:ea typeface="ＭＳ Ｐゴシック" panose="020B0600070205080204" pitchFamily="34" charset="-128"/>
              </a:rPr>
              <a:t>are a firm of architects who </a:t>
            </a:r>
            <a:br>
              <a:rPr lang="en-US" altLang="en-US" dirty="0">
                <a:ea typeface="ＭＳ Ｐゴシック" panose="020B0600070205080204" pitchFamily="34" charset="-128"/>
              </a:rPr>
            </a:br>
            <a:r>
              <a:rPr lang="en-US" altLang="en-US" dirty="0">
                <a:ea typeface="ＭＳ Ｐゴシック" panose="020B0600070205080204" pitchFamily="34" charset="-128"/>
              </a:rPr>
              <a:t>not only design houses but also manufacture the components needed to build them</a:t>
            </a:r>
          </a:p>
          <a:p>
            <a:pPr marL="0" indent="0" eaLnBrk="1" hangingPunct="1">
              <a:buFont typeface="Wingdings" panose="05000000000000000000" pitchFamily="2" charset="2"/>
              <a:buNone/>
            </a:pPr>
            <a:endParaRPr lang="en-US" altLang="en-US" dirty="0">
              <a:ea typeface="ヒラギノ角ゴ Pro W3" pitchFamily="29" charset="-128"/>
            </a:endParaRPr>
          </a:p>
          <a:p>
            <a:pPr marL="0" indent="0" eaLnBrk="1" hangingPunct="1">
              <a:buFont typeface="Wingdings" panose="05000000000000000000" pitchFamily="2" charset="2"/>
              <a:buNone/>
            </a:pPr>
            <a:endParaRPr lang="en-US" altLang="en-US" dirty="0">
              <a:ea typeface="ＭＳ Ｐゴシック" panose="020B0600070205080204" pitchFamily="34" charset="-128"/>
            </a:endParaRPr>
          </a:p>
          <a:p>
            <a:pPr marL="0" indent="0" eaLnBrk="1" hangingPunct="1">
              <a:buFont typeface="Wingdings" panose="05000000000000000000" pitchFamily="2" charset="2"/>
              <a:buNone/>
            </a:pPr>
            <a:endParaRPr lang="en-US" altLang="en-US" dirty="0">
              <a:ea typeface="ＭＳ Ｐゴシック" panose="020B0600070205080204" pitchFamily="34" charset="-128"/>
            </a:endParaRPr>
          </a:p>
          <a:p>
            <a:pPr marL="0" indent="0" eaLnBrk="1" hangingPunct="1">
              <a:buFont typeface="Wingdings" panose="05000000000000000000" pitchFamily="2" charset="2"/>
              <a:buNone/>
            </a:pPr>
            <a:endParaRPr lang="en-US" altLang="en-US" dirty="0">
              <a:ea typeface="ＭＳ Ｐゴシック" panose="020B0600070205080204" pitchFamily="34" charset="-128"/>
            </a:endParaRPr>
          </a:p>
          <a:p>
            <a:pPr marL="0" indent="0" eaLnBrk="1" hangingPunct="1">
              <a:buFont typeface="Wingdings" panose="05000000000000000000" pitchFamily="2" charset="2"/>
              <a:buNone/>
            </a:pPr>
            <a:r>
              <a:rPr lang="en-US" altLang="en-US" dirty="0">
                <a:ea typeface="ＭＳ Ｐゴシック" panose="020B0600070205080204" pitchFamily="34" charset="-128"/>
              </a:rPr>
              <a:t> </a:t>
            </a:r>
          </a:p>
        </p:txBody>
      </p:sp>
      <p:sp>
        <p:nvSpPr>
          <p:cNvPr id="5124" name="Footer Placeholder 3"/>
          <p:cNvSpPr>
            <a:spLocks noGrp="1"/>
          </p:cNvSpPr>
          <p:nvPr>
            <p:ph type="ftr" sz="quarter" idx="10"/>
          </p:nvPr>
        </p:nvSpPr>
        <p:spPr>
          <a:xfrm>
            <a:off x="611188" y="6553200"/>
            <a:ext cx="763322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51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6CF081E-60D1-48D3-9153-C8A35FEF35A4}" type="slidenum">
              <a:rPr lang="de-DE" altLang="en-US" sz="1200" smtClean="0"/>
              <a:pPr eaLnBrk="1" hangingPunct="1">
                <a:spcBef>
                  <a:spcPct val="0"/>
                </a:spcBef>
                <a:buFontTx/>
                <a:buNone/>
              </a:pPr>
              <a:t>183</a:t>
            </a:fld>
            <a:endParaRPr lang="de-DE" altLang="en-US" sz="1200" dirty="0"/>
          </a:p>
        </p:txBody>
      </p:sp>
      <p:pic>
        <p:nvPicPr>
          <p:cNvPr id="5126" name="Picture 5" descr="FACIT_NickG_compon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600200"/>
            <a:ext cx="63500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89852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8048" y="404813"/>
            <a:ext cx="7921625" cy="936625"/>
          </a:xfrm>
        </p:spPr>
        <p:txBody>
          <a:bodyPr/>
          <a:lstStyle/>
          <a:p>
            <a:pPr eaLnBrk="1" hangingPunct="1"/>
            <a:r>
              <a:rPr lang="en-US" altLang="en-US" dirty="0">
                <a:ea typeface="ＭＳ Ｐゴシック" panose="020B0600070205080204" pitchFamily="34" charset="-128"/>
              </a:rPr>
              <a:t>How is a </a:t>
            </a:r>
            <a:r>
              <a:rPr lang="en-US" altLang="en-US" dirty="0" err="1">
                <a:ea typeface="ＭＳ Ｐゴシック" panose="020B0600070205080204" pitchFamily="34" charset="-128"/>
              </a:rPr>
              <a:t>Facit</a:t>
            </a:r>
            <a:r>
              <a:rPr lang="en-US" altLang="en-US" dirty="0">
                <a:ea typeface="ＭＳ Ｐゴシック" panose="020B0600070205080204" pitchFamily="34" charset="-128"/>
              </a:rPr>
              <a:t> house constructed? </a:t>
            </a:r>
          </a:p>
        </p:txBody>
      </p:sp>
      <p:pic>
        <p:nvPicPr>
          <p:cNvPr id="6147" name="Content Placeholder 5" descr="FACIT_Nick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636229"/>
            <a:ext cx="5951537" cy="4464050"/>
          </a:xfrm>
        </p:spPr>
      </p:pic>
      <p:sp>
        <p:nvSpPr>
          <p:cNvPr id="6148" name="Footer Placeholder 3"/>
          <p:cNvSpPr>
            <a:spLocks noGrp="1"/>
          </p:cNvSpPr>
          <p:nvPr>
            <p:ph type="ftr" sz="quarter" idx="10"/>
          </p:nvPr>
        </p:nvSpPr>
        <p:spPr>
          <a:xfrm>
            <a:off x="611188" y="6553200"/>
            <a:ext cx="7561212" cy="6922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BC4A841-1785-449C-99FD-CBDD21CFC2E0}" type="slidenum">
              <a:rPr lang="de-DE" altLang="en-US" sz="1200" smtClean="0"/>
              <a:pPr eaLnBrk="1" hangingPunct="1">
                <a:spcBef>
                  <a:spcPct val="0"/>
                </a:spcBef>
                <a:buFontTx/>
                <a:buNone/>
              </a:pPr>
              <a:t>184</a:t>
            </a:fld>
            <a:endParaRPr lang="de-DE" altLang="en-US" sz="1200" dirty="0"/>
          </a:p>
        </p:txBody>
      </p:sp>
      <p:sp>
        <p:nvSpPr>
          <p:cNvPr id="6150" name="Content Placeholder 2"/>
          <p:cNvSpPr txBox="1">
            <a:spLocks/>
          </p:cNvSpPr>
          <p:nvPr/>
        </p:nvSpPr>
        <p:spPr bwMode="auto">
          <a:xfrm>
            <a:off x="611188" y="1981200"/>
            <a:ext cx="3603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9875" indent="-269875"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br>
              <a:rPr lang="en-US" altLang="en-US">
                <a:ea typeface="ヒラギノ角ゴ Pro W3" pitchFamily="29" charset="-128"/>
              </a:rPr>
            </a:br>
            <a:r>
              <a:rPr lang="en-US" altLang="en-US">
                <a:ea typeface="ヒラギノ角ゴ Pro W3" pitchFamily="29" charset="-128"/>
              </a:rPr>
              <a:t>.</a:t>
            </a: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r>
              <a:rPr lang="en-US" altLang="en-US">
                <a:ea typeface="ヒラギノ角ゴ Pro W3" pitchFamily="29" charset="-128"/>
              </a:rPr>
              <a:t> </a:t>
            </a:r>
          </a:p>
        </p:txBody>
      </p:sp>
    </p:spTree>
    <p:extLst>
      <p:ext uri="{BB962C8B-B14F-4D97-AF65-F5344CB8AC3E}">
        <p14:creationId xmlns:p14="http://schemas.microsoft.com/office/powerpoint/2010/main" val="38955291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ea typeface="ＭＳ Ｐゴシック" panose="020B0600070205080204" pitchFamily="34" charset="-128"/>
              </a:rPr>
              <a:t>How are the components manufactured?</a:t>
            </a:r>
          </a:p>
        </p:txBody>
      </p:sp>
      <p:pic>
        <p:nvPicPr>
          <p:cNvPr id="7171" name="Content Placeholder 5" descr="FACIT Homes D-Proces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53682" y="1628775"/>
            <a:ext cx="6096000" cy="4572000"/>
          </a:xfrm>
        </p:spPr>
      </p:pic>
      <p:sp>
        <p:nvSpPr>
          <p:cNvPr id="7172" name="Footer Placeholder 3"/>
          <p:cNvSpPr>
            <a:spLocks noGrp="1"/>
          </p:cNvSpPr>
          <p:nvPr>
            <p:ph type="ftr" sz="quarter" idx="10"/>
          </p:nvPr>
        </p:nvSpPr>
        <p:spPr>
          <a:xfrm>
            <a:off x="611188" y="6553200"/>
            <a:ext cx="748920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9349066-915E-43A1-9677-1C91B9D9A97B}" type="slidenum">
              <a:rPr lang="de-DE" altLang="en-US" sz="1200" smtClean="0"/>
              <a:pPr eaLnBrk="1" hangingPunct="1">
                <a:spcBef>
                  <a:spcPct val="0"/>
                </a:spcBef>
                <a:buFontTx/>
                <a:buNone/>
              </a:pPr>
              <a:t>185</a:t>
            </a:fld>
            <a:endParaRPr lang="de-DE" altLang="en-US" sz="1200" dirty="0"/>
          </a:p>
        </p:txBody>
      </p:sp>
      <p:sp>
        <p:nvSpPr>
          <p:cNvPr id="7174" name="Content Placeholder 2"/>
          <p:cNvSpPr txBox="1">
            <a:spLocks/>
          </p:cNvSpPr>
          <p:nvPr/>
        </p:nvSpPr>
        <p:spPr bwMode="auto">
          <a:xfrm>
            <a:off x="533400" y="1905000"/>
            <a:ext cx="366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endParaRPr lang="en-US" altLang="en-US">
              <a:ea typeface="ヒラギノ角ゴ Pro W3" pitchFamily="29" charset="-128"/>
            </a:endParaRPr>
          </a:p>
          <a:p>
            <a:pPr eaLnBrk="1" hangingPunct="1">
              <a:buFont typeface="Wingdings" panose="05000000000000000000" pitchFamily="2" charset="2"/>
              <a:buNone/>
            </a:pPr>
            <a:r>
              <a:rPr lang="en-US" altLang="en-US">
                <a:ea typeface="ヒラギノ角ゴ Pro W3" pitchFamily="29" charset="-128"/>
              </a:rPr>
              <a:t> </a:t>
            </a:r>
          </a:p>
        </p:txBody>
      </p:sp>
    </p:spTree>
    <p:extLst>
      <p:ext uri="{BB962C8B-B14F-4D97-AF65-F5344CB8AC3E}">
        <p14:creationId xmlns:p14="http://schemas.microsoft.com/office/powerpoint/2010/main" val="14165957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err="1">
                <a:ea typeface="ＭＳ Ｐゴシック" panose="020B0600070205080204" pitchFamily="34" charset="-128"/>
              </a:rPr>
              <a:t>Facit</a:t>
            </a:r>
            <a:r>
              <a:rPr lang="en-US" altLang="en-US" dirty="0">
                <a:ea typeface="ＭＳ Ｐゴシック" panose="020B0600070205080204" pitchFamily="34" charset="-128"/>
              </a:rPr>
              <a:t> Homes' know-how</a:t>
            </a:r>
          </a:p>
        </p:txBody>
      </p:sp>
      <p:sp>
        <p:nvSpPr>
          <p:cNvPr id="8195" name="Content Placeholder 2"/>
          <p:cNvSpPr>
            <a:spLocks noGrp="1"/>
          </p:cNvSpPr>
          <p:nvPr>
            <p:ph idx="1"/>
          </p:nvPr>
        </p:nvSpPr>
        <p:spPr>
          <a:xfrm>
            <a:off x="629850" y="1620838"/>
            <a:ext cx="2808287" cy="4464050"/>
          </a:xfrm>
        </p:spPr>
        <p:txBody>
          <a:bodyPr/>
          <a:lstStyle/>
          <a:p>
            <a:pPr marL="0" indent="0" eaLnBrk="1" hangingPunct="1">
              <a:buFont typeface="Wingdings" panose="05000000000000000000" pitchFamily="2" charset="2"/>
              <a:buNone/>
            </a:pPr>
            <a:r>
              <a:rPr lang="en-US" altLang="en-US" dirty="0">
                <a:ea typeface="ＭＳ Ｐゴシック" panose="020B0600070205080204" pitchFamily="34" charset="-128"/>
              </a:rPr>
              <a:t>The D-Process™</a:t>
            </a:r>
          </a:p>
          <a:p>
            <a:pPr marL="0" indent="0" eaLnBrk="1" hangingPunct="1">
              <a:buFont typeface="Wingdings" panose="05000000000000000000" pitchFamily="2" charset="2"/>
              <a:buNone/>
            </a:pPr>
            <a:endParaRPr lang="en-US" altLang="en-US" dirty="0">
              <a:ea typeface="ＭＳ Ｐゴシック" panose="020B0600070205080204" pitchFamily="34" charset="-128"/>
            </a:endParaRPr>
          </a:p>
          <a:p>
            <a:pPr marL="0" indent="0" eaLnBrk="1" hangingPunct="1">
              <a:buFont typeface="Wingdings" panose="05000000000000000000" pitchFamily="2" charset="2"/>
              <a:buNone/>
            </a:pPr>
            <a:r>
              <a:rPr lang="en-US" altLang="en-US" dirty="0">
                <a:ea typeface="ＭＳ Ｐゴシック" panose="020B0600070205080204" pitchFamily="34" charset="-128"/>
              </a:rPr>
              <a:t>A method of designing and constructing wooden houses</a:t>
            </a:r>
          </a:p>
        </p:txBody>
      </p:sp>
      <p:sp>
        <p:nvSpPr>
          <p:cNvPr id="8196" name="Footer Placeholder 3"/>
          <p:cNvSpPr>
            <a:spLocks noGrp="1"/>
          </p:cNvSpPr>
          <p:nvPr>
            <p:ph type="ftr" sz="quarter" idx="10"/>
          </p:nvPr>
        </p:nvSpPr>
        <p:spPr>
          <a:xfrm>
            <a:off x="611188" y="6553200"/>
            <a:ext cx="7561212" cy="3828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05628B3-FABD-4C56-9AFF-97AEC6A77524}" type="slidenum">
              <a:rPr lang="de-DE" altLang="en-US" sz="1200" smtClean="0"/>
              <a:pPr eaLnBrk="1" hangingPunct="1">
                <a:spcBef>
                  <a:spcPct val="0"/>
                </a:spcBef>
                <a:buFontTx/>
                <a:buNone/>
              </a:pPr>
              <a:t>186</a:t>
            </a:fld>
            <a:endParaRPr lang="de-DE" altLang="en-US" sz="1200" dirty="0"/>
          </a:p>
        </p:txBody>
      </p:sp>
      <p:sp>
        <p:nvSpPr>
          <p:cNvPr id="8198" name="TextBox 5"/>
          <p:cNvSpPr txBox="1">
            <a:spLocks noChangeArrowheads="1"/>
          </p:cNvSpPr>
          <p:nvPr/>
        </p:nvSpPr>
        <p:spPr bwMode="auto">
          <a:xfrm>
            <a:off x="4343400" y="1579986"/>
            <a:ext cx="3657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t>(Tool number: 1)</a:t>
            </a:r>
            <a:br>
              <a:rPr lang="en-US" altLang="en-US" dirty="0"/>
            </a:br>
            <a:r>
              <a:rPr lang="en-US" altLang="en-US" dirty="0"/>
              <a:t>O4968</a:t>
            </a:r>
            <a:r>
              <a:rPr lang="en-GB" altLang="en-US" dirty="0"/>
              <a:t> </a:t>
            </a:r>
          </a:p>
          <a:p>
            <a:pPr eaLnBrk="1" hangingPunct="1">
              <a:spcBef>
                <a:spcPct val="0"/>
              </a:spcBef>
              <a:buFontTx/>
              <a:buNone/>
            </a:pPr>
            <a:r>
              <a:rPr lang="en-GB" altLang="en-US" dirty="0"/>
              <a:t>N01 </a:t>
            </a:r>
            <a:r>
              <a:rPr lang="en-US" altLang="en-US" dirty="0"/>
              <a:t>M216</a:t>
            </a:r>
            <a:r>
              <a:rPr lang="en-GB" altLang="en-US" dirty="0"/>
              <a:t>  </a:t>
            </a:r>
          </a:p>
          <a:p>
            <a:pPr eaLnBrk="1" hangingPunct="1">
              <a:spcBef>
                <a:spcPct val="0"/>
              </a:spcBef>
              <a:buFontTx/>
              <a:buNone/>
            </a:pPr>
            <a:r>
              <a:rPr lang="en-GB" altLang="en-US" dirty="0"/>
              <a:t>N02 </a:t>
            </a:r>
            <a:r>
              <a:rPr lang="en-US" altLang="en-US" dirty="0"/>
              <a:t>G20 G90 G54 D200 G40</a:t>
            </a:r>
            <a:r>
              <a:rPr lang="en-GB" altLang="en-US" dirty="0"/>
              <a:t> </a:t>
            </a:r>
          </a:p>
          <a:p>
            <a:pPr eaLnBrk="1" hangingPunct="1">
              <a:spcBef>
                <a:spcPct val="0"/>
              </a:spcBef>
              <a:buFontTx/>
              <a:buNone/>
            </a:pPr>
            <a:r>
              <a:rPr lang="en-GB" altLang="en-US" dirty="0"/>
              <a:t>N03 </a:t>
            </a:r>
            <a:r>
              <a:rPr lang="en-US" altLang="en-US" dirty="0"/>
              <a:t>G50 S2000</a:t>
            </a:r>
            <a:r>
              <a:rPr lang="en-GB" altLang="en-US" dirty="0"/>
              <a:t> </a:t>
            </a:r>
          </a:p>
          <a:p>
            <a:pPr eaLnBrk="1" hangingPunct="1">
              <a:spcBef>
                <a:spcPct val="0"/>
              </a:spcBef>
              <a:buFontTx/>
              <a:buNone/>
            </a:pPr>
            <a:r>
              <a:rPr lang="en-GB" altLang="en-US" dirty="0"/>
              <a:t>N04 </a:t>
            </a:r>
            <a:r>
              <a:rPr lang="en-US" altLang="en-US" dirty="0"/>
              <a:t>M01</a:t>
            </a:r>
            <a:r>
              <a:rPr lang="en-GB" altLang="en-US" dirty="0"/>
              <a:t>  </a:t>
            </a:r>
          </a:p>
          <a:p>
            <a:pPr eaLnBrk="1" hangingPunct="1">
              <a:spcBef>
                <a:spcPct val="0"/>
              </a:spcBef>
              <a:buFontTx/>
              <a:buNone/>
            </a:pPr>
            <a:r>
              <a:rPr lang="en-GB" altLang="en-US" dirty="0"/>
              <a:t>N05 </a:t>
            </a:r>
            <a:r>
              <a:rPr lang="en-US" altLang="en-US" dirty="0"/>
              <a:t>T0300</a:t>
            </a:r>
            <a:r>
              <a:rPr lang="en-GB" altLang="en-US" dirty="0"/>
              <a:t> </a:t>
            </a:r>
          </a:p>
          <a:p>
            <a:pPr eaLnBrk="1" hangingPunct="1">
              <a:spcBef>
                <a:spcPct val="0"/>
              </a:spcBef>
              <a:buFontTx/>
              <a:buNone/>
            </a:pPr>
            <a:r>
              <a:rPr lang="en-GB" altLang="en-US" dirty="0"/>
              <a:t>N06 </a:t>
            </a:r>
            <a:r>
              <a:rPr lang="en-US" altLang="en-US" dirty="0"/>
              <a:t>G96 S854 M42 M03 M08</a:t>
            </a:r>
            <a:r>
              <a:rPr lang="en-GB" altLang="en-US" dirty="0"/>
              <a:t> </a:t>
            </a:r>
          </a:p>
          <a:p>
            <a:pPr eaLnBrk="1" hangingPunct="1">
              <a:spcBef>
                <a:spcPct val="0"/>
              </a:spcBef>
              <a:buFontTx/>
              <a:buNone/>
            </a:pPr>
            <a:r>
              <a:rPr lang="en-GB" altLang="en-US" dirty="0"/>
              <a:t>N07 </a:t>
            </a:r>
            <a:r>
              <a:rPr lang="en-US" altLang="en-US" dirty="0"/>
              <a:t>G41 G00 X1.1 Z1.1 T0303</a:t>
            </a:r>
            <a:r>
              <a:rPr lang="en-GB" altLang="en-US" dirty="0"/>
              <a:t> </a:t>
            </a:r>
          </a:p>
          <a:p>
            <a:pPr eaLnBrk="1" hangingPunct="1">
              <a:spcBef>
                <a:spcPct val="0"/>
              </a:spcBef>
              <a:buFontTx/>
              <a:buNone/>
            </a:pPr>
            <a:r>
              <a:rPr lang="en-GB" altLang="en-US" dirty="0"/>
              <a:t>N08 </a:t>
            </a:r>
            <a:r>
              <a:rPr lang="en-US" altLang="en-US" dirty="0"/>
              <a:t>G01 Z1.0 F.05</a:t>
            </a:r>
            <a:endParaRPr lang="en-GB" altLang="en-US" dirty="0"/>
          </a:p>
          <a:p>
            <a:pPr eaLnBrk="1" hangingPunct="1">
              <a:spcBef>
                <a:spcPct val="0"/>
              </a:spcBef>
              <a:buFontTx/>
              <a:buNone/>
            </a:pPr>
            <a:r>
              <a:rPr lang="en-GB" altLang="en-US" dirty="0"/>
              <a:t>N09 </a:t>
            </a:r>
            <a:r>
              <a:rPr lang="en-US" altLang="en-US" dirty="0"/>
              <a:t>X-0.002</a:t>
            </a:r>
            <a:r>
              <a:rPr lang="en-GB" altLang="en-US" dirty="0"/>
              <a:t> </a:t>
            </a:r>
          </a:p>
          <a:p>
            <a:pPr eaLnBrk="1" hangingPunct="1">
              <a:spcBef>
                <a:spcPct val="0"/>
              </a:spcBef>
              <a:buFontTx/>
              <a:buNone/>
            </a:pPr>
            <a:r>
              <a:rPr lang="en-GB" altLang="en-US" dirty="0"/>
              <a:t>N10 </a:t>
            </a:r>
            <a:r>
              <a:rPr lang="en-US" altLang="en-US" dirty="0"/>
              <a:t>G00 Z1.1</a:t>
            </a:r>
            <a:r>
              <a:rPr lang="en-GB" altLang="en-US" dirty="0"/>
              <a:t> </a:t>
            </a:r>
            <a:r>
              <a:rPr lang="en-US" altLang="en-US" dirty="0"/>
              <a:t> </a:t>
            </a:r>
          </a:p>
        </p:txBody>
      </p:sp>
    </p:spTree>
    <p:extLst>
      <p:ext uri="{BB962C8B-B14F-4D97-AF65-F5344CB8AC3E}">
        <p14:creationId xmlns:p14="http://schemas.microsoft.com/office/powerpoint/2010/main" val="41531101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ea typeface="ＭＳ Ｐゴシック" panose="020B0600070205080204" pitchFamily="34" charset="-128"/>
              </a:rPr>
              <a:t>Initial IP strategy (I)</a:t>
            </a:r>
          </a:p>
        </p:txBody>
      </p:sp>
      <p:sp>
        <p:nvSpPr>
          <p:cNvPr id="9219" name="Footer Placeholder 3"/>
          <p:cNvSpPr>
            <a:spLocks noGrp="1"/>
          </p:cNvSpPr>
          <p:nvPr>
            <p:ph type="ftr" sz="quarter" idx="10"/>
          </p:nvPr>
        </p:nvSpPr>
        <p:spPr>
          <a:xfrm>
            <a:off x="611188" y="6553200"/>
            <a:ext cx="7561212" cy="5482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922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FE135E1-2F81-45F7-AA50-EC78227807DB}" type="slidenum">
              <a:rPr lang="de-DE" altLang="en-US" sz="1200" smtClean="0"/>
              <a:pPr eaLnBrk="1" hangingPunct="1">
                <a:spcBef>
                  <a:spcPct val="0"/>
                </a:spcBef>
                <a:buFontTx/>
                <a:buNone/>
              </a:pPr>
              <a:t>187</a:t>
            </a:fld>
            <a:endParaRPr lang="de-DE" altLang="en-US" sz="1200" dirty="0"/>
          </a:p>
        </p:txBody>
      </p:sp>
      <p:pic>
        <p:nvPicPr>
          <p:cNvPr id="9221" name="Picture 10" descr="Facit_identit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700" y="2819400"/>
            <a:ext cx="29083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Content Placeholder 2"/>
          <p:cNvSpPr>
            <a:spLocks noGrp="1"/>
          </p:cNvSpPr>
          <p:nvPr>
            <p:ph idx="1"/>
          </p:nvPr>
        </p:nvSpPr>
        <p:spPr>
          <a:xfrm>
            <a:off x="609600" y="1626641"/>
            <a:ext cx="6781800" cy="3352800"/>
          </a:xfrm>
        </p:spPr>
        <p:txBody>
          <a:bodyPr/>
          <a:lstStyle/>
          <a:p>
            <a:pPr eaLnBrk="1" hangingPunct="1">
              <a:tabLst>
                <a:tab pos="623888" algn="r"/>
                <a:tab pos="1074738" algn="l"/>
              </a:tabLst>
            </a:pPr>
            <a:r>
              <a:rPr lang="en-US" altLang="en-US" b="1" dirty="0">
                <a:ea typeface="ヒラギノ角ゴ Pro W3" pitchFamily="29" charset="-128"/>
                <a:sym typeface="Symbol" panose="05050102010706020507" pitchFamily="18" charset="2"/>
              </a:rPr>
              <a:t>Copyright: </a:t>
            </a:r>
            <a:r>
              <a:rPr lang="en-US" altLang="en-US" dirty="0">
                <a:ea typeface="ヒラギノ角ゴ Pro W3" pitchFamily="29" charset="-128"/>
                <a:sym typeface="Symbol" panose="05050102010706020507" pitchFamily="18" charset="2"/>
              </a:rPr>
              <a:t>architecture plans, buildings, software</a:t>
            </a:r>
          </a:p>
          <a:p>
            <a:pPr eaLnBrk="1" hangingPunct="1">
              <a:tabLst>
                <a:tab pos="623888" algn="r"/>
                <a:tab pos="1074738" algn="l"/>
              </a:tabLst>
            </a:pPr>
            <a:r>
              <a:rPr lang="en-US" altLang="en-US" b="1" dirty="0">
                <a:ea typeface="ヒラギノ角ゴ Pro W3" pitchFamily="29" charset="-128"/>
                <a:sym typeface="Symbol" panose="05050102010706020507" pitchFamily="18" charset="2"/>
              </a:rPr>
              <a:t>Patents: </a:t>
            </a:r>
            <a:r>
              <a:rPr lang="en-US" altLang="en-US" dirty="0">
                <a:ea typeface="ヒラギノ角ゴ Pro W3" pitchFamily="29" charset="-128"/>
                <a:sym typeface="Symbol" panose="05050102010706020507" pitchFamily="18" charset="2"/>
              </a:rPr>
              <a:t>computer implementation of design (possible in some countries), the way in which the components are put together</a:t>
            </a:r>
          </a:p>
          <a:p>
            <a:pPr eaLnBrk="1" hangingPunct="1">
              <a:tabLst>
                <a:tab pos="623888" algn="r"/>
                <a:tab pos="1074738" algn="l"/>
              </a:tabLst>
            </a:pPr>
            <a:r>
              <a:rPr lang="en-US" altLang="en-US" b="1" dirty="0">
                <a:ea typeface="ヒラギノ角ゴ Pro W3" pitchFamily="29" charset="-128"/>
                <a:sym typeface="Symbol" panose="05050102010706020507" pitchFamily="18" charset="2"/>
              </a:rPr>
              <a:t>Design rights: </a:t>
            </a:r>
            <a:r>
              <a:rPr lang="en-US" altLang="en-US" dirty="0">
                <a:ea typeface="ヒラギノ角ゴ Pro W3" pitchFamily="29" charset="-128"/>
                <a:sym typeface="Symbol" panose="05050102010706020507" pitchFamily="18" charset="2"/>
              </a:rPr>
              <a:t>appearance of components</a:t>
            </a:r>
          </a:p>
          <a:p>
            <a:pPr eaLnBrk="1" hangingPunct="1">
              <a:tabLst>
                <a:tab pos="623888" algn="r"/>
                <a:tab pos="1074738" algn="l"/>
              </a:tabLst>
            </a:pPr>
            <a:r>
              <a:rPr lang="en-US" altLang="en-US" b="1" dirty="0">
                <a:ea typeface="ヒラギノ角ゴ Pro W3" pitchFamily="29" charset="-128"/>
                <a:sym typeface="Symbol" panose="05050102010706020507" pitchFamily="18" charset="2"/>
              </a:rPr>
              <a:t>Trade marks</a:t>
            </a:r>
            <a:r>
              <a:rPr lang="en-US" altLang="en-US" dirty="0">
                <a:ea typeface="ヒラギノ角ゴ Pro W3" pitchFamily="29" charset="-128"/>
                <a:sym typeface="Symbol" panose="05050102010706020507" pitchFamily="18" charset="2"/>
              </a:rPr>
              <a:t>: FACIT Homes (brand name), logo</a:t>
            </a:r>
          </a:p>
          <a:p>
            <a:pPr eaLnBrk="1" hangingPunct="1">
              <a:tabLst>
                <a:tab pos="623888" algn="r"/>
                <a:tab pos="1074738" algn="l"/>
              </a:tabLst>
            </a:pPr>
            <a:r>
              <a:rPr lang="en-US" altLang="en-US" b="1" dirty="0">
                <a:ea typeface="ヒラギノ角ゴ Pro W3" pitchFamily="29" charset="-128"/>
                <a:sym typeface="Symbol" panose="05050102010706020507" pitchFamily="18" charset="2"/>
              </a:rPr>
              <a:t>Trade secrets</a:t>
            </a:r>
            <a:r>
              <a:rPr lang="en-US" altLang="en-US" dirty="0">
                <a:ea typeface="ヒラギノ角ゴ Pro W3" pitchFamily="29" charset="-128"/>
                <a:sym typeface="Symbol" panose="05050102010706020507" pitchFamily="18" charset="2"/>
              </a:rPr>
              <a:t>: Conversion of designs into manufactured components</a:t>
            </a:r>
          </a:p>
        </p:txBody>
      </p:sp>
    </p:spTree>
    <p:extLst>
      <p:ext uri="{BB962C8B-B14F-4D97-AF65-F5344CB8AC3E}">
        <p14:creationId xmlns:p14="http://schemas.microsoft.com/office/powerpoint/2010/main" val="12103026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ea typeface="ＭＳ Ｐゴシック" panose="020B0600070205080204" pitchFamily="34" charset="-128"/>
              </a:rPr>
              <a:t>Initial IP strategy (II) (optional)</a:t>
            </a:r>
          </a:p>
        </p:txBody>
      </p:sp>
      <p:sp>
        <p:nvSpPr>
          <p:cNvPr id="10243" name="Content Placeholder 2"/>
          <p:cNvSpPr>
            <a:spLocks noGrp="1"/>
          </p:cNvSpPr>
          <p:nvPr>
            <p:ph idx="1"/>
          </p:nvPr>
        </p:nvSpPr>
        <p:spPr>
          <a:xfrm>
            <a:off x="624574" y="1618862"/>
            <a:ext cx="7847013" cy="512763"/>
          </a:xfrm>
        </p:spPr>
        <p:txBody>
          <a:bodyPr/>
          <a:lstStyle/>
          <a:p>
            <a:pPr eaLnBrk="1" hangingPunct="1">
              <a:buFont typeface="Wingdings" panose="05000000000000000000" pitchFamily="2" charset="2"/>
              <a:buNone/>
            </a:pPr>
            <a:r>
              <a:rPr lang="en-US" altLang="en-US" b="1" dirty="0">
                <a:solidFill>
                  <a:schemeClr val="bg2"/>
                </a:solidFill>
                <a:ea typeface="ＭＳ Ｐゴシック" panose="020B0600070205080204" pitchFamily="34" charset="-128"/>
              </a:rPr>
              <a:t>Advantages of trade secrets vs patents/utility models</a:t>
            </a:r>
          </a:p>
        </p:txBody>
      </p:sp>
      <p:sp>
        <p:nvSpPr>
          <p:cNvPr id="10244" name="Footer Placeholder 3"/>
          <p:cNvSpPr>
            <a:spLocks noGrp="1"/>
          </p:cNvSpPr>
          <p:nvPr>
            <p:ph type="ftr" sz="quarter" idx="10"/>
          </p:nvPr>
        </p:nvSpPr>
        <p:spPr>
          <a:xfrm>
            <a:off x="611188" y="6553199"/>
            <a:ext cx="7633220" cy="6398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102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97343B7-66BE-4C27-9F45-D730AF215A54}" type="slidenum">
              <a:rPr lang="de-DE" altLang="en-US" sz="1200" smtClean="0"/>
              <a:pPr eaLnBrk="1" hangingPunct="1">
                <a:spcBef>
                  <a:spcPct val="0"/>
                </a:spcBef>
                <a:buFontTx/>
                <a:buNone/>
              </a:pPr>
              <a:t>188</a:t>
            </a:fld>
            <a:endParaRPr lang="de-DE" altLang="en-US" sz="1200" dirty="0"/>
          </a:p>
        </p:txBody>
      </p:sp>
      <p:sp>
        <p:nvSpPr>
          <p:cNvPr id="10246" name="TextBox 7"/>
          <p:cNvSpPr txBox="1">
            <a:spLocks noChangeArrowheads="1"/>
          </p:cNvSpPr>
          <p:nvPr/>
        </p:nvSpPr>
        <p:spPr bwMode="auto">
          <a:xfrm>
            <a:off x="534952" y="2032511"/>
            <a:ext cx="2590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cs typeface="Arial" panose="020B0604020202020204" pitchFamily="34" charset="0"/>
              </a:rPr>
              <a:t>Trade secrets</a:t>
            </a:r>
            <a:br>
              <a:rPr lang="en-US" altLang="en-US" b="1" dirty="0">
                <a:cs typeface="Arial" panose="020B0604020202020204" pitchFamily="34" charset="0"/>
              </a:rPr>
            </a:br>
            <a:endParaRPr lang="en-US" altLang="en-US" b="1" dirty="0">
              <a:cs typeface="Arial" panose="020B0604020202020204" pitchFamily="34" charset="0"/>
            </a:endParaRPr>
          </a:p>
          <a:p>
            <a:pPr marL="270000" indent="-270000" eaLnBrk="1" hangingPunct="1">
              <a:spcBef>
                <a:spcPct val="0"/>
              </a:spcBef>
              <a:buFont typeface="Arial" panose="020B0604020202020204" pitchFamily="34" charset="0"/>
              <a:buChar char="–"/>
            </a:pPr>
            <a:r>
              <a:rPr lang="en-US" altLang="en-US" dirty="0">
                <a:cs typeface="Arial" panose="020B0604020202020204" pitchFamily="34" charset="0"/>
              </a:rPr>
              <a:t>potentially forever</a:t>
            </a:r>
          </a:p>
          <a:p>
            <a:pPr marL="270000" indent="-270000" eaLnBrk="1" hangingPunct="1">
              <a:spcBef>
                <a:spcPct val="0"/>
              </a:spcBef>
              <a:buFont typeface="Arial" panose="020B0604020202020204" pitchFamily="34" charset="0"/>
              <a:buChar char="–"/>
            </a:pPr>
            <a:r>
              <a:rPr lang="en-US" altLang="en-US" dirty="0">
                <a:cs typeface="Arial" panose="020B0604020202020204" pitchFamily="34" charset="0"/>
              </a:rPr>
              <a:t>relatively cheap</a:t>
            </a:r>
          </a:p>
          <a:p>
            <a:pPr marL="270000" indent="-270000" eaLnBrk="1" hangingPunct="1">
              <a:spcBef>
                <a:spcPct val="0"/>
              </a:spcBef>
              <a:buFont typeface="Arial" panose="020B0604020202020204" pitchFamily="34" charset="0"/>
              <a:buChar char="–"/>
            </a:pPr>
            <a:r>
              <a:rPr lang="en-US" altLang="en-US" dirty="0">
                <a:cs typeface="Arial" panose="020B0604020202020204" pitchFamily="34" charset="0"/>
              </a:rPr>
              <a:t>immediate effect</a:t>
            </a:r>
          </a:p>
          <a:p>
            <a:pPr marL="270000" indent="-270000" eaLnBrk="1" hangingPunct="1">
              <a:spcBef>
                <a:spcPct val="0"/>
              </a:spcBef>
              <a:buFont typeface="Arial" panose="020B0604020202020204" pitchFamily="34" charset="0"/>
              <a:buChar char="–"/>
            </a:pPr>
            <a:r>
              <a:rPr lang="en-US" altLang="en-US" dirty="0">
                <a:cs typeface="Arial" panose="020B0604020202020204" pitchFamily="34" charset="0"/>
              </a:rPr>
              <a:t>no restriction on territory</a:t>
            </a:r>
          </a:p>
          <a:p>
            <a:pPr marL="270000" indent="-270000" eaLnBrk="1" hangingPunct="1">
              <a:spcBef>
                <a:spcPct val="0"/>
              </a:spcBef>
              <a:buFont typeface="Arial" panose="020B0604020202020204" pitchFamily="34" charset="0"/>
              <a:buChar char="–"/>
            </a:pPr>
            <a:r>
              <a:rPr lang="en-US" altLang="en-US" dirty="0">
                <a:cs typeface="Arial" panose="020B0604020202020204" pitchFamily="34" charset="0"/>
              </a:rPr>
              <a:t>no restriction on subject-matter</a:t>
            </a:r>
          </a:p>
          <a:p>
            <a:pPr marL="269875" indent="-269875" eaLnBrk="1" hangingPunct="1">
              <a:spcBef>
                <a:spcPct val="0"/>
              </a:spcBef>
              <a:buFont typeface="Arial" panose="020B0604020202020204" pitchFamily="34" charset="0"/>
              <a:buChar char="•"/>
            </a:pPr>
            <a:endParaRPr lang="en-US" altLang="en-US" dirty="0">
              <a:cs typeface="Arial" panose="020B0604020202020204" pitchFamily="34" charset="0"/>
            </a:endParaRPr>
          </a:p>
          <a:p>
            <a:pPr eaLnBrk="1" hangingPunct="1">
              <a:spcBef>
                <a:spcPct val="0"/>
              </a:spcBef>
              <a:buFontTx/>
              <a:buNone/>
            </a:pPr>
            <a:endParaRPr lang="en-US" altLang="en-US" dirty="0">
              <a:cs typeface="Arial" panose="020B0604020202020204" pitchFamily="34" charset="0"/>
            </a:endParaRPr>
          </a:p>
        </p:txBody>
      </p:sp>
      <p:sp>
        <p:nvSpPr>
          <p:cNvPr id="10247" name="TextBox 8"/>
          <p:cNvSpPr txBox="1">
            <a:spLocks noChangeArrowheads="1"/>
          </p:cNvSpPr>
          <p:nvPr/>
        </p:nvSpPr>
        <p:spPr bwMode="auto">
          <a:xfrm>
            <a:off x="3491880" y="2041842"/>
            <a:ext cx="51845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t>Patents/utility models</a:t>
            </a:r>
            <a:br>
              <a:rPr lang="en-US" altLang="en-US" dirty="0"/>
            </a:br>
            <a:endParaRPr lang="en-US" altLang="en-US" dirty="0"/>
          </a:p>
          <a:p>
            <a:pPr marL="270000" indent="-270000" eaLnBrk="1" hangingPunct="1">
              <a:spcBef>
                <a:spcPct val="0"/>
              </a:spcBef>
              <a:buFont typeface="Arial" panose="020B0604020202020204" pitchFamily="34" charset="0"/>
              <a:buChar char="–"/>
            </a:pPr>
            <a:r>
              <a:rPr lang="en-US" altLang="en-US" dirty="0"/>
              <a:t>time-limited protection</a:t>
            </a:r>
          </a:p>
          <a:p>
            <a:pPr marL="270000" indent="-270000" eaLnBrk="1" hangingPunct="1">
              <a:spcBef>
                <a:spcPct val="0"/>
              </a:spcBef>
              <a:buFont typeface="Arial" panose="020B0604020202020204" pitchFamily="34" charset="0"/>
              <a:buChar char="–"/>
            </a:pPr>
            <a:r>
              <a:rPr lang="en-US" altLang="en-US" dirty="0"/>
              <a:t>patents expensive to obtain</a:t>
            </a:r>
          </a:p>
          <a:p>
            <a:pPr marL="270000" indent="-270000" eaLnBrk="1" hangingPunct="1">
              <a:spcBef>
                <a:spcPct val="0"/>
              </a:spcBef>
              <a:buFont typeface="Arial" panose="020B0604020202020204" pitchFamily="34" charset="0"/>
              <a:buChar char="–"/>
            </a:pPr>
            <a:r>
              <a:rPr lang="en-US" altLang="en-US" dirty="0"/>
              <a:t>utility models cheaper than patents but not available in all member states</a:t>
            </a:r>
          </a:p>
          <a:p>
            <a:pPr marL="270000" indent="-270000" eaLnBrk="1" hangingPunct="1">
              <a:spcBef>
                <a:spcPct val="0"/>
              </a:spcBef>
              <a:buFont typeface="Arial" panose="020B0604020202020204" pitchFamily="34" charset="0"/>
              <a:buChar char="–"/>
            </a:pPr>
            <a:r>
              <a:rPr lang="en-US" altLang="en-US" dirty="0"/>
              <a:t>patents take up to 4½ years to process </a:t>
            </a:r>
          </a:p>
          <a:p>
            <a:pPr marL="270000" indent="-270000" eaLnBrk="1" hangingPunct="1">
              <a:spcBef>
                <a:spcPct val="0"/>
              </a:spcBef>
              <a:buFont typeface="Arial" panose="020B0604020202020204" pitchFamily="34" charset="0"/>
              <a:buChar char="–"/>
            </a:pPr>
            <a:r>
              <a:rPr lang="en-US" altLang="en-US" dirty="0"/>
              <a:t>utility models can be processed within </a:t>
            </a:r>
            <a:br>
              <a:rPr lang="en-US" altLang="en-US" dirty="0"/>
            </a:br>
            <a:r>
              <a:rPr lang="en-US" altLang="en-US" dirty="0"/>
              <a:t>6 months</a:t>
            </a:r>
          </a:p>
          <a:p>
            <a:pPr marL="270000" indent="-270000" eaLnBrk="1" hangingPunct="1">
              <a:spcBef>
                <a:spcPct val="0"/>
              </a:spcBef>
              <a:buFont typeface="Arial" panose="020B0604020202020204" pitchFamily="34" charset="0"/>
              <a:buChar char="–"/>
            </a:pPr>
            <a:r>
              <a:rPr lang="en-US" altLang="en-US" dirty="0"/>
              <a:t>restricted to territory</a:t>
            </a:r>
          </a:p>
          <a:p>
            <a:pPr marL="270000" indent="-270000" eaLnBrk="1" hangingPunct="1">
              <a:spcBef>
                <a:spcPct val="0"/>
              </a:spcBef>
              <a:buFont typeface="Arial" panose="020B0604020202020204" pitchFamily="34" charset="0"/>
              <a:buChar char="–"/>
            </a:pPr>
            <a:r>
              <a:rPr lang="en-US" altLang="en-US" dirty="0"/>
              <a:t>strict regulations regarding subject-matter</a:t>
            </a:r>
          </a:p>
          <a:p>
            <a:pPr marL="270000" indent="-270000" eaLnBrk="1" hangingPunct="1">
              <a:spcBef>
                <a:spcPct val="0"/>
              </a:spcBef>
              <a:buFont typeface="Arial" panose="020B0604020202020204" pitchFamily="34" charset="0"/>
              <a:buChar char="–"/>
            </a:pPr>
            <a:endParaRPr lang="en-US" altLang="en-US" dirty="0"/>
          </a:p>
          <a:p>
            <a:pPr eaLnBrk="1" hangingPunct="1">
              <a:spcBef>
                <a:spcPct val="0"/>
              </a:spcBef>
              <a:buFontTx/>
              <a:buNone/>
            </a:pPr>
            <a:endParaRPr lang="en-US" altLang="en-US" dirty="0"/>
          </a:p>
        </p:txBody>
      </p:sp>
    </p:spTree>
    <p:extLst>
      <p:ext uri="{BB962C8B-B14F-4D97-AF65-F5344CB8AC3E}">
        <p14:creationId xmlns:p14="http://schemas.microsoft.com/office/powerpoint/2010/main" val="40613659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ea typeface="ＭＳ Ｐゴシック" panose="020B0600070205080204" pitchFamily="34" charset="-128"/>
              </a:rPr>
              <a:t>First-mover advantage</a:t>
            </a:r>
          </a:p>
        </p:txBody>
      </p:sp>
      <p:sp>
        <p:nvSpPr>
          <p:cNvPr id="11267" name="Content Placeholder 2"/>
          <p:cNvSpPr>
            <a:spLocks noGrp="1"/>
          </p:cNvSpPr>
          <p:nvPr>
            <p:ph idx="1"/>
          </p:nvPr>
        </p:nvSpPr>
        <p:spPr>
          <a:xfrm>
            <a:off x="611188" y="1641317"/>
            <a:ext cx="7921625" cy="4464050"/>
          </a:xfrm>
        </p:spPr>
        <p:txBody>
          <a:bodyPr/>
          <a:lstStyle/>
          <a:p>
            <a:r>
              <a:rPr lang="en-US" altLang="en-US" dirty="0">
                <a:ea typeface="ＭＳ Ｐゴシック" panose="020B0600070205080204" pitchFamily="34" charset="-128"/>
              </a:rPr>
              <a:t>"The advantage gained by the initial ("first-moving") significant occupant of a market segment" (Wikipedia)</a:t>
            </a:r>
          </a:p>
          <a:p>
            <a:endParaRPr lang="en-US" altLang="en-US" dirty="0">
              <a:ea typeface="ＭＳ Ｐゴシック" panose="020B0600070205080204" pitchFamily="34" charset="-128"/>
            </a:endParaRPr>
          </a:p>
          <a:p>
            <a:r>
              <a:rPr lang="en-US" altLang="en-US" dirty="0" err="1">
                <a:ea typeface="ＭＳ Ｐゴシック" panose="020B0600070205080204" pitchFamily="34" charset="-128"/>
              </a:rPr>
              <a:t>Facit</a:t>
            </a:r>
            <a:r>
              <a:rPr lang="en-US" altLang="en-US" dirty="0">
                <a:ea typeface="ＭＳ Ｐゴシック" panose="020B0600070205080204" pitchFamily="34" charset="-128"/>
              </a:rPr>
              <a:t> Homes is the first company worldwide to use industrial design manufacturing technology to build houses on-site. In doing so it eradicates lead times and avoids waste material</a:t>
            </a:r>
          </a:p>
        </p:txBody>
      </p:sp>
      <p:sp>
        <p:nvSpPr>
          <p:cNvPr id="11268" name="Footer Placeholder 3"/>
          <p:cNvSpPr>
            <a:spLocks noGrp="1"/>
          </p:cNvSpPr>
          <p:nvPr>
            <p:ph type="ftr" sz="quarter" idx="10"/>
          </p:nvPr>
        </p:nvSpPr>
        <p:spPr>
          <a:xfrm>
            <a:off x="611188" y="6553200"/>
            <a:ext cx="763322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112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1F5FA1B1-8FBF-458A-BE06-15E35E2FB55F}" type="slidenum">
              <a:rPr lang="de-DE" altLang="en-US" sz="1200" smtClean="0"/>
              <a:pPr eaLnBrk="1" hangingPunct="1">
                <a:spcBef>
                  <a:spcPct val="0"/>
                </a:spcBef>
                <a:buFontTx/>
                <a:buNone/>
              </a:pPr>
              <a:t>189</a:t>
            </a:fld>
            <a:endParaRPr lang="de-DE" altLang="en-US" sz="1200" dirty="0"/>
          </a:p>
        </p:txBody>
      </p:sp>
    </p:spTree>
    <p:extLst>
      <p:ext uri="{BB962C8B-B14F-4D97-AF65-F5344CB8AC3E}">
        <p14:creationId xmlns:p14="http://schemas.microsoft.com/office/powerpoint/2010/main" val="292736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a:t>The Community trade mark registration procedure</a:t>
            </a:r>
          </a:p>
        </p:txBody>
      </p:sp>
      <p:pic>
        <p:nvPicPr>
          <p:cNvPr id="1536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r="21152"/>
          <a:stretch>
            <a:fillRect/>
          </a:stretch>
        </p:blipFill>
        <p:spPr>
          <a:xfrm>
            <a:off x="642015" y="1634837"/>
            <a:ext cx="3784600" cy="4343400"/>
          </a:xfrm>
        </p:spPr>
      </p:pic>
      <p:sp>
        <p:nvSpPr>
          <p:cNvPr id="15363" name="Footer Placeholder 3"/>
          <p:cNvSpPr>
            <a:spLocks noGrp="1"/>
          </p:cNvSpPr>
          <p:nvPr>
            <p:ph type="ftr" sz="quarter" idx="10"/>
          </p:nvPr>
        </p:nvSpPr>
        <p:spPr>
          <a:xfrm>
            <a:off x="611187" y="6553200"/>
            <a:ext cx="5616575"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15365" name="Right Arrow 1"/>
          <p:cNvSpPr>
            <a:spLocks noChangeArrowheads="1"/>
          </p:cNvSpPr>
          <p:nvPr/>
        </p:nvSpPr>
        <p:spPr bwMode="auto">
          <a:xfrm>
            <a:off x="3450079" y="2565400"/>
            <a:ext cx="1223963" cy="576263"/>
          </a:xfrm>
          <a:prstGeom prst="rightArrow">
            <a:avLst>
              <a:gd name="adj1" fmla="val 50000"/>
              <a:gd name="adj2" fmla="val 49972"/>
            </a:avLst>
          </a:prstGeom>
          <a:solidFill>
            <a:srgbClr val="404B56"/>
          </a:solidFill>
          <a:ln>
            <a:noFill/>
          </a:ln>
          <a:extLst/>
        </p:spPr>
        <p:txBody>
          <a:bodyPr wrap="none" lIns="0" tIns="0" rIns="0" bIns="0" anchor="ctr"/>
          <a:lstStyle/>
          <a:p>
            <a:endParaRPr lang="en-US"/>
          </a:p>
        </p:txBody>
      </p:sp>
      <p:sp>
        <p:nvSpPr>
          <p:cNvPr id="15366" name="TextBox 2"/>
          <p:cNvSpPr txBox="1">
            <a:spLocks noChangeArrowheads="1"/>
          </p:cNvSpPr>
          <p:nvPr/>
        </p:nvSpPr>
        <p:spPr bwMode="auto">
          <a:xfrm>
            <a:off x="6177880" y="1556034"/>
            <a:ext cx="16557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t>Absolute grounds for refusal – what can and cannot be a trade mark?</a:t>
            </a:r>
          </a:p>
        </p:txBody>
      </p:sp>
      <p:sp>
        <p:nvSpPr>
          <p:cNvPr id="15367" name="Right Arrow 3"/>
          <p:cNvSpPr>
            <a:spLocks noChangeArrowheads="1"/>
          </p:cNvSpPr>
          <p:nvPr/>
        </p:nvSpPr>
        <p:spPr bwMode="auto">
          <a:xfrm>
            <a:off x="4242242" y="3933825"/>
            <a:ext cx="720725" cy="574675"/>
          </a:xfrm>
          <a:prstGeom prst="rightArrow">
            <a:avLst>
              <a:gd name="adj1" fmla="val 50000"/>
              <a:gd name="adj2" fmla="val 50166"/>
            </a:avLst>
          </a:prstGeom>
          <a:solidFill>
            <a:schemeClr val="accent1"/>
          </a:solidFill>
          <a:ln>
            <a:noFill/>
          </a:ln>
          <a:effectLst/>
          <a:extLs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368" name="TextBox 4"/>
          <p:cNvSpPr txBox="1">
            <a:spLocks noChangeArrowheads="1"/>
          </p:cNvSpPr>
          <p:nvPr/>
        </p:nvSpPr>
        <p:spPr bwMode="auto">
          <a:xfrm>
            <a:off x="6165507" y="3914775"/>
            <a:ext cx="14398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000" dirty="0"/>
              <a:t>Relative grounds for refusal – earlier trade marks?</a:t>
            </a:r>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19</a:t>
            </a:fld>
            <a:endParaRPr lang="de-DE"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ea typeface="ＭＳ Ｐゴシック" panose="020B0600070205080204" pitchFamily="34" charset="-128"/>
              </a:rPr>
              <a:t>How do Facit Homes protect their trade secrets?</a:t>
            </a:r>
          </a:p>
        </p:txBody>
      </p:sp>
      <p:sp>
        <p:nvSpPr>
          <p:cNvPr id="12291" name="Content Placeholder 2"/>
          <p:cNvSpPr>
            <a:spLocks noGrp="1"/>
          </p:cNvSpPr>
          <p:nvPr>
            <p:ph idx="1"/>
          </p:nvPr>
        </p:nvSpPr>
        <p:spPr/>
        <p:txBody>
          <a:bodyPr/>
          <a:lstStyle/>
          <a:p>
            <a:r>
              <a:rPr lang="en-US" altLang="en-US" dirty="0">
                <a:ea typeface="ＭＳ Ｐゴシック" panose="020B0600070205080204" pitchFamily="34" charset="-128"/>
              </a:rPr>
              <a:t>Restricted access to sensitive documents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Confidentiality clauses in employment contract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Ownership by employer of IP developed in the course of employment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Restrictive "covenants" (clauses) in employment contracts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Non-disclosure agreements with third parties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Appropriate staff training</a:t>
            </a:r>
          </a:p>
          <a:p>
            <a:endParaRPr lang="en-US" altLang="en-US" dirty="0">
              <a:ea typeface="ＭＳ Ｐゴシック" panose="020B0600070205080204" pitchFamily="34" charset="-128"/>
            </a:endParaRPr>
          </a:p>
        </p:txBody>
      </p:sp>
      <p:sp>
        <p:nvSpPr>
          <p:cNvPr id="12292" name="Footer Placeholder 3"/>
          <p:cNvSpPr>
            <a:spLocks noGrp="1"/>
          </p:cNvSpPr>
          <p:nvPr>
            <p:ph type="ftr" sz="quarter" idx="10"/>
          </p:nvPr>
        </p:nvSpPr>
        <p:spPr>
          <a:xfrm>
            <a:off x="611188" y="6553200"/>
            <a:ext cx="7561212" cy="62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122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102BC53-DD4F-4070-89FD-E890E447F13E}" type="slidenum">
              <a:rPr lang="de-DE" altLang="en-US" sz="1200" smtClean="0"/>
              <a:pPr eaLnBrk="1" hangingPunct="1">
                <a:spcBef>
                  <a:spcPct val="0"/>
                </a:spcBef>
                <a:buFontTx/>
                <a:buNone/>
              </a:pPr>
              <a:t>190</a:t>
            </a:fld>
            <a:endParaRPr lang="de-DE" altLang="en-US" sz="1200" dirty="0"/>
          </a:p>
        </p:txBody>
      </p:sp>
    </p:spTree>
    <p:extLst>
      <p:ext uri="{BB962C8B-B14F-4D97-AF65-F5344CB8AC3E}">
        <p14:creationId xmlns:p14="http://schemas.microsoft.com/office/powerpoint/2010/main" val="236251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ea typeface="ＭＳ Ｐゴシック" panose="020B0600070205080204" pitchFamily="34" charset="-128"/>
              </a:rPr>
              <a:t>How can trade secrets be enforced?</a:t>
            </a:r>
          </a:p>
        </p:txBody>
      </p:sp>
      <p:sp>
        <p:nvSpPr>
          <p:cNvPr id="13315" name="Content Placeholder 2"/>
          <p:cNvSpPr>
            <a:spLocks noGrp="1"/>
          </p:cNvSpPr>
          <p:nvPr>
            <p:ph idx="1"/>
          </p:nvPr>
        </p:nvSpPr>
        <p:spPr/>
        <p:txBody>
          <a:bodyPr/>
          <a:lstStyle/>
          <a:p>
            <a:r>
              <a:rPr lang="en-US" altLang="en-US" dirty="0">
                <a:ea typeface="ＭＳ Ｐゴシック" panose="020B0600070205080204" pitchFamily="34" charset="-128"/>
              </a:rPr>
              <a:t>Contract law</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Civil law: "tort"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Criminal law</a:t>
            </a:r>
          </a:p>
        </p:txBody>
      </p:sp>
      <p:sp>
        <p:nvSpPr>
          <p:cNvPr id="13316" name="Footer Placeholder 3"/>
          <p:cNvSpPr>
            <a:spLocks noGrp="1"/>
          </p:cNvSpPr>
          <p:nvPr>
            <p:ph type="ftr" sz="quarter" idx="10"/>
          </p:nvPr>
        </p:nvSpPr>
        <p:spPr>
          <a:xfrm>
            <a:off x="611188" y="6553200"/>
            <a:ext cx="756121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8590F3C-9041-43C8-A488-94D701561200}" type="slidenum">
              <a:rPr lang="de-DE" altLang="en-US" sz="1200" smtClean="0"/>
              <a:pPr eaLnBrk="1" hangingPunct="1">
                <a:spcBef>
                  <a:spcPct val="0"/>
                </a:spcBef>
                <a:buFontTx/>
                <a:buNone/>
              </a:pPr>
              <a:t>191</a:t>
            </a:fld>
            <a:endParaRPr lang="de-DE" altLang="en-US" sz="1200" dirty="0"/>
          </a:p>
        </p:txBody>
      </p:sp>
    </p:spTree>
    <p:extLst>
      <p:ext uri="{BB962C8B-B14F-4D97-AF65-F5344CB8AC3E}">
        <p14:creationId xmlns:p14="http://schemas.microsoft.com/office/powerpoint/2010/main" val="23472426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ea typeface="ＭＳ Ｐゴシック" panose="020B0600070205080204" pitchFamily="34" charset="-128"/>
              </a:rPr>
              <a:t>Using IP strategy to expand the business</a:t>
            </a:r>
          </a:p>
        </p:txBody>
      </p:sp>
      <p:sp>
        <p:nvSpPr>
          <p:cNvPr id="14339" name="Content Placeholder 2"/>
          <p:cNvSpPr>
            <a:spLocks noGrp="1"/>
          </p:cNvSpPr>
          <p:nvPr>
            <p:ph idx="1"/>
          </p:nvPr>
        </p:nvSpPr>
        <p:spPr/>
        <p:txBody>
          <a:bodyPr/>
          <a:lstStyle/>
          <a:p>
            <a:pPr>
              <a:buFont typeface="Wingdings" panose="05000000000000000000" pitchFamily="2" charset="2"/>
              <a:buNone/>
            </a:pPr>
            <a:r>
              <a:rPr lang="en-GB" altLang="en-US" b="1" dirty="0">
                <a:ea typeface="ＭＳ Ｐゴシック" panose="020B0600070205080204" pitchFamily="34" charset="-128"/>
              </a:rPr>
              <a:t>Advantages and disadvantages</a:t>
            </a:r>
          </a:p>
          <a:p>
            <a:pPr>
              <a:buFont typeface="Wingdings" panose="05000000000000000000" pitchFamily="2" charset="2"/>
              <a:buNone/>
            </a:pPr>
            <a:endParaRPr lang="en-GB" altLang="en-US" b="1" dirty="0">
              <a:ea typeface="ＭＳ Ｐゴシック" panose="020B0600070205080204" pitchFamily="34" charset="-128"/>
            </a:endParaRPr>
          </a:p>
          <a:p>
            <a:r>
              <a:rPr lang="en-GB" altLang="en-US" dirty="0">
                <a:ea typeface="ＭＳ Ｐゴシック" panose="020B0600070205080204" pitchFamily="34" charset="-128"/>
              </a:rPr>
              <a:t>Licensing agreements</a:t>
            </a:r>
          </a:p>
          <a:p>
            <a:pPr lvl="1"/>
            <a:r>
              <a:rPr lang="en-GB" altLang="en-US" dirty="0">
                <a:ea typeface="ＭＳ Ｐゴシック" panose="020B0600070205080204" pitchFamily="34" charset="-128"/>
              </a:rPr>
              <a:t>What is the subject of the licence?</a:t>
            </a:r>
          </a:p>
          <a:p>
            <a:pPr lvl="1"/>
            <a:r>
              <a:rPr lang="en-GB" altLang="en-US" dirty="0">
                <a:ea typeface="ＭＳ Ｐゴシック" panose="020B0600070205080204" pitchFamily="34" charset="-128"/>
              </a:rPr>
              <a:t>Protecting the trade secret? </a:t>
            </a:r>
          </a:p>
          <a:p>
            <a:pPr lvl="1"/>
            <a:endParaRPr lang="en-GB" altLang="en-US" dirty="0">
              <a:ea typeface="ＭＳ Ｐゴシック" panose="020B0600070205080204" pitchFamily="34" charset="-128"/>
            </a:endParaRPr>
          </a:p>
          <a:p>
            <a:r>
              <a:rPr lang="en-GB" altLang="en-US" dirty="0">
                <a:ea typeface="ＭＳ Ｐゴシック" panose="020B0600070205080204" pitchFamily="34" charset="-128"/>
              </a:rPr>
              <a:t>Franchising model</a:t>
            </a:r>
          </a:p>
          <a:p>
            <a:pPr lvl="1"/>
            <a:r>
              <a:rPr lang="en-GB" altLang="en-US" dirty="0">
                <a:ea typeface="ＭＳ Ｐゴシック" panose="020B0600070205080204" pitchFamily="34" charset="-128"/>
              </a:rPr>
              <a:t>Licensing the business model, including trade marks, business methods, know-how, trade secrets, copyright, design rights</a:t>
            </a:r>
          </a:p>
          <a:p>
            <a:endParaRPr lang="en-GB" altLang="en-US" dirty="0">
              <a:ea typeface="ＭＳ Ｐゴシック" panose="020B0600070205080204" pitchFamily="34" charset="-128"/>
            </a:endParaRPr>
          </a:p>
        </p:txBody>
      </p:sp>
      <p:sp>
        <p:nvSpPr>
          <p:cNvPr id="14340" name="Footer Placeholder 3"/>
          <p:cNvSpPr>
            <a:spLocks noGrp="1"/>
          </p:cNvSpPr>
          <p:nvPr>
            <p:ph type="ftr" sz="quarter" idx="10"/>
          </p:nvPr>
        </p:nvSpPr>
        <p:spPr>
          <a:xfrm>
            <a:off x="611188" y="6553200"/>
            <a:ext cx="748920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cs typeface="Arial" panose="020B0604020202020204" pitchFamily="34" charset="0"/>
              </a:rPr>
              <a:t>Intellectual Property Teaching Kit</a:t>
            </a:r>
            <a:endParaRPr lang="en-GB" altLang="en-US" sz="1200" dirty="0">
              <a:cs typeface="Arial" panose="020B0604020202020204" pitchFamily="34" charset="0"/>
            </a:endParaRP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806450" indent="-269875"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076325"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346200" indent="-268288"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18034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2606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7178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175000" indent="-26828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82E390C-4EC1-48FD-BA75-DE8B5AA91F9F}" type="slidenum">
              <a:rPr lang="de-DE" altLang="en-US" sz="1200" smtClean="0"/>
              <a:pPr eaLnBrk="1" hangingPunct="1">
                <a:spcBef>
                  <a:spcPct val="0"/>
                </a:spcBef>
                <a:buFontTx/>
                <a:buNone/>
              </a:pPr>
              <a:t>192</a:t>
            </a:fld>
            <a:endParaRPr lang="de-DE" altLang="en-US" sz="1200" dirty="0"/>
          </a:p>
        </p:txBody>
      </p:sp>
    </p:spTree>
    <p:extLst>
      <p:ext uri="{BB962C8B-B14F-4D97-AF65-F5344CB8AC3E}">
        <p14:creationId xmlns:p14="http://schemas.microsoft.com/office/powerpoint/2010/main" val="39507231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29003" y="4416231"/>
            <a:ext cx="7772400" cy="1362075"/>
          </a:xfrm>
        </p:spPr>
        <p:txBody>
          <a:bodyPr/>
          <a:lstStyle/>
          <a:p>
            <a:pPr eaLnBrk="1" hangingPunct="1">
              <a:defRPr/>
            </a:pPr>
            <a:r>
              <a:rPr lang="en-GB" altLang="en-US" dirty="0"/>
              <a:t>Trade secrets and </a:t>
            </a:r>
            <a:br>
              <a:rPr lang="en-GB" altLang="en-US" dirty="0"/>
            </a:br>
            <a:r>
              <a:rPr lang="en-GB" altLang="en-US" dirty="0"/>
              <a:t>know-how Exercises </a:t>
            </a:r>
            <a:br>
              <a:rPr lang="en-GB" altLang="en-US" dirty="0"/>
            </a:br>
            <a:br>
              <a:rPr lang="en-GB" altLang="en-US" dirty="0"/>
            </a:br>
            <a:br>
              <a:rPr lang="en-GB" altLang="en-US" dirty="0"/>
            </a:br>
            <a:endParaRPr lang="de-DE" altLang="en-US" dirty="0"/>
          </a:p>
        </p:txBody>
      </p:sp>
      <p:sp>
        <p:nvSpPr>
          <p:cNvPr id="2" name="Textplatzhalter 1"/>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a:xfrm>
            <a:off x="611188" y="6553200"/>
            <a:ext cx="7561212" cy="476200"/>
          </a:xfrm>
        </p:spPr>
        <p:txBody>
          <a:bodyPr/>
          <a:lstStyle/>
          <a:p>
            <a:pPr>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pPr>
              <a:defRPr/>
            </a:pPr>
            <a:fld id="{C126516D-2BF6-4F54-BC1F-35CC5013F9FE}" type="slidenum">
              <a:rPr lang="de-DE" smtClean="0"/>
              <a:pPr>
                <a:defRPr/>
              </a:pPr>
              <a:t>193</a:t>
            </a:fld>
            <a:endParaRPr lang="de-DE" dirty="0"/>
          </a:p>
        </p:txBody>
      </p:sp>
    </p:spTree>
    <p:extLst>
      <p:ext uri="{BB962C8B-B14F-4D97-AF65-F5344CB8AC3E}">
        <p14:creationId xmlns:p14="http://schemas.microsoft.com/office/powerpoint/2010/main" val="21221439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xtLst/>
        </p:spPr>
        <p:txBody>
          <a:bodyPr/>
          <a:lstStyle/>
          <a:p>
            <a:pPr eaLnBrk="1" hangingPunct="1">
              <a:defRPr/>
            </a:pPr>
            <a:r>
              <a:rPr lang="en-US" dirty="0"/>
              <a:t>Contents</a:t>
            </a:r>
          </a:p>
        </p:txBody>
      </p:sp>
      <p:sp>
        <p:nvSpPr>
          <p:cNvPr id="5123" name="Rectangle 3"/>
          <p:cNvSpPr>
            <a:spLocks noGrp="1" noChangeArrowheads="1"/>
          </p:cNvSpPr>
          <p:nvPr>
            <p:ph idx="1"/>
          </p:nvPr>
        </p:nvSpPr>
        <p:spPr>
          <a:extLst/>
        </p:spPr>
        <p:txBody>
          <a:bodyPr/>
          <a:lstStyle/>
          <a:p>
            <a:pPr marL="457200" indent="-457200" eaLnBrk="1" hangingPunct="1">
              <a:buFont typeface="Arial" charset="0"/>
              <a:buAutoNum type="arabicPeriod"/>
              <a:defRPr/>
            </a:pPr>
            <a:r>
              <a:rPr lang="en-GB" altLang="en-US" b="1" dirty="0">
                <a:ea typeface="ＭＳ Ｐゴシック" panose="020B0600070205080204" pitchFamily="34" charset="-128"/>
              </a:rPr>
              <a:t>Confidentiality in practice (recap)</a:t>
            </a:r>
          </a:p>
          <a:p>
            <a:pPr marL="457200" lvl="1" indent="-457200" eaLnBrk="1" hangingPunct="1">
              <a:buFontTx/>
              <a:buAutoNum type="arabicPeriod"/>
              <a:defRPr/>
            </a:pPr>
            <a:endParaRPr lang="en-GB" altLang="en-US" b="1" dirty="0">
              <a:ea typeface="ＭＳ Ｐゴシック" panose="020B0600070205080204" pitchFamily="34" charset="-128"/>
              <a:cs typeface="+mn-cs"/>
            </a:endParaRPr>
          </a:p>
          <a:p>
            <a:pPr marL="457200" indent="-457200" eaLnBrk="1" hangingPunct="1">
              <a:buFont typeface="Arial" charset="0"/>
              <a:buAutoNum type="arabicPeriod"/>
              <a:defRPr/>
            </a:pPr>
            <a:r>
              <a:rPr lang="en-GB" altLang="en-US" b="1" dirty="0">
                <a:ea typeface="ＭＳ Ｐゴシック" panose="020B0600070205080204" pitchFamily="34" charset="-128"/>
              </a:rPr>
              <a:t>Court cases</a:t>
            </a:r>
          </a:p>
          <a:p>
            <a:pPr marL="457200" indent="-457200" eaLnBrk="1" hangingPunct="1">
              <a:buFont typeface="Arial" charset="0"/>
              <a:buAutoNum type="arabicPeriod"/>
              <a:defRPr/>
            </a:pPr>
            <a:endParaRPr lang="en-GB" altLang="en-US" b="1" dirty="0">
              <a:ea typeface="ＭＳ Ｐゴシック" panose="020B0600070205080204" pitchFamily="34" charset="-128"/>
            </a:endParaRPr>
          </a:p>
          <a:p>
            <a:pPr marL="457200" indent="-457200" eaLnBrk="1" hangingPunct="1">
              <a:buFont typeface="Arial" charset="0"/>
              <a:buAutoNum type="arabicPeriod"/>
              <a:defRPr/>
            </a:pPr>
            <a:r>
              <a:rPr lang="de-DE" altLang="en-US" b="1" dirty="0" err="1">
                <a:ea typeface="ＭＳ Ｐゴシック" panose="020B0600070205080204" pitchFamily="34" charset="-128"/>
              </a:rPr>
              <a:t>Exercises</a:t>
            </a:r>
            <a:endParaRPr lang="en-GB" altLang="en-US" b="1" dirty="0">
              <a:ea typeface="ＭＳ Ｐゴシック" panose="020B0600070205080204" pitchFamily="34" charset="-128"/>
            </a:endParaRPr>
          </a:p>
          <a:p>
            <a:pPr marL="614363" lvl="1" indent="-457200" eaLnBrk="1" hangingPunct="1">
              <a:buFontTx/>
              <a:buAutoNum type="arabicPeriod"/>
              <a:defRPr/>
            </a:pPr>
            <a:endParaRPr lang="en-GB" altLang="en-US" dirty="0"/>
          </a:p>
          <a:p>
            <a:pPr marL="614363" lvl="1" indent="-457200" eaLnBrk="1" hangingPunct="1">
              <a:buFontTx/>
              <a:buAutoNum type="arabicPeriod"/>
              <a:defRPr/>
            </a:pPr>
            <a:endParaRPr lang="en-GB" altLang="en-US" dirty="0"/>
          </a:p>
          <a:p>
            <a:pPr marL="558800" lvl="2" indent="-457200" eaLnBrk="1" hangingPunct="1">
              <a:buFont typeface="Wingdings" pitchFamily="2" charset="2"/>
              <a:buChar char="§"/>
              <a:defRPr/>
            </a:pPr>
            <a:endParaRPr lang="en-GB" altLang="en-US" dirty="0"/>
          </a:p>
          <a:p>
            <a:pPr marL="614363" lvl="1" indent="-457200" eaLnBrk="1" hangingPunct="1">
              <a:buFontTx/>
              <a:buNone/>
              <a:defRPr/>
            </a:pPr>
            <a:endParaRPr lang="en-GB" altLang="en-US" dirty="0"/>
          </a:p>
          <a:p>
            <a:pPr marL="614363" lvl="1" indent="-457200" eaLnBrk="1" hangingPunct="1">
              <a:defRPr/>
            </a:pPr>
            <a:endParaRPr lang="en-GB" altLang="en-US" dirty="0"/>
          </a:p>
          <a:p>
            <a:pPr marL="614363" lvl="1" indent="-457200" eaLnBrk="1" hangingPunct="1">
              <a:defRPr/>
            </a:pPr>
            <a:endParaRPr lang="en-GB" altLang="en-US" dirty="0"/>
          </a:p>
          <a:p>
            <a:pPr marL="342900" indent="-457200" eaLnBrk="1" hangingPunct="1">
              <a:defRPr/>
            </a:pPr>
            <a:endParaRPr lang="en-GB" altLang="en-US" dirty="0"/>
          </a:p>
        </p:txBody>
      </p:sp>
      <p:sp>
        <p:nvSpPr>
          <p:cNvPr id="7" name="Fußzeilenplatzhalter 6"/>
          <p:cNvSpPr>
            <a:spLocks noGrp="1"/>
          </p:cNvSpPr>
          <p:nvPr>
            <p:ph type="ftr" sz="quarter" idx="10"/>
          </p:nvPr>
        </p:nvSpPr>
        <p:spPr>
          <a:xfrm>
            <a:off x="611188" y="6553200"/>
            <a:ext cx="7489204" cy="628650"/>
          </a:xfrm>
        </p:spPr>
        <p:txBody>
          <a:bodyPr/>
          <a:lstStyle/>
          <a:p>
            <a:pPr>
              <a:defRPr/>
            </a:pPr>
            <a:r>
              <a:rPr lang="en-US"/>
              <a:t>Intellectual Property Teaching Kit</a:t>
            </a:r>
            <a:endParaRPr lang="en-GB" dirty="0"/>
          </a:p>
        </p:txBody>
      </p:sp>
      <p:sp>
        <p:nvSpPr>
          <p:cNvPr id="4102" name="Foliennummernplatzhalter 6"/>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de-DE" altLang="en-US" sz="1200" dirty="0"/>
          </a:p>
        </p:txBody>
      </p:sp>
      <p:sp>
        <p:nvSpPr>
          <p:cNvPr id="9" name="Foliennummernplatzhalter 8"/>
          <p:cNvSpPr>
            <a:spLocks noGrp="1"/>
          </p:cNvSpPr>
          <p:nvPr>
            <p:ph type="sldNum" sz="quarter" idx="11"/>
          </p:nvPr>
        </p:nvSpPr>
        <p:spPr/>
        <p:txBody>
          <a:bodyPr/>
          <a:lstStyle/>
          <a:p>
            <a:fld id="{BB1BCBCD-15FC-482D-9B59-CA72C6A7EDFC}" type="slidenum">
              <a:rPr lang="de-DE" altLang="en-US" smtClean="0"/>
              <a:pPr/>
              <a:t>194</a:t>
            </a:fld>
            <a:endParaRPr lang="de-DE" altLang="en-US" dirty="0"/>
          </a:p>
        </p:txBody>
      </p:sp>
    </p:spTree>
    <p:extLst>
      <p:ext uri="{BB962C8B-B14F-4D97-AF65-F5344CB8AC3E}">
        <p14:creationId xmlns:p14="http://schemas.microsoft.com/office/powerpoint/2010/main" val="419695147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altLang="en-US" dirty="0"/>
              <a:t>Confidential information: the essentials</a:t>
            </a:r>
          </a:p>
        </p:txBody>
      </p:sp>
      <p:sp>
        <p:nvSpPr>
          <p:cNvPr id="3" name="Content Placeholder 2"/>
          <p:cNvSpPr>
            <a:spLocks noGrp="1"/>
          </p:cNvSpPr>
          <p:nvPr>
            <p:ph idx="1"/>
          </p:nvPr>
        </p:nvSpPr>
        <p:spPr>
          <a:extLst/>
        </p:spPr>
        <p:txBody>
          <a:bodyPr/>
          <a:lstStyle/>
          <a:p>
            <a:pPr marL="270000" indent="-270000" eaLnBrk="1" hangingPunct="1">
              <a:defRPr/>
            </a:pPr>
            <a:r>
              <a:rPr lang="en-US" altLang="en-US" dirty="0"/>
              <a:t>Confidential information disclosed or used without its owner's permission can seriously harm a business of any size</a:t>
            </a:r>
          </a:p>
          <a:p>
            <a:pPr marL="270000" indent="-270000" eaLnBrk="1" hangingPunct="1">
              <a:buFont typeface="Wingdings" pitchFamily="2" charset="2"/>
              <a:buNone/>
              <a:defRPr/>
            </a:pPr>
            <a:endParaRPr lang="en-US" altLang="en-US" dirty="0"/>
          </a:p>
          <a:p>
            <a:pPr marL="270000" indent="-270000" eaLnBrk="1" hangingPunct="1">
              <a:defRPr/>
            </a:pPr>
            <a:r>
              <a:rPr lang="en-US" altLang="en-US" dirty="0"/>
              <a:t>The appropriate use of contracts imposes a </a:t>
            </a:r>
            <a:r>
              <a:rPr lang="en-US" altLang="en-US" b="1" dirty="0"/>
              <a:t>duty of non-disclosure</a:t>
            </a:r>
            <a:r>
              <a:rPr lang="en-US" altLang="en-US" dirty="0"/>
              <a:t> as a condition of sharing confidential information</a:t>
            </a:r>
          </a:p>
          <a:p>
            <a:pPr marL="270000" lvl="1" indent="-270000" eaLnBrk="1" hangingPunct="1">
              <a:buFontTx/>
              <a:buNone/>
              <a:defRPr/>
            </a:pPr>
            <a:endParaRPr lang="en-US" altLang="en-US" b="1" dirty="0"/>
          </a:p>
          <a:p>
            <a:pPr marL="270000" indent="-270000">
              <a:defRPr/>
            </a:pPr>
            <a:r>
              <a:rPr lang="en-US" altLang="en-US" dirty="0"/>
              <a:t>Anyone who breaches confidentiality – deliberately or by omission – may be sued for </a:t>
            </a:r>
            <a:r>
              <a:rPr lang="en-US" altLang="en-US" b="1" dirty="0"/>
              <a:t>breach of contract</a:t>
            </a:r>
            <a:endParaRPr lang="en-US" altLang="en-US" dirty="0"/>
          </a:p>
          <a:p>
            <a:pPr marL="270000" indent="-270000" eaLnBrk="1" hangingPunct="1">
              <a:defRPr/>
            </a:pPr>
            <a:endParaRPr lang="en-US" altLang="en-US" dirty="0"/>
          </a:p>
          <a:p>
            <a:pPr marL="270000" indent="-270000" eaLnBrk="1" hangingPunct="1">
              <a:defRPr/>
            </a:pPr>
            <a:r>
              <a:rPr lang="en-US" altLang="en-US" dirty="0"/>
              <a:t>But a court must first agree that the contract is legally valid and enforceable. So make sure that it is! </a:t>
            </a:r>
          </a:p>
          <a:p>
            <a:pPr marL="270000" lvl="2" indent="-270000" eaLnBrk="1" hangingPunct="1">
              <a:buFontTx/>
              <a:buNone/>
              <a:defRPr/>
            </a:pPr>
            <a:endParaRPr lang="en-US" altLang="en-US" dirty="0">
              <a:solidFill>
                <a:srgbClr val="000000"/>
              </a:solidFill>
            </a:endParaRPr>
          </a:p>
        </p:txBody>
      </p:sp>
      <p:sp>
        <p:nvSpPr>
          <p:cNvPr id="10" name="Fußzeilenplatzhalter 9"/>
          <p:cNvSpPr>
            <a:spLocks noGrp="1"/>
          </p:cNvSpPr>
          <p:nvPr>
            <p:ph type="ftr" sz="quarter" idx="10"/>
          </p:nvPr>
        </p:nvSpPr>
        <p:spPr>
          <a:xfrm>
            <a:off x="611188" y="6553200"/>
            <a:ext cx="7417196" cy="628650"/>
          </a:xfrm>
        </p:spPr>
        <p:txBody>
          <a:bodyPr/>
          <a:lstStyle/>
          <a:p>
            <a:pPr>
              <a:defRPr/>
            </a:pPr>
            <a:r>
              <a:rPr lang="en-US"/>
              <a:t>Intellectual Property Teaching Kit</a:t>
            </a:r>
            <a:endParaRPr lang="en-GB" dirty="0"/>
          </a:p>
        </p:txBody>
      </p:sp>
      <p:sp>
        <p:nvSpPr>
          <p:cNvPr id="5126"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C6964CD-301F-483E-8A4F-49C95C2C7163}" type="slidenum">
              <a:rPr lang="de-DE" altLang="en-US" sz="1200"/>
              <a:pPr algn="r" eaLnBrk="1" hangingPunct="1">
                <a:spcBef>
                  <a:spcPct val="0"/>
                </a:spcBef>
                <a:buFontTx/>
                <a:buNone/>
              </a:pPr>
              <a:t>195</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195</a:t>
            </a:fld>
            <a:endParaRPr lang="de-DE" dirty="0"/>
          </a:p>
        </p:txBody>
      </p:sp>
    </p:spTree>
    <p:extLst>
      <p:ext uri="{BB962C8B-B14F-4D97-AF65-F5344CB8AC3E}">
        <p14:creationId xmlns:p14="http://schemas.microsoft.com/office/powerpoint/2010/main" val="248498336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altLang="en-US"/>
              <a:t>Practical protection of confidential information</a:t>
            </a:r>
          </a:p>
        </p:txBody>
      </p:sp>
      <p:sp>
        <p:nvSpPr>
          <p:cNvPr id="3" name="Content Placeholder 2"/>
          <p:cNvSpPr>
            <a:spLocks noGrp="1"/>
          </p:cNvSpPr>
          <p:nvPr>
            <p:ph idx="1"/>
          </p:nvPr>
        </p:nvSpPr>
        <p:spPr>
          <a:extLst/>
        </p:spPr>
        <p:txBody>
          <a:bodyPr/>
          <a:lstStyle/>
          <a:p>
            <a:pPr marL="276225" eaLnBrk="1" hangingPunct="1">
              <a:defRPr/>
            </a:pPr>
            <a:r>
              <a:rPr lang="en-US" altLang="en-US" b="1" dirty="0"/>
              <a:t>Label </a:t>
            </a:r>
            <a:r>
              <a:rPr lang="en-US" altLang="en-US" dirty="0"/>
              <a:t>it as confidential. Leave no one in any doubt</a:t>
            </a:r>
          </a:p>
          <a:p>
            <a:pPr marL="276225" eaLnBrk="1" hangingPunct="1">
              <a:buFont typeface="Wingdings" pitchFamily="2" charset="2"/>
              <a:buNone/>
              <a:defRPr/>
            </a:pPr>
            <a:r>
              <a:rPr lang="en-US" altLang="en-US" b="1" dirty="0"/>
              <a:t> </a:t>
            </a:r>
          </a:p>
          <a:p>
            <a:pPr marL="276225">
              <a:defRPr/>
            </a:pPr>
            <a:r>
              <a:rPr lang="en-US" altLang="en-US" dirty="0"/>
              <a:t>As routine, </a:t>
            </a:r>
            <a:r>
              <a:rPr lang="en-US" altLang="en-US" b="1" dirty="0"/>
              <a:t>restrict access</a:t>
            </a:r>
            <a:r>
              <a:rPr lang="en-US" altLang="en-US" dirty="0"/>
              <a:t> to sensitive information – for example, supplier or customer databases. And lock things away!</a:t>
            </a:r>
          </a:p>
          <a:p>
            <a:pPr marL="276225" eaLnBrk="1" hangingPunct="1">
              <a:buFont typeface="Wingdings" pitchFamily="2" charset="2"/>
              <a:buNone/>
              <a:defRPr/>
            </a:pPr>
            <a:endParaRPr lang="en-US" altLang="en-US" dirty="0"/>
          </a:p>
          <a:p>
            <a:pPr marL="276225" eaLnBrk="1" hangingPunct="1">
              <a:defRPr/>
            </a:pPr>
            <a:r>
              <a:rPr lang="en-US" altLang="en-US" dirty="0"/>
              <a:t>Don't be afraid to use </a:t>
            </a:r>
            <a:r>
              <a:rPr lang="en-US" altLang="en-US" b="1" dirty="0"/>
              <a:t>contracts</a:t>
            </a:r>
            <a:r>
              <a:rPr lang="en-US" altLang="en-US" dirty="0"/>
              <a:t> (restrictive covenants or NDAs) to impose a duty of non-disclosure on employees and third parties</a:t>
            </a:r>
          </a:p>
          <a:p>
            <a:pPr marL="276225" eaLnBrk="1" hangingPunct="1">
              <a:buFont typeface="Wingdings" pitchFamily="2" charset="2"/>
              <a:buNone/>
              <a:defRPr/>
            </a:pPr>
            <a:endParaRPr lang="en-US" altLang="en-US" dirty="0"/>
          </a:p>
          <a:p>
            <a:pPr marL="276225" eaLnBrk="1" hangingPunct="1">
              <a:defRPr/>
            </a:pPr>
            <a:r>
              <a:rPr lang="en-US" altLang="en-US" dirty="0"/>
              <a:t>Seek </a:t>
            </a:r>
            <a:r>
              <a:rPr lang="en-US" altLang="en-US" b="1" dirty="0"/>
              <a:t>professional advice</a:t>
            </a:r>
            <a:r>
              <a:rPr lang="en-US" altLang="en-US" dirty="0"/>
              <a:t> to make your contracts legally robust</a:t>
            </a:r>
            <a:endParaRPr lang="en-US" altLang="en-US" dirty="0">
              <a:solidFill>
                <a:srgbClr val="000000"/>
              </a:solidFill>
            </a:endParaRPr>
          </a:p>
          <a:p>
            <a:pPr marL="541338" lvl="1" indent="-269875" eaLnBrk="1" hangingPunct="1">
              <a:buFont typeface="Wingdings" pitchFamily="2" charset="2"/>
              <a:buChar char="§"/>
              <a:defRPr/>
            </a:pPr>
            <a:endParaRPr lang="en-US" altLang="en-US" dirty="0">
              <a:solidFill>
                <a:srgbClr val="000000"/>
              </a:solidFill>
            </a:endParaRPr>
          </a:p>
          <a:p>
            <a:pPr marL="541338" lvl="1" indent="-269875" eaLnBrk="1" hangingPunct="1">
              <a:buFontTx/>
              <a:buNone/>
              <a:defRPr/>
            </a:pPr>
            <a:endParaRPr lang="en-US" altLang="en-US" dirty="0">
              <a:solidFill>
                <a:srgbClr val="000000"/>
              </a:solidFill>
            </a:endParaRPr>
          </a:p>
        </p:txBody>
      </p:sp>
      <p:sp>
        <p:nvSpPr>
          <p:cNvPr id="11" name="Fußzeilenplatzhalter 10"/>
          <p:cNvSpPr>
            <a:spLocks noGrp="1"/>
          </p:cNvSpPr>
          <p:nvPr>
            <p:ph type="ftr" sz="quarter" idx="10"/>
          </p:nvPr>
        </p:nvSpPr>
        <p:spPr>
          <a:xfrm>
            <a:off x="611188" y="6553200"/>
            <a:ext cx="7417196"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0047B243-6FFC-411F-A9F7-35D35A6DB370}" type="slidenum">
              <a:rPr lang="de-DE" altLang="en-US" sz="1200"/>
              <a:pPr algn="r" eaLnBrk="1" hangingPunct="1">
                <a:spcBef>
                  <a:spcPct val="0"/>
                </a:spcBef>
                <a:buFontTx/>
                <a:buNone/>
              </a:pPr>
              <a:t>196</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196</a:t>
            </a:fld>
            <a:endParaRPr lang="de-DE" dirty="0"/>
          </a:p>
        </p:txBody>
      </p:sp>
    </p:spTree>
    <p:extLst>
      <p:ext uri="{BB962C8B-B14F-4D97-AF65-F5344CB8AC3E}">
        <p14:creationId xmlns:p14="http://schemas.microsoft.com/office/powerpoint/2010/main" val="2759043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defRPr/>
            </a:pPr>
            <a:r>
              <a:rPr lang="en-US" altLang="en-US"/>
              <a:t>Employee awareness and training</a:t>
            </a:r>
          </a:p>
        </p:txBody>
      </p:sp>
      <p:sp>
        <p:nvSpPr>
          <p:cNvPr id="3" name="Content Placeholder 2"/>
          <p:cNvSpPr>
            <a:spLocks noGrp="1"/>
          </p:cNvSpPr>
          <p:nvPr>
            <p:ph idx="1"/>
          </p:nvPr>
        </p:nvSpPr>
        <p:spPr>
          <a:extLst/>
        </p:spPr>
        <p:txBody>
          <a:bodyPr/>
          <a:lstStyle/>
          <a:p>
            <a:pPr marL="270000" indent="-270000">
              <a:defRPr/>
            </a:pPr>
            <a:r>
              <a:rPr lang="en-US" altLang="en-US" b="1" dirty="0"/>
              <a:t>Get employees on side</a:t>
            </a:r>
            <a:r>
              <a:rPr lang="en-US" altLang="en-US" dirty="0"/>
              <a:t> by explaining why it's important – and </a:t>
            </a:r>
            <a:br>
              <a:rPr lang="en-US" altLang="en-US" dirty="0"/>
            </a:br>
            <a:r>
              <a:rPr lang="en-US" altLang="en-US" dirty="0"/>
              <a:t>in their own interests – to keep all work-related information confidential</a:t>
            </a:r>
            <a:r>
              <a:rPr lang="en-US" altLang="en-US" b="1" dirty="0"/>
              <a:t> </a:t>
            </a:r>
          </a:p>
          <a:p>
            <a:pPr marL="270000" indent="-270000" eaLnBrk="1" hangingPunct="1">
              <a:defRPr/>
            </a:pPr>
            <a:endParaRPr lang="en-US" altLang="en-US" b="1" dirty="0"/>
          </a:p>
          <a:p>
            <a:pPr marL="270000" indent="-270000">
              <a:defRPr/>
            </a:pPr>
            <a:r>
              <a:rPr lang="en-US" altLang="en-US" dirty="0"/>
              <a:t>Make it clear that all the information they work with </a:t>
            </a:r>
            <a:r>
              <a:rPr lang="en-US" altLang="en-US" b="1" dirty="0"/>
              <a:t>belongs to their employer</a:t>
            </a:r>
            <a:r>
              <a:rPr lang="en-US" altLang="en-US" dirty="0"/>
              <a:t> – even if it's been created  by employees</a:t>
            </a:r>
          </a:p>
          <a:p>
            <a:pPr marL="270000" indent="-270000" eaLnBrk="1" hangingPunct="1">
              <a:defRPr/>
            </a:pPr>
            <a:endParaRPr lang="en-US" altLang="en-US" dirty="0"/>
          </a:p>
          <a:p>
            <a:pPr marL="270000" indent="-270000" eaLnBrk="1" hangingPunct="1">
              <a:defRPr/>
            </a:pPr>
            <a:r>
              <a:rPr lang="en-US" altLang="en-US" dirty="0"/>
              <a:t>Give employees basic </a:t>
            </a:r>
            <a:r>
              <a:rPr lang="en-US" altLang="en-US" b="1" dirty="0"/>
              <a:t>training in IP</a:t>
            </a:r>
            <a:r>
              <a:rPr lang="en-US" altLang="en-US" dirty="0"/>
              <a:t> generally. Most people simply don't know what IP is and why it's important</a:t>
            </a:r>
            <a:endParaRPr lang="en-US" altLang="en-US" b="1" dirty="0"/>
          </a:p>
          <a:p>
            <a:pPr marL="270000" indent="-270000" eaLnBrk="1" hangingPunct="1">
              <a:defRPr/>
            </a:pPr>
            <a:endParaRPr lang="en-US" altLang="en-US" dirty="0"/>
          </a:p>
          <a:p>
            <a:pPr marL="270000" indent="-270000" eaLnBrk="1" hangingPunct="1">
              <a:buFont typeface="Wingdings" panose="05000000000000000000" pitchFamily="2" charset="2"/>
              <a:buNone/>
              <a:defRPr/>
            </a:pPr>
            <a:endParaRPr lang="en-US" altLang="en-US" dirty="0"/>
          </a:p>
          <a:p>
            <a:pPr marL="270000" lvl="1" indent="-270000" eaLnBrk="1" hangingPunct="1">
              <a:defRPr/>
            </a:pPr>
            <a:endParaRPr lang="en-US" altLang="en-US" dirty="0"/>
          </a:p>
        </p:txBody>
      </p:sp>
      <p:sp>
        <p:nvSpPr>
          <p:cNvPr id="11" name="Fußzeilenplatzhalter 10"/>
          <p:cNvSpPr>
            <a:spLocks noGrp="1"/>
          </p:cNvSpPr>
          <p:nvPr>
            <p:ph type="ftr" sz="quarter" idx="10"/>
          </p:nvPr>
        </p:nvSpPr>
        <p:spPr>
          <a:xfrm>
            <a:off x="611188" y="6553200"/>
            <a:ext cx="7417196"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3D26AE0E-279E-4E76-806E-89F5EFA090B0}" type="slidenum">
              <a:rPr lang="de-DE" altLang="en-US" sz="1200"/>
              <a:pPr algn="r" eaLnBrk="1" hangingPunct="1">
                <a:spcBef>
                  <a:spcPct val="0"/>
                </a:spcBef>
                <a:buFontTx/>
                <a:buNone/>
              </a:pPr>
              <a:t>197</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197</a:t>
            </a:fld>
            <a:endParaRPr lang="de-DE" dirty="0"/>
          </a:p>
        </p:txBody>
      </p:sp>
    </p:spTree>
    <p:extLst>
      <p:ext uri="{BB962C8B-B14F-4D97-AF65-F5344CB8AC3E}">
        <p14:creationId xmlns:p14="http://schemas.microsoft.com/office/powerpoint/2010/main" val="328273334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003" y="4425562"/>
            <a:ext cx="7772400" cy="1362075"/>
          </a:xfrm>
          <a:extLst/>
        </p:spPr>
        <p:txBody>
          <a:bodyPr/>
          <a:lstStyle/>
          <a:p>
            <a:pPr eaLnBrk="1" hangingPunct="1">
              <a:defRPr/>
            </a:pPr>
            <a:r>
              <a:rPr lang="en-US" altLang="en-US" dirty="0"/>
              <a:t>Trade secrets and </a:t>
            </a:r>
            <a:br>
              <a:rPr lang="en-US" altLang="en-US" dirty="0"/>
            </a:br>
            <a:r>
              <a:rPr lang="en-US" altLang="en-US" dirty="0"/>
              <a:t>know-how in practice</a:t>
            </a:r>
          </a:p>
        </p:txBody>
      </p:sp>
      <p:sp>
        <p:nvSpPr>
          <p:cNvPr id="10" name="Textplatzhalter 9"/>
          <p:cNvSpPr>
            <a:spLocks noGrp="1"/>
          </p:cNvSpPr>
          <p:nvPr>
            <p:ph type="body" idx="1"/>
          </p:nvPr>
        </p:nvSpPr>
        <p:spPr/>
        <p:txBody>
          <a:bodyPr/>
          <a:lstStyle/>
          <a:p>
            <a:endParaRPr lang="de-DE"/>
          </a:p>
        </p:txBody>
      </p:sp>
      <p:sp>
        <p:nvSpPr>
          <p:cNvPr id="9" name="Fußzeilenplatzhalter 8"/>
          <p:cNvSpPr>
            <a:spLocks noGrp="1"/>
          </p:cNvSpPr>
          <p:nvPr>
            <p:ph type="ftr" sz="quarter" idx="10"/>
          </p:nvPr>
        </p:nvSpPr>
        <p:spPr>
          <a:xfrm>
            <a:off x="611188" y="6553200"/>
            <a:ext cx="7489204" cy="47620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4432874-7EB8-468D-BFFF-2F1DEB945629}" type="slidenum">
              <a:rPr lang="de-DE" altLang="en-US" sz="1200"/>
              <a:pPr algn="r" eaLnBrk="1" hangingPunct="1">
                <a:spcBef>
                  <a:spcPct val="0"/>
                </a:spcBef>
                <a:buFontTx/>
                <a:buNone/>
              </a:pPr>
              <a:t>198</a:t>
            </a:fld>
            <a:endParaRPr lang="de-DE" altLang="en-US" sz="1200"/>
          </a:p>
        </p:txBody>
      </p:sp>
      <p:sp>
        <p:nvSpPr>
          <p:cNvPr id="3" name="Slide Number Placeholder 2"/>
          <p:cNvSpPr>
            <a:spLocks noGrp="1"/>
          </p:cNvSpPr>
          <p:nvPr>
            <p:ph type="sldNum" sz="quarter" idx="11"/>
          </p:nvPr>
        </p:nvSpPr>
        <p:spPr/>
        <p:txBody>
          <a:bodyPr/>
          <a:lstStyle/>
          <a:p>
            <a:pPr>
              <a:defRPr/>
            </a:pPr>
            <a:fld id="{C126516D-2BF6-4F54-BC1F-35CC5013F9FE}" type="slidenum">
              <a:rPr lang="de-DE" smtClean="0"/>
              <a:pPr>
                <a:defRPr/>
              </a:pPr>
              <a:t>198</a:t>
            </a:fld>
            <a:endParaRPr lang="de-DE" dirty="0"/>
          </a:p>
        </p:txBody>
      </p:sp>
    </p:spTree>
    <p:extLst>
      <p:ext uri="{BB962C8B-B14F-4D97-AF65-F5344CB8AC3E}">
        <p14:creationId xmlns:p14="http://schemas.microsoft.com/office/powerpoint/2010/main" val="1600316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eaLnBrk="1" hangingPunct="1">
              <a:tabLst>
                <a:tab pos="7894800" algn="r"/>
              </a:tabLst>
              <a:defRPr/>
            </a:pPr>
            <a:r>
              <a:rPr lang="en-US" altLang="en-US" dirty="0"/>
              <a:t>Court case 1: Listerine (I)</a:t>
            </a:r>
            <a:br>
              <a:rPr lang="en-US" altLang="en-US" dirty="0"/>
            </a:br>
            <a:br>
              <a:rPr lang="en-US" altLang="en-US" dirty="0"/>
            </a:br>
            <a:endParaRPr lang="en-US" altLang="en-US" b="0" dirty="0"/>
          </a:p>
        </p:txBody>
      </p:sp>
      <p:sp>
        <p:nvSpPr>
          <p:cNvPr id="11" name="Inhaltsplatzhalter 10"/>
          <p:cNvSpPr>
            <a:spLocks noGrp="1"/>
          </p:cNvSpPr>
          <p:nvPr>
            <p:ph idx="1"/>
          </p:nvPr>
        </p:nvSpPr>
        <p:spPr/>
        <p:txBody>
          <a:bodyPr/>
          <a:lstStyle/>
          <a:p>
            <a:r>
              <a:rPr lang="en-US" altLang="en-US" dirty="0"/>
              <a:t>A trade secret licensed to a company is no longer confidential. Is the licensing agreement still valid?</a:t>
            </a:r>
            <a:endParaRPr lang="de-DE" dirty="0"/>
          </a:p>
        </p:txBody>
      </p:sp>
      <p:sp>
        <p:nvSpPr>
          <p:cNvPr id="10" name="Fußzeilenplatzhalter 9"/>
          <p:cNvSpPr>
            <a:spLocks noGrp="1"/>
          </p:cNvSpPr>
          <p:nvPr>
            <p:ph type="ftr" sz="quarter" idx="10"/>
          </p:nvPr>
        </p:nvSpPr>
        <p:spPr>
          <a:xfrm>
            <a:off x="611188" y="6553200"/>
            <a:ext cx="7561212" cy="599280"/>
          </a:xfrm>
        </p:spPr>
        <p:txBody>
          <a:bodyPr/>
          <a:lstStyle/>
          <a:p>
            <a:pPr>
              <a:defRPr/>
            </a:pPr>
            <a:r>
              <a:rPr lang="en-US"/>
              <a:t>Intellectual Property Teaching Kit</a:t>
            </a:r>
            <a:endParaRPr lang="en-GB" dirty="0"/>
          </a:p>
        </p:txBody>
      </p:sp>
      <p:pic>
        <p:nvPicPr>
          <p:cNvPr id="9221" name="Picture 4" descr="726px-Listerine_produc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0773" y="2688430"/>
            <a:ext cx="3878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FBF1710-A6AA-48EA-B1F7-A0C0BCFED28A}" type="slidenum">
              <a:rPr lang="de-DE" altLang="en-US" sz="1200"/>
              <a:pPr algn="r" eaLnBrk="1" hangingPunct="1">
                <a:spcBef>
                  <a:spcPct val="0"/>
                </a:spcBef>
                <a:buFontTx/>
                <a:buNone/>
              </a:pPr>
              <a:t>199</a:t>
            </a:fld>
            <a:endParaRPr lang="de-DE" altLang="en-US" sz="1200"/>
          </a:p>
        </p:txBody>
      </p:sp>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199</a:t>
            </a:fld>
            <a:endParaRPr lang="de-DE" dirty="0"/>
          </a:p>
        </p:txBody>
      </p:sp>
    </p:spTree>
    <p:extLst>
      <p:ext uri="{BB962C8B-B14F-4D97-AF65-F5344CB8AC3E}">
        <p14:creationId xmlns:p14="http://schemas.microsoft.com/office/powerpoint/2010/main" val="205530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29003" y="4406900"/>
            <a:ext cx="7772400" cy="1362075"/>
          </a:xfrm>
        </p:spPr>
        <p:txBody>
          <a:bodyPr/>
          <a:lstStyle/>
          <a:p>
            <a:r>
              <a:rPr lang="de-DE" dirty="0"/>
              <a:t>Trade </a:t>
            </a:r>
            <a:r>
              <a:rPr lang="de-DE" dirty="0" err="1"/>
              <a:t>marks</a:t>
            </a:r>
            <a:endParaRPr lang="de-DE" dirty="0"/>
          </a:p>
        </p:txBody>
      </p:sp>
      <p:sp>
        <p:nvSpPr>
          <p:cNvPr id="7" name="Textplatzhalter 6"/>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a:t>
            </a:fld>
            <a:endParaRPr lang="de-DE" dirty="0"/>
          </a:p>
        </p:txBody>
      </p:sp>
      <p:sp>
        <p:nvSpPr>
          <p:cNvPr id="2" name="Footer Placeholder 1"/>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47985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apply for a Community trade mark (optional)</a:t>
            </a:r>
          </a:p>
        </p:txBody>
      </p:sp>
      <p:sp>
        <p:nvSpPr>
          <p:cNvPr id="3" name="Content Placeholder 2"/>
          <p:cNvSpPr>
            <a:spLocks noGrp="1"/>
          </p:cNvSpPr>
          <p:nvPr>
            <p:ph idx="1"/>
          </p:nvPr>
        </p:nvSpPr>
        <p:spPr/>
        <p:txBody>
          <a:bodyPr/>
          <a:lstStyle/>
          <a:p>
            <a:r>
              <a:rPr lang="en-GB" dirty="0"/>
              <a:t>Who?</a:t>
            </a:r>
          </a:p>
          <a:p>
            <a:endParaRPr lang="en-GB" dirty="0"/>
          </a:p>
          <a:p>
            <a:r>
              <a:rPr lang="en-GB" dirty="0"/>
              <a:t>How and where?</a:t>
            </a:r>
          </a:p>
          <a:p>
            <a:endParaRPr lang="en-GB" dirty="0"/>
          </a:p>
          <a:p>
            <a:r>
              <a:rPr lang="en-GB" dirty="0"/>
              <a:t>Official form?</a:t>
            </a:r>
          </a:p>
          <a:p>
            <a:endParaRPr lang="en-GB" dirty="0"/>
          </a:p>
          <a:p>
            <a:r>
              <a:rPr lang="en-GB" dirty="0"/>
              <a:t>Language?</a:t>
            </a:r>
          </a:p>
          <a:p>
            <a:endParaRPr lang="en-GB" dirty="0"/>
          </a:p>
          <a:p>
            <a:r>
              <a:rPr lang="en-GB" dirty="0"/>
              <a:t>Filing date?</a:t>
            </a:r>
          </a:p>
          <a:p>
            <a:endParaRPr lang="en-GB" dirty="0"/>
          </a:p>
          <a:p>
            <a:r>
              <a:rPr lang="en-GB" dirty="0"/>
              <a:t>Representative?</a:t>
            </a:r>
          </a:p>
        </p:txBody>
      </p:sp>
      <p:sp>
        <p:nvSpPr>
          <p:cNvPr id="4" name="Footer Placeholder 3"/>
          <p:cNvSpPr>
            <a:spLocks noGrp="1"/>
          </p:cNvSpPr>
          <p:nvPr>
            <p:ph type="ftr" sz="quarter" idx="10"/>
          </p:nvPr>
        </p:nvSpPr>
        <p:spPr>
          <a:xfrm>
            <a:off x="611188" y="6553200"/>
            <a:ext cx="5616996"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20</a:t>
            </a:fld>
            <a:endParaRPr lang="de-D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01" t="5592" r="2877" b="1510"/>
          <a:stretch/>
        </p:blipFill>
        <p:spPr bwMode="auto">
          <a:xfrm>
            <a:off x="3964074" y="880504"/>
            <a:ext cx="4514746" cy="54726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79028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tabLst>
                <a:tab pos="7893050" algn="r"/>
              </a:tabLst>
            </a:pPr>
            <a:r>
              <a:rPr lang="en-US" altLang="en-US" dirty="0"/>
              <a:t>Court case 1: Listerine (II) </a:t>
            </a:r>
            <a:br>
              <a:rPr lang="en-US" altLang="en-US" dirty="0"/>
            </a:br>
            <a:endParaRPr lang="en-US" altLang="en-US" dirty="0"/>
          </a:p>
        </p:txBody>
      </p:sp>
      <p:sp>
        <p:nvSpPr>
          <p:cNvPr id="3" name="Content Placeholder 2"/>
          <p:cNvSpPr>
            <a:spLocks noGrp="1"/>
          </p:cNvSpPr>
          <p:nvPr>
            <p:ph idx="1"/>
          </p:nvPr>
        </p:nvSpPr>
        <p:spPr>
          <a:extLst/>
        </p:spPr>
        <p:txBody>
          <a:bodyPr/>
          <a:lstStyle/>
          <a:p>
            <a:pPr eaLnBrk="1" hangingPunct="1">
              <a:defRPr/>
            </a:pPr>
            <a:r>
              <a:rPr lang="en-US" altLang="en-US" dirty="0"/>
              <a:t>1880: Warner-Lambert Pharmaceutical Co acquired license from John J Reynolds </a:t>
            </a:r>
            <a:r>
              <a:rPr lang="en-US" altLang="en-US" dirty="0" err="1"/>
              <a:t>Inc</a:t>
            </a:r>
            <a:r>
              <a:rPr lang="en-US" altLang="en-US" dirty="0"/>
              <a:t> for the Listerine formula (a trade secret) in  return for royalty payments from Warner-Lambert</a:t>
            </a:r>
          </a:p>
          <a:p>
            <a:pPr eaLnBrk="1" hangingPunct="1">
              <a:defRPr/>
            </a:pPr>
            <a:endParaRPr lang="en-US" altLang="en-US" dirty="0"/>
          </a:p>
          <a:p>
            <a:pPr eaLnBrk="1" hangingPunct="1">
              <a:defRPr/>
            </a:pPr>
            <a:r>
              <a:rPr lang="en-US" altLang="en-US" dirty="0"/>
              <a:t>1931: Listerine formula published in Journal of the American Medical Association</a:t>
            </a:r>
          </a:p>
          <a:p>
            <a:pPr eaLnBrk="1" hangingPunct="1">
              <a:defRPr/>
            </a:pPr>
            <a:endParaRPr lang="en-US" altLang="en-US" dirty="0"/>
          </a:p>
          <a:p>
            <a:pPr eaLnBrk="1" hangingPunct="1">
              <a:defRPr/>
            </a:pPr>
            <a:r>
              <a:rPr lang="en-US" altLang="en-US" dirty="0"/>
              <a:t>By 1956: Warner-Lambert had paid a total of $22m in royalties</a:t>
            </a:r>
          </a:p>
          <a:p>
            <a:pPr eaLnBrk="1" hangingPunct="1">
              <a:defRPr/>
            </a:pPr>
            <a:endParaRPr lang="en-US" altLang="en-US" dirty="0"/>
          </a:p>
          <a:p>
            <a:pPr eaLnBrk="1" hangingPunct="1">
              <a:defRPr/>
            </a:pPr>
            <a:r>
              <a:rPr lang="en-US" altLang="en-US" dirty="0"/>
              <a:t>1960: court considered Warner-Lambert's request to stop royalty payments</a:t>
            </a:r>
          </a:p>
          <a:p>
            <a:pPr marL="0" indent="0" eaLnBrk="1" hangingPunct="1">
              <a:defRPr/>
            </a:pPr>
            <a:endParaRPr lang="en-US" altLang="en-US" dirty="0">
              <a:solidFill>
                <a:srgbClr val="000000"/>
              </a:solidFill>
            </a:endParaRPr>
          </a:p>
        </p:txBody>
      </p:sp>
      <p:sp>
        <p:nvSpPr>
          <p:cNvPr id="8" name="Fußzeilenplatzhalter 7"/>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4A72CF6-27F4-41FD-8284-FBF90A217B52}" type="slidenum">
              <a:rPr lang="de-DE" altLang="en-US" sz="1200"/>
              <a:pPr algn="r" eaLnBrk="1" hangingPunct="1">
                <a:spcBef>
                  <a:spcPct val="0"/>
                </a:spcBef>
                <a:buFontTx/>
                <a:buNone/>
              </a:pPr>
              <a:t>200</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200</a:t>
            </a:fld>
            <a:endParaRPr lang="de-DE" dirty="0"/>
          </a:p>
        </p:txBody>
      </p:sp>
    </p:spTree>
    <p:extLst>
      <p:ext uri="{BB962C8B-B14F-4D97-AF65-F5344CB8AC3E}">
        <p14:creationId xmlns:p14="http://schemas.microsoft.com/office/powerpoint/2010/main" val="32899129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a:t>Court case 1: Listerine (III) </a:t>
            </a:r>
          </a:p>
        </p:txBody>
      </p:sp>
      <p:sp>
        <p:nvSpPr>
          <p:cNvPr id="3" name="Content Placeholder 2"/>
          <p:cNvSpPr>
            <a:spLocks noGrp="1"/>
          </p:cNvSpPr>
          <p:nvPr>
            <p:ph idx="1"/>
          </p:nvPr>
        </p:nvSpPr>
        <p:spPr>
          <a:extLst/>
        </p:spPr>
        <p:txBody>
          <a:bodyPr/>
          <a:lstStyle/>
          <a:p>
            <a:pPr marL="0" indent="0" eaLnBrk="1" hangingPunct="1">
              <a:buFont typeface="Wingdings" panose="05000000000000000000" pitchFamily="2" charset="2"/>
              <a:buNone/>
              <a:defRPr/>
            </a:pPr>
            <a:r>
              <a:rPr lang="en-US" altLang="en-US" b="1" dirty="0"/>
              <a:t>Decision</a:t>
            </a:r>
          </a:p>
          <a:p>
            <a:pPr eaLnBrk="1" hangingPunct="1">
              <a:defRPr/>
            </a:pPr>
            <a:r>
              <a:rPr lang="en-US" altLang="en-US" dirty="0"/>
              <a:t>Court found contract valid and enforceable, and so binding to the parties </a:t>
            </a:r>
          </a:p>
          <a:p>
            <a:pPr eaLnBrk="1" hangingPunct="1">
              <a:defRPr/>
            </a:pPr>
            <a:r>
              <a:rPr lang="en-US" altLang="en-US" dirty="0"/>
              <a:t>Warner-Lambert should continue to pay royalties, or negotiate a different contract</a:t>
            </a:r>
          </a:p>
          <a:p>
            <a:pPr marL="0" indent="0" eaLnBrk="1" hangingPunct="1">
              <a:defRPr/>
            </a:pPr>
            <a:endParaRPr lang="en-US" altLang="en-US" dirty="0"/>
          </a:p>
          <a:p>
            <a:pPr marL="0" indent="0" eaLnBrk="1" hangingPunct="1">
              <a:buFont typeface="Wingdings" panose="05000000000000000000" pitchFamily="2" charset="2"/>
              <a:buNone/>
              <a:defRPr/>
            </a:pPr>
            <a:r>
              <a:rPr lang="en-US" altLang="en-US" b="1" dirty="0"/>
              <a:t>Lesson</a:t>
            </a:r>
          </a:p>
          <a:p>
            <a:pPr>
              <a:defRPr/>
            </a:pPr>
            <a:r>
              <a:rPr lang="en-US" altLang="en-US" dirty="0"/>
              <a:t>Make sure that contracts are valid – but also look ahead and consider 'what if?' scenarios</a:t>
            </a:r>
          </a:p>
          <a:p>
            <a:pPr eaLnBrk="1" hangingPunct="1">
              <a:defRPr/>
            </a:pPr>
            <a:r>
              <a:rPr lang="en-US" altLang="en-US" dirty="0"/>
              <a:t>If you're a Reynolds, the other party has to </a:t>
            </a:r>
            <a:r>
              <a:rPr lang="en-GB" altLang="en-US" dirty="0"/>
              <a:t>honour</a:t>
            </a:r>
            <a:r>
              <a:rPr lang="en-US" altLang="en-US" dirty="0"/>
              <a:t> the contract even if the trade secret is no longer secret</a:t>
            </a:r>
          </a:p>
          <a:p>
            <a:pPr eaLnBrk="1" hangingPunct="1">
              <a:defRPr/>
            </a:pPr>
            <a:r>
              <a:rPr lang="en-US" altLang="en-US" dirty="0"/>
              <a:t>If you're a Warner-Lambert, insist on the inclusion in the contract of escape, limitation or termination clauses as appropriate </a:t>
            </a:r>
          </a:p>
        </p:txBody>
      </p:sp>
      <p:sp>
        <p:nvSpPr>
          <p:cNvPr id="10" name="Fußzeilenplatzhalter 9"/>
          <p:cNvSpPr>
            <a:spLocks noGrp="1"/>
          </p:cNvSpPr>
          <p:nvPr>
            <p:ph type="ftr" sz="quarter" idx="10"/>
          </p:nvPr>
        </p:nvSpPr>
        <p:spPr>
          <a:xfrm>
            <a:off x="611188" y="6553200"/>
            <a:ext cx="7705228" cy="628650"/>
          </a:xfrm>
        </p:spPr>
        <p:txBody>
          <a:bodyPr/>
          <a:lstStyle/>
          <a:p>
            <a:pPr>
              <a:defRPr/>
            </a:pPr>
            <a:r>
              <a:rPr lang="en-US"/>
              <a:t>Intellectual Property Teaching Kit</a:t>
            </a:r>
            <a:endParaRPr lang="en-GB" dirty="0"/>
          </a:p>
        </p:txBody>
      </p:sp>
      <p:sp>
        <p:nvSpPr>
          <p:cNvPr id="5" name="Slide Number Placeholder 4"/>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95A4A2F5-8171-44D0-A6C9-3097F7ACEF0C}" type="slidenum">
              <a:rPr lang="de-DE" altLang="en-US" sz="1200"/>
              <a:pPr algn="r" eaLnBrk="1" hangingPunct="1">
                <a:spcBef>
                  <a:spcPct val="0"/>
                </a:spcBef>
                <a:buFontTx/>
                <a:buNone/>
              </a:pPr>
              <a:t>201</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201</a:t>
            </a:fld>
            <a:endParaRPr lang="de-DE" dirty="0"/>
          </a:p>
        </p:txBody>
      </p:sp>
    </p:spTree>
    <p:extLst>
      <p:ext uri="{BB962C8B-B14F-4D97-AF65-F5344CB8AC3E}">
        <p14:creationId xmlns:p14="http://schemas.microsoft.com/office/powerpoint/2010/main" val="15978130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Autofit/>
          </a:bodyPr>
          <a:lstStyle/>
          <a:p>
            <a:pPr>
              <a:tabLst>
                <a:tab pos="7893050" algn="r"/>
              </a:tabLst>
              <a:defRPr/>
            </a:pPr>
            <a:r>
              <a:rPr lang="en-US" altLang="en-US" dirty="0"/>
              <a:t>Court case 2: Rockwell Graphics (I) </a:t>
            </a:r>
            <a:br>
              <a:rPr lang="en-US" altLang="en-US" dirty="0"/>
            </a:br>
            <a:br>
              <a:rPr lang="en-US" altLang="en-US" dirty="0"/>
            </a:br>
            <a:br>
              <a:rPr lang="en-US" altLang="en-US" dirty="0"/>
            </a:br>
            <a:br>
              <a:rPr lang="en-US" altLang="en-US" dirty="0"/>
            </a:br>
            <a:endParaRPr lang="en-US" altLang="en-US" dirty="0"/>
          </a:p>
        </p:txBody>
      </p:sp>
      <p:sp>
        <p:nvSpPr>
          <p:cNvPr id="12" name="Inhaltsplatzhalter 11"/>
          <p:cNvSpPr>
            <a:spLocks noGrp="1"/>
          </p:cNvSpPr>
          <p:nvPr>
            <p:ph idx="1"/>
          </p:nvPr>
        </p:nvSpPr>
        <p:spPr/>
        <p:txBody>
          <a:bodyPr/>
          <a:lstStyle/>
          <a:p>
            <a:r>
              <a:rPr lang="en-US" altLang="en-US" dirty="0"/>
              <a:t>What counts as misappropriation of trade secrets?</a:t>
            </a:r>
          </a:p>
          <a:p>
            <a:endParaRPr lang="en-US" altLang="en-US" dirty="0"/>
          </a:p>
          <a:p>
            <a:r>
              <a:rPr lang="en-US" altLang="en-US" dirty="0"/>
              <a:t>What are 'reasonable methods' of protecting a trade secret?</a:t>
            </a:r>
            <a:endParaRPr lang="de-DE" dirty="0"/>
          </a:p>
        </p:txBody>
      </p:sp>
      <p:sp>
        <p:nvSpPr>
          <p:cNvPr id="10" name="Fußzeilenplatzhalter 9"/>
          <p:cNvSpPr>
            <a:spLocks noGrp="1"/>
          </p:cNvSpPr>
          <p:nvPr>
            <p:ph type="ftr" sz="quarter" idx="10"/>
          </p:nvPr>
        </p:nvSpPr>
        <p:spPr>
          <a:xfrm>
            <a:off x="611188" y="6553200"/>
            <a:ext cx="7633220" cy="47620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591563C-6B04-45E6-B1E6-AFA5E361CE6D}" type="slidenum">
              <a:rPr lang="de-DE" altLang="en-US" sz="1200"/>
              <a:pPr algn="r" eaLnBrk="1" hangingPunct="1">
                <a:spcBef>
                  <a:spcPct val="0"/>
                </a:spcBef>
                <a:buFontTx/>
                <a:buNone/>
              </a:pPr>
              <a:t>202</a:t>
            </a:fld>
            <a:endParaRPr lang="de-DE" altLang="en-US" sz="1200"/>
          </a:p>
        </p:txBody>
      </p:sp>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202</a:t>
            </a:fld>
            <a:endParaRPr lang="de-DE" dirty="0"/>
          </a:p>
        </p:txBody>
      </p:sp>
    </p:spTree>
    <p:extLst>
      <p:ext uri="{BB962C8B-B14F-4D97-AF65-F5344CB8AC3E}">
        <p14:creationId xmlns:p14="http://schemas.microsoft.com/office/powerpoint/2010/main" val="2527135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4800" algn="r"/>
                <a:tab pos="7920000" algn="r"/>
              </a:tabLst>
              <a:defRPr/>
            </a:pPr>
            <a:r>
              <a:rPr lang="en-US" altLang="en-US" dirty="0"/>
              <a:t>Court case 2: Rockwell Graphics (II) </a:t>
            </a:r>
          </a:p>
        </p:txBody>
      </p:sp>
      <p:sp>
        <p:nvSpPr>
          <p:cNvPr id="3" name="Content Placeholder 2"/>
          <p:cNvSpPr>
            <a:spLocks noGrp="1"/>
          </p:cNvSpPr>
          <p:nvPr>
            <p:ph idx="1"/>
          </p:nvPr>
        </p:nvSpPr>
        <p:spPr>
          <a:extLst/>
        </p:spPr>
        <p:txBody>
          <a:bodyPr/>
          <a:lstStyle/>
          <a:p>
            <a:pPr>
              <a:defRPr/>
            </a:pPr>
            <a:r>
              <a:rPr lang="en-US" altLang="en-US" dirty="0"/>
              <a:t>Rockwell required the return of the drawings – but did not enforce their return all the time</a:t>
            </a:r>
          </a:p>
          <a:p>
            <a:pPr eaLnBrk="1" hangingPunct="1">
              <a:defRPr/>
            </a:pPr>
            <a:endParaRPr lang="en-US" altLang="en-US" dirty="0"/>
          </a:p>
          <a:p>
            <a:pPr eaLnBrk="1" hangingPunct="1">
              <a:defRPr/>
            </a:pPr>
            <a:r>
              <a:rPr lang="en-US" altLang="en-US" dirty="0"/>
              <a:t>Former Rockwell employees joined DEV Industries Inc. One of them had been fired for being in possession of piece part drawings</a:t>
            </a:r>
          </a:p>
          <a:p>
            <a:pPr marL="0" indent="0" eaLnBrk="1" hangingPunct="1">
              <a:defRPr/>
            </a:pPr>
            <a:endParaRPr lang="en-US" altLang="en-US" dirty="0"/>
          </a:p>
          <a:p>
            <a:pPr marL="0" indent="0" eaLnBrk="1" hangingPunct="1">
              <a:defRPr/>
            </a:pPr>
            <a:endParaRPr lang="en-US" altLang="en-US" dirty="0"/>
          </a:p>
        </p:txBody>
      </p:sp>
      <p:sp>
        <p:nvSpPr>
          <p:cNvPr id="11" name="Fußzeilenplatzhalter 10"/>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8CD125CF-06F3-4264-AACB-6A9F6C5B9192}" type="slidenum">
              <a:rPr lang="de-DE" altLang="en-US" sz="1200"/>
              <a:pPr algn="r" eaLnBrk="1" hangingPunct="1">
                <a:spcBef>
                  <a:spcPct val="0"/>
                </a:spcBef>
                <a:buFontTx/>
                <a:buNone/>
              </a:pPr>
              <a:t>203</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203</a:t>
            </a:fld>
            <a:endParaRPr lang="de-DE" dirty="0"/>
          </a:p>
        </p:txBody>
      </p:sp>
    </p:spTree>
    <p:extLst>
      <p:ext uri="{BB962C8B-B14F-4D97-AF65-F5344CB8AC3E}">
        <p14:creationId xmlns:p14="http://schemas.microsoft.com/office/powerpoint/2010/main" val="25296362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905600" algn="r"/>
              </a:tabLst>
              <a:defRPr/>
            </a:pPr>
            <a:r>
              <a:rPr lang="en-US" altLang="en-US" dirty="0"/>
              <a:t>Court case 2: Rockwell Graphics (III) </a:t>
            </a:r>
          </a:p>
        </p:txBody>
      </p:sp>
      <p:sp>
        <p:nvSpPr>
          <p:cNvPr id="3" name="Content Placeholder 2"/>
          <p:cNvSpPr>
            <a:spLocks noGrp="1"/>
          </p:cNvSpPr>
          <p:nvPr>
            <p:ph idx="1"/>
          </p:nvPr>
        </p:nvSpPr>
        <p:spPr>
          <a:extLst/>
        </p:spPr>
        <p:txBody>
          <a:bodyPr/>
          <a:lstStyle/>
          <a:p>
            <a:pPr eaLnBrk="1" hangingPunct="1">
              <a:defRPr/>
            </a:pPr>
            <a:r>
              <a:rPr lang="en-US" altLang="en-US" dirty="0"/>
              <a:t>DEV started manufacturing presses similar to Rockwell products. Rockwell sued for</a:t>
            </a:r>
            <a:r>
              <a:rPr lang="en-US" altLang="en-US" b="1" dirty="0"/>
              <a:t> misappropriation </a:t>
            </a:r>
            <a:r>
              <a:rPr lang="en-US" altLang="en-US" dirty="0"/>
              <a:t>of trade secrets</a:t>
            </a:r>
          </a:p>
          <a:p>
            <a:pPr eaLnBrk="1" hangingPunct="1">
              <a:defRPr/>
            </a:pPr>
            <a:endParaRPr lang="en-US" altLang="en-US" dirty="0"/>
          </a:p>
          <a:p>
            <a:pPr eaLnBrk="1" hangingPunct="1">
              <a:defRPr/>
            </a:pPr>
            <a:r>
              <a:rPr lang="en-US" altLang="en-US" dirty="0"/>
              <a:t>DEV claimed it obtained many Rockwell drawings from different contractors, but could not prove it obtained them lawfully</a:t>
            </a:r>
          </a:p>
          <a:p>
            <a:pPr eaLnBrk="1" hangingPunct="1">
              <a:defRPr/>
            </a:pPr>
            <a:endParaRPr lang="en-US" altLang="en-US" dirty="0"/>
          </a:p>
          <a:p>
            <a:pPr eaLnBrk="1" hangingPunct="1">
              <a:defRPr/>
            </a:pPr>
            <a:r>
              <a:rPr lang="en-US" altLang="en-US" dirty="0"/>
              <a:t>Did DEV obtain drawings unlawfully? Former employees took drawings </a:t>
            </a:r>
            <a:r>
              <a:rPr lang="en-US" altLang="en-US" b="1" dirty="0"/>
              <a:t>without permission</a:t>
            </a:r>
            <a:endParaRPr lang="en-US" altLang="en-US" dirty="0"/>
          </a:p>
          <a:p>
            <a:pPr eaLnBrk="1" hangingPunct="1">
              <a:defRPr/>
            </a:pPr>
            <a:endParaRPr lang="en-US" altLang="en-US" dirty="0"/>
          </a:p>
          <a:p>
            <a:pPr eaLnBrk="1" hangingPunct="1">
              <a:defRPr/>
            </a:pPr>
            <a:r>
              <a:rPr lang="en-US" altLang="en-US" dirty="0"/>
              <a:t>Did Rockwell really protect its trade secrets? Was Rockwell negligent by not retrieving drawings from contractors? </a:t>
            </a:r>
          </a:p>
          <a:p>
            <a:pPr eaLnBrk="1" hangingPunct="1">
              <a:buFont typeface="Wingdings" panose="05000000000000000000" pitchFamily="2" charset="2"/>
              <a:buNone/>
              <a:defRPr/>
            </a:pPr>
            <a:r>
              <a:rPr lang="en-US" altLang="en-US" dirty="0"/>
              <a:t> </a:t>
            </a:r>
          </a:p>
        </p:txBody>
      </p:sp>
      <p:sp>
        <p:nvSpPr>
          <p:cNvPr id="11" name="Fußzeilenplatzhalter 10"/>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AE51494-D43D-41CF-B075-7473837C839C}" type="slidenum">
              <a:rPr lang="de-DE" altLang="en-US" sz="1200"/>
              <a:pPr algn="r" eaLnBrk="1" hangingPunct="1">
                <a:spcBef>
                  <a:spcPct val="0"/>
                </a:spcBef>
                <a:buFontTx/>
                <a:buNone/>
              </a:pPr>
              <a:t>204</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204</a:t>
            </a:fld>
            <a:endParaRPr lang="de-DE" dirty="0"/>
          </a:p>
        </p:txBody>
      </p:sp>
    </p:spTree>
    <p:extLst>
      <p:ext uri="{BB962C8B-B14F-4D97-AF65-F5344CB8AC3E}">
        <p14:creationId xmlns:p14="http://schemas.microsoft.com/office/powerpoint/2010/main" val="32875276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4800" algn="r"/>
                <a:tab pos="7920000" algn="r"/>
              </a:tabLst>
              <a:defRPr/>
            </a:pPr>
            <a:r>
              <a:rPr lang="en-US" altLang="en-US" dirty="0"/>
              <a:t>Court case 2: Rockwell Graphics (IV)</a:t>
            </a:r>
          </a:p>
        </p:txBody>
      </p:sp>
      <p:sp>
        <p:nvSpPr>
          <p:cNvPr id="3" name="Content Placeholder 2"/>
          <p:cNvSpPr>
            <a:spLocks noGrp="1"/>
          </p:cNvSpPr>
          <p:nvPr>
            <p:ph idx="1"/>
          </p:nvPr>
        </p:nvSpPr>
        <p:spPr>
          <a:extLst/>
        </p:spPr>
        <p:txBody>
          <a:bodyPr/>
          <a:lstStyle/>
          <a:p>
            <a:pPr marL="0" indent="0" eaLnBrk="1" hangingPunct="1">
              <a:buFont typeface="Wingdings" panose="05000000000000000000" pitchFamily="2" charset="2"/>
              <a:buNone/>
              <a:defRPr/>
            </a:pPr>
            <a:r>
              <a:rPr lang="en-US" altLang="en-US" b="1" dirty="0"/>
              <a:t>Decision</a:t>
            </a:r>
          </a:p>
          <a:p>
            <a:pPr marL="0" indent="0" eaLnBrk="1" hangingPunct="1">
              <a:buFont typeface="Wingdings" panose="05000000000000000000" pitchFamily="2" charset="2"/>
              <a:buNone/>
              <a:defRPr/>
            </a:pPr>
            <a:endParaRPr lang="en-US" altLang="en-US" b="1" dirty="0"/>
          </a:p>
          <a:p>
            <a:pPr eaLnBrk="1" hangingPunct="1">
              <a:defRPr/>
            </a:pPr>
            <a:r>
              <a:rPr lang="en-US" altLang="en-US" dirty="0"/>
              <a:t>The court ruled that Rockwell took 'reasonable' measures to ensure secrecy </a:t>
            </a:r>
          </a:p>
          <a:p>
            <a:pPr eaLnBrk="1" hangingPunct="1">
              <a:defRPr/>
            </a:pPr>
            <a:endParaRPr lang="en-US" altLang="en-US" dirty="0"/>
          </a:p>
          <a:p>
            <a:pPr eaLnBrk="1" hangingPunct="1">
              <a:defRPr/>
            </a:pPr>
            <a:r>
              <a:rPr lang="en-US" altLang="en-US" dirty="0"/>
              <a:t>Contractors were given drawings under confidentiality. Even though Rockwell did not enforce their return, this did not invalidate the confidentiality requirement</a:t>
            </a:r>
          </a:p>
          <a:p>
            <a:pPr eaLnBrk="1" hangingPunct="1">
              <a:defRPr/>
            </a:pPr>
            <a:endParaRPr lang="en-US" altLang="en-US" dirty="0"/>
          </a:p>
          <a:p>
            <a:pPr eaLnBrk="1" hangingPunct="1">
              <a:defRPr/>
            </a:pPr>
            <a:r>
              <a:rPr lang="en-US" altLang="en-US" dirty="0"/>
              <a:t>Giving drawings to multiple contractors under confidentiality was not dissemination into the public domain</a:t>
            </a:r>
            <a:endParaRPr lang="en-US" altLang="en-US" b="1" dirty="0"/>
          </a:p>
          <a:p>
            <a:pPr eaLnBrk="1" hangingPunct="1">
              <a:defRPr/>
            </a:pPr>
            <a:endParaRPr lang="en-US" altLang="en-US" dirty="0">
              <a:solidFill>
                <a:srgbClr val="000000"/>
              </a:solidFill>
            </a:endParaRPr>
          </a:p>
          <a:p>
            <a:pPr eaLnBrk="1" hangingPunct="1">
              <a:defRPr/>
            </a:pPr>
            <a:endParaRPr lang="en-US" altLang="en-US" dirty="0">
              <a:solidFill>
                <a:srgbClr val="000000"/>
              </a:solidFill>
            </a:endParaRPr>
          </a:p>
          <a:p>
            <a:pPr eaLnBrk="1" hangingPunct="1">
              <a:defRPr/>
            </a:pPr>
            <a:endParaRPr lang="en-US" altLang="en-US" dirty="0"/>
          </a:p>
        </p:txBody>
      </p:sp>
      <p:sp>
        <p:nvSpPr>
          <p:cNvPr id="10" name="Fußzeilenplatzhalter 9"/>
          <p:cNvSpPr>
            <a:spLocks noGrp="1"/>
          </p:cNvSpPr>
          <p:nvPr>
            <p:ph type="ftr" sz="quarter" idx="10"/>
          </p:nvPr>
        </p:nvSpPr>
        <p:spPr>
          <a:xfrm>
            <a:off x="611188" y="6553200"/>
            <a:ext cx="7633220" cy="476200"/>
          </a:xfrm>
        </p:spPr>
        <p:txBody>
          <a:bodyPr/>
          <a:lstStyle/>
          <a:p>
            <a:pPr>
              <a:defRPr/>
            </a:pPr>
            <a:r>
              <a:rPr lang="en-US"/>
              <a:t>Intellectual Property Teaching Kit</a:t>
            </a:r>
            <a:endParaRPr lang="en-GB" dirty="0"/>
          </a:p>
        </p:txBody>
      </p:sp>
      <p:sp>
        <p:nvSpPr>
          <p:cNvPr id="15366" name="Slide Number Placeholder 4"/>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98E27D5-7997-4BF1-90AB-6B5C74D2A6A1}" type="slidenum">
              <a:rPr lang="de-DE" altLang="en-US" sz="1200"/>
              <a:pPr algn="r" eaLnBrk="1" hangingPunct="1">
                <a:spcBef>
                  <a:spcPct val="0"/>
                </a:spcBef>
                <a:buFontTx/>
                <a:buNone/>
              </a:pPr>
              <a:t>205</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205</a:t>
            </a:fld>
            <a:endParaRPr lang="de-DE" dirty="0"/>
          </a:p>
        </p:txBody>
      </p:sp>
    </p:spTree>
    <p:extLst>
      <p:ext uri="{BB962C8B-B14F-4D97-AF65-F5344CB8AC3E}">
        <p14:creationId xmlns:p14="http://schemas.microsoft.com/office/powerpoint/2010/main" val="284869439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tabLst>
                <a:tab pos="7894800" algn="r"/>
                <a:tab pos="7920000" algn="r"/>
              </a:tabLst>
            </a:pPr>
            <a:r>
              <a:rPr lang="en-US" altLang="en-US" dirty="0"/>
              <a:t>Court case 2: Rockwell Graphics (V) </a:t>
            </a:r>
          </a:p>
        </p:txBody>
      </p:sp>
      <p:sp>
        <p:nvSpPr>
          <p:cNvPr id="3" name="Content Placeholder 2"/>
          <p:cNvSpPr>
            <a:spLocks noGrp="1"/>
          </p:cNvSpPr>
          <p:nvPr>
            <p:ph idx="1"/>
          </p:nvPr>
        </p:nvSpPr>
        <p:spPr>
          <a:extLst/>
        </p:spPr>
        <p:txBody>
          <a:bodyPr/>
          <a:lstStyle/>
          <a:p>
            <a:pPr marL="0" indent="0" eaLnBrk="1" hangingPunct="1">
              <a:buFont typeface="Wingdings" panose="05000000000000000000" pitchFamily="2" charset="2"/>
              <a:buNone/>
              <a:defRPr/>
            </a:pPr>
            <a:r>
              <a:rPr lang="en-US" altLang="en-US" b="1" dirty="0"/>
              <a:t>Lesson</a:t>
            </a:r>
          </a:p>
          <a:p>
            <a:pPr marL="0" indent="0" eaLnBrk="1" hangingPunct="1">
              <a:buFont typeface="Wingdings" panose="05000000000000000000" pitchFamily="2" charset="2"/>
              <a:buNone/>
              <a:defRPr/>
            </a:pPr>
            <a:endParaRPr lang="en-US" altLang="en-US" b="1" dirty="0"/>
          </a:p>
          <a:p>
            <a:pPr eaLnBrk="1" hangingPunct="1">
              <a:defRPr/>
            </a:pPr>
            <a:r>
              <a:rPr lang="en-US" altLang="en-US" dirty="0"/>
              <a:t>The test for misappropriation in this case is:</a:t>
            </a:r>
          </a:p>
          <a:p>
            <a:pPr eaLnBrk="1" hangingPunct="1">
              <a:buFont typeface="Wingdings" panose="05000000000000000000" pitchFamily="2" charset="2"/>
              <a:buNone/>
              <a:defRPr/>
            </a:pPr>
            <a:endParaRPr lang="en-US" altLang="en-US" dirty="0"/>
          </a:p>
          <a:p>
            <a:pPr marL="541338" lvl="1" indent="-269875" eaLnBrk="1" hangingPunct="1">
              <a:defRPr/>
            </a:pPr>
            <a:r>
              <a:rPr lang="en-US" altLang="en-US" dirty="0"/>
              <a:t>Has the IP owner </a:t>
            </a:r>
            <a:r>
              <a:rPr lang="en-US" altLang="en-US" b="1" dirty="0"/>
              <a:t>maintained and protected</a:t>
            </a:r>
            <a:r>
              <a:rPr lang="en-US" altLang="en-US" dirty="0"/>
              <a:t> the trade secret?</a:t>
            </a:r>
          </a:p>
          <a:p>
            <a:pPr marL="541338" lvl="1" indent="-269875" eaLnBrk="1" hangingPunct="1">
              <a:defRPr/>
            </a:pPr>
            <a:r>
              <a:rPr lang="en-US" altLang="en-US" dirty="0"/>
              <a:t>Has the IP owner taken </a:t>
            </a:r>
            <a:r>
              <a:rPr lang="en-US" altLang="en-US" b="1" dirty="0"/>
              <a:t>'reasonable'</a:t>
            </a:r>
            <a:r>
              <a:rPr lang="en-US" altLang="ja-JP" dirty="0"/>
              <a:t> steps to ensure protection of the trade secret?</a:t>
            </a:r>
          </a:p>
          <a:p>
            <a:pPr marL="541338" lvl="1" indent="-269875" eaLnBrk="1" hangingPunct="1">
              <a:defRPr/>
            </a:pPr>
            <a:r>
              <a:rPr lang="en-US" altLang="en-US" dirty="0"/>
              <a:t>Has the other party </a:t>
            </a:r>
            <a:r>
              <a:rPr lang="en-US" altLang="en-US" b="1" dirty="0"/>
              <a:t>obtained the information lawfully or unlawfully?</a:t>
            </a:r>
          </a:p>
        </p:txBody>
      </p:sp>
      <p:sp>
        <p:nvSpPr>
          <p:cNvPr id="10" name="Fußzeilenplatzhalter 9"/>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8CB18B2-352C-42CD-87C4-23779166ACEF}" type="slidenum">
              <a:rPr lang="de-DE" altLang="en-US" sz="1200"/>
              <a:pPr algn="r" eaLnBrk="1" hangingPunct="1">
                <a:spcBef>
                  <a:spcPct val="0"/>
                </a:spcBef>
                <a:buFontTx/>
                <a:buNone/>
              </a:pPr>
              <a:t>206</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206</a:t>
            </a:fld>
            <a:endParaRPr lang="de-DE" dirty="0"/>
          </a:p>
        </p:txBody>
      </p:sp>
    </p:spTree>
    <p:extLst>
      <p:ext uri="{BB962C8B-B14F-4D97-AF65-F5344CB8AC3E}">
        <p14:creationId xmlns:p14="http://schemas.microsoft.com/office/powerpoint/2010/main" val="402645508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tabLst>
                <a:tab pos="7894800" algn="r"/>
              </a:tabLst>
            </a:pPr>
            <a:r>
              <a:rPr lang="en-US" altLang="en-US" dirty="0"/>
              <a:t>Court case 3: Metallurgical Industries (I) </a:t>
            </a:r>
            <a:br>
              <a:rPr lang="en-US" altLang="en-US" dirty="0"/>
            </a:br>
            <a:br>
              <a:rPr lang="en-US" altLang="en-US" dirty="0"/>
            </a:br>
            <a:br>
              <a:rPr lang="en-US" altLang="en-US" dirty="0"/>
            </a:br>
            <a:endParaRPr lang="en-US" altLang="en-US" dirty="0"/>
          </a:p>
        </p:txBody>
      </p:sp>
      <p:sp>
        <p:nvSpPr>
          <p:cNvPr id="9" name="Inhaltsplatzhalter 8"/>
          <p:cNvSpPr>
            <a:spLocks noGrp="1"/>
          </p:cNvSpPr>
          <p:nvPr>
            <p:ph idx="1"/>
          </p:nvPr>
        </p:nvSpPr>
        <p:spPr/>
        <p:txBody>
          <a:bodyPr/>
          <a:lstStyle/>
          <a:p>
            <a:r>
              <a:rPr lang="en-US" altLang="en-US" dirty="0"/>
              <a:t>What qualifies as a trade secret?</a:t>
            </a:r>
            <a:endParaRPr lang="de-DE" dirty="0"/>
          </a:p>
        </p:txBody>
      </p:sp>
      <p:sp>
        <p:nvSpPr>
          <p:cNvPr id="7" name="Fußzeilenplatzhalter 6"/>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41967FFE-DFFC-46B5-9750-BE04F0DFCBCE}" type="slidenum">
              <a:rPr lang="de-DE" altLang="en-US" sz="1200"/>
              <a:pPr algn="r" eaLnBrk="1" hangingPunct="1">
                <a:spcBef>
                  <a:spcPct val="0"/>
                </a:spcBef>
                <a:buFontTx/>
                <a:buNone/>
              </a:pPr>
              <a:t>207</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207</a:t>
            </a:fld>
            <a:endParaRPr lang="de-DE" dirty="0"/>
          </a:p>
        </p:txBody>
      </p:sp>
    </p:spTree>
    <p:extLst>
      <p:ext uri="{BB962C8B-B14F-4D97-AF65-F5344CB8AC3E}">
        <p14:creationId xmlns:p14="http://schemas.microsoft.com/office/powerpoint/2010/main" val="38405936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3: Metallurgical Industries (II) </a:t>
            </a:r>
          </a:p>
        </p:txBody>
      </p:sp>
      <p:sp>
        <p:nvSpPr>
          <p:cNvPr id="18437" name="Content Placeholder 2"/>
          <p:cNvSpPr>
            <a:spLocks noGrp="1"/>
          </p:cNvSpPr>
          <p:nvPr>
            <p:ph idx="1"/>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defRPr/>
            </a:pPr>
            <a:r>
              <a:rPr lang="en-US" altLang="en-US" dirty="0"/>
              <a:t>Metallurgical Industries bought furnaces</a:t>
            </a:r>
            <a:r>
              <a:rPr lang="en-US" altLang="en-US" b="1" dirty="0"/>
              <a:t> </a:t>
            </a:r>
            <a:r>
              <a:rPr lang="en-US" altLang="en-US" dirty="0"/>
              <a:t>from </a:t>
            </a:r>
            <a:r>
              <a:rPr lang="en-US" altLang="en-US" dirty="0" err="1"/>
              <a:t>ThermoVac</a:t>
            </a:r>
            <a:r>
              <a:rPr lang="en-US" altLang="en-US" dirty="0"/>
              <a:t> </a:t>
            </a:r>
            <a:r>
              <a:rPr lang="en-US" altLang="en-US" dirty="0" err="1"/>
              <a:t>Inc</a:t>
            </a:r>
            <a:r>
              <a:rPr lang="en-US" altLang="en-US" dirty="0"/>
              <a:t> and modified them</a:t>
            </a:r>
          </a:p>
          <a:p>
            <a:pPr eaLnBrk="1" hangingPunct="1">
              <a:defRPr/>
            </a:pPr>
            <a:endParaRPr lang="en-US" altLang="en-US" dirty="0"/>
          </a:p>
          <a:p>
            <a:pPr eaLnBrk="1" hangingPunct="1">
              <a:defRPr/>
            </a:pPr>
            <a:r>
              <a:rPr lang="en-US" altLang="en-US" dirty="0"/>
              <a:t>The modifications were disclosed to </a:t>
            </a:r>
            <a:r>
              <a:rPr lang="en-US" altLang="en-US" dirty="0" err="1"/>
              <a:t>ThermoVac's</a:t>
            </a:r>
            <a:r>
              <a:rPr lang="en-US" altLang="en-US" dirty="0"/>
              <a:t> representative Irving Bielefeldt under confidentiality as a trade secret</a:t>
            </a:r>
          </a:p>
          <a:p>
            <a:pPr eaLnBrk="1" hangingPunct="1">
              <a:defRPr/>
            </a:pPr>
            <a:endParaRPr lang="en-US" altLang="en-US" dirty="0"/>
          </a:p>
          <a:p>
            <a:pPr eaLnBrk="1" hangingPunct="1">
              <a:defRPr/>
            </a:pPr>
            <a:r>
              <a:rPr lang="en-US" altLang="en-US" dirty="0"/>
              <a:t>Following </a:t>
            </a:r>
            <a:r>
              <a:rPr lang="en-US" altLang="en-US" dirty="0" err="1"/>
              <a:t>ThermoVac's</a:t>
            </a:r>
            <a:r>
              <a:rPr lang="en-US" altLang="en-US" dirty="0"/>
              <a:t> bankruptcy, Bielefeldt and other </a:t>
            </a:r>
            <a:r>
              <a:rPr lang="en-US" altLang="en-US" dirty="0" err="1"/>
              <a:t>ThermoVac</a:t>
            </a:r>
            <a:r>
              <a:rPr lang="en-US" altLang="en-US" dirty="0"/>
              <a:t> employees set up </a:t>
            </a:r>
            <a:r>
              <a:rPr lang="en-US" altLang="en-US" dirty="0" err="1"/>
              <a:t>Fourtek</a:t>
            </a:r>
            <a:r>
              <a:rPr lang="en-US" altLang="en-US" dirty="0"/>
              <a:t> </a:t>
            </a:r>
            <a:r>
              <a:rPr lang="en-US" altLang="en-US" dirty="0" err="1"/>
              <a:t>Inc</a:t>
            </a:r>
            <a:r>
              <a:rPr lang="en-US" altLang="en-US" dirty="0"/>
              <a:t> to make the</a:t>
            </a:r>
            <a:r>
              <a:rPr lang="en-US" altLang="en-US" b="1" dirty="0"/>
              <a:t> </a:t>
            </a:r>
            <a:r>
              <a:rPr lang="en-US" altLang="en-US" dirty="0"/>
              <a:t>modified furnaces</a:t>
            </a:r>
          </a:p>
          <a:p>
            <a:pPr eaLnBrk="1" hangingPunct="1">
              <a:defRPr/>
            </a:pPr>
            <a:endParaRPr lang="en-US" altLang="en-US" dirty="0"/>
          </a:p>
          <a:p>
            <a:pPr eaLnBrk="1" hangingPunct="1">
              <a:defRPr/>
            </a:pPr>
            <a:r>
              <a:rPr lang="en-US" altLang="en-US" dirty="0"/>
              <a:t>Metallurgical Industries alleged that </a:t>
            </a:r>
            <a:r>
              <a:rPr lang="en-US" altLang="en-US" dirty="0" err="1"/>
              <a:t>Fourtek</a:t>
            </a:r>
            <a:r>
              <a:rPr lang="en-US" altLang="en-US" dirty="0"/>
              <a:t> had misappropriated  trade secrets disclosed to </a:t>
            </a:r>
            <a:r>
              <a:rPr lang="en-US" altLang="en-US" dirty="0" err="1"/>
              <a:t>Bielefeldt</a:t>
            </a:r>
            <a:endParaRPr lang="en-US" altLang="en-US" dirty="0"/>
          </a:p>
          <a:p>
            <a:pPr marL="0" indent="0" eaLnBrk="1" hangingPunct="1">
              <a:buFont typeface="Wingdings" panose="05000000000000000000" pitchFamily="2" charset="2"/>
              <a:buNone/>
              <a:defRPr/>
            </a:pPr>
            <a:endParaRPr lang="en-US" altLang="en-US" dirty="0"/>
          </a:p>
          <a:p>
            <a:pPr marL="0" indent="0" eaLnBrk="1" hangingPunct="1">
              <a:buFont typeface="Wingdings" panose="05000000000000000000" pitchFamily="2" charset="2"/>
              <a:buNone/>
              <a:defRPr/>
            </a:pPr>
            <a:endParaRPr lang="en-US" altLang="en-US" dirty="0">
              <a:solidFill>
                <a:srgbClr val="000000"/>
              </a:solidFill>
            </a:endParaRPr>
          </a:p>
        </p:txBody>
      </p:sp>
      <p:sp>
        <p:nvSpPr>
          <p:cNvPr id="8" name="Fußzeilenplatzhalter 7"/>
          <p:cNvSpPr>
            <a:spLocks noGrp="1"/>
          </p:cNvSpPr>
          <p:nvPr>
            <p:ph type="ftr" sz="quarter" idx="10"/>
          </p:nvPr>
        </p:nvSpPr>
        <p:spPr>
          <a:xfrm>
            <a:off x="611188" y="6553200"/>
            <a:ext cx="7705228"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EB4B89F-8493-442D-9656-79987BFA9FB0}" type="slidenum">
              <a:rPr lang="de-DE" altLang="en-US" sz="1200"/>
              <a:pPr algn="r" eaLnBrk="1" hangingPunct="1">
                <a:spcBef>
                  <a:spcPct val="0"/>
                </a:spcBef>
                <a:buFontTx/>
                <a:buNone/>
              </a:pPr>
              <a:t>208</a:t>
            </a:fld>
            <a:endParaRPr lang="de-DE" altLang="en-US" sz="1200"/>
          </a:p>
        </p:txBody>
      </p:sp>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208</a:t>
            </a:fld>
            <a:endParaRPr lang="de-DE" dirty="0"/>
          </a:p>
        </p:txBody>
      </p:sp>
    </p:spTree>
    <p:extLst>
      <p:ext uri="{BB962C8B-B14F-4D97-AF65-F5344CB8AC3E}">
        <p14:creationId xmlns:p14="http://schemas.microsoft.com/office/powerpoint/2010/main" val="713439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3: Metallurgical Industries (III) </a:t>
            </a:r>
          </a:p>
        </p:txBody>
      </p:sp>
      <p:sp>
        <p:nvSpPr>
          <p:cNvPr id="3" name="Content Placeholder 2"/>
          <p:cNvSpPr>
            <a:spLocks noGrp="1"/>
          </p:cNvSpPr>
          <p:nvPr>
            <p:ph idx="1"/>
          </p:nvPr>
        </p:nvSpPr>
        <p:spPr>
          <a:extLst/>
        </p:spPr>
        <p:txBody>
          <a:bodyPr/>
          <a:lstStyle/>
          <a:p>
            <a:pPr>
              <a:defRPr/>
            </a:pPr>
            <a:r>
              <a:rPr lang="en-US" altLang="en-US" dirty="0" err="1"/>
              <a:t>Fourtek</a:t>
            </a:r>
            <a:r>
              <a:rPr lang="en-US" altLang="en-US" dirty="0"/>
              <a:t> countered that MI had disclosed the modifications to two other companies </a:t>
            </a:r>
            <a:r>
              <a:rPr lang="en-US" altLang="en-US" b="1" dirty="0"/>
              <a:t>before</a:t>
            </a:r>
            <a:r>
              <a:rPr lang="en-US" altLang="en-US" dirty="0"/>
              <a:t> speaking to </a:t>
            </a:r>
            <a:r>
              <a:rPr lang="en-US" altLang="en-US" dirty="0" err="1"/>
              <a:t>Bielefeldt</a:t>
            </a:r>
            <a:r>
              <a:rPr lang="en-US" altLang="en-US" dirty="0"/>
              <a:t> – so it was not a trade secret</a:t>
            </a:r>
            <a:r>
              <a:rPr lang="en-US" altLang="en-US" b="1" dirty="0"/>
              <a:t> </a:t>
            </a:r>
            <a:r>
              <a:rPr lang="en-US" altLang="en-US" dirty="0"/>
              <a:t>but public knowledge</a:t>
            </a:r>
          </a:p>
          <a:p>
            <a:pPr eaLnBrk="1" hangingPunct="1">
              <a:defRPr/>
            </a:pPr>
            <a:endParaRPr lang="en-US" altLang="en-US" dirty="0"/>
          </a:p>
          <a:p>
            <a:pPr eaLnBrk="1" hangingPunct="1">
              <a:defRPr/>
            </a:pPr>
            <a:r>
              <a:rPr lang="en-US" altLang="en-US" b="1" dirty="0"/>
              <a:t>Question for the court</a:t>
            </a:r>
            <a:r>
              <a:rPr lang="en-US" altLang="en-US" dirty="0"/>
              <a:t>: What makes something a trade secret?</a:t>
            </a:r>
          </a:p>
          <a:p>
            <a:pPr eaLnBrk="1" hangingPunct="1">
              <a:defRPr/>
            </a:pPr>
            <a:endParaRPr lang="en-US" altLang="en-US" dirty="0"/>
          </a:p>
          <a:p>
            <a:pPr eaLnBrk="1" hangingPunct="1">
              <a:buFont typeface="Wingdings" panose="05000000000000000000" pitchFamily="2" charset="2"/>
              <a:buNone/>
              <a:defRPr/>
            </a:pPr>
            <a:r>
              <a:rPr lang="en-US" altLang="en-US" dirty="0"/>
              <a:t>	Normally</a:t>
            </a:r>
            <a:r>
              <a:rPr lang="en-US" altLang="en-US" b="1" dirty="0"/>
              <a:t>:</a:t>
            </a:r>
          </a:p>
          <a:p>
            <a:pPr marL="536400" indent="-270000" eaLnBrk="1" hangingPunct="1">
              <a:buFont typeface="Wingdings" panose="05000000000000000000" pitchFamily="2" charset="2"/>
              <a:buNone/>
              <a:defRPr/>
            </a:pPr>
            <a:r>
              <a:rPr lang="en-US" altLang="en-US" dirty="0"/>
              <a:t>–  Information </a:t>
            </a:r>
            <a:r>
              <a:rPr lang="en-US" altLang="en-US" b="1" dirty="0"/>
              <a:t>must</a:t>
            </a:r>
            <a:r>
              <a:rPr lang="en-US" altLang="en-US" dirty="0"/>
              <a:t> be a secret </a:t>
            </a:r>
          </a:p>
          <a:p>
            <a:pPr marL="536400" indent="-270000">
              <a:buNone/>
              <a:defRPr/>
            </a:pPr>
            <a:r>
              <a:rPr lang="en-US" altLang="en-US" dirty="0"/>
              <a:t>–  Reasonable effort must be made to </a:t>
            </a:r>
            <a:r>
              <a:rPr lang="en-US" altLang="en-US" b="1" dirty="0"/>
              <a:t>keep</a:t>
            </a:r>
            <a:r>
              <a:rPr lang="en-US" altLang="en-US" dirty="0"/>
              <a:t> it a secret</a:t>
            </a:r>
          </a:p>
          <a:p>
            <a:pPr marL="536400" lvl="1" indent="-270000">
              <a:buNone/>
              <a:defRPr/>
            </a:pPr>
            <a:r>
              <a:rPr lang="en-US" altLang="en-US" dirty="0"/>
              <a:t>–  Information must have </a:t>
            </a:r>
            <a:r>
              <a:rPr lang="en-US" altLang="en-US" b="1" dirty="0"/>
              <a:t>value </a:t>
            </a:r>
            <a:r>
              <a:rPr lang="en-US" altLang="en-US" dirty="0"/>
              <a:t>(actual or potential)</a:t>
            </a:r>
          </a:p>
          <a:p>
            <a:pPr eaLnBrk="1" hangingPunct="1">
              <a:defRPr/>
            </a:pPr>
            <a:endParaRPr lang="en-US" altLang="en-US" dirty="0">
              <a:solidFill>
                <a:srgbClr val="000000"/>
              </a:solidFill>
            </a:endParaRPr>
          </a:p>
          <a:p>
            <a:pPr eaLnBrk="1" hangingPunct="1">
              <a:defRPr/>
            </a:pPr>
            <a:endParaRPr lang="en-US" altLang="en-US" dirty="0"/>
          </a:p>
        </p:txBody>
      </p:sp>
      <p:sp>
        <p:nvSpPr>
          <p:cNvPr id="11" name="Fußzeilenplatzhalter 10"/>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698459D1-0A1D-45C8-89B4-B7204097D9D3}" type="slidenum">
              <a:rPr lang="de-DE" altLang="en-US" sz="1200"/>
              <a:pPr algn="r" eaLnBrk="1" hangingPunct="1">
                <a:spcBef>
                  <a:spcPct val="0"/>
                </a:spcBef>
                <a:buFontTx/>
                <a:buNone/>
              </a:pPr>
              <a:t>209</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209</a:t>
            </a:fld>
            <a:endParaRPr lang="de-DE" dirty="0"/>
          </a:p>
        </p:txBody>
      </p:sp>
    </p:spTree>
    <p:extLst>
      <p:ext uri="{BB962C8B-B14F-4D97-AF65-F5344CB8AC3E}">
        <p14:creationId xmlns:p14="http://schemas.microsoft.com/office/powerpoint/2010/main" val="37584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a:t>The Madrid system for the international registration of marks</a:t>
            </a:r>
          </a:p>
        </p:txBody>
      </p:sp>
      <p:sp>
        <p:nvSpPr>
          <p:cNvPr id="16387" name="Content Placeholder 2"/>
          <p:cNvSpPr>
            <a:spLocks noGrp="1"/>
          </p:cNvSpPr>
          <p:nvPr>
            <p:ph idx="1"/>
          </p:nvPr>
        </p:nvSpPr>
        <p:spPr/>
        <p:txBody>
          <a:bodyPr/>
          <a:lstStyle/>
          <a:p>
            <a:r>
              <a:rPr lang="en-GB" dirty="0"/>
              <a:t>International registration at International Bureau of WIPO</a:t>
            </a:r>
          </a:p>
          <a:p>
            <a:pPr marL="0" indent="0">
              <a:buNone/>
            </a:pPr>
            <a:endParaRPr lang="en-GB" dirty="0"/>
          </a:p>
          <a:p>
            <a:r>
              <a:rPr lang="en-GB" dirty="0">
                <a:solidFill>
                  <a:srgbClr val="404B56"/>
                </a:solidFill>
              </a:rPr>
              <a:t>Basic trade mark </a:t>
            </a:r>
            <a:r>
              <a:rPr lang="en-GB" dirty="0"/>
              <a:t>registration with office of origin</a:t>
            </a:r>
          </a:p>
          <a:p>
            <a:endParaRPr lang="en-GB" dirty="0"/>
          </a:p>
          <a:p>
            <a:r>
              <a:rPr lang="en-GB" dirty="0"/>
              <a:t>Offices of designation examine application</a:t>
            </a:r>
          </a:p>
          <a:p>
            <a:endParaRPr lang="en-GB" dirty="0"/>
          </a:p>
          <a:p>
            <a:r>
              <a:rPr lang="en-GB" dirty="0"/>
              <a:t>Registration of national marks or EUTM</a:t>
            </a:r>
          </a:p>
          <a:p>
            <a:pPr lvl="1"/>
            <a:r>
              <a:rPr lang="en-GB" dirty="0"/>
              <a:t>no supranational mark!</a:t>
            </a:r>
          </a:p>
          <a:p>
            <a:endParaRPr lang="en-GB" dirty="0"/>
          </a:p>
          <a:p>
            <a:r>
              <a:rPr lang="en-GB" dirty="0"/>
              <a:t>Simplification of subsequent management of trade mark</a:t>
            </a:r>
          </a:p>
        </p:txBody>
      </p:sp>
      <p:sp>
        <p:nvSpPr>
          <p:cNvPr id="16388"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21</a:t>
            </a:fld>
            <a:endParaRPr lang="de-DE"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tabLst>
                <a:tab pos="7893050" algn="r"/>
              </a:tabLst>
            </a:pPr>
            <a:r>
              <a:rPr lang="en-US" altLang="en-US" dirty="0"/>
              <a:t>Court case 3: Metallurgical Industries (IV) </a:t>
            </a:r>
          </a:p>
        </p:txBody>
      </p:sp>
      <p:sp>
        <p:nvSpPr>
          <p:cNvPr id="20482" name="Content Placeholder 2"/>
          <p:cNvSpPr>
            <a:spLocks noGrp="1"/>
          </p:cNvSpPr>
          <p:nvPr>
            <p:ph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eaLnBrk="1" hangingPunct="1">
              <a:buFont typeface="Wingdings" panose="05000000000000000000" pitchFamily="2" charset="2"/>
              <a:buNone/>
            </a:pPr>
            <a:r>
              <a:rPr lang="en-US" altLang="en-US" dirty="0"/>
              <a:t>The court also considered:</a:t>
            </a:r>
          </a:p>
          <a:p>
            <a:pPr marL="536400" lvl="2" indent="-270000">
              <a:buFont typeface="Arial" panose="020B0604020202020204" pitchFamily="34" charset="0"/>
              <a:buChar char="–"/>
            </a:pPr>
            <a:r>
              <a:rPr lang="en-US" altLang="en-US" dirty="0"/>
              <a:t>Did MI incur a cost to maintain the trade secret?</a:t>
            </a:r>
          </a:p>
          <a:p>
            <a:pPr marL="536400" lvl="2" indent="-270000">
              <a:buFont typeface="Arial" panose="020B0604020202020204" pitchFamily="34" charset="0"/>
              <a:buChar char="–"/>
            </a:pPr>
            <a:r>
              <a:rPr lang="en-US" altLang="en-US" dirty="0"/>
              <a:t>Did the disclosures to the two earlier companies – before talking to </a:t>
            </a:r>
            <a:r>
              <a:rPr lang="en-US" altLang="en-US" dirty="0" err="1"/>
              <a:t>Bielefeldt</a:t>
            </a:r>
            <a:r>
              <a:rPr lang="en-US" altLang="en-US" dirty="0"/>
              <a:t> – amount to public disclosure? </a:t>
            </a:r>
          </a:p>
          <a:p>
            <a:pPr marL="536400" lvl="2" indent="-270000">
              <a:buFont typeface="Arial" panose="020B0604020202020204" pitchFamily="34" charset="0"/>
              <a:buChar char="–"/>
            </a:pPr>
            <a:r>
              <a:rPr lang="en-US" altLang="en-US" dirty="0"/>
              <a:t>Did MI disclose their trade secrets themselves, destroying the secret status?</a:t>
            </a:r>
          </a:p>
          <a:p>
            <a:pPr marL="541338" lvl="1" indent="-269875" eaLnBrk="1" hangingPunct="1">
              <a:buFont typeface="Times" panose="02020603050405020304" pitchFamily="18" charset="0"/>
              <a:buChar char="•"/>
            </a:pPr>
            <a:endParaRPr lang="en-US" altLang="en-US" dirty="0"/>
          </a:p>
          <a:p>
            <a:pPr marL="0" indent="0" eaLnBrk="1" hangingPunct="1">
              <a:buFont typeface="Wingdings" panose="05000000000000000000" pitchFamily="2" charset="2"/>
              <a:buNone/>
            </a:pPr>
            <a:r>
              <a:rPr lang="en-US" altLang="en-US" dirty="0"/>
              <a:t>The Metallurgical Industries response:</a:t>
            </a:r>
            <a:endParaRPr lang="en-US" altLang="en-US" b="1" dirty="0"/>
          </a:p>
          <a:p>
            <a:pPr marL="536400" lvl="2" indent="-270000">
              <a:buFont typeface="Arial" panose="020B0604020202020204" pitchFamily="34" charset="0"/>
              <a:buChar char="–"/>
            </a:pPr>
            <a:r>
              <a:rPr lang="en-US" altLang="en-US" dirty="0"/>
              <a:t>MI used</a:t>
            </a:r>
            <a:r>
              <a:rPr lang="en-US" altLang="en-US" b="1" dirty="0"/>
              <a:t> </a:t>
            </a:r>
            <a:r>
              <a:rPr lang="en-US" altLang="en-US" dirty="0"/>
              <a:t>NDAs to reveal the trade secret, making it </a:t>
            </a:r>
            <a:r>
              <a:rPr lang="en-US" altLang="en-US" b="1" dirty="0"/>
              <a:t>in effect</a:t>
            </a:r>
            <a:r>
              <a:rPr lang="en-US" altLang="en-US" dirty="0"/>
              <a:t> a secret, even if not an absolute secret</a:t>
            </a:r>
          </a:p>
          <a:p>
            <a:pPr marL="536400" lvl="2" indent="-270000">
              <a:buFont typeface="Arial" panose="020B0604020202020204" pitchFamily="34" charset="0"/>
              <a:buChar char="–"/>
            </a:pPr>
            <a:r>
              <a:rPr lang="en-US" altLang="en-US" dirty="0"/>
              <a:t>The trade secret had value in reclaiming carbide </a:t>
            </a:r>
          </a:p>
          <a:p>
            <a:pPr marL="536400" lvl="2" indent="-270000">
              <a:buFont typeface="Arial" panose="020B0604020202020204" pitchFamily="34" charset="0"/>
              <a:buChar char="–"/>
            </a:pPr>
            <a:r>
              <a:rPr lang="en-US" altLang="en-US" dirty="0"/>
              <a:t>The total value of all the modification made up the trade secret </a:t>
            </a:r>
          </a:p>
          <a:p>
            <a:pPr marL="536400" lvl="2" indent="-270000">
              <a:buFont typeface="Arial" panose="020B0604020202020204" pitchFamily="34" charset="0"/>
              <a:buChar char="–"/>
            </a:pPr>
            <a:r>
              <a:rPr lang="en-US" altLang="en-US" dirty="0"/>
              <a:t>MI</a:t>
            </a:r>
            <a:r>
              <a:rPr lang="en-US" altLang="en-US" b="1" dirty="0"/>
              <a:t> </a:t>
            </a:r>
            <a:r>
              <a:rPr lang="en-US" altLang="en-US" dirty="0"/>
              <a:t>incurred cost in producing the modifications</a:t>
            </a:r>
          </a:p>
        </p:txBody>
      </p:sp>
      <p:sp>
        <p:nvSpPr>
          <p:cNvPr id="6" name="Fußzeilenplatzhalter 5"/>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0CC5ED4-AAE3-4BD3-A348-B4036A455345}" type="slidenum">
              <a:rPr lang="de-DE" altLang="en-US" sz="1200"/>
              <a:pPr algn="r" eaLnBrk="1" hangingPunct="1">
                <a:spcBef>
                  <a:spcPct val="0"/>
                </a:spcBef>
                <a:buFontTx/>
                <a:buNone/>
              </a:pPr>
              <a:t>210</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210</a:t>
            </a:fld>
            <a:endParaRPr lang="de-DE" dirty="0"/>
          </a:p>
        </p:txBody>
      </p:sp>
    </p:spTree>
    <p:extLst>
      <p:ext uri="{BB962C8B-B14F-4D97-AF65-F5344CB8AC3E}">
        <p14:creationId xmlns:p14="http://schemas.microsoft.com/office/powerpoint/2010/main" val="31528809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3: Metallurgical Industries (V) </a:t>
            </a:r>
          </a:p>
        </p:txBody>
      </p:sp>
      <p:sp>
        <p:nvSpPr>
          <p:cNvPr id="3" name="Content Placeholder 2"/>
          <p:cNvSpPr>
            <a:spLocks noGrp="1"/>
          </p:cNvSpPr>
          <p:nvPr>
            <p:ph idx="1"/>
          </p:nvPr>
        </p:nvSpPr>
        <p:spPr>
          <a:extLst/>
        </p:spPr>
        <p:txBody>
          <a:bodyPr/>
          <a:lstStyle/>
          <a:p>
            <a:pPr marL="284163" lvl="1" indent="-285750" eaLnBrk="1" hangingPunct="1">
              <a:buFontTx/>
              <a:buNone/>
              <a:defRPr/>
            </a:pPr>
            <a:r>
              <a:rPr lang="en-US" altLang="en-US" b="1" dirty="0"/>
              <a:t>Decision</a:t>
            </a:r>
            <a:r>
              <a:rPr lang="en-US" altLang="en-US" dirty="0"/>
              <a:t> </a:t>
            </a:r>
          </a:p>
          <a:p>
            <a:pPr marL="555625" lvl="2" indent="-285750" eaLnBrk="1" hangingPunct="1">
              <a:buFontTx/>
              <a:buNone/>
              <a:defRPr/>
            </a:pPr>
            <a:endParaRPr lang="en-US" altLang="en-US" dirty="0"/>
          </a:p>
          <a:p>
            <a:pPr marL="270000" lvl="1" indent="-270000">
              <a:buFont typeface="Wingdings" panose="05000000000000000000" pitchFamily="2" charset="2"/>
              <a:buChar char="§"/>
              <a:defRPr/>
            </a:pPr>
            <a:r>
              <a:rPr lang="en-US" altLang="en-US" dirty="0"/>
              <a:t>The reasons for disclosure to the two earlier companies were </a:t>
            </a:r>
            <a:r>
              <a:rPr lang="en-US" altLang="en-US" b="1" dirty="0"/>
              <a:t>for economic interest</a:t>
            </a:r>
            <a:r>
              <a:rPr lang="en-US" altLang="en-US" dirty="0"/>
              <a:t> and were </a:t>
            </a:r>
            <a:r>
              <a:rPr lang="en-US" altLang="en-US" b="1" dirty="0"/>
              <a:t>as confidential matter</a:t>
            </a:r>
            <a:endParaRPr lang="en-US" altLang="en-US" dirty="0"/>
          </a:p>
          <a:p>
            <a:pPr marL="270000" lvl="1" indent="-270000">
              <a:buFont typeface="Wingdings" panose="05000000000000000000" pitchFamily="2" charset="2"/>
              <a:buChar char="§"/>
              <a:defRPr/>
            </a:pPr>
            <a:endParaRPr lang="en-US" altLang="en-US" dirty="0"/>
          </a:p>
          <a:p>
            <a:pPr marL="270000" lvl="1" indent="-270000">
              <a:buFont typeface="Wingdings" panose="05000000000000000000" pitchFamily="2" charset="2"/>
              <a:buChar char="§"/>
              <a:defRPr/>
            </a:pPr>
            <a:r>
              <a:rPr lang="en-US" altLang="en-US" dirty="0"/>
              <a:t>Secrecy does not need to be absolute </a:t>
            </a:r>
          </a:p>
          <a:p>
            <a:pPr marL="270000" lvl="1" indent="-270000">
              <a:buFont typeface="Wingdings" panose="05000000000000000000" pitchFamily="2" charset="2"/>
              <a:buChar char="§"/>
              <a:defRPr/>
            </a:pPr>
            <a:endParaRPr lang="en-US" altLang="en-US" dirty="0"/>
          </a:p>
          <a:p>
            <a:pPr marL="270000" lvl="1" indent="-270000">
              <a:buFont typeface="Wingdings" panose="05000000000000000000" pitchFamily="2" charset="2"/>
              <a:buChar char="§"/>
              <a:defRPr/>
            </a:pPr>
            <a:r>
              <a:rPr lang="en-US" altLang="en-US" dirty="0"/>
              <a:t>So yes, the drawings were still trade secrets when Metallurgical Industries spoke to </a:t>
            </a:r>
            <a:r>
              <a:rPr lang="en-US" altLang="en-US" dirty="0" err="1"/>
              <a:t>Bielefeldt</a:t>
            </a:r>
            <a:endParaRPr lang="en-US" altLang="en-US" dirty="0"/>
          </a:p>
        </p:txBody>
      </p:sp>
      <p:sp>
        <p:nvSpPr>
          <p:cNvPr id="10" name="Fußzeilenplatzhalter 9"/>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A236D2C-957D-46F0-8920-7C92E50A6990}" type="slidenum">
              <a:rPr lang="de-DE" altLang="en-US" sz="1200"/>
              <a:pPr algn="r" eaLnBrk="1" hangingPunct="1">
                <a:spcBef>
                  <a:spcPct val="0"/>
                </a:spcBef>
                <a:buFontTx/>
                <a:buNone/>
              </a:pPr>
              <a:t>211</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211</a:t>
            </a:fld>
            <a:endParaRPr lang="de-DE" dirty="0"/>
          </a:p>
        </p:txBody>
      </p:sp>
    </p:spTree>
    <p:extLst>
      <p:ext uri="{BB962C8B-B14F-4D97-AF65-F5344CB8AC3E}">
        <p14:creationId xmlns:p14="http://schemas.microsoft.com/office/powerpoint/2010/main" val="334859476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tabLst>
                <a:tab pos="7893050" algn="r"/>
              </a:tabLst>
            </a:pPr>
            <a:r>
              <a:rPr lang="en-US" altLang="en-US" dirty="0"/>
              <a:t>Court case 4: Chicago Lock Company (I)</a:t>
            </a:r>
            <a:br>
              <a:rPr lang="en-US" altLang="en-US" dirty="0"/>
            </a:br>
            <a:br>
              <a:rPr lang="en-US" altLang="en-US" dirty="0"/>
            </a:br>
            <a:endParaRPr lang="en-US" altLang="en-US" dirty="0"/>
          </a:p>
        </p:txBody>
      </p:sp>
      <p:sp>
        <p:nvSpPr>
          <p:cNvPr id="10" name="Inhaltsplatzhalter 9"/>
          <p:cNvSpPr>
            <a:spLocks noGrp="1"/>
          </p:cNvSpPr>
          <p:nvPr>
            <p:ph idx="1"/>
          </p:nvPr>
        </p:nvSpPr>
        <p:spPr/>
        <p:txBody>
          <a:bodyPr/>
          <a:lstStyle/>
          <a:p>
            <a:r>
              <a:rPr lang="en-US" altLang="en-US" dirty="0"/>
              <a:t>Do trade secrets protect against independent invention or reverse engineering?</a:t>
            </a:r>
            <a:endParaRPr lang="de-DE" dirty="0"/>
          </a:p>
        </p:txBody>
      </p:sp>
      <p:sp>
        <p:nvSpPr>
          <p:cNvPr id="6" name="Fußzeilenplatzhalter 5"/>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8" name="Foliennummernplatzhalter 7"/>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DB22A531-7ED7-4C7F-A43D-E0B952E2AA7C}" type="slidenum">
              <a:rPr lang="de-DE" altLang="en-US" sz="1200"/>
              <a:pPr algn="r" eaLnBrk="1" hangingPunct="1">
                <a:spcBef>
                  <a:spcPct val="0"/>
                </a:spcBef>
                <a:buFontTx/>
                <a:buNone/>
              </a:pPr>
              <a:t>212</a:t>
            </a:fld>
            <a:endParaRPr lang="de-DE" altLang="en-US" sz="120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212</a:t>
            </a:fld>
            <a:endParaRPr lang="de-DE" dirty="0"/>
          </a:p>
        </p:txBody>
      </p:sp>
    </p:spTree>
    <p:extLst>
      <p:ext uri="{BB962C8B-B14F-4D97-AF65-F5344CB8AC3E}">
        <p14:creationId xmlns:p14="http://schemas.microsoft.com/office/powerpoint/2010/main" val="189603779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4: Chicago Lock Company (II)</a:t>
            </a:r>
          </a:p>
        </p:txBody>
      </p:sp>
      <p:sp>
        <p:nvSpPr>
          <p:cNvPr id="3" name="Content Placeholder 2"/>
          <p:cNvSpPr>
            <a:spLocks noGrp="1"/>
          </p:cNvSpPr>
          <p:nvPr>
            <p:ph idx="1"/>
          </p:nvPr>
        </p:nvSpPr>
        <p:spPr>
          <a:extLst/>
        </p:spPr>
        <p:txBody>
          <a:bodyPr/>
          <a:lstStyle/>
          <a:p>
            <a:pPr marL="270000" indent="-270000" eaLnBrk="1" hangingPunct="1">
              <a:defRPr/>
            </a:pPr>
            <a:r>
              <a:rPr lang="en-US" altLang="en-US" dirty="0"/>
              <a:t>Chicago Lock Company sold locks with keys that were hard to duplicate. Customers needing a replacement key had to call the company and provide proof of identity</a:t>
            </a:r>
          </a:p>
          <a:p>
            <a:pPr marL="270000" indent="-270000" eaLnBrk="1" hangingPunct="1">
              <a:defRPr/>
            </a:pPr>
            <a:endParaRPr lang="en-US" altLang="en-US" dirty="0"/>
          </a:p>
          <a:p>
            <a:pPr marL="270000" indent="-270000" eaLnBrk="1" hangingPunct="1">
              <a:defRPr/>
            </a:pPr>
            <a:r>
              <a:rPr lang="en-US" altLang="en-US" dirty="0"/>
              <a:t>A faster option (though more expensive) was to call a locksmith to pick the lock to find the tumbler combination</a:t>
            </a:r>
          </a:p>
          <a:p>
            <a:pPr marL="270000" indent="-270000" eaLnBrk="1" hangingPunct="1">
              <a:defRPr/>
            </a:pPr>
            <a:endParaRPr lang="en-US" altLang="en-US" dirty="0"/>
          </a:p>
          <a:p>
            <a:pPr marL="270000" indent="-270000" eaLnBrk="1" hangingPunct="1">
              <a:defRPr/>
            </a:pPr>
            <a:r>
              <a:rPr lang="en-US" altLang="en-US" dirty="0"/>
              <a:t>Morris and Victor </a:t>
            </a:r>
            <a:r>
              <a:rPr lang="en-US" altLang="en-US" dirty="0" err="1"/>
              <a:t>Fanberg</a:t>
            </a:r>
            <a:r>
              <a:rPr lang="en-US" altLang="en-US" dirty="0"/>
              <a:t> contacted locksmiths who had noted the tumbler combinations for most lock serial numbers. They then published a directory that allowed anyone to find the right tumbler combination needed to make a key</a:t>
            </a:r>
          </a:p>
          <a:p>
            <a:pPr marL="270000" indent="-270000" eaLnBrk="1" hangingPunct="1">
              <a:defRPr/>
            </a:pPr>
            <a:endParaRPr lang="en-US" altLang="en-US" dirty="0">
              <a:solidFill>
                <a:srgbClr val="000000"/>
              </a:solidFill>
            </a:endParaRPr>
          </a:p>
          <a:p>
            <a:pPr marL="270000" indent="-270000" eaLnBrk="1" hangingPunct="1">
              <a:defRPr/>
            </a:pPr>
            <a:endParaRPr lang="en-US" altLang="en-US" dirty="0"/>
          </a:p>
          <a:p>
            <a:pPr marL="270000" indent="-270000" eaLnBrk="1" hangingPunct="1">
              <a:defRPr/>
            </a:pPr>
            <a:endParaRPr lang="en-US" altLang="en-US" dirty="0"/>
          </a:p>
          <a:p>
            <a:pPr marL="270000" indent="-270000" eaLnBrk="1" hangingPunct="1">
              <a:defRPr/>
            </a:pPr>
            <a:endParaRPr lang="en-US" altLang="en-US" dirty="0"/>
          </a:p>
        </p:txBody>
      </p:sp>
      <p:sp>
        <p:nvSpPr>
          <p:cNvPr id="10" name="Fußzeilenplatzhalter 9"/>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E1CCA0EB-5878-4961-B9B8-F3D881748F48}" type="slidenum">
              <a:rPr lang="de-DE" altLang="en-US" sz="1200"/>
              <a:pPr algn="r" eaLnBrk="1" hangingPunct="1">
                <a:spcBef>
                  <a:spcPct val="0"/>
                </a:spcBef>
                <a:buFontTx/>
                <a:buNone/>
              </a:pPr>
              <a:t>213</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213</a:t>
            </a:fld>
            <a:endParaRPr lang="de-DE" dirty="0"/>
          </a:p>
        </p:txBody>
      </p:sp>
    </p:spTree>
    <p:extLst>
      <p:ext uri="{BB962C8B-B14F-4D97-AF65-F5344CB8AC3E}">
        <p14:creationId xmlns:p14="http://schemas.microsoft.com/office/powerpoint/2010/main" val="187280335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4: Chicago Lock Company (III)</a:t>
            </a:r>
          </a:p>
        </p:txBody>
      </p:sp>
      <p:sp>
        <p:nvSpPr>
          <p:cNvPr id="3" name="Content Placeholder 2"/>
          <p:cNvSpPr>
            <a:spLocks noGrp="1"/>
          </p:cNvSpPr>
          <p:nvPr>
            <p:ph idx="1"/>
          </p:nvPr>
        </p:nvSpPr>
        <p:spPr>
          <a:extLst/>
        </p:spPr>
        <p:txBody>
          <a:bodyPr/>
          <a:lstStyle/>
          <a:p>
            <a:pPr eaLnBrk="1" hangingPunct="1">
              <a:buFont typeface="Wingdings" panose="05000000000000000000" pitchFamily="2" charset="2"/>
              <a:buNone/>
              <a:defRPr/>
            </a:pPr>
            <a:r>
              <a:rPr lang="en-US" altLang="en-US" b="1" dirty="0"/>
              <a:t>Question for the court</a:t>
            </a:r>
          </a:p>
          <a:p>
            <a:pPr eaLnBrk="1" hangingPunct="1">
              <a:defRPr/>
            </a:pPr>
            <a:r>
              <a:rPr lang="en-US" altLang="en-US" dirty="0"/>
              <a:t>Did the </a:t>
            </a:r>
            <a:r>
              <a:rPr lang="en-US" altLang="en-US" dirty="0" err="1"/>
              <a:t>Fanbergs</a:t>
            </a:r>
            <a:r>
              <a:rPr lang="en-US" altLang="en-US" dirty="0"/>
              <a:t> obtain the information in their directory improperly or did they discover it independently?</a:t>
            </a:r>
          </a:p>
          <a:p>
            <a:pPr eaLnBrk="1" hangingPunct="1">
              <a:buFont typeface="Wingdings" panose="05000000000000000000" pitchFamily="2" charset="2"/>
              <a:buNone/>
              <a:defRPr/>
            </a:pPr>
            <a:r>
              <a:rPr lang="en-US" altLang="en-US" b="1" dirty="0"/>
              <a:t>Decision</a:t>
            </a:r>
          </a:p>
          <a:p>
            <a:pPr eaLnBrk="1" hangingPunct="1">
              <a:defRPr/>
            </a:pPr>
            <a:r>
              <a:rPr lang="en-US" altLang="en-US" dirty="0"/>
              <a:t>The </a:t>
            </a:r>
            <a:r>
              <a:rPr lang="en-US" altLang="en-US" dirty="0" err="1"/>
              <a:t>Fanbergs</a:t>
            </a:r>
            <a:r>
              <a:rPr lang="en-US" altLang="en-US" dirty="0"/>
              <a:t> had no case to answer</a:t>
            </a:r>
          </a:p>
          <a:p>
            <a:pPr lvl="1">
              <a:defRPr/>
            </a:pPr>
            <a:r>
              <a:rPr lang="en-US" altLang="en-US" dirty="0"/>
              <a:t>They spent time and effort – amounting to independent discovery – compiling the directory</a:t>
            </a:r>
          </a:p>
          <a:p>
            <a:pPr marL="541338" lvl="1" indent="-269875" eaLnBrk="1" hangingPunct="1">
              <a:defRPr/>
            </a:pPr>
            <a:r>
              <a:rPr lang="en-US" altLang="en-US" dirty="0"/>
              <a:t>They did not steal the information from Chicago Lock Co.</a:t>
            </a:r>
          </a:p>
          <a:p>
            <a:pPr marL="541338" lvl="1" indent="-269875" eaLnBrk="1" hangingPunct="1">
              <a:defRPr/>
            </a:pPr>
            <a:r>
              <a:rPr lang="en-US" altLang="en-US" dirty="0"/>
              <a:t>Their compilation of the directory was a 'fair and honest' means of discovery</a:t>
            </a:r>
          </a:p>
          <a:p>
            <a:pPr eaLnBrk="1" hangingPunct="1">
              <a:buFont typeface="Wingdings" panose="05000000000000000000" pitchFamily="2" charset="2"/>
              <a:buNone/>
              <a:defRPr/>
            </a:pPr>
            <a:r>
              <a:rPr lang="en-US" altLang="en-US" b="1" dirty="0"/>
              <a:t>Lesson</a:t>
            </a:r>
          </a:p>
          <a:p>
            <a:pPr eaLnBrk="1" hangingPunct="1">
              <a:defRPr/>
            </a:pPr>
            <a:r>
              <a:rPr lang="en-US" altLang="en-US" dirty="0"/>
              <a:t>Trade secrets do not offer protection against independent invention and reverse engineering</a:t>
            </a:r>
          </a:p>
          <a:p>
            <a:pPr eaLnBrk="1" hangingPunct="1">
              <a:buFont typeface="Wingdings" panose="05000000000000000000" pitchFamily="2" charset="2"/>
              <a:buNone/>
              <a:defRPr/>
            </a:pPr>
            <a:endParaRPr lang="en-US" altLang="en-US" dirty="0"/>
          </a:p>
          <a:p>
            <a:pPr eaLnBrk="1" hangingPunct="1">
              <a:defRPr/>
            </a:pPr>
            <a:endParaRPr lang="en-US" altLang="en-US" dirty="0"/>
          </a:p>
        </p:txBody>
      </p:sp>
      <p:sp>
        <p:nvSpPr>
          <p:cNvPr id="10" name="Fußzeilenplatzhalter 9"/>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04ACC07-6854-438B-A11D-B4CECA5D90A4}" type="slidenum">
              <a:rPr lang="de-DE" altLang="en-US" sz="1200"/>
              <a:pPr algn="r" eaLnBrk="1" hangingPunct="1">
                <a:spcBef>
                  <a:spcPct val="0"/>
                </a:spcBef>
                <a:buFontTx/>
                <a:buNone/>
              </a:pPr>
              <a:t>214</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214</a:t>
            </a:fld>
            <a:endParaRPr lang="de-DE" dirty="0"/>
          </a:p>
        </p:txBody>
      </p:sp>
    </p:spTree>
    <p:extLst>
      <p:ext uri="{BB962C8B-B14F-4D97-AF65-F5344CB8AC3E}">
        <p14:creationId xmlns:p14="http://schemas.microsoft.com/office/powerpoint/2010/main" val="397211257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5: Kevlar (I) (optional) </a:t>
            </a:r>
            <a:br>
              <a:rPr lang="en-US" altLang="en-US" dirty="0"/>
            </a:br>
            <a:br>
              <a:rPr lang="en-US" altLang="en-US" dirty="0"/>
            </a:br>
            <a:br>
              <a:rPr lang="en-US" altLang="en-US" dirty="0"/>
            </a:br>
            <a:r>
              <a:rPr lang="en-US" altLang="en-US" dirty="0"/>
              <a:t> </a:t>
            </a:r>
          </a:p>
        </p:txBody>
      </p:sp>
      <p:sp>
        <p:nvSpPr>
          <p:cNvPr id="7" name="Inhaltsplatzhalter 6"/>
          <p:cNvSpPr>
            <a:spLocks noGrp="1"/>
          </p:cNvSpPr>
          <p:nvPr>
            <p:ph idx="1"/>
          </p:nvPr>
        </p:nvSpPr>
        <p:spPr/>
        <p:txBody>
          <a:bodyPr/>
          <a:lstStyle/>
          <a:p>
            <a:r>
              <a:rPr lang="en-US" altLang="en-US" dirty="0"/>
              <a:t>How trade secrets can protect an invention even after patent protection lapses</a:t>
            </a:r>
            <a:endParaRPr lang="de-DE" dirty="0"/>
          </a:p>
        </p:txBody>
      </p:sp>
      <p:sp>
        <p:nvSpPr>
          <p:cNvPr id="6" name="Fußzeilenplatzhalter 5"/>
          <p:cNvSpPr>
            <a:spLocks noGrp="1"/>
          </p:cNvSpPr>
          <p:nvPr>
            <p:ph type="ftr" sz="quarter" idx="10"/>
          </p:nvPr>
        </p:nvSpPr>
        <p:spPr>
          <a:xfrm>
            <a:off x="611188" y="6553200"/>
            <a:ext cx="7561212" cy="553808"/>
          </a:xfrm>
        </p:spPr>
        <p:txBody>
          <a:bodyPr/>
          <a:lstStyle/>
          <a:p>
            <a:pPr>
              <a:defRPr/>
            </a:pPr>
            <a:r>
              <a:rPr lang="en-US"/>
              <a:t>Intellectual Property Teaching Kit</a:t>
            </a:r>
            <a:endParaRPr lang="en-GB" dirty="0"/>
          </a:p>
        </p:txBody>
      </p:sp>
      <p:sp>
        <p:nvSpPr>
          <p:cNvPr id="29701" name="Foliennummernplatzhalter 6"/>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AA46E21D-B283-4975-A1ED-08C999AAFF8D}" type="slidenum">
              <a:rPr lang="de-DE" altLang="en-US" sz="1200"/>
              <a:pPr algn="r" eaLnBrk="1" hangingPunct="1">
                <a:spcBef>
                  <a:spcPct val="0"/>
                </a:spcBef>
                <a:buFontTx/>
                <a:buNone/>
              </a:pPr>
              <a:t>215</a:t>
            </a:fld>
            <a:endParaRPr lang="de-DE" altLang="en-US" sz="1200"/>
          </a:p>
        </p:txBody>
      </p:sp>
      <p:pic>
        <p:nvPicPr>
          <p:cNvPr id="297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8669" y="3795483"/>
            <a:ext cx="254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2256" y="2642958"/>
            <a:ext cx="240823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215</a:t>
            </a:fld>
            <a:endParaRPr lang="de-DE" dirty="0"/>
          </a:p>
        </p:txBody>
      </p:sp>
    </p:spTree>
    <p:extLst>
      <p:ext uri="{BB962C8B-B14F-4D97-AF65-F5344CB8AC3E}">
        <p14:creationId xmlns:p14="http://schemas.microsoft.com/office/powerpoint/2010/main" val="322069807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case 5: Kevlar (II) (optional)</a:t>
            </a:r>
          </a:p>
        </p:txBody>
      </p:sp>
      <p:sp>
        <p:nvSpPr>
          <p:cNvPr id="3" name="Content Placeholder 2"/>
          <p:cNvSpPr>
            <a:spLocks noGrp="1"/>
          </p:cNvSpPr>
          <p:nvPr>
            <p:ph idx="1"/>
          </p:nvPr>
        </p:nvSpPr>
        <p:spPr>
          <a:extLst/>
        </p:spPr>
        <p:txBody>
          <a:bodyPr/>
          <a:lstStyle/>
          <a:p>
            <a:pPr marL="270000" indent="-270000" eaLnBrk="1" hangingPunct="1">
              <a:defRPr/>
            </a:pPr>
            <a:r>
              <a:rPr lang="en-US" altLang="en-US" dirty="0"/>
              <a:t>DuPont owned several patents relating to Kevlar. Even after the patents expired, DuPont continued to dominate the Kevlar market</a:t>
            </a:r>
          </a:p>
          <a:p>
            <a:pPr marL="270000" indent="-270000" eaLnBrk="1" hangingPunct="1">
              <a:defRPr/>
            </a:pPr>
            <a:endParaRPr lang="en-US" altLang="en-US" dirty="0"/>
          </a:p>
          <a:p>
            <a:pPr marL="270000" indent="-270000" eaLnBrk="1" hangingPunct="1">
              <a:defRPr/>
            </a:pPr>
            <a:r>
              <a:rPr lang="en-US" altLang="en-US" dirty="0"/>
              <a:t>This was possible because DuPont treated most of its technical information about the commercial manufacture of Kevlar as trade secrets or know-how</a:t>
            </a:r>
          </a:p>
          <a:p>
            <a:pPr marL="270000" indent="-270000" eaLnBrk="1" hangingPunct="1">
              <a:defRPr/>
            </a:pPr>
            <a:endParaRPr lang="en-US" altLang="en-US" dirty="0"/>
          </a:p>
          <a:p>
            <a:pPr marL="270000" indent="-270000" eaLnBrk="1" hangingPunct="1">
              <a:defRPr/>
            </a:pPr>
            <a:r>
              <a:rPr lang="en-US" altLang="en-US" dirty="0"/>
              <a:t>Competitor company Kolon sought those secrets by recruiting current and former employees of DuPont</a:t>
            </a:r>
          </a:p>
          <a:p>
            <a:pPr marL="270000" indent="-270000" eaLnBrk="1" hangingPunct="1">
              <a:defRPr/>
            </a:pPr>
            <a:endParaRPr lang="en-US" altLang="en-US" dirty="0"/>
          </a:p>
          <a:p>
            <a:pPr marL="270000" indent="-270000" eaLnBrk="1" hangingPunct="1">
              <a:defRPr/>
            </a:pPr>
            <a:r>
              <a:rPr lang="en-US" altLang="en-US" dirty="0" err="1"/>
              <a:t>Kolon</a:t>
            </a:r>
            <a:r>
              <a:rPr lang="en-US" altLang="en-US" dirty="0"/>
              <a:t> was eventually caught holding a huge number of DuPont documents without DuPont's permission</a:t>
            </a:r>
            <a:endParaRPr lang="en-US" altLang="en-US" dirty="0">
              <a:solidFill>
                <a:srgbClr val="000000"/>
              </a:solidFill>
            </a:endParaRPr>
          </a:p>
          <a:p>
            <a:pPr marL="270000" indent="-270000" eaLnBrk="1" hangingPunct="1">
              <a:defRPr/>
            </a:pPr>
            <a:endParaRPr lang="en-US" altLang="en-US" dirty="0">
              <a:solidFill>
                <a:srgbClr val="000000"/>
              </a:solidFill>
            </a:endParaRPr>
          </a:p>
          <a:p>
            <a:pPr marL="270000" indent="-270000" eaLnBrk="1" hangingPunct="1">
              <a:buFont typeface="Wingdings" panose="05000000000000000000" pitchFamily="2" charset="2"/>
              <a:buNone/>
              <a:defRPr/>
            </a:pPr>
            <a:r>
              <a:rPr lang="en-US" altLang="en-US" dirty="0">
                <a:solidFill>
                  <a:srgbClr val="000000"/>
                </a:solidFill>
              </a:rPr>
              <a:t>  </a:t>
            </a:r>
            <a:endParaRPr lang="en-US" altLang="en-US" dirty="0"/>
          </a:p>
        </p:txBody>
      </p:sp>
      <p:sp>
        <p:nvSpPr>
          <p:cNvPr id="10" name="Fußzeilenplatzhalter 9"/>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9" name="Foliennummernplatzhalter 8"/>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5A4844F-9D5D-4FCA-8C75-69CB30C9DB1F}" type="slidenum">
              <a:rPr lang="de-DE" altLang="en-US" sz="1200"/>
              <a:pPr algn="r" eaLnBrk="1" hangingPunct="1">
                <a:spcBef>
                  <a:spcPct val="0"/>
                </a:spcBef>
                <a:buFontTx/>
                <a:buNone/>
              </a:pPr>
              <a:t>216</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216</a:t>
            </a:fld>
            <a:endParaRPr lang="de-DE" dirty="0"/>
          </a:p>
        </p:txBody>
      </p:sp>
    </p:spTree>
    <p:extLst>
      <p:ext uri="{BB962C8B-B14F-4D97-AF65-F5344CB8AC3E}">
        <p14:creationId xmlns:p14="http://schemas.microsoft.com/office/powerpoint/2010/main" val="270525541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tabLst>
                <a:tab pos="7893050" algn="r"/>
              </a:tabLst>
              <a:defRPr/>
            </a:pPr>
            <a:r>
              <a:rPr lang="en-US" altLang="en-US" dirty="0"/>
              <a:t>Court </a:t>
            </a:r>
            <a:r>
              <a:rPr lang="en-US" altLang="en-US"/>
              <a:t>case 5: </a:t>
            </a:r>
            <a:r>
              <a:rPr lang="en-US" altLang="en-US" dirty="0"/>
              <a:t>Kevlar (III) (optional)</a:t>
            </a:r>
            <a:endParaRPr lang="en-US" altLang="en-US" dirty="0">
              <a:solidFill>
                <a:srgbClr val="7F7F7F"/>
              </a:solidFill>
            </a:endParaRPr>
          </a:p>
        </p:txBody>
      </p:sp>
      <p:sp>
        <p:nvSpPr>
          <p:cNvPr id="3" name="Content Placeholder 2"/>
          <p:cNvSpPr>
            <a:spLocks noGrp="1"/>
          </p:cNvSpPr>
          <p:nvPr>
            <p:ph idx="1"/>
          </p:nvPr>
        </p:nvSpPr>
        <p:spPr>
          <a:extLst/>
        </p:spPr>
        <p:txBody>
          <a:bodyPr/>
          <a:lstStyle/>
          <a:p>
            <a:pPr eaLnBrk="1" hangingPunct="1">
              <a:buFont typeface="Wingdings" panose="05000000000000000000" pitchFamily="2" charset="2"/>
              <a:buNone/>
              <a:defRPr/>
            </a:pPr>
            <a:r>
              <a:rPr lang="en-US" altLang="en-US" b="1" dirty="0"/>
              <a:t>Questions for the court</a:t>
            </a:r>
          </a:p>
          <a:p>
            <a:pPr eaLnBrk="1" hangingPunct="1">
              <a:buFont typeface="Wingdings" panose="05000000000000000000" pitchFamily="2" charset="2"/>
              <a:buNone/>
              <a:defRPr/>
            </a:pPr>
            <a:endParaRPr lang="en-US" altLang="en-US" b="1" dirty="0"/>
          </a:p>
          <a:p>
            <a:pPr marL="270000" indent="-270000" eaLnBrk="1" hangingPunct="1">
              <a:defRPr/>
            </a:pPr>
            <a:r>
              <a:rPr lang="en-US" altLang="en-US" dirty="0"/>
              <a:t>Was there misappropriation of trade secrets?</a:t>
            </a:r>
          </a:p>
          <a:p>
            <a:pPr marL="0" indent="0" eaLnBrk="1" hangingPunct="1">
              <a:buNone/>
              <a:defRPr/>
            </a:pPr>
            <a:endParaRPr lang="en-US" altLang="en-US" dirty="0"/>
          </a:p>
          <a:p>
            <a:pPr marL="270000" indent="-270000" eaLnBrk="1" hangingPunct="1">
              <a:defRPr/>
            </a:pPr>
            <a:r>
              <a:rPr lang="en-US" altLang="en-US" dirty="0"/>
              <a:t>Were the actions of Kolon willful and malicious?</a:t>
            </a:r>
          </a:p>
          <a:p>
            <a:pPr marL="541338" lvl="1" indent="-269875" eaLnBrk="1" hangingPunct="1">
              <a:buFontTx/>
              <a:buNone/>
              <a:defRPr/>
            </a:pPr>
            <a:endParaRPr lang="en-US" altLang="en-US" dirty="0"/>
          </a:p>
          <a:p>
            <a:pPr eaLnBrk="1" hangingPunct="1">
              <a:buFont typeface="Wingdings" panose="05000000000000000000" pitchFamily="2" charset="2"/>
              <a:buNone/>
              <a:defRPr/>
            </a:pPr>
            <a:r>
              <a:rPr lang="en-US" altLang="en-US" b="1" dirty="0"/>
              <a:t>Decision</a:t>
            </a:r>
          </a:p>
          <a:p>
            <a:pPr eaLnBrk="1" hangingPunct="1">
              <a:defRPr/>
            </a:pPr>
            <a:endParaRPr lang="en-US" altLang="en-US" dirty="0"/>
          </a:p>
          <a:p>
            <a:pPr marL="270000" indent="-270000" eaLnBrk="1" hangingPunct="1">
              <a:defRPr/>
            </a:pPr>
            <a:r>
              <a:rPr lang="en-US" altLang="en-US" dirty="0"/>
              <a:t>Yes and yes</a:t>
            </a:r>
            <a:endParaRPr lang="en-US" altLang="en-US" b="1" dirty="0"/>
          </a:p>
          <a:p>
            <a:pPr marL="541338" lvl="1" indent="-269875" eaLnBrk="1" hangingPunct="1">
              <a:defRPr/>
            </a:pPr>
            <a:r>
              <a:rPr lang="en-US" altLang="en-US" dirty="0"/>
              <a:t>DuPont was awarded close to a billion US dollars in damages and a 20-year injunction preventing Kolon from making </a:t>
            </a:r>
            <a:r>
              <a:rPr lang="en-US" altLang="en-US" dirty="0" err="1"/>
              <a:t>Heracron</a:t>
            </a:r>
            <a:r>
              <a:rPr lang="en-US" altLang="en-US" dirty="0"/>
              <a:t> (though in 2014 a retrial was ordered and both sanctions put on hold)</a:t>
            </a:r>
          </a:p>
        </p:txBody>
      </p:sp>
      <p:sp>
        <p:nvSpPr>
          <p:cNvPr id="11" name="Fußzeilenplatzhalter 10"/>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5" name="Slide Number Placeholder 4"/>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5AF5A2C0-F2C9-48E9-8C53-51AF73C02E05}" type="slidenum">
              <a:rPr lang="de-DE" altLang="en-US" sz="1200"/>
              <a:pPr algn="r" eaLnBrk="1" hangingPunct="1">
                <a:spcBef>
                  <a:spcPct val="0"/>
                </a:spcBef>
                <a:buFontTx/>
                <a:buNone/>
              </a:pPr>
              <a:t>217</a:t>
            </a:fld>
            <a:endParaRPr lang="de-DE" altLang="en-US" sz="1200"/>
          </a:p>
        </p:txBody>
      </p:sp>
      <p:sp>
        <p:nvSpPr>
          <p:cNvPr id="4" name="Slide Number Placeholder 3"/>
          <p:cNvSpPr>
            <a:spLocks noGrp="1"/>
          </p:cNvSpPr>
          <p:nvPr>
            <p:ph type="sldNum" sz="quarter" idx="11"/>
          </p:nvPr>
        </p:nvSpPr>
        <p:spPr/>
        <p:txBody>
          <a:bodyPr/>
          <a:lstStyle/>
          <a:p>
            <a:pPr>
              <a:defRPr/>
            </a:pPr>
            <a:fld id="{247B5036-5345-4F12-960C-805CBB254162}" type="slidenum">
              <a:rPr lang="de-DE" smtClean="0"/>
              <a:pPr>
                <a:defRPr/>
              </a:pPr>
              <a:t>217</a:t>
            </a:fld>
            <a:endParaRPr lang="de-DE" dirty="0"/>
          </a:p>
        </p:txBody>
      </p:sp>
    </p:spTree>
    <p:extLst>
      <p:ext uri="{BB962C8B-B14F-4D97-AF65-F5344CB8AC3E}">
        <p14:creationId xmlns:p14="http://schemas.microsoft.com/office/powerpoint/2010/main" val="349866700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Exercises</a:t>
            </a:r>
            <a:endParaRPr lang="en-GB" dirty="0"/>
          </a:p>
        </p:txBody>
      </p:sp>
      <p:sp>
        <p:nvSpPr>
          <p:cNvPr id="3" name="Inhaltsplatzhalter 2"/>
          <p:cNvSpPr>
            <a:spLocks noGrp="1"/>
          </p:cNvSpPr>
          <p:nvPr>
            <p:ph idx="1"/>
          </p:nvPr>
        </p:nvSpPr>
        <p:spPr/>
        <p:txBody>
          <a:bodyPr/>
          <a:lstStyle/>
          <a:p>
            <a:r>
              <a:rPr lang="de-DE" dirty="0" err="1"/>
              <a:t>Fictional</a:t>
            </a:r>
            <a:r>
              <a:rPr lang="de-DE" dirty="0"/>
              <a:t> </a:t>
            </a:r>
            <a:r>
              <a:rPr lang="de-DE" dirty="0" err="1"/>
              <a:t>description</a:t>
            </a:r>
            <a:r>
              <a:rPr lang="de-DE" dirty="0"/>
              <a:t> </a:t>
            </a:r>
            <a:endParaRPr lang="en-GB" dirty="0"/>
          </a:p>
        </p:txBody>
      </p:sp>
      <p:sp>
        <p:nvSpPr>
          <p:cNvPr id="4" name="Fußzeilenplatzhalter 3"/>
          <p:cNvSpPr>
            <a:spLocks noGrp="1"/>
          </p:cNvSpPr>
          <p:nvPr>
            <p:ph type="ftr" sz="quarter" idx="10"/>
          </p:nvPr>
        </p:nvSpPr>
        <p:spPr>
          <a:xfrm>
            <a:off x="611188" y="6553200"/>
            <a:ext cx="7561212" cy="476200"/>
          </a:xfrm>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218</a:t>
            </a:fld>
            <a:endParaRPr lang="de-DE" dirty="0"/>
          </a:p>
        </p:txBody>
      </p:sp>
    </p:spTree>
    <p:extLst>
      <p:ext uri="{BB962C8B-B14F-4D97-AF65-F5344CB8AC3E}">
        <p14:creationId xmlns:p14="http://schemas.microsoft.com/office/powerpoint/2010/main" val="101565683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a:t>
            </a:r>
            <a:r>
              <a:rPr lang="de-DE" dirty="0"/>
              <a:t> 1</a:t>
            </a:r>
            <a:endParaRPr lang="en-GB" dirty="0"/>
          </a:p>
        </p:txBody>
      </p:sp>
      <p:sp>
        <p:nvSpPr>
          <p:cNvPr id="3" name="Inhaltsplatzhalter 2"/>
          <p:cNvSpPr>
            <a:spLocks noGrp="1"/>
          </p:cNvSpPr>
          <p:nvPr>
            <p:ph idx="1"/>
          </p:nvPr>
        </p:nvSpPr>
        <p:spPr/>
        <p:txBody>
          <a:bodyPr/>
          <a:lstStyle/>
          <a:p>
            <a:r>
              <a:rPr lang="en-GB" dirty="0"/>
              <a:t>Scenario</a:t>
            </a:r>
          </a:p>
          <a:p>
            <a:pPr lvl="1"/>
            <a:r>
              <a:rPr lang="en-GB" dirty="0"/>
              <a:t>You tell a friend who works for </a:t>
            </a:r>
            <a:r>
              <a:rPr lang="en-GB" dirty="0" err="1"/>
              <a:t>Fairdeal</a:t>
            </a:r>
            <a:r>
              <a:rPr lang="en-GB" dirty="0"/>
              <a:t> Ltd. about </a:t>
            </a:r>
            <a:r>
              <a:rPr lang="en-GB" dirty="0" err="1"/>
              <a:t>iBetter</a:t>
            </a:r>
            <a:r>
              <a:rPr lang="en-GB" dirty="0"/>
              <a:t> as you hope to get first-hand information from him about the market for </a:t>
            </a:r>
            <a:r>
              <a:rPr lang="en-GB" dirty="0" err="1"/>
              <a:t>ProNice</a:t>
            </a:r>
            <a:endParaRPr lang="en-GB" dirty="0"/>
          </a:p>
          <a:p>
            <a:pPr lvl="1"/>
            <a:r>
              <a:rPr lang="en-GB" dirty="0"/>
              <a:t>You tell him that your conversation needs to be confidential. But after several months you read a news release from </a:t>
            </a:r>
            <a:r>
              <a:rPr lang="en-GB" dirty="0" err="1"/>
              <a:t>Fairdeal</a:t>
            </a:r>
            <a:r>
              <a:rPr lang="en-GB" dirty="0"/>
              <a:t>  announcing that they will soon be launching a product that is </a:t>
            </a:r>
            <a:r>
              <a:rPr lang="en-GB" dirty="0" err="1"/>
              <a:t>iBetter</a:t>
            </a:r>
            <a:r>
              <a:rPr lang="en-GB" dirty="0"/>
              <a:t> in all but name</a:t>
            </a:r>
          </a:p>
          <a:p>
            <a:pPr lvl="1"/>
            <a:endParaRPr lang="en-GB" dirty="0"/>
          </a:p>
          <a:p>
            <a:r>
              <a:rPr lang="en-GB" dirty="0"/>
              <a:t>Question</a:t>
            </a:r>
          </a:p>
          <a:p>
            <a:pPr lvl="1"/>
            <a:r>
              <a:rPr lang="en-GB" kern="1200" dirty="0"/>
              <a:t>Do you have any legal remedy against </a:t>
            </a:r>
            <a:r>
              <a:rPr lang="en-GB" kern="1200" dirty="0" err="1"/>
              <a:t>Fairdeal</a:t>
            </a:r>
            <a:r>
              <a:rPr lang="en-GB" kern="1200" dirty="0"/>
              <a:t>?</a:t>
            </a:r>
            <a:endParaRPr lang="en-GB" dirty="0"/>
          </a:p>
          <a:p>
            <a:pPr lvl="1"/>
            <a:endParaRPr lang="en-GB" dirty="0"/>
          </a:p>
        </p:txBody>
      </p:sp>
      <p:sp>
        <p:nvSpPr>
          <p:cNvPr id="4" name="Fußzeilenplatzhalter 3"/>
          <p:cNvSpPr>
            <a:spLocks noGrp="1"/>
          </p:cNvSpPr>
          <p:nvPr>
            <p:ph type="ftr" sz="quarter" idx="10"/>
          </p:nvPr>
        </p:nvSpPr>
        <p:spPr>
          <a:xfrm>
            <a:off x="611188" y="6553200"/>
            <a:ext cx="7633220" cy="628650"/>
          </a:xfrm>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219</a:t>
            </a:fld>
            <a:endParaRPr lang="de-DE" dirty="0"/>
          </a:p>
        </p:txBody>
      </p:sp>
    </p:spTree>
    <p:extLst>
      <p:ext uri="{BB962C8B-B14F-4D97-AF65-F5344CB8AC3E}">
        <p14:creationId xmlns:p14="http://schemas.microsoft.com/office/powerpoint/2010/main" val="270317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Unregistered trade marks</a:t>
            </a:r>
          </a:p>
        </p:txBody>
      </p:sp>
      <p:sp>
        <p:nvSpPr>
          <p:cNvPr id="3" name="Content Placeholder 2"/>
          <p:cNvSpPr>
            <a:spLocks noGrp="1"/>
          </p:cNvSpPr>
          <p:nvPr>
            <p:ph idx="1"/>
          </p:nvPr>
        </p:nvSpPr>
        <p:spPr/>
        <p:txBody>
          <a:bodyPr/>
          <a:lstStyle/>
          <a:p>
            <a:r>
              <a:rPr lang="en-GB" dirty="0"/>
              <a:t>No Europe-wide regulation</a:t>
            </a:r>
          </a:p>
          <a:p>
            <a:endParaRPr lang="en-GB" dirty="0"/>
          </a:p>
          <a:p>
            <a:r>
              <a:rPr lang="en-GB" dirty="0"/>
              <a:t>Protected under local laws, e.g. passing off in UK and unfair competition in Germany and France</a:t>
            </a:r>
          </a:p>
          <a:p>
            <a:endParaRPr lang="en-GB" dirty="0"/>
          </a:p>
          <a:p>
            <a:r>
              <a:rPr lang="en-GB" dirty="0"/>
              <a:t>Protection is only given when there is competition and a risk of confusion in the marketplace</a:t>
            </a:r>
          </a:p>
          <a:p>
            <a:endParaRPr lang="en-GB" dirty="0"/>
          </a:p>
        </p:txBody>
      </p:sp>
      <p:sp>
        <p:nvSpPr>
          <p:cNvPr id="4" name="Footer Placeholder 3"/>
          <p:cNvSpPr>
            <a:spLocks noGrp="1"/>
          </p:cNvSpPr>
          <p:nvPr>
            <p:ph type="ftr" sz="quarter" idx="10"/>
          </p:nvPr>
        </p:nvSpPr>
        <p:spPr>
          <a:xfrm>
            <a:off x="611188" y="6553200"/>
            <a:ext cx="5616996" cy="476250"/>
          </a:xfrm>
        </p:spPr>
        <p:txBody>
          <a:bodyPr/>
          <a:lstStyle/>
          <a:p>
            <a:pPr>
              <a:defRPr/>
            </a:pPr>
            <a:r>
              <a:rPr lang="en-US"/>
              <a:t>Intellectual Property Teaching Kit</a:t>
            </a:r>
            <a:endParaRPr lang="en-GB"/>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22</a:t>
            </a:fld>
            <a:endParaRPr lang="de-DE" dirty="0"/>
          </a:p>
        </p:txBody>
      </p:sp>
    </p:spTree>
    <p:extLst>
      <p:ext uri="{BB962C8B-B14F-4D97-AF65-F5344CB8AC3E}">
        <p14:creationId xmlns:p14="http://schemas.microsoft.com/office/powerpoint/2010/main" val="16694806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a:t>
            </a:r>
            <a:r>
              <a:rPr lang="de-DE" dirty="0"/>
              <a:t> 2</a:t>
            </a:r>
            <a:endParaRPr lang="en-GB" dirty="0"/>
          </a:p>
        </p:txBody>
      </p:sp>
      <p:sp>
        <p:nvSpPr>
          <p:cNvPr id="3" name="Inhaltsplatzhalter 2"/>
          <p:cNvSpPr>
            <a:spLocks noGrp="1"/>
          </p:cNvSpPr>
          <p:nvPr>
            <p:ph idx="1"/>
          </p:nvPr>
        </p:nvSpPr>
        <p:spPr/>
        <p:txBody>
          <a:bodyPr/>
          <a:lstStyle/>
          <a:p>
            <a:r>
              <a:rPr lang="en-GB" dirty="0"/>
              <a:t>Scenario</a:t>
            </a:r>
          </a:p>
          <a:p>
            <a:pPr lvl="1"/>
            <a:r>
              <a:rPr lang="en-GB" dirty="0"/>
              <a:t>You negotiate a licensing deal with </a:t>
            </a:r>
            <a:r>
              <a:rPr lang="en-GB" dirty="0" err="1"/>
              <a:t>Fairdeal</a:t>
            </a:r>
            <a:r>
              <a:rPr lang="en-GB" dirty="0"/>
              <a:t> and sign </a:t>
            </a:r>
            <a:r>
              <a:rPr lang="en-GB" dirty="0" err="1"/>
              <a:t>Fairdeal's</a:t>
            </a:r>
            <a:r>
              <a:rPr lang="en-GB" dirty="0"/>
              <a:t> NDA, disclosing detailed information about </a:t>
            </a:r>
            <a:r>
              <a:rPr lang="en-GB" dirty="0" err="1"/>
              <a:t>iBetter</a:t>
            </a:r>
            <a:r>
              <a:rPr lang="en-GB" dirty="0"/>
              <a:t> and how it could be manufactured</a:t>
            </a:r>
          </a:p>
          <a:p>
            <a:pPr lvl="1"/>
            <a:r>
              <a:rPr lang="en-GB" dirty="0"/>
              <a:t>You have not so far applied for a patent for the </a:t>
            </a:r>
            <a:r>
              <a:rPr lang="en-GB" dirty="0" err="1"/>
              <a:t>iBetter</a:t>
            </a:r>
            <a:r>
              <a:rPr lang="en-GB" dirty="0"/>
              <a:t> technology</a:t>
            </a:r>
          </a:p>
          <a:p>
            <a:pPr lvl="1"/>
            <a:r>
              <a:rPr lang="en-GB" dirty="0"/>
              <a:t>Then you discover that </a:t>
            </a:r>
            <a:r>
              <a:rPr lang="en-GB" dirty="0" err="1"/>
              <a:t>Fairdeal</a:t>
            </a:r>
            <a:r>
              <a:rPr lang="en-GB" dirty="0"/>
              <a:t> has filed a patent application for the </a:t>
            </a:r>
            <a:r>
              <a:rPr lang="en-GB" dirty="0" err="1"/>
              <a:t>iBetter</a:t>
            </a:r>
            <a:r>
              <a:rPr lang="en-GB" dirty="0"/>
              <a:t> technology</a:t>
            </a:r>
          </a:p>
          <a:p>
            <a:pPr lvl="1"/>
            <a:endParaRPr lang="en-GB" dirty="0"/>
          </a:p>
          <a:p>
            <a:r>
              <a:rPr lang="en-GB" dirty="0"/>
              <a:t>Question</a:t>
            </a:r>
          </a:p>
          <a:p>
            <a:pPr lvl="1"/>
            <a:r>
              <a:rPr lang="en-GB" dirty="0"/>
              <a:t>Do you have any legal remedy against </a:t>
            </a:r>
            <a:r>
              <a:rPr lang="en-GB" dirty="0" err="1"/>
              <a:t>Fairdeal</a:t>
            </a:r>
            <a:r>
              <a:rPr lang="en-GB" dirty="0"/>
              <a:t>?</a:t>
            </a:r>
          </a:p>
        </p:txBody>
      </p:sp>
      <p:sp>
        <p:nvSpPr>
          <p:cNvPr id="4" name="Fußzeilenplatzhalter 3"/>
          <p:cNvSpPr>
            <a:spLocks noGrp="1"/>
          </p:cNvSpPr>
          <p:nvPr>
            <p:ph type="ftr" sz="quarter" idx="10"/>
          </p:nvPr>
        </p:nvSpPr>
        <p:spPr>
          <a:xfrm>
            <a:off x="611188" y="6553200"/>
            <a:ext cx="7489204" cy="628650"/>
          </a:xfrm>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220</a:t>
            </a:fld>
            <a:endParaRPr lang="de-DE" dirty="0"/>
          </a:p>
        </p:txBody>
      </p:sp>
    </p:spTree>
    <p:extLst>
      <p:ext uri="{BB962C8B-B14F-4D97-AF65-F5344CB8AC3E}">
        <p14:creationId xmlns:p14="http://schemas.microsoft.com/office/powerpoint/2010/main" val="256889200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a:t>
            </a:r>
            <a:r>
              <a:rPr lang="de-DE" dirty="0"/>
              <a:t> 3</a:t>
            </a:r>
            <a:endParaRPr lang="en-GB" dirty="0"/>
          </a:p>
        </p:txBody>
      </p:sp>
      <p:sp>
        <p:nvSpPr>
          <p:cNvPr id="3" name="Inhaltsplatzhalter 2"/>
          <p:cNvSpPr>
            <a:spLocks noGrp="1"/>
          </p:cNvSpPr>
          <p:nvPr>
            <p:ph idx="1"/>
          </p:nvPr>
        </p:nvSpPr>
        <p:spPr/>
        <p:txBody>
          <a:bodyPr/>
          <a:lstStyle/>
          <a:p>
            <a:r>
              <a:rPr lang="en-GB" dirty="0"/>
              <a:t>Scenario  </a:t>
            </a:r>
          </a:p>
          <a:p>
            <a:pPr lvl="1"/>
            <a:r>
              <a:rPr lang="en-GB" dirty="0"/>
              <a:t>You want to recruit a researcher for another </a:t>
            </a:r>
            <a:r>
              <a:rPr lang="en-GB" dirty="0" err="1"/>
              <a:t>iBetter</a:t>
            </a:r>
            <a:r>
              <a:rPr lang="en-GB" dirty="0"/>
              <a:t> project: </a:t>
            </a:r>
            <a:br>
              <a:rPr lang="en-GB" dirty="0"/>
            </a:br>
            <a:r>
              <a:rPr lang="en-GB" dirty="0"/>
              <a:t>Dr Right</a:t>
            </a:r>
          </a:p>
          <a:p>
            <a:pPr lvl="1"/>
            <a:r>
              <a:rPr lang="en-GB" dirty="0"/>
              <a:t>By mistake you send the e-mail with technical information and an NDA to someone with a similar name – Dr </a:t>
            </a:r>
            <a:r>
              <a:rPr lang="en-GB" dirty="0" err="1"/>
              <a:t>Righton</a:t>
            </a:r>
            <a:r>
              <a:rPr lang="en-GB" dirty="0"/>
              <a:t> – who even more unfortunately works for a company that competes with yours</a:t>
            </a:r>
          </a:p>
          <a:p>
            <a:endParaRPr lang="en-GB" dirty="0"/>
          </a:p>
          <a:p>
            <a:pPr marL="269875" lvl="1" indent="-269875">
              <a:buFont typeface="Wingdings" pitchFamily="2" charset="2"/>
              <a:buChar char="§"/>
            </a:pPr>
            <a:r>
              <a:rPr lang="en-GB" dirty="0"/>
              <a:t>Question</a:t>
            </a:r>
          </a:p>
          <a:p>
            <a:pPr lvl="1"/>
            <a:r>
              <a:rPr lang="en-GB" dirty="0">
                <a:solidFill>
                  <a:srgbClr val="4C575F"/>
                </a:solidFill>
              </a:rPr>
              <a:t>Can Dr </a:t>
            </a:r>
            <a:r>
              <a:rPr lang="en-GB" dirty="0" err="1">
                <a:solidFill>
                  <a:srgbClr val="4C575F"/>
                </a:solidFill>
              </a:rPr>
              <a:t>Righton</a:t>
            </a:r>
            <a:r>
              <a:rPr lang="en-GB" dirty="0">
                <a:solidFill>
                  <a:srgbClr val="4C575F"/>
                </a:solidFill>
              </a:rPr>
              <a:t> now use your research data without your permission?</a:t>
            </a:r>
          </a:p>
          <a:p>
            <a:pPr marL="0" indent="0">
              <a:buNone/>
            </a:pPr>
            <a:r>
              <a:rPr lang="de-DE" dirty="0"/>
              <a:t>	</a:t>
            </a:r>
            <a:endParaRPr lang="en-GB" dirty="0"/>
          </a:p>
          <a:p>
            <a:pPr lvl="1"/>
            <a:endParaRPr lang="en-GB" dirty="0"/>
          </a:p>
          <a:p>
            <a:pPr lvl="1"/>
            <a:endParaRPr lang="en-GB" dirty="0"/>
          </a:p>
        </p:txBody>
      </p:sp>
      <p:sp>
        <p:nvSpPr>
          <p:cNvPr id="4" name="Fußzeilenplatzhalter 3"/>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221</a:t>
            </a:fld>
            <a:endParaRPr lang="de-DE" dirty="0"/>
          </a:p>
        </p:txBody>
      </p:sp>
    </p:spTree>
    <p:extLst>
      <p:ext uri="{BB962C8B-B14F-4D97-AF65-F5344CB8AC3E}">
        <p14:creationId xmlns:p14="http://schemas.microsoft.com/office/powerpoint/2010/main" val="397629927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Exercise</a:t>
            </a:r>
            <a:r>
              <a:rPr lang="de-DE" dirty="0"/>
              <a:t> 4</a:t>
            </a:r>
            <a:endParaRPr lang="en-GB" dirty="0"/>
          </a:p>
        </p:txBody>
      </p:sp>
      <p:sp>
        <p:nvSpPr>
          <p:cNvPr id="3" name="Inhaltsplatzhalter 2"/>
          <p:cNvSpPr>
            <a:spLocks noGrp="1"/>
          </p:cNvSpPr>
          <p:nvPr>
            <p:ph idx="1"/>
          </p:nvPr>
        </p:nvSpPr>
        <p:spPr/>
        <p:txBody>
          <a:bodyPr/>
          <a:lstStyle/>
          <a:p>
            <a:r>
              <a:rPr lang="en-GB" dirty="0"/>
              <a:t>Scenario</a:t>
            </a:r>
          </a:p>
          <a:p>
            <a:pPr lvl="1"/>
            <a:r>
              <a:rPr lang="en-GB" dirty="0"/>
              <a:t>You want to recruit a researcher (Dr Smith) for another </a:t>
            </a:r>
            <a:r>
              <a:rPr lang="en-GB" dirty="0" err="1"/>
              <a:t>iBetter</a:t>
            </a:r>
            <a:r>
              <a:rPr lang="en-GB" dirty="0"/>
              <a:t> project. You send her an NDA with details of the </a:t>
            </a:r>
            <a:r>
              <a:rPr lang="en-GB" dirty="0" err="1"/>
              <a:t>iBetter</a:t>
            </a:r>
            <a:r>
              <a:rPr lang="en-GB" dirty="0"/>
              <a:t> technology</a:t>
            </a:r>
          </a:p>
          <a:p>
            <a:pPr lvl="1"/>
            <a:r>
              <a:rPr lang="en-GB" dirty="0"/>
              <a:t>A few days she signs the NDA, you reveal key details of the </a:t>
            </a:r>
            <a:r>
              <a:rPr lang="en-GB" dirty="0" err="1"/>
              <a:t>iBetter</a:t>
            </a:r>
            <a:r>
              <a:rPr lang="en-GB" dirty="0"/>
              <a:t> technology to some friends over lunch. It's broadly the same information you sent to Dr Smith</a:t>
            </a:r>
          </a:p>
          <a:p>
            <a:endParaRPr lang="en-GB" dirty="0"/>
          </a:p>
          <a:p>
            <a:r>
              <a:rPr lang="en-GB" dirty="0"/>
              <a:t>Questions</a:t>
            </a:r>
          </a:p>
          <a:p>
            <a:pPr lvl="1"/>
            <a:r>
              <a:rPr lang="en-GB" dirty="0"/>
              <a:t>Can the information you sent Dr Smith be considered confidential?</a:t>
            </a:r>
          </a:p>
          <a:p>
            <a:pPr lvl="1"/>
            <a:r>
              <a:rPr lang="en-GB" dirty="0"/>
              <a:t>Is the NDA Dr Smith signed legally binding?</a:t>
            </a:r>
          </a:p>
          <a:p>
            <a:pPr lvl="1"/>
            <a:endParaRPr lang="en-GB" dirty="0"/>
          </a:p>
          <a:p>
            <a:endParaRPr lang="en-GB" dirty="0"/>
          </a:p>
        </p:txBody>
      </p:sp>
      <p:sp>
        <p:nvSpPr>
          <p:cNvPr id="4" name="Fußzeilenplatzhalter 3"/>
          <p:cNvSpPr>
            <a:spLocks noGrp="1"/>
          </p:cNvSpPr>
          <p:nvPr>
            <p:ph type="ftr" sz="quarter" idx="10"/>
          </p:nvPr>
        </p:nvSpPr>
        <p:spPr>
          <a:xfrm>
            <a:off x="611188" y="6553200"/>
            <a:ext cx="7561212" cy="628650"/>
          </a:xfrm>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pPr>
              <a:defRPr/>
            </a:pPr>
            <a:fld id="{247B5036-5345-4F12-960C-805CBB254162}" type="slidenum">
              <a:rPr lang="de-DE" smtClean="0"/>
              <a:pPr>
                <a:defRPr/>
              </a:pPr>
              <a:t>222</a:t>
            </a:fld>
            <a:endParaRPr lang="de-DE" dirty="0"/>
          </a:p>
        </p:txBody>
      </p:sp>
    </p:spTree>
    <p:extLst>
      <p:ext uri="{BB962C8B-B14F-4D97-AF65-F5344CB8AC3E}">
        <p14:creationId xmlns:p14="http://schemas.microsoft.com/office/powerpoint/2010/main" val="7284882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Conclusions</a:t>
            </a:r>
          </a:p>
        </p:txBody>
      </p:sp>
      <p:sp>
        <p:nvSpPr>
          <p:cNvPr id="3" name="Content Placeholder 2"/>
          <p:cNvSpPr>
            <a:spLocks noGrp="1"/>
          </p:cNvSpPr>
          <p:nvPr>
            <p:ph idx="1"/>
          </p:nvPr>
        </p:nvSpPr>
        <p:spPr/>
        <p:txBody>
          <a:bodyPr/>
          <a:lstStyle/>
          <a:p>
            <a:pPr eaLnBrk="1" hangingPunct="1">
              <a:defRPr/>
            </a:pPr>
            <a:r>
              <a:rPr lang="en-US" altLang="en-US" dirty="0"/>
              <a:t>Guard your trade secrets and know-how: </a:t>
            </a:r>
          </a:p>
          <a:p>
            <a:pPr marL="536400" lvl="1" indent="-270000" eaLnBrk="1" hangingPunct="1">
              <a:defRPr/>
            </a:pPr>
            <a:r>
              <a:rPr lang="en-US" altLang="en-US" dirty="0"/>
              <a:t>covenants and NDAs </a:t>
            </a:r>
          </a:p>
          <a:p>
            <a:pPr marL="536400" lvl="1" indent="-270000" eaLnBrk="1" hangingPunct="1">
              <a:defRPr/>
            </a:pPr>
            <a:r>
              <a:rPr lang="en-US" altLang="en-US" dirty="0"/>
              <a:t>restricted access to and use of confidential information</a:t>
            </a:r>
          </a:p>
          <a:p>
            <a:pPr eaLnBrk="1" hangingPunct="1">
              <a:defRPr/>
            </a:pPr>
            <a:endParaRPr lang="en-US" altLang="en-US" dirty="0"/>
          </a:p>
          <a:p>
            <a:pPr eaLnBrk="1" hangingPunct="1">
              <a:defRPr/>
            </a:pPr>
            <a:r>
              <a:rPr lang="en-US" altLang="en-US" dirty="0"/>
              <a:t>Be alert to independent discovery or reverse engineering</a:t>
            </a:r>
          </a:p>
          <a:p>
            <a:pPr eaLnBrk="1" hangingPunct="1">
              <a:defRPr/>
            </a:pPr>
            <a:endParaRPr lang="en-US" altLang="en-US" dirty="0"/>
          </a:p>
          <a:p>
            <a:pPr eaLnBrk="1" hangingPunct="1">
              <a:defRPr/>
            </a:pPr>
            <a:r>
              <a:rPr lang="en-US" altLang="en-US" dirty="0"/>
              <a:t>Investigate to see if the springboard doctrine might apply</a:t>
            </a:r>
          </a:p>
          <a:p>
            <a:pPr eaLnBrk="1" hangingPunct="1">
              <a:defRPr/>
            </a:pPr>
            <a:endParaRPr lang="en-US" altLang="en-US" dirty="0"/>
          </a:p>
          <a:p>
            <a:pPr eaLnBrk="1" hangingPunct="1">
              <a:defRPr/>
            </a:pPr>
            <a:r>
              <a:rPr lang="en-US" altLang="en-US" dirty="0"/>
              <a:t>Be aware that some commercial information may have greater value as a trade secret than as a patent</a:t>
            </a:r>
          </a:p>
        </p:txBody>
      </p:sp>
      <p:sp>
        <p:nvSpPr>
          <p:cNvPr id="11" name="Fußzeilenplatzhalter 10"/>
          <p:cNvSpPr>
            <a:spLocks noGrp="1"/>
          </p:cNvSpPr>
          <p:nvPr>
            <p:ph type="ftr" sz="quarter" idx="10"/>
          </p:nvPr>
        </p:nvSpPr>
        <p:spPr>
          <a:xfrm>
            <a:off x="611188" y="6553200"/>
            <a:ext cx="7705228" cy="628650"/>
          </a:xfrm>
        </p:spPr>
        <p:txBody>
          <a:bodyPr/>
          <a:lstStyle/>
          <a:p>
            <a:pPr>
              <a:defRPr/>
            </a:pPr>
            <a:r>
              <a:rPr lang="en-US"/>
              <a:t>Intellectual Property Teaching Kit</a:t>
            </a:r>
            <a:endParaRPr lang="en-GB" dirty="0"/>
          </a:p>
        </p:txBody>
      </p:sp>
      <p:sp>
        <p:nvSpPr>
          <p:cNvPr id="4" name="Slide Number Placeholder 3"/>
          <p:cNvSpPr txBox="1">
            <a:spLocks noGrp="1"/>
          </p:cNvSpPr>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2375BD06-55CA-4C38-966B-45E62F7B828F}" type="slidenum">
              <a:rPr lang="de-DE" altLang="en-US" sz="1200"/>
              <a:pPr algn="r" eaLnBrk="1" hangingPunct="1">
                <a:spcBef>
                  <a:spcPct val="0"/>
                </a:spcBef>
                <a:buFontTx/>
                <a:buNone/>
              </a:pPr>
              <a:t>223</a:t>
            </a:fld>
            <a:endParaRPr lang="de-DE" altLang="en-US" sz="1200"/>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223</a:t>
            </a:fld>
            <a:endParaRPr lang="de-DE" dirty="0"/>
          </a:p>
        </p:txBody>
      </p:sp>
    </p:spTree>
    <p:extLst>
      <p:ext uri="{BB962C8B-B14F-4D97-AF65-F5344CB8AC3E}">
        <p14:creationId xmlns:p14="http://schemas.microsoft.com/office/powerpoint/2010/main" val="140597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a:t>What happens after registration</a:t>
            </a:r>
          </a:p>
        </p:txBody>
      </p:sp>
      <p:sp>
        <p:nvSpPr>
          <p:cNvPr id="17411" name="Content Placeholder 2"/>
          <p:cNvSpPr>
            <a:spLocks noGrp="1"/>
          </p:cNvSpPr>
          <p:nvPr>
            <p:ph idx="1"/>
          </p:nvPr>
        </p:nvSpPr>
        <p:spPr/>
        <p:txBody>
          <a:bodyPr/>
          <a:lstStyle/>
          <a:p>
            <a:r>
              <a:rPr lang="en-GB" dirty="0"/>
              <a:t>Duration of protection</a:t>
            </a:r>
          </a:p>
          <a:p>
            <a:pPr lvl="1"/>
            <a:r>
              <a:rPr lang="en-GB" dirty="0"/>
              <a:t>initial period of ten years</a:t>
            </a:r>
          </a:p>
          <a:p>
            <a:pPr lvl="1"/>
            <a:r>
              <a:rPr lang="en-GB" dirty="0"/>
              <a:t>unlimited renewal</a:t>
            </a:r>
          </a:p>
          <a:p>
            <a:pPr lvl="1"/>
            <a:endParaRPr lang="en-US" dirty="0"/>
          </a:p>
          <a:p>
            <a:r>
              <a:rPr lang="en-US" dirty="0"/>
              <a:t>Requirement of </a:t>
            </a:r>
            <a:r>
              <a:rPr lang="en-US" dirty="0">
                <a:solidFill>
                  <a:srgbClr val="404B56"/>
                </a:solidFill>
              </a:rPr>
              <a:t>genuine use</a:t>
            </a:r>
            <a:r>
              <a:rPr lang="en-US" b="1" dirty="0">
                <a:solidFill>
                  <a:srgbClr val="404B56"/>
                </a:solidFill>
              </a:rPr>
              <a:t> </a:t>
            </a:r>
            <a:r>
              <a:rPr lang="en-US" dirty="0"/>
              <a:t>after five years</a:t>
            </a:r>
          </a:p>
          <a:p>
            <a:endParaRPr lang="en-US" dirty="0"/>
          </a:p>
          <a:p>
            <a:r>
              <a:rPr lang="en-US" dirty="0"/>
              <a:t>Cancellation</a:t>
            </a:r>
          </a:p>
          <a:p>
            <a:pPr lvl="1"/>
            <a:r>
              <a:rPr lang="en-US" dirty="0"/>
              <a:t>invalidity</a:t>
            </a:r>
          </a:p>
          <a:p>
            <a:pPr lvl="1"/>
            <a:r>
              <a:rPr lang="en-US" dirty="0"/>
              <a:t>revocation:</a:t>
            </a:r>
          </a:p>
          <a:p>
            <a:pPr lvl="2"/>
            <a:r>
              <a:rPr lang="en-US" dirty="0"/>
              <a:t>lack of genuine use</a:t>
            </a:r>
          </a:p>
          <a:p>
            <a:pPr lvl="2"/>
            <a:r>
              <a:rPr lang="en-US" dirty="0"/>
              <a:t>acquired generic character</a:t>
            </a:r>
          </a:p>
          <a:p>
            <a:pPr lvl="2"/>
            <a:r>
              <a:rPr lang="en-US" dirty="0"/>
              <a:t>misuse</a:t>
            </a:r>
          </a:p>
        </p:txBody>
      </p:sp>
      <p:sp>
        <p:nvSpPr>
          <p:cNvPr id="17412" name="Footer Placeholder 3"/>
          <p:cNvSpPr>
            <a:spLocks noGrp="1"/>
          </p:cNvSpPr>
          <p:nvPr>
            <p:ph type="ftr" sz="quarter" idx="10"/>
          </p:nvPr>
        </p:nvSpPr>
        <p:spPr>
          <a:xfrm>
            <a:off x="611188" y="6553200"/>
            <a:ext cx="5761012"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23</a:t>
            </a:fld>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0" y="4406900"/>
            <a:ext cx="7772400" cy="1362075"/>
          </a:xfrm>
        </p:spPr>
        <p:txBody>
          <a:bodyPr/>
          <a:lstStyle/>
          <a:p>
            <a:r>
              <a:rPr lang="en-GB" dirty="0"/>
              <a:t>infringement</a:t>
            </a:r>
          </a:p>
        </p:txBody>
      </p:sp>
      <p:sp>
        <p:nvSpPr>
          <p:cNvPr id="4" name="Footer Placeholder 3"/>
          <p:cNvSpPr>
            <a:spLocks noGrp="1"/>
          </p:cNvSpPr>
          <p:nvPr>
            <p:ph type="ftr" sz="quarter" idx="10"/>
          </p:nvPr>
        </p:nvSpPr>
        <p:spPr>
          <a:xfrm>
            <a:off x="611188" y="6553200"/>
            <a:ext cx="5689004"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C126516D-2BF6-4F54-BC1F-35CC5013F9FE}" type="slidenum">
              <a:rPr lang="de-DE" smtClean="0"/>
              <a:pPr>
                <a:defRPr/>
              </a:pPr>
              <a:t>24</a:t>
            </a:fld>
            <a:endParaRPr lang="de-DE" dirty="0"/>
          </a:p>
        </p:txBody>
      </p:sp>
    </p:spTree>
    <p:extLst>
      <p:ext uri="{BB962C8B-B14F-4D97-AF65-F5344CB8AC3E}">
        <p14:creationId xmlns:p14="http://schemas.microsoft.com/office/powerpoint/2010/main" val="276000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a:t>Scope of protection</a:t>
            </a:r>
          </a:p>
        </p:txBody>
      </p:sp>
      <p:sp>
        <p:nvSpPr>
          <p:cNvPr id="18435" name="Content Placeholder 2"/>
          <p:cNvSpPr>
            <a:spLocks noGrp="1"/>
          </p:cNvSpPr>
          <p:nvPr>
            <p:ph idx="1"/>
          </p:nvPr>
        </p:nvSpPr>
        <p:spPr>
          <a:xfrm>
            <a:off x="611188" y="1628775"/>
            <a:ext cx="7921625" cy="4464050"/>
          </a:xfrm>
        </p:spPr>
        <p:txBody>
          <a:bodyPr/>
          <a:lstStyle/>
          <a:p>
            <a:r>
              <a:rPr lang="en-GB" dirty="0">
                <a:solidFill>
                  <a:srgbClr val="404B56"/>
                </a:solidFill>
              </a:rPr>
              <a:t>Exclusive right </a:t>
            </a:r>
            <a:r>
              <a:rPr lang="en-GB" dirty="0"/>
              <a:t>to prevent use of:</a:t>
            </a:r>
          </a:p>
          <a:p>
            <a:endParaRPr lang="en-GB" dirty="0"/>
          </a:p>
          <a:p>
            <a:pPr lvl="1"/>
            <a:r>
              <a:rPr lang="en-GB" dirty="0"/>
              <a:t>identical signs for identical goods and services</a:t>
            </a:r>
          </a:p>
          <a:p>
            <a:pPr lvl="1"/>
            <a:r>
              <a:rPr lang="en-GB" dirty="0"/>
              <a:t>identical/similar signs for identical/similar goods and services</a:t>
            </a:r>
          </a:p>
          <a:p>
            <a:pPr lvl="1"/>
            <a:r>
              <a:rPr lang="en-GB" dirty="0"/>
              <a:t>principle of speciality</a:t>
            </a:r>
          </a:p>
          <a:p>
            <a:endParaRPr lang="en-GB" dirty="0"/>
          </a:p>
          <a:p>
            <a:r>
              <a:rPr lang="en-GB" dirty="0"/>
              <a:t>Geographical scope</a:t>
            </a:r>
          </a:p>
          <a:p>
            <a:endParaRPr lang="en-GB" dirty="0"/>
          </a:p>
          <a:p>
            <a:pPr lvl="1"/>
            <a:r>
              <a:rPr lang="en-GB" dirty="0"/>
              <a:t>principle of territoriality</a:t>
            </a:r>
          </a:p>
        </p:txBody>
      </p:sp>
      <p:sp>
        <p:nvSpPr>
          <p:cNvPr id="18436"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s</a:t>
            </a:r>
            <a:r>
              <a:rPr lang="en-GB" dirty="0" err="1"/>
              <a:t>peciality</a:t>
            </a:r>
            <a:r>
              <a:rPr lang="en-GB" dirty="0"/>
              <a:t>: </a:t>
            </a:r>
            <a:r>
              <a:rPr lang="en-US" dirty="0"/>
              <a:t>classification</a:t>
            </a:r>
          </a:p>
        </p:txBody>
      </p:sp>
      <p:sp>
        <p:nvSpPr>
          <p:cNvPr id="3" name="Content Placeholder 2"/>
          <p:cNvSpPr>
            <a:spLocks noGrp="1"/>
          </p:cNvSpPr>
          <p:nvPr>
            <p:ph idx="1"/>
          </p:nvPr>
        </p:nvSpPr>
        <p:spPr>
          <a:xfrm>
            <a:off x="612233" y="1637100"/>
            <a:ext cx="4464868" cy="4464050"/>
          </a:xfrm>
        </p:spPr>
        <p:txBody>
          <a:bodyPr/>
          <a:lstStyle/>
          <a:p>
            <a:r>
              <a:rPr lang="en-US" dirty="0"/>
              <a:t>The scope of protection of a trade mark is limited to those goods and services applied for</a:t>
            </a:r>
          </a:p>
          <a:p>
            <a:endParaRPr lang="en-US" dirty="0"/>
          </a:p>
          <a:p>
            <a:r>
              <a:rPr lang="en-US" dirty="0"/>
              <a:t>Similar trade marks can coexist peacefully in the market if they refer to different products</a:t>
            </a:r>
          </a:p>
          <a:p>
            <a:endParaRPr lang="en-US" dirty="0"/>
          </a:p>
          <a:p>
            <a:r>
              <a:rPr lang="en-US" dirty="0"/>
              <a:t>Classification systems are used in order to easily identify the goods and services which a trade mark has been applied for</a:t>
            </a:r>
          </a:p>
          <a:p>
            <a:endParaRPr lang="es-ES" dirty="0"/>
          </a:p>
          <a:p>
            <a:endParaRPr lang="es-ES" dirty="0"/>
          </a:p>
          <a:p>
            <a:endParaRPr lang="en-IE" dirty="0"/>
          </a:p>
        </p:txBody>
      </p:sp>
      <p:sp>
        <p:nvSpPr>
          <p:cNvPr id="4" name="Footer Placeholder 3"/>
          <p:cNvSpPr>
            <a:spLocks noGrp="1"/>
          </p:cNvSpPr>
          <p:nvPr>
            <p:ph type="ftr" sz="quarter" idx="10"/>
          </p:nvPr>
        </p:nvSpPr>
        <p:spPr>
          <a:xfrm>
            <a:off x="611188" y="6553200"/>
            <a:ext cx="5616996"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26</a:t>
            </a:fld>
            <a:endParaRPr lang="de-DE" dirty="0"/>
          </a:p>
        </p:txBody>
      </p:sp>
      <p:pic>
        <p:nvPicPr>
          <p:cNvPr id="1026" name="Picture 2" descr="C:\Users\spinaga\Desktop\Lotus 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374" y="4984881"/>
            <a:ext cx="1696975" cy="1271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pinaga\Desktop\lot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054" y="3389215"/>
            <a:ext cx="1044637" cy="10185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pinaga\Desktop\Speculo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7726" y="3199065"/>
            <a:ext cx="887905" cy="13988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pinaga\Desktop\MP90040728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960" y="1580048"/>
            <a:ext cx="1826718" cy="133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3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dirty="0"/>
              <a:t>Trade marks with a reputation</a:t>
            </a:r>
          </a:p>
        </p:txBody>
      </p:sp>
      <p:sp>
        <p:nvSpPr>
          <p:cNvPr id="19459" name="Content Placeholder 2"/>
          <p:cNvSpPr>
            <a:spLocks noGrp="1"/>
          </p:cNvSpPr>
          <p:nvPr>
            <p:ph idx="1"/>
          </p:nvPr>
        </p:nvSpPr>
        <p:spPr/>
        <p:txBody>
          <a:bodyPr/>
          <a:lstStyle/>
          <a:p>
            <a:r>
              <a:rPr lang="en-GB" dirty="0"/>
              <a:t>Broader scope of protection</a:t>
            </a:r>
          </a:p>
          <a:p>
            <a:endParaRPr lang="en-GB" dirty="0"/>
          </a:p>
          <a:p>
            <a:pPr lvl="1"/>
            <a:r>
              <a:rPr lang="en-GB" dirty="0"/>
              <a:t>beyond the limitations of the principle of speciality</a:t>
            </a:r>
          </a:p>
          <a:p>
            <a:pPr lvl="1"/>
            <a:r>
              <a:rPr lang="en-GB" dirty="0"/>
              <a:t>without likelihood of confusion</a:t>
            </a:r>
          </a:p>
          <a:p>
            <a:endParaRPr lang="en-GB" dirty="0"/>
          </a:p>
          <a:p>
            <a:r>
              <a:rPr lang="en-GB" dirty="0"/>
              <a:t>Requirements</a:t>
            </a:r>
          </a:p>
          <a:p>
            <a:endParaRPr lang="en-GB" dirty="0"/>
          </a:p>
          <a:p>
            <a:pPr lvl="1"/>
            <a:r>
              <a:rPr lang="en-GB" dirty="0"/>
              <a:t>identical or similar signs, but </a:t>
            </a:r>
            <a:r>
              <a:rPr lang="en-GB" dirty="0">
                <a:solidFill>
                  <a:srgbClr val="404B56"/>
                </a:solidFill>
              </a:rPr>
              <a:t>dissimilar</a:t>
            </a:r>
            <a:r>
              <a:rPr lang="en-GB" dirty="0"/>
              <a:t> goods and services</a:t>
            </a:r>
          </a:p>
          <a:p>
            <a:pPr lvl="1"/>
            <a:r>
              <a:rPr lang="en-GB" dirty="0"/>
              <a:t>reputation in the relevant territory</a:t>
            </a:r>
          </a:p>
          <a:p>
            <a:pPr lvl="1"/>
            <a:r>
              <a:rPr lang="en-GB" dirty="0"/>
              <a:t>likelihood of harm to the trade mark</a:t>
            </a:r>
          </a:p>
          <a:p>
            <a:endParaRPr lang="en-GB" dirty="0"/>
          </a:p>
        </p:txBody>
      </p:sp>
      <p:sp>
        <p:nvSpPr>
          <p:cNvPr id="19460"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27</a:t>
            </a:fld>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a:t>Infringing acts</a:t>
            </a:r>
          </a:p>
        </p:txBody>
      </p:sp>
      <p:sp>
        <p:nvSpPr>
          <p:cNvPr id="20483" name="Content Placeholder 2"/>
          <p:cNvSpPr>
            <a:spLocks noGrp="1"/>
          </p:cNvSpPr>
          <p:nvPr>
            <p:ph idx="1"/>
          </p:nvPr>
        </p:nvSpPr>
        <p:spPr/>
        <p:txBody>
          <a:bodyPr/>
          <a:lstStyle/>
          <a:p>
            <a:r>
              <a:rPr lang="en-GB" dirty="0"/>
              <a:t>Infringing </a:t>
            </a:r>
            <a:r>
              <a:rPr lang="en-GB" dirty="0">
                <a:solidFill>
                  <a:srgbClr val="404B56"/>
                </a:solidFill>
              </a:rPr>
              <a:t>use</a:t>
            </a:r>
            <a:r>
              <a:rPr lang="en-GB" dirty="0"/>
              <a:t> includes:</a:t>
            </a:r>
          </a:p>
          <a:p>
            <a:endParaRPr lang="en-GB" dirty="0"/>
          </a:p>
          <a:p>
            <a:pPr lvl="1"/>
            <a:r>
              <a:rPr lang="en-GB" dirty="0"/>
              <a:t>offering or supplying</a:t>
            </a:r>
          </a:p>
          <a:p>
            <a:pPr lvl="1"/>
            <a:r>
              <a:rPr lang="en-GB" dirty="0"/>
              <a:t>attaching the sign to goods</a:t>
            </a:r>
          </a:p>
          <a:p>
            <a:pPr lvl="1"/>
            <a:r>
              <a:rPr lang="en-GB" dirty="0"/>
              <a:t>importing or exporting</a:t>
            </a:r>
          </a:p>
          <a:p>
            <a:pPr lvl="1"/>
            <a:r>
              <a:rPr lang="en-GB" dirty="0"/>
              <a:t>use in advertising</a:t>
            </a:r>
          </a:p>
          <a:p>
            <a:endParaRPr lang="en-GB" dirty="0"/>
          </a:p>
          <a:p>
            <a:r>
              <a:rPr lang="en-GB" dirty="0"/>
              <a:t>Conditions:</a:t>
            </a:r>
          </a:p>
          <a:p>
            <a:endParaRPr lang="en-GB" dirty="0"/>
          </a:p>
          <a:p>
            <a:pPr lvl="1"/>
            <a:r>
              <a:rPr lang="en-GB" dirty="0"/>
              <a:t>use as a trade mark</a:t>
            </a:r>
          </a:p>
          <a:p>
            <a:pPr lvl="1"/>
            <a:r>
              <a:rPr lang="en-GB" dirty="0">
                <a:solidFill>
                  <a:srgbClr val="404B56"/>
                </a:solidFill>
              </a:rPr>
              <a:t>use in the course of trade</a:t>
            </a:r>
          </a:p>
          <a:p>
            <a:pPr lvl="1"/>
            <a:r>
              <a:rPr lang="en-GB" dirty="0"/>
              <a:t>without consent</a:t>
            </a:r>
          </a:p>
          <a:p>
            <a:pPr lvl="1"/>
            <a:endParaRPr lang="en-GB" dirty="0"/>
          </a:p>
        </p:txBody>
      </p:sp>
      <p:sp>
        <p:nvSpPr>
          <p:cNvPr id="20484"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28</a:t>
            </a:fld>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a:t>Allowed uses</a:t>
            </a:r>
          </a:p>
        </p:txBody>
      </p:sp>
      <p:sp>
        <p:nvSpPr>
          <p:cNvPr id="21507" name="Content Placeholder 2"/>
          <p:cNvSpPr>
            <a:spLocks noGrp="1"/>
          </p:cNvSpPr>
          <p:nvPr>
            <p:ph idx="1"/>
          </p:nvPr>
        </p:nvSpPr>
        <p:spPr>
          <a:xfrm>
            <a:off x="602249" y="1604676"/>
            <a:ext cx="7921625" cy="4464050"/>
          </a:xfrm>
        </p:spPr>
        <p:txBody>
          <a:bodyPr/>
          <a:lstStyle/>
          <a:p>
            <a:r>
              <a:rPr lang="en-GB" dirty="0"/>
              <a:t>Mere private use</a:t>
            </a:r>
          </a:p>
          <a:p>
            <a:endParaRPr lang="en-GB" dirty="0"/>
          </a:p>
          <a:p>
            <a:r>
              <a:rPr lang="en-GB" dirty="0"/>
              <a:t>In the course of trade:</a:t>
            </a:r>
          </a:p>
          <a:p>
            <a:pPr lvl="1"/>
            <a:r>
              <a:rPr lang="en-GB" dirty="0"/>
              <a:t>use of own name</a:t>
            </a:r>
          </a:p>
          <a:p>
            <a:pPr lvl="1"/>
            <a:r>
              <a:rPr lang="en-GB" dirty="0"/>
              <a:t>indication of characteristic or intended purpose</a:t>
            </a:r>
          </a:p>
          <a:p>
            <a:pPr lvl="1"/>
            <a:r>
              <a:rPr lang="en-GB" dirty="0"/>
              <a:t>on condition that it is in accordance with </a:t>
            </a:r>
            <a:r>
              <a:rPr lang="en-GB" dirty="0">
                <a:solidFill>
                  <a:srgbClr val="404B56"/>
                </a:solidFill>
              </a:rPr>
              <a:t>honest practices</a:t>
            </a:r>
          </a:p>
          <a:p>
            <a:endParaRPr lang="en-GB" dirty="0"/>
          </a:p>
          <a:p>
            <a:r>
              <a:rPr lang="en-GB" dirty="0"/>
              <a:t>Licences</a:t>
            </a:r>
          </a:p>
          <a:p>
            <a:endParaRPr lang="en-GB" dirty="0"/>
          </a:p>
          <a:p>
            <a:r>
              <a:rPr lang="en-GB" dirty="0"/>
              <a:t>Acquiescence</a:t>
            </a:r>
          </a:p>
          <a:p>
            <a:endParaRPr lang="en-GB" dirty="0"/>
          </a:p>
          <a:p>
            <a:r>
              <a:rPr lang="en-GB" dirty="0"/>
              <a:t>Exhaustion in the EU internal market</a:t>
            </a:r>
          </a:p>
          <a:p>
            <a:endParaRPr lang="en-GB" dirty="0"/>
          </a:p>
        </p:txBody>
      </p:sp>
      <p:sp>
        <p:nvSpPr>
          <p:cNvPr id="21508" name="Footer Placeholder 3"/>
          <p:cNvSpPr>
            <a:spLocks noGrp="1"/>
          </p:cNvSpPr>
          <p:nvPr>
            <p:ph type="ftr" sz="quarter" idx="10"/>
          </p:nvPr>
        </p:nvSpPr>
        <p:spPr>
          <a:xfrm>
            <a:off x="611188" y="6553200"/>
            <a:ext cx="5616996"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29</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a:t>Introduction</a:t>
            </a:r>
          </a:p>
        </p:txBody>
      </p:sp>
      <p:sp>
        <p:nvSpPr>
          <p:cNvPr id="4099" name="Content Placeholder 2"/>
          <p:cNvSpPr>
            <a:spLocks noGrp="1"/>
          </p:cNvSpPr>
          <p:nvPr>
            <p:ph idx="1"/>
          </p:nvPr>
        </p:nvSpPr>
        <p:spPr>
          <a:xfrm>
            <a:off x="611188" y="1412776"/>
            <a:ext cx="7921625" cy="4464050"/>
          </a:xfrm>
        </p:spPr>
        <p:txBody>
          <a:bodyPr/>
          <a:lstStyle/>
          <a:p>
            <a:r>
              <a:rPr lang="en-US" b="1" dirty="0">
                <a:solidFill>
                  <a:srgbClr val="404B56"/>
                </a:solidFill>
              </a:rPr>
              <a:t>Definition</a:t>
            </a:r>
          </a:p>
          <a:p>
            <a:pPr lvl="1"/>
            <a:r>
              <a:rPr lang="en-US" dirty="0"/>
              <a:t>What is a trade mark?</a:t>
            </a:r>
          </a:p>
          <a:p>
            <a:pPr lvl="1"/>
            <a:r>
              <a:rPr lang="en-US" dirty="0"/>
              <a:t>What are the grounds on which registration can be refused?</a:t>
            </a:r>
          </a:p>
          <a:p>
            <a:pPr lvl="1"/>
            <a:r>
              <a:rPr lang="en-US" dirty="0"/>
              <a:t>Why is distinctiveness so important?</a:t>
            </a:r>
          </a:p>
          <a:p>
            <a:pPr lvl="1"/>
            <a:endParaRPr lang="en-US" dirty="0"/>
          </a:p>
          <a:p>
            <a:r>
              <a:rPr lang="en-US" b="1" dirty="0">
                <a:solidFill>
                  <a:srgbClr val="404B56"/>
                </a:solidFill>
              </a:rPr>
              <a:t>Registration</a:t>
            </a:r>
          </a:p>
          <a:p>
            <a:pPr lvl="1"/>
            <a:r>
              <a:rPr lang="en-US" dirty="0"/>
              <a:t>How can a trade mark be registered?</a:t>
            </a:r>
          </a:p>
          <a:p>
            <a:pPr lvl="1"/>
            <a:r>
              <a:rPr lang="en-US" dirty="0"/>
              <a:t>What happens after registration?</a:t>
            </a:r>
          </a:p>
          <a:p>
            <a:pPr lvl="1"/>
            <a:endParaRPr lang="en-US" dirty="0"/>
          </a:p>
          <a:p>
            <a:r>
              <a:rPr lang="en-US" b="1" dirty="0">
                <a:solidFill>
                  <a:srgbClr val="404B56"/>
                </a:solidFill>
              </a:rPr>
              <a:t>Infringement</a:t>
            </a:r>
          </a:p>
          <a:p>
            <a:pPr lvl="1"/>
            <a:r>
              <a:rPr lang="en-US" dirty="0"/>
              <a:t>What are the rights conferred?</a:t>
            </a:r>
          </a:p>
          <a:p>
            <a:pPr lvl="1"/>
            <a:r>
              <a:rPr lang="en-US" dirty="0"/>
              <a:t>What is the scope of protection?</a:t>
            </a:r>
          </a:p>
          <a:p>
            <a:pPr lvl="1"/>
            <a:r>
              <a:rPr lang="en-US" dirty="0"/>
              <a:t>What are the allowed uses?</a:t>
            </a:r>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3</a:t>
            </a:fld>
            <a:endParaRPr lang="de-DE" dirty="0"/>
          </a:p>
        </p:txBody>
      </p:sp>
      <p:sp>
        <p:nvSpPr>
          <p:cNvPr id="3" name="Footer Placeholder 2"/>
          <p:cNvSpPr>
            <a:spLocks noGrp="1"/>
          </p:cNvSpPr>
          <p:nvPr>
            <p:ph type="ftr" sz="quarter" idx="10"/>
          </p:nvPr>
        </p:nvSpPr>
        <p:spPr/>
        <p:txBody>
          <a:bodyPr/>
          <a:lstStyle/>
          <a:p>
            <a:pPr>
              <a:defRPr/>
            </a:pPr>
            <a:r>
              <a:rPr lang="en-US"/>
              <a:t>Intellectual Property Teaching Kit</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dirty="0"/>
              <a:t>Quiz</a:t>
            </a:r>
          </a:p>
        </p:txBody>
      </p:sp>
      <p:sp>
        <p:nvSpPr>
          <p:cNvPr id="22531" name="Content Placeholder 2"/>
          <p:cNvSpPr>
            <a:spLocks noGrp="1"/>
          </p:cNvSpPr>
          <p:nvPr>
            <p:ph idx="1"/>
          </p:nvPr>
        </p:nvSpPr>
        <p:spPr/>
        <p:txBody>
          <a:bodyPr/>
          <a:lstStyle/>
          <a:p>
            <a:pPr marL="457200" indent="-457200">
              <a:buFont typeface="+mj-lt"/>
              <a:buAutoNum type="arabicPeriod"/>
            </a:pPr>
            <a:r>
              <a:rPr lang="en-US" dirty="0"/>
              <a:t>What is the main function of a trade mark?</a:t>
            </a:r>
          </a:p>
          <a:p>
            <a:pPr marL="457200" indent="-457200">
              <a:buFont typeface="+mj-lt"/>
              <a:buAutoNum type="arabicPeriod"/>
            </a:pPr>
            <a:endParaRPr lang="en-US" dirty="0"/>
          </a:p>
          <a:p>
            <a:pPr marL="457200" indent="-457200">
              <a:buFont typeface="+mj-lt"/>
              <a:buAutoNum type="arabicPeriod"/>
            </a:pPr>
            <a:r>
              <a:rPr lang="en-US" dirty="0"/>
              <a:t>Why is it not possible to get a registered Community trade mark for a smell?</a:t>
            </a:r>
          </a:p>
          <a:p>
            <a:pPr marL="457200" indent="-457200">
              <a:buFont typeface="+mj-lt"/>
              <a:buAutoNum type="arabicPeriod"/>
            </a:pPr>
            <a:endParaRPr lang="en-US" dirty="0"/>
          </a:p>
          <a:p>
            <a:pPr marL="457200" indent="-457200">
              <a:buFont typeface="+mj-lt"/>
              <a:buAutoNum type="arabicPeriod"/>
            </a:pPr>
            <a:r>
              <a:rPr lang="en-US" dirty="0"/>
              <a:t>Would it be possible to register the word mark "EUROPIG" as a Community trade mark for meat, sausages, smoked meats, ham and bacon?</a:t>
            </a:r>
          </a:p>
          <a:p>
            <a:pPr marL="457200" indent="-457200">
              <a:buFont typeface="+mj-lt"/>
              <a:buAutoNum type="arabicPeriod"/>
            </a:pPr>
            <a:endParaRPr lang="en-US" dirty="0"/>
          </a:p>
          <a:p>
            <a:pPr marL="457200" indent="-457200">
              <a:buFont typeface="+mj-lt"/>
              <a:buAutoNum type="arabicPeriod"/>
            </a:pPr>
            <a:r>
              <a:rPr lang="en-US" dirty="0"/>
              <a:t>How is the likelihood of confusion assessed?</a:t>
            </a:r>
          </a:p>
          <a:p>
            <a:pPr marL="457200" indent="-457200">
              <a:buFont typeface="+mj-lt"/>
              <a:buAutoNum type="arabicPeriod"/>
            </a:pPr>
            <a:endParaRPr lang="en-US" dirty="0"/>
          </a:p>
          <a:p>
            <a:endParaRPr lang="en-US" dirty="0"/>
          </a:p>
        </p:txBody>
      </p:sp>
      <p:sp>
        <p:nvSpPr>
          <p:cNvPr id="22532" name="Footer Placeholder 3"/>
          <p:cNvSpPr>
            <a:spLocks noGrp="1"/>
          </p:cNvSpPr>
          <p:nvPr>
            <p:ph type="ftr" sz="quarter" idx="10"/>
          </p:nvPr>
        </p:nvSpPr>
        <p:spPr>
          <a:xfrm>
            <a:off x="611188" y="6553200"/>
            <a:ext cx="5689004"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30</a:t>
            </a:fld>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 (continued)</a:t>
            </a:r>
          </a:p>
        </p:txBody>
      </p:sp>
      <p:sp>
        <p:nvSpPr>
          <p:cNvPr id="3" name="Content Placeholder 2"/>
          <p:cNvSpPr>
            <a:spLocks noGrp="1"/>
          </p:cNvSpPr>
          <p:nvPr>
            <p:ph idx="1"/>
          </p:nvPr>
        </p:nvSpPr>
        <p:spPr/>
        <p:txBody>
          <a:bodyPr/>
          <a:lstStyle/>
          <a:p>
            <a:pPr marL="447675" indent="-447675">
              <a:buNone/>
            </a:pPr>
            <a:r>
              <a:rPr lang="en-GB" dirty="0"/>
              <a:t>5.	What are the two main principles of the Community trade mark?</a:t>
            </a:r>
          </a:p>
          <a:p>
            <a:pPr marL="447675" indent="-447675">
              <a:buFont typeface="+mj-lt"/>
              <a:buAutoNum type="arabicPeriod"/>
            </a:pPr>
            <a:endParaRPr lang="en-GB" dirty="0"/>
          </a:p>
          <a:p>
            <a:pPr marL="447675" indent="-447675">
              <a:buNone/>
            </a:pPr>
            <a:r>
              <a:rPr lang="en-GB" dirty="0"/>
              <a:t>6.	Can I obtain an international registration of a trade mark from the International Bureau of WIPO itself?</a:t>
            </a:r>
          </a:p>
          <a:p>
            <a:pPr marL="447675" indent="-447675">
              <a:buFont typeface="+mj-lt"/>
              <a:buAutoNum type="arabicPeriod"/>
            </a:pPr>
            <a:endParaRPr lang="en-GB" dirty="0"/>
          </a:p>
          <a:p>
            <a:pPr marL="447675" indent="-447675">
              <a:buNone/>
            </a:pPr>
            <a:r>
              <a:rPr lang="en-GB" dirty="0"/>
              <a:t>7.	Use of a trade mark is obligatory. True or false?</a:t>
            </a:r>
          </a:p>
          <a:p>
            <a:pPr marL="447675" indent="-447675">
              <a:buFont typeface="+mj-lt"/>
              <a:buAutoNum type="arabicPeriod"/>
            </a:pPr>
            <a:endParaRPr lang="en-GB" dirty="0"/>
          </a:p>
          <a:p>
            <a:pPr marL="447675" indent="-447675">
              <a:buNone/>
            </a:pPr>
            <a:r>
              <a:rPr lang="en-GB" dirty="0"/>
              <a:t>8.	Identify the two main limits to the scope of protection of a trade mark</a:t>
            </a:r>
          </a:p>
        </p:txBody>
      </p:sp>
      <p:sp>
        <p:nvSpPr>
          <p:cNvPr id="4" name="Footer Placeholder 3"/>
          <p:cNvSpPr>
            <a:spLocks noGrp="1"/>
          </p:cNvSpPr>
          <p:nvPr>
            <p:ph type="ftr" sz="quarter" idx="10"/>
          </p:nvPr>
        </p:nvSpPr>
        <p:spPr>
          <a:xfrm>
            <a:off x="611188" y="6553200"/>
            <a:ext cx="5616996"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31</a:t>
            </a:fld>
            <a:endParaRPr lang="de-DE" dirty="0"/>
          </a:p>
        </p:txBody>
      </p:sp>
    </p:spTree>
    <p:extLst>
      <p:ext uri="{BB962C8B-B14F-4D97-AF65-F5344CB8AC3E}">
        <p14:creationId xmlns:p14="http://schemas.microsoft.com/office/powerpoint/2010/main" val="168730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1010" y="4406900"/>
            <a:ext cx="7772400" cy="1362075"/>
          </a:xfrm>
        </p:spPr>
        <p:txBody>
          <a:bodyPr/>
          <a:lstStyle/>
          <a:p>
            <a:pPr eaLnBrk="1" hangingPunct="1"/>
            <a:r>
              <a:rPr lang="en-GB" altLang="de-DE" dirty="0"/>
              <a:t>Trade mark case study</a:t>
            </a:r>
            <a:br>
              <a:rPr lang="en-GB" altLang="de-DE" dirty="0"/>
            </a:br>
            <a:r>
              <a:rPr lang="en-GB" altLang="de-DE" dirty="0"/>
              <a:t>B&amp;O loudspeaker</a:t>
            </a:r>
            <a:br>
              <a:rPr lang="en-GB" altLang="de-DE" dirty="0"/>
            </a:br>
            <a:br>
              <a:rPr lang="en-GB" altLang="de-DE" dirty="0"/>
            </a:br>
            <a:br>
              <a:rPr lang="en-GB" altLang="de-DE" dirty="0"/>
            </a:br>
            <a:br>
              <a:rPr lang="en-GB" altLang="de-DE" sz="2400" b="0" i="1" dirty="0"/>
            </a:br>
            <a:endParaRPr lang="en-GB" altLang="de-DE" sz="2400" b="0" dirty="0"/>
          </a:p>
        </p:txBody>
      </p:sp>
      <p:sp>
        <p:nvSpPr>
          <p:cNvPr id="2" name="Textplatzhalter 1"/>
          <p:cNvSpPr>
            <a:spLocks noGrp="1"/>
          </p:cNvSpPr>
          <p:nvPr>
            <p:ph type="body" idx="1"/>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en-US"/>
              <a:t>Intellectual Property Teaching Kit</a:t>
            </a:r>
            <a:endParaRPr lang="en-GB" dirty="0"/>
          </a:p>
        </p:txBody>
      </p:sp>
      <p:sp>
        <p:nvSpPr>
          <p:cNvPr id="4" name="Foliennummernplatzhalter 3"/>
          <p:cNvSpPr>
            <a:spLocks noGrp="1"/>
          </p:cNvSpPr>
          <p:nvPr>
            <p:ph type="sldNum" sz="quarter" idx="11"/>
          </p:nvPr>
        </p:nvSpPr>
        <p:spPr/>
        <p:txBody>
          <a:bodyPr/>
          <a:lstStyle/>
          <a:p>
            <a:pPr>
              <a:defRPr/>
            </a:pPr>
            <a:fld id="{290C1A9A-BE64-4E3B-8E82-3491E17BA93E}" type="slidenum">
              <a:rPr lang="de-DE" altLang="de-DE" smtClean="0"/>
              <a:pPr>
                <a:defRPr/>
              </a:pPr>
              <a:t>32</a:t>
            </a:fld>
            <a:endParaRPr lang="de-DE" altLang="de-DE"/>
          </a:p>
        </p:txBody>
      </p:sp>
    </p:spTree>
    <p:extLst>
      <p:ext uri="{BB962C8B-B14F-4D97-AF65-F5344CB8AC3E}">
        <p14:creationId xmlns:p14="http://schemas.microsoft.com/office/powerpoint/2010/main" val="408456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de-DE"/>
              <a:t>Facts (I)</a:t>
            </a:r>
          </a:p>
        </p:txBody>
      </p:sp>
      <p:sp>
        <p:nvSpPr>
          <p:cNvPr id="17411" name="Content Placeholder 2"/>
          <p:cNvSpPr>
            <a:spLocks noGrp="1"/>
          </p:cNvSpPr>
          <p:nvPr>
            <p:ph idx="1"/>
          </p:nvPr>
        </p:nvSpPr>
        <p:spPr>
          <a:xfrm>
            <a:off x="611188" y="1628775"/>
            <a:ext cx="7921625" cy="4464050"/>
          </a:xfrm>
        </p:spPr>
        <p:txBody>
          <a:bodyPr/>
          <a:lstStyle/>
          <a:p>
            <a:pPr eaLnBrk="1" hangingPunct="1"/>
            <a:r>
              <a:rPr lang="en-GB" altLang="de-DE"/>
              <a:t>Community Trade Mark application for shape (No. 3354371)</a:t>
            </a:r>
          </a:p>
          <a:p>
            <a:pPr eaLnBrk="1" hangingPunct="1"/>
            <a:endParaRPr lang="en-GB" altLang="de-DE"/>
          </a:p>
          <a:p>
            <a:pPr eaLnBrk="1" hangingPunct="1"/>
            <a:r>
              <a:rPr lang="en-GB" altLang="de-DE"/>
              <a:t>Filing date: 17 September 2003</a:t>
            </a:r>
          </a:p>
          <a:p>
            <a:pPr eaLnBrk="1" hangingPunct="1"/>
            <a:endParaRPr lang="en-GB" altLang="de-DE"/>
          </a:p>
          <a:p>
            <a:pPr eaLnBrk="1" hangingPunct="1"/>
            <a:r>
              <a:rPr lang="en-GB" altLang="de-DE"/>
              <a:t>Registration is sought for goods from:</a:t>
            </a:r>
          </a:p>
          <a:p>
            <a:pPr eaLnBrk="1" hangingPunct="1"/>
            <a:endParaRPr lang="en-GB" altLang="de-DE"/>
          </a:p>
          <a:p>
            <a:pPr lvl="1" eaLnBrk="1" hangingPunct="1"/>
            <a:r>
              <a:rPr lang="en-GB" altLang="de-DE"/>
              <a:t>Class 9, including</a:t>
            </a:r>
            <a:r>
              <a:rPr lang="en-IE" altLang="de-DE"/>
              <a:t> loudspeakers </a:t>
            </a:r>
            <a:endParaRPr lang="en-GB" altLang="de-DE"/>
          </a:p>
          <a:p>
            <a:pPr lvl="1" eaLnBrk="1" hangingPunct="1"/>
            <a:r>
              <a:rPr lang="en-GB" altLang="de-DE"/>
              <a:t>Class 20, music furniture</a:t>
            </a:r>
          </a:p>
          <a:p>
            <a:pPr eaLnBrk="1" hangingPunct="1"/>
            <a:endParaRPr lang="en-GB" altLang="de-DE"/>
          </a:p>
        </p:txBody>
      </p:sp>
      <p:sp>
        <p:nvSpPr>
          <p:cNvPr id="17412"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17413"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F090CF-3532-46F7-AB02-89E0BEB245DF}" type="slidenum">
              <a:rPr lang="de-DE" altLang="de-DE" sz="1200"/>
              <a:pPr>
                <a:spcBef>
                  <a:spcPct val="0"/>
                </a:spcBef>
                <a:buFontTx/>
                <a:buNone/>
              </a:pPr>
              <a:t>33</a:t>
            </a:fld>
            <a:endParaRPr lang="de-DE" altLang="de-DE" sz="1200"/>
          </a:p>
        </p:txBody>
      </p:sp>
    </p:spTree>
    <p:extLst>
      <p:ext uri="{BB962C8B-B14F-4D97-AF65-F5344CB8AC3E}">
        <p14:creationId xmlns:p14="http://schemas.microsoft.com/office/powerpoint/2010/main" val="861780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de-DE"/>
              <a:t>Facts (II)</a:t>
            </a:r>
          </a:p>
        </p:txBody>
      </p:sp>
      <p:sp>
        <p:nvSpPr>
          <p:cNvPr id="19459" name="Content Placeholder 2"/>
          <p:cNvSpPr>
            <a:spLocks noGrp="1"/>
          </p:cNvSpPr>
          <p:nvPr>
            <p:ph idx="1"/>
          </p:nvPr>
        </p:nvSpPr>
        <p:spPr/>
        <p:txBody>
          <a:bodyPr/>
          <a:lstStyle/>
          <a:p>
            <a:pPr eaLnBrk="1" hangingPunct="1"/>
            <a:r>
              <a:rPr lang="en-GB" altLang="de-DE"/>
              <a:t>Sign consists of 3D shape</a:t>
            </a:r>
            <a:br>
              <a:rPr lang="en-GB" altLang="de-DE"/>
            </a:br>
            <a:r>
              <a:rPr lang="en-GB" altLang="de-DE"/>
              <a:t>and represents a loudspeaker</a:t>
            </a:r>
          </a:p>
          <a:p>
            <a:pPr eaLnBrk="1" hangingPunct="1"/>
            <a:endParaRPr lang="en-GB" altLang="de-DE"/>
          </a:p>
          <a:p>
            <a:pPr eaLnBrk="1" hangingPunct="1"/>
            <a:r>
              <a:rPr lang="en-GB" altLang="de-DE"/>
              <a:t>Produced by Bang &amp; Olufsen</a:t>
            </a:r>
          </a:p>
          <a:p>
            <a:pPr eaLnBrk="1" hangingPunct="1"/>
            <a:endParaRPr lang="en-GB" altLang="de-DE"/>
          </a:p>
          <a:p>
            <a:pPr eaLnBrk="1" hangingPunct="1"/>
            <a:r>
              <a:rPr lang="en-GB" altLang="de-DE"/>
              <a:t>Protected as a design in Denmark</a:t>
            </a:r>
          </a:p>
          <a:p>
            <a:pPr eaLnBrk="1" hangingPunct="1"/>
            <a:endParaRPr lang="en-GB" altLang="de-DE"/>
          </a:p>
          <a:p>
            <a:pPr eaLnBrk="1" hangingPunct="1"/>
            <a:endParaRPr lang="en-GB" altLang="de-DE"/>
          </a:p>
        </p:txBody>
      </p:sp>
      <p:sp>
        <p:nvSpPr>
          <p:cNvPr id="19460"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1484784"/>
            <a:ext cx="1211262"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3B24CB-701F-4A5C-8893-FCC5215E5C83}" type="slidenum">
              <a:rPr lang="de-DE" altLang="de-DE" sz="1200"/>
              <a:pPr>
                <a:spcBef>
                  <a:spcPct val="0"/>
                </a:spcBef>
                <a:buFontTx/>
                <a:buNone/>
              </a:pPr>
              <a:t>34</a:t>
            </a:fld>
            <a:endParaRPr lang="de-DE" altLang="de-DE" sz="1200"/>
          </a:p>
        </p:txBody>
      </p:sp>
    </p:spTree>
    <p:extLst>
      <p:ext uri="{BB962C8B-B14F-4D97-AF65-F5344CB8AC3E}">
        <p14:creationId xmlns:p14="http://schemas.microsoft.com/office/powerpoint/2010/main" val="1895348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de-DE"/>
              <a:t>Decisions relating to the case (I)</a:t>
            </a:r>
          </a:p>
        </p:txBody>
      </p:sp>
      <p:sp>
        <p:nvSpPr>
          <p:cNvPr id="21507" name="Rectangle 3"/>
          <p:cNvSpPr>
            <a:spLocks noGrp="1" noChangeArrowheads="1"/>
          </p:cNvSpPr>
          <p:nvPr>
            <p:ph idx="1"/>
          </p:nvPr>
        </p:nvSpPr>
        <p:spPr>
          <a:xfrm>
            <a:off x="611188" y="1628775"/>
            <a:ext cx="7921625" cy="4464050"/>
          </a:xfrm>
        </p:spPr>
        <p:txBody>
          <a:bodyPr/>
          <a:lstStyle/>
          <a:p>
            <a:r>
              <a:rPr lang="en-GB" altLang="de-DE" dirty="0"/>
              <a:t>1 March 2005: rejection of application by examiner</a:t>
            </a:r>
          </a:p>
          <a:p>
            <a:pPr lvl="1"/>
            <a:r>
              <a:rPr lang="en-GB" altLang="de-DE" dirty="0"/>
              <a:t>based on Article 7(1)(b) EUTMR</a:t>
            </a:r>
          </a:p>
          <a:p>
            <a:pPr eaLnBrk="1" hangingPunct="1"/>
            <a:endParaRPr lang="en-GB" altLang="de-DE" dirty="0"/>
          </a:p>
          <a:p>
            <a:r>
              <a:rPr lang="en-GB" altLang="de-DE" dirty="0"/>
              <a:t>22 September 2005: first decision EUIPO Board of Appeal</a:t>
            </a:r>
          </a:p>
          <a:p>
            <a:pPr lvl="1"/>
            <a:r>
              <a:rPr lang="en-GB" altLang="de-DE" dirty="0"/>
              <a:t>appeal dismissed based on Article 7(1)(b) EUTMR</a:t>
            </a:r>
          </a:p>
          <a:p>
            <a:pPr eaLnBrk="1" hangingPunct="1"/>
            <a:endParaRPr lang="en-GB" altLang="de-DE" dirty="0"/>
          </a:p>
          <a:p>
            <a:pPr eaLnBrk="1" hangingPunct="1"/>
            <a:r>
              <a:rPr lang="en-GB" altLang="de-DE" dirty="0"/>
              <a:t>10 October 2007: judgment Court of First Instance (T-460/05)</a:t>
            </a:r>
          </a:p>
          <a:p>
            <a:pPr lvl="1" eaLnBrk="1" hangingPunct="1"/>
            <a:r>
              <a:rPr lang="en-GB" altLang="de-DE" dirty="0"/>
              <a:t>annuls decision of board of appeal</a:t>
            </a:r>
          </a:p>
          <a:p>
            <a:pPr lvl="1" eaLnBrk="1" hangingPunct="1"/>
            <a:r>
              <a:rPr lang="en-GB" altLang="de-DE" dirty="0"/>
              <a:t>holds that the mark is distinctive because of its valuable shape</a:t>
            </a:r>
          </a:p>
        </p:txBody>
      </p:sp>
      <p:sp>
        <p:nvSpPr>
          <p:cNvPr id="21508"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21509" name="Slide Number Placeholder 1"/>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DCDB98-A3EE-4113-B222-1EE7CBDA1D46}" type="slidenum">
              <a:rPr lang="de-DE" altLang="de-DE" sz="1200"/>
              <a:pPr>
                <a:spcBef>
                  <a:spcPct val="0"/>
                </a:spcBef>
                <a:buFontTx/>
                <a:buNone/>
              </a:pPr>
              <a:t>35</a:t>
            </a:fld>
            <a:endParaRPr lang="de-DE" altLang="de-DE" sz="1200"/>
          </a:p>
        </p:txBody>
      </p:sp>
    </p:spTree>
    <p:extLst>
      <p:ext uri="{BB962C8B-B14F-4D97-AF65-F5344CB8AC3E}">
        <p14:creationId xmlns:p14="http://schemas.microsoft.com/office/powerpoint/2010/main" val="240282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de-DE"/>
              <a:t>Decisions relating to the case (II)</a:t>
            </a:r>
          </a:p>
        </p:txBody>
      </p:sp>
      <p:sp>
        <p:nvSpPr>
          <p:cNvPr id="23555" name="Content Placeholder 2"/>
          <p:cNvSpPr>
            <a:spLocks noGrp="1"/>
          </p:cNvSpPr>
          <p:nvPr>
            <p:ph idx="1"/>
          </p:nvPr>
        </p:nvSpPr>
        <p:spPr/>
        <p:txBody>
          <a:bodyPr/>
          <a:lstStyle/>
          <a:p>
            <a:pPr eaLnBrk="1" hangingPunct="1"/>
            <a:r>
              <a:rPr lang="en-GB" altLang="de-DE" dirty="0"/>
              <a:t>26 February 2008: objection letter by Board of Appeal</a:t>
            </a:r>
          </a:p>
          <a:p>
            <a:pPr eaLnBrk="1" hangingPunct="1"/>
            <a:endParaRPr lang="en-GB" altLang="de-DE" dirty="0"/>
          </a:p>
          <a:p>
            <a:r>
              <a:rPr lang="en-GB" altLang="de-DE" dirty="0"/>
              <a:t>10 September 2008: second decision of Board of Appeal</a:t>
            </a:r>
          </a:p>
          <a:p>
            <a:pPr lvl="1"/>
            <a:r>
              <a:rPr lang="en-GB" altLang="de-DE" dirty="0"/>
              <a:t>annuls decision of examiner based on Article 7(1)(b) EUTMR</a:t>
            </a:r>
          </a:p>
          <a:p>
            <a:pPr lvl="1"/>
            <a:r>
              <a:rPr lang="en-GB" altLang="de-DE" dirty="0"/>
              <a:t>rejects application based on Article 7(1)(e)(iii) EUTMR</a:t>
            </a:r>
          </a:p>
          <a:p>
            <a:pPr eaLnBrk="1" hangingPunct="1"/>
            <a:endParaRPr lang="en-GB" altLang="de-DE" dirty="0"/>
          </a:p>
          <a:p>
            <a:pPr eaLnBrk="1" hangingPunct="1"/>
            <a:r>
              <a:rPr lang="en-GB" altLang="de-DE" dirty="0"/>
              <a:t>6 October 2011: judgment of General Court (T-508/08)</a:t>
            </a:r>
          </a:p>
          <a:p>
            <a:pPr lvl="1" eaLnBrk="1" hangingPunct="1"/>
            <a:r>
              <a:rPr lang="en-GB" altLang="de-DE" dirty="0"/>
              <a:t>dismisses appeal by B&amp;O</a:t>
            </a:r>
          </a:p>
          <a:p>
            <a:pPr eaLnBrk="1" hangingPunct="1"/>
            <a:endParaRPr lang="en-GB" altLang="de-DE" dirty="0"/>
          </a:p>
        </p:txBody>
      </p:sp>
      <p:sp>
        <p:nvSpPr>
          <p:cNvPr id="23556"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23557"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DA2B7F-077E-42C2-8F50-5F41F47670A1}" type="slidenum">
              <a:rPr lang="de-DE" altLang="de-DE" sz="1200"/>
              <a:pPr>
                <a:spcBef>
                  <a:spcPct val="0"/>
                </a:spcBef>
                <a:buFontTx/>
                <a:buNone/>
              </a:pPr>
              <a:t>36</a:t>
            </a:fld>
            <a:endParaRPr lang="de-DE" altLang="de-DE" sz="1200"/>
          </a:p>
        </p:txBody>
      </p:sp>
    </p:spTree>
    <p:extLst>
      <p:ext uri="{BB962C8B-B14F-4D97-AF65-F5344CB8AC3E}">
        <p14:creationId xmlns:p14="http://schemas.microsoft.com/office/powerpoint/2010/main" val="274065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de-DE"/>
              <a:t>Distinctive character: too much or too little?</a:t>
            </a:r>
          </a:p>
        </p:txBody>
      </p:sp>
      <p:sp>
        <p:nvSpPr>
          <p:cNvPr id="25603" name="Content Placeholder 2"/>
          <p:cNvSpPr>
            <a:spLocks noGrp="1"/>
          </p:cNvSpPr>
          <p:nvPr>
            <p:ph idx="1"/>
          </p:nvPr>
        </p:nvSpPr>
        <p:spPr>
          <a:xfrm>
            <a:off x="611188" y="1628775"/>
            <a:ext cx="7921625" cy="4464050"/>
          </a:xfrm>
        </p:spPr>
        <p:txBody>
          <a:bodyPr/>
          <a:lstStyle/>
          <a:p>
            <a:pPr eaLnBrk="1" hangingPunct="1"/>
            <a:r>
              <a:rPr lang="en-GB" altLang="de-DE"/>
              <a:t>Does the loudspeaker have a distinctive character?</a:t>
            </a:r>
          </a:p>
          <a:p>
            <a:pPr marL="269875" lvl="1" eaLnBrk="1" hangingPunct="1">
              <a:buFont typeface="Wingdings" panose="05000000000000000000" pitchFamily="2" charset="2"/>
              <a:buChar char="§"/>
            </a:pPr>
            <a:endParaRPr lang="en-GB" altLang="de-DE"/>
          </a:p>
          <a:p>
            <a:pPr marL="269875" lvl="1" eaLnBrk="1" hangingPunct="1">
              <a:buFont typeface="Wingdings" panose="05000000000000000000" pitchFamily="2" charset="2"/>
              <a:buChar char="§"/>
            </a:pPr>
            <a:r>
              <a:rPr lang="en-GB" altLang="de-DE"/>
              <a:t>Does the sign consist exclusively of the shape which gives substantial value to the goods?</a:t>
            </a:r>
          </a:p>
          <a:p>
            <a:pPr marL="269875" lvl="1" eaLnBrk="1" hangingPunct="1">
              <a:buFont typeface="Wingdings" panose="05000000000000000000" pitchFamily="2" charset="2"/>
              <a:buChar char="§"/>
            </a:pPr>
            <a:endParaRPr lang="en-GB" altLang="de-DE"/>
          </a:p>
          <a:p>
            <a:pPr marL="269875" lvl="1" eaLnBrk="1" hangingPunct="1">
              <a:buFont typeface="Wingdings" panose="05000000000000000000" pitchFamily="2" charset="2"/>
              <a:buChar char="§"/>
            </a:pPr>
            <a:r>
              <a:rPr lang="en-GB" altLang="de-DE"/>
              <a:t>Can/must the Board of Appeal assess the application based on another absolute ground for refusal?</a:t>
            </a:r>
          </a:p>
          <a:p>
            <a:pPr eaLnBrk="1" hangingPunct="1"/>
            <a:endParaRPr lang="en-GB" altLang="de-DE"/>
          </a:p>
        </p:txBody>
      </p:sp>
      <p:sp>
        <p:nvSpPr>
          <p:cNvPr id="25604"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25605"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65FF86-9F2B-4EDF-AA2E-E21C1A792D97}" type="slidenum">
              <a:rPr lang="de-DE" altLang="de-DE" sz="1200"/>
              <a:pPr>
                <a:spcBef>
                  <a:spcPct val="0"/>
                </a:spcBef>
                <a:buFontTx/>
                <a:buNone/>
              </a:pPr>
              <a:t>37</a:t>
            </a:fld>
            <a:endParaRPr lang="de-DE" altLang="de-DE" sz="1200"/>
          </a:p>
        </p:txBody>
      </p:sp>
    </p:spTree>
    <p:extLst>
      <p:ext uri="{BB962C8B-B14F-4D97-AF65-F5344CB8AC3E}">
        <p14:creationId xmlns:p14="http://schemas.microsoft.com/office/powerpoint/2010/main" val="5722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de-DE" dirty="0"/>
              <a:t>Not distinctive enough? Article 7(1)(b) EUTMR</a:t>
            </a:r>
          </a:p>
        </p:txBody>
      </p:sp>
      <p:sp>
        <p:nvSpPr>
          <p:cNvPr id="27651" name="Content Placeholder 2"/>
          <p:cNvSpPr>
            <a:spLocks noGrp="1"/>
          </p:cNvSpPr>
          <p:nvPr>
            <p:ph idx="1"/>
          </p:nvPr>
        </p:nvSpPr>
        <p:spPr/>
        <p:txBody>
          <a:bodyPr/>
          <a:lstStyle/>
          <a:p>
            <a:pPr eaLnBrk="1" hangingPunct="1"/>
            <a:r>
              <a:rPr lang="en-IE" altLang="de-DE"/>
              <a:t>Assess distinctive character by reference to:</a:t>
            </a:r>
          </a:p>
          <a:p>
            <a:pPr eaLnBrk="1" hangingPunct="1"/>
            <a:endParaRPr lang="en-IE" altLang="de-DE"/>
          </a:p>
          <a:p>
            <a:pPr lvl="1" eaLnBrk="1" hangingPunct="1"/>
            <a:r>
              <a:rPr lang="en-IE" altLang="de-DE"/>
              <a:t>goods in question</a:t>
            </a:r>
          </a:p>
          <a:p>
            <a:pPr lvl="1" eaLnBrk="1" hangingPunct="1"/>
            <a:r>
              <a:rPr lang="en-IE" altLang="de-DE"/>
              <a:t>perception of relevant public</a:t>
            </a:r>
          </a:p>
          <a:p>
            <a:pPr lvl="1" eaLnBrk="1" hangingPunct="1"/>
            <a:endParaRPr lang="en-GB" altLang="de-DE"/>
          </a:p>
          <a:p>
            <a:pPr eaLnBrk="1" hangingPunct="1"/>
            <a:r>
              <a:rPr lang="en-GB" altLang="de-DE"/>
              <a:t>Relevant public according to Board of Appeal:</a:t>
            </a:r>
          </a:p>
          <a:p>
            <a:pPr eaLnBrk="1" hangingPunct="1"/>
            <a:endParaRPr lang="en-GB" altLang="de-DE"/>
          </a:p>
          <a:p>
            <a:pPr lvl="1" eaLnBrk="1" hangingPunct="1"/>
            <a:r>
              <a:rPr lang="en-GB" altLang="de-DE"/>
              <a:t>buyers of hi-fi equipment</a:t>
            </a:r>
          </a:p>
        </p:txBody>
      </p:sp>
      <p:sp>
        <p:nvSpPr>
          <p:cNvPr id="27652"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27653"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4A073E-5C70-4BF0-8CEC-87934F64930C}" type="slidenum">
              <a:rPr lang="de-DE" altLang="de-DE" sz="1200"/>
              <a:pPr>
                <a:spcBef>
                  <a:spcPct val="0"/>
                </a:spcBef>
                <a:buFontTx/>
                <a:buNone/>
              </a:pPr>
              <a:t>38</a:t>
            </a:fld>
            <a:endParaRPr lang="de-DE" altLang="de-DE" sz="1200"/>
          </a:p>
        </p:txBody>
      </p:sp>
    </p:spTree>
    <p:extLst>
      <p:ext uri="{BB962C8B-B14F-4D97-AF65-F5344CB8AC3E}">
        <p14:creationId xmlns:p14="http://schemas.microsoft.com/office/powerpoint/2010/main" val="251879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de-DE"/>
              <a:t>Who is the relevant public?</a:t>
            </a:r>
          </a:p>
        </p:txBody>
      </p:sp>
      <p:sp>
        <p:nvSpPr>
          <p:cNvPr id="3" name="Content Placeholder 2"/>
          <p:cNvSpPr>
            <a:spLocks noGrp="1"/>
          </p:cNvSpPr>
          <p:nvPr>
            <p:ph idx="1"/>
          </p:nvPr>
        </p:nvSpPr>
        <p:spPr/>
        <p:txBody>
          <a:bodyPr/>
          <a:lstStyle/>
          <a:p>
            <a:pPr marL="0" indent="0" eaLnBrk="1" hangingPunct="1">
              <a:buFont typeface="Wingdings" panose="05000000000000000000" pitchFamily="2" charset="2"/>
              <a:buNone/>
              <a:defRPr/>
            </a:pPr>
            <a:r>
              <a:rPr lang="en-IE" dirty="0"/>
              <a:t>Court of Justice:</a:t>
            </a:r>
          </a:p>
          <a:p>
            <a:pPr marL="0" indent="0" eaLnBrk="1" hangingPunct="1">
              <a:buFont typeface="Wingdings" panose="05000000000000000000" pitchFamily="2" charset="2"/>
              <a:buNone/>
              <a:defRPr/>
            </a:pPr>
            <a:r>
              <a:rPr lang="en-IE" dirty="0"/>
              <a:t> </a:t>
            </a:r>
          </a:p>
          <a:p>
            <a:pPr eaLnBrk="1" hangingPunct="1">
              <a:defRPr/>
            </a:pPr>
            <a:r>
              <a:rPr lang="en-IE" dirty="0"/>
              <a:t>The following cannot be taken into account:</a:t>
            </a:r>
          </a:p>
          <a:p>
            <a:pPr lvl="1" eaLnBrk="1" hangingPunct="1">
              <a:defRPr/>
            </a:pPr>
            <a:r>
              <a:rPr lang="en-IE" dirty="0"/>
              <a:t>the kind of distribution system</a:t>
            </a:r>
          </a:p>
          <a:p>
            <a:pPr lvl="1" eaLnBrk="1" hangingPunct="1">
              <a:defRPr/>
            </a:pPr>
            <a:r>
              <a:rPr lang="en-IE" dirty="0"/>
              <a:t>the particular marketing method</a:t>
            </a:r>
          </a:p>
          <a:p>
            <a:pPr lvl="1" eaLnBrk="1" hangingPunct="1">
              <a:defRPr/>
            </a:pPr>
            <a:r>
              <a:rPr lang="en-IE" dirty="0"/>
              <a:t>the price</a:t>
            </a:r>
          </a:p>
          <a:p>
            <a:pPr eaLnBrk="1" hangingPunct="1">
              <a:defRPr/>
            </a:pPr>
            <a:endParaRPr lang="en-IE" dirty="0"/>
          </a:p>
          <a:p>
            <a:pPr eaLnBrk="1" hangingPunct="1">
              <a:defRPr/>
            </a:pPr>
            <a:r>
              <a:rPr lang="en-IE" dirty="0"/>
              <a:t>All average Community consumers!</a:t>
            </a:r>
          </a:p>
          <a:p>
            <a:pPr eaLnBrk="1" hangingPunct="1">
              <a:defRPr/>
            </a:pPr>
            <a:endParaRPr lang="en-IE" dirty="0"/>
          </a:p>
          <a:p>
            <a:pPr eaLnBrk="1" hangingPunct="1">
              <a:defRPr/>
            </a:pPr>
            <a:r>
              <a:rPr lang="en-IE" dirty="0">
                <a:solidFill>
                  <a:srgbClr val="404B56"/>
                </a:solidFill>
              </a:rPr>
              <a:t>Level of attention </a:t>
            </a:r>
            <a:r>
              <a:rPr lang="en-IE" dirty="0"/>
              <a:t>may vary according to goods in question</a:t>
            </a:r>
          </a:p>
          <a:p>
            <a:pPr marL="271463" lvl="1" indent="0" eaLnBrk="1" hangingPunct="1">
              <a:buFontTx/>
              <a:buNone/>
              <a:defRPr/>
            </a:pPr>
            <a:endParaRPr lang="en-IE" dirty="0"/>
          </a:p>
          <a:p>
            <a:pPr marL="271463" lvl="1" indent="0" eaLnBrk="1" hangingPunct="1">
              <a:buFontTx/>
              <a:buNone/>
              <a:defRPr/>
            </a:pPr>
            <a:endParaRPr lang="en-IE" dirty="0"/>
          </a:p>
          <a:p>
            <a:pPr marL="271463" lvl="1" indent="0" eaLnBrk="1" hangingPunct="1">
              <a:buFontTx/>
              <a:buNone/>
              <a:defRPr/>
            </a:pPr>
            <a:endParaRPr lang="en-IE" dirty="0"/>
          </a:p>
          <a:p>
            <a:pPr marL="271463" lvl="1" indent="0" eaLnBrk="1" hangingPunct="1">
              <a:buFontTx/>
              <a:buNone/>
              <a:defRPr/>
            </a:pPr>
            <a:endParaRPr lang="en-IE" dirty="0"/>
          </a:p>
          <a:p>
            <a:pPr eaLnBrk="1" hangingPunct="1">
              <a:defRPr/>
            </a:pPr>
            <a:endParaRPr lang="en-IE" dirty="0"/>
          </a:p>
          <a:p>
            <a:pPr eaLnBrk="1" hangingPunct="1">
              <a:defRPr/>
            </a:pPr>
            <a:endParaRPr lang="en-IE" dirty="0"/>
          </a:p>
        </p:txBody>
      </p:sp>
      <p:sp>
        <p:nvSpPr>
          <p:cNvPr id="29700"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29701"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ABD706-DC2D-4B29-BBA5-5904E3DDD99B}" type="slidenum">
              <a:rPr lang="de-DE" altLang="de-DE" sz="1200"/>
              <a:pPr>
                <a:spcBef>
                  <a:spcPct val="0"/>
                </a:spcBef>
                <a:buFontTx/>
                <a:buNone/>
              </a:pPr>
              <a:t>39</a:t>
            </a:fld>
            <a:endParaRPr lang="de-DE" altLang="de-DE" sz="1200"/>
          </a:p>
        </p:txBody>
      </p:sp>
    </p:spTree>
    <p:extLst>
      <p:ext uri="{BB962C8B-B14F-4D97-AF65-F5344CB8AC3E}">
        <p14:creationId xmlns:p14="http://schemas.microsoft.com/office/powerpoint/2010/main" val="330033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Example of a trade mark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147888"/>
            <a:ext cx="3962400" cy="3409950"/>
          </a:xfrm>
        </p:spPr>
      </p:pic>
      <p:sp>
        <p:nvSpPr>
          <p:cNvPr id="3" name="Slide Number Placeholder 2"/>
          <p:cNvSpPr>
            <a:spLocks noGrp="1"/>
          </p:cNvSpPr>
          <p:nvPr>
            <p:ph type="sldNum" sz="quarter" idx="11"/>
          </p:nvPr>
        </p:nvSpPr>
        <p:spPr/>
        <p:txBody>
          <a:bodyPr/>
          <a:lstStyle/>
          <a:p>
            <a:pPr>
              <a:defRPr/>
            </a:pPr>
            <a:fld id="{247B5036-5345-4F12-960C-805CBB254162}" type="slidenum">
              <a:rPr lang="de-DE" smtClean="0"/>
              <a:pPr>
                <a:defRPr/>
              </a:pPr>
              <a:t>4</a:t>
            </a:fld>
            <a:endParaRPr lang="de-DE" dirty="0"/>
          </a:p>
        </p:txBody>
      </p:sp>
      <p:sp>
        <p:nvSpPr>
          <p:cNvPr id="6" name="Footer Placeholder 5"/>
          <p:cNvSpPr>
            <a:spLocks noGrp="1"/>
          </p:cNvSpPr>
          <p:nvPr>
            <p:ph type="ftr" sz="quarter" idx="10"/>
          </p:nvPr>
        </p:nvSpPr>
        <p:spPr/>
        <p:txBody>
          <a:bodyPr/>
          <a:lstStyle/>
          <a:p>
            <a:pPr>
              <a:defRPr/>
            </a:pPr>
            <a:r>
              <a:rPr lang="en-US"/>
              <a:t>Intellectual Property Teaching Kit</a:t>
            </a:r>
            <a:endParaRPr lang="en-GB" dirty="0"/>
          </a:p>
        </p:txBody>
      </p:sp>
    </p:spTree>
    <p:extLst>
      <p:ext uri="{BB962C8B-B14F-4D97-AF65-F5344CB8AC3E}">
        <p14:creationId xmlns:p14="http://schemas.microsoft.com/office/powerpoint/2010/main" val="3198799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de-DE"/>
              <a:t>What is the level of attention?</a:t>
            </a:r>
          </a:p>
        </p:txBody>
      </p:sp>
      <p:sp>
        <p:nvSpPr>
          <p:cNvPr id="3" name="Content Placeholder 2"/>
          <p:cNvSpPr>
            <a:spLocks noGrp="1"/>
          </p:cNvSpPr>
          <p:nvPr>
            <p:ph idx="1"/>
          </p:nvPr>
        </p:nvSpPr>
        <p:spPr/>
        <p:txBody>
          <a:bodyPr/>
          <a:lstStyle/>
          <a:p>
            <a:pPr eaLnBrk="1" hangingPunct="1">
              <a:defRPr/>
            </a:pPr>
            <a:r>
              <a:rPr lang="en-IE" dirty="0"/>
              <a:t>Durable, high-value product of a technological nature</a:t>
            </a:r>
          </a:p>
          <a:p>
            <a:pPr eaLnBrk="1" hangingPunct="1">
              <a:defRPr/>
            </a:pPr>
            <a:endParaRPr lang="en-IE" dirty="0"/>
          </a:p>
          <a:p>
            <a:pPr eaLnBrk="1" hangingPunct="1">
              <a:defRPr/>
            </a:pPr>
            <a:r>
              <a:rPr lang="en-IE" dirty="0"/>
              <a:t>Purchase after careful examination</a:t>
            </a:r>
          </a:p>
          <a:p>
            <a:pPr eaLnBrk="1" hangingPunct="1">
              <a:defRPr/>
            </a:pPr>
            <a:endParaRPr lang="en-IE" dirty="0"/>
          </a:p>
          <a:p>
            <a:pPr eaLnBrk="1" hangingPunct="1">
              <a:defRPr/>
            </a:pPr>
            <a:r>
              <a:rPr lang="en-IE" dirty="0"/>
              <a:t>The relevant public:</a:t>
            </a:r>
          </a:p>
          <a:p>
            <a:pPr eaLnBrk="1" hangingPunct="1">
              <a:defRPr/>
            </a:pPr>
            <a:endParaRPr lang="en-IE" dirty="0"/>
          </a:p>
          <a:p>
            <a:pPr lvl="1" eaLnBrk="1" hangingPunct="1">
              <a:defRPr/>
            </a:pPr>
            <a:r>
              <a:rPr lang="en-IE" dirty="0">
                <a:solidFill>
                  <a:srgbClr val="404B56"/>
                </a:solidFill>
              </a:rPr>
              <a:t>is the average consumer</a:t>
            </a:r>
          </a:p>
          <a:p>
            <a:pPr lvl="1" eaLnBrk="1" hangingPunct="1">
              <a:defRPr/>
            </a:pPr>
            <a:r>
              <a:rPr lang="en-IE" dirty="0">
                <a:solidFill>
                  <a:srgbClr val="404B56"/>
                </a:solidFill>
              </a:rPr>
              <a:t>exhibits a particularly high level of attention</a:t>
            </a:r>
          </a:p>
          <a:p>
            <a:pPr marL="0" indent="0" eaLnBrk="1" hangingPunct="1">
              <a:buFont typeface="Wingdings" panose="05000000000000000000" pitchFamily="2" charset="2"/>
              <a:buNone/>
              <a:defRPr/>
            </a:pPr>
            <a:endParaRPr lang="en-GB" dirty="0"/>
          </a:p>
        </p:txBody>
      </p:sp>
      <p:sp>
        <p:nvSpPr>
          <p:cNvPr id="31748"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31749"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63C0F6-35E2-433B-8C38-A39DC722572E}" type="slidenum">
              <a:rPr lang="de-DE" altLang="de-DE" sz="1200"/>
              <a:pPr>
                <a:spcBef>
                  <a:spcPct val="0"/>
                </a:spcBef>
                <a:buFontTx/>
                <a:buNone/>
              </a:pPr>
              <a:t>40</a:t>
            </a:fld>
            <a:endParaRPr lang="de-DE" altLang="de-DE" sz="1200"/>
          </a:p>
        </p:txBody>
      </p:sp>
    </p:spTree>
    <p:extLst>
      <p:ext uri="{BB962C8B-B14F-4D97-AF65-F5344CB8AC3E}">
        <p14:creationId xmlns:p14="http://schemas.microsoft.com/office/powerpoint/2010/main" val="1406950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de-DE"/>
              <a:t>Distinctiveness of the shape</a:t>
            </a:r>
          </a:p>
        </p:txBody>
      </p:sp>
      <p:sp>
        <p:nvSpPr>
          <p:cNvPr id="3" name="Content Placeholder 2"/>
          <p:cNvSpPr>
            <a:spLocks noGrp="1"/>
          </p:cNvSpPr>
          <p:nvPr>
            <p:ph idx="1"/>
          </p:nvPr>
        </p:nvSpPr>
        <p:spPr/>
        <p:txBody>
          <a:bodyPr/>
          <a:lstStyle/>
          <a:p>
            <a:pPr eaLnBrk="1" hangingPunct="1">
              <a:defRPr/>
            </a:pPr>
            <a:r>
              <a:rPr lang="en-GB" dirty="0"/>
              <a:t>No stricter criteria</a:t>
            </a:r>
          </a:p>
          <a:p>
            <a:pPr lvl="1" eaLnBrk="1" hangingPunct="1">
              <a:defRPr/>
            </a:pPr>
            <a:r>
              <a:rPr lang="en-GB" dirty="0"/>
              <a:t>minimum degree of distinctiveness is sufficient</a:t>
            </a:r>
          </a:p>
          <a:p>
            <a:pPr eaLnBrk="1" hangingPunct="1">
              <a:defRPr/>
            </a:pPr>
            <a:endParaRPr lang="en-GB" dirty="0"/>
          </a:p>
          <a:p>
            <a:pPr eaLnBrk="1" hangingPunct="1">
              <a:defRPr/>
            </a:pPr>
            <a:r>
              <a:rPr lang="en-GB" u="sng" dirty="0"/>
              <a:t>BUT</a:t>
            </a:r>
            <a:r>
              <a:rPr lang="en-GB" dirty="0"/>
              <a:t> perception of relevant public is different</a:t>
            </a:r>
          </a:p>
          <a:p>
            <a:pPr marL="0" indent="0" eaLnBrk="1" hangingPunct="1">
              <a:buFont typeface="Wingdings" panose="05000000000000000000" pitchFamily="2" charset="2"/>
              <a:buNone/>
              <a:defRPr/>
            </a:pPr>
            <a:endParaRPr lang="en-GB" dirty="0"/>
          </a:p>
          <a:p>
            <a:pPr eaLnBrk="1" hangingPunct="1">
              <a:defRPr/>
            </a:pPr>
            <a:r>
              <a:rPr lang="en-GB" dirty="0"/>
              <a:t>Shape must depart significantly from the norm</a:t>
            </a:r>
          </a:p>
        </p:txBody>
      </p:sp>
      <p:sp>
        <p:nvSpPr>
          <p:cNvPr id="33796"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33797"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7AB5D8-F4B2-4171-9072-1C36E72DBE8F}" type="slidenum">
              <a:rPr lang="de-DE" altLang="de-DE" sz="1200"/>
              <a:pPr>
                <a:spcBef>
                  <a:spcPct val="0"/>
                </a:spcBef>
                <a:buFontTx/>
                <a:buNone/>
              </a:pPr>
              <a:t>41</a:t>
            </a:fld>
            <a:endParaRPr lang="de-DE" altLang="de-DE" sz="1200"/>
          </a:p>
        </p:txBody>
      </p:sp>
    </p:spTree>
    <p:extLst>
      <p:ext uri="{BB962C8B-B14F-4D97-AF65-F5344CB8AC3E}">
        <p14:creationId xmlns:p14="http://schemas.microsoft.com/office/powerpoint/2010/main" val="190516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de-DE"/>
              <a:t>What are the features of the loudspeaker?</a:t>
            </a:r>
            <a:br>
              <a:rPr lang="en-GB" altLang="de-DE"/>
            </a:br>
            <a:endParaRPr lang="en-GB" altLang="de-DE"/>
          </a:p>
        </p:txBody>
      </p:sp>
      <p:pic>
        <p:nvPicPr>
          <p:cNvPr id="358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63938" y="1412875"/>
            <a:ext cx="1593850" cy="4492625"/>
          </a:xfrm>
        </p:spPr>
      </p:pic>
      <p:sp>
        <p:nvSpPr>
          <p:cNvPr id="35844"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cxnSp>
        <p:nvCxnSpPr>
          <p:cNvPr id="35845" name="Straight Arrow Connector 9"/>
          <p:cNvCxnSpPr>
            <a:cxnSpLocks noChangeShapeType="1"/>
          </p:cNvCxnSpPr>
          <p:nvPr/>
        </p:nvCxnSpPr>
        <p:spPr bwMode="auto">
          <a:xfrm flipV="1">
            <a:off x="4572000" y="4221163"/>
            <a:ext cx="900113" cy="684212"/>
          </a:xfrm>
          <a:prstGeom prst="straightConnector1">
            <a:avLst/>
          </a:prstGeom>
          <a:noFill/>
          <a:ln w="25400" cap="sq" algn="ctr">
            <a:solidFill>
              <a:schemeClr val="accent1"/>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6" name="Straight Arrow Connector 11"/>
          <p:cNvCxnSpPr>
            <a:cxnSpLocks noChangeShapeType="1"/>
          </p:cNvCxnSpPr>
          <p:nvPr/>
        </p:nvCxnSpPr>
        <p:spPr bwMode="auto">
          <a:xfrm flipV="1">
            <a:off x="4716463" y="1916113"/>
            <a:ext cx="900112" cy="252412"/>
          </a:xfrm>
          <a:prstGeom prst="straightConnector1">
            <a:avLst/>
          </a:prstGeom>
          <a:noFill/>
          <a:ln w="25400" cap="sq" algn="ctr">
            <a:solidFill>
              <a:schemeClr val="accent1"/>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7" name="Straight Arrow Connector 13"/>
          <p:cNvCxnSpPr>
            <a:cxnSpLocks noChangeShapeType="1"/>
          </p:cNvCxnSpPr>
          <p:nvPr/>
        </p:nvCxnSpPr>
        <p:spPr bwMode="auto">
          <a:xfrm flipH="1" flipV="1">
            <a:off x="3098800" y="2689225"/>
            <a:ext cx="792163" cy="500063"/>
          </a:xfrm>
          <a:prstGeom prst="straightConnector1">
            <a:avLst/>
          </a:prstGeom>
          <a:noFill/>
          <a:ln w="25400" cap="sq" algn="ctr">
            <a:solidFill>
              <a:schemeClr val="accent1"/>
            </a:solidFill>
            <a:round/>
            <a:headEnd type="triangl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8" name="TextBox 2"/>
          <p:cNvSpPr txBox="1">
            <a:spLocks noChangeArrowheads="1"/>
          </p:cNvSpPr>
          <p:nvPr/>
        </p:nvSpPr>
        <p:spPr bwMode="auto">
          <a:xfrm>
            <a:off x="5795963" y="1657350"/>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1800"/>
              <a:t>Tube</a:t>
            </a:r>
          </a:p>
        </p:txBody>
      </p:sp>
      <p:sp>
        <p:nvSpPr>
          <p:cNvPr id="35849" name="TextBox 5"/>
          <p:cNvSpPr txBox="1">
            <a:spLocks noChangeArrowheads="1"/>
          </p:cNvSpPr>
          <p:nvPr/>
        </p:nvSpPr>
        <p:spPr bwMode="auto">
          <a:xfrm>
            <a:off x="5651500" y="3860800"/>
            <a:ext cx="1584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1800"/>
              <a:t>Pointed end joined to a square base</a:t>
            </a:r>
          </a:p>
        </p:txBody>
      </p:sp>
      <p:sp>
        <p:nvSpPr>
          <p:cNvPr id="35850" name="TextBox 6"/>
          <p:cNvSpPr txBox="1">
            <a:spLocks noChangeArrowheads="1"/>
          </p:cNvSpPr>
          <p:nvPr/>
        </p:nvSpPr>
        <p:spPr bwMode="auto">
          <a:xfrm>
            <a:off x="1619250" y="2063750"/>
            <a:ext cx="1622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1800"/>
              <a:t>Long rectangular panel</a:t>
            </a:r>
          </a:p>
        </p:txBody>
      </p:sp>
      <p:sp>
        <p:nvSpPr>
          <p:cNvPr id="35851" name="Slide Number Placeholder 7"/>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0342EA-7F61-4DD9-AB22-6354F67073C6}" type="slidenum">
              <a:rPr lang="de-DE" altLang="de-DE" sz="1200"/>
              <a:pPr>
                <a:spcBef>
                  <a:spcPct val="0"/>
                </a:spcBef>
                <a:buFontTx/>
                <a:buNone/>
              </a:pPr>
              <a:t>42</a:t>
            </a:fld>
            <a:endParaRPr lang="de-DE" altLang="de-DE" sz="1200"/>
          </a:p>
        </p:txBody>
      </p:sp>
    </p:spTree>
    <p:extLst>
      <p:ext uri="{BB962C8B-B14F-4D97-AF65-F5344CB8AC3E}">
        <p14:creationId xmlns:p14="http://schemas.microsoft.com/office/powerpoint/2010/main" val="4080513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de-DE"/>
              <a:t>Does the shape depart from the norm?</a:t>
            </a:r>
          </a:p>
        </p:txBody>
      </p:sp>
      <p:sp>
        <p:nvSpPr>
          <p:cNvPr id="3" name="Content Placeholder 2"/>
          <p:cNvSpPr>
            <a:spLocks noGrp="1"/>
          </p:cNvSpPr>
          <p:nvPr>
            <p:ph idx="1"/>
          </p:nvPr>
        </p:nvSpPr>
        <p:spPr/>
        <p:txBody>
          <a:bodyPr/>
          <a:lstStyle/>
          <a:p>
            <a:pPr marL="269875" lvl="1" eaLnBrk="1" hangingPunct="1">
              <a:buFont typeface="Wingdings" pitchFamily="2" charset="2"/>
              <a:buChar char="§"/>
              <a:defRPr/>
            </a:pPr>
            <a:r>
              <a:rPr lang="en-GB" dirty="0"/>
              <a:t>According to the Board of Appeal:</a:t>
            </a:r>
          </a:p>
          <a:p>
            <a:pPr marL="557212" lvl="2" indent="-285750" eaLnBrk="1" hangingPunct="1">
              <a:buFont typeface="Arial" pitchFamily="34" charset="0"/>
              <a:buChar char="–"/>
              <a:defRPr/>
            </a:pPr>
            <a:r>
              <a:rPr lang="en-GB" dirty="0"/>
              <a:t>striking in some aspects</a:t>
            </a:r>
          </a:p>
          <a:p>
            <a:pPr marL="557212" lvl="2" indent="-285750" eaLnBrk="1" hangingPunct="1">
              <a:buFont typeface="Arial" pitchFamily="34" charset="0"/>
              <a:buChar char="–"/>
              <a:defRPr/>
            </a:pPr>
            <a:r>
              <a:rPr lang="en-GB" dirty="0"/>
              <a:t>but unusual features not sufficient</a:t>
            </a:r>
          </a:p>
          <a:p>
            <a:pPr marL="269875" lvl="1" eaLnBrk="1" hangingPunct="1">
              <a:buFont typeface="Wingdings" pitchFamily="2" charset="2"/>
              <a:buChar char="§"/>
              <a:defRPr/>
            </a:pPr>
            <a:endParaRPr lang="en-GB" dirty="0"/>
          </a:p>
          <a:p>
            <a:pPr marL="269875" lvl="1" eaLnBrk="1" hangingPunct="1">
              <a:buFont typeface="Wingdings" pitchFamily="2" charset="2"/>
              <a:buChar char="§"/>
              <a:defRPr/>
            </a:pPr>
            <a:r>
              <a:rPr lang="en-GB" dirty="0"/>
              <a:t>According to the Court of First Instance:</a:t>
            </a:r>
          </a:p>
          <a:p>
            <a:pPr marL="557212" lvl="2" indent="-285750" eaLnBrk="1" hangingPunct="1">
              <a:buFont typeface="Arial" pitchFamily="34" charset="0"/>
              <a:buChar char="–"/>
              <a:defRPr/>
            </a:pPr>
            <a:r>
              <a:rPr lang="en-GB" dirty="0"/>
              <a:t>truly specific and not common</a:t>
            </a:r>
          </a:p>
          <a:p>
            <a:pPr marL="557212" lvl="2" indent="-285750" eaLnBrk="1" hangingPunct="1">
              <a:buFont typeface="Arial" pitchFamily="34" charset="0"/>
              <a:buChar char="–"/>
              <a:defRPr/>
            </a:pPr>
            <a:r>
              <a:rPr lang="en-GB" dirty="0"/>
              <a:t>a striking design which is remembered easily</a:t>
            </a:r>
          </a:p>
          <a:p>
            <a:pPr eaLnBrk="1" hangingPunct="1">
              <a:defRPr/>
            </a:pPr>
            <a:endParaRPr lang="en-GB" dirty="0"/>
          </a:p>
          <a:p>
            <a:pPr eaLnBrk="1" hangingPunct="1">
              <a:defRPr/>
            </a:pPr>
            <a:r>
              <a:rPr lang="en-GB" dirty="0"/>
              <a:t>Conclusion </a:t>
            </a:r>
          </a:p>
          <a:p>
            <a:pPr lvl="1" eaLnBrk="1" hangingPunct="1">
              <a:defRPr/>
            </a:pPr>
            <a:r>
              <a:rPr lang="en-GB" dirty="0">
                <a:solidFill>
                  <a:srgbClr val="404B56"/>
                </a:solidFill>
              </a:rPr>
              <a:t>the shape of the loudspeaker has an inherent distinctive character</a:t>
            </a:r>
          </a:p>
          <a:p>
            <a:pPr eaLnBrk="1" hangingPunct="1">
              <a:defRPr/>
            </a:pPr>
            <a:endParaRPr lang="en-GB" dirty="0"/>
          </a:p>
        </p:txBody>
      </p:sp>
      <p:sp>
        <p:nvSpPr>
          <p:cNvPr id="37892"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37893"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D449D0-243E-4758-AB91-D1B60BC9B3F3}" type="slidenum">
              <a:rPr lang="de-DE" altLang="de-DE" sz="1200"/>
              <a:pPr>
                <a:spcBef>
                  <a:spcPct val="0"/>
                </a:spcBef>
                <a:buFontTx/>
                <a:buNone/>
              </a:pPr>
              <a:t>43</a:t>
            </a:fld>
            <a:endParaRPr lang="de-DE" altLang="de-DE" sz="1200"/>
          </a:p>
        </p:txBody>
      </p:sp>
    </p:spTree>
    <p:extLst>
      <p:ext uri="{BB962C8B-B14F-4D97-AF65-F5344CB8AC3E}">
        <p14:creationId xmlns:p14="http://schemas.microsoft.com/office/powerpoint/2010/main" val="1112371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ltLang="de-DE"/>
              <a:t>Back to the Board of Appeal: a new absolute ground for refusal?</a:t>
            </a:r>
          </a:p>
        </p:txBody>
      </p:sp>
      <p:sp>
        <p:nvSpPr>
          <p:cNvPr id="39939" name="Content Placeholder 2"/>
          <p:cNvSpPr>
            <a:spLocks noGrp="1"/>
          </p:cNvSpPr>
          <p:nvPr>
            <p:ph idx="1"/>
          </p:nvPr>
        </p:nvSpPr>
        <p:spPr/>
        <p:txBody>
          <a:bodyPr/>
          <a:lstStyle/>
          <a:p>
            <a:r>
              <a:rPr lang="en-GB" altLang="de-DE" dirty="0"/>
              <a:t>What about Article 7(1)(e)(iii) EUTMR?</a:t>
            </a:r>
          </a:p>
          <a:p>
            <a:pPr eaLnBrk="1" hangingPunct="1"/>
            <a:endParaRPr lang="en-GB" altLang="de-DE" dirty="0"/>
          </a:p>
          <a:p>
            <a:pPr eaLnBrk="1" hangingPunct="1"/>
            <a:r>
              <a:rPr lang="en-GB" altLang="de-DE" dirty="0"/>
              <a:t>Is the Board of Appeal competent to examine any new ground?</a:t>
            </a:r>
          </a:p>
          <a:p>
            <a:pPr eaLnBrk="1" hangingPunct="1"/>
            <a:endParaRPr lang="en-GB" altLang="de-DE" dirty="0"/>
          </a:p>
          <a:p>
            <a:pPr eaLnBrk="1" hangingPunct="1"/>
            <a:r>
              <a:rPr lang="en-GB" altLang="de-DE" dirty="0"/>
              <a:t>The Board is required to take the </a:t>
            </a:r>
            <a:r>
              <a:rPr lang="en-IE" altLang="de-DE" dirty="0"/>
              <a:t>necessary measures to comply with the judgment</a:t>
            </a:r>
          </a:p>
          <a:p>
            <a:pPr lvl="1" eaLnBrk="1" hangingPunct="1"/>
            <a:r>
              <a:rPr lang="en-GB" altLang="de-DE" dirty="0"/>
              <a:t>including re-examination</a:t>
            </a:r>
          </a:p>
          <a:p>
            <a:pPr eaLnBrk="1" hangingPunct="1"/>
            <a:endParaRPr lang="en-GB" altLang="de-DE" dirty="0"/>
          </a:p>
          <a:p>
            <a:pPr eaLnBrk="1" hangingPunct="1"/>
            <a:r>
              <a:rPr lang="en-GB" altLang="de-DE" dirty="0"/>
              <a:t>Each absolute ground for refusal is independent</a:t>
            </a:r>
          </a:p>
        </p:txBody>
      </p:sp>
      <p:sp>
        <p:nvSpPr>
          <p:cNvPr id="39940"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39941"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E7409E-A50E-43E6-A82D-272BF248A592}" type="slidenum">
              <a:rPr lang="de-DE" altLang="de-DE" sz="1200"/>
              <a:pPr>
                <a:spcBef>
                  <a:spcPct val="0"/>
                </a:spcBef>
                <a:buFontTx/>
                <a:buNone/>
              </a:pPr>
              <a:t>44</a:t>
            </a:fld>
            <a:endParaRPr lang="de-DE" altLang="de-DE" sz="1200"/>
          </a:p>
        </p:txBody>
      </p:sp>
    </p:spTree>
    <p:extLst>
      <p:ext uri="{BB962C8B-B14F-4D97-AF65-F5344CB8AC3E}">
        <p14:creationId xmlns:p14="http://schemas.microsoft.com/office/powerpoint/2010/main" val="642795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de-DE" dirty="0"/>
              <a:t>Article 7(1)(e)(iii) EUTMR</a:t>
            </a:r>
            <a:br>
              <a:rPr lang="en-GB" altLang="de-DE" dirty="0"/>
            </a:br>
            <a:endParaRPr lang="en-GB" altLang="de-DE" dirty="0"/>
          </a:p>
        </p:txBody>
      </p:sp>
      <p:sp>
        <p:nvSpPr>
          <p:cNvPr id="41987" name="Content Placeholder 2"/>
          <p:cNvSpPr>
            <a:spLocks noGrp="1"/>
          </p:cNvSpPr>
          <p:nvPr>
            <p:ph idx="1"/>
          </p:nvPr>
        </p:nvSpPr>
        <p:spPr/>
        <p:txBody>
          <a:bodyPr/>
          <a:lstStyle/>
          <a:p>
            <a:pPr eaLnBrk="1" hangingPunct="1"/>
            <a:r>
              <a:rPr lang="en-GB" altLang="de-DE" dirty="0"/>
              <a:t>A sign which consists </a:t>
            </a:r>
            <a:r>
              <a:rPr lang="en-GB" altLang="de-DE" dirty="0">
                <a:solidFill>
                  <a:srgbClr val="404B56"/>
                </a:solidFill>
              </a:rPr>
              <a:t>exclusively</a:t>
            </a:r>
            <a:r>
              <a:rPr lang="en-GB" altLang="de-DE" dirty="0"/>
              <a:t> of the shape which gives </a:t>
            </a:r>
            <a:r>
              <a:rPr lang="en-GB" altLang="de-DE" dirty="0">
                <a:solidFill>
                  <a:srgbClr val="404B56"/>
                </a:solidFill>
              </a:rPr>
              <a:t>substantial value </a:t>
            </a:r>
            <a:r>
              <a:rPr lang="en-GB" altLang="de-DE" dirty="0"/>
              <a:t>to the goods cannot be registered</a:t>
            </a:r>
          </a:p>
          <a:p>
            <a:pPr eaLnBrk="1" hangingPunct="1"/>
            <a:endParaRPr lang="en-GB" altLang="de-DE" dirty="0"/>
          </a:p>
          <a:p>
            <a:pPr eaLnBrk="1" hangingPunct="1"/>
            <a:r>
              <a:rPr lang="en-GB" altLang="de-DE" dirty="0"/>
              <a:t>Protect public interest</a:t>
            </a:r>
          </a:p>
          <a:p>
            <a:pPr eaLnBrk="1" hangingPunct="1"/>
            <a:endParaRPr lang="en-GB" altLang="de-DE" dirty="0"/>
          </a:p>
          <a:p>
            <a:pPr lvl="1" eaLnBrk="1" hangingPunct="1"/>
            <a:r>
              <a:rPr lang="en-GB" altLang="de-DE" dirty="0"/>
              <a:t>avoid use of the trade mark to bypass limited rights, such as copyright and design right</a:t>
            </a:r>
          </a:p>
          <a:p>
            <a:pPr lvl="1" eaLnBrk="1" hangingPunct="1"/>
            <a:r>
              <a:rPr lang="en-GB" altLang="de-DE" dirty="0"/>
              <a:t>prevent the granting of a monopoly</a:t>
            </a:r>
          </a:p>
          <a:p>
            <a:pPr eaLnBrk="1" hangingPunct="1"/>
            <a:endParaRPr lang="en-GB" altLang="de-DE" dirty="0"/>
          </a:p>
          <a:p>
            <a:pPr eaLnBrk="1" hangingPunct="1"/>
            <a:r>
              <a:rPr lang="en-GB" altLang="de-DE" dirty="0"/>
              <a:t>The shape can </a:t>
            </a:r>
            <a:r>
              <a:rPr lang="en-GB" altLang="de-DE" dirty="0">
                <a:solidFill>
                  <a:srgbClr val="404B56"/>
                </a:solidFill>
              </a:rPr>
              <a:t>never</a:t>
            </a:r>
            <a:r>
              <a:rPr lang="en-GB" altLang="de-DE" dirty="0"/>
              <a:t> acquire a distinctive character, and thus be registered as a trade mark, through use!</a:t>
            </a:r>
          </a:p>
        </p:txBody>
      </p:sp>
      <p:sp>
        <p:nvSpPr>
          <p:cNvPr id="41988"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41989"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A90FB1-D37B-4B57-B9A7-18819A8BB375}" type="slidenum">
              <a:rPr lang="de-DE" altLang="de-DE" sz="1200"/>
              <a:pPr>
                <a:spcBef>
                  <a:spcPct val="0"/>
                </a:spcBef>
                <a:buFontTx/>
                <a:buNone/>
              </a:pPr>
              <a:t>45</a:t>
            </a:fld>
            <a:endParaRPr lang="de-DE" altLang="de-DE" sz="1200"/>
          </a:p>
        </p:txBody>
      </p:sp>
    </p:spTree>
    <p:extLst>
      <p:ext uri="{BB962C8B-B14F-4D97-AF65-F5344CB8AC3E}">
        <p14:creationId xmlns:p14="http://schemas.microsoft.com/office/powerpoint/2010/main" val="1641759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1188" y="404813"/>
            <a:ext cx="8353425" cy="936625"/>
          </a:xfrm>
        </p:spPr>
        <p:txBody>
          <a:bodyPr/>
          <a:lstStyle/>
          <a:p>
            <a:pPr eaLnBrk="1" hangingPunct="1"/>
            <a:r>
              <a:rPr lang="en-GB" altLang="de-DE"/>
              <a:t>Does the shape give substantial value to the product?(I)</a:t>
            </a:r>
            <a:br>
              <a:rPr lang="en-GB" altLang="de-DE"/>
            </a:br>
            <a:endParaRPr lang="en-GB" altLang="de-DE"/>
          </a:p>
        </p:txBody>
      </p:sp>
      <p:sp>
        <p:nvSpPr>
          <p:cNvPr id="44035" name="Content Placeholder 2"/>
          <p:cNvSpPr>
            <a:spLocks noGrp="1"/>
          </p:cNvSpPr>
          <p:nvPr>
            <p:ph idx="1"/>
          </p:nvPr>
        </p:nvSpPr>
        <p:spPr>
          <a:xfrm>
            <a:off x="611188" y="1636713"/>
            <a:ext cx="7921625" cy="4464050"/>
          </a:xfrm>
        </p:spPr>
        <p:txBody>
          <a:bodyPr/>
          <a:lstStyle/>
          <a:p>
            <a:pPr eaLnBrk="1" hangingPunct="1"/>
            <a:r>
              <a:rPr lang="en-GB" altLang="de-DE" dirty="0"/>
              <a:t>Potential to determine the consumer's behaviour with regard to buying the product</a:t>
            </a:r>
          </a:p>
          <a:p>
            <a:pPr eaLnBrk="1" hangingPunct="1"/>
            <a:endParaRPr lang="en-GB" altLang="de-DE" dirty="0"/>
          </a:p>
          <a:p>
            <a:pPr eaLnBrk="1" hangingPunct="1"/>
            <a:r>
              <a:rPr lang="en-GB" altLang="de-DE" dirty="0"/>
              <a:t>Not necessarily the only feature which gives value</a:t>
            </a:r>
          </a:p>
          <a:p>
            <a:pPr eaLnBrk="1" hangingPunct="1"/>
            <a:endParaRPr lang="en-GB" altLang="de-DE" dirty="0"/>
          </a:p>
          <a:p>
            <a:pPr eaLnBrk="1" hangingPunct="1"/>
            <a:r>
              <a:rPr lang="en-GB" altLang="de-DE" dirty="0"/>
              <a:t>Indications that show that a product is mainly bought for its aesthetic value:</a:t>
            </a:r>
          </a:p>
          <a:p>
            <a:pPr eaLnBrk="1" hangingPunct="1"/>
            <a:endParaRPr lang="en-GB" altLang="de-DE" dirty="0"/>
          </a:p>
          <a:p>
            <a:pPr lvl="1" eaLnBrk="1" hangingPunct="1"/>
            <a:r>
              <a:rPr lang="en-GB" altLang="de-DE" dirty="0"/>
              <a:t>behaviour of manufacturer</a:t>
            </a:r>
          </a:p>
          <a:p>
            <a:pPr lvl="1" eaLnBrk="1" hangingPunct="1"/>
            <a:r>
              <a:rPr lang="en-GB" altLang="de-DE" dirty="0"/>
              <a:t>behaviour of consumers</a:t>
            </a:r>
          </a:p>
          <a:p>
            <a:pPr lvl="1" eaLnBrk="1" hangingPunct="1"/>
            <a:r>
              <a:rPr lang="en-GB" altLang="de-DE" dirty="0"/>
              <a:t>behaviour of experts</a:t>
            </a:r>
          </a:p>
        </p:txBody>
      </p:sp>
      <p:sp>
        <p:nvSpPr>
          <p:cNvPr id="44036"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44037"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76CE03-660B-4684-9BED-54D73709A8E9}" type="slidenum">
              <a:rPr lang="de-DE" altLang="de-DE" sz="1200"/>
              <a:pPr>
                <a:spcBef>
                  <a:spcPct val="0"/>
                </a:spcBef>
                <a:buFontTx/>
                <a:buNone/>
              </a:pPr>
              <a:t>46</a:t>
            </a:fld>
            <a:endParaRPr lang="de-DE" altLang="de-DE" sz="1200"/>
          </a:p>
        </p:txBody>
      </p:sp>
    </p:spTree>
    <p:extLst>
      <p:ext uri="{BB962C8B-B14F-4D97-AF65-F5344CB8AC3E}">
        <p14:creationId xmlns:p14="http://schemas.microsoft.com/office/powerpoint/2010/main" val="552647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1188" y="404813"/>
            <a:ext cx="8281987" cy="936625"/>
          </a:xfrm>
        </p:spPr>
        <p:txBody>
          <a:bodyPr/>
          <a:lstStyle/>
          <a:p>
            <a:pPr eaLnBrk="1" hangingPunct="1"/>
            <a:r>
              <a:rPr lang="en-GB" altLang="de-DE"/>
              <a:t>Does the shape give substantial value to the product?(II)</a:t>
            </a:r>
            <a:br>
              <a:rPr lang="en-GB" altLang="de-DE"/>
            </a:br>
            <a:endParaRPr lang="en-GB" altLang="de-DE"/>
          </a:p>
        </p:txBody>
      </p:sp>
      <p:sp>
        <p:nvSpPr>
          <p:cNvPr id="3" name="Content Placeholder 2"/>
          <p:cNvSpPr>
            <a:spLocks noGrp="1"/>
          </p:cNvSpPr>
          <p:nvPr>
            <p:ph idx="1"/>
          </p:nvPr>
        </p:nvSpPr>
        <p:spPr/>
        <p:txBody>
          <a:bodyPr/>
          <a:lstStyle/>
          <a:p>
            <a:pPr eaLnBrk="1" hangingPunct="1">
              <a:defRPr/>
            </a:pPr>
            <a:r>
              <a:rPr lang="en-GB" dirty="0"/>
              <a:t>Should the Board have considered other factors?</a:t>
            </a:r>
          </a:p>
          <a:p>
            <a:pPr eaLnBrk="1" hangingPunct="1">
              <a:defRPr/>
            </a:pPr>
            <a:endParaRPr lang="en-GB" dirty="0"/>
          </a:p>
          <a:p>
            <a:pPr eaLnBrk="1" hangingPunct="1">
              <a:defRPr/>
            </a:pPr>
            <a:r>
              <a:rPr lang="en-GB" dirty="0"/>
              <a:t>General Court:</a:t>
            </a:r>
          </a:p>
          <a:p>
            <a:pPr eaLnBrk="1" hangingPunct="1">
              <a:defRPr/>
            </a:pPr>
            <a:endParaRPr lang="en-IE" dirty="0"/>
          </a:p>
          <a:p>
            <a:pPr lvl="1" eaLnBrk="1" hangingPunct="1">
              <a:defRPr/>
            </a:pPr>
            <a:r>
              <a:rPr lang="en-IE" dirty="0"/>
              <a:t>no obligation to consider the perception of the target public</a:t>
            </a:r>
          </a:p>
          <a:p>
            <a:pPr lvl="1" eaLnBrk="1" hangingPunct="1">
              <a:defRPr/>
            </a:pPr>
            <a:endParaRPr lang="en-IE" dirty="0"/>
          </a:p>
          <a:p>
            <a:pPr lvl="1" eaLnBrk="1" hangingPunct="1">
              <a:defRPr/>
            </a:pPr>
            <a:r>
              <a:rPr lang="en-IE" dirty="0"/>
              <a:t>other characteristics of the goods can also confer value</a:t>
            </a:r>
          </a:p>
          <a:p>
            <a:pPr lvl="1" eaLnBrk="1" hangingPunct="1">
              <a:defRPr/>
            </a:pPr>
            <a:endParaRPr lang="en-IE" dirty="0"/>
          </a:p>
          <a:p>
            <a:pPr marL="0" indent="0" eaLnBrk="1" hangingPunct="1">
              <a:buFont typeface="Wingdings" panose="05000000000000000000" pitchFamily="2" charset="2"/>
              <a:buNone/>
              <a:defRPr/>
            </a:pPr>
            <a:endParaRPr lang="en-GB" dirty="0"/>
          </a:p>
        </p:txBody>
      </p:sp>
      <p:sp>
        <p:nvSpPr>
          <p:cNvPr id="46084"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46085"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278FBD-700F-4FF0-8552-F8E869F59AD5}" type="slidenum">
              <a:rPr lang="de-DE" altLang="de-DE" sz="1200"/>
              <a:pPr>
                <a:spcBef>
                  <a:spcPct val="0"/>
                </a:spcBef>
                <a:buFontTx/>
                <a:buNone/>
              </a:pPr>
              <a:t>47</a:t>
            </a:fld>
            <a:endParaRPr lang="de-DE" altLang="de-DE" sz="1200"/>
          </a:p>
        </p:txBody>
      </p:sp>
    </p:spTree>
    <p:extLst>
      <p:ext uri="{BB962C8B-B14F-4D97-AF65-F5344CB8AC3E}">
        <p14:creationId xmlns:p14="http://schemas.microsoft.com/office/powerpoint/2010/main" val="3958843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altLang="de-DE" dirty="0"/>
              <a:t>The meaning of "exclusively"</a:t>
            </a:r>
          </a:p>
        </p:txBody>
      </p:sp>
      <p:sp>
        <p:nvSpPr>
          <p:cNvPr id="3" name="Content Placeholder 2"/>
          <p:cNvSpPr>
            <a:spLocks noGrp="1"/>
          </p:cNvSpPr>
          <p:nvPr>
            <p:ph idx="1"/>
          </p:nvPr>
        </p:nvSpPr>
        <p:spPr/>
        <p:txBody>
          <a:bodyPr/>
          <a:lstStyle/>
          <a:p>
            <a:pPr eaLnBrk="1" hangingPunct="1">
              <a:defRPr/>
            </a:pPr>
            <a:r>
              <a:rPr lang="en-GB" dirty="0"/>
              <a:t>Not sufficient that only essential features of the shape give substantial value</a:t>
            </a:r>
          </a:p>
          <a:p>
            <a:pPr lvl="1" eaLnBrk="1" hangingPunct="1">
              <a:defRPr/>
            </a:pPr>
            <a:endParaRPr lang="en-GB" dirty="0"/>
          </a:p>
          <a:p>
            <a:pPr lvl="1" eaLnBrk="1" hangingPunct="1">
              <a:defRPr/>
            </a:pPr>
            <a:r>
              <a:rPr lang="en-GB" dirty="0"/>
              <a:t>trade mark must be analysed as a whole</a:t>
            </a:r>
          </a:p>
          <a:p>
            <a:pPr marL="0" indent="0" eaLnBrk="1" hangingPunct="1">
              <a:buFont typeface="Wingdings" panose="05000000000000000000" pitchFamily="2" charset="2"/>
              <a:buNone/>
              <a:defRPr/>
            </a:pPr>
            <a:endParaRPr lang="en-GB" dirty="0"/>
          </a:p>
          <a:p>
            <a:pPr eaLnBrk="1" hangingPunct="1">
              <a:defRPr/>
            </a:pPr>
            <a:r>
              <a:rPr lang="en-GB" dirty="0"/>
              <a:t>Base of loudspeaker also gives value</a:t>
            </a:r>
          </a:p>
        </p:txBody>
      </p:sp>
      <p:sp>
        <p:nvSpPr>
          <p:cNvPr id="48132"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48133"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02BB80-7FE9-46B4-BEEF-3AC6FCE66C52}" type="slidenum">
              <a:rPr lang="de-DE" altLang="de-DE" sz="1200"/>
              <a:pPr>
                <a:spcBef>
                  <a:spcPct val="0"/>
                </a:spcBef>
                <a:buFontTx/>
                <a:buNone/>
              </a:pPr>
              <a:t>48</a:t>
            </a:fld>
            <a:endParaRPr lang="de-DE" altLang="de-DE" sz="1200"/>
          </a:p>
        </p:txBody>
      </p:sp>
    </p:spTree>
    <p:extLst>
      <p:ext uri="{BB962C8B-B14F-4D97-AF65-F5344CB8AC3E}">
        <p14:creationId xmlns:p14="http://schemas.microsoft.com/office/powerpoint/2010/main" val="3545058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de-DE"/>
              <a:t>Final decision</a:t>
            </a:r>
          </a:p>
        </p:txBody>
      </p:sp>
      <p:pic>
        <p:nvPicPr>
          <p:cNvPr id="5017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09366" y="1438945"/>
            <a:ext cx="1520825" cy="4291012"/>
          </a:xfrm>
        </p:spPr>
      </p:pic>
      <p:sp>
        <p:nvSpPr>
          <p:cNvPr id="50180"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50181" name="Lightning Bolt 5"/>
          <p:cNvSpPr>
            <a:spLocks noChangeArrowheads="1"/>
          </p:cNvSpPr>
          <p:nvPr/>
        </p:nvSpPr>
        <p:spPr bwMode="auto">
          <a:xfrm>
            <a:off x="3604541" y="2110687"/>
            <a:ext cx="1873250" cy="2232025"/>
          </a:xfrm>
          <a:prstGeom prst="lightningBol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50182" name="Slide Number Placeholder 2"/>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9629FD-31DB-45E1-B357-6ABECB3AB28B}" type="slidenum">
              <a:rPr lang="de-DE" altLang="de-DE" sz="1200"/>
              <a:pPr>
                <a:spcBef>
                  <a:spcPct val="0"/>
                </a:spcBef>
                <a:buFontTx/>
                <a:buNone/>
              </a:pPr>
              <a:t>49</a:t>
            </a:fld>
            <a:endParaRPr lang="de-DE" altLang="de-DE" sz="1200"/>
          </a:p>
        </p:txBody>
      </p:sp>
    </p:spTree>
    <p:extLst>
      <p:ext uri="{BB962C8B-B14F-4D97-AF65-F5344CB8AC3E}">
        <p14:creationId xmlns:p14="http://schemas.microsoft.com/office/powerpoint/2010/main" val="46467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672" y="4406900"/>
            <a:ext cx="7772400" cy="1362075"/>
          </a:xfrm>
        </p:spPr>
        <p:txBody>
          <a:bodyPr/>
          <a:lstStyle/>
          <a:p>
            <a:r>
              <a:rPr lang="en-GB" dirty="0"/>
              <a:t>Definition</a:t>
            </a:r>
          </a:p>
        </p:txBody>
      </p:sp>
      <p:sp>
        <p:nvSpPr>
          <p:cNvPr id="6" name="Text Placeholder 5"/>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a:xfrm>
            <a:off x="611188" y="6553200"/>
            <a:ext cx="5616996" cy="476250"/>
          </a:xfrm>
        </p:spPr>
        <p:txBody>
          <a:bodyPr/>
          <a:lstStyle/>
          <a:p>
            <a:pPr>
              <a:defRPr/>
            </a:pPr>
            <a:r>
              <a:rPr lang="en-US"/>
              <a:t>Intellectual Property Teaching Kit</a:t>
            </a:r>
            <a:endParaRPr lang="en-GB" dirty="0"/>
          </a:p>
        </p:txBody>
      </p:sp>
      <p:sp>
        <p:nvSpPr>
          <p:cNvPr id="2" name="Slide Number Placeholder 1"/>
          <p:cNvSpPr>
            <a:spLocks noGrp="1"/>
          </p:cNvSpPr>
          <p:nvPr>
            <p:ph type="sldNum" sz="quarter" idx="11"/>
          </p:nvPr>
        </p:nvSpPr>
        <p:spPr/>
        <p:txBody>
          <a:bodyPr/>
          <a:lstStyle/>
          <a:p>
            <a:pPr>
              <a:defRPr/>
            </a:pPr>
            <a:fld id="{C126516D-2BF6-4F54-BC1F-35CC5013F9FE}" type="slidenum">
              <a:rPr lang="de-DE" smtClean="0"/>
              <a:pPr>
                <a:defRPr/>
              </a:pPr>
              <a:t>5</a:t>
            </a:fld>
            <a:endParaRPr lang="de-DE" dirty="0"/>
          </a:p>
        </p:txBody>
      </p:sp>
    </p:spTree>
    <p:extLst>
      <p:ext uri="{BB962C8B-B14F-4D97-AF65-F5344CB8AC3E}">
        <p14:creationId xmlns:p14="http://schemas.microsoft.com/office/powerpoint/2010/main" val="3497661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de-DE" dirty="0"/>
              <a:t>Is Article 7(1)(e)(iii) EUTMR unfair to designers?</a:t>
            </a:r>
          </a:p>
        </p:txBody>
      </p:sp>
      <p:sp>
        <p:nvSpPr>
          <p:cNvPr id="52227" name="Content Placeholder 2"/>
          <p:cNvSpPr>
            <a:spLocks noGrp="1"/>
          </p:cNvSpPr>
          <p:nvPr>
            <p:ph idx="1"/>
          </p:nvPr>
        </p:nvSpPr>
        <p:spPr/>
        <p:txBody>
          <a:bodyPr/>
          <a:lstStyle/>
          <a:p>
            <a:pPr eaLnBrk="1" hangingPunct="1"/>
            <a:r>
              <a:rPr lang="en-GB" altLang="de-DE"/>
              <a:t>Does it penalise applicants whose design is particularly skilfully made?</a:t>
            </a:r>
          </a:p>
          <a:p>
            <a:pPr eaLnBrk="1" hangingPunct="1"/>
            <a:endParaRPr lang="en-GB" altLang="de-DE"/>
          </a:p>
          <a:p>
            <a:pPr eaLnBrk="1" hangingPunct="1"/>
            <a:r>
              <a:rPr lang="en-GB" altLang="de-DE"/>
              <a:t>Should acquired distinctiveness through use be allowed?</a:t>
            </a:r>
          </a:p>
          <a:p>
            <a:pPr eaLnBrk="1" hangingPunct="1"/>
            <a:endParaRPr lang="en-GB" altLang="de-DE"/>
          </a:p>
          <a:p>
            <a:pPr eaLnBrk="1" hangingPunct="1"/>
            <a:r>
              <a:rPr lang="en-GB" altLang="de-DE"/>
              <a:t>Choice of legislator:</a:t>
            </a:r>
          </a:p>
          <a:p>
            <a:pPr lvl="1" eaLnBrk="1" hangingPunct="1"/>
            <a:endParaRPr lang="en-GB" altLang="de-DE"/>
          </a:p>
          <a:p>
            <a:pPr lvl="1" eaLnBrk="1" hangingPunct="1"/>
            <a:r>
              <a:rPr lang="en-GB" altLang="de-DE"/>
              <a:t>protection by means of design and copyright law</a:t>
            </a:r>
          </a:p>
          <a:p>
            <a:pPr lvl="1" eaLnBrk="1" hangingPunct="1"/>
            <a:r>
              <a:rPr lang="en-GB" altLang="de-DE"/>
              <a:t>limited in time</a:t>
            </a:r>
          </a:p>
          <a:p>
            <a:pPr lvl="1" eaLnBrk="1" hangingPunct="1"/>
            <a:r>
              <a:rPr lang="en-GB" altLang="de-DE"/>
              <a:t>monopolising valuable shapes is misuse of trade mark law</a:t>
            </a:r>
          </a:p>
        </p:txBody>
      </p:sp>
      <p:sp>
        <p:nvSpPr>
          <p:cNvPr id="52228" name="Footer Placeholder 3"/>
          <p:cNvSpPr>
            <a:spLocks noGrp="1"/>
          </p:cNvSpPr>
          <p:nvPr>
            <p:ph type="ftr" sz="quarter" idx="10"/>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de-DE" sz="1200">
                <a:cs typeface="Arial" panose="020B0604020202020204" pitchFamily="34" charset="0"/>
              </a:rPr>
              <a:t>Intellectual Property Teaching Kit</a:t>
            </a:r>
            <a:endParaRPr lang="en-GB" altLang="de-DE" sz="1200" dirty="0">
              <a:cs typeface="Arial" panose="020B0604020202020204" pitchFamily="34" charset="0"/>
            </a:endParaRPr>
          </a:p>
        </p:txBody>
      </p:sp>
      <p:sp>
        <p:nvSpPr>
          <p:cNvPr id="52229" name="Slide Number Placeholder 4"/>
          <p:cNvSpPr>
            <a:spLocks noGrp="1"/>
          </p:cNvSpPr>
          <p:nvPr>
            <p:ph type="sldNum" sz="quarter" idx="11"/>
          </p:nvPr>
        </p:nvSpPr>
        <p:spPr>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B1C535-74DC-4F96-B574-2F428AD3D351}" type="slidenum">
              <a:rPr lang="de-DE" altLang="de-DE" sz="1200"/>
              <a:pPr>
                <a:spcBef>
                  <a:spcPct val="0"/>
                </a:spcBef>
                <a:buFontTx/>
                <a:buNone/>
              </a:pPr>
              <a:t>50</a:t>
            </a:fld>
            <a:endParaRPr lang="de-DE" altLang="de-DE" sz="1200"/>
          </a:p>
        </p:txBody>
      </p:sp>
    </p:spTree>
    <p:extLst>
      <p:ext uri="{BB962C8B-B14F-4D97-AF65-F5344CB8AC3E}">
        <p14:creationId xmlns:p14="http://schemas.microsoft.com/office/powerpoint/2010/main" val="3587566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010" y="4406900"/>
            <a:ext cx="7772400" cy="1362075"/>
          </a:xfrm>
        </p:spPr>
        <p:txBody>
          <a:bodyPr/>
          <a:lstStyle/>
          <a:p>
            <a:pPr eaLnBrk="1" hangingPunct="1">
              <a:defRPr/>
            </a:pPr>
            <a:r>
              <a:rPr lang="en-GB" dirty="0">
                <a:cs typeface="+mj-cs"/>
              </a:rPr>
              <a:t>Trade mark exercises</a:t>
            </a:r>
            <a:br>
              <a:rPr lang="en-GB" dirty="0">
                <a:cs typeface="+mj-cs"/>
              </a:rPr>
            </a:br>
            <a:br>
              <a:rPr lang="en-GB" dirty="0">
                <a:cs typeface="+mj-cs"/>
              </a:rPr>
            </a:br>
            <a:br>
              <a:rPr lang="en-GB" dirty="0">
                <a:cs typeface="+mj-cs"/>
              </a:rPr>
            </a:br>
            <a:endParaRPr lang="en-GB" sz="2400" b="0" i="1" dirty="0">
              <a:cs typeface="+mj-cs"/>
            </a:endParaRPr>
          </a:p>
        </p:txBody>
      </p:sp>
      <p:sp>
        <p:nvSpPr>
          <p:cNvPr id="2" name="Textplatzhalter 1"/>
          <p:cNvSpPr>
            <a:spLocks noGrp="1"/>
          </p:cNvSpPr>
          <p:nvPr>
            <p:ph type="body" idx="1"/>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en-US"/>
              <a:t>Intellectual Property Teaching Kit</a:t>
            </a:r>
            <a:endParaRPr lang="en-GB" dirty="0"/>
          </a:p>
        </p:txBody>
      </p:sp>
      <p:sp>
        <p:nvSpPr>
          <p:cNvPr id="5" name="Foliennummernplatzhalter 4"/>
          <p:cNvSpPr>
            <a:spLocks noGrp="1"/>
          </p:cNvSpPr>
          <p:nvPr>
            <p:ph type="sldNum" sz="quarter" idx="11"/>
          </p:nvPr>
        </p:nvSpPr>
        <p:spPr/>
        <p:txBody>
          <a:bodyPr/>
          <a:lstStyle/>
          <a:p>
            <a:fld id="{BBA34644-F7D9-460E-988E-F1CDAD984606}" type="slidenum">
              <a:rPr lang="de-DE" altLang="en-US" smtClean="0"/>
              <a:pPr/>
              <a:t>51</a:t>
            </a:fld>
            <a:endParaRPr lang="de-DE" altLang="en-US" dirty="0"/>
          </a:p>
        </p:txBody>
      </p:sp>
    </p:spTree>
    <p:extLst>
      <p:ext uri="{BB962C8B-B14F-4D97-AF65-F5344CB8AC3E}">
        <p14:creationId xmlns:p14="http://schemas.microsoft.com/office/powerpoint/2010/main" val="357734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679" y="4406900"/>
            <a:ext cx="7772400" cy="1362075"/>
          </a:xfrm>
        </p:spPr>
        <p:txBody>
          <a:bodyPr/>
          <a:lstStyle/>
          <a:p>
            <a:pPr eaLnBrk="1" hangingPunct="1">
              <a:defRPr/>
            </a:pPr>
            <a:r>
              <a:rPr lang="en-GB" dirty="0">
                <a:ea typeface="+mj-ea"/>
                <a:cs typeface="+mj-cs"/>
              </a:rPr>
              <a:t>recap</a:t>
            </a:r>
          </a:p>
        </p:txBody>
      </p:sp>
      <p:sp>
        <p:nvSpPr>
          <p:cNvPr id="4099" name="Text Placeholder 5"/>
          <p:cNvSpPr>
            <a:spLocks noGrp="1"/>
          </p:cNvSpPr>
          <p:nvPr>
            <p:ph type="body" idx="1"/>
          </p:nvPr>
        </p:nvSpPr>
        <p:spPr/>
        <p:txBody>
          <a:bodyPr/>
          <a:lstStyle/>
          <a:p>
            <a:pPr eaLnBrk="1" hangingPunct="1">
              <a:buFont typeface="Wingdings" charset="0"/>
              <a:buNone/>
              <a:defRPr/>
            </a:pPr>
            <a:endParaRPr lang="en-US">
              <a:cs typeface="+mn-cs"/>
            </a:endParaRPr>
          </a:p>
        </p:txBody>
      </p:sp>
      <p:sp>
        <p:nvSpPr>
          <p:cNvPr id="410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BBA34644-F7D9-460E-988E-F1CDAD984606}" type="slidenum">
              <a:rPr lang="de-DE" altLang="en-US" smtClean="0"/>
              <a:pPr/>
              <a:t>52</a:t>
            </a:fld>
            <a:endParaRPr lang="de-DE" altLang="en-US" dirty="0"/>
          </a:p>
        </p:txBody>
      </p:sp>
    </p:spTree>
    <p:extLst>
      <p:ext uri="{BB962C8B-B14F-4D97-AF65-F5344CB8AC3E}">
        <p14:creationId xmlns:p14="http://schemas.microsoft.com/office/powerpoint/2010/main" val="1024277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GB">
                <a:cs typeface="+mj-cs"/>
              </a:rPr>
              <a:t>Grounds for refusal</a:t>
            </a:r>
          </a:p>
        </p:txBody>
      </p:sp>
      <p:sp>
        <p:nvSpPr>
          <p:cNvPr id="5123" name="Content Placeholder 2"/>
          <p:cNvSpPr>
            <a:spLocks noGrp="1"/>
          </p:cNvSpPr>
          <p:nvPr>
            <p:ph idx="1"/>
          </p:nvPr>
        </p:nvSpPr>
        <p:spPr>
          <a:xfrm>
            <a:off x="611188" y="1639888"/>
            <a:ext cx="7921625" cy="4464050"/>
          </a:xfrm>
        </p:spPr>
        <p:txBody>
          <a:bodyPr/>
          <a:lstStyle/>
          <a:p>
            <a:pPr eaLnBrk="1" hangingPunct="1">
              <a:buFont typeface="Wingdings" charset="0"/>
              <a:buChar char="§"/>
              <a:defRPr/>
            </a:pPr>
            <a:r>
              <a:rPr lang="en-GB" b="1" dirty="0">
                <a:solidFill>
                  <a:srgbClr val="C00000"/>
                </a:solidFill>
                <a:cs typeface="+mn-cs"/>
              </a:rPr>
              <a:t>Absolute</a:t>
            </a:r>
            <a:r>
              <a:rPr lang="en-GB" dirty="0">
                <a:cs typeface="+mn-cs"/>
              </a:rPr>
              <a:t> grounds for refusal</a:t>
            </a:r>
          </a:p>
          <a:p>
            <a:pPr eaLnBrk="1" hangingPunct="1">
              <a:buFont typeface="Wingdings" charset="0"/>
              <a:buChar char="§"/>
              <a:defRPr/>
            </a:pPr>
            <a:endParaRPr lang="en-GB" dirty="0">
              <a:cs typeface="+mn-cs"/>
            </a:endParaRPr>
          </a:p>
          <a:p>
            <a:pPr lvl="1" eaLnBrk="1" hangingPunct="1">
              <a:defRPr/>
            </a:pPr>
            <a:r>
              <a:rPr lang="en-GB" dirty="0"/>
              <a:t>Distinctiveness</a:t>
            </a:r>
          </a:p>
          <a:p>
            <a:pPr eaLnBrk="1" hangingPunct="1">
              <a:buFont typeface="Wingdings" charset="0"/>
              <a:buChar char="§"/>
              <a:defRPr/>
            </a:pPr>
            <a:endParaRPr lang="en-GB" dirty="0">
              <a:cs typeface="+mn-cs"/>
            </a:endParaRPr>
          </a:p>
          <a:p>
            <a:pPr eaLnBrk="1" hangingPunct="1">
              <a:buFont typeface="Wingdings" charset="0"/>
              <a:buChar char="§"/>
              <a:defRPr/>
            </a:pPr>
            <a:r>
              <a:rPr lang="en-GB" b="1" dirty="0">
                <a:solidFill>
                  <a:srgbClr val="C00000"/>
                </a:solidFill>
                <a:cs typeface="+mn-cs"/>
              </a:rPr>
              <a:t>Relative</a:t>
            </a:r>
            <a:r>
              <a:rPr lang="en-GB" dirty="0">
                <a:cs typeface="+mn-cs"/>
              </a:rPr>
              <a:t> grounds for refusal</a:t>
            </a:r>
          </a:p>
          <a:p>
            <a:pPr eaLnBrk="1" hangingPunct="1">
              <a:buFont typeface="Wingdings" charset="0"/>
              <a:buChar char="§"/>
              <a:defRPr/>
            </a:pPr>
            <a:endParaRPr lang="en-GB" dirty="0">
              <a:cs typeface="+mn-cs"/>
            </a:endParaRPr>
          </a:p>
          <a:p>
            <a:pPr lvl="1" eaLnBrk="1" hangingPunct="1">
              <a:defRPr/>
            </a:pPr>
            <a:r>
              <a:rPr lang="en-GB" dirty="0"/>
              <a:t>When peaceful co-existence on the market is an issue</a:t>
            </a:r>
          </a:p>
          <a:p>
            <a:pPr lvl="1" eaLnBrk="1" hangingPunct="1">
              <a:defRPr/>
            </a:pPr>
            <a:r>
              <a:rPr lang="en-GB" dirty="0"/>
              <a:t>Likelihood of confusion</a:t>
            </a:r>
          </a:p>
          <a:p>
            <a:pPr lvl="1" eaLnBrk="1" hangingPunct="1">
              <a:defRPr/>
            </a:pPr>
            <a:endParaRPr lang="en-GB" dirty="0"/>
          </a:p>
        </p:txBody>
      </p:sp>
      <p:sp>
        <p:nvSpPr>
          <p:cNvPr id="5124"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53</a:t>
            </a:fld>
            <a:endParaRPr lang="de-DE" altLang="en-US" dirty="0"/>
          </a:p>
        </p:txBody>
      </p:sp>
    </p:spTree>
    <p:extLst>
      <p:ext uri="{BB962C8B-B14F-4D97-AF65-F5344CB8AC3E}">
        <p14:creationId xmlns:p14="http://schemas.microsoft.com/office/powerpoint/2010/main" val="3854373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GB" dirty="0">
                <a:cs typeface="+mj-cs"/>
              </a:rPr>
              <a:t>How do we assess the likelihood of confusion?</a:t>
            </a:r>
          </a:p>
        </p:txBody>
      </p:sp>
      <p:sp>
        <p:nvSpPr>
          <p:cNvPr id="6147" name="Content Placeholder 2"/>
          <p:cNvSpPr>
            <a:spLocks noGrp="1"/>
          </p:cNvSpPr>
          <p:nvPr>
            <p:ph idx="1"/>
          </p:nvPr>
        </p:nvSpPr>
        <p:spPr/>
        <p:txBody>
          <a:bodyPr/>
          <a:lstStyle/>
          <a:p>
            <a:pPr eaLnBrk="1" hangingPunct="1">
              <a:buFont typeface="Wingdings" charset="0"/>
              <a:buChar char="§"/>
              <a:defRPr/>
            </a:pPr>
            <a:r>
              <a:rPr lang="en-GB" dirty="0">
                <a:cs typeface="+mn-cs"/>
              </a:rPr>
              <a:t>Likelihood of confusion as to commercial origin</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Comparison of goods and services</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Comparison of signs</a:t>
            </a:r>
          </a:p>
        </p:txBody>
      </p:sp>
      <p:sp>
        <p:nvSpPr>
          <p:cNvPr id="6148"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54</a:t>
            </a:fld>
            <a:endParaRPr lang="de-DE" altLang="en-US" dirty="0"/>
          </a:p>
        </p:txBody>
      </p:sp>
    </p:spTree>
    <p:extLst>
      <p:ext uri="{BB962C8B-B14F-4D97-AF65-F5344CB8AC3E}">
        <p14:creationId xmlns:p14="http://schemas.microsoft.com/office/powerpoint/2010/main" val="99711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1679" y="4406900"/>
            <a:ext cx="7772400" cy="1362075"/>
          </a:xfrm>
        </p:spPr>
        <p:txBody>
          <a:bodyPr/>
          <a:lstStyle/>
          <a:p>
            <a:pPr eaLnBrk="1" hangingPunct="1">
              <a:defRPr/>
            </a:pPr>
            <a:r>
              <a:rPr lang="en-GB" dirty="0">
                <a:ea typeface="+mj-ea"/>
                <a:cs typeface="+mj-cs"/>
              </a:rPr>
              <a:t>Exercise 1</a:t>
            </a:r>
            <a:br>
              <a:rPr lang="en-GB" dirty="0">
                <a:ea typeface="+mj-ea"/>
                <a:cs typeface="+mj-cs"/>
              </a:rPr>
            </a:br>
            <a:r>
              <a:rPr lang="en-GB" dirty="0">
                <a:ea typeface="+mj-ea"/>
                <a:cs typeface="+mj-cs"/>
              </a:rPr>
              <a:t>Examination</a:t>
            </a:r>
          </a:p>
        </p:txBody>
      </p:sp>
      <p:sp>
        <p:nvSpPr>
          <p:cNvPr id="7171" name="Text Placeholder 6"/>
          <p:cNvSpPr>
            <a:spLocks noGrp="1"/>
          </p:cNvSpPr>
          <p:nvPr>
            <p:ph type="body" idx="1"/>
          </p:nvPr>
        </p:nvSpPr>
        <p:spPr/>
        <p:txBody>
          <a:bodyPr/>
          <a:lstStyle/>
          <a:p>
            <a:pPr eaLnBrk="1" hangingPunct="1">
              <a:buFont typeface="Wingdings" charset="0"/>
              <a:buNone/>
              <a:defRPr/>
            </a:pPr>
            <a:endParaRPr lang="en-US">
              <a:cs typeface="+mn-cs"/>
            </a:endParaRPr>
          </a:p>
        </p:txBody>
      </p:sp>
      <p:sp>
        <p:nvSpPr>
          <p:cNvPr id="717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BBA34644-F7D9-460E-988E-F1CDAD984606}" type="slidenum">
              <a:rPr lang="de-DE" altLang="en-US" smtClean="0"/>
              <a:pPr/>
              <a:t>55</a:t>
            </a:fld>
            <a:endParaRPr lang="de-DE" altLang="en-US" dirty="0"/>
          </a:p>
        </p:txBody>
      </p:sp>
    </p:spTree>
    <p:extLst>
      <p:ext uri="{BB962C8B-B14F-4D97-AF65-F5344CB8AC3E}">
        <p14:creationId xmlns:p14="http://schemas.microsoft.com/office/powerpoint/2010/main" val="1889174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GB" dirty="0">
                <a:cs typeface="+mj-cs"/>
              </a:rPr>
              <a:t>Outline of the case</a:t>
            </a:r>
          </a:p>
        </p:txBody>
      </p:sp>
      <p:sp>
        <p:nvSpPr>
          <p:cNvPr id="8195" name="Content Placeholder 2"/>
          <p:cNvSpPr>
            <a:spLocks noGrp="1"/>
          </p:cNvSpPr>
          <p:nvPr>
            <p:ph idx="1"/>
          </p:nvPr>
        </p:nvSpPr>
        <p:spPr/>
        <p:txBody>
          <a:bodyPr/>
          <a:lstStyle/>
          <a:p>
            <a:pPr eaLnBrk="1" hangingPunct="1">
              <a:buFont typeface="Wingdings" charset="0"/>
              <a:buChar char="§"/>
              <a:defRPr/>
            </a:pPr>
            <a:r>
              <a:rPr lang="en-GB" dirty="0">
                <a:cs typeface="+mn-cs"/>
              </a:rPr>
              <a:t>You are an examiner of Community trade mark applications at the EUIPO</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Your job is to examine an application for "</a:t>
            </a:r>
            <a:r>
              <a:rPr lang="en-GB" dirty="0" err="1">
                <a:cs typeface="+mn-cs"/>
              </a:rPr>
              <a:t>REfuel</a:t>
            </a:r>
            <a:r>
              <a:rPr lang="en-GB" dirty="0">
                <a:cs typeface="+mn-cs"/>
              </a:rPr>
              <a:t>"</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Registration is sought for:</a:t>
            </a:r>
          </a:p>
          <a:p>
            <a:pPr eaLnBrk="1" hangingPunct="1">
              <a:buFont typeface="Wingdings" charset="0"/>
              <a:buChar char="§"/>
              <a:defRPr/>
            </a:pPr>
            <a:endParaRPr lang="en-GB" dirty="0">
              <a:cs typeface="+mn-cs"/>
            </a:endParaRPr>
          </a:p>
          <a:p>
            <a:pPr lvl="1" eaLnBrk="1" hangingPunct="1">
              <a:defRPr/>
            </a:pPr>
            <a:r>
              <a:rPr lang="en-GB" dirty="0"/>
              <a:t>Class 1: Combusting preparations </a:t>
            </a:r>
          </a:p>
          <a:p>
            <a:pPr lvl="1" eaLnBrk="1" hangingPunct="1">
              <a:defRPr/>
            </a:pPr>
            <a:r>
              <a:rPr lang="en-GB" dirty="0"/>
              <a:t>Class 4: Industrial oils</a:t>
            </a:r>
          </a:p>
          <a:p>
            <a:pPr lvl="1" eaLnBrk="1" hangingPunct="1">
              <a:defRPr/>
            </a:pPr>
            <a:r>
              <a:rPr lang="en-GB" dirty="0"/>
              <a:t>Class 40: Treatment and processing of crude oil</a:t>
            </a:r>
          </a:p>
        </p:txBody>
      </p:sp>
      <p:sp>
        <p:nvSpPr>
          <p:cNvPr id="819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56</a:t>
            </a:fld>
            <a:endParaRPr lang="de-DE" altLang="en-US" dirty="0"/>
          </a:p>
        </p:txBody>
      </p:sp>
    </p:spTree>
    <p:extLst>
      <p:ext uri="{BB962C8B-B14F-4D97-AF65-F5344CB8AC3E}">
        <p14:creationId xmlns:p14="http://schemas.microsoft.com/office/powerpoint/2010/main" val="3731751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IE" dirty="0">
                <a:cs typeface="+mj-cs"/>
              </a:rPr>
              <a:t>Questions – Exercise 1</a:t>
            </a:r>
            <a:endParaRPr lang="en-GB" dirty="0">
              <a:cs typeface="+mj-cs"/>
            </a:endParaRPr>
          </a:p>
        </p:txBody>
      </p:sp>
      <p:sp>
        <p:nvSpPr>
          <p:cNvPr id="9219" name="Content Placeholder 2"/>
          <p:cNvSpPr>
            <a:spLocks noGrp="1"/>
          </p:cNvSpPr>
          <p:nvPr>
            <p:ph idx="1"/>
          </p:nvPr>
        </p:nvSpPr>
        <p:spPr/>
        <p:txBody>
          <a:bodyPr/>
          <a:lstStyle/>
          <a:p>
            <a:pPr eaLnBrk="1" hangingPunct="1">
              <a:buFont typeface="Wingdings" charset="0"/>
              <a:buChar char="§"/>
              <a:defRPr/>
            </a:pPr>
            <a:r>
              <a:rPr lang="en-GB" dirty="0">
                <a:cs typeface="+mn-cs"/>
              </a:rPr>
              <a:t>Would you accept the registration as a trade mark?</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Or would you reject the application</a:t>
            </a:r>
          </a:p>
          <a:p>
            <a:pPr lvl="1" eaLnBrk="1" hangingPunct="1">
              <a:defRPr/>
            </a:pPr>
            <a:endParaRPr lang="en-GB" dirty="0"/>
          </a:p>
          <a:p>
            <a:pPr lvl="1" eaLnBrk="1" hangingPunct="1">
              <a:defRPr/>
            </a:pPr>
            <a:r>
              <a:rPr lang="en-GB" dirty="0"/>
              <a:t>for all the goods and services requested?</a:t>
            </a:r>
          </a:p>
          <a:p>
            <a:pPr lvl="1" eaLnBrk="1" hangingPunct="1">
              <a:defRPr/>
            </a:pPr>
            <a:endParaRPr lang="en-GB" dirty="0"/>
          </a:p>
          <a:p>
            <a:pPr lvl="1" eaLnBrk="1" hangingPunct="1">
              <a:defRPr/>
            </a:pPr>
            <a:r>
              <a:rPr lang="en-GB" dirty="0"/>
              <a:t>for some of them?</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Is there an absolute ground for refusal which might be applicable?</a:t>
            </a:r>
          </a:p>
        </p:txBody>
      </p:sp>
      <p:sp>
        <p:nvSpPr>
          <p:cNvPr id="922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57</a:t>
            </a:fld>
            <a:endParaRPr lang="de-DE" altLang="en-US" dirty="0"/>
          </a:p>
        </p:txBody>
      </p:sp>
    </p:spTree>
    <p:extLst>
      <p:ext uri="{BB962C8B-B14F-4D97-AF65-F5344CB8AC3E}">
        <p14:creationId xmlns:p14="http://schemas.microsoft.com/office/powerpoint/2010/main" val="388319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GB" dirty="0">
                <a:cs typeface="+mj-cs"/>
              </a:rPr>
              <a:t>Discussion and answers</a:t>
            </a:r>
          </a:p>
        </p:txBody>
      </p:sp>
      <p:sp>
        <p:nvSpPr>
          <p:cNvPr id="11267" name="Content Placeholder 2"/>
          <p:cNvSpPr>
            <a:spLocks noGrp="1"/>
          </p:cNvSpPr>
          <p:nvPr>
            <p:ph idx="1"/>
          </p:nvPr>
        </p:nvSpPr>
        <p:spPr/>
        <p:txBody>
          <a:bodyPr/>
          <a:lstStyle/>
          <a:p>
            <a:pPr eaLnBrk="1" hangingPunct="1">
              <a:defRPr/>
            </a:pPr>
            <a:r>
              <a:rPr lang="en-GB" altLang="en-US" dirty="0">
                <a:ea typeface="ＭＳ Ｐゴシック" pitchFamily="34" charset="-128"/>
              </a:rPr>
              <a:t>Relevant absolute ground for refusal</a:t>
            </a:r>
          </a:p>
          <a:p>
            <a:pPr marL="457200" indent="-457200" eaLnBrk="1" hangingPunct="1">
              <a:buFont typeface="Arial" pitchFamily="34" charset="0"/>
              <a:buAutoNum type="arabicPeriod"/>
              <a:defRPr/>
            </a:pPr>
            <a:endParaRPr lang="en-GB" altLang="en-US" dirty="0">
              <a:ea typeface="ＭＳ Ｐゴシック" pitchFamily="34" charset="-128"/>
            </a:endParaRPr>
          </a:p>
          <a:p>
            <a:pPr eaLnBrk="1" hangingPunct="1">
              <a:defRPr/>
            </a:pPr>
            <a:r>
              <a:rPr lang="en-GB" altLang="en-US" dirty="0">
                <a:ea typeface="ＭＳ Ｐゴシック" pitchFamily="34" charset="-128"/>
              </a:rPr>
              <a:t>Meaning of the term </a:t>
            </a:r>
            <a:r>
              <a:rPr lang="en-GB" altLang="de-DE" dirty="0">
                <a:ea typeface="ＭＳ Ｐゴシック" pitchFamily="34" charset="-128"/>
              </a:rPr>
              <a:t>"</a:t>
            </a:r>
            <a:r>
              <a:rPr lang="en-GB" altLang="en-US" dirty="0">
                <a:ea typeface="ＭＳ Ｐゴシック" pitchFamily="34" charset="-128"/>
              </a:rPr>
              <a:t>refuel</a:t>
            </a:r>
            <a:r>
              <a:rPr lang="en-GB" altLang="de-DE" dirty="0">
                <a:ea typeface="ＭＳ Ｐゴシック" pitchFamily="34" charset="-128"/>
              </a:rPr>
              <a:t>"</a:t>
            </a:r>
            <a:endParaRPr lang="en-GB" altLang="en-US" dirty="0">
              <a:ea typeface="ＭＳ Ｐゴシック" pitchFamily="34" charset="-128"/>
            </a:endParaRPr>
          </a:p>
          <a:p>
            <a:pPr marL="457200" indent="-457200" eaLnBrk="1" hangingPunct="1">
              <a:buFont typeface="Arial" pitchFamily="34" charset="0"/>
              <a:buAutoNum type="arabicPeriod"/>
              <a:defRPr/>
            </a:pPr>
            <a:endParaRPr lang="en-GB" altLang="en-US" dirty="0">
              <a:ea typeface="ＭＳ Ｐゴシック" pitchFamily="34" charset="-128"/>
            </a:endParaRPr>
          </a:p>
          <a:p>
            <a:pPr eaLnBrk="1" hangingPunct="1">
              <a:defRPr/>
            </a:pPr>
            <a:r>
              <a:rPr lang="en-GB" altLang="en-US" dirty="0">
                <a:ea typeface="ＭＳ Ｐゴシック" pitchFamily="34" charset="-128"/>
              </a:rPr>
              <a:t>Distinctive element</a:t>
            </a:r>
          </a:p>
        </p:txBody>
      </p:sp>
      <p:sp>
        <p:nvSpPr>
          <p:cNvPr id="11268"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10245" name="TextBox 4"/>
          <p:cNvSpPr txBox="1">
            <a:spLocks noChangeArrowheads="1"/>
          </p:cNvSpPr>
          <p:nvPr/>
        </p:nvSpPr>
        <p:spPr bwMode="auto">
          <a:xfrm>
            <a:off x="2244742" y="4365625"/>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dirty="0"/>
              <a:t>Accept as EUTM or not?</a:t>
            </a:r>
          </a:p>
        </p:txBody>
      </p:sp>
      <p:sp>
        <p:nvSpPr>
          <p:cNvPr id="6" name="Right Arrow 5"/>
          <p:cNvSpPr/>
          <p:nvPr/>
        </p:nvSpPr>
        <p:spPr>
          <a:xfrm>
            <a:off x="1525604" y="4284663"/>
            <a:ext cx="576263" cy="56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58</a:t>
            </a:fld>
            <a:endParaRPr lang="de-DE" altLang="en-US" dirty="0"/>
          </a:p>
        </p:txBody>
      </p:sp>
    </p:spTree>
    <p:extLst>
      <p:ext uri="{BB962C8B-B14F-4D97-AF65-F5344CB8AC3E}">
        <p14:creationId xmlns:p14="http://schemas.microsoft.com/office/powerpoint/2010/main" val="790102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1010" y="4406900"/>
            <a:ext cx="7772400" cy="1362075"/>
          </a:xfrm>
        </p:spPr>
        <p:txBody>
          <a:bodyPr/>
          <a:lstStyle/>
          <a:p>
            <a:pPr eaLnBrk="1" hangingPunct="1">
              <a:defRPr/>
            </a:pPr>
            <a:r>
              <a:rPr lang="en-GB" dirty="0">
                <a:ea typeface="+mj-ea"/>
                <a:cs typeface="+mj-cs"/>
              </a:rPr>
              <a:t>Exercise 2</a:t>
            </a:r>
            <a:br>
              <a:rPr lang="en-GB" dirty="0">
                <a:ea typeface="+mj-ea"/>
                <a:cs typeface="+mj-cs"/>
              </a:rPr>
            </a:br>
            <a:r>
              <a:rPr lang="en-GB" dirty="0">
                <a:ea typeface="+mj-ea"/>
                <a:cs typeface="+mj-cs"/>
              </a:rPr>
              <a:t>opposition</a:t>
            </a:r>
          </a:p>
        </p:txBody>
      </p:sp>
      <p:sp>
        <p:nvSpPr>
          <p:cNvPr id="12291" name="Text Placeholder 6"/>
          <p:cNvSpPr>
            <a:spLocks noGrp="1"/>
          </p:cNvSpPr>
          <p:nvPr>
            <p:ph type="body" idx="1"/>
          </p:nvPr>
        </p:nvSpPr>
        <p:spPr/>
        <p:txBody>
          <a:bodyPr/>
          <a:lstStyle/>
          <a:p>
            <a:pPr eaLnBrk="1" hangingPunct="1">
              <a:buFont typeface="Wingdings" charset="0"/>
              <a:buNone/>
              <a:defRPr/>
            </a:pPr>
            <a:endParaRPr lang="en-US">
              <a:cs typeface="+mn-cs"/>
            </a:endParaRPr>
          </a:p>
        </p:txBody>
      </p:sp>
      <p:sp>
        <p:nvSpPr>
          <p:cNvPr id="1229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BBA34644-F7D9-460E-988E-F1CDAD984606}" type="slidenum">
              <a:rPr lang="de-DE" altLang="en-US" smtClean="0"/>
              <a:pPr/>
              <a:t>59</a:t>
            </a:fld>
            <a:endParaRPr lang="de-DE" altLang="en-US" dirty="0"/>
          </a:p>
        </p:txBody>
      </p:sp>
    </p:spTree>
    <p:extLst>
      <p:ext uri="{BB962C8B-B14F-4D97-AF65-F5344CB8AC3E}">
        <p14:creationId xmlns:p14="http://schemas.microsoft.com/office/powerpoint/2010/main" val="232401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de-DE" dirty="0" err="1"/>
              <a:t>What</a:t>
            </a:r>
            <a:r>
              <a:rPr lang="de-DE" dirty="0"/>
              <a:t> </a:t>
            </a:r>
            <a:r>
              <a:rPr lang="de-DE" dirty="0" err="1"/>
              <a:t>is</a:t>
            </a:r>
            <a:r>
              <a:rPr lang="de-DE" dirty="0"/>
              <a:t> a </a:t>
            </a:r>
            <a:r>
              <a:rPr lang="de-DE" dirty="0" err="1"/>
              <a:t>trade</a:t>
            </a:r>
            <a:r>
              <a:rPr lang="de-DE" dirty="0"/>
              <a:t> </a:t>
            </a:r>
            <a:r>
              <a:rPr lang="de-DE" dirty="0" err="1"/>
              <a:t>mark</a:t>
            </a:r>
            <a:r>
              <a:rPr lang="de-DE" dirty="0"/>
              <a:t>?</a:t>
            </a:r>
            <a:endParaRPr lang="en-GB" dirty="0"/>
          </a:p>
        </p:txBody>
      </p:sp>
      <p:sp>
        <p:nvSpPr>
          <p:cNvPr id="5124" name="Rectangle 3"/>
          <p:cNvSpPr>
            <a:spLocks noGrp="1" noChangeArrowheads="1"/>
          </p:cNvSpPr>
          <p:nvPr>
            <p:ph idx="1"/>
          </p:nvPr>
        </p:nvSpPr>
        <p:spPr/>
        <p:txBody>
          <a:bodyPr/>
          <a:lstStyle/>
          <a:p>
            <a:pPr eaLnBrk="1" hangingPunct="1">
              <a:defRPr/>
            </a:pPr>
            <a:r>
              <a:rPr lang="en-GB" dirty="0"/>
              <a:t>Trade marks are </a:t>
            </a:r>
            <a:r>
              <a:rPr lang="en-GB" dirty="0">
                <a:solidFill>
                  <a:srgbClr val="404B56"/>
                </a:solidFill>
              </a:rPr>
              <a:t>signs</a:t>
            </a:r>
            <a:r>
              <a:rPr lang="en-GB" dirty="0"/>
              <a:t> which </a:t>
            </a:r>
            <a:r>
              <a:rPr lang="en-GB" dirty="0">
                <a:solidFill>
                  <a:srgbClr val="404B56"/>
                </a:solidFill>
              </a:rPr>
              <a:t>distinguish</a:t>
            </a:r>
            <a:r>
              <a:rPr lang="en-GB" dirty="0"/>
              <a:t> the goods and services of one business or company from those of another</a:t>
            </a:r>
          </a:p>
          <a:p>
            <a:pPr eaLnBrk="1" hangingPunct="1">
              <a:defRPr/>
            </a:pPr>
            <a:endParaRPr lang="en-GB" dirty="0"/>
          </a:p>
          <a:p>
            <a:pPr>
              <a:defRPr/>
            </a:pPr>
            <a:r>
              <a:rPr lang="en-GB" dirty="0"/>
              <a:t>They have the following functions:</a:t>
            </a:r>
          </a:p>
          <a:p>
            <a:pPr lvl="1">
              <a:defRPr/>
            </a:pPr>
            <a:r>
              <a:rPr lang="en-GB" dirty="0">
                <a:solidFill>
                  <a:srgbClr val="404B56"/>
                </a:solidFill>
              </a:rPr>
              <a:t>origin </a:t>
            </a:r>
          </a:p>
          <a:p>
            <a:pPr lvl="1">
              <a:defRPr/>
            </a:pPr>
            <a:r>
              <a:rPr lang="en-GB" dirty="0"/>
              <a:t>quality</a:t>
            </a:r>
          </a:p>
          <a:p>
            <a:pPr lvl="1">
              <a:buFont typeface="Arial" pitchFamily="34" charset="0"/>
              <a:buChar char="–"/>
              <a:defRPr/>
            </a:pPr>
            <a:r>
              <a:rPr lang="en-GB" dirty="0"/>
              <a:t>advertising</a:t>
            </a:r>
          </a:p>
          <a:p>
            <a:pPr eaLnBrk="1" hangingPunct="1">
              <a:defRPr/>
            </a:pPr>
            <a:endParaRPr lang="en-GB" dirty="0"/>
          </a:p>
          <a:p>
            <a:pPr>
              <a:defRPr/>
            </a:pPr>
            <a:r>
              <a:rPr lang="en-IE" dirty="0"/>
              <a:t>Only signs that can be </a:t>
            </a:r>
            <a:r>
              <a:rPr lang="en-IE" dirty="0">
                <a:solidFill>
                  <a:srgbClr val="404B56"/>
                </a:solidFill>
              </a:rPr>
              <a:t>represented  can be trade marks </a:t>
            </a:r>
            <a:r>
              <a:rPr lang="en-US" dirty="0">
                <a:solidFill>
                  <a:srgbClr val="404B56"/>
                </a:solidFill>
              </a:rPr>
              <a:t>in a manner which enables the competent authorities and the public to determine the clear and precise subject matter of the protection afforded to their proprietors</a:t>
            </a:r>
            <a:endParaRPr lang="en-IE" dirty="0">
              <a:solidFill>
                <a:srgbClr val="404B56"/>
              </a:solidFill>
            </a:endParaRPr>
          </a:p>
        </p:txBody>
      </p:sp>
      <p:sp>
        <p:nvSpPr>
          <p:cNvPr id="5122" name="Footer Placeholder 3"/>
          <p:cNvSpPr>
            <a:spLocks noGrp="1"/>
          </p:cNvSpPr>
          <p:nvPr>
            <p:ph type="ftr"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a:p>
        </p:txBody>
      </p:sp>
      <p:sp>
        <p:nvSpPr>
          <p:cNvPr id="2" name="Slide Number Placeholder 1"/>
          <p:cNvSpPr>
            <a:spLocks noGrp="1"/>
          </p:cNvSpPr>
          <p:nvPr>
            <p:ph type="sldNum" sz="quarter" idx="11"/>
          </p:nvPr>
        </p:nvSpPr>
        <p:spPr/>
        <p:txBody>
          <a:bodyPr/>
          <a:lstStyle/>
          <a:p>
            <a:pPr>
              <a:defRPr/>
            </a:pPr>
            <a:fld id="{247B5036-5345-4F12-960C-805CBB254162}" type="slidenum">
              <a:rPr lang="de-DE" smtClean="0"/>
              <a:pPr>
                <a:defRPr/>
              </a:pPr>
              <a:t>6</a:t>
            </a:fld>
            <a:endParaRPr lang="de-D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GB" dirty="0">
                <a:cs typeface="+mj-cs"/>
              </a:rPr>
              <a:t>Background to Exercise 2</a:t>
            </a:r>
          </a:p>
        </p:txBody>
      </p:sp>
      <p:sp>
        <p:nvSpPr>
          <p:cNvPr id="3" name="Content Placeholder 2"/>
          <p:cNvSpPr>
            <a:spLocks noGrp="1"/>
          </p:cNvSpPr>
          <p:nvPr>
            <p:ph idx="1"/>
          </p:nvPr>
        </p:nvSpPr>
        <p:spPr/>
        <p:txBody>
          <a:bodyPr/>
          <a:lstStyle/>
          <a:p>
            <a:pPr>
              <a:defRPr/>
            </a:pPr>
            <a:r>
              <a:rPr lang="en-GB" altLang="ja-JP" dirty="0" err="1">
                <a:ea typeface="ＭＳ Ｐゴシック" pitchFamily="34" charset="-128"/>
              </a:rPr>
              <a:t>REfuel</a:t>
            </a:r>
            <a:r>
              <a:rPr lang="en-GB" altLang="ja-JP" dirty="0">
                <a:ea typeface="ＭＳ Ｐゴシック" pitchFamily="34" charset="-128"/>
              </a:rPr>
              <a:t> is registered as a EUTM</a:t>
            </a:r>
          </a:p>
          <a:p>
            <a:pPr eaLnBrk="1" hangingPunct="1">
              <a:defRPr/>
            </a:pPr>
            <a:endParaRPr lang="en-GB" altLang="en-US" dirty="0">
              <a:ea typeface="ＭＳ Ｐゴシック" pitchFamily="34" charset="-128"/>
            </a:endParaRPr>
          </a:p>
          <a:p>
            <a:pPr eaLnBrk="1" hangingPunct="1">
              <a:defRPr/>
            </a:pPr>
            <a:r>
              <a:rPr lang="en-GB" altLang="ja-JP" dirty="0">
                <a:ea typeface="ＭＳ Ｐゴシック" pitchFamily="34" charset="-128"/>
              </a:rPr>
              <a:t>A CTM application is subsequently filed for:</a:t>
            </a:r>
          </a:p>
          <a:p>
            <a:pPr eaLnBrk="1" hangingPunct="1">
              <a:defRPr/>
            </a:pPr>
            <a:endParaRPr lang="en-GB" altLang="en-US" dirty="0">
              <a:ea typeface="ＭＳ Ｐゴシック" pitchFamily="34" charset="-128"/>
            </a:endParaRPr>
          </a:p>
          <a:p>
            <a:pPr eaLnBrk="1" hangingPunct="1">
              <a:defRPr/>
            </a:pPr>
            <a:endParaRPr lang="en-GB" altLang="en-US" dirty="0">
              <a:ea typeface="ＭＳ Ｐゴシック" pitchFamily="34" charset="-128"/>
            </a:endParaRPr>
          </a:p>
          <a:p>
            <a:pPr eaLnBrk="1" hangingPunct="1">
              <a:buFont typeface="Wingdings" panose="05000000000000000000" pitchFamily="2" charset="2"/>
              <a:buNone/>
              <a:defRPr/>
            </a:pPr>
            <a:endParaRPr lang="en-GB" altLang="en-US" dirty="0">
              <a:ea typeface="ＭＳ Ｐゴシック" pitchFamily="34" charset="-128"/>
            </a:endParaRPr>
          </a:p>
          <a:p>
            <a:pPr eaLnBrk="1" hangingPunct="1">
              <a:defRPr/>
            </a:pPr>
            <a:endParaRPr lang="en-GB" altLang="en-US" dirty="0">
              <a:ea typeface="ＭＳ Ｐゴシック" pitchFamily="34" charset="-128"/>
            </a:endParaRPr>
          </a:p>
          <a:p>
            <a:pPr eaLnBrk="1" hangingPunct="1">
              <a:defRPr/>
            </a:pPr>
            <a:r>
              <a:rPr lang="en-GB" altLang="en-US" dirty="0">
                <a:ea typeface="ＭＳ Ｐゴシック" pitchFamily="34" charset="-128"/>
              </a:rPr>
              <a:t>Owner of </a:t>
            </a:r>
            <a:r>
              <a:rPr lang="en-GB" altLang="en-US" dirty="0" err="1">
                <a:ea typeface="ＭＳ Ｐゴシック" pitchFamily="34" charset="-128"/>
              </a:rPr>
              <a:t>REfuel</a:t>
            </a:r>
            <a:r>
              <a:rPr lang="en-GB" altLang="en-US" dirty="0">
                <a:ea typeface="ＭＳ Ｐゴシック" pitchFamily="34" charset="-128"/>
              </a:rPr>
              <a:t> wants to block registration of the sign</a:t>
            </a:r>
          </a:p>
        </p:txBody>
      </p:sp>
      <p:sp>
        <p:nvSpPr>
          <p:cNvPr id="1331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141663"/>
            <a:ext cx="1676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1"/>
          </p:nvPr>
        </p:nvSpPr>
        <p:spPr/>
        <p:txBody>
          <a:bodyPr/>
          <a:lstStyle/>
          <a:p>
            <a:fld id="{7201A045-5EDA-4D75-A99E-31AE82C088EC}" type="slidenum">
              <a:rPr lang="de-DE" altLang="en-US" smtClean="0"/>
              <a:pPr/>
              <a:t>60</a:t>
            </a:fld>
            <a:endParaRPr lang="de-DE" altLang="en-US" dirty="0"/>
          </a:p>
        </p:txBody>
      </p:sp>
    </p:spTree>
    <p:extLst>
      <p:ext uri="{BB962C8B-B14F-4D97-AF65-F5344CB8AC3E}">
        <p14:creationId xmlns:p14="http://schemas.microsoft.com/office/powerpoint/2010/main" val="1458320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0436" y="404813"/>
            <a:ext cx="7921625" cy="936625"/>
          </a:xfrm>
        </p:spPr>
        <p:txBody>
          <a:bodyPr/>
          <a:lstStyle/>
          <a:p>
            <a:pPr eaLnBrk="1" hangingPunct="1">
              <a:defRPr/>
            </a:pPr>
            <a:r>
              <a:rPr lang="en-IE" dirty="0">
                <a:cs typeface="+mj-cs"/>
              </a:rPr>
              <a:t>Relevant goods and services</a:t>
            </a:r>
            <a:endParaRPr lang="en-GB" dirty="0">
              <a:cs typeface="+mj-cs"/>
            </a:endParaRPr>
          </a:p>
        </p:txBody>
      </p:sp>
      <p:sp>
        <p:nvSpPr>
          <p:cNvPr id="14339" name="Content Placeholder 2"/>
          <p:cNvSpPr>
            <a:spLocks noGrp="1"/>
          </p:cNvSpPr>
          <p:nvPr>
            <p:ph idx="1"/>
          </p:nvPr>
        </p:nvSpPr>
        <p:spPr>
          <a:xfrm>
            <a:off x="611188" y="1628775"/>
            <a:ext cx="7921625" cy="4464050"/>
          </a:xfrm>
        </p:spPr>
        <p:txBody>
          <a:bodyPr/>
          <a:lstStyle/>
          <a:p>
            <a:pPr eaLnBrk="1" hangingPunct="1">
              <a:buFont typeface="Wingdings" charset="0"/>
              <a:buChar char="§"/>
              <a:defRPr/>
            </a:pPr>
            <a:r>
              <a:rPr lang="en-GB" dirty="0">
                <a:cs typeface="+mn-cs"/>
              </a:rPr>
              <a:t>Class 4: Fuels and lubricants</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Class 35: </a:t>
            </a:r>
            <a:r>
              <a:rPr lang="en-IE" dirty="0">
                <a:cs typeface="+mn-cs"/>
              </a:rPr>
              <a:t>Franchising services and other; retailing of fuels and lubricants</a:t>
            </a:r>
          </a:p>
          <a:p>
            <a:pPr eaLnBrk="1" hangingPunct="1">
              <a:buFont typeface="Wingdings" charset="0"/>
              <a:buChar char="§"/>
              <a:defRPr/>
            </a:pPr>
            <a:endParaRPr lang="en-IE" dirty="0">
              <a:cs typeface="+mn-cs"/>
            </a:endParaRPr>
          </a:p>
          <a:p>
            <a:pPr eaLnBrk="1" hangingPunct="1">
              <a:buFont typeface="Wingdings" charset="0"/>
              <a:buChar char="§"/>
              <a:defRPr/>
            </a:pPr>
            <a:r>
              <a:rPr lang="en-GB" dirty="0">
                <a:cs typeface="+mn-cs"/>
              </a:rPr>
              <a:t>Class 37: </a:t>
            </a:r>
            <a:r>
              <a:rPr lang="en-IE" dirty="0">
                <a:cs typeface="+mn-cs"/>
              </a:rPr>
              <a:t>Refuelling and lubrication services for vehicles and equipment</a:t>
            </a:r>
          </a:p>
          <a:p>
            <a:pPr eaLnBrk="1" hangingPunct="1">
              <a:buFont typeface="Wingdings" charset="0"/>
              <a:buChar char="§"/>
              <a:defRPr/>
            </a:pPr>
            <a:endParaRPr lang="en-IE" dirty="0">
              <a:cs typeface="+mn-cs"/>
            </a:endParaRPr>
          </a:p>
          <a:p>
            <a:pPr eaLnBrk="1" hangingPunct="1">
              <a:buFont typeface="Wingdings" charset="0"/>
              <a:buChar char="§"/>
              <a:defRPr/>
            </a:pPr>
            <a:r>
              <a:rPr lang="en-GB" dirty="0">
                <a:cs typeface="+mn-cs"/>
              </a:rPr>
              <a:t>Class 39: </a:t>
            </a:r>
            <a:r>
              <a:rPr lang="en-IE" dirty="0">
                <a:cs typeface="+mn-cs"/>
              </a:rPr>
              <a:t>Transportation and delivery of fuels, oils, lubricants and greases</a:t>
            </a:r>
          </a:p>
          <a:p>
            <a:pPr eaLnBrk="1" hangingPunct="1">
              <a:buFont typeface="Wingdings" charset="0"/>
              <a:buChar char="§"/>
              <a:defRPr/>
            </a:pPr>
            <a:endParaRPr lang="en-IE" dirty="0">
              <a:cs typeface="+mn-cs"/>
            </a:endParaRPr>
          </a:p>
          <a:p>
            <a:pPr eaLnBrk="1" hangingPunct="1">
              <a:buFont typeface="Wingdings" charset="0"/>
              <a:buChar char="§"/>
              <a:defRPr/>
            </a:pPr>
            <a:r>
              <a:rPr lang="en-GB" dirty="0">
                <a:cs typeface="+mn-cs"/>
              </a:rPr>
              <a:t>Class 42: </a:t>
            </a:r>
            <a:r>
              <a:rPr lang="en-IE" dirty="0">
                <a:cs typeface="+mn-cs"/>
              </a:rPr>
              <a:t>Technical assistance services</a:t>
            </a:r>
            <a:endParaRPr lang="en-GB" dirty="0">
              <a:cs typeface="+mn-cs"/>
            </a:endParaRPr>
          </a:p>
          <a:p>
            <a:pPr lvl="1" eaLnBrk="1" hangingPunct="1">
              <a:defRPr/>
            </a:pPr>
            <a:endParaRPr lang="en-IE" dirty="0"/>
          </a:p>
        </p:txBody>
      </p:sp>
      <p:sp>
        <p:nvSpPr>
          <p:cNvPr id="1434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1416" y="1187421"/>
            <a:ext cx="1676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1"/>
          </p:nvPr>
        </p:nvSpPr>
        <p:spPr/>
        <p:txBody>
          <a:bodyPr/>
          <a:lstStyle/>
          <a:p>
            <a:fld id="{7201A045-5EDA-4D75-A99E-31AE82C088EC}" type="slidenum">
              <a:rPr lang="de-DE" altLang="en-US" smtClean="0"/>
              <a:pPr/>
              <a:t>61</a:t>
            </a:fld>
            <a:endParaRPr lang="de-DE" altLang="en-US" dirty="0"/>
          </a:p>
        </p:txBody>
      </p:sp>
    </p:spTree>
    <p:extLst>
      <p:ext uri="{BB962C8B-B14F-4D97-AF65-F5344CB8AC3E}">
        <p14:creationId xmlns:p14="http://schemas.microsoft.com/office/powerpoint/2010/main" val="3441168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GB" dirty="0">
                <a:cs typeface="+mj-cs"/>
              </a:rPr>
              <a:t>Questions – Exercise 2</a:t>
            </a:r>
          </a:p>
        </p:txBody>
      </p:sp>
      <p:sp>
        <p:nvSpPr>
          <p:cNvPr id="15363" name="Content Placeholder 2"/>
          <p:cNvSpPr>
            <a:spLocks noGrp="1"/>
          </p:cNvSpPr>
          <p:nvPr>
            <p:ph idx="1"/>
          </p:nvPr>
        </p:nvSpPr>
        <p:spPr/>
        <p:txBody>
          <a:bodyPr/>
          <a:lstStyle/>
          <a:p>
            <a:pPr eaLnBrk="1" hangingPunct="1">
              <a:buFont typeface="Wingdings" charset="0"/>
              <a:buChar char="§"/>
              <a:defRPr/>
            </a:pPr>
            <a:r>
              <a:rPr lang="en-GB" b="1" dirty="0">
                <a:solidFill>
                  <a:srgbClr val="C00000"/>
                </a:solidFill>
                <a:cs typeface="+mn-cs"/>
              </a:rPr>
              <a:t>Group 1</a:t>
            </a:r>
          </a:p>
          <a:p>
            <a:pPr lvl="1" eaLnBrk="1" hangingPunct="1">
              <a:defRPr/>
            </a:pPr>
            <a:r>
              <a:rPr lang="en-GB" dirty="0"/>
              <a:t>What can the owner of </a:t>
            </a:r>
            <a:r>
              <a:rPr lang="en-GB" dirty="0" err="1"/>
              <a:t>REfuel</a:t>
            </a:r>
            <a:r>
              <a:rPr lang="en-GB" dirty="0"/>
              <a:t> do to stop the registration of the 4Refuel?</a:t>
            </a:r>
          </a:p>
          <a:p>
            <a:pPr lvl="1" eaLnBrk="1" hangingPunct="1">
              <a:defRPr/>
            </a:pPr>
            <a:r>
              <a:rPr lang="en-GB" dirty="0"/>
              <a:t>Do you think he will be successful in blocking the registration? </a:t>
            </a:r>
          </a:p>
          <a:p>
            <a:pPr eaLnBrk="1" hangingPunct="1">
              <a:buFont typeface="Wingdings" charset="0"/>
              <a:buChar char="§"/>
              <a:defRPr/>
            </a:pPr>
            <a:endParaRPr lang="en-GB" dirty="0">
              <a:cs typeface="+mn-cs"/>
            </a:endParaRPr>
          </a:p>
          <a:p>
            <a:pPr eaLnBrk="1" hangingPunct="1">
              <a:buFont typeface="Wingdings" charset="0"/>
              <a:buChar char="§"/>
              <a:defRPr/>
            </a:pPr>
            <a:r>
              <a:rPr lang="en-GB" b="1" dirty="0">
                <a:solidFill>
                  <a:srgbClr val="C00000"/>
                </a:solidFill>
                <a:cs typeface="+mn-cs"/>
              </a:rPr>
              <a:t>Group 2</a:t>
            </a:r>
          </a:p>
          <a:p>
            <a:pPr lvl="1" eaLnBrk="1" hangingPunct="1">
              <a:defRPr/>
            </a:pPr>
            <a:r>
              <a:rPr lang="en-IE" dirty="0"/>
              <a:t>What arguments does the applicant have for dismissing the opposition to his application for 4Refuel?</a:t>
            </a:r>
          </a:p>
        </p:txBody>
      </p:sp>
      <p:sp>
        <p:nvSpPr>
          <p:cNvPr id="15364"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62</a:t>
            </a:fld>
            <a:endParaRPr lang="de-DE" altLang="en-US" dirty="0"/>
          </a:p>
        </p:txBody>
      </p:sp>
    </p:spTree>
    <p:extLst>
      <p:ext uri="{BB962C8B-B14F-4D97-AF65-F5344CB8AC3E}">
        <p14:creationId xmlns:p14="http://schemas.microsoft.com/office/powerpoint/2010/main" val="2972113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defRPr/>
            </a:pPr>
            <a:r>
              <a:rPr lang="en-GB" dirty="0">
                <a:cs typeface="+mj-cs"/>
              </a:rPr>
              <a:t>Factors to consider</a:t>
            </a:r>
          </a:p>
        </p:txBody>
      </p:sp>
      <p:sp>
        <p:nvSpPr>
          <p:cNvPr id="17411" name="Content Placeholder 5"/>
          <p:cNvSpPr>
            <a:spLocks noGrp="1"/>
          </p:cNvSpPr>
          <p:nvPr>
            <p:ph idx="1"/>
          </p:nvPr>
        </p:nvSpPr>
        <p:spPr/>
        <p:txBody>
          <a:bodyPr/>
          <a:lstStyle/>
          <a:p>
            <a:pPr marL="342900" indent="-457200" eaLnBrk="1" hangingPunct="1">
              <a:buFont typeface="Arial" pitchFamily="34" charset="0"/>
              <a:buAutoNum type="arabicPeriod"/>
              <a:defRPr/>
            </a:pPr>
            <a:r>
              <a:rPr lang="en-GB" altLang="en-US" dirty="0">
                <a:ea typeface="ＭＳ Ｐゴシック" pitchFamily="34" charset="-128"/>
              </a:rPr>
              <a:t>Are the goods and services similar?</a:t>
            </a:r>
          </a:p>
          <a:p>
            <a:pPr marL="342900" indent="-457200" eaLnBrk="1" hangingPunct="1">
              <a:buFont typeface="Arial" pitchFamily="34" charset="0"/>
              <a:buAutoNum type="arabicPeriod"/>
              <a:defRPr/>
            </a:pPr>
            <a:endParaRPr lang="en-GB" altLang="en-US" dirty="0">
              <a:ea typeface="ＭＳ Ｐゴシック" pitchFamily="34" charset="-128"/>
            </a:endParaRPr>
          </a:p>
          <a:p>
            <a:pPr marL="342900" indent="-457200" eaLnBrk="1" hangingPunct="1">
              <a:buFont typeface="Arial" pitchFamily="34" charset="0"/>
              <a:buAutoNum type="arabicPeriod"/>
              <a:defRPr/>
            </a:pPr>
            <a:r>
              <a:rPr lang="en-GB" altLang="en-US" dirty="0">
                <a:ea typeface="ＭＳ Ｐゴシック" pitchFamily="34" charset="-128"/>
              </a:rPr>
              <a:t>Are the signs similar?</a:t>
            </a:r>
          </a:p>
          <a:p>
            <a:pPr marL="342900" indent="-457200" eaLnBrk="1" hangingPunct="1">
              <a:buFont typeface="Arial" pitchFamily="34" charset="0"/>
              <a:buAutoNum type="arabicPeriod"/>
              <a:defRPr/>
            </a:pPr>
            <a:endParaRPr lang="en-GB" altLang="en-US" dirty="0">
              <a:ea typeface="ＭＳ Ｐゴシック" pitchFamily="34" charset="-128"/>
            </a:endParaRPr>
          </a:p>
          <a:p>
            <a:pPr marL="342900" indent="-457200" eaLnBrk="1" hangingPunct="1">
              <a:buFont typeface="Arial" pitchFamily="34" charset="0"/>
              <a:buAutoNum type="arabicPeriod"/>
              <a:defRPr/>
            </a:pPr>
            <a:r>
              <a:rPr lang="en-GB" altLang="en-US" dirty="0">
                <a:ea typeface="ＭＳ Ｐゴシック" pitchFamily="34" charset="-128"/>
              </a:rPr>
              <a:t>What are the distinctive and dominant elements of the signs?</a:t>
            </a:r>
          </a:p>
          <a:p>
            <a:pPr marL="342900" indent="-457200" eaLnBrk="1" hangingPunct="1">
              <a:buFont typeface="Arial" pitchFamily="34" charset="0"/>
              <a:buAutoNum type="arabicPeriod"/>
              <a:defRPr/>
            </a:pPr>
            <a:endParaRPr lang="en-GB" altLang="en-US" dirty="0">
              <a:solidFill>
                <a:srgbClr val="C00000"/>
              </a:solidFill>
              <a:ea typeface="ＭＳ Ｐゴシック" pitchFamily="34" charset="-128"/>
            </a:endParaRPr>
          </a:p>
          <a:p>
            <a:pPr marL="342900" indent="-457200" eaLnBrk="1" hangingPunct="1">
              <a:buFont typeface="Arial" pitchFamily="34" charset="0"/>
              <a:buAutoNum type="arabicPeriod"/>
              <a:defRPr/>
            </a:pPr>
            <a:r>
              <a:rPr lang="en-GB" altLang="en-US" dirty="0">
                <a:ea typeface="ＭＳ Ｐゴシック" pitchFamily="34" charset="-128"/>
              </a:rPr>
              <a:t>What is the relevant public?</a:t>
            </a:r>
          </a:p>
          <a:p>
            <a:pPr marL="342900" indent="-457200" eaLnBrk="1" hangingPunct="1">
              <a:buFont typeface="Arial" pitchFamily="34" charset="0"/>
              <a:buAutoNum type="arabicPeriod"/>
              <a:defRPr/>
            </a:pPr>
            <a:endParaRPr lang="en-GB" altLang="en-US" dirty="0">
              <a:ea typeface="ＭＳ Ｐゴシック" pitchFamily="34" charset="-128"/>
            </a:endParaRPr>
          </a:p>
          <a:p>
            <a:pPr marL="342900" indent="-457200" eaLnBrk="1" hangingPunct="1">
              <a:buFont typeface="Arial" pitchFamily="34" charset="0"/>
              <a:buAutoNum type="arabicPeriod"/>
              <a:defRPr/>
            </a:pPr>
            <a:r>
              <a:rPr lang="en-GB" altLang="en-US" dirty="0">
                <a:ea typeface="ＭＳ Ｐゴシック" pitchFamily="34" charset="-128"/>
              </a:rPr>
              <a:t>What is your global assessment?</a:t>
            </a:r>
          </a:p>
        </p:txBody>
      </p:sp>
      <p:sp>
        <p:nvSpPr>
          <p:cNvPr id="1741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63</a:t>
            </a:fld>
            <a:endParaRPr lang="de-DE" altLang="en-US" dirty="0"/>
          </a:p>
        </p:txBody>
      </p:sp>
    </p:spTree>
    <p:extLst>
      <p:ext uri="{BB962C8B-B14F-4D97-AF65-F5344CB8AC3E}">
        <p14:creationId xmlns:p14="http://schemas.microsoft.com/office/powerpoint/2010/main" val="1038062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0" y="4406900"/>
            <a:ext cx="7772400" cy="1362075"/>
          </a:xfrm>
        </p:spPr>
        <p:txBody>
          <a:bodyPr/>
          <a:lstStyle/>
          <a:p>
            <a:pPr eaLnBrk="1" hangingPunct="1">
              <a:defRPr/>
            </a:pPr>
            <a:r>
              <a:rPr lang="en-GB" dirty="0">
                <a:ea typeface="+mj-ea"/>
                <a:cs typeface="+mj-cs"/>
              </a:rPr>
              <a:t>Solution</a:t>
            </a:r>
          </a:p>
        </p:txBody>
      </p:sp>
      <p:sp>
        <p:nvSpPr>
          <p:cNvPr id="18435" name="Text Placeholder 2"/>
          <p:cNvSpPr>
            <a:spLocks noGrp="1"/>
          </p:cNvSpPr>
          <p:nvPr>
            <p:ph type="body" idx="1"/>
          </p:nvPr>
        </p:nvSpPr>
        <p:spPr/>
        <p:txBody>
          <a:bodyPr/>
          <a:lstStyle/>
          <a:p>
            <a:pPr eaLnBrk="1" hangingPunct="1">
              <a:buFont typeface="Wingdings" charset="0"/>
              <a:buNone/>
              <a:defRPr/>
            </a:pPr>
            <a:endParaRPr lang="en-US">
              <a:cs typeface="+mn-cs"/>
            </a:endParaRPr>
          </a:p>
        </p:txBody>
      </p:sp>
      <p:sp>
        <p:nvSpPr>
          <p:cNvPr id="1843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4" name="Foliennummernplatzhalter 3"/>
          <p:cNvSpPr>
            <a:spLocks noGrp="1"/>
          </p:cNvSpPr>
          <p:nvPr>
            <p:ph type="sldNum" sz="quarter" idx="11"/>
          </p:nvPr>
        </p:nvSpPr>
        <p:spPr/>
        <p:txBody>
          <a:bodyPr/>
          <a:lstStyle/>
          <a:p>
            <a:fld id="{BBA34644-F7D9-460E-988E-F1CDAD984606}" type="slidenum">
              <a:rPr lang="de-DE" altLang="en-US" smtClean="0"/>
              <a:pPr/>
              <a:t>64</a:t>
            </a:fld>
            <a:endParaRPr lang="de-DE" altLang="en-US" dirty="0"/>
          </a:p>
        </p:txBody>
      </p:sp>
    </p:spTree>
    <p:extLst>
      <p:ext uri="{BB962C8B-B14F-4D97-AF65-F5344CB8AC3E}">
        <p14:creationId xmlns:p14="http://schemas.microsoft.com/office/powerpoint/2010/main" val="2380685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defRPr/>
            </a:pPr>
            <a:r>
              <a:rPr lang="en-GB" altLang="en-US" dirty="0">
                <a:ea typeface="ＭＳ Ｐゴシック" pitchFamily="34" charset="-128"/>
              </a:rPr>
              <a:t>Degree of distinctiveness of </a:t>
            </a:r>
            <a:r>
              <a:rPr lang="en-GB" altLang="en-US" dirty="0" err="1">
                <a:ea typeface="ＭＳ Ｐゴシック" pitchFamily="34" charset="-128"/>
              </a:rPr>
              <a:t>REfuel</a:t>
            </a:r>
            <a:endParaRPr lang="en-GB" altLang="en-US" dirty="0">
              <a:ea typeface="ＭＳ Ｐゴシック" pitchFamily="34" charset="-128"/>
            </a:endParaRPr>
          </a:p>
        </p:txBody>
      </p:sp>
      <p:sp>
        <p:nvSpPr>
          <p:cNvPr id="19459" name="Content Placeholder 5"/>
          <p:cNvSpPr>
            <a:spLocks noGrp="1"/>
          </p:cNvSpPr>
          <p:nvPr>
            <p:ph idx="1"/>
          </p:nvPr>
        </p:nvSpPr>
        <p:spPr/>
        <p:txBody>
          <a:bodyPr/>
          <a:lstStyle/>
          <a:p>
            <a:pPr eaLnBrk="1" hangingPunct="1">
              <a:buFont typeface="Wingdings" charset="0"/>
              <a:buChar char="§"/>
              <a:defRPr/>
            </a:pPr>
            <a:r>
              <a:rPr lang="en-GB" dirty="0">
                <a:cs typeface="+mn-cs"/>
              </a:rPr>
              <a:t>Descriptive nature of the mark remains relevant</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Public interest must be protected</a:t>
            </a:r>
          </a:p>
          <a:p>
            <a:pPr eaLnBrk="1" hangingPunct="1">
              <a:buFont typeface="Wingdings" charset="0"/>
              <a:buChar char="§"/>
              <a:defRPr/>
            </a:pPr>
            <a:endParaRPr lang="en-GB" dirty="0">
              <a:cs typeface="+mn-cs"/>
            </a:endParaRPr>
          </a:p>
          <a:p>
            <a:pPr eaLnBrk="1" hangingPunct="1">
              <a:buFont typeface="Wingdings" charset="0"/>
              <a:buChar char="§"/>
              <a:defRPr/>
            </a:pPr>
            <a:r>
              <a:rPr lang="en-GB" b="1" dirty="0">
                <a:solidFill>
                  <a:srgbClr val="C00000"/>
                </a:solidFill>
                <a:cs typeface="+mn-cs"/>
              </a:rPr>
              <a:t>Scope of protection will be narrow</a:t>
            </a:r>
          </a:p>
        </p:txBody>
      </p:sp>
      <p:sp>
        <p:nvSpPr>
          <p:cNvPr id="1946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65</a:t>
            </a:fld>
            <a:endParaRPr lang="de-DE" altLang="en-US" dirty="0"/>
          </a:p>
        </p:txBody>
      </p:sp>
    </p:spTree>
    <p:extLst>
      <p:ext uri="{BB962C8B-B14F-4D97-AF65-F5344CB8AC3E}">
        <p14:creationId xmlns:p14="http://schemas.microsoft.com/office/powerpoint/2010/main" val="4291321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defRPr/>
            </a:pPr>
            <a:r>
              <a:rPr lang="en-GB" dirty="0">
                <a:cs typeface="+mj-cs"/>
              </a:rPr>
              <a:t>Step 1: Compare the goods and services (I)</a:t>
            </a:r>
          </a:p>
        </p:txBody>
      </p:sp>
      <p:sp>
        <p:nvSpPr>
          <p:cNvPr id="13" name="Content Placeholder 12"/>
          <p:cNvSpPr>
            <a:spLocks noGrp="1"/>
          </p:cNvSpPr>
          <p:nvPr>
            <p:ph sz="half" idx="1"/>
          </p:nvPr>
        </p:nvSpPr>
        <p:spPr>
          <a:xfrm>
            <a:off x="611188" y="1628097"/>
            <a:ext cx="3884612" cy="4464050"/>
          </a:xfrm>
        </p:spPr>
        <p:txBody>
          <a:bodyPr/>
          <a:lstStyle/>
          <a:p>
            <a:pPr marL="0" indent="0" algn="ctr" eaLnBrk="1" hangingPunct="1">
              <a:buFont typeface="Wingdings" panose="05000000000000000000" pitchFamily="2" charset="2"/>
              <a:buNone/>
              <a:defRPr/>
            </a:pPr>
            <a:r>
              <a:rPr lang="en-GB" sz="2000" b="1" dirty="0">
                <a:ea typeface="+mn-ea"/>
                <a:cs typeface="+mn-cs"/>
              </a:rPr>
              <a:t>REfuel</a:t>
            </a:r>
          </a:p>
          <a:p>
            <a:pPr eaLnBrk="1" hangingPunct="1">
              <a:defRPr/>
            </a:pPr>
            <a:endParaRPr lang="en-IE" sz="1200" dirty="0">
              <a:ea typeface="+mn-ea"/>
              <a:cs typeface="+mn-cs"/>
            </a:endParaRPr>
          </a:p>
          <a:p>
            <a:pPr eaLnBrk="1" hangingPunct="1">
              <a:defRPr/>
            </a:pPr>
            <a:r>
              <a:rPr lang="en-IE" sz="2000" u="sng" dirty="0">
                <a:ea typeface="+mn-ea"/>
                <a:cs typeface="+mn-cs"/>
              </a:rPr>
              <a:t>Class 1</a:t>
            </a:r>
            <a:r>
              <a:rPr lang="en-IE" sz="2000" dirty="0">
                <a:ea typeface="+mn-ea"/>
                <a:cs typeface="+mn-cs"/>
              </a:rPr>
              <a:t>: Combusting preparations </a:t>
            </a:r>
          </a:p>
          <a:p>
            <a:pPr eaLnBrk="1" hangingPunct="1">
              <a:defRPr/>
            </a:pPr>
            <a:r>
              <a:rPr lang="en-IE" sz="2000" u="sng" dirty="0">
                <a:ea typeface="+mn-ea"/>
                <a:cs typeface="+mn-cs"/>
              </a:rPr>
              <a:t>Class 4</a:t>
            </a:r>
            <a:r>
              <a:rPr lang="en-IE" sz="2000" dirty="0">
                <a:ea typeface="+mn-ea"/>
                <a:cs typeface="+mn-cs"/>
              </a:rPr>
              <a:t>: Industrial oils and greases, lubricants, fuels and </a:t>
            </a:r>
            <a:r>
              <a:rPr lang="en-IE" sz="2000" dirty="0" err="1">
                <a:ea typeface="+mn-ea"/>
                <a:cs typeface="+mn-cs"/>
              </a:rPr>
              <a:t>illuminants</a:t>
            </a:r>
            <a:endParaRPr lang="en-IE" sz="2000" dirty="0">
              <a:ea typeface="+mn-ea"/>
              <a:cs typeface="+mn-cs"/>
            </a:endParaRPr>
          </a:p>
          <a:p>
            <a:pPr eaLnBrk="1" hangingPunct="1">
              <a:defRPr/>
            </a:pPr>
            <a:r>
              <a:rPr lang="en-IE" sz="2000" u="sng" dirty="0">
                <a:ea typeface="+mn-ea"/>
                <a:cs typeface="+mn-cs"/>
              </a:rPr>
              <a:t>Class 40</a:t>
            </a:r>
            <a:r>
              <a:rPr lang="en-IE" sz="2000" dirty="0">
                <a:ea typeface="+mn-ea"/>
                <a:cs typeface="+mn-cs"/>
              </a:rPr>
              <a:t>: Treatment and processing of crude oil and other forms of energy</a:t>
            </a:r>
          </a:p>
          <a:p>
            <a:pPr eaLnBrk="1" hangingPunct="1">
              <a:defRPr/>
            </a:pPr>
            <a:endParaRPr lang="en-GB" sz="2000" dirty="0">
              <a:ea typeface="+mn-ea"/>
              <a:cs typeface="+mn-cs"/>
            </a:endParaRPr>
          </a:p>
        </p:txBody>
      </p:sp>
      <p:sp>
        <p:nvSpPr>
          <p:cNvPr id="20484" name="Content Placeholder 15"/>
          <p:cNvSpPr>
            <a:spLocks noGrp="1"/>
          </p:cNvSpPr>
          <p:nvPr>
            <p:ph sz="half" idx="2"/>
          </p:nvPr>
        </p:nvSpPr>
        <p:spPr>
          <a:xfrm>
            <a:off x="4676158" y="1599495"/>
            <a:ext cx="3884612" cy="4464050"/>
          </a:xfrm>
        </p:spPr>
        <p:txBody>
          <a:bodyPr/>
          <a:lstStyle/>
          <a:p>
            <a:pPr eaLnBrk="1" hangingPunct="1">
              <a:buFont typeface="Wingdings" charset="0"/>
              <a:buChar char="§"/>
              <a:defRPr/>
            </a:pPr>
            <a:endParaRPr lang="en-GB" sz="1800" dirty="0">
              <a:cs typeface="+mn-cs"/>
            </a:endParaRPr>
          </a:p>
          <a:p>
            <a:pPr eaLnBrk="1" hangingPunct="1">
              <a:buFont typeface="Wingdings" charset="0"/>
              <a:buChar char="§"/>
              <a:defRPr/>
            </a:pPr>
            <a:endParaRPr lang="en-IE" sz="1400" dirty="0">
              <a:cs typeface="+mn-cs"/>
            </a:endParaRPr>
          </a:p>
          <a:p>
            <a:pPr eaLnBrk="1" hangingPunct="1">
              <a:buFont typeface="Wingdings" charset="0"/>
              <a:buChar char="§"/>
              <a:defRPr/>
            </a:pPr>
            <a:r>
              <a:rPr lang="en-IE" sz="2000" u="sng" dirty="0">
                <a:cs typeface="+mn-cs"/>
              </a:rPr>
              <a:t>Class 4</a:t>
            </a:r>
            <a:r>
              <a:rPr lang="en-IE" sz="2000" dirty="0">
                <a:cs typeface="+mn-cs"/>
              </a:rPr>
              <a:t>: Fuels and lubricants</a:t>
            </a:r>
          </a:p>
          <a:p>
            <a:pPr eaLnBrk="1" hangingPunct="1">
              <a:buFont typeface="Wingdings" charset="0"/>
              <a:buChar char="§"/>
              <a:defRPr/>
            </a:pPr>
            <a:r>
              <a:rPr lang="en-IE" sz="2000" u="sng" dirty="0">
                <a:cs typeface="+mn-cs"/>
              </a:rPr>
              <a:t>Class 35</a:t>
            </a:r>
            <a:r>
              <a:rPr lang="en-IE" sz="2000" dirty="0">
                <a:cs typeface="+mn-cs"/>
              </a:rPr>
              <a:t>: Franchising services and other; Retailing of fuels and lubricants</a:t>
            </a:r>
          </a:p>
          <a:p>
            <a:pPr eaLnBrk="1" hangingPunct="1">
              <a:buFont typeface="Wingdings" charset="0"/>
              <a:buChar char="§"/>
              <a:defRPr/>
            </a:pPr>
            <a:r>
              <a:rPr lang="en-IE" sz="2000" u="sng" dirty="0">
                <a:cs typeface="+mn-cs"/>
              </a:rPr>
              <a:t>Class 3</a:t>
            </a:r>
            <a:r>
              <a:rPr lang="en-IE" sz="2000" dirty="0">
                <a:cs typeface="+mn-cs"/>
              </a:rPr>
              <a:t>7: Refuelling and lubrication services for vehicles and equipment</a:t>
            </a:r>
          </a:p>
          <a:p>
            <a:pPr eaLnBrk="1" hangingPunct="1">
              <a:buFont typeface="Wingdings" charset="0"/>
              <a:buChar char="§"/>
              <a:defRPr/>
            </a:pPr>
            <a:r>
              <a:rPr lang="en-IE" sz="2000" u="sng" dirty="0">
                <a:cs typeface="+mn-cs"/>
              </a:rPr>
              <a:t>Class 39</a:t>
            </a:r>
            <a:r>
              <a:rPr lang="en-IE" sz="2000" dirty="0">
                <a:cs typeface="+mn-cs"/>
              </a:rPr>
              <a:t>: Transportation and delivery of fuels, oils, lubricants and greases</a:t>
            </a:r>
          </a:p>
          <a:p>
            <a:pPr eaLnBrk="1" hangingPunct="1">
              <a:buFont typeface="Wingdings" charset="0"/>
              <a:buChar char="§"/>
              <a:defRPr/>
            </a:pPr>
            <a:r>
              <a:rPr lang="en-IE" sz="2000" u="sng" dirty="0">
                <a:cs typeface="+mn-cs"/>
              </a:rPr>
              <a:t>Class 42</a:t>
            </a:r>
            <a:r>
              <a:rPr lang="en-IE" sz="2000" dirty="0">
                <a:cs typeface="+mn-cs"/>
              </a:rPr>
              <a:t>: Technical assistance services</a:t>
            </a:r>
            <a:endParaRPr lang="en-GB" sz="2000" dirty="0">
              <a:cs typeface="+mn-cs"/>
            </a:endParaRPr>
          </a:p>
        </p:txBody>
      </p:sp>
      <p:sp>
        <p:nvSpPr>
          <p:cNvPr id="20485" name="Footer Placeholder 3"/>
          <p:cNvSpPr>
            <a:spLocks noGrp="1"/>
          </p:cNvSpPr>
          <p:nvPr>
            <p:ph type="ftr" sz="quarter" idx="10"/>
          </p:nvPr>
        </p:nvSpPr>
        <p:spPr>
          <a:xfrm>
            <a:off x="611188" y="6553200"/>
            <a:ext cx="6409084"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pic>
        <p:nvPicPr>
          <p:cNvPr id="20486" name="Picture 2"/>
          <p:cNvPicPr>
            <a:picLocks noChangeAspect="1" noChangeArrowheads="1"/>
          </p:cNvPicPr>
          <p:nvPr/>
        </p:nvPicPr>
        <p:blipFill>
          <a:blip r:embed="rId3"/>
          <a:srcRect/>
          <a:stretch>
            <a:fillRect/>
          </a:stretch>
        </p:blipFill>
        <p:spPr bwMode="auto">
          <a:xfrm>
            <a:off x="5827713" y="1574095"/>
            <a:ext cx="16764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Foliennummernplatzhalter 2"/>
          <p:cNvSpPr>
            <a:spLocks noGrp="1"/>
          </p:cNvSpPr>
          <p:nvPr>
            <p:ph type="sldNum" sz="quarter" idx="11"/>
          </p:nvPr>
        </p:nvSpPr>
        <p:spPr/>
        <p:txBody>
          <a:bodyPr/>
          <a:lstStyle/>
          <a:p>
            <a:fld id="{DFFCD78F-838F-4D46-926B-1AFF8F475E44}" type="slidenum">
              <a:rPr lang="de-DE" altLang="en-US" smtClean="0"/>
              <a:pPr/>
              <a:t>66</a:t>
            </a:fld>
            <a:endParaRPr lang="de-DE" altLang="en-US" dirty="0"/>
          </a:p>
        </p:txBody>
      </p:sp>
    </p:spTree>
    <p:extLst>
      <p:ext uri="{BB962C8B-B14F-4D97-AF65-F5344CB8AC3E}">
        <p14:creationId xmlns:p14="http://schemas.microsoft.com/office/powerpoint/2010/main" val="3037048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defRPr/>
            </a:pPr>
            <a:r>
              <a:rPr lang="en-GB" dirty="0">
                <a:cs typeface="+mj-cs"/>
              </a:rPr>
              <a:t>Compare the goods and services (II)</a:t>
            </a:r>
          </a:p>
        </p:txBody>
      </p:sp>
      <p:sp>
        <p:nvSpPr>
          <p:cNvPr id="21507" name="Content Placeholder 6"/>
          <p:cNvSpPr>
            <a:spLocks noGrp="1"/>
          </p:cNvSpPr>
          <p:nvPr>
            <p:ph idx="1"/>
          </p:nvPr>
        </p:nvSpPr>
        <p:spPr/>
        <p:txBody>
          <a:bodyPr/>
          <a:lstStyle/>
          <a:p>
            <a:pPr eaLnBrk="1" hangingPunct="1">
              <a:defRPr/>
            </a:pPr>
            <a:r>
              <a:rPr lang="en-GB" altLang="en-US" dirty="0">
                <a:ea typeface="ＭＳ Ｐゴシック" pitchFamily="34" charset="-128"/>
              </a:rPr>
              <a:t>Contested goods in Class 4: fuels and lubricants</a:t>
            </a:r>
          </a:p>
          <a:p>
            <a:pPr lvl="1" eaLnBrk="1" hangingPunct="1">
              <a:defRPr/>
            </a:pPr>
            <a:r>
              <a:rPr lang="en-GB" altLang="en-US" b="1" dirty="0">
                <a:ea typeface="ＭＳ Ｐゴシック" pitchFamily="34" charset="-128"/>
              </a:rPr>
              <a:t>Identical</a:t>
            </a:r>
            <a:r>
              <a:rPr lang="en-GB" altLang="en-US" dirty="0">
                <a:ea typeface="ＭＳ Ｐゴシック" pitchFamily="34" charset="-128"/>
              </a:rPr>
              <a:t> to opponent</a:t>
            </a:r>
            <a:r>
              <a:rPr lang="en-GB" altLang="de-DE" dirty="0">
                <a:ea typeface="ＭＳ Ｐゴシック" pitchFamily="34" charset="-128"/>
              </a:rPr>
              <a:t>'</a:t>
            </a:r>
            <a:r>
              <a:rPr lang="en-GB" altLang="en-US" dirty="0">
                <a:ea typeface="ＭＳ Ｐゴシック" pitchFamily="34" charset="-128"/>
              </a:rPr>
              <a:t>s goods in Class 4</a:t>
            </a:r>
          </a:p>
          <a:p>
            <a:pPr eaLnBrk="1" hangingPunct="1">
              <a:defRPr/>
            </a:pPr>
            <a:endParaRPr lang="en-GB" altLang="en-US" dirty="0">
              <a:ea typeface="ＭＳ Ｐゴシック" pitchFamily="34" charset="-128"/>
            </a:endParaRPr>
          </a:p>
          <a:p>
            <a:pPr eaLnBrk="1" hangingPunct="1">
              <a:defRPr/>
            </a:pPr>
            <a:r>
              <a:rPr lang="en-GB" altLang="en-US" dirty="0">
                <a:ea typeface="ＭＳ Ｐゴシック" pitchFamily="34" charset="-128"/>
              </a:rPr>
              <a:t>Contested services in Class 35: retailing of fuels and lubricants</a:t>
            </a:r>
          </a:p>
          <a:p>
            <a:pPr lvl="1" eaLnBrk="1" hangingPunct="1">
              <a:defRPr/>
            </a:pPr>
            <a:r>
              <a:rPr lang="en-GB" altLang="en-US" b="1" dirty="0">
                <a:ea typeface="ＭＳ Ｐゴシック" pitchFamily="34" charset="-128"/>
              </a:rPr>
              <a:t>Similar</a:t>
            </a:r>
            <a:r>
              <a:rPr lang="en-GB" altLang="en-US" dirty="0">
                <a:ea typeface="ＭＳ Ｐゴシック" pitchFamily="34" charset="-128"/>
              </a:rPr>
              <a:t> to lubricants and fuels in Class 4</a:t>
            </a:r>
          </a:p>
          <a:p>
            <a:pPr eaLnBrk="1" hangingPunct="1">
              <a:defRPr/>
            </a:pPr>
            <a:endParaRPr lang="en-GB" altLang="en-US" dirty="0">
              <a:ea typeface="ＭＳ Ｐゴシック" pitchFamily="34" charset="-128"/>
            </a:endParaRPr>
          </a:p>
          <a:p>
            <a:pPr eaLnBrk="1" hangingPunct="1">
              <a:defRPr/>
            </a:pPr>
            <a:r>
              <a:rPr lang="en-GB" altLang="en-US" dirty="0">
                <a:ea typeface="ＭＳ Ｐゴシック" pitchFamily="34" charset="-128"/>
              </a:rPr>
              <a:t>Contested services in Class 35: franchising services and other</a:t>
            </a:r>
          </a:p>
          <a:p>
            <a:pPr lvl="1" eaLnBrk="1" hangingPunct="1">
              <a:defRPr/>
            </a:pPr>
            <a:r>
              <a:rPr lang="en-GB" altLang="en-US" b="1" dirty="0">
                <a:ea typeface="ＭＳ Ｐゴシック" pitchFamily="34" charset="-128"/>
              </a:rPr>
              <a:t>Dissimilar</a:t>
            </a:r>
            <a:r>
              <a:rPr lang="en-GB" altLang="en-US" dirty="0">
                <a:ea typeface="ＭＳ Ｐゴシック" pitchFamily="34" charset="-128"/>
              </a:rPr>
              <a:t> to opponent</a:t>
            </a:r>
            <a:r>
              <a:rPr lang="en-GB" altLang="de-DE" dirty="0">
                <a:ea typeface="ＭＳ Ｐゴシック" pitchFamily="34" charset="-128"/>
              </a:rPr>
              <a:t>'</a:t>
            </a:r>
            <a:r>
              <a:rPr lang="en-GB" altLang="en-US" dirty="0">
                <a:ea typeface="ＭＳ Ｐゴシック" pitchFamily="34" charset="-128"/>
              </a:rPr>
              <a:t>s goods in Class 1, 4 and 40</a:t>
            </a:r>
          </a:p>
          <a:p>
            <a:pPr eaLnBrk="1" hangingPunct="1">
              <a:defRPr/>
            </a:pPr>
            <a:endParaRPr lang="en-GB" altLang="en-US" dirty="0">
              <a:ea typeface="ＭＳ Ｐゴシック" pitchFamily="34" charset="-128"/>
            </a:endParaRPr>
          </a:p>
        </p:txBody>
      </p:sp>
      <p:sp>
        <p:nvSpPr>
          <p:cNvPr id="21508" name="Footer Placeholder 4"/>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67</a:t>
            </a:fld>
            <a:endParaRPr lang="de-DE" altLang="en-US" dirty="0"/>
          </a:p>
        </p:txBody>
      </p:sp>
    </p:spTree>
    <p:extLst>
      <p:ext uri="{BB962C8B-B14F-4D97-AF65-F5344CB8AC3E}">
        <p14:creationId xmlns:p14="http://schemas.microsoft.com/office/powerpoint/2010/main" val="2163488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GB" dirty="0">
                <a:cs typeface="+mj-cs"/>
              </a:rPr>
              <a:t>Compare the goods and services (III)</a:t>
            </a:r>
          </a:p>
        </p:txBody>
      </p:sp>
      <p:sp>
        <p:nvSpPr>
          <p:cNvPr id="22531" name="Content Placeholder 2"/>
          <p:cNvSpPr>
            <a:spLocks noGrp="1"/>
          </p:cNvSpPr>
          <p:nvPr>
            <p:ph idx="1"/>
          </p:nvPr>
        </p:nvSpPr>
        <p:spPr/>
        <p:txBody>
          <a:bodyPr/>
          <a:lstStyle/>
          <a:p>
            <a:pPr eaLnBrk="1" hangingPunct="1">
              <a:buFont typeface="Wingdings" charset="0"/>
              <a:buChar char="§"/>
              <a:defRPr/>
            </a:pPr>
            <a:r>
              <a:rPr lang="en-IE" dirty="0">
                <a:cs typeface="+mn-cs"/>
              </a:rPr>
              <a:t>Contested services in Class 37: refuelling and lubrication services for vehicles and equipment</a:t>
            </a:r>
          </a:p>
          <a:p>
            <a:pPr lvl="1" eaLnBrk="1" hangingPunct="1">
              <a:defRPr/>
            </a:pPr>
            <a:r>
              <a:rPr lang="en-IE" b="1" dirty="0"/>
              <a:t>Similar</a:t>
            </a:r>
            <a:r>
              <a:rPr lang="en-IE" dirty="0"/>
              <a:t> to lubricants and fuel in Class 4</a:t>
            </a:r>
          </a:p>
          <a:p>
            <a:pPr eaLnBrk="1" hangingPunct="1">
              <a:buFont typeface="Wingdings" charset="0"/>
              <a:buChar char="§"/>
              <a:defRPr/>
            </a:pPr>
            <a:endParaRPr lang="en-IE" dirty="0">
              <a:cs typeface="+mn-cs"/>
            </a:endParaRPr>
          </a:p>
          <a:p>
            <a:pPr eaLnBrk="1" hangingPunct="1">
              <a:buFont typeface="Wingdings" charset="0"/>
              <a:buChar char="§"/>
              <a:defRPr/>
            </a:pPr>
            <a:r>
              <a:rPr lang="en-IE" dirty="0">
                <a:cs typeface="+mn-cs"/>
              </a:rPr>
              <a:t>Contested services in Class 39: transportation and delivery of fuels, oils, lubricants and greases</a:t>
            </a:r>
          </a:p>
          <a:p>
            <a:pPr lvl="1" eaLnBrk="1" hangingPunct="1">
              <a:defRPr/>
            </a:pPr>
            <a:r>
              <a:rPr lang="en-IE" b="1" dirty="0"/>
              <a:t>Dissimilar</a:t>
            </a:r>
            <a:r>
              <a:rPr lang="en-IE" dirty="0"/>
              <a:t> to goods in Class 1, 4 and 40</a:t>
            </a:r>
          </a:p>
          <a:p>
            <a:pPr eaLnBrk="1" hangingPunct="1">
              <a:buFont typeface="Wingdings" charset="0"/>
              <a:buChar char="§"/>
              <a:defRPr/>
            </a:pPr>
            <a:endParaRPr lang="en-IE" dirty="0">
              <a:cs typeface="+mn-cs"/>
            </a:endParaRPr>
          </a:p>
          <a:p>
            <a:pPr eaLnBrk="1" hangingPunct="1">
              <a:buFont typeface="Wingdings" charset="0"/>
              <a:buChar char="§"/>
              <a:defRPr/>
            </a:pPr>
            <a:r>
              <a:rPr lang="en-IE" dirty="0">
                <a:cs typeface="+mn-cs"/>
              </a:rPr>
              <a:t>Contested services in Class 42: technical assistance services</a:t>
            </a:r>
          </a:p>
          <a:p>
            <a:pPr lvl="1" eaLnBrk="1" hangingPunct="1">
              <a:defRPr/>
            </a:pPr>
            <a:r>
              <a:rPr lang="en-IE" b="1" dirty="0"/>
              <a:t>Linked</a:t>
            </a:r>
            <a:r>
              <a:rPr lang="en-IE" dirty="0"/>
              <a:t> to Class 4 goods</a:t>
            </a:r>
            <a:endParaRPr lang="en-GB" dirty="0"/>
          </a:p>
        </p:txBody>
      </p:sp>
      <p:sp>
        <p:nvSpPr>
          <p:cNvPr id="2253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68</a:t>
            </a:fld>
            <a:endParaRPr lang="de-DE" altLang="en-US" dirty="0"/>
          </a:p>
        </p:txBody>
      </p:sp>
    </p:spTree>
    <p:extLst>
      <p:ext uri="{BB962C8B-B14F-4D97-AF65-F5344CB8AC3E}">
        <p14:creationId xmlns:p14="http://schemas.microsoft.com/office/powerpoint/2010/main" val="1391876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srcRect/>
          <a:stretch>
            <a:fillRect/>
          </a:stretch>
        </p:blipFill>
        <p:spPr bwMode="auto">
          <a:xfrm>
            <a:off x="611188" y="1634795"/>
            <a:ext cx="8056562"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5" name="Title 7"/>
          <p:cNvSpPr>
            <a:spLocks noGrp="1"/>
          </p:cNvSpPr>
          <p:nvPr>
            <p:ph type="title"/>
          </p:nvPr>
        </p:nvSpPr>
        <p:spPr/>
        <p:txBody>
          <a:bodyPr/>
          <a:lstStyle/>
          <a:p>
            <a:pPr eaLnBrk="1" hangingPunct="1">
              <a:defRPr/>
            </a:pPr>
            <a:r>
              <a:rPr lang="en-GB" dirty="0">
                <a:cs typeface="+mj-cs"/>
              </a:rPr>
              <a:t>Step 2: Compare the two signs (I)</a:t>
            </a:r>
          </a:p>
        </p:txBody>
      </p:sp>
      <p:sp>
        <p:nvSpPr>
          <p:cNvPr id="23556" name="Content Placeholder 9"/>
          <p:cNvSpPr>
            <a:spLocks noGrp="1"/>
          </p:cNvSpPr>
          <p:nvPr>
            <p:ph idx="1"/>
          </p:nvPr>
        </p:nvSpPr>
        <p:spPr/>
        <p:txBody>
          <a:bodyPr/>
          <a:lstStyle/>
          <a:p>
            <a:pPr eaLnBrk="1" hangingPunct="1">
              <a:buFont typeface="Wingdings" charset="0"/>
              <a:buChar char="§"/>
              <a:defRPr/>
            </a:pPr>
            <a:endParaRPr lang="en-GB" dirty="0">
              <a:cs typeface="+mn-cs"/>
            </a:endParaRPr>
          </a:p>
          <a:p>
            <a:pPr eaLnBrk="1" hangingPunct="1">
              <a:buFont typeface="Wingdings" charset="0"/>
              <a:buChar char="§"/>
              <a:defRPr/>
            </a:pPr>
            <a:endParaRPr lang="en-GB" dirty="0">
              <a:cs typeface="+mn-cs"/>
            </a:endParaRPr>
          </a:p>
          <a:p>
            <a:pPr eaLnBrk="1" hangingPunct="1">
              <a:buFont typeface="Wingdings" charset="0"/>
              <a:buChar char="§"/>
              <a:defRPr/>
            </a:pPr>
            <a:endParaRPr lang="en-GB" dirty="0">
              <a:cs typeface="+mn-cs"/>
            </a:endParaRPr>
          </a:p>
          <a:p>
            <a:pPr eaLnBrk="1" hangingPunct="1">
              <a:buFont typeface="Wingdings" charset="0"/>
              <a:buChar char="§"/>
              <a:defRPr/>
            </a:pPr>
            <a:endParaRPr lang="en-GB" dirty="0">
              <a:cs typeface="+mn-cs"/>
            </a:endParaRPr>
          </a:p>
          <a:p>
            <a:pPr eaLnBrk="1" hangingPunct="1">
              <a:buFont typeface="Wingdings" charset="0"/>
              <a:buChar char="§"/>
              <a:defRPr/>
            </a:pPr>
            <a:endParaRPr lang="en-GB" dirty="0">
              <a:cs typeface="+mn-cs"/>
            </a:endParaRP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Relevant territory is the </a:t>
            </a:r>
            <a:r>
              <a:rPr lang="en-GB" b="1" dirty="0">
                <a:solidFill>
                  <a:srgbClr val="C00000"/>
                </a:solidFill>
                <a:cs typeface="+mn-cs"/>
              </a:rPr>
              <a:t>EU</a:t>
            </a:r>
          </a:p>
        </p:txBody>
      </p:sp>
      <p:sp>
        <p:nvSpPr>
          <p:cNvPr id="23557" name="Footer Placeholder 6"/>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pic>
        <p:nvPicPr>
          <p:cNvPr id="23558" name="Picture 3"/>
          <p:cNvPicPr>
            <a:picLocks noChangeAspect="1" noChangeArrowheads="1"/>
          </p:cNvPicPr>
          <p:nvPr/>
        </p:nvPicPr>
        <p:blipFill>
          <a:blip r:embed="rId4"/>
          <a:srcRect/>
          <a:stretch>
            <a:fillRect/>
          </a:stretch>
        </p:blipFill>
        <p:spPr bwMode="auto">
          <a:xfrm>
            <a:off x="5724525" y="1668133"/>
            <a:ext cx="16764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Foliennummernplatzhalter 2"/>
          <p:cNvSpPr>
            <a:spLocks noGrp="1"/>
          </p:cNvSpPr>
          <p:nvPr>
            <p:ph type="sldNum" sz="quarter" idx="11"/>
          </p:nvPr>
        </p:nvSpPr>
        <p:spPr/>
        <p:txBody>
          <a:bodyPr/>
          <a:lstStyle/>
          <a:p>
            <a:fld id="{7201A045-5EDA-4D75-A99E-31AE82C088EC}" type="slidenum">
              <a:rPr lang="de-DE" altLang="en-US" smtClean="0"/>
              <a:pPr/>
              <a:t>69</a:t>
            </a:fld>
            <a:endParaRPr lang="de-DE" altLang="en-US" dirty="0"/>
          </a:p>
        </p:txBody>
      </p:sp>
    </p:spTree>
    <p:extLst>
      <p:ext uri="{BB962C8B-B14F-4D97-AF65-F5344CB8AC3E}">
        <p14:creationId xmlns:p14="http://schemas.microsoft.com/office/powerpoint/2010/main" val="252488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GB" dirty="0"/>
              <a:t>Conventional trade marks</a:t>
            </a:r>
          </a:p>
        </p:txBody>
      </p:sp>
      <p:sp>
        <p:nvSpPr>
          <p:cNvPr id="6148" name="Rectangle 3"/>
          <p:cNvSpPr>
            <a:spLocks noGrp="1" noChangeArrowheads="1"/>
          </p:cNvSpPr>
          <p:nvPr>
            <p:ph idx="1"/>
          </p:nvPr>
        </p:nvSpPr>
        <p:spPr/>
        <p:txBody>
          <a:bodyPr/>
          <a:lstStyle/>
          <a:p>
            <a:r>
              <a:rPr lang="en-GB" dirty="0"/>
              <a:t>Words, letters and numerals, slogans</a:t>
            </a:r>
          </a:p>
          <a:p>
            <a:r>
              <a:rPr lang="en-GB" dirty="0"/>
              <a:t>Figurative elements, logos</a:t>
            </a:r>
          </a:p>
          <a:p>
            <a:r>
              <a:rPr lang="en-GB" dirty="0"/>
              <a:t>Three-dimensional shapes</a:t>
            </a:r>
          </a:p>
          <a:p>
            <a:r>
              <a:rPr lang="en-GB" dirty="0"/>
              <a:t>Colours</a:t>
            </a:r>
          </a:p>
        </p:txBody>
      </p:sp>
      <p:sp>
        <p:nvSpPr>
          <p:cNvPr id="6146" name="Footer Placeholder 3"/>
          <p:cNvSpPr>
            <a:spLocks noGrp="1"/>
          </p:cNvSpPr>
          <p:nvPr>
            <p:ph type="ftr" sz="quarter" idx="10"/>
          </p:nvPr>
        </p:nvSpPr>
        <p:spPr>
          <a:xfrm>
            <a:off x="611188" y="6553200"/>
            <a:ext cx="5689004"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Intellectual Property Teaching Kit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51" y="2788505"/>
            <a:ext cx="175577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996" y="3754543"/>
            <a:ext cx="13477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5480288"/>
            <a:ext cx="1779663" cy="77668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2964" y="2788505"/>
            <a:ext cx="1122032" cy="102185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448" y="3687372"/>
            <a:ext cx="1585926" cy="592088"/>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3963" r="11569" b="4725"/>
          <a:stretch/>
        </p:blipFill>
        <p:spPr>
          <a:xfrm>
            <a:off x="6954186" y="5077818"/>
            <a:ext cx="1074198" cy="130351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051" y="5507411"/>
            <a:ext cx="1440721" cy="596364"/>
          </a:xfrm>
          <a:prstGeom prst="rect">
            <a:avLst/>
          </a:prstGeom>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9574" t="1652" b="8886"/>
          <a:stretch/>
        </p:blipFill>
        <p:spPr>
          <a:xfrm>
            <a:off x="7515358" y="3580187"/>
            <a:ext cx="810317" cy="788278"/>
          </a:xfrm>
          <a:prstGeom prst="rect">
            <a:avLst/>
          </a:prstGeom>
        </p:spPr>
      </p:pic>
      <p:pic>
        <p:nvPicPr>
          <p:cNvPr id="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11760" y="5190537"/>
            <a:ext cx="690438" cy="56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t="1" r="19148" b="12026"/>
          <a:stretch/>
        </p:blipFill>
        <p:spPr>
          <a:xfrm>
            <a:off x="3953280" y="3687372"/>
            <a:ext cx="708734" cy="690100"/>
          </a:xfrm>
          <a:prstGeom prst="rect">
            <a:avLst/>
          </a:prstGeom>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5852" r="15380" b="46822"/>
          <a:stretch/>
        </p:blipFill>
        <p:spPr>
          <a:xfrm>
            <a:off x="5076056" y="5190537"/>
            <a:ext cx="1446078" cy="964850"/>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4924" y="4562551"/>
            <a:ext cx="1071166" cy="840130"/>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6376" y="4881052"/>
            <a:ext cx="553571" cy="564172"/>
          </a:xfrm>
          <a:prstGeom prst="rect">
            <a:avLst/>
          </a:prstGeom>
        </p:spPr>
      </p:pic>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73250" y="4486019"/>
            <a:ext cx="1100730" cy="483890"/>
          </a:xfrm>
          <a:prstGeom prst="rect">
            <a:avLst/>
          </a:prstGeom>
        </p:spPr>
      </p:pic>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63139" y="1641734"/>
            <a:ext cx="395072" cy="669454"/>
          </a:xfrm>
          <a:prstGeom prst="rect">
            <a:avLst/>
          </a:prstGeom>
        </p:spPr>
      </p:pic>
      <p:pic>
        <p:nvPicPr>
          <p:cNvPr id="15"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4996" y="1626271"/>
            <a:ext cx="15541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34000" y="3601782"/>
            <a:ext cx="8477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16"/>
          <p:cNvSpPr>
            <a:spLocks noGrp="1"/>
          </p:cNvSpPr>
          <p:nvPr>
            <p:ph type="sldNum" sz="quarter" idx="11"/>
          </p:nvPr>
        </p:nvSpPr>
        <p:spPr/>
        <p:txBody>
          <a:bodyPr/>
          <a:lstStyle/>
          <a:p>
            <a:pPr>
              <a:defRPr/>
            </a:pPr>
            <a:fld id="{247B5036-5345-4F12-960C-805CBB254162}" type="slidenum">
              <a:rPr lang="de-DE" smtClean="0"/>
              <a:pPr>
                <a:defRPr/>
              </a:pPr>
              <a:t>7</a:t>
            </a:fld>
            <a:endParaRPr lang="de-D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2625" y="404813"/>
            <a:ext cx="7921625" cy="936625"/>
          </a:xfrm>
        </p:spPr>
        <p:txBody>
          <a:bodyPr/>
          <a:lstStyle/>
          <a:p>
            <a:pPr eaLnBrk="1" hangingPunct="1">
              <a:defRPr/>
            </a:pPr>
            <a:r>
              <a:rPr lang="en-GB" dirty="0">
                <a:cs typeface="+mj-cs"/>
              </a:rPr>
              <a:t>Compare the two signs (II)</a:t>
            </a:r>
          </a:p>
        </p:txBody>
      </p:sp>
      <p:sp>
        <p:nvSpPr>
          <p:cNvPr id="24579" name="Content Placeholder 2"/>
          <p:cNvSpPr>
            <a:spLocks noGrp="1"/>
          </p:cNvSpPr>
          <p:nvPr>
            <p:ph idx="1"/>
          </p:nvPr>
        </p:nvSpPr>
        <p:spPr>
          <a:xfrm>
            <a:off x="612775" y="1608826"/>
            <a:ext cx="7921625" cy="4464050"/>
          </a:xfrm>
        </p:spPr>
        <p:txBody>
          <a:bodyPr/>
          <a:lstStyle/>
          <a:p>
            <a:pPr eaLnBrk="1" hangingPunct="1">
              <a:buFont typeface="Wingdings" charset="0"/>
              <a:buChar char="§"/>
              <a:defRPr/>
            </a:pPr>
            <a:r>
              <a:rPr lang="en-GB" b="1" dirty="0">
                <a:solidFill>
                  <a:srgbClr val="C00000"/>
                </a:solidFill>
                <a:cs typeface="+mn-cs"/>
              </a:rPr>
              <a:t>Visually</a:t>
            </a:r>
            <a:endParaRPr lang="en-GB" dirty="0">
              <a:solidFill>
                <a:srgbClr val="C00000"/>
              </a:solidFill>
              <a:cs typeface="+mn-cs"/>
            </a:endParaRPr>
          </a:p>
          <a:p>
            <a:pPr lvl="1" eaLnBrk="1" hangingPunct="1">
              <a:defRPr/>
            </a:pPr>
            <a:r>
              <a:rPr lang="en-GB" dirty="0"/>
              <a:t>What do you see?</a:t>
            </a:r>
          </a:p>
          <a:p>
            <a:pPr lvl="1" eaLnBrk="1" hangingPunct="1">
              <a:defRPr/>
            </a:pPr>
            <a:endParaRPr lang="en-GB" dirty="0"/>
          </a:p>
          <a:p>
            <a:pPr eaLnBrk="1" hangingPunct="1">
              <a:buFont typeface="Wingdings" charset="0"/>
              <a:buChar char="§"/>
              <a:defRPr/>
            </a:pPr>
            <a:r>
              <a:rPr lang="en-GB" b="1" dirty="0">
                <a:solidFill>
                  <a:srgbClr val="C00000"/>
                </a:solidFill>
                <a:cs typeface="+mn-cs"/>
              </a:rPr>
              <a:t>Aurally</a:t>
            </a:r>
            <a:endParaRPr lang="en-GB" dirty="0">
              <a:solidFill>
                <a:srgbClr val="C00000"/>
              </a:solidFill>
              <a:cs typeface="+mn-cs"/>
            </a:endParaRPr>
          </a:p>
          <a:p>
            <a:pPr lvl="1" eaLnBrk="1" hangingPunct="1">
              <a:defRPr/>
            </a:pPr>
            <a:r>
              <a:rPr lang="en-GB" dirty="0"/>
              <a:t>What do you hear?</a:t>
            </a:r>
          </a:p>
          <a:p>
            <a:pPr lvl="1" eaLnBrk="1" hangingPunct="1">
              <a:defRPr/>
            </a:pPr>
            <a:endParaRPr lang="en-GB" dirty="0"/>
          </a:p>
          <a:p>
            <a:pPr eaLnBrk="1" hangingPunct="1">
              <a:buFont typeface="Wingdings" charset="0"/>
              <a:buChar char="§"/>
              <a:defRPr/>
            </a:pPr>
            <a:r>
              <a:rPr lang="en-GB" b="1" dirty="0">
                <a:solidFill>
                  <a:srgbClr val="C00000"/>
                </a:solidFill>
                <a:cs typeface="+mn-cs"/>
              </a:rPr>
              <a:t>Conceptually</a:t>
            </a:r>
            <a:endParaRPr lang="en-GB" dirty="0">
              <a:solidFill>
                <a:srgbClr val="C00000"/>
              </a:solidFill>
              <a:cs typeface="+mn-cs"/>
            </a:endParaRPr>
          </a:p>
          <a:p>
            <a:pPr lvl="1" eaLnBrk="1" hangingPunct="1">
              <a:defRPr/>
            </a:pPr>
            <a:r>
              <a:rPr lang="en-GB" dirty="0"/>
              <a:t>What does it mean?</a:t>
            </a:r>
          </a:p>
          <a:p>
            <a:pPr lvl="1" eaLnBrk="1" hangingPunct="1">
              <a:defRPr/>
            </a:pPr>
            <a:endParaRPr lang="en-GB" dirty="0"/>
          </a:p>
          <a:p>
            <a:pPr eaLnBrk="1" hangingPunct="1">
              <a:buFont typeface="Wingdings" charset="0"/>
              <a:buChar char="§"/>
              <a:defRPr/>
            </a:pPr>
            <a:r>
              <a:rPr lang="en-GB" b="1" dirty="0">
                <a:solidFill>
                  <a:srgbClr val="C00000"/>
                </a:solidFill>
                <a:cs typeface="+mn-cs"/>
              </a:rPr>
              <a:t>Overall</a:t>
            </a:r>
            <a:r>
              <a:rPr lang="en-GB" dirty="0">
                <a:cs typeface="+mn-cs"/>
              </a:rPr>
              <a:t> 		Similar only to a low degree</a:t>
            </a:r>
          </a:p>
        </p:txBody>
      </p:sp>
      <p:sp>
        <p:nvSpPr>
          <p:cNvPr id="24580"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5" name="Right Arrow 4"/>
          <p:cNvSpPr>
            <a:spLocks noChangeArrowheads="1"/>
          </p:cNvSpPr>
          <p:nvPr/>
        </p:nvSpPr>
        <p:spPr bwMode="auto">
          <a:xfrm>
            <a:off x="2339975" y="4826689"/>
            <a:ext cx="546100" cy="484187"/>
          </a:xfrm>
          <a:prstGeom prst="rightArrow">
            <a:avLst>
              <a:gd name="adj1" fmla="val 50000"/>
              <a:gd name="adj2" fmla="val 50002"/>
            </a:avLst>
          </a:prstGeom>
          <a:solidFill>
            <a:schemeClr val="accent1"/>
          </a:solidFill>
          <a:ln w="22225">
            <a:solidFill>
              <a:srgbClr val="601B1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GB" dirty="0">
              <a:latin typeface="Arial" charset="0"/>
              <a:ea typeface="+mn-ea"/>
              <a:cs typeface="Arial" charset="0"/>
            </a:endParaRPr>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70</a:t>
            </a:fld>
            <a:endParaRPr lang="de-DE" altLang="en-US" dirty="0"/>
          </a:p>
        </p:txBody>
      </p:sp>
    </p:spTree>
    <p:extLst>
      <p:ext uri="{BB962C8B-B14F-4D97-AF65-F5344CB8AC3E}">
        <p14:creationId xmlns:p14="http://schemas.microsoft.com/office/powerpoint/2010/main" val="3263080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GB" dirty="0">
                <a:cs typeface="+mj-cs"/>
              </a:rPr>
              <a:t>Step 3: Identify the distinctive and dominant elements</a:t>
            </a:r>
          </a:p>
        </p:txBody>
      </p:sp>
      <p:sp>
        <p:nvSpPr>
          <p:cNvPr id="25603" name="Content Placeholder 2"/>
          <p:cNvSpPr>
            <a:spLocks noGrp="1"/>
          </p:cNvSpPr>
          <p:nvPr>
            <p:ph idx="1"/>
          </p:nvPr>
        </p:nvSpPr>
        <p:spPr/>
        <p:txBody>
          <a:bodyPr/>
          <a:lstStyle/>
          <a:p>
            <a:pPr eaLnBrk="1" hangingPunct="1">
              <a:defRPr/>
            </a:pPr>
            <a:r>
              <a:rPr lang="en-GB" altLang="en-US" dirty="0">
                <a:ea typeface="ＭＳ Ｐゴシック" pitchFamily="34" charset="-128"/>
              </a:rPr>
              <a:t>Refuel = </a:t>
            </a:r>
            <a:r>
              <a:rPr lang="en-GB" altLang="en-US" b="1" dirty="0">
                <a:ea typeface="ＭＳ Ｐゴシック" pitchFamily="34" charset="-128"/>
              </a:rPr>
              <a:t>descriptive</a:t>
            </a:r>
            <a:r>
              <a:rPr lang="en-GB" altLang="en-US" dirty="0">
                <a:ea typeface="ＭＳ Ｐゴシック" pitchFamily="34" charset="-128"/>
              </a:rPr>
              <a:t>!</a:t>
            </a:r>
          </a:p>
          <a:p>
            <a:pPr eaLnBrk="1" hangingPunct="1">
              <a:defRPr/>
            </a:pPr>
            <a:endParaRPr lang="en-GB" altLang="en-US" dirty="0">
              <a:ea typeface="ＭＳ Ｐゴシック" pitchFamily="34" charset="-128"/>
            </a:endParaRPr>
          </a:p>
          <a:p>
            <a:pPr eaLnBrk="1" hangingPunct="1">
              <a:defRPr/>
            </a:pPr>
            <a:r>
              <a:rPr lang="en-GB" altLang="en-US" dirty="0" err="1">
                <a:ea typeface="ＭＳ Ｐゴシック" pitchFamily="34" charset="-128"/>
              </a:rPr>
              <a:t>REfuel</a:t>
            </a:r>
            <a:r>
              <a:rPr lang="en-GB" altLang="en-US" dirty="0">
                <a:ea typeface="ＭＳ Ｐゴシック" pitchFamily="34" charset="-128"/>
              </a:rPr>
              <a:t>:</a:t>
            </a:r>
          </a:p>
          <a:p>
            <a:pPr lvl="1" eaLnBrk="1" hangingPunct="1">
              <a:defRPr/>
            </a:pPr>
            <a:r>
              <a:rPr lang="en-GB" altLang="en-US" dirty="0">
                <a:ea typeface="ＭＳ Ｐゴシック" pitchFamily="34" charset="-128"/>
              </a:rPr>
              <a:t>RE </a:t>
            </a:r>
          </a:p>
          <a:p>
            <a:pPr eaLnBrk="1" hangingPunct="1">
              <a:defRPr/>
            </a:pPr>
            <a:endParaRPr lang="en-GB" altLang="en-US" dirty="0">
              <a:ea typeface="ＭＳ Ｐゴシック" pitchFamily="34" charset="-128"/>
            </a:endParaRPr>
          </a:p>
          <a:p>
            <a:pPr eaLnBrk="1" hangingPunct="1">
              <a:defRPr/>
            </a:pPr>
            <a:r>
              <a:rPr lang="en-GB" altLang="en-US" dirty="0">
                <a:ea typeface="ＭＳ Ｐゴシック" pitchFamily="34" charset="-128"/>
              </a:rPr>
              <a:t> </a:t>
            </a:r>
          </a:p>
          <a:p>
            <a:pPr lvl="1" eaLnBrk="1" hangingPunct="1">
              <a:defRPr/>
            </a:pPr>
            <a:endParaRPr lang="en-GB" altLang="en-US" dirty="0">
              <a:ea typeface="ＭＳ Ｐゴシック" pitchFamily="34" charset="-128"/>
            </a:endParaRPr>
          </a:p>
          <a:p>
            <a:pPr lvl="1" eaLnBrk="1" hangingPunct="1">
              <a:defRPr/>
            </a:pPr>
            <a:r>
              <a:rPr lang="en-GB" altLang="en-US" dirty="0">
                <a:ea typeface="ＭＳ Ｐゴシック" pitchFamily="34" charset="-128"/>
              </a:rPr>
              <a:t>Red </a:t>
            </a:r>
            <a:r>
              <a:rPr lang="en-GB" altLang="de-DE" dirty="0">
                <a:ea typeface="ＭＳ Ｐゴシック" pitchFamily="34" charset="-128"/>
              </a:rPr>
              <a:t>"</a:t>
            </a:r>
            <a:r>
              <a:rPr lang="en-GB" altLang="en-US" dirty="0">
                <a:ea typeface="ＭＳ Ｐゴシック" pitchFamily="34" charset="-128"/>
              </a:rPr>
              <a:t>4</a:t>
            </a:r>
            <a:r>
              <a:rPr lang="en-GB" altLang="de-DE" dirty="0">
                <a:ea typeface="ＭＳ Ｐゴシック" pitchFamily="34" charset="-128"/>
              </a:rPr>
              <a:t>"</a:t>
            </a:r>
            <a:r>
              <a:rPr lang="en-GB" altLang="en-US" dirty="0">
                <a:ea typeface="ＭＳ Ｐゴシック" pitchFamily="34" charset="-128"/>
              </a:rPr>
              <a:t> at beginning</a:t>
            </a:r>
          </a:p>
          <a:p>
            <a:pPr lvl="1" eaLnBrk="1" hangingPunct="1">
              <a:defRPr/>
            </a:pPr>
            <a:r>
              <a:rPr lang="en-GB" altLang="en-US" dirty="0">
                <a:ea typeface="ＭＳ Ｐゴシック" pitchFamily="34" charset="-128"/>
              </a:rPr>
              <a:t>Contrasting blue word </a:t>
            </a:r>
            <a:r>
              <a:rPr lang="en-GB" altLang="de-DE" dirty="0">
                <a:ea typeface="ＭＳ Ｐゴシック" pitchFamily="34" charset="-128"/>
              </a:rPr>
              <a:t>"</a:t>
            </a:r>
            <a:r>
              <a:rPr lang="en-GB" altLang="en-US" dirty="0">
                <a:ea typeface="ＭＳ Ｐゴシック" pitchFamily="34" charset="-128"/>
              </a:rPr>
              <a:t>Refuel</a:t>
            </a:r>
            <a:r>
              <a:rPr lang="en-GB" altLang="de-DE" dirty="0">
                <a:ea typeface="ＭＳ Ｐゴシック" pitchFamily="34" charset="-128"/>
              </a:rPr>
              <a:t>"</a:t>
            </a:r>
            <a:endParaRPr lang="en-GB" altLang="en-US" dirty="0">
              <a:ea typeface="ＭＳ Ｐゴシック" pitchFamily="34" charset="-128"/>
            </a:endParaRPr>
          </a:p>
        </p:txBody>
      </p:sp>
      <p:sp>
        <p:nvSpPr>
          <p:cNvPr id="25604"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pic>
        <p:nvPicPr>
          <p:cNvPr id="25605" name="Picture 3"/>
          <p:cNvPicPr>
            <a:picLocks noChangeAspect="1" noChangeArrowheads="1"/>
          </p:cNvPicPr>
          <p:nvPr/>
        </p:nvPicPr>
        <p:blipFill>
          <a:blip r:embed="rId3"/>
          <a:srcRect/>
          <a:stretch>
            <a:fillRect/>
          </a:stretch>
        </p:blipFill>
        <p:spPr bwMode="auto">
          <a:xfrm>
            <a:off x="847725" y="3392488"/>
            <a:ext cx="16764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Foliennummernplatzhalter 2"/>
          <p:cNvSpPr>
            <a:spLocks noGrp="1"/>
          </p:cNvSpPr>
          <p:nvPr>
            <p:ph type="sldNum" sz="quarter" idx="11"/>
          </p:nvPr>
        </p:nvSpPr>
        <p:spPr/>
        <p:txBody>
          <a:bodyPr/>
          <a:lstStyle/>
          <a:p>
            <a:fld id="{7201A045-5EDA-4D75-A99E-31AE82C088EC}" type="slidenum">
              <a:rPr lang="de-DE" altLang="en-US" smtClean="0"/>
              <a:pPr/>
              <a:t>71</a:t>
            </a:fld>
            <a:endParaRPr lang="de-DE" altLang="en-US" dirty="0"/>
          </a:p>
        </p:txBody>
      </p:sp>
    </p:spTree>
    <p:extLst>
      <p:ext uri="{BB962C8B-B14F-4D97-AF65-F5344CB8AC3E}">
        <p14:creationId xmlns:p14="http://schemas.microsoft.com/office/powerpoint/2010/main" val="29583233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GB" dirty="0">
                <a:cs typeface="+mj-cs"/>
              </a:rPr>
              <a:t>Step 4: Identify the relevant public</a:t>
            </a:r>
          </a:p>
        </p:txBody>
      </p:sp>
      <p:sp>
        <p:nvSpPr>
          <p:cNvPr id="26627" name="Content Placeholder 2"/>
          <p:cNvSpPr>
            <a:spLocks noGrp="1"/>
          </p:cNvSpPr>
          <p:nvPr>
            <p:ph idx="1"/>
          </p:nvPr>
        </p:nvSpPr>
        <p:spPr>
          <a:xfrm>
            <a:off x="611188" y="1628775"/>
            <a:ext cx="7921625" cy="4464050"/>
          </a:xfrm>
        </p:spPr>
        <p:txBody>
          <a:bodyPr/>
          <a:lstStyle/>
          <a:p>
            <a:pPr eaLnBrk="1" hangingPunct="1">
              <a:buFont typeface="Wingdings" charset="0"/>
              <a:buChar char="§"/>
              <a:defRPr/>
            </a:pPr>
            <a:r>
              <a:rPr lang="en-GB" dirty="0">
                <a:cs typeface="+mn-cs"/>
              </a:rPr>
              <a:t>Geographically: European Union</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Goods and services directed at public at large</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Goods and services directed at specialised public</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Level of attention</a:t>
            </a:r>
          </a:p>
          <a:p>
            <a:pPr eaLnBrk="1" hangingPunct="1">
              <a:buFont typeface="Wingdings" charset="0"/>
              <a:buChar char="§"/>
              <a:defRPr/>
            </a:pPr>
            <a:endParaRPr lang="en-GB" dirty="0">
              <a:cs typeface="+mn-cs"/>
            </a:endParaRPr>
          </a:p>
        </p:txBody>
      </p:sp>
      <p:sp>
        <p:nvSpPr>
          <p:cNvPr id="26628"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72</a:t>
            </a:fld>
            <a:endParaRPr lang="de-DE" altLang="en-US" dirty="0"/>
          </a:p>
        </p:txBody>
      </p:sp>
    </p:spTree>
    <p:extLst>
      <p:ext uri="{BB962C8B-B14F-4D97-AF65-F5344CB8AC3E}">
        <p14:creationId xmlns:p14="http://schemas.microsoft.com/office/powerpoint/2010/main" val="3663970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defRPr/>
            </a:pPr>
            <a:r>
              <a:rPr lang="en-GB" dirty="0">
                <a:cs typeface="+mj-cs"/>
              </a:rPr>
              <a:t>Step 5: Make a global assessment</a:t>
            </a:r>
          </a:p>
        </p:txBody>
      </p:sp>
      <p:sp>
        <p:nvSpPr>
          <p:cNvPr id="3" name="Content Placeholder 2"/>
          <p:cNvSpPr>
            <a:spLocks noGrp="1"/>
          </p:cNvSpPr>
          <p:nvPr>
            <p:ph idx="1"/>
          </p:nvPr>
        </p:nvSpPr>
        <p:spPr/>
        <p:txBody>
          <a:bodyPr/>
          <a:lstStyle/>
          <a:p>
            <a:pPr eaLnBrk="1" hangingPunct="1">
              <a:defRPr/>
            </a:pPr>
            <a:r>
              <a:rPr lang="en-US" altLang="ja-JP" dirty="0">
                <a:ea typeface="ＭＳ Ｐゴシック" pitchFamily="34" charset="-128"/>
              </a:rPr>
              <a:t>"</a:t>
            </a:r>
            <a:r>
              <a:rPr lang="en-GB" altLang="ja-JP" dirty="0" err="1">
                <a:ea typeface="ＭＳ Ｐゴシック" pitchFamily="34" charset="-128"/>
              </a:rPr>
              <a:t>REfuel</a:t>
            </a:r>
            <a:r>
              <a:rPr lang="en-US" altLang="ja-JP" dirty="0">
                <a:ea typeface="ＭＳ Ｐゴシック" pitchFamily="34" charset="-128"/>
              </a:rPr>
              <a:t>"</a:t>
            </a:r>
            <a:endParaRPr lang="en-GB" altLang="ja-JP" dirty="0">
              <a:ea typeface="ＭＳ Ｐゴシック" pitchFamily="34" charset="-128"/>
            </a:endParaRPr>
          </a:p>
          <a:p>
            <a:pPr eaLnBrk="1" hangingPunct="1">
              <a:defRPr/>
            </a:pPr>
            <a:endParaRPr lang="en-GB" altLang="en-US" dirty="0">
              <a:ea typeface="ＭＳ Ｐゴシック" pitchFamily="34" charset="-128"/>
            </a:endParaRPr>
          </a:p>
          <a:p>
            <a:pPr lvl="1" eaLnBrk="1" hangingPunct="1">
              <a:defRPr/>
            </a:pPr>
            <a:r>
              <a:rPr lang="en-GB" altLang="en-US" dirty="0">
                <a:ea typeface="ＭＳ Ｐゴシック" pitchFamily="34" charset="-128"/>
              </a:rPr>
              <a:t>Low degree of similarity between signs</a:t>
            </a:r>
          </a:p>
          <a:p>
            <a:pPr lvl="1" eaLnBrk="1" hangingPunct="1">
              <a:defRPr/>
            </a:pPr>
            <a:endParaRPr lang="en-GB" altLang="en-US" dirty="0">
              <a:ea typeface="ＭＳ Ｐゴシック" pitchFamily="34" charset="-128"/>
            </a:endParaRPr>
          </a:p>
          <a:p>
            <a:pPr lvl="1" eaLnBrk="1" hangingPunct="1">
              <a:defRPr/>
            </a:pPr>
            <a:r>
              <a:rPr lang="en-GB" altLang="en-US" dirty="0">
                <a:ea typeface="ＭＳ Ｐゴシック" pitchFamily="34" charset="-128"/>
              </a:rPr>
              <a:t>Some identical and similar goods and services</a:t>
            </a:r>
          </a:p>
          <a:p>
            <a:pPr lvl="1" eaLnBrk="1" hangingPunct="1">
              <a:defRPr/>
            </a:pPr>
            <a:endParaRPr lang="en-GB" altLang="en-US" dirty="0">
              <a:ea typeface="ＭＳ Ｐゴシック" pitchFamily="34" charset="-128"/>
            </a:endParaRPr>
          </a:p>
          <a:p>
            <a:pPr lvl="1" eaLnBrk="1" hangingPunct="1">
              <a:defRPr/>
            </a:pPr>
            <a:r>
              <a:rPr lang="en-GB" altLang="en-US" dirty="0">
                <a:ea typeface="ＭＳ Ｐゴシック" pitchFamily="34" charset="-128"/>
              </a:rPr>
              <a:t>Low degree of distinctiveness</a:t>
            </a:r>
          </a:p>
          <a:p>
            <a:pPr lvl="1" eaLnBrk="1" hangingPunct="1">
              <a:defRPr/>
            </a:pPr>
            <a:endParaRPr lang="en-GB" altLang="en-US" dirty="0">
              <a:ea typeface="ＭＳ Ｐゴシック" pitchFamily="34" charset="-128"/>
            </a:endParaRPr>
          </a:p>
          <a:p>
            <a:pPr lvl="1" eaLnBrk="1" hangingPunct="1">
              <a:defRPr/>
            </a:pPr>
            <a:r>
              <a:rPr lang="en-GB" altLang="en-US" dirty="0">
                <a:ea typeface="ＭＳ Ｐゴシック" pitchFamily="34" charset="-128"/>
              </a:rPr>
              <a:t>Narrow scope of protection</a:t>
            </a:r>
          </a:p>
          <a:p>
            <a:pPr eaLnBrk="1" hangingPunct="1">
              <a:buFont typeface="Wingdings" panose="05000000000000000000" pitchFamily="2" charset="2"/>
              <a:buNone/>
              <a:defRPr/>
            </a:pPr>
            <a:endParaRPr lang="en-GB" altLang="en-US" dirty="0">
              <a:ea typeface="ＭＳ Ｐゴシック" pitchFamily="34" charset="-128"/>
            </a:endParaRPr>
          </a:p>
          <a:p>
            <a:pPr eaLnBrk="1" hangingPunct="1">
              <a:buFont typeface="Wingdings" panose="05000000000000000000" pitchFamily="2" charset="2"/>
              <a:buNone/>
              <a:defRPr/>
            </a:pPr>
            <a:endParaRPr lang="en-GB" altLang="en-US" dirty="0">
              <a:ea typeface="ＭＳ Ｐゴシック" pitchFamily="34" charset="-128"/>
            </a:endParaRPr>
          </a:p>
        </p:txBody>
      </p:sp>
      <p:sp>
        <p:nvSpPr>
          <p:cNvPr id="27652"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5" name="Right Arrow 4"/>
          <p:cNvSpPr>
            <a:spLocks noChangeArrowheads="1"/>
          </p:cNvSpPr>
          <p:nvPr/>
        </p:nvSpPr>
        <p:spPr bwMode="auto">
          <a:xfrm>
            <a:off x="1551023" y="5458954"/>
            <a:ext cx="661988" cy="484187"/>
          </a:xfrm>
          <a:prstGeom prst="rightArrow">
            <a:avLst>
              <a:gd name="adj1" fmla="val 50000"/>
              <a:gd name="adj2" fmla="val 49998"/>
            </a:avLst>
          </a:prstGeom>
          <a:solidFill>
            <a:schemeClr val="accent1"/>
          </a:solidFill>
          <a:ln w="22225">
            <a:solidFill>
              <a:srgbClr val="601B1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GB">
              <a:latin typeface="Arial" charset="0"/>
              <a:ea typeface="+mn-ea"/>
              <a:cs typeface="Arial" charset="0"/>
            </a:endParaRPr>
          </a:p>
        </p:txBody>
      </p:sp>
      <p:sp>
        <p:nvSpPr>
          <p:cNvPr id="25606" name="TextBox 5"/>
          <p:cNvSpPr txBox="1">
            <a:spLocks noChangeArrowheads="1"/>
          </p:cNvSpPr>
          <p:nvPr/>
        </p:nvSpPr>
        <p:spPr bwMode="auto">
          <a:xfrm>
            <a:off x="2343186" y="5516104"/>
            <a:ext cx="359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b="1">
                <a:solidFill>
                  <a:srgbClr val="C00000"/>
                </a:solidFill>
              </a:rPr>
              <a:t>No likelihood of confusion</a:t>
            </a:r>
          </a:p>
        </p:txBody>
      </p:sp>
      <p:sp>
        <p:nvSpPr>
          <p:cNvPr id="4" name="Foliennummernplatzhalter 3"/>
          <p:cNvSpPr>
            <a:spLocks noGrp="1"/>
          </p:cNvSpPr>
          <p:nvPr>
            <p:ph type="sldNum" sz="quarter" idx="11"/>
          </p:nvPr>
        </p:nvSpPr>
        <p:spPr/>
        <p:txBody>
          <a:bodyPr/>
          <a:lstStyle/>
          <a:p>
            <a:fld id="{7201A045-5EDA-4D75-A99E-31AE82C088EC}" type="slidenum">
              <a:rPr lang="de-DE" altLang="en-US" smtClean="0"/>
              <a:pPr/>
              <a:t>73</a:t>
            </a:fld>
            <a:endParaRPr lang="de-DE" altLang="en-US" dirty="0"/>
          </a:p>
        </p:txBody>
      </p:sp>
    </p:spTree>
    <p:extLst>
      <p:ext uri="{BB962C8B-B14F-4D97-AF65-F5344CB8AC3E}">
        <p14:creationId xmlns:p14="http://schemas.microsoft.com/office/powerpoint/2010/main" val="3841811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GB" dirty="0">
                <a:cs typeface="+mj-cs"/>
              </a:rPr>
              <a:t>Useful information </a:t>
            </a:r>
          </a:p>
        </p:txBody>
      </p:sp>
      <p:sp>
        <p:nvSpPr>
          <p:cNvPr id="28675" name="Content Placeholder 2"/>
          <p:cNvSpPr>
            <a:spLocks noGrp="1"/>
          </p:cNvSpPr>
          <p:nvPr>
            <p:ph idx="1"/>
          </p:nvPr>
        </p:nvSpPr>
        <p:spPr/>
        <p:txBody>
          <a:bodyPr/>
          <a:lstStyle/>
          <a:p>
            <a:pPr eaLnBrk="1" hangingPunct="1">
              <a:buFont typeface="Wingdings" charset="0"/>
              <a:buChar char="§"/>
              <a:defRPr/>
            </a:pPr>
            <a:r>
              <a:rPr lang="en-GB" dirty="0">
                <a:cs typeface="+mn-cs"/>
              </a:rPr>
              <a:t>Decision of Opposition Division, 29 June 2011 (B 1 420 605)</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Decision of Fifth Board of Appeal, 23 May 2012 (R 1790/2011-5)</a:t>
            </a:r>
          </a:p>
          <a:p>
            <a:pPr eaLnBrk="1" hangingPunct="1">
              <a:buFont typeface="Wingdings" charset="0"/>
              <a:buChar char="§"/>
              <a:defRPr/>
            </a:pPr>
            <a:endParaRPr lang="en-GB" dirty="0">
              <a:cs typeface="+mn-cs"/>
            </a:endParaRPr>
          </a:p>
          <a:p>
            <a:pPr eaLnBrk="1" hangingPunct="1">
              <a:buFont typeface="Wingdings" charset="0"/>
              <a:buChar char="§"/>
              <a:defRPr/>
            </a:pPr>
            <a:r>
              <a:rPr lang="en-GB" dirty="0">
                <a:cs typeface="+mn-cs"/>
              </a:rPr>
              <a:t>EUIPO Manual of Trade Mark Practice</a:t>
            </a:r>
          </a:p>
          <a:p>
            <a:pPr lvl="1" eaLnBrk="1" hangingPunct="1">
              <a:defRPr/>
            </a:pPr>
            <a:r>
              <a:rPr lang="en-GB" dirty="0"/>
              <a:t>Part B: Examination</a:t>
            </a:r>
          </a:p>
          <a:p>
            <a:pPr lvl="1" eaLnBrk="1" hangingPunct="1">
              <a:defRPr/>
            </a:pPr>
            <a:r>
              <a:rPr lang="en-GB" dirty="0"/>
              <a:t>Part C: Opposition</a:t>
            </a:r>
          </a:p>
          <a:p>
            <a:pPr eaLnBrk="1" hangingPunct="1">
              <a:buFont typeface="Wingdings" charset="0"/>
              <a:buChar char="§"/>
              <a:defRPr/>
            </a:pPr>
            <a:endParaRPr lang="en-GB" dirty="0">
              <a:cs typeface="+mn-cs"/>
            </a:endParaRPr>
          </a:p>
        </p:txBody>
      </p:sp>
      <p:sp>
        <p:nvSpPr>
          <p:cNvPr id="28676" name="Footer Placeholder 3"/>
          <p:cNvSpPr>
            <a:spLocks noGrp="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a:t>Intellectual Property Teaching Kit</a:t>
            </a:r>
            <a:endParaRPr lang="en-GB" dirty="0"/>
          </a:p>
        </p:txBody>
      </p:sp>
      <p:sp>
        <p:nvSpPr>
          <p:cNvPr id="26629" name="TextBox 4"/>
          <p:cNvSpPr txBox="1">
            <a:spLocks noChangeArrowheads="1"/>
          </p:cNvSpPr>
          <p:nvPr/>
        </p:nvSpPr>
        <p:spPr bwMode="auto">
          <a:xfrm>
            <a:off x="2371515" y="4730154"/>
            <a:ext cx="3024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dirty="0"/>
              <a:t>http://euipo.europa.eu</a:t>
            </a:r>
            <a:endParaRPr lang="en-GB" altLang="en-US" dirty="0"/>
          </a:p>
        </p:txBody>
      </p:sp>
      <p:sp>
        <p:nvSpPr>
          <p:cNvPr id="7" name="Right Arrow 6"/>
          <p:cNvSpPr>
            <a:spLocks noChangeArrowheads="1"/>
          </p:cNvSpPr>
          <p:nvPr/>
        </p:nvSpPr>
        <p:spPr bwMode="auto">
          <a:xfrm>
            <a:off x="1536490" y="4673004"/>
            <a:ext cx="661987" cy="484188"/>
          </a:xfrm>
          <a:prstGeom prst="rightArrow">
            <a:avLst>
              <a:gd name="adj1" fmla="val 50000"/>
              <a:gd name="adj2" fmla="val 49998"/>
            </a:avLst>
          </a:prstGeom>
          <a:solidFill>
            <a:schemeClr val="accent1"/>
          </a:solidFill>
          <a:ln w="22225">
            <a:solidFill>
              <a:srgbClr val="601B1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GB">
              <a:latin typeface="Arial" charset="0"/>
              <a:ea typeface="+mn-ea"/>
              <a:cs typeface="Arial" charset="0"/>
            </a:endParaRPr>
          </a:p>
        </p:txBody>
      </p:sp>
      <p:sp>
        <p:nvSpPr>
          <p:cNvPr id="3" name="Foliennummernplatzhalter 2"/>
          <p:cNvSpPr>
            <a:spLocks noGrp="1"/>
          </p:cNvSpPr>
          <p:nvPr>
            <p:ph type="sldNum" sz="quarter" idx="11"/>
          </p:nvPr>
        </p:nvSpPr>
        <p:spPr/>
        <p:txBody>
          <a:bodyPr/>
          <a:lstStyle/>
          <a:p>
            <a:fld id="{7201A045-5EDA-4D75-A99E-31AE82C088EC}" type="slidenum">
              <a:rPr lang="de-DE" altLang="en-US" smtClean="0"/>
              <a:pPr/>
              <a:t>74</a:t>
            </a:fld>
            <a:endParaRPr lang="de-DE" altLang="en-US" dirty="0"/>
          </a:p>
        </p:txBody>
      </p:sp>
    </p:spTree>
    <p:extLst>
      <p:ext uri="{BB962C8B-B14F-4D97-AF65-F5344CB8AC3E}">
        <p14:creationId xmlns:p14="http://schemas.microsoft.com/office/powerpoint/2010/main" val="3864514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1010" y="4406900"/>
            <a:ext cx="7772400" cy="1362075"/>
          </a:xfrm>
        </p:spPr>
        <p:txBody>
          <a:bodyPr/>
          <a:lstStyle/>
          <a:p>
            <a:r>
              <a:rPr lang="en-GB" dirty="0"/>
              <a:t>Copyright</a:t>
            </a:r>
            <a:br>
              <a:rPr lang="en-GB" dirty="0"/>
            </a:br>
            <a:br>
              <a:rPr lang="en-GB" dirty="0"/>
            </a:br>
            <a:endParaRPr lang="en-GB" sz="2400" b="0" i="1" dirty="0"/>
          </a:p>
        </p:txBody>
      </p:sp>
      <p:sp>
        <p:nvSpPr>
          <p:cNvPr id="3" name="Text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en-US">
                <a:solidFill>
                  <a:srgbClr val="4C575F"/>
                </a:solidFill>
              </a:rPr>
              <a:t>Intellectual Property Teaching Kit</a:t>
            </a:r>
            <a:endParaRPr lang="en-IE" dirty="0"/>
          </a:p>
        </p:txBody>
      </p:sp>
      <p:sp>
        <p:nvSpPr>
          <p:cNvPr id="5" name="Foliennummernplatzhalter 4"/>
          <p:cNvSpPr>
            <a:spLocks noGrp="1"/>
          </p:cNvSpPr>
          <p:nvPr>
            <p:ph type="sldNum" sz="quarter" idx="11"/>
          </p:nvPr>
        </p:nvSpPr>
        <p:spPr/>
        <p:txBody>
          <a:bodyPr/>
          <a:lstStyle/>
          <a:p>
            <a:pPr>
              <a:defRPr/>
            </a:pPr>
            <a:fld id="{7F20D653-598C-449D-BDFB-4B32F53B2CE8}" type="slidenum">
              <a:rPr lang="en-IE" smtClean="0"/>
              <a:pPr>
                <a:defRPr/>
              </a:pPr>
              <a:t>75</a:t>
            </a:fld>
            <a:endParaRPr lang="en-IE" dirty="0"/>
          </a:p>
        </p:txBody>
      </p:sp>
    </p:spTree>
    <p:extLst>
      <p:ext uri="{BB962C8B-B14F-4D97-AF65-F5344CB8AC3E}">
        <p14:creationId xmlns:p14="http://schemas.microsoft.com/office/powerpoint/2010/main" val="3292872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dirty="0"/>
              <a:t>Definition</a:t>
            </a:r>
          </a:p>
          <a:p>
            <a:pPr lvl="1"/>
            <a:r>
              <a:rPr lang="en-GB" dirty="0"/>
              <a:t>What is copyright and what does it protect?</a:t>
            </a:r>
          </a:p>
          <a:p>
            <a:pPr lvl="1"/>
            <a:r>
              <a:rPr lang="en-GB" dirty="0"/>
              <a:t>Idea/expression dichotomy</a:t>
            </a:r>
          </a:p>
          <a:p>
            <a:endParaRPr lang="en-GB" dirty="0"/>
          </a:p>
          <a:p>
            <a:r>
              <a:rPr lang="en-GB" dirty="0"/>
              <a:t>Protection</a:t>
            </a:r>
          </a:p>
          <a:p>
            <a:pPr lvl="1"/>
            <a:r>
              <a:rPr lang="en-GB" dirty="0"/>
              <a:t>Conditions</a:t>
            </a:r>
          </a:p>
          <a:p>
            <a:pPr lvl="1"/>
            <a:r>
              <a:rPr lang="en-GB" dirty="0"/>
              <a:t>Rights conferred</a:t>
            </a:r>
          </a:p>
          <a:p>
            <a:pPr lvl="1"/>
            <a:endParaRPr lang="en-GB" dirty="0"/>
          </a:p>
          <a:p>
            <a:r>
              <a:rPr lang="en-GB" dirty="0"/>
              <a:t>Enforcement</a:t>
            </a:r>
          </a:p>
          <a:p>
            <a:pPr lvl="1"/>
            <a:r>
              <a:rPr lang="en-GB" dirty="0"/>
              <a:t>Infringement and remedies</a:t>
            </a:r>
          </a:p>
          <a:p>
            <a:pPr lvl="1"/>
            <a:r>
              <a:rPr lang="en-GB" dirty="0"/>
              <a:t>Border measures</a:t>
            </a:r>
          </a:p>
          <a:p>
            <a:pPr lvl="1"/>
            <a:endParaRPr lang="en-GB" dirty="0"/>
          </a:p>
          <a:p>
            <a:pPr lvl="1"/>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76</a:t>
            </a:fld>
            <a:endParaRPr lang="en-IE" dirty="0"/>
          </a:p>
        </p:txBody>
      </p:sp>
    </p:spTree>
    <p:extLst>
      <p:ext uri="{BB962C8B-B14F-4D97-AF65-F5344CB8AC3E}">
        <p14:creationId xmlns:p14="http://schemas.microsoft.com/office/powerpoint/2010/main" val="3247807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41" y="4406900"/>
            <a:ext cx="7772400" cy="1362075"/>
          </a:xfrm>
        </p:spPr>
        <p:txBody>
          <a:bodyPr/>
          <a:lstStyle/>
          <a:p>
            <a:r>
              <a:rPr lang="en-GB" dirty="0"/>
              <a:t>Definition</a:t>
            </a:r>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7F20D653-598C-449D-BDFB-4B32F53B2CE8}" type="slidenum">
              <a:rPr lang="en-IE" smtClean="0"/>
              <a:pPr>
                <a:defRPr/>
              </a:pPr>
              <a:t>77</a:t>
            </a:fld>
            <a:endParaRPr lang="en-IE" dirty="0"/>
          </a:p>
        </p:txBody>
      </p:sp>
    </p:spTree>
    <p:extLst>
      <p:ext uri="{BB962C8B-B14F-4D97-AF65-F5344CB8AC3E}">
        <p14:creationId xmlns:p14="http://schemas.microsoft.com/office/powerpoint/2010/main" val="3963429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copyright?</a:t>
            </a:r>
            <a:br>
              <a:rPr lang="fr-FR" dirty="0"/>
            </a:br>
            <a:endParaRPr lang="fr-FR" dirty="0"/>
          </a:p>
        </p:txBody>
      </p:sp>
      <p:sp>
        <p:nvSpPr>
          <p:cNvPr id="3" name="Content Placeholder 2"/>
          <p:cNvSpPr>
            <a:spLocks noGrp="1"/>
          </p:cNvSpPr>
          <p:nvPr>
            <p:ph idx="1"/>
          </p:nvPr>
        </p:nvSpPr>
        <p:spPr/>
        <p:txBody>
          <a:bodyPr/>
          <a:lstStyle/>
          <a:p>
            <a:r>
              <a:rPr lang="en-GB" dirty="0"/>
              <a:t>An intangible type of property granting certain rights to the creator of a work for a limited period of time </a:t>
            </a:r>
          </a:p>
          <a:p>
            <a:endParaRPr lang="en-GB" dirty="0"/>
          </a:p>
          <a:p>
            <a:r>
              <a:rPr lang="en-GB" dirty="0"/>
              <a:t>Distinct from the embodiment of the work</a:t>
            </a:r>
          </a:p>
          <a:p>
            <a:endParaRPr lang="en-GB" dirty="0"/>
          </a:p>
          <a:p>
            <a:r>
              <a:rPr lang="en-GB" dirty="0"/>
              <a:t>Difference between copyright and </a:t>
            </a:r>
            <a:r>
              <a:rPr lang="en-GB" i="1" dirty="0"/>
              <a:t>droit </a:t>
            </a:r>
            <a:r>
              <a:rPr lang="en-GB" i="1" dirty="0" err="1"/>
              <a:t>d'auteur</a:t>
            </a:r>
            <a:r>
              <a:rPr lang="en-GB" i="1" dirty="0"/>
              <a:t> systems</a:t>
            </a:r>
            <a:endParaRPr lang="fr-FR"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78</a:t>
            </a:fld>
            <a:endParaRPr lang="en-IE"/>
          </a:p>
        </p:txBody>
      </p:sp>
    </p:spTree>
    <p:extLst>
      <p:ext uri="{BB962C8B-B14F-4D97-AF65-F5344CB8AC3E}">
        <p14:creationId xmlns:p14="http://schemas.microsoft.com/office/powerpoint/2010/main" val="1463183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benefits of copyright?</a:t>
            </a:r>
            <a:endParaRPr lang="fr-FR" dirty="0"/>
          </a:p>
        </p:txBody>
      </p:sp>
      <p:sp>
        <p:nvSpPr>
          <p:cNvPr id="3" name="Content Placeholder 2"/>
          <p:cNvSpPr>
            <a:spLocks noGrp="1"/>
          </p:cNvSpPr>
          <p:nvPr>
            <p:ph idx="1"/>
          </p:nvPr>
        </p:nvSpPr>
        <p:spPr/>
        <p:txBody>
          <a:bodyPr/>
          <a:lstStyle/>
          <a:p>
            <a:r>
              <a:rPr lang="en-GB" dirty="0"/>
              <a:t>Economic benefits</a:t>
            </a:r>
          </a:p>
          <a:p>
            <a:endParaRPr lang="en-GB" dirty="0"/>
          </a:p>
          <a:p>
            <a:r>
              <a:rPr lang="en-GB" dirty="0"/>
              <a:t>Benefits to society</a:t>
            </a:r>
          </a:p>
          <a:p>
            <a:endParaRPr lang="en-GB" dirty="0"/>
          </a:p>
          <a:p>
            <a:pPr lvl="1"/>
            <a:r>
              <a:rPr lang="en-GB" dirty="0"/>
              <a:t>But what about freedom of expression?</a:t>
            </a:r>
            <a:endParaRPr lang="fr-FR"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79</a:t>
            </a:fld>
            <a:endParaRPr lang="en-IE"/>
          </a:p>
        </p:txBody>
      </p:sp>
    </p:spTree>
    <p:extLst>
      <p:ext uri="{BB962C8B-B14F-4D97-AF65-F5344CB8AC3E}">
        <p14:creationId xmlns:p14="http://schemas.microsoft.com/office/powerpoint/2010/main" val="253642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Unconventional trade marks </a:t>
            </a:r>
          </a:p>
        </p:txBody>
      </p:sp>
      <p:sp>
        <p:nvSpPr>
          <p:cNvPr id="3" name="Content Placeholder 2"/>
          <p:cNvSpPr>
            <a:spLocks noGrp="1"/>
          </p:cNvSpPr>
          <p:nvPr>
            <p:ph idx="1"/>
          </p:nvPr>
        </p:nvSpPr>
        <p:spPr/>
        <p:txBody>
          <a:bodyPr/>
          <a:lstStyle/>
          <a:p>
            <a:pPr marL="269875" lvl="1">
              <a:buFont typeface="Wingdings" pitchFamily="2" charset="2"/>
              <a:buChar char="§"/>
            </a:pPr>
            <a:r>
              <a:rPr lang="en-GB" dirty="0"/>
              <a:t>Sounds, music, jingles</a:t>
            </a:r>
          </a:p>
          <a:p>
            <a:pPr marL="269875" lvl="1">
              <a:buFont typeface="Wingdings" pitchFamily="2" charset="2"/>
              <a:buChar char="§"/>
            </a:pPr>
            <a:r>
              <a:rPr lang="en-GB" dirty="0"/>
              <a:t>Signs with movement</a:t>
            </a:r>
          </a:p>
          <a:p>
            <a:pPr marL="269875" lvl="1">
              <a:buFont typeface="Wingdings" pitchFamily="2" charset="2"/>
              <a:buChar char="§"/>
            </a:pPr>
            <a:r>
              <a:rPr lang="en-GB" dirty="0"/>
              <a:t>Smells? Tastes?</a:t>
            </a:r>
          </a:p>
          <a:p>
            <a:pPr marL="269875" lvl="1">
              <a:buFont typeface="Wingdings" pitchFamily="2" charset="2"/>
              <a:buChar char="§"/>
            </a:pPr>
            <a:r>
              <a:rPr lang="en-GB" dirty="0"/>
              <a:t>Other</a:t>
            </a:r>
          </a:p>
          <a:p>
            <a:pPr marL="557212" lvl="2" indent="-285750">
              <a:buFont typeface="Arial" pitchFamily="34" charset="0"/>
              <a:buChar char="–"/>
            </a:pPr>
            <a:r>
              <a:rPr lang="en-GB" dirty="0"/>
              <a:t>holograms</a:t>
            </a:r>
          </a:p>
          <a:p>
            <a:pPr marL="557212" lvl="2" indent="-285750">
              <a:buFont typeface="Arial" pitchFamily="34" charset="0"/>
              <a:buChar char="–"/>
            </a:pPr>
            <a:r>
              <a:rPr lang="en-GB" dirty="0"/>
              <a:t>position marks</a:t>
            </a:r>
          </a:p>
          <a:p>
            <a:pPr marL="557212" lvl="2" indent="-285750">
              <a:buFont typeface="Arial" pitchFamily="34" charset="0"/>
              <a:buChar char="–"/>
            </a:pPr>
            <a:r>
              <a:rPr lang="en-GB" dirty="0"/>
              <a:t>tracer marks</a:t>
            </a:r>
          </a:p>
          <a:p>
            <a:pPr marL="269875" lvl="1">
              <a:buFont typeface="Wingdings" pitchFamily="2" charset="2"/>
              <a:buChar char="§"/>
            </a:pPr>
            <a:endParaRPr lang="en-GB" dirty="0"/>
          </a:p>
          <a:p>
            <a:pPr marL="269875" lvl="1">
              <a:buFont typeface="Wingdings" pitchFamily="2" charset="2"/>
              <a:buChar char="§"/>
            </a:pPr>
            <a:endParaRPr lang="en-GB" dirty="0"/>
          </a:p>
          <a:p>
            <a:pPr marL="269875" lvl="1">
              <a:buFont typeface="Wingdings" pitchFamily="2" charset="2"/>
              <a:buChar char="§"/>
            </a:pPr>
            <a:endParaRPr lang="en-GB" dirty="0"/>
          </a:p>
          <a:p>
            <a:pPr marL="269875" lvl="1">
              <a:buFont typeface="Wingdings" pitchFamily="2" charset="2"/>
              <a:buChar char="§"/>
            </a:pPr>
            <a:endParaRPr lang="en-GB" dirty="0"/>
          </a:p>
          <a:p>
            <a:endParaRPr lang="en-GB" dirty="0"/>
          </a:p>
        </p:txBody>
      </p:sp>
      <p:sp>
        <p:nvSpPr>
          <p:cNvPr id="4" name="Footer Placeholder 3"/>
          <p:cNvSpPr>
            <a:spLocks noGrp="1"/>
          </p:cNvSpPr>
          <p:nvPr>
            <p:ph type="ftr" sz="quarter" idx="10"/>
          </p:nvPr>
        </p:nvSpPr>
        <p:spPr>
          <a:xfrm>
            <a:off x="611188" y="6553200"/>
            <a:ext cx="6121052" cy="476250"/>
          </a:xfrm>
        </p:spPr>
        <p:txBody>
          <a:bodyPr/>
          <a:lstStyle/>
          <a:p>
            <a:pPr>
              <a:defRPr/>
            </a:pPr>
            <a:r>
              <a:rPr lang="en-US"/>
              <a:t>Intellectual Property Teaching Kit</a:t>
            </a:r>
            <a:endParaRPr lang="en-GB"/>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50000"/>
          <a:stretch/>
        </p:blipFill>
        <p:spPr>
          <a:xfrm>
            <a:off x="7092280" y="1844824"/>
            <a:ext cx="1440160" cy="144416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4477703"/>
            <a:ext cx="2376264" cy="130631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1920" y="3566228"/>
            <a:ext cx="1525854" cy="1822951"/>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4" y="1637899"/>
            <a:ext cx="1766094" cy="14109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3688" y="4725144"/>
            <a:ext cx="818558" cy="1204275"/>
          </a:xfrm>
          <a:prstGeom prst="rect">
            <a:avLst/>
          </a:prstGeom>
        </p:spPr>
      </p:pic>
      <p:pic>
        <p:nvPicPr>
          <p:cNvPr id="12" name="0000458570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50832" y="5733256"/>
            <a:ext cx="609600" cy="609600"/>
          </a:xfrm>
          <a:prstGeom prst="rect">
            <a:avLst/>
          </a:prstGeom>
        </p:spPr>
      </p:pic>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8</a:t>
            </a:fld>
            <a:endParaRPr lang="de-DE" dirty="0"/>
          </a:p>
        </p:txBody>
      </p:sp>
    </p:spTree>
    <p:extLst>
      <p:ext uri="{BB962C8B-B14F-4D97-AF65-F5344CB8AC3E}">
        <p14:creationId xmlns:p14="http://schemas.microsoft.com/office/powerpoint/2010/main" val="695995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6"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neighbouring rights?</a:t>
            </a:r>
            <a:endParaRPr lang="fr-FR" dirty="0"/>
          </a:p>
        </p:txBody>
      </p:sp>
      <p:sp>
        <p:nvSpPr>
          <p:cNvPr id="3" name="Content Placeholder 2"/>
          <p:cNvSpPr>
            <a:spLocks noGrp="1"/>
          </p:cNvSpPr>
          <p:nvPr>
            <p:ph idx="1"/>
          </p:nvPr>
        </p:nvSpPr>
        <p:spPr/>
        <p:txBody>
          <a:bodyPr/>
          <a:lstStyle/>
          <a:p>
            <a:r>
              <a:rPr lang="en-GB" dirty="0"/>
              <a:t>Neighbouring rights protect the rights of:</a:t>
            </a:r>
          </a:p>
          <a:p>
            <a:endParaRPr lang="en-GB" dirty="0"/>
          </a:p>
          <a:p>
            <a:pPr lvl="1"/>
            <a:r>
              <a:rPr lang="en-GB" dirty="0"/>
              <a:t>performers</a:t>
            </a:r>
          </a:p>
          <a:p>
            <a:pPr lvl="1"/>
            <a:r>
              <a:rPr lang="en-GB" dirty="0"/>
              <a:t>producers of phonograms</a:t>
            </a:r>
          </a:p>
          <a:p>
            <a:pPr lvl="1"/>
            <a:r>
              <a:rPr lang="en-GB" dirty="0"/>
              <a:t>broadcasting organisations</a:t>
            </a:r>
            <a:endParaRPr lang="fr-FR"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80</a:t>
            </a:fld>
            <a:endParaRPr lang="en-IE"/>
          </a:p>
        </p:txBody>
      </p:sp>
    </p:spTree>
    <p:extLst>
      <p:ext uri="{BB962C8B-B14F-4D97-AF65-F5344CB8AC3E}">
        <p14:creationId xmlns:p14="http://schemas.microsoft.com/office/powerpoint/2010/main" val="1154072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possible to use copyright to protect an idea?</a:t>
            </a:r>
            <a:endParaRPr lang="fr-FR" dirty="0"/>
          </a:p>
        </p:txBody>
      </p:sp>
      <p:sp>
        <p:nvSpPr>
          <p:cNvPr id="3" name="Content Placeholder 2"/>
          <p:cNvSpPr>
            <a:spLocks noGrp="1"/>
          </p:cNvSpPr>
          <p:nvPr>
            <p:ph idx="1"/>
          </p:nvPr>
        </p:nvSpPr>
        <p:spPr/>
        <p:txBody>
          <a:bodyPr/>
          <a:lstStyle/>
          <a:p>
            <a:r>
              <a:rPr lang="en-GB" dirty="0"/>
              <a:t>Idea/expression dichotomy</a:t>
            </a:r>
          </a:p>
          <a:p>
            <a:endParaRPr lang="en-GB" dirty="0"/>
          </a:p>
          <a:p>
            <a:r>
              <a:rPr lang="en-GB" dirty="0"/>
              <a:t>Protected: the expression</a:t>
            </a:r>
          </a:p>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81</a:t>
            </a:fld>
            <a:endParaRPr lang="en-IE"/>
          </a:p>
        </p:txBody>
      </p:sp>
      <p:graphicFrame>
        <p:nvGraphicFramePr>
          <p:cNvPr id="7" name="Diagram 6"/>
          <p:cNvGraphicFramePr/>
          <p:nvPr>
            <p:extLst>
              <p:ext uri="{D42A27DB-BD31-4B8C-83A1-F6EECF244321}">
                <p14:modId xmlns:p14="http://schemas.microsoft.com/office/powerpoint/2010/main" val="1066969664"/>
              </p:ext>
            </p:extLst>
          </p:nvPr>
        </p:nvGraphicFramePr>
        <p:xfrm>
          <a:off x="2427501" y="1478093"/>
          <a:ext cx="6716499"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113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copyright protect?</a:t>
            </a:r>
            <a:endParaRPr lang="fr-FR" dirty="0"/>
          </a:p>
        </p:txBody>
      </p:sp>
      <p:sp>
        <p:nvSpPr>
          <p:cNvPr id="3" name="Content Placeholder 2"/>
          <p:cNvSpPr>
            <a:spLocks noGrp="1"/>
          </p:cNvSpPr>
          <p:nvPr>
            <p:ph idx="1"/>
          </p:nvPr>
        </p:nvSpPr>
        <p:spPr/>
        <p:txBody>
          <a:bodyPr/>
          <a:lstStyle/>
          <a:p>
            <a:r>
              <a:rPr lang="en-GB" dirty="0"/>
              <a:t>Any form of original expression</a:t>
            </a:r>
          </a:p>
          <a:p>
            <a:endParaRPr lang="en-GB" dirty="0"/>
          </a:p>
          <a:p>
            <a:r>
              <a:rPr lang="en-GB" dirty="0"/>
              <a:t>In various fields:</a:t>
            </a:r>
          </a:p>
          <a:p>
            <a:pPr lvl="1"/>
            <a:r>
              <a:rPr lang="en-GB" dirty="0"/>
              <a:t>literary</a:t>
            </a:r>
          </a:p>
          <a:p>
            <a:pPr lvl="1"/>
            <a:r>
              <a:rPr lang="en-GB" dirty="0"/>
              <a:t>scientific</a:t>
            </a:r>
          </a:p>
          <a:p>
            <a:pPr lvl="1"/>
            <a:r>
              <a:rPr lang="en-GB" dirty="0"/>
              <a:t>artistic</a:t>
            </a:r>
          </a:p>
          <a:p>
            <a:pPr lvl="1"/>
            <a:endParaRPr lang="en-GB" dirty="0"/>
          </a:p>
          <a:p>
            <a:r>
              <a:rPr lang="en-GB" dirty="0"/>
              <a:t>Examples</a:t>
            </a:r>
          </a:p>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82</a:t>
            </a:fld>
            <a:endParaRPr lang="en-IE"/>
          </a:p>
        </p:txBody>
      </p:sp>
    </p:spTree>
    <p:extLst>
      <p:ext uri="{BB962C8B-B14F-4D97-AF65-F5344CB8AC3E}">
        <p14:creationId xmlns:p14="http://schemas.microsoft.com/office/powerpoint/2010/main" val="2385510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software?</a:t>
            </a:r>
          </a:p>
        </p:txBody>
      </p:sp>
      <p:sp>
        <p:nvSpPr>
          <p:cNvPr id="3" name="Content Placeholder 2"/>
          <p:cNvSpPr>
            <a:spLocks noGrp="1"/>
          </p:cNvSpPr>
          <p:nvPr>
            <p:ph idx="1"/>
          </p:nvPr>
        </p:nvSpPr>
        <p:spPr/>
        <p:txBody>
          <a:bodyPr/>
          <a:lstStyle/>
          <a:p>
            <a:r>
              <a:rPr lang="en-IE" dirty="0"/>
              <a:t>Computer programs and software are protected as literary works</a:t>
            </a:r>
          </a:p>
          <a:p>
            <a:endParaRPr lang="en-IE" dirty="0"/>
          </a:p>
          <a:p>
            <a:r>
              <a:rPr lang="en-IE" dirty="0"/>
              <a:t>EU</a:t>
            </a:r>
            <a:r>
              <a:rPr lang="en-IE" dirty="0">
                <a:solidFill>
                  <a:srgbClr val="800000"/>
                </a:solidFill>
              </a:rPr>
              <a:t> </a:t>
            </a:r>
            <a:r>
              <a:rPr lang="en-IE" dirty="0"/>
              <a:t>Directive 2009/24/EC covers the legal protection of computer programs</a:t>
            </a:r>
          </a:p>
          <a:p>
            <a:endParaRPr lang="en-IE" dirty="0"/>
          </a:p>
          <a:p>
            <a:r>
              <a:rPr lang="en-IE" dirty="0"/>
              <a:t>Underlying subject-matter is excluded</a:t>
            </a:r>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83</a:t>
            </a:fld>
            <a:endParaRPr lang="en-IE"/>
          </a:p>
        </p:txBody>
      </p:sp>
    </p:spTree>
    <p:extLst>
      <p:ext uri="{BB962C8B-B14F-4D97-AF65-F5344CB8AC3E}">
        <p14:creationId xmlns:p14="http://schemas.microsoft.com/office/powerpoint/2010/main" val="1159556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databases be protected?</a:t>
            </a:r>
            <a:endParaRPr lang="fr-FR" dirty="0"/>
          </a:p>
        </p:txBody>
      </p:sp>
      <p:sp>
        <p:nvSpPr>
          <p:cNvPr id="3" name="Content Placeholder 2"/>
          <p:cNvSpPr>
            <a:spLocks noGrp="1"/>
          </p:cNvSpPr>
          <p:nvPr>
            <p:ph idx="1"/>
          </p:nvPr>
        </p:nvSpPr>
        <p:spPr/>
        <p:txBody>
          <a:bodyPr/>
          <a:lstStyle/>
          <a:p>
            <a:r>
              <a:rPr lang="en-IE" dirty="0"/>
              <a:t>EU Directive 96/9/EC on the legal protection of databases</a:t>
            </a:r>
          </a:p>
          <a:p>
            <a:endParaRPr lang="en-IE" dirty="0"/>
          </a:p>
          <a:p>
            <a:r>
              <a:rPr lang="en-IE" dirty="0"/>
              <a:t>Original selection or arrangement of content = copyright protection</a:t>
            </a:r>
          </a:p>
          <a:p>
            <a:endParaRPr lang="en-IE" dirty="0"/>
          </a:p>
          <a:p>
            <a:pPr lvl="1"/>
            <a:r>
              <a:rPr lang="en-IE" dirty="0"/>
              <a:t>distinct from the material </a:t>
            </a:r>
            <a:r>
              <a:rPr lang="en-IE" i="1" dirty="0"/>
              <a:t>in</a:t>
            </a:r>
            <a:r>
              <a:rPr lang="en-IE" dirty="0"/>
              <a:t> the database</a:t>
            </a:r>
            <a:endParaRPr lang="fr-FR" dirty="0"/>
          </a:p>
          <a:p>
            <a:endParaRPr lang="en-IE" dirty="0"/>
          </a:p>
          <a:p>
            <a:r>
              <a:rPr lang="en-IE" dirty="0"/>
              <a:t>Substantial investment = </a:t>
            </a:r>
            <a:r>
              <a:rPr lang="en-IE" i="1" dirty="0"/>
              <a:t>sui generis </a:t>
            </a:r>
            <a:r>
              <a:rPr lang="en-IE" dirty="0"/>
              <a:t>right</a:t>
            </a:r>
          </a:p>
          <a:p>
            <a:endParaRPr lang="en-IE"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84</a:t>
            </a:fld>
            <a:endParaRPr lang="en-IE"/>
          </a:p>
        </p:txBody>
      </p:sp>
    </p:spTree>
    <p:extLst>
      <p:ext uri="{BB962C8B-B14F-4D97-AF65-F5344CB8AC3E}">
        <p14:creationId xmlns:p14="http://schemas.microsoft.com/office/powerpoint/2010/main" val="915404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10" y="4416231"/>
            <a:ext cx="7772400" cy="1362075"/>
          </a:xfrm>
        </p:spPr>
        <p:txBody>
          <a:bodyPr/>
          <a:lstStyle/>
          <a:p>
            <a:r>
              <a:rPr lang="en-GB" dirty="0"/>
              <a:t>protection</a:t>
            </a:r>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7F20D653-598C-449D-BDFB-4B32F53B2CE8}" type="slidenum">
              <a:rPr lang="en-IE" smtClean="0"/>
              <a:pPr>
                <a:defRPr/>
              </a:pPr>
              <a:t>85</a:t>
            </a:fld>
            <a:endParaRPr lang="en-IE"/>
          </a:p>
        </p:txBody>
      </p:sp>
    </p:spTree>
    <p:extLst>
      <p:ext uri="{BB962C8B-B14F-4D97-AF65-F5344CB8AC3E}">
        <p14:creationId xmlns:p14="http://schemas.microsoft.com/office/powerpoint/2010/main" val="1695070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copyright have to be registered?</a:t>
            </a:r>
            <a:endParaRPr lang="fr-FR" dirty="0"/>
          </a:p>
        </p:txBody>
      </p:sp>
      <p:sp>
        <p:nvSpPr>
          <p:cNvPr id="3" name="Content Placeholder 2"/>
          <p:cNvSpPr>
            <a:spLocks noGrp="1"/>
          </p:cNvSpPr>
          <p:nvPr>
            <p:ph idx="1"/>
          </p:nvPr>
        </p:nvSpPr>
        <p:spPr/>
        <p:txBody>
          <a:bodyPr/>
          <a:lstStyle/>
          <a:p>
            <a:r>
              <a:rPr lang="en-GB" dirty="0"/>
              <a:t>Not a requirement</a:t>
            </a:r>
          </a:p>
          <a:p>
            <a:endParaRPr lang="en-GB" dirty="0"/>
          </a:p>
          <a:p>
            <a:r>
              <a:rPr lang="en-GB" dirty="0"/>
              <a:t>Available in some countries</a:t>
            </a:r>
          </a:p>
          <a:p>
            <a:pPr marL="0" indent="0">
              <a:buNone/>
            </a:pPr>
            <a:endParaRPr lang="en-GB" dirty="0"/>
          </a:p>
          <a:p>
            <a:r>
              <a:rPr lang="en-GB" dirty="0"/>
              <a:t>The © symbol</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86</a:t>
            </a:fld>
            <a:endParaRPr lang="en-IE"/>
          </a:p>
        </p:txBody>
      </p:sp>
      <p:sp>
        <p:nvSpPr>
          <p:cNvPr id="6" name="Rectangle 5"/>
          <p:cNvSpPr/>
          <p:nvPr/>
        </p:nvSpPr>
        <p:spPr>
          <a:xfrm>
            <a:off x="3627155" y="2996952"/>
            <a:ext cx="1832381" cy="3170099"/>
          </a:xfrm>
          <a:prstGeom prst="rect">
            <a:avLst/>
          </a:prstGeom>
          <a:noFill/>
        </p:spPr>
        <p:txBody>
          <a:bodyPr wrap="square" lIns="91440" tIns="45720" rIns="91440" bIns="45720">
            <a:spAutoFit/>
          </a:bodyPr>
          <a:lstStyle/>
          <a:p>
            <a:pPr algn="ctr"/>
            <a:r>
              <a:rPr lang="en-US" sz="20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p:txBody>
      </p:sp>
    </p:spTree>
    <p:extLst>
      <p:ext uri="{BB962C8B-B14F-4D97-AF65-F5344CB8AC3E}">
        <p14:creationId xmlns:p14="http://schemas.microsoft.com/office/powerpoint/2010/main" val="2554094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38" y="392693"/>
            <a:ext cx="8229600" cy="1143000"/>
          </a:xfrm>
        </p:spPr>
        <p:txBody>
          <a:bodyPr/>
          <a:lstStyle/>
          <a:p>
            <a:r>
              <a:rPr lang="en-GB" dirty="0"/>
              <a:t>The concept of originality</a:t>
            </a:r>
            <a:br>
              <a:rPr lang="fr-FR" dirty="0"/>
            </a:br>
            <a:endParaRPr lang="fr-FR" dirty="0"/>
          </a:p>
        </p:txBody>
      </p:sp>
      <p:sp>
        <p:nvSpPr>
          <p:cNvPr id="8" name="Text Placeholder 7"/>
          <p:cNvSpPr>
            <a:spLocks noGrp="1"/>
          </p:cNvSpPr>
          <p:nvPr>
            <p:ph type="body" idx="1"/>
          </p:nvPr>
        </p:nvSpPr>
        <p:spPr>
          <a:xfrm>
            <a:off x="345228" y="1357824"/>
            <a:ext cx="4040188" cy="639762"/>
          </a:xfrm>
        </p:spPr>
        <p:txBody>
          <a:bodyPr/>
          <a:lstStyle/>
          <a:p>
            <a:pPr algn="ctr"/>
            <a:r>
              <a:rPr lang="en-GB" dirty="0"/>
              <a:t>Civil law</a:t>
            </a:r>
          </a:p>
        </p:txBody>
      </p:sp>
      <p:sp>
        <p:nvSpPr>
          <p:cNvPr id="9" name="Content Placeholder 8"/>
          <p:cNvSpPr>
            <a:spLocks noGrp="1"/>
          </p:cNvSpPr>
          <p:nvPr>
            <p:ph sz="half" idx="2"/>
          </p:nvPr>
        </p:nvSpPr>
        <p:spPr>
          <a:xfrm>
            <a:off x="587834" y="1726987"/>
            <a:ext cx="4040188" cy="3951288"/>
          </a:xfrm>
        </p:spPr>
        <p:txBody>
          <a:bodyPr/>
          <a:lstStyle/>
          <a:p>
            <a:endParaRPr lang="en-GB" sz="2000" dirty="0"/>
          </a:p>
          <a:p>
            <a:endParaRPr lang="en-GB" sz="2000" dirty="0"/>
          </a:p>
          <a:p>
            <a:r>
              <a:rPr lang="en-GB" sz="2000" dirty="0"/>
              <a:t>Expression of author's personality</a:t>
            </a:r>
          </a:p>
        </p:txBody>
      </p:sp>
      <p:sp>
        <p:nvSpPr>
          <p:cNvPr id="10" name="Text Placeholder 9"/>
          <p:cNvSpPr>
            <a:spLocks noGrp="1"/>
          </p:cNvSpPr>
          <p:nvPr>
            <p:ph type="body" sz="quarter" idx="3"/>
          </p:nvPr>
        </p:nvSpPr>
        <p:spPr>
          <a:xfrm>
            <a:off x="4533053" y="1357824"/>
            <a:ext cx="4041775" cy="639762"/>
          </a:xfrm>
        </p:spPr>
        <p:txBody>
          <a:bodyPr/>
          <a:lstStyle/>
          <a:p>
            <a:pPr algn="ctr"/>
            <a:r>
              <a:rPr lang="en-GB" dirty="0"/>
              <a:t>Common law</a:t>
            </a:r>
          </a:p>
        </p:txBody>
      </p:sp>
      <p:sp>
        <p:nvSpPr>
          <p:cNvPr id="11" name="Content Placeholder 10"/>
          <p:cNvSpPr>
            <a:spLocks noGrp="1"/>
          </p:cNvSpPr>
          <p:nvPr>
            <p:ph sz="quarter" idx="4"/>
          </p:nvPr>
        </p:nvSpPr>
        <p:spPr>
          <a:xfrm>
            <a:off x="4775659" y="1726987"/>
            <a:ext cx="4041775" cy="3951288"/>
          </a:xfrm>
        </p:spPr>
        <p:txBody>
          <a:bodyPr/>
          <a:lstStyle/>
          <a:p>
            <a:endParaRPr lang="en-GB" sz="2000" dirty="0"/>
          </a:p>
          <a:p>
            <a:endParaRPr lang="en-GB" sz="2000" dirty="0"/>
          </a:p>
          <a:p>
            <a:r>
              <a:rPr lang="en-GB" sz="2000" dirty="0"/>
              <a:t>Traditional: "sweat of the brow"</a:t>
            </a:r>
          </a:p>
          <a:p>
            <a:pPr marL="0" indent="0">
              <a:buNone/>
            </a:pPr>
            <a:endParaRPr lang="en-GB" sz="2000" dirty="0"/>
          </a:p>
          <a:p>
            <a:r>
              <a:rPr lang="en-GB" sz="2000" dirty="0"/>
              <a:t>Modern: some creativity</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87</a:t>
            </a:fld>
            <a:endParaRPr lang="en-IE"/>
          </a:p>
        </p:txBody>
      </p:sp>
    </p:spTree>
    <p:extLst>
      <p:ext uri="{BB962C8B-B14F-4D97-AF65-F5344CB8AC3E}">
        <p14:creationId xmlns:p14="http://schemas.microsoft.com/office/powerpoint/2010/main" val="2170990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copyright protection valid worldwide?</a:t>
            </a:r>
            <a:endParaRPr lang="fr-FR" dirty="0"/>
          </a:p>
        </p:txBody>
      </p:sp>
      <p:sp>
        <p:nvSpPr>
          <p:cNvPr id="3" name="Content Placeholder 2"/>
          <p:cNvSpPr>
            <a:spLocks noGrp="1"/>
          </p:cNvSpPr>
          <p:nvPr>
            <p:ph idx="1"/>
          </p:nvPr>
        </p:nvSpPr>
        <p:spPr/>
        <p:txBody>
          <a:bodyPr/>
          <a:lstStyle/>
          <a:p>
            <a:r>
              <a:rPr lang="en-IE" dirty="0"/>
              <a:t>Berne Convention</a:t>
            </a:r>
          </a:p>
          <a:p>
            <a:endParaRPr lang="en-IE" dirty="0"/>
          </a:p>
          <a:p>
            <a:r>
              <a:rPr lang="en-IE" dirty="0"/>
              <a:t>Universal Copyright Convention (UCC)</a:t>
            </a:r>
          </a:p>
          <a:p>
            <a:endParaRPr lang="en-IE" dirty="0"/>
          </a:p>
          <a:p>
            <a:r>
              <a:rPr lang="en-IE" dirty="0"/>
              <a:t>TRIPS Agreement</a:t>
            </a:r>
          </a:p>
          <a:p>
            <a:endParaRPr lang="en-IE" dirty="0"/>
          </a:p>
          <a:p>
            <a:r>
              <a:rPr lang="en-IE" dirty="0"/>
              <a:t>WIPO Copyright Treaty (WCT)</a:t>
            </a:r>
          </a:p>
          <a:p>
            <a:endParaRPr lang="en-IE"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88</a:t>
            </a:fld>
            <a:endParaRPr lang="en-IE"/>
          </a:p>
        </p:txBody>
      </p:sp>
    </p:spTree>
    <p:extLst>
      <p:ext uri="{BB962C8B-B14F-4D97-AF65-F5344CB8AC3E}">
        <p14:creationId xmlns:p14="http://schemas.microsoft.com/office/powerpoint/2010/main" val="932548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rights does copyright confer?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4446026"/>
              </p:ext>
            </p:extLst>
          </p:nvPr>
        </p:nvGraphicFramePr>
        <p:xfrm>
          <a:off x="611187" y="1615418"/>
          <a:ext cx="7921625"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89</a:t>
            </a:fld>
            <a:endParaRPr lang="en-IE"/>
          </a:p>
        </p:txBody>
      </p:sp>
    </p:spTree>
    <p:extLst>
      <p:ext uri="{BB962C8B-B14F-4D97-AF65-F5344CB8AC3E}">
        <p14:creationId xmlns:p14="http://schemas.microsoft.com/office/powerpoint/2010/main" val="191655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categories of protection</a:t>
            </a:r>
          </a:p>
        </p:txBody>
      </p:sp>
      <p:sp>
        <p:nvSpPr>
          <p:cNvPr id="3" name="Content Placeholder 2"/>
          <p:cNvSpPr>
            <a:spLocks noGrp="1"/>
          </p:cNvSpPr>
          <p:nvPr>
            <p:ph idx="1"/>
          </p:nvPr>
        </p:nvSpPr>
        <p:spPr/>
        <p:txBody>
          <a:bodyPr/>
          <a:lstStyle/>
          <a:p>
            <a:r>
              <a:rPr lang="en-GB" dirty="0"/>
              <a:t>Certification marks</a:t>
            </a:r>
          </a:p>
          <a:p>
            <a:pPr lvl="1"/>
            <a:r>
              <a:rPr lang="en-GB" dirty="0"/>
              <a:t>CE mark, </a:t>
            </a:r>
            <a:r>
              <a:rPr lang="en-GB" dirty="0" err="1"/>
              <a:t>woolmark</a:t>
            </a:r>
            <a:r>
              <a:rPr lang="en-GB" dirty="0"/>
              <a:t>, TÜV</a:t>
            </a:r>
          </a:p>
          <a:p>
            <a:r>
              <a:rPr lang="en-GB" dirty="0"/>
              <a:t>Collective marks</a:t>
            </a:r>
          </a:p>
          <a:p>
            <a:r>
              <a:rPr lang="en-GB" dirty="0"/>
              <a:t>Protected geographical indications (PGI)</a:t>
            </a:r>
          </a:p>
          <a:p>
            <a:pPr lvl="1"/>
            <a:r>
              <a:rPr lang="en-GB" dirty="0" err="1"/>
              <a:t>Turrón</a:t>
            </a:r>
            <a:r>
              <a:rPr lang="en-GB" dirty="0"/>
              <a:t> di Alicante, Ardennes ham</a:t>
            </a:r>
          </a:p>
          <a:p>
            <a:r>
              <a:rPr lang="en-GB" dirty="0"/>
              <a:t>Protected designation of origin (PDO)</a:t>
            </a:r>
          </a:p>
          <a:p>
            <a:pPr lvl="1"/>
            <a:r>
              <a:rPr lang="en-GB" dirty="0"/>
              <a:t>Parma ham, Mozzarella di </a:t>
            </a:r>
            <a:r>
              <a:rPr lang="en-GB" dirty="0" err="1"/>
              <a:t>Bufala</a:t>
            </a:r>
            <a:r>
              <a:rPr lang="en-GB" dirty="0"/>
              <a:t> </a:t>
            </a:r>
            <a:r>
              <a:rPr lang="en-GB" dirty="0" err="1"/>
              <a:t>Campana</a:t>
            </a:r>
            <a:r>
              <a:rPr lang="de-DE" dirty="0"/>
              <a:t>, </a:t>
            </a:r>
            <a:r>
              <a:rPr lang="de-DE" dirty="0" err="1"/>
              <a:t>feta</a:t>
            </a:r>
            <a:r>
              <a:rPr lang="de-DE" dirty="0"/>
              <a:t> </a:t>
            </a:r>
            <a:r>
              <a:rPr lang="de-DE" dirty="0" err="1"/>
              <a:t>cheese</a:t>
            </a:r>
            <a:endParaRPr lang="de-DE" dirty="0"/>
          </a:p>
          <a:p>
            <a:r>
              <a:rPr lang="de-DE" dirty="0"/>
              <a:t>Traditional </a:t>
            </a:r>
            <a:r>
              <a:rPr lang="en-GB" dirty="0"/>
              <a:t>specialities guaranteed (</a:t>
            </a:r>
            <a:r>
              <a:rPr lang="de-DE" dirty="0"/>
              <a:t>TSG)</a:t>
            </a:r>
          </a:p>
          <a:p>
            <a:pPr lvl="1"/>
            <a:r>
              <a:rPr lang="de-DE" dirty="0"/>
              <a:t>Kriek </a:t>
            </a:r>
            <a:r>
              <a:rPr lang="de-DE" dirty="0" err="1"/>
              <a:t>beer</a:t>
            </a:r>
            <a:r>
              <a:rPr lang="de-DE" dirty="0"/>
              <a:t>, Mozzarella </a:t>
            </a:r>
            <a:r>
              <a:rPr lang="en-GB" dirty="0"/>
              <a:t>cheese, Serrano ham</a:t>
            </a:r>
          </a:p>
          <a:p>
            <a:endParaRPr lang="en-GB" dirty="0"/>
          </a:p>
        </p:txBody>
      </p:sp>
      <p:sp>
        <p:nvSpPr>
          <p:cNvPr id="4" name="Footer Placeholder 3"/>
          <p:cNvSpPr>
            <a:spLocks noGrp="1"/>
          </p:cNvSpPr>
          <p:nvPr>
            <p:ph type="ftr" sz="quarter" idx="10"/>
          </p:nvPr>
        </p:nvSpPr>
        <p:spPr>
          <a:xfrm>
            <a:off x="611188" y="6553200"/>
            <a:ext cx="5833020" cy="476250"/>
          </a:xfrm>
        </p:spPr>
        <p:txBody>
          <a:bodyPr/>
          <a:lstStyle/>
          <a:p>
            <a:pPr>
              <a:defRPr/>
            </a:pPr>
            <a:r>
              <a:rPr lang="en-US"/>
              <a:t>Intellectual Property Teaching Kit</a:t>
            </a:r>
            <a:endParaRPr lang="en-GB" dirty="0"/>
          </a:p>
        </p:txBody>
      </p:sp>
      <p:sp>
        <p:nvSpPr>
          <p:cNvPr id="5" name="Slide Number Placeholder 4"/>
          <p:cNvSpPr>
            <a:spLocks noGrp="1"/>
          </p:cNvSpPr>
          <p:nvPr>
            <p:ph type="sldNum" sz="quarter" idx="11"/>
          </p:nvPr>
        </p:nvSpPr>
        <p:spPr/>
        <p:txBody>
          <a:bodyPr/>
          <a:lstStyle/>
          <a:p>
            <a:pPr>
              <a:defRPr/>
            </a:pPr>
            <a:fld id="{247B5036-5345-4F12-960C-805CBB254162}" type="slidenum">
              <a:rPr lang="de-DE" smtClean="0"/>
              <a:pPr>
                <a:defRPr/>
              </a:pPr>
              <a:t>9</a:t>
            </a:fld>
            <a:endParaRPr lang="de-DE" dirty="0"/>
          </a:p>
        </p:txBody>
      </p:sp>
    </p:spTree>
    <p:extLst>
      <p:ext uri="{BB962C8B-B14F-4D97-AF65-F5344CB8AC3E}">
        <p14:creationId xmlns:p14="http://schemas.microsoft.com/office/powerpoint/2010/main" val="18003327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exploitation rights</a:t>
            </a:r>
          </a:p>
        </p:txBody>
      </p:sp>
      <p:sp>
        <p:nvSpPr>
          <p:cNvPr id="3" name="Content Placeholder 2"/>
          <p:cNvSpPr>
            <a:spLocks noGrp="1"/>
          </p:cNvSpPr>
          <p:nvPr>
            <p:ph idx="1"/>
          </p:nvPr>
        </p:nvSpPr>
        <p:spPr/>
        <p:txBody>
          <a:bodyPr/>
          <a:lstStyle/>
          <a:p>
            <a:r>
              <a:rPr lang="fr-FR" dirty="0"/>
              <a:t>Reproduction</a:t>
            </a:r>
          </a:p>
          <a:p>
            <a:endParaRPr lang="fr-FR" dirty="0"/>
          </a:p>
          <a:p>
            <a:r>
              <a:rPr lang="fr-FR" dirty="0"/>
              <a:t>Adaptation</a:t>
            </a:r>
          </a:p>
          <a:p>
            <a:endParaRPr lang="fr-FR" dirty="0"/>
          </a:p>
          <a:p>
            <a:r>
              <a:rPr lang="fr-FR" dirty="0"/>
              <a:t>Public communication</a:t>
            </a:r>
          </a:p>
          <a:p>
            <a:endParaRPr lang="fr-FR" dirty="0"/>
          </a:p>
          <a:p>
            <a:r>
              <a:rPr lang="fr-FR" dirty="0"/>
              <a:t>Distribution </a:t>
            </a:r>
          </a:p>
          <a:p>
            <a:endParaRPr lang="fr-FR" dirty="0"/>
          </a:p>
          <a:p>
            <a:r>
              <a:rPr lang="fr-FR" dirty="0"/>
              <a:t>Resale</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90</a:t>
            </a:fld>
            <a:endParaRPr lang="en-IE"/>
          </a:p>
        </p:txBody>
      </p:sp>
    </p:spTree>
    <p:extLst>
      <p:ext uri="{BB962C8B-B14F-4D97-AF65-F5344CB8AC3E}">
        <p14:creationId xmlns:p14="http://schemas.microsoft.com/office/powerpoint/2010/main" val="40716094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Exceptions</a:t>
            </a:r>
            <a:endParaRPr lang="fr-FR" dirty="0"/>
          </a:p>
        </p:txBody>
      </p:sp>
      <p:sp>
        <p:nvSpPr>
          <p:cNvPr id="3" name="Content Placeholder 2"/>
          <p:cNvSpPr>
            <a:spLocks noGrp="1"/>
          </p:cNvSpPr>
          <p:nvPr>
            <p:ph idx="1"/>
          </p:nvPr>
        </p:nvSpPr>
        <p:spPr/>
        <p:txBody>
          <a:bodyPr/>
          <a:lstStyle/>
          <a:p>
            <a:r>
              <a:rPr lang="en-GB" dirty="0"/>
              <a:t>Two systems:</a:t>
            </a:r>
          </a:p>
          <a:p>
            <a:pPr lvl="1"/>
            <a:r>
              <a:rPr lang="en-GB" dirty="0"/>
              <a:t>fair use</a:t>
            </a:r>
          </a:p>
          <a:p>
            <a:pPr lvl="1"/>
            <a:r>
              <a:rPr lang="en-GB" dirty="0"/>
              <a:t>exhaustive list</a:t>
            </a:r>
          </a:p>
          <a:p>
            <a:endParaRPr lang="en-GB" dirty="0"/>
          </a:p>
          <a:p>
            <a:r>
              <a:rPr lang="en-GB" dirty="0"/>
              <a:t>Three-step test</a:t>
            </a:r>
          </a:p>
          <a:p>
            <a:endParaRPr lang="en-GB" dirty="0"/>
          </a:p>
          <a:p>
            <a:r>
              <a:rPr lang="en-GB" dirty="0"/>
              <a:t>Examples</a:t>
            </a:r>
          </a:p>
          <a:p>
            <a:pPr lvl="1"/>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91</a:t>
            </a:fld>
            <a:endParaRPr lang="en-IE"/>
          </a:p>
        </p:txBody>
      </p:sp>
    </p:spTree>
    <p:extLst>
      <p:ext uri="{BB962C8B-B14F-4D97-AF65-F5344CB8AC3E}">
        <p14:creationId xmlns:p14="http://schemas.microsoft.com/office/powerpoint/2010/main" val="6424331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 rights</a:t>
            </a:r>
          </a:p>
        </p:txBody>
      </p:sp>
      <p:sp>
        <p:nvSpPr>
          <p:cNvPr id="3" name="Content Placeholder 2"/>
          <p:cNvSpPr>
            <a:spLocks noGrp="1"/>
          </p:cNvSpPr>
          <p:nvPr>
            <p:ph idx="1"/>
          </p:nvPr>
        </p:nvSpPr>
        <p:spPr/>
        <p:txBody>
          <a:bodyPr/>
          <a:lstStyle/>
          <a:p>
            <a:r>
              <a:rPr lang="en-GB" dirty="0"/>
              <a:t>Paternity</a:t>
            </a:r>
          </a:p>
          <a:p>
            <a:endParaRPr lang="en-GB" dirty="0"/>
          </a:p>
          <a:p>
            <a:r>
              <a:rPr lang="en-GB" dirty="0"/>
              <a:t>Integrity</a:t>
            </a:r>
          </a:p>
          <a:p>
            <a:endParaRPr lang="en-GB" dirty="0"/>
          </a:p>
          <a:p>
            <a:r>
              <a:rPr lang="en-GB" dirty="0"/>
              <a:t>Divulgation</a:t>
            </a:r>
          </a:p>
          <a:p>
            <a:endParaRPr lang="en-GB" dirty="0"/>
          </a:p>
          <a:p>
            <a:pPr marL="0" indent="0">
              <a:buNone/>
            </a:pPr>
            <a:endParaRPr lang="en-GB" dirty="0"/>
          </a:p>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92</a:t>
            </a:fld>
            <a:endParaRPr lang="en-IE"/>
          </a:p>
        </p:txBody>
      </p:sp>
    </p:spTree>
    <p:extLst>
      <p:ext uri="{BB962C8B-B14F-4D97-AF65-F5344CB8AC3E}">
        <p14:creationId xmlns:p14="http://schemas.microsoft.com/office/powerpoint/2010/main" val="1293471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the author? Who owns the rights?</a:t>
            </a:r>
            <a:endParaRPr lang="fr-FR" dirty="0"/>
          </a:p>
        </p:txBody>
      </p:sp>
      <p:sp>
        <p:nvSpPr>
          <p:cNvPr id="3" name="Content Placeholder 2"/>
          <p:cNvSpPr>
            <a:spLocks noGrp="1"/>
          </p:cNvSpPr>
          <p:nvPr>
            <p:ph idx="1"/>
          </p:nvPr>
        </p:nvSpPr>
        <p:spPr/>
        <p:txBody>
          <a:bodyPr/>
          <a:lstStyle/>
          <a:p>
            <a:r>
              <a:rPr lang="en-GB" dirty="0"/>
              <a:t>The creator</a:t>
            </a:r>
          </a:p>
          <a:p>
            <a:endParaRPr lang="en-GB" dirty="0"/>
          </a:p>
          <a:p>
            <a:r>
              <a:rPr lang="en-GB" dirty="0"/>
              <a:t>Co-authorship</a:t>
            </a:r>
          </a:p>
          <a:p>
            <a:endParaRPr lang="en-GB" dirty="0"/>
          </a:p>
          <a:p>
            <a:r>
              <a:rPr lang="en-IE" dirty="0"/>
              <a:t>Works created in the course of employment</a:t>
            </a:r>
            <a:endParaRPr lang="fr-FR"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93</a:t>
            </a:fld>
            <a:endParaRPr lang="en-IE"/>
          </a:p>
        </p:txBody>
      </p:sp>
    </p:spTree>
    <p:extLst>
      <p:ext uri="{BB962C8B-B14F-4D97-AF65-F5344CB8AC3E}">
        <p14:creationId xmlns:p14="http://schemas.microsoft.com/office/powerpoint/2010/main" val="1369676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 of protection</a:t>
            </a:r>
            <a:endParaRPr lang="fr-FR" dirty="0"/>
          </a:p>
        </p:txBody>
      </p:sp>
      <p:sp>
        <p:nvSpPr>
          <p:cNvPr id="3" name="Content Placeholder 2"/>
          <p:cNvSpPr>
            <a:spLocks noGrp="1"/>
          </p:cNvSpPr>
          <p:nvPr>
            <p:ph idx="1"/>
          </p:nvPr>
        </p:nvSpPr>
        <p:spPr>
          <a:xfrm>
            <a:off x="636913" y="1603447"/>
            <a:ext cx="8229600" cy="4525963"/>
          </a:xfrm>
        </p:spPr>
        <p:txBody>
          <a:bodyPr/>
          <a:lstStyle/>
          <a:p>
            <a:r>
              <a:rPr lang="en-GB" dirty="0"/>
              <a:t>Variable</a:t>
            </a:r>
          </a:p>
          <a:p>
            <a:endParaRPr lang="en-GB" dirty="0"/>
          </a:p>
          <a:p>
            <a:r>
              <a:rPr lang="en-GB" dirty="0"/>
              <a:t>Basic rule: 70 years after the author's death</a:t>
            </a:r>
          </a:p>
          <a:p>
            <a:endParaRPr lang="en-GB" dirty="0"/>
          </a:p>
          <a:p>
            <a:r>
              <a:rPr lang="en-IE" dirty="0"/>
              <a:t>EU Directive on the term of protection of copyright</a:t>
            </a:r>
            <a:endParaRPr lang="en-IE" b="1"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94</a:t>
            </a:fld>
            <a:endParaRPr lang="en-IE"/>
          </a:p>
        </p:txBody>
      </p:sp>
    </p:spTree>
    <p:extLst>
      <p:ext uri="{BB962C8B-B14F-4D97-AF65-F5344CB8AC3E}">
        <p14:creationId xmlns:p14="http://schemas.microsoft.com/office/powerpoint/2010/main" val="14287816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41" y="4406900"/>
            <a:ext cx="7772400" cy="1362075"/>
          </a:xfrm>
        </p:spPr>
        <p:txBody>
          <a:bodyPr/>
          <a:lstStyle/>
          <a:p>
            <a:r>
              <a:rPr lang="en-GB" dirty="0"/>
              <a:t>Enforcement</a:t>
            </a:r>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7F20D653-598C-449D-BDFB-4B32F53B2CE8}" type="slidenum">
              <a:rPr lang="en-IE" smtClean="0"/>
              <a:pPr>
                <a:defRPr/>
              </a:pPr>
              <a:t>95</a:t>
            </a:fld>
            <a:endParaRPr lang="en-IE"/>
          </a:p>
        </p:txBody>
      </p:sp>
    </p:spTree>
    <p:extLst>
      <p:ext uri="{BB962C8B-B14F-4D97-AF65-F5344CB8AC3E}">
        <p14:creationId xmlns:p14="http://schemas.microsoft.com/office/powerpoint/2010/main" val="31127598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Infringement</a:t>
            </a:r>
          </a:p>
        </p:txBody>
      </p:sp>
      <p:sp>
        <p:nvSpPr>
          <p:cNvPr id="3" name="Content Placeholder 2"/>
          <p:cNvSpPr>
            <a:spLocks noGrp="1"/>
          </p:cNvSpPr>
          <p:nvPr>
            <p:ph idx="1"/>
          </p:nvPr>
        </p:nvSpPr>
        <p:spPr/>
        <p:txBody>
          <a:bodyPr/>
          <a:lstStyle/>
          <a:p>
            <a:r>
              <a:rPr lang="en-GB" dirty="0"/>
              <a:t>What is infringement?</a:t>
            </a:r>
          </a:p>
          <a:p>
            <a:endParaRPr lang="en-GB" dirty="0"/>
          </a:p>
          <a:p>
            <a:r>
              <a:rPr lang="en-GB" dirty="0"/>
              <a:t>Using a substantial part of a work</a:t>
            </a:r>
          </a:p>
          <a:p>
            <a:endParaRPr lang="en-GB" dirty="0"/>
          </a:p>
          <a:p>
            <a:r>
              <a:rPr lang="en-GB" dirty="0"/>
              <a:t>Defences</a:t>
            </a:r>
          </a:p>
          <a:p>
            <a:endParaRPr lang="en-GB" dirty="0"/>
          </a:p>
          <a:p>
            <a:r>
              <a:rPr lang="en-GB" dirty="0"/>
              <a:t>Exhaustion of rights</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96</a:t>
            </a:fld>
            <a:endParaRPr lang="en-IE"/>
          </a:p>
        </p:txBody>
      </p:sp>
    </p:spTree>
    <p:extLst>
      <p:ext uri="{BB962C8B-B14F-4D97-AF65-F5344CB8AC3E}">
        <p14:creationId xmlns:p14="http://schemas.microsoft.com/office/powerpoint/2010/main" val="3496960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Establishing the competent jurisdiction</a:t>
            </a:r>
            <a:endParaRPr lang="fr-FR" dirty="0"/>
          </a:p>
        </p:txBody>
      </p:sp>
      <p:sp>
        <p:nvSpPr>
          <p:cNvPr id="3" name="Content Placeholder 2"/>
          <p:cNvSpPr>
            <a:spLocks noGrp="1"/>
          </p:cNvSpPr>
          <p:nvPr>
            <p:ph idx="1"/>
          </p:nvPr>
        </p:nvSpPr>
        <p:spPr/>
        <p:txBody>
          <a:bodyPr/>
          <a:lstStyle/>
          <a:p>
            <a:r>
              <a:rPr lang="en-GB" dirty="0"/>
              <a:t>Harmonised in the EU</a:t>
            </a:r>
          </a:p>
          <a:p>
            <a:endParaRPr lang="en-IE" dirty="0"/>
          </a:p>
          <a:p>
            <a:r>
              <a:rPr lang="en-IE" dirty="0"/>
              <a:t>Basic rule:</a:t>
            </a:r>
          </a:p>
          <a:p>
            <a:pPr lvl="1"/>
            <a:r>
              <a:rPr lang="en-IE" dirty="0"/>
              <a:t>domicile of the defendant</a:t>
            </a:r>
          </a:p>
          <a:p>
            <a:pPr lvl="1"/>
            <a:r>
              <a:rPr lang="en-IE" dirty="0"/>
              <a:t>where the infringing activities took place</a:t>
            </a:r>
          </a:p>
          <a:p>
            <a:endParaRPr lang="en-IE" dirty="0"/>
          </a:p>
          <a:p>
            <a:r>
              <a:rPr lang="en-IE" dirty="0"/>
              <a:t>Infringement on the internet?</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97</a:t>
            </a:fld>
            <a:endParaRPr lang="en-IE"/>
          </a:p>
        </p:txBody>
      </p:sp>
    </p:spTree>
    <p:extLst>
      <p:ext uri="{BB962C8B-B14F-4D97-AF65-F5344CB8AC3E}">
        <p14:creationId xmlns:p14="http://schemas.microsoft.com/office/powerpoint/2010/main" val="875763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Remedies (I)</a:t>
            </a:r>
          </a:p>
        </p:txBody>
      </p:sp>
      <p:sp>
        <p:nvSpPr>
          <p:cNvPr id="3" name="Content Placeholder 2"/>
          <p:cNvSpPr>
            <a:spLocks noGrp="1"/>
          </p:cNvSpPr>
          <p:nvPr>
            <p:ph idx="1"/>
          </p:nvPr>
        </p:nvSpPr>
        <p:spPr/>
        <p:txBody>
          <a:bodyPr/>
          <a:lstStyle/>
          <a:p>
            <a:r>
              <a:rPr lang="en-GB" dirty="0"/>
              <a:t>Legal texts:</a:t>
            </a:r>
          </a:p>
          <a:p>
            <a:endParaRPr lang="en-GB" dirty="0"/>
          </a:p>
          <a:p>
            <a:pPr lvl="1"/>
            <a:r>
              <a:rPr lang="en-GB" dirty="0"/>
              <a:t>Enforcement Directive</a:t>
            </a:r>
          </a:p>
          <a:p>
            <a:pPr lvl="1"/>
            <a:endParaRPr lang="en-GB" dirty="0"/>
          </a:p>
          <a:p>
            <a:pPr lvl="1"/>
            <a:r>
              <a:rPr lang="en-GB" dirty="0"/>
              <a:t>TRIPS Agreement</a:t>
            </a:r>
          </a:p>
          <a:p>
            <a:endParaRPr lang="en-GB" dirty="0"/>
          </a:p>
          <a:p>
            <a:r>
              <a:rPr lang="en-GB" dirty="0"/>
              <a:t>Identifying the defendants</a:t>
            </a:r>
          </a:p>
          <a:p>
            <a:endParaRPr lang="en-GB" dirty="0"/>
          </a:p>
          <a:p>
            <a:r>
              <a:rPr lang="en-GB" dirty="0"/>
              <a:t>Time factor</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dirty="0"/>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98</a:t>
            </a:fld>
            <a:endParaRPr lang="en-IE" dirty="0"/>
          </a:p>
        </p:txBody>
      </p:sp>
    </p:spTree>
    <p:extLst>
      <p:ext uri="{BB962C8B-B14F-4D97-AF65-F5344CB8AC3E}">
        <p14:creationId xmlns:p14="http://schemas.microsoft.com/office/powerpoint/2010/main" val="20219625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Remedies (II)</a:t>
            </a:r>
            <a:endParaRPr lang="fr-FR" dirty="0"/>
          </a:p>
        </p:txBody>
      </p:sp>
      <p:sp>
        <p:nvSpPr>
          <p:cNvPr id="3" name="Content Placeholder 2"/>
          <p:cNvSpPr>
            <a:spLocks noGrp="1"/>
          </p:cNvSpPr>
          <p:nvPr>
            <p:ph idx="1"/>
          </p:nvPr>
        </p:nvSpPr>
        <p:spPr/>
        <p:txBody>
          <a:bodyPr/>
          <a:lstStyle/>
          <a:p>
            <a:r>
              <a:rPr lang="en-GB" dirty="0"/>
              <a:t>Provisional or precautionary measures</a:t>
            </a:r>
          </a:p>
          <a:p>
            <a:pPr marL="0" indent="0">
              <a:buNone/>
            </a:pPr>
            <a:endParaRPr lang="en-GB" dirty="0"/>
          </a:p>
          <a:p>
            <a:r>
              <a:rPr lang="en-GB" dirty="0"/>
              <a:t>Measures for preserving evidence</a:t>
            </a:r>
          </a:p>
          <a:p>
            <a:endParaRPr lang="en-GB" dirty="0"/>
          </a:p>
          <a:p>
            <a:r>
              <a:rPr lang="en-GB" dirty="0"/>
              <a:t>Final relief</a:t>
            </a:r>
          </a:p>
        </p:txBody>
      </p:sp>
      <p:sp>
        <p:nvSpPr>
          <p:cNvPr id="4" name="Footer Placeholder 3"/>
          <p:cNvSpPr>
            <a:spLocks noGrp="1"/>
          </p:cNvSpPr>
          <p:nvPr>
            <p:ph type="ftr" sz="quarter" idx="10"/>
          </p:nvPr>
        </p:nvSpPr>
        <p:spPr/>
        <p:txBody>
          <a:bodyPr/>
          <a:lstStyle/>
          <a:p>
            <a:pPr>
              <a:defRPr/>
            </a:pPr>
            <a:r>
              <a:rPr lang="en-US"/>
              <a:t>Intellectual Property Teaching Kit</a:t>
            </a:r>
            <a:endParaRPr lang="en-IE"/>
          </a:p>
        </p:txBody>
      </p:sp>
      <p:sp>
        <p:nvSpPr>
          <p:cNvPr id="5" name="Slide Number Placeholder 4"/>
          <p:cNvSpPr>
            <a:spLocks noGrp="1"/>
          </p:cNvSpPr>
          <p:nvPr>
            <p:ph type="sldNum" sz="quarter" idx="11"/>
          </p:nvPr>
        </p:nvSpPr>
        <p:spPr/>
        <p:txBody>
          <a:bodyPr/>
          <a:lstStyle/>
          <a:p>
            <a:pPr>
              <a:defRPr/>
            </a:pPr>
            <a:fld id="{15B1189E-509C-4BA6-9F70-886756D72122}" type="slidenum">
              <a:rPr lang="en-IE" smtClean="0"/>
              <a:pPr>
                <a:defRPr/>
              </a:pPr>
              <a:t>99</a:t>
            </a:fld>
            <a:endParaRPr lang="en-IE"/>
          </a:p>
        </p:txBody>
      </p:sp>
    </p:spTree>
    <p:extLst>
      <p:ext uri="{BB962C8B-B14F-4D97-AF65-F5344CB8AC3E}">
        <p14:creationId xmlns:p14="http://schemas.microsoft.com/office/powerpoint/2010/main" val="2973329002"/>
      </p:ext>
    </p:extLst>
  </p:cSld>
  <p:clrMapOvr>
    <a:masterClrMapping/>
  </p:clrMapOvr>
</p:sld>
</file>

<file path=ppt/theme/theme1.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8EE8F1FE3FE4081D0C0710C250F62" ma:contentTypeVersion="15" ma:contentTypeDescription="Create a new document." ma:contentTypeScope="" ma:versionID="6985bc330cf38fe977936b8594c3935a">
  <xsd:schema xmlns:xsd="http://www.w3.org/2001/XMLSchema" xmlns:xs="http://www.w3.org/2001/XMLSchema" xmlns:p="http://schemas.microsoft.com/office/2006/metadata/properties" xmlns:ns3="http://schemas.microsoft.com/sharepoint/v4" targetNamespace="http://schemas.microsoft.com/office/2006/metadata/properties" ma:root="true" ma:fieldsID="6de932e46d36a1558bbff791b2eac187"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DD1DBD7C-29D5-4E41-8944-862DEE189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42F9F-BE69-42B5-901D-C6FF9B93D0D2}">
  <ds:schemaRefs>
    <ds:schemaRef ds:uri="http://schemas.microsoft.com/sharepoint/v3/contenttype/forms"/>
  </ds:schemaRefs>
</ds:datastoreItem>
</file>

<file path=customXml/itemProps3.xml><?xml version="1.0" encoding="utf-8"?>
<ds:datastoreItem xmlns:ds="http://schemas.openxmlformats.org/officeDocument/2006/customXml" ds:itemID="{3EC49D4E-AB55-43D0-906C-39D68F8D48A0}">
  <ds:schemaRefs>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IPTK template new</Template>
  <TotalTime>0</TotalTime>
  <Words>28076</Words>
  <Application>Microsoft Office PowerPoint</Application>
  <PresentationFormat>On-screen Show (4:3)</PresentationFormat>
  <Paragraphs>3412</Paragraphs>
  <Slides>223</Slides>
  <Notes>223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223</vt:i4>
      </vt:variant>
    </vt:vector>
  </HeadingPairs>
  <TitlesOfParts>
    <vt:vector size="231" baseType="lpstr">
      <vt:lpstr>ＭＳ Ｐゴシック</vt:lpstr>
      <vt:lpstr>Arial</vt:lpstr>
      <vt:lpstr>Calibri</vt:lpstr>
      <vt:lpstr>Symbol</vt:lpstr>
      <vt:lpstr>Times</vt:lpstr>
      <vt:lpstr>Wingdings</vt:lpstr>
      <vt:lpstr>ヒラギノ角ゴ Pro W3</vt:lpstr>
      <vt:lpstr>EPOTest</vt:lpstr>
      <vt:lpstr>IP Advanced Part II  </vt:lpstr>
      <vt:lpstr>Trade marks</vt:lpstr>
      <vt:lpstr>Introduction</vt:lpstr>
      <vt:lpstr>Example of a trade mark</vt:lpstr>
      <vt:lpstr>Definition</vt:lpstr>
      <vt:lpstr>What is a trade mark?</vt:lpstr>
      <vt:lpstr>Conventional trade marks</vt:lpstr>
      <vt:lpstr>Unconventional trade marks </vt:lpstr>
      <vt:lpstr>Other categories of protection</vt:lpstr>
      <vt:lpstr>What cannot be a trade mark (I)</vt:lpstr>
      <vt:lpstr>What cannot be a trade mark (II)</vt:lpstr>
      <vt:lpstr>Scale or degree of distinctiveness</vt:lpstr>
      <vt:lpstr>Absolute grounds for refusal</vt:lpstr>
      <vt:lpstr>Relative grounds for refusal</vt:lpstr>
      <vt:lpstr>Assessing the likelihood of confusion</vt:lpstr>
      <vt:lpstr>registration</vt:lpstr>
      <vt:lpstr>How to obtain registration</vt:lpstr>
      <vt:lpstr>The European Union trade mark</vt:lpstr>
      <vt:lpstr>The Community trade mark registration procedure</vt:lpstr>
      <vt:lpstr>How to apply for a Community trade mark (optional)</vt:lpstr>
      <vt:lpstr>The Madrid system for the international registration of marks</vt:lpstr>
      <vt:lpstr>Unregistered trade marks</vt:lpstr>
      <vt:lpstr>What happens after registration</vt:lpstr>
      <vt:lpstr>infringement</vt:lpstr>
      <vt:lpstr>Scope of protection</vt:lpstr>
      <vt:lpstr>Principle of speciality: classification</vt:lpstr>
      <vt:lpstr>Trade marks with a reputation</vt:lpstr>
      <vt:lpstr>Infringing acts</vt:lpstr>
      <vt:lpstr>Allowed uses</vt:lpstr>
      <vt:lpstr>Quiz</vt:lpstr>
      <vt:lpstr>Quiz (continued)</vt:lpstr>
      <vt:lpstr>Trade mark case study B&amp;O loudspeaker    </vt:lpstr>
      <vt:lpstr>Facts (I)</vt:lpstr>
      <vt:lpstr>Facts (II)</vt:lpstr>
      <vt:lpstr>Decisions relating to the case (I)</vt:lpstr>
      <vt:lpstr>Decisions relating to the case (II)</vt:lpstr>
      <vt:lpstr>Distinctive character: too much or too little?</vt:lpstr>
      <vt:lpstr>Not distinctive enough? Article 7(1)(b) EUTMR</vt:lpstr>
      <vt:lpstr>Who is the relevant public?</vt:lpstr>
      <vt:lpstr>What is the level of attention?</vt:lpstr>
      <vt:lpstr>Distinctiveness of the shape</vt:lpstr>
      <vt:lpstr>What are the features of the loudspeaker? </vt:lpstr>
      <vt:lpstr>Does the shape depart from the norm?</vt:lpstr>
      <vt:lpstr>Back to the Board of Appeal: a new absolute ground for refusal?</vt:lpstr>
      <vt:lpstr>Article 7(1)(e)(iii) EUTMR </vt:lpstr>
      <vt:lpstr>Does the shape give substantial value to the product?(I) </vt:lpstr>
      <vt:lpstr>Does the shape give substantial value to the product?(II) </vt:lpstr>
      <vt:lpstr>The meaning of "exclusively"</vt:lpstr>
      <vt:lpstr>Final decision</vt:lpstr>
      <vt:lpstr>Is Article 7(1)(e)(iii) EUTMR unfair to designers?</vt:lpstr>
      <vt:lpstr>Trade mark exercises   </vt:lpstr>
      <vt:lpstr>recap</vt:lpstr>
      <vt:lpstr>Grounds for refusal</vt:lpstr>
      <vt:lpstr>How do we assess the likelihood of confusion?</vt:lpstr>
      <vt:lpstr>Exercise 1 Examination</vt:lpstr>
      <vt:lpstr>Outline of the case</vt:lpstr>
      <vt:lpstr>Questions – Exercise 1</vt:lpstr>
      <vt:lpstr>Discussion and answers</vt:lpstr>
      <vt:lpstr>Exercise 2 opposition</vt:lpstr>
      <vt:lpstr>Background to Exercise 2</vt:lpstr>
      <vt:lpstr>Relevant goods and services</vt:lpstr>
      <vt:lpstr>Questions – Exercise 2</vt:lpstr>
      <vt:lpstr>Factors to consider</vt:lpstr>
      <vt:lpstr>Solution</vt:lpstr>
      <vt:lpstr>Degree of distinctiveness of REfuel</vt:lpstr>
      <vt:lpstr>Step 1: Compare the goods and services (I)</vt:lpstr>
      <vt:lpstr>Compare the goods and services (II)</vt:lpstr>
      <vt:lpstr>Compare the goods and services (III)</vt:lpstr>
      <vt:lpstr>Step 2: Compare the two signs (I)</vt:lpstr>
      <vt:lpstr>Compare the two signs (II)</vt:lpstr>
      <vt:lpstr>Step 3: Identify the distinctive and dominant elements</vt:lpstr>
      <vt:lpstr>Step 4: Identify the relevant public</vt:lpstr>
      <vt:lpstr>Step 5: Make a global assessment</vt:lpstr>
      <vt:lpstr>Useful information </vt:lpstr>
      <vt:lpstr>Copyright  </vt:lpstr>
      <vt:lpstr>Introduction</vt:lpstr>
      <vt:lpstr>Definition</vt:lpstr>
      <vt:lpstr>What is copyright? </vt:lpstr>
      <vt:lpstr>What are the benefits of copyright?</vt:lpstr>
      <vt:lpstr>What are neighbouring rights?</vt:lpstr>
      <vt:lpstr>Is it possible to use copyright to protect an idea?</vt:lpstr>
      <vt:lpstr>What does copyright protect?</vt:lpstr>
      <vt:lpstr>What about software?</vt:lpstr>
      <vt:lpstr>Can databases be protected?</vt:lpstr>
      <vt:lpstr>protection</vt:lpstr>
      <vt:lpstr>Does copyright have to be registered?</vt:lpstr>
      <vt:lpstr>The concept of originality </vt:lpstr>
      <vt:lpstr>Is copyright protection valid worldwide?</vt:lpstr>
      <vt:lpstr>What rights does copyright confer?</vt:lpstr>
      <vt:lpstr>Economic exploitation rights</vt:lpstr>
      <vt:lpstr>Exceptions</vt:lpstr>
      <vt:lpstr>Moral rights</vt:lpstr>
      <vt:lpstr>Who is the author? Who owns the rights?</vt:lpstr>
      <vt:lpstr>Term of protection</vt:lpstr>
      <vt:lpstr>Enforcement</vt:lpstr>
      <vt:lpstr>Infringement</vt:lpstr>
      <vt:lpstr>Establishing the competent jurisdiction</vt:lpstr>
      <vt:lpstr>Remedies (I)</vt:lpstr>
      <vt:lpstr>Remedies (II)</vt:lpstr>
      <vt:lpstr>Border measures</vt:lpstr>
      <vt:lpstr>Copyright and the internet</vt:lpstr>
      <vt:lpstr>Quiz</vt:lpstr>
      <vt:lpstr>Copyright case study SAS Institute v. World Programming  </vt:lpstr>
      <vt:lpstr>Contents </vt:lpstr>
      <vt:lpstr>Background</vt:lpstr>
      <vt:lpstr>What is a computer program?</vt:lpstr>
      <vt:lpstr>Why should software be protected?</vt:lpstr>
      <vt:lpstr>Legal protection of computer programs at international level</vt:lpstr>
      <vt:lpstr>Legal protection of computer programs at EU level</vt:lpstr>
      <vt:lpstr>Copyright protection at EU level</vt:lpstr>
      <vt:lpstr>about the case</vt:lpstr>
      <vt:lpstr>Facts of the case (I)</vt:lpstr>
      <vt:lpstr>Facts of the case (II)</vt:lpstr>
      <vt:lpstr>The dispute</vt:lpstr>
      <vt:lpstr>questions</vt:lpstr>
      <vt:lpstr>Legal questions</vt:lpstr>
      <vt:lpstr>Court of Justice judgment C-406/10</vt:lpstr>
      <vt:lpstr>What is meant by "the expression of a computer program"?</vt:lpstr>
      <vt:lpstr>What is not protected by copyright</vt:lpstr>
      <vt:lpstr>Studying the functioning of a computer program</vt:lpstr>
      <vt:lpstr>Reproduction of elements of a user manual</vt:lpstr>
      <vt:lpstr>conclusion</vt:lpstr>
      <vt:lpstr>Issues resolved by the Court of Justice </vt:lpstr>
      <vt:lpstr>Useful resources</vt:lpstr>
      <vt:lpstr>Copyright exercises  </vt:lpstr>
      <vt:lpstr>recap</vt:lpstr>
      <vt:lpstr>Subject-matter protected by copyright</vt:lpstr>
      <vt:lpstr>Rights, exceptions and enforcement</vt:lpstr>
      <vt:lpstr>subject-matter</vt:lpstr>
      <vt:lpstr>Scenario</vt:lpstr>
      <vt:lpstr>Questions</vt:lpstr>
      <vt:lpstr>discussion</vt:lpstr>
      <vt:lpstr>Answers</vt:lpstr>
      <vt:lpstr>rights involved</vt:lpstr>
      <vt:lpstr>Scenario</vt:lpstr>
      <vt:lpstr>Questions</vt:lpstr>
      <vt:lpstr>Discussion</vt:lpstr>
      <vt:lpstr>Answers</vt:lpstr>
      <vt:lpstr>exceptions and limitations</vt:lpstr>
      <vt:lpstr>Scenario</vt:lpstr>
      <vt:lpstr>Questions</vt:lpstr>
      <vt:lpstr>Discussion</vt:lpstr>
      <vt:lpstr>Answers</vt:lpstr>
      <vt:lpstr>enforcement </vt:lpstr>
      <vt:lpstr>Scenario</vt:lpstr>
      <vt:lpstr>Questions</vt:lpstr>
      <vt:lpstr>discussion</vt:lpstr>
      <vt:lpstr>Answers</vt:lpstr>
      <vt:lpstr>Useful resources </vt:lpstr>
      <vt:lpstr>Trade secrets AND KNOW-HOW    </vt:lpstr>
      <vt:lpstr>Contents</vt:lpstr>
      <vt:lpstr>trade secretS</vt:lpstr>
      <vt:lpstr>What is a trade secret?      </vt:lpstr>
      <vt:lpstr>Summary – trade secrets      </vt:lpstr>
      <vt:lpstr>know-how</vt:lpstr>
      <vt:lpstr>What is know-how? </vt:lpstr>
      <vt:lpstr>Common features of trade secrets and know-how</vt:lpstr>
      <vt:lpstr>How TO PROTECT  TRADE SECRETS AND  KNOW-HOW RIGHTS</vt:lpstr>
      <vt:lpstr>It must not just BE secret – it must be KEPT secret     </vt:lpstr>
      <vt:lpstr>What is confidential information?</vt:lpstr>
      <vt:lpstr>What in law is NOT confidential?</vt:lpstr>
      <vt:lpstr>Confidentiality pros and cons </vt:lpstr>
      <vt:lpstr>How to disclose information confidentially</vt:lpstr>
      <vt:lpstr>Constantly review your trade secrets and know-how</vt:lpstr>
      <vt:lpstr>Practical steps to maintain confidentiality</vt:lpstr>
      <vt:lpstr>how to enforce  trade secrets and  know-how rights</vt:lpstr>
      <vt:lpstr>Contracts are EVERYTHING</vt:lpstr>
      <vt:lpstr>Restrictive covenants</vt:lpstr>
      <vt:lpstr>Typical protection clauses in restrictive covenants</vt:lpstr>
      <vt:lpstr>Non-disclosure agreements (NDAs)</vt:lpstr>
      <vt:lpstr>Enforceability – reliance on contracts</vt:lpstr>
      <vt:lpstr>Know your IP rights</vt:lpstr>
      <vt:lpstr>How to extract value from trade secrets and know-how</vt:lpstr>
      <vt:lpstr>Patents or trade secrets?</vt:lpstr>
      <vt:lpstr>Ways of 'working' trade secrets and know-how</vt:lpstr>
      <vt:lpstr>All IP – registrable or non-registrable – has value (I)  </vt:lpstr>
      <vt:lpstr>All IP – registrable or non-registrable – has value (II)</vt:lpstr>
      <vt:lpstr>Common to all IP</vt:lpstr>
      <vt:lpstr>Is any one form of IP right more important than another?</vt:lpstr>
      <vt:lpstr>Facts of enforcement in Europe</vt:lpstr>
      <vt:lpstr>Trade secrets and know-how case study  </vt:lpstr>
      <vt:lpstr>Contents</vt:lpstr>
      <vt:lpstr>Who are Facit Homes?</vt:lpstr>
      <vt:lpstr>How is a Facit house constructed? </vt:lpstr>
      <vt:lpstr>How are the components manufactured?</vt:lpstr>
      <vt:lpstr>Facit Homes' know-how</vt:lpstr>
      <vt:lpstr>Initial IP strategy (I)</vt:lpstr>
      <vt:lpstr>Initial IP strategy (II) (optional)</vt:lpstr>
      <vt:lpstr>First-mover advantage</vt:lpstr>
      <vt:lpstr>How do Facit Homes protect their trade secrets?</vt:lpstr>
      <vt:lpstr>How can trade secrets be enforced?</vt:lpstr>
      <vt:lpstr>Using IP strategy to expand the business</vt:lpstr>
      <vt:lpstr>Trade secrets and  know-how Exercises    </vt:lpstr>
      <vt:lpstr>Contents</vt:lpstr>
      <vt:lpstr>Confidential information: the essentials</vt:lpstr>
      <vt:lpstr>Practical protection of confidential information</vt:lpstr>
      <vt:lpstr>Employee awareness and training</vt:lpstr>
      <vt:lpstr>Trade secrets and  know-how in practice</vt:lpstr>
      <vt:lpstr>Court case 1: Listerine (I)  </vt:lpstr>
      <vt:lpstr>Court case 1: Listerine (II)  </vt:lpstr>
      <vt:lpstr>Court case 1: Listerine (III) </vt:lpstr>
      <vt:lpstr>Court case 2: Rockwell Graphics (I)     </vt:lpstr>
      <vt:lpstr>Court case 2: Rockwell Graphics (II) </vt:lpstr>
      <vt:lpstr>Court case 2: Rockwell Graphics (III) </vt:lpstr>
      <vt:lpstr>Court case 2: Rockwell Graphics (IV)</vt:lpstr>
      <vt:lpstr>Court case 2: Rockwell Graphics (V) </vt:lpstr>
      <vt:lpstr>Court case 3: Metallurgical Industries (I)    </vt:lpstr>
      <vt:lpstr>Court case 3: Metallurgical Industries (II) </vt:lpstr>
      <vt:lpstr>Court case 3: Metallurgical Industries (III) </vt:lpstr>
      <vt:lpstr>Court case 3: Metallurgical Industries (IV) </vt:lpstr>
      <vt:lpstr>Court case 3: Metallurgical Industries (V) </vt:lpstr>
      <vt:lpstr>Court case 4: Chicago Lock Company (I)  </vt:lpstr>
      <vt:lpstr>Court case 4: Chicago Lock Company (II)</vt:lpstr>
      <vt:lpstr>Court case 4: Chicago Lock Company (III)</vt:lpstr>
      <vt:lpstr>Court case 5: Kevlar (I) (optional)     </vt:lpstr>
      <vt:lpstr>Court case 5: Kevlar (II) (optional)</vt:lpstr>
      <vt:lpstr>Court case 5: Kevlar (III) (optional)</vt:lpstr>
      <vt:lpstr>Exercises</vt:lpstr>
      <vt:lpstr>Exercise 1</vt:lpstr>
      <vt:lpstr>Exercise 2</vt:lpstr>
      <vt:lpstr>Exercise 3</vt:lpstr>
      <vt:lpstr>Exercise 4</vt:lpstr>
      <vt:lpstr>Conclusions</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bold 36 pt centred  and not longer than 3 lines</dc:title>
  <dc:creator>kb22160</dc:creator>
  <cp:lastModifiedBy>Paradisis Ioannis-Iakovos</cp:lastModifiedBy>
  <cp:revision>752</cp:revision>
  <cp:lastPrinted>2015-05-27T12:13:13Z</cp:lastPrinted>
  <dcterms:created xsi:type="dcterms:W3CDTF">2012-10-08T06:57:30Z</dcterms:created>
  <dcterms:modified xsi:type="dcterms:W3CDTF">2016-11-25T17:17:10Z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Editing</vt:lpwstr>
  </property>
  <property fmtid="{D5CDD505-2E9C-101B-9397-08002B2CF9AE}" pid="3" name="ContentTypeId">
    <vt:lpwstr>0x0101004208EE8F1FE3FE4081D0C0710C250F62</vt:lpwstr>
  </property>
  <property fmtid="{D5CDD505-2E9C-101B-9397-08002B2CF9AE}" pid="4" name="DocStatus">
    <vt:lpwstr/>
  </property>
  <property fmtid="{D5CDD505-2E9C-101B-9397-08002B2CF9AE}" pid="5" name="Quality">
    <vt:lpwstr/>
  </property>
  <property fmtid="{D5CDD505-2E9C-101B-9397-08002B2CF9AE}" pid="6" name="Order">
    <vt:r8>4991900</vt:r8>
  </property>
  <property fmtid="{D5CDD505-2E9C-101B-9397-08002B2CF9AE}" pid="7" name="LCwithTrans">
    <vt:lpwstr>No</vt:lpwstr>
  </property>
  <property fmtid="{D5CDD505-2E9C-101B-9397-08002B2CF9AE}" pid="8" name="DocComment">
    <vt:lpwstr/>
  </property>
  <property fmtid="{D5CDD505-2E9C-101B-9397-08002B2CF9AE}" pid="9" name="LTNo">
    <vt:lpwstr>131067b</vt:lpwstr>
  </property>
  <property fmtid="{D5CDD505-2E9C-101B-9397-08002B2CF9AE}" pid="10" name="DocLgge">
    <vt:lpwstr>EN</vt:lpwstr>
  </property>
  <property fmtid="{D5CDD505-2E9C-101B-9397-08002B2CF9AE}" pid="11" name="SentByOn">
    <vt:lpwstr/>
  </property>
  <property fmtid="{D5CDD505-2E9C-101B-9397-08002B2CF9AE}" pid="12" name="JobNo">
    <vt:lpwstr>131067</vt:lpwstr>
  </property>
</Properties>
</file>